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71"/>
  </p:notesMasterIdLst>
  <p:handoutMasterIdLst>
    <p:handoutMasterId r:id="rId72"/>
  </p:handoutMasterIdLst>
  <p:sldIdLst>
    <p:sldId id="283" r:id="rId7"/>
    <p:sldId id="356" r:id="rId8"/>
    <p:sldId id="415" r:id="rId9"/>
    <p:sldId id="357" r:id="rId10"/>
    <p:sldId id="285" r:id="rId11"/>
    <p:sldId id="332" r:id="rId12"/>
    <p:sldId id="287" r:id="rId13"/>
    <p:sldId id="288" r:id="rId14"/>
    <p:sldId id="335" r:id="rId15"/>
    <p:sldId id="336" r:id="rId16"/>
    <p:sldId id="341" r:id="rId17"/>
    <p:sldId id="337" r:id="rId18"/>
    <p:sldId id="342" r:id="rId19"/>
    <p:sldId id="339" r:id="rId20"/>
    <p:sldId id="292" r:id="rId21"/>
    <p:sldId id="293" r:id="rId22"/>
    <p:sldId id="294" r:id="rId23"/>
    <p:sldId id="295" r:id="rId24"/>
    <p:sldId id="296" r:id="rId25"/>
    <p:sldId id="297" r:id="rId26"/>
    <p:sldId id="298" r:id="rId27"/>
    <p:sldId id="333" r:id="rId28"/>
    <p:sldId id="300" r:id="rId29"/>
    <p:sldId id="524" r:id="rId30"/>
    <p:sldId id="275" r:id="rId31"/>
    <p:sldId id="301" r:id="rId32"/>
    <p:sldId id="346" r:id="rId33"/>
    <p:sldId id="344" r:id="rId34"/>
    <p:sldId id="304" r:id="rId35"/>
    <p:sldId id="343" r:id="rId36"/>
    <p:sldId id="280" r:id="rId37"/>
    <p:sldId id="281" r:id="rId38"/>
    <p:sldId id="522" r:id="rId39"/>
    <p:sldId id="311" r:id="rId40"/>
    <p:sldId id="310" r:id="rId41"/>
    <p:sldId id="312" r:id="rId42"/>
    <p:sldId id="313" r:id="rId43"/>
    <p:sldId id="315" r:id="rId44"/>
    <p:sldId id="316" r:id="rId45"/>
    <p:sldId id="317" r:id="rId46"/>
    <p:sldId id="318" r:id="rId47"/>
    <p:sldId id="319" r:id="rId48"/>
    <p:sldId id="525" r:id="rId49"/>
    <p:sldId id="320" r:id="rId50"/>
    <p:sldId id="321" r:id="rId51"/>
    <p:sldId id="322" r:id="rId52"/>
    <p:sldId id="520" r:id="rId53"/>
    <p:sldId id="324" r:id="rId54"/>
    <p:sldId id="347" r:id="rId55"/>
    <p:sldId id="348" r:id="rId56"/>
    <p:sldId id="349" r:id="rId57"/>
    <p:sldId id="528" r:id="rId58"/>
    <p:sldId id="350" r:id="rId59"/>
    <p:sldId id="351" r:id="rId60"/>
    <p:sldId id="326" r:id="rId61"/>
    <p:sldId id="526" r:id="rId62"/>
    <p:sldId id="328" r:id="rId63"/>
    <p:sldId id="367" r:id="rId64"/>
    <p:sldId id="370" r:id="rId65"/>
    <p:sldId id="518" r:id="rId66"/>
    <p:sldId id="361" r:id="rId67"/>
    <p:sldId id="527" r:id="rId68"/>
    <p:sldId id="523" r:id="rId69"/>
    <p:sldId id="519" r:id="rId70"/>
  </p:sldIdLst>
  <p:sldSz cx="12192000" cy="6858000"/>
  <p:notesSz cx="6858000" cy="9144000"/>
  <p:custDataLst>
    <p:tags r:id="rId7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74479" autoAdjust="0"/>
  </p:normalViewPr>
  <p:slideViewPr>
    <p:cSldViewPr snapToGrid="0">
      <p:cViewPr varScale="1">
        <p:scale>
          <a:sx n="77" d="100"/>
          <a:sy n="77" d="100"/>
        </p:scale>
        <p:origin x="1812" y="96"/>
      </p:cViewPr>
      <p:guideLst/>
    </p:cSldViewPr>
  </p:slideViewPr>
  <p:notesTextViewPr>
    <p:cViewPr>
      <p:scale>
        <a:sx n="1" d="1"/>
        <a:sy n="1" d="1"/>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F9A8D-FE01-44B8-AB33-A9088234F493}"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A812B5EF-65DA-4CC2-BCC8-63BCBB0FFD74}">
      <dgm:prSet phldrT="[Text]" custT="1"/>
      <dgm:spPr/>
      <dgm:t>
        <a:bodyPr/>
        <a:lstStyle/>
        <a:p>
          <a:pPr>
            <a:buClr>
              <a:schemeClr val="accent2"/>
            </a:buClr>
            <a:buFont typeface="Wingdings" panose="05000000000000000000" pitchFamily="2" charset="2"/>
            <a:buChar char="ü"/>
          </a:pPr>
          <a:r>
            <a:rPr lang="en-US" sz="3600" b="0" dirty="0"/>
            <a:t>Types of alternative audits</a:t>
          </a:r>
        </a:p>
      </dgm:t>
    </dgm:pt>
    <dgm:pt modelId="{791094E4-B32A-49FE-824B-23DBA9BE4D7F}" type="parTrans" cxnId="{FE8B53A8-4604-450A-8282-3254C76A3DA8}">
      <dgm:prSet/>
      <dgm:spPr/>
      <dgm:t>
        <a:bodyPr/>
        <a:lstStyle/>
        <a:p>
          <a:endParaRPr lang="en-US" sz="1600" b="0"/>
        </a:p>
      </dgm:t>
    </dgm:pt>
    <dgm:pt modelId="{B5CE6775-17DF-4DD6-9CD9-3368C0503CC7}" type="sibTrans" cxnId="{FE8B53A8-4604-450A-8282-3254C76A3DA8}">
      <dgm:prSet/>
      <dgm:spPr/>
      <dgm:t>
        <a:bodyPr/>
        <a:lstStyle/>
        <a:p>
          <a:endParaRPr lang="en-US" sz="1600" b="0"/>
        </a:p>
      </dgm:t>
    </dgm:pt>
    <dgm:pt modelId="{C2428E9B-F8C5-43FA-8953-1C30484CE461}">
      <dgm:prSet custT="1"/>
      <dgm:spPr/>
      <dgm:t>
        <a:bodyPr/>
        <a:lstStyle/>
        <a:p>
          <a:r>
            <a:rPr lang="en-US" sz="2800" b="0"/>
            <a:t>Limited scope</a:t>
          </a:r>
          <a:endParaRPr lang="en-US" sz="2800" b="0" dirty="0"/>
        </a:p>
      </dgm:t>
    </dgm:pt>
    <dgm:pt modelId="{0B327236-94FD-4292-BB9E-07E247D669C8}" type="parTrans" cxnId="{DFE5FDB5-1531-434A-8A2D-E428458FD4CF}">
      <dgm:prSet/>
      <dgm:spPr/>
      <dgm:t>
        <a:bodyPr/>
        <a:lstStyle/>
        <a:p>
          <a:endParaRPr lang="en-US" sz="1600" b="0"/>
        </a:p>
      </dgm:t>
    </dgm:pt>
    <dgm:pt modelId="{F2DB9800-3662-4D3E-A2F8-F8E953898F71}" type="sibTrans" cxnId="{DFE5FDB5-1531-434A-8A2D-E428458FD4CF}">
      <dgm:prSet/>
      <dgm:spPr/>
      <dgm:t>
        <a:bodyPr/>
        <a:lstStyle/>
        <a:p>
          <a:endParaRPr lang="en-US" sz="1600" b="0"/>
        </a:p>
      </dgm:t>
    </dgm:pt>
    <dgm:pt modelId="{83A3C6A3-AFCB-44CA-808C-6E4B88FAAA00}">
      <dgm:prSet custT="1"/>
      <dgm:spPr/>
      <dgm:t>
        <a:bodyPr/>
        <a:lstStyle/>
        <a:p>
          <a:r>
            <a:rPr lang="en-US" sz="2800" b="0" dirty="0"/>
            <a:t>Agreed-upon procedures</a:t>
          </a:r>
        </a:p>
      </dgm:t>
    </dgm:pt>
    <dgm:pt modelId="{D07B0D77-4961-449F-B74C-106A09FB94DB}" type="parTrans" cxnId="{94D8F0DC-9323-4ACC-92C3-E1B7C9ADE990}">
      <dgm:prSet/>
      <dgm:spPr/>
      <dgm:t>
        <a:bodyPr/>
        <a:lstStyle/>
        <a:p>
          <a:endParaRPr lang="en-US" sz="1600" b="0"/>
        </a:p>
      </dgm:t>
    </dgm:pt>
    <dgm:pt modelId="{441B619C-BF39-496C-B204-218BFCB37433}" type="sibTrans" cxnId="{94D8F0DC-9323-4ACC-92C3-E1B7C9ADE990}">
      <dgm:prSet/>
      <dgm:spPr/>
      <dgm:t>
        <a:bodyPr/>
        <a:lstStyle/>
        <a:p>
          <a:endParaRPr lang="en-US" sz="1600" b="0"/>
        </a:p>
      </dgm:t>
    </dgm:pt>
    <dgm:pt modelId="{26A005EA-D11D-487F-A9C9-377901C5B9D3}">
      <dgm:prSet custT="1"/>
      <dgm:spPr/>
      <dgm:t>
        <a:bodyPr/>
        <a:lstStyle/>
        <a:p>
          <a:r>
            <a:rPr lang="en-US" sz="3600" b="0" dirty="0"/>
            <a:t>Costs </a:t>
          </a:r>
        </a:p>
      </dgm:t>
    </dgm:pt>
    <dgm:pt modelId="{BB1C2BCA-9476-4D65-8E7E-D45DAAE4A105}" type="parTrans" cxnId="{C7690D26-5BD7-4D4E-8AAA-101058E977E4}">
      <dgm:prSet/>
      <dgm:spPr/>
      <dgm:t>
        <a:bodyPr/>
        <a:lstStyle/>
        <a:p>
          <a:endParaRPr lang="en-US" sz="1600" b="0"/>
        </a:p>
      </dgm:t>
    </dgm:pt>
    <dgm:pt modelId="{16CA9891-1FDE-40D6-A564-0EF5426AC673}" type="sibTrans" cxnId="{C7690D26-5BD7-4D4E-8AAA-101058E977E4}">
      <dgm:prSet/>
      <dgm:spPr/>
      <dgm:t>
        <a:bodyPr/>
        <a:lstStyle/>
        <a:p>
          <a:endParaRPr lang="en-US" sz="1600" b="0"/>
        </a:p>
      </dgm:t>
    </dgm:pt>
    <dgm:pt modelId="{CF482C26-F88B-495C-A214-51A447601930}">
      <dgm:prSet custT="1"/>
      <dgm:spPr/>
      <dgm:t>
        <a:bodyPr/>
        <a:lstStyle/>
        <a:p>
          <a:r>
            <a:rPr lang="en-US" sz="2800" b="0"/>
            <a:t>Federal agency may pay for additional audits</a:t>
          </a:r>
          <a:endParaRPr lang="en-US" sz="2800" b="0" dirty="0"/>
        </a:p>
      </dgm:t>
    </dgm:pt>
    <dgm:pt modelId="{557A3E2E-AD8A-4949-91A6-E5A523BFB47A}" type="parTrans" cxnId="{95888D8C-5BEB-456B-8474-F548693A0FA9}">
      <dgm:prSet/>
      <dgm:spPr/>
      <dgm:t>
        <a:bodyPr/>
        <a:lstStyle/>
        <a:p>
          <a:endParaRPr lang="en-US" sz="1600" b="0"/>
        </a:p>
      </dgm:t>
    </dgm:pt>
    <dgm:pt modelId="{6F4CBDB8-55EF-4BA5-BCCC-1C888A635D53}" type="sibTrans" cxnId="{95888D8C-5BEB-456B-8474-F548693A0FA9}">
      <dgm:prSet/>
      <dgm:spPr/>
      <dgm:t>
        <a:bodyPr/>
        <a:lstStyle/>
        <a:p>
          <a:endParaRPr lang="en-US" sz="1600" b="0"/>
        </a:p>
      </dgm:t>
    </dgm:pt>
    <dgm:pt modelId="{E5A6BBF7-470C-4D13-853D-89CE0B2213A2}">
      <dgm:prSet custT="1"/>
      <dgm:spPr/>
      <dgm:t>
        <a:bodyPr/>
        <a:lstStyle/>
        <a:p>
          <a:r>
            <a:rPr lang="en-US" sz="2800" b="0"/>
            <a:t>Additional audits - Unallowable cost </a:t>
          </a:r>
          <a:endParaRPr lang="en-US" sz="2800" b="0" dirty="0"/>
        </a:p>
      </dgm:t>
    </dgm:pt>
    <dgm:pt modelId="{6AA1F184-7A56-472A-A5C6-57C68393DCC4}" type="parTrans" cxnId="{ED0D754F-4804-43CB-B161-DE9BBB1598BA}">
      <dgm:prSet/>
      <dgm:spPr/>
      <dgm:t>
        <a:bodyPr/>
        <a:lstStyle/>
        <a:p>
          <a:endParaRPr lang="en-US" sz="1600" b="0"/>
        </a:p>
      </dgm:t>
    </dgm:pt>
    <dgm:pt modelId="{D1F86322-0E86-43F3-AAFB-0A6AD3A8D573}" type="sibTrans" cxnId="{ED0D754F-4804-43CB-B161-DE9BBB1598BA}">
      <dgm:prSet/>
      <dgm:spPr/>
      <dgm:t>
        <a:bodyPr/>
        <a:lstStyle/>
        <a:p>
          <a:endParaRPr lang="en-US" sz="1600" b="0"/>
        </a:p>
      </dgm:t>
    </dgm:pt>
    <dgm:pt modelId="{18B69AC5-D2A7-4471-8F7D-255B1228BDB1}">
      <dgm:prSet custT="1"/>
      <dgm:spPr/>
      <dgm:t>
        <a:bodyPr/>
        <a:lstStyle/>
        <a:p>
          <a:r>
            <a:rPr lang="en-US" sz="2800" b="0"/>
            <a:t>Pass-through entities pay for oversight audits</a:t>
          </a:r>
          <a:endParaRPr lang="en-US" sz="2800" b="0" dirty="0"/>
        </a:p>
      </dgm:t>
    </dgm:pt>
    <dgm:pt modelId="{46134B8F-DF93-4F36-AB65-08F6B48DC932}" type="parTrans" cxnId="{7FCABCFE-4EFA-42DF-83A1-C138A940DAF2}">
      <dgm:prSet/>
      <dgm:spPr/>
      <dgm:t>
        <a:bodyPr/>
        <a:lstStyle/>
        <a:p>
          <a:endParaRPr lang="en-US" sz="1600" b="0"/>
        </a:p>
      </dgm:t>
    </dgm:pt>
    <dgm:pt modelId="{B60FA978-74FC-4DD9-9F4F-B83A30A3FD53}" type="sibTrans" cxnId="{7FCABCFE-4EFA-42DF-83A1-C138A940DAF2}">
      <dgm:prSet/>
      <dgm:spPr/>
      <dgm:t>
        <a:bodyPr/>
        <a:lstStyle/>
        <a:p>
          <a:endParaRPr lang="en-US" sz="1600" b="0"/>
        </a:p>
      </dgm:t>
    </dgm:pt>
    <dgm:pt modelId="{EFD9FBC7-EDEE-4054-BEBD-170F00BC9EDB}" type="pres">
      <dgm:prSet presAssocID="{A3BF9A8D-FE01-44B8-AB33-A9088234F493}" presName="linear" presStyleCnt="0">
        <dgm:presLayoutVars>
          <dgm:animLvl val="lvl"/>
          <dgm:resizeHandles val="exact"/>
        </dgm:presLayoutVars>
      </dgm:prSet>
      <dgm:spPr/>
    </dgm:pt>
    <dgm:pt modelId="{E43B4BEC-A9D6-4B7B-B75C-9CF04E927E4B}" type="pres">
      <dgm:prSet presAssocID="{A812B5EF-65DA-4CC2-BCC8-63BCBB0FFD74}" presName="parentText" presStyleLbl="node1" presStyleIdx="0" presStyleCnt="2">
        <dgm:presLayoutVars>
          <dgm:chMax val="0"/>
          <dgm:bulletEnabled val="1"/>
        </dgm:presLayoutVars>
      </dgm:prSet>
      <dgm:spPr/>
    </dgm:pt>
    <dgm:pt modelId="{ADDB45C4-F5AF-449E-A4C0-4BF8301125D3}" type="pres">
      <dgm:prSet presAssocID="{A812B5EF-65DA-4CC2-BCC8-63BCBB0FFD74}" presName="childText" presStyleLbl="revTx" presStyleIdx="0" presStyleCnt="2">
        <dgm:presLayoutVars>
          <dgm:bulletEnabled val="1"/>
        </dgm:presLayoutVars>
      </dgm:prSet>
      <dgm:spPr/>
    </dgm:pt>
    <dgm:pt modelId="{FCDCE6C6-034F-44A1-86CF-0F146400C41E}" type="pres">
      <dgm:prSet presAssocID="{26A005EA-D11D-487F-A9C9-377901C5B9D3}" presName="parentText" presStyleLbl="node1" presStyleIdx="1" presStyleCnt="2">
        <dgm:presLayoutVars>
          <dgm:chMax val="0"/>
          <dgm:bulletEnabled val="1"/>
        </dgm:presLayoutVars>
      </dgm:prSet>
      <dgm:spPr/>
    </dgm:pt>
    <dgm:pt modelId="{865B3C73-39C3-4F94-95A1-5A6DDCCD3377}" type="pres">
      <dgm:prSet presAssocID="{26A005EA-D11D-487F-A9C9-377901C5B9D3}" presName="childText" presStyleLbl="revTx" presStyleIdx="1" presStyleCnt="2">
        <dgm:presLayoutVars>
          <dgm:bulletEnabled val="1"/>
        </dgm:presLayoutVars>
      </dgm:prSet>
      <dgm:spPr/>
    </dgm:pt>
  </dgm:ptLst>
  <dgm:cxnLst>
    <dgm:cxn modelId="{B00B950B-5934-4838-8AA7-3D0760B34F54}" type="presOf" srcId="{A3BF9A8D-FE01-44B8-AB33-A9088234F493}" destId="{EFD9FBC7-EDEE-4054-BEBD-170F00BC9EDB}" srcOrd="0" destOrd="0" presId="urn:microsoft.com/office/officeart/2005/8/layout/vList2"/>
    <dgm:cxn modelId="{C7690D26-5BD7-4D4E-8AAA-101058E977E4}" srcId="{A3BF9A8D-FE01-44B8-AB33-A9088234F493}" destId="{26A005EA-D11D-487F-A9C9-377901C5B9D3}" srcOrd="1" destOrd="0" parTransId="{BB1C2BCA-9476-4D65-8E7E-D45DAAE4A105}" sibTransId="{16CA9891-1FDE-40D6-A564-0EF5426AC673}"/>
    <dgm:cxn modelId="{ED0D754F-4804-43CB-B161-DE9BBB1598BA}" srcId="{26A005EA-D11D-487F-A9C9-377901C5B9D3}" destId="{E5A6BBF7-470C-4D13-853D-89CE0B2213A2}" srcOrd="1" destOrd="0" parTransId="{6AA1F184-7A56-472A-A5C6-57C68393DCC4}" sibTransId="{D1F86322-0E86-43F3-AAFB-0A6AD3A8D573}"/>
    <dgm:cxn modelId="{A03F2475-B0EE-4BD1-8F1F-1991CF1C8409}" type="presOf" srcId="{CF482C26-F88B-495C-A214-51A447601930}" destId="{865B3C73-39C3-4F94-95A1-5A6DDCCD3377}" srcOrd="0" destOrd="0" presId="urn:microsoft.com/office/officeart/2005/8/layout/vList2"/>
    <dgm:cxn modelId="{95888D8C-5BEB-456B-8474-F548693A0FA9}" srcId="{26A005EA-D11D-487F-A9C9-377901C5B9D3}" destId="{CF482C26-F88B-495C-A214-51A447601930}" srcOrd="0" destOrd="0" parTransId="{557A3E2E-AD8A-4949-91A6-E5A523BFB47A}" sibTransId="{6F4CBDB8-55EF-4BA5-BCCC-1C888A635D53}"/>
    <dgm:cxn modelId="{6751139B-9854-4FE1-AFF5-DBCA08BF3F8D}" type="presOf" srcId="{83A3C6A3-AFCB-44CA-808C-6E4B88FAAA00}" destId="{ADDB45C4-F5AF-449E-A4C0-4BF8301125D3}" srcOrd="0" destOrd="1" presId="urn:microsoft.com/office/officeart/2005/8/layout/vList2"/>
    <dgm:cxn modelId="{ADADACA0-4794-40AB-8CFF-9083B257C03D}" type="presOf" srcId="{26A005EA-D11D-487F-A9C9-377901C5B9D3}" destId="{FCDCE6C6-034F-44A1-86CF-0F146400C41E}" srcOrd="0" destOrd="0" presId="urn:microsoft.com/office/officeart/2005/8/layout/vList2"/>
    <dgm:cxn modelId="{F4235DA5-E2E3-4E07-A0E2-76BAD0079A3E}" type="presOf" srcId="{C2428E9B-F8C5-43FA-8953-1C30484CE461}" destId="{ADDB45C4-F5AF-449E-A4C0-4BF8301125D3}" srcOrd="0" destOrd="0" presId="urn:microsoft.com/office/officeart/2005/8/layout/vList2"/>
    <dgm:cxn modelId="{FE8B53A8-4604-450A-8282-3254C76A3DA8}" srcId="{A3BF9A8D-FE01-44B8-AB33-A9088234F493}" destId="{A812B5EF-65DA-4CC2-BCC8-63BCBB0FFD74}" srcOrd="0" destOrd="0" parTransId="{791094E4-B32A-49FE-824B-23DBA9BE4D7F}" sibTransId="{B5CE6775-17DF-4DD6-9CD9-3368C0503CC7}"/>
    <dgm:cxn modelId="{DFE5FDB5-1531-434A-8A2D-E428458FD4CF}" srcId="{A812B5EF-65DA-4CC2-BCC8-63BCBB0FFD74}" destId="{C2428E9B-F8C5-43FA-8953-1C30484CE461}" srcOrd="0" destOrd="0" parTransId="{0B327236-94FD-4292-BB9E-07E247D669C8}" sibTransId="{F2DB9800-3662-4D3E-A2F8-F8E953898F71}"/>
    <dgm:cxn modelId="{48A2F4B9-F19A-4C34-AFAB-F34EF0643723}" type="presOf" srcId="{A812B5EF-65DA-4CC2-BCC8-63BCBB0FFD74}" destId="{E43B4BEC-A9D6-4B7B-B75C-9CF04E927E4B}" srcOrd="0" destOrd="0" presId="urn:microsoft.com/office/officeart/2005/8/layout/vList2"/>
    <dgm:cxn modelId="{94D8F0DC-9323-4ACC-92C3-E1B7C9ADE990}" srcId="{A812B5EF-65DA-4CC2-BCC8-63BCBB0FFD74}" destId="{83A3C6A3-AFCB-44CA-808C-6E4B88FAAA00}" srcOrd="1" destOrd="0" parTransId="{D07B0D77-4961-449F-B74C-106A09FB94DB}" sibTransId="{441B619C-BF39-496C-B204-218BFCB37433}"/>
    <dgm:cxn modelId="{877522E5-0F92-42F8-8728-7F542FD735B0}" type="presOf" srcId="{E5A6BBF7-470C-4D13-853D-89CE0B2213A2}" destId="{865B3C73-39C3-4F94-95A1-5A6DDCCD3377}" srcOrd="0" destOrd="1" presId="urn:microsoft.com/office/officeart/2005/8/layout/vList2"/>
    <dgm:cxn modelId="{958C66F8-2599-4471-B10C-9B6753760C19}" type="presOf" srcId="{18B69AC5-D2A7-4471-8F7D-255B1228BDB1}" destId="{865B3C73-39C3-4F94-95A1-5A6DDCCD3377}" srcOrd="0" destOrd="2" presId="urn:microsoft.com/office/officeart/2005/8/layout/vList2"/>
    <dgm:cxn modelId="{7FCABCFE-4EFA-42DF-83A1-C138A940DAF2}" srcId="{26A005EA-D11D-487F-A9C9-377901C5B9D3}" destId="{18B69AC5-D2A7-4471-8F7D-255B1228BDB1}" srcOrd="2" destOrd="0" parTransId="{46134B8F-DF93-4F36-AB65-08F6B48DC932}" sibTransId="{B60FA978-74FC-4DD9-9F4F-B83A30A3FD53}"/>
    <dgm:cxn modelId="{4C129A08-FFB9-4260-9CAD-314F5AB925F7}" type="presParOf" srcId="{EFD9FBC7-EDEE-4054-BEBD-170F00BC9EDB}" destId="{E43B4BEC-A9D6-4B7B-B75C-9CF04E927E4B}" srcOrd="0" destOrd="0" presId="urn:microsoft.com/office/officeart/2005/8/layout/vList2"/>
    <dgm:cxn modelId="{EF9A84A0-E3AC-4CA0-B824-6CA3D9334274}" type="presParOf" srcId="{EFD9FBC7-EDEE-4054-BEBD-170F00BC9EDB}" destId="{ADDB45C4-F5AF-449E-A4C0-4BF8301125D3}" srcOrd="1" destOrd="0" presId="urn:microsoft.com/office/officeart/2005/8/layout/vList2"/>
    <dgm:cxn modelId="{A221803E-00FF-4FBB-A8F4-1C96CF2A18EF}" type="presParOf" srcId="{EFD9FBC7-EDEE-4054-BEBD-170F00BC9EDB}" destId="{FCDCE6C6-034F-44A1-86CF-0F146400C41E}" srcOrd="2" destOrd="0" presId="urn:microsoft.com/office/officeart/2005/8/layout/vList2"/>
    <dgm:cxn modelId="{9E9F967E-8EE6-462D-8722-BC6BAE9819FD}" type="presParOf" srcId="{EFD9FBC7-EDEE-4054-BEBD-170F00BC9EDB}" destId="{865B3C73-39C3-4F94-95A1-5A6DDCCD337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310B9-D2DC-4022-B57D-1DD7669A7C91}"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C39F87B1-DCBF-4D38-820D-8192129E03BB}">
      <dgm:prSet phldrT="[Text]"/>
      <dgm:spPr/>
      <dgm:t>
        <a:bodyPr/>
        <a:lstStyle/>
        <a:p>
          <a:r>
            <a:rPr lang="en-US"/>
            <a:t>Auditor’s report(s)</a:t>
          </a:r>
        </a:p>
      </dgm:t>
    </dgm:pt>
    <dgm:pt modelId="{E7811B99-CBA4-42F6-B284-B15BAC5C3EDE}" type="parTrans" cxnId="{F6DAA748-4D96-42EA-910D-EFF8BB642D86}">
      <dgm:prSet/>
      <dgm:spPr/>
      <dgm:t>
        <a:bodyPr/>
        <a:lstStyle/>
        <a:p>
          <a:endParaRPr lang="en-US"/>
        </a:p>
      </dgm:t>
    </dgm:pt>
    <dgm:pt modelId="{2CCF9166-21C9-425C-99C3-E9E93C3522D1}" type="sibTrans" cxnId="{F6DAA748-4D96-42EA-910D-EFF8BB642D86}">
      <dgm:prSet/>
      <dgm:spPr/>
      <dgm:t>
        <a:bodyPr/>
        <a:lstStyle/>
        <a:p>
          <a:endParaRPr lang="en-US"/>
        </a:p>
      </dgm:t>
    </dgm:pt>
    <dgm:pt modelId="{56F59650-EEB0-4A1D-8460-261A6327E354}">
      <dgm:prSet/>
      <dgm:spPr/>
      <dgm:t>
        <a:bodyPr/>
        <a:lstStyle/>
        <a:p>
          <a:r>
            <a:rPr lang="en-US"/>
            <a:t>Financial statements </a:t>
          </a:r>
          <a:endParaRPr lang="en-US" dirty="0"/>
        </a:p>
      </dgm:t>
    </dgm:pt>
    <dgm:pt modelId="{E5D94549-0BD6-4111-B03A-D1B6AAC07A46}" type="parTrans" cxnId="{E0A079C0-0938-4623-AB73-54E84C933A95}">
      <dgm:prSet/>
      <dgm:spPr/>
      <dgm:t>
        <a:bodyPr/>
        <a:lstStyle/>
        <a:p>
          <a:endParaRPr lang="en-US"/>
        </a:p>
      </dgm:t>
    </dgm:pt>
    <dgm:pt modelId="{46207688-5AEB-4EB7-A592-E92D28D7A22C}" type="sibTrans" cxnId="{E0A079C0-0938-4623-AB73-54E84C933A95}">
      <dgm:prSet/>
      <dgm:spPr/>
      <dgm:t>
        <a:bodyPr/>
        <a:lstStyle/>
        <a:p>
          <a:endParaRPr lang="en-US"/>
        </a:p>
      </dgm:t>
    </dgm:pt>
    <dgm:pt modelId="{48F1B882-D6B7-4129-B600-9135F4276251}">
      <dgm:prSet/>
      <dgm:spPr/>
      <dgm:t>
        <a:bodyPr/>
        <a:lstStyle/>
        <a:p>
          <a:r>
            <a:rPr lang="en-US" dirty="0"/>
            <a:t>Schedule of Expenditures of Federal awards</a:t>
          </a:r>
        </a:p>
      </dgm:t>
    </dgm:pt>
    <dgm:pt modelId="{7A403C17-C869-4E2D-83EC-D8A2FE3494D9}" type="parTrans" cxnId="{045491E9-53E4-4085-BB35-65A6AA25A333}">
      <dgm:prSet/>
      <dgm:spPr/>
      <dgm:t>
        <a:bodyPr/>
        <a:lstStyle/>
        <a:p>
          <a:endParaRPr lang="en-US"/>
        </a:p>
      </dgm:t>
    </dgm:pt>
    <dgm:pt modelId="{F562770C-F653-48A8-9977-08F7FF0CC094}" type="sibTrans" cxnId="{045491E9-53E4-4085-BB35-65A6AA25A333}">
      <dgm:prSet/>
      <dgm:spPr/>
      <dgm:t>
        <a:bodyPr/>
        <a:lstStyle/>
        <a:p>
          <a:endParaRPr lang="en-US"/>
        </a:p>
      </dgm:t>
    </dgm:pt>
    <dgm:pt modelId="{C45E752B-1C97-43EA-8540-1DAEDFA103F2}">
      <dgm:prSet/>
      <dgm:spPr/>
      <dgm:t>
        <a:bodyPr/>
        <a:lstStyle/>
        <a:p>
          <a:r>
            <a:rPr lang="en-US" dirty="0"/>
            <a:t>Summary and status of prior year’s findings</a:t>
          </a:r>
        </a:p>
      </dgm:t>
    </dgm:pt>
    <dgm:pt modelId="{B39D0259-C460-4E28-8A1C-16CE173B32EB}" type="parTrans" cxnId="{BD4D27D0-6850-40D3-9E8B-C7C5F7F6FE09}">
      <dgm:prSet/>
      <dgm:spPr/>
      <dgm:t>
        <a:bodyPr/>
        <a:lstStyle/>
        <a:p>
          <a:endParaRPr lang="en-US"/>
        </a:p>
      </dgm:t>
    </dgm:pt>
    <dgm:pt modelId="{8228AA1A-D2DF-45A3-B0F8-F3D7A223A7FC}" type="sibTrans" cxnId="{BD4D27D0-6850-40D3-9E8B-C7C5F7F6FE09}">
      <dgm:prSet/>
      <dgm:spPr/>
      <dgm:t>
        <a:bodyPr/>
        <a:lstStyle/>
        <a:p>
          <a:endParaRPr lang="en-US"/>
        </a:p>
      </dgm:t>
    </dgm:pt>
    <dgm:pt modelId="{3138C39F-7DDF-44E2-AB36-977F7BE6E646}">
      <dgm:prSet/>
      <dgm:spPr/>
      <dgm:t>
        <a:bodyPr/>
        <a:lstStyle/>
        <a:p>
          <a:r>
            <a:rPr lang="en-US"/>
            <a:t>Corrective action plan prepared by auditee</a:t>
          </a:r>
          <a:endParaRPr lang="en-US" dirty="0"/>
        </a:p>
      </dgm:t>
    </dgm:pt>
    <dgm:pt modelId="{D5611DB6-E7E8-4D4C-B0D0-4081F8A4ED17}" type="parTrans" cxnId="{B9B70922-AC87-4729-9950-7C48856A895C}">
      <dgm:prSet/>
      <dgm:spPr/>
      <dgm:t>
        <a:bodyPr/>
        <a:lstStyle/>
        <a:p>
          <a:endParaRPr lang="en-US"/>
        </a:p>
      </dgm:t>
    </dgm:pt>
    <dgm:pt modelId="{AE2D0F04-B52A-4FE1-9D60-94257FABFEAF}" type="sibTrans" cxnId="{B9B70922-AC87-4729-9950-7C48856A895C}">
      <dgm:prSet/>
      <dgm:spPr/>
      <dgm:t>
        <a:bodyPr/>
        <a:lstStyle/>
        <a:p>
          <a:endParaRPr lang="en-US"/>
        </a:p>
      </dgm:t>
    </dgm:pt>
    <dgm:pt modelId="{D7EA427E-32CB-43E3-826C-8A02BAF64426}">
      <dgm:prSet/>
      <dgm:spPr/>
      <dgm:t>
        <a:bodyPr/>
        <a:lstStyle/>
        <a:p>
          <a:r>
            <a:rPr lang="en-US"/>
            <a:t>Auditor’s Data collection form  (SF-SAC)</a:t>
          </a:r>
          <a:endParaRPr lang="en-US" dirty="0"/>
        </a:p>
      </dgm:t>
    </dgm:pt>
    <dgm:pt modelId="{7CD42AEA-2978-4364-B1D1-FCD85A8CC5DC}" type="parTrans" cxnId="{01F478D4-E7F6-4DBB-8B54-9800CDC00975}">
      <dgm:prSet/>
      <dgm:spPr/>
      <dgm:t>
        <a:bodyPr/>
        <a:lstStyle/>
        <a:p>
          <a:endParaRPr lang="en-US"/>
        </a:p>
      </dgm:t>
    </dgm:pt>
    <dgm:pt modelId="{3D4A5307-ECB6-4A16-A7C5-26064F7D907A}" type="sibTrans" cxnId="{01F478D4-E7F6-4DBB-8B54-9800CDC00975}">
      <dgm:prSet/>
      <dgm:spPr/>
      <dgm:t>
        <a:bodyPr/>
        <a:lstStyle/>
        <a:p>
          <a:endParaRPr lang="en-US"/>
        </a:p>
      </dgm:t>
    </dgm:pt>
    <dgm:pt modelId="{ECF84514-68AB-4F2D-84FA-9ED8532C2875}">
      <dgm:prSet/>
      <dgm:spPr/>
      <dgm:t>
        <a:bodyPr/>
        <a:lstStyle/>
        <a:p>
          <a:r>
            <a:rPr lang="en-US" dirty="0"/>
            <a:t>Signature attesting to compliance by senior official</a:t>
          </a:r>
        </a:p>
      </dgm:t>
    </dgm:pt>
    <dgm:pt modelId="{C7F9E2B3-240A-4706-98B1-B587CBE87356}" type="parTrans" cxnId="{A19633FF-A4F3-460A-B068-A841438B75BF}">
      <dgm:prSet/>
      <dgm:spPr/>
      <dgm:t>
        <a:bodyPr/>
        <a:lstStyle/>
        <a:p>
          <a:endParaRPr lang="en-US"/>
        </a:p>
      </dgm:t>
    </dgm:pt>
    <dgm:pt modelId="{A85854C0-8AA3-4BF6-B8C7-6266BEB6BB63}" type="sibTrans" cxnId="{A19633FF-A4F3-460A-B068-A841438B75BF}">
      <dgm:prSet/>
      <dgm:spPr/>
      <dgm:t>
        <a:bodyPr/>
        <a:lstStyle/>
        <a:p>
          <a:endParaRPr lang="en-US"/>
        </a:p>
      </dgm:t>
    </dgm:pt>
    <dgm:pt modelId="{00749C3A-8C00-46B8-8954-70A4F00E09FE}" type="pres">
      <dgm:prSet presAssocID="{E3A310B9-D2DC-4022-B57D-1DD7669A7C91}" presName="linear" presStyleCnt="0">
        <dgm:presLayoutVars>
          <dgm:animLvl val="lvl"/>
          <dgm:resizeHandles val="exact"/>
        </dgm:presLayoutVars>
      </dgm:prSet>
      <dgm:spPr/>
    </dgm:pt>
    <dgm:pt modelId="{E86FAFA2-CB1C-4CBB-B557-E96BDEDAB624}" type="pres">
      <dgm:prSet presAssocID="{C39F87B1-DCBF-4D38-820D-8192129E03BB}" presName="parentText" presStyleLbl="node1" presStyleIdx="0" presStyleCnt="7">
        <dgm:presLayoutVars>
          <dgm:chMax val="0"/>
          <dgm:bulletEnabled val="1"/>
        </dgm:presLayoutVars>
      </dgm:prSet>
      <dgm:spPr/>
    </dgm:pt>
    <dgm:pt modelId="{763E10AE-B7F9-428D-9CB3-92F4C1B46B26}" type="pres">
      <dgm:prSet presAssocID="{2CCF9166-21C9-425C-99C3-E9E93C3522D1}" presName="spacer" presStyleCnt="0"/>
      <dgm:spPr/>
    </dgm:pt>
    <dgm:pt modelId="{CAB73491-05D3-4C2A-B07D-51385C57A0A4}" type="pres">
      <dgm:prSet presAssocID="{56F59650-EEB0-4A1D-8460-261A6327E354}" presName="parentText" presStyleLbl="node1" presStyleIdx="1" presStyleCnt="7">
        <dgm:presLayoutVars>
          <dgm:chMax val="0"/>
          <dgm:bulletEnabled val="1"/>
        </dgm:presLayoutVars>
      </dgm:prSet>
      <dgm:spPr/>
    </dgm:pt>
    <dgm:pt modelId="{99FB4CC5-8C9B-4398-88C2-46B71C88BF4F}" type="pres">
      <dgm:prSet presAssocID="{46207688-5AEB-4EB7-A592-E92D28D7A22C}" presName="spacer" presStyleCnt="0"/>
      <dgm:spPr/>
    </dgm:pt>
    <dgm:pt modelId="{6DBEE0F9-0C23-4FCF-B999-ABFF696C3439}" type="pres">
      <dgm:prSet presAssocID="{48F1B882-D6B7-4129-B600-9135F4276251}" presName="parentText" presStyleLbl="node1" presStyleIdx="2" presStyleCnt="7">
        <dgm:presLayoutVars>
          <dgm:chMax val="0"/>
          <dgm:bulletEnabled val="1"/>
        </dgm:presLayoutVars>
      </dgm:prSet>
      <dgm:spPr/>
    </dgm:pt>
    <dgm:pt modelId="{221EFD31-7CF3-4FCC-BCD0-2B37EF356FC2}" type="pres">
      <dgm:prSet presAssocID="{F562770C-F653-48A8-9977-08F7FF0CC094}" presName="spacer" presStyleCnt="0"/>
      <dgm:spPr/>
    </dgm:pt>
    <dgm:pt modelId="{1BCFA21C-C627-47BD-AFE2-46F729CBDDDF}" type="pres">
      <dgm:prSet presAssocID="{C45E752B-1C97-43EA-8540-1DAEDFA103F2}" presName="parentText" presStyleLbl="node1" presStyleIdx="3" presStyleCnt="7">
        <dgm:presLayoutVars>
          <dgm:chMax val="0"/>
          <dgm:bulletEnabled val="1"/>
        </dgm:presLayoutVars>
      </dgm:prSet>
      <dgm:spPr/>
    </dgm:pt>
    <dgm:pt modelId="{69F6D02B-63EF-443D-90CA-66D2F701C965}" type="pres">
      <dgm:prSet presAssocID="{8228AA1A-D2DF-45A3-B0F8-F3D7A223A7FC}" presName="spacer" presStyleCnt="0"/>
      <dgm:spPr/>
    </dgm:pt>
    <dgm:pt modelId="{2CBDA844-A2B0-48DF-81E5-C83FCB70C321}" type="pres">
      <dgm:prSet presAssocID="{3138C39F-7DDF-44E2-AB36-977F7BE6E646}" presName="parentText" presStyleLbl="node1" presStyleIdx="4" presStyleCnt="7">
        <dgm:presLayoutVars>
          <dgm:chMax val="0"/>
          <dgm:bulletEnabled val="1"/>
        </dgm:presLayoutVars>
      </dgm:prSet>
      <dgm:spPr/>
    </dgm:pt>
    <dgm:pt modelId="{9ACFE03E-C1ED-42D1-A26A-9831D8188FD0}" type="pres">
      <dgm:prSet presAssocID="{AE2D0F04-B52A-4FE1-9D60-94257FABFEAF}" presName="spacer" presStyleCnt="0"/>
      <dgm:spPr/>
    </dgm:pt>
    <dgm:pt modelId="{2655DCDD-6A9A-4E3A-A969-37CBB34ADF59}" type="pres">
      <dgm:prSet presAssocID="{D7EA427E-32CB-43E3-826C-8A02BAF64426}" presName="parentText" presStyleLbl="node1" presStyleIdx="5" presStyleCnt="7">
        <dgm:presLayoutVars>
          <dgm:chMax val="0"/>
          <dgm:bulletEnabled val="1"/>
        </dgm:presLayoutVars>
      </dgm:prSet>
      <dgm:spPr/>
    </dgm:pt>
    <dgm:pt modelId="{6FEF500C-7946-49A1-B04D-31DD5C7EF628}" type="pres">
      <dgm:prSet presAssocID="{3D4A5307-ECB6-4A16-A7C5-26064F7D907A}" presName="spacer" presStyleCnt="0"/>
      <dgm:spPr/>
    </dgm:pt>
    <dgm:pt modelId="{320A28E9-4477-4FEB-94C8-15227B42F171}" type="pres">
      <dgm:prSet presAssocID="{ECF84514-68AB-4F2D-84FA-9ED8532C2875}" presName="parentText" presStyleLbl="node1" presStyleIdx="6" presStyleCnt="7">
        <dgm:presLayoutVars>
          <dgm:chMax val="0"/>
          <dgm:bulletEnabled val="1"/>
        </dgm:presLayoutVars>
      </dgm:prSet>
      <dgm:spPr/>
    </dgm:pt>
  </dgm:ptLst>
  <dgm:cxnLst>
    <dgm:cxn modelId="{0256FF15-8BB9-4EBB-A9B4-28BCEC36C0A1}" type="presOf" srcId="{C45E752B-1C97-43EA-8540-1DAEDFA103F2}" destId="{1BCFA21C-C627-47BD-AFE2-46F729CBDDDF}" srcOrd="0" destOrd="0" presId="urn:microsoft.com/office/officeart/2005/8/layout/vList2"/>
    <dgm:cxn modelId="{B9B70922-AC87-4729-9950-7C48856A895C}" srcId="{E3A310B9-D2DC-4022-B57D-1DD7669A7C91}" destId="{3138C39F-7DDF-44E2-AB36-977F7BE6E646}" srcOrd="4" destOrd="0" parTransId="{D5611DB6-E7E8-4D4C-B0D0-4081F8A4ED17}" sibTransId="{AE2D0F04-B52A-4FE1-9D60-94257FABFEAF}"/>
    <dgm:cxn modelId="{F6DAA748-4D96-42EA-910D-EFF8BB642D86}" srcId="{E3A310B9-D2DC-4022-B57D-1DD7669A7C91}" destId="{C39F87B1-DCBF-4D38-820D-8192129E03BB}" srcOrd="0" destOrd="0" parTransId="{E7811B99-CBA4-42F6-B284-B15BAC5C3EDE}" sibTransId="{2CCF9166-21C9-425C-99C3-E9E93C3522D1}"/>
    <dgm:cxn modelId="{CFD60C50-A531-4086-8768-879E3830BBA8}" type="presOf" srcId="{D7EA427E-32CB-43E3-826C-8A02BAF64426}" destId="{2655DCDD-6A9A-4E3A-A969-37CBB34ADF59}" srcOrd="0" destOrd="0" presId="urn:microsoft.com/office/officeart/2005/8/layout/vList2"/>
    <dgm:cxn modelId="{ECE67552-6B39-481A-99F8-EE71D32BEDD4}" type="presOf" srcId="{48F1B882-D6B7-4129-B600-9135F4276251}" destId="{6DBEE0F9-0C23-4FCF-B999-ABFF696C3439}" srcOrd="0" destOrd="0" presId="urn:microsoft.com/office/officeart/2005/8/layout/vList2"/>
    <dgm:cxn modelId="{C08DC284-6855-4391-9469-BEA45885F2BA}" type="presOf" srcId="{3138C39F-7DDF-44E2-AB36-977F7BE6E646}" destId="{2CBDA844-A2B0-48DF-81E5-C83FCB70C321}" srcOrd="0" destOrd="0" presId="urn:microsoft.com/office/officeart/2005/8/layout/vList2"/>
    <dgm:cxn modelId="{ECE84F91-75D1-404B-AD9C-EF79FFCD4216}" type="presOf" srcId="{E3A310B9-D2DC-4022-B57D-1DD7669A7C91}" destId="{00749C3A-8C00-46B8-8954-70A4F00E09FE}" srcOrd="0" destOrd="0" presId="urn:microsoft.com/office/officeart/2005/8/layout/vList2"/>
    <dgm:cxn modelId="{4FF53797-04A2-46C8-8B72-9E241DDF955F}" type="presOf" srcId="{56F59650-EEB0-4A1D-8460-261A6327E354}" destId="{CAB73491-05D3-4C2A-B07D-51385C57A0A4}" srcOrd="0" destOrd="0" presId="urn:microsoft.com/office/officeart/2005/8/layout/vList2"/>
    <dgm:cxn modelId="{80407E9D-D855-49A5-A51F-8AFAF95282F2}" type="presOf" srcId="{C39F87B1-DCBF-4D38-820D-8192129E03BB}" destId="{E86FAFA2-CB1C-4CBB-B557-E96BDEDAB624}" srcOrd="0" destOrd="0" presId="urn:microsoft.com/office/officeart/2005/8/layout/vList2"/>
    <dgm:cxn modelId="{E0A079C0-0938-4623-AB73-54E84C933A95}" srcId="{E3A310B9-D2DC-4022-B57D-1DD7669A7C91}" destId="{56F59650-EEB0-4A1D-8460-261A6327E354}" srcOrd="1" destOrd="0" parTransId="{E5D94549-0BD6-4111-B03A-D1B6AAC07A46}" sibTransId="{46207688-5AEB-4EB7-A592-E92D28D7A22C}"/>
    <dgm:cxn modelId="{BD4D27D0-6850-40D3-9E8B-C7C5F7F6FE09}" srcId="{E3A310B9-D2DC-4022-B57D-1DD7669A7C91}" destId="{C45E752B-1C97-43EA-8540-1DAEDFA103F2}" srcOrd="3" destOrd="0" parTransId="{B39D0259-C460-4E28-8A1C-16CE173B32EB}" sibTransId="{8228AA1A-D2DF-45A3-B0F8-F3D7A223A7FC}"/>
    <dgm:cxn modelId="{01F478D4-E7F6-4DBB-8B54-9800CDC00975}" srcId="{E3A310B9-D2DC-4022-B57D-1DD7669A7C91}" destId="{D7EA427E-32CB-43E3-826C-8A02BAF64426}" srcOrd="5" destOrd="0" parTransId="{7CD42AEA-2978-4364-B1D1-FCD85A8CC5DC}" sibTransId="{3D4A5307-ECB6-4A16-A7C5-26064F7D907A}"/>
    <dgm:cxn modelId="{77977ED5-15F8-46B9-ABF1-E191C779F6A6}" type="presOf" srcId="{ECF84514-68AB-4F2D-84FA-9ED8532C2875}" destId="{320A28E9-4477-4FEB-94C8-15227B42F171}" srcOrd="0" destOrd="0" presId="urn:microsoft.com/office/officeart/2005/8/layout/vList2"/>
    <dgm:cxn modelId="{045491E9-53E4-4085-BB35-65A6AA25A333}" srcId="{E3A310B9-D2DC-4022-B57D-1DD7669A7C91}" destId="{48F1B882-D6B7-4129-B600-9135F4276251}" srcOrd="2" destOrd="0" parTransId="{7A403C17-C869-4E2D-83EC-D8A2FE3494D9}" sibTransId="{F562770C-F653-48A8-9977-08F7FF0CC094}"/>
    <dgm:cxn modelId="{A19633FF-A4F3-460A-B068-A841438B75BF}" srcId="{E3A310B9-D2DC-4022-B57D-1DD7669A7C91}" destId="{ECF84514-68AB-4F2D-84FA-9ED8532C2875}" srcOrd="6" destOrd="0" parTransId="{C7F9E2B3-240A-4706-98B1-B587CBE87356}" sibTransId="{A85854C0-8AA3-4BF6-B8C7-6266BEB6BB63}"/>
    <dgm:cxn modelId="{9F75FEE4-88E1-4139-8E82-880E42768207}" type="presParOf" srcId="{00749C3A-8C00-46B8-8954-70A4F00E09FE}" destId="{E86FAFA2-CB1C-4CBB-B557-E96BDEDAB624}" srcOrd="0" destOrd="0" presId="urn:microsoft.com/office/officeart/2005/8/layout/vList2"/>
    <dgm:cxn modelId="{F6D5AFA8-ED84-4086-84D7-5F9F621743B7}" type="presParOf" srcId="{00749C3A-8C00-46B8-8954-70A4F00E09FE}" destId="{763E10AE-B7F9-428D-9CB3-92F4C1B46B26}" srcOrd="1" destOrd="0" presId="urn:microsoft.com/office/officeart/2005/8/layout/vList2"/>
    <dgm:cxn modelId="{5FF3654E-3F67-4A9D-89AB-C5CA26979F6A}" type="presParOf" srcId="{00749C3A-8C00-46B8-8954-70A4F00E09FE}" destId="{CAB73491-05D3-4C2A-B07D-51385C57A0A4}" srcOrd="2" destOrd="0" presId="urn:microsoft.com/office/officeart/2005/8/layout/vList2"/>
    <dgm:cxn modelId="{B517C62D-6837-41D7-BB62-398BF3ED21A4}" type="presParOf" srcId="{00749C3A-8C00-46B8-8954-70A4F00E09FE}" destId="{99FB4CC5-8C9B-4398-88C2-46B71C88BF4F}" srcOrd="3" destOrd="0" presId="urn:microsoft.com/office/officeart/2005/8/layout/vList2"/>
    <dgm:cxn modelId="{7453A958-7494-4B9E-9CB2-A8BB224FE1EB}" type="presParOf" srcId="{00749C3A-8C00-46B8-8954-70A4F00E09FE}" destId="{6DBEE0F9-0C23-4FCF-B999-ABFF696C3439}" srcOrd="4" destOrd="0" presId="urn:microsoft.com/office/officeart/2005/8/layout/vList2"/>
    <dgm:cxn modelId="{63BFBE19-2FCB-4268-A039-CCFA982D2C97}" type="presParOf" srcId="{00749C3A-8C00-46B8-8954-70A4F00E09FE}" destId="{221EFD31-7CF3-4FCC-BCD0-2B37EF356FC2}" srcOrd="5" destOrd="0" presId="urn:microsoft.com/office/officeart/2005/8/layout/vList2"/>
    <dgm:cxn modelId="{20A2FF7A-B63C-4979-93C0-DD76616474DA}" type="presParOf" srcId="{00749C3A-8C00-46B8-8954-70A4F00E09FE}" destId="{1BCFA21C-C627-47BD-AFE2-46F729CBDDDF}" srcOrd="6" destOrd="0" presId="urn:microsoft.com/office/officeart/2005/8/layout/vList2"/>
    <dgm:cxn modelId="{F5EF0A87-5F99-4924-B116-5B5F37CF34AA}" type="presParOf" srcId="{00749C3A-8C00-46B8-8954-70A4F00E09FE}" destId="{69F6D02B-63EF-443D-90CA-66D2F701C965}" srcOrd="7" destOrd="0" presId="urn:microsoft.com/office/officeart/2005/8/layout/vList2"/>
    <dgm:cxn modelId="{28CC85CD-9A3E-47C4-83FF-9CD2788FEE6C}" type="presParOf" srcId="{00749C3A-8C00-46B8-8954-70A4F00E09FE}" destId="{2CBDA844-A2B0-48DF-81E5-C83FCB70C321}" srcOrd="8" destOrd="0" presId="urn:microsoft.com/office/officeart/2005/8/layout/vList2"/>
    <dgm:cxn modelId="{AF1B580C-CDE1-4584-9971-0E4AE96C60EB}" type="presParOf" srcId="{00749C3A-8C00-46B8-8954-70A4F00E09FE}" destId="{9ACFE03E-C1ED-42D1-A26A-9831D8188FD0}" srcOrd="9" destOrd="0" presId="urn:microsoft.com/office/officeart/2005/8/layout/vList2"/>
    <dgm:cxn modelId="{20A73D24-ED0F-454D-9BAD-7809832704B4}" type="presParOf" srcId="{00749C3A-8C00-46B8-8954-70A4F00E09FE}" destId="{2655DCDD-6A9A-4E3A-A969-37CBB34ADF59}" srcOrd="10" destOrd="0" presId="urn:microsoft.com/office/officeart/2005/8/layout/vList2"/>
    <dgm:cxn modelId="{35544016-2C30-46F6-83B9-230FC4888106}" type="presParOf" srcId="{00749C3A-8C00-46B8-8954-70A4F00E09FE}" destId="{6FEF500C-7946-49A1-B04D-31DD5C7EF628}" srcOrd="11" destOrd="0" presId="urn:microsoft.com/office/officeart/2005/8/layout/vList2"/>
    <dgm:cxn modelId="{40460565-645A-445B-89D7-77796EA95F86}" type="presParOf" srcId="{00749C3A-8C00-46B8-8954-70A4F00E09FE}" destId="{320A28E9-4477-4FEB-94C8-15227B42F17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BD431-5CFF-42C9-89ED-092FEC9228DF}"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469E9596-E43F-48BC-A38D-B47F18FD489E}">
      <dgm:prSet phldrT="[Text]" custT="1"/>
      <dgm:spPr/>
      <dgm:t>
        <a:bodyPr/>
        <a:lstStyle/>
        <a:p>
          <a:r>
            <a:rPr lang="en-US" sz="1800" b="1" i="1" dirty="0"/>
            <a:t>Adverse Opinion…</a:t>
          </a:r>
          <a:endParaRPr lang="en-US" sz="1800" dirty="0"/>
        </a:p>
      </dgm:t>
    </dgm:pt>
    <dgm:pt modelId="{75D3E03E-AB1E-4359-BD11-EB7B24F0DFAB}" type="parTrans" cxnId="{5510D25A-6C97-439E-9E64-4833CFFBEEB3}">
      <dgm:prSet/>
      <dgm:spPr/>
      <dgm:t>
        <a:bodyPr/>
        <a:lstStyle/>
        <a:p>
          <a:endParaRPr lang="en-US"/>
        </a:p>
      </dgm:t>
    </dgm:pt>
    <dgm:pt modelId="{2D23A402-A1F0-42B1-A954-AD230037590F}" type="sibTrans" cxnId="{5510D25A-6C97-439E-9E64-4833CFFBEEB3}">
      <dgm:prSet/>
      <dgm:spPr/>
      <dgm:t>
        <a:bodyPr/>
        <a:lstStyle/>
        <a:p>
          <a:endParaRPr lang="en-US"/>
        </a:p>
      </dgm:t>
    </dgm:pt>
    <dgm:pt modelId="{29840686-4E73-4C0C-B434-6E759131E4A4}">
      <dgm:prSet custT="1"/>
      <dgm:spPr/>
      <dgm:t>
        <a:bodyPr/>
        <a:lstStyle/>
        <a:p>
          <a:r>
            <a:rPr lang="en-US" sz="1800" b="1" i="1" dirty="0"/>
            <a:t>Disclaimer of Opinion…</a:t>
          </a:r>
          <a:endParaRPr lang="en-US" sz="1800" dirty="0"/>
        </a:p>
      </dgm:t>
    </dgm:pt>
    <dgm:pt modelId="{80FCF7A8-0006-47D8-9928-98D7BC4F6E67}" type="parTrans" cxnId="{074A3F4F-8BD5-4C9C-B9C0-2248FB4CDE76}">
      <dgm:prSet/>
      <dgm:spPr/>
      <dgm:t>
        <a:bodyPr/>
        <a:lstStyle/>
        <a:p>
          <a:endParaRPr lang="en-US"/>
        </a:p>
      </dgm:t>
    </dgm:pt>
    <dgm:pt modelId="{15A21C16-3FD3-4B37-AF05-2DA27EC46612}" type="sibTrans" cxnId="{074A3F4F-8BD5-4C9C-B9C0-2248FB4CDE76}">
      <dgm:prSet/>
      <dgm:spPr/>
      <dgm:t>
        <a:bodyPr/>
        <a:lstStyle/>
        <a:p>
          <a:endParaRPr lang="en-US"/>
        </a:p>
      </dgm:t>
    </dgm:pt>
    <dgm:pt modelId="{4578E25C-24DC-437C-ACD8-2BA432CE96FF}">
      <dgm:prSet phldrT="[Text]"/>
      <dgm:spPr/>
      <dgm:t>
        <a:bodyPr/>
        <a:lstStyle/>
        <a:p>
          <a:pPr marL="0" indent="0">
            <a:buNone/>
          </a:pPr>
          <a:r>
            <a:rPr lang="en-US" dirty="0"/>
            <a:t>the auditor concludes that the financial statements do not present the entity's financial position, results of operations, and cash flows in conformity with GAAP. </a:t>
          </a:r>
        </a:p>
      </dgm:t>
    </dgm:pt>
    <dgm:pt modelId="{24087D44-AB63-4AAA-831E-7C235D23E102}" type="parTrans" cxnId="{90BCB91F-D457-481D-863D-94B87DA1F121}">
      <dgm:prSet/>
      <dgm:spPr/>
      <dgm:t>
        <a:bodyPr/>
        <a:lstStyle/>
        <a:p>
          <a:endParaRPr lang="en-US"/>
        </a:p>
      </dgm:t>
    </dgm:pt>
    <dgm:pt modelId="{70BB616D-7B01-49F2-8C5A-579C91123C72}" type="sibTrans" cxnId="{90BCB91F-D457-481D-863D-94B87DA1F121}">
      <dgm:prSet/>
      <dgm:spPr/>
      <dgm:t>
        <a:bodyPr/>
        <a:lstStyle/>
        <a:p>
          <a:endParaRPr lang="en-US"/>
        </a:p>
      </dgm:t>
    </dgm:pt>
    <dgm:pt modelId="{6C755154-AE4D-4C9E-BAC6-5BBFCC8911EC}">
      <dgm:prSet/>
      <dgm:spPr/>
      <dgm:t>
        <a:bodyPr/>
        <a:lstStyle/>
        <a:p>
          <a:pPr marL="0" indent="0">
            <a:buNone/>
          </a:pPr>
          <a:r>
            <a:rPr lang="en-US" dirty="0"/>
            <a:t>issued when the auditor is unable to form an opinion on an entity's financial statements. </a:t>
          </a:r>
        </a:p>
      </dgm:t>
    </dgm:pt>
    <dgm:pt modelId="{DE332050-674D-4824-860C-99F1B8B9FD44}" type="parTrans" cxnId="{B7F0130D-6967-436F-9189-4EFB475F2997}">
      <dgm:prSet/>
      <dgm:spPr/>
      <dgm:t>
        <a:bodyPr/>
        <a:lstStyle/>
        <a:p>
          <a:endParaRPr lang="en-US"/>
        </a:p>
      </dgm:t>
    </dgm:pt>
    <dgm:pt modelId="{10F564C6-E139-4588-8F80-ACE311FF413C}" type="sibTrans" cxnId="{B7F0130D-6967-436F-9189-4EFB475F2997}">
      <dgm:prSet/>
      <dgm:spPr/>
      <dgm:t>
        <a:bodyPr/>
        <a:lstStyle/>
        <a:p>
          <a:endParaRPr lang="en-US"/>
        </a:p>
      </dgm:t>
    </dgm:pt>
    <dgm:pt modelId="{D2B813DB-38D3-49D3-BC5A-1C88679F0D2F}">
      <dgm:prSet phldrT="[Text]" custT="1"/>
      <dgm:spPr/>
      <dgm:t>
        <a:bodyPr/>
        <a:lstStyle/>
        <a:p>
          <a:r>
            <a:rPr lang="en-US" sz="1800" b="1" i="1" dirty="0"/>
            <a:t>Unmodified Opinion…</a:t>
          </a:r>
          <a:endParaRPr lang="en-US" sz="1800" dirty="0"/>
        </a:p>
      </dgm:t>
    </dgm:pt>
    <dgm:pt modelId="{B9B6D894-F145-4F79-9701-03594DDA56A1}" type="parTrans" cxnId="{3BD9F27E-CB06-4B38-B182-1E2F9850C2AB}">
      <dgm:prSet/>
      <dgm:spPr/>
      <dgm:t>
        <a:bodyPr/>
        <a:lstStyle/>
        <a:p>
          <a:endParaRPr lang="en-US"/>
        </a:p>
      </dgm:t>
    </dgm:pt>
    <dgm:pt modelId="{7B67AAFA-24F7-438D-809E-106EA47E0CDC}" type="sibTrans" cxnId="{3BD9F27E-CB06-4B38-B182-1E2F9850C2AB}">
      <dgm:prSet/>
      <dgm:spPr/>
      <dgm:t>
        <a:bodyPr/>
        <a:lstStyle/>
        <a:p>
          <a:endParaRPr lang="en-US"/>
        </a:p>
      </dgm:t>
    </dgm:pt>
    <dgm:pt modelId="{7B45F215-E8DB-4AFC-A335-F3B51424D3F5}">
      <dgm:prSet custT="1"/>
      <dgm:spPr/>
      <dgm:t>
        <a:bodyPr/>
        <a:lstStyle/>
        <a:p>
          <a:r>
            <a:rPr lang="en-US" sz="1800" b="1" i="1" dirty="0"/>
            <a:t>Qualified Opinion…</a:t>
          </a:r>
          <a:endParaRPr lang="en-US" sz="1800" dirty="0"/>
        </a:p>
      </dgm:t>
    </dgm:pt>
    <dgm:pt modelId="{AC9FC51A-BA17-4F20-A07E-389FD4360577}" type="parTrans" cxnId="{6663222D-B000-4968-836B-C323F8F1BA4E}">
      <dgm:prSet/>
      <dgm:spPr/>
      <dgm:t>
        <a:bodyPr/>
        <a:lstStyle/>
        <a:p>
          <a:endParaRPr lang="en-US"/>
        </a:p>
      </dgm:t>
    </dgm:pt>
    <dgm:pt modelId="{3D1FFC02-8C24-48E5-AE31-A88EB9ADE84F}" type="sibTrans" cxnId="{6663222D-B000-4968-836B-C323F8F1BA4E}">
      <dgm:prSet/>
      <dgm:spPr/>
      <dgm:t>
        <a:bodyPr/>
        <a:lstStyle/>
        <a:p>
          <a:endParaRPr lang="en-US"/>
        </a:p>
      </dgm:t>
    </dgm:pt>
    <dgm:pt modelId="{D80E6011-0EC4-488A-80E8-8229F8FBEF94}">
      <dgm:prSet phldrT="[Text]"/>
      <dgm:spPr/>
      <dgm:t>
        <a:bodyPr/>
        <a:lstStyle/>
        <a:p>
          <a:pPr marL="0" indent="0">
            <a:buNone/>
          </a:pPr>
          <a:r>
            <a:rPr lang="en-US" dirty="0"/>
            <a:t>the financial statements are presented fairly in conformity with GAAP. (Auditor’s Clean Bill of Health)</a:t>
          </a:r>
        </a:p>
      </dgm:t>
    </dgm:pt>
    <dgm:pt modelId="{42ECF791-BBA5-40A8-92D0-08AE1A43BC1B}" type="parTrans" cxnId="{CA1DE849-7124-46F7-91B9-0C0C0AEAC4D1}">
      <dgm:prSet/>
      <dgm:spPr/>
      <dgm:t>
        <a:bodyPr/>
        <a:lstStyle/>
        <a:p>
          <a:endParaRPr lang="en-US"/>
        </a:p>
      </dgm:t>
    </dgm:pt>
    <dgm:pt modelId="{9E3E7DBD-3BD0-432D-9B8F-4561A8ED66DA}" type="sibTrans" cxnId="{CA1DE849-7124-46F7-91B9-0C0C0AEAC4D1}">
      <dgm:prSet/>
      <dgm:spPr/>
      <dgm:t>
        <a:bodyPr/>
        <a:lstStyle/>
        <a:p>
          <a:endParaRPr lang="en-US"/>
        </a:p>
      </dgm:t>
    </dgm:pt>
    <dgm:pt modelId="{4369648C-6129-48FF-9A53-E444CAD06C21}">
      <dgm:prSet/>
      <dgm:spPr/>
      <dgm:t>
        <a:bodyPr/>
        <a:lstStyle/>
        <a:p>
          <a:pPr marL="0" indent="0">
            <a:buNone/>
          </a:pPr>
          <a:r>
            <a:rPr lang="en-US" dirty="0"/>
            <a:t>the financial statements present the entity's financial position, results of operations, and cash flows in conformity with GAAP, except for the matter of the qualification.</a:t>
          </a:r>
        </a:p>
      </dgm:t>
    </dgm:pt>
    <dgm:pt modelId="{2384B4AD-30F4-4A6B-8C63-A918AB172365}" type="parTrans" cxnId="{3D099E8A-B604-4B75-A6AF-09AFAF130E90}">
      <dgm:prSet/>
      <dgm:spPr/>
      <dgm:t>
        <a:bodyPr/>
        <a:lstStyle/>
        <a:p>
          <a:endParaRPr lang="en-US"/>
        </a:p>
      </dgm:t>
    </dgm:pt>
    <dgm:pt modelId="{FA416BC5-49DD-4F4F-98C9-6CD7DACF61DA}" type="sibTrans" cxnId="{3D099E8A-B604-4B75-A6AF-09AFAF130E90}">
      <dgm:prSet/>
      <dgm:spPr/>
      <dgm:t>
        <a:bodyPr/>
        <a:lstStyle/>
        <a:p>
          <a:endParaRPr lang="en-US"/>
        </a:p>
      </dgm:t>
    </dgm:pt>
    <dgm:pt modelId="{0F04F078-1D73-4128-8326-BC141A7AA502}" type="pres">
      <dgm:prSet presAssocID="{F18BD431-5CFF-42C9-89ED-092FEC9228DF}" presName="linear" presStyleCnt="0">
        <dgm:presLayoutVars>
          <dgm:dir/>
          <dgm:animLvl val="lvl"/>
          <dgm:resizeHandles val="exact"/>
        </dgm:presLayoutVars>
      </dgm:prSet>
      <dgm:spPr/>
    </dgm:pt>
    <dgm:pt modelId="{09912287-B132-4612-8D83-9654E66856D7}" type="pres">
      <dgm:prSet presAssocID="{D2B813DB-38D3-49D3-BC5A-1C88679F0D2F}" presName="parentLin" presStyleCnt="0"/>
      <dgm:spPr/>
    </dgm:pt>
    <dgm:pt modelId="{75EB9CC9-AA48-4B5B-AD74-894461384D7B}" type="pres">
      <dgm:prSet presAssocID="{D2B813DB-38D3-49D3-BC5A-1C88679F0D2F}" presName="parentLeftMargin" presStyleLbl="node1" presStyleIdx="0" presStyleCnt="4"/>
      <dgm:spPr/>
    </dgm:pt>
    <dgm:pt modelId="{34742F40-E4FB-4C9D-AEC0-2B3C5313010E}" type="pres">
      <dgm:prSet presAssocID="{D2B813DB-38D3-49D3-BC5A-1C88679F0D2F}" presName="parentText" presStyleLbl="node1" presStyleIdx="0" presStyleCnt="4">
        <dgm:presLayoutVars>
          <dgm:chMax val="0"/>
          <dgm:bulletEnabled val="1"/>
        </dgm:presLayoutVars>
      </dgm:prSet>
      <dgm:spPr/>
    </dgm:pt>
    <dgm:pt modelId="{070175D3-57A4-48E2-88D0-61DEA85A11CB}" type="pres">
      <dgm:prSet presAssocID="{D2B813DB-38D3-49D3-BC5A-1C88679F0D2F}" presName="negativeSpace" presStyleCnt="0"/>
      <dgm:spPr/>
    </dgm:pt>
    <dgm:pt modelId="{C0228091-E360-4BEF-96D7-F5D47CAEFBE1}" type="pres">
      <dgm:prSet presAssocID="{D2B813DB-38D3-49D3-BC5A-1C88679F0D2F}" presName="childText" presStyleLbl="conFgAcc1" presStyleIdx="0" presStyleCnt="4">
        <dgm:presLayoutVars>
          <dgm:bulletEnabled val="1"/>
        </dgm:presLayoutVars>
      </dgm:prSet>
      <dgm:spPr/>
    </dgm:pt>
    <dgm:pt modelId="{17127FB1-98B4-4987-B557-0138DA1168DA}" type="pres">
      <dgm:prSet presAssocID="{7B67AAFA-24F7-438D-809E-106EA47E0CDC}" presName="spaceBetweenRectangles" presStyleCnt="0"/>
      <dgm:spPr/>
    </dgm:pt>
    <dgm:pt modelId="{E50C2AA5-3C25-40D5-B4C4-B84094E23B44}" type="pres">
      <dgm:prSet presAssocID="{7B45F215-E8DB-4AFC-A335-F3B51424D3F5}" presName="parentLin" presStyleCnt="0"/>
      <dgm:spPr/>
    </dgm:pt>
    <dgm:pt modelId="{351E35FB-389F-4AFE-84E9-1A344AB8130A}" type="pres">
      <dgm:prSet presAssocID="{7B45F215-E8DB-4AFC-A335-F3B51424D3F5}" presName="parentLeftMargin" presStyleLbl="node1" presStyleIdx="0" presStyleCnt="4"/>
      <dgm:spPr/>
    </dgm:pt>
    <dgm:pt modelId="{929069A0-7165-4344-881F-581391100E77}" type="pres">
      <dgm:prSet presAssocID="{7B45F215-E8DB-4AFC-A335-F3B51424D3F5}" presName="parentText" presStyleLbl="node1" presStyleIdx="1" presStyleCnt="4">
        <dgm:presLayoutVars>
          <dgm:chMax val="0"/>
          <dgm:bulletEnabled val="1"/>
        </dgm:presLayoutVars>
      </dgm:prSet>
      <dgm:spPr/>
    </dgm:pt>
    <dgm:pt modelId="{357A8C7C-4077-417E-9692-58F5AA2181DE}" type="pres">
      <dgm:prSet presAssocID="{7B45F215-E8DB-4AFC-A335-F3B51424D3F5}" presName="negativeSpace" presStyleCnt="0"/>
      <dgm:spPr/>
    </dgm:pt>
    <dgm:pt modelId="{8E1BC717-2F9F-42FC-AA63-CE68BA2F933C}" type="pres">
      <dgm:prSet presAssocID="{7B45F215-E8DB-4AFC-A335-F3B51424D3F5}" presName="childText" presStyleLbl="conFgAcc1" presStyleIdx="1" presStyleCnt="4">
        <dgm:presLayoutVars>
          <dgm:bulletEnabled val="1"/>
        </dgm:presLayoutVars>
      </dgm:prSet>
      <dgm:spPr/>
    </dgm:pt>
    <dgm:pt modelId="{18D5D13B-D6B8-48C0-8894-0402D1684102}" type="pres">
      <dgm:prSet presAssocID="{3D1FFC02-8C24-48E5-AE31-A88EB9ADE84F}" presName="spaceBetweenRectangles" presStyleCnt="0"/>
      <dgm:spPr/>
    </dgm:pt>
    <dgm:pt modelId="{F6FAC867-F456-4782-B56A-98A1DC641464}" type="pres">
      <dgm:prSet presAssocID="{469E9596-E43F-48BC-A38D-B47F18FD489E}" presName="parentLin" presStyleCnt="0"/>
      <dgm:spPr/>
    </dgm:pt>
    <dgm:pt modelId="{BFC643E5-3BD6-4274-9E80-65E68F791BA5}" type="pres">
      <dgm:prSet presAssocID="{469E9596-E43F-48BC-A38D-B47F18FD489E}" presName="parentLeftMargin" presStyleLbl="node1" presStyleIdx="1" presStyleCnt="4"/>
      <dgm:spPr/>
    </dgm:pt>
    <dgm:pt modelId="{C078B518-AA3C-473C-BD3C-ACBCF990472F}" type="pres">
      <dgm:prSet presAssocID="{469E9596-E43F-48BC-A38D-B47F18FD489E}" presName="parentText" presStyleLbl="node1" presStyleIdx="2" presStyleCnt="4">
        <dgm:presLayoutVars>
          <dgm:chMax val="0"/>
          <dgm:bulletEnabled val="1"/>
        </dgm:presLayoutVars>
      </dgm:prSet>
      <dgm:spPr/>
    </dgm:pt>
    <dgm:pt modelId="{BEE25F6F-AC22-43E5-8998-FDDDDC222951}" type="pres">
      <dgm:prSet presAssocID="{469E9596-E43F-48BC-A38D-B47F18FD489E}" presName="negativeSpace" presStyleCnt="0"/>
      <dgm:spPr/>
    </dgm:pt>
    <dgm:pt modelId="{9E23DEC6-09DD-4EB5-9C19-C0052D99B815}" type="pres">
      <dgm:prSet presAssocID="{469E9596-E43F-48BC-A38D-B47F18FD489E}" presName="childText" presStyleLbl="conFgAcc1" presStyleIdx="2" presStyleCnt="4">
        <dgm:presLayoutVars>
          <dgm:bulletEnabled val="1"/>
        </dgm:presLayoutVars>
      </dgm:prSet>
      <dgm:spPr/>
    </dgm:pt>
    <dgm:pt modelId="{106C459F-8DDA-4912-9B30-78712F0ECA2E}" type="pres">
      <dgm:prSet presAssocID="{2D23A402-A1F0-42B1-A954-AD230037590F}" presName="spaceBetweenRectangles" presStyleCnt="0"/>
      <dgm:spPr/>
    </dgm:pt>
    <dgm:pt modelId="{2B1FF706-0FED-4D3C-AEAE-B5058F48426F}" type="pres">
      <dgm:prSet presAssocID="{29840686-4E73-4C0C-B434-6E759131E4A4}" presName="parentLin" presStyleCnt="0"/>
      <dgm:spPr/>
    </dgm:pt>
    <dgm:pt modelId="{48A819DE-999B-41C2-8A12-F4DD231C9016}" type="pres">
      <dgm:prSet presAssocID="{29840686-4E73-4C0C-B434-6E759131E4A4}" presName="parentLeftMargin" presStyleLbl="node1" presStyleIdx="2" presStyleCnt="4"/>
      <dgm:spPr/>
    </dgm:pt>
    <dgm:pt modelId="{D65D7CB4-0A8D-4709-AD40-292440F829D2}" type="pres">
      <dgm:prSet presAssocID="{29840686-4E73-4C0C-B434-6E759131E4A4}" presName="parentText" presStyleLbl="node1" presStyleIdx="3" presStyleCnt="4">
        <dgm:presLayoutVars>
          <dgm:chMax val="0"/>
          <dgm:bulletEnabled val="1"/>
        </dgm:presLayoutVars>
      </dgm:prSet>
      <dgm:spPr/>
    </dgm:pt>
    <dgm:pt modelId="{031F4239-C044-4C5C-BE44-142654381878}" type="pres">
      <dgm:prSet presAssocID="{29840686-4E73-4C0C-B434-6E759131E4A4}" presName="negativeSpace" presStyleCnt="0"/>
      <dgm:spPr/>
    </dgm:pt>
    <dgm:pt modelId="{E6D2D0F2-A53E-4C59-9452-AEEB9355292F}" type="pres">
      <dgm:prSet presAssocID="{29840686-4E73-4C0C-B434-6E759131E4A4}" presName="childText" presStyleLbl="conFgAcc1" presStyleIdx="3" presStyleCnt="4">
        <dgm:presLayoutVars>
          <dgm:bulletEnabled val="1"/>
        </dgm:presLayoutVars>
      </dgm:prSet>
      <dgm:spPr/>
    </dgm:pt>
  </dgm:ptLst>
  <dgm:cxnLst>
    <dgm:cxn modelId="{B7F0130D-6967-436F-9189-4EFB475F2997}" srcId="{29840686-4E73-4C0C-B434-6E759131E4A4}" destId="{6C755154-AE4D-4C9E-BAC6-5BBFCC8911EC}" srcOrd="0" destOrd="0" parTransId="{DE332050-674D-4824-860C-99F1B8B9FD44}" sibTransId="{10F564C6-E139-4588-8F80-ACE311FF413C}"/>
    <dgm:cxn modelId="{90BCB91F-D457-481D-863D-94B87DA1F121}" srcId="{469E9596-E43F-48BC-A38D-B47F18FD489E}" destId="{4578E25C-24DC-437C-ACD8-2BA432CE96FF}" srcOrd="0" destOrd="0" parTransId="{24087D44-AB63-4AAA-831E-7C235D23E102}" sibTransId="{70BB616D-7B01-49F2-8C5A-579C91123C72}"/>
    <dgm:cxn modelId="{6663222D-B000-4968-836B-C323F8F1BA4E}" srcId="{F18BD431-5CFF-42C9-89ED-092FEC9228DF}" destId="{7B45F215-E8DB-4AFC-A335-F3B51424D3F5}" srcOrd="1" destOrd="0" parTransId="{AC9FC51A-BA17-4F20-A07E-389FD4360577}" sibTransId="{3D1FFC02-8C24-48E5-AE31-A88EB9ADE84F}"/>
    <dgm:cxn modelId="{9C78535E-0112-4937-A9AF-7A43DDA53302}" type="presOf" srcId="{469E9596-E43F-48BC-A38D-B47F18FD489E}" destId="{C078B518-AA3C-473C-BD3C-ACBCF990472F}" srcOrd="1" destOrd="0" presId="urn:microsoft.com/office/officeart/2005/8/layout/list1"/>
    <dgm:cxn modelId="{5DA85461-B0E6-4D14-90B2-AE06CE39AF8A}" type="presOf" srcId="{D2B813DB-38D3-49D3-BC5A-1C88679F0D2F}" destId="{75EB9CC9-AA48-4B5B-AD74-894461384D7B}" srcOrd="0" destOrd="0" presId="urn:microsoft.com/office/officeart/2005/8/layout/list1"/>
    <dgm:cxn modelId="{CA1DE849-7124-46F7-91B9-0C0C0AEAC4D1}" srcId="{D2B813DB-38D3-49D3-BC5A-1C88679F0D2F}" destId="{D80E6011-0EC4-488A-80E8-8229F8FBEF94}" srcOrd="0" destOrd="0" parTransId="{42ECF791-BBA5-40A8-92D0-08AE1A43BC1B}" sibTransId="{9E3E7DBD-3BD0-432D-9B8F-4561A8ED66DA}"/>
    <dgm:cxn modelId="{486CB66A-6BCD-459E-97C4-3BC732830823}" type="presOf" srcId="{29840686-4E73-4C0C-B434-6E759131E4A4}" destId="{D65D7CB4-0A8D-4709-AD40-292440F829D2}" srcOrd="1" destOrd="0" presId="urn:microsoft.com/office/officeart/2005/8/layout/list1"/>
    <dgm:cxn modelId="{46AB114C-88AE-4622-85AD-B48C0D47E276}" type="presOf" srcId="{4369648C-6129-48FF-9A53-E444CAD06C21}" destId="{8E1BC717-2F9F-42FC-AA63-CE68BA2F933C}" srcOrd="0" destOrd="0" presId="urn:microsoft.com/office/officeart/2005/8/layout/list1"/>
    <dgm:cxn modelId="{C47C4F6E-2572-4ADD-83AD-61F2C1399918}" type="presOf" srcId="{469E9596-E43F-48BC-A38D-B47F18FD489E}" destId="{BFC643E5-3BD6-4274-9E80-65E68F791BA5}" srcOrd="0" destOrd="0" presId="urn:microsoft.com/office/officeart/2005/8/layout/list1"/>
    <dgm:cxn modelId="{074A3F4F-8BD5-4C9C-B9C0-2248FB4CDE76}" srcId="{F18BD431-5CFF-42C9-89ED-092FEC9228DF}" destId="{29840686-4E73-4C0C-B434-6E759131E4A4}" srcOrd="3" destOrd="0" parTransId="{80FCF7A8-0006-47D8-9928-98D7BC4F6E67}" sibTransId="{15A21C16-3FD3-4B37-AF05-2DA27EC46612}"/>
    <dgm:cxn modelId="{5510D25A-6C97-439E-9E64-4833CFFBEEB3}" srcId="{F18BD431-5CFF-42C9-89ED-092FEC9228DF}" destId="{469E9596-E43F-48BC-A38D-B47F18FD489E}" srcOrd="2" destOrd="0" parTransId="{75D3E03E-AB1E-4359-BD11-EB7B24F0DFAB}" sibTransId="{2D23A402-A1F0-42B1-A954-AD230037590F}"/>
    <dgm:cxn modelId="{3BD9F27E-CB06-4B38-B182-1E2F9850C2AB}" srcId="{F18BD431-5CFF-42C9-89ED-092FEC9228DF}" destId="{D2B813DB-38D3-49D3-BC5A-1C88679F0D2F}" srcOrd="0" destOrd="0" parTransId="{B9B6D894-F145-4F79-9701-03594DDA56A1}" sibTransId="{7B67AAFA-24F7-438D-809E-106EA47E0CDC}"/>
    <dgm:cxn modelId="{3D099E8A-B604-4B75-A6AF-09AFAF130E90}" srcId="{7B45F215-E8DB-4AFC-A335-F3B51424D3F5}" destId="{4369648C-6129-48FF-9A53-E444CAD06C21}" srcOrd="0" destOrd="0" parTransId="{2384B4AD-30F4-4A6B-8C63-A918AB172365}" sibTransId="{FA416BC5-49DD-4F4F-98C9-6CD7DACF61DA}"/>
    <dgm:cxn modelId="{6658639F-37F9-4316-831B-015375E8C02A}" type="presOf" srcId="{D2B813DB-38D3-49D3-BC5A-1C88679F0D2F}" destId="{34742F40-E4FB-4C9D-AEC0-2B3C5313010E}" srcOrd="1" destOrd="0" presId="urn:microsoft.com/office/officeart/2005/8/layout/list1"/>
    <dgm:cxn modelId="{37A729A4-AFB3-4D35-A251-DAE0424FEB60}" type="presOf" srcId="{D80E6011-0EC4-488A-80E8-8229F8FBEF94}" destId="{C0228091-E360-4BEF-96D7-F5D47CAEFBE1}" srcOrd="0" destOrd="0" presId="urn:microsoft.com/office/officeart/2005/8/layout/list1"/>
    <dgm:cxn modelId="{1324FFCF-1A25-4037-8A6C-0A26B1358538}" type="presOf" srcId="{7B45F215-E8DB-4AFC-A335-F3B51424D3F5}" destId="{929069A0-7165-4344-881F-581391100E77}" srcOrd="1" destOrd="0" presId="urn:microsoft.com/office/officeart/2005/8/layout/list1"/>
    <dgm:cxn modelId="{566780DF-C8FD-4CD4-86B4-45A8F8A5D7BF}" type="presOf" srcId="{F18BD431-5CFF-42C9-89ED-092FEC9228DF}" destId="{0F04F078-1D73-4128-8326-BC141A7AA502}" srcOrd="0" destOrd="0" presId="urn:microsoft.com/office/officeart/2005/8/layout/list1"/>
    <dgm:cxn modelId="{BF1063E1-BBB7-463E-9AD0-590620C9BF62}" type="presOf" srcId="{7B45F215-E8DB-4AFC-A335-F3B51424D3F5}" destId="{351E35FB-389F-4AFE-84E9-1A344AB8130A}" srcOrd="0" destOrd="0" presId="urn:microsoft.com/office/officeart/2005/8/layout/list1"/>
    <dgm:cxn modelId="{2CC8EEE4-E3C3-4140-A62C-618C585FB68D}" type="presOf" srcId="{29840686-4E73-4C0C-B434-6E759131E4A4}" destId="{48A819DE-999B-41C2-8A12-F4DD231C9016}" srcOrd="0" destOrd="0" presId="urn:microsoft.com/office/officeart/2005/8/layout/list1"/>
    <dgm:cxn modelId="{720000F4-23E5-4A25-B42E-F904D6E46508}" type="presOf" srcId="{4578E25C-24DC-437C-ACD8-2BA432CE96FF}" destId="{9E23DEC6-09DD-4EB5-9C19-C0052D99B815}" srcOrd="0" destOrd="0" presId="urn:microsoft.com/office/officeart/2005/8/layout/list1"/>
    <dgm:cxn modelId="{A3F25DF8-7FBC-422A-AC51-C112BE19820F}" type="presOf" srcId="{6C755154-AE4D-4C9E-BAC6-5BBFCC8911EC}" destId="{E6D2D0F2-A53E-4C59-9452-AEEB9355292F}" srcOrd="0" destOrd="0" presId="urn:microsoft.com/office/officeart/2005/8/layout/list1"/>
    <dgm:cxn modelId="{6D76862E-E0C0-4582-8B49-637BD85BDB72}" type="presParOf" srcId="{0F04F078-1D73-4128-8326-BC141A7AA502}" destId="{09912287-B132-4612-8D83-9654E66856D7}" srcOrd="0" destOrd="0" presId="urn:microsoft.com/office/officeart/2005/8/layout/list1"/>
    <dgm:cxn modelId="{CF3D1074-A583-427C-822B-FA55842AE640}" type="presParOf" srcId="{09912287-B132-4612-8D83-9654E66856D7}" destId="{75EB9CC9-AA48-4B5B-AD74-894461384D7B}" srcOrd="0" destOrd="0" presId="urn:microsoft.com/office/officeart/2005/8/layout/list1"/>
    <dgm:cxn modelId="{9C60C81D-8BA3-4F83-A8BC-E65D060DC3E2}" type="presParOf" srcId="{09912287-B132-4612-8D83-9654E66856D7}" destId="{34742F40-E4FB-4C9D-AEC0-2B3C5313010E}" srcOrd="1" destOrd="0" presId="urn:microsoft.com/office/officeart/2005/8/layout/list1"/>
    <dgm:cxn modelId="{BDA0DB88-4425-4E55-A22D-DF0F860F9026}" type="presParOf" srcId="{0F04F078-1D73-4128-8326-BC141A7AA502}" destId="{070175D3-57A4-48E2-88D0-61DEA85A11CB}" srcOrd="1" destOrd="0" presId="urn:microsoft.com/office/officeart/2005/8/layout/list1"/>
    <dgm:cxn modelId="{13307A99-2B3E-4F64-BE64-3FB2489D4C3D}" type="presParOf" srcId="{0F04F078-1D73-4128-8326-BC141A7AA502}" destId="{C0228091-E360-4BEF-96D7-F5D47CAEFBE1}" srcOrd="2" destOrd="0" presId="urn:microsoft.com/office/officeart/2005/8/layout/list1"/>
    <dgm:cxn modelId="{E21DB6B5-5A90-419B-AAAF-31E9D64C9C8D}" type="presParOf" srcId="{0F04F078-1D73-4128-8326-BC141A7AA502}" destId="{17127FB1-98B4-4987-B557-0138DA1168DA}" srcOrd="3" destOrd="0" presId="urn:microsoft.com/office/officeart/2005/8/layout/list1"/>
    <dgm:cxn modelId="{86343F29-66DA-4051-8234-F1BC87C842AF}" type="presParOf" srcId="{0F04F078-1D73-4128-8326-BC141A7AA502}" destId="{E50C2AA5-3C25-40D5-B4C4-B84094E23B44}" srcOrd="4" destOrd="0" presId="urn:microsoft.com/office/officeart/2005/8/layout/list1"/>
    <dgm:cxn modelId="{B168CA93-B246-4AF2-BB86-8CCD1004507D}" type="presParOf" srcId="{E50C2AA5-3C25-40D5-B4C4-B84094E23B44}" destId="{351E35FB-389F-4AFE-84E9-1A344AB8130A}" srcOrd="0" destOrd="0" presId="urn:microsoft.com/office/officeart/2005/8/layout/list1"/>
    <dgm:cxn modelId="{8B41F288-86C9-4BFB-A73E-FCF474855E86}" type="presParOf" srcId="{E50C2AA5-3C25-40D5-B4C4-B84094E23B44}" destId="{929069A0-7165-4344-881F-581391100E77}" srcOrd="1" destOrd="0" presId="urn:microsoft.com/office/officeart/2005/8/layout/list1"/>
    <dgm:cxn modelId="{8B9763F2-0A7E-449F-8F13-A26CED456E23}" type="presParOf" srcId="{0F04F078-1D73-4128-8326-BC141A7AA502}" destId="{357A8C7C-4077-417E-9692-58F5AA2181DE}" srcOrd="5" destOrd="0" presId="urn:microsoft.com/office/officeart/2005/8/layout/list1"/>
    <dgm:cxn modelId="{8148D2EE-DE40-49C2-B656-7F3F07A71CDF}" type="presParOf" srcId="{0F04F078-1D73-4128-8326-BC141A7AA502}" destId="{8E1BC717-2F9F-42FC-AA63-CE68BA2F933C}" srcOrd="6" destOrd="0" presId="urn:microsoft.com/office/officeart/2005/8/layout/list1"/>
    <dgm:cxn modelId="{672AE521-6ECE-4930-8752-0CAABE8E9E46}" type="presParOf" srcId="{0F04F078-1D73-4128-8326-BC141A7AA502}" destId="{18D5D13B-D6B8-48C0-8894-0402D1684102}" srcOrd="7" destOrd="0" presId="urn:microsoft.com/office/officeart/2005/8/layout/list1"/>
    <dgm:cxn modelId="{D67E0426-BFE7-46D4-ABD2-346D23040F9F}" type="presParOf" srcId="{0F04F078-1D73-4128-8326-BC141A7AA502}" destId="{F6FAC867-F456-4782-B56A-98A1DC641464}" srcOrd="8" destOrd="0" presId="urn:microsoft.com/office/officeart/2005/8/layout/list1"/>
    <dgm:cxn modelId="{E02A79AB-908D-4367-B7BF-AF8980CA90BF}" type="presParOf" srcId="{F6FAC867-F456-4782-B56A-98A1DC641464}" destId="{BFC643E5-3BD6-4274-9E80-65E68F791BA5}" srcOrd="0" destOrd="0" presId="urn:microsoft.com/office/officeart/2005/8/layout/list1"/>
    <dgm:cxn modelId="{75788938-01ED-4453-BE58-AB0E0B4D6652}" type="presParOf" srcId="{F6FAC867-F456-4782-B56A-98A1DC641464}" destId="{C078B518-AA3C-473C-BD3C-ACBCF990472F}" srcOrd="1" destOrd="0" presId="urn:microsoft.com/office/officeart/2005/8/layout/list1"/>
    <dgm:cxn modelId="{200C7D10-9B6E-45F1-81B2-916595538664}" type="presParOf" srcId="{0F04F078-1D73-4128-8326-BC141A7AA502}" destId="{BEE25F6F-AC22-43E5-8998-FDDDDC222951}" srcOrd="9" destOrd="0" presId="urn:microsoft.com/office/officeart/2005/8/layout/list1"/>
    <dgm:cxn modelId="{344F18B6-723B-4880-8D75-E92C9951C513}" type="presParOf" srcId="{0F04F078-1D73-4128-8326-BC141A7AA502}" destId="{9E23DEC6-09DD-4EB5-9C19-C0052D99B815}" srcOrd="10" destOrd="0" presId="urn:microsoft.com/office/officeart/2005/8/layout/list1"/>
    <dgm:cxn modelId="{45F5F1AE-23F2-4A3D-A6D2-1077925A5E26}" type="presParOf" srcId="{0F04F078-1D73-4128-8326-BC141A7AA502}" destId="{106C459F-8DDA-4912-9B30-78712F0ECA2E}" srcOrd="11" destOrd="0" presId="urn:microsoft.com/office/officeart/2005/8/layout/list1"/>
    <dgm:cxn modelId="{9B40FCCE-14EF-463B-BE4C-F755B5DD7729}" type="presParOf" srcId="{0F04F078-1D73-4128-8326-BC141A7AA502}" destId="{2B1FF706-0FED-4D3C-AEAE-B5058F48426F}" srcOrd="12" destOrd="0" presId="urn:microsoft.com/office/officeart/2005/8/layout/list1"/>
    <dgm:cxn modelId="{ABFD618A-9E2E-45FB-99BC-39AFAE72C10A}" type="presParOf" srcId="{2B1FF706-0FED-4D3C-AEAE-B5058F48426F}" destId="{48A819DE-999B-41C2-8A12-F4DD231C9016}" srcOrd="0" destOrd="0" presId="urn:microsoft.com/office/officeart/2005/8/layout/list1"/>
    <dgm:cxn modelId="{39D6512B-E005-420C-A840-79D751755613}" type="presParOf" srcId="{2B1FF706-0FED-4D3C-AEAE-B5058F48426F}" destId="{D65D7CB4-0A8D-4709-AD40-292440F829D2}" srcOrd="1" destOrd="0" presId="urn:microsoft.com/office/officeart/2005/8/layout/list1"/>
    <dgm:cxn modelId="{681ED6AD-6F4A-43FB-93CF-7A6B92260F72}" type="presParOf" srcId="{0F04F078-1D73-4128-8326-BC141A7AA502}" destId="{031F4239-C044-4C5C-BE44-142654381878}" srcOrd="13" destOrd="0" presId="urn:microsoft.com/office/officeart/2005/8/layout/list1"/>
    <dgm:cxn modelId="{848F2A8B-F367-49CE-88C2-EC1D8765209B}" type="presParOf" srcId="{0F04F078-1D73-4128-8326-BC141A7AA502}" destId="{E6D2D0F2-A53E-4C59-9452-AEEB9355292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38C20B-A652-4886-BEF5-E9D4BC424289}"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en-US"/>
        </a:p>
      </dgm:t>
    </dgm:pt>
    <dgm:pt modelId="{7643629D-41FD-48AF-B673-4090EDEE86E5}">
      <dgm:prSet phldrT="[Text]"/>
      <dgm:spPr/>
      <dgm:t>
        <a:bodyPr/>
        <a:lstStyle/>
        <a:p>
          <a:r>
            <a:rPr lang="en-US" b="0" i="1" dirty="0"/>
            <a:t>A </a:t>
          </a:r>
          <a:r>
            <a:rPr lang="en-US" b="1" i="1" dirty="0"/>
            <a:t>significant deficiency…</a:t>
          </a:r>
          <a:endParaRPr lang="en-US" dirty="0"/>
        </a:p>
      </dgm:t>
    </dgm:pt>
    <dgm:pt modelId="{4968821E-FAA1-4B02-AD99-49A9C7D8111A}" type="parTrans" cxnId="{698D80B7-BBC7-469A-9768-90B7BC4BF253}">
      <dgm:prSet/>
      <dgm:spPr/>
      <dgm:t>
        <a:bodyPr/>
        <a:lstStyle/>
        <a:p>
          <a:endParaRPr lang="en-US"/>
        </a:p>
      </dgm:t>
    </dgm:pt>
    <dgm:pt modelId="{93E6D0B1-2714-4750-9249-FA1F9C578E6E}" type="sibTrans" cxnId="{698D80B7-BBC7-469A-9768-90B7BC4BF253}">
      <dgm:prSet/>
      <dgm:spPr/>
      <dgm:t>
        <a:bodyPr/>
        <a:lstStyle/>
        <a:p>
          <a:endParaRPr lang="en-US"/>
        </a:p>
      </dgm:t>
    </dgm:pt>
    <dgm:pt modelId="{9A619753-4AD4-4D86-99EA-910E1570662E}">
      <dgm:prSet/>
      <dgm:spPr>
        <a:solidFill>
          <a:srgbClr val="2E6092"/>
        </a:solidFill>
      </dgm:spPr>
      <dgm:t>
        <a:bodyPr/>
        <a:lstStyle/>
        <a:p>
          <a:r>
            <a:rPr lang="en-US" i="1" dirty="0"/>
            <a:t>A </a:t>
          </a:r>
          <a:r>
            <a:rPr lang="en-US" b="1" i="1" dirty="0"/>
            <a:t>material weakness…</a:t>
          </a:r>
          <a:endParaRPr lang="en-US" dirty="0"/>
        </a:p>
      </dgm:t>
    </dgm:pt>
    <dgm:pt modelId="{74368A87-8C6F-4355-A5DB-72CA521A5151}" type="parTrans" cxnId="{70869872-A94F-4E8F-886E-490E4FEF01AE}">
      <dgm:prSet/>
      <dgm:spPr/>
      <dgm:t>
        <a:bodyPr/>
        <a:lstStyle/>
        <a:p>
          <a:endParaRPr lang="en-US"/>
        </a:p>
      </dgm:t>
    </dgm:pt>
    <dgm:pt modelId="{D30A3531-7A63-4D4C-85FC-A231AC06797A}" type="sibTrans" cxnId="{70869872-A94F-4E8F-886E-490E4FEF01AE}">
      <dgm:prSet/>
      <dgm:spPr/>
      <dgm:t>
        <a:bodyPr/>
        <a:lstStyle/>
        <a:p>
          <a:endParaRPr lang="en-US"/>
        </a:p>
      </dgm:t>
    </dgm:pt>
    <dgm:pt modelId="{C2F7240B-D044-4094-A9D7-C47BCF30121E}">
      <dgm:prSet phldrT="[Text]"/>
      <dgm:spPr/>
      <dgm:t>
        <a:bodyPr/>
        <a:lstStyle/>
        <a:p>
          <a:pPr marL="0" indent="0">
            <a:buNone/>
          </a:pPr>
          <a:r>
            <a:rPr lang="en-US" dirty="0"/>
            <a:t>is a control deficiency, or combination of control deficiencies, that adversely affects the entity's ability to administer a federal program such that there is more than a remote likelihood that noncompliance with a type of compliance requirement of a federal program that is more than inconsequential will not be prevented or detected.</a:t>
          </a:r>
        </a:p>
      </dgm:t>
    </dgm:pt>
    <dgm:pt modelId="{94125D14-9725-4F8E-BFEC-CAD5F8967D1E}" type="parTrans" cxnId="{DA05F585-3F2C-42DA-B325-51E36C4D2E62}">
      <dgm:prSet/>
      <dgm:spPr/>
      <dgm:t>
        <a:bodyPr/>
        <a:lstStyle/>
        <a:p>
          <a:endParaRPr lang="en-US"/>
        </a:p>
      </dgm:t>
    </dgm:pt>
    <dgm:pt modelId="{52561737-4DF8-4F00-B308-A6E69BA1BA62}" type="sibTrans" cxnId="{DA05F585-3F2C-42DA-B325-51E36C4D2E62}">
      <dgm:prSet/>
      <dgm:spPr/>
      <dgm:t>
        <a:bodyPr/>
        <a:lstStyle/>
        <a:p>
          <a:endParaRPr lang="en-US"/>
        </a:p>
      </dgm:t>
    </dgm:pt>
    <dgm:pt modelId="{4A994F32-7CC2-44B6-B819-8DAB9B5B57E6}">
      <dgm:prSet/>
      <dgm:spPr/>
      <dgm:t>
        <a:bodyPr/>
        <a:lstStyle/>
        <a:p>
          <a:pPr marL="0" indent="0">
            <a:buNone/>
          </a:pPr>
          <a:r>
            <a:rPr lang="en-US" dirty="0"/>
            <a:t>is a significant deficiency, or combination of significant deficiencies, that results in more than a remote likelihood that material noncompliance with a type of compliance requirement of a federal program will not be prevented or detected.</a:t>
          </a:r>
        </a:p>
      </dgm:t>
    </dgm:pt>
    <dgm:pt modelId="{E52E2D5F-0912-4206-801B-45D65A753DBA}" type="parTrans" cxnId="{C32612D2-99C6-4A63-A051-80465BC56C13}">
      <dgm:prSet/>
      <dgm:spPr/>
      <dgm:t>
        <a:bodyPr/>
        <a:lstStyle/>
        <a:p>
          <a:endParaRPr lang="en-US"/>
        </a:p>
      </dgm:t>
    </dgm:pt>
    <dgm:pt modelId="{4573CA72-C0E9-4EF8-9008-9242520D79C8}" type="sibTrans" cxnId="{C32612D2-99C6-4A63-A051-80465BC56C13}">
      <dgm:prSet/>
      <dgm:spPr/>
      <dgm:t>
        <a:bodyPr/>
        <a:lstStyle/>
        <a:p>
          <a:endParaRPr lang="en-US"/>
        </a:p>
      </dgm:t>
    </dgm:pt>
    <dgm:pt modelId="{9EFEB04E-9D6F-432A-9096-AA8B8E9D61E9}" type="pres">
      <dgm:prSet presAssocID="{1038C20B-A652-4886-BEF5-E9D4BC424289}" presName="linear" presStyleCnt="0">
        <dgm:presLayoutVars>
          <dgm:dir/>
          <dgm:animLvl val="lvl"/>
          <dgm:resizeHandles val="exact"/>
        </dgm:presLayoutVars>
      </dgm:prSet>
      <dgm:spPr/>
    </dgm:pt>
    <dgm:pt modelId="{6B10511F-039A-4864-AF39-5197C885D8D8}" type="pres">
      <dgm:prSet presAssocID="{7643629D-41FD-48AF-B673-4090EDEE86E5}" presName="parentLin" presStyleCnt="0"/>
      <dgm:spPr/>
    </dgm:pt>
    <dgm:pt modelId="{BCC66E23-07C9-42DA-BCDC-06C944127D63}" type="pres">
      <dgm:prSet presAssocID="{7643629D-41FD-48AF-B673-4090EDEE86E5}" presName="parentLeftMargin" presStyleLbl="node1" presStyleIdx="0" presStyleCnt="2"/>
      <dgm:spPr/>
    </dgm:pt>
    <dgm:pt modelId="{9E49A229-8E9E-4FF7-9C2A-E02B2C3D5CC9}" type="pres">
      <dgm:prSet presAssocID="{7643629D-41FD-48AF-B673-4090EDEE86E5}" presName="parentText" presStyleLbl="node1" presStyleIdx="0" presStyleCnt="2">
        <dgm:presLayoutVars>
          <dgm:chMax val="0"/>
          <dgm:bulletEnabled val="1"/>
        </dgm:presLayoutVars>
      </dgm:prSet>
      <dgm:spPr/>
    </dgm:pt>
    <dgm:pt modelId="{6C6A086B-3C4A-49AA-8956-B7A2708CB5C9}" type="pres">
      <dgm:prSet presAssocID="{7643629D-41FD-48AF-B673-4090EDEE86E5}" presName="negativeSpace" presStyleCnt="0"/>
      <dgm:spPr/>
    </dgm:pt>
    <dgm:pt modelId="{A604EB4A-AF16-447E-B73E-9B4CA2DBE908}" type="pres">
      <dgm:prSet presAssocID="{7643629D-41FD-48AF-B673-4090EDEE86E5}" presName="childText" presStyleLbl="conFgAcc1" presStyleIdx="0" presStyleCnt="2" custLinFactNeighborY="20906">
        <dgm:presLayoutVars>
          <dgm:bulletEnabled val="1"/>
        </dgm:presLayoutVars>
      </dgm:prSet>
      <dgm:spPr/>
    </dgm:pt>
    <dgm:pt modelId="{0BBE5BDF-7751-4446-9827-94F939F69326}" type="pres">
      <dgm:prSet presAssocID="{93E6D0B1-2714-4750-9249-FA1F9C578E6E}" presName="spaceBetweenRectangles" presStyleCnt="0"/>
      <dgm:spPr/>
    </dgm:pt>
    <dgm:pt modelId="{7D0B7AD1-F77B-44E1-9247-96F3E9BDE515}" type="pres">
      <dgm:prSet presAssocID="{9A619753-4AD4-4D86-99EA-910E1570662E}" presName="parentLin" presStyleCnt="0"/>
      <dgm:spPr/>
    </dgm:pt>
    <dgm:pt modelId="{B2DAC074-E8D3-484B-AEF5-D7F0D2002D94}" type="pres">
      <dgm:prSet presAssocID="{9A619753-4AD4-4D86-99EA-910E1570662E}" presName="parentLeftMargin" presStyleLbl="node1" presStyleIdx="0" presStyleCnt="2"/>
      <dgm:spPr/>
    </dgm:pt>
    <dgm:pt modelId="{FDCDE1A3-2004-476F-B3E4-265EFDD77F4F}" type="pres">
      <dgm:prSet presAssocID="{9A619753-4AD4-4D86-99EA-910E1570662E}" presName="parentText" presStyleLbl="node1" presStyleIdx="1" presStyleCnt="2">
        <dgm:presLayoutVars>
          <dgm:chMax val="0"/>
          <dgm:bulletEnabled val="1"/>
        </dgm:presLayoutVars>
      </dgm:prSet>
      <dgm:spPr/>
    </dgm:pt>
    <dgm:pt modelId="{B3C46F24-A739-4732-979F-B64DC0DA0A72}" type="pres">
      <dgm:prSet presAssocID="{9A619753-4AD4-4D86-99EA-910E1570662E}" presName="negativeSpace" presStyleCnt="0"/>
      <dgm:spPr/>
    </dgm:pt>
    <dgm:pt modelId="{F75A2E91-6976-4645-ABA6-4B81B594D898}" type="pres">
      <dgm:prSet presAssocID="{9A619753-4AD4-4D86-99EA-910E1570662E}" presName="childText" presStyleLbl="conFgAcc1" presStyleIdx="1" presStyleCnt="2">
        <dgm:presLayoutVars>
          <dgm:bulletEnabled val="1"/>
        </dgm:presLayoutVars>
      </dgm:prSet>
      <dgm:spPr/>
    </dgm:pt>
  </dgm:ptLst>
  <dgm:cxnLst>
    <dgm:cxn modelId="{56CFC900-6CAE-49FC-97A8-CF553D1A783B}" type="presOf" srcId="{C2F7240B-D044-4094-A9D7-C47BCF30121E}" destId="{A604EB4A-AF16-447E-B73E-9B4CA2DBE908}" srcOrd="0" destOrd="0" presId="urn:microsoft.com/office/officeart/2005/8/layout/list1"/>
    <dgm:cxn modelId="{17D07F33-60D9-41E4-BDCC-53C0F72290C6}" type="presOf" srcId="{9A619753-4AD4-4D86-99EA-910E1570662E}" destId="{B2DAC074-E8D3-484B-AEF5-D7F0D2002D94}" srcOrd="0" destOrd="0" presId="urn:microsoft.com/office/officeart/2005/8/layout/list1"/>
    <dgm:cxn modelId="{D9AF6E3C-4FC8-4D77-B22D-2FCC72D21532}" type="presOf" srcId="{9A619753-4AD4-4D86-99EA-910E1570662E}" destId="{FDCDE1A3-2004-476F-B3E4-265EFDD77F4F}" srcOrd="1" destOrd="0" presId="urn:microsoft.com/office/officeart/2005/8/layout/list1"/>
    <dgm:cxn modelId="{70869872-A94F-4E8F-886E-490E4FEF01AE}" srcId="{1038C20B-A652-4886-BEF5-E9D4BC424289}" destId="{9A619753-4AD4-4D86-99EA-910E1570662E}" srcOrd="1" destOrd="0" parTransId="{74368A87-8C6F-4355-A5DB-72CA521A5151}" sibTransId="{D30A3531-7A63-4D4C-85FC-A231AC06797A}"/>
    <dgm:cxn modelId="{DF6C617D-983B-42B3-A4B3-8F79F8EF23BC}" type="presOf" srcId="{7643629D-41FD-48AF-B673-4090EDEE86E5}" destId="{BCC66E23-07C9-42DA-BCDC-06C944127D63}" srcOrd="0" destOrd="0" presId="urn:microsoft.com/office/officeart/2005/8/layout/list1"/>
    <dgm:cxn modelId="{DA05F585-3F2C-42DA-B325-51E36C4D2E62}" srcId="{7643629D-41FD-48AF-B673-4090EDEE86E5}" destId="{C2F7240B-D044-4094-A9D7-C47BCF30121E}" srcOrd="0" destOrd="0" parTransId="{94125D14-9725-4F8E-BFEC-CAD5F8967D1E}" sibTransId="{52561737-4DF8-4F00-B308-A6E69BA1BA62}"/>
    <dgm:cxn modelId="{C6AFB8B1-F163-498B-95CA-E85D5DC5657F}" type="presOf" srcId="{7643629D-41FD-48AF-B673-4090EDEE86E5}" destId="{9E49A229-8E9E-4FF7-9C2A-E02B2C3D5CC9}" srcOrd="1" destOrd="0" presId="urn:microsoft.com/office/officeart/2005/8/layout/list1"/>
    <dgm:cxn modelId="{698D80B7-BBC7-469A-9768-90B7BC4BF253}" srcId="{1038C20B-A652-4886-BEF5-E9D4BC424289}" destId="{7643629D-41FD-48AF-B673-4090EDEE86E5}" srcOrd="0" destOrd="0" parTransId="{4968821E-FAA1-4B02-AD99-49A9C7D8111A}" sibTransId="{93E6D0B1-2714-4750-9249-FA1F9C578E6E}"/>
    <dgm:cxn modelId="{C32612D2-99C6-4A63-A051-80465BC56C13}" srcId="{9A619753-4AD4-4D86-99EA-910E1570662E}" destId="{4A994F32-7CC2-44B6-B819-8DAB9B5B57E6}" srcOrd="0" destOrd="0" parTransId="{E52E2D5F-0912-4206-801B-45D65A753DBA}" sibTransId="{4573CA72-C0E9-4EF8-9008-9242520D79C8}"/>
    <dgm:cxn modelId="{22E0D0D3-4A7E-4983-A93D-34CF1B18C1AF}" type="presOf" srcId="{4A994F32-7CC2-44B6-B819-8DAB9B5B57E6}" destId="{F75A2E91-6976-4645-ABA6-4B81B594D898}" srcOrd="0" destOrd="0" presId="urn:microsoft.com/office/officeart/2005/8/layout/list1"/>
    <dgm:cxn modelId="{244CE3E1-0F32-48FC-A471-22F9B3A2123A}" type="presOf" srcId="{1038C20B-A652-4886-BEF5-E9D4BC424289}" destId="{9EFEB04E-9D6F-432A-9096-AA8B8E9D61E9}" srcOrd="0" destOrd="0" presId="urn:microsoft.com/office/officeart/2005/8/layout/list1"/>
    <dgm:cxn modelId="{265E2C81-74D7-4449-975B-736B5861C6FE}" type="presParOf" srcId="{9EFEB04E-9D6F-432A-9096-AA8B8E9D61E9}" destId="{6B10511F-039A-4864-AF39-5197C885D8D8}" srcOrd="0" destOrd="0" presId="urn:microsoft.com/office/officeart/2005/8/layout/list1"/>
    <dgm:cxn modelId="{590E036E-7A99-4942-AEC5-0B025EAA2429}" type="presParOf" srcId="{6B10511F-039A-4864-AF39-5197C885D8D8}" destId="{BCC66E23-07C9-42DA-BCDC-06C944127D63}" srcOrd="0" destOrd="0" presId="urn:microsoft.com/office/officeart/2005/8/layout/list1"/>
    <dgm:cxn modelId="{3CDC1EB6-1D4D-4C41-A012-94991693AC59}" type="presParOf" srcId="{6B10511F-039A-4864-AF39-5197C885D8D8}" destId="{9E49A229-8E9E-4FF7-9C2A-E02B2C3D5CC9}" srcOrd="1" destOrd="0" presId="urn:microsoft.com/office/officeart/2005/8/layout/list1"/>
    <dgm:cxn modelId="{0EB20DF9-E730-4E6D-B14C-6B32D5DF196F}" type="presParOf" srcId="{9EFEB04E-9D6F-432A-9096-AA8B8E9D61E9}" destId="{6C6A086B-3C4A-49AA-8956-B7A2708CB5C9}" srcOrd="1" destOrd="0" presId="urn:microsoft.com/office/officeart/2005/8/layout/list1"/>
    <dgm:cxn modelId="{601B0FCE-D911-454C-9988-F8D6EAE1691C}" type="presParOf" srcId="{9EFEB04E-9D6F-432A-9096-AA8B8E9D61E9}" destId="{A604EB4A-AF16-447E-B73E-9B4CA2DBE908}" srcOrd="2" destOrd="0" presId="urn:microsoft.com/office/officeart/2005/8/layout/list1"/>
    <dgm:cxn modelId="{1E9BEACA-3AF4-4360-BB2B-3EB79CA1BC3B}" type="presParOf" srcId="{9EFEB04E-9D6F-432A-9096-AA8B8E9D61E9}" destId="{0BBE5BDF-7751-4446-9827-94F939F69326}" srcOrd="3" destOrd="0" presId="urn:microsoft.com/office/officeart/2005/8/layout/list1"/>
    <dgm:cxn modelId="{D7514083-204C-45BF-82BE-D5E29DA56A2F}" type="presParOf" srcId="{9EFEB04E-9D6F-432A-9096-AA8B8E9D61E9}" destId="{7D0B7AD1-F77B-44E1-9247-96F3E9BDE515}" srcOrd="4" destOrd="0" presId="urn:microsoft.com/office/officeart/2005/8/layout/list1"/>
    <dgm:cxn modelId="{584D4FF8-2AA9-449F-B054-2AC0EA2C85BC}" type="presParOf" srcId="{7D0B7AD1-F77B-44E1-9247-96F3E9BDE515}" destId="{B2DAC074-E8D3-484B-AEF5-D7F0D2002D94}" srcOrd="0" destOrd="0" presId="urn:microsoft.com/office/officeart/2005/8/layout/list1"/>
    <dgm:cxn modelId="{2D319548-A20C-44A4-92A0-7CC4A7318A6D}" type="presParOf" srcId="{7D0B7AD1-F77B-44E1-9247-96F3E9BDE515}" destId="{FDCDE1A3-2004-476F-B3E4-265EFDD77F4F}" srcOrd="1" destOrd="0" presId="urn:microsoft.com/office/officeart/2005/8/layout/list1"/>
    <dgm:cxn modelId="{B9401CD4-004E-4537-BDDA-F5B0EFFD34B2}" type="presParOf" srcId="{9EFEB04E-9D6F-432A-9096-AA8B8E9D61E9}" destId="{B3C46F24-A739-4732-979F-B64DC0DA0A72}" srcOrd="5" destOrd="0" presId="urn:microsoft.com/office/officeart/2005/8/layout/list1"/>
    <dgm:cxn modelId="{E6643D8A-7C82-488C-B308-4BE2DE8EBFB9}" type="presParOf" srcId="{9EFEB04E-9D6F-432A-9096-AA8B8E9D61E9}" destId="{F75A2E91-6976-4645-ABA6-4B81B594D89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0B8E7B-615F-42CF-AADB-9F051E3EDB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264C5C-1573-4EAC-BA13-EC3B2395AC47}">
      <dgm:prSet phldrT="[Text]" custT="1"/>
      <dgm:spPr/>
      <dgm:t>
        <a:bodyPr/>
        <a:lstStyle/>
        <a:p>
          <a:pPr>
            <a:buClr>
              <a:schemeClr val="accent2"/>
            </a:buClr>
            <a:buFont typeface="Wingdings" panose="05000000000000000000" pitchFamily="2" charset="2"/>
            <a:buChar char="ü"/>
          </a:pPr>
          <a:r>
            <a:rPr lang="en-US" altLang="en-US" sz="2000" b="1" dirty="0">
              <a:solidFill>
                <a:schemeClr val="bg1"/>
              </a:solidFill>
            </a:rPr>
            <a:t>Appeal to head of grantor agency</a:t>
          </a:r>
          <a:endParaRPr lang="en-US" sz="2000" b="1" dirty="0">
            <a:solidFill>
              <a:schemeClr val="bg1"/>
            </a:solidFill>
          </a:endParaRPr>
        </a:p>
      </dgm:t>
    </dgm:pt>
    <dgm:pt modelId="{D65FE8CA-2E60-4FEE-A80E-612CDB5AA4E5}" type="parTrans" cxnId="{F2314CA2-260F-4287-BCDB-8CA7DD101BFF}">
      <dgm:prSet/>
      <dgm:spPr/>
      <dgm:t>
        <a:bodyPr/>
        <a:lstStyle/>
        <a:p>
          <a:endParaRPr lang="en-US"/>
        </a:p>
      </dgm:t>
    </dgm:pt>
    <dgm:pt modelId="{566A09B6-8C8F-42A1-A66E-1345D542838C}" type="sibTrans" cxnId="{F2314CA2-260F-4287-BCDB-8CA7DD101BFF}">
      <dgm:prSet/>
      <dgm:spPr/>
      <dgm:t>
        <a:bodyPr/>
        <a:lstStyle/>
        <a:p>
          <a:endParaRPr lang="en-US"/>
        </a:p>
      </dgm:t>
    </dgm:pt>
    <dgm:pt modelId="{7FE110BC-69EE-4AB1-A0A3-3B89DF18AF90}">
      <dgm:prSet/>
      <dgm:spPr>
        <a:solidFill>
          <a:schemeClr val="tx2">
            <a:lumMod val="20000"/>
            <a:lumOff val="80000"/>
            <a:alpha val="90000"/>
          </a:schemeClr>
        </a:solidFill>
      </dgm:spPr>
      <dgm:t>
        <a:bodyPr/>
        <a:lstStyle/>
        <a:p>
          <a:r>
            <a:rPr lang="en-US" altLang="en-US" dirty="0"/>
            <a:t>Within 21 days</a:t>
          </a:r>
        </a:p>
      </dgm:t>
    </dgm:pt>
    <dgm:pt modelId="{F25A0A6B-DF63-4A1B-BBC0-2E97E4C12657}" type="parTrans" cxnId="{7112340A-3F89-43A5-B297-B08F176A2D45}">
      <dgm:prSet/>
      <dgm:spPr/>
      <dgm:t>
        <a:bodyPr/>
        <a:lstStyle/>
        <a:p>
          <a:endParaRPr lang="en-US"/>
        </a:p>
      </dgm:t>
    </dgm:pt>
    <dgm:pt modelId="{14C2DF15-19FC-4801-B216-8CA0ABF75361}" type="sibTrans" cxnId="{7112340A-3F89-43A5-B297-B08F176A2D45}">
      <dgm:prSet/>
      <dgm:spPr/>
      <dgm:t>
        <a:bodyPr/>
        <a:lstStyle/>
        <a:p>
          <a:endParaRPr lang="en-US"/>
        </a:p>
      </dgm:t>
    </dgm:pt>
    <dgm:pt modelId="{73A3B9D9-B8CD-4434-94EB-A0916E2AEBF8}">
      <dgm:prSet/>
      <dgm:spPr>
        <a:solidFill>
          <a:schemeClr val="tx2">
            <a:lumMod val="20000"/>
            <a:lumOff val="80000"/>
            <a:alpha val="90000"/>
          </a:schemeClr>
        </a:solidFill>
      </dgm:spPr>
      <dgm:t>
        <a:bodyPr/>
        <a:lstStyle/>
        <a:p>
          <a:r>
            <a:rPr lang="en-US" altLang="en-US"/>
            <a:t>Identify issues to be reviewed</a:t>
          </a:r>
          <a:endParaRPr lang="en-US" altLang="en-US" dirty="0"/>
        </a:p>
      </dgm:t>
    </dgm:pt>
    <dgm:pt modelId="{B2F92A3E-A642-42CA-9AB8-7ECAECCB2BFE}" type="parTrans" cxnId="{D7E10BFE-31AA-46E7-A204-BBC9958AB4F1}">
      <dgm:prSet/>
      <dgm:spPr/>
      <dgm:t>
        <a:bodyPr/>
        <a:lstStyle/>
        <a:p>
          <a:endParaRPr lang="en-US"/>
        </a:p>
      </dgm:t>
    </dgm:pt>
    <dgm:pt modelId="{E9EF0F2E-7398-43B8-A6F6-F3879F425B89}" type="sibTrans" cxnId="{D7E10BFE-31AA-46E7-A204-BBC9958AB4F1}">
      <dgm:prSet/>
      <dgm:spPr/>
      <dgm:t>
        <a:bodyPr/>
        <a:lstStyle/>
        <a:p>
          <a:endParaRPr lang="en-US"/>
        </a:p>
      </dgm:t>
    </dgm:pt>
    <dgm:pt modelId="{BE6B6465-12B1-4051-91C3-C88539B25A95}">
      <dgm:prSet/>
      <dgm:spPr>
        <a:solidFill>
          <a:schemeClr val="tx2">
            <a:lumMod val="20000"/>
            <a:lumOff val="80000"/>
            <a:alpha val="90000"/>
          </a:schemeClr>
        </a:solidFill>
      </dgm:spPr>
      <dgm:t>
        <a:bodyPr/>
        <a:lstStyle/>
        <a:p>
          <a:r>
            <a:rPr lang="en-US" altLang="en-US" dirty="0"/>
            <a:t>Decision issued within 90 days</a:t>
          </a:r>
        </a:p>
      </dgm:t>
    </dgm:pt>
    <dgm:pt modelId="{18916A9E-2112-47FE-ABC5-67A00454B318}" type="parTrans" cxnId="{5C10C350-B2E0-4DE8-9A93-CCA677FEC2AC}">
      <dgm:prSet/>
      <dgm:spPr/>
      <dgm:t>
        <a:bodyPr/>
        <a:lstStyle/>
        <a:p>
          <a:endParaRPr lang="en-US"/>
        </a:p>
      </dgm:t>
    </dgm:pt>
    <dgm:pt modelId="{F3CBB94A-6AE8-479F-B851-94328B9A0066}" type="sibTrans" cxnId="{5C10C350-B2E0-4DE8-9A93-CCA677FEC2AC}">
      <dgm:prSet/>
      <dgm:spPr/>
      <dgm:t>
        <a:bodyPr/>
        <a:lstStyle/>
        <a:p>
          <a:endParaRPr lang="en-US"/>
        </a:p>
      </dgm:t>
    </dgm:pt>
    <dgm:pt modelId="{E3860A54-85DF-417D-AFE3-A50F7BE747B3}">
      <dgm:prSet custT="1"/>
      <dgm:spPr/>
      <dgm:t>
        <a:bodyPr/>
        <a:lstStyle/>
        <a:p>
          <a:r>
            <a:rPr lang="en-US" altLang="en-US" sz="2000" b="1" dirty="0"/>
            <a:t>Appeal to Administrative Law Judge</a:t>
          </a:r>
        </a:p>
      </dgm:t>
    </dgm:pt>
    <dgm:pt modelId="{AA88B065-ECDE-4518-908D-AAB5AEA13910}" type="parTrans" cxnId="{16477150-DB39-4148-BE60-FDE8B4D3CFDA}">
      <dgm:prSet/>
      <dgm:spPr/>
      <dgm:t>
        <a:bodyPr/>
        <a:lstStyle/>
        <a:p>
          <a:endParaRPr lang="en-US"/>
        </a:p>
      </dgm:t>
    </dgm:pt>
    <dgm:pt modelId="{B71F56DF-CAD2-4AF1-B377-B7C90A63F788}" type="sibTrans" cxnId="{16477150-DB39-4148-BE60-FDE8B4D3CFDA}">
      <dgm:prSet/>
      <dgm:spPr/>
      <dgm:t>
        <a:bodyPr/>
        <a:lstStyle/>
        <a:p>
          <a:endParaRPr lang="en-US"/>
        </a:p>
      </dgm:t>
    </dgm:pt>
    <dgm:pt modelId="{61179B46-1F97-4179-B7B3-0E1315F30A68}">
      <dgm:prSet/>
      <dgm:spPr>
        <a:solidFill>
          <a:schemeClr val="tx2">
            <a:lumMod val="20000"/>
            <a:lumOff val="80000"/>
            <a:alpha val="90000"/>
          </a:schemeClr>
        </a:solidFill>
      </dgm:spPr>
      <dgm:t>
        <a:bodyPr/>
        <a:lstStyle/>
        <a:p>
          <a:r>
            <a:rPr lang="en-US" altLang="en-US"/>
            <a:t>Within 21 days </a:t>
          </a:r>
          <a:endParaRPr lang="en-US" altLang="en-US" dirty="0"/>
        </a:p>
      </dgm:t>
    </dgm:pt>
    <dgm:pt modelId="{C9D41691-BBB3-4B2A-AB3F-E5A1E763DD89}" type="parTrans" cxnId="{1D78C5FF-208B-41F8-8E6F-EBAD19FB16C3}">
      <dgm:prSet/>
      <dgm:spPr/>
      <dgm:t>
        <a:bodyPr/>
        <a:lstStyle/>
        <a:p>
          <a:endParaRPr lang="en-US"/>
        </a:p>
      </dgm:t>
    </dgm:pt>
    <dgm:pt modelId="{4773EF7E-268D-4F24-A912-6B1F96603531}" type="sibTrans" cxnId="{1D78C5FF-208B-41F8-8E6F-EBAD19FB16C3}">
      <dgm:prSet/>
      <dgm:spPr/>
      <dgm:t>
        <a:bodyPr/>
        <a:lstStyle/>
        <a:p>
          <a:endParaRPr lang="en-US"/>
        </a:p>
      </dgm:t>
    </dgm:pt>
    <dgm:pt modelId="{221C2102-17A2-4EC4-BDB7-8A87E518FF96}">
      <dgm:prSet/>
      <dgm:spPr>
        <a:solidFill>
          <a:schemeClr val="tx2">
            <a:lumMod val="20000"/>
            <a:lumOff val="80000"/>
            <a:alpha val="90000"/>
          </a:schemeClr>
        </a:solidFill>
      </dgm:spPr>
      <dgm:t>
        <a:bodyPr/>
        <a:lstStyle/>
        <a:p>
          <a:r>
            <a:rPr lang="en-US" altLang="en-US"/>
            <a:t>Identify issues to be reviewed</a:t>
          </a:r>
          <a:endParaRPr lang="en-US" altLang="en-US" dirty="0"/>
        </a:p>
      </dgm:t>
    </dgm:pt>
    <dgm:pt modelId="{7D50D3CD-4D02-4C81-8496-CE6AB2377326}" type="parTrans" cxnId="{8048DAD5-3639-4234-B55C-0F2B48BD3185}">
      <dgm:prSet/>
      <dgm:spPr/>
      <dgm:t>
        <a:bodyPr/>
        <a:lstStyle/>
        <a:p>
          <a:endParaRPr lang="en-US"/>
        </a:p>
      </dgm:t>
    </dgm:pt>
    <dgm:pt modelId="{78B5F5FA-A4AA-462A-8B79-276EF8FBD64E}" type="sibTrans" cxnId="{8048DAD5-3639-4234-B55C-0F2B48BD3185}">
      <dgm:prSet/>
      <dgm:spPr/>
      <dgm:t>
        <a:bodyPr/>
        <a:lstStyle/>
        <a:p>
          <a:endParaRPr lang="en-US"/>
        </a:p>
      </dgm:t>
    </dgm:pt>
    <dgm:pt modelId="{9E4C2E46-C036-434B-8EE1-27F735214BE0}">
      <dgm:prSet/>
      <dgm:spPr>
        <a:solidFill>
          <a:schemeClr val="tx2">
            <a:lumMod val="20000"/>
            <a:lumOff val="80000"/>
            <a:alpha val="90000"/>
          </a:schemeClr>
        </a:solidFill>
      </dgm:spPr>
      <dgm:t>
        <a:bodyPr/>
        <a:lstStyle/>
        <a:p>
          <a:r>
            <a:rPr lang="en-US" altLang="en-US"/>
            <a:t>Decision issued within 90 days</a:t>
          </a:r>
          <a:endParaRPr lang="en-US" altLang="en-US" dirty="0"/>
        </a:p>
      </dgm:t>
    </dgm:pt>
    <dgm:pt modelId="{ABAD732C-9325-400F-826D-2DD9444EEC82}" type="parTrans" cxnId="{8C932F61-9AFE-4C39-8155-EA0DDA0A2A03}">
      <dgm:prSet/>
      <dgm:spPr/>
      <dgm:t>
        <a:bodyPr/>
        <a:lstStyle/>
        <a:p>
          <a:endParaRPr lang="en-US"/>
        </a:p>
      </dgm:t>
    </dgm:pt>
    <dgm:pt modelId="{D399D9E4-4D1F-4BCB-8FA9-C7E814CE7305}" type="sibTrans" cxnId="{8C932F61-9AFE-4C39-8155-EA0DDA0A2A03}">
      <dgm:prSet/>
      <dgm:spPr/>
      <dgm:t>
        <a:bodyPr/>
        <a:lstStyle/>
        <a:p>
          <a:endParaRPr lang="en-US"/>
        </a:p>
      </dgm:t>
    </dgm:pt>
    <dgm:pt modelId="{20292FFF-1AA4-467D-9FB2-A97E92E9BC5D}">
      <dgm:prSet/>
      <dgm:spPr>
        <a:solidFill>
          <a:schemeClr val="tx2">
            <a:lumMod val="20000"/>
            <a:lumOff val="80000"/>
            <a:alpha val="90000"/>
          </a:schemeClr>
        </a:solidFill>
      </dgm:spPr>
      <dgm:t>
        <a:bodyPr/>
        <a:lstStyle/>
        <a:p>
          <a:pPr>
            <a:buSzPct val="65000"/>
            <a:buFont typeface="Courier New" panose="02070309020205020404" pitchFamily="49" charset="0"/>
            <a:buChar char="o"/>
          </a:pPr>
          <a:r>
            <a:rPr lang="en-US" altLang="en-US" dirty="0"/>
            <a:t>Exception to the decision within 21 days</a:t>
          </a:r>
        </a:p>
      </dgm:t>
    </dgm:pt>
    <dgm:pt modelId="{6B437E01-159D-4CEB-9395-608F9422AD23}" type="parTrans" cxnId="{87A44EA0-317C-46A8-B461-20321B64FAE3}">
      <dgm:prSet/>
      <dgm:spPr/>
      <dgm:t>
        <a:bodyPr/>
        <a:lstStyle/>
        <a:p>
          <a:endParaRPr lang="en-US"/>
        </a:p>
      </dgm:t>
    </dgm:pt>
    <dgm:pt modelId="{3AB1982D-7ED3-4371-9515-0AC4C081A393}" type="sibTrans" cxnId="{87A44EA0-317C-46A8-B461-20321B64FAE3}">
      <dgm:prSet/>
      <dgm:spPr/>
      <dgm:t>
        <a:bodyPr/>
        <a:lstStyle/>
        <a:p>
          <a:endParaRPr lang="en-US"/>
        </a:p>
      </dgm:t>
    </dgm:pt>
    <dgm:pt modelId="{06D6DF59-4DE4-4BEC-B3FD-144C7CBBA109}">
      <dgm:prSet/>
      <dgm:spPr>
        <a:solidFill>
          <a:schemeClr val="tx2">
            <a:lumMod val="20000"/>
            <a:lumOff val="80000"/>
            <a:alpha val="90000"/>
          </a:schemeClr>
        </a:solidFill>
      </dgm:spPr>
      <dgm:t>
        <a:bodyPr/>
        <a:lstStyle/>
        <a:p>
          <a:pPr>
            <a:buSzPct val="65000"/>
            <a:buFont typeface="Courier New" panose="02070309020205020404" pitchFamily="49" charset="0"/>
            <a:buChar char="o"/>
          </a:pPr>
          <a:r>
            <a:rPr lang="en-US" altLang="en-US" dirty="0"/>
            <a:t>Identify procedure, and the finding of fact, law, or policy in dispute</a:t>
          </a:r>
        </a:p>
      </dgm:t>
    </dgm:pt>
    <dgm:pt modelId="{BEB799CF-7360-4363-B4F7-532446A5CBA2}" type="parTrans" cxnId="{7D5E5173-5C86-4682-ABF6-FB5863927C56}">
      <dgm:prSet/>
      <dgm:spPr/>
      <dgm:t>
        <a:bodyPr/>
        <a:lstStyle/>
        <a:p>
          <a:endParaRPr lang="en-US"/>
        </a:p>
      </dgm:t>
    </dgm:pt>
    <dgm:pt modelId="{15A04BAE-2047-425A-8267-86FB0FF809C0}" type="sibTrans" cxnId="{7D5E5173-5C86-4682-ABF6-FB5863927C56}">
      <dgm:prSet/>
      <dgm:spPr/>
      <dgm:t>
        <a:bodyPr/>
        <a:lstStyle/>
        <a:p>
          <a:endParaRPr lang="en-US"/>
        </a:p>
      </dgm:t>
    </dgm:pt>
    <dgm:pt modelId="{51845B5F-34CE-4833-A2B5-B05E62E8F02C}">
      <dgm:prSet/>
      <dgm:spPr>
        <a:solidFill>
          <a:schemeClr val="tx2">
            <a:lumMod val="20000"/>
            <a:lumOff val="80000"/>
            <a:alpha val="90000"/>
          </a:schemeClr>
        </a:solidFill>
      </dgm:spPr>
      <dgm:t>
        <a:bodyPr/>
        <a:lstStyle/>
        <a:p>
          <a:r>
            <a:rPr lang="en-US" altLang="en-US" dirty="0"/>
            <a:t>Further limited appeal to Secretary of Labor</a:t>
          </a:r>
        </a:p>
      </dgm:t>
    </dgm:pt>
    <dgm:pt modelId="{2A9379DB-4C93-4740-979B-500184996BE4}" type="parTrans" cxnId="{008DB7FF-F40E-4EA6-A625-ECB0ABECB589}">
      <dgm:prSet/>
      <dgm:spPr/>
      <dgm:t>
        <a:bodyPr/>
        <a:lstStyle/>
        <a:p>
          <a:endParaRPr lang="en-US"/>
        </a:p>
      </dgm:t>
    </dgm:pt>
    <dgm:pt modelId="{92A4B50A-B55C-48ED-8222-679BCBECBF8D}" type="sibTrans" cxnId="{008DB7FF-F40E-4EA6-A625-ECB0ABECB589}">
      <dgm:prSet/>
      <dgm:spPr/>
      <dgm:t>
        <a:bodyPr/>
        <a:lstStyle/>
        <a:p>
          <a:endParaRPr lang="en-US"/>
        </a:p>
      </dgm:t>
    </dgm:pt>
    <dgm:pt modelId="{90268319-6F67-4DA5-8C18-86C96D4A2532}" type="pres">
      <dgm:prSet presAssocID="{800B8E7B-615F-42CF-AADB-9F051E3EDBDB}" presName="Name0" presStyleCnt="0">
        <dgm:presLayoutVars>
          <dgm:dir/>
          <dgm:animLvl val="lvl"/>
          <dgm:resizeHandles val="exact"/>
        </dgm:presLayoutVars>
      </dgm:prSet>
      <dgm:spPr/>
    </dgm:pt>
    <dgm:pt modelId="{BA165139-FEBE-465E-968F-11C6C89C12C9}" type="pres">
      <dgm:prSet presAssocID="{C4264C5C-1573-4EAC-BA13-EC3B2395AC47}" presName="composite" presStyleCnt="0"/>
      <dgm:spPr/>
    </dgm:pt>
    <dgm:pt modelId="{D380DEE9-F7BD-4778-B238-DF727053A1E0}" type="pres">
      <dgm:prSet presAssocID="{C4264C5C-1573-4EAC-BA13-EC3B2395AC47}" presName="parTx" presStyleLbl="alignNode1" presStyleIdx="0" presStyleCnt="2">
        <dgm:presLayoutVars>
          <dgm:chMax val="0"/>
          <dgm:chPref val="0"/>
          <dgm:bulletEnabled val="1"/>
        </dgm:presLayoutVars>
      </dgm:prSet>
      <dgm:spPr/>
    </dgm:pt>
    <dgm:pt modelId="{5C96BAA6-C268-4DBC-ABD8-94D7CC09E92C}" type="pres">
      <dgm:prSet presAssocID="{C4264C5C-1573-4EAC-BA13-EC3B2395AC47}" presName="desTx" presStyleLbl="alignAccFollowNode1" presStyleIdx="0" presStyleCnt="2">
        <dgm:presLayoutVars>
          <dgm:bulletEnabled val="1"/>
        </dgm:presLayoutVars>
      </dgm:prSet>
      <dgm:spPr/>
    </dgm:pt>
    <dgm:pt modelId="{402D56B9-BDC8-4718-9E39-ACABEEB1819A}" type="pres">
      <dgm:prSet presAssocID="{566A09B6-8C8F-42A1-A66E-1345D542838C}" presName="space" presStyleCnt="0"/>
      <dgm:spPr/>
    </dgm:pt>
    <dgm:pt modelId="{9BAE9913-D861-4CC0-9218-6C3BE2F008C2}" type="pres">
      <dgm:prSet presAssocID="{E3860A54-85DF-417D-AFE3-A50F7BE747B3}" presName="composite" presStyleCnt="0"/>
      <dgm:spPr/>
    </dgm:pt>
    <dgm:pt modelId="{D5DF5992-2FFB-46DB-907A-CF70046617E7}" type="pres">
      <dgm:prSet presAssocID="{E3860A54-85DF-417D-AFE3-A50F7BE747B3}" presName="parTx" presStyleLbl="alignNode1" presStyleIdx="1" presStyleCnt="2">
        <dgm:presLayoutVars>
          <dgm:chMax val="0"/>
          <dgm:chPref val="0"/>
          <dgm:bulletEnabled val="1"/>
        </dgm:presLayoutVars>
      </dgm:prSet>
      <dgm:spPr/>
    </dgm:pt>
    <dgm:pt modelId="{DAECAE02-AF38-46DF-B12A-A3EAFA593B3C}" type="pres">
      <dgm:prSet presAssocID="{E3860A54-85DF-417D-AFE3-A50F7BE747B3}" presName="desTx" presStyleLbl="alignAccFollowNode1" presStyleIdx="1" presStyleCnt="2">
        <dgm:presLayoutVars>
          <dgm:bulletEnabled val="1"/>
        </dgm:presLayoutVars>
      </dgm:prSet>
      <dgm:spPr/>
    </dgm:pt>
  </dgm:ptLst>
  <dgm:cxnLst>
    <dgm:cxn modelId="{7112340A-3F89-43A5-B297-B08F176A2D45}" srcId="{C4264C5C-1573-4EAC-BA13-EC3B2395AC47}" destId="{7FE110BC-69EE-4AB1-A0A3-3B89DF18AF90}" srcOrd="0" destOrd="0" parTransId="{F25A0A6B-DF63-4A1B-BBC0-2E97E4C12657}" sibTransId="{14C2DF15-19FC-4801-B216-8CA0ABF75361}"/>
    <dgm:cxn modelId="{8C932F61-9AFE-4C39-8155-EA0DDA0A2A03}" srcId="{E3860A54-85DF-417D-AFE3-A50F7BE747B3}" destId="{9E4C2E46-C036-434B-8EE1-27F735214BE0}" srcOrd="2" destOrd="0" parTransId="{ABAD732C-9325-400F-826D-2DD9444EEC82}" sibTransId="{D399D9E4-4D1F-4BCB-8FA9-C7E814CE7305}"/>
    <dgm:cxn modelId="{16477150-DB39-4148-BE60-FDE8B4D3CFDA}" srcId="{800B8E7B-615F-42CF-AADB-9F051E3EDBDB}" destId="{E3860A54-85DF-417D-AFE3-A50F7BE747B3}" srcOrd="1" destOrd="0" parTransId="{AA88B065-ECDE-4518-908D-AAB5AEA13910}" sibTransId="{B71F56DF-CAD2-4AF1-B377-B7C90A63F788}"/>
    <dgm:cxn modelId="{5C10C350-B2E0-4DE8-9A93-CCA677FEC2AC}" srcId="{C4264C5C-1573-4EAC-BA13-EC3B2395AC47}" destId="{BE6B6465-12B1-4051-91C3-C88539B25A95}" srcOrd="2" destOrd="0" parTransId="{18916A9E-2112-47FE-ABC5-67A00454B318}" sibTransId="{F3CBB94A-6AE8-479F-B851-94328B9A0066}"/>
    <dgm:cxn modelId="{7D5E5173-5C86-4682-ABF6-FB5863927C56}" srcId="{9E4C2E46-C036-434B-8EE1-27F735214BE0}" destId="{06D6DF59-4DE4-4BEC-B3FD-144C7CBBA109}" srcOrd="1" destOrd="0" parTransId="{BEB799CF-7360-4363-B4F7-532446A5CBA2}" sibTransId="{15A04BAE-2047-425A-8267-86FB0FF809C0}"/>
    <dgm:cxn modelId="{EE81AB89-BE1A-49FC-AB4F-877CF6AB3589}" type="presOf" srcId="{7FE110BC-69EE-4AB1-A0A3-3B89DF18AF90}" destId="{5C96BAA6-C268-4DBC-ABD8-94D7CC09E92C}" srcOrd="0" destOrd="0" presId="urn:microsoft.com/office/officeart/2005/8/layout/hList1"/>
    <dgm:cxn modelId="{C5010E8C-911E-4155-B841-E23DBCC1CA0A}" type="presOf" srcId="{51845B5F-34CE-4833-A2B5-B05E62E8F02C}" destId="{DAECAE02-AF38-46DF-B12A-A3EAFA593B3C}" srcOrd="0" destOrd="5" presId="urn:microsoft.com/office/officeart/2005/8/layout/hList1"/>
    <dgm:cxn modelId="{BC0BBA92-CE6B-4FD8-84A6-8670F5ED46F0}" type="presOf" srcId="{06D6DF59-4DE4-4BEC-B3FD-144C7CBBA109}" destId="{DAECAE02-AF38-46DF-B12A-A3EAFA593B3C}" srcOrd="0" destOrd="4" presId="urn:microsoft.com/office/officeart/2005/8/layout/hList1"/>
    <dgm:cxn modelId="{1D56529E-3E61-4196-8DE9-5D6B82625F37}" type="presOf" srcId="{221C2102-17A2-4EC4-BDB7-8A87E518FF96}" destId="{DAECAE02-AF38-46DF-B12A-A3EAFA593B3C}" srcOrd="0" destOrd="1" presId="urn:microsoft.com/office/officeart/2005/8/layout/hList1"/>
    <dgm:cxn modelId="{87A44EA0-317C-46A8-B461-20321B64FAE3}" srcId="{9E4C2E46-C036-434B-8EE1-27F735214BE0}" destId="{20292FFF-1AA4-467D-9FB2-A97E92E9BC5D}" srcOrd="0" destOrd="0" parTransId="{6B437E01-159D-4CEB-9395-608F9422AD23}" sibTransId="{3AB1982D-7ED3-4371-9515-0AC4C081A393}"/>
    <dgm:cxn modelId="{F2314CA2-260F-4287-BCDB-8CA7DD101BFF}" srcId="{800B8E7B-615F-42CF-AADB-9F051E3EDBDB}" destId="{C4264C5C-1573-4EAC-BA13-EC3B2395AC47}" srcOrd="0" destOrd="0" parTransId="{D65FE8CA-2E60-4FEE-A80E-612CDB5AA4E5}" sibTransId="{566A09B6-8C8F-42A1-A66E-1345D542838C}"/>
    <dgm:cxn modelId="{1CFEE2B8-734F-4A24-A849-0AA32B032842}" type="presOf" srcId="{20292FFF-1AA4-467D-9FB2-A97E92E9BC5D}" destId="{DAECAE02-AF38-46DF-B12A-A3EAFA593B3C}" srcOrd="0" destOrd="3" presId="urn:microsoft.com/office/officeart/2005/8/layout/hList1"/>
    <dgm:cxn modelId="{1A5DF1BB-43E9-43C2-9B0B-0A344E2334CF}" type="presOf" srcId="{73A3B9D9-B8CD-4434-94EB-A0916E2AEBF8}" destId="{5C96BAA6-C268-4DBC-ABD8-94D7CC09E92C}" srcOrd="0" destOrd="1" presId="urn:microsoft.com/office/officeart/2005/8/layout/hList1"/>
    <dgm:cxn modelId="{A4FC70C8-2E4B-4C8F-8952-098756E76E66}" type="presOf" srcId="{BE6B6465-12B1-4051-91C3-C88539B25A95}" destId="{5C96BAA6-C268-4DBC-ABD8-94D7CC09E92C}" srcOrd="0" destOrd="2" presId="urn:microsoft.com/office/officeart/2005/8/layout/hList1"/>
    <dgm:cxn modelId="{8048DAD5-3639-4234-B55C-0F2B48BD3185}" srcId="{E3860A54-85DF-417D-AFE3-A50F7BE747B3}" destId="{221C2102-17A2-4EC4-BDB7-8A87E518FF96}" srcOrd="1" destOrd="0" parTransId="{7D50D3CD-4D02-4C81-8496-CE6AB2377326}" sibTransId="{78B5F5FA-A4AA-462A-8B79-276EF8FBD64E}"/>
    <dgm:cxn modelId="{5ED2E7DA-64D7-463F-8D04-C1E90608E03C}" type="presOf" srcId="{800B8E7B-615F-42CF-AADB-9F051E3EDBDB}" destId="{90268319-6F67-4DA5-8C18-86C96D4A2532}" srcOrd="0" destOrd="0" presId="urn:microsoft.com/office/officeart/2005/8/layout/hList1"/>
    <dgm:cxn modelId="{B18D0BE9-CBE6-4BA7-92DC-DEB9452153B7}" type="presOf" srcId="{61179B46-1F97-4179-B7B3-0E1315F30A68}" destId="{DAECAE02-AF38-46DF-B12A-A3EAFA593B3C}" srcOrd="0" destOrd="0" presId="urn:microsoft.com/office/officeart/2005/8/layout/hList1"/>
    <dgm:cxn modelId="{AB6BE7EC-5146-45F5-AA05-7AE97508E05C}" type="presOf" srcId="{E3860A54-85DF-417D-AFE3-A50F7BE747B3}" destId="{D5DF5992-2FFB-46DB-907A-CF70046617E7}" srcOrd="0" destOrd="0" presId="urn:microsoft.com/office/officeart/2005/8/layout/hList1"/>
    <dgm:cxn modelId="{3E1F49EF-3EC6-4126-B62C-70B1CA83F1F5}" type="presOf" srcId="{C4264C5C-1573-4EAC-BA13-EC3B2395AC47}" destId="{D380DEE9-F7BD-4778-B238-DF727053A1E0}" srcOrd="0" destOrd="0" presId="urn:microsoft.com/office/officeart/2005/8/layout/hList1"/>
    <dgm:cxn modelId="{FF7677F6-C44D-4388-BAA7-F1434A9FC902}" type="presOf" srcId="{9E4C2E46-C036-434B-8EE1-27F735214BE0}" destId="{DAECAE02-AF38-46DF-B12A-A3EAFA593B3C}" srcOrd="0" destOrd="2" presId="urn:microsoft.com/office/officeart/2005/8/layout/hList1"/>
    <dgm:cxn modelId="{D7E10BFE-31AA-46E7-A204-BBC9958AB4F1}" srcId="{C4264C5C-1573-4EAC-BA13-EC3B2395AC47}" destId="{73A3B9D9-B8CD-4434-94EB-A0916E2AEBF8}" srcOrd="1" destOrd="0" parTransId="{B2F92A3E-A642-42CA-9AB8-7ECAECCB2BFE}" sibTransId="{E9EF0F2E-7398-43B8-A6F6-F3879F425B89}"/>
    <dgm:cxn modelId="{008DB7FF-F40E-4EA6-A625-ECB0ABECB589}" srcId="{E3860A54-85DF-417D-AFE3-A50F7BE747B3}" destId="{51845B5F-34CE-4833-A2B5-B05E62E8F02C}" srcOrd="3" destOrd="0" parTransId="{2A9379DB-4C93-4740-979B-500184996BE4}" sibTransId="{92A4B50A-B55C-48ED-8222-679BCBECBF8D}"/>
    <dgm:cxn modelId="{1D78C5FF-208B-41F8-8E6F-EBAD19FB16C3}" srcId="{E3860A54-85DF-417D-AFE3-A50F7BE747B3}" destId="{61179B46-1F97-4179-B7B3-0E1315F30A68}" srcOrd="0" destOrd="0" parTransId="{C9D41691-BBB3-4B2A-AB3F-E5A1E763DD89}" sibTransId="{4773EF7E-268D-4F24-A912-6B1F96603531}"/>
    <dgm:cxn modelId="{6FC6B204-0073-4BB9-9314-4D2FDC97BB45}" type="presParOf" srcId="{90268319-6F67-4DA5-8C18-86C96D4A2532}" destId="{BA165139-FEBE-465E-968F-11C6C89C12C9}" srcOrd="0" destOrd="0" presId="urn:microsoft.com/office/officeart/2005/8/layout/hList1"/>
    <dgm:cxn modelId="{D46A5950-A797-448C-9291-7CA6FDD93755}" type="presParOf" srcId="{BA165139-FEBE-465E-968F-11C6C89C12C9}" destId="{D380DEE9-F7BD-4778-B238-DF727053A1E0}" srcOrd="0" destOrd="0" presId="urn:microsoft.com/office/officeart/2005/8/layout/hList1"/>
    <dgm:cxn modelId="{4FE42AA4-DE72-4C00-A82B-FB908C5530F8}" type="presParOf" srcId="{BA165139-FEBE-465E-968F-11C6C89C12C9}" destId="{5C96BAA6-C268-4DBC-ABD8-94D7CC09E92C}" srcOrd="1" destOrd="0" presId="urn:microsoft.com/office/officeart/2005/8/layout/hList1"/>
    <dgm:cxn modelId="{7B1F3776-00FF-461C-A4C3-13D6E0D18719}" type="presParOf" srcId="{90268319-6F67-4DA5-8C18-86C96D4A2532}" destId="{402D56B9-BDC8-4718-9E39-ACABEEB1819A}" srcOrd="1" destOrd="0" presId="urn:microsoft.com/office/officeart/2005/8/layout/hList1"/>
    <dgm:cxn modelId="{7D29AAC8-757C-40F5-B909-81009F8AD0DA}" type="presParOf" srcId="{90268319-6F67-4DA5-8C18-86C96D4A2532}" destId="{9BAE9913-D861-4CC0-9218-6C3BE2F008C2}" srcOrd="2" destOrd="0" presId="urn:microsoft.com/office/officeart/2005/8/layout/hList1"/>
    <dgm:cxn modelId="{C4B7B579-4BD1-4D3A-A701-739B2FEFB8DF}" type="presParOf" srcId="{9BAE9913-D861-4CC0-9218-6C3BE2F008C2}" destId="{D5DF5992-2FFB-46DB-907A-CF70046617E7}" srcOrd="0" destOrd="0" presId="urn:microsoft.com/office/officeart/2005/8/layout/hList1"/>
    <dgm:cxn modelId="{EF93896B-F4D6-4C8F-9FA9-14F50B94B00F}" type="presParOf" srcId="{9BAE9913-D861-4CC0-9218-6C3BE2F008C2}" destId="{DAECAE02-AF38-46DF-B12A-A3EAFA593B3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B62087-5E3B-4DF4-8F3A-7EA1CB67DBB8}" type="doc">
      <dgm:prSet loTypeId="urn:microsoft.com/office/officeart/2005/8/layout/hList1" loCatId="list" qsTypeId="urn:microsoft.com/office/officeart/2005/8/quickstyle/3d1" qsCatId="3D" csTypeId="urn:microsoft.com/office/officeart/2005/8/colors/accent1_3" csCatId="accent1" phldr="1"/>
      <dgm:spPr/>
      <dgm:t>
        <a:bodyPr/>
        <a:lstStyle/>
        <a:p>
          <a:endParaRPr lang="en-US"/>
        </a:p>
      </dgm:t>
    </dgm:pt>
    <dgm:pt modelId="{F32E3542-31F4-4F77-A53F-5CFFF890D4E7}">
      <dgm:prSet phldrT="[Text]" custT="1"/>
      <dgm:spPr/>
      <dgm:t>
        <a:bodyPr/>
        <a:lstStyle/>
        <a:p>
          <a:pPr>
            <a:buClr>
              <a:schemeClr val="accent2"/>
            </a:buClr>
            <a:buFont typeface="Wingdings" panose="05000000000000000000" pitchFamily="2" charset="2"/>
            <a:buChar char="ü"/>
          </a:pPr>
          <a:r>
            <a:rPr lang="en-US" altLang="en-US" sz="4400" b="1" dirty="0"/>
            <a:t>Must</a:t>
          </a:r>
          <a:endParaRPr lang="en-US" sz="4400" b="1" dirty="0"/>
        </a:p>
      </dgm:t>
    </dgm:pt>
    <dgm:pt modelId="{24C485E1-B5E7-430F-A0F2-AC10EA575A5E}" type="parTrans" cxnId="{6AC4E1F2-5D6D-409C-BDA5-86EC0D049CFB}">
      <dgm:prSet/>
      <dgm:spPr/>
      <dgm:t>
        <a:bodyPr/>
        <a:lstStyle/>
        <a:p>
          <a:endParaRPr lang="en-US"/>
        </a:p>
      </dgm:t>
    </dgm:pt>
    <dgm:pt modelId="{53C82CB3-1CDB-4C14-B8BE-C07BB22AF5B5}" type="sibTrans" cxnId="{6AC4E1F2-5D6D-409C-BDA5-86EC0D049CFB}">
      <dgm:prSet/>
      <dgm:spPr/>
      <dgm:t>
        <a:bodyPr/>
        <a:lstStyle/>
        <a:p>
          <a:endParaRPr lang="en-US"/>
        </a:p>
      </dgm:t>
    </dgm:pt>
    <dgm:pt modelId="{81CA6E6C-DD37-4C22-8A4A-894C5257F8CC}">
      <dgm:prSet custT="1"/>
      <dgm:spPr/>
      <dgm:t>
        <a:bodyPr/>
        <a:lstStyle/>
        <a:p>
          <a:r>
            <a:rPr lang="en-US" altLang="en-US" sz="2400" dirty="0"/>
            <a:t>Have process &amp; procedures </a:t>
          </a:r>
        </a:p>
      </dgm:t>
    </dgm:pt>
    <dgm:pt modelId="{0A3DA9AE-8634-413D-853A-01BBF7DEB15C}" type="parTrans" cxnId="{6C7023BE-722A-4EC3-9663-229976D063FD}">
      <dgm:prSet/>
      <dgm:spPr/>
      <dgm:t>
        <a:bodyPr/>
        <a:lstStyle/>
        <a:p>
          <a:endParaRPr lang="en-US"/>
        </a:p>
      </dgm:t>
    </dgm:pt>
    <dgm:pt modelId="{7A58BBB6-F1BD-45D7-9D09-A667A88EF748}" type="sibTrans" cxnId="{6C7023BE-722A-4EC3-9663-229976D063FD}">
      <dgm:prSet/>
      <dgm:spPr/>
      <dgm:t>
        <a:bodyPr/>
        <a:lstStyle/>
        <a:p>
          <a:endParaRPr lang="en-US"/>
        </a:p>
      </dgm:t>
    </dgm:pt>
    <dgm:pt modelId="{56504A1C-5177-4FDF-91EA-B6B63D228665}">
      <dgm:prSet custT="1"/>
      <dgm:spPr/>
      <dgm:t>
        <a:bodyPr/>
        <a:lstStyle/>
        <a:p>
          <a:r>
            <a:rPr lang="en-US" altLang="en-US" sz="2400" dirty="0"/>
            <a:t>Charge interest on overdue debts</a:t>
          </a:r>
        </a:p>
      </dgm:t>
    </dgm:pt>
    <dgm:pt modelId="{FE0182F6-296E-44C4-BA64-A7DEED7015B6}" type="parTrans" cxnId="{E87B9814-489B-4235-BEF7-13FAF05ACAE8}">
      <dgm:prSet/>
      <dgm:spPr/>
      <dgm:t>
        <a:bodyPr/>
        <a:lstStyle/>
        <a:p>
          <a:endParaRPr lang="en-US"/>
        </a:p>
      </dgm:t>
    </dgm:pt>
    <dgm:pt modelId="{420AADB2-9B17-430F-95C8-3453BADB084A}" type="sibTrans" cxnId="{E87B9814-489B-4235-BEF7-13FAF05ACAE8}">
      <dgm:prSet/>
      <dgm:spPr/>
      <dgm:t>
        <a:bodyPr/>
        <a:lstStyle/>
        <a:p>
          <a:endParaRPr lang="en-US"/>
        </a:p>
      </dgm:t>
    </dgm:pt>
    <dgm:pt modelId="{7400BE81-C2B3-4CAB-B5FD-BE43FE0EA899}">
      <dgm:prSet custT="1"/>
      <dgm:spPr>
        <a:solidFill>
          <a:srgbClr val="244B72"/>
        </a:solidFill>
      </dgm:spPr>
      <dgm:t>
        <a:bodyPr/>
        <a:lstStyle/>
        <a:p>
          <a:r>
            <a:rPr lang="en-US" altLang="en-US" sz="4400" b="1" dirty="0"/>
            <a:t>May</a:t>
          </a:r>
        </a:p>
      </dgm:t>
    </dgm:pt>
    <dgm:pt modelId="{60473C74-14E3-4286-B5B1-80303769F38C}" type="parTrans" cxnId="{A426FAC7-1B55-4BB1-A867-4698B4B3CE43}">
      <dgm:prSet/>
      <dgm:spPr/>
      <dgm:t>
        <a:bodyPr/>
        <a:lstStyle/>
        <a:p>
          <a:endParaRPr lang="en-US"/>
        </a:p>
      </dgm:t>
    </dgm:pt>
    <dgm:pt modelId="{2512D28B-2953-4F72-B410-A0AD27B0C8FE}" type="sibTrans" cxnId="{A426FAC7-1B55-4BB1-A867-4698B4B3CE43}">
      <dgm:prSet/>
      <dgm:spPr/>
      <dgm:t>
        <a:bodyPr/>
        <a:lstStyle/>
        <a:p>
          <a:endParaRPr lang="en-US"/>
        </a:p>
      </dgm:t>
    </dgm:pt>
    <dgm:pt modelId="{2E24FFD7-19A6-4D8D-9A78-3E6F90498F2E}">
      <dgm:prSet/>
      <dgm:spPr/>
      <dgm:t>
        <a:bodyPr/>
        <a:lstStyle/>
        <a:p>
          <a:r>
            <a:rPr lang="en-US" altLang="en-US" sz="2400" dirty="0"/>
            <a:t>Make an administrative offset</a:t>
          </a:r>
        </a:p>
      </dgm:t>
    </dgm:pt>
    <dgm:pt modelId="{58995917-7803-42D2-8F36-411E6E8E9EDE}" type="parTrans" cxnId="{2FC9B281-2724-47CB-934D-6AE0EB10A7C5}">
      <dgm:prSet/>
      <dgm:spPr/>
      <dgm:t>
        <a:bodyPr/>
        <a:lstStyle/>
        <a:p>
          <a:endParaRPr lang="en-US"/>
        </a:p>
      </dgm:t>
    </dgm:pt>
    <dgm:pt modelId="{EDE734AD-4D46-4AF1-8635-FF13F3BA7474}" type="sibTrans" cxnId="{2FC9B281-2724-47CB-934D-6AE0EB10A7C5}">
      <dgm:prSet/>
      <dgm:spPr/>
      <dgm:t>
        <a:bodyPr/>
        <a:lstStyle/>
        <a:p>
          <a:endParaRPr lang="en-US"/>
        </a:p>
      </dgm:t>
    </dgm:pt>
    <dgm:pt modelId="{78B295E1-CFDB-450F-8A68-5B3B20699C92}">
      <dgm:prSet/>
      <dgm:spPr/>
      <dgm:t>
        <a:bodyPr/>
        <a:lstStyle/>
        <a:p>
          <a:r>
            <a:rPr lang="en-US" altLang="en-US" sz="2400" dirty="0"/>
            <a:t>Withhold advance payments or</a:t>
          </a:r>
        </a:p>
      </dgm:t>
    </dgm:pt>
    <dgm:pt modelId="{9072B32E-244A-486A-B59F-AC5449FABC3B}" type="parTrans" cxnId="{5EF53D3C-0CFE-4969-A2FD-FC7CD00B5953}">
      <dgm:prSet/>
      <dgm:spPr/>
      <dgm:t>
        <a:bodyPr/>
        <a:lstStyle/>
        <a:p>
          <a:endParaRPr lang="en-US"/>
        </a:p>
      </dgm:t>
    </dgm:pt>
    <dgm:pt modelId="{6572E898-0437-4333-9D6B-4C48597C0186}" type="sibTrans" cxnId="{5EF53D3C-0CFE-4969-A2FD-FC7CD00B5953}">
      <dgm:prSet/>
      <dgm:spPr/>
      <dgm:t>
        <a:bodyPr/>
        <a:lstStyle/>
        <a:p>
          <a:endParaRPr lang="en-US"/>
        </a:p>
      </dgm:t>
    </dgm:pt>
    <dgm:pt modelId="{803F0541-D8C3-4316-8217-1ED1F3A999EE}">
      <dgm:prSet/>
      <dgm:spPr/>
      <dgm:t>
        <a:bodyPr/>
        <a:lstStyle/>
        <a:p>
          <a:r>
            <a:rPr lang="en-US" altLang="en-US" sz="2400"/>
            <a:t>Take other actions</a:t>
          </a:r>
          <a:endParaRPr lang="en-US" altLang="en-US" sz="2400" dirty="0"/>
        </a:p>
      </dgm:t>
    </dgm:pt>
    <dgm:pt modelId="{7B30325B-6535-4099-B273-E713F0295DE4}" type="parTrans" cxnId="{40A2B324-4EF7-4AFC-9C03-4CDFB3E7C06D}">
      <dgm:prSet/>
      <dgm:spPr/>
      <dgm:t>
        <a:bodyPr/>
        <a:lstStyle/>
        <a:p>
          <a:endParaRPr lang="en-US"/>
        </a:p>
      </dgm:t>
    </dgm:pt>
    <dgm:pt modelId="{3DB12DF7-20FE-4BC8-849A-84EE00003C6D}" type="sibTrans" cxnId="{40A2B324-4EF7-4AFC-9C03-4CDFB3E7C06D}">
      <dgm:prSet/>
      <dgm:spPr/>
      <dgm:t>
        <a:bodyPr/>
        <a:lstStyle/>
        <a:p>
          <a:endParaRPr lang="en-US"/>
        </a:p>
      </dgm:t>
    </dgm:pt>
    <dgm:pt modelId="{5B5533E2-2AE9-44C0-B89F-336976C58758}">
      <dgm:prSet custT="1"/>
      <dgm:spPr/>
      <dgm:t>
        <a:bodyPr/>
        <a:lstStyle/>
        <a:p>
          <a:pPr>
            <a:buSzPct val="60000"/>
            <a:buFont typeface="Courier New" panose="02070309020205020404" pitchFamily="49" charset="0"/>
            <a:buChar char="o"/>
          </a:pPr>
          <a:r>
            <a:rPr lang="en-US" altLang="en-US" sz="2000" dirty="0"/>
            <a:t>As permitted by Federal statute</a:t>
          </a:r>
        </a:p>
      </dgm:t>
    </dgm:pt>
    <dgm:pt modelId="{222416D7-354C-4381-96B4-5B8FE80376B1}" type="parTrans" cxnId="{936B8FFF-2511-4701-99B2-6C3D14571A57}">
      <dgm:prSet/>
      <dgm:spPr/>
      <dgm:t>
        <a:bodyPr/>
        <a:lstStyle/>
        <a:p>
          <a:endParaRPr lang="en-US"/>
        </a:p>
      </dgm:t>
    </dgm:pt>
    <dgm:pt modelId="{20625159-269E-4487-9B8A-70A049C30FAE}" type="sibTrans" cxnId="{936B8FFF-2511-4701-99B2-6C3D14571A57}">
      <dgm:prSet/>
      <dgm:spPr/>
      <dgm:t>
        <a:bodyPr/>
        <a:lstStyle/>
        <a:p>
          <a:endParaRPr lang="en-US"/>
        </a:p>
      </dgm:t>
    </dgm:pt>
    <dgm:pt modelId="{F93E6A46-0AB0-46EF-9EEF-64E3F402D157}" type="pres">
      <dgm:prSet presAssocID="{42B62087-5E3B-4DF4-8F3A-7EA1CB67DBB8}" presName="Name0" presStyleCnt="0">
        <dgm:presLayoutVars>
          <dgm:dir/>
          <dgm:animLvl val="lvl"/>
          <dgm:resizeHandles val="exact"/>
        </dgm:presLayoutVars>
      </dgm:prSet>
      <dgm:spPr/>
    </dgm:pt>
    <dgm:pt modelId="{2E51525F-5E66-4DB9-B169-DC49DB8F169C}" type="pres">
      <dgm:prSet presAssocID="{F32E3542-31F4-4F77-A53F-5CFFF890D4E7}" presName="composite" presStyleCnt="0"/>
      <dgm:spPr/>
    </dgm:pt>
    <dgm:pt modelId="{EC4583BD-713B-4100-8ED9-17F579B7FB88}" type="pres">
      <dgm:prSet presAssocID="{F32E3542-31F4-4F77-A53F-5CFFF890D4E7}" presName="parTx" presStyleLbl="alignNode1" presStyleIdx="0" presStyleCnt="2">
        <dgm:presLayoutVars>
          <dgm:chMax val="0"/>
          <dgm:chPref val="0"/>
          <dgm:bulletEnabled val="1"/>
        </dgm:presLayoutVars>
      </dgm:prSet>
      <dgm:spPr/>
    </dgm:pt>
    <dgm:pt modelId="{360A951A-0B87-47D5-9467-8FD03A616338}" type="pres">
      <dgm:prSet presAssocID="{F32E3542-31F4-4F77-A53F-5CFFF890D4E7}" presName="desTx" presStyleLbl="alignAccFollowNode1" presStyleIdx="0" presStyleCnt="2">
        <dgm:presLayoutVars>
          <dgm:bulletEnabled val="1"/>
        </dgm:presLayoutVars>
      </dgm:prSet>
      <dgm:spPr/>
    </dgm:pt>
    <dgm:pt modelId="{BC9D4655-AA40-40A3-B900-19A2B71B0F67}" type="pres">
      <dgm:prSet presAssocID="{53C82CB3-1CDB-4C14-B8BE-C07BB22AF5B5}" presName="space" presStyleCnt="0"/>
      <dgm:spPr/>
    </dgm:pt>
    <dgm:pt modelId="{0AD05F61-94AD-49B5-8EC1-8F9BE7B36B94}" type="pres">
      <dgm:prSet presAssocID="{7400BE81-C2B3-4CAB-B5FD-BE43FE0EA899}" presName="composite" presStyleCnt="0"/>
      <dgm:spPr/>
    </dgm:pt>
    <dgm:pt modelId="{E7029FA3-3175-4C81-8F79-55FF3A83A23C}" type="pres">
      <dgm:prSet presAssocID="{7400BE81-C2B3-4CAB-B5FD-BE43FE0EA899}" presName="parTx" presStyleLbl="alignNode1" presStyleIdx="1" presStyleCnt="2">
        <dgm:presLayoutVars>
          <dgm:chMax val="0"/>
          <dgm:chPref val="0"/>
          <dgm:bulletEnabled val="1"/>
        </dgm:presLayoutVars>
      </dgm:prSet>
      <dgm:spPr/>
    </dgm:pt>
    <dgm:pt modelId="{152D3F53-8774-4D30-B256-A6BE02D0CA99}" type="pres">
      <dgm:prSet presAssocID="{7400BE81-C2B3-4CAB-B5FD-BE43FE0EA899}" presName="desTx" presStyleLbl="alignAccFollowNode1" presStyleIdx="1" presStyleCnt="2">
        <dgm:presLayoutVars>
          <dgm:bulletEnabled val="1"/>
        </dgm:presLayoutVars>
      </dgm:prSet>
      <dgm:spPr/>
    </dgm:pt>
  </dgm:ptLst>
  <dgm:cxnLst>
    <dgm:cxn modelId="{E87B9814-489B-4235-BEF7-13FAF05ACAE8}" srcId="{F32E3542-31F4-4F77-A53F-5CFFF890D4E7}" destId="{56504A1C-5177-4FDF-91EA-B6B63D228665}" srcOrd="1" destOrd="0" parTransId="{FE0182F6-296E-44C4-BA64-A7DEED7015B6}" sibTransId="{420AADB2-9B17-430F-95C8-3453BADB084A}"/>
    <dgm:cxn modelId="{5C3EF517-5C1D-4054-A938-000863C2E3DD}" type="presOf" srcId="{78B295E1-CFDB-450F-8A68-5B3B20699C92}" destId="{152D3F53-8774-4D30-B256-A6BE02D0CA99}" srcOrd="0" destOrd="1" presId="urn:microsoft.com/office/officeart/2005/8/layout/hList1"/>
    <dgm:cxn modelId="{A6433321-5E5D-4497-A04E-C63464C6DD6E}" type="presOf" srcId="{81CA6E6C-DD37-4C22-8A4A-894C5257F8CC}" destId="{360A951A-0B87-47D5-9467-8FD03A616338}" srcOrd="0" destOrd="0" presId="urn:microsoft.com/office/officeart/2005/8/layout/hList1"/>
    <dgm:cxn modelId="{40A2B324-4EF7-4AFC-9C03-4CDFB3E7C06D}" srcId="{7400BE81-C2B3-4CAB-B5FD-BE43FE0EA899}" destId="{803F0541-D8C3-4316-8217-1ED1F3A999EE}" srcOrd="2" destOrd="0" parTransId="{7B30325B-6535-4099-B273-E713F0295DE4}" sibTransId="{3DB12DF7-20FE-4BC8-849A-84EE00003C6D}"/>
    <dgm:cxn modelId="{27FAC736-0E02-4C24-BE59-C6A35CE3478B}" type="presOf" srcId="{F32E3542-31F4-4F77-A53F-5CFFF890D4E7}" destId="{EC4583BD-713B-4100-8ED9-17F579B7FB88}" srcOrd="0" destOrd="0" presId="urn:microsoft.com/office/officeart/2005/8/layout/hList1"/>
    <dgm:cxn modelId="{D268CC3B-700D-4FDF-8203-E645514641B5}" type="presOf" srcId="{803F0541-D8C3-4316-8217-1ED1F3A999EE}" destId="{152D3F53-8774-4D30-B256-A6BE02D0CA99}" srcOrd="0" destOrd="2" presId="urn:microsoft.com/office/officeart/2005/8/layout/hList1"/>
    <dgm:cxn modelId="{5EF53D3C-0CFE-4969-A2FD-FC7CD00B5953}" srcId="{7400BE81-C2B3-4CAB-B5FD-BE43FE0EA899}" destId="{78B295E1-CFDB-450F-8A68-5B3B20699C92}" srcOrd="1" destOrd="0" parTransId="{9072B32E-244A-486A-B59F-AC5449FABC3B}" sibTransId="{6572E898-0437-4333-9D6B-4C48597C0186}"/>
    <dgm:cxn modelId="{6E613C6F-9724-48DA-BF97-F0565DEBCA66}" type="presOf" srcId="{56504A1C-5177-4FDF-91EA-B6B63D228665}" destId="{360A951A-0B87-47D5-9467-8FD03A616338}" srcOrd="0" destOrd="1" presId="urn:microsoft.com/office/officeart/2005/8/layout/hList1"/>
    <dgm:cxn modelId="{2FC9B281-2724-47CB-934D-6AE0EB10A7C5}" srcId="{7400BE81-C2B3-4CAB-B5FD-BE43FE0EA899}" destId="{2E24FFD7-19A6-4D8D-9A78-3E6F90498F2E}" srcOrd="0" destOrd="0" parTransId="{58995917-7803-42D2-8F36-411E6E8E9EDE}" sibTransId="{EDE734AD-4D46-4AF1-8635-FF13F3BA7474}"/>
    <dgm:cxn modelId="{6DA51F88-2CCE-4777-A7B2-379E68F9115B}" type="presOf" srcId="{5B5533E2-2AE9-44C0-B89F-336976C58758}" destId="{152D3F53-8774-4D30-B256-A6BE02D0CA99}" srcOrd="0" destOrd="3" presId="urn:microsoft.com/office/officeart/2005/8/layout/hList1"/>
    <dgm:cxn modelId="{0A519FB9-E478-45D0-B41D-28E67A4433DF}" type="presOf" srcId="{7400BE81-C2B3-4CAB-B5FD-BE43FE0EA899}" destId="{E7029FA3-3175-4C81-8F79-55FF3A83A23C}" srcOrd="0" destOrd="0" presId="urn:microsoft.com/office/officeart/2005/8/layout/hList1"/>
    <dgm:cxn modelId="{6C7023BE-722A-4EC3-9663-229976D063FD}" srcId="{F32E3542-31F4-4F77-A53F-5CFFF890D4E7}" destId="{81CA6E6C-DD37-4C22-8A4A-894C5257F8CC}" srcOrd="0" destOrd="0" parTransId="{0A3DA9AE-8634-413D-853A-01BBF7DEB15C}" sibTransId="{7A58BBB6-F1BD-45D7-9D09-A667A88EF748}"/>
    <dgm:cxn modelId="{A426FAC7-1B55-4BB1-A867-4698B4B3CE43}" srcId="{42B62087-5E3B-4DF4-8F3A-7EA1CB67DBB8}" destId="{7400BE81-C2B3-4CAB-B5FD-BE43FE0EA899}" srcOrd="1" destOrd="0" parTransId="{60473C74-14E3-4286-B5B1-80303769F38C}" sibTransId="{2512D28B-2953-4F72-B410-A0AD27B0C8FE}"/>
    <dgm:cxn modelId="{12299ACE-4CD5-4E6D-BF3F-6DCA611B09EF}" type="presOf" srcId="{42B62087-5E3B-4DF4-8F3A-7EA1CB67DBB8}" destId="{F93E6A46-0AB0-46EF-9EEF-64E3F402D157}" srcOrd="0" destOrd="0" presId="urn:microsoft.com/office/officeart/2005/8/layout/hList1"/>
    <dgm:cxn modelId="{E3B17DDF-C19C-4D9F-9E98-019D0EA5CD66}" type="presOf" srcId="{2E24FFD7-19A6-4D8D-9A78-3E6F90498F2E}" destId="{152D3F53-8774-4D30-B256-A6BE02D0CA99}" srcOrd="0" destOrd="0" presId="urn:microsoft.com/office/officeart/2005/8/layout/hList1"/>
    <dgm:cxn modelId="{6AC4E1F2-5D6D-409C-BDA5-86EC0D049CFB}" srcId="{42B62087-5E3B-4DF4-8F3A-7EA1CB67DBB8}" destId="{F32E3542-31F4-4F77-A53F-5CFFF890D4E7}" srcOrd="0" destOrd="0" parTransId="{24C485E1-B5E7-430F-A0F2-AC10EA575A5E}" sibTransId="{53C82CB3-1CDB-4C14-B8BE-C07BB22AF5B5}"/>
    <dgm:cxn modelId="{936B8FFF-2511-4701-99B2-6C3D14571A57}" srcId="{803F0541-D8C3-4316-8217-1ED1F3A999EE}" destId="{5B5533E2-2AE9-44C0-B89F-336976C58758}" srcOrd="0" destOrd="0" parTransId="{222416D7-354C-4381-96B4-5B8FE80376B1}" sibTransId="{20625159-269E-4487-9B8A-70A049C30FAE}"/>
    <dgm:cxn modelId="{D71CAA74-D105-438B-A5C5-14812AA9E221}" type="presParOf" srcId="{F93E6A46-0AB0-46EF-9EEF-64E3F402D157}" destId="{2E51525F-5E66-4DB9-B169-DC49DB8F169C}" srcOrd="0" destOrd="0" presId="urn:microsoft.com/office/officeart/2005/8/layout/hList1"/>
    <dgm:cxn modelId="{60BF4C96-5A2C-4096-8F05-F58826590AEA}" type="presParOf" srcId="{2E51525F-5E66-4DB9-B169-DC49DB8F169C}" destId="{EC4583BD-713B-4100-8ED9-17F579B7FB88}" srcOrd="0" destOrd="0" presId="urn:microsoft.com/office/officeart/2005/8/layout/hList1"/>
    <dgm:cxn modelId="{0FCA4F7C-8004-4383-B63B-A39EEE8D0933}" type="presParOf" srcId="{2E51525F-5E66-4DB9-B169-DC49DB8F169C}" destId="{360A951A-0B87-47D5-9467-8FD03A616338}" srcOrd="1" destOrd="0" presId="urn:microsoft.com/office/officeart/2005/8/layout/hList1"/>
    <dgm:cxn modelId="{785BB0DA-2630-4C5E-A8C7-08E4431211D0}" type="presParOf" srcId="{F93E6A46-0AB0-46EF-9EEF-64E3F402D157}" destId="{BC9D4655-AA40-40A3-B900-19A2B71B0F67}" srcOrd="1" destOrd="0" presId="urn:microsoft.com/office/officeart/2005/8/layout/hList1"/>
    <dgm:cxn modelId="{C8672196-8331-4AEA-BE6A-234420767560}" type="presParOf" srcId="{F93E6A46-0AB0-46EF-9EEF-64E3F402D157}" destId="{0AD05F61-94AD-49B5-8EC1-8F9BE7B36B94}" srcOrd="2" destOrd="0" presId="urn:microsoft.com/office/officeart/2005/8/layout/hList1"/>
    <dgm:cxn modelId="{754D1B3C-CB73-49F5-A11E-555A6BBB174B}" type="presParOf" srcId="{0AD05F61-94AD-49B5-8EC1-8F9BE7B36B94}" destId="{E7029FA3-3175-4C81-8F79-55FF3A83A23C}" srcOrd="0" destOrd="0" presId="urn:microsoft.com/office/officeart/2005/8/layout/hList1"/>
    <dgm:cxn modelId="{B0025CB3-F0CB-4422-8FEB-9A3B7C03DB11}" type="presParOf" srcId="{0AD05F61-94AD-49B5-8EC1-8F9BE7B36B94}" destId="{152D3F53-8774-4D30-B256-A6BE02D0CA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B4BEC-A9D6-4B7B-B75C-9CF04E927E4B}">
      <dsp:nvSpPr>
        <dsp:cNvPr id="0" name=""/>
        <dsp:cNvSpPr/>
      </dsp:nvSpPr>
      <dsp:spPr>
        <a:xfrm>
          <a:off x="0" y="5000"/>
          <a:ext cx="7688150" cy="1104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Clr>
              <a:schemeClr val="accent2"/>
            </a:buClr>
            <a:buFont typeface="Wingdings" panose="05000000000000000000" pitchFamily="2" charset="2"/>
            <a:buNone/>
          </a:pPr>
          <a:r>
            <a:rPr lang="en-US" sz="3600" b="0" kern="1200" dirty="0"/>
            <a:t>Types of alternative audits</a:t>
          </a:r>
        </a:p>
      </dsp:txBody>
      <dsp:txXfrm>
        <a:off x="53916" y="58916"/>
        <a:ext cx="7580318" cy="996648"/>
      </dsp:txXfrm>
    </dsp:sp>
    <dsp:sp modelId="{ADDB45C4-F5AF-449E-A4C0-4BF8301125D3}">
      <dsp:nvSpPr>
        <dsp:cNvPr id="0" name=""/>
        <dsp:cNvSpPr/>
      </dsp:nvSpPr>
      <dsp:spPr>
        <a:xfrm>
          <a:off x="0" y="1109480"/>
          <a:ext cx="7688150"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09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0" kern="1200"/>
            <a:t>Limited scope</a:t>
          </a:r>
          <a:endParaRPr lang="en-US" sz="2800" b="0" kern="1200" dirty="0"/>
        </a:p>
        <a:p>
          <a:pPr marL="285750" lvl="1" indent="-285750" algn="l" defTabSz="1244600">
            <a:lnSpc>
              <a:spcPct val="90000"/>
            </a:lnSpc>
            <a:spcBef>
              <a:spcPct val="0"/>
            </a:spcBef>
            <a:spcAft>
              <a:spcPct val="20000"/>
            </a:spcAft>
            <a:buChar char="•"/>
          </a:pPr>
          <a:r>
            <a:rPr lang="en-US" sz="2800" b="0" kern="1200" dirty="0"/>
            <a:t>Agreed-upon procedures</a:t>
          </a:r>
        </a:p>
      </dsp:txBody>
      <dsp:txXfrm>
        <a:off x="0" y="1109480"/>
        <a:ext cx="7688150" cy="977040"/>
      </dsp:txXfrm>
    </dsp:sp>
    <dsp:sp modelId="{FCDCE6C6-034F-44A1-86CF-0F146400C41E}">
      <dsp:nvSpPr>
        <dsp:cNvPr id="0" name=""/>
        <dsp:cNvSpPr/>
      </dsp:nvSpPr>
      <dsp:spPr>
        <a:xfrm>
          <a:off x="0" y="2086520"/>
          <a:ext cx="7688150" cy="1104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t>Costs </a:t>
          </a:r>
        </a:p>
      </dsp:txBody>
      <dsp:txXfrm>
        <a:off x="53916" y="2140436"/>
        <a:ext cx="7580318" cy="996648"/>
      </dsp:txXfrm>
    </dsp:sp>
    <dsp:sp modelId="{865B3C73-39C3-4F94-95A1-5A6DDCCD3377}">
      <dsp:nvSpPr>
        <dsp:cNvPr id="0" name=""/>
        <dsp:cNvSpPr/>
      </dsp:nvSpPr>
      <dsp:spPr>
        <a:xfrm>
          <a:off x="0" y="3191000"/>
          <a:ext cx="7688150" cy="1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09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0" kern="1200"/>
            <a:t>Federal agency may pay for additional audits</a:t>
          </a:r>
          <a:endParaRPr lang="en-US" sz="2800" b="0" kern="1200" dirty="0"/>
        </a:p>
        <a:p>
          <a:pPr marL="285750" lvl="1" indent="-285750" algn="l" defTabSz="1244600">
            <a:lnSpc>
              <a:spcPct val="90000"/>
            </a:lnSpc>
            <a:spcBef>
              <a:spcPct val="0"/>
            </a:spcBef>
            <a:spcAft>
              <a:spcPct val="20000"/>
            </a:spcAft>
            <a:buChar char="•"/>
          </a:pPr>
          <a:r>
            <a:rPr lang="en-US" sz="2800" b="0" kern="1200"/>
            <a:t>Additional audits - Unallowable cost </a:t>
          </a:r>
          <a:endParaRPr lang="en-US" sz="2800" b="0" kern="1200" dirty="0"/>
        </a:p>
        <a:p>
          <a:pPr marL="285750" lvl="1" indent="-285750" algn="l" defTabSz="1244600">
            <a:lnSpc>
              <a:spcPct val="90000"/>
            </a:lnSpc>
            <a:spcBef>
              <a:spcPct val="0"/>
            </a:spcBef>
            <a:spcAft>
              <a:spcPct val="20000"/>
            </a:spcAft>
            <a:buChar char="•"/>
          </a:pPr>
          <a:r>
            <a:rPr lang="en-US" sz="2800" b="0" kern="1200"/>
            <a:t>Pass-through entities pay for oversight audits</a:t>
          </a:r>
          <a:endParaRPr lang="en-US" sz="2800" b="0" kern="1200" dirty="0"/>
        </a:p>
      </dsp:txBody>
      <dsp:txXfrm>
        <a:off x="0" y="3191000"/>
        <a:ext cx="7688150" cy="1435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FAFA2-CB1C-4CBB-B557-E96BDEDAB624}">
      <dsp:nvSpPr>
        <dsp:cNvPr id="0" name=""/>
        <dsp:cNvSpPr/>
      </dsp:nvSpPr>
      <dsp:spPr>
        <a:xfrm>
          <a:off x="0" y="40246"/>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Auditor’s report(s)</a:t>
          </a:r>
        </a:p>
      </dsp:txBody>
      <dsp:txXfrm>
        <a:off x="29271" y="69517"/>
        <a:ext cx="7605161" cy="541083"/>
      </dsp:txXfrm>
    </dsp:sp>
    <dsp:sp modelId="{CAB73491-05D3-4C2A-B07D-51385C57A0A4}">
      <dsp:nvSpPr>
        <dsp:cNvPr id="0" name=""/>
        <dsp:cNvSpPr/>
      </dsp:nvSpPr>
      <dsp:spPr>
        <a:xfrm>
          <a:off x="0" y="711871"/>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Financial statements </a:t>
          </a:r>
          <a:endParaRPr lang="en-US" sz="2500" kern="1200" dirty="0"/>
        </a:p>
      </dsp:txBody>
      <dsp:txXfrm>
        <a:off x="29271" y="741142"/>
        <a:ext cx="7605161" cy="541083"/>
      </dsp:txXfrm>
    </dsp:sp>
    <dsp:sp modelId="{6DBEE0F9-0C23-4FCF-B999-ABFF696C3439}">
      <dsp:nvSpPr>
        <dsp:cNvPr id="0" name=""/>
        <dsp:cNvSpPr/>
      </dsp:nvSpPr>
      <dsp:spPr>
        <a:xfrm>
          <a:off x="0" y="1383496"/>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Schedule of Expenditures of Federal awards</a:t>
          </a:r>
        </a:p>
      </dsp:txBody>
      <dsp:txXfrm>
        <a:off x="29271" y="1412767"/>
        <a:ext cx="7605161" cy="541083"/>
      </dsp:txXfrm>
    </dsp:sp>
    <dsp:sp modelId="{1BCFA21C-C627-47BD-AFE2-46F729CBDDDF}">
      <dsp:nvSpPr>
        <dsp:cNvPr id="0" name=""/>
        <dsp:cNvSpPr/>
      </dsp:nvSpPr>
      <dsp:spPr>
        <a:xfrm>
          <a:off x="0" y="2055121"/>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Summary and status of prior year’s findings</a:t>
          </a:r>
        </a:p>
      </dsp:txBody>
      <dsp:txXfrm>
        <a:off x="29271" y="2084392"/>
        <a:ext cx="7605161" cy="541083"/>
      </dsp:txXfrm>
    </dsp:sp>
    <dsp:sp modelId="{2CBDA844-A2B0-48DF-81E5-C83FCB70C321}">
      <dsp:nvSpPr>
        <dsp:cNvPr id="0" name=""/>
        <dsp:cNvSpPr/>
      </dsp:nvSpPr>
      <dsp:spPr>
        <a:xfrm>
          <a:off x="0" y="2726746"/>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Corrective action plan prepared by auditee</a:t>
          </a:r>
          <a:endParaRPr lang="en-US" sz="2500" kern="1200" dirty="0"/>
        </a:p>
      </dsp:txBody>
      <dsp:txXfrm>
        <a:off x="29271" y="2756017"/>
        <a:ext cx="7605161" cy="541083"/>
      </dsp:txXfrm>
    </dsp:sp>
    <dsp:sp modelId="{2655DCDD-6A9A-4E3A-A969-37CBB34ADF59}">
      <dsp:nvSpPr>
        <dsp:cNvPr id="0" name=""/>
        <dsp:cNvSpPr/>
      </dsp:nvSpPr>
      <dsp:spPr>
        <a:xfrm>
          <a:off x="0" y="3398371"/>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Auditor’s Data collection form  (SF-SAC)</a:t>
          </a:r>
          <a:endParaRPr lang="en-US" sz="2500" kern="1200" dirty="0"/>
        </a:p>
      </dsp:txBody>
      <dsp:txXfrm>
        <a:off x="29271" y="3427642"/>
        <a:ext cx="7605161" cy="541083"/>
      </dsp:txXfrm>
    </dsp:sp>
    <dsp:sp modelId="{320A28E9-4477-4FEB-94C8-15227B42F171}">
      <dsp:nvSpPr>
        <dsp:cNvPr id="0" name=""/>
        <dsp:cNvSpPr/>
      </dsp:nvSpPr>
      <dsp:spPr>
        <a:xfrm>
          <a:off x="0" y="4069996"/>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Signature attesting to compliance by senior official</a:t>
          </a:r>
        </a:p>
      </dsp:txBody>
      <dsp:txXfrm>
        <a:off x="29271" y="4099267"/>
        <a:ext cx="7605161" cy="541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28091-E360-4BEF-96D7-F5D47CAEFBE1}">
      <dsp:nvSpPr>
        <dsp:cNvPr id="0" name=""/>
        <dsp:cNvSpPr/>
      </dsp:nvSpPr>
      <dsp:spPr>
        <a:xfrm>
          <a:off x="0" y="365507"/>
          <a:ext cx="8711765" cy="907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130" tIns="333248" rIns="676130" bIns="113792" numCol="1" spcCol="1270" anchor="t" anchorCtr="0">
          <a:noAutofit/>
        </a:bodyPr>
        <a:lstStyle/>
        <a:p>
          <a:pPr marL="0" lvl="1" indent="0" algn="l" defTabSz="711200">
            <a:lnSpc>
              <a:spcPct val="90000"/>
            </a:lnSpc>
            <a:spcBef>
              <a:spcPct val="0"/>
            </a:spcBef>
            <a:spcAft>
              <a:spcPct val="15000"/>
            </a:spcAft>
            <a:buNone/>
          </a:pPr>
          <a:r>
            <a:rPr lang="en-US" sz="1600" kern="1200" dirty="0"/>
            <a:t>the financial statements are presented fairly in conformity with GAAP. (Auditor’s Clean Bill of Health)</a:t>
          </a:r>
        </a:p>
      </dsp:txBody>
      <dsp:txXfrm>
        <a:off x="0" y="365507"/>
        <a:ext cx="8711765" cy="907200"/>
      </dsp:txXfrm>
    </dsp:sp>
    <dsp:sp modelId="{34742F40-E4FB-4C9D-AEC0-2B3C5313010E}">
      <dsp:nvSpPr>
        <dsp:cNvPr id="0" name=""/>
        <dsp:cNvSpPr/>
      </dsp:nvSpPr>
      <dsp:spPr>
        <a:xfrm>
          <a:off x="435588" y="129347"/>
          <a:ext cx="6098235"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499" tIns="0" rIns="230499" bIns="0" numCol="1" spcCol="1270" anchor="ctr" anchorCtr="0">
          <a:noAutofit/>
        </a:bodyPr>
        <a:lstStyle/>
        <a:p>
          <a:pPr marL="0" lvl="0" indent="0" algn="l" defTabSz="800100">
            <a:lnSpc>
              <a:spcPct val="90000"/>
            </a:lnSpc>
            <a:spcBef>
              <a:spcPct val="0"/>
            </a:spcBef>
            <a:spcAft>
              <a:spcPct val="35000"/>
            </a:spcAft>
            <a:buNone/>
          </a:pPr>
          <a:r>
            <a:rPr lang="en-US" sz="1800" b="1" i="1" kern="1200" dirty="0"/>
            <a:t>Unmodified Opinion…</a:t>
          </a:r>
          <a:endParaRPr lang="en-US" sz="1800" kern="1200" dirty="0"/>
        </a:p>
      </dsp:txBody>
      <dsp:txXfrm>
        <a:off x="458645" y="152404"/>
        <a:ext cx="6052121" cy="426206"/>
      </dsp:txXfrm>
    </dsp:sp>
    <dsp:sp modelId="{8E1BC717-2F9F-42FC-AA63-CE68BA2F933C}">
      <dsp:nvSpPr>
        <dsp:cNvPr id="0" name=""/>
        <dsp:cNvSpPr/>
      </dsp:nvSpPr>
      <dsp:spPr>
        <a:xfrm>
          <a:off x="0" y="1595267"/>
          <a:ext cx="8711765" cy="907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130" tIns="333248" rIns="676130" bIns="113792" numCol="1" spcCol="1270" anchor="t" anchorCtr="0">
          <a:noAutofit/>
        </a:bodyPr>
        <a:lstStyle/>
        <a:p>
          <a:pPr marL="0" lvl="1" indent="0" algn="l" defTabSz="711200">
            <a:lnSpc>
              <a:spcPct val="90000"/>
            </a:lnSpc>
            <a:spcBef>
              <a:spcPct val="0"/>
            </a:spcBef>
            <a:spcAft>
              <a:spcPct val="15000"/>
            </a:spcAft>
            <a:buNone/>
          </a:pPr>
          <a:r>
            <a:rPr lang="en-US" sz="1600" kern="1200" dirty="0"/>
            <a:t>the financial statements present the entity's financial position, results of operations, and cash flows in conformity with GAAP, except for the matter of the qualification.</a:t>
          </a:r>
        </a:p>
      </dsp:txBody>
      <dsp:txXfrm>
        <a:off x="0" y="1595267"/>
        <a:ext cx="8711765" cy="907200"/>
      </dsp:txXfrm>
    </dsp:sp>
    <dsp:sp modelId="{929069A0-7165-4344-881F-581391100E77}">
      <dsp:nvSpPr>
        <dsp:cNvPr id="0" name=""/>
        <dsp:cNvSpPr/>
      </dsp:nvSpPr>
      <dsp:spPr>
        <a:xfrm>
          <a:off x="435588" y="1359107"/>
          <a:ext cx="6098235"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499" tIns="0" rIns="230499" bIns="0" numCol="1" spcCol="1270" anchor="ctr" anchorCtr="0">
          <a:noAutofit/>
        </a:bodyPr>
        <a:lstStyle/>
        <a:p>
          <a:pPr marL="0" lvl="0" indent="0" algn="l" defTabSz="800100">
            <a:lnSpc>
              <a:spcPct val="90000"/>
            </a:lnSpc>
            <a:spcBef>
              <a:spcPct val="0"/>
            </a:spcBef>
            <a:spcAft>
              <a:spcPct val="35000"/>
            </a:spcAft>
            <a:buNone/>
          </a:pPr>
          <a:r>
            <a:rPr lang="en-US" sz="1800" b="1" i="1" kern="1200" dirty="0"/>
            <a:t>Qualified Opinion…</a:t>
          </a:r>
          <a:endParaRPr lang="en-US" sz="1800" kern="1200" dirty="0"/>
        </a:p>
      </dsp:txBody>
      <dsp:txXfrm>
        <a:off x="458645" y="1382164"/>
        <a:ext cx="6052121" cy="426206"/>
      </dsp:txXfrm>
    </dsp:sp>
    <dsp:sp modelId="{9E23DEC6-09DD-4EB5-9C19-C0052D99B815}">
      <dsp:nvSpPr>
        <dsp:cNvPr id="0" name=""/>
        <dsp:cNvSpPr/>
      </dsp:nvSpPr>
      <dsp:spPr>
        <a:xfrm>
          <a:off x="0" y="2825027"/>
          <a:ext cx="8711765" cy="907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130" tIns="333248" rIns="676130" bIns="113792" numCol="1" spcCol="1270" anchor="t" anchorCtr="0">
          <a:noAutofit/>
        </a:bodyPr>
        <a:lstStyle/>
        <a:p>
          <a:pPr marL="0" lvl="1" indent="0" algn="l" defTabSz="711200">
            <a:lnSpc>
              <a:spcPct val="90000"/>
            </a:lnSpc>
            <a:spcBef>
              <a:spcPct val="0"/>
            </a:spcBef>
            <a:spcAft>
              <a:spcPct val="15000"/>
            </a:spcAft>
            <a:buNone/>
          </a:pPr>
          <a:r>
            <a:rPr lang="en-US" sz="1600" kern="1200" dirty="0"/>
            <a:t>the auditor concludes that the financial statements do not present the entity's financial position, results of operations, and cash flows in conformity with GAAP. </a:t>
          </a:r>
        </a:p>
      </dsp:txBody>
      <dsp:txXfrm>
        <a:off x="0" y="2825027"/>
        <a:ext cx="8711765" cy="907200"/>
      </dsp:txXfrm>
    </dsp:sp>
    <dsp:sp modelId="{C078B518-AA3C-473C-BD3C-ACBCF990472F}">
      <dsp:nvSpPr>
        <dsp:cNvPr id="0" name=""/>
        <dsp:cNvSpPr/>
      </dsp:nvSpPr>
      <dsp:spPr>
        <a:xfrm>
          <a:off x="435588" y="2588867"/>
          <a:ext cx="6098235"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499" tIns="0" rIns="230499" bIns="0" numCol="1" spcCol="1270" anchor="ctr" anchorCtr="0">
          <a:noAutofit/>
        </a:bodyPr>
        <a:lstStyle/>
        <a:p>
          <a:pPr marL="0" lvl="0" indent="0" algn="l" defTabSz="800100">
            <a:lnSpc>
              <a:spcPct val="90000"/>
            </a:lnSpc>
            <a:spcBef>
              <a:spcPct val="0"/>
            </a:spcBef>
            <a:spcAft>
              <a:spcPct val="35000"/>
            </a:spcAft>
            <a:buNone/>
          </a:pPr>
          <a:r>
            <a:rPr lang="en-US" sz="1800" b="1" i="1" kern="1200" dirty="0"/>
            <a:t>Adverse Opinion…</a:t>
          </a:r>
          <a:endParaRPr lang="en-US" sz="1800" kern="1200" dirty="0"/>
        </a:p>
      </dsp:txBody>
      <dsp:txXfrm>
        <a:off x="458645" y="2611924"/>
        <a:ext cx="6052121" cy="426206"/>
      </dsp:txXfrm>
    </dsp:sp>
    <dsp:sp modelId="{E6D2D0F2-A53E-4C59-9452-AEEB9355292F}">
      <dsp:nvSpPr>
        <dsp:cNvPr id="0" name=""/>
        <dsp:cNvSpPr/>
      </dsp:nvSpPr>
      <dsp:spPr>
        <a:xfrm>
          <a:off x="0" y="4054787"/>
          <a:ext cx="8711765" cy="680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130" tIns="333248" rIns="676130" bIns="113792" numCol="1" spcCol="1270" anchor="t" anchorCtr="0">
          <a:noAutofit/>
        </a:bodyPr>
        <a:lstStyle/>
        <a:p>
          <a:pPr marL="0" lvl="1" indent="0" algn="l" defTabSz="711200">
            <a:lnSpc>
              <a:spcPct val="90000"/>
            </a:lnSpc>
            <a:spcBef>
              <a:spcPct val="0"/>
            </a:spcBef>
            <a:spcAft>
              <a:spcPct val="15000"/>
            </a:spcAft>
            <a:buNone/>
          </a:pPr>
          <a:r>
            <a:rPr lang="en-US" sz="1600" kern="1200" dirty="0"/>
            <a:t>issued when the auditor is unable to form an opinion on an entity's financial statements. </a:t>
          </a:r>
        </a:p>
      </dsp:txBody>
      <dsp:txXfrm>
        <a:off x="0" y="4054787"/>
        <a:ext cx="8711765" cy="680400"/>
      </dsp:txXfrm>
    </dsp:sp>
    <dsp:sp modelId="{D65D7CB4-0A8D-4709-AD40-292440F829D2}">
      <dsp:nvSpPr>
        <dsp:cNvPr id="0" name=""/>
        <dsp:cNvSpPr/>
      </dsp:nvSpPr>
      <dsp:spPr>
        <a:xfrm>
          <a:off x="435588" y="3818627"/>
          <a:ext cx="6098235"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499" tIns="0" rIns="230499" bIns="0" numCol="1" spcCol="1270" anchor="ctr" anchorCtr="0">
          <a:noAutofit/>
        </a:bodyPr>
        <a:lstStyle/>
        <a:p>
          <a:pPr marL="0" lvl="0" indent="0" algn="l" defTabSz="800100">
            <a:lnSpc>
              <a:spcPct val="90000"/>
            </a:lnSpc>
            <a:spcBef>
              <a:spcPct val="0"/>
            </a:spcBef>
            <a:spcAft>
              <a:spcPct val="35000"/>
            </a:spcAft>
            <a:buNone/>
          </a:pPr>
          <a:r>
            <a:rPr lang="en-US" sz="1800" b="1" i="1" kern="1200" dirty="0"/>
            <a:t>Disclaimer of Opinion…</a:t>
          </a:r>
          <a:endParaRPr lang="en-US" sz="1800" kern="1200" dirty="0"/>
        </a:p>
      </dsp:txBody>
      <dsp:txXfrm>
        <a:off x="458645" y="3841684"/>
        <a:ext cx="6052121"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4EB4A-AF16-447E-B73E-9B4CA2DBE908}">
      <dsp:nvSpPr>
        <dsp:cNvPr id="0" name=""/>
        <dsp:cNvSpPr/>
      </dsp:nvSpPr>
      <dsp:spPr>
        <a:xfrm>
          <a:off x="0" y="401047"/>
          <a:ext cx="7886700" cy="2268000"/>
        </a:xfrm>
        <a:prstGeom prst="rect">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12096" tIns="416560" rIns="612096" bIns="142240" numCol="1" spcCol="1270" anchor="t" anchorCtr="0">
          <a:noAutofit/>
        </a:bodyPr>
        <a:lstStyle/>
        <a:p>
          <a:pPr marL="0" lvl="1" indent="0" algn="l" defTabSz="889000">
            <a:lnSpc>
              <a:spcPct val="90000"/>
            </a:lnSpc>
            <a:spcBef>
              <a:spcPct val="0"/>
            </a:spcBef>
            <a:spcAft>
              <a:spcPct val="15000"/>
            </a:spcAft>
            <a:buNone/>
          </a:pPr>
          <a:r>
            <a:rPr lang="en-US" sz="2000" kern="1200" dirty="0"/>
            <a:t>is a control deficiency, or combination of control deficiencies, that adversely affects the entity's ability to administer a federal program such that there is more than a remote likelihood that noncompliance with a type of compliance requirement of a federal program that is more than inconsequential will not be prevented or detected.</a:t>
          </a:r>
        </a:p>
      </dsp:txBody>
      <dsp:txXfrm>
        <a:off x="0" y="401047"/>
        <a:ext cx="7886700" cy="2268000"/>
      </dsp:txXfrm>
    </dsp:sp>
    <dsp:sp modelId="{9E49A229-8E9E-4FF7-9C2A-E02B2C3D5CC9}">
      <dsp:nvSpPr>
        <dsp:cNvPr id="0" name=""/>
        <dsp:cNvSpPr/>
      </dsp:nvSpPr>
      <dsp:spPr>
        <a:xfrm>
          <a:off x="394335" y="83268"/>
          <a:ext cx="5520690" cy="59040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b="0" i="1" kern="1200" dirty="0"/>
            <a:t>A </a:t>
          </a:r>
          <a:r>
            <a:rPr lang="en-US" sz="2000" b="1" i="1" kern="1200" dirty="0"/>
            <a:t>significant deficiency…</a:t>
          </a:r>
          <a:endParaRPr lang="en-US" sz="2000" kern="1200" dirty="0"/>
        </a:p>
      </dsp:txBody>
      <dsp:txXfrm>
        <a:off x="423156" y="112089"/>
        <a:ext cx="5463048" cy="532758"/>
      </dsp:txXfrm>
    </dsp:sp>
    <dsp:sp modelId="{F75A2E91-6976-4645-ABA6-4B81B594D898}">
      <dsp:nvSpPr>
        <dsp:cNvPr id="0" name=""/>
        <dsp:cNvSpPr/>
      </dsp:nvSpPr>
      <dsp:spPr>
        <a:xfrm>
          <a:off x="0" y="3049669"/>
          <a:ext cx="7886700" cy="1701000"/>
        </a:xfrm>
        <a:prstGeom prst="rect">
          <a:avLst/>
        </a:prstGeom>
        <a:solidFill>
          <a:schemeClr val="lt1">
            <a:alpha val="90000"/>
            <a:hueOff val="0"/>
            <a:satOff val="0"/>
            <a:lumOff val="0"/>
            <a:alphaOff val="0"/>
          </a:schemeClr>
        </a:solidFill>
        <a:ln w="6350" cap="flat" cmpd="sng" algn="ctr">
          <a:solidFill>
            <a:schemeClr val="accent1">
              <a:shade val="80000"/>
              <a:hueOff val="450467"/>
              <a:satOff val="-36524"/>
              <a:lumOff val="3503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12096" tIns="416560" rIns="612096" bIns="142240" numCol="1" spcCol="1270" anchor="t" anchorCtr="0">
          <a:noAutofit/>
        </a:bodyPr>
        <a:lstStyle/>
        <a:p>
          <a:pPr marL="0" lvl="1" indent="0" algn="l" defTabSz="889000">
            <a:lnSpc>
              <a:spcPct val="90000"/>
            </a:lnSpc>
            <a:spcBef>
              <a:spcPct val="0"/>
            </a:spcBef>
            <a:spcAft>
              <a:spcPct val="15000"/>
            </a:spcAft>
            <a:buNone/>
          </a:pPr>
          <a:r>
            <a:rPr lang="en-US" sz="2000" kern="1200" dirty="0"/>
            <a:t>is a significant deficiency, or combination of significant deficiencies, that results in more than a remote likelihood that material noncompliance with a type of compliance requirement of a federal program will not be prevented or detected.</a:t>
          </a:r>
        </a:p>
      </dsp:txBody>
      <dsp:txXfrm>
        <a:off x="0" y="3049669"/>
        <a:ext cx="7886700" cy="1701000"/>
      </dsp:txXfrm>
    </dsp:sp>
    <dsp:sp modelId="{FDCDE1A3-2004-476F-B3E4-265EFDD77F4F}">
      <dsp:nvSpPr>
        <dsp:cNvPr id="0" name=""/>
        <dsp:cNvSpPr/>
      </dsp:nvSpPr>
      <dsp:spPr>
        <a:xfrm>
          <a:off x="394335" y="2754469"/>
          <a:ext cx="5520690" cy="590400"/>
        </a:xfrm>
        <a:prstGeom prst="roundRect">
          <a:avLst/>
        </a:prstGeom>
        <a:solidFill>
          <a:srgbClr val="2E609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i="1" kern="1200" dirty="0"/>
            <a:t>A </a:t>
          </a:r>
          <a:r>
            <a:rPr lang="en-US" sz="2000" b="1" i="1" kern="1200" dirty="0"/>
            <a:t>material weakness…</a:t>
          </a:r>
          <a:endParaRPr lang="en-US" sz="2000" kern="1200" dirty="0"/>
        </a:p>
      </dsp:txBody>
      <dsp:txXfrm>
        <a:off x="423156" y="2783290"/>
        <a:ext cx="5463048"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0DEE9-F7BD-4778-B238-DF727053A1E0}">
      <dsp:nvSpPr>
        <dsp:cNvPr id="0" name=""/>
        <dsp:cNvSpPr/>
      </dsp:nvSpPr>
      <dsp:spPr>
        <a:xfrm>
          <a:off x="36" y="173315"/>
          <a:ext cx="3536641" cy="7369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Clr>
              <a:schemeClr val="accent2"/>
            </a:buClr>
            <a:buFont typeface="Wingdings" panose="05000000000000000000" pitchFamily="2" charset="2"/>
            <a:buNone/>
          </a:pPr>
          <a:r>
            <a:rPr lang="en-US" altLang="en-US" sz="2000" b="1" kern="1200" dirty="0">
              <a:solidFill>
                <a:schemeClr val="bg1"/>
              </a:solidFill>
            </a:rPr>
            <a:t>Appeal to head of grantor agency</a:t>
          </a:r>
          <a:endParaRPr lang="en-US" sz="2000" b="1" kern="1200" dirty="0">
            <a:solidFill>
              <a:schemeClr val="bg1"/>
            </a:solidFill>
          </a:endParaRPr>
        </a:p>
      </dsp:txBody>
      <dsp:txXfrm>
        <a:off x="36" y="173315"/>
        <a:ext cx="3536641" cy="736956"/>
      </dsp:txXfrm>
    </dsp:sp>
    <dsp:sp modelId="{5C96BAA6-C268-4DBC-ABD8-94D7CC09E92C}">
      <dsp:nvSpPr>
        <dsp:cNvPr id="0" name=""/>
        <dsp:cNvSpPr/>
      </dsp:nvSpPr>
      <dsp:spPr>
        <a:xfrm>
          <a:off x="36" y="910271"/>
          <a:ext cx="3536641" cy="3155377"/>
        </a:xfrm>
        <a:prstGeom prst="rect">
          <a:avLst/>
        </a:prstGeom>
        <a:solidFill>
          <a:schemeClr val="tx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altLang="en-US" sz="1900" kern="1200" dirty="0"/>
            <a:t>Within 21 days</a:t>
          </a:r>
        </a:p>
        <a:p>
          <a:pPr marL="171450" lvl="1" indent="-171450" algn="l" defTabSz="844550">
            <a:lnSpc>
              <a:spcPct val="90000"/>
            </a:lnSpc>
            <a:spcBef>
              <a:spcPct val="0"/>
            </a:spcBef>
            <a:spcAft>
              <a:spcPct val="15000"/>
            </a:spcAft>
            <a:buChar char="•"/>
          </a:pPr>
          <a:r>
            <a:rPr lang="en-US" altLang="en-US" sz="1900" kern="1200"/>
            <a:t>Identify issues to be reviewed</a:t>
          </a:r>
          <a:endParaRPr lang="en-US" altLang="en-US" sz="1900" kern="1200" dirty="0"/>
        </a:p>
        <a:p>
          <a:pPr marL="171450" lvl="1" indent="-171450" algn="l" defTabSz="844550">
            <a:lnSpc>
              <a:spcPct val="90000"/>
            </a:lnSpc>
            <a:spcBef>
              <a:spcPct val="0"/>
            </a:spcBef>
            <a:spcAft>
              <a:spcPct val="15000"/>
            </a:spcAft>
            <a:buChar char="•"/>
          </a:pPr>
          <a:r>
            <a:rPr lang="en-US" altLang="en-US" sz="1900" kern="1200" dirty="0"/>
            <a:t>Decision issued within 90 days</a:t>
          </a:r>
        </a:p>
      </dsp:txBody>
      <dsp:txXfrm>
        <a:off x="36" y="910271"/>
        <a:ext cx="3536641" cy="3155377"/>
      </dsp:txXfrm>
    </dsp:sp>
    <dsp:sp modelId="{D5DF5992-2FFB-46DB-907A-CF70046617E7}">
      <dsp:nvSpPr>
        <dsp:cNvPr id="0" name=""/>
        <dsp:cNvSpPr/>
      </dsp:nvSpPr>
      <dsp:spPr>
        <a:xfrm>
          <a:off x="4031807" y="173315"/>
          <a:ext cx="3536641" cy="7369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t>Appeal to Administrative Law Judge</a:t>
          </a:r>
        </a:p>
      </dsp:txBody>
      <dsp:txXfrm>
        <a:off x="4031807" y="173315"/>
        <a:ext cx="3536641" cy="736956"/>
      </dsp:txXfrm>
    </dsp:sp>
    <dsp:sp modelId="{DAECAE02-AF38-46DF-B12A-A3EAFA593B3C}">
      <dsp:nvSpPr>
        <dsp:cNvPr id="0" name=""/>
        <dsp:cNvSpPr/>
      </dsp:nvSpPr>
      <dsp:spPr>
        <a:xfrm>
          <a:off x="4031807" y="910271"/>
          <a:ext cx="3536641" cy="3155377"/>
        </a:xfrm>
        <a:prstGeom prst="rect">
          <a:avLst/>
        </a:prstGeom>
        <a:solidFill>
          <a:schemeClr val="tx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altLang="en-US" sz="1900" kern="1200"/>
            <a:t>Within 21 days </a:t>
          </a:r>
          <a:endParaRPr lang="en-US" altLang="en-US" sz="1900" kern="1200" dirty="0"/>
        </a:p>
        <a:p>
          <a:pPr marL="171450" lvl="1" indent="-171450" algn="l" defTabSz="844550">
            <a:lnSpc>
              <a:spcPct val="90000"/>
            </a:lnSpc>
            <a:spcBef>
              <a:spcPct val="0"/>
            </a:spcBef>
            <a:spcAft>
              <a:spcPct val="15000"/>
            </a:spcAft>
            <a:buChar char="•"/>
          </a:pPr>
          <a:r>
            <a:rPr lang="en-US" altLang="en-US" sz="1900" kern="1200"/>
            <a:t>Identify issues to be reviewed</a:t>
          </a:r>
          <a:endParaRPr lang="en-US" altLang="en-US" sz="1900" kern="1200" dirty="0"/>
        </a:p>
        <a:p>
          <a:pPr marL="171450" lvl="1" indent="-171450" algn="l" defTabSz="844550">
            <a:lnSpc>
              <a:spcPct val="90000"/>
            </a:lnSpc>
            <a:spcBef>
              <a:spcPct val="0"/>
            </a:spcBef>
            <a:spcAft>
              <a:spcPct val="15000"/>
            </a:spcAft>
            <a:buChar char="•"/>
          </a:pPr>
          <a:r>
            <a:rPr lang="en-US" altLang="en-US" sz="1900" kern="1200"/>
            <a:t>Decision issued within 90 days</a:t>
          </a:r>
          <a:endParaRPr lang="en-US" altLang="en-US" sz="1900" kern="1200" dirty="0"/>
        </a:p>
        <a:p>
          <a:pPr marL="342900" lvl="2" indent="-171450" algn="l" defTabSz="844550">
            <a:lnSpc>
              <a:spcPct val="90000"/>
            </a:lnSpc>
            <a:spcBef>
              <a:spcPct val="0"/>
            </a:spcBef>
            <a:spcAft>
              <a:spcPct val="15000"/>
            </a:spcAft>
            <a:buSzPct val="65000"/>
            <a:buFont typeface="Courier New" panose="02070309020205020404" pitchFamily="49" charset="0"/>
            <a:buChar char="o"/>
          </a:pPr>
          <a:r>
            <a:rPr lang="en-US" altLang="en-US" sz="1900" kern="1200" dirty="0"/>
            <a:t>Exception to the decision within 21 days</a:t>
          </a:r>
        </a:p>
        <a:p>
          <a:pPr marL="342900" lvl="2" indent="-171450" algn="l" defTabSz="844550">
            <a:lnSpc>
              <a:spcPct val="90000"/>
            </a:lnSpc>
            <a:spcBef>
              <a:spcPct val="0"/>
            </a:spcBef>
            <a:spcAft>
              <a:spcPct val="15000"/>
            </a:spcAft>
            <a:buSzPct val="65000"/>
            <a:buFont typeface="Courier New" panose="02070309020205020404" pitchFamily="49" charset="0"/>
            <a:buChar char="o"/>
          </a:pPr>
          <a:r>
            <a:rPr lang="en-US" altLang="en-US" sz="1900" kern="1200" dirty="0"/>
            <a:t>Identify procedure, and the finding of fact, law, or policy in dispute</a:t>
          </a:r>
        </a:p>
        <a:p>
          <a:pPr marL="171450" lvl="1" indent="-171450" algn="l" defTabSz="844550">
            <a:lnSpc>
              <a:spcPct val="90000"/>
            </a:lnSpc>
            <a:spcBef>
              <a:spcPct val="0"/>
            </a:spcBef>
            <a:spcAft>
              <a:spcPct val="15000"/>
            </a:spcAft>
            <a:buChar char="•"/>
          </a:pPr>
          <a:r>
            <a:rPr lang="en-US" altLang="en-US" sz="1900" kern="1200" dirty="0"/>
            <a:t>Further limited appeal to Secretary of Labor</a:t>
          </a:r>
        </a:p>
      </dsp:txBody>
      <dsp:txXfrm>
        <a:off x="4031807" y="910271"/>
        <a:ext cx="3536641" cy="31553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583BD-713B-4100-8ED9-17F579B7FB88}">
      <dsp:nvSpPr>
        <dsp:cNvPr id="0" name=""/>
        <dsp:cNvSpPr/>
      </dsp:nvSpPr>
      <dsp:spPr>
        <a:xfrm>
          <a:off x="32" y="21834"/>
          <a:ext cx="3133427" cy="1253371"/>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Clr>
              <a:schemeClr val="accent2"/>
            </a:buClr>
            <a:buFont typeface="Wingdings" panose="05000000000000000000" pitchFamily="2" charset="2"/>
            <a:buNone/>
          </a:pPr>
          <a:r>
            <a:rPr lang="en-US" altLang="en-US" sz="4400" b="1" kern="1200" dirty="0"/>
            <a:t>Must</a:t>
          </a:r>
          <a:endParaRPr lang="en-US" sz="4400" b="1" kern="1200" dirty="0"/>
        </a:p>
      </dsp:txBody>
      <dsp:txXfrm>
        <a:off x="32" y="21834"/>
        <a:ext cx="3133427" cy="1253371"/>
      </dsp:txXfrm>
    </dsp:sp>
    <dsp:sp modelId="{360A951A-0B87-47D5-9467-8FD03A616338}">
      <dsp:nvSpPr>
        <dsp:cNvPr id="0" name=""/>
        <dsp:cNvSpPr/>
      </dsp:nvSpPr>
      <dsp:spPr>
        <a:xfrm>
          <a:off x="32" y="1275205"/>
          <a:ext cx="3133427" cy="27669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t>Have process &amp; procedures </a:t>
          </a:r>
        </a:p>
        <a:p>
          <a:pPr marL="228600" lvl="1" indent="-228600" algn="l" defTabSz="1066800">
            <a:lnSpc>
              <a:spcPct val="90000"/>
            </a:lnSpc>
            <a:spcBef>
              <a:spcPct val="0"/>
            </a:spcBef>
            <a:spcAft>
              <a:spcPct val="15000"/>
            </a:spcAft>
            <a:buChar char="•"/>
          </a:pPr>
          <a:r>
            <a:rPr lang="en-US" altLang="en-US" sz="2400" kern="1200" dirty="0"/>
            <a:t>Charge interest on overdue debts</a:t>
          </a:r>
        </a:p>
      </dsp:txBody>
      <dsp:txXfrm>
        <a:off x="32" y="1275205"/>
        <a:ext cx="3133427" cy="2766960"/>
      </dsp:txXfrm>
    </dsp:sp>
    <dsp:sp modelId="{E7029FA3-3175-4C81-8F79-55FF3A83A23C}">
      <dsp:nvSpPr>
        <dsp:cNvPr id="0" name=""/>
        <dsp:cNvSpPr/>
      </dsp:nvSpPr>
      <dsp:spPr>
        <a:xfrm>
          <a:off x="3572140" y="21834"/>
          <a:ext cx="3133427" cy="1253371"/>
        </a:xfrm>
        <a:prstGeom prst="rect">
          <a:avLst/>
        </a:prstGeom>
        <a:solidFill>
          <a:srgbClr val="244B72"/>
        </a:solidFill>
        <a:ln w="6350" cap="flat" cmpd="sng" algn="ctr">
          <a:solidFill>
            <a:schemeClr val="accent1">
              <a:shade val="80000"/>
              <a:hueOff val="450467"/>
              <a:satOff val="-36524"/>
              <a:lumOff val="3503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altLang="en-US" sz="4400" b="1" kern="1200" dirty="0"/>
            <a:t>May</a:t>
          </a:r>
        </a:p>
      </dsp:txBody>
      <dsp:txXfrm>
        <a:off x="3572140" y="21834"/>
        <a:ext cx="3133427" cy="1253371"/>
      </dsp:txXfrm>
    </dsp:sp>
    <dsp:sp modelId="{152D3F53-8774-4D30-B256-A6BE02D0CA99}">
      <dsp:nvSpPr>
        <dsp:cNvPr id="0" name=""/>
        <dsp:cNvSpPr/>
      </dsp:nvSpPr>
      <dsp:spPr>
        <a:xfrm>
          <a:off x="3572140" y="1275205"/>
          <a:ext cx="3133427" cy="27669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t>Make an administrative offset</a:t>
          </a:r>
        </a:p>
        <a:p>
          <a:pPr marL="228600" lvl="1" indent="-228600" algn="l" defTabSz="1066800">
            <a:lnSpc>
              <a:spcPct val="90000"/>
            </a:lnSpc>
            <a:spcBef>
              <a:spcPct val="0"/>
            </a:spcBef>
            <a:spcAft>
              <a:spcPct val="15000"/>
            </a:spcAft>
            <a:buChar char="•"/>
          </a:pPr>
          <a:r>
            <a:rPr lang="en-US" altLang="en-US" sz="2400" kern="1200" dirty="0"/>
            <a:t>Withhold advance payments or</a:t>
          </a:r>
        </a:p>
        <a:p>
          <a:pPr marL="228600" lvl="1" indent="-228600" algn="l" defTabSz="1066800">
            <a:lnSpc>
              <a:spcPct val="90000"/>
            </a:lnSpc>
            <a:spcBef>
              <a:spcPct val="0"/>
            </a:spcBef>
            <a:spcAft>
              <a:spcPct val="15000"/>
            </a:spcAft>
            <a:buChar char="•"/>
          </a:pPr>
          <a:r>
            <a:rPr lang="en-US" altLang="en-US" sz="2400" kern="1200"/>
            <a:t>Take other actions</a:t>
          </a:r>
          <a:endParaRPr lang="en-US" altLang="en-US" sz="2400" kern="1200" dirty="0"/>
        </a:p>
        <a:p>
          <a:pPr marL="457200" lvl="2" indent="-228600" algn="l" defTabSz="889000">
            <a:lnSpc>
              <a:spcPct val="90000"/>
            </a:lnSpc>
            <a:spcBef>
              <a:spcPct val="0"/>
            </a:spcBef>
            <a:spcAft>
              <a:spcPct val="15000"/>
            </a:spcAft>
            <a:buSzPct val="60000"/>
            <a:buFont typeface="Courier New" panose="02070309020205020404" pitchFamily="49" charset="0"/>
            <a:buChar char="o"/>
          </a:pPr>
          <a:r>
            <a:rPr lang="en-US" altLang="en-US" sz="2000" kern="1200" dirty="0"/>
            <a:t>As permitted by Federal statute</a:t>
          </a:r>
        </a:p>
      </dsp:txBody>
      <dsp:txXfrm>
        <a:off x="3572140" y="1275205"/>
        <a:ext cx="3133427" cy="2766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11/1/2019</a:t>
            </a:fld>
            <a:endParaRPr lang="en-US"/>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a:t>
            </a:fld>
            <a:endParaRPr lang="en-US"/>
          </a:p>
        </p:txBody>
      </p:sp>
      <p:sp>
        <p:nvSpPr>
          <p:cNvPr id="6" name="Notes Placeholder 5">
            <a:extLst>
              <a:ext uri="{FF2B5EF4-FFF2-40B4-BE49-F238E27FC236}">
                <a16:creationId xmlns:a16="http://schemas.microsoft.com/office/drawing/2014/main" id="{79212002-0705-4362-ACC0-44546EDF4CD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63948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10</a:t>
            </a:fld>
            <a:endParaRPr lang="en-US"/>
          </a:p>
        </p:txBody>
      </p:sp>
      <p:sp>
        <p:nvSpPr>
          <p:cNvPr id="6" name="Notes Placeholder 5">
            <a:extLst>
              <a:ext uri="{FF2B5EF4-FFF2-40B4-BE49-F238E27FC236}">
                <a16:creationId xmlns:a16="http://schemas.microsoft.com/office/drawing/2014/main" id="{B56EDF00-A0FF-4D2D-85F6-5C694A85FA4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60347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11</a:t>
            </a:fld>
            <a:endParaRPr lang="en-US"/>
          </a:p>
        </p:txBody>
      </p:sp>
      <p:sp>
        <p:nvSpPr>
          <p:cNvPr id="6" name="Notes Placeholder 5">
            <a:extLst>
              <a:ext uri="{FF2B5EF4-FFF2-40B4-BE49-F238E27FC236}">
                <a16:creationId xmlns:a16="http://schemas.microsoft.com/office/drawing/2014/main" id="{3A866084-080B-43BC-A407-2D5E07CDA39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7406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12</a:t>
            </a:fld>
            <a:endParaRPr lang="en-US"/>
          </a:p>
        </p:txBody>
      </p:sp>
      <p:sp>
        <p:nvSpPr>
          <p:cNvPr id="6" name="Notes Placeholder 5">
            <a:extLst>
              <a:ext uri="{FF2B5EF4-FFF2-40B4-BE49-F238E27FC236}">
                <a16:creationId xmlns:a16="http://schemas.microsoft.com/office/drawing/2014/main" id="{E125C8D3-3AFA-4B83-BF30-503A0CFFBB4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58019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13</a:t>
            </a:fld>
            <a:endParaRPr lang="en-US"/>
          </a:p>
        </p:txBody>
      </p:sp>
      <p:sp>
        <p:nvSpPr>
          <p:cNvPr id="6" name="Notes Placeholder 5">
            <a:extLst>
              <a:ext uri="{FF2B5EF4-FFF2-40B4-BE49-F238E27FC236}">
                <a16:creationId xmlns:a16="http://schemas.microsoft.com/office/drawing/2014/main" id="{A31477C7-29B9-4097-BB78-D85F000FBC0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19035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14</a:t>
            </a:fld>
            <a:endParaRPr lang="en-US"/>
          </a:p>
        </p:txBody>
      </p:sp>
      <p:sp>
        <p:nvSpPr>
          <p:cNvPr id="6" name="Notes Placeholder 5">
            <a:extLst>
              <a:ext uri="{FF2B5EF4-FFF2-40B4-BE49-F238E27FC236}">
                <a16:creationId xmlns:a16="http://schemas.microsoft.com/office/drawing/2014/main" id="{8BE8F58C-23B1-4955-9676-81232686662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3923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15</a:t>
            </a:fld>
            <a:endParaRPr lang="en-US"/>
          </a:p>
        </p:txBody>
      </p:sp>
      <p:sp>
        <p:nvSpPr>
          <p:cNvPr id="6" name="Notes Placeholder 5">
            <a:extLst>
              <a:ext uri="{FF2B5EF4-FFF2-40B4-BE49-F238E27FC236}">
                <a16:creationId xmlns:a16="http://schemas.microsoft.com/office/drawing/2014/main" id="{533C25BF-DEEE-4250-8F48-D233F36615F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71912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16</a:t>
            </a:fld>
            <a:endParaRPr lang="en-US"/>
          </a:p>
        </p:txBody>
      </p:sp>
      <p:sp>
        <p:nvSpPr>
          <p:cNvPr id="6" name="Notes Placeholder 5">
            <a:extLst>
              <a:ext uri="{FF2B5EF4-FFF2-40B4-BE49-F238E27FC236}">
                <a16:creationId xmlns:a16="http://schemas.microsoft.com/office/drawing/2014/main" id="{D280F530-A183-4D3A-A7D2-9DFE1FCBA62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47187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17</a:t>
            </a:fld>
            <a:endParaRPr lang="en-US"/>
          </a:p>
        </p:txBody>
      </p:sp>
      <p:sp>
        <p:nvSpPr>
          <p:cNvPr id="6" name="Notes Placeholder 5">
            <a:extLst>
              <a:ext uri="{FF2B5EF4-FFF2-40B4-BE49-F238E27FC236}">
                <a16:creationId xmlns:a16="http://schemas.microsoft.com/office/drawing/2014/main" id="{FA23F84D-2FE4-4FD7-88A2-6B5C4BE1B42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97699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18</a:t>
            </a:fld>
            <a:endParaRPr lang="en-US"/>
          </a:p>
        </p:txBody>
      </p:sp>
      <p:sp>
        <p:nvSpPr>
          <p:cNvPr id="6" name="Notes Placeholder 5">
            <a:extLst>
              <a:ext uri="{FF2B5EF4-FFF2-40B4-BE49-F238E27FC236}">
                <a16:creationId xmlns:a16="http://schemas.microsoft.com/office/drawing/2014/main" id="{AFDB0A98-7C9A-4185-818E-ED3FEF1ABD2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63590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19</a:t>
            </a:fld>
            <a:endParaRPr lang="en-US"/>
          </a:p>
        </p:txBody>
      </p:sp>
      <p:sp>
        <p:nvSpPr>
          <p:cNvPr id="6" name="Notes Placeholder 5">
            <a:extLst>
              <a:ext uri="{FF2B5EF4-FFF2-40B4-BE49-F238E27FC236}">
                <a16:creationId xmlns:a16="http://schemas.microsoft.com/office/drawing/2014/main" id="{B656FC6A-0697-4981-A187-B1CD4085DE8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4334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a:p>
        </p:txBody>
      </p:sp>
    </p:spTree>
    <p:extLst>
      <p:ext uri="{BB962C8B-B14F-4D97-AF65-F5344CB8AC3E}">
        <p14:creationId xmlns:p14="http://schemas.microsoft.com/office/powerpoint/2010/main" val="1384921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20</a:t>
            </a:fld>
            <a:endParaRPr lang="en-US"/>
          </a:p>
        </p:txBody>
      </p:sp>
      <p:sp>
        <p:nvSpPr>
          <p:cNvPr id="6" name="Notes Placeholder 5">
            <a:extLst>
              <a:ext uri="{FF2B5EF4-FFF2-40B4-BE49-F238E27FC236}">
                <a16:creationId xmlns:a16="http://schemas.microsoft.com/office/drawing/2014/main" id="{3577A068-1C22-40B0-B0D8-178D83133B8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17904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21</a:t>
            </a:fld>
            <a:endParaRPr lang="en-US"/>
          </a:p>
        </p:txBody>
      </p:sp>
      <p:sp>
        <p:nvSpPr>
          <p:cNvPr id="6" name="Notes Placeholder 5">
            <a:extLst>
              <a:ext uri="{FF2B5EF4-FFF2-40B4-BE49-F238E27FC236}">
                <a16:creationId xmlns:a16="http://schemas.microsoft.com/office/drawing/2014/main" id="{946B917D-84CD-4BD6-9EB1-2F05DB8D55E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02227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22</a:t>
            </a:fld>
            <a:endParaRPr lang="en-US"/>
          </a:p>
        </p:txBody>
      </p:sp>
      <p:sp>
        <p:nvSpPr>
          <p:cNvPr id="6" name="Notes Placeholder 5">
            <a:extLst>
              <a:ext uri="{FF2B5EF4-FFF2-40B4-BE49-F238E27FC236}">
                <a16:creationId xmlns:a16="http://schemas.microsoft.com/office/drawing/2014/main" id="{1CCFE879-987E-432F-813D-3BA678179ED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85491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23</a:t>
            </a:fld>
            <a:endParaRPr lang="en-US"/>
          </a:p>
        </p:txBody>
      </p:sp>
      <p:sp>
        <p:nvSpPr>
          <p:cNvPr id="6" name="Notes Placeholder 5">
            <a:extLst>
              <a:ext uri="{FF2B5EF4-FFF2-40B4-BE49-F238E27FC236}">
                <a16:creationId xmlns:a16="http://schemas.microsoft.com/office/drawing/2014/main" id="{ABAC690A-F0FE-4F32-A779-28AD8BB4399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09573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24</a:t>
            </a:fld>
            <a:endParaRPr lang="en-US"/>
          </a:p>
        </p:txBody>
      </p:sp>
      <p:sp>
        <p:nvSpPr>
          <p:cNvPr id="6" name="Notes Placeholder 5">
            <a:extLst>
              <a:ext uri="{FF2B5EF4-FFF2-40B4-BE49-F238E27FC236}">
                <a16:creationId xmlns:a16="http://schemas.microsoft.com/office/drawing/2014/main" id="{6218C449-66CC-47B9-B55F-A36A10878A0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34694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25</a:t>
            </a:fld>
            <a:endParaRPr lang="en-US"/>
          </a:p>
        </p:txBody>
      </p:sp>
    </p:spTree>
    <p:extLst>
      <p:ext uri="{BB962C8B-B14F-4D97-AF65-F5344CB8AC3E}">
        <p14:creationId xmlns:p14="http://schemas.microsoft.com/office/powerpoint/2010/main" val="1995726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26</a:t>
            </a:fld>
            <a:endParaRPr lang="en-US"/>
          </a:p>
        </p:txBody>
      </p:sp>
      <p:sp>
        <p:nvSpPr>
          <p:cNvPr id="6" name="Notes Placeholder 5">
            <a:extLst>
              <a:ext uri="{FF2B5EF4-FFF2-40B4-BE49-F238E27FC236}">
                <a16:creationId xmlns:a16="http://schemas.microsoft.com/office/drawing/2014/main" id="{AC575F56-0C62-4C83-906B-AEC8E78C6FE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17930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27</a:t>
            </a:fld>
            <a:endParaRPr lang="en-US"/>
          </a:p>
        </p:txBody>
      </p:sp>
      <p:sp>
        <p:nvSpPr>
          <p:cNvPr id="6" name="Notes Placeholder 5">
            <a:extLst>
              <a:ext uri="{FF2B5EF4-FFF2-40B4-BE49-F238E27FC236}">
                <a16:creationId xmlns:a16="http://schemas.microsoft.com/office/drawing/2014/main" id="{8C6974FC-D9D7-45A4-8AA0-887A8EC6F27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04143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28</a:t>
            </a:fld>
            <a:endParaRPr lang="en-US"/>
          </a:p>
        </p:txBody>
      </p:sp>
      <p:sp>
        <p:nvSpPr>
          <p:cNvPr id="6" name="Notes Placeholder 5">
            <a:extLst>
              <a:ext uri="{FF2B5EF4-FFF2-40B4-BE49-F238E27FC236}">
                <a16:creationId xmlns:a16="http://schemas.microsoft.com/office/drawing/2014/main" id="{CD6025C0-F9AB-4174-97EF-BCB10E9EF85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73558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29</a:t>
            </a:fld>
            <a:endParaRPr lang="en-US"/>
          </a:p>
        </p:txBody>
      </p:sp>
    </p:spTree>
    <p:extLst>
      <p:ext uri="{BB962C8B-B14F-4D97-AF65-F5344CB8AC3E}">
        <p14:creationId xmlns:p14="http://schemas.microsoft.com/office/powerpoint/2010/main" val="19097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4BB80-9B9C-4921-857A-03CE707AA4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804CD8F7-C4D7-454D-A69E-87F1AA11695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74321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30</a:t>
            </a:fld>
            <a:endParaRPr lang="en-US"/>
          </a:p>
        </p:txBody>
      </p:sp>
      <p:sp>
        <p:nvSpPr>
          <p:cNvPr id="6" name="Notes Placeholder 5">
            <a:extLst>
              <a:ext uri="{FF2B5EF4-FFF2-40B4-BE49-F238E27FC236}">
                <a16:creationId xmlns:a16="http://schemas.microsoft.com/office/drawing/2014/main" id="{5E6110C1-9BE2-45BB-BA8A-A3BCE49E2E3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99188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31</a:t>
            </a:fld>
            <a:endParaRPr lang="en-US"/>
          </a:p>
        </p:txBody>
      </p:sp>
      <p:sp>
        <p:nvSpPr>
          <p:cNvPr id="6" name="Notes Placeholder 5">
            <a:extLst>
              <a:ext uri="{FF2B5EF4-FFF2-40B4-BE49-F238E27FC236}">
                <a16:creationId xmlns:a16="http://schemas.microsoft.com/office/drawing/2014/main" id="{219A76F1-AAFD-4169-80E3-97029986821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87669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32</a:t>
            </a:fld>
            <a:endParaRPr lang="en-US"/>
          </a:p>
        </p:txBody>
      </p:sp>
      <p:sp>
        <p:nvSpPr>
          <p:cNvPr id="6" name="Notes Placeholder 5">
            <a:extLst>
              <a:ext uri="{FF2B5EF4-FFF2-40B4-BE49-F238E27FC236}">
                <a16:creationId xmlns:a16="http://schemas.microsoft.com/office/drawing/2014/main" id="{77F67076-CAE4-4323-A1FE-2F16C090217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06256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33</a:t>
            </a:fld>
            <a:endParaRPr lang="en-US"/>
          </a:p>
        </p:txBody>
      </p:sp>
      <p:sp>
        <p:nvSpPr>
          <p:cNvPr id="6" name="Notes Placeholder 5">
            <a:extLst>
              <a:ext uri="{FF2B5EF4-FFF2-40B4-BE49-F238E27FC236}">
                <a16:creationId xmlns:a16="http://schemas.microsoft.com/office/drawing/2014/main" id="{9D16218C-A665-43A9-AB0A-52D4D731001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19564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34</a:t>
            </a:fld>
            <a:endParaRPr lang="en-US"/>
          </a:p>
        </p:txBody>
      </p:sp>
      <p:sp>
        <p:nvSpPr>
          <p:cNvPr id="6" name="Notes Placeholder 5">
            <a:extLst>
              <a:ext uri="{FF2B5EF4-FFF2-40B4-BE49-F238E27FC236}">
                <a16:creationId xmlns:a16="http://schemas.microsoft.com/office/drawing/2014/main" id="{60EC0E01-3ECD-4CBD-844B-108D5805CB4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0478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35</a:t>
            </a:fld>
            <a:endParaRPr lang="en-US"/>
          </a:p>
        </p:txBody>
      </p:sp>
      <p:sp>
        <p:nvSpPr>
          <p:cNvPr id="6" name="Notes Placeholder 5">
            <a:extLst>
              <a:ext uri="{FF2B5EF4-FFF2-40B4-BE49-F238E27FC236}">
                <a16:creationId xmlns:a16="http://schemas.microsoft.com/office/drawing/2014/main" id="{497EB41F-4FF5-463E-94F3-0CC10EF5063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75334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36</a:t>
            </a:fld>
            <a:endParaRPr lang="en-US"/>
          </a:p>
        </p:txBody>
      </p:sp>
      <p:sp>
        <p:nvSpPr>
          <p:cNvPr id="6" name="Notes Placeholder 5">
            <a:extLst>
              <a:ext uri="{FF2B5EF4-FFF2-40B4-BE49-F238E27FC236}">
                <a16:creationId xmlns:a16="http://schemas.microsoft.com/office/drawing/2014/main" id="{7F1D5964-B73A-4481-A16E-4DEE8A1736D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2147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37</a:t>
            </a:fld>
            <a:endParaRPr lang="en-US"/>
          </a:p>
        </p:txBody>
      </p:sp>
      <p:sp>
        <p:nvSpPr>
          <p:cNvPr id="6" name="Notes Placeholder 5">
            <a:extLst>
              <a:ext uri="{FF2B5EF4-FFF2-40B4-BE49-F238E27FC236}">
                <a16:creationId xmlns:a16="http://schemas.microsoft.com/office/drawing/2014/main" id="{609374C7-9FF2-4C04-B2BD-9EC787F61AA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09218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38</a:t>
            </a:fld>
            <a:endParaRPr lang="en-US"/>
          </a:p>
        </p:txBody>
      </p:sp>
      <p:sp>
        <p:nvSpPr>
          <p:cNvPr id="6" name="Notes Placeholder 5">
            <a:extLst>
              <a:ext uri="{FF2B5EF4-FFF2-40B4-BE49-F238E27FC236}">
                <a16:creationId xmlns:a16="http://schemas.microsoft.com/office/drawing/2014/main" id="{08D33D12-CF2B-4752-B4B3-4BBBBD9C1A4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49394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39</a:t>
            </a:fld>
            <a:endParaRPr lang="en-US"/>
          </a:p>
        </p:txBody>
      </p:sp>
      <p:sp>
        <p:nvSpPr>
          <p:cNvPr id="6" name="Notes Placeholder 5">
            <a:extLst>
              <a:ext uri="{FF2B5EF4-FFF2-40B4-BE49-F238E27FC236}">
                <a16:creationId xmlns:a16="http://schemas.microsoft.com/office/drawing/2014/main" id="{17563BF8-AACA-4094-83D7-D5DBC2FCCDD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6178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a:t>
            </a:fld>
            <a:endParaRPr lang="en-US" dirty="0"/>
          </a:p>
        </p:txBody>
      </p:sp>
      <p:sp>
        <p:nvSpPr>
          <p:cNvPr id="6" name="Notes Placeholder 5">
            <a:extLst>
              <a:ext uri="{FF2B5EF4-FFF2-40B4-BE49-F238E27FC236}">
                <a16:creationId xmlns:a16="http://schemas.microsoft.com/office/drawing/2014/main" id="{8E010BE9-69F5-46A4-9594-64D8FAECBD6E}"/>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230867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40</a:t>
            </a:fld>
            <a:endParaRPr lang="en-US"/>
          </a:p>
        </p:txBody>
      </p:sp>
      <p:sp>
        <p:nvSpPr>
          <p:cNvPr id="6" name="Notes Placeholder 5">
            <a:extLst>
              <a:ext uri="{FF2B5EF4-FFF2-40B4-BE49-F238E27FC236}">
                <a16:creationId xmlns:a16="http://schemas.microsoft.com/office/drawing/2014/main" id="{17151FD8-BF47-459C-AF85-F5D0C01979F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16619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F23445B-62F6-4CC9-B894-96277C1B3EF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79964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42</a:t>
            </a:fld>
            <a:endParaRPr lang="en-US"/>
          </a:p>
        </p:txBody>
      </p:sp>
      <p:sp>
        <p:nvSpPr>
          <p:cNvPr id="6" name="Notes Placeholder 5">
            <a:extLst>
              <a:ext uri="{FF2B5EF4-FFF2-40B4-BE49-F238E27FC236}">
                <a16:creationId xmlns:a16="http://schemas.microsoft.com/office/drawing/2014/main" id="{767DE956-0622-4B05-86BB-46E2777AFBE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64155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43</a:t>
            </a:fld>
            <a:endParaRPr lang="en-US"/>
          </a:p>
        </p:txBody>
      </p:sp>
      <p:sp>
        <p:nvSpPr>
          <p:cNvPr id="6" name="Notes Placeholder 5">
            <a:extLst>
              <a:ext uri="{FF2B5EF4-FFF2-40B4-BE49-F238E27FC236}">
                <a16:creationId xmlns:a16="http://schemas.microsoft.com/office/drawing/2014/main" id="{622F2EE9-A9E9-4ED6-9266-CB3C6A020ED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666587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44</a:t>
            </a:fld>
            <a:endParaRPr lang="en-US"/>
          </a:p>
        </p:txBody>
      </p:sp>
    </p:spTree>
    <p:extLst>
      <p:ext uri="{BB962C8B-B14F-4D97-AF65-F5344CB8AC3E}">
        <p14:creationId xmlns:p14="http://schemas.microsoft.com/office/powerpoint/2010/main" val="3124900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45</a:t>
            </a:fld>
            <a:endParaRPr lang="en-US"/>
          </a:p>
        </p:txBody>
      </p:sp>
      <p:sp>
        <p:nvSpPr>
          <p:cNvPr id="6" name="Notes Placeholder 5">
            <a:extLst>
              <a:ext uri="{FF2B5EF4-FFF2-40B4-BE49-F238E27FC236}">
                <a16:creationId xmlns:a16="http://schemas.microsoft.com/office/drawing/2014/main" id="{FE30E774-AB0C-4BDD-BF97-49AE545B741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39794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46</a:t>
            </a:fld>
            <a:endParaRPr lang="en-US"/>
          </a:p>
        </p:txBody>
      </p:sp>
      <p:sp>
        <p:nvSpPr>
          <p:cNvPr id="6" name="Notes Placeholder 5">
            <a:extLst>
              <a:ext uri="{FF2B5EF4-FFF2-40B4-BE49-F238E27FC236}">
                <a16:creationId xmlns:a16="http://schemas.microsoft.com/office/drawing/2014/main" id="{01AB104C-ECCA-40BE-8B5C-CBE15D4BF5C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96332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B2E25D2-E935-42E9-958E-50AA09B089D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1584983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48</a:t>
            </a:fld>
            <a:endParaRPr lang="en-US"/>
          </a:p>
        </p:txBody>
      </p:sp>
      <p:sp>
        <p:nvSpPr>
          <p:cNvPr id="6" name="Notes Placeholder 5">
            <a:extLst>
              <a:ext uri="{FF2B5EF4-FFF2-40B4-BE49-F238E27FC236}">
                <a16:creationId xmlns:a16="http://schemas.microsoft.com/office/drawing/2014/main" id="{64B4C964-6A5F-4A7B-8DA8-D3E19BE65CA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042562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49</a:t>
            </a:fld>
            <a:endParaRPr lang="en-US"/>
          </a:p>
        </p:txBody>
      </p:sp>
      <p:sp>
        <p:nvSpPr>
          <p:cNvPr id="6" name="Notes Placeholder 5">
            <a:extLst>
              <a:ext uri="{FF2B5EF4-FFF2-40B4-BE49-F238E27FC236}">
                <a16:creationId xmlns:a16="http://schemas.microsoft.com/office/drawing/2014/main" id="{CBBCCA6E-425B-41FA-A409-BFC50EAA085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3723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5</a:t>
            </a:fld>
            <a:endParaRPr lang="en-US"/>
          </a:p>
        </p:txBody>
      </p:sp>
      <p:sp>
        <p:nvSpPr>
          <p:cNvPr id="6" name="Notes Placeholder 5">
            <a:extLst>
              <a:ext uri="{FF2B5EF4-FFF2-40B4-BE49-F238E27FC236}">
                <a16:creationId xmlns:a16="http://schemas.microsoft.com/office/drawing/2014/main" id="{2283C2C3-AAC5-4FC2-B89C-82F44EB60FB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915276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50</a:t>
            </a:fld>
            <a:endParaRPr lang="en-US"/>
          </a:p>
        </p:txBody>
      </p:sp>
      <p:sp>
        <p:nvSpPr>
          <p:cNvPr id="6" name="Notes Placeholder 5">
            <a:extLst>
              <a:ext uri="{FF2B5EF4-FFF2-40B4-BE49-F238E27FC236}">
                <a16:creationId xmlns:a16="http://schemas.microsoft.com/office/drawing/2014/main" id="{2031D031-EFA1-48D7-B42B-2C545177E5B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89639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51</a:t>
            </a:fld>
            <a:endParaRPr lang="en-US"/>
          </a:p>
        </p:txBody>
      </p:sp>
      <p:sp>
        <p:nvSpPr>
          <p:cNvPr id="6" name="Notes Placeholder 5">
            <a:extLst>
              <a:ext uri="{FF2B5EF4-FFF2-40B4-BE49-F238E27FC236}">
                <a16:creationId xmlns:a16="http://schemas.microsoft.com/office/drawing/2014/main" id="{B72D9CBA-BAE1-40EE-9246-7944D49EB93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683729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52</a:t>
            </a:fld>
            <a:endParaRPr lang="en-US"/>
          </a:p>
        </p:txBody>
      </p:sp>
      <p:sp>
        <p:nvSpPr>
          <p:cNvPr id="6" name="Notes Placeholder 5">
            <a:extLst>
              <a:ext uri="{FF2B5EF4-FFF2-40B4-BE49-F238E27FC236}">
                <a16:creationId xmlns:a16="http://schemas.microsoft.com/office/drawing/2014/main" id="{A6996FFF-4ED0-4A34-8C5A-6B326A68802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08400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53</a:t>
            </a:fld>
            <a:endParaRPr lang="en-US"/>
          </a:p>
        </p:txBody>
      </p:sp>
      <p:sp>
        <p:nvSpPr>
          <p:cNvPr id="6" name="Notes Placeholder 5">
            <a:extLst>
              <a:ext uri="{FF2B5EF4-FFF2-40B4-BE49-F238E27FC236}">
                <a16:creationId xmlns:a16="http://schemas.microsoft.com/office/drawing/2014/main" id="{530AF2A2-09A2-4549-9C64-ABAE458279B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509282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54</a:t>
            </a:fld>
            <a:endParaRPr lang="en-US"/>
          </a:p>
        </p:txBody>
      </p:sp>
      <p:sp>
        <p:nvSpPr>
          <p:cNvPr id="6" name="Notes Placeholder 5">
            <a:extLst>
              <a:ext uri="{FF2B5EF4-FFF2-40B4-BE49-F238E27FC236}">
                <a16:creationId xmlns:a16="http://schemas.microsoft.com/office/drawing/2014/main" id="{24E23D79-1236-4BA1-B1DA-72F8EAB7125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985627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55</a:t>
            </a:fld>
            <a:endParaRPr lang="en-US"/>
          </a:p>
        </p:txBody>
      </p:sp>
      <p:sp>
        <p:nvSpPr>
          <p:cNvPr id="6" name="Notes Placeholder 5">
            <a:extLst>
              <a:ext uri="{FF2B5EF4-FFF2-40B4-BE49-F238E27FC236}">
                <a16:creationId xmlns:a16="http://schemas.microsoft.com/office/drawing/2014/main" id="{5E919041-0FBE-4954-94F7-E0FC97116A1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635238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56</a:t>
            </a:fld>
            <a:endParaRPr lang="en-US"/>
          </a:p>
        </p:txBody>
      </p:sp>
      <p:sp>
        <p:nvSpPr>
          <p:cNvPr id="6" name="Notes Placeholder 5">
            <a:extLst>
              <a:ext uri="{FF2B5EF4-FFF2-40B4-BE49-F238E27FC236}">
                <a16:creationId xmlns:a16="http://schemas.microsoft.com/office/drawing/2014/main" id="{F580EC78-8883-4DFE-A636-82687DF896D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549082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57</a:t>
            </a:fld>
            <a:endParaRPr lang="en-US"/>
          </a:p>
        </p:txBody>
      </p:sp>
      <p:sp>
        <p:nvSpPr>
          <p:cNvPr id="6" name="Notes Placeholder 5">
            <a:extLst>
              <a:ext uri="{FF2B5EF4-FFF2-40B4-BE49-F238E27FC236}">
                <a16:creationId xmlns:a16="http://schemas.microsoft.com/office/drawing/2014/main" id="{1FDD1A0F-1727-4421-AE3D-0B66FC5C078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224267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D2C959C7-E3A5-44E7-927B-3566CE6BED6A}"/>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58</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F9986335-F217-4D9B-802C-FF49C908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12" y="894620"/>
            <a:ext cx="5494528" cy="3090672"/>
          </a:xfrm>
          <a:prstGeom prst="rect">
            <a:avLst/>
          </a:prstGeom>
          <a:ln>
            <a:solidFill>
              <a:schemeClr val="tx1"/>
            </a:solidFill>
          </a:ln>
        </p:spPr>
      </p:pic>
      <p:sp>
        <p:nvSpPr>
          <p:cNvPr id="6" name="Notes Placeholder 5">
            <a:extLst>
              <a:ext uri="{FF2B5EF4-FFF2-40B4-BE49-F238E27FC236}">
                <a16:creationId xmlns:a16="http://schemas.microsoft.com/office/drawing/2014/main" id="{F83594DA-C9A4-420D-9337-C88449BBE2AC}"/>
              </a:ext>
            </a:extLst>
          </p:cNvPr>
          <p:cNvSpPr>
            <a:spLocks noGrp="1"/>
          </p:cNvSpPr>
          <p:nvPr>
            <p:ph type="body" sz="quarter" idx="3"/>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611EE793-5F7A-441C-95DF-424B4FFB7EE5}"/>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59</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9011E984-C315-40A7-8A9A-605DD6B2E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72" y="865485"/>
            <a:ext cx="5494528" cy="3090672"/>
          </a:xfrm>
          <a:prstGeom prst="rect">
            <a:avLst/>
          </a:prstGeom>
          <a:ln>
            <a:solidFill>
              <a:schemeClr val="tx1"/>
            </a:solidFill>
          </a:ln>
        </p:spPr>
      </p:pic>
      <p:sp>
        <p:nvSpPr>
          <p:cNvPr id="6" name="Notes Placeholder 5">
            <a:extLst>
              <a:ext uri="{FF2B5EF4-FFF2-40B4-BE49-F238E27FC236}">
                <a16:creationId xmlns:a16="http://schemas.microsoft.com/office/drawing/2014/main" id="{B8C9F54F-56DB-44E9-8667-E7C0C4C010DE}"/>
              </a:ext>
            </a:extLst>
          </p:cNvPr>
          <p:cNvSpPr>
            <a:spLocks noGrp="1"/>
          </p:cNvSpPr>
          <p:nvPr>
            <p:ph type="body" sz="quarter"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6</a:t>
            </a:fld>
            <a:endParaRPr lang="en-US"/>
          </a:p>
        </p:txBody>
      </p:sp>
      <p:sp>
        <p:nvSpPr>
          <p:cNvPr id="6" name="Notes Placeholder 5">
            <a:extLst>
              <a:ext uri="{FF2B5EF4-FFF2-40B4-BE49-F238E27FC236}">
                <a16:creationId xmlns:a16="http://schemas.microsoft.com/office/drawing/2014/main" id="{0341F1E8-439A-4D5E-A7C7-5DF9C10737E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058844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969BD3D-5A18-4078-8A25-097971A235A1}"/>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60</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D05DDFFE-5BE2-4A2D-B3B0-E715D21BA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44" y="877360"/>
            <a:ext cx="5494528" cy="3090672"/>
          </a:xfrm>
          <a:prstGeom prst="rect">
            <a:avLst/>
          </a:prstGeom>
          <a:ln>
            <a:solidFill>
              <a:schemeClr val="tx1"/>
            </a:solidFill>
          </a:ln>
        </p:spPr>
      </p:pic>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3A01A4D-78BB-421C-83A4-346028330B46}"/>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61</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5711D66F-33DE-43E7-AFA6-129FFE9CA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72" y="877360"/>
            <a:ext cx="5494528" cy="3090672"/>
          </a:xfrm>
          <a:prstGeom prst="rect">
            <a:avLst/>
          </a:prstGeom>
          <a:ln>
            <a:solidFill>
              <a:schemeClr val="tx1"/>
            </a:solidFill>
          </a:ln>
        </p:spPr>
      </p:pic>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62</a:t>
            </a:fld>
            <a:endParaRPr lang="en-US" dirty="0"/>
          </a:p>
        </p:txBody>
      </p:sp>
      <p:sp>
        <p:nvSpPr>
          <p:cNvPr id="6" name="Notes Placeholder 5">
            <a:extLst>
              <a:ext uri="{FF2B5EF4-FFF2-40B4-BE49-F238E27FC236}">
                <a16:creationId xmlns:a16="http://schemas.microsoft.com/office/drawing/2014/main" id="{7DBA8EB0-0948-4911-8EC7-C5489149B3B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82166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63</a:t>
            </a:fld>
            <a:endParaRPr lang="en-US" dirty="0"/>
          </a:p>
        </p:txBody>
      </p:sp>
    </p:spTree>
    <p:extLst>
      <p:ext uri="{BB962C8B-B14F-4D97-AF65-F5344CB8AC3E}">
        <p14:creationId xmlns:p14="http://schemas.microsoft.com/office/powerpoint/2010/main" val="18856618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64</a:t>
            </a:fld>
            <a:endParaRPr lang="en-US"/>
          </a:p>
        </p:txBody>
      </p:sp>
    </p:spTree>
    <p:extLst>
      <p:ext uri="{BB962C8B-B14F-4D97-AF65-F5344CB8AC3E}">
        <p14:creationId xmlns:p14="http://schemas.microsoft.com/office/powerpoint/2010/main" val="220139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7</a:t>
            </a:fld>
            <a:endParaRPr lang="en-US"/>
          </a:p>
        </p:txBody>
      </p:sp>
      <p:sp>
        <p:nvSpPr>
          <p:cNvPr id="6" name="Notes Placeholder 5">
            <a:extLst>
              <a:ext uri="{FF2B5EF4-FFF2-40B4-BE49-F238E27FC236}">
                <a16:creationId xmlns:a16="http://schemas.microsoft.com/office/drawing/2014/main" id="{A67F13E8-E7F6-4A0F-8D7C-685665EB4C8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59691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8</a:t>
            </a:fld>
            <a:endParaRPr lang="en-US"/>
          </a:p>
        </p:txBody>
      </p:sp>
      <p:sp>
        <p:nvSpPr>
          <p:cNvPr id="6" name="Notes Placeholder 5">
            <a:extLst>
              <a:ext uri="{FF2B5EF4-FFF2-40B4-BE49-F238E27FC236}">
                <a16:creationId xmlns:a16="http://schemas.microsoft.com/office/drawing/2014/main" id="{08E7CC60-69E8-4D7B-9F8E-D5EB95C18BA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0800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CAC956-66B3-4C5E-91B6-25A6602A0386}" type="slidenum">
              <a:rPr lang="en-US" smtClean="0"/>
              <a:t>9</a:t>
            </a:fld>
            <a:endParaRPr lang="en-US"/>
          </a:p>
        </p:txBody>
      </p:sp>
      <p:sp>
        <p:nvSpPr>
          <p:cNvPr id="6" name="Notes Placeholder 5">
            <a:extLst>
              <a:ext uri="{FF2B5EF4-FFF2-40B4-BE49-F238E27FC236}">
                <a16:creationId xmlns:a16="http://schemas.microsoft.com/office/drawing/2014/main" id="{A7856D15-D031-464E-B6C0-300EF8B3E7F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0799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4.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dirty="0"/>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pic>
        <p:nvPicPr>
          <p:cNvPr id="7" name="Picture 6">
            <a:extLst>
              <a:ext uri="{FF2B5EF4-FFF2-40B4-BE49-F238E27FC236}">
                <a16:creationId xmlns:a16="http://schemas.microsoft.com/office/drawing/2014/main" id="{C98302CC-BD6A-4CF3-86AA-03C467FB72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4850" y="5257800"/>
            <a:ext cx="2952750" cy="997405"/>
          </a:xfrm>
          <a:prstGeom prst="rect">
            <a:avLst/>
          </a:prstGeom>
        </p:spPr>
      </p:pic>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Question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Gratitude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dirty="0"/>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val="tx"/>
                      </a:ext>
                    </a:extLst>
                  </a:hlinkClick>
                </a:rPr>
                <a:t>Information Session: 508 Compliance Overview</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dirty="0"/>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lvl="3"/>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94882"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2077962"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532396"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8315476"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3525504"/>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dirty="0"/>
              <a:t>Type quote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dirty="0"/>
              <a:t>FirstName </a:t>
            </a:r>
            <a:r>
              <a:rPr lang="en-US" dirty="0" err="1"/>
              <a:t>LastName</a:t>
            </a:r>
            <a:endParaRPr lang="en-US" dirty="0"/>
          </a:p>
          <a:p>
            <a:pPr lvl="1"/>
            <a:r>
              <a:rPr lang="en-US" dirty="0"/>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8E4B44C4-6E28-42A3-BBE4-0B09845240FD}"/>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483199" y="5651218"/>
            <a:ext cx="1190641" cy="402184"/>
          </a:xfrm>
          <a:prstGeom prst="rect">
            <a:avLst/>
          </a:prstGeom>
        </p:spPr>
      </p:pic>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cfr.gov/cgi-bin/text-idx?SID=9a14d66141e7c0524f7247ffb140eb8a&amp;mc=true&amp;node=se2.1.200_1514&amp;rgn=div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cfr.gov/cgi-bin/text-idx?SID=9a14d66141e7c0524f7247ffb140eb8a&amp;mc=true&amp;node=se2.1.200_1507&amp;rgn=div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50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ecfr.gov/cgi-bin/retrieveECFR?gp=&amp;SID=ad1e51ddf270cb311a2ed7ddec4ab0a6&amp;mc=true&amp;n=pt2.1.200&amp;r=PART&amp;ty=HTML#se2.1.200_1512"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51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hyperlink" Target="https://harvester.census.gov/facweb/"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orrence.Latonya@dol.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mailto:Taylor.Nancy@dol.gov" TargetMode="Externa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50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33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51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gi-bin/text-idx?node=2:1.1.2.2.1&amp;rgn=div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cfr.gov/cgi-bin/retrieveECFR?gp=1&amp;SID=d3543c46605a7e1e5b104885b1a67e7c&amp;ty=HTML&amp;h=L&amp;mc=true&amp;r=PART&amp;n=pt2.1.290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42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fr.gov/cgi-bin/retrieveECFR?gp=1&amp;SID=33f6695040b7995950a3b655090be78d&amp;ty=HTML&amp;h=L&amp;mc=true&amp;r=PART&amp;n=pt2.1.2900#se2.1.2900_12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521"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gi-bin/retrieveECFR?gp=1&amp;SID=7cdef7bcd4ae4d5ef7884d881e5802dc&amp;ty=HTML&amp;h=L&amp;mc=true&amp;r=PART&amp;n=pt2.1.2900#se2.1.2900_12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cfr.gov/cgi-bin/retrieveECFR?gp=1&amp;SID=33f6695040b7995950a3b655090be78d&amp;ty=HTML&amp;h=L&amp;mc=true&amp;r=PART&amp;n=pt2.1.2900#se2.1.2900_12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42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ecfr.gov/cgi-bin/retrieveECFR?gp=1&amp;SID=33f6695040b7995950a3b655090be78d&amp;ty=HTML&amp;h=L&amp;mc=true&amp;r=PART&amp;n=pt2.1.2900#se2.1.2900_122" TargetMode="External"/><Relationship Id="rId7" Type="http://schemas.openxmlformats.org/officeDocument/2006/relationships/diagramColors" Target="../diagrams/colors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345"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73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www.ecfr.gov/cgi-bin/text-idx?SID=267c80b906226ed40790c1e6fcfd2987&amp;mc=true&amp;node=pt20.4.683&amp;rgn=div5#se20.4.683_1750" TargetMode="External"/><Relationship Id="rId4" Type="http://schemas.openxmlformats.org/officeDocument/2006/relationships/hyperlink" Target="https://www.ecfr.gov/cgi-bin/text-idx?SID=267c80b906226ed40790c1e6fcfd2987&amp;mc=true&amp;node=pt20.4.683&amp;rgn=div5#se20.4.683_174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730"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740"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345"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750"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750"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17"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www.ecfr.gov/cgi-bin/retrieveECFR?gp=1&amp;SID=33f6695040b7995950a3b655090be78d&amp;ty=HTML&amp;h=L&amp;mc=true&amp;r=PART&amp;n=pt2.1.2900#se2.1.2900_122"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ecfr.gov/cgi-bin/text-idx?node=2:1.1.2.2.1&amp;rgn=div5#sg2.1.200_1316.sg3"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doleta.gov/grants/pdf/2018_Core_Monitoring_Guide.pdf" TargetMode="External"/><Relationship Id="rId7" Type="http://schemas.openxmlformats.org/officeDocument/2006/relationships/hyperlink" Target="https://www.ecfr.gov/cgi-bin/retrieveECFR?gp=&amp;SID=b0a4ed4205a054730d41d2de6f8ad7ad&amp;mc=true&amp;n=pt2.1.200&amp;r=PART&amp;ty=HTML" TargetMode="External"/><Relationship Id="rId2" Type="http://schemas.openxmlformats.org/officeDocument/2006/relationships/notesSlide" Target="../notesSlides/notesSlide60.xml"/><Relationship Id="rId1" Type="http://schemas.openxmlformats.org/officeDocument/2006/relationships/slideLayout" Target="../slideLayouts/slideLayout11.xml"/><Relationship Id="rId6" Type="http://schemas.openxmlformats.org/officeDocument/2006/relationships/hyperlink" Target="https://www.ecfr.gov/cgi-bin/text-idx?SID=267c80b906226ed40790c1e6fcfd2987&amp;mc=true&amp;node=pt20.4.683&amp;rgn=div5" TargetMode="External"/><Relationship Id="rId5" Type="http://schemas.openxmlformats.org/officeDocument/2006/relationships/hyperlink" Target="https://ecfr.io/Title-02/cfr2900_main" TargetMode="External"/><Relationship Id="rId4" Type="http://schemas.openxmlformats.org/officeDocument/2006/relationships/hyperlink" Target="https://doleta.gov/grants/resources.cfm"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careeronestop.org/LocalHelp/service-locator.aspx" TargetMode="External"/><Relationship Id="rId2" Type="http://schemas.openxmlformats.org/officeDocument/2006/relationships/notesSlide" Target="../notesSlides/notesSlide61.xml"/><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5" Type="http://schemas.openxmlformats.org/officeDocument/2006/relationships/hyperlink" Target="https://grantsapplicationandmanagement.workforcegps.org/" TargetMode="External"/><Relationship Id="rId4" Type="http://schemas.openxmlformats.org/officeDocument/2006/relationships/hyperlink" Target="https://doleta.gov/grant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ecfr.io/Title-02/se2.1.2900_1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50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ecfr.gov/cgi-bin/retrieveECFR?gp=&amp;SID=ad1e51ddf270cb311a2ed7ddec4ab0a6&amp;mc=true&amp;n=pt2.1.200&amp;r=PART&amp;ty=HTML#se2.1.200_150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D416-EB1D-485B-AB24-CE5D55C38B22}"/>
              </a:ext>
            </a:extLst>
          </p:cNvPr>
          <p:cNvSpPr>
            <a:spLocks noGrp="1"/>
          </p:cNvSpPr>
          <p:nvPr>
            <p:ph type="ctrTitle"/>
          </p:nvPr>
        </p:nvSpPr>
        <p:spPr/>
        <p:txBody>
          <a:bodyPr/>
          <a:lstStyle/>
          <a:p>
            <a:r>
              <a:rPr lang="en-US" dirty="0"/>
              <a:t>Audits and Audit Resolution</a:t>
            </a:r>
          </a:p>
        </p:txBody>
      </p:sp>
      <p:sp>
        <p:nvSpPr>
          <p:cNvPr id="4" name="Subtitle 2">
            <a:extLst>
              <a:ext uri="{FF2B5EF4-FFF2-40B4-BE49-F238E27FC236}">
                <a16:creationId xmlns:a16="http://schemas.microsoft.com/office/drawing/2014/main" id="{278A2476-7DCD-4F9C-B65D-A317082962A8}"/>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October 31, 2019</a:t>
            </a:r>
          </a:p>
        </p:txBody>
      </p:sp>
    </p:spTree>
    <p:extLst>
      <p:ext uri="{BB962C8B-B14F-4D97-AF65-F5344CB8AC3E}">
        <p14:creationId xmlns:p14="http://schemas.microsoft.com/office/powerpoint/2010/main" val="107437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Single Audit Act</a:t>
            </a:r>
          </a:p>
        </p:txBody>
      </p:sp>
      <p:sp>
        <p:nvSpPr>
          <p:cNvPr id="3" name="Content Placeholder 2"/>
          <p:cNvSpPr>
            <a:spLocks noGrp="1"/>
          </p:cNvSpPr>
          <p:nvPr>
            <p:ph idx="1"/>
          </p:nvPr>
        </p:nvSpPr>
        <p:spPr>
          <a:xfrm>
            <a:off x="518159" y="1420779"/>
            <a:ext cx="11359031" cy="4756184"/>
          </a:xfrm>
        </p:spPr>
        <p:txBody>
          <a:bodyPr>
            <a:normAutofit/>
          </a:bodyPr>
          <a:lstStyle/>
          <a:p>
            <a:pPr fontAlgn="base">
              <a:spcAft>
                <a:spcPct val="15000"/>
              </a:spcAft>
            </a:pPr>
            <a:r>
              <a:rPr lang="en-US" altLang="en-US" sz="3000" dirty="0"/>
              <a:t>Set standards for obtaining consistency and uniformity among Federal agencies:</a:t>
            </a:r>
          </a:p>
          <a:p>
            <a:pPr lvl="1" fontAlgn="base">
              <a:spcAft>
                <a:spcPct val="0"/>
              </a:spcAft>
            </a:pPr>
            <a:r>
              <a:rPr lang="en-US" altLang="en-US" sz="2600" dirty="0"/>
              <a:t>Audit of non-Federal entities expending Federal awards</a:t>
            </a:r>
          </a:p>
          <a:p>
            <a:pPr lvl="1" fontAlgn="base">
              <a:spcAft>
                <a:spcPct val="0"/>
              </a:spcAft>
            </a:pPr>
            <a:r>
              <a:rPr lang="en-US" altLang="en-US" sz="2600" dirty="0"/>
              <a:t>Provides an overview of an organization</a:t>
            </a:r>
            <a:r>
              <a:rPr lang="ja-JP" altLang="en-US" sz="2600" dirty="0"/>
              <a:t>’</a:t>
            </a:r>
            <a:r>
              <a:rPr lang="en-US" altLang="ja-JP" sz="2600" dirty="0"/>
              <a:t>s financial operations</a:t>
            </a:r>
          </a:p>
          <a:p>
            <a:pPr marL="0" indent="0" fontAlgn="base">
              <a:spcAft>
                <a:spcPct val="15000"/>
              </a:spcAft>
              <a:buNone/>
            </a:pPr>
            <a:r>
              <a:rPr lang="en-US" sz="3000" dirty="0"/>
              <a:t>It is NOT intended to provide detailed </a:t>
            </a:r>
            <a:br>
              <a:rPr lang="en-US" sz="3000" dirty="0"/>
            </a:br>
            <a:r>
              <a:rPr lang="en-US" sz="3000" dirty="0"/>
              <a:t>financial coverage or in-depth review of individual programs/awards</a:t>
            </a:r>
            <a:endParaRPr lang="en-US" dirty="0"/>
          </a:p>
        </p:txBody>
      </p:sp>
      <p:pic>
        <p:nvPicPr>
          <p:cNvPr id="4" name="Picture 3" descr="exclamation point"/>
          <p:cNvPicPr>
            <a:picLocks noChangeAspect="1"/>
          </p:cNvPicPr>
          <p:nvPr/>
        </p:nvPicPr>
        <p:blipFill>
          <a:blip r:embed="rId3">
            <a:clrChange>
              <a:clrFrom>
                <a:srgbClr val="FFFFFF"/>
              </a:clrFrom>
              <a:clrTo>
                <a:srgbClr val="FFFFFF">
                  <a:alpha val="0"/>
                </a:srgbClr>
              </a:clrTo>
            </a:clrChange>
          </a:blip>
          <a:stretch>
            <a:fillRect/>
          </a:stretch>
        </p:blipFill>
        <p:spPr>
          <a:xfrm>
            <a:off x="8149991" y="4703769"/>
            <a:ext cx="1778769" cy="1883457"/>
          </a:xfrm>
          <a:prstGeom prst="rect">
            <a:avLst/>
          </a:prstGeom>
        </p:spPr>
      </p:pic>
      <p:sp>
        <p:nvSpPr>
          <p:cNvPr id="5" name="Slide Number Placeholder 4">
            <a:extLst>
              <a:ext uri="{FF2B5EF4-FFF2-40B4-BE49-F238E27FC236}">
                <a16:creationId xmlns:a16="http://schemas.microsoft.com/office/drawing/2014/main" id="{DDB82989-17EC-4101-A5D5-6923E6547D7B}"/>
              </a:ext>
            </a:extLst>
          </p:cNvPr>
          <p:cNvSpPr>
            <a:spLocks noGrp="1"/>
          </p:cNvSpPr>
          <p:nvPr>
            <p:ph type="sldNum" sz="quarter" idx="12"/>
          </p:nvPr>
        </p:nvSpPr>
        <p:spPr/>
        <p:txBody>
          <a:bodyPr/>
          <a:lstStyle/>
          <a:p>
            <a:fld id="{AEF1280C-1E94-430E-A516-D051ECA45720}" type="slidenum">
              <a:rPr lang="en-US" smtClean="0"/>
              <a:t>10</a:t>
            </a:fld>
            <a:endParaRPr lang="en-US"/>
          </a:p>
        </p:txBody>
      </p:sp>
    </p:spTree>
    <p:extLst>
      <p:ext uri="{BB962C8B-B14F-4D97-AF65-F5344CB8AC3E}">
        <p14:creationId xmlns:p14="http://schemas.microsoft.com/office/powerpoint/2010/main" val="308030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Audits </a:t>
            </a:r>
          </a:p>
        </p:txBody>
      </p:sp>
      <p:sp>
        <p:nvSpPr>
          <p:cNvPr id="3" name="Content Placeholder 2"/>
          <p:cNvSpPr>
            <a:spLocks noGrp="1"/>
          </p:cNvSpPr>
          <p:nvPr>
            <p:ph idx="1"/>
          </p:nvPr>
        </p:nvSpPr>
        <p:spPr>
          <a:xfrm>
            <a:off x="518160" y="1657349"/>
            <a:ext cx="11155680" cy="4519613"/>
          </a:xfrm>
        </p:spPr>
        <p:txBody>
          <a:bodyPr>
            <a:normAutofit/>
          </a:bodyPr>
          <a:lstStyle/>
          <a:p>
            <a:pPr>
              <a:spcBef>
                <a:spcPts val="1200"/>
              </a:spcBef>
            </a:pPr>
            <a:r>
              <a:rPr lang="en-US" dirty="0"/>
              <a:t>Single Audit</a:t>
            </a:r>
          </a:p>
          <a:p>
            <a:pPr>
              <a:spcBef>
                <a:spcPts val="1200"/>
              </a:spcBef>
            </a:pPr>
            <a:r>
              <a:rPr lang="en-US" dirty="0"/>
              <a:t>Program-Specific Audit</a:t>
            </a:r>
          </a:p>
          <a:p>
            <a:pPr fontAlgn="base">
              <a:spcBef>
                <a:spcPts val="1200"/>
              </a:spcBef>
              <a:spcAft>
                <a:spcPct val="0"/>
              </a:spcAft>
            </a:pPr>
            <a:r>
              <a:rPr lang="en-US" dirty="0"/>
              <a:t>Limited scope</a:t>
            </a:r>
          </a:p>
          <a:p>
            <a:pPr fontAlgn="base">
              <a:spcBef>
                <a:spcPts val="1200"/>
              </a:spcBef>
              <a:spcAft>
                <a:spcPct val="0"/>
              </a:spcAft>
            </a:pPr>
            <a:r>
              <a:rPr lang="en-US" dirty="0"/>
              <a:t>Agreed-upon procedures</a:t>
            </a:r>
          </a:p>
        </p:txBody>
      </p:sp>
      <p:pic>
        <p:nvPicPr>
          <p:cNvPr id="1026" name="Picture 2" descr="gears with words &quot;audit&quot; and &quot;analysis&quot;">
            <a:extLst>
              <a:ext uri="{FF2B5EF4-FFF2-40B4-BE49-F238E27FC236}">
                <a16:creationId xmlns:a16="http://schemas.microsoft.com/office/drawing/2014/main" id="{83626E66-C119-4099-A301-38A8C9E113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0429" y="1729280"/>
            <a:ext cx="5380048" cy="2690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9D9CAA9-97BD-4A29-B48F-4CE8BF6AFE78}"/>
              </a:ext>
            </a:extLst>
          </p:cNvPr>
          <p:cNvSpPr>
            <a:spLocks noGrp="1"/>
          </p:cNvSpPr>
          <p:nvPr>
            <p:ph type="sldNum" sz="quarter" idx="12"/>
          </p:nvPr>
        </p:nvSpPr>
        <p:spPr/>
        <p:txBody>
          <a:bodyPr/>
          <a:lstStyle/>
          <a:p>
            <a:fld id="{AEF1280C-1E94-430E-A516-D051ECA45720}" type="slidenum">
              <a:rPr lang="en-US" smtClean="0"/>
              <a:t>11</a:t>
            </a:fld>
            <a:endParaRPr lang="en-US"/>
          </a:p>
        </p:txBody>
      </p:sp>
    </p:spTree>
    <p:extLst>
      <p:ext uri="{BB962C8B-B14F-4D97-AF65-F5344CB8AC3E}">
        <p14:creationId xmlns:p14="http://schemas.microsoft.com/office/powerpoint/2010/main" val="373241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Audit</a:t>
            </a:r>
          </a:p>
        </p:txBody>
      </p:sp>
      <p:sp>
        <p:nvSpPr>
          <p:cNvPr id="3" name="Content Placeholder 2"/>
          <p:cNvSpPr>
            <a:spLocks noGrp="1"/>
          </p:cNvSpPr>
          <p:nvPr>
            <p:ph idx="1"/>
          </p:nvPr>
        </p:nvSpPr>
        <p:spPr/>
        <p:txBody>
          <a:bodyPr>
            <a:normAutofit/>
          </a:bodyPr>
          <a:lstStyle/>
          <a:p>
            <a:pPr marL="342900" lvl="1" indent="-342900" fontAlgn="base">
              <a:lnSpc>
                <a:spcPct val="85000"/>
              </a:lnSpc>
              <a:spcBef>
                <a:spcPts val="1800"/>
              </a:spcBef>
              <a:spcAft>
                <a:spcPct val="0"/>
              </a:spcAft>
              <a:buClr>
                <a:schemeClr val="accent2"/>
              </a:buClr>
              <a:buFont typeface="Wingdings" panose="05000000000000000000" pitchFamily="2" charset="2"/>
              <a:buChar char="ü"/>
            </a:pPr>
            <a:r>
              <a:rPr lang="en-US" sz="2800" dirty="0"/>
              <a:t>Federal awards from two or more Federal programs </a:t>
            </a:r>
          </a:p>
          <a:p>
            <a:pPr lvl="1" fontAlgn="base">
              <a:spcAft>
                <a:spcPct val="0"/>
              </a:spcAft>
              <a:buClr>
                <a:srgbClr val="2A5681">
                  <a:lumMod val="75000"/>
                </a:srgbClr>
              </a:buClr>
            </a:pPr>
            <a:r>
              <a:rPr lang="en-US" dirty="0"/>
              <a:t>Conducted in accordance with GAGAS and </a:t>
            </a:r>
            <a:r>
              <a:rPr lang="en-US" u="sng" dirty="0">
                <a:hlinkClick r:id="rId3"/>
              </a:rPr>
              <a:t>2 CFR 200.514</a:t>
            </a:r>
            <a:r>
              <a:rPr lang="en-US" dirty="0"/>
              <a:t> Scope of Audit </a:t>
            </a:r>
          </a:p>
          <a:p>
            <a:pPr lvl="1" fontAlgn="base">
              <a:spcAft>
                <a:spcPct val="0"/>
              </a:spcAft>
              <a:buClr>
                <a:srgbClr val="2A5681">
                  <a:lumMod val="75000"/>
                </a:srgbClr>
              </a:buClr>
            </a:pPr>
            <a:r>
              <a:rPr lang="en-US" dirty="0"/>
              <a:t>Organizational-wide audit</a:t>
            </a:r>
          </a:p>
          <a:p>
            <a:r>
              <a:rPr lang="en-US" dirty="0"/>
              <a:t>Process of collecting and evaluating financial evidence to formulate an independent, professional opinion or other judgment about assertions made by management </a:t>
            </a:r>
          </a:p>
          <a:p>
            <a:r>
              <a:rPr lang="en-US" dirty="0"/>
              <a:t>(GAO) issues a compliance supplement for Federal awards updated on an annual basis</a:t>
            </a:r>
          </a:p>
          <a:p>
            <a:pPr marL="342900" lvl="1" indent="-342900" fontAlgn="base">
              <a:lnSpc>
                <a:spcPct val="85000"/>
              </a:lnSpc>
              <a:spcBef>
                <a:spcPts val="1800"/>
              </a:spcBef>
              <a:spcAft>
                <a:spcPct val="0"/>
              </a:spcAft>
              <a:buFont typeface="Wingdings" panose="05000000000000000000" pitchFamily="2" charset="2"/>
              <a:buChar char="ü"/>
            </a:pPr>
            <a:endParaRPr lang="en-US" sz="2800" dirty="0"/>
          </a:p>
        </p:txBody>
      </p:sp>
      <p:sp>
        <p:nvSpPr>
          <p:cNvPr id="4" name="Slide Number Placeholder 3">
            <a:extLst>
              <a:ext uri="{FF2B5EF4-FFF2-40B4-BE49-F238E27FC236}">
                <a16:creationId xmlns:a16="http://schemas.microsoft.com/office/drawing/2014/main" id="{22EC7089-2570-4C80-80E6-2CEAF0CE9462}"/>
              </a:ext>
            </a:extLst>
          </p:cNvPr>
          <p:cNvSpPr>
            <a:spLocks noGrp="1"/>
          </p:cNvSpPr>
          <p:nvPr>
            <p:ph type="sldNum" sz="quarter" idx="12"/>
          </p:nvPr>
        </p:nvSpPr>
        <p:spPr/>
        <p:txBody>
          <a:bodyPr/>
          <a:lstStyle/>
          <a:p>
            <a:fld id="{AEF1280C-1E94-430E-A516-D051ECA45720}" type="slidenum">
              <a:rPr lang="en-US" smtClean="0"/>
              <a:t>12</a:t>
            </a:fld>
            <a:endParaRPr lang="en-US"/>
          </a:p>
        </p:txBody>
      </p:sp>
    </p:spTree>
    <p:extLst>
      <p:ext uri="{BB962C8B-B14F-4D97-AF65-F5344CB8AC3E}">
        <p14:creationId xmlns:p14="http://schemas.microsoft.com/office/powerpoint/2010/main" val="238475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Program-Specific Audit</a:t>
            </a:r>
          </a:p>
        </p:txBody>
      </p:sp>
      <p:sp>
        <p:nvSpPr>
          <p:cNvPr id="3" name="Content Placeholder 2"/>
          <p:cNvSpPr>
            <a:spLocks noGrp="1"/>
          </p:cNvSpPr>
          <p:nvPr>
            <p:ph idx="1"/>
          </p:nvPr>
        </p:nvSpPr>
        <p:spPr/>
        <p:txBody>
          <a:bodyPr>
            <a:normAutofit/>
          </a:bodyPr>
          <a:lstStyle/>
          <a:p>
            <a:pPr marL="342900" lvl="1" indent="-342900" fontAlgn="base">
              <a:lnSpc>
                <a:spcPct val="85000"/>
              </a:lnSpc>
              <a:spcBef>
                <a:spcPts val="1800"/>
              </a:spcBef>
              <a:spcAft>
                <a:spcPct val="0"/>
              </a:spcAft>
              <a:buClr>
                <a:schemeClr val="accent2"/>
              </a:buClr>
              <a:buFont typeface="Wingdings" panose="05000000000000000000" pitchFamily="2" charset="2"/>
              <a:buChar char="ü"/>
            </a:pPr>
            <a:r>
              <a:rPr lang="en-US" sz="2800" dirty="0"/>
              <a:t>Federal awards came from only one Federal program </a:t>
            </a:r>
          </a:p>
          <a:p>
            <a:pPr lvl="1" fontAlgn="base">
              <a:spcAft>
                <a:spcPct val="0"/>
              </a:spcAft>
            </a:pPr>
            <a:r>
              <a:rPr lang="en-US" dirty="0"/>
              <a:t>Federal program's statutes, regulations, or the terms and conditions of the Federal award do not require an organization-wide financial statement audit</a:t>
            </a:r>
          </a:p>
          <a:p>
            <a:pPr lvl="1" fontAlgn="base">
              <a:spcAft>
                <a:spcPct val="0"/>
              </a:spcAft>
            </a:pPr>
            <a:r>
              <a:rPr lang="en-US" dirty="0"/>
              <a:t>Conducted in accordance with </a:t>
            </a:r>
            <a:r>
              <a:rPr lang="en-US" u="sng" dirty="0">
                <a:hlinkClick r:id="rId3"/>
              </a:rPr>
              <a:t>2 CFR 200.507</a:t>
            </a:r>
            <a:r>
              <a:rPr lang="en-US" dirty="0"/>
              <a:t> </a:t>
            </a:r>
            <a:r>
              <a:rPr lang="en-US" i="1" dirty="0"/>
              <a:t>Program-specific audits</a:t>
            </a:r>
            <a:r>
              <a:rPr lang="en-US" dirty="0"/>
              <a:t>. </a:t>
            </a:r>
          </a:p>
          <a:p>
            <a:pPr marL="0" indent="-404813" fontAlgn="base">
              <a:lnSpc>
                <a:spcPct val="85000"/>
              </a:lnSpc>
              <a:spcAft>
                <a:spcPct val="0"/>
              </a:spcAft>
            </a:pPr>
            <a:r>
              <a:rPr lang="en-US" dirty="0"/>
              <a:t>Program-specific audit guides may be available</a:t>
            </a:r>
          </a:p>
        </p:txBody>
      </p:sp>
      <p:sp>
        <p:nvSpPr>
          <p:cNvPr id="4" name="Slide Number Placeholder 3">
            <a:extLst>
              <a:ext uri="{FF2B5EF4-FFF2-40B4-BE49-F238E27FC236}">
                <a16:creationId xmlns:a16="http://schemas.microsoft.com/office/drawing/2014/main" id="{22EC7089-2570-4C80-80E6-2CEAF0CE9462}"/>
              </a:ext>
            </a:extLst>
          </p:cNvPr>
          <p:cNvSpPr>
            <a:spLocks noGrp="1"/>
          </p:cNvSpPr>
          <p:nvPr>
            <p:ph type="sldNum" sz="quarter" idx="12"/>
          </p:nvPr>
        </p:nvSpPr>
        <p:spPr/>
        <p:txBody>
          <a:bodyPr/>
          <a:lstStyle/>
          <a:p>
            <a:fld id="{AEF1280C-1E94-430E-A516-D051ECA45720}" type="slidenum">
              <a:rPr lang="en-US" smtClean="0"/>
              <a:t>13</a:t>
            </a:fld>
            <a:endParaRPr lang="en-US"/>
          </a:p>
        </p:txBody>
      </p:sp>
    </p:spTree>
    <p:extLst>
      <p:ext uri="{BB962C8B-B14F-4D97-AF65-F5344CB8AC3E}">
        <p14:creationId xmlns:p14="http://schemas.microsoft.com/office/powerpoint/2010/main" val="415240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Types of Audits</a:t>
            </a:r>
          </a:p>
        </p:txBody>
      </p:sp>
      <p:graphicFrame>
        <p:nvGraphicFramePr>
          <p:cNvPr id="5" name="Diagram 4" descr="SmartArt listing Types of alternative audits and Costs">
            <a:extLst>
              <a:ext uri="{FF2B5EF4-FFF2-40B4-BE49-F238E27FC236}">
                <a16:creationId xmlns:a16="http://schemas.microsoft.com/office/drawing/2014/main" id="{C4B76715-7AC8-4F37-AC72-5B4B2130D716}"/>
              </a:ext>
            </a:extLst>
          </p:cNvPr>
          <p:cNvGraphicFramePr/>
          <p:nvPr>
            <p:extLst>
              <p:ext uri="{D42A27DB-BD31-4B8C-83A1-F6EECF244321}">
                <p14:modId xmlns:p14="http://schemas.microsoft.com/office/powerpoint/2010/main" val="2539619858"/>
              </p:ext>
            </p:extLst>
          </p:nvPr>
        </p:nvGraphicFramePr>
        <p:xfrm>
          <a:off x="2251925" y="1371600"/>
          <a:ext cx="7688150" cy="4631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2EC7089-2570-4C80-80E6-2CEAF0CE9462}"/>
              </a:ext>
            </a:extLst>
          </p:cNvPr>
          <p:cNvSpPr>
            <a:spLocks noGrp="1"/>
          </p:cNvSpPr>
          <p:nvPr>
            <p:ph type="sldNum" sz="quarter" idx="12"/>
          </p:nvPr>
        </p:nvSpPr>
        <p:spPr/>
        <p:txBody>
          <a:bodyPr/>
          <a:lstStyle/>
          <a:p>
            <a:fld id="{AEF1280C-1E94-430E-A516-D051ECA45720}" type="slidenum">
              <a:rPr lang="en-US" smtClean="0"/>
              <a:t>14</a:t>
            </a:fld>
            <a:endParaRPr lang="en-US"/>
          </a:p>
        </p:txBody>
      </p:sp>
    </p:spTree>
    <p:extLst>
      <p:ext uri="{BB962C8B-B14F-4D97-AF65-F5344CB8AC3E}">
        <p14:creationId xmlns:p14="http://schemas.microsoft.com/office/powerpoint/2010/main" val="198798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and Timing of Submission</a:t>
            </a:r>
          </a:p>
        </p:txBody>
      </p:sp>
      <p:sp>
        <p:nvSpPr>
          <p:cNvPr id="3" name="Content Placeholder 2"/>
          <p:cNvSpPr>
            <a:spLocks noGrp="1"/>
          </p:cNvSpPr>
          <p:nvPr>
            <p:ph idx="1"/>
          </p:nvPr>
        </p:nvSpPr>
        <p:spPr/>
        <p:txBody>
          <a:bodyPr>
            <a:normAutofit/>
          </a:bodyPr>
          <a:lstStyle/>
          <a:p>
            <a:pPr marL="0" indent="0">
              <a:buNone/>
            </a:pPr>
            <a:r>
              <a:rPr lang="en-US" dirty="0">
                <a:hlinkClick r:id="rId3"/>
              </a:rPr>
              <a:t>2 CFR 200.504</a:t>
            </a:r>
            <a:r>
              <a:rPr lang="en-US" dirty="0"/>
              <a:t> and </a:t>
            </a:r>
            <a:r>
              <a:rPr lang="en-US" dirty="0">
                <a:hlinkClick r:id="rId4"/>
              </a:rPr>
              <a:t>2 CFR 200.512</a:t>
            </a:r>
            <a:endParaRPr lang="en-US" dirty="0"/>
          </a:p>
          <a:p>
            <a:r>
              <a:rPr lang="en-US" dirty="0"/>
              <a:t>Performed annually</a:t>
            </a:r>
          </a:p>
          <a:p>
            <a:pPr lvl="1"/>
            <a:r>
              <a:rPr lang="en-US" sz="2600" dirty="0">
                <a:solidFill>
                  <a:schemeClr val="tx1"/>
                </a:solidFill>
              </a:rPr>
              <a:t>Biennial audit exceptions continue for certain states</a:t>
            </a:r>
          </a:p>
          <a:p>
            <a:r>
              <a:rPr lang="en-US" dirty="0"/>
              <a:t>Submission of audit report/data collection form to Federal Audit Clearinghouse within the earlier of: </a:t>
            </a:r>
          </a:p>
          <a:p>
            <a:pPr lvl="1">
              <a:buClr>
                <a:srgbClr val="2A5681">
                  <a:lumMod val="75000"/>
                </a:srgbClr>
              </a:buClr>
            </a:pPr>
            <a:r>
              <a:rPr lang="en-US" sz="2600" dirty="0">
                <a:solidFill>
                  <a:schemeClr val="tx1"/>
                </a:solidFill>
              </a:rPr>
              <a:t>One month after receipt of audit report or </a:t>
            </a:r>
          </a:p>
          <a:p>
            <a:pPr lvl="1">
              <a:buClr>
                <a:srgbClr val="2A5681">
                  <a:lumMod val="75000"/>
                </a:srgbClr>
              </a:buClr>
            </a:pPr>
            <a:r>
              <a:rPr lang="en-US" sz="2600" dirty="0">
                <a:solidFill>
                  <a:schemeClr val="tx1"/>
                </a:solidFill>
              </a:rPr>
              <a:t>Nine months after the end of the audit period (fiscal year)</a:t>
            </a:r>
          </a:p>
          <a:p>
            <a:pPr marL="342900" lvl="1" indent="0">
              <a:buNone/>
            </a:pPr>
            <a:endParaRPr lang="en-US" dirty="0"/>
          </a:p>
          <a:p>
            <a:endParaRPr lang="en-US" dirty="0"/>
          </a:p>
        </p:txBody>
      </p:sp>
      <p:sp>
        <p:nvSpPr>
          <p:cNvPr id="4" name="Slide Number Placeholder 3">
            <a:extLst>
              <a:ext uri="{FF2B5EF4-FFF2-40B4-BE49-F238E27FC236}">
                <a16:creationId xmlns:a16="http://schemas.microsoft.com/office/drawing/2014/main" id="{120FB0D2-7DEB-4BFD-9D46-0F8711679A8E}"/>
              </a:ext>
            </a:extLst>
          </p:cNvPr>
          <p:cNvSpPr>
            <a:spLocks noGrp="1"/>
          </p:cNvSpPr>
          <p:nvPr>
            <p:ph type="sldNum" sz="quarter" idx="12"/>
          </p:nvPr>
        </p:nvSpPr>
        <p:spPr/>
        <p:txBody>
          <a:bodyPr/>
          <a:lstStyle/>
          <a:p>
            <a:fld id="{AEF1280C-1E94-430E-A516-D051ECA45720}" type="slidenum">
              <a:rPr lang="en-US" smtClean="0"/>
              <a:t>15</a:t>
            </a:fld>
            <a:endParaRPr lang="en-US"/>
          </a:p>
        </p:txBody>
      </p:sp>
    </p:spTree>
    <p:extLst>
      <p:ext uri="{BB962C8B-B14F-4D97-AF65-F5344CB8AC3E}">
        <p14:creationId xmlns:p14="http://schemas.microsoft.com/office/powerpoint/2010/main" val="159066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Package</a:t>
            </a:r>
          </a:p>
        </p:txBody>
      </p:sp>
      <p:graphicFrame>
        <p:nvGraphicFramePr>
          <p:cNvPr id="6" name="Content Placeholder 5" descr="SmartArt containing Reporting package items">
            <a:extLst>
              <a:ext uri="{FF2B5EF4-FFF2-40B4-BE49-F238E27FC236}">
                <a16:creationId xmlns:a16="http://schemas.microsoft.com/office/drawing/2014/main" id="{7D750537-E5D5-42EE-98C4-01FF7CCF6B20}"/>
              </a:ext>
            </a:extLst>
          </p:cNvPr>
          <p:cNvGraphicFramePr>
            <a:graphicFrameLocks noGrp="1"/>
          </p:cNvGraphicFramePr>
          <p:nvPr>
            <p:ph idx="1"/>
            <p:extLst>
              <p:ext uri="{D42A27DB-BD31-4B8C-83A1-F6EECF244321}">
                <p14:modId xmlns:p14="http://schemas.microsoft.com/office/powerpoint/2010/main" val="2865679216"/>
              </p:ext>
            </p:extLst>
          </p:nvPr>
        </p:nvGraphicFramePr>
        <p:xfrm>
          <a:off x="2264149" y="1343205"/>
          <a:ext cx="7663703" cy="4709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BFFD8E0-305B-430D-93D1-A320B3C46AE4}"/>
              </a:ext>
            </a:extLst>
          </p:cNvPr>
          <p:cNvSpPr>
            <a:spLocks noGrp="1"/>
          </p:cNvSpPr>
          <p:nvPr>
            <p:ph type="sldNum" sz="quarter" idx="12"/>
          </p:nvPr>
        </p:nvSpPr>
        <p:spPr/>
        <p:txBody>
          <a:bodyPr/>
          <a:lstStyle/>
          <a:p>
            <a:fld id="{AEF1280C-1E94-430E-A516-D051ECA45720}" type="slidenum">
              <a:rPr lang="en-US" smtClean="0"/>
              <a:t>16</a:t>
            </a:fld>
            <a:endParaRPr lang="en-US"/>
          </a:p>
        </p:txBody>
      </p:sp>
    </p:spTree>
    <p:extLst>
      <p:ext uri="{BB962C8B-B14F-4D97-AF65-F5344CB8AC3E}">
        <p14:creationId xmlns:p14="http://schemas.microsoft.com/office/powerpoint/2010/main" val="104322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Exception for Indian Tribes or Tribal Organizations</a:t>
            </a:r>
          </a:p>
        </p:txBody>
      </p:sp>
      <p:sp>
        <p:nvSpPr>
          <p:cNvPr id="3" name="Content Placeholder 2"/>
          <p:cNvSpPr>
            <a:spLocks noGrp="1"/>
          </p:cNvSpPr>
          <p:nvPr>
            <p:ph idx="1"/>
          </p:nvPr>
        </p:nvSpPr>
        <p:spPr>
          <a:xfrm>
            <a:off x="518160" y="1581149"/>
            <a:ext cx="5177790" cy="4595813"/>
          </a:xfrm>
        </p:spPr>
        <p:txBody>
          <a:bodyPr>
            <a:normAutofit/>
          </a:bodyPr>
          <a:lstStyle/>
          <a:p>
            <a:pPr marL="0" indent="0">
              <a:buNone/>
            </a:pPr>
            <a:r>
              <a:rPr lang="en-US" sz="2600" dirty="0">
                <a:hlinkClick r:id="rId3"/>
              </a:rPr>
              <a:t>2 CFR 200.512(b)(2)</a:t>
            </a:r>
            <a:endParaRPr lang="en-US" sz="2600" dirty="0"/>
          </a:p>
          <a:p>
            <a:r>
              <a:rPr lang="en-US" sz="2600" dirty="0"/>
              <a:t>May opt to instruct the FAC: no public access to the reporting package</a:t>
            </a:r>
          </a:p>
          <a:p>
            <a:r>
              <a:rPr lang="en-US" sz="2600" dirty="0"/>
              <a:t>If a subrecipient, must pass-through entity providing funding</a:t>
            </a:r>
          </a:p>
        </p:txBody>
      </p:sp>
      <p:pic>
        <p:nvPicPr>
          <p:cNvPr id="2050" name="Picture 2" descr="exception button on keyboard">
            <a:extLst>
              <a:ext uri="{FF2B5EF4-FFF2-40B4-BE49-F238E27FC236}">
                <a16:creationId xmlns:a16="http://schemas.microsoft.com/office/drawing/2014/main" id="{373C1489-23D1-44CC-A3DA-8365CF242C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38825" y="1910153"/>
            <a:ext cx="5177790" cy="3453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9AA1B3A-9C3B-4F60-93A8-9F090F1391FF}"/>
              </a:ext>
            </a:extLst>
          </p:cNvPr>
          <p:cNvSpPr>
            <a:spLocks noGrp="1"/>
          </p:cNvSpPr>
          <p:nvPr>
            <p:ph type="sldNum" sz="quarter" idx="12"/>
          </p:nvPr>
        </p:nvSpPr>
        <p:spPr/>
        <p:txBody>
          <a:bodyPr/>
          <a:lstStyle/>
          <a:p>
            <a:fld id="{AEF1280C-1E94-430E-A516-D051ECA45720}" type="slidenum">
              <a:rPr lang="en-US" smtClean="0"/>
              <a:t>17</a:t>
            </a:fld>
            <a:endParaRPr lang="en-US"/>
          </a:p>
        </p:txBody>
      </p:sp>
    </p:spTree>
    <p:extLst>
      <p:ext uri="{BB962C8B-B14F-4D97-AF65-F5344CB8AC3E}">
        <p14:creationId xmlns:p14="http://schemas.microsoft.com/office/powerpoint/2010/main" val="354351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Audit Clearinghouse</a:t>
            </a:r>
          </a:p>
        </p:txBody>
      </p:sp>
      <p:sp>
        <p:nvSpPr>
          <p:cNvPr id="3" name="Content Placeholder 2"/>
          <p:cNvSpPr>
            <a:spLocks noGrp="1"/>
          </p:cNvSpPr>
          <p:nvPr>
            <p:ph idx="1"/>
          </p:nvPr>
        </p:nvSpPr>
        <p:spPr>
          <a:xfrm>
            <a:off x="518160" y="1546577"/>
            <a:ext cx="11155680" cy="4630385"/>
          </a:xfrm>
        </p:spPr>
        <p:txBody>
          <a:bodyPr/>
          <a:lstStyle/>
          <a:p>
            <a:r>
              <a:rPr lang="en-US" dirty="0"/>
              <a:t>Submit data collection form and reporting package to FAC electronically.</a:t>
            </a:r>
          </a:p>
          <a:p>
            <a:r>
              <a:rPr lang="en-US" dirty="0"/>
              <a:t>Pass-through entity requests copies of each audit where there are findings</a:t>
            </a:r>
          </a:p>
          <a:p>
            <a:r>
              <a:rPr lang="en-US" dirty="0"/>
              <a:t>FAC’s website allows users to query its audit database </a:t>
            </a:r>
            <a:r>
              <a:rPr lang="en-US" dirty="0">
                <a:hlinkClick r:id="rId3"/>
              </a:rPr>
              <a:t>https://harvester.census.gov/facweb/</a:t>
            </a:r>
            <a:r>
              <a:rPr lang="en-US" dirty="0"/>
              <a:t> </a:t>
            </a:r>
          </a:p>
        </p:txBody>
      </p:sp>
      <p:sp>
        <p:nvSpPr>
          <p:cNvPr id="4" name="Slide Number Placeholder 3">
            <a:extLst>
              <a:ext uri="{FF2B5EF4-FFF2-40B4-BE49-F238E27FC236}">
                <a16:creationId xmlns:a16="http://schemas.microsoft.com/office/drawing/2014/main" id="{9931BA72-7A2B-4578-995E-24ED5EE3CAD4}"/>
              </a:ext>
            </a:extLst>
          </p:cNvPr>
          <p:cNvSpPr>
            <a:spLocks noGrp="1"/>
          </p:cNvSpPr>
          <p:nvPr>
            <p:ph type="sldNum" sz="quarter" idx="12"/>
          </p:nvPr>
        </p:nvSpPr>
        <p:spPr/>
        <p:txBody>
          <a:bodyPr/>
          <a:lstStyle/>
          <a:p>
            <a:fld id="{AEF1280C-1E94-430E-A516-D051ECA45720}" type="slidenum">
              <a:rPr lang="en-US" smtClean="0"/>
              <a:t>18</a:t>
            </a:fld>
            <a:endParaRPr lang="en-US"/>
          </a:p>
        </p:txBody>
      </p:sp>
    </p:spTree>
    <p:extLst>
      <p:ext uri="{BB962C8B-B14F-4D97-AF65-F5344CB8AC3E}">
        <p14:creationId xmlns:p14="http://schemas.microsoft.com/office/powerpoint/2010/main" val="586428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Record Retention Period</a:t>
            </a:r>
          </a:p>
        </p:txBody>
      </p:sp>
      <p:sp>
        <p:nvSpPr>
          <p:cNvPr id="3" name="Content Placeholder 2"/>
          <p:cNvSpPr>
            <a:spLocks noGrp="1"/>
          </p:cNvSpPr>
          <p:nvPr>
            <p:ph idx="1"/>
          </p:nvPr>
        </p:nvSpPr>
        <p:spPr/>
        <p:txBody>
          <a:bodyPr/>
          <a:lstStyle/>
          <a:p>
            <a:pPr marL="0" indent="0">
              <a:buNone/>
            </a:pPr>
            <a:r>
              <a:rPr lang="en-US" dirty="0"/>
              <a:t>Auditee must retain a copy of the Data Collection form (SF-SAC) and Reporting Package:</a:t>
            </a:r>
          </a:p>
          <a:p>
            <a:r>
              <a:rPr lang="en-US" dirty="0"/>
              <a:t>Minimum 3 years from </a:t>
            </a:r>
            <a:br>
              <a:rPr lang="en-US" dirty="0"/>
            </a:br>
            <a:r>
              <a:rPr lang="en-US" dirty="0"/>
              <a:t>submission to the FAC</a:t>
            </a:r>
          </a:p>
          <a:p>
            <a:r>
              <a:rPr lang="en-US" dirty="0"/>
              <a:t>May be extended if 								      issues remain open</a:t>
            </a:r>
          </a:p>
          <a:p>
            <a:r>
              <a:rPr lang="en-US" dirty="0"/>
              <a:t>Make available upon 			       					    request</a:t>
            </a:r>
          </a:p>
        </p:txBody>
      </p:sp>
      <p:pic>
        <p:nvPicPr>
          <p:cNvPr id="3074" name="Picture 2" descr="open file drawer">
            <a:extLst>
              <a:ext uri="{FF2B5EF4-FFF2-40B4-BE49-F238E27FC236}">
                <a16:creationId xmlns:a16="http://schemas.microsoft.com/office/drawing/2014/main" id="{387245C4-5156-4195-B1B7-3298CC6B8F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5952" y="2315638"/>
            <a:ext cx="4421359" cy="29490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22A4AAD-967C-4E7F-815D-647E061B5BE6}"/>
              </a:ext>
            </a:extLst>
          </p:cNvPr>
          <p:cNvSpPr>
            <a:spLocks noGrp="1"/>
          </p:cNvSpPr>
          <p:nvPr>
            <p:ph type="sldNum" sz="quarter" idx="12"/>
          </p:nvPr>
        </p:nvSpPr>
        <p:spPr/>
        <p:txBody>
          <a:bodyPr/>
          <a:lstStyle/>
          <a:p>
            <a:fld id="{AEF1280C-1E94-430E-A516-D051ECA45720}" type="slidenum">
              <a:rPr lang="en-US" smtClean="0"/>
              <a:t>19</a:t>
            </a:fld>
            <a:endParaRPr lang="en-US"/>
          </a:p>
        </p:txBody>
      </p:sp>
    </p:spTree>
    <p:extLst>
      <p:ext uri="{BB962C8B-B14F-4D97-AF65-F5344CB8AC3E}">
        <p14:creationId xmlns:p14="http://schemas.microsoft.com/office/powerpoint/2010/main" val="327678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D7B8-1AA5-4DD6-B4E5-D3E2D374F98D}"/>
              </a:ext>
            </a:extLst>
          </p:cNvPr>
          <p:cNvSpPr>
            <a:spLocks noGrp="1"/>
          </p:cNvSpPr>
          <p:nvPr>
            <p:ph type="title"/>
          </p:nvPr>
        </p:nvSpPr>
        <p:spPr/>
        <p:txBody>
          <a:bodyPr/>
          <a:lstStyle/>
          <a:p>
            <a:r>
              <a:rPr lang="en-US" dirty="0"/>
              <a:t>Today’s Speakers</a:t>
            </a:r>
          </a:p>
        </p:txBody>
      </p:sp>
      <p:sp>
        <p:nvSpPr>
          <p:cNvPr id="3" name="Content Placeholder 2">
            <a:extLst>
              <a:ext uri="{FF2B5EF4-FFF2-40B4-BE49-F238E27FC236}">
                <a16:creationId xmlns:a16="http://schemas.microsoft.com/office/drawing/2014/main" id="{5CFC1ADB-D2E4-4C26-A5E2-059AEC71D6E8}"/>
              </a:ext>
            </a:extLst>
          </p:cNvPr>
          <p:cNvSpPr>
            <a:spLocks noGrp="1"/>
          </p:cNvSpPr>
          <p:nvPr>
            <p:ph idx="1"/>
          </p:nvPr>
        </p:nvSpPr>
        <p:spPr>
          <a:xfrm>
            <a:off x="702381" y="3911828"/>
            <a:ext cx="5394960" cy="2059314"/>
          </a:xfrm>
        </p:spPr>
        <p:txBody>
          <a:bodyPr/>
          <a:lstStyle/>
          <a:p>
            <a:pPr>
              <a:lnSpc>
                <a:spcPct val="100000"/>
              </a:lnSpc>
              <a:spcBef>
                <a:spcPts val="0"/>
              </a:spcBef>
            </a:pPr>
            <a:r>
              <a:rPr lang="en-US" dirty="0"/>
              <a:t>Latonya Torrence</a:t>
            </a:r>
          </a:p>
          <a:p>
            <a:pPr>
              <a:lnSpc>
                <a:spcPct val="100000"/>
              </a:lnSpc>
              <a:spcBef>
                <a:spcPts val="0"/>
              </a:spcBef>
            </a:pPr>
            <a:r>
              <a:rPr lang="en-US" sz="2400" b="0" dirty="0"/>
              <a:t>Division Chief, OGM DPRR</a:t>
            </a:r>
          </a:p>
          <a:p>
            <a:pPr>
              <a:lnSpc>
                <a:spcPct val="100000"/>
              </a:lnSpc>
              <a:spcBef>
                <a:spcPts val="0"/>
              </a:spcBef>
            </a:pPr>
            <a:r>
              <a:rPr lang="en-US" sz="2400" b="0" dirty="0"/>
              <a:t>U.S. Department of Labor</a:t>
            </a:r>
          </a:p>
          <a:p>
            <a:pPr>
              <a:lnSpc>
                <a:spcPct val="100000"/>
              </a:lnSpc>
              <a:spcBef>
                <a:spcPts val="0"/>
              </a:spcBef>
            </a:pPr>
            <a:r>
              <a:rPr lang="en-US" sz="2400" b="0" dirty="0"/>
              <a:t>Washington, DC</a:t>
            </a:r>
          </a:p>
          <a:p>
            <a:pPr>
              <a:lnSpc>
                <a:spcPct val="100000"/>
              </a:lnSpc>
              <a:spcBef>
                <a:spcPts val="0"/>
              </a:spcBef>
            </a:pPr>
            <a:r>
              <a:rPr lang="en-US" sz="2400" b="0" dirty="0">
                <a:hlinkClick r:id="rId3"/>
              </a:rPr>
              <a:t>Torrence.Latonya@dol.gov</a:t>
            </a:r>
            <a:endParaRPr lang="en-US" sz="2400" b="0" dirty="0"/>
          </a:p>
        </p:txBody>
      </p:sp>
      <p:pic>
        <p:nvPicPr>
          <p:cNvPr id="9" name="Picture Placeholder 8">
            <a:extLst>
              <a:ext uri="{FF2B5EF4-FFF2-40B4-BE49-F238E27FC236}">
                <a16:creationId xmlns:a16="http://schemas.microsoft.com/office/drawing/2014/main" id="{E23E02A0-6254-4DF2-8990-DFF16E5726D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2485461" y="1875159"/>
            <a:ext cx="1828800" cy="1828800"/>
          </a:xfrm>
        </p:spPr>
      </p:pic>
      <p:sp>
        <p:nvSpPr>
          <p:cNvPr id="6" name="Content Placeholder 5">
            <a:extLst>
              <a:ext uri="{FF2B5EF4-FFF2-40B4-BE49-F238E27FC236}">
                <a16:creationId xmlns:a16="http://schemas.microsoft.com/office/drawing/2014/main" id="{2C7DCEF9-E458-431E-ACAE-7126F80C0C04}"/>
              </a:ext>
            </a:extLst>
          </p:cNvPr>
          <p:cNvSpPr>
            <a:spLocks noGrp="1"/>
          </p:cNvSpPr>
          <p:nvPr>
            <p:ph idx="14"/>
          </p:nvPr>
        </p:nvSpPr>
        <p:spPr>
          <a:xfrm>
            <a:off x="6020536" y="3911828"/>
            <a:ext cx="5394960" cy="2059314"/>
          </a:xfrm>
        </p:spPr>
        <p:txBody>
          <a:bodyPr/>
          <a:lstStyle/>
          <a:p>
            <a:pPr>
              <a:lnSpc>
                <a:spcPct val="100000"/>
              </a:lnSpc>
              <a:spcBef>
                <a:spcPts val="0"/>
              </a:spcBef>
            </a:pPr>
            <a:r>
              <a:rPr lang="en-US" dirty="0"/>
              <a:t>Nancy Taylor</a:t>
            </a:r>
          </a:p>
          <a:p>
            <a:pPr>
              <a:lnSpc>
                <a:spcPct val="100000"/>
              </a:lnSpc>
              <a:spcBef>
                <a:spcPts val="0"/>
              </a:spcBef>
            </a:pPr>
            <a:r>
              <a:rPr lang="en-US" sz="2400" b="0" dirty="0"/>
              <a:t>Senior Accountant, DFMAS</a:t>
            </a:r>
          </a:p>
          <a:p>
            <a:pPr>
              <a:lnSpc>
                <a:spcPct val="100000"/>
              </a:lnSpc>
              <a:spcBef>
                <a:spcPts val="0"/>
              </a:spcBef>
            </a:pPr>
            <a:r>
              <a:rPr lang="en-US" sz="2400" b="0" dirty="0"/>
              <a:t>U.S. Department of Labor – Region 5</a:t>
            </a:r>
          </a:p>
          <a:p>
            <a:pPr>
              <a:lnSpc>
                <a:spcPct val="100000"/>
              </a:lnSpc>
              <a:spcBef>
                <a:spcPts val="0"/>
              </a:spcBef>
            </a:pPr>
            <a:r>
              <a:rPr lang="en-US" sz="2400" b="0" dirty="0"/>
              <a:t>Chicago, IL</a:t>
            </a:r>
          </a:p>
          <a:p>
            <a:pPr>
              <a:lnSpc>
                <a:spcPct val="100000"/>
              </a:lnSpc>
              <a:spcBef>
                <a:spcPts val="0"/>
              </a:spcBef>
            </a:pPr>
            <a:r>
              <a:rPr lang="en-US" sz="2400" b="0" dirty="0">
                <a:hlinkClick r:id="rId5"/>
              </a:rPr>
              <a:t>Taylor.Nancy@dol.gov</a:t>
            </a:r>
            <a:r>
              <a:rPr lang="en-US" sz="2400" b="0" dirty="0"/>
              <a:t> </a:t>
            </a:r>
          </a:p>
        </p:txBody>
      </p:sp>
      <p:sp>
        <p:nvSpPr>
          <p:cNvPr id="4" name="Slide Number Placeholder 3">
            <a:extLst>
              <a:ext uri="{FF2B5EF4-FFF2-40B4-BE49-F238E27FC236}">
                <a16:creationId xmlns:a16="http://schemas.microsoft.com/office/drawing/2014/main" id="{887975B5-3882-4A84-A800-E3C937D8E9F2}"/>
              </a:ext>
            </a:extLst>
          </p:cNvPr>
          <p:cNvSpPr>
            <a:spLocks noGrp="1"/>
          </p:cNvSpPr>
          <p:nvPr>
            <p:ph type="sldNum" sz="quarter" idx="12"/>
          </p:nvPr>
        </p:nvSpPr>
        <p:spPr/>
        <p:txBody>
          <a:bodyPr/>
          <a:lstStyle/>
          <a:p>
            <a:fld id="{AEF1280C-1E94-430E-A516-D051ECA45720}" type="slidenum">
              <a:rPr lang="en-US" smtClean="0"/>
              <a:t>2</a:t>
            </a:fld>
            <a:endParaRPr lang="en-US"/>
          </a:p>
        </p:txBody>
      </p:sp>
      <p:pic>
        <p:nvPicPr>
          <p:cNvPr id="10" name="Picture Placeholder 9">
            <a:extLst>
              <a:ext uri="{FF2B5EF4-FFF2-40B4-BE49-F238E27FC236}">
                <a16:creationId xmlns:a16="http://schemas.microsoft.com/office/drawing/2014/main" id="{0C873F74-7EC7-4114-A41B-B66FAD961E19}"/>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a:stretch>
            <a:fillRect/>
          </a:stretch>
        </p:blipFill>
        <p:spPr>
          <a:xfrm>
            <a:off x="7803616" y="1875159"/>
            <a:ext cx="1828800" cy="1828800"/>
          </a:xfrm>
        </p:spPr>
      </p:pic>
    </p:spTree>
    <p:extLst>
      <p:ext uri="{BB962C8B-B14F-4D97-AF65-F5344CB8AC3E}">
        <p14:creationId xmlns:p14="http://schemas.microsoft.com/office/powerpoint/2010/main" val="76659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Auditee Responsibilities</a:t>
            </a:r>
          </a:p>
        </p:txBody>
      </p:sp>
      <p:sp>
        <p:nvSpPr>
          <p:cNvPr id="3" name="Content Placeholder 2"/>
          <p:cNvSpPr>
            <a:spLocks noGrp="1"/>
          </p:cNvSpPr>
          <p:nvPr>
            <p:ph idx="1"/>
          </p:nvPr>
        </p:nvSpPr>
        <p:spPr/>
        <p:txBody>
          <a:bodyPr>
            <a:normAutofit/>
          </a:bodyPr>
          <a:lstStyle/>
          <a:p>
            <a:r>
              <a:rPr lang="en-US" dirty="0"/>
              <a:t>Procure/arrange for audit in accordance with </a:t>
            </a:r>
            <a:r>
              <a:rPr lang="en-US" dirty="0">
                <a:hlinkClick r:id="rId3"/>
              </a:rPr>
              <a:t>2 CFR 200.509</a:t>
            </a:r>
            <a:endParaRPr lang="en-US" dirty="0"/>
          </a:p>
          <a:p>
            <a:pPr lvl="1">
              <a:lnSpc>
                <a:spcPct val="105000"/>
              </a:lnSpc>
            </a:pPr>
            <a:r>
              <a:rPr lang="en-US" dirty="0"/>
              <a:t>Always purchase audit services through a competitive procurement process</a:t>
            </a:r>
          </a:p>
          <a:p>
            <a:pPr lvl="1">
              <a:lnSpc>
                <a:spcPct val="105000"/>
              </a:lnSpc>
            </a:pPr>
            <a:r>
              <a:rPr lang="en-US" dirty="0"/>
              <a:t>Allow for peer review </a:t>
            </a:r>
          </a:p>
          <a:p>
            <a:pPr>
              <a:lnSpc>
                <a:spcPct val="105000"/>
              </a:lnSpc>
            </a:pPr>
            <a:r>
              <a:rPr lang="en-US" dirty="0"/>
              <a:t>Prepare appropriate financial statements </a:t>
            </a:r>
          </a:p>
          <a:p>
            <a:r>
              <a:rPr lang="en-US" dirty="0"/>
              <a:t>Provide access to auditor of needed information</a:t>
            </a:r>
          </a:p>
          <a:p>
            <a:r>
              <a:rPr lang="en-US" dirty="0"/>
              <a:t>Promptly follow up on corrective actions</a:t>
            </a:r>
          </a:p>
        </p:txBody>
      </p:sp>
      <p:sp>
        <p:nvSpPr>
          <p:cNvPr id="4" name="Slide Number Placeholder 3">
            <a:extLst>
              <a:ext uri="{FF2B5EF4-FFF2-40B4-BE49-F238E27FC236}">
                <a16:creationId xmlns:a16="http://schemas.microsoft.com/office/drawing/2014/main" id="{9FDE747E-C4EA-445D-BAFB-42D31C9505C3}"/>
              </a:ext>
            </a:extLst>
          </p:cNvPr>
          <p:cNvSpPr>
            <a:spLocks noGrp="1"/>
          </p:cNvSpPr>
          <p:nvPr>
            <p:ph type="sldNum" sz="quarter" idx="12"/>
          </p:nvPr>
        </p:nvSpPr>
        <p:spPr/>
        <p:txBody>
          <a:bodyPr/>
          <a:lstStyle/>
          <a:p>
            <a:fld id="{AEF1280C-1E94-430E-A516-D051ECA45720}" type="slidenum">
              <a:rPr lang="en-US" smtClean="0"/>
              <a:t>20</a:t>
            </a:fld>
            <a:endParaRPr lang="en-US"/>
          </a:p>
        </p:txBody>
      </p:sp>
    </p:spTree>
    <p:extLst>
      <p:ext uri="{BB962C8B-B14F-4D97-AF65-F5344CB8AC3E}">
        <p14:creationId xmlns:p14="http://schemas.microsoft.com/office/powerpoint/2010/main" val="4113880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Auditee Responsibilities (cont.)</a:t>
            </a:r>
          </a:p>
        </p:txBody>
      </p:sp>
      <p:sp>
        <p:nvSpPr>
          <p:cNvPr id="3" name="Content Placeholder 2"/>
          <p:cNvSpPr>
            <a:spLocks noGrp="1"/>
          </p:cNvSpPr>
          <p:nvPr>
            <p:ph idx="1"/>
          </p:nvPr>
        </p:nvSpPr>
        <p:spPr/>
        <p:txBody>
          <a:bodyPr>
            <a:normAutofit/>
          </a:bodyPr>
          <a:lstStyle/>
          <a:p>
            <a:r>
              <a:rPr lang="en-US" dirty="0"/>
              <a:t>Identify all Federal awards received and expended by program</a:t>
            </a:r>
          </a:p>
          <a:p>
            <a:r>
              <a:rPr lang="en-US" dirty="0"/>
              <a:t>Maintain internal control over Federal programs</a:t>
            </a:r>
          </a:p>
          <a:p>
            <a:r>
              <a:rPr lang="en-US" dirty="0"/>
              <a:t>Comply with laws, regulations, and provisions of contracts or grant agreements</a:t>
            </a:r>
          </a:p>
          <a:p>
            <a:r>
              <a:rPr lang="en-US" dirty="0"/>
              <a:t>Ensure audits are properly performed and submitted when due</a:t>
            </a:r>
          </a:p>
        </p:txBody>
      </p:sp>
      <p:sp>
        <p:nvSpPr>
          <p:cNvPr id="4" name="Slide Number Placeholder 3">
            <a:extLst>
              <a:ext uri="{FF2B5EF4-FFF2-40B4-BE49-F238E27FC236}">
                <a16:creationId xmlns:a16="http://schemas.microsoft.com/office/drawing/2014/main" id="{FDE7EDC3-2C03-4CCB-B3C4-D40DEEC0083C}"/>
              </a:ext>
            </a:extLst>
          </p:cNvPr>
          <p:cNvSpPr>
            <a:spLocks noGrp="1"/>
          </p:cNvSpPr>
          <p:nvPr>
            <p:ph type="sldNum" sz="quarter" idx="12"/>
          </p:nvPr>
        </p:nvSpPr>
        <p:spPr/>
        <p:txBody>
          <a:bodyPr/>
          <a:lstStyle/>
          <a:p>
            <a:fld id="{AEF1280C-1E94-430E-A516-D051ECA45720}" type="slidenum">
              <a:rPr lang="en-US" smtClean="0"/>
              <a:t>21</a:t>
            </a:fld>
            <a:endParaRPr lang="en-US"/>
          </a:p>
        </p:txBody>
      </p:sp>
    </p:spTree>
    <p:extLst>
      <p:ext uri="{BB962C8B-B14F-4D97-AF65-F5344CB8AC3E}">
        <p14:creationId xmlns:p14="http://schemas.microsoft.com/office/powerpoint/2010/main" val="1399752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Pass-Through Entity Responsibilities </a:t>
            </a:r>
          </a:p>
        </p:txBody>
      </p:sp>
      <p:sp>
        <p:nvSpPr>
          <p:cNvPr id="3" name="Content Placeholder 2"/>
          <p:cNvSpPr>
            <a:spLocks noGrp="1"/>
          </p:cNvSpPr>
          <p:nvPr>
            <p:ph idx="1"/>
          </p:nvPr>
        </p:nvSpPr>
        <p:spPr/>
        <p:txBody>
          <a:bodyPr>
            <a:normAutofit/>
          </a:bodyPr>
          <a:lstStyle/>
          <a:p>
            <a:pPr marL="0" indent="0">
              <a:buNone/>
            </a:pPr>
            <a:r>
              <a:rPr lang="en-US" sz="3000" dirty="0"/>
              <a:t> </a:t>
            </a:r>
            <a:r>
              <a:rPr lang="en-US" sz="3000" dirty="0">
                <a:hlinkClick r:id="rId3"/>
              </a:rPr>
              <a:t>2 CFR 200.331(c)</a:t>
            </a:r>
            <a:endParaRPr lang="en-US" sz="3000" dirty="0"/>
          </a:p>
          <a:p>
            <a:pPr>
              <a:lnSpc>
                <a:spcPct val="105000"/>
              </a:lnSpc>
            </a:pPr>
            <a:r>
              <a:rPr lang="en-US" sz="3000" dirty="0"/>
              <a:t>Verify subrecipients meet audit requirements</a:t>
            </a:r>
          </a:p>
          <a:p>
            <a:pPr>
              <a:lnSpc>
                <a:spcPct val="105000"/>
              </a:lnSpc>
            </a:pPr>
            <a:r>
              <a:rPr lang="en-US" sz="3000" dirty="0"/>
              <a:t>Prepare management decisions on subrecipient audit findings</a:t>
            </a:r>
          </a:p>
          <a:p>
            <a:pPr>
              <a:lnSpc>
                <a:spcPct val="105000"/>
              </a:lnSpc>
            </a:pPr>
            <a:r>
              <a:rPr lang="en-US" sz="3000" dirty="0"/>
              <a:t>Pursue debt collection</a:t>
            </a:r>
          </a:p>
          <a:p>
            <a:pPr marL="0" indent="0">
              <a:buNone/>
            </a:pPr>
            <a:endParaRPr lang="en-US" dirty="0"/>
          </a:p>
        </p:txBody>
      </p:sp>
      <p:sp>
        <p:nvSpPr>
          <p:cNvPr id="4" name="Slide Number Placeholder 3">
            <a:extLst>
              <a:ext uri="{FF2B5EF4-FFF2-40B4-BE49-F238E27FC236}">
                <a16:creationId xmlns:a16="http://schemas.microsoft.com/office/drawing/2014/main" id="{E8FE6E88-D520-4EEE-942B-F23B32090260}"/>
              </a:ext>
            </a:extLst>
          </p:cNvPr>
          <p:cNvSpPr>
            <a:spLocks noGrp="1"/>
          </p:cNvSpPr>
          <p:nvPr>
            <p:ph type="sldNum" sz="quarter" idx="12"/>
          </p:nvPr>
        </p:nvSpPr>
        <p:spPr/>
        <p:txBody>
          <a:bodyPr/>
          <a:lstStyle/>
          <a:p>
            <a:fld id="{AEF1280C-1E94-430E-A516-D051ECA45720}" type="slidenum">
              <a:rPr lang="en-US" smtClean="0"/>
              <a:t>22</a:t>
            </a:fld>
            <a:endParaRPr lang="en-US"/>
          </a:p>
        </p:txBody>
      </p:sp>
    </p:spTree>
    <p:extLst>
      <p:ext uri="{BB962C8B-B14F-4D97-AF65-F5344CB8AC3E}">
        <p14:creationId xmlns:p14="http://schemas.microsoft.com/office/powerpoint/2010/main" val="615193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Knowledge Check – Questions </a:t>
            </a:r>
            <a:endParaRPr lang="en-US" sz="2325"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solidFill>
                  <a:srgbClr val="D93E0D"/>
                </a:solidFill>
              </a:rPr>
              <a:t>True or False?</a:t>
            </a:r>
          </a:p>
          <a:p>
            <a:pPr marL="385445" indent="-385445">
              <a:buClr>
                <a:srgbClr val="D93E0D"/>
              </a:buClr>
              <a:buFont typeface="+mj-lt"/>
              <a:buAutoNum type="arabicPeriod"/>
            </a:pPr>
            <a:r>
              <a:rPr lang="en-US" dirty="0"/>
              <a:t>Auditees do not have to be concerned with full and open competition when procuring audit services.</a:t>
            </a:r>
            <a:endParaRPr lang="en-US" dirty="0">
              <a:cs typeface="Calibri"/>
            </a:endParaRPr>
          </a:p>
        </p:txBody>
      </p:sp>
      <p:sp>
        <p:nvSpPr>
          <p:cNvPr id="4" name="Slide Number Placeholder 3">
            <a:extLst>
              <a:ext uri="{FF2B5EF4-FFF2-40B4-BE49-F238E27FC236}">
                <a16:creationId xmlns:a16="http://schemas.microsoft.com/office/drawing/2014/main" id="{CDC816E2-4C1A-4079-B985-F55798888A2C}"/>
              </a:ext>
            </a:extLst>
          </p:cNvPr>
          <p:cNvSpPr>
            <a:spLocks noGrp="1"/>
          </p:cNvSpPr>
          <p:nvPr>
            <p:ph type="sldNum" sz="quarter" idx="12"/>
          </p:nvPr>
        </p:nvSpPr>
        <p:spPr/>
        <p:txBody>
          <a:bodyPr/>
          <a:lstStyle/>
          <a:p>
            <a:fld id="{AEF1280C-1E94-430E-A516-D051ECA45720}" type="slidenum">
              <a:rPr lang="en-US" smtClean="0"/>
              <a:t>23</a:t>
            </a:fld>
            <a:endParaRPr lang="en-US"/>
          </a:p>
        </p:txBody>
      </p:sp>
    </p:spTree>
    <p:extLst>
      <p:ext uri="{BB962C8B-B14F-4D97-AF65-F5344CB8AC3E}">
        <p14:creationId xmlns:p14="http://schemas.microsoft.com/office/powerpoint/2010/main" val="3429906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Knowledge Check – Answers </a:t>
            </a:r>
            <a:endParaRPr lang="en-US" sz="2325" dirty="0"/>
          </a:p>
        </p:txBody>
      </p:sp>
      <p:sp>
        <p:nvSpPr>
          <p:cNvPr id="3" name="Content Placeholder 2"/>
          <p:cNvSpPr>
            <a:spLocks noGrp="1"/>
          </p:cNvSpPr>
          <p:nvPr>
            <p:ph idx="1"/>
          </p:nvPr>
        </p:nvSpPr>
        <p:spPr/>
        <p:txBody>
          <a:bodyPr vert="horz" lIns="91440" tIns="45720" rIns="91440" bIns="45720" rtlCol="0" anchor="t">
            <a:normAutofit/>
          </a:bodyPr>
          <a:lstStyle/>
          <a:p>
            <a:pPr marL="385445" indent="-385445">
              <a:buClr>
                <a:srgbClr val="D93E0D"/>
              </a:buClr>
              <a:buFont typeface="+mj-lt"/>
              <a:buAutoNum type="arabicPeriod"/>
            </a:pPr>
            <a:r>
              <a:rPr lang="en-US" dirty="0"/>
              <a:t>Auditees do not have to be concerned with full and open competition when procuring audit services.  </a:t>
            </a:r>
            <a:r>
              <a:rPr lang="en-US" b="1" dirty="0">
                <a:solidFill>
                  <a:srgbClr val="D93E0D"/>
                </a:solidFill>
              </a:rPr>
              <a:t>False</a:t>
            </a:r>
            <a:endParaRPr lang="en-US" b="1" dirty="0">
              <a:solidFill>
                <a:srgbClr val="D93E0D"/>
              </a:solidFill>
              <a:cs typeface="Calibri"/>
            </a:endParaRPr>
          </a:p>
        </p:txBody>
      </p:sp>
      <p:sp>
        <p:nvSpPr>
          <p:cNvPr id="4" name="Slide Number Placeholder 3">
            <a:extLst>
              <a:ext uri="{FF2B5EF4-FFF2-40B4-BE49-F238E27FC236}">
                <a16:creationId xmlns:a16="http://schemas.microsoft.com/office/drawing/2014/main" id="{CDC816E2-4C1A-4079-B985-F55798888A2C}"/>
              </a:ext>
            </a:extLst>
          </p:cNvPr>
          <p:cNvSpPr>
            <a:spLocks noGrp="1"/>
          </p:cNvSpPr>
          <p:nvPr>
            <p:ph type="sldNum" sz="quarter" idx="12"/>
          </p:nvPr>
        </p:nvSpPr>
        <p:spPr/>
        <p:txBody>
          <a:bodyPr/>
          <a:lstStyle/>
          <a:p>
            <a:fld id="{AEF1280C-1E94-430E-A516-D051ECA45720}" type="slidenum">
              <a:rPr lang="en-US" smtClean="0"/>
              <a:t>24</a:t>
            </a:fld>
            <a:endParaRPr lang="en-US"/>
          </a:p>
        </p:txBody>
      </p:sp>
    </p:spTree>
    <p:extLst>
      <p:ext uri="{BB962C8B-B14F-4D97-AF65-F5344CB8AC3E}">
        <p14:creationId xmlns:p14="http://schemas.microsoft.com/office/powerpoint/2010/main" val="389278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 Framework</a:t>
            </a:r>
          </a:p>
        </p:txBody>
      </p:sp>
      <p:sp>
        <p:nvSpPr>
          <p:cNvPr id="3" name="Content Placeholder 2"/>
          <p:cNvSpPr>
            <a:spLocks noGrp="1"/>
          </p:cNvSpPr>
          <p:nvPr>
            <p:ph type="body" idx="1"/>
          </p:nvPr>
        </p:nvSpPr>
        <p:spPr>
          <a:xfrm>
            <a:off x="1548384" y="3263463"/>
            <a:ext cx="8490966" cy="1782295"/>
          </a:xfrm>
        </p:spPr>
        <p:txBody>
          <a:bodyPr/>
          <a:lstStyle/>
          <a:p>
            <a:pPr marL="342900" lvl="1" indent="-342900">
              <a:lnSpc>
                <a:spcPct val="105000"/>
              </a:lnSpc>
              <a:spcBef>
                <a:spcPts val="1800"/>
              </a:spcBef>
              <a:buClr>
                <a:schemeClr val="accent2"/>
              </a:buClr>
              <a:buFont typeface="Wingdings" panose="05000000000000000000" pitchFamily="2" charset="2"/>
              <a:buChar char="ü"/>
            </a:pPr>
            <a:r>
              <a:rPr lang="en-US" sz="3000" dirty="0">
                <a:solidFill>
                  <a:schemeClr val="tx1"/>
                </a:solidFill>
              </a:rPr>
              <a:t>Framework </a:t>
            </a:r>
          </a:p>
          <a:p>
            <a:pPr marL="342900" lvl="1" indent="-342900">
              <a:lnSpc>
                <a:spcPct val="105000"/>
              </a:lnSpc>
              <a:spcBef>
                <a:spcPts val="1800"/>
              </a:spcBef>
              <a:buClr>
                <a:schemeClr val="accent2"/>
              </a:buClr>
              <a:buFont typeface="Wingdings" panose="05000000000000000000" pitchFamily="2" charset="2"/>
              <a:buChar char="ü"/>
            </a:pPr>
            <a:r>
              <a:rPr lang="en-US" sz="3000" dirty="0">
                <a:solidFill>
                  <a:schemeClr val="tx1"/>
                </a:solidFill>
              </a:rPr>
              <a:t>Type opinions </a:t>
            </a:r>
          </a:p>
          <a:p>
            <a:pPr marL="342900" lvl="1"/>
            <a:endParaRPr lang="en-US" dirty="0"/>
          </a:p>
        </p:txBody>
      </p:sp>
      <p:sp>
        <p:nvSpPr>
          <p:cNvPr id="4" name="Slide Number Placeholder 3">
            <a:extLst>
              <a:ext uri="{FF2B5EF4-FFF2-40B4-BE49-F238E27FC236}">
                <a16:creationId xmlns:a16="http://schemas.microsoft.com/office/drawing/2014/main" id="{117E4CEB-3C99-410D-BE59-D894869025C2}"/>
              </a:ext>
            </a:extLst>
          </p:cNvPr>
          <p:cNvSpPr>
            <a:spLocks noGrp="1"/>
          </p:cNvSpPr>
          <p:nvPr>
            <p:ph type="sldNum" sz="quarter" idx="12"/>
          </p:nvPr>
        </p:nvSpPr>
        <p:spPr/>
        <p:txBody>
          <a:bodyPr/>
          <a:lstStyle/>
          <a:p>
            <a:fld id="{AEF1280C-1E94-430E-A516-D051ECA45720}" type="slidenum">
              <a:rPr lang="en-US" smtClean="0"/>
              <a:t>25</a:t>
            </a:fld>
            <a:endParaRPr lang="en-US"/>
          </a:p>
        </p:txBody>
      </p:sp>
    </p:spTree>
    <p:extLst>
      <p:ext uri="{BB962C8B-B14F-4D97-AF65-F5344CB8AC3E}">
        <p14:creationId xmlns:p14="http://schemas.microsoft.com/office/powerpoint/2010/main" val="2850786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in an Audit Report?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hlinkClick r:id="rId3"/>
              </a:rPr>
              <a:t>2 CFR 200.515</a:t>
            </a:r>
            <a:endParaRPr lang="en-US" dirty="0"/>
          </a:p>
          <a:p>
            <a:r>
              <a:rPr lang="en-US" dirty="0"/>
              <a:t>An opinion (or disclaimer) on financial statements and schedule of expenditures of Federal awards </a:t>
            </a:r>
          </a:p>
          <a:p>
            <a:r>
              <a:rPr lang="en-US" dirty="0"/>
              <a:t>Report on internal controls over financial reporting and compliance</a:t>
            </a:r>
          </a:p>
          <a:p>
            <a:r>
              <a:rPr lang="en-US" dirty="0"/>
              <a:t>Report on compliance for each major program and internal control over compliance</a:t>
            </a:r>
          </a:p>
          <a:p>
            <a:r>
              <a:rPr lang="en-US" dirty="0"/>
              <a:t>Schedule of findings and questioned costs which must include:</a:t>
            </a:r>
          </a:p>
          <a:p>
            <a:pPr lvl="1"/>
            <a:r>
              <a:rPr lang="en-US" dirty="0"/>
              <a:t>Summary of auditors results</a:t>
            </a:r>
          </a:p>
          <a:p>
            <a:pPr lvl="1"/>
            <a:r>
              <a:rPr lang="en-US" dirty="0"/>
              <a:t>Findings related to the financial statements</a:t>
            </a:r>
          </a:p>
          <a:p>
            <a:pPr lvl="1"/>
            <a:r>
              <a:rPr lang="en-US" dirty="0"/>
              <a:t>Findings and questioned costs for Federal awards</a:t>
            </a:r>
          </a:p>
          <a:p>
            <a:endParaRPr lang="en-US" dirty="0"/>
          </a:p>
        </p:txBody>
      </p:sp>
      <p:sp>
        <p:nvSpPr>
          <p:cNvPr id="4" name="Slide Number Placeholder 3">
            <a:extLst>
              <a:ext uri="{FF2B5EF4-FFF2-40B4-BE49-F238E27FC236}">
                <a16:creationId xmlns:a16="http://schemas.microsoft.com/office/drawing/2014/main" id="{532FA32D-E4B3-4E0B-B141-88E4CDB43E9A}"/>
              </a:ext>
            </a:extLst>
          </p:cNvPr>
          <p:cNvSpPr>
            <a:spLocks noGrp="1"/>
          </p:cNvSpPr>
          <p:nvPr>
            <p:ph type="sldNum" sz="quarter" idx="12"/>
          </p:nvPr>
        </p:nvSpPr>
        <p:spPr/>
        <p:txBody>
          <a:bodyPr/>
          <a:lstStyle/>
          <a:p>
            <a:fld id="{AEF1280C-1E94-430E-A516-D051ECA45720}" type="slidenum">
              <a:rPr lang="en-US" smtClean="0"/>
              <a:t>26</a:t>
            </a:fld>
            <a:endParaRPr lang="en-US"/>
          </a:p>
        </p:txBody>
      </p:sp>
    </p:spTree>
    <p:extLst>
      <p:ext uri="{BB962C8B-B14F-4D97-AF65-F5344CB8AC3E}">
        <p14:creationId xmlns:p14="http://schemas.microsoft.com/office/powerpoint/2010/main" val="2247992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Statement Opinions</a:t>
            </a:r>
          </a:p>
        </p:txBody>
      </p:sp>
      <p:graphicFrame>
        <p:nvGraphicFramePr>
          <p:cNvPr id="6" name="Content Placeholder 5" descr="SmartArt listing opinions: Unmodified, Qualified, Adverse, Disclaimer">
            <a:extLst>
              <a:ext uri="{FF2B5EF4-FFF2-40B4-BE49-F238E27FC236}">
                <a16:creationId xmlns:a16="http://schemas.microsoft.com/office/drawing/2014/main" id="{E89FE19F-201F-47F9-AB8B-C79DB779B751}"/>
              </a:ext>
            </a:extLst>
          </p:cNvPr>
          <p:cNvGraphicFramePr>
            <a:graphicFrameLocks noGrp="1"/>
          </p:cNvGraphicFramePr>
          <p:nvPr>
            <p:ph idx="1"/>
            <p:extLst>
              <p:ext uri="{D42A27DB-BD31-4B8C-83A1-F6EECF244321}">
                <p14:modId xmlns:p14="http://schemas.microsoft.com/office/powerpoint/2010/main" val="147658491"/>
              </p:ext>
            </p:extLst>
          </p:nvPr>
        </p:nvGraphicFramePr>
        <p:xfrm>
          <a:off x="1658692" y="1227172"/>
          <a:ext cx="8711765" cy="4864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9309697-D501-412B-9D73-F5D287D4561F}"/>
              </a:ext>
            </a:extLst>
          </p:cNvPr>
          <p:cNvSpPr>
            <a:spLocks noGrp="1"/>
          </p:cNvSpPr>
          <p:nvPr>
            <p:ph type="sldNum" sz="quarter" idx="12"/>
          </p:nvPr>
        </p:nvSpPr>
        <p:spPr/>
        <p:txBody>
          <a:bodyPr/>
          <a:lstStyle/>
          <a:p>
            <a:fld id="{AEF1280C-1E94-430E-A516-D051ECA45720}" type="slidenum">
              <a:rPr lang="en-US" smtClean="0"/>
              <a:t>27</a:t>
            </a:fld>
            <a:endParaRPr lang="en-US"/>
          </a:p>
        </p:txBody>
      </p:sp>
    </p:spTree>
    <p:extLst>
      <p:ext uri="{BB962C8B-B14F-4D97-AF65-F5344CB8AC3E}">
        <p14:creationId xmlns:p14="http://schemas.microsoft.com/office/powerpoint/2010/main" val="4183273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Opinions on Internal Controls </a:t>
            </a:r>
          </a:p>
        </p:txBody>
      </p:sp>
      <p:graphicFrame>
        <p:nvGraphicFramePr>
          <p:cNvPr id="7" name="Content Placeholder 6" descr="SmartArt listing opinions on Internal Controls: A significant deficiency and A material weakness">
            <a:extLst>
              <a:ext uri="{FF2B5EF4-FFF2-40B4-BE49-F238E27FC236}">
                <a16:creationId xmlns:a16="http://schemas.microsoft.com/office/drawing/2014/main" id="{63EDC56C-28A5-48D4-AC4A-8ED0A44E14B0}"/>
              </a:ext>
            </a:extLst>
          </p:cNvPr>
          <p:cNvGraphicFramePr>
            <a:graphicFrameLocks noGrp="1"/>
          </p:cNvGraphicFramePr>
          <p:nvPr>
            <p:ph idx="1"/>
          </p:nvPr>
        </p:nvGraphicFramePr>
        <p:xfrm>
          <a:off x="2152650" y="1265751"/>
          <a:ext cx="7886700" cy="483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011E439-57A1-444A-A4BD-60067B614E52}"/>
              </a:ext>
            </a:extLst>
          </p:cNvPr>
          <p:cNvSpPr>
            <a:spLocks noGrp="1"/>
          </p:cNvSpPr>
          <p:nvPr>
            <p:ph type="sldNum" sz="quarter" idx="12"/>
          </p:nvPr>
        </p:nvSpPr>
        <p:spPr/>
        <p:txBody>
          <a:bodyPr/>
          <a:lstStyle/>
          <a:p>
            <a:fld id="{AEF1280C-1E94-430E-A516-D051ECA45720}" type="slidenum">
              <a:rPr lang="en-US" smtClean="0"/>
              <a:t>28</a:t>
            </a:fld>
            <a:endParaRPr lang="en-US"/>
          </a:p>
        </p:txBody>
      </p:sp>
    </p:spTree>
    <p:extLst>
      <p:ext uri="{BB962C8B-B14F-4D97-AF65-F5344CB8AC3E}">
        <p14:creationId xmlns:p14="http://schemas.microsoft.com/office/powerpoint/2010/main" val="1271542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Audit Resolution</a:t>
            </a:r>
          </a:p>
        </p:txBody>
      </p:sp>
      <p:sp>
        <p:nvSpPr>
          <p:cNvPr id="3" name="Content Placeholder 2"/>
          <p:cNvSpPr>
            <a:spLocks noGrp="1"/>
          </p:cNvSpPr>
          <p:nvPr>
            <p:ph type="body" idx="1"/>
          </p:nvPr>
        </p:nvSpPr>
        <p:spPr>
          <a:xfrm>
            <a:off x="1548384" y="3238501"/>
            <a:ext cx="9805416" cy="1807264"/>
          </a:xfrm>
        </p:spPr>
        <p:txBody>
          <a:bodyPr>
            <a:normAutofit/>
          </a:bodyPr>
          <a:lstStyle/>
          <a:p>
            <a:pPr marL="342900" indent="-342900">
              <a:lnSpc>
                <a:spcPct val="85000"/>
              </a:lnSpc>
              <a:buFont typeface="Wingdings" panose="05000000000000000000" pitchFamily="2" charset="2"/>
              <a:buChar char="ü"/>
            </a:pPr>
            <a:r>
              <a:rPr lang="en-US" sz="2800" dirty="0">
                <a:solidFill>
                  <a:schemeClr val="tx1"/>
                </a:solidFill>
              </a:rPr>
              <a:t>Recipient/PTE resolution process</a:t>
            </a:r>
          </a:p>
          <a:p>
            <a:pPr marL="342900" indent="-342900">
              <a:lnSpc>
                <a:spcPct val="85000"/>
              </a:lnSpc>
              <a:buFont typeface="Wingdings" panose="05000000000000000000" pitchFamily="2" charset="2"/>
              <a:buChar char="ü"/>
            </a:pPr>
            <a:r>
              <a:rPr lang="en-US" sz="2800" dirty="0">
                <a:solidFill>
                  <a:schemeClr val="tx1"/>
                </a:solidFill>
              </a:rPr>
              <a:t>DOL’s cooperative resolution process</a:t>
            </a:r>
          </a:p>
          <a:p>
            <a:pPr marL="342900" indent="-342900">
              <a:buFont typeface="Wingdings" panose="05000000000000000000" pitchFamily="2" charset="2"/>
              <a:buChar char="ü"/>
            </a:pPr>
            <a:endParaRPr lang="en-US" sz="3600" dirty="0"/>
          </a:p>
        </p:txBody>
      </p:sp>
      <p:sp>
        <p:nvSpPr>
          <p:cNvPr id="4" name="Slide Number Placeholder 3">
            <a:extLst>
              <a:ext uri="{FF2B5EF4-FFF2-40B4-BE49-F238E27FC236}">
                <a16:creationId xmlns:a16="http://schemas.microsoft.com/office/drawing/2014/main" id="{91836FE1-DFB8-4526-8B59-1B703B61C131}"/>
              </a:ext>
            </a:extLst>
          </p:cNvPr>
          <p:cNvSpPr>
            <a:spLocks noGrp="1"/>
          </p:cNvSpPr>
          <p:nvPr>
            <p:ph type="sldNum" sz="quarter" idx="12"/>
          </p:nvPr>
        </p:nvSpPr>
        <p:spPr/>
        <p:txBody>
          <a:bodyPr/>
          <a:lstStyle/>
          <a:p>
            <a:fld id="{AEF1280C-1E94-430E-A516-D051ECA45720}" type="slidenum">
              <a:rPr lang="en-US" smtClean="0"/>
              <a:t>29</a:t>
            </a:fld>
            <a:endParaRPr lang="en-US"/>
          </a:p>
        </p:txBody>
      </p:sp>
    </p:spTree>
    <p:extLst>
      <p:ext uri="{BB962C8B-B14F-4D97-AF65-F5344CB8AC3E}">
        <p14:creationId xmlns:p14="http://schemas.microsoft.com/office/powerpoint/2010/main" val="3457799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5ACA2F9-BB47-4A9D-8C17-6552CC3E3ABA}"/>
              </a:ext>
            </a:extLst>
          </p:cNvPr>
          <p:cNvSpPr>
            <a:spLocks noGrp="1"/>
          </p:cNvSpPr>
          <p:nvPr>
            <p:ph type="title"/>
          </p:nvPr>
        </p:nvSpPr>
        <p:spPr/>
        <p:txBody>
          <a:bodyPr/>
          <a:lstStyle/>
          <a:p>
            <a:r>
              <a:rPr lang="en-US" dirty="0"/>
              <a:t>SMART 3.0 Training Strategies</a:t>
            </a:r>
          </a:p>
        </p:txBody>
      </p:sp>
      <p:sp>
        <p:nvSpPr>
          <p:cNvPr id="4" name="Slide Number Placeholder 3">
            <a:extLst>
              <a:ext uri="{FF2B5EF4-FFF2-40B4-BE49-F238E27FC236}">
                <a16:creationId xmlns:a16="http://schemas.microsoft.com/office/drawing/2014/main" id="{30AC0BE3-1E06-40BB-AC34-A6A228CE96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1280C-1E94-430E-A516-D051ECA4572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901474" y="1297255"/>
            <a:ext cx="4015915" cy="4794682"/>
            <a:chOff x="3873909" y="1293826"/>
            <a:chExt cx="4015915" cy="4794682"/>
          </a:xfrm>
        </p:grpSpPr>
        <p:grpSp>
          <p:nvGrpSpPr>
            <p:cNvPr id="5" name="Group 4" descr="word Strategies">
              <a:extLst>
                <a:ext uri="{FF2B5EF4-FFF2-40B4-BE49-F238E27FC236}">
                  <a16:creationId xmlns:a16="http://schemas.microsoft.com/office/drawing/2014/main" id="{D5EA97C3-4E6E-4F23-A296-F3573F8D66B7}"/>
                </a:ext>
              </a:extLst>
            </p:cNvPr>
            <p:cNvGrpSpPr/>
            <p:nvPr/>
          </p:nvGrpSpPr>
          <p:grpSpPr>
            <a:xfrm>
              <a:off x="4302176" y="1339977"/>
              <a:ext cx="3587648" cy="764224"/>
              <a:chOff x="1094711" y="1481"/>
              <a:chExt cx="3587648" cy="764224"/>
            </a:xfrm>
            <a:scene3d>
              <a:camera prst="orthographicFront"/>
              <a:lightRig rig="threePt" dir="t">
                <a:rot lat="0" lon="0" rev="7500000"/>
              </a:lightRig>
            </a:scene3d>
          </p:grpSpPr>
          <p:sp>
            <p:nvSpPr>
              <p:cNvPr id="19" name="Rectangle: Rounded Corners 18">
                <a:extLst>
                  <a:ext uri="{FF2B5EF4-FFF2-40B4-BE49-F238E27FC236}">
                    <a16:creationId xmlns:a16="http://schemas.microsoft.com/office/drawing/2014/main" id="{CEBFFDDB-A516-4462-A39C-07B4D5E48F00}"/>
                  </a:ext>
                </a:extLst>
              </p:cNvPr>
              <p:cNvSpPr/>
              <p:nvPr/>
            </p:nvSpPr>
            <p:spPr>
              <a:xfrm rot="10800000">
                <a:off x="1094711" y="1481"/>
                <a:ext cx="3587648" cy="764224"/>
              </a:xfrm>
              <a:prstGeom prst="roundRect">
                <a:avLst/>
              </a:prstGeom>
              <a:solidFill>
                <a:srgbClr val="CF760F"/>
              </a:solidFill>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B5B90B56-59AC-4C2B-B0FC-7E35B5C1BCB3}"/>
                  </a:ext>
                </a:extLst>
              </p:cNvPr>
              <p:cNvSpPr txBox="1"/>
              <p:nvPr/>
            </p:nvSpPr>
            <p:spPr>
              <a:xfrm>
                <a:off x="1132017" y="158833"/>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Strategies</a:t>
                </a:r>
              </a:p>
            </p:txBody>
          </p:sp>
        </p:grpSp>
        <p:sp>
          <p:nvSpPr>
            <p:cNvPr id="3" name="Oval 2" descr="&quot;S&quot; in circle">
              <a:extLst>
                <a:ext uri="{FF2B5EF4-FFF2-40B4-BE49-F238E27FC236}">
                  <a16:creationId xmlns:a16="http://schemas.microsoft.com/office/drawing/2014/main" id="{A6BFEE18-63C9-4389-BF35-F9C140BEDCCC}"/>
                </a:ext>
              </a:extLst>
            </p:cNvPr>
            <p:cNvSpPr/>
            <p:nvPr/>
          </p:nvSpPr>
          <p:spPr>
            <a:xfrm>
              <a:off x="3885236" y="1293826"/>
              <a:ext cx="856527" cy="856527"/>
            </a:xfrm>
            <a:prstGeom prst="ellipse">
              <a:avLst/>
            </a:prstGeom>
            <a:solidFill>
              <a:schemeClr val="accent5">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S</a:t>
              </a:r>
            </a:p>
          </p:txBody>
        </p:sp>
        <p:grpSp>
          <p:nvGrpSpPr>
            <p:cNvPr id="6" name="Group 5" descr="word Monitoring">
              <a:extLst>
                <a:ext uri="{FF2B5EF4-FFF2-40B4-BE49-F238E27FC236}">
                  <a16:creationId xmlns:a16="http://schemas.microsoft.com/office/drawing/2014/main" id="{810F794C-BE3A-4350-9421-CBCEA7F32CD3}"/>
                </a:ext>
              </a:extLst>
            </p:cNvPr>
            <p:cNvGrpSpPr/>
            <p:nvPr/>
          </p:nvGrpSpPr>
          <p:grpSpPr>
            <a:xfrm>
              <a:off x="4302176" y="2332328"/>
              <a:ext cx="3587648" cy="764224"/>
              <a:chOff x="1094711" y="993832"/>
              <a:chExt cx="3587648" cy="764224"/>
            </a:xfrm>
            <a:scene3d>
              <a:camera prst="orthographicFront"/>
              <a:lightRig rig="threePt" dir="t">
                <a:rot lat="0" lon="0" rev="7500000"/>
              </a:lightRig>
            </a:scene3d>
          </p:grpSpPr>
          <p:sp>
            <p:nvSpPr>
              <p:cNvPr id="17" name="Rectangle: Rounded Corners 16">
                <a:extLst>
                  <a:ext uri="{FF2B5EF4-FFF2-40B4-BE49-F238E27FC236}">
                    <a16:creationId xmlns:a16="http://schemas.microsoft.com/office/drawing/2014/main" id="{FA923480-13A4-43C8-8A6A-B699B1044433}"/>
                  </a:ext>
                </a:extLst>
              </p:cNvPr>
              <p:cNvSpPr/>
              <p:nvPr/>
            </p:nvSpPr>
            <p:spPr>
              <a:xfrm rot="10800000">
                <a:off x="1094711" y="993832"/>
                <a:ext cx="3587648" cy="764224"/>
              </a:xfrm>
              <a:prstGeom prst="roundRect">
                <a:avLst/>
              </a:prstGeom>
              <a:solidFill>
                <a:srgbClr val="E9821E"/>
              </a:solidFill>
              <a:sp3d prstMaterial="plastic">
                <a:bevelT w="127000" h="25400" prst="relaxedInset"/>
              </a:sp3d>
            </p:spPr>
            <p:style>
              <a:lnRef idx="0">
                <a:schemeClr val="lt1">
                  <a:hueOff val="0"/>
                  <a:satOff val="0"/>
                  <a:lumOff val="0"/>
                  <a:alphaOff val="0"/>
                </a:schemeClr>
              </a:lnRef>
              <a:fillRef idx="3">
                <a:schemeClr val="accent1">
                  <a:shade val="80000"/>
                  <a:hueOff val="112617"/>
                  <a:satOff val="-9131"/>
                  <a:lumOff val="8759"/>
                  <a:alphaOff val="0"/>
                </a:schemeClr>
              </a:fillRef>
              <a:effectRef idx="2">
                <a:schemeClr val="accent1">
                  <a:shade val="80000"/>
                  <a:hueOff val="112617"/>
                  <a:satOff val="-9131"/>
                  <a:lumOff val="8759"/>
                  <a:alphaOff val="0"/>
                </a:schemeClr>
              </a:effectRef>
              <a:fontRef idx="minor">
                <a:schemeClr val="lt1"/>
              </a:fontRef>
            </p:style>
          </p:sp>
          <p:sp>
            <p:nvSpPr>
              <p:cNvPr id="18" name="Rectangle: Rounded Corners 6">
                <a:extLst>
                  <a:ext uri="{FF2B5EF4-FFF2-40B4-BE49-F238E27FC236}">
                    <a16:creationId xmlns:a16="http://schemas.microsoft.com/office/drawing/2014/main" id="{75558B7E-A94B-40C3-A951-21DFEB8820D9}"/>
                  </a:ext>
                </a:extLst>
              </p:cNvPr>
              <p:cNvSpPr txBox="1"/>
              <p:nvPr/>
            </p:nvSpPr>
            <p:spPr>
              <a:xfrm>
                <a:off x="1132017" y="1149434"/>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Monitoring</a:t>
                </a:r>
              </a:p>
            </p:txBody>
          </p:sp>
        </p:grpSp>
        <p:sp>
          <p:nvSpPr>
            <p:cNvPr id="21" name="Oval 20" descr="&quot;M&quot; in circle">
              <a:extLst>
                <a:ext uri="{FF2B5EF4-FFF2-40B4-BE49-F238E27FC236}">
                  <a16:creationId xmlns:a16="http://schemas.microsoft.com/office/drawing/2014/main" id="{569632C3-20A6-49C0-B94F-09094C510092}"/>
                </a:ext>
              </a:extLst>
            </p:cNvPr>
            <p:cNvSpPr/>
            <p:nvPr/>
          </p:nvSpPr>
          <p:spPr>
            <a:xfrm>
              <a:off x="3873912" y="2268521"/>
              <a:ext cx="856527" cy="856527"/>
            </a:xfrm>
            <a:prstGeom prst="ellipse">
              <a:avLst/>
            </a:prstGeom>
            <a:solidFill>
              <a:schemeClr val="accent5">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M</a:t>
              </a:r>
            </a:p>
          </p:txBody>
        </p:sp>
        <p:grpSp>
          <p:nvGrpSpPr>
            <p:cNvPr id="8" name="Group 7" descr="word Accountability">
              <a:extLst>
                <a:ext uri="{FF2B5EF4-FFF2-40B4-BE49-F238E27FC236}">
                  <a16:creationId xmlns:a16="http://schemas.microsoft.com/office/drawing/2014/main" id="{AE826FC5-86C2-4C56-8E3C-0BC3FF39888C}"/>
                </a:ext>
              </a:extLst>
            </p:cNvPr>
            <p:cNvGrpSpPr/>
            <p:nvPr/>
          </p:nvGrpSpPr>
          <p:grpSpPr>
            <a:xfrm>
              <a:off x="4302176" y="3324679"/>
              <a:ext cx="3587648" cy="764224"/>
              <a:chOff x="1094711" y="1986183"/>
              <a:chExt cx="3587648" cy="764224"/>
            </a:xfrm>
            <a:scene3d>
              <a:camera prst="orthographicFront"/>
              <a:lightRig rig="threePt" dir="t">
                <a:rot lat="0" lon="0" rev="7500000"/>
              </a:lightRig>
            </a:scene3d>
          </p:grpSpPr>
          <p:sp>
            <p:nvSpPr>
              <p:cNvPr id="15" name="Rectangle: Rounded Corners 14">
                <a:extLst>
                  <a:ext uri="{FF2B5EF4-FFF2-40B4-BE49-F238E27FC236}">
                    <a16:creationId xmlns:a16="http://schemas.microsoft.com/office/drawing/2014/main" id="{09DB6015-3FA5-4166-887F-1945B34B190B}"/>
                  </a:ext>
                </a:extLst>
              </p:cNvPr>
              <p:cNvSpPr/>
              <p:nvPr/>
            </p:nvSpPr>
            <p:spPr>
              <a:xfrm rot="10800000">
                <a:off x="1094711" y="1986183"/>
                <a:ext cx="3587648" cy="764224"/>
              </a:xfrm>
              <a:prstGeom prst="roundRect">
                <a:avLst/>
              </a:prstGeom>
              <a:solidFill>
                <a:srgbClr val="E98F47"/>
              </a:solidFill>
              <a:sp3d prstMaterial="plastic">
                <a:bevelT w="127000" h="25400" prst="relaxedInset"/>
              </a:sp3d>
            </p:spPr>
            <p:style>
              <a:lnRef idx="0">
                <a:schemeClr val="lt1">
                  <a:hueOff val="0"/>
                  <a:satOff val="0"/>
                  <a:lumOff val="0"/>
                  <a:alphaOff val="0"/>
                </a:schemeClr>
              </a:lnRef>
              <a:fillRef idx="3">
                <a:schemeClr val="accent1">
                  <a:shade val="80000"/>
                  <a:hueOff val="225233"/>
                  <a:satOff val="-18262"/>
                  <a:lumOff val="17517"/>
                  <a:alphaOff val="0"/>
                </a:schemeClr>
              </a:fillRef>
              <a:effectRef idx="2">
                <a:schemeClr val="accent1">
                  <a:shade val="80000"/>
                  <a:hueOff val="225233"/>
                  <a:satOff val="-18262"/>
                  <a:lumOff val="17517"/>
                  <a:alphaOff val="0"/>
                </a:schemeClr>
              </a:effectRef>
              <a:fontRef idx="minor">
                <a:schemeClr val="lt1"/>
              </a:fontRef>
            </p:style>
          </p:sp>
          <p:sp>
            <p:nvSpPr>
              <p:cNvPr id="16" name="Rectangle: Rounded Corners 8">
                <a:extLst>
                  <a:ext uri="{FF2B5EF4-FFF2-40B4-BE49-F238E27FC236}">
                    <a16:creationId xmlns:a16="http://schemas.microsoft.com/office/drawing/2014/main" id="{90CFE760-022C-4B61-94B0-8604C12909A8}"/>
                  </a:ext>
                </a:extLst>
              </p:cNvPr>
              <p:cNvSpPr txBox="1"/>
              <p:nvPr/>
            </p:nvSpPr>
            <p:spPr>
              <a:xfrm>
                <a:off x="1132017" y="2168609"/>
                <a:ext cx="3513036" cy="4095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Accountability</a:t>
                </a:r>
              </a:p>
            </p:txBody>
          </p:sp>
        </p:grpSp>
        <p:sp>
          <p:nvSpPr>
            <p:cNvPr id="22" name="Oval 21" descr="&quot;A&quot; in circle">
              <a:extLst>
                <a:ext uri="{FF2B5EF4-FFF2-40B4-BE49-F238E27FC236}">
                  <a16:creationId xmlns:a16="http://schemas.microsoft.com/office/drawing/2014/main" id="{D2B983C8-9A3C-4CD4-8025-4EEBC1237073}"/>
                </a:ext>
              </a:extLst>
            </p:cNvPr>
            <p:cNvSpPr/>
            <p:nvPr/>
          </p:nvSpPr>
          <p:spPr>
            <a:xfrm>
              <a:off x="3873911" y="3287373"/>
              <a:ext cx="856527" cy="856527"/>
            </a:xfrm>
            <a:prstGeom prst="ellipse">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A</a:t>
              </a:r>
            </a:p>
          </p:txBody>
        </p:sp>
        <p:grpSp>
          <p:nvGrpSpPr>
            <p:cNvPr id="9" name="Group 8" descr="words Risk Mitigation">
              <a:extLst>
                <a:ext uri="{FF2B5EF4-FFF2-40B4-BE49-F238E27FC236}">
                  <a16:creationId xmlns:a16="http://schemas.microsoft.com/office/drawing/2014/main" id="{046B795B-1453-4595-AAF2-FCD16F486AE1}"/>
                </a:ext>
              </a:extLst>
            </p:cNvPr>
            <p:cNvGrpSpPr/>
            <p:nvPr/>
          </p:nvGrpSpPr>
          <p:grpSpPr>
            <a:xfrm>
              <a:off x="4302176" y="4317030"/>
              <a:ext cx="3587648" cy="764224"/>
              <a:chOff x="1094711" y="2978534"/>
              <a:chExt cx="3587648" cy="764224"/>
            </a:xfrm>
            <a:scene3d>
              <a:camera prst="orthographicFront"/>
              <a:lightRig rig="threePt" dir="t">
                <a:rot lat="0" lon="0" rev="7500000"/>
              </a:lightRig>
            </a:scene3d>
          </p:grpSpPr>
          <p:sp>
            <p:nvSpPr>
              <p:cNvPr id="13" name="Rectangle: Rounded Corners 12">
                <a:extLst>
                  <a:ext uri="{FF2B5EF4-FFF2-40B4-BE49-F238E27FC236}">
                    <a16:creationId xmlns:a16="http://schemas.microsoft.com/office/drawing/2014/main" id="{5AF3DC3F-451A-44C1-A711-E7092C41B21A}"/>
                  </a:ext>
                </a:extLst>
              </p:cNvPr>
              <p:cNvSpPr/>
              <p:nvPr/>
            </p:nvSpPr>
            <p:spPr>
              <a:xfrm rot="10800000">
                <a:off x="1094711" y="2978534"/>
                <a:ext cx="3587648" cy="764224"/>
              </a:xfrm>
              <a:prstGeom prst="roundRect">
                <a:avLst/>
              </a:prstGeom>
              <a:solidFill>
                <a:srgbClr val="EEAA47"/>
              </a:solidFill>
              <a:sp3d prstMaterial="plastic">
                <a:bevelT w="127000" h="25400" prst="relaxedInset"/>
              </a:sp3d>
            </p:spPr>
            <p:style>
              <a:lnRef idx="0">
                <a:schemeClr val="lt1">
                  <a:hueOff val="0"/>
                  <a:satOff val="0"/>
                  <a:lumOff val="0"/>
                  <a:alphaOff val="0"/>
                </a:schemeClr>
              </a:lnRef>
              <a:fillRef idx="3">
                <a:schemeClr val="accent1">
                  <a:shade val="80000"/>
                  <a:hueOff val="337850"/>
                  <a:satOff val="-27393"/>
                  <a:lumOff val="26276"/>
                  <a:alphaOff val="0"/>
                </a:schemeClr>
              </a:fillRef>
              <a:effectRef idx="2">
                <a:schemeClr val="accent1">
                  <a:shade val="80000"/>
                  <a:hueOff val="337850"/>
                  <a:satOff val="-27393"/>
                  <a:lumOff val="26276"/>
                  <a:alphaOff val="0"/>
                </a:schemeClr>
              </a:effectRef>
              <a:fontRef idx="minor">
                <a:schemeClr val="lt1"/>
              </a:fontRef>
            </p:style>
          </p:sp>
          <p:sp>
            <p:nvSpPr>
              <p:cNvPr id="14" name="Rectangle: Rounded Corners 10">
                <a:extLst>
                  <a:ext uri="{FF2B5EF4-FFF2-40B4-BE49-F238E27FC236}">
                    <a16:creationId xmlns:a16="http://schemas.microsoft.com/office/drawing/2014/main" id="{AA8B36D4-AF2B-4750-B835-BE92466D49AB}"/>
                  </a:ext>
                </a:extLst>
              </p:cNvPr>
              <p:cNvSpPr txBox="1"/>
              <p:nvPr/>
            </p:nvSpPr>
            <p:spPr>
              <a:xfrm>
                <a:off x="1132017" y="3111584"/>
                <a:ext cx="3513036" cy="47625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Risk Mitigation</a:t>
                </a:r>
              </a:p>
            </p:txBody>
          </p:sp>
        </p:grpSp>
        <p:sp>
          <p:nvSpPr>
            <p:cNvPr id="23" name="Oval 22" descr="&quot;R&quot; in circle">
              <a:extLst>
                <a:ext uri="{FF2B5EF4-FFF2-40B4-BE49-F238E27FC236}">
                  <a16:creationId xmlns:a16="http://schemas.microsoft.com/office/drawing/2014/main" id="{4C061CE4-834F-4DD6-9446-5447FA0C038E}"/>
                </a:ext>
              </a:extLst>
            </p:cNvPr>
            <p:cNvSpPr/>
            <p:nvPr/>
          </p:nvSpPr>
          <p:spPr>
            <a:xfrm>
              <a:off x="3873910" y="4259677"/>
              <a:ext cx="856527" cy="856527"/>
            </a:xfrm>
            <a:prstGeom prst="ellipse">
              <a:avLst/>
            </a:prstGeom>
            <a:solidFill>
              <a:schemeClr val="accent1">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R</a:t>
              </a:r>
            </a:p>
          </p:txBody>
        </p:sp>
        <p:grpSp>
          <p:nvGrpSpPr>
            <p:cNvPr id="10" name="Group 9" descr="word Transparency">
              <a:extLst>
                <a:ext uri="{FF2B5EF4-FFF2-40B4-BE49-F238E27FC236}">
                  <a16:creationId xmlns:a16="http://schemas.microsoft.com/office/drawing/2014/main" id="{AC8315D3-53AC-487C-96D8-64A8621CD5D0}"/>
                </a:ext>
              </a:extLst>
            </p:cNvPr>
            <p:cNvGrpSpPr/>
            <p:nvPr/>
          </p:nvGrpSpPr>
          <p:grpSpPr>
            <a:xfrm>
              <a:off x="4302176" y="5309382"/>
              <a:ext cx="3587648" cy="764224"/>
              <a:chOff x="1094711" y="3970886"/>
              <a:chExt cx="3587648" cy="764224"/>
            </a:xfrm>
            <a:scene3d>
              <a:camera prst="orthographicFront"/>
              <a:lightRig rig="threePt" dir="t">
                <a:rot lat="0" lon="0" rev="7500000"/>
              </a:lightRig>
            </a:scene3d>
          </p:grpSpPr>
          <p:sp>
            <p:nvSpPr>
              <p:cNvPr id="11" name="Rectangle: Rounded Corners 10">
                <a:extLst>
                  <a:ext uri="{FF2B5EF4-FFF2-40B4-BE49-F238E27FC236}">
                    <a16:creationId xmlns:a16="http://schemas.microsoft.com/office/drawing/2014/main" id="{AA6ADF0C-CE1B-4B7C-B22F-A348168C040F}"/>
                  </a:ext>
                </a:extLst>
              </p:cNvPr>
              <p:cNvSpPr/>
              <p:nvPr/>
            </p:nvSpPr>
            <p:spPr>
              <a:xfrm rot="10800000">
                <a:off x="1094711" y="3970886"/>
                <a:ext cx="3587648" cy="764224"/>
              </a:xfrm>
              <a:prstGeom prst="roundRect">
                <a:avLst/>
              </a:prstGeom>
              <a:solidFill>
                <a:srgbClr val="E8BE76"/>
              </a:solidFill>
              <a:sp3d prstMaterial="plastic">
                <a:bevelT w="127000" h="25400" prst="relaxedInset"/>
              </a:sp3d>
            </p:spPr>
            <p:style>
              <a:lnRef idx="0">
                <a:schemeClr val="lt1">
                  <a:hueOff val="0"/>
                  <a:satOff val="0"/>
                  <a:lumOff val="0"/>
                  <a:alphaOff val="0"/>
                </a:schemeClr>
              </a:lnRef>
              <a:fillRef idx="3">
                <a:schemeClr val="accent1">
                  <a:shade val="80000"/>
                  <a:hueOff val="450467"/>
                  <a:satOff val="-36524"/>
                  <a:lumOff val="35034"/>
                  <a:alphaOff val="0"/>
                </a:schemeClr>
              </a:fillRef>
              <a:effectRef idx="2">
                <a:schemeClr val="accent1">
                  <a:shade val="80000"/>
                  <a:hueOff val="450467"/>
                  <a:satOff val="-36524"/>
                  <a:lumOff val="35034"/>
                  <a:alphaOff val="0"/>
                </a:schemeClr>
              </a:effectRef>
              <a:fontRef idx="minor">
                <a:schemeClr val="lt1"/>
              </a:fontRef>
            </p:style>
          </p:sp>
          <p:sp>
            <p:nvSpPr>
              <p:cNvPr id="12" name="Rectangle: Rounded Corners 12">
                <a:extLst>
                  <a:ext uri="{FF2B5EF4-FFF2-40B4-BE49-F238E27FC236}">
                    <a16:creationId xmlns:a16="http://schemas.microsoft.com/office/drawing/2014/main" id="{D613EEB9-468F-441F-8186-15A4138EF374}"/>
                  </a:ext>
                </a:extLst>
              </p:cNvPr>
              <p:cNvSpPr txBox="1"/>
              <p:nvPr/>
            </p:nvSpPr>
            <p:spPr>
              <a:xfrm>
                <a:off x="1132017" y="4092658"/>
                <a:ext cx="3513036" cy="5048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Transparency</a:t>
                </a:r>
              </a:p>
            </p:txBody>
          </p:sp>
        </p:grpSp>
        <p:sp>
          <p:nvSpPr>
            <p:cNvPr id="24" name="Oval 23" descr="&quot;T&quot; in circle">
              <a:extLst>
                <a:ext uri="{FF2B5EF4-FFF2-40B4-BE49-F238E27FC236}">
                  <a16:creationId xmlns:a16="http://schemas.microsoft.com/office/drawing/2014/main" id="{2C50CF42-5829-4B54-9D71-34217811534E}"/>
                </a:ext>
              </a:extLst>
            </p:cNvPr>
            <p:cNvSpPr/>
            <p:nvPr/>
          </p:nvSpPr>
          <p:spPr>
            <a:xfrm>
              <a:off x="3873909" y="5231981"/>
              <a:ext cx="856527" cy="856527"/>
            </a:xfrm>
            <a:prstGeom prst="ellipse">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T</a:t>
              </a:r>
            </a:p>
          </p:txBody>
        </p:sp>
      </p:grpSp>
      <p:sp>
        <p:nvSpPr>
          <p:cNvPr id="7" name="TextBox 6"/>
          <p:cNvSpPr txBox="1"/>
          <p:nvPr/>
        </p:nvSpPr>
        <p:spPr>
          <a:xfrm>
            <a:off x="5317702" y="1213453"/>
            <a:ext cx="5732568" cy="4900252"/>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800" b="1"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SMART 3.0 Training Series</a:t>
            </a:r>
            <a:r>
              <a:rPr kumimoji="0" lang="en-US" sz="2800" b="0"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 training modules are focused on: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S</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trategies for sound grant management that includes: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M</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onitoring,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ccountability,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R</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isk mitigation and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T</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ransparency</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endPar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These four themes are weaved throughout the OMB Uniform Administrative Requirements, Cost Principles, and Audit Requirements for Federal Awards also known as the Uniform Guidance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2 CFR Part 200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2 CFR Part 2900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37007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Recipient/PTE Audit Resolution Process</a:t>
            </a:r>
          </a:p>
        </p:txBody>
      </p:sp>
      <p:sp>
        <p:nvSpPr>
          <p:cNvPr id="3" name="Content Placeholder 2"/>
          <p:cNvSpPr>
            <a:spLocks noGrp="1"/>
          </p:cNvSpPr>
          <p:nvPr>
            <p:ph idx="1"/>
          </p:nvPr>
        </p:nvSpPr>
        <p:spPr/>
        <p:txBody>
          <a:bodyPr>
            <a:normAutofit/>
          </a:bodyPr>
          <a:lstStyle/>
          <a:p>
            <a:pPr marL="0" lvl="1" indent="0">
              <a:lnSpc>
                <a:spcPct val="85000"/>
              </a:lnSpc>
              <a:spcBef>
                <a:spcPts val="1800"/>
              </a:spcBef>
              <a:buClr>
                <a:srgbClr val="F35B2D"/>
              </a:buClr>
              <a:buNone/>
            </a:pPr>
            <a:r>
              <a:rPr lang="en-US" sz="2800" dirty="0">
                <a:solidFill>
                  <a:srgbClr val="323332"/>
                </a:solidFill>
              </a:rPr>
              <a:t>WIOA </a:t>
            </a:r>
            <a:r>
              <a:rPr lang="en-US" sz="2800" dirty="0">
                <a:solidFill>
                  <a:srgbClr val="323332"/>
                </a:solidFill>
                <a:hlinkClick r:id="rId3"/>
              </a:rPr>
              <a:t>20 CFR 683.420</a:t>
            </a:r>
            <a:endParaRPr lang="en-US" sz="2800" dirty="0">
              <a:solidFill>
                <a:srgbClr val="2A5681">
                  <a:lumMod val="75000"/>
                </a:srgbClr>
              </a:solidFill>
            </a:endParaRPr>
          </a:p>
          <a:p>
            <a:pPr marL="342900" lvl="1" indent="-342900">
              <a:lnSpc>
                <a:spcPct val="85000"/>
              </a:lnSpc>
              <a:spcBef>
                <a:spcPts val="1800"/>
              </a:spcBef>
              <a:buClr>
                <a:srgbClr val="F35B2D"/>
              </a:buClr>
              <a:buFont typeface="Wingdings" panose="05000000000000000000" pitchFamily="2" charset="2"/>
              <a:buChar char="ü"/>
            </a:pPr>
            <a:r>
              <a:rPr lang="en-US" sz="2800" dirty="0">
                <a:solidFill>
                  <a:srgbClr val="2A5681">
                    <a:lumMod val="75000"/>
                  </a:srgbClr>
                </a:solidFill>
              </a:rPr>
              <a:t>State or direct grant recipient</a:t>
            </a:r>
            <a:endParaRPr lang="en-US" sz="2600" dirty="0">
              <a:solidFill>
                <a:srgbClr val="323332"/>
              </a:solidFill>
            </a:endParaRPr>
          </a:p>
          <a:p>
            <a:pPr lvl="1">
              <a:lnSpc>
                <a:spcPct val="110000"/>
              </a:lnSpc>
              <a:buClr>
                <a:srgbClr val="2A5681">
                  <a:lumMod val="75000"/>
                </a:srgbClr>
              </a:buClr>
            </a:pPr>
            <a:r>
              <a:rPr lang="en-US" dirty="0">
                <a:solidFill>
                  <a:srgbClr val="2A5681">
                    <a:lumMod val="75000"/>
                  </a:srgbClr>
                </a:solidFill>
              </a:rPr>
              <a:t>Must utilize the written monitoring and audit resolution, debt collection and appeal procedures that it uses for other Federal grant programs.</a:t>
            </a:r>
          </a:p>
          <a:p>
            <a:pPr lvl="1">
              <a:lnSpc>
                <a:spcPct val="110000"/>
              </a:lnSpc>
              <a:buClr>
                <a:srgbClr val="2A5681">
                  <a:lumMod val="75000"/>
                </a:srgbClr>
              </a:buClr>
            </a:pPr>
            <a:r>
              <a:rPr lang="en-US" dirty="0">
                <a:solidFill>
                  <a:srgbClr val="2A5681">
                    <a:lumMod val="75000"/>
                  </a:srgbClr>
                </a:solidFill>
              </a:rPr>
              <a:t>If no such written procedures, must prescribe standards and procedures to be used for this grant program.</a:t>
            </a:r>
          </a:p>
          <a:p>
            <a:pPr marL="342900" lvl="1" indent="-342900">
              <a:lnSpc>
                <a:spcPct val="85000"/>
              </a:lnSpc>
              <a:spcBef>
                <a:spcPts val="1800"/>
              </a:spcBef>
              <a:buClr>
                <a:srgbClr val="F35B2D"/>
              </a:buClr>
              <a:buFont typeface="Wingdings" panose="05000000000000000000" pitchFamily="2" charset="2"/>
              <a:buChar char="ü"/>
            </a:pPr>
            <a:r>
              <a:rPr lang="en-US" sz="2800" dirty="0">
                <a:solidFill>
                  <a:srgbClr val="323332"/>
                </a:solidFill>
              </a:rPr>
              <a:t>Other PTEs</a:t>
            </a:r>
          </a:p>
          <a:p>
            <a:pPr lvl="1">
              <a:lnSpc>
                <a:spcPct val="110000"/>
              </a:lnSpc>
              <a:buClr>
                <a:srgbClr val="2A5681">
                  <a:lumMod val="75000"/>
                </a:srgbClr>
              </a:buClr>
            </a:pPr>
            <a:r>
              <a:rPr lang="en-US" dirty="0">
                <a:solidFill>
                  <a:srgbClr val="2A5681">
                    <a:lumMod val="75000"/>
                  </a:srgbClr>
                </a:solidFill>
              </a:rPr>
              <a:t>Must prescribe standards and procedures to be used for resolving subrecipient audits.</a:t>
            </a:r>
            <a:endParaRPr lang="en-US" dirty="0"/>
          </a:p>
        </p:txBody>
      </p:sp>
      <p:sp>
        <p:nvSpPr>
          <p:cNvPr id="4" name="Slide Number Placeholder 3">
            <a:extLst>
              <a:ext uri="{FF2B5EF4-FFF2-40B4-BE49-F238E27FC236}">
                <a16:creationId xmlns:a16="http://schemas.microsoft.com/office/drawing/2014/main" id="{011D198A-5E74-49CC-9A11-E6C87ECC83B5}"/>
              </a:ext>
            </a:extLst>
          </p:cNvPr>
          <p:cNvSpPr>
            <a:spLocks noGrp="1"/>
          </p:cNvSpPr>
          <p:nvPr>
            <p:ph type="sldNum" sz="quarter" idx="12"/>
          </p:nvPr>
        </p:nvSpPr>
        <p:spPr/>
        <p:txBody>
          <a:bodyPr/>
          <a:lstStyle/>
          <a:p>
            <a:fld id="{AEF1280C-1E94-430E-A516-D051ECA45720}" type="slidenum">
              <a:rPr lang="en-US" smtClean="0"/>
              <a:t>30</a:t>
            </a:fld>
            <a:endParaRPr lang="en-US"/>
          </a:p>
        </p:txBody>
      </p:sp>
    </p:spTree>
    <p:extLst>
      <p:ext uri="{BB962C8B-B14F-4D97-AF65-F5344CB8AC3E}">
        <p14:creationId xmlns:p14="http://schemas.microsoft.com/office/powerpoint/2010/main" val="3423712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Recipient/PTE Audit Resolution Process (cont.)</a:t>
            </a:r>
          </a:p>
        </p:txBody>
      </p:sp>
      <p:sp>
        <p:nvSpPr>
          <p:cNvPr id="3" name="Content Placeholder 2"/>
          <p:cNvSpPr>
            <a:spLocks noGrp="1"/>
          </p:cNvSpPr>
          <p:nvPr>
            <p:ph idx="1"/>
          </p:nvPr>
        </p:nvSpPr>
        <p:spPr/>
        <p:txBody>
          <a:bodyPr>
            <a:normAutofit/>
          </a:bodyPr>
          <a:lstStyle/>
          <a:p>
            <a:r>
              <a:rPr lang="en-US" dirty="0"/>
              <a:t>Issue management decision</a:t>
            </a:r>
          </a:p>
          <a:p>
            <a:pPr lvl="1"/>
            <a:r>
              <a:rPr lang="en-US" dirty="0"/>
              <a:t>Ensure corrective action</a:t>
            </a:r>
          </a:p>
          <a:p>
            <a:pPr lvl="1"/>
            <a:r>
              <a:rPr lang="en-US" dirty="0"/>
              <a:t>Allow or disallow costs</a:t>
            </a:r>
          </a:p>
          <a:p>
            <a:r>
              <a:rPr lang="en-US" dirty="0"/>
              <a:t>Determine applicability of “stand-in” costs</a:t>
            </a:r>
          </a:p>
          <a:p>
            <a:r>
              <a:rPr lang="en-US" dirty="0"/>
              <a:t>Establish debt</a:t>
            </a:r>
          </a:p>
          <a:p>
            <a:pPr lvl="1">
              <a:lnSpc>
                <a:spcPct val="100000"/>
              </a:lnSpc>
            </a:pPr>
            <a:r>
              <a:rPr lang="en-US" sz="2200" dirty="0"/>
              <a:t>For its subrecipients, the pass-through entity must issue a management decision within 12 months of the audit acceptance by FAC [</a:t>
            </a:r>
            <a:r>
              <a:rPr lang="en-US" sz="2200" dirty="0">
                <a:hlinkClick r:id="rId3"/>
              </a:rPr>
              <a:t>2 CFR 2900.21</a:t>
            </a:r>
            <a:r>
              <a:rPr lang="en-US" sz="2200" dirty="0"/>
              <a:t>]</a:t>
            </a:r>
          </a:p>
          <a:p>
            <a:r>
              <a:rPr lang="en-US" dirty="0"/>
              <a:t>Provide appeal rights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011D198A-5E74-49CC-9A11-E6C87ECC83B5}"/>
              </a:ext>
            </a:extLst>
          </p:cNvPr>
          <p:cNvSpPr>
            <a:spLocks noGrp="1"/>
          </p:cNvSpPr>
          <p:nvPr>
            <p:ph type="sldNum" sz="quarter" idx="12"/>
          </p:nvPr>
        </p:nvSpPr>
        <p:spPr/>
        <p:txBody>
          <a:bodyPr/>
          <a:lstStyle/>
          <a:p>
            <a:fld id="{AEF1280C-1E94-430E-A516-D051ECA45720}" type="slidenum">
              <a:rPr lang="en-US" smtClean="0"/>
              <a:t>31</a:t>
            </a:fld>
            <a:endParaRPr lang="en-US"/>
          </a:p>
        </p:txBody>
      </p:sp>
    </p:spTree>
    <p:extLst>
      <p:ext uri="{BB962C8B-B14F-4D97-AF65-F5344CB8AC3E}">
        <p14:creationId xmlns:p14="http://schemas.microsoft.com/office/powerpoint/2010/main" val="1976048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Decisions</a:t>
            </a:r>
          </a:p>
        </p:txBody>
      </p:sp>
      <p:sp>
        <p:nvSpPr>
          <p:cNvPr id="3" name="Content Placeholder 2"/>
          <p:cNvSpPr>
            <a:spLocks noGrp="1"/>
          </p:cNvSpPr>
          <p:nvPr>
            <p:ph idx="1"/>
          </p:nvPr>
        </p:nvSpPr>
        <p:spPr/>
        <p:txBody>
          <a:bodyPr>
            <a:normAutofit fontScale="92500"/>
          </a:bodyPr>
          <a:lstStyle/>
          <a:p>
            <a:pPr marL="0" indent="0">
              <a:spcBef>
                <a:spcPts val="1200"/>
              </a:spcBef>
              <a:buNone/>
            </a:pPr>
            <a:r>
              <a:rPr lang="en-US" dirty="0">
                <a:hlinkClick r:id="rId3"/>
              </a:rPr>
              <a:t>2 CFR 200.521</a:t>
            </a:r>
            <a:endParaRPr lang="en-US" dirty="0"/>
          </a:p>
          <a:p>
            <a:pPr marL="0" indent="0">
              <a:spcBef>
                <a:spcPts val="1200"/>
              </a:spcBef>
              <a:buNone/>
            </a:pPr>
            <a:r>
              <a:rPr lang="en-US" dirty="0"/>
              <a:t>Pass-through entities must issue a management decision for audit findings related to Federal awards made to subrecipients detailing the corrective action necessary to resolve an audit or monitoring review finding. A management decision must: </a:t>
            </a:r>
          </a:p>
          <a:p>
            <a:pPr marL="342900" lvl="1" indent="-342900">
              <a:spcBef>
                <a:spcPts val="1200"/>
              </a:spcBef>
              <a:buClr>
                <a:schemeClr val="accent2"/>
              </a:buClr>
              <a:buFont typeface="Wingdings" panose="05000000000000000000" pitchFamily="2" charset="2"/>
              <a:buChar char="ü"/>
            </a:pPr>
            <a:r>
              <a:rPr lang="en-US" sz="2800" dirty="0">
                <a:solidFill>
                  <a:schemeClr val="tx1"/>
                </a:solidFill>
              </a:rPr>
              <a:t>Clearly state whether or not a finding is sustained</a:t>
            </a:r>
          </a:p>
          <a:p>
            <a:pPr marL="342900" lvl="1" indent="-342900">
              <a:spcBef>
                <a:spcPts val="1200"/>
              </a:spcBef>
              <a:buClr>
                <a:schemeClr val="accent2"/>
              </a:buClr>
              <a:buFont typeface="Wingdings" panose="05000000000000000000" pitchFamily="2" charset="2"/>
              <a:buChar char="ü"/>
            </a:pPr>
            <a:r>
              <a:rPr lang="en-US" sz="2800" dirty="0">
                <a:solidFill>
                  <a:schemeClr val="tx1"/>
                </a:solidFill>
              </a:rPr>
              <a:t>The reason for the decision</a:t>
            </a:r>
          </a:p>
          <a:p>
            <a:pPr marL="342900" lvl="1" indent="-342900">
              <a:spcBef>
                <a:spcPts val="1200"/>
              </a:spcBef>
              <a:buClr>
                <a:schemeClr val="accent2"/>
              </a:buClr>
              <a:buFont typeface="Wingdings" panose="05000000000000000000" pitchFamily="2" charset="2"/>
              <a:buChar char="ü"/>
            </a:pPr>
            <a:r>
              <a:rPr lang="en-US" sz="2800" dirty="0">
                <a:solidFill>
                  <a:schemeClr val="tx1"/>
                </a:solidFill>
              </a:rPr>
              <a:t>Expected auditee action to repay disallowed costs/make financial adjustments</a:t>
            </a:r>
          </a:p>
          <a:p>
            <a:pPr marL="342900" lvl="1" indent="-342900">
              <a:spcBef>
                <a:spcPts val="1200"/>
              </a:spcBef>
              <a:buClr>
                <a:schemeClr val="accent2"/>
              </a:buClr>
              <a:buFont typeface="Wingdings" panose="05000000000000000000" pitchFamily="2" charset="2"/>
              <a:buChar char="ü"/>
            </a:pPr>
            <a:r>
              <a:rPr lang="en-US" sz="2800" dirty="0">
                <a:solidFill>
                  <a:schemeClr val="tx1"/>
                </a:solidFill>
              </a:rPr>
              <a:t>Establish time requirements</a:t>
            </a:r>
          </a:p>
          <a:p>
            <a:pPr marL="342900" lvl="1" indent="-342900">
              <a:spcBef>
                <a:spcPts val="1200"/>
              </a:spcBef>
              <a:buClr>
                <a:schemeClr val="accent2"/>
              </a:buClr>
              <a:buFont typeface="Wingdings" panose="05000000000000000000" pitchFamily="2" charset="2"/>
              <a:buChar char="ü"/>
            </a:pPr>
            <a:r>
              <a:rPr lang="en-US" sz="2800" dirty="0">
                <a:solidFill>
                  <a:schemeClr val="tx1"/>
                </a:solidFill>
              </a:rPr>
              <a:t>Include reference numbers assigned by the auditor </a:t>
            </a:r>
          </a:p>
        </p:txBody>
      </p:sp>
      <p:sp>
        <p:nvSpPr>
          <p:cNvPr id="4" name="Slide Number Placeholder 3">
            <a:extLst>
              <a:ext uri="{FF2B5EF4-FFF2-40B4-BE49-F238E27FC236}">
                <a16:creationId xmlns:a16="http://schemas.microsoft.com/office/drawing/2014/main" id="{51F32D01-11B2-4E94-9C3E-D42BED4DD3F3}"/>
              </a:ext>
            </a:extLst>
          </p:cNvPr>
          <p:cNvSpPr>
            <a:spLocks noGrp="1"/>
          </p:cNvSpPr>
          <p:nvPr>
            <p:ph type="sldNum" sz="quarter" idx="12"/>
          </p:nvPr>
        </p:nvSpPr>
        <p:spPr/>
        <p:txBody>
          <a:bodyPr/>
          <a:lstStyle/>
          <a:p>
            <a:fld id="{AEF1280C-1E94-430E-A516-D051ECA45720}" type="slidenum">
              <a:rPr lang="en-US" smtClean="0"/>
              <a:t>32</a:t>
            </a:fld>
            <a:endParaRPr lang="en-US"/>
          </a:p>
        </p:txBody>
      </p:sp>
    </p:spTree>
    <p:extLst>
      <p:ext uri="{BB962C8B-B14F-4D97-AF65-F5344CB8AC3E}">
        <p14:creationId xmlns:p14="http://schemas.microsoft.com/office/powerpoint/2010/main" val="1176013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Decisions – DOL Resolution Process</a:t>
            </a:r>
          </a:p>
        </p:txBody>
      </p:sp>
      <p:sp>
        <p:nvSpPr>
          <p:cNvPr id="3" name="Content Placeholder 2"/>
          <p:cNvSpPr>
            <a:spLocks noGrp="1"/>
          </p:cNvSpPr>
          <p:nvPr>
            <p:ph idx="1"/>
          </p:nvPr>
        </p:nvSpPr>
        <p:spPr/>
        <p:txBody>
          <a:bodyPr vert="horz" lIns="91440" tIns="45720" rIns="91440" bIns="45720" rtlCol="0" anchor="t">
            <a:normAutofit/>
          </a:bodyPr>
          <a:lstStyle/>
          <a:p>
            <a:pPr marL="0" indent="0">
              <a:spcBef>
                <a:spcPts val="1200"/>
              </a:spcBef>
              <a:buNone/>
            </a:pPr>
            <a:r>
              <a:rPr lang="en-US" u="sng" dirty="0">
                <a:hlinkClick r:id="rId3"/>
              </a:rPr>
              <a:t>2 CFR 2900.21</a:t>
            </a:r>
            <a:r>
              <a:rPr lang="en-US" u="sng" dirty="0"/>
              <a:t> – </a:t>
            </a:r>
            <a:r>
              <a:rPr lang="en-US" dirty="0"/>
              <a:t>PTE is responsible for issuing a management decision </a:t>
            </a:r>
            <a:r>
              <a:rPr lang="en-US" u="sng" dirty="0"/>
              <a:t>within twelve months </a:t>
            </a:r>
            <a:r>
              <a:rPr lang="en-US" dirty="0"/>
              <a:t>of acceptance of the audit report by the FAC.  The auditee must initiate and proceed with corrective action as rapidly as possible and should begin corrective action no later than upon receipt of the audit report.  </a:t>
            </a:r>
          </a:p>
        </p:txBody>
      </p:sp>
      <p:sp>
        <p:nvSpPr>
          <p:cNvPr id="4" name="Slide Number Placeholder 3">
            <a:extLst>
              <a:ext uri="{FF2B5EF4-FFF2-40B4-BE49-F238E27FC236}">
                <a16:creationId xmlns:a16="http://schemas.microsoft.com/office/drawing/2014/main" id="{51F32D01-11B2-4E94-9C3E-D42BED4DD3F3}"/>
              </a:ext>
            </a:extLst>
          </p:cNvPr>
          <p:cNvSpPr>
            <a:spLocks noGrp="1"/>
          </p:cNvSpPr>
          <p:nvPr>
            <p:ph type="sldNum" sz="quarter" idx="12"/>
          </p:nvPr>
        </p:nvSpPr>
        <p:spPr/>
        <p:txBody>
          <a:bodyPr/>
          <a:lstStyle/>
          <a:p>
            <a:fld id="{AEF1280C-1E94-430E-A516-D051ECA45720}" type="slidenum">
              <a:rPr lang="en-US" smtClean="0"/>
              <a:t>33</a:t>
            </a:fld>
            <a:endParaRPr lang="en-US"/>
          </a:p>
        </p:txBody>
      </p:sp>
    </p:spTree>
    <p:extLst>
      <p:ext uri="{BB962C8B-B14F-4D97-AF65-F5344CB8AC3E}">
        <p14:creationId xmlns:p14="http://schemas.microsoft.com/office/powerpoint/2010/main" val="1917106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 Resolution Process</a:t>
            </a:r>
          </a:p>
        </p:txBody>
      </p:sp>
      <p:sp>
        <p:nvSpPr>
          <p:cNvPr id="3" name="Content Placeholder 2"/>
          <p:cNvSpPr>
            <a:spLocks noGrp="1"/>
          </p:cNvSpPr>
          <p:nvPr>
            <p:ph idx="1"/>
          </p:nvPr>
        </p:nvSpPr>
        <p:spPr/>
        <p:txBody>
          <a:bodyPr>
            <a:normAutofit/>
          </a:bodyPr>
          <a:lstStyle/>
          <a:p>
            <a:pPr marL="0" indent="0">
              <a:buNone/>
            </a:pPr>
            <a:r>
              <a:rPr lang="en-US" altLang="en-US" dirty="0">
                <a:hlinkClick r:id="rId3"/>
              </a:rPr>
              <a:t>2 CFR 2900.20</a:t>
            </a:r>
            <a:endParaRPr lang="en-US" altLang="en-US" dirty="0"/>
          </a:p>
          <a:p>
            <a:r>
              <a:rPr lang="en-US" altLang="en-US" dirty="0"/>
              <a:t>Cooperative Audit Resolution Process </a:t>
            </a:r>
          </a:p>
          <a:p>
            <a:r>
              <a:rPr lang="en-US" altLang="en-US" dirty="0"/>
              <a:t>At a minimum, the process includes</a:t>
            </a:r>
          </a:p>
          <a:p>
            <a:pPr lvl="1"/>
            <a:r>
              <a:rPr lang="en-US" altLang="en-US" kern="0" dirty="0"/>
              <a:t>An Initial Determination</a:t>
            </a:r>
          </a:p>
          <a:p>
            <a:pPr lvl="1"/>
            <a:r>
              <a:rPr lang="en-US" altLang="en-US" kern="0" dirty="0"/>
              <a:t>An informal resolution process</a:t>
            </a:r>
          </a:p>
          <a:p>
            <a:pPr lvl="1"/>
            <a:r>
              <a:rPr lang="en-US" altLang="en-US" kern="0" dirty="0"/>
              <a:t>A Final Determination</a:t>
            </a:r>
          </a:p>
          <a:p>
            <a:r>
              <a:rPr lang="en-US" altLang="en-US" dirty="0"/>
              <a:t>Time frames</a:t>
            </a:r>
          </a:p>
          <a:p>
            <a:pPr lvl="1"/>
            <a:r>
              <a:rPr lang="en-US" altLang="en-US" kern="0" dirty="0"/>
              <a:t>Within 180 days of receipt from OIG</a:t>
            </a:r>
          </a:p>
          <a:p>
            <a:r>
              <a:rPr lang="en-US" altLang="en-US" kern="0" dirty="0"/>
              <a:t>ETA recommends this process for PTEs</a:t>
            </a:r>
          </a:p>
          <a:p>
            <a:endParaRPr lang="en-US" sz="3600" dirty="0"/>
          </a:p>
        </p:txBody>
      </p:sp>
      <p:sp>
        <p:nvSpPr>
          <p:cNvPr id="4" name="Slide Number Placeholder 3">
            <a:extLst>
              <a:ext uri="{FF2B5EF4-FFF2-40B4-BE49-F238E27FC236}">
                <a16:creationId xmlns:a16="http://schemas.microsoft.com/office/drawing/2014/main" id="{F12AED7C-B0B4-4BD8-B0D2-7DC206FFE58C}"/>
              </a:ext>
            </a:extLst>
          </p:cNvPr>
          <p:cNvSpPr>
            <a:spLocks noGrp="1"/>
          </p:cNvSpPr>
          <p:nvPr>
            <p:ph type="sldNum" sz="quarter" idx="12"/>
          </p:nvPr>
        </p:nvSpPr>
        <p:spPr/>
        <p:txBody>
          <a:bodyPr/>
          <a:lstStyle/>
          <a:p>
            <a:fld id="{AEF1280C-1E94-430E-A516-D051ECA45720}" type="slidenum">
              <a:rPr lang="en-US" smtClean="0"/>
              <a:t>34</a:t>
            </a:fld>
            <a:endParaRPr lang="en-US"/>
          </a:p>
        </p:txBody>
      </p:sp>
    </p:spTree>
    <p:extLst>
      <p:ext uri="{BB962C8B-B14F-4D97-AF65-F5344CB8AC3E}">
        <p14:creationId xmlns:p14="http://schemas.microsoft.com/office/powerpoint/2010/main" val="2058154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Non-Federal Appeal Process</a:t>
            </a:r>
          </a:p>
        </p:txBody>
      </p:sp>
      <p:sp>
        <p:nvSpPr>
          <p:cNvPr id="4" name="Content Placeholder 3"/>
          <p:cNvSpPr>
            <a:spLocks noGrp="1"/>
          </p:cNvSpPr>
          <p:nvPr>
            <p:ph idx="1"/>
          </p:nvPr>
        </p:nvSpPr>
        <p:spPr/>
        <p:txBody>
          <a:bodyPr>
            <a:normAutofit/>
          </a:bodyPr>
          <a:lstStyle/>
          <a:p>
            <a:pPr marL="0" indent="0">
              <a:buNone/>
            </a:pPr>
            <a:r>
              <a:rPr lang="en-US" dirty="0"/>
              <a:t>Uniform Guidance:</a:t>
            </a:r>
          </a:p>
          <a:p>
            <a:pPr marL="342900" lvl="1" indent="-342900">
              <a:lnSpc>
                <a:spcPct val="85000"/>
              </a:lnSpc>
              <a:spcBef>
                <a:spcPts val="1800"/>
              </a:spcBef>
              <a:buClr>
                <a:schemeClr val="accent2"/>
              </a:buClr>
              <a:buFont typeface="Wingdings" panose="05000000000000000000" pitchFamily="2" charset="2"/>
              <a:buChar char="ü"/>
            </a:pPr>
            <a:r>
              <a:rPr lang="en-US" altLang="en-US" sz="2600" dirty="0">
                <a:solidFill>
                  <a:schemeClr val="tx1"/>
                </a:solidFill>
              </a:rPr>
              <a:t>No prescribed system</a:t>
            </a:r>
          </a:p>
          <a:p>
            <a:pPr marL="342900" lvl="1" indent="-342900">
              <a:lnSpc>
                <a:spcPct val="85000"/>
              </a:lnSpc>
              <a:spcBef>
                <a:spcPts val="1800"/>
              </a:spcBef>
              <a:buClr>
                <a:schemeClr val="accent2"/>
              </a:buClr>
              <a:buFont typeface="Wingdings" panose="05000000000000000000" pitchFamily="2" charset="2"/>
              <a:buChar char="ü"/>
            </a:pPr>
            <a:r>
              <a:rPr lang="en-US" altLang="en-US" sz="2600" dirty="0">
                <a:solidFill>
                  <a:schemeClr val="tx1"/>
                </a:solidFill>
              </a:rPr>
              <a:t>Must have process &amp; procedures </a:t>
            </a:r>
          </a:p>
          <a:p>
            <a:pPr marL="342900" lvl="1" indent="-342900">
              <a:lnSpc>
                <a:spcPct val="85000"/>
              </a:lnSpc>
              <a:spcBef>
                <a:spcPts val="1800"/>
              </a:spcBef>
              <a:buClr>
                <a:schemeClr val="accent2"/>
              </a:buClr>
              <a:buFont typeface="Wingdings" panose="05000000000000000000" pitchFamily="2" charset="2"/>
              <a:buChar char="ü"/>
            </a:pPr>
            <a:r>
              <a:rPr lang="en-US" sz="2600" dirty="0">
                <a:solidFill>
                  <a:schemeClr val="tx1"/>
                </a:solidFill>
              </a:rPr>
              <a:t>WIOA </a:t>
            </a:r>
            <a:r>
              <a:rPr lang="en-US" sz="2600" dirty="0">
                <a:solidFill>
                  <a:schemeClr val="tx1"/>
                </a:solidFill>
                <a:hlinkClick r:id="rId3"/>
              </a:rPr>
              <a:t>20 CFR 683.420</a:t>
            </a:r>
            <a:endParaRPr lang="en-US" sz="2600" dirty="0">
              <a:solidFill>
                <a:schemeClr val="tx1"/>
              </a:solidFill>
            </a:endParaRPr>
          </a:p>
          <a:p>
            <a:pPr lvl="1">
              <a:lnSpc>
                <a:spcPct val="110000"/>
              </a:lnSpc>
            </a:pPr>
            <a:r>
              <a:rPr lang="en-US" dirty="0"/>
              <a:t>(</a:t>
            </a:r>
            <a:r>
              <a:rPr lang="en-US" dirty="0" err="1"/>
              <a:t>i</a:t>
            </a:r>
            <a:r>
              <a:rPr lang="en-US" dirty="0"/>
              <a:t>) A State or direct grant recipient must utilize the written monitoring and audit resolution, debt collection and appeal procedures that it uses for other Federal grant programs.</a:t>
            </a:r>
          </a:p>
          <a:p>
            <a:pPr lvl="1">
              <a:lnSpc>
                <a:spcPct val="110000"/>
              </a:lnSpc>
            </a:pPr>
            <a:r>
              <a:rPr lang="en-US" dirty="0"/>
              <a:t>(ii) If a State or direct grant recipient does not have such written procedures, it must prescribe standards and procedures to be used for this grant program.</a:t>
            </a:r>
          </a:p>
          <a:p>
            <a:pPr lvl="0"/>
            <a:endParaRPr lang="en-US" altLang="en-US" sz="1800" dirty="0"/>
          </a:p>
        </p:txBody>
      </p:sp>
      <p:sp>
        <p:nvSpPr>
          <p:cNvPr id="3" name="Slide Number Placeholder 2">
            <a:extLst>
              <a:ext uri="{FF2B5EF4-FFF2-40B4-BE49-F238E27FC236}">
                <a16:creationId xmlns:a16="http://schemas.microsoft.com/office/drawing/2014/main" id="{B6DD8F5F-11A0-4A36-B108-02269C8ACCF9}"/>
              </a:ext>
            </a:extLst>
          </p:cNvPr>
          <p:cNvSpPr>
            <a:spLocks noGrp="1"/>
          </p:cNvSpPr>
          <p:nvPr>
            <p:ph type="sldNum" sz="quarter" idx="12"/>
          </p:nvPr>
        </p:nvSpPr>
        <p:spPr/>
        <p:txBody>
          <a:bodyPr/>
          <a:lstStyle/>
          <a:p>
            <a:fld id="{AEF1280C-1E94-430E-A516-D051ECA45720}" type="slidenum">
              <a:rPr lang="en-US" smtClean="0"/>
              <a:t>35</a:t>
            </a:fld>
            <a:endParaRPr lang="en-US"/>
          </a:p>
        </p:txBody>
      </p:sp>
    </p:spTree>
    <p:extLst>
      <p:ext uri="{BB962C8B-B14F-4D97-AF65-F5344CB8AC3E}">
        <p14:creationId xmlns:p14="http://schemas.microsoft.com/office/powerpoint/2010/main" val="1850305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 Pre-Resolution Stage</a:t>
            </a:r>
          </a:p>
        </p:txBody>
      </p:sp>
      <p:sp>
        <p:nvSpPr>
          <p:cNvPr id="3" name="Content Placeholder 2"/>
          <p:cNvSpPr>
            <a:spLocks noGrp="1"/>
          </p:cNvSpPr>
          <p:nvPr>
            <p:ph idx="1"/>
          </p:nvPr>
        </p:nvSpPr>
        <p:spPr/>
        <p:txBody>
          <a:bodyPr>
            <a:normAutofit/>
          </a:bodyPr>
          <a:lstStyle/>
          <a:p>
            <a:pPr lvl="0">
              <a:buClr>
                <a:srgbClr val="F35B2D"/>
              </a:buClr>
            </a:pPr>
            <a:r>
              <a:rPr lang="en-US" dirty="0">
                <a:solidFill>
                  <a:srgbClr val="323332"/>
                </a:solidFill>
              </a:rPr>
              <a:t>Accept audit or return for additional work</a:t>
            </a:r>
          </a:p>
          <a:p>
            <a:r>
              <a:rPr lang="en-US" dirty="0"/>
              <a:t>Provide opportunity for additional documentation</a:t>
            </a:r>
          </a:p>
          <a:p>
            <a:r>
              <a:rPr lang="en-US" dirty="0"/>
              <a:t>Establish time frames</a:t>
            </a:r>
          </a:p>
          <a:p>
            <a:r>
              <a:rPr lang="en-US" dirty="0"/>
              <a:t>Provide contact information</a:t>
            </a:r>
          </a:p>
          <a:p>
            <a:r>
              <a:rPr lang="en-US" dirty="0"/>
              <a:t>Establish resolution tracking system</a:t>
            </a:r>
          </a:p>
        </p:txBody>
      </p:sp>
      <p:sp>
        <p:nvSpPr>
          <p:cNvPr id="5" name="Slide Number Placeholder 4">
            <a:extLst>
              <a:ext uri="{FF2B5EF4-FFF2-40B4-BE49-F238E27FC236}">
                <a16:creationId xmlns:a16="http://schemas.microsoft.com/office/drawing/2014/main" id="{92930963-7D53-4FD7-A9F7-01310AE69D29}"/>
              </a:ext>
            </a:extLst>
          </p:cNvPr>
          <p:cNvSpPr>
            <a:spLocks noGrp="1"/>
          </p:cNvSpPr>
          <p:nvPr>
            <p:ph type="sldNum" sz="quarter" idx="12"/>
          </p:nvPr>
        </p:nvSpPr>
        <p:spPr/>
        <p:txBody>
          <a:bodyPr/>
          <a:lstStyle/>
          <a:p>
            <a:fld id="{AEF1280C-1E94-430E-A516-D051ECA45720}" type="slidenum">
              <a:rPr lang="en-US" smtClean="0"/>
              <a:t>36</a:t>
            </a:fld>
            <a:endParaRPr lang="en-US"/>
          </a:p>
        </p:txBody>
      </p:sp>
    </p:spTree>
    <p:extLst>
      <p:ext uri="{BB962C8B-B14F-4D97-AF65-F5344CB8AC3E}">
        <p14:creationId xmlns:p14="http://schemas.microsoft.com/office/powerpoint/2010/main" val="2431124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DOL Initial Determination </a:t>
            </a:r>
          </a:p>
        </p:txBody>
      </p:sp>
      <p:sp>
        <p:nvSpPr>
          <p:cNvPr id="3" name="Content Placeholder 2"/>
          <p:cNvSpPr>
            <a:spLocks noGrp="1"/>
          </p:cNvSpPr>
          <p:nvPr>
            <p:ph idx="1"/>
          </p:nvPr>
        </p:nvSpPr>
        <p:spPr/>
        <p:txBody>
          <a:bodyPr/>
          <a:lstStyle/>
          <a:p>
            <a:pPr>
              <a:spcBef>
                <a:spcPts val="1200"/>
              </a:spcBef>
            </a:pPr>
            <a:r>
              <a:rPr lang="en-US" dirty="0"/>
              <a:t>Review additional material </a:t>
            </a:r>
          </a:p>
          <a:p>
            <a:pPr>
              <a:spcBef>
                <a:spcPts val="1200"/>
              </a:spcBef>
            </a:pPr>
            <a:r>
              <a:rPr lang="en-US" dirty="0"/>
              <a:t>Permissibility of questioned costs/activities</a:t>
            </a:r>
          </a:p>
          <a:p>
            <a:pPr>
              <a:spcBef>
                <a:spcPts val="1200"/>
              </a:spcBef>
            </a:pPr>
            <a:r>
              <a:rPr lang="en-US" dirty="0"/>
              <a:t>Administrative or system findings</a:t>
            </a:r>
          </a:p>
          <a:p>
            <a:pPr>
              <a:spcBef>
                <a:spcPts val="1200"/>
              </a:spcBef>
            </a:pPr>
            <a:r>
              <a:rPr lang="en-US" dirty="0"/>
              <a:t>Sufficiency of corrective actions proposed by recipient</a:t>
            </a:r>
          </a:p>
          <a:p>
            <a:pPr>
              <a:spcBef>
                <a:spcPts val="1200"/>
              </a:spcBef>
            </a:pPr>
            <a:r>
              <a:rPr lang="en-US" dirty="0"/>
              <a:t>Determine use of “stand-in” costs</a:t>
            </a:r>
          </a:p>
          <a:p>
            <a:pPr>
              <a:spcBef>
                <a:spcPts val="1200"/>
              </a:spcBef>
            </a:pPr>
            <a:r>
              <a:rPr lang="en-US" dirty="0"/>
              <a:t>Followed by a period of informal resolution</a:t>
            </a:r>
          </a:p>
          <a:p>
            <a:pPr>
              <a:spcBef>
                <a:spcPts val="1200"/>
              </a:spcBef>
            </a:pPr>
            <a:endParaRPr lang="en-US" dirty="0"/>
          </a:p>
        </p:txBody>
      </p:sp>
      <p:sp>
        <p:nvSpPr>
          <p:cNvPr id="4" name="Slide Number Placeholder 3">
            <a:extLst>
              <a:ext uri="{FF2B5EF4-FFF2-40B4-BE49-F238E27FC236}">
                <a16:creationId xmlns:a16="http://schemas.microsoft.com/office/drawing/2014/main" id="{B3EEE4BC-BC4F-48AA-89C7-5CE56C8B0C50}"/>
              </a:ext>
            </a:extLst>
          </p:cNvPr>
          <p:cNvSpPr>
            <a:spLocks noGrp="1"/>
          </p:cNvSpPr>
          <p:nvPr>
            <p:ph type="sldNum" sz="quarter" idx="12"/>
          </p:nvPr>
        </p:nvSpPr>
        <p:spPr/>
        <p:txBody>
          <a:bodyPr/>
          <a:lstStyle/>
          <a:p>
            <a:fld id="{AEF1280C-1E94-430E-A516-D051ECA45720}" type="slidenum">
              <a:rPr lang="en-US" smtClean="0"/>
              <a:t>37</a:t>
            </a:fld>
            <a:endParaRPr lang="en-US"/>
          </a:p>
        </p:txBody>
      </p:sp>
    </p:spTree>
    <p:extLst>
      <p:ext uri="{BB962C8B-B14F-4D97-AF65-F5344CB8AC3E}">
        <p14:creationId xmlns:p14="http://schemas.microsoft.com/office/powerpoint/2010/main" val="3051361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 Final Determination</a:t>
            </a:r>
          </a:p>
        </p:txBody>
      </p:sp>
      <p:sp>
        <p:nvSpPr>
          <p:cNvPr id="3" name="Content Placeholder 2"/>
          <p:cNvSpPr>
            <a:spLocks noGrp="1"/>
          </p:cNvSpPr>
          <p:nvPr>
            <p:ph idx="1"/>
          </p:nvPr>
        </p:nvSpPr>
        <p:spPr/>
        <p:txBody>
          <a:bodyPr/>
          <a:lstStyle/>
          <a:p>
            <a:pPr fontAlgn="base">
              <a:spcAft>
                <a:spcPct val="0"/>
              </a:spcAft>
            </a:pPr>
            <a:r>
              <a:rPr lang="en-US" altLang="en-US" dirty="0"/>
              <a:t>Results of informal resolution period</a:t>
            </a:r>
          </a:p>
          <a:p>
            <a:pPr fontAlgn="base">
              <a:spcAft>
                <a:spcPct val="0"/>
              </a:spcAft>
            </a:pPr>
            <a:r>
              <a:rPr lang="en-US" altLang="en-US" dirty="0"/>
              <a:t>Matters where disagreement exists</a:t>
            </a:r>
          </a:p>
          <a:p>
            <a:pPr fontAlgn="base">
              <a:spcAft>
                <a:spcPct val="0"/>
              </a:spcAft>
            </a:pPr>
            <a:r>
              <a:rPr lang="en-US" altLang="en-US" dirty="0"/>
              <a:t>Changes to facts stated in Initial Determination</a:t>
            </a:r>
          </a:p>
          <a:p>
            <a:pPr fontAlgn="base">
              <a:spcAft>
                <a:spcPct val="0"/>
              </a:spcAft>
            </a:pPr>
            <a:r>
              <a:rPr lang="en-US" altLang="en-US" dirty="0"/>
              <a:t>Required corrective action</a:t>
            </a:r>
          </a:p>
          <a:p>
            <a:pPr fontAlgn="base">
              <a:spcAft>
                <a:spcPct val="0"/>
              </a:spcAft>
            </a:pPr>
            <a:r>
              <a:rPr lang="en-US" altLang="en-US" dirty="0"/>
              <a:t>Sanctions</a:t>
            </a:r>
          </a:p>
          <a:p>
            <a:pPr fontAlgn="base">
              <a:spcAft>
                <a:spcPct val="0"/>
              </a:spcAft>
            </a:pPr>
            <a:r>
              <a:rPr lang="en-US" altLang="en-US" dirty="0"/>
              <a:t>Appeal rights</a:t>
            </a:r>
          </a:p>
          <a:p>
            <a:endParaRPr lang="en-US" dirty="0"/>
          </a:p>
        </p:txBody>
      </p:sp>
      <p:sp>
        <p:nvSpPr>
          <p:cNvPr id="4" name="Slide Number Placeholder 3">
            <a:extLst>
              <a:ext uri="{FF2B5EF4-FFF2-40B4-BE49-F238E27FC236}">
                <a16:creationId xmlns:a16="http://schemas.microsoft.com/office/drawing/2014/main" id="{12A82507-E3BE-4806-A369-AB49DFFE01B7}"/>
              </a:ext>
            </a:extLst>
          </p:cNvPr>
          <p:cNvSpPr>
            <a:spLocks noGrp="1"/>
          </p:cNvSpPr>
          <p:nvPr>
            <p:ph type="sldNum" sz="quarter" idx="12"/>
          </p:nvPr>
        </p:nvSpPr>
        <p:spPr/>
        <p:txBody>
          <a:bodyPr/>
          <a:lstStyle/>
          <a:p>
            <a:fld id="{AEF1280C-1E94-430E-A516-D051ECA45720}" type="slidenum">
              <a:rPr lang="en-US" smtClean="0"/>
              <a:t>38</a:t>
            </a:fld>
            <a:endParaRPr lang="en-US"/>
          </a:p>
        </p:txBody>
      </p:sp>
    </p:spTree>
    <p:extLst>
      <p:ext uri="{BB962C8B-B14F-4D97-AF65-F5344CB8AC3E}">
        <p14:creationId xmlns:p14="http://schemas.microsoft.com/office/powerpoint/2010/main" val="1501800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 Costs </a:t>
            </a:r>
          </a:p>
        </p:txBody>
      </p:sp>
      <p:sp>
        <p:nvSpPr>
          <p:cNvPr id="3" name="Content Placeholder 2"/>
          <p:cNvSpPr>
            <a:spLocks noGrp="1"/>
          </p:cNvSpPr>
          <p:nvPr>
            <p:ph idx="1"/>
          </p:nvPr>
        </p:nvSpPr>
        <p:spPr>
          <a:xfrm>
            <a:off x="518160" y="1420779"/>
            <a:ext cx="8219440" cy="4756184"/>
          </a:xfrm>
        </p:spPr>
        <p:txBody>
          <a:bodyPr/>
          <a:lstStyle/>
          <a:p>
            <a:pPr marL="0" indent="0">
              <a:buNone/>
            </a:pPr>
            <a:r>
              <a:rPr lang="en-US" altLang="en-US" dirty="0"/>
              <a:t>Comptroller General Decision B-208871.2 </a:t>
            </a:r>
          </a:p>
          <a:p>
            <a:r>
              <a:rPr lang="en-US" dirty="0"/>
              <a:t>Allowable costs substituted for disallowed costs</a:t>
            </a:r>
          </a:p>
          <a:p>
            <a:r>
              <a:rPr lang="en-US" dirty="0"/>
              <a:t>Additional grant-activity costs not financed by grant</a:t>
            </a:r>
          </a:p>
          <a:p>
            <a:r>
              <a:rPr lang="en-US" dirty="0"/>
              <a:t>Included in audit scope</a:t>
            </a:r>
          </a:p>
          <a:p>
            <a:r>
              <a:rPr lang="en-US" dirty="0"/>
              <a:t>Not resulting in cost-limitation violation</a:t>
            </a:r>
          </a:p>
          <a:p>
            <a:pPr marL="0" indent="0">
              <a:buNone/>
            </a:pPr>
            <a:endParaRPr lang="en-US" dirty="0"/>
          </a:p>
          <a:p>
            <a:pPr marL="0" indent="0">
              <a:buNone/>
            </a:pPr>
            <a:endParaRPr lang="en-US" dirty="0"/>
          </a:p>
        </p:txBody>
      </p:sp>
      <p:pic>
        <p:nvPicPr>
          <p:cNvPr id="6" name="Picture 5" descr="dollar sign">
            <a:extLst>
              <a:ext uri="{FF2B5EF4-FFF2-40B4-BE49-F238E27FC236}">
                <a16:creationId xmlns:a16="http://schemas.microsoft.com/office/drawing/2014/main" id="{5F7C6A70-DD8F-43AF-8B15-F2A2CD978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5840" y="2627489"/>
            <a:ext cx="3048000" cy="3048000"/>
          </a:xfrm>
          <a:prstGeom prst="rect">
            <a:avLst/>
          </a:prstGeom>
        </p:spPr>
      </p:pic>
      <p:sp>
        <p:nvSpPr>
          <p:cNvPr id="4" name="Slide Number Placeholder 3">
            <a:extLst>
              <a:ext uri="{FF2B5EF4-FFF2-40B4-BE49-F238E27FC236}">
                <a16:creationId xmlns:a16="http://schemas.microsoft.com/office/drawing/2014/main" id="{0C709759-5E0A-46C0-8CF2-AF675B62F395}"/>
              </a:ext>
            </a:extLst>
          </p:cNvPr>
          <p:cNvSpPr>
            <a:spLocks noGrp="1"/>
          </p:cNvSpPr>
          <p:nvPr>
            <p:ph type="sldNum" sz="quarter" idx="12"/>
          </p:nvPr>
        </p:nvSpPr>
        <p:spPr/>
        <p:txBody>
          <a:bodyPr/>
          <a:lstStyle/>
          <a:p>
            <a:fld id="{AEF1280C-1E94-430E-A516-D051ECA45720}" type="slidenum">
              <a:rPr lang="en-US" smtClean="0"/>
              <a:t>39</a:t>
            </a:fld>
            <a:endParaRPr lang="en-US"/>
          </a:p>
        </p:txBody>
      </p:sp>
    </p:spTree>
    <p:extLst>
      <p:ext uri="{BB962C8B-B14F-4D97-AF65-F5344CB8AC3E}">
        <p14:creationId xmlns:p14="http://schemas.microsoft.com/office/powerpoint/2010/main" val="105837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 Costs (cont.)</a:t>
            </a:r>
          </a:p>
        </p:txBody>
      </p:sp>
      <p:sp>
        <p:nvSpPr>
          <p:cNvPr id="3" name="Content Placeholder 2"/>
          <p:cNvSpPr>
            <a:spLocks noGrp="1"/>
          </p:cNvSpPr>
          <p:nvPr>
            <p:ph idx="1"/>
          </p:nvPr>
        </p:nvSpPr>
        <p:spPr/>
        <p:txBody>
          <a:bodyPr/>
          <a:lstStyle/>
          <a:p>
            <a:r>
              <a:rPr lang="en-US" dirty="0"/>
              <a:t>Accounted for in recipient or subrecipient financial system</a:t>
            </a:r>
          </a:p>
          <a:p>
            <a:r>
              <a:rPr lang="en-US" dirty="0"/>
              <a:t>Documented in same manner as all grant costs</a:t>
            </a:r>
          </a:p>
          <a:p>
            <a:r>
              <a:rPr lang="en-US" dirty="0"/>
              <a:t>In-kind contributions not acceptable</a:t>
            </a:r>
          </a:p>
          <a:p>
            <a:r>
              <a:rPr lang="en-US" dirty="0"/>
              <a:t>Same time period</a:t>
            </a:r>
          </a:p>
          <a:p>
            <a:r>
              <a:rPr lang="en-US" dirty="0"/>
              <a:t>Costs of same organization</a:t>
            </a:r>
          </a:p>
          <a:p>
            <a:pPr marL="0" indent="0">
              <a:buNone/>
            </a:pPr>
            <a:endParaRPr lang="en-US" dirty="0"/>
          </a:p>
        </p:txBody>
      </p:sp>
      <p:pic>
        <p:nvPicPr>
          <p:cNvPr id="5" name="Picture 4" descr="dollar sign">
            <a:extLst>
              <a:ext uri="{FF2B5EF4-FFF2-40B4-BE49-F238E27FC236}">
                <a16:creationId xmlns:a16="http://schemas.microsoft.com/office/drawing/2014/main" id="{683E30E3-7518-45B8-8781-4064B11A4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5840" y="2627489"/>
            <a:ext cx="3048000" cy="3048000"/>
          </a:xfrm>
          <a:prstGeom prst="rect">
            <a:avLst/>
          </a:prstGeom>
        </p:spPr>
      </p:pic>
      <p:sp>
        <p:nvSpPr>
          <p:cNvPr id="4" name="Slide Number Placeholder 3">
            <a:extLst>
              <a:ext uri="{FF2B5EF4-FFF2-40B4-BE49-F238E27FC236}">
                <a16:creationId xmlns:a16="http://schemas.microsoft.com/office/drawing/2014/main" id="{86E0AC31-0A17-45CB-BFCC-58811F682653}"/>
              </a:ext>
            </a:extLst>
          </p:cNvPr>
          <p:cNvSpPr>
            <a:spLocks noGrp="1"/>
          </p:cNvSpPr>
          <p:nvPr>
            <p:ph type="sldNum" sz="quarter" idx="12"/>
          </p:nvPr>
        </p:nvSpPr>
        <p:spPr/>
        <p:txBody>
          <a:bodyPr/>
          <a:lstStyle/>
          <a:p>
            <a:fld id="{AEF1280C-1E94-430E-A516-D051ECA45720}" type="slidenum">
              <a:rPr lang="en-US" smtClean="0"/>
              <a:t>40</a:t>
            </a:fld>
            <a:endParaRPr lang="en-US"/>
          </a:p>
        </p:txBody>
      </p:sp>
    </p:spTree>
    <p:extLst>
      <p:ext uri="{BB962C8B-B14F-4D97-AF65-F5344CB8AC3E}">
        <p14:creationId xmlns:p14="http://schemas.microsoft.com/office/powerpoint/2010/main" val="468496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40D9-0AB0-4C3A-B94C-06840C3161C5}"/>
              </a:ext>
            </a:extLst>
          </p:cNvPr>
          <p:cNvSpPr>
            <a:spLocks noGrp="1"/>
          </p:cNvSpPr>
          <p:nvPr>
            <p:ph type="title"/>
          </p:nvPr>
        </p:nvSpPr>
        <p:spPr/>
        <p:txBody>
          <a:bodyPr/>
          <a:lstStyle/>
          <a:p>
            <a:r>
              <a:rPr lang="en-US" dirty="0"/>
              <a:t>DOL Appeal Process</a:t>
            </a:r>
          </a:p>
        </p:txBody>
      </p:sp>
      <p:sp>
        <p:nvSpPr>
          <p:cNvPr id="4" name="Content Placeholder 3">
            <a:extLst>
              <a:ext uri="{FF2B5EF4-FFF2-40B4-BE49-F238E27FC236}">
                <a16:creationId xmlns:a16="http://schemas.microsoft.com/office/drawing/2014/main" id="{548312E7-C422-4DC1-94BF-1E79905E7DC2}"/>
              </a:ext>
            </a:extLst>
          </p:cNvPr>
          <p:cNvSpPr>
            <a:spLocks noGrp="1"/>
          </p:cNvSpPr>
          <p:nvPr>
            <p:ph idx="1"/>
          </p:nvPr>
        </p:nvSpPr>
        <p:spPr/>
        <p:txBody>
          <a:bodyPr>
            <a:normAutofit/>
          </a:bodyPr>
          <a:lstStyle/>
          <a:p>
            <a:pPr marL="0" lvl="1" indent="0" fontAlgn="base">
              <a:spcBef>
                <a:spcPts val="1800"/>
              </a:spcBef>
              <a:spcAft>
                <a:spcPct val="0"/>
              </a:spcAft>
              <a:buClr>
                <a:schemeClr val="accent2"/>
              </a:buClr>
              <a:buNone/>
            </a:pPr>
            <a:r>
              <a:rPr lang="en-US" sz="2800" dirty="0">
                <a:hlinkClick r:id="rId3"/>
              </a:rPr>
              <a:t>2 CFR 2900.22</a:t>
            </a:r>
            <a:endParaRPr lang="en-US" altLang="en-US" sz="2800" dirty="0">
              <a:solidFill>
                <a:schemeClr val="tx1"/>
              </a:solidFill>
            </a:endParaRPr>
          </a:p>
          <a:p>
            <a:endParaRPr lang="en-US" dirty="0"/>
          </a:p>
        </p:txBody>
      </p:sp>
      <p:graphicFrame>
        <p:nvGraphicFramePr>
          <p:cNvPr id="5" name="Diagram 4" descr="DOL Appeal Process items: Appeal to head of grantor agency, Appeal to Administrative Law Judge">
            <a:extLst>
              <a:ext uri="{FF2B5EF4-FFF2-40B4-BE49-F238E27FC236}">
                <a16:creationId xmlns:a16="http://schemas.microsoft.com/office/drawing/2014/main" id="{E01DF2BB-ED3E-485C-80EE-32FE6129B3A8}"/>
              </a:ext>
            </a:extLst>
          </p:cNvPr>
          <p:cNvGraphicFramePr/>
          <p:nvPr/>
        </p:nvGraphicFramePr>
        <p:xfrm>
          <a:off x="2423254" y="1865622"/>
          <a:ext cx="7568486" cy="4238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Slide Number Placeholder 12">
            <a:extLst>
              <a:ext uri="{FF2B5EF4-FFF2-40B4-BE49-F238E27FC236}">
                <a16:creationId xmlns:a16="http://schemas.microsoft.com/office/drawing/2014/main" id="{9CCC2095-A6D5-425B-BB95-E01E855A51E8}"/>
              </a:ext>
            </a:extLst>
          </p:cNvPr>
          <p:cNvSpPr>
            <a:spLocks noGrp="1"/>
          </p:cNvSpPr>
          <p:nvPr>
            <p:ph type="sldNum" sz="quarter" idx="12"/>
          </p:nvPr>
        </p:nvSpPr>
        <p:spPr/>
        <p:txBody>
          <a:bodyPr/>
          <a:lstStyle/>
          <a:p>
            <a:fld id="{AEF1280C-1E94-430E-A516-D051ECA45720}" type="slidenum">
              <a:rPr lang="en-US" smtClean="0"/>
              <a:t>41</a:t>
            </a:fld>
            <a:endParaRPr lang="en-US"/>
          </a:p>
        </p:txBody>
      </p:sp>
    </p:spTree>
    <p:extLst>
      <p:ext uri="{BB962C8B-B14F-4D97-AF65-F5344CB8AC3E}">
        <p14:creationId xmlns:p14="http://schemas.microsoft.com/office/powerpoint/2010/main" val="840123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2 – Questions </a:t>
            </a:r>
          </a:p>
        </p:txBody>
      </p:sp>
      <p:sp>
        <p:nvSpPr>
          <p:cNvPr id="3" name="Content Placeholder 2"/>
          <p:cNvSpPr>
            <a:spLocks noGrp="1"/>
          </p:cNvSpPr>
          <p:nvPr>
            <p:ph idx="1"/>
          </p:nvPr>
        </p:nvSpPr>
        <p:spPr>
          <a:xfrm>
            <a:off x="518160" y="1420779"/>
            <a:ext cx="11155680" cy="4756184"/>
          </a:xfrm>
        </p:spPr>
        <p:txBody>
          <a:bodyPr>
            <a:normAutofit/>
          </a:bodyPr>
          <a:lstStyle/>
          <a:p>
            <a:pPr marL="0" indent="0">
              <a:buNone/>
            </a:pPr>
            <a:r>
              <a:rPr lang="en-US" sz="2600" b="1" dirty="0">
                <a:solidFill>
                  <a:srgbClr val="D93E0D"/>
                </a:solidFill>
              </a:rPr>
              <a:t>True or False?</a:t>
            </a:r>
          </a:p>
          <a:p>
            <a:pPr marL="514350" indent="-514350">
              <a:buClr>
                <a:srgbClr val="D93E0D"/>
              </a:buClr>
              <a:buFont typeface="+mj-lt"/>
              <a:buAutoNum type="arabicPeriod"/>
            </a:pPr>
            <a:r>
              <a:rPr lang="en-US" sz="2600" dirty="0"/>
              <a:t>DOL uses a cooperative audit resolution process to resolve all audit findings.</a:t>
            </a:r>
          </a:p>
        </p:txBody>
      </p:sp>
      <p:sp>
        <p:nvSpPr>
          <p:cNvPr id="4" name="Slide Number Placeholder 3">
            <a:extLst>
              <a:ext uri="{FF2B5EF4-FFF2-40B4-BE49-F238E27FC236}">
                <a16:creationId xmlns:a16="http://schemas.microsoft.com/office/drawing/2014/main" id="{ED49A775-CA3F-4589-9456-75EA64770083}"/>
              </a:ext>
            </a:extLst>
          </p:cNvPr>
          <p:cNvSpPr>
            <a:spLocks noGrp="1"/>
          </p:cNvSpPr>
          <p:nvPr>
            <p:ph type="sldNum" sz="quarter" idx="12"/>
          </p:nvPr>
        </p:nvSpPr>
        <p:spPr/>
        <p:txBody>
          <a:bodyPr/>
          <a:lstStyle/>
          <a:p>
            <a:fld id="{AEF1280C-1E94-430E-A516-D051ECA45720}" type="slidenum">
              <a:rPr lang="en-US" smtClean="0"/>
              <a:t>42</a:t>
            </a:fld>
            <a:endParaRPr lang="en-US"/>
          </a:p>
        </p:txBody>
      </p:sp>
    </p:spTree>
    <p:extLst>
      <p:ext uri="{BB962C8B-B14F-4D97-AF65-F5344CB8AC3E}">
        <p14:creationId xmlns:p14="http://schemas.microsoft.com/office/powerpoint/2010/main" val="2177014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2 – Answers</a:t>
            </a:r>
          </a:p>
        </p:txBody>
      </p:sp>
      <p:sp>
        <p:nvSpPr>
          <p:cNvPr id="3" name="Content Placeholder 2"/>
          <p:cNvSpPr>
            <a:spLocks noGrp="1"/>
          </p:cNvSpPr>
          <p:nvPr>
            <p:ph idx="1"/>
          </p:nvPr>
        </p:nvSpPr>
        <p:spPr/>
        <p:txBody>
          <a:bodyPr>
            <a:normAutofit/>
          </a:bodyPr>
          <a:lstStyle/>
          <a:p>
            <a:pPr marL="514350" indent="-514350">
              <a:buClr>
                <a:srgbClr val="D93E0D"/>
              </a:buClr>
              <a:buFont typeface="+mj-lt"/>
              <a:buAutoNum type="arabicPeriod"/>
            </a:pPr>
            <a:r>
              <a:rPr lang="en-US" dirty="0"/>
              <a:t>DOL uses a cooperative audit resolution process to resolve all audit findings</a:t>
            </a:r>
            <a:r>
              <a:rPr lang="en-US" dirty="0">
                <a:solidFill>
                  <a:srgbClr val="D93E0D"/>
                </a:solidFill>
              </a:rPr>
              <a:t>.  </a:t>
            </a:r>
            <a:r>
              <a:rPr lang="en-US" b="1" dirty="0">
                <a:solidFill>
                  <a:srgbClr val="D93E0D"/>
                </a:solidFill>
              </a:rPr>
              <a:t>True</a:t>
            </a:r>
          </a:p>
        </p:txBody>
      </p:sp>
      <p:sp>
        <p:nvSpPr>
          <p:cNvPr id="4" name="Slide Number Placeholder 3">
            <a:extLst>
              <a:ext uri="{FF2B5EF4-FFF2-40B4-BE49-F238E27FC236}">
                <a16:creationId xmlns:a16="http://schemas.microsoft.com/office/drawing/2014/main" id="{ED49A775-CA3F-4589-9456-75EA64770083}"/>
              </a:ext>
            </a:extLst>
          </p:cNvPr>
          <p:cNvSpPr>
            <a:spLocks noGrp="1"/>
          </p:cNvSpPr>
          <p:nvPr>
            <p:ph type="sldNum" sz="quarter" idx="12"/>
          </p:nvPr>
        </p:nvSpPr>
        <p:spPr/>
        <p:txBody>
          <a:bodyPr/>
          <a:lstStyle/>
          <a:p>
            <a:fld id="{AEF1280C-1E94-430E-A516-D051ECA45720}" type="slidenum">
              <a:rPr lang="en-US" smtClean="0"/>
              <a:t>43</a:t>
            </a:fld>
            <a:endParaRPr lang="en-US"/>
          </a:p>
        </p:txBody>
      </p:sp>
    </p:spTree>
    <p:extLst>
      <p:ext uri="{BB962C8B-B14F-4D97-AF65-F5344CB8AC3E}">
        <p14:creationId xmlns:p14="http://schemas.microsoft.com/office/powerpoint/2010/main" val="3059880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Debt Collection</a:t>
            </a:r>
          </a:p>
        </p:txBody>
      </p:sp>
      <p:sp>
        <p:nvSpPr>
          <p:cNvPr id="3" name="Content Placeholder 2"/>
          <p:cNvSpPr>
            <a:spLocks noGrp="1"/>
          </p:cNvSpPr>
          <p:nvPr>
            <p:ph type="body" idx="1"/>
          </p:nvPr>
        </p:nvSpPr>
        <p:spPr>
          <a:xfrm>
            <a:off x="1548384" y="3219451"/>
            <a:ext cx="9805416" cy="1826314"/>
          </a:xfrm>
        </p:spPr>
        <p:txBody>
          <a:bodyPr/>
          <a:lstStyle/>
          <a:p>
            <a:pPr marL="342900" lvl="1" indent="-342900">
              <a:spcBef>
                <a:spcPts val="1800"/>
              </a:spcBef>
              <a:buClr>
                <a:schemeClr val="accent2"/>
              </a:buClr>
              <a:buFont typeface="Wingdings" panose="05000000000000000000" pitchFamily="2" charset="2"/>
              <a:buChar char="ü"/>
            </a:pPr>
            <a:r>
              <a:rPr lang="en-US" sz="2800" dirty="0">
                <a:solidFill>
                  <a:schemeClr val="tx1"/>
                </a:solidFill>
              </a:rPr>
              <a:t>UG requirements </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WIOA special provisions</a:t>
            </a:r>
          </a:p>
          <a:p>
            <a:pPr marL="342900" lvl="1"/>
            <a:endParaRPr lang="en-US" dirty="0"/>
          </a:p>
        </p:txBody>
      </p:sp>
      <p:sp>
        <p:nvSpPr>
          <p:cNvPr id="4" name="Slide Number Placeholder 3">
            <a:extLst>
              <a:ext uri="{FF2B5EF4-FFF2-40B4-BE49-F238E27FC236}">
                <a16:creationId xmlns:a16="http://schemas.microsoft.com/office/drawing/2014/main" id="{3DFAB739-74B1-4819-AF44-CD4BDE2078EE}"/>
              </a:ext>
            </a:extLst>
          </p:cNvPr>
          <p:cNvSpPr>
            <a:spLocks noGrp="1"/>
          </p:cNvSpPr>
          <p:nvPr>
            <p:ph type="sldNum" sz="quarter" idx="12"/>
          </p:nvPr>
        </p:nvSpPr>
        <p:spPr/>
        <p:txBody>
          <a:bodyPr/>
          <a:lstStyle/>
          <a:p>
            <a:fld id="{AEF1280C-1E94-430E-A516-D051ECA45720}" type="slidenum">
              <a:rPr lang="en-US" smtClean="0"/>
              <a:t>44</a:t>
            </a:fld>
            <a:endParaRPr lang="en-US"/>
          </a:p>
        </p:txBody>
      </p:sp>
    </p:spTree>
    <p:extLst>
      <p:ext uri="{BB962C8B-B14F-4D97-AF65-F5344CB8AC3E}">
        <p14:creationId xmlns:p14="http://schemas.microsoft.com/office/powerpoint/2010/main" val="1321464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Federal Debt Collection </a:t>
            </a:r>
          </a:p>
        </p:txBody>
      </p:sp>
      <p:sp>
        <p:nvSpPr>
          <p:cNvPr id="3" name="Content Placeholder 2"/>
          <p:cNvSpPr>
            <a:spLocks noGrp="1"/>
          </p:cNvSpPr>
          <p:nvPr>
            <p:ph idx="1"/>
          </p:nvPr>
        </p:nvSpPr>
        <p:spPr>
          <a:xfrm>
            <a:off x="518160" y="1420779"/>
            <a:ext cx="11590172" cy="4756184"/>
          </a:xfrm>
        </p:spPr>
        <p:txBody>
          <a:bodyPr>
            <a:noAutofit/>
          </a:bodyPr>
          <a:lstStyle/>
          <a:p>
            <a:pPr marL="0" lvl="1" indent="0">
              <a:lnSpc>
                <a:spcPct val="100000"/>
              </a:lnSpc>
              <a:spcBef>
                <a:spcPts val="0"/>
              </a:spcBef>
              <a:spcAft>
                <a:spcPts val="1200"/>
              </a:spcAft>
              <a:buClr>
                <a:schemeClr val="accent2"/>
              </a:buClr>
              <a:buNone/>
              <a:defRPr/>
            </a:pPr>
            <a:r>
              <a:rPr lang="en-US" sz="2800" dirty="0">
                <a:hlinkClick r:id="rId3"/>
              </a:rPr>
              <a:t>2 CFR 200.345</a:t>
            </a:r>
            <a:endParaRPr lang="en-US" altLang="en-US" sz="2800" dirty="0">
              <a:solidFill>
                <a:schemeClr val="tx1"/>
              </a:solidFill>
            </a:endParaRPr>
          </a:p>
          <a:p>
            <a:pPr marL="342900" lvl="1" indent="-342900">
              <a:lnSpc>
                <a:spcPct val="100000"/>
              </a:lnSpc>
              <a:spcBef>
                <a:spcPts val="0"/>
              </a:spcBef>
              <a:spcAft>
                <a:spcPts val="1200"/>
              </a:spcAft>
              <a:buClr>
                <a:schemeClr val="accent2"/>
              </a:buClr>
              <a:buFont typeface="Wingdings" panose="05000000000000000000" pitchFamily="2" charset="2"/>
              <a:buChar char="ü"/>
              <a:defRPr/>
            </a:pPr>
            <a:r>
              <a:rPr lang="en-US" altLang="en-US" sz="2800" dirty="0">
                <a:solidFill>
                  <a:schemeClr val="tx1"/>
                </a:solidFill>
              </a:rPr>
              <a:t>Federal debt collection provisions</a:t>
            </a:r>
          </a:p>
          <a:p>
            <a:pPr lvl="1" fontAlgn="base">
              <a:lnSpc>
                <a:spcPct val="100000"/>
              </a:lnSpc>
              <a:spcBef>
                <a:spcPts val="0"/>
              </a:spcBef>
              <a:spcAft>
                <a:spcPts val="600"/>
              </a:spcAft>
              <a:tabLst>
                <a:tab pos="597694" algn="l"/>
              </a:tabLst>
              <a:defRPr/>
            </a:pPr>
            <a:r>
              <a:rPr lang="en-US" altLang="en-US" kern="0" dirty="0"/>
              <a:t>Debt established in Management Decision (Final Determination) payable in 30 days</a:t>
            </a:r>
          </a:p>
          <a:p>
            <a:pPr fontAlgn="base">
              <a:lnSpc>
                <a:spcPct val="100000"/>
              </a:lnSpc>
              <a:spcBef>
                <a:spcPts val="0"/>
              </a:spcBef>
              <a:spcAft>
                <a:spcPts val="1200"/>
              </a:spcAft>
              <a:tabLst>
                <a:tab pos="597694" algn="l"/>
              </a:tabLst>
              <a:defRPr/>
            </a:pPr>
            <a:r>
              <a:rPr lang="en-US" altLang="en-US" kern="0" dirty="0"/>
              <a:t>If not paid within 90 days Federal awarding agency may reduce the debt by:</a:t>
            </a:r>
          </a:p>
          <a:p>
            <a:pPr lvl="1" fontAlgn="base">
              <a:lnSpc>
                <a:spcPct val="100000"/>
              </a:lnSpc>
              <a:spcBef>
                <a:spcPts val="0"/>
              </a:spcBef>
              <a:tabLst>
                <a:tab pos="597694" algn="l"/>
              </a:tabLst>
              <a:defRPr/>
            </a:pPr>
            <a:r>
              <a:rPr lang="en-US" altLang="en-US" kern="0" dirty="0"/>
              <a:t>Making an administrative offset</a:t>
            </a:r>
          </a:p>
          <a:p>
            <a:pPr lvl="1" fontAlgn="base">
              <a:lnSpc>
                <a:spcPct val="100000"/>
              </a:lnSpc>
              <a:spcBef>
                <a:spcPts val="0"/>
              </a:spcBef>
              <a:tabLst>
                <a:tab pos="597694" algn="l"/>
              </a:tabLst>
              <a:defRPr/>
            </a:pPr>
            <a:r>
              <a:rPr lang="en-US" altLang="en-US" kern="0" dirty="0"/>
              <a:t>Withholding advance payments or</a:t>
            </a:r>
          </a:p>
          <a:p>
            <a:pPr lvl="1" fontAlgn="base">
              <a:lnSpc>
                <a:spcPct val="100000"/>
              </a:lnSpc>
              <a:spcBef>
                <a:spcPts val="0"/>
              </a:spcBef>
              <a:spcAft>
                <a:spcPts val="1200"/>
              </a:spcAft>
              <a:tabLst>
                <a:tab pos="597694" algn="l"/>
              </a:tabLst>
              <a:defRPr/>
            </a:pPr>
            <a:r>
              <a:rPr lang="en-US" altLang="en-US" kern="0" dirty="0"/>
              <a:t>Taking other action permitted by Federal statute</a:t>
            </a:r>
          </a:p>
          <a:p>
            <a:pPr fontAlgn="base">
              <a:lnSpc>
                <a:spcPct val="100000"/>
              </a:lnSpc>
              <a:spcBef>
                <a:spcPts val="0"/>
              </a:spcBef>
              <a:spcAft>
                <a:spcPts val="1200"/>
              </a:spcAft>
              <a:tabLst>
                <a:tab pos="597694" algn="l"/>
              </a:tabLst>
              <a:defRPr/>
            </a:pPr>
            <a:r>
              <a:rPr lang="en-US" altLang="en-US" kern="0" dirty="0"/>
              <a:t>Interest charged on overdue debt</a:t>
            </a:r>
          </a:p>
        </p:txBody>
      </p:sp>
      <p:sp>
        <p:nvSpPr>
          <p:cNvPr id="4" name="Slide Number Placeholder 3">
            <a:extLst>
              <a:ext uri="{FF2B5EF4-FFF2-40B4-BE49-F238E27FC236}">
                <a16:creationId xmlns:a16="http://schemas.microsoft.com/office/drawing/2014/main" id="{7FD3D519-A8B8-4385-936B-607BF5830576}"/>
              </a:ext>
            </a:extLst>
          </p:cNvPr>
          <p:cNvSpPr>
            <a:spLocks noGrp="1"/>
          </p:cNvSpPr>
          <p:nvPr>
            <p:ph type="sldNum" sz="quarter" idx="12"/>
          </p:nvPr>
        </p:nvSpPr>
        <p:spPr/>
        <p:txBody>
          <a:bodyPr/>
          <a:lstStyle/>
          <a:p>
            <a:fld id="{AEF1280C-1E94-430E-A516-D051ECA45720}" type="slidenum">
              <a:rPr lang="en-US" smtClean="0"/>
              <a:t>45</a:t>
            </a:fld>
            <a:endParaRPr lang="en-US"/>
          </a:p>
        </p:txBody>
      </p:sp>
    </p:spTree>
    <p:extLst>
      <p:ext uri="{BB962C8B-B14F-4D97-AF65-F5344CB8AC3E}">
        <p14:creationId xmlns:p14="http://schemas.microsoft.com/office/powerpoint/2010/main" val="3473390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Federal Debt Collection (cont.)</a:t>
            </a:r>
          </a:p>
        </p:txBody>
      </p:sp>
      <p:sp>
        <p:nvSpPr>
          <p:cNvPr id="3" name="Content Placeholder 2"/>
          <p:cNvSpPr>
            <a:spLocks noGrp="1"/>
          </p:cNvSpPr>
          <p:nvPr>
            <p:ph idx="1"/>
          </p:nvPr>
        </p:nvSpPr>
        <p:spPr>
          <a:xfrm>
            <a:off x="518160" y="1603797"/>
            <a:ext cx="4358640" cy="4573166"/>
          </a:xfrm>
        </p:spPr>
        <p:txBody>
          <a:bodyPr>
            <a:normAutofit/>
          </a:bodyPr>
          <a:lstStyle/>
          <a:p>
            <a:pPr marL="0" lvl="1" indent="0">
              <a:lnSpc>
                <a:spcPct val="75000"/>
              </a:lnSpc>
              <a:spcBef>
                <a:spcPts val="1800"/>
              </a:spcBef>
              <a:buClr>
                <a:schemeClr val="accent2"/>
              </a:buClr>
              <a:buNone/>
              <a:tabLst>
                <a:tab pos="597694" algn="l"/>
              </a:tabLst>
              <a:defRPr/>
            </a:pPr>
            <a:r>
              <a:rPr lang="en-US" sz="2800" b="1" dirty="0">
                <a:solidFill>
                  <a:schemeClr val="tx1"/>
                </a:solidFill>
              </a:rPr>
              <a:t>WIOA </a:t>
            </a:r>
          </a:p>
          <a:p>
            <a:pPr marL="342900" lvl="1" indent="-342900">
              <a:lnSpc>
                <a:spcPct val="75000"/>
              </a:lnSpc>
              <a:spcBef>
                <a:spcPts val="1800"/>
              </a:spcBef>
              <a:buClr>
                <a:schemeClr val="accent2"/>
              </a:buClr>
              <a:buFont typeface="Wingdings" panose="05000000000000000000" pitchFamily="2" charset="2"/>
              <a:buChar char="ü"/>
              <a:tabLst>
                <a:tab pos="597694" algn="l"/>
              </a:tabLst>
              <a:defRPr/>
            </a:pPr>
            <a:r>
              <a:rPr lang="en-US" sz="2800" dirty="0">
                <a:solidFill>
                  <a:schemeClr val="tx1"/>
                </a:solidFill>
              </a:rPr>
              <a:t>Waiver of liability (Rare)</a:t>
            </a:r>
          </a:p>
          <a:p>
            <a:pPr marL="342900" lvl="1" indent="-342900">
              <a:lnSpc>
                <a:spcPct val="75000"/>
              </a:lnSpc>
              <a:spcBef>
                <a:spcPts val="1800"/>
              </a:spcBef>
              <a:buClr>
                <a:schemeClr val="accent2"/>
              </a:buClr>
              <a:buFont typeface="Wingdings" panose="05000000000000000000" pitchFamily="2" charset="2"/>
              <a:buChar char="ü"/>
              <a:tabLst>
                <a:tab pos="597694" algn="l"/>
              </a:tabLst>
              <a:defRPr/>
            </a:pPr>
            <a:r>
              <a:rPr lang="en-US" sz="2800" dirty="0">
                <a:solidFill>
                  <a:schemeClr val="tx1"/>
                </a:solidFill>
              </a:rPr>
              <a:t>Prior approval of proposed corrective actions</a:t>
            </a:r>
          </a:p>
          <a:p>
            <a:pPr marL="342900" lvl="1" indent="-342900">
              <a:lnSpc>
                <a:spcPct val="75000"/>
              </a:lnSpc>
              <a:spcBef>
                <a:spcPts val="1800"/>
              </a:spcBef>
              <a:buClr>
                <a:schemeClr val="accent2"/>
              </a:buClr>
              <a:buFont typeface="Wingdings" panose="05000000000000000000" pitchFamily="2" charset="2"/>
              <a:buChar char="ü"/>
              <a:tabLst>
                <a:tab pos="597694" algn="l"/>
              </a:tabLst>
              <a:defRPr/>
            </a:pPr>
            <a:r>
              <a:rPr lang="en-US" sz="2800" dirty="0">
                <a:solidFill>
                  <a:schemeClr val="tx1"/>
                </a:solidFill>
              </a:rPr>
              <a:t>Offset</a:t>
            </a:r>
            <a:endParaRPr lang="en-US" sz="3600" dirty="0"/>
          </a:p>
        </p:txBody>
      </p:sp>
      <p:pic>
        <p:nvPicPr>
          <p:cNvPr id="4098" name="Picture 2" descr="Words &quot;debt&quot; and dollar sign">
            <a:extLst>
              <a:ext uri="{FF2B5EF4-FFF2-40B4-BE49-F238E27FC236}">
                <a16:creationId xmlns:a16="http://schemas.microsoft.com/office/drawing/2014/main" id="{CCFA483B-BACC-4F1A-8C15-3FF7A64592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882986"/>
            <a:ext cx="4635723" cy="30920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AAC1C52-9E1F-4EFE-AFB1-5C6F64B29499}"/>
              </a:ext>
            </a:extLst>
          </p:cNvPr>
          <p:cNvSpPr>
            <a:spLocks noGrp="1"/>
          </p:cNvSpPr>
          <p:nvPr>
            <p:ph type="sldNum" sz="quarter" idx="12"/>
          </p:nvPr>
        </p:nvSpPr>
        <p:spPr/>
        <p:txBody>
          <a:bodyPr/>
          <a:lstStyle/>
          <a:p>
            <a:fld id="{AEF1280C-1E94-430E-A516-D051ECA45720}" type="slidenum">
              <a:rPr lang="en-US" smtClean="0"/>
              <a:t>46</a:t>
            </a:fld>
            <a:endParaRPr lang="en-US"/>
          </a:p>
        </p:txBody>
      </p:sp>
    </p:spTree>
    <p:extLst>
      <p:ext uri="{BB962C8B-B14F-4D97-AF65-F5344CB8AC3E}">
        <p14:creationId xmlns:p14="http://schemas.microsoft.com/office/powerpoint/2010/main" val="1259266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FC580E-93F8-42B6-AFBC-E73ED7175005}"/>
              </a:ext>
            </a:extLst>
          </p:cNvPr>
          <p:cNvSpPr>
            <a:spLocks noGrp="1"/>
          </p:cNvSpPr>
          <p:nvPr>
            <p:ph type="title"/>
          </p:nvPr>
        </p:nvSpPr>
        <p:spPr/>
        <p:txBody>
          <a:bodyPr>
            <a:normAutofit/>
          </a:bodyPr>
          <a:lstStyle/>
          <a:p>
            <a:r>
              <a:rPr lang="en-US" dirty="0"/>
              <a:t>Debt Collection – Subrecipients </a:t>
            </a:r>
          </a:p>
        </p:txBody>
      </p:sp>
      <p:sp>
        <p:nvSpPr>
          <p:cNvPr id="12" name="Content Placeholder 11">
            <a:extLst>
              <a:ext uri="{FF2B5EF4-FFF2-40B4-BE49-F238E27FC236}">
                <a16:creationId xmlns:a16="http://schemas.microsoft.com/office/drawing/2014/main" id="{C1ED4267-AABD-4800-A54B-1D8F17351E6A}"/>
              </a:ext>
            </a:extLst>
          </p:cNvPr>
          <p:cNvSpPr>
            <a:spLocks noGrp="1"/>
          </p:cNvSpPr>
          <p:nvPr>
            <p:ph idx="1"/>
          </p:nvPr>
        </p:nvSpPr>
        <p:spPr/>
        <p:txBody>
          <a:bodyPr>
            <a:normAutofit/>
          </a:bodyPr>
          <a:lstStyle/>
          <a:p>
            <a:pPr marL="0" lvl="1" indent="0">
              <a:lnSpc>
                <a:spcPct val="85000"/>
              </a:lnSpc>
              <a:spcBef>
                <a:spcPts val="1800"/>
              </a:spcBef>
              <a:buClr>
                <a:schemeClr val="accent2"/>
              </a:buClr>
              <a:buNone/>
            </a:pPr>
            <a:r>
              <a:rPr lang="en-US" altLang="en-US" sz="2600" dirty="0">
                <a:solidFill>
                  <a:schemeClr val="tx1"/>
                </a:solidFill>
              </a:rPr>
              <a:t>No Prescribed System in Uniform Guidance</a:t>
            </a:r>
            <a:endParaRPr lang="en-US" sz="2600" dirty="0">
              <a:solidFill>
                <a:schemeClr val="tx1"/>
              </a:solidFill>
            </a:endParaRPr>
          </a:p>
        </p:txBody>
      </p:sp>
      <p:graphicFrame>
        <p:nvGraphicFramePr>
          <p:cNvPr id="2" name="Diagram 1" descr="List of items subrecipients Must and May do">
            <a:extLst>
              <a:ext uri="{FF2B5EF4-FFF2-40B4-BE49-F238E27FC236}">
                <a16:creationId xmlns:a16="http://schemas.microsoft.com/office/drawing/2014/main" id="{6ADC9D2A-8E9D-47FC-B66E-2D33AB6B7E77}"/>
              </a:ext>
            </a:extLst>
          </p:cNvPr>
          <p:cNvGraphicFramePr/>
          <p:nvPr/>
        </p:nvGraphicFramePr>
        <p:xfrm>
          <a:off x="2743199" y="1871236"/>
          <a:ext cx="670560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C35F057-B845-4638-AD7D-79AE6A3632B3}"/>
              </a:ext>
            </a:extLst>
          </p:cNvPr>
          <p:cNvSpPr txBox="1"/>
          <p:nvPr/>
        </p:nvSpPr>
        <p:spPr>
          <a:xfrm>
            <a:off x="9697181" y="3657808"/>
            <a:ext cx="1454037" cy="1477328"/>
          </a:xfrm>
          <a:prstGeom prst="rect">
            <a:avLst/>
          </a:prstGeom>
          <a:noFill/>
        </p:spPr>
        <p:txBody>
          <a:bodyPr wrap="square" rtlCol="0">
            <a:spAutoFit/>
          </a:bodyPr>
          <a:lstStyle/>
          <a:p>
            <a:r>
              <a:rPr lang="en-US" altLang="en-US" dirty="0"/>
              <a:t>If funding period has elapsed, return funds to ETA </a:t>
            </a:r>
            <a:endParaRPr lang="en-US" dirty="0"/>
          </a:p>
        </p:txBody>
      </p:sp>
      <p:sp>
        <p:nvSpPr>
          <p:cNvPr id="13" name="Slide Number Placeholder 12">
            <a:extLst>
              <a:ext uri="{FF2B5EF4-FFF2-40B4-BE49-F238E27FC236}">
                <a16:creationId xmlns:a16="http://schemas.microsoft.com/office/drawing/2014/main" id="{5E200A90-B3EE-482B-BDE6-4D42981AC046}"/>
              </a:ext>
            </a:extLst>
          </p:cNvPr>
          <p:cNvSpPr>
            <a:spLocks noGrp="1"/>
          </p:cNvSpPr>
          <p:nvPr>
            <p:ph type="sldNum" sz="quarter" idx="12"/>
          </p:nvPr>
        </p:nvSpPr>
        <p:spPr/>
        <p:txBody>
          <a:bodyPr/>
          <a:lstStyle/>
          <a:p>
            <a:fld id="{AEF1280C-1E94-430E-A516-D051ECA45720}" type="slidenum">
              <a:rPr lang="en-US" smtClean="0"/>
              <a:t>47</a:t>
            </a:fld>
            <a:endParaRPr lang="en-US"/>
          </a:p>
        </p:txBody>
      </p:sp>
    </p:spTree>
    <p:extLst>
      <p:ext uri="{BB962C8B-B14F-4D97-AF65-F5344CB8AC3E}">
        <p14:creationId xmlns:p14="http://schemas.microsoft.com/office/powerpoint/2010/main" val="778841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8005CF9-E271-4C63-912A-B06EE27E38A6}"/>
              </a:ext>
            </a:extLst>
          </p:cNvPr>
          <p:cNvSpPr/>
          <p:nvPr/>
        </p:nvSpPr>
        <p:spPr>
          <a:xfrm>
            <a:off x="10304241" y="5539312"/>
            <a:ext cx="1573619" cy="54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p:txBody>
          <a:bodyPr/>
          <a:lstStyle/>
          <a:p>
            <a:r>
              <a:rPr lang="en-US" dirty="0"/>
              <a:t>WIOA Special Provisions</a:t>
            </a:r>
          </a:p>
        </p:txBody>
      </p:sp>
      <p:sp>
        <p:nvSpPr>
          <p:cNvPr id="3" name="Content Placeholder 2"/>
          <p:cNvSpPr>
            <a:spLocks noGrp="1"/>
          </p:cNvSpPr>
          <p:nvPr>
            <p:ph idx="1"/>
          </p:nvPr>
        </p:nvSpPr>
        <p:spPr/>
        <p:txBody>
          <a:bodyPr>
            <a:normAutofit fontScale="92500" lnSpcReduction="10000"/>
          </a:bodyPr>
          <a:lstStyle/>
          <a:p>
            <a:pPr>
              <a:tabLst>
                <a:tab pos="597694" algn="l"/>
              </a:tabLst>
              <a:defRPr/>
            </a:pPr>
            <a:r>
              <a:rPr lang="en-US" altLang="en-US" dirty="0"/>
              <a:t>Direct recipient</a:t>
            </a:r>
          </a:p>
          <a:p>
            <a:pPr lvl="1">
              <a:tabLst>
                <a:tab pos="597694" algn="l"/>
              </a:tabLst>
              <a:defRPr/>
            </a:pPr>
            <a:r>
              <a:rPr lang="en-US" altLang="en-US" dirty="0"/>
              <a:t>Grant Officer waiver of imposition of sanctions </a:t>
            </a:r>
          </a:p>
          <a:p>
            <a:pPr lvl="1">
              <a:tabLst>
                <a:tab pos="597694" algn="l"/>
              </a:tabLst>
              <a:defRPr/>
            </a:pPr>
            <a:r>
              <a:rPr lang="en-US" altLang="en-US" dirty="0">
                <a:hlinkClick r:id="rId3"/>
              </a:rPr>
              <a:t>20 CFR 683.730</a:t>
            </a:r>
            <a:endParaRPr lang="en-US" altLang="en-US" dirty="0"/>
          </a:p>
          <a:p>
            <a:pPr>
              <a:tabLst>
                <a:tab pos="597694" algn="l"/>
              </a:tabLst>
              <a:defRPr/>
            </a:pPr>
            <a:r>
              <a:rPr lang="en-US" altLang="en-US" dirty="0"/>
              <a:t>Subrecipient</a:t>
            </a:r>
          </a:p>
          <a:p>
            <a:pPr lvl="1">
              <a:tabLst>
                <a:tab pos="597694" algn="l"/>
              </a:tabLst>
              <a:defRPr/>
            </a:pPr>
            <a:r>
              <a:rPr lang="en-US" dirty="0"/>
              <a:t>Recipient’s request for advance approval of contemplated corrective actions</a:t>
            </a:r>
          </a:p>
          <a:p>
            <a:pPr lvl="1">
              <a:tabLst>
                <a:tab pos="597694" algn="l"/>
              </a:tabLst>
              <a:defRPr/>
            </a:pPr>
            <a:r>
              <a:rPr lang="en-US" dirty="0">
                <a:hlinkClick r:id="rId4"/>
              </a:rPr>
              <a:t>20 CFR 683.740</a:t>
            </a:r>
            <a:endParaRPr lang="en-US" dirty="0"/>
          </a:p>
          <a:p>
            <a:pPr>
              <a:tabLst>
                <a:tab pos="597694" algn="l"/>
              </a:tabLst>
              <a:defRPr/>
            </a:pPr>
            <a:r>
              <a:rPr lang="en-US" dirty="0"/>
              <a:t>Offset</a:t>
            </a:r>
          </a:p>
          <a:p>
            <a:pPr lvl="1">
              <a:tabLst>
                <a:tab pos="597694" algn="l"/>
              </a:tabLst>
              <a:defRPr/>
            </a:pPr>
            <a:r>
              <a:rPr lang="en-US" dirty="0"/>
              <a:t>offset debt against future allotments</a:t>
            </a:r>
          </a:p>
          <a:p>
            <a:pPr lvl="1">
              <a:tabLst>
                <a:tab pos="597694" algn="l"/>
              </a:tabLst>
              <a:defRPr/>
            </a:pPr>
            <a:r>
              <a:rPr lang="en-US" dirty="0">
                <a:hlinkClick r:id="rId5"/>
              </a:rPr>
              <a:t>20 CFR 683.750</a:t>
            </a:r>
            <a:endParaRPr lang="en-US" dirty="0"/>
          </a:p>
          <a:p>
            <a:pPr>
              <a:tabLst>
                <a:tab pos="597694" algn="l"/>
              </a:tabLst>
              <a:defRPr/>
            </a:pPr>
            <a:r>
              <a:rPr lang="en-US" i="1" dirty="0"/>
              <a:t>Grant and Financial Management TAG</a:t>
            </a:r>
            <a:r>
              <a:rPr lang="en-US" dirty="0"/>
              <a:t>, sections 16.3 and 18.8, Special Considerations - WIOA</a:t>
            </a:r>
            <a:endParaRPr lang="en-US" altLang="en-US" dirty="0"/>
          </a:p>
        </p:txBody>
      </p:sp>
      <p:sp>
        <p:nvSpPr>
          <p:cNvPr id="4" name="Slide Number Placeholder 3">
            <a:extLst>
              <a:ext uri="{FF2B5EF4-FFF2-40B4-BE49-F238E27FC236}">
                <a16:creationId xmlns:a16="http://schemas.microsoft.com/office/drawing/2014/main" id="{273CED08-2AAA-4F9F-92B0-DB3025F360F1}"/>
              </a:ext>
            </a:extLst>
          </p:cNvPr>
          <p:cNvSpPr>
            <a:spLocks noGrp="1"/>
          </p:cNvSpPr>
          <p:nvPr>
            <p:ph type="sldNum" sz="quarter" idx="12"/>
          </p:nvPr>
        </p:nvSpPr>
        <p:spPr/>
        <p:txBody>
          <a:bodyPr/>
          <a:lstStyle/>
          <a:p>
            <a:fld id="{AEF1280C-1E94-430E-A516-D051ECA45720}" type="slidenum">
              <a:rPr lang="en-US" smtClean="0"/>
              <a:t>48</a:t>
            </a:fld>
            <a:endParaRPr lang="en-US"/>
          </a:p>
        </p:txBody>
      </p:sp>
    </p:spTree>
    <p:extLst>
      <p:ext uri="{BB962C8B-B14F-4D97-AF65-F5344CB8AC3E}">
        <p14:creationId xmlns:p14="http://schemas.microsoft.com/office/powerpoint/2010/main" val="966293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Waiver of Liability</a:t>
            </a:r>
          </a:p>
        </p:txBody>
      </p:sp>
      <p:sp>
        <p:nvSpPr>
          <p:cNvPr id="3" name="Content Placeholder 2"/>
          <p:cNvSpPr>
            <a:spLocks noGrp="1"/>
          </p:cNvSpPr>
          <p:nvPr>
            <p:ph idx="1"/>
          </p:nvPr>
        </p:nvSpPr>
        <p:spPr/>
        <p:txBody>
          <a:bodyPr>
            <a:normAutofit fontScale="92500" lnSpcReduction="10000"/>
          </a:bodyPr>
          <a:lstStyle/>
          <a:p>
            <a:pPr marL="0" indent="0">
              <a:buNone/>
              <a:tabLst>
                <a:tab pos="597694" algn="l"/>
              </a:tabLst>
              <a:defRPr/>
            </a:pPr>
            <a:r>
              <a:rPr lang="en-US" dirty="0">
                <a:hlinkClick r:id="rId3"/>
              </a:rPr>
              <a:t>20 CFR 683.730</a:t>
            </a:r>
            <a:endParaRPr lang="en-US" altLang="en-US" dirty="0"/>
          </a:p>
          <a:p>
            <a:pPr>
              <a:tabLst>
                <a:tab pos="597694" algn="l"/>
              </a:tabLst>
              <a:defRPr/>
            </a:pPr>
            <a:r>
              <a:rPr lang="en-US" altLang="en-US" dirty="0"/>
              <a:t>Direct recipients may request Grant Officer waiver </a:t>
            </a:r>
          </a:p>
          <a:p>
            <a:pPr lvl="1">
              <a:tabLst>
                <a:tab pos="597694" algn="l"/>
              </a:tabLst>
              <a:defRPr/>
            </a:pPr>
            <a:r>
              <a:rPr lang="en-US" sz="2200" dirty="0"/>
              <a:t>Appeals process was exhausted</a:t>
            </a:r>
          </a:p>
          <a:p>
            <a:pPr lvl="1">
              <a:tabLst>
                <a:tab pos="597694" algn="l"/>
              </a:tabLst>
              <a:defRPr/>
            </a:pPr>
            <a:r>
              <a:rPr lang="en-US" sz="2200" dirty="0"/>
              <a:t>Further collection actions inappropriate or futile</a:t>
            </a:r>
          </a:p>
          <a:p>
            <a:pPr fontAlgn="base">
              <a:lnSpc>
                <a:spcPct val="115000"/>
              </a:lnSpc>
              <a:spcAft>
                <a:spcPct val="0"/>
              </a:spcAft>
              <a:tabLst>
                <a:tab pos="597694" algn="l"/>
              </a:tabLst>
              <a:defRPr/>
            </a:pPr>
            <a:r>
              <a:rPr lang="en-US" altLang="en-US" sz="2600" kern="0" dirty="0"/>
              <a:t>Waiver request considered only if</a:t>
            </a:r>
          </a:p>
          <a:p>
            <a:pPr lvl="1" fontAlgn="base">
              <a:lnSpc>
                <a:spcPct val="115000"/>
              </a:lnSpc>
              <a:spcAft>
                <a:spcPct val="0"/>
              </a:spcAft>
              <a:tabLst>
                <a:tab pos="597694" algn="l"/>
              </a:tabLst>
              <a:defRPr/>
            </a:pPr>
            <a:r>
              <a:rPr lang="en-US" altLang="en-US" sz="2200" dirty="0"/>
              <a:t>Subrecipient level</a:t>
            </a:r>
          </a:p>
          <a:p>
            <a:pPr lvl="1" fontAlgn="base">
              <a:lnSpc>
                <a:spcPct val="115000"/>
              </a:lnSpc>
              <a:spcAft>
                <a:spcPct val="0"/>
              </a:spcAft>
              <a:tabLst>
                <a:tab pos="597694" algn="l"/>
              </a:tabLst>
              <a:defRPr/>
            </a:pPr>
            <a:r>
              <a:rPr lang="en-US" altLang="en-US" sz="2200" dirty="0"/>
              <a:t>Not gross negligence, willful disregard, or failure to follow standards</a:t>
            </a:r>
          </a:p>
          <a:p>
            <a:pPr lvl="1" fontAlgn="base">
              <a:lnSpc>
                <a:spcPct val="115000"/>
              </a:lnSpc>
              <a:spcAft>
                <a:spcPct val="0"/>
              </a:spcAft>
              <a:tabLst>
                <a:tab pos="597694" algn="l"/>
              </a:tabLst>
              <a:defRPr/>
            </a:pPr>
            <a:r>
              <a:rPr lang="en-US" altLang="en-US" sz="2200" dirty="0"/>
              <a:t>If fraud, aggressive action taken by recipient</a:t>
            </a:r>
          </a:p>
          <a:p>
            <a:pPr lvl="1" fontAlgn="base">
              <a:lnSpc>
                <a:spcPct val="115000"/>
              </a:lnSpc>
              <a:spcAft>
                <a:spcPct val="0"/>
              </a:spcAft>
              <a:tabLst>
                <a:tab pos="597694" algn="l"/>
              </a:tabLst>
              <a:defRPr/>
            </a:pPr>
            <a:r>
              <a:rPr lang="en-US" altLang="en-US" sz="2200" dirty="0"/>
              <a:t>Debt established and appeal process exhausted</a:t>
            </a:r>
          </a:p>
          <a:p>
            <a:pPr lvl="1" fontAlgn="base">
              <a:lnSpc>
                <a:spcPct val="115000"/>
              </a:lnSpc>
              <a:spcAft>
                <a:spcPct val="0"/>
              </a:spcAft>
              <a:tabLst>
                <a:tab pos="597694" algn="l"/>
              </a:tabLst>
              <a:defRPr/>
            </a:pPr>
            <a:r>
              <a:rPr lang="en-US" altLang="en-US" sz="2200" dirty="0"/>
              <a:t>Further debt collection futile</a:t>
            </a:r>
          </a:p>
          <a:p>
            <a:pPr lvl="1" fontAlgn="base">
              <a:lnSpc>
                <a:spcPct val="115000"/>
              </a:lnSpc>
              <a:spcAft>
                <a:spcPct val="0"/>
              </a:spcAft>
              <a:tabLst>
                <a:tab pos="597694" algn="l"/>
              </a:tabLst>
              <a:defRPr/>
            </a:pPr>
            <a:r>
              <a:rPr lang="en-US" altLang="en-US" sz="2200" dirty="0"/>
              <a:t>Formal request with supporting documents </a:t>
            </a:r>
          </a:p>
          <a:p>
            <a:endParaRPr lang="en-US" dirty="0"/>
          </a:p>
        </p:txBody>
      </p:sp>
      <p:sp>
        <p:nvSpPr>
          <p:cNvPr id="4" name="Slide Number Placeholder 3">
            <a:extLst>
              <a:ext uri="{FF2B5EF4-FFF2-40B4-BE49-F238E27FC236}">
                <a16:creationId xmlns:a16="http://schemas.microsoft.com/office/drawing/2014/main" id="{273CED08-2AAA-4F9F-92B0-DB3025F360F1}"/>
              </a:ext>
            </a:extLst>
          </p:cNvPr>
          <p:cNvSpPr>
            <a:spLocks noGrp="1"/>
          </p:cNvSpPr>
          <p:nvPr>
            <p:ph type="sldNum" sz="quarter" idx="12"/>
          </p:nvPr>
        </p:nvSpPr>
        <p:spPr/>
        <p:txBody>
          <a:bodyPr/>
          <a:lstStyle/>
          <a:p>
            <a:fld id="{AEF1280C-1E94-430E-A516-D051ECA45720}" type="slidenum">
              <a:rPr lang="en-US" smtClean="0"/>
              <a:t>49</a:t>
            </a:fld>
            <a:endParaRPr lang="en-US"/>
          </a:p>
        </p:txBody>
      </p:sp>
    </p:spTree>
    <p:extLst>
      <p:ext uri="{BB962C8B-B14F-4D97-AF65-F5344CB8AC3E}">
        <p14:creationId xmlns:p14="http://schemas.microsoft.com/office/powerpoint/2010/main" val="205427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Overview</a:t>
            </a:r>
          </a:p>
        </p:txBody>
      </p:sp>
      <p:sp>
        <p:nvSpPr>
          <p:cNvPr id="3" name="Content Placeholder 2"/>
          <p:cNvSpPr>
            <a:spLocks noGrp="1"/>
          </p:cNvSpPr>
          <p:nvPr>
            <p:ph idx="1"/>
          </p:nvPr>
        </p:nvSpPr>
        <p:spPr>
          <a:xfrm>
            <a:off x="518160" y="1431471"/>
            <a:ext cx="11155680" cy="4754880"/>
          </a:xfrm>
        </p:spPr>
        <p:txBody>
          <a:bodyPr>
            <a:normAutofit/>
          </a:bodyPr>
          <a:lstStyle/>
          <a:p>
            <a:pPr marL="342900" indent="-342900">
              <a:spcBef>
                <a:spcPts val="1200"/>
              </a:spcBef>
            </a:pPr>
            <a:r>
              <a:rPr lang="en-US" sz="2800" dirty="0"/>
              <a:t>Applicability </a:t>
            </a:r>
          </a:p>
          <a:p>
            <a:pPr marL="342900" indent="-342900">
              <a:spcBef>
                <a:spcPts val="1200"/>
              </a:spcBef>
            </a:pPr>
            <a:r>
              <a:rPr lang="en-US" sz="2800" dirty="0"/>
              <a:t>Types of audits</a:t>
            </a:r>
          </a:p>
          <a:p>
            <a:pPr marL="342900" indent="-342900">
              <a:spcBef>
                <a:spcPts val="1200"/>
              </a:spcBef>
            </a:pPr>
            <a:r>
              <a:rPr lang="en-US" sz="2800" dirty="0"/>
              <a:t>Auditee and PTE responsibilities</a:t>
            </a:r>
          </a:p>
          <a:p>
            <a:pPr marL="342900" indent="-342900">
              <a:spcBef>
                <a:spcPts val="1200"/>
              </a:spcBef>
            </a:pPr>
            <a:r>
              <a:rPr lang="en-US" sz="2800" dirty="0"/>
              <a:t>Report Framework</a:t>
            </a:r>
          </a:p>
          <a:p>
            <a:pPr marL="342900" indent="-342900">
              <a:spcBef>
                <a:spcPts val="1200"/>
              </a:spcBef>
            </a:pPr>
            <a:r>
              <a:rPr lang="en-US" sz="2800" dirty="0"/>
              <a:t>Resolution  - UG and DOL processes </a:t>
            </a:r>
          </a:p>
          <a:p>
            <a:pPr marL="342900" indent="-342900">
              <a:spcBef>
                <a:spcPts val="1200"/>
              </a:spcBef>
            </a:pPr>
            <a:r>
              <a:rPr lang="en-US" sz="2800" dirty="0"/>
              <a:t>Debt Collection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F2F04E8-8498-4AC0-B5E3-037E6525E440}"/>
              </a:ext>
            </a:extLst>
          </p:cNvPr>
          <p:cNvSpPr>
            <a:spLocks noGrp="1"/>
          </p:cNvSpPr>
          <p:nvPr>
            <p:ph type="sldNum" sz="quarter" idx="12"/>
          </p:nvPr>
        </p:nvSpPr>
        <p:spPr/>
        <p:txBody>
          <a:bodyPr/>
          <a:lstStyle/>
          <a:p>
            <a:fld id="{AEF1280C-1E94-430E-A516-D051ECA45720}" type="slidenum">
              <a:rPr lang="en-US" smtClean="0"/>
              <a:t>5</a:t>
            </a:fld>
            <a:endParaRPr lang="en-US"/>
          </a:p>
        </p:txBody>
      </p:sp>
    </p:spTree>
    <p:extLst>
      <p:ext uri="{BB962C8B-B14F-4D97-AF65-F5344CB8AC3E}">
        <p14:creationId xmlns:p14="http://schemas.microsoft.com/office/powerpoint/2010/main" val="3109939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WIOA Advance Approval of Contemplated Corrective Actions </a:t>
            </a:r>
          </a:p>
        </p:txBody>
      </p:sp>
      <p:sp>
        <p:nvSpPr>
          <p:cNvPr id="3" name="Content Placeholder 2"/>
          <p:cNvSpPr>
            <a:spLocks noGrp="1"/>
          </p:cNvSpPr>
          <p:nvPr>
            <p:ph idx="1"/>
          </p:nvPr>
        </p:nvSpPr>
        <p:spPr/>
        <p:txBody>
          <a:bodyPr>
            <a:normAutofit/>
          </a:bodyPr>
          <a:lstStyle/>
          <a:p>
            <a:pPr marL="0" indent="0">
              <a:buNone/>
              <a:tabLst>
                <a:tab pos="597694" algn="l"/>
              </a:tabLst>
              <a:defRPr/>
            </a:pPr>
            <a:r>
              <a:rPr lang="en-US" dirty="0">
                <a:hlinkClick r:id="rId3"/>
              </a:rPr>
              <a:t>20 CFR 683.740</a:t>
            </a:r>
            <a:endParaRPr lang="en-US" altLang="en-US" dirty="0"/>
          </a:p>
          <a:p>
            <a:pPr>
              <a:tabLst>
                <a:tab pos="597694" algn="l"/>
              </a:tabLst>
              <a:defRPr/>
            </a:pPr>
            <a:r>
              <a:rPr lang="en-US" altLang="en-US" dirty="0"/>
              <a:t>Direct recipients may request prior approval for Grant Officer waiver for</a:t>
            </a:r>
          </a:p>
          <a:p>
            <a:pPr lvl="1">
              <a:tabLst>
                <a:tab pos="597694" algn="l"/>
              </a:tabLst>
              <a:defRPr/>
            </a:pPr>
            <a:r>
              <a:rPr lang="en-US" altLang="en-US" kern="0" dirty="0"/>
              <a:t>Debt established against subrecipient </a:t>
            </a:r>
          </a:p>
          <a:p>
            <a:pPr fontAlgn="base">
              <a:lnSpc>
                <a:spcPct val="115000"/>
              </a:lnSpc>
              <a:spcAft>
                <a:spcPct val="0"/>
              </a:spcAft>
              <a:tabLst>
                <a:tab pos="597694" algn="l"/>
              </a:tabLst>
              <a:defRPr/>
            </a:pPr>
            <a:r>
              <a:rPr lang="en-US" altLang="en-US" kern="0" dirty="0"/>
              <a:t>Waiver request considered only if</a:t>
            </a:r>
          </a:p>
          <a:p>
            <a:pPr lvl="1" fontAlgn="base">
              <a:lnSpc>
                <a:spcPct val="115000"/>
              </a:lnSpc>
              <a:spcAft>
                <a:spcPct val="0"/>
              </a:spcAft>
              <a:tabLst>
                <a:tab pos="597694" algn="l"/>
              </a:tabLst>
              <a:defRPr/>
            </a:pPr>
            <a:r>
              <a:rPr lang="en-US" altLang="en-US" sz="2200" kern="0" dirty="0"/>
              <a:t>Misexpenditure was by a sub-subrecipient</a:t>
            </a:r>
          </a:p>
          <a:p>
            <a:pPr lvl="1" fontAlgn="base">
              <a:lnSpc>
                <a:spcPct val="115000"/>
              </a:lnSpc>
              <a:spcAft>
                <a:spcPct val="0"/>
              </a:spcAft>
              <a:tabLst>
                <a:tab pos="597694" algn="l"/>
              </a:tabLst>
              <a:defRPr/>
            </a:pPr>
            <a:r>
              <a:rPr lang="en-US" sz="2200" kern="0" dirty="0"/>
              <a:t>Same provisions as required by the recipient “waiver” provisions were met</a:t>
            </a:r>
            <a:endParaRPr lang="en-US" dirty="0"/>
          </a:p>
        </p:txBody>
      </p:sp>
      <p:sp>
        <p:nvSpPr>
          <p:cNvPr id="4" name="Slide Number Placeholder 3">
            <a:extLst>
              <a:ext uri="{FF2B5EF4-FFF2-40B4-BE49-F238E27FC236}">
                <a16:creationId xmlns:a16="http://schemas.microsoft.com/office/drawing/2014/main" id="{273CED08-2AAA-4F9F-92B0-DB3025F360F1}"/>
              </a:ext>
            </a:extLst>
          </p:cNvPr>
          <p:cNvSpPr>
            <a:spLocks noGrp="1"/>
          </p:cNvSpPr>
          <p:nvPr>
            <p:ph type="sldNum" sz="quarter" idx="12"/>
          </p:nvPr>
        </p:nvSpPr>
        <p:spPr/>
        <p:txBody>
          <a:bodyPr/>
          <a:lstStyle/>
          <a:p>
            <a:fld id="{AEF1280C-1E94-430E-A516-D051ECA45720}" type="slidenum">
              <a:rPr lang="en-US" smtClean="0"/>
              <a:t>50</a:t>
            </a:fld>
            <a:endParaRPr lang="en-US"/>
          </a:p>
        </p:txBody>
      </p:sp>
    </p:spTree>
    <p:extLst>
      <p:ext uri="{BB962C8B-B14F-4D97-AF65-F5344CB8AC3E}">
        <p14:creationId xmlns:p14="http://schemas.microsoft.com/office/powerpoint/2010/main" val="650314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lnSpc>
                <a:spcPct val="100000"/>
              </a:lnSpc>
              <a:spcBef>
                <a:spcPts val="600"/>
              </a:spcBef>
              <a:tabLst>
                <a:tab pos="597694" algn="l"/>
              </a:tabLst>
              <a:defRPr/>
            </a:pPr>
            <a:r>
              <a:rPr lang="en-US" altLang="en-US" dirty="0"/>
              <a:t>Collection of Amounts Due </a:t>
            </a:r>
          </a:p>
        </p:txBody>
      </p:sp>
      <p:sp>
        <p:nvSpPr>
          <p:cNvPr id="3" name="Content Placeholder 2"/>
          <p:cNvSpPr>
            <a:spLocks noGrp="1"/>
          </p:cNvSpPr>
          <p:nvPr>
            <p:ph idx="1"/>
          </p:nvPr>
        </p:nvSpPr>
        <p:spPr>
          <a:xfrm>
            <a:off x="518160" y="1362075"/>
            <a:ext cx="11155680" cy="4814888"/>
          </a:xfrm>
        </p:spPr>
        <p:txBody>
          <a:bodyPr>
            <a:noAutofit/>
          </a:bodyPr>
          <a:lstStyle/>
          <a:p>
            <a:pPr marL="0" indent="0" fontAlgn="base">
              <a:lnSpc>
                <a:spcPct val="100000"/>
              </a:lnSpc>
              <a:spcBef>
                <a:spcPts val="600"/>
              </a:spcBef>
              <a:buNone/>
              <a:tabLst>
                <a:tab pos="597694" algn="l"/>
              </a:tabLst>
              <a:defRPr/>
            </a:pPr>
            <a:r>
              <a:rPr lang="en-US" altLang="en-US" dirty="0">
                <a:hlinkClick r:id="rId3"/>
              </a:rPr>
              <a:t>2 CFR 200.345</a:t>
            </a:r>
            <a:endParaRPr lang="en-US" altLang="en-US" dirty="0"/>
          </a:p>
          <a:p>
            <a:pPr fontAlgn="base">
              <a:lnSpc>
                <a:spcPct val="100000"/>
              </a:lnSpc>
              <a:spcBef>
                <a:spcPts val="600"/>
              </a:spcBef>
              <a:tabLst>
                <a:tab pos="597694" algn="l"/>
              </a:tabLst>
              <a:defRPr/>
            </a:pPr>
            <a:r>
              <a:rPr lang="en-US" altLang="en-US" dirty="0"/>
              <a:t>Federal agencies may offset future payments if the debt is not paid within 90 days</a:t>
            </a:r>
          </a:p>
          <a:p>
            <a:pPr lvl="1" fontAlgn="base">
              <a:lnSpc>
                <a:spcPct val="100000"/>
              </a:lnSpc>
              <a:spcBef>
                <a:spcPts val="600"/>
              </a:spcBef>
              <a:tabLst>
                <a:tab pos="597694" algn="l"/>
              </a:tabLst>
              <a:defRPr/>
            </a:pPr>
            <a:r>
              <a:rPr lang="en-US" dirty="0"/>
              <a:t>Administrative offset against other requests </a:t>
            </a:r>
          </a:p>
          <a:p>
            <a:pPr lvl="1" fontAlgn="base">
              <a:lnSpc>
                <a:spcPct val="100000"/>
              </a:lnSpc>
              <a:spcBef>
                <a:spcPts val="600"/>
              </a:spcBef>
              <a:tabLst>
                <a:tab pos="597694" algn="l"/>
              </a:tabLst>
              <a:defRPr/>
            </a:pPr>
            <a:r>
              <a:rPr lang="en-US" dirty="0"/>
              <a:t>W</a:t>
            </a:r>
            <a:r>
              <a:rPr lang="en-US" altLang="en-US" dirty="0"/>
              <a:t>ithholding advance payments</a:t>
            </a:r>
          </a:p>
          <a:p>
            <a:pPr lvl="1" fontAlgn="base">
              <a:lnSpc>
                <a:spcPct val="100000"/>
              </a:lnSpc>
              <a:spcBef>
                <a:spcPts val="600"/>
              </a:spcBef>
              <a:tabLst>
                <a:tab pos="597694" algn="l"/>
              </a:tabLst>
              <a:defRPr/>
            </a:pPr>
            <a:r>
              <a:rPr lang="en-US" dirty="0"/>
              <a:t>Other action permitted by Federal statute</a:t>
            </a:r>
          </a:p>
          <a:p>
            <a:pPr fontAlgn="base">
              <a:lnSpc>
                <a:spcPct val="100000"/>
              </a:lnSpc>
              <a:spcBef>
                <a:spcPts val="600"/>
              </a:spcBef>
              <a:tabLst>
                <a:tab pos="597694" algn="l"/>
              </a:tabLst>
              <a:defRPr/>
            </a:pPr>
            <a:r>
              <a:rPr lang="en-US" dirty="0"/>
              <a:t>Interest on an overdue debt </a:t>
            </a:r>
          </a:p>
          <a:p>
            <a:pPr lvl="1" fontAlgn="base">
              <a:lnSpc>
                <a:spcPct val="100000"/>
              </a:lnSpc>
              <a:spcBef>
                <a:spcPts val="600"/>
              </a:spcBef>
              <a:tabLst>
                <a:tab pos="597694" algn="l"/>
              </a:tabLst>
              <a:defRPr/>
            </a:pPr>
            <a:r>
              <a:rPr lang="en-US" dirty="0"/>
              <a:t>Date interest begins not extended by litigation/appeal</a:t>
            </a:r>
          </a:p>
          <a:p>
            <a:pPr fontAlgn="base">
              <a:lnSpc>
                <a:spcPct val="100000"/>
              </a:lnSpc>
              <a:spcBef>
                <a:spcPts val="600"/>
              </a:spcBef>
              <a:tabLst>
                <a:tab pos="597694" algn="l"/>
              </a:tabLst>
              <a:defRPr/>
            </a:pPr>
            <a:r>
              <a:rPr lang="en-US" altLang="en-US" dirty="0"/>
              <a:t>U.S Treasury</a:t>
            </a:r>
          </a:p>
          <a:p>
            <a:pPr lvl="1" fontAlgn="base">
              <a:lnSpc>
                <a:spcPct val="100000"/>
              </a:lnSpc>
              <a:spcBef>
                <a:spcPts val="600"/>
              </a:spcBef>
              <a:tabLst>
                <a:tab pos="597694" algn="l"/>
              </a:tabLst>
              <a:defRPr/>
            </a:pPr>
            <a:r>
              <a:rPr lang="en-US" altLang="en-US" dirty="0"/>
              <a:t>Any source of funds</a:t>
            </a:r>
            <a:endParaRPr lang="en-US" sz="2000" dirty="0"/>
          </a:p>
        </p:txBody>
      </p:sp>
      <p:sp>
        <p:nvSpPr>
          <p:cNvPr id="4" name="Slide Number Placeholder 3">
            <a:extLst>
              <a:ext uri="{FF2B5EF4-FFF2-40B4-BE49-F238E27FC236}">
                <a16:creationId xmlns:a16="http://schemas.microsoft.com/office/drawing/2014/main" id="{C49036DC-4E3D-49AB-B6C5-FC05A2B1581D}"/>
              </a:ext>
            </a:extLst>
          </p:cNvPr>
          <p:cNvSpPr>
            <a:spLocks noGrp="1"/>
          </p:cNvSpPr>
          <p:nvPr>
            <p:ph type="sldNum" sz="quarter" idx="12"/>
          </p:nvPr>
        </p:nvSpPr>
        <p:spPr/>
        <p:txBody>
          <a:bodyPr/>
          <a:lstStyle/>
          <a:p>
            <a:fld id="{AEF1280C-1E94-430E-A516-D051ECA45720}" type="slidenum">
              <a:rPr lang="en-US" smtClean="0"/>
              <a:t>51</a:t>
            </a:fld>
            <a:endParaRPr lang="en-US"/>
          </a:p>
        </p:txBody>
      </p:sp>
    </p:spTree>
    <p:extLst>
      <p:ext uri="{BB962C8B-B14F-4D97-AF65-F5344CB8AC3E}">
        <p14:creationId xmlns:p14="http://schemas.microsoft.com/office/powerpoint/2010/main" val="2973924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Pay.gov</a:t>
            </a:r>
          </a:p>
        </p:txBody>
      </p:sp>
      <p:sp>
        <p:nvSpPr>
          <p:cNvPr id="4" name="Slide Number Placeholder 3"/>
          <p:cNvSpPr>
            <a:spLocks noGrp="1"/>
          </p:cNvSpPr>
          <p:nvPr>
            <p:ph type="sldNum" sz="quarter" idx="12"/>
          </p:nvPr>
        </p:nvSpPr>
        <p:spPr/>
        <p:txBody>
          <a:bodyPr/>
          <a:lstStyle/>
          <a:p>
            <a:fld id="{AEF1280C-1E94-430E-A516-D051ECA45720}" type="slidenum">
              <a:rPr lang="en-US" smtClean="0"/>
              <a:t>52</a:t>
            </a:fld>
            <a:endParaRPr lang="en-US"/>
          </a:p>
        </p:txBody>
      </p:sp>
      <p:pic>
        <p:nvPicPr>
          <p:cNvPr id="5" name="Content Placeholder 4" descr="Picture of Pay.gov website"/>
          <p:cNvPicPr>
            <a:picLocks noGrp="1" noChangeAspect="1"/>
          </p:cNvPicPr>
          <p:nvPr>
            <p:ph idx="1"/>
          </p:nvPr>
        </p:nvPicPr>
        <p:blipFill rotWithShape="1">
          <a:blip r:embed="rId3"/>
          <a:srcRect l="73056" t="28518" r="10555" b="35185"/>
          <a:stretch/>
        </p:blipFill>
        <p:spPr>
          <a:xfrm>
            <a:off x="1600169" y="1931952"/>
            <a:ext cx="8991661" cy="3733872"/>
          </a:xfrm>
          <a:prstGeom prst="rect">
            <a:avLst/>
          </a:prstGeom>
        </p:spPr>
      </p:pic>
    </p:spTree>
    <p:extLst>
      <p:ext uri="{BB962C8B-B14F-4D97-AF65-F5344CB8AC3E}">
        <p14:creationId xmlns:p14="http://schemas.microsoft.com/office/powerpoint/2010/main" val="1323789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Offset</a:t>
            </a:r>
          </a:p>
        </p:txBody>
      </p:sp>
      <p:sp>
        <p:nvSpPr>
          <p:cNvPr id="3" name="Content Placeholder 2"/>
          <p:cNvSpPr>
            <a:spLocks noGrp="1"/>
          </p:cNvSpPr>
          <p:nvPr>
            <p:ph idx="1"/>
          </p:nvPr>
        </p:nvSpPr>
        <p:spPr/>
        <p:txBody>
          <a:bodyPr>
            <a:noAutofit/>
          </a:bodyPr>
          <a:lstStyle/>
          <a:p>
            <a:pPr marL="0" indent="0" fontAlgn="base">
              <a:lnSpc>
                <a:spcPct val="100000"/>
              </a:lnSpc>
              <a:spcBef>
                <a:spcPts val="600"/>
              </a:spcBef>
              <a:buNone/>
              <a:tabLst>
                <a:tab pos="597694" algn="l"/>
              </a:tabLst>
              <a:defRPr/>
            </a:pPr>
            <a:r>
              <a:rPr lang="en-US" dirty="0">
                <a:hlinkClick r:id="rId3"/>
              </a:rPr>
              <a:t>20 CFR 683.750</a:t>
            </a:r>
            <a:endParaRPr lang="en-US" altLang="en-US" dirty="0"/>
          </a:p>
          <a:p>
            <a:pPr fontAlgn="base">
              <a:lnSpc>
                <a:spcPct val="100000"/>
              </a:lnSpc>
              <a:spcBef>
                <a:spcPts val="600"/>
              </a:spcBef>
              <a:tabLst>
                <a:tab pos="597694" algn="l"/>
              </a:tabLst>
              <a:defRPr/>
            </a:pPr>
            <a:r>
              <a:rPr lang="en-US" altLang="en-US" dirty="0"/>
              <a:t>Applicable to title I WIOA and Wagner-Peyser funds</a:t>
            </a:r>
          </a:p>
          <a:p>
            <a:pPr fontAlgn="base">
              <a:lnSpc>
                <a:spcPct val="100000"/>
              </a:lnSpc>
              <a:spcBef>
                <a:spcPts val="600"/>
              </a:spcBef>
              <a:tabLst>
                <a:tab pos="597694" algn="l"/>
              </a:tabLst>
              <a:defRPr/>
            </a:pPr>
            <a:r>
              <a:rPr lang="en-US" altLang="en-US" dirty="0"/>
              <a:t>State written request</a:t>
            </a:r>
          </a:p>
          <a:p>
            <a:pPr fontAlgn="base">
              <a:lnSpc>
                <a:spcPct val="100000"/>
              </a:lnSpc>
              <a:spcBef>
                <a:spcPts val="600"/>
              </a:spcBef>
              <a:tabLst>
                <a:tab pos="597694" algn="l"/>
              </a:tabLst>
              <a:defRPr/>
            </a:pPr>
            <a:r>
              <a:rPr lang="en-US" dirty="0"/>
              <a:t>Offset only if misexpenditures not due to: </a:t>
            </a:r>
          </a:p>
          <a:p>
            <a:pPr lvl="1" fontAlgn="base">
              <a:lnSpc>
                <a:spcPct val="100000"/>
              </a:lnSpc>
              <a:spcBef>
                <a:spcPts val="0"/>
              </a:spcBef>
              <a:tabLst>
                <a:tab pos="597694" algn="l"/>
              </a:tabLst>
              <a:defRPr/>
            </a:pPr>
            <a:r>
              <a:rPr lang="en-US" dirty="0"/>
              <a:t>willful disregard of the requirements of WIOA and regulations,</a:t>
            </a:r>
          </a:p>
          <a:p>
            <a:pPr lvl="1" fontAlgn="base">
              <a:lnSpc>
                <a:spcPct val="100000"/>
              </a:lnSpc>
              <a:spcBef>
                <a:spcPts val="0"/>
              </a:spcBef>
              <a:tabLst>
                <a:tab pos="597694" algn="l"/>
              </a:tabLst>
              <a:defRPr/>
            </a:pPr>
            <a:r>
              <a:rPr lang="en-US" dirty="0"/>
              <a:t>fraud, </a:t>
            </a:r>
          </a:p>
          <a:p>
            <a:pPr lvl="1" fontAlgn="base">
              <a:lnSpc>
                <a:spcPct val="100000"/>
              </a:lnSpc>
              <a:spcBef>
                <a:spcPts val="0"/>
              </a:spcBef>
              <a:tabLst>
                <a:tab pos="597694" algn="l"/>
              </a:tabLst>
              <a:defRPr/>
            </a:pPr>
            <a:r>
              <a:rPr lang="en-US" dirty="0"/>
              <a:t>gross negligence, </a:t>
            </a:r>
          </a:p>
          <a:p>
            <a:pPr lvl="1" fontAlgn="base">
              <a:lnSpc>
                <a:spcPct val="100000"/>
              </a:lnSpc>
              <a:spcBef>
                <a:spcPts val="0"/>
              </a:spcBef>
              <a:tabLst>
                <a:tab pos="597694" algn="l"/>
              </a:tabLst>
              <a:defRPr/>
            </a:pPr>
            <a:r>
              <a:rPr lang="en-US" dirty="0"/>
              <a:t>failure to observe accepted standards of administration, or </a:t>
            </a:r>
          </a:p>
          <a:p>
            <a:pPr lvl="1" fontAlgn="base">
              <a:lnSpc>
                <a:spcPct val="100000"/>
              </a:lnSpc>
              <a:spcBef>
                <a:spcPts val="0"/>
              </a:spcBef>
              <a:tabLst>
                <a:tab pos="597694" algn="l"/>
              </a:tabLst>
              <a:defRPr/>
            </a:pPr>
            <a:r>
              <a:rPr lang="en-US" dirty="0"/>
              <a:t>a pattern of </a:t>
            </a:r>
            <a:r>
              <a:rPr lang="en-US" dirty="0" err="1"/>
              <a:t>misexpenditure</a:t>
            </a:r>
            <a:endParaRPr lang="en-US" dirty="0"/>
          </a:p>
        </p:txBody>
      </p:sp>
      <p:sp>
        <p:nvSpPr>
          <p:cNvPr id="4" name="Slide Number Placeholder 3">
            <a:extLst>
              <a:ext uri="{FF2B5EF4-FFF2-40B4-BE49-F238E27FC236}">
                <a16:creationId xmlns:a16="http://schemas.microsoft.com/office/drawing/2014/main" id="{C49036DC-4E3D-49AB-B6C5-FC05A2B1581D}"/>
              </a:ext>
            </a:extLst>
          </p:cNvPr>
          <p:cNvSpPr>
            <a:spLocks noGrp="1"/>
          </p:cNvSpPr>
          <p:nvPr>
            <p:ph type="sldNum" sz="quarter" idx="12"/>
          </p:nvPr>
        </p:nvSpPr>
        <p:spPr/>
        <p:txBody>
          <a:bodyPr/>
          <a:lstStyle/>
          <a:p>
            <a:fld id="{AEF1280C-1E94-430E-A516-D051ECA45720}" type="slidenum">
              <a:rPr lang="en-US" smtClean="0"/>
              <a:t>53</a:t>
            </a:fld>
            <a:endParaRPr lang="en-US"/>
          </a:p>
        </p:txBody>
      </p:sp>
    </p:spTree>
    <p:extLst>
      <p:ext uri="{BB962C8B-B14F-4D97-AF65-F5344CB8AC3E}">
        <p14:creationId xmlns:p14="http://schemas.microsoft.com/office/powerpoint/2010/main" val="989157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Offset (cont.)</a:t>
            </a:r>
          </a:p>
        </p:txBody>
      </p:sp>
      <p:sp>
        <p:nvSpPr>
          <p:cNvPr id="3" name="Content Placeholder 2"/>
          <p:cNvSpPr>
            <a:spLocks noGrp="1"/>
          </p:cNvSpPr>
          <p:nvPr>
            <p:ph idx="1"/>
          </p:nvPr>
        </p:nvSpPr>
        <p:spPr/>
        <p:txBody>
          <a:bodyPr>
            <a:noAutofit/>
          </a:bodyPr>
          <a:lstStyle/>
          <a:p>
            <a:pPr marL="0" indent="0" fontAlgn="base">
              <a:lnSpc>
                <a:spcPct val="100000"/>
              </a:lnSpc>
              <a:spcBef>
                <a:spcPts val="600"/>
              </a:spcBef>
              <a:buNone/>
              <a:tabLst>
                <a:tab pos="597694" algn="l"/>
              </a:tabLst>
              <a:defRPr/>
            </a:pPr>
            <a:r>
              <a:rPr lang="en-US" dirty="0">
                <a:hlinkClick r:id="rId3"/>
              </a:rPr>
              <a:t>20 CFR 683.750</a:t>
            </a:r>
            <a:endParaRPr lang="en-US" dirty="0"/>
          </a:p>
          <a:p>
            <a:pPr fontAlgn="base">
              <a:lnSpc>
                <a:spcPct val="100000"/>
              </a:lnSpc>
              <a:spcBef>
                <a:spcPts val="600"/>
              </a:spcBef>
              <a:tabLst>
                <a:tab pos="597694" algn="l"/>
              </a:tabLst>
              <a:defRPr/>
            </a:pPr>
            <a:r>
              <a:rPr lang="en-US" dirty="0"/>
              <a:t>Debt offset against amounts allotted to the recipient or subrecipient </a:t>
            </a:r>
          </a:p>
          <a:p>
            <a:pPr lvl="1" fontAlgn="base">
              <a:lnSpc>
                <a:spcPct val="100000"/>
              </a:lnSpc>
              <a:spcBef>
                <a:spcPts val="600"/>
              </a:spcBef>
              <a:tabLst>
                <a:tab pos="597694" algn="l"/>
              </a:tabLst>
              <a:defRPr/>
            </a:pPr>
            <a:r>
              <a:rPr lang="en-US" altLang="en-US" kern="0" dirty="0"/>
              <a:t>Recipient-level disallowed expenditures offset against recipient </a:t>
            </a:r>
            <a:r>
              <a:rPr lang="en-US" altLang="en-US" b="1" kern="0" dirty="0"/>
              <a:t>administrative funds</a:t>
            </a:r>
          </a:p>
          <a:p>
            <a:pPr lvl="2" fontAlgn="base">
              <a:lnSpc>
                <a:spcPct val="100000"/>
              </a:lnSpc>
              <a:spcBef>
                <a:spcPts val="600"/>
              </a:spcBef>
              <a:tabLst>
                <a:tab pos="597694" algn="l"/>
              </a:tabLst>
              <a:defRPr/>
            </a:pPr>
            <a:r>
              <a:rPr lang="en-US" sz="2400" dirty="0">
                <a:solidFill>
                  <a:schemeClr val="tx1"/>
                </a:solidFill>
              </a:rPr>
              <a:t>Debt not fully satisfied until the GO reduces amounts allotted </a:t>
            </a:r>
            <a:endParaRPr lang="en-US" altLang="en-US" sz="2400" b="1" kern="0" dirty="0"/>
          </a:p>
          <a:p>
            <a:pPr lvl="1" fontAlgn="base">
              <a:lnSpc>
                <a:spcPct val="100000"/>
              </a:lnSpc>
              <a:spcBef>
                <a:spcPts val="600"/>
              </a:spcBef>
              <a:tabLst>
                <a:tab pos="597694" algn="l"/>
              </a:tabLst>
              <a:defRPr/>
            </a:pPr>
            <a:r>
              <a:rPr lang="en-US" altLang="en-US" kern="0" dirty="0"/>
              <a:t>For subrecipient expenditures disallowed against the state, state offsets against subrecipient </a:t>
            </a:r>
            <a:r>
              <a:rPr lang="en-US" altLang="en-US" b="1" kern="0" dirty="0"/>
              <a:t>administrative funds</a:t>
            </a:r>
          </a:p>
          <a:p>
            <a:pPr lvl="2" fontAlgn="base">
              <a:lnSpc>
                <a:spcPct val="100000"/>
              </a:lnSpc>
              <a:spcBef>
                <a:spcPts val="600"/>
              </a:spcBef>
              <a:tabLst>
                <a:tab pos="597694" algn="l"/>
              </a:tabLst>
              <a:defRPr/>
            </a:pPr>
            <a:r>
              <a:rPr lang="en-US" sz="2400" dirty="0">
                <a:solidFill>
                  <a:schemeClr val="tx1"/>
                </a:solidFill>
              </a:rPr>
              <a:t>State has taken appropriate corrective action to ensure local area full compliance.</a:t>
            </a:r>
            <a:endParaRPr lang="en-US" altLang="en-US" sz="2400" b="1" kern="0" dirty="0"/>
          </a:p>
          <a:p>
            <a:pPr fontAlgn="base">
              <a:lnSpc>
                <a:spcPct val="100000"/>
              </a:lnSpc>
              <a:spcBef>
                <a:spcPts val="600"/>
              </a:spcBef>
              <a:tabLst>
                <a:tab pos="597694" algn="l"/>
              </a:tabLst>
              <a:defRPr/>
            </a:pPr>
            <a:r>
              <a:rPr lang="en-US" altLang="en-US" dirty="0"/>
              <a:t>Still must expend at level demanded by the allotment</a:t>
            </a:r>
          </a:p>
          <a:p>
            <a:pPr marL="342900" lvl="1" indent="0">
              <a:lnSpc>
                <a:spcPct val="100000"/>
              </a:lnSpc>
              <a:spcBef>
                <a:spcPts val="600"/>
              </a:spcBef>
              <a:buNone/>
            </a:pPr>
            <a:endParaRPr lang="en-US" sz="2800" dirty="0"/>
          </a:p>
        </p:txBody>
      </p:sp>
      <p:sp>
        <p:nvSpPr>
          <p:cNvPr id="4" name="Slide Number Placeholder 3">
            <a:extLst>
              <a:ext uri="{FF2B5EF4-FFF2-40B4-BE49-F238E27FC236}">
                <a16:creationId xmlns:a16="http://schemas.microsoft.com/office/drawing/2014/main" id="{C49036DC-4E3D-49AB-B6C5-FC05A2B1581D}"/>
              </a:ext>
            </a:extLst>
          </p:cNvPr>
          <p:cNvSpPr>
            <a:spLocks noGrp="1"/>
          </p:cNvSpPr>
          <p:nvPr>
            <p:ph type="sldNum" sz="quarter" idx="12"/>
          </p:nvPr>
        </p:nvSpPr>
        <p:spPr/>
        <p:txBody>
          <a:bodyPr/>
          <a:lstStyle/>
          <a:p>
            <a:fld id="{AEF1280C-1E94-430E-A516-D051ECA45720}" type="slidenum">
              <a:rPr lang="en-US" smtClean="0"/>
              <a:t>54</a:t>
            </a:fld>
            <a:endParaRPr lang="en-US"/>
          </a:p>
        </p:txBody>
      </p:sp>
    </p:spTree>
    <p:extLst>
      <p:ext uri="{BB962C8B-B14F-4D97-AF65-F5344CB8AC3E}">
        <p14:creationId xmlns:p14="http://schemas.microsoft.com/office/powerpoint/2010/main" val="1666440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3 – Questions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solidFill>
                  <a:srgbClr val="D93E0D"/>
                </a:solidFill>
              </a:rPr>
              <a:t>True or False?</a:t>
            </a:r>
          </a:p>
          <a:p>
            <a:pPr marL="401638" indent="-401638">
              <a:buClr>
                <a:srgbClr val="D93E0D"/>
              </a:buClr>
              <a:buFont typeface="+mj-lt"/>
              <a:buAutoNum type="arabicPeriod"/>
            </a:pPr>
            <a:r>
              <a:rPr lang="en-US" dirty="0"/>
              <a:t>Two conditions for waiver of debt are that the appeals process was exhausted and further collection actions are either inappropriate or futile. </a:t>
            </a:r>
          </a:p>
        </p:txBody>
      </p:sp>
      <p:sp>
        <p:nvSpPr>
          <p:cNvPr id="4" name="Slide Number Placeholder 3">
            <a:extLst>
              <a:ext uri="{FF2B5EF4-FFF2-40B4-BE49-F238E27FC236}">
                <a16:creationId xmlns:a16="http://schemas.microsoft.com/office/drawing/2014/main" id="{6B1E8B03-6A84-431C-8CA9-019425B7D7F0}"/>
              </a:ext>
            </a:extLst>
          </p:cNvPr>
          <p:cNvSpPr>
            <a:spLocks noGrp="1"/>
          </p:cNvSpPr>
          <p:nvPr>
            <p:ph type="sldNum" sz="quarter" idx="12"/>
          </p:nvPr>
        </p:nvSpPr>
        <p:spPr/>
        <p:txBody>
          <a:bodyPr/>
          <a:lstStyle/>
          <a:p>
            <a:fld id="{AEF1280C-1E94-430E-A516-D051ECA45720}" type="slidenum">
              <a:rPr lang="en-US" smtClean="0"/>
              <a:t>55</a:t>
            </a:fld>
            <a:endParaRPr lang="en-US"/>
          </a:p>
        </p:txBody>
      </p:sp>
    </p:spTree>
    <p:extLst>
      <p:ext uri="{BB962C8B-B14F-4D97-AF65-F5344CB8AC3E}">
        <p14:creationId xmlns:p14="http://schemas.microsoft.com/office/powerpoint/2010/main" val="1383858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3 – Answers</a:t>
            </a:r>
          </a:p>
        </p:txBody>
      </p:sp>
      <p:sp>
        <p:nvSpPr>
          <p:cNvPr id="3" name="Content Placeholder 2"/>
          <p:cNvSpPr>
            <a:spLocks noGrp="1"/>
          </p:cNvSpPr>
          <p:nvPr>
            <p:ph idx="1"/>
          </p:nvPr>
        </p:nvSpPr>
        <p:spPr/>
        <p:txBody>
          <a:bodyPr vert="horz" lIns="91440" tIns="45720" rIns="91440" bIns="45720" rtlCol="0" anchor="t">
            <a:normAutofit/>
          </a:bodyPr>
          <a:lstStyle/>
          <a:p>
            <a:pPr marL="401638" indent="-401638">
              <a:buClr>
                <a:srgbClr val="D93E0D"/>
              </a:buClr>
              <a:buFont typeface="+mj-lt"/>
              <a:buAutoNum type="arabicPeriod"/>
            </a:pPr>
            <a:r>
              <a:rPr lang="en-US" dirty="0"/>
              <a:t>Two conditions for waiver of debt are that the appeals process was exhausted and further collection actions are either inappropriate or futile.  </a:t>
            </a:r>
            <a:r>
              <a:rPr lang="en-US" b="1" kern="0" dirty="0">
                <a:solidFill>
                  <a:srgbClr val="D93E0D"/>
                </a:solidFill>
              </a:rPr>
              <a:t>True</a:t>
            </a:r>
          </a:p>
        </p:txBody>
      </p:sp>
      <p:sp>
        <p:nvSpPr>
          <p:cNvPr id="4" name="Slide Number Placeholder 3">
            <a:extLst>
              <a:ext uri="{FF2B5EF4-FFF2-40B4-BE49-F238E27FC236}">
                <a16:creationId xmlns:a16="http://schemas.microsoft.com/office/drawing/2014/main" id="{6B1E8B03-6A84-431C-8CA9-019425B7D7F0}"/>
              </a:ext>
            </a:extLst>
          </p:cNvPr>
          <p:cNvSpPr>
            <a:spLocks noGrp="1"/>
          </p:cNvSpPr>
          <p:nvPr>
            <p:ph type="sldNum" sz="quarter" idx="12"/>
          </p:nvPr>
        </p:nvSpPr>
        <p:spPr/>
        <p:txBody>
          <a:bodyPr/>
          <a:lstStyle/>
          <a:p>
            <a:fld id="{AEF1280C-1E94-430E-A516-D051ECA45720}" type="slidenum">
              <a:rPr lang="en-US" smtClean="0"/>
              <a:t>56</a:t>
            </a:fld>
            <a:endParaRPr lang="en-US"/>
          </a:p>
        </p:txBody>
      </p:sp>
    </p:spTree>
    <p:extLst>
      <p:ext uri="{BB962C8B-B14F-4D97-AF65-F5344CB8AC3E}">
        <p14:creationId xmlns:p14="http://schemas.microsoft.com/office/powerpoint/2010/main" val="3336186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Review</a:t>
            </a:r>
          </a:p>
        </p:txBody>
      </p:sp>
      <p:sp>
        <p:nvSpPr>
          <p:cNvPr id="3" name="Content Placeholder 2"/>
          <p:cNvSpPr>
            <a:spLocks noGrp="1"/>
          </p:cNvSpPr>
          <p:nvPr>
            <p:ph idx="1"/>
          </p:nvPr>
        </p:nvSpPr>
        <p:spPr>
          <a:xfrm>
            <a:off x="518161" y="1420779"/>
            <a:ext cx="10308724" cy="4756184"/>
          </a:xfrm>
        </p:spPr>
        <p:txBody>
          <a:bodyPr>
            <a:normAutofit fontScale="92500" lnSpcReduction="10000"/>
          </a:bodyPr>
          <a:lstStyle/>
          <a:p>
            <a:r>
              <a:rPr lang="en-US" dirty="0"/>
              <a:t>The threshold for UG required audit is $750,000 of  Federal expenditures</a:t>
            </a:r>
          </a:p>
          <a:p>
            <a:r>
              <a:rPr lang="en-US" dirty="0"/>
              <a:t>Audits must be procured under the procurement standards at </a:t>
            </a:r>
            <a:r>
              <a:rPr lang="en-US" dirty="0">
                <a:hlinkClick r:id="rId3"/>
              </a:rPr>
              <a:t>2 CFR 200.317 – 200.326</a:t>
            </a:r>
            <a:endParaRPr lang="en-US" dirty="0"/>
          </a:p>
          <a:p>
            <a:r>
              <a:rPr lang="en-US" dirty="0"/>
              <a:t>ETA recommends PTEs use ETA cooperative resolution process if resolutions process is not already established.</a:t>
            </a:r>
          </a:p>
          <a:p>
            <a:r>
              <a:rPr lang="en-US" dirty="0"/>
              <a:t>The appeals process for DOL grantees is found in  the DOL exceptions at </a:t>
            </a:r>
            <a:r>
              <a:rPr lang="en-US" dirty="0">
                <a:hlinkClick r:id="rId4"/>
              </a:rPr>
              <a:t>2 CFR 2900.22</a:t>
            </a:r>
            <a:endParaRPr lang="en-US" dirty="0"/>
          </a:p>
          <a:p>
            <a:r>
              <a:rPr lang="en-US" dirty="0"/>
              <a:t>Debts resolved through offset result in reduction of the recipient’s/subrecipient’s allotment available for administrative expenditures</a:t>
            </a:r>
          </a:p>
        </p:txBody>
      </p:sp>
      <p:sp>
        <p:nvSpPr>
          <p:cNvPr id="4" name="Slide Number Placeholder 3">
            <a:extLst>
              <a:ext uri="{FF2B5EF4-FFF2-40B4-BE49-F238E27FC236}">
                <a16:creationId xmlns:a16="http://schemas.microsoft.com/office/drawing/2014/main" id="{7AC2600D-83B2-445D-8926-2E736845C48C}"/>
              </a:ext>
            </a:extLst>
          </p:cNvPr>
          <p:cNvSpPr>
            <a:spLocks noGrp="1"/>
          </p:cNvSpPr>
          <p:nvPr>
            <p:ph type="sldNum" sz="quarter" idx="12"/>
          </p:nvPr>
        </p:nvSpPr>
        <p:spPr/>
        <p:txBody>
          <a:bodyPr/>
          <a:lstStyle/>
          <a:p>
            <a:fld id="{AEF1280C-1E94-430E-A516-D051ECA45720}" type="slidenum">
              <a:rPr lang="en-US" smtClean="0"/>
              <a:t>57</a:t>
            </a:fld>
            <a:endParaRPr lang="en-US"/>
          </a:p>
        </p:txBody>
      </p:sp>
    </p:spTree>
    <p:extLst>
      <p:ext uri="{BB962C8B-B14F-4D97-AF65-F5344CB8AC3E}">
        <p14:creationId xmlns:p14="http://schemas.microsoft.com/office/powerpoint/2010/main" val="4120140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40C1573-1AA1-4EA0-885E-860B4E5C13B6}"/>
              </a:ext>
            </a:extLst>
          </p:cNvPr>
          <p:cNvSpPr/>
          <p:nvPr/>
        </p:nvSpPr>
        <p:spPr>
          <a:xfrm>
            <a:off x="10304241" y="5539312"/>
            <a:ext cx="1573619" cy="54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p:txBody>
          <a:bodyPr/>
          <a:lstStyle/>
          <a:p>
            <a:r>
              <a:rPr lang="en-US" dirty="0"/>
              <a:t>Core Monitoring Guide – Objective 3.h Audits and Audit Resolution</a:t>
            </a:r>
          </a:p>
        </p:txBody>
      </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a:xfrm>
            <a:off x="518160" y="1420779"/>
            <a:ext cx="10274834" cy="4756184"/>
          </a:xfrm>
        </p:spPr>
        <p:txBody>
          <a:bodyPr>
            <a:normAutofit/>
          </a:bodyPr>
          <a:lstStyle/>
          <a:p>
            <a:r>
              <a:rPr lang="en-US" dirty="0"/>
              <a:t>Indicator 3.h.1: Audit Process</a:t>
            </a:r>
          </a:p>
          <a:p>
            <a:pPr lvl="1"/>
            <a:r>
              <a:rPr lang="en-US" dirty="0"/>
              <a:t>Did the grant recipient submit its latest single or program-specific audit to the FAC?</a:t>
            </a:r>
          </a:p>
          <a:p>
            <a:r>
              <a:rPr lang="en-US" dirty="0"/>
              <a:t>Indicator 3.h.2: Subrecipient’s Audit</a:t>
            </a:r>
          </a:p>
          <a:p>
            <a:pPr lvl="1"/>
            <a:r>
              <a:rPr lang="en-US" dirty="0"/>
              <a:t>Did the PTE have an audit report from its subrecipients?</a:t>
            </a:r>
          </a:p>
          <a:p>
            <a:r>
              <a:rPr lang="en-US" dirty="0"/>
              <a:t>Indicator 3.h.3: Report on Internal Controls</a:t>
            </a:r>
          </a:p>
          <a:p>
            <a:pPr lvl="1"/>
            <a:r>
              <a:rPr lang="en-US" dirty="0"/>
              <a:t>Does the grant recipient have any administrative findings, significant deficiencies, and/or material weaknesses surrounding its internal controls?</a:t>
            </a:r>
          </a:p>
        </p:txBody>
      </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58</a:t>
            </a:fld>
            <a:endParaRPr lang="en-US" dirty="0"/>
          </a:p>
        </p:txBody>
      </p:sp>
    </p:spTree>
    <p:extLst>
      <p:ext uri="{BB962C8B-B14F-4D97-AF65-F5344CB8AC3E}">
        <p14:creationId xmlns:p14="http://schemas.microsoft.com/office/powerpoint/2010/main" val="2009103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527EF7F-FD63-4621-9D32-886310C4DAF4}"/>
              </a:ext>
            </a:extLst>
          </p:cNvPr>
          <p:cNvSpPr/>
          <p:nvPr/>
        </p:nvSpPr>
        <p:spPr>
          <a:xfrm>
            <a:off x="10304241" y="5539312"/>
            <a:ext cx="1573619" cy="54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a:xfrm>
            <a:off x="518160" y="1420779"/>
            <a:ext cx="10897728" cy="4756184"/>
          </a:xfrm>
        </p:spPr>
        <p:txBody>
          <a:bodyPr>
            <a:normAutofit fontScale="92500" lnSpcReduction="10000"/>
          </a:bodyPr>
          <a:lstStyle/>
          <a:p>
            <a:r>
              <a:rPr lang="en-US" sz="3200" dirty="0"/>
              <a:t>Audits and Audit Resolution</a:t>
            </a:r>
          </a:p>
          <a:p>
            <a:pPr lvl="1">
              <a:buClr>
                <a:srgbClr val="D93E0D"/>
              </a:buClr>
              <a:buFont typeface="Wingdings" panose="05000000000000000000" pitchFamily="2" charset="2"/>
              <a:buChar char="q"/>
            </a:pPr>
            <a:r>
              <a:rPr lang="en-US" dirty="0"/>
              <a:t>Determine whether the audit expenditure threshold of $750,000 is met.</a:t>
            </a:r>
          </a:p>
          <a:p>
            <a:pPr lvl="1">
              <a:buClr>
                <a:srgbClr val="D93E0D"/>
              </a:buClr>
              <a:buFont typeface="Wingdings" panose="05000000000000000000" pitchFamily="2" charset="2"/>
              <a:buChar char="q"/>
            </a:pPr>
            <a:r>
              <a:rPr lang="en-US" dirty="0"/>
              <a:t>Develop or update procedures to hire a qualified auditor procured as prescribed by the Procurement Standards at </a:t>
            </a:r>
            <a:r>
              <a:rPr lang="en-US" dirty="0">
                <a:hlinkClick r:id="rId3"/>
              </a:rPr>
              <a:t>2 CFR 200.317-326</a:t>
            </a:r>
            <a:r>
              <a:rPr lang="en-US" dirty="0"/>
              <a:t>.</a:t>
            </a:r>
          </a:p>
          <a:p>
            <a:pPr lvl="1">
              <a:buClr>
                <a:srgbClr val="D93E0D"/>
              </a:buClr>
              <a:buFont typeface="Wingdings" panose="05000000000000000000" pitchFamily="2" charset="2"/>
              <a:buChar char="q"/>
            </a:pPr>
            <a:r>
              <a:rPr lang="en-US" dirty="0"/>
              <a:t>Establish adequate internal controls over financial management systems to comply with Federal regulations and prepare financial statements and a schedule of expenditures of Federal awards.</a:t>
            </a:r>
          </a:p>
          <a:p>
            <a:pPr lvl="1">
              <a:buClr>
                <a:srgbClr val="D93E0D"/>
              </a:buClr>
              <a:buFont typeface="Wingdings" panose="05000000000000000000" pitchFamily="2" charset="2"/>
              <a:buChar char="q"/>
            </a:pPr>
            <a:r>
              <a:rPr lang="en-US" dirty="0"/>
              <a:t>Develop or update procedures that ensure an audit is completed and submitted timely to the PTE or the FAC.</a:t>
            </a:r>
          </a:p>
          <a:p>
            <a:pPr lvl="1">
              <a:buClr>
                <a:srgbClr val="D93E0D"/>
              </a:buClr>
              <a:buFont typeface="Wingdings" panose="05000000000000000000" pitchFamily="2" charset="2"/>
              <a:buChar char="q"/>
            </a:pPr>
            <a:r>
              <a:rPr lang="en-US" dirty="0"/>
              <a:t>Develop or update procedures that ensure timely submission and collection of subrecipients audits.</a:t>
            </a:r>
          </a:p>
          <a:p>
            <a:pPr lvl="1">
              <a:buClr>
                <a:srgbClr val="D93E0D"/>
              </a:buClr>
              <a:buFont typeface="Wingdings" panose="05000000000000000000" pitchFamily="2" charset="2"/>
              <a:buChar char="q"/>
            </a:pPr>
            <a:r>
              <a:rPr lang="en-US" dirty="0"/>
              <a:t>Develop or update procedures to ensure timely resolution of audit findings.</a:t>
            </a:r>
          </a:p>
          <a:p>
            <a:pPr lvl="1">
              <a:buClr>
                <a:srgbClr val="D93E0D"/>
              </a:buClr>
              <a:buFont typeface="Wingdings" panose="05000000000000000000" pitchFamily="2" charset="2"/>
              <a:buChar char="q"/>
            </a:pPr>
            <a:r>
              <a:rPr lang="en-US" dirty="0"/>
              <a:t>Develop or update procedures that adhere to the timeframes for management decisions and requests for appeals or hearings.</a:t>
            </a:r>
          </a:p>
        </p:txBody>
      </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59</a:t>
            </a:fld>
            <a:endParaRPr lang="en-US"/>
          </a:p>
        </p:txBody>
      </p:sp>
    </p:spTree>
    <p:extLst>
      <p:ext uri="{BB962C8B-B14F-4D97-AF65-F5344CB8AC3E}">
        <p14:creationId xmlns:p14="http://schemas.microsoft.com/office/powerpoint/2010/main" val="1932586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Audit Requirements</a:t>
            </a:r>
          </a:p>
        </p:txBody>
      </p:sp>
      <p:sp>
        <p:nvSpPr>
          <p:cNvPr id="5" name="Content Placeholder 2">
            <a:extLst>
              <a:ext uri="{FF2B5EF4-FFF2-40B4-BE49-F238E27FC236}">
                <a16:creationId xmlns:a16="http://schemas.microsoft.com/office/drawing/2014/main" id="{5C77951D-AFB6-4C51-AD84-FC62C1E28F44}"/>
              </a:ext>
            </a:extLst>
          </p:cNvPr>
          <p:cNvSpPr txBox="1">
            <a:spLocks/>
          </p:cNvSpPr>
          <p:nvPr/>
        </p:nvSpPr>
        <p:spPr>
          <a:xfrm>
            <a:off x="1548385" y="3206840"/>
            <a:ext cx="8050670" cy="308918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5000"/>
              </a:lnSpc>
              <a:spcBef>
                <a:spcPts val="1800"/>
              </a:spcBef>
              <a:buClr>
                <a:schemeClr val="accent2"/>
              </a:buClr>
              <a:buFont typeface="Wingdings" panose="05000000000000000000" pitchFamily="2" charset="2"/>
              <a:buNone/>
              <a:defRPr sz="2400" kern="1200">
                <a:solidFill>
                  <a:schemeClr val="accent1"/>
                </a:solidFill>
                <a:latin typeface="+mn-lt"/>
                <a:ea typeface="+mn-ea"/>
                <a:cs typeface="+mn-cs"/>
              </a:defRPr>
            </a:lvl1pPr>
            <a:lvl2pPr marL="457200" indent="0"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5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5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5000"/>
              </a:lnSpc>
              <a:spcBef>
                <a:spcPts val="500"/>
              </a:spcBef>
              <a:buFont typeface="Courier New" panose="02070309020205020404" pitchFamily="49"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spcBef>
                <a:spcPts val="1200"/>
              </a:spcBef>
              <a:buFont typeface="Wingdings" panose="05000000000000000000" pitchFamily="2" charset="2"/>
              <a:buChar char="ü"/>
            </a:pPr>
            <a:r>
              <a:rPr lang="en-US" sz="2800" dirty="0">
                <a:solidFill>
                  <a:schemeClr val="tx1"/>
                </a:solidFill>
              </a:rPr>
              <a:t>Applicability of the Audit Requirements</a:t>
            </a:r>
          </a:p>
          <a:p>
            <a:pPr marL="342900" indent="-342900">
              <a:spcBef>
                <a:spcPts val="1200"/>
              </a:spcBef>
              <a:buFont typeface="Wingdings" panose="05000000000000000000" pitchFamily="2" charset="2"/>
              <a:buChar char="ü"/>
            </a:pPr>
            <a:r>
              <a:rPr lang="en-US" sz="2800" dirty="0">
                <a:solidFill>
                  <a:schemeClr val="tx1"/>
                </a:solidFill>
              </a:rPr>
              <a:t>Dollar Threshold</a:t>
            </a:r>
          </a:p>
          <a:p>
            <a:pPr marL="342900" indent="-342900" fontAlgn="base">
              <a:spcBef>
                <a:spcPts val="1200"/>
              </a:spcBef>
              <a:spcAft>
                <a:spcPct val="0"/>
              </a:spcAft>
              <a:buFont typeface="Wingdings" panose="05000000000000000000" pitchFamily="2" charset="2"/>
              <a:buChar char="ü"/>
            </a:pPr>
            <a:r>
              <a:rPr lang="en-US" sz="2800" dirty="0">
                <a:solidFill>
                  <a:schemeClr val="tx1"/>
                </a:solidFill>
              </a:rPr>
              <a:t>Types of Audits</a:t>
            </a:r>
          </a:p>
          <a:p>
            <a:pPr marL="342900" indent="-342900" fontAlgn="base">
              <a:spcBef>
                <a:spcPts val="1200"/>
              </a:spcBef>
              <a:spcAft>
                <a:spcPct val="0"/>
              </a:spcAft>
              <a:buFont typeface="Wingdings" panose="05000000000000000000" pitchFamily="2" charset="2"/>
              <a:buChar char="ü"/>
            </a:pPr>
            <a:r>
              <a:rPr lang="en-US" sz="2800" dirty="0">
                <a:solidFill>
                  <a:schemeClr val="tx1"/>
                </a:solidFill>
              </a:rPr>
              <a:t>Required Reports/Financial Schedules</a:t>
            </a:r>
          </a:p>
          <a:p>
            <a:pPr marL="342900" indent="-342900" fontAlgn="base">
              <a:spcBef>
                <a:spcPts val="1200"/>
              </a:spcBef>
              <a:spcAft>
                <a:spcPct val="0"/>
              </a:spcAft>
              <a:buFont typeface="Wingdings" panose="05000000000000000000" pitchFamily="2" charset="2"/>
              <a:buChar char="ü"/>
            </a:pPr>
            <a:r>
              <a:rPr lang="en-US" sz="2800" dirty="0">
                <a:solidFill>
                  <a:schemeClr val="tx1"/>
                </a:solidFill>
              </a:rPr>
              <a:t>Record Retention</a:t>
            </a:r>
          </a:p>
          <a:p>
            <a:pPr marL="342900" indent="-342900" fontAlgn="base">
              <a:spcBef>
                <a:spcPts val="1200"/>
              </a:spcBef>
              <a:spcAft>
                <a:spcPct val="0"/>
              </a:spcAft>
              <a:buFont typeface="Wingdings" panose="05000000000000000000" pitchFamily="2" charset="2"/>
              <a:buChar char="ü"/>
            </a:pPr>
            <a:r>
              <a:rPr lang="en-US" sz="2800" dirty="0">
                <a:solidFill>
                  <a:schemeClr val="tx1"/>
                </a:solidFill>
              </a:rPr>
              <a:t>Auditee and PTE Responsibilities</a:t>
            </a:r>
            <a:endParaRPr lang="en-US" dirty="0"/>
          </a:p>
        </p:txBody>
      </p:sp>
      <p:sp>
        <p:nvSpPr>
          <p:cNvPr id="4" name="Slide Number Placeholder 3">
            <a:extLst>
              <a:ext uri="{FF2B5EF4-FFF2-40B4-BE49-F238E27FC236}">
                <a16:creationId xmlns:a16="http://schemas.microsoft.com/office/drawing/2014/main" id="{2F2F04E8-8498-4AC0-B5E3-037E6525E440}"/>
              </a:ext>
            </a:extLst>
          </p:cNvPr>
          <p:cNvSpPr>
            <a:spLocks noGrp="1"/>
          </p:cNvSpPr>
          <p:nvPr>
            <p:ph type="sldNum" sz="quarter" idx="12"/>
          </p:nvPr>
        </p:nvSpPr>
        <p:spPr/>
        <p:txBody>
          <a:bodyPr/>
          <a:lstStyle/>
          <a:p>
            <a:fld id="{AEF1280C-1E94-430E-A516-D051ECA45720}" type="slidenum">
              <a:rPr lang="en-US" smtClean="0"/>
              <a:t>6</a:t>
            </a:fld>
            <a:endParaRPr lang="en-US"/>
          </a:p>
        </p:txBody>
      </p:sp>
    </p:spTree>
    <p:extLst>
      <p:ext uri="{BB962C8B-B14F-4D97-AF65-F5344CB8AC3E}">
        <p14:creationId xmlns:p14="http://schemas.microsoft.com/office/powerpoint/2010/main" val="31850615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8EFEF9D-30F5-484F-82D8-BB9ACD2EFE71}"/>
              </a:ext>
            </a:extLst>
          </p:cNvPr>
          <p:cNvSpPr/>
          <p:nvPr/>
        </p:nvSpPr>
        <p:spPr>
          <a:xfrm>
            <a:off x="10304241" y="5539312"/>
            <a:ext cx="1573619" cy="54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a:xfrm>
            <a:off x="380999" y="1341211"/>
            <a:ext cx="5486400" cy="4672878"/>
          </a:xfrm>
        </p:spPr>
        <p:txBody>
          <a:bodyPr/>
          <a:lstStyle/>
          <a:p>
            <a:r>
              <a:rPr lang="en-US" sz="1800" dirty="0">
                <a:hlinkClick r:id="rId3"/>
              </a:rPr>
              <a:t>Core Monitoring Guide</a:t>
            </a:r>
            <a:endParaRPr lang="en-US" sz="1800" dirty="0"/>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Objective </a:t>
            </a:r>
            <a:r>
              <a:rPr lang="en-US" i="0">
                <a:solidFill>
                  <a:schemeClr val="accent1">
                    <a:lumMod val="75000"/>
                  </a:schemeClr>
                </a:solidFill>
              </a:rPr>
              <a:t>3.h </a:t>
            </a:r>
            <a:r>
              <a:rPr lang="en-US" i="0" dirty="0">
                <a:solidFill>
                  <a:schemeClr val="accent1">
                    <a:lumMod val="75000"/>
                  </a:schemeClr>
                </a:solidFill>
              </a:rPr>
              <a:t>Audits and Audit Resolution</a:t>
            </a:r>
          </a:p>
          <a:p>
            <a:pPr marL="396875" indent="-342900">
              <a:spcBef>
                <a:spcPts val="1200"/>
              </a:spcBef>
            </a:pPr>
            <a:r>
              <a:rPr lang="en-US" sz="1800" dirty="0">
                <a:hlinkClick r:id="rId4"/>
              </a:rPr>
              <a:t>Grant &amp; Financial Management Technical Assistance Guide </a:t>
            </a:r>
            <a:endParaRPr lang="en-US" sz="1800" dirty="0"/>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Chapter 16: Audit and Audit Resolution</a:t>
            </a:r>
          </a:p>
          <a:p>
            <a:pPr>
              <a:spcBef>
                <a:spcPts val="1200"/>
              </a:spcBef>
            </a:pPr>
            <a:r>
              <a:rPr lang="en-US" sz="1800" dirty="0"/>
              <a:t>Department of Labor Exceptions </a:t>
            </a:r>
            <a:r>
              <a:rPr lang="en-US" sz="1800" dirty="0">
                <a:hlinkClick r:id="rId5"/>
              </a:rPr>
              <a:t>2 CFR Part 2900</a:t>
            </a:r>
            <a:endParaRPr lang="en-US" sz="1800" dirty="0"/>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2 CFR 2900.2</a:t>
            </a:r>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2 CFR 2900.20</a:t>
            </a:r>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2 CFR 2900.21</a:t>
            </a:r>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2 CFR 2900.22</a:t>
            </a:r>
          </a:p>
          <a:p>
            <a:pPr>
              <a:spcBef>
                <a:spcPts val="1200"/>
              </a:spcBef>
            </a:pPr>
            <a:r>
              <a:rPr lang="en-US" sz="1800" dirty="0"/>
              <a:t>WIOA Provisions </a:t>
            </a:r>
            <a:r>
              <a:rPr lang="en-US" sz="1800" dirty="0">
                <a:hlinkClick r:id="rId6"/>
              </a:rPr>
              <a:t>20 CFR Part 683</a:t>
            </a:r>
            <a:endParaRPr lang="en-US" sz="1800" dirty="0"/>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20 CFR 683.420</a:t>
            </a:r>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20 CFR 683.730-750</a:t>
            </a:r>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a:xfrm>
            <a:off x="6324601" y="1331403"/>
            <a:ext cx="5486400" cy="4672878"/>
          </a:xfrm>
        </p:spPr>
        <p:txBody>
          <a:bodyPr/>
          <a:lstStyle/>
          <a:p>
            <a:r>
              <a:rPr lang="en-US" sz="2000" dirty="0"/>
              <a:t>Uniform Administrative Requirements, Cost Principles, and Audit Requirements for Federal Awards </a:t>
            </a:r>
            <a:r>
              <a:rPr lang="en-US" sz="2000" dirty="0">
                <a:hlinkClick r:id="rId7"/>
              </a:rPr>
              <a:t>2 CFR Part 200</a:t>
            </a:r>
            <a:endParaRPr lang="en-US" sz="2000" dirty="0"/>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200.317-326</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200.331</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200.345</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200.501</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200.502</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200.504</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200.507</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200.509 </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200.512 </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200.514 </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200.515</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200.521</a:t>
            </a:r>
          </a:p>
        </p:txBody>
      </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60</a:t>
            </a:fld>
            <a:endParaRPr lang="en-US"/>
          </a:p>
        </p:txBody>
      </p:sp>
    </p:spTree>
    <p:extLst>
      <p:ext uri="{BB962C8B-B14F-4D97-AF65-F5344CB8AC3E}">
        <p14:creationId xmlns:p14="http://schemas.microsoft.com/office/powerpoint/2010/main" val="251426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p:txBody>
          <a:bodyPr/>
          <a:lstStyle/>
          <a:p>
            <a:r>
              <a:rPr lang="en-US" dirty="0"/>
              <a:t>What is the best way to find your local American Job Center (AJC)?</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See DOL’s </a:t>
            </a:r>
            <a:r>
              <a:rPr lang="en-US" sz="2200" dirty="0">
                <a:solidFill>
                  <a:srgbClr val="0074BF"/>
                </a:solidFill>
                <a:hlinkClick r:id="rId3">
                  <a:extLst>
                    <a:ext uri="{A12FA001-AC4F-418D-AE19-62706E023703}">
                      <ahyp:hlinkClr xmlns:ahyp="http://schemas.microsoft.com/office/drawing/2018/hyperlinkcolor" val="tx"/>
                    </a:ext>
                  </a:extLst>
                </a:hlinkClick>
              </a:rPr>
              <a:t>Service Locator</a:t>
            </a:r>
            <a:endParaRPr lang="en-US" sz="2200" dirty="0">
              <a:solidFill>
                <a:srgbClr val="0074BF"/>
              </a:solidFill>
            </a:endParaRPr>
          </a:p>
          <a:p>
            <a:r>
              <a:rPr lang="en-US" dirty="0"/>
              <a:t>Want More Information?</a:t>
            </a:r>
          </a:p>
          <a:p>
            <a:pPr marL="747713" lvl="1" indent="-290513">
              <a:lnSpc>
                <a:spcPct val="95000"/>
              </a:lnSpc>
              <a:spcBef>
                <a:spcPts val="500"/>
              </a:spcBef>
              <a:buFont typeface="Arial" panose="020B0604020202020204" pitchFamily="34" charset="0"/>
              <a:buChar char="►"/>
            </a:pPr>
            <a:r>
              <a:rPr lang="en-US" sz="2200" dirty="0">
                <a:solidFill>
                  <a:srgbClr val="0074BF"/>
                </a:solidFill>
                <a:hlinkClick r:id="rId4">
                  <a:extLst>
                    <a:ext uri="{A12FA001-AC4F-418D-AE19-62706E023703}">
                      <ahyp:hlinkClr xmlns:ahyp="http://schemas.microsoft.com/office/drawing/2018/hyperlinkcolor" val="tx"/>
                    </a:ext>
                  </a:extLst>
                </a:hlinkClick>
              </a:rPr>
              <a:t>DOLETA.gov/Grants</a:t>
            </a:r>
            <a:endParaRPr lang="en-US" sz="2200" dirty="0">
              <a:solidFill>
                <a:srgbClr val="0074BF"/>
              </a:solidFill>
            </a:endParaRP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Funding Opportunities</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How to Apply</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Manage Your Awarded Grant</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Resources and Information</a:t>
            </a:r>
          </a:p>
          <a:p>
            <a:pPr marL="1084263" lvl="3" indent="-168275">
              <a:spcBef>
                <a:spcPts val="0"/>
              </a:spcBef>
            </a:pPr>
            <a:r>
              <a:rPr lang="en-US" i="1" dirty="0">
                <a:solidFill>
                  <a:schemeClr val="tx1">
                    <a:lumMod val="75000"/>
                    <a:lumOff val="25000"/>
                  </a:schemeClr>
                </a:solidFill>
              </a:rPr>
              <a:t>ETA Grantee Handbook</a:t>
            </a:r>
          </a:p>
          <a:p>
            <a:pPr marL="1084263" lvl="3" indent="-168275">
              <a:spcBef>
                <a:spcPts val="0"/>
              </a:spcBef>
            </a:pPr>
            <a:r>
              <a:rPr lang="en-US" i="1" dirty="0">
                <a:solidFill>
                  <a:schemeClr val="tx1">
                    <a:lumMod val="75000"/>
                    <a:lumOff val="25000"/>
                  </a:schemeClr>
                </a:solidFill>
              </a:rPr>
              <a:t>Annual Grant Terms Template</a:t>
            </a:r>
          </a:p>
          <a:p>
            <a:pPr marL="1084263" lvl="3" indent="-168275">
              <a:spcBef>
                <a:spcPts val="0"/>
              </a:spcBef>
            </a:pPr>
            <a:r>
              <a:rPr lang="en-US" i="1" dirty="0">
                <a:solidFill>
                  <a:schemeClr val="tx1">
                    <a:lumMod val="75000"/>
                    <a:lumOff val="25000"/>
                  </a:schemeClr>
                </a:solidFill>
              </a:rPr>
              <a:t>Core Monitoring Guide</a:t>
            </a:r>
          </a:p>
          <a:p>
            <a:pPr marL="1084263" lvl="3" indent="-168275">
              <a:spcBef>
                <a:spcPts val="0"/>
              </a:spcBef>
            </a:pPr>
            <a:r>
              <a:rPr lang="en-US" i="1" dirty="0">
                <a:solidFill>
                  <a:schemeClr val="tx1">
                    <a:lumMod val="75000"/>
                    <a:lumOff val="25000"/>
                  </a:schemeClr>
                </a:solidFill>
              </a:rPr>
              <a:t>Technical Assistance Guides</a:t>
            </a:r>
          </a:p>
          <a:p>
            <a:pPr marL="1084263" lvl="3" indent="-168275">
              <a:spcBef>
                <a:spcPts val="0"/>
              </a:spcBef>
            </a:pPr>
            <a:r>
              <a:rPr lang="en-US" i="1" dirty="0">
                <a:solidFill>
                  <a:schemeClr val="tx1">
                    <a:lumMod val="75000"/>
                    <a:lumOff val="25000"/>
                  </a:schemeClr>
                </a:solidFill>
              </a:rPr>
              <a:t>Uniform Guidance Quick Reference Sheet</a:t>
            </a:r>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5724526" y="1407886"/>
            <a:ext cx="5486400" cy="4672878"/>
          </a:xfrm>
        </p:spPr>
        <p:txBody>
          <a:bodyPr/>
          <a:lstStyle/>
          <a:p>
            <a:r>
              <a:rPr lang="en-US" dirty="0"/>
              <a:t>Want More Training?</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Workforce GPS’s </a:t>
            </a:r>
            <a:r>
              <a:rPr lang="en-US" sz="2200" dirty="0">
                <a:solidFill>
                  <a:srgbClr val="0074BF"/>
                </a:solidFill>
                <a:hlinkClick r:id="rId5">
                  <a:extLst>
                    <a:ext uri="{A12FA001-AC4F-418D-AE19-62706E023703}">
                      <ahyp:hlinkClr xmlns:ahyp="http://schemas.microsoft.com/office/drawing/2018/hyperlinkcolor" val="tx"/>
                    </a:ext>
                  </a:extLst>
                </a:hlinkClick>
              </a:rPr>
              <a:t>Grants Application and Management Community of Practice</a:t>
            </a:r>
            <a:r>
              <a:rPr lang="en-US" sz="2200" dirty="0">
                <a:solidFill>
                  <a:srgbClr val="0074BF"/>
                </a:solidFill>
              </a:rPr>
              <a:t> </a:t>
            </a:r>
          </a:p>
          <a:p>
            <a:pPr marL="744538" lvl="2" indent="-174625">
              <a:buFont typeface="Arial" panose="020B0604020202020204" pitchFamily="34" charset="0"/>
              <a:buChar char="•"/>
            </a:pPr>
            <a:r>
              <a:rPr lang="en-US" i="1" u="none" dirty="0">
                <a:solidFill>
                  <a:schemeClr val="tx1">
                    <a:lumMod val="75000"/>
                    <a:lumOff val="25000"/>
                  </a:schemeClr>
                </a:solidFill>
              </a:rPr>
              <a:t>Financial Reporting</a:t>
            </a:r>
          </a:p>
          <a:p>
            <a:pPr marL="744538" lvl="2" indent="-174625">
              <a:buFont typeface="Arial" panose="020B0604020202020204" pitchFamily="34" charset="0"/>
              <a:buChar char="•"/>
            </a:pPr>
            <a:r>
              <a:rPr lang="en-US" i="1" u="none" dirty="0">
                <a:solidFill>
                  <a:schemeClr val="tx1">
                    <a:lumMod val="75000"/>
                    <a:lumOff val="25000"/>
                  </a:schemeClr>
                </a:solidFill>
              </a:rPr>
              <a:t>Subrecipient Management and Oversight</a:t>
            </a:r>
          </a:p>
          <a:p>
            <a:pPr marL="744538" lvl="2" indent="-174625">
              <a:buFont typeface="Arial" panose="020B0604020202020204" pitchFamily="34" charset="0"/>
              <a:buChar char="•"/>
            </a:pPr>
            <a:r>
              <a:rPr lang="en-US" i="1" u="none" dirty="0">
                <a:solidFill>
                  <a:schemeClr val="tx1">
                    <a:lumMod val="75000"/>
                    <a:lumOff val="25000"/>
                  </a:schemeClr>
                </a:solidFill>
              </a:rPr>
              <a:t>Indirect Cost Rates</a:t>
            </a:r>
          </a:p>
          <a:p>
            <a:pPr marL="744538" lvl="2" indent="-174625">
              <a:buFont typeface="Arial" panose="020B0604020202020204" pitchFamily="34" charset="0"/>
              <a:buChar char="•"/>
            </a:pPr>
            <a:r>
              <a:rPr lang="en-US" i="1" u="none" dirty="0">
                <a:solidFill>
                  <a:schemeClr val="tx1">
                    <a:lumMod val="75000"/>
                    <a:lumOff val="25000"/>
                  </a:schemeClr>
                </a:solidFill>
              </a:rPr>
              <a:t>Policies and Procedures</a:t>
            </a:r>
          </a:p>
          <a:p>
            <a:pPr marL="744538" lvl="2" indent="-174625">
              <a:buFont typeface="Arial" panose="020B0604020202020204" pitchFamily="34" charset="0"/>
              <a:buChar char="•"/>
            </a:pPr>
            <a:r>
              <a:rPr lang="en-US" i="1" u="none" dirty="0">
                <a:solidFill>
                  <a:schemeClr val="tx1">
                    <a:lumMod val="75000"/>
                    <a:lumOff val="25000"/>
                  </a:schemeClr>
                </a:solidFill>
              </a:rPr>
              <a:t>Procurement and Performance-Based Contracts</a:t>
            </a:r>
          </a:p>
          <a:p>
            <a:pPr marL="744538" lvl="2" indent="-174625">
              <a:buFont typeface="Arial" panose="020B0604020202020204" pitchFamily="34" charset="0"/>
              <a:buChar char="•"/>
            </a:pPr>
            <a:r>
              <a:rPr lang="en-US" i="1" u="none" dirty="0">
                <a:solidFill>
                  <a:schemeClr val="tx1">
                    <a:lumMod val="75000"/>
                    <a:lumOff val="25000"/>
                  </a:schemeClr>
                </a:solidFill>
              </a:rPr>
              <a:t>Capital Assets and More</a:t>
            </a:r>
          </a:p>
          <a:p>
            <a:pPr marL="747713" lvl="1" indent="-290513">
              <a:lnSpc>
                <a:spcPct val="95000"/>
              </a:lnSpc>
              <a:spcBef>
                <a:spcPts val="500"/>
              </a:spcBef>
              <a:buFont typeface="Arial" panose="020B0604020202020204" pitchFamily="34" charset="0"/>
              <a:buChar char="►"/>
            </a:pPr>
            <a:r>
              <a:rPr lang="en-US" sz="2200" dirty="0" err="1">
                <a:solidFill>
                  <a:srgbClr val="0074BF"/>
                </a:solidFill>
                <a:hlinkClick r:id="rId6">
                  <a:extLst>
                    <a:ext uri="{A12FA001-AC4F-418D-AE19-62706E023703}">
                      <ahyp:hlinkClr xmlns:ahyp="http://schemas.microsoft.com/office/drawing/2018/hyperlinkcolor" val="tx"/>
                    </a:ext>
                  </a:extLst>
                </a:hlinkClick>
              </a:rPr>
              <a:t>WorkforceGPS</a:t>
            </a:r>
            <a:endParaRPr lang="en-US" sz="2200" dirty="0">
              <a:solidFill>
                <a:srgbClr val="0074BF"/>
              </a:solidFill>
            </a:endParaRPr>
          </a:p>
          <a:p>
            <a:endParaRPr lang="en-US" dirty="0"/>
          </a:p>
        </p:txBody>
      </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61</a:t>
            </a:fld>
            <a:endParaRPr lang="en-US"/>
          </a:p>
        </p:txBody>
      </p:sp>
    </p:spTree>
    <p:extLst>
      <p:ext uri="{BB962C8B-B14F-4D97-AF65-F5344CB8AC3E}">
        <p14:creationId xmlns:p14="http://schemas.microsoft.com/office/powerpoint/2010/main" val="3711077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209110"/>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62</a:t>
            </a:fld>
            <a:endParaRPr lang="en-US" dirty="0"/>
          </a:p>
        </p:txBody>
      </p:sp>
    </p:spTree>
    <p:extLst>
      <p:ext uri="{BB962C8B-B14F-4D97-AF65-F5344CB8AC3E}">
        <p14:creationId xmlns:p14="http://schemas.microsoft.com/office/powerpoint/2010/main" val="3644912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5525-F516-4C81-86EE-96056BB276DB}"/>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B6E66946-AF4A-451B-BC8E-8F240CA646CB}"/>
              </a:ext>
            </a:extLst>
          </p:cNvPr>
          <p:cNvSpPr>
            <a:spLocks noGrp="1"/>
          </p:cNvSpPr>
          <p:nvPr>
            <p:ph type="sldNum" sz="quarter" idx="12"/>
          </p:nvPr>
        </p:nvSpPr>
        <p:spPr/>
        <p:txBody>
          <a:bodyPr/>
          <a:lstStyle/>
          <a:p>
            <a:fld id="{AEF1280C-1E94-430E-A516-D051ECA45720}" type="slidenum">
              <a:rPr lang="en-US" smtClean="0"/>
              <a:t>63</a:t>
            </a:fld>
            <a:endParaRPr lang="en-US"/>
          </a:p>
        </p:txBody>
      </p:sp>
    </p:spTree>
    <p:extLst>
      <p:ext uri="{BB962C8B-B14F-4D97-AF65-F5344CB8AC3E}">
        <p14:creationId xmlns:p14="http://schemas.microsoft.com/office/powerpoint/2010/main" val="4171998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60A3-6144-4239-9FFC-EB610193F27D}"/>
              </a:ext>
            </a:extLst>
          </p:cNvPr>
          <p:cNvSpPr>
            <a:spLocks noGrp="1"/>
          </p:cNvSpPr>
          <p:nvPr>
            <p:ph type="title"/>
          </p:nvPr>
        </p:nvSpPr>
        <p:spPr/>
        <p:txBody>
          <a:bodyPr/>
          <a:lstStyle/>
          <a:p>
            <a:r>
              <a:rPr lang="en-US"/>
              <a:t>Thank you.</a:t>
            </a:r>
            <a:endParaRPr lang="en-US" dirty="0"/>
          </a:p>
        </p:txBody>
      </p:sp>
      <p:sp>
        <p:nvSpPr>
          <p:cNvPr id="3" name="Slide Number Placeholder 2">
            <a:extLst>
              <a:ext uri="{FF2B5EF4-FFF2-40B4-BE49-F238E27FC236}">
                <a16:creationId xmlns:a16="http://schemas.microsoft.com/office/drawing/2014/main" id="{F6D7E8E8-3711-41B8-8073-308E552633C9}"/>
              </a:ext>
            </a:extLst>
          </p:cNvPr>
          <p:cNvSpPr>
            <a:spLocks noGrp="1"/>
          </p:cNvSpPr>
          <p:nvPr>
            <p:ph type="sldNum" sz="quarter" idx="12"/>
          </p:nvPr>
        </p:nvSpPr>
        <p:spPr/>
        <p:txBody>
          <a:bodyPr/>
          <a:lstStyle/>
          <a:p>
            <a:fld id="{AEF1280C-1E94-430E-A516-D051ECA45720}" type="slidenum">
              <a:rPr lang="en-US" smtClean="0"/>
              <a:t>64</a:t>
            </a:fld>
            <a:endParaRPr lang="en-US"/>
          </a:p>
        </p:txBody>
      </p:sp>
      <p:sp>
        <p:nvSpPr>
          <p:cNvPr id="4" name="TextBox 3">
            <a:extLst>
              <a:ext uri="{FF2B5EF4-FFF2-40B4-BE49-F238E27FC236}">
                <a16:creationId xmlns:a16="http://schemas.microsoft.com/office/drawing/2014/main" id="{A891588E-EA5E-40C8-BC08-5DC32B2E1C25}"/>
              </a:ext>
            </a:extLst>
          </p:cNvPr>
          <p:cNvSpPr txBox="1"/>
          <p:nvPr/>
        </p:nvSpPr>
        <p:spPr>
          <a:xfrm>
            <a:off x="209549" y="4943475"/>
            <a:ext cx="3200401" cy="1077218"/>
          </a:xfrm>
          <a:prstGeom prst="rect">
            <a:avLst/>
          </a:prstGeom>
          <a:noFill/>
        </p:spPr>
        <p:txBody>
          <a:bodyPr wrap="square" rtlCol="0">
            <a:spAutoFit/>
          </a:bodyPr>
          <a:lstStyle/>
          <a:p>
            <a:r>
              <a:rPr lang="en-US" sz="1600" i="1" dirty="0">
                <a:solidFill>
                  <a:schemeClr val="accent1"/>
                </a:solidFill>
              </a:rPr>
              <a:t>This presentation was developed using Federal funds for training purposes and cannot be used by third parties to earn money or fees.</a:t>
            </a:r>
          </a:p>
        </p:txBody>
      </p:sp>
    </p:spTree>
    <p:extLst>
      <p:ext uri="{BB962C8B-B14F-4D97-AF65-F5344CB8AC3E}">
        <p14:creationId xmlns:p14="http://schemas.microsoft.com/office/powerpoint/2010/main" val="286972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a:t>
            </a:r>
          </a:p>
        </p:txBody>
      </p:sp>
      <p:sp>
        <p:nvSpPr>
          <p:cNvPr id="3" name="Content Placeholder 2"/>
          <p:cNvSpPr>
            <a:spLocks noGrp="1"/>
          </p:cNvSpPr>
          <p:nvPr>
            <p:ph idx="1"/>
          </p:nvPr>
        </p:nvSpPr>
        <p:spPr/>
        <p:txBody>
          <a:bodyPr>
            <a:normAutofit/>
          </a:bodyPr>
          <a:lstStyle/>
          <a:p>
            <a:pPr marL="342900" lvl="1" indent="-342900">
              <a:spcBef>
                <a:spcPts val="1800"/>
              </a:spcBef>
              <a:buClr>
                <a:schemeClr val="accent2"/>
              </a:buClr>
              <a:buFont typeface="Wingdings" panose="05000000000000000000" pitchFamily="2" charset="2"/>
              <a:buChar char="ü"/>
            </a:pPr>
            <a:r>
              <a:rPr lang="en-US" sz="2800" dirty="0">
                <a:solidFill>
                  <a:schemeClr val="tx1"/>
                </a:solidFill>
              </a:rPr>
              <a:t>All recipients and subrecipients of a Federal award:</a:t>
            </a:r>
          </a:p>
          <a:p>
            <a:pPr lvl="1"/>
            <a:r>
              <a:rPr lang="en-US" dirty="0"/>
              <a:t>States &amp; local governments</a:t>
            </a:r>
          </a:p>
          <a:p>
            <a:pPr lvl="1"/>
            <a:r>
              <a:rPr lang="en-US" dirty="0"/>
              <a:t>Non-profit organizations</a:t>
            </a:r>
          </a:p>
          <a:p>
            <a:pPr lvl="1"/>
            <a:r>
              <a:rPr lang="en-US" dirty="0"/>
              <a:t>Indian tribes</a:t>
            </a:r>
          </a:p>
          <a:p>
            <a:pPr lvl="1"/>
            <a:r>
              <a:rPr lang="en-US" dirty="0"/>
              <a:t>Institutions of Higher Education (IHE)</a:t>
            </a:r>
          </a:p>
          <a:p>
            <a:pPr lvl="1"/>
            <a:r>
              <a:rPr lang="en-US" dirty="0"/>
              <a:t>For-profit or commercial entities*</a:t>
            </a:r>
          </a:p>
          <a:p>
            <a:pPr lvl="1"/>
            <a:r>
              <a:rPr lang="en-US" dirty="0"/>
              <a:t>Foreign organizations and foreign public entities* (For DOL grants only)</a:t>
            </a:r>
          </a:p>
          <a:p>
            <a:pPr marL="342900" lvl="1" indent="0">
              <a:spcBef>
                <a:spcPts val="6000"/>
              </a:spcBef>
              <a:buNone/>
            </a:pPr>
            <a:r>
              <a:rPr lang="en-US" dirty="0"/>
              <a:t>*Per </a:t>
            </a:r>
            <a:r>
              <a:rPr lang="en-US" dirty="0">
                <a:hlinkClick r:id="rId3"/>
              </a:rPr>
              <a:t>2 CFR 2900.2</a:t>
            </a:r>
            <a:r>
              <a:rPr lang="en-US" dirty="0"/>
              <a:t> Non-Federal entity</a:t>
            </a:r>
          </a:p>
        </p:txBody>
      </p:sp>
      <p:sp>
        <p:nvSpPr>
          <p:cNvPr id="4" name="Slide Number Placeholder 3">
            <a:extLst>
              <a:ext uri="{FF2B5EF4-FFF2-40B4-BE49-F238E27FC236}">
                <a16:creationId xmlns:a16="http://schemas.microsoft.com/office/drawing/2014/main" id="{9D1A541C-C843-48D1-81D1-FBA1FAF4C96A}"/>
              </a:ext>
            </a:extLst>
          </p:cNvPr>
          <p:cNvSpPr>
            <a:spLocks noGrp="1"/>
          </p:cNvSpPr>
          <p:nvPr>
            <p:ph type="sldNum" sz="quarter" idx="12"/>
          </p:nvPr>
        </p:nvSpPr>
        <p:spPr/>
        <p:txBody>
          <a:bodyPr/>
          <a:lstStyle/>
          <a:p>
            <a:fld id="{AEF1280C-1E94-430E-A516-D051ECA45720}" type="slidenum">
              <a:rPr lang="en-US" smtClean="0"/>
              <a:t>7</a:t>
            </a:fld>
            <a:endParaRPr lang="en-US"/>
          </a:p>
        </p:txBody>
      </p:sp>
    </p:spTree>
    <p:extLst>
      <p:ext uri="{BB962C8B-B14F-4D97-AF65-F5344CB8AC3E}">
        <p14:creationId xmlns:p14="http://schemas.microsoft.com/office/powerpoint/2010/main" val="197106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Dollar Threshold</a:t>
            </a:r>
          </a:p>
        </p:txBody>
      </p:sp>
      <p:sp>
        <p:nvSpPr>
          <p:cNvPr id="3" name="Content Placeholder 2"/>
          <p:cNvSpPr>
            <a:spLocks noGrp="1"/>
          </p:cNvSpPr>
          <p:nvPr>
            <p:ph idx="1"/>
          </p:nvPr>
        </p:nvSpPr>
        <p:spPr/>
        <p:txBody>
          <a:bodyPr>
            <a:normAutofit/>
          </a:bodyPr>
          <a:lstStyle/>
          <a:p>
            <a:pPr marL="0" lvl="1" indent="0">
              <a:spcBef>
                <a:spcPts val="1800"/>
              </a:spcBef>
              <a:buClr>
                <a:schemeClr val="accent2"/>
              </a:buClr>
              <a:buNone/>
            </a:pPr>
            <a:r>
              <a:rPr lang="en-US" sz="2800" dirty="0">
                <a:solidFill>
                  <a:schemeClr val="tx1"/>
                </a:solidFill>
              </a:rPr>
              <a:t>A Single Audit or program-specific audit is required when a non-Federal entity expends $750,000 or more in Federal awards in a fiscal year  [</a:t>
            </a:r>
            <a:r>
              <a:rPr lang="en-US" sz="2800" dirty="0">
                <a:solidFill>
                  <a:schemeClr val="tx1"/>
                </a:solidFill>
                <a:hlinkClick r:id="rId3"/>
              </a:rPr>
              <a:t>2 CFR 200.501(a)</a:t>
            </a:r>
            <a:r>
              <a:rPr lang="en-US" sz="2800" dirty="0">
                <a:solidFill>
                  <a:schemeClr val="tx1"/>
                </a:solidFill>
              </a:rPr>
              <a:t>]</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Must make all records available for audit or review by the Federal agency, its pass-through agency, and/or GAO</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Basis for determining Federal awards includes accrued costs, disbursements to subrecipients [</a:t>
            </a:r>
            <a:r>
              <a:rPr lang="en-US" sz="2800" dirty="0">
                <a:solidFill>
                  <a:schemeClr val="tx1"/>
                </a:solidFill>
                <a:hlinkClick r:id="rId4"/>
              </a:rPr>
              <a:t>2 CFR 200.502</a:t>
            </a:r>
            <a:r>
              <a:rPr lang="en-US" sz="2800" dirty="0">
                <a:solidFill>
                  <a:schemeClr val="tx1"/>
                </a:solidFill>
              </a:rPr>
              <a:t>]</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Federal Agency or Inspectors General (OIG) may require audits to meet regulatory or statutory requirements</a:t>
            </a:r>
            <a:endParaRPr lang="en-US" dirty="0"/>
          </a:p>
        </p:txBody>
      </p:sp>
      <p:sp>
        <p:nvSpPr>
          <p:cNvPr id="4" name="Slide Number Placeholder 3">
            <a:extLst>
              <a:ext uri="{FF2B5EF4-FFF2-40B4-BE49-F238E27FC236}">
                <a16:creationId xmlns:a16="http://schemas.microsoft.com/office/drawing/2014/main" id="{836BD495-1E92-4B1B-A371-6798D4D46D9C}"/>
              </a:ext>
            </a:extLst>
          </p:cNvPr>
          <p:cNvSpPr>
            <a:spLocks noGrp="1"/>
          </p:cNvSpPr>
          <p:nvPr>
            <p:ph type="sldNum" sz="quarter" idx="12"/>
          </p:nvPr>
        </p:nvSpPr>
        <p:spPr/>
        <p:txBody>
          <a:bodyPr/>
          <a:lstStyle/>
          <a:p>
            <a:fld id="{AEF1280C-1E94-430E-A516-D051ECA45720}" type="slidenum">
              <a:rPr lang="en-US" smtClean="0"/>
              <a:t>8</a:t>
            </a:fld>
            <a:endParaRPr lang="en-US"/>
          </a:p>
        </p:txBody>
      </p:sp>
    </p:spTree>
    <p:extLst>
      <p:ext uri="{BB962C8B-B14F-4D97-AF65-F5344CB8AC3E}">
        <p14:creationId xmlns:p14="http://schemas.microsoft.com/office/powerpoint/2010/main" val="46641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Dollar Threshold</a:t>
            </a:r>
          </a:p>
        </p:txBody>
      </p:sp>
      <p:sp>
        <p:nvSpPr>
          <p:cNvPr id="3" name="Content Placeholder 2"/>
          <p:cNvSpPr>
            <a:spLocks noGrp="1"/>
          </p:cNvSpPr>
          <p:nvPr>
            <p:ph idx="1"/>
          </p:nvPr>
        </p:nvSpPr>
        <p:spPr>
          <a:xfrm>
            <a:off x="451485" y="1392204"/>
            <a:ext cx="11590172" cy="4756184"/>
          </a:xfrm>
        </p:spPr>
        <p:txBody>
          <a:bodyPr>
            <a:normAutofit fontScale="77500" lnSpcReduction="20000"/>
          </a:bodyPr>
          <a:lstStyle/>
          <a:p>
            <a:r>
              <a:rPr lang="en-US" dirty="0"/>
              <a:t>Expenditure/expense transactions associated with awards, including grants, cost-reimbursement contracts under the final audit report, compacts with Indian Tribes, cooperative agreements, and direct appropriations </a:t>
            </a:r>
          </a:p>
          <a:p>
            <a:r>
              <a:rPr lang="en-US" dirty="0"/>
              <a:t>Disbursement of funds to subrecipients </a:t>
            </a:r>
          </a:p>
          <a:p>
            <a:r>
              <a:rPr lang="en-US" dirty="0"/>
              <a:t>Use of loan proceeds under loan and loan guarantee programs</a:t>
            </a:r>
          </a:p>
          <a:p>
            <a:r>
              <a:rPr lang="en-US" dirty="0"/>
              <a:t>Receipt of property</a:t>
            </a:r>
          </a:p>
          <a:p>
            <a:r>
              <a:rPr lang="en-US" dirty="0"/>
              <a:t>Receipt of surplus property</a:t>
            </a:r>
          </a:p>
          <a:p>
            <a:r>
              <a:rPr lang="en-US" dirty="0"/>
              <a:t>Receipt or use of program income</a:t>
            </a:r>
          </a:p>
          <a:p>
            <a:r>
              <a:rPr lang="en-US" dirty="0"/>
              <a:t>Distribution or use of food commodities</a:t>
            </a:r>
          </a:p>
          <a:p>
            <a:r>
              <a:rPr lang="en-US" dirty="0"/>
              <a:t>Disbursement of amounts entitling the grant recipient to an interest subsidy</a:t>
            </a:r>
          </a:p>
          <a:p>
            <a:r>
              <a:rPr lang="en-US" dirty="0"/>
              <a:t>Period when insurance is in force</a:t>
            </a:r>
          </a:p>
          <a:p>
            <a:endParaRPr lang="en-US" dirty="0"/>
          </a:p>
        </p:txBody>
      </p:sp>
      <p:sp>
        <p:nvSpPr>
          <p:cNvPr id="4" name="Slide Number Placeholder 3">
            <a:extLst>
              <a:ext uri="{FF2B5EF4-FFF2-40B4-BE49-F238E27FC236}">
                <a16:creationId xmlns:a16="http://schemas.microsoft.com/office/drawing/2014/main" id="{836BD495-1E92-4B1B-A371-6798D4D46D9C}"/>
              </a:ext>
            </a:extLst>
          </p:cNvPr>
          <p:cNvSpPr>
            <a:spLocks noGrp="1"/>
          </p:cNvSpPr>
          <p:nvPr>
            <p:ph type="sldNum" sz="quarter" idx="12"/>
          </p:nvPr>
        </p:nvSpPr>
        <p:spPr/>
        <p:txBody>
          <a:bodyPr/>
          <a:lstStyle/>
          <a:p>
            <a:fld id="{AEF1280C-1E94-430E-A516-D051ECA45720}" type="slidenum">
              <a:rPr lang="en-US" smtClean="0"/>
              <a:t>9</a:t>
            </a:fld>
            <a:endParaRPr lang="en-US"/>
          </a:p>
        </p:txBody>
      </p:sp>
    </p:spTree>
    <p:extLst>
      <p:ext uri="{BB962C8B-B14F-4D97-AF65-F5344CB8AC3E}">
        <p14:creationId xmlns:p14="http://schemas.microsoft.com/office/powerpoint/2010/main" val="619791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PAW xmlns="http://www.net-centric.com/PAWPP">
  <Shape xmlns="" ID="1cnDkPz6lsJRSgZMn20BbtU8KdE=" pdftag="H2" isBookmarkSet="no" bookmark="yes" Order="_x0031_"/>
  <Shape xmlns="" ID="C+burWii3DTXh7qFb7YpewYkgnE=" validate="no" artifact="_x0031_" formula="no" inline="no" Order="_x0031_" pdftag="H1" isBookmarkSet="no" bookmark="yes"/>
  <Shape xmlns="" ID="NS/MClBXmAR2PDKf3Wuvn1ntyH8=" artifact="_x0031_" pdftag="H2" isBookmarkSet="no" bookmark="yes" validate="no" Order="_x0031_"/>
  <Shape xmlns="" ID="zGC7kL0TaG/g7dv85zvvaGj04Aw=" validate="no" artifact="_x0031_" Order="_x0031_" pdftag="H2" isBookmarkSet="no" bookmark="yes"/>
  <Shape xmlns="" ID="C5nQGcdYMWtFHioPYP5tqqhHZeI=" validate="no" artifact="_x0031_" Order="_x0032_" pdftag="P" isBookmarkSet="no"/>
  <Shape xmlns="" ID="5y168p4SYhB7mAGRXZvWvKdqruw=" Order="_x0033_" pdftag="_x005B_Artifact_x005D_" isBookmarkSet="no"/>
  <Shape xmlns="" ID="MoJL2/ZljNgb30hBN2ZgdSNxDRE=" validate="no" artifact="_x0031_" Order="_x0031_" pdftag="H2" isBookmarkSet="no" bookmark="yes"/>
  <Shape xmlns="" ID="+cIN1n+pFimoEnkpRZDPMVgMypg=" validate="no" artifact="_x0031_" Order="_x0032_" pdftag="P" isBookmarkSet="no"/>
  <Shape xmlns="" ID="VpsOQxTtu0OSNpNGv3Ke/rJwTfY=" Order="_x0033_" pdftag="_x005B_Artifact_x005D_" isBookmarkSet="no"/>
  <Shape xmlns="" ID="ey857AC/cLaYwG0qVipCrBHUJLk=" Order="_x0031_" artifact="_x0031_" pdftag="_x005B_Artifact_x005D_" formula="no" inline="no" validate="no" isBookmarkSet="no"/>
  <Shape xmlns="" ID="u8oc/159f1TRcwXKgETS+bfdEwo=" validate="no" artifact="_x0031_" pdftag="P" isBookmarkSet="no" Order="_x0032_"/>
  <Shape xmlns="" ID="Hq6SmvevTGdCnXBdcLlWPSTOT7M=" Order="_x0032_" pdftag="_x005B_Artifact_x005D_" isBookmarkSet="no"/>
  <Shape xmlns="" ID="KwEGUCoT1ki6yVJzkZdkm35jsIU=" Order="_x0032_" formula="no" inline="no" artifact="_x0031_" pdftag="_x005B_Artifact_x005D_" validate="no" isBookmarkSet="no"/>
  <Shape xmlns="" ID="EhY28c/OkNZEEEYi9dJhaRt6F64=" artifact="_x0031_" validate="no" Order="_x0031_" pdftag="H2" isBookmarkSet="no" bookmark="yes"/>
  <Shape xmlns="" ID="2nkKy+Bit+8J8md1HVSBVTRQsGE=" validate="no" artifact="_x0031_" pdftag="P" isBookmarkSet="no" Order="_x0032_"/>
  <Shape xmlns="" ID="p+KU7jH6LeThDdqhbzyi7JtKY0o=" Order="_x0036_" pdftag="_x005B_Artifact_x005D_" isBookmarkSet="no"/>
  <Shape xmlns="" ID="4oAPlKGYrmB+qpD5N/UcTnaHOgc=" artifact="_x0031_" Order="_x0033_" formula="no" inline="no" validate="no" pdftag="Figure" isBookmarkSet="no"/>
  <Shape xmlns="" ID="MpcwiLalR1kXAYnEPXFmcnvDo8s=" validate="no" artifact="_x0031_" pdftag="P" isBookmarkSet="no" Order="_x0034_"/>
  <Shape xmlns="" ID="eMONUUgFcoAoES+9zu51dInfCek=" artifact="_x0031_" Order="_x0035_" validate="no" pdftag="Figure" isBookmarkSet="no"/>
  <Shape xmlns="" ID="s5rdzgpfvS6Eg0LsRT/DxBIubV0=" pdftag="" validate="no" artifact="_x0031_" Order="_x0031_"/>
  <Shape xmlns="" ID="89u8j6rtKvOVkl5ugqM+B+e5WFk=" validate="no" artifact="_x0031_" Order="_x0032_" pdftag="P" isBookmarkSet="no"/>
  <Shape xmlns="" ID="wRHbGvpW7EYqxfCN7cFYV5Q6oN8=" Order="_x0038_" pdftag="_x005B_Artifact_x005D_" isBookmarkSet="no"/>
  <Shape xmlns="" ID="gALGMpcSzRJ7ecfTjOG47dXZ0yQ=" pdftag="" validate="no" artifact="_x0031_" Order="_x0033_"/>
  <Shape xmlns="" ID="S1YUSiQRlk+Ee8ToBA0u9g8KsjQ=" validate="no" artifact="_x0031_" Order="_x0034_" pdftag="P" isBookmarkSet="no"/>
  <Shape xmlns="" ID="EyKGogrwaI7avit5zedHOKyXsTY=" pdftag="" validate="no" artifact="_x0031_" Order="_x0035_"/>
  <Shape xmlns="" ID="8hK4admP1rr2IWDnomYtUR6jr4M=" validate="no" artifact="_x0031_" Order="_x0036_" pdftag="P" isBookmarkSet="no"/>
  <Shape xmlns="" ID="8JzhUECJ/b07ONag8FWqxjtDuK4=" pdftag="" validate="no" artifact="_x0031_" Order="_x0037_"/>
  <Shape xmlns="" ID="M8PAuWplZWYVxYacB7ZS4sTZcMo=" validate="no" artifact="_x0031_" Order="_x0031_" pdftag="H2" isBookmarkSet="no" bookmark="yes"/>
  <Shape xmlns="" ID="/RMQlZa3iHGyGEUd8rR6JnhuI4w=" artifact="_x0031_" pdftag="Figure" isBookmarkSet="no" validate="no" Order="_x0032_"/>
  <Shape xmlns="" ID="XunwP5AFmXkc8Xej0NXl1fmuoFs=" Order="_x0033_" pdftag="_x005B_Artifact_x005D_" isBookmarkSet="no"/>
  <Shape xmlns="" ID="h1/NS0EaGjTxhZG7uFu7GOX/b1w=" validate="no" artifact="_x0031_" Order="_x0031_" pdftag="H2" isBookmarkSet="no" bookmark="yes"/>
  <Shape xmlns="" ID="DjXLRiamIj8Gw5QnnJJ9UMusg80=" artifact="_x0031_" Order="_x0032_" validate="no" pdftag="Figure" isBookmarkSet="no"/>
  <Shape xmlns="" ID="yCGYA8zS5eiD0QsREFrfPl6H6C4=" Order="_x0033_" pdftag="_x005B_Artifact_x005D_" isBookmarkSet="no"/>
  <Shape xmlns="" ID="d015twqWnoiO2AQSiP/RA0f2icc=" artifact="_x0031_" Order="_x0031_" validate="no" pdftag="Figure" isBookmarkSet="no"/>
  <Shape xmlns="" ID="7S8TPCdRYaTBl6IhV7DI/mCpGTM=" Order="_x0033_" pdftag="_x005B_Artifact_x005D_" isBookmarkSet="no"/>
  <Shape xmlns="" ID="9VItRzC7H58onruunVbxzMG3RIg=" artifact="_x0031_" Order="_x0032_" validate="no" pdftag="Figure" isBookmarkSet="no"/>
  <Shape xmlns="" ID="IriSKS1jsuPeZ4Fp492vpHqFlJ4=" validate="no" artifact="_x0031_" Order="_x0031_" pdftag="H2" isBookmarkSet="no" bookmark="yes"/>
  <Shape xmlns="" ID="+tntUbu0HEUEonOlTGysSWAYjbc=" Order="_x0032_" pdftag="_x005B_Artifact_x005D_" isBookmarkSet="no"/>
  <Shape xmlns="" ID="UWV8DElotpqV/sG4saLQBpH007A=" validate="no" artifact="_x0031_" Order="_x0031_" pdftag="H2" isBookmarkSet="no" bookmark="yes"/>
  <Shape xmlns="" ID="Rcd9DyjYVx5EzUxlIQM/0eNpnHM=" artifact="_x0031_" Order="_x0032_" validate="no" pdftag="Figure" isBookmarkSet="no"/>
  <Shape xmlns="" ID="Xls5ygY4VUJKuH5/bmKRlbsDTbU=" artifact="_x0031_" Order="_x0033_" validate="no" pdftag="Figure" isBookmarkSet="no"/>
  <Shape xmlns="" ID="l0osZpJrTNVp802CkJvXY7i4zvw=" Order="_x0034_" pdftag="_x005B_Artifact_x005D_" isBookmarkSet="no"/>
  <Shape xmlns="" ID="FrSZdJvHOcwRrXOZvJOXL2kYkyg=" pdftag="" validate="no" artifact="_x0031_" Order="_x0031_"/>
  <Shape xmlns="" ID="ao97WqeZ9vaRE3PQXhqWNAWWtHg=" validate="no" artifact="_x0031_" pdftag="P" isBookmarkSet="no" Order="_x0032_"/>
  <Shape xmlns="" ID="ohubhJYqNudrOrKgdO6BM6kBDlM=" Order="_x0033_" pdftag="_x005B_Artifact_x005D_" isBookmarkSet="no"/>
  <Shape xmlns="" ID="zh1Ocju/hbOC57Blce+IS+pwwm8=" validate="no" artifact="_x0031_" Order="_x0031_" pdftag="H2" isBookmarkSet="no" bookmark="yes"/>
  <Shape xmlns="" ID="HN74Vk5WaRK4xhxGyCYSE28r2vc=" Order="_x0032_" pdftag="_x005B_Artifact_x005D_" isBookmarkSet="no"/>
  <Shape xmlns="" ID="dMkSOxeGrhLO87FFxLmETs8HChU=" artifact="_x0031_" Order="_x0031_" validate="no" pdftag="Figure" isBookmarkSet="no"/>
  <Shape xmlns="" ID="KW/qxz8lqyBSVNLkBH0CPZcRLeQ=" artifact="_x0031_" pdftag="Figure" isBookmarkSet="no" validate="no" Order="_x0032_"/>
  <Shape xmlns="" ID="UUS/GzhHdyQobhVnQzvOdd55o7E=" artifact="_x0031_" pdftag="Figure" isBookmarkSet="no" validate="no" Order="_x0033_"/>
  <Shape xmlns="" ID="WxZ1ZOPvgGGfp8Hiz+MPplhE2kE=" Order="_x0034_" pdftag="_x005B_Artifact_x005D_" isBookmarkSet="no"/>
  <Shape xmlns="" ID="UyxSEXeriCgM7692krDRHhrtFiY=" artifact="_x0031_" Order="_x0031_" validate="no" pdftag="Figure" isBookmarkSet="no"/>
  <Shape xmlns="" ID="oQ+XbIgZVAwUuJvB9IaR2uH6//0=" artifact="_x0031_" pdftag="Figure" isBookmarkSet="no" validate="no" Order="_x0032_"/>
  <Shape xmlns="" ID="/LOc1VhiAl7bAlNAEzYRo2WnZnQ=" artifact="_x0031_" pdftag="Figure" isBookmarkSet="no" validate="no" Order="_x0033_"/>
  <Shape xmlns="" ID="IGeB/3EYyl4vCwRd2PK3JsIpI7o=" artifact="_x0031_" pdftag="Figure" isBookmarkSet="no" validate="no" Order="_x0034_"/>
  <Shape xmlns="" ID="MM5/dNfR9HnDd8ayA/V4Hql0A/E=" artifact="_x0031_" pdftag="Figure" isBookmarkSet="no" validate="no" Order="_x0035_"/>
  <Shape xmlns="" ID="C6XXnlLbK7dM2VMXKmY9KmEcssk=" Order="_x0036_" pdftag="_x005B_Artifact_x005D_" isBookmarkSet="no"/>
  <Shape xmlns="" ID="7+ymZUQmzKW5fWVgLWs3cwp3WJ0=" artifact="_x0031_" Order="_x0031_" validate="no" pdftag="Figure" isBookmarkSet="no"/>
  <Shape xmlns="" ID="XIXXZVB8N2F4iG13sX7IwmDfXnA=" Order="_x0032_" pdftag="_x005B_Artifact_x005D_" isBookmarkSet="no"/>
  <Shape xmlns="" ID="21QfrCvjfFOua6v3CrDllekGVQ0=" Order="_x0031_" pdftag="_x005B_Artifact_x005D_" isBookmarkSet="no"/>
  <Shape xmlns="" ID="zlADW5J3C1VsiFGUyFOGBqbG3fM=" artifact="_x0031_" pdftag="Figure" isBookmarkSet="no" validate="no" Order="_x0030_"/>
  <Shape xmlns="" ID="1ydcf0AcchLmg205KdaOE9nrXiA=" artifact="_x0031_" pdftag="Figure" isBookmarkSet="no" validate="no" Order="_x0032_"/>
  <Shape xmlns="" ID="rN0C4BcpOF5L6jVq6e26aHkvH4E=" artifact="_x0031_" pdftag="Figure" isBookmarkSet="no" validate="no" Order="_x0031_"/>
  <Shape xmlns="" ID="OMrK5fZjCIYLvUHhL9fTPW5J11I=" Order="_x0034_" pdftag="_x005B_Artifact_x005D_" isBookmarkSet="no"/>
  <Shape xmlns="" ID="EO4jrZPxs6F/YbEkvYAbDvLa2DY=" artifact="_x0031_" pdftag="Figure" isBookmarkSet="no" validate="no" Order="_x0030_"/>
  <Shape xmlns="" ID="rhBZ/STQ6id3PMt8jePzPIo3hTo=" artifact="_x0031_" pdftag="Figure" isBookmarkSet="no" validate="no" Order="_x0032_"/>
  <Shape xmlns="" ID="NCIqTMH/ZI7e4uEvgRL3KqKHgco=" artifact="_x0031_" pdftag="Figure" isBookmarkSet="no" validate="no" Order="_x0031_"/>
  <Shape xmlns="" ID="AZVS3MqRu/ozJamf46ViqMwOo0o=" Order="_x0034_" pdftag="_x005B_Artifact_x005D_" isBookmarkSet="no"/>
  <HyperLink xmlns="" ID="1cnDkPz6lsJRSgZMn20BbtU8KdE=-594818332296.2_251.1479" plainAltText="Information_x0020_Session:_x0020_508_x0020_Compliance_x0020_Overview"/>
  <HyperLink xmlns="" ID="1cnDkPz6lsJRSgZMn20BbtU8KdE=-868314608327.7_322.658" plainAltText="Job_x0020_Aid_x0020__x0023_1:_x0020_508_x0020_Compliance_x0020_in_x0020_Microsoft_x0020_Word_x0020__x0028_Intro_x0029_"/>
  <HyperLink xmlns="" ID="1cnDkPz6lsJRSgZMn20BbtU8KdE=-1613605486327.7_338.068" plainAltText="Job_x0020_Aid_x0020__x0023_2:_x0020_How_x0020_to_x0020_Make_x0020_Compliant_x0020_Tables"/>
  <HyperLink xmlns="" ID="1cnDkPz6lsJRSgZMn20BbtU8KdE=-636218306327.7_353.478" plainAltText="Job_x0020_Aid_x0020__x0023_3:_x0020_508_x0020_Compliance_x0020_in_x0020_PowerPoint"/>
  <HyperLink xmlns="" ID="1cnDkPz6lsJRSgZMn20BbtU8KdE=857900221467.165_403.288" plainAltText="rchen_x0040_mahernet.com"/>
  <HyperLink xmlns="" ID="1cnDkPz6lsJRSgZMn20BbtU8KdE=801029938320.325_417.688" plainAltText="crobbins_x0040_mahernet.com"/>
  <HyperLink xmlns="" ID="1cnDkPz6lsJRSgZMn20BbtU8KdE=-252300033273.2_487.288" plainAltText="pkosowsky_x0040_mahernet.com"/>
  <Shape xmlns="" ID="0UV0TCRBtvH0Dj7Ma1Vf/Eapx78=" artifact="_x0031_" validate="no" Order="_x0031_" pdftag="H2" isBookmarkSet="no" bookmark="yes"/>
  <Shape xmlns="" ID="BhSydtSyGlW/sBhb2jLt1H93JuQ=" artifact="_x0031_" Order="_x0033_" validate="no" pdftag="Figure" isBookmarkSet="no"/>
  <Shape xmlns="" ID="eW9F5oXy7DCATzZq6kgH6y4L4ek=" artifact="_x0031_" Order="_x0035_" validate="no" pdftag="Figure" isBookmarkSet="no"/>
  <Shape xmlns="" ID="aCqurJXyDemoTkMclzOUUZZiNAw=" artifact="_x0031_" Order="_x0037_" validate="no" pdftag="Figure" isBookmarkSet="no"/>
  <Shape xmlns="" ID="wcwinCfrnivzGVSD8mwS97Gwp0o=" Order="_x0031_" pdftag="H2" isBookmarkSet="no" bookmark="yes"/>
  <SubText xmlns="" ID="ey857AC/cLaYwG0qVipCrBHUJLk=" ActualText=""/>
  <SubText xmlns="" ID="KwEGUCoT1ki6yVJzkZdkm35jsIU=" ActualText=""/>
  <Shape xmlns="" ID="y0JGOMTS8eRTsThErwAJAjm1PpU=" Order="_x0031_" artifact="_x0031_" pdftag="_x005B_Artifact_x005D_" formula="no" inline="no" validate="no"/>
  <Shape xmlns="" ID="rumCQo5k+nW8yw+V2Jjfud0tKTw=" pdftag="" artifact="_x0031_" validate="no" Order="_x0031_"/>
  <Shape xmlns="" ID="Qka0y/uaZGcxiFJYGK6zHDQJM84=" pdftag="" Order="_x0032_"/>
  <Shape xmlns="" ID="TNyDv9CfQa7GUfN4m4zmNEZRfFE=" pdftag="" artifact="_x0031_" validate="no" Order="_x0031_"/>
  <Shape xmlns="" ID="bHsZB34xd7uqW2hLcR3XnB+EjuA=" pdftag="" artifact="_x0031_" validate="no" Order="_x0032_"/>
  <Shape xmlns="" ID="Re0pSfjwOX03+DCpOqx32oDCQr0=" pdftag="" Order="_x0030_"/>
  <Shape xmlns="" ID="pKydD4Zzax0PBxyIHDhwP5F2Hig=" pdftag="" artifact="_x0031_" validate="no" Order="_x0031_"/>
  <Shape xmlns="" ID="d70alNYmpSnazoF0Yb+K1zuCLyc=" pdftag="" Order="_x0030_"/>
  <Shape xmlns="" ID="h4qgQA9pIuNBKOZPadIEkio9ZOc=" pdftag="" artifact="_x0031_" validate="no" Order="_x0031_"/>
  <Shape xmlns="" ID="qLbthcbQSOsl69IwHX+W5dF6Xfo=" pdftag="" artifact="_x0031_" validate="no" Order="_x0033_"/>
  <Shape xmlns="" ID="nIzrCdvcaCADT3kZCL30kNPTHEo=" pdftag="" Order="_x0030_"/>
  <Shape xmlns="" ID="NrsUxEYqTnFVAIBWNWER/s24ErQ=" pdftag="" Order="_x0032_"/>
  <Shape xmlns="" ID="oHtIJAQVc5PqQ+VX5fam/2g+1q0=" pdftag="" artifact="_x0031_" validate="no" Order="_x0031_"/>
  <Shape xmlns="" ID="hjrVCK2ZmUBuL0R+CAZVmL5wsLg=" pdftag="" Order="_x0034_"/>
  <Shape xmlns="" ID="wbz3/3vDSfNv/kZ5wZQDAZ4asFY=" pdftag="" artifact="_x0031_" validate="no" Order="_x0033_"/>
  <Shape xmlns="" ID="/OHPCmDkQcsfaHnEQDSG9OkmmTw=" pdftag="" Order="_x0036_"/>
  <Shape xmlns="" ID="jpmwqWFByfT+MiVxfKMDbFPalJs=" pdftag="" artifact="_x0031_" validate="no" Order="_x0035_"/>
  <Shape xmlns="" ID="wD/1rV1ag8K9zi/HFyf/lezMHxo=" pdftag="" Order="_x0031_"/>
  <Shape xmlns="" ID="VjnmAPdQ0Ugts79C3hFsBHsMbCM=" pdftag="" Order="_x0031_"/>
  <Shape xmlns="" ID="0UEKqHxzqR8WELoKPIzzOB7dCE4=" pdftag="" artifact="_x0031_" validate="no" Order="_x0032_"/>
  <Shape xmlns="" ID="LTA9FV1HGz8UrUehSfZEtyhAzeE=" pdftag="" artifact="_x0031_" validate="no" Order="_x0031_"/>
  <Shape xmlns="" ID="sbiNVeLwU3X3GWF0kNsaHCj/2aY=" pdftag="" Order="_x0032_"/>
  <Shape xmlns="" ID="ci5qDX0HUSaM+IGdjl7xMsqCoaM=" pdftag="" Order="_x0031_"/>
  <Shape xmlns="" ID="Nnxpvk5MmjC7G3eGp4FkQT31E08=" pdftag="" Order="_x0031_"/>
  <Shape xmlns="" ID="hgkUk7fEXxHUwd3f5OHqxnt52xo=" pdftag="" Order="_x0032_"/>
  <Shape xmlns="" ID="0iDKbbvGZMNueQ+GGLQx7vX1Cgs=" pdftag="" Order="_x0033_"/>
  <Shape xmlns="" ID="Ht09h1pDnvRMojTRnldTmUKmZ9A=" pdftag="" Order="_x0031_"/>
  <Shape xmlns="" ID="ybJbtxeBNdM5LY6OBg3is+NiDCs=" pdftag="" Order="_x0031_"/>
  <Shape xmlns="" ID="uf+0TAQBiggXeU9eqk/BilOsKW0=" pdftag="" artifact="_x0031_" validate="no" Order="_x0031_"/>
  <Shape xmlns="" ID="HVqjOKUbHn+i9yY19d8M928Is/E=" pdftag="" artifact="_x0031_" validate="no" Order="_x0031_"/>
  <Shape xmlns="" ID="apZlFCN2aTHu0IxItIQkJf2WFS0=" pdftag="" artifact="_x0031_" validate="no" Order="_x0031_"/>
  <Shape xmlns="" ID="CYaqwLFBkdq1XZ8ej08J2Zc31+0=" pdftag="" Order="_x0030_"/>
  <Shape xmlns="" ID="if0l2j36/7TH3vCaevDXatoeKRA=" pdftag="" Order="_x0033_"/>
  <Shape xmlns="" ID="oSNo6UhABa4i0C9SDFDM689zets=" formula="no" pdftag="Figure" artifact="_x0030_" inline="no" validate="yes" Order="_x0031_"/>
  <Shape xmlns="" ID="O7Tiwf1ToE4qgsPCtw+aC9zYyv0=" pdftag="" formula="no" artifact="_x0030_" inline="no" validate="yes" Order="_x0032_"/>
  <SubText xmlns="" ID="y0JGOMTS8eRTsThErwAJAjm1PpU=" ActualText=""/>
  <SubText xmlns="" ID="oSNo6UhABa4i0C9SDFDM689zets=" ActualText=""/>
  <SubText xmlns="" ID="O7Tiwf1ToE4qgsPCtw+aC9zYyv0=" ActualText=""/>
  <Shape xmlns="" ID="Ypf9jyM/8d81zH1fYy9QvzJN6RE=" pdftag="H2" isBookmarkSet="no" bookmark="yes" Order="_x0031_"/>
  <Shape xmlns="" ID="INN0DpxrOeGdCF/yGMsnGN/Vdu8=" pdftag="H1" isBookmarkSet="no" bookmark="yes" Order="_x0031_"/>
  <Shape xmlns="" ID="duCDXmHY5KZdomUZyePs98iQvCs=" pdftag="H2" isBookmarkSet="no" bookmark="yes" Order="_x0032_"/>
  <Shape xmlns="" ID="sMjwmlo61SHHlcc49Sr6rdQkQ+E=" pdftag="H2" isBookmarkSet="no" bookmark="yes" Order="_x0031_"/>
  <Shape xmlns="" ID="GaLE9khssLrMXvWeq5l+JKQ73qw=" pdftag="P" isBookmarkSet="no" bookmark="no" Order="_x0032_"/>
  <Shape xmlns="" ID="frm9R6RkGLLdkyEtq/P3Oe4JS3Y=" Order="_x0033_" pdftag="_x005B_Artifact_x005D_" isBookmarkSet="no" bookmark="no"/>
  <Shape xmlns="" ID="h6Sw8ul8XjH7TYZ/etzdCVr1r3c=" pdftag="H2" isBookmarkSet="no" bookmark="yes" Order="_x0031_"/>
  <Shape xmlns="" ID="kvicGpV04cGz2IbWY4HCj+P9WO8=" pdftag="P" isBookmarkSet="no" bookmark="no" Order="_x0032_"/>
  <Shape xmlns="" ID="Mcv23vizkTz0zt6eNyRJa4aKwHM=" Order="_x0033_" pdftag="_x005B_Artifact_x005D_" isBookmarkSet="no" bookmark="no"/>
  <Shape xmlns="" ID="WYj+05rygP2LlzJDjZs92GsA/Mo=" pdftag="H2" isBookmarkSet="no" bookmark="yes" Order="_x0031_"/>
  <Shape xmlns="" ID="ggeKwCytWusicxcnnJ53QhgTYBM=" pdftag="P" isBookmarkSet="no" bookmark="no" Order="_x0032_"/>
  <Shape xmlns="" ID="fXXCptPyNw5B9Gu8iUzE6E2bZyI=" Order="_x0033_" pdftag="_x005B_Artifact_x005D_" isBookmarkSet="no" bookmark="no"/>
  <Shape xmlns="" ID="AbFS07+KpW9kssXLF1ocdoN70Zc=" Order="_x0033_" formula="no" inline="no" isBookmarkSet="no" bookmark="no" validate="no" artifact="_x0031_" pdftag="_x005B_Artifact_x005D_"/>
  <HyperLink xmlns="" ID="Ypf9jyM/8d81zH1fYy9QvzJN6RE=-594818332383.9142_251.1485" plainAltText="Information_x0020_Session:_x0020_508_x0020_Compliance_x0020_Overview" language=""/>
  <HyperLink xmlns="" ID="Ypf9jyM/8d81zH1fYy9QvzJN6RE=-868314608415.4142_322.6585" plainAltText="Job_x0020_Aid_x0020__x0023_1:_x0020_508_x0020_Compliance_x0020_in_x0020_Microsoft_x0020_Word_x0020__x0028_Intro_x0029_" language=""/>
  <HyperLink xmlns="" ID="Ypf9jyM/8d81zH1fYy9QvzJN6RE=-1613605486415.4142_338.0685" plainAltText="Job_x0020_Aid_x0020__x0023_2:_x0020_How_x0020_to_x0020_Make_x0020_Compliant_x0020_Tables" language=""/>
  <HyperLink xmlns="" ID="Ypf9jyM/8d81zH1fYy9QvzJN6RE=-636218306415.4142_353.4785" plainAltText="Job_x0020_Aid_x0020__x0023_3:_x0020_508_x0020_Compliance_x0020_in_x0020_PowerPoint" language=""/>
  <HyperLink xmlns="" ID="Ypf9jyM/8d81zH1fYy9QvzJN6RE=611510716429.2893_403.2885" plainAltText="mcolella_x0040_mahernet.com" language=""/>
  <HyperLink xmlns="" ID="Ypf9jyM/8d81zH1fYy9QvzJN6RE=801029938681.2893_403.2885" plainAltText="crobbins_x0040_mahernet.com" language=""/>
  <HyperLink xmlns="" ID="Ypf9jyM/8d81zH1fYy9QvzJN6RE=-252300033633.8342_472.8885" plainAltText="pkosowsky_x0040_mahernet.com" language=""/>
  <Shape xmlns="" ID="vxwPc6KvF0FmIt3xwUvwBO0aN5c=" pdftag="H2" isBookmarkSet="no" bookmark="yes" Order="_x0031_"/>
  <Shape xmlns="" ID="UosMIZpWajsF4XiZtgX1XMWgRF0=" pdftag="P" isBookmarkSet="no" bookmark="no" Order="_x0033_"/>
  <Shape xmlns="" ID="j0PeGyM9xB1Uc0aHrDqckRkMOtM=" Order="_x0036_" pdftag="_x005B_Artifact_x005D_" isBookmarkSet="no" bookmark="no"/>
  <Shape xmlns="" ID="xtQMw6N4zzwsv5V3W+Bm+INXTpU=" artifact="_x0031_" formula="no" inline="no" pdftag="Figure" isBookmarkSet="no" bookmark="no" validate="no" Order="_x0032_"/>
  <Shape xmlns="" ID="7OOrthLMXQE03HJOgQMvTXWEx6s=" pdftag="P" isBookmarkSet="no" bookmark="no" Order="_x0035_"/>
  <Shape xmlns="" ID="eoSvls8Lu+K8h1iWaCiqJls2Do0=" artifact="_x0031_" formula="no" inline="no" pdftag="Figure" isBookmarkSet="no" bookmark="no" validate="no" Order="_x0034_"/>
  <Shape xmlns="" ID="qGmL/XIUPR6PMN8YKmpaiPaTw8k=" pdftag="H2" isBookmarkSet="no" bookmark="yes" Order="_x0031_"/>
  <Shape xmlns="" ID="/NCOEh4MNY+n6rgbDzhuK+2x2J0=" pdftag="P" isBookmarkSet="no" bookmark="no" Order="_x0033_"/>
  <Shape xmlns="" ID="AHyU+3VTPJdfd4DbwPk5FfJJhaQ=" Order="_x0038_" pdftag="_x005B_Artifact_x005D_" isBookmarkSet="no" bookmark="no"/>
  <Shape xmlns="" ID="ARddzLctE+nEy+vcQuskMeFzpCM=" artifact="_x0031_" formula="no" inline="no" pdftag="Figure" isBookmarkSet="no" bookmark="no" validate="no" Order="_x0032_"/>
  <Shape xmlns="" ID="XJTmJJeiHB40Dq8al+bG6LsW61k=" pdftag="P" isBookmarkSet="no" bookmark="no" Order="_x0035_"/>
  <Shape xmlns="" ID="mA+V9SAdSJYcPdy/Q5HFfM5BdOQ=" artifact="_x0031_" formula="no" inline="no" pdftag="Figure" isBookmarkSet="no" bookmark="no" validate="no" Order="_x0034_"/>
  <Shape xmlns="" ID="hBL6zaqUUEe7OkprCMj9BGbSRIM=" pdftag="P" isBookmarkSet="no" bookmark="no" Order="_x0037_"/>
  <Shape xmlns="" ID="fCxUO974+KSYh7P+Cp4zPdIPT2A=" artifact="_x0031_" formula="no" inline="no" pdftag="Figure" isBookmarkSet="no" bookmark="no" validate="no" Order="_x0036_"/>
  <Shape xmlns="" ID="B9KeFNYrsXzHZzHe0ROwbhuvnxk=" pdftag="H2" isBookmarkSet="no" bookmark="yes" Order="_x0031_"/>
  <Shape xmlns="" ID="N000e4gSxaHrWPUWxKJdXUqs3ls=" pdftag="P" isBookmarkSet="no" bookmark="no" Order="_x0032_"/>
  <Shape xmlns="" ID="F6FCRfh36YX7ZqvsWR8199/7gwg=" Order="_x0033_" pdftag="_x005B_Artifact_x005D_" isBookmarkSet="no" bookmark="no"/>
  <Shape xmlns="" ID="ZxBhgxN9PF6iV4cOcGTDJY5f7XA=" pdftag="H2" isBookmarkSet="no" bookmark="yes" Order="_x0031_"/>
  <Shape xmlns="" ID="MEI9xWGYnVqvu3WCj43YA9tl5E0=" pdftag="P" isBookmarkSet="no" bookmark="no" Order="_x0032_"/>
  <Shape xmlns="" ID="DskAhs12hWRmS4gPeEFyDd5zd9A=" Order="_x0033_" pdftag="_x005B_Artifact_x005D_" isBookmarkSet="no" bookmark="no"/>
  <Shape xmlns="" ID="gCdGDU5PmjJjv8ye72UksYFCby0=" pdftag="P" isBookmarkSet="no" bookmark="no" Order="_x0031_"/>
  <Shape xmlns="" ID="RYQ0HBVo11QTz0eah56K7tO1bAo=" Order="_x0033_" pdftag="_x005B_Artifact_x005D_" isBookmarkSet="no" bookmark="no"/>
  <Shape xmlns="" ID="DpZRdrasWjfNFrKDNUsUqzS6cuo=" pdftag="P" isBookmarkSet="no" bookmark="no" Order="_x0032_"/>
  <Shape xmlns="" ID="dwPyGRoEEjK39UnhwnXYRx0g+vk=" pdftag="H2" isBookmarkSet="no" bookmark="yes" Order="_x0031_"/>
  <Shape xmlns="" ID="Iiht/abjPLTj0LB/QioY2ZGopVw=" Order="_x0032_" pdftag="_x005B_Artifact_x005D_" isBookmarkSet="no" bookmark="no"/>
  <Shape xmlns="" ID="fn79TT0DsIWG+ndfz2wc/CZ9LaA=" pdftag="H2" isBookmarkSet="no" bookmark="yes" Order="_x0031_"/>
  <Shape xmlns="" ID="u0DyhgWp4fOVZ1aJ7G2Bj0F5IPY=" pdftag="P" isBookmarkSet="no" bookmark="no" Order="_x0032_"/>
  <Shape xmlns="" ID="Nw/8+JDvlBIVQSFPYZWXBMqyeew=" pdftag="P" isBookmarkSet="no" bookmark="no" Order="_x0033_"/>
  <Shape xmlns="" ID="bhUdn1NuOh1QIXDTzU1lcy5uWzE=" Order="_x0034_" pdftag="_x005B_Artifact_x005D_" isBookmarkSet="no" bookmark="no"/>
  <Shape xmlns="" ID="EjE2L5TaciydmrulQFSMd52xIYQ=" pdftag="H2" isBookmarkSet="no" bookmark="yes" Order="_x0031_"/>
  <Shape xmlns="" ID="32eNe5yIzMQ7z6OmIElBlWXRWKI=" pdftag="P" isBookmarkSet="no" bookmark="no" Order="_x0032_"/>
  <Shape xmlns="" ID="SYnKt/020fZeU6daZbr8oxLkbPo=" Order="_x0033_" pdftag="_x005B_Artifact_x005D_" isBookmarkSet="no" bookmark="no"/>
  <Shape xmlns="" ID="OAHZQ4QrNAzMHz394JORnl3t6MA=" pdftag="H2" isBookmarkSet="no" bookmark="yes" Order="_x0031_"/>
  <Shape xmlns="" ID="ei7OYDTOvnqTPrQPTl+csWNUNCY=" Order="_x0032_" pdftag="_x005B_Artifact_x005D_" isBookmarkSet="no" bookmark="no"/>
  <Shape xmlns="" ID="ie9uR08t3aGH+MiEectFu3dIJ5w=" pdftag="H2" isBookmarkSet="no" bookmark="yes" Order="_x0031_"/>
  <Shape xmlns="" ID="Q5yQF2lowgeQCuddoPi9EO4vloQ=" pdftag="P" isBookmarkSet="no" bookmark="no" Order="_x0032_"/>
  <Shape xmlns="" ID="CuyGwl2h2woLlRW/44JT/pIw78I=" pdftag="P" isBookmarkSet="no" bookmark="no" Order="_x0033_"/>
  <Shape xmlns="" ID="sFnLxI24hlJJ8J+UtVL2Cp2tfxE=" Order="_x0034_" pdftag="_x005B_Artifact_x005D_" isBookmarkSet="no" bookmark="no"/>
  <Shape xmlns="" ID="KiFb0T0bf/xZh7T14Rx3NMYC2Sg=" pdftag="H2" isBookmarkSet="no" bookmark="yes" Order="_x0031_"/>
  <Shape xmlns="" ID="hwCIkRUvTiCEwq4jk5zP6M4MWnw=" pdftag="P" isBookmarkSet="no" bookmark="no" Order="_x0032_"/>
  <Shape xmlns="" ID="QSYLPjdPi51Jcsy//JTnjXz1t6Y=" pdftag="P" isBookmarkSet="no" bookmark="no" Order="_x0033_"/>
  <Shape xmlns="" ID="7d72cgIEecdK9q2ZiE9oGOTYlOs=" pdftag="P" isBookmarkSet="no" bookmark="no" Order="_x0034_"/>
  <Shape xmlns="" ID="nzHKsiQigGlZmOFPXYU0vyELJtk=" pdftag="P" isBookmarkSet="no" bookmark="no" Order="_x0035_"/>
  <Shape xmlns="" ID="T+wAZDr2tDrcy2HCdwqh6EcZqEw=" Order="_x0036_" pdftag="_x005B_Artifact_x005D_" isBookmarkSet="no" bookmark="no"/>
  <Shape xmlns="" ID="qDsgCEHpIjf950FBsquZ+hEQRes=" pdftag="H2" isBookmarkSet="no" bookmark="yes" Order="_x0031_"/>
  <Shape xmlns="" ID="w0TF/bldNTNRLVYRdQ4nChUvcj0=" Order="_x0032_" pdftag="_x005B_Artifact_x005D_" isBookmarkSet="no" bookmark="no"/>
  <Shape xmlns="" ID="TPjlRkIit9jUCp2AfbAtHYyRWMI=" Order="_x0031_" pdftag="_x005B_Artifact_x005D_" isBookmarkSet="no" bookmark="no"/>
  <Shape xmlns="" ID="B1pNmAbYg+tzTBprIqN/y2bOkAE=" pdftag="H2" isBookmarkSet="no" bookmark="yes" Order="_x0031_"/>
  <Shape xmlns="" ID="e4xA7QuAjbwyKEqq0g0v9x4yQJU=" pdftag="P" isBookmarkSet="no" bookmark="no" Order="_x0033_"/>
  <Shape xmlns="" ID="Ga7eoXMGdpVXEwG/Bp8nUhoQZVc=" pdftag="P" isBookmarkSet="no" bookmark="no" Order="_x0032_"/>
  <Shape xmlns="" ID="1OypsMwT+8VYMcb+tUL/pyb3pcA=" Order="_x0034_" pdftag="_x005B_Artifact_x005D_" isBookmarkSet="no" bookmark="no"/>
  <Shape xmlns="" ID="M2jyqvz6EL/U10FdZJUEE4+2Sc0=" pdftag="H2" isBookmarkSet="no" bookmark="yes" Order="_x0031_"/>
  <Shape xmlns="" ID="qYtTXL1qUYCNPRNOKu8biEEFDRo=" artifact="_x0031_" formula="no" inline="no" pdftag="Figure" isBookmarkSet="no" bookmark="no" validate="no" Order="_x0033_"/>
  <Shape xmlns="" ID="/D9JI+1RQef0fxR24xpMOa+LtOI=" pdftag="P" isBookmarkSet="no" bookmark="no" Order="_x0032_"/>
  <Shape xmlns="" ID="VDZ3JayS9iO+k42D8oLbelcjxoM=" Order="_x0034_" pdftag="_x005B_Artifact_x005D_" isBookmarkSet="no" bookmark="no"/>
  <Shape xmlns="" ID="JW9o+LTb2Mlc4yPPSXdCY7MnBBA=" pdftag="H2" isBookmarkSet="no" bookmark="yes" Order="_x0031_"/>
  <Shape xmlns="" ID="LJkTBlenHg5CTt5UagS8dwEqyfk=" Order="_x0034_" pdftag="_x005B_Artifact_x005D_" isBookmarkSet="no" bookmark="no"/>
  <Shape xmlns="" ID="FhI4OXrmkYWICjxrMUy78ZRptEY=" formula="no" inline="no" isBookmarkSet="no" bookmark="no" pdftag="Figure" artifact="_x0030_" validate="yes" Order="_x0032_"/>
  <Shape xmlns="" ID="ByoS0eD6PV9gMsZp2UD1IQaKU5U=" formula="no" inline="no" pdftag="Figure" isBookmarkSet="no" bookmark="no" artifact="_x0030_" validate="yes" Order="_x0033_"/>
  <SubText xmlns="" ID="AbFS07+KpW9kssXLF1ocdoN70Zc=" ActualText=""/>
  <SubText xmlns="" ID="FhI4OXrmkYWICjxrMUy78ZRptEY=" ActualText=""/>
  <SubText xmlns="" ID="ByoS0eD6PV9gMsZp2UD1IQaKU5U=" ActualText=""/>
  <Shape xmlns="" ID="j18c5aoqRcG4SwbhE1sGLRe1c7A=" Order="_x0034_" pdftag="_x005B_Artifact_x005D_" isBookmarkSet="no"/>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inline="no" pdftag="Figure" isBookmarkSet="no" validate="no" artifact="_x0030_" Order="_x0032_" Lang="" bookmark="no"/>
  <HyperLink xmlns="" ID="GaLE9khssLrMXvWeq5l+JKQ73qw=920436045124.645_341.5524" plainAltText="_x0032__x0020_CFR_x0020_2900.2" language="" Lang=""/>
  <HyperLink xmlns="" ID="221jgffG9vD4OAYseB/5SabdG7g=277739373819.3751_147.3924" plainAltText="_x0032__x0020_CFR_x0020_" Lang=""/>
  <HyperLink xmlns="" ID="221jgffG9vD4OAYseB/5SabdG7g=-176805994648_179.3124" plainAltText="_x0032_00.501_x0028_a_x0029_" Lang=""/>
  <HyperLink xmlns="" ID="221jgffG9vD4OAYseB/5SabdG7g=1748975736445.355_342.9924" plainAltText="_x0032__x0020_CFR_x0020_200.502" Lang=""/>
  <HyperLink xmlns="" ID="B/xl6ihWzVsVzbgESDFmUjG7jrY=-207339394522.9351_144.0324" plainAltText="_x0032__x0020_CFR_x0020_200.514" Lang=""/>
  <HyperLink xmlns="" ID="xIInU//ZPAq60IA9FdCsUD6yXMs=1748975739406.61_203.7524" plainAltText="_x0032__x0020_CFR_x0020_200.507" Lang=""/>
  <HyperLink xmlns="" ID="LnWG9ClHuNcwr+Qtkpt1CfmC6sY=174897574248_115.4724" plainAltText="_x0032__x0020_CFR_x0020_200.504" Lang=""/>
  <HyperLink xmlns="" ID="LnWG9ClHuNcwr+Qtkpt1CfmC6sY=-207339400266.25_115.4724" plainAltText="_x0032__x0020_CFR_x0020_200.512" Lang=""/>
  <HyperLink xmlns="" ID="r0kPLxl6cnQaAEHdOjoC9EDreCQ=-123994071748_128.0999" plainAltText="_x0032__x0020_CFR_x0020_200.512_x0028_b_x0029__x0028_2_x0029_" Lang=""/>
  <HyperLink xmlns="" ID="Ik1IX1EY3bqMr85+MMezw0PRLP0=-13609229875_289.0577" plainAltText="https:_x002F__x002F_harvester.census.gov_x002F_facweb_x002F_" Lang=""/>
  <HyperLink xmlns="" ID="ncSX8mtrpAmgu+1a2VPNgKUG6Go=1748975729591.54_115.4724" plainAltText="_x0032__x0020_CFR_x0020_200.509" Lang=""/>
  <HyperLink xmlns="" ID="k4cl4O7/cVD2ODdyN25oz/yB55M=198937744254.75_115.4724" plainAltText="_x0032__x0020_CFR_x0020_200.331_x0028_c_x0029_" Lang=""/>
  <HyperLink xmlns="" ID="xMemmt4+wWhoYfIEIdcJHbJ0Gqk=-20733939548_115.4724" plainAltText="_x0032__x0020_CFR_x0020_200.515" Lang=""/>
  <HyperLink xmlns="" ID="ovoNA8Usg7F97De7EMMlO3LfFzc=-2113846951120.685_115.4724" plainAltText="_x0032_0_x0020_CFR_x0020_683.420" Lang=""/>
  <HyperLink xmlns="" ID="zHmMgR1gI5cTVcyieHpjYGfxTkI=2051780546466.205_343.3524" plainAltText="_x0032__x0020_CFR_x0020_2900.21" Lang=""/>
  <HyperLink xmlns="" ID="mVrUk1Q90U61npqxUrcYGlu5HNU=136663871348_115.4724" plainAltText="_x0032__x0020_CFR_x0020_200.521" Lang=""/>
  <HyperLink xmlns="" ID="U4xAz7Q9kTvJ24m3YvONGxTjmwM=205178054648_115.4724" plainAltText="_x0032__x0020_CFR_x0020_2900.21" Lang=""/>
  <HyperLink xmlns="" ID="dDy30Rj0jIjVrx8dGy65LwRcv94=205178054748_115.4724" plainAltText="_x0032__x0020_CFR_x0020_2900.20" Lang=""/>
  <HyperLink xmlns="" ID="uNAk6rGliMAjRp1Qx/y9WbMpYfI=-2113846951142.46_236.4324" plainAltText="_x0032_0_x0020_CFR_x0020_683.420" Lang=""/>
  <HyperLink xmlns="" ID="FdgQrt5g/9Cdla76rYdiwP3W7WA=205178054548_115.4724" plainAltText="_x0032__x0020_CFR_x0020_2900.22" Lang=""/>
  <HyperLink xmlns="" ID="jpDMJ9Kk5EbkMP1ZIlXYtp+UoD8=-17849772148_115.4724" plainAltText="_x0032__x0020_CFR_x0020_200.345" Lang=""/>
  <HyperLink xmlns="" ID="J0fbKDtcjUs+34cG/yApkPAvf0A=-157531814106.9_169.4324" plainAltText="_x0032_0_x0020_CFR_x0020_683.730" Lang=""/>
  <HyperLink xmlns="" ID="J0fbKDtcjUs+34cG/yApkPAvf0A=-157531809106.9_268.8324" plainAltText="_x0032_0_x0020_CFR_x0020_683.740" Lang=""/>
  <HyperLink xmlns="" ID="J0fbKDtcjUs+34cG/yApkPAvf0A=-157531808106.9_368.2324" plainAltText="_x0032_0_x0020_CFR_x0020_683.750" Lang=""/>
  <HyperLink xmlns="" ID="ItmMPjl1FqUAL38iV9vFUxqJNok=-15753181448_115.4724" plainAltText="_x0032_0_x0020_CFR_x0020_683.730" Lang=""/>
  <HyperLink xmlns="" ID="i9XJ0YU0oRF3BFTIp4wD/Y/KjY0=-15753180948_115.4724" plainAltText="_x0032_0_x0020_CFR_x0020_683.740" Lang=""/>
  <HyperLink xmlns="" ID="xSHnPUV4KY/xCrw8EXLonvXhp9s=-17849772148_110.85" plainAltText="_x0032__x0020_CFR_x0020_200.345" Lang=""/>
  <HyperLink xmlns="" ID="H1Q7yG5vztQkgepb0zS+qXUdqJc=-15753180848_115.4724" plainAltText="_x0032_0_x0020_CFR_x0020_683.750" Lang=""/>
  <HyperLink xmlns="" ID="wwCp0rWD2wCaL8DR/K1XZ3wBooY=-15753180848_115.4724" plainAltText="_x0032_0_x0020_CFR_x0020_683.750" Lang=""/>
  <HyperLink xmlns="" ID="6FRpA3nVgnGJCdO/NB1G/QdwLt0=277739373730.7401_141.9924" plainAltText="_x0032__x0020_CFR_x0020_" Lang=""/>
  <HyperLink xmlns="" ID="6FRpA3nVgnGJCdO/NB1G/QdwLt0=-167475551175.00008_186.5124" plainAltText="_x0032_00.317_x0020__x2013__x0020_200.326" Lang=""/>
  <HyperLink xmlns="" ID="6FRpA3nVgnGJCdO/NB1G/QdwLt0=205178054575.00008_328.5924" plainAltText="_x0032__x0020_CFR_x0020_2900.22" Lang=""/>
  <HyperLink xmlns="" ID="+d/qqfGvrPjpwzTAJTdkUwxIlGU=1406460468344.9_200.9524" plainAltText="_x0032__x0020_CFR_x0020_200.317-326" Lang=""/>
  <HyperLink xmlns="" ID="9yZDiAEaOqrlNq9ZT8vRNFkk9vc=36330664364.19992_109.2072" plainAltText="Core_x0020_Monitoring_x0020_Guide" Lang=""/>
  <HyperLink xmlns="" ID="9yZDiAEaOqrlNq9ZT8vRNFkk9vc=-133694404868.44992_154.1672" plainAltText="Grant_x0020__x0026__x0020_Financial_x0020_Management_x0020_Technical_x0020_Assistance_x0020_" Lang=""/>
  <HyperLink xmlns="" ID="9yZDiAEaOqrlNq9ZT8vRNFkk9vc=-109425306368.44992_185.6072" plainAltText="Guide_x0020_"/>
  <HyperLink xmlns="" ID="9yZDiAEaOqrlNq9ZT8vRNFkk9vc=1025553860304.675_230.5672" plainAltText="_x0032__x0020_CFR_x0020_Part_x0020_2900" Lang=""/>
  <HyperLink xmlns="" ID="9yZDiAEaOqrlNq9ZT8vRNFkk9vc=-1892199333189.005_364.0872" plainAltText="_x0032_0_x0020_CFR_x0020_Part_x0020_683" Lang=""/>
  <HyperLink xmlns="" ID="68U17OlFHWjL4PHopX62adi+H9c=1883269349597.0751_151.6349" plainAltText="_x0032__x0020_CFR_x0020_Part_x0020_200" Lang=""/>
  <HyperLink xmlns="" ID="mouU2DXh+INVRQbX6G0WDAlRY/c=-383150670185.4199_161.9772" plainAltText="Service_x0020_Locator" Lang=""/>
  <HyperLink xmlns="" ID="mouU2DXh+INVRQbX6G0WDAlRY/c=-11371072696.09992_233.8172" plainAltText="DOLETA.gov_x002F_Grants" Lang=""/>
  <HyperLink xmlns="" ID="rhB8Vn0Rsv2q3ylZuYmS/VfdGdw=-1242461217666.8901_138.2172" plainAltText="Grants_x0020_Application_x0020_and_x0020_" Lang=""/>
  <HyperLink xmlns="" ID="rhB8Vn0Rsv2q3ylZuYmS/VfdGdw=1465423831516.8501_168.2972" plainAltText="Management_x0020_Community_x0020_of_x0020_Practice"/>
  <HyperLink xmlns="" ID="rhB8Vn0Rsv2q3ylZuYmS/VfdGdw=-538624618516.8501_340.0172" plainAltText="WorkforceGPS" language="" Lang=""/>
  <Shape xmlns="" ID="RU9ojsXnLHuZHuVgDHYL4ozIfxA=" Order="_x0033_" pdftag="_x005B_Artifact_x005D_" isBookmarkSet="no" bookmark="no"/>
  <Shape xmlns="" ID="IvmGoyQcpETC/kxsHPwhmmYUNv0=" pdftag="H2" isBookmarkSet="no" bookmark="yes" Order="_x0031_"/>
  <Shape xmlns="" ID="0xdKKrWwI0rx2Uow0B8rYIfEugY=" pdftag="Figure" formula="no" artifact="_x0030_" inline="no" isBookmarkSet="no" validate="no" Order="_x0032_" Lang=""/>
  <Shape xmlns="" ID="/Uh/qt+jJcVHqfBbEImfWRdmtts=" Order="_x0033_" pdftag="_x005B_Artifact_x005D_" isBookmarkSet="no" bookmark="no"/>
  <Shape xmlns="" ID="FlaLxzPjUAD3ks4l9qIWMPiHOtg=" pdftag="H2" isBookmarkSet="no" bookmark="yes" Order="_x0031_"/>
  <Shape xmlns="" ID="gP2azHOkLIFOzE9r+b3ACc90Ilw=" pdftag="P" isBookmarkSet="no" Order="_x0032_" bookmark="no"/>
  <Shape xmlns="" ID="hqNwemuWX1S9Nf/aN9DcQBOVZHA=" Order="_x0033_" pdftag="_x005B_Artifact_x005D_" isBookmarkSet="no" bookmark="no"/>
  <Shape xmlns="" ID="1BHC8fVahKB24Yn9Ox2WoqJ7eFU=" pdftag="H2" isBookmarkSet="no" bookmark="yes" Order="_x0031_"/>
  <Shape xmlns="" ID="vkQdzAeRoGWFGH6pNS759xCX0l4=" pdftag="P" isBookmarkSet="no" Order="_x0032_" bookmark="no"/>
  <Shape xmlns="" ID="3dl23tevJhlkBLu0VijsTn+igoA=" Order="_x0033_" pdftag="_x005B_Artifact_x005D_" isBookmarkSet="no" bookmark="no"/>
  <Shape xmlns="" ID="4bGG4XDajIPuWEMytAXDNN2fym0=" pdftag="H2" isBookmarkSet="no" bookmark="yes" Order="_x0031_"/>
  <Shape xmlns="" ID="h6b1IOGnIvc0/JNrOQlai146I8I=" pdftag="H2" isBookmarkSet="no" bookmark="yes" Order="_x0031_"/>
  <Shape xmlns="" ID="221jgffG9vD4OAYseB/5SabdG7g=" pdftag="P" isBookmarkSet="no" Order="_x0032_" bookmark="no"/>
  <Shape xmlns="" ID="D4z8jZfzksA4fH65suNysNH+o3M=" pdftag="P" isBookmarkSet="no" Order="_x0032_" bookmark="no"/>
  <Shape xmlns="" ID="UoddQIVV5IrobfoUGPoL+IyIPew=" pdftag="P" isBookmarkSet="no" Order="_x0032_" bookmark="no"/>
  <Shape xmlns="" ID="cNqqwhpoQb5+Rqxg63OJJ+sN0SA=" formula="no" artifact="_x0030_" inline="no" pdftag="Figure" isBookmarkSet="no" validate="no" Order="_x0033_" Lang="" bookmark="no"/>
  <Shape xmlns="" ID="vdQtwDMIfu/iRM1uN9tKVjoc0uY=" Order="_x0034_" pdftag="_x005B_Artifact_x005D_" isBookmarkSet="no" bookmark="no"/>
  <Shape xmlns="" ID="Pkjngv4Fxwh7yV3aP2JmNRGInTc=" pdftag="H2" isBookmarkSet="no" bookmark="yes" Order="_x0031_"/>
  <Shape xmlns="" ID="zszG8TwGUEx/LQELKkTp6RkXu/k=" pdftag="P" isBookmarkSet="no" Order="_x0032_" bookmark="no"/>
  <Shape xmlns="" ID="n4QR87TF0j/noE66n4DIZ1LOAEs=" artifact="_x0030_" pdftag="Figure" isBookmarkSet="no" validate="no" Order="_x0033_" formula="no" Lang="" bookmark="no"/>
  <Shape xmlns="" ID="B/xl6ihWzVsVzbgESDFmUjG7jrY=" pdftag="P" isBookmarkSet="no" Order="_x0032_" bookmark="no"/>
  <Shape xmlns="" ID="xIInU//ZPAq60IA9FdCsUD6yXMs=" pdftag="P" isBookmarkSet="no" Order="_x0032_" bookmark="no"/>
  <Shape xmlns="" ID="Ds+9JEp41wBy7W5d7KIweboSKAM=" pdftag="H2" isBookmarkSet="no" bookmark="yes" Order="_x0031_"/>
  <Shape xmlns="" ID="ewdrDF/xipBrM8hNuEkGwOqfmjE=" artifact="_x0030_" pdftag="Figure" isBookmarkSet="no" validate="no" Order="_x0032_" formula="no" Lang="" bookmark="no"/>
  <Shape xmlns="" ID="SUhLKaXDLuSDMhdwQm462MxRPZs=" Order="_x0033_" pdftag="_x005B_Artifact_x005D_" isBookmarkSet="no" bookmark="no"/>
  <Shape xmlns="" ID="LnWG9ClHuNcwr+Qtkpt1CfmC6sY=" pdftag="P" isBookmarkSet="no" Order="_x0032_" bookmark="no"/>
  <Shape xmlns="" ID="nUXgn55aqN6ksa9jZpIDStfT9p8=" Order="_x0033_" pdftag="_x005B_Artifact_x005D_" isBookmarkSet="no" bookmark="no"/>
  <Shape xmlns="" ID="0ttmTVTMO7jS7yksDLISD4fsdTw=" artifact="_x0030_" pdftag="Figure" isBookmarkSet="no" validate="no" Order="_x0032_" formula="no" Lang="" bookmark="no"/>
  <Shape xmlns="" ID="0nOnt1Dw5TQzxfJUP9MJqDpBboE=" Order="_x0033_" pdftag="_x005B_Artifact_x005D_" isBookmarkSet="no" bookmark="no"/>
  <Shape xmlns="" ID="H39deeNkDD5GUQSBzYzE6ugsNJA=" pdftag="H2" isBookmarkSet="no" bookmark="yes" Order="_x0031_"/>
  <Shape xmlns="" ID="r0kPLxl6cnQaAEHdOjoC9EDreCQ=" pdftag="P" isBookmarkSet="no" Order="_x0032_" bookmark="no"/>
  <Shape xmlns="" ID="qtMCLPmZWoghu95UXtgN0Gy57FE=" artifact="_x0030_" pdftag="Figure" isBookmarkSet="no" validate="no" Order="_x0033_" formula="no" Lang="" bookmark="no"/>
  <Shape xmlns="" ID="Ik1IX1EY3bqMr85+MMezw0PRLP0=" pdftag="P" isBookmarkSet="no" Order="_x0032_" bookmark="no"/>
  <Shape xmlns="" ID="DQzBLgclfRb8R6VslD6uHzOQNq4=" Order="_x0033_" pdftag="_x005B_Artifact_x005D_" isBookmarkSet="no" bookmark="no"/>
  <Shape xmlns="" ID="PebFTK5XARgDtwJ3tfTkBPJs6Gs=" pdftag="H2" isBookmarkSet="no" bookmark="yes" Order="_x0031_"/>
  <Shape xmlns="" ID="xfNW6fy1Alm8C1A5IyqYsfvHSZ0=" pdftag="P" isBookmarkSet="no" Order="_x0032_" bookmark="no"/>
  <Shape xmlns="" ID="EoD5OYs/HKTeCIrD7RdzhBjR2VA=" artifact="_x0030_" pdftag="Figure" isBookmarkSet="no" validate="no" Order="_x0033_" formula="no" Lang="" bookmark="no"/>
  <Shape xmlns="" ID="kJXxsulFyyvKKwYnSWp0pWEJkC8=" Order="_x0034_" pdftag="_x005B_Artifact_x005D_" isBookmarkSet="no" bookmark="no"/>
  <Shape xmlns="" ID="Tf17GstV63F6uHVkNQt7ImhpTZo=" pdftag="H2" isBookmarkSet="no" bookmark="yes" Order="_x0031_"/>
  <Shape xmlns="" ID="ncSX8mtrpAmgu+1a2VPNgKUG6Go=" pdftag="P" isBookmarkSet="no" Order="_x0032_" bookmark="no"/>
  <Shape xmlns="" ID="Dv9zojHFNv3/zq1NMIy7XcGHKHU=" Order="_x0033_" pdftag="_x005B_Artifact_x005D_" isBookmarkSet="no" bookmark="no"/>
  <Shape xmlns="" ID="O2TOUEdo9wh6ENc8Kv+tdt8EebQ=" pdftag="H2" isBookmarkSet="no" bookmark="yes" Order="_x0031_"/>
  <Shape xmlns="" ID="R32Rb8A7Yh6qHLY7oLbXkiGh+7E=" pdftag="P" isBookmarkSet="no" Order="_x0032_" bookmark="no"/>
  <Shape xmlns="" ID="lgJW2MstJgDU+lKfgFQhHM5mvM4=" Order="_x0033_" pdftag="_x005B_Artifact_x005D_" isBookmarkSet="no" bookmark="no"/>
  <Shape xmlns="" ID="t3IZlyyIHortUTKhtc2Ey8JO1tQ=" pdftag="H2" isBookmarkSet="no" bookmark="yes" Order="_x0031_"/>
  <Shape xmlns="" ID="k4cl4O7/cVD2ODdyN25oz/yB55M=" pdftag="P" isBookmarkSet="no" Order="_x0032_" bookmark="no"/>
  <Shape xmlns="" ID="A8gpKNBsmDdSQoMtCtLaQ1BPiCk=" Order="_x0033_" pdftag="_x005B_Artifact_x005D_" isBookmarkSet="no" bookmark="no"/>
  <Shape xmlns="" ID="FgbPoTrhwNBNkQCJRWJ1CWyZKNY=" pdftag="H2" isBookmarkSet="no" bookmark="yes" Order="_x0031_"/>
  <Shape xmlns="" ID="1Sjqai96LiPb41MC5WTKtx9YB1k=" pdftag="P" isBookmarkSet="no" Order="_x0032_" bookmark="no"/>
  <Shape xmlns="" ID="BcewDUfUm44kus9FSPCjd1G2ap0=" Order="_x0033_" pdftag="_x005B_Artifact_x005D_" isBookmarkSet="no" bookmark="no"/>
  <Shape xmlns="" ID="ifqqMT08DrHQWwO9mA1BIzidddQ=" pdftag="H2" isBookmarkSet="no" bookmark="yes" Order="_x0031_"/>
  <Shape xmlns="" ID="2qJYU3liIqToFzTKTdztbMgq/aI=" pdftag="P" isBookmarkSet="no" bookmark="no" Order="_x0032_"/>
  <Shape xmlns="" ID="0xDQljD+0dvnC0iiiau7wKGpR9E=" Order="_x0033_" pdftag="_x005B_Artifact_x005D_" isBookmarkSet="no" bookmark="no"/>
  <Shape xmlns="" ID="w2E9uf982v9wsf5nW4Qs7bfR3Bc=" pdftag="H2" isBookmarkSet="no" bookmark="yes" Order="_x0031_"/>
  <Shape xmlns="" ID="fnQdv8rSYjhiZbAGCW8pAf4WI8Q=" pdftag="P" isBookmarkSet="no" Order="_x0032_" bookmark="no"/>
  <Shape xmlns="" ID="zx/2IHBFbmokyKwJl8i0FnsAaAk=" Order="_x0033_" pdftag="_x005B_Artifact_x005D_" isBookmarkSet="no" bookmark="no"/>
  <Shape xmlns="" ID="f4WPmDwurNN723XcubNNk2BMKeA=" pdftag="H2" isBookmarkSet="no" bookmark="yes" Order="_x0031_"/>
  <Shape xmlns="" ID="xMemmt4+wWhoYfIEIdcJHbJ0Gqk=" pdftag="P" isBookmarkSet="no" Order="_x0032_" bookmark="no"/>
  <Shape xmlns="" ID="+bnNbAP/V4L9cNyUGnVmeRbYdW0=" Order="_x0033_" pdftag="_x005B_Artifact_x005D_" isBookmarkSet="no" bookmark="no"/>
  <Shape xmlns="" ID="Mo15Y1j8a5Mw+pmrLJtyPalT258=" pdftag="H2" isBookmarkSet="no" bookmark="yes" Order="_x0031_"/>
  <Shape xmlns="" ID="sMr4wnR8d3LojADtmMvmmuJEveU=" artifact="_x0030_" pdftag="Figure" isBookmarkSet="no" validate="no" Order="_x0032_" formula="no" Lang="" bookmark="no"/>
  <Shape xmlns="" ID="iuyhyHEVhv/M1UFwEZc2T0kwUw0=" Order="_x0033_" pdftag="_x005B_Artifact_x005D_" isBookmarkSet="no" bookmark="no"/>
  <Shape xmlns="" ID="TpPR6A+LWWALf3I8FKp6KK/nmCk=" pdftag="H2" isBookmarkSet="no" bookmark="yes" Order="_x0031_"/>
  <Shape xmlns="" ID="kGqNWifLj0xiOp/B6LTxagPd1As=" artifact="_x0030_" pdftag="Figure" isBookmarkSet="no" validate="no" Order="_x0032_" formula="no" Lang="" bookmark="no"/>
  <Shape xmlns="" ID="2a4e6sU+kvHbJ5V+mtg11w7QIs0=" Order="_x0033_" pdftag="_x005B_Artifact_x005D_" isBookmarkSet="no" bookmark="no"/>
  <Shape xmlns="" ID="ehRAaL7S7M/2Vlozzv/6RcfJ2V4=" pdftag="H2" isBookmarkSet="no" bookmark="yes" Order="_x0031_"/>
  <Shape xmlns="" ID="oUTZCnGqLPIL134+eLPrdTehPnQ=" pdftag="P" isBookmarkSet="no" Order="_x0032_" bookmark="no"/>
  <Shape xmlns="" ID="A1au77wjV/OygIIVO6mHre6koUM=" Order="_x0033_" pdftag="_x005B_Artifact_x005D_" isBookmarkSet="no" bookmark="no"/>
  <Shape xmlns="" ID="KA1AFfsBYr8BQFEI9lqMfNlT7Co=" pdftag="H2" isBookmarkSet="no" bookmark="yes" Order="_x0031_"/>
  <Shape xmlns="" ID="ovoNA8Usg7F97De7EMMlO3LfFzc=" pdftag="P" isBookmarkSet="no" Order="_x0032_" bookmark="no"/>
  <Shape xmlns="" ID="EZLBm6LCFtPK1rCByf+3fvDmtYw=" Order="_x0033_" pdftag="_x005B_Artifact_x005D_" isBookmarkSet="no" bookmark="no"/>
  <Shape xmlns="" ID="7w0JjeFllg94Ku7HxbxQ3exaRa4=" pdftag="H2" isBookmarkSet="no" bookmark="yes" Order="_x0031_"/>
  <Shape xmlns="" ID="zHmMgR1gI5cTVcyieHpjYGfxTkI=" pdftag="P" isBookmarkSet="no" Order="_x0032_" bookmark="no"/>
  <Shape xmlns="" ID="iFwps3g66YnbTLfriAjhqK2lvPA=" Order="_x0033_" pdftag="_x005B_Artifact_x005D_" isBookmarkSet="no" bookmark="no"/>
  <Shape xmlns="" ID="UYTZ9mCR/3vL8KLnhO8Fh7sXspU=" pdftag="H2" isBookmarkSet="no" bookmark="yes" Order="_x0031_"/>
  <Shape xmlns="" ID="mVrUk1Q90U61npqxUrcYGlu5HNU=" pdftag="P" isBookmarkSet="no" Order="_x0032_" bookmark="no"/>
  <Shape xmlns="" ID="IvJE8Hiba+NeEdqZybBhp77V13M=" Order="_x0033_" pdftag="_x005B_Artifact_x005D_" isBookmarkSet="no" bookmark="no"/>
  <Shape xmlns="" ID="GVlYV4Y+O75xmW9PjQstn89Ivn4=" pdftag="H2" isBookmarkSet="no" bookmark="yes" Order="_x0031_"/>
  <Shape xmlns="" ID="U4xAz7Q9kTvJ24m3YvONGxTjmwM=" pdftag="P" isBookmarkSet="no" Order="_x0032_" bookmark="no"/>
  <Shape xmlns="" ID="u0L/0beZKIUJwdYeXvvDcB9+eSQ=" Order="_x0033_" pdftag="_x005B_Artifact_x005D_" isBookmarkSet="no" bookmark="no"/>
  <Shape xmlns="" ID="Umw2EWm+mJXKGjkP44TUQVzCUoQ=" pdftag="H2" isBookmarkSet="no" bookmark="yes" Order="_x0031_"/>
  <Shape xmlns="" ID="dDy30Rj0jIjVrx8dGy65LwRcv94=" pdftag="P" isBookmarkSet="no" Order="_x0032_" bookmark="no"/>
  <Shape xmlns="" ID="n9H+1oE9yd0jEamG3X8KEdfihe0=" Order="_x0033_" pdftag="_x005B_Artifact_x005D_" isBookmarkSet="no" bookmark="no"/>
  <Shape xmlns="" ID="ExoApXdzcR3iEtDsJx2dBXjX9oU=" pdftag="H2" isBookmarkSet="no" bookmark="yes" Order="_x0031_"/>
  <Shape xmlns="" ID="uNAk6rGliMAjRp1Qx/y9WbMpYfI=" pdftag="P" isBookmarkSet="no" Order="_x0032_" bookmark="no"/>
  <Shape xmlns="" ID="DOA2TPLe5JAklH/15QXQbSdNOY0=" Order="_x0033_" pdftag="_x005B_Artifact_x005D_" isBookmarkSet="no" bookmark="no"/>
  <Shape xmlns="" ID="CL0fWcVev5rKohZBify06Tk+EpY=" pdftag="H2" isBookmarkSet="no" bookmark="yes" Order="_x0031_"/>
  <Shape xmlns="" ID="yNlqkTkzR8Ityl81qNb6qWtM4es=" pdftag="P" isBookmarkSet="no" Order="_x0032_" bookmark="no"/>
  <Shape xmlns="" ID="NETntaQNwxER8S81uTtKSpiPXjc=" Order="_x0033_" pdftag="_x005B_Artifact_x005D_" isBookmarkSet="no" bookmark="no"/>
  <Shape xmlns="" ID="WTRxd89zX5QvpKlrsid9ADj/d7s=" pdftag="H2" isBookmarkSet="no" bookmark="yes" Order="_x0031_"/>
  <Shape xmlns="" ID="6G1kU/GCZkZ6xh4YvbZBHWzwBSE=" pdftag="P" isBookmarkSet="no" Order="_x0032_" bookmark="no"/>
  <Shape xmlns="" ID="84///KLZ7DTfcyXbZT41CjHgSnw=" Order="_x0033_" pdftag="_x005B_Artifact_x005D_" isBookmarkSet="no" bookmark="no"/>
  <Shape xmlns="" ID="FbEkVIK+UrySeBGwNR6pNUs5uI0=" pdftag="H2" isBookmarkSet="no" bookmark="yes" Order="_x0031_"/>
  <Shape xmlns="" ID="67hfhY7ptWHFG9+eyALWmss89DQ=" pdftag="P" isBookmarkSet="no" Order="_x0032_" bookmark="no"/>
  <Shape xmlns="" ID="Kagrt/tAKj2yp4qchejtAqJQP+o=" Order="_x0033_" pdftag="_x005B_Artifact_x005D_" isBookmarkSet="no" bookmark="no"/>
  <Shape xmlns="" ID="9cqmMN5z8pK4AfylFOyrqEfZWNs=" pdftag="H2" isBookmarkSet="no" bookmark="yes" Order="_x0031_"/>
  <Shape xmlns="" ID="dte4bqdC7BXxFgLBhHZ24wy6m4A=" pdftag="P" isBookmarkSet="no" Order="_x0032_" bookmark="no"/>
  <Shape xmlns="" ID="q4hmA8gxw3BWaNDaws7RGXR7Ulw=" formula="no" artifact="_x0030_" inline="no" pdftag="Figure" isBookmarkSet="no" validate="no" Order="_x0033_" Lang="" bookmark="no"/>
  <Shape xmlns="" ID="NLeAEh3Gyo53kbikxI7rh0hfAB0=" Order="_x0034_" pdftag="_x005B_Artifact_x005D_" isBookmarkSet="no" bookmark="no"/>
  <Shape xmlns="" ID="Jk9j/Jr4/5D70gVnOyVoZ0Yv8Gg=" pdftag="H2" isBookmarkSet="no" bookmark="yes" Order="_x0031_"/>
  <Shape xmlns="" ID="jN2bpmKIDBYLhPn3hC/e/9RuZCg=" pdftag="P" isBookmarkSet="no" Order="_x0032_" bookmark="no"/>
  <Shape xmlns="" ID="tp6Br3LM4ZzWbALUCOwDx7RL7yE=" artifact="_x0030_" formula="no" inline="no" pdftag="Figure" isBookmarkSet="no" validate="no" Order="_x0033_" Lang="" bookmark="no"/>
  <Shape xmlns="" ID="fX6972lTc0I3cjriABiHqHq4msY=" Order="_x0034_" pdftag="_x005B_Artifact_x005D_" isBookmarkSet="no" bookmark="no"/>
  <Shape xmlns="" ID="HZPnYJ98QojHvKrxKGxeOayBD+s=" pdftag="H2" isBookmarkSet="no" bookmark="yes" Order="_x0031_"/>
  <Shape xmlns="" ID="FdgQrt5g/9Cdla76rYdiwP3W7WA=" pdftag="P" isBookmarkSet="no" Order="_x0032_" bookmark="no"/>
  <Shape xmlns="" ID="/BFk6SyVYT582yhk8rrdi1Y/xyQ=" artifact="_x0030_" pdftag="Figure" isBookmarkSet="no" validate="no" Order="_x0033_" formula="no" Lang="" bookmark="no"/>
  <Shape xmlns="" ID="i0E1RZbafJAL9ERAvSpmT0qAxBs=" Order="_x0034_" pdftag="_x005B_Artifact_x005D_" isBookmarkSet="no" bookmark="no"/>
  <Shape xmlns="" ID="gFURiaLGgFQK7K0pSFa0wrwVwPc=" pdftag="H2" isBookmarkSet="no" bookmark="yes" Order="_x0031_"/>
  <Shape xmlns="" ID="OKFMDzWJ/DrSq1mJI41G8X+MHqU=" pdftag="P" isBookmarkSet="no" Order="_x0032_" bookmark="no"/>
  <Shape xmlns="" ID="pum0APsrUlP6aaIf/gwcbwaet9w=" Order="_x0033_" pdftag="_x005B_Artifact_x005D_" isBookmarkSet="no" bookmark="no"/>
  <Shape xmlns="" ID="sVPwj3lNQFyJvymxfmcJpFD6GH8=" pdftag="H2" isBookmarkSet="no" bookmark="yes" Order="_x0031_"/>
  <Shape xmlns="" ID="pVWzmVorjOWayP+09fVM1TW8PME=" pdftag="P" isBookmarkSet="no" Order="_x0032_" bookmark="no"/>
  <Shape xmlns="" ID="8ecgFYwRiUsZEoeku063B9HlWuM=" Order="_x0033_" pdftag="_x005B_Artifact_x005D_" isBookmarkSet="no" bookmark="no"/>
  <Shape xmlns="" ID="60qCSWcz/c8oyqoQdw9zFruu/QA=" pdftag="H2" isBookmarkSet="no" bookmark="yes" Order="_x0031_"/>
  <Shape xmlns="" ID="pI41x5ShlSgvUFrELEij2AbR/Pg=" pdftag="P" isBookmarkSet="no" Order="_x0032_" bookmark="no"/>
  <Shape xmlns="" ID="DVcDlkNWkFRWVrbtYeJ4dwCHlgU=" Order="_x0033_" pdftag="_x005B_Artifact_x005D_" isBookmarkSet="no" bookmark="no"/>
  <Shape xmlns="" ID="D0Jgjfm2WMbfHUDKVoE/WaWtAM0=" pdftag="H2" isBookmarkSet="no" bookmark="yes" Order="_x0031_"/>
  <Shape xmlns="" ID="jpDMJ9Kk5EbkMP1ZIlXYtp+UoD8=" pdftag="P" isBookmarkSet="no" Order="_x0032_" bookmark="no"/>
  <Shape xmlns="" ID="8SGtnySsJeco7ltiB9kRyhLUBFE=" Order="_x0033_" pdftag="_x005B_Artifact_x005D_" isBookmarkSet="no" bookmark="no"/>
  <Shape xmlns="" ID="88X1Ga/NaZkshrRf/6LhsFjHdq4=" pdftag="H2" isBookmarkSet="no" bookmark="yes" Order="_x0031_"/>
  <Shape xmlns="" ID="VkRHb+UGRZwAMScN7qnTrc4mJE4=" pdftag="P" isBookmarkSet="no" Order="_x0032_" bookmark="no"/>
  <Shape xmlns="" ID="i3op+8RBL39MUimn5jPzRV+JTTA=" artifact="_x0030_" pdftag="Figure" isBookmarkSet="no" validate="no" Order="_x0033_" formula="no" Lang="" bookmark="no"/>
  <Shape xmlns="" ID="aPZ+8vzb32kZjIWkI1kswENK7Ew=" Order="_x0034_" pdftag="_x005B_Artifact_x005D_" isBookmarkSet="no" bookmark="no"/>
  <Shape xmlns="" ID="AdWTpvojd+23oHB0yGxfx/I4Bb4=" pdftag="H2" isBookmarkSet="no" bookmark="yes" Order="_x0031_"/>
  <Shape xmlns="" ID="AAu4gWbsJDlS54Pv5glQbusIws0=" pdftag="P" isBookmarkSet="no" Order="_x0032_" bookmark="no"/>
  <Shape xmlns="" ID="72KhHxj8EVzloxbRsKe+KuxaU1E=" artifact="_x0030_" pdftag="Figure" isBookmarkSet="no" validate="no" Order="_x0033_" formula="no" Lang="" bookmark="no"/>
  <Shape xmlns="" ID="Osw2M6jeLYh0frpqMrRBggKPIe8=" pdftag="P" isBookmarkSet="no" Order="_x0034_" bookmark="no"/>
  <Shape xmlns="" ID="duFiWGASX8oE4ogdgXcy8/oC/ts=" Order="_x0035_" pdftag="_x005B_Artifact_x005D_" isBookmarkSet="no" bookmark="no"/>
  <Shape xmlns="" ID="UflaSA9VzOsS2svehx6NDPQoGl4=" pdftag="H2" isBookmarkSet="no" bookmark="yes" Order="_x0031_"/>
  <Shape xmlns="" ID="J0fbKDtcjUs+34cG/yApkPAvf0A=" pdftag="P" isBookmarkSet="no" Order="_x0032_" bookmark="no"/>
  <Shape xmlns="" ID="OVAjHMqyoBTfCcaPGrI0FMtHMeM=" pdftag="Figure" artifact="_x0030_" isBookmarkSet="no" validate="no" Order="_x0033_" Lang=""/>
  <Shape xmlns="" ID="ow0GoPKDwjcJ0MBpaw+aSUA/SZs=" Order="_x0034_" pdftag="_x005B_Artifact_x005D_" isBookmarkSet="no" bookmark="no"/>
  <Shape xmlns="" ID="Kg7tHW1vWjIRYBTdFNmo7WXqIVg=" pdftag="H2" isBookmarkSet="no" bookmark="yes" Order="_x0031_"/>
  <Shape xmlns="" ID="ItmMPjl1FqUAL38iV9vFUxqJNok=" pdftag="P" isBookmarkSet="no" Order="_x0032_" bookmark="no"/>
  <Shape xmlns="" ID="r026WbuO1dLD9wHHMTi5OutTmow=" Order="_x0033_" pdftag="_x005B_Artifact_x005D_" isBookmarkSet="no" bookmark="no"/>
  <Shape xmlns="" ID="i3jmf47ZRCJPnI5h5sY/Ecruigg=" pdftag="H2" isBookmarkSet="no" bookmark="yes" Order="_x0031_"/>
  <Shape xmlns="" ID="i9XJ0YU0oRF3BFTIp4wD/Y/KjY0=" pdftag="P" isBookmarkSet="no" Order="_x0032_" bookmark="no"/>
  <Shape xmlns="" ID="+s5b5eFOBR9b9kJa72xHnPhdtPM=" Order="_x0033_" pdftag="_x005B_Artifact_x005D_" isBookmarkSet="no" bookmark="no"/>
  <Shape xmlns="" ID="iFVBtmrPAbqUE9lZq/nN4H2bKFw=" pdftag="H2" isBookmarkSet="no" bookmark="yes" Order="_x0031_"/>
  <Shape xmlns="" ID="xSHnPUV4KY/xCrw8EXLonvXhp9s=" pdftag="P" isBookmarkSet="no" Order="_x0032_" bookmark="no"/>
  <Shape xmlns="" ID="Gq00yvEJKX6NpE5qpMnmIeNvqJA=" Order="_x0033_" pdftag="_x005B_Artifact_x005D_" isBookmarkSet="no" bookmark="no"/>
  <Shape xmlns="" ID="khp1goIpJN/D5KQ0pb5cX69Jbqo=" pdftag="H2" isBookmarkSet="no" bookmark="yes" Order="_x0031_"/>
  <Shape xmlns="" ID="xZKVasUfQoqEviuWJlR0YHtJmMY=" Order="_x0033_" pdftag="_x005B_Artifact_x005D_" isBookmarkSet="no" bookmark="no"/>
  <Shape xmlns="" ID="h4rh2TCWIU34kR6i7UouRk4sg5A=" artifact="_x0030_" pdftag="Figure" isBookmarkSet="no" validate="no" Order="_x0032_" formula="no" Lang="" bookmark="no"/>
  <Shape xmlns="" ID="Vcr1D9euQHK0kto4TmUMP5KNXnQ=" pdftag="H2" isBookmarkSet="no" bookmark="yes" Order="_x0031_"/>
  <Shape xmlns="" ID="H1Q7yG5vztQkgepb0zS+qXUdqJc=" pdftag="P" isBookmarkSet="no" Order="_x0032_" bookmark="no"/>
  <Shape xmlns="" ID="4Zoye2lFSTlfSY0oR3fxooXPdqU=" Order="_x0033_" pdftag="_x005B_Artifact_x005D_" isBookmarkSet="no" bookmark="no"/>
  <Shape xmlns="" ID="PkQ55MVOx2eiuaocWaieQxUPXeU=" pdftag="H2" isBookmarkSet="no" bookmark="yes" Order="_x0031_"/>
  <Shape xmlns="" ID="wwCp0rWD2wCaL8DR/K1XZ3wBooY=" pdftag="P" isBookmarkSet="no" Order="_x0032_" bookmark="no"/>
  <Shape xmlns="" ID="zIV+RLX1TjHumIM8U/+JZpLBIts=" Order="_x0033_" pdftag="_x005B_Artifact_x005D_" isBookmarkSet="no" bookmark="no"/>
  <Shape xmlns="" ID="KaW/Vzm9oXPeZ5H3kiCL5CVbOG8=" pdftag="H2" isBookmarkSet="no" bookmark="yes" Order="_x0031_"/>
  <Shape xmlns="" ID="B8yJ6FYsuyNcKdzNCfiTCKorYDo=" pdftag="P" isBookmarkSet="no" Order="_x0032_" bookmark="no"/>
  <Shape xmlns="" ID="Bt6NUsFtYkQ+VP/56bxrfCBPFXA=" Order="_x0033_" pdftag="_x005B_Artifact_x005D_" isBookmarkSet="no" bookmark="no"/>
  <Shape xmlns="" ID="lm+7mFECzDnE70DOvgTjgaUnSso=" pdftag="H2" isBookmarkSet="no" bookmark="yes" Order="_x0031_"/>
  <Shape xmlns="" ID="3ZaECjN8q1PDYq1xxkGJEV1jnQY=" pdftag="P" isBookmarkSet="no" Order="_x0032_" bookmark="no"/>
  <Shape xmlns="" ID="jx1CScxL2Muun0K0ZPAEI4vakRQ=" Order="_x0033_" pdftag="_x005B_Artifact_x005D_" isBookmarkSet="no" bookmark="no"/>
  <Shape xmlns="" ID="E9+5GlNCQAV29QxqSrwKWGvSPbA=" pdftag="H2" isBookmarkSet="no" bookmark="yes" Order="_x0031_"/>
  <Shape xmlns="" ID="6FRpA3nVgnGJCdO/NB1G/QdwLt0=" pdftag="P" isBookmarkSet="no" Order="_x0032_" bookmark="no"/>
  <Shape xmlns="" ID="cX8QRuC4OT/uUutCrC0vQ4JUbbg=" Order="_x0033_" pdftag="_x005B_Artifact_x005D_" isBookmarkSet="no" bookmark="no"/>
  <Shape xmlns="" ID="CZvICRkTpsY48zJLDsEIlofFqf4=" pdftag="H2" isBookmarkSet="no" bookmark="yes" Order="_x0031_"/>
  <Shape xmlns="" ID="vQUx9T+0m9rzmAhwRo0XpVu14BA=" pdftag="P" isBookmarkSet="no" Order="_x0032_" bookmark="no"/>
  <Shape xmlns="" ID="z8Sa/V9cFUJ3MwjwakaOGJkiKB8=" pdftag="Figure" artifact="_x0030_" isBookmarkSet="no" validate="no" Order="_x0033_" Lang=""/>
  <Shape xmlns="" ID="VEP4VYHYeu/4ifvW55+bZqoepJk=" Order="_x0034_" pdftag="_x005B_Artifact_x005D_" isBookmarkSet="no" bookmark="no"/>
  <Shape xmlns="" ID="F+oeskoi3cymdiGk+Q/4sPNfCAA=" pdftag="H2" isBookmarkSet="no" bookmark="yes" Order="_x0031_"/>
  <Shape xmlns="" ID="+d/qqfGvrPjpwzTAJTdkUwxIlGU=" pdftag="P" isBookmarkSet="no" Order="_x0032_" bookmark="no"/>
  <Shape xmlns="" ID="ukUUk1qwo5x9HhNI9IEdLDooGrM=" pdftag="Figure" artifact="_x0030_" isBookmarkSet="no" validate="no" Order="_x0033_" Lang=""/>
  <Shape xmlns="" ID="tK4EUpCamS3WbzQZWI/O/XxungA=" Order="_x0034_" pdftag="_x005B_Artifact_x005D_" isBookmarkSet="no" bookmark="no"/>
  <Shape xmlns="" ID="gC/D/1a0aqYxze5QAdo+8xTNgwU=" pdftag="H2" isBookmarkSet="no" bookmark="yes" Order="_x0031_"/>
  <Shape xmlns="" ID="9yZDiAEaOqrlNq9ZT8vRNFkk9vc=" pdftag="P" isBookmarkSet="no" Order="_x0033_" bookmark="no"/>
  <Shape xmlns="" ID="68U17OlFHWjL4PHopX62adi+H9c=" pdftag="P" isBookmarkSet="no" Order="_x0032_" bookmark="no"/>
  <Shape xmlns="" ID="TANGYiol0bvcGHYakspHqVghsyQ=" pdftag="Figure" artifact="_x0030_" isBookmarkSet="no" validate="no" Order="_x0034_" Lang=""/>
  <Shape xmlns="" ID="cZC0P/9pcL7qbKGkdZgYvitwo5M=" Order="_x0035_" pdftag="_x005B_Artifact_x005D_" isBookmarkSet="no" bookmark="no"/>
  <Shape xmlns="" ID="O+Fc2JAYdvhb2kENA7POgMX/wZg=" pdftag="H2" isBookmarkSet="no" bookmark="yes" Order="_x0031_"/>
  <Shape xmlns="" ID="mouU2DXh+INVRQbX6G0WDAlRY/c=" pdftag="P" isBookmarkSet="no" Order="_x0032_" bookmark="no"/>
  <Shape xmlns="" ID="rhB8Vn0Rsv2q3ylZuYmS/VfdGdw=" pdftag="P" isBookmarkSet="no" Order="_x0033_" bookmark="no"/>
  <Shape xmlns="" ID="27cg4YB+tAC6UGobqPfELnvHDkg=" pdftag="Figure" artifact="_x0030_" isBookmarkSet="no" validate="no" Order="_x0034_" Lang=""/>
  <Shape xmlns="" ID="VIL7JKL6UOR8bVLKhPspRXXxQGA=" Order="_x0035_" pdftag="_x005B_Artifact_x005D_" isBookmarkSet="no" bookmark="no"/>
  <Shape xmlns="" ID="t1WHslrUgz44qN4ZRyqYizlyiCI=" pdftag="H2" isBookmarkSet="no" bookmark="yes" Order="_x0031_"/>
  <Shape xmlns="" ID="90USFX/Xvl7bzEBEAkPHsBOIE20=" formula="no" artifact="_x0030_" inline="no" pdftag="Figure" isBookmarkSet="no" validate="yes" Order="_x0032_" Lang="" bookmark="no"/>
  <Shape xmlns="" ID="OYCadc3ghZw7i8WlSKCBzjR9TXg=" Order="_x0033_" pdftag="_x005B_Artifact_x005D_" isBookmarkSet="no" bookmark="no"/>
  <Shape xmlns="" ID="3CeYMslm8ZL6SK/chsxalu8x5lc=" pdftag="H2" isBookmarkSet="no" bookmark="yes" Order="_x0031_"/>
  <Shape xmlns="" ID="CeErGxNkf/WVdwfYfh81HlbgBnU=" Order="_x0032_" pdftag="_x005B_Artifact_x005D_" isBookmarkSet="no" bookmark="no"/>
  <Shape xmlns="" ID="3Q+4w3A8G0BDjmt1+TlflMe4MV0=" pdftag="H2" isBookmarkSet="no" bookmark="yes" Order="_x0031_"/>
  <Shape xmlns="" ID="CHs5ev+qOWivW1BIqJl990LEmt4=" Order="_x0032_" pdftag="_x005B_Artifact_x005D_" isBookmarkSet="no" bookmark="no"/>
  <SubText xmlns="" ID="aG5uk7o5/RdByszr6dQQU0yKQq0=" ActualText=""/>
  <SubText xmlns="" ID="0xdKKrWwI0rx2Uow0B8rYIfEugY=" ActualText=""/>
  <SubText xmlns="" ID="90USFX/Xvl7bzEBEAkPHsBOIE20=" ActualText=""/>
  <SubText xmlns="" ID="cNqqwhpoQb5+Rqxg63OJJ+sN0SA=" ActualText=""/>
  <SubText xmlns="" ID="n4QR87TF0j/noE66n4DIZ1LOAEs=" ActualText=""/>
  <SubText xmlns="" ID="ewdrDF/xipBrM8hNuEkGwOqfmjE=" ActualText=""/>
  <SubText xmlns="" ID="0ttmTVTMO7jS7yksDLISD4fsdTw=" ActualText=""/>
  <SubText xmlns="" ID="qtMCLPmZWoghu95UXtgN0Gy57FE=" ActualText=""/>
  <SubText xmlns="" ID="EoD5OYs/HKTeCIrD7RdzhBjR2VA=" ActualText=""/>
  <SubText xmlns="" ID="sMr4wnR8d3LojADtmMvmmuJEveU=" ActualText=""/>
  <SubText xmlns="" ID="kGqNWifLj0xiOp/B6LTxagPd1As=" ActualText=""/>
  <SubText xmlns="" ID="q4hmA8gxw3BWaNDaws7RGXR7Ulw=" ActualText=""/>
  <SubText xmlns="" ID="tp6Br3LM4ZzWbALUCOwDx7RL7yE=" ActualText=""/>
  <SubText xmlns="" ID="/BFk6SyVYT582yhk8rrdi1Y/xyQ=" ActualText=""/>
  <SubText xmlns="" ID="i3op+8RBL39MUimn5jPzRV+JTTA=" ActualText=""/>
  <SubText xmlns="" ID="72KhHxj8EVzloxbRsKe+KuxaU1E=" ActualText=""/>
  <SubText xmlns="" ID="OVAjHMqyoBTfCcaPGrI0FMtHMeM=" ActualText=""/>
  <SubText xmlns="" ID="h4rh2TCWIU34kR6i7UouRk4sg5A=" ActualText=""/>
  <SubText xmlns="" ID="z8Sa/V9cFUJ3MwjwakaOGJkiKB8=" ActualText=""/>
  <SubText xmlns="" ID="ukUUk1qwo5x9HhNI9IEdLDooGrM=" ActualText=""/>
  <SubText xmlns="" ID="TANGYiol0bvcGHYakspHqVghsyQ=" ActualText=""/>
  <SubText xmlns="" ID="27cg4YB+tAC6UGobqPfELnvHDkg=" ActualText=""/>
</PAW>
</file>

<file path=customXml/item4.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866A15-7A36-412E-90DC-FB771CE284F8}">
  <ds:schemaRefs>
    <ds:schemaRef ds:uri="http://schemas.microsoft.com/sharepoint/v3/contenttype/forms"/>
  </ds:schemaRefs>
</ds:datastoreItem>
</file>

<file path=customXml/itemProps2.xml><?xml version="1.0" encoding="utf-8"?>
<ds:datastoreItem xmlns:ds="http://schemas.openxmlformats.org/officeDocument/2006/customXml" ds:itemID="{BEA2FAB4-BC55-4E11-A395-8C952F80548C}">
  <ds:schemaRefs>
    <ds:schemaRef ds:uri="http://schemas.openxmlformats.org/package/2006/metadata/core-properties"/>
    <ds:schemaRef ds:uri="bdfd28cc-f485-46e8-bcf6-b555ff9859c5"/>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e9383cf3-6c95-48c0-84cb-ffd9d14604cc"/>
    <ds:schemaRef ds:uri="57105560-6850-41e4-bf8f-92819038b991"/>
    <ds:schemaRef ds:uri="http://www.w3.org/XML/1998/namespace"/>
  </ds:schemaRefs>
</ds:datastoreItem>
</file>

<file path=customXml/itemProps3.xml><?xml version="1.0" encoding="utf-8"?>
<ds:datastoreItem xmlns:ds="http://schemas.openxmlformats.org/officeDocument/2006/customXml" ds:itemID="{51D1C4AF-76E4-46BB-AA95-FFEA460AE648}">
  <ds:schemaRefs>
    <ds:schemaRef ds:uri="http://www.net-centric.com/PAWPP"/>
    <ds:schemaRef ds:uri=""/>
  </ds:schemaRefs>
</ds:datastoreItem>
</file>

<file path=customXml/itemProps4.xml><?xml version="1.0" encoding="utf-8"?>
<ds:datastoreItem xmlns:ds="http://schemas.openxmlformats.org/officeDocument/2006/customXml" ds:itemID="{078BF508-F6F2-4B82-AD96-45FCC8467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7809</TotalTime>
  <Words>3083</Words>
  <Application>Microsoft Office PowerPoint</Application>
  <PresentationFormat>Widescreen</PresentationFormat>
  <Paragraphs>560</Paragraphs>
  <Slides>64</Slides>
  <Notes>64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64</vt:i4>
      </vt:variant>
    </vt:vector>
  </HeadingPairs>
  <TitlesOfParts>
    <vt:vector size="70" baseType="lpstr">
      <vt:lpstr>Arial</vt:lpstr>
      <vt:lpstr>Calibri</vt:lpstr>
      <vt:lpstr>Courier New</vt:lpstr>
      <vt:lpstr>Wingdings</vt:lpstr>
      <vt:lpstr>Base Layout for Compliance</vt:lpstr>
      <vt:lpstr>Template Instructions</vt:lpstr>
      <vt:lpstr>Audits and Audit Resolution</vt:lpstr>
      <vt:lpstr>Today’s Speakers</vt:lpstr>
      <vt:lpstr>SMART 3.0 Training Strategies</vt:lpstr>
      <vt:lpstr>Grant Management Toolbox</vt:lpstr>
      <vt:lpstr>Module Overview</vt:lpstr>
      <vt:lpstr>Audit Requirements</vt:lpstr>
      <vt:lpstr>Applicability</vt:lpstr>
      <vt:lpstr>Dollar Threshold</vt:lpstr>
      <vt:lpstr>Determining Dollar Threshold</vt:lpstr>
      <vt:lpstr>Purpose of Single Audit Act</vt:lpstr>
      <vt:lpstr>Types of Audits </vt:lpstr>
      <vt:lpstr>Single Audit</vt:lpstr>
      <vt:lpstr>Program-Specific Audit</vt:lpstr>
      <vt:lpstr>Other Types of Audits</vt:lpstr>
      <vt:lpstr>Frequency and Timing of Submission</vt:lpstr>
      <vt:lpstr>Reporting Package</vt:lpstr>
      <vt:lpstr>Exception for Indian Tribes or Tribal Organizations</vt:lpstr>
      <vt:lpstr>Federal Audit Clearinghouse</vt:lpstr>
      <vt:lpstr>Audit Record Retention Period</vt:lpstr>
      <vt:lpstr>Auditee Responsibilities</vt:lpstr>
      <vt:lpstr>Auditee Responsibilities (cont.)</vt:lpstr>
      <vt:lpstr>Pass-Through Entity Responsibilities </vt:lpstr>
      <vt:lpstr>Knowledge Check – Questions </vt:lpstr>
      <vt:lpstr>Knowledge Check – Answers </vt:lpstr>
      <vt:lpstr>Report Framework</vt:lpstr>
      <vt:lpstr>What is in an Audit Report? </vt:lpstr>
      <vt:lpstr>Financial Statement Opinions</vt:lpstr>
      <vt:lpstr>Opinions on Internal Controls </vt:lpstr>
      <vt:lpstr>Audit Resolution</vt:lpstr>
      <vt:lpstr>Recipient/PTE Audit Resolution Process</vt:lpstr>
      <vt:lpstr>Recipient/PTE Audit Resolution Process (cont.)</vt:lpstr>
      <vt:lpstr>Management Decisions</vt:lpstr>
      <vt:lpstr>Management Decisions – DOL Resolution Process</vt:lpstr>
      <vt:lpstr>DOL Resolution Process</vt:lpstr>
      <vt:lpstr>Non-Federal Appeal Process</vt:lpstr>
      <vt:lpstr>DOL Pre-Resolution Stage</vt:lpstr>
      <vt:lpstr>DOL Initial Determination </vt:lpstr>
      <vt:lpstr>DOL Final Determination</vt:lpstr>
      <vt:lpstr>Stand-In Costs </vt:lpstr>
      <vt:lpstr>Stand-In Costs (cont.)</vt:lpstr>
      <vt:lpstr>DOL Appeal Process</vt:lpstr>
      <vt:lpstr>Knowledge Check 2 – Questions </vt:lpstr>
      <vt:lpstr>Knowledge Check 2 – Answers</vt:lpstr>
      <vt:lpstr>Debt Collection</vt:lpstr>
      <vt:lpstr>Federal Debt Collection </vt:lpstr>
      <vt:lpstr>Federal Debt Collection (cont.)</vt:lpstr>
      <vt:lpstr>Debt Collection – Subrecipients </vt:lpstr>
      <vt:lpstr>WIOA Special Provisions</vt:lpstr>
      <vt:lpstr>WIOA Waiver of Liability</vt:lpstr>
      <vt:lpstr>WIOA Advance Approval of Contemplated Corrective Actions </vt:lpstr>
      <vt:lpstr>Collection of Amounts Due </vt:lpstr>
      <vt:lpstr>Pay.gov</vt:lpstr>
      <vt:lpstr>Offset</vt:lpstr>
      <vt:lpstr>Offset (cont.)</vt:lpstr>
      <vt:lpstr>Knowledge Check 3 – Questions </vt:lpstr>
      <vt:lpstr>Knowledge Check 3 – Answers</vt:lpstr>
      <vt:lpstr>Module Review</vt:lpstr>
      <vt:lpstr>Core Monitoring Guide – Objective 3.h Audits and Audit Resolution</vt:lpstr>
      <vt:lpstr>SMART Checklist</vt:lpstr>
      <vt:lpstr>ETA and Uniform Guidance Resources</vt:lpstr>
      <vt:lpstr>Web Resources</vt:lpstr>
      <vt:lpstr>Remember the Grant Management Toolbox!</vt:lpstr>
      <vt:lpstr>Questions?</vt:lpstr>
      <vt:lpstr>Thank you.</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Audits and Audit Resolution</dc:title>
  <dc:subject>This PowerPoint discusses audits and audit resolution.</dc:subject>
  <dc:creator>Maher &amp; Maher</dc:creator>
  <cp:keywords>audit, resolution</cp:keywords>
  <cp:lastModifiedBy>Jen Pirtle</cp:lastModifiedBy>
  <cp:revision>168</cp:revision>
  <dcterms:created xsi:type="dcterms:W3CDTF">2018-12-05T14:10:42Z</dcterms:created>
  <dcterms:modified xsi:type="dcterms:W3CDTF">2019-11-01T17:23:40Z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