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11/27/2019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15/13/18/Audits-and-Audit-Resolution"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s://vimeo.com/37091545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SMART 3.0 Series – Audits and Audit Resolution</a:t>
            </a:r>
            <a:br>
              <a:rPr lang="en-US" sz="1600" dirty="0"/>
            </a:br>
            <a:r>
              <a:rPr lang="en-US" sz="1100" dirty="0"/>
              <a:t>Date: 10/31/2019</a:t>
            </a:r>
            <a:br>
              <a:rPr lang="en-US" sz="1600" dirty="0"/>
            </a:br>
            <a:r>
              <a:rPr lang="en-US" sz="1100" dirty="0"/>
              <a:t>Speaker(s): Latonya </a:t>
            </a:r>
            <a:r>
              <a:rPr lang="en-US" sz="1100" dirty="0" err="1"/>
              <a:t>Torrence</a:t>
            </a:r>
            <a:r>
              <a:rPr lang="en-US" sz="1100" dirty="0"/>
              <a:t> and Nancy Taylor</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dirty="0"/>
              <a:t>This training provides an extensive review of the new audit requirements codified in the Uniform Guidance and the Department of Labor (DOL) exceptions.  The module covers audit requirements and auditor and auditee responsibilities.  The audit resolution process between DOL and the grant recipients, and pass-through entities and their subrecipients, will be discussed.  The presentation also explains the appeals and debt collection process, along with the cooperative audit resolution process addressed in DOL’s exceptions to the Uniform Guidance. </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4"/>
              </a:rPr>
              <a:t>SMART 3.0 Series: Audits and Audit Resolution</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268332467"/>
              </p:ext>
            </p:extLst>
          </p:nvPr>
        </p:nvGraphicFramePr>
        <p:xfrm>
          <a:off x="5506262" y="657880"/>
          <a:ext cx="3402846" cy="411480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SMART 3.0 Training Strategies</a:t>
                      </a:r>
                    </a:p>
                  </a:txBody>
                  <a:tcPr/>
                </a:tc>
                <a:tc>
                  <a:txBody>
                    <a:bodyPr/>
                    <a:lstStyle/>
                    <a:p>
                      <a:pPr marL="0" indent="0" algn="ctr"/>
                      <a:r>
                        <a:rPr lang="en-US" sz="900" dirty="0"/>
                        <a:t>1:09</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2:49</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Audit Requirements</a:t>
                      </a:r>
                    </a:p>
                  </a:txBody>
                  <a:tcPr/>
                </a:tc>
                <a:tc>
                  <a:txBody>
                    <a:bodyPr/>
                    <a:lstStyle/>
                    <a:p>
                      <a:pPr algn="ctr"/>
                      <a:r>
                        <a:rPr lang="en-US" sz="900" dirty="0"/>
                        <a:t>3:35</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1" dirty="0"/>
                        <a:t>Applicability</a:t>
                      </a:r>
                    </a:p>
                  </a:txBody>
                  <a:tcPr/>
                </a:tc>
                <a:tc>
                  <a:txBody>
                    <a:bodyPr/>
                    <a:lstStyle/>
                    <a:p>
                      <a:pPr algn="ctr"/>
                      <a:r>
                        <a:rPr lang="en-US" sz="900" dirty="0"/>
                        <a:t>4:13</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Types of Audits</a:t>
                      </a:r>
                    </a:p>
                  </a:txBody>
                  <a:tcPr/>
                </a:tc>
                <a:tc>
                  <a:txBody>
                    <a:bodyPr/>
                    <a:lstStyle/>
                    <a:p>
                      <a:pPr algn="ctr"/>
                      <a:r>
                        <a:rPr lang="en-US" sz="900" dirty="0"/>
                        <a:t>11:35</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1" dirty="0"/>
                        <a:t>Auditee and PTE Responsibilities </a:t>
                      </a:r>
                    </a:p>
                  </a:txBody>
                  <a:tcPr/>
                </a:tc>
                <a:tc>
                  <a:txBody>
                    <a:bodyPr/>
                    <a:lstStyle/>
                    <a:p>
                      <a:pPr algn="ctr"/>
                      <a:r>
                        <a:rPr lang="en-US" sz="900" dirty="0"/>
                        <a:t>28:45</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1" dirty="0"/>
                        <a:t>Report Framework</a:t>
                      </a:r>
                    </a:p>
                  </a:txBody>
                  <a:tcPr/>
                </a:tc>
                <a:tc>
                  <a:txBody>
                    <a:bodyPr/>
                    <a:lstStyle/>
                    <a:p>
                      <a:pPr algn="ctr"/>
                      <a:r>
                        <a:rPr lang="en-US" sz="900" dirty="0"/>
                        <a:t>34:37</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Resolution – UG and DOL Processes</a:t>
                      </a:r>
                    </a:p>
                  </a:txBody>
                  <a:tcPr/>
                </a:tc>
                <a:tc>
                  <a:txBody>
                    <a:bodyPr/>
                    <a:lstStyle/>
                    <a:p>
                      <a:pPr algn="ctr"/>
                      <a:r>
                        <a:rPr lang="en-US" sz="900" dirty="0"/>
                        <a:t>43:33</a:t>
                      </a:r>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Debt Collection</a:t>
                      </a:r>
                    </a:p>
                  </a:txBody>
                  <a:tcPr/>
                </a:tc>
                <a:tc>
                  <a:txBody>
                    <a:bodyPr/>
                    <a:lstStyle/>
                    <a:p>
                      <a:pPr algn="ctr"/>
                      <a:r>
                        <a:rPr lang="en-US" sz="900"/>
                        <a:t>59:02</a:t>
                      </a:r>
                      <a:endParaRPr lang="en-US" sz="900" dirty="0"/>
                    </a:p>
                  </a:txBody>
                  <a:tcPr anchor="ctr"/>
                </a:tc>
                <a:extLst>
                  <a:ext uri="{0D108BD9-81ED-4DB2-BD59-A6C34878D82A}">
                    <a16:rowId xmlns:a16="http://schemas.microsoft.com/office/drawing/2014/main" val="3995260037"/>
                  </a:ext>
                </a:extLst>
              </a:tr>
              <a:tr h="189094">
                <a:tc>
                  <a:txBody>
                    <a:bodyPr/>
                    <a:lstStyle/>
                    <a:p>
                      <a:pPr marL="0" indent="0">
                        <a:buFont typeface="Arial" panose="020B0604020202020204" pitchFamily="34" charset="0"/>
                        <a:buNone/>
                      </a:pPr>
                      <a:r>
                        <a:rPr lang="en-US" sz="1000" b="1" dirty="0"/>
                        <a:t>Module Review</a:t>
                      </a:r>
                    </a:p>
                  </a:txBody>
                  <a:tcPr/>
                </a:tc>
                <a:tc>
                  <a:txBody>
                    <a:bodyPr/>
                    <a:lstStyle/>
                    <a:p>
                      <a:pPr algn="ctr"/>
                      <a:r>
                        <a:rPr lang="en-US" sz="900" dirty="0"/>
                        <a:t>1:07:34</a:t>
                      </a:r>
                    </a:p>
                  </a:txBody>
                  <a:tcPr anchor="ctr"/>
                </a:tc>
                <a:extLst>
                  <a:ext uri="{0D108BD9-81ED-4DB2-BD59-A6C34878D82A}">
                    <a16:rowId xmlns:a16="http://schemas.microsoft.com/office/drawing/2014/main" val="2122160807"/>
                  </a:ext>
                </a:extLst>
              </a:tr>
              <a:tr h="189094">
                <a:tc>
                  <a:txBody>
                    <a:bodyPr/>
                    <a:lstStyle/>
                    <a:p>
                      <a:pPr marL="0" indent="0">
                        <a:buFont typeface="Arial" panose="020B0604020202020204" pitchFamily="34" charset="0"/>
                        <a:buNone/>
                      </a:pPr>
                      <a:r>
                        <a:rPr lang="en-US" sz="1000" b="1" dirty="0"/>
                        <a:t>Resources</a:t>
                      </a:r>
                    </a:p>
                  </a:txBody>
                  <a:tcPr/>
                </a:tc>
                <a:tc>
                  <a:txBody>
                    <a:bodyPr/>
                    <a:lstStyle/>
                    <a:p>
                      <a:pPr algn="ctr"/>
                      <a:r>
                        <a:rPr lang="en-US" sz="900" dirty="0"/>
                        <a:t>1:12:42</a:t>
                      </a:r>
                    </a:p>
                  </a:txBody>
                  <a:tcPr anchor="ctr"/>
                </a:tc>
                <a:extLst>
                  <a:ext uri="{0D108BD9-81ED-4DB2-BD59-A6C34878D82A}">
                    <a16:rowId xmlns:a16="http://schemas.microsoft.com/office/drawing/2014/main" val="1080788399"/>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Q&amp;A</a:t>
                      </a: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MART 3.0 Series – Audits and Audit Resolution Date: 10/31/2019 Speaker(s): Latonya &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7325</TotalTime>
  <Words>175</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SMART 3.0 Series – Audits and Audit Resolution Date: 10/31/2019 Speaker(s): Latonya Torrence and Nancy Taylor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100</cp:revision>
  <dcterms:created xsi:type="dcterms:W3CDTF">2017-09-27T21:43:17Z</dcterms:created>
  <dcterms:modified xsi:type="dcterms:W3CDTF">2019-11-27T18:18:11Z</dcterms:modified>
</cp:coreProperties>
</file>