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5"/>
    <p:sldMasterId id="2147483670" r:id="rId6"/>
  </p:sldMasterIdLst>
  <p:notesMasterIdLst>
    <p:notesMasterId r:id="rId70"/>
  </p:notesMasterIdLst>
  <p:handoutMasterIdLst>
    <p:handoutMasterId r:id="rId71"/>
  </p:handoutMasterIdLst>
  <p:sldIdLst>
    <p:sldId id="283" r:id="rId7"/>
    <p:sldId id="356" r:id="rId8"/>
    <p:sldId id="415" r:id="rId9"/>
    <p:sldId id="267" r:id="rId10"/>
    <p:sldId id="343" r:id="rId11"/>
    <p:sldId id="559" r:id="rId12"/>
    <p:sldId id="316" r:id="rId13"/>
    <p:sldId id="332" r:id="rId14"/>
    <p:sldId id="525" r:id="rId15"/>
    <p:sldId id="333" r:id="rId16"/>
    <p:sldId id="317" r:id="rId17"/>
    <p:sldId id="334" r:id="rId18"/>
    <p:sldId id="335" r:id="rId19"/>
    <p:sldId id="290" r:id="rId20"/>
    <p:sldId id="337" r:id="rId21"/>
    <p:sldId id="563" r:id="rId22"/>
    <p:sldId id="336" r:id="rId23"/>
    <p:sldId id="318" r:id="rId24"/>
    <p:sldId id="564" r:id="rId25"/>
    <p:sldId id="352" r:id="rId26"/>
    <p:sldId id="320" r:id="rId27"/>
    <p:sldId id="340" r:id="rId28"/>
    <p:sldId id="291" r:id="rId29"/>
    <p:sldId id="341" r:id="rId30"/>
    <p:sldId id="528" r:id="rId31"/>
    <p:sldId id="367" r:id="rId32"/>
    <p:sldId id="529" r:id="rId33"/>
    <p:sldId id="530" r:id="rId34"/>
    <p:sldId id="531" r:id="rId35"/>
    <p:sldId id="532" r:id="rId36"/>
    <p:sldId id="533" r:id="rId37"/>
    <p:sldId id="534" r:id="rId38"/>
    <p:sldId id="535" r:id="rId39"/>
    <p:sldId id="536" r:id="rId40"/>
    <p:sldId id="537" r:id="rId41"/>
    <p:sldId id="538" r:id="rId42"/>
    <p:sldId id="539" r:id="rId43"/>
    <p:sldId id="540" r:id="rId44"/>
    <p:sldId id="541" r:id="rId45"/>
    <p:sldId id="542" r:id="rId46"/>
    <p:sldId id="543" r:id="rId47"/>
    <p:sldId id="544" r:id="rId48"/>
    <p:sldId id="545" r:id="rId49"/>
    <p:sldId id="546" r:id="rId50"/>
    <p:sldId id="547" r:id="rId51"/>
    <p:sldId id="548" r:id="rId52"/>
    <p:sldId id="549" r:id="rId53"/>
    <p:sldId id="550" r:id="rId54"/>
    <p:sldId id="551" r:id="rId55"/>
    <p:sldId id="552" r:id="rId56"/>
    <p:sldId id="553" r:id="rId57"/>
    <p:sldId id="554" r:id="rId58"/>
    <p:sldId id="555" r:id="rId59"/>
    <p:sldId id="556" r:id="rId60"/>
    <p:sldId id="557" r:id="rId61"/>
    <p:sldId id="558" r:id="rId62"/>
    <p:sldId id="370" r:id="rId63"/>
    <p:sldId id="371" r:id="rId64"/>
    <p:sldId id="518" r:id="rId65"/>
    <p:sldId id="361" r:id="rId66"/>
    <p:sldId id="268" r:id="rId67"/>
    <p:sldId id="561" r:id="rId68"/>
    <p:sldId id="519" r:id="rId69"/>
  </p:sldIdLst>
  <p:sldSz cx="12192000" cy="6858000"/>
  <p:notesSz cx="6858000" cy="9144000"/>
  <p:custDataLst>
    <p:tags r:id="rId7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3E0D"/>
    <a:srgbClr val="1C4489"/>
    <a:srgbClr val="153266"/>
    <a:srgbClr val="0074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527" autoAdjust="0"/>
    <p:restoredTop sz="60979" autoAdjust="0"/>
  </p:normalViewPr>
  <p:slideViewPr>
    <p:cSldViewPr snapToGrid="0">
      <p:cViewPr varScale="1">
        <p:scale>
          <a:sx n="30" d="100"/>
          <a:sy n="30" d="100"/>
        </p:scale>
        <p:origin x="1083" y="38"/>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100" d="100"/>
          <a:sy n="100" d="100"/>
        </p:scale>
        <p:origin x="269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57C505-313F-4957-AD3E-227BE4E24AFD}" type="doc">
      <dgm:prSet loTypeId="urn:microsoft.com/office/officeart/2005/8/layout/hProcess9" loCatId="process" qsTypeId="urn:microsoft.com/office/officeart/2005/8/quickstyle/3d3" qsCatId="3D" csTypeId="urn:microsoft.com/office/officeart/2005/8/colors/accent1_2" csCatId="accent1" phldr="1"/>
      <dgm:spPr/>
      <dgm:t>
        <a:bodyPr/>
        <a:lstStyle/>
        <a:p>
          <a:endParaRPr lang="en-US"/>
        </a:p>
      </dgm:t>
    </dgm:pt>
    <dgm:pt modelId="{12D39F86-95FD-491B-8853-0A659CAD8FF2}">
      <dgm:prSet phldrT="[Text]"/>
      <dgm:spPr/>
      <dgm:t>
        <a:bodyPr/>
        <a:lstStyle/>
        <a:p>
          <a:r>
            <a:rPr lang="en-US" b="1" dirty="0"/>
            <a:t>September 30, 2019</a:t>
          </a:r>
        </a:p>
      </dgm:t>
    </dgm:pt>
    <dgm:pt modelId="{89D8190F-8D44-4AE6-9435-7B153051A4B3}" type="parTrans" cxnId="{C67866BB-7DDE-40F8-A1C0-30C1BED43690}">
      <dgm:prSet/>
      <dgm:spPr/>
      <dgm:t>
        <a:bodyPr/>
        <a:lstStyle/>
        <a:p>
          <a:endParaRPr lang="en-US"/>
        </a:p>
      </dgm:t>
    </dgm:pt>
    <dgm:pt modelId="{4CC55DA4-CE21-45B4-9C4E-F127EE317B22}" type="sibTrans" cxnId="{C67866BB-7DDE-40F8-A1C0-30C1BED43690}">
      <dgm:prSet/>
      <dgm:spPr/>
      <dgm:t>
        <a:bodyPr/>
        <a:lstStyle/>
        <a:p>
          <a:endParaRPr lang="en-US"/>
        </a:p>
      </dgm:t>
    </dgm:pt>
    <dgm:pt modelId="{21E8F9B0-8CA5-423C-A982-902EF884F9C6}">
      <dgm:prSet/>
      <dgm:spPr/>
      <dgm:t>
        <a:bodyPr/>
        <a:lstStyle/>
        <a:p>
          <a:r>
            <a:rPr lang="en-US" b="1" dirty="0"/>
            <a:t>November 14, 2019</a:t>
          </a:r>
        </a:p>
      </dgm:t>
    </dgm:pt>
    <dgm:pt modelId="{A869582B-B8EA-4144-8C3A-153C55BB1885}" type="parTrans" cxnId="{33704B91-5D6B-42AC-9414-C2DB5566EE3B}">
      <dgm:prSet/>
      <dgm:spPr/>
      <dgm:t>
        <a:bodyPr/>
        <a:lstStyle/>
        <a:p>
          <a:endParaRPr lang="en-US"/>
        </a:p>
      </dgm:t>
    </dgm:pt>
    <dgm:pt modelId="{38B68E79-CC36-4222-8BE2-4B7EA875FE0F}" type="sibTrans" cxnId="{33704B91-5D6B-42AC-9414-C2DB5566EE3B}">
      <dgm:prSet/>
      <dgm:spPr/>
      <dgm:t>
        <a:bodyPr/>
        <a:lstStyle/>
        <a:p>
          <a:endParaRPr lang="en-US"/>
        </a:p>
      </dgm:t>
    </dgm:pt>
    <dgm:pt modelId="{94590160-4D6E-4EFE-A32C-EE2C969778CE}">
      <dgm:prSet/>
      <dgm:spPr/>
      <dgm:t>
        <a:bodyPr/>
        <a:lstStyle/>
        <a:p>
          <a:r>
            <a:rPr lang="en-US" b="1" dirty="0"/>
            <a:t>December 30, 2019</a:t>
          </a:r>
        </a:p>
      </dgm:t>
    </dgm:pt>
    <dgm:pt modelId="{1DC121A8-D78E-4638-AA6B-3649CAD2EEB5}" type="parTrans" cxnId="{B9C21DEA-11B8-46EF-A913-538D3675754E}">
      <dgm:prSet/>
      <dgm:spPr/>
      <dgm:t>
        <a:bodyPr/>
        <a:lstStyle/>
        <a:p>
          <a:endParaRPr lang="en-US"/>
        </a:p>
      </dgm:t>
    </dgm:pt>
    <dgm:pt modelId="{5B77EE18-D133-48B8-9F37-5D69F875DDEB}" type="sibTrans" cxnId="{B9C21DEA-11B8-46EF-A913-538D3675754E}">
      <dgm:prSet/>
      <dgm:spPr/>
      <dgm:t>
        <a:bodyPr/>
        <a:lstStyle/>
        <a:p>
          <a:endParaRPr lang="en-US"/>
        </a:p>
      </dgm:t>
    </dgm:pt>
    <dgm:pt modelId="{FAFCC506-4A87-4A43-A986-E5B5B77C2CE5}">
      <dgm:prSet phldrT="[Text]"/>
      <dgm:spPr/>
      <dgm:t>
        <a:bodyPr/>
        <a:lstStyle/>
        <a:p>
          <a:r>
            <a:rPr lang="en-US" dirty="0"/>
            <a:t>Grant expires, closeout  begins.</a:t>
          </a:r>
        </a:p>
      </dgm:t>
    </dgm:pt>
    <dgm:pt modelId="{3F348C72-937B-49C5-9543-6CFE71182FB8}" type="parTrans" cxnId="{B7C7E2C6-7EBA-4A0E-8052-F268D2270BD5}">
      <dgm:prSet/>
      <dgm:spPr/>
      <dgm:t>
        <a:bodyPr/>
        <a:lstStyle/>
        <a:p>
          <a:endParaRPr lang="en-US"/>
        </a:p>
      </dgm:t>
    </dgm:pt>
    <dgm:pt modelId="{608F4AB0-723A-4AD4-8F95-6A1FE2345D65}" type="sibTrans" cxnId="{B7C7E2C6-7EBA-4A0E-8052-F268D2270BD5}">
      <dgm:prSet/>
      <dgm:spPr/>
      <dgm:t>
        <a:bodyPr/>
        <a:lstStyle/>
        <a:p>
          <a:endParaRPr lang="en-US"/>
        </a:p>
      </dgm:t>
    </dgm:pt>
    <dgm:pt modelId="{E0B15A18-1D92-4647-B94B-4D184BBBED09}">
      <dgm:prSet/>
      <dgm:spPr/>
      <dgm:t>
        <a:bodyPr/>
        <a:lstStyle/>
        <a:p>
          <a:r>
            <a:rPr lang="en-US" u="sng" dirty="0"/>
            <a:t>Final</a:t>
          </a:r>
          <a:r>
            <a:rPr lang="en-US" dirty="0"/>
            <a:t> quarterly</a:t>
          </a:r>
          <a:r>
            <a:rPr lang="en-US" b="1" dirty="0"/>
            <a:t> </a:t>
          </a:r>
          <a:r>
            <a:rPr lang="en-US" dirty="0"/>
            <a:t>ETA 9130 due.</a:t>
          </a:r>
        </a:p>
      </dgm:t>
    </dgm:pt>
    <dgm:pt modelId="{AA9F1A46-0DAF-4F0A-88AC-39735912AA93}" type="parTrans" cxnId="{C18A6591-293A-4166-9D39-A33CFA186705}">
      <dgm:prSet/>
      <dgm:spPr/>
      <dgm:t>
        <a:bodyPr/>
        <a:lstStyle/>
        <a:p>
          <a:endParaRPr lang="en-US"/>
        </a:p>
      </dgm:t>
    </dgm:pt>
    <dgm:pt modelId="{59341C1A-CA94-480F-A1F2-05BC39E495DB}" type="sibTrans" cxnId="{C18A6591-293A-4166-9D39-A33CFA186705}">
      <dgm:prSet/>
      <dgm:spPr/>
      <dgm:t>
        <a:bodyPr/>
        <a:lstStyle/>
        <a:p>
          <a:endParaRPr lang="en-US"/>
        </a:p>
      </dgm:t>
    </dgm:pt>
    <dgm:pt modelId="{A29C9E58-AF67-4B8F-80F9-6060141C1B2D}">
      <dgm:prSet/>
      <dgm:spPr/>
      <dgm:t>
        <a:bodyPr/>
        <a:lstStyle/>
        <a:p>
          <a:r>
            <a:rPr lang="en-US" u="sng" dirty="0"/>
            <a:t>Closeout</a:t>
          </a:r>
          <a:r>
            <a:rPr lang="en-US" dirty="0"/>
            <a:t> ETA 9130 and remaining closeout  documents due. </a:t>
          </a:r>
        </a:p>
      </dgm:t>
    </dgm:pt>
    <dgm:pt modelId="{64E8A297-E8E1-4453-B494-D7C14CDB08A2}" type="parTrans" cxnId="{6B1902D9-1965-468D-ACEF-554069014918}">
      <dgm:prSet/>
      <dgm:spPr/>
      <dgm:t>
        <a:bodyPr/>
        <a:lstStyle/>
        <a:p>
          <a:endParaRPr lang="en-US"/>
        </a:p>
      </dgm:t>
    </dgm:pt>
    <dgm:pt modelId="{8343DC57-5C80-45E3-A401-E891ECF63E45}" type="sibTrans" cxnId="{6B1902D9-1965-468D-ACEF-554069014918}">
      <dgm:prSet/>
      <dgm:spPr/>
      <dgm:t>
        <a:bodyPr/>
        <a:lstStyle/>
        <a:p>
          <a:endParaRPr lang="en-US"/>
        </a:p>
      </dgm:t>
    </dgm:pt>
    <dgm:pt modelId="{628E0F07-E870-48D5-8F1C-EFF6FB21AD88}">
      <dgm:prSet/>
      <dgm:spPr/>
      <dgm:t>
        <a:bodyPr/>
        <a:lstStyle/>
        <a:p>
          <a:r>
            <a:rPr lang="en-US" dirty="0"/>
            <a:t>Last day to draw down funds without permission from closeout unit.</a:t>
          </a:r>
        </a:p>
      </dgm:t>
    </dgm:pt>
    <dgm:pt modelId="{732E1459-04DB-4F0C-8290-C5B96EFE0D6A}" type="parTrans" cxnId="{08572EFA-FC3E-4D46-9EDD-82E84079306C}">
      <dgm:prSet/>
      <dgm:spPr/>
      <dgm:t>
        <a:bodyPr/>
        <a:lstStyle/>
        <a:p>
          <a:endParaRPr lang="en-US"/>
        </a:p>
      </dgm:t>
    </dgm:pt>
    <dgm:pt modelId="{F8A24593-B18A-49AE-9E44-684821AA9CA0}" type="sibTrans" cxnId="{08572EFA-FC3E-4D46-9EDD-82E84079306C}">
      <dgm:prSet/>
      <dgm:spPr/>
      <dgm:t>
        <a:bodyPr/>
        <a:lstStyle/>
        <a:p>
          <a:endParaRPr lang="en-US"/>
        </a:p>
      </dgm:t>
    </dgm:pt>
    <dgm:pt modelId="{0F722A9D-4808-40C4-81DD-85102BB04975}" type="pres">
      <dgm:prSet presAssocID="{E557C505-313F-4957-AD3E-227BE4E24AFD}" presName="CompostProcess" presStyleCnt="0">
        <dgm:presLayoutVars>
          <dgm:dir/>
          <dgm:resizeHandles val="exact"/>
        </dgm:presLayoutVars>
      </dgm:prSet>
      <dgm:spPr/>
      <dgm:t>
        <a:bodyPr/>
        <a:lstStyle/>
        <a:p>
          <a:endParaRPr lang="en-US"/>
        </a:p>
      </dgm:t>
    </dgm:pt>
    <dgm:pt modelId="{22C251EC-2EA4-4F52-B67C-A07A6E1C5EA4}" type="pres">
      <dgm:prSet presAssocID="{E557C505-313F-4957-AD3E-227BE4E24AFD}" presName="arrow" presStyleLbl="bgShp" presStyleIdx="0" presStyleCnt="1"/>
      <dgm:spPr/>
    </dgm:pt>
    <dgm:pt modelId="{01B199B3-134D-4D5D-AA51-EE2ACE15D888}" type="pres">
      <dgm:prSet presAssocID="{E557C505-313F-4957-AD3E-227BE4E24AFD}" presName="linearProcess" presStyleCnt="0"/>
      <dgm:spPr/>
    </dgm:pt>
    <dgm:pt modelId="{AB952625-4191-4747-8968-FC6920A7B33A}" type="pres">
      <dgm:prSet presAssocID="{12D39F86-95FD-491B-8853-0A659CAD8FF2}" presName="textNode" presStyleLbl="node1" presStyleIdx="0" presStyleCnt="3">
        <dgm:presLayoutVars>
          <dgm:bulletEnabled val="1"/>
        </dgm:presLayoutVars>
      </dgm:prSet>
      <dgm:spPr/>
      <dgm:t>
        <a:bodyPr/>
        <a:lstStyle/>
        <a:p>
          <a:endParaRPr lang="en-US"/>
        </a:p>
      </dgm:t>
    </dgm:pt>
    <dgm:pt modelId="{BE69CFD8-6EC3-4924-8F3C-D5A5C3EAFD99}" type="pres">
      <dgm:prSet presAssocID="{4CC55DA4-CE21-45B4-9C4E-F127EE317B22}" presName="sibTrans" presStyleCnt="0"/>
      <dgm:spPr/>
    </dgm:pt>
    <dgm:pt modelId="{ECB47433-1D2B-4185-A42D-DAE25A9C7C32}" type="pres">
      <dgm:prSet presAssocID="{21E8F9B0-8CA5-423C-A982-902EF884F9C6}" presName="textNode" presStyleLbl="node1" presStyleIdx="1" presStyleCnt="3">
        <dgm:presLayoutVars>
          <dgm:bulletEnabled val="1"/>
        </dgm:presLayoutVars>
      </dgm:prSet>
      <dgm:spPr/>
      <dgm:t>
        <a:bodyPr/>
        <a:lstStyle/>
        <a:p>
          <a:endParaRPr lang="en-US"/>
        </a:p>
      </dgm:t>
    </dgm:pt>
    <dgm:pt modelId="{8F797BB9-2CE2-42C1-8611-DFF5222844C9}" type="pres">
      <dgm:prSet presAssocID="{38B68E79-CC36-4222-8BE2-4B7EA875FE0F}" presName="sibTrans" presStyleCnt="0"/>
      <dgm:spPr/>
    </dgm:pt>
    <dgm:pt modelId="{3759E3D7-6028-438C-BA1F-67C847C01ACD}" type="pres">
      <dgm:prSet presAssocID="{94590160-4D6E-4EFE-A32C-EE2C969778CE}" presName="textNode" presStyleLbl="node1" presStyleIdx="2" presStyleCnt="3">
        <dgm:presLayoutVars>
          <dgm:bulletEnabled val="1"/>
        </dgm:presLayoutVars>
      </dgm:prSet>
      <dgm:spPr/>
      <dgm:t>
        <a:bodyPr/>
        <a:lstStyle/>
        <a:p>
          <a:endParaRPr lang="en-US"/>
        </a:p>
      </dgm:t>
    </dgm:pt>
  </dgm:ptLst>
  <dgm:cxnLst>
    <dgm:cxn modelId="{0A760F9C-6B65-4F4A-91EB-F122B03B399D}" type="presOf" srcId="{E557C505-313F-4957-AD3E-227BE4E24AFD}" destId="{0F722A9D-4808-40C4-81DD-85102BB04975}" srcOrd="0" destOrd="0" presId="urn:microsoft.com/office/officeart/2005/8/layout/hProcess9"/>
    <dgm:cxn modelId="{9F1247B8-24AD-4D38-8468-B7122769DED8}" type="presOf" srcId="{628E0F07-E870-48D5-8F1C-EFF6FB21AD88}" destId="{3759E3D7-6028-438C-BA1F-67C847C01ACD}" srcOrd="0" destOrd="2" presId="urn:microsoft.com/office/officeart/2005/8/layout/hProcess9"/>
    <dgm:cxn modelId="{BA6432F6-6EB7-421D-B733-35017A199711}" type="presOf" srcId="{E0B15A18-1D92-4647-B94B-4D184BBBED09}" destId="{ECB47433-1D2B-4185-A42D-DAE25A9C7C32}" srcOrd="0" destOrd="1" presId="urn:microsoft.com/office/officeart/2005/8/layout/hProcess9"/>
    <dgm:cxn modelId="{C43C190A-D8CB-4819-9D89-AE63171A97A2}" type="presOf" srcId="{21E8F9B0-8CA5-423C-A982-902EF884F9C6}" destId="{ECB47433-1D2B-4185-A42D-DAE25A9C7C32}" srcOrd="0" destOrd="0" presId="urn:microsoft.com/office/officeart/2005/8/layout/hProcess9"/>
    <dgm:cxn modelId="{FB50BDE3-5742-4E6F-84BD-AC34FD614F6B}" type="presOf" srcId="{94590160-4D6E-4EFE-A32C-EE2C969778CE}" destId="{3759E3D7-6028-438C-BA1F-67C847C01ACD}" srcOrd="0" destOrd="0" presId="urn:microsoft.com/office/officeart/2005/8/layout/hProcess9"/>
    <dgm:cxn modelId="{08572EFA-FC3E-4D46-9EDD-82E84079306C}" srcId="{94590160-4D6E-4EFE-A32C-EE2C969778CE}" destId="{628E0F07-E870-48D5-8F1C-EFF6FB21AD88}" srcOrd="1" destOrd="0" parTransId="{732E1459-04DB-4F0C-8290-C5B96EFE0D6A}" sibTransId="{F8A24593-B18A-49AE-9E44-684821AA9CA0}"/>
    <dgm:cxn modelId="{6B1902D9-1965-468D-ACEF-554069014918}" srcId="{94590160-4D6E-4EFE-A32C-EE2C969778CE}" destId="{A29C9E58-AF67-4B8F-80F9-6060141C1B2D}" srcOrd="0" destOrd="0" parTransId="{64E8A297-E8E1-4453-B494-D7C14CDB08A2}" sibTransId="{8343DC57-5C80-45E3-A401-E891ECF63E45}"/>
    <dgm:cxn modelId="{0C4376A9-2074-47C9-86C1-F254718D4DB0}" type="presOf" srcId="{12D39F86-95FD-491B-8853-0A659CAD8FF2}" destId="{AB952625-4191-4747-8968-FC6920A7B33A}" srcOrd="0" destOrd="0" presId="urn:microsoft.com/office/officeart/2005/8/layout/hProcess9"/>
    <dgm:cxn modelId="{B7C7E2C6-7EBA-4A0E-8052-F268D2270BD5}" srcId="{12D39F86-95FD-491B-8853-0A659CAD8FF2}" destId="{FAFCC506-4A87-4A43-A986-E5B5B77C2CE5}" srcOrd="0" destOrd="0" parTransId="{3F348C72-937B-49C5-9543-6CFE71182FB8}" sibTransId="{608F4AB0-723A-4AD4-8F95-6A1FE2345D65}"/>
    <dgm:cxn modelId="{C18A6591-293A-4166-9D39-A33CFA186705}" srcId="{21E8F9B0-8CA5-423C-A982-902EF884F9C6}" destId="{E0B15A18-1D92-4647-B94B-4D184BBBED09}" srcOrd="0" destOrd="0" parTransId="{AA9F1A46-0DAF-4F0A-88AC-39735912AA93}" sibTransId="{59341C1A-CA94-480F-A1F2-05BC39E495DB}"/>
    <dgm:cxn modelId="{B9C21DEA-11B8-46EF-A913-538D3675754E}" srcId="{E557C505-313F-4957-AD3E-227BE4E24AFD}" destId="{94590160-4D6E-4EFE-A32C-EE2C969778CE}" srcOrd="2" destOrd="0" parTransId="{1DC121A8-D78E-4638-AA6B-3649CAD2EEB5}" sibTransId="{5B77EE18-D133-48B8-9F37-5D69F875DDEB}"/>
    <dgm:cxn modelId="{C5DCE3C3-0BC4-47C7-92C8-A5FE00EFFEA0}" type="presOf" srcId="{A29C9E58-AF67-4B8F-80F9-6060141C1B2D}" destId="{3759E3D7-6028-438C-BA1F-67C847C01ACD}" srcOrd="0" destOrd="1" presId="urn:microsoft.com/office/officeart/2005/8/layout/hProcess9"/>
    <dgm:cxn modelId="{33704B91-5D6B-42AC-9414-C2DB5566EE3B}" srcId="{E557C505-313F-4957-AD3E-227BE4E24AFD}" destId="{21E8F9B0-8CA5-423C-A982-902EF884F9C6}" srcOrd="1" destOrd="0" parTransId="{A869582B-B8EA-4144-8C3A-153C55BB1885}" sibTransId="{38B68E79-CC36-4222-8BE2-4B7EA875FE0F}"/>
    <dgm:cxn modelId="{8782E94C-812E-43CC-81B9-2419197909D8}" type="presOf" srcId="{FAFCC506-4A87-4A43-A986-E5B5B77C2CE5}" destId="{AB952625-4191-4747-8968-FC6920A7B33A}" srcOrd="0" destOrd="1" presId="urn:microsoft.com/office/officeart/2005/8/layout/hProcess9"/>
    <dgm:cxn modelId="{C67866BB-7DDE-40F8-A1C0-30C1BED43690}" srcId="{E557C505-313F-4957-AD3E-227BE4E24AFD}" destId="{12D39F86-95FD-491B-8853-0A659CAD8FF2}" srcOrd="0" destOrd="0" parTransId="{89D8190F-8D44-4AE6-9435-7B153051A4B3}" sibTransId="{4CC55DA4-CE21-45B4-9C4E-F127EE317B22}"/>
    <dgm:cxn modelId="{FA9DF3A7-DA46-46B0-B2BA-20096556ADE6}" type="presParOf" srcId="{0F722A9D-4808-40C4-81DD-85102BB04975}" destId="{22C251EC-2EA4-4F52-B67C-A07A6E1C5EA4}" srcOrd="0" destOrd="0" presId="urn:microsoft.com/office/officeart/2005/8/layout/hProcess9"/>
    <dgm:cxn modelId="{643E8260-3BA8-4A4A-81BE-DC3E8E9A41E1}" type="presParOf" srcId="{0F722A9D-4808-40C4-81DD-85102BB04975}" destId="{01B199B3-134D-4D5D-AA51-EE2ACE15D888}" srcOrd="1" destOrd="0" presId="urn:microsoft.com/office/officeart/2005/8/layout/hProcess9"/>
    <dgm:cxn modelId="{AE22F416-0B05-4A0A-807B-AD80BC90934C}" type="presParOf" srcId="{01B199B3-134D-4D5D-AA51-EE2ACE15D888}" destId="{AB952625-4191-4747-8968-FC6920A7B33A}" srcOrd="0" destOrd="0" presId="urn:microsoft.com/office/officeart/2005/8/layout/hProcess9"/>
    <dgm:cxn modelId="{CC27F0F0-70B9-48E9-80FC-D50B0E6DD7A4}" type="presParOf" srcId="{01B199B3-134D-4D5D-AA51-EE2ACE15D888}" destId="{BE69CFD8-6EC3-4924-8F3C-D5A5C3EAFD99}" srcOrd="1" destOrd="0" presId="urn:microsoft.com/office/officeart/2005/8/layout/hProcess9"/>
    <dgm:cxn modelId="{29A5F717-96AD-4672-91B6-9C882866BBD4}" type="presParOf" srcId="{01B199B3-134D-4D5D-AA51-EE2ACE15D888}" destId="{ECB47433-1D2B-4185-A42D-DAE25A9C7C32}" srcOrd="2" destOrd="0" presId="urn:microsoft.com/office/officeart/2005/8/layout/hProcess9"/>
    <dgm:cxn modelId="{05B4C15F-F1E1-4E5E-9C14-2349C596AEC0}" type="presParOf" srcId="{01B199B3-134D-4D5D-AA51-EE2ACE15D888}" destId="{8F797BB9-2CE2-42C1-8611-DFF5222844C9}" srcOrd="3" destOrd="0" presId="urn:microsoft.com/office/officeart/2005/8/layout/hProcess9"/>
    <dgm:cxn modelId="{D5B3D38A-3E98-453E-BD6B-1FDE1E62A027}" type="presParOf" srcId="{01B199B3-134D-4D5D-AA51-EE2ACE15D888}" destId="{3759E3D7-6028-438C-BA1F-67C847C01ACD}"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EAC86F-3AC3-4244-B6B5-CD9ACDFD8EED}" type="doc">
      <dgm:prSet loTypeId="urn:microsoft.com/office/officeart/2005/8/layout/default" loCatId="list" qsTypeId="urn:microsoft.com/office/officeart/2005/8/quickstyle/3d2" qsCatId="3D" csTypeId="urn:microsoft.com/office/officeart/2005/8/colors/accent1_2" csCatId="accent1" phldr="1"/>
      <dgm:spPr/>
      <dgm:t>
        <a:bodyPr/>
        <a:lstStyle/>
        <a:p>
          <a:endParaRPr lang="en-US"/>
        </a:p>
      </dgm:t>
    </dgm:pt>
    <dgm:pt modelId="{616BB84B-CBDC-4EAE-B8CA-16B7A201C8D0}">
      <dgm:prSet phldrT="[Text]"/>
      <dgm:spPr/>
      <dgm:t>
        <a:bodyPr/>
        <a:lstStyle/>
        <a:p>
          <a:r>
            <a:rPr lang="en-US" dirty="0"/>
            <a:t>Non-responsive grant recipients</a:t>
          </a:r>
        </a:p>
      </dgm:t>
    </dgm:pt>
    <dgm:pt modelId="{78BDB150-970C-404D-83B1-14E6961AC44F}" type="parTrans" cxnId="{8ED79B91-9C70-45F4-A6D7-0D1C542EF70E}">
      <dgm:prSet/>
      <dgm:spPr/>
      <dgm:t>
        <a:bodyPr/>
        <a:lstStyle/>
        <a:p>
          <a:endParaRPr lang="en-US"/>
        </a:p>
      </dgm:t>
    </dgm:pt>
    <dgm:pt modelId="{4C6739B1-60AE-4803-906E-6E584277B067}" type="sibTrans" cxnId="{8ED79B91-9C70-45F4-A6D7-0D1C542EF70E}">
      <dgm:prSet/>
      <dgm:spPr/>
      <dgm:t>
        <a:bodyPr/>
        <a:lstStyle/>
        <a:p>
          <a:endParaRPr lang="en-US"/>
        </a:p>
      </dgm:t>
    </dgm:pt>
    <dgm:pt modelId="{D8F43F42-17ED-47F5-9C11-8439D4EF3380}">
      <dgm:prSet/>
      <dgm:spPr/>
      <dgm:t>
        <a:bodyPr/>
        <a:lstStyle/>
        <a:p>
          <a:r>
            <a:rPr lang="en-US"/>
            <a:t>Refunds</a:t>
          </a:r>
          <a:endParaRPr lang="en-US" dirty="0"/>
        </a:p>
      </dgm:t>
    </dgm:pt>
    <dgm:pt modelId="{F5E33541-D107-4CCD-988F-D85EBF01BABB}" type="parTrans" cxnId="{1A9F7521-BED4-49AC-848E-3C4EEAB1C1B5}">
      <dgm:prSet/>
      <dgm:spPr/>
      <dgm:t>
        <a:bodyPr/>
        <a:lstStyle/>
        <a:p>
          <a:endParaRPr lang="en-US"/>
        </a:p>
      </dgm:t>
    </dgm:pt>
    <dgm:pt modelId="{3E1A8868-50D3-465D-923C-1E696092C11B}" type="sibTrans" cxnId="{1A9F7521-BED4-49AC-848E-3C4EEAB1C1B5}">
      <dgm:prSet/>
      <dgm:spPr/>
      <dgm:t>
        <a:bodyPr/>
        <a:lstStyle/>
        <a:p>
          <a:endParaRPr lang="en-US"/>
        </a:p>
      </dgm:t>
    </dgm:pt>
    <dgm:pt modelId="{200AC645-D387-4397-86BA-03B3451BA6E5}">
      <dgm:prSet/>
      <dgm:spPr/>
      <dgm:t>
        <a:bodyPr/>
        <a:lstStyle/>
        <a:p>
          <a:r>
            <a:rPr lang="en-US"/>
            <a:t>Equipment disposition</a:t>
          </a:r>
          <a:endParaRPr lang="en-US" dirty="0"/>
        </a:p>
      </dgm:t>
    </dgm:pt>
    <dgm:pt modelId="{C371721A-2E87-458C-A939-E491EF1E9550}" type="parTrans" cxnId="{80ECA45B-7CDB-44E0-A5C5-6E913B69C6C6}">
      <dgm:prSet/>
      <dgm:spPr/>
      <dgm:t>
        <a:bodyPr/>
        <a:lstStyle/>
        <a:p>
          <a:endParaRPr lang="en-US"/>
        </a:p>
      </dgm:t>
    </dgm:pt>
    <dgm:pt modelId="{59811A3A-1DEA-4335-B95E-CDDB0A09CBAB}" type="sibTrans" cxnId="{80ECA45B-7CDB-44E0-A5C5-6E913B69C6C6}">
      <dgm:prSet/>
      <dgm:spPr/>
      <dgm:t>
        <a:bodyPr/>
        <a:lstStyle/>
        <a:p>
          <a:endParaRPr lang="en-US"/>
        </a:p>
      </dgm:t>
    </dgm:pt>
    <dgm:pt modelId="{329F0CB8-8622-4DB7-847E-D17E74AD0FEE}">
      <dgm:prSet/>
      <dgm:spPr/>
      <dgm:t>
        <a:bodyPr/>
        <a:lstStyle/>
        <a:p>
          <a:r>
            <a:rPr lang="en-US"/>
            <a:t>ETA 9130 issues</a:t>
          </a:r>
          <a:endParaRPr lang="en-US" dirty="0"/>
        </a:p>
      </dgm:t>
    </dgm:pt>
    <dgm:pt modelId="{C4E136DE-A881-47FE-B17B-693F12481F2E}" type="parTrans" cxnId="{B1F8A86C-91FF-41A5-89AF-A19F3DBED41A}">
      <dgm:prSet/>
      <dgm:spPr/>
      <dgm:t>
        <a:bodyPr/>
        <a:lstStyle/>
        <a:p>
          <a:endParaRPr lang="en-US"/>
        </a:p>
      </dgm:t>
    </dgm:pt>
    <dgm:pt modelId="{19FDBB1B-A266-47FB-8ADA-B8BCF8449851}" type="sibTrans" cxnId="{B1F8A86C-91FF-41A5-89AF-A19F3DBED41A}">
      <dgm:prSet/>
      <dgm:spPr/>
      <dgm:t>
        <a:bodyPr/>
        <a:lstStyle/>
        <a:p>
          <a:endParaRPr lang="en-US"/>
        </a:p>
      </dgm:t>
    </dgm:pt>
    <dgm:pt modelId="{B593D9E4-89D8-40CA-B50D-D9EC2AF4A52F}">
      <dgm:prSet/>
      <dgm:spPr/>
      <dgm:t>
        <a:bodyPr/>
        <a:lstStyle/>
        <a:p>
          <a:r>
            <a:rPr lang="en-US"/>
            <a:t>Administrative cost issues</a:t>
          </a:r>
          <a:endParaRPr lang="en-US" dirty="0"/>
        </a:p>
      </dgm:t>
    </dgm:pt>
    <dgm:pt modelId="{1D3BBE52-D4FA-4E5C-99F6-1C0CA4DF1C1D}" type="parTrans" cxnId="{0811FFFE-2039-4930-9B7A-4712B20AAB7C}">
      <dgm:prSet/>
      <dgm:spPr/>
      <dgm:t>
        <a:bodyPr/>
        <a:lstStyle/>
        <a:p>
          <a:endParaRPr lang="en-US"/>
        </a:p>
      </dgm:t>
    </dgm:pt>
    <dgm:pt modelId="{A2448362-D45E-4D6C-B4A5-19B865DDE20A}" type="sibTrans" cxnId="{0811FFFE-2039-4930-9B7A-4712B20AAB7C}">
      <dgm:prSet/>
      <dgm:spPr/>
      <dgm:t>
        <a:bodyPr/>
        <a:lstStyle/>
        <a:p>
          <a:endParaRPr lang="en-US"/>
        </a:p>
      </dgm:t>
    </dgm:pt>
    <dgm:pt modelId="{66B3CB6B-92CF-456F-B7AB-AF3B6FDC8DF8}">
      <dgm:prSet/>
      <dgm:spPr/>
      <dgm:t>
        <a:bodyPr/>
        <a:lstStyle/>
        <a:p>
          <a:r>
            <a:rPr lang="en-US"/>
            <a:t>Indirect cost issues</a:t>
          </a:r>
          <a:endParaRPr lang="en-US" dirty="0"/>
        </a:p>
      </dgm:t>
    </dgm:pt>
    <dgm:pt modelId="{34C5F51B-05D7-4841-9B88-4C19FEC2FDA8}" type="parTrans" cxnId="{C7E79590-F1F4-4B85-B579-9AB6BC82BA78}">
      <dgm:prSet/>
      <dgm:spPr/>
      <dgm:t>
        <a:bodyPr/>
        <a:lstStyle/>
        <a:p>
          <a:endParaRPr lang="en-US"/>
        </a:p>
      </dgm:t>
    </dgm:pt>
    <dgm:pt modelId="{E81FB7DC-059C-4C94-ADF0-C89D40323A36}" type="sibTrans" cxnId="{C7E79590-F1F4-4B85-B579-9AB6BC82BA78}">
      <dgm:prSet/>
      <dgm:spPr/>
      <dgm:t>
        <a:bodyPr/>
        <a:lstStyle/>
        <a:p>
          <a:endParaRPr lang="en-US"/>
        </a:p>
      </dgm:t>
    </dgm:pt>
    <dgm:pt modelId="{81FA2296-E38A-4E3E-895A-B4928A12926E}">
      <dgm:prSet/>
      <dgm:spPr/>
      <dgm:t>
        <a:bodyPr/>
        <a:lstStyle/>
        <a:p>
          <a:r>
            <a:rPr lang="en-US" dirty="0"/>
            <a:t>Question and disallowed costs/ IDs and FDs</a:t>
          </a:r>
        </a:p>
      </dgm:t>
    </dgm:pt>
    <dgm:pt modelId="{198B0DCD-5E32-4BF5-A540-618963F7A389}" type="parTrans" cxnId="{754A8335-5ED4-4624-B07B-3BE47C958CF5}">
      <dgm:prSet/>
      <dgm:spPr/>
      <dgm:t>
        <a:bodyPr/>
        <a:lstStyle/>
        <a:p>
          <a:endParaRPr lang="en-US"/>
        </a:p>
      </dgm:t>
    </dgm:pt>
    <dgm:pt modelId="{D18E79EC-EF05-4B50-BB13-53F3844ADFAD}" type="sibTrans" cxnId="{754A8335-5ED4-4624-B07B-3BE47C958CF5}">
      <dgm:prSet/>
      <dgm:spPr/>
      <dgm:t>
        <a:bodyPr/>
        <a:lstStyle/>
        <a:p>
          <a:endParaRPr lang="en-US"/>
        </a:p>
      </dgm:t>
    </dgm:pt>
    <dgm:pt modelId="{C0E5C981-3453-4A2B-A963-719234EB1B43}">
      <dgm:prSet/>
      <dgm:spPr/>
      <dgm:t>
        <a:bodyPr/>
        <a:lstStyle/>
        <a:p>
          <a:r>
            <a:rPr lang="en-US"/>
            <a:t>Match</a:t>
          </a:r>
          <a:endParaRPr lang="en-US" dirty="0"/>
        </a:p>
      </dgm:t>
    </dgm:pt>
    <dgm:pt modelId="{680E7396-10DE-4DA6-BC2C-4271BB0F7339}" type="parTrans" cxnId="{7D27EFFC-466C-4E03-B24B-2F1884A0FF82}">
      <dgm:prSet/>
      <dgm:spPr/>
      <dgm:t>
        <a:bodyPr/>
        <a:lstStyle/>
        <a:p>
          <a:endParaRPr lang="en-US"/>
        </a:p>
      </dgm:t>
    </dgm:pt>
    <dgm:pt modelId="{D00D68D5-5795-4774-BC77-E3FF33635801}" type="sibTrans" cxnId="{7D27EFFC-466C-4E03-B24B-2F1884A0FF82}">
      <dgm:prSet/>
      <dgm:spPr/>
      <dgm:t>
        <a:bodyPr/>
        <a:lstStyle/>
        <a:p>
          <a:endParaRPr lang="en-US"/>
        </a:p>
      </dgm:t>
    </dgm:pt>
    <dgm:pt modelId="{3358F200-0129-422C-B6DD-8A7754B7C8F1}">
      <dgm:prSet/>
      <dgm:spPr/>
      <dgm:t>
        <a:bodyPr/>
        <a:lstStyle/>
        <a:p>
          <a:r>
            <a:rPr lang="en-US"/>
            <a:t>Budget Realignments</a:t>
          </a:r>
          <a:endParaRPr lang="en-US" dirty="0"/>
        </a:p>
      </dgm:t>
    </dgm:pt>
    <dgm:pt modelId="{BDBA6199-41B1-4666-B7B1-D989B83B35EB}" type="parTrans" cxnId="{DBAEB464-C1F4-4763-A8FE-C819E909A073}">
      <dgm:prSet/>
      <dgm:spPr/>
      <dgm:t>
        <a:bodyPr/>
        <a:lstStyle/>
        <a:p>
          <a:endParaRPr lang="en-US"/>
        </a:p>
      </dgm:t>
    </dgm:pt>
    <dgm:pt modelId="{DD8B220B-8717-4FEB-8658-B72246432548}" type="sibTrans" cxnId="{DBAEB464-C1F4-4763-A8FE-C819E909A073}">
      <dgm:prSet/>
      <dgm:spPr/>
      <dgm:t>
        <a:bodyPr/>
        <a:lstStyle/>
        <a:p>
          <a:endParaRPr lang="en-US"/>
        </a:p>
      </dgm:t>
    </dgm:pt>
    <dgm:pt modelId="{08567D07-5FD4-476E-916C-6161024D6C32}" type="pres">
      <dgm:prSet presAssocID="{C5EAC86F-3AC3-4244-B6B5-CD9ACDFD8EED}" presName="diagram" presStyleCnt="0">
        <dgm:presLayoutVars>
          <dgm:dir/>
          <dgm:resizeHandles val="exact"/>
        </dgm:presLayoutVars>
      </dgm:prSet>
      <dgm:spPr/>
      <dgm:t>
        <a:bodyPr/>
        <a:lstStyle/>
        <a:p>
          <a:endParaRPr lang="en-US"/>
        </a:p>
      </dgm:t>
    </dgm:pt>
    <dgm:pt modelId="{4414ABFD-D9AD-47D0-BAE5-2067B7CF9DBB}" type="pres">
      <dgm:prSet presAssocID="{616BB84B-CBDC-4EAE-B8CA-16B7A201C8D0}" presName="node" presStyleLbl="node1" presStyleIdx="0" presStyleCnt="9">
        <dgm:presLayoutVars>
          <dgm:bulletEnabled val="1"/>
        </dgm:presLayoutVars>
      </dgm:prSet>
      <dgm:spPr/>
      <dgm:t>
        <a:bodyPr/>
        <a:lstStyle/>
        <a:p>
          <a:endParaRPr lang="en-US"/>
        </a:p>
      </dgm:t>
    </dgm:pt>
    <dgm:pt modelId="{3FEF3883-928B-49E5-AE42-F4EF31BDDBAA}" type="pres">
      <dgm:prSet presAssocID="{4C6739B1-60AE-4803-906E-6E584277B067}" presName="sibTrans" presStyleCnt="0"/>
      <dgm:spPr/>
    </dgm:pt>
    <dgm:pt modelId="{C9ABDBBA-6F17-4D31-AEB1-C45A1964DE74}" type="pres">
      <dgm:prSet presAssocID="{D8F43F42-17ED-47F5-9C11-8439D4EF3380}" presName="node" presStyleLbl="node1" presStyleIdx="1" presStyleCnt="9">
        <dgm:presLayoutVars>
          <dgm:bulletEnabled val="1"/>
        </dgm:presLayoutVars>
      </dgm:prSet>
      <dgm:spPr/>
      <dgm:t>
        <a:bodyPr/>
        <a:lstStyle/>
        <a:p>
          <a:endParaRPr lang="en-US"/>
        </a:p>
      </dgm:t>
    </dgm:pt>
    <dgm:pt modelId="{53876CE5-D145-493A-8387-51C9E55A5097}" type="pres">
      <dgm:prSet presAssocID="{3E1A8868-50D3-465D-923C-1E696092C11B}" presName="sibTrans" presStyleCnt="0"/>
      <dgm:spPr/>
    </dgm:pt>
    <dgm:pt modelId="{C335E77B-920C-443C-BA61-00D5039357FB}" type="pres">
      <dgm:prSet presAssocID="{200AC645-D387-4397-86BA-03B3451BA6E5}" presName="node" presStyleLbl="node1" presStyleIdx="2" presStyleCnt="9">
        <dgm:presLayoutVars>
          <dgm:bulletEnabled val="1"/>
        </dgm:presLayoutVars>
      </dgm:prSet>
      <dgm:spPr/>
      <dgm:t>
        <a:bodyPr/>
        <a:lstStyle/>
        <a:p>
          <a:endParaRPr lang="en-US"/>
        </a:p>
      </dgm:t>
    </dgm:pt>
    <dgm:pt modelId="{92D3CA59-D9FB-4BB2-BB3D-0E33BFF746DF}" type="pres">
      <dgm:prSet presAssocID="{59811A3A-1DEA-4335-B95E-CDDB0A09CBAB}" presName="sibTrans" presStyleCnt="0"/>
      <dgm:spPr/>
    </dgm:pt>
    <dgm:pt modelId="{DB7294E9-B852-4788-AE46-26CDB357CC26}" type="pres">
      <dgm:prSet presAssocID="{329F0CB8-8622-4DB7-847E-D17E74AD0FEE}" presName="node" presStyleLbl="node1" presStyleIdx="3" presStyleCnt="9">
        <dgm:presLayoutVars>
          <dgm:bulletEnabled val="1"/>
        </dgm:presLayoutVars>
      </dgm:prSet>
      <dgm:spPr/>
      <dgm:t>
        <a:bodyPr/>
        <a:lstStyle/>
        <a:p>
          <a:endParaRPr lang="en-US"/>
        </a:p>
      </dgm:t>
    </dgm:pt>
    <dgm:pt modelId="{28735D3B-7A58-48E6-8118-C3F5A3C6E5C9}" type="pres">
      <dgm:prSet presAssocID="{19FDBB1B-A266-47FB-8ADA-B8BCF8449851}" presName="sibTrans" presStyleCnt="0"/>
      <dgm:spPr/>
    </dgm:pt>
    <dgm:pt modelId="{30DA62B2-5C2A-4E5E-A73E-064D24EFDA63}" type="pres">
      <dgm:prSet presAssocID="{B593D9E4-89D8-40CA-B50D-D9EC2AF4A52F}" presName="node" presStyleLbl="node1" presStyleIdx="4" presStyleCnt="9">
        <dgm:presLayoutVars>
          <dgm:bulletEnabled val="1"/>
        </dgm:presLayoutVars>
      </dgm:prSet>
      <dgm:spPr/>
      <dgm:t>
        <a:bodyPr/>
        <a:lstStyle/>
        <a:p>
          <a:endParaRPr lang="en-US"/>
        </a:p>
      </dgm:t>
    </dgm:pt>
    <dgm:pt modelId="{55EC7324-39D4-465F-85E7-B5DC0AEE0F70}" type="pres">
      <dgm:prSet presAssocID="{A2448362-D45E-4D6C-B4A5-19B865DDE20A}" presName="sibTrans" presStyleCnt="0"/>
      <dgm:spPr/>
    </dgm:pt>
    <dgm:pt modelId="{AC6BA449-22FE-4B01-827C-38C819A6FB51}" type="pres">
      <dgm:prSet presAssocID="{66B3CB6B-92CF-456F-B7AB-AF3B6FDC8DF8}" presName="node" presStyleLbl="node1" presStyleIdx="5" presStyleCnt="9">
        <dgm:presLayoutVars>
          <dgm:bulletEnabled val="1"/>
        </dgm:presLayoutVars>
      </dgm:prSet>
      <dgm:spPr/>
      <dgm:t>
        <a:bodyPr/>
        <a:lstStyle/>
        <a:p>
          <a:endParaRPr lang="en-US"/>
        </a:p>
      </dgm:t>
    </dgm:pt>
    <dgm:pt modelId="{7B4E8AD3-D30C-4E19-8BE0-75757512B9F7}" type="pres">
      <dgm:prSet presAssocID="{E81FB7DC-059C-4C94-ADF0-C89D40323A36}" presName="sibTrans" presStyleCnt="0"/>
      <dgm:spPr/>
    </dgm:pt>
    <dgm:pt modelId="{3D097B9E-36DC-4DE4-990B-8FADD72461A1}" type="pres">
      <dgm:prSet presAssocID="{81FA2296-E38A-4E3E-895A-B4928A12926E}" presName="node" presStyleLbl="node1" presStyleIdx="6" presStyleCnt="9">
        <dgm:presLayoutVars>
          <dgm:bulletEnabled val="1"/>
        </dgm:presLayoutVars>
      </dgm:prSet>
      <dgm:spPr/>
      <dgm:t>
        <a:bodyPr/>
        <a:lstStyle/>
        <a:p>
          <a:endParaRPr lang="en-US"/>
        </a:p>
      </dgm:t>
    </dgm:pt>
    <dgm:pt modelId="{2B5CE06C-1837-47F5-ADBE-A7C0C873452B}" type="pres">
      <dgm:prSet presAssocID="{D18E79EC-EF05-4B50-BB13-53F3844ADFAD}" presName="sibTrans" presStyleCnt="0"/>
      <dgm:spPr/>
    </dgm:pt>
    <dgm:pt modelId="{B58E4487-E4BE-40D6-B696-8F3B54971DE5}" type="pres">
      <dgm:prSet presAssocID="{C0E5C981-3453-4A2B-A963-719234EB1B43}" presName="node" presStyleLbl="node1" presStyleIdx="7" presStyleCnt="9">
        <dgm:presLayoutVars>
          <dgm:bulletEnabled val="1"/>
        </dgm:presLayoutVars>
      </dgm:prSet>
      <dgm:spPr/>
      <dgm:t>
        <a:bodyPr/>
        <a:lstStyle/>
        <a:p>
          <a:endParaRPr lang="en-US"/>
        </a:p>
      </dgm:t>
    </dgm:pt>
    <dgm:pt modelId="{47733B88-AD1F-4D43-B81F-F1A634F84884}" type="pres">
      <dgm:prSet presAssocID="{D00D68D5-5795-4774-BC77-E3FF33635801}" presName="sibTrans" presStyleCnt="0"/>
      <dgm:spPr/>
    </dgm:pt>
    <dgm:pt modelId="{437BE391-DF5E-4705-A2BF-41A6DA38D0A9}" type="pres">
      <dgm:prSet presAssocID="{3358F200-0129-422C-B6DD-8A7754B7C8F1}" presName="node" presStyleLbl="node1" presStyleIdx="8" presStyleCnt="9">
        <dgm:presLayoutVars>
          <dgm:bulletEnabled val="1"/>
        </dgm:presLayoutVars>
      </dgm:prSet>
      <dgm:spPr/>
      <dgm:t>
        <a:bodyPr/>
        <a:lstStyle/>
        <a:p>
          <a:endParaRPr lang="en-US"/>
        </a:p>
      </dgm:t>
    </dgm:pt>
  </dgm:ptLst>
  <dgm:cxnLst>
    <dgm:cxn modelId="{8ED79B91-9C70-45F4-A6D7-0D1C542EF70E}" srcId="{C5EAC86F-3AC3-4244-B6B5-CD9ACDFD8EED}" destId="{616BB84B-CBDC-4EAE-B8CA-16B7A201C8D0}" srcOrd="0" destOrd="0" parTransId="{78BDB150-970C-404D-83B1-14E6961AC44F}" sibTransId="{4C6739B1-60AE-4803-906E-6E584277B067}"/>
    <dgm:cxn modelId="{7D27EFFC-466C-4E03-B24B-2F1884A0FF82}" srcId="{C5EAC86F-3AC3-4244-B6B5-CD9ACDFD8EED}" destId="{C0E5C981-3453-4A2B-A963-719234EB1B43}" srcOrd="7" destOrd="0" parTransId="{680E7396-10DE-4DA6-BC2C-4271BB0F7339}" sibTransId="{D00D68D5-5795-4774-BC77-E3FF33635801}"/>
    <dgm:cxn modelId="{80ECA45B-7CDB-44E0-A5C5-6E913B69C6C6}" srcId="{C5EAC86F-3AC3-4244-B6B5-CD9ACDFD8EED}" destId="{200AC645-D387-4397-86BA-03B3451BA6E5}" srcOrd="2" destOrd="0" parTransId="{C371721A-2E87-458C-A939-E491EF1E9550}" sibTransId="{59811A3A-1DEA-4335-B95E-CDDB0A09CBAB}"/>
    <dgm:cxn modelId="{E8DEE3C7-B330-4EA4-ABD9-F7926B56E17F}" type="presOf" srcId="{C0E5C981-3453-4A2B-A963-719234EB1B43}" destId="{B58E4487-E4BE-40D6-B696-8F3B54971DE5}" srcOrd="0" destOrd="0" presId="urn:microsoft.com/office/officeart/2005/8/layout/default"/>
    <dgm:cxn modelId="{00C9007B-CCBA-4CEF-8A40-BAC0B3DF3525}" type="presOf" srcId="{81FA2296-E38A-4E3E-895A-B4928A12926E}" destId="{3D097B9E-36DC-4DE4-990B-8FADD72461A1}" srcOrd="0" destOrd="0" presId="urn:microsoft.com/office/officeart/2005/8/layout/default"/>
    <dgm:cxn modelId="{AA0767BF-32E0-491F-A574-CDAE1E0F4925}" type="presOf" srcId="{C5EAC86F-3AC3-4244-B6B5-CD9ACDFD8EED}" destId="{08567D07-5FD4-476E-916C-6161024D6C32}" srcOrd="0" destOrd="0" presId="urn:microsoft.com/office/officeart/2005/8/layout/default"/>
    <dgm:cxn modelId="{0811FFFE-2039-4930-9B7A-4712B20AAB7C}" srcId="{C5EAC86F-3AC3-4244-B6B5-CD9ACDFD8EED}" destId="{B593D9E4-89D8-40CA-B50D-D9EC2AF4A52F}" srcOrd="4" destOrd="0" parTransId="{1D3BBE52-D4FA-4E5C-99F6-1C0CA4DF1C1D}" sibTransId="{A2448362-D45E-4D6C-B4A5-19B865DDE20A}"/>
    <dgm:cxn modelId="{1A9F7521-BED4-49AC-848E-3C4EEAB1C1B5}" srcId="{C5EAC86F-3AC3-4244-B6B5-CD9ACDFD8EED}" destId="{D8F43F42-17ED-47F5-9C11-8439D4EF3380}" srcOrd="1" destOrd="0" parTransId="{F5E33541-D107-4CCD-988F-D85EBF01BABB}" sibTransId="{3E1A8868-50D3-465D-923C-1E696092C11B}"/>
    <dgm:cxn modelId="{B1F8A86C-91FF-41A5-89AF-A19F3DBED41A}" srcId="{C5EAC86F-3AC3-4244-B6B5-CD9ACDFD8EED}" destId="{329F0CB8-8622-4DB7-847E-D17E74AD0FEE}" srcOrd="3" destOrd="0" parTransId="{C4E136DE-A881-47FE-B17B-693F12481F2E}" sibTransId="{19FDBB1B-A266-47FB-8ADA-B8BCF8449851}"/>
    <dgm:cxn modelId="{A246CB09-BF9B-4CCB-84EF-B65783FD9E99}" type="presOf" srcId="{B593D9E4-89D8-40CA-B50D-D9EC2AF4A52F}" destId="{30DA62B2-5C2A-4E5E-A73E-064D24EFDA63}" srcOrd="0" destOrd="0" presId="urn:microsoft.com/office/officeart/2005/8/layout/default"/>
    <dgm:cxn modelId="{1379D4F9-B23C-4B6E-8C35-F9E17DE9C329}" type="presOf" srcId="{66B3CB6B-92CF-456F-B7AB-AF3B6FDC8DF8}" destId="{AC6BA449-22FE-4B01-827C-38C819A6FB51}" srcOrd="0" destOrd="0" presId="urn:microsoft.com/office/officeart/2005/8/layout/default"/>
    <dgm:cxn modelId="{C7E79590-F1F4-4B85-B579-9AB6BC82BA78}" srcId="{C5EAC86F-3AC3-4244-B6B5-CD9ACDFD8EED}" destId="{66B3CB6B-92CF-456F-B7AB-AF3B6FDC8DF8}" srcOrd="5" destOrd="0" parTransId="{34C5F51B-05D7-4841-9B88-4C19FEC2FDA8}" sibTransId="{E81FB7DC-059C-4C94-ADF0-C89D40323A36}"/>
    <dgm:cxn modelId="{4AECFDD2-048F-4EB1-941D-1652B97BB50B}" type="presOf" srcId="{3358F200-0129-422C-B6DD-8A7754B7C8F1}" destId="{437BE391-DF5E-4705-A2BF-41A6DA38D0A9}" srcOrd="0" destOrd="0" presId="urn:microsoft.com/office/officeart/2005/8/layout/default"/>
    <dgm:cxn modelId="{A351AF08-9984-438A-BC91-08955957916E}" type="presOf" srcId="{616BB84B-CBDC-4EAE-B8CA-16B7A201C8D0}" destId="{4414ABFD-D9AD-47D0-BAE5-2067B7CF9DBB}" srcOrd="0" destOrd="0" presId="urn:microsoft.com/office/officeart/2005/8/layout/default"/>
    <dgm:cxn modelId="{DBAEB464-C1F4-4763-A8FE-C819E909A073}" srcId="{C5EAC86F-3AC3-4244-B6B5-CD9ACDFD8EED}" destId="{3358F200-0129-422C-B6DD-8A7754B7C8F1}" srcOrd="8" destOrd="0" parTransId="{BDBA6199-41B1-4666-B7B1-D989B83B35EB}" sibTransId="{DD8B220B-8717-4FEB-8658-B72246432548}"/>
    <dgm:cxn modelId="{754A8335-5ED4-4624-B07B-3BE47C958CF5}" srcId="{C5EAC86F-3AC3-4244-B6B5-CD9ACDFD8EED}" destId="{81FA2296-E38A-4E3E-895A-B4928A12926E}" srcOrd="6" destOrd="0" parTransId="{198B0DCD-5E32-4BF5-A540-618963F7A389}" sibTransId="{D18E79EC-EF05-4B50-BB13-53F3844ADFAD}"/>
    <dgm:cxn modelId="{BDEEF61A-F046-45B1-B45A-31DDC9760DC3}" type="presOf" srcId="{329F0CB8-8622-4DB7-847E-D17E74AD0FEE}" destId="{DB7294E9-B852-4788-AE46-26CDB357CC26}" srcOrd="0" destOrd="0" presId="urn:microsoft.com/office/officeart/2005/8/layout/default"/>
    <dgm:cxn modelId="{B9FEF7AC-C637-4598-86DA-624D165DDB6E}" type="presOf" srcId="{200AC645-D387-4397-86BA-03B3451BA6E5}" destId="{C335E77B-920C-443C-BA61-00D5039357FB}" srcOrd="0" destOrd="0" presId="urn:microsoft.com/office/officeart/2005/8/layout/default"/>
    <dgm:cxn modelId="{7F7D3392-7FC0-4741-844E-4166BFEE35BC}" type="presOf" srcId="{D8F43F42-17ED-47F5-9C11-8439D4EF3380}" destId="{C9ABDBBA-6F17-4D31-AEB1-C45A1964DE74}" srcOrd="0" destOrd="0" presId="urn:microsoft.com/office/officeart/2005/8/layout/default"/>
    <dgm:cxn modelId="{898E0863-4B45-4B8C-B9D9-522915C6B304}" type="presParOf" srcId="{08567D07-5FD4-476E-916C-6161024D6C32}" destId="{4414ABFD-D9AD-47D0-BAE5-2067B7CF9DBB}" srcOrd="0" destOrd="0" presId="urn:microsoft.com/office/officeart/2005/8/layout/default"/>
    <dgm:cxn modelId="{37DC1CF6-587B-4F08-A910-E486D156EA77}" type="presParOf" srcId="{08567D07-5FD4-476E-916C-6161024D6C32}" destId="{3FEF3883-928B-49E5-AE42-F4EF31BDDBAA}" srcOrd="1" destOrd="0" presId="urn:microsoft.com/office/officeart/2005/8/layout/default"/>
    <dgm:cxn modelId="{46DDBA61-C3E6-4FF0-91ED-EFDF90CB8EA5}" type="presParOf" srcId="{08567D07-5FD4-476E-916C-6161024D6C32}" destId="{C9ABDBBA-6F17-4D31-AEB1-C45A1964DE74}" srcOrd="2" destOrd="0" presId="urn:microsoft.com/office/officeart/2005/8/layout/default"/>
    <dgm:cxn modelId="{9237EB17-9EC8-4389-BEEE-CA8686CF441C}" type="presParOf" srcId="{08567D07-5FD4-476E-916C-6161024D6C32}" destId="{53876CE5-D145-493A-8387-51C9E55A5097}" srcOrd="3" destOrd="0" presId="urn:microsoft.com/office/officeart/2005/8/layout/default"/>
    <dgm:cxn modelId="{D0983852-E884-406B-8360-A63954AF7996}" type="presParOf" srcId="{08567D07-5FD4-476E-916C-6161024D6C32}" destId="{C335E77B-920C-443C-BA61-00D5039357FB}" srcOrd="4" destOrd="0" presId="urn:microsoft.com/office/officeart/2005/8/layout/default"/>
    <dgm:cxn modelId="{9E6491D8-34DA-4D42-9595-B435F45A3F73}" type="presParOf" srcId="{08567D07-5FD4-476E-916C-6161024D6C32}" destId="{92D3CA59-D9FB-4BB2-BB3D-0E33BFF746DF}" srcOrd="5" destOrd="0" presId="urn:microsoft.com/office/officeart/2005/8/layout/default"/>
    <dgm:cxn modelId="{9783D35A-542D-41C4-A8CA-4AEE94DB437C}" type="presParOf" srcId="{08567D07-5FD4-476E-916C-6161024D6C32}" destId="{DB7294E9-B852-4788-AE46-26CDB357CC26}" srcOrd="6" destOrd="0" presId="urn:microsoft.com/office/officeart/2005/8/layout/default"/>
    <dgm:cxn modelId="{D669D4CD-C5EA-436A-976B-E6E647A89FED}" type="presParOf" srcId="{08567D07-5FD4-476E-916C-6161024D6C32}" destId="{28735D3B-7A58-48E6-8118-C3F5A3C6E5C9}" srcOrd="7" destOrd="0" presId="urn:microsoft.com/office/officeart/2005/8/layout/default"/>
    <dgm:cxn modelId="{6C0073F8-8444-487F-B241-CDAF827194BA}" type="presParOf" srcId="{08567D07-5FD4-476E-916C-6161024D6C32}" destId="{30DA62B2-5C2A-4E5E-A73E-064D24EFDA63}" srcOrd="8" destOrd="0" presId="urn:microsoft.com/office/officeart/2005/8/layout/default"/>
    <dgm:cxn modelId="{1E36DC04-459A-47A6-929E-9C4CA64A9F27}" type="presParOf" srcId="{08567D07-5FD4-476E-916C-6161024D6C32}" destId="{55EC7324-39D4-465F-85E7-B5DC0AEE0F70}" srcOrd="9" destOrd="0" presId="urn:microsoft.com/office/officeart/2005/8/layout/default"/>
    <dgm:cxn modelId="{8DA0328E-5D4C-462C-A65F-A70107CD2A08}" type="presParOf" srcId="{08567D07-5FD4-476E-916C-6161024D6C32}" destId="{AC6BA449-22FE-4B01-827C-38C819A6FB51}" srcOrd="10" destOrd="0" presId="urn:microsoft.com/office/officeart/2005/8/layout/default"/>
    <dgm:cxn modelId="{704D2286-AFCB-45A1-96A3-19A9663C6C21}" type="presParOf" srcId="{08567D07-5FD4-476E-916C-6161024D6C32}" destId="{7B4E8AD3-D30C-4E19-8BE0-75757512B9F7}" srcOrd="11" destOrd="0" presId="urn:microsoft.com/office/officeart/2005/8/layout/default"/>
    <dgm:cxn modelId="{19DB21A5-1E3B-4562-B858-A1E0DC39C361}" type="presParOf" srcId="{08567D07-5FD4-476E-916C-6161024D6C32}" destId="{3D097B9E-36DC-4DE4-990B-8FADD72461A1}" srcOrd="12" destOrd="0" presId="urn:microsoft.com/office/officeart/2005/8/layout/default"/>
    <dgm:cxn modelId="{94F4DAF3-E1DD-4C6A-AAE6-0AA5262BBADB}" type="presParOf" srcId="{08567D07-5FD4-476E-916C-6161024D6C32}" destId="{2B5CE06C-1837-47F5-ADBE-A7C0C873452B}" srcOrd="13" destOrd="0" presId="urn:microsoft.com/office/officeart/2005/8/layout/default"/>
    <dgm:cxn modelId="{16B7B834-1830-40B3-A2E6-50375F154F10}" type="presParOf" srcId="{08567D07-5FD4-476E-916C-6161024D6C32}" destId="{B58E4487-E4BE-40D6-B696-8F3B54971DE5}" srcOrd="14" destOrd="0" presId="urn:microsoft.com/office/officeart/2005/8/layout/default"/>
    <dgm:cxn modelId="{ED2F8A32-9507-4B9C-8F1E-C55B6E6860E4}" type="presParOf" srcId="{08567D07-5FD4-476E-916C-6161024D6C32}" destId="{47733B88-AD1F-4D43-B81F-F1A634F84884}" srcOrd="15" destOrd="0" presId="urn:microsoft.com/office/officeart/2005/8/layout/default"/>
    <dgm:cxn modelId="{916147D4-F6C4-4E16-87DE-CA77C5D9C63B}" type="presParOf" srcId="{08567D07-5FD4-476E-916C-6161024D6C32}" destId="{437BE391-DF5E-4705-A2BF-41A6DA38D0A9}"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C251EC-2EA4-4F52-B67C-A07A6E1C5EA4}">
      <dsp:nvSpPr>
        <dsp:cNvPr id="0" name=""/>
        <dsp:cNvSpPr/>
      </dsp:nvSpPr>
      <dsp:spPr>
        <a:xfrm>
          <a:off x="835958" y="0"/>
          <a:ext cx="9474201" cy="5418667"/>
        </a:xfrm>
        <a:prstGeom prst="rightArrow">
          <a:avLst/>
        </a:prstGeom>
        <a:solidFill>
          <a:schemeClr val="accent1">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AB952625-4191-4747-8968-FC6920A7B33A}">
      <dsp:nvSpPr>
        <dsp:cNvPr id="0" name=""/>
        <dsp:cNvSpPr/>
      </dsp:nvSpPr>
      <dsp:spPr>
        <a:xfrm>
          <a:off x="11973" y="1625600"/>
          <a:ext cx="3587657" cy="2167466"/>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b="1" kern="1200" dirty="0"/>
            <a:t>September 30, 2019</a:t>
          </a:r>
        </a:p>
        <a:p>
          <a:pPr marL="171450" lvl="1" indent="-171450" algn="l" defTabSz="755650">
            <a:lnSpc>
              <a:spcPct val="90000"/>
            </a:lnSpc>
            <a:spcBef>
              <a:spcPct val="0"/>
            </a:spcBef>
            <a:spcAft>
              <a:spcPct val="15000"/>
            </a:spcAft>
            <a:buChar char="••"/>
          </a:pPr>
          <a:r>
            <a:rPr lang="en-US" sz="1700" kern="1200" dirty="0"/>
            <a:t>Grant expires, closeout  begins.</a:t>
          </a:r>
        </a:p>
      </dsp:txBody>
      <dsp:txXfrm>
        <a:off x="117780" y="1731407"/>
        <a:ext cx="3376043" cy="1955852"/>
      </dsp:txXfrm>
    </dsp:sp>
    <dsp:sp modelId="{ECB47433-1D2B-4185-A42D-DAE25A9C7C32}">
      <dsp:nvSpPr>
        <dsp:cNvPr id="0" name=""/>
        <dsp:cNvSpPr/>
      </dsp:nvSpPr>
      <dsp:spPr>
        <a:xfrm>
          <a:off x="3779230" y="1625600"/>
          <a:ext cx="3587657" cy="2167466"/>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b="1" kern="1200" dirty="0"/>
            <a:t>November 14, 2019</a:t>
          </a:r>
        </a:p>
        <a:p>
          <a:pPr marL="171450" lvl="1" indent="-171450" algn="l" defTabSz="755650">
            <a:lnSpc>
              <a:spcPct val="90000"/>
            </a:lnSpc>
            <a:spcBef>
              <a:spcPct val="0"/>
            </a:spcBef>
            <a:spcAft>
              <a:spcPct val="15000"/>
            </a:spcAft>
            <a:buChar char="••"/>
          </a:pPr>
          <a:r>
            <a:rPr lang="en-US" sz="1700" u="sng" kern="1200" dirty="0"/>
            <a:t>Final</a:t>
          </a:r>
          <a:r>
            <a:rPr lang="en-US" sz="1700" kern="1200" dirty="0"/>
            <a:t> quarterly</a:t>
          </a:r>
          <a:r>
            <a:rPr lang="en-US" sz="1700" b="1" kern="1200" dirty="0"/>
            <a:t> </a:t>
          </a:r>
          <a:r>
            <a:rPr lang="en-US" sz="1700" kern="1200" dirty="0"/>
            <a:t>ETA 9130 due.</a:t>
          </a:r>
        </a:p>
      </dsp:txBody>
      <dsp:txXfrm>
        <a:off x="3885037" y="1731407"/>
        <a:ext cx="3376043" cy="1955852"/>
      </dsp:txXfrm>
    </dsp:sp>
    <dsp:sp modelId="{3759E3D7-6028-438C-BA1F-67C847C01ACD}">
      <dsp:nvSpPr>
        <dsp:cNvPr id="0" name=""/>
        <dsp:cNvSpPr/>
      </dsp:nvSpPr>
      <dsp:spPr>
        <a:xfrm>
          <a:off x="7546488" y="1625600"/>
          <a:ext cx="3587657" cy="2167466"/>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b="1" kern="1200" dirty="0"/>
            <a:t>December 30, 2019</a:t>
          </a:r>
        </a:p>
        <a:p>
          <a:pPr marL="171450" lvl="1" indent="-171450" algn="l" defTabSz="755650">
            <a:lnSpc>
              <a:spcPct val="90000"/>
            </a:lnSpc>
            <a:spcBef>
              <a:spcPct val="0"/>
            </a:spcBef>
            <a:spcAft>
              <a:spcPct val="15000"/>
            </a:spcAft>
            <a:buChar char="••"/>
          </a:pPr>
          <a:r>
            <a:rPr lang="en-US" sz="1700" u="sng" kern="1200" dirty="0"/>
            <a:t>Closeout</a:t>
          </a:r>
          <a:r>
            <a:rPr lang="en-US" sz="1700" kern="1200" dirty="0"/>
            <a:t> ETA 9130 and remaining closeout  documents due. </a:t>
          </a:r>
        </a:p>
        <a:p>
          <a:pPr marL="171450" lvl="1" indent="-171450" algn="l" defTabSz="755650">
            <a:lnSpc>
              <a:spcPct val="90000"/>
            </a:lnSpc>
            <a:spcBef>
              <a:spcPct val="0"/>
            </a:spcBef>
            <a:spcAft>
              <a:spcPct val="15000"/>
            </a:spcAft>
            <a:buChar char="••"/>
          </a:pPr>
          <a:r>
            <a:rPr lang="en-US" sz="1700" kern="1200" dirty="0"/>
            <a:t>Last day to draw down funds without permission from closeout unit.</a:t>
          </a:r>
        </a:p>
      </dsp:txBody>
      <dsp:txXfrm>
        <a:off x="7652295" y="1731407"/>
        <a:ext cx="3376043" cy="1955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14ABFD-D9AD-47D0-BAE5-2067B7CF9DBB}">
      <dsp:nvSpPr>
        <dsp:cNvPr id="0" name=""/>
        <dsp:cNvSpPr/>
      </dsp:nvSpPr>
      <dsp:spPr>
        <a:xfrm>
          <a:off x="1054718" y="1939"/>
          <a:ext cx="2375961" cy="14255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Non-responsive grant recipients</a:t>
          </a:r>
        </a:p>
      </dsp:txBody>
      <dsp:txXfrm>
        <a:off x="1054718" y="1939"/>
        <a:ext cx="2375961" cy="1425576"/>
      </dsp:txXfrm>
    </dsp:sp>
    <dsp:sp modelId="{C9ABDBBA-6F17-4D31-AEB1-C45A1964DE74}">
      <dsp:nvSpPr>
        <dsp:cNvPr id="0" name=""/>
        <dsp:cNvSpPr/>
      </dsp:nvSpPr>
      <dsp:spPr>
        <a:xfrm>
          <a:off x="3668275" y="1939"/>
          <a:ext cx="2375961" cy="14255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t>Refunds</a:t>
          </a:r>
          <a:endParaRPr lang="en-US" sz="2400" kern="1200" dirty="0"/>
        </a:p>
      </dsp:txBody>
      <dsp:txXfrm>
        <a:off x="3668275" y="1939"/>
        <a:ext cx="2375961" cy="1425576"/>
      </dsp:txXfrm>
    </dsp:sp>
    <dsp:sp modelId="{C335E77B-920C-443C-BA61-00D5039357FB}">
      <dsp:nvSpPr>
        <dsp:cNvPr id="0" name=""/>
        <dsp:cNvSpPr/>
      </dsp:nvSpPr>
      <dsp:spPr>
        <a:xfrm>
          <a:off x="6281832" y="1939"/>
          <a:ext cx="2375961" cy="14255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t>Equipment disposition</a:t>
          </a:r>
          <a:endParaRPr lang="en-US" sz="2400" kern="1200" dirty="0"/>
        </a:p>
      </dsp:txBody>
      <dsp:txXfrm>
        <a:off x="6281832" y="1939"/>
        <a:ext cx="2375961" cy="1425576"/>
      </dsp:txXfrm>
    </dsp:sp>
    <dsp:sp modelId="{DB7294E9-B852-4788-AE46-26CDB357CC26}">
      <dsp:nvSpPr>
        <dsp:cNvPr id="0" name=""/>
        <dsp:cNvSpPr/>
      </dsp:nvSpPr>
      <dsp:spPr>
        <a:xfrm>
          <a:off x="1054718" y="1665112"/>
          <a:ext cx="2375961" cy="14255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t>ETA 9130 issues</a:t>
          </a:r>
          <a:endParaRPr lang="en-US" sz="2400" kern="1200" dirty="0"/>
        </a:p>
      </dsp:txBody>
      <dsp:txXfrm>
        <a:off x="1054718" y="1665112"/>
        <a:ext cx="2375961" cy="1425576"/>
      </dsp:txXfrm>
    </dsp:sp>
    <dsp:sp modelId="{30DA62B2-5C2A-4E5E-A73E-064D24EFDA63}">
      <dsp:nvSpPr>
        <dsp:cNvPr id="0" name=""/>
        <dsp:cNvSpPr/>
      </dsp:nvSpPr>
      <dsp:spPr>
        <a:xfrm>
          <a:off x="3668275" y="1665112"/>
          <a:ext cx="2375961" cy="14255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t>Administrative cost issues</a:t>
          </a:r>
          <a:endParaRPr lang="en-US" sz="2400" kern="1200" dirty="0"/>
        </a:p>
      </dsp:txBody>
      <dsp:txXfrm>
        <a:off x="3668275" y="1665112"/>
        <a:ext cx="2375961" cy="1425576"/>
      </dsp:txXfrm>
    </dsp:sp>
    <dsp:sp modelId="{AC6BA449-22FE-4B01-827C-38C819A6FB51}">
      <dsp:nvSpPr>
        <dsp:cNvPr id="0" name=""/>
        <dsp:cNvSpPr/>
      </dsp:nvSpPr>
      <dsp:spPr>
        <a:xfrm>
          <a:off x="6281832" y="1665112"/>
          <a:ext cx="2375961" cy="14255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t>Indirect cost issues</a:t>
          </a:r>
          <a:endParaRPr lang="en-US" sz="2400" kern="1200" dirty="0"/>
        </a:p>
      </dsp:txBody>
      <dsp:txXfrm>
        <a:off x="6281832" y="1665112"/>
        <a:ext cx="2375961" cy="1425576"/>
      </dsp:txXfrm>
    </dsp:sp>
    <dsp:sp modelId="{3D097B9E-36DC-4DE4-990B-8FADD72461A1}">
      <dsp:nvSpPr>
        <dsp:cNvPr id="0" name=""/>
        <dsp:cNvSpPr/>
      </dsp:nvSpPr>
      <dsp:spPr>
        <a:xfrm>
          <a:off x="1054718" y="3328285"/>
          <a:ext cx="2375961" cy="14255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Question and disallowed costs/ IDs and FDs</a:t>
          </a:r>
        </a:p>
      </dsp:txBody>
      <dsp:txXfrm>
        <a:off x="1054718" y="3328285"/>
        <a:ext cx="2375961" cy="1425576"/>
      </dsp:txXfrm>
    </dsp:sp>
    <dsp:sp modelId="{B58E4487-E4BE-40D6-B696-8F3B54971DE5}">
      <dsp:nvSpPr>
        <dsp:cNvPr id="0" name=""/>
        <dsp:cNvSpPr/>
      </dsp:nvSpPr>
      <dsp:spPr>
        <a:xfrm>
          <a:off x="3668275" y="3328285"/>
          <a:ext cx="2375961" cy="14255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t>Match</a:t>
          </a:r>
          <a:endParaRPr lang="en-US" sz="2400" kern="1200" dirty="0"/>
        </a:p>
      </dsp:txBody>
      <dsp:txXfrm>
        <a:off x="3668275" y="3328285"/>
        <a:ext cx="2375961" cy="1425576"/>
      </dsp:txXfrm>
    </dsp:sp>
    <dsp:sp modelId="{437BE391-DF5E-4705-A2BF-41A6DA38D0A9}">
      <dsp:nvSpPr>
        <dsp:cNvPr id="0" name=""/>
        <dsp:cNvSpPr/>
      </dsp:nvSpPr>
      <dsp:spPr>
        <a:xfrm>
          <a:off x="6281832" y="3328285"/>
          <a:ext cx="2375961" cy="14255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t>Budget Realignments</a:t>
          </a:r>
          <a:endParaRPr lang="en-US" sz="2400" kern="1200" dirty="0"/>
        </a:p>
      </dsp:txBody>
      <dsp:txXfrm>
        <a:off x="6281832" y="3328285"/>
        <a:ext cx="2375961" cy="142557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BFD70B1-B663-494D-B3B6-53FB01EC4F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02577F3-96DB-4188-8951-C0D0B6CFF0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B22764-5FF1-438D-A44D-754C4408D310}" type="datetimeFigureOut">
              <a:rPr lang="en-US" smtClean="0"/>
              <a:t>11/7/2019</a:t>
            </a:fld>
            <a:endParaRPr lang="en-US"/>
          </a:p>
        </p:txBody>
      </p:sp>
      <p:sp>
        <p:nvSpPr>
          <p:cNvPr id="4" name="Footer Placeholder 3">
            <a:extLst>
              <a:ext uri="{FF2B5EF4-FFF2-40B4-BE49-F238E27FC236}">
                <a16:creationId xmlns:a16="http://schemas.microsoft.com/office/drawing/2014/main" id="{0E4A3761-2E89-41C2-9C86-003C80973B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956D141-D37E-41B8-8365-94D883CB87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B9382B-670F-41B6-BB81-F9960ABD8213}" type="slidenum">
              <a:rPr lang="en-US" smtClean="0"/>
              <a:t>‹#›</a:t>
            </a:fld>
            <a:endParaRPr lang="en-US"/>
          </a:p>
        </p:txBody>
      </p:sp>
    </p:spTree>
    <p:extLst>
      <p:ext uri="{BB962C8B-B14F-4D97-AF65-F5344CB8AC3E}">
        <p14:creationId xmlns:p14="http://schemas.microsoft.com/office/powerpoint/2010/main" val="1574464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90FBBD-19B8-4F14-815D-2F5DA3F5DEC6}" type="datetimeFigureOut">
              <a:rPr lang="en-US" smtClean="0"/>
              <a:t>11/7/2019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14BB80-9B9C-4921-857A-03CE707AA442}" type="slidenum">
              <a:rPr lang="en-US" smtClean="0"/>
              <a:t>‹#›</a:t>
            </a:fld>
            <a:endParaRPr lang="en-US"/>
          </a:p>
        </p:txBody>
      </p:sp>
    </p:spTree>
    <p:extLst>
      <p:ext uri="{BB962C8B-B14F-4D97-AF65-F5344CB8AC3E}">
        <p14:creationId xmlns:p14="http://schemas.microsoft.com/office/powerpoint/2010/main" val="3643004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po.gov/fdsys/pkg/PLAW-113publ128/pdf/PLAW-113publ128.pdf"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ecfr.io/Title-29/pt29.1.38"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cfr.gov/cgi-bin/text-idx?SID=60d97448d29d0678681b52806d9064fe&amp;mc=true&amp;node=se2.1.200_1333&amp;rgn=div8"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ecfr.gov/cgi-bin/retrieveECFR?gp=1&amp;SID=39adfa1fd63586dc419f65df569a4681&amp;ty=HTML&amp;h=L&amp;mc=true&amp;r=PART&amp;n=pt2.1.2900#se2.1.2900_1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cfr.gov/cgi-bin/text-idx?SID=60d97448d29d0678681b52806d9064fe&amp;mc=true&amp;node=se2.1.200_1336&amp;rgn=div8"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ecfr.io/Title-29/pt29.1.38"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ecfr.gov/cgi-bin/text-idx?SID=60d97448d29d0678681b52806d9064fe&amp;mc=true&amp;node=se2.1.200_182&amp;rgn=div8"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gpo.gov/fdsys/pkg/PLAW-113publ128/pdf/PLAW-113publ128.pdf" TargetMode="External"/><Relationship Id="rId5" Type="http://schemas.openxmlformats.org/officeDocument/2006/relationships/hyperlink" Target="https://www.ecfr.gov/cgi-bin/text-idx?SID=60d97448d29d0678681b52806d9064fe&amp;mc=true&amp;node=se2.1.200_1337&amp;rgn=div8" TargetMode="External"/><Relationship Id="rId4" Type="http://schemas.openxmlformats.org/officeDocument/2006/relationships/hyperlink" Target="https://www.justice.gov/oip/blog/foia-update-freedom-information-act-5-usc-sect-552-amended-public-law-no-104-231-110-stat"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ecfr.gov/cgi-bin/text-idx?SID=538bb87306c9935f8bc15b646991d4b9&amp;mc=true&amp;node=pt29.1.18&amp;rgn=div5#se29.1.18_1902"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ecfr.gov/cgi-bin/text-idx?SID=538bb87306c9935f8bc15b646991d4b9&amp;mc=true&amp;node=pt29.1.18&amp;rgn=div5#se29.1.18_11001" TargetMode="External"/><Relationship Id="rId4" Type="http://schemas.openxmlformats.org/officeDocument/2006/relationships/hyperlink" Target="https://www.ecfr.gov/cgi-bin/text-idx?SID=538bb87306c9935f8bc15b646991d4b9&amp;mc=true&amp;node=pt29.1.18&amp;rgn=div5#se29.1.18_11002"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ecfr.gov/cgi-bin/text-idx?node=2:1.1.2.2.1&amp;rgn=div5#se2.1.200_1303"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ecfr.gov/cgi-bin/text-idx?node=2:1.1.2.2.1&amp;rgn=div5#se2.1.200_1303"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ecfr.gov/cgi-bin/retrieveECFR?gp=1&amp;SID=64d2c5bad47a876a4ad7438668941703&amp;ty=HTML&amp;h=L&amp;mc=true&amp;r=PART&amp;n=pt2.1.2900#se2.1.2900_115"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po.gov/fdsys/pkg/PLAW-113publ128/pdf/PLAW-113publ128.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ecfr.io/Title-29/pt29.1.38" TargetMode="External"/></Relationships>
</file>

<file path=ppt/notesSlides/_rels/notesSlide6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cfr.gov/cgi-bin/text-idx?SID=60d97448d29d0678681b52806d9064fe&amp;mc=true&amp;node=sg2.1.200_1332.sg6&amp;rgn=div7"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ecfr.gov/cgi-bin/text-idx?SID=60d97448d29d0678681b52806d9064fe&amp;mc=true&amp;node=se2.1.200_1302&amp;rgn=div8"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7"/>
              </a:spcBef>
            </a:pPr>
            <a:r>
              <a:rPr lang="en-US" altLang="en-US" dirty="0"/>
              <a:t>The</a:t>
            </a:r>
            <a:r>
              <a:rPr lang="en-US" altLang="en-US" baseline="0" dirty="0"/>
              <a:t> information in this session is crucial to your understanding of the Uniform Guidance requirements for closeout of grants and managing grant records.  </a:t>
            </a:r>
          </a:p>
          <a:p>
            <a:pPr marL="628650" lvl="1" indent="-171450">
              <a:lnSpc>
                <a:spcPct val="80000"/>
              </a:lnSpc>
              <a:buFont typeface="Arial" panose="020B0604020202020204" pitchFamily="34" charset="0"/>
              <a:buChar char="•"/>
            </a:pPr>
            <a:r>
              <a:rPr lang="en-US" dirty="0"/>
              <a:t>All grants must be closed out at the end of the POP.</a:t>
            </a:r>
          </a:p>
          <a:p>
            <a:pPr marL="628650" marR="0" lvl="1" indent="-1714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lang="en-US" dirty="0"/>
              <a:t>Timelines and process exist for closing grants.</a:t>
            </a:r>
          </a:p>
          <a:p>
            <a:pPr marL="628650" lvl="1" indent="-171450">
              <a:lnSpc>
                <a:spcPct val="80000"/>
              </a:lnSpc>
              <a:buFont typeface="Arial" panose="020B0604020202020204" pitchFamily="34" charset="0"/>
              <a:buChar char="•"/>
            </a:pPr>
            <a:r>
              <a:rPr lang="en-US" dirty="0"/>
              <a:t>Specific documents must be submitted to close a grant</a:t>
            </a:r>
          </a:p>
          <a:p>
            <a:pPr marL="628650" lvl="1" indent="-171450">
              <a:lnSpc>
                <a:spcPct val="80000"/>
              </a:lnSpc>
              <a:buFont typeface="Arial" panose="020B0604020202020204" pitchFamily="34" charset="0"/>
              <a:buChar char="•"/>
            </a:pPr>
            <a:r>
              <a:rPr lang="en-US" dirty="0"/>
              <a:t>Personally identifiable information (PII) must be protected. </a:t>
            </a:r>
          </a:p>
          <a:p>
            <a:pPr marL="628650" lvl="1" indent="-171450">
              <a:lnSpc>
                <a:spcPct val="80000"/>
              </a:lnSpc>
              <a:buFont typeface="Arial" panose="020B0604020202020204" pitchFamily="34" charset="0"/>
              <a:buChar char="•"/>
            </a:pPr>
            <a:r>
              <a:rPr lang="en-US" dirty="0"/>
              <a:t>Public access to records is required, with certain restrictions.</a:t>
            </a:r>
          </a:p>
          <a:p>
            <a:pPr marL="628650" lvl="1" indent="-171450">
              <a:lnSpc>
                <a:spcPct val="80000"/>
              </a:lnSpc>
              <a:buFont typeface="Arial" panose="020B0604020202020204" pitchFamily="34" charset="0"/>
              <a:buChar char="•"/>
            </a:pPr>
            <a:r>
              <a:rPr lang="en-US" dirty="0"/>
              <a:t>Policies and procedures reduce risk of non-compliance with closeout and record management requirements.</a:t>
            </a:r>
          </a:p>
          <a:p>
            <a:endParaRPr lang="en-US" dirty="0"/>
          </a:p>
        </p:txBody>
      </p:sp>
      <p:sp>
        <p:nvSpPr>
          <p:cNvPr id="4" name="Slide Number Placeholder 3"/>
          <p:cNvSpPr>
            <a:spLocks noGrp="1"/>
          </p:cNvSpPr>
          <p:nvPr>
            <p:ph type="sldNum" sz="quarter" idx="5"/>
          </p:nvPr>
        </p:nvSpPr>
        <p:spPr/>
        <p:txBody>
          <a:bodyPr/>
          <a:lstStyle/>
          <a:p>
            <a:fld id="{D314BB80-9B9C-4921-857A-03CE707AA442}" type="slidenum">
              <a:rPr lang="en-US" smtClean="0"/>
              <a:t>1</a:t>
            </a:fld>
            <a:endParaRPr lang="en-US"/>
          </a:p>
        </p:txBody>
      </p:sp>
    </p:spTree>
    <p:extLst>
      <p:ext uri="{BB962C8B-B14F-4D97-AF65-F5344CB8AC3E}">
        <p14:creationId xmlns:p14="http://schemas.microsoft.com/office/powerpoint/2010/main" val="3795598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dirty="0">
                <a:effectLst>
                  <a:glow>
                    <a:srgbClr val="000000"/>
                  </a:glow>
                  <a:outerShdw sx="0" sy="0">
                    <a:srgbClr val="000000"/>
                  </a:outerShdw>
                  <a:reflection stA="0" endPos="0" fadeDir="0" sx="0" sy="0"/>
                </a:effectLst>
              </a:rPr>
              <a:t>WIOA also provides guidance on required records</a:t>
            </a:r>
            <a:r>
              <a:rPr lang="en-US" baseline="0" dirty="0">
                <a:effectLst>
                  <a:glow>
                    <a:srgbClr val="000000"/>
                  </a:glow>
                  <a:outerShdw sx="0" sy="0">
                    <a:srgbClr val="000000"/>
                  </a:outerShdw>
                  <a:reflection stA="0" endPos="0" fadeDir="0" sx="0" sy="0"/>
                </a:effectLst>
              </a:rPr>
              <a:t> that must be retained.</a:t>
            </a:r>
            <a:endParaRPr lang="en-US" dirty="0">
              <a:effectLst>
                <a:glow>
                  <a:srgbClr val="000000"/>
                </a:glow>
                <a:outerShdw sx="0" sy="0">
                  <a:srgbClr val="000000"/>
                </a:outerShdw>
                <a:reflection stA="0" endPos="0" fadeDir="0" sx="0" sy="0"/>
              </a:effectLst>
            </a:endParaRPr>
          </a:p>
          <a:p>
            <a:pPr lvl="0" fontAlgn="base"/>
            <a:endParaRPr lang="en-US" dirty="0">
              <a:effectLst>
                <a:glow>
                  <a:srgbClr val="000000"/>
                </a:glow>
                <a:outerShdw sx="0" sy="0">
                  <a:srgbClr val="000000"/>
                </a:outerShdw>
                <a:reflection stA="0" endPos="0" fadeDir="0" sx="0" sy="0"/>
              </a:effectLst>
            </a:endParaRPr>
          </a:p>
          <a:p>
            <a:pPr lvl="0" fontAlgn="base"/>
            <a:r>
              <a:rPr lang="en-US" dirty="0">
                <a:effectLst>
                  <a:glow>
                    <a:srgbClr val="000000"/>
                  </a:glow>
                  <a:outerShdw sx="0" sy="0">
                    <a:srgbClr val="000000"/>
                  </a:outerShdw>
                  <a:reflection stA="0" endPos="0" fadeDir="0" sx="0" sy="0"/>
                </a:effectLst>
              </a:rPr>
              <a:t>Recipients shall keep records that are sufficient to prepare reports required by this WIOA title I and to permit the tracing of funds to a level of expenditure adequate to ensure that the funds have not been spent unlawfully. [</a:t>
            </a:r>
            <a:r>
              <a:rPr lang="en-US" u="sng" dirty="0">
                <a:hlinkClick r:id="rId3"/>
              </a:rPr>
              <a:t>WIOA</a:t>
            </a:r>
            <a:r>
              <a:rPr lang="en-US" dirty="0">
                <a:effectLst>
                  <a:glow>
                    <a:srgbClr val="000000"/>
                  </a:glow>
                  <a:outerShdw sx="0" sy="0">
                    <a:srgbClr val="000000"/>
                  </a:outerShdw>
                  <a:reflection stA="0" endPos="0" fadeDir="0" sx="0" sy="0"/>
                </a:effectLst>
              </a:rPr>
              <a:t> sec. 185(a)(1)]</a:t>
            </a:r>
          </a:p>
          <a:p>
            <a:pPr lvl="0" fontAlgn="base"/>
            <a:endParaRPr lang="en-US" dirty="0">
              <a:effectLst>
                <a:glow>
                  <a:srgbClr val="000000"/>
                </a:glow>
                <a:outerShdw sx="0" sy="0">
                  <a:srgbClr val="000000"/>
                </a:outerShdw>
                <a:reflection stA="0" endPos="0" fadeDir="0" sx="0" sy="0"/>
              </a:effectLst>
            </a:endParaRPr>
          </a:p>
          <a:p>
            <a:pPr lvl="0" fontAlgn="base"/>
            <a:r>
              <a:rPr lang="en-US" dirty="0">
                <a:effectLst>
                  <a:glow>
                    <a:srgbClr val="000000"/>
                  </a:glow>
                  <a:outerShdw sx="0" sy="0">
                    <a:srgbClr val="000000"/>
                  </a:outerShdw>
                  <a:reflection stA="0" endPos="0" fadeDir="0" sx="0" sy="0"/>
                </a:effectLst>
              </a:rPr>
              <a:t>Every recipient shall maintain records and submit reports required by the Secretary regarding the performance of programs and activities carried out under WIOA title I.  In order to prepare the required performance reports recipients must maintain standardized records for all individual participants. [</a:t>
            </a:r>
            <a:r>
              <a:rPr lang="en-US" u="sng" dirty="0">
                <a:hlinkClick r:id="rId3"/>
              </a:rPr>
              <a:t>WIOA</a:t>
            </a:r>
            <a:r>
              <a:rPr lang="en-US" dirty="0">
                <a:effectLst>
                  <a:glow>
                    <a:srgbClr val="000000"/>
                  </a:glow>
                  <a:outerShdw sx="0" sy="0">
                    <a:srgbClr val="000000"/>
                  </a:outerShdw>
                  <a:reflection stA="0" endPos="0" fadeDir="0" sx="0" sy="0"/>
                </a:effectLst>
              </a:rPr>
              <a:t> sec. 185(a)(2)-(3)]</a:t>
            </a:r>
          </a:p>
          <a:p>
            <a:pPr marL="0" marR="0" lvl="0" indent="0" algn="l" defTabSz="939729" rtl="0" eaLnBrk="1" fontAlgn="auto" latinLnBrk="0" hangingPunct="1">
              <a:lnSpc>
                <a:spcPct val="100000"/>
              </a:lnSpc>
              <a:spcBef>
                <a:spcPts val="0"/>
              </a:spcBef>
              <a:spcAft>
                <a:spcPts val="0"/>
              </a:spcAft>
              <a:buClrTx/>
              <a:buSzTx/>
              <a:buFontTx/>
              <a:buNone/>
              <a:tabLst/>
              <a:defRPr/>
            </a:pPr>
            <a:endParaRPr lang="en-US" dirty="0"/>
          </a:p>
          <a:p>
            <a:pPr marL="0" marR="0" lvl="0" indent="0" algn="l" defTabSz="939729" rtl="0" eaLnBrk="1" fontAlgn="auto" latinLnBrk="0" hangingPunct="1">
              <a:lnSpc>
                <a:spcPct val="100000"/>
              </a:lnSpc>
              <a:spcBef>
                <a:spcPts val="0"/>
              </a:spcBef>
              <a:spcAft>
                <a:spcPts val="0"/>
              </a:spcAft>
              <a:buClrTx/>
              <a:buSzTx/>
              <a:buFontTx/>
              <a:buNone/>
              <a:tabLst/>
              <a:defRPr/>
            </a:pPr>
            <a:r>
              <a:rPr lang="en-US" dirty="0"/>
              <a:t>WIOA also records to determine compliance with the nondiscrimination and equal opportunity provisions of sec. 188 of </a:t>
            </a:r>
            <a:r>
              <a:rPr lang="en-US" u="sng" dirty="0">
                <a:hlinkClick r:id="rId3"/>
              </a:rPr>
              <a:t>WIOA</a:t>
            </a:r>
            <a:r>
              <a:rPr lang="en-US" dirty="0"/>
              <a:t>, or </a:t>
            </a:r>
            <a:r>
              <a:rPr lang="en-US" u="sng" dirty="0">
                <a:hlinkClick r:id="rId4"/>
              </a:rPr>
              <a:t>29 CFR 38</a:t>
            </a:r>
            <a:r>
              <a:rPr lang="en-US" dirty="0"/>
              <a:t>.</a:t>
            </a:r>
            <a:endParaRPr lang="en-US" dirty="0">
              <a:effectLst>
                <a:glow>
                  <a:srgbClr val="000000"/>
                </a:glow>
                <a:outerShdw sx="0" sy="0">
                  <a:srgbClr val="000000"/>
                </a:outerShdw>
                <a:reflection stA="0" endPos="0" fadeDir="0" sx="0" sy="0"/>
              </a:effectLst>
            </a:endParaRPr>
          </a:p>
          <a:p>
            <a:pPr marL="0" marR="0" lvl="0" indent="0" algn="l" defTabSz="939729"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E98EE8A-F168-479D-BE2F-6DABBC9ECD11}" type="slidenum">
              <a:rPr lang="en-US" smtClean="0"/>
              <a:t>10</a:t>
            </a:fld>
            <a:endParaRPr lang="en-US"/>
          </a:p>
        </p:txBody>
      </p:sp>
    </p:spTree>
    <p:extLst>
      <p:ext uri="{BB962C8B-B14F-4D97-AF65-F5344CB8AC3E}">
        <p14:creationId xmlns:p14="http://schemas.microsoft.com/office/powerpoint/2010/main" val="1423341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47241" y="4400550"/>
            <a:ext cx="6308202" cy="3600450"/>
          </a:xfrm>
        </p:spPr>
        <p:txBody>
          <a:bodyPr/>
          <a:lstStyle/>
          <a:p>
            <a:r>
              <a:rPr lang="en-US" sz="1050" dirty="0"/>
              <a:t>There are situations</a:t>
            </a:r>
            <a:r>
              <a:rPr lang="en-US" sz="1050" baseline="0" dirty="0"/>
              <a:t> that may extend the standard three-year record retention period and some specific types of records have their own record retention period-triggering activities.  Some exceptions to the regular retention period includes: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1"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Written notification to extend</a:t>
            </a:r>
            <a:r>
              <a:rPr lang="en-US" sz="105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 If the DOL, cognizant agency for audit, oversight agency for audit, cognizant agency for indirect costs, or PTE notifies the non-Federal entity in writing to extend the retention period, the records must be retained for as long as directed. [</a:t>
            </a:r>
            <a:r>
              <a:rPr lang="en-US" sz="1050" u="sng" strike="noStrike" kern="1200" dirty="0">
                <a:solidFill>
                  <a:schemeClr val="tx1"/>
                </a:solidFill>
                <a:effectLst/>
                <a:latin typeface="+mn-lt"/>
                <a:ea typeface="+mn-ea"/>
                <a:cs typeface="+mn-cs"/>
                <a:hlinkClick r:id="rId3"/>
              </a:rPr>
              <a:t>2 CFR 200.333(b)</a:t>
            </a:r>
            <a:r>
              <a:rPr lang="en-US" sz="105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1"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Litigation/audit records</a:t>
            </a:r>
            <a:r>
              <a:rPr lang="en-US" sz="105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 If any litigation, claim, audit, or monitoring by a Federal Project Officer, Grant Officer, PTE monitor, or other authorized DOLETA representative is started before the expiration of the three-year period, the records must be retained until all litigation, claims, audit findings, or monitoring findings involving the records have been resolved and final action taken, or until the end of the regular three-year record retention period, whichever is later.  Failure to obtain an audit extends the record retention requirement indefinitely.  A delay in obtaining an audit or in resolving audit findings extends the record retention period until all audit requirements have been satisfied and all findings have been resolved to the awarding agency’s satisfaction. [</a:t>
            </a:r>
            <a:r>
              <a:rPr lang="en-US" sz="1050" u="sng" strike="noStrike" kern="1200" dirty="0">
                <a:solidFill>
                  <a:schemeClr val="tx1"/>
                </a:solidFill>
                <a:effectLst/>
                <a:latin typeface="+mn-lt"/>
                <a:ea typeface="+mn-ea"/>
                <a:cs typeface="+mn-cs"/>
                <a:hlinkClick r:id="rId3"/>
              </a:rPr>
              <a:t>2 CFR 200.333(a)</a:t>
            </a:r>
            <a:r>
              <a:rPr lang="en-US" sz="105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 and </a:t>
            </a:r>
            <a:r>
              <a:rPr lang="en-US" sz="1050" u="sng" strike="noStrike" kern="1200" dirty="0">
                <a:solidFill>
                  <a:schemeClr val="tx1"/>
                </a:solidFill>
                <a:effectLst/>
                <a:latin typeface="+mn-lt"/>
                <a:ea typeface="+mn-ea"/>
                <a:cs typeface="+mn-cs"/>
                <a:hlinkClick r:id="rId4"/>
              </a:rPr>
              <a:t>2 CFR 2900.3</a:t>
            </a:r>
            <a:r>
              <a:rPr lang="en-US" sz="105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1"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Real property and equipment</a:t>
            </a:r>
            <a:r>
              <a:rPr lang="en-US" sz="105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 Records for real property and equipment acquired with Federal funds must be retained for three years after final disposition, pursuant to </a:t>
            </a:r>
            <a:r>
              <a:rPr lang="en-US" sz="1050" u="sng" strike="noStrike" kern="1200" dirty="0">
                <a:solidFill>
                  <a:schemeClr val="tx1"/>
                </a:solidFill>
                <a:effectLst/>
                <a:latin typeface="+mn-lt"/>
                <a:ea typeface="+mn-ea"/>
                <a:cs typeface="+mn-cs"/>
                <a:hlinkClick r:id="rId3"/>
              </a:rPr>
              <a:t>2 CFR 200.333(c)</a:t>
            </a:r>
            <a:r>
              <a:rPr lang="en-US" sz="105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1"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Records transfer</a:t>
            </a:r>
            <a:r>
              <a:rPr lang="en-US" sz="105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 If records are transferred to or maintained by the DOL or PTE, the three-year retention requirement is not applicable to the transferring non-Federal entity, pursuant to </a:t>
            </a:r>
            <a:r>
              <a:rPr lang="en-US" sz="1050" u="sng" strike="noStrike" kern="1200" dirty="0">
                <a:solidFill>
                  <a:schemeClr val="tx1"/>
                </a:solidFill>
                <a:effectLst/>
                <a:latin typeface="+mn-lt"/>
                <a:ea typeface="+mn-ea"/>
                <a:cs typeface="+mn-cs"/>
                <a:hlinkClick r:id="rId3"/>
              </a:rPr>
              <a:t>2 CFR 200.333(d)</a:t>
            </a:r>
            <a:r>
              <a:rPr lang="en-US" sz="105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1"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Indirect cost records</a:t>
            </a:r>
            <a:r>
              <a:rPr lang="en-US" sz="105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 Indirect cost records include items, such as actual computations, indirect cost proposals, cost allocation plans, and supporting documentation and records.  Indirect costs-related documents have different retention depending on</a:t>
            </a:r>
            <a:r>
              <a:rPr lang="en-US" sz="1050" u="none" strike="noStrike" kern="1200" baseline="0" dirty="0">
                <a:solidFill>
                  <a:schemeClr val="tx1"/>
                </a:solidFill>
                <a:effectLst>
                  <a:glow>
                    <a:srgbClr val="000000"/>
                  </a:glow>
                  <a:outerShdw sx="0" sy="0">
                    <a:srgbClr val="000000"/>
                  </a:outerShdw>
                  <a:reflection stA="0" endPos="0" fadeDir="0" sx="0" sy="0"/>
                </a:effectLst>
                <a:latin typeface="+mn-lt"/>
                <a:ea typeface="+mn-ea"/>
                <a:cs typeface="+mn-cs"/>
              </a:rPr>
              <a:t> </a:t>
            </a:r>
            <a:r>
              <a:rPr lang="en-US" sz="1050" b="0" u="none" strike="noStrike" kern="1200" baseline="0" dirty="0">
                <a:solidFill>
                  <a:schemeClr val="tx1"/>
                </a:solidFill>
                <a:effectLst>
                  <a:glow>
                    <a:srgbClr val="000000"/>
                  </a:glow>
                  <a:outerShdw sx="0" sy="0">
                    <a:srgbClr val="000000"/>
                  </a:outerShdw>
                  <a:reflection stA="0" endPos="0" fadeDir="0" sx="0" sy="0"/>
                </a:effectLst>
                <a:latin typeface="+mn-lt"/>
                <a:ea typeface="+mn-ea"/>
                <a:cs typeface="+mn-cs"/>
              </a:rPr>
              <a:t>whether or not the proposal was required to be </a:t>
            </a:r>
            <a:r>
              <a:rPr lang="en-US" sz="1050" b="0" i="0" kern="1200" dirty="0">
                <a:solidFill>
                  <a:schemeClr val="tx1"/>
                </a:solidFill>
                <a:effectLst/>
                <a:latin typeface="+mn-lt"/>
                <a:ea typeface="+mn-ea"/>
                <a:cs typeface="+mn-cs"/>
              </a:rPr>
              <a:t>submitted for negotiation.</a:t>
            </a:r>
            <a:r>
              <a:rPr lang="en-US" sz="1050" i="0" kern="1200" dirty="0">
                <a:solidFill>
                  <a:schemeClr val="tx1"/>
                </a:solidFill>
                <a:effectLst/>
                <a:latin typeface="+mn-lt"/>
                <a:ea typeface="+mn-ea"/>
                <a:cs typeface="+mn-cs"/>
              </a:rPr>
              <a:t> </a:t>
            </a:r>
            <a:r>
              <a:rPr lang="en-US" sz="1050" kern="1200" dirty="0">
                <a:solidFill>
                  <a:schemeClr val="tx1"/>
                </a:solidFill>
                <a:effectLst/>
                <a:latin typeface="+mn-lt"/>
                <a:ea typeface="+mn-ea"/>
                <a:cs typeface="+mn-cs"/>
              </a:rPr>
              <a:t>If </a:t>
            </a:r>
            <a:r>
              <a:rPr lang="en-US" sz="1050" i="1" kern="1200" dirty="0">
                <a:solidFill>
                  <a:schemeClr val="tx1"/>
                </a:solidFill>
                <a:effectLst/>
                <a:latin typeface="+mn-lt"/>
                <a:ea typeface="+mn-ea"/>
                <a:cs typeface="+mn-cs"/>
              </a:rPr>
              <a:t>required to be submitted for negotiation </a:t>
            </a:r>
            <a:r>
              <a:rPr lang="en-US" sz="1050" i="0" kern="1200" dirty="0">
                <a:solidFill>
                  <a:schemeClr val="tx1"/>
                </a:solidFill>
                <a:effectLst/>
                <a:latin typeface="+mn-lt"/>
                <a:ea typeface="+mn-ea"/>
                <a:cs typeface="+mn-cs"/>
              </a:rPr>
              <a:t>with </a:t>
            </a:r>
            <a:r>
              <a:rPr lang="en-US" sz="1050" kern="1200" dirty="0">
                <a:solidFill>
                  <a:schemeClr val="tx1"/>
                </a:solidFill>
                <a:effectLst/>
                <a:latin typeface="+mn-lt"/>
                <a:ea typeface="+mn-ea"/>
                <a:cs typeface="+mn-cs"/>
              </a:rPr>
              <a:t>the Federal government (or to the PTE), the 3-year retention period for its supporting records starts from the date of such submission. </a:t>
            </a:r>
            <a:r>
              <a:rPr lang="en-US" sz="1050" i="1" kern="1200" dirty="0">
                <a:solidFill>
                  <a:schemeClr val="tx1"/>
                </a:solidFill>
                <a:effectLst/>
                <a:latin typeface="+mn-lt"/>
                <a:ea typeface="+mn-ea"/>
                <a:cs typeface="+mn-cs"/>
              </a:rPr>
              <a:t>If not required to be submitted for negotiation, </a:t>
            </a:r>
            <a:r>
              <a:rPr lang="en-US" sz="1050" kern="1200" dirty="0">
                <a:solidFill>
                  <a:schemeClr val="tx1"/>
                </a:solidFill>
                <a:effectLst/>
                <a:latin typeface="+mn-lt"/>
                <a:ea typeface="+mn-ea"/>
                <a:cs typeface="+mn-cs"/>
              </a:rPr>
              <a:t>the 3-year retention period starts from the end of the fiscal year (or other accounting period) covered by the proposal, plan, or other computation. [</a:t>
            </a:r>
            <a:r>
              <a:rPr lang="en-US" sz="1050" u="sng" kern="1200" dirty="0">
                <a:solidFill>
                  <a:schemeClr val="tx1"/>
                </a:solidFill>
                <a:effectLst/>
                <a:latin typeface="+mn-lt"/>
                <a:ea typeface="+mn-ea"/>
                <a:cs typeface="+mn-cs"/>
                <a:hlinkClick r:id="rId3"/>
              </a:rPr>
              <a:t>2 CFR 200.333(f)(1)</a:t>
            </a:r>
            <a:r>
              <a:rPr lang="en-US" sz="1050" u="sng" kern="1200" dirty="0">
                <a:solidFill>
                  <a:schemeClr val="tx1"/>
                </a:solidFill>
                <a:effectLst/>
                <a:latin typeface="+mn-lt"/>
                <a:ea typeface="+mn-ea"/>
                <a:cs typeface="+mn-cs"/>
              </a:rPr>
              <a:t>&amp;(2)</a:t>
            </a:r>
            <a:r>
              <a:rPr lang="en-US" sz="1050" kern="120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1" i="0" u="none" strike="noStrike" kern="1200" baseline="0" dirty="0">
                <a:solidFill>
                  <a:schemeClr val="tx1"/>
                </a:solidFill>
                <a:effectLst/>
                <a:latin typeface="+mn-lt"/>
                <a:ea typeface="+mn-ea"/>
                <a:cs typeface="+mn-cs"/>
              </a:rPr>
              <a:t>Program income</a:t>
            </a:r>
            <a:r>
              <a:rPr lang="en-US" sz="1050" b="0" i="0" u="none" strike="noStrike" kern="1200" baseline="0" dirty="0">
                <a:solidFill>
                  <a:schemeClr val="tx1"/>
                </a:solidFill>
                <a:effectLst/>
                <a:latin typeface="+mn-lt"/>
                <a:ea typeface="+mn-ea"/>
                <a:cs typeface="+mn-cs"/>
              </a:rPr>
              <a:t>. DOL expects grantees to return or refund for program income generated during the life of the grant. Earning after the grant closing is irrelevant since not federal funds were used to generate the program income. </a:t>
            </a:r>
            <a:endParaRPr lang="en-US" sz="1050" baseline="0" dirty="0"/>
          </a:p>
          <a:p>
            <a:endParaRPr lang="en-US" sz="1050" baseline="0" dirty="0"/>
          </a:p>
        </p:txBody>
      </p:sp>
      <p:sp>
        <p:nvSpPr>
          <p:cNvPr id="4" name="Slide Number Placeholder 3"/>
          <p:cNvSpPr>
            <a:spLocks noGrp="1"/>
          </p:cNvSpPr>
          <p:nvPr>
            <p:ph type="sldNum" sz="quarter" idx="10"/>
          </p:nvPr>
        </p:nvSpPr>
        <p:spPr/>
        <p:txBody>
          <a:bodyPr/>
          <a:lstStyle/>
          <a:p>
            <a:fld id="{303465C1-E1BC-4869-994F-48E84DC9C577}" type="slidenum">
              <a:rPr lang="en-US" smtClean="0"/>
              <a:t>11</a:t>
            </a:fld>
            <a:endParaRPr lang="en-US"/>
          </a:p>
        </p:txBody>
      </p:sp>
    </p:spTree>
    <p:extLst>
      <p:ext uri="{BB962C8B-B14F-4D97-AF65-F5344CB8AC3E}">
        <p14:creationId xmlns:p14="http://schemas.microsoft.com/office/powerpoint/2010/main" val="2070790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972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DOL, including its Inspector General, the Comptroller General of the United States, the PTE, and/or any of their authorized representatives have the right of access to any documents, papers, or other records (including electronic writings and records) of the grant recipient that are pertinent to the Federal award in order to make audits, monitoring reviews, examinations, excerpts, and transcripts.  The right also includes timely and reasonable access to the grant recipient’s personnel for the purpose of interview and discussion related to such documents. [</a:t>
            </a:r>
            <a:r>
              <a:rPr lang="en-US" sz="1200" u="sng" kern="1200" dirty="0">
                <a:solidFill>
                  <a:schemeClr val="tx1"/>
                </a:solidFill>
                <a:effectLst/>
                <a:latin typeface="+mn-lt"/>
                <a:ea typeface="+mn-ea"/>
                <a:cs typeface="+mn-cs"/>
                <a:hlinkClick r:id="rId3"/>
              </a:rPr>
              <a:t>2 CFR 200.336</a:t>
            </a:r>
            <a:r>
              <a:rPr lang="en-US" sz="1200" kern="1200" dirty="0">
                <a:solidFill>
                  <a:schemeClr val="tx1"/>
                </a:solidFill>
                <a:effectLst/>
                <a:latin typeface="+mn-lt"/>
                <a:ea typeface="+mn-ea"/>
                <a:cs typeface="+mn-cs"/>
              </a:rPr>
              <a:t>]</a:t>
            </a:r>
          </a:p>
          <a:p>
            <a:pPr marL="0" marR="0" lvl="0" indent="0" algn="l" defTabSz="939729"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3972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WIOA title I grant recipients, the Director at the Office of Civil Rights has the same rights of access described above per the requirements of </a:t>
            </a:r>
            <a:r>
              <a:rPr lang="en-US" sz="1200" u="sng" kern="1200" dirty="0">
                <a:solidFill>
                  <a:schemeClr val="tx1"/>
                </a:solidFill>
                <a:effectLst/>
                <a:latin typeface="+mn-lt"/>
                <a:ea typeface="+mn-ea"/>
                <a:cs typeface="+mn-cs"/>
                <a:hlinkClick r:id="rId4"/>
              </a:rPr>
              <a:t>29 CFR Part 38</a:t>
            </a:r>
            <a:r>
              <a:rPr lang="en-US" sz="1200" kern="1200" dirty="0">
                <a:solidFill>
                  <a:schemeClr val="tx1"/>
                </a:solidFill>
                <a:effectLst/>
                <a:latin typeface="+mn-lt"/>
                <a:ea typeface="+mn-ea"/>
                <a:cs typeface="+mn-cs"/>
              </a:rPr>
              <a:t>. </a:t>
            </a:r>
          </a:p>
          <a:p>
            <a:pPr marL="0" marR="0" lvl="0" indent="0" algn="l" defTabSz="939729"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Only under extraordinary and rare circumstances would such access include reviewing of the true name of victims of a crime.  Routine monitoring cannot be considered extraordinary and rare circumstances that would necessitate access to this information.  When access to the true name of victims of a crime is necessary, appropriate steps to protect this sensitive information must be taken by both the grant recipient and the DOL.  Any such access, other than under a court order or subpoena pursuant to a bona fide confidential investigation, must be approved by the head of the DOL or delegate. [</a:t>
            </a:r>
            <a:r>
              <a:rPr lang="en-US" sz="1200" u="sng" kern="1200" dirty="0">
                <a:solidFill>
                  <a:schemeClr val="tx1"/>
                </a:solidFill>
                <a:effectLst/>
                <a:latin typeface="+mn-lt"/>
                <a:ea typeface="+mn-ea"/>
                <a:cs typeface="+mn-cs"/>
                <a:hlinkClick r:id="rId3"/>
              </a:rPr>
              <a:t>2 CFR 200.336(b)</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pPr marL="0" marR="0" lvl="0" indent="0" algn="l" defTabSz="939729" rtl="0" eaLnBrk="1" fontAlgn="auto" latinLnBrk="0" hangingPunct="1">
              <a:lnSpc>
                <a:spcPct val="100000"/>
              </a:lnSpc>
              <a:spcBef>
                <a:spcPts val="0"/>
              </a:spcBef>
              <a:spcAft>
                <a:spcPts val="0"/>
              </a:spcAft>
              <a:buClrTx/>
              <a:buSzTx/>
              <a:buFontTx/>
              <a:buNone/>
              <a:tabLst/>
              <a:defRPr/>
            </a:pPr>
            <a:r>
              <a:rPr lang="en-US" dirty="0"/>
              <a:t>This right of access is not limited to the period of retention, but lasts</a:t>
            </a:r>
            <a:r>
              <a:rPr lang="en-US" baseline="0" dirty="0"/>
              <a:t> </a:t>
            </a:r>
            <a:r>
              <a:rPr lang="en-US" dirty="0"/>
              <a:t>as long as the records are retained </a:t>
            </a:r>
          </a:p>
          <a:p>
            <a:pPr defTabSz="939729">
              <a:defRPr/>
            </a:pPr>
            <a:endParaRPr lang="en-US" dirty="0"/>
          </a:p>
        </p:txBody>
      </p:sp>
      <p:sp>
        <p:nvSpPr>
          <p:cNvPr id="4" name="Slide Number Placeholder 3"/>
          <p:cNvSpPr>
            <a:spLocks noGrp="1"/>
          </p:cNvSpPr>
          <p:nvPr>
            <p:ph type="sldNum" sz="quarter" idx="10"/>
          </p:nvPr>
        </p:nvSpPr>
        <p:spPr/>
        <p:txBody>
          <a:bodyPr/>
          <a:lstStyle/>
          <a:p>
            <a:fld id="{AE98EE8A-F168-479D-BE2F-6DABBC9ECD11}" type="slidenum">
              <a:rPr lang="en-US" smtClean="0"/>
              <a:t>12</a:t>
            </a:fld>
            <a:endParaRPr lang="en-US"/>
          </a:p>
        </p:txBody>
      </p:sp>
    </p:spTree>
    <p:extLst>
      <p:ext uri="{BB962C8B-B14F-4D97-AF65-F5344CB8AC3E}">
        <p14:creationId xmlns:p14="http://schemas.microsoft.com/office/powerpoint/2010/main" val="3562314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Restrictions on public access to records</a:t>
            </a:r>
            <a:r>
              <a:rPr lang="en-US" sz="1200" kern="1200" dirty="0">
                <a:solidFill>
                  <a:schemeClr val="tx1"/>
                </a:solidFill>
                <a:effectLst/>
                <a:latin typeface="+mn-lt"/>
                <a:ea typeface="+mn-ea"/>
                <a:cs typeface="+mn-cs"/>
              </a:rPr>
              <a:t>: The DOL will not place restrictions on the grant recipient that limit public access to its records pertinent to a Federal award, except for protected personally identifiable information (PII), as defined at </a:t>
            </a:r>
            <a:r>
              <a:rPr lang="en-US" sz="1200" u="sng" kern="1200" dirty="0">
                <a:solidFill>
                  <a:schemeClr val="tx1"/>
                </a:solidFill>
                <a:effectLst/>
                <a:latin typeface="+mn-lt"/>
                <a:ea typeface="+mn-ea"/>
                <a:cs typeface="+mn-cs"/>
                <a:hlinkClick r:id="rId3"/>
              </a:rPr>
              <a:t>2 CFR 200.82</a:t>
            </a:r>
            <a:r>
              <a:rPr lang="en-US" sz="1200" kern="1200" dirty="0">
                <a:solidFill>
                  <a:schemeClr val="tx1"/>
                </a:solidFill>
                <a:effectLst/>
                <a:latin typeface="+mn-lt"/>
                <a:ea typeface="+mn-ea"/>
                <a:cs typeface="+mn-cs"/>
              </a:rPr>
              <a:t>, or when the DOL can demonstrate that such records will be kept confidential and would have been exempted from disclosure pursuant to the Freedom of Information Act (</a:t>
            </a:r>
            <a:r>
              <a:rPr lang="en-US" sz="1200" u="sng" kern="1200" dirty="0">
                <a:solidFill>
                  <a:schemeClr val="tx1"/>
                </a:solidFill>
                <a:effectLst/>
                <a:latin typeface="+mn-lt"/>
                <a:ea typeface="+mn-ea"/>
                <a:cs typeface="+mn-cs"/>
                <a:hlinkClick r:id="rId4"/>
              </a:rPr>
              <a:t>5 U.S.C. 552</a:t>
            </a:r>
            <a:r>
              <a:rPr lang="en-US" sz="1200" kern="1200" dirty="0">
                <a:solidFill>
                  <a:schemeClr val="tx1"/>
                </a:solidFill>
                <a:effectLst/>
                <a:latin typeface="+mn-lt"/>
                <a:ea typeface="+mn-ea"/>
                <a:cs typeface="+mn-cs"/>
              </a:rPr>
              <a:t>) or controlled unclassified information pursuant to Executive Order 13556 if the records had belonged to the DOL. [</a:t>
            </a:r>
            <a:r>
              <a:rPr lang="en-US" sz="1200" u="sng" kern="1200" dirty="0">
                <a:solidFill>
                  <a:schemeClr val="tx1"/>
                </a:solidFill>
                <a:effectLst/>
                <a:latin typeface="+mn-lt"/>
                <a:ea typeface="+mn-ea"/>
                <a:cs typeface="+mn-cs"/>
                <a:hlinkClick r:id="rId5"/>
              </a:rPr>
              <a:t>2 CFR 200.337</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Freedom of Information Act and Privacy Act (</a:t>
            </a:r>
            <a:r>
              <a:rPr lang="en-US" sz="1200" u="sng" kern="1200" dirty="0">
                <a:solidFill>
                  <a:schemeClr val="tx1"/>
                </a:solidFill>
                <a:effectLst/>
                <a:latin typeface="+mn-lt"/>
                <a:ea typeface="+mn-ea"/>
                <a:cs typeface="+mn-cs"/>
                <a:hlinkClick r:id="rId4"/>
              </a:rPr>
              <a:t>5 U.S.C. 552 and 552a</a:t>
            </a:r>
            <a:r>
              <a:rPr lang="en-US" sz="1200" kern="1200" dirty="0">
                <a:solidFill>
                  <a:schemeClr val="tx1"/>
                </a:solidFill>
                <a:effectLst/>
                <a:latin typeface="+mn-lt"/>
                <a:ea typeface="+mn-ea"/>
                <a:cs typeface="+mn-cs"/>
              </a:rPr>
              <a:t>) generally do not apply to ETA-funded records in the possession of recipients and subrecipients.  The provisions of these Acts apply to recipients’/subrecipients’ records only if they have been transferred to the Secretary of Labor.  There may be limited occasions in which the Privacy Act could apply to records under the provisions of </a:t>
            </a:r>
            <a:r>
              <a:rPr lang="en-US" sz="1200" u="sng" kern="1200" dirty="0">
                <a:solidFill>
                  <a:schemeClr val="tx1"/>
                </a:solidFill>
                <a:effectLst/>
                <a:latin typeface="+mn-lt"/>
                <a:ea typeface="+mn-ea"/>
                <a:cs typeface="+mn-cs"/>
                <a:hlinkClick r:id="rId4"/>
              </a:rPr>
              <a:t>5 U.S.C. 552a(m)(1)</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5"/>
              </a:rPr>
              <a:t>2 CFR 200.337</a:t>
            </a:r>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Processing fees</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Grant recipients may charge fees sufficient to recover the costs of processing requests for records, such as copying costs. [</a:t>
            </a:r>
            <a:r>
              <a:rPr lang="en-US" sz="1200" u="sng" kern="1200" dirty="0">
                <a:solidFill>
                  <a:schemeClr val="tx1"/>
                </a:solidFill>
                <a:effectLst/>
                <a:latin typeface="+mn-lt"/>
                <a:ea typeface="+mn-ea"/>
                <a:cs typeface="+mn-cs"/>
                <a:hlinkClick r:id="rId6"/>
              </a:rPr>
              <a:t>WIOA</a:t>
            </a:r>
            <a:r>
              <a:rPr lang="en-US" sz="1200" kern="1200" dirty="0">
                <a:solidFill>
                  <a:schemeClr val="tx1"/>
                </a:solidFill>
                <a:effectLst/>
                <a:latin typeface="+mn-lt"/>
                <a:ea typeface="+mn-ea"/>
                <a:cs typeface="+mn-cs"/>
              </a:rPr>
              <a:t> sec. 185(a)(4)(C)]</a:t>
            </a:r>
          </a:p>
          <a:p>
            <a:pPr defTabSz="939729">
              <a:defRPr/>
            </a:pPr>
            <a:endParaRPr lang="en-US" dirty="0"/>
          </a:p>
          <a:p>
            <a:pPr defTabSz="939729">
              <a:defRPr/>
            </a:pPr>
            <a:r>
              <a:rPr lang="en-US" dirty="0"/>
              <a:t>Now let’s talk</a:t>
            </a:r>
            <a:r>
              <a:rPr lang="en-US" baseline="0" dirty="0"/>
              <a:t> more about the need to protect PII</a:t>
            </a:r>
            <a:endParaRPr lang="en-US" dirty="0"/>
          </a:p>
        </p:txBody>
      </p:sp>
      <p:sp>
        <p:nvSpPr>
          <p:cNvPr id="4" name="Slide Number Placeholder 3"/>
          <p:cNvSpPr>
            <a:spLocks noGrp="1"/>
          </p:cNvSpPr>
          <p:nvPr>
            <p:ph type="sldNum" sz="quarter" idx="10"/>
          </p:nvPr>
        </p:nvSpPr>
        <p:spPr/>
        <p:txBody>
          <a:bodyPr/>
          <a:lstStyle/>
          <a:p>
            <a:fld id="{AE98EE8A-F168-479D-BE2F-6DABBC9ECD11}" type="slidenum">
              <a:rPr lang="en-US" smtClean="0"/>
              <a:t>13</a:t>
            </a:fld>
            <a:endParaRPr lang="en-US"/>
          </a:p>
        </p:txBody>
      </p:sp>
    </p:spTree>
    <p:extLst>
      <p:ext uri="{BB962C8B-B14F-4D97-AF65-F5344CB8AC3E}">
        <p14:creationId xmlns:p14="http://schemas.microsoft.com/office/powerpoint/2010/main" val="1718253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39729">
              <a:buFont typeface="Arial" panose="020B0604020202020204" pitchFamily="34" charset="0"/>
              <a:buChar char="•"/>
              <a:defRPr/>
            </a:pPr>
            <a:r>
              <a:rPr lang="en-US" sz="1200" kern="1200" dirty="0">
                <a:solidFill>
                  <a:schemeClr val="tx1"/>
                </a:solidFill>
                <a:effectLst/>
                <a:latin typeface="+mn-lt"/>
                <a:ea typeface="+mn-ea"/>
                <a:cs typeface="+mn-cs"/>
              </a:rPr>
              <a:t>Non-Federal entities</a:t>
            </a:r>
            <a:r>
              <a:rPr lang="en-US" sz="1200" kern="1200" baseline="0" dirty="0">
                <a:solidFill>
                  <a:schemeClr val="tx1"/>
                </a:solidFill>
                <a:effectLst/>
                <a:latin typeface="+mn-lt"/>
                <a:ea typeface="+mn-ea"/>
                <a:cs typeface="+mn-cs"/>
              </a:rPr>
              <a:t> must retain and store r</a:t>
            </a:r>
            <a:r>
              <a:rPr lang="en-US" sz="1200" kern="1200" dirty="0">
                <a:solidFill>
                  <a:schemeClr val="tx1"/>
                </a:solidFill>
                <a:effectLst/>
                <a:latin typeface="+mn-lt"/>
                <a:ea typeface="+mn-ea"/>
                <a:cs typeface="+mn-cs"/>
              </a:rPr>
              <a:t>ecords in a manner that will preserve their integrity and admissibility as evidence in any audit/litigation or other proceeding.  </a:t>
            </a:r>
          </a:p>
          <a:p>
            <a:pPr marL="171450" marR="0" lvl="0" indent="-171450" algn="l" defTabSz="93972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custodian of the records has the burden of producing and authenticating the records.  Failure to authenticate the record will deny the right to use it for any evidentiary purpose.  Thus, if a grant recipient maintains its participant eligibility records on computer files and is unable to show that the records were secure or were tamper-proof, the records cannot be used to prove that participants were eligible for services they receive. Additional requirements related to the admissibility of records in evidence can be found at </a:t>
            </a:r>
            <a:r>
              <a:rPr lang="en-US" sz="1200" u="sng" kern="1200" dirty="0">
                <a:solidFill>
                  <a:schemeClr val="tx1"/>
                </a:solidFill>
                <a:effectLst/>
                <a:latin typeface="+mn-lt"/>
                <a:ea typeface="+mn-ea"/>
                <a:cs typeface="+mn-cs"/>
                <a:hlinkClick r:id="rId3"/>
              </a:rPr>
              <a:t>29 CFR 18.902</a:t>
            </a:r>
            <a:r>
              <a:rPr lang="en-US" sz="1200" kern="1200" dirty="0">
                <a:solidFill>
                  <a:schemeClr val="tx1"/>
                </a:solidFill>
                <a:effectLst/>
                <a:latin typeface="+mn-lt"/>
                <a:ea typeface="+mn-ea"/>
                <a:cs typeface="+mn-cs"/>
              </a:rPr>
              <a:t>.</a:t>
            </a:r>
          </a:p>
          <a:p>
            <a:pPr marL="171450" marR="0" lvl="0" indent="-171450" algn="l" defTabSz="93972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Microfilmed or photocopied records can be substituted for original records because they are generally accepted (unless questions as to authenticity are raised) as admissible for evidentiary purposes. [</a:t>
            </a:r>
            <a:r>
              <a:rPr lang="en-US" sz="1200" u="sng" kern="1200" dirty="0">
                <a:solidFill>
                  <a:schemeClr val="tx1"/>
                </a:solidFill>
                <a:effectLst/>
                <a:latin typeface="+mn-lt"/>
                <a:ea typeface="+mn-ea"/>
                <a:cs typeface="+mn-cs"/>
                <a:hlinkClick r:id="rId4"/>
              </a:rPr>
              <a:t>29 CFR 18.1002-1003</a:t>
            </a:r>
            <a:r>
              <a:rPr lang="en-US" sz="1200" kern="1200" dirty="0">
                <a:solidFill>
                  <a:schemeClr val="tx1"/>
                </a:solidFill>
                <a:effectLst/>
                <a:latin typeface="+mn-lt"/>
                <a:ea typeface="+mn-ea"/>
                <a:cs typeface="+mn-cs"/>
              </a:rPr>
              <a:t>] </a:t>
            </a:r>
          </a:p>
          <a:p>
            <a:pPr marL="171450" marR="0" lvl="0" indent="-171450" algn="l" defTabSz="93972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If data are stored in a computer or similar device, any printout or other output readable by sight, shown to reflect the data accurately, is an original. [</a:t>
            </a:r>
            <a:r>
              <a:rPr lang="en-US" sz="1200" u="sng" kern="1200" dirty="0">
                <a:solidFill>
                  <a:schemeClr val="tx1"/>
                </a:solidFill>
                <a:effectLst/>
                <a:latin typeface="+mn-lt"/>
                <a:ea typeface="+mn-ea"/>
                <a:cs typeface="+mn-cs"/>
                <a:hlinkClick r:id="rId5"/>
              </a:rPr>
              <a:t>29 CFR 18.1001(a)(3)</a:t>
            </a:r>
            <a:r>
              <a:rPr lang="en-US" sz="1200" kern="1200" dirty="0">
                <a:solidFill>
                  <a:schemeClr val="tx1"/>
                </a:solidFill>
                <a:effectLst/>
                <a:latin typeface="+mn-lt"/>
                <a:ea typeface="+mn-ea"/>
                <a:cs typeface="+mn-cs"/>
              </a:rPr>
              <a:t>]  </a:t>
            </a:r>
          </a:p>
          <a:p>
            <a:pPr marL="171450" marR="0" lvl="0" indent="-171450" algn="l" defTabSz="93972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To prove the content of a writing or recording, the original writing or recording is required. [</a:t>
            </a:r>
            <a:r>
              <a:rPr lang="en-US" sz="1200" u="sng" kern="1200" dirty="0">
                <a:solidFill>
                  <a:schemeClr val="tx1"/>
                </a:solidFill>
                <a:effectLst/>
                <a:latin typeface="+mn-lt"/>
                <a:ea typeface="+mn-ea"/>
                <a:cs typeface="+mn-cs"/>
                <a:hlinkClick r:id="rId4"/>
              </a:rPr>
              <a:t>29 CFR 18.1002</a:t>
            </a:r>
            <a:r>
              <a:rPr lang="en-US" sz="1200" kern="1200" dirty="0">
                <a:solidFill>
                  <a:schemeClr val="tx1"/>
                </a:solidFill>
                <a:effectLst/>
                <a:latin typeface="+mn-lt"/>
                <a:ea typeface="+mn-ea"/>
                <a:cs typeface="+mn-cs"/>
              </a:rPr>
              <a:t>]</a:t>
            </a:r>
          </a:p>
          <a:p>
            <a:pPr marL="171450" marR="0" lvl="0" indent="-171450" algn="l" defTabSz="93972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defTabSz="939729">
              <a:defRPr/>
            </a:pPr>
            <a:endParaRPr lang="en-US" dirty="0"/>
          </a:p>
        </p:txBody>
      </p:sp>
      <p:sp>
        <p:nvSpPr>
          <p:cNvPr id="4" name="Slide Number Placeholder 3"/>
          <p:cNvSpPr>
            <a:spLocks noGrp="1"/>
          </p:cNvSpPr>
          <p:nvPr>
            <p:ph type="sldNum" sz="quarter" idx="10"/>
          </p:nvPr>
        </p:nvSpPr>
        <p:spPr/>
        <p:txBody>
          <a:bodyPr/>
          <a:lstStyle/>
          <a:p>
            <a:fld id="{AE98EE8A-F168-479D-BE2F-6DABBC9ECD11}" type="slidenum">
              <a:rPr lang="en-US" smtClean="0"/>
              <a:t>14</a:t>
            </a:fld>
            <a:endParaRPr lang="en-US"/>
          </a:p>
        </p:txBody>
      </p:sp>
    </p:spTree>
    <p:extLst>
      <p:ext uri="{BB962C8B-B14F-4D97-AF65-F5344CB8AC3E}">
        <p14:creationId xmlns:p14="http://schemas.microsoft.com/office/powerpoint/2010/main" val="171282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a:solidFill>
                  <a:schemeClr val="tx1"/>
                </a:solidFill>
                <a:effectLst/>
                <a:latin typeface="+mn-lt"/>
                <a:ea typeface="+mn-ea"/>
                <a:cs typeface="+mn-cs"/>
              </a:rPr>
              <a:t>Protected PII</a:t>
            </a:r>
            <a:r>
              <a:rPr lang="en-US" sz="1200" b="0" i="0" kern="1200" dirty="0">
                <a:solidFill>
                  <a:schemeClr val="tx1"/>
                </a:solidFill>
                <a:effectLst/>
                <a:latin typeface="+mn-lt"/>
                <a:ea typeface="+mn-ea"/>
                <a:cs typeface="+mn-cs"/>
              </a:rPr>
              <a:t> means an individual's first name or first initial and last name in combination with any one or more of types of information, including, but not limited to, social security number, passport number, credit card numbers, clearances, bank numbers, biometrics, date and place of birth, mother's maiden name, criminal, medical and financial records, educational transcripts. This does not include PII that is required by law to be disclosed. </a:t>
            </a:r>
          </a:p>
          <a:p>
            <a:endParaRPr lang="en-US" dirty="0"/>
          </a:p>
        </p:txBody>
      </p:sp>
      <p:sp>
        <p:nvSpPr>
          <p:cNvPr id="4" name="Slide Number Placeholder 3"/>
          <p:cNvSpPr>
            <a:spLocks noGrp="1"/>
          </p:cNvSpPr>
          <p:nvPr>
            <p:ph type="sldNum" sz="quarter" idx="10"/>
          </p:nvPr>
        </p:nvSpPr>
        <p:spPr/>
        <p:txBody>
          <a:bodyPr/>
          <a:lstStyle/>
          <a:p>
            <a:fld id="{303465C1-E1BC-4869-994F-48E84DC9C577}" type="slidenum">
              <a:rPr lang="en-US" smtClean="0"/>
              <a:t>15</a:t>
            </a:fld>
            <a:endParaRPr lang="en-US"/>
          </a:p>
        </p:txBody>
      </p:sp>
    </p:spTree>
    <p:extLst>
      <p:ext uri="{BB962C8B-B14F-4D97-AF65-F5344CB8AC3E}">
        <p14:creationId xmlns:p14="http://schemas.microsoft.com/office/powerpoint/2010/main" val="2959030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9729" rtl="0" eaLnBrk="1" fontAlgn="auto" latinLnBrk="0" hangingPunct="1">
              <a:lnSpc>
                <a:spcPct val="100000"/>
              </a:lnSpc>
              <a:spcBef>
                <a:spcPts val="0"/>
              </a:spcBef>
              <a:spcAft>
                <a:spcPts val="0"/>
              </a:spcAft>
              <a:buClrTx/>
              <a:buSzTx/>
              <a:buFontTx/>
              <a:buNone/>
              <a:tabLst/>
              <a:defRPr/>
            </a:pPr>
            <a:r>
              <a:rPr lang="en-US" dirty="0"/>
              <a:t>E.O.</a:t>
            </a:r>
            <a:r>
              <a:rPr lang="en-US" baseline="0" dirty="0"/>
              <a:t> 13642 issued May 9, 2013 requires that Government information shall be open and machine readable to ensure that data is released to the public in what that make the data easy to find, accessible, and usable.   The specific requirements for collection, </a:t>
            </a:r>
            <a:r>
              <a:rPr lang="en-US" baseline="0" dirty="0" smtClean="0"/>
              <a:t>transmission </a:t>
            </a:r>
            <a:r>
              <a:rPr lang="en-US" baseline="0" dirty="0"/>
              <a:t>and storage of information can be found at 2 CFR 200.335</a:t>
            </a:r>
            <a:r>
              <a:rPr lang="en-US" baseline="0" dirty="0" smtClean="0"/>
              <a:t>.</a:t>
            </a:r>
          </a:p>
          <a:p>
            <a:pPr marL="0" marR="0" lvl="0" indent="0" algn="l" defTabSz="939729" rtl="0" eaLnBrk="1" fontAlgn="auto" latinLnBrk="0" hangingPunct="1">
              <a:lnSpc>
                <a:spcPct val="100000"/>
              </a:lnSpc>
              <a:spcBef>
                <a:spcPts val="0"/>
              </a:spcBef>
              <a:spcAft>
                <a:spcPts val="0"/>
              </a:spcAft>
              <a:buClrTx/>
              <a:buSzTx/>
              <a:buFontTx/>
              <a:buNone/>
              <a:tabLst/>
              <a:defRPr/>
            </a:pPr>
            <a:endParaRPr lang="en-US" baseline="0" dirty="0" smtClean="0"/>
          </a:p>
          <a:p>
            <a:pPr lvl="0"/>
            <a:r>
              <a:rPr lang="en-US" sz="1200" kern="1200" dirty="0" smtClean="0">
                <a:solidFill>
                  <a:schemeClr val="tx1"/>
                </a:solidFill>
                <a:effectLst/>
                <a:latin typeface="+mn-lt"/>
                <a:ea typeface="+mn-ea"/>
                <a:cs typeface="+mn-cs"/>
              </a:rPr>
              <a:t>Can the records be retained in electronic format, or do you require everything to be on paper?</a:t>
            </a:r>
          </a:p>
          <a:p>
            <a:r>
              <a:rPr lang="en-US" sz="1200" kern="1200" dirty="0" smtClean="0">
                <a:solidFill>
                  <a:schemeClr val="tx1"/>
                </a:solidFill>
                <a:effectLst/>
                <a:latin typeface="+mn-lt"/>
                <a:ea typeface="+mn-ea"/>
                <a:cs typeface="+mn-cs"/>
              </a:rPr>
              <a:t>ANSWER:  Refer to 2 </a:t>
            </a:r>
            <a:r>
              <a:rPr lang="en-US" sz="1200" kern="1200" dirty="0" err="1" smtClean="0">
                <a:solidFill>
                  <a:schemeClr val="tx1"/>
                </a:solidFill>
                <a:effectLst/>
                <a:latin typeface="+mn-lt"/>
                <a:ea typeface="+mn-ea"/>
                <a:cs typeface="+mn-cs"/>
              </a:rPr>
              <a:t>cfr</a:t>
            </a:r>
            <a:r>
              <a:rPr lang="en-US" sz="1200" kern="1200" dirty="0" smtClean="0">
                <a:solidFill>
                  <a:schemeClr val="tx1"/>
                </a:solidFill>
                <a:effectLst/>
                <a:latin typeface="+mn-lt"/>
                <a:ea typeface="+mn-ea"/>
                <a:cs typeface="+mn-cs"/>
              </a:rPr>
              <a:t> 200.335  </a:t>
            </a:r>
          </a:p>
          <a:p>
            <a:r>
              <a:rPr lang="en-US" sz="1200" kern="1200" dirty="0" smtClean="0">
                <a:solidFill>
                  <a:schemeClr val="tx1"/>
                </a:solidFill>
                <a:effectLst/>
                <a:latin typeface="+mn-lt"/>
                <a:ea typeface="+mn-ea"/>
                <a:cs typeface="+mn-cs"/>
              </a:rPr>
              <a:t>When original records are electronic and cannot be altered, there is no need to create and retain paper copies.</a:t>
            </a:r>
          </a:p>
          <a:p>
            <a:pPr marL="0" marR="0" lvl="0" indent="0" algn="l" defTabSz="939729"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E98EE8A-F168-479D-BE2F-6DABBC9ECD11}" type="slidenum">
              <a:rPr lang="en-US" smtClean="0"/>
              <a:t>16</a:t>
            </a:fld>
            <a:endParaRPr lang="en-US"/>
          </a:p>
        </p:txBody>
      </p:sp>
    </p:spTree>
    <p:extLst>
      <p:ext uri="{BB962C8B-B14F-4D97-AF65-F5344CB8AC3E}">
        <p14:creationId xmlns:p14="http://schemas.microsoft.com/office/powerpoint/2010/main" val="418831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What</a:t>
            </a:r>
            <a:r>
              <a:rPr lang="en-US" sz="1200" b="0" i="0" kern="1200" baseline="0" dirty="0">
                <a:solidFill>
                  <a:schemeClr val="tx1"/>
                </a:solidFill>
                <a:effectLst/>
                <a:latin typeface="+mn-lt"/>
                <a:ea typeface="+mn-ea"/>
                <a:cs typeface="+mn-cs"/>
              </a:rPr>
              <a:t> is Personally identifiable information or PII?</a:t>
            </a:r>
            <a:endParaRPr lang="en-US" sz="1200" b="0"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PII</a:t>
            </a:r>
            <a:r>
              <a:rPr lang="en-US" sz="1200" b="0" i="0" kern="1200" dirty="0">
                <a:solidFill>
                  <a:schemeClr val="tx1"/>
                </a:solidFill>
                <a:effectLst/>
                <a:latin typeface="+mn-lt"/>
                <a:ea typeface="+mn-ea"/>
                <a:cs typeface="+mn-cs"/>
              </a:rPr>
              <a:t> means information that can be used to distinguish or trace an individual's identity, either alone or when combined with other personal or identifying information that is linked or linkable to a specific individual. Some information that is considered to be PII is available in public sources such as telephone books, public Web sites, and university listings. This type of information is considered to be Public PII and includes, for example, first and last name, address, work telephone number, email address, home telephone number, and general educational credentials. The definition of PII is not anchored to any single category of information or technology. Rather, it requires a case-by-case assessment of the specific risk that an individual can be identified. Non-PII can become PII whenever additional information is made publicly available, in any medium and from any source, that, when combined with other available information, could be used to identify an individual.</a:t>
            </a:r>
          </a:p>
          <a:p>
            <a:endParaRPr lang="en-US" dirty="0"/>
          </a:p>
          <a:p>
            <a:r>
              <a:rPr lang="en-US" dirty="0"/>
              <a:t>Now lets</a:t>
            </a:r>
            <a:r>
              <a:rPr lang="en-US" baseline="0" dirty="0"/>
              <a:t> discuss </a:t>
            </a:r>
            <a:r>
              <a:rPr lang="en-US" b="1" baseline="0" dirty="0"/>
              <a:t>protected</a:t>
            </a:r>
            <a:r>
              <a:rPr lang="en-US" baseline="0" dirty="0"/>
              <a:t> PII.</a:t>
            </a:r>
            <a:endParaRPr lang="en-US" dirty="0"/>
          </a:p>
        </p:txBody>
      </p:sp>
      <p:sp>
        <p:nvSpPr>
          <p:cNvPr id="4" name="Slide Number Placeholder 3"/>
          <p:cNvSpPr>
            <a:spLocks noGrp="1"/>
          </p:cNvSpPr>
          <p:nvPr>
            <p:ph type="sldNum" sz="quarter" idx="10"/>
          </p:nvPr>
        </p:nvSpPr>
        <p:spPr/>
        <p:txBody>
          <a:bodyPr/>
          <a:lstStyle/>
          <a:p>
            <a:fld id="{303465C1-E1BC-4869-994F-48E84DC9C577}" type="slidenum">
              <a:rPr lang="en-US" smtClean="0"/>
              <a:t>17</a:t>
            </a:fld>
            <a:endParaRPr lang="en-US"/>
          </a:p>
        </p:txBody>
      </p:sp>
    </p:spTree>
    <p:extLst>
      <p:ext uri="{BB962C8B-B14F-4D97-AF65-F5344CB8AC3E}">
        <p14:creationId xmlns:p14="http://schemas.microsoft.com/office/powerpoint/2010/main" val="1251043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Uniform Guidance at 2 CFR 200.303(e) requires that certain </a:t>
            </a:r>
            <a:r>
              <a:rPr lang="en-US" sz="1200" b="1" kern="1200" dirty="0">
                <a:solidFill>
                  <a:schemeClr val="tx1"/>
                </a:solidFill>
                <a:effectLst/>
                <a:latin typeface="+mn-lt"/>
                <a:ea typeface="+mn-ea"/>
                <a:cs typeface="+mn-cs"/>
              </a:rPr>
              <a:t>personally identifiable information </a:t>
            </a:r>
            <a:r>
              <a:rPr lang="en-US" sz="1200" kern="1200" dirty="0">
                <a:solidFill>
                  <a:schemeClr val="tx1"/>
                </a:solidFill>
                <a:effectLst/>
                <a:latin typeface="+mn-lt"/>
                <a:ea typeface="+mn-ea"/>
                <a:cs typeface="+mn-cs"/>
              </a:rPr>
              <a:t>must be protected against release to protect individuals’ privacy.  While some personal information in award-related record is available from other public sources, other information that can be used to invade an individual’s privacy is also included in award-related records and must, therefore, be protected from being disclosed to the public. </a:t>
            </a:r>
            <a:endParaRPr lang="en-US" dirty="0"/>
          </a:p>
          <a:p>
            <a:endParaRPr lang="en-US" dirty="0"/>
          </a:p>
          <a:p>
            <a:r>
              <a:rPr lang="en-US" dirty="0"/>
              <a:t>The non-Federal entity must also take reasonable measures</a:t>
            </a:r>
            <a:r>
              <a:rPr lang="en-US" baseline="0" dirty="0"/>
              <a:t> to safeguard protected personally identifiable information </a:t>
            </a:r>
            <a:r>
              <a:rPr lang="en-US" b="1" baseline="0" dirty="0"/>
              <a:t>or other information </a:t>
            </a:r>
            <a:r>
              <a:rPr lang="en-US" baseline="0" dirty="0"/>
              <a:t>the Federal awarding agency or pass-through entity designates as sensitive or the non-Federal entity considers sensitive consistent with applicable Federal, state, local and tribal laws regarding privacy and obligations of confidentiality. </a:t>
            </a:r>
          </a:p>
          <a:p>
            <a:endParaRPr lang="en-US" baseline="0" dirty="0"/>
          </a:p>
          <a:p>
            <a:r>
              <a:rPr lang="en-US" baseline="0" dirty="0"/>
              <a:t>Record retention and access policy and procedures must contain internal controls to mitigate the possibility of unauthorized access to PII, whether such records are paper or electronic. </a:t>
            </a:r>
          </a:p>
          <a:p>
            <a:endParaRPr lang="en-US" baseline="0" dirty="0"/>
          </a:p>
          <a:p>
            <a:r>
              <a:rPr lang="en-US" baseline="0" dirty="0"/>
              <a:t>A grant recipient may not limit public access to records that are pertinent to a Federal award (e.g., financial, performance, etc.) however, the </a:t>
            </a:r>
            <a:r>
              <a:rPr lang="en-US" b="1" baseline="0" dirty="0"/>
              <a:t>public does not have access to protected PII</a:t>
            </a:r>
            <a:r>
              <a:rPr lang="en-US" baseline="0" dirty="0"/>
              <a:t>. </a:t>
            </a:r>
            <a:r>
              <a:rPr lang="en-US" sz="1200" kern="1200" dirty="0">
                <a:solidFill>
                  <a:schemeClr val="tx1"/>
                </a:solidFill>
                <a:effectLst/>
                <a:latin typeface="+mn-lt"/>
                <a:ea typeface="+mn-ea"/>
                <a:cs typeface="+mn-cs"/>
              </a:rPr>
              <a:t>This means the public is entitled to know how much money was expended on training, how many individuals received training, how many of those receiving training entered unsubsidized training, etc., but is not entitled to know the social security numbers of those who attended training or entered unsubsidized employment.</a:t>
            </a:r>
            <a:endParaRPr lang="en-US" dirty="0"/>
          </a:p>
        </p:txBody>
      </p:sp>
      <p:sp>
        <p:nvSpPr>
          <p:cNvPr id="4" name="Slide Number Placeholder 3"/>
          <p:cNvSpPr>
            <a:spLocks noGrp="1"/>
          </p:cNvSpPr>
          <p:nvPr>
            <p:ph type="sldNum" sz="quarter" idx="10"/>
          </p:nvPr>
        </p:nvSpPr>
        <p:spPr/>
        <p:txBody>
          <a:bodyPr/>
          <a:lstStyle/>
          <a:p>
            <a:fld id="{303465C1-E1BC-4869-994F-48E84DC9C577}" type="slidenum">
              <a:rPr lang="en-US" smtClean="0"/>
              <a:t>18</a:t>
            </a:fld>
            <a:endParaRPr lang="en-US"/>
          </a:p>
        </p:txBody>
      </p:sp>
    </p:spTree>
    <p:extLst>
      <p:ext uri="{BB962C8B-B14F-4D97-AF65-F5344CB8AC3E}">
        <p14:creationId xmlns:p14="http://schemas.microsoft.com/office/powerpoint/2010/main" val="255202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Protected </a:t>
            </a:r>
            <a:r>
              <a:rPr lang="en-US" dirty="0"/>
              <a:t>PII is the most sensitive information that you may encounter in the course of your grant work, and it is important that it stays protected. Grantees are required to protect PII when transmitting information, but are also required to protect PII and sensitive information when collecting, storing and/or disposing of information as well.  TEGL 39-11 provides</a:t>
            </a:r>
            <a:r>
              <a:rPr lang="en-US" baseline="0" dirty="0"/>
              <a:t> guidance on protecting PII.  We will discuss TEGL 39-11 on the next slide.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98EE8A-F168-479D-BE2F-6DABBC9ECD11}" type="slidenum">
              <a:rPr lang="en-US" smtClean="0"/>
              <a:t>19</a:t>
            </a:fld>
            <a:endParaRPr lang="en-US"/>
          </a:p>
        </p:txBody>
      </p:sp>
    </p:spTree>
    <p:extLst>
      <p:ext uri="{BB962C8B-B14F-4D97-AF65-F5344CB8AC3E}">
        <p14:creationId xmlns:p14="http://schemas.microsoft.com/office/powerpoint/2010/main" val="3286889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14BB80-9B9C-4921-857A-03CE707AA442}" type="slidenum">
              <a:rPr lang="en-US" smtClean="0"/>
              <a:t>2</a:t>
            </a:fld>
            <a:endParaRPr lang="en-US"/>
          </a:p>
        </p:txBody>
      </p:sp>
    </p:spTree>
    <p:extLst>
      <p:ext uri="{BB962C8B-B14F-4D97-AF65-F5344CB8AC3E}">
        <p14:creationId xmlns:p14="http://schemas.microsoft.com/office/powerpoint/2010/main" val="680386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recommendations</a:t>
            </a:r>
            <a:r>
              <a:rPr lang="en-US" baseline="0" dirty="0"/>
              <a:t> for protecting PII include: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Before collecting participants’ PII or sensitive information, have participants sign releases acknowledging the use of PII for grant purposes only.</a:t>
            </a:r>
          </a:p>
          <a:p>
            <a:r>
              <a:rPr lang="en-US" sz="1200" kern="1200" dirty="0">
                <a:solidFill>
                  <a:schemeClr val="tx1"/>
                </a:solidFill>
                <a:effectLst/>
                <a:latin typeface="+mn-lt"/>
                <a:ea typeface="+mn-ea"/>
                <a:cs typeface="+mn-cs"/>
              </a:rPr>
              <a:t>•   Whenever possible, ETA recommends the use of unique identifiers for participant tracking instead of SSNs. While SSNs may initially be required for performance tracking purposes, a unique identifier could be linked to the each individual record. Once the SSN is entered for performance tracking, the unique identifier would be used in place of the SSN for tracking purposes. If SSNs are to be used for tracking purposes, they must be stored or displayed in a way that is not attributable to a particular individual, such as using a truncated SSN.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Use appropriate methods for destroying sensitive PII in paper files (i.e., shredding/using a burn bag) and securely deleting sensitive electronic PII.</a:t>
            </a:r>
          </a:p>
          <a:p>
            <a:r>
              <a:rPr lang="en-US" sz="1200" kern="1200" dirty="0">
                <a:solidFill>
                  <a:schemeClr val="tx1"/>
                </a:solidFill>
                <a:effectLst/>
                <a:latin typeface="+mn-lt"/>
                <a:ea typeface="+mn-ea"/>
                <a:cs typeface="+mn-cs"/>
              </a:rPr>
              <a:t>•   Do not leave records containing PII open and unattended.</a:t>
            </a:r>
          </a:p>
          <a:p>
            <a:r>
              <a:rPr lang="en-US" sz="1200" kern="1200" dirty="0">
                <a:solidFill>
                  <a:schemeClr val="tx1"/>
                </a:solidFill>
                <a:effectLst/>
                <a:latin typeface="+mn-lt"/>
                <a:ea typeface="+mn-ea"/>
                <a:cs typeface="+mn-cs"/>
              </a:rPr>
              <a:t>•   Store documents containing PII in locked cabinets when not in use.</a:t>
            </a:r>
          </a:p>
        </p:txBody>
      </p:sp>
      <p:sp>
        <p:nvSpPr>
          <p:cNvPr id="4" name="Slide Number Placeholder 3"/>
          <p:cNvSpPr>
            <a:spLocks noGrp="1"/>
          </p:cNvSpPr>
          <p:nvPr>
            <p:ph type="sldNum" sz="quarter" idx="10"/>
          </p:nvPr>
        </p:nvSpPr>
        <p:spPr/>
        <p:txBody>
          <a:bodyPr/>
          <a:lstStyle/>
          <a:p>
            <a:fld id="{AE98EE8A-F168-479D-BE2F-6DABBC9ECD11}" type="slidenum">
              <a:rPr lang="en-US" smtClean="0"/>
              <a:t>20</a:t>
            </a:fld>
            <a:endParaRPr lang="en-US"/>
          </a:p>
        </p:txBody>
      </p:sp>
    </p:spTree>
    <p:extLst>
      <p:ext uri="{BB962C8B-B14F-4D97-AF65-F5344CB8AC3E}">
        <p14:creationId xmlns:p14="http://schemas.microsoft.com/office/powerpoint/2010/main" val="2942301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5747" y="4400550"/>
            <a:ext cx="6493397" cy="3600450"/>
          </a:xfrm>
        </p:spPr>
        <p:txBody>
          <a:bodyPr/>
          <a:lstStyle/>
          <a:p>
            <a:r>
              <a:rPr lang="en-US" sz="1050" dirty="0"/>
              <a:t>A PTE</a:t>
            </a:r>
            <a:r>
              <a:rPr lang="en-US" sz="1050" baseline="0" dirty="0"/>
              <a:t> may request a subrecipient to transfer grants records to the PTE for multiple reasons.  </a:t>
            </a:r>
          </a:p>
          <a:p>
            <a:pPr marL="628650" lvl="1" indent="-171450">
              <a:buFont typeface="Arial" panose="020B0604020202020204" pitchFamily="34" charset="0"/>
              <a:buChar char="•"/>
            </a:pPr>
            <a:r>
              <a:rPr lang="en-US" sz="1050" b="1" dirty="0"/>
              <a:t>Prevents duplication</a:t>
            </a:r>
            <a:r>
              <a:rPr lang="en-US" sz="1050" dirty="0"/>
              <a:t>. </a:t>
            </a:r>
            <a:r>
              <a:rPr lang="en-US" sz="1050" kern="1200" dirty="0">
                <a:solidFill>
                  <a:schemeClr val="tx1"/>
                </a:solidFill>
                <a:effectLst/>
                <a:latin typeface="+mn-lt"/>
                <a:ea typeface="+mn-ea"/>
                <a:cs typeface="+mn-cs"/>
              </a:rPr>
              <a:t>To avoid duplicate record keeping, grant recipients may make special arrangements with subrecipients, contractors, and others to retain records that are continuously needed for joint use.  The grant recipient will request transfer of records to its custody when it determines that the records possess long-term value.  When the records are transferred to or maintained by the grant recipient, the retention requirement does not apply to the entity that relinquished the records</a:t>
            </a:r>
            <a:endParaRPr lang="en-US" sz="1050" dirty="0"/>
          </a:p>
          <a:p>
            <a:pPr marL="628650" lvl="1" indent="-171450">
              <a:buFont typeface="Arial" panose="020B0604020202020204" pitchFamily="34" charset="0"/>
              <a:buChar char="•"/>
            </a:pPr>
            <a:r>
              <a:rPr lang="en-US" sz="1050" b="1" dirty="0"/>
              <a:t>Ensure access to subrecipient records </a:t>
            </a:r>
            <a:r>
              <a:rPr lang="en-US" sz="1050" dirty="0"/>
              <a:t>– retention policy may vary because PTE’s retention</a:t>
            </a:r>
            <a:r>
              <a:rPr lang="en-US" sz="1050" baseline="0" dirty="0"/>
              <a:t> needs will be beyond subrecipients.</a:t>
            </a:r>
            <a:endParaRPr lang="en-US" sz="1050" dirty="0"/>
          </a:p>
          <a:p>
            <a:pPr marL="628650" lvl="1" indent="-171450">
              <a:buFont typeface="Arial" panose="020B0604020202020204" pitchFamily="34" charset="0"/>
              <a:buChar char="•"/>
            </a:pPr>
            <a:r>
              <a:rPr lang="en-US" sz="1050" dirty="0"/>
              <a:t>Take custody of subrecipient records </a:t>
            </a:r>
            <a:r>
              <a:rPr lang="en-US" sz="1050" b="1" dirty="0"/>
              <a:t>when relationship ends</a:t>
            </a:r>
            <a:r>
              <a:rPr lang="en-US" sz="1050" dirty="0"/>
              <a:t>. </a:t>
            </a:r>
            <a:r>
              <a:rPr lang="en-US" sz="1050" kern="1200" dirty="0">
                <a:solidFill>
                  <a:schemeClr val="tx1"/>
                </a:solidFill>
                <a:effectLst/>
                <a:latin typeface="+mn-lt"/>
                <a:ea typeface="+mn-ea"/>
                <a:cs typeface="+mn-cs"/>
              </a:rPr>
              <a:t>When a PTE’s relationship with a subrecipient is terminated, the subrecipient’s responsibility to maintain and retain records does not end.  However, the PTE may want to take custody of the original records to assure that they are available if needed in instances where the subrecipient is unable (e.g., going out of business) to physically retain them. </a:t>
            </a:r>
            <a:endParaRPr lang="en-US" sz="1050" dirty="0"/>
          </a:p>
          <a:p>
            <a:endParaRPr lang="en-US" sz="1050" baseline="0" dirty="0"/>
          </a:p>
          <a:p>
            <a:r>
              <a:rPr lang="en-US" sz="1050" baseline="0" dirty="0"/>
              <a:t>When a transfer of records is requested, </a:t>
            </a:r>
            <a:r>
              <a:rPr lang="en-US" sz="1050" kern="1200" dirty="0">
                <a:solidFill>
                  <a:schemeClr val="tx1"/>
                </a:solidFill>
                <a:effectLst/>
                <a:latin typeface="+mn-lt"/>
                <a:ea typeface="+mn-ea"/>
                <a:cs typeface="+mn-cs"/>
              </a:rPr>
              <a:t>the transferring entity must take reasonable measures to safeguard from unauthorized access protected PII and other information the Federal awarding agency or PTE designates as sensitive or the grant recipient considers sensitive consistent with applicable Federal, State, and local laws regarding privacy and obligations of confidentiality in accordance with </a:t>
            </a:r>
            <a:r>
              <a:rPr lang="en-US" sz="1050" u="sng" kern="1200" dirty="0">
                <a:solidFill>
                  <a:schemeClr val="tx1"/>
                </a:solidFill>
                <a:effectLst/>
                <a:latin typeface="+mn-lt"/>
                <a:ea typeface="+mn-ea"/>
                <a:cs typeface="+mn-cs"/>
                <a:hlinkClick r:id="rId3"/>
              </a:rPr>
              <a:t>2 CFR 200.303(e)</a:t>
            </a:r>
            <a:r>
              <a:rPr lang="en-US" sz="1050" u="none" kern="1200" dirty="0">
                <a:solidFill>
                  <a:schemeClr val="tx1"/>
                </a:solidFill>
                <a:effectLst/>
                <a:latin typeface="+mn-lt"/>
                <a:ea typeface="+mn-ea"/>
                <a:cs typeface="+mn-cs"/>
              </a:rPr>
              <a:t>  </a:t>
            </a:r>
            <a:r>
              <a:rPr lang="en-US" sz="1050" b="1" kern="1200" dirty="0">
                <a:solidFill>
                  <a:schemeClr val="tx1"/>
                </a:solidFill>
                <a:effectLst/>
                <a:latin typeface="+mn-lt"/>
                <a:ea typeface="+mn-ea"/>
                <a:cs typeface="+mn-cs"/>
              </a:rPr>
              <a:t>Encryption</a:t>
            </a:r>
            <a:r>
              <a:rPr lang="en-US" sz="1050" kern="1200" dirty="0">
                <a:solidFill>
                  <a:schemeClr val="tx1"/>
                </a:solidFill>
                <a:effectLst/>
                <a:latin typeface="+mn-lt"/>
                <a:ea typeface="+mn-ea"/>
                <a:cs typeface="+mn-cs"/>
              </a:rPr>
              <a:t> techniques should be employed to prevent the identification of an individual, e.g., an individual social security number or other information that might be traced back to an individual participant.</a:t>
            </a:r>
            <a:endParaRPr lang="en-US" sz="1050" baseline="0" dirty="0"/>
          </a:p>
          <a:p>
            <a:endParaRPr lang="en-US" sz="1050" baseline="0" dirty="0"/>
          </a:p>
          <a:p>
            <a:r>
              <a:rPr lang="en-US" sz="1050" baseline="0" dirty="0"/>
              <a:t>UG  requires the Federal awarding agency to request transfer of certain records to its custody from the non-Federal entity when it determines that the records possess long-term retention value or </a:t>
            </a:r>
            <a:r>
              <a:rPr lang="en-US" sz="1050" kern="1200" dirty="0">
                <a:solidFill>
                  <a:schemeClr val="tx1"/>
                </a:solidFill>
                <a:effectLst/>
                <a:latin typeface="+mn-lt"/>
                <a:ea typeface="+mn-ea"/>
                <a:cs typeface="+mn-cs"/>
              </a:rPr>
              <a:t>may make arrangements with the recipient to maintain the records if they have a joint-use purpose</a:t>
            </a:r>
            <a:r>
              <a:rPr lang="en-US" sz="1050" baseline="0" dirty="0"/>
              <a:t>.  </a:t>
            </a:r>
          </a:p>
          <a:p>
            <a:endParaRPr lang="en-US" sz="1050" baseline="0" dirty="0"/>
          </a:p>
          <a:p>
            <a:r>
              <a:rPr lang="en-US" sz="1050" baseline="0" dirty="0"/>
              <a:t>In terms of the cost associated with transferring records, DOL has an exception at 2 CFR 2900.18 that allows the costs of transferring records to us. See ETA’s </a:t>
            </a:r>
            <a:r>
              <a:rPr lang="en-US" sz="1050" i="1" baseline="0" dirty="0"/>
              <a:t>Grant and Financial Management TAG, </a:t>
            </a:r>
            <a:r>
              <a:rPr lang="en-US" sz="1050" i="0" baseline="0" dirty="0"/>
              <a:t>section 15.8 for information on allowable costs for storage of records.</a:t>
            </a:r>
            <a:endParaRPr lang="en-US" sz="1050" i="1" dirty="0"/>
          </a:p>
        </p:txBody>
      </p:sp>
      <p:sp>
        <p:nvSpPr>
          <p:cNvPr id="4" name="Slide Number Placeholder 3"/>
          <p:cNvSpPr>
            <a:spLocks noGrp="1"/>
          </p:cNvSpPr>
          <p:nvPr>
            <p:ph type="sldNum" sz="quarter" idx="10"/>
          </p:nvPr>
        </p:nvSpPr>
        <p:spPr/>
        <p:txBody>
          <a:bodyPr/>
          <a:lstStyle/>
          <a:p>
            <a:fld id="{AE98EE8A-F168-479D-BE2F-6DABBC9ECD11}" type="slidenum">
              <a:rPr lang="en-US" smtClean="0"/>
              <a:t>21</a:t>
            </a:fld>
            <a:endParaRPr lang="en-US"/>
          </a:p>
        </p:txBody>
      </p:sp>
    </p:spTree>
    <p:extLst>
      <p:ext uri="{BB962C8B-B14F-4D97-AF65-F5344CB8AC3E}">
        <p14:creationId xmlns:p14="http://schemas.microsoft.com/office/powerpoint/2010/main" val="3920231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9729" rtl="0" eaLnBrk="1" fontAlgn="auto" latinLnBrk="0" hangingPunct="1">
              <a:lnSpc>
                <a:spcPct val="100000"/>
              </a:lnSpc>
              <a:spcBef>
                <a:spcPts val="0"/>
              </a:spcBef>
              <a:spcAft>
                <a:spcPts val="0"/>
              </a:spcAft>
              <a:buClrTx/>
              <a:buSzTx/>
              <a:buFontTx/>
              <a:buNone/>
              <a:tabLst/>
              <a:defRPr/>
            </a:pPr>
            <a:r>
              <a:rPr lang="en-US" dirty="0"/>
              <a:t>An appropriate</a:t>
            </a:r>
            <a:r>
              <a:rPr lang="en-US" baseline="0" dirty="0"/>
              <a:t> policy and procedure should be maintained for the retention of records pertinent to the Federal award that meets the requirements of applicable Federal laws, regulations, or grant agreement purposes </a:t>
            </a:r>
            <a:r>
              <a:rPr lang="en-US" dirty="0"/>
              <a:t>and must consider State and local policies and requirements </a:t>
            </a:r>
          </a:p>
          <a:p>
            <a:pPr defTabSz="939729">
              <a:defRPr/>
            </a:pPr>
            <a:r>
              <a:rPr lang="en-US" baseline="0" dirty="0"/>
              <a:t>.   </a:t>
            </a:r>
          </a:p>
          <a:p>
            <a:pPr defTabSz="939729">
              <a:defRPr/>
            </a:pPr>
            <a:r>
              <a:rPr lang="en-US" sz="1200" kern="1200" dirty="0">
                <a:solidFill>
                  <a:schemeClr val="tx1"/>
                </a:solidFill>
                <a:effectLst/>
                <a:latin typeface="+mn-lt"/>
                <a:ea typeface="+mn-ea"/>
                <a:cs typeface="+mn-cs"/>
              </a:rPr>
              <a:t>Implementing record retention policies, recipients and subrecipients must consider State and local policies and requirements.  When records are transferred, the transferring entity must take reasonable measures to safeguard from unauthorized access protected PII and other information the Federal awarding agency or PTE designates as sensitive or the grant recipient considers sensitive consistent with applicable Federal, State, and local laws regarding privacy and obligations of confidentiality in accordance with </a:t>
            </a:r>
            <a:r>
              <a:rPr lang="en-US" sz="1200" u="sng" kern="1200" dirty="0">
                <a:solidFill>
                  <a:schemeClr val="tx1"/>
                </a:solidFill>
                <a:effectLst/>
                <a:latin typeface="+mn-lt"/>
                <a:ea typeface="+mn-ea"/>
                <a:cs typeface="+mn-cs"/>
                <a:hlinkClick r:id="rId3"/>
              </a:rPr>
              <a:t>2 CFR 200.303(e)</a:t>
            </a:r>
            <a:r>
              <a:rPr lang="en-US" sz="1200" kern="1200" dirty="0">
                <a:solidFill>
                  <a:schemeClr val="tx1"/>
                </a:solidFill>
                <a:effectLst/>
                <a:latin typeface="+mn-lt"/>
                <a:ea typeface="+mn-ea"/>
                <a:cs typeface="+mn-cs"/>
              </a:rPr>
              <a:t>. </a:t>
            </a:r>
            <a:endParaRPr lang="en-US" baseline="0" dirty="0"/>
          </a:p>
          <a:p>
            <a:pPr defTabSz="939729">
              <a:defRPr/>
            </a:pPr>
            <a:endParaRPr lang="en-US" baseline="0" dirty="0"/>
          </a:p>
          <a:p>
            <a:pPr defTabSz="939729">
              <a:defRPr/>
            </a:pPr>
            <a:r>
              <a:rPr lang="en-US" baseline="0" dirty="0"/>
              <a:t>The elements of an effective records management policy and procedures identifies financial records, supporting documents, statistical records that must be retained; includes a retention schedule, disaster plan and file back-up; designates a custodian of record duties; and addresses PII safeguards, staff access and handling of such data.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Encryption techniques should be employed to prevent the identification of an individual, e.g., an individual social security number or other information that might be traced back to an individual participant.</a:t>
            </a:r>
          </a:p>
          <a:p>
            <a:endParaRPr lang="en-US" dirty="0"/>
          </a:p>
        </p:txBody>
      </p:sp>
      <p:sp>
        <p:nvSpPr>
          <p:cNvPr id="4" name="Slide Number Placeholder 3"/>
          <p:cNvSpPr>
            <a:spLocks noGrp="1"/>
          </p:cNvSpPr>
          <p:nvPr>
            <p:ph type="sldNum" sz="quarter" idx="10"/>
          </p:nvPr>
        </p:nvSpPr>
        <p:spPr/>
        <p:txBody>
          <a:bodyPr/>
          <a:lstStyle/>
          <a:p>
            <a:fld id="{AE98EE8A-F168-479D-BE2F-6DABBC9ECD11}" type="slidenum">
              <a:rPr lang="en-US" smtClean="0"/>
              <a:t>22</a:t>
            </a:fld>
            <a:endParaRPr lang="en-US"/>
          </a:p>
        </p:txBody>
      </p:sp>
    </p:spTree>
    <p:extLst>
      <p:ext uri="{BB962C8B-B14F-4D97-AF65-F5344CB8AC3E}">
        <p14:creationId xmlns:p14="http://schemas.microsoft.com/office/powerpoint/2010/main" val="2344359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a few common mistakes identified during monitoring reviews.  Ask participants:  Are there others that you can think of? </a:t>
            </a:r>
            <a:endParaRPr lang="en-US" dirty="0"/>
          </a:p>
        </p:txBody>
      </p:sp>
      <p:sp>
        <p:nvSpPr>
          <p:cNvPr id="4" name="Slide Number Placeholder 3"/>
          <p:cNvSpPr>
            <a:spLocks noGrp="1"/>
          </p:cNvSpPr>
          <p:nvPr>
            <p:ph type="sldNum" sz="quarter" idx="10"/>
          </p:nvPr>
        </p:nvSpPr>
        <p:spPr/>
        <p:txBody>
          <a:bodyPr/>
          <a:lstStyle/>
          <a:p>
            <a:fld id="{AE98EE8A-F168-479D-BE2F-6DABBC9ECD11}" type="slidenum">
              <a:rPr lang="en-US" smtClean="0"/>
              <a:t>23</a:t>
            </a:fld>
            <a:endParaRPr lang="en-US"/>
          </a:p>
        </p:txBody>
      </p:sp>
    </p:spTree>
    <p:extLst>
      <p:ext uri="{BB962C8B-B14F-4D97-AF65-F5344CB8AC3E}">
        <p14:creationId xmlns:p14="http://schemas.microsoft.com/office/powerpoint/2010/main" val="2836692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dirty="0"/>
              <a:t>False</a:t>
            </a:r>
            <a:r>
              <a:rPr lang="en-US" dirty="0"/>
              <a:t>.</a:t>
            </a:r>
            <a:r>
              <a:rPr lang="en-US" baseline="0" dirty="0"/>
              <a:t> </a:t>
            </a:r>
            <a:r>
              <a:rPr lang="en-US"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Records for real property and equipment acquired with Federal funds must be retained for three years from the date of final disposition.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a:t>True</a:t>
            </a:r>
            <a:r>
              <a:rPr lang="en-US" baseline="0" dirty="0"/>
              <a:t>. </a:t>
            </a:r>
            <a:r>
              <a:rPr lang="en-US" dirty="0"/>
              <a:t>Right of access is not limited to period of retention, but as long as the records are retained </a:t>
            </a:r>
          </a:p>
          <a:p>
            <a:pPr marL="228600" indent="-228600">
              <a:buAutoNum type="arabicPeriod"/>
            </a:pPr>
            <a:r>
              <a:rPr lang="en-US" b="1" baseline="0" dirty="0"/>
              <a:t>False. </a:t>
            </a:r>
            <a:r>
              <a:rPr lang="en-US" sz="1200" kern="1200" dirty="0">
                <a:solidFill>
                  <a:schemeClr val="tx1"/>
                </a:solidFill>
                <a:effectLst/>
                <a:latin typeface="+mn-lt"/>
                <a:ea typeface="+mn-ea"/>
                <a:cs typeface="+mn-cs"/>
              </a:rPr>
              <a:t>Microfilmed or photocopied records can be substituted for original records because they are generally accepted (unless questions as to authenticity are raised) as admissible for evidentiary purposes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4.   </a:t>
            </a:r>
            <a:r>
              <a:rPr lang="en-US" b="1" baseline="0" dirty="0"/>
              <a:t>True</a:t>
            </a:r>
            <a:r>
              <a:rPr lang="en-US" b="0" baseline="0" dirty="0"/>
              <a:t>. </a:t>
            </a:r>
            <a:r>
              <a:rPr lang="en-US" dirty="0"/>
              <a:t>Non-Federal entities must establish internal controls to ensure the protection of PII </a:t>
            </a:r>
            <a:r>
              <a:rPr lang="en-US" baseline="0" dirty="0"/>
              <a:t>or other information the Federal awarding agency or pass-through entity designates as sensitive or the non-Federal entity considers sensitive consistent with applicable Federal, state, local and tribal laws regarding privacy and obligations of confidentiality.</a:t>
            </a:r>
            <a:endParaRPr lang="en-US" dirty="0"/>
          </a:p>
          <a:p>
            <a:pPr>
              <a:lnSpc>
                <a:spcPct val="100000"/>
              </a:lnSpc>
            </a:pPr>
            <a:endParaRPr lang="en-US" dirty="0"/>
          </a:p>
          <a:p>
            <a:pPr marL="228600" indent="-228600">
              <a:buAutoNum type="arabicPeriod"/>
            </a:pPr>
            <a:endParaRPr lang="en-US" b="0" baseline="0" dirty="0"/>
          </a:p>
          <a:p>
            <a:pPr marL="228600" indent="-228600">
              <a:buAutoNum type="arabicPeriod"/>
            </a:pPr>
            <a:endParaRPr lang="en-US" baseline="0"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D314BB80-9B9C-4921-857A-03CE707AA442}" type="slidenum">
              <a:rPr lang="en-US" smtClean="0"/>
              <a:t>24</a:t>
            </a:fld>
            <a:endParaRPr lang="en-US"/>
          </a:p>
        </p:txBody>
      </p:sp>
    </p:spTree>
    <p:extLst>
      <p:ext uri="{BB962C8B-B14F-4D97-AF65-F5344CB8AC3E}">
        <p14:creationId xmlns:p14="http://schemas.microsoft.com/office/powerpoint/2010/main" val="2123464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1.   </a:t>
            </a:r>
            <a:r>
              <a:rPr lang="en-US" b="1" baseline="0" dirty="0"/>
              <a:t>True</a:t>
            </a:r>
            <a:r>
              <a:rPr lang="en-US" b="0" baseline="0" dirty="0"/>
              <a:t>. </a:t>
            </a:r>
            <a:r>
              <a:rPr lang="en-US" dirty="0"/>
              <a:t>Non-Federal entities must establish internal controls to ensure the protection of PII </a:t>
            </a:r>
            <a:r>
              <a:rPr lang="en-US" baseline="0" dirty="0"/>
              <a:t>or other information the Federal awarding agency or pass-through entity designates as sensitive or the non-Federal entity considers sensitive consistent with applicable Federal, state, local and tribal laws regarding privacy and obligations of confidentiality.</a:t>
            </a:r>
            <a:endParaRPr lang="en-US" dirty="0"/>
          </a:p>
          <a:p>
            <a:pPr>
              <a:lnSpc>
                <a:spcPct val="100000"/>
              </a:lnSpc>
            </a:pPr>
            <a:endParaRPr lang="en-US" dirty="0"/>
          </a:p>
          <a:p>
            <a:pPr marL="228600" indent="-228600">
              <a:buAutoNum type="arabicPeriod"/>
            </a:pPr>
            <a:endParaRPr lang="en-US" b="0" baseline="0" dirty="0"/>
          </a:p>
          <a:p>
            <a:pPr marL="228600" indent="-228600">
              <a:buAutoNum type="arabicPeriod"/>
            </a:pPr>
            <a:endParaRPr lang="en-US" baseline="0"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D314BB80-9B9C-4921-857A-03CE707AA442}" type="slidenum">
              <a:rPr lang="en-US" smtClean="0"/>
              <a:t>25</a:t>
            </a:fld>
            <a:endParaRPr lang="en-US"/>
          </a:p>
        </p:txBody>
      </p:sp>
    </p:spTree>
    <p:extLst>
      <p:ext uri="{BB962C8B-B14F-4D97-AF65-F5344CB8AC3E}">
        <p14:creationId xmlns:p14="http://schemas.microsoft.com/office/powerpoint/2010/main" val="16173202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DC0DA47-0B0D-42CB-95B4-4225749C0A05}"/>
              </a:ext>
            </a:extLst>
          </p:cNvPr>
          <p:cNvSpPr>
            <a:spLocks noGrp="1"/>
          </p:cNvSpPr>
          <p:nvPr>
            <p:ph type="body" idx="1"/>
          </p:nvPr>
        </p:nvSpPr>
        <p:spPr/>
        <p:txBody>
          <a:bodyPr/>
          <a:lstStyle/>
          <a:p>
            <a:r>
              <a:rPr lang="en-US" dirty="0"/>
              <a:t>The Core Monitoring Guide provides questions related to Records Management that may be reviewed as part of monitoring and oversight of your grants. </a:t>
            </a:r>
          </a:p>
          <a:p>
            <a:endParaRPr lang="en-US" dirty="0"/>
          </a:p>
          <a:p>
            <a:r>
              <a:rPr lang="en-US" dirty="0"/>
              <a:t>Each Indicator provides questions. </a:t>
            </a:r>
          </a:p>
          <a:p>
            <a:endParaRPr lang="en-US" dirty="0"/>
          </a:p>
          <a:p>
            <a:r>
              <a:rPr lang="en-US" dirty="0"/>
              <a:t>Examples are listed on this slide from each Objective. </a:t>
            </a:r>
          </a:p>
          <a:p>
            <a:endParaRPr lang="en-US" dirty="0"/>
          </a:p>
          <a:p>
            <a:r>
              <a:rPr lang="en-US" dirty="0"/>
              <a:t>Note that there are multiple questions for consideration per indicator. </a:t>
            </a:r>
          </a:p>
          <a:p>
            <a:endParaRPr lang="en-US" dirty="0"/>
          </a:p>
          <a:p>
            <a:r>
              <a:rPr lang="en-US" dirty="0"/>
              <a:t>Please see the Core Monitoring Guide for more information on Records Management.</a:t>
            </a:r>
          </a:p>
          <a:p>
            <a:endParaRPr lang="en-US" dirty="0"/>
          </a:p>
        </p:txBody>
      </p:sp>
      <p:sp>
        <p:nvSpPr>
          <p:cNvPr id="3" name="Slide Number Placeholder 3">
            <a:extLst>
              <a:ext uri="{FF2B5EF4-FFF2-40B4-BE49-F238E27FC236}">
                <a16:creationId xmlns:a16="http://schemas.microsoft.com/office/drawing/2014/main" id="{4791C36C-4010-429F-B9C8-368E4EE450C2}"/>
              </a:ext>
            </a:extLst>
          </p:cNvPr>
          <p:cNvSpPr txBox="1">
            <a:spLocks/>
          </p:cNvSpPr>
          <p:nvPr/>
        </p:nvSpPr>
        <p:spPr>
          <a:xfrm>
            <a:off x="3884613" y="8685213"/>
            <a:ext cx="2971800" cy="458787"/>
          </a:xfrm>
          <a:prstGeom prst="rect">
            <a:avLst/>
          </a:prstGeom>
        </p:spPr>
        <p:txBody>
          <a:bodyPr vert="horz" lIns="91440" tIns="45720" rIns="91440" bIns="45720" rtlCol="0" anchor="b"/>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14BB80-9B9C-4921-857A-03CE707AA442}" type="slidenum">
              <a:rPr lang="en-US" smtClean="0"/>
              <a:pPr/>
              <a:t>26</a:t>
            </a:fld>
            <a:endParaRPr lang="en-US" dirty="0"/>
          </a:p>
        </p:txBody>
      </p:sp>
      <p:pic>
        <p:nvPicPr>
          <p:cNvPr id="5" name="Picture 4" descr="A screenshot of a cell phone&#10;&#10;Description automatically generated">
            <a:extLst>
              <a:ext uri="{FF2B5EF4-FFF2-40B4-BE49-F238E27FC236}">
                <a16:creationId xmlns:a16="http://schemas.microsoft.com/office/drawing/2014/main" id="{8062C49F-E98E-45BB-870B-7183769F0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968" y="733364"/>
            <a:ext cx="5592064" cy="3145536"/>
          </a:xfrm>
          <a:prstGeom prst="rect">
            <a:avLst/>
          </a:prstGeom>
          <a:ln>
            <a:solidFill>
              <a:schemeClr val="tx1"/>
            </a:solidFill>
          </a:ln>
        </p:spPr>
      </p:pic>
    </p:spTree>
    <p:extLst>
      <p:ext uri="{BB962C8B-B14F-4D97-AF65-F5344CB8AC3E}">
        <p14:creationId xmlns:p14="http://schemas.microsoft.com/office/powerpoint/2010/main" val="10881769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objectives of the section on Closeout</a:t>
            </a:r>
            <a:r>
              <a:rPr lang="en-US" baseline="0" dirty="0"/>
              <a:t> </a:t>
            </a:r>
            <a:r>
              <a:rPr lang="en-US" dirty="0"/>
              <a:t>is </a:t>
            </a:r>
            <a:r>
              <a:rPr lang="en-US" baseline="0" dirty="0"/>
              <a:t>to provide you an overview of the closeout process including timelines. We will further describe DOL’s, the grant recipients’, subrecipients’, and PTEs’ responsibilities during the closeout process. We will also discuss what makes up a complete closeout package, including discussing many items that must be accounted for at closeout.  We will also address some of the common issues discovered during closeout.  Lastly, it is important that you understand all of your post-closeout responsibilities. </a:t>
            </a:r>
            <a:endParaRPr lang="en-US" dirty="0"/>
          </a:p>
          <a:p>
            <a:endParaRPr lang="en-US" dirty="0"/>
          </a:p>
        </p:txBody>
      </p:sp>
      <p:sp>
        <p:nvSpPr>
          <p:cNvPr id="4" name="Slide Number Placeholder 3"/>
          <p:cNvSpPr>
            <a:spLocks noGrp="1"/>
          </p:cNvSpPr>
          <p:nvPr>
            <p:ph type="sldNum" sz="quarter" idx="10"/>
          </p:nvPr>
        </p:nvSpPr>
        <p:spPr/>
        <p:txBody>
          <a:bodyPr/>
          <a:lstStyle/>
          <a:p>
            <a:fld id="{D314BB80-9B9C-4921-857A-03CE707AA442}" type="slidenum">
              <a:rPr lang="en-US" smtClean="0"/>
              <a:t>27</a:t>
            </a:fld>
            <a:endParaRPr lang="en-US"/>
          </a:p>
        </p:txBody>
      </p:sp>
    </p:spTree>
    <p:extLst>
      <p:ext uri="{BB962C8B-B14F-4D97-AF65-F5344CB8AC3E}">
        <p14:creationId xmlns:p14="http://schemas.microsoft.com/office/powerpoint/2010/main" val="1987548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972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t>What is grant</a:t>
            </a:r>
            <a:r>
              <a:rPr lang="en-US" sz="1600" baseline="0" dirty="0"/>
              <a:t> closeout. </a:t>
            </a:r>
            <a:r>
              <a:rPr lang="en-US" altLang="en-US" sz="1600" i="1" dirty="0"/>
              <a:t>Closeout</a:t>
            </a:r>
            <a:r>
              <a:rPr lang="en-US" altLang="en-US" sz="1600" dirty="0"/>
              <a:t> means the process by which the Federal awarding agency or pass-through entity determines that all applicable administrative actions and all required work of the Federal award have been completed and takes required actions described in §200.343 Closeout.</a:t>
            </a:r>
          </a:p>
          <a:p>
            <a:pPr marL="0" marR="0" lvl="0" indent="0" algn="l" defTabSz="93972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sz="1600" dirty="0"/>
          </a:p>
          <a:p>
            <a:pPr marL="0" marR="0" lvl="0" indent="0" algn="l" defTabSz="93972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600" dirty="0"/>
              <a:t>Closeout represents the</a:t>
            </a:r>
            <a:r>
              <a:rPr lang="en-US" altLang="en-US" sz="1600" baseline="0" dirty="0"/>
              <a:t> end of the grant life cycle and the official end of the grantee’s relationship with the Federal agency for this grant award.</a:t>
            </a:r>
          </a:p>
          <a:p>
            <a:pPr marL="0" marR="0" lvl="0" indent="0" algn="l" defTabSz="93972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600" baseline="0" dirty="0"/>
              <a:t>Closeout period is the 90 day period following end of </a:t>
            </a:r>
            <a:r>
              <a:rPr lang="en-US" altLang="en-US" sz="1600" baseline="0" dirty="0" err="1"/>
              <a:t>PoP</a:t>
            </a:r>
            <a:endParaRPr lang="en-US" altLang="en-US" sz="1600" dirty="0"/>
          </a:p>
          <a:p>
            <a:pPr marL="0" indent="0" defTabSz="939729">
              <a:buFont typeface="Arial" panose="020B0604020202020204" pitchFamily="34" charset="0"/>
              <a:buNone/>
              <a:defRPr/>
            </a:pPr>
            <a:endParaRPr lang="en-US" sz="1600" dirty="0"/>
          </a:p>
        </p:txBody>
      </p:sp>
      <p:sp>
        <p:nvSpPr>
          <p:cNvPr id="4" name="Slide Number Placeholder 3"/>
          <p:cNvSpPr>
            <a:spLocks noGrp="1"/>
          </p:cNvSpPr>
          <p:nvPr>
            <p:ph type="sldNum" sz="quarter" idx="10"/>
          </p:nvPr>
        </p:nvSpPr>
        <p:spPr/>
        <p:txBody>
          <a:bodyPr/>
          <a:lstStyle/>
          <a:p>
            <a:fld id="{AE98EE8A-F168-479D-BE2F-6DABBC9ECD11}" type="slidenum">
              <a:rPr lang="en-US" smtClean="0"/>
              <a:t>28</a:t>
            </a:fld>
            <a:endParaRPr lang="en-US"/>
          </a:p>
        </p:txBody>
      </p:sp>
    </p:spTree>
    <p:extLst>
      <p:ext uri="{BB962C8B-B14F-4D97-AF65-F5344CB8AC3E}">
        <p14:creationId xmlns:p14="http://schemas.microsoft.com/office/powerpoint/2010/main" val="3528711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5747" y="4400550"/>
            <a:ext cx="6632294" cy="3600450"/>
          </a:xfrm>
        </p:spPr>
        <p:txBody>
          <a:bodyPr/>
          <a:lstStyle/>
          <a:p>
            <a:r>
              <a:rPr lang="en-US" sz="1100" b="0" i="0" kern="1200" dirty="0">
                <a:solidFill>
                  <a:schemeClr val="tx1"/>
                </a:solidFill>
                <a:effectLst/>
                <a:latin typeface="+mn-lt"/>
                <a:ea typeface="+mn-ea"/>
                <a:cs typeface="+mn-cs"/>
              </a:rPr>
              <a:t>What are the</a:t>
            </a:r>
            <a:r>
              <a:rPr lang="en-US" sz="1100" b="0" i="0" kern="1200" baseline="0" dirty="0">
                <a:solidFill>
                  <a:schemeClr val="tx1"/>
                </a:solidFill>
                <a:effectLst/>
                <a:latin typeface="+mn-lt"/>
                <a:ea typeface="+mn-ea"/>
                <a:cs typeface="+mn-cs"/>
              </a:rPr>
              <a:t> required closeout actions, They are found at 2 CFR 200.343.</a:t>
            </a:r>
            <a:endParaRPr lang="en-US" sz="1100" b="0" i="0" kern="1200" dirty="0">
              <a:solidFill>
                <a:schemeClr val="tx1"/>
              </a:solidFill>
              <a:effectLst/>
              <a:latin typeface="+mn-lt"/>
              <a:ea typeface="+mn-ea"/>
              <a:cs typeface="+mn-cs"/>
            </a:endParaRPr>
          </a:p>
          <a:p>
            <a:endParaRPr lang="en-US" sz="1100" b="0" i="0" kern="1200" dirty="0">
              <a:solidFill>
                <a:schemeClr val="tx1"/>
              </a:solidFill>
              <a:effectLst/>
              <a:latin typeface="+mn-lt"/>
              <a:ea typeface="+mn-ea"/>
              <a:cs typeface="+mn-cs"/>
            </a:endParaRPr>
          </a:p>
          <a:p>
            <a:r>
              <a:rPr lang="en-US" sz="1100" b="1" i="0" kern="1200" dirty="0">
                <a:solidFill>
                  <a:schemeClr val="tx1"/>
                </a:solidFill>
                <a:effectLst/>
                <a:latin typeface="+mn-lt"/>
                <a:ea typeface="+mn-ea"/>
                <a:cs typeface="+mn-cs"/>
              </a:rPr>
              <a:t>Grantee</a:t>
            </a:r>
            <a:r>
              <a:rPr lang="en-US" sz="1100" b="1" i="0" kern="1200" baseline="0" dirty="0">
                <a:solidFill>
                  <a:schemeClr val="tx1"/>
                </a:solidFill>
                <a:effectLst/>
                <a:latin typeface="+mn-lt"/>
                <a:ea typeface="+mn-ea"/>
                <a:cs typeface="+mn-cs"/>
              </a:rPr>
              <a:t> required actions </a:t>
            </a:r>
            <a:endParaRPr lang="en-US" sz="11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100" b="0" i="0" kern="1200" dirty="0">
                <a:solidFill>
                  <a:schemeClr val="tx1"/>
                </a:solidFill>
                <a:effectLst/>
                <a:latin typeface="+mn-lt"/>
                <a:ea typeface="+mn-ea"/>
                <a:cs typeface="+mn-cs"/>
              </a:rPr>
              <a:t>The non-Federal entity must submit, no later than 90 calendar days after the end date of the period of performance, all financial, performance, and other reports as required by the terms and conditions of the Federal award. The Federal awarding agency or pass-through entity may approve extensions when requested by the non-Federal entity.</a:t>
            </a:r>
          </a:p>
          <a:p>
            <a:pPr marL="171450" indent="-171450">
              <a:buFont typeface="Arial" panose="020B0604020202020204" pitchFamily="34" charset="0"/>
              <a:buChar char="•"/>
            </a:pPr>
            <a:r>
              <a:rPr lang="en-US" sz="1100" b="0" i="0" kern="1200" dirty="0">
                <a:solidFill>
                  <a:schemeClr val="tx1"/>
                </a:solidFill>
                <a:effectLst/>
                <a:latin typeface="+mn-lt"/>
                <a:ea typeface="+mn-ea"/>
                <a:cs typeface="+mn-cs"/>
              </a:rPr>
              <a:t>Unless the Federal awarding agency or pass-through entity authorizes an extension, a non-Federal entity must liquidate all ACCRUED expenditures.  Please note</a:t>
            </a:r>
            <a:r>
              <a:rPr lang="en-US" sz="1100" b="0" i="0" kern="1200" baseline="0" dirty="0">
                <a:solidFill>
                  <a:schemeClr val="tx1"/>
                </a:solidFill>
                <a:effectLst/>
                <a:latin typeface="+mn-lt"/>
                <a:ea typeface="+mn-ea"/>
                <a:cs typeface="+mn-cs"/>
              </a:rPr>
              <a:t> this change because of 2 CFR 2900.15 which does NOT allow the liquidation of </a:t>
            </a:r>
            <a:r>
              <a:rPr lang="en-US" sz="1100" b="0" i="0" kern="1200" dirty="0">
                <a:solidFill>
                  <a:schemeClr val="tx1"/>
                </a:solidFill>
                <a:effectLst/>
                <a:latin typeface="+mn-lt"/>
                <a:ea typeface="+mn-ea"/>
                <a:cs typeface="+mn-cs"/>
              </a:rPr>
              <a:t>obligations.</a:t>
            </a:r>
          </a:p>
          <a:p>
            <a:pPr marL="171450" indent="-171450">
              <a:buFont typeface="Arial" panose="020B0604020202020204" pitchFamily="34" charset="0"/>
              <a:buChar char="•"/>
            </a:pPr>
            <a:r>
              <a:rPr lang="en-US" sz="1100" b="0" i="0" kern="1200" dirty="0">
                <a:solidFill>
                  <a:schemeClr val="tx1"/>
                </a:solidFill>
                <a:effectLst/>
                <a:latin typeface="+mn-lt"/>
                <a:ea typeface="+mn-ea"/>
                <a:cs typeface="+mn-cs"/>
              </a:rPr>
              <a:t>The non-Federal entity must account for any real and personal property acquired with Federal funds or received from the Federal Government in accordance with §§200.310 Insurance coverage through 200.316 Property trust relationship and 200.329 Reporting on real property</a:t>
            </a:r>
          </a:p>
          <a:p>
            <a:endParaRPr lang="en-US" sz="1100" b="0" i="0" kern="1200" dirty="0">
              <a:solidFill>
                <a:schemeClr val="tx1"/>
              </a:solidFill>
              <a:effectLst/>
              <a:latin typeface="+mn-lt"/>
              <a:ea typeface="+mn-ea"/>
              <a:cs typeface="+mn-cs"/>
            </a:endParaRPr>
          </a:p>
          <a:p>
            <a:r>
              <a:rPr lang="en-US" sz="1100" b="1" i="0" kern="1200" dirty="0">
                <a:solidFill>
                  <a:schemeClr val="tx1"/>
                </a:solidFill>
                <a:effectLst/>
                <a:latin typeface="+mn-lt"/>
                <a:ea typeface="+mn-ea"/>
                <a:cs typeface="+mn-cs"/>
              </a:rPr>
              <a:t>Federal agency</a:t>
            </a:r>
            <a:r>
              <a:rPr lang="en-US" sz="1100" b="1" i="0" kern="1200" baseline="0" dirty="0">
                <a:solidFill>
                  <a:schemeClr val="tx1"/>
                </a:solidFill>
                <a:effectLst/>
                <a:latin typeface="+mn-lt"/>
                <a:ea typeface="+mn-ea"/>
                <a:cs typeface="+mn-cs"/>
              </a:rPr>
              <a:t> and PTE required actions</a:t>
            </a:r>
          </a:p>
          <a:p>
            <a:pPr marL="171450" indent="-171450">
              <a:buFont typeface="Arial" panose="020B0604020202020204" pitchFamily="34" charset="0"/>
              <a:buChar char="•"/>
            </a:pPr>
            <a:r>
              <a:rPr lang="en-US" sz="1100" b="0" i="0" kern="1200" dirty="0">
                <a:solidFill>
                  <a:schemeClr val="tx1"/>
                </a:solidFill>
                <a:effectLst/>
                <a:latin typeface="+mn-lt"/>
                <a:ea typeface="+mn-ea"/>
                <a:cs typeface="+mn-cs"/>
              </a:rPr>
              <a:t>The Federal awarding agency or pass-through entity must make prompt payments to the non-Federal entity for allowable reimbursable costs under the Federal award being closed out.</a:t>
            </a:r>
          </a:p>
          <a:p>
            <a:pPr marL="171450" indent="-171450">
              <a:buFont typeface="Arial" panose="020B0604020202020204" pitchFamily="34" charset="0"/>
              <a:buChar char="•"/>
            </a:pPr>
            <a:r>
              <a:rPr lang="en-US" sz="1100" b="0" i="0" kern="1200" dirty="0">
                <a:solidFill>
                  <a:schemeClr val="tx1"/>
                </a:solidFill>
                <a:effectLst/>
                <a:latin typeface="+mn-lt"/>
                <a:ea typeface="+mn-ea"/>
                <a:cs typeface="+mn-cs"/>
              </a:rPr>
              <a:t>The non-Federal entity must promptly refund any balances of unobligated cash that the Federal awarding agency or pass-through entity paid in advance or paid and that are not authorized to be retained by the non-Federal entity for use in other projects. See OMB Circular A-129 and see §200.345 Collection of amounts due, for requirements regarding unreturned amounts that become delinquent debts.</a:t>
            </a:r>
          </a:p>
          <a:p>
            <a:pPr marL="171450" indent="-171450">
              <a:buFont typeface="Arial" panose="020B0604020202020204" pitchFamily="34" charset="0"/>
              <a:buChar char="•"/>
            </a:pPr>
            <a:r>
              <a:rPr lang="en-US" sz="1100" b="0" i="0" kern="1200" dirty="0">
                <a:solidFill>
                  <a:schemeClr val="tx1"/>
                </a:solidFill>
                <a:effectLst/>
                <a:latin typeface="+mn-lt"/>
                <a:ea typeface="+mn-ea"/>
                <a:cs typeface="+mn-cs"/>
              </a:rPr>
              <a:t>Consistent with the terms and conditions of the Federal award, the Federal awarding agency or pass-through entity must make a settlement for any upward or downward adjustments to the Federal share of costs after closeout reports are received.</a:t>
            </a:r>
          </a:p>
          <a:p>
            <a:r>
              <a:rPr lang="en-US" sz="1100" b="0" i="0" kern="1200" dirty="0">
                <a:solidFill>
                  <a:schemeClr val="tx1"/>
                </a:solidFill>
                <a:effectLst/>
                <a:latin typeface="+mn-lt"/>
                <a:ea typeface="+mn-ea"/>
                <a:cs typeface="+mn-cs"/>
              </a:rPr>
              <a:t>.</a:t>
            </a:r>
          </a:p>
          <a:p>
            <a:r>
              <a:rPr lang="en-US" sz="1100" b="0" i="0" kern="1200" dirty="0">
                <a:solidFill>
                  <a:schemeClr val="tx1"/>
                </a:solidFill>
                <a:effectLst/>
                <a:latin typeface="+mn-lt"/>
                <a:ea typeface="+mn-ea"/>
                <a:cs typeface="+mn-cs"/>
              </a:rPr>
              <a:t>(g) The Federal awarding agency or pass-through entity should complete all closeout actions for Federal awards no later than one year after receipt and acceptance of all required final reports.</a:t>
            </a:r>
          </a:p>
          <a:p>
            <a:pPr marL="293665" indent="-293665" defTabSz="939729">
              <a:buFont typeface="Arial" panose="020B0604020202020204" pitchFamily="34" charset="0"/>
              <a:buChar char="•"/>
              <a:defRPr/>
            </a:pPr>
            <a:endParaRPr lang="en-US" sz="1400" dirty="0"/>
          </a:p>
        </p:txBody>
      </p:sp>
      <p:sp>
        <p:nvSpPr>
          <p:cNvPr id="4" name="Slide Number Placeholder 3"/>
          <p:cNvSpPr>
            <a:spLocks noGrp="1"/>
          </p:cNvSpPr>
          <p:nvPr>
            <p:ph type="sldNum" sz="quarter" idx="10"/>
          </p:nvPr>
        </p:nvSpPr>
        <p:spPr/>
        <p:txBody>
          <a:bodyPr/>
          <a:lstStyle/>
          <a:p>
            <a:fld id="{AE98EE8A-F168-479D-BE2F-6DABBC9ECD11}" type="slidenum">
              <a:rPr lang="en-US" smtClean="0"/>
              <a:t>29</a:t>
            </a:fld>
            <a:endParaRPr lang="en-US"/>
          </a:p>
        </p:txBody>
      </p:sp>
    </p:spTree>
    <p:extLst>
      <p:ext uri="{BB962C8B-B14F-4D97-AF65-F5344CB8AC3E}">
        <p14:creationId xmlns:p14="http://schemas.microsoft.com/office/powerpoint/2010/main" val="1425403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t>So what do we</a:t>
            </a:r>
            <a:r>
              <a:rPr lang="en-US" sz="1200" baseline="0" dirty="0"/>
              <a:t> mean by the term SMART. It stands for following </a:t>
            </a:r>
            <a:r>
              <a:rPr lang="en-US" sz="1200" b="1" dirty="0"/>
              <a:t>S</a:t>
            </a:r>
            <a:r>
              <a:rPr lang="en-US" sz="1200" dirty="0"/>
              <a:t>trategies of sound</a:t>
            </a:r>
            <a:r>
              <a:rPr lang="en-US" sz="1200" baseline="0" dirty="0"/>
              <a:t> grant management that comprises:</a:t>
            </a:r>
            <a:endParaRPr lang="en-US" sz="1200" dirty="0"/>
          </a:p>
          <a:p>
            <a:pPr lvl="1"/>
            <a:r>
              <a:rPr lang="en-US" sz="1200" b="1" dirty="0"/>
              <a:t>M</a:t>
            </a:r>
            <a:r>
              <a:rPr lang="en-US" sz="1200" dirty="0"/>
              <a:t>onitoring</a:t>
            </a:r>
          </a:p>
          <a:p>
            <a:pPr lvl="1"/>
            <a:r>
              <a:rPr lang="en-US" sz="1200" b="1" dirty="0"/>
              <a:t>A</a:t>
            </a:r>
            <a:r>
              <a:rPr lang="en-US" sz="1200" dirty="0"/>
              <a:t>ccountability</a:t>
            </a:r>
          </a:p>
          <a:p>
            <a:pPr lvl="1"/>
            <a:r>
              <a:rPr lang="en-US" sz="1200" b="1" dirty="0"/>
              <a:t>R</a:t>
            </a:r>
            <a:r>
              <a:rPr lang="en-US" sz="1200" dirty="0"/>
              <a:t>isk Mitigation and</a:t>
            </a:r>
          </a:p>
          <a:p>
            <a:pPr lvl="1"/>
            <a:r>
              <a:rPr lang="en-US" sz="1200" b="1" dirty="0"/>
              <a:t>T</a:t>
            </a:r>
            <a:r>
              <a:rPr lang="en-US" sz="1200" b="0" dirty="0"/>
              <a:t>r</a:t>
            </a:r>
            <a:r>
              <a:rPr lang="en-US" sz="1200" dirty="0"/>
              <a:t>ansparency</a:t>
            </a:r>
          </a:p>
          <a:p>
            <a:pPr eaLnBrk="1" hangingPunct="1">
              <a:lnSpc>
                <a:spcPct val="110000"/>
              </a:lnSpc>
              <a:spcBef>
                <a:spcPts val="600"/>
              </a:spcBef>
              <a:defRPr/>
            </a:pPr>
            <a:r>
              <a:rPr lang="en-US" sz="1200" dirty="0"/>
              <a:t>These are based four themes</a:t>
            </a:r>
            <a:r>
              <a:rPr lang="en-US" sz="1200" baseline="0" dirty="0"/>
              <a:t> that are weaved through out the Uniform Guidance.</a:t>
            </a: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4BB80-9B9C-4921-857A-03CE707AA4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3212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following federal regulations outline the various requirements for closeout.</a:t>
            </a:r>
          </a:p>
          <a:p>
            <a:r>
              <a:rPr lang="en-US" b="1" dirty="0"/>
              <a:t>20 CFR 683.150 – provides</a:t>
            </a:r>
            <a:r>
              <a:rPr lang="en-US" b="1" baseline="0" dirty="0"/>
              <a:t> </a:t>
            </a:r>
            <a:r>
              <a:rPr lang="en-US" b="1" dirty="0"/>
              <a:t>WIOA Closeout requirements</a:t>
            </a:r>
          </a:p>
          <a:p>
            <a:r>
              <a:rPr lang="en-US" b="0" dirty="0"/>
              <a:t>As we just</a:t>
            </a:r>
            <a:r>
              <a:rPr lang="en-US" b="0" baseline="0" dirty="0"/>
              <a:t> previously discussed </a:t>
            </a:r>
            <a:r>
              <a:rPr lang="en-US" b="1" baseline="0" dirty="0"/>
              <a:t>2 CFR 200.16 </a:t>
            </a:r>
            <a:r>
              <a:rPr lang="en-US" b="0" baseline="0" dirty="0"/>
              <a:t>defines what closeout is and </a:t>
            </a:r>
            <a:r>
              <a:rPr lang="en-US" b="1" dirty="0"/>
              <a:t>2 CFR 200.343 </a:t>
            </a:r>
            <a:r>
              <a:rPr lang="en-US" dirty="0"/>
              <a:t>describes the actions that the non-Federal entity and the Federal awarding agency or pass-through entity must take in order to complete the closeout process at the end of the period of performance.</a:t>
            </a:r>
          </a:p>
          <a:p>
            <a:r>
              <a:rPr lang="en-US" b="1" dirty="0"/>
              <a:t>2 CFR 200.344</a:t>
            </a:r>
            <a:r>
              <a:rPr lang="en-US" dirty="0"/>
              <a:t> details what may be necessary as a result of an audit or a monitoring review </a:t>
            </a:r>
          </a:p>
          <a:p>
            <a:r>
              <a:rPr lang="en-US" b="1" dirty="0"/>
              <a:t>2 CFR 200.345</a:t>
            </a:r>
            <a:r>
              <a:rPr lang="en-US" dirty="0"/>
              <a:t>defines monies due to the Federal awarding agency, and the steps that may be taken to assure any amounts due are repaid to the Federal government.</a:t>
            </a:r>
          </a:p>
          <a:p>
            <a:r>
              <a:rPr lang="en-US" b="1" dirty="0"/>
              <a:t>The DOL exceptions</a:t>
            </a:r>
            <a:r>
              <a:rPr lang="en-US" b="1" baseline="0" dirty="0"/>
              <a:t> at </a:t>
            </a:r>
            <a:r>
              <a:rPr lang="en-US" b="1" dirty="0"/>
              <a:t>2 CFR 2900.15 and 2900.17,</a:t>
            </a:r>
            <a:r>
              <a:rPr lang="en-US" baseline="0" dirty="0"/>
              <a:t> respectively, requires that </a:t>
            </a:r>
            <a:r>
              <a:rPr lang="en-US" kern="1200" dirty="0">
                <a:solidFill>
                  <a:schemeClr val="tx1"/>
                </a:solidFill>
                <a:effectLst/>
                <a:latin typeface="+mn-lt"/>
                <a:ea typeface="+mn-ea"/>
                <a:cs typeface="+mn-cs"/>
              </a:rPr>
              <a:t>the only expenditures that can occur during closeout is the liquidation of accrued expenditures that</a:t>
            </a:r>
            <a:r>
              <a:rPr lang="en-US" kern="1200" baseline="0" dirty="0">
                <a:solidFill>
                  <a:schemeClr val="tx1"/>
                </a:solidFill>
                <a:effectLst/>
                <a:latin typeface="+mn-lt"/>
                <a:ea typeface="+mn-ea"/>
                <a:cs typeface="+mn-cs"/>
              </a:rPr>
              <a:t> occurred prior to the end of the POP, and </a:t>
            </a:r>
            <a:r>
              <a:rPr lang="en-US" kern="1200" dirty="0">
                <a:solidFill>
                  <a:schemeClr val="tx1"/>
                </a:solidFill>
                <a:effectLst/>
                <a:latin typeface="+mn-lt"/>
                <a:ea typeface="+mn-ea"/>
                <a:cs typeface="+mn-cs"/>
              </a:rPr>
              <a:t>adjustments to indirect cost rates resulting from a determination of unallowable costs being included in the rate proposal may result in the reissuance of negotiated rate agreement.</a:t>
            </a:r>
            <a:endParaRPr lang="en-US" dirty="0"/>
          </a:p>
          <a:p>
            <a:endParaRPr lang="en-US" dirty="0"/>
          </a:p>
        </p:txBody>
      </p:sp>
      <p:sp>
        <p:nvSpPr>
          <p:cNvPr id="4" name="Slide Number Placeholder 3"/>
          <p:cNvSpPr>
            <a:spLocks noGrp="1"/>
          </p:cNvSpPr>
          <p:nvPr>
            <p:ph type="sldNum" sz="quarter" idx="10"/>
          </p:nvPr>
        </p:nvSpPr>
        <p:spPr/>
        <p:txBody>
          <a:bodyPr/>
          <a:lstStyle/>
          <a:p>
            <a:fld id="{AE98EE8A-F168-479D-BE2F-6DABBC9ECD11}" type="slidenum">
              <a:rPr lang="en-US" smtClean="0"/>
              <a:t>30</a:t>
            </a:fld>
            <a:endParaRPr lang="en-US"/>
          </a:p>
        </p:txBody>
      </p:sp>
    </p:spTree>
    <p:extLst>
      <p:ext uri="{BB962C8B-B14F-4D97-AF65-F5344CB8AC3E}">
        <p14:creationId xmlns:p14="http://schemas.microsoft.com/office/powerpoint/2010/main" val="17415511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How does the ETA closeout process work for</a:t>
            </a:r>
            <a:r>
              <a:rPr lang="en-US" sz="1200" kern="1200" baseline="0" dirty="0">
                <a:solidFill>
                  <a:schemeClr val="tx1"/>
                </a:solidFill>
                <a:effectLst/>
                <a:latin typeface="+mn-lt"/>
                <a:ea typeface="+mn-ea"/>
                <a:cs typeface="+mn-cs"/>
              </a:rPr>
              <a:t> </a:t>
            </a:r>
            <a:r>
              <a:rPr lang="en-US" sz="1200" b="1" kern="1200" baseline="0" dirty="0">
                <a:solidFill>
                  <a:schemeClr val="tx1"/>
                </a:solidFill>
                <a:effectLst/>
                <a:latin typeface="+mn-lt"/>
                <a:ea typeface="+mn-ea"/>
                <a:cs typeface="+mn-cs"/>
              </a:rPr>
              <a:t>direct grant recipients</a:t>
            </a:r>
            <a:r>
              <a:rPr lang="en-US" sz="1200" kern="1200" dirty="0">
                <a:solidFill>
                  <a:schemeClr val="tx1"/>
                </a:solidFill>
                <a:effectLst/>
                <a:latin typeface="+mn-lt"/>
                <a:ea typeface="+mn-ea"/>
                <a:cs typeface="+mn-cs"/>
              </a:rPr>
              <a:t>?  </a:t>
            </a:r>
          </a:p>
          <a:p>
            <a:pPr marL="171450" indent="-171450" fontAlgn="base">
              <a:buFont typeface="Arial" panose="020B0604020202020204" pitchFamily="34" charset="0"/>
              <a:buChar char="•"/>
            </a:pPr>
            <a:r>
              <a:rPr lang="en-US" sz="1200" kern="1200" dirty="0">
                <a:solidFill>
                  <a:schemeClr val="tx1"/>
                </a:solidFill>
                <a:effectLst/>
                <a:latin typeface="+mn-lt"/>
                <a:ea typeface="+mn-ea"/>
                <a:cs typeface="+mn-cs"/>
              </a:rPr>
              <a:t>Prior to expiration of a grant, an electronic notification is transmitted to a recipient, typically 30 days before a grant expires.  This alert allows the recipient sufficient time to begin the collection of all costs and other information that must be reported on the various report forms.  It may also serve as a trigger for you to begin the closeout process with your subrecipients if you have not already done so.</a:t>
            </a:r>
          </a:p>
          <a:p>
            <a:pPr marL="171450" indent="-171450" fontAlgn="base">
              <a:buFont typeface="Arial" panose="020B0604020202020204" pitchFamily="34" charset="0"/>
              <a:buChar char="•"/>
            </a:pPr>
            <a:r>
              <a:rPr lang="en-US" sz="1200" kern="1200" dirty="0">
                <a:solidFill>
                  <a:schemeClr val="tx1"/>
                </a:solidFill>
                <a:effectLst/>
                <a:latin typeface="+mn-lt"/>
                <a:ea typeface="+mn-ea"/>
                <a:cs typeface="+mn-cs"/>
              </a:rPr>
              <a:t>The closeout package is then transmitted electronically to you.  All the required forms are either included or identified and, again, this will enable you to transmit such forms as needed to your subrecipients.</a:t>
            </a:r>
          </a:p>
          <a:p>
            <a:pPr marL="171450" indent="-171450" fontAlgn="base">
              <a:buFont typeface="Arial" panose="020B0604020202020204" pitchFamily="34" charset="0"/>
              <a:buChar char="•"/>
            </a:pPr>
            <a:r>
              <a:rPr lang="en-US" sz="1200" kern="1200" dirty="0">
                <a:solidFill>
                  <a:schemeClr val="tx1"/>
                </a:solidFill>
                <a:effectLst/>
                <a:latin typeface="+mn-lt"/>
                <a:ea typeface="+mn-ea"/>
                <a:cs typeface="+mn-cs"/>
              </a:rPr>
              <a:t>The grantee</a:t>
            </a:r>
            <a:r>
              <a:rPr lang="en-US" sz="1200" kern="1200" baseline="0" dirty="0">
                <a:solidFill>
                  <a:schemeClr val="tx1"/>
                </a:solidFill>
                <a:effectLst/>
                <a:latin typeface="+mn-lt"/>
                <a:ea typeface="+mn-ea"/>
                <a:cs typeface="+mn-cs"/>
              </a:rPr>
              <a:t> must submit closeout </a:t>
            </a:r>
            <a:r>
              <a:rPr lang="en-US" sz="1200" kern="1200" dirty="0">
                <a:solidFill>
                  <a:schemeClr val="tx1"/>
                </a:solidFill>
                <a:effectLst/>
                <a:latin typeface="+mn-lt"/>
                <a:ea typeface="+mn-ea"/>
                <a:cs typeface="+mn-cs"/>
              </a:rPr>
              <a:t>documentation 90 days from the expiration of the grant unless an extension has been requested </a:t>
            </a:r>
            <a:r>
              <a:rPr lang="en-US" sz="1200" b="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approved by the grant officer.  This means that you must have closed all subawards prior to that date to ensure an accurate accounting of grant activity.</a:t>
            </a:r>
          </a:p>
          <a:p>
            <a:pPr fontAlgn="base"/>
            <a:endParaRPr lang="en-US" sz="1200" kern="1200" dirty="0">
              <a:solidFill>
                <a:schemeClr val="tx1"/>
              </a:solidFill>
              <a:effectLst/>
              <a:latin typeface="+mn-lt"/>
              <a:ea typeface="+mn-ea"/>
              <a:cs typeface="+mn-cs"/>
            </a:endParaRPr>
          </a:p>
          <a:p>
            <a:pPr fontAlgn="base"/>
            <a:r>
              <a:rPr lang="en-US" sz="1200" b="1" kern="1200" dirty="0">
                <a:solidFill>
                  <a:schemeClr val="tx1"/>
                </a:solidFill>
                <a:effectLst/>
                <a:latin typeface="+mn-lt"/>
                <a:ea typeface="+mn-ea"/>
                <a:cs typeface="+mn-cs"/>
              </a:rPr>
              <a:t>For</a:t>
            </a:r>
            <a:r>
              <a:rPr lang="en-US" sz="1200" b="1" kern="1200" baseline="0" dirty="0">
                <a:solidFill>
                  <a:schemeClr val="tx1"/>
                </a:solidFill>
                <a:effectLst/>
                <a:latin typeface="+mn-lt"/>
                <a:ea typeface="+mn-ea"/>
                <a:cs typeface="+mn-cs"/>
              </a:rPr>
              <a:t> subrecipients</a:t>
            </a:r>
            <a:endParaRPr lang="en-US" sz="1200" b="1"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kern="1200" dirty="0">
                <a:solidFill>
                  <a:schemeClr val="tx1"/>
                </a:solidFill>
                <a:effectLst/>
                <a:latin typeface="+mn-lt"/>
                <a:ea typeface="+mn-ea"/>
                <a:cs typeface="+mn-cs"/>
              </a:rPr>
              <a:t>Pass-through entities must establish appropriate procedures for closing out subawards.  As with reporting, the ETA schedule and deadlines are important factors in determining closeout procedures between pass-through entities and their subrecipients.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E98EE8A-F168-479D-BE2F-6DABBC9ECD11}" type="slidenum">
              <a:rPr lang="en-US" smtClean="0"/>
              <a:t>31</a:t>
            </a:fld>
            <a:endParaRPr lang="en-US"/>
          </a:p>
        </p:txBody>
      </p:sp>
    </p:spTree>
    <p:extLst>
      <p:ext uri="{BB962C8B-B14F-4D97-AF65-F5344CB8AC3E}">
        <p14:creationId xmlns:p14="http://schemas.microsoft.com/office/powerpoint/2010/main" val="14832124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99" indent="-176199">
              <a:buFont typeface="Arial" panose="020B0604020202020204" pitchFamily="34" charset="0"/>
              <a:buChar char="•"/>
            </a:pPr>
            <a:r>
              <a:rPr lang="en-US" dirty="0"/>
              <a:t>Within</a:t>
            </a:r>
            <a:r>
              <a:rPr lang="en-US" baseline="0" dirty="0"/>
              <a:t> 45 days after the POP, t</a:t>
            </a:r>
            <a:r>
              <a:rPr lang="en-US" dirty="0"/>
              <a:t>he</a:t>
            </a:r>
            <a:r>
              <a:rPr lang="en-US" baseline="0" dirty="0"/>
              <a:t> grantee will check “Final” in box 6a on the </a:t>
            </a:r>
            <a:r>
              <a:rPr lang="en-US" b="1" baseline="0" dirty="0"/>
              <a:t>final quarterly ETA 9130 report </a:t>
            </a:r>
            <a:r>
              <a:rPr lang="en-US" baseline="0" dirty="0"/>
              <a:t>indicating end of the performance period and submit final quarterly ETA 9130 report.  </a:t>
            </a:r>
          </a:p>
          <a:p>
            <a:pPr marL="176199" indent="-176199">
              <a:buFont typeface="Arial" panose="020B0604020202020204" pitchFamily="34" charset="0"/>
              <a:buChar char="•"/>
            </a:pPr>
            <a:r>
              <a:rPr lang="en-US" baseline="0" dirty="0"/>
              <a:t>Approx. 70 -75 days after POP end date, closeout specialist will send follow up reminder to grantee to submit all documents.</a:t>
            </a:r>
          </a:p>
          <a:p>
            <a:pPr marL="176199" indent="-176199">
              <a:buFont typeface="Arial" panose="020B0604020202020204" pitchFamily="34" charset="0"/>
              <a:buChar char="•"/>
            </a:pPr>
            <a:r>
              <a:rPr lang="en-US" dirty="0"/>
              <a:t>All documents must</a:t>
            </a:r>
            <a:r>
              <a:rPr lang="en-US" baseline="0" dirty="0"/>
              <a:t> be submitted no later than 90 calendar days after POP end date.</a:t>
            </a:r>
          </a:p>
          <a:p>
            <a:pPr marL="176199" marR="0" lvl="0" indent="-17619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91+ days after POP end date the closeout specialist will review documents for compliance and communicate</a:t>
            </a:r>
            <a:r>
              <a:rPr lang="en-US" baseline="0" dirty="0"/>
              <a:t> with grantee for any explanations or requests for changes to closeout documents.  </a:t>
            </a:r>
            <a:endParaRPr lang="en-US" dirty="0"/>
          </a:p>
          <a:p>
            <a:pPr marL="176199" indent="-176199">
              <a:buFont typeface="Arial" panose="020B0604020202020204" pitchFamily="34" charset="0"/>
              <a:buChar char="•"/>
            </a:pPr>
            <a:endParaRPr lang="en-US" dirty="0"/>
          </a:p>
          <a:p>
            <a:pPr marL="176199" indent="-176199">
              <a:buFont typeface="Arial" panose="020B0604020202020204" pitchFamily="34" charset="0"/>
              <a:buChar char="•"/>
            </a:pPr>
            <a:r>
              <a:rPr lang="en-US" dirty="0"/>
              <a:t>The requirements for closeout</a:t>
            </a:r>
            <a:r>
              <a:rPr lang="en-US" baseline="0" dirty="0"/>
              <a:t> flow down from the recipient to the sub recipient.  It is critical that appropriate policies and procedures are in place to ensure timely completion of all closeout documents within GC</a:t>
            </a:r>
          </a:p>
          <a:p>
            <a:endParaRPr lang="en-US" dirty="0"/>
          </a:p>
        </p:txBody>
      </p:sp>
      <p:sp>
        <p:nvSpPr>
          <p:cNvPr id="4" name="Slide Number Placeholder 3"/>
          <p:cNvSpPr>
            <a:spLocks noGrp="1"/>
          </p:cNvSpPr>
          <p:nvPr>
            <p:ph type="sldNum" sz="quarter" idx="10"/>
          </p:nvPr>
        </p:nvSpPr>
        <p:spPr/>
        <p:txBody>
          <a:bodyPr/>
          <a:lstStyle/>
          <a:p>
            <a:fld id="{AE98EE8A-F168-479D-BE2F-6DABBC9ECD11}" type="slidenum">
              <a:rPr lang="en-US" smtClean="0"/>
              <a:t>32</a:t>
            </a:fld>
            <a:endParaRPr lang="en-US"/>
          </a:p>
        </p:txBody>
      </p:sp>
    </p:spTree>
    <p:extLst>
      <p:ext uri="{BB962C8B-B14F-4D97-AF65-F5344CB8AC3E}">
        <p14:creationId xmlns:p14="http://schemas.microsoft.com/office/powerpoint/2010/main" val="12780958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on the screen is a timeline example we can walk through. </a:t>
            </a:r>
            <a:endParaRPr lang="en-US" dirty="0"/>
          </a:p>
        </p:txBody>
      </p:sp>
      <p:sp>
        <p:nvSpPr>
          <p:cNvPr id="4" name="Slide Number Placeholder 3"/>
          <p:cNvSpPr>
            <a:spLocks noGrp="1"/>
          </p:cNvSpPr>
          <p:nvPr>
            <p:ph type="sldNum" sz="quarter" idx="10"/>
          </p:nvPr>
        </p:nvSpPr>
        <p:spPr/>
        <p:txBody>
          <a:bodyPr/>
          <a:lstStyle/>
          <a:p>
            <a:fld id="{AE98EE8A-F168-479D-BE2F-6DABBC9ECD11}" type="slidenum">
              <a:rPr lang="en-US" smtClean="0"/>
              <a:t>33</a:t>
            </a:fld>
            <a:endParaRPr lang="en-US"/>
          </a:p>
        </p:txBody>
      </p:sp>
    </p:spTree>
    <p:extLst>
      <p:ext uri="{BB962C8B-B14F-4D97-AF65-F5344CB8AC3E}">
        <p14:creationId xmlns:p14="http://schemas.microsoft.com/office/powerpoint/2010/main" val="32753029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99" indent="-176199" defTabSz="939729">
              <a:buFont typeface="Arial" panose="020B0604020202020204" pitchFamily="34" charset="0"/>
              <a:buChar char="•"/>
              <a:defRPr/>
            </a:pPr>
            <a:r>
              <a:rPr lang="en-US" baseline="0" dirty="0"/>
              <a:t>Using our E-grants system, the closeout units tracks workload one year out.  </a:t>
            </a:r>
          </a:p>
          <a:p>
            <a:pPr marL="176199" indent="-176199" defTabSz="939729">
              <a:buFont typeface="Arial" panose="020B0604020202020204" pitchFamily="34" charset="0"/>
              <a:buChar char="•"/>
              <a:defRPr/>
            </a:pPr>
            <a:r>
              <a:rPr lang="en-US" baseline="0" dirty="0"/>
              <a:t>When grants reach their period of performance end date, the closeout until will confirm whether any extensions have been granted before moving forward.</a:t>
            </a:r>
          </a:p>
          <a:p>
            <a:pPr marL="176199" indent="-176199" defTabSz="939729">
              <a:buFont typeface="Arial" panose="020B0604020202020204" pitchFamily="34" charset="0"/>
              <a:buChar char="•"/>
              <a:defRPr/>
            </a:pPr>
            <a:r>
              <a:rPr lang="en-US" baseline="0" dirty="0"/>
              <a:t>Federal requirements dictate that all grants need to be closed with 12 months after the period of performance end date.  Additionally, we have to report the names of all grant recipients where the award remains open 2 years after the period of performance end date.</a:t>
            </a:r>
          </a:p>
          <a:p>
            <a:pPr marL="176199" indent="-176199" defTabSz="939729">
              <a:buFont typeface="Arial" panose="020B0604020202020204" pitchFamily="34" charset="0"/>
              <a:buChar char="•"/>
              <a:defRPr/>
            </a:pPr>
            <a:r>
              <a:rPr lang="en-US" baseline="0" dirty="0"/>
              <a:t>During the compliance review of the closeout documents, If noncompliance exists resulting in question costs, an initial and final determination will be issued.  Funds should be sent electronically through Pay.gov.</a:t>
            </a:r>
          </a:p>
          <a:p>
            <a:pPr marL="176199" indent="-176199" defTabSz="939729">
              <a:buFont typeface="Arial" panose="020B0604020202020204" pitchFamily="34" charset="0"/>
              <a:buChar char="•"/>
              <a:defRPr/>
            </a:pPr>
            <a:endParaRPr lang="en-US" baseline="0" dirty="0"/>
          </a:p>
          <a:p>
            <a:pPr marL="176199" indent="-176199" defTabSz="939729">
              <a:buFont typeface="Arial" panose="020B0604020202020204" pitchFamily="34" charset="0"/>
              <a:buChar char="•"/>
              <a:defRPr/>
            </a:pPr>
            <a:endParaRPr lang="en-US" baseline="0" dirty="0"/>
          </a:p>
          <a:p>
            <a:pPr marL="176199" indent="-176199" defTabSz="939729">
              <a:buFont typeface="Arial" panose="020B0604020202020204" pitchFamily="34" charset="0"/>
              <a:buChar char="•"/>
              <a:defRPr/>
            </a:pPr>
            <a:endParaRPr lang="en-US" dirty="0"/>
          </a:p>
          <a:p>
            <a:endParaRPr lang="en-US" dirty="0"/>
          </a:p>
        </p:txBody>
      </p:sp>
      <p:sp>
        <p:nvSpPr>
          <p:cNvPr id="4" name="Slide Number Placeholder 3"/>
          <p:cNvSpPr>
            <a:spLocks noGrp="1"/>
          </p:cNvSpPr>
          <p:nvPr>
            <p:ph type="sldNum" sz="quarter" idx="10"/>
          </p:nvPr>
        </p:nvSpPr>
        <p:spPr/>
        <p:txBody>
          <a:bodyPr/>
          <a:lstStyle/>
          <a:p>
            <a:fld id="{AE98EE8A-F168-479D-BE2F-6DABBC9ECD11}" type="slidenum">
              <a:rPr lang="en-US" smtClean="0"/>
              <a:t>34</a:t>
            </a:fld>
            <a:endParaRPr lang="en-US"/>
          </a:p>
        </p:txBody>
      </p:sp>
    </p:spTree>
    <p:extLst>
      <p:ext uri="{BB962C8B-B14F-4D97-AF65-F5344CB8AC3E}">
        <p14:creationId xmlns:p14="http://schemas.microsoft.com/office/powerpoint/2010/main" val="3461676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screen</a:t>
            </a:r>
            <a:r>
              <a:rPr lang="en-US" baseline="0" dirty="0"/>
              <a:t> is a sample grant closeout notification letter.</a:t>
            </a:r>
            <a:endParaRPr lang="en-US" dirty="0"/>
          </a:p>
        </p:txBody>
      </p:sp>
      <p:sp>
        <p:nvSpPr>
          <p:cNvPr id="4" name="Slide Number Placeholder 3"/>
          <p:cNvSpPr>
            <a:spLocks noGrp="1"/>
          </p:cNvSpPr>
          <p:nvPr>
            <p:ph type="sldNum" sz="quarter" idx="10"/>
          </p:nvPr>
        </p:nvSpPr>
        <p:spPr/>
        <p:txBody>
          <a:bodyPr/>
          <a:lstStyle/>
          <a:p>
            <a:fld id="{AE98EE8A-F168-479D-BE2F-6DABBC9ECD11}" type="slidenum">
              <a:rPr lang="en-US" smtClean="0"/>
              <a:t>35</a:t>
            </a:fld>
            <a:endParaRPr lang="en-US"/>
          </a:p>
        </p:txBody>
      </p:sp>
    </p:spTree>
    <p:extLst>
      <p:ext uri="{BB962C8B-B14F-4D97-AF65-F5344CB8AC3E}">
        <p14:creationId xmlns:p14="http://schemas.microsoft.com/office/powerpoint/2010/main" val="3423472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Grant Closeout</a:t>
            </a:r>
            <a:r>
              <a:rPr lang="en-US" baseline="0" dirty="0"/>
              <a:t> system allows recipients to download all necessary closeout forms. It provides two separate packages, one for governmental and one for non-governmental.</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The grantee will complete the closeout forms online. Once they click the link in the email, they log into the “Grantee Reporting System” – this is the same way that they login to complete the quarterly financial reports. Once they login, on the top right side corner, there is a link that says “Go to Close out Grant”. The grantee clicks on this link and it takes them to the closeout package. </a:t>
            </a:r>
            <a:endParaRPr lang="en-US" dirty="0"/>
          </a:p>
        </p:txBody>
      </p:sp>
      <p:sp>
        <p:nvSpPr>
          <p:cNvPr id="4" name="Slide Number Placeholder 3"/>
          <p:cNvSpPr>
            <a:spLocks noGrp="1"/>
          </p:cNvSpPr>
          <p:nvPr>
            <p:ph type="sldNum" sz="quarter" idx="10"/>
          </p:nvPr>
        </p:nvSpPr>
        <p:spPr/>
        <p:txBody>
          <a:bodyPr/>
          <a:lstStyle/>
          <a:p>
            <a:fld id="{AE98EE8A-F168-479D-BE2F-6DABBC9ECD11}" type="slidenum">
              <a:rPr lang="en-US" smtClean="0"/>
              <a:t>36</a:t>
            </a:fld>
            <a:endParaRPr lang="en-US"/>
          </a:p>
        </p:txBody>
      </p:sp>
    </p:spTree>
    <p:extLst>
      <p:ext uri="{BB962C8B-B14F-4D97-AF65-F5344CB8AC3E}">
        <p14:creationId xmlns:p14="http://schemas.microsoft.com/office/powerpoint/2010/main" val="195111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584">
              <a:defRPr/>
            </a:pPr>
            <a:r>
              <a:rPr lang="en-US" dirty="0">
                <a:solidFill>
                  <a:schemeClr val="bg1">
                    <a:lumMod val="10000"/>
                  </a:schemeClr>
                </a:solidFill>
              </a:rPr>
              <a:t>Next, it is important</a:t>
            </a:r>
            <a:r>
              <a:rPr lang="en-US" baseline="0" dirty="0">
                <a:solidFill>
                  <a:schemeClr val="bg1">
                    <a:lumMod val="10000"/>
                  </a:schemeClr>
                </a:solidFill>
              </a:rPr>
              <a:t> to discuss your responsibility as the grant recipient and/or pass through entity in the closeout process. </a:t>
            </a:r>
            <a:r>
              <a:rPr lang="en-US" dirty="0">
                <a:solidFill>
                  <a:schemeClr val="bg1">
                    <a:lumMod val="10000"/>
                  </a:schemeClr>
                </a:solidFill>
              </a:rPr>
              <a:t>The closeout</a:t>
            </a:r>
            <a:r>
              <a:rPr lang="en-US" baseline="0" dirty="0">
                <a:solidFill>
                  <a:schemeClr val="bg1">
                    <a:lumMod val="10000"/>
                  </a:schemeClr>
                </a:solidFill>
              </a:rPr>
              <a:t> requirements are no different than the normal financial management responsibilities carried out throughout the life of the grant.   It is important that grant recipients establish effective systems in place to ensure they meet all requirements of the grant.  If you do that work upfront, closeout issues can be avoided. You responsibilities include:</a:t>
            </a:r>
          </a:p>
          <a:p>
            <a:endParaRPr lang="en-US" dirty="0"/>
          </a:p>
          <a:p>
            <a:pPr marL="171450" indent="-171450">
              <a:buFont typeface="Arial" panose="020B0604020202020204" pitchFamily="34" charset="0"/>
              <a:buChar char="•"/>
            </a:pPr>
            <a:r>
              <a:rPr lang="en-US" dirty="0"/>
              <a:t>Monitor and track ALL grant-related expenditures</a:t>
            </a:r>
          </a:p>
          <a:p>
            <a:pPr marL="171450" indent="-171450">
              <a:buFont typeface="Arial" panose="020B0604020202020204" pitchFamily="34" charset="0"/>
              <a:buChar char="•"/>
            </a:pPr>
            <a:r>
              <a:rPr lang="en-US" dirty="0"/>
              <a:t>Timely program and financial reports</a:t>
            </a:r>
          </a:p>
          <a:p>
            <a:pPr marL="171450" indent="-171450">
              <a:buFont typeface="Arial" panose="020B0604020202020204" pitchFamily="34" charset="0"/>
              <a:buChar char="•"/>
            </a:pPr>
            <a:r>
              <a:rPr lang="en-US" dirty="0"/>
              <a:t>Maintain source documentation</a:t>
            </a:r>
          </a:p>
          <a:p>
            <a:pPr marL="171450" indent="-171450">
              <a:buFont typeface="Arial" panose="020B0604020202020204" pitchFamily="34" charset="0"/>
              <a:buChar char="•"/>
            </a:pPr>
            <a:r>
              <a:rPr lang="en-US" dirty="0"/>
              <a:t>Submit all appropriate documents to grant closeout specialist</a:t>
            </a:r>
          </a:p>
          <a:p>
            <a:pPr marL="171450" indent="-171450">
              <a:buFont typeface="Arial" panose="020B0604020202020204" pitchFamily="34" charset="0"/>
              <a:buChar char="•"/>
            </a:pPr>
            <a:r>
              <a:rPr lang="en-US" dirty="0"/>
              <a:t>Closeout sub-awards. Which</a:t>
            </a:r>
            <a:r>
              <a:rPr lang="en-US" baseline="0" dirty="0"/>
              <a:t> means you must e</a:t>
            </a:r>
            <a:r>
              <a:rPr lang="en-US" dirty="0"/>
              <a:t>stablish closeout procedures for use at both levels.</a:t>
            </a:r>
            <a:endParaRPr lang="en-US" baseline="0" dirty="0">
              <a:solidFill>
                <a:schemeClr val="bg1">
                  <a:lumMod val="10000"/>
                </a:schemeClr>
              </a:solidFill>
            </a:endParaRPr>
          </a:p>
          <a:p>
            <a:pPr defTabSz="957584">
              <a:defRPr/>
            </a:pPr>
            <a:endParaRPr lang="en-US" baseline="0" dirty="0">
              <a:solidFill>
                <a:schemeClr val="tx1"/>
              </a:solidFill>
            </a:endParaRPr>
          </a:p>
          <a:p>
            <a:pPr marL="176199" indent="-176199" defTabSz="957584">
              <a:buFont typeface="Arial" panose="020B0604020202020204" pitchFamily="34" charset="0"/>
              <a:buChar char="•"/>
              <a:defRPr/>
            </a:pPr>
            <a:r>
              <a:rPr lang="en-US" dirty="0"/>
              <a:t>It is important to note that</a:t>
            </a:r>
            <a:r>
              <a:rPr lang="en-US" baseline="0" dirty="0"/>
              <a:t> if the grantee is a pass through entity, the grantee must close out all sub awards as part of the overall closeout process.</a:t>
            </a:r>
          </a:p>
          <a:p>
            <a:pPr marL="176199" indent="-176199" defTabSz="957584">
              <a:buFont typeface="Arial" panose="020B0604020202020204" pitchFamily="34" charset="0"/>
              <a:buChar char="•"/>
              <a:defRPr/>
            </a:pPr>
            <a:endParaRPr lang="en-US" baseline="0" dirty="0">
              <a:solidFill>
                <a:schemeClr val="bg1">
                  <a:lumMod val="10000"/>
                </a:schemeClr>
              </a:solidFill>
            </a:endParaRPr>
          </a:p>
          <a:p>
            <a:pPr marL="176199" indent="-176199">
              <a:buFont typeface="Arial" panose="020B0604020202020204" pitchFamily="34" charset="0"/>
              <a:buChar char="•"/>
            </a:pPr>
            <a:r>
              <a:rPr lang="en-US" dirty="0"/>
              <a:t>Grant</a:t>
            </a:r>
            <a:r>
              <a:rPr lang="en-US" baseline="0" dirty="0"/>
              <a:t> recipient should be familiar with the all terms and conditions and reporting requirements of their grant award and when updates to the grant agreement are needed a modification should be submitted.  </a:t>
            </a:r>
          </a:p>
          <a:p>
            <a:pPr marL="646064" lvl="1" indent="-176199">
              <a:buFont typeface="Arial" panose="020B0604020202020204" pitchFamily="34" charset="0"/>
              <a:buChar char="•"/>
            </a:pPr>
            <a:r>
              <a:rPr lang="en-US" baseline="0" dirty="0"/>
              <a:t>Updates would include changes  in address, telephone numbers, signatory offices etc.  necessary should submit a modification for update.</a:t>
            </a:r>
          </a:p>
          <a:p>
            <a:pPr marL="646064" lvl="1" indent="-176199">
              <a:buFont typeface="Arial" panose="020B0604020202020204" pitchFamily="34" charset="0"/>
              <a:buChar char="•"/>
            </a:pPr>
            <a:r>
              <a:rPr lang="en-US" baseline="0" dirty="0"/>
              <a:t>Grant recipient may not direct charge staff time to work on closeout of grant after POP end date.</a:t>
            </a:r>
          </a:p>
          <a:p>
            <a:endParaRPr lang="en-US" baseline="0" dirty="0"/>
          </a:p>
          <a:p>
            <a:pPr marL="176199" indent="-176199" defTabSz="957584">
              <a:buFont typeface="Arial" panose="020B0604020202020204" pitchFamily="34" charset="0"/>
              <a:buChar char="•"/>
              <a:defRPr/>
            </a:pPr>
            <a:endParaRPr lang="en-US" baseline="0" dirty="0">
              <a:solidFill>
                <a:schemeClr val="bg1">
                  <a:lumMod val="10000"/>
                </a:schemeClr>
              </a:solidFill>
            </a:endParaRPr>
          </a:p>
        </p:txBody>
      </p:sp>
      <p:sp>
        <p:nvSpPr>
          <p:cNvPr id="4" name="Slide Number Placeholder 3"/>
          <p:cNvSpPr>
            <a:spLocks noGrp="1"/>
          </p:cNvSpPr>
          <p:nvPr>
            <p:ph type="sldNum" sz="quarter" idx="10"/>
          </p:nvPr>
        </p:nvSpPr>
        <p:spPr/>
        <p:txBody>
          <a:bodyPr/>
          <a:lstStyle/>
          <a:p>
            <a:fld id="{AE98EE8A-F168-479D-BE2F-6DABBC9ECD11}" type="slidenum">
              <a:rPr lang="en-US" smtClean="0"/>
              <a:t>37</a:t>
            </a:fld>
            <a:endParaRPr lang="en-US"/>
          </a:p>
        </p:txBody>
      </p:sp>
    </p:spTree>
    <p:extLst>
      <p:ext uri="{BB962C8B-B14F-4D97-AF65-F5344CB8AC3E}">
        <p14:creationId xmlns:p14="http://schemas.microsoft.com/office/powerpoint/2010/main" val="27060471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99" indent="-176199" defTabSz="957584">
              <a:buFont typeface="Arial" panose="020B0604020202020204" pitchFamily="34" charset="0"/>
              <a:buChar char="•"/>
              <a:defRPr/>
            </a:pPr>
            <a:r>
              <a:rPr lang="en-US" dirty="0">
                <a:solidFill>
                  <a:schemeClr val="bg1">
                    <a:lumMod val="10000"/>
                  </a:schemeClr>
                </a:solidFill>
              </a:rPr>
              <a:t>All accrued expenditures must be liquidate prior to submission of the closeout documents</a:t>
            </a:r>
          </a:p>
          <a:p>
            <a:pPr marL="646064" lvl="1" indent="-176199" defTabSz="957584">
              <a:buFont typeface="Arial" panose="020B0604020202020204" pitchFamily="34" charset="0"/>
              <a:buChar char="•"/>
              <a:defRPr/>
            </a:pPr>
            <a:r>
              <a:rPr lang="en-US" dirty="0"/>
              <a:t>Pursuant to </a:t>
            </a:r>
            <a:r>
              <a:rPr lang="en-US" u="sng" dirty="0">
                <a:hlinkClick r:id="rId3"/>
              </a:rPr>
              <a:t>2 CFR 2900.15</a:t>
            </a:r>
            <a:r>
              <a:rPr lang="en-US" dirty="0"/>
              <a:t>, for non-Federal entities reporting on an accrual basis and operating on an expenditure period, unless otherwise noted in the grant agreement, the only liquidation that can occur during closeout is the liquidation of accrued expenditures (NOT obligations) for goods and/or services received during the grant period.  </a:t>
            </a:r>
          </a:p>
          <a:p>
            <a:pPr defTabSz="957584">
              <a:defRPr/>
            </a:pPr>
            <a:endParaRPr lang="en-US" dirty="0"/>
          </a:p>
          <a:p>
            <a:pPr marL="176199" indent="-176199" defTabSz="957584">
              <a:buFont typeface="Arial" panose="020B0604020202020204" pitchFamily="34" charset="0"/>
              <a:buChar char="•"/>
              <a:defRPr/>
            </a:pPr>
            <a:r>
              <a:rPr lang="en-US" baseline="0" dirty="0"/>
              <a:t>If indirect costs have been claimed, remember to provide a copy of the NICRA or CAP at closeout</a:t>
            </a:r>
            <a:endParaRPr lang="en-US" dirty="0"/>
          </a:p>
          <a:p>
            <a:endParaRPr lang="en-US" dirty="0"/>
          </a:p>
          <a:p>
            <a:pPr marL="176199" indent="-176199">
              <a:buFont typeface="Arial" panose="020B0604020202020204" pitchFamily="34" charset="0"/>
              <a:buChar char="•"/>
            </a:pPr>
            <a:r>
              <a:rPr lang="en-US" dirty="0"/>
              <a:t>Grant</a:t>
            </a:r>
            <a:r>
              <a:rPr lang="en-US" baseline="0" dirty="0"/>
              <a:t> recipients are required to refund any balances of unobligated cash. DOL/ETA no longer accepts paper checks.  The US Department of Treasury provides a avenue for grant recipients to electronically return fund via Pay.gov (do we need a link?). Grant recipients returning funds to their perspective grants would use PMS. </a:t>
            </a:r>
            <a:endParaRPr lang="en-US" dirty="0"/>
          </a:p>
          <a:p>
            <a:pPr marL="176199" indent="-176199">
              <a:buFont typeface="Arial" panose="020B0604020202020204" pitchFamily="34" charset="0"/>
              <a:buChar char="•"/>
            </a:pPr>
            <a:r>
              <a:rPr lang="en-US" baseline="0" dirty="0"/>
              <a:t>Leverage resources</a:t>
            </a:r>
          </a:p>
          <a:p>
            <a:pPr marL="176199" indent="-176199">
              <a:buFont typeface="Arial" panose="020B0604020202020204" pitchFamily="34" charset="0"/>
              <a:buChar char="•"/>
            </a:pPr>
            <a:endParaRPr lang="en-US" baseline="0" dirty="0"/>
          </a:p>
          <a:p>
            <a:pPr marL="176199" indent="-176199" defTabSz="939729">
              <a:buFont typeface="Arial" panose="020B0604020202020204" pitchFamily="34" charset="0"/>
              <a:buChar char="•"/>
              <a:defRPr/>
            </a:pPr>
            <a:r>
              <a:rPr lang="en-US" dirty="0"/>
              <a:t>All</a:t>
            </a:r>
            <a:r>
              <a:rPr lang="en-US" baseline="0" dirty="0"/>
              <a:t> match requirements </a:t>
            </a:r>
            <a:r>
              <a:rPr lang="en-US" dirty="0"/>
              <a:t>agreed</a:t>
            </a:r>
            <a:r>
              <a:rPr lang="en-US" baseline="0" dirty="0"/>
              <a:t> upon in the grant award document should be reported on the financial report.  Match is defined as the portion of project costs not paid by Federal funds (unless otherwise authorized by Federal statue).  DOL requires that you expended match dollars before being recognized as part of the grant requirements.</a:t>
            </a:r>
          </a:p>
          <a:p>
            <a:endParaRPr lang="en-US" dirty="0"/>
          </a:p>
        </p:txBody>
      </p:sp>
      <p:sp>
        <p:nvSpPr>
          <p:cNvPr id="4" name="Slide Number Placeholder 3"/>
          <p:cNvSpPr>
            <a:spLocks noGrp="1"/>
          </p:cNvSpPr>
          <p:nvPr>
            <p:ph type="sldNum" sz="quarter" idx="10"/>
          </p:nvPr>
        </p:nvSpPr>
        <p:spPr/>
        <p:txBody>
          <a:bodyPr/>
          <a:lstStyle/>
          <a:p>
            <a:fld id="{AE98EE8A-F168-479D-BE2F-6DABBC9ECD11}" type="slidenum">
              <a:rPr lang="en-US" smtClean="0"/>
              <a:t>38</a:t>
            </a:fld>
            <a:endParaRPr lang="en-US"/>
          </a:p>
        </p:txBody>
      </p:sp>
    </p:spTree>
    <p:extLst>
      <p:ext uri="{BB962C8B-B14F-4D97-AF65-F5344CB8AC3E}">
        <p14:creationId xmlns:p14="http://schemas.microsoft.com/office/powerpoint/2010/main" val="5070413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99" indent="-176199">
              <a:buFont typeface="Arial" panose="020B0604020202020204" pitchFamily="34" charset="0"/>
              <a:buChar char="•"/>
            </a:pPr>
            <a:r>
              <a:rPr lang="en-US" dirty="0"/>
              <a:t>To ensure a successful closeout,</a:t>
            </a:r>
            <a:r>
              <a:rPr lang="en-US" baseline="0" dirty="0"/>
              <a:t> the Grant recipient should establish procedures for both itself and it’s </a:t>
            </a:r>
            <a:r>
              <a:rPr lang="en-US" baseline="0" dirty="0" err="1"/>
              <a:t>subrecipients</a:t>
            </a:r>
            <a:r>
              <a:rPr lang="en-US" baseline="0" dirty="0"/>
              <a:t>.</a:t>
            </a:r>
          </a:p>
          <a:p>
            <a:pPr marL="176199" indent="-176199">
              <a:buFont typeface="Arial" panose="020B0604020202020204" pitchFamily="34" charset="0"/>
              <a:buChar char="•"/>
            </a:pPr>
            <a:endParaRPr lang="en-US" dirty="0"/>
          </a:p>
          <a:p>
            <a:pPr marL="176199" indent="-176199">
              <a:buFont typeface="Arial" panose="020B0604020202020204" pitchFamily="34" charset="0"/>
              <a:buChar char="•"/>
            </a:pPr>
            <a:r>
              <a:rPr lang="en-US" dirty="0"/>
              <a:t>Pass-Through</a:t>
            </a:r>
            <a:r>
              <a:rPr lang="en-US" baseline="0" dirty="0"/>
              <a:t> Entities will need to establish shorter timeframes for the closeout of the </a:t>
            </a:r>
            <a:r>
              <a:rPr lang="en-US" baseline="0" dirty="0" err="1"/>
              <a:t>subrecipient</a:t>
            </a:r>
            <a:r>
              <a:rPr lang="en-US" baseline="0" dirty="0"/>
              <a:t>. Timely closeout of the award depends on receiving accurate and timely information from subs.  If </a:t>
            </a:r>
            <a:r>
              <a:rPr lang="en-US" baseline="0" dirty="0" err="1"/>
              <a:t>subrecipients</a:t>
            </a:r>
            <a:r>
              <a:rPr lang="en-US" baseline="0" dirty="0"/>
              <a:t> have </a:t>
            </a:r>
            <a:r>
              <a:rPr lang="en-US" baseline="0" dirty="0" err="1"/>
              <a:t>subrecipients</a:t>
            </a:r>
            <a:r>
              <a:rPr lang="en-US" baseline="0" dirty="0"/>
              <a:t>, that timeframe becomes even shorter.  Preparation and procedures are key.</a:t>
            </a:r>
          </a:p>
          <a:p>
            <a:pPr marL="176199" indent="-176199">
              <a:buFont typeface="Arial" panose="020B0604020202020204" pitchFamily="34" charset="0"/>
              <a:buChar char="•"/>
            </a:pPr>
            <a:endParaRPr lang="en-US" baseline="0" dirty="0"/>
          </a:p>
          <a:p>
            <a:pPr marL="176199" indent="-176199">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AE98EE8A-F168-479D-BE2F-6DABBC9ECD11}" type="slidenum">
              <a:rPr lang="en-US" smtClean="0"/>
              <a:t>39</a:t>
            </a:fld>
            <a:endParaRPr lang="en-US"/>
          </a:p>
        </p:txBody>
      </p:sp>
    </p:spTree>
    <p:extLst>
      <p:ext uri="{BB962C8B-B14F-4D97-AF65-F5344CB8AC3E}">
        <p14:creationId xmlns:p14="http://schemas.microsoft.com/office/powerpoint/2010/main" val="3347071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Throughout the SMART modules, you will see this icon, the Grant Management Toolbox with direct links to the tools being discussed.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SMART Training 3.0 is one of several tools of the grants management toolbox created to help FPOs and grantees manage grants. Also available are the 2018 Core Monitoring Guide, the ETA Grantee Handbook, the soon-to-be-published Grants Management and Funding Technical Assistance Guides, or TAGs, and WorkforceGPS resources such as the Sample MOU and Infrastructure Toolkit and other resources for your specific grants.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Today’s SMART Training and other additional trainings will be made available on the Grants Application and Management Community located in WorkforceGPS. Be sure to access all available tools when managing your grant. </a:t>
            </a:r>
          </a:p>
          <a:p>
            <a:endParaRPr lang="en-US" dirty="0"/>
          </a:p>
        </p:txBody>
      </p:sp>
      <p:sp>
        <p:nvSpPr>
          <p:cNvPr id="4" name="Slide Number Placeholder 3"/>
          <p:cNvSpPr>
            <a:spLocks noGrp="1"/>
          </p:cNvSpPr>
          <p:nvPr>
            <p:ph type="sldNum" sz="quarter" idx="5"/>
          </p:nvPr>
        </p:nvSpPr>
        <p:spPr/>
        <p:txBody>
          <a:bodyPr/>
          <a:lstStyle/>
          <a:p>
            <a:fld id="{D314BB80-9B9C-4921-857A-03CE707AA442}" type="slidenum">
              <a:rPr lang="en-US" smtClean="0"/>
              <a:t>4</a:t>
            </a:fld>
            <a:endParaRPr lang="en-US"/>
          </a:p>
        </p:txBody>
      </p:sp>
    </p:spTree>
    <p:extLst>
      <p:ext uri="{BB962C8B-B14F-4D97-AF65-F5344CB8AC3E}">
        <p14:creationId xmlns:p14="http://schemas.microsoft.com/office/powerpoint/2010/main" val="32308678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66218" y="4400550"/>
            <a:ext cx="6319777" cy="3600450"/>
          </a:xfrm>
        </p:spPr>
        <p:txBody>
          <a:bodyPr/>
          <a:lstStyle/>
          <a:p>
            <a:r>
              <a:rPr lang="en-US" dirty="0"/>
              <a:t>Elements of a complete closeout package</a:t>
            </a:r>
            <a:r>
              <a:rPr lang="en-US" baseline="0" dirty="0"/>
              <a:t> contain the following documents.  </a:t>
            </a:r>
          </a:p>
          <a:p>
            <a:endParaRPr lang="en-US" baseline="0" dirty="0"/>
          </a:p>
          <a:p>
            <a:r>
              <a:rPr lang="en-US" dirty="0"/>
              <a:t>The</a:t>
            </a:r>
            <a:r>
              <a:rPr lang="en-US" baseline="0" dirty="0"/>
              <a:t> closeout package will be sent via email to your grant’s signatory official. The signatory official is the authorized representative identified on application of federal award.  If you have not received your package by the time the grant has expired, please contract your FP to ensure that the authorized representative's email address is correct.  </a:t>
            </a:r>
          </a:p>
          <a:p>
            <a:endParaRPr lang="en-US" baseline="0" dirty="0"/>
          </a:p>
          <a:p>
            <a:r>
              <a:rPr lang="en-US" baseline="0" dirty="0"/>
              <a:t>Final </a:t>
            </a:r>
            <a:r>
              <a:rPr lang="en-US" baseline="0" dirty="0" err="1"/>
              <a:t>Qtr</a:t>
            </a:r>
            <a:r>
              <a:rPr lang="en-US" baseline="0" dirty="0"/>
              <a:t> 9130 (</a:t>
            </a:r>
            <a:r>
              <a:rPr lang="en-US" baseline="0" dirty="0" err="1"/>
              <a:t>maked</a:t>
            </a:r>
            <a:r>
              <a:rPr lang="en-US" baseline="0" dirty="0"/>
              <a:t> final in box 6) and the Closeout 9130</a:t>
            </a:r>
          </a:p>
          <a:p>
            <a:endParaRPr lang="en-US" baseline="0" dirty="0"/>
          </a:p>
          <a:p>
            <a:r>
              <a:rPr lang="en-US" b="1" baseline="0" dirty="0"/>
              <a:t>Grantee’s release </a:t>
            </a:r>
            <a:r>
              <a:rPr lang="en-US" baseline="0" dirty="0"/>
              <a:t>– The recipient certifies the release of the grant agency for further monetary obligations under the grant</a:t>
            </a:r>
          </a:p>
          <a:p>
            <a:endParaRPr lang="en-US" baseline="0" dirty="0"/>
          </a:p>
          <a:p>
            <a:pPr defTabSz="957584">
              <a:defRPr/>
            </a:pPr>
            <a:r>
              <a:rPr lang="en-US" b="1" dirty="0"/>
              <a:t>Recipient’s assignment of refunds, rebates, and credits.  </a:t>
            </a:r>
            <a:r>
              <a:rPr lang="en-US" dirty="0"/>
              <a:t>The recipient waives claim to any refunds, rebates, or credits received after the grant has terminated and assures prompt remittance to the grantor agency.</a:t>
            </a:r>
          </a:p>
          <a:p>
            <a:pPr defTabSz="957584">
              <a:defRPr/>
            </a:pPr>
            <a:endParaRPr lang="en-US" dirty="0"/>
          </a:p>
          <a:p>
            <a:r>
              <a:rPr lang="en-US" baseline="0" dirty="0"/>
              <a:t>Property Inventory Certificate – provides for an inventory of all real or personal property purchases acquired with grant funds or received from the federal government where DOL reserves the right to take title or a certificate that not such property was acquired with grant funds.</a:t>
            </a:r>
          </a:p>
          <a:p>
            <a:endParaRPr lang="en-US" baseline="0" dirty="0"/>
          </a:p>
          <a:p>
            <a:r>
              <a:rPr lang="en-US" b="1" dirty="0"/>
              <a:t>Recipient’s closeout tax certification</a:t>
            </a:r>
            <a:r>
              <a:rPr lang="en-US" dirty="0"/>
              <a:t>.  This document provides assurances that the recipient/subrecipient has complied with all applicable tax requirements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entire closeout package can be returned electronically with 2 exceptions, that need to be emailed – this is the copy of the NICRA and the list of equipment (if applicable).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AE98EE8A-F168-479D-BE2F-6DABBC9ECD11}" type="slidenum">
              <a:rPr lang="en-US" smtClean="0"/>
              <a:t>40</a:t>
            </a:fld>
            <a:endParaRPr lang="en-US"/>
          </a:p>
        </p:txBody>
      </p:sp>
    </p:spTree>
    <p:extLst>
      <p:ext uri="{BB962C8B-B14F-4D97-AF65-F5344CB8AC3E}">
        <p14:creationId xmlns:p14="http://schemas.microsoft.com/office/powerpoint/2010/main" val="6088478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sz="1200" dirty="0">
                <a:latin typeface="Open Sans Light"/>
              </a:rPr>
              <a:t>The first</a:t>
            </a:r>
            <a:r>
              <a:rPr lang="en-US" sz="1200" baseline="0" dirty="0">
                <a:latin typeface="Open Sans Light"/>
              </a:rPr>
              <a:t> item on the list of deliverables for closeout are ETA 9130 reports</a:t>
            </a:r>
            <a:endParaRPr lang="en-US" sz="1200" dirty="0">
              <a:latin typeface="Open Sans Light"/>
            </a:endParaRPr>
          </a:p>
          <a:p>
            <a:pPr marL="457200" indent="-457200">
              <a:buFont typeface="Arial" panose="020B0604020202020204" pitchFamily="34" charset="0"/>
              <a:buChar char="•"/>
            </a:pPr>
            <a:r>
              <a:rPr lang="en-US" sz="1200" dirty="0">
                <a:latin typeface="Open Sans Light"/>
              </a:rPr>
              <a:t>it is important to note that there are </a:t>
            </a:r>
            <a:r>
              <a:rPr lang="en-US" sz="1200" b="1" u="sng" dirty="0">
                <a:latin typeface="Open Sans Light"/>
              </a:rPr>
              <a:t>separate</a:t>
            </a:r>
            <a:r>
              <a:rPr lang="en-US" sz="1200" dirty="0">
                <a:latin typeface="Open Sans Light"/>
              </a:rPr>
              <a:t> reports.  We discussed previously the timeline for submission of both reports.  We also discussed the need to shorten that timeline to receive information from your subrecipients.</a:t>
            </a:r>
          </a:p>
          <a:p>
            <a:pPr marL="457200" indent="-457200">
              <a:buFont typeface="Arial" panose="020B0604020202020204" pitchFamily="34" charset="0"/>
              <a:buChar char="•"/>
            </a:pPr>
            <a:r>
              <a:rPr lang="en-US" sz="1200" dirty="0">
                <a:latin typeface="Open Sans Light"/>
              </a:rPr>
              <a:t>Again, PTE and subrecipient must liquidate all unpaid accrued expenditures that were incurred prior to the POP end date.  The subrecipient must also liquidate all allowable accrued expenditures prior to submission to the PTE.</a:t>
            </a:r>
          </a:p>
          <a:p>
            <a:endParaRPr lang="en-US" dirty="0"/>
          </a:p>
        </p:txBody>
      </p:sp>
      <p:sp>
        <p:nvSpPr>
          <p:cNvPr id="4" name="Slide Number Placeholder 3"/>
          <p:cNvSpPr>
            <a:spLocks noGrp="1"/>
          </p:cNvSpPr>
          <p:nvPr>
            <p:ph type="sldNum" sz="quarter" idx="5"/>
          </p:nvPr>
        </p:nvSpPr>
        <p:spPr/>
        <p:txBody>
          <a:bodyPr/>
          <a:lstStyle/>
          <a:p>
            <a:fld id="{D314BB80-9B9C-4921-857A-03CE707AA442}" type="slidenum">
              <a:rPr lang="en-US" smtClean="0"/>
              <a:t>41</a:t>
            </a:fld>
            <a:endParaRPr lang="en-US"/>
          </a:p>
        </p:txBody>
      </p:sp>
    </p:spTree>
    <p:extLst>
      <p:ext uri="{BB962C8B-B14F-4D97-AF65-F5344CB8AC3E}">
        <p14:creationId xmlns:p14="http://schemas.microsoft.com/office/powerpoint/2010/main" val="7408513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dirty="0">
                <a:latin typeface="Open Sans Light"/>
              </a:rPr>
              <a:t>This slide shows an example of the Final and Closeout 9130 Reports</a:t>
            </a:r>
          </a:p>
          <a:p>
            <a:pPr>
              <a:buFont typeface="Arial" panose="020B0604020202020204" pitchFamily="34" charset="0"/>
              <a:buNone/>
            </a:pPr>
            <a:endParaRPr lang="en-US" dirty="0">
              <a:latin typeface="Open Sans Light"/>
            </a:endParaRPr>
          </a:p>
          <a:p>
            <a:pPr>
              <a:buFont typeface="Arial" panose="020B0604020202020204" pitchFamily="34" charset="0"/>
              <a:buChar char="•"/>
            </a:pPr>
            <a:r>
              <a:rPr lang="en-US" dirty="0">
                <a:latin typeface="Open Sans Light"/>
              </a:rPr>
              <a:t>Cash Reconciliation and adjustment –</a:t>
            </a:r>
          </a:p>
          <a:p>
            <a:pPr lvl="1">
              <a:buFont typeface="Arial" panose="020B0604020202020204" pitchFamily="34" charset="0"/>
              <a:buChar char="•"/>
            </a:pPr>
            <a:r>
              <a:rPr lang="en-US" dirty="0">
                <a:latin typeface="Open Sans Light"/>
              </a:rPr>
              <a:t>For the amount of cash including cash advances there were issued to subrecipients and contractors should be equal to final expenditures report to the awarding agency at closeout.  </a:t>
            </a:r>
          </a:p>
          <a:p>
            <a:pPr lvl="1">
              <a:buFont typeface="Arial" panose="020B0604020202020204" pitchFamily="34" charset="0"/>
              <a:buChar char="•"/>
            </a:pPr>
            <a:r>
              <a:rPr lang="en-US" dirty="0">
                <a:latin typeface="Open Sans Light"/>
              </a:rPr>
              <a:t>Prior to submission of closeout documents, the PTE must adjust the total amount of cash advances received by drawing down additional cash or returning excess cash to awarding agency.</a:t>
            </a:r>
          </a:p>
          <a:p>
            <a:pPr lvl="1">
              <a:buFont typeface="Arial" panose="020B0604020202020204" pitchFamily="34" charset="0"/>
              <a:buChar char="•"/>
            </a:pPr>
            <a:endParaRPr lang="en-US" dirty="0">
              <a:latin typeface="Open Sans Light"/>
            </a:endParaRPr>
          </a:p>
          <a:p>
            <a:pPr lvl="0">
              <a:buFont typeface="Arial" panose="020B0604020202020204" pitchFamily="34" charset="0"/>
              <a:buChar char="•"/>
            </a:pPr>
            <a:r>
              <a:rPr lang="en-US" dirty="0">
                <a:latin typeface="Open Sans Light"/>
              </a:rPr>
              <a:t>Pending invoices and claims – Procedures should establish firm deadlines for the submission of outstanding invoices and claims in order to avoid any late charges since any costs incurred after the expiration of the grant are not allowable an may not be paid.</a:t>
            </a:r>
          </a:p>
          <a:p>
            <a:pPr>
              <a:buFont typeface="Arial" panose="020B0604020202020204" pitchFamily="34" charset="0"/>
              <a:buChar char="•"/>
            </a:pPr>
            <a:endParaRPr lang="en-US" dirty="0">
              <a:latin typeface="Open Sans Light"/>
            </a:endParaRPr>
          </a:p>
          <a:p>
            <a:endParaRPr lang="en-US" dirty="0"/>
          </a:p>
          <a:p>
            <a:endParaRPr lang="en-US" dirty="0"/>
          </a:p>
        </p:txBody>
      </p:sp>
      <p:sp>
        <p:nvSpPr>
          <p:cNvPr id="4" name="Slide Number Placeholder 3"/>
          <p:cNvSpPr>
            <a:spLocks noGrp="1"/>
          </p:cNvSpPr>
          <p:nvPr>
            <p:ph type="sldNum" sz="quarter" idx="5"/>
          </p:nvPr>
        </p:nvSpPr>
        <p:spPr/>
        <p:txBody>
          <a:bodyPr/>
          <a:lstStyle/>
          <a:p>
            <a:fld id="{D314BB80-9B9C-4921-857A-03CE707AA442}" type="slidenum">
              <a:rPr lang="en-US" smtClean="0"/>
              <a:t>42</a:t>
            </a:fld>
            <a:endParaRPr lang="en-US"/>
          </a:p>
        </p:txBody>
      </p:sp>
    </p:spTree>
    <p:extLst>
      <p:ext uri="{BB962C8B-B14F-4D97-AF65-F5344CB8AC3E}">
        <p14:creationId xmlns:p14="http://schemas.microsoft.com/office/powerpoint/2010/main" val="42431488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99" indent="-176199">
              <a:buFont typeface="Arial" panose="020B0604020202020204" pitchFamily="34" charset="0"/>
              <a:buChar char="•"/>
            </a:pPr>
            <a:r>
              <a:rPr lang="en-US" dirty="0"/>
              <a:t>An</a:t>
            </a:r>
            <a:r>
              <a:rPr lang="en-US" baseline="0" dirty="0"/>
              <a:t> entry on the ETA 9130 financial report is required for programs that are subject to administrative cost limitations. Be sure to review the requirements for each of your programs.</a:t>
            </a:r>
          </a:p>
          <a:p>
            <a:pPr marL="176199" indent="-176199">
              <a:buFont typeface="Arial" panose="020B0604020202020204" pitchFamily="34" charset="0"/>
              <a:buChar char="•"/>
            </a:pPr>
            <a:r>
              <a:rPr lang="en-US" baseline="0" dirty="0"/>
              <a:t>The amount reported for administrative costs is a portion of the total federal funds authorized. Administrative costs in excess of the grant limits are subject to be determined unallowable and repayable to the grant. </a:t>
            </a:r>
            <a:endParaRPr lang="en-US" dirty="0"/>
          </a:p>
        </p:txBody>
      </p:sp>
      <p:sp>
        <p:nvSpPr>
          <p:cNvPr id="4" name="Slide Number Placeholder 3"/>
          <p:cNvSpPr>
            <a:spLocks noGrp="1"/>
          </p:cNvSpPr>
          <p:nvPr>
            <p:ph type="sldNum" sz="quarter" idx="10"/>
          </p:nvPr>
        </p:nvSpPr>
        <p:spPr/>
        <p:txBody>
          <a:bodyPr/>
          <a:lstStyle/>
          <a:p>
            <a:fld id="{AE98EE8A-F168-479D-BE2F-6DABBC9ECD11}" type="slidenum">
              <a:rPr lang="en-US" smtClean="0"/>
              <a:t>43</a:t>
            </a:fld>
            <a:endParaRPr lang="en-US"/>
          </a:p>
        </p:txBody>
      </p:sp>
    </p:spTree>
    <p:extLst>
      <p:ext uri="{BB962C8B-B14F-4D97-AF65-F5344CB8AC3E}">
        <p14:creationId xmlns:p14="http://schemas.microsoft.com/office/powerpoint/2010/main" val="20588058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8815" y="4400550"/>
            <a:ext cx="6204031" cy="3600450"/>
          </a:xfrm>
        </p:spPr>
        <p:txBody>
          <a:bodyPr/>
          <a:lstStyle/>
          <a:p>
            <a:r>
              <a:rPr lang="en-US" sz="1100" dirty="0"/>
              <a:t>Grantees are not</a:t>
            </a:r>
            <a:r>
              <a:rPr lang="en-US" sz="1100" baseline="0" dirty="0"/>
              <a:t> permitted to incur any new obligations after the end of the performance period. If goods or services have not been received or rendered PRIOR to the expiration of the grant, then any liquidation of the existing obligation can NOT occur. Grantees are allowed to charge the grant allowable accrued expenditures incurred during the funding period; for example, paying an invoice for service rendered during the POP. No new expenditures may be incurred after the POP.  In summary, you may pay your existing bills at the end of the POP and you have that 90 period to liquidate those expenditures.</a:t>
            </a:r>
          </a:p>
          <a:p>
            <a:endParaRPr lang="en-US" sz="1100" dirty="0"/>
          </a:p>
          <a:p>
            <a:r>
              <a:rPr lang="en-US" sz="1100" dirty="0"/>
              <a:t>This last bullet</a:t>
            </a:r>
            <a:r>
              <a:rPr lang="en-US" sz="1100" baseline="0" dirty="0"/>
              <a:t> is very important because it might be a natural assumption to think you can charge your staff closeout activity to the grant after the POP.  Unfortunately, you can not. How can you charge that time?  Well let’s think back to the discussion on indirect costs. </a:t>
            </a:r>
            <a:r>
              <a:rPr lang="en-US" sz="1100" dirty="0"/>
              <a:t>Under the OMB cost principles (2 CFR 220, 225, 230), indirect costs are those that have been incurred for common or joint objectives and cannot be readily identified with a particular final cost objective. Top management personnel, fiscal operations, HR, payroll, and general administration and general expenses are examples of indirect costs. </a:t>
            </a:r>
            <a:r>
              <a:rPr lang="en-US" sz="1100" i="1" dirty="0"/>
              <a:t>Closeout activities may be performed by individuals included in your indirect cost pool and their costs are thus recouped through the indirect charges under your rate made across all your federal grants.  Therefore, if the closeout activities under your grant are part of your indirect cost pool, those costs are not direct chargeable to the grant and would be part of the indirect costs recovered for your grants.  However, after the end date of your grant, you would NOT be able to charge indirect costs, as there are no direct costs to apply your rate to. </a:t>
            </a:r>
            <a:endParaRPr lang="en-US" sz="1100" dirty="0"/>
          </a:p>
          <a:p>
            <a:r>
              <a:rPr lang="en-US" sz="1100" i="1" dirty="0"/>
              <a:t> </a:t>
            </a:r>
            <a:endParaRPr lang="en-US" sz="1100" dirty="0"/>
          </a:p>
          <a:p>
            <a:r>
              <a:rPr lang="en-US" sz="1100" i="1" dirty="0"/>
              <a:t>If your organization does not have an indirect cost rate, but rather an approved cost allocation plan, or closeout activities have been assigned to an individual that has direct charged the grant, then they may not be reimbursed by ETA or any other grant award as they are directly associated with your ETA grant award.</a:t>
            </a:r>
            <a:endParaRPr lang="en-US" sz="1100" dirty="0"/>
          </a:p>
          <a:p>
            <a:endParaRPr lang="en-US" sz="1100" dirty="0"/>
          </a:p>
        </p:txBody>
      </p:sp>
      <p:sp>
        <p:nvSpPr>
          <p:cNvPr id="4" name="Slide Number Placeholder 3"/>
          <p:cNvSpPr>
            <a:spLocks noGrp="1"/>
          </p:cNvSpPr>
          <p:nvPr>
            <p:ph type="sldNum" sz="quarter" idx="10"/>
          </p:nvPr>
        </p:nvSpPr>
        <p:spPr/>
        <p:txBody>
          <a:bodyPr/>
          <a:lstStyle/>
          <a:p>
            <a:fld id="{AE98EE8A-F168-479D-BE2F-6DABBC9ECD11}" type="slidenum">
              <a:rPr lang="en-US" smtClean="0"/>
              <a:t>44</a:t>
            </a:fld>
            <a:endParaRPr lang="en-US"/>
          </a:p>
        </p:txBody>
      </p:sp>
    </p:spTree>
    <p:extLst>
      <p:ext uri="{BB962C8B-B14F-4D97-AF65-F5344CB8AC3E}">
        <p14:creationId xmlns:p14="http://schemas.microsoft.com/office/powerpoint/2010/main" val="7274674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729">
              <a:defRPr/>
            </a:pPr>
            <a:r>
              <a:rPr lang="en-US" dirty="0"/>
              <a:t>This form is used to</a:t>
            </a:r>
            <a:r>
              <a:rPr lang="en-US" baseline="0" dirty="0"/>
              <a:t> determine if  a recipient has equipment purchased with grant funds have a fair market value of $5,000 or greater at closeout.  If a recipient elects yes, an inventory listing will be required.  Please note that this form is cross-referenced in our EGrants system to ensure that the appropriate approvals were received prior to equipment purchase.  More information is provided regarding accounting for property in the modules on </a:t>
            </a:r>
            <a:r>
              <a:rPr lang="en-US" b="0" i="1" baseline="0" dirty="0"/>
              <a:t>Real Property and Leases </a:t>
            </a:r>
            <a:r>
              <a:rPr lang="en-US" baseline="0" dirty="0"/>
              <a:t>and </a:t>
            </a:r>
            <a:r>
              <a:rPr lang="en-US" i="1" baseline="0" dirty="0"/>
              <a:t>Property Management: Equipment, Supplies, and Intangible Property</a:t>
            </a:r>
            <a:r>
              <a:rPr lang="en-US" i="0" baseline="0" dirty="0"/>
              <a:t> and Chapter 5 of ETA’s </a:t>
            </a:r>
            <a:r>
              <a:rPr lang="en-US" i="1" baseline="0" dirty="0"/>
              <a:t>Grant and Financial Management TAG.</a:t>
            </a:r>
            <a:endParaRPr lang="en-US" i="1" dirty="0"/>
          </a:p>
          <a:p>
            <a:endParaRPr lang="en-US" i="1" dirty="0"/>
          </a:p>
        </p:txBody>
      </p:sp>
      <p:sp>
        <p:nvSpPr>
          <p:cNvPr id="4" name="Slide Number Placeholder 3"/>
          <p:cNvSpPr>
            <a:spLocks noGrp="1"/>
          </p:cNvSpPr>
          <p:nvPr>
            <p:ph type="sldNum" sz="quarter" idx="10"/>
          </p:nvPr>
        </p:nvSpPr>
        <p:spPr/>
        <p:txBody>
          <a:bodyPr/>
          <a:lstStyle/>
          <a:p>
            <a:fld id="{AE98EE8A-F168-479D-BE2F-6DABBC9ECD11}" type="slidenum">
              <a:rPr lang="en-US" smtClean="0"/>
              <a:t>45</a:t>
            </a:fld>
            <a:endParaRPr lang="en-US"/>
          </a:p>
        </p:txBody>
      </p:sp>
    </p:spTree>
    <p:extLst>
      <p:ext uri="{BB962C8B-B14F-4D97-AF65-F5344CB8AC3E}">
        <p14:creationId xmlns:p14="http://schemas.microsoft.com/office/powerpoint/2010/main" val="9019611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a:t>
            </a:r>
            <a:r>
              <a:rPr lang="en-US" b="0" baseline="0" dirty="0"/>
              <a:t> closeout specialist will review the </a:t>
            </a:r>
            <a:r>
              <a:rPr lang="en-US" b="1" dirty="0"/>
              <a:t>Grantee’s</a:t>
            </a:r>
            <a:r>
              <a:rPr lang="en-US" b="1" baseline="0" dirty="0"/>
              <a:t> Detailed Statement of Costs which</a:t>
            </a:r>
            <a:r>
              <a:rPr lang="en-US" baseline="0" dirty="0"/>
              <a:t> </a:t>
            </a:r>
            <a:r>
              <a:rPr lang="en-US" b="1" baseline="0" dirty="0"/>
              <a:t>shows how funds were spent in accordance with the budget categories.</a:t>
            </a:r>
            <a:r>
              <a:rPr lang="en-US" baseline="0" dirty="0"/>
              <a:t>  The review will be based on the SF-424 and 424A approved in the initial grant award, or the most recently-approved budget realignment.  Note that at closeout, all “Grant Budget” line items must be consistent with those on the last approved budget.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prstClr val="black"/>
                </a:solidFill>
                <a:ea typeface="+mn-ea"/>
                <a:cs typeface="+mn-cs"/>
              </a:rPr>
              <a:t>For any change that exceeds the Simplified Acquisition Threshold, </a:t>
            </a:r>
            <a:r>
              <a:rPr lang="en-US" altLang="en-US" dirty="0">
                <a:solidFill>
                  <a:prstClr val="black"/>
                </a:solidFill>
              </a:rPr>
              <a:t>ETA requires</a:t>
            </a:r>
            <a:r>
              <a:rPr lang="en-US" altLang="en-US" baseline="0" dirty="0">
                <a:solidFill>
                  <a:prstClr val="black"/>
                </a:solidFill>
              </a:rPr>
              <a:t> </a:t>
            </a:r>
            <a:r>
              <a:rPr lang="en-US" altLang="en-US" dirty="0">
                <a:solidFill>
                  <a:prstClr val="black"/>
                </a:solidFill>
              </a:rPr>
              <a:t>prior approval</a:t>
            </a:r>
            <a:r>
              <a:rPr lang="en-US" altLang="en-US" dirty="0">
                <a:solidFill>
                  <a:prstClr val="black"/>
                </a:solidFill>
                <a:ea typeface="+mn-ea"/>
                <a:cs typeface="+mn-cs"/>
              </a:rPr>
              <a:t> </a:t>
            </a:r>
            <a:r>
              <a:rPr lang="en-US" altLang="en-US" dirty="0">
                <a:ea typeface="Arial" panose="020B0604020202020204" pitchFamily="34" charset="0"/>
              </a:rPr>
              <a:t>if budget changes exceed 10% of the total grant award. </a:t>
            </a:r>
            <a:r>
              <a:rPr lang="en-US" altLang="en-US" dirty="0">
                <a:solidFill>
                  <a:prstClr val="black"/>
                </a:solidFill>
                <a:ea typeface="+mn-ea"/>
                <a:cs typeface="+mn-cs"/>
              </a:rPr>
              <a:t>The Simplified Acquisition threshold is currently at $250,000. (See 2 CFR 200.308(e), 2 CFR 2900.9, and 2900.10). </a:t>
            </a:r>
          </a:p>
          <a:p>
            <a:endParaRPr lang="en-US" baseline="0" dirty="0"/>
          </a:p>
        </p:txBody>
      </p:sp>
      <p:sp>
        <p:nvSpPr>
          <p:cNvPr id="4" name="Slide Number Placeholder 3"/>
          <p:cNvSpPr>
            <a:spLocks noGrp="1"/>
          </p:cNvSpPr>
          <p:nvPr>
            <p:ph type="sldNum" sz="quarter" idx="10"/>
          </p:nvPr>
        </p:nvSpPr>
        <p:spPr/>
        <p:txBody>
          <a:bodyPr/>
          <a:lstStyle/>
          <a:p>
            <a:fld id="{AE98EE8A-F168-479D-BE2F-6DABBC9ECD11}" type="slidenum">
              <a:rPr lang="en-US" smtClean="0"/>
              <a:t>46</a:t>
            </a:fld>
            <a:endParaRPr lang="en-US"/>
          </a:p>
        </p:txBody>
      </p:sp>
    </p:spTree>
    <p:extLst>
      <p:ext uri="{BB962C8B-B14F-4D97-AF65-F5344CB8AC3E}">
        <p14:creationId xmlns:p14="http://schemas.microsoft.com/office/powerpoint/2010/main" val="20795404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do you report indirect costs on a 9130 Form?  As you know the new report contains a new section to report indirect costs.  As a grantee you are responsible for completing that section when submitting a FINAL report and during closeout.</a:t>
            </a:r>
          </a:p>
          <a:p>
            <a:endParaRPr lang="en-US" baseline="0" dirty="0"/>
          </a:p>
          <a:p>
            <a:r>
              <a:rPr lang="en-US" dirty="0"/>
              <a:t>If</a:t>
            </a:r>
            <a:r>
              <a:rPr lang="en-US" baseline="0" dirty="0"/>
              <a:t> the grantee charged indirect costs to the award using an a negotiated IDC rate agreement or CAP, a copy of the IDC agreement/CAP must be submitted with the closeout package.  The CAP referred to here is a CAP approved by the cognizant agency indirect cost specialist.  CAPs only apply to State and Local governments (See 2 CFR Part 200 </a:t>
            </a:r>
            <a:r>
              <a:rPr lang="en-US" b="0" i="1" baseline="0" dirty="0"/>
              <a:t>Appendix V State/Local Governmentwide Central Service Cost Allocation Plans</a:t>
            </a:r>
            <a:r>
              <a:rPr lang="en-US" baseline="0" dirty="0"/>
              <a:t>). Grantee will be required to show the calculation of indirect costs charged.</a:t>
            </a:r>
            <a:endParaRPr lang="en-US" dirty="0"/>
          </a:p>
        </p:txBody>
      </p:sp>
      <p:sp>
        <p:nvSpPr>
          <p:cNvPr id="4" name="Slide Number Placeholder 3"/>
          <p:cNvSpPr>
            <a:spLocks noGrp="1"/>
          </p:cNvSpPr>
          <p:nvPr>
            <p:ph type="sldNum" sz="quarter" idx="10"/>
          </p:nvPr>
        </p:nvSpPr>
        <p:spPr/>
        <p:txBody>
          <a:bodyPr/>
          <a:lstStyle/>
          <a:p>
            <a:fld id="{AE98EE8A-F168-479D-BE2F-6DABBC9ECD11}" type="slidenum">
              <a:rPr lang="en-US" smtClean="0"/>
              <a:t>47</a:t>
            </a:fld>
            <a:endParaRPr lang="en-US"/>
          </a:p>
        </p:txBody>
      </p:sp>
    </p:spTree>
    <p:extLst>
      <p:ext uri="{BB962C8B-B14F-4D97-AF65-F5344CB8AC3E}">
        <p14:creationId xmlns:p14="http://schemas.microsoft.com/office/powerpoint/2010/main" val="9406665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Match</a:t>
            </a:r>
            <a:r>
              <a:rPr lang="en-US" baseline="0" dirty="0"/>
              <a:t> is not covered by Federal Funds unless otherwise authorized by Statue</a:t>
            </a:r>
          </a:p>
          <a:p>
            <a:endParaRPr lang="en-US" baseline="0" dirty="0"/>
          </a:p>
          <a:p>
            <a:r>
              <a:rPr lang="en-US" dirty="0"/>
              <a:t>2 CFR 2900.8 specifies the following:  ‘</a:t>
            </a:r>
            <a:r>
              <a:rPr lang="en-US" i="1" dirty="0"/>
              <a:t>In addition to the guidance set forth in 2 CFR 200.306(b), for Federal awards from the Department of Labor, the non-Federal entity accounts for funds used for cost sharing or match within their accounting systems as the funds are </a:t>
            </a:r>
            <a:r>
              <a:rPr lang="en-US" i="1" u="sng" dirty="0"/>
              <a:t>expended.   </a:t>
            </a:r>
          </a:p>
          <a:p>
            <a:endParaRPr lang="en-US" i="1" u="sng" dirty="0"/>
          </a:p>
          <a:p>
            <a:pPr defTabSz="968117" eaLnBrk="0" fontAlgn="base" hangingPunct="0">
              <a:lnSpc>
                <a:spcPct val="90000"/>
              </a:lnSpc>
              <a:spcBef>
                <a:spcPct val="0"/>
              </a:spcBef>
              <a:spcAft>
                <a:spcPct val="0"/>
              </a:spcAft>
              <a:defRPr/>
            </a:pPr>
            <a:r>
              <a:rPr lang="en-US" altLang="en-US" dirty="0">
                <a:solidFill>
                  <a:prstClr val="black"/>
                </a:solidFill>
                <a:ea typeface="MS PGothic" panose="020B0600070205080204" pitchFamily="34" charset="-128"/>
                <a:cs typeface="Arial" charset="0"/>
              </a:rPr>
              <a:t>If match requirements are not met, the Closeout Specialist will determine whether or not the match required was required under statute or regulation.  If required under statute or regulation, and the match requirement is not met, the Federal share will be reduced in proportion to the match shortfall.  This reduction will maintain the required share of match to funds expended.</a:t>
            </a:r>
          </a:p>
        </p:txBody>
      </p:sp>
      <p:sp>
        <p:nvSpPr>
          <p:cNvPr id="4" name="Slide Number Placeholder 3"/>
          <p:cNvSpPr>
            <a:spLocks noGrp="1"/>
          </p:cNvSpPr>
          <p:nvPr>
            <p:ph type="sldNum" sz="quarter" idx="10"/>
          </p:nvPr>
        </p:nvSpPr>
        <p:spPr/>
        <p:txBody>
          <a:bodyPr/>
          <a:lstStyle/>
          <a:p>
            <a:fld id="{AE98EE8A-F168-479D-BE2F-6DABBC9ECD11}" type="slidenum">
              <a:rPr lang="en-US" smtClean="0"/>
              <a:t>48</a:t>
            </a:fld>
            <a:endParaRPr lang="en-US"/>
          </a:p>
        </p:txBody>
      </p:sp>
    </p:spTree>
    <p:extLst>
      <p:ext uri="{BB962C8B-B14F-4D97-AF65-F5344CB8AC3E}">
        <p14:creationId xmlns:p14="http://schemas.microsoft.com/office/powerpoint/2010/main" val="70178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Grant</a:t>
            </a:r>
            <a:r>
              <a:rPr lang="en-US" baseline="0" dirty="0"/>
              <a:t> recipient and subrecipients should have written policies and procedures in place to accurately record and expend the program in compliance with the identified regulations listed. Under WIOA grant recipients/subrecipients are required to expend on the allowable grant activities prior to drawing grant funds, program income, including i</a:t>
            </a:r>
            <a:r>
              <a:rPr lang="en-US" dirty="0"/>
              <a:t>nterest income earned on title I of WIOA and the Wagner-Peyser Act</a:t>
            </a:r>
            <a:r>
              <a:rPr lang="en-US" baseline="0" dirty="0"/>
              <a:t>.  You have to earn and expend before reporting and before using grant funds.</a:t>
            </a:r>
          </a:p>
          <a:p>
            <a:endParaRPr lang="en-US" dirty="0"/>
          </a:p>
          <a:p>
            <a:r>
              <a:rPr lang="en-US" dirty="0"/>
              <a:t>Please remember</a:t>
            </a:r>
            <a:r>
              <a:rPr lang="en-US" baseline="0" dirty="0"/>
              <a:t> that these requirements extend down to the subrecipient.  So, any unused funds must be reported to the PTE as part of the closeout process.</a:t>
            </a:r>
          </a:p>
          <a:p>
            <a:endParaRPr lang="en-US" baseline="0" dirty="0"/>
          </a:p>
          <a:p>
            <a:r>
              <a:rPr lang="en-US" baseline="0" dirty="0"/>
              <a:t>Upon reviewing the closeout documents, if the grantees did not use the program income, we make sure they refund before finalizing the closeout process. The good thing is that the grantees have been cooperating with us.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AE98EE8A-F168-479D-BE2F-6DABBC9ECD11}" type="slidenum">
              <a:rPr lang="en-US" smtClean="0"/>
              <a:t>49</a:t>
            </a:fld>
            <a:endParaRPr lang="en-US"/>
          </a:p>
        </p:txBody>
      </p:sp>
    </p:spTree>
    <p:extLst>
      <p:ext uri="{BB962C8B-B14F-4D97-AF65-F5344CB8AC3E}">
        <p14:creationId xmlns:p14="http://schemas.microsoft.com/office/powerpoint/2010/main" val="2172025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module, our</a:t>
            </a:r>
            <a:r>
              <a:rPr lang="en-US" baseline="0" dirty="0"/>
              <a:t> goal is to increase your comfort level regarding grant closeout and records management for ETA grants.  </a:t>
            </a:r>
          </a:p>
          <a:p>
            <a:endParaRPr lang="en-US" baseline="0"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3B827CF-D20D-4825-82FE-39E337C9861A}" type="slidenum">
              <a:rPr lang="en-US" smtClean="0"/>
              <a:t>5</a:t>
            </a:fld>
            <a:endParaRPr lang="en-US" dirty="0"/>
          </a:p>
        </p:txBody>
      </p:sp>
    </p:spTree>
    <p:extLst>
      <p:ext uri="{BB962C8B-B14F-4D97-AF65-F5344CB8AC3E}">
        <p14:creationId xmlns:p14="http://schemas.microsoft.com/office/powerpoint/2010/main" val="479203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729">
              <a:defRPr/>
            </a:pPr>
            <a:r>
              <a:rPr lang="en-US" i="1" dirty="0"/>
              <a:t>Budget Realignment </a:t>
            </a:r>
            <a:r>
              <a:rPr lang="en-US" dirty="0"/>
              <a:t>– a bi-lateral modification action, which is agreed upon and signed by both the Grant Officer and the grant recipient, and adjusts amounts among the line items of the SF- 424a budget document in accordance with actual expenditures. The total amount of the grant budget remains the same.</a:t>
            </a:r>
          </a:p>
          <a:p>
            <a:endParaRPr lang="en-US" dirty="0"/>
          </a:p>
          <a:p>
            <a:pPr defTabSz="939729">
              <a:defRPr/>
            </a:pPr>
            <a:r>
              <a:rPr lang="en-US" dirty="0"/>
              <a:t>And in some instances a budget realignment is required</a:t>
            </a:r>
            <a:r>
              <a:rPr lang="en-US" baseline="0" dirty="0"/>
              <a:t> at closeout.  The closeout specialist will notify the recipient whose responsibility it is to prepare a formal letter, justification and revised SF-424A for review by the appropriate federal project officer (FPO).  The FPO must review and provide a recommendation based on the merits of the request to the recipient and closeout specialist.  In this case, the closeout unit is seeking a recommendation from the FPO on whether or not the budget realignment is reasonable and should be approved based on the FPO’s knowledge of the grant.  The FPO’s recommendation will  determine closeout next steps.</a:t>
            </a:r>
            <a:endParaRPr lang="en-US" dirty="0"/>
          </a:p>
          <a:p>
            <a:endParaRPr lang="en-US" dirty="0"/>
          </a:p>
        </p:txBody>
      </p:sp>
      <p:sp>
        <p:nvSpPr>
          <p:cNvPr id="4" name="Slide Number Placeholder 3"/>
          <p:cNvSpPr>
            <a:spLocks noGrp="1"/>
          </p:cNvSpPr>
          <p:nvPr>
            <p:ph type="sldNum" sz="quarter" idx="10"/>
          </p:nvPr>
        </p:nvSpPr>
        <p:spPr/>
        <p:txBody>
          <a:bodyPr/>
          <a:lstStyle/>
          <a:p>
            <a:fld id="{AE98EE8A-F168-479D-BE2F-6DABBC9ECD11}" type="slidenum">
              <a:rPr lang="en-US" smtClean="0"/>
              <a:t>50</a:t>
            </a:fld>
            <a:endParaRPr lang="en-US"/>
          </a:p>
        </p:txBody>
      </p:sp>
    </p:spTree>
    <p:extLst>
      <p:ext uri="{BB962C8B-B14F-4D97-AF65-F5344CB8AC3E}">
        <p14:creationId xmlns:p14="http://schemas.microsoft.com/office/powerpoint/2010/main" val="12317183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729">
              <a:defRPr/>
            </a:pPr>
            <a:r>
              <a:rPr lang="en-US" dirty="0"/>
              <a:t>2 CFR §200.343 (d) require the recipients to promptly refund any balances of unobligated cash that the Federal awarding agency or pass-through entity paid in advance or paid and that are not authorized to be retained by the non-Federal entity for use in other projects. </a:t>
            </a:r>
          </a:p>
          <a:p>
            <a:endParaRPr lang="en-US" baseline="0" dirty="0"/>
          </a:p>
          <a:p>
            <a:r>
              <a:rPr lang="en-US" baseline="0" dirty="0"/>
              <a:t>Any recipient in receipt of excess funds or unobligated cash should return such funds as soon as possible.   During the grant period of performance, recipients should  only have cash on hand for immediate needs and not excess cash.  As such, at closeout any unobligated funds should be returned to the grant.</a:t>
            </a:r>
          </a:p>
          <a:p>
            <a:r>
              <a:rPr lang="en-US" baseline="0" dirty="0"/>
              <a:t> </a:t>
            </a:r>
          </a:p>
          <a:p>
            <a:r>
              <a:rPr lang="en-US" baseline="0" dirty="0"/>
              <a:t>Again, the closeout of a grant does not affect the recipients obligation to return funds due to refund corrections such as indirect cost adjustments based on a final rate, disallowed costs based on a later audit, the requirement for records retention and access requirements, real property or equipment management. </a:t>
            </a:r>
          </a:p>
          <a:p>
            <a:endParaRPr lang="en-US" baseline="0" dirty="0"/>
          </a:p>
          <a:p>
            <a:pPr defTabSz="939729">
              <a:defRPr/>
            </a:pPr>
            <a:r>
              <a:rPr lang="en-US" dirty="0"/>
              <a:t>Records for a federal grant must be maintained for </a:t>
            </a:r>
            <a:r>
              <a:rPr lang="en-US" i="1" dirty="0"/>
              <a:t>at least</a:t>
            </a:r>
            <a:r>
              <a:rPr lang="en-US" dirty="0"/>
              <a:t> three years from the close-out date. This means that a multi-year grant of four years requires that documentation be maintained for at least seven years.</a:t>
            </a:r>
          </a:p>
          <a:p>
            <a:endParaRPr lang="en-US" dirty="0"/>
          </a:p>
        </p:txBody>
      </p:sp>
      <p:sp>
        <p:nvSpPr>
          <p:cNvPr id="4" name="Slide Number Placeholder 3"/>
          <p:cNvSpPr>
            <a:spLocks noGrp="1"/>
          </p:cNvSpPr>
          <p:nvPr>
            <p:ph type="sldNum" sz="quarter" idx="10"/>
          </p:nvPr>
        </p:nvSpPr>
        <p:spPr/>
        <p:txBody>
          <a:bodyPr/>
          <a:lstStyle/>
          <a:p>
            <a:fld id="{AE98EE8A-F168-479D-BE2F-6DABBC9ECD11}" type="slidenum">
              <a:rPr lang="en-US" smtClean="0"/>
              <a:t>51</a:t>
            </a:fld>
            <a:endParaRPr lang="en-US"/>
          </a:p>
        </p:txBody>
      </p:sp>
    </p:spTree>
    <p:extLst>
      <p:ext uri="{BB962C8B-B14F-4D97-AF65-F5344CB8AC3E}">
        <p14:creationId xmlns:p14="http://schemas.microsoft.com/office/powerpoint/2010/main" val="25679234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Closeout does not affect other subsequent actions that DOL may take with the recipient. This applies equally to the pass-through entity authority with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its subrecipients. Consequently, closeout does not affect the following actions:</a:t>
            </a:r>
          </a:p>
          <a:p>
            <a:pPr marL="171450" indent="-171450" fontAlgn="base">
              <a:buFont typeface="Arial" panose="020B0604020202020204" pitchFamily="34" charset="0"/>
              <a:buChar char="•"/>
            </a:pPr>
            <a:r>
              <a:rPr lang="en-US" sz="1200" b="1" kern="1200" dirty="0">
                <a:solidFill>
                  <a:schemeClr val="tx1"/>
                </a:solidFill>
                <a:effectLst/>
                <a:latin typeface="+mn-lt"/>
                <a:ea typeface="+mn-ea"/>
                <a:cs typeface="+mn-cs"/>
              </a:rPr>
              <a:t>Disallowances</a:t>
            </a:r>
            <a:r>
              <a:rPr lang="en-US" sz="1200" kern="1200" dirty="0">
                <a:solidFill>
                  <a:schemeClr val="tx1"/>
                </a:solidFill>
                <a:effectLst/>
                <a:latin typeface="+mn-lt"/>
                <a:ea typeface="+mn-ea"/>
                <a:cs typeface="+mn-cs"/>
              </a:rPr>
              <a:t> that are discovered as a result of disallowed costs identified during a later audit or other review.  </a:t>
            </a:r>
          </a:p>
          <a:p>
            <a:pPr marL="171450" indent="-171450" fontAlgn="base">
              <a:buFont typeface="Arial" panose="020B0604020202020204" pitchFamily="34" charset="0"/>
              <a:buChar char="•"/>
            </a:pPr>
            <a:r>
              <a:rPr lang="en-US" sz="1200" b="1" kern="1200" dirty="0">
                <a:solidFill>
                  <a:schemeClr val="tx1"/>
                </a:solidFill>
                <a:effectLst/>
                <a:latin typeface="+mn-lt"/>
                <a:ea typeface="+mn-ea"/>
                <a:cs typeface="+mn-cs"/>
              </a:rPr>
              <a:t>Debts </a:t>
            </a:r>
            <a:r>
              <a:rPr lang="en-US" sz="1200" kern="1200" dirty="0">
                <a:solidFill>
                  <a:schemeClr val="tx1"/>
                </a:solidFill>
                <a:effectLst/>
                <a:latin typeface="+mn-lt"/>
                <a:ea typeface="+mn-ea"/>
                <a:cs typeface="+mn-cs"/>
              </a:rPr>
              <a:t>owed to the Federal Government as a result of later refunds, corrections, or other transactions that have not been returned, constitute a debt to the Federal Government.  For subrecipients,</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debt would be established against the pass-through entity, as DOL has no relationship with the subrecipient.</a:t>
            </a:r>
          </a:p>
          <a:p>
            <a:pPr marL="171450" indent="-171450" fontAlgn="base">
              <a:buFont typeface="Arial" panose="020B0604020202020204" pitchFamily="34" charset="0"/>
              <a:buChar char="•"/>
            </a:pPr>
            <a:r>
              <a:rPr lang="en-US" sz="1200" b="1" kern="1200" dirty="0">
                <a:solidFill>
                  <a:schemeClr val="tx1"/>
                </a:solidFill>
                <a:effectLst/>
                <a:latin typeface="+mn-lt"/>
                <a:ea typeface="+mn-ea"/>
                <a:cs typeface="+mn-cs"/>
              </a:rPr>
              <a:t>Access to records</a:t>
            </a:r>
            <a:r>
              <a:rPr lang="en-US" sz="1200" kern="1200" dirty="0">
                <a:solidFill>
                  <a:schemeClr val="tx1"/>
                </a:solidFill>
                <a:effectLst/>
                <a:latin typeface="+mn-lt"/>
                <a:ea typeface="+mn-ea"/>
                <a:cs typeface="+mn-cs"/>
              </a:rPr>
              <a:t>.  Recipients are required to follow record retention requirements as outlined in the Uniform Guidance, and have the records available for review on request by ETA.  Similarly, subrecipient records must remain available to the pass-through entity.</a:t>
            </a:r>
          </a:p>
          <a:p>
            <a:pPr marL="171450" indent="-171450" fontAlgn="base">
              <a:buFont typeface="Arial" panose="020B0604020202020204" pitchFamily="34" charset="0"/>
              <a:buChar char="•"/>
            </a:pPr>
            <a:r>
              <a:rPr lang="en-US" sz="1200" b="1" kern="1200" dirty="0">
                <a:solidFill>
                  <a:schemeClr val="tx1"/>
                </a:solidFill>
                <a:effectLst/>
                <a:latin typeface="+mn-lt"/>
                <a:ea typeface="+mn-ea"/>
                <a:cs typeface="+mn-cs"/>
              </a:rPr>
              <a:t>Property management</a:t>
            </a:r>
            <a:r>
              <a:rPr lang="en-US" sz="1200" kern="1200" dirty="0">
                <a:solidFill>
                  <a:schemeClr val="tx1"/>
                </a:solidFill>
                <a:effectLst/>
                <a:latin typeface="+mn-lt"/>
                <a:ea typeface="+mn-ea"/>
                <a:cs typeface="+mn-cs"/>
              </a:rPr>
              <a:t>.  Recipients must follow the applicable regulations for the proper handling and disposition of property, equipment, and supplies, including the procedures for making the request to the Federal awarding agency.  This is something recipients likewise do on behalf of their subrecipients.  Instructions for the disposition of the items will be provided by the awarding agency</a:t>
            </a:r>
          </a:p>
          <a:p>
            <a:pPr marL="171450" indent="-171450" fontAlgn="base">
              <a:buFont typeface="Arial" panose="020B0604020202020204" pitchFamily="34" charset="0"/>
              <a:buChar char="•"/>
            </a:pPr>
            <a:r>
              <a:rPr lang="en-US" sz="1200" kern="1200" dirty="0">
                <a:solidFill>
                  <a:schemeClr val="tx1"/>
                </a:solidFill>
                <a:effectLst/>
                <a:latin typeface="+mn-lt"/>
                <a:ea typeface="+mn-ea"/>
                <a:cs typeface="+mn-cs"/>
              </a:rPr>
              <a:t>And finally, </a:t>
            </a:r>
            <a:r>
              <a:rPr lang="en-US" sz="1200" b="1" kern="1200" dirty="0">
                <a:solidFill>
                  <a:schemeClr val="tx1"/>
                </a:solidFill>
                <a:effectLst/>
                <a:latin typeface="+mn-lt"/>
                <a:ea typeface="+mn-ea"/>
                <a:cs typeface="+mn-cs"/>
              </a:rPr>
              <a:t>audits</a:t>
            </a:r>
            <a:r>
              <a:rPr lang="en-US" sz="1200" kern="1200" dirty="0">
                <a:solidFill>
                  <a:schemeClr val="tx1"/>
                </a:solidFill>
                <a:effectLst/>
                <a:latin typeface="+mn-lt"/>
                <a:ea typeface="+mn-ea"/>
                <a:cs typeface="+mn-cs"/>
              </a:rPr>
              <a:t>, which are required in accordance with the Uniform Guidance, Subpart F.  Such audits are required for recipients or subrecipients that expend more than $750,000 million in an organizational fiscal year.</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Again, PTEs must pass these requirements on to your subrecipients, and this should be part of the final acceptance of a closeout package by the subrecipient.</a:t>
            </a:r>
          </a:p>
        </p:txBody>
      </p:sp>
      <p:sp>
        <p:nvSpPr>
          <p:cNvPr id="4" name="Slide Number Placeholder 3"/>
          <p:cNvSpPr>
            <a:spLocks noGrp="1"/>
          </p:cNvSpPr>
          <p:nvPr>
            <p:ph type="sldNum" sz="quarter" idx="10"/>
          </p:nvPr>
        </p:nvSpPr>
        <p:spPr/>
        <p:txBody>
          <a:bodyPr/>
          <a:lstStyle/>
          <a:p>
            <a:fld id="{AE98EE8A-F168-479D-BE2F-6DABBC9ECD11}" type="slidenum">
              <a:rPr lang="en-US" smtClean="0"/>
              <a:t>52</a:t>
            </a:fld>
            <a:endParaRPr lang="en-US"/>
          </a:p>
        </p:txBody>
      </p:sp>
    </p:spTree>
    <p:extLst>
      <p:ext uri="{BB962C8B-B14F-4D97-AF65-F5344CB8AC3E}">
        <p14:creationId xmlns:p14="http://schemas.microsoft.com/office/powerpoint/2010/main" val="36151401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a:t>
            </a:r>
            <a:r>
              <a:rPr lang="en-US" baseline="0" dirty="0"/>
              <a:t> remember that DOL is required to close out all grants within one year of their period of performance.  Each year we close between 800 -1000s grants.  Here are some of the common issues we encounter that delay the closeout process.</a:t>
            </a:r>
          </a:p>
          <a:p>
            <a:endParaRPr lang="en-US" baseline="0" dirty="0"/>
          </a:p>
          <a:p>
            <a:pPr marL="176199" indent="-176199">
              <a:buFont typeface="Wingdings" panose="05000000000000000000" pitchFamily="2" charset="2"/>
              <a:buChar char="§"/>
            </a:pPr>
            <a:r>
              <a:rPr lang="en-US" b="1" baseline="0" dirty="0"/>
              <a:t>Non responsive grantees.  </a:t>
            </a:r>
            <a:r>
              <a:rPr lang="en-US" baseline="0" dirty="0"/>
              <a:t>In some cases, the contact information has not been updated in E-grants and so it is not going to the correct person.  Or we need additional information, reached out to the correct person with not response.</a:t>
            </a:r>
          </a:p>
          <a:p>
            <a:pPr marL="176199" indent="-176199" defTabSz="939729">
              <a:buFont typeface="Wingdings" panose="05000000000000000000" pitchFamily="2" charset="2"/>
              <a:buChar char="§"/>
              <a:defRPr/>
            </a:pPr>
            <a:r>
              <a:rPr lang="en-US" b="1" baseline="0" dirty="0"/>
              <a:t>Refunds</a:t>
            </a:r>
            <a:r>
              <a:rPr lang="en-US" baseline="0" dirty="0"/>
              <a:t>:  In some instances, a refund to a grant may be required as a result of an excess drawdown(s), refunds and rebates, questioned costs, or other matters.</a:t>
            </a:r>
          </a:p>
          <a:p>
            <a:pPr marL="176199" indent="-176199">
              <a:buFont typeface="Wingdings" panose="05000000000000000000" pitchFamily="2" charset="2"/>
              <a:buChar char="§"/>
            </a:pPr>
            <a:r>
              <a:rPr lang="en-US" b="1" baseline="0" dirty="0"/>
              <a:t>9130 Issues</a:t>
            </a:r>
            <a:r>
              <a:rPr lang="en-US" baseline="0" dirty="0"/>
              <a:t>:  Again, </a:t>
            </a:r>
            <a:r>
              <a:rPr lang="en-US" b="1" i="1" baseline="0" dirty="0"/>
              <a:t>Cash Receipts, Cash Disbursements and Federal share of expenditures</a:t>
            </a:r>
            <a:r>
              <a:rPr lang="en-US" baseline="0" dirty="0"/>
              <a:t>  must be the same and all administrative requirements must be satisfied for administrative cost limitations, match, program income, and any program specific requirements.  </a:t>
            </a:r>
          </a:p>
          <a:p>
            <a:pPr marL="176199" indent="-176199">
              <a:buFont typeface="Wingdings" panose="05000000000000000000" pitchFamily="2" charset="2"/>
              <a:buChar char="§"/>
            </a:pPr>
            <a:r>
              <a:rPr lang="en-US" b="1" baseline="0" dirty="0"/>
              <a:t>Indirect Costs</a:t>
            </a:r>
            <a:r>
              <a:rPr lang="en-US" baseline="0" dirty="0"/>
              <a:t>:  All indirect charges must be in accordance with the approved </a:t>
            </a:r>
            <a:r>
              <a:rPr lang="en-US" b="1" i="1" baseline="0" dirty="0"/>
              <a:t>Negotiated Indirect Cost Rate Agreement (NICRA)</a:t>
            </a:r>
            <a:r>
              <a:rPr lang="en-US" baseline="0" dirty="0"/>
              <a:t> or </a:t>
            </a:r>
            <a:r>
              <a:rPr lang="en-US" b="1" i="1" baseline="0" dirty="0"/>
              <a:t>Cost Allocation Plan</a:t>
            </a:r>
          </a:p>
          <a:p>
            <a:pPr marL="176199" indent="-176199">
              <a:buFont typeface="Wingdings" panose="05000000000000000000" pitchFamily="2" charset="2"/>
              <a:buChar char="§"/>
            </a:pPr>
            <a:r>
              <a:rPr lang="en-US" b="1" i="0" baseline="0" dirty="0"/>
              <a:t>Questioned and Disallowed Costs:  </a:t>
            </a:r>
            <a:r>
              <a:rPr lang="en-US" b="0" i="0" baseline="0" dirty="0"/>
              <a:t>Closeout is suspended as a result of questioned or disallowed costs</a:t>
            </a:r>
          </a:p>
          <a:p>
            <a:pPr marL="176199" indent="-176199">
              <a:buFont typeface="Wingdings" panose="05000000000000000000" pitchFamily="2" charset="2"/>
              <a:buChar char="§"/>
            </a:pPr>
            <a:r>
              <a:rPr lang="en-US" b="1" i="0" baseline="0" dirty="0"/>
              <a:t>Match</a:t>
            </a:r>
            <a:r>
              <a:rPr lang="en-US" b="0" i="0" baseline="0" dirty="0"/>
              <a:t>:  All match requirements must be satisfied before a grant can be closed.  In some cases, a recipient is unable to meet the match requirement for a various reasons.  Should this be the case, consultation will be required between the recipient, the Closeout Grant Officer and possibly the program office. </a:t>
            </a:r>
          </a:p>
          <a:p>
            <a:pPr marL="176199" indent="-176199">
              <a:buFont typeface="Wingdings" panose="05000000000000000000" pitchFamily="2" charset="2"/>
              <a:buChar char="§"/>
            </a:pPr>
            <a:r>
              <a:rPr lang="en-US" b="1" i="0" baseline="0" dirty="0"/>
              <a:t>Budget realignments</a:t>
            </a:r>
            <a:r>
              <a:rPr lang="en-US" b="0" i="0" baseline="0" dirty="0"/>
              <a:t>:  Realignments are often required at closeout for several reasons.  A good practice for recipients is to conduct a quarterly assessment of your program needs against your approved budget and closely monitoring accrued expenditures and any deviations to eliminate delays at closeout.  </a:t>
            </a:r>
            <a:endParaRPr lang="en-US" b="1" i="0" baseline="0" dirty="0"/>
          </a:p>
          <a:p>
            <a:pPr marL="176199" indent="-176199">
              <a:buFont typeface="Wingdings" panose="05000000000000000000" pitchFamily="2" charset="2"/>
              <a:buChar char="§"/>
            </a:pPr>
            <a:endParaRPr lang="en-US" baseline="0" dirty="0"/>
          </a:p>
          <a:p>
            <a:r>
              <a:rPr lang="en-US" baseline="0" dirty="0"/>
              <a:t>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AE98EE8A-F168-479D-BE2F-6DABBC9ECD11}" type="slidenum">
              <a:rPr lang="en-US" smtClean="0"/>
              <a:t>53</a:t>
            </a:fld>
            <a:endParaRPr lang="en-US"/>
          </a:p>
        </p:txBody>
      </p:sp>
    </p:spTree>
    <p:extLst>
      <p:ext uri="{BB962C8B-B14F-4D97-AF65-F5344CB8AC3E}">
        <p14:creationId xmlns:p14="http://schemas.microsoft.com/office/powerpoint/2010/main" val="27698701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they wrap up their grants, competitively</a:t>
            </a:r>
            <a:r>
              <a:rPr lang="en-US" baseline="0" dirty="0"/>
              <a:t> award recipients should consider how to make their programs sustainable using non-federal funds after the grant closeout.</a:t>
            </a:r>
          </a:p>
          <a:p>
            <a:endParaRPr lang="en-US" baseline="0" dirty="0"/>
          </a:p>
          <a:p>
            <a:pPr marL="176199" indent="-176199">
              <a:buFont typeface="Arial" panose="020B0604020202020204" pitchFamily="34" charset="0"/>
              <a:buChar char="•"/>
            </a:pPr>
            <a:r>
              <a:rPr lang="en-US" baseline="0" dirty="0"/>
              <a:t>Grant recipient should evaluate what worked and what did not. Based on those results, the grant recipient can determine which programs, approaches to service delivery, type of supportive services, training options, etc. contributed to the success of the program.</a:t>
            </a:r>
          </a:p>
          <a:p>
            <a:pPr marL="176199" indent="-176199">
              <a:buFont typeface="Arial" panose="020B0604020202020204" pitchFamily="34" charset="0"/>
              <a:buChar char="•"/>
            </a:pPr>
            <a:r>
              <a:rPr lang="en-US" baseline="0" dirty="0"/>
              <a:t>Lessons learned – either in it’s entirety or selected parts of the program that were successful can be carried forward into ongoing service delivery.</a:t>
            </a:r>
          </a:p>
          <a:p>
            <a:pPr marL="176199" indent="-176199">
              <a:buFont typeface="Arial" panose="020B0604020202020204" pitchFamily="34" charset="0"/>
              <a:buChar char="•"/>
            </a:pPr>
            <a:r>
              <a:rPr lang="en-US" baseline="0" dirty="0"/>
              <a:t>Pursue all possible sources including funding by local or state governments, matching funds, leverage resources, existing non-restricted funds, </a:t>
            </a:r>
          </a:p>
          <a:p>
            <a:pPr marL="176199" indent="-176199">
              <a:buFont typeface="Arial" panose="020B0604020202020204" pitchFamily="34" charset="0"/>
              <a:buChar char="•"/>
            </a:pPr>
            <a:r>
              <a:rPr lang="en-US" baseline="0" dirty="0"/>
              <a:t>Strengthening relationships with established partners allows for sharing of responsibilities, resources, and competencies</a:t>
            </a:r>
            <a:endParaRPr lang="en-US" dirty="0"/>
          </a:p>
        </p:txBody>
      </p:sp>
      <p:sp>
        <p:nvSpPr>
          <p:cNvPr id="4" name="Slide Number Placeholder 3"/>
          <p:cNvSpPr>
            <a:spLocks noGrp="1"/>
          </p:cNvSpPr>
          <p:nvPr>
            <p:ph type="sldNum" sz="quarter" idx="10"/>
          </p:nvPr>
        </p:nvSpPr>
        <p:spPr/>
        <p:txBody>
          <a:bodyPr/>
          <a:lstStyle/>
          <a:p>
            <a:fld id="{AE98EE8A-F168-479D-BE2F-6DABBC9ECD11}" type="slidenum">
              <a:rPr lang="en-US" smtClean="0"/>
              <a:t>54</a:t>
            </a:fld>
            <a:endParaRPr lang="en-US"/>
          </a:p>
        </p:txBody>
      </p:sp>
    </p:spTree>
    <p:extLst>
      <p:ext uri="{BB962C8B-B14F-4D97-AF65-F5344CB8AC3E}">
        <p14:creationId xmlns:p14="http://schemas.microsoft.com/office/powerpoint/2010/main" val="9929878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dirty="0"/>
              <a:t>False</a:t>
            </a:r>
            <a:r>
              <a:rPr lang="en-US" dirty="0"/>
              <a:t>.</a:t>
            </a:r>
            <a:r>
              <a:rPr lang="en-US" baseline="0" dirty="0"/>
              <a:t>  </a:t>
            </a:r>
            <a:r>
              <a:rPr lang="en-US" baseline="0" dirty="0" smtClean="0"/>
              <a:t>The </a:t>
            </a:r>
            <a:r>
              <a:rPr lang="en-US" b="1" baseline="0" dirty="0" smtClean="0"/>
              <a:t>FINAL </a:t>
            </a:r>
            <a:r>
              <a:rPr lang="en-US" b="0" baseline="0" dirty="0"/>
              <a:t>quarterly </a:t>
            </a:r>
            <a:r>
              <a:rPr lang="en-US" baseline="0" dirty="0"/>
              <a:t>reports are due 45 days after the end of the POP.  </a:t>
            </a:r>
            <a:r>
              <a:rPr lang="en-US" baseline="0" dirty="0" smtClean="0"/>
              <a:t>The </a:t>
            </a:r>
            <a:r>
              <a:rPr lang="en-US" b="1" u="sng" baseline="0" dirty="0" smtClean="0"/>
              <a:t>closeout</a:t>
            </a:r>
            <a:r>
              <a:rPr lang="en-US" baseline="0" dirty="0" smtClean="0"/>
              <a:t> </a:t>
            </a:r>
            <a:r>
              <a:rPr lang="en-US" baseline="0" dirty="0"/>
              <a:t>9130 is due no later than 90 days prior to end of POP.</a:t>
            </a:r>
          </a:p>
          <a:p>
            <a:pPr marL="228600" indent="-228600">
              <a:buAutoNum type="arabicPeriod"/>
            </a:pPr>
            <a:r>
              <a:rPr lang="en-US" b="1" baseline="0" dirty="0"/>
              <a:t>True</a:t>
            </a:r>
            <a:r>
              <a:rPr lang="en-US" baseline="0" dirty="0"/>
              <a:t>.  Any unspent program income, including interest earned income on title I WIOA and Wagner-Peyser funds, must be returned.</a:t>
            </a:r>
          </a:p>
          <a:p>
            <a:pPr marL="228600" indent="-228600">
              <a:buAutoNum type="arabicPeriod"/>
            </a:pPr>
            <a:r>
              <a:rPr lang="en-US" b="1" baseline="0" dirty="0"/>
              <a:t>False. </a:t>
            </a:r>
            <a:r>
              <a:rPr lang="en-US" b="0" baseline="0" dirty="0"/>
              <a:t>DOL retains its </a:t>
            </a:r>
            <a:r>
              <a:rPr lang="en-US" b="0" dirty="0"/>
              <a:t>right after closeout to recover disallowed costs identified during a later audit or other review.</a:t>
            </a:r>
          </a:p>
          <a:p>
            <a:pPr>
              <a:lnSpc>
                <a:spcPct val="100000"/>
              </a:lnSpc>
            </a:pPr>
            <a:r>
              <a:rPr lang="en-US" b="0" baseline="0" dirty="0"/>
              <a:t>4.   </a:t>
            </a:r>
            <a:r>
              <a:rPr lang="en-US" b="1" baseline="0" dirty="0"/>
              <a:t>False</a:t>
            </a:r>
            <a:r>
              <a:rPr lang="en-US" b="0" baseline="0" dirty="0"/>
              <a:t>. </a:t>
            </a:r>
            <a:r>
              <a:rPr lang="en-US" dirty="0"/>
              <a:t>If statutory</a:t>
            </a:r>
            <a:r>
              <a:rPr lang="en-US" baseline="0" dirty="0"/>
              <a:t>/regulatory </a:t>
            </a:r>
            <a:r>
              <a:rPr lang="en-US" dirty="0"/>
              <a:t>required match is not 100% met by the</a:t>
            </a:r>
            <a:r>
              <a:rPr lang="en-US" baseline="0" dirty="0"/>
              <a:t> end of the POP, the allowable </a:t>
            </a:r>
            <a:r>
              <a:rPr lang="en-US" dirty="0"/>
              <a:t>Federal share of the grant is proportionally reduced.</a:t>
            </a:r>
          </a:p>
          <a:p>
            <a:pPr marL="228600" indent="-228600">
              <a:buAutoNum type="arabicPeriod"/>
            </a:pPr>
            <a:endParaRPr lang="en-US" b="0" baseline="0" dirty="0"/>
          </a:p>
          <a:p>
            <a:pPr marL="228600" indent="-228600">
              <a:buAutoNum type="arabicPeriod"/>
            </a:pPr>
            <a:endParaRPr lang="en-US" baseline="0"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D314BB80-9B9C-4921-857A-03CE707AA442}" type="slidenum">
              <a:rPr lang="en-US" smtClean="0"/>
              <a:t>55</a:t>
            </a:fld>
            <a:endParaRPr lang="en-US"/>
          </a:p>
        </p:txBody>
      </p:sp>
    </p:spTree>
    <p:extLst>
      <p:ext uri="{BB962C8B-B14F-4D97-AF65-F5344CB8AC3E}">
        <p14:creationId xmlns:p14="http://schemas.microsoft.com/office/powerpoint/2010/main" val="22336716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dirty="0"/>
              <a:t>False</a:t>
            </a:r>
            <a:r>
              <a:rPr lang="en-US" dirty="0"/>
              <a:t>.</a:t>
            </a:r>
            <a:r>
              <a:rPr lang="en-US" baseline="0" dirty="0"/>
              <a:t>  Final </a:t>
            </a:r>
            <a:r>
              <a:rPr lang="en-US" b="1" baseline="0" dirty="0"/>
              <a:t>quarterly</a:t>
            </a:r>
            <a:r>
              <a:rPr lang="en-US" baseline="0" dirty="0"/>
              <a:t> reports are due 45 days after the end of the POP.  Final </a:t>
            </a:r>
            <a:r>
              <a:rPr lang="en-US" b="1" baseline="0" dirty="0"/>
              <a:t>closeout</a:t>
            </a:r>
            <a:r>
              <a:rPr lang="en-US" baseline="0" dirty="0"/>
              <a:t> 9130 is due no later than 90 days prior to end of POP.</a:t>
            </a:r>
          </a:p>
          <a:p>
            <a:pPr marL="228600" indent="-228600">
              <a:buAutoNum type="arabicPeriod"/>
            </a:pPr>
            <a:endParaRPr lang="en-US" b="0" baseline="0" dirty="0"/>
          </a:p>
          <a:p>
            <a:pPr marL="228600" indent="-228600">
              <a:buAutoNum type="arabicPeriod"/>
            </a:pPr>
            <a:endParaRPr lang="en-US" baseline="0"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D314BB80-9B9C-4921-857A-03CE707AA442}" type="slidenum">
              <a:rPr lang="en-US" smtClean="0"/>
              <a:t>56</a:t>
            </a:fld>
            <a:endParaRPr lang="en-US"/>
          </a:p>
        </p:txBody>
      </p:sp>
    </p:spTree>
    <p:extLst>
      <p:ext uri="{BB962C8B-B14F-4D97-AF65-F5344CB8AC3E}">
        <p14:creationId xmlns:p14="http://schemas.microsoft.com/office/powerpoint/2010/main" val="16350700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7B2BAB9-B8BB-4E5C-8914-85B8215AADE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Records Management checklist from the Grant Management TAG (Chapter 15). </a:t>
            </a:r>
          </a:p>
          <a:p>
            <a:endParaRPr lang="en-US" dirty="0"/>
          </a:p>
        </p:txBody>
      </p:sp>
      <p:sp>
        <p:nvSpPr>
          <p:cNvPr id="3" name="Slide Number Placeholder 3">
            <a:extLst>
              <a:ext uri="{FF2B5EF4-FFF2-40B4-BE49-F238E27FC236}">
                <a16:creationId xmlns:a16="http://schemas.microsoft.com/office/drawing/2014/main" id="{D1A22C28-7D2D-4FB8-A681-16E3995B9B3E}"/>
              </a:ext>
            </a:extLst>
          </p:cNvPr>
          <p:cNvSpPr txBox="1">
            <a:spLocks/>
          </p:cNvSpPr>
          <p:nvPr/>
        </p:nvSpPr>
        <p:spPr>
          <a:xfrm>
            <a:off x="3884613" y="8685213"/>
            <a:ext cx="2971800" cy="458787"/>
          </a:xfrm>
          <a:prstGeom prst="rect">
            <a:avLst/>
          </a:prstGeom>
        </p:spPr>
        <p:txBody>
          <a:bodyPr vert="horz" lIns="91440" tIns="45720" rIns="91440" bIns="45720" rtlCol="0" anchor="b"/>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14BB80-9B9C-4921-857A-03CE707AA442}" type="slidenum">
              <a:rPr lang="en-US" smtClean="0"/>
              <a:pPr/>
              <a:t>57</a:t>
            </a:fld>
            <a:endParaRPr lang="en-US" dirty="0"/>
          </a:p>
        </p:txBody>
      </p:sp>
      <p:pic>
        <p:nvPicPr>
          <p:cNvPr id="5" name="Picture 4" descr="A screenshot of a cell phone&#10;&#10;Description automatically generated">
            <a:extLst>
              <a:ext uri="{FF2B5EF4-FFF2-40B4-BE49-F238E27FC236}">
                <a16:creationId xmlns:a16="http://schemas.microsoft.com/office/drawing/2014/main" id="{3FED5E4B-D889-4ED5-80CC-6505A28207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136" y="802812"/>
            <a:ext cx="5592064" cy="3145536"/>
          </a:xfrm>
          <a:prstGeom prst="rect">
            <a:avLst/>
          </a:prstGeom>
          <a:ln>
            <a:solidFill>
              <a:schemeClr val="tx1"/>
            </a:solidFill>
          </a:ln>
        </p:spPr>
      </p:pic>
    </p:spTree>
    <p:extLst>
      <p:ext uri="{BB962C8B-B14F-4D97-AF65-F5344CB8AC3E}">
        <p14:creationId xmlns:p14="http://schemas.microsoft.com/office/powerpoint/2010/main" val="33005670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3B8225F-D325-483F-9441-E1554FB5BC5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continuation of the SMART Checklist from Chapter 2 of the Grant Management TAG. See the Grant Management TAG for more information on Records Management.</a:t>
            </a:r>
          </a:p>
          <a:p>
            <a:endParaRPr lang="en-US" dirty="0"/>
          </a:p>
        </p:txBody>
      </p:sp>
      <p:sp>
        <p:nvSpPr>
          <p:cNvPr id="3" name="Slide Number Placeholder 3">
            <a:extLst>
              <a:ext uri="{FF2B5EF4-FFF2-40B4-BE49-F238E27FC236}">
                <a16:creationId xmlns:a16="http://schemas.microsoft.com/office/drawing/2014/main" id="{3065E620-136D-44DF-8792-DFCD3E1A4CB0}"/>
              </a:ext>
            </a:extLst>
          </p:cNvPr>
          <p:cNvSpPr txBox="1">
            <a:spLocks/>
          </p:cNvSpPr>
          <p:nvPr/>
        </p:nvSpPr>
        <p:spPr>
          <a:xfrm>
            <a:off x="3884613" y="8685213"/>
            <a:ext cx="2971800" cy="458787"/>
          </a:xfrm>
          <a:prstGeom prst="rect">
            <a:avLst/>
          </a:prstGeom>
        </p:spPr>
        <p:txBody>
          <a:bodyPr vert="horz" lIns="91440" tIns="45720" rIns="91440" bIns="45720" rtlCol="0" anchor="b"/>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14BB80-9B9C-4921-857A-03CE707AA442}" type="slidenum">
              <a:rPr lang="en-US" smtClean="0"/>
              <a:pPr/>
              <a:t>58</a:t>
            </a:fld>
            <a:endParaRPr lang="en-US" dirty="0"/>
          </a:p>
        </p:txBody>
      </p:sp>
      <p:pic>
        <p:nvPicPr>
          <p:cNvPr id="5" name="Picture 4" descr="A screenshot of a cell phone&#10;&#10;Description automatically generated">
            <a:extLst>
              <a:ext uri="{FF2B5EF4-FFF2-40B4-BE49-F238E27FC236}">
                <a16:creationId xmlns:a16="http://schemas.microsoft.com/office/drawing/2014/main" id="{7B44F50C-415B-45A4-861B-CE20CE13B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136" y="912908"/>
            <a:ext cx="5592064" cy="3145536"/>
          </a:xfrm>
          <a:prstGeom prst="rect">
            <a:avLst/>
          </a:prstGeom>
          <a:ln>
            <a:solidFill>
              <a:schemeClr val="tx1"/>
            </a:solidFill>
          </a:ln>
        </p:spPr>
      </p:pic>
    </p:spTree>
    <p:extLst>
      <p:ext uri="{BB962C8B-B14F-4D97-AF65-F5344CB8AC3E}">
        <p14:creationId xmlns:p14="http://schemas.microsoft.com/office/powerpoint/2010/main" val="28663060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6BEA6C9B-8145-4120-AEFF-EA881B9B4A97}"/>
              </a:ext>
            </a:extLst>
          </p:cNvPr>
          <p:cNvSpPr txBox="1">
            <a:spLocks/>
          </p:cNvSpPr>
          <p:nvPr/>
        </p:nvSpPr>
        <p:spPr>
          <a:xfrm>
            <a:off x="3884613" y="8685213"/>
            <a:ext cx="2971800" cy="458787"/>
          </a:xfrm>
          <a:prstGeom prst="rect">
            <a:avLst/>
          </a:prstGeom>
        </p:spPr>
        <p:txBody>
          <a:bodyPr vert="horz" lIns="91440" tIns="45720" rIns="91440" bIns="45720" rtlCol="0" anchor="b"/>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14BB80-9B9C-4921-857A-03CE707AA442}" type="slidenum">
              <a:rPr lang="en-US" smtClean="0"/>
              <a:pPr/>
              <a:t>59</a:t>
            </a:fld>
            <a:endParaRPr lang="en-US" dirty="0"/>
          </a:p>
        </p:txBody>
      </p:sp>
      <p:pic>
        <p:nvPicPr>
          <p:cNvPr id="4" name="Picture 3" descr="A screenshot of a cell phone&#10;&#10;Description automatically generated">
            <a:extLst>
              <a:ext uri="{FF2B5EF4-FFF2-40B4-BE49-F238E27FC236}">
                <a16:creationId xmlns:a16="http://schemas.microsoft.com/office/drawing/2014/main" id="{777AFBE3-B616-4071-9DAA-0A7E6B6965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968" y="756514"/>
            <a:ext cx="5592064" cy="3145536"/>
          </a:xfrm>
          <a:prstGeom prst="rect">
            <a:avLst/>
          </a:prstGeom>
          <a:ln>
            <a:solidFill>
              <a:schemeClr val="tx1"/>
            </a:solidFill>
          </a:ln>
        </p:spPr>
      </p:pic>
    </p:spTree>
    <p:extLst>
      <p:ext uri="{BB962C8B-B14F-4D97-AF65-F5344CB8AC3E}">
        <p14:creationId xmlns:p14="http://schemas.microsoft.com/office/powerpoint/2010/main" val="3973040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fontAlgn="base">
              <a:buFont typeface="Arial" panose="020B0604020202020204" pitchFamily="34" charset="0"/>
              <a:buNone/>
            </a:pPr>
            <a:r>
              <a:rPr lang="en-US" dirty="0"/>
              <a:t>During this section of</a:t>
            </a:r>
            <a:r>
              <a:rPr lang="en-US" baseline="0" dirty="0"/>
              <a:t> this module we will also </a:t>
            </a:r>
            <a:endParaRPr lang="en-US"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Discuss the types</a:t>
            </a:r>
            <a:r>
              <a:rPr lang="en-US" sz="1200" u="none" strike="noStrike" kern="1200" baseline="0" dirty="0">
                <a:solidFill>
                  <a:schemeClr val="tx1"/>
                </a:solidFill>
                <a:effectLst>
                  <a:glow>
                    <a:srgbClr val="000000"/>
                  </a:glow>
                  <a:outerShdw sx="0" sy="0">
                    <a:srgbClr val="000000"/>
                  </a:outerShdw>
                  <a:reflection stA="0" endPos="0" fadeDir="0" sx="0" sy="0"/>
                </a:effectLst>
                <a:latin typeface="+mn-lt"/>
                <a:ea typeface="+mn-ea"/>
                <a:cs typeface="+mn-cs"/>
              </a:rPr>
              <a:t> of records that non-Federal entities must retain, including </a:t>
            </a:r>
            <a:r>
              <a:rPr lang="en-US" sz="1200" kern="1200" dirty="0">
                <a:solidFill>
                  <a:schemeClr val="tx1"/>
                </a:solidFill>
                <a:effectLst/>
                <a:latin typeface="+mn-lt"/>
                <a:ea typeface="+mn-ea"/>
                <a:cs typeface="+mn-cs"/>
              </a:rPr>
              <a:t>records</a:t>
            </a:r>
            <a:r>
              <a:rPr lang="en-US" sz="1200" kern="1200" baseline="0" dirty="0">
                <a:solidFill>
                  <a:schemeClr val="tx1"/>
                </a:solidFill>
                <a:effectLst/>
                <a:latin typeface="+mn-lt"/>
                <a:ea typeface="+mn-ea"/>
                <a:cs typeface="+mn-cs"/>
              </a:rPr>
              <a:t> </a:t>
            </a:r>
            <a:r>
              <a:rPr lang="en-US" dirty="0"/>
              <a:t>to determine whether the recipient has complied, or is complying, with the nondiscrimination and equal opportunity provisions of sec. 188 of </a:t>
            </a:r>
            <a:r>
              <a:rPr lang="en-US" u="sng" dirty="0">
                <a:hlinkClick r:id="rId3"/>
              </a:rPr>
              <a:t>WIOA</a:t>
            </a:r>
            <a:r>
              <a:rPr lang="en-US" dirty="0"/>
              <a:t>, or </a:t>
            </a:r>
            <a:r>
              <a:rPr lang="en-US" u="sng" dirty="0">
                <a:hlinkClick r:id="rId4"/>
              </a:rPr>
              <a:t>29 CFR 38</a:t>
            </a:r>
            <a:r>
              <a:rPr lang="en-US" dirty="0"/>
              <a:t>.</a:t>
            </a:r>
          </a:p>
          <a:p>
            <a:pPr marL="171450" lvl="0" indent="-171450" fontAlgn="base">
              <a:buFont typeface="Arial" panose="020B0604020202020204" pitchFamily="34" charset="0"/>
              <a:buChar char="•"/>
            </a:pPr>
            <a:r>
              <a:rPr lang="en-US"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Understand the records management requirements regarding </a:t>
            </a:r>
            <a:r>
              <a:rPr lang="en-US" sz="1200" u="none" strike="noStrike" kern="1200" baseline="0" dirty="0">
                <a:solidFill>
                  <a:schemeClr val="tx1"/>
                </a:solidFill>
                <a:effectLst>
                  <a:glow>
                    <a:srgbClr val="000000"/>
                  </a:glow>
                  <a:outerShdw sx="0" sy="0">
                    <a:srgbClr val="000000"/>
                  </a:outerShdw>
                  <a:reflection stA="0" endPos="0" fadeDir="0" sx="0" sy="0"/>
                </a:effectLst>
                <a:latin typeface="+mn-lt"/>
                <a:ea typeface="+mn-ea"/>
                <a:cs typeface="+mn-cs"/>
              </a:rPr>
              <a:t>record retention</a:t>
            </a:r>
            <a:r>
              <a:rPr lang="en-US"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Understand the requirements regarding</a:t>
            </a:r>
            <a:r>
              <a:rPr lang="en-US" sz="1200" u="none" strike="noStrike" kern="1200" baseline="0" dirty="0">
                <a:solidFill>
                  <a:schemeClr val="tx1"/>
                </a:solidFill>
                <a:effectLst>
                  <a:glow>
                    <a:srgbClr val="000000"/>
                  </a:glow>
                  <a:outerShdw sx="0" sy="0">
                    <a:srgbClr val="000000"/>
                  </a:outerShdw>
                  <a:reflection stA="0" endPos="0" fadeDir="0" sx="0" sy="0"/>
                </a:effectLst>
                <a:latin typeface="+mn-lt"/>
                <a:ea typeface="+mn-ea"/>
                <a:cs typeface="+mn-cs"/>
              </a:rPr>
              <a:t> access and custody of records including the</a:t>
            </a:r>
            <a:r>
              <a:rPr lang="en-US"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 need for records in machine readable formats, and the need to recognize circumstances when PTEs should take custody of subrecipients’ records.</a:t>
            </a:r>
          </a:p>
          <a:p>
            <a:pPr marL="171450" lvl="0" indent="-171450" fontAlgn="base">
              <a:buFont typeface="Arial" panose="020B0604020202020204" pitchFamily="34" charset="0"/>
              <a:buChar char="•"/>
            </a:pPr>
            <a:r>
              <a:rPr lang="en-US"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Identify personally identifiable information and the need to protect it.      </a:t>
            </a:r>
          </a:p>
          <a:p>
            <a:pPr marL="171450" lvl="0" indent="-171450" fontAlgn="base">
              <a:buFont typeface="Arial" panose="020B0604020202020204" pitchFamily="34" charset="0"/>
              <a:buChar char="•"/>
            </a:pPr>
            <a:r>
              <a:rPr lang="en-US"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Understand the effect of grant closeout and other exceptions to the record retention timeframe.</a:t>
            </a:r>
          </a:p>
          <a:p>
            <a:pPr marL="171450" indent="-171450">
              <a:buFont typeface="Arial" panose="020B0604020202020204" pitchFamily="34" charset="0"/>
              <a:buChar char="•"/>
            </a:pPr>
            <a:r>
              <a:rPr lang="en-US" sz="1200" u="none" kern="1200" dirty="0">
                <a:solidFill>
                  <a:schemeClr val="tx1"/>
                </a:solidFill>
                <a:effectLst/>
                <a:latin typeface="+mn-lt"/>
                <a:ea typeface="+mn-ea"/>
                <a:cs typeface="+mn-cs"/>
              </a:rPr>
              <a:t>Discuss</a:t>
            </a:r>
            <a:r>
              <a:rPr lang="en-US" sz="1200" u="none" kern="1200" baseline="0" dirty="0">
                <a:solidFill>
                  <a:schemeClr val="tx1"/>
                </a:solidFill>
                <a:effectLst/>
                <a:latin typeface="+mn-lt"/>
                <a:ea typeface="+mn-ea"/>
                <a:cs typeface="+mn-cs"/>
              </a:rPr>
              <a:t> internal controls, also known as policies and procedures regarding records management.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14BB80-9B9C-4921-857A-03CE707AA442}" type="slidenum">
              <a:rPr lang="en-US" smtClean="0"/>
              <a:t>6</a:t>
            </a:fld>
            <a:endParaRPr lang="en-US"/>
          </a:p>
        </p:txBody>
      </p:sp>
    </p:spTree>
    <p:extLst>
      <p:ext uri="{BB962C8B-B14F-4D97-AF65-F5344CB8AC3E}">
        <p14:creationId xmlns:p14="http://schemas.microsoft.com/office/powerpoint/2010/main" val="8302304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9D10694-E1FD-4AAB-A752-265F979A096C}"/>
              </a:ext>
            </a:extLst>
          </p:cNvPr>
          <p:cNvSpPr>
            <a:spLocks noGrp="1"/>
          </p:cNvSpPr>
          <p:nvPr>
            <p:ph type="body" idx="1"/>
          </p:nvPr>
        </p:nvSpPr>
        <p:spPr/>
        <p:txBody>
          <a:bodyPr/>
          <a:lstStyle/>
          <a:p>
            <a:endParaRPr lang="en-US" dirty="0"/>
          </a:p>
        </p:txBody>
      </p:sp>
      <p:sp>
        <p:nvSpPr>
          <p:cNvPr id="3" name="Slide Number Placeholder 3">
            <a:extLst>
              <a:ext uri="{FF2B5EF4-FFF2-40B4-BE49-F238E27FC236}">
                <a16:creationId xmlns:a16="http://schemas.microsoft.com/office/drawing/2014/main" id="{99D593A9-DB34-4D99-AEEF-72532BB7BDD5}"/>
              </a:ext>
            </a:extLst>
          </p:cNvPr>
          <p:cNvSpPr txBox="1">
            <a:spLocks/>
          </p:cNvSpPr>
          <p:nvPr/>
        </p:nvSpPr>
        <p:spPr>
          <a:xfrm>
            <a:off x="3884613" y="8685213"/>
            <a:ext cx="2971800" cy="458787"/>
          </a:xfrm>
          <a:prstGeom prst="rect">
            <a:avLst/>
          </a:prstGeom>
        </p:spPr>
        <p:txBody>
          <a:bodyPr vert="horz" lIns="91440" tIns="45720" rIns="91440" bIns="45720" rtlCol="0" anchor="b"/>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14BB80-9B9C-4921-857A-03CE707AA442}" type="slidenum">
              <a:rPr lang="en-US" smtClean="0"/>
              <a:pPr/>
              <a:t>60</a:t>
            </a:fld>
            <a:endParaRPr lang="en-US" dirty="0"/>
          </a:p>
        </p:txBody>
      </p:sp>
      <p:pic>
        <p:nvPicPr>
          <p:cNvPr id="5" name="Picture 4" descr="A screenshot of a cell phone&#10;&#10;Description automatically generated">
            <a:extLst>
              <a:ext uri="{FF2B5EF4-FFF2-40B4-BE49-F238E27FC236}">
                <a16:creationId xmlns:a16="http://schemas.microsoft.com/office/drawing/2014/main" id="{304ABB99-F776-459F-B240-20C6128CE2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814387"/>
            <a:ext cx="5592064" cy="3145536"/>
          </a:xfrm>
          <a:prstGeom prst="rect">
            <a:avLst/>
          </a:prstGeom>
          <a:ln>
            <a:solidFill>
              <a:schemeClr val="tx1"/>
            </a:solidFill>
          </a:ln>
        </p:spPr>
      </p:pic>
    </p:spTree>
    <p:extLst>
      <p:ext uri="{BB962C8B-B14F-4D97-AF65-F5344CB8AC3E}">
        <p14:creationId xmlns:p14="http://schemas.microsoft.com/office/powerpoint/2010/main" val="24254942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 Grants Management Toolbox as you go back to your work. These tools are available to help you in the management of your grants!</a:t>
            </a:r>
          </a:p>
          <a:p>
            <a:endParaRPr lang="en-US" dirty="0"/>
          </a:p>
        </p:txBody>
      </p:sp>
      <p:sp>
        <p:nvSpPr>
          <p:cNvPr id="4" name="Slide Number Placeholder 3"/>
          <p:cNvSpPr>
            <a:spLocks noGrp="1"/>
          </p:cNvSpPr>
          <p:nvPr>
            <p:ph type="sldNum" sz="quarter" idx="5"/>
          </p:nvPr>
        </p:nvSpPr>
        <p:spPr/>
        <p:txBody>
          <a:bodyPr/>
          <a:lstStyle/>
          <a:p>
            <a:fld id="{D314BB80-9B9C-4921-857A-03CE707AA442}" type="slidenum">
              <a:rPr lang="en-US" smtClean="0"/>
              <a:t>61</a:t>
            </a:fld>
            <a:endParaRPr lang="en-US"/>
          </a:p>
        </p:txBody>
      </p:sp>
    </p:spTree>
    <p:extLst>
      <p:ext uri="{BB962C8B-B14F-4D97-AF65-F5344CB8AC3E}">
        <p14:creationId xmlns:p14="http://schemas.microsoft.com/office/powerpoint/2010/main" val="14882166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14BB80-9B9C-4921-857A-03CE707AA442}" type="slidenum">
              <a:rPr lang="en-US" smtClean="0"/>
              <a:t>63</a:t>
            </a:fld>
            <a:endParaRPr lang="en-US"/>
          </a:p>
        </p:txBody>
      </p:sp>
    </p:spTree>
    <p:extLst>
      <p:ext uri="{BB962C8B-B14F-4D97-AF65-F5344CB8AC3E}">
        <p14:creationId xmlns:p14="http://schemas.microsoft.com/office/powerpoint/2010/main" val="954930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9729" rtl="0" eaLnBrk="1" fontAlgn="auto" latinLnBrk="0" hangingPunct="1">
              <a:lnSpc>
                <a:spcPct val="100000"/>
              </a:lnSpc>
              <a:spcBef>
                <a:spcPts val="0"/>
              </a:spcBef>
              <a:spcAft>
                <a:spcPts val="0"/>
              </a:spcAft>
              <a:buClrTx/>
              <a:buSzTx/>
              <a:buFontTx/>
              <a:buNone/>
              <a:tabLst/>
              <a:defRPr/>
            </a:pPr>
            <a:r>
              <a:rPr lang="en-US" dirty="0"/>
              <a:t>All grant recipient and subrecipient must have financial and programmatic records, supporting documents, or other records required by program regulations, grant agreement, or reasonably considered pertinent to program regulations or grant agreement.</a:t>
            </a:r>
          </a:p>
          <a:p>
            <a:pPr defTabSz="939729">
              <a:defRPr/>
            </a:pPr>
            <a:endParaRPr lang="en-US" dirty="0"/>
          </a:p>
          <a:p>
            <a:pPr marL="0" marR="0" lvl="0" indent="0" algn="l" defTabSz="93972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grantees with</a:t>
            </a:r>
            <a:r>
              <a:rPr lang="en-US" sz="1200" kern="1200" baseline="0" dirty="0">
                <a:solidFill>
                  <a:schemeClr val="tx1"/>
                </a:solidFill>
                <a:effectLst/>
                <a:latin typeface="+mn-lt"/>
                <a:ea typeface="+mn-ea"/>
                <a:cs typeface="+mn-cs"/>
              </a:rPr>
              <a:t> specific POP such as </a:t>
            </a:r>
            <a:r>
              <a:rPr lang="en-US" sz="1200" b="1" kern="1200" dirty="0">
                <a:solidFill>
                  <a:schemeClr val="tx1"/>
                </a:solidFill>
                <a:effectLst/>
                <a:latin typeface="+mn-lt"/>
                <a:ea typeface="+mn-ea"/>
                <a:cs typeface="+mn-cs"/>
              </a:rPr>
              <a:t>discretionary</a:t>
            </a:r>
            <a:r>
              <a:rPr lang="en-US" sz="1200" b="1" kern="1200" baseline="0" dirty="0">
                <a:solidFill>
                  <a:schemeClr val="tx1"/>
                </a:solidFill>
                <a:effectLst/>
                <a:latin typeface="+mn-lt"/>
                <a:ea typeface="+mn-ea"/>
                <a:cs typeface="+mn-cs"/>
              </a:rPr>
              <a:t> grantees, </a:t>
            </a:r>
            <a:r>
              <a:rPr lang="en-US" sz="1200" b="0" kern="1200" baseline="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inancial records, supporting documents, statistical records, and all other grant recipient records pertinent to a Federal award must be retained for a period of three years from the date the final expenditure report was submitted. </a:t>
            </a:r>
            <a:r>
              <a:rPr lang="en-US" sz="1200" b="0" kern="1200" dirty="0">
                <a:solidFill>
                  <a:schemeClr val="tx1"/>
                </a:solidFill>
                <a:effectLst/>
                <a:latin typeface="+mn-lt"/>
                <a:ea typeface="+mn-ea"/>
                <a:cs typeface="+mn-cs"/>
              </a:rPr>
              <a:t>S</a:t>
            </a:r>
            <a:r>
              <a:rPr lang="en-US" b="0" baseline="0" dirty="0"/>
              <a:t>ubrecipients must maintain their records until the PTE meets its 3-year retention requirement, unless the PTE takes custody of subrecipients records. </a:t>
            </a:r>
            <a:r>
              <a:rPr lang="en-US" b="1" baseline="0" dirty="0"/>
              <a:t> Consequently, it is paramount that PTEs keep their subrecipients aware of the retention period.</a:t>
            </a:r>
            <a:endParaRPr lang="en-US" b="1" dirty="0"/>
          </a:p>
          <a:p>
            <a:pPr marL="0" marR="0" lvl="0" indent="0" algn="l" defTabSz="939729"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3972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a:t>
            </a:r>
            <a:r>
              <a:rPr lang="en-US" sz="1200" b="1" kern="1200" dirty="0">
                <a:solidFill>
                  <a:schemeClr val="tx1"/>
                </a:solidFill>
                <a:effectLst/>
                <a:latin typeface="+mn-lt"/>
                <a:ea typeface="+mn-ea"/>
                <a:cs typeface="+mn-cs"/>
              </a:rPr>
              <a:t>Federal awards that are renewed quarterly or annually</a:t>
            </a:r>
            <a:r>
              <a:rPr lang="en-US" sz="1200" kern="1200" dirty="0">
                <a:solidFill>
                  <a:schemeClr val="tx1"/>
                </a:solidFill>
                <a:effectLst/>
                <a:latin typeface="+mn-lt"/>
                <a:ea typeface="+mn-ea"/>
                <a:cs typeface="+mn-cs"/>
              </a:rPr>
              <a:t>, the 3-year retention</a:t>
            </a:r>
            <a:r>
              <a:rPr lang="en-US" sz="1200" kern="1200" baseline="0" dirty="0">
                <a:solidFill>
                  <a:schemeClr val="tx1"/>
                </a:solidFill>
                <a:effectLst/>
                <a:latin typeface="+mn-lt"/>
                <a:ea typeface="+mn-ea"/>
                <a:cs typeface="+mn-cs"/>
              </a:rPr>
              <a:t> requirement is </a:t>
            </a:r>
            <a:r>
              <a:rPr lang="en-US" sz="1200" kern="1200" dirty="0">
                <a:solidFill>
                  <a:schemeClr val="tx1"/>
                </a:solidFill>
                <a:effectLst/>
                <a:latin typeface="+mn-lt"/>
                <a:ea typeface="+mn-ea"/>
                <a:cs typeface="+mn-cs"/>
              </a:rPr>
              <a:t>from the date the grant recipient submits the quarterly or annual financial report, respectively, as reported to the Federal awarding agency or PTE in the case of a subrecipient. [</a:t>
            </a:r>
            <a:r>
              <a:rPr lang="en-US" sz="1200" u="sng" kern="1200" dirty="0">
                <a:solidFill>
                  <a:schemeClr val="tx1"/>
                </a:solidFill>
                <a:effectLst/>
                <a:latin typeface="+mn-lt"/>
                <a:ea typeface="+mn-ea"/>
                <a:cs typeface="+mn-cs"/>
                <a:hlinkClick r:id="rId3"/>
              </a:rPr>
              <a:t>2 CFR 200.333</a:t>
            </a:r>
            <a:r>
              <a:rPr lang="en-US" sz="1200" kern="1200" dirty="0">
                <a:solidFill>
                  <a:schemeClr val="tx1"/>
                </a:solidFill>
                <a:effectLst/>
                <a:latin typeface="+mn-lt"/>
                <a:ea typeface="+mn-ea"/>
                <a:cs typeface="+mn-cs"/>
              </a:rPr>
              <a:t>] </a:t>
            </a:r>
          </a:p>
          <a:p>
            <a:pPr marL="0" marR="0" lvl="0" indent="0" algn="l" defTabSz="939729"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39729"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ETA’s</a:t>
            </a:r>
            <a:r>
              <a:rPr lang="en-US" sz="1200" kern="1200" baseline="0" dirty="0" smtClean="0">
                <a:solidFill>
                  <a:schemeClr val="tx1"/>
                </a:solidFill>
                <a:effectLst/>
                <a:latin typeface="+mn-lt"/>
                <a:ea typeface="+mn-ea"/>
                <a:cs typeface="+mn-cs"/>
              </a:rPr>
              <a:t> Core Monitoring Guide Resource L Record Retention of Records table provides a detailed explanation of the requirement for Record retentions</a:t>
            </a:r>
            <a:endParaRPr lang="en-US" dirty="0"/>
          </a:p>
        </p:txBody>
      </p:sp>
      <p:sp>
        <p:nvSpPr>
          <p:cNvPr id="4" name="Slide Number Placeholder 3"/>
          <p:cNvSpPr>
            <a:spLocks noGrp="1"/>
          </p:cNvSpPr>
          <p:nvPr>
            <p:ph type="sldNum" sz="quarter" idx="10"/>
          </p:nvPr>
        </p:nvSpPr>
        <p:spPr/>
        <p:txBody>
          <a:bodyPr/>
          <a:lstStyle/>
          <a:p>
            <a:fld id="{AE98EE8A-F168-479D-BE2F-6DABBC9ECD11}" type="slidenum">
              <a:rPr lang="en-US" smtClean="0"/>
              <a:t>7</a:t>
            </a:fld>
            <a:endParaRPr lang="en-US"/>
          </a:p>
        </p:txBody>
      </p:sp>
    </p:spTree>
    <p:extLst>
      <p:ext uri="{BB962C8B-B14F-4D97-AF65-F5344CB8AC3E}">
        <p14:creationId xmlns:p14="http://schemas.microsoft.com/office/powerpoint/2010/main" val="2573154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Uniform Guidance </a:t>
            </a:r>
            <a:r>
              <a:rPr lang="en-US" sz="1200" kern="1200" dirty="0">
                <a:solidFill>
                  <a:schemeClr val="tx1"/>
                </a:solidFill>
                <a:effectLst/>
                <a:latin typeface="+mn-lt"/>
                <a:ea typeface="+mn-ea"/>
                <a:cs typeface="+mn-cs"/>
              </a:rPr>
              <a:t>states that all financial records, supporting documents, statistical records, and all other non-Federal entity records pertinent to a Federal award must be retained.  The Uniform Guidance at </a:t>
            </a:r>
            <a:r>
              <a:rPr lang="en-US" sz="1200" u="sng" kern="1200" dirty="0">
                <a:solidFill>
                  <a:schemeClr val="tx1"/>
                </a:solidFill>
                <a:effectLst/>
                <a:latin typeface="+mn-lt"/>
                <a:ea typeface="+mn-ea"/>
                <a:cs typeface="+mn-cs"/>
                <a:hlinkClick r:id="rId3"/>
              </a:rPr>
              <a:t>2 CFR 200.302(a)</a:t>
            </a:r>
            <a:r>
              <a:rPr lang="en-US" sz="1200" kern="1200" dirty="0">
                <a:solidFill>
                  <a:schemeClr val="tx1"/>
                </a:solidFill>
                <a:effectLst/>
                <a:latin typeface="+mn-lt"/>
                <a:ea typeface="+mn-ea"/>
                <a:cs typeface="+mn-cs"/>
              </a:rPr>
              <a:t> provides that:</a:t>
            </a:r>
          </a:p>
          <a:p>
            <a:pPr marL="171450" lvl="0" indent="-171450" fontAlgn="base">
              <a:buFont typeface="Arial" panose="020B0604020202020204" pitchFamily="34" charset="0"/>
              <a:buChar char="•"/>
            </a:pPr>
            <a:r>
              <a:rPr lang="en-US"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State's and the other grant recipient’s financial management systems, including records documenting compliance with Federal statutes, regulations, and the terms and conditions of the Federal award, must be sufficient to permit the preparation of reports required by general and program-specific terms and conditions and the tracing of funds to a level of expenditures adequate to establish that such funds have been used according to the Federal statutes, regulations, and terms and conditions of the Federal award. </a:t>
            </a:r>
          </a:p>
          <a:p>
            <a:endParaRPr lang="en-US" sz="1200" kern="1200" dirty="0">
              <a:solidFill>
                <a:schemeClr val="tx1"/>
              </a:solidFill>
              <a:effectLst/>
              <a:latin typeface="+mn-lt"/>
              <a:ea typeface="+mn-ea"/>
              <a:cs typeface="+mn-cs"/>
            </a:endParaRPr>
          </a:p>
          <a:p>
            <a:r>
              <a:rPr lang="en-US" dirty="0"/>
              <a:t>Specifically,</a:t>
            </a:r>
            <a:r>
              <a:rPr lang="en-US" baseline="0" dirty="0"/>
              <a:t> r</a:t>
            </a:r>
            <a:r>
              <a:rPr lang="en-US" dirty="0"/>
              <a:t>ecords must </a:t>
            </a:r>
          </a:p>
          <a:p>
            <a:pPr marL="171450" indent="-171450">
              <a:buFont typeface="Arial" panose="020B0604020202020204" pitchFamily="34" charset="0"/>
              <a:buChar char="•"/>
            </a:pPr>
            <a:r>
              <a:rPr lang="en-US" dirty="0"/>
              <a:t>identify all Federal awards received and expended and the Federal programs under which they were received</a:t>
            </a:r>
          </a:p>
          <a:p>
            <a:pPr marL="171450" indent="-171450">
              <a:buFont typeface="Arial" panose="020B0604020202020204" pitchFamily="34" charset="0"/>
              <a:buChar char="•"/>
            </a:pPr>
            <a:r>
              <a:rPr lang="en-US" dirty="0"/>
              <a:t>provide accurate, current, and complete disclosure of the financial results of each Federal award or program</a:t>
            </a:r>
          </a:p>
          <a:p>
            <a:pPr marL="171450" indent="-171450">
              <a:buFont typeface="Arial" panose="020B0604020202020204" pitchFamily="34" charset="0"/>
              <a:buChar char="•"/>
            </a:pPr>
            <a:r>
              <a:rPr lang="en-US" dirty="0"/>
              <a:t>Identify adequately the source and application of funds for federally-funded activities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98EE8A-F168-479D-BE2F-6DABBC9ECD11}" type="slidenum">
              <a:rPr lang="en-US" smtClean="0"/>
              <a:t>8</a:t>
            </a:fld>
            <a:endParaRPr lang="en-US"/>
          </a:p>
        </p:txBody>
      </p:sp>
    </p:spTree>
    <p:extLst>
      <p:ext uri="{BB962C8B-B14F-4D97-AF65-F5344CB8AC3E}">
        <p14:creationId xmlns:p14="http://schemas.microsoft.com/office/powerpoint/2010/main" val="2567590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Recipients must relate financial data to performance accomplishments of the Federal award; this includes, when applicable, providing cost information to demonstrate cost effective practices (e.g., through unit cost data). The recipient’s performance should be measured in a way that will help the Federal awarding agency and other grant recipients to improve program outcomes, share lessons learned, and spread the adoption of promising practices.  Performance reporting not only allows the Federal awarding agency to understand the recipient’s progress but also to facilitate identification of promising practices among recipients and build the evidence upon which the Federal awarding agency’s program and performance decisions are made.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Consequently, recipients/subrecipients must maintain financial, personnel, program performance, and other type records in support of the expenditure of Federal funds.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a:t>
            </a:r>
            <a:r>
              <a:rPr lang="en-US" baseline="0" dirty="0"/>
              <a:t> to </a:t>
            </a:r>
            <a:r>
              <a:rPr lang="en-US" dirty="0"/>
              <a:t>ETA’s </a:t>
            </a:r>
            <a:r>
              <a:rPr lang="en-US" i="1" dirty="0"/>
              <a:t>Grant and Financial Management TAG</a:t>
            </a:r>
            <a:r>
              <a:rPr lang="en-US" dirty="0"/>
              <a:t>, Section 15.14, Attachment 15-2, Record Retention Schedule for Selected Records, to see a more complete list of the</a:t>
            </a:r>
            <a:r>
              <a:rPr lang="en-US" baseline="0" dirty="0"/>
              <a:t> various types of financial, personnel, and performance records that must managed. We will display these specific type records when we soon discuss record retention requirements.</a:t>
            </a:r>
            <a:endParaRPr lang="en-US" dirty="0"/>
          </a:p>
          <a:p>
            <a:endParaRPr lang="en-US" sz="1200" kern="1200" dirty="0">
              <a:solidFill>
                <a:schemeClr val="tx1"/>
              </a:solidFill>
              <a:effectLst/>
              <a:latin typeface="+mn-lt"/>
              <a:ea typeface="+mn-ea"/>
              <a:cs typeface="+mn-cs"/>
            </a:endParaRPr>
          </a:p>
          <a:p>
            <a:pPr marL="0" marR="0" lvl="0" indent="0" algn="l" defTabSz="939729"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E98EE8A-F168-479D-BE2F-6DABBC9ECD11}" type="slidenum">
              <a:rPr lang="en-US" smtClean="0"/>
              <a:t>9</a:t>
            </a:fld>
            <a:endParaRPr lang="en-US"/>
          </a:p>
        </p:txBody>
      </p:sp>
    </p:spTree>
    <p:extLst>
      <p:ext uri="{BB962C8B-B14F-4D97-AF65-F5344CB8AC3E}">
        <p14:creationId xmlns:p14="http://schemas.microsoft.com/office/powerpoint/2010/main" val="41993948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2.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4.xml"/><Relationship Id="rId4" Type="http://schemas.microsoft.com/office/2007/relationships/hdphoto" Target="../media/hdphoto2.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8" Type="http://schemas.openxmlformats.org/officeDocument/2006/relationships/hyperlink" Target="mailto:mcolella@mahernet.com" TargetMode="External"/><Relationship Id="rId3" Type="http://schemas.openxmlformats.org/officeDocument/2006/relationships/image" Target="../media/image14.png"/><Relationship Id="rId7" Type="http://schemas.openxmlformats.org/officeDocument/2006/relationships/hyperlink" Target="https://appriver3651000470.sharepoint.com/Shared%20Documents/09.Templates/508%20Compliant%20Templates/1.%20Job%20Aids%20and%20508%20Guidance/JobAid-508-Compliance3-PPT.pdf" TargetMode="External"/><Relationship Id="rId2" Type="http://schemas.openxmlformats.org/officeDocument/2006/relationships/slideMaster" Target="../slideMasters/slideMaster2.xml"/><Relationship Id="rId1" Type="http://schemas.openxmlformats.org/officeDocument/2006/relationships/tags" Target="../tags/tag23.xml"/><Relationship Id="rId6" Type="http://schemas.openxmlformats.org/officeDocument/2006/relationships/hyperlink" Target="https://appriver3651000470.sharepoint.com/Shared%20Documents/09.Templates/508%20Compliant%20Templates/1.%20Job%20Aids%20and%20508%20Guidance/JobAid-508-Compliance2-Tables.pdf" TargetMode="External"/><Relationship Id="rId5" Type="http://schemas.openxmlformats.org/officeDocument/2006/relationships/hyperlink" Target="https://appriver3651000470.sharepoint.com/Shared%20Documents/09.Templates/508%20Compliant%20Templates/1.%20Job%20Aids%20and%20508%20Guidance/JobAid-508-Compliance1.pdf" TargetMode="External"/><Relationship Id="rId10" Type="http://schemas.openxmlformats.org/officeDocument/2006/relationships/hyperlink" Target="mailto:pkosowsky@mahernet.com" TargetMode="External"/><Relationship Id="rId4" Type="http://schemas.openxmlformats.org/officeDocument/2006/relationships/hyperlink" Target="https://appriver3651000470.sharepoint.com/:v:/r/LunchLearn/Lunch%20&amp;%20Learn%20508%20Compliance%2011-16-18/Recording/Recording.mp4?csf=1&amp;e=0MEbWi" TargetMode="External"/><Relationship Id="rId9" Type="http://schemas.openxmlformats.org/officeDocument/2006/relationships/hyperlink" Target="mailto:crobbins@mahernet.com" TargetMode="Externa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CF19BF-F4F2-4236-856B-4BED9ACCF56E}"/>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266515"/>
            <a:ext cx="12192000" cy="2188463"/>
          </a:xfrm>
          <a:prstGeom prst="rect">
            <a:avLst/>
          </a:prstGeom>
        </p:spPr>
      </p:pic>
      <p:sp>
        <p:nvSpPr>
          <p:cNvPr id="2" name="Title 1"/>
          <p:cNvSpPr>
            <a:spLocks noGrp="1"/>
          </p:cNvSpPr>
          <p:nvPr>
            <p:ph type="ctrTitle" hasCustomPrompt="1"/>
          </p:nvPr>
        </p:nvSpPr>
        <p:spPr>
          <a:xfrm>
            <a:off x="1524000" y="1327782"/>
            <a:ext cx="9753600" cy="2051919"/>
          </a:xfrm>
        </p:spPr>
        <p:txBody>
          <a:bodyPr anchor="ctr">
            <a:normAutofit/>
          </a:bodyPr>
          <a:lstStyle>
            <a:lvl1pPr algn="l">
              <a:defRPr sz="4400"/>
            </a:lvl1pPr>
          </a:lstStyle>
          <a:p>
            <a:r>
              <a:rPr lang="en-US" dirty="0"/>
              <a:t>Click to edit Title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solidFill>
                  <a:srgbClr val="15326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dirty="0"/>
          </a:p>
        </p:txBody>
      </p:sp>
      <p:pic>
        <p:nvPicPr>
          <p:cNvPr id="7" name="Picture 6">
            <a:extLst>
              <a:ext uri="{FF2B5EF4-FFF2-40B4-BE49-F238E27FC236}">
                <a16:creationId xmlns:a16="http://schemas.microsoft.com/office/drawing/2014/main" id="{1AB6FB9E-1A5D-4C6B-B647-EC70B666D58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24850" y="5257800"/>
            <a:ext cx="2952750" cy="997405"/>
          </a:xfrm>
          <a:prstGeom prst="rect">
            <a:avLst/>
          </a:prstGeom>
        </p:spPr>
      </p:pic>
    </p:spTree>
    <p:custDataLst>
      <p:tags r:id="rId1"/>
    </p:custDataLst>
    <p:extLst>
      <p:ext uri="{BB962C8B-B14F-4D97-AF65-F5344CB8AC3E}">
        <p14:creationId xmlns:p14="http://schemas.microsoft.com/office/powerpoint/2010/main" val="2956564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Questi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Insert Title of Question Slide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F1280C-1E94-430E-A516-D051ECA45720}" type="slidenum">
              <a:rPr lang="en-US" smtClean="0"/>
              <a:t>‹#›</a:t>
            </a:fld>
            <a:endParaRPr lang="en-US"/>
          </a:p>
        </p:txBody>
      </p:sp>
      <p:pic>
        <p:nvPicPr>
          <p:cNvPr id="7" name="Picture 6">
            <a:extLst>
              <a:ext uri="{FF2B5EF4-FFF2-40B4-BE49-F238E27FC236}">
                <a16:creationId xmlns:a16="http://schemas.microsoft.com/office/drawing/2014/main" id="{ABE711A4-D827-41FB-9FEE-8B61DC815C81}"/>
              </a:ext>
              <a:ext uri="{C183D7F6-B498-43B3-948B-1728B52AA6E4}">
                <adec:decorative xmlns:adec="http://schemas.microsoft.com/office/drawing/2017/decorative" xmlns="" val="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4653562" y="1747615"/>
            <a:ext cx="2884877" cy="3863675"/>
          </a:xfrm>
          <a:prstGeom prst="rect">
            <a:avLst/>
          </a:prstGeom>
        </p:spPr>
      </p:pic>
    </p:spTree>
    <p:custDataLst>
      <p:tags r:id="rId1"/>
    </p:custDataLst>
    <p:extLst>
      <p:ext uri="{BB962C8B-B14F-4D97-AF65-F5344CB8AC3E}">
        <p14:creationId xmlns:p14="http://schemas.microsoft.com/office/powerpoint/2010/main" val="174708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Resourc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Resources slide title</a:t>
            </a:r>
          </a:p>
        </p:txBody>
      </p:sp>
      <p:sp>
        <p:nvSpPr>
          <p:cNvPr id="3" name="Content Placeholder 2"/>
          <p:cNvSpPr>
            <a:spLocks noGrp="1"/>
          </p:cNvSpPr>
          <p:nvPr>
            <p:ph sz="half" idx="1" hasCustomPrompt="1"/>
          </p:nvPr>
        </p:nvSpPr>
        <p:spPr>
          <a:xfrm>
            <a:off x="380999" y="1407886"/>
            <a:ext cx="5486400" cy="4672878"/>
          </a:xfrm>
        </p:spPr>
        <p:txBody>
          <a:bodyPr>
            <a:noAutofit/>
          </a:bodyPr>
          <a:lstStyle>
            <a:lvl1pPr marL="342900" indent="-280988">
              <a:lnSpc>
                <a:spcPct val="90000"/>
              </a:lnSpc>
              <a:defRPr sz="2200"/>
            </a:lvl1pPr>
            <a:lvl2pPr marL="365760" indent="0">
              <a:lnSpc>
                <a:spcPct val="90000"/>
              </a:lnSpc>
              <a:spcBef>
                <a:spcPts val="0"/>
              </a:spcBef>
              <a:buNone/>
              <a:defRPr sz="1800" i="1">
                <a:solidFill>
                  <a:schemeClr val="tx1">
                    <a:lumMod val="75000"/>
                    <a:lumOff val="25000"/>
                  </a:schemeClr>
                </a:solidFill>
              </a:defRPr>
            </a:lvl2pPr>
            <a:lvl3pPr marL="571500" indent="-280988">
              <a:lnSpc>
                <a:spcPct val="90000"/>
              </a:lnSpc>
              <a:buClr>
                <a:schemeClr val="tx1">
                  <a:lumMod val="75000"/>
                  <a:lumOff val="25000"/>
                </a:schemeClr>
              </a:buClr>
              <a:buFont typeface="Wingdings" panose="05000000000000000000" pitchFamily="2" charset="2"/>
              <a:buChar char=""/>
              <a:defRPr sz="1800" u="sng">
                <a:solidFill>
                  <a:schemeClr val="accent5"/>
                </a:solidFill>
              </a:defRPr>
            </a:lvl3pPr>
            <a:lvl4pPr>
              <a:lnSpc>
                <a:spcPct val="90000"/>
              </a:lnSpc>
              <a:defRPr/>
            </a:lvl4pPr>
            <a:lvl5pPr>
              <a:lnSpc>
                <a:spcPct val="90000"/>
              </a:lnSpc>
              <a:defRPr/>
            </a:lvl5pPr>
          </a:lstStyle>
          <a:p>
            <a:pPr lvl="0"/>
            <a:r>
              <a:rPr lang="en-US" dirty="0"/>
              <a:t>Insert Name of Resource</a:t>
            </a:r>
          </a:p>
          <a:p>
            <a:pPr lvl="1"/>
            <a:r>
              <a:rPr lang="en-US" dirty="0"/>
              <a:t>Include details about resource here</a:t>
            </a:r>
          </a:p>
          <a:p>
            <a:pPr lvl="2"/>
            <a:r>
              <a:rPr lang="en-US" dirty="0"/>
              <a:t>Web Address here</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24601" y="1407886"/>
            <a:ext cx="5486400" cy="4672878"/>
          </a:xfrm>
        </p:spPr>
        <p:txBody>
          <a:bodyPr>
            <a:noAutofit/>
          </a:bodyPr>
          <a:lstStyle>
            <a:lvl1pPr>
              <a:lnSpc>
                <a:spcPct val="90000"/>
              </a:lnSpc>
              <a:defRPr sz="2200"/>
            </a:lvl1pPr>
            <a:lvl2pPr marL="365760" indent="0">
              <a:lnSpc>
                <a:spcPct val="90000"/>
              </a:lnSpc>
              <a:spcBef>
                <a:spcPts val="0"/>
              </a:spcBef>
              <a:buNone/>
              <a:defRPr sz="1800" i="1">
                <a:solidFill>
                  <a:schemeClr val="tx1">
                    <a:lumMod val="75000"/>
                    <a:lumOff val="25000"/>
                  </a:schemeClr>
                </a:solidFill>
              </a:defRPr>
            </a:lvl2pPr>
            <a:lvl3pPr marL="571500" indent="-280988">
              <a:lnSpc>
                <a:spcPct val="90000"/>
              </a:lnSpc>
              <a:buClr>
                <a:schemeClr val="tx1">
                  <a:lumMod val="75000"/>
                  <a:lumOff val="25000"/>
                </a:schemeClr>
              </a:buClr>
              <a:buFont typeface="Wingdings" panose="05000000000000000000" pitchFamily="2" charset="2"/>
              <a:buChar char="ð"/>
              <a:defRPr sz="1800" u="sng">
                <a:solidFill>
                  <a:schemeClr val="accent5"/>
                </a:solidFill>
              </a:defRPr>
            </a:lvl3pPr>
            <a:lvl4pPr>
              <a:lnSpc>
                <a:spcPct val="90000"/>
              </a:lnSpc>
              <a:defRPr/>
            </a:lvl4pPr>
            <a:lvl5pPr>
              <a:lnSpc>
                <a:spcPct val="90000"/>
              </a:lnSpc>
              <a:defRPr/>
            </a:lvl5pPr>
          </a:lstStyle>
          <a:p>
            <a:pPr lvl="0"/>
            <a:r>
              <a:rPr lang="en-US" dirty="0"/>
              <a:t>Insert Name of Resource</a:t>
            </a:r>
          </a:p>
          <a:p>
            <a:pPr lvl="1"/>
            <a:r>
              <a:rPr lang="en-US" dirty="0"/>
              <a:t>Include details about resource here</a:t>
            </a:r>
          </a:p>
          <a:p>
            <a:pPr lvl="2"/>
            <a:r>
              <a:rPr lang="en-US" dirty="0"/>
              <a:t>Web Address here</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1280C-1E94-430E-A516-D051ECA45720}" type="slidenum">
              <a:rPr lang="en-US" smtClean="0"/>
              <a:t>‹#›</a:t>
            </a:fld>
            <a:endParaRPr lang="en-US"/>
          </a:p>
        </p:txBody>
      </p:sp>
    </p:spTree>
    <p:custDataLst>
      <p:tags r:id="rId1"/>
    </p:custDataLst>
    <p:extLst>
      <p:ext uri="{BB962C8B-B14F-4D97-AF65-F5344CB8AC3E}">
        <p14:creationId xmlns:p14="http://schemas.microsoft.com/office/powerpoint/2010/main" val="3443107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5016892" y="1291771"/>
            <a:ext cx="7091440" cy="4845260"/>
          </a:xfrm>
        </p:spPr>
        <p:txBody>
          <a:bodyPr anchor="ctr">
            <a:noAutofit/>
          </a:bodyPr>
          <a:lstStyle>
            <a:lvl1pPr marL="0" indent="0">
              <a:buNone/>
              <a:defRPr sz="2400" b="1"/>
            </a:lvl1pPr>
            <a:lvl2pPr marL="457200" indent="0">
              <a:lnSpc>
                <a:spcPct val="90000"/>
              </a:lnSpc>
              <a:spcBef>
                <a:spcPts val="600"/>
              </a:spcBef>
              <a:buNone/>
              <a:defRPr sz="2000" i="1">
                <a:solidFill>
                  <a:schemeClr val="accent1"/>
                </a:solidFill>
              </a:defRPr>
            </a:lvl2pPr>
            <a:lvl3pPr marL="457200" indent="0">
              <a:lnSpc>
                <a:spcPct val="90000"/>
              </a:lnSpc>
              <a:spcBef>
                <a:spcPts val="0"/>
              </a:spcBef>
              <a:buNone/>
              <a:defRPr sz="2000">
                <a:solidFill>
                  <a:schemeClr val="tx1">
                    <a:lumMod val="75000"/>
                    <a:lumOff val="25000"/>
                  </a:schemeClr>
                </a:solidFill>
              </a:defRPr>
            </a:lvl3pPr>
            <a:lvl4pPr marL="777240" indent="-320040">
              <a:lnSpc>
                <a:spcPct val="90000"/>
              </a:lnSpc>
              <a:spcBef>
                <a:spcPts val="800"/>
              </a:spcBef>
              <a:buClr>
                <a:schemeClr val="accent5"/>
              </a:buClr>
              <a:buFont typeface="Wingdings" panose="05000000000000000000" pitchFamily="2" charset="2"/>
              <a:buChar char=""/>
              <a:defRPr lang="en-US" sz="1800" kern="1200" dirty="0">
                <a:solidFill>
                  <a:srgbClr val="1C4489"/>
                </a:solidFill>
                <a:latin typeface="+mn-lt"/>
                <a:ea typeface="+mn-ea"/>
                <a:cs typeface="+mn-cs"/>
              </a:defRPr>
            </a:lvl4pPr>
            <a:lvl5pPr marL="777240" indent="-292608">
              <a:lnSpc>
                <a:spcPct val="90000"/>
              </a:lnSpc>
              <a:spcBef>
                <a:spcPts val="0"/>
              </a:spcBef>
              <a:buClr>
                <a:schemeClr val="tx1">
                  <a:lumMod val="90000"/>
                  <a:lumOff val="10000"/>
                </a:schemeClr>
              </a:buClr>
              <a:buFont typeface="Wingdings" panose="05000000000000000000" pitchFamily="2" charset="2"/>
              <a:buChar char=""/>
              <a:defRPr>
                <a:solidFill>
                  <a:schemeClr val="tx1">
                    <a:lumMod val="75000"/>
                    <a:lumOff val="25000"/>
                  </a:schemeClr>
                </a:solidFill>
              </a:defRPr>
            </a:lvl5pPr>
          </a:lstStyle>
          <a:p>
            <a:pPr lvl="0"/>
            <a:r>
              <a:rPr lang="en-US" dirty="0"/>
              <a:t>FirstName </a:t>
            </a:r>
            <a:r>
              <a:rPr lang="en-US" dirty="0" err="1"/>
              <a:t>LastName</a:t>
            </a:r>
            <a:endParaRPr lang="en-US" dirty="0"/>
          </a:p>
          <a:p>
            <a:pPr lvl="1"/>
            <a:r>
              <a:rPr lang="en-US" dirty="0"/>
              <a:t>Occupation/Title</a:t>
            </a:r>
          </a:p>
          <a:p>
            <a:pPr lvl="2"/>
            <a:r>
              <a:rPr lang="en-US" dirty="0"/>
              <a:t>Company Name</a:t>
            </a:r>
          </a:p>
          <a:p>
            <a:pPr marL="777240" lvl="3" indent="-320040" algn="l" defTabSz="914400" rtl="0" eaLnBrk="1" latinLnBrk="0" hangingPunct="1">
              <a:lnSpc>
                <a:spcPct val="95000"/>
              </a:lnSpc>
              <a:spcBef>
                <a:spcPts val="500"/>
              </a:spcBef>
              <a:buClr>
                <a:srgbClr val="1C4489"/>
              </a:buClr>
              <a:buFont typeface="Wingdings" panose="05000000000000000000" pitchFamily="2" charset="2"/>
              <a:buChar char=""/>
            </a:pPr>
            <a:r>
              <a:rPr lang="en-US" dirty="0"/>
              <a:t>Email</a:t>
            </a:r>
          </a:p>
          <a:p>
            <a:pPr lvl="4"/>
            <a:r>
              <a:rPr lang="en-US" dirty="0"/>
              <a:t>Phone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1280C-1E94-430E-A516-D051ECA45720}" type="slidenum">
              <a:rPr lang="en-US" smtClean="0"/>
              <a:t>‹#›</a:t>
            </a:fld>
            <a:endParaRPr lang="en-US"/>
          </a:p>
        </p:txBody>
      </p:sp>
      <p:pic>
        <p:nvPicPr>
          <p:cNvPr id="8" name="Picture 7">
            <a:extLst>
              <a:ext uri="{FF2B5EF4-FFF2-40B4-BE49-F238E27FC236}">
                <a16:creationId xmlns:a16="http://schemas.microsoft.com/office/drawing/2014/main" id="{79937C6E-C4E1-4098-AAA7-12A05E027DDA}"/>
              </a:ext>
              <a:ext uri="{C183D7F6-B498-43B3-948B-1728B52AA6E4}">
                <adec:decorative xmlns:adec="http://schemas.microsoft.com/office/drawing/2017/decorative" xmlns="" val="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66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92498" y="2471299"/>
            <a:ext cx="2250838" cy="2207248"/>
          </a:xfrm>
          <a:prstGeom prst="rect">
            <a:avLst/>
          </a:prstGeom>
        </p:spPr>
      </p:pic>
    </p:spTree>
    <p:custDataLst>
      <p:tags r:id="rId1"/>
    </p:custDataLst>
    <p:extLst>
      <p:ext uri="{BB962C8B-B14F-4D97-AF65-F5344CB8AC3E}">
        <p14:creationId xmlns:p14="http://schemas.microsoft.com/office/powerpoint/2010/main" val="3307799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hank Yo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Insert Title of Gratitude Slide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F1280C-1E94-430E-A516-D051ECA45720}" type="slidenum">
              <a:rPr lang="en-US" smtClean="0"/>
              <a:t>‹#›</a:t>
            </a:fld>
            <a:endParaRPr lang="en-US"/>
          </a:p>
        </p:txBody>
      </p:sp>
      <p:pic>
        <p:nvPicPr>
          <p:cNvPr id="6" name="Picture 5">
            <a:extLst>
              <a:ext uri="{FF2B5EF4-FFF2-40B4-BE49-F238E27FC236}">
                <a16:creationId xmlns:a16="http://schemas.microsoft.com/office/drawing/2014/main" id="{5E27705F-8551-43B5-958F-AC08272762D6}"/>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13576" y="1550738"/>
            <a:ext cx="6564849" cy="4279038"/>
          </a:xfrm>
          <a:prstGeom prst="rect">
            <a:avLst/>
          </a:prstGeom>
        </p:spPr>
      </p:pic>
    </p:spTree>
    <p:custDataLst>
      <p:tags r:id="rId1"/>
    </p:custDataLst>
    <p:extLst>
      <p:ext uri="{BB962C8B-B14F-4D97-AF65-F5344CB8AC3E}">
        <p14:creationId xmlns:p14="http://schemas.microsoft.com/office/powerpoint/2010/main" val="1762760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716280" y="1465943"/>
            <a:ext cx="5303520" cy="4711020"/>
          </a:xfrm>
        </p:spPr>
        <p:txBody>
          <a:bodyPr>
            <a:noAutofit/>
          </a:bodyPr>
          <a:lstStyle>
            <a:lvl1pPr>
              <a:defRPr sz="2400"/>
            </a:lvl1pPr>
            <a:lvl2pPr>
              <a:defRPr sz="22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465943"/>
            <a:ext cx="5303520" cy="4711020"/>
          </a:xfrm>
        </p:spPr>
        <p:txBody>
          <a:bodyPr>
            <a:noAutofit/>
          </a:bodyPr>
          <a:lstStyle>
            <a:lvl1pPr>
              <a:defRPr sz="2400"/>
            </a:lvl1pPr>
            <a:lvl2pPr>
              <a:defRPr sz="22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1280C-1E94-430E-A516-D051ECA45720}" type="slidenum">
              <a:rPr lang="en-US" smtClean="0"/>
              <a:t>‹#›</a:t>
            </a:fld>
            <a:endParaRPr lang="en-US"/>
          </a:p>
        </p:txBody>
      </p:sp>
    </p:spTree>
    <p:custDataLst>
      <p:tags r:id="rId1"/>
    </p:custDataLst>
    <p:extLst>
      <p:ext uri="{BB962C8B-B14F-4D97-AF65-F5344CB8AC3E}">
        <p14:creationId xmlns:p14="http://schemas.microsoft.com/office/powerpoint/2010/main" val="491256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49626" y="67831"/>
            <a:ext cx="11356848" cy="1106424"/>
          </a:xfrm>
        </p:spPr>
        <p:txBody>
          <a:bodyPr/>
          <a:lstStyle/>
          <a:p>
            <a:r>
              <a:rPr lang="en-US" dirty="0"/>
              <a:t>Click to edit Master title style</a:t>
            </a:r>
          </a:p>
        </p:txBody>
      </p:sp>
      <p:sp>
        <p:nvSpPr>
          <p:cNvPr id="3" name="Text Placeholder 2"/>
          <p:cNvSpPr>
            <a:spLocks noGrp="1"/>
          </p:cNvSpPr>
          <p:nvPr>
            <p:ph type="body" idx="1"/>
          </p:nvPr>
        </p:nvSpPr>
        <p:spPr>
          <a:xfrm>
            <a:off x="839789" y="1342571"/>
            <a:ext cx="5157787" cy="822960"/>
          </a:xfrm>
        </p:spPr>
        <p:txBody>
          <a:bodyPr anchor="b">
            <a:normAutofit/>
          </a:bodyPr>
          <a:lstStyle>
            <a:lvl1pPr marL="0" indent="0">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9" y="2242457"/>
            <a:ext cx="5157787" cy="3947206"/>
          </a:xfrm>
        </p:spPr>
        <p:txBody>
          <a:bodyPr/>
          <a:lstStyle>
            <a:lvl1pPr>
              <a:defRPr sz="2400"/>
            </a:lvl1pPr>
            <a:lvl2pPr>
              <a:defRPr sz="22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3" y="1342571"/>
            <a:ext cx="5183188" cy="822960"/>
          </a:xfrm>
        </p:spPr>
        <p:txBody>
          <a:bodyPr anchor="b">
            <a:normAutofit/>
          </a:bodyPr>
          <a:lstStyle>
            <a:lvl1pPr marL="0" indent="0">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242457"/>
            <a:ext cx="5183188" cy="3947206"/>
          </a:xfrm>
        </p:spPr>
        <p:txBody>
          <a:bodyPr/>
          <a:lstStyle>
            <a:lvl1pPr>
              <a:defRPr sz="2400"/>
            </a:lvl1pPr>
            <a:lvl2pPr>
              <a:defRPr sz="22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F1280C-1E94-430E-A516-D051ECA45720}" type="slidenum">
              <a:rPr lang="en-US" smtClean="0"/>
              <a:t>‹#›</a:t>
            </a:fld>
            <a:endParaRPr lang="en-US"/>
          </a:p>
        </p:txBody>
      </p:sp>
    </p:spTree>
    <p:custDataLst>
      <p:tags r:id="rId1"/>
    </p:custDataLst>
    <p:extLst>
      <p:ext uri="{BB962C8B-B14F-4D97-AF65-F5344CB8AC3E}">
        <p14:creationId xmlns:p14="http://schemas.microsoft.com/office/powerpoint/2010/main" val="3378224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F1280C-1E94-430E-A516-D051ECA45720}" type="slidenum">
              <a:rPr lang="en-US" smtClean="0"/>
              <a:t>‹#›</a:t>
            </a:fld>
            <a:endParaRPr lang="en-US"/>
          </a:p>
        </p:txBody>
      </p:sp>
    </p:spTree>
    <p:custDataLst>
      <p:tags r:id="rId1"/>
    </p:custDataLst>
    <p:extLst>
      <p:ext uri="{BB962C8B-B14F-4D97-AF65-F5344CB8AC3E}">
        <p14:creationId xmlns:p14="http://schemas.microsoft.com/office/powerpoint/2010/main" val="1607709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C0572E-8CD7-474C-8E2C-4992A8831EB7}"/>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4" y="6053402"/>
            <a:ext cx="12190992" cy="804605"/>
          </a:xfrm>
          <a:prstGeom prst="rect">
            <a:avLst/>
          </a:prstGeom>
        </p:spPr>
      </p:pic>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F1280C-1E94-430E-A516-D051ECA45720}" type="slidenum">
              <a:rPr lang="en-US" smtClean="0"/>
              <a:t>‹#›</a:t>
            </a:fld>
            <a:endParaRPr lang="en-US"/>
          </a:p>
        </p:txBody>
      </p:sp>
      <p:pic>
        <p:nvPicPr>
          <p:cNvPr id="8" name="Picture 7">
            <a:extLst>
              <a:ext uri="{FF2B5EF4-FFF2-40B4-BE49-F238E27FC236}">
                <a16:creationId xmlns:a16="http://schemas.microsoft.com/office/drawing/2014/main" id="{792C1B5B-A779-4783-9B6E-F71CC1C1DE21}"/>
              </a:ext>
              <a:ext uri="{C183D7F6-B498-43B3-948B-1728B52AA6E4}">
                <adec:decorative xmlns:adec="http://schemas.microsoft.com/office/drawing/2017/decorative" xmlns="" val="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40723"/>
          <a:stretch/>
        </p:blipFill>
        <p:spPr>
          <a:xfrm rot="10800000">
            <a:off x="0" y="0"/>
            <a:ext cx="12190992" cy="476946"/>
          </a:xfrm>
          <a:prstGeom prst="rect">
            <a:avLst/>
          </a:prstGeom>
        </p:spPr>
      </p:pic>
    </p:spTree>
    <p:custDataLst>
      <p:tags r:id="rId1"/>
    </p:custDataLst>
    <p:extLst>
      <p:ext uri="{BB962C8B-B14F-4D97-AF65-F5344CB8AC3E}">
        <p14:creationId xmlns:p14="http://schemas.microsoft.com/office/powerpoint/2010/main" val="22235317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18D104E-42F0-40AE-9CDD-8F904482EFB7}"/>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028784" cy="2176092"/>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457207"/>
            <a:ext cx="6172200" cy="5403851"/>
          </a:xfrm>
        </p:spPr>
        <p:txBody>
          <a:bodyPr/>
          <a:lstStyle>
            <a:lvl1pPr>
              <a:defRPr sz="2600"/>
            </a:lvl1pPr>
            <a:lvl2pPr>
              <a:defRPr sz="24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203451"/>
            <a:ext cx="3932237"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1C4489"/>
                </a:solidFill>
              </a:defRPr>
            </a:lvl1pPr>
          </a:lstStyle>
          <a:p>
            <a:fld id="{AEF1280C-1E94-430E-A516-D051ECA45720}" type="slidenum">
              <a:rPr lang="en-US" smtClean="0"/>
              <a:pPr/>
              <a:t>‹#›</a:t>
            </a:fld>
            <a:endParaRPr lang="en-US"/>
          </a:p>
        </p:txBody>
      </p:sp>
    </p:spTree>
    <p:custDataLst>
      <p:tags r:id="rId1"/>
    </p:custDataLst>
    <p:extLst>
      <p:ext uri="{BB962C8B-B14F-4D97-AF65-F5344CB8AC3E}">
        <p14:creationId xmlns:p14="http://schemas.microsoft.com/office/powerpoint/2010/main" val="1114479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62CF06-6557-4C5C-81C4-370A2853EC2C}"/>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028784" cy="2176092"/>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457207"/>
            <a:ext cx="6172200" cy="5403851"/>
          </a:xfrm>
          <a:ln w="25400">
            <a:solidFill>
              <a:schemeClr val="accent1"/>
            </a:solidFill>
            <a:miter lim="800000"/>
          </a:ln>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203451"/>
            <a:ext cx="3932237"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1C4489"/>
                </a:solidFill>
              </a:defRPr>
            </a:lvl1pPr>
          </a:lstStyle>
          <a:p>
            <a:fld id="{AEF1280C-1E94-430E-A516-D051ECA45720}" type="slidenum">
              <a:rPr lang="en-US" smtClean="0"/>
              <a:pPr/>
              <a:t>‹#›</a:t>
            </a:fld>
            <a:endParaRPr lang="en-US"/>
          </a:p>
        </p:txBody>
      </p:sp>
    </p:spTree>
    <p:custDataLst>
      <p:tags r:id="rId1"/>
    </p:custDataLst>
    <p:extLst>
      <p:ext uri="{BB962C8B-B14F-4D97-AF65-F5344CB8AC3E}">
        <p14:creationId xmlns:p14="http://schemas.microsoft.com/office/powerpoint/2010/main" val="1260275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1280C-1E94-430E-A516-D051ECA45720}" type="slidenum">
              <a:rPr lang="en-US" smtClean="0"/>
              <a:t>‹#›</a:t>
            </a:fld>
            <a:endParaRPr lang="en-US"/>
          </a:p>
        </p:txBody>
      </p:sp>
    </p:spTree>
    <p:custDataLst>
      <p:tags r:id="rId1"/>
    </p:custDataLst>
    <p:extLst>
      <p:ext uri="{BB962C8B-B14F-4D97-AF65-F5344CB8AC3E}">
        <p14:creationId xmlns:p14="http://schemas.microsoft.com/office/powerpoint/2010/main" val="2276593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08 Guidance page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6D5160-5BEF-4166-8549-9472F2C30D93}"/>
              </a:ext>
            </a:extLst>
          </p:cNvPr>
          <p:cNvSpPr>
            <a:spLocks noGrp="1"/>
          </p:cNvSpPr>
          <p:nvPr>
            <p:ph type="sldNum" sz="quarter" idx="12"/>
          </p:nvPr>
        </p:nvSpPr>
        <p:spPr>
          <a:xfrm>
            <a:off x="9448800" y="6554624"/>
            <a:ext cx="2743200" cy="303376"/>
          </a:xfrm>
          <a:prstGeom prst="rect">
            <a:avLst/>
          </a:prstGeom>
        </p:spPr>
        <p:txBody>
          <a:bodyPr anchor="ctr"/>
          <a:lstStyle>
            <a:lvl1pPr algn="r">
              <a:defRPr sz="1600" b="1">
                <a:solidFill>
                  <a:schemeClr val="accent1">
                    <a:lumMod val="75000"/>
                  </a:schemeClr>
                </a:solidFill>
              </a:defRPr>
            </a:lvl1pPr>
          </a:lstStyle>
          <a:p>
            <a:fld id="{04302A8C-9437-46FB-BA48-0801065FAE26}" type="slidenum">
              <a:rPr lang="en-US" smtClean="0"/>
              <a:pPr/>
              <a:t>‹#›</a:t>
            </a:fld>
            <a:endParaRPr lang="en-US"/>
          </a:p>
        </p:txBody>
      </p:sp>
      <p:grpSp>
        <p:nvGrpSpPr>
          <p:cNvPr id="21" name="Group 20">
            <a:extLst>
              <a:ext uri="{FF2B5EF4-FFF2-40B4-BE49-F238E27FC236}">
                <a16:creationId xmlns:a16="http://schemas.microsoft.com/office/drawing/2014/main" id="{E8B1FEA6-596C-495B-9950-853C74DA9BE5}"/>
              </a:ext>
              <a:ext uri="{C183D7F6-B498-43B3-948B-1728B52AA6E4}">
                <adec:decorative xmlns:adec="http://schemas.microsoft.com/office/drawing/2017/decorative" xmlns="" val="1"/>
              </a:ext>
            </a:extLst>
          </p:cNvPr>
          <p:cNvGrpSpPr/>
          <p:nvPr userDrawn="1"/>
        </p:nvGrpSpPr>
        <p:grpSpPr>
          <a:xfrm>
            <a:off x="3" y="361262"/>
            <a:ext cx="12071724" cy="6198206"/>
            <a:chOff x="0" y="361262"/>
            <a:chExt cx="9053793" cy="6198206"/>
          </a:xfrm>
        </p:grpSpPr>
        <p:sp>
          <p:nvSpPr>
            <p:cNvPr id="19" name="Title 1">
              <a:extLst>
                <a:ext uri="{FF2B5EF4-FFF2-40B4-BE49-F238E27FC236}">
                  <a16:creationId xmlns:a16="http://schemas.microsoft.com/office/drawing/2014/main" id="{76BFDB08-06E9-409A-8AB3-58C2390C3B55}"/>
                </a:ext>
                <a:ext uri="{C183D7F6-B498-43B3-948B-1728B52AA6E4}">
                  <adec:decorative xmlns:adec="http://schemas.microsoft.com/office/drawing/2017/decorative" xmlns="" val="1"/>
                </a:ext>
              </a:extLst>
            </p:cNvPr>
            <p:cNvSpPr txBox="1">
              <a:spLocks/>
            </p:cNvSpPr>
            <p:nvPr userDrawn="1"/>
          </p:nvSpPr>
          <p:spPr>
            <a:xfrm>
              <a:off x="0" y="4200525"/>
              <a:ext cx="3105145" cy="2355973"/>
            </a:xfrm>
            <a:prstGeom prst="rect">
              <a:avLst/>
            </a:prstGeom>
            <a:solidFill>
              <a:schemeClr val="accent1">
                <a:lumMod val="75000"/>
              </a:schemeClr>
            </a:solidFill>
          </p:spPr>
          <p:txBody>
            <a:bodyPr vert="horz" lIns="182880" tIns="45720" rIns="18288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457200" rtl="0" eaLnBrk="1" fontAlgn="auto" latinLnBrk="0" hangingPunct="1">
                <a:lnSpc>
                  <a:spcPct val="95000"/>
                </a:lnSpc>
                <a:spcBef>
                  <a:spcPts val="0"/>
                </a:spcBef>
                <a:spcAft>
                  <a:spcPts val="60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mj-lt"/>
                  <a:ea typeface="+mn-ea"/>
                  <a:cs typeface="+mn-cs"/>
                </a:rPr>
                <a:t>What is a screen reader?</a:t>
              </a:r>
            </a:p>
            <a:p>
              <a:pPr>
                <a:lnSpc>
                  <a:spcPct val="100000"/>
                </a:lnSpc>
                <a:spcAft>
                  <a:spcPts val="800"/>
                </a:spcAft>
              </a:pPr>
              <a:r>
                <a:rPr lang="en-US" sz="1050" b="0" dirty="0">
                  <a:solidFill>
                    <a:schemeClr val="bg1"/>
                  </a:solidFill>
                </a:rPr>
                <a:t>Screen readers are technologies designed to allow visually-impaired audiences to experience your presentation by providing visual information in an alternative text-based format that is read aloud by the software.</a:t>
              </a:r>
            </a:p>
            <a:p>
              <a:pPr>
                <a:lnSpc>
                  <a:spcPct val="100000"/>
                </a:lnSpc>
                <a:spcAft>
                  <a:spcPts val="800"/>
                </a:spcAft>
              </a:pPr>
              <a:r>
                <a:rPr lang="en-US" sz="1050" b="0" dirty="0">
                  <a:solidFill>
                    <a:schemeClr val="bg1"/>
                  </a:solidFill>
                </a:rPr>
                <a:t>This necessitates additional steps to ensure that your presentation is read properly, in the right order, and that your message will be properly delivered to all members of your audience.</a:t>
              </a:r>
            </a:p>
          </p:txBody>
        </p:sp>
        <p:pic>
          <p:nvPicPr>
            <p:cNvPr id="7" name="Picture 6">
              <a:extLst>
                <a:ext uri="{FF2B5EF4-FFF2-40B4-BE49-F238E27FC236}">
                  <a16:creationId xmlns:a16="http://schemas.microsoft.com/office/drawing/2014/main" id="{2AFDCBD2-03DB-4D92-BFBE-D385A510EF4B}"/>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814" y="412062"/>
              <a:ext cx="1348628" cy="1792076"/>
            </a:xfrm>
            <a:prstGeom prst="rect">
              <a:avLst/>
            </a:prstGeom>
          </p:spPr>
        </p:pic>
        <p:sp>
          <p:nvSpPr>
            <p:cNvPr id="8" name="Title 1">
              <a:extLst>
                <a:ext uri="{FF2B5EF4-FFF2-40B4-BE49-F238E27FC236}">
                  <a16:creationId xmlns:a16="http://schemas.microsoft.com/office/drawing/2014/main" id="{B4EE3019-71FE-428B-95F7-09496060B998}"/>
                </a:ext>
                <a:ext uri="{C183D7F6-B498-43B3-948B-1728B52AA6E4}">
                  <adec:decorative xmlns:adec="http://schemas.microsoft.com/office/drawing/2017/decorative" xmlns="" val="1"/>
                </a:ext>
              </a:extLst>
            </p:cNvPr>
            <p:cNvSpPr txBox="1">
              <a:spLocks/>
            </p:cNvSpPr>
            <p:nvPr userDrawn="1"/>
          </p:nvSpPr>
          <p:spPr>
            <a:xfrm>
              <a:off x="1616222" y="361262"/>
              <a:ext cx="7222673" cy="11303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dirty="0"/>
                <a:t>Read this guide before using this template.</a:t>
              </a:r>
            </a:p>
          </p:txBody>
        </p:sp>
        <p:sp>
          <p:nvSpPr>
            <p:cNvPr id="9" name="Title 1">
              <a:extLst>
                <a:ext uri="{FF2B5EF4-FFF2-40B4-BE49-F238E27FC236}">
                  <a16:creationId xmlns:a16="http://schemas.microsoft.com/office/drawing/2014/main" id="{25DF39B4-0A22-4906-B00E-EF0BD56413CE}"/>
                </a:ext>
                <a:ext uri="{C183D7F6-B498-43B3-948B-1728B52AA6E4}">
                  <adec:decorative xmlns:adec="http://schemas.microsoft.com/office/drawing/2017/decorative" xmlns="" val="1"/>
                </a:ext>
              </a:extLst>
            </p:cNvPr>
            <p:cNvSpPr txBox="1">
              <a:spLocks/>
            </p:cNvSpPr>
            <p:nvPr userDrawn="1"/>
          </p:nvSpPr>
          <p:spPr>
            <a:xfrm>
              <a:off x="78814" y="2470150"/>
              <a:ext cx="3134286" cy="3372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95000"/>
                </a:lnSpc>
              </a:pPr>
              <a:r>
                <a:rPr lang="en-US" sz="1800" b="1" dirty="0"/>
                <a:t>Contents:</a:t>
              </a:r>
            </a:p>
          </p:txBody>
        </p:sp>
        <p:sp>
          <p:nvSpPr>
            <p:cNvPr id="10" name="Title 1">
              <a:extLst>
                <a:ext uri="{FF2B5EF4-FFF2-40B4-BE49-F238E27FC236}">
                  <a16:creationId xmlns:a16="http://schemas.microsoft.com/office/drawing/2014/main" id="{813CDF7D-EB82-460B-89A7-89687CF63A71}"/>
                </a:ext>
                <a:ext uri="{C183D7F6-B498-43B3-948B-1728B52AA6E4}">
                  <adec:decorative xmlns:adec="http://schemas.microsoft.com/office/drawing/2017/decorative" xmlns="" val="1"/>
                </a:ext>
              </a:extLst>
            </p:cNvPr>
            <p:cNvSpPr txBox="1">
              <a:spLocks/>
            </p:cNvSpPr>
            <p:nvPr userDrawn="1"/>
          </p:nvSpPr>
          <p:spPr>
            <a:xfrm>
              <a:off x="1616222" y="1409011"/>
              <a:ext cx="7426178" cy="95885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95000"/>
                </a:lnSpc>
              </a:pPr>
              <a:r>
                <a:rPr lang="en-US" sz="1500" b="0" dirty="0">
                  <a:solidFill>
                    <a:schemeClr val="accent1">
                      <a:lumMod val="75000"/>
                    </a:schemeClr>
                  </a:solidFill>
                </a:rPr>
                <a:t>There are 4 slides at the beginning of this template designed to provide best practices for 508 compliance in PowerPoint.  They are hidden from your presentation. </a:t>
              </a:r>
              <a:r>
                <a:rPr lang="en-US" sz="1500" b="1" dirty="0">
                  <a:solidFill>
                    <a:schemeClr val="tx1"/>
                  </a:solidFill>
                </a:rPr>
                <a:t>Keep these slides in your presentation </a:t>
              </a:r>
              <a:r>
                <a:rPr lang="en-US" sz="1500" b="0" dirty="0">
                  <a:solidFill>
                    <a:schemeClr val="accent1">
                      <a:lumMod val="75000"/>
                    </a:schemeClr>
                  </a:solidFill>
                </a:rPr>
                <a:t>until your slide deck is final, and remove them as your last step.  </a:t>
              </a:r>
            </a:p>
          </p:txBody>
        </p:sp>
        <p:cxnSp>
          <p:nvCxnSpPr>
            <p:cNvPr id="12" name="Straight Connector 11">
              <a:extLst>
                <a:ext uri="{FF2B5EF4-FFF2-40B4-BE49-F238E27FC236}">
                  <a16:creationId xmlns:a16="http://schemas.microsoft.com/office/drawing/2014/main" id="{95F03FF4-7FDB-424E-8F88-B8F3DEA68869}"/>
                </a:ext>
                <a:ext uri="{C183D7F6-B498-43B3-948B-1728B52AA6E4}">
                  <adec:decorative xmlns:adec="http://schemas.microsoft.com/office/drawing/2017/decorative" xmlns="" val="1"/>
                </a:ext>
              </a:extLst>
            </p:cNvPr>
            <p:cNvCxnSpPr/>
            <p:nvPr userDrawn="1"/>
          </p:nvCxnSpPr>
          <p:spPr>
            <a:xfrm>
              <a:off x="90207" y="2387600"/>
              <a:ext cx="8963586"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682692D0-6267-4F88-B7FA-98EA0B1E7026}"/>
                </a:ext>
                <a:ext uri="{C183D7F6-B498-43B3-948B-1728B52AA6E4}">
                  <adec:decorative xmlns:adec="http://schemas.microsoft.com/office/drawing/2017/decorative" xmlns="" val="1"/>
                </a:ext>
              </a:extLst>
            </p:cNvPr>
            <p:cNvSpPr txBox="1">
              <a:spLocks/>
            </p:cNvSpPr>
            <p:nvPr userDrawn="1"/>
          </p:nvSpPr>
          <p:spPr>
            <a:xfrm>
              <a:off x="3327400" y="2931896"/>
              <a:ext cx="5549900" cy="3535579"/>
            </a:xfrm>
            <a:prstGeom prst="rect">
              <a:avLst/>
            </a:prstGeom>
            <a:solidFill>
              <a:schemeClr val="bg1"/>
            </a:solidFill>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342900" marR="0" lvl="0" indent="-342900">
                <a:lnSpc>
                  <a:spcPct val="107000"/>
                </a:lnSpc>
                <a:spcBef>
                  <a:spcPts val="0"/>
                </a:spcBef>
                <a:spcAft>
                  <a:spcPts val="0"/>
                </a:spcAft>
                <a:buFont typeface="+mj-lt"/>
                <a:buAutoNum type="arabicPeriod"/>
              </a:pPr>
              <a:r>
                <a:rPr lang="en-US" sz="1300" b="1" dirty="0">
                  <a:effectLst/>
                  <a:latin typeface="+mj-lt"/>
                  <a:ea typeface="Calibri" panose="020F0502020204030204" pitchFamily="34" charset="0"/>
                  <a:cs typeface="Times New Roman" panose="02020603050405020304" pitchFamily="18" charset="0"/>
                </a:rPr>
                <a:t>Lunch-N-Learn Video</a:t>
              </a:r>
              <a:r>
                <a:rPr lang="en-US" sz="1300" dirty="0">
                  <a:effectLst/>
                  <a:latin typeface="+mj-lt"/>
                  <a:ea typeface="Calibri" panose="020F0502020204030204" pitchFamily="34" charset="0"/>
                  <a:cs typeface="Times New Roman" panose="02020603050405020304" pitchFamily="18" charset="0"/>
                </a:rPr>
                <a:t> (MP4 file):</a:t>
              </a:r>
              <a:br>
                <a:rPr lang="en-US" sz="1300" dirty="0">
                  <a:effectLst/>
                  <a:latin typeface="+mj-lt"/>
                  <a:ea typeface="Calibri" panose="020F0502020204030204" pitchFamily="34" charset="0"/>
                  <a:cs typeface="Times New Roman" panose="02020603050405020304" pitchFamily="18" charset="0"/>
                </a:rPr>
              </a:br>
              <a:r>
                <a:rPr lang="en-US" sz="1200" b="0" u="sng" dirty="0">
                  <a:solidFill>
                    <a:srgbClr val="0563C1"/>
                  </a:solidFill>
                  <a:effectLst/>
                  <a:latin typeface="+mj-lt"/>
                  <a:ea typeface="Calibri" panose="020F0502020204030204" pitchFamily="34" charset="0"/>
                  <a:cs typeface="Times New Roman" panose="02020603050405020304" pitchFamily="18" charset="0"/>
                  <a:hlinkClick r:id="rId4" tooltip="A link to the 508 training webinar video">
                    <a:extLst>
                      <a:ext uri="{A12FA001-AC4F-418D-AE19-62706E023703}">
                        <ahyp:hlinkClr xmlns:ahyp="http://schemas.microsoft.com/office/drawing/2018/hyperlinkcolor" xmlns="" val="tx"/>
                      </a:ext>
                    </a:extLst>
                  </a:hlinkClick>
                </a:rPr>
                <a:t>Information Session: 508 Compliance Overview</a:t>
              </a:r>
              <a:r>
                <a:rPr lang="en-US" sz="1200" b="0" dirty="0">
                  <a:effectLst/>
                  <a:latin typeface="+mj-lt"/>
                  <a:ea typeface="Calibri" panose="020F0502020204030204" pitchFamily="34" charset="0"/>
                  <a:cs typeface="Times New Roman" panose="02020603050405020304" pitchFamily="18" charset="0"/>
                </a:rPr>
                <a:t/>
              </a:r>
              <a:br>
                <a:rPr lang="en-US" sz="1200" b="0" dirty="0">
                  <a:effectLst/>
                  <a:latin typeface="+mj-lt"/>
                  <a:ea typeface="Calibri" panose="020F0502020204030204" pitchFamily="34" charset="0"/>
                  <a:cs typeface="Times New Roman" panose="02020603050405020304" pitchFamily="18" charset="0"/>
                </a:rPr>
              </a:br>
              <a:r>
                <a:rPr lang="en-US" sz="1200" b="0" dirty="0">
                  <a:effectLst/>
                  <a:latin typeface="+mj-lt"/>
                  <a:ea typeface="Calibri" panose="020F0502020204030204" pitchFamily="34" charset="0"/>
                  <a:cs typeface="Times New Roman" panose="02020603050405020304" pitchFamily="18" charset="0"/>
                </a:rPr>
                <a:t>November 16</a:t>
              </a:r>
              <a:r>
                <a:rPr lang="en-US" sz="1200" b="0" baseline="30000" dirty="0">
                  <a:effectLst/>
                  <a:latin typeface="+mj-lt"/>
                  <a:ea typeface="Calibri" panose="020F0502020204030204" pitchFamily="34" charset="0"/>
                  <a:cs typeface="Times New Roman" panose="02020603050405020304" pitchFamily="18" charset="0"/>
                </a:rPr>
                <a:t>th</a:t>
              </a:r>
              <a:r>
                <a:rPr lang="en-US" sz="1200" b="0" dirty="0">
                  <a:effectLst/>
                  <a:latin typeface="+mj-lt"/>
                  <a:ea typeface="Calibri" panose="020F0502020204030204" pitchFamily="34" charset="0"/>
                  <a:cs typeface="Times New Roman" panose="02020603050405020304" pitchFamily="18" charset="0"/>
                </a:rPr>
                <a:t>, 2018 • Duration: 1 hour</a:t>
              </a:r>
            </a:p>
            <a:p>
              <a:pPr marL="342900" marR="0" lvl="0" indent="-342900">
                <a:lnSpc>
                  <a:spcPct val="107000"/>
                </a:lnSpc>
                <a:spcBef>
                  <a:spcPts val="1800"/>
                </a:spcBef>
                <a:spcAft>
                  <a:spcPts val="600"/>
                </a:spcAft>
                <a:buFont typeface="+mj-lt"/>
                <a:buAutoNum type="arabicPeriod"/>
              </a:pPr>
              <a:r>
                <a:rPr lang="en-US" sz="1300" b="1" dirty="0">
                  <a:effectLst/>
                  <a:latin typeface="+mj-lt"/>
                  <a:ea typeface="Calibri" panose="020F0502020204030204" pitchFamily="34" charset="0"/>
                  <a:cs typeface="Times New Roman" panose="02020603050405020304" pitchFamily="18" charset="0"/>
                </a:rPr>
                <a:t>Accessibility Job Aids</a:t>
              </a:r>
              <a:r>
                <a:rPr lang="en-US" sz="1300" dirty="0">
                  <a:effectLst/>
                  <a:latin typeface="+mj-lt"/>
                  <a:ea typeface="Calibri" panose="020F0502020204030204" pitchFamily="34" charset="0"/>
                  <a:cs typeface="Times New Roman" panose="02020603050405020304" pitchFamily="18" charset="0"/>
                </a:rPr>
                <a:t> (PDF documents):</a:t>
              </a:r>
            </a:p>
            <a:p>
              <a:pPr marL="742950" marR="0" lvl="1" indent="-285750">
                <a:lnSpc>
                  <a:spcPct val="107000"/>
                </a:lnSpc>
                <a:spcBef>
                  <a:spcPts val="0"/>
                </a:spcBef>
                <a:spcAft>
                  <a:spcPts val="0"/>
                </a:spcAft>
                <a:buFont typeface="+mj-lt"/>
                <a:buAutoNum type="alphaLcPeriod"/>
              </a:pPr>
              <a:r>
                <a:rPr lang="en-US" sz="1200" dirty="0">
                  <a:effectLst/>
                  <a:latin typeface="+mj-lt"/>
                  <a:ea typeface="Calibri" panose="020F0502020204030204" pitchFamily="34" charset="0"/>
                  <a:cs typeface="Times New Roman" panose="02020603050405020304" pitchFamily="18" charset="0"/>
                  <a:hlinkClick r:id="rId5" tooltip="Job Aid 1 - 508 Compliance in Microsoft Word - Introduction"/>
                </a:rPr>
                <a:t>Job Aid #1: 508 Compliance in Microsoft Word (Intro)</a:t>
              </a:r>
              <a:endParaRPr lang="en-US" sz="1200" dirty="0">
                <a:effectLst/>
                <a:latin typeface="+mj-l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200" kern="1200" dirty="0">
                  <a:solidFill>
                    <a:schemeClr val="tx1"/>
                  </a:solidFill>
                  <a:effectLst/>
                  <a:latin typeface="+mn-lt"/>
                  <a:ea typeface="Calibri" panose="020F0502020204030204" pitchFamily="34" charset="0"/>
                  <a:cs typeface="Times New Roman" panose="02020603050405020304" pitchFamily="18" charset="0"/>
                  <a:hlinkClick r:id="rId6" tooltip="Job Aid 2 - How to Make Compliant Tables"/>
                </a:rPr>
                <a:t>Job Aid #2: How to Make Compliant Tables</a:t>
              </a:r>
              <a:endParaRPr lang="en-US" sz="1200" kern="1200" dirty="0">
                <a:solidFill>
                  <a:schemeClr val="tx1"/>
                </a:solidFill>
                <a:effectLst/>
                <a:latin typeface="+mn-lt"/>
                <a:ea typeface="Calibri" panose="020F0502020204030204" pitchFamily="34" charset="0"/>
                <a:cs typeface="Times New Roman" panose="02020603050405020304" pitchFamily="18" charset="0"/>
              </a:endParaRPr>
            </a:p>
            <a:p>
              <a:pPr marL="742950" marR="0" lvl="1" indent="-285750" algn="l" defTabSz="457200" rtl="0" eaLnBrk="1" fontAlgn="auto" latinLnBrk="0" hangingPunct="1">
                <a:lnSpc>
                  <a:spcPct val="107000"/>
                </a:lnSpc>
                <a:spcBef>
                  <a:spcPts val="0"/>
                </a:spcBef>
                <a:spcAft>
                  <a:spcPts val="800"/>
                </a:spcAft>
                <a:buClrTx/>
                <a:buSzTx/>
                <a:buFont typeface="+mj-lt"/>
                <a:buAutoNum type="alphaLcPeriod"/>
                <a:tabLst/>
                <a:defRPr/>
              </a:pPr>
              <a:r>
                <a:rPr lang="en-US" sz="1200" kern="1200" dirty="0">
                  <a:solidFill>
                    <a:schemeClr val="tx1"/>
                  </a:solidFill>
                  <a:effectLst/>
                  <a:latin typeface="+mn-lt"/>
                  <a:ea typeface="Calibri" panose="020F0502020204030204" pitchFamily="34" charset="0"/>
                  <a:cs typeface="Times New Roman" panose="02020603050405020304" pitchFamily="18" charset="0"/>
                  <a:hlinkClick r:id="rId7" tooltip="Job Aid 3 - 508 Compliance in PowerPoint"/>
                </a:rPr>
                <a:t>Job Aid #3: 508 Compliance in PowerPoint</a:t>
              </a:r>
              <a:endParaRPr lang="en-US" sz="1200" dirty="0">
                <a:effectLst/>
                <a:latin typeface="+mj-lt"/>
                <a:ea typeface="Calibri" panose="020F0502020204030204" pitchFamily="34" charset="0"/>
                <a:cs typeface="Times New Roman" panose="02020603050405020304" pitchFamily="18" charset="0"/>
              </a:endParaRPr>
            </a:p>
            <a:p>
              <a:pPr>
                <a:lnSpc>
                  <a:spcPct val="100000"/>
                </a:lnSpc>
                <a:spcBef>
                  <a:spcPts val="1200"/>
                </a:spcBef>
              </a:pPr>
              <a:r>
                <a:rPr lang="en-US" sz="1200" dirty="0"/>
                <a:t>If you are unable to access the materials above</a:t>
              </a:r>
              <a:r>
                <a:rPr lang="en-US" sz="1200" b="0" dirty="0"/>
                <a:t>, please email your Project Manager, and include Mike Colella (</a:t>
              </a:r>
              <a:r>
                <a:rPr lang="en-US" sz="1200" b="0" u="sng" dirty="0">
                  <a:hlinkClick r:id="rId8" tooltip="send an email to Richard Chen"/>
                </a:rPr>
                <a:t>mcolella@mahernet.com</a:t>
              </a:r>
              <a:r>
                <a:rPr lang="en-US" sz="1200" b="0" dirty="0"/>
                <a:t>) and Cheryl Robbins (</a:t>
              </a:r>
              <a:r>
                <a:rPr lang="en-US" sz="1200" b="0" u="sng" dirty="0">
                  <a:hlinkClick r:id="rId9" tooltip="send an email to Cheryl Robbins"/>
                </a:rPr>
                <a:t>crobbins@mahernet.com</a:t>
              </a:r>
              <a:r>
                <a:rPr lang="en-US" sz="1200" b="0" dirty="0"/>
                <a:t>) on that correspondence to either be added to our SharePoint portal, or provided an alternative method of content delivery.</a:t>
              </a:r>
            </a:p>
            <a:p>
              <a:pPr>
                <a:lnSpc>
                  <a:spcPct val="100000"/>
                </a:lnSpc>
                <a:spcBef>
                  <a:spcPts val="1200"/>
                </a:spcBef>
              </a:pPr>
              <a:r>
                <a:rPr lang="en-US" sz="1200" b="0" kern="1200" dirty="0">
                  <a:solidFill>
                    <a:schemeClr val="tx1"/>
                  </a:solidFill>
                  <a:effectLst/>
                  <a:latin typeface="+mj-lt"/>
                  <a:ea typeface="+mj-ea"/>
                  <a:cs typeface="+mj-cs"/>
                </a:rPr>
                <a:t>Should you have additional questions after reviewing the training resources, please reach out to Design Team members Cheryl Robbins or Patty Kosowsky (</a:t>
              </a:r>
              <a:r>
                <a:rPr lang="en-US" sz="1200" b="0" u="sng" kern="1200" dirty="0">
                  <a:solidFill>
                    <a:schemeClr val="tx1"/>
                  </a:solidFill>
                  <a:effectLst/>
                  <a:latin typeface="+mj-lt"/>
                  <a:ea typeface="+mj-ea"/>
                  <a:cs typeface="+mj-cs"/>
                  <a:hlinkClick r:id="rId10" tooltip="send an email to Patty Kosowsky"/>
                </a:rPr>
                <a:t>pkosowsky@mahernet.com</a:t>
              </a:r>
              <a:r>
                <a:rPr lang="en-US" sz="1200" b="0" kern="1200" dirty="0">
                  <a:solidFill>
                    <a:schemeClr val="tx1"/>
                  </a:solidFill>
                  <a:effectLst/>
                  <a:latin typeface="+mj-lt"/>
                  <a:ea typeface="+mj-ea"/>
                  <a:cs typeface="+mj-cs"/>
                </a:rPr>
                <a:t>) for support.</a:t>
              </a:r>
            </a:p>
            <a:p>
              <a:pPr marL="0" marR="0" lvl="0" indent="0">
                <a:lnSpc>
                  <a:spcPct val="107000"/>
                </a:lnSpc>
                <a:spcBef>
                  <a:spcPts val="0"/>
                </a:spcBef>
                <a:spcAft>
                  <a:spcPts val="800"/>
                </a:spcAft>
                <a:buFont typeface="+mj-lt"/>
                <a:buNone/>
              </a:pPr>
              <a:endParaRPr lang="en-US" sz="1200" dirty="0">
                <a:effectLst/>
                <a:latin typeface="+mj-lt"/>
                <a:ea typeface="Calibri" panose="020F0502020204030204" pitchFamily="34" charset="0"/>
                <a:cs typeface="Times New Roman" panose="02020603050405020304" pitchFamily="18" charset="0"/>
              </a:endParaRPr>
            </a:p>
          </p:txBody>
        </p:sp>
        <p:sp>
          <p:nvSpPr>
            <p:cNvPr id="14" name="Title 1">
              <a:extLst>
                <a:ext uri="{FF2B5EF4-FFF2-40B4-BE49-F238E27FC236}">
                  <a16:creationId xmlns:a16="http://schemas.microsoft.com/office/drawing/2014/main" id="{7DBB0EFB-48B5-4A88-8DB7-54A8F66E82BB}"/>
                </a:ext>
                <a:ext uri="{C183D7F6-B498-43B3-948B-1728B52AA6E4}">
                  <adec:decorative xmlns:adec="http://schemas.microsoft.com/office/drawing/2017/decorative" xmlns="" val="1"/>
                </a:ext>
              </a:extLst>
            </p:cNvPr>
            <p:cNvSpPr txBox="1">
              <a:spLocks/>
            </p:cNvSpPr>
            <p:nvPr userDrawn="1"/>
          </p:nvSpPr>
          <p:spPr>
            <a:xfrm>
              <a:off x="3327400" y="2470150"/>
              <a:ext cx="5549900" cy="3372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95000"/>
                </a:lnSpc>
              </a:pPr>
              <a:r>
                <a:rPr lang="en-US" sz="1800" b="1" dirty="0"/>
                <a:t>Reference Materials:</a:t>
              </a:r>
            </a:p>
          </p:txBody>
        </p:sp>
        <p:cxnSp>
          <p:nvCxnSpPr>
            <p:cNvPr id="16" name="Straight Connector 15">
              <a:extLst>
                <a:ext uri="{FF2B5EF4-FFF2-40B4-BE49-F238E27FC236}">
                  <a16:creationId xmlns:a16="http://schemas.microsoft.com/office/drawing/2014/main" id="{130331A8-F4FB-44DC-A1FE-2A6665C4217E}"/>
                </a:ext>
                <a:ext uri="{C183D7F6-B498-43B3-948B-1728B52AA6E4}">
                  <adec:decorative xmlns:adec="http://schemas.microsoft.com/office/drawing/2017/decorative" xmlns="" val="1"/>
                </a:ext>
              </a:extLst>
            </p:cNvPr>
            <p:cNvCxnSpPr>
              <a:cxnSpLocks/>
            </p:cNvCxnSpPr>
            <p:nvPr userDrawn="1"/>
          </p:nvCxnSpPr>
          <p:spPr>
            <a:xfrm>
              <a:off x="3105150" y="2389804"/>
              <a:ext cx="0" cy="416966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54D27494-662A-4682-9641-8BD5134FC728}"/>
                </a:ext>
                <a:ext uri="{C183D7F6-B498-43B3-948B-1728B52AA6E4}">
                  <adec:decorative xmlns:adec="http://schemas.microsoft.com/office/drawing/2017/decorative" xmlns="" val="1"/>
                </a:ext>
              </a:extLst>
            </p:cNvPr>
            <p:cNvSpPr txBox="1">
              <a:spLocks/>
            </p:cNvSpPr>
            <p:nvPr userDrawn="1"/>
          </p:nvSpPr>
          <p:spPr>
            <a:xfrm>
              <a:off x="146049" y="2884701"/>
              <a:ext cx="2736845" cy="11659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spcBef>
                  <a:spcPts val="600"/>
                </a:spcBef>
              </a:pPr>
              <a:r>
                <a:rPr lang="en-US" sz="1400" b="0" kern="1200" dirty="0">
                  <a:solidFill>
                    <a:schemeClr val="tx1"/>
                  </a:solidFill>
                  <a:effectLst/>
                  <a:latin typeface="+mj-lt"/>
                  <a:ea typeface="+mj-ea"/>
                  <a:cs typeface="+mj-cs"/>
                </a:rPr>
                <a:t>Slide 2: Metadata </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400" b="0" kern="1200" dirty="0">
                  <a:solidFill>
                    <a:schemeClr val="tx1"/>
                  </a:solidFill>
                  <a:effectLst/>
                  <a:latin typeface="+mj-lt"/>
                  <a:ea typeface="+mj-ea"/>
                  <a:cs typeface="+mj-cs"/>
                </a:rPr>
                <a:t>Slide 3: Images &amp; Hyperlinks</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400" b="0" kern="1200" dirty="0">
                  <a:solidFill>
                    <a:schemeClr val="tx1"/>
                  </a:solidFill>
                  <a:effectLst/>
                  <a:latin typeface="+mj-lt"/>
                  <a:ea typeface="+mj-ea"/>
                  <a:cs typeface="+mj-cs"/>
                </a:rPr>
                <a:t>Slide 4: Text Content </a:t>
              </a:r>
            </a:p>
          </p:txBody>
        </p:sp>
      </p:grpSp>
    </p:spTree>
    <p:custDataLst>
      <p:tags r:id="rId1"/>
    </p:custDataLst>
    <p:extLst>
      <p:ext uri="{BB962C8B-B14F-4D97-AF65-F5344CB8AC3E}">
        <p14:creationId xmlns:p14="http://schemas.microsoft.com/office/powerpoint/2010/main" val="3956159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08 Guidance pag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6D5160-5BEF-4166-8549-9472F2C30D93}"/>
              </a:ext>
            </a:extLst>
          </p:cNvPr>
          <p:cNvSpPr>
            <a:spLocks noGrp="1"/>
          </p:cNvSpPr>
          <p:nvPr>
            <p:ph type="sldNum" sz="quarter" idx="12"/>
          </p:nvPr>
        </p:nvSpPr>
        <p:spPr>
          <a:xfrm>
            <a:off x="9448800" y="6554624"/>
            <a:ext cx="2743200" cy="303376"/>
          </a:xfrm>
          <a:prstGeom prst="rect">
            <a:avLst/>
          </a:prstGeom>
        </p:spPr>
        <p:txBody>
          <a:bodyPr anchor="ctr"/>
          <a:lstStyle>
            <a:lvl1pPr algn="r">
              <a:defRPr sz="1600" b="1">
                <a:solidFill>
                  <a:schemeClr val="accent1">
                    <a:lumMod val="75000"/>
                  </a:schemeClr>
                </a:solidFill>
              </a:defRPr>
            </a:lvl1pPr>
          </a:lstStyle>
          <a:p>
            <a:fld id="{04302A8C-9437-46FB-BA48-0801065FAE26}" type="slidenum">
              <a:rPr lang="en-US" smtClean="0"/>
              <a:pPr/>
              <a:t>‹#›</a:t>
            </a:fld>
            <a:endParaRPr lang="en-US"/>
          </a:p>
        </p:txBody>
      </p:sp>
      <p:grpSp>
        <p:nvGrpSpPr>
          <p:cNvPr id="32" name="Group 31">
            <a:extLst>
              <a:ext uri="{FF2B5EF4-FFF2-40B4-BE49-F238E27FC236}">
                <a16:creationId xmlns:a16="http://schemas.microsoft.com/office/drawing/2014/main" id="{169F9429-D8E3-426D-807B-2CB1A277B107}"/>
              </a:ext>
              <a:ext uri="{C183D7F6-B498-43B3-948B-1728B52AA6E4}">
                <adec:decorative xmlns:adec="http://schemas.microsoft.com/office/drawing/2017/decorative" xmlns="" val="1"/>
              </a:ext>
            </a:extLst>
          </p:cNvPr>
          <p:cNvGrpSpPr/>
          <p:nvPr userDrawn="1"/>
        </p:nvGrpSpPr>
        <p:grpSpPr>
          <a:xfrm>
            <a:off x="89893" y="361267"/>
            <a:ext cx="12102107" cy="6195237"/>
            <a:chOff x="67420" y="361261"/>
            <a:chExt cx="9076580" cy="6195237"/>
          </a:xfrm>
        </p:grpSpPr>
        <p:sp>
          <p:nvSpPr>
            <p:cNvPr id="8" name="Title 1">
              <a:extLst>
                <a:ext uri="{FF2B5EF4-FFF2-40B4-BE49-F238E27FC236}">
                  <a16:creationId xmlns:a16="http://schemas.microsoft.com/office/drawing/2014/main" id="{B4EE3019-71FE-428B-95F7-09496060B998}"/>
                </a:ext>
                <a:ext uri="{C183D7F6-B498-43B3-948B-1728B52AA6E4}">
                  <adec:decorative xmlns:adec="http://schemas.microsoft.com/office/drawing/2017/decorative" xmlns="" val="1"/>
                </a:ext>
              </a:extLst>
            </p:cNvPr>
            <p:cNvSpPr txBox="1">
              <a:spLocks/>
            </p:cNvSpPr>
            <p:nvPr userDrawn="1"/>
          </p:nvSpPr>
          <p:spPr>
            <a:xfrm>
              <a:off x="304800" y="361262"/>
              <a:ext cx="2971800" cy="571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l"/>
              <a:r>
                <a:rPr lang="en-US" sz="3200" dirty="0"/>
                <a:t>Metadata</a:t>
              </a:r>
            </a:p>
          </p:txBody>
        </p:sp>
        <p:sp>
          <p:nvSpPr>
            <p:cNvPr id="9" name="Title 1">
              <a:extLst>
                <a:ext uri="{FF2B5EF4-FFF2-40B4-BE49-F238E27FC236}">
                  <a16:creationId xmlns:a16="http://schemas.microsoft.com/office/drawing/2014/main" id="{25DF39B4-0A22-4906-B00E-EF0BD56413CE}"/>
                </a:ext>
                <a:ext uri="{C183D7F6-B498-43B3-948B-1728B52AA6E4}">
                  <adec:decorative xmlns:adec="http://schemas.microsoft.com/office/drawing/2017/decorative" xmlns="" val="1"/>
                </a:ext>
              </a:extLst>
            </p:cNvPr>
            <p:cNvSpPr txBox="1">
              <a:spLocks/>
            </p:cNvSpPr>
            <p:nvPr userDrawn="1"/>
          </p:nvSpPr>
          <p:spPr>
            <a:xfrm>
              <a:off x="2667001" y="361261"/>
              <a:ext cx="6045196" cy="5714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95000"/>
                </a:lnSpc>
              </a:pPr>
              <a:r>
                <a:rPr lang="en-US" sz="2000" b="0" dirty="0">
                  <a:solidFill>
                    <a:schemeClr val="accent4">
                      <a:lumMod val="75000"/>
                    </a:schemeClr>
                  </a:solidFill>
                </a:rPr>
                <a:t>Setting up your file’s descriptive information</a:t>
              </a:r>
            </a:p>
          </p:txBody>
        </p:sp>
        <p:cxnSp>
          <p:nvCxnSpPr>
            <p:cNvPr id="12" name="Straight Connector 11">
              <a:extLst>
                <a:ext uri="{FF2B5EF4-FFF2-40B4-BE49-F238E27FC236}">
                  <a16:creationId xmlns:a16="http://schemas.microsoft.com/office/drawing/2014/main" id="{95F03FF4-7FDB-424E-8F88-B8F3DEA68869}"/>
                </a:ext>
                <a:ext uri="{C183D7F6-B498-43B3-948B-1728B52AA6E4}">
                  <adec:decorative xmlns:adec="http://schemas.microsoft.com/office/drawing/2017/decorative" xmlns="" val="1"/>
                </a:ext>
              </a:extLst>
            </p:cNvPr>
            <p:cNvCxnSpPr/>
            <p:nvPr userDrawn="1"/>
          </p:nvCxnSpPr>
          <p:spPr>
            <a:xfrm>
              <a:off x="90207" y="1016000"/>
              <a:ext cx="8963586"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3F641357-665B-4E9E-8FC7-7052804E329B}"/>
                </a:ext>
                <a:ext uri="{C183D7F6-B498-43B3-948B-1728B52AA6E4}">
                  <adec:decorative xmlns:adec="http://schemas.microsoft.com/office/drawing/2017/decorative" xmlns="" val="1"/>
                </a:ext>
              </a:extLst>
            </p:cNvPr>
            <p:cNvSpPr txBox="1">
              <a:spLocks/>
            </p:cNvSpPr>
            <p:nvPr userDrawn="1"/>
          </p:nvSpPr>
          <p:spPr>
            <a:xfrm>
              <a:off x="4133850" y="4015745"/>
              <a:ext cx="5010150" cy="2540753"/>
            </a:xfrm>
            <a:prstGeom prst="rect">
              <a:avLst/>
            </a:prstGeom>
            <a:solidFill>
              <a:schemeClr val="accent1">
                <a:lumMod val="75000"/>
              </a:schemeClr>
            </a:solidFill>
          </p:spPr>
          <p:txBody>
            <a:bodyPr vert="horz" lIns="182880" tIns="45720" rIns="18288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457200" rtl="0" eaLnBrk="1" fontAlgn="auto" latinLnBrk="0" hangingPunct="1">
                <a:lnSpc>
                  <a:spcPct val="95000"/>
                </a:lnSpc>
                <a:spcBef>
                  <a:spcPts val="0"/>
                </a:spcBef>
                <a:spcAft>
                  <a:spcPts val="60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mj-lt"/>
                  <a:ea typeface="+mn-ea"/>
                  <a:cs typeface="+mn-cs"/>
                </a:rPr>
                <a:t>What is metadata, and why is it important?</a:t>
              </a:r>
            </a:p>
            <a:p>
              <a:pPr>
                <a:lnSpc>
                  <a:spcPct val="100000"/>
                </a:lnSpc>
                <a:spcAft>
                  <a:spcPts val="800"/>
                </a:spcAft>
              </a:pPr>
              <a:r>
                <a:rPr lang="en-US" sz="1050" b="0" dirty="0">
                  <a:solidFill>
                    <a:schemeClr val="bg1"/>
                  </a:solidFill>
                </a:rPr>
                <a:t>With a glance at a document’s first page, a fully-sighted person can discern a lot of important visual information very quickly.  Logos, colors, or branding styles may indicate a particular office or client, and the general topic or subject matter can usually be gleaned by looking at footers, titles, and embedded imagery within seconds.</a:t>
              </a:r>
            </a:p>
            <a:p>
              <a:pPr>
                <a:lnSpc>
                  <a:spcPct val="100000"/>
                </a:lnSpc>
                <a:spcAft>
                  <a:spcPts val="800"/>
                </a:spcAft>
              </a:pPr>
              <a:r>
                <a:rPr lang="en-US" sz="1050" b="0" dirty="0">
                  <a:solidFill>
                    <a:schemeClr val="bg1"/>
                  </a:solidFill>
                </a:rPr>
                <a:t>For those that rely on a screen reader, this at-a-glance information is not directly available.  Without metadata, an audience member using a screen reader would have to wait much longer to get far enough into reading the document to determine if they’ve even opened the right file or link.</a:t>
              </a:r>
            </a:p>
            <a:p>
              <a:pPr>
                <a:lnSpc>
                  <a:spcPct val="100000"/>
                </a:lnSpc>
                <a:spcAft>
                  <a:spcPts val="800"/>
                </a:spcAft>
              </a:pPr>
              <a:r>
                <a:rPr lang="en-US" sz="1050" b="0" dirty="0">
                  <a:solidFill>
                    <a:schemeClr val="bg1"/>
                  </a:solidFill>
                </a:rPr>
                <a:t>Metadata provides that information upfront and center in a quickly-accessible format that is compatible with screen reader technology.</a:t>
              </a:r>
            </a:p>
          </p:txBody>
        </p:sp>
        <p:sp>
          <p:nvSpPr>
            <p:cNvPr id="15" name="Title 1">
              <a:extLst>
                <a:ext uri="{FF2B5EF4-FFF2-40B4-BE49-F238E27FC236}">
                  <a16:creationId xmlns:a16="http://schemas.microsoft.com/office/drawing/2014/main" id="{9AF31763-830C-472F-A74A-6ADB9E934EA8}"/>
                </a:ext>
                <a:ext uri="{C183D7F6-B498-43B3-948B-1728B52AA6E4}">
                  <adec:decorative xmlns:adec="http://schemas.microsoft.com/office/drawing/2017/decorative" xmlns="" val="1"/>
                </a:ext>
              </a:extLst>
            </p:cNvPr>
            <p:cNvSpPr txBox="1">
              <a:spLocks/>
            </p:cNvSpPr>
            <p:nvPr userDrawn="1"/>
          </p:nvSpPr>
          <p:spPr>
            <a:xfrm>
              <a:off x="78814" y="1083537"/>
              <a:ext cx="5010150" cy="3372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95000"/>
                </a:lnSpc>
              </a:pPr>
              <a:r>
                <a:rPr lang="en-US" sz="1800" b="1" dirty="0"/>
                <a:t>How to add </a:t>
              </a:r>
              <a:r>
                <a:rPr lang="en-US" sz="1800" b="1" dirty="0">
                  <a:solidFill>
                    <a:schemeClr val="accent1">
                      <a:lumMod val="75000"/>
                    </a:schemeClr>
                  </a:solidFill>
                </a:rPr>
                <a:t>metadata </a:t>
              </a:r>
              <a:r>
                <a:rPr lang="en-US" sz="1800" b="1" dirty="0"/>
                <a:t>to your presentation:</a:t>
              </a:r>
            </a:p>
          </p:txBody>
        </p:sp>
        <p:sp>
          <p:nvSpPr>
            <p:cNvPr id="16" name="Title 1">
              <a:extLst>
                <a:ext uri="{FF2B5EF4-FFF2-40B4-BE49-F238E27FC236}">
                  <a16:creationId xmlns:a16="http://schemas.microsoft.com/office/drawing/2014/main" id="{741FF86B-BD72-477C-91A2-8CD43BAD3AF1}"/>
                </a:ext>
                <a:ext uri="{C183D7F6-B498-43B3-948B-1728B52AA6E4}">
                  <adec:decorative xmlns:adec="http://schemas.microsoft.com/office/drawing/2017/decorative" xmlns="" val="1"/>
                </a:ext>
              </a:extLst>
            </p:cNvPr>
            <p:cNvSpPr txBox="1">
              <a:spLocks/>
            </p:cNvSpPr>
            <p:nvPr userDrawn="1"/>
          </p:nvSpPr>
          <p:spPr>
            <a:xfrm>
              <a:off x="67420" y="1420772"/>
              <a:ext cx="4580780" cy="50759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228600" indent="-228600">
                <a:lnSpc>
                  <a:spcPct val="95000"/>
                </a:lnSpc>
                <a:spcBef>
                  <a:spcPts val="1200"/>
                </a:spcBef>
                <a:buFont typeface="+mj-lt"/>
                <a:buAutoNum type="arabicPeriod"/>
              </a:pPr>
              <a:r>
                <a:rPr lang="en-US" sz="1300" b="0" dirty="0"/>
                <a:t>In PowerPoint, click the “File” tab in the top-right corner of your interface (metadata is a property of the file itself).</a:t>
              </a:r>
            </a:p>
            <a:p>
              <a:pPr marL="228600" indent="-228600">
                <a:lnSpc>
                  <a:spcPct val="95000"/>
                </a:lnSpc>
                <a:spcBef>
                  <a:spcPts val="1200"/>
                </a:spcBef>
                <a:buFont typeface="+mj-lt"/>
                <a:buAutoNum type="arabicPeriod"/>
              </a:pPr>
              <a:r>
                <a:rPr lang="en-US" sz="1300" b="0" dirty="0"/>
                <a:t>In the navigation panel on the left [Fig. 1], ensure that the active view is “Info”, which is the default for an existing file.  If “Info” is not active automatically, click it in the menu.</a:t>
              </a:r>
            </a:p>
            <a:p>
              <a:pPr marL="228600" indent="-228600">
                <a:lnSpc>
                  <a:spcPct val="95000"/>
                </a:lnSpc>
                <a:spcBef>
                  <a:spcPts val="1200"/>
                </a:spcBef>
                <a:buFont typeface="+mj-lt"/>
                <a:buAutoNum type="arabicPeriod"/>
              </a:pPr>
              <a:r>
                <a:rPr lang="en-US" sz="1300" b="0" dirty="0"/>
                <a:t>Once on the info page, you will see a “Properties” panel [Fig. 2] on the right side of the interface.  This is where you populate your metadata.  However, not all of the fields you need to populate are immediately visible, so you need to click the “Show All Properties” option </a:t>
              </a:r>
              <a:br>
                <a:rPr lang="en-US" sz="1300" b="0" dirty="0"/>
              </a:br>
              <a:r>
                <a:rPr lang="en-US" sz="1300" b="0" dirty="0"/>
                <a:t>at the bottom of that panel [Also Fig. 2].  This </a:t>
              </a:r>
              <a:br>
                <a:rPr lang="en-US" sz="1300" b="0" dirty="0"/>
              </a:br>
              <a:r>
                <a:rPr lang="en-US" sz="1300" b="0" dirty="0"/>
                <a:t>will display all the main fields that can be</a:t>
              </a:r>
              <a:br>
                <a:rPr lang="en-US" sz="1300" b="0" dirty="0"/>
              </a:br>
              <a:r>
                <a:rPr lang="en-US" sz="1300" b="0" dirty="0"/>
                <a:t>populated for metadata.</a:t>
              </a:r>
            </a:p>
            <a:p>
              <a:pPr marL="228600" indent="-228600" algn="l" defTabSz="914400" rtl="0" eaLnBrk="1" latinLnBrk="0" hangingPunct="1">
                <a:lnSpc>
                  <a:spcPct val="95000"/>
                </a:lnSpc>
                <a:spcBef>
                  <a:spcPts val="1200"/>
                </a:spcBef>
                <a:buFont typeface="+mj-lt"/>
                <a:buAutoNum type="arabicPeriod" startAt="4"/>
              </a:pPr>
              <a:r>
                <a:rPr lang="en-US" sz="1300" b="0" kern="1200" dirty="0">
                  <a:solidFill>
                    <a:schemeClr val="tx1"/>
                  </a:solidFill>
                  <a:latin typeface="+mj-lt"/>
                  <a:ea typeface="+mj-ea"/>
                  <a:cs typeface="+mj-cs"/>
                </a:rPr>
                <a:t>The list below outlines the four fields that must </a:t>
              </a:r>
              <a:br>
                <a:rPr lang="en-US" sz="1300" b="0" kern="1200" dirty="0">
                  <a:solidFill>
                    <a:schemeClr val="tx1"/>
                  </a:solidFill>
                  <a:latin typeface="+mj-lt"/>
                  <a:ea typeface="+mj-ea"/>
                  <a:cs typeface="+mj-cs"/>
                </a:rPr>
              </a:br>
              <a:r>
                <a:rPr lang="en-US" sz="1300" b="0" kern="1200" dirty="0">
                  <a:solidFill>
                    <a:schemeClr val="tx1"/>
                  </a:solidFill>
                  <a:latin typeface="+mj-lt"/>
                  <a:ea typeface="+mj-ea"/>
                  <a:cs typeface="+mj-cs"/>
                </a:rPr>
                <a:t>be accurately filled in for compliance:</a:t>
              </a:r>
            </a:p>
            <a:p>
              <a:pPr marL="365760" lvl="1" indent="-137160">
                <a:lnSpc>
                  <a:spcPct val="95000"/>
                </a:lnSpc>
                <a:spcBef>
                  <a:spcPts val="600"/>
                </a:spcBef>
                <a:buFont typeface="Arial" panose="020B0604020202020204" pitchFamily="34" charset="0"/>
                <a:buChar char="•"/>
              </a:pPr>
              <a:r>
                <a:rPr lang="en-US" sz="1200" b="1" dirty="0"/>
                <a:t>Title</a:t>
              </a:r>
            </a:p>
            <a:p>
              <a:pPr marL="365760" lvl="1" indent="-137160">
                <a:lnSpc>
                  <a:spcPct val="95000"/>
                </a:lnSpc>
                <a:spcBef>
                  <a:spcPts val="600"/>
                </a:spcBef>
                <a:buFont typeface="Arial" panose="020B0604020202020204" pitchFamily="34" charset="0"/>
                <a:buChar char="•"/>
              </a:pPr>
              <a:r>
                <a:rPr lang="en-US" sz="1200" b="1" dirty="0"/>
                <a:t>Tags</a:t>
              </a:r>
              <a:r>
                <a:rPr lang="en-US" sz="1200" b="0" dirty="0"/>
                <a:t> (</a:t>
              </a:r>
              <a:r>
                <a:rPr lang="en-US" sz="1200" b="0" i="1" dirty="0"/>
                <a:t>keywords for search</a:t>
              </a:r>
              <a:r>
                <a:rPr lang="en-US" sz="1200" b="0" dirty="0"/>
                <a:t>)</a:t>
              </a:r>
            </a:p>
            <a:p>
              <a:pPr marL="365760" lvl="1" indent="-137160">
                <a:lnSpc>
                  <a:spcPct val="95000"/>
                </a:lnSpc>
                <a:spcBef>
                  <a:spcPts val="600"/>
                </a:spcBef>
                <a:buFont typeface="Arial" panose="020B0604020202020204" pitchFamily="34" charset="0"/>
                <a:buChar char="•"/>
              </a:pPr>
              <a:r>
                <a:rPr lang="en-US" sz="1200" b="1" dirty="0"/>
                <a:t>Subject</a:t>
              </a:r>
            </a:p>
            <a:p>
              <a:pPr marL="365760" lvl="1" indent="-137160">
                <a:lnSpc>
                  <a:spcPct val="95000"/>
                </a:lnSpc>
                <a:spcBef>
                  <a:spcPts val="600"/>
                </a:spcBef>
                <a:buFont typeface="Arial" panose="020B0604020202020204" pitchFamily="34" charset="0"/>
                <a:buChar char="•"/>
              </a:pPr>
              <a:r>
                <a:rPr lang="en-US" sz="1200" b="1" dirty="0"/>
                <a:t>Author</a:t>
              </a:r>
              <a:r>
                <a:rPr lang="en-US" sz="1200" b="0" dirty="0"/>
                <a:t> (</a:t>
              </a:r>
              <a:r>
                <a:rPr lang="en-US" sz="1200" b="0" i="1" dirty="0"/>
                <a:t>remove all personal names, </a:t>
              </a:r>
              <a:br>
                <a:rPr lang="en-US" sz="1200" b="0" i="1" dirty="0"/>
              </a:br>
              <a:r>
                <a:rPr lang="en-US" sz="1200" b="0" i="1" dirty="0"/>
                <a:t>and replace with the publishing </a:t>
              </a:r>
              <a:br>
                <a:rPr lang="en-US" sz="1200" b="0" i="1" dirty="0"/>
              </a:br>
              <a:r>
                <a:rPr lang="en-US" sz="1200" b="0" i="1" dirty="0"/>
                <a:t>organization/client name</a:t>
              </a:r>
              <a:r>
                <a:rPr lang="en-US" sz="1200" b="0" dirty="0"/>
                <a:t>)</a:t>
              </a:r>
            </a:p>
          </p:txBody>
        </p:sp>
        <p:grpSp>
          <p:nvGrpSpPr>
            <p:cNvPr id="21" name="Group 20">
              <a:extLst>
                <a:ext uri="{FF2B5EF4-FFF2-40B4-BE49-F238E27FC236}">
                  <a16:creationId xmlns:a16="http://schemas.microsoft.com/office/drawing/2014/main" id="{3E20999C-403F-445A-B18A-53892638D27E}"/>
                </a:ext>
              </a:extLst>
            </p:cNvPr>
            <p:cNvGrpSpPr/>
            <p:nvPr userDrawn="1"/>
          </p:nvGrpSpPr>
          <p:grpSpPr>
            <a:xfrm>
              <a:off x="5095877" y="1142324"/>
              <a:ext cx="1488678" cy="2452446"/>
              <a:chOff x="6386062" y="1335674"/>
              <a:chExt cx="1488678" cy="2452446"/>
            </a:xfrm>
          </p:grpSpPr>
          <p:grpSp>
            <p:nvGrpSpPr>
              <p:cNvPr id="20" name="Group 19">
                <a:extLst>
                  <a:ext uri="{FF2B5EF4-FFF2-40B4-BE49-F238E27FC236}">
                    <a16:creationId xmlns:a16="http://schemas.microsoft.com/office/drawing/2014/main" id="{3B7D172B-4A91-4CE4-BBCF-88813F59E933}"/>
                  </a:ext>
                </a:extLst>
              </p:cNvPr>
              <p:cNvGrpSpPr/>
              <p:nvPr userDrawn="1"/>
            </p:nvGrpSpPr>
            <p:grpSpPr>
              <a:xfrm>
                <a:off x="6607819" y="1723440"/>
                <a:ext cx="957562" cy="2064680"/>
                <a:chOff x="7905450" y="1343026"/>
                <a:chExt cx="957562" cy="2064680"/>
              </a:xfrm>
            </p:grpSpPr>
            <p:pic>
              <p:nvPicPr>
                <p:cNvPr id="13" name="Picture 12">
                  <a:extLst>
                    <a:ext uri="{FF2B5EF4-FFF2-40B4-BE49-F238E27FC236}">
                      <a16:creationId xmlns:a16="http://schemas.microsoft.com/office/drawing/2014/main" id="{74734E71-624E-41A8-AC6A-B8E52483DA3D}"/>
                    </a:ext>
                  </a:extLst>
                </p:cNvPr>
                <p:cNvPicPr>
                  <a:picLocks noChangeAspect="1"/>
                </p:cNvPicPr>
                <p:nvPr userDrawn="1"/>
              </p:nvPicPr>
              <p:blipFill rotWithShape="1">
                <a:blip r:embed="rId2"/>
                <a:srcRect t="10159"/>
                <a:stretch/>
              </p:blipFill>
              <p:spPr>
                <a:xfrm>
                  <a:off x="7905450" y="1343026"/>
                  <a:ext cx="957562" cy="2064680"/>
                </a:xfrm>
                <a:prstGeom prst="rect">
                  <a:avLst/>
                </a:prstGeom>
                <a:effectLst>
                  <a:outerShdw blurRad="25400" dist="12700" dir="8100000" algn="tr" rotWithShape="0">
                    <a:prstClr val="black">
                      <a:alpha val="40000"/>
                    </a:prstClr>
                  </a:outerShdw>
                </a:effectLst>
              </p:spPr>
            </p:pic>
            <p:sp>
              <p:nvSpPr>
                <p:cNvPr id="19" name="Arrow: Left 18">
                  <a:extLst>
                    <a:ext uri="{FF2B5EF4-FFF2-40B4-BE49-F238E27FC236}">
                      <a16:creationId xmlns:a16="http://schemas.microsoft.com/office/drawing/2014/main" id="{069398D4-FC46-4C88-8B0B-80E11944B659}"/>
                    </a:ext>
                  </a:extLst>
                </p:cNvPr>
                <p:cNvSpPr/>
                <p:nvPr userDrawn="1"/>
              </p:nvSpPr>
              <p:spPr>
                <a:xfrm>
                  <a:off x="8428032" y="2588417"/>
                  <a:ext cx="309562" cy="247648"/>
                </a:xfrm>
                <a:prstGeom prst="leftArrow">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2" name="Title 1">
                <a:extLst>
                  <a:ext uri="{FF2B5EF4-FFF2-40B4-BE49-F238E27FC236}">
                    <a16:creationId xmlns:a16="http://schemas.microsoft.com/office/drawing/2014/main" id="{51048612-FCF1-42F3-AB70-D212FBB89416}"/>
                  </a:ext>
                  <a:ext uri="{C183D7F6-B498-43B3-948B-1728B52AA6E4}">
                    <adec:decorative xmlns:adec="http://schemas.microsoft.com/office/drawing/2017/decorative" xmlns="" val="1"/>
                  </a:ext>
                </a:extLst>
              </p:cNvPr>
              <p:cNvSpPr txBox="1">
                <a:spLocks/>
              </p:cNvSpPr>
              <p:nvPr userDrawn="1"/>
            </p:nvSpPr>
            <p:spPr>
              <a:xfrm>
                <a:off x="6386062" y="1335674"/>
                <a:ext cx="1488678" cy="33723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indent="0">
                  <a:lnSpc>
                    <a:spcPct val="95000"/>
                  </a:lnSpc>
                  <a:buFont typeface="+mj-lt"/>
                  <a:buNone/>
                </a:pPr>
                <a:r>
                  <a:rPr lang="en-US" sz="1050" b="1" i="1" dirty="0">
                    <a:solidFill>
                      <a:schemeClr val="accent4">
                        <a:lumMod val="75000"/>
                      </a:schemeClr>
                    </a:solidFill>
                  </a:rPr>
                  <a:t>Fig. 1</a:t>
                </a:r>
                <a:r>
                  <a:rPr lang="en-US" sz="1050" b="0" i="1" dirty="0">
                    <a:solidFill>
                      <a:schemeClr val="accent4">
                        <a:lumMod val="75000"/>
                      </a:schemeClr>
                    </a:solidFill>
                  </a:rPr>
                  <a:t>: </a:t>
                </a:r>
                <a:r>
                  <a:rPr lang="en-US" sz="1050" b="0" i="1" dirty="0">
                    <a:solidFill>
                      <a:schemeClr val="accent3">
                        <a:lumMod val="50000"/>
                      </a:schemeClr>
                    </a:solidFill>
                  </a:rPr>
                  <a:t>File metadata lives in the “Info” view. </a:t>
                </a:r>
              </a:p>
            </p:txBody>
          </p:sp>
        </p:grpSp>
        <p:grpSp>
          <p:nvGrpSpPr>
            <p:cNvPr id="29" name="Group 28">
              <a:extLst>
                <a:ext uri="{FF2B5EF4-FFF2-40B4-BE49-F238E27FC236}">
                  <a16:creationId xmlns:a16="http://schemas.microsoft.com/office/drawing/2014/main" id="{29CDA2AF-AB38-4FD2-8A0A-137CECD995FA}"/>
                </a:ext>
              </a:extLst>
            </p:cNvPr>
            <p:cNvGrpSpPr/>
            <p:nvPr userDrawn="1"/>
          </p:nvGrpSpPr>
          <p:grpSpPr>
            <a:xfrm>
              <a:off x="6854825" y="1115340"/>
              <a:ext cx="1933120" cy="2767097"/>
              <a:chOff x="6854825" y="1115340"/>
              <a:chExt cx="1933120" cy="2767097"/>
            </a:xfrm>
          </p:grpSpPr>
          <p:pic>
            <p:nvPicPr>
              <p:cNvPr id="23" name="Picture 22">
                <a:extLst>
                  <a:ext uri="{FF2B5EF4-FFF2-40B4-BE49-F238E27FC236}">
                    <a16:creationId xmlns:a16="http://schemas.microsoft.com/office/drawing/2014/main" id="{75EFE886-858F-4D34-AD9B-8D98C3B3A838}"/>
                  </a:ext>
                </a:extLst>
              </p:cNvPr>
              <p:cNvPicPr>
                <a:picLocks noChangeAspect="1"/>
              </p:cNvPicPr>
              <p:nvPr userDrawn="1"/>
            </p:nvPicPr>
            <p:blipFill>
              <a:blip r:embed="rId3"/>
              <a:stretch>
                <a:fillRect/>
              </a:stretch>
            </p:blipFill>
            <p:spPr>
              <a:xfrm>
                <a:off x="7107137" y="1496159"/>
                <a:ext cx="1271710" cy="2361142"/>
              </a:xfrm>
              <a:prstGeom prst="rect">
                <a:avLst/>
              </a:prstGeom>
              <a:ln>
                <a:solidFill>
                  <a:schemeClr val="bg1">
                    <a:lumMod val="85000"/>
                  </a:schemeClr>
                </a:solidFill>
              </a:ln>
              <a:effectLst>
                <a:outerShdw blurRad="25400" dist="12700" dir="8100000" algn="tr" rotWithShape="0">
                  <a:prstClr val="black">
                    <a:alpha val="40000"/>
                  </a:prstClr>
                </a:outerShdw>
              </a:effectLst>
            </p:spPr>
          </p:pic>
          <p:sp>
            <p:nvSpPr>
              <p:cNvPr id="26" name="Title 1">
                <a:extLst>
                  <a:ext uri="{FF2B5EF4-FFF2-40B4-BE49-F238E27FC236}">
                    <a16:creationId xmlns:a16="http://schemas.microsoft.com/office/drawing/2014/main" id="{6192F15E-FB9A-4CE2-8C77-394834244717}"/>
                  </a:ext>
                  <a:ext uri="{C183D7F6-B498-43B3-948B-1728B52AA6E4}">
                    <adec:decorative xmlns:adec="http://schemas.microsoft.com/office/drawing/2017/decorative" xmlns="" val="1"/>
                  </a:ext>
                </a:extLst>
              </p:cNvPr>
              <p:cNvSpPr txBox="1">
                <a:spLocks/>
              </p:cNvSpPr>
              <p:nvPr userDrawn="1"/>
            </p:nvSpPr>
            <p:spPr>
              <a:xfrm>
                <a:off x="6854825" y="1115340"/>
                <a:ext cx="1933120" cy="33723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indent="0">
                  <a:lnSpc>
                    <a:spcPct val="95000"/>
                  </a:lnSpc>
                  <a:buFont typeface="+mj-lt"/>
                  <a:buNone/>
                </a:pPr>
                <a:r>
                  <a:rPr lang="en-US" sz="1050" b="1" i="1" dirty="0">
                    <a:solidFill>
                      <a:schemeClr val="accent4">
                        <a:lumMod val="75000"/>
                      </a:schemeClr>
                    </a:solidFill>
                  </a:rPr>
                  <a:t>Fig. 2</a:t>
                </a:r>
                <a:r>
                  <a:rPr lang="en-US" sz="1050" b="0" i="1" dirty="0">
                    <a:solidFill>
                      <a:schemeClr val="accent4">
                        <a:lumMod val="75000"/>
                      </a:schemeClr>
                    </a:solidFill>
                  </a:rPr>
                  <a:t>: </a:t>
                </a:r>
                <a:r>
                  <a:rPr lang="en-US" sz="1050" b="0" i="1" dirty="0">
                    <a:solidFill>
                      <a:schemeClr val="accent3">
                        <a:lumMod val="50000"/>
                      </a:schemeClr>
                    </a:solidFill>
                  </a:rPr>
                  <a:t>Properties Panel and the “Show All Properties” option</a:t>
                </a:r>
              </a:p>
            </p:txBody>
          </p:sp>
          <p:sp>
            <p:nvSpPr>
              <p:cNvPr id="31" name="Arrow: Left 30">
                <a:extLst>
                  <a:ext uri="{FF2B5EF4-FFF2-40B4-BE49-F238E27FC236}">
                    <a16:creationId xmlns:a16="http://schemas.microsoft.com/office/drawing/2014/main" id="{5F8A1F60-FE00-4761-9503-41F3DC5AE388}"/>
                  </a:ext>
                </a:extLst>
              </p:cNvPr>
              <p:cNvSpPr/>
              <p:nvPr userDrawn="1"/>
            </p:nvSpPr>
            <p:spPr>
              <a:xfrm>
                <a:off x="7697272" y="3634789"/>
                <a:ext cx="309562" cy="247648"/>
              </a:xfrm>
              <a:prstGeom prst="lef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p>
            </p:txBody>
          </p:sp>
        </p:grpSp>
      </p:grpSp>
    </p:spTree>
    <p:extLst>
      <p:ext uri="{BB962C8B-B14F-4D97-AF65-F5344CB8AC3E}">
        <p14:creationId xmlns:p14="http://schemas.microsoft.com/office/powerpoint/2010/main" val="13668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08 Guidance pag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6D5160-5BEF-4166-8549-9472F2C30D93}"/>
              </a:ext>
            </a:extLst>
          </p:cNvPr>
          <p:cNvSpPr>
            <a:spLocks noGrp="1"/>
          </p:cNvSpPr>
          <p:nvPr>
            <p:ph type="sldNum" sz="quarter" idx="12"/>
          </p:nvPr>
        </p:nvSpPr>
        <p:spPr>
          <a:xfrm>
            <a:off x="9448800" y="6554624"/>
            <a:ext cx="2743200" cy="303376"/>
          </a:xfrm>
          <a:prstGeom prst="rect">
            <a:avLst/>
          </a:prstGeom>
        </p:spPr>
        <p:txBody>
          <a:bodyPr anchor="ctr"/>
          <a:lstStyle>
            <a:lvl1pPr algn="r">
              <a:defRPr sz="1600" b="1">
                <a:solidFill>
                  <a:schemeClr val="accent1">
                    <a:lumMod val="75000"/>
                  </a:schemeClr>
                </a:solidFill>
              </a:defRPr>
            </a:lvl1pPr>
          </a:lstStyle>
          <a:p>
            <a:fld id="{04302A8C-9437-46FB-BA48-0801065FAE26}" type="slidenum">
              <a:rPr lang="en-US" smtClean="0"/>
              <a:pPr/>
              <a:t>‹#›</a:t>
            </a:fld>
            <a:endParaRPr lang="en-US"/>
          </a:p>
        </p:txBody>
      </p:sp>
      <p:grpSp>
        <p:nvGrpSpPr>
          <p:cNvPr id="51" name="Group 50">
            <a:extLst>
              <a:ext uri="{FF2B5EF4-FFF2-40B4-BE49-F238E27FC236}">
                <a16:creationId xmlns:a16="http://schemas.microsoft.com/office/drawing/2014/main" id="{CF861153-3F9E-4295-83EF-55F7C16292D2}"/>
              </a:ext>
              <a:ext uri="{C183D7F6-B498-43B3-948B-1728B52AA6E4}">
                <adec:decorative xmlns:adec="http://schemas.microsoft.com/office/drawing/2017/decorative" xmlns="" val="1"/>
              </a:ext>
            </a:extLst>
          </p:cNvPr>
          <p:cNvGrpSpPr/>
          <p:nvPr userDrawn="1"/>
        </p:nvGrpSpPr>
        <p:grpSpPr>
          <a:xfrm>
            <a:off x="1" y="361268"/>
            <a:ext cx="12071723" cy="6196003"/>
            <a:chOff x="1" y="361261"/>
            <a:chExt cx="9053792" cy="6196003"/>
          </a:xfrm>
        </p:grpSpPr>
        <p:sp>
          <p:nvSpPr>
            <p:cNvPr id="30" name="Title 1">
              <a:extLst>
                <a:ext uri="{FF2B5EF4-FFF2-40B4-BE49-F238E27FC236}">
                  <a16:creationId xmlns:a16="http://schemas.microsoft.com/office/drawing/2014/main" id="{26BAA9BA-57E3-4493-95C8-BDF828BCCD73}"/>
                </a:ext>
                <a:ext uri="{C183D7F6-B498-43B3-948B-1728B52AA6E4}">
                  <adec:decorative xmlns:adec="http://schemas.microsoft.com/office/drawing/2017/decorative" xmlns="" val="1"/>
                </a:ext>
              </a:extLst>
            </p:cNvPr>
            <p:cNvSpPr txBox="1">
              <a:spLocks/>
            </p:cNvSpPr>
            <p:nvPr userDrawn="1"/>
          </p:nvSpPr>
          <p:spPr>
            <a:xfrm>
              <a:off x="1" y="5453797"/>
              <a:ext cx="2506294" cy="1102701"/>
            </a:xfrm>
            <a:prstGeom prst="rect">
              <a:avLst/>
            </a:prstGeom>
            <a:solidFill>
              <a:schemeClr val="accent1">
                <a:lumMod val="75000"/>
              </a:schemeClr>
            </a:solidFill>
          </p:spPr>
          <p:txBody>
            <a:bodyPr vert="horz" lIns="182880" tIns="45720" rIns="18288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95000"/>
                </a:lnSpc>
              </a:pPr>
              <a:r>
                <a:rPr lang="en-US" sz="1050" b="1" spc="40" baseline="0" dirty="0">
                  <a:solidFill>
                    <a:schemeClr val="bg1"/>
                  </a:solidFill>
                </a:rPr>
                <a:t>Helpful tip: </a:t>
              </a:r>
              <a:r>
                <a:rPr lang="en-US" sz="1050" b="0" dirty="0">
                  <a:solidFill>
                    <a:schemeClr val="bg1"/>
                  </a:solidFill>
                </a:rPr>
                <a:t>if you keep your “Alt Text” dialogue box open, it will refence whatever image or object you select.  This saves time when tagging multiple graphics.</a:t>
              </a:r>
            </a:p>
          </p:txBody>
        </p:sp>
        <p:sp>
          <p:nvSpPr>
            <p:cNvPr id="8" name="Title 1">
              <a:extLst>
                <a:ext uri="{FF2B5EF4-FFF2-40B4-BE49-F238E27FC236}">
                  <a16:creationId xmlns:a16="http://schemas.microsoft.com/office/drawing/2014/main" id="{B4EE3019-71FE-428B-95F7-09496060B998}"/>
                </a:ext>
                <a:ext uri="{C183D7F6-B498-43B3-948B-1728B52AA6E4}">
                  <adec:decorative xmlns:adec="http://schemas.microsoft.com/office/drawing/2017/decorative" xmlns="" val="1"/>
                </a:ext>
              </a:extLst>
            </p:cNvPr>
            <p:cNvSpPr txBox="1">
              <a:spLocks/>
            </p:cNvSpPr>
            <p:nvPr userDrawn="1"/>
          </p:nvSpPr>
          <p:spPr>
            <a:xfrm>
              <a:off x="304800" y="361262"/>
              <a:ext cx="4267200" cy="571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3200" dirty="0"/>
                <a:t>Images &amp; Hyperlinks</a:t>
              </a:r>
            </a:p>
          </p:txBody>
        </p:sp>
        <p:sp>
          <p:nvSpPr>
            <p:cNvPr id="9" name="Title 1">
              <a:extLst>
                <a:ext uri="{FF2B5EF4-FFF2-40B4-BE49-F238E27FC236}">
                  <a16:creationId xmlns:a16="http://schemas.microsoft.com/office/drawing/2014/main" id="{25DF39B4-0A22-4906-B00E-EF0BD56413CE}"/>
                </a:ext>
                <a:ext uri="{C183D7F6-B498-43B3-948B-1728B52AA6E4}">
                  <adec:decorative xmlns:adec="http://schemas.microsoft.com/office/drawing/2017/decorative" xmlns="" val="1"/>
                </a:ext>
              </a:extLst>
            </p:cNvPr>
            <p:cNvSpPr txBox="1">
              <a:spLocks/>
            </p:cNvSpPr>
            <p:nvPr userDrawn="1"/>
          </p:nvSpPr>
          <p:spPr>
            <a:xfrm>
              <a:off x="4572000" y="361261"/>
              <a:ext cx="4470400" cy="5714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95000"/>
                </a:lnSpc>
              </a:pPr>
              <a:r>
                <a:rPr lang="en-US" sz="2000" b="0" dirty="0">
                  <a:solidFill>
                    <a:schemeClr val="accent4">
                      <a:lumMod val="75000"/>
                    </a:schemeClr>
                  </a:solidFill>
                </a:rPr>
                <a:t>All Images must have alt text, and all hyperlinks must have screen tips.</a:t>
              </a:r>
            </a:p>
          </p:txBody>
        </p:sp>
        <p:cxnSp>
          <p:nvCxnSpPr>
            <p:cNvPr id="12" name="Straight Connector 11">
              <a:extLst>
                <a:ext uri="{FF2B5EF4-FFF2-40B4-BE49-F238E27FC236}">
                  <a16:creationId xmlns:a16="http://schemas.microsoft.com/office/drawing/2014/main" id="{95F03FF4-7FDB-424E-8F88-B8F3DEA68869}"/>
                </a:ext>
                <a:ext uri="{C183D7F6-B498-43B3-948B-1728B52AA6E4}">
                  <adec:decorative xmlns:adec="http://schemas.microsoft.com/office/drawing/2017/decorative" xmlns="" val="1"/>
                </a:ext>
              </a:extLst>
            </p:cNvPr>
            <p:cNvCxnSpPr/>
            <p:nvPr userDrawn="1"/>
          </p:nvCxnSpPr>
          <p:spPr>
            <a:xfrm>
              <a:off x="90207" y="1016000"/>
              <a:ext cx="8963586"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D63E86C3-7B38-459E-A423-05D15AF803FB}"/>
                </a:ext>
                <a:ext uri="{C183D7F6-B498-43B3-948B-1728B52AA6E4}">
                  <adec:decorative xmlns:adec="http://schemas.microsoft.com/office/drawing/2017/decorative" xmlns="" val="1"/>
                </a:ext>
              </a:extLst>
            </p:cNvPr>
            <p:cNvSpPr txBox="1">
              <a:spLocks/>
            </p:cNvSpPr>
            <p:nvPr userDrawn="1"/>
          </p:nvSpPr>
          <p:spPr>
            <a:xfrm>
              <a:off x="78814" y="1083537"/>
              <a:ext cx="4356453" cy="3372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95000"/>
                </a:lnSpc>
              </a:pPr>
              <a:r>
                <a:rPr lang="en-US" sz="1800" b="1" dirty="0"/>
                <a:t>How to add </a:t>
              </a:r>
              <a:r>
                <a:rPr lang="en-US" sz="1800" b="1" dirty="0">
                  <a:solidFill>
                    <a:schemeClr val="accent1">
                      <a:lumMod val="75000"/>
                    </a:schemeClr>
                  </a:solidFill>
                </a:rPr>
                <a:t>alt text </a:t>
              </a:r>
              <a:r>
                <a:rPr lang="en-US" sz="1800" b="1" dirty="0"/>
                <a:t>to images</a:t>
              </a:r>
            </a:p>
          </p:txBody>
        </p:sp>
        <p:sp>
          <p:nvSpPr>
            <p:cNvPr id="17" name="Title 1">
              <a:extLst>
                <a:ext uri="{FF2B5EF4-FFF2-40B4-BE49-F238E27FC236}">
                  <a16:creationId xmlns:a16="http://schemas.microsoft.com/office/drawing/2014/main" id="{60C59DF7-9888-4AA1-A4B1-9F8379B43416}"/>
                </a:ext>
                <a:ext uri="{C183D7F6-B498-43B3-948B-1728B52AA6E4}">
                  <adec:decorative xmlns:adec="http://schemas.microsoft.com/office/drawing/2017/decorative" xmlns="" val="1"/>
                </a:ext>
              </a:extLst>
            </p:cNvPr>
            <p:cNvSpPr txBox="1">
              <a:spLocks/>
            </p:cNvSpPr>
            <p:nvPr userDrawn="1"/>
          </p:nvSpPr>
          <p:spPr>
            <a:xfrm>
              <a:off x="4161127" y="1083537"/>
              <a:ext cx="4356453" cy="3372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95000"/>
                </a:lnSpc>
              </a:pPr>
              <a:r>
                <a:rPr lang="en-US" sz="1800" b="1" dirty="0"/>
                <a:t>How to add </a:t>
              </a:r>
              <a:r>
                <a:rPr lang="en-US" sz="1800" b="1" dirty="0">
                  <a:solidFill>
                    <a:schemeClr val="accent1">
                      <a:lumMod val="75000"/>
                    </a:schemeClr>
                  </a:solidFill>
                </a:rPr>
                <a:t>screen tips </a:t>
              </a:r>
              <a:r>
                <a:rPr lang="en-US" sz="1800" b="1" dirty="0"/>
                <a:t>to hyperlinks</a:t>
              </a:r>
            </a:p>
          </p:txBody>
        </p:sp>
        <p:cxnSp>
          <p:nvCxnSpPr>
            <p:cNvPr id="3" name="Straight Connector 2">
              <a:extLst>
                <a:ext uri="{FF2B5EF4-FFF2-40B4-BE49-F238E27FC236}">
                  <a16:creationId xmlns:a16="http://schemas.microsoft.com/office/drawing/2014/main" id="{92FEAD71-7B26-4296-904B-0D19E780074A}"/>
                </a:ext>
                <a:ext uri="{C183D7F6-B498-43B3-948B-1728B52AA6E4}">
                  <adec:decorative xmlns:adec="http://schemas.microsoft.com/office/drawing/2017/decorative" xmlns="" val="1"/>
                </a:ext>
              </a:extLst>
            </p:cNvPr>
            <p:cNvCxnSpPr>
              <a:cxnSpLocks/>
            </p:cNvCxnSpPr>
            <p:nvPr userDrawn="1"/>
          </p:nvCxnSpPr>
          <p:spPr>
            <a:xfrm>
              <a:off x="4082790" y="1016000"/>
              <a:ext cx="0" cy="554126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F4A24764-94DA-4295-B3FC-A4E71FADC61B}"/>
                </a:ext>
                <a:ext uri="{C183D7F6-B498-43B3-948B-1728B52AA6E4}">
                  <adec:decorative xmlns:adec="http://schemas.microsoft.com/office/drawing/2017/decorative" xmlns="" val="1"/>
                </a:ext>
              </a:extLst>
            </p:cNvPr>
            <p:cNvSpPr txBox="1">
              <a:spLocks/>
            </p:cNvSpPr>
            <p:nvPr userDrawn="1"/>
          </p:nvSpPr>
          <p:spPr>
            <a:xfrm>
              <a:off x="67421" y="1420773"/>
              <a:ext cx="2506297" cy="38449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228600" indent="-228600">
                <a:lnSpc>
                  <a:spcPct val="95000"/>
                </a:lnSpc>
                <a:spcBef>
                  <a:spcPts val="1200"/>
                </a:spcBef>
                <a:buFont typeface="+mj-lt"/>
                <a:buAutoNum type="arabicPeriod"/>
              </a:pPr>
              <a:r>
                <a:rPr lang="en-US" sz="1300" b="0" dirty="0"/>
                <a:t>Right-click the image with your mouse, and select “</a:t>
              </a:r>
              <a:r>
                <a:rPr lang="en-US" sz="1300" b="1" dirty="0"/>
                <a:t>Edit Alt Text</a:t>
              </a:r>
              <a:r>
                <a:rPr lang="en-US" sz="1300" b="0" dirty="0"/>
                <a:t>” from the pop-up menu (Fig. 3).  This will cause the “</a:t>
              </a:r>
              <a:r>
                <a:rPr lang="en-US" sz="1300" b="1" dirty="0"/>
                <a:t>Alt Text</a:t>
              </a:r>
              <a:r>
                <a:rPr lang="en-US" sz="1300" b="0" dirty="0"/>
                <a:t>” dialogue box (Fig. 4) to appear.</a:t>
              </a:r>
            </a:p>
            <a:p>
              <a:pPr marL="228600" indent="-228600">
                <a:lnSpc>
                  <a:spcPct val="95000"/>
                </a:lnSpc>
                <a:spcBef>
                  <a:spcPts val="1200"/>
                </a:spcBef>
                <a:buFont typeface="+mj-lt"/>
                <a:buAutoNum type="arabicPeriod"/>
              </a:pPr>
              <a:r>
                <a:rPr lang="en-US" sz="1300" b="0" dirty="0"/>
                <a:t>In this Alt Text window, you will do one of two things:</a:t>
              </a:r>
            </a:p>
            <a:p>
              <a:pPr marL="365760" lvl="1" indent="-137160">
                <a:lnSpc>
                  <a:spcPct val="95000"/>
                </a:lnSpc>
                <a:spcBef>
                  <a:spcPts val="600"/>
                </a:spcBef>
                <a:buFont typeface="Arial" panose="020B0604020202020204" pitchFamily="34" charset="0"/>
                <a:buChar char="•"/>
              </a:pPr>
              <a:r>
                <a:rPr lang="en-US" sz="1200" b="0" dirty="0"/>
                <a:t>If your image is included for purely decorative purposes, all you have to do is click the “</a:t>
              </a:r>
              <a:r>
                <a:rPr lang="en-US" sz="1200" b="1" dirty="0"/>
                <a:t>Mark as decorative</a:t>
              </a:r>
              <a:r>
                <a:rPr lang="en-US" sz="1200" b="0" dirty="0"/>
                <a:t>” box.</a:t>
              </a:r>
            </a:p>
            <a:p>
              <a:pPr marL="365760" lvl="1" indent="-137160">
                <a:lnSpc>
                  <a:spcPct val="95000"/>
                </a:lnSpc>
                <a:spcBef>
                  <a:spcPts val="600"/>
                </a:spcBef>
                <a:buFont typeface="Arial" panose="020B0604020202020204" pitchFamily="34" charset="0"/>
                <a:buChar char="•"/>
              </a:pPr>
              <a:r>
                <a:rPr lang="en-US" sz="1200" b="0" dirty="0"/>
                <a:t>If your image is important to the content of your presentation, provide a written version of the information that is depicted in your image, as directed.</a:t>
              </a:r>
            </a:p>
          </p:txBody>
        </p:sp>
        <p:grpSp>
          <p:nvGrpSpPr>
            <p:cNvPr id="25" name="Group 24">
              <a:extLst>
                <a:ext uri="{FF2B5EF4-FFF2-40B4-BE49-F238E27FC236}">
                  <a16:creationId xmlns:a16="http://schemas.microsoft.com/office/drawing/2014/main" id="{5B609312-2F94-4E9C-9142-1BEFDFD550A6}"/>
                </a:ext>
              </a:extLst>
            </p:cNvPr>
            <p:cNvGrpSpPr/>
            <p:nvPr userDrawn="1"/>
          </p:nvGrpSpPr>
          <p:grpSpPr>
            <a:xfrm>
              <a:off x="2765333" y="1734469"/>
              <a:ext cx="1035331" cy="2464956"/>
              <a:chOff x="3506759" y="2541754"/>
              <a:chExt cx="1035331" cy="2464956"/>
            </a:xfrm>
          </p:grpSpPr>
          <p:pic>
            <p:nvPicPr>
              <p:cNvPr id="20" name="Picture 19">
                <a:extLst>
                  <a:ext uri="{FF2B5EF4-FFF2-40B4-BE49-F238E27FC236}">
                    <a16:creationId xmlns:a16="http://schemas.microsoft.com/office/drawing/2014/main" id="{3370D5D1-0E71-490A-8553-BA91101C24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6760" y="2836713"/>
                <a:ext cx="956993" cy="2169997"/>
              </a:xfrm>
              <a:prstGeom prst="rect">
                <a:avLst/>
              </a:prstGeom>
              <a:effectLst>
                <a:outerShdw blurRad="25400" dist="12700" dir="8100000" algn="tr" rotWithShape="0">
                  <a:prstClr val="black">
                    <a:alpha val="40000"/>
                  </a:prstClr>
                </a:outerShdw>
              </a:effectLst>
            </p:spPr>
          </p:pic>
          <p:sp>
            <p:nvSpPr>
              <p:cNvPr id="24" name="Title 1">
                <a:extLst>
                  <a:ext uri="{FF2B5EF4-FFF2-40B4-BE49-F238E27FC236}">
                    <a16:creationId xmlns:a16="http://schemas.microsoft.com/office/drawing/2014/main" id="{DB145736-058F-4D45-8913-2030142B3B50}"/>
                  </a:ext>
                  <a:ext uri="{C183D7F6-B498-43B3-948B-1728B52AA6E4}">
                    <adec:decorative xmlns:adec="http://schemas.microsoft.com/office/drawing/2017/decorative" xmlns="" val="1"/>
                  </a:ext>
                </a:extLst>
              </p:cNvPr>
              <p:cNvSpPr txBox="1">
                <a:spLocks/>
              </p:cNvSpPr>
              <p:nvPr userDrawn="1"/>
            </p:nvSpPr>
            <p:spPr>
              <a:xfrm>
                <a:off x="3506759" y="2541754"/>
                <a:ext cx="1035331" cy="23797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indent="0">
                  <a:lnSpc>
                    <a:spcPct val="95000"/>
                  </a:lnSpc>
                  <a:buFont typeface="+mj-lt"/>
                  <a:buNone/>
                </a:pPr>
                <a:r>
                  <a:rPr lang="en-US" sz="1050" b="1" i="1" dirty="0">
                    <a:solidFill>
                      <a:schemeClr val="accent4">
                        <a:lumMod val="75000"/>
                      </a:schemeClr>
                    </a:solidFill>
                  </a:rPr>
                  <a:t>Fig. 3</a:t>
                </a:r>
                <a:r>
                  <a:rPr lang="en-US" sz="1050" b="0" i="1" dirty="0">
                    <a:solidFill>
                      <a:schemeClr val="accent4">
                        <a:lumMod val="75000"/>
                      </a:schemeClr>
                    </a:solidFill>
                  </a:rPr>
                  <a:t>: </a:t>
                </a:r>
                <a:r>
                  <a:rPr lang="en-US" sz="1050" b="0" i="1" dirty="0">
                    <a:solidFill>
                      <a:schemeClr val="accent3">
                        <a:lumMod val="50000"/>
                      </a:schemeClr>
                    </a:solidFill>
                  </a:rPr>
                  <a:t>Image right-click menu</a:t>
                </a:r>
              </a:p>
            </p:txBody>
          </p:sp>
        </p:grpSp>
        <p:grpSp>
          <p:nvGrpSpPr>
            <p:cNvPr id="29" name="Group 28">
              <a:extLst>
                <a:ext uri="{FF2B5EF4-FFF2-40B4-BE49-F238E27FC236}">
                  <a16:creationId xmlns:a16="http://schemas.microsoft.com/office/drawing/2014/main" id="{8176DAA8-AEE5-4B18-80A0-B81FD796920F}"/>
                </a:ext>
              </a:extLst>
            </p:cNvPr>
            <p:cNvGrpSpPr/>
            <p:nvPr userDrawn="1"/>
          </p:nvGrpSpPr>
          <p:grpSpPr>
            <a:xfrm>
              <a:off x="2480672" y="4602187"/>
              <a:ext cx="1600955" cy="1941197"/>
              <a:chOff x="546332" y="4602187"/>
              <a:chExt cx="1600955" cy="1941197"/>
            </a:xfrm>
          </p:grpSpPr>
          <p:pic>
            <p:nvPicPr>
              <p:cNvPr id="27" name="Picture 26">
                <a:extLst>
                  <a:ext uri="{FF2B5EF4-FFF2-40B4-BE49-F238E27FC236}">
                    <a16:creationId xmlns:a16="http://schemas.microsoft.com/office/drawing/2014/main" id="{938194B1-0B92-489F-BEF4-3D669D6171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6332" y="4946364"/>
                <a:ext cx="1548256" cy="1597020"/>
              </a:xfrm>
              <a:prstGeom prst="rect">
                <a:avLst/>
              </a:prstGeom>
              <a:ln>
                <a:solidFill>
                  <a:schemeClr val="bg1">
                    <a:lumMod val="75000"/>
                  </a:schemeClr>
                </a:solidFill>
              </a:ln>
              <a:effectLst>
                <a:outerShdw blurRad="25400" dist="12700" dir="8100000" algn="tr" rotWithShape="0">
                  <a:prstClr val="black">
                    <a:alpha val="40000"/>
                  </a:prstClr>
                </a:outerShdw>
              </a:effectLst>
            </p:spPr>
          </p:pic>
          <p:sp>
            <p:nvSpPr>
              <p:cNvPr id="28" name="Title 1">
                <a:extLst>
                  <a:ext uri="{FF2B5EF4-FFF2-40B4-BE49-F238E27FC236}">
                    <a16:creationId xmlns:a16="http://schemas.microsoft.com/office/drawing/2014/main" id="{6C9554EC-042C-4A19-B84F-57C966211278}"/>
                  </a:ext>
                  <a:ext uri="{C183D7F6-B498-43B3-948B-1728B52AA6E4}">
                    <adec:decorative xmlns:adec="http://schemas.microsoft.com/office/drawing/2017/decorative" xmlns="" val="1"/>
                  </a:ext>
                </a:extLst>
              </p:cNvPr>
              <p:cNvSpPr txBox="1">
                <a:spLocks/>
              </p:cNvSpPr>
              <p:nvPr userDrawn="1"/>
            </p:nvSpPr>
            <p:spPr>
              <a:xfrm>
                <a:off x="1069761" y="4602187"/>
                <a:ext cx="1077526" cy="33723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indent="0">
                  <a:lnSpc>
                    <a:spcPct val="95000"/>
                  </a:lnSpc>
                  <a:buFont typeface="+mj-lt"/>
                  <a:buNone/>
                </a:pPr>
                <a:r>
                  <a:rPr lang="en-US" sz="1050" b="1" i="1" dirty="0">
                    <a:solidFill>
                      <a:schemeClr val="accent4">
                        <a:lumMod val="75000"/>
                      </a:schemeClr>
                    </a:solidFill>
                  </a:rPr>
                  <a:t>Fig. 4</a:t>
                </a:r>
                <a:r>
                  <a:rPr lang="en-US" sz="1050" b="0" i="1" dirty="0">
                    <a:solidFill>
                      <a:schemeClr val="accent4">
                        <a:lumMod val="75000"/>
                      </a:schemeClr>
                    </a:solidFill>
                  </a:rPr>
                  <a:t>: </a:t>
                </a:r>
                <a:r>
                  <a:rPr lang="en-US" sz="1050" b="0" i="1" dirty="0">
                    <a:solidFill>
                      <a:schemeClr val="accent3">
                        <a:lumMod val="50000"/>
                      </a:schemeClr>
                    </a:solidFill>
                  </a:rPr>
                  <a:t>Alt Text dialogue box</a:t>
                </a:r>
              </a:p>
            </p:txBody>
          </p:sp>
        </p:grpSp>
        <p:sp>
          <p:nvSpPr>
            <p:cNvPr id="31" name="Title 1">
              <a:extLst>
                <a:ext uri="{FF2B5EF4-FFF2-40B4-BE49-F238E27FC236}">
                  <a16:creationId xmlns:a16="http://schemas.microsoft.com/office/drawing/2014/main" id="{286744A7-4DBF-4DBA-AF85-77A3F338D03F}"/>
                </a:ext>
                <a:ext uri="{C183D7F6-B498-43B3-948B-1728B52AA6E4}">
                  <adec:decorative xmlns:adec="http://schemas.microsoft.com/office/drawing/2017/decorative" xmlns="" val="1"/>
                </a:ext>
              </a:extLst>
            </p:cNvPr>
            <p:cNvSpPr txBox="1">
              <a:spLocks/>
            </p:cNvSpPr>
            <p:nvPr userDrawn="1"/>
          </p:nvSpPr>
          <p:spPr>
            <a:xfrm>
              <a:off x="4186762" y="1420773"/>
              <a:ext cx="3763912" cy="38449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228600" indent="-228600">
                <a:lnSpc>
                  <a:spcPct val="95000"/>
                </a:lnSpc>
                <a:spcBef>
                  <a:spcPts val="1200"/>
                </a:spcBef>
                <a:buFont typeface="+mj-lt"/>
                <a:buAutoNum type="arabicPeriod"/>
              </a:pPr>
              <a:r>
                <a:rPr lang="en-US" sz="1200" b="0" dirty="0"/>
                <a:t>Right-click the link with your mouse, and select “</a:t>
              </a:r>
              <a:r>
                <a:rPr lang="en-US" sz="1200" b="1" dirty="0"/>
                <a:t>Edit Link</a:t>
              </a:r>
              <a:r>
                <a:rPr lang="en-US" sz="1200" b="0" dirty="0"/>
                <a:t>” from the pop-up menu (Fig. 5).  This will cause the “</a:t>
              </a:r>
              <a:r>
                <a:rPr lang="en-US" sz="1200" b="1" dirty="0"/>
                <a:t>Edit Hyperlink</a:t>
              </a:r>
              <a:r>
                <a:rPr lang="en-US" sz="1200" b="0" dirty="0"/>
                <a:t>” dialogue box </a:t>
              </a:r>
              <a:br>
                <a:rPr lang="en-US" sz="1200" b="0" dirty="0"/>
              </a:br>
              <a:r>
                <a:rPr lang="en-US" sz="1200" b="0" dirty="0"/>
                <a:t>(Fig. 6) to appear.</a:t>
              </a:r>
            </a:p>
            <a:p>
              <a:pPr marL="228600" indent="-228600">
                <a:lnSpc>
                  <a:spcPct val="95000"/>
                </a:lnSpc>
                <a:spcBef>
                  <a:spcPts val="1200"/>
                </a:spcBef>
                <a:buFont typeface="+mj-lt"/>
                <a:buAutoNum type="arabicPeriod"/>
              </a:pPr>
              <a:r>
                <a:rPr lang="en-US" sz="1200" b="0" dirty="0"/>
                <a:t>In this Edit Hyperlink window, click the “ScreenTip…” button in the top-right corner.</a:t>
              </a:r>
            </a:p>
            <a:p>
              <a:pPr marL="228600" indent="-228600">
                <a:lnSpc>
                  <a:spcPct val="95000"/>
                </a:lnSpc>
                <a:spcBef>
                  <a:spcPts val="1200"/>
                </a:spcBef>
                <a:buFont typeface="+mj-lt"/>
                <a:buAutoNum type="arabicPeriod"/>
              </a:pPr>
              <a:r>
                <a:rPr lang="en-US" sz="1200" b="0" dirty="0"/>
                <a:t>The “</a:t>
              </a:r>
              <a:r>
                <a:rPr lang="en-US" sz="1200" b="1" dirty="0"/>
                <a:t>Set Hyperlink ScreenTip</a:t>
              </a:r>
              <a:r>
                <a:rPr lang="en-US" sz="1200" b="0" dirty="0"/>
                <a:t>” menu (Fig. 7) will pop up.  In the box provided, write a phrase that describes where this link goes, and what type of media is linked.  </a:t>
              </a:r>
              <a:r>
                <a:rPr lang="en-US" sz="1200" b="0" i="1" dirty="0"/>
                <a:t>For example, a hyperlinked email address on a “Contact” slide might read, “Send an email to [contact’s name]”</a:t>
              </a:r>
              <a:r>
                <a:rPr lang="en-US" sz="1200" b="0" i="0" dirty="0"/>
                <a:t>.</a:t>
              </a:r>
            </a:p>
            <a:p>
              <a:pPr marL="228600" indent="-228600">
                <a:lnSpc>
                  <a:spcPct val="95000"/>
                </a:lnSpc>
                <a:spcBef>
                  <a:spcPts val="1200"/>
                </a:spcBef>
                <a:buFont typeface="+mj-lt"/>
                <a:buAutoNum type="arabicPeriod"/>
              </a:pPr>
              <a:r>
                <a:rPr lang="en-US" sz="1200" b="0" i="0" dirty="0"/>
                <a:t>Click “OK” in the above menus until you are back in your regular view.</a:t>
              </a:r>
            </a:p>
          </p:txBody>
        </p:sp>
        <p:grpSp>
          <p:nvGrpSpPr>
            <p:cNvPr id="42" name="Group 41">
              <a:extLst>
                <a:ext uri="{FF2B5EF4-FFF2-40B4-BE49-F238E27FC236}">
                  <a16:creationId xmlns:a16="http://schemas.microsoft.com/office/drawing/2014/main" id="{58FBFC64-F9A2-497E-AA9A-60C77257ECF2}"/>
                </a:ext>
              </a:extLst>
            </p:cNvPr>
            <p:cNvGrpSpPr/>
            <p:nvPr userDrawn="1"/>
          </p:nvGrpSpPr>
          <p:grpSpPr>
            <a:xfrm>
              <a:off x="7985693" y="1741787"/>
              <a:ext cx="1048983" cy="2411972"/>
              <a:chOff x="7985693" y="1420773"/>
              <a:chExt cx="1048983" cy="2411972"/>
            </a:xfrm>
          </p:grpSpPr>
          <p:sp>
            <p:nvSpPr>
              <p:cNvPr id="34" name="Title 1">
                <a:extLst>
                  <a:ext uri="{FF2B5EF4-FFF2-40B4-BE49-F238E27FC236}">
                    <a16:creationId xmlns:a16="http://schemas.microsoft.com/office/drawing/2014/main" id="{6BB7D690-FC65-4283-89DE-8C46F4A90B46}"/>
                  </a:ext>
                  <a:ext uri="{C183D7F6-B498-43B3-948B-1728B52AA6E4}">
                    <adec:decorative xmlns:adec="http://schemas.microsoft.com/office/drawing/2017/decorative" xmlns="" val="1"/>
                  </a:ext>
                </a:extLst>
              </p:cNvPr>
              <p:cNvSpPr txBox="1">
                <a:spLocks/>
              </p:cNvSpPr>
              <p:nvPr userDrawn="1"/>
            </p:nvSpPr>
            <p:spPr>
              <a:xfrm>
                <a:off x="7985693" y="1420773"/>
                <a:ext cx="1030139" cy="23797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indent="0">
                  <a:lnSpc>
                    <a:spcPct val="95000"/>
                  </a:lnSpc>
                  <a:buFont typeface="+mj-lt"/>
                  <a:buNone/>
                </a:pPr>
                <a:r>
                  <a:rPr lang="en-US" sz="1050" b="1" i="1" dirty="0">
                    <a:solidFill>
                      <a:schemeClr val="accent4">
                        <a:lumMod val="75000"/>
                      </a:schemeClr>
                    </a:solidFill>
                  </a:rPr>
                  <a:t>Fig. 5</a:t>
                </a:r>
                <a:r>
                  <a:rPr lang="en-US" sz="1050" b="0" i="1" dirty="0">
                    <a:solidFill>
                      <a:schemeClr val="accent4">
                        <a:lumMod val="75000"/>
                      </a:schemeClr>
                    </a:solidFill>
                  </a:rPr>
                  <a:t>: </a:t>
                </a:r>
                <a:r>
                  <a:rPr lang="en-US" sz="1050" b="0" i="1" dirty="0">
                    <a:solidFill>
                      <a:schemeClr val="accent3">
                        <a:lumMod val="50000"/>
                      </a:schemeClr>
                    </a:solidFill>
                  </a:rPr>
                  <a:t>Hyperlink right-click menu</a:t>
                </a:r>
              </a:p>
            </p:txBody>
          </p:sp>
          <p:pic>
            <p:nvPicPr>
              <p:cNvPr id="41" name="Picture 40">
                <a:extLst>
                  <a:ext uri="{FF2B5EF4-FFF2-40B4-BE49-F238E27FC236}">
                    <a16:creationId xmlns:a16="http://schemas.microsoft.com/office/drawing/2014/main" id="{1FE4FDEC-17CE-4F12-A734-B677DBD8454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04537" y="1741990"/>
                <a:ext cx="1030139" cy="2090755"/>
              </a:xfrm>
              <a:prstGeom prst="rect">
                <a:avLst/>
              </a:prstGeom>
              <a:effectLst>
                <a:outerShdw blurRad="25400" dist="12700" dir="8100000" algn="tr" rotWithShape="0">
                  <a:prstClr val="black">
                    <a:alpha val="40000"/>
                  </a:prstClr>
                </a:outerShdw>
              </a:effectLst>
            </p:spPr>
          </p:pic>
        </p:grpSp>
        <p:grpSp>
          <p:nvGrpSpPr>
            <p:cNvPr id="48" name="Group 47">
              <a:extLst>
                <a:ext uri="{FF2B5EF4-FFF2-40B4-BE49-F238E27FC236}">
                  <a16:creationId xmlns:a16="http://schemas.microsoft.com/office/drawing/2014/main" id="{4CBF3933-EA75-4F72-A34E-0D26EBC3E227}"/>
                </a:ext>
              </a:extLst>
            </p:cNvPr>
            <p:cNvGrpSpPr/>
            <p:nvPr userDrawn="1"/>
          </p:nvGrpSpPr>
          <p:grpSpPr>
            <a:xfrm>
              <a:off x="4185598" y="4269049"/>
              <a:ext cx="3413543" cy="1697990"/>
              <a:chOff x="4321889" y="4942522"/>
              <a:chExt cx="3413543" cy="1697990"/>
            </a:xfrm>
          </p:grpSpPr>
          <p:grpSp>
            <p:nvGrpSpPr>
              <p:cNvPr id="46" name="Group 45">
                <a:extLst>
                  <a:ext uri="{FF2B5EF4-FFF2-40B4-BE49-F238E27FC236}">
                    <a16:creationId xmlns:a16="http://schemas.microsoft.com/office/drawing/2014/main" id="{12D65B03-9E41-4ED2-B1AC-5D9892F7DF6A}"/>
                  </a:ext>
                </a:extLst>
              </p:cNvPr>
              <p:cNvGrpSpPr/>
              <p:nvPr userDrawn="1"/>
            </p:nvGrpSpPr>
            <p:grpSpPr>
              <a:xfrm>
                <a:off x="4321889" y="4942522"/>
                <a:ext cx="3413543" cy="1346853"/>
                <a:chOff x="4321889" y="4942522"/>
                <a:chExt cx="3413543" cy="1346853"/>
              </a:xfrm>
            </p:grpSpPr>
            <p:pic>
              <p:nvPicPr>
                <p:cNvPr id="37" name="Picture 36">
                  <a:extLst>
                    <a:ext uri="{FF2B5EF4-FFF2-40B4-BE49-F238E27FC236}">
                      <a16:creationId xmlns:a16="http://schemas.microsoft.com/office/drawing/2014/main" id="{E9F0AFC3-370B-4A71-ACD2-81CF1B49B32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21889" y="5191125"/>
                  <a:ext cx="2350582" cy="1098250"/>
                </a:xfrm>
                <a:prstGeom prst="rect">
                  <a:avLst/>
                </a:prstGeom>
                <a:effectLst>
                  <a:outerShdw blurRad="25400" dist="12700" dir="8100000" algn="tr" rotWithShape="0">
                    <a:prstClr val="black">
                      <a:alpha val="40000"/>
                    </a:prstClr>
                  </a:outerShdw>
                </a:effectLst>
              </p:spPr>
            </p:pic>
            <p:pic>
              <p:nvPicPr>
                <p:cNvPr id="43" name="Picture 42">
                  <a:extLst>
                    <a:ext uri="{FF2B5EF4-FFF2-40B4-BE49-F238E27FC236}">
                      <a16:creationId xmlns:a16="http://schemas.microsoft.com/office/drawing/2014/main" id="{CA95AC37-F8D3-40A8-8C71-8E9AC05FD26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80650" b="52754"/>
                <a:stretch/>
              </p:blipFill>
              <p:spPr>
                <a:xfrm>
                  <a:off x="6889752" y="4942522"/>
                  <a:ext cx="845680" cy="964767"/>
                </a:xfrm>
                <a:prstGeom prst="rect">
                  <a:avLst/>
                </a:prstGeom>
                <a:ln>
                  <a:solidFill>
                    <a:schemeClr val="accent1">
                      <a:lumMod val="60000"/>
                      <a:lumOff val="40000"/>
                    </a:schemeClr>
                  </a:solidFill>
                </a:ln>
                <a:effectLst>
                  <a:outerShdw blurRad="25400" dist="12700" dir="8100000" algn="tr" rotWithShape="0">
                    <a:prstClr val="black">
                      <a:alpha val="40000"/>
                    </a:prstClr>
                  </a:outerShdw>
                </a:effectLst>
              </p:spPr>
            </p:pic>
            <p:sp>
              <p:nvSpPr>
                <p:cNvPr id="44" name="Trapezoid 43">
                  <a:extLst>
                    <a:ext uri="{FF2B5EF4-FFF2-40B4-BE49-F238E27FC236}">
                      <a16:creationId xmlns:a16="http://schemas.microsoft.com/office/drawing/2014/main" id="{FB866BEB-C5A6-431E-B074-191E95D5E7AF}"/>
                    </a:ext>
                  </a:extLst>
                </p:cNvPr>
                <p:cNvSpPr/>
                <p:nvPr userDrawn="1"/>
              </p:nvSpPr>
              <p:spPr>
                <a:xfrm rot="16200000">
                  <a:off x="6298730" y="5316266"/>
                  <a:ext cx="964766" cy="217279"/>
                </a:xfrm>
                <a:prstGeom prst="trapezoid">
                  <a:avLst>
                    <a:gd name="adj" fmla="val 115499"/>
                  </a:avLst>
                </a:prstGeom>
                <a:gradFill flip="none" rotWithShape="1">
                  <a:gsLst>
                    <a:gs pos="98230">
                      <a:schemeClr val="accent1">
                        <a:lumMod val="60000"/>
                        <a:lumOff val="40000"/>
                      </a:schemeClr>
                    </a:gs>
                    <a:gs pos="2655">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5" name="Rectangle 44">
                  <a:extLst>
                    <a:ext uri="{FF2B5EF4-FFF2-40B4-BE49-F238E27FC236}">
                      <a16:creationId xmlns:a16="http://schemas.microsoft.com/office/drawing/2014/main" id="{3A51F561-3054-4B38-AE88-1F7B64B0934F}"/>
                    </a:ext>
                  </a:extLst>
                </p:cNvPr>
                <p:cNvSpPr/>
                <p:nvPr userDrawn="1"/>
              </p:nvSpPr>
              <p:spPr>
                <a:xfrm>
                  <a:off x="6229349" y="5191231"/>
                  <a:ext cx="458603" cy="46423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7" name="Title 1">
                <a:extLst>
                  <a:ext uri="{FF2B5EF4-FFF2-40B4-BE49-F238E27FC236}">
                    <a16:creationId xmlns:a16="http://schemas.microsoft.com/office/drawing/2014/main" id="{01013A0D-F01C-480C-B90C-D27F4232995D}"/>
                  </a:ext>
                  <a:ext uri="{C183D7F6-B498-43B3-948B-1728B52AA6E4}">
                    <adec:decorative xmlns:adec="http://schemas.microsoft.com/office/drawing/2017/decorative" xmlns="" val="1"/>
                  </a:ext>
                </a:extLst>
              </p:cNvPr>
              <p:cNvSpPr txBox="1">
                <a:spLocks/>
              </p:cNvSpPr>
              <p:nvPr userDrawn="1"/>
            </p:nvSpPr>
            <p:spPr>
              <a:xfrm>
                <a:off x="4399478" y="6402542"/>
                <a:ext cx="2288474" cy="23797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indent="0">
                  <a:lnSpc>
                    <a:spcPct val="95000"/>
                  </a:lnSpc>
                  <a:buFont typeface="+mj-lt"/>
                  <a:buNone/>
                </a:pPr>
                <a:r>
                  <a:rPr lang="en-US" sz="1050" b="1" i="1" dirty="0">
                    <a:solidFill>
                      <a:schemeClr val="accent4">
                        <a:lumMod val="75000"/>
                      </a:schemeClr>
                    </a:solidFill>
                  </a:rPr>
                  <a:t>Fig. 6</a:t>
                </a:r>
                <a:r>
                  <a:rPr lang="en-US" sz="1050" b="0" i="1" dirty="0">
                    <a:solidFill>
                      <a:schemeClr val="accent4">
                        <a:lumMod val="75000"/>
                      </a:schemeClr>
                    </a:solidFill>
                  </a:rPr>
                  <a:t>: </a:t>
                </a:r>
                <a:r>
                  <a:rPr lang="en-US" sz="1050" b="0" i="1" dirty="0">
                    <a:solidFill>
                      <a:schemeClr val="accent3">
                        <a:lumMod val="50000"/>
                      </a:schemeClr>
                    </a:solidFill>
                  </a:rPr>
                  <a:t>Edit Hyperlink dialogue box, zoomed on the “ScreenTip…” button</a:t>
                </a:r>
                <a:r>
                  <a:rPr lang="en-US" sz="1050" b="0" i="1" dirty="0">
                    <a:solidFill>
                      <a:schemeClr val="accent4">
                        <a:lumMod val="75000"/>
                      </a:schemeClr>
                    </a:solidFill>
                  </a:rPr>
                  <a:t>.</a:t>
                </a:r>
              </a:p>
            </p:txBody>
          </p:sp>
        </p:grpSp>
        <p:grpSp>
          <p:nvGrpSpPr>
            <p:cNvPr id="50" name="Group 49">
              <a:extLst>
                <a:ext uri="{FF2B5EF4-FFF2-40B4-BE49-F238E27FC236}">
                  <a16:creationId xmlns:a16="http://schemas.microsoft.com/office/drawing/2014/main" id="{161E11EC-0609-400D-BCBA-9B40241FEE48}"/>
                </a:ext>
              </a:extLst>
            </p:cNvPr>
            <p:cNvGrpSpPr/>
            <p:nvPr userDrawn="1"/>
          </p:nvGrpSpPr>
          <p:grpSpPr>
            <a:xfrm>
              <a:off x="7048611" y="5428398"/>
              <a:ext cx="1987132" cy="1022374"/>
              <a:chOff x="7048611" y="5428398"/>
              <a:chExt cx="1987132" cy="1022374"/>
            </a:xfrm>
          </p:grpSpPr>
          <p:pic>
            <p:nvPicPr>
              <p:cNvPr id="39" name="Picture 38">
                <a:extLst>
                  <a:ext uri="{FF2B5EF4-FFF2-40B4-BE49-F238E27FC236}">
                    <a16:creationId xmlns:a16="http://schemas.microsoft.com/office/drawing/2014/main" id="{5A0C3C89-8760-499B-891E-1B7EAC14AAE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48611" y="5743694"/>
                <a:ext cx="1987132" cy="707078"/>
              </a:xfrm>
              <a:prstGeom prst="rect">
                <a:avLst/>
              </a:prstGeom>
              <a:effectLst>
                <a:outerShdw blurRad="25400" dist="12700" dir="8100000" algn="tr" rotWithShape="0">
                  <a:prstClr val="black">
                    <a:alpha val="40000"/>
                  </a:prstClr>
                </a:outerShdw>
              </a:effectLst>
            </p:spPr>
          </p:pic>
          <p:sp>
            <p:nvSpPr>
              <p:cNvPr id="49" name="Title 1">
                <a:extLst>
                  <a:ext uri="{FF2B5EF4-FFF2-40B4-BE49-F238E27FC236}">
                    <a16:creationId xmlns:a16="http://schemas.microsoft.com/office/drawing/2014/main" id="{1E23E501-A5FD-485E-95A8-FF245EDCE2CA}"/>
                  </a:ext>
                  <a:ext uri="{C183D7F6-B498-43B3-948B-1728B52AA6E4}">
                    <adec:decorative xmlns:adec="http://schemas.microsoft.com/office/drawing/2017/decorative" xmlns="" val="1"/>
                  </a:ext>
                </a:extLst>
              </p:cNvPr>
              <p:cNvSpPr txBox="1">
                <a:spLocks/>
              </p:cNvSpPr>
              <p:nvPr userDrawn="1"/>
            </p:nvSpPr>
            <p:spPr>
              <a:xfrm>
                <a:off x="7048611" y="5428398"/>
                <a:ext cx="1967218" cy="23797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indent="0">
                  <a:lnSpc>
                    <a:spcPct val="95000"/>
                  </a:lnSpc>
                  <a:buFont typeface="+mj-lt"/>
                  <a:buNone/>
                </a:pPr>
                <a:r>
                  <a:rPr lang="en-US" sz="1050" b="1" i="1" dirty="0">
                    <a:solidFill>
                      <a:schemeClr val="accent4">
                        <a:lumMod val="75000"/>
                      </a:schemeClr>
                    </a:solidFill>
                  </a:rPr>
                  <a:t>Fig. 7</a:t>
                </a:r>
                <a:r>
                  <a:rPr lang="en-US" sz="1050" b="0" i="1" dirty="0">
                    <a:solidFill>
                      <a:schemeClr val="accent4">
                        <a:lumMod val="75000"/>
                      </a:schemeClr>
                    </a:solidFill>
                  </a:rPr>
                  <a:t>: </a:t>
                </a:r>
                <a:r>
                  <a:rPr lang="en-US" sz="1050" b="0" i="1" dirty="0">
                    <a:solidFill>
                      <a:schemeClr val="accent3">
                        <a:lumMod val="50000"/>
                      </a:schemeClr>
                    </a:solidFill>
                  </a:rPr>
                  <a:t>Set Hyperlink ScreenTip dialogue box</a:t>
                </a:r>
              </a:p>
            </p:txBody>
          </p:sp>
        </p:grpSp>
      </p:grpSp>
    </p:spTree>
    <p:extLst>
      <p:ext uri="{BB962C8B-B14F-4D97-AF65-F5344CB8AC3E}">
        <p14:creationId xmlns:p14="http://schemas.microsoft.com/office/powerpoint/2010/main" val="1565127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08 Guidance page 4">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6D5160-5BEF-4166-8549-9472F2C30D93}"/>
              </a:ext>
            </a:extLst>
          </p:cNvPr>
          <p:cNvSpPr>
            <a:spLocks noGrp="1"/>
          </p:cNvSpPr>
          <p:nvPr>
            <p:ph type="sldNum" sz="quarter" idx="12"/>
          </p:nvPr>
        </p:nvSpPr>
        <p:spPr>
          <a:xfrm>
            <a:off x="9448800" y="6554624"/>
            <a:ext cx="2743200" cy="303376"/>
          </a:xfrm>
          <a:prstGeom prst="rect">
            <a:avLst/>
          </a:prstGeom>
        </p:spPr>
        <p:txBody>
          <a:bodyPr anchor="ctr"/>
          <a:lstStyle>
            <a:lvl1pPr algn="r">
              <a:defRPr sz="1600" b="1">
                <a:solidFill>
                  <a:schemeClr val="accent1">
                    <a:lumMod val="75000"/>
                  </a:schemeClr>
                </a:solidFill>
              </a:defRPr>
            </a:lvl1pPr>
          </a:lstStyle>
          <a:p>
            <a:fld id="{04302A8C-9437-46FB-BA48-0801065FAE26}" type="slidenum">
              <a:rPr lang="en-US" smtClean="0"/>
              <a:pPr/>
              <a:t>‹#›</a:t>
            </a:fld>
            <a:endParaRPr lang="en-US"/>
          </a:p>
        </p:txBody>
      </p:sp>
      <p:grpSp>
        <p:nvGrpSpPr>
          <p:cNvPr id="11" name="Group 10">
            <a:extLst>
              <a:ext uri="{FF2B5EF4-FFF2-40B4-BE49-F238E27FC236}">
                <a16:creationId xmlns:a16="http://schemas.microsoft.com/office/drawing/2014/main" id="{4F1CF21C-8A2E-4AFD-BAB2-FE2BB4728104}"/>
              </a:ext>
              <a:ext uri="{C183D7F6-B498-43B3-948B-1728B52AA6E4}">
                <adec:decorative xmlns:adec="http://schemas.microsoft.com/office/drawing/2017/decorative" xmlns="" val="1"/>
              </a:ext>
            </a:extLst>
          </p:cNvPr>
          <p:cNvGrpSpPr/>
          <p:nvPr userDrawn="1"/>
        </p:nvGrpSpPr>
        <p:grpSpPr>
          <a:xfrm>
            <a:off x="89896" y="361268"/>
            <a:ext cx="11981829" cy="5844405"/>
            <a:chOff x="67421" y="361261"/>
            <a:chExt cx="8986372" cy="5844405"/>
          </a:xfrm>
        </p:grpSpPr>
        <p:sp>
          <p:nvSpPr>
            <p:cNvPr id="8" name="Title 1">
              <a:extLst>
                <a:ext uri="{FF2B5EF4-FFF2-40B4-BE49-F238E27FC236}">
                  <a16:creationId xmlns:a16="http://schemas.microsoft.com/office/drawing/2014/main" id="{B4EE3019-71FE-428B-95F7-09496060B998}"/>
                </a:ext>
                <a:ext uri="{C183D7F6-B498-43B3-948B-1728B52AA6E4}">
                  <adec:decorative xmlns:adec="http://schemas.microsoft.com/office/drawing/2017/decorative" xmlns="" val="1"/>
                </a:ext>
              </a:extLst>
            </p:cNvPr>
            <p:cNvSpPr txBox="1">
              <a:spLocks/>
            </p:cNvSpPr>
            <p:nvPr userDrawn="1"/>
          </p:nvSpPr>
          <p:spPr>
            <a:xfrm>
              <a:off x="304800" y="361262"/>
              <a:ext cx="2971800" cy="571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l"/>
              <a:r>
                <a:rPr lang="en-US" sz="3200" dirty="0"/>
                <a:t>Text Content</a:t>
              </a:r>
            </a:p>
          </p:txBody>
        </p:sp>
        <p:sp>
          <p:nvSpPr>
            <p:cNvPr id="9" name="Title 1">
              <a:extLst>
                <a:ext uri="{FF2B5EF4-FFF2-40B4-BE49-F238E27FC236}">
                  <a16:creationId xmlns:a16="http://schemas.microsoft.com/office/drawing/2014/main" id="{25DF39B4-0A22-4906-B00E-EF0BD56413CE}"/>
                </a:ext>
                <a:ext uri="{C183D7F6-B498-43B3-948B-1728B52AA6E4}">
                  <adec:decorative xmlns:adec="http://schemas.microsoft.com/office/drawing/2017/decorative" xmlns="" val="1"/>
                </a:ext>
              </a:extLst>
            </p:cNvPr>
            <p:cNvSpPr txBox="1">
              <a:spLocks/>
            </p:cNvSpPr>
            <p:nvPr userDrawn="1"/>
          </p:nvSpPr>
          <p:spPr>
            <a:xfrm>
              <a:off x="3400425" y="361261"/>
              <a:ext cx="5057775" cy="5714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95000"/>
                </a:lnSpc>
              </a:pPr>
              <a:r>
                <a:rPr lang="en-US" sz="2000" b="0" dirty="0">
                  <a:solidFill>
                    <a:schemeClr val="accent4">
                      <a:lumMod val="75000"/>
                    </a:schemeClr>
                  </a:solidFill>
                </a:rPr>
                <a:t>How to keep your presentation content accessible and readable on the back-end</a:t>
              </a:r>
            </a:p>
          </p:txBody>
        </p:sp>
        <p:cxnSp>
          <p:nvCxnSpPr>
            <p:cNvPr id="12" name="Straight Connector 11">
              <a:extLst>
                <a:ext uri="{FF2B5EF4-FFF2-40B4-BE49-F238E27FC236}">
                  <a16:creationId xmlns:a16="http://schemas.microsoft.com/office/drawing/2014/main" id="{95F03FF4-7FDB-424E-8F88-B8F3DEA68869}"/>
                </a:ext>
                <a:ext uri="{C183D7F6-B498-43B3-948B-1728B52AA6E4}">
                  <adec:decorative xmlns:adec="http://schemas.microsoft.com/office/drawing/2017/decorative" xmlns="" val="1"/>
                </a:ext>
              </a:extLst>
            </p:cNvPr>
            <p:cNvCxnSpPr/>
            <p:nvPr userDrawn="1"/>
          </p:nvCxnSpPr>
          <p:spPr>
            <a:xfrm>
              <a:off x="90207" y="1016000"/>
              <a:ext cx="8963586"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F4A24764-94DA-4295-B3FC-A4E71FADC61B}"/>
                </a:ext>
                <a:ext uri="{C183D7F6-B498-43B3-948B-1728B52AA6E4}">
                  <adec:decorative xmlns:adec="http://schemas.microsoft.com/office/drawing/2017/decorative" xmlns="" val="1"/>
                </a:ext>
              </a:extLst>
            </p:cNvPr>
            <p:cNvSpPr txBox="1">
              <a:spLocks/>
            </p:cNvSpPr>
            <p:nvPr userDrawn="1"/>
          </p:nvSpPr>
          <p:spPr>
            <a:xfrm>
              <a:off x="67421" y="1056511"/>
              <a:ext cx="8644776" cy="51491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137160" indent="-137160">
                <a:lnSpc>
                  <a:spcPct val="100000"/>
                </a:lnSpc>
                <a:spcBef>
                  <a:spcPts val="1200"/>
                </a:spcBef>
                <a:spcAft>
                  <a:spcPts val="600"/>
                </a:spcAft>
                <a:buFont typeface="Arial" panose="020B0604020202020204" pitchFamily="34" charset="0"/>
                <a:buChar char="•"/>
              </a:pPr>
              <a:r>
                <a:rPr lang="en-US" sz="1600" b="1" dirty="0"/>
                <a:t>Universal Guidance </a:t>
              </a:r>
              <a:r>
                <a:rPr lang="en-US" sz="1600" b="0" dirty="0"/>
                <a:t>–</a:t>
              </a:r>
              <a:r>
                <a:rPr lang="en-US" sz="1400" b="0" dirty="0"/>
                <a:t/>
              </a:r>
              <a:br>
                <a:rPr lang="en-US" sz="1400" b="0" dirty="0"/>
              </a:br>
              <a:r>
                <a:rPr lang="en-US" sz="1400" b="0" dirty="0"/>
                <a:t>Before you build, familiarize with the slide layouts that are available in your template and always start with the correct slide layout.  With 508, simple is usually better.  </a:t>
              </a:r>
              <a:r>
                <a:rPr lang="en-US" sz="1400" b="1" dirty="0"/>
                <a:t>Do not</a:t>
              </a:r>
              <a:r>
                <a:rPr lang="en-US" sz="1400" b="0" dirty="0"/>
                <a:t>:</a:t>
              </a:r>
            </a:p>
            <a:p>
              <a:pPr marL="365760" marR="0" lvl="1" indent="-137160" algn="l" defTabSz="457200" rtl="0" eaLnBrk="1" fontAlgn="auto" latinLnBrk="0" hangingPunct="1">
                <a:lnSpc>
                  <a:spcPct val="100000"/>
                </a:lnSpc>
                <a:spcBef>
                  <a:spcPts val="200"/>
                </a:spcBef>
                <a:spcAft>
                  <a:spcPts val="3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14143"/>
                  </a:solidFill>
                  <a:effectLst/>
                  <a:uLnTx/>
                  <a:uFillTx/>
                  <a:latin typeface="+mn-lt"/>
                  <a:ea typeface="+mn-ea"/>
                  <a:cs typeface="+mn-cs"/>
                </a:rPr>
                <a:t>Paste text boxes from a different presentation on top of existing containers in this template.</a:t>
              </a:r>
              <a:br>
                <a:rPr kumimoji="0" lang="en-US" sz="1300" b="0" i="0" u="none" strike="noStrike" kern="1200" cap="none" spc="0" normalizeH="0" baseline="0" noProof="0" dirty="0">
                  <a:ln>
                    <a:noFill/>
                  </a:ln>
                  <a:solidFill>
                    <a:srgbClr val="414143"/>
                  </a:solidFill>
                  <a:effectLst/>
                  <a:uLnTx/>
                  <a:uFillTx/>
                  <a:latin typeface="+mn-lt"/>
                  <a:ea typeface="+mn-ea"/>
                  <a:cs typeface="+mn-cs"/>
                </a:rPr>
              </a:br>
              <a:r>
                <a:rPr kumimoji="0" lang="en-US" sz="1200" b="0" i="1" u="none" strike="noStrike" kern="1200" cap="none" spc="0" normalizeH="0" baseline="0" noProof="0" dirty="0">
                  <a:ln>
                    <a:noFill/>
                  </a:ln>
                  <a:solidFill>
                    <a:schemeClr val="accent1">
                      <a:lumMod val="75000"/>
                    </a:schemeClr>
                  </a:solidFill>
                  <a:effectLst/>
                  <a:uLnTx/>
                  <a:uFillTx/>
                  <a:latin typeface="+mn-lt"/>
                  <a:ea typeface="+mn-ea"/>
                  <a:cs typeface="+mn-cs"/>
                </a:rPr>
                <a:t>(Instead, paste your entire slide into the deck, click on the “Paste Options” box that appears in the bottom-right corner of your slide, and choose “Use Destination Theme” from the options provided, regardless of the outcome. If the source slide did not use its template properly, you may have to select, cut, and paste your text into the right boxes.)</a:t>
              </a:r>
            </a:p>
            <a:p>
              <a:pPr marL="365760" marR="0" lvl="1" indent="-137160" algn="l" defTabSz="457200" rtl="0" eaLnBrk="1" fontAlgn="auto" latinLnBrk="0" hangingPunct="1">
                <a:lnSpc>
                  <a:spcPct val="100000"/>
                </a:lnSpc>
                <a:spcBef>
                  <a:spcPts val="200"/>
                </a:spcBef>
                <a:spcAft>
                  <a:spcPts val="3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14143"/>
                  </a:solidFill>
                  <a:effectLst/>
                  <a:uLnTx/>
                  <a:uFillTx/>
                  <a:latin typeface="+mn-lt"/>
                  <a:ea typeface="+mn-ea"/>
                  <a:cs typeface="+mn-cs"/>
                </a:rPr>
                <a:t>Use empty paragraphs to space out your content in any way.</a:t>
              </a:r>
              <a:br>
                <a:rPr kumimoji="0" lang="en-US" sz="1300" b="0" i="0" u="none" strike="noStrike" kern="1200" cap="none" spc="0" normalizeH="0" baseline="0" noProof="0" dirty="0">
                  <a:ln>
                    <a:noFill/>
                  </a:ln>
                  <a:solidFill>
                    <a:srgbClr val="414143"/>
                  </a:solidFill>
                  <a:effectLst/>
                  <a:uLnTx/>
                  <a:uFillTx/>
                  <a:latin typeface="+mn-lt"/>
                  <a:ea typeface="+mn-ea"/>
                  <a:cs typeface="+mn-cs"/>
                </a:rPr>
              </a:br>
              <a:r>
                <a:rPr kumimoji="0" lang="en-US" sz="1200" b="0" i="1" u="none" strike="noStrike" kern="1200" cap="none" spc="0" normalizeH="0" baseline="0" noProof="0" dirty="0">
                  <a:ln>
                    <a:noFill/>
                  </a:ln>
                  <a:solidFill>
                    <a:schemeClr val="accent1">
                      <a:lumMod val="75000"/>
                    </a:schemeClr>
                  </a:solidFill>
                  <a:effectLst/>
                  <a:uLnTx/>
                  <a:uFillTx/>
                  <a:latin typeface="+mn-lt"/>
                  <a:ea typeface="+mn-ea"/>
                  <a:cs typeface="+mn-cs"/>
                </a:rPr>
                <a:t>(Space out your content with the “Paragraph” panel [Fig. 8], by adjusting </a:t>
              </a:r>
              <a:br>
                <a:rPr kumimoji="0" lang="en-US" sz="1200" b="0" i="1" u="none" strike="noStrike" kern="1200" cap="none" spc="0" normalizeH="0" baseline="0" noProof="0" dirty="0">
                  <a:ln>
                    <a:noFill/>
                  </a:ln>
                  <a:solidFill>
                    <a:schemeClr val="accent1">
                      <a:lumMod val="75000"/>
                    </a:schemeClr>
                  </a:solidFill>
                  <a:effectLst/>
                  <a:uLnTx/>
                  <a:uFillTx/>
                  <a:latin typeface="+mn-lt"/>
                  <a:ea typeface="+mn-ea"/>
                  <a:cs typeface="+mn-cs"/>
                </a:rPr>
              </a:br>
              <a:r>
                <a:rPr kumimoji="0" lang="en-US" sz="1200" b="0" i="1" u="none" strike="noStrike" kern="1200" cap="none" spc="0" normalizeH="0" baseline="0" noProof="0" dirty="0">
                  <a:ln>
                    <a:noFill/>
                  </a:ln>
                  <a:solidFill>
                    <a:schemeClr val="accent1">
                      <a:lumMod val="75000"/>
                    </a:schemeClr>
                  </a:solidFill>
                  <a:effectLst/>
                  <a:uLnTx/>
                  <a:uFillTx/>
                  <a:latin typeface="+mn-lt"/>
                  <a:ea typeface="+mn-ea"/>
                  <a:cs typeface="+mn-cs"/>
                </a:rPr>
                <a:t>the spacing before and after your content.)</a:t>
              </a:r>
            </a:p>
            <a:p>
              <a:pPr marL="365760" marR="0" lvl="1" indent="-137160" algn="l" defTabSz="457200" rtl="0" eaLnBrk="1" fontAlgn="auto" latinLnBrk="0" hangingPunct="1">
                <a:lnSpc>
                  <a:spcPct val="100000"/>
                </a:lnSpc>
                <a:spcBef>
                  <a:spcPts val="200"/>
                </a:spcBef>
                <a:spcAft>
                  <a:spcPts val="300"/>
                </a:spcAft>
                <a:buClrTx/>
                <a:buSzTx/>
                <a:buFont typeface="Arial" panose="020B0604020202020204" pitchFamily="34" charset="0"/>
                <a:buChar char="•"/>
                <a:tabLst/>
                <a:defRPr/>
              </a:pPr>
              <a:r>
                <a:rPr lang="en-US" sz="1300" b="0" kern="1200" dirty="0">
                  <a:solidFill>
                    <a:schemeClr val="tx1"/>
                  </a:solidFill>
                  <a:latin typeface="+mn-lt"/>
                  <a:ea typeface="+mn-ea"/>
                  <a:cs typeface="+mn-cs"/>
                </a:rPr>
                <a:t>Use the space bar or the tab key to bring part of your content to the next line. </a:t>
              </a:r>
              <a:br>
                <a:rPr lang="en-US" sz="1300" b="0" kern="1200" dirty="0">
                  <a:solidFill>
                    <a:schemeClr val="tx1"/>
                  </a:solidFill>
                  <a:latin typeface="+mn-lt"/>
                  <a:ea typeface="+mn-ea"/>
                  <a:cs typeface="+mn-cs"/>
                </a:rPr>
              </a:br>
              <a:r>
                <a:rPr lang="en-US" sz="1200" b="0" i="1" kern="1200" dirty="0">
                  <a:solidFill>
                    <a:schemeClr val="accent1">
                      <a:lumMod val="75000"/>
                    </a:schemeClr>
                  </a:solidFill>
                  <a:latin typeface="+mn-lt"/>
                  <a:ea typeface="+mn-ea"/>
                  <a:cs typeface="+mn-cs"/>
                </a:rPr>
                <a:t>(Use [Shift] + [Enter] to insert a soft return, instead.)</a:t>
              </a:r>
            </a:p>
            <a:p>
              <a:pPr marL="365760" marR="0" lvl="1" indent="-137160" algn="l" defTabSz="4572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US" sz="1300" b="0" kern="1200" dirty="0">
                  <a:solidFill>
                    <a:schemeClr val="tx1"/>
                  </a:solidFill>
                  <a:latin typeface="+mn-lt"/>
                  <a:ea typeface="+mn-ea"/>
                  <a:cs typeface="+mn-cs"/>
                </a:rPr>
                <a:t>Apply any fonts that are not a part of this template already.</a:t>
              </a:r>
            </a:p>
            <a:p>
              <a:pPr marL="365760" marR="0" lvl="1" indent="-137160" algn="l" defTabSz="457200" rtl="0" eaLnBrk="1" fontAlgn="auto" latinLnBrk="0" hangingPunct="1">
                <a:lnSpc>
                  <a:spcPct val="100000"/>
                </a:lnSpc>
                <a:spcBef>
                  <a:spcPts val="200"/>
                </a:spcBef>
                <a:spcAft>
                  <a:spcPts val="100"/>
                </a:spcAft>
                <a:buClrTx/>
                <a:buSzTx/>
                <a:buFont typeface="Arial" panose="020B0604020202020204" pitchFamily="34" charset="0"/>
                <a:buChar char="•"/>
                <a:tabLst/>
                <a:defRPr/>
              </a:pPr>
              <a:r>
                <a:rPr lang="en-US" sz="1300" b="0" kern="1200" dirty="0">
                  <a:solidFill>
                    <a:schemeClr val="tx1"/>
                  </a:solidFill>
                  <a:latin typeface="+mn-lt"/>
                  <a:ea typeface="+mn-ea"/>
                  <a:cs typeface="+mn-cs"/>
                </a:rPr>
                <a:t>Allow your text to shrink smaller than 12pt for a Webinar, or 18pt for a live presentation.</a:t>
              </a:r>
            </a:p>
            <a:p>
              <a:pPr marL="365760" marR="0" lvl="1" indent="-137160" algn="l" defTabSz="457200" rtl="0" eaLnBrk="1" fontAlgn="auto" latinLnBrk="0" hangingPunct="1">
                <a:lnSpc>
                  <a:spcPct val="100000"/>
                </a:lnSpc>
                <a:spcBef>
                  <a:spcPts val="200"/>
                </a:spcBef>
                <a:spcAft>
                  <a:spcPts val="100"/>
                </a:spcAft>
                <a:buClrTx/>
                <a:buSzTx/>
                <a:buFont typeface="Arial" panose="020B0604020202020204" pitchFamily="34" charset="0"/>
                <a:buChar char="•"/>
                <a:tabLst/>
                <a:defRPr/>
              </a:pPr>
              <a:r>
                <a:rPr lang="en-US" sz="1300" b="0" kern="1200" dirty="0">
                  <a:solidFill>
                    <a:schemeClr val="tx1"/>
                  </a:solidFill>
                  <a:latin typeface="+mn-lt"/>
                  <a:ea typeface="+mn-ea"/>
                  <a:cs typeface="+mn-cs"/>
                </a:rPr>
                <a:t>Insert more content into a single slide than the template is designed to accommodate.</a:t>
              </a:r>
            </a:p>
            <a:p>
              <a:pPr marL="365760" marR="0" lvl="1" indent="-137160" algn="l" defTabSz="457200" rtl="0" eaLnBrk="1" fontAlgn="auto" latinLnBrk="0" hangingPunct="1">
                <a:lnSpc>
                  <a:spcPct val="100000"/>
                </a:lnSpc>
                <a:spcBef>
                  <a:spcPts val="200"/>
                </a:spcBef>
                <a:spcAft>
                  <a:spcPts val="1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14143"/>
                  </a:solidFill>
                  <a:effectLst/>
                  <a:uLnTx/>
                  <a:uFillTx/>
                  <a:latin typeface="+mn-lt"/>
                  <a:ea typeface="+mn-ea"/>
                  <a:cs typeface="+mn-cs"/>
                </a:rPr>
                <a:t>Insert a table unless the content cannot be delivered as lists.</a:t>
              </a:r>
            </a:p>
            <a:p>
              <a:pPr marL="365760" marR="0" lvl="1" indent="-137160" algn="l" defTabSz="457200" rtl="0" eaLnBrk="1" fontAlgn="auto" latinLnBrk="0" hangingPunct="1">
                <a:lnSpc>
                  <a:spcPct val="100000"/>
                </a:lnSpc>
                <a:spcBef>
                  <a:spcPts val="200"/>
                </a:spcBef>
                <a:spcAft>
                  <a:spcPts val="1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14143"/>
                  </a:solidFill>
                  <a:effectLst/>
                  <a:uLnTx/>
                  <a:uFillTx/>
                  <a:latin typeface="+mn-lt"/>
                  <a:ea typeface="+mn-ea"/>
                  <a:cs typeface="+mn-cs"/>
                </a:rPr>
                <a:t>Use “Smart Art” or any of PowerPoint’s suggestions for design.</a:t>
              </a:r>
            </a:p>
            <a:p>
              <a:pPr marL="365760" marR="0" lvl="1" indent="-137160" algn="l" defTabSz="457200" rtl="0" eaLnBrk="1" fontAlgn="auto" latinLnBrk="0" hangingPunct="1">
                <a:lnSpc>
                  <a:spcPct val="100000"/>
                </a:lnSpc>
                <a:spcBef>
                  <a:spcPts val="200"/>
                </a:spcBef>
                <a:spcAft>
                  <a:spcPts val="1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14143"/>
                  </a:solidFill>
                  <a:effectLst/>
                  <a:uLnTx/>
                  <a:uFillTx/>
                  <a:latin typeface="+mn-lt"/>
                  <a:ea typeface="+mn-ea"/>
                  <a:cs typeface="+mn-cs"/>
                </a:rPr>
                <a:t>Use slide transitions, and only use animations sparingly.</a:t>
              </a:r>
              <a:endParaRPr lang="en-US" sz="1300" b="0" dirty="0"/>
            </a:p>
            <a:p>
              <a:pPr marL="137160" indent="-137160">
                <a:lnSpc>
                  <a:spcPct val="100000"/>
                </a:lnSpc>
                <a:spcBef>
                  <a:spcPts val="800"/>
                </a:spcBef>
                <a:spcAft>
                  <a:spcPts val="600"/>
                </a:spcAft>
                <a:buFont typeface="Arial" panose="020B0604020202020204" pitchFamily="34" charset="0"/>
                <a:buChar char="•"/>
              </a:pPr>
              <a:r>
                <a:rPr lang="en-US" sz="1600" b="1" dirty="0"/>
                <a:t>Slide Titles </a:t>
              </a:r>
              <a:r>
                <a:rPr lang="en-US" sz="1600" b="0" dirty="0"/>
                <a:t>– </a:t>
              </a:r>
              <a:r>
                <a:rPr lang="en-US" sz="1400" b="0" dirty="0"/>
                <a:t/>
              </a:r>
              <a:br>
                <a:rPr lang="en-US" sz="1400" b="0" dirty="0"/>
              </a:br>
              <a:r>
                <a:rPr lang="en-US" sz="1400" b="0" dirty="0"/>
                <a:t>Enter your slide title content into the “Title” boxes that are provided in your template.  Do not:</a:t>
              </a:r>
            </a:p>
            <a:p>
              <a:pPr marL="365760" lvl="1" indent="-137160" algn="l" defTabSz="457200" rtl="0" eaLnBrk="1" latinLnBrk="0" hangingPunct="1">
                <a:lnSpc>
                  <a:spcPct val="100000"/>
                </a:lnSpc>
                <a:spcBef>
                  <a:spcPts val="100"/>
                </a:spcBef>
                <a:spcAft>
                  <a:spcPts val="200"/>
                </a:spcAft>
                <a:buFont typeface="Arial" panose="020B0604020202020204" pitchFamily="34" charset="0"/>
                <a:buChar char="•"/>
              </a:pPr>
              <a:r>
                <a:rPr lang="en-US" sz="1300" b="0" kern="1200" dirty="0">
                  <a:solidFill>
                    <a:schemeClr val="tx1"/>
                  </a:solidFill>
                  <a:latin typeface="+mn-lt"/>
                  <a:ea typeface="+mn-ea"/>
                  <a:cs typeface="+mn-cs"/>
                </a:rPr>
                <a:t>Insert or create your own text boxes to serve as titles (they will not be properly read).</a:t>
              </a:r>
            </a:p>
            <a:p>
              <a:pPr marL="365760" lvl="1" indent="-137160" algn="l" defTabSz="457200" rtl="0" eaLnBrk="1" latinLnBrk="0" hangingPunct="1">
                <a:lnSpc>
                  <a:spcPct val="100000"/>
                </a:lnSpc>
                <a:spcBef>
                  <a:spcPts val="100"/>
                </a:spcBef>
                <a:spcAft>
                  <a:spcPts val="200"/>
                </a:spcAft>
                <a:buFont typeface="Arial" panose="020B0604020202020204" pitchFamily="34" charset="0"/>
                <a:buChar char="•"/>
              </a:pPr>
              <a:r>
                <a:rPr lang="en-US" sz="1300" b="0" kern="1200" dirty="0">
                  <a:solidFill>
                    <a:schemeClr val="tx1"/>
                  </a:solidFill>
                  <a:latin typeface="+mn-lt"/>
                  <a:ea typeface="+mn-ea"/>
                  <a:cs typeface="+mn-cs"/>
                </a:rPr>
                <a:t>Change the alignment of title boxes; they must stay left-aligned.</a:t>
              </a:r>
            </a:p>
            <a:p>
              <a:pPr marL="365760" lvl="1" indent="-137160" algn="l" defTabSz="457200" rtl="0" eaLnBrk="1" latinLnBrk="0" hangingPunct="1">
                <a:lnSpc>
                  <a:spcPct val="100000"/>
                </a:lnSpc>
                <a:spcBef>
                  <a:spcPts val="100"/>
                </a:spcBef>
                <a:spcAft>
                  <a:spcPts val="200"/>
                </a:spcAft>
                <a:buFont typeface="Arial" panose="020B0604020202020204" pitchFamily="34" charset="0"/>
                <a:buChar char="•"/>
              </a:pPr>
              <a:r>
                <a:rPr lang="en-US" sz="1300" b="0" kern="1200" dirty="0">
                  <a:solidFill>
                    <a:schemeClr val="tx1"/>
                  </a:solidFill>
                  <a:latin typeface="+mn-lt"/>
                  <a:ea typeface="+mn-ea"/>
                  <a:cs typeface="+mn-cs"/>
                </a:rPr>
                <a:t>Hit “Enter” after typing your title, as empty paragraphs break screen readers no matter where they are.</a:t>
              </a:r>
              <a:endParaRPr lang="en-US" sz="1300" b="0" dirty="0"/>
            </a:p>
          </p:txBody>
        </p:sp>
        <p:grpSp>
          <p:nvGrpSpPr>
            <p:cNvPr id="10" name="Group 9">
              <a:extLst>
                <a:ext uri="{FF2B5EF4-FFF2-40B4-BE49-F238E27FC236}">
                  <a16:creationId xmlns:a16="http://schemas.microsoft.com/office/drawing/2014/main" id="{9A12AF34-C1C6-4B4B-83D0-EB26F28FB9C6}"/>
                </a:ext>
                <a:ext uri="{C183D7F6-B498-43B3-948B-1728B52AA6E4}">
                  <adec:decorative xmlns:adec="http://schemas.microsoft.com/office/drawing/2017/decorative" xmlns="" val="1"/>
                </a:ext>
              </a:extLst>
            </p:cNvPr>
            <p:cNvGrpSpPr/>
            <p:nvPr userDrawn="1"/>
          </p:nvGrpSpPr>
          <p:grpSpPr>
            <a:xfrm>
              <a:off x="6438074" y="2973171"/>
              <a:ext cx="2615719" cy="1457788"/>
              <a:chOff x="6393655" y="4210052"/>
              <a:chExt cx="2615719" cy="1457788"/>
            </a:xfrm>
          </p:grpSpPr>
          <p:grpSp>
            <p:nvGrpSpPr>
              <p:cNvPr id="7" name="Group 6">
                <a:extLst>
                  <a:ext uri="{FF2B5EF4-FFF2-40B4-BE49-F238E27FC236}">
                    <a16:creationId xmlns:a16="http://schemas.microsoft.com/office/drawing/2014/main" id="{D2FA8579-CDE5-4C2C-BA0C-93F778AA3B32}"/>
                  </a:ext>
                </a:extLst>
              </p:cNvPr>
              <p:cNvGrpSpPr/>
              <p:nvPr userDrawn="1"/>
            </p:nvGrpSpPr>
            <p:grpSpPr>
              <a:xfrm>
                <a:off x="6393655" y="4210052"/>
                <a:ext cx="2615719" cy="1131568"/>
                <a:chOff x="6393655" y="4210052"/>
                <a:chExt cx="2615719" cy="1131568"/>
              </a:xfrm>
            </p:grpSpPr>
            <p:pic>
              <p:nvPicPr>
                <p:cNvPr id="2" name="Picture 1">
                  <a:extLst>
                    <a:ext uri="{FF2B5EF4-FFF2-40B4-BE49-F238E27FC236}">
                      <a16:creationId xmlns:a16="http://schemas.microsoft.com/office/drawing/2014/main" id="{20012C02-EF36-420C-A18C-C13EA7371154}"/>
                    </a:ext>
                  </a:extLst>
                </p:cNvPr>
                <p:cNvPicPr>
                  <a:picLocks noChangeAspect="1"/>
                </p:cNvPicPr>
                <p:nvPr userDrawn="1"/>
              </p:nvPicPr>
              <p:blipFill rotWithShape="1">
                <a:blip r:embed="rId2"/>
                <a:srcRect l="953" r="739" b="3234"/>
                <a:stretch/>
              </p:blipFill>
              <p:spPr>
                <a:xfrm>
                  <a:off x="6393655" y="4210052"/>
                  <a:ext cx="2536033" cy="783430"/>
                </a:xfrm>
                <a:prstGeom prst="rect">
                  <a:avLst/>
                </a:prstGeom>
                <a:ln>
                  <a:solidFill>
                    <a:schemeClr val="bg1">
                      <a:lumMod val="75000"/>
                    </a:schemeClr>
                  </a:solidFill>
                </a:ln>
                <a:effectLst>
                  <a:outerShdw blurRad="25400" dist="12700" dir="8100000" algn="tr" rotWithShape="0">
                    <a:prstClr val="black">
                      <a:alpha val="40000"/>
                    </a:prstClr>
                  </a:outerShdw>
                </a:effectLst>
              </p:spPr>
            </p:pic>
            <p:sp>
              <p:nvSpPr>
                <p:cNvPr id="4" name="Rectangle 3">
                  <a:extLst>
                    <a:ext uri="{FF2B5EF4-FFF2-40B4-BE49-F238E27FC236}">
                      <a16:creationId xmlns:a16="http://schemas.microsoft.com/office/drawing/2014/main" id="{061125D5-FBD4-4B5D-942A-BA1AE7EC68DE}"/>
                    </a:ext>
                  </a:extLst>
                </p:cNvPr>
                <p:cNvSpPr/>
                <p:nvPr userDrawn="1"/>
              </p:nvSpPr>
              <p:spPr>
                <a:xfrm>
                  <a:off x="8831580" y="4884420"/>
                  <a:ext cx="109053" cy="109053"/>
                </a:xfrm>
                <a:prstGeom prst="rect">
                  <a:avLst/>
                </a:prstGeom>
                <a:solidFill>
                  <a:srgbClr val="FFC000">
                    <a:alpha val="22000"/>
                  </a:srgb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Arrow: Up 4">
                  <a:extLst>
                    <a:ext uri="{FF2B5EF4-FFF2-40B4-BE49-F238E27FC236}">
                      <a16:creationId xmlns:a16="http://schemas.microsoft.com/office/drawing/2014/main" id="{B73DCE2C-B7F5-4C1A-95E8-55494451823B}"/>
                    </a:ext>
                  </a:extLst>
                </p:cNvPr>
                <p:cNvSpPr/>
                <p:nvPr userDrawn="1"/>
              </p:nvSpPr>
              <p:spPr>
                <a:xfrm>
                  <a:off x="8757920" y="5018930"/>
                  <a:ext cx="251454" cy="322690"/>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p>
              </p:txBody>
            </p:sp>
          </p:grpSp>
          <p:sp>
            <p:nvSpPr>
              <p:cNvPr id="38" name="Title 1">
                <a:extLst>
                  <a:ext uri="{FF2B5EF4-FFF2-40B4-BE49-F238E27FC236}">
                    <a16:creationId xmlns:a16="http://schemas.microsoft.com/office/drawing/2014/main" id="{55D95449-E7CF-48D8-874A-692945D9A34F}"/>
                  </a:ext>
                  <a:ext uri="{C183D7F6-B498-43B3-948B-1728B52AA6E4}">
                    <adec:decorative xmlns:adec="http://schemas.microsoft.com/office/drawing/2017/decorative" xmlns="" val="1"/>
                  </a:ext>
                </a:extLst>
              </p:cNvPr>
              <p:cNvSpPr txBox="1">
                <a:spLocks/>
              </p:cNvSpPr>
              <p:nvPr userDrawn="1"/>
            </p:nvSpPr>
            <p:spPr>
              <a:xfrm>
                <a:off x="7245381" y="5103649"/>
                <a:ext cx="1638266" cy="56419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indent="0">
                  <a:lnSpc>
                    <a:spcPct val="95000"/>
                  </a:lnSpc>
                  <a:buFont typeface="+mj-lt"/>
                  <a:buNone/>
                </a:pPr>
                <a:r>
                  <a:rPr lang="en-US" sz="1050" b="1" i="1" dirty="0">
                    <a:solidFill>
                      <a:schemeClr val="accent4">
                        <a:lumMod val="75000"/>
                      </a:schemeClr>
                    </a:solidFill>
                  </a:rPr>
                  <a:t>Fig. 8</a:t>
                </a:r>
                <a:r>
                  <a:rPr lang="en-US" sz="1050" b="0" i="1" dirty="0">
                    <a:solidFill>
                      <a:schemeClr val="accent4">
                        <a:lumMod val="75000"/>
                      </a:schemeClr>
                    </a:solidFill>
                  </a:rPr>
                  <a:t>: </a:t>
                </a:r>
                <a:r>
                  <a:rPr lang="en-US" sz="1050" b="0" i="1" dirty="0">
                    <a:solidFill>
                      <a:schemeClr val="accent3">
                        <a:lumMod val="50000"/>
                      </a:schemeClr>
                    </a:solidFill>
                  </a:rPr>
                  <a:t>Where to click to adjust line spacing with your “Paragraph” panel</a:t>
                </a:r>
              </a:p>
            </p:txBody>
          </p:sp>
        </p:grpSp>
      </p:grpSp>
    </p:spTree>
    <p:extLst>
      <p:ext uri="{BB962C8B-B14F-4D97-AF65-F5344CB8AC3E}">
        <p14:creationId xmlns:p14="http://schemas.microsoft.com/office/powerpoint/2010/main" val="394231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56630B-DC67-40E5-A102-A4616E8C6834}"/>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63319"/>
            <a:ext cx="12192000" cy="2188463"/>
          </a:xfrm>
          <a:prstGeom prst="rect">
            <a:avLst/>
          </a:prstGeom>
        </p:spPr>
      </p:pic>
      <p:sp>
        <p:nvSpPr>
          <p:cNvPr id="2" name="Title 1"/>
          <p:cNvSpPr>
            <a:spLocks noGrp="1"/>
          </p:cNvSpPr>
          <p:nvPr>
            <p:ph type="title" hasCustomPrompt="1"/>
          </p:nvPr>
        </p:nvSpPr>
        <p:spPr>
          <a:xfrm>
            <a:off x="1548384" y="875169"/>
            <a:ext cx="10070592" cy="2144938"/>
          </a:xfrm>
        </p:spPr>
        <p:txBody>
          <a:bodyPr anchor="ctr">
            <a:normAutofit/>
          </a:bodyPr>
          <a:lstStyle>
            <a:lvl1pPr>
              <a:defRPr sz="4400"/>
            </a:lvl1pPr>
          </a:lstStyle>
          <a:p>
            <a:r>
              <a:rPr lang="en-US" dirty="0"/>
              <a:t>Click to edit Section title</a:t>
            </a:r>
          </a:p>
        </p:txBody>
      </p:sp>
      <p:sp>
        <p:nvSpPr>
          <p:cNvPr id="3" name="Text Placeholder 2"/>
          <p:cNvSpPr>
            <a:spLocks noGrp="1"/>
          </p:cNvSpPr>
          <p:nvPr>
            <p:ph type="body" idx="1"/>
          </p:nvPr>
        </p:nvSpPr>
        <p:spPr>
          <a:xfrm>
            <a:off x="1548384" y="3545577"/>
            <a:ext cx="9805416"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1C4489"/>
                </a:solidFill>
              </a:defRPr>
            </a:lvl1pPr>
          </a:lstStyle>
          <a:p>
            <a:fld id="{AEF1280C-1E94-430E-A516-D051ECA45720}" type="slidenum">
              <a:rPr lang="en-US" smtClean="0"/>
              <a:pPr/>
              <a:t>‹#›</a:t>
            </a:fld>
            <a:endParaRPr lang="en-US" dirty="0"/>
          </a:p>
        </p:txBody>
      </p:sp>
    </p:spTree>
    <p:custDataLst>
      <p:tags r:id="rId1"/>
    </p:custDataLst>
    <p:extLst>
      <p:ext uri="{BB962C8B-B14F-4D97-AF65-F5344CB8AC3E}">
        <p14:creationId xmlns:p14="http://schemas.microsoft.com/office/powerpoint/2010/main" val="2920820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hasCustomPrompt="1"/>
          </p:nvPr>
        </p:nvSpPr>
        <p:spPr>
          <a:xfrm>
            <a:off x="4541760" y="2481668"/>
            <a:ext cx="6812040" cy="2381476"/>
          </a:xfrm>
        </p:spPr>
        <p:txBody>
          <a:bodyPr anchor="ctr">
            <a:noAutofit/>
          </a:bodyPr>
          <a:lstStyle>
            <a:lvl1pPr marL="0" indent="0">
              <a:buNone/>
              <a:defRPr b="1"/>
            </a:lvl1pPr>
            <a:lvl2pPr marL="457200" indent="0">
              <a:spcBef>
                <a:spcPts val="1000"/>
              </a:spcBef>
              <a:buNone/>
              <a:defRPr sz="2200" i="1">
                <a:solidFill>
                  <a:schemeClr val="accent1"/>
                </a:solidFill>
              </a:defRPr>
            </a:lvl2pPr>
            <a:lvl3pPr marL="457200" indent="0">
              <a:spcBef>
                <a:spcPts val="0"/>
              </a:spcBef>
              <a:buNone/>
              <a:defRPr sz="2200">
                <a:solidFill>
                  <a:schemeClr val="tx1">
                    <a:lumMod val="75000"/>
                    <a:lumOff val="25000"/>
                  </a:schemeClr>
                </a:solidFill>
              </a:defRPr>
            </a:lvl3pPr>
            <a:lvl4pPr marL="777240" indent="-320040">
              <a:buClr>
                <a:srgbClr val="1C4489"/>
              </a:buClr>
              <a:buFont typeface="Wingdings" panose="05000000000000000000" pitchFamily="2" charset="2"/>
              <a:buChar char=""/>
              <a:defRPr>
                <a:solidFill>
                  <a:schemeClr val="accent5"/>
                </a:solidFill>
              </a:defRPr>
            </a:lvl4pPr>
            <a:lvl5pPr marL="777240" indent="-292608">
              <a:spcBef>
                <a:spcPts val="0"/>
              </a:spcBef>
              <a:buClr>
                <a:schemeClr val="tx1">
                  <a:lumMod val="90000"/>
                  <a:lumOff val="10000"/>
                </a:schemeClr>
              </a:buClr>
              <a:buFont typeface="Wingdings" panose="05000000000000000000" pitchFamily="2" charset="2"/>
              <a:buChar char=""/>
              <a:defRPr>
                <a:solidFill>
                  <a:schemeClr val="tx1">
                    <a:lumMod val="75000"/>
                    <a:lumOff val="25000"/>
                  </a:schemeClr>
                </a:solidFill>
              </a:defRPr>
            </a:lvl5pPr>
          </a:lstStyle>
          <a:p>
            <a:pPr lvl="0"/>
            <a:r>
              <a:rPr lang="en-US" dirty="0"/>
              <a:t>FirstName </a:t>
            </a:r>
            <a:r>
              <a:rPr lang="en-US" dirty="0" err="1"/>
              <a:t>LastName</a:t>
            </a:r>
            <a:endParaRPr lang="en-US" dirty="0"/>
          </a:p>
          <a:p>
            <a:pPr lvl="1"/>
            <a:r>
              <a:rPr lang="en-US" dirty="0"/>
              <a:t>Occupation/Title</a:t>
            </a:r>
          </a:p>
          <a:p>
            <a:pPr lvl="2"/>
            <a:r>
              <a:rPr lang="en-US" dirty="0"/>
              <a:t>Company Name</a:t>
            </a:r>
          </a:p>
          <a:p>
            <a:pPr lvl="3"/>
            <a:r>
              <a:rPr lang="en-US" dirty="0"/>
              <a:t>Email</a:t>
            </a:r>
          </a:p>
          <a:p>
            <a:pPr lvl="4"/>
            <a:r>
              <a:rPr lang="en-US" dirty="0"/>
              <a:t>Phone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1280C-1E94-430E-A516-D051ECA45720}" type="slidenum">
              <a:rPr lang="en-US" smtClean="0"/>
              <a:t>‹#›</a:t>
            </a:fld>
            <a:endParaRPr lang="en-US"/>
          </a:p>
        </p:txBody>
      </p:sp>
      <p:sp>
        <p:nvSpPr>
          <p:cNvPr id="7" name="Picture Placeholder 6">
            <a:extLst>
              <a:ext uri="{FF2B5EF4-FFF2-40B4-BE49-F238E27FC236}">
                <a16:creationId xmlns:a16="http://schemas.microsoft.com/office/drawing/2014/main" id="{2286461A-3B45-43A7-9FE8-51E93F27571F}"/>
              </a:ext>
              <a:ext uri="{C183D7F6-B498-43B3-948B-1728B52AA6E4}">
                <adec:decorative xmlns:adec="http://schemas.microsoft.com/office/drawing/2017/decorative" xmlns="" val="1"/>
              </a:ext>
            </a:extLst>
          </p:cNvPr>
          <p:cNvSpPr>
            <a:spLocks noGrp="1" noChangeAspect="1"/>
          </p:cNvSpPr>
          <p:nvPr>
            <p:ph type="pic" sz="quarter" idx="13" hasCustomPrompt="1"/>
          </p:nvPr>
        </p:nvSpPr>
        <p:spPr>
          <a:xfrm>
            <a:off x="1362528" y="2483686"/>
            <a:ext cx="2377440" cy="2377440"/>
          </a:xfrm>
          <a:solidFill>
            <a:schemeClr val="bg2"/>
          </a:solidFill>
          <a:ln w="25400">
            <a:solidFill>
              <a:schemeClr val="accent1"/>
            </a:solidFill>
            <a:miter lim="800000"/>
          </a:ln>
        </p:spPr>
        <p:txBody>
          <a:bodyPr anchor="ctr">
            <a:normAutofit/>
          </a:bodyPr>
          <a:lstStyle>
            <a:lvl1pPr marL="0" indent="0" algn="ctr">
              <a:buNone/>
              <a:defRPr sz="2000" i="1"/>
            </a:lvl1pPr>
          </a:lstStyle>
          <a:p>
            <a:r>
              <a:rPr lang="en-US" dirty="0"/>
              <a:t>Click to add Photo here</a:t>
            </a:r>
          </a:p>
        </p:txBody>
      </p:sp>
    </p:spTree>
    <p:custDataLst>
      <p:tags r:id="rId1"/>
    </p:custDataLst>
    <p:extLst>
      <p:ext uri="{BB962C8B-B14F-4D97-AF65-F5344CB8AC3E}">
        <p14:creationId xmlns:p14="http://schemas.microsoft.com/office/powerpoint/2010/main" val="1924988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er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294882" y="3911828"/>
            <a:ext cx="5394960" cy="2059314"/>
          </a:xfrm>
        </p:spPr>
        <p:txBody>
          <a:bodyPr anchor="t">
            <a:noAutofit/>
          </a:bodyPr>
          <a:lstStyle>
            <a:lvl1pPr marL="0" indent="0" algn="ctr">
              <a:buNone/>
              <a:defRPr b="1"/>
            </a:lvl1pPr>
            <a:lvl2pPr marL="457200" indent="0">
              <a:spcBef>
                <a:spcPts val="1000"/>
              </a:spcBef>
              <a:buNone/>
              <a:defRPr sz="2200" i="1">
                <a:solidFill>
                  <a:schemeClr val="accent1"/>
                </a:solidFill>
              </a:defRPr>
            </a:lvl2pPr>
            <a:lvl3pPr marL="457200" indent="0">
              <a:spcBef>
                <a:spcPts val="0"/>
              </a:spcBef>
              <a:buNone/>
              <a:defRPr sz="2200">
                <a:solidFill>
                  <a:schemeClr val="tx1">
                    <a:lumMod val="75000"/>
                    <a:lumOff val="25000"/>
                  </a:schemeClr>
                </a:solidFill>
              </a:defRPr>
            </a:lvl3pPr>
            <a:lvl4pPr marL="777240" indent="-320040">
              <a:buClr>
                <a:schemeClr val="accent5"/>
              </a:buClr>
              <a:buFont typeface="Wingdings" panose="05000000000000000000" pitchFamily="2" charset="2"/>
              <a:buChar char=""/>
              <a:defRPr lang="en-US" sz="1800" kern="1200" dirty="0">
                <a:solidFill>
                  <a:schemeClr val="accent5"/>
                </a:solidFill>
                <a:latin typeface="+mn-lt"/>
                <a:ea typeface="+mn-ea"/>
                <a:cs typeface="+mn-cs"/>
              </a:defRPr>
            </a:lvl4pPr>
            <a:lvl5pPr marL="777240" indent="-292608">
              <a:spcBef>
                <a:spcPts val="0"/>
              </a:spcBef>
              <a:buClr>
                <a:schemeClr val="tx1">
                  <a:lumMod val="90000"/>
                  <a:lumOff val="10000"/>
                </a:schemeClr>
              </a:buClr>
              <a:buFont typeface="Wingdings" panose="05000000000000000000" pitchFamily="2" charset="2"/>
              <a:buChar char=""/>
              <a:defRPr>
                <a:solidFill>
                  <a:schemeClr val="tx1">
                    <a:lumMod val="75000"/>
                    <a:lumOff val="25000"/>
                  </a:schemeClr>
                </a:solidFill>
              </a:defRPr>
            </a:lvl5pPr>
          </a:lstStyle>
          <a:p>
            <a:pPr lvl="0"/>
            <a:r>
              <a:rPr lang="en-US" dirty="0"/>
              <a:t>FirstName </a:t>
            </a:r>
            <a:r>
              <a:rPr lang="en-US" dirty="0" err="1"/>
              <a:t>LastName</a:t>
            </a:r>
            <a:endParaRPr lang="en-US" dirty="0"/>
          </a:p>
          <a:p>
            <a:pPr lvl="1"/>
            <a:r>
              <a:rPr lang="en-US" dirty="0"/>
              <a:t>Occupation/Title</a:t>
            </a:r>
          </a:p>
          <a:p>
            <a:pPr lvl="2"/>
            <a:r>
              <a:rPr lang="en-US" dirty="0"/>
              <a:t>Company Name</a:t>
            </a:r>
          </a:p>
          <a:p>
            <a:pPr marL="777240" lvl="3" indent="-320040" algn="l" defTabSz="914400" rtl="0" eaLnBrk="1" latinLnBrk="0" hangingPunct="1">
              <a:lnSpc>
                <a:spcPct val="95000"/>
              </a:lnSpc>
              <a:spcBef>
                <a:spcPts val="500"/>
              </a:spcBef>
              <a:buClr>
                <a:srgbClr val="1C4489"/>
              </a:buClr>
              <a:buFont typeface="Wingdings" panose="05000000000000000000" pitchFamily="2" charset="2"/>
              <a:buChar char=""/>
            </a:pPr>
            <a:r>
              <a:rPr lang="en-US" dirty="0"/>
              <a:t>Email</a:t>
            </a:r>
          </a:p>
          <a:p>
            <a:pPr lvl="4"/>
            <a:r>
              <a:rPr lang="en-US" dirty="0"/>
              <a:t>Phone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1280C-1E94-430E-A516-D051ECA45720}" type="slidenum">
              <a:rPr lang="en-US" smtClean="0"/>
              <a:t>‹#›</a:t>
            </a:fld>
            <a:endParaRPr lang="en-US"/>
          </a:p>
        </p:txBody>
      </p:sp>
      <p:sp>
        <p:nvSpPr>
          <p:cNvPr id="7" name="Picture Placeholder 6">
            <a:extLst>
              <a:ext uri="{FF2B5EF4-FFF2-40B4-BE49-F238E27FC236}">
                <a16:creationId xmlns:a16="http://schemas.microsoft.com/office/drawing/2014/main" id="{2286461A-3B45-43A7-9FE8-51E93F27571F}"/>
              </a:ext>
              <a:ext uri="{C183D7F6-B498-43B3-948B-1728B52AA6E4}">
                <adec:decorative xmlns:adec="http://schemas.microsoft.com/office/drawing/2017/decorative" xmlns="" val="1"/>
              </a:ext>
            </a:extLst>
          </p:cNvPr>
          <p:cNvSpPr>
            <a:spLocks noGrp="1" noChangeAspect="1"/>
          </p:cNvSpPr>
          <p:nvPr>
            <p:ph type="pic" sz="quarter" idx="13" hasCustomPrompt="1"/>
          </p:nvPr>
        </p:nvSpPr>
        <p:spPr>
          <a:xfrm>
            <a:off x="2077962" y="1875159"/>
            <a:ext cx="1828800" cy="1828800"/>
          </a:xfrm>
          <a:solidFill>
            <a:schemeClr val="bg2"/>
          </a:solidFill>
          <a:ln w="25400">
            <a:solidFill>
              <a:schemeClr val="accent1"/>
            </a:solidFill>
            <a:miter lim="800000"/>
          </a:ln>
        </p:spPr>
        <p:txBody>
          <a:bodyPr anchor="ctr">
            <a:normAutofit/>
          </a:bodyPr>
          <a:lstStyle>
            <a:lvl1pPr marL="0" indent="0" algn="ctr">
              <a:buNone/>
              <a:defRPr sz="2000" i="1"/>
            </a:lvl1pPr>
          </a:lstStyle>
          <a:p>
            <a:r>
              <a:rPr lang="en-US" dirty="0"/>
              <a:t>Click to add Photo here</a:t>
            </a:r>
          </a:p>
        </p:txBody>
      </p:sp>
      <p:sp>
        <p:nvSpPr>
          <p:cNvPr id="8" name="Content Placeholder 2">
            <a:extLst>
              <a:ext uri="{FF2B5EF4-FFF2-40B4-BE49-F238E27FC236}">
                <a16:creationId xmlns:a16="http://schemas.microsoft.com/office/drawing/2014/main" id="{EAC87CBE-6F5B-4FDC-9999-676B9F667948}"/>
              </a:ext>
            </a:extLst>
          </p:cNvPr>
          <p:cNvSpPr>
            <a:spLocks noGrp="1"/>
          </p:cNvSpPr>
          <p:nvPr>
            <p:ph idx="14" hasCustomPrompt="1"/>
          </p:nvPr>
        </p:nvSpPr>
        <p:spPr>
          <a:xfrm>
            <a:off x="6532396" y="3911828"/>
            <a:ext cx="5394960" cy="2059314"/>
          </a:xfrm>
        </p:spPr>
        <p:txBody>
          <a:bodyPr anchor="t">
            <a:noAutofit/>
          </a:bodyPr>
          <a:lstStyle>
            <a:lvl1pPr marL="0" indent="0" algn="ctr">
              <a:buNone/>
              <a:defRPr b="1"/>
            </a:lvl1pPr>
            <a:lvl2pPr marL="457200" indent="0">
              <a:spcBef>
                <a:spcPts val="1000"/>
              </a:spcBef>
              <a:buNone/>
              <a:defRPr sz="2200" i="1">
                <a:solidFill>
                  <a:schemeClr val="accent1"/>
                </a:solidFill>
              </a:defRPr>
            </a:lvl2pPr>
            <a:lvl3pPr marL="457200" indent="0">
              <a:spcBef>
                <a:spcPts val="0"/>
              </a:spcBef>
              <a:buNone/>
              <a:defRPr sz="2200">
                <a:solidFill>
                  <a:schemeClr val="tx1">
                    <a:lumMod val="75000"/>
                    <a:lumOff val="25000"/>
                  </a:schemeClr>
                </a:solidFill>
              </a:defRPr>
            </a:lvl3pPr>
            <a:lvl4pPr marL="777240" indent="-320040">
              <a:buClr>
                <a:schemeClr val="accent5"/>
              </a:buClr>
              <a:buFont typeface="Wingdings" panose="05000000000000000000" pitchFamily="2" charset="2"/>
              <a:buChar char=""/>
              <a:defRPr lang="en-US" sz="1800" kern="1200" dirty="0">
                <a:solidFill>
                  <a:schemeClr val="accent5"/>
                </a:solidFill>
                <a:latin typeface="+mn-lt"/>
                <a:ea typeface="+mn-ea"/>
                <a:cs typeface="+mn-cs"/>
              </a:defRPr>
            </a:lvl4pPr>
            <a:lvl5pPr marL="777240" indent="-292608">
              <a:spcBef>
                <a:spcPts val="0"/>
              </a:spcBef>
              <a:buClr>
                <a:schemeClr val="tx1">
                  <a:lumMod val="90000"/>
                  <a:lumOff val="10000"/>
                </a:schemeClr>
              </a:buClr>
              <a:buFont typeface="Wingdings" panose="05000000000000000000" pitchFamily="2" charset="2"/>
              <a:buChar char=""/>
              <a:defRPr>
                <a:solidFill>
                  <a:schemeClr val="tx1">
                    <a:lumMod val="75000"/>
                    <a:lumOff val="25000"/>
                  </a:schemeClr>
                </a:solidFill>
              </a:defRPr>
            </a:lvl5pPr>
          </a:lstStyle>
          <a:p>
            <a:pPr lvl="0"/>
            <a:r>
              <a:rPr lang="en-US" dirty="0"/>
              <a:t>FirstName </a:t>
            </a:r>
            <a:r>
              <a:rPr lang="en-US" dirty="0" err="1"/>
              <a:t>LastName</a:t>
            </a:r>
            <a:endParaRPr lang="en-US" dirty="0"/>
          </a:p>
          <a:p>
            <a:pPr lvl="1"/>
            <a:r>
              <a:rPr lang="en-US" dirty="0"/>
              <a:t>Occupation/Title</a:t>
            </a:r>
          </a:p>
          <a:p>
            <a:pPr lvl="2"/>
            <a:r>
              <a:rPr lang="en-US" dirty="0"/>
              <a:t>Company Name</a:t>
            </a:r>
          </a:p>
          <a:p>
            <a:pPr marL="777240" lvl="3" indent="-320040" algn="l" defTabSz="914400" rtl="0" eaLnBrk="1" latinLnBrk="0" hangingPunct="1">
              <a:lnSpc>
                <a:spcPct val="95000"/>
              </a:lnSpc>
              <a:spcBef>
                <a:spcPts val="500"/>
              </a:spcBef>
              <a:buClr>
                <a:srgbClr val="1C4489"/>
              </a:buClr>
              <a:buFont typeface="Wingdings" panose="05000000000000000000" pitchFamily="2" charset="2"/>
              <a:buChar char=""/>
            </a:pPr>
            <a:r>
              <a:rPr lang="en-US" dirty="0"/>
              <a:t>Email</a:t>
            </a:r>
          </a:p>
          <a:p>
            <a:pPr lvl="4"/>
            <a:r>
              <a:rPr lang="en-US" dirty="0"/>
              <a:t>Phone</a:t>
            </a:r>
          </a:p>
        </p:txBody>
      </p:sp>
      <p:sp>
        <p:nvSpPr>
          <p:cNvPr id="9" name="Picture Placeholder 6">
            <a:extLst>
              <a:ext uri="{FF2B5EF4-FFF2-40B4-BE49-F238E27FC236}">
                <a16:creationId xmlns:a16="http://schemas.microsoft.com/office/drawing/2014/main" id="{BD641F4D-5F35-4F7D-9487-696C26F0CA2C}"/>
              </a:ext>
              <a:ext uri="{C183D7F6-B498-43B3-948B-1728B52AA6E4}">
                <adec:decorative xmlns:adec="http://schemas.microsoft.com/office/drawing/2017/decorative" xmlns="" val="1"/>
              </a:ext>
            </a:extLst>
          </p:cNvPr>
          <p:cNvSpPr>
            <a:spLocks noGrp="1" noChangeAspect="1"/>
          </p:cNvSpPr>
          <p:nvPr>
            <p:ph type="pic" sz="quarter" idx="15" hasCustomPrompt="1"/>
          </p:nvPr>
        </p:nvSpPr>
        <p:spPr>
          <a:xfrm>
            <a:off x="8315476" y="1875159"/>
            <a:ext cx="1828800" cy="1828800"/>
          </a:xfrm>
          <a:solidFill>
            <a:schemeClr val="bg2"/>
          </a:solidFill>
          <a:ln w="25400">
            <a:solidFill>
              <a:schemeClr val="accent1"/>
            </a:solidFill>
            <a:miter lim="800000"/>
          </a:ln>
        </p:spPr>
        <p:txBody>
          <a:bodyPr anchor="ctr">
            <a:normAutofit/>
          </a:bodyPr>
          <a:lstStyle>
            <a:lvl1pPr marL="0" indent="0" algn="ctr">
              <a:buNone/>
              <a:defRPr sz="2000" i="1"/>
            </a:lvl1pPr>
          </a:lstStyle>
          <a:p>
            <a:r>
              <a:rPr lang="en-US" dirty="0"/>
              <a:t>Click to add Photo here</a:t>
            </a:r>
          </a:p>
        </p:txBody>
      </p:sp>
    </p:spTree>
    <p:custDataLst>
      <p:tags r:id="rId1"/>
    </p:custDataLst>
    <p:extLst>
      <p:ext uri="{BB962C8B-B14F-4D97-AF65-F5344CB8AC3E}">
        <p14:creationId xmlns:p14="http://schemas.microsoft.com/office/powerpoint/2010/main" val="1098596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er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264285" y="3663738"/>
            <a:ext cx="3657600" cy="1614486"/>
          </a:xfrm>
        </p:spPr>
        <p:txBody>
          <a:bodyPr anchor="t">
            <a:noAutofit/>
          </a:bodyPr>
          <a:lstStyle>
            <a:lvl1pPr marL="0" indent="0" algn="ctr">
              <a:buNone/>
              <a:defRPr sz="2200" b="1"/>
            </a:lvl1pPr>
            <a:lvl2pPr marL="457200" indent="0">
              <a:lnSpc>
                <a:spcPct val="90000"/>
              </a:lnSpc>
              <a:spcBef>
                <a:spcPts val="600"/>
              </a:spcBef>
              <a:buNone/>
              <a:defRPr sz="1900" i="1">
                <a:solidFill>
                  <a:schemeClr val="accent1"/>
                </a:solidFill>
              </a:defRPr>
            </a:lvl2pPr>
            <a:lvl3pPr marL="457200" indent="0">
              <a:lnSpc>
                <a:spcPct val="90000"/>
              </a:lnSpc>
              <a:spcBef>
                <a:spcPts val="0"/>
              </a:spcBef>
              <a:buNone/>
              <a:defRPr sz="1900">
                <a:solidFill>
                  <a:schemeClr val="tx1">
                    <a:lumMod val="75000"/>
                    <a:lumOff val="25000"/>
                  </a:schemeClr>
                </a:solidFill>
              </a:defRPr>
            </a:lvl3pPr>
            <a:lvl4pPr marL="777240" indent="-320040">
              <a:lnSpc>
                <a:spcPct val="90000"/>
              </a:lnSpc>
              <a:spcBef>
                <a:spcPts val="600"/>
              </a:spcBef>
              <a:buClr>
                <a:schemeClr val="accent5"/>
              </a:buClr>
              <a:buFont typeface="Wingdings" panose="05000000000000000000" pitchFamily="2" charset="2"/>
              <a:buChar char=""/>
              <a:defRPr lang="en-US" sz="1800" kern="1200" dirty="0">
                <a:solidFill>
                  <a:schemeClr val="accent5"/>
                </a:solidFill>
                <a:latin typeface="+mn-lt"/>
                <a:ea typeface="+mn-ea"/>
                <a:cs typeface="+mn-cs"/>
              </a:defRPr>
            </a:lvl4pPr>
            <a:lvl5pPr marL="777240" indent="-292608">
              <a:lnSpc>
                <a:spcPct val="90000"/>
              </a:lnSpc>
              <a:spcBef>
                <a:spcPts val="0"/>
              </a:spcBef>
              <a:buClr>
                <a:schemeClr val="tx1">
                  <a:lumMod val="90000"/>
                  <a:lumOff val="10000"/>
                </a:schemeClr>
              </a:buClr>
              <a:buFont typeface="Wingdings" panose="05000000000000000000" pitchFamily="2" charset="2"/>
              <a:buChar char=""/>
              <a:defRPr>
                <a:solidFill>
                  <a:schemeClr val="tx1">
                    <a:lumMod val="75000"/>
                    <a:lumOff val="25000"/>
                  </a:schemeClr>
                </a:solidFill>
              </a:defRPr>
            </a:lvl5pPr>
          </a:lstStyle>
          <a:p>
            <a:pPr lvl="0"/>
            <a:r>
              <a:rPr lang="en-US" dirty="0"/>
              <a:t>FirstName </a:t>
            </a:r>
            <a:r>
              <a:rPr lang="en-US" dirty="0" err="1"/>
              <a:t>LastName</a:t>
            </a:r>
            <a:endParaRPr lang="en-US" dirty="0"/>
          </a:p>
          <a:p>
            <a:pPr lvl="1"/>
            <a:r>
              <a:rPr lang="en-US" dirty="0"/>
              <a:t>Occupation/Title</a:t>
            </a:r>
          </a:p>
          <a:p>
            <a:pPr lvl="2"/>
            <a:r>
              <a:rPr lang="en-US" dirty="0"/>
              <a:t>Company Name</a:t>
            </a:r>
          </a:p>
          <a:p>
            <a:pPr marL="777240" lvl="3" indent="-320040" algn="l" defTabSz="914400" rtl="0" eaLnBrk="1" latinLnBrk="0" hangingPunct="1">
              <a:lnSpc>
                <a:spcPct val="95000"/>
              </a:lnSpc>
              <a:spcBef>
                <a:spcPts val="500"/>
              </a:spcBef>
              <a:buClr>
                <a:srgbClr val="1C4489"/>
              </a:buClr>
              <a:buFont typeface="Wingdings" panose="05000000000000000000" pitchFamily="2" charset="2"/>
              <a:buChar char=""/>
            </a:pPr>
            <a:r>
              <a:rPr lang="en-US" dirty="0"/>
              <a:t>Email</a:t>
            </a:r>
          </a:p>
          <a:p>
            <a:pPr lvl="4"/>
            <a:r>
              <a:rPr lang="en-US" dirty="0"/>
              <a:t>Phone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1280C-1E94-430E-A516-D051ECA45720}" type="slidenum">
              <a:rPr lang="en-US" smtClean="0"/>
              <a:t>‹#›</a:t>
            </a:fld>
            <a:endParaRPr lang="en-US"/>
          </a:p>
        </p:txBody>
      </p:sp>
      <p:sp>
        <p:nvSpPr>
          <p:cNvPr id="7" name="Picture Placeholder 6">
            <a:extLst>
              <a:ext uri="{FF2B5EF4-FFF2-40B4-BE49-F238E27FC236}">
                <a16:creationId xmlns:a16="http://schemas.microsoft.com/office/drawing/2014/main" id="{2286461A-3B45-43A7-9FE8-51E93F27571F}"/>
              </a:ext>
              <a:ext uri="{C183D7F6-B498-43B3-948B-1728B52AA6E4}">
                <adec:decorative xmlns:adec="http://schemas.microsoft.com/office/drawing/2017/decorative" xmlns="" val="1"/>
              </a:ext>
            </a:extLst>
          </p:cNvPr>
          <p:cNvSpPr>
            <a:spLocks noGrp="1" noChangeAspect="1"/>
          </p:cNvSpPr>
          <p:nvPr>
            <p:ph type="pic" sz="quarter" idx="13" hasCustomPrompt="1"/>
          </p:nvPr>
        </p:nvSpPr>
        <p:spPr>
          <a:xfrm>
            <a:off x="1407285" y="1802996"/>
            <a:ext cx="1371600" cy="1371600"/>
          </a:xfrm>
          <a:solidFill>
            <a:schemeClr val="bg2"/>
          </a:solidFill>
          <a:ln w="25400">
            <a:solidFill>
              <a:schemeClr val="accent1"/>
            </a:solidFill>
            <a:miter lim="800000"/>
          </a:ln>
        </p:spPr>
        <p:txBody>
          <a:bodyPr anchor="ctr">
            <a:normAutofit/>
          </a:bodyPr>
          <a:lstStyle>
            <a:lvl1pPr marL="0" indent="0" algn="ctr">
              <a:buNone/>
              <a:defRPr sz="2000" i="1"/>
            </a:lvl1pPr>
          </a:lstStyle>
          <a:p>
            <a:r>
              <a:rPr lang="en-US" dirty="0"/>
              <a:t>Click to add Photo here</a:t>
            </a:r>
          </a:p>
        </p:txBody>
      </p:sp>
      <p:sp>
        <p:nvSpPr>
          <p:cNvPr id="13" name="Content Placeholder 2">
            <a:extLst>
              <a:ext uri="{FF2B5EF4-FFF2-40B4-BE49-F238E27FC236}">
                <a16:creationId xmlns:a16="http://schemas.microsoft.com/office/drawing/2014/main" id="{E3379908-6ECB-4772-B71A-34E3F132F84B}"/>
              </a:ext>
            </a:extLst>
          </p:cNvPr>
          <p:cNvSpPr>
            <a:spLocks noGrp="1"/>
          </p:cNvSpPr>
          <p:nvPr>
            <p:ph idx="14" hasCustomPrompt="1"/>
          </p:nvPr>
        </p:nvSpPr>
        <p:spPr>
          <a:xfrm>
            <a:off x="4267200" y="3663738"/>
            <a:ext cx="3657600" cy="1614486"/>
          </a:xfrm>
        </p:spPr>
        <p:txBody>
          <a:bodyPr anchor="t">
            <a:noAutofit/>
          </a:bodyPr>
          <a:lstStyle>
            <a:lvl1pPr marL="0" indent="0" algn="ctr">
              <a:buNone/>
              <a:defRPr sz="2200" b="1"/>
            </a:lvl1pPr>
            <a:lvl2pPr marL="457200" indent="0">
              <a:lnSpc>
                <a:spcPct val="90000"/>
              </a:lnSpc>
              <a:spcBef>
                <a:spcPts val="600"/>
              </a:spcBef>
              <a:buNone/>
              <a:defRPr sz="1900" i="1">
                <a:solidFill>
                  <a:schemeClr val="accent1"/>
                </a:solidFill>
              </a:defRPr>
            </a:lvl2pPr>
            <a:lvl3pPr marL="457200" indent="0">
              <a:lnSpc>
                <a:spcPct val="90000"/>
              </a:lnSpc>
              <a:spcBef>
                <a:spcPts val="0"/>
              </a:spcBef>
              <a:buNone/>
              <a:defRPr sz="1900">
                <a:solidFill>
                  <a:schemeClr val="tx1">
                    <a:lumMod val="75000"/>
                    <a:lumOff val="25000"/>
                  </a:schemeClr>
                </a:solidFill>
              </a:defRPr>
            </a:lvl3pPr>
            <a:lvl4pPr marL="777240" indent="-320040">
              <a:lnSpc>
                <a:spcPct val="90000"/>
              </a:lnSpc>
              <a:spcBef>
                <a:spcPts val="600"/>
              </a:spcBef>
              <a:buClr>
                <a:schemeClr val="accent5"/>
              </a:buClr>
              <a:buFont typeface="Wingdings" panose="05000000000000000000" pitchFamily="2" charset="2"/>
              <a:buChar char=""/>
              <a:defRPr lang="en-US" sz="1800" kern="1200" dirty="0">
                <a:solidFill>
                  <a:schemeClr val="accent5"/>
                </a:solidFill>
                <a:latin typeface="+mn-lt"/>
                <a:ea typeface="+mn-ea"/>
                <a:cs typeface="+mn-cs"/>
              </a:defRPr>
            </a:lvl4pPr>
            <a:lvl5pPr marL="777240" indent="-292608">
              <a:lnSpc>
                <a:spcPct val="90000"/>
              </a:lnSpc>
              <a:spcBef>
                <a:spcPts val="0"/>
              </a:spcBef>
              <a:buClr>
                <a:schemeClr val="tx1">
                  <a:lumMod val="90000"/>
                  <a:lumOff val="10000"/>
                </a:schemeClr>
              </a:buClr>
              <a:buFont typeface="Wingdings" panose="05000000000000000000" pitchFamily="2" charset="2"/>
              <a:buChar char=""/>
              <a:defRPr>
                <a:solidFill>
                  <a:schemeClr val="tx1">
                    <a:lumMod val="75000"/>
                    <a:lumOff val="25000"/>
                  </a:schemeClr>
                </a:solidFill>
              </a:defRPr>
            </a:lvl5pPr>
          </a:lstStyle>
          <a:p>
            <a:pPr lvl="0"/>
            <a:r>
              <a:rPr lang="en-US" dirty="0"/>
              <a:t>FirstName </a:t>
            </a:r>
            <a:r>
              <a:rPr lang="en-US" dirty="0" err="1"/>
              <a:t>LastName</a:t>
            </a:r>
            <a:endParaRPr lang="en-US" dirty="0"/>
          </a:p>
          <a:p>
            <a:pPr lvl="1"/>
            <a:r>
              <a:rPr lang="en-US" dirty="0"/>
              <a:t>Occupation/Title</a:t>
            </a:r>
          </a:p>
          <a:p>
            <a:pPr lvl="2"/>
            <a:r>
              <a:rPr lang="en-US" dirty="0"/>
              <a:t>Company Name</a:t>
            </a:r>
          </a:p>
          <a:p>
            <a:pPr marL="777240" lvl="3" indent="-320040" algn="l" defTabSz="914400" rtl="0" eaLnBrk="1" latinLnBrk="0" hangingPunct="1">
              <a:lnSpc>
                <a:spcPct val="95000"/>
              </a:lnSpc>
              <a:spcBef>
                <a:spcPts val="500"/>
              </a:spcBef>
              <a:buClr>
                <a:srgbClr val="1C4489"/>
              </a:buClr>
              <a:buFont typeface="Wingdings" panose="05000000000000000000" pitchFamily="2" charset="2"/>
              <a:buChar char=""/>
            </a:pPr>
            <a:r>
              <a:rPr lang="en-US" dirty="0"/>
              <a:t>Email</a:t>
            </a:r>
          </a:p>
          <a:p>
            <a:pPr lvl="4"/>
            <a:r>
              <a:rPr lang="en-US" dirty="0"/>
              <a:t>Phone</a:t>
            </a:r>
          </a:p>
        </p:txBody>
      </p:sp>
      <p:sp>
        <p:nvSpPr>
          <p:cNvPr id="14" name="Picture Placeholder 6">
            <a:extLst>
              <a:ext uri="{FF2B5EF4-FFF2-40B4-BE49-F238E27FC236}">
                <a16:creationId xmlns:a16="http://schemas.microsoft.com/office/drawing/2014/main" id="{E6A44FAA-6F4D-4D84-AB6F-9086CFF938CC}"/>
              </a:ext>
              <a:ext uri="{C183D7F6-B498-43B3-948B-1728B52AA6E4}">
                <adec:decorative xmlns:adec="http://schemas.microsoft.com/office/drawing/2017/decorative" xmlns="" val="1"/>
              </a:ext>
            </a:extLst>
          </p:cNvPr>
          <p:cNvSpPr>
            <a:spLocks noGrp="1" noChangeAspect="1"/>
          </p:cNvSpPr>
          <p:nvPr>
            <p:ph type="pic" sz="quarter" idx="15" hasCustomPrompt="1"/>
          </p:nvPr>
        </p:nvSpPr>
        <p:spPr>
          <a:xfrm>
            <a:off x="5410200" y="1802996"/>
            <a:ext cx="1371600" cy="1371600"/>
          </a:xfrm>
          <a:solidFill>
            <a:schemeClr val="bg2"/>
          </a:solidFill>
          <a:ln w="25400">
            <a:solidFill>
              <a:schemeClr val="accent1"/>
            </a:solidFill>
            <a:miter lim="800000"/>
          </a:ln>
        </p:spPr>
        <p:txBody>
          <a:bodyPr anchor="ctr">
            <a:normAutofit/>
          </a:bodyPr>
          <a:lstStyle>
            <a:lvl1pPr marL="0" indent="0" algn="ctr">
              <a:buNone/>
              <a:defRPr sz="2000" i="1"/>
            </a:lvl1pPr>
          </a:lstStyle>
          <a:p>
            <a:r>
              <a:rPr lang="en-US" dirty="0"/>
              <a:t>Click to add Photo here</a:t>
            </a:r>
          </a:p>
        </p:txBody>
      </p:sp>
      <p:sp>
        <p:nvSpPr>
          <p:cNvPr id="15" name="Content Placeholder 2">
            <a:extLst>
              <a:ext uri="{FF2B5EF4-FFF2-40B4-BE49-F238E27FC236}">
                <a16:creationId xmlns:a16="http://schemas.microsoft.com/office/drawing/2014/main" id="{0FFB5D02-87CE-4A9A-A437-6D61B264F923}"/>
              </a:ext>
            </a:extLst>
          </p:cNvPr>
          <p:cNvSpPr>
            <a:spLocks noGrp="1"/>
          </p:cNvSpPr>
          <p:nvPr>
            <p:ph idx="16" hasCustomPrompt="1"/>
          </p:nvPr>
        </p:nvSpPr>
        <p:spPr>
          <a:xfrm>
            <a:off x="8274350" y="3663738"/>
            <a:ext cx="3657600" cy="1614486"/>
          </a:xfrm>
        </p:spPr>
        <p:txBody>
          <a:bodyPr anchor="t">
            <a:noAutofit/>
          </a:bodyPr>
          <a:lstStyle>
            <a:lvl1pPr marL="0" indent="0" algn="ctr">
              <a:buNone/>
              <a:defRPr sz="2200" b="1"/>
            </a:lvl1pPr>
            <a:lvl2pPr marL="457200" indent="0">
              <a:lnSpc>
                <a:spcPct val="90000"/>
              </a:lnSpc>
              <a:spcBef>
                <a:spcPts val="600"/>
              </a:spcBef>
              <a:buNone/>
              <a:defRPr sz="1900" i="1">
                <a:solidFill>
                  <a:schemeClr val="accent1"/>
                </a:solidFill>
              </a:defRPr>
            </a:lvl2pPr>
            <a:lvl3pPr marL="457200" indent="0">
              <a:lnSpc>
                <a:spcPct val="90000"/>
              </a:lnSpc>
              <a:spcBef>
                <a:spcPts val="0"/>
              </a:spcBef>
              <a:buNone/>
              <a:defRPr sz="1900">
                <a:solidFill>
                  <a:schemeClr val="tx1">
                    <a:lumMod val="75000"/>
                    <a:lumOff val="25000"/>
                  </a:schemeClr>
                </a:solidFill>
              </a:defRPr>
            </a:lvl3pPr>
            <a:lvl4pPr marL="777240" indent="-320040">
              <a:lnSpc>
                <a:spcPct val="90000"/>
              </a:lnSpc>
              <a:spcBef>
                <a:spcPts val="600"/>
              </a:spcBef>
              <a:buClr>
                <a:schemeClr val="accent5"/>
              </a:buClr>
              <a:buFont typeface="Wingdings" panose="05000000000000000000" pitchFamily="2" charset="2"/>
              <a:buChar char=""/>
              <a:defRPr lang="en-US" sz="1800" kern="1200" dirty="0">
                <a:solidFill>
                  <a:schemeClr val="accent5"/>
                </a:solidFill>
                <a:latin typeface="+mn-lt"/>
                <a:ea typeface="+mn-ea"/>
                <a:cs typeface="+mn-cs"/>
              </a:defRPr>
            </a:lvl4pPr>
            <a:lvl5pPr marL="777240" indent="-292608">
              <a:lnSpc>
                <a:spcPct val="90000"/>
              </a:lnSpc>
              <a:spcBef>
                <a:spcPts val="0"/>
              </a:spcBef>
              <a:buClr>
                <a:schemeClr val="tx1">
                  <a:lumMod val="90000"/>
                  <a:lumOff val="10000"/>
                </a:schemeClr>
              </a:buClr>
              <a:buFont typeface="Wingdings" panose="05000000000000000000" pitchFamily="2" charset="2"/>
              <a:buChar char=""/>
              <a:defRPr>
                <a:solidFill>
                  <a:schemeClr val="tx1">
                    <a:lumMod val="75000"/>
                    <a:lumOff val="25000"/>
                  </a:schemeClr>
                </a:solidFill>
              </a:defRPr>
            </a:lvl5pPr>
          </a:lstStyle>
          <a:p>
            <a:pPr lvl="0"/>
            <a:r>
              <a:rPr lang="en-US" dirty="0"/>
              <a:t>FirstName </a:t>
            </a:r>
            <a:r>
              <a:rPr lang="en-US" dirty="0" err="1"/>
              <a:t>LastName</a:t>
            </a:r>
            <a:endParaRPr lang="en-US" dirty="0"/>
          </a:p>
          <a:p>
            <a:pPr lvl="1"/>
            <a:r>
              <a:rPr lang="en-US" dirty="0"/>
              <a:t>Occupation/Title</a:t>
            </a:r>
          </a:p>
          <a:p>
            <a:pPr lvl="2"/>
            <a:r>
              <a:rPr lang="en-US" dirty="0"/>
              <a:t>Company Name</a:t>
            </a:r>
          </a:p>
          <a:p>
            <a:pPr marL="777240" lvl="3" indent="-320040" algn="l" defTabSz="914400" rtl="0" eaLnBrk="1" latinLnBrk="0" hangingPunct="1">
              <a:lnSpc>
                <a:spcPct val="95000"/>
              </a:lnSpc>
              <a:spcBef>
                <a:spcPts val="500"/>
              </a:spcBef>
              <a:buClr>
                <a:srgbClr val="1C4489"/>
              </a:buClr>
              <a:buFont typeface="Wingdings" panose="05000000000000000000" pitchFamily="2" charset="2"/>
              <a:buChar char=""/>
            </a:pPr>
            <a:r>
              <a:rPr lang="en-US" dirty="0"/>
              <a:t>Email</a:t>
            </a:r>
          </a:p>
          <a:p>
            <a:pPr lvl="4"/>
            <a:r>
              <a:rPr lang="en-US" dirty="0"/>
              <a:t>Phone</a:t>
            </a:r>
          </a:p>
        </p:txBody>
      </p:sp>
      <p:sp>
        <p:nvSpPr>
          <p:cNvPr id="16" name="Picture Placeholder 6">
            <a:extLst>
              <a:ext uri="{FF2B5EF4-FFF2-40B4-BE49-F238E27FC236}">
                <a16:creationId xmlns:a16="http://schemas.microsoft.com/office/drawing/2014/main" id="{0A6DECEC-A0A9-4D13-8B70-6A8A34377746}"/>
              </a:ext>
              <a:ext uri="{C183D7F6-B498-43B3-948B-1728B52AA6E4}">
                <adec:decorative xmlns:adec="http://schemas.microsoft.com/office/drawing/2017/decorative" xmlns="" val="1"/>
              </a:ext>
            </a:extLst>
          </p:cNvPr>
          <p:cNvSpPr>
            <a:spLocks noGrp="1" noChangeAspect="1"/>
          </p:cNvSpPr>
          <p:nvPr>
            <p:ph type="pic" sz="quarter" idx="17" hasCustomPrompt="1"/>
          </p:nvPr>
        </p:nvSpPr>
        <p:spPr>
          <a:xfrm>
            <a:off x="9417350" y="1802996"/>
            <a:ext cx="1371600" cy="1371600"/>
          </a:xfrm>
          <a:solidFill>
            <a:schemeClr val="bg2"/>
          </a:solidFill>
          <a:ln w="25400">
            <a:solidFill>
              <a:schemeClr val="accent1"/>
            </a:solidFill>
            <a:miter lim="800000"/>
          </a:ln>
        </p:spPr>
        <p:txBody>
          <a:bodyPr anchor="ctr">
            <a:normAutofit/>
          </a:bodyPr>
          <a:lstStyle>
            <a:lvl1pPr marL="0" indent="0" algn="ctr">
              <a:buNone/>
              <a:defRPr sz="2000" i="1"/>
            </a:lvl1pPr>
          </a:lstStyle>
          <a:p>
            <a:r>
              <a:rPr lang="en-US" dirty="0"/>
              <a:t>Click to add Photo here</a:t>
            </a:r>
          </a:p>
        </p:txBody>
      </p:sp>
    </p:spTree>
    <p:custDataLst>
      <p:tags r:id="rId1"/>
    </p:custDataLst>
    <p:extLst>
      <p:ext uri="{BB962C8B-B14F-4D97-AF65-F5344CB8AC3E}">
        <p14:creationId xmlns:p14="http://schemas.microsoft.com/office/powerpoint/2010/main" val="1424733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Agenda slide title</a:t>
            </a:r>
          </a:p>
        </p:txBody>
      </p:sp>
      <p:sp>
        <p:nvSpPr>
          <p:cNvPr id="3" name="Content Placeholder 2"/>
          <p:cNvSpPr>
            <a:spLocks noGrp="1"/>
          </p:cNvSpPr>
          <p:nvPr>
            <p:ph idx="1"/>
          </p:nvPr>
        </p:nvSpPr>
        <p:spPr>
          <a:xfrm>
            <a:off x="518160" y="1419224"/>
            <a:ext cx="11155680" cy="4767263"/>
          </a:xfrm>
        </p:spPr>
        <p:txBody>
          <a:bodyPr/>
          <a:lstStyle>
            <a:lvl1pPr marL="365760" indent="-365760">
              <a:buClr>
                <a:schemeClr val="accent2"/>
              </a:buClr>
              <a:buFont typeface="+mj-lt"/>
              <a:buAutoNum type="arabicPeriod"/>
              <a:defRPr sz="2600"/>
            </a:lvl1pPr>
            <a:lvl2pPr>
              <a:spcBef>
                <a:spcPts val="200"/>
              </a:spcBef>
              <a:defRPr sz="2200"/>
            </a:lvl2pPr>
            <a:lvl3pPr>
              <a:spcBef>
                <a:spcPts val="200"/>
              </a:spcBef>
              <a:defRPr/>
            </a:lvl3pPr>
            <a:lvl4pPr>
              <a:spcBef>
                <a:spcPts val="200"/>
              </a:spcBef>
              <a:defRPr/>
            </a:lvl4pPr>
            <a:lvl5pPr>
              <a:spcBef>
                <a:spcPts val="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1280C-1E94-430E-A516-D051ECA45720}" type="slidenum">
              <a:rPr lang="en-US" smtClean="0"/>
              <a:t>‹#›</a:t>
            </a:fld>
            <a:endParaRPr lang="en-US"/>
          </a:p>
        </p:txBody>
      </p:sp>
      <p:sp>
        <p:nvSpPr>
          <p:cNvPr id="7" name="Oval 6" descr="SMART icon">
            <a:extLst>
              <a:ext uri="{FF2B5EF4-FFF2-40B4-BE49-F238E27FC236}">
                <a16:creationId xmlns:a16="http://schemas.microsoft.com/office/drawing/2014/main" id="{82D5D7F0-7145-4827-83A2-5CF434C5CFBA}"/>
              </a:ext>
            </a:extLst>
          </p:cNvPr>
          <p:cNvSpPr/>
          <p:nvPr userDrawn="1"/>
        </p:nvSpPr>
        <p:spPr>
          <a:xfrm>
            <a:off x="10144369" y="461419"/>
            <a:ext cx="1556595" cy="1556595"/>
          </a:xfrm>
          <a:prstGeom prst="ellipse">
            <a:avLst/>
          </a:prstGeom>
          <a:blipFill dpi="0" rotWithShape="1">
            <a:blip r:embed="rId3" cstate="hq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33202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Objectiv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2858B7-2840-4B86-82BC-C15B58B63163}"/>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10221" y="4086790"/>
            <a:ext cx="2585710" cy="1898747"/>
          </a:xfrm>
          <a:prstGeom prst="rect">
            <a:avLst/>
          </a:prstGeom>
        </p:spPr>
      </p:pic>
      <p:sp>
        <p:nvSpPr>
          <p:cNvPr id="2" name="Title 1"/>
          <p:cNvSpPr>
            <a:spLocks noGrp="1"/>
          </p:cNvSpPr>
          <p:nvPr>
            <p:ph type="title" hasCustomPrompt="1"/>
          </p:nvPr>
        </p:nvSpPr>
        <p:spPr/>
        <p:txBody>
          <a:bodyPr/>
          <a:lstStyle>
            <a:lvl1pPr>
              <a:defRPr/>
            </a:lvl1pPr>
          </a:lstStyle>
          <a:p>
            <a:r>
              <a:rPr lang="en-US" dirty="0"/>
              <a:t>Click to edit Objectives slide title</a:t>
            </a:r>
          </a:p>
        </p:txBody>
      </p:sp>
      <p:sp>
        <p:nvSpPr>
          <p:cNvPr id="3" name="Content Placeholder 2"/>
          <p:cNvSpPr>
            <a:spLocks noGrp="1"/>
          </p:cNvSpPr>
          <p:nvPr>
            <p:ph idx="1"/>
          </p:nvPr>
        </p:nvSpPr>
        <p:spPr>
          <a:xfrm>
            <a:off x="518160" y="1431471"/>
            <a:ext cx="11155680" cy="4754880"/>
          </a:xfrm>
        </p:spPr>
        <p:txBody>
          <a:bodyPr/>
          <a:lstStyle>
            <a:lvl1pPr marL="365760" indent="-365760">
              <a:buClr>
                <a:schemeClr val="accent2"/>
              </a:buClr>
              <a:buFont typeface="Wingdings" panose="05000000000000000000" pitchFamily="2" charset="2"/>
              <a:buChar char="ü"/>
              <a:defRPr sz="2600"/>
            </a:lvl1pPr>
            <a:lvl2pPr>
              <a:spcBef>
                <a:spcPts val="200"/>
              </a:spcBef>
              <a:defRPr sz="2200"/>
            </a:lvl2pPr>
            <a:lvl3pPr>
              <a:spcBef>
                <a:spcPts val="200"/>
              </a:spcBef>
              <a:defRPr/>
            </a:lvl3pPr>
            <a:lvl4pPr>
              <a:spcBef>
                <a:spcPts val="200"/>
              </a:spcBef>
              <a:defRPr/>
            </a:lvl4pPr>
            <a:lvl5pPr>
              <a:spcBef>
                <a:spcPts val="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1280C-1E94-430E-A516-D051ECA45720}" type="slidenum">
              <a:rPr lang="en-US" smtClean="0"/>
              <a:t>‹#›</a:t>
            </a:fld>
            <a:endParaRPr lang="en-US"/>
          </a:p>
        </p:txBody>
      </p:sp>
    </p:spTree>
    <p:custDataLst>
      <p:tags r:id="rId1"/>
    </p:custDataLst>
    <p:extLst>
      <p:ext uri="{BB962C8B-B14F-4D97-AF65-F5344CB8AC3E}">
        <p14:creationId xmlns:p14="http://schemas.microsoft.com/office/powerpoint/2010/main" val="2065325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5FB0512-0D03-43C2-9663-06FDBDB95EB9}"/>
              </a:ext>
              <a:ext uri="{C183D7F6-B498-43B3-948B-1728B52AA6E4}">
                <adec:decorative xmlns:adec="http://schemas.microsoft.com/office/drawing/2017/decorative" xmlns="" val="1"/>
              </a:ext>
            </a:extLst>
          </p:cNvPr>
          <p:cNvGrpSpPr/>
          <p:nvPr userDrawn="1"/>
        </p:nvGrpSpPr>
        <p:grpSpPr>
          <a:xfrm>
            <a:off x="0" y="4787668"/>
            <a:ext cx="12190992" cy="1545565"/>
            <a:chOff x="0" y="4787661"/>
            <a:chExt cx="9143244" cy="1545565"/>
          </a:xfrm>
        </p:grpSpPr>
        <p:pic>
          <p:nvPicPr>
            <p:cNvPr id="12" name="Picture 11">
              <a:extLst>
                <a:ext uri="{FF2B5EF4-FFF2-40B4-BE49-F238E27FC236}">
                  <a16:creationId xmlns:a16="http://schemas.microsoft.com/office/drawing/2014/main" id="{E1656AEE-D6EA-459B-9879-FB6489B32125}"/>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0" y="5528621"/>
              <a:ext cx="9143244" cy="804605"/>
            </a:xfrm>
            <a:prstGeom prst="rect">
              <a:avLst/>
            </a:prstGeom>
          </p:spPr>
        </p:pic>
        <p:pic>
          <p:nvPicPr>
            <p:cNvPr id="13" name="Picture 12">
              <a:extLst>
                <a:ext uri="{FF2B5EF4-FFF2-40B4-BE49-F238E27FC236}">
                  <a16:creationId xmlns:a16="http://schemas.microsoft.com/office/drawing/2014/main" id="{B23EC7A2-7A9D-4065-9C18-8DAAC4C66AEE}"/>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787661"/>
              <a:ext cx="9143244" cy="804605"/>
            </a:xfrm>
            <a:prstGeom prst="rect">
              <a:avLst/>
            </a:prstGeom>
          </p:spPr>
        </p:pic>
      </p:grpSp>
      <p:pic>
        <p:nvPicPr>
          <p:cNvPr id="10" name="Picture 9">
            <a:extLst>
              <a:ext uri="{FF2B5EF4-FFF2-40B4-BE49-F238E27FC236}">
                <a16:creationId xmlns:a16="http://schemas.microsoft.com/office/drawing/2014/main" id="{A461F356-3A60-4677-A90A-C2EA3A663BB0}"/>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504" y="7"/>
            <a:ext cx="12190992" cy="804605"/>
          </a:xfrm>
          <a:prstGeom prst="rect">
            <a:avLst/>
          </a:prstGeom>
        </p:spPr>
      </p:pic>
      <p:sp>
        <p:nvSpPr>
          <p:cNvPr id="3" name="Content Placeholder 2"/>
          <p:cNvSpPr>
            <a:spLocks noGrp="1"/>
          </p:cNvSpPr>
          <p:nvPr>
            <p:ph idx="1" hasCustomPrompt="1"/>
          </p:nvPr>
        </p:nvSpPr>
        <p:spPr>
          <a:xfrm>
            <a:off x="1002709" y="667944"/>
            <a:ext cx="10186587" cy="4084009"/>
          </a:xfrm>
        </p:spPr>
        <p:txBody>
          <a:bodyPr anchor="ctr"/>
          <a:lstStyle>
            <a:lvl1pPr marL="0" indent="0">
              <a:buNone/>
              <a:defRPr sz="3200"/>
            </a:lvl1pPr>
          </a:lstStyle>
          <a:p>
            <a:pPr lvl="0"/>
            <a:r>
              <a:rPr lang="en-US" dirty="0"/>
              <a:t>Type quote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AEF1280C-1E94-430E-A516-D051ECA45720}" type="slidenum">
              <a:rPr lang="en-US" smtClean="0"/>
              <a:pPr/>
              <a:t>‹#›</a:t>
            </a:fld>
            <a:endParaRPr lang="en-US"/>
          </a:p>
        </p:txBody>
      </p:sp>
      <p:pic>
        <p:nvPicPr>
          <p:cNvPr id="8" name="Picture 7">
            <a:extLst>
              <a:ext uri="{FF2B5EF4-FFF2-40B4-BE49-F238E27FC236}">
                <a16:creationId xmlns:a16="http://schemas.microsoft.com/office/drawing/2014/main" id="{7D48EDC6-D49E-4B52-B448-420C09B981FF}"/>
              </a:ext>
              <a:ext uri="{C183D7F6-B498-43B3-948B-1728B52AA6E4}">
                <adec:decorative xmlns:adec="http://schemas.microsoft.com/office/drawing/2017/decorative" xmlns="" val="1"/>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a:xfrm>
            <a:off x="216653" y="118262"/>
            <a:ext cx="609550" cy="475449"/>
          </a:xfrm>
          <a:prstGeom prst="rect">
            <a:avLst/>
          </a:prstGeom>
        </p:spPr>
      </p:pic>
      <p:pic>
        <p:nvPicPr>
          <p:cNvPr id="9" name="Picture 8">
            <a:extLst>
              <a:ext uri="{FF2B5EF4-FFF2-40B4-BE49-F238E27FC236}">
                <a16:creationId xmlns:a16="http://schemas.microsoft.com/office/drawing/2014/main" id="{2C5D1391-4ECB-425D-8329-DA5705FD2A44}"/>
              </a:ext>
              <a:ext uri="{C183D7F6-B498-43B3-948B-1728B52AA6E4}">
                <adec:decorative xmlns:adec="http://schemas.microsoft.com/office/drawing/2017/decorative" xmlns="" val="1"/>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a:xfrm rot="10800000">
            <a:off x="11365797" y="4992003"/>
            <a:ext cx="609550" cy="475449"/>
          </a:xfrm>
          <a:prstGeom prst="rect">
            <a:avLst/>
          </a:prstGeom>
        </p:spPr>
      </p:pic>
      <p:sp>
        <p:nvSpPr>
          <p:cNvPr id="11" name="Text Placeholder 10">
            <a:extLst>
              <a:ext uri="{FF2B5EF4-FFF2-40B4-BE49-F238E27FC236}">
                <a16:creationId xmlns:a16="http://schemas.microsoft.com/office/drawing/2014/main" id="{C7FA847A-2E10-460B-9C1D-C7735616A565}"/>
              </a:ext>
            </a:extLst>
          </p:cNvPr>
          <p:cNvSpPr>
            <a:spLocks noGrp="1"/>
          </p:cNvSpPr>
          <p:nvPr userDrawn="1">
            <p:ph type="body" sz="quarter" idx="13" hasCustomPrompt="1"/>
          </p:nvPr>
        </p:nvSpPr>
        <p:spPr>
          <a:xfrm>
            <a:off x="1002712" y="5032861"/>
            <a:ext cx="10185993" cy="991520"/>
          </a:xfrm>
        </p:spPr>
        <p:txBody>
          <a:bodyPr anchor="ctr">
            <a:normAutofit/>
          </a:bodyPr>
          <a:lstStyle>
            <a:lvl1pPr marL="228600" indent="-228600">
              <a:buFont typeface="Arial" panose="020B0604020202020204" pitchFamily="34" charset="0"/>
              <a:buChar char="~"/>
              <a:defRPr sz="2800" b="1">
                <a:solidFill>
                  <a:schemeClr val="bg1"/>
                </a:solidFill>
              </a:defRPr>
            </a:lvl1pPr>
            <a:lvl2pPr marL="228600" indent="0">
              <a:buNone/>
              <a:defRPr sz="2000" i="1">
                <a:solidFill>
                  <a:schemeClr val="accent4">
                    <a:lumMod val="20000"/>
                    <a:lumOff val="80000"/>
                  </a:schemeClr>
                </a:solidFill>
              </a:defRPr>
            </a:lvl2pPr>
          </a:lstStyle>
          <a:p>
            <a:pPr lvl="0"/>
            <a:r>
              <a:rPr lang="en-US" dirty="0"/>
              <a:t>FirstName </a:t>
            </a:r>
            <a:r>
              <a:rPr lang="en-US" dirty="0" err="1"/>
              <a:t>LastName</a:t>
            </a:r>
            <a:endParaRPr lang="en-US" dirty="0"/>
          </a:p>
          <a:p>
            <a:pPr lvl="1"/>
            <a:r>
              <a:rPr lang="en-US" dirty="0"/>
              <a:t>Additional info if applicable</a:t>
            </a:r>
          </a:p>
        </p:txBody>
      </p:sp>
    </p:spTree>
    <p:custDataLst>
      <p:tags r:id="rId1"/>
    </p:custDataLst>
    <p:extLst>
      <p:ext uri="{BB962C8B-B14F-4D97-AF65-F5344CB8AC3E}">
        <p14:creationId xmlns:p14="http://schemas.microsoft.com/office/powerpoint/2010/main" val="3314882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ags" Target="../tags/tag22.xml"/><Relationship Id="rId5" Type="http://schemas.openxmlformats.org/officeDocument/2006/relationships/theme" Target="../theme/theme2.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9FFAE19-A8F9-4243-9882-1FA70D6AF6EA}"/>
              </a:ext>
              <a:ext uri="{C183D7F6-B498-43B3-948B-1728B52AA6E4}">
                <adec:decorative xmlns:adec="http://schemas.microsoft.com/office/drawing/2017/decorative" xmlns="" val="1"/>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504" y="6053402"/>
            <a:ext cx="12190992" cy="804605"/>
          </a:xfrm>
          <a:prstGeom prst="rect">
            <a:avLst/>
          </a:prstGeom>
        </p:spPr>
      </p:pic>
      <p:pic>
        <p:nvPicPr>
          <p:cNvPr id="10" name="Picture 9">
            <a:extLst>
              <a:ext uri="{FF2B5EF4-FFF2-40B4-BE49-F238E27FC236}">
                <a16:creationId xmlns:a16="http://schemas.microsoft.com/office/drawing/2014/main" id="{749EC62E-065B-4290-8FBC-F8DC4E4F2A77}"/>
              </a:ext>
              <a:ext uri="{C183D7F6-B498-43B3-948B-1728B52AA6E4}">
                <adec:decorative xmlns:adec="http://schemas.microsoft.com/office/drawing/2017/decorative" xmlns="" val="1"/>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0" y="0"/>
            <a:ext cx="12190992" cy="1353200"/>
          </a:xfrm>
          <a:prstGeom prst="rect">
            <a:avLst/>
          </a:prstGeom>
        </p:spPr>
      </p:pic>
      <p:sp>
        <p:nvSpPr>
          <p:cNvPr id="2" name="Title Placeholder 1"/>
          <p:cNvSpPr>
            <a:spLocks noGrp="1"/>
          </p:cNvSpPr>
          <p:nvPr>
            <p:ph type="title"/>
          </p:nvPr>
        </p:nvSpPr>
        <p:spPr>
          <a:xfrm>
            <a:off x="749300" y="67579"/>
            <a:ext cx="11359032" cy="110807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18160" y="1420779"/>
            <a:ext cx="11155680" cy="475618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7411" y="6425302"/>
            <a:ext cx="7979228" cy="365125"/>
          </a:xfrm>
          <a:prstGeom prst="rect">
            <a:avLst/>
          </a:prstGeom>
        </p:spPr>
        <p:txBody>
          <a:bodyPr vert="horz" lIns="91440" tIns="45720" rIns="91440" bIns="45720" rtlCol="0" anchor="ctr"/>
          <a:lstStyle>
            <a:lvl1pPr algn="l">
              <a:defRPr sz="1200" i="1">
                <a:solidFill>
                  <a:schemeClr val="bg1"/>
                </a:solidFill>
              </a:defRPr>
            </a:lvl1pPr>
          </a:lstStyle>
          <a:p>
            <a:endParaRPr lang="en-US" dirty="0"/>
          </a:p>
        </p:txBody>
      </p:sp>
      <p:sp>
        <p:nvSpPr>
          <p:cNvPr id="6" name="Slide Number Placeholder 5"/>
          <p:cNvSpPr>
            <a:spLocks noGrp="1"/>
          </p:cNvSpPr>
          <p:nvPr>
            <p:ph type="sldNum" sz="quarter" idx="4"/>
          </p:nvPr>
        </p:nvSpPr>
        <p:spPr>
          <a:xfrm>
            <a:off x="9229876" y="6404664"/>
            <a:ext cx="2743200" cy="365125"/>
          </a:xfrm>
          <a:prstGeom prst="rect">
            <a:avLst/>
          </a:prstGeom>
        </p:spPr>
        <p:txBody>
          <a:bodyPr vert="horz" lIns="91440" tIns="45720" rIns="91440" bIns="45720" rtlCol="0" anchor="ctr"/>
          <a:lstStyle>
            <a:lvl1pPr algn="r">
              <a:defRPr sz="1200">
                <a:solidFill>
                  <a:schemeClr val="bg1"/>
                </a:solidFill>
              </a:defRPr>
            </a:lvl1pPr>
          </a:lstStyle>
          <a:p>
            <a:fld id="{AEF1280C-1E94-430E-A516-D051ECA45720}" type="slidenum">
              <a:rPr lang="en-US" smtClean="0"/>
              <a:pPr/>
              <a:t>‹#›</a:t>
            </a:fld>
            <a:endParaRPr lang="en-US"/>
          </a:p>
        </p:txBody>
      </p:sp>
      <p:pic>
        <p:nvPicPr>
          <p:cNvPr id="8" name="Picture 7">
            <a:extLst>
              <a:ext uri="{FF2B5EF4-FFF2-40B4-BE49-F238E27FC236}">
                <a16:creationId xmlns:a16="http://schemas.microsoft.com/office/drawing/2014/main" id="{3C1D78A1-13CF-49BF-8F5F-0595DF26862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483199" y="5651218"/>
            <a:ext cx="1190641" cy="402184"/>
          </a:xfrm>
          <a:prstGeom prst="rect">
            <a:avLst/>
          </a:prstGeom>
        </p:spPr>
      </p:pic>
    </p:spTree>
    <p:custDataLst>
      <p:tags r:id="rId21"/>
    </p:custDataLst>
    <p:extLst>
      <p:ext uri="{BB962C8B-B14F-4D97-AF65-F5344CB8AC3E}">
        <p14:creationId xmlns:p14="http://schemas.microsoft.com/office/powerpoint/2010/main" val="31393984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8" r:id="rId4"/>
    <p:sldLayoutId id="2147483679" r:id="rId5"/>
    <p:sldLayoutId id="2147483680" r:id="rId6"/>
    <p:sldLayoutId id="2147483685" r:id="rId7"/>
    <p:sldLayoutId id="2147483684" r:id="rId8"/>
    <p:sldLayoutId id="2147483687" r:id="rId9"/>
    <p:sldLayoutId id="2147483666" r:id="rId10"/>
    <p:sldLayoutId id="2147483686" r:id="rId11"/>
    <p:sldLayoutId id="2147483681" r:id="rId12"/>
    <p:sldLayoutId id="2147483683" r:id="rId13"/>
    <p:sldLayoutId id="2147483664" r:id="rId14"/>
    <p:sldLayoutId id="2147483665" r:id="rId15"/>
    <p:sldLayoutId id="2147483682" r:id="rId16"/>
    <p:sldLayoutId id="2147483667" r:id="rId17"/>
    <p:sldLayoutId id="2147483668" r:id="rId18"/>
    <p:sldLayoutId id="2147483669" r:id="rId19"/>
  </p:sldLayoutIdLst>
  <p:hf hdr="0" ftr="0" dt="0"/>
  <p:txStyles>
    <p:titleStyle>
      <a:lvl1pPr algn="l" defTabSz="914400" rtl="0" eaLnBrk="1" latinLnBrk="0" hangingPunct="1">
        <a:lnSpc>
          <a:spcPct val="90000"/>
        </a:lnSpc>
        <a:spcBef>
          <a:spcPct val="0"/>
        </a:spcBef>
        <a:buNone/>
        <a:defRPr sz="3200" b="0" kern="1200">
          <a:solidFill>
            <a:schemeClr val="bg1"/>
          </a:solidFill>
          <a:effectLst>
            <a:outerShdw blurRad="50800" dist="25400" dir="8100000" algn="tr" rotWithShape="0">
              <a:prstClr val="black">
                <a:alpha val="40000"/>
              </a:prstClr>
            </a:outerShdw>
          </a:effectLst>
          <a:latin typeface="+mj-lt"/>
          <a:ea typeface="+mj-ea"/>
          <a:cs typeface="+mj-cs"/>
        </a:defRPr>
      </a:lvl1pPr>
    </p:titleStyle>
    <p:bodyStyle>
      <a:lvl1pPr marL="342900" indent="-342900" algn="l" defTabSz="914400" rtl="0" eaLnBrk="1" latinLnBrk="0" hangingPunct="1">
        <a:lnSpc>
          <a:spcPct val="95000"/>
        </a:lnSpc>
        <a:spcBef>
          <a:spcPts val="1800"/>
        </a:spcBef>
        <a:buClr>
          <a:schemeClr val="accent2"/>
        </a:buClr>
        <a:buFont typeface="Wingdings" panose="05000000000000000000" pitchFamily="2" charset="2"/>
        <a:buChar char="ü"/>
        <a:defRPr sz="2800" kern="1200">
          <a:solidFill>
            <a:schemeClr val="tx1"/>
          </a:solidFill>
          <a:latin typeface="+mn-lt"/>
          <a:ea typeface="+mn-ea"/>
          <a:cs typeface="+mn-cs"/>
        </a:defRPr>
      </a:lvl1pPr>
      <a:lvl2pPr marL="747713" indent="-290513" algn="l" defTabSz="914400" rtl="0" eaLnBrk="1" latinLnBrk="0" hangingPunct="1">
        <a:lnSpc>
          <a:spcPct val="95000"/>
        </a:lnSpc>
        <a:spcBef>
          <a:spcPts val="500"/>
        </a:spcBef>
        <a:buClr>
          <a:schemeClr val="accent1">
            <a:lumMod val="75000"/>
          </a:schemeClr>
        </a:buClr>
        <a:buSzPct val="80000"/>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5000"/>
        </a:lnSpc>
        <a:spcBef>
          <a:spcPts val="500"/>
        </a:spcBef>
        <a:buClr>
          <a:schemeClr val="accent2"/>
        </a:buClr>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5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5000"/>
        </a:lnSpc>
        <a:spcBef>
          <a:spcPts val="500"/>
        </a:spcBef>
        <a:buFont typeface="Courier New" panose="02070309020205020404" pitchFamily="49" charset="0"/>
        <a:buChar char="o"/>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1FBE7-0F06-4247-B3D0-A98A85064CDB}"/>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E68997-15F3-416C-B5DA-25EC8BA7E5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a:extLst>
              <a:ext uri="{FF2B5EF4-FFF2-40B4-BE49-F238E27FC236}">
                <a16:creationId xmlns:a16="http://schemas.microsoft.com/office/drawing/2014/main" id="{0ECBC541-1505-4BF2-A613-0605817C1945}"/>
              </a:ext>
              <a:ext uri="{C183D7F6-B498-43B3-948B-1728B52AA6E4}">
                <adec:decorative xmlns:adec="http://schemas.microsoft.com/office/drawing/2017/decorative" xmlns="" val="1"/>
              </a:ext>
            </a:extLst>
          </p:cNvPr>
          <p:cNvGrpSpPr/>
          <p:nvPr userDrawn="1"/>
        </p:nvGrpSpPr>
        <p:grpSpPr>
          <a:xfrm>
            <a:off x="0" y="0"/>
            <a:ext cx="12192000" cy="6859488"/>
            <a:chOff x="0" y="0"/>
            <a:chExt cx="9144000" cy="6859488"/>
          </a:xfrm>
        </p:grpSpPr>
        <p:sp>
          <p:nvSpPr>
            <p:cNvPr id="7" name="TextBox 6">
              <a:extLst>
                <a:ext uri="{FF2B5EF4-FFF2-40B4-BE49-F238E27FC236}">
                  <a16:creationId xmlns:a16="http://schemas.microsoft.com/office/drawing/2014/main" id="{FA1FDE87-514F-46FA-A32A-90C0FDECD634}"/>
                </a:ext>
                <a:ext uri="{C183D7F6-B498-43B3-948B-1728B52AA6E4}">
                  <adec:decorative xmlns:adec="http://schemas.microsoft.com/office/drawing/2017/decorative" xmlns="" val="1"/>
                </a:ext>
              </a:extLst>
            </p:cNvPr>
            <p:cNvSpPr txBox="1"/>
            <p:nvPr userDrawn="1"/>
          </p:nvSpPr>
          <p:spPr>
            <a:xfrm>
              <a:off x="0" y="0"/>
              <a:ext cx="9144000" cy="307777"/>
            </a:xfrm>
            <a:prstGeom prst="rect">
              <a:avLst/>
            </a:prstGeom>
            <a:solidFill>
              <a:schemeClr val="accent1">
                <a:lumMod val="75000"/>
              </a:schemeClr>
            </a:solidFill>
          </p:spPr>
          <p:txBody>
            <a:bodyPr wrap="square" rtlCol="0">
              <a:spAutoFit/>
            </a:bodyPr>
            <a:lstStyle/>
            <a:p>
              <a:r>
                <a:rPr lang="en-US" sz="1400" dirty="0">
                  <a:solidFill>
                    <a:schemeClr val="bg1"/>
                  </a:solidFill>
                </a:rPr>
                <a:t>How to use this template for 508-compliant presentations: Reference material for maintaining accessibility</a:t>
              </a:r>
            </a:p>
          </p:txBody>
        </p:sp>
        <p:sp>
          <p:nvSpPr>
            <p:cNvPr id="8" name="TextBox 7">
              <a:extLst>
                <a:ext uri="{FF2B5EF4-FFF2-40B4-BE49-F238E27FC236}">
                  <a16:creationId xmlns:a16="http://schemas.microsoft.com/office/drawing/2014/main" id="{B2BFE0FF-A454-43E2-81B3-63CA3486007C}"/>
                </a:ext>
                <a:ext uri="{C183D7F6-B498-43B3-948B-1728B52AA6E4}">
                  <adec:decorative xmlns:adec="http://schemas.microsoft.com/office/drawing/2017/decorative" xmlns="" val="1"/>
                </a:ext>
              </a:extLst>
            </p:cNvPr>
            <p:cNvSpPr txBox="1"/>
            <p:nvPr userDrawn="1"/>
          </p:nvSpPr>
          <p:spPr>
            <a:xfrm>
              <a:off x="0" y="6551711"/>
              <a:ext cx="9144000" cy="307777"/>
            </a:xfrm>
            <a:prstGeom prst="rect">
              <a:avLst/>
            </a:prstGeom>
            <a:solidFill>
              <a:schemeClr val="accent3">
                <a:lumMod val="20000"/>
                <a:lumOff val="80000"/>
              </a:schemeClr>
            </a:solidFill>
          </p:spPr>
          <p:txBody>
            <a:bodyPr wrap="square" rtlCol="0">
              <a:spAutoFit/>
            </a:bodyPr>
            <a:lstStyle/>
            <a:p>
              <a:r>
                <a:rPr lang="en-US" sz="1400" i="1" dirty="0">
                  <a:solidFill>
                    <a:schemeClr val="accent1">
                      <a:lumMod val="75000"/>
                    </a:schemeClr>
                  </a:solidFill>
                </a:rPr>
                <a:t>Should additional guidance be needed, please reach out to the Design Team </a:t>
              </a:r>
              <a:r>
                <a:rPr lang="en-US" sz="1400" b="1" i="1" dirty="0">
                  <a:solidFill>
                    <a:schemeClr val="accent1">
                      <a:lumMod val="50000"/>
                    </a:schemeClr>
                  </a:solidFill>
                </a:rPr>
                <a:t>before</a:t>
              </a:r>
              <a:r>
                <a:rPr lang="en-US" sz="1400" i="1" dirty="0">
                  <a:solidFill>
                    <a:schemeClr val="accent1">
                      <a:lumMod val="75000"/>
                    </a:schemeClr>
                  </a:solidFill>
                </a:rPr>
                <a:t> populating content.</a:t>
              </a:r>
            </a:p>
          </p:txBody>
        </p:sp>
        <p:cxnSp>
          <p:nvCxnSpPr>
            <p:cNvPr id="10" name="Straight Connector 9">
              <a:extLst>
                <a:ext uri="{FF2B5EF4-FFF2-40B4-BE49-F238E27FC236}">
                  <a16:creationId xmlns:a16="http://schemas.microsoft.com/office/drawing/2014/main" id="{77EE08A2-AACC-4EC3-80F8-0B61F85777B0}"/>
                </a:ext>
                <a:ext uri="{C183D7F6-B498-43B3-948B-1728B52AA6E4}">
                  <adec:decorative xmlns:adec="http://schemas.microsoft.com/office/drawing/2017/decorative" xmlns="" val="1"/>
                </a:ext>
              </a:extLst>
            </p:cNvPr>
            <p:cNvCxnSpPr/>
            <p:nvPr userDrawn="1"/>
          </p:nvCxnSpPr>
          <p:spPr>
            <a:xfrm>
              <a:off x="0" y="6560257"/>
              <a:ext cx="9144000" cy="0"/>
            </a:xfrm>
            <a:prstGeom prst="line">
              <a:avLst/>
            </a:prstGeom>
            <a:ln w="15875"/>
          </p:spPr>
          <p:style>
            <a:lnRef idx="1">
              <a:schemeClr val="accent1"/>
            </a:lnRef>
            <a:fillRef idx="0">
              <a:schemeClr val="accent1"/>
            </a:fillRef>
            <a:effectRef idx="0">
              <a:schemeClr val="accent1"/>
            </a:effectRef>
            <a:fontRef idx="minor">
              <a:schemeClr val="tx1"/>
            </a:fontRef>
          </p:style>
        </p:cxnSp>
      </p:grpSp>
    </p:spTree>
    <p:custDataLst>
      <p:tags r:id="rId6"/>
    </p:custDataLst>
    <p:extLst>
      <p:ext uri="{BB962C8B-B14F-4D97-AF65-F5344CB8AC3E}">
        <p14:creationId xmlns:p14="http://schemas.microsoft.com/office/powerpoint/2010/main" val="7850167"/>
      </p:ext>
    </p:extLst>
  </p:cSld>
  <p:clrMap bg1="lt1" tx1="dk1" bg2="lt2" tx2="dk2" accent1="accent1" accent2="accent2" accent3="accent3" accent4="accent4" accent5="accent5" accent6="accent6" hlink="hlink" folHlink="folHlink"/>
  <p:sldLayoutIdLst>
    <p:sldLayoutId id="2147483676" r:id="rId1"/>
    <p:sldLayoutId id="2147483690" r:id="rId2"/>
    <p:sldLayoutId id="2147483688" r:id="rId3"/>
    <p:sldLayoutId id="214748368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ecfr.gov/cgi-bin/retrieveECFR?gp=&amp;SID=76dd2e6a13352ee2067806755cc7575e&amp;mc=true&amp;n=pt2.1.200&amp;r=PART&amp;ty=HTML#se2.1.200_1302"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ecfr.io/Title-29/pt29.1.38" TargetMode="External"/><Relationship Id="rId4" Type="http://schemas.openxmlformats.org/officeDocument/2006/relationships/hyperlink" Target="https://www.gpo.gov/fdsys/pkg/PLAW-113publ128/pdf/PLAW-113publ128.pdf"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ecfr.gov/cgi-bin/retrieveECFR?gp=&amp;SID=76dd2e6a13352ee2067806755cc7575e&amp;mc=true&amp;n=pt2.1.200&amp;r=PART&amp;ty=HTML#se2.1.200_1333"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hyperlink" Target="https://www.ecfr.gov/cgi-bin/retrieveECFR?gp=&amp;SID=76dd2e6a13352ee2067806755cc7575e&amp;mc=true&amp;n=pt2.1.200&amp;r=PART&amp;ty=HTML#se2.1.200_1336"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ecfr.gov/cgi-bin/retrieveECFR?gp=&amp;SID=76dd2e6a13352ee2067806755cc7575e&amp;mc=true&amp;n=pt2.1.200&amp;r=PART&amp;ty=HTML#se2.1.200_1337"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ecfr.gov/cgi-bin/retrieveECFR?gp=&amp;SID=76dd2e6a13352ee2067806755cc7575e&amp;mc=true&amp;n=pt2.1.200&amp;r=PART&amp;ty=HTML#se2.1.200_1335"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ecfr.gov/cgi-bin/retrieveECFR?gp=&amp;SID=76dd2e6a13352ee2067806755cc7575e&amp;mc=true&amp;n=pt2.1.200&amp;r=PART&amp;ty=HTML#se2.1.200_182"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ecfr.gov/cgi-bin/retrieveECFR?gp=&amp;SID=76dd2e6a13352ee2067806755cc7575e&amp;mc=true&amp;n=pt2.1.200&amp;r=PART&amp;ty=HTML#se2.1.200_179"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hyperlink" Target="https://www.ecfr.gov/cgi-bin/retrieveECFR?gp=&amp;SID=76dd2e6a13352ee2067806755cc7575e&amp;mc=true&amp;n=pt2.1.200&amp;r=PART&amp;ty=HTML#se2.1.200_1303"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hyperlink" Target="https://wdr.doleta.gov/directives/corr_doc.cfm?docn=7872" TargetMode="External"/><Relationship Id="rId4" Type="http://schemas.openxmlformats.org/officeDocument/2006/relationships/hyperlink" Target="https://www.ecfr.gov/cgi-bin/retrieveECFR?gp=&amp;SID=76dd2e6a13352ee2067806755cc7575e&amp;mc=true&amp;n=pt2.1.200&amp;r=PART&amp;ty=HTML#se2.1.200_1337"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dr.doleta.gov/directives/corr_doc.cfm?docn=7872"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hyperlink" Target="mailto:Torrence.Latonya@dol.gov"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hyperlink" Target="mailto:Taylor.Nancy@dol.gov" TargetMode="Externa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hyperlink" Target="https://wdr.doleta.gov/directives/corr_doc.cfm?docn=7872"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ecfr.gov/cgi-bin/retrieveECFR?gp=&amp;SID=76dd2e6a13352ee2067806755cc7575e&amp;mc=true&amp;n=pt2.1.200&amp;r=PART&amp;ty=HTML#se2.1.200_1334"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ecfr.gov/cgi-bin/text-idx?SID=93d73753a66467633aa16e529d738811&amp;mc=true&amp;node=pt2.1.2900&amp;rgn=div5#se2.1.2900_118"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www.ecfr.gov/cgi-bin/retrieveECFR?gp=&amp;SID=ad1e51ddf270cb311a2ed7ddec4ab0a6&amp;mc=true&amp;n=pt2.1.200&amp;r=PART&amp;ty=HTML#se2.1.200_116"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www.ecfr.gov/cgi-bin/retrieveECFR?gp=&amp;SID=ad1e51ddf270cb311a2ed7ddec4ab0a6&amp;mc=true&amp;n=pt2.1.200&amp;r=PART&amp;ty=HTML#se2.1.200_1343"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ecfr.gov/cgi-bin/retrieveECFR?gp=&amp;SID=ad1e51ddf270cb311a2ed7ddec4ab0a6&amp;mc=true&amp;n=pt2.1.200&amp;r=PART&amp;ty=HTML#se2.1.200_1343"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www.ecfr.gov/cgi-bin/retrieveECFR?gp=1&amp;SID=2d252a002e5f0a50f76d477def4588f4&amp;ty=HTML&amp;h=L&amp;mc=true&amp;r=PART&amp;n=pt2.1.2900#se2.1.2900_115"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ecfr.gov/cgi-bin/text-idx?node=2:1.1.2.2.1&amp;rgn=div5"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ecfr.gov/cgi-bin/retrieveECFR?gp=1&amp;SID=d3543c46605a7e1e5b104885b1a67e7c&amp;ty=HTML&amp;h=L&amp;mc=true&amp;r=PART&amp;n=pt2.1.2900" TargetMode="External"/></Relationships>
</file>

<file path=ppt/slides/_rels/slide30.xml.rels><?xml version="1.0" encoding="UTF-8" standalone="yes"?>
<Relationships xmlns="http://schemas.openxmlformats.org/package/2006/relationships"><Relationship Id="rId8" Type="http://schemas.openxmlformats.org/officeDocument/2006/relationships/hyperlink" Target="https://www.ecfr.gov/cgi-bin/retrieveECFR?gp=1&amp;SID=33f6695040b7995950a3b655090be78d&amp;ty=HTML&amp;h=L&amp;mc=true&amp;r=PART&amp;n=pt2.1.2900#se2.1.2900_115" TargetMode="External"/><Relationship Id="rId3" Type="http://schemas.openxmlformats.org/officeDocument/2006/relationships/hyperlink" Target="https://www.ecfr.gov/cgi-bin/text-idx?SID=267c80b906226ed40790c1e6fcfd2987&amp;mc=true&amp;node=pt20.4.683&amp;rgn=div5#se20.4.683_1150" TargetMode="External"/><Relationship Id="rId7" Type="http://schemas.openxmlformats.org/officeDocument/2006/relationships/hyperlink" Target="https://www.ecfr.gov/cgi-bin/retrieveECFR?gp=&amp;SID=ad1e51ddf270cb311a2ed7ddec4ab0a6&amp;mc=true&amp;n=pt2.1.200&amp;r=PART&amp;ty=HTML#se2.1.200_1345"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www.ecfr.gov/cgi-bin/retrieveECFR?gp=&amp;SID=ad1e51ddf270cb311a2ed7ddec4ab0a6&amp;mc=true&amp;n=pt2.1.200&amp;r=PART&amp;ty=HTML#se2.1.200_1344" TargetMode="External"/><Relationship Id="rId5" Type="http://schemas.openxmlformats.org/officeDocument/2006/relationships/hyperlink" Target="https://www.ecfr.gov/cgi-bin/retrieveECFR?gp=&amp;SID=ad1e51ddf270cb311a2ed7ddec4ab0a6&amp;mc=true&amp;n=pt2.1.200&amp;r=PART&amp;ty=HTML#se2.1.200_1343" TargetMode="External"/><Relationship Id="rId4" Type="http://schemas.openxmlformats.org/officeDocument/2006/relationships/hyperlink" Target="https://www.ecfr.gov/cgi-bin/retrieveECFR?gp=&amp;SID=ad1e51ddf270cb311a2ed7ddec4ab0a6&amp;mc=true&amp;n=pt2.1.200&amp;r=PART&amp;ty=HTML#se2.1.200_116" TargetMode="External"/><Relationship Id="rId9" Type="http://schemas.openxmlformats.org/officeDocument/2006/relationships/hyperlink" Target="https://www.ecfr.gov/cgi-bin/retrieveECFR?gp=1&amp;SID=33f6695040b7995950a3b655090be78d&amp;ty=HTML&amp;h=L&amp;mc=true&amp;r=PART&amp;n=pt2.1.2900#se2.1.2900_117"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ecfr.gov/cgi-bin/retrieveECFR?gp=&amp;SID=ad1e51ddf270cb311a2ed7ddec4ab0a6&amp;mc=true&amp;n=pt2.1.200&amp;r=PART&amp;ty=HTML#se2.1.200_1343"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www.govinfo.gov/app/details/PLAW-114publ117"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etareports.doleta.gov/grant_closeout.cfm"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ecfr.gov/cgi-bin/retrieveECFR?gp=&amp;SID=ad1e51ddf270cb311a2ed7ddec4ab0a6&amp;mc=true&amp;n=pt2.1.200&amp;r=PART&amp;ty=HTML#se2.1.200_129"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s://www.ecfr.gov/cgi-bin/retrieveECFR?gp=1&amp;SID=33f6695040b7995950a3b655090be78d&amp;ty=HTML&amp;h=L&amp;mc=true&amp;r=PART&amp;n=pt2.1.2900#se2.1.2900_18" TargetMode="External"/><Relationship Id="rId4" Type="http://schemas.openxmlformats.org/officeDocument/2006/relationships/hyperlink" Target="https://www.ecfr.gov/cgi-bin/retrieveECFR?gp=&amp;SID=ad1e51ddf270cb311a2ed7ddec4ab0a6&amp;mc=true&amp;n=pt2.1.200&amp;r=PART&amp;ty=HTML#se2.1.200_1306"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44.xml.rels><?xml version="1.0" encoding="UTF-8" standalone="yes"?>
<Relationships xmlns="http://schemas.openxmlformats.org/package/2006/relationships"><Relationship Id="rId3" Type="http://schemas.openxmlformats.org/officeDocument/2006/relationships/hyperlink" Target="https://www.ecfr.gov/cgi-bin/retrieveECFR?gp=1&amp;SID=33f6695040b7995950a3b655090be78d&amp;ty=HTML&amp;h=L&amp;mc=true&amp;r=PART&amp;n=pt2.1.2900#se2.1.2900_115"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hyperlink" Target="https://www.ecfr.gov/cgi-bin/retrieveECFR?gp=&amp;SID=76dd2e6a13352ee2067806755cc7575e&amp;mc=true&amp;n=pt2.1.200&amp;r=PART&amp;ty=HTML#se2.1.200_129"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https://www.ecfr.gov/cgi-bin/retrieveECFR?gp=1&amp;SID=33f6695040b7995950a3b655090be78d&amp;ty=HTML&amp;h=L&amp;mc=true&amp;r=PART&amp;n=pt2.1.2900#se2.1.2900_18" TargetMode="External"/><Relationship Id="rId4" Type="http://schemas.openxmlformats.org/officeDocument/2006/relationships/hyperlink" Target="https://www.ecfr.gov/cgi-bin/retrieveECFR?gp=&amp;SID=ad1e51ddf270cb311a2ed7ddec4ab0a6&amp;mc=true&amp;n=pt2.1.200&amp;r=PART&amp;ty=HTML#se2.1.200_1306"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ecfr.gov/cgi-bin/text-idx?SID=267c80b906226ed40790c1e6fcfd2987&amp;mc=true&amp;node=pt20.4.683&amp;rgn=div5#se20.4.683_1200"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s://www.ecfr.gov/cgi-bin/retrieveECFR?gp=&amp;SID=76dd2e6a13352ee2067806755cc7575e&amp;mc=true&amp;n=pt2.1.200&amp;r=PART&amp;ty=HTML#se2.1.200_1307"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hyperlink" Target="https://www.ecfr.gov/cgi-bin/retrieveECFR?gp=&amp;SID=76dd2e6a13352ee2067806755cc7575e&amp;mc=true&amp;n=pt2.1.200&amp;r=PART&amp;ty=HTML#se2.1.200_1343"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www.pay.gov/"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hyperlink" Target="https://www.ecfr.gov/cgi-bin/text-idx?SID=267c80b906226ed40790c1e6fcfd2987&amp;mc=true&amp;node=pt20.4.683&amp;rgn=div5" TargetMode="External"/><Relationship Id="rId3" Type="http://schemas.openxmlformats.org/officeDocument/2006/relationships/hyperlink" Target="https://www.doleta.gov/grants/pdf/2018_Core_Monitoring_Guide.pdf" TargetMode="External"/><Relationship Id="rId7" Type="http://schemas.openxmlformats.org/officeDocument/2006/relationships/hyperlink" Target="https://www.ecfr.gov/cgi-bin/retrieveECFR?gp=&amp;SID=b0a4ed4205a054730d41d2de6f8ad7ad&amp;mc=true&amp;n=pt2.1.200&amp;r=PART&amp;ty=HTML" TargetMode="External"/><Relationship Id="rId2" Type="http://schemas.openxmlformats.org/officeDocument/2006/relationships/notesSlide" Target="../notesSlides/notesSlide59.xml"/><Relationship Id="rId1" Type="http://schemas.openxmlformats.org/officeDocument/2006/relationships/slideLayout" Target="../slideLayouts/slideLayout11.xml"/><Relationship Id="rId6" Type="http://schemas.openxmlformats.org/officeDocument/2006/relationships/hyperlink" Target="https://wdr.doleta.gov/directives/corr_doc.cfm?docn=7872" TargetMode="External"/><Relationship Id="rId5" Type="http://schemas.openxmlformats.org/officeDocument/2006/relationships/hyperlink" Target="https://ecfr.io/Title-02/cfr2900_main" TargetMode="External"/><Relationship Id="rId4" Type="http://schemas.openxmlformats.org/officeDocument/2006/relationships/hyperlink" Target="https://doleta.gov/grants/resources.cfm"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s://www.careeronestop.org/LocalHelp/service-locator.aspx" TargetMode="External"/><Relationship Id="rId2" Type="http://schemas.openxmlformats.org/officeDocument/2006/relationships/notesSlide" Target="../notesSlides/notesSlide60.xml"/><Relationship Id="rId1" Type="http://schemas.openxmlformats.org/officeDocument/2006/relationships/slideLayout" Target="../slideLayouts/slideLayout11.xml"/><Relationship Id="rId6" Type="http://schemas.openxmlformats.org/officeDocument/2006/relationships/hyperlink" Target="http://workforcegps.org/" TargetMode="External"/><Relationship Id="rId5" Type="http://schemas.openxmlformats.org/officeDocument/2006/relationships/hyperlink" Target="https://grantsapplicationandmanagement.workforcegps.org/" TargetMode="External"/><Relationship Id="rId4" Type="http://schemas.openxmlformats.org/officeDocument/2006/relationships/hyperlink" Target="https://doleta.gov/grants/"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www.ecfr.gov/cgi-bin/retrieveECFR?gp=&amp;SID=76dd2e6a13352ee2067806755cc7575e&amp;mc=true&amp;n=pt2.1.200&amp;r=PART&amp;ty=HTML#se2.1.200_1333"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doleta.gov/grants/pdf/2018_Core_Monitoring_Guide.pdf"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ecfr.gov/cgi-bin/retrieveECFR?gp=&amp;SID=76dd2e6a13352ee2067806755cc7575e&amp;mc=true&amp;n=pt2.1.200&amp;r=PART&amp;ty=HTML#se2.1.200_1302"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FD416-EB1D-485B-AB24-CE5D55C38B22}"/>
              </a:ext>
            </a:extLst>
          </p:cNvPr>
          <p:cNvSpPr>
            <a:spLocks noGrp="1"/>
          </p:cNvSpPr>
          <p:nvPr>
            <p:ph type="ctrTitle"/>
          </p:nvPr>
        </p:nvSpPr>
        <p:spPr/>
        <p:txBody>
          <a:bodyPr/>
          <a:lstStyle/>
          <a:p>
            <a:r>
              <a:rPr lang="en-US" dirty="0"/>
              <a:t>Records Management and Closeout</a:t>
            </a:r>
          </a:p>
        </p:txBody>
      </p:sp>
      <p:sp>
        <p:nvSpPr>
          <p:cNvPr id="4" name="Subtitle 2">
            <a:extLst>
              <a:ext uri="{FF2B5EF4-FFF2-40B4-BE49-F238E27FC236}">
                <a16:creationId xmlns:a16="http://schemas.microsoft.com/office/drawing/2014/main" id="{278A2476-7DCD-4F9C-B65D-A317082962A8}"/>
              </a:ext>
            </a:extLst>
          </p:cNvPr>
          <p:cNvSpPr>
            <a:spLocks noGrp="1"/>
          </p:cNvSpPr>
          <p:nvPr>
            <p:ph type="subTitle" idx="1"/>
          </p:nvPr>
        </p:nvSpPr>
        <p:spPr/>
        <p:txBody>
          <a:bodyPr>
            <a:normAutofit/>
          </a:bodyPr>
          <a:lstStyle/>
          <a:p>
            <a:pPr>
              <a:spcBef>
                <a:spcPts val="600"/>
              </a:spcBef>
            </a:pPr>
            <a:r>
              <a:rPr lang="en-US" sz="4000" b="1" dirty="0"/>
              <a:t>SMART 3.0 Training</a:t>
            </a:r>
          </a:p>
          <a:p>
            <a:pPr>
              <a:spcBef>
                <a:spcPts val="600"/>
              </a:spcBef>
            </a:pPr>
            <a:r>
              <a:rPr lang="en-US" sz="3200" dirty="0"/>
              <a:t>November 7, 2019</a:t>
            </a:r>
          </a:p>
        </p:txBody>
      </p:sp>
    </p:spTree>
    <p:extLst>
      <p:ext uri="{BB962C8B-B14F-4D97-AF65-F5344CB8AC3E}">
        <p14:creationId xmlns:p14="http://schemas.microsoft.com/office/powerpoint/2010/main" val="1074376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Types of Records (3)</a:t>
            </a:r>
          </a:p>
        </p:txBody>
      </p:sp>
      <p:sp>
        <p:nvSpPr>
          <p:cNvPr id="3" name="Content Placeholder 2"/>
          <p:cNvSpPr>
            <a:spLocks noGrp="1"/>
          </p:cNvSpPr>
          <p:nvPr>
            <p:ph idx="1"/>
          </p:nvPr>
        </p:nvSpPr>
        <p:spPr/>
        <p:txBody>
          <a:bodyPr>
            <a:normAutofit/>
          </a:bodyPr>
          <a:lstStyle/>
          <a:p>
            <a:pPr marL="0" indent="0" fontAlgn="base">
              <a:buNone/>
            </a:pPr>
            <a:r>
              <a:rPr lang="en-US" dirty="0">
                <a:effectLst>
                  <a:glow>
                    <a:srgbClr val="000000"/>
                  </a:glow>
                  <a:outerShdw sx="0" sy="0">
                    <a:srgbClr val="000000"/>
                  </a:outerShdw>
                  <a:reflection stA="0" endPos="0" fadeDir="0" sx="0" sy="0"/>
                </a:effectLst>
              </a:rPr>
              <a:t>WIOA sec. 185(a) and </a:t>
            </a:r>
            <a:r>
              <a:rPr lang="en-US" dirty="0">
                <a:hlinkClick r:id="rId3"/>
              </a:rPr>
              <a:t>2 CFR 200.302</a:t>
            </a:r>
            <a:endParaRPr lang="en-US" dirty="0">
              <a:effectLst>
                <a:glow>
                  <a:srgbClr val="000000"/>
                </a:glow>
                <a:outerShdw sx="0" sy="0">
                  <a:srgbClr val="000000"/>
                </a:outerShdw>
                <a:reflection stA="0" endPos="0" fadeDir="0" sx="0" sy="0"/>
              </a:effectLst>
            </a:endParaRPr>
          </a:p>
          <a:p>
            <a:pPr lvl="0" fontAlgn="base"/>
            <a:r>
              <a:rPr lang="en-US" dirty="0">
                <a:effectLst>
                  <a:glow>
                    <a:srgbClr val="000000"/>
                  </a:glow>
                  <a:outerShdw sx="0" sy="0">
                    <a:srgbClr val="000000"/>
                  </a:outerShdw>
                  <a:reflection stA="0" endPos="0" fadeDir="0" sx="0" sy="0"/>
                </a:effectLst>
              </a:rPr>
              <a:t>Records sufficient to prepare title I WIOA required reports and to permit the tracing of funds to ensure funds have not been spent unlawfully </a:t>
            </a:r>
          </a:p>
          <a:p>
            <a:pPr lvl="0" fontAlgn="base"/>
            <a:r>
              <a:rPr lang="en-US" dirty="0">
                <a:effectLst>
                  <a:glow>
                    <a:srgbClr val="000000"/>
                  </a:glow>
                  <a:outerShdw sx="0" sy="0">
                    <a:srgbClr val="000000"/>
                  </a:outerShdw>
                  <a:reflection stA="0" endPos="0" fadeDir="0" sx="0" sy="0"/>
                </a:effectLst>
              </a:rPr>
              <a:t>Records required to support title I WIOA programs’ performance and activities</a:t>
            </a:r>
          </a:p>
          <a:p>
            <a:pPr lvl="0" fontAlgn="base"/>
            <a:r>
              <a:rPr lang="en-US" dirty="0"/>
              <a:t>Records to determine compliance with the </a:t>
            </a:r>
            <a:r>
              <a:rPr lang="en-US" dirty="0" err="1"/>
              <a:t>nondisrimination</a:t>
            </a:r>
            <a:r>
              <a:rPr lang="en-US" dirty="0"/>
              <a:t> and equal opportunity provisions of sec. 188 of </a:t>
            </a:r>
            <a:r>
              <a:rPr lang="en-US" u="sng" dirty="0">
                <a:hlinkClick r:id="rId4"/>
              </a:rPr>
              <a:t>WIOA</a:t>
            </a:r>
            <a:r>
              <a:rPr lang="en-US" dirty="0"/>
              <a:t>, or </a:t>
            </a:r>
            <a:r>
              <a:rPr lang="en-US" u="sng" dirty="0">
                <a:hlinkClick r:id="rId5"/>
              </a:rPr>
              <a:t>29 CFR Part 38</a:t>
            </a:r>
            <a:r>
              <a:rPr lang="en-US" dirty="0"/>
              <a:t>.</a:t>
            </a:r>
            <a:endParaRPr lang="en-US" dirty="0">
              <a:effectLst>
                <a:glow>
                  <a:srgbClr val="000000"/>
                </a:glow>
                <a:outerShdw sx="0" sy="0">
                  <a:srgbClr val="000000"/>
                </a:outerShdw>
                <a:reflection stA="0" endPos="0" fadeDir="0" sx="0" sy="0"/>
              </a:effectLst>
            </a:endParaRPr>
          </a:p>
          <a:p>
            <a:endParaRPr lang="en-US" dirty="0"/>
          </a:p>
        </p:txBody>
      </p:sp>
      <p:sp>
        <p:nvSpPr>
          <p:cNvPr id="4" name="Slide Number Placeholder 3">
            <a:extLst>
              <a:ext uri="{FF2B5EF4-FFF2-40B4-BE49-F238E27FC236}">
                <a16:creationId xmlns:a16="http://schemas.microsoft.com/office/drawing/2014/main" id="{018AA6E1-7465-4408-8C95-3B509143AE64}"/>
              </a:ext>
            </a:extLst>
          </p:cNvPr>
          <p:cNvSpPr>
            <a:spLocks noGrp="1"/>
          </p:cNvSpPr>
          <p:nvPr>
            <p:ph type="sldNum" sz="quarter" idx="12"/>
          </p:nvPr>
        </p:nvSpPr>
        <p:spPr/>
        <p:txBody>
          <a:bodyPr/>
          <a:lstStyle/>
          <a:p>
            <a:fld id="{AEF1280C-1E94-430E-A516-D051ECA45720}" type="slidenum">
              <a:rPr lang="en-US" smtClean="0"/>
              <a:t>10</a:t>
            </a:fld>
            <a:endParaRPr lang="en-US"/>
          </a:p>
        </p:txBody>
      </p:sp>
    </p:spTree>
    <p:extLst>
      <p:ext uri="{BB962C8B-B14F-4D97-AF65-F5344CB8AC3E}">
        <p14:creationId xmlns:p14="http://schemas.microsoft.com/office/powerpoint/2010/main" val="1699769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Uniform Guidance Exceptions</a:t>
            </a:r>
          </a:p>
        </p:txBody>
      </p:sp>
      <p:sp>
        <p:nvSpPr>
          <p:cNvPr id="3" name="Content Placeholder 2"/>
          <p:cNvSpPr>
            <a:spLocks noGrp="1"/>
          </p:cNvSpPr>
          <p:nvPr>
            <p:ph idx="1"/>
          </p:nvPr>
        </p:nvSpPr>
        <p:spPr>
          <a:xfrm>
            <a:off x="518160" y="1420779"/>
            <a:ext cx="6869430" cy="4756184"/>
          </a:xfrm>
        </p:spPr>
        <p:txBody>
          <a:bodyPr>
            <a:normAutofit lnSpcReduction="10000"/>
          </a:bodyPr>
          <a:lstStyle/>
          <a:p>
            <a:pPr marL="0" indent="0">
              <a:spcBef>
                <a:spcPts val="1200"/>
              </a:spcBef>
              <a:buNone/>
            </a:pPr>
            <a:r>
              <a:rPr lang="en-US" dirty="0">
                <a:hlinkClick r:id="rId3"/>
              </a:rPr>
              <a:t>2 CFR 200.333</a:t>
            </a:r>
            <a:endParaRPr lang="en-US" dirty="0"/>
          </a:p>
          <a:p>
            <a:pPr>
              <a:spcBef>
                <a:spcPts val="1200"/>
              </a:spcBef>
            </a:pPr>
            <a:r>
              <a:rPr lang="en-US" dirty="0"/>
              <a:t>Written notification to extend retention period</a:t>
            </a:r>
          </a:p>
          <a:p>
            <a:pPr>
              <a:spcBef>
                <a:spcPts val="1200"/>
              </a:spcBef>
            </a:pPr>
            <a:r>
              <a:rPr lang="en-US" dirty="0"/>
              <a:t>Litigation, claim or audit</a:t>
            </a:r>
          </a:p>
          <a:p>
            <a:pPr>
              <a:spcBef>
                <a:spcPts val="1200"/>
              </a:spcBef>
            </a:pPr>
            <a:r>
              <a:rPr lang="en-US" dirty="0"/>
              <a:t>Records for real property and equipment</a:t>
            </a:r>
          </a:p>
          <a:p>
            <a:pPr>
              <a:spcBef>
                <a:spcPts val="1200"/>
              </a:spcBef>
            </a:pPr>
            <a:r>
              <a:rPr lang="en-US" dirty="0"/>
              <a:t>Records transferred or maintained by the Federal awarding agency</a:t>
            </a:r>
          </a:p>
          <a:p>
            <a:pPr>
              <a:spcBef>
                <a:spcPts val="1200"/>
              </a:spcBef>
            </a:pPr>
            <a:r>
              <a:rPr lang="en-US" dirty="0"/>
              <a:t>Indirect cost rate proposals and cost allocation plans</a:t>
            </a:r>
          </a:p>
          <a:p>
            <a:pPr>
              <a:spcBef>
                <a:spcPts val="1200"/>
              </a:spcBef>
            </a:pPr>
            <a:r>
              <a:rPr lang="en-US" dirty="0"/>
              <a:t>Program income  </a:t>
            </a:r>
          </a:p>
          <a:p>
            <a:pPr>
              <a:spcBef>
                <a:spcPts val="1200"/>
              </a:spcBef>
            </a:pPr>
            <a:endParaRPr lang="en-US" dirty="0"/>
          </a:p>
        </p:txBody>
      </p:sp>
      <p:pic>
        <p:nvPicPr>
          <p:cNvPr id="6" name="Picture 5" descr="Exception key on keyboard">
            <a:extLst>
              <a:ext uri="{FF2B5EF4-FFF2-40B4-BE49-F238E27FC236}">
                <a16:creationId xmlns:a16="http://schemas.microsoft.com/office/drawing/2014/main" id="{44E210A3-B0BD-405B-9AB5-92EC1A3342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6079" y="2030172"/>
            <a:ext cx="4486945" cy="2992792"/>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DFC1C7D0-E03A-47EB-9BE1-6060BC637B35}"/>
              </a:ext>
            </a:extLst>
          </p:cNvPr>
          <p:cNvSpPr>
            <a:spLocks noGrp="1"/>
          </p:cNvSpPr>
          <p:nvPr>
            <p:ph type="sldNum" sz="quarter" idx="12"/>
          </p:nvPr>
        </p:nvSpPr>
        <p:spPr/>
        <p:txBody>
          <a:bodyPr/>
          <a:lstStyle/>
          <a:p>
            <a:fld id="{AEF1280C-1E94-430E-A516-D051ECA45720}" type="slidenum">
              <a:rPr lang="en-US" smtClean="0"/>
              <a:t>11</a:t>
            </a:fld>
            <a:endParaRPr lang="en-US"/>
          </a:p>
        </p:txBody>
      </p:sp>
    </p:spTree>
    <p:extLst>
      <p:ext uri="{BB962C8B-B14F-4D97-AF65-F5344CB8AC3E}">
        <p14:creationId xmlns:p14="http://schemas.microsoft.com/office/powerpoint/2010/main" val="3799088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 to Records </a:t>
            </a:r>
          </a:p>
        </p:txBody>
      </p:sp>
      <p:sp>
        <p:nvSpPr>
          <p:cNvPr id="3" name="Content Placeholder 2"/>
          <p:cNvSpPr>
            <a:spLocks noGrp="1"/>
          </p:cNvSpPr>
          <p:nvPr>
            <p:ph idx="1"/>
          </p:nvPr>
        </p:nvSpPr>
        <p:spPr/>
        <p:txBody>
          <a:bodyPr vert="horz" lIns="91440" tIns="45720" rIns="91440" bIns="45720" rtlCol="0" anchor="t">
            <a:normAutofit fontScale="92500" lnSpcReduction="10000"/>
          </a:bodyPr>
          <a:lstStyle/>
          <a:p>
            <a:pPr marL="0" indent="0">
              <a:buNone/>
            </a:pPr>
            <a:r>
              <a:rPr lang="en-US" dirty="0">
                <a:hlinkClick r:id="rId3"/>
              </a:rPr>
              <a:t>2 CFR 200.336</a:t>
            </a:r>
            <a:endParaRPr lang="en-US" dirty="0"/>
          </a:p>
          <a:p>
            <a:r>
              <a:rPr lang="en-US" dirty="0"/>
              <a:t>Awarding agency, Inspectors General, U.S. Comptroller General, pass-through entity, or any of their authorized representatives have right of access to any records pertinent to a grant to make audits, examination, excerpts and transcripts</a:t>
            </a:r>
          </a:p>
          <a:p>
            <a:r>
              <a:rPr lang="en-US" dirty="0"/>
              <a:t>For WIOA title I grant recipients, the Director at the Office of Civil Rights has the same rights of access </a:t>
            </a:r>
          </a:p>
          <a:p>
            <a:r>
              <a:rPr lang="en-US" dirty="0"/>
              <a:t>Restriction applies to access to name of victim of a crime</a:t>
            </a:r>
          </a:p>
          <a:p>
            <a:r>
              <a:rPr lang="en-US" dirty="0"/>
              <a:t>Right of access not limited to period of retention, but lasts as long as the records are retained </a:t>
            </a:r>
          </a:p>
        </p:txBody>
      </p:sp>
      <p:sp>
        <p:nvSpPr>
          <p:cNvPr id="4" name="Slide Number Placeholder 3">
            <a:extLst>
              <a:ext uri="{FF2B5EF4-FFF2-40B4-BE49-F238E27FC236}">
                <a16:creationId xmlns:a16="http://schemas.microsoft.com/office/drawing/2014/main" id="{FA83FB4F-0C62-442C-BB5A-D6A7D2841AE1}"/>
              </a:ext>
            </a:extLst>
          </p:cNvPr>
          <p:cNvSpPr>
            <a:spLocks noGrp="1"/>
          </p:cNvSpPr>
          <p:nvPr>
            <p:ph type="sldNum" sz="quarter" idx="12"/>
          </p:nvPr>
        </p:nvSpPr>
        <p:spPr/>
        <p:txBody>
          <a:bodyPr/>
          <a:lstStyle/>
          <a:p>
            <a:fld id="{AEF1280C-1E94-430E-A516-D051ECA45720}" type="slidenum">
              <a:rPr lang="en-US" smtClean="0"/>
              <a:t>12</a:t>
            </a:fld>
            <a:endParaRPr lang="en-US"/>
          </a:p>
        </p:txBody>
      </p:sp>
    </p:spTree>
    <p:extLst>
      <p:ext uri="{BB962C8B-B14F-4D97-AF65-F5344CB8AC3E}">
        <p14:creationId xmlns:p14="http://schemas.microsoft.com/office/powerpoint/2010/main" val="1523972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 to Records (cont.) </a:t>
            </a:r>
          </a:p>
        </p:txBody>
      </p:sp>
      <p:sp>
        <p:nvSpPr>
          <p:cNvPr id="3" name="Content Placeholder 2"/>
          <p:cNvSpPr>
            <a:spLocks noGrp="1"/>
          </p:cNvSpPr>
          <p:nvPr>
            <p:ph idx="1"/>
          </p:nvPr>
        </p:nvSpPr>
        <p:spPr/>
        <p:txBody>
          <a:bodyPr>
            <a:normAutofit/>
          </a:bodyPr>
          <a:lstStyle/>
          <a:p>
            <a:pPr marL="0" indent="0">
              <a:buNone/>
            </a:pPr>
            <a:r>
              <a:rPr lang="en-US" sz="3200" dirty="0">
                <a:hlinkClick r:id="rId3"/>
              </a:rPr>
              <a:t>2 CFR 200.337</a:t>
            </a:r>
            <a:endParaRPr lang="en-US" sz="3200" dirty="0"/>
          </a:p>
          <a:p>
            <a:r>
              <a:rPr lang="en-US" sz="3200" dirty="0"/>
              <a:t>DOL will not limit public access to its records pertinent to a Federal award, except</a:t>
            </a:r>
          </a:p>
          <a:p>
            <a:pPr lvl="1"/>
            <a:r>
              <a:rPr lang="en-US" sz="2800" dirty="0"/>
              <a:t>For protected personally identifiable information (PII)</a:t>
            </a:r>
          </a:p>
          <a:p>
            <a:pPr lvl="1"/>
            <a:r>
              <a:rPr lang="en-US" sz="2800" dirty="0"/>
              <a:t>When DOL can demonstrate such records will be kept confidential and </a:t>
            </a:r>
          </a:p>
          <a:p>
            <a:pPr lvl="2">
              <a:buClr>
                <a:srgbClr val="D93E0D"/>
              </a:buClr>
            </a:pPr>
            <a:r>
              <a:rPr lang="en-US" sz="2400" dirty="0"/>
              <a:t>Would have been exempted from disclosure pursuant to the Freedom of Information Act (FOIA), or </a:t>
            </a:r>
          </a:p>
          <a:p>
            <a:pPr lvl="2">
              <a:buClr>
                <a:srgbClr val="D93E0D"/>
              </a:buClr>
            </a:pPr>
            <a:r>
              <a:rPr lang="en-US" sz="2400" dirty="0"/>
              <a:t>Controlled unclassified information pursuant to Executive Order 13556 if the records had belonged to the DOL</a:t>
            </a:r>
          </a:p>
        </p:txBody>
      </p:sp>
      <p:sp>
        <p:nvSpPr>
          <p:cNvPr id="4" name="Slide Number Placeholder 3">
            <a:extLst>
              <a:ext uri="{FF2B5EF4-FFF2-40B4-BE49-F238E27FC236}">
                <a16:creationId xmlns:a16="http://schemas.microsoft.com/office/drawing/2014/main" id="{FA83FB4F-0C62-442C-BB5A-D6A7D2841AE1}"/>
              </a:ext>
            </a:extLst>
          </p:cNvPr>
          <p:cNvSpPr>
            <a:spLocks noGrp="1"/>
          </p:cNvSpPr>
          <p:nvPr>
            <p:ph type="sldNum" sz="quarter" idx="12"/>
          </p:nvPr>
        </p:nvSpPr>
        <p:spPr/>
        <p:txBody>
          <a:bodyPr/>
          <a:lstStyle/>
          <a:p>
            <a:fld id="{AEF1280C-1E94-430E-A516-D051ECA45720}" type="slidenum">
              <a:rPr lang="en-US" smtClean="0"/>
              <a:t>13</a:t>
            </a:fld>
            <a:endParaRPr lang="en-US"/>
          </a:p>
        </p:txBody>
      </p:sp>
    </p:spTree>
    <p:extLst>
      <p:ext uri="{BB962C8B-B14F-4D97-AF65-F5344CB8AC3E}">
        <p14:creationId xmlns:p14="http://schemas.microsoft.com/office/powerpoint/2010/main" val="1880647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Collection, Transmission, and Storage</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a:hlinkClick r:id="rId3"/>
              </a:rPr>
              <a:t>2 CFR 200.335</a:t>
            </a:r>
            <a:endParaRPr lang="en-US" dirty="0"/>
          </a:p>
          <a:p>
            <a:r>
              <a:rPr lang="en-US" dirty="0"/>
              <a:t>Must retain and store records in a manner that will preserve their integrity and admissibility as evidence in any audit/litigation or other proceeding.</a:t>
            </a:r>
          </a:p>
          <a:p>
            <a:r>
              <a:rPr lang="en-US" dirty="0"/>
              <a:t>Burden of producing and authenticating records on custodian </a:t>
            </a:r>
          </a:p>
          <a:p>
            <a:pPr lvl="1"/>
            <a:r>
              <a:rPr lang="en-US" dirty="0">
                <a:solidFill>
                  <a:schemeClr val="accent1"/>
                </a:solidFill>
              </a:rPr>
              <a:t>Failure to authenticate; not for evidentiary purpose</a:t>
            </a:r>
          </a:p>
          <a:p>
            <a:r>
              <a:rPr lang="en-US" dirty="0"/>
              <a:t>Microfilmed or photocopied records can be substituted for original records as admissible for evidentiary purposes. </a:t>
            </a:r>
          </a:p>
          <a:p>
            <a:r>
              <a:rPr lang="en-US" dirty="0"/>
              <a:t>If data are stored in a computer or similar device, any printout or other output readable by sight, shown to reflect the data accurately, is an original. </a:t>
            </a:r>
          </a:p>
          <a:p>
            <a:r>
              <a:rPr lang="en-US" dirty="0"/>
              <a:t>To prove the content of a writing or recording, the original writing or recording is required.</a:t>
            </a:r>
          </a:p>
          <a:p>
            <a:endParaRPr lang="en-US" dirty="0"/>
          </a:p>
        </p:txBody>
      </p:sp>
      <p:sp>
        <p:nvSpPr>
          <p:cNvPr id="4" name="Slide Number Placeholder 3">
            <a:extLst>
              <a:ext uri="{FF2B5EF4-FFF2-40B4-BE49-F238E27FC236}">
                <a16:creationId xmlns:a16="http://schemas.microsoft.com/office/drawing/2014/main" id="{92817280-3F41-4F7C-A1E8-34FEFE8CAAE1}"/>
              </a:ext>
            </a:extLst>
          </p:cNvPr>
          <p:cNvSpPr>
            <a:spLocks noGrp="1"/>
          </p:cNvSpPr>
          <p:nvPr>
            <p:ph type="sldNum" sz="quarter" idx="12"/>
          </p:nvPr>
        </p:nvSpPr>
        <p:spPr/>
        <p:txBody>
          <a:bodyPr/>
          <a:lstStyle/>
          <a:p>
            <a:fld id="{AEF1280C-1E94-430E-A516-D051ECA45720}" type="slidenum">
              <a:rPr lang="en-US" smtClean="0"/>
              <a:t>14</a:t>
            </a:fld>
            <a:endParaRPr lang="en-US"/>
          </a:p>
        </p:txBody>
      </p:sp>
    </p:spTree>
    <p:extLst>
      <p:ext uri="{BB962C8B-B14F-4D97-AF65-F5344CB8AC3E}">
        <p14:creationId xmlns:p14="http://schemas.microsoft.com/office/powerpoint/2010/main" val="186582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Protected Personally Identifiable Information </a:t>
            </a:r>
          </a:p>
        </p:txBody>
      </p:sp>
      <p:sp>
        <p:nvSpPr>
          <p:cNvPr id="3" name="Content Placeholder 2"/>
          <p:cNvSpPr>
            <a:spLocks noGrp="1"/>
          </p:cNvSpPr>
          <p:nvPr>
            <p:ph idx="1"/>
          </p:nvPr>
        </p:nvSpPr>
        <p:spPr>
          <a:xfrm>
            <a:off x="518160" y="1380438"/>
            <a:ext cx="11155680" cy="4756184"/>
          </a:xfrm>
        </p:spPr>
        <p:txBody>
          <a:bodyPr>
            <a:normAutofit fontScale="77500" lnSpcReduction="20000"/>
          </a:bodyPr>
          <a:lstStyle/>
          <a:p>
            <a:pPr marL="0" indent="0">
              <a:spcBef>
                <a:spcPts val="1200"/>
              </a:spcBef>
              <a:buNone/>
            </a:pPr>
            <a:r>
              <a:rPr lang="en-US" sz="3100" dirty="0">
                <a:hlinkClick r:id="rId3"/>
              </a:rPr>
              <a:t>2 CFR 200. 82</a:t>
            </a:r>
            <a:endParaRPr lang="en-US" sz="3100" i="1" dirty="0"/>
          </a:p>
          <a:p>
            <a:pPr>
              <a:spcBef>
                <a:spcPts val="1200"/>
              </a:spcBef>
            </a:pPr>
            <a:r>
              <a:rPr lang="en-US" sz="3100" u="sng" dirty="0"/>
              <a:t>Protected</a:t>
            </a:r>
            <a:r>
              <a:rPr lang="en-US" sz="3100" dirty="0"/>
              <a:t> PII means an individual's first name or first initial and last name in combination with any one or more of types of information, including, but not limited to:</a:t>
            </a:r>
          </a:p>
          <a:p>
            <a:pPr lvl="1"/>
            <a:r>
              <a:rPr lang="en-US" sz="2600" dirty="0"/>
              <a:t>social security number, </a:t>
            </a:r>
          </a:p>
          <a:p>
            <a:pPr lvl="1"/>
            <a:r>
              <a:rPr lang="en-US" sz="2600" dirty="0"/>
              <a:t>passport number, </a:t>
            </a:r>
          </a:p>
          <a:p>
            <a:pPr lvl="1"/>
            <a:r>
              <a:rPr lang="en-US" sz="2600" dirty="0"/>
              <a:t>credit card numbers, </a:t>
            </a:r>
          </a:p>
          <a:p>
            <a:pPr lvl="1"/>
            <a:r>
              <a:rPr lang="en-US" sz="2600" dirty="0"/>
              <a:t>clearances, </a:t>
            </a:r>
          </a:p>
          <a:p>
            <a:pPr lvl="1"/>
            <a:r>
              <a:rPr lang="en-US" sz="2600" dirty="0"/>
              <a:t>bank numbers,</a:t>
            </a:r>
          </a:p>
          <a:p>
            <a:pPr lvl="1"/>
            <a:r>
              <a:rPr lang="en-US" sz="2600" dirty="0"/>
              <a:t>biometrics, </a:t>
            </a:r>
          </a:p>
          <a:p>
            <a:pPr lvl="1"/>
            <a:r>
              <a:rPr lang="en-US" sz="2600" dirty="0"/>
              <a:t>date and place of birth, </a:t>
            </a:r>
          </a:p>
          <a:p>
            <a:pPr lvl="1"/>
            <a:r>
              <a:rPr lang="en-US" sz="2600" dirty="0"/>
              <a:t>mother's maiden name,</a:t>
            </a:r>
          </a:p>
          <a:p>
            <a:pPr lvl="1"/>
            <a:r>
              <a:rPr lang="en-US" sz="2600" dirty="0"/>
              <a:t>criminal, medical and financial records,</a:t>
            </a:r>
          </a:p>
          <a:p>
            <a:pPr lvl="1"/>
            <a:r>
              <a:rPr lang="en-US" sz="2600" dirty="0"/>
              <a:t>educational transcripts. </a:t>
            </a:r>
          </a:p>
          <a:p>
            <a:pPr>
              <a:spcBef>
                <a:spcPts val="1200"/>
              </a:spcBef>
            </a:pPr>
            <a:r>
              <a:rPr lang="en-US" sz="3100" dirty="0"/>
              <a:t>This does not include PII that is required by law to be disclosed.</a:t>
            </a:r>
            <a:endParaRPr lang="en-US" dirty="0"/>
          </a:p>
        </p:txBody>
      </p:sp>
      <p:pic>
        <p:nvPicPr>
          <p:cNvPr id="6" name="Picture 5" descr="magnifying glass over words &quot;Personally Identifiable Information&quot;">
            <a:extLst>
              <a:ext uri="{FF2B5EF4-FFF2-40B4-BE49-F238E27FC236}">
                <a16:creationId xmlns:a16="http://schemas.microsoft.com/office/drawing/2014/main" id="{449B80FE-B7FC-4863-8FCF-5B0F845C00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4742" y="2479184"/>
            <a:ext cx="4146997" cy="3110248"/>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98FB093E-C611-44B2-907F-9A0314D5AA2D}"/>
              </a:ext>
            </a:extLst>
          </p:cNvPr>
          <p:cNvSpPr>
            <a:spLocks noGrp="1"/>
          </p:cNvSpPr>
          <p:nvPr>
            <p:ph type="sldNum" sz="quarter" idx="12"/>
          </p:nvPr>
        </p:nvSpPr>
        <p:spPr/>
        <p:txBody>
          <a:bodyPr/>
          <a:lstStyle/>
          <a:p>
            <a:fld id="{AEF1280C-1E94-430E-A516-D051ECA45720}" type="slidenum">
              <a:rPr lang="en-US" smtClean="0"/>
              <a:t>15</a:t>
            </a:fld>
            <a:endParaRPr lang="en-US"/>
          </a:p>
        </p:txBody>
      </p:sp>
    </p:spTree>
    <p:extLst>
      <p:ext uri="{BB962C8B-B14F-4D97-AF65-F5344CB8AC3E}">
        <p14:creationId xmlns:p14="http://schemas.microsoft.com/office/powerpoint/2010/main" val="426930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45F8CB-42E7-4012-B83E-F4D2F0D41497}"/>
              </a:ext>
            </a:extLst>
          </p:cNvPr>
          <p:cNvSpPr/>
          <p:nvPr/>
        </p:nvSpPr>
        <p:spPr>
          <a:xfrm>
            <a:off x="10389029" y="5525193"/>
            <a:ext cx="1573619" cy="543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p:txBody>
          <a:bodyPr>
            <a:normAutofit/>
          </a:bodyPr>
          <a:lstStyle/>
          <a:p>
            <a:r>
              <a:rPr lang="en-US" dirty="0"/>
              <a:t>Collection, Transmission, and Storage </a:t>
            </a:r>
          </a:p>
        </p:txBody>
      </p:sp>
      <p:sp>
        <p:nvSpPr>
          <p:cNvPr id="3" name="Content Placeholder 2"/>
          <p:cNvSpPr>
            <a:spLocks noGrp="1"/>
          </p:cNvSpPr>
          <p:nvPr>
            <p:ph idx="1"/>
          </p:nvPr>
        </p:nvSpPr>
        <p:spPr/>
        <p:txBody>
          <a:bodyPr/>
          <a:lstStyle/>
          <a:p>
            <a:r>
              <a:rPr lang="en-US" dirty="0"/>
              <a:t>May 2013 Executive Order on Making Open and Machine Readable the New Default for Government Information:</a:t>
            </a:r>
          </a:p>
          <a:p>
            <a:pPr lvl="1"/>
            <a:r>
              <a:rPr lang="en-US" dirty="0"/>
              <a:t>Responsibilities of Federal awarding agency and Pass-through entity</a:t>
            </a:r>
          </a:p>
          <a:p>
            <a:pPr lvl="1"/>
            <a:endParaRPr lang="en-US" dirty="0" smtClean="0"/>
          </a:p>
          <a:p>
            <a:pPr lvl="1"/>
            <a:r>
              <a:rPr lang="en-US" dirty="0" smtClean="0"/>
              <a:t>Requirements </a:t>
            </a:r>
            <a:r>
              <a:rPr lang="en-US" dirty="0"/>
              <a:t>for </a:t>
            </a:r>
            <a:r>
              <a:rPr lang="en-US" dirty="0" smtClean="0"/>
              <a:t>digital and </a:t>
            </a:r>
            <a:r>
              <a:rPr lang="en-US" dirty="0"/>
              <a:t>paper </a:t>
            </a:r>
            <a:r>
              <a:rPr lang="en-US" dirty="0" smtClean="0"/>
              <a:t>records</a:t>
            </a:r>
          </a:p>
          <a:p>
            <a:pPr lvl="2"/>
            <a:r>
              <a:rPr lang="en-US" dirty="0" smtClean="0"/>
              <a:t>Digital records must be housed in a system that limits alterations or changes</a:t>
            </a:r>
          </a:p>
          <a:p>
            <a:pPr lvl="2"/>
            <a:r>
              <a:rPr lang="en-US" dirty="0" smtClean="0"/>
              <a:t>2 </a:t>
            </a:r>
            <a:r>
              <a:rPr lang="en-US" dirty="0" err="1" smtClean="0"/>
              <a:t>cfr</a:t>
            </a:r>
            <a:r>
              <a:rPr lang="en-US" dirty="0" smtClean="0"/>
              <a:t> 200.335</a:t>
            </a:r>
            <a:endParaRPr lang="en-US" dirty="0"/>
          </a:p>
        </p:txBody>
      </p:sp>
      <p:sp>
        <p:nvSpPr>
          <p:cNvPr id="4" name="Slide Number Placeholder 3">
            <a:extLst>
              <a:ext uri="{FF2B5EF4-FFF2-40B4-BE49-F238E27FC236}">
                <a16:creationId xmlns:a16="http://schemas.microsoft.com/office/drawing/2014/main" id="{92817280-3F41-4F7C-A1E8-34FEFE8CAAE1}"/>
              </a:ext>
            </a:extLst>
          </p:cNvPr>
          <p:cNvSpPr>
            <a:spLocks noGrp="1"/>
          </p:cNvSpPr>
          <p:nvPr>
            <p:ph type="sldNum" sz="quarter" idx="12"/>
          </p:nvPr>
        </p:nvSpPr>
        <p:spPr/>
        <p:txBody>
          <a:bodyPr/>
          <a:lstStyle/>
          <a:p>
            <a:fld id="{AEF1280C-1E94-430E-A516-D051ECA45720}" type="slidenum">
              <a:rPr lang="en-US" smtClean="0"/>
              <a:t>16</a:t>
            </a:fld>
            <a:endParaRPr lang="en-US"/>
          </a:p>
        </p:txBody>
      </p:sp>
    </p:spTree>
    <p:extLst>
      <p:ext uri="{BB962C8B-B14F-4D97-AF65-F5344CB8AC3E}">
        <p14:creationId xmlns:p14="http://schemas.microsoft.com/office/powerpoint/2010/main" val="2832466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Personally Identifiable Information (PII) </a:t>
            </a:r>
          </a:p>
        </p:txBody>
      </p:sp>
      <p:sp>
        <p:nvSpPr>
          <p:cNvPr id="3" name="Content Placeholder 2"/>
          <p:cNvSpPr>
            <a:spLocks noGrp="1"/>
          </p:cNvSpPr>
          <p:nvPr>
            <p:ph sz="half" idx="1"/>
          </p:nvPr>
        </p:nvSpPr>
        <p:spPr>
          <a:xfrm>
            <a:off x="716280" y="1465943"/>
            <a:ext cx="6112716" cy="4711020"/>
          </a:xfrm>
        </p:spPr>
        <p:txBody>
          <a:bodyPr>
            <a:normAutofit/>
          </a:bodyPr>
          <a:lstStyle/>
          <a:p>
            <a:pPr marL="0" indent="0">
              <a:buNone/>
            </a:pPr>
            <a:r>
              <a:rPr lang="en-US" sz="2800" dirty="0">
                <a:hlinkClick r:id="rId3"/>
              </a:rPr>
              <a:t>2 CFR 200.79</a:t>
            </a:r>
            <a:endParaRPr lang="en-US" sz="2800" dirty="0"/>
          </a:p>
          <a:p>
            <a:r>
              <a:rPr lang="en-US" sz="2800" dirty="0"/>
              <a:t>PII means information that can be used to distinguish or trace an individual’s identity, either alone or when with other personal or identifying information that is linked or linkable to a specific individual.</a:t>
            </a:r>
          </a:p>
          <a:p>
            <a:endParaRPr lang="en-US" sz="2800" dirty="0"/>
          </a:p>
        </p:txBody>
      </p:sp>
      <p:pic>
        <p:nvPicPr>
          <p:cNvPr id="6" name="Picture 5" descr="computer screen with words &quot;Personally Identifiable Information&quot;">
            <a:extLst>
              <a:ext uri="{FF2B5EF4-FFF2-40B4-BE49-F238E27FC236}">
                <a16:creationId xmlns:a16="http://schemas.microsoft.com/office/drawing/2014/main" id="{9B9D686C-D741-4E1E-9D3F-051FDD5EEA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8996" y="1995134"/>
            <a:ext cx="4588370" cy="2867731"/>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98FB093E-C611-44B2-907F-9A0314D5AA2D}"/>
              </a:ext>
            </a:extLst>
          </p:cNvPr>
          <p:cNvSpPr>
            <a:spLocks noGrp="1"/>
          </p:cNvSpPr>
          <p:nvPr>
            <p:ph type="sldNum" sz="quarter" idx="12"/>
          </p:nvPr>
        </p:nvSpPr>
        <p:spPr/>
        <p:txBody>
          <a:bodyPr/>
          <a:lstStyle/>
          <a:p>
            <a:fld id="{AEF1280C-1E94-430E-A516-D051ECA45720}" type="slidenum">
              <a:rPr lang="en-US" smtClean="0"/>
              <a:t>17</a:t>
            </a:fld>
            <a:endParaRPr lang="en-US"/>
          </a:p>
        </p:txBody>
      </p:sp>
    </p:spTree>
    <p:extLst>
      <p:ext uri="{BB962C8B-B14F-4D97-AF65-F5344CB8AC3E}">
        <p14:creationId xmlns:p14="http://schemas.microsoft.com/office/powerpoint/2010/main" val="4190738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Protection of Personally Identifiable Information</a:t>
            </a:r>
          </a:p>
        </p:txBody>
      </p:sp>
      <p:sp>
        <p:nvSpPr>
          <p:cNvPr id="3" name="Content Placeholder 2"/>
          <p:cNvSpPr>
            <a:spLocks noGrp="1"/>
          </p:cNvSpPr>
          <p:nvPr>
            <p:ph idx="1"/>
          </p:nvPr>
        </p:nvSpPr>
        <p:spPr>
          <a:xfrm>
            <a:off x="518160" y="1420779"/>
            <a:ext cx="6822798" cy="4756184"/>
          </a:xfrm>
        </p:spPr>
        <p:txBody>
          <a:bodyPr>
            <a:normAutofit/>
          </a:bodyPr>
          <a:lstStyle/>
          <a:p>
            <a:pPr marL="0" indent="0">
              <a:buNone/>
            </a:pPr>
            <a:r>
              <a:rPr lang="en-US" dirty="0">
                <a:hlinkClick r:id="rId3"/>
              </a:rPr>
              <a:t>2 CFR 200.303</a:t>
            </a:r>
            <a:r>
              <a:rPr lang="en-US" dirty="0"/>
              <a:t>, </a:t>
            </a:r>
            <a:r>
              <a:rPr lang="en-US" dirty="0">
                <a:hlinkClick r:id="rId4"/>
              </a:rPr>
              <a:t>2 CFR 200.337</a:t>
            </a:r>
            <a:r>
              <a:rPr lang="en-US" dirty="0"/>
              <a:t>, </a:t>
            </a:r>
            <a:r>
              <a:rPr lang="en-US" dirty="0">
                <a:hlinkClick r:id="rId5"/>
              </a:rPr>
              <a:t>TEGL 39-11</a:t>
            </a:r>
            <a:endParaRPr lang="en-US" dirty="0"/>
          </a:p>
          <a:p>
            <a:r>
              <a:rPr lang="en-US" dirty="0"/>
              <a:t>Internal controls to safeguard </a:t>
            </a:r>
          </a:p>
          <a:p>
            <a:pPr lvl="1"/>
            <a:r>
              <a:rPr lang="en-US" dirty="0"/>
              <a:t>Protected PII and </a:t>
            </a:r>
          </a:p>
          <a:p>
            <a:pPr lvl="1"/>
            <a:r>
              <a:rPr lang="en-US" dirty="0"/>
              <a:t>Other information designated as sensitive or considered sensitive</a:t>
            </a:r>
          </a:p>
          <a:p>
            <a:r>
              <a:rPr lang="en-US" dirty="0"/>
              <a:t>PII may be </a:t>
            </a:r>
          </a:p>
          <a:p>
            <a:pPr lvl="1"/>
            <a:r>
              <a:rPr lang="en-US" dirty="0"/>
              <a:t>Paper</a:t>
            </a:r>
          </a:p>
          <a:p>
            <a:pPr lvl="1"/>
            <a:r>
              <a:rPr lang="en-US" dirty="0"/>
              <a:t>Electronic</a:t>
            </a:r>
          </a:p>
          <a:p>
            <a:r>
              <a:rPr lang="en-US" dirty="0"/>
              <a:t>Public has no access to PII</a:t>
            </a:r>
          </a:p>
        </p:txBody>
      </p:sp>
      <p:pic>
        <p:nvPicPr>
          <p:cNvPr id="6" name="Picture 5" descr="lock and key on tech background">
            <a:extLst>
              <a:ext uri="{FF2B5EF4-FFF2-40B4-BE49-F238E27FC236}">
                <a16:creationId xmlns:a16="http://schemas.microsoft.com/office/drawing/2014/main" id="{E37BB889-30C0-4444-BC65-C3A937C0F5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0958" y="2529460"/>
            <a:ext cx="4352009" cy="2902789"/>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98FB093E-C611-44B2-907F-9A0314D5AA2D}"/>
              </a:ext>
            </a:extLst>
          </p:cNvPr>
          <p:cNvSpPr>
            <a:spLocks noGrp="1"/>
          </p:cNvSpPr>
          <p:nvPr>
            <p:ph type="sldNum" sz="quarter" idx="12"/>
          </p:nvPr>
        </p:nvSpPr>
        <p:spPr/>
        <p:txBody>
          <a:bodyPr/>
          <a:lstStyle/>
          <a:p>
            <a:fld id="{AEF1280C-1E94-430E-A516-D051ECA45720}" type="slidenum">
              <a:rPr lang="en-US" smtClean="0"/>
              <a:t>18</a:t>
            </a:fld>
            <a:endParaRPr lang="en-US"/>
          </a:p>
        </p:txBody>
      </p:sp>
    </p:spTree>
    <p:extLst>
      <p:ext uri="{BB962C8B-B14F-4D97-AF65-F5344CB8AC3E}">
        <p14:creationId xmlns:p14="http://schemas.microsoft.com/office/powerpoint/2010/main" val="1269641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45F8CB-42E7-4012-B83E-F4D2F0D41497}"/>
              </a:ext>
            </a:extLst>
          </p:cNvPr>
          <p:cNvSpPr/>
          <p:nvPr/>
        </p:nvSpPr>
        <p:spPr>
          <a:xfrm>
            <a:off x="10389029" y="5525193"/>
            <a:ext cx="1573619" cy="543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p:txBody>
          <a:bodyPr>
            <a:normAutofit/>
          </a:bodyPr>
          <a:lstStyle/>
          <a:p>
            <a:r>
              <a:rPr lang="en-US" dirty="0" smtClean="0"/>
              <a:t>PII  Collection</a:t>
            </a:r>
            <a:r>
              <a:rPr lang="en-US" dirty="0"/>
              <a:t>, Transmission, and Storage </a:t>
            </a:r>
          </a:p>
        </p:txBody>
      </p:sp>
      <p:sp>
        <p:nvSpPr>
          <p:cNvPr id="3" name="Content Placeholder 2"/>
          <p:cNvSpPr>
            <a:spLocks noGrp="1"/>
          </p:cNvSpPr>
          <p:nvPr>
            <p:ph sz="half" idx="1"/>
          </p:nvPr>
        </p:nvSpPr>
        <p:spPr/>
        <p:txBody>
          <a:bodyPr/>
          <a:lstStyle/>
          <a:p>
            <a:r>
              <a:rPr lang="en-US" dirty="0" smtClean="0"/>
              <a:t>PII </a:t>
            </a:r>
            <a:r>
              <a:rPr lang="en-US" dirty="0"/>
              <a:t>and Sensitive Data transmission and storage requirements </a:t>
            </a:r>
            <a:r>
              <a:rPr lang="en-US" dirty="0">
                <a:hlinkClick r:id="rId3"/>
              </a:rPr>
              <a:t>TEGL 39-11</a:t>
            </a:r>
            <a:endParaRPr lang="en-US" dirty="0"/>
          </a:p>
        </p:txBody>
      </p:sp>
      <p:pic>
        <p:nvPicPr>
          <p:cNvPr id="6" name="Content Placeholder 5" descr="TEGL 39-11">
            <a:extLst>
              <a:ext uri="{FF2B5EF4-FFF2-40B4-BE49-F238E27FC236}">
                <a16:creationId xmlns:a16="http://schemas.microsoft.com/office/drawing/2014/main" id="{89ECD366-754A-4709-BDF9-9C32D5B82F76}"/>
              </a:ext>
            </a:extLst>
          </p:cNvPr>
          <p:cNvPicPr>
            <a:picLocks noGrp="1" noChangeAspect="1"/>
          </p:cNvPicPr>
          <p:nvPr>
            <p:ph sz="half" idx="2"/>
          </p:nvPr>
        </p:nvPicPr>
        <p:blipFill>
          <a:blip r:embed="rId4"/>
          <a:stretch>
            <a:fillRect/>
          </a:stretch>
        </p:blipFill>
        <p:spPr>
          <a:xfrm>
            <a:off x="6735071" y="1423984"/>
            <a:ext cx="4372199" cy="5163242"/>
          </a:xfrm>
          <a:prstGeom prst="rect">
            <a:avLst/>
          </a:prstGeom>
          <a:effectLst>
            <a:outerShdw blurRad="63500" sx="102000" sy="102000" algn="ctr" rotWithShape="0">
              <a:prstClr val="black">
                <a:alpha val="40000"/>
              </a:prstClr>
            </a:outerShdw>
          </a:effectLst>
        </p:spPr>
      </p:pic>
      <p:sp>
        <p:nvSpPr>
          <p:cNvPr id="4" name="Slide Number Placeholder 3">
            <a:extLst>
              <a:ext uri="{FF2B5EF4-FFF2-40B4-BE49-F238E27FC236}">
                <a16:creationId xmlns:a16="http://schemas.microsoft.com/office/drawing/2014/main" id="{92817280-3F41-4F7C-A1E8-34FEFE8CAAE1}"/>
              </a:ext>
            </a:extLst>
          </p:cNvPr>
          <p:cNvSpPr>
            <a:spLocks noGrp="1"/>
          </p:cNvSpPr>
          <p:nvPr>
            <p:ph type="sldNum" sz="quarter" idx="12"/>
          </p:nvPr>
        </p:nvSpPr>
        <p:spPr/>
        <p:txBody>
          <a:bodyPr/>
          <a:lstStyle/>
          <a:p>
            <a:fld id="{AEF1280C-1E94-430E-A516-D051ECA45720}" type="slidenum">
              <a:rPr lang="en-US" smtClean="0"/>
              <a:t>19</a:t>
            </a:fld>
            <a:endParaRPr lang="en-US"/>
          </a:p>
        </p:txBody>
      </p:sp>
    </p:spTree>
    <p:extLst>
      <p:ext uri="{BB962C8B-B14F-4D97-AF65-F5344CB8AC3E}">
        <p14:creationId xmlns:p14="http://schemas.microsoft.com/office/powerpoint/2010/main" val="1550699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FD7B8-1AA5-4DD6-B4E5-D3E2D374F98D}"/>
              </a:ext>
            </a:extLst>
          </p:cNvPr>
          <p:cNvSpPr>
            <a:spLocks noGrp="1"/>
          </p:cNvSpPr>
          <p:nvPr>
            <p:ph type="title"/>
          </p:nvPr>
        </p:nvSpPr>
        <p:spPr/>
        <p:txBody>
          <a:bodyPr/>
          <a:lstStyle/>
          <a:p>
            <a:r>
              <a:rPr lang="en-US" dirty="0"/>
              <a:t>Today’s Speakers</a:t>
            </a:r>
          </a:p>
        </p:txBody>
      </p:sp>
      <p:sp>
        <p:nvSpPr>
          <p:cNvPr id="3" name="Content Placeholder 2">
            <a:extLst>
              <a:ext uri="{FF2B5EF4-FFF2-40B4-BE49-F238E27FC236}">
                <a16:creationId xmlns:a16="http://schemas.microsoft.com/office/drawing/2014/main" id="{5CFC1ADB-D2E4-4C26-A5E2-059AEC71D6E8}"/>
              </a:ext>
            </a:extLst>
          </p:cNvPr>
          <p:cNvSpPr>
            <a:spLocks noGrp="1"/>
          </p:cNvSpPr>
          <p:nvPr>
            <p:ph idx="1"/>
          </p:nvPr>
        </p:nvSpPr>
        <p:spPr>
          <a:xfrm>
            <a:off x="700243" y="3911828"/>
            <a:ext cx="5394960" cy="2059314"/>
          </a:xfrm>
        </p:spPr>
        <p:txBody>
          <a:bodyPr/>
          <a:lstStyle/>
          <a:p>
            <a:pPr>
              <a:lnSpc>
                <a:spcPct val="100000"/>
              </a:lnSpc>
              <a:spcBef>
                <a:spcPts val="0"/>
              </a:spcBef>
            </a:pPr>
            <a:r>
              <a:rPr lang="en-US" dirty="0"/>
              <a:t>Latonya Torrence</a:t>
            </a:r>
          </a:p>
          <a:p>
            <a:pPr>
              <a:lnSpc>
                <a:spcPct val="100000"/>
              </a:lnSpc>
              <a:spcBef>
                <a:spcPts val="0"/>
              </a:spcBef>
            </a:pPr>
            <a:r>
              <a:rPr lang="en-US" sz="2400" b="0" dirty="0"/>
              <a:t>Division Chief, OGM DPRR</a:t>
            </a:r>
          </a:p>
          <a:p>
            <a:pPr>
              <a:lnSpc>
                <a:spcPct val="100000"/>
              </a:lnSpc>
              <a:spcBef>
                <a:spcPts val="0"/>
              </a:spcBef>
            </a:pPr>
            <a:r>
              <a:rPr lang="en-US" sz="2400" b="0" dirty="0"/>
              <a:t>U.S. Department of Labor</a:t>
            </a:r>
          </a:p>
          <a:p>
            <a:pPr>
              <a:lnSpc>
                <a:spcPct val="100000"/>
              </a:lnSpc>
              <a:spcBef>
                <a:spcPts val="0"/>
              </a:spcBef>
            </a:pPr>
            <a:r>
              <a:rPr lang="en-US" sz="2400" b="0" dirty="0"/>
              <a:t>Washington, DC</a:t>
            </a:r>
          </a:p>
          <a:p>
            <a:pPr>
              <a:lnSpc>
                <a:spcPct val="100000"/>
              </a:lnSpc>
              <a:spcBef>
                <a:spcPts val="0"/>
              </a:spcBef>
            </a:pPr>
            <a:r>
              <a:rPr lang="en-US" sz="2400" b="0" dirty="0">
                <a:hlinkClick r:id="rId3"/>
              </a:rPr>
              <a:t>Torrence.Latonya@dol.gov</a:t>
            </a:r>
            <a:r>
              <a:rPr lang="en-US" sz="2400" b="0" dirty="0"/>
              <a:t> </a:t>
            </a:r>
          </a:p>
        </p:txBody>
      </p:sp>
      <p:pic>
        <p:nvPicPr>
          <p:cNvPr id="9" name="Picture Placeholder 8" descr="photo of Latonya Torrence">
            <a:extLst>
              <a:ext uri="{FF2B5EF4-FFF2-40B4-BE49-F238E27FC236}">
                <a16:creationId xmlns:a16="http://schemas.microsoft.com/office/drawing/2014/main" id="{D4855800-6917-4CF7-A333-BE587A25D8E1}"/>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a:xfrm>
            <a:off x="2483323" y="1875159"/>
            <a:ext cx="1828800" cy="1828800"/>
          </a:xfrm>
        </p:spPr>
      </p:pic>
      <p:sp>
        <p:nvSpPr>
          <p:cNvPr id="6" name="Content Placeholder 5">
            <a:extLst>
              <a:ext uri="{FF2B5EF4-FFF2-40B4-BE49-F238E27FC236}">
                <a16:creationId xmlns:a16="http://schemas.microsoft.com/office/drawing/2014/main" id="{2C7DCEF9-E458-431E-ACAE-7126F80C0C04}"/>
              </a:ext>
            </a:extLst>
          </p:cNvPr>
          <p:cNvSpPr>
            <a:spLocks noGrp="1"/>
          </p:cNvSpPr>
          <p:nvPr>
            <p:ph idx="14"/>
          </p:nvPr>
        </p:nvSpPr>
        <p:spPr>
          <a:xfrm>
            <a:off x="5842439" y="3911828"/>
            <a:ext cx="5394960" cy="2059314"/>
          </a:xfrm>
        </p:spPr>
        <p:txBody>
          <a:bodyPr/>
          <a:lstStyle/>
          <a:p>
            <a:pPr>
              <a:lnSpc>
                <a:spcPct val="100000"/>
              </a:lnSpc>
              <a:spcBef>
                <a:spcPts val="0"/>
              </a:spcBef>
            </a:pPr>
            <a:r>
              <a:rPr lang="en-US" dirty="0"/>
              <a:t>Nancy Taylor</a:t>
            </a:r>
          </a:p>
          <a:p>
            <a:pPr>
              <a:lnSpc>
                <a:spcPct val="100000"/>
              </a:lnSpc>
              <a:spcBef>
                <a:spcPts val="0"/>
              </a:spcBef>
            </a:pPr>
            <a:r>
              <a:rPr lang="en-US" sz="2400" b="0" dirty="0"/>
              <a:t>Senior Accountant, DFMAS</a:t>
            </a:r>
          </a:p>
          <a:p>
            <a:pPr>
              <a:lnSpc>
                <a:spcPct val="100000"/>
              </a:lnSpc>
              <a:spcBef>
                <a:spcPts val="0"/>
              </a:spcBef>
            </a:pPr>
            <a:r>
              <a:rPr lang="en-US" sz="2400" b="0" dirty="0"/>
              <a:t>U.S. Department of Labor – Region 5</a:t>
            </a:r>
          </a:p>
          <a:p>
            <a:pPr>
              <a:lnSpc>
                <a:spcPct val="100000"/>
              </a:lnSpc>
              <a:spcBef>
                <a:spcPts val="0"/>
              </a:spcBef>
            </a:pPr>
            <a:r>
              <a:rPr lang="en-US" sz="2400" b="0" dirty="0"/>
              <a:t>Chicago, IL</a:t>
            </a:r>
          </a:p>
          <a:p>
            <a:pPr>
              <a:lnSpc>
                <a:spcPct val="100000"/>
              </a:lnSpc>
              <a:spcBef>
                <a:spcPts val="0"/>
              </a:spcBef>
            </a:pPr>
            <a:r>
              <a:rPr lang="en-US" sz="2400" b="0" dirty="0">
                <a:hlinkClick r:id="rId5"/>
              </a:rPr>
              <a:t>Taylor.Nancy@dol.gov</a:t>
            </a:r>
            <a:r>
              <a:rPr lang="en-US" sz="2400" b="0" dirty="0"/>
              <a:t> </a:t>
            </a:r>
          </a:p>
        </p:txBody>
      </p:sp>
      <p:pic>
        <p:nvPicPr>
          <p:cNvPr id="11" name="Picture Placeholder 10" descr="photo of Nancy Taylor">
            <a:extLst>
              <a:ext uri="{FF2B5EF4-FFF2-40B4-BE49-F238E27FC236}">
                <a16:creationId xmlns:a16="http://schemas.microsoft.com/office/drawing/2014/main" id="{9EA2670D-56FF-48B4-A4D5-51DA31D2FE81}"/>
              </a:ext>
            </a:extLst>
          </p:cNvPr>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a:stretch>
            <a:fillRect/>
          </a:stretch>
        </p:blipFill>
        <p:spPr>
          <a:xfrm>
            <a:off x="7625519" y="1875159"/>
            <a:ext cx="1828800" cy="1828800"/>
          </a:xfrm>
        </p:spPr>
      </p:pic>
      <p:sp>
        <p:nvSpPr>
          <p:cNvPr id="4" name="Slide Number Placeholder 3">
            <a:extLst>
              <a:ext uri="{FF2B5EF4-FFF2-40B4-BE49-F238E27FC236}">
                <a16:creationId xmlns:a16="http://schemas.microsoft.com/office/drawing/2014/main" id="{887975B5-3882-4A84-A800-E3C937D8E9F2}"/>
              </a:ext>
            </a:extLst>
          </p:cNvPr>
          <p:cNvSpPr>
            <a:spLocks noGrp="1"/>
          </p:cNvSpPr>
          <p:nvPr>
            <p:ph type="sldNum" sz="quarter" idx="12"/>
          </p:nvPr>
        </p:nvSpPr>
        <p:spPr/>
        <p:txBody>
          <a:bodyPr/>
          <a:lstStyle/>
          <a:p>
            <a:fld id="{AEF1280C-1E94-430E-A516-D051ECA45720}" type="slidenum">
              <a:rPr lang="en-US" smtClean="0"/>
              <a:t>2</a:t>
            </a:fld>
            <a:endParaRPr lang="en-US"/>
          </a:p>
        </p:txBody>
      </p:sp>
    </p:spTree>
    <p:extLst>
      <p:ext uri="{BB962C8B-B14F-4D97-AF65-F5344CB8AC3E}">
        <p14:creationId xmlns:p14="http://schemas.microsoft.com/office/powerpoint/2010/main" val="766599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Methods to Protect PII</a:t>
            </a:r>
          </a:p>
        </p:txBody>
      </p:sp>
      <p:sp>
        <p:nvSpPr>
          <p:cNvPr id="3" name="Content Placeholder 2"/>
          <p:cNvSpPr>
            <a:spLocks noGrp="1"/>
          </p:cNvSpPr>
          <p:nvPr>
            <p:ph idx="1"/>
          </p:nvPr>
        </p:nvSpPr>
        <p:spPr/>
        <p:txBody>
          <a:bodyPr>
            <a:normAutofit/>
          </a:bodyPr>
          <a:lstStyle/>
          <a:p>
            <a:pPr marL="0" indent="0">
              <a:buNone/>
            </a:pPr>
            <a:r>
              <a:rPr lang="en-US" dirty="0">
                <a:hlinkClick r:id="rId3"/>
              </a:rPr>
              <a:t>TEGL 39-11</a:t>
            </a:r>
            <a:endParaRPr lang="en-US" dirty="0"/>
          </a:p>
          <a:p>
            <a:r>
              <a:rPr lang="en-US" dirty="0"/>
              <a:t>Have participants sign releases acknowledging the use of PII for grant purposes</a:t>
            </a:r>
          </a:p>
          <a:p>
            <a:r>
              <a:rPr lang="en-US" dirty="0"/>
              <a:t>Use unique identifiers for participant tracking</a:t>
            </a:r>
          </a:p>
          <a:p>
            <a:r>
              <a:rPr lang="en-US" dirty="0"/>
              <a:t>Use appropriate methods for destroying sensitive PII in paper files and securely deleting sensitive electronic PII.</a:t>
            </a:r>
          </a:p>
          <a:p>
            <a:r>
              <a:rPr lang="en-US" dirty="0"/>
              <a:t>Do not leave records containing PII open and unattended</a:t>
            </a:r>
          </a:p>
          <a:p>
            <a:r>
              <a:rPr lang="en-US" dirty="0"/>
              <a:t>Store documents containing PII in locked cabinets when not in use</a:t>
            </a:r>
          </a:p>
        </p:txBody>
      </p:sp>
      <p:sp>
        <p:nvSpPr>
          <p:cNvPr id="4" name="Slide Number Placeholder 3">
            <a:extLst>
              <a:ext uri="{FF2B5EF4-FFF2-40B4-BE49-F238E27FC236}">
                <a16:creationId xmlns:a16="http://schemas.microsoft.com/office/drawing/2014/main" id="{92817280-3F41-4F7C-A1E8-34FEFE8CAAE1}"/>
              </a:ext>
            </a:extLst>
          </p:cNvPr>
          <p:cNvSpPr>
            <a:spLocks noGrp="1"/>
          </p:cNvSpPr>
          <p:nvPr>
            <p:ph type="sldNum" sz="quarter" idx="12"/>
          </p:nvPr>
        </p:nvSpPr>
        <p:spPr/>
        <p:txBody>
          <a:bodyPr/>
          <a:lstStyle/>
          <a:p>
            <a:fld id="{AEF1280C-1E94-430E-A516-D051ECA45720}" type="slidenum">
              <a:rPr lang="en-US" smtClean="0"/>
              <a:t>20</a:t>
            </a:fld>
            <a:endParaRPr lang="en-US"/>
          </a:p>
        </p:txBody>
      </p:sp>
    </p:spTree>
    <p:extLst>
      <p:ext uri="{BB962C8B-B14F-4D97-AF65-F5344CB8AC3E}">
        <p14:creationId xmlns:p14="http://schemas.microsoft.com/office/powerpoint/2010/main" val="280849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Transfer and Custody of Records</a:t>
            </a:r>
          </a:p>
        </p:txBody>
      </p:sp>
      <p:sp>
        <p:nvSpPr>
          <p:cNvPr id="3" name="Content Placeholder 2"/>
          <p:cNvSpPr>
            <a:spLocks noGrp="1"/>
          </p:cNvSpPr>
          <p:nvPr>
            <p:ph idx="1"/>
          </p:nvPr>
        </p:nvSpPr>
        <p:spPr/>
        <p:txBody>
          <a:bodyPr>
            <a:normAutofit lnSpcReduction="10000"/>
          </a:bodyPr>
          <a:lstStyle/>
          <a:p>
            <a:r>
              <a:rPr lang="en-US" dirty="0"/>
              <a:t>Pass-through entity’s custody of subrecipient records	</a:t>
            </a:r>
          </a:p>
          <a:p>
            <a:pPr lvl="1"/>
            <a:r>
              <a:rPr lang="en-US" dirty="0"/>
              <a:t>Prevents duplication</a:t>
            </a:r>
          </a:p>
          <a:p>
            <a:pPr lvl="1"/>
            <a:r>
              <a:rPr lang="en-US" dirty="0"/>
              <a:t>Ensure access to subrecipient records – retention policy may vary</a:t>
            </a:r>
          </a:p>
          <a:p>
            <a:pPr lvl="1"/>
            <a:r>
              <a:rPr lang="en-US" dirty="0"/>
              <a:t>Take custody of subrecipient records when relationship ends</a:t>
            </a:r>
          </a:p>
          <a:p>
            <a:pPr lvl="1"/>
            <a:r>
              <a:rPr lang="en-US" dirty="0"/>
              <a:t>Protect PII and other sensitive records; encryption techniques should be employed</a:t>
            </a:r>
          </a:p>
          <a:p>
            <a:r>
              <a:rPr lang="en-US" dirty="0"/>
              <a:t>DOL custody of records</a:t>
            </a:r>
          </a:p>
          <a:p>
            <a:pPr lvl="1"/>
            <a:r>
              <a:rPr lang="en-US" dirty="0"/>
              <a:t>When determined that records possess long-term retention value</a:t>
            </a:r>
          </a:p>
          <a:p>
            <a:r>
              <a:rPr lang="en-US" dirty="0"/>
              <a:t>Transfer or storage Costs</a:t>
            </a:r>
          </a:p>
          <a:p>
            <a:pPr lvl="1"/>
            <a:r>
              <a:rPr lang="en-US" dirty="0">
                <a:hlinkClick r:id="rId3"/>
              </a:rPr>
              <a:t>2 CFR 200.334</a:t>
            </a:r>
            <a:r>
              <a:rPr lang="en-US" dirty="0"/>
              <a:t> - Requests for transfer of records</a:t>
            </a:r>
          </a:p>
          <a:p>
            <a:pPr lvl="1"/>
            <a:r>
              <a:rPr lang="en-US" dirty="0"/>
              <a:t>DOL exception at </a:t>
            </a:r>
            <a:r>
              <a:rPr lang="en-US" dirty="0">
                <a:hlinkClick r:id="rId4"/>
              </a:rPr>
              <a:t>2 CFR 2900.18</a:t>
            </a:r>
            <a:r>
              <a:rPr lang="en-US" dirty="0"/>
              <a:t> provides that the cost of storing and transferring records to DOL is an allowable cost.</a:t>
            </a:r>
          </a:p>
        </p:txBody>
      </p:sp>
      <p:sp>
        <p:nvSpPr>
          <p:cNvPr id="4" name="Slide Number Placeholder 3">
            <a:extLst>
              <a:ext uri="{FF2B5EF4-FFF2-40B4-BE49-F238E27FC236}">
                <a16:creationId xmlns:a16="http://schemas.microsoft.com/office/drawing/2014/main" id="{0F50B796-CA45-43D9-A9CA-07F35E946222}"/>
              </a:ext>
            </a:extLst>
          </p:cNvPr>
          <p:cNvSpPr>
            <a:spLocks noGrp="1"/>
          </p:cNvSpPr>
          <p:nvPr>
            <p:ph type="sldNum" sz="quarter" idx="12"/>
          </p:nvPr>
        </p:nvSpPr>
        <p:spPr/>
        <p:txBody>
          <a:bodyPr/>
          <a:lstStyle/>
          <a:p>
            <a:fld id="{AEF1280C-1E94-430E-A516-D051ECA45720}" type="slidenum">
              <a:rPr lang="en-US" smtClean="0"/>
              <a:t>21</a:t>
            </a:fld>
            <a:endParaRPr lang="en-US"/>
          </a:p>
        </p:txBody>
      </p:sp>
    </p:spTree>
    <p:extLst>
      <p:ext uri="{BB962C8B-B14F-4D97-AF65-F5344CB8AC3E}">
        <p14:creationId xmlns:p14="http://schemas.microsoft.com/office/powerpoint/2010/main" val="1972287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Policies and Procedures</a:t>
            </a:r>
          </a:p>
        </p:txBody>
      </p:sp>
      <p:sp>
        <p:nvSpPr>
          <p:cNvPr id="3" name="Content Placeholder 2"/>
          <p:cNvSpPr>
            <a:spLocks noGrp="1"/>
          </p:cNvSpPr>
          <p:nvPr>
            <p:ph idx="1"/>
          </p:nvPr>
        </p:nvSpPr>
        <p:spPr/>
        <p:txBody>
          <a:bodyPr vert="horz" lIns="91440" tIns="45720" rIns="91440" bIns="45720" rtlCol="0" anchor="t">
            <a:normAutofit fontScale="92500" lnSpcReduction="10000"/>
          </a:bodyPr>
          <a:lstStyle/>
          <a:p>
            <a:r>
              <a:rPr lang="en-US" dirty="0"/>
              <a:t>Must meet requirements of applicable Federal laws and regulations.</a:t>
            </a:r>
          </a:p>
          <a:p>
            <a:r>
              <a:rPr lang="en-US" dirty="0"/>
              <a:t>When implementing record retention policies, recipients and subrecipients must consider State and local policies and requirements.</a:t>
            </a:r>
          </a:p>
          <a:p>
            <a:r>
              <a:rPr lang="en-US" dirty="0"/>
              <a:t>Identifies financial records, supporting documents, statistical records and all other records pertinent to the  Federal award that must be retained.</a:t>
            </a:r>
          </a:p>
          <a:p>
            <a:r>
              <a:rPr lang="en-US" dirty="0"/>
              <a:t>Includes a retention schedule, disaster plan and file back-up. </a:t>
            </a:r>
          </a:p>
          <a:p>
            <a:r>
              <a:rPr lang="en-US" dirty="0"/>
              <a:t>Designates staff person with custodian of record duties.</a:t>
            </a:r>
          </a:p>
          <a:p>
            <a:r>
              <a:rPr lang="en-US" dirty="0"/>
              <a:t>Addresses PII safeguards, staff access and handling of such data.</a:t>
            </a:r>
          </a:p>
          <a:p>
            <a:r>
              <a:rPr lang="en-US" dirty="0"/>
              <a:t>Encryption techniques to protect individuals identification.</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4C650A62-A77E-409A-BE07-434E48F15E19}"/>
              </a:ext>
            </a:extLst>
          </p:cNvPr>
          <p:cNvSpPr>
            <a:spLocks noGrp="1"/>
          </p:cNvSpPr>
          <p:nvPr>
            <p:ph type="sldNum" sz="quarter" idx="12"/>
          </p:nvPr>
        </p:nvSpPr>
        <p:spPr/>
        <p:txBody>
          <a:bodyPr/>
          <a:lstStyle/>
          <a:p>
            <a:fld id="{AEF1280C-1E94-430E-A516-D051ECA45720}" type="slidenum">
              <a:rPr lang="en-US" smtClean="0"/>
              <a:t>22</a:t>
            </a:fld>
            <a:endParaRPr lang="en-US"/>
          </a:p>
        </p:txBody>
      </p:sp>
    </p:spTree>
    <p:extLst>
      <p:ext uri="{BB962C8B-B14F-4D97-AF65-F5344CB8AC3E}">
        <p14:creationId xmlns:p14="http://schemas.microsoft.com/office/powerpoint/2010/main" val="1757744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Mistakes</a:t>
            </a:r>
          </a:p>
        </p:txBody>
      </p:sp>
      <p:sp>
        <p:nvSpPr>
          <p:cNvPr id="3" name="Content Placeholder 2"/>
          <p:cNvSpPr>
            <a:spLocks noGrp="1"/>
          </p:cNvSpPr>
          <p:nvPr>
            <p:ph idx="1"/>
          </p:nvPr>
        </p:nvSpPr>
        <p:spPr/>
        <p:txBody>
          <a:bodyPr>
            <a:normAutofit fontScale="92500" lnSpcReduction="20000"/>
          </a:bodyPr>
          <a:lstStyle/>
          <a:p>
            <a:r>
              <a:rPr lang="en-US" dirty="0"/>
              <a:t>Lack of written records management policy and procedures.</a:t>
            </a:r>
          </a:p>
          <a:p>
            <a:r>
              <a:rPr lang="en-US" dirty="0"/>
              <a:t>PII restricted access not limited to necessary personnel.</a:t>
            </a:r>
          </a:p>
          <a:p>
            <a:pPr lvl="0" fontAlgn="base"/>
            <a:r>
              <a:rPr lang="en-US" dirty="0">
                <a:effectLst>
                  <a:glow>
                    <a:srgbClr val="000000"/>
                  </a:glow>
                  <a:outerShdw sx="0" sy="0">
                    <a:srgbClr val="000000"/>
                  </a:outerShdw>
                  <a:reflection stA="0" endPos="0" fadeDir="0" sx="0" sy="0"/>
                </a:effectLst>
              </a:rPr>
              <a:t>Destruction of records before the required retention period ends.</a:t>
            </a:r>
          </a:p>
          <a:p>
            <a:pPr lvl="0" fontAlgn="base"/>
            <a:r>
              <a:rPr lang="en-US" dirty="0">
                <a:effectLst>
                  <a:glow>
                    <a:srgbClr val="000000"/>
                  </a:glow>
                  <a:outerShdw sx="0" sy="0">
                    <a:srgbClr val="000000"/>
                  </a:outerShdw>
                  <a:reflection stA="0" endPos="0" fadeDir="0" sx="0" sy="0"/>
                </a:effectLst>
              </a:rPr>
              <a:t>Subrecipient records with retention periods ending earlier than the PTE’s not available for the PTE’s required retention period.</a:t>
            </a:r>
          </a:p>
          <a:p>
            <a:pPr lvl="0" fontAlgn="base"/>
            <a:r>
              <a:rPr lang="en-US" dirty="0">
                <a:effectLst>
                  <a:glow>
                    <a:srgbClr val="000000"/>
                  </a:glow>
                  <a:outerShdw sx="0" sy="0">
                    <a:srgbClr val="000000"/>
                  </a:outerShdw>
                  <a:reflection stA="0" endPos="0" fadeDir="0" sx="0" sy="0"/>
                </a:effectLst>
              </a:rPr>
              <a:t>Subrecipients records not kept for the required period for subawards that are terminated prematurely or for subrecipients who go out of business.</a:t>
            </a:r>
          </a:p>
          <a:p>
            <a:pPr lvl="0" fontAlgn="base"/>
            <a:r>
              <a:rPr lang="en-US" dirty="0">
                <a:effectLst>
                  <a:glow>
                    <a:srgbClr val="000000"/>
                  </a:glow>
                  <a:outerShdw sx="0" sy="0">
                    <a:srgbClr val="000000"/>
                  </a:outerShdw>
                  <a:reflection stA="0" endPos="0" fadeDir="0" sx="0" sy="0"/>
                </a:effectLst>
              </a:rPr>
              <a:t>Release of protected personally identifiable information (PII) or other sensitive or confidential information.</a:t>
            </a:r>
          </a:p>
          <a:p>
            <a:pPr lvl="0" fontAlgn="base"/>
            <a:r>
              <a:rPr lang="en-US" dirty="0">
                <a:effectLst>
                  <a:glow>
                    <a:srgbClr val="000000"/>
                  </a:glow>
                  <a:outerShdw sx="0" sy="0">
                    <a:srgbClr val="000000"/>
                  </a:outerShdw>
                  <a:reflection stA="0" endPos="0" fadeDir="0" sx="0" sy="0"/>
                </a:effectLst>
              </a:rPr>
              <a:t>Records improperly stored.</a:t>
            </a:r>
          </a:p>
          <a:p>
            <a:endParaRPr lang="en-US" dirty="0"/>
          </a:p>
        </p:txBody>
      </p:sp>
      <p:sp>
        <p:nvSpPr>
          <p:cNvPr id="4" name="Slide Number Placeholder 3">
            <a:extLst>
              <a:ext uri="{FF2B5EF4-FFF2-40B4-BE49-F238E27FC236}">
                <a16:creationId xmlns:a16="http://schemas.microsoft.com/office/drawing/2014/main" id="{F8BEE49E-3D80-465B-8EF4-39B6A5DCA74A}"/>
              </a:ext>
            </a:extLst>
          </p:cNvPr>
          <p:cNvSpPr>
            <a:spLocks noGrp="1"/>
          </p:cNvSpPr>
          <p:nvPr>
            <p:ph type="sldNum" sz="quarter" idx="12"/>
          </p:nvPr>
        </p:nvSpPr>
        <p:spPr/>
        <p:txBody>
          <a:bodyPr/>
          <a:lstStyle/>
          <a:p>
            <a:fld id="{AEF1280C-1E94-430E-A516-D051ECA45720}" type="slidenum">
              <a:rPr lang="en-US" smtClean="0"/>
              <a:t>23</a:t>
            </a:fld>
            <a:endParaRPr lang="en-US"/>
          </a:p>
        </p:txBody>
      </p:sp>
    </p:spTree>
    <p:extLst>
      <p:ext uri="{BB962C8B-B14F-4D97-AF65-F5344CB8AC3E}">
        <p14:creationId xmlns:p14="http://schemas.microsoft.com/office/powerpoint/2010/main" val="3302405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Check 1 – Questions </a:t>
            </a:r>
          </a:p>
        </p:txBody>
      </p:sp>
      <p:sp>
        <p:nvSpPr>
          <p:cNvPr id="3" name="Content Placeholder 2"/>
          <p:cNvSpPr>
            <a:spLocks noGrp="1"/>
          </p:cNvSpPr>
          <p:nvPr>
            <p:ph idx="1"/>
          </p:nvPr>
        </p:nvSpPr>
        <p:spPr/>
        <p:txBody>
          <a:bodyPr vert="horz" lIns="91440" tIns="45720" rIns="91440" bIns="45720" rtlCol="0" anchor="t">
            <a:normAutofit/>
          </a:bodyPr>
          <a:lstStyle/>
          <a:p>
            <a:pPr marL="0" indent="0">
              <a:lnSpc>
                <a:spcPct val="90000"/>
              </a:lnSpc>
              <a:buNone/>
            </a:pPr>
            <a:r>
              <a:rPr lang="en-US" b="1" dirty="0">
                <a:solidFill>
                  <a:srgbClr val="D93E0D"/>
                </a:solidFill>
              </a:rPr>
              <a:t>True or False?</a:t>
            </a:r>
          </a:p>
          <a:p>
            <a:pPr marL="514350" indent="-514350">
              <a:lnSpc>
                <a:spcPct val="90000"/>
              </a:lnSpc>
              <a:buClr>
                <a:srgbClr val="D93E0D"/>
              </a:buClr>
              <a:buFont typeface="+mj-lt"/>
              <a:buAutoNum type="arabicPeriod"/>
            </a:pPr>
            <a:r>
              <a:rPr lang="en-US" dirty="0"/>
              <a:t>Non-Federal entities must establish internal controls to ensure the protection of PII.</a:t>
            </a:r>
          </a:p>
        </p:txBody>
      </p:sp>
      <p:sp>
        <p:nvSpPr>
          <p:cNvPr id="5" name="Slide Number Placeholder 4">
            <a:extLst>
              <a:ext uri="{FF2B5EF4-FFF2-40B4-BE49-F238E27FC236}">
                <a16:creationId xmlns:a16="http://schemas.microsoft.com/office/drawing/2014/main" id="{7A4501E1-DCBB-40D4-9307-CA0283E25056}"/>
              </a:ext>
            </a:extLst>
          </p:cNvPr>
          <p:cNvSpPr>
            <a:spLocks noGrp="1"/>
          </p:cNvSpPr>
          <p:nvPr>
            <p:ph type="sldNum" sz="quarter" idx="12"/>
          </p:nvPr>
        </p:nvSpPr>
        <p:spPr/>
        <p:txBody>
          <a:bodyPr/>
          <a:lstStyle/>
          <a:p>
            <a:fld id="{AEF1280C-1E94-430E-A516-D051ECA45720}" type="slidenum">
              <a:rPr lang="en-US" smtClean="0"/>
              <a:t>24</a:t>
            </a:fld>
            <a:endParaRPr lang="en-US"/>
          </a:p>
        </p:txBody>
      </p:sp>
    </p:spTree>
    <p:extLst>
      <p:ext uri="{BB962C8B-B14F-4D97-AF65-F5344CB8AC3E}">
        <p14:creationId xmlns:p14="http://schemas.microsoft.com/office/powerpoint/2010/main" val="2345914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Check 1 – Answers </a:t>
            </a:r>
          </a:p>
        </p:txBody>
      </p:sp>
      <p:sp>
        <p:nvSpPr>
          <p:cNvPr id="3" name="Content Placeholder 2"/>
          <p:cNvSpPr>
            <a:spLocks noGrp="1"/>
          </p:cNvSpPr>
          <p:nvPr>
            <p:ph idx="1"/>
          </p:nvPr>
        </p:nvSpPr>
        <p:spPr/>
        <p:txBody>
          <a:bodyPr vert="horz" lIns="91440" tIns="45720" rIns="91440" bIns="45720" rtlCol="0" anchor="t">
            <a:normAutofit/>
          </a:bodyPr>
          <a:lstStyle/>
          <a:p>
            <a:pPr marL="514350" indent="-514350">
              <a:lnSpc>
                <a:spcPct val="90000"/>
              </a:lnSpc>
              <a:buClr>
                <a:srgbClr val="D93E0D"/>
              </a:buClr>
              <a:buFont typeface="+mj-lt"/>
              <a:buAutoNum type="arabicPeriod"/>
            </a:pPr>
            <a:r>
              <a:rPr lang="en-US" dirty="0"/>
              <a:t>Non-Federal entities must establish internal controls to ensure the protection of PII.  </a:t>
            </a:r>
            <a:r>
              <a:rPr lang="en-US" b="1" dirty="0">
                <a:solidFill>
                  <a:srgbClr val="D93E0D"/>
                </a:solidFill>
              </a:rPr>
              <a:t>True</a:t>
            </a:r>
            <a:endParaRPr lang="en-US" dirty="0"/>
          </a:p>
        </p:txBody>
      </p:sp>
      <p:sp>
        <p:nvSpPr>
          <p:cNvPr id="5" name="Slide Number Placeholder 4">
            <a:extLst>
              <a:ext uri="{FF2B5EF4-FFF2-40B4-BE49-F238E27FC236}">
                <a16:creationId xmlns:a16="http://schemas.microsoft.com/office/drawing/2014/main" id="{7A4501E1-DCBB-40D4-9307-CA0283E25056}"/>
              </a:ext>
            </a:extLst>
          </p:cNvPr>
          <p:cNvSpPr>
            <a:spLocks noGrp="1"/>
          </p:cNvSpPr>
          <p:nvPr>
            <p:ph type="sldNum" sz="quarter" idx="12"/>
          </p:nvPr>
        </p:nvSpPr>
        <p:spPr/>
        <p:txBody>
          <a:bodyPr/>
          <a:lstStyle/>
          <a:p>
            <a:fld id="{AEF1280C-1E94-430E-A516-D051ECA45720}" type="slidenum">
              <a:rPr lang="en-US" smtClean="0"/>
              <a:t>25</a:t>
            </a:fld>
            <a:endParaRPr lang="en-US"/>
          </a:p>
        </p:txBody>
      </p:sp>
    </p:spTree>
    <p:extLst>
      <p:ext uri="{BB962C8B-B14F-4D97-AF65-F5344CB8AC3E}">
        <p14:creationId xmlns:p14="http://schemas.microsoft.com/office/powerpoint/2010/main" val="3523035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737397C-4AB4-43EF-B86B-9C968DD6BD87}"/>
              </a:ext>
            </a:extLst>
          </p:cNvPr>
          <p:cNvSpPr/>
          <p:nvPr/>
        </p:nvSpPr>
        <p:spPr>
          <a:xfrm>
            <a:off x="10389029" y="5525193"/>
            <a:ext cx="1573619" cy="543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1CD9883A-08A0-4365-A6E1-64699A042A62}"/>
              </a:ext>
            </a:extLst>
          </p:cNvPr>
          <p:cNvSpPr>
            <a:spLocks noGrp="1"/>
          </p:cNvSpPr>
          <p:nvPr>
            <p:ph type="title"/>
          </p:nvPr>
        </p:nvSpPr>
        <p:spPr/>
        <p:txBody>
          <a:bodyPr/>
          <a:lstStyle/>
          <a:p>
            <a:r>
              <a:rPr lang="en-US" dirty="0"/>
              <a:t>Core Monitoring Guide – Objective 2.g Records Management</a:t>
            </a:r>
          </a:p>
        </p:txBody>
      </p:sp>
      <p:sp>
        <p:nvSpPr>
          <p:cNvPr id="3" name="Content Placeholder 2">
            <a:extLst>
              <a:ext uri="{FF2B5EF4-FFF2-40B4-BE49-F238E27FC236}">
                <a16:creationId xmlns:a16="http://schemas.microsoft.com/office/drawing/2014/main" id="{F94C6A7B-D755-47A4-B034-AE1303303399}"/>
              </a:ext>
            </a:extLst>
          </p:cNvPr>
          <p:cNvSpPr>
            <a:spLocks noGrp="1"/>
          </p:cNvSpPr>
          <p:nvPr>
            <p:ph idx="1"/>
          </p:nvPr>
        </p:nvSpPr>
        <p:spPr>
          <a:xfrm>
            <a:off x="518160" y="1420779"/>
            <a:ext cx="10851123" cy="4756184"/>
          </a:xfrm>
        </p:spPr>
        <p:txBody>
          <a:bodyPr>
            <a:normAutofit fontScale="92500" lnSpcReduction="20000"/>
          </a:bodyPr>
          <a:lstStyle/>
          <a:p>
            <a:r>
              <a:rPr lang="en-US" dirty="0"/>
              <a:t>Indicator 2.g.1: Record Retention</a:t>
            </a:r>
          </a:p>
          <a:p>
            <a:pPr lvl="1"/>
            <a:r>
              <a:rPr lang="en-US" dirty="0"/>
              <a:t>Has the grant recipient properly identified all financial records, supporting documents, statistical records, and all other records pertinent to the Federal award that must be retained?</a:t>
            </a:r>
          </a:p>
          <a:p>
            <a:r>
              <a:rPr lang="en-US" dirty="0"/>
              <a:t>Indicator 2.g.2: Accessibility</a:t>
            </a:r>
          </a:p>
          <a:p>
            <a:pPr lvl="1"/>
            <a:r>
              <a:rPr lang="en-US" dirty="0"/>
              <a:t>Are grant records accessible and available for timely review by authorized officials and representatives?</a:t>
            </a:r>
          </a:p>
          <a:p>
            <a:r>
              <a:rPr lang="en-US" dirty="0"/>
              <a:t>Indicator 2.g.3: Protected PII</a:t>
            </a:r>
          </a:p>
          <a:p>
            <a:pPr lvl="1"/>
            <a:r>
              <a:rPr lang="en-US" dirty="0"/>
              <a:t>Does the grant recipient have reasonable internal controls in place to safeguard protected PII, consistent with the requirements of the grant award?</a:t>
            </a:r>
          </a:p>
          <a:p>
            <a:r>
              <a:rPr lang="en-US" dirty="0"/>
              <a:t>Indicator 2.g.4: Custody and Transfer</a:t>
            </a:r>
          </a:p>
          <a:p>
            <a:pPr lvl="1"/>
            <a:r>
              <a:rPr lang="en-US" dirty="0"/>
              <a:t>Does the record retention requirement address circumstances under which custody of the records should be transferred to the grant recipient?</a:t>
            </a:r>
          </a:p>
        </p:txBody>
      </p:sp>
      <p:sp>
        <p:nvSpPr>
          <p:cNvPr id="4" name="Slide Number Placeholder 3">
            <a:extLst>
              <a:ext uri="{FF2B5EF4-FFF2-40B4-BE49-F238E27FC236}">
                <a16:creationId xmlns:a16="http://schemas.microsoft.com/office/drawing/2014/main" id="{2D822B02-0AD4-420B-AC67-4952A8D7AF35}"/>
              </a:ext>
            </a:extLst>
          </p:cNvPr>
          <p:cNvSpPr>
            <a:spLocks noGrp="1"/>
          </p:cNvSpPr>
          <p:nvPr>
            <p:ph type="sldNum" sz="quarter" idx="12"/>
          </p:nvPr>
        </p:nvSpPr>
        <p:spPr/>
        <p:txBody>
          <a:bodyPr/>
          <a:lstStyle/>
          <a:p>
            <a:fld id="{AEF1280C-1E94-430E-A516-D051ECA45720}" type="slidenum">
              <a:rPr lang="en-US" smtClean="0"/>
              <a:t>26</a:t>
            </a:fld>
            <a:endParaRPr lang="en-US"/>
          </a:p>
        </p:txBody>
      </p:sp>
    </p:spTree>
    <p:extLst>
      <p:ext uri="{BB962C8B-B14F-4D97-AF65-F5344CB8AC3E}">
        <p14:creationId xmlns:p14="http://schemas.microsoft.com/office/powerpoint/2010/main" val="2009103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B6182-2691-4138-87DF-25DB830A4CFC}"/>
              </a:ext>
            </a:extLst>
          </p:cNvPr>
          <p:cNvSpPr>
            <a:spLocks noGrp="1"/>
          </p:cNvSpPr>
          <p:nvPr>
            <p:ph type="title"/>
          </p:nvPr>
        </p:nvSpPr>
        <p:spPr/>
        <p:txBody>
          <a:bodyPr/>
          <a:lstStyle/>
          <a:p>
            <a:r>
              <a:rPr lang="en-US" dirty="0"/>
              <a:t>Closeout</a:t>
            </a:r>
          </a:p>
        </p:txBody>
      </p:sp>
      <p:sp>
        <p:nvSpPr>
          <p:cNvPr id="3" name="Text Placeholder 2">
            <a:extLst>
              <a:ext uri="{FF2B5EF4-FFF2-40B4-BE49-F238E27FC236}">
                <a16:creationId xmlns:a16="http://schemas.microsoft.com/office/drawing/2014/main" id="{90F9B3A1-A1CF-49EA-A4B1-4A0CD3DB0470}"/>
              </a:ext>
            </a:extLst>
          </p:cNvPr>
          <p:cNvSpPr>
            <a:spLocks noGrp="1"/>
          </p:cNvSpPr>
          <p:nvPr>
            <p:ph type="body" idx="1"/>
          </p:nvPr>
        </p:nvSpPr>
        <p:spPr>
          <a:xfrm>
            <a:off x="1548384" y="3276601"/>
            <a:ext cx="8490966" cy="3128057"/>
          </a:xfrm>
        </p:spPr>
        <p:txBody>
          <a:bodyPr>
            <a:normAutofit lnSpcReduction="10000"/>
          </a:bodyPr>
          <a:lstStyle/>
          <a:p>
            <a:pPr marL="342900" indent="-342900">
              <a:lnSpc>
                <a:spcPct val="110000"/>
              </a:lnSpc>
              <a:spcBef>
                <a:spcPts val="600"/>
              </a:spcBef>
              <a:buFont typeface="Wingdings" panose="05000000000000000000" pitchFamily="2" charset="2"/>
              <a:buChar char="ü"/>
            </a:pPr>
            <a:r>
              <a:rPr lang="en-US" sz="2800" dirty="0">
                <a:solidFill>
                  <a:schemeClr val="tx1"/>
                </a:solidFill>
              </a:rPr>
              <a:t>Closeout process and timelines</a:t>
            </a:r>
          </a:p>
          <a:p>
            <a:pPr marL="342900" indent="-342900">
              <a:lnSpc>
                <a:spcPct val="110000"/>
              </a:lnSpc>
              <a:spcBef>
                <a:spcPts val="600"/>
              </a:spcBef>
              <a:buFont typeface="Wingdings" panose="05000000000000000000" pitchFamily="2" charset="2"/>
              <a:buChar char="ü"/>
            </a:pPr>
            <a:r>
              <a:rPr lang="en-US" sz="2800" dirty="0">
                <a:solidFill>
                  <a:schemeClr val="tx1"/>
                </a:solidFill>
              </a:rPr>
              <a:t>Responsibilities of DOL, grant recipient, subrecipient, and pass-through entity (PTE)</a:t>
            </a:r>
          </a:p>
          <a:p>
            <a:pPr marL="342900" indent="-342900">
              <a:lnSpc>
                <a:spcPct val="110000"/>
              </a:lnSpc>
              <a:spcBef>
                <a:spcPts val="600"/>
              </a:spcBef>
              <a:buFont typeface="Wingdings" panose="05000000000000000000" pitchFamily="2" charset="2"/>
              <a:buChar char="ü"/>
            </a:pPr>
            <a:r>
              <a:rPr lang="en-US" sz="2800" dirty="0">
                <a:solidFill>
                  <a:schemeClr val="tx1"/>
                </a:solidFill>
              </a:rPr>
              <a:t>Contents of the closeout package</a:t>
            </a:r>
          </a:p>
          <a:p>
            <a:pPr marL="342900" indent="-342900">
              <a:lnSpc>
                <a:spcPct val="110000"/>
              </a:lnSpc>
              <a:spcBef>
                <a:spcPts val="600"/>
              </a:spcBef>
              <a:buFont typeface="Wingdings" panose="05000000000000000000" pitchFamily="2" charset="2"/>
              <a:buChar char="ü"/>
            </a:pPr>
            <a:r>
              <a:rPr lang="en-US" sz="2800" dirty="0">
                <a:solidFill>
                  <a:schemeClr val="tx1"/>
                </a:solidFill>
              </a:rPr>
              <a:t>Common issues for delay in closeout process</a:t>
            </a:r>
          </a:p>
          <a:p>
            <a:pPr marL="342900" indent="-342900">
              <a:lnSpc>
                <a:spcPct val="110000"/>
              </a:lnSpc>
              <a:spcBef>
                <a:spcPts val="600"/>
              </a:spcBef>
              <a:buFont typeface="Wingdings" panose="05000000000000000000" pitchFamily="2" charset="2"/>
              <a:buChar char="ü"/>
            </a:pPr>
            <a:r>
              <a:rPr lang="en-US" sz="2800" dirty="0">
                <a:solidFill>
                  <a:schemeClr val="tx1"/>
                </a:solidFill>
              </a:rPr>
              <a:t>Grant recipient’s post-closeout responsibilities</a:t>
            </a:r>
            <a:endParaRPr lang="en-US" sz="2800" dirty="0"/>
          </a:p>
        </p:txBody>
      </p:sp>
      <p:sp>
        <p:nvSpPr>
          <p:cNvPr id="4" name="Slide Number Placeholder 3">
            <a:extLst>
              <a:ext uri="{FF2B5EF4-FFF2-40B4-BE49-F238E27FC236}">
                <a16:creationId xmlns:a16="http://schemas.microsoft.com/office/drawing/2014/main" id="{8FE808DA-D1B9-4734-91C1-293F1C04074F}"/>
              </a:ext>
            </a:extLst>
          </p:cNvPr>
          <p:cNvSpPr>
            <a:spLocks noGrp="1"/>
          </p:cNvSpPr>
          <p:nvPr>
            <p:ph type="sldNum" sz="quarter" idx="12"/>
          </p:nvPr>
        </p:nvSpPr>
        <p:spPr/>
        <p:txBody>
          <a:bodyPr/>
          <a:lstStyle/>
          <a:p>
            <a:fld id="{AEF1280C-1E94-430E-A516-D051ECA45720}" type="slidenum">
              <a:rPr lang="en-US" smtClean="0"/>
              <a:pPr/>
              <a:t>27</a:t>
            </a:fld>
            <a:endParaRPr lang="en-US" dirty="0"/>
          </a:p>
        </p:txBody>
      </p:sp>
    </p:spTree>
    <p:extLst>
      <p:ext uri="{BB962C8B-B14F-4D97-AF65-F5344CB8AC3E}">
        <p14:creationId xmlns:p14="http://schemas.microsoft.com/office/powerpoint/2010/main" val="3029364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Grant Closeout? </a:t>
            </a:r>
          </a:p>
        </p:txBody>
      </p:sp>
      <p:sp>
        <p:nvSpPr>
          <p:cNvPr id="3" name="Content Placeholder 2"/>
          <p:cNvSpPr>
            <a:spLocks noGrp="1"/>
          </p:cNvSpPr>
          <p:nvPr>
            <p:ph idx="1"/>
          </p:nvPr>
        </p:nvSpPr>
        <p:spPr/>
        <p:txBody>
          <a:bodyPr>
            <a:noAutofit/>
          </a:bodyPr>
          <a:lstStyle/>
          <a:p>
            <a:pPr marL="0" indent="0">
              <a:lnSpc>
                <a:spcPct val="100000"/>
              </a:lnSpc>
              <a:spcBef>
                <a:spcPts val="600"/>
              </a:spcBef>
              <a:buNone/>
            </a:pPr>
            <a:r>
              <a:rPr lang="en-US" sz="2600" dirty="0">
                <a:hlinkClick r:id="rId3"/>
              </a:rPr>
              <a:t>2 CFR 200.16</a:t>
            </a:r>
            <a:endParaRPr lang="en-US" altLang="en-US" sz="2600" i="1" dirty="0"/>
          </a:p>
          <a:p>
            <a:pPr>
              <a:lnSpc>
                <a:spcPct val="100000"/>
              </a:lnSpc>
              <a:spcBef>
                <a:spcPts val="600"/>
              </a:spcBef>
            </a:pPr>
            <a:r>
              <a:rPr lang="en-US" altLang="en-US" sz="2600" i="1" dirty="0"/>
              <a:t>Closeout</a:t>
            </a:r>
            <a:r>
              <a:rPr lang="en-US" altLang="en-US" sz="2600" dirty="0"/>
              <a:t> means the process by which the Federal awarding agency or PTE determines that all applicable administrative actions and all required work of the Federal award have been completed and takes required actions described in </a:t>
            </a:r>
            <a:r>
              <a:rPr lang="en-US" altLang="en-US" sz="2600" dirty="0">
                <a:hlinkClick r:id="rId4"/>
              </a:rPr>
              <a:t>2 CFR 200.343</a:t>
            </a:r>
            <a:r>
              <a:rPr lang="en-US" altLang="en-US" sz="2600" dirty="0"/>
              <a:t> Closeout.</a:t>
            </a:r>
          </a:p>
          <a:p>
            <a:pPr>
              <a:lnSpc>
                <a:spcPct val="100000"/>
              </a:lnSpc>
              <a:spcBef>
                <a:spcPts val="600"/>
              </a:spcBef>
            </a:pPr>
            <a:r>
              <a:rPr lang="en-US" sz="2600" dirty="0"/>
              <a:t>Completion of the grant life cycle </a:t>
            </a:r>
          </a:p>
          <a:p>
            <a:pPr>
              <a:lnSpc>
                <a:spcPct val="100000"/>
              </a:lnSpc>
              <a:spcBef>
                <a:spcPts val="600"/>
              </a:spcBef>
            </a:pPr>
            <a:r>
              <a:rPr lang="en-US" sz="2600" dirty="0"/>
              <a:t>Official end of the grantor/grantee relationship </a:t>
            </a:r>
          </a:p>
          <a:p>
            <a:pPr>
              <a:lnSpc>
                <a:spcPct val="100000"/>
              </a:lnSpc>
              <a:spcBef>
                <a:spcPts val="600"/>
              </a:spcBef>
            </a:pPr>
            <a:r>
              <a:rPr lang="en-US" sz="2600" dirty="0"/>
              <a:t>Closeout period – 90 day period following end of the grant’s period of performance</a:t>
            </a:r>
            <a:endParaRPr lang="en-US" altLang="en-US" sz="2600" dirty="0"/>
          </a:p>
          <a:p>
            <a:pPr marL="457200" lvl="1" indent="0">
              <a:lnSpc>
                <a:spcPct val="100000"/>
              </a:lnSpc>
              <a:spcBef>
                <a:spcPts val="600"/>
              </a:spcBef>
              <a:buNone/>
            </a:pPr>
            <a:endParaRPr lang="en-US" altLang="en-US" sz="2600" dirty="0"/>
          </a:p>
          <a:p>
            <a:pPr>
              <a:lnSpc>
                <a:spcPct val="100000"/>
              </a:lnSpc>
              <a:spcBef>
                <a:spcPts val="600"/>
              </a:spcBef>
            </a:pPr>
            <a:endParaRPr lang="en-US" sz="2600" dirty="0"/>
          </a:p>
        </p:txBody>
      </p:sp>
      <p:sp>
        <p:nvSpPr>
          <p:cNvPr id="5" name="Slide Number Placeholder 4">
            <a:extLst>
              <a:ext uri="{FF2B5EF4-FFF2-40B4-BE49-F238E27FC236}">
                <a16:creationId xmlns:a16="http://schemas.microsoft.com/office/drawing/2014/main" id="{8923E3EE-36C9-45B7-A875-976BE1432AEA}"/>
              </a:ext>
            </a:extLst>
          </p:cNvPr>
          <p:cNvSpPr>
            <a:spLocks noGrp="1"/>
          </p:cNvSpPr>
          <p:nvPr>
            <p:ph type="sldNum" sz="quarter" idx="12"/>
          </p:nvPr>
        </p:nvSpPr>
        <p:spPr/>
        <p:txBody>
          <a:bodyPr/>
          <a:lstStyle/>
          <a:p>
            <a:fld id="{AEF1280C-1E94-430E-A516-D051ECA45720}" type="slidenum">
              <a:rPr lang="en-US" smtClean="0"/>
              <a:t>28</a:t>
            </a:fld>
            <a:endParaRPr lang="en-US"/>
          </a:p>
        </p:txBody>
      </p:sp>
    </p:spTree>
    <p:extLst>
      <p:ext uri="{BB962C8B-B14F-4D97-AF65-F5344CB8AC3E}">
        <p14:creationId xmlns:p14="http://schemas.microsoft.com/office/powerpoint/2010/main" val="3864994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Closeout Required Actions? </a:t>
            </a:r>
          </a:p>
        </p:txBody>
      </p:sp>
      <p:sp>
        <p:nvSpPr>
          <p:cNvPr id="3" name="Content Placeholder 2"/>
          <p:cNvSpPr>
            <a:spLocks noGrp="1"/>
          </p:cNvSpPr>
          <p:nvPr>
            <p:ph idx="1"/>
          </p:nvPr>
        </p:nvSpPr>
        <p:spPr>
          <a:xfrm>
            <a:off x="518160" y="1274864"/>
            <a:ext cx="11454916" cy="4756184"/>
          </a:xfrm>
        </p:spPr>
        <p:txBody>
          <a:bodyPr>
            <a:noAutofit/>
          </a:bodyPr>
          <a:lstStyle/>
          <a:p>
            <a:pPr marL="0" indent="0">
              <a:lnSpc>
                <a:spcPct val="100000"/>
              </a:lnSpc>
              <a:spcBef>
                <a:spcPts val="600"/>
              </a:spcBef>
              <a:buNone/>
            </a:pPr>
            <a:r>
              <a:rPr lang="en-US" sz="2600" dirty="0">
                <a:hlinkClick r:id="rId3"/>
              </a:rPr>
              <a:t>2 CFR 200.343</a:t>
            </a:r>
            <a:endParaRPr lang="en-US" altLang="en-US" sz="2600" dirty="0"/>
          </a:p>
          <a:p>
            <a:pPr>
              <a:lnSpc>
                <a:spcPct val="100000"/>
              </a:lnSpc>
              <a:spcBef>
                <a:spcPts val="600"/>
              </a:spcBef>
            </a:pPr>
            <a:r>
              <a:rPr lang="en-US" altLang="en-US" sz="2600" dirty="0"/>
              <a:t>Grant Recipient</a:t>
            </a:r>
          </a:p>
          <a:p>
            <a:pPr lvl="1">
              <a:lnSpc>
                <a:spcPct val="100000"/>
              </a:lnSpc>
              <a:spcBef>
                <a:spcPts val="0"/>
              </a:spcBef>
            </a:pPr>
            <a:r>
              <a:rPr lang="en-US" sz="2300" dirty="0">
                <a:solidFill>
                  <a:schemeClr val="tx1"/>
                </a:solidFill>
              </a:rPr>
              <a:t>Submits all final required reports</a:t>
            </a:r>
          </a:p>
          <a:p>
            <a:pPr lvl="1">
              <a:lnSpc>
                <a:spcPct val="100000"/>
              </a:lnSpc>
              <a:spcBef>
                <a:spcPts val="0"/>
              </a:spcBef>
            </a:pPr>
            <a:r>
              <a:rPr lang="en-US" altLang="en-US" sz="2300" dirty="0">
                <a:solidFill>
                  <a:schemeClr val="tx1"/>
                </a:solidFill>
              </a:rPr>
              <a:t>Liquidates </a:t>
            </a:r>
            <a:r>
              <a:rPr lang="en-US" altLang="en-US" sz="2300" b="1" u="sng" dirty="0">
                <a:solidFill>
                  <a:schemeClr val="tx1"/>
                </a:solidFill>
              </a:rPr>
              <a:t>all accrued expenditures (</a:t>
            </a:r>
            <a:r>
              <a:rPr lang="en-US" altLang="en-US" sz="2300" b="1" u="sng" dirty="0">
                <a:solidFill>
                  <a:schemeClr val="tx1"/>
                </a:solidFill>
                <a:hlinkClick r:id="rId4"/>
              </a:rPr>
              <a:t>2 CFR 2900.15</a:t>
            </a:r>
            <a:r>
              <a:rPr lang="en-US" altLang="en-US" sz="2300" b="1" u="sng" dirty="0">
                <a:solidFill>
                  <a:schemeClr val="tx1"/>
                </a:solidFill>
              </a:rPr>
              <a:t>)</a:t>
            </a:r>
          </a:p>
          <a:p>
            <a:pPr lvl="1">
              <a:lnSpc>
                <a:spcPct val="100000"/>
              </a:lnSpc>
              <a:spcBef>
                <a:spcPts val="0"/>
              </a:spcBef>
            </a:pPr>
            <a:r>
              <a:rPr lang="en-US" altLang="en-US" sz="2300" dirty="0">
                <a:solidFill>
                  <a:schemeClr val="tx1"/>
                </a:solidFill>
              </a:rPr>
              <a:t>Refunds any balances of unobligated funds</a:t>
            </a:r>
          </a:p>
          <a:p>
            <a:pPr lvl="1">
              <a:lnSpc>
                <a:spcPct val="100000"/>
              </a:lnSpc>
              <a:spcBef>
                <a:spcPts val="0"/>
              </a:spcBef>
            </a:pPr>
            <a:r>
              <a:rPr lang="en-US" altLang="en-US" sz="2300" dirty="0">
                <a:solidFill>
                  <a:schemeClr val="tx1"/>
                </a:solidFill>
              </a:rPr>
              <a:t>Accounts for real and personal property</a:t>
            </a:r>
          </a:p>
          <a:p>
            <a:pPr>
              <a:lnSpc>
                <a:spcPct val="100000"/>
              </a:lnSpc>
              <a:spcBef>
                <a:spcPts val="600"/>
              </a:spcBef>
            </a:pPr>
            <a:r>
              <a:rPr lang="en-US" altLang="en-US" sz="2600" dirty="0"/>
              <a:t>Federal agency/PTE</a:t>
            </a:r>
          </a:p>
          <a:p>
            <a:pPr lvl="1">
              <a:lnSpc>
                <a:spcPct val="100000"/>
              </a:lnSpc>
              <a:spcBef>
                <a:spcPts val="0"/>
              </a:spcBef>
            </a:pPr>
            <a:r>
              <a:rPr lang="en-US" sz="2300" dirty="0">
                <a:solidFill>
                  <a:schemeClr val="tx1"/>
                </a:solidFill>
              </a:rPr>
              <a:t>Makes prompt payments to the non-Federal entity for allowable reimbursable costs</a:t>
            </a:r>
          </a:p>
          <a:p>
            <a:pPr lvl="1">
              <a:lnSpc>
                <a:spcPct val="100000"/>
              </a:lnSpc>
              <a:spcBef>
                <a:spcPts val="0"/>
              </a:spcBef>
            </a:pPr>
            <a:r>
              <a:rPr lang="en-US" sz="2300" dirty="0">
                <a:solidFill>
                  <a:schemeClr val="tx1"/>
                </a:solidFill>
              </a:rPr>
              <a:t>Makes settlement for any upward or downward adjustments to the Federal share of costs </a:t>
            </a:r>
          </a:p>
          <a:p>
            <a:pPr lvl="1">
              <a:lnSpc>
                <a:spcPct val="100000"/>
              </a:lnSpc>
              <a:spcBef>
                <a:spcPts val="0"/>
              </a:spcBef>
            </a:pPr>
            <a:r>
              <a:rPr lang="en-US" sz="2300" dirty="0">
                <a:solidFill>
                  <a:schemeClr val="tx1"/>
                </a:solidFill>
              </a:rPr>
              <a:t>Completes all closeout actions for Federal awards no later than one year after receipt and acceptance of all required final reports</a:t>
            </a:r>
            <a:endParaRPr lang="en-US" sz="2300" dirty="0"/>
          </a:p>
        </p:txBody>
      </p:sp>
      <p:sp>
        <p:nvSpPr>
          <p:cNvPr id="5" name="Slide Number Placeholder 4">
            <a:extLst>
              <a:ext uri="{FF2B5EF4-FFF2-40B4-BE49-F238E27FC236}">
                <a16:creationId xmlns:a16="http://schemas.microsoft.com/office/drawing/2014/main" id="{8923E3EE-36C9-45B7-A875-976BE1432AEA}"/>
              </a:ext>
            </a:extLst>
          </p:cNvPr>
          <p:cNvSpPr>
            <a:spLocks noGrp="1"/>
          </p:cNvSpPr>
          <p:nvPr>
            <p:ph type="sldNum" sz="quarter" idx="12"/>
          </p:nvPr>
        </p:nvSpPr>
        <p:spPr/>
        <p:txBody>
          <a:bodyPr/>
          <a:lstStyle/>
          <a:p>
            <a:fld id="{AEF1280C-1E94-430E-A516-D051ECA45720}" type="slidenum">
              <a:rPr lang="en-US" smtClean="0"/>
              <a:t>29</a:t>
            </a:fld>
            <a:endParaRPr lang="en-US"/>
          </a:p>
        </p:txBody>
      </p:sp>
    </p:spTree>
    <p:extLst>
      <p:ext uri="{BB962C8B-B14F-4D97-AF65-F5344CB8AC3E}">
        <p14:creationId xmlns:p14="http://schemas.microsoft.com/office/powerpoint/2010/main" val="2114085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35ACA2F9-BB47-4A9D-8C17-6552CC3E3ABA}"/>
              </a:ext>
            </a:extLst>
          </p:cNvPr>
          <p:cNvSpPr>
            <a:spLocks noGrp="1"/>
          </p:cNvSpPr>
          <p:nvPr>
            <p:ph type="title"/>
          </p:nvPr>
        </p:nvSpPr>
        <p:spPr/>
        <p:txBody>
          <a:bodyPr/>
          <a:lstStyle/>
          <a:p>
            <a:r>
              <a:rPr lang="en-US" dirty="0"/>
              <a:t>SMART 3.0 Training Strategies</a:t>
            </a:r>
          </a:p>
        </p:txBody>
      </p:sp>
      <p:sp>
        <p:nvSpPr>
          <p:cNvPr id="4" name="Slide Number Placeholder 3">
            <a:extLst>
              <a:ext uri="{FF2B5EF4-FFF2-40B4-BE49-F238E27FC236}">
                <a16:creationId xmlns:a16="http://schemas.microsoft.com/office/drawing/2014/main" id="{30AC0BE3-1E06-40BB-AC34-A6A228CE965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1280C-1E94-430E-A516-D051ECA45720}"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901474" y="1297255"/>
            <a:ext cx="4015915" cy="4794682"/>
            <a:chOff x="3873909" y="1293826"/>
            <a:chExt cx="4015915" cy="4794682"/>
          </a:xfrm>
        </p:grpSpPr>
        <p:grpSp>
          <p:nvGrpSpPr>
            <p:cNvPr id="5" name="Group 4" descr="word Strategies">
              <a:extLst>
                <a:ext uri="{FF2B5EF4-FFF2-40B4-BE49-F238E27FC236}">
                  <a16:creationId xmlns:a16="http://schemas.microsoft.com/office/drawing/2014/main" id="{D5EA97C3-4E6E-4F23-A296-F3573F8D66B7}"/>
                </a:ext>
              </a:extLst>
            </p:cNvPr>
            <p:cNvGrpSpPr/>
            <p:nvPr/>
          </p:nvGrpSpPr>
          <p:grpSpPr>
            <a:xfrm>
              <a:off x="4302176" y="1339977"/>
              <a:ext cx="3587648" cy="764224"/>
              <a:chOff x="1094711" y="1481"/>
              <a:chExt cx="3587648" cy="764224"/>
            </a:xfrm>
            <a:scene3d>
              <a:camera prst="orthographicFront"/>
              <a:lightRig rig="threePt" dir="t">
                <a:rot lat="0" lon="0" rev="7500000"/>
              </a:lightRig>
            </a:scene3d>
          </p:grpSpPr>
          <p:sp>
            <p:nvSpPr>
              <p:cNvPr id="19" name="Rectangle: Rounded Corners 18">
                <a:extLst>
                  <a:ext uri="{FF2B5EF4-FFF2-40B4-BE49-F238E27FC236}">
                    <a16:creationId xmlns:a16="http://schemas.microsoft.com/office/drawing/2014/main" id="{CEBFFDDB-A516-4462-A39C-07B4D5E48F00}"/>
                  </a:ext>
                </a:extLst>
              </p:cNvPr>
              <p:cNvSpPr/>
              <p:nvPr/>
            </p:nvSpPr>
            <p:spPr>
              <a:xfrm rot="10800000">
                <a:off x="1094711" y="1481"/>
                <a:ext cx="3587648" cy="764224"/>
              </a:xfrm>
              <a:prstGeom prst="roundRect">
                <a:avLst/>
              </a:prstGeom>
              <a:solidFill>
                <a:srgbClr val="CF760F"/>
              </a:solidFill>
              <a:sp3d prstMaterial="plastic">
                <a:bevelT w="127000" h="25400" prst="relaxedInset"/>
              </a:sp3d>
            </p:spPr>
            <p:style>
              <a:lnRef idx="0">
                <a:schemeClr val="lt1">
                  <a:hueOff val="0"/>
                  <a:satOff val="0"/>
                  <a:lumOff val="0"/>
                  <a:alphaOff val="0"/>
                </a:schemeClr>
              </a:lnRef>
              <a:fillRef idx="3">
                <a:schemeClr val="accent1">
                  <a:shade val="80000"/>
                  <a:hueOff val="0"/>
                  <a:satOff val="0"/>
                  <a:lumOff val="0"/>
                  <a:alphaOff val="0"/>
                </a:schemeClr>
              </a:fillRef>
              <a:effectRef idx="2">
                <a:schemeClr val="accent1">
                  <a:shade val="80000"/>
                  <a:hueOff val="0"/>
                  <a:satOff val="0"/>
                  <a:lumOff val="0"/>
                  <a:alphaOff val="0"/>
                </a:schemeClr>
              </a:effectRef>
              <a:fontRef idx="minor">
                <a:schemeClr val="lt1"/>
              </a:fontRef>
            </p:style>
          </p:sp>
          <p:sp>
            <p:nvSpPr>
              <p:cNvPr id="20" name="Rectangle: Rounded Corners 4">
                <a:extLst>
                  <a:ext uri="{FF2B5EF4-FFF2-40B4-BE49-F238E27FC236}">
                    <a16:creationId xmlns:a16="http://schemas.microsoft.com/office/drawing/2014/main" id="{B5B90B56-59AC-4C2B-B0FC-7E35B5C1BCB3}"/>
                  </a:ext>
                </a:extLst>
              </p:cNvPr>
              <p:cNvSpPr txBox="1"/>
              <p:nvPr/>
            </p:nvSpPr>
            <p:spPr>
              <a:xfrm>
                <a:off x="1132017" y="158833"/>
                <a:ext cx="3513036" cy="447675"/>
              </a:xfrm>
              <a:prstGeom prst="rect">
                <a:avLst/>
              </a:prstGeom>
              <a:noFill/>
              <a:ln>
                <a:noFill/>
              </a:ln>
              <a:sp3d/>
            </p:spPr>
            <p:style>
              <a:lnRef idx="0">
                <a:scrgbClr r="0" g="0" b="0"/>
              </a:lnRef>
              <a:fillRef idx="0">
                <a:scrgbClr r="0" g="0" b="0"/>
              </a:fillRef>
              <a:effectRef idx="0">
                <a:scrgbClr r="0" g="0" b="0"/>
              </a:effectRef>
              <a:fontRef idx="minor">
                <a:schemeClr val="lt1"/>
              </a:fontRef>
            </p:style>
            <p:txBody>
              <a:bodyPr spcFirstLastPara="0" vert="horz" wrap="square" lIns="337002" tIns="118110" rIns="220472" bIns="118110" numCol="1" spcCol="1270" anchor="ctr" anchorCtr="0">
                <a:noAutofit/>
              </a:bodyPr>
              <a:lstStyle/>
              <a:p>
                <a:pPr marL="0" marR="0" lvl="0" indent="0" algn="ctr" defTabSz="1377950" rtl="0" eaLnBrk="1" fontAlgn="auto" latinLnBrk="0" hangingPunct="1">
                  <a:lnSpc>
                    <a:spcPct val="90000"/>
                  </a:lnSpc>
                  <a:spcBef>
                    <a:spcPct val="0"/>
                  </a:spcBef>
                  <a:spcAft>
                    <a:spcPct val="35000"/>
                  </a:spcAft>
                  <a:buClrTx/>
                  <a:buSzTx/>
                  <a:buFontTx/>
                  <a:buNone/>
                  <a:tabLst/>
                  <a:defRPr/>
                </a:pPr>
                <a:r>
                  <a:rPr kumimoji="0" lang="en-US" sz="3100" b="0" i="0" u="none" strike="noStrike" kern="1200" cap="none" spc="0" normalizeH="0" baseline="0" noProof="0" dirty="0">
                    <a:ln>
                      <a:noFill/>
                    </a:ln>
                    <a:solidFill>
                      <a:prstClr val="white"/>
                    </a:solidFill>
                    <a:effectLst/>
                    <a:uLnTx/>
                    <a:uFillTx/>
                    <a:latin typeface="Calibri" panose="020F0502020204030204"/>
                    <a:ea typeface="+mn-ea"/>
                    <a:cs typeface="+mn-cs"/>
                  </a:rPr>
                  <a:t>Strategies</a:t>
                </a:r>
              </a:p>
            </p:txBody>
          </p:sp>
        </p:grpSp>
        <p:sp>
          <p:nvSpPr>
            <p:cNvPr id="3" name="Oval 2" descr="&quot;S&quot; in circle">
              <a:extLst>
                <a:ext uri="{FF2B5EF4-FFF2-40B4-BE49-F238E27FC236}">
                  <a16:creationId xmlns:a16="http://schemas.microsoft.com/office/drawing/2014/main" id="{A6BFEE18-63C9-4389-BF35-F9C140BEDCCC}"/>
                </a:ext>
              </a:extLst>
            </p:cNvPr>
            <p:cNvSpPr/>
            <p:nvPr/>
          </p:nvSpPr>
          <p:spPr>
            <a:xfrm>
              <a:off x="3885236" y="1293826"/>
              <a:ext cx="856527" cy="856527"/>
            </a:xfrm>
            <a:prstGeom prst="ellipse">
              <a:avLst/>
            </a:prstGeom>
            <a:solidFill>
              <a:schemeClr val="accent5">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0160">
                    <a:no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S</a:t>
              </a:r>
            </a:p>
          </p:txBody>
        </p:sp>
        <p:grpSp>
          <p:nvGrpSpPr>
            <p:cNvPr id="6" name="Group 5" descr="word Monitoring">
              <a:extLst>
                <a:ext uri="{FF2B5EF4-FFF2-40B4-BE49-F238E27FC236}">
                  <a16:creationId xmlns:a16="http://schemas.microsoft.com/office/drawing/2014/main" id="{810F794C-BE3A-4350-9421-CBCEA7F32CD3}"/>
                </a:ext>
              </a:extLst>
            </p:cNvPr>
            <p:cNvGrpSpPr/>
            <p:nvPr/>
          </p:nvGrpSpPr>
          <p:grpSpPr>
            <a:xfrm>
              <a:off x="4302176" y="2332328"/>
              <a:ext cx="3587648" cy="764224"/>
              <a:chOff x="1094711" y="993832"/>
              <a:chExt cx="3587648" cy="764224"/>
            </a:xfrm>
            <a:scene3d>
              <a:camera prst="orthographicFront"/>
              <a:lightRig rig="threePt" dir="t">
                <a:rot lat="0" lon="0" rev="7500000"/>
              </a:lightRig>
            </a:scene3d>
          </p:grpSpPr>
          <p:sp>
            <p:nvSpPr>
              <p:cNvPr id="17" name="Rectangle: Rounded Corners 16">
                <a:extLst>
                  <a:ext uri="{FF2B5EF4-FFF2-40B4-BE49-F238E27FC236}">
                    <a16:creationId xmlns:a16="http://schemas.microsoft.com/office/drawing/2014/main" id="{FA923480-13A4-43C8-8A6A-B699B1044433}"/>
                  </a:ext>
                </a:extLst>
              </p:cNvPr>
              <p:cNvSpPr/>
              <p:nvPr/>
            </p:nvSpPr>
            <p:spPr>
              <a:xfrm rot="10800000">
                <a:off x="1094711" y="993832"/>
                <a:ext cx="3587648" cy="764224"/>
              </a:xfrm>
              <a:prstGeom prst="roundRect">
                <a:avLst/>
              </a:prstGeom>
              <a:solidFill>
                <a:srgbClr val="E9821E"/>
              </a:solidFill>
              <a:sp3d prstMaterial="plastic">
                <a:bevelT w="127000" h="25400" prst="relaxedInset"/>
              </a:sp3d>
            </p:spPr>
            <p:style>
              <a:lnRef idx="0">
                <a:schemeClr val="lt1">
                  <a:hueOff val="0"/>
                  <a:satOff val="0"/>
                  <a:lumOff val="0"/>
                  <a:alphaOff val="0"/>
                </a:schemeClr>
              </a:lnRef>
              <a:fillRef idx="3">
                <a:schemeClr val="accent1">
                  <a:shade val="80000"/>
                  <a:hueOff val="112617"/>
                  <a:satOff val="-9131"/>
                  <a:lumOff val="8759"/>
                  <a:alphaOff val="0"/>
                </a:schemeClr>
              </a:fillRef>
              <a:effectRef idx="2">
                <a:schemeClr val="accent1">
                  <a:shade val="80000"/>
                  <a:hueOff val="112617"/>
                  <a:satOff val="-9131"/>
                  <a:lumOff val="8759"/>
                  <a:alphaOff val="0"/>
                </a:schemeClr>
              </a:effectRef>
              <a:fontRef idx="minor">
                <a:schemeClr val="lt1"/>
              </a:fontRef>
            </p:style>
          </p:sp>
          <p:sp>
            <p:nvSpPr>
              <p:cNvPr id="18" name="Rectangle: Rounded Corners 6">
                <a:extLst>
                  <a:ext uri="{FF2B5EF4-FFF2-40B4-BE49-F238E27FC236}">
                    <a16:creationId xmlns:a16="http://schemas.microsoft.com/office/drawing/2014/main" id="{75558B7E-A94B-40C3-A951-21DFEB8820D9}"/>
                  </a:ext>
                </a:extLst>
              </p:cNvPr>
              <p:cNvSpPr txBox="1"/>
              <p:nvPr/>
            </p:nvSpPr>
            <p:spPr>
              <a:xfrm>
                <a:off x="1132017" y="1149434"/>
                <a:ext cx="3513036" cy="447675"/>
              </a:xfrm>
              <a:prstGeom prst="rect">
                <a:avLst/>
              </a:prstGeom>
              <a:noFill/>
              <a:ln>
                <a:noFill/>
              </a:ln>
              <a:sp3d/>
            </p:spPr>
            <p:style>
              <a:lnRef idx="0">
                <a:scrgbClr r="0" g="0" b="0"/>
              </a:lnRef>
              <a:fillRef idx="0">
                <a:scrgbClr r="0" g="0" b="0"/>
              </a:fillRef>
              <a:effectRef idx="0">
                <a:scrgbClr r="0" g="0" b="0"/>
              </a:effectRef>
              <a:fontRef idx="minor">
                <a:schemeClr val="lt1"/>
              </a:fontRef>
            </p:style>
            <p:txBody>
              <a:bodyPr spcFirstLastPara="0" vert="horz" wrap="square" lIns="337002" tIns="118110" rIns="220472" bIns="118110" numCol="1" spcCol="1270" anchor="ctr" anchorCtr="0">
                <a:noAutofit/>
              </a:bodyPr>
              <a:lstStyle/>
              <a:p>
                <a:pPr marL="0" marR="0" lvl="0" indent="0" algn="ctr" defTabSz="1377950" rtl="0" eaLnBrk="1" fontAlgn="auto" latinLnBrk="0" hangingPunct="1">
                  <a:lnSpc>
                    <a:spcPct val="90000"/>
                  </a:lnSpc>
                  <a:spcBef>
                    <a:spcPct val="0"/>
                  </a:spcBef>
                  <a:spcAft>
                    <a:spcPct val="35000"/>
                  </a:spcAft>
                  <a:buClrTx/>
                  <a:buSzTx/>
                  <a:buFontTx/>
                  <a:buNone/>
                  <a:tabLst/>
                  <a:defRPr/>
                </a:pPr>
                <a:r>
                  <a:rPr kumimoji="0" lang="en-US" sz="3100" b="0" i="0" u="none" strike="noStrike" kern="1200" cap="none" spc="0" normalizeH="0" baseline="0" noProof="0" dirty="0">
                    <a:ln>
                      <a:noFill/>
                    </a:ln>
                    <a:solidFill>
                      <a:prstClr val="white"/>
                    </a:solidFill>
                    <a:effectLst/>
                    <a:uLnTx/>
                    <a:uFillTx/>
                    <a:latin typeface="Calibri" panose="020F0502020204030204"/>
                    <a:ea typeface="+mn-ea"/>
                    <a:cs typeface="+mn-cs"/>
                  </a:rPr>
                  <a:t>Monitoring</a:t>
                </a:r>
              </a:p>
            </p:txBody>
          </p:sp>
        </p:grpSp>
        <p:sp>
          <p:nvSpPr>
            <p:cNvPr id="21" name="Oval 20" descr="&quot;M&quot; in circle">
              <a:extLst>
                <a:ext uri="{FF2B5EF4-FFF2-40B4-BE49-F238E27FC236}">
                  <a16:creationId xmlns:a16="http://schemas.microsoft.com/office/drawing/2014/main" id="{569632C3-20A6-49C0-B94F-09094C510092}"/>
                </a:ext>
              </a:extLst>
            </p:cNvPr>
            <p:cNvSpPr/>
            <p:nvPr/>
          </p:nvSpPr>
          <p:spPr>
            <a:xfrm>
              <a:off x="3873912" y="2268521"/>
              <a:ext cx="856527" cy="856527"/>
            </a:xfrm>
            <a:prstGeom prst="ellipse">
              <a:avLst/>
            </a:prstGeom>
            <a:solidFill>
              <a:schemeClr val="accent5">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0160">
                    <a:no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M</a:t>
              </a:r>
            </a:p>
          </p:txBody>
        </p:sp>
        <p:grpSp>
          <p:nvGrpSpPr>
            <p:cNvPr id="8" name="Group 7" descr="word Accountability">
              <a:extLst>
                <a:ext uri="{FF2B5EF4-FFF2-40B4-BE49-F238E27FC236}">
                  <a16:creationId xmlns:a16="http://schemas.microsoft.com/office/drawing/2014/main" id="{AE826FC5-86C2-4C56-8E3C-0BC3FF39888C}"/>
                </a:ext>
              </a:extLst>
            </p:cNvPr>
            <p:cNvGrpSpPr/>
            <p:nvPr/>
          </p:nvGrpSpPr>
          <p:grpSpPr>
            <a:xfrm>
              <a:off x="4302176" y="3324679"/>
              <a:ext cx="3587648" cy="764224"/>
              <a:chOff x="1094711" y="1986183"/>
              <a:chExt cx="3587648" cy="764224"/>
            </a:xfrm>
            <a:scene3d>
              <a:camera prst="orthographicFront"/>
              <a:lightRig rig="threePt" dir="t">
                <a:rot lat="0" lon="0" rev="7500000"/>
              </a:lightRig>
            </a:scene3d>
          </p:grpSpPr>
          <p:sp>
            <p:nvSpPr>
              <p:cNvPr id="15" name="Rectangle: Rounded Corners 14">
                <a:extLst>
                  <a:ext uri="{FF2B5EF4-FFF2-40B4-BE49-F238E27FC236}">
                    <a16:creationId xmlns:a16="http://schemas.microsoft.com/office/drawing/2014/main" id="{09DB6015-3FA5-4166-887F-1945B34B190B}"/>
                  </a:ext>
                </a:extLst>
              </p:cNvPr>
              <p:cNvSpPr/>
              <p:nvPr/>
            </p:nvSpPr>
            <p:spPr>
              <a:xfrm rot="10800000">
                <a:off x="1094711" y="1986183"/>
                <a:ext cx="3587648" cy="764224"/>
              </a:xfrm>
              <a:prstGeom prst="roundRect">
                <a:avLst/>
              </a:prstGeom>
              <a:solidFill>
                <a:srgbClr val="E98F47"/>
              </a:solidFill>
              <a:sp3d prstMaterial="plastic">
                <a:bevelT w="127000" h="25400" prst="relaxedInset"/>
              </a:sp3d>
            </p:spPr>
            <p:style>
              <a:lnRef idx="0">
                <a:schemeClr val="lt1">
                  <a:hueOff val="0"/>
                  <a:satOff val="0"/>
                  <a:lumOff val="0"/>
                  <a:alphaOff val="0"/>
                </a:schemeClr>
              </a:lnRef>
              <a:fillRef idx="3">
                <a:schemeClr val="accent1">
                  <a:shade val="80000"/>
                  <a:hueOff val="225233"/>
                  <a:satOff val="-18262"/>
                  <a:lumOff val="17517"/>
                  <a:alphaOff val="0"/>
                </a:schemeClr>
              </a:fillRef>
              <a:effectRef idx="2">
                <a:schemeClr val="accent1">
                  <a:shade val="80000"/>
                  <a:hueOff val="225233"/>
                  <a:satOff val="-18262"/>
                  <a:lumOff val="17517"/>
                  <a:alphaOff val="0"/>
                </a:schemeClr>
              </a:effectRef>
              <a:fontRef idx="minor">
                <a:schemeClr val="lt1"/>
              </a:fontRef>
            </p:style>
          </p:sp>
          <p:sp>
            <p:nvSpPr>
              <p:cNvPr id="16" name="Rectangle: Rounded Corners 8">
                <a:extLst>
                  <a:ext uri="{FF2B5EF4-FFF2-40B4-BE49-F238E27FC236}">
                    <a16:creationId xmlns:a16="http://schemas.microsoft.com/office/drawing/2014/main" id="{90CFE760-022C-4B61-94B0-8604C12909A8}"/>
                  </a:ext>
                </a:extLst>
              </p:cNvPr>
              <p:cNvSpPr txBox="1"/>
              <p:nvPr/>
            </p:nvSpPr>
            <p:spPr>
              <a:xfrm>
                <a:off x="1132017" y="2168609"/>
                <a:ext cx="3513036" cy="409575"/>
              </a:xfrm>
              <a:prstGeom prst="rect">
                <a:avLst/>
              </a:prstGeom>
              <a:noFill/>
              <a:ln>
                <a:noFill/>
              </a:ln>
              <a:sp3d/>
            </p:spPr>
            <p:style>
              <a:lnRef idx="0">
                <a:scrgbClr r="0" g="0" b="0"/>
              </a:lnRef>
              <a:fillRef idx="0">
                <a:scrgbClr r="0" g="0" b="0"/>
              </a:fillRef>
              <a:effectRef idx="0">
                <a:scrgbClr r="0" g="0" b="0"/>
              </a:effectRef>
              <a:fontRef idx="minor">
                <a:schemeClr val="lt1"/>
              </a:fontRef>
            </p:style>
            <p:txBody>
              <a:bodyPr spcFirstLastPara="0" vert="horz" wrap="square" lIns="337002" tIns="118110" rIns="220472" bIns="118110" numCol="1" spcCol="1270" anchor="ctr" anchorCtr="0">
                <a:noAutofit/>
              </a:bodyPr>
              <a:lstStyle/>
              <a:p>
                <a:pPr marL="0" marR="0" lvl="0" indent="0" algn="ctr" defTabSz="1377950" rtl="0" eaLnBrk="1" fontAlgn="auto" latinLnBrk="0" hangingPunct="1">
                  <a:lnSpc>
                    <a:spcPct val="90000"/>
                  </a:lnSpc>
                  <a:spcBef>
                    <a:spcPct val="0"/>
                  </a:spcBef>
                  <a:spcAft>
                    <a:spcPct val="35000"/>
                  </a:spcAft>
                  <a:buClrTx/>
                  <a:buSzTx/>
                  <a:buFontTx/>
                  <a:buNone/>
                  <a:tabLst/>
                  <a:defRPr/>
                </a:pPr>
                <a:r>
                  <a:rPr kumimoji="0" lang="en-US" sz="3100" b="0" i="0" u="none" strike="noStrike" kern="1200" cap="none" spc="0" normalizeH="0" baseline="0" noProof="0" dirty="0">
                    <a:ln>
                      <a:noFill/>
                    </a:ln>
                    <a:solidFill>
                      <a:prstClr val="white"/>
                    </a:solidFill>
                    <a:effectLst/>
                    <a:uLnTx/>
                    <a:uFillTx/>
                    <a:latin typeface="Calibri" panose="020F0502020204030204"/>
                    <a:ea typeface="+mn-ea"/>
                    <a:cs typeface="+mn-cs"/>
                  </a:rPr>
                  <a:t>Accountability</a:t>
                </a:r>
              </a:p>
            </p:txBody>
          </p:sp>
        </p:grpSp>
        <p:sp>
          <p:nvSpPr>
            <p:cNvPr id="22" name="Oval 21" descr="&quot;A&quot; in circle">
              <a:extLst>
                <a:ext uri="{FF2B5EF4-FFF2-40B4-BE49-F238E27FC236}">
                  <a16:creationId xmlns:a16="http://schemas.microsoft.com/office/drawing/2014/main" id="{D2B983C8-9A3C-4CD4-8025-4EEBC1237073}"/>
                </a:ext>
              </a:extLst>
            </p:cNvPr>
            <p:cNvSpPr/>
            <p:nvPr/>
          </p:nvSpPr>
          <p:spPr>
            <a:xfrm>
              <a:off x="3873911" y="3287373"/>
              <a:ext cx="856527" cy="856527"/>
            </a:xfrm>
            <a:prstGeom prst="ellipse">
              <a:avLst/>
            </a:prstGeom>
            <a:solidFill>
              <a:schemeClr val="accent1">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0160">
                    <a:no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A</a:t>
              </a:r>
            </a:p>
          </p:txBody>
        </p:sp>
        <p:grpSp>
          <p:nvGrpSpPr>
            <p:cNvPr id="9" name="Group 8" descr="words Risk Mitigation">
              <a:extLst>
                <a:ext uri="{FF2B5EF4-FFF2-40B4-BE49-F238E27FC236}">
                  <a16:creationId xmlns:a16="http://schemas.microsoft.com/office/drawing/2014/main" id="{046B795B-1453-4595-AAF2-FCD16F486AE1}"/>
                </a:ext>
              </a:extLst>
            </p:cNvPr>
            <p:cNvGrpSpPr/>
            <p:nvPr/>
          </p:nvGrpSpPr>
          <p:grpSpPr>
            <a:xfrm>
              <a:off x="4302176" y="4317030"/>
              <a:ext cx="3587648" cy="764224"/>
              <a:chOff x="1094711" y="2978534"/>
              <a:chExt cx="3587648" cy="764224"/>
            </a:xfrm>
            <a:scene3d>
              <a:camera prst="orthographicFront"/>
              <a:lightRig rig="threePt" dir="t">
                <a:rot lat="0" lon="0" rev="7500000"/>
              </a:lightRig>
            </a:scene3d>
          </p:grpSpPr>
          <p:sp>
            <p:nvSpPr>
              <p:cNvPr id="13" name="Rectangle: Rounded Corners 12">
                <a:extLst>
                  <a:ext uri="{FF2B5EF4-FFF2-40B4-BE49-F238E27FC236}">
                    <a16:creationId xmlns:a16="http://schemas.microsoft.com/office/drawing/2014/main" id="{5AF3DC3F-451A-44C1-A711-E7092C41B21A}"/>
                  </a:ext>
                </a:extLst>
              </p:cNvPr>
              <p:cNvSpPr/>
              <p:nvPr/>
            </p:nvSpPr>
            <p:spPr>
              <a:xfrm rot="10800000">
                <a:off x="1094711" y="2978534"/>
                <a:ext cx="3587648" cy="764224"/>
              </a:xfrm>
              <a:prstGeom prst="roundRect">
                <a:avLst/>
              </a:prstGeom>
              <a:solidFill>
                <a:srgbClr val="EEAA47"/>
              </a:solidFill>
              <a:sp3d prstMaterial="plastic">
                <a:bevelT w="127000" h="25400" prst="relaxedInset"/>
              </a:sp3d>
            </p:spPr>
            <p:style>
              <a:lnRef idx="0">
                <a:schemeClr val="lt1">
                  <a:hueOff val="0"/>
                  <a:satOff val="0"/>
                  <a:lumOff val="0"/>
                  <a:alphaOff val="0"/>
                </a:schemeClr>
              </a:lnRef>
              <a:fillRef idx="3">
                <a:schemeClr val="accent1">
                  <a:shade val="80000"/>
                  <a:hueOff val="337850"/>
                  <a:satOff val="-27393"/>
                  <a:lumOff val="26276"/>
                  <a:alphaOff val="0"/>
                </a:schemeClr>
              </a:fillRef>
              <a:effectRef idx="2">
                <a:schemeClr val="accent1">
                  <a:shade val="80000"/>
                  <a:hueOff val="337850"/>
                  <a:satOff val="-27393"/>
                  <a:lumOff val="26276"/>
                  <a:alphaOff val="0"/>
                </a:schemeClr>
              </a:effectRef>
              <a:fontRef idx="minor">
                <a:schemeClr val="lt1"/>
              </a:fontRef>
            </p:style>
          </p:sp>
          <p:sp>
            <p:nvSpPr>
              <p:cNvPr id="14" name="Rectangle: Rounded Corners 10">
                <a:extLst>
                  <a:ext uri="{FF2B5EF4-FFF2-40B4-BE49-F238E27FC236}">
                    <a16:creationId xmlns:a16="http://schemas.microsoft.com/office/drawing/2014/main" id="{AA8B36D4-AF2B-4750-B835-BE92466D49AB}"/>
                  </a:ext>
                </a:extLst>
              </p:cNvPr>
              <p:cNvSpPr txBox="1"/>
              <p:nvPr/>
            </p:nvSpPr>
            <p:spPr>
              <a:xfrm>
                <a:off x="1132017" y="3111584"/>
                <a:ext cx="3513036" cy="476250"/>
              </a:xfrm>
              <a:prstGeom prst="rect">
                <a:avLst/>
              </a:prstGeom>
              <a:noFill/>
              <a:ln>
                <a:noFill/>
              </a:ln>
              <a:sp3d/>
            </p:spPr>
            <p:style>
              <a:lnRef idx="0">
                <a:scrgbClr r="0" g="0" b="0"/>
              </a:lnRef>
              <a:fillRef idx="0">
                <a:scrgbClr r="0" g="0" b="0"/>
              </a:fillRef>
              <a:effectRef idx="0">
                <a:scrgbClr r="0" g="0" b="0"/>
              </a:effectRef>
              <a:fontRef idx="minor">
                <a:schemeClr val="lt1"/>
              </a:fontRef>
            </p:style>
            <p:txBody>
              <a:bodyPr spcFirstLastPara="0" vert="horz" wrap="square" lIns="337002" tIns="118110" rIns="220472" bIns="118110" numCol="1" spcCol="1270" anchor="ctr" anchorCtr="0">
                <a:noAutofit/>
              </a:bodyPr>
              <a:lstStyle/>
              <a:p>
                <a:pPr marL="0" marR="0" lvl="0" indent="0" algn="ctr" defTabSz="1377950" rtl="0" eaLnBrk="1" fontAlgn="auto" latinLnBrk="0" hangingPunct="1">
                  <a:lnSpc>
                    <a:spcPct val="90000"/>
                  </a:lnSpc>
                  <a:spcBef>
                    <a:spcPct val="0"/>
                  </a:spcBef>
                  <a:spcAft>
                    <a:spcPct val="35000"/>
                  </a:spcAft>
                  <a:buClrTx/>
                  <a:buSzTx/>
                  <a:buFontTx/>
                  <a:buNone/>
                  <a:tabLst/>
                  <a:defRPr/>
                </a:pPr>
                <a:r>
                  <a:rPr kumimoji="0" lang="en-US" sz="3100" b="0" i="0" u="none" strike="noStrike" kern="1200" cap="none" spc="0" normalizeH="0" baseline="0" noProof="0" dirty="0">
                    <a:ln>
                      <a:noFill/>
                    </a:ln>
                    <a:solidFill>
                      <a:prstClr val="white"/>
                    </a:solidFill>
                    <a:effectLst/>
                    <a:uLnTx/>
                    <a:uFillTx/>
                    <a:latin typeface="Calibri" panose="020F0502020204030204"/>
                    <a:ea typeface="+mn-ea"/>
                    <a:cs typeface="+mn-cs"/>
                  </a:rPr>
                  <a:t>Risk Mitigation</a:t>
                </a:r>
              </a:p>
            </p:txBody>
          </p:sp>
        </p:grpSp>
        <p:sp>
          <p:nvSpPr>
            <p:cNvPr id="23" name="Oval 22" descr="&quot;R&quot; in circle">
              <a:extLst>
                <a:ext uri="{FF2B5EF4-FFF2-40B4-BE49-F238E27FC236}">
                  <a16:creationId xmlns:a16="http://schemas.microsoft.com/office/drawing/2014/main" id="{4C061CE4-834F-4DD6-9446-5447FA0C038E}"/>
                </a:ext>
              </a:extLst>
            </p:cNvPr>
            <p:cNvSpPr/>
            <p:nvPr/>
          </p:nvSpPr>
          <p:spPr>
            <a:xfrm>
              <a:off x="3873910" y="4259677"/>
              <a:ext cx="856527" cy="856527"/>
            </a:xfrm>
            <a:prstGeom prst="ellipse">
              <a:avLst/>
            </a:prstGeom>
            <a:solidFill>
              <a:schemeClr val="accent1">
                <a:lumMod val="40000"/>
                <a:lumOff val="6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0160">
                    <a:no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R</a:t>
              </a:r>
            </a:p>
          </p:txBody>
        </p:sp>
        <p:grpSp>
          <p:nvGrpSpPr>
            <p:cNvPr id="10" name="Group 9" descr="word Transparency">
              <a:extLst>
                <a:ext uri="{FF2B5EF4-FFF2-40B4-BE49-F238E27FC236}">
                  <a16:creationId xmlns:a16="http://schemas.microsoft.com/office/drawing/2014/main" id="{AC8315D3-53AC-487C-96D8-64A8621CD5D0}"/>
                </a:ext>
              </a:extLst>
            </p:cNvPr>
            <p:cNvGrpSpPr/>
            <p:nvPr/>
          </p:nvGrpSpPr>
          <p:grpSpPr>
            <a:xfrm>
              <a:off x="4302176" y="5309382"/>
              <a:ext cx="3587648" cy="764224"/>
              <a:chOff x="1094711" y="3970886"/>
              <a:chExt cx="3587648" cy="764224"/>
            </a:xfrm>
            <a:scene3d>
              <a:camera prst="orthographicFront"/>
              <a:lightRig rig="threePt" dir="t">
                <a:rot lat="0" lon="0" rev="7500000"/>
              </a:lightRig>
            </a:scene3d>
          </p:grpSpPr>
          <p:sp>
            <p:nvSpPr>
              <p:cNvPr id="11" name="Rectangle: Rounded Corners 10">
                <a:extLst>
                  <a:ext uri="{FF2B5EF4-FFF2-40B4-BE49-F238E27FC236}">
                    <a16:creationId xmlns:a16="http://schemas.microsoft.com/office/drawing/2014/main" id="{AA6ADF0C-CE1B-4B7C-B22F-A348168C040F}"/>
                  </a:ext>
                </a:extLst>
              </p:cNvPr>
              <p:cNvSpPr/>
              <p:nvPr/>
            </p:nvSpPr>
            <p:spPr>
              <a:xfrm rot="10800000">
                <a:off x="1094711" y="3970886"/>
                <a:ext cx="3587648" cy="764224"/>
              </a:xfrm>
              <a:prstGeom prst="roundRect">
                <a:avLst/>
              </a:prstGeom>
              <a:solidFill>
                <a:srgbClr val="E8BE76"/>
              </a:solidFill>
              <a:sp3d prstMaterial="plastic">
                <a:bevelT w="127000" h="25400" prst="relaxedInset"/>
              </a:sp3d>
            </p:spPr>
            <p:style>
              <a:lnRef idx="0">
                <a:schemeClr val="lt1">
                  <a:hueOff val="0"/>
                  <a:satOff val="0"/>
                  <a:lumOff val="0"/>
                  <a:alphaOff val="0"/>
                </a:schemeClr>
              </a:lnRef>
              <a:fillRef idx="3">
                <a:schemeClr val="accent1">
                  <a:shade val="80000"/>
                  <a:hueOff val="450467"/>
                  <a:satOff val="-36524"/>
                  <a:lumOff val="35034"/>
                  <a:alphaOff val="0"/>
                </a:schemeClr>
              </a:fillRef>
              <a:effectRef idx="2">
                <a:schemeClr val="accent1">
                  <a:shade val="80000"/>
                  <a:hueOff val="450467"/>
                  <a:satOff val="-36524"/>
                  <a:lumOff val="35034"/>
                  <a:alphaOff val="0"/>
                </a:schemeClr>
              </a:effectRef>
              <a:fontRef idx="minor">
                <a:schemeClr val="lt1"/>
              </a:fontRef>
            </p:style>
          </p:sp>
          <p:sp>
            <p:nvSpPr>
              <p:cNvPr id="12" name="Rectangle: Rounded Corners 12">
                <a:extLst>
                  <a:ext uri="{FF2B5EF4-FFF2-40B4-BE49-F238E27FC236}">
                    <a16:creationId xmlns:a16="http://schemas.microsoft.com/office/drawing/2014/main" id="{D613EEB9-468F-441F-8186-15A4138EF374}"/>
                  </a:ext>
                </a:extLst>
              </p:cNvPr>
              <p:cNvSpPr txBox="1"/>
              <p:nvPr/>
            </p:nvSpPr>
            <p:spPr>
              <a:xfrm>
                <a:off x="1132017" y="4092658"/>
                <a:ext cx="3513036" cy="50482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337002" tIns="118110" rIns="220472" bIns="118110" numCol="1" spcCol="1270" anchor="ctr" anchorCtr="0">
                <a:noAutofit/>
              </a:bodyPr>
              <a:lstStyle/>
              <a:p>
                <a:pPr marL="0" marR="0" lvl="0" indent="0" algn="ctr" defTabSz="1377950" rtl="0" eaLnBrk="1" fontAlgn="auto" latinLnBrk="0" hangingPunct="1">
                  <a:lnSpc>
                    <a:spcPct val="90000"/>
                  </a:lnSpc>
                  <a:spcBef>
                    <a:spcPct val="0"/>
                  </a:spcBef>
                  <a:spcAft>
                    <a:spcPct val="35000"/>
                  </a:spcAft>
                  <a:buClrTx/>
                  <a:buSzTx/>
                  <a:buFontTx/>
                  <a:buNone/>
                  <a:tabLst/>
                  <a:defRPr/>
                </a:pPr>
                <a:r>
                  <a:rPr kumimoji="0" lang="en-US" sz="3100" b="0" i="0" u="none" strike="noStrike" kern="1200" cap="none" spc="0" normalizeH="0" baseline="0" noProof="0" dirty="0">
                    <a:ln>
                      <a:noFill/>
                    </a:ln>
                    <a:solidFill>
                      <a:prstClr val="white"/>
                    </a:solidFill>
                    <a:effectLst/>
                    <a:uLnTx/>
                    <a:uFillTx/>
                    <a:latin typeface="Calibri" panose="020F0502020204030204"/>
                    <a:ea typeface="+mn-ea"/>
                    <a:cs typeface="+mn-cs"/>
                  </a:rPr>
                  <a:t>Transparency</a:t>
                </a:r>
              </a:p>
            </p:txBody>
          </p:sp>
        </p:grpSp>
        <p:sp>
          <p:nvSpPr>
            <p:cNvPr id="24" name="Oval 23" descr="&quot;T&quot; in circle">
              <a:extLst>
                <a:ext uri="{FF2B5EF4-FFF2-40B4-BE49-F238E27FC236}">
                  <a16:creationId xmlns:a16="http://schemas.microsoft.com/office/drawing/2014/main" id="{2C50CF42-5829-4B54-9D71-34217811534E}"/>
                </a:ext>
              </a:extLst>
            </p:cNvPr>
            <p:cNvSpPr/>
            <p:nvPr/>
          </p:nvSpPr>
          <p:spPr>
            <a:xfrm>
              <a:off x="3873909" y="5231981"/>
              <a:ext cx="856527" cy="856527"/>
            </a:xfrm>
            <a:prstGeom prst="ellipse">
              <a:avLst/>
            </a:prstGeom>
            <a:solidFill>
              <a:schemeClr val="accent1">
                <a:lumMod val="20000"/>
                <a:lumOff val="8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0160">
                    <a:no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T</a:t>
              </a:r>
            </a:p>
          </p:txBody>
        </p:sp>
      </p:grpSp>
      <p:sp>
        <p:nvSpPr>
          <p:cNvPr id="7" name="TextBox 6"/>
          <p:cNvSpPr txBox="1"/>
          <p:nvPr/>
        </p:nvSpPr>
        <p:spPr>
          <a:xfrm>
            <a:off x="5317702" y="1213453"/>
            <a:ext cx="5732568" cy="4900252"/>
          </a:xfrm>
          <a:prstGeom prst="rect">
            <a:avLst/>
          </a:prstGeom>
          <a:noFill/>
        </p:spPr>
        <p:txBody>
          <a:bodyPr wrap="square" rtlCol="0">
            <a:spAutoFit/>
          </a:bodyPr>
          <a:lstStyle/>
          <a:p>
            <a:pPr marL="0" marR="0" lvl="0" indent="0" algn="l" defTabSz="457200" rtl="0" eaLnBrk="1" fontAlgn="auto" latinLnBrk="0" hangingPunct="1">
              <a:lnSpc>
                <a:spcPct val="107000"/>
              </a:lnSpc>
              <a:spcBef>
                <a:spcPts val="0"/>
              </a:spcBef>
              <a:spcAft>
                <a:spcPts val="0"/>
              </a:spcAft>
              <a:buClrTx/>
              <a:buSzTx/>
              <a:buFontTx/>
              <a:buNone/>
              <a:tabLst>
                <a:tab pos="400050" algn="l"/>
              </a:tabLst>
              <a:defRPr/>
            </a:pPr>
            <a:r>
              <a:rPr kumimoji="0" lang="en-US" sz="2800" b="1" i="0" u="none" strike="noStrike" kern="1200" cap="none" spc="0" normalizeH="0" baseline="0" noProof="0" dirty="0">
                <a:ln>
                  <a:noFill/>
                </a:ln>
                <a:solidFill>
                  <a:srgbClr val="BD4503"/>
                </a:solidFill>
                <a:effectLst/>
                <a:uLnTx/>
                <a:uFillTx/>
                <a:latin typeface="Calibri" panose="020F0502020204030204" pitchFamily="34" charset="0"/>
                <a:ea typeface="Calibri" panose="020F0502020204030204" pitchFamily="34" charset="0"/>
                <a:cs typeface="Times New Roman" panose="02020603050405020304" pitchFamily="18" charset="0"/>
              </a:rPr>
              <a:t>SMART 3.0 Training Series</a:t>
            </a:r>
            <a:r>
              <a:rPr kumimoji="0" lang="en-US" sz="2800" b="0" i="0" u="none" strike="noStrike" kern="1200" cap="none" spc="0" normalizeH="0" baseline="0" noProof="0" dirty="0">
                <a:ln>
                  <a:noFill/>
                </a:ln>
                <a:solidFill>
                  <a:srgbClr val="BD4503"/>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457200" rtl="0" eaLnBrk="1" fontAlgn="auto" latinLnBrk="0" hangingPunct="1">
              <a:lnSpc>
                <a:spcPct val="107000"/>
              </a:lnSpc>
              <a:spcBef>
                <a:spcPts val="0"/>
              </a:spcBef>
              <a:spcAft>
                <a:spcPts val="0"/>
              </a:spcAft>
              <a:buClrTx/>
              <a:buSzTx/>
              <a:buFontTx/>
              <a:buNone/>
              <a:tabLst>
                <a:tab pos="400050" algn="l"/>
              </a:tabLst>
              <a:defRPr/>
            </a:pPr>
            <a:r>
              <a:rPr kumimoji="0" lang="en-US" sz="2400" b="0" i="0" u="none" strike="noStrike" kern="1200" cap="none" spc="0" normalizeH="0" baseline="0" noProof="0" dirty="0">
                <a:ln>
                  <a:noFill/>
                </a:ln>
                <a:solidFill>
                  <a:srgbClr val="323332"/>
                </a:solidFill>
                <a:effectLst/>
                <a:uLnTx/>
                <a:uFillTx/>
                <a:latin typeface="Calibri" panose="020F0502020204030204" pitchFamily="34" charset="0"/>
                <a:ea typeface="Calibri" panose="020F0502020204030204" pitchFamily="34" charset="0"/>
                <a:cs typeface="Times New Roman" panose="02020603050405020304" pitchFamily="18" charset="0"/>
              </a:rPr>
              <a:t>The training modules are focused on: </a:t>
            </a:r>
            <a:r>
              <a:rPr kumimoji="0" lang="en-US" sz="2400" b="1" i="0" u="none" strike="noStrike" kern="1200" cap="none" spc="0" normalizeH="0" baseline="0" noProof="0" dirty="0">
                <a:ln>
                  <a:noFill/>
                </a:ln>
                <a:solidFill>
                  <a:srgbClr val="EF7F18"/>
                </a:solidFill>
                <a:effectLst/>
                <a:uLnTx/>
                <a:uFillTx/>
                <a:latin typeface="Calibri" panose="020F0502020204030204" pitchFamily="34" charset="0"/>
                <a:ea typeface="Calibri" panose="020F0502020204030204" pitchFamily="34" charset="0"/>
                <a:cs typeface="Times New Roman" panose="02020603050405020304" pitchFamily="18" charset="0"/>
              </a:rPr>
              <a:t>S</a:t>
            </a:r>
            <a:r>
              <a:rPr kumimoji="0" lang="en-US" sz="2400" b="0" i="0" u="none" strike="noStrike" kern="1200" cap="none" spc="0" normalizeH="0" baseline="0" noProof="0" dirty="0">
                <a:ln>
                  <a:noFill/>
                </a:ln>
                <a:solidFill>
                  <a:srgbClr val="323332"/>
                </a:solidFill>
                <a:effectLst/>
                <a:uLnTx/>
                <a:uFillTx/>
                <a:latin typeface="Calibri" panose="020F0502020204030204" pitchFamily="34" charset="0"/>
                <a:ea typeface="Calibri" panose="020F0502020204030204" pitchFamily="34" charset="0"/>
                <a:cs typeface="Times New Roman" panose="02020603050405020304" pitchFamily="18" charset="0"/>
              </a:rPr>
              <a:t>trategies for sound grant management that includes:  </a:t>
            </a:r>
            <a:r>
              <a:rPr kumimoji="0" lang="en-US" sz="2400" b="1" i="0" u="none" strike="noStrike" kern="1200" cap="none" spc="0" normalizeH="0" baseline="0" noProof="0" dirty="0">
                <a:ln>
                  <a:noFill/>
                </a:ln>
                <a:solidFill>
                  <a:srgbClr val="EF7F18"/>
                </a:solidFill>
                <a:effectLst/>
                <a:uLnTx/>
                <a:uFillTx/>
                <a:latin typeface="Calibri" panose="020F0502020204030204" pitchFamily="34" charset="0"/>
                <a:ea typeface="Calibri" panose="020F0502020204030204" pitchFamily="34" charset="0"/>
                <a:cs typeface="Times New Roman" panose="02020603050405020304" pitchFamily="18" charset="0"/>
              </a:rPr>
              <a:t>M</a:t>
            </a:r>
            <a:r>
              <a:rPr kumimoji="0" lang="en-US" sz="2400" b="0" i="0" u="none" strike="noStrike" kern="1200" cap="none" spc="0" normalizeH="0" baseline="0" noProof="0" dirty="0">
                <a:ln>
                  <a:noFill/>
                </a:ln>
                <a:solidFill>
                  <a:srgbClr val="323332"/>
                </a:solidFill>
                <a:effectLst/>
                <a:uLnTx/>
                <a:uFillTx/>
                <a:latin typeface="Calibri" panose="020F0502020204030204" pitchFamily="34" charset="0"/>
                <a:ea typeface="Calibri" panose="020F0502020204030204" pitchFamily="34" charset="0"/>
                <a:cs typeface="Times New Roman" panose="02020603050405020304" pitchFamily="18" charset="0"/>
              </a:rPr>
              <a:t>onitoring,  </a:t>
            </a:r>
            <a:r>
              <a:rPr kumimoji="0" lang="en-US" sz="2400" b="1" i="0" u="none" strike="noStrike" kern="1200" cap="none" spc="0" normalizeH="0" baseline="0" noProof="0" dirty="0">
                <a:ln>
                  <a:noFill/>
                </a:ln>
                <a:solidFill>
                  <a:srgbClr val="EF7F18"/>
                </a:solidFill>
                <a:effectLst/>
                <a:uLnTx/>
                <a:uFillTx/>
                <a:latin typeface="Calibri" panose="020F0502020204030204" pitchFamily="34" charset="0"/>
                <a:ea typeface="Calibri" panose="020F0502020204030204" pitchFamily="34" charset="0"/>
                <a:cs typeface="Times New Roman" panose="02020603050405020304" pitchFamily="18" charset="0"/>
              </a:rPr>
              <a:t>A</a:t>
            </a:r>
            <a:r>
              <a:rPr kumimoji="0" lang="en-US" sz="2400" b="0" i="0" u="none" strike="noStrike" kern="1200" cap="none" spc="0" normalizeH="0" baseline="0" noProof="0" dirty="0">
                <a:ln>
                  <a:noFill/>
                </a:ln>
                <a:solidFill>
                  <a:srgbClr val="323332"/>
                </a:solidFill>
                <a:effectLst/>
                <a:uLnTx/>
                <a:uFillTx/>
                <a:latin typeface="Calibri" panose="020F0502020204030204" pitchFamily="34" charset="0"/>
                <a:ea typeface="Calibri" panose="020F0502020204030204" pitchFamily="34" charset="0"/>
                <a:cs typeface="Times New Roman" panose="02020603050405020304" pitchFamily="18" charset="0"/>
              </a:rPr>
              <a:t>ccountability, </a:t>
            </a:r>
            <a:r>
              <a:rPr kumimoji="0" lang="en-US" sz="2400" b="1" i="0" u="none" strike="noStrike" kern="1200" cap="none" spc="0" normalizeH="0" baseline="0" noProof="0" dirty="0">
                <a:ln>
                  <a:noFill/>
                </a:ln>
                <a:solidFill>
                  <a:srgbClr val="EF7F18"/>
                </a:solidFill>
                <a:effectLst/>
                <a:uLnTx/>
                <a:uFillTx/>
                <a:latin typeface="Calibri" panose="020F0502020204030204" pitchFamily="34" charset="0"/>
                <a:ea typeface="Calibri" panose="020F0502020204030204" pitchFamily="34" charset="0"/>
                <a:cs typeface="Times New Roman" panose="02020603050405020304" pitchFamily="18" charset="0"/>
              </a:rPr>
              <a:t>R</a:t>
            </a:r>
            <a:r>
              <a:rPr kumimoji="0" lang="en-US" sz="2400" b="0" i="0" u="none" strike="noStrike" kern="1200" cap="none" spc="0" normalizeH="0" baseline="0" noProof="0" dirty="0">
                <a:ln>
                  <a:noFill/>
                </a:ln>
                <a:solidFill>
                  <a:srgbClr val="323332"/>
                </a:solidFill>
                <a:effectLst/>
                <a:uLnTx/>
                <a:uFillTx/>
                <a:latin typeface="Calibri" panose="020F0502020204030204" pitchFamily="34" charset="0"/>
                <a:ea typeface="Calibri" panose="020F0502020204030204" pitchFamily="34" charset="0"/>
                <a:cs typeface="Times New Roman" panose="02020603050405020304" pitchFamily="18" charset="0"/>
              </a:rPr>
              <a:t>isk mitigation and </a:t>
            </a:r>
            <a:r>
              <a:rPr kumimoji="0" lang="en-US" sz="2400" b="1" i="0" u="none" strike="noStrike" kern="1200" cap="none" spc="0" normalizeH="0" baseline="0" noProof="0" dirty="0">
                <a:ln>
                  <a:noFill/>
                </a:ln>
                <a:solidFill>
                  <a:srgbClr val="EF7F18"/>
                </a:solidFill>
                <a:effectLst/>
                <a:uLnTx/>
                <a:uFillTx/>
                <a:latin typeface="Calibri" panose="020F0502020204030204" pitchFamily="34" charset="0"/>
                <a:ea typeface="Calibri" panose="020F0502020204030204" pitchFamily="34" charset="0"/>
                <a:cs typeface="Times New Roman" panose="02020603050405020304" pitchFamily="18" charset="0"/>
              </a:rPr>
              <a:t>T</a:t>
            </a:r>
            <a:r>
              <a:rPr kumimoji="0" lang="en-US" sz="2400" b="0" i="0" u="none" strike="noStrike" kern="1200" cap="none" spc="0" normalizeH="0" baseline="0" noProof="0" dirty="0">
                <a:ln>
                  <a:noFill/>
                </a:ln>
                <a:solidFill>
                  <a:srgbClr val="323332"/>
                </a:solidFill>
                <a:effectLst/>
                <a:uLnTx/>
                <a:uFillTx/>
                <a:latin typeface="Calibri" panose="020F0502020204030204" pitchFamily="34" charset="0"/>
                <a:ea typeface="Calibri" panose="020F0502020204030204" pitchFamily="34" charset="0"/>
                <a:cs typeface="Times New Roman" panose="02020603050405020304" pitchFamily="18" charset="0"/>
              </a:rPr>
              <a:t>ransparency</a:t>
            </a:r>
          </a:p>
          <a:p>
            <a:pPr marL="0" marR="0" lvl="0" indent="0" algn="l" defTabSz="457200" rtl="0" eaLnBrk="1" fontAlgn="auto" latinLnBrk="0" hangingPunct="1">
              <a:lnSpc>
                <a:spcPct val="107000"/>
              </a:lnSpc>
              <a:spcBef>
                <a:spcPts val="0"/>
              </a:spcBef>
              <a:spcAft>
                <a:spcPts val="0"/>
              </a:spcAft>
              <a:buClrTx/>
              <a:buSzTx/>
              <a:buFontTx/>
              <a:buNone/>
              <a:tabLst>
                <a:tab pos="400050" algn="l"/>
              </a:tabLst>
              <a:defRPr/>
            </a:pPr>
            <a:endParaRPr kumimoji="0" lang="en-US" sz="2400" b="0" i="0" u="none" strike="noStrike" kern="1200" cap="none" spc="0" normalizeH="0" baseline="0" noProof="0" dirty="0">
              <a:ln>
                <a:noFill/>
              </a:ln>
              <a:solidFill>
                <a:srgbClr val="323332"/>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tab pos="400050" algn="l"/>
              </a:tabLst>
              <a:defRPr/>
            </a:pPr>
            <a:r>
              <a:rPr kumimoji="0" lang="en-US" sz="2400" b="0" i="0" u="none" strike="noStrike" kern="1200" cap="none" spc="0" normalizeH="0" baseline="0" noProof="0" dirty="0">
                <a:ln>
                  <a:noFill/>
                </a:ln>
                <a:solidFill>
                  <a:srgbClr val="323332"/>
                </a:solidFill>
                <a:effectLst/>
                <a:uLnTx/>
                <a:uFillTx/>
                <a:latin typeface="Calibri" panose="020F0502020204030204" pitchFamily="34" charset="0"/>
                <a:ea typeface="Calibri" panose="020F0502020204030204" pitchFamily="34" charset="0"/>
                <a:cs typeface="Times New Roman" panose="02020603050405020304" pitchFamily="18" charset="0"/>
              </a:rPr>
              <a:t>These four themes are weaved throughout the OMB Uniform Administrative Requirements, Cost Principles, and Audit Requirements for Federal Awards also known as the Uniform Guidance (</a:t>
            </a:r>
            <a:r>
              <a:rPr kumimoji="0" lang="en-US" sz="2400" b="0" i="0" u="none" strike="noStrike" kern="1200" cap="none" spc="0" normalizeH="0" baseline="0" noProof="0" dirty="0">
                <a:ln>
                  <a:noFill/>
                </a:ln>
                <a:solidFill>
                  <a:srgbClr val="323332"/>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2 CFR Part 200</a:t>
            </a:r>
            <a:r>
              <a:rPr kumimoji="0" lang="en-US" sz="2400" b="0" i="0" u="none" strike="noStrike" kern="1200" cap="none" spc="0" normalizeH="0" baseline="0" noProof="0" dirty="0">
                <a:ln>
                  <a:noFill/>
                </a:ln>
                <a:solidFill>
                  <a:srgbClr val="323332"/>
                </a:solidFill>
                <a:effectLst/>
                <a:uLnTx/>
                <a:uFillTx/>
                <a:latin typeface="Calibri" panose="020F0502020204030204" pitchFamily="34" charset="0"/>
                <a:ea typeface="Calibri" panose="020F0502020204030204" pitchFamily="34" charset="0"/>
                <a:cs typeface="Times New Roman" panose="02020603050405020304" pitchFamily="18" charset="0"/>
              </a:rPr>
              <a:t> and </a:t>
            </a:r>
            <a:r>
              <a:rPr kumimoji="0" lang="en-US" sz="2400" b="0" i="0" u="none" strike="noStrike" kern="1200" cap="none" spc="0" normalizeH="0" baseline="0" noProof="0" dirty="0">
                <a:ln>
                  <a:noFill/>
                </a:ln>
                <a:solidFill>
                  <a:srgbClr val="323332"/>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rPr>
              <a:t>2 CFR Part 2900</a:t>
            </a:r>
            <a:r>
              <a:rPr kumimoji="0" lang="en-US" sz="2400" b="0" i="0" u="none" strike="noStrike" kern="1200" cap="none" spc="0" normalizeH="0" baseline="0" noProof="0" dirty="0">
                <a:ln>
                  <a:noFill/>
                </a:ln>
                <a:solidFill>
                  <a:srgbClr val="323332"/>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237007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Closeout Regulations</a:t>
            </a:r>
          </a:p>
        </p:txBody>
      </p:sp>
      <p:sp>
        <p:nvSpPr>
          <p:cNvPr id="3" name="Content Placeholder 2"/>
          <p:cNvSpPr>
            <a:spLocks noGrp="1"/>
          </p:cNvSpPr>
          <p:nvPr>
            <p:ph idx="1"/>
          </p:nvPr>
        </p:nvSpPr>
        <p:spPr/>
        <p:txBody>
          <a:bodyPr>
            <a:noAutofit/>
          </a:bodyPr>
          <a:lstStyle/>
          <a:p>
            <a:pPr>
              <a:lnSpc>
                <a:spcPct val="100000"/>
              </a:lnSpc>
              <a:spcBef>
                <a:spcPts val="1200"/>
              </a:spcBef>
            </a:pPr>
            <a:r>
              <a:rPr lang="en-US" dirty="0">
                <a:hlinkClick r:id="rId3"/>
              </a:rPr>
              <a:t>20 CFR 683.150</a:t>
            </a:r>
            <a:r>
              <a:rPr lang="en-US" dirty="0"/>
              <a:t> WIOA closeout </a:t>
            </a:r>
          </a:p>
          <a:p>
            <a:pPr>
              <a:lnSpc>
                <a:spcPct val="100000"/>
              </a:lnSpc>
              <a:spcBef>
                <a:spcPts val="1200"/>
              </a:spcBef>
            </a:pPr>
            <a:r>
              <a:rPr lang="en-US" dirty="0">
                <a:hlinkClick r:id="rId4"/>
              </a:rPr>
              <a:t>2 CFR 200.16</a:t>
            </a:r>
            <a:r>
              <a:rPr lang="en-US" dirty="0"/>
              <a:t> Closeout defined</a:t>
            </a:r>
          </a:p>
          <a:p>
            <a:pPr>
              <a:lnSpc>
                <a:spcPct val="100000"/>
              </a:lnSpc>
              <a:spcBef>
                <a:spcPts val="1200"/>
              </a:spcBef>
            </a:pPr>
            <a:r>
              <a:rPr lang="en-US" dirty="0">
                <a:hlinkClick r:id="rId5"/>
              </a:rPr>
              <a:t>2 CFR 200.343</a:t>
            </a:r>
            <a:r>
              <a:rPr lang="en-US" dirty="0"/>
              <a:t> Closeout requirements</a:t>
            </a:r>
          </a:p>
          <a:p>
            <a:pPr>
              <a:lnSpc>
                <a:spcPct val="100000"/>
              </a:lnSpc>
              <a:spcBef>
                <a:spcPts val="1200"/>
              </a:spcBef>
            </a:pPr>
            <a:r>
              <a:rPr lang="en-US" dirty="0">
                <a:hlinkClick r:id="rId6"/>
              </a:rPr>
              <a:t>2 CFR 200.344</a:t>
            </a:r>
            <a:r>
              <a:rPr lang="en-US" dirty="0"/>
              <a:t> Post-closeout adjustment </a:t>
            </a:r>
          </a:p>
          <a:p>
            <a:pPr>
              <a:lnSpc>
                <a:spcPct val="100000"/>
              </a:lnSpc>
              <a:spcBef>
                <a:spcPts val="1200"/>
              </a:spcBef>
            </a:pPr>
            <a:r>
              <a:rPr lang="en-US" dirty="0">
                <a:hlinkClick r:id="rId7"/>
              </a:rPr>
              <a:t>2 CFR 200.345</a:t>
            </a:r>
            <a:r>
              <a:rPr lang="en-US" dirty="0"/>
              <a:t> Collection of amounts due</a:t>
            </a:r>
          </a:p>
          <a:p>
            <a:pPr>
              <a:lnSpc>
                <a:spcPct val="100000"/>
              </a:lnSpc>
              <a:spcBef>
                <a:spcPts val="1200"/>
              </a:spcBef>
            </a:pPr>
            <a:r>
              <a:rPr lang="en-US" dirty="0">
                <a:hlinkClick r:id="rId8"/>
              </a:rPr>
              <a:t>2 CFR 2900.15</a:t>
            </a:r>
            <a:r>
              <a:rPr lang="en-US" dirty="0"/>
              <a:t> and </a:t>
            </a:r>
            <a:r>
              <a:rPr lang="en-US" dirty="0">
                <a:hlinkClick r:id="rId9"/>
              </a:rPr>
              <a:t>2 CFR 2900.17</a:t>
            </a:r>
            <a:r>
              <a:rPr lang="en-US" dirty="0"/>
              <a:t> Post Federal award requirements</a:t>
            </a:r>
          </a:p>
          <a:p>
            <a:pPr>
              <a:lnSpc>
                <a:spcPct val="100000"/>
              </a:lnSpc>
              <a:spcBef>
                <a:spcPts val="1200"/>
              </a:spcBef>
            </a:pPr>
            <a:endParaRPr lang="en-US" sz="1600" dirty="0"/>
          </a:p>
        </p:txBody>
      </p:sp>
      <p:sp>
        <p:nvSpPr>
          <p:cNvPr id="5" name="Slide Number Placeholder 4">
            <a:extLst>
              <a:ext uri="{FF2B5EF4-FFF2-40B4-BE49-F238E27FC236}">
                <a16:creationId xmlns:a16="http://schemas.microsoft.com/office/drawing/2014/main" id="{8923E3EE-36C9-45B7-A875-976BE1432AEA}"/>
              </a:ext>
            </a:extLst>
          </p:cNvPr>
          <p:cNvSpPr>
            <a:spLocks noGrp="1"/>
          </p:cNvSpPr>
          <p:nvPr>
            <p:ph type="sldNum" sz="quarter" idx="12"/>
          </p:nvPr>
        </p:nvSpPr>
        <p:spPr/>
        <p:txBody>
          <a:bodyPr/>
          <a:lstStyle/>
          <a:p>
            <a:fld id="{AEF1280C-1E94-430E-A516-D051ECA45720}" type="slidenum">
              <a:rPr lang="en-US" smtClean="0"/>
              <a:t>30</a:t>
            </a:fld>
            <a:endParaRPr lang="en-US"/>
          </a:p>
        </p:txBody>
      </p:sp>
    </p:spTree>
    <p:extLst>
      <p:ext uri="{BB962C8B-B14F-4D97-AF65-F5344CB8AC3E}">
        <p14:creationId xmlns:p14="http://schemas.microsoft.com/office/powerpoint/2010/main" val="1473761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Closeout Process</a:t>
            </a:r>
          </a:p>
        </p:txBody>
      </p:sp>
      <p:sp>
        <p:nvSpPr>
          <p:cNvPr id="3" name="Content Placeholder 2"/>
          <p:cNvSpPr>
            <a:spLocks noGrp="1"/>
          </p:cNvSpPr>
          <p:nvPr>
            <p:ph idx="1"/>
          </p:nvPr>
        </p:nvSpPr>
        <p:spPr/>
        <p:txBody>
          <a:bodyPr>
            <a:normAutofit/>
          </a:bodyPr>
          <a:lstStyle/>
          <a:p>
            <a:pPr marL="0" indent="0">
              <a:buNone/>
            </a:pPr>
            <a:r>
              <a:rPr lang="en-US" sz="2600" b="1" dirty="0"/>
              <a:t>Direct Grant Recipients</a:t>
            </a:r>
          </a:p>
          <a:p>
            <a:r>
              <a:rPr lang="en-US" sz="2600" dirty="0"/>
              <a:t>DOL email notification to grant recipient, typically 30 days before a grant expires</a:t>
            </a:r>
          </a:p>
          <a:p>
            <a:r>
              <a:rPr lang="en-US" sz="2600" dirty="0"/>
              <a:t>Closeout package electronically transmitted</a:t>
            </a:r>
          </a:p>
          <a:p>
            <a:r>
              <a:rPr lang="en-US" sz="2600" dirty="0"/>
              <a:t>Documentation within 90 days of end of the grant’s period of performance</a:t>
            </a:r>
          </a:p>
          <a:p>
            <a:pPr marL="0" indent="0">
              <a:buNone/>
            </a:pPr>
            <a:r>
              <a:rPr lang="en-US" sz="2600" b="1" dirty="0" err="1"/>
              <a:t>Subrecipients</a:t>
            </a:r>
            <a:endParaRPr lang="en-US" sz="2600" b="1" dirty="0"/>
          </a:p>
          <a:p>
            <a:pPr lvl="0">
              <a:buClr>
                <a:srgbClr val="F35B2D"/>
              </a:buClr>
            </a:pPr>
            <a:r>
              <a:rPr lang="en-US" sz="2600" dirty="0"/>
              <a:t>Pass-through entities must establish appropriate close out procedures </a:t>
            </a:r>
          </a:p>
          <a:p>
            <a:endParaRPr lang="en-US" sz="2600" dirty="0"/>
          </a:p>
        </p:txBody>
      </p:sp>
      <p:sp>
        <p:nvSpPr>
          <p:cNvPr id="4" name="Slide Number Placeholder 3">
            <a:extLst>
              <a:ext uri="{FF2B5EF4-FFF2-40B4-BE49-F238E27FC236}">
                <a16:creationId xmlns:a16="http://schemas.microsoft.com/office/drawing/2014/main" id="{73B6C1EA-8699-4248-A6DD-377AB91BF92C}"/>
              </a:ext>
            </a:extLst>
          </p:cNvPr>
          <p:cNvSpPr>
            <a:spLocks noGrp="1"/>
          </p:cNvSpPr>
          <p:nvPr>
            <p:ph type="sldNum" sz="quarter" idx="12"/>
          </p:nvPr>
        </p:nvSpPr>
        <p:spPr/>
        <p:txBody>
          <a:bodyPr/>
          <a:lstStyle/>
          <a:p>
            <a:fld id="{AEF1280C-1E94-430E-A516-D051ECA45720}" type="slidenum">
              <a:rPr lang="en-US" smtClean="0"/>
              <a:t>31</a:t>
            </a:fld>
            <a:endParaRPr lang="en-US"/>
          </a:p>
        </p:txBody>
      </p:sp>
    </p:spTree>
    <p:extLst>
      <p:ext uri="{BB962C8B-B14F-4D97-AF65-F5344CB8AC3E}">
        <p14:creationId xmlns:p14="http://schemas.microsoft.com/office/powerpoint/2010/main" val="2099405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Closeout Timeline</a:t>
            </a:r>
          </a:p>
        </p:txBody>
      </p:sp>
      <p:sp>
        <p:nvSpPr>
          <p:cNvPr id="3" name="Content Placeholder 2"/>
          <p:cNvSpPr>
            <a:spLocks noGrp="1"/>
          </p:cNvSpPr>
          <p:nvPr>
            <p:ph idx="1"/>
          </p:nvPr>
        </p:nvSpPr>
        <p:spPr/>
        <p:txBody>
          <a:bodyPr>
            <a:normAutofit/>
          </a:bodyPr>
          <a:lstStyle/>
          <a:p>
            <a:r>
              <a:rPr lang="en-US" dirty="0"/>
              <a:t>Final quarterly ETA 9130 financial report due within 45 days after grant’s period of performance (POP) ends</a:t>
            </a:r>
          </a:p>
          <a:p>
            <a:r>
              <a:rPr lang="en-US" dirty="0"/>
              <a:t>Closeout specialist follow-up reminder 70 -75 days after grant’s period of performance’s end date</a:t>
            </a:r>
          </a:p>
          <a:p>
            <a:r>
              <a:rPr lang="en-US" dirty="0"/>
              <a:t>All closeout documents due no later than 90 days after the grant’s period of performance’s end date (</a:t>
            </a:r>
            <a:r>
              <a:rPr lang="en-US" dirty="0">
                <a:hlinkClick r:id="rId3"/>
              </a:rPr>
              <a:t>2 CFR 200.343(a)</a:t>
            </a:r>
            <a:r>
              <a:rPr lang="en-US" dirty="0"/>
              <a:t>)</a:t>
            </a:r>
          </a:p>
          <a:p>
            <a:r>
              <a:rPr lang="en-US" dirty="0"/>
              <a:t>91+ days after grant’s period of performance’s end date, ETA’s closeout specialist review documents for compliance</a:t>
            </a:r>
          </a:p>
          <a:p>
            <a:pPr marL="342900" lvl="1" indent="0">
              <a:buNone/>
            </a:pPr>
            <a:endParaRPr lang="en-US" sz="2800" dirty="0"/>
          </a:p>
          <a:p>
            <a:endParaRPr lang="en-US" sz="3200" dirty="0"/>
          </a:p>
        </p:txBody>
      </p:sp>
      <p:sp>
        <p:nvSpPr>
          <p:cNvPr id="4" name="Slide Number Placeholder 3">
            <a:extLst>
              <a:ext uri="{FF2B5EF4-FFF2-40B4-BE49-F238E27FC236}">
                <a16:creationId xmlns:a16="http://schemas.microsoft.com/office/drawing/2014/main" id="{73B6C1EA-8699-4248-A6DD-377AB91BF92C}"/>
              </a:ext>
            </a:extLst>
          </p:cNvPr>
          <p:cNvSpPr>
            <a:spLocks noGrp="1"/>
          </p:cNvSpPr>
          <p:nvPr>
            <p:ph type="sldNum" sz="quarter" idx="12"/>
          </p:nvPr>
        </p:nvSpPr>
        <p:spPr/>
        <p:txBody>
          <a:bodyPr/>
          <a:lstStyle/>
          <a:p>
            <a:fld id="{AEF1280C-1E94-430E-A516-D051ECA45720}" type="slidenum">
              <a:rPr lang="en-US" smtClean="0"/>
              <a:t>32</a:t>
            </a:fld>
            <a:endParaRPr lang="en-US"/>
          </a:p>
        </p:txBody>
      </p:sp>
    </p:spTree>
    <p:extLst>
      <p:ext uri="{BB962C8B-B14F-4D97-AF65-F5344CB8AC3E}">
        <p14:creationId xmlns:p14="http://schemas.microsoft.com/office/powerpoint/2010/main" val="435867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Closeout Timeline Example</a:t>
            </a:r>
          </a:p>
        </p:txBody>
      </p:sp>
      <p:graphicFrame>
        <p:nvGraphicFramePr>
          <p:cNvPr id="6" name="Diagram 5" descr="SmartArt showing Closeout Timeline Example">
            <a:extLst>
              <a:ext uri="{FF2B5EF4-FFF2-40B4-BE49-F238E27FC236}">
                <a16:creationId xmlns:a16="http://schemas.microsoft.com/office/drawing/2014/main" id="{8BEF5CF7-C5C4-4AB7-909A-F041AF9CF127}"/>
              </a:ext>
            </a:extLst>
          </p:cNvPr>
          <p:cNvGraphicFramePr/>
          <p:nvPr/>
        </p:nvGraphicFramePr>
        <p:xfrm>
          <a:off x="522940" y="985997"/>
          <a:ext cx="1114611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A73F506F-CEBB-48AD-8C68-EFDB3C55F684}"/>
              </a:ext>
            </a:extLst>
          </p:cNvPr>
          <p:cNvSpPr>
            <a:spLocks noGrp="1"/>
          </p:cNvSpPr>
          <p:nvPr>
            <p:ph type="sldNum" sz="quarter" idx="12"/>
          </p:nvPr>
        </p:nvSpPr>
        <p:spPr/>
        <p:txBody>
          <a:bodyPr/>
          <a:lstStyle/>
          <a:p>
            <a:fld id="{AEF1280C-1E94-430E-A516-D051ECA45720}" type="slidenum">
              <a:rPr lang="en-US" smtClean="0"/>
              <a:t>33</a:t>
            </a:fld>
            <a:endParaRPr lang="en-US"/>
          </a:p>
        </p:txBody>
      </p:sp>
    </p:spTree>
    <p:extLst>
      <p:ext uri="{BB962C8B-B14F-4D97-AF65-F5344CB8AC3E}">
        <p14:creationId xmlns:p14="http://schemas.microsoft.com/office/powerpoint/2010/main" val="2590683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DOL - Federal </a:t>
            </a:r>
            <a:r>
              <a:rPr lang="en-US" dirty="0"/>
              <a:t>Awarding Agency Responsibilities</a:t>
            </a:r>
          </a:p>
        </p:txBody>
      </p:sp>
      <p:sp>
        <p:nvSpPr>
          <p:cNvPr id="3" name="Content Placeholder 2"/>
          <p:cNvSpPr>
            <a:spLocks noGrp="1"/>
          </p:cNvSpPr>
          <p:nvPr>
            <p:ph idx="1"/>
          </p:nvPr>
        </p:nvSpPr>
        <p:spPr/>
        <p:txBody>
          <a:bodyPr>
            <a:normAutofit/>
          </a:bodyPr>
          <a:lstStyle/>
          <a:p>
            <a:pPr>
              <a:lnSpc>
                <a:spcPct val="115000"/>
              </a:lnSpc>
              <a:spcBef>
                <a:spcPts val="1200"/>
              </a:spcBef>
            </a:pPr>
            <a:r>
              <a:rPr lang="en-US" sz="2600" dirty="0"/>
              <a:t>Track workload one year out to ensure timeliness of closeout</a:t>
            </a:r>
          </a:p>
          <a:p>
            <a:pPr>
              <a:lnSpc>
                <a:spcPct val="115000"/>
              </a:lnSpc>
              <a:spcBef>
                <a:spcPts val="1200"/>
              </a:spcBef>
            </a:pPr>
            <a:r>
              <a:rPr lang="en-US" sz="2600" dirty="0" smtClean="0"/>
              <a:t>For DOL grants, n</a:t>
            </a:r>
            <a:r>
              <a:rPr lang="en-US" sz="2600" dirty="0" smtClean="0"/>
              <a:t>otify </a:t>
            </a:r>
            <a:r>
              <a:rPr lang="en-US" sz="2600" dirty="0"/>
              <a:t>grant recipient not less than 7 days prior to the grant’s period of performance’s end date.</a:t>
            </a:r>
          </a:p>
          <a:p>
            <a:pPr>
              <a:lnSpc>
                <a:spcPct val="115000"/>
              </a:lnSpc>
              <a:spcBef>
                <a:spcPts val="1200"/>
              </a:spcBef>
            </a:pPr>
            <a:r>
              <a:rPr lang="en-US" sz="2600" dirty="0"/>
              <a:t>Follow up with grant recipient when delays are encountered</a:t>
            </a:r>
          </a:p>
          <a:p>
            <a:pPr>
              <a:lnSpc>
                <a:spcPct val="115000"/>
              </a:lnSpc>
              <a:spcBef>
                <a:spcPts val="1200"/>
              </a:spcBef>
            </a:pPr>
            <a:r>
              <a:rPr lang="en-US" sz="2600" dirty="0"/>
              <a:t>Grants Oversight and New Efficiency Act (GONE Act – </a:t>
            </a:r>
            <a:r>
              <a:rPr lang="en-US" sz="2600" dirty="0">
                <a:hlinkClick r:id="rId3"/>
              </a:rPr>
              <a:t>Public Law 114-117</a:t>
            </a:r>
            <a:r>
              <a:rPr lang="en-US" sz="2600" dirty="0"/>
              <a:t>) requires agencies to report Federal grant awards which have not yet been closed out more than two years after the grant’s period of performance ends.</a:t>
            </a:r>
          </a:p>
          <a:p>
            <a:pPr>
              <a:lnSpc>
                <a:spcPct val="115000"/>
              </a:lnSpc>
              <a:spcBef>
                <a:spcPts val="1200"/>
              </a:spcBef>
            </a:pPr>
            <a:r>
              <a:rPr lang="en-US" sz="2600" dirty="0"/>
              <a:t>Issue initial and final determinations when disallowed costs are identified.</a:t>
            </a:r>
          </a:p>
          <a:p>
            <a:pPr>
              <a:spcBef>
                <a:spcPts val="1200"/>
              </a:spcBef>
            </a:pPr>
            <a:endParaRPr lang="en-US" dirty="0"/>
          </a:p>
        </p:txBody>
      </p:sp>
      <p:sp>
        <p:nvSpPr>
          <p:cNvPr id="4" name="Slide Number Placeholder 3">
            <a:extLst>
              <a:ext uri="{FF2B5EF4-FFF2-40B4-BE49-F238E27FC236}">
                <a16:creationId xmlns:a16="http://schemas.microsoft.com/office/drawing/2014/main" id="{4CC1F3B0-0674-4FAE-818C-2F1681CDF80B}"/>
              </a:ext>
            </a:extLst>
          </p:cNvPr>
          <p:cNvSpPr>
            <a:spLocks noGrp="1"/>
          </p:cNvSpPr>
          <p:nvPr>
            <p:ph type="sldNum" sz="quarter" idx="12"/>
          </p:nvPr>
        </p:nvSpPr>
        <p:spPr/>
        <p:txBody>
          <a:bodyPr/>
          <a:lstStyle/>
          <a:p>
            <a:fld id="{AEF1280C-1E94-430E-A516-D051ECA45720}" type="slidenum">
              <a:rPr lang="en-US" smtClean="0"/>
              <a:t>34</a:t>
            </a:fld>
            <a:endParaRPr lang="en-US"/>
          </a:p>
        </p:txBody>
      </p:sp>
    </p:spTree>
    <p:extLst>
      <p:ext uri="{BB962C8B-B14F-4D97-AF65-F5344CB8AC3E}">
        <p14:creationId xmlns:p14="http://schemas.microsoft.com/office/powerpoint/2010/main" val="20095051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3A5A6C-DD14-4EA9-A5BD-3975C89F3B50}"/>
              </a:ext>
            </a:extLst>
          </p:cNvPr>
          <p:cNvSpPr/>
          <p:nvPr/>
        </p:nvSpPr>
        <p:spPr>
          <a:xfrm>
            <a:off x="10389029" y="5525193"/>
            <a:ext cx="1573619" cy="543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p:txBody>
          <a:bodyPr/>
          <a:lstStyle/>
          <a:p>
            <a:r>
              <a:rPr lang="en-US" dirty="0"/>
              <a:t>Grant Closeout System</a:t>
            </a:r>
          </a:p>
        </p:txBody>
      </p:sp>
      <p:sp>
        <p:nvSpPr>
          <p:cNvPr id="13" name="Content Placeholder 12">
            <a:extLst>
              <a:ext uri="{FF2B5EF4-FFF2-40B4-BE49-F238E27FC236}">
                <a16:creationId xmlns:a16="http://schemas.microsoft.com/office/drawing/2014/main" id="{44547923-982C-433D-A78A-F3D318A04701}"/>
              </a:ext>
            </a:extLst>
          </p:cNvPr>
          <p:cNvSpPr>
            <a:spLocks noGrp="1"/>
          </p:cNvSpPr>
          <p:nvPr>
            <p:ph idx="1"/>
          </p:nvPr>
        </p:nvSpPr>
        <p:spPr>
          <a:xfrm>
            <a:off x="518160" y="1420779"/>
            <a:ext cx="3585252" cy="4756184"/>
          </a:xfrm>
        </p:spPr>
        <p:txBody>
          <a:bodyPr/>
          <a:lstStyle/>
          <a:p>
            <a:r>
              <a:rPr lang="en-US" dirty="0"/>
              <a:t>Notification Letter Sample</a:t>
            </a:r>
          </a:p>
        </p:txBody>
      </p:sp>
      <p:sp>
        <p:nvSpPr>
          <p:cNvPr id="14" name="Content Placeholder 1">
            <a:extLst>
              <a:ext uri="{FF2B5EF4-FFF2-40B4-BE49-F238E27FC236}">
                <a16:creationId xmlns:a16="http://schemas.microsoft.com/office/drawing/2014/main" id="{41B53227-1083-435C-9C04-A43940F0669A}"/>
              </a:ext>
              <a:ext uri="{C183D7F6-B498-43B3-948B-1728B52AA6E4}">
                <adec:decorative xmlns:adec="http://schemas.microsoft.com/office/drawing/2017/decorative" xmlns="" val="1"/>
              </a:ext>
            </a:extLst>
          </p:cNvPr>
          <p:cNvSpPr txBox="1">
            <a:spLocks/>
          </p:cNvSpPr>
          <p:nvPr/>
        </p:nvSpPr>
        <p:spPr>
          <a:xfrm rot="21434786">
            <a:off x="4229481" y="1016331"/>
            <a:ext cx="6775306" cy="5411275"/>
          </a:xfrm>
          <a:prstGeom prst="rect">
            <a:avLst/>
          </a:prstGeom>
          <a:solidFill>
            <a:srgbClr val="FFFCD1">
              <a:alpha val="74902"/>
            </a:srgbClr>
          </a:solidFill>
          <a:effectLst>
            <a:outerShdw blurRad="63500" sx="102000" sy="102000" algn="ctr" rotWithShape="0">
              <a:prstClr val="black">
                <a:alpha val="40000"/>
              </a:prstClr>
            </a:outerShdw>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en-US" sz="800" dirty="0"/>
          </a:p>
        </p:txBody>
      </p:sp>
      <p:pic>
        <p:nvPicPr>
          <p:cNvPr id="16" name="Picture 15" descr="Sample Grantee Notification letter">
            <a:extLst>
              <a:ext uri="{FF2B5EF4-FFF2-40B4-BE49-F238E27FC236}">
                <a16:creationId xmlns:a16="http://schemas.microsoft.com/office/drawing/2014/main" id="{5253BD6A-72C1-436E-9E52-99E8A02CB85F}"/>
              </a:ext>
            </a:extLst>
          </p:cNvPr>
          <p:cNvPicPr>
            <a:picLocks noChangeAspect="1"/>
          </p:cNvPicPr>
          <p:nvPr/>
        </p:nvPicPr>
        <p:blipFill>
          <a:blip r:embed="rId3"/>
          <a:stretch>
            <a:fillRect/>
          </a:stretch>
        </p:blipFill>
        <p:spPr>
          <a:xfrm rot="21383310">
            <a:off x="4676907" y="1368495"/>
            <a:ext cx="5964844" cy="4585534"/>
          </a:xfrm>
          <a:prstGeom prst="rect">
            <a:avLst/>
          </a:prstGeom>
        </p:spPr>
      </p:pic>
      <p:sp>
        <p:nvSpPr>
          <p:cNvPr id="5" name="Slide Number Placeholder 4">
            <a:extLst>
              <a:ext uri="{FF2B5EF4-FFF2-40B4-BE49-F238E27FC236}">
                <a16:creationId xmlns:a16="http://schemas.microsoft.com/office/drawing/2014/main" id="{EC86F5D5-F5A5-4850-94D2-1E4994AE8927}"/>
              </a:ext>
            </a:extLst>
          </p:cNvPr>
          <p:cNvSpPr>
            <a:spLocks noGrp="1"/>
          </p:cNvSpPr>
          <p:nvPr>
            <p:ph type="sldNum" sz="quarter" idx="12"/>
          </p:nvPr>
        </p:nvSpPr>
        <p:spPr/>
        <p:txBody>
          <a:bodyPr/>
          <a:lstStyle/>
          <a:p>
            <a:fld id="{AEF1280C-1E94-430E-A516-D051ECA45720}" type="slidenum">
              <a:rPr lang="en-US" smtClean="0"/>
              <a:t>35</a:t>
            </a:fld>
            <a:endParaRPr lang="en-US"/>
          </a:p>
        </p:txBody>
      </p:sp>
    </p:spTree>
    <p:extLst>
      <p:ext uri="{BB962C8B-B14F-4D97-AF65-F5344CB8AC3E}">
        <p14:creationId xmlns:p14="http://schemas.microsoft.com/office/powerpoint/2010/main" val="31400166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35AB4C9-4C2F-4DA1-AAA7-CF5B96C45004}"/>
              </a:ext>
            </a:extLst>
          </p:cNvPr>
          <p:cNvSpPr/>
          <p:nvPr/>
        </p:nvSpPr>
        <p:spPr>
          <a:xfrm>
            <a:off x="10389029" y="5525193"/>
            <a:ext cx="1573619" cy="543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p:txBody>
          <a:bodyPr/>
          <a:lstStyle/>
          <a:p>
            <a:r>
              <a:rPr lang="en-US" dirty="0"/>
              <a:t>Grant Closeout System (cont.)</a:t>
            </a:r>
          </a:p>
        </p:txBody>
      </p:sp>
      <p:sp>
        <p:nvSpPr>
          <p:cNvPr id="3" name="Content Placeholder 2"/>
          <p:cNvSpPr>
            <a:spLocks noGrp="1"/>
          </p:cNvSpPr>
          <p:nvPr>
            <p:ph idx="1"/>
          </p:nvPr>
        </p:nvSpPr>
        <p:spPr>
          <a:xfrm>
            <a:off x="518160" y="1420779"/>
            <a:ext cx="3785616" cy="4675221"/>
          </a:xfrm>
        </p:spPr>
        <p:txBody>
          <a:bodyPr>
            <a:normAutofit/>
          </a:bodyPr>
          <a:lstStyle/>
          <a:p>
            <a:r>
              <a:rPr lang="en-US" dirty="0"/>
              <a:t>Allows for electronic posting of closeout required documents</a:t>
            </a:r>
          </a:p>
          <a:p>
            <a:endParaRPr lang="en-US" dirty="0"/>
          </a:p>
        </p:txBody>
      </p:sp>
      <p:sp>
        <p:nvSpPr>
          <p:cNvPr id="7" name="Content Placeholder 1" descr="Sample grant expiration notice">
            <a:extLst>
              <a:ext uri="{FF2B5EF4-FFF2-40B4-BE49-F238E27FC236}">
                <a16:creationId xmlns:a16="http://schemas.microsoft.com/office/drawing/2014/main" id="{E016B513-1793-4C46-B474-F9EC5E1A28F4}"/>
              </a:ext>
              <a:ext uri="{C183D7F6-B498-43B3-948B-1728B52AA6E4}">
                <adec:decorative xmlns:adec="http://schemas.microsoft.com/office/drawing/2017/decorative" xmlns="" val="0"/>
              </a:ext>
            </a:extLst>
          </p:cNvPr>
          <p:cNvSpPr txBox="1">
            <a:spLocks/>
          </p:cNvSpPr>
          <p:nvPr/>
        </p:nvSpPr>
        <p:spPr>
          <a:xfrm rot="21434786">
            <a:off x="4291760" y="1006300"/>
            <a:ext cx="7192930" cy="5411275"/>
          </a:xfrm>
          <a:prstGeom prst="rect">
            <a:avLst/>
          </a:prstGeom>
          <a:solidFill>
            <a:srgbClr val="FFFCD1">
              <a:alpha val="74902"/>
            </a:srgbClr>
          </a:solidFill>
          <a:effectLst>
            <a:outerShdw blurRad="63500" sx="102000" sy="102000" algn="ctr" rotWithShape="0">
              <a:prstClr val="black">
                <a:alpha val="40000"/>
              </a:prstClr>
            </a:outerShdw>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en-US" sz="800" dirty="0"/>
          </a:p>
          <a:p>
            <a:pPr marL="0" indent="0">
              <a:spcBef>
                <a:spcPts val="0"/>
              </a:spcBef>
              <a:buFont typeface="Arial" panose="020B0604020202020204" pitchFamily="34" charset="0"/>
              <a:buNone/>
            </a:pPr>
            <a:r>
              <a:rPr lang="en-US" sz="1400" dirty="0"/>
              <a:t>Dear Grantee,</a:t>
            </a:r>
          </a:p>
          <a:p>
            <a:pPr marL="0" indent="0">
              <a:spcBef>
                <a:spcPts val="0"/>
              </a:spcBef>
              <a:buFont typeface="Arial" panose="020B0604020202020204" pitchFamily="34" charset="0"/>
              <a:buNone/>
            </a:pPr>
            <a:endParaRPr lang="en-US" sz="1400" dirty="0"/>
          </a:p>
          <a:p>
            <a:pPr marL="0" indent="0">
              <a:spcBef>
                <a:spcPts val="0"/>
              </a:spcBef>
              <a:buFont typeface="Arial" panose="020B0604020202020204" pitchFamily="34" charset="0"/>
              <a:buNone/>
            </a:pPr>
            <a:r>
              <a:rPr lang="en-US" sz="1400" dirty="0"/>
              <a:t>This email is to notify you that your grant number AB222441460A0 with the Employment and Training Administration (ETA) will expire/expired on 06/30/17.</a:t>
            </a:r>
          </a:p>
          <a:p>
            <a:pPr marL="0" indent="0">
              <a:spcBef>
                <a:spcPts val="0"/>
              </a:spcBef>
              <a:buFont typeface="Arial" panose="020B0604020202020204" pitchFamily="34" charset="0"/>
              <a:buNone/>
            </a:pPr>
            <a:endParaRPr lang="en-US" sz="1400" dirty="0"/>
          </a:p>
          <a:p>
            <a:pPr marL="0" indent="0">
              <a:spcBef>
                <a:spcPts val="0"/>
              </a:spcBef>
              <a:buFont typeface="Arial" panose="020B0604020202020204" pitchFamily="34" charset="0"/>
              <a:buNone/>
            </a:pPr>
            <a:r>
              <a:rPr lang="en-US" sz="1400" dirty="0"/>
              <a:t>If you agreed with the expiration, as specified at 2 CFR 200.343, 2 CFR 2900.15, 29 CFR 97.40(b)(1), 97.41(b)(1), 97.50(b), you are required to submit electronically all the closeout forms in your specified closeout package </a:t>
            </a:r>
            <a:br>
              <a:rPr lang="en-US" sz="1400" dirty="0"/>
            </a:br>
            <a:r>
              <a:rPr lang="en-US" sz="1400" dirty="0"/>
              <a:t>in the Grant Closeout System (GCS) no later than 90 days from the expiration date.</a:t>
            </a:r>
          </a:p>
          <a:p>
            <a:pPr marL="0" indent="0">
              <a:spcBef>
                <a:spcPts val="0"/>
              </a:spcBef>
              <a:buFont typeface="Arial" panose="020B0604020202020204" pitchFamily="34" charset="0"/>
              <a:buNone/>
            </a:pPr>
            <a:endParaRPr lang="en-US" sz="1400" dirty="0"/>
          </a:p>
          <a:p>
            <a:pPr marL="0" indent="0">
              <a:spcBef>
                <a:spcPts val="0"/>
              </a:spcBef>
              <a:buFont typeface="Arial" panose="020B0604020202020204" pitchFamily="34" charset="0"/>
              <a:buNone/>
            </a:pPr>
            <a:r>
              <a:rPr lang="en-US" sz="1400" dirty="0"/>
              <a:t>NOTE: After you have completed the final expenditure report(s) Form 9130, you must certify the </a:t>
            </a:r>
            <a:br>
              <a:rPr lang="en-US" sz="1400" dirty="0"/>
            </a:br>
            <a:r>
              <a:rPr lang="en-US" sz="1400" dirty="0"/>
              <a:t>closeout financial report(s) as well.  The Grant Closeout System (GCS) is accessed via the following URL:</a:t>
            </a:r>
            <a:br>
              <a:rPr lang="en-US" sz="1400" dirty="0"/>
            </a:br>
            <a:r>
              <a:rPr lang="en-US" sz="1400" dirty="0"/>
              <a:t/>
            </a:r>
            <a:br>
              <a:rPr lang="en-US" sz="1400" dirty="0"/>
            </a:br>
            <a:r>
              <a:rPr lang="en-US" sz="1400" u="sng" dirty="0">
                <a:hlinkClick r:id="rId3"/>
              </a:rPr>
              <a:t>http://www.etareports.doleta.gov/grant_closeout.cfm</a:t>
            </a:r>
            <a:r>
              <a:rPr lang="en-US" sz="1400" dirty="0"/>
              <a:t/>
            </a:r>
            <a:br>
              <a:rPr lang="en-US" sz="1400" dirty="0"/>
            </a:br>
            <a:r>
              <a:rPr lang="en-US" sz="1400" dirty="0"/>
              <a:t/>
            </a:r>
            <a:br>
              <a:rPr lang="en-US" sz="1400" dirty="0"/>
            </a:br>
            <a:r>
              <a:rPr lang="en-US" sz="1400" dirty="0"/>
              <a:t>Please enter the password assigned to you for your financial reporting to log into your Financial Reporting System home page, and then click on the Grant Closeout System menu on this page to </a:t>
            </a:r>
            <a:br>
              <a:rPr lang="en-US" sz="1400" dirty="0"/>
            </a:br>
            <a:r>
              <a:rPr lang="en-US" sz="1400" dirty="0"/>
              <a:t>go to the GCS system.</a:t>
            </a:r>
            <a:br>
              <a:rPr lang="en-US" sz="1400" dirty="0"/>
            </a:br>
            <a:endParaRPr lang="en-US" sz="1400" dirty="0"/>
          </a:p>
          <a:p>
            <a:pPr marL="0" indent="0">
              <a:spcBef>
                <a:spcPts val="0"/>
              </a:spcBef>
              <a:buFont typeface="Arial" panose="020B0604020202020204" pitchFamily="34" charset="0"/>
              <a:buNone/>
            </a:pPr>
            <a:r>
              <a:rPr lang="en-US" sz="1400" dirty="0"/>
              <a:t>You will receive the Grant Closeout System End User's manual in another email shortly. Please use </a:t>
            </a:r>
            <a:br>
              <a:rPr lang="en-US" sz="1400" dirty="0"/>
            </a:br>
            <a:r>
              <a:rPr lang="en-US" sz="1400" dirty="0"/>
              <a:t>the End User's Manual and the Closeout Instructions posted in the Grant Closeout System to assist you in doing your closeout reporting.</a:t>
            </a:r>
            <a:br>
              <a:rPr lang="en-US" sz="1400" dirty="0"/>
            </a:br>
            <a:endParaRPr lang="en-US" sz="1400" dirty="0"/>
          </a:p>
          <a:p>
            <a:pPr marL="0" indent="0">
              <a:spcBef>
                <a:spcPts val="0"/>
              </a:spcBef>
              <a:buFont typeface="Arial" panose="020B0604020202020204" pitchFamily="34" charset="0"/>
              <a:buNone/>
            </a:pPr>
            <a:r>
              <a:rPr lang="en-US" sz="1400" dirty="0"/>
              <a:t>Inquiries should be directed to the Resolution Specialist.</a:t>
            </a:r>
          </a:p>
        </p:txBody>
      </p:sp>
      <p:sp>
        <p:nvSpPr>
          <p:cNvPr id="5" name="Slide Number Placeholder 4">
            <a:extLst>
              <a:ext uri="{FF2B5EF4-FFF2-40B4-BE49-F238E27FC236}">
                <a16:creationId xmlns:a16="http://schemas.microsoft.com/office/drawing/2014/main" id="{C62B16B6-E64B-43AB-A35A-59D87F1B4AE9}"/>
              </a:ext>
            </a:extLst>
          </p:cNvPr>
          <p:cNvSpPr>
            <a:spLocks noGrp="1"/>
          </p:cNvSpPr>
          <p:nvPr>
            <p:ph type="sldNum" sz="quarter" idx="12"/>
          </p:nvPr>
        </p:nvSpPr>
        <p:spPr/>
        <p:txBody>
          <a:bodyPr/>
          <a:lstStyle/>
          <a:p>
            <a:fld id="{AEF1280C-1E94-430E-A516-D051ECA45720}" type="slidenum">
              <a:rPr lang="en-US" smtClean="0"/>
              <a:t>36</a:t>
            </a:fld>
            <a:endParaRPr lang="en-US"/>
          </a:p>
        </p:txBody>
      </p:sp>
    </p:spTree>
    <p:extLst>
      <p:ext uri="{BB962C8B-B14F-4D97-AF65-F5344CB8AC3E}">
        <p14:creationId xmlns:p14="http://schemas.microsoft.com/office/powerpoint/2010/main" val="1261885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Grant Recipient Responsibilities</a:t>
            </a:r>
          </a:p>
        </p:txBody>
      </p:sp>
      <p:sp>
        <p:nvSpPr>
          <p:cNvPr id="3" name="Content Placeholder 2"/>
          <p:cNvSpPr>
            <a:spLocks noGrp="1"/>
          </p:cNvSpPr>
          <p:nvPr>
            <p:ph idx="1"/>
          </p:nvPr>
        </p:nvSpPr>
        <p:spPr>
          <a:xfrm>
            <a:off x="518160" y="1420779"/>
            <a:ext cx="11155680" cy="4549715"/>
          </a:xfrm>
        </p:spPr>
        <p:txBody>
          <a:bodyPr numCol="2">
            <a:normAutofit fontScale="85000" lnSpcReduction="20000"/>
          </a:bodyPr>
          <a:lstStyle/>
          <a:p>
            <a:r>
              <a:rPr lang="en-US" sz="3300" dirty="0"/>
              <a:t>Monitor and track ALL grant-related expenditures</a:t>
            </a:r>
          </a:p>
          <a:p>
            <a:r>
              <a:rPr lang="en-US" sz="3300" dirty="0"/>
              <a:t>Timely program and financial reports</a:t>
            </a:r>
          </a:p>
          <a:p>
            <a:r>
              <a:rPr lang="en-US" sz="3300" dirty="0"/>
              <a:t>Maintain source documentation</a:t>
            </a:r>
          </a:p>
          <a:p>
            <a:r>
              <a:rPr lang="en-US" sz="3300" dirty="0"/>
              <a:t>Submit all appropriate documents to grant closeout specialist</a:t>
            </a:r>
          </a:p>
          <a:p>
            <a:r>
              <a:rPr lang="en-US" sz="3300" dirty="0"/>
              <a:t>Closeout </a:t>
            </a:r>
            <a:r>
              <a:rPr lang="en-US" sz="3300" dirty="0" err="1"/>
              <a:t>subawards</a:t>
            </a:r>
            <a:endParaRPr lang="en-US" sz="3300" dirty="0"/>
          </a:p>
          <a:p>
            <a:pPr lvl="1">
              <a:lnSpc>
                <a:spcPct val="100000"/>
              </a:lnSpc>
              <a:spcBef>
                <a:spcPts val="600"/>
              </a:spcBef>
            </a:pPr>
            <a:r>
              <a:rPr lang="en-US" sz="2600" dirty="0"/>
              <a:t>Establish closeout procedures for use at both levels.</a:t>
            </a:r>
          </a:p>
          <a:p>
            <a:pPr>
              <a:lnSpc>
                <a:spcPct val="105000"/>
              </a:lnSpc>
            </a:pPr>
            <a:r>
              <a:rPr lang="en-US" sz="3400" dirty="0"/>
              <a:t>Grant staff should be familiar with the terms and conditions and financial reporting requirements of the grant</a:t>
            </a:r>
          </a:p>
          <a:p>
            <a:pPr>
              <a:lnSpc>
                <a:spcPct val="105000"/>
              </a:lnSpc>
            </a:pPr>
            <a:r>
              <a:rPr lang="en-US" sz="3400" dirty="0"/>
              <a:t>Unless specifically allowed for in guidance by ETA, do not charge staff time incurred during closeout can not be charged to the grant</a:t>
            </a:r>
          </a:p>
        </p:txBody>
      </p:sp>
      <p:sp>
        <p:nvSpPr>
          <p:cNvPr id="4" name="Slide Number Placeholder 3">
            <a:extLst>
              <a:ext uri="{FF2B5EF4-FFF2-40B4-BE49-F238E27FC236}">
                <a16:creationId xmlns:a16="http://schemas.microsoft.com/office/drawing/2014/main" id="{C2ADD022-9D4A-42D1-976B-7144DE7ED923}"/>
              </a:ext>
            </a:extLst>
          </p:cNvPr>
          <p:cNvSpPr>
            <a:spLocks noGrp="1"/>
          </p:cNvSpPr>
          <p:nvPr>
            <p:ph type="sldNum" sz="quarter" idx="12"/>
          </p:nvPr>
        </p:nvSpPr>
        <p:spPr/>
        <p:txBody>
          <a:bodyPr/>
          <a:lstStyle/>
          <a:p>
            <a:fld id="{AEF1280C-1E94-430E-A516-D051ECA45720}" type="slidenum">
              <a:rPr lang="en-US" smtClean="0"/>
              <a:t>37</a:t>
            </a:fld>
            <a:endParaRPr lang="en-US"/>
          </a:p>
        </p:txBody>
      </p:sp>
    </p:spTree>
    <p:extLst>
      <p:ext uri="{BB962C8B-B14F-4D97-AF65-F5344CB8AC3E}">
        <p14:creationId xmlns:p14="http://schemas.microsoft.com/office/powerpoint/2010/main" val="20091532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Grant Recipient Responsibilities (cont.)</a:t>
            </a:r>
          </a:p>
        </p:txBody>
      </p:sp>
      <p:sp>
        <p:nvSpPr>
          <p:cNvPr id="3" name="Content Placeholder 2"/>
          <p:cNvSpPr>
            <a:spLocks noGrp="1"/>
          </p:cNvSpPr>
          <p:nvPr>
            <p:ph idx="1"/>
          </p:nvPr>
        </p:nvSpPr>
        <p:spPr>
          <a:xfrm>
            <a:off x="518160" y="1365161"/>
            <a:ext cx="11155680" cy="4811802"/>
          </a:xfrm>
        </p:spPr>
        <p:txBody>
          <a:bodyPr numCol="1">
            <a:normAutofit fontScale="92500" lnSpcReduction="10000"/>
          </a:bodyPr>
          <a:lstStyle/>
          <a:p>
            <a:r>
              <a:rPr lang="en-US" dirty="0"/>
              <a:t>All accrued expenditures must be liquidated prior to submission of the closeout documents (2 CFR 2900.15).</a:t>
            </a:r>
          </a:p>
          <a:p>
            <a:r>
              <a:rPr lang="en-US" dirty="0"/>
              <a:t>Negotiated Indirect Cost Rate Agreements (NICRAs) or Cost Allocation Plans (CAPs) must be provided at closeout if indirect costs claimed.</a:t>
            </a:r>
          </a:p>
          <a:p>
            <a:r>
              <a:rPr lang="en-US" dirty="0"/>
              <a:t>Refund any obligated funds/cash.</a:t>
            </a:r>
          </a:p>
          <a:p>
            <a:r>
              <a:rPr lang="en-US" dirty="0"/>
              <a:t>Leveraged resources must be reported throughout the performance of the grant and during closeout.</a:t>
            </a:r>
          </a:p>
          <a:p>
            <a:r>
              <a:rPr lang="en-US" dirty="0"/>
              <a:t>Review of match requirements </a:t>
            </a:r>
            <a:r>
              <a:rPr lang="en-US" dirty="0">
                <a:hlinkClick r:id="rId3"/>
              </a:rPr>
              <a:t>2 CFR 200.29</a:t>
            </a:r>
            <a:r>
              <a:rPr lang="en-US" dirty="0"/>
              <a:t>, </a:t>
            </a:r>
            <a:r>
              <a:rPr lang="en-US" dirty="0">
                <a:hlinkClick r:id="rId4"/>
              </a:rPr>
              <a:t>2 CFR 200.306</a:t>
            </a:r>
            <a:r>
              <a:rPr lang="en-US" dirty="0"/>
              <a:t>, and </a:t>
            </a:r>
            <a:r>
              <a:rPr lang="en-US" dirty="0">
                <a:hlinkClick r:id="rId5"/>
              </a:rPr>
              <a:t>2 CFR 2900.8</a:t>
            </a:r>
            <a:endParaRPr lang="en-US" dirty="0"/>
          </a:p>
          <a:p>
            <a:pPr lvl="1"/>
            <a:r>
              <a:rPr lang="en-US" dirty="0">
                <a:hlinkClick r:id="rId4"/>
              </a:rPr>
              <a:t>2 CFR 200.306(b)</a:t>
            </a:r>
            <a:r>
              <a:rPr lang="en-US" dirty="0"/>
              <a:t> – the non-Federal entity accounts for funds used for cost sharing or match must have been reported and expended to further the grant objectives, if required either by statute or within the grant agreement as a condition of funding</a:t>
            </a:r>
          </a:p>
        </p:txBody>
      </p:sp>
      <p:sp>
        <p:nvSpPr>
          <p:cNvPr id="4" name="Slide Number Placeholder 3">
            <a:extLst>
              <a:ext uri="{FF2B5EF4-FFF2-40B4-BE49-F238E27FC236}">
                <a16:creationId xmlns:a16="http://schemas.microsoft.com/office/drawing/2014/main" id="{AFFBD333-93A0-4E4C-B209-C0B39F34AFC0}"/>
              </a:ext>
            </a:extLst>
          </p:cNvPr>
          <p:cNvSpPr>
            <a:spLocks noGrp="1"/>
          </p:cNvSpPr>
          <p:nvPr>
            <p:ph type="sldNum" sz="quarter" idx="12"/>
          </p:nvPr>
        </p:nvSpPr>
        <p:spPr/>
        <p:txBody>
          <a:bodyPr/>
          <a:lstStyle/>
          <a:p>
            <a:fld id="{AEF1280C-1E94-430E-A516-D051ECA45720}" type="slidenum">
              <a:rPr lang="en-US" smtClean="0"/>
              <a:t>38</a:t>
            </a:fld>
            <a:endParaRPr lang="en-US"/>
          </a:p>
        </p:txBody>
      </p:sp>
    </p:spTree>
    <p:extLst>
      <p:ext uri="{BB962C8B-B14F-4D97-AF65-F5344CB8AC3E}">
        <p14:creationId xmlns:p14="http://schemas.microsoft.com/office/powerpoint/2010/main" val="42142018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Subrecipient Procedures</a:t>
            </a:r>
          </a:p>
        </p:txBody>
      </p:sp>
      <p:sp>
        <p:nvSpPr>
          <p:cNvPr id="3" name="Content Placeholder 2"/>
          <p:cNvSpPr>
            <a:spLocks noGrp="1"/>
          </p:cNvSpPr>
          <p:nvPr>
            <p:ph idx="1"/>
          </p:nvPr>
        </p:nvSpPr>
        <p:spPr>
          <a:xfrm>
            <a:off x="518160" y="1420779"/>
            <a:ext cx="6719767" cy="4756184"/>
          </a:xfrm>
        </p:spPr>
        <p:txBody>
          <a:bodyPr>
            <a:normAutofit/>
          </a:bodyPr>
          <a:lstStyle/>
          <a:p>
            <a:r>
              <a:rPr lang="en-US" dirty="0"/>
              <a:t>PTE-established to ensure successful closeout process. </a:t>
            </a:r>
          </a:p>
          <a:p>
            <a:r>
              <a:rPr lang="en-US" dirty="0"/>
              <a:t>Ensures both entities can meet the closeout requirements timely.</a:t>
            </a:r>
          </a:p>
          <a:p>
            <a:pPr lvl="1"/>
            <a:r>
              <a:rPr lang="en-US" dirty="0"/>
              <a:t>May need to shorten timeframes to accommodate subrecipients</a:t>
            </a:r>
          </a:p>
          <a:p>
            <a:r>
              <a:rPr lang="en-US" dirty="0"/>
              <a:t>Ensures certain rights of awarding agencies continue beyond closeout.</a:t>
            </a:r>
            <a:endParaRPr lang="en-US" sz="3200" dirty="0"/>
          </a:p>
        </p:txBody>
      </p:sp>
      <p:pic>
        <p:nvPicPr>
          <p:cNvPr id="3074" name="Picture 2" descr="words &quot;procedure&quot; and &quot;policy&quot; on gears">
            <a:extLst>
              <a:ext uri="{FF2B5EF4-FFF2-40B4-BE49-F238E27FC236}">
                <a16:creationId xmlns:a16="http://schemas.microsoft.com/office/drawing/2014/main" id="{E9503621-A984-4D1F-B2C8-60EA21FBCA6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28097" y="1631100"/>
            <a:ext cx="4845743" cy="32321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5B75610-3D7E-42CA-9BB5-A0B09808149E}"/>
              </a:ext>
            </a:extLst>
          </p:cNvPr>
          <p:cNvSpPr>
            <a:spLocks noGrp="1"/>
          </p:cNvSpPr>
          <p:nvPr>
            <p:ph type="sldNum" sz="quarter" idx="12"/>
          </p:nvPr>
        </p:nvSpPr>
        <p:spPr/>
        <p:txBody>
          <a:bodyPr/>
          <a:lstStyle/>
          <a:p>
            <a:fld id="{AEF1280C-1E94-430E-A516-D051ECA45720}" type="slidenum">
              <a:rPr lang="en-US" smtClean="0"/>
              <a:t>39</a:t>
            </a:fld>
            <a:endParaRPr lang="en-US"/>
          </a:p>
        </p:txBody>
      </p:sp>
    </p:spTree>
    <p:extLst>
      <p:ext uri="{BB962C8B-B14F-4D97-AF65-F5344CB8AC3E}">
        <p14:creationId xmlns:p14="http://schemas.microsoft.com/office/powerpoint/2010/main" val="1031830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D041C-D2E9-41B8-AF9B-6462BDA98C7B}"/>
              </a:ext>
            </a:extLst>
          </p:cNvPr>
          <p:cNvSpPr>
            <a:spLocks noGrp="1"/>
          </p:cNvSpPr>
          <p:nvPr>
            <p:ph type="title"/>
          </p:nvPr>
        </p:nvSpPr>
        <p:spPr/>
        <p:txBody>
          <a:bodyPr/>
          <a:lstStyle/>
          <a:p>
            <a:r>
              <a:rPr lang="en-US" dirty="0"/>
              <a:t>Grant Management Toolbox</a:t>
            </a:r>
          </a:p>
        </p:txBody>
      </p:sp>
      <p:pic>
        <p:nvPicPr>
          <p:cNvPr id="4" name="Picture 3" descr="Grant Management Toolbox contents">
            <a:extLst>
              <a:ext uri="{FF2B5EF4-FFF2-40B4-BE49-F238E27FC236}">
                <a16:creationId xmlns:a16="http://schemas.microsoft.com/office/drawing/2014/main" id="{09B977EA-7216-4232-9599-9970CAB87E27}"/>
              </a:ext>
            </a:extLst>
          </p:cNvPr>
          <p:cNvPicPr>
            <a:picLocks noChangeAspect="1"/>
          </p:cNvPicPr>
          <p:nvPr/>
        </p:nvPicPr>
        <p:blipFill>
          <a:blip r:embed="rId3"/>
          <a:stretch>
            <a:fillRect/>
          </a:stretch>
        </p:blipFill>
        <p:spPr>
          <a:xfrm>
            <a:off x="3633003" y="1175657"/>
            <a:ext cx="4925995" cy="4919898"/>
          </a:xfrm>
          <a:prstGeom prst="rect">
            <a:avLst/>
          </a:prstGeom>
          <a:effectLst>
            <a:outerShdw blurRad="63500" sx="102000" sy="102000" algn="ctr" rotWithShape="0">
              <a:prstClr val="black">
                <a:alpha val="40000"/>
              </a:prstClr>
            </a:outerShdw>
          </a:effectLst>
        </p:spPr>
      </p:pic>
      <p:sp>
        <p:nvSpPr>
          <p:cNvPr id="5" name="Slide Number Placeholder 4">
            <a:extLst>
              <a:ext uri="{FF2B5EF4-FFF2-40B4-BE49-F238E27FC236}">
                <a16:creationId xmlns:a16="http://schemas.microsoft.com/office/drawing/2014/main" id="{763BA088-776D-4A4D-BD1D-CC3A9D691D5C}"/>
              </a:ext>
            </a:extLst>
          </p:cNvPr>
          <p:cNvSpPr>
            <a:spLocks noGrp="1"/>
          </p:cNvSpPr>
          <p:nvPr>
            <p:ph type="sldNum" sz="quarter" idx="12"/>
          </p:nvPr>
        </p:nvSpPr>
        <p:spPr/>
        <p:txBody>
          <a:bodyPr/>
          <a:lstStyle/>
          <a:p>
            <a:fld id="{AEF1280C-1E94-430E-A516-D051ECA45720}" type="slidenum">
              <a:rPr lang="en-US" smtClean="0"/>
              <a:t>4</a:t>
            </a:fld>
            <a:endParaRPr lang="en-US"/>
          </a:p>
        </p:txBody>
      </p:sp>
    </p:spTree>
    <p:extLst>
      <p:ext uri="{BB962C8B-B14F-4D97-AF65-F5344CB8AC3E}">
        <p14:creationId xmlns:p14="http://schemas.microsoft.com/office/powerpoint/2010/main" val="8207263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D833E5-FED3-4A75-A18E-EBD7EA4B9984}"/>
              </a:ext>
            </a:extLst>
          </p:cNvPr>
          <p:cNvSpPr/>
          <p:nvPr/>
        </p:nvSpPr>
        <p:spPr>
          <a:xfrm>
            <a:off x="10389029" y="5525193"/>
            <a:ext cx="1573619" cy="543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p:txBody>
          <a:bodyPr/>
          <a:lstStyle/>
          <a:p>
            <a:r>
              <a:rPr lang="en-US" dirty="0"/>
              <a:t>ETA Closeout Package	</a:t>
            </a:r>
          </a:p>
        </p:txBody>
      </p:sp>
      <p:pic>
        <p:nvPicPr>
          <p:cNvPr id="7" name="Picture 6" descr="list of required documents for ETA Closeout Package">
            <a:extLst>
              <a:ext uri="{FF2B5EF4-FFF2-40B4-BE49-F238E27FC236}">
                <a16:creationId xmlns:a16="http://schemas.microsoft.com/office/drawing/2014/main" id="{8519E1A5-8CEC-4E42-9999-0CB4FFF0B05F}"/>
              </a:ext>
            </a:extLst>
          </p:cNvPr>
          <p:cNvPicPr>
            <a:picLocks noChangeAspect="1"/>
          </p:cNvPicPr>
          <p:nvPr/>
        </p:nvPicPr>
        <p:blipFill>
          <a:blip r:embed="rId3"/>
          <a:stretch>
            <a:fillRect/>
          </a:stretch>
        </p:blipFill>
        <p:spPr>
          <a:xfrm>
            <a:off x="798371" y="1379138"/>
            <a:ext cx="10595257" cy="4672038"/>
          </a:xfrm>
          <a:prstGeom prst="rect">
            <a:avLst/>
          </a:prstGeom>
          <a:effectLst>
            <a:outerShdw blurRad="63500" sx="102000" sy="102000" algn="ctr" rotWithShape="0">
              <a:prstClr val="black">
                <a:alpha val="40000"/>
              </a:prstClr>
            </a:outerShdw>
          </a:effectLst>
        </p:spPr>
      </p:pic>
      <p:sp>
        <p:nvSpPr>
          <p:cNvPr id="3" name="Slide Number Placeholder 2">
            <a:extLst>
              <a:ext uri="{FF2B5EF4-FFF2-40B4-BE49-F238E27FC236}">
                <a16:creationId xmlns:a16="http://schemas.microsoft.com/office/drawing/2014/main" id="{2A8692A2-1EC8-4D1C-9315-F59A8A4DAAE7}"/>
              </a:ext>
            </a:extLst>
          </p:cNvPr>
          <p:cNvSpPr>
            <a:spLocks noGrp="1"/>
          </p:cNvSpPr>
          <p:nvPr>
            <p:ph type="sldNum" sz="quarter" idx="12"/>
          </p:nvPr>
        </p:nvSpPr>
        <p:spPr/>
        <p:txBody>
          <a:bodyPr/>
          <a:lstStyle/>
          <a:p>
            <a:fld id="{AEF1280C-1E94-430E-A516-D051ECA45720}" type="slidenum">
              <a:rPr lang="en-US" smtClean="0"/>
              <a:t>40</a:t>
            </a:fld>
            <a:endParaRPr lang="en-US"/>
          </a:p>
        </p:txBody>
      </p:sp>
    </p:spTree>
    <p:extLst>
      <p:ext uri="{BB962C8B-B14F-4D97-AF65-F5344CB8AC3E}">
        <p14:creationId xmlns:p14="http://schemas.microsoft.com/office/powerpoint/2010/main" val="37015642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47563-06DB-4D04-823C-895F88751D3A}"/>
              </a:ext>
            </a:extLst>
          </p:cNvPr>
          <p:cNvSpPr>
            <a:spLocks noGrp="1"/>
          </p:cNvSpPr>
          <p:nvPr>
            <p:ph type="title"/>
          </p:nvPr>
        </p:nvSpPr>
        <p:spPr/>
        <p:txBody>
          <a:bodyPr/>
          <a:lstStyle/>
          <a:p>
            <a:r>
              <a:rPr lang="en-US" dirty="0"/>
              <a:t>9130 Reports</a:t>
            </a:r>
          </a:p>
        </p:txBody>
      </p:sp>
      <p:pic>
        <p:nvPicPr>
          <p:cNvPr id="5" name="Content Placeholder 4" descr="list of reports required at end of grant: Final 9130 and Closeout 9130">
            <a:extLst>
              <a:ext uri="{FF2B5EF4-FFF2-40B4-BE49-F238E27FC236}">
                <a16:creationId xmlns:a16="http://schemas.microsoft.com/office/drawing/2014/main" id="{9D89087D-A03E-4282-A649-D9602A332A70}"/>
              </a:ext>
            </a:extLst>
          </p:cNvPr>
          <p:cNvPicPr>
            <a:picLocks noGrp="1" noChangeAspect="1"/>
          </p:cNvPicPr>
          <p:nvPr>
            <p:ph idx="1"/>
          </p:nvPr>
        </p:nvPicPr>
        <p:blipFill>
          <a:blip r:embed="rId3">
            <a:clrChange>
              <a:clrFrom>
                <a:srgbClr val="FFFFFF"/>
              </a:clrFrom>
              <a:clrTo>
                <a:srgbClr val="FFFFFF">
                  <a:alpha val="0"/>
                </a:srgbClr>
              </a:clrTo>
            </a:clrChange>
          </a:blip>
          <a:stretch>
            <a:fillRect/>
          </a:stretch>
        </p:blipFill>
        <p:spPr>
          <a:xfrm>
            <a:off x="1425878" y="1441107"/>
            <a:ext cx="9340244" cy="4714994"/>
          </a:xfrm>
          <a:prstGeom prst="rect">
            <a:avLst/>
          </a:prstGeom>
        </p:spPr>
      </p:pic>
      <p:sp>
        <p:nvSpPr>
          <p:cNvPr id="4" name="Slide Number Placeholder 3">
            <a:extLst>
              <a:ext uri="{FF2B5EF4-FFF2-40B4-BE49-F238E27FC236}">
                <a16:creationId xmlns:a16="http://schemas.microsoft.com/office/drawing/2014/main" id="{8DEBD925-B09A-4318-84B4-676DE3787889}"/>
              </a:ext>
            </a:extLst>
          </p:cNvPr>
          <p:cNvSpPr>
            <a:spLocks noGrp="1"/>
          </p:cNvSpPr>
          <p:nvPr>
            <p:ph type="sldNum" sz="quarter" idx="12"/>
          </p:nvPr>
        </p:nvSpPr>
        <p:spPr/>
        <p:txBody>
          <a:bodyPr/>
          <a:lstStyle/>
          <a:p>
            <a:fld id="{AEF1280C-1E94-430E-A516-D051ECA45720}" type="slidenum">
              <a:rPr lang="en-US" smtClean="0"/>
              <a:t>41</a:t>
            </a:fld>
            <a:endParaRPr lang="en-US"/>
          </a:p>
        </p:txBody>
      </p:sp>
    </p:spTree>
    <p:extLst>
      <p:ext uri="{BB962C8B-B14F-4D97-AF65-F5344CB8AC3E}">
        <p14:creationId xmlns:p14="http://schemas.microsoft.com/office/powerpoint/2010/main" val="2071331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606D1-277F-4D0B-B527-CFA9D242532D}"/>
              </a:ext>
            </a:extLst>
          </p:cNvPr>
          <p:cNvSpPr>
            <a:spLocks noGrp="1"/>
          </p:cNvSpPr>
          <p:nvPr>
            <p:ph type="title"/>
          </p:nvPr>
        </p:nvSpPr>
        <p:spPr/>
        <p:txBody>
          <a:bodyPr/>
          <a:lstStyle/>
          <a:p>
            <a:r>
              <a:rPr lang="en-US" dirty="0"/>
              <a:t>9130 Reports – Examples </a:t>
            </a:r>
          </a:p>
        </p:txBody>
      </p:sp>
      <p:sp>
        <p:nvSpPr>
          <p:cNvPr id="3" name="Text Placeholder 2">
            <a:extLst>
              <a:ext uri="{FF2B5EF4-FFF2-40B4-BE49-F238E27FC236}">
                <a16:creationId xmlns:a16="http://schemas.microsoft.com/office/drawing/2014/main" id="{60FC799B-98CA-446D-848B-4F36BE7FB135}"/>
              </a:ext>
            </a:extLst>
          </p:cNvPr>
          <p:cNvSpPr>
            <a:spLocks noGrp="1"/>
          </p:cNvSpPr>
          <p:nvPr>
            <p:ph type="body" idx="1"/>
          </p:nvPr>
        </p:nvSpPr>
        <p:spPr>
          <a:xfrm>
            <a:off x="1760457" y="1181207"/>
            <a:ext cx="4397112" cy="599170"/>
          </a:xfrm>
        </p:spPr>
        <p:txBody>
          <a:bodyPr/>
          <a:lstStyle/>
          <a:p>
            <a:pPr algn="ctr"/>
            <a:r>
              <a:rPr lang="en-US" dirty="0"/>
              <a:t>Final Quarterly 9130</a:t>
            </a:r>
          </a:p>
        </p:txBody>
      </p:sp>
      <p:grpSp>
        <p:nvGrpSpPr>
          <p:cNvPr id="4" name="Group 3" descr="sample of Final Quarterly 9130 report">
            <a:extLst>
              <a:ext uri="{FF2B5EF4-FFF2-40B4-BE49-F238E27FC236}">
                <a16:creationId xmlns:a16="http://schemas.microsoft.com/office/drawing/2014/main" id="{FD3B6449-8CEF-4238-AC32-5C5DF1636997}"/>
              </a:ext>
            </a:extLst>
          </p:cNvPr>
          <p:cNvGrpSpPr/>
          <p:nvPr/>
        </p:nvGrpSpPr>
        <p:grpSpPr>
          <a:xfrm>
            <a:off x="1801997" y="1780376"/>
            <a:ext cx="4408488" cy="4602163"/>
            <a:chOff x="1847717" y="1780376"/>
            <a:chExt cx="4408488" cy="4602163"/>
          </a:xfrm>
        </p:grpSpPr>
        <p:pic>
          <p:nvPicPr>
            <p:cNvPr id="9" name="Content Placeholder 17" descr="sample of Final Quarterly 9130 report">
              <a:extLst>
                <a:ext uri="{FF2B5EF4-FFF2-40B4-BE49-F238E27FC236}">
                  <a16:creationId xmlns:a16="http://schemas.microsoft.com/office/drawing/2014/main" id="{04BF76D4-C17B-43E5-83F4-571706568AD7}"/>
                </a:ext>
              </a:extLst>
            </p:cNvPr>
            <p:cNvPicPr>
              <a:picLocks noChangeAspect="1"/>
            </p:cNvPicPr>
            <p:nvPr/>
          </p:nvPicPr>
          <p:blipFill>
            <a:blip r:embed="rId3"/>
            <a:stretch>
              <a:fillRect/>
            </a:stretch>
          </p:blipFill>
          <p:spPr>
            <a:xfrm>
              <a:off x="1847717" y="1780376"/>
              <a:ext cx="4408488" cy="4602163"/>
            </a:xfrm>
            <a:prstGeom prst="rect">
              <a:avLst/>
            </a:prstGeom>
            <a:effectLst>
              <a:outerShdw blurRad="63500" sx="102000" sy="102000" algn="ctr" rotWithShape="0">
                <a:prstClr val="black">
                  <a:alpha val="40000"/>
                </a:prstClr>
              </a:outerShdw>
            </a:effectLst>
          </p:spPr>
        </p:pic>
        <p:sp>
          <p:nvSpPr>
            <p:cNvPr id="10" name="Oval 9">
              <a:extLst>
                <a:ext uri="{FF2B5EF4-FFF2-40B4-BE49-F238E27FC236}">
                  <a16:creationId xmlns:a16="http://schemas.microsoft.com/office/drawing/2014/main" id="{01801AD8-3867-4482-9C24-41B9BFA33F9A}"/>
                </a:ext>
              </a:extLst>
            </p:cNvPr>
            <p:cNvSpPr/>
            <p:nvPr/>
          </p:nvSpPr>
          <p:spPr>
            <a:xfrm>
              <a:off x="5642242" y="4979981"/>
              <a:ext cx="515327" cy="1490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 name="Text Placeholder 4">
            <a:extLst>
              <a:ext uri="{FF2B5EF4-FFF2-40B4-BE49-F238E27FC236}">
                <a16:creationId xmlns:a16="http://schemas.microsoft.com/office/drawing/2014/main" id="{35D094AB-AC38-4974-80AF-0FE13B2FDCEA}"/>
              </a:ext>
            </a:extLst>
          </p:cNvPr>
          <p:cNvSpPr>
            <a:spLocks noGrp="1"/>
          </p:cNvSpPr>
          <p:nvPr>
            <p:ph type="body" sz="quarter" idx="3"/>
          </p:nvPr>
        </p:nvSpPr>
        <p:spPr>
          <a:xfrm>
            <a:off x="6354840" y="1181207"/>
            <a:ext cx="4075074" cy="599170"/>
          </a:xfrm>
        </p:spPr>
        <p:txBody>
          <a:bodyPr/>
          <a:lstStyle/>
          <a:p>
            <a:pPr algn="ctr"/>
            <a:r>
              <a:rPr lang="en-US" dirty="0"/>
              <a:t>Closeout 9130</a:t>
            </a:r>
          </a:p>
        </p:txBody>
      </p:sp>
      <p:pic>
        <p:nvPicPr>
          <p:cNvPr id="8" name="Content Placeholder 18" descr="sample of Closeout 9130 report">
            <a:extLst>
              <a:ext uri="{FF2B5EF4-FFF2-40B4-BE49-F238E27FC236}">
                <a16:creationId xmlns:a16="http://schemas.microsoft.com/office/drawing/2014/main" id="{C1A543FF-5294-454A-9AD2-7A8F78453739}"/>
              </a:ext>
            </a:extLst>
          </p:cNvPr>
          <p:cNvPicPr>
            <a:picLocks noChangeAspect="1"/>
          </p:cNvPicPr>
          <p:nvPr/>
        </p:nvPicPr>
        <p:blipFill>
          <a:blip r:embed="rId4"/>
          <a:stretch>
            <a:fillRect/>
          </a:stretch>
        </p:blipFill>
        <p:spPr>
          <a:xfrm>
            <a:off x="6309120" y="1780377"/>
            <a:ext cx="4075074" cy="4602163"/>
          </a:xfrm>
          <a:prstGeom prst="rect">
            <a:avLst/>
          </a:prstGeom>
          <a:effectLst>
            <a:outerShdw blurRad="63500" sx="102000" sy="102000" algn="ctr" rotWithShape="0">
              <a:prstClr val="black">
                <a:alpha val="40000"/>
              </a:prstClr>
            </a:outerShdw>
          </a:effectLst>
        </p:spPr>
      </p:pic>
      <p:sp>
        <p:nvSpPr>
          <p:cNvPr id="7" name="Slide Number Placeholder 6">
            <a:extLst>
              <a:ext uri="{FF2B5EF4-FFF2-40B4-BE49-F238E27FC236}">
                <a16:creationId xmlns:a16="http://schemas.microsoft.com/office/drawing/2014/main" id="{55557EA4-737F-4838-B625-92CFD98F70C6}"/>
              </a:ext>
            </a:extLst>
          </p:cNvPr>
          <p:cNvSpPr>
            <a:spLocks noGrp="1"/>
          </p:cNvSpPr>
          <p:nvPr>
            <p:ph type="sldNum" sz="quarter" idx="12"/>
          </p:nvPr>
        </p:nvSpPr>
        <p:spPr>
          <a:xfrm>
            <a:off x="9229876" y="6404664"/>
            <a:ext cx="2743200" cy="365125"/>
          </a:xfrm>
        </p:spPr>
        <p:txBody>
          <a:bodyPr/>
          <a:lstStyle/>
          <a:p>
            <a:fld id="{AEF1280C-1E94-430E-A516-D051ECA45720}" type="slidenum">
              <a:rPr lang="en-US" smtClean="0"/>
              <a:t>42</a:t>
            </a:fld>
            <a:endParaRPr lang="en-US"/>
          </a:p>
        </p:txBody>
      </p:sp>
    </p:spTree>
    <p:extLst>
      <p:ext uri="{BB962C8B-B14F-4D97-AF65-F5344CB8AC3E}">
        <p14:creationId xmlns:p14="http://schemas.microsoft.com/office/powerpoint/2010/main" val="1748363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r>
            <a:br>
              <a:rPr lang="en-US" dirty="0"/>
            </a:br>
            <a:r>
              <a:rPr lang="en-US" dirty="0"/>
              <a:t>Administrative Costs</a:t>
            </a:r>
          </a:p>
        </p:txBody>
      </p:sp>
      <p:sp>
        <p:nvSpPr>
          <p:cNvPr id="3" name="Content Placeholder 2"/>
          <p:cNvSpPr>
            <a:spLocks noGrp="1"/>
          </p:cNvSpPr>
          <p:nvPr>
            <p:ph idx="1"/>
          </p:nvPr>
        </p:nvSpPr>
        <p:spPr/>
        <p:txBody>
          <a:bodyPr>
            <a:normAutofit/>
          </a:bodyPr>
          <a:lstStyle/>
          <a:p>
            <a:r>
              <a:rPr lang="en-US" dirty="0"/>
              <a:t>Program Specific</a:t>
            </a:r>
          </a:p>
        </p:txBody>
      </p:sp>
      <p:pic>
        <p:nvPicPr>
          <p:cNvPr id="4" name="Picture 2" descr="sample of entry on financial repor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796" t="12650" r="17564" b="27114"/>
          <a:stretch/>
        </p:blipFill>
        <p:spPr bwMode="auto">
          <a:xfrm rot="21449998">
            <a:off x="1841025" y="1831010"/>
            <a:ext cx="6152862" cy="4063646"/>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Curved Connector 6" descr="arrow to stickie note"/>
          <p:cNvCxnSpPr>
            <a:cxnSpLocks/>
          </p:cNvCxnSpPr>
          <p:nvPr/>
        </p:nvCxnSpPr>
        <p:spPr>
          <a:xfrm rot="5400000">
            <a:off x="7924802" y="3856490"/>
            <a:ext cx="1026256" cy="716681"/>
          </a:xfrm>
          <a:prstGeom prst="curvedConnector3">
            <a:avLst>
              <a:gd name="adj1" fmla="val 50000"/>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8" name="Group 7" descr="yellow stickie with note: Be mindful of the specified limitation for administrative costs.">
            <a:extLst>
              <a:ext uri="{FF2B5EF4-FFF2-40B4-BE49-F238E27FC236}">
                <a16:creationId xmlns:a16="http://schemas.microsoft.com/office/drawing/2014/main" id="{432019AF-144F-450F-A71E-449474ACF59C}"/>
              </a:ext>
            </a:extLst>
          </p:cNvPr>
          <p:cNvGrpSpPr/>
          <p:nvPr/>
        </p:nvGrpSpPr>
        <p:grpSpPr>
          <a:xfrm>
            <a:off x="7633216" y="973197"/>
            <a:ext cx="3517323" cy="3517323"/>
            <a:chOff x="7633216" y="973197"/>
            <a:chExt cx="3517323" cy="3517323"/>
          </a:xfrm>
        </p:grpSpPr>
        <p:pic>
          <p:nvPicPr>
            <p:cNvPr id="9" name="Picture 8">
              <a:extLst>
                <a:ext uri="{FF2B5EF4-FFF2-40B4-BE49-F238E27FC236}">
                  <a16:creationId xmlns:a16="http://schemas.microsoft.com/office/drawing/2014/main" id="{0BECE33C-817F-4128-A93A-8B7BB1AFE904}"/>
                </a:ext>
                <a:ext uri="{C183D7F6-B498-43B3-948B-1728B52AA6E4}">
                  <adec:decorative xmlns:adec="http://schemas.microsoft.com/office/drawing/2017/decorative" xmlns="" val="1"/>
                </a:ext>
              </a:extLst>
            </p:cNvPr>
            <p:cNvPicPr>
              <a:picLocks noChangeAspect="1"/>
            </p:cNvPicPr>
            <p:nvPr/>
          </p:nvPicPr>
          <p:blipFill>
            <a:blip r:embed="rId4">
              <a:clrChange>
                <a:clrFrom>
                  <a:srgbClr val="FFFFFF"/>
                </a:clrFrom>
                <a:clrTo>
                  <a:srgbClr val="FFFFFF">
                    <a:alpha val="0"/>
                  </a:srgbClr>
                </a:clrTo>
              </a:clrChange>
              <a:alphaModFix amt="70000"/>
              <a:extLst>
                <a:ext uri="{28A0092B-C50C-407E-A947-70E740481C1C}">
                  <a14:useLocalDpi xmlns:a14="http://schemas.microsoft.com/office/drawing/2010/main" val="0"/>
                </a:ext>
              </a:extLst>
            </a:blip>
            <a:stretch>
              <a:fillRect/>
            </a:stretch>
          </p:blipFill>
          <p:spPr>
            <a:xfrm rot="632731">
              <a:off x="7633216" y="973197"/>
              <a:ext cx="3517323" cy="3517323"/>
            </a:xfrm>
            <a:prstGeom prst="rect">
              <a:avLst/>
            </a:prstGeom>
          </p:spPr>
        </p:pic>
        <p:sp>
          <p:nvSpPr>
            <p:cNvPr id="5" name="TextBox 4"/>
            <p:cNvSpPr txBox="1"/>
            <p:nvPr/>
          </p:nvSpPr>
          <p:spPr>
            <a:xfrm rot="665229">
              <a:off x="8391289" y="1967281"/>
              <a:ext cx="2256838" cy="1938992"/>
            </a:xfrm>
            <a:prstGeom prst="rect">
              <a:avLst/>
            </a:prstGeom>
            <a:noFill/>
            <a:ln w="12700" cmpd="dbl">
              <a:noFill/>
            </a:ln>
          </p:spPr>
          <p:txBody>
            <a:bodyPr wrap="square" rtlCol="0">
              <a:spAutoFit/>
            </a:bodyPr>
            <a:lstStyle/>
            <a:p>
              <a:pPr marL="0" lvl="1"/>
              <a:r>
                <a:rPr lang="en-US" sz="2400" dirty="0"/>
                <a:t>Be mindful of the specified limitation for  administrative costs.</a:t>
              </a:r>
            </a:p>
          </p:txBody>
        </p:sp>
      </p:grpSp>
      <p:sp>
        <p:nvSpPr>
          <p:cNvPr id="6" name="Slide Number Placeholder 5">
            <a:extLst>
              <a:ext uri="{FF2B5EF4-FFF2-40B4-BE49-F238E27FC236}">
                <a16:creationId xmlns:a16="http://schemas.microsoft.com/office/drawing/2014/main" id="{F76D94A3-A8D6-4E9A-8C7C-3F599A3918EA}"/>
              </a:ext>
            </a:extLst>
          </p:cNvPr>
          <p:cNvSpPr>
            <a:spLocks noGrp="1"/>
          </p:cNvSpPr>
          <p:nvPr>
            <p:ph type="sldNum" sz="quarter" idx="12"/>
          </p:nvPr>
        </p:nvSpPr>
        <p:spPr/>
        <p:txBody>
          <a:bodyPr/>
          <a:lstStyle/>
          <a:p>
            <a:fld id="{AEF1280C-1E94-430E-A516-D051ECA45720}" type="slidenum">
              <a:rPr lang="en-US" smtClean="0"/>
              <a:t>43</a:t>
            </a:fld>
            <a:endParaRPr lang="en-US"/>
          </a:p>
        </p:txBody>
      </p:sp>
    </p:spTree>
    <p:extLst>
      <p:ext uri="{BB962C8B-B14F-4D97-AF65-F5344CB8AC3E}">
        <p14:creationId xmlns:p14="http://schemas.microsoft.com/office/powerpoint/2010/main" val="34853621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Liquidation of Accrued Expenditures </a:t>
            </a:r>
            <a:endParaRPr lang="en-US" sz="2700" dirty="0"/>
          </a:p>
        </p:txBody>
      </p:sp>
      <p:sp>
        <p:nvSpPr>
          <p:cNvPr id="3" name="Content Placeholder 2"/>
          <p:cNvSpPr>
            <a:spLocks noGrp="1"/>
          </p:cNvSpPr>
          <p:nvPr>
            <p:ph idx="1"/>
          </p:nvPr>
        </p:nvSpPr>
        <p:spPr/>
        <p:txBody>
          <a:bodyPr/>
          <a:lstStyle/>
          <a:p>
            <a:pPr marL="0" indent="0">
              <a:lnSpc>
                <a:spcPct val="85000"/>
              </a:lnSpc>
              <a:buNone/>
            </a:pPr>
            <a:r>
              <a:rPr lang="en-US" dirty="0">
                <a:hlinkClick r:id="rId3"/>
              </a:rPr>
              <a:t>2 CFR 2900.15</a:t>
            </a:r>
            <a:endParaRPr lang="en-US" dirty="0"/>
          </a:p>
          <a:p>
            <a:pPr>
              <a:lnSpc>
                <a:spcPct val="85000"/>
              </a:lnSpc>
            </a:pPr>
            <a:r>
              <a:rPr lang="en-US" dirty="0"/>
              <a:t>No new obligations may be incurred. </a:t>
            </a:r>
          </a:p>
          <a:p>
            <a:pPr>
              <a:lnSpc>
                <a:spcPct val="85000"/>
              </a:lnSpc>
            </a:pPr>
            <a:r>
              <a:rPr lang="en-US" dirty="0"/>
              <a:t>The only liquidation that can occur during closeout is the liquidation of accrued expenditures (NOT obligations) for goods and/or services received during the grant period.</a:t>
            </a:r>
          </a:p>
          <a:p>
            <a:pPr>
              <a:lnSpc>
                <a:spcPct val="85000"/>
              </a:lnSpc>
            </a:pPr>
            <a:r>
              <a:rPr lang="en-US" dirty="0"/>
              <a:t>Grant recipient may not direct charge staff time to work on closeout of grant after period of performance end date.</a:t>
            </a:r>
          </a:p>
          <a:p>
            <a:endParaRPr lang="en-US" dirty="0"/>
          </a:p>
        </p:txBody>
      </p:sp>
      <p:sp>
        <p:nvSpPr>
          <p:cNvPr id="4" name="Slide Number Placeholder 3">
            <a:extLst>
              <a:ext uri="{FF2B5EF4-FFF2-40B4-BE49-F238E27FC236}">
                <a16:creationId xmlns:a16="http://schemas.microsoft.com/office/drawing/2014/main" id="{676493B3-83E5-4D78-9716-144D3F111426}"/>
              </a:ext>
            </a:extLst>
          </p:cNvPr>
          <p:cNvSpPr>
            <a:spLocks noGrp="1"/>
          </p:cNvSpPr>
          <p:nvPr>
            <p:ph type="sldNum" sz="quarter" idx="12"/>
          </p:nvPr>
        </p:nvSpPr>
        <p:spPr/>
        <p:txBody>
          <a:bodyPr/>
          <a:lstStyle/>
          <a:p>
            <a:fld id="{AEF1280C-1E94-430E-A516-D051ECA45720}" type="slidenum">
              <a:rPr lang="en-US" smtClean="0"/>
              <a:t>44</a:t>
            </a:fld>
            <a:endParaRPr lang="en-US"/>
          </a:p>
        </p:txBody>
      </p:sp>
    </p:spTree>
    <p:extLst>
      <p:ext uri="{BB962C8B-B14F-4D97-AF65-F5344CB8AC3E}">
        <p14:creationId xmlns:p14="http://schemas.microsoft.com/office/powerpoint/2010/main" val="3401461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962" y="145560"/>
            <a:ext cx="7663703" cy="1028576"/>
          </a:xfrm>
        </p:spPr>
        <p:txBody>
          <a:bodyPr/>
          <a:lstStyle/>
          <a:p>
            <a:r>
              <a:rPr lang="en-US" dirty="0"/>
              <a:t>Property Certification Form</a:t>
            </a:r>
          </a:p>
        </p:txBody>
      </p:sp>
      <p:pic>
        <p:nvPicPr>
          <p:cNvPr id="4" name="Picture 2" descr="sample Property Inventory List in excel"/>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t="18437" b="3259"/>
          <a:stretch/>
        </p:blipFill>
        <p:spPr bwMode="auto">
          <a:xfrm>
            <a:off x="2076897" y="1366845"/>
            <a:ext cx="7978984" cy="4685928"/>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5" name="Picture 4" descr="sample Property close-out certification form"/>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441" t="28034" r="16666" b="14359"/>
          <a:stretch/>
        </p:blipFill>
        <p:spPr bwMode="auto">
          <a:xfrm rot="21433187">
            <a:off x="523380" y="3381295"/>
            <a:ext cx="4396745" cy="2081728"/>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a:extLst>
              <a:ext uri="{FF2B5EF4-FFF2-40B4-BE49-F238E27FC236}">
                <a16:creationId xmlns:a16="http://schemas.microsoft.com/office/drawing/2014/main" id="{FF1BC855-148F-4A85-97E2-C423C76A2D98}"/>
              </a:ext>
            </a:extLst>
          </p:cNvPr>
          <p:cNvSpPr>
            <a:spLocks noGrp="1"/>
          </p:cNvSpPr>
          <p:nvPr>
            <p:ph type="sldNum" sz="quarter" idx="12"/>
          </p:nvPr>
        </p:nvSpPr>
        <p:spPr/>
        <p:txBody>
          <a:bodyPr/>
          <a:lstStyle/>
          <a:p>
            <a:fld id="{AEF1280C-1E94-430E-A516-D051ECA45720}" type="slidenum">
              <a:rPr lang="en-US" smtClean="0"/>
              <a:t>45</a:t>
            </a:fld>
            <a:endParaRPr lang="en-US"/>
          </a:p>
        </p:txBody>
      </p:sp>
    </p:spTree>
    <p:extLst>
      <p:ext uri="{BB962C8B-B14F-4D97-AF65-F5344CB8AC3E}">
        <p14:creationId xmlns:p14="http://schemas.microsoft.com/office/powerpoint/2010/main" val="37698428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F69D66C-463F-4578-8466-70FBA31EE711}"/>
              </a:ext>
            </a:extLst>
          </p:cNvPr>
          <p:cNvSpPr/>
          <p:nvPr/>
        </p:nvSpPr>
        <p:spPr>
          <a:xfrm>
            <a:off x="10389029" y="5525193"/>
            <a:ext cx="1573619" cy="543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itle 3"/>
          <p:cNvSpPr>
            <a:spLocks noGrp="1"/>
          </p:cNvSpPr>
          <p:nvPr>
            <p:ph type="title"/>
          </p:nvPr>
        </p:nvSpPr>
        <p:spPr/>
        <p:txBody>
          <a:bodyPr>
            <a:normAutofit/>
          </a:bodyPr>
          <a:lstStyle/>
          <a:p>
            <a:r>
              <a:rPr lang="en-US" dirty="0"/>
              <a:t>Detailed Statement of Costs</a:t>
            </a:r>
          </a:p>
        </p:txBody>
      </p:sp>
      <p:pic>
        <p:nvPicPr>
          <p:cNvPr id="6" name="Picture 3" descr="sample of Grantee's Detailed Statement of Costs"/>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t="19360" b="6049"/>
          <a:stretch/>
        </p:blipFill>
        <p:spPr bwMode="auto">
          <a:xfrm>
            <a:off x="1422399" y="1358153"/>
            <a:ext cx="9347201" cy="522907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a:extLst>
              <a:ext uri="{FF2B5EF4-FFF2-40B4-BE49-F238E27FC236}">
                <a16:creationId xmlns:a16="http://schemas.microsoft.com/office/drawing/2014/main" id="{C01263FC-D210-4FCD-B71C-FE8C8C6C40B5}"/>
              </a:ext>
            </a:extLst>
          </p:cNvPr>
          <p:cNvSpPr>
            <a:spLocks noGrp="1"/>
          </p:cNvSpPr>
          <p:nvPr>
            <p:ph type="sldNum" sz="quarter" idx="12"/>
          </p:nvPr>
        </p:nvSpPr>
        <p:spPr/>
        <p:txBody>
          <a:bodyPr/>
          <a:lstStyle/>
          <a:p>
            <a:fld id="{AEF1280C-1E94-430E-A516-D051ECA45720}" type="slidenum">
              <a:rPr lang="en-US" smtClean="0"/>
              <a:t>46</a:t>
            </a:fld>
            <a:endParaRPr lang="en-US"/>
          </a:p>
        </p:txBody>
      </p:sp>
    </p:spTree>
    <p:extLst>
      <p:ext uri="{BB962C8B-B14F-4D97-AF65-F5344CB8AC3E}">
        <p14:creationId xmlns:p14="http://schemas.microsoft.com/office/powerpoint/2010/main" val="42844976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61F568-1242-41F1-BDC0-FCDEF586788B}"/>
              </a:ext>
            </a:extLst>
          </p:cNvPr>
          <p:cNvSpPr/>
          <p:nvPr/>
        </p:nvSpPr>
        <p:spPr>
          <a:xfrm>
            <a:off x="10389029" y="5525193"/>
            <a:ext cx="1573619" cy="543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p:txBody>
          <a:bodyPr>
            <a:normAutofit/>
          </a:bodyPr>
          <a:lstStyle/>
          <a:p>
            <a:r>
              <a:rPr lang="en-US" dirty="0"/>
              <a:t>Indirect Costs – NICRA or CAP</a:t>
            </a:r>
          </a:p>
        </p:txBody>
      </p:sp>
      <p:sp>
        <p:nvSpPr>
          <p:cNvPr id="9" name="Content Placeholder 8"/>
          <p:cNvSpPr>
            <a:spLocks noGrp="1"/>
          </p:cNvSpPr>
          <p:nvPr>
            <p:ph idx="1"/>
          </p:nvPr>
        </p:nvSpPr>
        <p:spPr>
          <a:xfrm>
            <a:off x="518160" y="1343505"/>
            <a:ext cx="11155680" cy="1658597"/>
          </a:xfrm>
        </p:spPr>
        <p:txBody>
          <a:bodyPr>
            <a:normAutofit/>
          </a:bodyPr>
          <a:lstStyle/>
          <a:p>
            <a:pPr>
              <a:lnSpc>
                <a:spcPct val="100000"/>
              </a:lnSpc>
              <a:spcBef>
                <a:spcPts val="1200"/>
              </a:spcBef>
            </a:pPr>
            <a:r>
              <a:rPr lang="en-US" sz="2800" dirty="0"/>
              <a:t>A negotiated indirect cost rate or CAP from the Federal cognizant agency </a:t>
            </a:r>
          </a:p>
          <a:p>
            <a:pPr>
              <a:lnSpc>
                <a:spcPct val="100000"/>
              </a:lnSpc>
              <a:spcBef>
                <a:spcPts val="1200"/>
              </a:spcBef>
            </a:pPr>
            <a:r>
              <a:rPr lang="en-US" sz="2800" dirty="0"/>
              <a:t>Copy of the NICRA/ CAP must be submitted with the closeout package.</a:t>
            </a:r>
          </a:p>
          <a:p>
            <a:pPr>
              <a:lnSpc>
                <a:spcPct val="100000"/>
              </a:lnSpc>
              <a:spcBef>
                <a:spcPts val="1200"/>
              </a:spcBef>
            </a:pPr>
            <a:endParaRPr lang="en-US" sz="2800" dirty="0"/>
          </a:p>
        </p:txBody>
      </p:sp>
      <p:pic>
        <p:nvPicPr>
          <p:cNvPr id="7" name="Picture 2" descr="sample Negotiated Cost Rate Agreement Nonprofit Organization">
            <a:extLst>
              <a:ext uri="{FF2B5EF4-FFF2-40B4-BE49-F238E27FC236}">
                <a16:creationId xmlns:a16="http://schemas.microsoft.com/office/drawing/2014/main" id="{6FA32234-E606-4CAC-9CF2-D4C3E2ABF8A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797" t="13528" r="28175" b="6062"/>
          <a:stretch/>
        </p:blipFill>
        <p:spPr bwMode="auto">
          <a:xfrm rot="21436369">
            <a:off x="6351887" y="2498376"/>
            <a:ext cx="4563181" cy="4165213"/>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descr="list of DOL Set Aside expenses by month">
            <a:extLst>
              <a:ext uri="{FF2B5EF4-FFF2-40B4-BE49-F238E27FC236}">
                <a16:creationId xmlns:a16="http://schemas.microsoft.com/office/drawing/2014/main" id="{8A53C3DE-69CD-4488-A9FB-8D4830B25A2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940" t="15066" r="52099" b="38852"/>
          <a:stretch/>
        </p:blipFill>
        <p:spPr bwMode="auto">
          <a:xfrm rot="482524">
            <a:off x="2830556" y="3204449"/>
            <a:ext cx="3507492" cy="337099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550768E1-D86F-4F66-992E-6D897BE1BD30}"/>
              </a:ext>
            </a:extLst>
          </p:cNvPr>
          <p:cNvSpPr txBox="1"/>
          <p:nvPr/>
        </p:nvSpPr>
        <p:spPr>
          <a:xfrm>
            <a:off x="518160" y="3226055"/>
            <a:ext cx="2425244" cy="1477328"/>
          </a:xfrm>
          <a:prstGeom prst="rect">
            <a:avLst/>
          </a:prstGeom>
          <a:noFill/>
        </p:spPr>
        <p:txBody>
          <a:bodyPr wrap="square" rtlCol="0">
            <a:spAutoFit/>
          </a:bodyPr>
          <a:lstStyle/>
          <a:p>
            <a:r>
              <a:rPr lang="en-US" dirty="0">
                <a:solidFill>
                  <a:srgbClr val="D93E0D"/>
                </a:solidFill>
              </a:rPr>
              <a:t>Have indirect costs been reported on both the FINAL &amp; CLOSEOUT 9130? </a:t>
            </a:r>
          </a:p>
          <a:p>
            <a:endParaRPr lang="en-US" dirty="0">
              <a:solidFill>
                <a:schemeClr val="accent2"/>
              </a:solidFill>
            </a:endParaRPr>
          </a:p>
        </p:txBody>
      </p:sp>
      <p:sp>
        <p:nvSpPr>
          <p:cNvPr id="3" name="Slide Number Placeholder 2">
            <a:extLst>
              <a:ext uri="{FF2B5EF4-FFF2-40B4-BE49-F238E27FC236}">
                <a16:creationId xmlns:a16="http://schemas.microsoft.com/office/drawing/2014/main" id="{2768A8DE-C1E3-4DFF-9210-89C54EAC78D7}"/>
              </a:ext>
            </a:extLst>
          </p:cNvPr>
          <p:cNvSpPr>
            <a:spLocks noGrp="1"/>
          </p:cNvSpPr>
          <p:nvPr>
            <p:ph type="sldNum" sz="quarter" idx="12"/>
          </p:nvPr>
        </p:nvSpPr>
        <p:spPr/>
        <p:txBody>
          <a:bodyPr/>
          <a:lstStyle/>
          <a:p>
            <a:fld id="{AEF1280C-1E94-430E-A516-D051ECA45720}" type="slidenum">
              <a:rPr lang="en-US" smtClean="0"/>
              <a:t>47</a:t>
            </a:fld>
            <a:endParaRPr lang="en-US"/>
          </a:p>
        </p:txBody>
      </p:sp>
    </p:spTree>
    <p:extLst>
      <p:ext uri="{BB962C8B-B14F-4D97-AF65-F5344CB8AC3E}">
        <p14:creationId xmlns:p14="http://schemas.microsoft.com/office/powerpoint/2010/main" val="29822823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Match Resources</a:t>
            </a:r>
          </a:p>
        </p:txBody>
      </p:sp>
      <p:sp>
        <p:nvSpPr>
          <p:cNvPr id="3" name="Content Placeholder 2"/>
          <p:cNvSpPr>
            <a:spLocks noGrp="1"/>
          </p:cNvSpPr>
          <p:nvPr>
            <p:ph idx="1"/>
          </p:nvPr>
        </p:nvSpPr>
        <p:spPr/>
        <p:txBody>
          <a:bodyPr>
            <a:normAutofit/>
          </a:bodyPr>
          <a:lstStyle/>
          <a:p>
            <a:pPr>
              <a:lnSpc>
                <a:spcPct val="100000"/>
              </a:lnSpc>
            </a:pPr>
            <a:r>
              <a:rPr lang="en-US" dirty="0"/>
              <a:t>Match - Portion of project costs not covered by Federal funds </a:t>
            </a:r>
          </a:p>
          <a:p>
            <a:pPr lvl="1"/>
            <a:r>
              <a:rPr lang="en-US" dirty="0">
                <a:hlinkClick r:id="rId3"/>
              </a:rPr>
              <a:t>2 CFR 200.29</a:t>
            </a:r>
            <a:r>
              <a:rPr lang="en-US" dirty="0"/>
              <a:t>, </a:t>
            </a:r>
            <a:r>
              <a:rPr lang="en-US" dirty="0">
                <a:hlinkClick r:id="rId4"/>
              </a:rPr>
              <a:t>2 CFR 200.306</a:t>
            </a:r>
            <a:r>
              <a:rPr lang="en-US" dirty="0"/>
              <a:t>, </a:t>
            </a:r>
          </a:p>
          <a:p>
            <a:pPr lvl="1"/>
            <a:r>
              <a:rPr lang="en-US" dirty="0">
                <a:hlinkClick r:id="rId5"/>
              </a:rPr>
              <a:t>2 CFR 2900.8</a:t>
            </a:r>
            <a:r>
              <a:rPr lang="en-US" dirty="0"/>
              <a:t> - match must be expended before it is recognized as fulfilling a requirement of the grant</a:t>
            </a:r>
          </a:p>
          <a:p>
            <a:pPr>
              <a:lnSpc>
                <a:spcPct val="100000"/>
              </a:lnSpc>
            </a:pPr>
            <a:r>
              <a:rPr lang="en-US" dirty="0"/>
              <a:t>Must be spent on fulfilling the objective or goal of the program or project. </a:t>
            </a:r>
          </a:p>
          <a:p>
            <a:pPr>
              <a:lnSpc>
                <a:spcPct val="100000"/>
              </a:lnSpc>
            </a:pPr>
            <a:r>
              <a:rPr lang="en-US" dirty="0"/>
              <a:t>If required match is not met:</a:t>
            </a:r>
          </a:p>
          <a:p>
            <a:pPr lvl="1"/>
            <a:r>
              <a:rPr lang="en-US" dirty="0"/>
              <a:t>Federal share is proportionally reduced</a:t>
            </a:r>
          </a:p>
          <a:p>
            <a:pPr lvl="1"/>
            <a:r>
              <a:rPr lang="en-US" dirty="0"/>
              <a:t>Shortfall maybe subject to debt collection and affect future award potential</a:t>
            </a:r>
            <a:endParaRPr lang="en-US" sz="2400" dirty="0"/>
          </a:p>
        </p:txBody>
      </p:sp>
      <p:sp>
        <p:nvSpPr>
          <p:cNvPr id="4" name="Slide Number Placeholder 3">
            <a:extLst>
              <a:ext uri="{FF2B5EF4-FFF2-40B4-BE49-F238E27FC236}">
                <a16:creationId xmlns:a16="http://schemas.microsoft.com/office/drawing/2014/main" id="{A6FF5D2F-BCA1-4296-990E-BE8C4E4B7D2E}"/>
              </a:ext>
            </a:extLst>
          </p:cNvPr>
          <p:cNvSpPr>
            <a:spLocks noGrp="1"/>
          </p:cNvSpPr>
          <p:nvPr>
            <p:ph type="sldNum" sz="quarter" idx="12"/>
          </p:nvPr>
        </p:nvSpPr>
        <p:spPr/>
        <p:txBody>
          <a:bodyPr/>
          <a:lstStyle/>
          <a:p>
            <a:fld id="{AEF1280C-1E94-430E-A516-D051ECA45720}" type="slidenum">
              <a:rPr lang="en-US" smtClean="0"/>
              <a:t>48</a:t>
            </a:fld>
            <a:endParaRPr lang="en-US"/>
          </a:p>
        </p:txBody>
      </p:sp>
    </p:spTree>
    <p:extLst>
      <p:ext uri="{BB962C8B-B14F-4D97-AF65-F5344CB8AC3E}">
        <p14:creationId xmlns:p14="http://schemas.microsoft.com/office/powerpoint/2010/main" val="16626010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Income </a:t>
            </a:r>
          </a:p>
        </p:txBody>
      </p:sp>
      <p:sp>
        <p:nvSpPr>
          <p:cNvPr id="3" name="Content Placeholder 2"/>
          <p:cNvSpPr>
            <a:spLocks noGrp="1"/>
          </p:cNvSpPr>
          <p:nvPr>
            <p:ph idx="1"/>
          </p:nvPr>
        </p:nvSpPr>
        <p:spPr/>
        <p:txBody>
          <a:bodyPr>
            <a:normAutofit/>
          </a:bodyPr>
          <a:lstStyle/>
          <a:p>
            <a:pPr marL="0" indent="0">
              <a:lnSpc>
                <a:spcPct val="90000"/>
              </a:lnSpc>
              <a:buNone/>
            </a:pPr>
            <a:r>
              <a:rPr lang="en-US" dirty="0"/>
              <a:t>WIOA Sec. 194(7)(B), WIOA </a:t>
            </a:r>
            <a:r>
              <a:rPr lang="en-US" dirty="0">
                <a:hlinkClick r:id="rId3"/>
              </a:rPr>
              <a:t>20 CFR 683.200(e)(8)</a:t>
            </a:r>
            <a:r>
              <a:rPr lang="en-US" dirty="0"/>
              <a:t>, and </a:t>
            </a:r>
            <a:r>
              <a:rPr lang="en-US" dirty="0">
                <a:hlinkClick r:id="rId4"/>
              </a:rPr>
              <a:t>2 CFR 200.307</a:t>
            </a:r>
            <a:endParaRPr lang="en-US" dirty="0"/>
          </a:p>
          <a:p>
            <a:pPr marL="0" indent="0">
              <a:lnSpc>
                <a:spcPct val="90000"/>
              </a:lnSpc>
              <a:buNone/>
            </a:pPr>
            <a:r>
              <a:rPr lang="en-US" dirty="0"/>
              <a:t>ALWAYS SPEND before requesting more Federal funds</a:t>
            </a:r>
          </a:p>
          <a:p>
            <a:pPr>
              <a:lnSpc>
                <a:spcPct val="90000"/>
              </a:lnSpc>
            </a:pPr>
            <a:r>
              <a:rPr lang="en-US" dirty="0"/>
              <a:t>Income generated from allowable grant activity must be reported</a:t>
            </a:r>
          </a:p>
          <a:p>
            <a:pPr lvl="0"/>
            <a:r>
              <a:rPr lang="en-US" dirty="0"/>
              <a:t>Interest income earned on title I of WIOA and the Wagner-Peyser Act Program income must be expended first before drawing additional grant funds</a:t>
            </a:r>
          </a:p>
          <a:p>
            <a:pPr>
              <a:lnSpc>
                <a:spcPct val="90000"/>
              </a:lnSpc>
            </a:pPr>
            <a:r>
              <a:rPr lang="en-US" dirty="0"/>
              <a:t>If unused, must be returned/refunded to the DOL at closeout</a:t>
            </a:r>
          </a:p>
        </p:txBody>
      </p:sp>
      <p:sp>
        <p:nvSpPr>
          <p:cNvPr id="4" name="Slide Number Placeholder 3">
            <a:extLst>
              <a:ext uri="{FF2B5EF4-FFF2-40B4-BE49-F238E27FC236}">
                <a16:creationId xmlns:a16="http://schemas.microsoft.com/office/drawing/2014/main" id="{C0F19A15-65CF-4715-ADFF-8EE3FB525DE2}"/>
              </a:ext>
            </a:extLst>
          </p:cNvPr>
          <p:cNvSpPr>
            <a:spLocks noGrp="1"/>
          </p:cNvSpPr>
          <p:nvPr>
            <p:ph type="sldNum" sz="quarter" idx="12"/>
          </p:nvPr>
        </p:nvSpPr>
        <p:spPr/>
        <p:txBody>
          <a:bodyPr/>
          <a:lstStyle/>
          <a:p>
            <a:fld id="{AEF1280C-1E94-430E-A516-D051ECA45720}" type="slidenum">
              <a:rPr lang="en-US" smtClean="0"/>
              <a:t>49</a:t>
            </a:fld>
            <a:endParaRPr lang="en-US"/>
          </a:p>
        </p:txBody>
      </p:sp>
    </p:spTree>
    <p:extLst>
      <p:ext uri="{BB962C8B-B14F-4D97-AF65-F5344CB8AC3E}">
        <p14:creationId xmlns:p14="http://schemas.microsoft.com/office/powerpoint/2010/main" val="1162515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Module Overview</a:t>
            </a:r>
          </a:p>
        </p:txBody>
      </p:sp>
      <p:sp>
        <p:nvSpPr>
          <p:cNvPr id="3" name="Content Placeholder 2"/>
          <p:cNvSpPr>
            <a:spLocks noGrp="1"/>
          </p:cNvSpPr>
          <p:nvPr>
            <p:ph idx="1"/>
          </p:nvPr>
        </p:nvSpPr>
        <p:spPr>
          <a:xfrm>
            <a:off x="518160" y="1366991"/>
            <a:ext cx="11155680" cy="4756184"/>
          </a:xfrm>
          <a:prstGeom prst="rect">
            <a:avLst/>
          </a:prstGeom>
        </p:spPr>
        <p:txBody>
          <a:bodyPr>
            <a:noAutofit/>
          </a:bodyPr>
          <a:lstStyle/>
          <a:p>
            <a:r>
              <a:rPr lang="en-US" sz="2800" dirty="0"/>
              <a:t>Discuss the non-Federal entities' responsibilities for managing grant records including:</a:t>
            </a:r>
          </a:p>
          <a:p>
            <a:pPr lvl="1">
              <a:spcBef>
                <a:spcPts val="400"/>
              </a:spcBef>
            </a:pPr>
            <a:r>
              <a:rPr lang="en-US" sz="2400" dirty="0" smtClean="0"/>
              <a:t>Types and custody</a:t>
            </a:r>
            <a:endParaRPr lang="en-US" sz="2400" dirty="0"/>
          </a:p>
          <a:p>
            <a:pPr lvl="1">
              <a:spcBef>
                <a:spcPts val="400"/>
              </a:spcBef>
            </a:pPr>
            <a:r>
              <a:rPr lang="en-US" sz="2400" dirty="0"/>
              <a:t>Retention period</a:t>
            </a:r>
          </a:p>
          <a:p>
            <a:pPr lvl="1">
              <a:spcBef>
                <a:spcPts val="400"/>
              </a:spcBef>
            </a:pPr>
            <a:r>
              <a:rPr lang="en-US" sz="2400" dirty="0" smtClean="0"/>
              <a:t>Access &amp; PII</a:t>
            </a:r>
          </a:p>
          <a:p>
            <a:r>
              <a:rPr lang="en-US" sz="2800" dirty="0" smtClean="0"/>
              <a:t>Discuss grant/</a:t>
            </a:r>
            <a:r>
              <a:rPr lang="en-US" sz="2800" dirty="0" err="1" smtClean="0"/>
              <a:t>subaward</a:t>
            </a:r>
            <a:r>
              <a:rPr lang="en-US" sz="2800" dirty="0" smtClean="0"/>
              <a:t> closeout process including </a:t>
            </a:r>
          </a:p>
          <a:p>
            <a:pPr lvl="1">
              <a:spcBef>
                <a:spcPts val="400"/>
              </a:spcBef>
            </a:pPr>
            <a:r>
              <a:rPr lang="en-US" dirty="0" smtClean="0"/>
              <a:t>Timelines</a:t>
            </a:r>
            <a:endParaRPr lang="en-US" dirty="0"/>
          </a:p>
          <a:p>
            <a:pPr lvl="1">
              <a:spcBef>
                <a:spcPts val="400"/>
              </a:spcBef>
            </a:pPr>
            <a:r>
              <a:rPr lang="en-US" dirty="0"/>
              <a:t>Closeout package contents</a:t>
            </a:r>
          </a:p>
          <a:p>
            <a:pPr lvl="1">
              <a:spcBef>
                <a:spcPts val="400"/>
              </a:spcBef>
            </a:pPr>
            <a:r>
              <a:rPr lang="en-US" dirty="0"/>
              <a:t>Federal and non-Federal entities’ responsibilities</a:t>
            </a:r>
          </a:p>
          <a:p>
            <a:pPr marL="457200" lvl="1" indent="0">
              <a:buNone/>
            </a:pPr>
            <a:endParaRPr lang="en-US" sz="2400" dirty="0"/>
          </a:p>
        </p:txBody>
      </p:sp>
      <p:sp>
        <p:nvSpPr>
          <p:cNvPr id="4" name="Slide Number Placeholder 3">
            <a:extLst>
              <a:ext uri="{FF2B5EF4-FFF2-40B4-BE49-F238E27FC236}">
                <a16:creationId xmlns:a16="http://schemas.microsoft.com/office/drawing/2014/main" id="{F210F939-4BA5-4264-B2D4-F008118F032A}"/>
              </a:ext>
            </a:extLst>
          </p:cNvPr>
          <p:cNvSpPr>
            <a:spLocks noGrp="1"/>
          </p:cNvSpPr>
          <p:nvPr>
            <p:ph type="sldNum" sz="quarter" idx="12"/>
          </p:nvPr>
        </p:nvSpPr>
        <p:spPr/>
        <p:txBody>
          <a:bodyPr/>
          <a:lstStyle/>
          <a:p>
            <a:fld id="{AEF1280C-1E94-430E-A516-D051ECA45720}" type="slidenum">
              <a:rPr lang="en-US" smtClean="0"/>
              <a:t>5</a:t>
            </a:fld>
            <a:endParaRPr lang="en-US"/>
          </a:p>
        </p:txBody>
      </p:sp>
    </p:spTree>
    <p:extLst>
      <p:ext uri="{BB962C8B-B14F-4D97-AF65-F5344CB8AC3E}">
        <p14:creationId xmlns:p14="http://schemas.microsoft.com/office/powerpoint/2010/main" val="27105875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Budget Realignments in Closeout	</a:t>
            </a:r>
          </a:p>
        </p:txBody>
      </p:sp>
      <p:sp>
        <p:nvSpPr>
          <p:cNvPr id="3" name="Content Placeholder 2"/>
          <p:cNvSpPr>
            <a:spLocks noGrp="1"/>
          </p:cNvSpPr>
          <p:nvPr>
            <p:ph sz="half" idx="1"/>
          </p:nvPr>
        </p:nvSpPr>
        <p:spPr>
          <a:xfrm>
            <a:off x="716280" y="1712889"/>
            <a:ext cx="5303520" cy="4464073"/>
          </a:xfrm>
        </p:spPr>
        <p:txBody>
          <a:bodyPr>
            <a:normAutofit/>
          </a:bodyPr>
          <a:lstStyle/>
          <a:p>
            <a:r>
              <a:rPr lang="en-US" sz="2800" dirty="0"/>
              <a:t>Grant recipient provides written justification to Federal Project Officer (FPO)</a:t>
            </a:r>
          </a:p>
          <a:p>
            <a:r>
              <a:rPr lang="en-US" sz="2800" dirty="0"/>
              <a:t>FPO determines if appropriate</a:t>
            </a:r>
          </a:p>
          <a:p>
            <a:r>
              <a:rPr lang="en-US" sz="2800" dirty="0"/>
              <a:t>FPO sends justification to ETA Closeout specialist and documented in file</a:t>
            </a:r>
          </a:p>
          <a:p>
            <a:pPr marL="0" indent="0">
              <a:buNone/>
            </a:pPr>
            <a:endParaRPr lang="en-US" sz="2800" dirty="0"/>
          </a:p>
        </p:txBody>
      </p:sp>
      <p:pic>
        <p:nvPicPr>
          <p:cNvPr id="6" name="Picture 5" descr="A calculator on a table with data and pen">
            <a:extLst>
              <a:ext uri="{FF2B5EF4-FFF2-40B4-BE49-F238E27FC236}">
                <a16:creationId xmlns:a16="http://schemas.microsoft.com/office/drawing/2014/main" id="{A4A5FA76-80A2-4E87-B3BC-D39307F55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6647" y="1923094"/>
            <a:ext cx="4376854" cy="2919362"/>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BBBC7D5F-8780-4918-8399-59F88BFDFFC3}"/>
              </a:ext>
            </a:extLst>
          </p:cNvPr>
          <p:cNvSpPr>
            <a:spLocks noGrp="1"/>
          </p:cNvSpPr>
          <p:nvPr>
            <p:ph type="sldNum" sz="quarter" idx="12"/>
          </p:nvPr>
        </p:nvSpPr>
        <p:spPr/>
        <p:txBody>
          <a:bodyPr/>
          <a:lstStyle/>
          <a:p>
            <a:fld id="{AEF1280C-1E94-430E-A516-D051ECA45720}" type="slidenum">
              <a:rPr lang="en-US" smtClean="0"/>
              <a:t>50</a:t>
            </a:fld>
            <a:endParaRPr lang="en-US"/>
          </a:p>
        </p:txBody>
      </p:sp>
    </p:spTree>
    <p:extLst>
      <p:ext uri="{BB962C8B-B14F-4D97-AF65-F5344CB8AC3E}">
        <p14:creationId xmlns:p14="http://schemas.microsoft.com/office/powerpoint/2010/main" val="477766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Refunds</a:t>
            </a:r>
          </a:p>
        </p:txBody>
      </p:sp>
      <p:sp>
        <p:nvSpPr>
          <p:cNvPr id="3" name="Content Placeholder 2"/>
          <p:cNvSpPr>
            <a:spLocks noGrp="1"/>
          </p:cNvSpPr>
          <p:nvPr>
            <p:ph idx="1"/>
          </p:nvPr>
        </p:nvSpPr>
        <p:spPr/>
        <p:txBody>
          <a:bodyPr>
            <a:normAutofit/>
          </a:bodyPr>
          <a:lstStyle/>
          <a:p>
            <a:pPr marL="0" indent="0">
              <a:buNone/>
            </a:pPr>
            <a:r>
              <a:rPr lang="en-US" dirty="0">
                <a:hlinkClick r:id="rId3"/>
              </a:rPr>
              <a:t>2 CFR 200.343(d)</a:t>
            </a:r>
            <a:endParaRPr lang="en-US" dirty="0"/>
          </a:p>
          <a:p>
            <a:r>
              <a:rPr lang="en-US" dirty="0"/>
              <a:t>Grant closeout does not affect grant recipients obligation to return funds due to DOL as a result of refunds.</a:t>
            </a:r>
          </a:p>
          <a:p>
            <a:r>
              <a:rPr lang="en-US" dirty="0"/>
              <a:t>Prompt refund of any balances of unobligated funds.</a:t>
            </a:r>
          </a:p>
          <a:p>
            <a:r>
              <a:rPr lang="en-US" dirty="0"/>
              <a:t>Refunds may require revising final expenditure report.</a:t>
            </a:r>
          </a:p>
          <a:p>
            <a:r>
              <a:rPr lang="en-US" dirty="0"/>
              <a:t>Refunds can be electronically through Payment Management System (PMS) or </a:t>
            </a:r>
            <a:r>
              <a:rPr lang="en-US" dirty="0" err="1">
                <a:hlinkClick r:id="rId4"/>
              </a:rPr>
              <a:t>Pay.Gov</a:t>
            </a:r>
            <a:endParaRPr lang="en-US" dirty="0"/>
          </a:p>
        </p:txBody>
      </p:sp>
      <p:sp>
        <p:nvSpPr>
          <p:cNvPr id="4" name="Slide Number Placeholder 3">
            <a:extLst>
              <a:ext uri="{FF2B5EF4-FFF2-40B4-BE49-F238E27FC236}">
                <a16:creationId xmlns:a16="http://schemas.microsoft.com/office/drawing/2014/main" id="{57FA99F4-8111-4F48-B3B1-DA24DEF7A9CD}"/>
              </a:ext>
            </a:extLst>
          </p:cNvPr>
          <p:cNvSpPr>
            <a:spLocks noGrp="1"/>
          </p:cNvSpPr>
          <p:nvPr>
            <p:ph type="sldNum" sz="quarter" idx="12"/>
          </p:nvPr>
        </p:nvSpPr>
        <p:spPr/>
        <p:txBody>
          <a:bodyPr/>
          <a:lstStyle/>
          <a:p>
            <a:fld id="{AEF1280C-1E94-430E-A516-D051ECA45720}" type="slidenum">
              <a:rPr lang="en-US" smtClean="0"/>
              <a:t>51</a:t>
            </a:fld>
            <a:endParaRPr lang="en-US"/>
          </a:p>
        </p:txBody>
      </p:sp>
    </p:spTree>
    <p:extLst>
      <p:ext uri="{BB962C8B-B14F-4D97-AF65-F5344CB8AC3E}">
        <p14:creationId xmlns:p14="http://schemas.microsoft.com/office/powerpoint/2010/main" val="37667903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Closeout Does Not Affect DOL Authority</a:t>
            </a:r>
          </a:p>
        </p:txBody>
      </p:sp>
      <p:sp>
        <p:nvSpPr>
          <p:cNvPr id="3" name="Content Placeholder 2"/>
          <p:cNvSpPr>
            <a:spLocks noGrp="1"/>
          </p:cNvSpPr>
          <p:nvPr>
            <p:ph sz="half" idx="1"/>
          </p:nvPr>
        </p:nvSpPr>
        <p:spPr>
          <a:xfrm>
            <a:off x="716280" y="1493949"/>
            <a:ext cx="5303520" cy="4683014"/>
          </a:xfrm>
        </p:spPr>
        <p:txBody>
          <a:bodyPr>
            <a:normAutofit/>
          </a:bodyPr>
          <a:lstStyle/>
          <a:p>
            <a:pPr fontAlgn="base"/>
            <a:r>
              <a:rPr lang="en-US" sz="3200" dirty="0"/>
              <a:t>Disallowances</a:t>
            </a:r>
          </a:p>
          <a:p>
            <a:pPr fontAlgn="base"/>
            <a:r>
              <a:rPr lang="en-US" sz="3200" dirty="0"/>
              <a:t>Debts</a:t>
            </a:r>
          </a:p>
          <a:p>
            <a:pPr fontAlgn="base"/>
            <a:r>
              <a:rPr lang="en-US" sz="3200" dirty="0"/>
              <a:t>Access to Records</a:t>
            </a:r>
          </a:p>
          <a:p>
            <a:pPr fontAlgn="base"/>
            <a:r>
              <a:rPr lang="en-US" sz="3200" dirty="0"/>
              <a:t>Property Management</a:t>
            </a:r>
          </a:p>
          <a:p>
            <a:pPr fontAlgn="base"/>
            <a:r>
              <a:rPr lang="en-US" sz="3200" dirty="0"/>
              <a:t>Audit</a:t>
            </a:r>
          </a:p>
        </p:txBody>
      </p:sp>
      <p:pic>
        <p:nvPicPr>
          <p:cNvPr id="6" name="Picture 5" descr="A close up of a stamp &quot;Authority&quot;">
            <a:extLst>
              <a:ext uri="{FF2B5EF4-FFF2-40B4-BE49-F238E27FC236}">
                <a16:creationId xmlns:a16="http://schemas.microsoft.com/office/drawing/2014/main" id="{D1CDD81D-7328-4A70-9CF9-0A740D2439E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82614" y="2162577"/>
            <a:ext cx="5303520" cy="2121408"/>
          </a:xfrm>
          <a:prstGeom prst="rect">
            <a:avLst/>
          </a:prstGeom>
        </p:spPr>
      </p:pic>
      <p:sp>
        <p:nvSpPr>
          <p:cNvPr id="4" name="Slide Number Placeholder 3">
            <a:extLst>
              <a:ext uri="{FF2B5EF4-FFF2-40B4-BE49-F238E27FC236}">
                <a16:creationId xmlns:a16="http://schemas.microsoft.com/office/drawing/2014/main" id="{57FA99F4-8111-4F48-B3B1-DA24DEF7A9CD}"/>
              </a:ext>
            </a:extLst>
          </p:cNvPr>
          <p:cNvSpPr>
            <a:spLocks noGrp="1"/>
          </p:cNvSpPr>
          <p:nvPr>
            <p:ph type="sldNum" sz="quarter" idx="12"/>
          </p:nvPr>
        </p:nvSpPr>
        <p:spPr/>
        <p:txBody>
          <a:bodyPr/>
          <a:lstStyle/>
          <a:p>
            <a:fld id="{AEF1280C-1E94-430E-A516-D051ECA45720}" type="slidenum">
              <a:rPr lang="en-US" smtClean="0"/>
              <a:t>52</a:t>
            </a:fld>
            <a:endParaRPr lang="en-US"/>
          </a:p>
        </p:txBody>
      </p:sp>
    </p:spTree>
    <p:extLst>
      <p:ext uri="{BB962C8B-B14F-4D97-AF65-F5344CB8AC3E}">
        <p14:creationId xmlns:p14="http://schemas.microsoft.com/office/powerpoint/2010/main" val="18385335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Issues Which May Delay Closeout</a:t>
            </a:r>
          </a:p>
        </p:txBody>
      </p:sp>
      <p:graphicFrame>
        <p:nvGraphicFramePr>
          <p:cNvPr id="5" name="Diagram 4" descr="list of common issues with may delay closeout">
            <a:extLst>
              <a:ext uri="{FF2B5EF4-FFF2-40B4-BE49-F238E27FC236}">
                <a16:creationId xmlns:a16="http://schemas.microsoft.com/office/drawing/2014/main" id="{F8C6B366-3518-4905-8C25-DA9D9F8BB848}"/>
              </a:ext>
            </a:extLst>
          </p:cNvPr>
          <p:cNvGraphicFramePr/>
          <p:nvPr>
            <p:extLst>
              <p:ext uri="{D42A27DB-BD31-4B8C-83A1-F6EECF244321}">
                <p14:modId xmlns:p14="http://schemas.microsoft.com/office/powerpoint/2010/main" val="2196468051"/>
              </p:ext>
            </p:extLst>
          </p:nvPr>
        </p:nvGraphicFramePr>
        <p:xfrm>
          <a:off x="1239744" y="1331577"/>
          <a:ext cx="9712512" cy="47558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9B9D2FDA-D228-450D-AB72-7F37B11C33B2}"/>
              </a:ext>
            </a:extLst>
          </p:cNvPr>
          <p:cNvSpPr>
            <a:spLocks noGrp="1"/>
          </p:cNvSpPr>
          <p:nvPr>
            <p:ph type="sldNum" sz="quarter" idx="12"/>
          </p:nvPr>
        </p:nvSpPr>
        <p:spPr/>
        <p:txBody>
          <a:bodyPr/>
          <a:lstStyle/>
          <a:p>
            <a:fld id="{AEF1280C-1E94-430E-A516-D051ECA45720}" type="slidenum">
              <a:rPr lang="en-US" smtClean="0"/>
              <a:t>53</a:t>
            </a:fld>
            <a:endParaRPr lang="en-US"/>
          </a:p>
        </p:txBody>
      </p:sp>
    </p:spTree>
    <p:extLst>
      <p:ext uri="{BB962C8B-B14F-4D97-AF65-F5344CB8AC3E}">
        <p14:creationId xmlns:p14="http://schemas.microsoft.com/office/powerpoint/2010/main" val="40387335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7242A0-FE24-4509-998D-E56B93A2A99B}"/>
              </a:ext>
            </a:extLst>
          </p:cNvPr>
          <p:cNvSpPr/>
          <p:nvPr/>
        </p:nvSpPr>
        <p:spPr>
          <a:xfrm>
            <a:off x="10389029" y="5534337"/>
            <a:ext cx="1573619" cy="543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p:txBody>
          <a:bodyPr/>
          <a:lstStyle/>
          <a:p>
            <a:r>
              <a:rPr lang="en-US" dirty="0"/>
              <a:t>Sustainability After Closeout	</a:t>
            </a:r>
          </a:p>
        </p:txBody>
      </p:sp>
      <p:sp>
        <p:nvSpPr>
          <p:cNvPr id="3" name="Content Placeholder 2"/>
          <p:cNvSpPr>
            <a:spLocks noGrp="1"/>
          </p:cNvSpPr>
          <p:nvPr>
            <p:ph idx="1"/>
          </p:nvPr>
        </p:nvSpPr>
        <p:spPr/>
        <p:txBody>
          <a:bodyPr>
            <a:normAutofit/>
          </a:bodyPr>
          <a:lstStyle/>
          <a:p>
            <a:pPr marL="0" indent="0">
              <a:buNone/>
            </a:pPr>
            <a:r>
              <a:rPr lang="en-US" dirty="0"/>
              <a:t>ETA Grant and Financial Management TAG, Section 17.7 Sustainability After Closeout</a:t>
            </a:r>
          </a:p>
          <a:p>
            <a:r>
              <a:rPr lang="en-US" dirty="0"/>
              <a:t>Using non-federal funds to continue to stimulate the development of creative solutions to specific workforce solutions.</a:t>
            </a:r>
          </a:p>
          <a:p>
            <a:pPr lvl="1"/>
            <a:r>
              <a:rPr lang="en-US" dirty="0"/>
              <a:t>Evaluate past results</a:t>
            </a:r>
          </a:p>
          <a:p>
            <a:pPr lvl="1"/>
            <a:r>
              <a:rPr lang="en-US" dirty="0"/>
              <a:t>Incorporate lessons learned into ongoing service delivery</a:t>
            </a:r>
          </a:p>
          <a:p>
            <a:pPr lvl="1"/>
            <a:r>
              <a:rPr lang="en-US" dirty="0"/>
              <a:t>Identify funding source</a:t>
            </a:r>
          </a:p>
          <a:p>
            <a:pPr lvl="1"/>
            <a:r>
              <a:rPr lang="en-US" dirty="0"/>
              <a:t>Build stronger relationships with established partners</a:t>
            </a:r>
          </a:p>
          <a:p>
            <a:pPr marL="1081088" lvl="1" indent="-279400">
              <a:buFont typeface="+mj-lt"/>
              <a:buAutoNum type="arabicPeriod"/>
            </a:pPr>
            <a:r>
              <a:rPr lang="en-US" sz="2000" dirty="0"/>
              <a:t>Continue employer support</a:t>
            </a:r>
          </a:p>
          <a:p>
            <a:pPr marL="1081088" lvl="1" indent="-279400">
              <a:buFont typeface="+mj-lt"/>
              <a:buAutoNum type="arabicPeriod"/>
            </a:pPr>
            <a:r>
              <a:rPr lang="en-US" sz="2000" dirty="0"/>
              <a:t>Sustainability plans</a:t>
            </a:r>
          </a:p>
        </p:txBody>
      </p:sp>
      <p:sp>
        <p:nvSpPr>
          <p:cNvPr id="4" name="Slide Number Placeholder 3">
            <a:extLst>
              <a:ext uri="{FF2B5EF4-FFF2-40B4-BE49-F238E27FC236}">
                <a16:creationId xmlns:a16="http://schemas.microsoft.com/office/drawing/2014/main" id="{3C01003B-CF2E-4087-B336-DEDD85D41962}"/>
              </a:ext>
            </a:extLst>
          </p:cNvPr>
          <p:cNvSpPr>
            <a:spLocks noGrp="1"/>
          </p:cNvSpPr>
          <p:nvPr>
            <p:ph type="sldNum" sz="quarter" idx="12"/>
          </p:nvPr>
        </p:nvSpPr>
        <p:spPr/>
        <p:txBody>
          <a:bodyPr/>
          <a:lstStyle/>
          <a:p>
            <a:fld id="{AEF1280C-1E94-430E-A516-D051ECA45720}" type="slidenum">
              <a:rPr lang="en-US" smtClean="0"/>
              <a:t>54</a:t>
            </a:fld>
            <a:endParaRPr lang="en-US"/>
          </a:p>
        </p:txBody>
      </p:sp>
    </p:spTree>
    <p:extLst>
      <p:ext uri="{BB962C8B-B14F-4D97-AF65-F5344CB8AC3E}">
        <p14:creationId xmlns:p14="http://schemas.microsoft.com/office/powerpoint/2010/main" val="30146722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Check 2 – Questions </a:t>
            </a:r>
          </a:p>
        </p:txBody>
      </p:sp>
      <p:sp>
        <p:nvSpPr>
          <p:cNvPr id="3" name="Content Placeholder 2"/>
          <p:cNvSpPr>
            <a:spLocks noGrp="1"/>
          </p:cNvSpPr>
          <p:nvPr>
            <p:ph idx="1"/>
          </p:nvPr>
        </p:nvSpPr>
        <p:spPr/>
        <p:txBody>
          <a:bodyPr vert="horz" lIns="91440" tIns="45720" rIns="91440" bIns="45720" rtlCol="0" anchor="t">
            <a:normAutofit/>
          </a:bodyPr>
          <a:lstStyle/>
          <a:p>
            <a:pPr marL="0" indent="0">
              <a:lnSpc>
                <a:spcPct val="90000"/>
              </a:lnSpc>
              <a:buNone/>
            </a:pPr>
            <a:r>
              <a:rPr lang="en-US" b="1" dirty="0">
                <a:solidFill>
                  <a:srgbClr val="D93E0D"/>
                </a:solidFill>
              </a:rPr>
              <a:t>True or False?</a:t>
            </a:r>
          </a:p>
          <a:p>
            <a:pPr marL="514350" indent="-514350">
              <a:lnSpc>
                <a:spcPct val="90000"/>
              </a:lnSpc>
              <a:buClr>
                <a:srgbClr val="D93E0D"/>
              </a:buClr>
              <a:buFont typeface="+mj-lt"/>
              <a:buAutoNum type="arabicPeriod"/>
            </a:pPr>
            <a:r>
              <a:rPr lang="en-US" dirty="0"/>
              <a:t>The recipient has 90 days from the end of the POP to submit the final ETA 9130 report.</a:t>
            </a:r>
            <a:endParaRPr lang="en-US" dirty="0">
              <a:cs typeface="Calibri"/>
            </a:endParaRPr>
          </a:p>
          <a:p>
            <a:pPr>
              <a:lnSpc>
                <a:spcPct val="90000"/>
              </a:lnSpc>
            </a:pPr>
            <a:endParaRPr lang="en-US" dirty="0"/>
          </a:p>
        </p:txBody>
      </p:sp>
      <p:sp>
        <p:nvSpPr>
          <p:cNvPr id="5" name="Slide Number Placeholder 4">
            <a:extLst>
              <a:ext uri="{FF2B5EF4-FFF2-40B4-BE49-F238E27FC236}">
                <a16:creationId xmlns:a16="http://schemas.microsoft.com/office/drawing/2014/main" id="{7A4501E1-DCBB-40D4-9307-CA0283E25056}"/>
              </a:ext>
            </a:extLst>
          </p:cNvPr>
          <p:cNvSpPr>
            <a:spLocks noGrp="1"/>
          </p:cNvSpPr>
          <p:nvPr>
            <p:ph type="sldNum" sz="quarter" idx="12"/>
          </p:nvPr>
        </p:nvSpPr>
        <p:spPr/>
        <p:txBody>
          <a:bodyPr/>
          <a:lstStyle/>
          <a:p>
            <a:fld id="{AEF1280C-1E94-430E-A516-D051ECA45720}" type="slidenum">
              <a:rPr lang="en-US" smtClean="0"/>
              <a:t>55</a:t>
            </a:fld>
            <a:endParaRPr lang="en-US"/>
          </a:p>
        </p:txBody>
      </p:sp>
    </p:spTree>
    <p:extLst>
      <p:ext uri="{BB962C8B-B14F-4D97-AF65-F5344CB8AC3E}">
        <p14:creationId xmlns:p14="http://schemas.microsoft.com/office/powerpoint/2010/main" val="41305982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Check 2 – Answers </a:t>
            </a:r>
          </a:p>
        </p:txBody>
      </p:sp>
      <p:sp>
        <p:nvSpPr>
          <p:cNvPr id="3" name="Content Placeholder 2"/>
          <p:cNvSpPr>
            <a:spLocks noGrp="1"/>
          </p:cNvSpPr>
          <p:nvPr>
            <p:ph idx="1"/>
          </p:nvPr>
        </p:nvSpPr>
        <p:spPr/>
        <p:txBody>
          <a:bodyPr vert="horz" lIns="91440" tIns="45720" rIns="91440" bIns="45720" rtlCol="0" anchor="t">
            <a:normAutofit/>
          </a:bodyPr>
          <a:lstStyle/>
          <a:p>
            <a:pPr marL="514350" indent="-514350">
              <a:lnSpc>
                <a:spcPct val="90000"/>
              </a:lnSpc>
              <a:buClr>
                <a:srgbClr val="D93E0D"/>
              </a:buClr>
              <a:buFont typeface="+mj-lt"/>
              <a:buAutoNum type="arabicPeriod"/>
            </a:pPr>
            <a:r>
              <a:rPr lang="en-US" dirty="0"/>
              <a:t>The recipient has 90 days from the end of the POP to submit the final ETA 9130 report.  </a:t>
            </a:r>
            <a:r>
              <a:rPr lang="en-US" b="1" dirty="0">
                <a:solidFill>
                  <a:srgbClr val="D93E0D"/>
                </a:solidFill>
              </a:rPr>
              <a:t>False</a:t>
            </a:r>
          </a:p>
          <a:p>
            <a:pPr>
              <a:lnSpc>
                <a:spcPct val="90000"/>
              </a:lnSpc>
            </a:pPr>
            <a:endParaRPr lang="en-US" dirty="0"/>
          </a:p>
        </p:txBody>
      </p:sp>
      <p:sp>
        <p:nvSpPr>
          <p:cNvPr id="5" name="Slide Number Placeholder 4">
            <a:extLst>
              <a:ext uri="{FF2B5EF4-FFF2-40B4-BE49-F238E27FC236}">
                <a16:creationId xmlns:a16="http://schemas.microsoft.com/office/drawing/2014/main" id="{7A4501E1-DCBB-40D4-9307-CA0283E25056}"/>
              </a:ext>
            </a:extLst>
          </p:cNvPr>
          <p:cNvSpPr>
            <a:spLocks noGrp="1"/>
          </p:cNvSpPr>
          <p:nvPr>
            <p:ph type="sldNum" sz="quarter" idx="12"/>
          </p:nvPr>
        </p:nvSpPr>
        <p:spPr/>
        <p:txBody>
          <a:bodyPr/>
          <a:lstStyle/>
          <a:p>
            <a:fld id="{AEF1280C-1E94-430E-A516-D051ECA45720}" type="slidenum">
              <a:rPr lang="en-US" smtClean="0"/>
              <a:t>56</a:t>
            </a:fld>
            <a:endParaRPr lang="en-US"/>
          </a:p>
        </p:txBody>
      </p:sp>
    </p:spTree>
    <p:extLst>
      <p:ext uri="{BB962C8B-B14F-4D97-AF65-F5344CB8AC3E}">
        <p14:creationId xmlns:p14="http://schemas.microsoft.com/office/powerpoint/2010/main" val="42128896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7E96D-08E7-4374-889D-7E9614DE3944}"/>
              </a:ext>
            </a:extLst>
          </p:cNvPr>
          <p:cNvSpPr>
            <a:spLocks noGrp="1"/>
          </p:cNvSpPr>
          <p:nvPr>
            <p:ph type="title"/>
          </p:nvPr>
        </p:nvSpPr>
        <p:spPr/>
        <p:txBody>
          <a:bodyPr/>
          <a:lstStyle/>
          <a:p>
            <a:r>
              <a:rPr lang="en-US" dirty="0"/>
              <a:t>SMART Checklist</a:t>
            </a:r>
            <a:endParaRPr lang="en-US" i="1" dirty="0"/>
          </a:p>
        </p:txBody>
      </p:sp>
      <p:sp>
        <p:nvSpPr>
          <p:cNvPr id="3" name="Content Placeholder 2">
            <a:extLst>
              <a:ext uri="{FF2B5EF4-FFF2-40B4-BE49-F238E27FC236}">
                <a16:creationId xmlns:a16="http://schemas.microsoft.com/office/drawing/2014/main" id="{2833021B-1F8A-4124-BF7B-572729D9F2C8}"/>
              </a:ext>
            </a:extLst>
          </p:cNvPr>
          <p:cNvSpPr>
            <a:spLocks noGrp="1"/>
          </p:cNvSpPr>
          <p:nvPr>
            <p:ph idx="1"/>
          </p:nvPr>
        </p:nvSpPr>
        <p:spPr/>
        <p:txBody>
          <a:bodyPr>
            <a:normAutofit lnSpcReduction="10000"/>
          </a:bodyPr>
          <a:lstStyle/>
          <a:p>
            <a:r>
              <a:rPr lang="en-US" sz="3200" dirty="0"/>
              <a:t>Records Management</a:t>
            </a:r>
          </a:p>
          <a:p>
            <a:pPr lvl="1">
              <a:buClr>
                <a:srgbClr val="D93E0D"/>
              </a:buClr>
              <a:buFont typeface="Wingdings" panose="05000000000000000000" pitchFamily="2" charset="2"/>
              <a:buChar char="q"/>
            </a:pPr>
            <a:r>
              <a:rPr lang="en-US" sz="2800" dirty="0"/>
              <a:t>Make sure policies and procedures including record retention schedules are updated to comply with applicable Federal laws and regulations.</a:t>
            </a:r>
          </a:p>
          <a:p>
            <a:pPr lvl="1">
              <a:buClr>
                <a:srgbClr val="D93E0D"/>
              </a:buClr>
              <a:buFont typeface="Wingdings" panose="05000000000000000000" pitchFamily="2" charset="2"/>
              <a:buChar char="q"/>
            </a:pPr>
            <a:r>
              <a:rPr lang="en-US" sz="2800" dirty="0"/>
              <a:t>Identify all financial records, supporting documents, statistical records, and all other records pertinent to the Federal award that must be retained.</a:t>
            </a:r>
          </a:p>
          <a:p>
            <a:pPr lvl="1">
              <a:buClr>
                <a:srgbClr val="D93E0D"/>
              </a:buClr>
              <a:buFont typeface="Wingdings" panose="05000000000000000000" pitchFamily="2" charset="2"/>
              <a:buChar char="q"/>
            </a:pPr>
            <a:r>
              <a:rPr lang="en-US" sz="2800" dirty="0"/>
              <a:t>Determine if the physical location of the space used for record retention is safe, adequate, and accessible.</a:t>
            </a:r>
          </a:p>
          <a:p>
            <a:pPr lvl="1">
              <a:buClr>
                <a:srgbClr val="D93E0D"/>
              </a:buClr>
              <a:buFont typeface="Wingdings" panose="05000000000000000000" pitchFamily="2" charset="2"/>
              <a:buChar char="q"/>
            </a:pPr>
            <a:r>
              <a:rPr lang="en-US" sz="2800" dirty="0"/>
              <a:t>Install processes and update procedures that safeguard personally identifiable information (PII).</a:t>
            </a:r>
          </a:p>
        </p:txBody>
      </p:sp>
      <p:sp>
        <p:nvSpPr>
          <p:cNvPr id="4" name="Slide Number Placeholder 3">
            <a:extLst>
              <a:ext uri="{FF2B5EF4-FFF2-40B4-BE49-F238E27FC236}">
                <a16:creationId xmlns:a16="http://schemas.microsoft.com/office/drawing/2014/main" id="{41F36DC7-6204-4C97-972F-064830A1A110}"/>
              </a:ext>
            </a:extLst>
          </p:cNvPr>
          <p:cNvSpPr>
            <a:spLocks noGrp="1"/>
          </p:cNvSpPr>
          <p:nvPr>
            <p:ph type="sldNum" sz="quarter" idx="12"/>
          </p:nvPr>
        </p:nvSpPr>
        <p:spPr/>
        <p:txBody>
          <a:bodyPr/>
          <a:lstStyle/>
          <a:p>
            <a:fld id="{AEF1280C-1E94-430E-A516-D051ECA45720}" type="slidenum">
              <a:rPr lang="en-US" smtClean="0"/>
              <a:t>57</a:t>
            </a:fld>
            <a:endParaRPr lang="en-US"/>
          </a:p>
        </p:txBody>
      </p:sp>
    </p:spTree>
    <p:extLst>
      <p:ext uri="{BB962C8B-B14F-4D97-AF65-F5344CB8AC3E}">
        <p14:creationId xmlns:p14="http://schemas.microsoft.com/office/powerpoint/2010/main" val="19325861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FD6D96F-6224-4D56-814A-E4E8F054619E}"/>
              </a:ext>
            </a:extLst>
          </p:cNvPr>
          <p:cNvSpPr/>
          <p:nvPr/>
        </p:nvSpPr>
        <p:spPr>
          <a:xfrm>
            <a:off x="10389029" y="5525193"/>
            <a:ext cx="1573619" cy="543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11E1575-2271-4A7B-968F-1B48A5E49ADA}"/>
              </a:ext>
            </a:extLst>
          </p:cNvPr>
          <p:cNvSpPr>
            <a:spLocks noGrp="1"/>
          </p:cNvSpPr>
          <p:nvPr>
            <p:ph type="title"/>
          </p:nvPr>
        </p:nvSpPr>
        <p:spPr/>
        <p:txBody>
          <a:bodyPr/>
          <a:lstStyle/>
          <a:p>
            <a:r>
              <a:rPr lang="en-US" dirty="0"/>
              <a:t>SMART Checklist (cont.)</a:t>
            </a:r>
          </a:p>
        </p:txBody>
      </p:sp>
      <p:sp>
        <p:nvSpPr>
          <p:cNvPr id="3" name="Content Placeholder 2">
            <a:extLst>
              <a:ext uri="{FF2B5EF4-FFF2-40B4-BE49-F238E27FC236}">
                <a16:creationId xmlns:a16="http://schemas.microsoft.com/office/drawing/2014/main" id="{5C98D13A-DFEA-4355-BCD3-754BF127ABEF}"/>
              </a:ext>
            </a:extLst>
          </p:cNvPr>
          <p:cNvSpPr>
            <a:spLocks noGrp="1"/>
          </p:cNvSpPr>
          <p:nvPr>
            <p:ph idx="1"/>
          </p:nvPr>
        </p:nvSpPr>
        <p:spPr>
          <a:xfrm>
            <a:off x="518160" y="1420779"/>
            <a:ext cx="10628650" cy="4756184"/>
          </a:xfrm>
        </p:spPr>
        <p:txBody>
          <a:bodyPr>
            <a:normAutofit/>
          </a:bodyPr>
          <a:lstStyle/>
          <a:p>
            <a:pPr lvl="1">
              <a:buClr>
                <a:srgbClr val="D93E0D"/>
              </a:buClr>
              <a:buFont typeface="Wingdings" panose="05000000000000000000" pitchFamily="2" charset="2"/>
              <a:buChar char="q"/>
            </a:pPr>
            <a:r>
              <a:rPr lang="en-US" sz="2800" dirty="0"/>
              <a:t>Determine, if records are in an electronic/digital system that it is secure and accessible during the record retention period.  Ensure that access to electronic or digital records are safeguarded from intentional alterations. </a:t>
            </a:r>
          </a:p>
          <a:p>
            <a:pPr lvl="1">
              <a:buClr>
                <a:srgbClr val="D93E0D"/>
              </a:buClr>
              <a:buFont typeface="Wingdings" panose="05000000000000000000" pitchFamily="2" charset="2"/>
              <a:buChar char="q"/>
            </a:pPr>
            <a:r>
              <a:rPr lang="en-US" sz="2800" dirty="0"/>
              <a:t>Ensure that the pass-through entities’ policies and procedures address circumstances under which the pass-through entity will take custody of the subrecipient’s records when necessary to ensure that records are available for the pass-through entity’s entire record retention period.</a:t>
            </a:r>
          </a:p>
        </p:txBody>
      </p:sp>
      <p:sp>
        <p:nvSpPr>
          <p:cNvPr id="4" name="Slide Number Placeholder 3">
            <a:extLst>
              <a:ext uri="{FF2B5EF4-FFF2-40B4-BE49-F238E27FC236}">
                <a16:creationId xmlns:a16="http://schemas.microsoft.com/office/drawing/2014/main" id="{AD7A960E-089A-46F5-88E6-4AAECF1E83F7}"/>
              </a:ext>
            </a:extLst>
          </p:cNvPr>
          <p:cNvSpPr>
            <a:spLocks noGrp="1"/>
          </p:cNvSpPr>
          <p:nvPr>
            <p:ph type="sldNum" sz="quarter" idx="12"/>
          </p:nvPr>
        </p:nvSpPr>
        <p:spPr/>
        <p:txBody>
          <a:bodyPr/>
          <a:lstStyle/>
          <a:p>
            <a:fld id="{AEF1280C-1E94-430E-A516-D051ECA45720}" type="slidenum">
              <a:rPr lang="en-US" smtClean="0"/>
              <a:t>58</a:t>
            </a:fld>
            <a:endParaRPr lang="en-US"/>
          </a:p>
        </p:txBody>
      </p:sp>
    </p:spTree>
    <p:extLst>
      <p:ext uri="{BB962C8B-B14F-4D97-AF65-F5344CB8AC3E}">
        <p14:creationId xmlns:p14="http://schemas.microsoft.com/office/powerpoint/2010/main" val="14333345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8B390277-FD81-4396-AA55-2DE4118C7FEC}"/>
              </a:ext>
            </a:extLst>
          </p:cNvPr>
          <p:cNvSpPr/>
          <p:nvPr/>
        </p:nvSpPr>
        <p:spPr>
          <a:xfrm>
            <a:off x="10389029" y="5525193"/>
            <a:ext cx="1573619" cy="543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F064A7CC-C136-4C18-8202-EE8B70A24F46}"/>
              </a:ext>
            </a:extLst>
          </p:cNvPr>
          <p:cNvSpPr>
            <a:spLocks noGrp="1"/>
          </p:cNvSpPr>
          <p:nvPr>
            <p:ph type="title"/>
          </p:nvPr>
        </p:nvSpPr>
        <p:spPr/>
        <p:txBody>
          <a:bodyPr/>
          <a:lstStyle/>
          <a:p>
            <a:r>
              <a:rPr lang="en-US" dirty="0"/>
              <a:t>ETA and Uniform Guidance Resources</a:t>
            </a:r>
          </a:p>
        </p:txBody>
      </p:sp>
      <p:sp>
        <p:nvSpPr>
          <p:cNvPr id="3" name="Content Placeholder 2">
            <a:extLst>
              <a:ext uri="{FF2B5EF4-FFF2-40B4-BE49-F238E27FC236}">
                <a16:creationId xmlns:a16="http://schemas.microsoft.com/office/drawing/2014/main" id="{8EADFD82-A110-4E3C-872B-8AC37F3256A1}"/>
              </a:ext>
            </a:extLst>
          </p:cNvPr>
          <p:cNvSpPr>
            <a:spLocks noGrp="1"/>
          </p:cNvSpPr>
          <p:nvPr>
            <p:ph sz="half" idx="1"/>
          </p:nvPr>
        </p:nvSpPr>
        <p:spPr/>
        <p:txBody>
          <a:bodyPr/>
          <a:lstStyle/>
          <a:p>
            <a:r>
              <a:rPr lang="en-US" dirty="0">
                <a:hlinkClick r:id="rId3"/>
              </a:rPr>
              <a:t>Core Monitoring Guide</a:t>
            </a:r>
            <a:endParaRPr lang="en-US" dirty="0"/>
          </a:p>
          <a:p>
            <a:pPr marL="747713" lvl="1" indent="-290513">
              <a:lnSpc>
                <a:spcPct val="75000"/>
              </a:lnSpc>
              <a:spcBef>
                <a:spcPts val="500"/>
              </a:spcBef>
              <a:buFont typeface="Arial" panose="020B0604020202020204" pitchFamily="34" charset="0"/>
              <a:buChar char="►"/>
            </a:pPr>
            <a:r>
              <a:rPr lang="en-US" sz="2000" dirty="0">
                <a:solidFill>
                  <a:schemeClr val="accent1">
                    <a:lumMod val="75000"/>
                  </a:schemeClr>
                </a:solidFill>
              </a:rPr>
              <a:t>Objective 2.g Records Management</a:t>
            </a:r>
          </a:p>
          <a:p>
            <a:r>
              <a:rPr lang="en-US" dirty="0">
                <a:hlinkClick r:id="rId4"/>
              </a:rPr>
              <a:t>Grant &amp; Financial Management Technical Assistance Guide </a:t>
            </a:r>
            <a:endParaRPr lang="en-US" dirty="0"/>
          </a:p>
          <a:p>
            <a:pPr marL="747713" lvl="1" indent="-290513">
              <a:lnSpc>
                <a:spcPct val="75000"/>
              </a:lnSpc>
              <a:spcBef>
                <a:spcPts val="500"/>
              </a:spcBef>
              <a:buFont typeface="Arial" panose="020B0604020202020204" pitchFamily="34" charset="0"/>
              <a:buChar char="►"/>
            </a:pPr>
            <a:r>
              <a:rPr lang="en-US" sz="2000" dirty="0">
                <a:solidFill>
                  <a:schemeClr val="accent1">
                    <a:lumMod val="75000"/>
                  </a:schemeClr>
                </a:solidFill>
              </a:rPr>
              <a:t>Chapter 15: Records Management</a:t>
            </a:r>
          </a:p>
          <a:p>
            <a:r>
              <a:rPr lang="en-US" dirty="0"/>
              <a:t>Department of Labor Exceptions </a:t>
            </a:r>
            <a:r>
              <a:rPr lang="en-US" dirty="0">
                <a:hlinkClick r:id="rId5"/>
              </a:rPr>
              <a:t>2 CFR Part 2900</a:t>
            </a:r>
            <a:endParaRPr lang="en-US" dirty="0"/>
          </a:p>
          <a:p>
            <a:pPr marL="747713" lvl="1" indent="-290513">
              <a:lnSpc>
                <a:spcPct val="75000"/>
              </a:lnSpc>
              <a:spcBef>
                <a:spcPts val="500"/>
              </a:spcBef>
              <a:buFont typeface="Arial" panose="020B0604020202020204" pitchFamily="34" charset="0"/>
              <a:buChar char="►"/>
            </a:pPr>
            <a:r>
              <a:rPr lang="en-US" sz="2000" dirty="0">
                <a:solidFill>
                  <a:schemeClr val="accent1">
                    <a:lumMod val="75000"/>
                  </a:schemeClr>
                </a:solidFill>
              </a:rPr>
              <a:t>2 CFR 2900.8</a:t>
            </a:r>
          </a:p>
          <a:p>
            <a:pPr marL="747713" lvl="1" indent="-290513">
              <a:lnSpc>
                <a:spcPct val="75000"/>
              </a:lnSpc>
              <a:spcBef>
                <a:spcPts val="500"/>
              </a:spcBef>
              <a:buFont typeface="Arial" panose="020B0604020202020204" pitchFamily="34" charset="0"/>
              <a:buChar char="►"/>
            </a:pPr>
            <a:r>
              <a:rPr lang="en-US" sz="2000" dirty="0">
                <a:solidFill>
                  <a:schemeClr val="accent1">
                    <a:lumMod val="75000"/>
                  </a:schemeClr>
                </a:solidFill>
              </a:rPr>
              <a:t>2 CFR 2900.15</a:t>
            </a:r>
          </a:p>
          <a:p>
            <a:pPr marL="747713" lvl="1" indent="-290513">
              <a:lnSpc>
                <a:spcPct val="75000"/>
              </a:lnSpc>
              <a:spcBef>
                <a:spcPts val="500"/>
              </a:spcBef>
              <a:buFont typeface="Arial" panose="020B0604020202020204" pitchFamily="34" charset="0"/>
              <a:buChar char="►"/>
            </a:pPr>
            <a:r>
              <a:rPr lang="en-US" sz="2000" dirty="0">
                <a:solidFill>
                  <a:schemeClr val="accent1">
                    <a:lumMod val="75000"/>
                  </a:schemeClr>
                </a:solidFill>
              </a:rPr>
              <a:t>2 CFR 2900.17</a:t>
            </a:r>
          </a:p>
          <a:p>
            <a:pPr marL="747713" lvl="1" indent="-290513">
              <a:lnSpc>
                <a:spcPct val="75000"/>
              </a:lnSpc>
              <a:spcBef>
                <a:spcPts val="500"/>
              </a:spcBef>
              <a:buFont typeface="Arial" panose="020B0604020202020204" pitchFamily="34" charset="0"/>
              <a:buChar char="►"/>
            </a:pPr>
            <a:r>
              <a:rPr lang="en-US" sz="2000" dirty="0">
                <a:solidFill>
                  <a:schemeClr val="accent1">
                    <a:lumMod val="75000"/>
                  </a:schemeClr>
                </a:solidFill>
              </a:rPr>
              <a:t>2 CFR 2900.18</a:t>
            </a:r>
          </a:p>
          <a:p>
            <a:r>
              <a:rPr lang="en-US" dirty="0"/>
              <a:t>TEGL </a:t>
            </a:r>
            <a:r>
              <a:rPr lang="en-US" dirty="0">
                <a:hlinkClick r:id="rId6"/>
              </a:rPr>
              <a:t>39-11</a:t>
            </a:r>
            <a:endParaRPr lang="en-US" dirty="0"/>
          </a:p>
          <a:p>
            <a:pPr marL="509588" lvl="1" indent="-144463">
              <a:buFont typeface="Arial" panose="020B0604020202020204" pitchFamily="34" charset="0"/>
              <a:buChar char="•"/>
            </a:pPr>
            <a:endParaRPr lang="en-US" dirty="0"/>
          </a:p>
        </p:txBody>
      </p:sp>
      <p:sp>
        <p:nvSpPr>
          <p:cNvPr id="4" name="Content Placeholder 3">
            <a:extLst>
              <a:ext uri="{FF2B5EF4-FFF2-40B4-BE49-F238E27FC236}">
                <a16:creationId xmlns:a16="http://schemas.microsoft.com/office/drawing/2014/main" id="{442C815C-DA92-436C-B2C4-E14C88AAD515}"/>
              </a:ext>
            </a:extLst>
          </p:cNvPr>
          <p:cNvSpPr>
            <a:spLocks noGrp="1"/>
          </p:cNvSpPr>
          <p:nvPr>
            <p:ph sz="half" idx="2"/>
          </p:nvPr>
        </p:nvSpPr>
        <p:spPr>
          <a:xfrm>
            <a:off x="5975797" y="1407886"/>
            <a:ext cx="5171790" cy="4672878"/>
          </a:xfrm>
        </p:spPr>
        <p:txBody>
          <a:bodyPr/>
          <a:lstStyle/>
          <a:p>
            <a:r>
              <a:rPr lang="en-US" dirty="0"/>
              <a:t>Uniform Administrative Requirements, Cost Principles, and Audit Requirements for Federal Awards </a:t>
            </a:r>
            <a:r>
              <a:rPr lang="en-US" dirty="0">
                <a:hlinkClick r:id="rId7"/>
              </a:rPr>
              <a:t>2 CFR Part 200</a:t>
            </a:r>
            <a:endParaRPr lang="en-US" dirty="0"/>
          </a:p>
          <a:p>
            <a:pPr marL="747713" lvl="1" indent="-290513">
              <a:lnSpc>
                <a:spcPct val="75000"/>
              </a:lnSpc>
              <a:spcBef>
                <a:spcPts val="500"/>
              </a:spcBef>
              <a:buFont typeface="Arial" panose="020B0604020202020204" pitchFamily="34" charset="0"/>
              <a:buChar char="►"/>
            </a:pPr>
            <a:r>
              <a:rPr lang="en-US" sz="2000" dirty="0">
                <a:solidFill>
                  <a:schemeClr val="accent1">
                    <a:lumMod val="75000"/>
                  </a:schemeClr>
                </a:solidFill>
              </a:rPr>
              <a:t>2 CFR 200.16</a:t>
            </a:r>
          </a:p>
          <a:p>
            <a:pPr marL="747713" lvl="1" indent="-290513">
              <a:lnSpc>
                <a:spcPct val="75000"/>
              </a:lnSpc>
              <a:spcBef>
                <a:spcPts val="500"/>
              </a:spcBef>
              <a:buFont typeface="Arial" panose="020B0604020202020204" pitchFamily="34" charset="0"/>
              <a:buChar char="►"/>
            </a:pPr>
            <a:r>
              <a:rPr lang="en-US" sz="2000" dirty="0">
                <a:solidFill>
                  <a:schemeClr val="accent1">
                    <a:lumMod val="75000"/>
                  </a:schemeClr>
                </a:solidFill>
              </a:rPr>
              <a:t>2 CFR 200.29 </a:t>
            </a:r>
          </a:p>
          <a:p>
            <a:pPr marL="747713" lvl="1" indent="-290513">
              <a:lnSpc>
                <a:spcPct val="75000"/>
              </a:lnSpc>
              <a:spcBef>
                <a:spcPts val="500"/>
              </a:spcBef>
              <a:buFont typeface="Arial" panose="020B0604020202020204" pitchFamily="34" charset="0"/>
              <a:buChar char="►"/>
            </a:pPr>
            <a:r>
              <a:rPr lang="en-US" sz="2000" dirty="0">
                <a:solidFill>
                  <a:schemeClr val="accent1">
                    <a:lumMod val="75000"/>
                  </a:schemeClr>
                </a:solidFill>
              </a:rPr>
              <a:t>2 CFR 200.79 </a:t>
            </a:r>
          </a:p>
          <a:p>
            <a:pPr marL="747713" lvl="1" indent="-290513">
              <a:lnSpc>
                <a:spcPct val="75000"/>
              </a:lnSpc>
              <a:spcBef>
                <a:spcPts val="500"/>
              </a:spcBef>
              <a:buFont typeface="Arial" panose="020B0604020202020204" pitchFamily="34" charset="0"/>
              <a:buChar char="►"/>
            </a:pPr>
            <a:r>
              <a:rPr lang="en-US" sz="2000" dirty="0">
                <a:solidFill>
                  <a:schemeClr val="accent1">
                    <a:lumMod val="75000"/>
                  </a:schemeClr>
                </a:solidFill>
              </a:rPr>
              <a:t>2 CFR 200.82 </a:t>
            </a:r>
          </a:p>
          <a:p>
            <a:pPr marL="747713" lvl="1" indent="-290513">
              <a:lnSpc>
                <a:spcPct val="75000"/>
              </a:lnSpc>
              <a:spcBef>
                <a:spcPts val="500"/>
              </a:spcBef>
              <a:buFont typeface="Arial" panose="020B0604020202020204" pitchFamily="34" charset="0"/>
              <a:buChar char="►"/>
            </a:pPr>
            <a:r>
              <a:rPr lang="en-US" sz="2000" dirty="0">
                <a:solidFill>
                  <a:schemeClr val="accent1">
                    <a:lumMod val="75000"/>
                  </a:schemeClr>
                </a:solidFill>
              </a:rPr>
              <a:t>2 CFR 200.302-307 </a:t>
            </a:r>
          </a:p>
          <a:p>
            <a:pPr marL="747713" lvl="1" indent="-290513">
              <a:lnSpc>
                <a:spcPct val="75000"/>
              </a:lnSpc>
              <a:spcBef>
                <a:spcPts val="500"/>
              </a:spcBef>
              <a:buFont typeface="Arial" panose="020B0604020202020204" pitchFamily="34" charset="0"/>
              <a:buChar char="►"/>
            </a:pPr>
            <a:r>
              <a:rPr lang="en-US" sz="2000" dirty="0">
                <a:solidFill>
                  <a:schemeClr val="accent1">
                    <a:lumMod val="75000"/>
                  </a:schemeClr>
                </a:solidFill>
              </a:rPr>
              <a:t>2 CFR 200.333-337</a:t>
            </a:r>
          </a:p>
          <a:p>
            <a:pPr marL="747713" lvl="1" indent="-290513">
              <a:lnSpc>
                <a:spcPct val="75000"/>
              </a:lnSpc>
              <a:spcBef>
                <a:spcPts val="500"/>
              </a:spcBef>
              <a:buFont typeface="Arial" panose="020B0604020202020204" pitchFamily="34" charset="0"/>
              <a:buChar char="►"/>
            </a:pPr>
            <a:r>
              <a:rPr lang="en-US" sz="2000" dirty="0">
                <a:solidFill>
                  <a:schemeClr val="accent1">
                    <a:lumMod val="75000"/>
                  </a:schemeClr>
                </a:solidFill>
              </a:rPr>
              <a:t>2 C</a:t>
            </a:r>
          </a:p>
          <a:p>
            <a:pPr>
              <a:spcBef>
                <a:spcPts val="1200"/>
              </a:spcBef>
            </a:pPr>
            <a:r>
              <a:rPr lang="en-US" dirty="0"/>
              <a:t>WIOA Administrative Provisions </a:t>
            </a:r>
            <a:r>
              <a:rPr lang="en-US" dirty="0">
                <a:hlinkClick r:id="rId8"/>
              </a:rPr>
              <a:t>20 CFR Part 683</a:t>
            </a:r>
            <a:endParaRPr lang="en-US" dirty="0"/>
          </a:p>
          <a:p>
            <a:pPr marL="747713" lvl="1" indent="-290513">
              <a:lnSpc>
                <a:spcPct val="75000"/>
              </a:lnSpc>
              <a:spcBef>
                <a:spcPts val="500"/>
              </a:spcBef>
              <a:buFont typeface="Arial" panose="020B0604020202020204" pitchFamily="34" charset="0"/>
              <a:buChar char="►"/>
            </a:pPr>
            <a:r>
              <a:rPr lang="en-US" sz="2000" dirty="0">
                <a:solidFill>
                  <a:schemeClr val="accent1">
                    <a:lumMod val="75000"/>
                  </a:schemeClr>
                </a:solidFill>
              </a:rPr>
              <a:t>20 CFR 683.150</a:t>
            </a:r>
          </a:p>
          <a:p>
            <a:pPr marL="747713" lvl="1" indent="-290513">
              <a:lnSpc>
                <a:spcPct val="75000"/>
              </a:lnSpc>
              <a:spcBef>
                <a:spcPts val="500"/>
              </a:spcBef>
              <a:buFont typeface="Arial" panose="020B0604020202020204" pitchFamily="34" charset="0"/>
              <a:buChar char="►"/>
            </a:pPr>
            <a:r>
              <a:rPr lang="en-US" sz="2000" dirty="0">
                <a:solidFill>
                  <a:schemeClr val="accent1">
                    <a:lumMod val="75000"/>
                  </a:schemeClr>
                </a:solidFill>
              </a:rPr>
              <a:t>20 CFR 683.200</a:t>
            </a:r>
          </a:p>
          <a:p>
            <a:pPr marL="747713" lvl="1" indent="-290513">
              <a:lnSpc>
                <a:spcPct val="75000"/>
              </a:lnSpc>
              <a:spcBef>
                <a:spcPts val="500"/>
              </a:spcBef>
              <a:buFont typeface="Arial" panose="020B0604020202020204" pitchFamily="34" charset="0"/>
              <a:buChar char="►"/>
            </a:pPr>
            <a:r>
              <a:rPr lang="en-US" sz="2000" dirty="0">
                <a:solidFill>
                  <a:schemeClr val="accent1">
                    <a:lumMod val="75000"/>
                  </a:schemeClr>
                </a:solidFill>
              </a:rPr>
              <a:t>FR 200.343-345</a:t>
            </a:r>
          </a:p>
        </p:txBody>
      </p:sp>
      <p:sp>
        <p:nvSpPr>
          <p:cNvPr id="5" name="Slide Number Placeholder 4">
            <a:extLst>
              <a:ext uri="{FF2B5EF4-FFF2-40B4-BE49-F238E27FC236}">
                <a16:creationId xmlns:a16="http://schemas.microsoft.com/office/drawing/2014/main" id="{151F0EAB-677E-4973-905C-0B9A79D2B4AE}"/>
              </a:ext>
            </a:extLst>
          </p:cNvPr>
          <p:cNvSpPr>
            <a:spLocks noGrp="1"/>
          </p:cNvSpPr>
          <p:nvPr>
            <p:ph type="sldNum" sz="quarter" idx="12"/>
          </p:nvPr>
        </p:nvSpPr>
        <p:spPr/>
        <p:txBody>
          <a:bodyPr/>
          <a:lstStyle/>
          <a:p>
            <a:fld id="{AEF1280C-1E94-430E-A516-D051ECA45720}" type="slidenum">
              <a:rPr lang="en-US" smtClean="0"/>
              <a:t>59</a:t>
            </a:fld>
            <a:endParaRPr lang="en-US"/>
          </a:p>
        </p:txBody>
      </p:sp>
    </p:spTree>
    <p:extLst>
      <p:ext uri="{BB962C8B-B14F-4D97-AF65-F5344CB8AC3E}">
        <p14:creationId xmlns:p14="http://schemas.microsoft.com/office/powerpoint/2010/main" val="251426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Records Management</a:t>
            </a:r>
          </a:p>
        </p:txBody>
      </p:sp>
      <p:sp>
        <p:nvSpPr>
          <p:cNvPr id="2" name="Rectangle 1"/>
          <p:cNvSpPr/>
          <p:nvPr/>
        </p:nvSpPr>
        <p:spPr>
          <a:xfrm>
            <a:off x="1522626" y="3067237"/>
            <a:ext cx="7981503" cy="3419398"/>
          </a:xfrm>
          <a:prstGeom prst="rect">
            <a:avLst/>
          </a:prstGeom>
        </p:spPr>
        <p:txBody>
          <a:bodyPr wrap="square">
            <a:spAutoFit/>
          </a:bodyPr>
          <a:lstStyle/>
          <a:p>
            <a:pPr marL="342900" indent="-342900" defTabSz="914400">
              <a:lnSpc>
                <a:spcPct val="95000"/>
              </a:lnSpc>
              <a:spcBef>
                <a:spcPts val="600"/>
              </a:spcBef>
              <a:buClr>
                <a:schemeClr val="accent2"/>
              </a:buClr>
              <a:buFont typeface="Wingdings" panose="05000000000000000000" pitchFamily="2" charset="2"/>
              <a:buChar char="ü"/>
            </a:pPr>
            <a:r>
              <a:rPr lang="en-US" sz="2800" dirty="0"/>
              <a:t>Types of records</a:t>
            </a:r>
          </a:p>
          <a:p>
            <a:pPr marL="342900" indent="-342900" defTabSz="914400">
              <a:lnSpc>
                <a:spcPct val="95000"/>
              </a:lnSpc>
              <a:spcBef>
                <a:spcPts val="600"/>
              </a:spcBef>
              <a:buClr>
                <a:schemeClr val="accent2"/>
              </a:buClr>
              <a:buFont typeface="Wingdings" panose="05000000000000000000" pitchFamily="2" charset="2"/>
              <a:buChar char="ü"/>
            </a:pPr>
            <a:r>
              <a:rPr lang="en-US" sz="2800" dirty="0"/>
              <a:t>Record retention requirements</a:t>
            </a:r>
          </a:p>
          <a:p>
            <a:pPr marL="342900" indent="-342900" defTabSz="914400">
              <a:lnSpc>
                <a:spcPct val="95000"/>
              </a:lnSpc>
              <a:spcBef>
                <a:spcPts val="600"/>
              </a:spcBef>
              <a:buClr>
                <a:schemeClr val="accent2"/>
              </a:buClr>
              <a:buFont typeface="Wingdings" panose="05000000000000000000" pitchFamily="2" charset="2"/>
              <a:buChar char="ü"/>
            </a:pPr>
            <a:r>
              <a:rPr lang="en-US" sz="2800" dirty="0"/>
              <a:t>Access to and custody of records</a:t>
            </a:r>
          </a:p>
          <a:p>
            <a:pPr marL="342900" indent="-342900" defTabSz="914400">
              <a:lnSpc>
                <a:spcPct val="95000"/>
              </a:lnSpc>
              <a:spcBef>
                <a:spcPts val="600"/>
              </a:spcBef>
              <a:buClr>
                <a:schemeClr val="accent2"/>
              </a:buClr>
              <a:buFont typeface="Wingdings" panose="05000000000000000000" pitchFamily="2" charset="2"/>
              <a:buChar char="ü"/>
            </a:pPr>
            <a:r>
              <a:rPr lang="en-US" sz="2800" dirty="0" smtClean="0"/>
              <a:t>Collection</a:t>
            </a:r>
            <a:r>
              <a:rPr lang="en-US" sz="2800" dirty="0"/>
              <a:t>, transmission &amp; storage of </a:t>
            </a:r>
            <a:r>
              <a:rPr lang="en-US" sz="2800" dirty="0" smtClean="0"/>
              <a:t>records</a:t>
            </a:r>
          </a:p>
          <a:p>
            <a:pPr marL="342900" indent="-342900" defTabSz="914400">
              <a:lnSpc>
                <a:spcPct val="95000"/>
              </a:lnSpc>
              <a:spcBef>
                <a:spcPts val="600"/>
              </a:spcBef>
              <a:buClr>
                <a:schemeClr val="accent2"/>
              </a:buClr>
              <a:buFont typeface="Wingdings" panose="05000000000000000000" pitchFamily="2" charset="2"/>
              <a:buChar char="ü"/>
            </a:pPr>
            <a:r>
              <a:rPr lang="en-US" sz="2800" dirty="0"/>
              <a:t>Protecting PII</a:t>
            </a:r>
          </a:p>
          <a:p>
            <a:pPr marL="342900" indent="-342900" defTabSz="914400">
              <a:lnSpc>
                <a:spcPct val="95000"/>
              </a:lnSpc>
              <a:spcBef>
                <a:spcPts val="600"/>
              </a:spcBef>
              <a:buClr>
                <a:schemeClr val="accent2"/>
              </a:buClr>
              <a:buFont typeface="Wingdings" panose="05000000000000000000" pitchFamily="2" charset="2"/>
              <a:buChar char="ü"/>
            </a:pPr>
            <a:r>
              <a:rPr lang="en-US" sz="2800" dirty="0"/>
              <a:t>Protecting PII</a:t>
            </a:r>
          </a:p>
          <a:p>
            <a:pPr marL="342900" indent="-342900" defTabSz="914400">
              <a:lnSpc>
                <a:spcPct val="95000"/>
              </a:lnSpc>
              <a:spcBef>
                <a:spcPts val="600"/>
              </a:spcBef>
              <a:buClr>
                <a:schemeClr val="accent2"/>
              </a:buClr>
              <a:buFont typeface="Wingdings" panose="05000000000000000000" pitchFamily="2" charset="2"/>
              <a:buChar char="ü"/>
            </a:pPr>
            <a:r>
              <a:rPr lang="en-US" sz="2800" dirty="0" smtClean="0"/>
              <a:t>Policies </a:t>
            </a:r>
            <a:r>
              <a:rPr lang="en-US" sz="2800" dirty="0"/>
              <a:t>and procedures</a:t>
            </a:r>
          </a:p>
        </p:txBody>
      </p:sp>
      <p:sp>
        <p:nvSpPr>
          <p:cNvPr id="6" name="Slide Number Placeholder 5">
            <a:extLst>
              <a:ext uri="{FF2B5EF4-FFF2-40B4-BE49-F238E27FC236}">
                <a16:creationId xmlns:a16="http://schemas.microsoft.com/office/drawing/2014/main" id="{C8A77A4F-A205-4BBA-90D5-C4419512EC15}"/>
              </a:ext>
            </a:extLst>
          </p:cNvPr>
          <p:cNvSpPr>
            <a:spLocks noGrp="1"/>
          </p:cNvSpPr>
          <p:nvPr>
            <p:ph type="sldNum" sz="quarter" idx="12"/>
          </p:nvPr>
        </p:nvSpPr>
        <p:spPr/>
        <p:txBody>
          <a:bodyPr/>
          <a:lstStyle/>
          <a:p>
            <a:fld id="{AEF1280C-1E94-430E-A516-D051ECA45720}" type="slidenum">
              <a:rPr lang="en-US" smtClean="0"/>
              <a:pPr/>
              <a:t>6</a:t>
            </a:fld>
            <a:endParaRPr lang="en-US" dirty="0"/>
          </a:p>
        </p:txBody>
      </p:sp>
    </p:spTree>
    <p:extLst>
      <p:ext uri="{BB962C8B-B14F-4D97-AF65-F5344CB8AC3E}">
        <p14:creationId xmlns:p14="http://schemas.microsoft.com/office/powerpoint/2010/main" val="13571075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23877FC0-D16A-45AA-91CB-AD3FA924CF8C}"/>
              </a:ext>
            </a:extLst>
          </p:cNvPr>
          <p:cNvSpPr/>
          <p:nvPr/>
        </p:nvSpPr>
        <p:spPr>
          <a:xfrm>
            <a:off x="10389029" y="5525193"/>
            <a:ext cx="1573619" cy="543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3967B77-03CB-42D5-9BCC-FB40172F6AC8}"/>
              </a:ext>
            </a:extLst>
          </p:cNvPr>
          <p:cNvSpPr>
            <a:spLocks noGrp="1"/>
          </p:cNvSpPr>
          <p:nvPr>
            <p:ph type="title"/>
          </p:nvPr>
        </p:nvSpPr>
        <p:spPr/>
        <p:txBody>
          <a:bodyPr/>
          <a:lstStyle/>
          <a:p>
            <a:r>
              <a:rPr lang="en-US" dirty="0"/>
              <a:t>Web Resources</a:t>
            </a:r>
          </a:p>
        </p:txBody>
      </p:sp>
      <p:sp>
        <p:nvSpPr>
          <p:cNvPr id="3" name="Content Placeholder 2">
            <a:extLst>
              <a:ext uri="{FF2B5EF4-FFF2-40B4-BE49-F238E27FC236}">
                <a16:creationId xmlns:a16="http://schemas.microsoft.com/office/drawing/2014/main" id="{FE13FB05-0003-4BBB-AF1A-602CD8183340}"/>
              </a:ext>
            </a:extLst>
          </p:cNvPr>
          <p:cNvSpPr>
            <a:spLocks noGrp="1"/>
          </p:cNvSpPr>
          <p:nvPr>
            <p:ph sz="half" idx="1"/>
          </p:nvPr>
        </p:nvSpPr>
        <p:spPr/>
        <p:txBody>
          <a:bodyPr/>
          <a:lstStyle/>
          <a:p>
            <a:r>
              <a:rPr lang="en-US" dirty="0"/>
              <a:t>What is the best way to find your local American Job Center (AJC)?</a:t>
            </a:r>
          </a:p>
          <a:p>
            <a:pPr marL="708025" lvl="1" indent="-342900">
              <a:buFont typeface="Arial" panose="020B0604020202020204" pitchFamily="34" charset="0"/>
              <a:buChar char="►"/>
            </a:pPr>
            <a:r>
              <a:rPr lang="en-US" sz="2000" dirty="0">
                <a:solidFill>
                  <a:schemeClr val="accent1">
                    <a:lumMod val="75000"/>
                  </a:schemeClr>
                </a:solidFill>
              </a:rPr>
              <a:t>See DOL’s </a:t>
            </a:r>
            <a:r>
              <a:rPr lang="en-US" sz="2000" dirty="0">
                <a:solidFill>
                  <a:schemeClr val="accent5"/>
                </a:solidFill>
                <a:hlinkClick r:id="rId3">
                  <a:extLst>
                    <a:ext uri="{A12FA001-AC4F-418D-AE19-62706E023703}">
                      <ahyp:hlinkClr xmlns:ahyp="http://schemas.microsoft.com/office/drawing/2018/hyperlinkcolor" xmlns="" val="tx"/>
                    </a:ext>
                  </a:extLst>
                </a:hlinkClick>
              </a:rPr>
              <a:t>Service Locator</a:t>
            </a:r>
            <a:endParaRPr lang="en-US" sz="2000" dirty="0">
              <a:solidFill>
                <a:schemeClr val="accent5"/>
              </a:solidFill>
            </a:endParaRPr>
          </a:p>
          <a:p>
            <a:r>
              <a:rPr lang="en-US" dirty="0"/>
              <a:t>Want More Information?</a:t>
            </a:r>
          </a:p>
          <a:p>
            <a:pPr marL="708025" lvl="1" indent="-342900">
              <a:buFont typeface="Arial" panose="020B0604020202020204" pitchFamily="34" charset="0"/>
              <a:buChar char="►"/>
            </a:pPr>
            <a:r>
              <a:rPr lang="en-US" sz="2000" dirty="0">
                <a:solidFill>
                  <a:schemeClr val="accent5"/>
                </a:solidFill>
                <a:hlinkClick r:id="rId4">
                  <a:extLst>
                    <a:ext uri="{A12FA001-AC4F-418D-AE19-62706E023703}">
                      <ahyp:hlinkClr xmlns:ahyp="http://schemas.microsoft.com/office/drawing/2018/hyperlinkcolor" xmlns="" val="tx"/>
                    </a:ext>
                  </a:extLst>
                </a:hlinkClick>
              </a:rPr>
              <a:t>DOLETA.gov/Grants</a:t>
            </a:r>
            <a:endParaRPr lang="en-US" sz="2000" dirty="0">
              <a:solidFill>
                <a:schemeClr val="accent5"/>
              </a:solidFill>
            </a:endParaRPr>
          </a:p>
          <a:p>
            <a:pPr marL="796925" lvl="2" indent="-227013">
              <a:spcBef>
                <a:spcPts val="0"/>
              </a:spcBef>
              <a:buFont typeface="Wingdings" panose="05000000000000000000" pitchFamily="2" charset="2"/>
              <a:buChar char="§"/>
            </a:pPr>
            <a:r>
              <a:rPr lang="en-US" i="1" u="none" dirty="0">
                <a:solidFill>
                  <a:schemeClr val="tx1">
                    <a:lumMod val="75000"/>
                    <a:lumOff val="25000"/>
                  </a:schemeClr>
                </a:solidFill>
              </a:rPr>
              <a:t>Funding Opportunities</a:t>
            </a:r>
          </a:p>
          <a:p>
            <a:pPr marL="796925" lvl="2" indent="-227013">
              <a:spcBef>
                <a:spcPts val="0"/>
              </a:spcBef>
              <a:buFont typeface="Wingdings" panose="05000000000000000000" pitchFamily="2" charset="2"/>
              <a:buChar char="§"/>
            </a:pPr>
            <a:r>
              <a:rPr lang="en-US" i="1" u="none" dirty="0">
                <a:solidFill>
                  <a:schemeClr val="tx1">
                    <a:lumMod val="75000"/>
                    <a:lumOff val="25000"/>
                  </a:schemeClr>
                </a:solidFill>
              </a:rPr>
              <a:t>How to Apply</a:t>
            </a:r>
          </a:p>
          <a:p>
            <a:pPr marL="796925" lvl="2" indent="-227013">
              <a:spcBef>
                <a:spcPts val="0"/>
              </a:spcBef>
              <a:buFont typeface="Wingdings" panose="05000000000000000000" pitchFamily="2" charset="2"/>
              <a:buChar char="§"/>
            </a:pPr>
            <a:r>
              <a:rPr lang="en-US" i="1" u="none" dirty="0">
                <a:solidFill>
                  <a:schemeClr val="tx1">
                    <a:lumMod val="75000"/>
                    <a:lumOff val="25000"/>
                  </a:schemeClr>
                </a:solidFill>
              </a:rPr>
              <a:t>Manage Your Awarded Grant</a:t>
            </a:r>
          </a:p>
          <a:p>
            <a:pPr marL="796925" lvl="2" indent="-227013">
              <a:spcBef>
                <a:spcPts val="0"/>
              </a:spcBef>
              <a:buFont typeface="Wingdings" panose="05000000000000000000" pitchFamily="2" charset="2"/>
              <a:buChar char="§"/>
            </a:pPr>
            <a:r>
              <a:rPr lang="en-US" i="1" u="none" dirty="0">
                <a:solidFill>
                  <a:schemeClr val="tx1">
                    <a:lumMod val="75000"/>
                    <a:lumOff val="25000"/>
                  </a:schemeClr>
                </a:solidFill>
              </a:rPr>
              <a:t>Resources and Information</a:t>
            </a:r>
          </a:p>
          <a:p>
            <a:pPr marL="1084263" lvl="3" indent="-168275">
              <a:spcBef>
                <a:spcPts val="0"/>
              </a:spcBef>
            </a:pPr>
            <a:r>
              <a:rPr lang="en-US" i="1" dirty="0">
                <a:solidFill>
                  <a:schemeClr val="tx1">
                    <a:lumMod val="75000"/>
                    <a:lumOff val="25000"/>
                  </a:schemeClr>
                </a:solidFill>
              </a:rPr>
              <a:t>ETA Grantee Handbook</a:t>
            </a:r>
          </a:p>
          <a:p>
            <a:pPr marL="1084263" lvl="3" indent="-168275">
              <a:spcBef>
                <a:spcPts val="0"/>
              </a:spcBef>
            </a:pPr>
            <a:r>
              <a:rPr lang="en-US" i="1" dirty="0">
                <a:solidFill>
                  <a:schemeClr val="tx1">
                    <a:lumMod val="75000"/>
                    <a:lumOff val="25000"/>
                  </a:schemeClr>
                </a:solidFill>
              </a:rPr>
              <a:t>Annual Grant Terms Template</a:t>
            </a:r>
          </a:p>
          <a:p>
            <a:pPr marL="1084263" lvl="3" indent="-168275">
              <a:spcBef>
                <a:spcPts val="0"/>
              </a:spcBef>
            </a:pPr>
            <a:r>
              <a:rPr lang="en-US" i="1" dirty="0">
                <a:solidFill>
                  <a:schemeClr val="tx1">
                    <a:lumMod val="75000"/>
                    <a:lumOff val="25000"/>
                  </a:schemeClr>
                </a:solidFill>
              </a:rPr>
              <a:t>Core Monitoring Guide</a:t>
            </a:r>
          </a:p>
          <a:p>
            <a:pPr marL="1084263" lvl="3" indent="-168275">
              <a:spcBef>
                <a:spcPts val="0"/>
              </a:spcBef>
            </a:pPr>
            <a:r>
              <a:rPr lang="en-US" i="1" dirty="0">
                <a:solidFill>
                  <a:schemeClr val="tx1">
                    <a:lumMod val="75000"/>
                    <a:lumOff val="25000"/>
                  </a:schemeClr>
                </a:solidFill>
              </a:rPr>
              <a:t>Technical Assistance Guides</a:t>
            </a:r>
          </a:p>
          <a:p>
            <a:pPr marL="1084263" lvl="3" indent="-168275">
              <a:spcBef>
                <a:spcPts val="0"/>
              </a:spcBef>
            </a:pPr>
            <a:r>
              <a:rPr lang="en-US" i="1" dirty="0">
                <a:solidFill>
                  <a:schemeClr val="tx1">
                    <a:lumMod val="75000"/>
                    <a:lumOff val="25000"/>
                  </a:schemeClr>
                </a:solidFill>
              </a:rPr>
              <a:t>Uniform Guidance Quick Reference Sheet</a:t>
            </a:r>
            <a:endParaRPr lang="en-US" dirty="0"/>
          </a:p>
        </p:txBody>
      </p:sp>
      <p:sp>
        <p:nvSpPr>
          <p:cNvPr id="4" name="Content Placeholder 3">
            <a:extLst>
              <a:ext uri="{FF2B5EF4-FFF2-40B4-BE49-F238E27FC236}">
                <a16:creationId xmlns:a16="http://schemas.microsoft.com/office/drawing/2014/main" id="{381682E9-0C9A-4DD6-81FF-93F918A0A212}"/>
              </a:ext>
            </a:extLst>
          </p:cNvPr>
          <p:cNvSpPr>
            <a:spLocks noGrp="1"/>
          </p:cNvSpPr>
          <p:nvPr>
            <p:ph sz="half" idx="2"/>
          </p:nvPr>
        </p:nvSpPr>
        <p:spPr>
          <a:xfrm>
            <a:off x="6324601" y="1407886"/>
            <a:ext cx="5044788" cy="4672878"/>
          </a:xfrm>
        </p:spPr>
        <p:txBody>
          <a:bodyPr/>
          <a:lstStyle/>
          <a:p>
            <a:r>
              <a:rPr lang="en-US" dirty="0"/>
              <a:t>Want More Training?</a:t>
            </a:r>
          </a:p>
          <a:p>
            <a:pPr marL="708025" lvl="1" indent="-342900">
              <a:buFont typeface="Arial" panose="020B0604020202020204" pitchFamily="34" charset="0"/>
              <a:buChar char="►"/>
            </a:pPr>
            <a:r>
              <a:rPr lang="en-US" sz="2000" dirty="0">
                <a:solidFill>
                  <a:schemeClr val="accent1">
                    <a:lumMod val="75000"/>
                  </a:schemeClr>
                </a:solidFill>
              </a:rPr>
              <a:t>Workforce GPS’s </a:t>
            </a:r>
            <a:r>
              <a:rPr lang="en-US" sz="2000" dirty="0">
                <a:solidFill>
                  <a:schemeClr val="accent5"/>
                </a:solidFill>
                <a:hlinkClick r:id="rId5">
                  <a:extLst>
                    <a:ext uri="{A12FA001-AC4F-418D-AE19-62706E023703}">
                      <ahyp:hlinkClr xmlns:ahyp="http://schemas.microsoft.com/office/drawing/2018/hyperlinkcolor" xmlns="" val="tx"/>
                    </a:ext>
                  </a:extLst>
                </a:hlinkClick>
              </a:rPr>
              <a:t>Grants Application and Management Community of Practice</a:t>
            </a:r>
            <a:r>
              <a:rPr lang="en-US" sz="2000" dirty="0">
                <a:solidFill>
                  <a:schemeClr val="accent5"/>
                </a:solidFill>
              </a:rPr>
              <a:t> </a:t>
            </a:r>
          </a:p>
          <a:p>
            <a:pPr marL="744538" lvl="2" indent="-174625">
              <a:buFont typeface="Arial" panose="020B0604020202020204" pitchFamily="34" charset="0"/>
              <a:buChar char="•"/>
            </a:pPr>
            <a:r>
              <a:rPr lang="en-US" i="1" u="none" dirty="0">
                <a:solidFill>
                  <a:schemeClr val="tx1">
                    <a:lumMod val="75000"/>
                    <a:lumOff val="25000"/>
                  </a:schemeClr>
                </a:solidFill>
              </a:rPr>
              <a:t>Financial Reporting</a:t>
            </a:r>
          </a:p>
          <a:p>
            <a:pPr marL="744538" lvl="2" indent="-174625">
              <a:buFont typeface="Arial" panose="020B0604020202020204" pitchFamily="34" charset="0"/>
              <a:buChar char="•"/>
            </a:pPr>
            <a:r>
              <a:rPr lang="en-US" i="1" u="none" dirty="0">
                <a:solidFill>
                  <a:schemeClr val="tx1">
                    <a:lumMod val="75000"/>
                    <a:lumOff val="25000"/>
                  </a:schemeClr>
                </a:solidFill>
              </a:rPr>
              <a:t>Subrecipient Management and Oversight</a:t>
            </a:r>
          </a:p>
          <a:p>
            <a:pPr marL="744538" lvl="2" indent="-174625">
              <a:buFont typeface="Arial" panose="020B0604020202020204" pitchFamily="34" charset="0"/>
              <a:buChar char="•"/>
            </a:pPr>
            <a:r>
              <a:rPr lang="en-US" i="1" u="none" dirty="0">
                <a:solidFill>
                  <a:schemeClr val="tx1">
                    <a:lumMod val="75000"/>
                    <a:lumOff val="25000"/>
                  </a:schemeClr>
                </a:solidFill>
              </a:rPr>
              <a:t>Indirect Cost Rates</a:t>
            </a:r>
          </a:p>
          <a:p>
            <a:pPr marL="744538" lvl="2" indent="-174625">
              <a:buFont typeface="Arial" panose="020B0604020202020204" pitchFamily="34" charset="0"/>
              <a:buChar char="•"/>
            </a:pPr>
            <a:r>
              <a:rPr lang="en-US" i="1" u="none" dirty="0">
                <a:solidFill>
                  <a:schemeClr val="tx1">
                    <a:lumMod val="75000"/>
                    <a:lumOff val="25000"/>
                  </a:schemeClr>
                </a:solidFill>
              </a:rPr>
              <a:t>Policies and Procedures</a:t>
            </a:r>
          </a:p>
          <a:p>
            <a:pPr marL="744538" lvl="2" indent="-174625">
              <a:buFont typeface="Arial" panose="020B0604020202020204" pitchFamily="34" charset="0"/>
              <a:buChar char="•"/>
            </a:pPr>
            <a:r>
              <a:rPr lang="en-US" i="1" u="none" dirty="0">
                <a:solidFill>
                  <a:schemeClr val="tx1">
                    <a:lumMod val="75000"/>
                    <a:lumOff val="25000"/>
                  </a:schemeClr>
                </a:solidFill>
              </a:rPr>
              <a:t>Procurement and Performance-Based Contracts</a:t>
            </a:r>
          </a:p>
          <a:p>
            <a:pPr marL="744538" lvl="2" indent="-174625">
              <a:buFont typeface="Arial" panose="020B0604020202020204" pitchFamily="34" charset="0"/>
              <a:buChar char="•"/>
            </a:pPr>
            <a:r>
              <a:rPr lang="en-US" i="1" u="none" dirty="0">
                <a:solidFill>
                  <a:schemeClr val="tx1">
                    <a:lumMod val="75000"/>
                    <a:lumOff val="25000"/>
                  </a:schemeClr>
                </a:solidFill>
              </a:rPr>
              <a:t>Capital Assets and More</a:t>
            </a:r>
          </a:p>
          <a:p>
            <a:pPr marL="708025" lvl="1" indent="-342900">
              <a:buFont typeface="Arial" panose="020B0604020202020204" pitchFamily="34" charset="0"/>
              <a:buChar char="►"/>
            </a:pPr>
            <a:r>
              <a:rPr lang="en-US" sz="2000" dirty="0" err="1">
                <a:solidFill>
                  <a:schemeClr val="accent5"/>
                </a:solidFill>
                <a:hlinkClick r:id="rId6">
                  <a:extLst>
                    <a:ext uri="{A12FA001-AC4F-418D-AE19-62706E023703}">
                      <ahyp:hlinkClr xmlns:ahyp="http://schemas.microsoft.com/office/drawing/2018/hyperlinkcolor" xmlns="" val="tx"/>
                    </a:ext>
                  </a:extLst>
                </a:hlinkClick>
              </a:rPr>
              <a:t>WorkforceGPS</a:t>
            </a:r>
            <a:endParaRPr lang="en-US" sz="2000" dirty="0">
              <a:solidFill>
                <a:schemeClr val="accent5"/>
              </a:solidFill>
            </a:endParaRPr>
          </a:p>
          <a:p>
            <a:endParaRPr lang="en-US" dirty="0"/>
          </a:p>
        </p:txBody>
      </p:sp>
      <p:sp>
        <p:nvSpPr>
          <p:cNvPr id="5" name="Slide Number Placeholder 4">
            <a:extLst>
              <a:ext uri="{FF2B5EF4-FFF2-40B4-BE49-F238E27FC236}">
                <a16:creationId xmlns:a16="http://schemas.microsoft.com/office/drawing/2014/main" id="{A28F40F4-D86A-4D7B-99F2-EF055827913F}"/>
              </a:ext>
            </a:extLst>
          </p:cNvPr>
          <p:cNvSpPr>
            <a:spLocks noGrp="1"/>
          </p:cNvSpPr>
          <p:nvPr>
            <p:ph type="sldNum" sz="quarter" idx="12"/>
          </p:nvPr>
        </p:nvSpPr>
        <p:spPr/>
        <p:txBody>
          <a:bodyPr/>
          <a:lstStyle/>
          <a:p>
            <a:fld id="{AEF1280C-1E94-430E-A516-D051ECA45720}" type="slidenum">
              <a:rPr lang="en-US" smtClean="0"/>
              <a:t>60</a:t>
            </a:fld>
            <a:endParaRPr lang="en-US"/>
          </a:p>
        </p:txBody>
      </p:sp>
    </p:spTree>
    <p:extLst>
      <p:ext uri="{BB962C8B-B14F-4D97-AF65-F5344CB8AC3E}">
        <p14:creationId xmlns:p14="http://schemas.microsoft.com/office/powerpoint/2010/main" val="37110772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D041C-D2E9-41B8-AF9B-6462BDA98C7B}"/>
              </a:ext>
            </a:extLst>
          </p:cNvPr>
          <p:cNvSpPr>
            <a:spLocks noGrp="1"/>
          </p:cNvSpPr>
          <p:nvPr>
            <p:ph type="title"/>
          </p:nvPr>
        </p:nvSpPr>
        <p:spPr/>
        <p:txBody>
          <a:bodyPr/>
          <a:lstStyle/>
          <a:p>
            <a:r>
              <a:rPr lang="en-US" dirty="0"/>
              <a:t>Remember the Grant Management Toolbox!</a:t>
            </a:r>
          </a:p>
        </p:txBody>
      </p:sp>
      <p:pic>
        <p:nvPicPr>
          <p:cNvPr id="6" name="Picture 5" descr="Grant Management Toolbox contents">
            <a:extLst>
              <a:ext uri="{FF2B5EF4-FFF2-40B4-BE49-F238E27FC236}">
                <a16:creationId xmlns:a16="http://schemas.microsoft.com/office/drawing/2014/main" id="{1F0AEB94-BAF5-4CCE-8961-4D3B5332217E}"/>
              </a:ext>
            </a:extLst>
          </p:cNvPr>
          <p:cNvPicPr>
            <a:picLocks noChangeAspect="1"/>
          </p:cNvPicPr>
          <p:nvPr/>
        </p:nvPicPr>
        <p:blipFill>
          <a:blip r:embed="rId3"/>
          <a:stretch>
            <a:fillRect/>
          </a:stretch>
        </p:blipFill>
        <p:spPr>
          <a:xfrm>
            <a:off x="3633003" y="1201415"/>
            <a:ext cx="4925995" cy="4919898"/>
          </a:xfrm>
          <a:prstGeom prst="rect">
            <a:avLst/>
          </a:prstGeom>
          <a:effectLst>
            <a:outerShdw blurRad="63500" sx="102000" sy="102000" algn="ctr" rotWithShape="0">
              <a:prstClr val="black">
                <a:alpha val="40000"/>
              </a:prstClr>
            </a:outerShdw>
          </a:effectLst>
        </p:spPr>
      </p:pic>
      <p:sp>
        <p:nvSpPr>
          <p:cNvPr id="5" name="Slide Number Placeholder 4">
            <a:extLst>
              <a:ext uri="{FF2B5EF4-FFF2-40B4-BE49-F238E27FC236}">
                <a16:creationId xmlns:a16="http://schemas.microsoft.com/office/drawing/2014/main" id="{763BA088-776D-4A4D-BD1D-CC3A9D691D5C}"/>
              </a:ext>
            </a:extLst>
          </p:cNvPr>
          <p:cNvSpPr>
            <a:spLocks noGrp="1"/>
          </p:cNvSpPr>
          <p:nvPr>
            <p:ph type="sldNum" sz="quarter" idx="12"/>
          </p:nvPr>
        </p:nvSpPr>
        <p:spPr/>
        <p:txBody>
          <a:bodyPr/>
          <a:lstStyle/>
          <a:p>
            <a:fld id="{AEF1280C-1E94-430E-A516-D051ECA45720}" type="slidenum">
              <a:rPr lang="en-US" smtClean="0"/>
              <a:t>61</a:t>
            </a:fld>
            <a:endParaRPr lang="en-US"/>
          </a:p>
        </p:txBody>
      </p:sp>
    </p:spTree>
    <p:extLst>
      <p:ext uri="{BB962C8B-B14F-4D97-AF65-F5344CB8AC3E}">
        <p14:creationId xmlns:p14="http://schemas.microsoft.com/office/powerpoint/2010/main" val="36449121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EC36D-CE5B-4A08-BE5B-B147F170F25F}"/>
              </a:ext>
            </a:extLst>
          </p:cNvPr>
          <p:cNvSpPr>
            <a:spLocks noGrp="1"/>
          </p:cNvSpPr>
          <p:nvPr>
            <p:ph type="title"/>
          </p:nvPr>
        </p:nvSpPr>
        <p:spPr/>
        <p:txBody>
          <a:bodyPr/>
          <a:lstStyle/>
          <a:p>
            <a:r>
              <a:rPr lang="en-US" dirty="0"/>
              <a:t>Questions</a:t>
            </a:r>
          </a:p>
        </p:txBody>
      </p:sp>
      <p:sp>
        <p:nvSpPr>
          <p:cNvPr id="3" name="Slide Number Placeholder 2">
            <a:extLst>
              <a:ext uri="{FF2B5EF4-FFF2-40B4-BE49-F238E27FC236}">
                <a16:creationId xmlns:a16="http://schemas.microsoft.com/office/drawing/2014/main" id="{E891E2A9-565F-4A16-BD01-F04E32741DC2}"/>
              </a:ext>
            </a:extLst>
          </p:cNvPr>
          <p:cNvSpPr>
            <a:spLocks noGrp="1"/>
          </p:cNvSpPr>
          <p:nvPr>
            <p:ph type="sldNum" sz="quarter" idx="12"/>
          </p:nvPr>
        </p:nvSpPr>
        <p:spPr/>
        <p:txBody>
          <a:bodyPr/>
          <a:lstStyle/>
          <a:p>
            <a:fld id="{AEF1280C-1E94-430E-A516-D051ECA45720}" type="slidenum">
              <a:rPr lang="en-US" smtClean="0"/>
              <a:t>62</a:t>
            </a:fld>
            <a:endParaRPr lang="en-US"/>
          </a:p>
        </p:txBody>
      </p:sp>
    </p:spTree>
    <p:extLst>
      <p:ext uri="{BB962C8B-B14F-4D97-AF65-F5344CB8AC3E}">
        <p14:creationId xmlns:p14="http://schemas.microsoft.com/office/powerpoint/2010/main" val="36987166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AEB60-416A-4D3E-AE7C-A21E99E93527}"/>
              </a:ext>
            </a:extLst>
          </p:cNvPr>
          <p:cNvSpPr>
            <a:spLocks noGrp="1"/>
          </p:cNvSpPr>
          <p:nvPr>
            <p:ph type="title"/>
          </p:nvPr>
        </p:nvSpPr>
        <p:spPr/>
        <p:txBody>
          <a:bodyPr/>
          <a:lstStyle/>
          <a:p>
            <a:r>
              <a:rPr lang="en-US" dirty="0"/>
              <a:t>Thank you.</a:t>
            </a:r>
          </a:p>
        </p:txBody>
      </p:sp>
      <p:sp>
        <p:nvSpPr>
          <p:cNvPr id="4" name="Slide Number Placeholder 3">
            <a:extLst>
              <a:ext uri="{FF2B5EF4-FFF2-40B4-BE49-F238E27FC236}">
                <a16:creationId xmlns:a16="http://schemas.microsoft.com/office/drawing/2014/main" id="{8FA6DD0A-12F3-4627-B79B-927E036E4F71}"/>
              </a:ext>
            </a:extLst>
          </p:cNvPr>
          <p:cNvSpPr>
            <a:spLocks noGrp="1"/>
          </p:cNvSpPr>
          <p:nvPr>
            <p:ph type="sldNum" sz="quarter" idx="12"/>
          </p:nvPr>
        </p:nvSpPr>
        <p:spPr/>
        <p:txBody>
          <a:bodyPr/>
          <a:lstStyle/>
          <a:p>
            <a:fld id="{AEF1280C-1E94-430E-A516-D051ECA45720}" type="slidenum">
              <a:rPr lang="en-US" smtClean="0"/>
              <a:t>63</a:t>
            </a:fld>
            <a:endParaRPr lang="en-US"/>
          </a:p>
        </p:txBody>
      </p:sp>
      <p:sp>
        <p:nvSpPr>
          <p:cNvPr id="5" name="TextBox 4">
            <a:extLst>
              <a:ext uri="{FF2B5EF4-FFF2-40B4-BE49-F238E27FC236}">
                <a16:creationId xmlns:a16="http://schemas.microsoft.com/office/drawing/2014/main" id="{564B5588-7D89-4D67-9BD6-0CFF01574711}"/>
              </a:ext>
            </a:extLst>
          </p:cNvPr>
          <p:cNvSpPr txBox="1"/>
          <p:nvPr/>
        </p:nvSpPr>
        <p:spPr>
          <a:xfrm>
            <a:off x="209549" y="4943475"/>
            <a:ext cx="3200401" cy="1077218"/>
          </a:xfrm>
          <a:prstGeom prst="rect">
            <a:avLst/>
          </a:prstGeom>
          <a:noFill/>
        </p:spPr>
        <p:txBody>
          <a:bodyPr wrap="square" rtlCol="0">
            <a:spAutoFit/>
          </a:bodyPr>
          <a:lstStyle/>
          <a:p>
            <a:r>
              <a:rPr lang="en-US" sz="1600" i="1" dirty="0">
                <a:solidFill>
                  <a:schemeClr val="accent1"/>
                </a:solidFill>
              </a:rPr>
              <a:t>This presentation was developed using Federal funds for training purposes and cannot be used by third parties to earn money or fees.</a:t>
            </a:r>
          </a:p>
        </p:txBody>
      </p:sp>
    </p:spTree>
    <p:extLst>
      <p:ext uri="{BB962C8B-B14F-4D97-AF65-F5344CB8AC3E}">
        <p14:creationId xmlns:p14="http://schemas.microsoft.com/office/powerpoint/2010/main" val="1891141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8005CF9-E271-4C63-912A-B06EE27E38A6}"/>
              </a:ext>
            </a:extLst>
          </p:cNvPr>
          <p:cNvSpPr/>
          <p:nvPr/>
        </p:nvSpPr>
        <p:spPr>
          <a:xfrm>
            <a:off x="10389029" y="5525193"/>
            <a:ext cx="1573619" cy="543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p:txBody>
          <a:bodyPr>
            <a:normAutofit/>
          </a:bodyPr>
          <a:lstStyle/>
          <a:p>
            <a:r>
              <a:rPr lang="en-US" dirty="0"/>
              <a:t>Records Retention Requirements </a:t>
            </a:r>
          </a:p>
        </p:txBody>
      </p:sp>
      <p:sp>
        <p:nvSpPr>
          <p:cNvPr id="3" name="Content Placeholder 2"/>
          <p:cNvSpPr>
            <a:spLocks noGrp="1"/>
          </p:cNvSpPr>
          <p:nvPr>
            <p:ph idx="1"/>
          </p:nvPr>
        </p:nvSpPr>
        <p:spPr>
          <a:xfrm>
            <a:off x="518160" y="1420779"/>
            <a:ext cx="10859899" cy="4756184"/>
          </a:xfrm>
        </p:spPr>
        <p:txBody>
          <a:bodyPr>
            <a:normAutofit/>
          </a:bodyPr>
          <a:lstStyle/>
          <a:p>
            <a:pPr marL="0" indent="0">
              <a:buNone/>
            </a:pPr>
            <a:r>
              <a:rPr lang="en-US" dirty="0">
                <a:hlinkClick r:id="rId3"/>
              </a:rPr>
              <a:t>2 CFR 200.333</a:t>
            </a:r>
            <a:r>
              <a:rPr lang="en-US" dirty="0"/>
              <a:t> </a:t>
            </a:r>
          </a:p>
          <a:p>
            <a:r>
              <a:rPr lang="en-US" dirty="0"/>
              <a:t>With awards with specific period of performance, </a:t>
            </a:r>
            <a:r>
              <a:rPr lang="en-US" b="1" dirty="0"/>
              <a:t>3 years</a:t>
            </a:r>
            <a:r>
              <a:rPr lang="en-US" dirty="0"/>
              <a:t> from the date the final expenditure report was submitted</a:t>
            </a:r>
          </a:p>
          <a:p>
            <a:r>
              <a:rPr lang="en-US" dirty="0"/>
              <a:t>For Federal awards that are renewed quarterly or annually, 3 years from the date the grant recipient submits the quarterly or annual financial report, respectively, as reported to the Federal awarding agency or PTE in the case of a subrecipient </a:t>
            </a:r>
          </a:p>
          <a:p>
            <a:r>
              <a:rPr lang="en-US" dirty="0" smtClean="0">
                <a:hlinkClick r:id="rId4"/>
              </a:rPr>
              <a:t>ETA </a:t>
            </a:r>
            <a:r>
              <a:rPr lang="en-US" dirty="0">
                <a:hlinkClick r:id="rId4"/>
              </a:rPr>
              <a:t>Core Monitoring </a:t>
            </a:r>
            <a:r>
              <a:rPr lang="en-US" dirty="0" smtClean="0">
                <a:hlinkClick r:id="rId4"/>
              </a:rPr>
              <a:t>Guide</a:t>
            </a:r>
            <a:r>
              <a:rPr lang="en-US" dirty="0" smtClean="0"/>
              <a:t> 	- Indicator </a:t>
            </a:r>
            <a:r>
              <a:rPr lang="en-US" dirty="0"/>
              <a:t>2.g.1: Records </a:t>
            </a:r>
            <a:r>
              <a:rPr lang="en-US" dirty="0" smtClean="0"/>
              <a:t>Retention and Resource L Retention of Records Table </a:t>
            </a:r>
            <a:endParaRPr lang="en-US" dirty="0"/>
          </a:p>
          <a:p>
            <a:pPr marL="3657600" lvl="8" indent="0">
              <a:buNone/>
            </a:pPr>
            <a:endParaRPr lang="en-US" dirty="0"/>
          </a:p>
        </p:txBody>
      </p:sp>
      <p:sp>
        <p:nvSpPr>
          <p:cNvPr id="4" name="Slide Number Placeholder 3">
            <a:extLst>
              <a:ext uri="{FF2B5EF4-FFF2-40B4-BE49-F238E27FC236}">
                <a16:creationId xmlns:a16="http://schemas.microsoft.com/office/drawing/2014/main" id="{018AA6E1-7465-4408-8C95-3B509143AE64}"/>
              </a:ext>
            </a:extLst>
          </p:cNvPr>
          <p:cNvSpPr>
            <a:spLocks noGrp="1"/>
          </p:cNvSpPr>
          <p:nvPr>
            <p:ph type="sldNum" sz="quarter" idx="12"/>
          </p:nvPr>
        </p:nvSpPr>
        <p:spPr/>
        <p:txBody>
          <a:bodyPr/>
          <a:lstStyle/>
          <a:p>
            <a:fld id="{AEF1280C-1E94-430E-A516-D051ECA45720}" type="slidenum">
              <a:rPr lang="en-US" smtClean="0"/>
              <a:t>7</a:t>
            </a:fld>
            <a:endParaRPr lang="en-US"/>
          </a:p>
        </p:txBody>
      </p:sp>
    </p:spTree>
    <p:extLst>
      <p:ext uri="{BB962C8B-B14F-4D97-AF65-F5344CB8AC3E}">
        <p14:creationId xmlns:p14="http://schemas.microsoft.com/office/powerpoint/2010/main" val="99464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Types of Records</a:t>
            </a:r>
          </a:p>
        </p:txBody>
      </p:sp>
      <p:sp>
        <p:nvSpPr>
          <p:cNvPr id="3" name="Content Placeholder 2"/>
          <p:cNvSpPr>
            <a:spLocks noGrp="1"/>
          </p:cNvSpPr>
          <p:nvPr>
            <p:ph idx="1"/>
          </p:nvPr>
        </p:nvSpPr>
        <p:spPr/>
        <p:txBody>
          <a:bodyPr>
            <a:normAutofit lnSpcReduction="10000"/>
          </a:bodyPr>
          <a:lstStyle/>
          <a:p>
            <a:pPr marL="0" indent="0">
              <a:buNone/>
            </a:pPr>
            <a:r>
              <a:rPr lang="en-US" dirty="0">
                <a:hlinkClick r:id="rId3"/>
              </a:rPr>
              <a:t>2 CFR 200.302</a:t>
            </a:r>
            <a:endParaRPr lang="en-US" dirty="0"/>
          </a:p>
          <a:p>
            <a:r>
              <a:rPr lang="en-US" dirty="0"/>
              <a:t>Record in support of the expenditure of Federal funds</a:t>
            </a:r>
          </a:p>
          <a:p>
            <a:pPr lvl="1"/>
            <a:r>
              <a:rPr lang="en-US" dirty="0"/>
              <a:t>Compliance with Federal statute and regulations</a:t>
            </a:r>
          </a:p>
          <a:p>
            <a:pPr lvl="1"/>
            <a:r>
              <a:rPr lang="en-US" dirty="0"/>
              <a:t>Compliance with grant terms and conditions</a:t>
            </a:r>
          </a:p>
          <a:p>
            <a:r>
              <a:rPr lang="en-US" dirty="0"/>
              <a:t>Records that: </a:t>
            </a:r>
          </a:p>
          <a:p>
            <a:pPr lvl="1"/>
            <a:r>
              <a:rPr lang="en-US" dirty="0"/>
              <a:t>Identify all Federal awards received and expended and the Federal programs under which they were received</a:t>
            </a:r>
          </a:p>
          <a:p>
            <a:pPr lvl="1"/>
            <a:r>
              <a:rPr lang="en-US" dirty="0"/>
              <a:t>Provide accurate, current, and complete disclosure of the financial results of each Federal award or program</a:t>
            </a:r>
          </a:p>
          <a:p>
            <a:pPr lvl="1"/>
            <a:r>
              <a:rPr lang="en-US" dirty="0"/>
              <a:t>Identify adequately the source and application of funds for Federally-funded activities</a:t>
            </a:r>
          </a:p>
        </p:txBody>
      </p:sp>
      <p:sp>
        <p:nvSpPr>
          <p:cNvPr id="4" name="Slide Number Placeholder 3">
            <a:extLst>
              <a:ext uri="{FF2B5EF4-FFF2-40B4-BE49-F238E27FC236}">
                <a16:creationId xmlns:a16="http://schemas.microsoft.com/office/drawing/2014/main" id="{018AA6E1-7465-4408-8C95-3B509143AE64}"/>
              </a:ext>
            </a:extLst>
          </p:cNvPr>
          <p:cNvSpPr>
            <a:spLocks noGrp="1"/>
          </p:cNvSpPr>
          <p:nvPr>
            <p:ph type="sldNum" sz="quarter" idx="12"/>
          </p:nvPr>
        </p:nvSpPr>
        <p:spPr/>
        <p:txBody>
          <a:bodyPr/>
          <a:lstStyle/>
          <a:p>
            <a:fld id="{AEF1280C-1E94-430E-A516-D051ECA45720}" type="slidenum">
              <a:rPr lang="en-US" smtClean="0"/>
              <a:t>8</a:t>
            </a:fld>
            <a:endParaRPr lang="en-US"/>
          </a:p>
        </p:txBody>
      </p:sp>
    </p:spTree>
    <p:extLst>
      <p:ext uri="{BB962C8B-B14F-4D97-AF65-F5344CB8AC3E}">
        <p14:creationId xmlns:p14="http://schemas.microsoft.com/office/powerpoint/2010/main" val="1938244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Types of Records (2)</a:t>
            </a:r>
          </a:p>
        </p:txBody>
      </p:sp>
      <p:sp>
        <p:nvSpPr>
          <p:cNvPr id="3" name="Content Placeholder 2"/>
          <p:cNvSpPr>
            <a:spLocks noGrp="1"/>
          </p:cNvSpPr>
          <p:nvPr>
            <p:ph idx="1"/>
          </p:nvPr>
        </p:nvSpPr>
        <p:spPr/>
        <p:txBody>
          <a:bodyPr>
            <a:normAutofit/>
          </a:bodyPr>
          <a:lstStyle/>
          <a:p>
            <a:r>
              <a:rPr lang="en-US" dirty="0"/>
              <a:t>Financial (including but not limited to)</a:t>
            </a:r>
          </a:p>
          <a:p>
            <a:pPr lvl="1"/>
            <a:r>
              <a:rPr lang="en-US" dirty="0"/>
              <a:t>General ledger and supporting documentation</a:t>
            </a:r>
          </a:p>
          <a:p>
            <a:pPr lvl="1"/>
            <a:r>
              <a:rPr lang="en-US" dirty="0"/>
              <a:t>Statistical records</a:t>
            </a:r>
          </a:p>
          <a:p>
            <a:pPr lvl="1"/>
            <a:r>
              <a:rPr lang="en-US" dirty="0"/>
              <a:t>Negotiated Indirect Cost Rate Agreement (NICRA)/ Cost Allocation Plan (CAP)</a:t>
            </a:r>
          </a:p>
          <a:p>
            <a:pPr lvl="1"/>
            <a:r>
              <a:rPr lang="en-US" dirty="0"/>
              <a:t>Property records (including depreciation schedule)</a:t>
            </a:r>
          </a:p>
          <a:p>
            <a:r>
              <a:rPr lang="en-US" dirty="0"/>
              <a:t>Personnel </a:t>
            </a:r>
          </a:p>
          <a:p>
            <a:r>
              <a:rPr lang="en-US" dirty="0"/>
              <a:t>Program performance </a:t>
            </a:r>
          </a:p>
          <a:p>
            <a:r>
              <a:rPr lang="en-US" dirty="0"/>
              <a:t>Other type records</a:t>
            </a:r>
          </a:p>
        </p:txBody>
      </p:sp>
      <p:pic>
        <p:nvPicPr>
          <p:cNvPr id="6" name="Picture 5" descr="&quot;Records&quot; tab on folder in front of keyboard">
            <a:extLst>
              <a:ext uri="{FF2B5EF4-FFF2-40B4-BE49-F238E27FC236}">
                <a16:creationId xmlns:a16="http://schemas.microsoft.com/office/drawing/2014/main" id="{26F73B1A-8F70-4BFD-A690-51E0780E1E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7701" y="3429000"/>
            <a:ext cx="3909169" cy="2443231"/>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018AA6E1-7465-4408-8C95-3B509143AE64}"/>
              </a:ext>
            </a:extLst>
          </p:cNvPr>
          <p:cNvSpPr>
            <a:spLocks noGrp="1"/>
          </p:cNvSpPr>
          <p:nvPr>
            <p:ph type="sldNum" sz="quarter" idx="12"/>
          </p:nvPr>
        </p:nvSpPr>
        <p:spPr/>
        <p:txBody>
          <a:bodyPr/>
          <a:lstStyle/>
          <a:p>
            <a:fld id="{AEF1280C-1E94-430E-A516-D051ECA45720}" type="slidenum">
              <a:rPr lang="en-US" smtClean="0"/>
              <a:t>9</a:t>
            </a:fld>
            <a:endParaRPr lang="en-US"/>
          </a:p>
        </p:txBody>
      </p:sp>
    </p:spTree>
    <p:extLst>
      <p:ext uri="{BB962C8B-B14F-4D97-AF65-F5344CB8AC3E}">
        <p14:creationId xmlns:p14="http://schemas.microsoft.com/office/powerpoint/2010/main" val="12779005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ase Layout for Compliance">
  <a:themeElements>
    <a:clrScheme name="DOL - 508 adjusted">
      <a:dk1>
        <a:srgbClr val="323332"/>
      </a:dk1>
      <a:lt1>
        <a:sysClr val="window" lastClr="FFFFFF"/>
      </a:lt1>
      <a:dk2>
        <a:srgbClr val="44546A"/>
      </a:dk2>
      <a:lt2>
        <a:srgbClr val="E7E6E6"/>
      </a:lt2>
      <a:accent1>
        <a:srgbClr val="2A5681"/>
      </a:accent1>
      <a:accent2>
        <a:srgbClr val="F35B2D"/>
      </a:accent2>
      <a:accent3>
        <a:srgbClr val="A5A5A5"/>
      </a:accent3>
      <a:accent4>
        <a:srgbClr val="F5AE6C"/>
      </a:accent4>
      <a:accent5>
        <a:srgbClr val="0058A7"/>
      </a:accent5>
      <a:accent6>
        <a:srgbClr val="44546A"/>
      </a:accent6>
      <a:hlink>
        <a:srgbClr val="0058A7"/>
      </a:hlink>
      <a:folHlink>
        <a:srgbClr val="2A568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08_OGM-Template-WIDE_20190410_CR.pptx" id="{C6F3A7CB-5994-4BEF-82AE-12FA07389D73}" vid="{804929A0-A73D-4154-B0EF-0EF8B31C4BAC}"/>
    </a:ext>
  </a:extLst>
</a:theme>
</file>

<file path=ppt/theme/theme2.xml><?xml version="1.0" encoding="utf-8"?>
<a:theme xmlns:a="http://schemas.openxmlformats.org/drawingml/2006/main" name="Template Instructions">
  <a:themeElements>
    <a:clrScheme name="Maher Color Scheme">
      <a:dk1>
        <a:srgbClr val="414143"/>
      </a:dk1>
      <a:lt1>
        <a:sysClr val="window" lastClr="FFFFFF"/>
      </a:lt1>
      <a:dk2>
        <a:srgbClr val="414143"/>
      </a:dk2>
      <a:lt2>
        <a:srgbClr val="E7E6E6"/>
      </a:lt2>
      <a:accent1>
        <a:srgbClr val="3687B9"/>
      </a:accent1>
      <a:accent2>
        <a:srgbClr val="F47B20"/>
      </a:accent2>
      <a:accent3>
        <a:srgbClr val="A5A5A5"/>
      </a:accent3>
      <a:accent4>
        <a:srgbClr val="CC1543"/>
      </a:accent4>
      <a:accent5>
        <a:srgbClr val="E7E6E6"/>
      </a:accent5>
      <a:accent6>
        <a:srgbClr val="67BD49"/>
      </a:accent6>
      <a:hlink>
        <a:srgbClr val="0563C1"/>
      </a:hlink>
      <a:folHlink>
        <a:srgbClr val="62274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08_OGM-Template-WIDE_20190410_CR.pptx" id="{C6F3A7CB-5994-4BEF-82AE-12FA07389D73}" vid="{68B30301-64D3-4BA4-8E66-E62887BA728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AW xmlns="http://www.net-centric.com/PAWPP">
  <Shape xmlns="" ID="1cnDkPz6lsJRSgZMn20BbtU8KdE=" pdftag="H2" isBookmarkSet="no" bookmark="yes" Order="_x0031_"/>
  <Shape xmlns="" ID="C+burWii3DTXh7qFb7YpewYkgnE=" validate="no" artifact="_x0031_" formula="no" inline="no" Order="_x0031_" pdftag="H1" isBookmarkSet="no" bookmark="yes"/>
  <Shape xmlns="" ID="NS/MClBXmAR2PDKf3Wuvn1ntyH8=" artifact="_x0031_" pdftag="H2" isBookmarkSet="no" bookmark="yes" validate="no" Order="_x0031_"/>
  <Shape xmlns="" ID="zGC7kL0TaG/g7dv85zvvaGj04Aw=" validate="no" artifact="_x0031_" Order="_x0031_" pdftag="H2" isBookmarkSet="no" bookmark="yes"/>
  <Shape xmlns="" ID="C5nQGcdYMWtFHioPYP5tqqhHZeI=" validate="no" artifact="_x0031_" Order="_x0032_" pdftag="P" isBookmarkSet="no"/>
  <Shape xmlns="" ID="5y168p4SYhB7mAGRXZvWvKdqruw=" Order="_x0033_" pdftag="_x005B_Artifact_x005D_" isBookmarkSet="no"/>
  <Shape xmlns="" ID="MoJL2/ZljNgb30hBN2ZgdSNxDRE=" validate="no" artifact="_x0031_" Order="_x0031_" pdftag="H2" isBookmarkSet="no" bookmark="yes"/>
  <Shape xmlns="" ID="+cIN1n+pFimoEnkpRZDPMVgMypg=" validate="no" artifact="_x0031_" Order="_x0032_" pdftag="P" isBookmarkSet="no"/>
  <Shape xmlns="" ID="VpsOQxTtu0OSNpNGv3Ke/rJwTfY=" Order="_x0033_" pdftag="_x005B_Artifact_x005D_" isBookmarkSet="no"/>
  <Shape xmlns="" ID="ey857AC/cLaYwG0qVipCrBHUJLk=" Order="_x0031_" artifact="_x0031_" pdftag="_x005B_Artifact_x005D_" formula="no" inline="no" validate="no" isBookmarkSet="no"/>
  <Shape xmlns="" ID="u8oc/159f1TRcwXKgETS+bfdEwo=" validate="no" artifact="_x0031_" pdftag="P" isBookmarkSet="no" Order="_x0032_"/>
  <Shape xmlns="" ID="Hq6SmvevTGdCnXBdcLlWPSTOT7M=" Order="_x0032_" pdftag="_x005B_Artifact_x005D_" isBookmarkSet="no"/>
  <Shape xmlns="" ID="KwEGUCoT1ki6yVJzkZdkm35jsIU=" Order="_x0032_" formula="no" inline="no" artifact="_x0031_" pdftag="_x005B_Artifact_x005D_" validate="no" isBookmarkSet="no"/>
  <Shape xmlns="" ID="EhY28c/OkNZEEEYi9dJhaRt6F64=" artifact="_x0031_" validate="no" Order="_x0031_" pdftag="H2" isBookmarkSet="no" bookmark="yes"/>
  <Shape xmlns="" ID="2nkKy+Bit+8J8md1HVSBVTRQsGE=" validate="no" artifact="_x0031_" pdftag="P" isBookmarkSet="no" Order="_x0032_"/>
  <Shape xmlns="" ID="p+KU7jH6LeThDdqhbzyi7JtKY0o=" Order="_x0036_" pdftag="_x005B_Artifact_x005D_" isBookmarkSet="no"/>
  <Shape xmlns="" ID="4oAPlKGYrmB+qpD5N/UcTnaHOgc=" artifact="_x0031_" Order="_x0033_" formula="no" inline="no" validate="no" pdftag="Figure" isBookmarkSet="no"/>
  <Shape xmlns="" ID="MpcwiLalR1kXAYnEPXFmcnvDo8s=" validate="no" artifact="_x0031_" pdftag="P" isBookmarkSet="no" Order="_x0034_"/>
  <Shape xmlns="" ID="eMONUUgFcoAoES+9zu51dInfCek=" artifact="_x0031_" Order="_x0035_" validate="no" pdftag="Figure" isBookmarkSet="no"/>
  <Shape xmlns="" ID="s5rdzgpfvS6Eg0LsRT/DxBIubV0=" pdftag="" validate="no" artifact="_x0031_" Order="_x0031_"/>
  <Shape xmlns="" ID="89u8j6rtKvOVkl5ugqM+B+e5WFk=" validate="no" artifact="_x0031_" Order="_x0032_" pdftag="P" isBookmarkSet="no"/>
  <Shape xmlns="" ID="wRHbGvpW7EYqxfCN7cFYV5Q6oN8=" Order="_x0038_" pdftag="_x005B_Artifact_x005D_" isBookmarkSet="no"/>
  <Shape xmlns="" ID="gALGMpcSzRJ7ecfTjOG47dXZ0yQ=" pdftag="" validate="no" artifact="_x0031_" Order="_x0033_"/>
  <Shape xmlns="" ID="S1YUSiQRlk+Ee8ToBA0u9g8KsjQ=" validate="no" artifact="_x0031_" Order="_x0034_" pdftag="P" isBookmarkSet="no"/>
  <Shape xmlns="" ID="EyKGogrwaI7avit5zedHOKyXsTY=" pdftag="" validate="no" artifact="_x0031_" Order="_x0035_"/>
  <Shape xmlns="" ID="8hK4admP1rr2IWDnomYtUR6jr4M=" validate="no" artifact="_x0031_" Order="_x0036_" pdftag="P" isBookmarkSet="no"/>
  <Shape xmlns="" ID="8JzhUECJ/b07ONag8FWqxjtDuK4=" pdftag="" validate="no" artifact="_x0031_" Order="_x0037_"/>
  <Shape xmlns="" ID="M8PAuWplZWYVxYacB7ZS4sTZcMo=" validate="no" artifact="_x0031_" Order="_x0031_" pdftag="H2" isBookmarkSet="no" bookmark="yes"/>
  <Shape xmlns="" ID="/RMQlZa3iHGyGEUd8rR6JnhuI4w=" artifact="_x0031_" pdftag="Figure" isBookmarkSet="no" validate="no" Order="_x0032_"/>
  <Shape xmlns="" ID="XunwP5AFmXkc8Xej0NXl1fmuoFs=" Order="_x0033_" pdftag="_x005B_Artifact_x005D_" isBookmarkSet="no"/>
  <Shape xmlns="" ID="h1/NS0EaGjTxhZG7uFu7GOX/b1w=" validate="no" artifact="_x0031_" Order="_x0031_" pdftag="H2" isBookmarkSet="no" bookmark="yes"/>
  <Shape xmlns="" ID="DjXLRiamIj8Gw5QnnJJ9UMusg80=" artifact="_x0031_" Order="_x0032_" validate="no" pdftag="Figure" isBookmarkSet="no"/>
  <Shape xmlns="" ID="yCGYA8zS5eiD0QsREFrfPl6H6C4=" Order="_x0033_" pdftag="_x005B_Artifact_x005D_" isBookmarkSet="no"/>
  <Shape xmlns="" ID="d015twqWnoiO2AQSiP/RA0f2icc=" artifact="_x0031_" Order="_x0031_" validate="no" pdftag="Figure" isBookmarkSet="no"/>
  <Shape xmlns="" ID="7S8TPCdRYaTBl6IhV7DI/mCpGTM=" Order="_x0033_" pdftag="_x005B_Artifact_x005D_" isBookmarkSet="no"/>
  <Shape xmlns="" ID="9VItRzC7H58onruunVbxzMG3RIg=" artifact="_x0031_" Order="_x0032_" validate="no" pdftag="Figure" isBookmarkSet="no"/>
  <Shape xmlns="" ID="IriSKS1jsuPeZ4Fp492vpHqFlJ4=" validate="no" artifact="_x0031_" Order="_x0031_" pdftag="H2" isBookmarkSet="no" bookmark="yes"/>
  <Shape xmlns="" ID="+tntUbu0HEUEonOlTGysSWAYjbc=" Order="_x0032_" pdftag="_x005B_Artifact_x005D_" isBookmarkSet="no"/>
  <Shape xmlns="" ID="UWV8DElotpqV/sG4saLQBpH007A=" validate="no" artifact="_x0031_" Order="_x0031_" pdftag="H2" isBookmarkSet="no" bookmark="yes"/>
  <Shape xmlns="" ID="Rcd9DyjYVx5EzUxlIQM/0eNpnHM=" artifact="_x0031_" Order="_x0032_" validate="no" pdftag="Figure" isBookmarkSet="no"/>
  <Shape xmlns="" ID="Xls5ygY4VUJKuH5/bmKRlbsDTbU=" artifact="_x0031_" Order="_x0033_" validate="no" pdftag="Figure" isBookmarkSet="no"/>
  <Shape xmlns="" ID="l0osZpJrTNVp802CkJvXY7i4zvw=" Order="_x0034_" pdftag="_x005B_Artifact_x005D_" isBookmarkSet="no"/>
  <Shape xmlns="" ID="FrSZdJvHOcwRrXOZvJOXL2kYkyg=" pdftag="" validate="no" artifact="_x0031_" Order="_x0031_"/>
  <Shape xmlns="" ID="ao97WqeZ9vaRE3PQXhqWNAWWtHg=" validate="no" artifact="_x0031_" pdftag="P" isBookmarkSet="no" Order="_x0032_"/>
  <Shape xmlns="" ID="ohubhJYqNudrOrKgdO6BM6kBDlM=" Order="_x0033_" pdftag="_x005B_Artifact_x005D_" isBookmarkSet="no"/>
  <Shape xmlns="" ID="zh1Ocju/hbOC57Blce+IS+pwwm8=" validate="no" artifact="_x0031_" Order="_x0031_" pdftag="H2" isBookmarkSet="no" bookmark="yes"/>
  <Shape xmlns="" ID="HN74Vk5WaRK4xhxGyCYSE28r2vc=" Order="_x0032_" pdftag="_x005B_Artifact_x005D_" isBookmarkSet="no"/>
  <Shape xmlns="" ID="dMkSOxeGrhLO87FFxLmETs8HChU=" artifact="_x0031_" Order="_x0031_" validate="no" pdftag="Figure" isBookmarkSet="no"/>
  <Shape xmlns="" ID="KW/qxz8lqyBSVNLkBH0CPZcRLeQ=" artifact="_x0031_" pdftag="Figure" isBookmarkSet="no" validate="no" Order="_x0032_"/>
  <Shape xmlns="" ID="UUS/GzhHdyQobhVnQzvOdd55o7E=" artifact="_x0031_" pdftag="Figure" isBookmarkSet="no" validate="no" Order="_x0033_"/>
  <Shape xmlns="" ID="WxZ1ZOPvgGGfp8Hiz+MPplhE2kE=" Order="_x0034_" pdftag="_x005B_Artifact_x005D_" isBookmarkSet="no"/>
  <Shape xmlns="" ID="UyxSEXeriCgM7692krDRHhrtFiY=" artifact="_x0031_" Order="_x0031_" validate="no" pdftag="Figure" isBookmarkSet="no"/>
  <Shape xmlns="" ID="oQ+XbIgZVAwUuJvB9IaR2uH6//0=" artifact="_x0031_" pdftag="Figure" isBookmarkSet="no" validate="no" Order="_x0032_"/>
  <Shape xmlns="" ID="/LOc1VhiAl7bAlNAEzYRo2WnZnQ=" artifact="_x0031_" pdftag="Figure" isBookmarkSet="no" validate="no" Order="_x0033_"/>
  <Shape xmlns="" ID="IGeB/3EYyl4vCwRd2PK3JsIpI7o=" artifact="_x0031_" pdftag="Figure" isBookmarkSet="no" validate="no" Order="_x0034_"/>
  <Shape xmlns="" ID="MM5/dNfR9HnDd8ayA/V4Hql0A/E=" artifact="_x0031_" pdftag="Figure" isBookmarkSet="no" validate="no" Order="_x0035_"/>
  <Shape xmlns="" ID="C6XXnlLbK7dM2VMXKmY9KmEcssk=" Order="_x0036_" pdftag="_x005B_Artifact_x005D_" isBookmarkSet="no"/>
  <Shape xmlns="" ID="7+ymZUQmzKW5fWVgLWs3cwp3WJ0=" artifact="_x0031_" Order="_x0031_" validate="no" pdftag="Figure" isBookmarkSet="no"/>
  <Shape xmlns="" ID="XIXXZVB8N2F4iG13sX7IwmDfXnA=" Order="_x0032_" pdftag="_x005B_Artifact_x005D_" isBookmarkSet="no"/>
  <Shape xmlns="" ID="21QfrCvjfFOua6v3CrDllekGVQ0=" Order="_x0031_" pdftag="_x005B_Artifact_x005D_" isBookmarkSet="no"/>
  <Shape xmlns="" ID="zlADW5J3C1VsiFGUyFOGBqbG3fM=" artifact="_x0031_" pdftag="Figure" isBookmarkSet="no" validate="no" Order="_x0030_"/>
  <Shape xmlns="" ID="1ydcf0AcchLmg205KdaOE9nrXiA=" artifact="_x0031_" pdftag="Figure" isBookmarkSet="no" validate="no" Order="_x0032_"/>
  <Shape xmlns="" ID="rN0C4BcpOF5L6jVq6e26aHkvH4E=" artifact="_x0031_" pdftag="Figure" isBookmarkSet="no" validate="no" Order="_x0031_"/>
  <Shape xmlns="" ID="OMrK5fZjCIYLvUHhL9fTPW5J11I=" Order="_x0034_" pdftag="_x005B_Artifact_x005D_" isBookmarkSet="no"/>
  <Shape xmlns="" ID="EO4jrZPxs6F/YbEkvYAbDvLa2DY=" artifact="_x0031_" pdftag="Figure" isBookmarkSet="no" validate="no" Order="_x0030_"/>
  <Shape xmlns="" ID="rhBZ/STQ6id3PMt8jePzPIo3hTo=" artifact="_x0031_" pdftag="Figure" isBookmarkSet="no" validate="no" Order="_x0032_"/>
  <Shape xmlns="" ID="NCIqTMH/ZI7e4uEvgRL3KqKHgco=" artifact="_x0031_" pdftag="Figure" isBookmarkSet="no" validate="no" Order="_x0031_"/>
  <Shape xmlns="" ID="AZVS3MqRu/ozJamf46ViqMwOo0o=" Order="_x0034_" pdftag="_x005B_Artifact_x005D_" isBookmarkSet="no"/>
  <HyperLink xmlns="" ID="1cnDkPz6lsJRSgZMn20BbtU8KdE=-594818332296.2_251.1479" plainAltText="Information_x0020_Session:_x0020_508_x0020_Compliance_x0020_Overview"/>
  <HyperLink xmlns="" ID="1cnDkPz6lsJRSgZMn20BbtU8KdE=-868314608327.7_322.658" plainAltText="Job_x0020_Aid_x0020__x0023_1:_x0020_508_x0020_Compliance_x0020_in_x0020_Microsoft_x0020_Word_x0020__x0028_Intro_x0029_"/>
  <HyperLink xmlns="" ID="1cnDkPz6lsJRSgZMn20BbtU8KdE=-1613605486327.7_338.068" plainAltText="Job_x0020_Aid_x0020__x0023_2:_x0020_How_x0020_to_x0020_Make_x0020_Compliant_x0020_Tables"/>
  <HyperLink xmlns="" ID="1cnDkPz6lsJRSgZMn20BbtU8KdE=-636218306327.7_353.478" plainAltText="Job_x0020_Aid_x0020__x0023_3:_x0020_508_x0020_Compliance_x0020_in_x0020_PowerPoint"/>
  <HyperLink xmlns="" ID="1cnDkPz6lsJRSgZMn20BbtU8KdE=857900221467.165_403.288" plainAltText="rchen_x0040_mahernet.com"/>
  <HyperLink xmlns="" ID="1cnDkPz6lsJRSgZMn20BbtU8KdE=801029938320.325_417.688" plainAltText="crobbins_x0040_mahernet.com"/>
  <HyperLink xmlns="" ID="1cnDkPz6lsJRSgZMn20BbtU8KdE=-252300033273.2_487.288" plainAltText="pkosowsky_x0040_mahernet.com"/>
  <Shape xmlns="" ID="0UV0TCRBtvH0Dj7Ma1Vf/Eapx78=" artifact="_x0031_" validate="no" Order="_x0031_" pdftag="H2" isBookmarkSet="no" bookmark="yes"/>
  <Shape xmlns="" ID="BhSydtSyGlW/sBhb2jLt1H93JuQ=" artifact="_x0031_" Order="_x0033_" validate="no" pdftag="Figure" isBookmarkSet="no"/>
  <Shape xmlns="" ID="eW9F5oXy7DCATzZq6kgH6y4L4ek=" artifact="_x0031_" Order="_x0035_" validate="no" pdftag="Figure" isBookmarkSet="no"/>
  <Shape xmlns="" ID="aCqurJXyDemoTkMclzOUUZZiNAw=" artifact="_x0031_" Order="_x0037_" validate="no" pdftag="Figure" isBookmarkSet="no"/>
  <Shape xmlns="" ID="wcwinCfrnivzGVSD8mwS97Gwp0o=" Order="_x0031_" pdftag="H2" isBookmarkSet="no" bookmark="yes"/>
  <SubText xmlns="" ID="ey857AC/cLaYwG0qVipCrBHUJLk=" ActualText=""/>
  <SubText xmlns="" ID="KwEGUCoT1ki6yVJzkZdkm35jsIU=" ActualText=""/>
  <Shape xmlns="" ID="y0JGOMTS8eRTsThErwAJAjm1PpU=" Order="_x0031_" artifact="_x0031_" pdftag="_x005B_Artifact_x005D_" formula="no" inline="no" validate="no"/>
  <Shape xmlns="" ID="rumCQo5k+nW8yw+V2Jjfud0tKTw=" pdftag="" artifact="_x0031_" validate="no" Order="_x0031_"/>
  <Shape xmlns="" ID="Qka0y/uaZGcxiFJYGK6zHDQJM84=" pdftag="" Order="_x0032_"/>
  <Shape xmlns="" ID="TNyDv9CfQa7GUfN4m4zmNEZRfFE=" pdftag="" artifact="_x0031_" validate="no" Order="_x0031_"/>
  <Shape xmlns="" ID="bHsZB34xd7uqW2hLcR3XnB+EjuA=" pdftag="" artifact="_x0031_" validate="no" Order="_x0032_"/>
  <Shape xmlns="" ID="Re0pSfjwOX03+DCpOqx32oDCQr0=" pdftag="" Order="_x0030_"/>
  <Shape xmlns="" ID="pKydD4Zzax0PBxyIHDhwP5F2Hig=" pdftag="" artifact="_x0031_" validate="no" Order="_x0031_"/>
  <Shape xmlns="" ID="d70alNYmpSnazoF0Yb+K1zuCLyc=" pdftag="" Order="_x0030_"/>
  <Shape xmlns="" ID="h4qgQA9pIuNBKOZPadIEkio9ZOc=" pdftag="" artifact="_x0031_" validate="no" Order="_x0031_"/>
  <Shape xmlns="" ID="qLbthcbQSOsl69IwHX+W5dF6Xfo=" pdftag="" artifact="_x0031_" validate="no" Order="_x0033_"/>
  <Shape xmlns="" ID="nIzrCdvcaCADT3kZCL30kNPTHEo=" pdftag="" Order="_x0030_"/>
  <Shape xmlns="" ID="NrsUxEYqTnFVAIBWNWER/s24ErQ=" pdftag="" Order="_x0032_"/>
  <Shape xmlns="" ID="oHtIJAQVc5PqQ+VX5fam/2g+1q0=" pdftag="" artifact="_x0031_" validate="no" Order="_x0031_"/>
  <Shape xmlns="" ID="hjrVCK2ZmUBuL0R+CAZVmL5wsLg=" pdftag="" Order="_x0034_"/>
  <Shape xmlns="" ID="wbz3/3vDSfNv/kZ5wZQDAZ4asFY=" pdftag="" artifact="_x0031_" validate="no" Order="_x0033_"/>
  <Shape xmlns="" ID="/OHPCmDkQcsfaHnEQDSG9OkmmTw=" pdftag="" Order="_x0036_"/>
  <Shape xmlns="" ID="jpmwqWFByfT+MiVxfKMDbFPalJs=" pdftag="" artifact="_x0031_" validate="no" Order="_x0035_"/>
  <Shape xmlns="" ID="wD/1rV1ag8K9zi/HFyf/lezMHxo=" pdftag="" Order="_x0031_"/>
  <Shape xmlns="" ID="VjnmAPdQ0Ugts79C3hFsBHsMbCM=" pdftag="" Order="_x0031_"/>
  <Shape xmlns="" ID="0UEKqHxzqR8WELoKPIzzOB7dCE4=" pdftag="" artifact="_x0031_" validate="no" Order="_x0032_"/>
  <Shape xmlns="" ID="LTA9FV1HGz8UrUehSfZEtyhAzeE=" pdftag="" artifact="_x0031_" validate="no" Order="_x0031_"/>
  <Shape xmlns="" ID="sbiNVeLwU3X3GWF0kNsaHCj/2aY=" pdftag="" Order="_x0032_"/>
  <Shape xmlns="" ID="ci5qDX0HUSaM+IGdjl7xMsqCoaM=" pdftag="" Order="_x0031_"/>
  <Shape xmlns="" ID="Nnxpvk5MmjC7G3eGp4FkQT31E08=" pdftag="" Order="_x0031_"/>
  <Shape xmlns="" ID="hgkUk7fEXxHUwd3f5OHqxnt52xo=" pdftag="" Order="_x0032_"/>
  <Shape xmlns="" ID="0iDKbbvGZMNueQ+GGLQx7vX1Cgs=" pdftag="" Order="_x0033_"/>
  <Shape xmlns="" ID="Ht09h1pDnvRMojTRnldTmUKmZ9A=" pdftag="" Order="_x0031_"/>
  <Shape xmlns="" ID="ybJbtxeBNdM5LY6OBg3is+NiDCs=" pdftag="" Order="_x0031_"/>
  <Shape xmlns="" ID="uf+0TAQBiggXeU9eqk/BilOsKW0=" pdftag="" artifact="_x0031_" validate="no" Order="_x0031_"/>
  <Shape xmlns="" ID="HVqjOKUbHn+i9yY19d8M928Is/E=" pdftag="" artifact="_x0031_" validate="no" Order="_x0031_"/>
  <Shape xmlns="" ID="apZlFCN2aTHu0IxItIQkJf2WFS0=" pdftag="" artifact="_x0031_" validate="no" Order="_x0031_"/>
  <Shape xmlns="" ID="CYaqwLFBkdq1XZ8ej08J2Zc31+0=" pdftag="" Order="_x0030_"/>
  <Shape xmlns="" ID="if0l2j36/7TH3vCaevDXatoeKRA=" pdftag="" Order="_x0033_"/>
  <Shape xmlns="" ID="oSNo6UhABa4i0C9SDFDM689zets=" formula="no" pdftag="Figure" artifact="_x0030_" inline="no" validate="yes" Order="_x0031_"/>
  <Shape xmlns="" ID="O7Tiwf1ToE4qgsPCtw+aC9zYyv0=" pdftag="" formula="no" artifact="_x0030_" inline="no" validate="yes" Order="_x0032_"/>
  <SubText xmlns="" ID="y0JGOMTS8eRTsThErwAJAjm1PpU=" ActualText=""/>
  <SubText xmlns="" ID="oSNo6UhABa4i0C9SDFDM689zets=" ActualText=""/>
  <SubText xmlns="" ID="O7Tiwf1ToE4qgsPCtw+aC9zYyv0=" ActualText=""/>
  <Shape xmlns="" ID="Ypf9jyM/8d81zH1fYy9QvzJN6RE=" pdftag="H2" isBookmarkSet="no" bookmark="yes" Order="_x0031_"/>
  <Shape xmlns="" ID="INN0DpxrOeGdCF/yGMsnGN/Vdu8=" pdftag="H1" isBookmarkSet="no" bookmark="yes" Order="_x0031_"/>
  <Shape xmlns="" ID="duCDXmHY5KZdomUZyePs98iQvCs=" pdftag="H2" isBookmarkSet="no" bookmark="yes" Order="_x0032_"/>
  <Shape xmlns="" ID="sMjwmlo61SHHlcc49Sr6rdQkQ+E=" pdftag="H2" isBookmarkSet="no" bookmark="yes" Order="_x0031_"/>
  <Shape xmlns="" ID="GaLE9khssLrMXvWeq5l+JKQ73qw=" pdftag="P" isBookmarkSet="no" bookmark="no" Order="_x0032_"/>
  <Shape xmlns="" ID="frm9R6RkGLLdkyEtq/P3Oe4JS3Y=" Order="_x0033_" pdftag="_x005B_Artifact_x005D_" isBookmarkSet="no" bookmark="no"/>
  <Shape xmlns="" ID="h6Sw8ul8XjH7TYZ/etzdCVr1r3c=" pdftag="H2" isBookmarkSet="no" bookmark="yes" Order="_x0031_"/>
  <Shape xmlns="" ID="kvicGpV04cGz2IbWY4HCj+P9WO8=" pdftag="P" isBookmarkSet="no" bookmark="no" Order="_x0032_"/>
  <Shape xmlns="" ID="Mcv23vizkTz0zt6eNyRJa4aKwHM=" Order="_x0033_" pdftag="_x005B_Artifact_x005D_" isBookmarkSet="no" bookmark="no"/>
  <Shape xmlns="" ID="WYj+05rygP2LlzJDjZs92GsA/Mo=" pdftag="H2" isBookmarkSet="no" bookmark="yes" Order="_x0031_"/>
  <Shape xmlns="" ID="ggeKwCytWusicxcnnJ53QhgTYBM=" pdftag="P" isBookmarkSet="no" bookmark="no" Order="_x0032_"/>
  <Shape xmlns="" ID="fXXCptPyNw5B9Gu8iUzE6E2bZyI=" Order="_x0033_" pdftag="_x005B_Artifact_x005D_" isBookmarkSet="no" bookmark="no"/>
  <Shape xmlns="" ID="AbFS07+KpW9kssXLF1ocdoN70Zc=" Order="_x0033_" formula="no" inline="no" isBookmarkSet="no" bookmark="no" validate="no" artifact="_x0031_" pdftag="_x005B_Artifact_x005D_"/>
  <HyperLink xmlns="" ID="Ypf9jyM/8d81zH1fYy9QvzJN6RE=-594818332383.9142_251.1485" plainAltText="Information_x0020_Session:_x0020_508_x0020_Compliance_x0020_Overview" language=""/>
  <HyperLink xmlns="" ID="Ypf9jyM/8d81zH1fYy9QvzJN6RE=-868314608415.4142_322.6585" plainAltText="Job_x0020_Aid_x0020__x0023_1:_x0020_508_x0020_Compliance_x0020_in_x0020_Microsoft_x0020_Word_x0020__x0028_Intro_x0029_" language=""/>
  <HyperLink xmlns="" ID="Ypf9jyM/8d81zH1fYy9QvzJN6RE=-1613605486415.4142_338.0685" plainAltText="Job_x0020_Aid_x0020__x0023_2:_x0020_How_x0020_to_x0020_Make_x0020_Compliant_x0020_Tables" language=""/>
  <HyperLink xmlns="" ID="Ypf9jyM/8d81zH1fYy9QvzJN6RE=-636218306415.4142_353.4785" plainAltText="Job_x0020_Aid_x0020__x0023_3:_x0020_508_x0020_Compliance_x0020_in_x0020_PowerPoint" language=""/>
  <HyperLink xmlns="" ID="Ypf9jyM/8d81zH1fYy9QvzJN6RE=611510716429.2893_403.2885" plainAltText="mcolella_x0040_mahernet.com" language=""/>
  <HyperLink xmlns="" ID="Ypf9jyM/8d81zH1fYy9QvzJN6RE=801029938681.2893_403.2885" plainAltText="crobbins_x0040_mahernet.com" language=""/>
  <HyperLink xmlns="" ID="Ypf9jyM/8d81zH1fYy9QvzJN6RE=-252300033633.8342_472.8885" plainAltText="pkosowsky_x0040_mahernet.com" language=""/>
  <Shape xmlns="" ID="vxwPc6KvF0FmIt3xwUvwBO0aN5c=" pdftag="H2" isBookmarkSet="no" bookmark="yes" Order="_x0031_"/>
  <Shape xmlns="" ID="UosMIZpWajsF4XiZtgX1XMWgRF0=" pdftag="P" isBookmarkSet="no" bookmark="no" Order="_x0033_"/>
  <Shape xmlns="" ID="j0PeGyM9xB1Uc0aHrDqckRkMOtM=" Order="_x0036_" pdftag="_x005B_Artifact_x005D_" isBookmarkSet="no" bookmark="no"/>
  <Shape xmlns="" ID="xtQMw6N4zzwsv5V3W+Bm+INXTpU=" artifact="_x0031_" formula="no" inline="no" pdftag="Figure" isBookmarkSet="no" bookmark="no" validate="no" Order="_x0032_"/>
  <Shape xmlns="" ID="7OOrthLMXQE03HJOgQMvTXWEx6s=" pdftag="P" isBookmarkSet="no" bookmark="no" Order="_x0035_"/>
  <Shape xmlns="" ID="eoSvls8Lu+K8h1iWaCiqJls2Do0=" artifact="_x0031_" formula="no" inline="no" pdftag="Figure" isBookmarkSet="no" bookmark="no" validate="no" Order="_x0034_"/>
  <Shape xmlns="" ID="qGmL/XIUPR6PMN8YKmpaiPaTw8k=" pdftag="H2" isBookmarkSet="no" bookmark="yes" Order="_x0031_"/>
  <Shape xmlns="" ID="/NCOEh4MNY+n6rgbDzhuK+2x2J0=" pdftag="P" isBookmarkSet="no" bookmark="no" Order="_x0033_"/>
  <Shape xmlns="" ID="AHyU+3VTPJdfd4DbwPk5FfJJhaQ=" Order="_x0038_" pdftag="_x005B_Artifact_x005D_" isBookmarkSet="no" bookmark="no"/>
  <Shape xmlns="" ID="ARddzLctE+nEy+vcQuskMeFzpCM=" artifact="_x0031_" formula="no" inline="no" pdftag="Figure" isBookmarkSet="no" bookmark="no" validate="no" Order="_x0032_"/>
  <Shape xmlns="" ID="XJTmJJeiHB40Dq8al+bG6LsW61k=" pdftag="P" isBookmarkSet="no" bookmark="no" Order="_x0035_"/>
  <Shape xmlns="" ID="mA+V9SAdSJYcPdy/Q5HFfM5BdOQ=" artifact="_x0031_" formula="no" inline="no" pdftag="Figure" isBookmarkSet="no" bookmark="no" validate="no" Order="_x0034_"/>
  <Shape xmlns="" ID="hBL6zaqUUEe7OkprCMj9BGbSRIM=" pdftag="P" isBookmarkSet="no" bookmark="no" Order="_x0037_"/>
  <Shape xmlns="" ID="fCxUO974+KSYh7P+Cp4zPdIPT2A=" artifact="_x0031_" formula="no" inline="no" pdftag="Figure" isBookmarkSet="no" bookmark="no" validate="no" Order="_x0036_"/>
  <Shape xmlns="" ID="B9KeFNYrsXzHZzHe0ROwbhuvnxk=" pdftag="H2" isBookmarkSet="no" bookmark="yes" Order="_x0031_"/>
  <Shape xmlns="" ID="N000e4gSxaHrWPUWxKJdXUqs3ls=" pdftag="P" isBookmarkSet="no" bookmark="no" Order="_x0032_"/>
  <Shape xmlns="" ID="F6FCRfh36YX7ZqvsWR8199/7gwg=" Order="_x0033_" pdftag="_x005B_Artifact_x005D_" isBookmarkSet="no" bookmark="no"/>
  <Shape xmlns="" ID="ZxBhgxN9PF6iV4cOcGTDJY5f7XA=" pdftag="H2" isBookmarkSet="no" bookmark="yes" Order="_x0031_"/>
  <Shape xmlns="" ID="MEI9xWGYnVqvu3WCj43YA9tl5E0=" pdftag="P" isBookmarkSet="no" bookmark="no" Order="_x0032_"/>
  <Shape xmlns="" ID="DskAhs12hWRmS4gPeEFyDd5zd9A=" Order="_x0033_" pdftag="_x005B_Artifact_x005D_" isBookmarkSet="no" bookmark="no"/>
  <Shape xmlns="" ID="gCdGDU5PmjJjv8ye72UksYFCby0=" pdftag="P" isBookmarkSet="no" bookmark="no" Order="_x0031_"/>
  <Shape xmlns="" ID="RYQ0HBVo11QTz0eah56K7tO1bAo=" Order="_x0033_" pdftag="_x005B_Artifact_x005D_" isBookmarkSet="no" bookmark="no"/>
  <Shape xmlns="" ID="DpZRdrasWjfNFrKDNUsUqzS6cuo=" pdftag="P" isBookmarkSet="no" bookmark="no" Order="_x0032_"/>
  <Shape xmlns="" ID="dwPyGRoEEjK39UnhwnXYRx0g+vk=" pdftag="H2" isBookmarkSet="no" bookmark="yes" Order="_x0031_"/>
  <Shape xmlns="" ID="Iiht/abjPLTj0LB/QioY2ZGopVw=" Order="_x0032_" pdftag="_x005B_Artifact_x005D_" isBookmarkSet="no" bookmark="no"/>
  <Shape xmlns="" ID="fn79TT0DsIWG+ndfz2wc/CZ9LaA=" pdftag="H2" isBookmarkSet="no" bookmark="yes" Order="_x0031_"/>
  <Shape xmlns="" ID="u0DyhgWp4fOVZ1aJ7G2Bj0F5IPY=" pdftag="P" isBookmarkSet="no" bookmark="no" Order="_x0032_"/>
  <Shape xmlns="" ID="Nw/8+JDvlBIVQSFPYZWXBMqyeew=" pdftag="P" isBookmarkSet="no" bookmark="no" Order="_x0033_"/>
  <Shape xmlns="" ID="bhUdn1NuOh1QIXDTzU1lcy5uWzE=" Order="_x0034_" pdftag="_x005B_Artifact_x005D_" isBookmarkSet="no" bookmark="no"/>
  <Shape xmlns="" ID="EjE2L5TaciydmrulQFSMd52xIYQ=" pdftag="H2" isBookmarkSet="no" bookmark="yes" Order="_x0031_"/>
  <Shape xmlns="" ID="32eNe5yIzMQ7z6OmIElBlWXRWKI=" pdftag="P" isBookmarkSet="no" bookmark="no" Order="_x0032_"/>
  <Shape xmlns="" ID="SYnKt/020fZeU6daZbr8oxLkbPo=" Order="_x0033_" pdftag="_x005B_Artifact_x005D_" isBookmarkSet="no" bookmark="no"/>
  <Shape xmlns="" ID="OAHZQ4QrNAzMHz394JORnl3t6MA=" pdftag="H2" isBookmarkSet="no" bookmark="yes" Order="_x0031_"/>
  <Shape xmlns="" ID="ei7OYDTOvnqTPrQPTl+csWNUNCY=" Order="_x0032_" pdftag="_x005B_Artifact_x005D_" isBookmarkSet="no" bookmark="no"/>
  <Shape xmlns="" ID="ie9uR08t3aGH+MiEectFu3dIJ5w=" pdftag="H2" isBookmarkSet="no" bookmark="yes" Order="_x0031_"/>
  <Shape xmlns="" ID="Q5yQF2lowgeQCuddoPi9EO4vloQ=" pdftag="P" isBookmarkSet="no" bookmark="no" Order="_x0032_"/>
  <Shape xmlns="" ID="CuyGwl2h2woLlRW/44JT/pIw78I=" pdftag="P" isBookmarkSet="no" bookmark="no" Order="_x0033_"/>
  <Shape xmlns="" ID="sFnLxI24hlJJ8J+UtVL2Cp2tfxE=" Order="_x0034_" pdftag="_x005B_Artifact_x005D_" isBookmarkSet="no" bookmark="no"/>
  <Shape xmlns="" ID="KiFb0T0bf/xZh7T14Rx3NMYC2Sg=" pdftag="H2" isBookmarkSet="no" bookmark="yes" Order="_x0031_"/>
  <Shape xmlns="" ID="hwCIkRUvTiCEwq4jk5zP6M4MWnw=" pdftag="P" isBookmarkSet="no" bookmark="no" Order="_x0032_"/>
  <Shape xmlns="" ID="QSYLPjdPi51Jcsy//JTnjXz1t6Y=" pdftag="P" isBookmarkSet="no" bookmark="no" Order="_x0033_"/>
  <Shape xmlns="" ID="7d72cgIEecdK9q2ZiE9oGOTYlOs=" pdftag="P" isBookmarkSet="no" bookmark="no" Order="_x0034_"/>
  <Shape xmlns="" ID="nzHKsiQigGlZmOFPXYU0vyELJtk=" pdftag="P" isBookmarkSet="no" bookmark="no" Order="_x0035_"/>
  <Shape xmlns="" ID="T+wAZDr2tDrcy2HCdwqh6EcZqEw=" Order="_x0036_" pdftag="_x005B_Artifact_x005D_" isBookmarkSet="no" bookmark="no"/>
  <Shape xmlns="" ID="qDsgCEHpIjf950FBsquZ+hEQRes=" pdftag="H2" isBookmarkSet="no" bookmark="yes" Order="_x0031_"/>
  <Shape xmlns="" ID="w0TF/bldNTNRLVYRdQ4nChUvcj0=" Order="_x0032_" pdftag="_x005B_Artifact_x005D_" isBookmarkSet="no" bookmark="no"/>
  <Shape xmlns="" ID="TPjlRkIit9jUCp2AfbAtHYyRWMI=" Order="_x0031_" pdftag="_x005B_Artifact_x005D_" isBookmarkSet="no" bookmark="no"/>
  <Shape xmlns="" ID="B1pNmAbYg+tzTBprIqN/y2bOkAE=" pdftag="H2" isBookmarkSet="no" bookmark="yes" Order="_x0031_"/>
  <Shape xmlns="" ID="e4xA7QuAjbwyKEqq0g0v9x4yQJU=" pdftag="P" isBookmarkSet="no" bookmark="no" Order="_x0033_"/>
  <Shape xmlns="" ID="Ga7eoXMGdpVXEwG/Bp8nUhoQZVc=" pdftag="P" isBookmarkSet="no" bookmark="no" Order="_x0032_"/>
  <Shape xmlns="" ID="1OypsMwT+8VYMcb+tUL/pyb3pcA=" Order="_x0034_" pdftag="_x005B_Artifact_x005D_" isBookmarkSet="no" bookmark="no"/>
  <Shape xmlns="" ID="M2jyqvz6EL/U10FdZJUEE4+2Sc0=" pdftag="H2" isBookmarkSet="no" bookmark="yes" Order="_x0031_"/>
  <Shape xmlns="" ID="qYtTXL1qUYCNPRNOKu8biEEFDRo=" artifact="_x0031_" formula="no" inline="no" pdftag="Figure" isBookmarkSet="no" bookmark="no" validate="no" Order="_x0033_"/>
  <Shape xmlns="" ID="/D9JI+1RQef0fxR24xpMOa+LtOI=" pdftag="P" isBookmarkSet="no" bookmark="no" Order="_x0032_"/>
  <Shape xmlns="" ID="VDZ3JayS9iO+k42D8oLbelcjxoM=" Order="_x0034_" pdftag="_x005B_Artifact_x005D_" isBookmarkSet="no" bookmark="no"/>
  <Shape xmlns="" ID="JW9o+LTb2Mlc4yPPSXdCY7MnBBA=" pdftag="H2" isBookmarkSet="no" bookmark="yes" Order="_x0031_"/>
  <Shape xmlns="" ID="LJkTBlenHg5CTt5UagS8dwEqyfk=" Order="_x0034_" pdftag="_x005B_Artifact_x005D_" isBookmarkSet="no" bookmark="no"/>
  <Shape xmlns="" ID="FhI4OXrmkYWICjxrMUy78ZRptEY=" formula="no" inline="no" isBookmarkSet="no" bookmark="no" pdftag="Figure" artifact="_x0030_" validate="yes" Order="_x0032_"/>
  <Shape xmlns="" ID="ByoS0eD6PV9gMsZp2UD1IQaKU5U=" formula="no" inline="no" pdftag="Figure" isBookmarkSet="no" bookmark="no" artifact="_x0030_" validate="yes" Order="_x0033_"/>
  <SubText xmlns="" ID="AbFS07+KpW9kssXLF1ocdoN70Zc=" ActualText=""/>
  <SubText xmlns="" ID="FhI4OXrmkYWICjxrMUy78ZRptEY=" ActualText=""/>
  <SubText xmlns="" ID="ByoS0eD6PV9gMsZp2UD1IQaKU5U=" ActualText=""/>
  <Shape xmlns="" ID="j18c5aoqRcG4SwbhE1sGLRe1c7A=" Order="_x0034_" pdftag="_x005B_Artifact_x005D_" isBookmarkSet="no"/>
  <Shape xmlns="" ID="Ju0V79/5jdDq7/OT8R4RF7Ze9xY=" pdftag="H1" isBookmarkSet="no" bookmark="yes" Order="_x0031_"/>
  <Shape xmlns="" ID="hX8EZLnBdhTMy06xoO75IBan1QQ=" pdftag="H2" isBookmarkSet="no" bookmark="yes" Order="_x0032_"/>
  <Shape xmlns="" ID="v62pcboeoqB89tZ7ernQoNL+930=" pdftag="H2" isBookmarkSet="no" bookmark="yes" Order="_x0031_"/>
  <Shape xmlns="" ID="5QuCK6zNWtNJJPOoujADbgsvTos=" formula="no" inline="no" pdftag="Figure" isBookmarkSet="no" validate="no" artifact="_x0030_" Order="_x0032_" Lang="" bookmark="no"/>
  <HyperLink xmlns="" ID="fRWwl02LqoQNZ0R+9gtoeCG0pxo=737177384436.3398_147.0158" plainAltText="SMART_x0020_Training_x0020_"/>
  <HyperLink xmlns="" ID="fRWwl02LqoQNZ0R+9gtoeCG0pxo=363306643365.2998_211.0158" plainAltText="Core_x0020_Monitoring_x0020_Guide"/>
  <HyperLink xmlns="" ID="fRWwl02LqoQNZ0R+9gtoeCG0pxo=-410019780320.1497_275.0158" plainAltText="Technical_x0020_Assistance_x0020_Guide"/>
  <HyperLink xmlns="" ID="fRWwl02LqoQNZ0R+9gtoeCG0pxo=413956042363.3498_339.0158" plainAltText="ETA_x0020_Grantee_x0020_Handbook"/>
  <HyperLink xmlns="" ID="fRWwl02LqoQNZ0R+9gtoeCG0pxo=-175829293344.2598_403.0158" plainAltText="WorkforceGPS_x0020_Resources"/>
  <HyperLink xmlns="" ID="GaLE9khssLrMXvWeq5l+JKQ73qw=58617632248_115.4724" plainAltText="_x0032__x0020_CFR_x0020_200.302" language="" Lang=""/>
  <HyperLink xmlns="" ID="Aj5vxUOUQVEfx7Bem/AX0vOU/nw=586176322299.685_115.4724" plainAltText="_x0032__x0020_CFR_x0020_200.302" Lang=""/>
  <HyperLink xmlns="" ID="Aj5vxUOUQVEfx7Bem/AX0vOU/nw=-1904643464497.925_360.9924" plainAltText="WIOA" Lang=""/>
  <HyperLink xmlns="" ID="Aj5vxUOUQVEfx7Bem/AX0vOU/nw=266882682608.69_360.9924" plainAltText="_x0032_9_x0020_CFR_x0020_Part_x0020_38" Lang=""/>
  <HyperLink xmlns="" ID="hbpS6iLPopL6+blvstW+BshnYQQ=-175247583948_115.4724" plainAltText="_x0032__x0020_CFR_x0020_200.333" Lang=""/>
  <HyperLink xmlns="" ID="hbpS6iLPopL6+blvstW+BshnYQQ=74612146975_337.1124" plainAltText="ETA_x0020_Grant_x0020_and_x0020_Financial_x0020_Management_x0020_TAG" Lang=""/>
  <HyperLink xmlns="" ID="hbpS6iLPopL6+blvstW+BshnYQQ=-92076063175_408.1524" plainAltText="ETA_x0020_Core_x0020_Monitoring_x0020_Guide_x0020_" Lang=""/>
  <HyperLink xmlns="" ID="xIInU//ZPAq60IA9FdCsUD6yXMs=-175247583948_115.4724" plainAltText="_x0032__x0020_CFR_x0020_200.333" Lang=""/>
  <HyperLink xmlns="" ID="B0uL2R9gITbs5S0tZJ18d+vgis8=-175247583948_115.4724" plainAltText="_x0032__x0020_CFR_x0020_200.333" Lang=""/>
  <HyperLink xmlns="" ID="B0uL2R9gITbs5S0tZJ18d+vgis8=-190464346475_247.7124" plainAltText="WIOA" Lang=""/>
  <HyperLink xmlns="" ID="B0uL2R9gITbs5S0tZJ18d+vgis8=906514042185.765_247.7124" plainAltText="_x0032_9_x0020_CFR_x0020_part_x0020_38" Lang=""/>
  <HyperLink xmlns="" ID="LnWG9ClHuNcwr+Qtkpt1CfmC6sY=-175247583448_115.4724" plainAltText="_x0032__x0020_CFR_x0020_200.336" Lang=""/>
  <HyperLink xmlns="" ID="FTjaDyQ3LcRQtiupgOKaPMxMmPw=-175247583548_115.4724" plainAltText="_x0032__x0020_CFR_x0020_200.337" Lang=""/>
  <HyperLink xmlns="" ID="P351o2aXN9xHBiEgfDCbEW6qbMo=139960095463.6_119.0286" plainAltText="_x0032__x0020_CFR_x0020_200.79" Lang=""/>
  <HyperLink xmlns="" ID="pQKj0NFJOSXfLDWxsWicqywZQVQ=-132581965748_112.2959" plainAltText="_x0032__x0020_CFR_x0020_200._x0020_82" Lang=""/>
  <HyperLink xmlns="" ID="xfNW6fy1Alm8C1A5IyqYsfvHSZ0=58617632148_115.4724" plainAltText="_x0032__x0020_CFR_x0020_200.303" Lang=""/>
  <HyperLink xmlns="" ID="xfNW6fy1Alm8C1A5IyqYsfvHSZ0=-1752475835224_115.4724" plainAltText="_x0032__x0020_CFR_x0020_200.337" Lang=""/>
  <HyperLink xmlns="" ID="xfNW6fy1Alm8C1A5IyqYsfvHSZ0=1371847153400_115.4724" plainAltText="TEGL_x0020_39-11" Lang=""/>
  <HyperLink xmlns="" ID="ncSX8mtrpAmgu+1a2VPNgKUG6Go=-175247583348_115.4724" plainAltText="_x0032__x0020_CFR_x0020_200.335" Lang=""/>
  <HyperLink xmlns="" ID="BvlvKkEhoJR1f87kNKKmajuojaI=1371847153347.175_356.7886" plainAltText="TEGL_x0020_39-11" Lang=""/>
  <HyperLink xmlns="" ID="k4cl4O7/cVD2ODdyN25oz/yB55M=137184715348_115.4724" plainAltText="TEGL_x0020_39-11" Lang=""/>
  <HyperLink xmlns="" ID="1Sjqai96LiPb41MC5WTKtx9YB1k=-1752475832106.9_384.5524" plainAltText="_x0032__x0020_CFR_x0020_200.334" Lang=""/>
  <HyperLink xmlns="" ID="1Sjqai96LiPb41MC5WTKtx9YB1k=95465403277.915_414.0323" plainAltText="_x0032__x0020_CFR_x0020_2900.18" Lang=""/>
  <HyperLink xmlns="" ID="ovoNA8Usg7F97De7EMMlO3LfFzc=148612597648_115.4724" plainAltText="_x0032__x0020_CFR_x0020_200.16" Lang=""/>
  <HyperLink xmlns="" ID="ovoNA8Usg7F97De7EMMlO3LfFzc=-178497727100.5_246.2724" plainAltText="_x0032__x0020_CFR_x0020_200.343" Lang=""/>
  <HyperLink xmlns="" ID="JQZhmXkhKY9iANHgYPd5gPZa1eo=-17849772748_103.983" plainAltText="_x0032__x0020_CFR_x0020_200.343" Lang=""/>
  <HyperLink xmlns="" ID="JQZhmXkhKY9iANHgYPd5gPZa1eo=95465414467.77_205.983" plainAltText="_x0032__x0020_CFR_x0020_2900.15" Lang=""/>
  <HyperLink xmlns="" ID="mVrUk1Q90U61npqxUrcYGlu5HNU=-53986883275_115.4724" plainAltText="_x0032_0_x0020_CFR_x0020_683.150" Lang=""/>
  <HyperLink xmlns="" ID="mVrUk1Q90U61npqxUrcYGlu5HNU=148612597675_149.0724" plainAltText="_x0032__x0020_CFR_x0020_200.16" Lang=""/>
  <HyperLink xmlns="" ID="mVrUk1Q90U61npqxUrcYGlu5HNU=-17849772775_194.6724" plainAltText="_x0032__x0020_CFR_x0020_200.343" Lang=""/>
  <HyperLink xmlns="" ID="mVrUk1Q90U61npqxUrcYGlu5HNU=-17849772075_240.2724" plainAltText="_x0032__x0020_CFR_x0020_200.344" Lang=""/>
  <HyperLink xmlns="" ID="mVrUk1Q90U61npqxUrcYGlu5HNU=-17849772175_285.8724" plainAltText="_x0032__x0020_CFR_x0020_200.345" Lang=""/>
  <HyperLink xmlns="" ID="mVrUk1Q90U61npqxUrcYGlu5HNU=9546541475_331.4724" plainAltText="_x0032__x0020_CFR_x0020_2900.15" Lang=""/>
  <HyperLink xmlns="" ID="mVrUk1Q90U61npqxUrcYGlu5HNU=95465412293.25_331.4724" plainAltText="_x0032__x0020_CFR_x0020_2900.17" Lang=""/>
  <HyperLink xmlns="" ID="dDy30Rj0jIjVrx8dGy65LwRcv94=960468074389.765_311.0724" plainAltText="_x0032__x0020_CFR_x0020_200.343_x0028_a_x0029_" Lang=""/>
  <HyperLink xmlns="" ID="yNlqkTkzR8Ityl81qNb6qWtM4es=-92956141639.465_282.9924" plainAltText="Public_x0020_Law_x0020_114-117" Lang=""/>
  <HyperLink xmlns="" ID="yl/IAaf6DKp2kHJMSss3RdXYAJE=-834346909345.9751_301.513" plainAltText="http:_x002F__x002F_www.etareports.doleta.gov_x002F_grant_closeout.cfm"/>
  <HyperLink xmlns="" ID="GKs2oMRX/7lhCEQX4sYGqbSfk3I=1802885481404.185_350.733" plainAltText="_x0032__x0020_CFR_x0020_200.29" Lang=""/>
  <HyperLink xmlns="" ID="GKs2oMRX/7lhCEQX4sYGqbSfk3I=586176326553.6851_350.733" plainAltText="_x0032__x0020_CFR_x0020_200.306" Lang=""/>
  <HyperLink xmlns="" ID="GKs2oMRX/7lhCEQX4sYGqbSfk3I=-226575027761.9351_350.733" plainAltText="_x0032__x0020_CFR_x0020_2900.8" Lang=""/>
  <HyperLink xmlns="" ID="GKs2oMRX/7lhCEQX4sYGqbSfk3I=-1141176054106.9_395.253" plainAltText="_x0032__x0020_CFR_x0020_200.306_x0028_b_x0029_" Lang=""/>
  <HyperLink xmlns="" ID="yuF0QcykXNyWz2etsJl1sETPdLs=9546541448_115.4724" plainAltText="_x0032__x0020_CFR_x0020_2900.15" Lang=""/>
  <HyperLink xmlns="" ID="i9XJ0YU0oRF3BFTIp4wD/Y/KjY0=1802885481106.9_149.0724" plainAltText="_x0032__x0020_CFR_x0020_200.29" Lang=""/>
  <HyperLink xmlns="" ID="i9XJ0YU0oRF3BFTIp4wD/Y/KjY0=586176326244.525_149.0724" plainAltText="_x0032__x0020_CFR_x0020_200.306" Lang=""/>
  <HyperLink xmlns="" ID="i9XJ0YU0oRF3BFTIp4wD/Y/KjY0=-226575027106.9_181.4324" plainAltText="_x0032__x0020_CFR_x0020_2900.8" Lang=""/>
  <HyperLink xmlns="" ID="Arz5JJQ5ho6oy/41YNU4XC+V0p8=-110592428365.12_115.4724" plainAltText="_x0032_0_x0020_CFR_x0020_683.200_x0028_e_x0029__x0028_8_x0029_" Lang=""/>
  <HyperLink xmlns="" ID="Arz5JJQ5ho6oy/41YNU4XC+V0p8=586176325666.7451_115.4724" plainAltText="_x0032__x0020_CFR_x0020_200.307" Lang=""/>
  <HyperLink xmlns="" ID="H1Q7yG5vztQkgepb0zS+qXUdqJc=20095318748_115.4724" plainAltText="_x0032__x0020_CFR_x0020_200.343_x0028_d_x0029_" Lang=""/>
  <HyperLink xmlns="" ID="H1Q7yG5vztQkgepb0zS+qXUdqJc=-1234888524180.625_378.9924" plainAltText="Pay.Gov" Lang=""/>
  <HyperLink xmlns="" ID="KGTlo0GOjBis5r1StsEmL5TsRmg=36330664364.19992_114.4572" plainAltText="Core_x0020_Monitoring_x0020_Guide" Lang=""/>
  <HyperLink xmlns="" ID="KGTlo0GOjBis5r1StsEmL5TsRmg=27714819164.19992_161.2172" plainAltText="Grant_x0020__x0026__x0020_Financial_x0020_Management_x0020_Technical_x0020_" Lang=""/>
  <HyperLink xmlns="" ID="KGTlo0GOjBis5r1StsEmL5TsRmg=135620575864.19992_202.9772" plainAltText="Assistance_x0020_Guide_x0020_"/>
  <HyperLink xmlns="" ID="KGTlo0GOjBis5r1StsEmL5TsRmg=-247763409357.405_249.7372" plainAltText="_x0032__x0020_CFR_x0020_Part_x0020_" Lang=""/>
  <HyperLink xmlns="" ID="KGTlo0GOjBis5r1StsEmL5TsRmg=1640631264.19992_291.4972" plainAltText="_x0032_900"/>
  <HyperLink xmlns="" ID="KGTlo0GOjBis5r1StsEmL5TsRmg=1810691501113.565_407.2572" plainAltText="_x0033_9-11" Lang=""/>
  <HyperLink xmlns="" ID="OoP1LvXVc810SZaAQLAtajlX06g=1883269349677.4603_161.9772" plainAltText="_x0032__x0020_CFR_x0020_Part_x0020_200" Lang=""/>
  <HyperLink xmlns="" ID="OoP1LvXVc810SZaAQLAtajlX06g=942257854792.0502_346.7372" plainAltText="_x0032_0_x0020_CFR_x0020_" Lang=""/>
  <HyperLink xmlns="" ID="OoP1LvXVc810SZaAQLAtajlX06g=-2112235860504.7352_382.4972" plainAltText="Part_x0020_683" Lang=""/>
  <HyperLink xmlns="" ID="63bSukZMaIBgtvHE3sy2epjT6Nw=-383150670173.8999_161.9772" plainAltText="Service_x0020_Locator" Lang=""/>
  <HyperLink xmlns="" ID="63bSukZMaIBgtvHE3sy2epjT6Nw=-11371072692.94992_225.3372" plainAltText="DOLETA.gov_x002F_Grants" Lang=""/>
  <HyperLink xmlns="" ID="H5HE7cJeZAf6ki356jwxoJdBgoI=-1242461217697.3651_138.2172" plainAltText="Grants_x0020_Application_x0020_and_x0020_" Lang=""/>
  <HyperLink xmlns="" ID="H5HE7cJeZAf6ki356jwxoJdBgoI=1465423831560.9501_159.8172" plainAltText="Management_x0020_Community_x0020_of_x0020_Practice"/>
  <HyperLink xmlns="" ID="H5HE7cJeZAf6ki356jwxoJdBgoI=-538624618560.9501_347.4972" plainAltText="WorkforceGPS" language="" Lang=""/>
  <Shape xmlns="" ID="RU9ojsXnLHuZHuVgDHYL4ozIfxA=" Order="_x0033_" pdftag="_x005B_Artifact_x005D_" isBookmarkSet="no" bookmark="no"/>
  <Shape xmlns="" ID="IvmGoyQcpETC/kxsHPwhmmYUNv0=" pdftag="H2" isBookmarkSet="no" bookmark="yes" Order="_x0031_"/>
  <Shape xmlns="" ID="fRWwl02LqoQNZ0R+9gtoeCG0pxo=" pdftag="" Order="_x0033_"/>
  <Shape xmlns="" ID="Sqm9obKNoLtARQ3k2/OJmbuGV8Q=" pdftag="Figure" Order="_x0032_" artifact="_x0030_" validate="yes"/>
  <Shape xmlns="" ID="/Uh/qt+jJcVHqfBbEImfWRdmtts=" Order="_x0032_" pdftag="_x005B_Artifact_x005D_" isBookmarkSet="no" bookmark="no"/>
  <Shape xmlns="" ID="FlaLxzPjUAD3ks4l9qIWMPiHOtg=" pdftag="H2" isBookmarkSet="no" bookmark="yes" Order="_x0031_"/>
  <Shape xmlns="" ID="R2KyC9695kHmLJacQN97F0hhb0M=" pdftag="P" isBookmarkSet="no" Order="_x0032_" bookmark="no"/>
  <Shape xmlns="" ID="hqNwemuWX1S9Nf/aN9DcQBOVZHA=" Order="_x0033_" pdftag="_x005B_Artifact_x005D_" isBookmarkSet="no" bookmark="no"/>
  <Shape xmlns="" ID="nf+CIK6yO3UhbttIqc7lBQ9Sv/4=" pdftag="H2" isBookmarkSet="no" bookmark="yes" Order="_x0031_"/>
  <Shape xmlns="" ID="shDLazMK+MOKsjGf1sHlnQ9De8M=" pdftag="P" isBookmarkSet="no" Order="_x0032_" bookmark="no"/>
  <Shape xmlns="" ID="tCXNd/51yAbcXqpIYjiCTmJi01g=" Order="_x0033_" pdftag="_x005B_Artifact_x005D_" isBookmarkSet="no" bookmark="no"/>
  <Shape xmlns="" ID="4bGG4XDajIPuWEMytAXDNN2fym0=" pdftag="H2" isBookmarkSet="no" bookmark="yes" Order="_x0031_"/>
  <Shape xmlns="" ID="h6b1IOGnIvc0/JNrOQlai146I8I=" pdftag="H2" isBookmarkSet="no" bookmark="yes" Order="_x0031_"/>
  <Shape xmlns="" ID="221jgffG9vD4OAYseB/5SabdG7g=" pdftag="P" isBookmarkSet="no" Order="_x0032_" bookmark="no"/>
  <Shape xmlns="" ID="zusKVEEVtvH1PyM4yqgjzz3FGyE=" formula="no" artifact="_x0030_" inline="no" pdftag="Figure" isBookmarkSet="no" validate="no" Order="_x0033_" Lang="" bookmark="no"/>
  <Shape xmlns="" ID="Aj5vxUOUQVEfx7Bem/AX0vOU/nw=" pdftag="P" isBookmarkSet="no" Order="_x0032_" bookmark="no"/>
  <Shape xmlns="" ID="hbpS6iLPopL6+blvstW+BshnYQQ=" pdftag="P" isBookmarkSet="no" Order="_x0032_" bookmark="no"/>
  <Shape xmlns="" ID="EgpUfotQ27c6cANBzSyHEIx4ECA=" pdftag="Figure" formula="no" artifact="_x0030_" inline="no" isBookmarkSet="no" validate="no" Order="_x0033_" Lang=""/>
  <Shape xmlns="" ID="Pkjngv4Fxwh7yV3aP2JmNRGInTc=" pdftag="H2" isBookmarkSet="no" bookmark="yes" Order="_x0031_"/>
  <Shape xmlns="" ID="TwnVvD36hV4WoMCCzwLW5+/r9mU=" formula="no" artifact="_x0030_" inline="no" pdftag="Figure" isBookmarkSet="no" validate="no" Order="_x0032_" Lang="" bookmark="no"/>
  <Shape xmlns="" ID="+7liKCnrQY1RUXuddyQVAa9pKpM=" pdftag="Figure" artifact="_x0030_" isBookmarkSet="no" validate="no" Order="_x0033_" Lang=""/>
  <Shape xmlns="" ID="+pGF5md50iltMKY5rCWtC2IGao8=" artifact="_x0030_" pdftag="Figure" isBookmarkSet="no" validate="no" Order="_x0032_" formula="no" Lang="" bookmark="no"/>
  <Shape xmlns="" ID="Sn4Vcob5SC32Igot8Dp51tU4ek4=" pdftag="Figure" artifact="_x0030_" isBookmarkSet="no" validate="no" Order="_x0033_" Lang=""/>
  <Shape xmlns="" ID="xIInU//ZPAq60IA9FdCsUD6yXMs=" pdftag="P" isBookmarkSet="no" Order="_x0032_" bookmark="no"/>
  <Shape xmlns="" ID="pD4m1/1K1mrrQNCde3HcKK7DuKU=" artifact="_x0030_" pdftag="Figure" isBookmarkSet="no" validate="no" Order="_x0033_" formula="no" Lang="" bookmark="no"/>
  <Shape xmlns="" ID="Ds+9JEp41wBy7W5d7KIweboSKAM=" pdftag="H2" isBookmarkSet="no" bookmark="yes" Order="_x0031_"/>
  <Shape xmlns="" ID="B0uL2R9gITbs5S0tZJ18d+vgis8=" pdftag="P" isBookmarkSet="no" Order="_x0032_" bookmark="no"/>
  <Shape xmlns="" ID="oDxdsgvP3Is9sTQ1w79e5VlrODE=" pdftag="Figure" artifact="_x0030_" isBookmarkSet="no" validate="no" Order="_x0033_" Lang=""/>
  <Shape xmlns="" ID="SUhLKaXDLuSDMhdwQm462MxRPZs=" Order="_x0034_" pdftag="_x005B_Artifact_x005D_" isBookmarkSet="no" bookmark="no"/>
  <Shape xmlns="" ID="LnWG9ClHuNcwr+Qtkpt1CfmC6sY=" pdftag="P" isBookmarkSet="no" Order="_x0032_" bookmark="no"/>
  <Shape xmlns="" ID="nUXgn55aqN6ksa9jZpIDStfT9p8=" Order="_x0033_" pdftag="_x005B_Artifact_x005D_" isBookmarkSet="no" bookmark="no"/>
  <Shape xmlns="" ID="FTjaDyQ3LcRQtiupgOKaPMxMmPw=" pdftag="P" isBookmarkSet="no" Order="_x0032_" bookmark="no"/>
  <Shape xmlns="" ID="gIY2xEhHhOYIon5lONpreNG5Q6o=" Order="_x0033_" pdftag="_x005B_Artifact_x005D_" isBookmarkSet="no" bookmark="no"/>
  <Shape xmlns="" ID="H39deeNkDD5GUQSBzYzE6ugsNJA=" pdftag="H2" isBookmarkSet="no" bookmark="yes" Order="_x0031_"/>
  <Shape xmlns="" ID="P351o2aXN9xHBiEgfDCbEW6qbMo=" pdftag="P" isBookmarkSet="no" Order="_x0032_" bookmark="no"/>
  <Shape xmlns="" ID="LcyFeiahZz8TteCYFAEiJUXRxV0=" artifact="_x0030_" pdftag="Figure" isBookmarkSet="no" validate="no" Order="_x0033_" formula="no" Lang="" bookmark="no"/>
  <Shape xmlns="" ID="pQKj0NFJOSXfLDWxsWicqywZQVQ=" pdftag="P" isBookmarkSet="no" Order="_x0032_" bookmark="no"/>
  <Shape xmlns="" ID="CzoeAHiyWRkEznJk2eNsweE7dCY=" artifact="_x0030_" pdftag="Figure" isBookmarkSet="no" validate="no" Order="_x0033_" formula="no" Lang="" bookmark="no"/>
  <Shape xmlns="" ID="DQzBLgclfRb8R6VslD6uHzOQNq4=" Order="_x0034_" pdftag="_x005B_Artifact_x005D_" isBookmarkSet="no" bookmark="no"/>
  <Shape xmlns="" ID="PebFTK5XARgDtwJ3tfTkBPJs6Gs=" pdftag="H2" isBookmarkSet="no" bookmark="yes" Order="_x0031_"/>
  <Shape xmlns="" ID="xfNW6fy1Alm8C1A5IyqYsfvHSZ0=" pdftag="P" isBookmarkSet="no" Order="_x0032_" bookmark="no"/>
  <Shape xmlns="" ID="+f6eYwfijoNVqS3VPVdX+nzJRhU=" artifact="_x0030_" pdftag="Figure" isBookmarkSet="no" validate="no" Order="_x0033_" formula="no" Lang="" bookmark="no"/>
  <Shape xmlns="" ID="kJXxsulFyyvKKwYnSWp0pWEJkC8=" Order="_x0034_" pdftag="_x005B_Artifact_x005D_" isBookmarkSet="no" bookmark="no"/>
  <Shape xmlns="" ID="Tf17GstV63F6uHVkNQt7ImhpTZo=" pdftag="H2" isBookmarkSet="no" bookmark="yes" Order="_x0031_"/>
  <Shape xmlns="" ID="ncSX8mtrpAmgu+1a2VPNgKUG6Go=" pdftag="P" isBookmarkSet="no" Order="_x0032_" bookmark="no"/>
  <Shape xmlns="" ID="Dv9zojHFNv3/zq1NMIy7XcGHKHU=" Order="_x0033_" pdftag="_x005B_Artifact_x005D_" isBookmarkSet="no" bookmark="no"/>
  <Shape xmlns="" ID="O2TOUEdo9wh6ENc8Kv+tdt8EebQ=" pdftag="H2" isBookmarkSet="no" bookmark="yes" Order="_x0031_"/>
  <Shape xmlns="" ID="BvlvKkEhoJR1f87kNKKmajuojaI=" pdftag="P" isBookmarkSet="no" Order="_x0033_" bookmark="no"/>
  <Shape xmlns="" ID="JfDphi4D2RkZRo1hBnYNVaf/E5k=" artifact="_x0030_" pdftag="Figure" isBookmarkSet="no" validate="no" Order="_x0032_" formula="no" Lang="" bookmark="no"/>
  <Shape xmlns="" ID="lgJW2MstJgDU+lKfgFQhHM5mvM4=" Order="_x0034_" pdftag="_x005B_Artifact_x005D_" isBookmarkSet="no" bookmark="no"/>
  <Shape xmlns="" ID="t3IZlyyIHortUTKhtc2Ey8JO1tQ=" pdftag="H2" isBookmarkSet="no" bookmark="yes" Order="_x0031_"/>
  <Shape xmlns="" ID="k4cl4O7/cVD2ODdyN25oz/yB55M=" pdftag="P" isBookmarkSet="no" Order="_x0032_" bookmark="no"/>
  <Shape xmlns="" ID="A8gpKNBsmDdSQoMtCtLaQ1BPiCk=" Order="_x0033_" pdftag="_x005B_Artifact_x005D_" isBookmarkSet="no" bookmark="no"/>
  <Shape xmlns="" ID="FgbPoTrhwNBNkQCJRWJ1CWyZKNY=" pdftag="H2" isBookmarkSet="no" bookmark="yes" Order="_x0031_"/>
  <Shape xmlns="" ID="1Sjqai96LiPb41MC5WTKtx9YB1k=" pdftag="P" isBookmarkSet="no" Order="_x0032_" bookmark="no"/>
  <Shape xmlns="" ID="BcewDUfUm44kus9FSPCjd1G2ap0=" Order="_x0033_" pdftag="_x005B_Artifact_x005D_" isBookmarkSet="no" bookmark="no"/>
  <Shape xmlns="" ID="ifqqMT08DrHQWwO9mA1BIzidddQ=" pdftag="H2" isBookmarkSet="no" bookmark="yes" Order="_x0031_"/>
  <Shape xmlns="" ID="2qJYU3liIqToFzTKTdztbMgq/aI=" pdftag="P" isBookmarkSet="no" Order="_x0032_" bookmark="no"/>
  <Shape xmlns="" ID="0xDQljD+0dvnC0iiiau7wKGpR9E=" Order="_x0033_" pdftag="_x005B_Artifact_x005D_" isBookmarkSet="no" bookmark="no"/>
  <Shape xmlns="" ID="jWa0T9A+DjQhnV1jKdiHy9pMeB8=" pdftag="P" isBookmarkSet="no" Order="_x0032_" bookmark="no"/>
  <Shape xmlns="" ID="zx/2IHBFbmokyKwJl8i0FnsAaAk=" Order="_x0033_" pdftag="_x005B_Artifact_x005D_" isBookmarkSet="no" bookmark="no"/>
  <Shape xmlns="" ID="f4WPmDwurNN723XcubNNk2BMKeA=" pdftag="H2" isBookmarkSet="no" bookmark="yes" Order="_x0031_"/>
  <Shape xmlns="" ID="xMemmt4+wWhoYfIEIdcJHbJ0Gqk=" pdftag="P" isBookmarkSet="no" Order="_x0032_" bookmark="no"/>
  <Shape xmlns="" ID="cBxxxJipibnxzN0UdO6MamfIZa0=" Order="_x0033_" pdftag="_x005B_Artifact_x005D_" isBookmarkSet="no" bookmark="no"/>
  <Shape xmlns="" ID="Mo15Y1j8a5Mw+pmrLJtyPalT258=" pdftag="H2" isBookmarkSet="no" bookmark="yes" Order="_x0031_"/>
  <Shape xmlns="" ID="mX66OLWh8Ht373m1eLh5KPJOjKo=" pdftag="P" isBookmarkSet="no" Order="_x0032_" bookmark="no"/>
  <Shape xmlns="" ID="wQcy+6rLWhUQOkPmXOk0lG+i2j4=" Order="_x0033_" pdftag="_x005B_Artifact_x005D_" isBookmarkSet="no" bookmark="no"/>
  <Shape xmlns="" ID="TpPR6A+LWWALf3I8FKp6KK/nmCk=" pdftag="H2" isBookmarkSet="no" bookmark="yes" Order="_x0031_"/>
  <Shape xmlns="" ID="AMYH1/Te7MhzvVZGKrNVHjVkdaI=" pdftag="P" isBookmarkSet="no" Order="_x0032_" bookmark="no"/>
  <Shape xmlns="" ID="zJZtsF9LGIX0Csw9mVpP3OWM45E=" pdftag="Figure" artifact="_x0030_" isBookmarkSet="no" validate="no" Order="_x0033_" Lang=""/>
  <Shape xmlns="" ID="2a4e6sU+kvHbJ5V+mtg11w7QIs0=" Order="_x0034_" pdftag="_x005B_Artifact_x005D_" isBookmarkSet="no" bookmark="no"/>
  <Shape xmlns="" ID="ehRAaL7S7M/2Vlozzv/6RcfJ2V4=" pdftag="H2" isBookmarkSet="no" bookmark="yes" Order="_x0031_"/>
  <Shape xmlns="" ID="GvnTazxCSE8c3OBqSdsOMiqfPwo=" pdftag="P" isBookmarkSet="no" Order="_x0032_" bookmark="no"/>
  <Shape xmlns="" ID="A1au77wjV/OygIIVO6mHre6koUM=" Order="_x0033_" pdftag="_x005B_Artifact_x005D_" isBookmarkSet="no" bookmark="no"/>
  <Shape xmlns="" ID="KA1AFfsBYr8BQFEI9lqMfNlT7Co=" pdftag="H2" isBookmarkSet="no" bookmark="yes" Order="_x0031_"/>
  <Shape xmlns="" ID="ovoNA8Usg7F97De7EMMlO3LfFzc=" pdftag="P" isBookmarkSet="no" Order="_x0032_" bookmark="no"/>
  <Shape xmlns="" ID="HI4IwHlBUSKxfjzsFrM7bgBtjjQ=" Order="_x0033_" pdftag="_x005B_Artifact_x005D_" isBookmarkSet="no" bookmark="no"/>
  <Shape xmlns="" ID="7w0JjeFllg94Ku7HxbxQ3exaRa4=" pdftag="H2" isBookmarkSet="no" bookmark="yes" Order="_x0031_"/>
  <Shape xmlns="" ID="JQZhmXkhKY9iANHgYPd5gPZa1eo=" pdftag="P" isBookmarkSet="no" Order="_x0032_" bookmark="no"/>
  <Shape xmlns="" ID="5Uif1xQDBhlAJvorFVMDN9Fv1Og=" Order="_x0033_" pdftag="_x005B_Artifact_x005D_" isBookmarkSet="no" bookmark="no"/>
  <Shape xmlns="" ID="UYTZ9mCR/3vL8KLnhO8Fh7sXspU=" pdftag="H2" isBookmarkSet="no" bookmark="yes" Order="_x0031_"/>
  <Shape xmlns="" ID="mVrUk1Q90U61npqxUrcYGlu5HNU=" pdftag="P" isBookmarkSet="no" Order="_x0032_" bookmark="no"/>
  <Shape xmlns="" ID="mR50bIy0ffkxYngT/bFZxTZX5nA=" Order="_x0033_" pdftag="_x005B_Artifact_x005D_" isBookmarkSet="no" bookmark="no"/>
  <Shape xmlns="" ID="GVlYV4Y+O75xmW9PjQstn89Ivn4=" pdftag="H2" isBookmarkSet="no" bookmark="yes" Order="_x0031_"/>
  <Shape xmlns="" ID="U4xAz7Q9kTvJ24m3YvONGxTjmwM=" pdftag="P" isBookmarkSet="no" Order="_x0032_" bookmark="no"/>
  <Shape xmlns="" ID="u0L/0beZKIUJwdYeXvvDcB9+eSQ=" Order="_x0033_" pdftag="_x005B_Artifact_x005D_" isBookmarkSet="no" bookmark="no"/>
  <Shape xmlns="" ID="Umw2EWm+mJXKGjkP44TUQVzCUoQ=" pdftag="H2" isBookmarkSet="no" bookmark="yes" Order="_x0031_"/>
  <Shape xmlns="" ID="dDy30Rj0jIjVrx8dGy65LwRcv94=" pdftag="P" isBookmarkSet="no" Order="_x0032_" bookmark="no"/>
  <Shape xmlns="" ID="n9H+1oE9yd0jEamG3X8KEdfihe0=" Order="_x0033_" pdftag="_x005B_Artifact_x005D_" isBookmarkSet="no" bookmark="no"/>
  <Shape xmlns="" ID="ExoApXdzcR3iEtDsJx2dBXjX9oU=" pdftag="H2" isBookmarkSet="no" bookmark="yes" Order="_x0031_"/>
  <Shape xmlns="" ID="zr+6C2guaBT1FQRzrAAvXaGVYjQ=" artifact="_x0030_" pdftag="Figure" isBookmarkSet="no" validate="no" Order="_x0032_" formula="no" Lang="" bookmark="no"/>
  <Shape xmlns="" ID="MNsJeJzGY/8np3B6SjUiZ0bNyzE=" Order="_x0033_" pdftag="_x005B_Artifact_x005D_" isBookmarkSet="no" bookmark="no"/>
  <Shape xmlns="" ID="CL0fWcVev5rKohZBify06Tk+EpY=" pdftag="H2" isBookmarkSet="no" bookmark="yes" Order="_x0031_"/>
  <Shape xmlns="" ID="yNlqkTkzR8Ityl81qNb6qWtM4es=" pdftag="P" isBookmarkSet="no" Order="_x0032_" bookmark="no"/>
  <Shape xmlns="" ID="Fis1j4sAy104Nz3zbrocny2cjK8=" Order="_x0033_" pdftag="_x005B_Artifact_x005D_" isBookmarkSet="no" bookmark="no"/>
  <Shape xmlns="" ID="WTRxd89zX5QvpKlrsid9ADj/d7s=" pdftag="H2" isBookmarkSet="no" bookmark="yes" Order="_x0031_"/>
  <Shape xmlns="" ID="GRoTKtvtpM38Fx03AlYeMcNkqsA=" pdftag="P" isBookmarkSet="no" Order="_x0034_" bookmark="no"/>
  <Shape xmlns="" ID="vIDygtSIhwjzY9+BtXkWLTZpWxo=" artifact="_x0031_" pdftag="Figure" isBookmarkSet="no" validate="no" Order="_x0032_" formula="no" Lang=""/>
  <Shape xmlns="" ID="9ymhBRHyb5fmc+M1XfI//OzEFHc=" artifact="_x0030_" pdftag="Figure" isBookmarkSet="no" validate="no" Order="_x0033_" formula="no" Lang="" bookmark="no"/>
  <Shape xmlns="" ID="wHVqoC8SOjBJWPCkljJLKdkHRUQ=" Order="_x0035_" pdftag="_x005B_Artifact_x005D_" isBookmarkSet="no" bookmark="no"/>
  <Shape xmlns="" ID="FbEkVIK+UrySeBGwNR6pNUs5uI0=" pdftag="H2" isBookmarkSet="no" bookmark="yes" Order="_x0031_"/>
  <Shape xmlns="" ID="67hfhY7ptWHFG9+eyALWmss89DQ=" pdftag="P" isBookmarkSet="no" Order="_x0033_" bookmark="no"/>
  <Shape xmlns="" ID="yl/IAaf6DKp2kHJMSss3RdXYAJE=" pdftag="P" isBookmarkSet="no" Order="_x0032_" bookmark="no"/>
  <Shape xmlns="" ID="MVNMTEcn6fAtCjsa4EQ0wFS5Fg8=" Order="_x0034_" pdftag="_x005B_Artifact_x005D_" isBookmarkSet="no" bookmark="no"/>
  <Shape xmlns="" ID="9cqmMN5z8pK4AfylFOyrqEfZWNs=" pdftag="H2" isBookmarkSet="no" bookmark="yes" Order="_x0031_"/>
  <Shape xmlns="" ID="dte4bqdC7BXxFgLBhHZ24wy6m4A=" pdftag="P" isBookmarkSet="no" Order="_x0032_" bookmark="no"/>
  <Shape xmlns="" ID="NLeAEh3Gyo53kbikxI7rh0hfAB0=" Order="_x0033_" pdftag="_x005B_Artifact_x005D_" isBookmarkSet="no" bookmark="no"/>
  <Shape xmlns="" ID="Jk9j/Jr4/5D70gVnOyVoZ0Yv8Gg=" pdftag="H2" isBookmarkSet="no" bookmark="yes" Order="_x0031_"/>
  <Shape xmlns="" ID="GKs2oMRX/7lhCEQX4sYGqbSfk3I=" pdftag="P" isBookmarkSet="no" Order="_x0032_" bookmark="no"/>
  <Shape xmlns="" ID="fX6972lTc0I3cjriABiHqHq4msY=" Order="_x0033_" pdftag="_x005B_Artifact_x005D_" isBookmarkSet="no" bookmark="no"/>
  <Shape xmlns="" ID="HZPnYJ98QojHvKrxKGxeOayBD+s=" pdftag="H2" isBookmarkSet="no" bookmark="yes" Order="_x0031_"/>
  <Shape xmlns="" ID="b8pMBsDjAWfBrg6e6bfVbe5B3y4=" pdftag="P" isBookmarkSet="no" Order="_x0032_" bookmark="no"/>
  <Shape xmlns="" ID="fb2lgCxiFfW99ZI/G9OsUN/zbjE=" artifact="_x0030_" pdftag="Figure" isBookmarkSet="no" validate="no" Order="_x0033_" formula="no" Lang="" bookmark="no"/>
  <Shape xmlns="" ID="ucqMbeA70T88SerrYjIdI+pQuzU=" Order="_x0034_" pdftag="_x005B_Artifact_x005D_" isBookmarkSet="no" bookmark="no"/>
  <Shape xmlns="" ID="gFURiaLGgFQK7K0pSFa0wrwVwPc=" pdftag="H2" isBookmarkSet="no" bookmark="yes" Order="_x0031_"/>
  <Shape xmlns="" ID="JK8Dp+u3a8KmyL0Tu5sfZAZZfEY=" artifact="_x0030_" pdftag="Figure" isBookmarkSet="no" validate="no" Order="_x0032_" formula="no" Lang="" bookmark="no"/>
  <Shape xmlns="" ID="khOJinU00elL6mK87nk9KyPU84A=" Order="_x0033_" pdftag="_x005B_Artifact_x005D_" isBookmarkSet="no" bookmark="no"/>
  <Shape xmlns="" ID="sVPwj3lNQFyJvymxfmcJpFD6GH8=" pdftag="H2" isBookmarkSet="no" bookmark="yes" Order="_x0031_"/>
  <Shape xmlns="" ID="M4yj4VU84zFm3oZLw/HtnRcSQZg=" artifact="_x0030_" pdftag="Figure" isBookmarkSet="no" validate="no" Order="_x0032_" formula="no" Lang="" bookmark="no"/>
  <Shape xmlns="" ID="8ecgFYwRiUsZEoeku063B9HlWuM=" Order="_x0033_" pdftag="_x005B_Artifact_x005D_" isBookmarkSet="no" bookmark="no"/>
  <Shape xmlns="" ID="vMjwxiLj01jr+HzJZATORDZ63Q4=" pdftag="H2" isBookmarkSet="no" bookmark="yes" Order="_x0031_"/>
  <Shape xmlns="" ID="W4yPigIS3yI0WNhVcg2exMBwWMw=" pdftag="P" isBookmarkSet="no" Order="_x0032_" bookmark="no"/>
  <Shape xmlns="" ID="6EYL4+aGg3CIxWzoc+C/imlwJ3o=" pdftag="Figure" artifact="_x0030_" isBookmarkSet="no" validate="no" Order="_x0034_" Lang=""/>
  <Shape xmlns="" ID="Q9p06VFAJNkNkXaDBTpnJV5c06s=" pdftag="P" isBookmarkSet="no" Order="_x0033_" bookmark="no"/>
  <Shape xmlns="" ID="KHtLWHl9v4koPGy4HHGV4NzPukU=" artifact="_x0030_" pdftag="Figure" isBookmarkSet="no" validate="no" Order="_x0035_" formula="no" Lang="" bookmark="no"/>
  <Shape xmlns="" ID="oOaSyhQz9PTiscn0lZ/cvGZkvII=" Order="_x0036_" pdftag="_x005B_Artifact_x005D_" isBookmarkSet="no" bookmark="no"/>
  <Shape xmlns="" ID="D0Jgjfm2WMbfHUDKVoE/WaWtAM0=" pdftag="H2" isBookmarkSet="no" bookmark="yes" Order="_x0031_"/>
  <Shape xmlns="" ID="jpDMJ9Kk5EbkMP1ZIlXYtp+UoD8=" pdftag="P" isBookmarkSet="no" Order="_x0033_" bookmark="no"/>
  <Shape xmlns="" ID="mXULmwboDA+vyOMwOFw71e8VwqA=" artifact="_x0030_" pdftag="Figure" isBookmarkSet="no" validate="no" Order="_x0034_" formula="no" Lang="" bookmark="no"/>
  <Shape xmlns="" ID="ICkq9ykp4Lgj2zi65xGCFYYpN60=" pdftag="" artifact="_x0031_" Order="_x0032_" validate="no"/>
  <Shape xmlns="" ID="cjYWxMb1QQGXjlXZyQC494IPm0Q=" formula="no" inline="no" artifact="_x0030_" pdftag="Figure" isBookmarkSet="no" validate="no" Order="_x0035_" Lang="" bookmark="no"/>
  <Shape xmlns="" ID="TKtcHR22SSZqDP8yWxvR8b/3GMQ=" pdftag="" Order="_x0035_"/>
  <Shape xmlns="" ID="1x9EYi5WVzJP+s6dSAtDJhVxoJs=" Order="_x0036_" pdftag="_x005B_Artifact_x005D_" isBookmarkSet="no" bookmark="no"/>
  <Shape xmlns="" ID="88X1Ga/NaZkshrRf/6LhsFjHdq4=" pdftag="H2" isBookmarkSet="no" bookmark="yes" Order="_x0031_"/>
  <Shape xmlns="" ID="yuF0QcykXNyWz2etsJl1sETPdLs=" pdftag="P" isBookmarkSet="no" Order="_x0032_" bookmark="no"/>
  <Shape xmlns="" ID="aPZ+8vzb32kZjIWkI1kswENK7Ew=" Order="_x0033_" pdftag="_x005B_Artifact_x005D_" isBookmarkSet="no" bookmark="no"/>
  <Shape xmlns="" ID="4/zjCcjmytmF9HEXqXXoZY8tK84=" pdftag="H2" isBookmarkSet="no" bookmark="yes" Order="_x0031_"/>
  <Shape xmlns="" ID="ltGvfSwPmoIiA6R72O9UUjvRd1I=" artifact="_x0030_" pdftag="Figure" isBookmarkSet="no" validate="no" Order="_x0032_" formula="no" Lang="" bookmark="no"/>
  <Shape xmlns="" ID="2dVe65MP4Q3OAsAZ73K8bIt/FHU=" artifact="_x0030_" pdftag="Figure" isBookmarkSet="no" validate="no" Order="_x0033_" formula="no" Lang="" bookmark="no"/>
  <Shape xmlns="" ID="Ec/sn3Z5YoD0r5onZi2DDTtdMbk=" Order="_x0034_" pdftag="_x005B_Artifact_x005D_" isBookmarkSet="no" bookmark="no"/>
  <Shape xmlns="" ID="2KBg/aB6zWm/bKZCppZs4/rsUEA=" pdftag="H2" isBookmarkSet="no" bookmark="yes" Order="_x0031_"/>
  <Shape xmlns="" ID="ocbZO0diUoZUNyNWZb1FOmSC59U=" artifact="_x0030_" pdftag="Figure" isBookmarkSet="no" validate="no" Order="_x0032_" formula="no" Lang="" bookmark="no"/>
  <Shape xmlns="" ID="vKJkmZVXsrOeT6TBctBiwEvrP4o=" Order="_x0033_" pdftag="_x005B_Artifact_x005D_" isBookmarkSet="no" bookmark="no"/>
  <Shape xmlns="" ID="Kg7tHW1vWjIRYBTdFNmo7WXqIVg=" pdftag="H2" isBookmarkSet="no" bookmark="yes" Order="_x0031_"/>
  <Shape xmlns="" ID="QlkCKJoeMqT1XTjZ6KCID4ViPrg=" pdftag="P" isBookmarkSet="no" Order="_x0032_" bookmark="no"/>
  <Shape xmlns="" ID="W2lW+D+n/TBY2gcbyAF7fDqnJ1M=" artifact="_x0030_" pdftag="Figure" isBookmarkSet="no" validate="no" Order="_x0033_" formula="no" Lang="" bookmark="no"/>
  <Shape xmlns="" ID="m/cRWquf7b0wKUzxhlc3Znbwp3g=" artifact="_x0030_" pdftag="Figure" isBookmarkSet="no" validate="no" Order="_x0034_" formula="no" Lang="" bookmark="no"/>
  <Shape xmlns="" ID="8eMkn6odL09EqWidnvfGpwCCQIY=" pdftag="P" isBookmarkSet="no" Order="_x0035_" bookmark="no"/>
  <Shape xmlns="" ID="kPW2gpdkXGqTmPCWt3EKxfJRN4M=" Order="_x0036_" pdftag="_x005B_Artifact_x005D_" isBookmarkSet="no" bookmark="no"/>
  <Shape xmlns="" ID="i3jmf47ZRCJPnI5h5sY/Ecruigg=" pdftag="H2" isBookmarkSet="no" bookmark="yes" Order="_x0031_"/>
  <Shape xmlns="" ID="i9XJ0YU0oRF3BFTIp4wD/Y/KjY0=" pdftag="P" isBookmarkSet="no" Order="_x0032_" bookmark="no"/>
  <Shape xmlns="" ID="+s5b5eFOBR9b9kJa72xHnPhdtPM=" Order="_x0033_" pdftag="_x005B_Artifact_x005D_" isBookmarkSet="no" bookmark="no"/>
  <Shape xmlns="" ID="iFVBtmrPAbqUE9lZq/nN4H2bKFw=" pdftag="H2" isBookmarkSet="no" bookmark="yes" Order="_x0031_"/>
  <Shape xmlns="" ID="Arz5JJQ5ho6oy/41YNU4XC+V0p8=" pdftag="P" isBookmarkSet="no" Order="_x0032_" bookmark="no"/>
  <Shape xmlns="" ID="Gq00yvEJKX6NpE5qpMnmIeNvqJA=" Order="_x0033_" pdftag="_x005B_Artifact_x005D_" isBookmarkSet="no" bookmark="no"/>
  <Shape xmlns="" ID="khp1goIpJN/D5KQ0pb5cX69Jbqo=" pdftag="H2" isBookmarkSet="no" bookmark="yes" Order="_x0031_"/>
  <Shape xmlns="" ID="1OTlaJzn3mYZclkPksKet5Mmfq0=" pdftag="P" isBookmarkSet="no" Order="_x0032_" bookmark="no"/>
  <Shape xmlns="" ID="7Yb7pHys8kkWD2aiHBp6l0aHsPI=" artifact="_x0030_" pdftag="Figure" isBookmarkSet="no" validate="no" Order="_x0033_" formula="no" Lang="" bookmark="no"/>
  <Shape xmlns="" ID="xZKVasUfQoqEviuWJlR0YHtJmMY=" Order="_x0034_" pdftag="_x005B_Artifact_x005D_" isBookmarkSet="no" bookmark="no"/>
  <Shape xmlns="" ID="Vcr1D9euQHK0kto4TmUMP5KNXnQ=" pdftag="H2" isBookmarkSet="no" bookmark="yes" Order="_x0031_"/>
  <Shape xmlns="" ID="H1Q7yG5vztQkgepb0zS+qXUdqJc=" pdftag="P" isBookmarkSet="no" Order="_x0032_" bookmark="no"/>
  <Shape xmlns="" ID="4Zoye2lFSTlfSY0oR3fxooXPdqU=" Order="_x0033_" pdftag="_x005B_Artifact_x005D_" isBookmarkSet="no" bookmark="no"/>
  <Shape xmlns="" ID="PkQ55MVOx2eiuaocWaieQxUPXeU=" pdftag="H2" isBookmarkSet="no" bookmark="yes" Order="_x0031_"/>
  <Shape xmlns="" ID="yeUKdlJXy+86hm4widHICH1GDb8=" pdftag="P" isBookmarkSet="no" Order="_x0032_" bookmark="no"/>
  <Shape xmlns="" ID="4PGVkbKJPsCC1ZXSLcQmP4sx6UE=" artifact="_x0030_" pdftag="Figure" isBookmarkSet="no" validate="no" Order="_x0033_" formula="no" Lang="" bookmark="no"/>
  <Shape xmlns="" ID="zIV+RLX1TjHumIM8U/+JZpLBIts=" Order="_x0034_" pdftag="_x005B_Artifact_x005D_" isBookmarkSet="no" bookmark="no"/>
  <Shape xmlns="" ID="KaW/Vzm9oXPeZ5H3kiCL5CVbOG8=" pdftag="H2" isBookmarkSet="no" bookmark="yes" Order="_x0031_"/>
  <Shape xmlns="" ID="YKzX82BTi3vj70MoHd0PDfzVgbI=" artifact="_x0030_" pdftag="Figure" isBookmarkSet="no" validate="no" Order="_x0032_" formula="no" Lang="" bookmark="no"/>
  <Shape xmlns="" ID="Bt6NUsFtYkQ+VP/56bxrfCBPFXA=" Order="_x0033_" pdftag="_x005B_Artifact_x005D_" isBookmarkSet="no" bookmark="no"/>
  <Shape xmlns="" ID="lm+7mFECzDnE70DOvgTjgaUnSso=" pdftag="H2" isBookmarkSet="no" bookmark="yes" Order="_x0031_"/>
  <Shape xmlns="" ID="3ZaECjN8q1PDYq1xxkGJEV1jnQY=" pdftag="P" isBookmarkSet="no" Order="_x0032_" bookmark="no"/>
  <Shape xmlns="" ID="tUq1wIubayRftAF5NimrDPz9WR8=" pdftag="Figure" artifact="_x0030_" isBookmarkSet="no" validate="no" Order="_x0033_" Lang=""/>
  <Shape xmlns="" ID="jx1CScxL2Muun0K0ZPAEI4vakRQ=" Order="_x0034_" pdftag="_x005B_Artifact_x005D_" isBookmarkSet="no" bookmark="no"/>
  <Shape xmlns="" ID="E9+5GlNCQAV29QxqSrwKWGvSPbA=" pdftag="H2" isBookmarkSet="no" bookmark="yes" Order="_x0031_"/>
  <Shape xmlns="" ID="A3lA/wL8YUhvtXzVtN6WFfnRdTs=" pdftag="P" isBookmarkSet="no" Order="_x0032_" bookmark="no"/>
  <Shape xmlns="" ID="Issqx7elPQh8oQu/jGk1VxP3AOc=" Order="_x0033_" pdftag="_x005B_Artifact_x005D_" isBookmarkSet="no" bookmark="no"/>
  <Shape xmlns="" ID="CZvICRkTpsY48zJLDsEIlofFqf4=" pdftag="H2" isBookmarkSet="no" bookmark="yes" Order="_x0031_"/>
  <Shape xmlns="" ID="vQUx9T+0m9rzmAhwRo0XpVu14BA=" pdftag="P" isBookmarkSet="no" Order="_x0032_" bookmark="no"/>
  <Shape xmlns="" ID="JZ0MMfHntddZxdc6QlD6UGKu9Vw=" Order="_x0033_" pdftag="_x005B_Artifact_x005D_" isBookmarkSet="no" bookmark="no"/>
  <Shape xmlns="" ID="F+oeskoi3cymdiGk+Q/4sPNfCAA=" pdftag="H2" isBookmarkSet="no" bookmark="yes" Order="_x0031_"/>
  <Shape xmlns="" ID="+d/qqfGvrPjpwzTAJTdkUwxIlGU=" pdftag="P" isBookmarkSet="no" Order="_x0032_" bookmark="no"/>
  <Shape xmlns="" ID="kZe+GQwCueqgU4WOP5AyXH2fv/w=" artifact="_x0030_" pdftag="Figure" isBookmarkSet="no" validate="no" Order="_x0033_" formula="no" Lang="" bookmark="no"/>
  <Shape xmlns="" ID="tK4EUpCamS3WbzQZWI/O/XxungA=" Order="_x0034_" pdftag="_x005B_Artifact_x005D_" isBookmarkSet="no" bookmark="no"/>
  <Shape xmlns="" ID="gC/D/1a0aqYxze5QAdo+8xTNgwU=" pdftag="H2" isBookmarkSet="no" bookmark="yes" Order="_x0031_"/>
  <Shape xmlns="" ID="yWjMtt1IeR7aLJJyrrgT23DsoSk=" pdftag="P" isBookmarkSet="no" Order="_x0032_" bookmark="no"/>
  <Shape xmlns="" ID="JH0KX5fgdddyuYayYwAw7C1eJT0=" Order="_x0033_" pdftag="_x005B_Artifact_x005D_" isBookmarkSet="no" bookmark="no"/>
  <Shape xmlns="" ID="O+Fc2JAYdvhb2kENA7POgMX/wZg=" pdftag="H2" isBookmarkSet="no" bookmark="yes" Order="_x0031_"/>
  <Shape xmlns="" ID="dMTDc9A39Eh05M/ww7IhcYKo4pE=" pdftag="P" isBookmarkSet="no" Order="_x0032_" bookmark="no"/>
  <Shape xmlns="" ID="VjR9NYkSZ3znHQOaPKgnmcVN77Q=" pdftag="Figure" artifact="_x0030_" isBookmarkSet="no" validate="no" Order="_x0033_" Lang=""/>
  <Shape xmlns="" ID="xjoT+ABlkxA8GeV83rBdzsnNX0Q=" Order="_x0034_" pdftag="_x005B_Artifact_x005D_" isBookmarkSet="no" bookmark="no"/>
  <Shape xmlns="" ID="t1WHslrUgz44qN4ZRyqYizlyiCI=" pdftag="H2" isBookmarkSet="no" bookmark="yes" Order="_x0031_"/>
  <Shape xmlns="" ID="KGTlo0GOjBis5r1StsEmL5TsRmg=" pdftag="P" isBookmarkSet="no" Order="_x0032_" bookmark="no"/>
  <Shape xmlns="" ID="OoP1LvXVc810SZaAQLAtajlX06g=" pdftag="P" isBookmarkSet="no" Order="_x0033_" bookmark="no"/>
  <Shape xmlns="" ID="QfyuDgDacl9B47maa2S4DhI80eE=" pdftag="Figure" artifact="_x0030_" isBookmarkSet="no" validate="no" Order="_x0034_" Lang=""/>
  <Shape xmlns="" ID="OYCadc3ghZw7i8WlSKCBzjR9TXg=" Order="_x0035_" pdftag="_x005B_Artifact_x005D_" isBookmarkSet="no" bookmark="no"/>
  <Shape xmlns="" ID="3CeYMslm8ZL6SK/chsxalu8x5lc=" pdftag="H2" isBookmarkSet="no" bookmark="yes" Order="_x0031_"/>
  <Shape xmlns="" ID="63bSukZMaIBgtvHE3sy2epjT6Nw=" pdftag="P" isBookmarkSet="no" Order="_x0032_" bookmark="no"/>
  <Shape xmlns="" ID="H5HE7cJeZAf6ki356jwxoJdBgoI=" pdftag="P" isBookmarkSet="no" Order="_x0033_" bookmark="no"/>
  <Shape xmlns="" ID="aQcfEH3GCzoLBcADPMp5MNJurYo=" pdftag="Figure" artifact="_x0030_" isBookmarkSet="no" validate="no" Order="_x0034_" Lang=""/>
  <Shape xmlns="" ID="B/v/xcvJWuZG88vumTiTQLLi8bM=" Order="_x0035_" pdftag="_x005B_Artifact_x005D_" isBookmarkSet="no" bookmark="no"/>
  <Shape xmlns="" ID="3Q+4w3A8G0BDjmt1+TlflMe4MV0=" pdftag="H2" isBookmarkSet="no" bookmark="yes" Order="_x0031_"/>
  <Shape xmlns="" ID="PtaQ2xGBHQmQvyXelUKNPKuN1dY=" formula="no" inline="no" artifact="_x0030_" pdftag="Figure" isBookmarkSet="no" validate="yes" Order="_x0032_" Lang="" bookmark="no"/>
  <Shape xmlns="" ID="wpqTPgIr5jby2mJaRRC6zBezr9U=" Order="_x0033_" pdftag="_x005B_Artifact_x005D_" isBookmarkSet="no" bookmark="no"/>
  <Shape xmlns="" ID="dUJ5mrGBXpwWaIT7Pd+t6Gmjtmg=" pdftag="H2" isBookmarkSet="no" bookmark="yes" Order="_x0031_"/>
  <Shape xmlns="" ID="6g3AamKVGKWGeTkqSGvPoIiEPS8=" Order="_x0032_" pdftag="_x005B_Artifact_x005D_" isBookmarkSet="no" bookmark="no"/>
  <Shape xmlns="" ID="T5KJ3csB1LCbwqK0Uwh539xSyoU=" pdftag="H2" isBookmarkSet="no" bookmark="yes" Order="_x0031_"/>
  <Shape xmlns="" ID="qP63t877/o63Axz11za5CbJk7Dg=" Order="_x0032_" pdftag="_x005B_Artifact_x005D_" isBookmarkSet="no" bookmark="no"/>
  <SubText xmlns="" ID="5QuCK6zNWtNJJPOoujADbgsvTos=" ActualText=""/>
  <SubText xmlns="" ID="PtaQ2xGBHQmQvyXelUKNPKuN1dY=" ActualText=""/>
  <SubText xmlns="" ID="Sqm9obKNoLtARQ3k2/OJmbuGV8Q=" ActualText=""/>
  <SubText xmlns="" ID="zusKVEEVtvH1PyM4yqgjzz3FGyE=" ActualText=""/>
  <SubText xmlns="" ID="EgpUfotQ27c6cANBzSyHEIx4ECA=" ActualText=""/>
  <SubText xmlns="" ID="TwnVvD36hV4WoMCCzwLW5+/r9mU=" ActualText=""/>
  <SubText xmlns="" ID="+7liKCnrQY1RUXuddyQVAa9pKpM=" ActualText=""/>
  <SubText xmlns="" ID="+pGF5md50iltMKY5rCWtC2IGao8=" ActualText=""/>
  <SubText xmlns="" ID="Sn4Vcob5SC32Igot8Dp51tU4ek4=" ActualText=""/>
  <SubText xmlns="" ID="pD4m1/1K1mrrQNCde3HcKK7DuKU=" ActualText=""/>
  <SubText xmlns="" ID="oDxdsgvP3Is9sTQ1w79e5VlrODE=" ActualText=""/>
  <SubText xmlns="" ID="LcyFeiahZz8TteCYFAEiJUXRxV0=" ActualText=""/>
  <SubText xmlns="" ID="CzoeAHiyWRkEznJk2eNsweE7dCY=" ActualText=""/>
  <SubText xmlns="" ID="+f6eYwfijoNVqS3VPVdX+nzJRhU=" ActualText=""/>
  <SubText xmlns="" ID="JfDphi4D2RkZRo1hBnYNVaf/E5k=" ActualText=""/>
  <SubText xmlns="" ID="zJZtsF9LGIX0Csw9mVpP3OWM45E=" ActualText=""/>
  <SubText xmlns="" ID="zr+6C2guaBT1FQRzrAAvXaGVYjQ=" ActualText=""/>
  <SubText xmlns="" ID="9ymhBRHyb5fmc+M1XfI//OzEFHc=" ActualText=""/>
  <SubText xmlns="" ID="fb2lgCxiFfW99ZI/G9OsUN/zbjE=" ActualText=""/>
  <SubText xmlns="" ID="JK8Dp+u3a8KmyL0Tu5sfZAZZfEY=" ActualText=""/>
  <SubText xmlns="" ID="M4yj4VU84zFm3oZLw/HtnRcSQZg=" ActualText=""/>
  <SubText xmlns="" ID="6EYL4+aGg3CIxWzoc+C/imlwJ3o=" ActualText=""/>
  <SubText xmlns="" ID="KHtLWHl9v4koPGy4HHGV4NzPukU=" ActualText=""/>
  <SubText xmlns="" ID="mXULmwboDA+vyOMwOFw71e8VwqA=" ActualText=""/>
  <SubText xmlns="" ID="cjYWxMb1QQGXjlXZyQC494IPm0Q=" ActualText=""/>
  <SubText xmlns="" ID="ltGvfSwPmoIiA6R72O9UUjvRd1I=" ActualText=""/>
  <SubText xmlns="" ID="2dVe65MP4Q3OAsAZ73K8bIt/FHU=" ActualText=""/>
  <SubText xmlns="" ID="ocbZO0diUoZUNyNWZb1FOmSC59U=" ActualText=""/>
  <SubText xmlns="" ID="W2lW+D+n/TBY2gcbyAF7fDqnJ1M=" ActualText=""/>
  <SubText xmlns="" ID="m/cRWquf7b0wKUzxhlc3Znbwp3g=" ActualText=""/>
  <SubText xmlns="" ID="7Yb7pHys8kkWD2aiHBp6l0aHsPI=" ActualText=""/>
  <SubText xmlns="" ID="4PGVkbKJPsCC1ZXSLcQmP4sx6UE=" ActualText=""/>
  <SubText xmlns="" ID="YKzX82BTi3vj70MoHd0PDfzVgbI=" ActualText=""/>
  <SubText xmlns="" ID="tUq1wIubayRftAF5NimrDPz9WR8=" ActualText=""/>
  <SubText xmlns="" ID="kZe+GQwCueqgU4WOP5AyXH2fv/w=" ActualText=""/>
  <SubText xmlns="" ID="VjR9NYkSZ3znHQOaPKgnmcVN77Q=" ActualText=""/>
  <SubText xmlns="" ID="QfyuDgDacl9B47maa2S4DhI80eE=" ActualText=""/>
  <SubText xmlns="" ID="aQcfEH3GCzoLBcADPMp5MNJurYo=" ActualText=""/>
  <Shape xmlns="" ID="CEjGDVMRr1zuSJIKRVLyQ9lJMHU=" Order="_x0032_" validate="no" artifact="_x0031_" pdftag="_x005B_Artifact_x005D_" formula="no" inline="no" isBookmarkSet="no"/>
  <SubText xmlns="" ID="CEjGDVMRr1zuSJIKRVLyQ9lJMHU=" ActualText=""/>
  <Shape xmlns="" ID="xm3orKwDiULVizIIqufhMQNO1Fw=" pdftag="Figure" isBookmarkSet="no" validate="no" artifact="_x0030_" Order="_x0032_" Lang=""/>
  <SubText xmlns="" ID="yl/IAaf6DKp2kHJMSss3RdXYAJE=-2" artifact="_x0030_" plainAltText=""/>
  <SubText xmlns="" ID="yl/IAaf6DKp2kHJMSss3RdXYAJE=-17" artifact="_x0030_" plainAltText=""/>
  <SubText xmlns="" ID="yl/IAaf6DKp2kHJMSss3RdXYAJE=-170" artifact="_x0030_" plainAltText=""/>
  <SubText xmlns="" ID="yl/IAaf6DKp2kHJMSss3RdXYAJE=-479" artifact="_x0030_" plainAltText=""/>
  <SubText xmlns="" ID="yl/IAaf6DKp2kHJMSss3RdXYAJE=-950" artifact="_x0030_" plainAltText=""/>
  <SubText xmlns="" ID="yl/IAaf6DKp2kHJMSss3RdXYAJE=-1186" artifact="_x0030_" plainAltText=""/>
  <SubText xmlns="" ID="xm3orKwDiULVizIIqufhMQNO1Fw=" ActualText=""/>
</PAW>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2655ACDA5C0A1439E34951241C24B25" ma:contentTypeVersion="" ma:contentTypeDescription="Create a new document." ma:contentTypeScope="" ma:versionID="7d54c56605564abf0b8b6536caaa0edf">
  <xsd:schema xmlns:xsd="http://www.w3.org/2001/XMLSchema" xmlns:xs="http://www.w3.org/2001/XMLSchema" xmlns:p="http://schemas.microsoft.com/office/2006/metadata/properties" xmlns:ns2="e9383cf3-6c95-48c0-84cb-ffd9d14604cc" xmlns:ns3="bdfd28cc-f485-46e8-bcf6-b555ff9859c5" xmlns:ns4="57105560-6850-41e4-bf8f-92819038b991" targetNamespace="http://schemas.microsoft.com/office/2006/metadata/properties" ma:root="true" ma:fieldsID="1ce005e12ce170f49581a08716fc74f4" ns2:_="" ns3:_="" ns4:_="">
    <xsd:import namespace="e9383cf3-6c95-48c0-84cb-ffd9d14604cc"/>
    <xsd:import namespace="bdfd28cc-f485-46e8-bcf6-b555ff9859c5"/>
    <xsd:import namespace="57105560-6850-41e4-bf8f-92819038b991"/>
    <xsd:element name="properties">
      <xsd:complexType>
        <xsd:sequence>
          <xsd:element name="documentManagement">
            <xsd:complexType>
              <xsd:all>
                <xsd:element ref="ns2:SharedWithUsers" minOccurs="0"/>
                <xsd:element ref="ns3:SharedWithDetails" minOccurs="0"/>
                <xsd:element ref="ns4:MediaServiceMetadata" minOccurs="0"/>
                <xsd:element ref="ns4:MediaServiceFastMetadata" minOccurs="0"/>
                <xsd:element ref="ns4:MediaServiceEventHashCode" minOccurs="0"/>
                <xsd:element ref="ns4: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383cf3-6c95-48c0-84cb-ffd9d14604c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dfd28cc-f485-46e8-bcf6-b555ff9859c5" elementFormDefault="qualified">
    <xsd:import namespace="http://schemas.microsoft.com/office/2006/documentManagement/types"/>
    <xsd:import namespace="http://schemas.microsoft.com/office/infopath/2007/PartnerControls"/>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7105560-6850-41e4-bf8f-92819038b99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1D1C4AF-76E4-46BB-AA95-FFEA460AE648}">
  <ds:schemaRefs>
    <ds:schemaRef ds:uri="http://www.net-centric.com/PAWPP"/>
    <ds:schemaRef ds:uri=""/>
  </ds:schemaRefs>
</ds:datastoreItem>
</file>

<file path=customXml/itemProps2.xml><?xml version="1.0" encoding="utf-8"?>
<ds:datastoreItem xmlns:ds="http://schemas.openxmlformats.org/officeDocument/2006/customXml" ds:itemID="{ADFBD87B-5479-41C3-AD32-E6872E02D4CD}">
  <ds:schemaRefs>
    <ds:schemaRef ds:uri="e9383cf3-6c95-48c0-84cb-ffd9d14604cc"/>
    <ds:schemaRef ds:uri="http://schemas.microsoft.com/office/2006/documentManagement/types"/>
    <ds:schemaRef ds:uri="http://schemas.openxmlformats.org/package/2006/metadata/core-properties"/>
    <ds:schemaRef ds:uri="bdfd28cc-f485-46e8-bcf6-b555ff9859c5"/>
    <ds:schemaRef ds:uri="http://purl.org/dc/elements/1.1/"/>
    <ds:schemaRef ds:uri="57105560-6850-41e4-bf8f-92819038b991"/>
    <ds:schemaRef ds:uri="http://purl.org/dc/dcmitype/"/>
    <ds:schemaRef ds:uri="http://www.w3.org/XML/1998/namespace"/>
    <ds:schemaRef ds:uri="http://purl.org/dc/term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60B1CA5B-7582-4B80-A715-478072233D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383cf3-6c95-48c0-84cb-ffd9d14604cc"/>
    <ds:schemaRef ds:uri="bdfd28cc-f485-46e8-bcf6-b555ff9859c5"/>
    <ds:schemaRef ds:uri="57105560-6850-41e4-bf8f-92819038b9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88BC3BE-C016-4534-BC2B-1C6C8703EA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11864</TotalTime>
  <Words>11508</Words>
  <Application>Microsoft Office PowerPoint</Application>
  <PresentationFormat>Widescreen</PresentationFormat>
  <Paragraphs>846</Paragraphs>
  <Slides>63</Slides>
  <Notes>62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63</vt:i4>
      </vt:variant>
    </vt:vector>
  </HeadingPairs>
  <TitlesOfParts>
    <vt:vector size="72" baseType="lpstr">
      <vt:lpstr>MS PGothic</vt:lpstr>
      <vt:lpstr>Arial</vt:lpstr>
      <vt:lpstr>Calibri</vt:lpstr>
      <vt:lpstr>Courier New</vt:lpstr>
      <vt:lpstr>Open Sans Light</vt:lpstr>
      <vt:lpstr>Times New Roman</vt:lpstr>
      <vt:lpstr>Wingdings</vt:lpstr>
      <vt:lpstr>Base Layout for Compliance</vt:lpstr>
      <vt:lpstr>Template Instructions</vt:lpstr>
      <vt:lpstr>Records Management and Closeout</vt:lpstr>
      <vt:lpstr>Today’s Speakers</vt:lpstr>
      <vt:lpstr>SMART 3.0 Training Strategies</vt:lpstr>
      <vt:lpstr>Grant Management Toolbox</vt:lpstr>
      <vt:lpstr>Module Overview</vt:lpstr>
      <vt:lpstr>Records Management</vt:lpstr>
      <vt:lpstr>Records Retention Requirements </vt:lpstr>
      <vt:lpstr>Types of Records</vt:lpstr>
      <vt:lpstr>Types of Records (2)</vt:lpstr>
      <vt:lpstr>Types of Records (3)</vt:lpstr>
      <vt:lpstr>Uniform Guidance Exceptions</vt:lpstr>
      <vt:lpstr>Access to Records </vt:lpstr>
      <vt:lpstr>Access to Records (cont.) </vt:lpstr>
      <vt:lpstr>Collection, Transmission, and Storage</vt:lpstr>
      <vt:lpstr>Protected Personally Identifiable Information </vt:lpstr>
      <vt:lpstr>Collection, Transmission, and Storage </vt:lpstr>
      <vt:lpstr>Personally Identifiable Information (PII) </vt:lpstr>
      <vt:lpstr>Protection of Personally Identifiable Information</vt:lpstr>
      <vt:lpstr>PII  Collection, Transmission, and Storage </vt:lpstr>
      <vt:lpstr>Methods to Protect PII</vt:lpstr>
      <vt:lpstr>Transfer and Custody of Records</vt:lpstr>
      <vt:lpstr>Policies and Procedures</vt:lpstr>
      <vt:lpstr>Common Mistakes</vt:lpstr>
      <vt:lpstr>Knowledge Check 1 – Questions </vt:lpstr>
      <vt:lpstr>Knowledge Check 1 – Answers </vt:lpstr>
      <vt:lpstr>Core Monitoring Guide – Objective 2.g Records Management</vt:lpstr>
      <vt:lpstr>Closeout</vt:lpstr>
      <vt:lpstr>What is Grant Closeout? </vt:lpstr>
      <vt:lpstr>What are Closeout Required Actions? </vt:lpstr>
      <vt:lpstr>Closeout Regulations</vt:lpstr>
      <vt:lpstr>Closeout Process</vt:lpstr>
      <vt:lpstr>Closeout Timeline</vt:lpstr>
      <vt:lpstr>Closeout Timeline Example</vt:lpstr>
      <vt:lpstr>DOL - Federal Awarding Agency Responsibilities</vt:lpstr>
      <vt:lpstr>Grant Closeout System</vt:lpstr>
      <vt:lpstr>Grant Closeout System (cont.)</vt:lpstr>
      <vt:lpstr>Grant Recipient Responsibilities</vt:lpstr>
      <vt:lpstr>Grant Recipient Responsibilities (cont.)</vt:lpstr>
      <vt:lpstr>Subrecipient Procedures</vt:lpstr>
      <vt:lpstr>ETA Closeout Package </vt:lpstr>
      <vt:lpstr>9130 Reports</vt:lpstr>
      <vt:lpstr>9130 Reports – Examples </vt:lpstr>
      <vt:lpstr> Administrative Costs</vt:lpstr>
      <vt:lpstr>Liquidation of Accrued Expenditures </vt:lpstr>
      <vt:lpstr>Property Certification Form</vt:lpstr>
      <vt:lpstr>Detailed Statement of Costs</vt:lpstr>
      <vt:lpstr>Indirect Costs – NICRA or CAP</vt:lpstr>
      <vt:lpstr>Match Resources</vt:lpstr>
      <vt:lpstr>Program Income </vt:lpstr>
      <vt:lpstr>Budget Realignments in Closeout </vt:lpstr>
      <vt:lpstr>Refunds</vt:lpstr>
      <vt:lpstr>Closeout Does Not Affect DOL Authority</vt:lpstr>
      <vt:lpstr>Common Issues Which May Delay Closeout</vt:lpstr>
      <vt:lpstr>Sustainability After Closeout </vt:lpstr>
      <vt:lpstr>Knowledge Check 2 – Questions </vt:lpstr>
      <vt:lpstr>Knowledge Check 2 – Answers </vt:lpstr>
      <vt:lpstr>SMART Checklist</vt:lpstr>
      <vt:lpstr>SMART Checklist (cont.)</vt:lpstr>
      <vt:lpstr>ETA and Uniform Guidance Resources</vt:lpstr>
      <vt:lpstr>Web Resources</vt:lpstr>
      <vt:lpstr>Remember the Grant Management Toolbox!</vt:lpstr>
      <vt:lpstr>Questions</vt:lpstr>
      <vt:lpstr>Thank you.</vt:lpstr>
    </vt:vector>
  </TitlesOfParts>
  <Company>Maher &amp; Maher, an IMPAQ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Records Management Closeout</dc:title>
  <dc:subject>This PowerPoint discusses records management closeout.</dc:subject>
  <dc:creator>Maher &amp; Maher</dc:creator>
  <cp:keywords>records, management, closeout</cp:keywords>
  <cp:lastModifiedBy>Strama, Deborah - ETA</cp:lastModifiedBy>
  <cp:revision>162</cp:revision>
  <dcterms:created xsi:type="dcterms:W3CDTF">2018-12-05T14:10:42Z</dcterms:created>
  <dcterms:modified xsi:type="dcterms:W3CDTF">2019-11-11T14:27:48Z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36C37928-C3A9-48F9-8637-DAF550F6B505</vt:lpwstr>
  </property>
  <property fmtid="{D5CDD505-2E9C-101B-9397-08002B2CF9AE}" pid="3" name="ArticulatePath">
    <vt:lpwstr>508_OGM-Template_20181217_CR</vt:lpwstr>
  </property>
  <property fmtid="{D5CDD505-2E9C-101B-9397-08002B2CF9AE}" pid="4" name="ContentTypeId">
    <vt:lpwstr>0x010100E2655ACDA5C0A1439E34951241C24B25</vt:lpwstr>
  </property>
</Properties>
</file>