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110" d="100"/>
          <a:sy n="110" d="100"/>
        </p:scale>
        <p:origin x="15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11/27/2019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8/15/19/34/Records-Management-and-Closeout"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s://vimeo.com/37322196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hlinkClick r:id="rId3"/>
              </a:rPr>
              <a:t>SMART 3.0 Series: Records Management and Closeout</a:t>
            </a:r>
            <a:br>
              <a:rPr lang="en-US" sz="1600" dirty="0"/>
            </a:br>
            <a:r>
              <a:rPr lang="en-US" sz="1100" dirty="0"/>
              <a:t>Date: 11/07/2019</a:t>
            </a:r>
            <a:br>
              <a:rPr lang="en-US" sz="1600" dirty="0"/>
            </a:br>
            <a:r>
              <a:rPr lang="en-US" sz="1100" dirty="0"/>
              <a:t>Speaker(s): Nancy Taylor and Debbie Strama</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7" y="1180049"/>
            <a:ext cx="5079403" cy="5025423"/>
          </a:xfrm>
          <a:ln w="12700"/>
        </p:spPr>
        <p:txBody>
          <a:bodyPr lIns="182880" anchor="t">
            <a:normAutofit/>
          </a:bodyPr>
          <a:lstStyle/>
          <a:p>
            <a:pPr marL="0" indent="0">
              <a:buNone/>
            </a:pPr>
            <a:r>
              <a:rPr lang="en-US" dirty="0"/>
              <a:t>The objectives of this training are to provide a high-level overview of the closeout process.  We will discuss the grant recipient, sub-recipient and pass-through entity responsibilities during the closeout process.  This session will also address common issues during closeout.  Lastly, this session will cover the requirements of records management, types of records, policies and procedures, and collecting, transferring and storing information.</a:t>
            </a:r>
          </a:p>
          <a:p>
            <a:pPr marL="0" indent="0">
              <a:buNone/>
            </a:pPr>
            <a:r>
              <a:rPr lang="en-US" sz="1200" b="1" dirty="0">
                <a:solidFill>
                  <a:schemeClr val="accent1">
                    <a:lumMod val="75000"/>
                  </a:schemeClr>
                </a:solidFill>
              </a:rPr>
              <a:t>Recording Link: </a:t>
            </a:r>
            <a:r>
              <a:rPr lang="en-US" sz="1200" dirty="0">
                <a:solidFill>
                  <a:schemeClr val="accent1">
                    <a:lumMod val="75000"/>
                  </a:schemeClr>
                </a:solidFill>
                <a:hlinkClick r:id="rId4"/>
              </a:rPr>
              <a:t>SMART 3.0 Series: Records Management and Closeout</a:t>
            </a:r>
            <a:endParaRPr lang="en-US" sz="1200" dirty="0">
              <a:solidFill>
                <a:schemeClr val="accent1">
                  <a:lumMod val="75000"/>
                </a:schemeClr>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893537997"/>
              </p:ext>
            </p:extLst>
          </p:nvPr>
        </p:nvGraphicFramePr>
        <p:xfrm>
          <a:off x="5506262" y="657880"/>
          <a:ext cx="3402846" cy="460248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1" dirty="0"/>
                        <a:t>SMART 3.0 Training Strategies</a:t>
                      </a:r>
                    </a:p>
                  </a:txBody>
                  <a:tcPr/>
                </a:tc>
                <a:tc>
                  <a:txBody>
                    <a:bodyPr/>
                    <a:lstStyle/>
                    <a:p>
                      <a:pPr marL="0" indent="0" algn="ctr"/>
                      <a:r>
                        <a:rPr lang="en-US" sz="900" dirty="0"/>
                        <a:t>1:10</a:t>
                      </a:r>
                    </a:p>
                  </a:txBody>
                  <a:tcPr anchor="ctr"/>
                </a:tc>
                <a:extLst>
                  <a:ext uri="{0D108BD9-81ED-4DB2-BD59-A6C34878D82A}">
                    <a16:rowId xmlns:a16="http://schemas.microsoft.com/office/drawing/2014/main" val="3310568495"/>
                  </a:ext>
                </a:extLst>
              </a:tr>
              <a:tr h="189094">
                <a:tc>
                  <a:txBody>
                    <a:bodyPr/>
                    <a:lstStyle/>
                    <a:p>
                      <a:pPr marL="0" indent="0" algn="l">
                        <a:buFont typeface="Arial" panose="020B0604020202020204" pitchFamily="34" charset="0"/>
                        <a:buNone/>
                      </a:pPr>
                      <a:r>
                        <a:rPr lang="en-US" sz="1000" b="1" dirty="0"/>
                        <a:t>Module Overview</a:t>
                      </a:r>
                    </a:p>
                  </a:txBody>
                  <a:tcPr/>
                </a:tc>
                <a:tc>
                  <a:txBody>
                    <a:bodyPr/>
                    <a:lstStyle/>
                    <a:p>
                      <a:pPr algn="ctr"/>
                      <a:r>
                        <a:rPr lang="en-US" sz="900" dirty="0"/>
                        <a:t>3:00</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1" dirty="0"/>
                        <a:t>Records Management</a:t>
                      </a:r>
                    </a:p>
                  </a:txBody>
                  <a:tcPr/>
                </a:tc>
                <a:tc>
                  <a:txBody>
                    <a:bodyPr/>
                    <a:lstStyle/>
                    <a:p>
                      <a:pPr algn="ctr"/>
                      <a:r>
                        <a:rPr lang="en-US" sz="900" dirty="0"/>
                        <a:t>4:00</a:t>
                      </a:r>
                    </a:p>
                  </a:txBody>
                  <a:tcPr anchor="ctr"/>
                </a:tc>
                <a:extLst>
                  <a:ext uri="{0D108BD9-81ED-4DB2-BD59-A6C34878D82A}">
                    <a16:rowId xmlns:a16="http://schemas.microsoft.com/office/drawing/2014/main" val="812580546"/>
                  </a:ext>
                </a:extLst>
              </a:tr>
              <a:tr h="189094">
                <a:tc>
                  <a:txBody>
                    <a:bodyPr/>
                    <a:lstStyle/>
                    <a:p>
                      <a:pPr marL="171450" indent="-171450">
                        <a:buFont typeface="Arial" panose="020B0604020202020204" pitchFamily="34" charset="0"/>
                        <a:buChar char="•"/>
                      </a:pPr>
                      <a:r>
                        <a:rPr lang="en-US" sz="1000" b="1" dirty="0"/>
                        <a:t>Types of Records</a:t>
                      </a:r>
                    </a:p>
                  </a:txBody>
                  <a:tcPr/>
                </a:tc>
                <a:tc>
                  <a:txBody>
                    <a:bodyPr/>
                    <a:lstStyle/>
                    <a:p>
                      <a:pPr algn="ctr"/>
                      <a:r>
                        <a:rPr lang="en-US" sz="900" dirty="0"/>
                        <a:t>5:10</a:t>
                      </a:r>
                    </a:p>
                  </a:txBody>
                  <a:tcPr anchor="ctr"/>
                </a:tc>
                <a:extLst>
                  <a:ext uri="{0D108BD9-81ED-4DB2-BD59-A6C34878D82A}">
                    <a16:rowId xmlns:a16="http://schemas.microsoft.com/office/drawing/2014/main" val="10004"/>
                  </a:ext>
                </a:extLst>
              </a:tr>
              <a:tr h="189094">
                <a:tc>
                  <a:txBody>
                    <a:bodyPr/>
                    <a:lstStyle/>
                    <a:p>
                      <a:pPr marL="171450" indent="-171450">
                        <a:buFont typeface="Arial" panose="020B0604020202020204" pitchFamily="34" charset="0"/>
                        <a:buChar char="•"/>
                      </a:pPr>
                      <a:r>
                        <a:rPr lang="en-US" sz="1000" b="1" dirty="0"/>
                        <a:t>Records Retention Requirements</a:t>
                      </a:r>
                    </a:p>
                  </a:txBody>
                  <a:tcPr/>
                </a:tc>
                <a:tc>
                  <a:txBody>
                    <a:bodyPr/>
                    <a:lstStyle/>
                    <a:p>
                      <a:pPr algn="ctr"/>
                      <a:r>
                        <a:rPr lang="en-US" sz="900" dirty="0"/>
                        <a:t>9:35</a:t>
                      </a:r>
                    </a:p>
                  </a:txBody>
                  <a:tcPr anchor="ctr"/>
                </a:tc>
                <a:extLst>
                  <a:ext uri="{0D108BD9-81ED-4DB2-BD59-A6C34878D82A}">
                    <a16:rowId xmlns:a16="http://schemas.microsoft.com/office/drawing/2014/main" val="10005"/>
                  </a:ext>
                </a:extLst>
              </a:tr>
              <a:tr h="189094">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dirty="0"/>
                        <a:t>Access to Records</a:t>
                      </a:r>
                    </a:p>
                  </a:txBody>
                  <a:tcPr/>
                </a:tc>
                <a:tc>
                  <a:txBody>
                    <a:bodyPr/>
                    <a:lstStyle/>
                    <a:p>
                      <a:pPr algn="ctr"/>
                      <a:r>
                        <a:rPr lang="en-US" sz="900" dirty="0"/>
                        <a:t>20:45</a:t>
                      </a:r>
                    </a:p>
                  </a:txBody>
                  <a:tcPr anchor="ctr"/>
                </a:tc>
                <a:extLst>
                  <a:ext uri="{0D108BD9-81ED-4DB2-BD59-A6C34878D82A}">
                    <a16:rowId xmlns:a16="http://schemas.microsoft.com/office/drawing/2014/main" val="10006"/>
                  </a:ext>
                </a:extLst>
              </a:tr>
              <a:tr h="189094">
                <a:tc>
                  <a:txBody>
                    <a:bodyPr/>
                    <a:lstStyle/>
                    <a:p>
                      <a:pPr marL="171450" indent="-171450">
                        <a:buFont typeface="Arial" panose="020B0604020202020204" pitchFamily="34" charset="0"/>
                        <a:buChar char="•"/>
                      </a:pPr>
                      <a:r>
                        <a:rPr lang="en-US" sz="1000" b="1" dirty="0"/>
                        <a:t>Protecting PII</a:t>
                      </a:r>
                    </a:p>
                  </a:txBody>
                  <a:tcPr/>
                </a:tc>
                <a:tc>
                  <a:txBody>
                    <a:bodyPr/>
                    <a:lstStyle/>
                    <a:p>
                      <a:pPr algn="ctr"/>
                      <a:r>
                        <a:rPr lang="en-US" sz="900" dirty="0"/>
                        <a:t>25:12</a:t>
                      </a:r>
                    </a:p>
                  </a:txBody>
                  <a:tcPr anchor="ctr"/>
                </a:tc>
                <a:extLst>
                  <a:ext uri="{0D108BD9-81ED-4DB2-BD59-A6C34878D82A}">
                    <a16:rowId xmlns:a16="http://schemas.microsoft.com/office/drawing/2014/main" val="1365116506"/>
                  </a:ext>
                </a:extLst>
              </a:tr>
              <a:tr h="189094">
                <a:tc>
                  <a:txBody>
                    <a:bodyPr/>
                    <a:lstStyle/>
                    <a:p>
                      <a:pPr marL="171450" indent="-171450">
                        <a:buFont typeface="Arial" panose="020B0604020202020204" pitchFamily="34" charset="0"/>
                        <a:buChar char="•"/>
                      </a:pPr>
                      <a:r>
                        <a:rPr lang="en-US" sz="1000" b="1" dirty="0"/>
                        <a:t>Collection, Transmission, and Storage</a:t>
                      </a:r>
                    </a:p>
                  </a:txBody>
                  <a:tcPr/>
                </a:tc>
                <a:tc>
                  <a:txBody>
                    <a:bodyPr/>
                    <a:lstStyle/>
                    <a:p>
                      <a:pPr algn="ctr"/>
                      <a:r>
                        <a:rPr lang="en-US" sz="900" dirty="0"/>
                        <a:t>28:19</a:t>
                      </a:r>
                    </a:p>
                  </a:txBody>
                  <a:tcPr anchor="ctr"/>
                </a:tc>
                <a:extLst>
                  <a:ext uri="{0D108BD9-81ED-4DB2-BD59-A6C34878D82A}">
                    <a16:rowId xmlns:a16="http://schemas.microsoft.com/office/drawing/2014/main" val="10009"/>
                  </a:ext>
                </a:extLst>
              </a:tr>
              <a:tr h="189094">
                <a:tc>
                  <a:txBody>
                    <a:bodyPr/>
                    <a:lstStyle/>
                    <a:p>
                      <a:pPr marL="171450" indent="-171450">
                        <a:buFont typeface="Arial" panose="020B0604020202020204" pitchFamily="34" charset="0"/>
                        <a:buChar char="•"/>
                      </a:pPr>
                      <a:r>
                        <a:rPr lang="en-US" sz="1000" b="1" dirty="0"/>
                        <a:t>Policies and Procedures</a:t>
                      </a:r>
                    </a:p>
                  </a:txBody>
                  <a:tcPr/>
                </a:tc>
                <a:tc>
                  <a:txBody>
                    <a:bodyPr/>
                    <a:lstStyle/>
                    <a:p>
                      <a:pPr algn="ctr"/>
                      <a:r>
                        <a:rPr lang="en-US" sz="900" dirty="0"/>
                        <a:t>38:29</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1" dirty="0"/>
                        <a:t>Closeout</a:t>
                      </a:r>
                    </a:p>
                  </a:txBody>
                  <a:tcPr/>
                </a:tc>
                <a:tc>
                  <a:txBody>
                    <a:bodyPr/>
                    <a:lstStyle/>
                    <a:p>
                      <a:pPr algn="ctr"/>
                      <a:r>
                        <a:rPr lang="en-US" sz="900" dirty="0"/>
                        <a:t>44:25</a:t>
                      </a:r>
                    </a:p>
                  </a:txBody>
                  <a:tcPr anchor="ctr"/>
                </a:tc>
                <a:extLst>
                  <a:ext uri="{0D108BD9-81ED-4DB2-BD59-A6C34878D82A}">
                    <a16:rowId xmlns:a16="http://schemas.microsoft.com/office/drawing/2014/main" val="1577649460"/>
                  </a:ext>
                </a:extLst>
              </a:tr>
              <a:tr h="189094">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dirty="0"/>
                        <a:t>Closeout Process and Timelines</a:t>
                      </a:r>
                    </a:p>
                  </a:txBody>
                  <a:tcPr/>
                </a:tc>
                <a:tc>
                  <a:txBody>
                    <a:bodyPr/>
                    <a:lstStyle/>
                    <a:p>
                      <a:pPr algn="ctr"/>
                      <a:r>
                        <a:rPr lang="en-US" sz="900" dirty="0"/>
                        <a:t>50:00</a:t>
                      </a:r>
                    </a:p>
                  </a:txBody>
                  <a:tcPr anchor="ctr"/>
                </a:tc>
                <a:extLst>
                  <a:ext uri="{0D108BD9-81ED-4DB2-BD59-A6C34878D82A}">
                    <a16:rowId xmlns:a16="http://schemas.microsoft.com/office/drawing/2014/main" val="3231640449"/>
                  </a:ext>
                </a:extLst>
              </a:tr>
              <a:tr h="189094">
                <a:tc>
                  <a:txBody>
                    <a:bodyPr/>
                    <a:lstStyle/>
                    <a:p>
                      <a:pPr marL="171450" indent="-171450" algn="l" defTabSz="914400" rtl="0" eaLnBrk="1" latinLnBrk="0" hangingPunct="1">
                        <a:buFont typeface="Arial" panose="020B0604020202020204" pitchFamily="34" charset="0"/>
                        <a:buChar char="•"/>
                      </a:pPr>
                      <a:r>
                        <a:rPr lang="en-US" sz="1000" b="1" kern="1200" dirty="0">
                          <a:solidFill>
                            <a:schemeClr val="dk1"/>
                          </a:solidFill>
                          <a:latin typeface="+mn-lt"/>
                          <a:ea typeface="+mn-ea"/>
                          <a:cs typeface="+mn-cs"/>
                        </a:rPr>
                        <a:t>Closeout Responsibilities</a:t>
                      </a:r>
                    </a:p>
                  </a:txBody>
                  <a:tcPr/>
                </a:tc>
                <a:tc>
                  <a:txBody>
                    <a:bodyPr/>
                    <a:lstStyle/>
                    <a:p>
                      <a:pPr algn="ctr"/>
                      <a:r>
                        <a:rPr lang="en-US" sz="900" dirty="0"/>
                        <a:t>1:04:52</a:t>
                      </a:r>
                    </a:p>
                  </a:txBody>
                  <a:tcPr anchor="ctr"/>
                </a:tc>
                <a:extLst>
                  <a:ext uri="{0D108BD9-81ED-4DB2-BD59-A6C34878D82A}">
                    <a16:rowId xmlns:a16="http://schemas.microsoft.com/office/drawing/2014/main" val="206804161"/>
                  </a:ext>
                </a:extLst>
              </a:tr>
              <a:tr h="189094">
                <a:tc>
                  <a:txBody>
                    <a:bodyPr/>
                    <a:lstStyle/>
                    <a:p>
                      <a:pPr marL="171450" indent="-171450" algn="l" defTabSz="914400" rtl="0" eaLnBrk="1" latinLnBrk="0" hangingPunct="1">
                        <a:buFont typeface="Arial" panose="020B0604020202020204" pitchFamily="34" charset="0"/>
                        <a:buChar char="•"/>
                      </a:pPr>
                      <a:r>
                        <a:rPr lang="en-US" sz="1000" b="1" kern="1200" dirty="0">
                          <a:solidFill>
                            <a:schemeClr val="dk1"/>
                          </a:solidFill>
                          <a:latin typeface="+mn-lt"/>
                          <a:ea typeface="+mn-ea"/>
                          <a:cs typeface="+mn-cs"/>
                        </a:rPr>
                        <a:t>Closeout Package</a:t>
                      </a:r>
                    </a:p>
                  </a:txBody>
                  <a:tcPr/>
                </a:tc>
                <a:tc>
                  <a:txBody>
                    <a:bodyPr/>
                    <a:lstStyle/>
                    <a:p>
                      <a:pPr algn="ctr"/>
                      <a:r>
                        <a:rPr lang="en-US" sz="900" dirty="0"/>
                        <a:t>1:08:11</a:t>
                      </a:r>
                    </a:p>
                  </a:txBody>
                  <a:tcPr anchor="ctr"/>
                </a:tc>
                <a:extLst>
                  <a:ext uri="{0D108BD9-81ED-4DB2-BD59-A6C34878D82A}">
                    <a16:rowId xmlns:a16="http://schemas.microsoft.com/office/drawing/2014/main" val="1716858679"/>
                  </a:ext>
                </a:extLst>
              </a:tr>
              <a:tr h="189094">
                <a:tc>
                  <a:txBody>
                    <a:bodyPr/>
                    <a:lstStyle/>
                    <a:p>
                      <a:pPr marL="171450" indent="-171450" algn="l" defTabSz="914400" rtl="0" eaLnBrk="1" latinLnBrk="0" hangingPunct="1">
                        <a:buFont typeface="Arial" panose="020B0604020202020204" pitchFamily="34" charset="0"/>
                        <a:buChar char="•"/>
                      </a:pPr>
                      <a:r>
                        <a:rPr lang="en-US" sz="1000" b="1" kern="1200" dirty="0">
                          <a:solidFill>
                            <a:schemeClr val="dk1"/>
                          </a:solidFill>
                          <a:latin typeface="+mn-lt"/>
                          <a:ea typeface="+mn-ea"/>
                          <a:cs typeface="+mn-cs"/>
                        </a:rPr>
                        <a:t>Common Issues</a:t>
                      </a:r>
                    </a:p>
                  </a:txBody>
                  <a:tcPr/>
                </a:tc>
                <a:tc>
                  <a:txBody>
                    <a:bodyPr/>
                    <a:lstStyle/>
                    <a:p>
                      <a:pPr algn="ctr"/>
                      <a:r>
                        <a:rPr lang="en-US" sz="900" dirty="0"/>
                        <a:t>1:14:18</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Module Review</a:t>
                      </a:r>
                    </a:p>
                  </a:txBody>
                  <a:tcPr/>
                </a:tc>
                <a:tc>
                  <a:txBody>
                    <a:bodyPr/>
                    <a:lstStyle/>
                    <a:p>
                      <a:pPr algn="ctr"/>
                      <a:r>
                        <a:rPr lang="en-US" sz="900" dirty="0"/>
                        <a:t>1:18:40</a:t>
                      </a:r>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Resources</a:t>
                      </a:r>
                    </a:p>
                  </a:txBody>
                  <a:tcPr/>
                </a:tc>
                <a:tc>
                  <a:txBody>
                    <a:bodyPr/>
                    <a:lstStyle/>
                    <a:p>
                      <a:pPr algn="ctr"/>
                      <a:r>
                        <a:rPr lang="en-US" sz="900" dirty="0"/>
                        <a:t>1:20:45</a:t>
                      </a:r>
                    </a:p>
                  </a:txBody>
                  <a:tcPr anchor="ctr"/>
                </a:tc>
                <a:extLst>
                  <a:ext uri="{0D108BD9-81ED-4DB2-BD59-A6C34878D82A}">
                    <a16:rowId xmlns:a16="http://schemas.microsoft.com/office/drawing/2014/main" val="2122160807"/>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a:t>1:22:15</a:t>
                      </a:r>
                      <a:endParaRPr lang="en-US" sz="900" dirty="0"/>
                    </a:p>
                  </a:txBody>
                  <a:tcPr anchor="ctr"/>
                </a:tc>
                <a:extLst>
                  <a:ext uri="{0D108BD9-81ED-4DB2-BD59-A6C34878D82A}">
                    <a16:rowId xmlns:a16="http://schemas.microsoft.com/office/drawing/2014/main" val="108078839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SMART 3.0 Series: Records Management and Closeout Date: 11/07/2019 Speaker(s): Nancy Taylor and D&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6184</TotalTime>
  <Words>176</Words>
  <Application>Microsoft Office PowerPoint</Application>
  <PresentationFormat>On-screen Show (4:3)</PresentationFormat>
  <Paragraphs>39</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SMART 3.0 Series: Records Management and Closeout Date: 11/07/2019 Speaker(s): Nancy Taylor and Debbie Strama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102</cp:revision>
  <dcterms:created xsi:type="dcterms:W3CDTF">2017-09-27T21:43:17Z</dcterms:created>
  <dcterms:modified xsi:type="dcterms:W3CDTF">2019-11-27T18:35:54Z</dcterms:modified>
</cp:coreProperties>
</file>