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64"/>
  </p:notesMasterIdLst>
  <p:handoutMasterIdLst>
    <p:handoutMasterId r:id="rId65"/>
  </p:handoutMasterIdLst>
  <p:sldIdLst>
    <p:sldId id="256" r:id="rId7"/>
    <p:sldId id="622" r:id="rId8"/>
    <p:sldId id="415" r:id="rId9"/>
    <p:sldId id="357" r:id="rId10"/>
    <p:sldId id="576" r:id="rId11"/>
    <p:sldId id="492" r:id="rId12"/>
    <p:sldId id="538" r:id="rId13"/>
    <p:sldId id="506" r:id="rId14"/>
    <p:sldId id="539" r:id="rId15"/>
    <p:sldId id="554" r:id="rId16"/>
    <p:sldId id="533" r:id="rId17"/>
    <p:sldId id="540" r:id="rId18"/>
    <p:sldId id="577" r:id="rId19"/>
    <p:sldId id="579" r:id="rId20"/>
    <p:sldId id="578" r:id="rId21"/>
    <p:sldId id="531" r:id="rId22"/>
    <p:sldId id="532" r:id="rId23"/>
    <p:sldId id="575" r:id="rId24"/>
    <p:sldId id="429" r:id="rId25"/>
    <p:sldId id="573" r:id="rId26"/>
    <p:sldId id="581" r:id="rId27"/>
    <p:sldId id="582" r:id="rId28"/>
    <p:sldId id="614" r:id="rId29"/>
    <p:sldId id="580" r:id="rId30"/>
    <p:sldId id="602" r:id="rId31"/>
    <p:sldId id="603" r:id="rId32"/>
    <p:sldId id="505" r:id="rId33"/>
    <p:sldId id="544" r:id="rId34"/>
    <p:sldId id="604" r:id="rId35"/>
    <p:sldId id="605" r:id="rId36"/>
    <p:sldId id="606" r:id="rId37"/>
    <p:sldId id="556" r:id="rId38"/>
    <p:sldId id="570" r:id="rId39"/>
    <p:sldId id="607" r:id="rId40"/>
    <p:sldId id="617" r:id="rId41"/>
    <p:sldId id="616" r:id="rId42"/>
    <p:sldId id="608" r:id="rId43"/>
    <p:sldId id="583" r:id="rId44"/>
    <p:sldId id="584" r:id="rId45"/>
    <p:sldId id="585" r:id="rId46"/>
    <p:sldId id="609" r:id="rId47"/>
    <p:sldId id="610" r:id="rId48"/>
    <p:sldId id="611" r:id="rId49"/>
    <p:sldId id="552" r:id="rId50"/>
    <p:sldId id="612" r:id="rId51"/>
    <p:sldId id="470" r:id="rId52"/>
    <p:sldId id="553" r:id="rId53"/>
    <p:sldId id="478" r:id="rId54"/>
    <p:sldId id="480" r:id="rId55"/>
    <p:sldId id="479" r:id="rId56"/>
    <p:sldId id="586" r:id="rId57"/>
    <p:sldId id="587" r:id="rId58"/>
    <p:sldId id="458" r:id="rId59"/>
    <p:sldId id="601" r:id="rId60"/>
    <p:sldId id="361" r:id="rId61"/>
    <p:sldId id="352" r:id="rId62"/>
    <p:sldId id="588" r:id="rId63"/>
  </p:sldIdLst>
  <p:sldSz cx="12192000" cy="6858000"/>
  <p:notesSz cx="6858000" cy="91440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Pirtle" initials="JP" lastIdx="3" clrIdx="0">
    <p:extLst>
      <p:ext uri="{19B8F6BF-5375-455C-9EA6-DF929625EA0E}">
        <p15:presenceInfo xmlns:p15="http://schemas.microsoft.com/office/powerpoint/2012/main" userId="S::jpirtle@mahernet.com::37ab5e5e-e9c4-47fc-aea8-b53879e86a88" providerId="AD"/>
      </p:ext>
    </p:extLst>
  </p:cmAuthor>
  <p:cmAuthor id="2" name="Nicholas Lammers" initials="NL" lastIdx="4" clrIdx="1">
    <p:extLst>
      <p:ext uri="{19B8F6BF-5375-455C-9EA6-DF929625EA0E}">
        <p15:presenceInfo xmlns:p15="http://schemas.microsoft.com/office/powerpoint/2012/main" userId="Nicholas Lamm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81612" autoAdjust="0"/>
  </p:normalViewPr>
  <p:slideViewPr>
    <p:cSldViewPr snapToGrid="0">
      <p:cViewPr varScale="1">
        <p:scale>
          <a:sx n="70" d="100"/>
          <a:sy n="70" d="100"/>
        </p:scale>
        <p:origin x="893" y="43"/>
      </p:cViewPr>
      <p:guideLst/>
    </p:cSldViewPr>
  </p:slideViewPr>
  <p:outlineViewPr>
    <p:cViewPr>
      <p:scale>
        <a:sx n="33" d="100"/>
        <a:sy n="33" d="100"/>
      </p:scale>
      <p:origin x="0" y="-26016"/>
    </p:cViewPr>
  </p:outlin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 Id="rId5" Type="http://schemas.openxmlformats.org/officeDocument/2006/relationships/image" Target="../media/image48.jpeg"/><Relationship Id="rId4" Type="http://schemas.openxmlformats.org/officeDocument/2006/relationships/image" Target="../media/image47.jpeg"/></Relationships>
</file>

<file path=ppt/diagrams/_rels/data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image" Target="../media/image49.jpeg"/></Relationships>
</file>

<file path=ppt/diagrams/_rels/data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image" Target="../media/image26.jpeg"/></Relationships>
</file>

<file path=ppt/diagrams/_rels/data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4.jpeg"/><Relationship Id="rId4" Type="http://schemas.openxmlformats.org/officeDocument/2006/relationships/image" Target="../media/image33.jpeg"/></Relationships>
</file>

<file path=ppt/diagrams/_rels/data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 Id="rId5" Type="http://schemas.openxmlformats.org/officeDocument/2006/relationships/image" Target="../media/image48.jpeg"/><Relationship Id="rId4" Type="http://schemas.openxmlformats.org/officeDocument/2006/relationships/image" Target="../media/image47.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image" Target="../media/image49.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image" Target="../media/image2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4.jpeg"/><Relationship Id="rId4" Type="http://schemas.openxmlformats.org/officeDocument/2006/relationships/image" Target="../media/image33.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4CE83-6182-45BD-8B41-8C88B7FBD6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81F6B03-3EB8-48BA-B0BB-6CE09DFBD8C3}">
      <dgm:prSet phldrT="[Text]" custT="1"/>
      <dgm:spPr/>
      <dgm:t>
        <a:bodyPr/>
        <a:lstStyle/>
        <a:p>
          <a:r>
            <a:rPr lang="en-US" sz="2800" b="1" dirty="0"/>
            <a:t>Meets Standards</a:t>
          </a:r>
        </a:p>
      </dgm:t>
    </dgm:pt>
    <dgm:pt modelId="{5BF453B5-64BE-4276-9B83-8A1F14501089}" type="parTrans" cxnId="{3431E07E-63C4-47DE-86E6-4BFA0F804B5F}">
      <dgm:prSet/>
      <dgm:spPr/>
      <dgm:t>
        <a:bodyPr/>
        <a:lstStyle/>
        <a:p>
          <a:endParaRPr lang="en-US"/>
        </a:p>
      </dgm:t>
    </dgm:pt>
    <dgm:pt modelId="{3F0312BB-A465-4393-8F61-812AF5ECC0D4}" type="sibTrans" cxnId="{3431E07E-63C4-47DE-86E6-4BFA0F804B5F}">
      <dgm:prSet/>
      <dgm:spPr/>
      <dgm:t>
        <a:bodyPr/>
        <a:lstStyle/>
        <a:p>
          <a:endParaRPr lang="en-US"/>
        </a:p>
      </dgm:t>
    </dgm:pt>
    <dgm:pt modelId="{C0D5273A-582B-44C5-AA90-08D266C0F77A}">
      <dgm:prSet phldrT="[Text]" custT="1"/>
      <dgm:spPr/>
      <dgm:t>
        <a:bodyPr/>
        <a:lstStyle/>
        <a:p>
          <a:r>
            <a:rPr lang="en-US" sz="2800" b="1" dirty="0"/>
            <a:t>Does Not Meet Standards</a:t>
          </a:r>
        </a:p>
      </dgm:t>
    </dgm:pt>
    <dgm:pt modelId="{DB94B1F2-D6F1-4D3E-BAD2-5CBB454D08BC}" type="parTrans" cxnId="{B1F1419A-36E4-422A-A6EC-C8B8E84162F6}">
      <dgm:prSet/>
      <dgm:spPr/>
      <dgm:t>
        <a:bodyPr/>
        <a:lstStyle/>
        <a:p>
          <a:endParaRPr lang="en-US"/>
        </a:p>
      </dgm:t>
    </dgm:pt>
    <dgm:pt modelId="{F5379BCC-0046-4989-8421-47354EC3D424}" type="sibTrans" cxnId="{B1F1419A-36E4-422A-A6EC-C8B8E84162F6}">
      <dgm:prSet/>
      <dgm:spPr/>
      <dgm:t>
        <a:bodyPr/>
        <a:lstStyle/>
        <a:p>
          <a:endParaRPr lang="en-US"/>
        </a:p>
      </dgm:t>
    </dgm:pt>
    <dgm:pt modelId="{162A57CB-8C23-4C41-8358-891F9F4CE693}">
      <dgm:prSet/>
      <dgm:spPr/>
      <dgm:t>
        <a:bodyPr/>
        <a:lstStyle/>
        <a:p>
          <a:r>
            <a:rPr lang="en-US" dirty="0"/>
            <a:t>Payroll records meeting these standards do not need to further document work performed</a:t>
          </a:r>
        </a:p>
      </dgm:t>
    </dgm:pt>
    <dgm:pt modelId="{5DE40CAA-0ABA-4FAE-AA8D-120F79BEE4F0}" type="parTrans" cxnId="{4BAC2F1C-DFAF-4BE7-811A-39BA673619AF}">
      <dgm:prSet/>
      <dgm:spPr/>
      <dgm:t>
        <a:bodyPr/>
        <a:lstStyle/>
        <a:p>
          <a:endParaRPr lang="en-US"/>
        </a:p>
      </dgm:t>
    </dgm:pt>
    <dgm:pt modelId="{26C4F853-6FB4-4FAA-B075-25C5F960A980}" type="sibTrans" cxnId="{4BAC2F1C-DFAF-4BE7-811A-39BA673619AF}">
      <dgm:prSet/>
      <dgm:spPr/>
      <dgm:t>
        <a:bodyPr/>
        <a:lstStyle/>
        <a:p>
          <a:endParaRPr lang="en-US"/>
        </a:p>
      </dgm:t>
    </dgm:pt>
    <dgm:pt modelId="{22E9D772-2C92-4360-96C0-E881B71BE210}">
      <dgm:prSet/>
      <dgm:spPr/>
      <dgm:t>
        <a:bodyPr/>
        <a:lstStyle/>
        <a:p>
          <a:r>
            <a:rPr lang="en-US" dirty="0"/>
            <a:t>Same standards apply to documenting salaries and wages for cost sharing and match requirements</a:t>
          </a:r>
        </a:p>
      </dgm:t>
    </dgm:pt>
    <dgm:pt modelId="{C23C8EE4-095E-43D6-966A-142C6F3027C6}" type="parTrans" cxnId="{69015972-8298-4880-9776-6FD59D07B531}">
      <dgm:prSet/>
      <dgm:spPr/>
      <dgm:t>
        <a:bodyPr/>
        <a:lstStyle/>
        <a:p>
          <a:endParaRPr lang="en-US"/>
        </a:p>
      </dgm:t>
    </dgm:pt>
    <dgm:pt modelId="{59701990-2AEA-4BEC-99DA-197BFAE353F6}" type="sibTrans" cxnId="{69015972-8298-4880-9776-6FD59D07B531}">
      <dgm:prSet/>
      <dgm:spPr/>
      <dgm:t>
        <a:bodyPr/>
        <a:lstStyle/>
        <a:p>
          <a:endParaRPr lang="en-US"/>
        </a:p>
      </dgm:t>
    </dgm:pt>
    <dgm:pt modelId="{713C7ADA-966A-4069-90A0-939ED41D7F1A}">
      <dgm:prSet/>
      <dgm:spPr/>
      <dgm:t>
        <a:bodyPr/>
        <a:lstStyle/>
        <a:p>
          <a:r>
            <a:rPr lang="en-US" dirty="0"/>
            <a:t>Federal government may require personnel activity reports or equivalent if records do not meet these standards</a:t>
          </a:r>
        </a:p>
      </dgm:t>
    </dgm:pt>
    <dgm:pt modelId="{6C940186-006B-4A91-964F-8F6F3445617D}" type="parTrans" cxnId="{D56A1626-D295-4729-BC51-4263ACD8F753}">
      <dgm:prSet/>
      <dgm:spPr/>
      <dgm:t>
        <a:bodyPr/>
        <a:lstStyle/>
        <a:p>
          <a:endParaRPr lang="en-US"/>
        </a:p>
      </dgm:t>
    </dgm:pt>
    <dgm:pt modelId="{2ECBBB0E-7B42-440F-BD10-D0439BA2817F}" type="sibTrans" cxnId="{D56A1626-D295-4729-BC51-4263ACD8F753}">
      <dgm:prSet/>
      <dgm:spPr/>
      <dgm:t>
        <a:bodyPr/>
        <a:lstStyle/>
        <a:p>
          <a:endParaRPr lang="en-US"/>
        </a:p>
      </dgm:t>
    </dgm:pt>
    <dgm:pt modelId="{0CD6391C-4836-4001-B6D1-20C84E86754E}">
      <dgm:prSet/>
      <dgm:spPr/>
      <dgm:t>
        <a:bodyPr/>
        <a:lstStyle/>
        <a:p>
          <a:r>
            <a:rPr lang="en-US" dirty="0"/>
            <a:t>Non-exempt employees must record total number of hours worked each day to comply with FLSA</a:t>
          </a:r>
        </a:p>
      </dgm:t>
    </dgm:pt>
    <dgm:pt modelId="{10FC6474-0510-4F15-ADA3-B26354657CF2}" type="parTrans" cxnId="{6752C040-266D-4FFF-AFF2-3484E19D2152}">
      <dgm:prSet/>
      <dgm:spPr/>
      <dgm:t>
        <a:bodyPr/>
        <a:lstStyle/>
        <a:p>
          <a:endParaRPr lang="en-US"/>
        </a:p>
      </dgm:t>
    </dgm:pt>
    <dgm:pt modelId="{05F98B7C-8553-4F10-85DF-B952FB7D3E62}" type="sibTrans" cxnId="{6752C040-266D-4FFF-AFF2-3484E19D2152}">
      <dgm:prSet/>
      <dgm:spPr/>
      <dgm:t>
        <a:bodyPr/>
        <a:lstStyle/>
        <a:p>
          <a:endParaRPr lang="en-US"/>
        </a:p>
      </dgm:t>
    </dgm:pt>
    <dgm:pt modelId="{88F55C0C-E9C2-4165-940B-C96A3FFAB4E0}">
      <dgm:prSet/>
      <dgm:spPr/>
      <dgm:t>
        <a:bodyPr/>
        <a:lstStyle/>
        <a:p>
          <a:r>
            <a:rPr lang="en-US" dirty="0"/>
            <a:t>Institutions of Higher Education may express categories of activities as a %</a:t>
          </a:r>
        </a:p>
      </dgm:t>
    </dgm:pt>
    <dgm:pt modelId="{B78C7BA0-B0F5-46EF-9740-97A656CF9EAF}" type="parTrans" cxnId="{84047889-5D72-46A0-B9AE-95A5D1B02C41}">
      <dgm:prSet/>
      <dgm:spPr/>
      <dgm:t>
        <a:bodyPr/>
        <a:lstStyle/>
        <a:p>
          <a:endParaRPr lang="en-US"/>
        </a:p>
      </dgm:t>
    </dgm:pt>
    <dgm:pt modelId="{F05FCBC4-97AD-4AC3-9982-3FC403BF67DE}" type="sibTrans" cxnId="{84047889-5D72-46A0-B9AE-95A5D1B02C41}">
      <dgm:prSet/>
      <dgm:spPr/>
      <dgm:t>
        <a:bodyPr/>
        <a:lstStyle/>
        <a:p>
          <a:endParaRPr lang="en-US"/>
        </a:p>
      </dgm:t>
    </dgm:pt>
    <dgm:pt modelId="{D60E6A14-3AA4-41FC-ABEE-1DB68DDB15D7}">
      <dgm:prSet/>
      <dgm:spPr/>
      <dgm:t>
        <a:bodyPr/>
        <a:lstStyle/>
        <a:p>
          <a:r>
            <a:rPr lang="en-US" dirty="0"/>
            <a:t>Intermingled Duties: precision not always feasible</a:t>
          </a:r>
        </a:p>
      </dgm:t>
    </dgm:pt>
    <dgm:pt modelId="{4DE647BB-3A33-41C6-A884-34274FEC1C87}" type="parTrans" cxnId="{3B9D2CAB-C99B-47C7-BEF7-54E58533FEA4}">
      <dgm:prSet/>
      <dgm:spPr/>
      <dgm:t>
        <a:bodyPr/>
        <a:lstStyle/>
        <a:p>
          <a:endParaRPr lang="en-US"/>
        </a:p>
      </dgm:t>
    </dgm:pt>
    <dgm:pt modelId="{2D7EFF24-01E9-4493-A8FB-6EAFDD910DDB}" type="sibTrans" cxnId="{3B9D2CAB-C99B-47C7-BEF7-54E58533FEA4}">
      <dgm:prSet/>
      <dgm:spPr/>
      <dgm:t>
        <a:bodyPr/>
        <a:lstStyle/>
        <a:p>
          <a:endParaRPr lang="en-US"/>
        </a:p>
      </dgm:t>
    </dgm:pt>
    <dgm:pt modelId="{CC1AD42C-64C3-44C7-BF56-DABD61BD81B2}" type="pres">
      <dgm:prSet presAssocID="{7534CE83-6182-45BD-8B41-8C88B7FBD600}" presName="Name0" presStyleCnt="0">
        <dgm:presLayoutVars>
          <dgm:dir/>
          <dgm:animLvl val="lvl"/>
          <dgm:resizeHandles val="exact"/>
        </dgm:presLayoutVars>
      </dgm:prSet>
      <dgm:spPr/>
    </dgm:pt>
    <dgm:pt modelId="{5DA0D022-5A2A-4157-8611-3944F6B406AC}" type="pres">
      <dgm:prSet presAssocID="{C81F6B03-3EB8-48BA-B0BB-6CE09DFBD8C3}" presName="composite" presStyleCnt="0"/>
      <dgm:spPr/>
    </dgm:pt>
    <dgm:pt modelId="{859D37BD-CA6D-4B90-ACEA-8E420D428241}" type="pres">
      <dgm:prSet presAssocID="{C81F6B03-3EB8-48BA-B0BB-6CE09DFBD8C3}" presName="parTx" presStyleLbl="alignNode1" presStyleIdx="0" presStyleCnt="2">
        <dgm:presLayoutVars>
          <dgm:chMax val="0"/>
          <dgm:chPref val="0"/>
          <dgm:bulletEnabled val="1"/>
        </dgm:presLayoutVars>
      </dgm:prSet>
      <dgm:spPr/>
    </dgm:pt>
    <dgm:pt modelId="{D1648255-2AE0-4505-86F7-B3034B21AD3A}" type="pres">
      <dgm:prSet presAssocID="{C81F6B03-3EB8-48BA-B0BB-6CE09DFBD8C3}" presName="desTx" presStyleLbl="alignAccFollowNode1" presStyleIdx="0" presStyleCnt="2">
        <dgm:presLayoutVars>
          <dgm:bulletEnabled val="1"/>
        </dgm:presLayoutVars>
      </dgm:prSet>
      <dgm:spPr/>
    </dgm:pt>
    <dgm:pt modelId="{F345330E-7F0C-457C-AA98-18043DD8E789}" type="pres">
      <dgm:prSet presAssocID="{3F0312BB-A465-4393-8F61-812AF5ECC0D4}" presName="space" presStyleCnt="0"/>
      <dgm:spPr/>
    </dgm:pt>
    <dgm:pt modelId="{ABEC68EC-F91F-441A-822A-D68F2773055D}" type="pres">
      <dgm:prSet presAssocID="{C0D5273A-582B-44C5-AA90-08D266C0F77A}" presName="composite" presStyleCnt="0"/>
      <dgm:spPr/>
    </dgm:pt>
    <dgm:pt modelId="{3064506C-ECE7-41FF-87F9-85E4143ABBFA}" type="pres">
      <dgm:prSet presAssocID="{C0D5273A-582B-44C5-AA90-08D266C0F77A}" presName="parTx" presStyleLbl="alignNode1" presStyleIdx="1" presStyleCnt="2">
        <dgm:presLayoutVars>
          <dgm:chMax val="0"/>
          <dgm:chPref val="0"/>
          <dgm:bulletEnabled val="1"/>
        </dgm:presLayoutVars>
      </dgm:prSet>
      <dgm:spPr/>
    </dgm:pt>
    <dgm:pt modelId="{DA91C423-55DA-4253-9233-0642FBF98DC7}" type="pres">
      <dgm:prSet presAssocID="{C0D5273A-582B-44C5-AA90-08D266C0F77A}" presName="desTx" presStyleLbl="alignAccFollowNode1" presStyleIdx="1" presStyleCnt="2">
        <dgm:presLayoutVars>
          <dgm:bulletEnabled val="1"/>
        </dgm:presLayoutVars>
      </dgm:prSet>
      <dgm:spPr/>
    </dgm:pt>
  </dgm:ptLst>
  <dgm:cxnLst>
    <dgm:cxn modelId="{7B0E2605-C8B6-431A-BC64-82F943D61679}" type="presOf" srcId="{C81F6B03-3EB8-48BA-B0BB-6CE09DFBD8C3}" destId="{859D37BD-CA6D-4B90-ACEA-8E420D428241}" srcOrd="0" destOrd="0" presId="urn:microsoft.com/office/officeart/2005/8/layout/hList1"/>
    <dgm:cxn modelId="{2C5FFD07-5DAC-4F36-95FA-94C20026BA43}" type="presOf" srcId="{88F55C0C-E9C2-4165-940B-C96A3FFAB4E0}" destId="{DA91C423-55DA-4253-9233-0642FBF98DC7}" srcOrd="0" destOrd="1" presId="urn:microsoft.com/office/officeart/2005/8/layout/hList1"/>
    <dgm:cxn modelId="{4BAC2F1C-DFAF-4BE7-811A-39BA673619AF}" srcId="{C81F6B03-3EB8-48BA-B0BB-6CE09DFBD8C3}" destId="{162A57CB-8C23-4C41-8358-891F9F4CE693}" srcOrd="0" destOrd="0" parTransId="{5DE40CAA-0ABA-4FAE-AA8D-120F79BEE4F0}" sibTransId="{26C4F853-6FB4-4FAA-B075-25C5F960A980}"/>
    <dgm:cxn modelId="{D56A1626-D295-4729-BC51-4263ACD8F753}" srcId="{C0D5273A-582B-44C5-AA90-08D266C0F77A}" destId="{713C7ADA-966A-4069-90A0-939ED41D7F1A}" srcOrd="0" destOrd="0" parTransId="{6C940186-006B-4A91-964F-8F6F3445617D}" sibTransId="{2ECBBB0E-7B42-440F-BD10-D0439BA2817F}"/>
    <dgm:cxn modelId="{6752C040-266D-4FFF-AFF2-3484E19D2152}" srcId="{C81F6B03-3EB8-48BA-B0BB-6CE09DFBD8C3}" destId="{0CD6391C-4836-4001-B6D1-20C84E86754E}" srcOrd="1" destOrd="0" parTransId="{10FC6474-0510-4F15-ADA3-B26354657CF2}" sibTransId="{05F98B7C-8553-4F10-85DF-B952FB7D3E62}"/>
    <dgm:cxn modelId="{A06CD570-66AD-4DA2-B6AE-F9C88EBD7AD5}" type="presOf" srcId="{7534CE83-6182-45BD-8B41-8C88B7FBD600}" destId="{CC1AD42C-64C3-44C7-BF56-DABD61BD81B2}" srcOrd="0" destOrd="0" presId="urn:microsoft.com/office/officeart/2005/8/layout/hList1"/>
    <dgm:cxn modelId="{69015972-8298-4880-9776-6FD59D07B531}" srcId="{C81F6B03-3EB8-48BA-B0BB-6CE09DFBD8C3}" destId="{22E9D772-2C92-4360-96C0-E881B71BE210}" srcOrd="2" destOrd="0" parTransId="{C23C8EE4-095E-43D6-966A-142C6F3027C6}" sibTransId="{59701990-2AEA-4BEC-99DA-197BFAE353F6}"/>
    <dgm:cxn modelId="{3431E07E-63C4-47DE-86E6-4BFA0F804B5F}" srcId="{7534CE83-6182-45BD-8B41-8C88B7FBD600}" destId="{C81F6B03-3EB8-48BA-B0BB-6CE09DFBD8C3}" srcOrd="0" destOrd="0" parTransId="{5BF453B5-64BE-4276-9B83-8A1F14501089}" sibTransId="{3F0312BB-A465-4393-8F61-812AF5ECC0D4}"/>
    <dgm:cxn modelId="{84047889-5D72-46A0-B9AE-95A5D1B02C41}" srcId="{C0D5273A-582B-44C5-AA90-08D266C0F77A}" destId="{88F55C0C-E9C2-4165-940B-C96A3FFAB4E0}" srcOrd="1" destOrd="0" parTransId="{B78C7BA0-B0F5-46EF-9740-97A656CF9EAF}" sibTransId="{F05FCBC4-97AD-4AC3-9982-3FC403BF67DE}"/>
    <dgm:cxn modelId="{CA456A97-6B23-4A5C-846B-37D385CEBDC5}" type="presOf" srcId="{162A57CB-8C23-4C41-8358-891F9F4CE693}" destId="{D1648255-2AE0-4505-86F7-B3034B21AD3A}" srcOrd="0" destOrd="0" presId="urn:microsoft.com/office/officeart/2005/8/layout/hList1"/>
    <dgm:cxn modelId="{B1F1419A-36E4-422A-A6EC-C8B8E84162F6}" srcId="{7534CE83-6182-45BD-8B41-8C88B7FBD600}" destId="{C0D5273A-582B-44C5-AA90-08D266C0F77A}" srcOrd="1" destOrd="0" parTransId="{DB94B1F2-D6F1-4D3E-BAD2-5CBB454D08BC}" sibTransId="{F5379BCC-0046-4989-8421-47354EC3D424}"/>
    <dgm:cxn modelId="{5E31299B-17F0-4685-8062-20B81257790F}" type="presOf" srcId="{713C7ADA-966A-4069-90A0-939ED41D7F1A}" destId="{DA91C423-55DA-4253-9233-0642FBF98DC7}" srcOrd="0" destOrd="0" presId="urn:microsoft.com/office/officeart/2005/8/layout/hList1"/>
    <dgm:cxn modelId="{F60E68A9-3229-47AA-AF7C-112CA17F4945}" type="presOf" srcId="{22E9D772-2C92-4360-96C0-E881B71BE210}" destId="{D1648255-2AE0-4505-86F7-B3034B21AD3A}" srcOrd="0" destOrd="2" presId="urn:microsoft.com/office/officeart/2005/8/layout/hList1"/>
    <dgm:cxn modelId="{3B9D2CAB-C99B-47C7-BEF7-54E58533FEA4}" srcId="{88F55C0C-E9C2-4165-940B-C96A3FFAB4E0}" destId="{D60E6A14-3AA4-41FC-ABEE-1DB68DDB15D7}" srcOrd="0" destOrd="0" parTransId="{4DE647BB-3A33-41C6-A884-34274FEC1C87}" sibTransId="{2D7EFF24-01E9-4493-A8FB-6EAFDD910DDB}"/>
    <dgm:cxn modelId="{14C747AB-D79E-461C-A933-4B51773CC4C3}" type="presOf" srcId="{D60E6A14-3AA4-41FC-ABEE-1DB68DDB15D7}" destId="{DA91C423-55DA-4253-9233-0642FBF98DC7}" srcOrd="0" destOrd="2" presId="urn:microsoft.com/office/officeart/2005/8/layout/hList1"/>
    <dgm:cxn modelId="{EA81D5C9-4613-40B3-A424-8ABA08D4D5F5}" type="presOf" srcId="{C0D5273A-582B-44C5-AA90-08D266C0F77A}" destId="{3064506C-ECE7-41FF-87F9-85E4143ABBFA}" srcOrd="0" destOrd="0" presId="urn:microsoft.com/office/officeart/2005/8/layout/hList1"/>
    <dgm:cxn modelId="{08B8A2EF-4B04-4E63-BF43-5BD7AEAFF2F8}" type="presOf" srcId="{0CD6391C-4836-4001-B6D1-20C84E86754E}" destId="{D1648255-2AE0-4505-86F7-B3034B21AD3A}" srcOrd="0" destOrd="1" presId="urn:microsoft.com/office/officeart/2005/8/layout/hList1"/>
    <dgm:cxn modelId="{B1104934-DDC2-4FAC-A1D6-CB950266EA0F}" type="presParOf" srcId="{CC1AD42C-64C3-44C7-BF56-DABD61BD81B2}" destId="{5DA0D022-5A2A-4157-8611-3944F6B406AC}" srcOrd="0" destOrd="0" presId="urn:microsoft.com/office/officeart/2005/8/layout/hList1"/>
    <dgm:cxn modelId="{24C6A6A7-56F7-4AB2-A71A-76B6E8ADD08B}" type="presParOf" srcId="{5DA0D022-5A2A-4157-8611-3944F6B406AC}" destId="{859D37BD-CA6D-4B90-ACEA-8E420D428241}" srcOrd="0" destOrd="0" presId="urn:microsoft.com/office/officeart/2005/8/layout/hList1"/>
    <dgm:cxn modelId="{F720A208-5783-4CC4-8027-9C3EC46E6D5A}" type="presParOf" srcId="{5DA0D022-5A2A-4157-8611-3944F6B406AC}" destId="{D1648255-2AE0-4505-86F7-B3034B21AD3A}" srcOrd="1" destOrd="0" presId="urn:microsoft.com/office/officeart/2005/8/layout/hList1"/>
    <dgm:cxn modelId="{CEFDE273-DCBC-4F94-A18A-F969C0442C4B}" type="presParOf" srcId="{CC1AD42C-64C3-44C7-BF56-DABD61BD81B2}" destId="{F345330E-7F0C-457C-AA98-18043DD8E789}" srcOrd="1" destOrd="0" presId="urn:microsoft.com/office/officeart/2005/8/layout/hList1"/>
    <dgm:cxn modelId="{43053E43-5C3A-4F9B-BBEC-84638FFBBD3B}" type="presParOf" srcId="{CC1AD42C-64C3-44C7-BF56-DABD61BD81B2}" destId="{ABEC68EC-F91F-441A-822A-D68F2773055D}" srcOrd="2" destOrd="0" presId="urn:microsoft.com/office/officeart/2005/8/layout/hList1"/>
    <dgm:cxn modelId="{408AE31C-F207-4332-B4D2-BE1C25E00B69}" type="presParOf" srcId="{ABEC68EC-F91F-441A-822A-D68F2773055D}" destId="{3064506C-ECE7-41FF-87F9-85E4143ABBFA}" srcOrd="0" destOrd="0" presId="urn:microsoft.com/office/officeart/2005/8/layout/hList1"/>
    <dgm:cxn modelId="{E1972C73-CE85-48F9-B708-8E9061618F6B}" type="presParOf" srcId="{ABEC68EC-F91F-441A-822A-D68F2773055D}" destId="{DA91C423-55DA-4253-9233-0642FBF98D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2AEB7D-3629-4F84-81F5-0B5E34D7E4AE}" type="doc">
      <dgm:prSet loTypeId="urn:microsoft.com/office/officeart/2005/8/layout/vList4#18" loCatId="list" qsTypeId="urn:microsoft.com/office/officeart/2005/8/quickstyle/3d1" qsCatId="3D" csTypeId="urn:microsoft.com/office/officeart/2005/8/colors/accent1_2" csCatId="accent1" phldr="1"/>
      <dgm:spPr/>
      <dgm:t>
        <a:bodyPr/>
        <a:lstStyle/>
        <a:p>
          <a:endParaRPr lang="en-US"/>
        </a:p>
      </dgm:t>
    </dgm:pt>
    <dgm:pt modelId="{426E33A1-9614-4291-825E-1FBAF5FB8FBA}">
      <dgm:prSet phldrT="[Text]" custT="1"/>
      <dgm:spPr/>
      <dgm:t>
        <a:bodyPr/>
        <a:lstStyle/>
        <a:p>
          <a:r>
            <a:rPr lang="en-US" altLang="en-US" sz="2000" dirty="0">
              <a:ea typeface="ＭＳ Ｐゴシック" panose="020B0600070205080204" pitchFamily="34" charset="-128"/>
            </a:rPr>
            <a:t>Individuals paid by ETA appropriated funds and WIOA funds</a:t>
          </a:r>
          <a:endParaRPr lang="en-US" sz="2000" dirty="0"/>
        </a:p>
      </dgm:t>
    </dgm:pt>
    <dgm:pt modelId="{FA525643-80DD-49FF-B8AD-108C5B31E74E}" type="parTrans" cxnId="{4DA55322-1605-414D-9C33-19278072C9BB}">
      <dgm:prSet/>
      <dgm:spPr/>
      <dgm:t>
        <a:bodyPr/>
        <a:lstStyle/>
        <a:p>
          <a:endParaRPr lang="en-US"/>
        </a:p>
      </dgm:t>
    </dgm:pt>
    <dgm:pt modelId="{EC3A6E9B-1101-4D52-A955-6762BAF551B6}" type="sibTrans" cxnId="{4DA55322-1605-414D-9C33-19278072C9BB}">
      <dgm:prSet/>
      <dgm:spPr/>
      <dgm:t>
        <a:bodyPr/>
        <a:lstStyle/>
        <a:p>
          <a:endParaRPr lang="en-US"/>
        </a:p>
      </dgm:t>
    </dgm:pt>
    <dgm:pt modelId="{A90EAC1F-C572-4511-AED2-80C08174C76F}">
      <dgm:prSet phldrT="[Text]" custT="1"/>
      <dgm:spPr/>
      <dgm:t>
        <a:bodyPr/>
        <a:lstStyle/>
        <a:p>
          <a:r>
            <a:rPr lang="en-US" altLang="en-US" sz="2000" dirty="0">
              <a:ea typeface="ＭＳ Ｐゴシック" panose="020B0600070205080204" pitchFamily="34" charset="-128"/>
            </a:rPr>
            <a:t>Direct recipients and/or subrecipients</a:t>
          </a:r>
          <a:endParaRPr lang="en-US" sz="2000" dirty="0"/>
        </a:p>
      </dgm:t>
    </dgm:pt>
    <dgm:pt modelId="{271A4D39-06AA-4FF6-8146-749F5790E06A}" type="parTrans" cxnId="{FC347EFC-17C7-4DDF-9D34-9E4CDDAF0A98}">
      <dgm:prSet/>
      <dgm:spPr/>
      <dgm:t>
        <a:bodyPr/>
        <a:lstStyle/>
        <a:p>
          <a:endParaRPr lang="en-US"/>
        </a:p>
      </dgm:t>
    </dgm:pt>
    <dgm:pt modelId="{CEE55ACE-2CC6-4858-9EFB-EC047292F456}" type="sibTrans" cxnId="{FC347EFC-17C7-4DDF-9D34-9E4CDDAF0A98}">
      <dgm:prSet/>
      <dgm:spPr/>
      <dgm:t>
        <a:bodyPr/>
        <a:lstStyle/>
        <a:p>
          <a:endParaRPr lang="en-US"/>
        </a:p>
      </dgm:t>
    </dgm:pt>
    <dgm:pt modelId="{9CA7607B-0D1C-44BB-9B6C-D94CFB95AE34}">
      <dgm:prSet phldrT="[Text]" custT="1"/>
      <dgm:spPr/>
      <dgm:t>
        <a:bodyPr/>
        <a:lstStyle/>
        <a:p>
          <a:r>
            <a:rPr lang="en-US" altLang="en-US" sz="2000" dirty="0">
              <a:ea typeface="ＭＳ Ｐゴシック" panose="020B0600070205080204" pitchFamily="34" charset="-128"/>
            </a:rPr>
            <a:t>Anyone receiving wages or bonus payments from recipients or subrecipients whose grants are funded from ETA appropriations</a:t>
          </a:r>
          <a:endParaRPr lang="en-US" sz="2000" dirty="0"/>
        </a:p>
      </dgm:t>
    </dgm:pt>
    <dgm:pt modelId="{D1333C9E-D743-4B90-889E-A4EB2AE75D3E}" type="parTrans" cxnId="{7E17037D-D628-4F42-AD2E-A4B27C974E76}">
      <dgm:prSet/>
      <dgm:spPr/>
      <dgm:t>
        <a:bodyPr/>
        <a:lstStyle/>
        <a:p>
          <a:endParaRPr lang="en-US"/>
        </a:p>
      </dgm:t>
    </dgm:pt>
    <dgm:pt modelId="{D9D5BB04-122B-455F-A1B0-DF7A48493244}" type="sibTrans" cxnId="{7E17037D-D628-4F42-AD2E-A4B27C974E76}">
      <dgm:prSet/>
      <dgm:spPr/>
      <dgm:t>
        <a:bodyPr/>
        <a:lstStyle/>
        <a:p>
          <a:endParaRPr lang="en-US"/>
        </a:p>
      </dgm:t>
    </dgm:pt>
    <dgm:pt modelId="{4D04A5C2-177E-4618-8D24-7A3D843D3542}">
      <dgm:prSet phldrT="[Text]" custT="1"/>
      <dgm:spPr/>
      <dgm:t>
        <a:bodyPr/>
        <a:lstStyle/>
        <a:p>
          <a:r>
            <a:rPr lang="en-US" altLang="en-US" sz="2000" dirty="0">
              <a:ea typeface="ＭＳ Ｐゴシック" panose="020B0600070205080204" pitchFamily="34" charset="-128"/>
            </a:rPr>
            <a:t>Direct costs or through an indirect cost rate, including cost allocation plans</a:t>
          </a:r>
          <a:endParaRPr lang="en-US" sz="2000" dirty="0"/>
        </a:p>
      </dgm:t>
    </dgm:pt>
    <dgm:pt modelId="{56B17B16-1F5E-4098-9782-4F39E46844ED}" type="parTrans" cxnId="{29AF8675-6023-4324-89E8-E8EB18745CED}">
      <dgm:prSet/>
      <dgm:spPr/>
      <dgm:t>
        <a:bodyPr/>
        <a:lstStyle/>
        <a:p>
          <a:endParaRPr lang="en-US"/>
        </a:p>
      </dgm:t>
    </dgm:pt>
    <dgm:pt modelId="{92F5A7DC-E151-45ED-A06C-17BC507B7207}" type="sibTrans" cxnId="{29AF8675-6023-4324-89E8-E8EB18745CED}">
      <dgm:prSet/>
      <dgm:spPr/>
      <dgm:t>
        <a:bodyPr/>
        <a:lstStyle/>
        <a:p>
          <a:endParaRPr lang="en-US"/>
        </a:p>
      </dgm:t>
    </dgm:pt>
    <dgm:pt modelId="{1A2F77E4-8390-4918-8C9E-292969841A92}">
      <dgm:prSet phldrT="[Text]" custT="1"/>
      <dgm:spPr/>
      <dgm:t>
        <a:bodyPr/>
        <a:lstStyle/>
        <a:p>
          <a:r>
            <a:rPr lang="en-US" altLang="en-US" sz="2000" dirty="0">
              <a:ea typeface="ＭＳ Ｐゴシック" panose="020B0600070205080204" pitchFamily="34" charset="-128"/>
            </a:rPr>
            <a:t>Contractors are not subject to limitation</a:t>
          </a:r>
          <a:endParaRPr lang="en-US" sz="2000" dirty="0"/>
        </a:p>
      </dgm:t>
    </dgm:pt>
    <dgm:pt modelId="{C732629E-8116-489A-B814-16E8A84F31EA}" type="parTrans" cxnId="{88FCC044-ABCB-4DD2-A979-56808302DDD3}">
      <dgm:prSet/>
      <dgm:spPr/>
      <dgm:t>
        <a:bodyPr/>
        <a:lstStyle/>
        <a:p>
          <a:endParaRPr lang="en-US"/>
        </a:p>
      </dgm:t>
    </dgm:pt>
    <dgm:pt modelId="{BD546DD6-7E8A-49AC-AAC5-486CB25CDFA9}" type="sibTrans" cxnId="{88FCC044-ABCB-4DD2-A979-56808302DDD3}">
      <dgm:prSet/>
      <dgm:spPr/>
      <dgm:t>
        <a:bodyPr/>
        <a:lstStyle/>
        <a:p>
          <a:endParaRPr lang="en-US"/>
        </a:p>
      </dgm:t>
    </dgm:pt>
    <dgm:pt modelId="{AB55212A-E3A3-41D7-BAE5-1DED9E3F6233}" type="pres">
      <dgm:prSet presAssocID="{5D2AEB7D-3629-4F84-81F5-0B5E34D7E4AE}" presName="linear" presStyleCnt="0">
        <dgm:presLayoutVars>
          <dgm:dir/>
          <dgm:resizeHandles val="exact"/>
        </dgm:presLayoutVars>
      </dgm:prSet>
      <dgm:spPr/>
    </dgm:pt>
    <dgm:pt modelId="{5C2424C9-68E9-421F-95BF-26766A532CD6}" type="pres">
      <dgm:prSet presAssocID="{426E33A1-9614-4291-825E-1FBAF5FB8FBA}" presName="comp" presStyleCnt="0"/>
      <dgm:spPr/>
    </dgm:pt>
    <dgm:pt modelId="{6CB5CB4A-A741-4445-AD72-B914DA471045}" type="pres">
      <dgm:prSet presAssocID="{426E33A1-9614-4291-825E-1FBAF5FB8FBA}" presName="box" presStyleLbl="node1" presStyleIdx="0" presStyleCnt="5" custLinFactNeighborX="-1043" custLinFactNeighborY="-24174"/>
      <dgm:spPr/>
    </dgm:pt>
    <dgm:pt modelId="{D7866089-5CC2-49F3-AC94-6427E23A5033}" type="pres">
      <dgm:prSet presAssocID="{426E33A1-9614-4291-825E-1FBAF5FB8FBA}" presName="img" presStyleLbl="fgImgPlace1" presStyleIdx="0" presStyleCnt="5" custScaleX="62264" custScaleY="94565" custLinFactNeighborX="-273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1000" b="-41000"/>
          </a:stretch>
        </a:blipFill>
      </dgm:spPr>
      <dgm:extLst>
        <a:ext uri="{E40237B7-FDA0-4F09-8148-C483321AD2D9}">
          <dgm14:cNvPr xmlns:dgm14="http://schemas.microsoft.com/office/drawing/2010/diagram" id="0" name="" descr="pile of coins"/>
        </a:ext>
      </dgm:extLst>
    </dgm:pt>
    <dgm:pt modelId="{9D8E0E81-CA54-4C60-B564-AD5AC2C3A38A}" type="pres">
      <dgm:prSet presAssocID="{426E33A1-9614-4291-825E-1FBAF5FB8FBA}" presName="text" presStyleLbl="node1" presStyleIdx="0" presStyleCnt="5">
        <dgm:presLayoutVars>
          <dgm:bulletEnabled val="1"/>
        </dgm:presLayoutVars>
      </dgm:prSet>
      <dgm:spPr/>
    </dgm:pt>
    <dgm:pt modelId="{D134D46D-9D22-46C4-B9D0-5D3FF6621CB2}" type="pres">
      <dgm:prSet presAssocID="{EC3A6E9B-1101-4D52-A955-6762BAF551B6}" presName="spacer" presStyleCnt="0"/>
      <dgm:spPr/>
    </dgm:pt>
    <dgm:pt modelId="{4CA40E7E-E4F8-434A-A9D0-53002704FC25}" type="pres">
      <dgm:prSet presAssocID="{A90EAC1F-C572-4511-AED2-80C08174C76F}" presName="comp" presStyleCnt="0"/>
      <dgm:spPr/>
    </dgm:pt>
    <dgm:pt modelId="{3D9DBCC2-E86E-4AFB-8F21-07DC6D2F0026}" type="pres">
      <dgm:prSet presAssocID="{A90EAC1F-C572-4511-AED2-80C08174C76F}" presName="box" presStyleLbl="node1" presStyleIdx="1" presStyleCnt="5"/>
      <dgm:spPr/>
    </dgm:pt>
    <dgm:pt modelId="{77E28FA3-CEA4-4EAC-8699-FE4A777CC728}" type="pres">
      <dgm:prSet presAssocID="{A90EAC1F-C572-4511-AED2-80C08174C76F}" presName="img" presStyleLbl="fgImgPlace1" presStyleIdx="1" presStyleCnt="5" custScaleX="62264" custScaleY="94565" custLinFactNeighborX="-273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couple reading documents"/>
        </a:ext>
      </dgm:extLst>
    </dgm:pt>
    <dgm:pt modelId="{37566159-45C1-428E-A913-F12E5B2FCF6B}" type="pres">
      <dgm:prSet presAssocID="{A90EAC1F-C572-4511-AED2-80C08174C76F}" presName="text" presStyleLbl="node1" presStyleIdx="1" presStyleCnt="5">
        <dgm:presLayoutVars>
          <dgm:bulletEnabled val="1"/>
        </dgm:presLayoutVars>
      </dgm:prSet>
      <dgm:spPr/>
    </dgm:pt>
    <dgm:pt modelId="{9522FB49-5247-40DC-B5EE-1D01D6C66AB3}" type="pres">
      <dgm:prSet presAssocID="{CEE55ACE-2CC6-4858-9EFB-EC047292F456}" presName="spacer" presStyleCnt="0"/>
      <dgm:spPr/>
    </dgm:pt>
    <dgm:pt modelId="{85370BF4-9785-42A6-8DF9-33A691795805}" type="pres">
      <dgm:prSet presAssocID="{9CA7607B-0D1C-44BB-9B6C-D94CFB95AE34}" presName="comp" presStyleCnt="0"/>
      <dgm:spPr/>
    </dgm:pt>
    <dgm:pt modelId="{7DC72C29-BB70-4FA8-9318-EB5C80B813A6}" type="pres">
      <dgm:prSet presAssocID="{9CA7607B-0D1C-44BB-9B6C-D94CFB95AE34}" presName="box" presStyleLbl="node1" presStyleIdx="2" presStyleCnt="5" custLinFactNeighborX="1111"/>
      <dgm:spPr/>
    </dgm:pt>
    <dgm:pt modelId="{CEAAEC86-0217-4D64-B2EB-47B074F58354}" type="pres">
      <dgm:prSet presAssocID="{9CA7607B-0D1C-44BB-9B6C-D94CFB95AE34}" presName="img" presStyleLbl="fgImgPlace1" presStyleIdx="2" presStyleCnt="5" custScaleX="62264" custScaleY="94565" custLinFactNeighborX="-273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hand passing a dollar to another"/>
        </a:ext>
      </dgm:extLst>
    </dgm:pt>
    <dgm:pt modelId="{C461B06F-E3D0-4C03-90DA-1FBCDEFC8AA6}" type="pres">
      <dgm:prSet presAssocID="{9CA7607B-0D1C-44BB-9B6C-D94CFB95AE34}" presName="text" presStyleLbl="node1" presStyleIdx="2" presStyleCnt="5">
        <dgm:presLayoutVars>
          <dgm:bulletEnabled val="1"/>
        </dgm:presLayoutVars>
      </dgm:prSet>
      <dgm:spPr/>
    </dgm:pt>
    <dgm:pt modelId="{D624951F-3651-43AD-82F4-1D1CBD9C8F5D}" type="pres">
      <dgm:prSet presAssocID="{D9D5BB04-122B-455F-A1B0-DF7A48493244}" presName="spacer" presStyleCnt="0"/>
      <dgm:spPr/>
    </dgm:pt>
    <dgm:pt modelId="{1E0C90A1-0775-4B4F-B448-7E409424456D}" type="pres">
      <dgm:prSet presAssocID="{4D04A5C2-177E-4618-8D24-7A3D843D3542}" presName="comp" presStyleCnt="0"/>
      <dgm:spPr/>
    </dgm:pt>
    <dgm:pt modelId="{5D14064C-C138-4630-A435-F043E5403006}" type="pres">
      <dgm:prSet presAssocID="{4D04A5C2-177E-4618-8D24-7A3D843D3542}" presName="box" presStyleLbl="node1" presStyleIdx="3" presStyleCnt="5"/>
      <dgm:spPr/>
    </dgm:pt>
    <dgm:pt modelId="{8CE14A0F-E943-4A7C-8CE7-DCFCCC12C1FA}" type="pres">
      <dgm:prSet presAssocID="{4D04A5C2-177E-4618-8D24-7A3D843D3542}" presName="img" presStyleLbl="fgImgPlace1" presStyleIdx="3" presStyleCnt="5" custScaleX="62264" custScaleY="94565" custLinFactNeighborX="-273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calculator and pen"/>
        </a:ext>
      </dgm:extLst>
    </dgm:pt>
    <dgm:pt modelId="{979FFDB6-8023-472C-8BB9-A24307B4D26F}" type="pres">
      <dgm:prSet presAssocID="{4D04A5C2-177E-4618-8D24-7A3D843D3542}" presName="text" presStyleLbl="node1" presStyleIdx="3" presStyleCnt="5">
        <dgm:presLayoutVars>
          <dgm:bulletEnabled val="1"/>
        </dgm:presLayoutVars>
      </dgm:prSet>
      <dgm:spPr/>
    </dgm:pt>
    <dgm:pt modelId="{B59CAE25-59CC-4168-B9D1-87C6E553D029}" type="pres">
      <dgm:prSet presAssocID="{92F5A7DC-E151-45ED-A06C-17BC507B7207}" presName="spacer" presStyleCnt="0"/>
      <dgm:spPr/>
    </dgm:pt>
    <dgm:pt modelId="{EF5B37B5-098D-4DB1-90B2-6AA1D3785013}" type="pres">
      <dgm:prSet presAssocID="{1A2F77E4-8390-4918-8C9E-292969841A92}" presName="comp" presStyleCnt="0"/>
      <dgm:spPr/>
    </dgm:pt>
    <dgm:pt modelId="{3F5AB7EC-D988-404D-B3F1-E2D640762BAF}" type="pres">
      <dgm:prSet presAssocID="{1A2F77E4-8390-4918-8C9E-292969841A92}" presName="box" presStyleLbl="node1" presStyleIdx="4" presStyleCnt="5" custLinFactNeighborY="-7704"/>
      <dgm:spPr/>
    </dgm:pt>
    <dgm:pt modelId="{CB8B66AB-90D6-4FDE-810C-00CCD2D3E331}" type="pres">
      <dgm:prSet presAssocID="{1A2F77E4-8390-4918-8C9E-292969841A92}" presName="img" presStyleLbl="fgImgPlace1" presStyleIdx="4" presStyleCnt="5" custScaleX="62264" custScaleY="94565" custLinFactNeighborX="-2734" custLinFactNeighborY="-754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dgm:spPr>
      <dgm:extLst>
        <a:ext uri="{E40237B7-FDA0-4F09-8148-C483321AD2D9}">
          <dgm14:cNvPr xmlns:dgm14="http://schemas.microsoft.com/office/drawing/2010/diagram" id="0" name="" descr="contractor in front of building"/>
        </a:ext>
      </dgm:extLst>
    </dgm:pt>
    <dgm:pt modelId="{5C00869D-CD57-47D1-B3CD-241764CD689D}" type="pres">
      <dgm:prSet presAssocID="{1A2F77E4-8390-4918-8C9E-292969841A92}" presName="text" presStyleLbl="node1" presStyleIdx="4" presStyleCnt="5">
        <dgm:presLayoutVars>
          <dgm:bulletEnabled val="1"/>
        </dgm:presLayoutVars>
      </dgm:prSet>
      <dgm:spPr/>
    </dgm:pt>
  </dgm:ptLst>
  <dgm:cxnLst>
    <dgm:cxn modelId="{3CA23B11-589C-48F1-8399-B84E1CD1E2CC}" type="presOf" srcId="{426E33A1-9614-4291-825E-1FBAF5FB8FBA}" destId="{9D8E0E81-CA54-4C60-B564-AD5AC2C3A38A}" srcOrd="1" destOrd="0" presId="urn:microsoft.com/office/officeart/2005/8/layout/vList4#18"/>
    <dgm:cxn modelId="{3168D216-EA66-425F-9767-4CFC02BF63E7}" type="presOf" srcId="{1A2F77E4-8390-4918-8C9E-292969841A92}" destId="{3F5AB7EC-D988-404D-B3F1-E2D640762BAF}" srcOrd="0" destOrd="0" presId="urn:microsoft.com/office/officeart/2005/8/layout/vList4#18"/>
    <dgm:cxn modelId="{4DA55322-1605-414D-9C33-19278072C9BB}" srcId="{5D2AEB7D-3629-4F84-81F5-0B5E34D7E4AE}" destId="{426E33A1-9614-4291-825E-1FBAF5FB8FBA}" srcOrd="0" destOrd="0" parTransId="{FA525643-80DD-49FF-B8AD-108C5B31E74E}" sibTransId="{EC3A6E9B-1101-4D52-A955-6762BAF551B6}"/>
    <dgm:cxn modelId="{6D03EB5E-1AB8-48AD-896F-8AEEE2989A16}" type="presOf" srcId="{9CA7607B-0D1C-44BB-9B6C-D94CFB95AE34}" destId="{C461B06F-E3D0-4C03-90DA-1FBCDEFC8AA6}" srcOrd="1" destOrd="0" presId="urn:microsoft.com/office/officeart/2005/8/layout/vList4#18"/>
    <dgm:cxn modelId="{88FCC044-ABCB-4DD2-A979-56808302DDD3}" srcId="{5D2AEB7D-3629-4F84-81F5-0B5E34D7E4AE}" destId="{1A2F77E4-8390-4918-8C9E-292969841A92}" srcOrd="4" destOrd="0" parTransId="{C732629E-8116-489A-B814-16E8A84F31EA}" sibTransId="{BD546DD6-7E8A-49AC-AAC5-486CB25CDFA9}"/>
    <dgm:cxn modelId="{04B2EF69-91D2-4FEB-BD88-9E0BA7795E27}" type="presOf" srcId="{5D2AEB7D-3629-4F84-81F5-0B5E34D7E4AE}" destId="{AB55212A-E3A3-41D7-BAE5-1DED9E3F6233}" srcOrd="0" destOrd="0" presId="urn:microsoft.com/office/officeart/2005/8/layout/vList4#18"/>
    <dgm:cxn modelId="{AA1E0855-FE2C-447D-AF02-DD452F733E13}" type="presOf" srcId="{426E33A1-9614-4291-825E-1FBAF5FB8FBA}" destId="{6CB5CB4A-A741-4445-AD72-B914DA471045}" srcOrd="0" destOrd="0" presId="urn:microsoft.com/office/officeart/2005/8/layout/vList4#18"/>
    <dgm:cxn modelId="{29AF8675-6023-4324-89E8-E8EB18745CED}" srcId="{5D2AEB7D-3629-4F84-81F5-0B5E34D7E4AE}" destId="{4D04A5C2-177E-4618-8D24-7A3D843D3542}" srcOrd="3" destOrd="0" parTransId="{56B17B16-1F5E-4098-9782-4F39E46844ED}" sibTransId="{92F5A7DC-E151-45ED-A06C-17BC507B7207}"/>
    <dgm:cxn modelId="{EAD5FD7B-EB1C-45B4-920C-F3D8679BE666}" type="presOf" srcId="{4D04A5C2-177E-4618-8D24-7A3D843D3542}" destId="{5D14064C-C138-4630-A435-F043E5403006}" srcOrd="0" destOrd="0" presId="urn:microsoft.com/office/officeart/2005/8/layout/vList4#18"/>
    <dgm:cxn modelId="{7E17037D-D628-4F42-AD2E-A4B27C974E76}" srcId="{5D2AEB7D-3629-4F84-81F5-0B5E34D7E4AE}" destId="{9CA7607B-0D1C-44BB-9B6C-D94CFB95AE34}" srcOrd="2" destOrd="0" parTransId="{D1333C9E-D743-4B90-889E-A4EB2AE75D3E}" sibTransId="{D9D5BB04-122B-455F-A1B0-DF7A48493244}"/>
    <dgm:cxn modelId="{43CDA981-9072-4CCB-9ECF-5488BB0AABFF}" type="presOf" srcId="{9CA7607B-0D1C-44BB-9B6C-D94CFB95AE34}" destId="{7DC72C29-BB70-4FA8-9318-EB5C80B813A6}" srcOrd="0" destOrd="0" presId="urn:microsoft.com/office/officeart/2005/8/layout/vList4#18"/>
    <dgm:cxn modelId="{35B1379D-517E-4E77-9AF4-A4FABC65FD14}" type="presOf" srcId="{A90EAC1F-C572-4511-AED2-80C08174C76F}" destId="{37566159-45C1-428E-A913-F12E5B2FCF6B}" srcOrd="1" destOrd="0" presId="urn:microsoft.com/office/officeart/2005/8/layout/vList4#18"/>
    <dgm:cxn modelId="{C82549B3-7D16-47B5-A79E-365AE0392A52}" type="presOf" srcId="{4D04A5C2-177E-4618-8D24-7A3D843D3542}" destId="{979FFDB6-8023-472C-8BB9-A24307B4D26F}" srcOrd="1" destOrd="0" presId="urn:microsoft.com/office/officeart/2005/8/layout/vList4#18"/>
    <dgm:cxn modelId="{6C73A7D1-E837-456C-B4A4-D5ABDC585CF5}" type="presOf" srcId="{1A2F77E4-8390-4918-8C9E-292969841A92}" destId="{5C00869D-CD57-47D1-B3CD-241764CD689D}" srcOrd="1" destOrd="0" presId="urn:microsoft.com/office/officeart/2005/8/layout/vList4#18"/>
    <dgm:cxn modelId="{2F4A7DDA-44B7-42F3-98AE-AF0EEC0035B0}" type="presOf" srcId="{A90EAC1F-C572-4511-AED2-80C08174C76F}" destId="{3D9DBCC2-E86E-4AFB-8F21-07DC6D2F0026}" srcOrd="0" destOrd="0" presId="urn:microsoft.com/office/officeart/2005/8/layout/vList4#18"/>
    <dgm:cxn modelId="{FC347EFC-17C7-4DDF-9D34-9E4CDDAF0A98}" srcId="{5D2AEB7D-3629-4F84-81F5-0B5E34D7E4AE}" destId="{A90EAC1F-C572-4511-AED2-80C08174C76F}" srcOrd="1" destOrd="0" parTransId="{271A4D39-06AA-4FF6-8146-749F5790E06A}" sibTransId="{CEE55ACE-2CC6-4858-9EFB-EC047292F456}"/>
    <dgm:cxn modelId="{F53F54B3-54FA-431C-81AE-E5FD7082B185}" type="presParOf" srcId="{AB55212A-E3A3-41D7-BAE5-1DED9E3F6233}" destId="{5C2424C9-68E9-421F-95BF-26766A532CD6}" srcOrd="0" destOrd="0" presId="urn:microsoft.com/office/officeart/2005/8/layout/vList4#18"/>
    <dgm:cxn modelId="{ECA05989-D91D-4DB5-A135-FB98A6D279F6}" type="presParOf" srcId="{5C2424C9-68E9-421F-95BF-26766A532CD6}" destId="{6CB5CB4A-A741-4445-AD72-B914DA471045}" srcOrd="0" destOrd="0" presId="urn:microsoft.com/office/officeart/2005/8/layout/vList4#18"/>
    <dgm:cxn modelId="{5AD11A20-E124-48A5-8854-CAC5B5B6A428}" type="presParOf" srcId="{5C2424C9-68E9-421F-95BF-26766A532CD6}" destId="{D7866089-5CC2-49F3-AC94-6427E23A5033}" srcOrd="1" destOrd="0" presId="urn:microsoft.com/office/officeart/2005/8/layout/vList4#18"/>
    <dgm:cxn modelId="{CD0F719E-9A6F-4CAC-86DE-F8A9760F4D10}" type="presParOf" srcId="{5C2424C9-68E9-421F-95BF-26766A532CD6}" destId="{9D8E0E81-CA54-4C60-B564-AD5AC2C3A38A}" srcOrd="2" destOrd="0" presId="urn:microsoft.com/office/officeart/2005/8/layout/vList4#18"/>
    <dgm:cxn modelId="{B12D5B98-61D2-453F-8A21-57961D3813CA}" type="presParOf" srcId="{AB55212A-E3A3-41D7-BAE5-1DED9E3F6233}" destId="{D134D46D-9D22-46C4-B9D0-5D3FF6621CB2}" srcOrd="1" destOrd="0" presId="urn:microsoft.com/office/officeart/2005/8/layout/vList4#18"/>
    <dgm:cxn modelId="{23E15492-E0D9-421E-B7B4-9AE8055A1661}" type="presParOf" srcId="{AB55212A-E3A3-41D7-BAE5-1DED9E3F6233}" destId="{4CA40E7E-E4F8-434A-A9D0-53002704FC25}" srcOrd="2" destOrd="0" presId="urn:microsoft.com/office/officeart/2005/8/layout/vList4#18"/>
    <dgm:cxn modelId="{77D26E51-636D-4D24-8E81-850779B1D315}" type="presParOf" srcId="{4CA40E7E-E4F8-434A-A9D0-53002704FC25}" destId="{3D9DBCC2-E86E-4AFB-8F21-07DC6D2F0026}" srcOrd="0" destOrd="0" presId="urn:microsoft.com/office/officeart/2005/8/layout/vList4#18"/>
    <dgm:cxn modelId="{5139FB27-99A4-4B79-8F29-C4E6F35FC189}" type="presParOf" srcId="{4CA40E7E-E4F8-434A-A9D0-53002704FC25}" destId="{77E28FA3-CEA4-4EAC-8699-FE4A777CC728}" srcOrd="1" destOrd="0" presId="urn:microsoft.com/office/officeart/2005/8/layout/vList4#18"/>
    <dgm:cxn modelId="{49D507CD-65AC-447F-A54C-D0BE11062724}" type="presParOf" srcId="{4CA40E7E-E4F8-434A-A9D0-53002704FC25}" destId="{37566159-45C1-428E-A913-F12E5B2FCF6B}" srcOrd="2" destOrd="0" presId="urn:microsoft.com/office/officeart/2005/8/layout/vList4#18"/>
    <dgm:cxn modelId="{67A58D32-93A7-446B-93BF-3B794FFC3D8C}" type="presParOf" srcId="{AB55212A-E3A3-41D7-BAE5-1DED9E3F6233}" destId="{9522FB49-5247-40DC-B5EE-1D01D6C66AB3}" srcOrd="3" destOrd="0" presId="urn:microsoft.com/office/officeart/2005/8/layout/vList4#18"/>
    <dgm:cxn modelId="{8FFD7FB6-E5DC-492D-9AA7-BD175FF5CE81}" type="presParOf" srcId="{AB55212A-E3A3-41D7-BAE5-1DED9E3F6233}" destId="{85370BF4-9785-42A6-8DF9-33A691795805}" srcOrd="4" destOrd="0" presId="urn:microsoft.com/office/officeart/2005/8/layout/vList4#18"/>
    <dgm:cxn modelId="{E99E34CA-D9A3-4C63-97A1-7DAE5B80B068}" type="presParOf" srcId="{85370BF4-9785-42A6-8DF9-33A691795805}" destId="{7DC72C29-BB70-4FA8-9318-EB5C80B813A6}" srcOrd="0" destOrd="0" presId="urn:microsoft.com/office/officeart/2005/8/layout/vList4#18"/>
    <dgm:cxn modelId="{149E0380-36BF-4BEC-B261-76D2CF821D87}" type="presParOf" srcId="{85370BF4-9785-42A6-8DF9-33A691795805}" destId="{CEAAEC86-0217-4D64-B2EB-47B074F58354}" srcOrd="1" destOrd="0" presId="urn:microsoft.com/office/officeart/2005/8/layout/vList4#18"/>
    <dgm:cxn modelId="{DC3CCC22-B9D1-4349-8F44-1ECBB2043658}" type="presParOf" srcId="{85370BF4-9785-42A6-8DF9-33A691795805}" destId="{C461B06F-E3D0-4C03-90DA-1FBCDEFC8AA6}" srcOrd="2" destOrd="0" presId="urn:microsoft.com/office/officeart/2005/8/layout/vList4#18"/>
    <dgm:cxn modelId="{1C66D225-D82C-418A-AA2B-BDB2C9C0D064}" type="presParOf" srcId="{AB55212A-E3A3-41D7-BAE5-1DED9E3F6233}" destId="{D624951F-3651-43AD-82F4-1D1CBD9C8F5D}" srcOrd="5" destOrd="0" presId="urn:microsoft.com/office/officeart/2005/8/layout/vList4#18"/>
    <dgm:cxn modelId="{702B6896-C953-473E-8C1E-E132962745C1}" type="presParOf" srcId="{AB55212A-E3A3-41D7-BAE5-1DED9E3F6233}" destId="{1E0C90A1-0775-4B4F-B448-7E409424456D}" srcOrd="6" destOrd="0" presId="urn:microsoft.com/office/officeart/2005/8/layout/vList4#18"/>
    <dgm:cxn modelId="{56D15F1A-415A-4B1D-AACC-F2613D544986}" type="presParOf" srcId="{1E0C90A1-0775-4B4F-B448-7E409424456D}" destId="{5D14064C-C138-4630-A435-F043E5403006}" srcOrd="0" destOrd="0" presId="urn:microsoft.com/office/officeart/2005/8/layout/vList4#18"/>
    <dgm:cxn modelId="{D25AB623-DEA8-4691-BD66-5AC5E16DB222}" type="presParOf" srcId="{1E0C90A1-0775-4B4F-B448-7E409424456D}" destId="{8CE14A0F-E943-4A7C-8CE7-DCFCCC12C1FA}" srcOrd="1" destOrd="0" presId="urn:microsoft.com/office/officeart/2005/8/layout/vList4#18"/>
    <dgm:cxn modelId="{00CEA734-61BE-4173-A1E0-92C260937902}" type="presParOf" srcId="{1E0C90A1-0775-4B4F-B448-7E409424456D}" destId="{979FFDB6-8023-472C-8BB9-A24307B4D26F}" srcOrd="2" destOrd="0" presId="urn:microsoft.com/office/officeart/2005/8/layout/vList4#18"/>
    <dgm:cxn modelId="{8AA42780-75CD-40BB-844E-459604B606E4}" type="presParOf" srcId="{AB55212A-E3A3-41D7-BAE5-1DED9E3F6233}" destId="{B59CAE25-59CC-4168-B9D1-87C6E553D029}" srcOrd="7" destOrd="0" presId="urn:microsoft.com/office/officeart/2005/8/layout/vList4#18"/>
    <dgm:cxn modelId="{91C7EF18-798F-40F8-BF54-D06FBC084C7D}" type="presParOf" srcId="{AB55212A-E3A3-41D7-BAE5-1DED9E3F6233}" destId="{EF5B37B5-098D-4DB1-90B2-6AA1D3785013}" srcOrd="8" destOrd="0" presId="urn:microsoft.com/office/officeart/2005/8/layout/vList4#18"/>
    <dgm:cxn modelId="{FA80D2F2-3005-4209-B55F-F7EED34DA47F}" type="presParOf" srcId="{EF5B37B5-098D-4DB1-90B2-6AA1D3785013}" destId="{3F5AB7EC-D988-404D-B3F1-E2D640762BAF}" srcOrd="0" destOrd="0" presId="urn:microsoft.com/office/officeart/2005/8/layout/vList4#18"/>
    <dgm:cxn modelId="{3D4B6563-6702-4594-81A8-5422E732658C}" type="presParOf" srcId="{EF5B37B5-098D-4DB1-90B2-6AA1D3785013}" destId="{CB8B66AB-90D6-4FDE-810C-00CCD2D3E331}" srcOrd="1" destOrd="0" presId="urn:microsoft.com/office/officeart/2005/8/layout/vList4#18"/>
    <dgm:cxn modelId="{287E600A-BE78-4BB7-BE77-F75474B0602A}" type="presParOf" srcId="{EF5B37B5-098D-4DB1-90B2-6AA1D3785013}" destId="{5C00869D-CD57-47D1-B3CD-241764CD689D}" srcOrd="2" destOrd="0" presId="urn:microsoft.com/office/officeart/2005/8/layout/vList4#1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B5D470-5526-433F-B749-D4A4B7BFA39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87DD538-329E-470B-9B4F-28949E9AB66C}">
      <dgm:prSet phldrT="[Text]"/>
      <dgm:spPr/>
      <dgm:t>
        <a:bodyPr/>
        <a:lstStyle/>
        <a:p>
          <a:r>
            <a:rPr lang="en-US" dirty="0"/>
            <a:t>Included</a:t>
          </a:r>
        </a:p>
      </dgm:t>
    </dgm:pt>
    <dgm:pt modelId="{839678FC-32E4-4E4F-9693-6D332A2FCBE4}" type="parTrans" cxnId="{480449BA-95FB-4055-B9A6-D41720A96D51}">
      <dgm:prSet/>
      <dgm:spPr/>
      <dgm:t>
        <a:bodyPr/>
        <a:lstStyle/>
        <a:p>
          <a:endParaRPr lang="en-US"/>
        </a:p>
      </dgm:t>
    </dgm:pt>
    <dgm:pt modelId="{2EB0C6B5-9807-4970-BA03-656F88D009F7}" type="sibTrans" cxnId="{480449BA-95FB-4055-B9A6-D41720A96D51}">
      <dgm:prSet/>
      <dgm:spPr/>
      <dgm:t>
        <a:bodyPr/>
        <a:lstStyle/>
        <a:p>
          <a:endParaRPr lang="en-US"/>
        </a:p>
      </dgm:t>
    </dgm:pt>
    <dgm:pt modelId="{D99AABC8-629D-4C42-BEFA-AF29CA7F413C}">
      <dgm:prSet phldrT="[Text]"/>
      <dgm:spPr/>
      <dgm:t>
        <a:bodyPr/>
        <a:lstStyle/>
        <a:p>
          <a:r>
            <a:rPr lang="en-US" dirty="0"/>
            <a:t>Compensation included on IRS form W-2</a:t>
          </a:r>
        </a:p>
      </dgm:t>
    </dgm:pt>
    <dgm:pt modelId="{3010363D-DF3F-4F68-B7E4-177907A51918}" type="parTrans" cxnId="{833EFB2B-0C1C-4416-9500-FD06B89B6321}">
      <dgm:prSet/>
      <dgm:spPr/>
      <dgm:t>
        <a:bodyPr/>
        <a:lstStyle/>
        <a:p>
          <a:endParaRPr lang="en-US"/>
        </a:p>
      </dgm:t>
    </dgm:pt>
    <dgm:pt modelId="{C1FC1805-065F-4666-A237-41245DF606CA}" type="sibTrans" cxnId="{833EFB2B-0C1C-4416-9500-FD06B89B6321}">
      <dgm:prSet/>
      <dgm:spPr/>
      <dgm:t>
        <a:bodyPr/>
        <a:lstStyle/>
        <a:p>
          <a:endParaRPr lang="en-US"/>
        </a:p>
      </dgm:t>
    </dgm:pt>
    <dgm:pt modelId="{83616D26-7C8F-49F8-B13C-2DFD2B92C0FE}">
      <dgm:prSet phldrT="[Text]"/>
      <dgm:spPr/>
      <dgm:t>
        <a:bodyPr/>
        <a:lstStyle/>
        <a:p>
          <a:r>
            <a:rPr lang="en-US" dirty="0"/>
            <a:t>Excluded</a:t>
          </a:r>
        </a:p>
      </dgm:t>
    </dgm:pt>
    <dgm:pt modelId="{8A1BEE12-9459-47F2-9EB7-105082CA71B0}" type="parTrans" cxnId="{ECF88C0B-AB32-44D8-8D71-9FDA2B50BC05}">
      <dgm:prSet/>
      <dgm:spPr/>
      <dgm:t>
        <a:bodyPr/>
        <a:lstStyle/>
        <a:p>
          <a:endParaRPr lang="en-US"/>
        </a:p>
      </dgm:t>
    </dgm:pt>
    <dgm:pt modelId="{5DA2665F-E09A-45E5-9011-F2FC466EC947}" type="sibTrans" cxnId="{ECF88C0B-AB32-44D8-8D71-9FDA2B50BC05}">
      <dgm:prSet/>
      <dgm:spPr/>
      <dgm:t>
        <a:bodyPr/>
        <a:lstStyle/>
        <a:p>
          <a:endParaRPr lang="en-US"/>
        </a:p>
      </dgm:t>
    </dgm:pt>
    <dgm:pt modelId="{7C1F3535-5C73-4CF9-A4C8-A5B361FD5B00}">
      <dgm:prSet phldrT="[Text]"/>
      <dgm:spPr/>
      <dgm:t>
        <a:bodyPr/>
        <a:lstStyle/>
        <a:p>
          <a:r>
            <a:rPr lang="en-US" dirty="0"/>
            <a:t>Fringe benefits</a:t>
          </a:r>
        </a:p>
      </dgm:t>
    </dgm:pt>
    <dgm:pt modelId="{EEAB31B3-3CB7-4D4A-8D74-D64E195766D7}" type="parTrans" cxnId="{72C880D6-6B58-4D28-BD5C-E70E50D85FC3}">
      <dgm:prSet/>
      <dgm:spPr/>
      <dgm:t>
        <a:bodyPr/>
        <a:lstStyle/>
        <a:p>
          <a:endParaRPr lang="en-US"/>
        </a:p>
      </dgm:t>
    </dgm:pt>
    <dgm:pt modelId="{29EE93E7-3DDE-4840-92FE-81EA0EE84EE5}" type="sibTrans" cxnId="{72C880D6-6B58-4D28-BD5C-E70E50D85FC3}">
      <dgm:prSet/>
      <dgm:spPr/>
      <dgm:t>
        <a:bodyPr/>
        <a:lstStyle/>
        <a:p>
          <a:endParaRPr lang="en-US"/>
        </a:p>
      </dgm:t>
    </dgm:pt>
    <dgm:pt modelId="{87D52762-0201-4710-AA18-40C329585DFB}">
      <dgm:prSet/>
      <dgm:spPr/>
      <dgm:t>
        <a:bodyPr/>
        <a:lstStyle/>
        <a:p>
          <a:r>
            <a:rPr lang="en-US" dirty="0"/>
            <a:t>Includes monetary awards, bonus payments, and monetary prizes</a:t>
          </a:r>
        </a:p>
      </dgm:t>
    </dgm:pt>
    <dgm:pt modelId="{41C23936-AECC-4844-A3B7-CF26C0C6D2FE}" type="parTrans" cxnId="{B442CC74-51F3-43A5-86F3-7F0262994B7C}">
      <dgm:prSet/>
      <dgm:spPr/>
      <dgm:t>
        <a:bodyPr/>
        <a:lstStyle/>
        <a:p>
          <a:endParaRPr lang="en-US"/>
        </a:p>
      </dgm:t>
    </dgm:pt>
    <dgm:pt modelId="{7D7E4B98-C7A5-4E18-B9E1-6D13CC762286}" type="sibTrans" cxnId="{B442CC74-51F3-43A5-86F3-7F0262994B7C}">
      <dgm:prSet/>
      <dgm:spPr/>
      <dgm:t>
        <a:bodyPr/>
        <a:lstStyle/>
        <a:p>
          <a:endParaRPr lang="en-US"/>
        </a:p>
      </dgm:t>
    </dgm:pt>
    <dgm:pt modelId="{0B52D533-CBF3-485A-B983-4F111E39FD34}">
      <dgm:prSet/>
      <dgm:spPr/>
      <dgm:t>
        <a:bodyPr/>
        <a:lstStyle/>
        <a:p>
          <a:r>
            <a:rPr lang="en-US" dirty="0"/>
            <a:t>Profit sharing, when paid pursuant to established personnel policies as supplement to salary</a:t>
          </a:r>
        </a:p>
      </dgm:t>
    </dgm:pt>
    <dgm:pt modelId="{7AE53591-5B46-42F2-B412-E2842E64616A}" type="parTrans" cxnId="{36A13DC4-6D76-46E7-BE95-D5301A026C62}">
      <dgm:prSet/>
      <dgm:spPr/>
      <dgm:t>
        <a:bodyPr/>
        <a:lstStyle/>
        <a:p>
          <a:endParaRPr lang="en-US"/>
        </a:p>
      </dgm:t>
    </dgm:pt>
    <dgm:pt modelId="{310FFEBC-6DD0-42B0-A01E-5D6C3F95AC9E}" type="sibTrans" cxnId="{36A13DC4-6D76-46E7-BE95-D5301A026C62}">
      <dgm:prSet/>
      <dgm:spPr/>
      <dgm:t>
        <a:bodyPr/>
        <a:lstStyle/>
        <a:p>
          <a:endParaRPr lang="en-US"/>
        </a:p>
      </dgm:t>
    </dgm:pt>
    <dgm:pt modelId="{C1192DD4-0A84-4689-98CE-FF5321DEFA26}">
      <dgm:prSet/>
      <dgm:spPr/>
      <dgm:t>
        <a:bodyPr/>
        <a:lstStyle/>
        <a:p>
          <a:r>
            <a:rPr lang="en-US" dirty="0"/>
            <a:t>Sole proprietor or partnership compensation for income realized on IRS Schedule C or E</a:t>
          </a:r>
        </a:p>
      </dgm:t>
    </dgm:pt>
    <dgm:pt modelId="{10537BBE-6827-4AC6-9FAF-E8D3EA83E481}" type="parTrans" cxnId="{E1328A63-457B-469B-8301-E6ECBC9A0A55}">
      <dgm:prSet/>
      <dgm:spPr/>
      <dgm:t>
        <a:bodyPr/>
        <a:lstStyle/>
        <a:p>
          <a:endParaRPr lang="en-US"/>
        </a:p>
      </dgm:t>
    </dgm:pt>
    <dgm:pt modelId="{C987F753-F99D-4E29-8608-5C1C5ABE36DF}" type="sibTrans" cxnId="{E1328A63-457B-469B-8301-E6ECBC9A0A55}">
      <dgm:prSet/>
      <dgm:spPr/>
      <dgm:t>
        <a:bodyPr/>
        <a:lstStyle/>
        <a:p>
          <a:endParaRPr lang="en-US"/>
        </a:p>
      </dgm:t>
    </dgm:pt>
    <dgm:pt modelId="{87F1F696-5B94-4014-9931-AA01E640C696}">
      <dgm:prSet/>
      <dgm:spPr/>
      <dgm:t>
        <a:bodyPr/>
        <a:lstStyle/>
        <a:p>
          <a:r>
            <a:rPr lang="en-US" dirty="0"/>
            <a:t>Non-monetary compensation and corporate profit</a:t>
          </a:r>
        </a:p>
      </dgm:t>
    </dgm:pt>
    <dgm:pt modelId="{64AD5E7B-851E-4AC4-94AF-D0797D2B2E88}" type="parTrans" cxnId="{35800681-84FA-4B9B-B959-1F89EB9EB38B}">
      <dgm:prSet/>
      <dgm:spPr/>
      <dgm:t>
        <a:bodyPr/>
        <a:lstStyle/>
        <a:p>
          <a:endParaRPr lang="en-US"/>
        </a:p>
      </dgm:t>
    </dgm:pt>
    <dgm:pt modelId="{97B12D96-A30F-4DE0-9695-41C43A8EF14E}" type="sibTrans" cxnId="{35800681-84FA-4B9B-B959-1F89EB9EB38B}">
      <dgm:prSet/>
      <dgm:spPr/>
      <dgm:t>
        <a:bodyPr/>
        <a:lstStyle/>
        <a:p>
          <a:endParaRPr lang="en-US"/>
        </a:p>
      </dgm:t>
    </dgm:pt>
    <dgm:pt modelId="{7DE98A61-E3A3-46D8-A25D-ED7F7D534C3E}">
      <dgm:prSet/>
      <dgm:spPr/>
      <dgm:t>
        <a:bodyPr/>
        <a:lstStyle/>
        <a:p>
          <a:r>
            <a:rPr lang="en-US" dirty="0"/>
            <a:t>Corporate profits paid on per share basis that have required investment </a:t>
          </a:r>
        </a:p>
      </dgm:t>
    </dgm:pt>
    <dgm:pt modelId="{2CEA8057-B067-466C-9819-9FE8160151B1}" type="parTrans" cxnId="{39F62ED7-A136-41F4-9CB9-2ED04BF71573}">
      <dgm:prSet/>
      <dgm:spPr/>
      <dgm:t>
        <a:bodyPr/>
        <a:lstStyle/>
        <a:p>
          <a:endParaRPr lang="en-US"/>
        </a:p>
      </dgm:t>
    </dgm:pt>
    <dgm:pt modelId="{C6DEF10A-9CA4-4181-AC5D-A8D3A53187CF}" type="sibTrans" cxnId="{39F62ED7-A136-41F4-9CB9-2ED04BF71573}">
      <dgm:prSet/>
      <dgm:spPr/>
      <dgm:t>
        <a:bodyPr/>
        <a:lstStyle/>
        <a:p>
          <a:endParaRPr lang="en-US"/>
        </a:p>
      </dgm:t>
    </dgm:pt>
    <dgm:pt modelId="{16D74385-A09F-4BD2-BC64-C949F50877DB}" type="pres">
      <dgm:prSet presAssocID="{99B5D470-5526-433F-B749-D4A4B7BFA390}" presName="Name0" presStyleCnt="0">
        <dgm:presLayoutVars>
          <dgm:dir/>
          <dgm:animLvl val="lvl"/>
          <dgm:resizeHandles val="exact"/>
        </dgm:presLayoutVars>
      </dgm:prSet>
      <dgm:spPr/>
    </dgm:pt>
    <dgm:pt modelId="{E7FCB823-FAC5-480D-8397-0B18AD277E01}" type="pres">
      <dgm:prSet presAssocID="{A87DD538-329E-470B-9B4F-28949E9AB66C}" presName="composite" presStyleCnt="0"/>
      <dgm:spPr/>
    </dgm:pt>
    <dgm:pt modelId="{3E433DFF-F0CD-4121-B7E5-8CE4C9DD508B}" type="pres">
      <dgm:prSet presAssocID="{A87DD538-329E-470B-9B4F-28949E9AB66C}" presName="parTx" presStyleLbl="alignNode1" presStyleIdx="0" presStyleCnt="2">
        <dgm:presLayoutVars>
          <dgm:chMax val="0"/>
          <dgm:chPref val="0"/>
          <dgm:bulletEnabled val="1"/>
        </dgm:presLayoutVars>
      </dgm:prSet>
      <dgm:spPr/>
    </dgm:pt>
    <dgm:pt modelId="{FC2A3B63-0743-47DE-AEDF-756AD2753846}" type="pres">
      <dgm:prSet presAssocID="{A87DD538-329E-470B-9B4F-28949E9AB66C}" presName="desTx" presStyleLbl="alignAccFollowNode1" presStyleIdx="0" presStyleCnt="2">
        <dgm:presLayoutVars>
          <dgm:bulletEnabled val="1"/>
        </dgm:presLayoutVars>
      </dgm:prSet>
      <dgm:spPr/>
    </dgm:pt>
    <dgm:pt modelId="{2BC53484-3875-4CD9-A9A9-CAC18CE16DCC}" type="pres">
      <dgm:prSet presAssocID="{2EB0C6B5-9807-4970-BA03-656F88D009F7}" presName="space" presStyleCnt="0"/>
      <dgm:spPr/>
    </dgm:pt>
    <dgm:pt modelId="{796CC3E9-15BD-433F-A948-F9FE8651B435}" type="pres">
      <dgm:prSet presAssocID="{83616D26-7C8F-49F8-B13C-2DFD2B92C0FE}" presName="composite" presStyleCnt="0"/>
      <dgm:spPr/>
    </dgm:pt>
    <dgm:pt modelId="{4AE519AC-145C-41C4-932A-0A196A9240E0}" type="pres">
      <dgm:prSet presAssocID="{83616D26-7C8F-49F8-B13C-2DFD2B92C0FE}" presName="parTx" presStyleLbl="alignNode1" presStyleIdx="1" presStyleCnt="2">
        <dgm:presLayoutVars>
          <dgm:chMax val="0"/>
          <dgm:chPref val="0"/>
          <dgm:bulletEnabled val="1"/>
        </dgm:presLayoutVars>
      </dgm:prSet>
      <dgm:spPr/>
    </dgm:pt>
    <dgm:pt modelId="{B3BC41BB-9041-4051-8EB3-61754F5EFB2C}" type="pres">
      <dgm:prSet presAssocID="{83616D26-7C8F-49F8-B13C-2DFD2B92C0FE}" presName="desTx" presStyleLbl="alignAccFollowNode1" presStyleIdx="1" presStyleCnt="2">
        <dgm:presLayoutVars>
          <dgm:bulletEnabled val="1"/>
        </dgm:presLayoutVars>
      </dgm:prSet>
      <dgm:spPr/>
    </dgm:pt>
  </dgm:ptLst>
  <dgm:cxnLst>
    <dgm:cxn modelId="{ECF88C0B-AB32-44D8-8D71-9FDA2B50BC05}" srcId="{99B5D470-5526-433F-B749-D4A4B7BFA390}" destId="{83616D26-7C8F-49F8-B13C-2DFD2B92C0FE}" srcOrd="1" destOrd="0" parTransId="{8A1BEE12-9459-47F2-9EB7-105082CA71B0}" sibTransId="{5DA2665F-E09A-45E5-9011-F2FC466EC947}"/>
    <dgm:cxn modelId="{FD071125-9994-449F-8BF8-FE90AF318C3C}" type="presOf" srcId="{7C1F3535-5C73-4CF9-A4C8-A5B361FD5B00}" destId="{B3BC41BB-9041-4051-8EB3-61754F5EFB2C}" srcOrd="0" destOrd="0" presId="urn:microsoft.com/office/officeart/2005/8/layout/hList1"/>
    <dgm:cxn modelId="{833EFB2B-0C1C-4416-9500-FD06B89B6321}" srcId="{A87DD538-329E-470B-9B4F-28949E9AB66C}" destId="{D99AABC8-629D-4C42-BEFA-AF29CA7F413C}" srcOrd="0" destOrd="0" parTransId="{3010363D-DF3F-4F68-B7E4-177907A51918}" sibTransId="{C1FC1805-065F-4666-A237-41245DF606CA}"/>
    <dgm:cxn modelId="{E1328A63-457B-469B-8301-E6ECBC9A0A55}" srcId="{A87DD538-329E-470B-9B4F-28949E9AB66C}" destId="{C1192DD4-0A84-4689-98CE-FF5321DEFA26}" srcOrd="3" destOrd="0" parTransId="{10537BBE-6827-4AC6-9FAF-E8D3EA83E481}" sibTransId="{C987F753-F99D-4E29-8608-5C1C5ABE36DF}"/>
    <dgm:cxn modelId="{04AA1D4C-30E1-4DF9-8DF1-070F5985833A}" type="presOf" srcId="{7DE98A61-E3A3-46D8-A25D-ED7F7D534C3E}" destId="{B3BC41BB-9041-4051-8EB3-61754F5EFB2C}" srcOrd="0" destOrd="2" presId="urn:microsoft.com/office/officeart/2005/8/layout/hList1"/>
    <dgm:cxn modelId="{B442CC74-51F3-43A5-86F3-7F0262994B7C}" srcId="{A87DD538-329E-470B-9B4F-28949E9AB66C}" destId="{87D52762-0201-4710-AA18-40C329585DFB}" srcOrd="1" destOrd="0" parTransId="{41C23936-AECC-4844-A3B7-CF26C0C6D2FE}" sibTransId="{7D7E4B98-C7A5-4E18-B9E1-6D13CC762286}"/>
    <dgm:cxn modelId="{23F97A78-1281-4B79-ACD5-3C9233212507}" type="presOf" srcId="{0B52D533-CBF3-485A-B983-4F111E39FD34}" destId="{FC2A3B63-0743-47DE-AEDF-756AD2753846}" srcOrd="0" destOrd="2" presId="urn:microsoft.com/office/officeart/2005/8/layout/hList1"/>
    <dgm:cxn modelId="{16A0CE7C-235D-42FC-97C8-41D49AD1FF7A}" type="presOf" srcId="{87D52762-0201-4710-AA18-40C329585DFB}" destId="{FC2A3B63-0743-47DE-AEDF-756AD2753846}" srcOrd="0" destOrd="1" presId="urn:microsoft.com/office/officeart/2005/8/layout/hList1"/>
    <dgm:cxn modelId="{35800681-84FA-4B9B-B959-1F89EB9EB38B}" srcId="{83616D26-7C8F-49F8-B13C-2DFD2B92C0FE}" destId="{87F1F696-5B94-4014-9931-AA01E640C696}" srcOrd="1" destOrd="0" parTransId="{64AD5E7B-851E-4AC4-94AF-D0797D2B2E88}" sibTransId="{97B12D96-A30F-4DE0-9695-41C43A8EF14E}"/>
    <dgm:cxn modelId="{FE7A8395-5168-40E5-A09B-BD2B358F09E3}" type="presOf" srcId="{C1192DD4-0A84-4689-98CE-FF5321DEFA26}" destId="{FC2A3B63-0743-47DE-AEDF-756AD2753846}" srcOrd="0" destOrd="3" presId="urn:microsoft.com/office/officeart/2005/8/layout/hList1"/>
    <dgm:cxn modelId="{535FD5A1-29E1-488C-8D67-906E6FFEC907}" type="presOf" srcId="{A87DD538-329E-470B-9B4F-28949E9AB66C}" destId="{3E433DFF-F0CD-4121-B7E5-8CE4C9DD508B}" srcOrd="0" destOrd="0" presId="urn:microsoft.com/office/officeart/2005/8/layout/hList1"/>
    <dgm:cxn modelId="{E39242AA-3A17-42C5-B8B1-13CBAFC8AED3}" type="presOf" srcId="{D99AABC8-629D-4C42-BEFA-AF29CA7F413C}" destId="{FC2A3B63-0743-47DE-AEDF-756AD2753846}" srcOrd="0" destOrd="0" presId="urn:microsoft.com/office/officeart/2005/8/layout/hList1"/>
    <dgm:cxn modelId="{480449BA-95FB-4055-B9A6-D41720A96D51}" srcId="{99B5D470-5526-433F-B749-D4A4B7BFA390}" destId="{A87DD538-329E-470B-9B4F-28949E9AB66C}" srcOrd="0" destOrd="0" parTransId="{839678FC-32E4-4E4F-9693-6D332A2FCBE4}" sibTransId="{2EB0C6B5-9807-4970-BA03-656F88D009F7}"/>
    <dgm:cxn modelId="{36A13DC4-6D76-46E7-BE95-D5301A026C62}" srcId="{A87DD538-329E-470B-9B4F-28949E9AB66C}" destId="{0B52D533-CBF3-485A-B983-4F111E39FD34}" srcOrd="2" destOrd="0" parTransId="{7AE53591-5B46-42F2-B412-E2842E64616A}" sibTransId="{310FFEBC-6DD0-42B0-A01E-5D6C3F95AC9E}"/>
    <dgm:cxn modelId="{038B7BC7-6C17-4BDA-ABCF-8285F4F7056E}" type="presOf" srcId="{83616D26-7C8F-49F8-B13C-2DFD2B92C0FE}" destId="{4AE519AC-145C-41C4-932A-0A196A9240E0}" srcOrd="0" destOrd="0" presId="urn:microsoft.com/office/officeart/2005/8/layout/hList1"/>
    <dgm:cxn modelId="{3959A8D3-C1BF-43CF-84DB-4F18DBA3BC24}" type="presOf" srcId="{87F1F696-5B94-4014-9931-AA01E640C696}" destId="{B3BC41BB-9041-4051-8EB3-61754F5EFB2C}" srcOrd="0" destOrd="1" presId="urn:microsoft.com/office/officeart/2005/8/layout/hList1"/>
    <dgm:cxn modelId="{72C880D6-6B58-4D28-BD5C-E70E50D85FC3}" srcId="{83616D26-7C8F-49F8-B13C-2DFD2B92C0FE}" destId="{7C1F3535-5C73-4CF9-A4C8-A5B361FD5B00}" srcOrd="0" destOrd="0" parTransId="{EEAB31B3-3CB7-4D4A-8D74-D64E195766D7}" sibTransId="{29EE93E7-3DDE-4840-92FE-81EA0EE84EE5}"/>
    <dgm:cxn modelId="{39F62ED7-A136-41F4-9CB9-2ED04BF71573}" srcId="{83616D26-7C8F-49F8-B13C-2DFD2B92C0FE}" destId="{7DE98A61-E3A3-46D8-A25D-ED7F7D534C3E}" srcOrd="2" destOrd="0" parTransId="{2CEA8057-B067-466C-9819-9FE8160151B1}" sibTransId="{C6DEF10A-9CA4-4181-AC5D-A8D3A53187CF}"/>
    <dgm:cxn modelId="{86F73AE8-C0E6-4755-98E5-8824F03F1665}" type="presOf" srcId="{99B5D470-5526-433F-B749-D4A4B7BFA390}" destId="{16D74385-A09F-4BD2-BC64-C949F50877DB}" srcOrd="0" destOrd="0" presId="urn:microsoft.com/office/officeart/2005/8/layout/hList1"/>
    <dgm:cxn modelId="{AC33F96B-D35D-4FDB-BC17-9A9EBC597304}" type="presParOf" srcId="{16D74385-A09F-4BD2-BC64-C949F50877DB}" destId="{E7FCB823-FAC5-480D-8397-0B18AD277E01}" srcOrd="0" destOrd="0" presId="urn:microsoft.com/office/officeart/2005/8/layout/hList1"/>
    <dgm:cxn modelId="{D69E9732-50CA-4A13-9AD6-EA597E9E08C4}" type="presParOf" srcId="{E7FCB823-FAC5-480D-8397-0B18AD277E01}" destId="{3E433DFF-F0CD-4121-B7E5-8CE4C9DD508B}" srcOrd="0" destOrd="0" presId="urn:microsoft.com/office/officeart/2005/8/layout/hList1"/>
    <dgm:cxn modelId="{58971956-C938-4D3D-B366-09B56FA963E8}" type="presParOf" srcId="{E7FCB823-FAC5-480D-8397-0B18AD277E01}" destId="{FC2A3B63-0743-47DE-AEDF-756AD2753846}" srcOrd="1" destOrd="0" presId="urn:microsoft.com/office/officeart/2005/8/layout/hList1"/>
    <dgm:cxn modelId="{D123CE1F-0D95-46EE-9E01-7978B0582F5D}" type="presParOf" srcId="{16D74385-A09F-4BD2-BC64-C949F50877DB}" destId="{2BC53484-3875-4CD9-A9A9-CAC18CE16DCC}" srcOrd="1" destOrd="0" presId="urn:microsoft.com/office/officeart/2005/8/layout/hList1"/>
    <dgm:cxn modelId="{10923268-4D84-412C-A992-FF18066E9A95}" type="presParOf" srcId="{16D74385-A09F-4BD2-BC64-C949F50877DB}" destId="{796CC3E9-15BD-433F-A948-F9FE8651B435}" srcOrd="2" destOrd="0" presId="urn:microsoft.com/office/officeart/2005/8/layout/hList1"/>
    <dgm:cxn modelId="{6D3E1E54-CFEF-4823-A649-6BB3EDC3875A}" type="presParOf" srcId="{796CC3E9-15BD-433F-A948-F9FE8651B435}" destId="{4AE519AC-145C-41C4-932A-0A196A9240E0}" srcOrd="0" destOrd="0" presId="urn:microsoft.com/office/officeart/2005/8/layout/hList1"/>
    <dgm:cxn modelId="{2CE29C48-3708-43D3-B18C-6E740264FDD9}" type="presParOf" srcId="{796CC3E9-15BD-433F-A948-F9FE8651B435}" destId="{B3BC41BB-9041-4051-8EB3-61754F5EFB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2AEB7D-3629-4F84-81F5-0B5E34D7E4AE}" type="doc">
      <dgm:prSet loTypeId="urn:microsoft.com/office/officeart/2005/8/layout/vList4#19" loCatId="list" qsTypeId="urn:microsoft.com/office/officeart/2005/8/quickstyle/3d1" qsCatId="3D" csTypeId="urn:microsoft.com/office/officeart/2005/8/colors/accent1_2" csCatId="accent1" phldr="1"/>
      <dgm:spPr/>
      <dgm:t>
        <a:bodyPr/>
        <a:lstStyle/>
        <a:p>
          <a:endParaRPr lang="en-US"/>
        </a:p>
      </dgm:t>
    </dgm:pt>
    <dgm:pt modelId="{426E33A1-9614-4291-825E-1FBAF5FB8FBA}">
      <dgm:prSet phldrT="[Text]" custT="1"/>
      <dgm:spPr/>
      <dgm:t>
        <a:bodyPr/>
        <a:lstStyle/>
        <a:p>
          <a:r>
            <a:rPr lang="en-US" altLang="en-US" sz="2400" dirty="0">
              <a:ea typeface="ＭＳ Ｐゴシック" panose="020B0600070205080204" pitchFamily="34" charset="-128"/>
            </a:rPr>
            <a:t>Full Time </a:t>
          </a:r>
          <a:r>
            <a:rPr lang="en-US" altLang="en-US" sz="2400" u="sng" dirty="0">
              <a:ea typeface="ＭＳ Ｐゴシック" panose="020B0600070205080204" pitchFamily="34" charset="-128"/>
            </a:rPr>
            <a:t>RATE</a:t>
          </a:r>
          <a:r>
            <a:rPr lang="en-US" altLang="en-US" sz="2400" dirty="0">
              <a:ea typeface="ＭＳ Ｐゴシック" panose="020B0600070205080204" pitchFamily="34" charset="-128"/>
            </a:rPr>
            <a:t> not to exceed Executive Level II</a:t>
          </a:r>
        </a:p>
        <a:p>
          <a:pPr marL="365760"/>
          <a:r>
            <a:rPr lang="en-US" altLang="en-US" sz="2400" dirty="0">
              <a:ea typeface="Arial" panose="020B0604020202020204" pitchFamily="34" charset="0"/>
            </a:rPr>
            <a:t>- 2019 maximum is $192,300</a:t>
          </a:r>
        </a:p>
        <a:p>
          <a:pPr marL="365760"/>
          <a:r>
            <a:rPr lang="en-US" altLang="en-US" sz="2400" dirty="0">
              <a:ea typeface="Arial" panose="020B0604020202020204" pitchFamily="34" charset="0"/>
            </a:rPr>
            <a:t>- Adjusted annually by OPM</a:t>
          </a:r>
          <a:endParaRPr lang="en-US" sz="2400" dirty="0">
            <a:effectLst/>
          </a:endParaRPr>
        </a:p>
      </dgm:t>
    </dgm:pt>
    <dgm:pt modelId="{FA525643-80DD-49FF-B8AD-108C5B31E74E}" type="parTrans" cxnId="{4DA55322-1605-414D-9C33-19278072C9BB}">
      <dgm:prSet/>
      <dgm:spPr/>
      <dgm:t>
        <a:bodyPr/>
        <a:lstStyle/>
        <a:p>
          <a:endParaRPr lang="en-US" sz="2000"/>
        </a:p>
      </dgm:t>
    </dgm:pt>
    <dgm:pt modelId="{EC3A6E9B-1101-4D52-A955-6762BAF551B6}" type="sibTrans" cxnId="{4DA55322-1605-414D-9C33-19278072C9BB}">
      <dgm:prSet/>
      <dgm:spPr/>
      <dgm:t>
        <a:bodyPr/>
        <a:lstStyle/>
        <a:p>
          <a:endParaRPr lang="en-US" sz="2000"/>
        </a:p>
      </dgm:t>
    </dgm:pt>
    <dgm:pt modelId="{A90EAC1F-C572-4511-AED2-80C08174C76F}">
      <dgm:prSet phldrT="[Text]" custT="1"/>
      <dgm:spPr/>
      <dgm:t>
        <a:bodyPr/>
        <a:lstStyle/>
        <a:p>
          <a:r>
            <a:rPr lang="en-US" altLang="en-US" sz="2400" dirty="0">
              <a:ea typeface="ＭＳ Ｐゴシック" panose="020B0600070205080204" pitchFamily="34" charset="-128"/>
            </a:rPr>
            <a:t>Expressed as annual or hourly amount</a:t>
          </a:r>
          <a:endParaRPr lang="en-US" sz="2400" dirty="0">
            <a:effectLst/>
          </a:endParaRPr>
        </a:p>
      </dgm:t>
    </dgm:pt>
    <dgm:pt modelId="{271A4D39-06AA-4FF6-8146-749F5790E06A}" type="parTrans" cxnId="{FC347EFC-17C7-4DDF-9D34-9E4CDDAF0A98}">
      <dgm:prSet/>
      <dgm:spPr/>
      <dgm:t>
        <a:bodyPr/>
        <a:lstStyle/>
        <a:p>
          <a:endParaRPr lang="en-US" sz="2000"/>
        </a:p>
      </dgm:t>
    </dgm:pt>
    <dgm:pt modelId="{CEE55ACE-2CC6-4858-9EFB-EC047292F456}" type="sibTrans" cxnId="{FC347EFC-17C7-4DDF-9D34-9E4CDDAF0A98}">
      <dgm:prSet/>
      <dgm:spPr/>
      <dgm:t>
        <a:bodyPr/>
        <a:lstStyle/>
        <a:p>
          <a:endParaRPr lang="en-US" sz="2000"/>
        </a:p>
      </dgm:t>
    </dgm:pt>
    <dgm:pt modelId="{9CA7607B-0D1C-44BB-9B6C-D94CFB95AE34}">
      <dgm:prSet phldrT="[Text]" custT="1"/>
      <dgm:spPr/>
      <dgm:t>
        <a:bodyPr/>
        <a:lstStyle/>
        <a:p>
          <a:r>
            <a:rPr lang="en-US" altLang="en-US" sz="2400" dirty="0">
              <a:ea typeface="ＭＳ Ｐゴシック" panose="020B0600070205080204" pitchFamily="34" charset="-128"/>
            </a:rPr>
            <a:t>Calendar year basis – IRS definition</a:t>
          </a:r>
          <a:endParaRPr lang="en-US" sz="2400" dirty="0">
            <a:effectLst/>
          </a:endParaRPr>
        </a:p>
      </dgm:t>
    </dgm:pt>
    <dgm:pt modelId="{D1333C9E-D743-4B90-889E-A4EB2AE75D3E}" type="parTrans" cxnId="{7E17037D-D628-4F42-AD2E-A4B27C974E76}">
      <dgm:prSet/>
      <dgm:spPr/>
      <dgm:t>
        <a:bodyPr/>
        <a:lstStyle/>
        <a:p>
          <a:endParaRPr lang="en-US" sz="2000"/>
        </a:p>
      </dgm:t>
    </dgm:pt>
    <dgm:pt modelId="{D9D5BB04-122B-455F-A1B0-DF7A48493244}" type="sibTrans" cxnId="{7E17037D-D628-4F42-AD2E-A4B27C974E76}">
      <dgm:prSet/>
      <dgm:spPr/>
      <dgm:t>
        <a:bodyPr/>
        <a:lstStyle/>
        <a:p>
          <a:endParaRPr lang="en-US" sz="2000"/>
        </a:p>
      </dgm:t>
    </dgm:pt>
    <dgm:pt modelId="{AB55212A-E3A3-41D7-BAE5-1DED9E3F6233}" type="pres">
      <dgm:prSet presAssocID="{5D2AEB7D-3629-4F84-81F5-0B5E34D7E4AE}" presName="linear" presStyleCnt="0">
        <dgm:presLayoutVars>
          <dgm:dir/>
          <dgm:resizeHandles val="exact"/>
        </dgm:presLayoutVars>
      </dgm:prSet>
      <dgm:spPr/>
    </dgm:pt>
    <dgm:pt modelId="{5C2424C9-68E9-421F-95BF-26766A532CD6}" type="pres">
      <dgm:prSet presAssocID="{426E33A1-9614-4291-825E-1FBAF5FB8FBA}" presName="comp" presStyleCnt="0"/>
      <dgm:spPr/>
    </dgm:pt>
    <dgm:pt modelId="{6CB5CB4A-A741-4445-AD72-B914DA471045}" type="pres">
      <dgm:prSet presAssocID="{426E33A1-9614-4291-825E-1FBAF5FB8FBA}" presName="box" presStyleLbl="node1" presStyleIdx="0" presStyleCnt="3" custLinFactNeighborY="-19592"/>
      <dgm:spPr/>
    </dgm:pt>
    <dgm:pt modelId="{D7866089-5CC2-49F3-AC94-6427E23A5033}" type="pres">
      <dgm:prSet presAssocID="{426E33A1-9614-4291-825E-1FBAF5FB8FBA}" presName="img" presStyleLbl="fgImgPlace1" presStyleIdx="0" presStyleCnt="3" custScaleX="80199" custScaleY="10357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extLst>
        <a:ext uri="{E40237B7-FDA0-4F09-8148-C483321AD2D9}">
          <dgm14:cNvPr xmlns:dgm14="http://schemas.microsoft.com/office/drawing/2010/diagram" id="0" name="" descr="coin on worksheet"/>
        </a:ext>
      </dgm:extLst>
    </dgm:pt>
    <dgm:pt modelId="{9D8E0E81-CA54-4C60-B564-AD5AC2C3A38A}" type="pres">
      <dgm:prSet presAssocID="{426E33A1-9614-4291-825E-1FBAF5FB8FBA}" presName="text" presStyleLbl="node1" presStyleIdx="0" presStyleCnt="3">
        <dgm:presLayoutVars>
          <dgm:bulletEnabled val="1"/>
        </dgm:presLayoutVars>
      </dgm:prSet>
      <dgm:spPr/>
    </dgm:pt>
    <dgm:pt modelId="{D134D46D-9D22-46C4-B9D0-5D3FF6621CB2}" type="pres">
      <dgm:prSet presAssocID="{EC3A6E9B-1101-4D52-A955-6762BAF551B6}" presName="spacer" presStyleCnt="0"/>
      <dgm:spPr/>
    </dgm:pt>
    <dgm:pt modelId="{4CA40E7E-E4F8-434A-A9D0-53002704FC25}" type="pres">
      <dgm:prSet presAssocID="{A90EAC1F-C572-4511-AED2-80C08174C76F}" presName="comp" presStyleCnt="0"/>
      <dgm:spPr/>
    </dgm:pt>
    <dgm:pt modelId="{3D9DBCC2-E86E-4AFB-8F21-07DC6D2F0026}" type="pres">
      <dgm:prSet presAssocID="{A90EAC1F-C572-4511-AED2-80C08174C76F}" presName="box" presStyleLbl="node1" presStyleIdx="1" presStyleCnt="3"/>
      <dgm:spPr/>
    </dgm:pt>
    <dgm:pt modelId="{77E28FA3-CEA4-4EAC-8699-FE4A777CC728}" type="pres">
      <dgm:prSet presAssocID="{A90EAC1F-C572-4511-AED2-80C08174C76F}" presName="img" presStyleLbl="fgImgPlace1" presStyleIdx="1" presStyleCnt="3" custScaleX="81139" custScaleY="10478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calendar and clock"/>
        </a:ext>
      </dgm:extLst>
    </dgm:pt>
    <dgm:pt modelId="{37566159-45C1-428E-A913-F12E5B2FCF6B}" type="pres">
      <dgm:prSet presAssocID="{A90EAC1F-C572-4511-AED2-80C08174C76F}" presName="text" presStyleLbl="node1" presStyleIdx="1" presStyleCnt="3">
        <dgm:presLayoutVars>
          <dgm:bulletEnabled val="1"/>
        </dgm:presLayoutVars>
      </dgm:prSet>
      <dgm:spPr/>
    </dgm:pt>
    <dgm:pt modelId="{9522FB49-5247-40DC-B5EE-1D01D6C66AB3}" type="pres">
      <dgm:prSet presAssocID="{CEE55ACE-2CC6-4858-9EFB-EC047292F456}" presName="spacer" presStyleCnt="0"/>
      <dgm:spPr/>
    </dgm:pt>
    <dgm:pt modelId="{85370BF4-9785-42A6-8DF9-33A691795805}" type="pres">
      <dgm:prSet presAssocID="{9CA7607B-0D1C-44BB-9B6C-D94CFB95AE34}" presName="comp" presStyleCnt="0"/>
      <dgm:spPr/>
    </dgm:pt>
    <dgm:pt modelId="{7DC72C29-BB70-4FA8-9318-EB5C80B813A6}" type="pres">
      <dgm:prSet presAssocID="{9CA7607B-0D1C-44BB-9B6C-D94CFB95AE34}" presName="box" presStyleLbl="node1" presStyleIdx="2" presStyleCnt="3" custLinFactNeighborX="1111"/>
      <dgm:spPr/>
    </dgm:pt>
    <dgm:pt modelId="{CEAAEC86-0217-4D64-B2EB-47B074F58354}" type="pres">
      <dgm:prSet presAssocID="{9CA7607B-0D1C-44BB-9B6C-D94CFB95AE34}" presName="img" presStyleLbl="fgImgPlace1" presStyleIdx="2" presStyleCnt="3" custScaleX="81139" custScaleY="10478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extLst>
        <a:ext uri="{E40237B7-FDA0-4F09-8148-C483321AD2D9}">
          <dgm14:cNvPr xmlns:dgm14="http://schemas.microsoft.com/office/drawing/2010/diagram" id="0" name="" descr="calendar with turning pages"/>
        </a:ext>
      </dgm:extLst>
    </dgm:pt>
    <dgm:pt modelId="{C461B06F-E3D0-4C03-90DA-1FBCDEFC8AA6}" type="pres">
      <dgm:prSet presAssocID="{9CA7607B-0D1C-44BB-9B6C-D94CFB95AE34}" presName="text" presStyleLbl="node1" presStyleIdx="2" presStyleCnt="3">
        <dgm:presLayoutVars>
          <dgm:bulletEnabled val="1"/>
        </dgm:presLayoutVars>
      </dgm:prSet>
      <dgm:spPr/>
    </dgm:pt>
  </dgm:ptLst>
  <dgm:cxnLst>
    <dgm:cxn modelId="{35FD5107-6E0E-4F04-B41F-40A5B8B7B5F5}" type="presOf" srcId="{426E33A1-9614-4291-825E-1FBAF5FB8FBA}" destId="{6CB5CB4A-A741-4445-AD72-B914DA471045}" srcOrd="0" destOrd="0" presId="urn:microsoft.com/office/officeart/2005/8/layout/vList4#19"/>
    <dgm:cxn modelId="{4DA55322-1605-414D-9C33-19278072C9BB}" srcId="{5D2AEB7D-3629-4F84-81F5-0B5E34D7E4AE}" destId="{426E33A1-9614-4291-825E-1FBAF5FB8FBA}" srcOrd="0" destOrd="0" parTransId="{FA525643-80DD-49FF-B8AD-108C5B31E74E}" sibTransId="{EC3A6E9B-1101-4D52-A955-6762BAF551B6}"/>
    <dgm:cxn modelId="{335AA027-CE84-4DF4-BACA-1D85E057B519}" type="presOf" srcId="{A90EAC1F-C572-4511-AED2-80C08174C76F}" destId="{37566159-45C1-428E-A913-F12E5B2FCF6B}" srcOrd="1" destOrd="0" presId="urn:microsoft.com/office/officeart/2005/8/layout/vList4#19"/>
    <dgm:cxn modelId="{4121FA3D-EDD7-4515-8B44-98EEAE1FBC4A}" type="presOf" srcId="{A90EAC1F-C572-4511-AED2-80C08174C76F}" destId="{3D9DBCC2-E86E-4AFB-8F21-07DC6D2F0026}" srcOrd="0" destOrd="0" presId="urn:microsoft.com/office/officeart/2005/8/layout/vList4#19"/>
    <dgm:cxn modelId="{7E17037D-D628-4F42-AD2E-A4B27C974E76}" srcId="{5D2AEB7D-3629-4F84-81F5-0B5E34D7E4AE}" destId="{9CA7607B-0D1C-44BB-9B6C-D94CFB95AE34}" srcOrd="2" destOrd="0" parTransId="{D1333C9E-D743-4B90-889E-A4EB2AE75D3E}" sibTransId="{D9D5BB04-122B-455F-A1B0-DF7A48493244}"/>
    <dgm:cxn modelId="{0BCA37B3-C442-49AD-9CF9-07D96A63AD55}" type="presOf" srcId="{426E33A1-9614-4291-825E-1FBAF5FB8FBA}" destId="{9D8E0E81-CA54-4C60-B564-AD5AC2C3A38A}" srcOrd="1" destOrd="0" presId="urn:microsoft.com/office/officeart/2005/8/layout/vList4#19"/>
    <dgm:cxn modelId="{A10750C7-50A9-4423-99B4-A3CD9F700411}" type="presOf" srcId="{5D2AEB7D-3629-4F84-81F5-0B5E34D7E4AE}" destId="{AB55212A-E3A3-41D7-BAE5-1DED9E3F6233}" srcOrd="0" destOrd="0" presId="urn:microsoft.com/office/officeart/2005/8/layout/vList4#19"/>
    <dgm:cxn modelId="{40D5A8DE-C3EC-4EE8-952E-A3F3C52C58EE}" type="presOf" srcId="{9CA7607B-0D1C-44BB-9B6C-D94CFB95AE34}" destId="{C461B06F-E3D0-4C03-90DA-1FBCDEFC8AA6}" srcOrd="1" destOrd="0" presId="urn:microsoft.com/office/officeart/2005/8/layout/vList4#19"/>
    <dgm:cxn modelId="{14CF18EA-FB1D-4BF2-BAEC-D2DA9E8FB10A}" type="presOf" srcId="{9CA7607B-0D1C-44BB-9B6C-D94CFB95AE34}" destId="{7DC72C29-BB70-4FA8-9318-EB5C80B813A6}" srcOrd="0" destOrd="0" presId="urn:microsoft.com/office/officeart/2005/8/layout/vList4#19"/>
    <dgm:cxn modelId="{FC347EFC-17C7-4DDF-9D34-9E4CDDAF0A98}" srcId="{5D2AEB7D-3629-4F84-81F5-0B5E34D7E4AE}" destId="{A90EAC1F-C572-4511-AED2-80C08174C76F}" srcOrd="1" destOrd="0" parTransId="{271A4D39-06AA-4FF6-8146-749F5790E06A}" sibTransId="{CEE55ACE-2CC6-4858-9EFB-EC047292F456}"/>
    <dgm:cxn modelId="{7ED7437F-315E-45D5-92F9-9E166F220D94}" type="presParOf" srcId="{AB55212A-E3A3-41D7-BAE5-1DED9E3F6233}" destId="{5C2424C9-68E9-421F-95BF-26766A532CD6}" srcOrd="0" destOrd="0" presId="urn:microsoft.com/office/officeart/2005/8/layout/vList4#19"/>
    <dgm:cxn modelId="{87867353-D995-49CC-905C-BFA00C13ABDE}" type="presParOf" srcId="{5C2424C9-68E9-421F-95BF-26766A532CD6}" destId="{6CB5CB4A-A741-4445-AD72-B914DA471045}" srcOrd="0" destOrd="0" presId="urn:microsoft.com/office/officeart/2005/8/layout/vList4#19"/>
    <dgm:cxn modelId="{1F2AEB41-0116-4C36-89E9-A7B90115E782}" type="presParOf" srcId="{5C2424C9-68E9-421F-95BF-26766A532CD6}" destId="{D7866089-5CC2-49F3-AC94-6427E23A5033}" srcOrd="1" destOrd="0" presId="urn:microsoft.com/office/officeart/2005/8/layout/vList4#19"/>
    <dgm:cxn modelId="{15B8F4AA-E9BC-45E8-ABD0-4BE70D2FEA08}" type="presParOf" srcId="{5C2424C9-68E9-421F-95BF-26766A532CD6}" destId="{9D8E0E81-CA54-4C60-B564-AD5AC2C3A38A}" srcOrd="2" destOrd="0" presId="urn:microsoft.com/office/officeart/2005/8/layout/vList4#19"/>
    <dgm:cxn modelId="{C7290B2E-91B9-4B35-B8FE-D9DF890657F0}" type="presParOf" srcId="{AB55212A-E3A3-41D7-BAE5-1DED9E3F6233}" destId="{D134D46D-9D22-46C4-B9D0-5D3FF6621CB2}" srcOrd="1" destOrd="0" presId="urn:microsoft.com/office/officeart/2005/8/layout/vList4#19"/>
    <dgm:cxn modelId="{010F395C-1F74-4F01-97B6-19558EB77660}" type="presParOf" srcId="{AB55212A-E3A3-41D7-BAE5-1DED9E3F6233}" destId="{4CA40E7E-E4F8-434A-A9D0-53002704FC25}" srcOrd="2" destOrd="0" presId="urn:microsoft.com/office/officeart/2005/8/layout/vList4#19"/>
    <dgm:cxn modelId="{A0BE9B8E-3581-4D00-BBCD-F50BEF8A3F4E}" type="presParOf" srcId="{4CA40E7E-E4F8-434A-A9D0-53002704FC25}" destId="{3D9DBCC2-E86E-4AFB-8F21-07DC6D2F0026}" srcOrd="0" destOrd="0" presId="urn:microsoft.com/office/officeart/2005/8/layout/vList4#19"/>
    <dgm:cxn modelId="{6CC89BF3-D443-4D3C-AA9B-52F9315F76A4}" type="presParOf" srcId="{4CA40E7E-E4F8-434A-A9D0-53002704FC25}" destId="{77E28FA3-CEA4-4EAC-8699-FE4A777CC728}" srcOrd="1" destOrd="0" presId="urn:microsoft.com/office/officeart/2005/8/layout/vList4#19"/>
    <dgm:cxn modelId="{BF6F4C99-6C11-4E1C-BB0F-6F041314A655}" type="presParOf" srcId="{4CA40E7E-E4F8-434A-A9D0-53002704FC25}" destId="{37566159-45C1-428E-A913-F12E5B2FCF6B}" srcOrd="2" destOrd="0" presId="urn:microsoft.com/office/officeart/2005/8/layout/vList4#19"/>
    <dgm:cxn modelId="{9FAB1080-6F1B-491E-830E-0A32C1D9CAC8}" type="presParOf" srcId="{AB55212A-E3A3-41D7-BAE5-1DED9E3F6233}" destId="{9522FB49-5247-40DC-B5EE-1D01D6C66AB3}" srcOrd="3" destOrd="0" presId="urn:microsoft.com/office/officeart/2005/8/layout/vList4#19"/>
    <dgm:cxn modelId="{F39B0B1E-1675-40E6-A6E1-CD6D3EA01F51}" type="presParOf" srcId="{AB55212A-E3A3-41D7-BAE5-1DED9E3F6233}" destId="{85370BF4-9785-42A6-8DF9-33A691795805}" srcOrd="4" destOrd="0" presId="urn:microsoft.com/office/officeart/2005/8/layout/vList4#19"/>
    <dgm:cxn modelId="{F2C26566-BF3F-42FB-A9EB-90448E63F7FC}" type="presParOf" srcId="{85370BF4-9785-42A6-8DF9-33A691795805}" destId="{7DC72C29-BB70-4FA8-9318-EB5C80B813A6}" srcOrd="0" destOrd="0" presId="urn:microsoft.com/office/officeart/2005/8/layout/vList4#19"/>
    <dgm:cxn modelId="{92D67596-7ECA-4929-9D20-7CC150EF7886}" type="presParOf" srcId="{85370BF4-9785-42A6-8DF9-33A691795805}" destId="{CEAAEC86-0217-4D64-B2EB-47B074F58354}" srcOrd="1" destOrd="0" presId="urn:microsoft.com/office/officeart/2005/8/layout/vList4#19"/>
    <dgm:cxn modelId="{24A218B1-4D4A-4B9A-BB95-3321E89C0C0C}" type="presParOf" srcId="{85370BF4-9785-42A6-8DF9-33A691795805}" destId="{C461B06F-E3D0-4C03-90DA-1FBCDEFC8AA6}" srcOrd="2" destOrd="0" presId="urn:microsoft.com/office/officeart/2005/8/layout/vList4#1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2AEB7D-3629-4F84-81F5-0B5E34D7E4AE}" type="doc">
      <dgm:prSet loTypeId="urn:microsoft.com/office/officeart/2005/8/layout/vList4#20" loCatId="list" qsTypeId="urn:microsoft.com/office/officeart/2005/8/quickstyle/3d1" qsCatId="3D" csTypeId="urn:microsoft.com/office/officeart/2005/8/colors/accent1_2" csCatId="accent1" phldr="1"/>
      <dgm:spPr/>
      <dgm:t>
        <a:bodyPr/>
        <a:lstStyle/>
        <a:p>
          <a:endParaRPr lang="en-US"/>
        </a:p>
      </dgm:t>
    </dgm:pt>
    <dgm:pt modelId="{426E33A1-9614-4291-825E-1FBAF5FB8FBA}">
      <dgm:prSet phldrT="[Text]" custT="1"/>
      <dgm:spPr/>
      <dgm:t>
        <a:bodyPr/>
        <a:lstStyle/>
        <a:p>
          <a:r>
            <a:rPr lang="en-US" altLang="en-US" sz="2400" dirty="0">
              <a:effectLst/>
            </a:rPr>
            <a:t>States may set lower limits for subrecipients</a:t>
          </a:r>
          <a:endParaRPr lang="en-US" sz="2400" dirty="0">
            <a:effectLst/>
          </a:endParaRPr>
        </a:p>
      </dgm:t>
    </dgm:pt>
    <dgm:pt modelId="{FA525643-80DD-49FF-B8AD-108C5B31E74E}" type="parTrans" cxnId="{4DA55322-1605-414D-9C33-19278072C9BB}">
      <dgm:prSet/>
      <dgm:spPr/>
      <dgm:t>
        <a:bodyPr/>
        <a:lstStyle/>
        <a:p>
          <a:endParaRPr lang="en-US" sz="2400"/>
        </a:p>
      </dgm:t>
    </dgm:pt>
    <dgm:pt modelId="{EC3A6E9B-1101-4D52-A955-6762BAF551B6}" type="sibTrans" cxnId="{4DA55322-1605-414D-9C33-19278072C9BB}">
      <dgm:prSet/>
      <dgm:spPr/>
      <dgm:t>
        <a:bodyPr/>
        <a:lstStyle/>
        <a:p>
          <a:endParaRPr lang="en-US" sz="2400"/>
        </a:p>
      </dgm:t>
    </dgm:pt>
    <dgm:pt modelId="{A90EAC1F-C572-4511-AED2-80C08174C76F}">
      <dgm:prSet phldrT="[Text]" custT="1"/>
      <dgm:spPr/>
      <dgm:t>
        <a:bodyPr/>
        <a:lstStyle/>
        <a:p>
          <a:r>
            <a:rPr lang="en-US" altLang="en-US" sz="2400" dirty="0">
              <a:effectLst/>
            </a:rPr>
            <a:t>Salaries paid by multiple fund sources must be allocated and calculated accordingly</a:t>
          </a:r>
          <a:endParaRPr lang="en-US" sz="2400" dirty="0">
            <a:effectLst/>
          </a:endParaRPr>
        </a:p>
      </dgm:t>
    </dgm:pt>
    <dgm:pt modelId="{271A4D39-06AA-4FF6-8146-749F5790E06A}" type="parTrans" cxnId="{FC347EFC-17C7-4DDF-9D34-9E4CDDAF0A98}">
      <dgm:prSet/>
      <dgm:spPr/>
      <dgm:t>
        <a:bodyPr/>
        <a:lstStyle/>
        <a:p>
          <a:endParaRPr lang="en-US" sz="2400"/>
        </a:p>
      </dgm:t>
    </dgm:pt>
    <dgm:pt modelId="{CEE55ACE-2CC6-4858-9EFB-EC047292F456}" type="sibTrans" cxnId="{FC347EFC-17C7-4DDF-9D34-9E4CDDAF0A98}">
      <dgm:prSet/>
      <dgm:spPr/>
      <dgm:t>
        <a:bodyPr/>
        <a:lstStyle/>
        <a:p>
          <a:endParaRPr lang="en-US" sz="2400"/>
        </a:p>
      </dgm:t>
    </dgm:pt>
    <dgm:pt modelId="{9CA7607B-0D1C-44BB-9B6C-D94CFB95AE34}">
      <dgm:prSet phldrT="[Text]" custT="1"/>
      <dgm:spPr/>
      <dgm:t>
        <a:bodyPr/>
        <a:lstStyle/>
        <a:p>
          <a:r>
            <a:rPr lang="en-US" altLang="en-US" sz="2400" dirty="0">
              <a:effectLst/>
            </a:rPr>
            <a:t>Salaries paid through indirect cost rates must be calculated accordingly</a:t>
          </a:r>
          <a:endParaRPr lang="en-US" sz="2400" dirty="0">
            <a:effectLst/>
          </a:endParaRPr>
        </a:p>
      </dgm:t>
    </dgm:pt>
    <dgm:pt modelId="{D1333C9E-D743-4B90-889E-A4EB2AE75D3E}" type="parTrans" cxnId="{7E17037D-D628-4F42-AD2E-A4B27C974E76}">
      <dgm:prSet/>
      <dgm:spPr/>
      <dgm:t>
        <a:bodyPr/>
        <a:lstStyle/>
        <a:p>
          <a:endParaRPr lang="en-US" sz="2400"/>
        </a:p>
      </dgm:t>
    </dgm:pt>
    <dgm:pt modelId="{D9D5BB04-122B-455F-A1B0-DF7A48493244}" type="sibTrans" cxnId="{7E17037D-D628-4F42-AD2E-A4B27C974E76}">
      <dgm:prSet/>
      <dgm:spPr/>
      <dgm:t>
        <a:bodyPr/>
        <a:lstStyle/>
        <a:p>
          <a:endParaRPr lang="en-US" sz="2400"/>
        </a:p>
      </dgm:t>
    </dgm:pt>
    <dgm:pt modelId="{4D04A5C2-177E-4618-8D24-7A3D843D3542}">
      <dgm:prSet phldrT="[Text]" custT="1"/>
      <dgm:spPr/>
      <dgm:t>
        <a:bodyPr/>
        <a:lstStyle/>
        <a:p>
          <a:r>
            <a:rPr lang="en-US" altLang="en-US" sz="2400" dirty="0">
              <a:effectLst/>
            </a:rPr>
            <a:t>Does not impact consultant rate restrictions</a:t>
          </a:r>
          <a:endParaRPr lang="en-US" sz="2400" dirty="0">
            <a:effectLst/>
          </a:endParaRPr>
        </a:p>
      </dgm:t>
    </dgm:pt>
    <dgm:pt modelId="{56B17B16-1F5E-4098-9782-4F39E46844ED}" type="parTrans" cxnId="{29AF8675-6023-4324-89E8-E8EB18745CED}">
      <dgm:prSet/>
      <dgm:spPr/>
      <dgm:t>
        <a:bodyPr/>
        <a:lstStyle/>
        <a:p>
          <a:endParaRPr lang="en-US" sz="2400"/>
        </a:p>
      </dgm:t>
    </dgm:pt>
    <dgm:pt modelId="{92F5A7DC-E151-45ED-A06C-17BC507B7207}" type="sibTrans" cxnId="{29AF8675-6023-4324-89E8-E8EB18745CED}">
      <dgm:prSet/>
      <dgm:spPr/>
      <dgm:t>
        <a:bodyPr/>
        <a:lstStyle/>
        <a:p>
          <a:endParaRPr lang="en-US" sz="2400"/>
        </a:p>
      </dgm:t>
    </dgm:pt>
    <dgm:pt modelId="{AB55212A-E3A3-41D7-BAE5-1DED9E3F6233}" type="pres">
      <dgm:prSet presAssocID="{5D2AEB7D-3629-4F84-81F5-0B5E34D7E4AE}" presName="linear" presStyleCnt="0">
        <dgm:presLayoutVars>
          <dgm:dir/>
          <dgm:resizeHandles val="exact"/>
        </dgm:presLayoutVars>
      </dgm:prSet>
      <dgm:spPr/>
    </dgm:pt>
    <dgm:pt modelId="{5C2424C9-68E9-421F-95BF-26766A532CD6}" type="pres">
      <dgm:prSet presAssocID="{426E33A1-9614-4291-825E-1FBAF5FB8FBA}" presName="comp" presStyleCnt="0"/>
      <dgm:spPr/>
    </dgm:pt>
    <dgm:pt modelId="{6CB5CB4A-A741-4445-AD72-B914DA471045}" type="pres">
      <dgm:prSet presAssocID="{426E33A1-9614-4291-825E-1FBAF5FB8FBA}" presName="box" presStyleLbl="node1" presStyleIdx="0" presStyleCnt="4" custLinFactNeighborX="-5000"/>
      <dgm:spPr/>
    </dgm:pt>
    <dgm:pt modelId="{D7866089-5CC2-49F3-AC94-6427E23A5033}" type="pres">
      <dgm:prSet presAssocID="{426E33A1-9614-4291-825E-1FBAF5FB8FBA}" presName="img" presStyleLbl="fgImgPlace1" presStyleIdx="0" presStyleCnt="4" custScaleX="85635" custScaleY="11928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descr="map of United States"/>
        </a:ext>
      </dgm:extLst>
    </dgm:pt>
    <dgm:pt modelId="{9D8E0E81-CA54-4C60-B564-AD5AC2C3A38A}" type="pres">
      <dgm:prSet presAssocID="{426E33A1-9614-4291-825E-1FBAF5FB8FBA}" presName="text" presStyleLbl="node1" presStyleIdx="0" presStyleCnt="4">
        <dgm:presLayoutVars>
          <dgm:bulletEnabled val="1"/>
        </dgm:presLayoutVars>
      </dgm:prSet>
      <dgm:spPr/>
    </dgm:pt>
    <dgm:pt modelId="{D134D46D-9D22-46C4-B9D0-5D3FF6621CB2}" type="pres">
      <dgm:prSet presAssocID="{EC3A6E9B-1101-4D52-A955-6762BAF551B6}" presName="spacer" presStyleCnt="0"/>
      <dgm:spPr/>
    </dgm:pt>
    <dgm:pt modelId="{4CA40E7E-E4F8-434A-A9D0-53002704FC25}" type="pres">
      <dgm:prSet presAssocID="{A90EAC1F-C572-4511-AED2-80C08174C76F}" presName="comp" presStyleCnt="0"/>
      <dgm:spPr/>
    </dgm:pt>
    <dgm:pt modelId="{3D9DBCC2-E86E-4AFB-8F21-07DC6D2F0026}" type="pres">
      <dgm:prSet presAssocID="{A90EAC1F-C572-4511-AED2-80C08174C76F}" presName="box" presStyleLbl="node1" presStyleIdx="1" presStyleCnt="4"/>
      <dgm:spPr/>
    </dgm:pt>
    <dgm:pt modelId="{77E28FA3-CEA4-4EAC-8699-FE4A777CC728}" type="pres">
      <dgm:prSet presAssocID="{A90EAC1F-C572-4511-AED2-80C08174C76F}" presName="img" presStyleLbl="fgImgPlace1" presStyleIdx="1" presStyleCnt="4" custScaleX="85635" custScaleY="11928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1000" b="-41000"/>
          </a:stretch>
        </a:blipFill>
      </dgm:spPr>
      <dgm:extLst>
        <a:ext uri="{E40237B7-FDA0-4F09-8148-C483321AD2D9}">
          <dgm14:cNvPr xmlns:dgm14="http://schemas.microsoft.com/office/drawing/2010/diagram" id="0" name="" descr="figure holding piles of coins"/>
        </a:ext>
      </dgm:extLst>
    </dgm:pt>
    <dgm:pt modelId="{37566159-45C1-428E-A913-F12E5B2FCF6B}" type="pres">
      <dgm:prSet presAssocID="{A90EAC1F-C572-4511-AED2-80C08174C76F}" presName="text" presStyleLbl="node1" presStyleIdx="1" presStyleCnt="4">
        <dgm:presLayoutVars>
          <dgm:bulletEnabled val="1"/>
        </dgm:presLayoutVars>
      </dgm:prSet>
      <dgm:spPr/>
    </dgm:pt>
    <dgm:pt modelId="{9522FB49-5247-40DC-B5EE-1D01D6C66AB3}" type="pres">
      <dgm:prSet presAssocID="{CEE55ACE-2CC6-4858-9EFB-EC047292F456}" presName="spacer" presStyleCnt="0"/>
      <dgm:spPr/>
    </dgm:pt>
    <dgm:pt modelId="{85370BF4-9785-42A6-8DF9-33A691795805}" type="pres">
      <dgm:prSet presAssocID="{9CA7607B-0D1C-44BB-9B6C-D94CFB95AE34}" presName="comp" presStyleCnt="0"/>
      <dgm:spPr/>
    </dgm:pt>
    <dgm:pt modelId="{7DC72C29-BB70-4FA8-9318-EB5C80B813A6}" type="pres">
      <dgm:prSet presAssocID="{9CA7607B-0D1C-44BB-9B6C-D94CFB95AE34}" presName="box" presStyleLbl="node1" presStyleIdx="2" presStyleCnt="4" custLinFactNeighborX="1111"/>
      <dgm:spPr/>
    </dgm:pt>
    <dgm:pt modelId="{CEAAEC86-0217-4D64-B2EB-47B074F58354}" type="pres">
      <dgm:prSet presAssocID="{9CA7607B-0D1C-44BB-9B6C-D94CFB95AE34}" presName="img" presStyleLbl="fgImgPlace1" presStyleIdx="2" presStyleCnt="4" custScaleX="85635" custScaleY="11928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calculator and pen"/>
        </a:ext>
      </dgm:extLst>
    </dgm:pt>
    <dgm:pt modelId="{C461B06F-E3D0-4C03-90DA-1FBCDEFC8AA6}" type="pres">
      <dgm:prSet presAssocID="{9CA7607B-0D1C-44BB-9B6C-D94CFB95AE34}" presName="text" presStyleLbl="node1" presStyleIdx="2" presStyleCnt="4">
        <dgm:presLayoutVars>
          <dgm:bulletEnabled val="1"/>
        </dgm:presLayoutVars>
      </dgm:prSet>
      <dgm:spPr/>
    </dgm:pt>
    <dgm:pt modelId="{D624951F-3651-43AD-82F4-1D1CBD9C8F5D}" type="pres">
      <dgm:prSet presAssocID="{D9D5BB04-122B-455F-A1B0-DF7A48493244}" presName="spacer" presStyleCnt="0"/>
      <dgm:spPr/>
    </dgm:pt>
    <dgm:pt modelId="{1E0C90A1-0775-4B4F-B448-7E409424456D}" type="pres">
      <dgm:prSet presAssocID="{4D04A5C2-177E-4618-8D24-7A3D843D3542}" presName="comp" presStyleCnt="0"/>
      <dgm:spPr/>
    </dgm:pt>
    <dgm:pt modelId="{5D14064C-C138-4630-A435-F043E5403006}" type="pres">
      <dgm:prSet presAssocID="{4D04A5C2-177E-4618-8D24-7A3D843D3542}" presName="box" presStyleLbl="node1" presStyleIdx="3" presStyleCnt="4"/>
      <dgm:spPr/>
    </dgm:pt>
    <dgm:pt modelId="{8CE14A0F-E943-4A7C-8CE7-DCFCCC12C1FA}" type="pres">
      <dgm:prSet presAssocID="{4D04A5C2-177E-4618-8D24-7A3D843D3542}" presName="img" presStyleLbl="fgImgPlace1" presStyleIdx="3" presStyleCnt="4" custScaleX="85635" custScaleY="11928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57000" b="-57000"/>
          </a:stretch>
        </a:blipFill>
      </dgm:spPr>
      <dgm:extLst>
        <a:ext uri="{E40237B7-FDA0-4F09-8148-C483321AD2D9}">
          <dgm14:cNvPr xmlns:dgm14="http://schemas.microsoft.com/office/drawing/2010/diagram" id="0" name="" descr="woman offering handshake"/>
        </a:ext>
      </dgm:extLst>
    </dgm:pt>
    <dgm:pt modelId="{979FFDB6-8023-472C-8BB9-A24307B4D26F}" type="pres">
      <dgm:prSet presAssocID="{4D04A5C2-177E-4618-8D24-7A3D843D3542}" presName="text" presStyleLbl="node1" presStyleIdx="3" presStyleCnt="4">
        <dgm:presLayoutVars>
          <dgm:bulletEnabled val="1"/>
        </dgm:presLayoutVars>
      </dgm:prSet>
      <dgm:spPr/>
    </dgm:pt>
  </dgm:ptLst>
  <dgm:cxnLst>
    <dgm:cxn modelId="{372D7612-A30D-47A6-8FC3-3613C90DEA63}" type="presOf" srcId="{4D04A5C2-177E-4618-8D24-7A3D843D3542}" destId="{979FFDB6-8023-472C-8BB9-A24307B4D26F}" srcOrd="1" destOrd="0" presId="urn:microsoft.com/office/officeart/2005/8/layout/vList4#20"/>
    <dgm:cxn modelId="{F529581F-E9A7-4D75-8C00-9F974192D190}" type="presOf" srcId="{A90EAC1F-C572-4511-AED2-80C08174C76F}" destId="{37566159-45C1-428E-A913-F12E5B2FCF6B}" srcOrd="1" destOrd="0" presId="urn:microsoft.com/office/officeart/2005/8/layout/vList4#20"/>
    <dgm:cxn modelId="{4DA55322-1605-414D-9C33-19278072C9BB}" srcId="{5D2AEB7D-3629-4F84-81F5-0B5E34D7E4AE}" destId="{426E33A1-9614-4291-825E-1FBAF5FB8FBA}" srcOrd="0" destOrd="0" parTransId="{FA525643-80DD-49FF-B8AD-108C5B31E74E}" sibTransId="{EC3A6E9B-1101-4D52-A955-6762BAF551B6}"/>
    <dgm:cxn modelId="{29AF8675-6023-4324-89E8-E8EB18745CED}" srcId="{5D2AEB7D-3629-4F84-81F5-0B5E34D7E4AE}" destId="{4D04A5C2-177E-4618-8D24-7A3D843D3542}" srcOrd="3" destOrd="0" parTransId="{56B17B16-1F5E-4098-9782-4F39E46844ED}" sibTransId="{92F5A7DC-E151-45ED-A06C-17BC507B7207}"/>
    <dgm:cxn modelId="{7D12F95A-D228-4432-B5D4-56C6D39E4348}" type="presOf" srcId="{5D2AEB7D-3629-4F84-81F5-0B5E34D7E4AE}" destId="{AB55212A-E3A3-41D7-BAE5-1DED9E3F6233}" srcOrd="0" destOrd="0" presId="urn:microsoft.com/office/officeart/2005/8/layout/vList4#20"/>
    <dgm:cxn modelId="{7E17037D-D628-4F42-AD2E-A4B27C974E76}" srcId="{5D2AEB7D-3629-4F84-81F5-0B5E34D7E4AE}" destId="{9CA7607B-0D1C-44BB-9B6C-D94CFB95AE34}" srcOrd="2" destOrd="0" parTransId="{D1333C9E-D743-4B90-889E-A4EB2AE75D3E}" sibTransId="{D9D5BB04-122B-455F-A1B0-DF7A48493244}"/>
    <dgm:cxn modelId="{84FC3396-16BD-4F10-AEF2-6020DAA7530E}" type="presOf" srcId="{A90EAC1F-C572-4511-AED2-80C08174C76F}" destId="{3D9DBCC2-E86E-4AFB-8F21-07DC6D2F0026}" srcOrd="0" destOrd="0" presId="urn:microsoft.com/office/officeart/2005/8/layout/vList4#20"/>
    <dgm:cxn modelId="{FC0D85A1-B799-4792-8BB0-7C1B10887174}" type="presOf" srcId="{426E33A1-9614-4291-825E-1FBAF5FB8FBA}" destId="{9D8E0E81-CA54-4C60-B564-AD5AC2C3A38A}" srcOrd="1" destOrd="0" presId="urn:microsoft.com/office/officeart/2005/8/layout/vList4#20"/>
    <dgm:cxn modelId="{4D604DCA-494E-4B27-8BB7-7B4A896D8981}" type="presOf" srcId="{4D04A5C2-177E-4618-8D24-7A3D843D3542}" destId="{5D14064C-C138-4630-A435-F043E5403006}" srcOrd="0" destOrd="0" presId="urn:microsoft.com/office/officeart/2005/8/layout/vList4#20"/>
    <dgm:cxn modelId="{099FAECA-DAC3-4286-8144-92DEE87069C0}" type="presOf" srcId="{9CA7607B-0D1C-44BB-9B6C-D94CFB95AE34}" destId="{C461B06F-E3D0-4C03-90DA-1FBCDEFC8AA6}" srcOrd="1" destOrd="0" presId="urn:microsoft.com/office/officeart/2005/8/layout/vList4#20"/>
    <dgm:cxn modelId="{D2399ED7-3841-4878-9F87-CF15FBA2A482}" type="presOf" srcId="{426E33A1-9614-4291-825E-1FBAF5FB8FBA}" destId="{6CB5CB4A-A741-4445-AD72-B914DA471045}" srcOrd="0" destOrd="0" presId="urn:microsoft.com/office/officeart/2005/8/layout/vList4#20"/>
    <dgm:cxn modelId="{3815A1E5-1C5F-4F3A-B3E3-A6407F0C594A}" type="presOf" srcId="{9CA7607B-0D1C-44BB-9B6C-D94CFB95AE34}" destId="{7DC72C29-BB70-4FA8-9318-EB5C80B813A6}" srcOrd="0" destOrd="0" presId="urn:microsoft.com/office/officeart/2005/8/layout/vList4#20"/>
    <dgm:cxn modelId="{FC347EFC-17C7-4DDF-9D34-9E4CDDAF0A98}" srcId="{5D2AEB7D-3629-4F84-81F5-0B5E34D7E4AE}" destId="{A90EAC1F-C572-4511-AED2-80C08174C76F}" srcOrd="1" destOrd="0" parTransId="{271A4D39-06AA-4FF6-8146-749F5790E06A}" sibTransId="{CEE55ACE-2CC6-4858-9EFB-EC047292F456}"/>
    <dgm:cxn modelId="{F5D6258E-48D8-4FA2-9BF8-36B9DED2C656}" type="presParOf" srcId="{AB55212A-E3A3-41D7-BAE5-1DED9E3F6233}" destId="{5C2424C9-68E9-421F-95BF-26766A532CD6}" srcOrd="0" destOrd="0" presId="urn:microsoft.com/office/officeart/2005/8/layout/vList4#20"/>
    <dgm:cxn modelId="{EF925D09-E8A7-4C70-8161-658E17545AC6}" type="presParOf" srcId="{5C2424C9-68E9-421F-95BF-26766A532CD6}" destId="{6CB5CB4A-A741-4445-AD72-B914DA471045}" srcOrd="0" destOrd="0" presId="urn:microsoft.com/office/officeart/2005/8/layout/vList4#20"/>
    <dgm:cxn modelId="{C59F918F-9C1A-40C6-A8F4-417CFD469494}" type="presParOf" srcId="{5C2424C9-68E9-421F-95BF-26766A532CD6}" destId="{D7866089-5CC2-49F3-AC94-6427E23A5033}" srcOrd="1" destOrd="0" presId="urn:microsoft.com/office/officeart/2005/8/layout/vList4#20"/>
    <dgm:cxn modelId="{17EAEED0-2D13-41A3-9146-2C6E9C7A7A5B}" type="presParOf" srcId="{5C2424C9-68E9-421F-95BF-26766A532CD6}" destId="{9D8E0E81-CA54-4C60-B564-AD5AC2C3A38A}" srcOrd="2" destOrd="0" presId="urn:microsoft.com/office/officeart/2005/8/layout/vList4#20"/>
    <dgm:cxn modelId="{0B1E8982-831E-45D3-8BBE-91122EECCE0D}" type="presParOf" srcId="{AB55212A-E3A3-41D7-BAE5-1DED9E3F6233}" destId="{D134D46D-9D22-46C4-B9D0-5D3FF6621CB2}" srcOrd="1" destOrd="0" presId="urn:microsoft.com/office/officeart/2005/8/layout/vList4#20"/>
    <dgm:cxn modelId="{03D12534-24BE-4B5F-B008-6882CDBE067B}" type="presParOf" srcId="{AB55212A-E3A3-41D7-BAE5-1DED9E3F6233}" destId="{4CA40E7E-E4F8-434A-A9D0-53002704FC25}" srcOrd="2" destOrd="0" presId="urn:microsoft.com/office/officeart/2005/8/layout/vList4#20"/>
    <dgm:cxn modelId="{C15B7F37-C691-4EB0-8003-2B1EEEDF0EAF}" type="presParOf" srcId="{4CA40E7E-E4F8-434A-A9D0-53002704FC25}" destId="{3D9DBCC2-E86E-4AFB-8F21-07DC6D2F0026}" srcOrd="0" destOrd="0" presId="urn:microsoft.com/office/officeart/2005/8/layout/vList4#20"/>
    <dgm:cxn modelId="{7C0E279F-86FF-4876-9723-3C142CA29DD6}" type="presParOf" srcId="{4CA40E7E-E4F8-434A-A9D0-53002704FC25}" destId="{77E28FA3-CEA4-4EAC-8699-FE4A777CC728}" srcOrd="1" destOrd="0" presId="urn:microsoft.com/office/officeart/2005/8/layout/vList4#20"/>
    <dgm:cxn modelId="{7B9281B1-39D1-44B0-8D48-748ED10031B9}" type="presParOf" srcId="{4CA40E7E-E4F8-434A-A9D0-53002704FC25}" destId="{37566159-45C1-428E-A913-F12E5B2FCF6B}" srcOrd="2" destOrd="0" presId="urn:microsoft.com/office/officeart/2005/8/layout/vList4#20"/>
    <dgm:cxn modelId="{F02E3B9C-661C-469A-BE8F-135AC8CA82E5}" type="presParOf" srcId="{AB55212A-E3A3-41D7-BAE5-1DED9E3F6233}" destId="{9522FB49-5247-40DC-B5EE-1D01D6C66AB3}" srcOrd="3" destOrd="0" presId="urn:microsoft.com/office/officeart/2005/8/layout/vList4#20"/>
    <dgm:cxn modelId="{5FC0ED60-31C2-4E6F-A4E6-6117C87B9315}" type="presParOf" srcId="{AB55212A-E3A3-41D7-BAE5-1DED9E3F6233}" destId="{85370BF4-9785-42A6-8DF9-33A691795805}" srcOrd="4" destOrd="0" presId="urn:microsoft.com/office/officeart/2005/8/layout/vList4#20"/>
    <dgm:cxn modelId="{1C7383A8-A265-49DA-9237-1BF3E3E035DF}" type="presParOf" srcId="{85370BF4-9785-42A6-8DF9-33A691795805}" destId="{7DC72C29-BB70-4FA8-9318-EB5C80B813A6}" srcOrd="0" destOrd="0" presId="urn:microsoft.com/office/officeart/2005/8/layout/vList4#20"/>
    <dgm:cxn modelId="{874CB2F1-AE85-413E-9976-9D2F36B8CE70}" type="presParOf" srcId="{85370BF4-9785-42A6-8DF9-33A691795805}" destId="{CEAAEC86-0217-4D64-B2EB-47B074F58354}" srcOrd="1" destOrd="0" presId="urn:microsoft.com/office/officeart/2005/8/layout/vList4#20"/>
    <dgm:cxn modelId="{7B64EDEF-AA8D-4EC6-AF64-DDCDA38813EE}" type="presParOf" srcId="{85370BF4-9785-42A6-8DF9-33A691795805}" destId="{C461B06F-E3D0-4C03-90DA-1FBCDEFC8AA6}" srcOrd="2" destOrd="0" presId="urn:microsoft.com/office/officeart/2005/8/layout/vList4#20"/>
    <dgm:cxn modelId="{50664ACF-2C78-41D9-94B1-DFC1824D0179}" type="presParOf" srcId="{AB55212A-E3A3-41D7-BAE5-1DED9E3F6233}" destId="{D624951F-3651-43AD-82F4-1D1CBD9C8F5D}" srcOrd="5" destOrd="0" presId="urn:microsoft.com/office/officeart/2005/8/layout/vList4#20"/>
    <dgm:cxn modelId="{C86C0425-9353-411B-97C5-81442517238E}" type="presParOf" srcId="{AB55212A-E3A3-41D7-BAE5-1DED9E3F6233}" destId="{1E0C90A1-0775-4B4F-B448-7E409424456D}" srcOrd="6" destOrd="0" presId="urn:microsoft.com/office/officeart/2005/8/layout/vList4#20"/>
    <dgm:cxn modelId="{8EB77039-81DE-4C38-8B9E-FBE892557499}" type="presParOf" srcId="{1E0C90A1-0775-4B4F-B448-7E409424456D}" destId="{5D14064C-C138-4630-A435-F043E5403006}" srcOrd="0" destOrd="0" presId="urn:microsoft.com/office/officeart/2005/8/layout/vList4#20"/>
    <dgm:cxn modelId="{7B792D3B-1712-44AB-800F-EF5E315FE72E}" type="presParOf" srcId="{1E0C90A1-0775-4B4F-B448-7E409424456D}" destId="{8CE14A0F-E943-4A7C-8CE7-DCFCCC12C1FA}" srcOrd="1" destOrd="0" presId="urn:microsoft.com/office/officeart/2005/8/layout/vList4#20"/>
    <dgm:cxn modelId="{95DE90FC-6839-419A-9773-27F21833A8C1}" type="presParOf" srcId="{1E0C90A1-0775-4B4F-B448-7E409424456D}" destId="{979FFDB6-8023-472C-8BB9-A24307B4D26F}" srcOrd="2" destOrd="0" presId="urn:microsoft.com/office/officeart/2005/8/layout/vList4#2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2AEB7D-3629-4F84-81F5-0B5E34D7E4AE}"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426E33A1-9614-4291-825E-1FBAF5FB8FBA}">
      <dgm:prSet phldrT="[Text]" custT="1"/>
      <dgm:spPr/>
      <dgm:t>
        <a:bodyPr/>
        <a:lstStyle/>
        <a:p>
          <a:r>
            <a:rPr lang="en-US" altLang="en-US" sz="2300" dirty="0"/>
            <a:t>They reasonably approximate actual activity performed</a:t>
          </a:r>
          <a:endParaRPr lang="en-US" sz="2300" dirty="0"/>
        </a:p>
      </dgm:t>
    </dgm:pt>
    <dgm:pt modelId="{FA525643-80DD-49FF-B8AD-108C5B31E74E}" type="parTrans" cxnId="{4DA55322-1605-414D-9C33-19278072C9BB}">
      <dgm:prSet/>
      <dgm:spPr/>
      <dgm:t>
        <a:bodyPr/>
        <a:lstStyle/>
        <a:p>
          <a:endParaRPr lang="en-US" sz="2300"/>
        </a:p>
      </dgm:t>
    </dgm:pt>
    <dgm:pt modelId="{EC3A6E9B-1101-4D52-A955-6762BAF551B6}" type="sibTrans" cxnId="{4DA55322-1605-414D-9C33-19278072C9BB}">
      <dgm:prSet/>
      <dgm:spPr/>
      <dgm:t>
        <a:bodyPr/>
        <a:lstStyle/>
        <a:p>
          <a:endParaRPr lang="en-US" sz="2300"/>
        </a:p>
      </dgm:t>
    </dgm:pt>
    <dgm:pt modelId="{A90EAC1F-C572-4511-AED2-80C08174C76F}">
      <dgm:prSet phldrT="[Text]" custT="1"/>
      <dgm:spPr/>
      <dgm:t>
        <a:bodyPr/>
        <a:lstStyle/>
        <a:p>
          <a:r>
            <a:rPr lang="en-US" altLang="en-US" sz="2300" dirty="0"/>
            <a:t>Entity identifies and records significant changes in activity</a:t>
          </a:r>
          <a:endParaRPr lang="en-US" sz="2300" dirty="0"/>
        </a:p>
      </dgm:t>
    </dgm:pt>
    <dgm:pt modelId="{271A4D39-06AA-4FF6-8146-749F5790E06A}" type="parTrans" cxnId="{FC347EFC-17C7-4DDF-9D34-9E4CDDAF0A98}">
      <dgm:prSet/>
      <dgm:spPr/>
      <dgm:t>
        <a:bodyPr/>
        <a:lstStyle/>
        <a:p>
          <a:endParaRPr lang="en-US" sz="2300"/>
        </a:p>
      </dgm:t>
    </dgm:pt>
    <dgm:pt modelId="{CEE55ACE-2CC6-4858-9EFB-EC047292F456}" type="sibTrans" cxnId="{FC347EFC-17C7-4DDF-9D34-9E4CDDAF0A98}">
      <dgm:prSet/>
      <dgm:spPr/>
      <dgm:t>
        <a:bodyPr/>
        <a:lstStyle/>
        <a:p>
          <a:endParaRPr lang="en-US" sz="2300"/>
        </a:p>
      </dgm:t>
    </dgm:pt>
    <dgm:pt modelId="{9CA7607B-0D1C-44BB-9B6C-D94CFB95AE34}">
      <dgm:prSet phldrT="[Text]" custT="1"/>
      <dgm:spPr/>
      <dgm:t>
        <a:bodyPr/>
        <a:lstStyle/>
        <a:p>
          <a:r>
            <a:rPr lang="en-US" altLang="en-US" sz="2300" dirty="0"/>
            <a:t>Entity has an internal control system to review after-the-fact actual charges and make needed adjustments</a:t>
          </a:r>
          <a:endParaRPr lang="en-US" sz="2300" dirty="0"/>
        </a:p>
      </dgm:t>
    </dgm:pt>
    <dgm:pt modelId="{D1333C9E-D743-4B90-889E-A4EB2AE75D3E}" type="parTrans" cxnId="{7E17037D-D628-4F42-AD2E-A4B27C974E76}">
      <dgm:prSet/>
      <dgm:spPr/>
      <dgm:t>
        <a:bodyPr/>
        <a:lstStyle/>
        <a:p>
          <a:endParaRPr lang="en-US" sz="2300"/>
        </a:p>
      </dgm:t>
    </dgm:pt>
    <dgm:pt modelId="{D9D5BB04-122B-455F-A1B0-DF7A48493244}" type="sibTrans" cxnId="{7E17037D-D628-4F42-AD2E-A4B27C974E76}">
      <dgm:prSet/>
      <dgm:spPr/>
      <dgm:t>
        <a:bodyPr/>
        <a:lstStyle/>
        <a:p>
          <a:endParaRPr lang="en-US" sz="2300"/>
        </a:p>
      </dgm:t>
    </dgm:pt>
    <dgm:pt modelId="{4D04A5C2-177E-4618-8D24-7A3D843D3542}">
      <dgm:prSet phldrT="[Text]" custT="1"/>
      <dgm:spPr/>
      <dgm:t>
        <a:bodyPr/>
        <a:lstStyle/>
        <a:p>
          <a:r>
            <a:rPr lang="en-US" altLang="en-US" sz="2300" dirty="0"/>
            <a:t>Payroll distribution is reasonable over the long term</a:t>
          </a:r>
          <a:endParaRPr lang="en-US" sz="2300" dirty="0"/>
        </a:p>
      </dgm:t>
    </dgm:pt>
    <dgm:pt modelId="{56B17B16-1F5E-4098-9782-4F39E46844ED}" type="parTrans" cxnId="{29AF8675-6023-4324-89E8-E8EB18745CED}">
      <dgm:prSet/>
      <dgm:spPr/>
      <dgm:t>
        <a:bodyPr/>
        <a:lstStyle/>
        <a:p>
          <a:endParaRPr lang="en-US" sz="2300"/>
        </a:p>
      </dgm:t>
    </dgm:pt>
    <dgm:pt modelId="{92F5A7DC-E151-45ED-A06C-17BC507B7207}" type="sibTrans" cxnId="{29AF8675-6023-4324-89E8-E8EB18745CED}">
      <dgm:prSet/>
      <dgm:spPr/>
      <dgm:t>
        <a:bodyPr/>
        <a:lstStyle/>
        <a:p>
          <a:endParaRPr lang="en-US" sz="2300"/>
        </a:p>
      </dgm:t>
    </dgm:pt>
    <dgm:pt modelId="{D98EB6B3-2872-425A-BFF8-BB73B8F6E531}" type="pres">
      <dgm:prSet presAssocID="{5D2AEB7D-3629-4F84-81F5-0B5E34D7E4AE}" presName="diagram" presStyleCnt="0">
        <dgm:presLayoutVars>
          <dgm:dir/>
          <dgm:resizeHandles val="exact"/>
        </dgm:presLayoutVars>
      </dgm:prSet>
      <dgm:spPr/>
    </dgm:pt>
    <dgm:pt modelId="{7505CB83-AED5-45E8-A05F-0A38E2E74B8F}" type="pres">
      <dgm:prSet presAssocID="{426E33A1-9614-4291-825E-1FBAF5FB8FBA}" presName="node" presStyleLbl="node1" presStyleIdx="0" presStyleCnt="4" custScaleY="132444">
        <dgm:presLayoutVars>
          <dgm:bulletEnabled val="1"/>
        </dgm:presLayoutVars>
      </dgm:prSet>
      <dgm:spPr/>
    </dgm:pt>
    <dgm:pt modelId="{97C714FD-7700-4B23-B600-10EB7A8B2191}" type="pres">
      <dgm:prSet presAssocID="{EC3A6E9B-1101-4D52-A955-6762BAF551B6}" presName="sibTrans" presStyleCnt="0"/>
      <dgm:spPr/>
    </dgm:pt>
    <dgm:pt modelId="{DA7A3BFA-27E7-4BB5-8BAA-056D92274B1C}" type="pres">
      <dgm:prSet presAssocID="{A90EAC1F-C572-4511-AED2-80C08174C76F}" presName="node" presStyleLbl="node1" presStyleIdx="1" presStyleCnt="4" custScaleY="132344">
        <dgm:presLayoutVars>
          <dgm:bulletEnabled val="1"/>
        </dgm:presLayoutVars>
      </dgm:prSet>
      <dgm:spPr/>
    </dgm:pt>
    <dgm:pt modelId="{5E48CD55-1826-4BA2-BCE6-E1CC0E32485A}" type="pres">
      <dgm:prSet presAssocID="{CEE55ACE-2CC6-4858-9EFB-EC047292F456}" presName="sibTrans" presStyleCnt="0"/>
      <dgm:spPr/>
    </dgm:pt>
    <dgm:pt modelId="{51894D98-BF74-4F64-A5B4-7898A82586FC}" type="pres">
      <dgm:prSet presAssocID="{9CA7607B-0D1C-44BB-9B6C-D94CFB95AE34}" presName="node" presStyleLbl="node1" presStyleIdx="2" presStyleCnt="4" custScaleY="132444">
        <dgm:presLayoutVars>
          <dgm:bulletEnabled val="1"/>
        </dgm:presLayoutVars>
      </dgm:prSet>
      <dgm:spPr/>
    </dgm:pt>
    <dgm:pt modelId="{C85F04FE-0D60-4A04-920B-E36ED323F04E}" type="pres">
      <dgm:prSet presAssocID="{D9D5BB04-122B-455F-A1B0-DF7A48493244}" presName="sibTrans" presStyleCnt="0"/>
      <dgm:spPr/>
    </dgm:pt>
    <dgm:pt modelId="{3540EC5B-CF76-43B9-9FC7-4F0628654F96}" type="pres">
      <dgm:prSet presAssocID="{4D04A5C2-177E-4618-8D24-7A3D843D3542}" presName="node" presStyleLbl="node1" presStyleIdx="3" presStyleCnt="4" custScaleY="132344">
        <dgm:presLayoutVars>
          <dgm:bulletEnabled val="1"/>
        </dgm:presLayoutVars>
      </dgm:prSet>
      <dgm:spPr/>
    </dgm:pt>
  </dgm:ptLst>
  <dgm:cxnLst>
    <dgm:cxn modelId="{4DA55322-1605-414D-9C33-19278072C9BB}" srcId="{5D2AEB7D-3629-4F84-81F5-0B5E34D7E4AE}" destId="{426E33A1-9614-4291-825E-1FBAF5FB8FBA}" srcOrd="0" destOrd="0" parTransId="{FA525643-80DD-49FF-B8AD-108C5B31E74E}" sibTransId="{EC3A6E9B-1101-4D52-A955-6762BAF551B6}"/>
    <dgm:cxn modelId="{648B9828-6BF3-434C-85E5-07C33D77CAB3}" type="presOf" srcId="{A90EAC1F-C572-4511-AED2-80C08174C76F}" destId="{DA7A3BFA-27E7-4BB5-8BAA-056D92274B1C}" srcOrd="0" destOrd="0" presId="urn:microsoft.com/office/officeart/2005/8/layout/default"/>
    <dgm:cxn modelId="{29AF8675-6023-4324-89E8-E8EB18745CED}" srcId="{5D2AEB7D-3629-4F84-81F5-0B5E34D7E4AE}" destId="{4D04A5C2-177E-4618-8D24-7A3D843D3542}" srcOrd="3" destOrd="0" parTransId="{56B17B16-1F5E-4098-9782-4F39E46844ED}" sibTransId="{92F5A7DC-E151-45ED-A06C-17BC507B7207}"/>
    <dgm:cxn modelId="{7E17037D-D628-4F42-AD2E-A4B27C974E76}" srcId="{5D2AEB7D-3629-4F84-81F5-0B5E34D7E4AE}" destId="{9CA7607B-0D1C-44BB-9B6C-D94CFB95AE34}" srcOrd="2" destOrd="0" parTransId="{D1333C9E-D743-4B90-889E-A4EB2AE75D3E}" sibTransId="{D9D5BB04-122B-455F-A1B0-DF7A48493244}"/>
    <dgm:cxn modelId="{D4279A80-E73B-428C-A69B-594E130ABCEC}" type="presOf" srcId="{4D04A5C2-177E-4618-8D24-7A3D843D3542}" destId="{3540EC5B-CF76-43B9-9FC7-4F0628654F96}" srcOrd="0" destOrd="0" presId="urn:microsoft.com/office/officeart/2005/8/layout/default"/>
    <dgm:cxn modelId="{BD4AE2CF-1C9C-4B0F-8C3F-B5751E58063E}" type="presOf" srcId="{5D2AEB7D-3629-4F84-81F5-0B5E34D7E4AE}" destId="{D98EB6B3-2872-425A-BFF8-BB73B8F6E531}" srcOrd="0" destOrd="0" presId="urn:microsoft.com/office/officeart/2005/8/layout/default"/>
    <dgm:cxn modelId="{058CE0D6-7FD6-4A60-BF53-A70703C6326D}" type="presOf" srcId="{9CA7607B-0D1C-44BB-9B6C-D94CFB95AE34}" destId="{51894D98-BF74-4F64-A5B4-7898A82586FC}" srcOrd="0" destOrd="0" presId="urn:microsoft.com/office/officeart/2005/8/layout/default"/>
    <dgm:cxn modelId="{E62C41E0-38C3-4111-9942-44EC1FEE220F}" type="presOf" srcId="{426E33A1-9614-4291-825E-1FBAF5FB8FBA}" destId="{7505CB83-AED5-45E8-A05F-0A38E2E74B8F}" srcOrd="0" destOrd="0" presId="urn:microsoft.com/office/officeart/2005/8/layout/default"/>
    <dgm:cxn modelId="{FC347EFC-17C7-4DDF-9D34-9E4CDDAF0A98}" srcId="{5D2AEB7D-3629-4F84-81F5-0B5E34D7E4AE}" destId="{A90EAC1F-C572-4511-AED2-80C08174C76F}" srcOrd="1" destOrd="0" parTransId="{271A4D39-06AA-4FF6-8146-749F5790E06A}" sibTransId="{CEE55ACE-2CC6-4858-9EFB-EC047292F456}"/>
    <dgm:cxn modelId="{3D3F193A-268C-4EE1-B482-C7F42EEC1EFC}" type="presParOf" srcId="{D98EB6B3-2872-425A-BFF8-BB73B8F6E531}" destId="{7505CB83-AED5-45E8-A05F-0A38E2E74B8F}" srcOrd="0" destOrd="0" presId="urn:microsoft.com/office/officeart/2005/8/layout/default"/>
    <dgm:cxn modelId="{B9618EFA-DF00-49A5-BCCF-B9DD3F6B460E}" type="presParOf" srcId="{D98EB6B3-2872-425A-BFF8-BB73B8F6E531}" destId="{97C714FD-7700-4B23-B600-10EB7A8B2191}" srcOrd="1" destOrd="0" presId="urn:microsoft.com/office/officeart/2005/8/layout/default"/>
    <dgm:cxn modelId="{D34B445D-BCC1-4514-A9E4-6BBC7F051F85}" type="presParOf" srcId="{D98EB6B3-2872-425A-BFF8-BB73B8F6E531}" destId="{DA7A3BFA-27E7-4BB5-8BAA-056D92274B1C}" srcOrd="2" destOrd="0" presId="urn:microsoft.com/office/officeart/2005/8/layout/default"/>
    <dgm:cxn modelId="{0DAABB02-CBBD-4662-A5E6-53872D1C9B11}" type="presParOf" srcId="{D98EB6B3-2872-425A-BFF8-BB73B8F6E531}" destId="{5E48CD55-1826-4BA2-BCE6-E1CC0E32485A}" srcOrd="3" destOrd="0" presId="urn:microsoft.com/office/officeart/2005/8/layout/default"/>
    <dgm:cxn modelId="{32090FBA-87C3-4227-AB95-CC78D79311F7}" type="presParOf" srcId="{D98EB6B3-2872-425A-BFF8-BB73B8F6E531}" destId="{51894D98-BF74-4F64-A5B4-7898A82586FC}" srcOrd="4" destOrd="0" presId="urn:microsoft.com/office/officeart/2005/8/layout/default"/>
    <dgm:cxn modelId="{52BAD7E3-9675-4913-8565-6EFE4894BB54}" type="presParOf" srcId="{D98EB6B3-2872-425A-BFF8-BB73B8F6E531}" destId="{C85F04FE-0D60-4A04-920B-E36ED323F04E}" srcOrd="5" destOrd="0" presId="urn:microsoft.com/office/officeart/2005/8/layout/default"/>
    <dgm:cxn modelId="{68CE54CD-5CD2-4929-8A86-453FC1A8591D}" type="presParOf" srcId="{D98EB6B3-2872-425A-BFF8-BB73B8F6E531}" destId="{3540EC5B-CF76-43B9-9FC7-4F0628654F9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7FFF95-06F9-458A-878D-9DD0B2F4E51D}" type="doc">
      <dgm:prSet loTypeId="urn:microsoft.com/office/officeart/2005/8/layout/vList4#15" loCatId="list" qsTypeId="urn:microsoft.com/office/officeart/2005/8/quickstyle/simple1" qsCatId="simple" csTypeId="urn:microsoft.com/office/officeart/2005/8/colors/accent1_2" csCatId="accent1" phldr="1"/>
      <dgm:spPr/>
      <dgm:t>
        <a:bodyPr/>
        <a:lstStyle/>
        <a:p>
          <a:endParaRPr lang="en-US"/>
        </a:p>
      </dgm:t>
    </dgm:pt>
    <dgm:pt modelId="{001B60D3-7A47-4C72-8658-DD7D77DD22E1}">
      <dgm:prSet phldrT="[Text]" custT="1"/>
      <dgm:spPr/>
      <dgm:t>
        <a:bodyPr/>
        <a:lstStyle/>
        <a:p>
          <a:pPr marL="182880"/>
          <a:r>
            <a:rPr lang="en-US" altLang="en-US" sz="2400" dirty="0">
              <a:effectLst/>
            </a:rPr>
            <a:t>If consistent with level of compensation paid to employees doing similar work in other activities</a:t>
          </a:r>
          <a:endParaRPr lang="en-US" sz="1800" b="0" dirty="0">
            <a:effectLst/>
          </a:endParaRPr>
        </a:p>
      </dgm:t>
    </dgm:pt>
    <dgm:pt modelId="{67043072-8B07-4B4B-B53A-7FAE484A2F45}" type="parTrans" cxnId="{CFADFAE2-6B00-4D70-B318-2DC85D6BC575}">
      <dgm:prSet/>
      <dgm:spPr/>
      <dgm:t>
        <a:bodyPr/>
        <a:lstStyle/>
        <a:p>
          <a:endParaRPr lang="en-US">
            <a:solidFill>
              <a:schemeClr val="tx1"/>
            </a:solidFill>
          </a:endParaRPr>
        </a:p>
      </dgm:t>
    </dgm:pt>
    <dgm:pt modelId="{7A4B063B-6A56-4F3D-8D2E-FFF2C524F4FA}" type="sibTrans" cxnId="{CFADFAE2-6B00-4D70-B318-2DC85D6BC575}">
      <dgm:prSet/>
      <dgm:spPr/>
      <dgm:t>
        <a:bodyPr/>
        <a:lstStyle/>
        <a:p>
          <a:endParaRPr lang="en-US">
            <a:solidFill>
              <a:schemeClr val="tx1"/>
            </a:solidFill>
          </a:endParaRPr>
        </a:p>
      </dgm:t>
    </dgm:pt>
    <dgm:pt modelId="{F633FA98-7F5C-44C9-BE1D-8EB753594974}">
      <dgm:prSet phldrT="[Text]" custT="1"/>
      <dgm:spPr/>
      <dgm:t>
        <a:bodyPr/>
        <a:lstStyle/>
        <a:p>
          <a:pPr marL="182880"/>
          <a:r>
            <a:rPr lang="en-US" altLang="en-US" sz="2400" dirty="0">
              <a:effectLst/>
            </a:rPr>
            <a:t>Or if no similar position, cost is comparable to that paid for similar work in the local labor market</a:t>
          </a:r>
          <a:endParaRPr lang="en-US" sz="2400" b="0" dirty="0">
            <a:effectLst/>
            <a:latin typeface="+mj-lt"/>
          </a:endParaRPr>
        </a:p>
      </dgm:t>
    </dgm:pt>
    <dgm:pt modelId="{07169F8A-20B1-401F-8EB8-72FEF24A07C8}" type="parTrans" cxnId="{65F759AA-5E52-417C-9DA2-D527ED4BC3D4}">
      <dgm:prSet/>
      <dgm:spPr/>
      <dgm:t>
        <a:bodyPr/>
        <a:lstStyle/>
        <a:p>
          <a:endParaRPr lang="en-US">
            <a:solidFill>
              <a:schemeClr val="tx1"/>
            </a:solidFill>
          </a:endParaRPr>
        </a:p>
      </dgm:t>
    </dgm:pt>
    <dgm:pt modelId="{09DA4412-FF85-4439-8497-ABDC63CEABF0}" type="sibTrans" cxnId="{65F759AA-5E52-417C-9DA2-D527ED4BC3D4}">
      <dgm:prSet/>
      <dgm:spPr/>
      <dgm:t>
        <a:bodyPr/>
        <a:lstStyle/>
        <a:p>
          <a:endParaRPr lang="en-US">
            <a:solidFill>
              <a:schemeClr val="tx1"/>
            </a:solidFill>
          </a:endParaRPr>
        </a:p>
      </dgm:t>
    </dgm:pt>
    <dgm:pt modelId="{A1CCDD3B-E893-4536-8B04-CFC57E9F9352}">
      <dgm:prSet phldrT="[Text]" custT="1"/>
      <dgm:spPr/>
      <dgm:t>
        <a:bodyPr/>
        <a:lstStyle/>
        <a:p>
          <a:pPr marL="182880"/>
          <a:r>
            <a:rPr lang="en-US" altLang="en-US" sz="2400" dirty="0">
              <a:effectLst/>
            </a:rPr>
            <a:t>Separate salary cap requirement applicable to ETA-funded grants (addressed later)</a:t>
          </a:r>
          <a:endParaRPr lang="en-US" sz="2000" b="0" dirty="0">
            <a:effectLst/>
            <a:latin typeface="+mj-lt"/>
          </a:endParaRPr>
        </a:p>
      </dgm:t>
    </dgm:pt>
    <dgm:pt modelId="{74D7670A-9A83-4356-B6AA-4842BEE81B82}" type="parTrans" cxnId="{2121AB26-5030-4592-8DDC-4891A8EEE3BE}">
      <dgm:prSet/>
      <dgm:spPr/>
      <dgm:t>
        <a:bodyPr/>
        <a:lstStyle/>
        <a:p>
          <a:endParaRPr lang="en-US">
            <a:solidFill>
              <a:schemeClr val="tx1"/>
            </a:solidFill>
          </a:endParaRPr>
        </a:p>
      </dgm:t>
    </dgm:pt>
    <dgm:pt modelId="{7CFC558C-64AC-4E6D-9767-1FDDB19B7C08}" type="sibTrans" cxnId="{2121AB26-5030-4592-8DDC-4891A8EEE3BE}">
      <dgm:prSet/>
      <dgm:spPr/>
      <dgm:t>
        <a:bodyPr/>
        <a:lstStyle/>
        <a:p>
          <a:endParaRPr lang="en-US">
            <a:solidFill>
              <a:schemeClr val="tx1"/>
            </a:solidFill>
          </a:endParaRPr>
        </a:p>
      </dgm:t>
    </dgm:pt>
    <dgm:pt modelId="{00291BAC-1B71-440D-9372-272EB8C6C57E}" type="pres">
      <dgm:prSet presAssocID="{C97FFF95-06F9-458A-878D-9DD0B2F4E51D}" presName="linear" presStyleCnt="0">
        <dgm:presLayoutVars>
          <dgm:dir/>
          <dgm:resizeHandles val="exact"/>
        </dgm:presLayoutVars>
      </dgm:prSet>
      <dgm:spPr/>
    </dgm:pt>
    <dgm:pt modelId="{130C7809-DDE1-4AC8-8EA1-CC1C517F9C89}" type="pres">
      <dgm:prSet presAssocID="{001B60D3-7A47-4C72-8658-DD7D77DD22E1}" presName="comp" presStyleCnt="0"/>
      <dgm:spPr/>
    </dgm:pt>
    <dgm:pt modelId="{183623F4-423F-449D-800D-2900BB53ECC2}" type="pres">
      <dgm:prSet presAssocID="{001B60D3-7A47-4C72-8658-DD7D77DD22E1}" presName="box" presStyleLbl="node1" presStyleIdx="0" presStyleCnt="3" custScaleY="108997" custLinFactNeighborX="-459" custLinFactNeighborY="-25290"/>
      <dgm:spPr/>
    </dgm:pt>
    <dgm:pt modelId="{BB6D19C4-2C57-4CE0-84A8-763AEA367585}" type="pres">
      <dgm:prSet presAssocID="{001B60D3-7A47-4C72-8658-DD7D77DD22E1}" presName="img" presStyleLbl="fgImgPlace1" presStyleIdx="0" presStyleCnt="3" custScaleX="104387" custScaleY="113561"/>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smiling business professionals"/>
        </a:ext>
      </dgm:extLst>
    </dgm:pt>
    <dgm:pt modelId="{860CAD6B-0911-43B3-82E5-4B80C3698330}" type="pres">
      <dgm:prSet presAssocID="{001B60D3-7A47-4C72-8658-DD7D77DD22E1}" presName="text" presStyleLbl="node1" presStyleIdx="0" presStyleCnt="3">
        <dgm:presLayoutVars>
          <dgm:bulletEnabled val="1"/>
        </dgm:presLayoutVars>
      </dgm:prSet>
      <dgm:spPr/>
    </dgm:pt>
    <dgm:pt modelId="{B707DE81-7F32-45F1-AB29-DDC08C8E8CF1}" type="pres">
      <dgm:prSet presAssocID="{7A4B063B-6A56-4F3D-8D2E-FFF2C524F4FA}" presName="spacer" presStyleCnt="0"/>
      <dgm:spPr/>
    </dgm:pt>
    <dgm:pt modelId="{675157F2-91C4-4B43-8615-2AF0CD7AFB7A}" type="pres">
      <dgm:prSet presAssocID="{F633FA98-7F5C-44C9-BE1D-8EB753594974}" presName="comp" presStyleCnt="0"/>
      <dgm:spPr/>
    </dgm:pt>
    <dgm:pt modelId="{1AED7FAC-FEDE-4353-8FE4-99CACA1E514D}" type="pres">
      <dgm:prSet presAssocID="{F633FA98-7F5C-44C9-BE1D-8EB753594974}" presName="box" presStyleLbl="node1" presStyleIdx="1" presStyleCnt="3" custScaleY="103180"/>
      <dgm:spPr/>
    </dgm:pt>
    <dgm:pt modelId="{226420E6-B22C-48B6-9089-90EFD4C89E68}" type="pres">
      <dgm:prSet presAssocID="{F633FA98-7F5C-44C9-BE1D-8EB753594974}" presName="img" presStyleLbl="fgImgPlace1" presStyleIdx="1" presStyleCnt="3" custScaleX="104387" custScaleY="113561"/>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descr="various work professionals"/>
        </a:ext>
      </dgm:extLst>
    </dgm:pt>
    <dgm:pt modelId="{2EA1562D-1A2F-4374-AEED-B8AC587C9BEA}" type="pres">
      <dgm:prSet presAssocID="{F633FA98-7F5C-44C9-BE1D-8EB753594974}" presName="text" presStyleLbl="node1" presStyleIdx="1" presStyleCnt="3">
        <dgm:presLayoutVars>
          <dgm:bulletEnabled val="1"/>
        </dgm:presLayoutVars>
      </dgm:prSet>
      <dgm:spPr/>
    </dgm:pt>
    <dgm:pt modelId="{5452D4B4-BDCD-44EB-9B45-8112CF3D6857}" type="pres">
      <dgm:prSet presAssocID="{09DA4412-FF85-4439-8497-ABDC63CEABF0}" presName="spacer" presStyleCnt="0"/>
      <dgm:spPr/>
    </dgm:pt>
    <dgm:pt modelId="{5E52FCDB-7904-45F5-947C-98E70DED17B7}" type="pres">
      <dgm:prSet presAssocID="{A1CCDD3B-E893-4536-8B04-CFC57E9F9352}" presName="comp" presStyleCnt="0"/>
      <dgm:spPr/>
    </dgm:pt>
    <dgm:pt modelId="{1520E23C-8E62-4D77-918B-B2C562CF0A23}" type="pres">
      <dgm:prSet presAssocID="{A1CCDD3B-E893-4536-8B04-CFC57E9F9352}" presName="box" presStyleLbl="node1" presStyleIdx="2" presStyleCnt="3" custScaleY="104537" custLinFactNeighborY="5517"/>
      <dgm:spPr/>
    </dgm:pt>
    <dgm:pt modelId="{221603CC-7424-428E-8407-D5E5AC795389}" type="pres">
      <dgm:prSet presAssocID="{A1CCDD3B-E893-4536-8B04-CFC57E9F9352}" presName="img" presStyleLbl="fgImgPlace1" presStyleIdx="2" presStyleCnt="3" custScaleX="104387" custScaleY="113561"/>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descr="money wrapped in a lock"/>
        </a:ext>
      </dgm:extLst>
    </dgm:pt>
    <dgm:pt modelId="{7EB4F1E1-FAD4-4E8E-A57B-0C693A053ED6}" type="pres">
      <dgm:prSet presAssocID="{A1CCDD3B-E893-4536-8B04-CFC57E9F9352}" presName="text" presStyleLbl="node1" presStyleIdx="2" presStyleCnt="3">
        <dgm:presLayoutVars>
          <dgm:bulletEnabled val="1"/>
        </dgm:presLayoutVars>
      </dgm:prSet>
      <dgm:spPr/>
    </dgm:pt>
  </dgm:ptLst>
  <dgm:cxnLst>
    <dgm:cxn modelId="{D34B7D12-28B6-4EAE-A883-EA7765855387}" type="presOf" srcId="{001B60D3-7A47-4C72-8658-DD7D77DD22E1}" destId="{860CAD6B-0911-43B3-82E5-4B80C3698330}" srcOrd="1" destOrd="0" presId="urn:microsoft.com/office/officeart/2005/8/layout/vList4#15"/>
    <dgm:cxn modelId="{2121AB26-5030-4592-8DDC-4891A8EEE3BE}" srcId="{C97FFF95-06F9-458A-878D-9DD0B2F4E51D}" destId="{A1CCDD3B-E893-4536-8B04-CFC57E9F9352}" srcOrd="2" destOrd="0" parTransId="{74D7670A-9A83-4356-B6AA-4842BEE81B82}" sibTransId="{7CFC558C-64AC-4E6D-9767-1FDDB19B7C08}"/>
    <dgm:cxn modelId="{4DC5A128-4CEE-4B72-8870-F6E1034BBF90}" type="presOf" srcId="{A1CCDD3B-E893-4536-8B04-CFC57E9F9352}" destId="{7EB4F1E1-FAD4-4E8E-A57B-0C693A053ED6}" srcOrd="1" destOrd="0" presId="urn:microsoft.com/office/officeart/2005/8/layout/vList4#15"/>
    <dgm:cxn modelId="{E53E362F-4D84-495E-BAB4-C60B67ED63EF}" type="presOf" srcId="{C97FFF95-06F9-458A-878D-9DD0B2F4E51D}" destId="{00291BAC-1B71-440D-9372-272EB8C6C57E}" srcOrd="0" destOrd="0" presId="urn:microsoft.com/office/officeart/2005/8/layout/vList4#15"/>
    <dgm:cxn modelId="{7C22FE58-6A1C-4CA7-B3CD-BF56E8A84BCF}" type="presOf" srcId="{A1CCDD3B-E893-4536-8B04-CFC57E9F9352}" destId="{1520E23C-8E62-4D77-918B-B2C562CF0A23}" srcOrd="0" destOrd="0" presId="urn:microsoft.com/office/officeart/2005/8/layout/vList4#15"/>
    <dgm:cxn modelId="{2BECA282-463F-43F9-AF00-E2E1F364E1AA}" type="presOf" srcId="{F633FA98-7F5C-44C9-BE1D-8EB753594974}" destId="{1AED7FAC-FEDE-4353-8FE4-99CACA1E514D}" srcOrd="0" destOrd="0" presId="urn:microsoft.com/office/officeart/2005/8/layout/vList4#15"/>
    <dgm:cxn modelId="{65F759AA-5E52-417C-9DA2-D527ED4BC3D4}" srcId="{C97FFF95-06F9-458A-878D-9DD0B2F4E51D}" destId="{F633FA98-7F5C-44C9-BE1D-8EB753594974}" srcOrd="1" destOrd="0" parTransId="{07169F8A-20B1-401F-8EB8-72FEF24A07C8}" sibTransId="{09DA4412-FF85-4439-8497-ABDC63CEABF0}"/>
    <dgm:cxn modelId="{0E7133B5-EE56-472D-8986-F811F93E81B8}" type="presOf" srcId="{F633FA98-7F5C-44C9-BE1D-8EB753594974}" destId="{2EA1562D-1A2F-4374-AEED-B8AC587C9BEA}" srcOrd="1" destOrd="0" presId="urn:microsoft.com/office/officeart/2005/8/layout/vList4#15"/>
    <dgm:cxn modelId="{70FA25DC-79BF-4AAF-BD2E-35C3E2479CC9}" type="presOf" srcId="{001B60D3-7A47-4C72-8658-DD7D77DD22E1}" destId="{183623F4-423F-449D-800D-2900BB53ECC2}" srcOrd="0" destOrd="0" presId="urn:microsoft.com/office/officeart/2005/8/layout/vList4#15"/>
    <dgm:cxn modelId="{CFADFAE2-6B00-4D70-B318-2DC85D6BC575}" srcId="{C97FFF95-06F9-458A-878D-9DD0B2F4E51D}" destId="{001B60D3-7A47-4C72-8658-DD7D77DD22E1}" srcOrd="0" destOrd="0" parTransId="{67043072-8B07-4B4B-B53A-7FAE484A2F45}" sibTransId="{7A4B063B-6A56-4F3D-8D2E-FFF2C524F4FA}"/>
    <dgm:cxn modelId="{27A8C6AA-98D3-48B6-A5C9-AFE2EFE76BAC}" type="presParOf" srcId="{00291BAC-1B71-440D-9372-272EB8C6C57E}" destId="{130C7809-DDE1-4AC8-8EA1-CC1C517F9C89}" srcOrd="0" destOrd="0" presId="urn:microsoft.com/office/officeart/2005/8/layout/vList4#15"/>
    <dgm:cxn modelId="{3440F095-DE72-414D-94D4-989D9D566BA9}" type="presParOf" srcId="{130C7809-DDE1-4AC8-8EA1-CC1C517F9C89}" destId="{183623F4-423F-449D-800D-2900BB53ECC2}" srcOrd="0" destOrd="0" presId="urn:microsoft.com/office/officeart/2005/8/layout/vList4#15"/>
    <dgm:cxn modelId="{15B01779-3CBB-4252-8E68-570AFF42C4F0}" type="presParOf" srcId="{130C7809-DDE1-4AC8-8EA1-CC1C517F9C89}" destId="{BB6D19C4-2C57-4CE0-84A8-763AEA367585}" srcOrd="1" destOrd="0" presId="urn:microsoft.com/office/officeart/2005/8/layout/vList4#15"/>
    <dgm:cxn modelId="{D8290D54-AF72-4C65-AD9A-E12A51A9EC43}" type="presParOf" srcId="{130C7809-DDE1-4AC8-8EA1-CC1C517F9C89}" destId="{860CAD6B-0911-43B3-82E5-4B80C3698330}" srcOrd="2" destOrd="0" presId="urn:microsoft.com/office/officeart/2005/8/layout/vList4#15"/>
    <dgm:cxn modelId="{73ABD32E-6B00-472A-9BEC-696C73D17854}" type="presParOf" srcId="{00291BAC-1B71-440D-9372-272EB8C6C57E}" destId="{B707DE81-7F32-45F1-AB29-DDC08C8E8CF1}" srcOrd="1" destOrd="0" presId="urn:microsoft.com/office/officeart/2005/8/layout/vList4#15"/>
    <dgm:cxn modelId="{C5C08270-0469-467E-B7BE-E381B3CEA227}" type="presParOf" srcId="{00291BAC-1B71-440D-9372-272EB8C6C57E}" destId="{675157F2-91C4-4B43-8615-2AF0CD7AFB7A}" srcOrd="2" destOrd="0" presId="urn:microsoft.com/office/officeart/2005/8/layout/vList4#15"/>
    <dgm:cxn modelId="{6AD9DC83-A59D-47A7-9CE2-E2A0C685D71E}" type="presParOf" srcId="{675157F2-91C4-4B43-8615-2AF0CD7AFB7A}" destId="{1AED7FAC-FEDE-4353-8FE4-99CACA1E514D}" srcOrd="0" destOrd="0" presId="urn:microsoft.com/office/officeart/2005/8/layout/vList4#15"/>
    <dgm:cxn modelId="{4DDC428E-0617-42A9-9967-A3781BC77E77}" type="presParOf" srcId="{675157F2-91C4-4B43-8615-2AF0CD7AFB7A}" destId="{226420E6-B22C-48B6-9089-90EFD4C89E68}" srcOrd="1" destOrd="0" presId="urn:microsoft.com/office/officeart/2005/8/layout/vList4#15"/>
    <dgm:cxn modelId="{CF75E3E2-8855-49D7-943A-36705EE4EA3F}" type="presParOf" srcId="{675157F2-91C4-4B43-8615-2AF0CD7AFB7A}" destId="{2EA1562D-1A2F-4374-AEED-B8AC587C9BEA}" srcOrd="2" destOrd="0" presId="urn:microsoft.com/office/officeart/2005/8/layout/vList4#15"/>
    <dgm:cxn modelId="{AD3E9658-BD42-4796-A6A8-0AB1B5E85896}" type="presParOf" srcId="{00291BAC-1B71-440D-9372-272EB8C6C57E}" destId="{5452D4B4-BDCD-44EB-9B45-8112CF3D6857}" srcOrd="3" destOrd="0" presId="urn:microsoft.com/office/officeart/2005/8/layout/vList4#15"/>
    <dgm:cxn modelId="{CB6984AA-0825-414B-91FF-F3E05475C549}" type="presParOf" srcId="{00291BAC-1B71-440D-9372-272EB8C6C57E}" destId="{5E52FCDB-7904-45F5-947C-98E70DED17B7}" srcOrd="4" destOrd="0" presId="urn:microsoft.com/office/officeart/2005/8/layout/vList4#15"/>
    <dgm:cxn modelId="{82F32E04-31F2-4846-9585-75EB3A69DE61}" type="presParOf" srcId="{5E52FCDB-7904-45F5-947C-98E70DED17B7}" destId="{1520E23C-8E62-4D77-918B-B2C562CF0A23}" srcOrd="0" destOrd="0" presId="urn:microsoft.com/office/officeart/2005/8/layout/vList4#15"/>
    <dgm:cxn modelId="{B71B6323-E6DE-422E-9655-E8E52BD96714}" type="presParOf" srcId="{5E52FCDB-7904-45F5-947C-98E70DED17B7}" destId="{221603CC-7424-428E-8407-D5E5AC795389}" srcOrd="1" destOrd="0" presId="urn:microsoft.com/office/officeart/2005/8/layout/vList4#15"/>
    <dgm:cxn modelId="{FC6C66ED-7DDC-4FD3-873D-15AC54BA76D0}" type="presParOf" srcId="{5E52FCDB-7904-45F5-947C-98E70DED17B7}" destId="{7EB4F1E1-FAD4-4E8E-A57B-0C693A053ED6}" srcOrd="2" destOrd="0" presId="urn:microsoft.com/office/officeart/2005/8/layout/vList4#1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90B43B-FA62-414A-B81D-94CC547DAD48}"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ECBAEA94-55A1-4C0C-8E92-87300E7598EC}">
      <dgm:prSet phldrT="[Text]"/>
      <dgm:spPr/>
      <dgm:t>
        <a:bodyPr/>
        <a:lstStyle/>
        <a:p>
          <a:r>
            <a:rPr lang="en-US" dirty="0"/>
            <a:t>Reasonable and required by:</a:t>
          </a:r>
        </a:p>
      </dgm:t>
    </dgm:pt>
    <dgm:pt modelId="{D398EAF3-BAA5-4008-BDD5-71AF76B64EE0}" type="parTrans" cxnId="{07063DAE-2855-4673-8192-AF49C2179B83}">
      <dgm:prSet/>
      <dgm:spPr/>
      <dgm:t>
        <a:bodyPr/>
        <a:lstStyle/>
        <a:p>
          <a:endParaRPr lang="en-US"/>
        </a:p>
      </dgm:t>
    </dgm:pt>
    <dgm:pt modelId="{C704EB2E-6161-44E5-8675-D6FACB423F62}" type="sibTrans" cxnId="{07063DAE-2855-4673-8192-AF49C2179B83}">
      <dgm:prSet/>
      <dgm:spPr/>
      <dgm:t>
        <a:bodyPr/>
        <a:lstStyle/>
        <a:p>
          <a:endParaRPr lang="en-US"/>
        </a:p>
      </dgm:t>
    </dgm:pt>
    <dgm:pt modelId="{CFC2D56B-22AB-4391-8C0F-63D12F440C36}">
      <dgm:prSet phldrT="[Text]" custT="1"/>
      <dgm:spPr/>
      <dgm:t>
        <a:bodyPr/>
        <a:lstStyle/>
        <a:p>
          <a:pPr marL="461963" lvl="1"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pPr>
          <a:r>
            <a:rPr lang="en-US" sz="2400" kern="1200" dirty="0">
              <a:solidFill>
                <a:schemeClr val="accent1">
                  <a:lumMod val="75000"/>
                </a:schemeClr>
              </a:solidFill>
              <a:latin typeface="+mn-lt"/>
              <a:ea typeface="+mn-ea"/>
              <a:cs typeface="+mn-cs"/>
            </a:rPr>
            <a:t>Law</a:t>
          </a:r>
        </a:p>
      </dgm:t>
    </dgm:pt>
    <dgm:pt modelId="{E9D80667-2020-499D-9468-03367FB07C9C}" type="parTrans" cxnId="{FFF056BC-87BE-4B78-A82D-2BD84F8733C0}">
      <dgm:prSet/>
      <dgm:spPr/>
      <dgm:t>
        <a:bodyPr/>
        <a:lstStyle/>
        <a:p>
          <a:endParaRPr lang="en-US"/>
        </a:p>
      </dgm:t>
    </dgm:pt>
    <dgm:pt modelId="{15B0B27C-0F1C-41D9-90C3-5C071ECADABF}" type="sibTrans" cxnId="{FFF056BC-87BE-4B78-A82D-2BD84F8733C0}">
      <dgm:prSet/>
      <dgm:spPr/>
      <dgm:t>
        <a:bodyPr/>
        <a:lstStyle/>
        <a:p>
          <a:endParaRPr lang="en-US"/>
        </a:p>
      </dgm:t>
    </dgm:pt>
    <dgm:pt modelId="{04675925-BF6A-4B00-BB6E-2AFE65CA3DEA}">
      <dgm:prSet phldrT="[Text]" custT="1"/>
      <dgm:spPr/>
      <dgm:t>
        <a:bodyPr/>
        <a:lstStyle/>
        <a:p>
          <a:pPr marL="461963" lvl="1"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pPr>
          <a:r>
            <a:rPr lang="en-US" sz="2400" kern="1200" dirty="0">
              <a:solidFill>
                <a:schemeClr val="accent1">
                  <a:lumMod val="75000"/>
                </a:schemeClr>
              </a:solidFill>
              <a:latin typeface="+mn-lt"/>
              <a:ea typeface="+mn-ea"/>
              <a:cs typeface="+mn-cs"/>
            </a:rPr>
            <a:t>Employer -employee agreement</a:t>
          </a:r>
        </a:p>
      </dgm:t>
    </dgm:pt>
    <dgm:pt modelId="{2870112B-2794-4540-9545-EA00F942300A}" type="parTrans" cxnId="{BB7A154A-EA60-4295-BDE6-B955F9ABAC03}">
      <dgm:prSet/>
      <dgm:spPr/>
      <dgm:t>
        <a:bodyPr/>
        <a:lstStyle/>
        <a:p>
          <a:endParaRPr lang="en-US"/>
        </a:p>
      </dgm:t>
    </dgm:pt>
    <dgm:pt modelId="{0822E06B-C86C-4B90-BF0A-D39B494B880C}" type="sibTrans" cxnId="{BB7A154A-EA60-4295-BDE6-B955F9ABAC03}">
      <dgm:prSet/>
      <dgm:spPr/>
      <dgm:t>
        <a:bodyPr/>
        <a:lstStyle/>
        <a:p>
          <a:endParaRPr lang="en-US"/>
        </a:p>
      </dgm:t>
    </dgm:pt>
    <dgm:pt modelId="{BF249281-F37B-44FF-B8A1-9F075DC58F63}">
      <dgm:prSet phldrT="[Text]"/>
      <dgm:spPr/>
      <dgm:t>
        <a:bodyPr/>
        <a:lstStyle/>
        <a:p>
          <a:r>
            <a:rPr lang="en-US" dirty="0"/>
            <a:t>Applies to:</a:t>
          </a:r>
        </a:p>
      </dgm:t>
    </dgm:pt>
    <dgm:pt modelId="{B787C324-032B-42C7-9C78-11062A0B3006}" type="parTrans" cxnId="{B9600221-67BB-4B9A-BB06-2EB5CD8F11A1}">
      <dgm:prSet/>
      <dgm:spPr/>
      <dgm:t>
        <a:bodyPr/>
        <a:lstStyle/>
        <a:p>
          <a:endParaRPr lang="en-US"/>
        </a:p>
      </dgm:t>
    </dgm:pt>
    <dgm:pt modelId="{AF1B172B-E8D8-4520-97A9-9DA2D0C1BAC6}" type="sibTrans" cxnId="{B9600221-67BB-4B9A-BB06-2EB5CD8F11A1}">
      <dgm:prSet/>
      <dgm:spPr/>
      <dgm:t>
        <a:bodyPr/>
        <a:lstStyle/>
        <a:p>
          <a:endParaRPr lang="en-US"/>
        </a:p>
      </dgm:t>
    </dgm:pt>
    <dgm:pt modelId="{2BEE07B7-4C80-4C2F-BCF4-9AF4986EA533}">
      <dgm:prSet phldrT="[Text]" custT="1"/>
      <dgm:spPr/>
      <dgm:t>
        <a:bodyPr/>
        <a:lstStyle/>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400" kern="1200" dirty="0">
              <a:solidFill>
                <a:srgbClr val="2A5681">
                  <a:lumMod val="75000"/>
                </a:srgbClr>
              </a:solidFill>
              <a:latin typeface="Calibri" panose="020F0502020204030204"/>
              <a:ea typeface="+mn-ea"/>
              <a:cs typeface="+mn-cs"/>
            </a:rPr>
            <a:t>Leave</a:t>
          </a:r>
        </a:p>
      </dgm:t>
    </dgm:pt>
    <dgm:pt modelId="{E27BEAA6-47C0-4BFD-9BAB-264E0C2B076A}" type="parTrans" cxnId="{15AD393D-B91B-4D5C-846D-E4AA8D898F95}">
      <dgm:prSet/>
      <dgm:spPr/>
      <dgm:t>
        <a:bodyPr/>
        <a:lstStyle/>
        <a:p>
          <a:endParaRPr lang="en-US"/>
        </a:p>
      </dgm:t>
    </dgm:pt>
    <dgm:pt modelId="{B8B21233-89F2-414C-8D89-59AAF055DE92}" type="sibTrans" cxnId="{15AD393D-B91B-4D5C-846D-E4AA8D898F95}">
      <dgm:prSet/>
      <dgm:spPr/>
      <dgm:t>
        <a:bodyPr/>
        <a:lstStyle/>
        <a:p>
          <a:endParaRPr lang="en-US"/>
        </a:p>
      </dgm:t>
    </dgm:pt>
    <dgm:pt modelId="{946DFCEF-ECFA-4E9D-B6F2-3802988C1BE3}">
      <dgm:prSet phldrT="[Text]" custT="1"/>
      <dgm:spPr/>
      <dgm:t>
        <a:bodyPr/>
        <a:lstStyle/>
        <a:p>
          <a:pPr marL="461963" lvl="1"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pPr>
          <a:r>
            <a:rPr lang="en-US" sz="2400" kern="1200" dirty="0">
              <a:solidFill>
                <a:schemeClr val="accent1">
                  <a:lumMod val="75000"/>
                </a:schemeClr>
              </a:solidFill>
              <a:latin typeface="+mn-lt"/>
              <a:ea typeface="+mn-ea"/>
              <a:cs typeface="+mn-cs"/>
            </a:rPr>
            <a:t>Established written policy of entity</a:t>
          </a:r>
        </a:p>
      </dgm:t>
    </dgm:pt>
    <dgm:pt modelId="{20CD1A5D-D367-4EC5-AF3A-03D97D518FF4}" type="parTrans" cxnId="{FDF74BE8-712D-487B-84C4-0328A97A9C9E}">
      <dgm:prSet/>
      <dgm:spPr/>
      <dgm:t>
        <a:bodyPr/>
        <a:lstStyle/>
        <a:p>
          <a:endParaRPr lang="en-US"/>
        </a:p>
      </dgm:t>
    </dgm:pt>
    <dgm:pt modelId="{AE54EB9F-B7B9-4D54-832D-474913CB5696}" type="sibTrans" cxnId="{FDF74BE8-712D-487B-84C4-0328A97A9C9E}">
      <dgm:prSet/>
      <dgm:spPr/>
      <dgm:t>
        <a:bodyPr/>
        <a:lstStyle/>
        <a:p>
          <a:endParaRPr lang="en-US"/>
        </a:p>
      </dgm:t>
    </dgm:pt>
    <dgm:pt modelId="{63E60BE9-37F2-4B61-9B44-9181EEA79B2D}">
      <dgm:prSet phldrT="[Text]" custT="1"/>
      <dgm:spPr/>
      <dgm:t>
        <a:bodyPr/>
        <a:lstStyle/>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400" kern="1200" dirty="0">
              <a:solidFill>
                <a:srgbClr val="2A5681">
                  <a:lumMod val="75000"/>
                </a:srgbClr>
              </a:solidFill>
              <a:latin typeface="Calibri" panose="020F0502020204030204"/>
              <a:ea typeface="+mn-ea"/>
              <a:cs typeface="+mn-cs"/>
            </a:rPr>
            <a:t>Life and Health Insurance</a:t>
          </a:r>
        </a:p>
      </dgm:t>
    </dgm:pt>
    <dgm:pt modelId="{DACE11E1-664F-488E-8A8C-07BED7B41F6B}" type="parTrans" cxnId="{8D5874AB-C690-46AB-83BF-7E9504DAB96D}">
      <dgm:prSet/>
      <dgm:spPr/>
      <dgm:t>
        <a:bodyPr/>
        <a:lstStyle/>
        <a:p>
          <a:endParaRPr lang="en-US"/>
        </a:p>
      </dgm:t>
    </dgm:pt>
    <dgm:pt modelId="{9F36304A-87BB-4E44-BD11-FD8A9D13B34B}" type="sibTrans" cxnId="{8D5874AB-C690-46AB-83BF-7E9504DAB96D}">
      <dgm:prSet/>
      <dgm:spPr/>
      <dgm:t>
        <a:bodyPr/>
        <a:lstStyle/>
        <a:p>
          <a:endParaRPr lang="en-US"/>
        </a:p>
      </dgm:t>
    </dgm:pt>
    <dgm:pt modelId="{EDE16A83-8BDC-45F8-B50E-803275A9EEB5}">
      <dgm:prSet phldrT="[Text]" custT="1"/>
      <dgm:spPr/>
      <dgm:t>
        <a:bodyPr/>
        <a:lstStyle/>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400" kern="1200" dirty="0">
              <a:solidFill>
                <a:srgbClr val="2A5681">
                  <a:lumMod val="75000"/>
                </a:srgbClr>
              </a:solidFill>
              <a:latin typeface="Calibri" panose="020F0502020204030204"/>
              <a:ea typeface="+mn-ea"/>
              <a:cs typeface="+mn-cs"/>
            </a:rPr>
            <a:t>Incentive and/or severance pay</a:t>
          </a:r>
        </a:p>
      </dgm:t>
    </dgm:pt>
    <dgm:pt modelId="{AE8260B2-36DE-42A5-B1D6-BCB205DA7EAC}" type="parTrans" cxnId="{12E39DEC-EC87-46A0-BA37-CB339226824B}">
      <dgm:prSet/>
      <dgm:spPr/>
      <dgm:t>
        <a:bodyPr/>
        <a:lstStyle/>
        <a:p>
          <a:endParaRPr lang="en-US"/>
        </a:p>
      </dgm:t>
    </dgm:pt>
    <dgm:pt modelId="{49AB27C0-CAAE-4DCB-9D29-0D0DD2D5BE83}" type="sibTrans" cxnId="{12E39DEC-EC87-46A0-BA37-CB339226824B}">
      <dgm:prSet/>
      <dgm:spPr/>
      <dgm:t>
        <a:bodyPr/>
        <a:lstStyle/>
        <a:p>
          <a:endParaRPr lang="en-US"/>
        </a:p>
      </dgm:t>
    </dgm:pt>
    <dgm:pt modelId="{41C5B2B3-4A01-41FA-8C3E-C3F9CAB357EA}">
      <dgm:prSet phldrT="[Text]" custT="1"/>
      <dgm:spPr/>
      <dgm:t>
        <a:bodyPr/>
        <a:lstStyle/>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400" kern="1200" dirty="0">
              <a:solidFill>
                <a:srgbClr val="2A5681">
                  <a:lumMod val="75000"/>
                </a:srgbClr>
              </a:solidFill>
              <a:latin typeface="Calibri" panose="020F0502020204030204"/>
              <a:ea typeface="+mn-ea"/>
              <a:cs typeface="+mn-cs"/>
            </a:rPr>
            <a:t>Workers Compensation</a:t>
          </a:r>
        </a:p>
      </dgm:t>
    </dgm:pt>
    <dgm:pt modelId="{C8B9435A-4614-481F-8860-679BA454DAF8}" type="parTrans" cxnId="{AE2EFE96-C4DD-4EDD-92A4-2C749A1C5216}">
      <dgm:prSet/>
      <dgm:spPr/>
      <dgm:t>
        <a:bodyPr/>
        <a:lstStyle/>
        <a:p>
          <a:endParaRPr lang="en-US"/>
        </a:p>
      </dgm:t>
    </dgm:pt>
    <dgm:pt modelId="{9E2B836C-A89C-495E-A630-973C6217D011}" type="sibTrans" cxnId="{AE2EFE96-C4DD-4EDD-92A4-2C749A1C5216}">
      <dgm:prSet/>
      <dgm:spPr/>
      <dgm:t>
        <a:bodyPr/>
        <a:lstStyle/>
        <a:p>
          <a:endParaRPr lang="en-US"/>
        </a:p>
      </dgm:t>
    </dgm:pt>
    <dgm:pt modelId="{8EDCA6D0-B8D0-46F5-BF1E-2413C70D27D7}">
      <dgm:prSet phldrT="[Text]" custT="1"/>
      <dgm:spPr/>
      <dgm:t>
        <a:bodyPr/>
        <a:lstStyle/>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400" kern="1200" dirty="0">
              <a:solidFill>
                <a:srgbClr val="2A5681">
                  <a:lumMod val="75000"/>
                </a:srgbClr>
              </a:solidFill>
              <a:latin typeface="Calibri" panose="020F0502020204030204"/>
              <a:ea typeface="+mn-ea"/>
              <a:cs typeface="+mn-cs"/>
            </a:rPr>
            <a:t>Pension Plans</a:t>
          </a:r>
        </a:p>
      </dgm:t>
    </dgm:pt>
    <dgm:pt modelId="{EC84473B-181C-44EA-8CD0-111D6F32BBC3}" type="parTrans" cxnId="{B5A73B06-13CA-4A0C-9C58-346A04D9637D}">
      <dgm:prSet/>
      <dgm:spPr/>
      <dgm:t>
        <a:bodyPr/>
        <a:lstStyle/>
        <a:p>
          <a:endParaRPr lang="en-US"/>
        </a:p>
      </dgm:t>
    </dgm:pt>
    <dgm:pt modelId="{562B9DF5-3043-438D-BE96-3E9D251078D4}" type="sibTrans" cxnId="{B5A73B06-13CA-4A0C-9C58-346A04D9637D}">
      <dgm:prSet/>
      <dgm:spPr/>
      <dgm:t>
        <a:bodyPr/>
        <a:lstStyle/>
        <a:p>
          <a:endParaRPr lang="en-US"/>
        </a:p>
      </dgm:t>
    </dgm:pt>
    <dgm:pt modelId="{DA0A7E77-8FF8-46F5-8D37-8F6203D4C27F}">
      <dgm:prSet phldrT="[Text]"/>
      <dgm:spPr/>
      <dgm:t>
        <a:bodyPr/>
        <a:lstStyle/>
        <a:p>
          <a:pPr marL="228600" lvl="1" indent="0" algn="l" defTabSz="1200150">
            <a:lnSpc>
              <a:spcPct val="90000"/>
            </a:lnSpc>
            <a:spcBef>
              <a:spcPct val="0"/>
            </a:spcBef>
            <a:spcAft>
              <a:spcPct val="15000"/>
            </a:spcAft>
          </a:pPr>
          <a:endParaRPr lang="en-US" sz="2700" kern="1200" dirty="0"/>
        </a:p>
      </dgm:t>
    </dgm:pt>
    <dgm:pt modelId="{D7F9A044-E652-4948-B918-A68AC15A9881}" type="parTrans" cxnId="{D0C13FE2-DB0C-4497-BFE7-D294BD76B802}">
      <dgm:prSet/>
      <dgm:spPr/>
      <dgm:t>
        <a:bodyPr/>
        <a:lstStyle/>
        <a:p>
          <a:endParaRPr lang="en-US"/>
        </a:p>
      </dgm:t>
    </dgm:pt>
    <dgm:pt modelId="{6B54A311-E4D0-4A27-9EF5-169CDB7C23D1}" type="sibTrans" cxnId="{D0C13FE2-DB0C-4497-BFE7-D294BD76B802}">
      <dgm:prSet/>
      <dgm:spPr/>
      <dgm:t>
        <a:bodyPr/>
        <a:lstStyle/>
        <a:p>
          <a:endParaRPr lang="en-US"/>
        </a:p>
      </dgm:t>
    </dgm:pt>
    <dgm:pt modelId="{EA65299A-0ACB-44E1-B40A-6808C56BEF8F}" type="pres">
      <dgm:prSet presAssocID="{AF90B43B-FA62-414A-B81D-94CC547DAD48}" presName="Name0" presStyleCnt="0">
        <dgm:presLayoutVars>
          <dgm:dir/>
          <dgm:animLvl val="lvl"/>
          <dgm:resizeHandles val="exact"/>
        </dgm:presLayoutVars>
      </dgm:prSet>
      <dgm:spPr/>
    </dgm:pt>
    <dgm:pt modelId="{BD8A163B-2EB5-4DBD-8B84-3B2F83BCF9C4}" type="pres">
      <dgm:prSet presAssocID="{ECBAEA94-55A1-4C0C-8E92-87300E7598EC}" presName="composite" presStyleCnt="0"/>
      <dgm:spPr/>
    </dgm:pt>
    <dgm:pt modelId="{DB0D5D4B-FA9A-4F6C-8F6D-8E2FD2783937}" type="pres">
      <dgm:prSet presAssocID="{ECBAEA94-55A1-4C0C-8E92-87300E7598EC}" presName="parTx" presStyleLbl="alignNode1" presStyleIdx="0" presStyleCnt="2">
        <dgm:presLayoutVars>
          <dgm:chMax val="0"/>
          <dgm:chPref val="0"/>
          <dgm:bulletEnabled val="1"/>
        </dgm:presLayoutVars>
      </dgm:prSet>
      <dgm:spPr/>
    </dgm:pt>
    <dgm:pt modelId="{10F8D15C-AADE-434B-8544-5D1E3D3E33A9}" type="pres">
      <dgm:prSet presAssocID="{ECBAEA94-55A1-4C0C-8E92-87300E7598EC}" presName="desTx" presStyleLbl="alignAccFollowNode1" presStyleIdx="0" presStyleCnt="2">
        <dgm:presLayoutVars>
          <dgm:bulletEnabled val="1"/>
        </dgm:presLayoutVars>
      </dgm:prSet>
      <dgm:spPr/>
    </dgm:pt>
    <dgm:pt modelId="{4DC3E744-F4E4-4EDF-9B4F-38649AAA483C}" type="pres">
      <dgm:prSet presAssocID="{C704EB2E-6161-44E5-8675-D6FACB423F62}" presName="space" presStyleCnt="0"/>
      <dgm:spPr/>
    </dgm:pt>
    <dgm:pt modelId="{BDE7AB2C-77A6-4FF1-972F-CFA53163EE6C}" type="pres">
      <dgm:prSet presAssocID="{BF249281-F37B-44FF-B8A1-9F075DC58F63}" presName="composite" presStyleCnt="0"/>
      <dgm:spPr/>
    </dgm:pt>
    <dgm:pt modelId="{A3CD3192-497D-4854-925A-ADE5566CCA38}" type="pres">
      <dgm:prSet presAssocID="{BF249281-F37B-44FF-B8A1-9F075DC58F63}" presName="parTx" presStyleLbl="alignNode1" presStyleIdx="1" presStyleCnt="2">
        <dgm:presLayoutVars>
          <dgm:chMax val="0"/>
          <dgm:chPref val="0"/>
          <dgm:bulletEnabled val="1"/>
        </dgm:presLayoutVars>
      </dgm:prSet>
      <dgm:spPr/>
    </dgm:pt>
    <dgm:pt modelId="{4B96B4D9-32D8-44B0-B641-0C94BE9573C1}" type="pres">
      <dgm:prSet presAssocID="{BF249281-F37B-44FF-B8A1-9F075DC58F63}" presName="desTx" presStyleLbl="alignAccFollowNode1" presStyleIdx="1" presStyleCnt="2">
        <dgm:presLayoutVars>
          <dgm:bulletEnabled val="1"/>
        </dgm:presLayoutVars>
      </dgm:prSet>
      <dgm:spPr/>
    </dgm:pt>
  </dgm:ptLst>
  <dgm:cxnLst>
    <dgm:cxn modelId="{B5A73B06-13CA-4A0C-9C58-346A04D9637D}" srcId="{BF249281-F37B-44FF-B8A1-9F075DC58F63}" destId="{8EDCA6D0-B8D0-46F5-BF1E-2413C70D27D7}" srcOrd="4" destOrd="0" parTransId="{EC84473B-181C-44EA-8CD0-111D6F32BBC3}" sibTransId="{562B9DF5-3043-438D-BE96-3E9D251078D4}"/>
    <dgm:cxn modelId="{7569CE08-9A6E-4F7D-BF71-5BE76F4E9F32}" type="presOf" srcId="{8EDCA6D0-B8D0-46F5-BF1E-2413C70D27D7}" destId="{4B96B4D9-32D8-44B0-B641-0C94BE9573C1}" srcOrd="0" destOrd="4" presId="urn:microsoft.com/office/officeart/2005/8/layout/hList1"/>
    <dgm:cxn modelId="{43FB020F-A5B6-4F74-8C29-E13966C42A33}" type="presOf" srcId="{BF249281-F37B-44FF-B8A1-9F075DC58F63}" destId="{A3CD3192-497D-4854-925A-ADE5566CCA38}" srcOrd="0" destOrd="0" presId="urn:microsoft.com/office/officeart/2005/8/layout/hList1"/>
    <dgm:cxn modelId="{C9C2AA14-15F4-46AF-8BC5-0CFD8246177F}" type="presOf" srcId="{CFC2D56B-22AB-4391-8C0F-63D12F440C36}" destId="{10F8D15C-AADE-434B-8544-5D1E3D3E33A9}" srcOrd="0" destOrd="0" presId="urn:microsoft.com/office/officeart/2005/8/layout/hList1"/>
    <dgm:cxn modelId="{B9600221-67BB-4B9A-BB06-2EB5CD8F11A1}" srcId="{AF90B43B-FA62-414A-B81D-94CC547DAD48}" destId="{BF249281-F37B-44FF-B8A1-9F075DC58F63}" srcOrd="1" destOrd="0" parTransId="{B787C324-032B-42C7-9C78-11062A0B3006}" sibTransId="{AF1B172B-E8D8-4520-97A9-9DA2D0C1BAC6}"/>
    <dgm:cxn modelId="{08729738-77CE-411D-A99A-BAF565652894}" type="presOf" srcId="{ECBAEA94-55A1-4C0C-8E92-87300E7598EC}" destId="{DB0D5D4B-FA9A-4F6C-8F6D-8E2FD2783937}" srcOrd="0" destOrd="0" presId="urn:microsoft.com/office/officeart/2005/8/layout/hList1"/>
    <dgm:cxn modelId="{15AD393D-B91B-4D5C-846D-E4AA8D898F95}" srcId="{BF249281-F37B-44FF-B8A1-9F075DC58F63}" destId="{2BEE07B7-4C80-4C2F-BCF4-9AF4986EA533}" srcOrd="0" destOrd="0" parTransId="{E27BEAA6-47C0-4BFD-9BAB-264E0C2B076A}" sibTransId="{B8B21233-89F2-414C-8D89-59AAF055DE92}"/>
    <dgm:cxn modelId="{EA96E33E-8312-4E96-A9FC-FB1C84308FB9}" type="presOf" srcId="{2BEE07B7-4C80-4C2F-BCF4-9AF4986EA533}" destId="{4B96B4D9-32D8-44B0-B641-0C94BE9573C1}" srcOrd="0" destOrd="0" presId="urn:microsoft.com/office/officeart/2005/8/layout/hList1"/>
    <dgm:cxn modelId="{3E1EFE40-B7DB-4505-BB2E-18EAEAC5DB0E}" type="presOf" srcId="{AF90B43B-FA62-414A-B81D-94CC547DAD48}" destId="{EA65299A-0ACB-44E1-B40A-6808C56BEF8F}" srcOrd="0" destOrd="0" presId="urn:microsoft.com/office/officeart/2005/8/layout/hList1"/>
    <dgm:cxn modelId="{BB7A154A-EA60-4295-BDE6-B955F9ABAC03}" srcId="{ECBAEA94-55A1-4C0C-8E92-87300E7598EC}" destId="{04675925-BF6A-4B00-BB6E-2AFE65CA3DEA}" srcOrd="1" destOrd="0" parTransId="{2870112B-2794-4540-9545-EA00F942300A}" sibTransId="{0822E06B-C86C-4B90-BF0A-D39B494B880C}"/>
    <dgm:cxn modelId="{4DC6B86B-8C53-46FD-96F3-785375651BED}" type="presOf" srcId="{DA0A7E77-8FF8-46F5-8D37-8F6203D4C27F}" destId="{4B96B4D9-32D8-44B0-B641-0C94BE9573C1}" srcOrd="0" destOrd="5" presId="urn:microsoft.com/office/officeart/2005/8/layout/hList1"/>
    <dgm:cxn modelId="{06F66D4D-ED2E-4643-9B4D-0A3FA1497976}" type="presOf" srcId="{41C5B2B3-4A01-41FA-8C3E-C3F9CAB357EA}" destId="{4B96B4D9-32D8-44B0-B641-0C94BE9573C1}" srcOrd="0" destOrd="3" presId="urn:microsoft.com/office/officeart/2005/8/layout/hList1"/>
    <dgm:cxn modelId="{0D6FAF4F-9A22-4173-9B42-0A167BDC79B8}" type="presOf" srcId="{946DFCEF-ECFA-4E9D-B6F2-3802988C1BE3}" destId="{10F8D15C-AADE-434B-8544-5D1E3D3E33A9}" srcOrd="0" destOrd="2" presId="urn:microsoft.com/office/officeart/2005/8/layout/hList1"/>
    <dgm:cxn modelId="{46A7D67E-E214-4BDA-A4C3-8710090A137E}" type="presOf" srcId="{63E60BE9-37F2-4B61-9B44-9181EEA79B2D}" destId="{4B96B4D9-32D8-44B0-B641-0C94BE9573C1}" srcOrd="0" destOrd="1" presId="urn:microsoft.com/office/officeart/2005/8/layout/hList1"/>
    <dgm:cxn modelId="{AE2EFE96-C4DD-4EDD-92A4-2C749A1C5216}" srcId="{BF249281-F37B-44FF-B8A1-9F075DC58F63}" destId="{41C5B2B3-4A01-41FA-8C3E-C3F9CAB357EA}" srcOrd="3" destOrd="0" parTransId="{C8B9435A-4614-481F-8860-679BA454DAF8}" sibTransId="{9E2B836C-A89C-495E-A630-973C6217D011}"/>
    <dgm:cxn modelId="{4DE4AFA3-C17C-4128-B72A-7ADC6C28F133}" type="presOf" srcId="{04675925-BF6A-4B00-BB6E-2AFE65CA3DEA}" destId="{10F8D15C-AADE-434B-8544-5D1E3D3E33A9}" srcOrd="0" destOrd="1" presId="urn:microsoft.com/office/officeart/2005/8/layout/hList1"/>
    <dgm:cxn modelId="{873983A7-EE8E-4C50-9CE7-73C05D2C1FF3}" type="presOf" srcId="{EDE16A83-8BDC-45F8-B50E-803275A9EEB5}" destId="{4B96B4D9-32D8-44B0-B641-0C94BE9573C1}" srcOrd="0" destOrd="2" presId="urn:microsoft.com/office/officeart/2005/8/layout/hList1"/>
    <dgm:cxn modelId="{8D5874AB-C690-46AB-83BF-7E9504DAB96D}" srcId="{BF249281-F37B-44FF-B8A1-9F075DC58F63}" destId="{63E60BE9-37F2-4B61-9B44-9181EEA79B2D}" srcOrd="1" destOrd="0" parTransId="{DACE11E1-664F-488E-8A8C-07BED7B41F6B}" sibTransId="{9F36304A-87BB-4E44-BD11-FD8A9D13B34B}"/>
    <dgm:cxn modelId="{07063DAE-2855-4673-8192-AF49C2179B83}" srcId="{AF90B43B-FA62-414A-B81D-94CC547DAD48}" destId="{ECBAEA94-55A1-4C0C-8E92-87300E7598EC}" srcOrd="0" destOrd="0" parTransId="{D398EAF3-BAA5-4008-BDD5-71AF76B64EE0}" sibTransId="{C704EB2E-6161-44E5-8675-D6FACB423F62}"/>
    <dgm:cxn modelId="{FFF056BC-87BE-4B78-A82D-2BD84F8733C0}" srcId="{ECBAEA94-55A1-4C0C-8E92-87300E7598EC}" destId="{CFC2D56B-22AB-4391-8C0F-63D12F440C36}" srcOrd="0" destOrd="0" parTransId="{E9D80667-2020-499D-9468-03367FB07C9C}" sibTransId="{15B0B27C-0F1C-41D9-90C3-5C071ECADABF}"/>
    <dgm:cxn modelId="{D0C13FE2-DB0C-4497-BFE7-D294BD76B802}" srcId="{BF249281-F37B-44FF-B8A1-9F075DC58F63}" destId="{DA0A7E77-8FF8-46F5-8D37-8F6203D4C27F}" srcOrd="5" destOrd="0" parTransId="{D7F9A044-E652-4948-B918-A68AC15A9881}" sibTransId="{6B54A311-E4D0-4A27-9EF5-169CDB7C23D1}"/>
    <dgm:cxn modelId="{FDF74BE8-712D-487B-84C4-0328A97A9C9E}" srcId="{ECBAEA94-55A1-4C0C-8E92-87300E7598EC}" destId="{946DFCEF-ECFA-4E9D-B6F2-3802988C1BE3}" srcOrd="2" destOrd="0" parTransId="{20CD1A5D-D367-4EC5-AF3A-03D97D518FF4}" sibTransId="{AE54EB9F-B7B9-4D54-832D-474913CB5696}"/>
    <dgm:cxn modelId="{12E39DEC-EC87-46A0-BA37-CB339226824B}" srcId="{BF249281-F37B-44FF-B8A1-9F075DC58F63}" destId="{EDE16A83-8BDC-45F8-B50E-803275A9EEB5}" srcOrd="2" destOrd="0" parTransId="{AE8260B2-36DE-42A5-B1D6-BCB205DA7EAC}" sibTransId="{49AB27C0-CAAE-4DCB-9D29-0D0DD2D5BE83}"/>
    <dgm:cxn modelId="{8B6ADCC9-A083-4B2B-864A-F855799F164C}" type="presParOf" srcId="{EA65299A-0ACB-44E1-B40A-6808C56BEF8F}" destId="{BD8A163B-2EB5-4DBD-8B84-3B2F83BCF9C4}" srcOrd="0" destOrd="0" presId="urn:microsoft.com/office/officeart/2005/8/layout/hList1"/>
    <dgm:cxn modelId="{23422F0F-A7B7-45BE-948E-906339E612F6}" type="presParOf" srcId="{BD8A163B-2EB5-4DBD-8B84-3B2F83BCF9C4}" destId="{DB0D5D4B-FA9A-4F6C-8F6D-8E2FD2783937}" srcOrd="0" destOrd="0" presId="urn:microsoft.com/office/officeart/2005/8/layout/hList1"/>
    <dgm:cxn modelId="{E13032AA-49BF-444B-9BD1-A2F95AB1F609}" type="presParOf" srcId="{BD8A163B-2EB5-4DBD-8B84-3B2F83BCF9C4}" destId="{10F8D15C-AADE-434B-8544-5D1E3D3E33A9}" srcOrd="1" destOrd="0" presId="urn:microsoft.com/office/officeart/2005/8/layout/hList1"/>
    <dgm:cxn modelId="{8A3121BA-5F63-4C91-B3FB-7FD1FF358E7B}" type="presParOf" srcId="{EA65299A-0ACB-44E1-B40A-6808C56BEF8F}" destId="{4DC3E744-F4E4-4EDF-9B4F-38649AAA483C}" srcOrd="1" destOrd="0" presId="urn:microsoft.com/office/officeart/2005/8/layout/hList1"/>
    <dgm:cxn modelId="{870A9B87-352A-4EED-85EA-BDCCC302EAD5}" type="presParOf" srcId="{EA65299A-0ACB-44E1-B40A-6808C56BEF8F}" destId="{BDE7AB2C-77A6-4FF1-972F-CFA53163EE6C}" srcOrd="2" destOrd="0" presId="urn:microsoft.com/office/officeart/2005/8/layout/hList1"/>
    <dgm:cxn modelId="{0D55F375-6E84-4B71-9617-0A3EFEDCFBFB}" type="presParOf" srcId="{BDE7AB2C-77A6-4FF1-972F-CFA53163EE6C}" destId="{A3CD3192-497D-4854-925A-ADE5566CCA38}" srcOrd="0" destOrd="0" presId="urn:microsoft.com/office/officeart/2005/8/layout/hList1"/>
    <dgm:cxn modelId="{E70CE626-6FA5-4082-8CA8-B365BC3F86AE}" type="presParOf" srcId="{BDE7AB2C-77A6-4FF1-972F-CFA53163EE6C}" destId="{4B96B4D9-32D8-44B0-B641-0C94BE9573C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E9F82E-3431-4FAE-8E76-B9823684C026}"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99044B64-AC70-4A04-B3A0-A78B25A4604E}">
      <dgm:prSet custT="1"/>
      <dgm:spPr>
        <a:xfrm>
          <a:off x="0" y="1406"/>
          <a:ext cx="1975104" cy="614920"/>
        </a:xfrm>
      </dgm:spPr>
      <dgm:t>
        <a:bodyPr/>
        <a:lstStyle/>
        <a:p>
          <a:r>
            <a:rPr lang="en-US" altLang="en-US" sz="2800" b="0" dirty="0">
              <a:effectLst/>
              <a:latin typeface="+mn-lt"/>
            </a:rPr>
            <a:t>Cash basis</a:t>
          </a:r>
          <a:endParaRPr lang="en-US" sz="2800" b="0" dirty="0">
            <a:effectLst/>
            <a:latin typeface="+mn-lt"/>
            <a:ea typeface="+mn-ea"/>
            <a:cs typeface="+mn-cs"/>
          </a:endParaRPr>
        </a:p>
      </dgm:t>
    </dgm:pt>
    <dgm:pt modelId="{605F7633-1964-4A7D-B91F-D3A350AFCD26}" type="parTrans" cxnId="{727356FB-3C22-4FA5-971F-059561E8009A}">
      <dgm:prSet/>
      <dgm:spPr/>
      <dgm:t>
        <a:bodyPr/>
        <a:lstStyle/>
        <a:p>
          <a:endParaRPr lang="en-US">
            <a:solidFill>
              <a:schemeClr val="tx1"/>
            </a:solidFill>
            <a:latin typeface="+mn-lt"/>
          </a:endParaRPr>
        </a:p>
      </dgm:t>
    </dgm:pt>
    <dgm:pt modelId="{A8CB805C-6A52-48DE-A26C-C6BBB95DA3FF}" type="sibTrans" cxnId="{727356FB-3C22-4FA5-971F-059561E8009A}">
      <dgm:prSet/>
      <dgm:spPr/>
      <dgm:t>
        <a:bodyPr/>
        <a:lstStyle/>
        <a:p>
          <a:endParaRPr lang="en-US">
            <a:solidFill>
              <a:schemeClr val="tx1"/>
            </a:solidFill>
            <a:latin typeface="+mn-lt"/>
          </a:endParaRPr>
        </a:p>
      </dgm:t>
    </dgm:pt>
    <dgm:pt modelId="{AF8279BE-E65A-480C-9A6D-AB40056FA396}">
      <dgm:prSet phldrT="[Text]" custT="1"/>
      <dgm:spPr>
        <a:xfrm rot="5400000">
          <a:off x="3484783" y="-801114"/>
          <a:ext cx="491936" cy="3511296"/>
        </a:xfrm>
      </dgm:spPr>
      <dgm:t>
        <a:bodyPr/>
        <a:lstStyle/>
        <a:p>
          <a:r>
            <a:rPr lang="en-US" altLang="en-US" sz="2000" b="0" dirty="0">
              <a:latin typeface="+mn-lt"/>
            </a:rPr>
            <a:t>Accrued as a liability at the time the leave is earned but not yet paid</a:t>
          </a:r>
          <a:endParaRPr lang="en-US" sz="2000" b="0" dirty="0">
            <a:latin typeface="+mn-lt"/>
            <a:ea typeface="+mn-ea"/>
            <a:cs typeface="+mn-cs"/>
          </a:endParaRPr>
        </a:p>
      </dgm:t>
    </dgm:pt>
    <dgm:pt modelId="{7DF0AF2E-0294-4E34-9558-30DEA0C667BC}" type="parTrans" cxnId="{6B8B2BFB-A977-4E70-ADB9-6616D517C337}">
      <dgm:prSet/>
      <dgm:spPr/>
      <dgm:t>
        <a:bodyPr/>
        <a:lstStyle/>
        <a:p>
          <a:endParaRPr lang="en-US">
            <a:solidFill>
              <a:schemeClr val="tx1"/>
            </a:solidFill>
            <a:latin typeface="+mn-lt"/>
          </a:endParaRPr>
        </a:p>
      </dgm:t>
    </dgm:pt>
    <dgm:pt modelId="{6B71F2FF-E3AF-43E8-91B6-D5BC23F2642C}" type="sibTrans" cxnId="{6B8B2BFB-A977-4E70-ADB9-6616D517C337}">
      <dgm:prSet/>
      <dgm:spPr/>
      <dgm:t>
        <a:bodyPr/>
        <a:lstStyle/>
        <a:p>
          <a:endParaRPr lang="en-US">
            <a:solidFill>
              <a:schemeClr val="tx1"/>
            </a:solidFill>
            <a:latin typeface="+mn-lt"/>
          </a:endParaRPr>
        </a:p>
      </dgm:t>
    </dgm:pt>
    <dgm:pt modelId="{5D3F9B5F-DBA2-4556-B57B-5B96FCAE871E}">
      <dgm:prSet custT="1"/>
      <dgm:spPr>
        <a:xfrm>
          <a:off x="0" y="647073"/>
          <a:ext cx="1975104" cy="614920"/>
        </a:xfrm>
      </dgm:spPr>
      <dgm:t>
        <a:bodyPr/>
        <a:lstStyle/>
        <a:p>
          <a:r>
            <a:rPr lang="en-US" altLang="en-US" sz="2800" b="0" dirty="0">
              <a:effectLst/>
              <a:latin typeface="+mn-lt"/>
            </a:rPr>
            <a:t>Accrual basis</a:t>
          </a:r>
          <a:endParaRPr lang="en-US" sz="2800" b="0" dirty="0">
            <a:effectLst/>
            <a:latin typeface="+mn-lt"/>
            <a:ea typeface="+mn-ea"/>
            <a:cs typeface="+mn-cs"/>
          </a:endParaRPr>
        </a:p>
      </dgm:t>
    </dgm:pt>
    <dgm:pt modelId="{563390D1-E874-4B2E-BE6E-CE12CD31CB87}" type="parTrans" cxnId="{026D5BD4-A788-4CF0-9880-D0EAC5CF3CC1}">
      <dgm:prSet/>
      <dgm:spPr/>
      <dgm:t>
        <a:bodyPr/>
        <a:lstStyle/>
        <a:p>
          <a:endParaRPr lang="en-US">
            <a:solidFill>
              <a:schemeClr val="tx1"/>
            </a:solidFill>
            <a:latin typeface="+mn-lt"/>
          </a:endParaRPr>
        </a:p>
      </dgm:t>
    </dgm:pt>
    <dgm:pt modelId="{D9B25BD0-2D40-40BF-A782-7E31740F8569}" type="sibTrans" cxnId="{026D5BD4-A788-4CF0-9880-D0EAC5CF3CC1}">
      <dgm:prSet/>
      <dgm:spPr/>
      <dgm:t>
        <a:bodyPr/>
        <a:lstStyle/>
        <a:p>
          <a:endParaRPr lang="en-US">
            <a:solidFill>
              <a:schemeClr val="tx1"/>
            </a:solidFill>
            <a:latin typeface="+mn-lt"/>
          </a:endParaRPr>
        </a:p>
      </dgm:t>
    </dgm:pt>
    <dgm:pt modelId="{3D052F71-07C3-422D-85AE-2D69A7749B71}">
      <dgm:prSet custT="1"/>
      <dgm:spPr>
        <a:xfrm rot="5400000">
          <a:off x="3484783" y="-1446781"/>
          <a:ext cx="491936" cy="3511296"/>
        </a:xfrm>
      </dgm:spPr>
      <dgm:t>
        <a:bodyPr/>
        <a:lstStyle/>
        <a:p>
          <a:r>
            <a:rPr lang="en-US" altLang="en-US" sz="2000" b="0" dirty="0">
              <a:latin typeface="+mn-lt"/>
              <a:ea typeface="+mn-ea"/>
              <a:cs typeface="+mn-cs"/>
            </a:rPr>
            <a:t>Cost recognized when taken and paid</a:t>
          </a:r>
          <a:endParaRPr lang="en-US" sz="2000" b="0" dirty="0">
            <a:latin typeface="+mn-lt"/>
            <a:ea typeface="+mn-ea"/>
            <a:cs typeface="+mn-cs"/>
          </a:endParaRPr>
        </a:p>
      </dgm:t>
    </dgm:pt>
    <dgm:pt modelId="{C4EBB98D-14B2-49E8-A1BB-F74A5F6E76F1}" type="parTrans" cxnId="{224F477C-D301-40B2-B825-4800E86AF48B}">
      <dgm:prSet/>
      <dgm:spPr/>
      <dgm:t>
        <a:bodyPr/>
        <a:lstStyle/>
        <a:p>
          <a:endParaRPr lang="en-US">
            <a:solidFill>
              <a:schemeClr val="tx1"/>
            </a:solidFill>
            <a:latin typeface="+mn-lt"/>
          </a:endParaRPr>
        </a:p>
      </dgm:t>
    </dgm:pt>
    <dgm:pt modelId="{2C2D36A4-0D0D-48E0-9247-3088C67A994E}" type="sibTrans" cxnId="{224F477C-D301-40B2-B825-4800E86AF48B}">
      <dgm:prSet/>
      <dgm:spPr/>
      <dgm:t>
        <a:bodyPr/>
        <a:lstStyle/>
        <a:p>
          <a:endParaRPr lang="en-US">
            <a:solidFill>
              <a:schemeClr val="tx1"/>
            </a:solidFill>
            <a:latin typeface="+mn-lt"/>
          </a:endParaRPr>
        </a:p>
      </dgm:t>
    </dgm:pt>
    <dgm:pt modelId="{F853CE9C-D471-4071-9DE0-B12ADDF98285}">
      <dgm:prSet custT="1"/>
      <dgm:spPr>
        <a:xfrm rot="5400000">
          <a:off x="3484783" y="-1446781"/>
          <a:ext cx="491936" cy="3511296"/>
        </a:xfrm>
      </dgm:spPr>
      <dgm:t>
        <a:bodyPr/>
        <a:lstStyle/>
        <a:p>
          <a:r>
            <a:rPr lang="en-US" altLang="en-US" sz="2000" b="0" dirty="0">
              <a:latin typeface="+mn-lt"/>
            </a:rPr>
            <a:t>Unused leave after retirement or termination allowable in year of payment as indirect cost</a:t>
          </a:r>
          <a:endParaRPr lang="en-US" sz="2000" b="0" dirty="0">
            <a:latin typeface="+mn-lt"/>
            <a:ea typeface="+mn-ea"/>
            <a:cs typeface="+mn-cs"/>
          </a:endParaRPr>
        </a:p>
      </dgm:t>
    </dgm:pt>
    <dgm:pt modelId="{FCF916CE-1357-4308-AF01-7257E2EC9EB7}" type="parTrans" cxnId="{B09D25F1-554A-4CCB-B2DA-7E2460D09903}">
      <dgm:prSet/>
      <dgm:spPr/>
      <dgm:t>
        <a:bodyPr/>
        <a:lstStyle/>
        <a:p>
          <a:endParaRPr lang="en-US">
            <a:solidFill>
              <a:schemeClr val="tx1"/>
            </a:solidFill>
            <a:latin typeface="+mn-lt"/>
          </a:endParaRPr>
        </a:p>
      </dgm:t>
    </dgm:pt>
    <dgm:pt modelId="{1FDDCF24-3AA0-42DD-9299-0B5198981024}" type="sibTrans" cxnId="{B09D25F1-554A-4CCB-B2DA-7E2460D09903}">
      <dgm:prSet/>
      <dgm:spPr/>
      <dgm:t>
        <a:bodyPr/>
        <a:lstStyle/>
        <a:p>
          <a:endParaRPr lang="en-US">
            <a:solidFill>
              <a:schemeClr val="tx1"/>
            </a:solidFill>
            <a:latin typeface="+mn-lt"/>
          </a:endParaRPr>
        </a:p>
      </dgm:t>
    </dgm:pt>
    <dgm:pt modelId="{2AD6CAA4-966F-4D33-BC2B-2D9B7F082D34}">
      <dgm:prSet phldrT="[Text]" custT="1"/>
      <dgm:spPr>
        <a:xfrm rot="5400000">
          <a:off x="3484783" y="-801114"/>
          <a:ext cx="491936" cy="3511296"/>
        </a:xfrm>
      </dgm:spPr>
      <dgm:t>
        <a:bodyPr/>
        <a:lstStyle/>
        <a:p>
          <a:r>
            <a:rPr lang="en-US" sz="2000" b="0" dirty="0">
              <a:latin typeface="+mn-lt"/>
              <a:ea typeface="+mn-ea"/>
              <a:cs typeface="+mn-cs"/>
            </a:rPr>
            <a:t>The amount of liability is valued at the lesser of the amount accrued or funded </a:t>
          </a:r>
        </a:p>
      </dgm:t>
    </dgm:pt>
    <dgm:pt modelId="{D14A16FC-AB1E-4213-B84E-7DD5A992A265}" type="parTrans" cxnId="{15BCA6C0-7D63-4E92-A9BC-FF2D703D3BE2}">
      <dgm:prSet/>
      <dgm:spPr/>
      <dgm:t>
        <a:bodyPr/>
        <a:lstStyle/>
        <a:p>
          <a:endParaRPr lang="en-US"/>
        </a:p>
      </dgm:t>
    </dgm:pt>
    <dgm:pt modelId="{A5D9883B-0F95-4D3E-BFB9-433157E12241}" type="sibTrans" cxnId="{15BCA6C0-7D63-4E92-A9BC-FF2D703D3BE2}">
      <dgm:prSet/>
      <dgm:spPr/>
      <dgm:t>
        <a:bodyPr/>
        <a:lstStyle/>
        <a:p>
          <a:endParaRPr lang="en-US"/>
        </a:p>
      </dgm:t>
    </dgm:pt>
    <dgm:pt modelId="{D41BBB22-D825-4AF6-B6E3-3A0D4C9D97E7}" type="pres">
      <dgm:prSet presAssocID="{48E9F82E-3431-4FAE-8E76-B9823684C026}" presName="Name0" presStyleCnt="0">
        <dgm:presLayoutVars>
          <dgm:dir/>
          <dgm:animLvl val="lvl"/>
          <dgm:resizeHandles val="exact"/>
        </dgm:presLayoutVars>
      </dgm:prSet>
      <dgm:spPr/>
    </dgm:pt>
    <dgm:pt modelId="{083A2A0C-5FCB-46E3-BA41-D7E437AAFFFC}" type="pres">
      <dgm:prSet presAssocID="{99044B64-AC70-4A04-B3A0-A78B25A4604E}" presName="linNode" presStyleCnt="0"/>
      <dgm:spPr/>
    </dgm:pt>
    <dgm:pt modelId="{67F4BB56-A948-4B4C-B53B-4360A45A8BAF}" type="pres">
      <dgm:prSet presAssocID="{99044B64-AC70-4A04-B3A0-A78B25A4604E}" presName="parentText" presStyleLbl="node1" presStyleIdx="0" presStyleCnt="2">
        <dgm:presLayoutVars>
          <dgm:chMax val="1"/>
          <dgm:bulletEnabled val="1"/>
        </dgm:presLayoutVars>
      </dgm:prSet>
      <dgm:spPr>
        <a:prstGeom prst="roundRect">
          <a:avLst/>
        </a:prstGeom>
      </dgm:spPr>
    </dgm:pt>
    <dgm:pt modelId="{FEF58299-6142-4D66-8748-E4F8557A45C5}" type="pres">
      <dgm:prSet presAssocID="{99044B64-AC70-4A04-B3A0-A78B25A4604E}" presName="descendantText" presStyleLbl="alignAccFollowNode1" presStyleIdx="0" presStyleCnt="2">
        <dgm:presLayoutVars>
          <dgm:bulletEnabled val="1"/>
        </dgm:presLayoutVars>
      </dgm:prSet>
      <dgm:spPr>
        <a:prstGeom prst="round2SameRect">
          <a:avLst/>
        </a:prstGeom>
      </dgm:spPr>
    </dgm:pt>
    <dgm:pt modelId="{8A77D98B-1FD2-4BD7-85FE-C513A945F385}" type="pres">
      <dgm:prSet presAssocID="{A8CB805C-6A52-48DE-A26C-C6BBB95DA3FF}" presName="sp" presStyleCnt="0"/>
      <dgm:spPr/>
    </dgm:pt>
    <dgm:pt modelId="{65C0461B-9E21-4F9D-BB02-9B7012F00F3F}" type="pres">
      <dgm:prSet presAssocID="{5D3F9B5F-DBA2-4556-B57B-5B96FCAE871E}" presName="linNode" presStyleCnt="0"/>
      <dgm:spPr/>
    </dgm:pt>
    <dgm:pt modelId="{D6DC99BC-93D8-454A-9067-7E9B8B5FBACF}" type="pres">
      <dgm:prSet presAssocID="{5D3F9B5F-DBA2-4556-B57B-5B96FCAE871E}" presName="parentText" presStyleLbl="node1" presStyleIdx="1" presStyleCnt="2">
        <dgm:presLayoutVars>
          <dgm:chMax val="1"/>
          <dgm:bulletEnabled val="1"/>
        </dgm:presLayoutVars>
      </dgm:prSet>
      <dgm:spPr>
        <a:prstGeom prst="roundRect">
          <a:avLst/>
        </a:prstGeom>
      </dgm:spPr>
    </dgm:pt>
    <dgm:pt modelId="{6E69518D-4766-4264-B4C7-5E176B19C001}" type="pres">
      <dgm:prSet presAssocID="{5D3F9B5F-DBA2-4556-B57B-5B96FCAE871E}" presName="descendantText" presStyleLbl="alignAccFollowNode1" presStyleIdx="1" presStyleCnt="2">
        <dgm:presLayoutVars>
          <dgm:bulletEnabled val="1"/>
        </dgm:presLayoutVars>
      </dgm:prSet>
      <dgm:spPr>
        <a:prstGeom prst="round2SameRect">
          <a:avLst/>
        </a:prstGeom>
      </dgm:spPr>
    </dgm:pt>
  </dgm:ptLst>
  <dgm:cxnLst>
    <dgm:cxn modelId="{EC31B115-AA05-4B35-891A-FCFF5F3C158F}" type="presOf" srcId="{AF8279BE-E65A-480C-9A6D-AB40056FA396}" destId="{6E69518D-4766-4264-B4C7-5E176B19C001}" srcOrd="0" destOrd="0" presId="urn:microsoft.com/office/officeart/2005/8/layout/vList5"/>
    <dgm:cxn modelId="{06CBCD5C-7E4C-453B-8A6A-8AF84661822A}" type="presOf" srcId="{5D3F9B5F-DBA2-4556-B57B-5B96FCAE871E}" destId="{D6DC99BC-93D8-454A-9067-7E9B8B5FBACF}" srcOrd="0" destOrd="0" presId="urn:microsoft.com/office/officeart/2005/8/layout/vList5"/>
    <dgm:cxn modelId="{9CCCE54D-2B1E-45AA-A5AB-D2264000705F}" type="presOf" srcId="{3D052F71-07C3-422D-85AE-2D69A7749B71}" destId="{FEF58299-6142-4D66-8748-E4F8557A45C5}" srcOrd="0" destOrd="0" presId="urn:microsoft.com/office/officeart/2005/8/layout/vList5"/>
    <dgm:cxn modelId="{224F477C-D301-40B2-B825-4800E86AF48B}" srcId="{99044B64-AC70-4A04-B3A0-A78B25A4604E}" destId="{3D052F71-07C3-422D-85AE-2D69A7749B71}" srcOrd="0" destOrd="0" parTransId="{C4EBB98D-14B2-49E8-A1BB-F74A5F6E76F1}" sibTransId="{2C2D36A4-0D0D-48E0-9247-3088C67A994E}"/>
    <dgm:cxn modelId="{81EBAC7F-E091-4A87-AF60-0C4DCBB7B7F9}" type="presOf" srcId="{99044B64-AC70-4A04-B3A0-A78B25A4604E}" destId="{67F4BB56-A948-4B4C-B53B-4360A45A8BAF}" srcOrd="0" destOrd="0" presId="urn:microsoft.com/office/officeart/2005/8/layout/vList5"/>
    <dgm:cxn modelId="{15BCA6C0-7D63-4E92-A9BC-FF2D703D3BE2}" srcId="{5D3F9B5F-DBA2-4556-B57B-5B96FCAE871E}" destId="{2AD6CAA4-966F-4D33-BC2B-2D9B7F082D34}" srcOrd="1" destOrd="0" parTransId="{D14A16FC-AB1E-4213-B84E-7DD5A992A265}" sibTransId="{A5D9883B-0F95-4D3E-BFB9-433157E12241}"/>
    <dgm:cxn modelId="{7628C5C2-1077-4011-B530-9ED55008CC3D}" type="presOf" srcId="{48E9F82E-3431-4FAE-8E76-B9823684C026}" destId="{D41BBB22-D825-4AF6-B6E3-3A0D4C9D97E7}" srcOrd="0" destOrd="0" presId="urn:microsoft.com/office/officeart/2005/8/layout/vList5"/>
    <dgm:cxn modelId="{8BCBC6C4-B1C8-448B-AA8A-DD6CA04F62DB}" type="presOf" srcId="{2AD6CAA4-966F-4D33-BC2B-2D9B7F082D34}" destId="{6E69518D-4766-4264-B4C7-5E176B19C001}" srcOrd="0" destOrd="1" presId="urn:microsoft.com/office/officeart/2005/8/layout/vList5"/>
    <dgm:cxn modelId="{026D5BD4-A788-4CF0-9880-D0EAC5CF3CC1}" srcId="{48E9F82E-3431-4FAE-8E76-B9823684C026}" destId="{5D3F9B5F-DBA2-4556-B57B-5B96FCAE871E}" srcOrd="1" destOrd="0" parTransId="{563390D1-E874-4B2E-BE6E-CE12CD31CB87}" sibTransId="{D9B25BD0-2D40-40BF-A782-7E31740F8569}"/>
    <dgm:cxn modelId="{5A6691E3-82CE-4589-B6F3-3B921664A4DE}" type="presOf" srcId="{F853CE9C-D471-4071-9DE0-B12ADDF98285}" destId="{FEF58299-6142-4D66-8748-E4F8557A45C5}" srcOrd="0" destOrd="1" presId="urn:microsoft.com/office/officeart/2005/8/layout/vList5"/>
    <dgm:cxn modelId="{B09D25F1-554A-4CCB-B2DA-7E2460D09903}" srcId="{99044B64-AC70-4A04-B3A0-A78B25A4604E}" destId="{F853CE9C-D471-4071-9DE0-B12ADDF98285}" srcOrd="1" destOrd="0" parTransId="{FCF916CE-1357-4308-AF01-7257E2EC9EB7}" sibTransId="{1FDDCF24-3AA0-42DD-9299-0B5198981024}"/>
    <dgm:cxn modelId="{6B8B2BFB-A977-4E70-ADB9-6616D517C337}" srcId="{5D3F9B5F-DBA2-4556-B57B-5B96FCAE871E}" destId="{AF8279BE-E65A-480C-9A6D-AB40056FA396}" srcOrd="0" destOrd="0" parTransId="{7DF0AF2E-0294-4E34-9558-30DEA0C667BC}" sibTransId="{6B71F2FF-E3AF-43E8-91B6-D5BC23F2642C}"/>
    <dgm:cxn modelId="{727356FB-3C22-4FA5-971F-059561E8009A}" srcId="{48E9F82E-3431-4FAE-8E76-B9823684C026}" destId="{99044B64-AC70-4A04-B3A0-A78B25A4604E}" srcOrd="0" destOrd="0" parTransId="{605F7633-1964-4A7D-B91F-D3A350AFCD26}" sibTransId="{A8CB805C-6A52-48DE-A26C-C6BBB95DA3FF}"/>
    <dgm:cxn modelId="{FAC26505-B285-47C2-990C-68B01704B45B}" type="presParOf" srcId="{D41BBB22-D825-4AF6-B6E3-3A0D4C9D97E7}" destId="{083A2A0C-5FCB-46E3-BA41-D7E437AAFFFC}" srcOrd="0" destOrd="0" presId="urn:microsoft.com/office/officeart/2005/8/layout/vList5"/>
    <dgm:cxn modelId="{4CB2C310-277E-4588-A260-1DEC7E40B632}" type="presParOf" srcId="{083A2A0C-5FCB-46E3-BA41-D7E437AAFFFC}" destId="{67F4BB56-A948-4B4C-B53B-4360A45A8BAF}" srcOrd="0" destOrd="0" presId="urn:microsoft.com/office/officeart/2005/8/layout/vList5"/>
    <dgm:cxn modelId="{63DC313E-4BFB-4F70-BB35-008D09885B2A}" type="presParOf" srcId="{083A2A0C-5FCB-46E3-BA41-D7E437AAFFFC}" destId="{FEF58299-6142-4D66-8748-E4F8557A45C5}" srcOrd="1" destOrd="0" presId="urn:microsoft.com/office/officeart/2005/8/layout/vList5"/>
    <dgm:cxn modelId="{F91C3BA5-8107-4A67-97B7-FAE1F7E42425}" type="presParOf" srcId="{D41BBB22-D825-4AF6-B6E3-3A0D4C9D97E7}" destId="{8A77D98B-1FD2-4BD7-85FE-C513A945F385}" srcOrd="1" destOrd="0" presId="urn:microsoft.com/office/officeart/2005/8/layout/vList5"/>
    <dgm:cxn modelId="{5010F427-39F9-4793-83F3-7F4806EFC9DD}" type="presParOf" srcId="{D41BBB22-D825-4AF6-B6E3-3A0D4C9D97E7}" destId="{65C0461B-9E21-4F9D-BB02-9B7012F00F3F}" srcOrd="2" destOrd="0" presId="urn:microsoft.com/office/officeart/2005/8/layout/vList5"/>
    <dgm:cxn modelId="{1CD6D6BD-6B35-415D-9D33-D9F31B3182E2}" type="presParOf" srcId="{65C0461B-9E21-4F9D-BB02-9B7012F00F3F}" destId="{D6DC99BC-93D8-454A-9067-7E9B8B5FBACF}" srcOrd="0" destOrd="0" presId="urn:microsoft.com/office/officeart/2005/8/layout/vList5"/>
    <dgm:cxn modelId="{187B3EFD-AB20-43A1-848A-4D4E6867FC67}" type="presParOf" srcId="{65C0461B-9E21-4F9D-BB02-9B7012F00F3F}" destId="{6E69518D-4766-4264-B4C7-5E176B19C0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2AEB7D-3629-4F84-81F5-0B5E34D7E4AE}" type="doc">
      <dgm:prSet loTypeId="urn:microsoft.com/office/officeart/2005/8/layout/vList4#16" loCatId="list" qsTypeId="urn:microsoft.com/office/officeart/2005/8/quickstyle/3d1" qsCatId="3D" csTypeId="urn:microsoft.com/office/officeart/2005/8/colors/accent1_2" csCatId="accent1" phldr="1"/>
      <dgm:spPr/>
      <dgm:t>
        <a:bodyPr/>
        <a:lstStyle/>
        <a:p>
          <a:endParaRPr lang="en-US"/>
        </a:p>
      </dgm:t>
    </dgm:pt>
    <dgm:pt modelId="{426E33A1-9614-4291-825E-1FBAF5FB8FBA}">
      <dgm:prSet phldrT="[Text]" custT="1"/>
      <dgm:spPr/>
      <dgm:t>
        <a:bodyPr/>
        <a:lstStyle/>
        <a:p>
          <a:pPr marL="182880"/>
          <a:r>
            <a:rPr lang="en-US" altLang="en-US" sz="2200" dirty="0">
              <a:ea typeface="ＭＳ Ｐゴシック" panose="020B0600070205080204" pitchFamily="34" charset="-128"/>
            </a:rPr>
            <a:t>Reasonable</a:t>
          </a:r>
          <a:endParaRPr lang="en-US" sz="2200" dirty="0"/>
        </a:p>
      </dgm:t>
    </dgm:pt>
    <dgm:pt modelId="{FA525643-80DD-49FF-B8AD-108C5B31E74E}" type="parTrans" cxnId="{4DA55322-1605-414D-9C33-19278072C9BB}">
      <dgm:prSet/>
      <dgm:spPr/>
      <dgm:t>
        <a:bodyPr/>
        <a:lstStyle/>
        <a:p>
          <a:endParaRPr lang="en-US" sz="2200"/>
        </a:p>
      </dgm:t>
    </dgm:pt>
    <dgm:pt modelId="{EC3A6E9B-1101-4D52-A955-6762BAF551B6}" type="sibTrans" cxnId="{4DA55322-1605-414D-9C33-19278072C9BB}">
      <dgm:prSet/>
      <dgm:spPr/>
      <dgm:t>
        <a:bodyPr/>
        <a:lstStyle/>
        <a:p>
          <a:endParaRPr lang="en-US" sz="2200"/>
        </a:p>
      </dgm:t>
    </dgm:pt>
    <dgm:pt modelId="{A90EAC1F-C572-4511-AED2-80C08174C76F}">
      <dgm:prSet phldrT="[Text]" custT="1"/>
      <dgm:spPr/>
      <dgm:t>
        <a:bodyPr/>
        <a:lstStyle/>
        <a:p>
          <a:pPr marL="182880"/>
          <a:r>
            <a:rPr lang="en-US" altLang="en-US" sz="2200" dirty="0">
              <a:ea typeface="ＭＳ Ｐゴシック" panose="020B0600070205080204" pitchFamily="34" charset="-128"/>
            </a:rPr>
            <a:t>In accordance with established policy</a:t>
          </a:r>
          <a:endParaRPr lang="en-US" sz="2200" dirty="0"/>
        </a:p>
      </dgm:t>
    </dgm:pt>
    <dgm:pt modelId="{271A4D39-06AA-4FF6-8146-749F5790E06A}" type="parTrans" cxnId="{FC347EFC-17C7-4DDF-9D34-9E4CDDAF0A98}">
      <dgm:prSet/>
      <dgm:spPr/>
      <dgm:t>
        <a:bodyPr/>
        <a:lstStyle/>
        <a:p>
          <a:endParaRPr lang="en-US" sz="2200"/>
        </a:p>
      </dgm:t>
    </dgm:pt>
    <dgm:pt modelId="{CEE55ACE-2CC6-4858-9EFB-EC047292F456}" type="sibTrans" cxnId="{FC347EFC-17C7-4DDF-9D34-9E4CDDAF0A98}">
      <dgm:prSet/>
      <dgm:spPr/>
      <dgm:t>
        <a:bodyPr/>
        <a:lstStyle/>
        <a:p>
          <a:endParaRPr lang="en-US" sz="2200"/>
        </a:p>
      </dgm:t>
    </dgm:pt>
    <dgm:pt modelId="{9CA7607B-0D1C-44BB-9B6C-D94CFB95AE34}">
      <dgm:prSet phldrT="[Text]" custT="1"/>
      <dgm:spPr/>
      <dgm:t>
        <a:bodyPr/>
        <a:lstStyle/>
        <a:p>
          <a:pPr marL="182880"/>
          <a:r>
            <a:rPr lang="en-US" altLang="en-US" sz="2200" dirty="0">
              <a:ea typeface="ＭＳ Ｐゴシック" panose="020B0600070205080204" pitchFamily="34" charset="-128"/>
            </a:rPr>
            <a:t>Method of allocation is not discriminatory</a:t>
          </a:r>
          <a:endParaRPr lang="en-US" sz="2200" dirty="0"/>
        </a:p>
      </dgm:t>
    </dgm:pt>
    <dgm:pt modelId="{D1333C9E-D743-4B90-889E-A4EB2AE75D3E}" type="parTrans" cxnId="{7E17037D-D628-4F42-AD2E-A4B27C974E76}">
      <dgm:prSet/>
      <dgm:spPr/>
      <dgm:t>
        <a:bodyPr/>
        <a:lstStyle/>
        <a:p>
          <a:endParaRPr lang="en-US" sz="2200"/>
        </a:p>
      </dgm:t>
    </dgm:pt>
    <dgm:pt modelId="{D9D5BB04-122B-455F-A1B0-DF7A48493244}" type="sibTrans" cxnId="{7E17037D-D628-4F42-AD2E-A4B27C974E76}">
      <dgm:prSet/>
      <dgm:spPr/>
      <dgm:t>
        <a:bodyPr/>
        <a:lstStyle/>
        <a:p>
          <a:endParaRPr lang="en-US" sz="2200"/>
        </a:p>
      </dgm:t>
    </dgm:pt>
    <dgm:pt modelId="{4D04A5C2-177E-4618-8D24-7A3D843D3542}">
      <dgm:prSet phldrT="[Text]" custT="1"/>
      <dgm:spPr/>
      <dgm:t>
        <a:bodyPr/>
        <a:lstStyle/>
        <a:p>
          <a:pPr marL="182880"/>
          <a:r>
            <a:rPr lang="en-US" altLang="en-US" sz="2200" dirty="0">
              <a:ea typeface="ＭＳ Ｐゴシック" panose="020B0600070205080204" pitchFamily="34" charset="-128"/>
            </a:rPr>
            <a:t>If accrual basis, assigned to each fiscal year in accordance with GAAP</a:t>
          </a:r>
          <a:endParaRPr lang="en-US" sz="2200" dirty="0"/>
        </a:p>
      </dgm:t>
    </dgm:pt>
    <dgm:pt modelId="{56B17B16-1F5E-4098-9782-4F39E46844ED}" type="parTrans" cxnId="{29AF8675-6023-4324-89E8-E8EB18745CED}">
      <dgm:prSet/>
      <dgm:spPr/>
      <dgm:t>
        <a:bodyPr/>
        <a:lstStyle/>
        <a:p>
          <a:endParaRPr lang="en-US" sz="2200"/>
        </a:p>
      </dgm:t>
    </dgm:pt>
    <dgm:pt modelId="{92F5A7DC-E151-45ED-A06C-17BC507B7207}" type="sibTrans" cxnId="{29AF8675-6023-4324-89E8-E8EB18745CED}">
      <dgm:prSet/>
      <dgm:spPr/>
      <dgm:t>
        <a:bodyPr/>
        <a:lstStyle/>
        <a:p>
          <a:endParaRPr lang="en-US" sz="2200"/>
        </a:p>
      </dgm:t>
    </dgm:pt>
    <dgm:pt modelId="{1A2F77E4-8390-4918-8C9E-292969841A92}">
      <dgm:prSet phldrT="[Text]" custT="1"/>
      <dgm:spPr/>
      <dgm:t>
        <a:bodyPr/>
        <a:lstStyle/>
        <a:p>
          <a:pPr marL="182880"/>
          <a:r>
            <a:rPr lang="en-US" altLang="en-US" sz="2200" dirty="0">
              <a:ea typeface="ＭＳ Ｐゴシック" panose="020B0600070205080204" pitchFamily="34" charset="-128"/>
            </a:rPr>
            <a:t>Funded for all plan participants within six months after year-end</a:t>
          </a:r>
          <a:endParaRPr lang="en-US" sz="2200" dirty="0"/>
        </a:p>
      </dgm:t>
    </dgm:pt>
    <dgm:pt modelId="{C732629E-8116-489A-B814-16E8A84F31EA}" type="parTrans" cxnId="{88FCC044-ABCB-4DD2-A979-56808302DDD3}">
      <dgm:prSet/>
      <dgm:spPr/>
      <dgm:t>
        <a:bodyPr/>
        <a:lstStyle/>
        <a:p>
          <a:endParaRPr lang="en-US" sz="2200"/>
        </a:p>
      </dgm:t>
    </dgm:pt>
    <dgm:pt modelId="{BD546DD6-7E8A-49AC-AAC5-486CB25CDFA9}" type="sibTrans" cxnId="{88FCC044-ABCB-4DD2-A979-56808302DDD3}">
      <dgm:prSet/>
      <dgm:spPr/>
      <dgm:t>
        <a:bodyPr/>
        <a:lstStyle/>
        <a:p>
          <a:endParaRPr lang="en-US" sz="2200"/>
        </a:p>
      </dgm:t>
    </dgm:pt>
    <dgm:pt modelId="{AB55212A-E3A3-41D7-BAE5-1DED9E3F6233}" type="pres">
      <dgm:prSet presAssocID="{5D2AEB7D-3629-4F84-81F5-0B5E34D7E4AE}" presName="linear" presStyleCnt="0">
        <dgm:presLayoutVars>
          <dgm:dir/>
          <dgm:resizeHandles val="exact"/>
        </dgm:presLayoutVars>
      </dgm:prSet>
      <dgm:spPr/>
    </dgm:pt>
    <dgm:pt modelId="{5C2424C9-68E9-421F-95BF-26766A532CD6}" type="pres">
      <dgm:prSet presAssocID="{426E33A1-9614-4291-825E-1FBAF5FB8FBA}" presName="comp" presStyleCnt="0"/>
      <dgm:spPr/>
    </dgm:pt>
    <dgm:pt modelId="{6CB5CB4A-A741-4445-AD72-B914DA471045}" type="pres">
      <dgm:prSet presAssocID="{426E33A1-9614-4291-825E-1FBAF5FB8FBA}" presName="box" presStyleLbl="node1" presStyleIdx="0" presStyleCnt="5" custLinFactNeighborX="-2526" custLinFactNeighborY="-19945"/>
      <dgm:spPr/>
    </dgm:pt>
    <dgm:pt modelId="{D7866089-5CC2-49F3-AC94-6427E23A5033}" type="pres">
      <dgm:prSet presAssocID="{426E33A1-9614-4291-825E-1FBAF5FB8FBA}" presName="img" presStyleLbl="fgImgPlace1" presStyleIdx="0" presStyleCnt="5" custScaleX="68750" custScaleY="116152" custLinFactNeighborX="126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extLst>
        <a:ext uri="{E40237B7-FDA0-4F09-8148-C483321AD2D9}">
          <dgm14:cNvPr xmlns:dgm14="http://schemas.microsoft.com/office/drawing/2010/diagram" id="0" name="" descr="woman signaling ok with hand"/>
        </a:ext>
      </dgm:extLst>
    </dgm:pt>
    <dgm:pt modelId="{9D8E0E81-CA54-4C60-B564-AD5AC2C3A38A}" type="pres">
      <dgm:prSet presAssocID="{426E33A1-9614-4291-825E-1FBAF5FB8FBA}" presName="text" presStyleLbl="node1" presStyleIdx="0" presStyleCnt="5">
        <dgm:presLayoutVars>
          <dgm:bulletEnabled val="1"/>
        </dgm:presLayoutVars>
      </dgm:prSet>
      <dgm:spPr/>
    </dgm:pt>
    <dgm:pt modelId="{D134D46D-9D22-46C4-B9D0-5D3FF6621CB2}" type="pres">
      <dgm:prSet presAssocID="{EC3A6E9B-1101-4D52-A955-6762BAF551B6}" presName="spacer" presStyleCnt="0"/>
      <dgm:spPr/>
    </dgm:pt>
    <dgm:pt modelId="{4CA40E7E-E4F8-434A-A9D0-53002704FC25}" type="pres">
      <dgm:prSet presAssocID="{A90EAC1F-C572-4511-AED2-80C08174C76F}" presName="comp" presStyleCnt="0"/>
      <dgm:spPr/>
    </dgm:pt>
    <dgm:pt modelId="{3D9DBCC2-E86E-4AFB-8F21-07DC6D2F0026}" type="pres">
      <dgm:prSet presAssocID="{A90EAC1F-C572-4511-AED2-80C08174C76F}" presName="box" presStyleLbl="node1" presStyleIdx="1" presStyleCnt="5" custScaleY="113149"/>
      <dgm:spPr/>
    </dgm:pt>
    <dgm:pt modelId="{77E28FA3-CEA4-4EAC-8699-FE4A777CC728}" type="pres">
      <dgm:prSet presAssocID="{A90EAC1F-C572-4511-AED2-80C08174C76F}" presName="img" presStyleLbl="fgImgPlace1" presStyleIdx="1" presStyleCnt="5" custScaleX="68750" custScaleY="116152" custLinFactNeighborX="1058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dgm:spPr>
      <dgm:extLst>
        <a:ext uri="{E40237B7-FDA0-4F09-8148-C483321AD2D9}">
          <dgm14:cNvPr xmlns:dgm14="http://schemas.microsoft.com/office/drawing/2010/diagram" id="0" name="" descr="company policy manual"/>
        </a:ext>
      </dgm:extLst>
    </dgm:pt>
    <dgm:pt modelId="{37566159-45C1-428E-A913-F12E5B2FCF6B}" type="pres">
      <dgm:prSet presAssocID="{A90EAC1F-C572-4511-AED2-80C08174C76F}" presName="text" presStyleLbl="node1" presStyleIdx="1" presStyleCnt="5">
        <dgm:presLayoutVars>
          <dgm:bulletEnabled val="1"/>
        </dgm:presLayoutVars>
      </dgm:prSet>
      <dgm:spPr/>
    </dgm:pt>
    <dgm:pt modelId="{9522FB49-5247-40DC-B5EE-1D01D6C66AB3}" type="pres">
      <dgm:prSet presAssocID="{CEE55ACE-2CC6-4858-9EFB-EC047292F456}" presName="spacer" presStyleCnt="0"/>
      <dgm:spPr/>
    </dgm:pt>
    <dgm:pt modelId="{85370BF4-9785-42A6-8DF9-33A691795805}" type="pres">
      <dgm:prSet presAssocID="{9CA7607B-0D1C-44BB-9B6C-D94CFB95AE34}" presName="comp" presStyleCnt="0"/>
      <dgm:spPr/>
    </dgm:pt>
    <dgm:pt modelId="{7DC72C29-BB70-4FA8-9318-EB5C80B813A6}" type="pres">
      <dgm:prSet presAssocID="{9CA7607B-0D1C-44BB-9B6C-D94CFB95AE34}" presName="box" presStyleLbl="node1" presStyleIdx="2" presStyleCnt="5" custScaleY="120601" custLinFactNeighborX="1111"/>
      <dgm:spPr/>
    </dgm:pt>
    <dgm:pt modelId="{CEAAEC86-0217-4D64-B2EB-47B074F58354}" type="pres">
      <dgm:prSet presAssocID="{9CA7607B-0D1C-44BB-9B6C-D94CFB95AE34}" presName="img" presStyleLbl="fgImgPlace1" presStyleIdx="2" presStyleCnt="5" custScaleX="68750" custScaleY="116152" custLinFactNeighborX="1041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descr="figure walking away from group"/>
        </a:ext>
      </dgm:extLst>
    </dgm:pt>
    <dgm:pt modelId="{C461B06F-E3D0-4C03-90DA-1FBCDEFC8AA6}" type="pres">
      <dgm:prSet presAssocID="{9CA7607B-0D1C-44BB-9B6C-D94CFB95AE34}" presName="text" presStyleLbl="node1" presStyleIdx="2" presStyleCnt="5">
        <dgm:presLayoutVars>
          <dgm:bulletEnabled val="1"/>
        </dgm:presLayoutVars>
      </dgm:prSet>
      <dgm:spPr/>
    </dgm:pt>
    <dgm:pt modelId="{D624951F-3651-43AD-82F4-1D1CBD9C8F5D}" type="pres">
      <dgm:prSet presAssocID="{D9D5BB04-122B-455F-A1B0-DF7A48493244}" presName="spacer" presStyleCnt="0"/>
      <dgm:spPr/>
    </dgm:pt>
    <dgm:pt modelId="{1E0C90A1-0775-4B4F-B448-7E409424456D}" type="pres">
      <dgm:prSet presAssocID="{4D04A5C2-177E-4618-8D24-7A3D843D3542}" presName="comp" presStyleCnt="0"/>
      <dgm:spPr/>
    </dgm:pt>
    <dgm:pt modelId="{5D14064C-C138-4630-A435-F043E5403006}" type="pres">
      <dgm:prSet presAssocID="{4D04A5C2-177E-4618-8D24-7A3D843D3542}" presName="box" presStyleLbl="node1" presStyleIdx="3" presStyleCnt="5" custScaleY="116161"/>
      <dgm:spPr/>
    </dgm:pt>
    <dgm:pt modelId="{8CE14A0F-E943-4A7C-8CE7-DCFCCC12C1FA}" type="pres">
      <dgm:prSet presAssocID="{4D04A5C2-177E-4618-8D24-7A3D843D3542}" presName="img" presStyleLbl="fgImgPlace1" presStyleIdx="3" presStyleCnt="5" custScaleX="69268" custScaleY="116152" custLinFactNeighborX="928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extLst>
        <a:ext uri="{E40237B7-FDA0-4F09-8148-C483321AD2D9}">
          <dgm14:cNvPr xmlns:dgm14="http://schemas.microsoft.com/office/drawing/2010/diagram" id="0" name="" descr="letters GAAP for Generally Accepted Accounting Principles"/>
        </a:ext>
      </dgm:extLst>
    </dgm:pt>
    <dgm:pt modelId="{979FFDB6-8023-472C-8BB9-A24307B4D26F}" type="pres">
      <dgm:prSet presAssocID="{4D04A5C2-177E-4618-8D24-7A3D843D3542}" presName="text" presStyleLbl="node1" presStyleIdx="3" presStyleCnt="5">
        <dgm:presLayoutVars>
          <dgm:bulletEnabled val="1"/>
        </dgm:presLayoutVars>
      </dgm:prSet>
      <dgm:spPr/>
    </dgm:pt>
    <dgm:pt modelId="{B59CAE25-59CC-4168-B9D1-87C6E553D029}" type="pres">
      <dgm:prSet presAssocID="{92F5A7DC-E151-45ED-A06C-17BC507B7207}" presName="spacer" presStyleCnt="0"/>
      <dgm:spPr/>
    </dgm:pt>
    <dgm:pt modelId="{EF5B37B5-098D-4DB1-90B2-6AA1D3785013}" type="pres">
      <dgm:prSet presAssocID="{1A2F77E4-8390-4918-8C9E-292969841A92}" presName="comp" presStyleCnt="0"/>
      <dgm:spPr/>
    </dgm:pt>
    <dgm:pt modelId="{3F5AB7EC-D988-404D-B3F1-E2D640762BAF}" type="pres">
      <dgm:prSet presAssocID="{1A2F77E4-8390-4918-8C9E-292969841A92}" presName="box" presStyleLbl="node1" presStyleIdx="4" presStyleCnt="5" custScaleY="108711" custLinFactNeighborY="-8605"/>
      <dgm:spPr/>
    </dgm:pt>
    <dgm:pt modelId="{CB8B66AB-90D6-4FDE-810C-00CCD2D3E331}" type="pres">
      <dgm:prSet presAssocID="{1A2F77E4-8390-4918-8C9E-292969841A92}" presName="img" presStyleLbl="fgImgPlace1" presStyleIdx="4" presStyleCnt="5" custScaleX="68750" custScaleY="116152" custLinFactNeighborX="8615" custLinFactNeighborY="-987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000" b="-1000"/>
          </a:stretch>
        </a:blipFill>
      </dgm:spPr>
      <dgm:extLst>
        <a:ext uri="{E40237B7-FDA0-4F09-8148-C483321AD2D9}">
          <dgm14:cNvPr xmlns:dgm14="http://schemas.microsoft.com/office/drawing/2010/diagram" id="0" name="" descr="calendar pages turning"/>
        </a:ext>
      </dgm:extLst>
    </dgm:pt>
    <dgm:pt modelId="{5C00869D-CD57-47D1-B3CD-241764CD689D}" type="pres">
      <dgm:prSet presAssocID="{1A2F77E4-8390-4918-8C9E-292969841A92}" presName="text" presStyleLbl="node1" presStyleIdx="4" presStyleCnt="5">
        <dgm:presLayoutVars>
          <dgm:bulletEnabled val="1"/>
        </dgm:presLayoutVars>
      </dgm:prSet>
      <dgm:spPr/>
    </dgm:pt>
  </dgm:ptLst>
  <dgm:cxnLst>
    <dgm:cxn modelId="{3BD50F08-F53F-4A91-8FD0-A8590CE826B1}" type="presOf" srcId="{4D04A5C2-177E-4618-8D24-7A3D843D3542}" destId="{5D14064C-C138-4630-A435-F043E5403006}" srcOrd="0" destOrd="0" presId="urn:microsoft.com/office/officeart/2005/8/layout/vList4#16"/>
    <dgm:cxn modelId="{4DA55322-1605-414D-9C33-19278072C9BB}" srcId="{5D2AEB7D-3629-4F84-81F5-0B5E34D7E4AE}" destId="{426E33A1-9614-4291-825E-1FBAF5FB8FBA}" srcOrd="0" destOrd="0" parTransId="{FA525643-80DD-49FF-B8AD-108C5B31E74E}" sibTransId="{EC3A6E9B-1101-4D52-A955-6762BAF551B6}"/>
    <dgm:cxn modelId="{E7AD502D-59FD-4F44-823F-D902900A1351}" type="presOf" srcId="{9CA7607B-0D1C-44BB-9B6C-D94CFB95AE34}" destId="{7DC72C29-BB70-4FA8-9318-EB5C80B813A6}" srcOrd="0" destOrd="0" presId="urn:microsoft.com/office/officeart/2005/8/layout/vList4#16"/>
    <dgm:cxn modelId="{2227252F-B9FE-4428-A2A1-E07851D3E364}" type="presOf" srcId="{A90EAC1F-C572-4511-AED2-80C08174C76F}" destId="{3D9DBCC2-E86E-4AFB-8F21-07DC6D2F0026}" srcOrd="0" destOrd="0" presId="urn:microsoft.com/office/officeart/2005/8/layout/vList4#16"/>
    <dgm:cxn modelId="{697D8730-B6DC-4D43-B84D-C0AC05579408}" type="presOf" srcId="{9CA7607B-0D1C-44BB-9B6C-D94CFB95AE34}" destId="{C461B06F-E3D0-4C03-90DA-1FBCDEFC8AA6}" srcOrd="1" destOrd="0" presId="urn:microsoft.com/office/officeart/2005/8/layout/vList4#16"/>
    <dgm:cxn modelId="{88FCC044-ABCB-4DD2-A979-56808302DDD3}" srcId="{5D2AEB7D-3629-4F84-81F5-0B5E34D7E4AE}" destId="{1A2F77E4-8390-4918-8C9E-292969841A92}" srcOrd="4" destOrd="0" parTransId="{C732629E-8116-489A-B814-16E8A84F31EA}" sibTransId="{BD546DD6-7E8A-49AC-AAC5-486CB25CDFA9}"/>
    <dgm:cxn modelId="{D9F1C769-564D-4FA4-A583-514BBD223466}" type="presOf" srcId="{426E33A1-9614-4291-825E-1FBAF5FB8FBA}" destId="{9D8E0E81-CA54-4C60-B564-AD5AC2C3A38A}" srcOrd="1" destOrd="0" presId="urn:microsoft.com/office/officeart/2005/8/layout/vList4#16"/>
    <dgm:cxn modelId="{206E9B6D-D3FA-4BB6-8B8E-468BB265C759}" type="presOf" srcId="{1A2F77E4-8390-4918-8C9E-292969841A92}" destId="{3F5AB7EC-D988-404D-B3F1-E2D640762BAF}" srcOrd="0" destOrd="0" presId="urn:microsoft.com/office/officeart/2005/8/layout/vList4#16"/>
    <dgm:cxn modelId="{8176AF73-EEB9-4AA9-8B9F-589E4608F1B4}" type="presOf" srcId="{5D2AEB7D-3629-4F84-81F5-0B5E34D7E4AE}" destId="{AB55212A-E3A3-41D7-BAE5-1DED9E3F6233}" srcOrd="0" destOrd="0" presId="urn:microsoft.com/office/officeart/2005/8/layout/vList4#16"/>
    <dgm:cxn modelId="{29AF8675-6023-4324-89E8-E8EB18745CED}" srcId="{5D2AEB7D-3629-4F84-81F5-0B5E34D7E4AE}" destId="{4D04A5C2-177E-4618-8D24-7A3D843D3542}" srcOrd="3" destOrd="0" parTransId="{56B17B16-1F5E-4098-9782-4F39E46844ED}" sibTransId="{92F5A7DC-E151-45ED-A06C-17BC507B7207}"/>
    <dgm:cxn modelId="{7E17037D-D628-4F42-AD2E-A4B27C974E76}" srcId="{5D2AEB7D-3629-4F84-81F5-0B5E34D7E4AE}" destId="{9CA7607B-0D1C-44BB-9B6C-D94CFB95AE34}" srcOrd="2" destOrd="0" parTransId="{D1333C9E-D743-4B90-889E-A4EB2AE75D3E}" sibTransId="{D9D5BB04-122B-455F-A1B0-DF7A48493244}"/>
    <dgm:cxn modelId="{0498148D-8D1F-46CC-8F91-520949B62EA9}" type="presOf" srcId="{426E33A1-9614-4291-825E-1FBAF5FB8FBA}" destId="{6CB5CB4A-A741-4445-AD72-B914DA471045}" srcOrd="0" destOrd="0" presId="urn:microsoft.com/office/officeart/2005/8/layout/vList4#16"/>
    <dgm:cxn modelId="{66917A96-7533-4A05-BE00-F2A2D1CB9A1C}" type="presOf" srcId="{1A2F77E4-8390-4918-8C9E-292969841A92}" destId="{5C00869D-CD57-47D1-B3CD-241764CD689D}" srcOrd="1" destOrd="0" presId="urn:microsoft.com/office/officeart/2005/8/layout/vList4#16"/>
    <dgm:cxn modelId="{94CBDAB1-E993-4C6E-93DF-259EB1DE6138}" type="presOf" srcId="{4D04A5C2-177E-4618-8D24-7A3D843D3542}" destId="{979FFDB6-8023-472C-8BB9-A24307B4D26F}" srcOrd="1" destOrd="0" presId="urn:microsoft.com/office/officeart/2005/8/layout/vList4#16"/>
    <dgm:cxn modelId="{966FA3F4-5505-4ABF-AFAA-1DAC97B199DC}" type="presOf" srcId="{A90EAC1F-C572-4511-AED2-80C08174C76F}" destId="{37566159-45C1-428E-A913-F12E5B2FCF6B}" srcOrd="1" destOrd="0" presId="urn:microsoft.com/office/officeart/2005/8/layout/vList4#16"/>
    <dgm:cxn modelId="{FC347EFC-17C7-4DDF-9D34-9E4CDDAF0A98}" srcId="{5D2AEB7D-3629-4F84-81F5-0B5E34D7E4AE}" destId="{A90EAC1F-C572-4511-AED2-80C08174C76F}" srcOrd="1" destOrd="0" parTransId="{271A4D39-06AA-4FF6-8146-749F5790E06A}" sibTransId="{CEE55ACE-2CC6-4858-9EFB-EC047292F456}"/>
    <dgm:cxn modelId="{C17C56B4-CFE3-49B7-B89D-9167B86935D2}" type="presParOf" srcId="{AB55212A-E3A3-41D7-BAE5-1DED9E3F6233}" destId="{5C2424C9-68E9-421F-95BF-26766A532CD6}" srcOrd="0" destOrd="0" presId="urn:microsoft.com/office/officeart/2005/8/layout/vList4#16"/>
    <dgm:cxn modelId="{83A8CE6C-11FA-4F8A-89B2-6311654FA48B}" type="presParOf" srcId="{5C2424C9-68E9-421F-95BF-26766A532CD6}" destId="{6CB5CB4A-A741-4445-AD72-B914DA471045}" srcOrd="0" destOrd="0" presId="urn:microsoft.com/office/officeart/2005/8/layout/vList4#16"/>
    <dgm:cxn modelId="{BB0D2089-BDFD-44C0-9811-69C7A444734A}" type="presParOf" srcId="{5C2424C9-68E9-421F-95BF-26766A532CD6}" destId="{D7866089-5CC2-49F3-AC94-6427E23A5033}" srcOrd="1" destOrd="0" presId="urn:microsoft.com/office/officeart/2005/8/layout/vList4#16"/>
    <dgm:cxn modelId="{1A29EB2E-49B0-46CC-A935-D0CB47645559}" type="presParOf" srcId="{5C2424C9-68E9-421F-95BF-26766A532CD6}" destId="{9D8E0E81-CA54-4C60-B564-AD5AC2C3A38A}" srcOrd="2" destOrd="0" presId="urn:microsoft.com/office/officeart/2005/8/layout/vList4#16"/>
    <dgm:cxn modelId="{72D88F41-D4CE-4C7C-B391-759E52A448EE}" type="presParOf" srcId="{AB55212A-E3A3-41D7-BAE5-1DED9E3F6233}" destId="{D134D46D-9D22-46C4-B9D0-5D3FF6621CB2}" srcOrd="1" destOrd="0" presId="urn:microsoft.com/office/officeart/2005/8/layout/vList4#16"/>
    <dgm:cxn modelId="{ADA1F430-E911-478E-805E-B7F9C1FCFC99}" type="presParOf" srcId="{AB55212A-E3A3-41D7-BAE5-1DED9E3F6233}" destId="{4CA40E7E-E4F8-434A-A9D0-53002704FC25}" srcOrd="2" destOrd="0" presId="urn:microsoft.com/office/officeart/2005/8/layout/vList4#16"/>
    <dgm:cxn modelId="{FB4B3C22-CA8E-44BA-8913-608F489AD948}" type="presParOf" srcId="{4CA40E7E-E4F8-434A-A9D0-53002704FC25}" destId="{3D9DBCC2-E86E-4AFB-8F21-07DC6D2F0026}" srcOrd="0" destOrd="0" presId="urn:microsoft.com/office/officeart/2005/8/layout/vList4#16"/>
    <dgm:cxn modelId="{92C773E9-0AF6-4768-9537-2709ACDC42D6}" type="presParOf" srcId="{4CA40E7E-E4F8-434A-A9D0-53002704FC25}" destId="{77E28FA3-CEA4-4EAC-8699-FE4A777CC728}" srcOrd="1" destOrd="0" presId="urn:microsoft.com/office/officeart/2005/8/layout/vList4#16"/>
    <dgm:cxn modelId="{0DAF80A7-51BC-4850-B86F-4C9267F6BDD3}" type="presParOf" srcId="{4CA40E7E-E4F8-434A-A9D0-53002704FC25}" destId="{37566159-45C1-428E-A913-F12E5B2FCF6B}" srcOrd="2" destOrd="0" presId="urn:microsoft.com/office/officeart/2005/8/layout/vList4#16"/>
    <dgm:cxn modelId="{B8DB40CD-0CD3-4F78-A491-DB0771C14B9F}" type="presParOf" srcId="{AB55212A-E3A3-41D7-BAE5-1DED9E3F6233}" destId="{9522FB49-5247-40DC-B5EE-1D01D6C66AB3}" srcOrd="3" destOrd="0" presId="urn:microsoft.com/office/officeart/2005/8/layout/vList4#16"/>
    <dgm:cxn modelId="{D0275E64-0646-44FE-814E-45F067EE9EBC}" type="presParOf" srcId="{AB55212A-E3A3-41D7-BAE5-1DED9E3F6233}" destId="{85370BF4-9785-42A6-8DF9-33A691795805}" srcOrd="4" destOrd="0" presId="urn:microsoft.com/office/officeart/2005/8/layout/vList4#16"/>
    <dgm:cxn modelId="{1B5B2253-3F50-4BD6-9BEF-F4CD9E06CF36}" type="presParOf" srcId="{85370BF4-9785-42A6-8DF9-33A691795805}" destId="{7DC72C29-BB70-4FA8-9318-EB5C80B813A6}" srcOrd="0" destOrd="0" presId="urn:microsoft.com/office/officeart/2005/8/layout/vList4#16"/>
    <dgm:cxn modelId="{8E7EABDB-52D1-4783-8786-55DBEA3F3F4A}" type="presParOf" srcId="{85370BF4-9785-42A6-8DF9-33A691795805}" destId="{CEAAEC86-0217-4D64-B2EB-47B074F58354}" srcOrd="1" destOrd="0" presId="urn:microsoft.com/office/officeart/2005/8/layout/vList4#16"/>
    <dgm:cxn modelId="{30BDBBF0-1682-42F7-A21B-87D2ED352F12}" type="presParOf" srcId="{85370BF4-9785-42A6-8DF9-33A691795805}" destId="{C461B06F-E3D0-4C03-90DA-1FBCDEFC8AA6}" srcOrd="2" destOrd="0" presId="urn:microsoft.com/office/officeart/2005/8/layout/vList4#16"/>
    <dgm:cxn modelId="{D46545D7-32CE-4BBE-A5B8-3305C6829CF9}" type="presParOf" srcId="{AB55212A-E3A3-41D7-BAE5-1DED9E3F6233}" destId="{D624951F-3651-43AD-82F4-1D1CBD9C8F5D}" srcOrd="5" destOrd="0" presId="urn:microsoft.com/office/officeart/2005/8/layout/vList4#16"/>
    <dgm:cxn modelId="{D2A2B962-05BD-4898-914A-37B6D9AE2B54}" type="presParOf" srcId="{AB55212A-E3A3-41D7-BAE5-1DED9E3F6233}" destId="{1E0C90A1-0775-4B4F-B448-7E409424456D}" srcOrd="6" destOrd="0" presId="urn:microsoft.com/office/officeart/2005/8/layout/vList4#16"/>
    <dgm:cxn modelId="{2C7441C6-DC85-440E-BCE7-513CF2B8DA0D}" type="presParOf" srcId="{1E0C90A1-0775-4B4F-B448-7E409424456D}" destId="{5D14064C-C138-4630-A435-F043E5403006}" srcOrd="0" destOrd="0" presId="urn:microsoft.com/office/officeart/2005/8/layout/vList4#16"/>
    <dgm:cxn modelId="{3F5BEFC1-F8CE-448F-8B46-6B4C19D53D74}" type="presParOf" srcId="{1E0C90A1-0775-4B4F-B448-7E409424456D}" destId="{8CE14A0F-E943-4A7C-8CE7-DCFCCC12C1FA}" srcOrd="1" destOrd="0" presId="urn:microsoft.com/office/officeart/2005/8/layout/vList4#16"/>
    <dgm:cxn modelId="{99DD7BF7-043B-4CCC-B6F1-39E8E3AEAE89}" type="presParOf" srcId="{1E0C90A1-0775-4B4F-B448-7E409424456D}" destId="{979FFDB6-8023-472C-8BB9-A24307B4D26F}" srcOrd="2" destOrd="0" presId="urn:microsoft.com/office/officeart/2005/8/layout/vList4#16"/>
    <dgm:cxn modelId="{7F0B7F4B-6622-46C4-AEE4-678EC132C577}" type="presParOf" srcId="{AB55212A-E3A3-41D7-BAE5-1DED9E3F6233}" destId="{B59CAE25-59CC-4168-B9D1-87C6E553D029}" srcOrd="7" destOrd="0" presId="urn:microsoft.com/office/officeart/2005/8/layout/vList4#16"/>
    <dgm:cxn modelId="{6DDAF5AE-770F-4A31-87E9-F9F9D28A36EA}" type="presParOf" srcId="{AB55212A-E3A3-41D7-BAE5-1DED9E3F6233}" destId="{EF5B37B5-098D-4DB1-90B2-6AA1D3785013}" srcOrd="8" destOrd="0" presId="urn:microsoft.com/office/officeart/2005/8/layout/vList4#16"/>
    <dgm:cxn modelId="{0EF6DE40-9D7C-4ABC-940C-E7765C76739C}" type="presParOf" srcId="{EF5B37B5-098D-4DB1-90B2-6AA1D3785013}" destId="{3F5AB7EC-D988-404D-B3F1-E2D640762BAF}" srcOrd="0" destOrd="0" presId="urn:microsoft.com/office/officeart/2005/8/layout/vList4#16"/>
    <dgm:cxn modelId="{C0BDACB5-553D-438B-A949-9B2027C5A004}" type="presParOf" srcId="{EF5B37B5-098D-4DB1-90B2-6AA1D3785013}" destId="{CB8B66AB-90D6-4FDE-810C-00CCD2D3E331}" srcOrd="1" destOrd="0" presId="urn:microsoft.com/office/officeart/2005/8/layout/vList4#16"/>
    <dgm:cxn modelId="{A810CCE5-8DE8-48C3-90AC-3B2D1DB92D50}" type="presParOf" srcId="{EF5B37B5-098D-4DB1-90B2-6AA1D3785013}" destId="{5C00869D-CD57-47D1-B3CD-241764CD689D}" srcOrd="2" destOrd="0" presId="urn:microsoft.com/office/officeart/2005/8/layout/vList4#1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91B0D8-2A39-48C8-895F-9672C8A64C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2F779FC-0409-4E05-809C-E795A379C3C0}">
      <dgm:prSet phldrT="[Text]"/>
      <dgm:spPr/>
      <dgm:t>
        <a:bodyPr/>
        <a:lstStyle/>
        <a:p>
          <a:r>
            <a:rPr lang="en-US" dirty="0"/>
            <a:t>Normal Turnover Severance</a:t>
          </a:r>
        </a:p>
      </dgm:t>
    </dgm:pt>
    <dgm:pt modelId="{291BE6C4-1156-4DE0-9C59-41A8728CDB01}" type="parTrans" cxnId="{FE2D037E-20BE-4E44-A284-0D146FF94934}">
      <dgm:prSet/>
      <dgm:spPr/>
      <dgm:t>
        <a:bodyPr/>
        <a:lstStyle/>
        <a:p>
          <a:endParaRPr lang="en-US"/>
        </a:p>
      </dgm:t>
    </dgm:pt>
    <dgm:pt modelId="{5324159A-755A-47BE-931D-A683C7845248}" type="sibTrans" cxnId="{FE2D037E-20BE-4E44-A284-0D146FF94934}">
      <dgm:prSet/>
      <dgm:spPr/>
      <dgm:t>
        <a:bodyPr/>
        <a:lstStyle/>
        <a:p>
          <a:endParaRPr lang="en-US"/>
        </a:p>
      </dgm:t>
    </dgm:pt>
    <dgm:pt modelId="{C8CA1C89-C817-45F0-9D40-A1FDD8D3900A}">
      <dgm:prSet phldrT="[Text]" custT="1"/>
      <dgm:spPr/>
      <dgm:t>
        <a:bodyPr/>
        <a:lstStyle/>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800" kern="1200" dirty="0">
              <a:solidFill>
                <a:srgbClr val="2A5681">
                  <a:lumMod val="75000"/>
                </a:srgbClr>
              </a:solidFill>
              <a:latin typeface="Calibri" panose="020F0502020204030204"/>
              <a:ea typeface="+mn-ea"/>
              <a:cs typeface="+mn-cs"/>
            </a:rPr>
            <a:t>Allocated to all activities, or</a:t>
          </a:r>
        </a:p>
      </dgm:t>
    </dgm:pt>
    <dgm:pt modelId="{061163B5-F8D9-441F-8506-5C96116BDAE8}" type="parTrans" cxnId="{C336E64A-85E3-4182-9367-A7B1FF41EFDE}">
      <dgm:prSet/>
      <dgm:spPr/>
      <dgm:t>
        <a:bodyPr/>
        <a:lstStyle/>
        <a:p>
          <a:endParaRPr lang="en-US"/>
        </a:p>
      </dgm:t>
    </dgm:pt>
    <dgm:pt modelId="{B8290923-737B-45C2-B3F4-C10CB71D64BD}" type="sibTrans" cxnId="{C336E64A-85E3-4182-9367-A7B1FF41EFDE}">
      <dgm:prSet/>
      <dgm:spPr/>
      <dgm:t>
        <a:bodyPr/>
        <a:lstStyle/>
        <a:p>
          <a:endParaRPr lang="en-US"/>
        </a:p>
      </dgm:t>
    </dgm:pt>
    <dgm:pt modelId="{9F4863CD-6829-48FB-8F9C-3924590415E4}">
      <dgm:prSet phldrT="[Text]"/>
      <dgm:spPr/>
      <dgm:t>
        <a:bodyPr/>
        <a:lstStyle/>
        <a:p>
          <a:r>
            <a:rPr lang="en-US" dirty="0"/>
            <a:t>Mass Abnormal Severance</a:t>
          </a:r>
        </a:p>
      </dgm:t>
    </dgm:pt>
    <dgm:pt modelId="{A9EE7CAE-A0B0-4738-B17F-A9C6C3FBA2E5}" type="parTrans" cxnId="{D2245126-23F2-4741-B7BD-894CA0375A21}">
      <dgm:prSet/>
      <dgm:spPr/>
      <dgm:t>
        <a:bodyPr/>
        <a:lstStyle/>
        <a:p>
          <a:endParaRPr lang="en-US"/>
        </a:p>
      </dgm:t>
    </dgm:pt>
    <dgm:pt modelId="{8D29A7BF-886C-4776-B50F-73BF14E5D04F}" type="sibTrans" cxnId="{D2245126-23F2-4741-B7BD-894CA0375A21}">
      <dgm:prSet/>
      <dgm:spPr/>
      <dgm:t>
        <a:bodyPr/>
        <a:lstStyle/>
        <a:p>
          <a:endParaRPr lang="en-US"/>
        </a:p>
      </dgm:t>
    </dgm:pt>
    <dgm:pt modelId="{08C8E0F9-2C46-48DE-B5E7-368BFD483692}">
      <dgm:prSet phldrT="[Text]" custT="1"/>
      <dgm:spPr/>
      <dgm:t>
        <a:bodyPr/>
        <a:lstStyle/>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800" kern="1200" dirty="0">
              <a:solidFill>
                <a:srgbClr val="2A5681">
                  <a:lumMod val="75000"/>
                </a:srgbClr>
              </a:solidFill>
              <a:latin typeface="Calibri" panose="020F0502020204030204"/>
              <a:ea typeface="+mn-ea"/>
              <a:cs typeface="+mn-cs"/>
            </a:rPr>
            <a:t>Accruals generally not allowable; prior approval required</a:t>
          </a:r>
        </a:p>
      </dgm:t>
    </dgm:pt>
    <dgm:pt modelId="{D47F0F41-CAF3-49C0-891A-D318383515DD}" type="parTrans" cxnId="{3F63031D-708E-4CDD-8622-A9C42E36B741}">
      <dgm:prSet/>
      <dgm:spPr/>
      <dgm:t>
        <a:bodyPr/>
        <a:lstStyle/>
        <a:p>
          <a:endParaRPr lang="en-US"/>
        </a:p>
      </dgm:t>
    </dgm:pt>
    <dgm:pt modelId="{939A9DE4-A765-4E86-BA46-9C46FFA20C40}" type="sibTrans" cxnId="{3F63031D-708E-4CDD-8622-A9C42E36B741}">
      <dgm:prSet/>
      <dgm:spPr/>
      <dgm:t>
        <a:bodyPr/>
        <a:lstStyle/>
        <a:p>
          <a:endParaRPr lang="en-US"/>
        </a:p>
      </dgm:t>
    </dgm:pt>
    <dgm:pt modelId="{2F00FD0C-7524-4911-B417-390E7EFC27E8}">
      <dgm:prSet phldrT="[Text]" custT="1"/>
      <dgm:spPr/>
      <dgm:t>
        <a:bodyPr/>
        <a:lstStyle/>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800" kern="1200" dirty="0">
              <a:solidFill>
                <a:srgbClr val="2A5681">
                  <a:lumMod val="75000"/>
                </a:srgbClr>
              </a:solidFill>
              <a:latin typeface="Calibri" panose="020F0502020204030204"/>
              <a:ea typeface="+mn-ea"/>
              <a:cs typeface="+mn-cs"/>
            </a:rPr>
            <a:t>Reserve acceptable if charge to current operations is reasonable in light of past payments and if charged to all activities</a:t>
          </a:r>
        </a:p>
      </dgm:t>
    </dgm:pt>
    <dgm:pt modelId="{6DDF7640-DF77-47B2-808D-5CF489DDB141}" type="parTrans" cxnId="{DF6BC565-B482-43CF-80F1-DD2EC36BCE39}">
      <dgm:prSet/>
      <dgm:spPr/>
      <dgm:t>
        <a:bodyPr/>
        <a:lstStyle/>
        <a:p>
          <a:endParaRPr lang="en-US"/>
        </a:p>
      </dgm:t>
    </dgm:pt>
    <dgm:pt modelId="{90DA0A59-51B7-4129-BE9E-0F5791870A65}" type="sibTrans" cxnId="{DF6BC565-B482-43CF-80F1-DD2EC36BCE39}">
      <dgm:prSet/>
      <dgm:spPr/>
      <dgm:t>
        <a:bodyPr/>
        <a:lstStyle/>
        <a:p>
          <a:endParaRPr lang="en-US"/>
        </a:p>
      </dgm:t>
    </dgm:pt>
    <dgm:pt modelId="{2DFD8D99-B6C2-47C7-9BC2-FD1E79BF54B2}" type="pres">
      <dgm:prSet presAssocID="{C091B0D8-2A39-48C8-895F-9672C8A64C88}" presName="Name0" presStyleCnt="0">
        <dgm:presLayoutVars>
          <dgm:dir/>
          <dgm:animLvl val="lvl"/>
          <dgm:resizeHandles val="exact"/>
        </dgm:presLayoutVars>
      </dgm:prSet>
      <dgm:spPr/>
    </dgm:pt>
    <dgm:pt modelId="{966F75F7-CE31-4696-9A9C-14B295C577CE}" type="pres">
      <dgm:prSet presAssocID="{02F779FC-0409-4E05-809C-E795A379C3C0}" presName="composite" presStyleCnt="0"/>
      <dgm:spPr/>
    </dgm:pt>
    <dgm:pt modelId="{58921EEB-583D-414F-A7CF-5CC33BE905B1}" type="pres">
      <dgm:prSet presAssocID="{02F779FC-0409-4E05-809C-E795A379C3C0}" presName="parTx" presStyleLbl="alignNode1" presStyleIdx="0" presStyleCnt="2">
        <dgm:presLayoutVars>
          <dgm:chMax val="0"/>
          <dgm:chPref val="0"/>
          <dgm:bulletEnabled val="1"/>
        </dgm:presLayoutVars>
      </dgm:prSet>
      <dgm:spPr/>
    </dgm:pt>
    <dgm:pt modelId="{F3C92BFF-154B-476E-9600-D528688C7753}" type="pres">
      <dgm:prSet presAssocID="{02F779FC-0409-4E05-809C-E795A379C3C0}" presName="desTx" presStyleLbl="alignAccFollowNode1" presStyleIdx="0" presStyleCnt="2">
        <dgm:presLayoutVars>
          <dgm:bulletEnabled val="1"/>
        </dgm:presLayoutVars>
      </dgm:prSet>
      <dgm:spPr/>
    </dgm:pt>
    <dgm:pt modelId="{526543AC-2DF2-4033-A23D-1ECB35D69F0D}" type="pres">
      <dgm:prSet presAssocID="{5324159A-755A-47BE-931D-A683C7845248}" presName="space" presStyleCnt="0"/>
      <dgm:spPr/>
    </dgm:pt>
    <dgm:pt modelId="{8216AD41-2AD5-4AC8-842A-53ECB444FA1F}" type="pres">
      <dgm:prSet presAssocID="{9F4863CD-6829-48FB-8F9C-3924590415E4}" presName="composite" presStyleCnt="0"/>
      <dgm:spPr/>
    </dgm:pt>
    <dgm:pt modelId="{74F4C503-3791-400B-BFDA-AE9F49DA8D72}" type="pres">
      <dgm:prSet presAssocID="{9F4863CD-6829-48FB-8F9C-3924590415E4}" presName="parTx" presStyleLbl="alignNode1" presStyleIdx="1" presStyleCnt="2">
        <dgm:presLayoutVars>
          <dgm:chMax val="0"/>
          <dgm:chPref val="0"/>
          <dgm:bulletEnabled val="1"/>
        </dgm:presLayoutVars>
      </dgm:prSet>
      <dgm:spPr/>
    </dgm:pt>
    <dgm:pt modelId="{0FF93859-8476-4508-B838-CFF5329A6B0B}" type="pres">
      <dgm:prSet presAssocID="{9F4863CD-6829-48FB-8F9C-3924590415E4}" presName="desTx" presStyleLbl="alignAccFollowNode1" presStyleIdx="1" presStyleCnt="2">
        <dgm:presLayoutVars>
          <dgm:bulletEnabled val="1"/>
        </dgm:presLayoutVars>
      </dgm:prSet>
      <dgm:spPr/>
    </dgm:pt>
  </dgm:ptLst>
  <dgm:cxnLst>
    <dgm:cxn modelId="{3F63031D-708E-4CDD-8622-A9C42E36B741}" srcId="{9F4863CD-6829-48FB-8F9C-3924590415E4}" destId="{08C8E0F9-2C46-48DE-B5E7-368BFD483692}" srcOrd="0" destOrd="0" parTransId="{D47F0F41-CAF3-49C0-891A-D318383515DD}" sibTransId="{939A9DE4-A765-4E86-BA46-9C46FFA20C40}"/>
    <dgm:cxn modelId="{D2245126-23F2-4741-B7BD-894CA0375A21}" srcId="{C091B0D8-2A39-48C8-895F-9672C8A64C88}" destId="{9F4863CD-6829-48FB-8F9C-3924590415E4}" srcOrd="1" destOrd="0" parTransId="{A9EE7CAE-A0B0-4738-B17F-A9C6C3FBA2E5}" sibTransId="{8D29A7BF-886C-4776-B50F-73BF14E5D04F}"/>
    <dgm:cxn modelId="{DE71BE32-9661-446F-964C-BC074783E406}" type="presOf" srcId="{02F779FC-0409-4E05-809C-E795A379C3C0}" destId="{58921EEB-583D-414F-A7CF-5CC33BE905B1}" srcOrd="0" destOrd="0" presId="urn:microsoft.com/office/officeart/2005/8/layout/hList1"/>
    <dgm:cxn modelId="{C3E23A3A-B7B5-4558-81CE-A14F46E2BBED}" type="presOf" srcId="{C091B0D8-2A39-48C8-895F-9672C8A64C88}" destId="{2DFD8D99-B6C2-47C7-9BC2-FD1E79BF54B2}" srcOrd="0" destOrd="0" presId="urn:microsoft.com/office/officeart/2005/8/layout/hList1"/>
    <dgm:cxn modelId="{DF6BC565-B482-43CF-80F1-DD2EC36BCE39}" srcId="{02F779FC-0409-4E05-809C-E795A379C3C0}" destId="{2F00FD0C-7524-4911-B417-390E7EFC27E8}" srcOrd="1" destOrd="0" parTransId="{6DDF7640-DF77-47B2-808D-5CF489DDB141}" sibTransId="{90DA0A59-51B7-4129-BE9E-0F5791870A65}"/>
    <dgm:cxn modelId="{AEBDF749-CDE5-4F30-B774-D4188532123C}" type="presOf" srcId="{08C8E0F9-2C46-48DE-B5E7-368BFD483692}" destId="{0FF93859-8476-4508-B838-CFF5329A6B0B}" srcOrd="0" destOrd="0" presId="urn:microsoft.com/office/officeart/2005/8/layout/hList1"/>
    <dgm:cxn modelId="{C336E64A-85E3-4182-9367-A7B1FF41EFDE}" srcId="{02F779FC-0409-4E05-809C-E795A379C3C0}" destId="{C8CA1C89-C817-45F0-9D40-A1FDD8D3900A}" srcOrd="0" destOrd="0" parTransId="{061163B5-F8D9-441F-8506-5C96116BDAE8}" sibTransId="{B8290923-737B-45C2-B3F4-C10CB71D64BD}"/>
    <dgm:cxn modelId="{398A4451-2D1A-46D5-A5C8-8A99D49754EF}" type="presOf" srcId="{2F00FD0C-7524-4911-B417-390E7EFC27E8}" destId="{F3C92BFF-154B-476E-9600-D528688C7753}" srcOrd="0" destOrd="1" presId="urn:microsoft.com/office/officeart/2005/8/layout/hList1"/>
    <dgm:cxn modelId="{FE2D037E-20BE-4E44-A284-0D146FF94934}" srcId="{C091B0D8-2A39-48C8-895F-9672C8A64C88}" destId="{02F779FC-0409-4E05-809C-E795A379C3C0}" srcOrd="0" destOrd="0" parTransId="{291BE6C4-1156-4DE0-9C59-41A8728CDB01}" sibTransId="{5324159A-755A-47BE-931D-A683C7845248}"/>
    <dgm:cxn modelId="{014EC6E9-9042-49A7-9DA2-B7B70068A025}" type="presOf" srcId="{C8CA1C89-C817-45F0-9D40-A1FDD8D3900A}" destId="{F3C92BFF-154B-476E-9600-D528688C7753}" srcOrd="0" destOrd="0" presId="urn:microsoft.com/office/officeart/2005/8/layout/hList1"/>
    <dgm:cxn modelId="{DEA669F5-3BAC-4DA1-BAB5-21429791CC76}" type="presOf" srcId="{9F4863CD-6829-48FB-8F9C-3924590415E4}" destId="{74F4C503-3791-400B-BFDA-AE9F49DA8D72}" srcOrd="0" destOrd="0" presId="urn:microsoft.com/office/officeart/2005/8/layout/hList1"/>
    <dgm:cxn modelId="{6EE24896-496D-4475-923E-030D5A710248}" type="presParOf" srcId="{2DFD8D99-B6C2-47C7-9BC2-FD1E79BF54B2}" destId="{966F75F7-CE31-4696-9A9C-14B295C577CE}" srcOrd="0" destOrd="0" presId="urn:microsoft.com/office/officeart/2005/8/layout/hList1"/>
    <dgm:cxn modelId="{767BE748-060E-4DC6-B369-20DF3D26CB31}" type="presParOf" srcId="{966F75F7-CE31-4696-9A9C-14B295C577CE}" destId="{58921EEB-583D-414F-A7CF-5CC33BE905B1}" srcOrd="0" destOrd="0" presId="urn:microsoft.com/office/officeart/2005/8/layout/hList1"/>
    <dgm:cxn modelId="{FEDCFEDC-B474-4A09-9789-1E7A3BEB4A81}" type="presParOf" srcId="{966F75F7-CE31-4696-9A9C-14B295C577CE}" destId="{F3C92BFF-154B-476E-9600-D528688C7753}" srcOrd="1" destOrd="0" presId="urn:microsoft.com/office/officeart/2005/8/layout/hList1"/>
    <dgm:cxn modelId="{1CAEFA45-1D27-4457-993D-9401740F3C70}" type="presParOf" srcId="{2DFD8D99-B6C2-47C7-9BC2-FD1E79BF54B2}" destId="{526543AC-2DF2-4033-A23D-1ECB35D69F0D}" srcOrd="1" destOrd="0" presId="urn:microsoft.com/office/officeart/2005/8/layout/hList1"/>
    <dgm:cxn modelId="{E41FB267-F4ED-4222-ACAA-0D7FCFA4C292}" type="presParOf" srcId="{2DFD8D99-B6C2-47C7-9BC2-FD1E79BF54B2}" destId="{8216AD41-2AD5-4AC8-842A-53ECB444FA1F}" srcOrd="2" destOrd="0" presId="urn:microsoft.com/office/officeart/2005/8/layout/hList1"/>
    <dgm:cxn modelId="{B6493456-13DA-43FE-BF8B-F95D5A0FBFF6}" type="presParOf" srcId="{8216AD41-2AD5-4AC8-842A-53ECB444FA1F}" destId="{74F4C503-3791-400B-BFDA-AE9F49DA8D72}" srcOrd="0" destOrd="0" presId="urn:microsoft.com/office/officeart/2005/8/layout/hList1"/>
    <dgm:cxn modelId="{489F1996-F6BB-429F-8C53-D8066237EF40}" type="presParOf" srcId="{8216AD41-2AD5-4AC8-842A-53ECB444FA1F}" destId="{0FF93859-8476-4508-B838-CFF5329A6B0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2AEB7D-3629-4F84-81F5-0B5E34D7E4AE}" type="doc">
      <dgm:prSet loTypeId="urn:microsoft.com/office/officeart/2005/8/layout/vList4#17" loCatId="list" qsTypeId="urn:microsoft.com/office/officeart/2005/8/quickstyle/3d1" qsCatId="3D" csTypeId="urn:microsoft.com/office/officeart/2005/8/colors/accent1_2" csCatId="accent1" phldr="1"/>
      <dgm:spPr/>
      <dgm:t>
        <a:bodyPr/>
        <a:lstStyle/>
        <a:p>
          <a:endParaRPr lang="en-US"/>
        </a:p>
      </dgm:t>
    </dgm:pt>
    <dgm:pt modelId="{426E33A1-9614-4291-825E-1FBAF5FB8FBA}">
      <dgm:prSet phldrT="[Text]" custT="1"/>
      <dgm:spPr/>
      <dgm:t>
        <a:bodyPr/>
        <a:lstStyle/>
        <a:p>
          <a:r>
            <a:rPr lang="en-US" altLang="en-US" sz="2200" dirty="0">
              <a:ea typeface="ＭＳ Ｐゴシック" pitchFamily="34" charset="-128"/>
            </a:rPr>
            <a:t>Insurance premiums for Unemployment Insurance, Workers Compensation, health insurance, etc.</a:t>
          </a:r>
          <a:endParaRPr lang="en-US" sz="2200" dirty="0"/>
        </a:p>
      </dgm:t>
    </dgm:pt>
    <dgm:pt modelId="{FA525643-80DD-49FF-B8AD-108C5B31E74E}" type="parTrans" cxnId="{4DA55322-1605-414D-9C33-19278072C9BB}">
      <dgm:prSet/>
      <dgm:spPr/>
      <dgm:t>
        <a:bodyPr/>
        <a:lstStyle/>
        <a:p>
          <a:endParaRPr lang="en-US" sz="2200"/>
        </a:p>
      </dgm:t>
    </dgm:pt>
    <dgm:pt modelId="{EC3A6E9B-1101-4D52-A955-6762BAF551B6}" type="sibTrans" cxnId="{4DA55322-1605-414D-9C33-19278072C9BB}">
      <dgm:prSet/>
      <dgm:spPr/>
      <dgm:t>
        <a:bodyPr/>
        <a:lstStyle/>
        <a:p>
          <a:endParaRPr lang="en-US" sz="2200"/>
        </a:p>
      </dgm:t>
    </dgm:pt>
    <dgm:pt modelId="{A90EAC1F-C572-4511-AED2-80C08174C76F}">
      <dgm:prSet phldrT="[Text]" custT="1"/>
      <dgm:spPr/>
      <dgm:t>
        <a:bodyPr/>
        <a:lstStyle/>
        <a:p>
          <a:r>
            <a:rPr lang="en-US" altLang="en-US" sz="2200" dirty="0">
              <a:ea typeface="ＭＳ Ｐゴシック" pitchFamily="34" charset="-128"/>
            </a:rPr>
            <a:t>Pension plan termination insurance premiums under Employee Retirement Income Security Act (ERISA)</a:t>
          </a:r>
          <a:endParaRPr lang="en-US" sz="2200" dirty="0"/>
        </a:p>
      </dgm:t>
    </dgm:pt>
    <dgm:pt modelId="{271A4D39-06AA-4FF6-8146-749F5790E06A}" type="parTrans" cxnId="{FC347EFC-17C7-4DDF-9D34-9E4CDDAF0A98}">
      <dgm:prSet/>
      <dgm:spPr/>
      <dgm:t>
        <a:bodyPr/>
        <a:lstStyle/>
        <a:p>
          <a:endParaRPr lang="en-US" sz="2200"/>
        </a:p>
      </dgm:t>
    </dgm:pt>
    <dgm:pt modelId="{CEE55ACE-2CC6-4858-9EFB-EC047292F456}" type="sibTrans" cxnId="{FC347EFC-17C7-4DDF-9D34-9E4CDDAF0A98}">
      <dgm:prSet/>
      <dgm:spPr/>
      <dgm:t>
        <a:bodyPr/>
        <a:lstStyle/>
        <a:p>
          <a:endParaRPr lang="en-US" sz="2200"/>
        </a:p>
      </dgm:t>
    </dgm:pt>
    <dgm:pt modelId="{9CA7607B-0D1C-44BB-9B6C-D94CFB95AE34}">
      <dgm:prSet phldrT="[Text]" custT="1"/>
      <dgm:spPr/>
      <dgm:t>
        <a:bodyPr/>
        <a:lstStyle/>
        <a:p>
          <a:r>
            <a:rPr lang="en-US" altLang="en-US" sz="2200" dirty="0">
              <a:ea typeface="ＭＳ Ｐゴシック" pitchFamily="34" charset="-128"/>
            </a:rPr>
            <a:t>Leave when taken and paid for</a:t>
          </a:r>
          <a:endParaRPr lang="en-US" sz="2200" dirty="0"/>
        </a:p>
      </dgm:t>
    </dgm:pt>
    <dgm:pt modelId="{D1333C9E-D743-4B90-889E-A4EB2AE75D3E}" type="parTrans" cxnId="{7E17037D-D628-4F42-AD2E-A4B27C974E76}">
      <dgm:prSet/>
      <dgm:spPr/>
      <dgm:t>
        <a:bodyPr/>
        <a:lstStyle/>
        <a:p>
          <a:endParaRPr lang="en-US" sz="2200"/>
        </a:p>
      </dgm:t>
    </dgm:pt>
    <dgm:pt modelId="{D9D5BB04-122B-455F-A1B0-DF7A48493244}" type="sibTrans" cxnId="{7E17037D-D628-4F42-AD2E-A4B27C974E76}">
      <dgm:prSet/>
      <dgm:spPr/>
      <dgm:t>
        <a:bodyPr/>
        <a:lstStyle/>
        <a:p>
          <a:endParaRPr lang="en-US" sz="2200"/>
        </a:p>
      </dgm:t>
    </dgm:pt>
    <dgm:pt modelId="{4D04A5C2-177E-4618-8D24-7A3D843D3542}">
      <dgm:prSet phldrT="[Text]" custT="1"/>
      <dgm:spPr/>
      <dgm:t>
        <a:bodyPr/>
        <a:lstStyle/>
        <a:p>
          <a:pPr>
            <a:lnSpc>
              <a:spcPct val="100000"/>
            </a:lnSpc>
            <a:spcAft>
              <a:spcPts val="600"/>
            </a:spcAft>
          </a:pPr>
          <a:r>
            <a:rPr lang="en-US" altLang="en-US" sz="2200" dirty="0">
              <a:ea typeface="ＭＳ Ｐゴシック" pitchFamily="34" charset="-128"/>
            </a:rPr>
            <a:t>Direct payments for workers compensation, unemployment compensation, severance pay, post-retirement health insurance, and similar benefits using a consistent costing policy</a:t>
          </a:r>
          <a:r>
            <a:rPr lang="en-US" altLang="en-US" sz="2200" dirty="0"/>
            <a:t>         </a:t>
          </a:r>
          <a:endParaRPr lang="en-US" sz="2200" dirty="0"/>
        </a:p>
      </dgm:t>
    </dgm:pt>
    <dgm:pt modelId="{56B17B16-1F5E-4098-9782-4F39E46844ED}" type="parTrans" cxnId="{29AF8675-6023-4324-89E8-E8EB18745CED}">
      <dgm:prSet/>
      <dgm:spPr/>
      <dgm:t>
        <a:bodyPr/>
        <a:lstStyle/>
        <a:p>
          <a:endParaRPr lang="en-US" sz="2200"/>
        </a:p>
      </dgm:t>
    </dgm:pt>
    <dgm:pt modelId="{92F5A7DC-E151-45ED-A06C-17BC507B7207}" type="sibTrans" cxnId="{29AF8675-6023-4324-89E8-E8EB18745CED}">
      <dgm:prSet/>
      <dgm:spPr/>
      <dgm:t>
        <a:bodyPr/>
        <a:lstStyle/>
        <a:p>
          <a:endParaRPr lang="en-US" sz="2200"/>
        </a:p>
      </dgm:t>
    </dgm:pt>
    <dgm:pt modelId="{AB55212A-E3A3-41D7-BAE5-1DED9E3F6233}" type="pres">
      <dgm:prSet presAssocID="{5D2AEB7D-3629-4F84-81F5-0B5E34D7E4AE}" presName="linear" presStyleCnt="0">
        <dgm:presLayoutVars>
          <dgm:dir/>
          <dgm:resizeHandles val="exact"/>
        </dgm:presLayoutVars>
      </dgm:prSet>
      <dgm:spPr/>
    </dgm:pt>
    <dgm:pt modelId="{5C2424C9-68E9-421F-95BF-26766A532CD6}" type="pres">
      <dgm:prSet presAssocID="{426E33A1-9614-4291-825E-1FBAF5FB8FBA}" presName="comp" presStyleCnt="0"/>
      <dgm:spPr/>
    </dgm:pt>
    <dgm:pt modelId="{6CB5CB4A-A741-4445-AD72-B914DA471045}" type="pres">
      <dgm:prSet presAssocID="{426E33A1-9614-4291-825E-1FBAF5FB8FBA}" presName="box" presStyleLbl="node1" presStyleIdx="0" presStyleCnt="4" custLinFactNeighborX="-885"/>
      <dgm:spPr/>
    </dgm:pt>
    <dgm:pt modelId="{D7866089-5CC2-49F3-AC94-6427E23A5033}" type="pres">
      <dgm:prSet presAssocID="{426E33A1-9614-4291-825E-1FBAF5FB8FBA}" presName="img" presStyleLbl="fgImgPlace1" presStyleIdx="0" presStyleCnt="4" custScaleX="66602" custScaleY="1121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0" b="-20000"/>
          </a:stretch>
        </a:blipFill>
      </dgm:spPr>
      <dgm:extLst>
        <a:ext uri="{E40237B7-FDA0-4F09-8148-C483321AD2D9}">
          <dgm14:cNvPr xmlns:dgm14="http://schemas.microsoft.com/office/drawing/2010/diagram" id="0" name="" descr="man holding umbrella over another person"/>
        </a:ext>
      </dgm:extLst>
    </dgm:pt>
    <dgm:pt modelId="{9D8E0E81-CA54-4C60-B564-AD5AC2C3A38A}" type="pres">
      <dgm:prSet presAssocID="{426E33A1-9614-4291-825E-1FBAF5FB8FBA}" presName="text" presStyleLbl="node1" presStyleIdx="0" presStyleCnt="4">
        <dgm:presLayoutVars>
          <dgm:bulletEnabled val="1"/>
        </dgm:presLayoutVars>
      </dgm:prSet>
      <dgm:spPr/>
    </dgm:pt>
    <dgm:pt modelId="{D134D46D-9D22-46C4-B9D0-5D3FF6621CB2}" type="pres">
      <dgm:prSet presAssocID="{EC3A6E9B-1101-4D52-A955-6762BAF551B6}" presName="spacer" presStyleCnt="0"/>
      <dgm:spPr/>
    </dgm:pt>
    <dgm:pt modelId="{4CA40E7E-E4F8-434A-A9D0-53002704FC25}" type="pres">
      <dgm:prSet presAssocID="{A90EAC1F-C572-4511-AED2-80C08174C76F}" presName="comp" presStyleCnt="0"/>
      <dgm:spPr/>
    </dgm:pt>
    <dgm:pt modelId="{3D9DBCC2-E86E-4AFB-8F21-07DC6D2F0026}" type="pres">
      <dgm:prSet presAssocID="{A90EAC1F-C572-4511-AED2-80C08174C76F}" presName="box" presStyleLbl="node1" presStyleIdx="1" presStyleCnt="4"/>
      <dgm:spPr/>
    </dgm:pt>
    <dgm:pt modelId="{77E28FA3-CEA4-4EAC-8699-FE4A777CC728}" type="pres">
      <dgm:prSet presAssocID="{A90EAC1F-C572-4511-AED2-80C08174C76F}" presName="img" presStyleLbl="fgImgPlace1" presStyleIdx="1" presStyleCnt="4" custScaleX="66602" custScaleY="11219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extLst>
        <a:ext uri="{E40237B7-FDA0-4F09-8148-C483321AD2D9}">
          <dgm14:cNvPr xmlns:dgm14="http://schemas.microsoft.com/office/drawing/2010/diagram" id="0" name="" descr="pension money in a bowl"/>
        </a:ext>
      </dgm:extLst>
    </dgm:pt>
    <dgm:pt modelId="{37566159-45C1-428E-A913-F12E5B2FCF6B}" type="pres">
      <dgm:prSet presAssocID="{A90EAC1F-C572-4511-AED2-80C08174C76F}" presName="text" presStyleLbl="node1" presStyleIdx="1" presStyleCnt="4">
        <dgm:presLayoutVars>
          <dgm:bulletEnabled val="1"/>
        </dgm:presLayoutVars>
      </dgm:prSet>
      <dgm:spPr/>
    </dgm:pt>
    <dgm:pt modelId="{9522FB49-5247-40DC-B5EE-1D01D6C66AB3}" type="pres">
      <dgm:prSet presAssocID="{CEE55ACE-2CC6-4858-9EFB-EC047292F456}" presName="spacer" presStyleCnt="0"/>
      <dgm:spPr/>
    </dgm:pt>
    <dgm:pt modelId="{85370BF4-9785-42A6-8DF9-33A691795805}" type="pres">
      <dgm:prSet presAssocID="{9CA7607B-0D1C-44BB-9B6C-D94CFB95AE34}" presName="comp" presStyleCnt="0"/>
      <dgm:spPr/>
    </dgm:pt>
    <dgm:pt modelId="{7DC72C29-BB70-4FA8-9318-EB5C80B813A6}" type="pres">
      <dgm:prSet presAssocID="{9CA7607B-0D1C-44BB-9B6C-D94CFB95AE34}" presName="box" presStyleLbl="node1" presStyleIdx="2" presStyleCnt="4" custLinFactNeighborX="1111"/>
      <dgm:spPr/>
    </dgm:pt>
    <dgm:pt modelId="{CEAAEC86-0217-4D64-B2EB-47B074F58354}" type="pres">
      <dgm:prSet presAssocID="{9CA7607B-0D1C-44BB-9B6C-D94CFB95AE34}" presName="img" presStyleLbl="fgImgPlace1" presStyleIdx="2" presStyleCnt="4" custScaleX="66602" custScaleY="11219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1000" b="-21000"/>
          </a:stretch>
        </a:blipFill>
      </dgm:spPr>
      <dgm:extLst>
        <a:ext uri="{E40237B7-FDA0-4F09-8148-C483321AD2D9}">
          <dgm14:cNvPr xmlns:dgm14="http://schemas.microsoft.com/office/drawing/2010/diagram" id="0" name="" descr="sign with words &quot;sick leave&quot;"/>
        </a:ext>
      </dgm:extLst>
    </dgm:pt>
    <dgm:pt modelId="{C461B06F-E3D0-4C03-90DA-1FBCDEFC8AA6}" type="pres">
      <dgm:prSet presAssocID="{9CA7607B-0D1C-44BB-9B6C-D94CFB95AE34}" presName="text" presStyleLbl="node1" presStyleIdx="2" presStyleCnt="4">
        <dgm:presLayoutVars>
          <dgm:bulletEnabled val="1"/>
        </dgm:presLayoutVars>
      </dgm:prSet>
      <dgm:spPr/>
    </dgm:pt>
    <dgm:pt modelId="{D624951F-3651-43AD-82F4-1D1CBD9C8F5D}" type="pres">
      <dgm:prSet presAssocID="{D9D5BB04-122B-455F-A1B0-DF7A48493244}" presName="spacer" presStyleCnt="0"/>
      <dgm:spPr/>
    </dgm:pt>
    <dgm:pt modelId="{1E0C90A1-0775-4B4F-B448-7E409424456D}" type="pres">
      <dgm:prSet presAssocID="{4D04A5C2-177E-4618-8D24-7A3D843D3542}" presName="comp" presStyleCnt="0"/>
      <dgm:spPr/>
    </dgm:pt>
    <dgm:pt modelId="{5D14064C-C138-4630-A435-F043E5403006}" type="pres">
      <dgm:prSet presAssocID="{4D04A5C2-177E-4618-8D24-7A3D843D3542}" presName="box" presStyleLbl="node1" presStyleIdx="3" presStyleCnt="4" custScaleY="172404"/>
      <dgm:spPr/>
    </dgm:pt>
    <dgm:pt modelId="{8CE14A0F-E943-4A7C-8CE7-DCFCCC12C1FA}" type="pres">
      <dgm:prSet presAssocID="{4D04A5C2-177E-4618-8D24-7A3D843D3542}" presName="img" presStyleLbl="fgImgPlace1" presStyleIdx="3" presStyleCnt="4" custScaleX="85841" custScaleY="144600" custLinFactNeighborX="-770" custLinFactNeighborY="-174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dgm:spPr>
      <dgm:extLst>
        <a:ext uri="{E40237B7-FDA0-4F09-8148-C483321AD2D9}">
          <dgm14:cNvPr xmlns:dgm14="http://schemas.microsoft.com/office/drawing/2010/diagram" id="0" name="" descr="Benefits sign"/>
        </a:ext>
      </dgm:extLst>
    </dgm:pt>
    <dgm:pt modelId="{979FFDB6-8023-472C-8BB9-A24307B4D26F}" type="pres">
      <dgm:prSet presAssocID="{4D04A5C2-177E-4618-8D24-7A3D843D3542}" presName="text" presStyleLbl="node1" presStyleIdx="3" presStyleCnt="4">
        <dgm:presLayoutVars>
          <dgm:bulletEnabled val="1"/>
        </dgm:presLayoutVars>
      </dgm:prSet>
      <dgm:spPr/>
    </dgm:pt>
  </dgm:ptLst>
  <dgm:cxnLst>
    <dgm:cxn modelId="{776EF319-BC96-4E0B-A464-DDBF2C5AF5DA}" type="presOf" srcId="{A90EAC1F-C572-4511-AED2-80C08174C76F}" destId="{37566159-45C1-428E-A913-F12E5B2FCF6B}" srcOrd="1" destOrd="0" presId="urn:microsoft.com/office/officeart/2005/8/layout/vList4#17"/>
    <dgm:cxn modelId="{4DA55322-1605-414D-9C33-19278072C9BB}" srcId="{5D2AEB7D-3629-4F84-81F5-0B5E34D7E4AE}" destId="{426E33A1-9614-4291-825E-1FBAF5FB8FBA}" srcOrd="0" destOrd="0" parTransId="{FA525643-80DD-49FF-B8AD-108C5B31E74E}" sibTransId="{EC3A6E9B-1101-4D52-A955-6762BAF551B6}"/>
    <dgm:cxn modelId="{2F7E1A31-A14A-4D71-8B3D-00E63CBD9FD1}" type="presOf" srcId="{4D04A5C2-177E-4618-8D24-7A3D843D3542}" destId="{979FFDB6-8023-472C-8BB9-A24307B4D26F}" srcOrd="1" destOrd="0" presId="urn:microsoft.com/office/officeart/2005/8/layout/vList4#17"/>
    <dgm:cxn modelId="{D2B72142-FF33-4176-8F8A-8900D7B4C894}" type="presOf" srcId="{426E33A1-9614-4291-825E-1FBAF5FB8FBA}" destId="{9D8E0E81-CA54-4C60-B564-AD5AC2C3A38A}" srcOrd="1" destOrd="0" presId="urn:microsoft.com/office/officeart/2005/8/layout/vList4#17"/>
    <dgm:cxn modelId="{DE1CDB4D-647E-4493-AACE-442F973DF5C0}" type="presOf" srcId="{4D04A5C2-177E-4618-8D24-7A3D843D3542}" destId="{5D14064C-C138-4630-A435-F043E5403006}" srcOrd="0" destOrd="0" presId="urn:microsoft.com/office/officeart/2005/8/layout/vList4#17"/>
    <dgm:cxn modelId="{29AF8675-6023-4324-89E8-E8EB18745CED}" srcId="{5D2AEB7D-3629-4F84-81F5-0B5E34D7E4AE}" destId="{4D04A5C2-177E-4618-8D24-7A3D843D3542}" srcOrd="3" destOrd="0" parTransId="{56B17B16-1F5E-4098-9782-4F39E46844ED}" sibTransId="{92F5A7DC-E151-45ED-A06C-17BC507B7207}"/>
    <dgm:cxn modelId="{7E17037D-D628-4F42-AD2E-A4B27C974E76}" srcId="{5D2AEB7D-3629-4F84-81F5-0B5E34D7E4AE}" destId="{9CA7607B-0D1C-44BB-9B6C-D94CFB95AE34}" srcOrd="2" destOrd="0" parTransId="{D1333C9E-D743-4B90-889E-A4EB2AE75D3E}" sibTransId="{D9D5BB04-122B-455F-A1B0-DF7A48493244}"/>
    <dgm:cxn modelId="{669C4789-BFAB-40A7-9462-41ABDAFED098}" type="presOf" srcId="{426E33A1-9614-4291-825E-1FBAF5FB8FBA}" destId="{6CB5CB4A-A741-4445-AD72-B914DA471045}" srcOrd="0" destOrd="0" presId="urn:microsoft.com/office/officeart/2005/8/layout/vList4#17"/>
    <dgm:cxn modelId="{2662F09B-5142-47A8-BE33-3E4A19AB35D8}" type="presOf" srcId="{9CA7607B-0D1C-44BB-9B6C-D94CFB95AE34}" destId="{C461B06F-E3D0-4C03-90DA-1FBCDEFC8AA6}" srcOrd="1" destOrd="0" presId="urn:microsoft.com/office/officeart/2005/8/layout/vList4#17"/>
    <dgm:cxn modelId="{C0346BA7-0695-47F1-A732-8A4DC496210D}" type="presOf" srcId="{9CA7607B-0D1C-44BB-9B6C-D94CFB95AE34}" destId="{7DC72C29-BB70-4FA8-9318-EB5C80B813A6}" srcOrd="0" destOrd="0" presId="urn:microsoft.com/office/officeart/2005/8/layout/vList4#17"/>
    <dgm:cxn modelId="{30642EB8-CBA8-44DB-89F7-2D291F189B68}" type="presOf" srcId="{5D2AEB7D-3629-4F84-81F5-0B5E34D7E4AE}" destId="{AB55212A-E3A3-41D7-BAE5-1DED9E3F6233}" srcOrd="0" destOrd="0" presId="urn:microsoft.com/office/officeart/2005/8/layout/vList4#17"/>
    <dgm:cxn modelId="{4D5AF7E7-F9C5-42EA-9692-BA0B3CB3D9CD}" type="presOf" srcId="{A90EAC1F-C572-4511-AED2-80C08174C76F}" destId="{3D9DBCC2-E86E-4AFB-8F21-07DC6D2F0026}" srcOrd="0" destOrd="0" presId="urn:microsoft.com/office/officeart/2005/8/layout/vList4#17"/>
    <dgm:cxn modelId="{FC347EFC-17C7-4DDF-9D34-9E4CDDAF0A98}" srcId="{5D2AEB7D-3629-4F84-81F5-0B5E34D7E4AE}" destId="{A90EAC1F-C572-4511-AED2-80C08174C76F}" srcOrd="1" destOrd="0" parTransId="{271A4D39-06AA-4FF6-8146-749F5790E06A}" sibTransId="{CEE55ACE-2CC6-4858-9EFB-EC047292F456}"/>
    <dgm:cxn modelId="{5FF8CBB4-7798-401E-A93B-6593FE69AFE2}" type="presParOf" srcId="{AB55212A-E3A3-41D7-BAE5-1DED9E3F6233}" destId="{5C2424C9-68E9-421F-95BF-26766A532CD6}" srcOrd="0" destOrd="0" presId="urn:microsoft.com/office/officeart/2005/8/layout/vList4#17"/>
    <dgm:cxn modelId="{D0D6CA58-A9DA-4EC8-9C8F-73A667348A92}" type="presParOf" srcId="{5C2424C9-68E9-421F-95BF-26766A532CD6}" destId="{6CB5CB4A-A741-4445-AD72-B914DA471045}" srcOrd="0" destOrd="0" presId="urn:microsoft.com/office/officeart/2005/8/layout/vList4#17"/>
    <dgm:cxn modelId="{75C908C7-0C54-437B-BF94-7B81D024EA41}" type="presParOf" srcId="{5C2424C9-68E9-421F-95BF-26766A532CD6}" destId="{D7866089-5CC2-49F3-AC94-6427E23A5033}" srcOrd="1" destOrd="0" presId="urn:microsoft.com/office/officeart/2005/8/layout/vList4#17"/>
    <dgm:cxn modelId="{F8C31768-D63C-4AEA-9B08-EBF36E8B5B0B}" type="presParOf" srcId="{5C2424C9-68E9-421F-95BF-26766A532CD6}" destId="{9D8E0E81-CA54-4C60-B564-AD5AC2C3A38A}" srcOrd="2" destOrd="0" presId="urn:microsoft.com/office/officeart/2005/8/layout/vList4#17"/>
    <dgm:cxn modelId="{5E8D4A32-4954-4678-B25A-CEF1060FC41D}" type="presParOf" srcId="{AB55212A-E3A3-41D7-BAE5-1DED9E3F6233}" destId="{D134D46D-9D22-46C4-B9D0-5D3FF6621CB2}" srcOrd="1" destOrd="0" presId="urn:microsoft.com/office/officeart/2005/8/layout/vList4#17"/>
    <dgm:cxn modelId="{51772959-9524-4D1B-A0C1-503870CDCA7F}" type="presParOf" srcId="{AB55212A-E3A3-41D7-BAE5-1DED9E3F6233}" destId="{4CA40E7E-E4F8-434A-A9D0-53002704FC25}" srcOrd="2" destOrd="0" presId="urn:microsoft.com/office/officeart/2005/8/layout/vList4#17"/>
    <dgm:cxn modelId="{4A0040A6-F5A0-41AC-8EE6-B55742152E43}" type="presParOf" srcId="{4CA40E7E-E4F8-434A-A9D0-53002704FC25}" destId="{3D9DBCC2-E86E-4AFB-8F21-07DC6D2F0026}" srcOrd="0" destOrd="0" presId="urn:microsoft.com/office/officeart/2005/8/layout/vList4#17"/>
    <dgm:cxn modelId="{17BB8F5C-3B4E-464C-96C7-ADA99037A4F5}" type="presParOf" srcId="{4CA40E7E-E4F8-434A-A9D0-53002704FC25}" destId="{77E28FA3-CEA4-4EAC-8699-FE4A777CC728}" srcOrd="1" destOrd="0" presId="urn:microsoft.com/office/officeart/2005/8/layout/vList4#17"/>
    <dgm:cxn modelId="{4954A639-2865-4A93-810A-0EB8EF6F653D}" type="presParOf" srcId="{4CA40E7E-E4F8-434A-A9D0-53002704FC25}" destId="{37566159-45C1-428E-A913-F12E5B2FCF6B}" srcOrd="2" destOrd="0" presId="urn:microsoft.com/office/officeart/2005/8/layout/vList4#17"/>
    <dgm:cxn modelId="{C613A6F6-85ED-4244-8752-DC9995F596E8}" type="presParOf" srcId="{AB55212A-E3A3-41D7-BAE5-1DED9E3F6233}" destId="{9522FB49-5247-40DC-B5EE-1D01D6C66AB3}" srcOrd="3" destOrd="0" presId="urn:microsoft.com/office/officeart/2005/8/layout/vList4#17"/>
    <dgm:cxn modelId="{8B169949-736A-40E1-9D0C-0A84E4F603E1}" type="presParOf" srcId="{AB55212A-E3A3-41D7-BAE5-1DED9E3F6233}" destId="{85370BF4-9785-42A6-8DF9-33A691795805}" srcOrd="4" destOrd="0" presId="urn:microsoft.com/office/officeart/2005/8/layout/vList4#17"/>
    <dgm:cxn modelId="{78532028-5BFF-4258-876E-9A8E03CF2B36}" type="presParOf" srcId="{85370BF4-9785-42A6-8DF9-33A691795805}" destId="{7DC72C29-BB70-4FA8-9318-EB5C80B813A6}" srcOrd="0" destOrd="0" presId="urn:microsoft.com/office/officeart/2005/8/layout/vList4#17"/>
    <dgm:cxn modelId="{BE42AE47-8E12-42A1-B8D5-40A76C8F640B}" type="presParOf" srcId="{85370BF4-9785-42A6-8DF9-33A691795805}" destId="{CEAAEC86-0217-4D64-B2EB-47B074F58354}" srcOrd="1" destOrd="0" presId="urn:microsoft.com/office/officeart/2005/8/layout/vList4#17"/>
    <dgm:cxn modelId="{AD528402-B024-4227-BB4E-BED35C920D6A}" type="presParOf" srcId="{85370BF4-9785-42A6-8DF9-33A691795805}" destId="{C461B06F-E3D0-4C03-90DA-1FBCDEFC8AA6}" srcOrd="2" destOrd="0" presId="urn:microsoft.com/office/officeart/2005/8/layout/vList4#17"/>
    <dgm:cxn modelId="{BE4C579E-013A-4F55-9A51-412D9F40748E}" type="presParOf" srcId="{AB55212A-E3A3-41D7-BAE5-1DED9E3F6233}" destId="{D624951F-3651-43AD-82F4-1D1CBD9C8F5D}" srcOrd="5" destOrd="0" presId="urn:microsoft.com/office/officeart/2005/8/layout/vList4#17"/>
    <dgm:cxn modelId="{EE04A823-F88A-451A-A7E5-4FB31562ADC4}" type="presParOf" srcId="{AB55212A-E3A3-41D7-BAE5-1DED9E3F6233}" destId="{1E0C90A1-0775-4B4F-B448-7E409424456D}" srcOrd="6" destOrd="0" presId="urn:microsoft.com/office/officeart/2005/8/layout/vList4#17"/>
    <dgm:cxn modelId="{5979D0E8-AF6C-41E5-B6EE-5C36B43223CA}" type="presParOf" srcId="{1E0C90A1-0775-4B4F-B448-7E409424456D}" destId="{5D14064C-C138-4630-A435-F043E5403006}" srcOrd="0" destOrd="0" presId="urn:microsoft.com/office/officeart/2005/8/layout/vList4#17"/>
    <dgm:cxn modelId="{4AA91167-A64D-481F-B31A-971D4536C7B6}" type="presParOf" srcId="{1E0C90A1-0775-4B4F-B448-7E409424456D}" destId="{8CE14A0F-E943-4A7C-8CE7-DCFCCC12C1FA}" srcOrd="1" destOrd="0" presId="urn:microsoft.com/office/officeart/2005/8/layout/vList4#17"/>
    <dgm:cxn modelId="{DDA5E2BD-20A3-4D38-B29C-86400DDE0603}" type="presParOf" srcId="{1E0C90A1-0775-4B4F-B448-7E409424456D}" destId="{979FFDB6-8023-472C-8BB9-A24307B4D26F}" srcOrd="2" destOrd="0" presId="urn:microsoft.com/office/officeart/2005/8/layout/vList4#1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43BF5C-A669-4526-88DC-97B0F47AB68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DC3596F-B7A6-400E-BD45-3D757CDFD63D}">
      <dgm:prSet phldrT="[Text]"/>
      <dgm:spPr/>
      <dgm:t>
        <a:bodyPr/>
        <a:lstStyle/>
        <a:p>
          <a:r>
            <a:rPr lang="en-US" dirty="0"/>
            <a:t>Automobiles unallowable for personal use as fringe benefit or indirect F&amp;A expense </a:t>
          </a:r>
        </a:p>
      </dgm:t>
    </dgm:pt>
    <dgm:pt modelId="{38C4F711-210A-4A8A-B1EC-CF5BDF919FD8}" type="parTrans" cxnId="{BF5E5B4D-DCDF-4222-B783-C2F40A51892A}">
      <dgm:prSet/>
      <dgm:spPr/>
      <dgm:t>
        <a:bodyPr/>
        <a:lstStyle/>
        <a:p>
          <a:endParaRPr lang="en-US"/>
        </a:p>
      </dgm:t>
    </dgm:pt>
    <dgm:pt modelId="{77E05D0F-0104-48EF-9E00-29A720B41627}" type="sibTrans" cxnId="{BF5E5B4D-DCDF-4222-B783-C2F40A51892A}">
      <dgm:prSet/>
      <dgm:spPr/>
      <dgm:t>
        <a:bodyPr/>
        <a:lstStyle/>
        <a:p>
          <a:endParaRPr lang="en-US"/>
        </a:p>
      </dgm:t>
    </dgm:pt>
    <dgm:pt modelId="{DFE38952-0464-405A-AECD-BD4208B5448D}">
      <dgm:prSet/>
      <dgm:spPr/>
      <dgm:t>
        <a:bodyPr/>
        <a:lstStyle/>
        <a:p>
          <a:r>
            <a:rPr lang="en-US" dirty="0"/>
            <a:t>Late charges, excise taxes, penalties under ERISA</a:t>
          </a:r>
        </a:p>
      </dgm:t>
    </dgm:pt>
    <dgm:pt modelId="{91B564DF-14D2-45FB-B604-C2B93E8E2E2C}" type="parTrans" cxnId="{234FB062-1413-4F46-BC56-FC7246665EEA}">
      <dgm:prSet/>
      <dgm:spPr/>
      <dgm:t>
        <a:bodyPr/>
        <a:lstStyle/>
        <a:p>
          <a:endParaRPr lang="en-US"/>
        </a:p>
      </dgm:t>
    </dgm:pt>
    <dgm:pt modelId="{9DAD5ACF-1C95-4541-B149-F99B6E9876E6}" type="sibTrans" cxnId="{234FB062-1413-4F46-BC56-FC7246665EEA}">
      <dgm:prSet/>
      <dgm:spPr/>
      <dgm:t>
        <a:bodyPr/>
        <a:lstStyle/>
        <a:p>
          <a:endParaRPr lang="en-US"/>
        </a:p>
      </dgm:t>
    </dgm:pt>
    <dgm:pt modelId="{1A799FD4-359D-40FA-A81F-24FF6593A423}">
      <dgm:prSet/>
      <dgm:spPr/>
      <dgm:t>
        <a:bodyPr/>
        <a:lstStyle/>
        <a:p>
          <a:r>
            <a:rPr lang="en-US" dirty="0"/>
            <a:t>Severance in excess of normal amounts or paid contingent on change in management control</a:t>
          </a:r>
        </a:p>
      </dgm:t>
    </dgm:pt>
    <dgm:pt modelId="{0C50FDC7-EE71-4B3D-9B1C-C72954495C6A}" type="parTrans" cxnId="{75D9B94E-53CC-4E14-8DE4-BA5C1566E8AF}">
      <dgm:prSet/>
      <dgm:spPr/>
      <dgm:t>
        <a:bodyPr/>
        <a:lstStyle/>
        <a:p>
          <a:endParaRPr lang="en-US"/>
        </a:p>
      </dgm:t>
    </dgm:pt>
    <dgm:pt modelId="{E2792201-5A1D-45B1-801B-9D8B6ED9505C}" type="sibTrans" cxnId="{75D9B94E-53CC-4E14-8DE4-BA5C1566E8AF}">
      <dgm:prSet/>
      <dgm:spPr/>
      <dgm:t>
        <a:bodyPr/>
        <a:lstStyle/>
        <a:p>
          <a:endParaRPr lang="en-US"/>
        </a:p>
      </dgm:t>
    </dgm:pt>
    <dgm:pt modelId="{114049C3-C5F6-42F3-A3AB-1EA09ECF9071}">
      <dgm:prSet/>
      <dgm:spPr/>
      <dgm:t>
        <a:bodyPr/>
        <a:lstStyle/>
        <a:p>
          <a:r>
            <a:rPr lang="en-US" dirty="0"/>
            <a:t>Pension fund losses</a:t>
          </a:r>
        </a:p>
      </dgm:t>
    </dgm:pt>
    <dgm:pt modelId="{FB66BF17-7E14-47D2-859A-FD671E6025D7}" type="parTrans" cxnId="{9178D7B4-F345-4A37-B817-0182BD36C665}">
      <dgm:prSet/>
      <dgm:spPr/>
      <dgm:t>
        <a:bodyPr/>
        <a:lstStyle/>
        <a:p>
          <a:endParaRPr lang="en-US"/>
        </a:p>
      </dgm:t>
    </dgm:pt>
    <dgm:pt modelId="{ABEB4A06-78F5-42B5-9DF2-ACCEA8201427}" type="sibTrans" cxnId="{9178D7B4-F345-4A37-B817-0182BD36C665}">
      <dgm:prSet/>
      <dgm:spPr/>
      <dgm:t>
        <a:bodyPr/>
        <a:lstStyle/>
        <a:p>
          <a:endParaRPr lang="en-US"/>
        </a:p>
      </dgm:t>
    </dgm:pt>
    <dgm:pt modelId="{1092AED8-1C7A-4A6F-BEC0-AE13AD4570CD}">
      <dgm:prSet/>
      <dgm:spPr/>
      <dgm:t>
        <a:bodyPr/>
        <a:lstStyle/>
        <a:p>
          <a:r>
            <a:rPr lang="en-US" dirty="0"/>
            <a:t>Increased pension costs due to delay in funding the actuarial liability beyond 30 days after each quarter</a:t>
          </a:r>
        </a:p>
      </dgm:t>
    </dgm:pt>
    <dgm:pt modelId="{51AE5076-BBD8-40B9-A329-A3DD3BA9039D}" type="parTrans" cxnId="{931100BD-4425-4C13-B61E-0E4290B05C1D}">
      <dgm:prSet/>
      <dgm:spPr/>
      <dgm:t>
        <a:bodyPr/>
        <a:lstStyle/>
        <a:p>
          <a:endParaRPr lang="en-US"/>
        </a:p>
      </dgm:t>
    </dgm:pt>
    <dgm:pt modelId="{2D5F3BAC-AD42-4906-8794-B53DBEB60700}" type="sibTrans" cxnId="{931100BD-4425-4C13-B61E-0E4290B05C1D}">
      <dgm:prSet/>
      <dgm:spPr/>
      <dgm:t>
        <a:bodyPr/>
        <a:lstStyle/>
        <a:p>
          <a:endParaRPr lang="en-US"/>
        </a:p>
      </dgm:t>
    </dgm:pt>
    <dgm:pt modelId="{2C9B3F06-40F9-4432-AEC5-59A4985E4DCC}">
      <dgm:prSet/>
      <dgm:spPr/>
      <dgm:t>
        <a:bodyPr/>
        <a:lstStyle/>
        <a:p>
          <a:r>
            <a:rPr lang="en-US" dirty="0"/>
            <a:t>Penalties, fines, interest expense</a:t>
          </a:r>
        </a:p>
      </dgm:t>
    </dgm:pt>
    <dgm:pt modelId="{272DD8E9-016D-4EBE-9137-75850CCCE632}" type="parTrans" cxnId="{E9D4417D-C054-4B70-A7FD-FEDB3814374F}">
      <dgm:prSet/>
      <dgm:spPr/>
      <dgm:t>
        <a:bodyPr/>
        <a:lstStyle/>
        <a:p>
          <a:endParaRPr lang="en-US"/>
        </a:p>
      </dgm:t>
    </dgm:pt>
    <dgm:pt modelId="{59702FC3-5006-481E-9737-9E991CF56DCE}" type="sibTrans" cxnId="{E9D4417D-C054-4B70-A7FD-FEDB3814374F}">
      <dgm:prSet/>
      <dgm:spPr/>
      <dgm:t>
        <a:bodyPr/>
        <a:lstStyle/>
        <a:p>
          <a:endParaRPr lang="en-US"/>
        </a:p>
      </dgm:t>
    </dgm:pt>
    <dgm:pt modelId="{E0164F06-12E5-4FD1-A2AC-5FA98D8A831D}" type="pres">
      <dgm:prSet presAssocID="{0F43BF5C-A669-4526-88DC-97B0F47AB68E}" presName="diagram" presStyleCnt="0">
        <dgm:presLayoutVars>
          <dgm:dir/>
          <dgm:resizeHandles val="exact"/>
        </dgm:presLayoutVars>
      </dgm:prSet>
      <dgm:spPr/>
    </dgm:pt>
    <dgm:pt modelId="{E165D9F5-2ABC-4398-A631-E981FB99EFEF}" type="pres">
      <dgm:prSet presAssocID="{ADC3596F-B7A6-400E-BD45-3D757CDFD63D}" presName="node" presStyleLbl="node1" presStyleIdx="0" presStyleCnt="6">
        <dgm:presLayoutVars>
          <dgm:bulletEnabled val="1"/>
        </dgm:presLayoutVars>
      </dgm:prSet>
      <dgm:spPr/>
    </dgm:pt>
    <dgm:pt modelId="{2FC8EA88-8374-4683-8A0A-45DD6899CA8A}" type="pres">
      <dgm:prSet presAssocID="{77E05D0F-0104-48EF-9E00-29A720B41627}" presName="sibTrans" presStyleCnt="0"/>
      <dgm:spPr/>
    </dgm:pt>
    <dgm:pt modelId="{6A90901F-64D5-419F-9B26-12E57009527B}" type="pres">
      <dgm:prSet presAssocID="{DFE38952-0464-405A-AECD-BD4208B5448D}" presName="node" presStyleLbl="node1" presStyleIdx="1" presStyleCnt="6">
        <dgm:presLayoutVars>
          <dgm:bulletEnabled val="1"/>
        </dgm:presLayoutVars>
      </dgm:prSet>
      <dgm:spPr/>
    </dgm:pt>
    <dgm:pt modelId="{1448A4D5-F811-47A6-A2C0-F05EA8A12F1B}" type="pres">
      <dgm:prSet presAssocID="{9DAD5ACF-1C95-4541-B149-F99B6E9876E6}" presName="sibTrans" presStyleCnt="0"/>
      <dgm:spPr/>
    </dgm:pt>
    <dgm:pt modelId="{34FD33B7-BA21-4F4A-8120-F6E282927798}" type="pres">
      <dgm:prSet presAssocID="{1A799FD4-359D-40FA-A81F-24FF6593A423}" presName="node" presStyleLbl="node1" presStyleIdx="2" presStyleCnt="6">
        <dgm:presLayoutVars>
          <dgm:bulletEnabled val="1"/>
        </dgm:presLayoutVars>
      </dgm:prSet>
      <dgm:spPr/>
    </dgm:pt>
    <dgm:pt modelId="{46CEC75D-803D-4134-9767-2E5CE0C11E84}" type="pres">
      <dgm:prSet presAssocID="{E2792201-5A1D-45B1-801B-9D8B6ED9505C}" presName="sibTrans" presStyleCnt="0"/>
      <dgm:spPr/>
    </dgm:pt>
    <dgm:pt modelId="{82615748-4878-4087-A006-67CB215EF00A}" type="pres">
      <dgm:prSet presAssocID="{114049C3-C5F6-42F3-A3AB-1EA09ECF9071}" presName="node" presStyleLbl="node1" presStyleIdx="3" presStyleCnt="6">
        <dgm:presLayoutVars>
          <dgm:bulletEnabled val="1"/>
        </dgm:presLayoutVars>
      </dgm:prSet>
      <dgm:spPr/>
    </dgm:pt>
    <dgm:pt modelId="{ECC089C2-92C4-4E57-AE44-524452D8B83E}" type="pres">
      <dgm:prSet presAssocID="{ABEB4A06-78F5-42B5-9DF2-ACCEA8201427}" presName="sibTrans" presStyleCnt="0"/>
      <dgm:spPr/>
    </dgm:pt>
    <dgm:pt modelId="{2B730FEC-9E2F-4DC7-8E5D-A285CBD92B94}" type="pres">
      <dgm:prSet presAssocID="{1092AED8-1C7A-4A6F-BEC0-AE13AD4570CD}" presName="node" presStyleLbl="node1" presStyleIdx="4" presStyleCnt="6">
        <dgm:presLayoutVars>
          <dgm:bulletEnabled val="1"/>
        </dgm:presLayoutVars>
      </dgm:prSet>
      <dgm:spPr/>
    </dgm:pt>
    <dgm:pt modelId="{FE07290C-5E97-40A8-8ECB-BF349F0274FA}" type="pres">
      <dgm:prSet presAssocID="{2D5F3BAC-AD42-4906-8794-B53DBEB60700}" presName="sibTrans" presStyleCnt="0"/>
      <dgm:spPr/>
    </dgm:pt>
    <dgm:pt modelId="{CCC7522F-8D21-442D-B54C-A983DCC21454}" type="pres">
      <dgm:prSet presAssocID="{2C9B3F06-40F9-4432-AEC5-59A4985E4DCC}" presName="node" presStyleLbl="node1" presStyleIdx="5" presStyleCnt="6">
        <dgm:presLayoutVars>
          <dgm:bulletEnabled val="1"/>
        </dgm:presLayoutVars>
      </dgm:prSet>
      <dgm:spPr/>
    </dgm:pt>
  </dgm:ptLst>
  <dgm:cxnLst>
    <dgm:cxn modelId="{4A5FFB15-D827-4376-BC8A-AD3CBA682150}" type="presOf" srcId="{ADC3596F-B7A6-400E-BD45-3D757CDFD63D}" destId="{E165D9F5-2ABC-4398-A631-E981FB99EFEF}" srcOrd="0" destOrd="0" presId="urn:microsoft.com/office/officeart/2005/8/layout/default"/>
    <dgm:cxn modelId="{234FB062-1413-4F46-BC56-FC7246665EEA}" srcId="{0F43BF5C-A669-4526-88DC-97B0F47AB68E}" destId="{DFE38952-0464-405A-AECD-BD4208B5448D}" srcOrd="1" destOrd="0" parTransId="{91B564DF-14D2-45FB-B604-C2B93E8E2E2C}" sibTransId="{9DAD5ACF-1C95-4541-B149-F99B6E9876E6}"/>
    <dgm:cxn modelId="{BB6C6C47-DA42-401D-9907-C5BA4DC8C976}" type="presOf" srcId="{1A799FD4-359D-40FA-A81F-24FF6593A423}" destId="{34FD33B7-BA21-4F4A-8120-F6E282927798}" srcOrd="0" destOrd="0" presId="urn:microsoft.com/office/officeart/2005/8/layout/default"/>
    <dgm:cxn modelId="{BF5E5B4D-DCDF-4222-B783-C2F40A51892A}" srcId="{0F43BF5C-A669-4526-88DC-97B0F47AB68E}" destId="{ADC3596F-B7A6-400E-BD45-3D757CDFD63D}" srcOrd="0" destOrd="0" parTransId="{38C4F711-210A-4A8A-B1EC-CF5BDF919FD8}" sibTransId="{77E05D0F-0104-48EF-9E00-29A720B41627}"/>
    <dgm:cxn modelId="{75D9B94E-53CC-4E14-8DE4-BA5C1566E8AF}" srcId="{0F43BF5C-A669-4526-88DC-97B0F47AB68E}" destId="{1A799FD4-359D-40FA-A81F-24FF6593A423}" srcOrd="2" destOrd="0" parTransId="{0C50FDC7-EE71-4B3D-9B1C-C72954495C6A}" sibTransId="{E2792201-5A1D-45B1-801B-9D8B6ED9505C}"/>
    <dgm:cxn modelId="{FD392751-FE50-4B0E-A28A-486EFA72E5E0}" type="presOf" srcId="{DFE38952-0464-405A-AECD-BD4208B5448D}" destId="{6A90901F-64D5-419F-9B26-12E57009527B}" srcOrd="0" destOrd="0" presId="urn:microsoft.com/office/officeart/2005/8/layout/default"/>
    <dgm:cxn modelId="{E9D4417D-C054-4B70-A7FD-FEDB3814374F}" srcId="{0F43BF5C-A669-4526-88DC-97B0F47AB68E}" destId="{2C9B3F06-40F9-4432-AEC5-59A4985E4DCC}" srcOrd="5" destOrd="0" parTransId="{272DD8E9-016D-4EBE-9137-75850CCCE632}" sibTransId="{59702FC3-5006-481E-9737-9E991CF56DCE}"/>
    <dgm:cxn modelId="{26A5457F-1856-4886-9351-37A59679D731}" type="presOf" srcId="{114049C3-C5F6-42F3-A3AB-1EA09ECF9071}" destId="{82615748-4878-4087-A006-67CB215EF00A}" srcOrd="0" destOrd="0" presId="urn:microsoft.com/office/officeart/2005/8/layout/default"/>
    <dgm:cxn modelId="{05236DA3-A96E-4872-A087-ECDA5224DAC4}" type="presOf" srcId="{2C9B3F06-40F9-4432-AEC5-59A4985E4DCC}" destId="{CCC7522F-8D21-442D-B54C-A983DCC21454}" srcOrd="0" destOrd="0" presId="urn:microsoft.com/office/officeart/2005/8/layout/default"/>
    <dgm:cxn modelId="{9178D7B4-F345-4A37-B817-0182BD36C665}" srcId="{0F43BF5C-A669-4526-88DC-97B0F47AB68E}" destId="{114049C3-C5F6-42F3-A3AB-1EA09ECF9071}" srcOrd="3" destOrd="0" parTransId="{FB66BF17-7E14-47D2-859A-FD671E6025D7}" sibTransId="{ABEB4A06-78F5-42B5-9DF2-ACCEA8201427}"/>
    <dgm:cxn modelId="{931100BD-4425-4C13-B61E-0E4290B05C1D}" srcId="{0F43BF5C-A669-4526-88DC-97B0F47AB68E}" destId="{1092AED8-1C7A-4A6F-BEC0-AE13AD4570CD}" srcOrd="4" destOrd="0" parTransId="{51AE5076-BBD8-40B9-A329-A3DD3BA9039D}" sibTransId="{2D5F3BAC-AD42-4906-8794-B53DBEB60700}"/>
    <dgm:cxn modelId="{DA9DD7E4-4B23-4F9D-8E28-2065C1935887}" type="presOf" srcId="{0F43BF5C-A669-4526-88DC-97B0F47AB68E}" destId="{E0164F06-12E5-4FD1-A2AC-5FA98D8A831D}" srcOrd="0" destOrd="0" presId="urn:microsoft.com/office/officeart/2005/8/layout/default"/>
    <dgm:cxn modelId="{178ADBF2-0DFD-4201-85FD-27E1388D24A4}" type="presOf" srcId="{1092AED8-1C7A-4A6F-BEC0-AE13AD4570CD}" destId="{2B730FEC-9E2F-4DC7-8E5D-A285CBD92B94}" srcOrd="0" destOrd="0" presId="urn:microsoft.com/office/officeart/2005/8/layout/default"/>
    <dgm:cxn modelId="{6300EDF3-6904-45AF-8204-9DFCB557173A}" type="presParOf" srcId="{E0164F06-12E5-4FD1-A2AC-5FA98D8A831D}" destId="{E165D9F5-2ABC-4398-A631-E981FB99EFEF}" srcOrd="0" destOrd="0" presId="urn:microsoft.com/office/officeart/2005/8/layout/default"/>
    <dgm:cxn modelId="{F9FE68AD-45D0-4B34-B342-1F67EA025864}" type="presParOf" srcId="{E0164F06-12E5-4FD1-A2AC-5FA98D8A831D}" destId="{2FC8EA88-8374-4683-8A0A-45DD6899CA8A}" srcOrd="1" destOrd="0" presId="urn:microsoft.com/office/officeart/2005/8/layout/default"/>
    <dgm:cxn modelId="{57A75CEA-B997-4787-BFA2-E8373CE35600}" type="presParOf" srcId="{E0164F06-12E5-4FD1-A2AC-5FA98D8A831D}" destId="{6A90901F-64D5-419F-9B26-12E57009527B}" srcOrd="2" destOrd="0" presId="urn:microsoft.com/office/officeart/2005/8/layout/default"/>
    <dgm:cxn modelId="{01701989-8B7D-4608-B845-F1514967159E}" type="presParOf" srcId="{E0164F06-12E5-4FD1-A2AC-5FA98D8A831D}" destId="{1448A4D5-F811-47A6-A2C0-F05EA8A12F1B}" srcOrd="3" destOrd="0" presId="urn:microsoft.com/office/officeart/2005/8/layout/default"/>
    <dgm:cxn modelId="{F3DEF472-9358-4FA9-815F-C547F38A6C4C}" type="presParOf" srcId="{E0164F06-12E5-4FD1-A2AC-5FA98D8A831D}" destId="{34FD33B7-BA21-4F4A-8120-F6E282927798}" srcOrd="4" destOrd="0" presId="urn:microsoft.com/office/officeart/2005/8/layout/default"/>
    <dgm:cxn modelId="{DC76E596-0B25-4721-85CE-23874ACB40B6}" type="presParOf" srcId="{E0164F06-12E5-4FD1-A2AC-5FA98D8A831D}" destId="{46CEC75D-803D-4134-9767-2E5CE0C11E84}" srcOrd="5" destOrd="0" presId="urn:microsoft.com/office/officeart/2005/8/layout/default"/>
    <dgm:cxn modelId="{B1598301-46A7-41FF-86DD-539A097B28E9}" type="presParOf" srcId="{E0164F06-12E5-4FD1-A2AC-5FA98D8A831D}" destId="{82615748-4878-4087-A006-67CB215EF00A}" srcOrd="6" destOrd="0" presId="urn:microsoft.com/office/officeart/2005/8/layout/default"/>
    <dgm:cxn modelId="{986F6B20-43A8-46CB-8817-CADBE65F42BF}" type="presParOf" srcId="{E0164F06-12E5-4FD1-A2AC-5FA98D8A831D}" destId="{ECC089C2-92C4-4E57-AE44-524452D8B83E}" srcOrd="7" destOrd="0" presId="urn:microsoft.com/office/officeart/2005/8/layout/default"/>
    <dgm:cxn modelId="{83587CD7-6FA7-49A3-AC71-8FDF3E743AE3}" type="presParOf" srcId="{E0164F06-12E5-4FD1-A2AC-5FA98D8A831D}" destId="{2B730FEC-9E2F-4DC7-8E5D-A285CBD92B94}" srcOrd="8" destOrd="0" presId="urn:microsoft.com/office/officeart/2005/8/layout/default"/>
    <dgm:cxn modelId="{F10F5F4D-02FB-414F-B272-DD87514D3D1D}" type="presParOf" srcId="{E0164F06-12E5-4FD1-A2AC-5FA98D8A831D}" destId="{FE07290C-5E97-40A8-8ECB-BF349F0274FA}" srcOrd="9" destOrd="0" presId="urn:microsoft.com/office/officeart/2005/8/layout/default"/>
    <dgm:cxn modelId="{44DACFC3-C0DA-46F3-8113-4B2D3D1422CE}" type="presParOf" srcId="{E0164F06-12E5-4FD1-A2AC-5FA98D8A831D}" destId="{CCC7522F-8D21-442D-B54C-A983DCC2145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D37BD-CA6D-4B90-ACEA-8E420D428241}">
      <dsp:nvSpPr>
        <dsp:cNvPr id="0" name=""/>
        <dsp:cNvSpPr/>
      </dsp:nvSpPr>
      <dsp:spPr>
        <a:xfrm>
          <a:off x="54" y="286655"/>
          <a:ext cx="5213477"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Meets Standards</a:t>
          </a:r>
        </a:p>
      </dsp:txBody>
      <dsp:txXfrm>
        <a:off x="54" y="286655"/>
        <a:ext cx="5213477" cy="691200"/>
      </dsp:txXfrm>
    </dsp:sp>
    <dsp:sp modelId="{D1648255-2AE0-4505-86F7-B3034B21AD3A}">
      <dsp:nvSpPr>
        <dsp:cNvPr id="0" name=""/>
        <dsp:cNvSpPr/>
      </dsp:nvSpPr>
      <dsp:spPr>
        <a:xfrm>
          <a:off x="54" y="977855"/>
          <a:ext cx="5213477" cy="3491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Payroll records meeting these standards do not need to further document work performed</a:t>
          </a:r>
        </a:p>
        <a:p>
          <a:pPr marL="228600" lvl="1" indent="-228600" algn="l" defTabSz="1066800">
            <a:lnSpc>
              <a:spcPct val="90000"/>
            </a:lnSpc>
            <a:spcBef>
              <a:spcPct val="0"/>
            </a:spcBef>
            <a:spcAft>
              <a:spcPct val="15000"/>
            </a:spcAft>
            <a:buChar char="•"/>
          </a:pPr>
          <a:r>
            <a:rPr lang="en-US" sz="2400" kern="1200" dirty="0"/>
            <a:t>Non-exempt employees must record total number of hours worked each day to comply with FLSA</a:t>
          </a:r>
        </a:p>
        <a:p>
          <a:pPr marL="228600" lvl="1" indent="-228600" algn="l" defTabSz="1066800">
            <a:lnSpc>
              <a:spcPct val="90000"/>
            </a:lnSpc>
            <a:spcBef>
              <a:spcPct val="0"/>
            </a:spcBef>
            <a:spcAft>
              <a:spcPct val="15000"/>
            </a:spcAft>
            <a:buChar char="•"/>
          </a:pPr>
          <a:r>
            <a:rPr lang="en-US" sz="2400" kern="1200" dirty="0"/>
            <a:t>Same standards apply to documenting salaries and wages for cost sharing and match requirements</a:t>
          </a:r>
        </a:p>
      </dsp:txBody>
      <dsp:txXfrm>
        <a:off x="54" y="977855"/>
        <a:ext cx="5213477" cy="3491640"/>
      </dsp:txXfrm>
    </dsp:sp>
    <dsp:sp modelId="{3064506C-ECE7-41FF-87F9-85E4143ABBFA}">
      <dsp:nvSpPr>
        <dsp:cNvPr id="0" name=""/>
        <dsp:cNvSpPr/>
      </dsp:nvSpPr>
      <dsp:spPr>
        <a:xfrm>
          <a:off x="5943418" y="286655"/>
          <a:ext cx="5213477"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Does Not Meet Standards</a:t>
          </a:r>
        </a:p>
      </dsp:txBody>
      <dsp:txXfrm>
        <a:off x="5943418" y="286655"/>
        <a:ext cx="5213477" cy="691200"/>
      </dsp:txXfrm>
    </dsp:sp>
    <dsp:sp modelId="{DA91C423-55DA-4253-9233-0642FBF98DC7}">
      <dsp:nvSpPr>
        <dsp:cNvPr id="0" name=""/>
        <dsp:cNvSpPr/>
      </dsp:nvSpPr>
      <dsp:spPr>
        <a:xfrm>
          <a:off x="5943418" y="977855"/>
          <a:ext cx="5213477" cy="3491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Federal government may require personnel activity reports or equivalent if records do not meet these standards</a:t>
          </a:r>
        </a:p>
        <a:p>
          <a:pPr marL="228600" lvl="1" indent="-228600" algn="l" defTabSz="1066800">
            <a:lnSpc>
              <a:spcPct val="90000"/>
            </a:lnSpc>
            <a:spcBef>
              <a:spcPct val="0"/>
            </a:spcBef>
            <a:spcAft>
              <a:spcPct val="15000"/>
            </a:spcAft>
            <a:buChar char="•"/>
          </a:pPr>
          <a:r>
            <a:rPr lang="en-US" sz="2400" kern="1200" dirty="0"/>
            <a:t>Institutions of Higher Education may express categories of activities as a %</a:t>
          </a:r>
        </a:p>
        <a:p>
          <a:pPr marL="457200" lvl="2" indent="-228600" algn="l" defTabSz="1066800">
            <a:lnSpc>
              <a:spcPct val="90000"/>
            </a:lnSpc>
            <a:spcBef>
              <a:spcPct val="0"/>
            </a:spcBef>
            <a:spcAft>
              <a:spcPct val="15000"/>
            </a:spcAft>
            <a:buChar char="•"/>
          </a:pPr>
          <a:r>
            <a:rPr lang="en-US" sz="2400" kern="1200" dirty="0"/>
            <a:t>Intermingled Duties: precision not always feasible</a:t>
          </a:r>
        </a:p>
      </dsp:txBody>
      <dsp:txXfrm>
        <a:off x="5943418" y="977855"/>
        <a:ext cx="5213477" cy="34916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CB4A-A741-4445-AD72-B914DA471045}">
      <dsp:nvSpPr>
        <dsp:cNvPr id="0" name=""/>
        <dsp:cNvSpPr/>
      </dsp:nvSpPr>
      <dsp:spPr>
        <a:xfrm>
          <a:off x="0" y="0"/>
          <a:ext cx="8077200" cy="8460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en-US" sz="2000" kern="1200" dirty="0">
              <a:ea typeface="ＭＳ Ｐゴシック" panose="020B0600070205080204" pitchFamily="34" charset="-128"/>
            </a:rPr>
            <a:t>Individuals paid by ETA appropriated funds and WIOA funds</a:t>
          </a:r>
          <a:endParaRPr lang="en-US" sz="2000" kern="1200" dirty="0"/>
        </a:p>
      </dsp:txBody>
      <dsp:txXfrm>
        <a:off x="1700048" y="0"/>
        <a:ext cx="6377151" cy="846087"/>
      </dsp:txXfrm>
    </dsp:sp>
    <dsp:sp modelId="{D7866089-5CC2-49F3-AC94-6427E23A5033}">
      <dsp:nvSpPr>
        <dsp:cNvPr id="0" name=""/>
        <dsp:cNvSpPr/>
      </dsp:nvSpPr>
      <dsp:spPr>
        <a:xfrm>
          <a:off x="345243" y="103002"/>
          <a:ext cx="1005837" cy="64008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1000" b="-4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D9DBCC2-E86E-4AFB-8F21-07DC6D2F0026}">
      <dsp:nvSpPr>
        <dsp:cNvPr id="0" name=""/>
        <dsp:cNvSpPr/>
      </dsp:nvSpPr>
      <dsp:spPr>
        <a:xfrm>
          <a:off x="0" y="930696"/>
          <a:ext cx="8077200" cy="8460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en-US" sz="2000" kern="1200" dirty="0">
              <a:ea typeface="ＭＳ Ｐゴシック" panose="020B0600070205080204" pitchFamily="34" charset="-128"/>
            </a:rPr>
            <a:t>Direct recipients and/or subrecipients</a:t>
          </a:r>
          <a:endParaRPr lang="en-US" sz="2000" kern="1200" dirty="0"/>
        </a:p>
      </dsp:txBody>
      <dsp:txXfrm>
        <a:off x="1700048" y="930696"/>
        <a:ext cx="6377151" cy="846087"/>
      </dsp:txXfrm>
    </dsp:sp>
    <dsp:sp modelId="{77E28FA3-CEA4-4EAC-8699-FE4A777CC728}">
      <dsp:nvSpPr>
        <dsp:cNvPr id="0" name=""/>
        <dsp:cNvSpPr/>
      </dsp:nvSpPr>
      <dsp:spPr>
        <a:xfrm>
          <a:off x="345243" y="1033699"/>
          <a:ext cx="1005837" cy="64008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C72C29-BB70-4FA8-9318-EB5C80B813A6}">
      <dsp:nvSpPr>
        <dsp:cNvPr id="0" name=""/>
        <dsp:cNvSpPr/>
      </dsp:nvSpPr>
      <dsp:spPr>
        <a:xfrm>
          <a:off x="0" y="1861393"/>
          <a:ext cx="8077200" cy="8460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en-US" sz="2000" kern="1200" dirty="0">
              <a:ea typeface="ＭＳ Ｐゴシック" panose="020B0600070205080204" pitchFamily="34" charset="-128"/>
            </a:rPr>
            <a:t>Anyone receiving wages or bonus payments from recipients or subrecipients whose grants are funded from ETA appropriations</a:t>
          </a:r>
          <a:endParaRPr lang="en-US" sz="2000" kern="1200" dirty="0"/>
        </a:p>
      </dsp:txBody>
      <dsp:txXfrm>
        <a:off x="1700048" y="1861393"/>
        <a:ext cx="6377151" cy="846087"/>
      </dsp:txXfrm>
    </dsp:sp>
    <dsp:sp modelId="{CEAAEC86-0217-4D64-B2EB-47B074F58354}">
      <dsp:nvSpPr>
        <dsp:cNvPr id="0" name=""/>
        <dsp:cNvSpPr/>
      </dsp:nvSpPr>
      <dsp:spPr>
        <a:xfrm>
          <a:off x="345243" y="1964396"/>
          <a:ext cx="1005837" cy="64008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D14064C-C138-4630-A435-F043E5403006}">
      <dsp:nvSpPr>
        <dsp:cNvPr id="0" name=""/>
        <dsp:cNvSpPr/>
      </dsp:nvSpPr>
      <dsp:spPr>
        <a:xfrm>
          <a:off x="0" y="2792090"/>
          <a:ext cx="8077200" cy="8460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en-US" sz="2000" kern="1200" dirty="0">
              <a:ea typeface="ＭＳ Ｐゴシック" panose="020B0600070205080204" pitchFamily="34" charset="-128"/>
            </a:rPr>
            <a:t>Direct costs or through an indirect cost rate, including cost allocation plans</a:t>
          </a:r>
          <a:endParaRPr lang="en-US" sz="2000" kern="1200" dirty="0"/>
        </a:p>
      </dsp:txBody>
      <dsp:txXfrm>
        <a:off x="1700048" y="2792090"/>
        <a:ext cx="6377151" cy="846087"/>
      </dsp:txXfrm>
    </dsp:sp>
    <dsp:sp modelId="{8CE14A0F-E943-4A7C-8CE7-DCFCCC12C1FA}">
      <dsp:nvSpPr>
        <dsp:cNvPr id="0" name=""/>
        <dsp:cNvSpPr/>
      </dsp:nvSpPr>
      <dsp:spPr>
        <a:xfrm>
          <a:off x="345243" y="2895092"/>
          <a:ext cx="1005837" cy="640082"/>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F5AB7EC-D988-404D-B3F1-E2D640762BAF}">
      <dsp:nvSpPr>
        <dsp:cNvPr id="0" name=""/>
        <dsp:cNvSpPr/>
      </dsp:nvSpPr>
      <dsp:spPr>
        <a:xfrm>
          <a:off x="0" y="3657604"/>
          <a:ext cx="8077200" cy="84608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en-US" sz="2000" kern="1200" dirty="0">
              <a:ea typeface="ＭＳ Ｐゴシック" panose="020B0600070205080204" pitchFamily="34" charset="-128"/>
            </a:rPr>
            <a:t>Contractors are not subject to limitation</a:t>
          </a:r>
          <a:endParaRPr lang="en-US" sz="2000" kern="1200" dirty="0"/>
        </a:p>
      </dsp:txBody>
      <dsp:txXfrm>
        <a:off x="1700048" y="3657604"/>
        <a:ext cx="6377151" cy="846087"/>
      </dsp:txXfrm>
    </dsp:sp>
    <dsp:sp modelId="{CB8B66AB-90D6-4FDE-810C-00CCD2D3E331}">
      <dsp:nvSpPr>
        <dsp:cNvPr id="0" name=""/>
        <dsp:cNvSpPr/>
      </dsp:nvSpPr>
      <dsp:spPr>
        <a:xfrm>
          <a:off x="345243" y="3774719"/>
          <a:ext cx="1005837" cy="640082"/>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33DFF-F0CD-4121-B7E5-8CE4C9DD508B}">
      <dsp:nvSpPr>
        <dsp:cNvPr id="0" name=""/>
        <dsp:cNvSpPr/>
      </dsp:nvSpPr>
      <dsp:spPr>
        <a:xfrm>
          <a:off x="51" y="7552"/>
          <a:ext cx="4975549"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Included</a:t>
          </a:r>
        </a:p>
      </dsp:txBody>
      <dsp:txXfrm>
        <a:off x="51" y="7552"/>
        <a:ext cx="4975549" cy="662400"/>
      </dsp:txXfrm>
    </dsp:sp>
    <dsp:sp modelId="{FC2A3B63-0743-47DE-AEDF-756AD2753846}">
      <dsp:nvSpPr>
        <dsp:cNvPr id="0" name=""/>
        <dsp:cNvSpPr/>
      </dsp:nvSpPr>
      <dsp:spPr>
        <a:xfrm>
          <a:off x="51" y="669953"/>
          <a:ext cx="4975549" cy="37249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Compensation included on IRS form W-2</a:t>
          </a:r>
        </a:p>
        <a:p>
          <a:pPr marL="228600" lvl="1" indent="-228600" algn="l" defTabSz="1022350">
            <a:lnSpc>
              <a:spcPct val="90000"/>
            </a:lnSpc>
            <a:spcBef>
              <a:spcPct val="0"/>
            </a:spcBef>
            <a:spcAft>
              <a:spcPct val="15000"/>
            </a:spcAft>
            <a:buChar char="•"/>
          </a:pPr>
          <a:r>
            <a:rPr lang="en-US" sz="2300" kern="1200" dirty="0"/>
            <a:t>Includes monetary awards, bonus payments, and monetary prizes</a:t>
          </a:r>
        </a:p>
        <a:p>
          <a:pPr marL="228600" lvl="1" indent="-228600" algn="l" defTabSz="1022350">
            <a:lnSpc>
              <a:spcPct val="90000"/>
            </a:lnSpc>
            <a:spcBef>
              <a:spcPct val="0"/>
            </a:spcBef>
            <a:spcAft>
              <a:spcPct val="15000"/>
            </a:spcAft>
            <a:buChar char="•"/>
          </a:pPr>
          <a:r>
            <a:rPr lang="en-US" sz="2300" kern="1200" dirty="0"/>
            <a:t>Profit sharing, when paid pursuant to established personnel policies as supplement to salary</a:t>
          </a:r>
        </a:p>
        <a:p>
          <a:pPr marL="228600" lvl="1" indent="-228600" algn="l" defTabSz="1022350">
            <a:lnSpc>
              <a:spcPct val="90000"/>
            </a:lnSpc>
            <a:spcBef>
              <a:spcPct val="0"/>
            </a:spcBef>
            <a:spcAft>
              <a:spcPct val="15000"/>
            </a:spcAft>
            <a:buChar char="•"/>
          </a:pPr>
          <a:r>
            <a:rPr lang="en-US" sz="2300" kern="1200" dirty="0"/>
            <a:t>Sole proprietor or partnership compensation for income realized on IRS Schedule C or E</a:t>
          </a:r>
        </a:p>
      </dsp:txBody>
      <dsp:txXfrm>
        <a:off x="51" y="669953"/>
        <a:ext cx="4975549" cy="3724965"/>
      </dsp:txXfrm>
    </dsp:sp>
    <dsp:sp modelId="{4AE519AC-145C-41C4-932A-0A196A9240E0}">
      <dsp:nvSpPr>
        <dsp:cNvPr id="0" name=""/>
        <dsp:cNvSpPr/>
      </dsp:nvSpPr>
      <dsp:spPr>
        <a:xfrm>
          <a:off x="5672178" y="7552"/>
          <a:ext cx="4975549"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Excluded</a:t>
          </a:r>
        </a:p>
      </dsp:txBody>
      <dsp:txXfrm>
        <a:off x="5672178" y="7552"/>
        <a:ext cx="4975549" cy="662400"/>
      </dsp:txXfrm>
    </dsp:sp>
    <dsp:sp modelId="{B3BC41BB-9041-4051-8EB3-61754F5EFB2C}">
      <dsp:nvSpPr>
        <dsp:cNvPr id="0" name=""/>
        <dsp:cNvSpPr/>
      </dsp:nvSpPr>
      <dsp:spPr>
        <a:xfrm>
          <a:off x="5672178" y="669953"/>
          <a:ext cx="4975549" cy="37249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Fringe benefits</a:t>
          </a:r>
        </a:p>
        <a:p>
          <a:pPr marL="228600" lvl="1" indent="-228600" algn="l" defTabSz="1022350">
            <a:lnSpc>
              <a:spcPct val="90000"/>
            </a:lnSpc>
            <a:spcBef>
              <a:spcPct val="0"/>
            </a:spcBef>
            <a:spcAft>
              <a:spcPct val="15000"/>
            </a:spcAft>
            <a:buChar char="•"/>
          </a:pPr>
          <a:r>
            <a:rPr lang="en-US" sz="2300" kern="1200" dirty="0"/>
            <a:t>Non-monetary compensation and corporate profit</a:t>
          </a:r>
        </a:p>
        <a:p>
          <a:pPr marL="228600" lvl="1" indent="-228600" algn="l" defTabSz="1022350">
            <a:lnSpc>
              <a:spcPct val="90000"/>
            </a:lnSpc>
            <a:spcBef>
              <a:spcPct val="0"/>
            </a:spcBef>
            <a:spcAft>
              <a:spcPct val="15000"/>
            </a:spcAft>
            <a:buChar char="•"/>
          </a:pPr>
          <a:r>
            <a:rPr lang="en-US" sz="2300" kern="1200" dirty="0"/>
            <a:t>Corporate profits paid on per share basis that have required investment </a:t>
          </a:r>
        </a:p>
      </dsp:txBody>
      <dsp:txXfrm>
        <a:off x="5672178" y="669953"/>
        <a:ext cx="4975549" cy="37249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CB4A-A741-4445-AD72-B914DA471045}">
      <dsp:nvSpPr>
        <dsp:cNvPr id="0" name=""/>
        <dsp:cNvSpPr/>
      </dsp:nvSpPr>
      <dsp:spPr>
        <a:xfrm>
          <a:off x="0" y="0"/>
          <a:ext cx="8644467" cy="129116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indent="0" algn="l" defTabSz="1066800">
            <a:lnSpc>
              <a:spcPct val="90000"/>
            </a:lnSpc>
            <a:spcBef>
              <a:spcPct val="0"/>
            </a:spcBef>
            <a:spcAft>
              <a:spcPct val="35000"/>
            </a:spcAft>
            <a:buNone/>
          </a:pPr>
          <a:r>
            <a:rPr lang="en-US" altLang="en-US" sz="2400" kern="1200" dirty="0">
              <a:ea typeface="ＭＳ Ｐゴシック" panose="020B0600070205080204" pitchFamily="34" charset="-128"/>
            </a:rPr>
            <a:t>Full Time </a:t>
          </a:r>
          <a:r>
            <a:rPr lang="en-US" altLang="en-US" sz="2400" u="sng" kern="1200" dirty="0">
              <a:ea typeface="ＭＳ Ｐゴシック" panose="020B0600070205080204" pitchFamily="34" charset="-128"/>
            </a:rPr>
            <a:t>RATE</a:t>
          </a:r>
          <a:r>
            <a:rPr lang="en-US" altLang="en-US" sz="2400" kern="1200" dirty="0">
              <a:ea typeface="ＭＳ Ｐゴシック" panose="020B0600070205080204" pitchFamily="34" charset="-128"/>
            </a:rPr>
            <a:t> not to exceed Executive Level II</a:t>
          </a:r>
        </a:p>
        <a:p>
          <a:pPr marL="365760" lvl="0" indent="0" algn="l" defTabSz="1066800">
            <a:lnSpc>
              <a:spcPct val="90000"/>
            </a:lnSpc>
            <a:spcBef>
              <a:spcPct val="0"/>
            </a:spcBef>
            <a:spcAft>
              <a:spcPct val="35000"/>
            </a:spcAft>
            <a:buNone/>
          </a:pPr>
          <a:r>
            <a:rPr lang="en-US" altLang="en-US" sz="2400" kern="1200" dirty="0">
              <a:ea typeface="Arial" panose="020B0604020202020204" pitchFamily="34" charset="0"/>
            </a:rPr>
            <a:t>- 2019 maximum is $192,300</a:t>
          </a:r>
        </a:p>
        <a:p>
          <a:pPr marL="365760" lvl="0" indent="0" algn="l" defTabSz="1066800">
            <a:lnSpc>
              <a:spcPct val="90000"/>
            </a:lnSpc>
            <a:spcBef>
              <a:spcPct val="0"/>
            </a:spcBef>
            <a:spcAft>
              <a:spcPct val="35000"/>
            </a:spcAft>
            <a:buNone/>
          </a:pPr>
          <a:r>
            <a:rPr lang="en-US" altLang="en-US" sz="2400" kern="1200" dirty="0">
              <a:ea typeface="Arial" panose="020B0604020202020204" pitchFamily="34" charset="0"/>
            </a:rPr>
            <a:t>- Adjusted annually by OPM</a:t>
          </a:r>
          <a:endParaRPr lang="en-US" sz="2400" kern="1200" dirty="0">
            <a:effectLst/>
          </a:endParaRPr>
        </a:p>
      </dsp:txBody>
      <dsp:txXfrm>
        <a:off x="1858010" y="0"/>
        <a:ext cx="6786456" cy="1291166"/>
      </dsp:txXfrm>
    </dsp:sp>
    <dsp:sp modelId="{D7866089-5CC2-49F3-AC94-6427E23A5033}">
      <dsp:nvSpPr>
        <dsp:cNvPr id="0" name=""/>
        <dsp:cNvSpPr/>
      </dsp:nvSpPr>
      <dsp:spPr>
        <a:xfrm>
          <a:off x="300285" y="110668"/>
          <a:ext cx="1386555" cy="106982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D9DBCC2-E86E-4AFB-8F21-07DC6D2F0026}">
      <dsp:nvSpPr>
        <dsp:cNvPr id="0" name=""/>
        <dsp:cNvSpPr/>
      </dsp:nvSpPr>
      <dsp:spPr>
        <a:xfrm>
          <a:off x="0" y="1420283"/>
          <a:ext cx="8644467" cy="129116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kern="1200" dirty="0">
              <a:ea typeface="ＭＳ Ｐゴシック" panose="020B0600070205080204" pitchFamily="34" charset="-128"/>
            </a:rPr>
            <a:t>Expressed as annual or hourly amount</a:t>
          </a:r>
          <a:endParaRPr lang="en-US" sz="2400" kern="1200" dirty="0">
            <a:effectLst/>
          </a:endParaRPr>
        </a:p>
      </dsp:txBody>
      <dsp:txXfrm>
        <a:off x="1858010" y="1420283"/>
        <a:ext cx="6786456" cy="1291166"/>
      </dsp:txXfrm>
    </dsp:sp>
    <dsp:sp modelId="{77E28FA3-CEA4-4EAC-8699-FE4A777CC728}">
      <dsp:nvSpPr>
        <dsp:cNvPr id="0" name=""/>
        <dsp:cNvSpPr/>
      </dsp:nvSpPr>
      <dsp:spPr>
        <a:xfrm>
          <a:off x="292159" y="1524681"/>
          <a:ext cx="1402806" cy="108236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C72C29-BB70-4FA8-9318-EB5C80B813A6}">
      <dsp:nvSpPr>
        <dsp:cNvPr id="0" name=""/>
        <dsp:cNvSpPr/>
      </dsp:nvSpPr>
      <dsp:spPr>
        <a:xfrm>
          <a:off x="0" y="2840566"/>
          <a:ext cx="8644467" cy="129116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kern="1200" dirty="0">
              <a:ea typeface="ＭＳ Ｐゴシック" panose="020B0600070205080204" pitchFamily="34" charset="-128"/>
            </a:rPr>
            <a:t>Calendar year basis – IRS definition</a:t>
          </a:r>
          <a:endParaRPr lang="en-US" sz="2400" kern="1200" dirty="0">
            <a:effectLst/>
          </a:endParaRPr>
        </a:p>
      </dsp:txBody>
      <dsp:txXfrm>
        <a:off x="1858010" y="2840566"/>
        <a:ext cx="6786456" cy="1291166"/>
      </dsp:txXfrm>
    </dsp:sp>
    <dsp:sp modelId="{CEAAEC86-0217-4D64-B2EB-47B074F58354}">
      <dsp:nvSpPr>
        <dsp:cNvPr id="0" name=""/>
        <dsp:cNvSpPr/>
      </dsp:nvSpPr>
      <dsp:spPr>
        <a:xfrm>
          <a:off x="292159" y="2944965"/>
          <a:ext cx="1402806" cy="108236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CB4A-A741-4445-AD72-B914DA471045}">
      <dsp:nvSpPr>
        <dsp:cNvPr id="0" name=""/>
        <dsp:cNvSpPr/>
      </dsp:nvSpPr>
      <dsp:spPr>
        <a:xfrm>
          <a:off x="0" y="0"/>
          <a:ext cx="8458200" cy="106263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kern="1200" dirty="0">
              <a:effectLst/>
            </a:rPr>
            <a:t>States may set lower limits for subrecipients</a:t>
          </a:r>
          <a:endParaRPr lang="en-US" sz="2400" kern="1200" dirty="0">
            <a:effectLst/>
          </a:endParaRPr>
        </a:p>
      </dsp:txBody>
      <dsp:txXfrm>
        <a:off x="1797903" y="0"/>
        <a:ext cx="6660296" cy="1062632"/>
      </dsp:txXfrm>
    </dsp:sp>
    <dsp:sp modelId="{D7866089-5CC2-49F3-AC94-6427E23A5033}">
      <dsp:nvSpPr>
        <dsp:cNvPr id="0" name=""/>
        <dsp:cNvSpPr/>
      </dsp:nvSpPr>
      <dsp:spPr>
        <a:xfrm>
          <a:off x="227765" y="24296"/>
          <a:ext cx="1448635" cy="10140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D9DBCC2-E86E-4AFB-8F21-07DC6D2F0026}">
      <dsp:nvSpPr>
        <dsp:cNvPr id="0" name=""/>
        <dsp:cNvSpPr/>
      </dsp:nvSpPr>
      <dsp:spPr>
        <a:xfrm>
          <a:off x="0" y="1168896"/>
          <a:ext cx="8458200" cy="106263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kern="1200" dirty="0">
              <a:effectLst/>
            </a:rPr>
            <a:t>Salaries paid by multiple fund sources must be allocated and calculated accordingly</a:t>
          </a:r>
          <a:endParaRPr lang="en-US" sz="2400" kern="1200" dirty="0">
            <a:effectLst/>
          </a:endParaRPr>
        </a:p>
      </dsp:txBody>
      <dsp:txXfrm>
        <a:off x="1797903" y="1168896"/>
        <a:ext cx="6660296" cy="1062632"/>
      </dsp:txXfrm>
    </dsp:sp>
    <dsp:sp modelId="{77E28FA3-CEA4-4EAC-8699-FE4A777CC728}">
      <dsp:nvSpPr>
        <dsp:cNvPr id="0" name=""/>
        <dsp:cNvSpPr/>
      </dsp:nvSpPr>
      <dsp:spPr>
        <a:xfrm>
          <a:off x="227765" y="1193192"/>
          <a:ext cx="1448635" cy="101404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1000" b="-4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C72C29-BB70-4FA8-9318-EB5C80B813A6}">
      <dsp:nvSpPr>
        <dsp:cNvPr id="0" name=""/>
        <dsp:cNvSpPr/>
      </dsp:nvSpPr>
      <dsp:spPr>
        <a:xfrm>
          <a:off x="0" y="2337792"/>
          <a:ext cx="8458200" cy="106263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kern="1200" dirty="0">
              <a:effectLst/>
            </a:rPr>
            <a:t>Salaries paid through indirect cost rates must be calculated accordingly</a:t>
          </a:r>
          <a:endParaRPr lang="en-US" sz="2400" kern="1200" dirty="0">
            <a:effectLst/>
          </a:endParaRPr>
        </a:p>
      </dsp:txBody>
      <dsp:txXfrm>
        <a:off x="1797903" y="2337792"/>
        <a:ext cx="6660296" cy="1062632"/>
      </dsp:txXfrm>
    </dsp:sp>
    <dsp:sp modelId="{CEAAEC86-0217-4D64-B2EB-47B074F58354}">
      <dsp:nvSpPr>
        <dsp:cNvPr id="0" name=""/>
        <dsp:cNvSpPr/>
      </dsp:nvSpPr>
      <dsp:spPr>
        <a:xfrm>
          <a:off x="227765" y="2362088"/>
          <a:ext cx="1448635" cy="10140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D14064C-C138-4630-A435-F043E5403006}">
      <dsp:nvSpPr>
        <dsp:cNvPr id="0" name=""/>
        <dsp:cNvSpPr/>
      </dsp:nvSpPr>
      <dsp:spPr>
        <a:xfrm>
          <a:off x="0" y="3506688"/>
          <a:ext cx="8458200" cy="106263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altLang="en-US" sz="2400" kern="1200" dirty="0">
              <a:effectLst/>
            </a:rPr>
            <a:t>Does not impact consultant rate restrictions</a:t>
          </a:r>
          <a:endParaRPr lang="en-US" sz="2400" kern="1200" dirty="0">
            <a:effectLst/>
          </a:endParaRPr>
        </a:p>
      </dsp:txBody>
      <dsp:txXfrm>
        <a:off x="1797903" y="3506688"/>
        <a:ext cx="6660296" cy="1062632"/>
      </dsp:txXfrm>
    </dsp:sp>
    <dsp:sp modelId="{8CE14A0F-E943-4A7C-8CE7-DCFCCC12C1FA}">
      <dsp:nvSpPr>
        <dsp:cNvPr id="0" name=""/>
        <dsp:cNvSpPr/>
      </dsp:nvSpPr>
      <dsp:spPr>
        <a:xfrm>
          <a:off x="227765" y="3530984"/>
          <a:ext cx="1448635" cy="1014040"/>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57000" b="-57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5CB83-AED5-45E8-A05F-0A38E2E74B8F}">
      <dsp:nvSpPr>
        <dsp:cNvPr id="0" name=""/>
        <dsp:cNvSpPr/>
      </dsp:nvSpPr>
      <dsp:spPr>
        <a:xfrm>
          <a:off x="3483" y="568997"/>
          <a:ext cx="2763709" cy="21962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They reasonably approximate actual activity performed</a:t>
          </a:r>
          <a:endParaRPr lang="en-US" sz="2300" kern="1200" dirty="0"/>
        </a:p>
      </dsp:txBody>
      <dsp:txXfrm>
        <a:off x="3483" y="568997"/>
        <a:ext cx="2763709" cy="2196220"/>
      </dsp:txXfrm>
    </dsp:sp>
    <dsp:sp modelId="{DA7A3BFA-27E7-4BB5-8BAA-056D92274B1C}">
      <dsp:nvSpPr>
        <dsp:cNvPr id="0" name=""/>
        <dsp:cNvSpPr/>
      </dsp:nvSpPr>
      <dsp:spPr>
        <a:xfrm>
          <a:off x="3043563" y="569826"/>
          <a:ext cx="2763709" cy="21945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Entity identifies and records significant changes in activity</a:t>
          </a:r>
          <a:endParaRPr lang="en-US" sz="2300" kern="1200" dirty="0"/>
        </a:p>
      </dsp:txBody>
      <dsp:txXfrm>
        <a:off x="3043563" y="569826"/>
        <a:ext cx="2763709" cy="2194562"/>
      </dsp:txXfrm>
    </dsp:sp>
    <dsp:sp modelId="{51894D98-BF74-4F64-A5B4-7898A82586FC}">
      <dsp:nvSpPr>
        <dsp:cNvPr id="0" name=""/>
        <dsp:cNvSpPr/>
      </dsp:nvSpPr>
      <dsp:spPr>
        <a:xfrm>
          <a:off x="6083643" y="568997"/>
          <a:ext cx="2763709" cy="21962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Entity has an internal control system to review after-the-fact actual charges and make needed adjustments</a:t>
          </a:r>
          <a:endParaRPr lang="en-US" sz="2300" kern="1200" dirty="0"/>
        </a:p>
      </dsp:txBody>
      <dsp:txXfrm>
        <a:off x="6083643" y="568997"/>
        <a:ext cx="2763709" cy="2196220"/>
      </dsp:txXfrm>
    </dsp:sp>
    <dsp:sp modelId="{3540EC5B-CF76-43B9-9FC7-4F0628654F96}">
      <dsp:nvSpPr>
        <dsp:cNvPr id="0" name=""/>
        <dsp:cNvSpPr/>
      </dsp:nvSpPr>
      <dsp:spPr>
        <a:xfrm>
          <a:off x="9123724" y="569826"/>
          <a:ext cx="2763709" cy="219456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t>Payroll distribution is reasonable over the long term</a:t>
          </a:r>
          <a:endParaRPr lang="en-US" sz="2300" kern="1200" dirty="0"/>
        </a:p>
      </dsp:txBody>
      <dsp:txXfrm>
        <a:off x="9123724" y="569826"/>
        <a:ext cx="2763709" cy="2194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623F4-423F-449D-800D-2900BB53ECC2}">
      <dsp:nvSpPr>
        <dsp:cNvPr id="0" name=""/>
        <dsp:cNvSpPr/>
      </dsp:nvSpPr>
      <dsp:spPr>
        <a:xfrm>
          <a:off x="0" y="0"/>
          <a:ext cx="8305800" cy="14301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182880" lvl="0" indent="0" algn="l" defTabSz="1066800">
            <a:lnSpc>
              <a:spcPct val="90000"/>
            </a:lnSpc>
            <a:spcBef>
              <a:spcPct val="0"/>
            </a:spcBef>
            <a:spcAft>
              <a:spcPct val="35000"/>
            </a:spcAft>
            <a:buNone/>
          </a:pPr>
          <a:r>
            <a:rPr lang="en-US" altLang="en-US" sz="2400" kern="1200" dirty="0">
              <a:effectLst/>
            </a:rPr>
            <a:t>If consistent with level of compensation paid to employees doing similar work in other activities</a:t>
          </a:r>
          <a:endParaRPr lang="en-US" sz="1800" b="0" kern="1200" dirty="0">
            <a:effectLst/>
          </a:endParaRPr>
        </a:p>
      </dsp:txBody>
      <dsp:txXfrm>
        <a:off x="1792366" y="0"/>
        <a:ext cx="6513433" cy="1430115"/>
      </dsp:txXfrm>
    </dsp:sp>
    <dsp:sp modelId="{BB6D19C4-2C57-4CE0-84A8-763AEA367585}">
      <dsp:nvSpPr>
        <dsp:cNvPr id="0" name=""/>
        <dsp:cNvSpPr/>
      </dsp:nvSpPr>
      <dsp:spPr>
        <a:xfrm>
          <a:off x="94769" y="119058"/>
          <a:ext cx="1734035" cy="119199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ED7FAC-FEDE-4353-8FE4-99CACA1E514D}">
      <dsp:nvSpPr>
        <dsp:cNvPr id="0" name=""/>
        <dsp:cNvSpPr/>
      </dsp:nvSpPr>
      <dsp:spPr>
        <a:xfrm>
          <a:off x="0" y="1561322"/>
          <a:ext cx="8305800" cy="13537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182880" lvl="0" indent="0" algn="l" defTabSz="1066800">
            <a:lnSpc>
              <a:spcPct val="90000"/>
            </a:lnSpc>
            <a:spcBef>
              <a:spcPct val="0"/>
            </a:spcBef>
            <a:spcAft>
              <a:spcPct val="35000"/>
            </a:spcAft>
            <a:buNone/>
          </a:pPr>
          <a:r>
            <a:rPr lang="en-US" altLang="en-US" sz="2400" kern="1200" dirty="0">
              <a:effectLst/>
            </a:rPr>
            <a:t>Or if no similar position, cost is comparable to that paid for similar work in the local labor market</a:t>
          </a:r>
          <a:endParaRPr lang="en-US" sz="2400" b="0" kern="1200" dirty="0">
            <a:effectLst/>
            <a:latin typeface="+mj-lt"/>
          </a:endParaRPr>
        </a:p>
      </dsp:txBody>
      <dsp:txXfrm>
        <a:off x="1792366" y="1561322"/>
        <a:ext cx="6513433" cy="1353792"/>
      </dsp:txXfrm>
    </dsp:sp>
    <dsp:sp modelId="{226420E6-B22C-48B6-9089-90EFD4C89E68}">
      <dsp:nvSpPr>
        <dsp:cNvPr id="0" name=""/>
        <dsp:cNvSpPr/>
      </dsp:nvSpPr>
      <dsp:spPr>
        <a:xfrm>
          <a:off x="94769" y="1642219"/>
          <a:ext cx="1734035" cy="119199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20E23C-8E62-4D77-918B-B2C562CF0A23}">
      <dsp:nvSpPr>
        <dsp:cNvPr id="0" name=""/>
        <dsp:cNvSpPr/>
      </dsp:nvSpPr>
      <dsp:spPr>
        <a:xfrm>
          <a:off x="0" y="3048002"/>
          <a:ext cx="8305800" cy="1371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182880" lvl="0" indent="0" algn="l" defTabSz="1066800">
            <a:lnSpc>
              <a:spcPct val="90000"/>
            </a:lnSpc>
            <a:spcBef>
              <a:spcPct val="0"/>
            </a:spcBef>
            <a:spcAft>
              <a:spcPct val="35000"/>
            </a:spcAft>
            <a:buNone/>
          </a:pPr>
          <a:r>
            <a:rPr lang="en-US" altLang="en-US" sz="2400" kern="1200" dirty="0">
              <a:effectLst/>
            </a:rPr>
            <a:t>Separate salary cap requirement applicable to ETA-funded grants (addressed later)</a:t>
          </a:r>
          <a:endParaRPr lang="en-US" sz="2000" b="0" kern="1200" dirty="0">
            <a:effectLst/>
            <a:latin typeface="+mj-lt"/>
          </a:endParaRPr>
        </a:p>
      </dsp:txBody>
      <dsp:txXfrm>
        <a:off x="1792366" y="3048002"/>
        <a:ext cx="6513433" cy="1371597"/>
      </dsp:txXfrm>
    </dsp:sp>
    <dsp:sp modelId="{221603CC-7424-428E-8407-D5E5AC795389}">
      <dsp:nvSpPr>
        <dsp:cNvPr id="0" name=""/>
        <dsp:cNvSpPr/>
      </dsp:nvSpPr>
      <dsp:spPr>
        <a:xfrm>
          <a:off x="94769" y="3136121"/>
          <a:ext cx="1734035" cy="1191998"/>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D5D4B-FA9A-4F6C-8F6D-8E2FD2783937}">
      <dsp:nvSpPr>
        <dsp:cNvPr id="0" name=""/>
        <dsp:cNvSpPr/>
      </dsp:nvSpPr>
      <dsp:spPr>
        <a:xfrm>
          <a:off x="52" y="6707"/>
          <a:ext cx="5054650" cy="12398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Reasonable and required by:</a:t>
          </a:r>
        </a:p>
      </dsp:txBody>
      <dsp:txXfrm>
        <a:off x="52" y="6707"/>
        <a:ext cx="5054650" cy="1239865"/>
      </dsp:txXfrm>
    </dsp:sp>
    <dsp:sp modelId="{10F8D15C-AADE-434B-8544-5D1E3D3E33A9}">
      <dsp:nvSpPr>
        <dsp:cNvPr id="0" name=""/>
        <dsp:cNvSpPr/>
      </dsp:nvSpPr>
      <dsp:spPr>
        <a:xfrm>
          <a:off x="52" y="1246573"/>
          <a:ext cx="5054650" cy="275323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461963" lvl="1" indent="-290513" algn="l" defTabSz="914400" rtl="0" eaLnBrk="1" latinLnBrk="0" hangingPunct="1">
            <a:lnSpc>
              <a:spcPct val="95000"/>
            </a:lnSpc>
            <a:spcBef>
              <a:spcPct val="0"/>
            </a:spcBef>
            <a:spcAft>
              <a:spcPct val="15000"/>
            </a:spcAft>
            <a:buClr>
              <a:schemeClr val="accent1">
                <a:lumMod val="75000"/>
              </a:schemeClr>
            </a:buClr>
            <a:buSzPct val="80000"/>
            <a:buFont typeface="Arial" panose="020B0604020202020204" pitchFamily="34" charset="0"/>
            <a:buChar char="►"/>
          </a:pPr>
          <a:r>
            <a:rPr lang="en-US" sz="2400" kern="1200" dirty="0">
              <a:solidFill>
                <a:schemeClr val="accent1">
                  <a:lumMod val="75000"/>
                </a:schemeClr>
              </a:solidFill>
              <a:latin typeface="+mn-lt"/>
              <a:ea typeface="+mn-ea"/>
              <a:cs typeface="+mn-cs"/>
            </a:rPr>
            <a:t>Law</a:t>
          </a:r>
        </a:p>
        <a:p>
          <a:pPr marL="461963" lvl="1" indent="-290513" algn="l" defTabSz="914400" rtl="0" eaLnBrk="1" latinLnBrk="0" hangingPunct="1">
            <a:lnSpc>
              <a:spcPct val="95000"/>
            </a:lnSpc>
            <a:spcBef>
              <a:spcPct val="0"/>
            </a:spcBef>
            <a:spcAft>
              <a:spcPct val="15000"/>
            </a:spcAft>
            <a:buClr>
              <a:schemeClr val="accent1">
                <a:lumMod val="75000"/>
              </a:schemeClr>
            </a:buClr>
            <a:buSzPct val="80000"/>
            <a:buFont typeface="Arial" panose="020B0604020202020204" pitchFamily="34" charset="0"/>
            <a:buChar char="►"/>
          </a:pPr>
          <a:r>
            <a:rPr lang="en-US" sz="2400" kern="1200" dirty="0">
              <a:solidFill>
                <a:schemeClr val="accent1">
                  <a:lumMod val="75000"/>
                </a:schemeClr>
              </a:solidFill>
              <a:latin typeface="+mn-lt"/>
              <a:ea typeface="+mn-ea"/>
              <a:cs typeface="+mn-cs"/>
            </a:rPr>
            <a:t>Employer -employee agreement</a:t>
          </a:r>
        </a:p>
        <a:p>
          <a:pPr marL="461963" lvl="1" indent="-290513" algn="l" defTabSz="914400" rtl="0" eaLnBrk="1" latinLnBrk="0" hangingPunct="1">
            <a:lnSpc>
              <a:spcPct val="95000"/>
            </a:lnSpc>
            <a:spcBef>
              <a:spcPct val="0"/>
            </a:spcBef>
            <a:spcAft>
              <a:spcPct val="15000"/>
            </a:spcAft>
            <a:buClr>
              <a:schemeClr val="accent1">
                <a:lumMod val="75000"/>
              </a:schemeClr>
            </a:buClr>
            <a:buSzPct val="80000"/>
            <a:buFont typeface="Arial" panose="020B0604020202020204" pitchFamily="34" charset="0"/>
            <a:buChar char="►"/>
          </a:pPr>
          <a:r>
            <a:rPr lang="en-US" sz="2400" kern="1200" dirty="0">
              <a:solidFill>
                <a:schemeClr val="accent1">
                  <a:lumMod val="75000"/>
                </a:schemeClr>
              </a:solidFill>
              <a:latin typeface="+mn-lt"/>
              <a:ea typeface="+mn-ea"/>
              <a:cs typeface="+mn-cs"/>
            </a:rPr>
            <a:t>Established written policy of entity</a:t>
          </a:r>
        </a:p>
      </dsp:txBody>
      <dsp:txXfrm>
        <a:off x="52" y="1246573"/>
        <a:ext cx="5054650" cy="2753235"/>
      </dsp:txXfrm>
    </dsp:sp>
    <dsp:sp modelId="{A3CD3192-497D-4854-925A-ADE5566CCA38}">
      <dsp:nvSpPr>
        <dsp:cNvPr id="0" name=""/>
        <dsp:cNvSpPr/>
      </dsp:nvSpPr>
      <dsp:spPr>
        <a:xfrm>
          <a:off x="5762354" y="6707"/>
          <a:ext cx="5054650" cy="12398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dirty="0"/>
            <a:t>Applies to:</a:t>
          </a:r>
        </a:p>
      </dsp:txBody>
      <dsp:txXfrm>
        <a:off x="5762354" y="6707"/>
        <a:ext cx="5054650" cy="1239865"/>
      </dsp:txXfrm>
    </dsp:sp>
    <dsp:sp modelId="{4B96B4D9-32D8-44B0-B641-0C94BE9573C1}">
      <dsp:nvSpPr>
        <dsp:cNvPr id="0" name=""/>
        <dsp:cNvSpPr/>
      </dsp:nvSpPr>
      <dsp:spPr>
        <a:xfrm>
          <a:off x="5762354" y="1246573"/>
          <a:ext cx="5054650" cy="275323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400" kern="1200" dirty="0">
              <a:solidFill>
                <a:srgbClr val="2A5681">
                  <a:lumMod val="75000"/>
                </a:srgbClr>
              </a:solidFill>
              <a:latin typeface="Calibri" panose="020F0502020204030204"/>
              <a:ea typeface="+mn-ea"/>
              <a:cs typeface="+mn-cs"/>
            </a:rPr>
            <a:t>Leave</a:t>
          </a:r>
        </a:p>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400" kern="1200" dirty="0">
              <a:solidFill>
                <a:srgbClr val="2A5681">
                  <a:lumMod val="75000"/>
                </a:srgbClr>
              </a:solidFill>
              <a:latin typeface="Calibri" panose="020F0502020204030204"/>
              <a:ea typeface="+mn-ea"/>
              <a:cs typeface="+mn-cs"/>
            </a:rPr>
            <a:t>Life and Health Insurance</a:t>
          </a:r>
        </a:p>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400" kern="1200" dirty="0">
              <a:solidFill>
                <a:srgbClr val="2A5681">
                  <a:lumMod val="75000"/>
                </a:srgbClr>
              </a:solidFill>
              <a:latin typeface="Calibri" panose="020F0502020204030204"/>
              <a:ea typeface="+mn-ea"/>
              <a:cs typeface="+mn-cs"/>
            </a:rPr>
            <a:t>Incentive and/or severance pay</a:t>
          </a:r>
        </a:p>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400" kern="1200" dirty="0">
              <a:solidFill>
                <a:srgbClr val="2A5681">
                  <a:lumMod val="75000"/>
                </a:srgbClr>
              </a:solidFill>
              <a:latin typeface="Calibri" panose="020F0502020204030204"/>
              <a:ea typeface="+mn-ea"/>
              <a:cs typeface="+mn-cs"/>
            </a:rPr>
            <a:t>Workers Compensation</a:t>
          </a:r>
        </a:p>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400" kern="1200" dirty="0">
              <a:solidFill>
                <a:srgbClr val="2A5681">
                  <a:lumMod val="75000"/>
                </a:srgbClr>
              </a:solidFill>
              <a:latin typeface="Calibri" panose="020F0502020204030204"/>
              <a:ea typeface="+mn-ea"/>
              <a:cs typeface="+mn-cs"/>
            </a:rPr>
            <a:t>Pension Plans</a:t>
          </a:r>
        </a:p>
        <a:p>
          <a:pPr marL="228600" lvl="1" indent="0" algn="l" defTabSz="1200150">
            <a:lnSpc>
              <a:spcPct val="90000"/>
            </a:lnSpc>
            <a:spcBef>
              <a:spcPct val="0"/>
            </a:spcBef>
            <a:spcAft>
              <a:spcPct val="15000"/>
            </a:spcAft>
            <a:buChar char="•"/>
          </a:pPr>
          <a:endParaRPr lang="en-US" sz="2700" kern="1200" dirty="0"/>
        </a:p>
      </dsp:txBody>
      <dsp:txXfrm>
        <a:off x="5762354" y="1246573"/>
        <a:ext cx="5054650" cy="27532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58299-6142-4D66-8748-E4F8557A45C5}">
      <dsp:nvSpPr>
        <dsp:cNvPr id="0" name=""/>
        <dsp:cNvSpPr/>
      </dsp:nvSpPr>
      <dsp:spPr>
        <a:xfrm rot="5400000">
          <a:off x="5029816" y="-1683211"/>
          <a:ext cx="1754415" cy="555955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altLang="en-US" sz="2000" b="0" kern="1200" dirty="0">
              <a:latin typeface="+mn-lt"/>
              <a:ea typeface="+mn-ea"/>
              <a:cs typeface="+mn-cs"/>
            </a:rPr>
            <a:t>Cost recognized when taken and paid</a:t>
          </a:r>
          <a:endParaRPr lang="en-US" sz="2000" b="0" kern="1200" dirty="0">
            <a:latin typeface="+mn-lt"/>
            <a:ea typeface="+mn-ea"/>
            <a:cs typeface="+mn-cs"/>
          </a:endParaRPr>
        </a:p>
        <a:p>
          <a:pPr marL="228600" lvl="1" indent="-228600" algn="l" defTabSz="889000">
            <a:lnSpc>
              <a:spcPct val="90000"/>
            </a:lnSpc>
            <a:spcBef>
              <a:spcPct val="0"/>
            </a:spcBef>
            <a:spcAft>
              <a:spcPct val="15000"/>
            </a:spcAft>
            <a:buChar char="•"/>
          </a:pPr>
          <a:r>
            <a:rPr lang="en-US" altLang="en-US" sz="2000" b="0" kern="1200" dirty="0">
              <a:latin typeface="+mn-lt"/>
            </a:rPr>
            <a:t>Unused leave after retirement or termination allowable in year of payment as indirect cost</a:t>
          </a:r>
          <a:endParaRPr lang="en-US" sz="2000" b="0" kern="1200" dirty="0">
            <a:latin typeface="+mn-lt"/>
            <a:ea typeface="+mn-ea"/>
            <a:cs typeface="+mn-cs"/>
          </a:endParaRPr>
        </a:p>
      </dsp:txBody>
      <dsp:txXfrm rot="-5400000">
        <a:off x="3127248" y="305000"/>
        <a:ext cx="5473909" cy="1583129"/>
      </dsp:txXfrm>
    </dsp:sp>
    <dsp:sp modelId="{67F4BB56-A948-4B4C-B53B-4360A45A8BAF}">
      <dsp:nvSpPr>
        <dsp:cNvPr id="0" name=""/>
        <dsp:cNvSpPr/>
      </dsp:nvSpPr>
      <dsp:spPr>
        <a:xfrm>
          <a:off x="0" y="54"/>
          <a:ext cx="3127248" cy="21930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altLang="en-US" sz="2800" b="0" kern="1200" dirty="0">
              <a:effectLst/>
              <a:latin typeface="+mn-lt"/>
            </a:rPr>
            <a:t>Cash basis</a:t>
          </a:r>
          <a:endParaRPr lang="en-US" sz="2800" b="0" kern="1200" dirty="0">
            <a:effectLst/>
            <a:latin typeface="+mn-lt"/>
            <a:ea typeface="+mn-ea"/>
            <a:cs typeface="+mn-cs"/>
          </a:endParaRPr>
        </a:p>
      </dsp:txBody>
      <dsp:txXfrm>
        <a:off x="107054" y="107108"/>
        <a:ext cx="2913140" cy="1978911"/>
      </dsp:txXfrm>
    </dsp:sp>
    <dsp:sp modelId="{6E69518D-4766-4264-B4C7-5E176B19C001}">
      <dsp:nvSpPr>
        <dsp:cNvPr id="0" name=""/>
        <dsp:cNvSpPr/>
      </dsp:nvSpPr>
      <dsp:spPr>
        <a:xfrm rot="5400000">
          <a:off x="5029816" y="619459"/>
          <a:ext cx="1754415" cy="555955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altLang="en-US" sz="2000" b="0" kern="1200" dirty="0">
              <a:latin typeface="+mn-lt"/>
            </a:rPr>
            <a:t>Accrued as a liability at the time the leave is earned but not yet paid</a:t>
          </a:r>
          <a:endParaRPr lang="en-US" sz="2000" b="0" kern="1200" dirty="0">
            <a:latin typeface="+mn-lt"/>
            <a:ea typeface="+mn-ea"/>
            <a:cs typeface="+mn-cs"/>
          </a:endParaRPr>
        </a:p>
        <a:p>
          <a:pPr marL="228600" lvl="1" indent="-228600" algn="l" defTabSz="889000">
            <a:lnSpc>
              <a:spcPct val="90000"/>
            </a:lnSpc>
            <a:spcBef>
              <a:spcPct val="0"/>
            </a:spcBef>
            <a:spcAft>
              <a:spcPct val="15000"/>
            </a:spcAft>
            <a:buChar char="•"/>
          </a:pPr>
          <a:r>
            <a:rPr lang="en-US" sz="2000" b="0" kern="1200" dirty="0">
              <a:latin typeface="+mn-lt"/>
              <a:ea typeface="+mn-ea"/>
              <a:cs typeface="+mn-cs"/>
            </a:rPr>
            <a:t>The amount of liability is valued at the lesser of the amount accrued or funded </a:t>
          </a:r>
        </a:p>
      </dsp:txBody>
      <dsp:txXfrm rot="-5400000">
        <a:off x="3127248" y="2607671"/>
        <a:ext cx="5473909" cy="1583129"/>
      </dsp:txXfrm>
    </dsp:sp>
    <dsp:sp modelId="{D6DC99BC-93D8-454A-9067-7E9B8B5FBACF}">
      <dsp:nvSpPr>
        <dsp:cNvPr id="0" name=""/>
        <dsp:cNvSpPr/>
      </dsp:nvSpPr>
      <dsp:spPr>
        <a:xfrm>
          <a:off x="0" y="2302725"/>
          <a:ext cx="3127248" cy="21930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altLang="en-US" sz="2800" b="0" kern="1200" dirty="0">
              <a:effectLst/>
              <a:latin typeface="+mn-lt"/>
            </a:rPr>
            <a:t>Accrual basis</a:t>
          </a:r>
          <a:endParaRPr lang="en-US" sz="2800" b="0" kern="1200" dirty="0">
            <a:effectLst/>
            <a:latin typeface="+mn-lt"/>
            <a:ea typeface="+mn-ea"/>
            <a:cs typeface="+mn-cs"/>
          </a:endParaRPr>
        </a:p>
      </dsp:txBody>
      <dsp:txXfrm>
        <a:off x="107054" y="2409779"/>
        <a:ext cx="2913140" cy="19789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CB4A-A741-4445-AD72-B914DA471045}">
      <dsp:nvSpPr>
        <dsp:cNvPr id="0" name=""/>
        <dsp:cNvSpPr/>
      </dsp:nvSpPr>
      <dsp:spPr>
        <a:xfrm>
          <a:off x="0" y="0"/>
          <a:ext cx="7315200" cy="7380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182880" lvl="0" indent="0" algn="l" defTabSz="977900">
            <a:lnSpc>
              <a:spcPct val="90000"/>
            </a:lnSpc>
            <a:spcBef>
              <a:spcPct val="0"/>
            </a:spcBef>
            <a:spcAft>
              <a:spcPct val="35000"/>
            </a:spcAft>
            <a:buNone/>
          </a:pPr>
          <a:r>
            <a:rPr lang="en-US" altLang="en-US" sz="2200" kern="1200" dirty="0">
              <a:ea typeface="ＭＳ Ｐゴシック" panose="020B0600070205080204" pitchFamily="34" charset="-128"/>
            </a:rPr>
            <a:t>Reasonable</a:t>
          </a:r>
          <a:endParaRPr lang="en-US" sz="2200" kern="1200" dirty="0"/>
        </a:p>
      </dsp:txBody>
      <dsp:txXfrm>
        <a:off x="1536843" y="0"/>
        <a:ext cx="5778356" cy="738038"/>
      </dsp:txXfrm>
    </dsp:sp>
    <dsp:sp modelId="{D7866089-5CC2-49F3-AC94-6427E23A5033}">
      <dsp:nvSpPr>
        <dsp:cNvPr id="0" name=""/>
        <dsp:cNvSpPr/>
      </dsp:nvSpPr>
      <dsp:spPr>
        <a:xfrm>
          <a:off x="487683" y="26120"/>
          <a:ext cx="1005840" cy="68579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D9DBCC2-E86E-4AFB-8F21-07DC6D2F0026}">
      <dsp:nvSpPr>
        <dsp:cNvPr id="0" name=""/>
        <dsp:cNvSpPr/>
      </dsp:nvSpPr>
      <dsp:spPr>
        <a:xfrm>
          <a:off x="0" y="811842"/>
          <a:ext cx="7315200" cy="83508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182880" lvl="0" indent="0" algn="l" defTabSz="977900">
            <a:lnSpc>
              <a:spcPct val="90000"/>
            </a:lnSpc>
            <a:spcBef>
              <a:spcPct val="0"/>
            </a:spcBef>
            <a:spcAft>
              <a:spcPct val="35000"/>
            </a:spcAft>
            <a:buNone/>
          </a:pPr>
          <a:r>
            <a:rPr lang="en-US" altLang="en-US" sz="2200" kern="1200" dirty="0">
              <a:ea typeface="ＭＳ Ｐゴシック" panose="020B0600070205080204" pitchFamily="34" charset="-128"/>
            </a:rPr>
            <a:t>In accordance with established policy</a:t>
          </a:r>
          <a:endParaRPr lang="en-US" sz="2200" kern="1200" dirty="0"/>
        </a:p>
      </dsp:txBody>
      <dsp:txXfrm>
        <a:off x="1536843" y="811842"/>
        <a:ext cx="5778356" cy="835083"/>
      </dsp:txXfrm>
    </dsp:sp>
    <dsp:sp modelId="{77E28FA3-CEA4-4EAC-8699-FE4A777CC728}">
      <dsp:nvSpPr>
        <dsp:cNvPr id="0" name=""/>
        <dsp:cNvSpPr/>
      </dsp:nvSpPr>
      <dsp:spPr>
        <a:xfrm>
          <a:off x="457193" y="886485"/>
          <a:ext cx="1005840" cy="68579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C72C29-BB70-4FA8-9318-EB5C80B813A6}">
      <dsp:nvSpPr>
        <dsp:cNvPr id="0" name=""/>
        <dsp:cNvSpPr/>
      </dsp:nvSpPr>
      <dsp:spPr>
        <a:xfrm>
          <a:off x="0" y="1720729"/>
          <a:ext cx="7315200" cy="89008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182880" lvl="0" indent="0" algn="l" defTabSz="977900">
            <a:lnSpc>
              <a:spcPct val="90000"/>
            </a:lnSpc>
            <a:spcBef>
              <a:spcPct val="0"/>
            </a:spcBef>
            <a:spcAft>
              <a:spcPct val="35000"/>
            </a:spcAft>
            <a:buNone/>
          </a:pPr>
          <a:r>
            <a:rPr lang="en-US" altLang="en-US" sz="2200" kern="1200" dirty="0">
              <a:ea typeface="ＭＳ Ｐゴシック" panose="020B0600070205080204" pitchFamily="34" charset="-128"/>
            </a:rPr>
            <a:t>Method of allocation is not discriminatory</a:t>
          </a:r>
          <a:endParaRPr lang="en-US" sz="2200" kern="1200" dirty="0"/>
        </a:p>
      </dsp:txBody>
      <dsp:txXfrm>
        <a:off x="1536843" y="1720729"/>
        <a:ext cx="5778356" cy="890082"/>
      </dsp:txXfrm>
    </dsp:sp>
    <dsp:sp modelId="{CEAAEC86-0217-4D64-B2EB-47B074F58354}">
      <dsp:nvSpPr>
        <dsp:cNvPr id="0" name=""/>
        <dsp:cNvSpPr/>
      </dsp:nvSpPr>
      <dsp:spPr>
        <a:xfrm>
          <a:off x="454808" y="1822872"/>
          <a:ext cx="1005840" cy="68579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D14064C-C138-4630-A435-F043E5403006}">
      <dsp:nvSpPr>
        <dsp:cNvPr id="0" name=""/>
        <dsp:cNvSpPr/>
      </dsp:nvSpPr>
      <dsp:spPr>
        <a:xfrm>
          <a:off x="0" y="2684615"/>
          <a:ext cx="7315200" cy="85731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182880" lvl="0" indent="0" algn="l" defTabSz="977900">
            <a:lnSpc>
              <a:spcPct val="90000"/>
            </a:lnSpc>
            <a:spcBef>
              <a:spcPct val="0"/>
            </a:spcBef>
            <a:spcAft>
              <a:spcPct val="35000"/>
            </a:spcAft>
            <a:buNone/>
          </a:pPr>
          <a:r>
            <a:rPr lang="en-US" altLang="en-US" sz="2200" kern="1200" dirty="0">
              <a:ea typeface="ＭＳ Ｐゴシック" panose="020B0600070205080204" pitchFamily="34" charset="-128"/>
            </a:rPr>
            <a:t>If accrual basis, assigned to each fiscal year in accordance with GAAP</a:t>
          </a:r>
          <a:endParaRPr lang="en-US" sz="2200" kern="1200" dirty="0"/>
        </a:p>
      </dsp:txBody>
      <dsp:txXfrm>
        <a:off x="1536843" y="2684615"/>
        <a:ext cx="5778356" cy="857313"/>
      </dsp:txXfrm>
    </dsp:sp>
    <dsp:sp modelId="{8CE14A0F-E943-4A7C-8CE7-DCFCCC12C1FA}">
      <dsp:nvSpPr>
        <dsp:cNvPr id="0" name=""/>
        <dsp:cNvSpPr/>
      </dsp:nvSpPr>
      <dsp:spPr>
        <a:xfrm>
          <a:off x="434384" y="2770373"/>
          <a:ext cx="1013418" cy="68579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F5AB7EC-D988-404D-B3F1-E2D640762BAF}">
      <dsp:nvSpPr>
        <dsp:cNvPr id="0" name=""/>
        <dsp:cNvSpPr/>
      </dsp:nvSpPr>
      <dsp:spPr>
        <a:xfrm>
          <a:off x="0" y="3552224"/>
          <a:ext cx="7315200" cy="8023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182880" lvl="0" indent="0" algn="l" defTabSz="977900">
            <a:lnSpc>
              <a:spcPct val="90000"/>
            </a:lnSpc>
            <a:spcBef>
              <a:spcPct val="0"/>
            </a:spcBef>
            <a:spcAft>
              <a:spcPct val="35000"/>
            </a:spcAft>
            <a:buNone/>
          </a:pPr>
          <a:r>
            <a:rPr lang="en-US" altLang="en-US" sz="2200" kern="1200" dirty="0">
              <a:ea typeface="ＭＳ Ｐゴシック" panose="020B0600070205080204" pitchFamily="34" charset="-128"/>
            </a:rPr>
            <a:t>Funded for all plan participants within six months after year-end</a:t>
          </a:r>
          <a:endParaRPr lang="en-US" sz="2200" kern="1200" dirty="0"/>
        </a:p>
      </dsp:txBody>
      <dsp:txXfrm>
        <a:off x="1536843" y="3552224"/>
        <a:ext cx="5778356" cy="802329"/>
      </dsp:txXfrm>
    </dsp:sp>
    <dsp:sp modelId="{CB8B66AB-90D6-4FDE-810C-00CCD2D3E331}">
      <dsp:nvSpPr>
        <dsp:cNvPr id="0" name=""/>
        <dsp:cNvSpPr/>
      </dsp:nvSpPr>
      <dsp:spPr>
        <a:xfrm>
          <a:off x="428444" y="3615675"/>
          <a:ext cx="1005840" cy="685797"/>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000" b="-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21EEB-583D-414F-A7CF-5CC33BE905B1}">
      <dsp:nvSpPr>
        <dsp:cNvPr id="0" name=""/>
        <dsp:cNvSpPr/>
      </dsp:nvSpPr>
      <dsp:spPr>
        <a:xfrm>
          <a:off x="54" y="1121"/>
          <a:ext cx="5213477" cy="18030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203200" rIns="355600" bIns="203200" numCol="1" spcCol="1270" anchor="ctr" anchorCtr="0">
          <a:noAutofit/>
        </a:bodyPr>
        <a:lstStyle/>
        <a:p>
          <a:pPr marL="0" lvl="0" indent="0" algn="ctr" defTabSz="2222500">
            <a:lnSpc>
              <a:spcPct val="90000"/>
            </a:lnSpc>
            <a:spcBef>
              <a:spcPct val="0"/>
            </a:spcBef>
            <a:spcAft>
              <a:spcPct val="35000"/>
            </a:spcAft>
            <a:buNone/>
          </a:pPr>
          <a:r>
            <a:rPr lang="en-US" sz="5000" kern="1200" dirty="0"/>
            <a:t>Normal Turnover Severance</a:t>
          </a:r>
        </a:p>
      </dsp:txBody>
      <dsp:txXfrm>
        <a:off x="54" y="1121"/>
        <a:ext cx="5213477" cy="1803032"/>
      </dsp:txXfrm>
    </dsp:sp>
    <dsp:sp modelId="{F3C92BFF-154B-476E-9600-D528688C7753}">
      <dsp:nvSpPr>
        <dsp:cNvPr id="0" name=""/>
        <dsp:cNvSpPr/>
      </dsp:nvSpPr>
      <dsp:spPr>
        <a:xfrm>
          <a:off x="54" y="1804153"/>
          <a:ext cx="5213477" cy="2950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800" kern="1200" dirty="0">
              <a:solidFill>
                <a:srgbClr val="2A5681">
                  <a:lumMod val="75000"/>
                </a:srgbClr>
              </a:solidFill>
              <a:latin typeface="Calibri" panose="020F0502020204030204"/>
              <a:ea typeface="+mn-ea"/>
              <a:cs typeface="+mn-cs"/>
            </a:rPr>
            <a:t>Allocated to all activities, or</a:t>
          </a:r>
        </a:p>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800" kern="1200" dirty="0">
              <a:solidFill>
                <a:srgbClr val="2A5681">
                  <a:lumMod val="75000"/>
                </a:srgbClr>
              </a:solidFill>
              <a:latin typeface="Calibri" panose="020F0502020204030204"/>
              <a:ea typeface="+mn-ea"/>
              <a:cs typeface="+mn-cs"/>
            </a:rPr>
            <a:t>Reserve acceptable if charge to current operations is reasonable in light of past payments and if charged to all activities</a:t>
          </a:r>
        </a:p>
      </dsp:txBody>
      <dsp:txXfrm>
        <a:off x="54" y="1804153"/>
        <a:ext cx="5213477" cy="2950875"/>
      </dsp:txXfrm>
    </dsp:sp>
    <dsp:sp modelId="{74F4C503-3791-400B-BFDA-AE9F49DA8D72}">
      <dsp:nvSpPr>
        <dsp:cNvPr id="0" name=""/>
        <dsp:cNvSpPr/>
      </dsp:nvSpPr>
      <dsp:spPr>
        <a:xfrm>
          <a:off x="5943418" y="1121"/>
          <a:ext cx="5213477" cy="18030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203200" rIns="355600" bIns="203200" numCol="1" spcCol="1270" anchor="ctr" anchorCtr="0">
          <a:noAutofit/>
        </a:bodyPr>
        <a:lstStyle/>
        <a:p>
          <a:pPr marL="0" lvl="0" indent="0" algn="ctr" defTabSz="2222500">
            <a:lnSpc>
              <a:spcPct val="90000"/>
            </a:lnSpc>
            <a:spcBef>
              <a:spcPct val="0"/>
            </a:spcBef>
            <a:spcAft>
              <a:spcPct val="35000"/>
            </a:spcAft>
            <a:buNone/>
          </a:pPr>
          <a:r>
            <a:rPr lang="en-US" sz="5000" kern="1200" dirty="0"/>
            <a:t>Mass Abnormal Severance</a:t>
          </a:r>
        </a:p>
      </dsp:txBody>
      <dsp:txXfrm>
        <a:off x="5943418" y="1121"/>
        <a:ext cx="5213477" cy="1803032"/>
      </dsp:txXfrm>
    </dsp:sp>
    <dsp:sp modelId="{0FF93859-8476-4508-B838-CFF5329A6B0B}">
      <dsp:nvSpPr>
        <dsp:cNvPr id="0" name=""/>
        <dsp:cNvSpPr/>
      </dsp:nvSpPr>
      <dsp:spPr>
        <a:xfrm>
          <a:off x="5943418" y="1804153"/>
          <a:ext cx="5213477" cy="2950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461963" lvl="1" indent="-290513" algn="l" defTabSz="914400" rtl="0" eaLnBrk="1" latinLnBrk="0" hangingPunct="1">
            <a:lnSpc>
              <a:spcPct val="95000"/>
            </a:lnSpc>
            <a:spcBef>
              <a:spcPct val="0"/>
            </a:spcBef>
            <a:spcAft>
              <a:spcPct val="15000"/>
            </a:spcAft>
            <a:buClr>
              <a:srgbClr val="2A5681">
                <a:lumMod val="75000"/>
              </a:srgbClr>
            </a:buClr>
            <a:buSzPct val="80000"/>
            <a:buFont typeface="Arial" panose="020B0604020202020204" pitchFamily="34" charset="0"/>
            <a:buChar char="►"/>
          </a:pPr>
          <a:r>
            <a:rPr lang="en-US" sz="2800" kern="1200" dirty="0">
              <a:solidFill>
                <a:srgbClr val="2A5681">
                  <a:lumMod val="75000"/>
                </a:srgbClr>
              </a:solidFill>
              <a:latin typeface="Calibri" panose="020F0502020204030204"/>
              <a:ea typeface="+mn-ea"/>
              <a:cs typeface="+mn-cs"/>
            </a:rPr>
            <a:t>Accruals generally not allowable; prior approval required</a:t>
          </a:r>
        </a:p>
      </dsp:txBody>
      <dsp:txXfrm>
        <a:off x="5943418" y="1804153"/>
        <a:ext cx="5213477" cy="29508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CB4A-A741-4445-AD72-B914DA471045}">
      <dsp:nvSpPr>
        <dsp:cNvPr id="0" name=""/>
        <dsp:cNvSpPr/>
      </dsp:nvSpPr>
      <dsp:spPr>
        <a:xfrm>
          <a:off x="0" y="0"/>
          <a:ext cx="8610600" cy="9248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altLang="en-US" sz="2200" kern="1200" dirty="0">
              <a:ea typeface="ＭＳ Ｐゴシック" pitchFamily="34" charset="-128"/>
            </a:rPr>
            <a:t>Insurance premiums for Unemployment Insurance, Workers Compensation, health insurance, etc.</a:t>
          </a:r>
          <a:endParaRPr lang="en-US" sz="2200" kern="1200" dirty="0"/>
        </a:p>
      </dsp:txBody>
      <dsp:txXfrm>
        <a:off x="1814607" y="0"/>
        <a:ext cx="6795992" cy="924873"/>
      </dsp:txXfrm>
    </dsp:sp>
    <dsp:sp modelId="{D7866089-5CC2-49F3-AC94-6427E23A5033}">
      <dsp:nvSpPr>
        <dsp:cNvPr id="0" name=""/>
        <dsp:cNvSpPr/>
      </dsp:nvSpPr>
      <dsp:spPr>
        <a:xfrm>
          <a:off x="380064" y="47383"/>
          <a:ext cx="1146966" cy="83010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0" b="-2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D9DBCC2-E86E-4AFB-8F21-07DC6D2F0026}">
      <dsp:nvSpPr>
        <dsp:cNvPr id="0" name=""/>
        <dsp:cNvSpPr/>
      </dsp:nvSpPr>
      <dsp:spPr>
        <a:xfrm>
          <a:off x="0" y="1017361"/>
          <a:ext cx="8610600" cy="9248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altLang="en-US" sz="2200" kern="1200" dirty="0">
              <a:ea typeface="ＭＳ Ｐゴシック" pitchFamily="34" charset="-128"/>
            </a:rPr>
            <a:t>Pension plan termination insurance premiums under Employee Retirement Income Security Act (ERISA)</a:t>
          </a:r>
          <a:endParaRPr lang="en-US" sz="2200" kern="1200" dirty="0"/>
        </a:p>
      </dsp:txBody>
      <dsp:txXfrm>
        <a:off x="1814607" y="1017361"/>
        <a:ext cx="6795992" cy="924873"/>
      </dsp:txXfrm>
    </dsp:sp>
    <dsp:sp modelId="{77E28FA3-CEA4-4EAC-8699-FE4A777CC728}">
      <dsp:nvSpPr>
        <dsp:cNvPr id="0" name=""/>
        <dsp:cNvSpPr/>
      </dsp:nvSpPr>
      <dsp:spPr>
        <a:xfrm>
          <a:off x="380064" y="1064744"/>
          <a:ext cx="1146966" cy="83010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C72C29-BB70-4FA8-9318-EB5C80B813A6}">
      <dsp:nvSpPr>
        <dsp:cNvPr id="0" name=""/>
        <dsp:cNvSpPr/>
      </dsp:nvSpPr>
      <dsp:spPr>
        <a:xfrm>
          <a:off x="0" y="2034722"/>
          <a:ext cx="8610600" cy="92487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altLang="en-US" sz="2200" kern="1200" dirty="0">
              <a:ea typeface="ＭＳ Ｐゴシック" pitchFamily="34" charset="-128"/>
            </a:rPr>
            <a:t>Leave when taken and paid for</a:t>
          </a:r>
          <a:endParaRPr lang="en-US" sz="2200" kern="1200" dirty="0"/>
        </a:p>
      </dsp:txBody>
      <dsp:txXfrm>
        <a:off x="1814607" y="2034722"/>
        <a:ext cx="6795992" cy="924873"/>
      </dsp:txXfrm>
    </dsp:sp>
    <dsp:sp modelId="{CEAAEC86-0217-4D64-B2EB-47B074F58354}">
      <dsp:nvSpPr>
        <dsp:cNvPr id="0" name=""/>
        <dsp:cNvSpPr/>
      </dsp:nvSpPr>
      <dsp:spPr>
        <a:xfrm>
          <a:off x="380064" y="2082105"/>
          <a:ext cx="1146966" cy="83010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1000" b="-2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D14064C-C138-4630-A435-F043E5403006}">
      <dsp:nvSpPr>
        <dsp:cNvPr id="0" name=""/>
        <dsp:cNvSpPr/>
      </dsp:nvSpPr>
      <dsp:spPr>
        <a:xfrm>
          <a:off x="0" y="3052083"/>
          <a:ext cx="8610600" cy="15945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ts val="600"/>
            </a:spcAft>
            <a:buNone/>
          </a:pPr>
          <a:r>
            <a:rPr lang="en-US" altLang="en-US" sz="2200" kern="1200" dirty="0">
              <a:ea typeface="ＭＳ Ｐゴシック" pitchFamily="34" charset="-128"/>
            </a:rPr>
            <a:t>Direct payments for workers compensation, unemployment compensation, severance pay, post-retirement health insurance, and similar benefits using a consistent costing policy</a:t>
          </a:r>
          <a:r>
            <a:rPr lang="en-US" altLang="en-US" sz="2200" kern="1200" dirty="0"/>
            <a:t>         </a:t>
          </a:r>
          <a:endParaRPr lang="en-US" sz="2200" kern="1200" dirty="0"/>
        </a:p>
      </dsp:txBody>
      <dsp:txXfrm>
        <a:off x="1814607" y="3052083"/>
        <a:ext cx="6795992" cy="1594519"/>
      </dsp:txXfrm>
    </dsp:sp>
    <dsp:sp modelId="{8CE14A0F-E943-4A7C-8CE7-DCFCCC12C1FA}">
      <dsp:nvSpPr>
        <dsp:cNvPr id="0" name=""/>
        <dsp:cNvSpPr/>
      </dsp:nvSpPr>
      <dsp:spPr>
        <a:xfrm>
          <a:off x="201144" y="3301455"/>
          <a:ext cx="1478285" cy="1069893"/>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5D9F5-2ABC-4398-A631-E981FB99EFEF}">
      <dsp:nvSpPr>
        <dsp:cNvPr id="0" name=""/>
        <dsp:cNvSpPr/>
      </dsp:nvSpPr>
      <dsp:spPr>
        <a:xfrm>
          <a:off x="0" y="111819"/>
          <a:ext cx="3486546" cy="2091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Automobiles unallowable for personal use as fringe benefit or indirect F&amp;A expense </a:t>
          </a:r>
        </a:p>
      </dsp:txBody>
      <dsp:txXfrm>
        <a:off x="0" y="111819"/>
        <a:ext cx="3486546" cy="2091928"/>
      </dsp:txXfrm>
    </dsp:sp>
    <dsp:sp modelId="{6A90901F-64D5-419F-9B26-12E57009527B}">
      <dsp:nvSpPr>
        <dsp:cNvPr id="0" name=""/>
        <dsp:cNvSpPr/>
      </dsp:nvSpPr>
      <dsp:spPr>
        <a:xfrm>
          <a:off x="3835201" y="111819"/>
          <a:ext cx="3486546" cy="2091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Late charges, excise taxes, penalties under ERISA</a:t>
          </a:r>
        </a:p>
      </dsp:txBody>
      <dsp:txXfrm>
        <a:off x="3835201" y="111819"/>
        <a:ext cx="3486546" cy="2091928"/>
      </dsp:txXfrm>
    </dsp:sp>
    <dsp:sp modelId="{34FD33B7-BA21-4F4A-8120-F6E282927798}">
      <dsp:nvSpPr>
        <dsp:cNvPr id="0" name=""/>
        <dsp:cNvSpPr/>
      </dsp:nvSpPr>
      <dsp:spPr>
        <a:xfrm>
          <a:off x="7670403" y="111819"/>
          <a:ext cx="3486546" cy="2091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Severance in excess of normal amounts or paid contingent on change in management control</a:t>
          </a:r>
        </a:p>
      </dsp:txBody>
      <dsp:txXfrm>
        <a:off x="7670403" y="111819"/>
        <a:ext cx="3486546" cy="2091928"/>
      </dsp:txXfrm>
    </dsp:sp>
    <dsp:sp modelId="{82615748-4878-4087-A006-67CB215EF00A}">
      <dsp:nvSpPr>
        <dsp:cNvPr id="0" name=""/>
        <dsp:cNvSpPr/>
      </dsp:nvSpPr>
      <dsp:spPr>
        <a:xfrm>
          <a:off x="0" y="2552402"/>
          <a:ext cx="3486546" cy="2091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Pension fund losses</a:t>
          </a:r>
        </a:p>
      </dsp:txBody>
      <dsp:txXfrm>
        <a:off x="0" y="2552402"/>
        <a:ext cx="3486546" cy="2091928"/>
      </dsp:txXfrm>
    </dsp:sp>
    <dsp:sp modelId="{2B730FEC-9E2F-4DC7-8E5D-A285CBD92B94}">
      <dsp:nvSpPr>
        <dsp:cNvPr id="0" name=""/>
        <dsp:cNvSpPr/>
      </dsp:nvSpPr>
      <dsp:spPr>
        <a:xfrm>
          <a:off x="3835201" y="2552402"/>
          <a:ext cx="3486546" cy="2091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Increased pension costs due to delay in funding the actuarial liability beyond 30 days after each quarter</a:t>
          </a:r>
        </a:p>
      </dsp:txBody>
      <dsp:txXfrm>
        <a:off x="3835201" y="2552402"/>
        <a:ext cx="3486546" cy="2091928"/>
      </dsp:txXfrm>
    </dsp:sp>
    <dsp:sp modelId="{CCC7522F-8D21-442D-B54C-A983DCC21454}">
      <dsp:nvSpPr>
        <dsp:cNvPr id="0" name=""/>
        <dsp:cNvSpPr/>
      </dsp:nvSpPr>
      <dsp:spPr>
        <a:xfrm>
          <a:off x="7670403" y="2552402"/>
          <a:ext cx="3486546" cy="20919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Penalties, fines, interest expense</a:t>
          </a:r>
        </a:p>
      </dsp:txBody>
      <dsp:txXfrm>
        <a:off x="7670403" y="2552402"/>
        <a:ext cx="3486546" cy="209192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18">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19">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20">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17">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11/12/2019</a:t>
            </a:fld>
            <a:endParaRPr lang="en-US" dirty="0"/>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dirty="0"/>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11/12/2019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dirty="0"/>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a:t>
            </a:fld>
            <a:endParaRPr lang="en-US" dirty="0"/>
          </a:p>
        </p:txBody>
      </p:sp>
      <p:sp>
        <p:nvSpPr>
          <p:cNvPr id="6" name="Notes Placeholder 5">
            <a:extLst>
              <a:ext uri="{FF2B5EF4-FFF2-40B4-BE49-F238E27FC236}">
                <a16:creationId xmlns:a16="http://schemas.microsoft.com/office/drawing/2014/main" id="{A5AB26E3-145D-4F21-8A81-DA94416AB07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44330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8" name="Slide Number Placeholder 3"/>
          <p:cNvSpPr>
            <a:spLocks noGrp="1"/>
          </p:cNvSpPr>
          <p:nvPr>
            <p:ph type="sldNum" sz="quarter" idx="5"/>
          </p:nvPr>
        </p:nvSpPr>
        <p:spPr bwMode="auto">
          <a:noFill/>
          <a:ln>
            <a:miter lim="800000"/>
            <a:headEnd/>
            <a:tailEnd/>
          </a:ln>
        </p:spPr>
        <p:txBody>
          <a:bodyPr/>
          <a:lstStyle/>
          <a:p>
            <a:fld id="{FF9D69C7-3958-42A1-96C4-F488927D2781}" type="slidenum">
              <a:rPr lang="en-US" altLang="en-US">
                <a:solidFill>
                  <a:srgbClr val="000000"/>
                </a:solidFill>
              </a:rPr>
              <a:pPr/>
              <a:t>10</a:t>
            </a:fld>
            <a:endParaRPr lang="en-US" altLang="en-US" dirty="0">
              <a:solidFill>
                <a:srgbClr val="000000"/>
              </a:solidFill>
            </a:endParaRPr>
          </a:p>
        </p:txBody>
      </p:sp>
      <p:sp>
        <p:nvSpPr>
          <p:cNvPr id="2" name="Notes Placeholder 1">
            <a:extLst>
              <a:ext uri="{FF2B5EF4-FFF2-40B4-BE49-F238E27FC236}">
                <a16:creationId xmlns:a16="http://schemas.microsoft.com/office/drawing/2014/main" id="{ECA44111-F481-44F8-AD4E-D7D7B539AB1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6151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4" name="Slide Number Placeholder 3"/>
          <p:cNvSpPr>
            <a:spLocks noGrp="1"/>
          </p:cNvSpPr>
          <p:nvPr>
            <p:ph type="sldNum" sz="quarter" idx="5"/>
          </p:nvPr>
        </p:nvSpPr>
        <p:spPr bwMode="auto">
          <a:noFill/>
          <a:ln>
            <a:miter lim="800000"/>
            <a:headEnd/>
            <a:tailEnd/>
          </a:ln>
        </p:spPr>
        <p:txBody>
          <a:bodyPr/>
          <a:lstStyle/>
          <a:p>
            <a:fld id="{4460C713-DCF7-4652-9005-9E071F6650E5}" type="slidenum">
              <a:rPr lang="en-US" altLang="en-US">
                <a:solidFill>
                  <a:srgbClr val="000000"/>
                </a:solidFill>
              </a:rPr>
              <a:pPr/>
              <a:t>11</a:t>
            </a:fld>
            <a:endParaRPr lang="en-US" altLang="en-US" dirty="0">
              <a:solidFill>
                <a:srgbClr val="000000"/>
              </a:solidFill>
            </a:endParaRPr>
          </a:p>
        </p:txBody>
      </p:sp>
      <p:sp>
        <p:nvSpPr>
          <p:cNvPr id="3" name="Notes Placeholder 2">
            <a:extLst>
              <a:ext uri="{FF2B5EF4-FFF2-40B4-BE49-F238E27FC236}">
                <a16:creationId xmlns:a16="http://schemas.microsoft.com/office/drawing/2014/main" id="{B9D21936-B660-4219-A84F-1DA8C039885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5118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2" name="Slide Number Placeholder 3"/>
          <p:cNvSpPr>
            <a:spLocks noGrp="1"/>
          </p:cNvSpPr>
          <p:nvPr>
            <p:ph type="sldNum" sz="quarter" idx="5"/>
          </p:nvPr>
        </p:nvSpPr>
        <p:spPr bwMode="auto">
          <a:noFill/>
          <a:ln>
            <a:miter lim="800000"/>
            <a:headEnd/>
            <a:tailEnd/>
          </a:ln>
        </p:spPr>
        <p:txBody>
          <a:bodyPr/>
          <a:lstStyle/>
          <a:p>
            <a:fld id="{EDD202FF-7807-42F9-BB5D-5C5225FB0752}" type="slidenum">
              <a:rPr lang="en-US" altLang="en-US"/>
              <a:pPr/>
              <a:t>12</a:t>
            </a:fld>
            <a:endParaRPr lang="en-US" altLang="en-US" dirty="0"/>
          </a:p>
        </p:txBody>
      </p:sp>
      <p:sp>
        <p:nvSpPr>
          <p:cNvPr id="2" name="Notes Placeholder 1">
            <a:extLst>
              <a:ext uri="{FF2B5EF4-FFF2-40B4-BE49-F238E27FC236}">
                <a16:creationId xmlns:a16="http://schemas.microsoft.com/office/drawing/2014/main" id="{CD404AED-E661-41E6-B8F9-9523C7C64FA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2312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13</a:t>
            </a:fld>
            <a:endParaRPr lang="en-US" dirty="0"/>
          </a:p>
        </p:txBody>
      </p:sp>
      <p:sp>
        <p:nvSpPr>
          <p:cNvPr id="6" name="Notes Placeholder 5">
            <a:extLst>
              <a:ext uri="{FF2B5EF4-FFF2-40B4-BE49-F238E27FC236}">
                <a16:creationId xmlns:a16="http://schemas.microsoft.com/office/drawing/2014/main" id="{48346830-99B0-4BE5-8608-D9079B8184D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14167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14</a:t>
            </a:fld>
            <a:endParaRPr lang="en-US" dirty="0"/>
          </a:p>
        </p:txBody>
      </p:sp>
      <p:sp>
        <p:nvSpPr>
          <p:cNvPr id="6" name="Notes Placeholder 5">
            <a:extLst>
              <a:ext uri="{FF2B5EF4-FFF2-40B4-BE49-F238E27FC236}">
                <a16:creationId xmlns:a16="http://schemas.microsoft.com/office/drawing/2014/main" id="{6DD4D0D7-3375-4278-801A-8458E6587CC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630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15</a:t>
            </a:fld>
            <a:endParaRPr lang="en-US" dirty="0"/>
          </a:p>
        </p:txBody>
      </p:sp>
      <p:sp>
        <p:nvSpPr>
          <p:cNvPr id="6" name="Notes Placeholder 5">
            <a:extLst>
              <a:ext uri="{FF2B5EF4-FFF2-40B4-BE49-F238E27FC236}">
                <a16:creationId xmlns:a16="http://schemas.microsoft.com/office/drawing/2014/main" id="{4AC19261-75D3-4C88-AEC5-74F905D1940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94014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Slide Number Placeholder 3"/>
          <p:cNvSpPr>
            <a:spLocks noGrp="1"/>
          </p:cNvSpPr>
          <p:nvPr>
            <p:ph type="sldNum" sz="quarter" idx="5"/>
          </p:nvPr>
        </p:nvSpPr>
        <p:spPr bwMode="auto">
          <a:noFill/>
          <a:ln>
            <a:miter lim="800000"/>
            <a:headEnd/>
            <a:tailEnd/>
          </a:ln>
        </p:spPr>
        <p:txBody>
          <a:bodyPr/>
          <a:lstStyle/>
          <a:p>
            <a:fld id="{5D2504F1-297A-4710-9062-18E5EE9A14F8}" type="slidenum">
              <a:rPr lang="en-US" altLang="en-US">
                <a:solidFill>
                  <a:srgbClr val="000000"/>
                </a:solidFill>
              </a:rPr>
              <a:pPr/>
              <a:t>16</a:t>
            </a:fld>
            <a:endParaRPr lang="en-US" altLang="en-US" dirty="0">
              <a:solidFill>
                <a:srgbClr val="000000"/>
              </a:solidFill>
            </a:endParaRPr>
          </a:p>
        </p:txBody>
      </p:sp>
      <p:sp>
        <p:nvSpPr>
          <p:cNvPr id="2" name="Notes Placeholder 1">
            <a:extLst>
              <a:ext uri="{FF2B5EF4-FFF2-40B4-BE49-F238E27FC236}">
                <a16:creationId xmlns:a16="http://schemas.microsoft.com/office/drawing/2014/main" id="{2201B314-BC05-457B-987E-14AC1498873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58094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2" name="Slide Number Placeholder 3"/>
          <p:cNvSpPr>
            <a:spLocks noGrp="1"/>
          </p:cNvSpPr>
          <p:nvPr>
            <p:ph type="sldNum" sz="quarter" idx="5"/>
          </p:nvPr>
        </p:nvSpPr>
        <p:spPr bwMode="auto">
          <a:noFill/>
          <a:ln>
            <a:miter lim="800000"/>
            <a:headEnd/>
            <a:tailEnd/>
          </a:ln>
        </p:spPr>
        <p:txBody>
          <a:bodyPr/>
          <a:lstStyle/>
          <a:p>
            <a:fld id="{25FDD08D-CEB7-407A-B1EF-CF54C5378179}" type="slidenum">
              <a:rPr lang="en-US" altLang="en-US">
                <a:solidFill>
                  <a:srgbClr val="000000"/>
                </a:solidFill>
              </a:rPr>
              <a:pPr/>
              <a:t>17</a:t>
            </a:fld>
            <a:endParaRPr lang="en-US" altLang="en-US" dirty="0">
              <a:solidFill>
                <a:srgbClr val="000000"/>
              </a:solidFill>
            </a:endParaRPr>
          </a:p>
        </p:txBody>
      </p:sp>
      <p:sp>
        <p:nvSpPr>
          <p:cNvPr id="2" name="Notes Placeholder 1">
            <a:extLst>
              <a:ext uri="{FF2B5EF4-FFF2-40B4-BE49-F238E27FC236}">
                <a16:creationId xmlns:a16="http://schemas.microsoft.com/office/drawing/2014/main" id="{4CF016B0-2CA8-4E8F-AAC0-3AEA220670E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31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9A68F78-0067-4266-B072-FD72F96C28B2}" type="slidenum">
              <a:rPr lang="en-US" altLang="en-US" smtClean="0"/>
              <a:pPr/>
              <a:t>18</a:t>
            </a:fld>
            <a:endParaRPr lang="en-US" altLang="en-US" dirty="0"/>
          </a:p>
        </p:txBody>
      </p:sp>
      <p:sp>
        <p:nvSpPr>
          <p:cNvPr id="6" name="Notes Placeholder 5">
            <a:extLst>
              <a:ext uri="{FF2B5EF4-FFF2-40B4-BE49-F238E27FC236}">
                <a16:creationId xmlns:a16="http://schemas.microsoft.com/office/drawing/2014/main" id="{3870839D-FB2D-478D-92E3-C12C33A356D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6940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40" name="Slide Number Placeholder 3"/>
          <p:cNvSpPr>
            <a:spLocks noGrp="1"/>
          </p:cNvSpPr>
          <p:nvPr>
            <p:ph type="sldNum" sz="quarter" idx="5"/>
          </p:nvPr>
        </p:nvSpPr>
        <p:spPr bwMode="auto">
          <a:noFill/>
          <a:ln>
            <a:miter lim="800000"/>
            <a:headEnd/>
            <a:tailEnd/>
          </a:ln>
        </p:spPr>
        <p:txBody>
          <a:bodyPr/>
          <a:lstStyle/>
          <a:p>
            <a:fld id="{3DC7A92D-E091-4C93-B6AC-6069B03A998B}" type="slidenum">
              <a:rPr lang="en-US" altLang="en-US"/>
              <a:pPr/>
              <a:t>19</a:t>
            </a:fld>
            <a:endParaRPr lang="en-US" altLang="en-US" dirty="0"/>
          </a:p>
        </p:txBody>
      </p:sp>
      <p:sp>
        <p:nvSpPr>
          <p:cNvPr id="2" name="Notes Placeholder 1">
            <a:extLst>
              <a:ext uri="{FF2B5EF4-FFF2-40B4-BE49-F238E27FC236}">
                <a16:creationId xmlns:a16="http://schemas.microsoft.com/office/drawing/2014/main" id="{57085E97-CE24-45D6-85DA-08EB1D0E856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8406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Tree>
    <p:extLst>
      <p:ext uri="{BB962C8B-B14F-4D97-AF65-F5344CB8AC3E}">
        <p14:creationId xmlns:p14="http://schemas.microsoft.com/office/powerpoint/2010/main" val="1148709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6" name="Slide Number Placeholder 3"/>
          <p:cNvSpPr>
            <a:spLocks noGrp="1"/>
          </p:cNvSpPr>
          <p:nvPr>
            <p:ph type="sldNum" sz="quarter" idx="5"/>
          </p:nvPr>
        </p:nvSpPr>
        <p:spPr bwMode="auto">
          <a:noFill/>
          <a:ln>
            <a:miter lim="800000"/>
            <a:headEnd/>
            <a:tailEnd/>
          </a:ln>
        </p:spPr>
        <p:txBody>
          <a:bodyPr/>
          <a:lstStyle/>
          <a:p>
            <a:fld id="{88E79AD3-5AFE-4702-95C4-76D4ECD1560A}" type="slidenum">
              <a:rPr lang="en-US" altLang="en-US"/>
              <a:pPr/>
              <a:t>20</a:t>
            </a:fld>
            <a:endParaRPr lang="en-US" altLang="en-US" dirty="0"/>
          </a:p>
        </p:txBody>
      </p:sp>
      <p:sp>
        <p:nvSpPr>
          <p:cNvPr id="2" name="Notes Placeholder 1">
            <a:extLst>
              <a:ext uri="{FF2B5EF4-FFF2-40B4-BE49-F238E27FC236}">
                <a16:creationId xmlns:a16="http://schemas.microsoft.com/office/drawing/2014/main" id="{1D4E9C14-834D-4BE6-B075-6F8B26DBFFE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0383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21</a:t>
            </a:fld>
            <a:endParaRPr lang="en-US" dirty="0"/>
          </a:p>
        </p:txBody>
      </p:sp>
      <p:sp>
        <p:nvSpPr>
          <p:cNvPr id="6" name="Notes Placeholder 5">
            <a:extLst>
              <a:ext uri="{FF2B5EF4-FFF2-40B4-BE49-F238E27FC236}">
                <a16:creationId xmlns:a16="http://schemas.microsoft.com/office/drawing/2014/main" id="{EBC00C1C-D81A-4600-A13D-3ABAE9CAE24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02010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22</a:t>
            </a:fld>
            <a:endParaRPr lang="en-US" dirty="0"/>
          </a:p>
        </p:txBody>
      </p:sp>
      <p:sp>
        <p:nvSpPr>
          <p:cNvPr id="6" name="Notes Placeholder 5">
            <a:extLst>
              <a:ext uri="{FF2B5EF4-FFF2-40B4-BE49-F238E27FC236}">
                <a16:creationId xmlns:a16="http://schemas.microsoft.com/office/drawing/2014/main" id="{3E2482A9-16DF-4A3F-8DC6-E1AB36CCE09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35318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Slide Number Placeholder 3"/>
          <p:cNvSpPr>
            <a:spLocks noGrp="1"/>
          </p:cNvSpPr>
          <p:nvPr>
            <p:ph type="sldNum" sz="quarter" idx="5"/>
          </p:nvPr>
        </p:nvSpPr>
        <p:spPr bwMode="auto">
          <a:noFill/>
          <a:ln>
            <a:miter lim="800000"/>
            <a:headEnd/>
            <a:tailEnd/>
          </a:ln>
        </p:spPr>
        <p:txBody>
          <a:bodyPr/>
          <a:lstStyle/>
          <a:p>
            <a:fld id="{5D2504F1-297A-4710-9062-18E5EE9A14F8}" type="slidenum">
              <a:rPr lang="en-US" altLang="en-US">
                <a:solidFill>
                  <a:srgbClr val="000000"/>
                </a:solidFill>
              </a:rPr>
              <a:pPr/>
              <a:t>23</a:t>
            </a:fld>
            <a:endParaRPr lang="en-US" altLang="en-US" dirty="0">
              <a:solidFill>
                <a:srgbClr val="000000"/>
              </a:solidFill>
            </a:endParaRPr>
          </a:p>
        </p:txBody>
      </p:sp>
    </p:spTree>
    <p:extLst>
      <p:ext uri="{BB962C8B-B14F-4D97-AF65-F5344CB8AC3E}">
        <p14:creationId xmlns:p14="http://schemas.microsoft.com/office/powerpoint/2010/main" val="242185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24</a:t>
            </a:fld>
            <a:endParaRPr lang="en-US" dirty="0"/>
          </a:p>
        </p:txBody>
      </p:sp>
      <p:sp>
        <p:nvSpPr>
          <p:cNvPr id="6" name="Notes Placeholder 5">
            <a:extLst>
              <a:ext uri="{FF2B5EF4-FFF2-40B4-BE49-F238E27FC236}">
                <a16:creationId xmlns:a16="http://schemas.microsoft.com/office/drawing/2014/main" id="{1AC67D96-574B-41F6-931B-9562A089008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81595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25</a:t>
            </a:fld>
            <a:endParaRPr lang="en-US" dirty="0"/>
          </a:p>
        </p:txBody>
      </p:sp>
      <p:sp>
        <p:nvSpPr>
          <p:cNvPr id="6" name="Notes Placeholder 5">
            <a:extLst>
              <a:ext uri="{FF2B5EF4-FFF2-40B4-BE49-F238E27FC236}">
                <a16:creationId xmlns:a16="http://schemas.microsoft.com/office/drawing/2014/main" id="{39DCFCA4-D82A-4983-86E6-624D35C112F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5812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26</a:t>
            </a:fld>
            <a:endParaRPr lang="en-US" dirty="0"/>
          </a:p>
        </p:txBody>
      </p:sp>
      <p:sp>
        <p:nvSpPr>
          <p:cNvPr id="6" name="Notes Placeholder 5">
            <a:extLst>
              <a:ext uri="{FF2B5EF4-FFF2-40B4-BE49-F238E27FC236}">
                <a16:creationId xmlns:a16="http://schemas.microsoft.com/office/drawing/2014/main" id="{763933CD-1A02-422D-98C1-9FBA812548A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76234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8" name="Slide Number Placeholder 3"/>
          <p:cNvSpPr>
            <a:spLocks noGrp="1"/>
          </p:cNvSpPr>
          <p:nvPr>
            <p:ph type="sldNum" sz="quarter" idx="5"/>
          </p:nvPr>
        </p:nvSpPr>
        <p:spPr bwMode="auto">
          <a:noFill/>
          <a:ln>
            <a:miter lim="800000"/>
            <a:headEnd/>
            <a:tailEnd/>
          </a:ln>
        </p:spPr>
        <p:txBody>
          <a:bodyPr/>
          <a:lstStyle/>
          <a:p>
            <a:fld id="{866F48B6-0678-431E-90A2-37E7B920CA06}" type="slidenum">
              <a:rPr lang="en-US" altLang="en-US">
                <a:solidFill>
                  <a:srgbClr val="000000"/>
                </a:solidFill>
              </a:rPr>
              <a:pPr/>
              <a:t>27</a:t>
            </a:fld>
            <a:endParaRPr lang="en-US" altLang="en-US" dirty="0">
              <a:solidFill>
                <a:srgbClr val="000000"/>
              </a:solidFill>
            </a:endParaRPr>
          </a:p>
        </p:txBody>
      </p:sp>
      <p:sp>
        <p:nvSpPr>
          <p:cNvPr id="2" name="Notes Placeholder 1">
            <a:extLst>
              <a:ext uri="{FF2B5EF4-FFF2-40B4-BE49-F238E27FC236}">
                <a16:creationId xmlns:a16="http://schemas.microsoft.com/office/drawing/2014/main" id="{8DD6B4D4-2877-4A15-8ACA-5590496E20B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93670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6" name="Slide Number Placeholder 3"/>
          <p:cNvSpPr>
            <a:spLocks noGrp="1"/>
          </p:cNvSpPr>
          <p:nvPr>
            <p:ph type="sldNum" sz="quarter" idx="5"/>
          </p:nvPr>
        </p:nvSpPr>
        <p:spPr bwMode="auto">
          <a:noFill/>
          <a:ln>
            <a:miter lim="800000"/>
            <a:headEnd/>
            <a:tailEnd/>
          </a:ln>
        </p:spPr>
        <p:txBody>
          <a:bodyPr/>
          <a:lstStyle/>
          <a:p>
            <a:fld id="{A41A2FFB-E261-4C56-94DD-EB3449F4E6E1}" type="slidenum">
              <a:rPr lang="en-US" altLang="en-US">
                <a:solidFill>
                  <a:srgbClr val="000000"/>
                </a:solidFill>
              </a:rPr>
              <a:pPr/>
              <a:t>28</a:t>
            </a:fld>
            <a:endParaRPr lang="en-US" altLang="en-US" dirty="0">
              <a:solidFill>
                <a:srgbClr val="000000"/>
              </a:solidFill>
            </a:endParaRPr>
          </a:p>
        </p:txBody>
      </p:sp>
      <p:sp>
        <p:nvSpPr>
          <p:cNvPr id="3" name="Notes Placeholder 2">
            <a:extLst>
              <a:ext uri="{FF2B5EF4-FFF2-40B4-BE49-F238E27FC236}">
                <a16:creationId xmlns:a16="http://schemas.microsoft.com/office/drawing/2014/main" id="{058AD80A-BCAF-4679-8C7E-8F606B0B222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15072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29</a:t>
            </a:fld>
            <a:endParaRPr lang="en-US" dirty="0"/>
          </a:p>
        </p:txBody>
      </p:sp>
      <p:sp>
        <p:nvSpPr>
          <p:cNvPr id="6" name="Notes Placeholder 5">
            <a:extLst>
              <a:ext uri="{FF2B5EF4-FFF2-40B4-BE49-F238E27FC236}">
                <a16:creationId xmlns:a16="http://schemas.microsoft.com/office/drawing/2014/main" id="{7E341E35-5078-4F50-9076-3F35B650789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2946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4BB80-9B9C-4921-857A-03CE707AA4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32EB0CE6-3B11-412A-8A5A-2855572ACB0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74321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30</a:t>
            </a:fld>
            <a:endParaRPr lang="en-US" dirty="0"/>
          </a:p>
        </p:txBody>
      </p:sp>
      <p:sp>
        <p:nvSpPr>
          <p:cNvPr id="6" name="Notes Placeholder 5">
            <a:extLst>
              <a:ext uri="{FF2B5EF4-FFF2-40B4-BE49-F238E27FC236}">
                <a16:creationId xmlns:a16="http://schemas.microsoft.com/office/drawing/2014/main" id="{33E9A6BD-C106-4ED7-BACA-68377F079D7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21923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31</a:t>
            </a:fld>
            <a:endParaRPr lang="en-US" dirty="0"/>
          </a:p>
        </p:txBody>
      </p:sp>
      <p:sp>
        <p:nvSpPr>
          <p:cNvPr id="6" name="Notes Placeholder 5">
            <a:extLst>
              <a:ext uri="{FF2B5EF4-FFF2-40B4-BE49-F238E27FC236}">
                <a16:creationId xmlns:a16="http://schemas.microsoft.com/office/drawing/2014/main" id="{EFFA3155-BEBB-4441-943C-0864449F7FF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89145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20" name="Slide Number Placeholder 3"/>
          <p:cNvSpPr>
            <a:spLocks noGrp="1"/>
          </p:cNvSpPr>
          <p:nvPr>
            <p:ph type="sldNum" sz="quarter" idx="5"/>
          </p:nvPr>
        </p:nvSpPr>
        <p:spPr bwMode="auto">
          <a:noFill/>
          <a:ln>
            <a:miter lim="800000"/>
            <a:headEnd/>
            <a:tailEnd/>
          </a:ln>
        </p:spPr>
        <p:txBody>
          <a:bodyPr/>
          <a:lstStyle/>
          <a:p>
            <a:fld id="{57241C4E-7910-4DC4-8E91-42CCA6A12BEB}" type="slidenum">
              <a:rPr lang="en-US" altLang="en-US"/>
              <a:pPr/>
              <a:t>32</a:t>
            </a:fld>
            <a:endParaRPr lang="en-US" altLang="en-US" dirty="0"/>
          </a:p>
        </p:txBody>
      </p:sp>
      <p:sp>
        <p:nvSpPr>
          <p:cNvPr id="4" name="Notes Placeholder 3">
            <a:extLst>
              <a:ext uri="{FF2B5EF4-FFF2-40B4-BE49-F238E27FC236}">
                <a16:creationId xmlns:a16="http://schemas.microsoft.com/office/drawing/2014/main" id="{33CBE287-A3A9-48D4-B57C-F233F72087F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05084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8" name="Slide Number Placeholder 3"/>
          <p:cNvSpPr>
            <a:spLocks noGrp="1"/>
          </p:cNvSpPr>
          <p:nvPr>
            <p:ph type="sldNum" sz="quarter" idx="5"/>
          </p:nvPr>
        </p:nvSpPr>
        <p:spPr bwMode="auto">
          <a:noFill/>
          <a:ln>
            <a:miter lim="800000"/>
            <a:headEnd/>
            <a:tailEnd/>
          </a:ln>
        </p:spPr>
        <p:txBody>
          <a:bodyPr/>
          <a:lstStyle/>
          <a:p>
            <a:fld id="{84311193-231D-46F4-94DB-B08C70003B6C}" type="slidenum">
              <a:rPr lang="en-US" altLang="en-US">
                <a:solidFill>
                  <a:srgbClr val="000000"/>
                </a:solidFill>
              </a:rPr>
              <a:pPr/>
              <a:t>33</a:t>
            </a:fld>
            <a:endParaRPr lang="en-US" altLang="en-US" dirty="0">
              <a:solidFill>
                <a:srgbClr val="000000"/>
              </a:solidFill>
            </a:endParaRPr>
          </a:p>
        </p:txBody>
      </p:sp>
      <p:sp>
        <p:nvSpPr>
          <p:cNvPr id="3" name="Notes Placeholder 2">
            <a:extLst>
              <a:ext uri="{FF2B5EF4-FFF2-40B4-BE49-F238E27FC236}">
                <a16:creationId xmlns:a16="http://schemas.microsoft.com/office/drawing/2014/main" id="{EACC01BC-A4C7-4451-ABB9-D48786A9E0B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66637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34</a:t>
            </a:fld>
            <a:endParaRPr lang="en-US" dirty="0"/>
          </a:p>
        </p:txBody>
      </p:sp>
    </p:spTree>
    <p:extLst>
      <p:ext uri="{BB962C8B-B14F-4D97-AF65-F5344CB8AC3E}">
        <p14:creationId xmlns:p14="http://schemas.microsoft.com/office/powerpoint/2010/main" val="73511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35</a:t>
            </a:fld>
            <a:endParaRPr lang="en-US" dirty="0"/>
          </a:p>
        </p:txBody>
      </p:sp>
      <p:sp>
        <p:nvSpPr>
          <p:cNvPr id="6" name="Notes Placeholder 5">
            <a:extLst>
              <a:ext uri="{FF2B5EF4-FFF2-40B4-BE49-F238E27FC236}">
                <a16:creationId xmlns:a16="http://schemas.microsoft.com/office/drawing/2014/main" id="{0BFB0442-8C45-4D69-968B-F285D86C2B3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97113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36</a:t>
            </a:fld>
            <a:endParaRPr lang="en-US" dirty="0"/>
          </a:p>
        </p:txBody>
      </p:sp>
      <p:sp>
        <p:nvSpPr>
          <p:cNvPr id="6" name="Notes Placeholder 5">
            <a:extLst>
              <a:ext uri="{FF2B5EF4-FFF2-40B4-BE49-F238E27FC236}">
                <a16:creationId xmlns:a16="http://schemas.microsoft.com/office/drawing/2014/main" id="{92CC0209-B018-480B-89D4-173CC4E1C49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94335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37</a:t>
            </a:fld>
            <a:endParaRPr lang="en-US" dirty="0"/>
          </a:p>
        </p:txBody>
      </p:sp>
      <p:sp>
        <p:nvSpPr>
          <p:cNvPr id="6" name="Notes Placeholder 5">
            <a:extLst>
              <a:ext uri="{FF2B5EF4-FFF2-40B4-BE49-F238E27FC236}">
                <a16:creationId xmlns:a16="http://schemas.microsoft.com/office/drawing/2014/main" id="{4402E5B9-DCDF-4AF2-BEA5-CF8B03F3DA7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42199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38</a:t>
            </a:fld>
            <a:endParaRPr lang="en-US" dirty="0"/>
          </a:p>
        </p:txBody>
      </p:sp>
      <p:sp>
        <p:nvSpPr>
          <p:cNvPr id="6" name="Notes Placeholder 5">
            <a:extLst>
              <a:ext uri="{FF2B5EF4-FFF2-40B4-BE49-F238E27FC236}">
                <a16:creationId xmlns:a16="http://schemas.microsoft.com/office/drawing/2014/main" id="{EECFF3EC-2BF1-4594-A2F2-D80A3031B05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98493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39</a:t>
            </a:fld>
            <a:endParaRPr lang="en-US" dirty="0"/>
          </a:p>
        </p:txBody>
      </p:sp>
      <p:sp>
        <p:nvSpPr>
          <p:cNvPr id="6" name="Notes Placeholder 5">
            <a:extLst>
              <a:ext uri="{FF2B5EF4-FFF2-40B4-BE49-F238E27FC236}">
                <a16:creationId xmlns:a16="http://schemas.microsoft.com/office/drawing/2014/main" id="{A7B6DFED-B132-4EA4-9BDE-B6A12960CBC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9696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a:t>
            </a:fld>
            <a:endParaRPr lang="en-US" dirty="0"/>
          </a:p>
        </p:txBody>
      </p:sp>
      <p:sp>
        <p:nvSpPr>
          <p:cNvPr id="6" name="Notes Placeholder 5">
            <a:extLst>
              <a:ext uri="{FF2B5EF4-FFF2-40B4-BE49-F238E27FC236}">
                <a16:creationId xmlns:a16="http://schemas.microsoft.com/office/drawing/2014/main" id="{B48AA9FD-CB0F-44E3-AFB7-6B6937738F4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19602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40</a:t>
            </a:fld>
            <a:endParaRPr lang="en-US" dirty="0"/>
          </a:p>
        </p:txBody>
      </p:sp>
      <p:sp>
        <p:nvSpPr>
          <p:cNvPr id="6" name="Notes Placeholder 5">
            <a:extLst>
              <a:ext uri="{FF2B5EF4-FFF2-40B4-BE49-F238E27FC236}">
                <a16:creationId xmlns:a16="http://schemas.microsoft.com/office/drawing/2014/main" id="{D683A968-5220-432C-B208-D4CF06FDDCA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01834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41</a:t>
            </a:fld>
            <a:endParaRPr lang="en-US" dirty="0"/>
          </a:p>
        </p:txBody>
      </p:sp>
      <p:sp>
        <p:nvSpPr>
          <p:cNvPr id="6" name="Notes Placeholder 5">
            <a:extLst>
              <a:ext uri="{FF2B5EF4-FFF2-40B4-BE49-F238E27FC236}">
                <a16:creationId xmlns:a16="http://schemas.microsoft.com/office/drawing/2014/main" id="{91ECA510-F6B2-4D53-BE7E-DE2F49D7CEC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29763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42</a:t>
            </a:fld>
            <a:endParaRPr lang="en-US" dirty="0"/>
          </a:p>
        </p:txBody>
      </p:sp>
      <p:sp>
        <p:nvSpPr>
          <p:cNvPr id="6" name="Notes Placeholder 5">
            <a:extLst>
              <a:ext uri="{FF2B5EF4-FFF2-40B4-BE49-F238E27FC236}">
                <a16:creationId xmlns:a16="http://schemas.microsoft.com/office/drawing/2014/main" id="{67DD82D5-1107-43EA-B6AF-3506DD3EED3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53941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43</a:t>
            </a:fld>
            <a:endParaRPr lang="en-US" dirty="0"/>
          </a:p>
        </p:txBody>
      </p:sp>
      <p:sp>
        <p:nvSpPr>
          <p:cNvPr id="6" name="Notes Placeholder 5">
            <a:extLst>
              <a:ext uri="{FF2B5EF4-FFF2-40B4-BE49-F238E27FC236}">
                <a16:creationId xmlns:a16="http://schemas.microsoft.com/office/drawing/2014/main" id="{7AFE5D0F-18B8-4C33-9867-1783EBCB2A5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204424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700" name="Slide Number Placeholder 3"/>
          <p:cNvSpPr>
            <a:spLocks noGrp="1"/>
          </p:cNvSpPr>
          <p:nvPr>
            <p:ph type="sldNum" sz="quarter" idx="5"/>
          </p:nvPr>
        </p:nvSpPr>
        <p:spPr bwMode="auto">
          <a:noFill/>
          <a:ln>
            <a:miter lim="800000"/>
            <a:headEnd/>
            <a:tailEnd/>
          </a:ln>
        </p:spPr>
        <p:txBody>
          <a:bodyPr/>
          <a:lstStyle/>
          <a:p>
            <a:fld id="{6D2242F0-9E22-4ED2-802E-51040A034C6C}" type="slidenum">
              <a:rPr lang="en-US" altLang="en-US">
                <a:solidFill>
                  <a:srgbClr val="000000"/>
                </a:solidFill>
              </a:rPr>
              <a:pPr/>
              <a:t>44</a:t>
            </a:fld>
            <a:endParaRPr lang="en-US" altLang="en-US" dirty="0">
              <a:solidFill>
                <a:srgbClr val="000000"/>
              </a:solidFill>
            </a:endParaRPr>
          </a:p>
        </p:txBody>
      </p:sp>
      <p:sp>
        <p:nvSpPr>
          <p:cNvPr id="2" name="Notes Placeholder 1">
            <a:extLst>
              <a:ext uri="{FF2B5EF4-FFF2-40B4-BE49-F238E27FC236}">
                <a16:creationId xmlns:a16="http://schemas.microsoft.com/office/drawing/2014/main" id="{820BFCEC-969F-4DDF-BD34-78C1C7216C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0540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45</a:t>
            </a:fld>
            <a:endParaRPr lang="en-US" dirty="0"/>
          </a:p>
        </p:txBody>
      </p:sp>
      <p:sp>
        <p:nvSpPr>
          <p:cNvPr id="6" name="Notes Placeholder 5">
            <a:extLst>
              <a:ext uri="{FF2B5EF4-FFF2-40B4-BE49-F238E27FC236}">
                <a16:creationId xmlns:a16="http://schemas.microsoft.com/office/drawing/2014/main" id="{E2996F22-347A-4540-AEF1-3574995FEC7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71290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6" name="Slide Number Placeholder 3"/>
          <p:cNvSpPr>
            <a:spLocks noGrp="1"/>
          </p:cNvSpPr>
          <p:nvPr>
            <p:ph type="sldNum" sz="quarter" idx="5"/>
          </p:nvPr>
        </p:nvSpPr>
        <p:spPr bwMode="auto">
          <a:noFill/>
          <a:ln>
            <a:miter lim="800000"/>
            <a:headEnd/>
            <a:tailEnd/>
          </a:ln>
        </p:spPr>
        <p:txBody>
          <a:bodyPr/>
          <a:lstStyle/>
          <a:p>
            <a:fld id="{BE9F3C10-28EB-4558-9DEC-59160372D6EC}" type="slidenum">
              <a:rPr lang="en-US" altLang="en-US"/>
              <a:pPr/>
              <a:t>46</a:t>
            </a:fld>
            <a:endParaRPr lang="en-US" altLang="en-US" dirty="0"/>
          </a:p>
        </p:txBody>
      </p:sp>
      <p:sp>
        <p:nvSpPr>
          <p:cNvPr id="2" name="Notes Placeholder 1">
            <a:extLst>
              <a:ext uri="{FF2B5EF4-FFF2-40B4-BE49-F238E27FC236}">
                <a16:creationId xmlns:a16="http://schemas.microsoft.com/office/drawing/2014/main" id="{1C6500C2-E0A9-4984-87DC-D1E8DD5F431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73437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4" name="Slide Number Placeholder 3"/>
          <p:cNvSpPr>
            <a:spLocks noGrp="1"/>
          </p:cNvSpPr>
          <p:nvPr>
            <p:ph type="sldNum" sz="quarter" idx="5"/>
          </p:nvPr>
        </p:nvSpPr>
        <p:spPr bwMode="auto">
          <a:noFill/>
          <a:ln>
            <a:miter lim="800000"/>
            <a:headEnd/>
            <a:tailEnd/>
          </a:ln>
        </p:spPr>
        <p:txBody>
          <a:bodyPr/>
          <a:lstStyle/>
          <a:p>
            <a:fld id="{DB419DAF-CAF2-446A-913E-A61AFD6C6E84}" type="slidenum">
              <a:rPr lang="en-US" altLang="en-US">
                <a:solidFill>
                  <a:srgbClr val="000000"/>
                </a:solidFill>
              </a:rPr>
              <a:pPr/>
              <a:t>47</a:t>
            </a:fld>
            <a:endParaRPr lang="en-US" altLang="en-US" dirty="0">
              <a:solidFill>
                <a:srgbClr val="000000"/>
              </a:solidFill>
            </a:endParaRPr>
          </a:p>
        </p:txBody>
      </p:sp>
      <p:sp>
        <p:nvSpPr>
          <p:cNvPr id="2" name="Notes Placeholder 1">
            <a:extLst>
              <a:ext uri="{FF2B5EF4-FFF2-40B4-BE49-F238E27FC236}">
                <a16:creationId xmlns:a16="http://schemas.microsoft.com/office/drawing/2014/main" id="{7E394D18-4F13-45E9-91C0-AC4D3D2EB0C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33760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2" name="Slide Number Placeholder 3"/>
          <p:cNvSpPr>
            <a:spLocks noGrp="1"/>
          </p:cNvSpPr>
          <p:nvPr>
            <p:ph type="sldNum" sz="quarter" idx="5"/>
          </p:nvPr>
        </p:nvSpPr>
        <p:spPr bwMode="auto">
          <a:noFill/>
          <a:ln>
            <a:miter lim="800000"/>
            <a:headEnd/>
            <a:tailEnd/>
          </a:ln>
        </p:spPr>
        <p:txBody>
          <a:bodyPr/>
          <a:lstStyle/>
          <a:p>
            <a:fld id="{D334CE7D-9858-493D-9F84-F4A3EB8906AD}" type="slidenum">
              <a:rPr lang="en-US" altLang="en-US"/>
              <a:pPr/>
              <a:t>48</a:t>
            </a:fld>
            <a:endParaRPr lang="en-US" altLang="en-US" dirty="0"/>
          </a:p>
        </p:txBody>
      </p:sp>
      <p:sp>
        <p:nvSpPr>
          <p:cNvPr id="2" name="Notes Placeholder 1">
            <a:extLst>
              <a:ext uri="{FF2B5EF4-FFF2-40B4-BE49-F238E27FC236}">
                <a16:creationId xmlns:a16="http://schemas.microsoft.com/office/drawing/2014/main" id="{BCD27CA6-043E-45FE-95D0-413132B040F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09730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40" name="Slide Number Placeholder 3"/>
          <p:cNvSpPr>
            <a:spLocks noGrp="1"/>
          </p:cNvSpPr>
          <p:nvPr>
            <p:ph type="sldNum" sz="quarter" idx="5"/>
          </p:nvPr>
        </p:nvSpPr>
        <p:spPr bwMode="auto">
          <a:noFill/>
          <a:ln>
            <a:miter lim="800000"/>
            <a:headEnd/>
            <a:tailEnd/>
          </a:ln>
        </p:spPr>
        <p:txBody>
          <a:bodyPr/>
          <a:lstStyle/>
          <a:p>
            <a:fld id="{50C96E89-7531-4684-96BE-28F0E00CF18B}" type="slidenum">
              <a:rPr lang="en-US" altLang="en-US"/>
              <a:pPr/>
              <a:t>49</a:t>
            </a:fld>
            <a:endParaRPr lang="en-US" altLang="en-US" dirty="0"/>
          </a:p>
        </p:txBody>
      </p:sp>
      <p:sp>
        <p:nvSpPr>
          <p:cNvPr id="2" name="Notes Placeholder 1">
            <a:extLst>
              <a:ext uri="{FF2B5EF4-FFF2-40B4-BE49-F238E27FC236}">
                <a16:creationId xmlns:a16="http://schemas.microsoft.com/office/drawing/2014/main" id="{28AF1B13-EEA2-4667-9194-FDB0B5922B4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21113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a:t>
            </a:fld>
            <a:endParaRPr lang="en-US" dirty="0"/>
          </a:p>
        </p:txBody>
      </p:sp>
      <p:sp>
        <p:nvSpPr>
          <p:cNvPr id="6" name="Notes Placeholder 5">
            <a:extLst>
              <a:ext uri="{FF2B5EF4-FFF2-40B4-BE49-F238E27FC236}">
                <a16:creationId xmlns:a16="http://schemas.microsoft.com/office/drawing/2014/main" id="{A3E19C56-2BEB-4A8E-A869-5F92610940B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16812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8" name="Slide Number Placeholder 3"/>
          <p:cNvSpPr>
            <a:spLocks noGrp="1"/>
          </p:cNvSpPr>
          <p:nvPr>
            <p:ph type="sldNum" sz="quarter" idx="5"/>
          </p:nvPr>
        </p:nvSpPr>
        <p:spPr bwMode="auto">
          <a:noFill/>
          <a:ln>
            <a:miter lim="800000"/>
            <a:headEnd/>
            <a:tailEnd/>
          </a:ln>
        </p:spPr>
        <p:txBody>
          <a:bodyPr/>
          <a:lstStyle/>
          <a:p>
            <a:fld id="{72EC2DAB-8A58-431C-ABDD-05034F309556}" type="slidenum">
              <a:rPr lang="en-US" altLang="en-US"/>
              <a:pPr/>
              <a:t>50</a:t>
            </a:fld>
            <a:endParaRPr lang="en-US" altLang="en-US" dirty="0"/>
          </a:p>
        </p:txBody>
      </p:sp>
      <p:sp>
        <p:nvSpPr>
          <p:cNvPr id="2" name="Notes Placeholder 1">
            <a:extLst>
              <a:ext uri="{FF2B5EF4-FFF2-40B4-BE49-F238E27FC236}">
                <a16:creationId xmlns:a16="http://schemas.microsoft.com/office/drawing/2014/main" id="{9399CF99-54E4-4D9A-8746-2DDAE805445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667803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51</a:t>
            </a:fld>
            <a:endParaRPr lang="en-US" dirty="0"/>
          </a:p>
        </p:txBody>
      </p:sp>
      <p:sp>
        <p:nvSpPr>
          <p:cNvPr id="6" name="Notes Placeholder 5">
            <a:extLst>
              <a:ext uri="{FF2B5EF4-FFF2-40B4-BE49-F238E27FC236}">
                <a16:creationId xmlns:a16="http://schemas.microsoft.com/office/drawing/2014/main" id="{EBB28E32-BB3E-49A9-8A3C-1046360D661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28613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52</a:t>
            </a:fld>
            <a:endParaRPr lang="en-US" dirty="0"/>
          </a:p>
        </p:txBody>
      </p:sp>
      <p:sp>
        <p:nvSpPr>
          <p:cNvPr id="6" name="Notes Placeholder 5">
            <a:extLst>
              <a:ext uri="{FF2B5EF4-FFF2-40B4-BE49-F238E27FC236}">
                <a16:creationId xmlns:a16="http://schemas.microsoft.com/office/drawing/2014/main" id="{BC97490F-198B-4632-8D85-CED373F231D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79445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53</a:t>
            </a:fld>
            <a:endParaRPr lang="en-US" dirty="0"/>
          </a:p>
        </p:txBody>
      </p:sp>
      <p:sp>
        <p:nvSpPr>
          <p:cNvPr id="6" name="Notes Placeholder 5">
            <a:extLst>
              <a:ext uri="{FF2B5EF4-FFF2-40B4-BE49-F238E27FC236}">
                <a16:creationId xmlns:a16="http://schemas.microsoft.com/office/drawing/2014/main" id="{6F9AB8FA-F76D-4A05-89AB-2D79E5ACC65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357103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3C96D04-F797-4C23-B60D-BE01D5B0D0EF}"/>
              </a:ext>
            </a:extLst>
          </p:cNvPr>
          <p:cNvSpPr txBox="1">
            <a:spLocks/>
          </p:cNvSpPr>
          <p:nvPr/>
        </p:nvSpPr>
        <p:spPr>
          <a:xfrm>
            <a:off x="3884613" y="8685213"/>
            <a:ext cx="2971800" cy="4587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14BB80-9B9C-4921-857A-03CE707AA442}" type="slidenum">
              <a:rPr lang="en-US" smtClean="0"/>
              <a:pPr/>
              <a:t>54</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55685790-551B-4E0C-A6C0-A07AA887F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143000"/>
            <a:ext cx="5486400" cy="3086100"/>
          </a:xfrm>
          <a:prstGeom prst="rect">
            <a:avLst/>
          </a:prstGeom>
          <a:ln>
            <a:solidFill>
              <a:schemeClr val="tx1"/>
            </a:solidFill>
          </a:ln>
        </p:spPr>
      </p:pic>
    </p:spTree>
    <p:extLst>
      <p:ext uri="{BB962C8B-B14F-4D97-AF65-F5344CB8AC3E}">
        <p14:creationId xmlns:p14="http://schemas.microsoft.com/office/powerpoint/2010/main" val="3717553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A85C80E-5208-4695-93BC-1D7A1B8B6512}"/>
              </a:ext>
            </a:extLst>
          </p:cNvPr>
          <p:cNvSpPr txBox="1">
            <a:spLocks/>
          </p:cNvSpPr>
          <p:nvPr/>
        </p:nvSpPr>
        <p:spPr>
          <a:xfrm>
            <a:off x="3884613" y="8685213"/>
            <a:ext cx="2971800" cy="45878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14BB80-9B9C-4921-857A-03CE707AA442}" type="slidenum">
              <a:rPr lang="en-US" smtClean="0"/>
              <a:pPr/>
              <a:t>55</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84D38A00-4D5D-45CF-9DB0-18A3C7B3C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07926"/>
            <a:ext cx="5486400" cy="3086100"/>
          </a:xfrm>
          <a:prstGeom prst="rect">
            <a:avLst/>
          </a:prstGeom>
          <a:ln>
            <a:solidFill>
              <a:schemeClr val="tx1"/>
            </a:solidFill>
          </a:ln>
        </p:spPr>
      </p:pic>
    </p:spTree>
    <p:extLst>
      <p:ext uri="{BB962C8B-B14F-4D97-AF65-F5344CB8AC3E}">
        <p14:creationId xmlns:p14="http://schemas.microsoft.com/office/powerpoint/2010/main" val="2957816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56</a:t>
            </a:fld>
            <a:endParaRPr lang="en-US" dirty="0"/>
          </a:p>
        </p:txBody>
      </p:sp>
      <p:sp>
        <p:nvSpPr>
          <p:cNvPr id="6" name="Notes Placeholder 5">
            <a:extLst>
              <a:ext uri="{FF2B5EF4-FFF2-40B4-BE49-F238E27FC236}">
                <a16:creationId xmlns:a16="http://schemas.microsoft.com/office/drawing/2014/main" id="{2C6CAE6F-DC5E-4226-A40D-9BBE76BBDC1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518126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57</a:t>
            </a:fld>
            <a:endParaRPr lang="en-US" dirty="0"/>
          </a:p>
        </p:txBody>
      </p:sp>
    </p:spTree>
    <p:extLst>
      <p:ext uri="{BB962C8B-B14F-4D97-AF65-F5344CB8AC3E}">
        <p14:creationId xmlns:p14="http://schemas.microsoft.com/office/powerpoint/2010/main" val="349950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8" name="Slide Number Placeholder 3"/>
          <p:cNvSpPr>
            <a:spLocks noGrp="1"/>
          </p:cNvSpPr>
          <p:nvPr>
            <p:ph type="sldNum" sz="quarter" idx="5"/>
          </p:nvPr>
        </p:nvSpPr>
        <p:spPr bwMode="auto">
          <a:noFill/>
          <a:ln>
            <a:miter lim="800000"/>
            <a:headEnd/>
            <a:tailEnd/>
          </a:ln>
        </p:spPr>
        <p:txBody>
          <a:bodyPr/>
          <a:lstStyle/>
          <a:p>
            <a:fld id="{B0901528-8D25-4E93-A0B2-48268EC84207}" type="slidenum">
              <a:rPr lang="en-US" altLang="en-US">
                <a:solidFill>
                  <a:srgbClr val="000000"/>
                </a:solidFill>
              </a:rPr>
              <a:pPr/>
              <a:t>6</a:t>
            </a:fld>
            <a:endParaRPr lang="en-US" altLang="en-US" dirty="0">
              <a:solidFill>
                <a:srgbClr val="000000"/>
              </a:solidFill>
            </a:endParaRPr>
          </a:p>
        </p:txBody>
      </p:sp>
      <p:sp>
        <p:nvSpPr>
          <p:cNvPr id="3" name="Notes Placeholder 2">
            <a:extLst>
              <a:ext uri="{FF2B5EF4-FFF2-40B4-BE49-F238E27FC236}">
                <a16:creationId xmlns:a16="http://schemas.microsoft.com/office/drawing/2014/main" id="{21D9F170-F31D-4488-BEE0-707533735EC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9072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6" name="Slide Number Placeholder 3"/>
          <p:cNvSpPr>
            <a:spLocks noGrp="1"/>
          </p:cNvSpPr>
          <p:nvPr>
            <p:ph type="sldNum" sz="quarter" idx="5"/>
          </p:nvPr>
        </p:nvSpPr>
        <p:spPr bwMode="auto">
          <a:noFill/>
          <a:ln>
            <a:miter lim="800000"/>
            <a:headEnd/>
            <a:tailEnd/>
          </a:ln>
        </p:spPr>
        <p:txBody>
          <a:bodyPr/>
          <a:lstStyle/>
          <a:p>
            <a:fld id="{3B9BAE13-03B5-4C96-A227-92A924735011}" type="slidenum">
              <a:rPr lang="en-US" altLang="en-US"/>
              <a:pPr/>
              <a:t>7</a:t>
            </a:fld>
            <a:endParaRPr lang="en-US" altLang="en-US" dirty="0"/>
          </a:p>
        </p:txBody>
      </p:sp>
      <p:sp>
        <p:nvSpPr>
          <p:cNvPr id="3" name="Notes Placeholder 2">
            <a:extLst>
              <a:ext uri="{FF2B5EF4-FFF2-40B4-BE49-F238E27FC236}">
                <a16:creationId xmlns:a16="http://schemas.microsoft.com/office/drawing/2014/main" id="{3E672A49-014D-48C3-BBEE-AFE96B19C53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97680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2" name="Slide Number Placeholder 3"/>
          <p:cNvSpPr>
            <a:spLocks noGrp="1"/>
          </p:cNvSpPr>
          <p:nvPr>
            <p:ph type="sldNum" sz="quarter" idx="5"/>
          </p:nvPr>
        </p:nvSpPr>
        <p:spPr bwMode="auto">
          <a:noFill/>
          <a:ln>
            <a:miter lim="800000"/>
            <a:headEnd/>
            <a:tailEnd/>
          </a:ln>
        </p:spPr>
        <p:txBody>
          <a:bodyPr/>
          <a:lstStyle/>
          <a:p>
            <a:fld id="{BBD29932-CC97-4EB2-98BB-200CD3D103DD}" type="slidenum">
              <a:rPr lang="en-US" altLang="en-US">
                <a:solidFill>
                  <a:srgbClr val="000000"/>
                </a:solidFill>
              </a:rPr>
              <a:pPr/>
              <a:t>8</a:t>
            </a:fld>
            <a:endParaRPr lang="en-US" altLang="en-US" dirty="0">
              <a:solidFill>
                <a:srgbClr val="000000"/>
              </a:solidFill>
            </a:endParaRPr>
          </a:p>
        </p:txBody>
      </p:sp>
      <p:sp>
        <p:nvSpPr>
          <p:cNvPr id="2" name="Notes Placeholder 1">
            <a:extLst>
              <a:ext uri="{FF2B5EF4-FFF2-40B4-BE49-F238E27FC236}">
                <a16:creationId xmlns:a16="http://schemas.microsoft.com/office/drawing/2014/main" id="{966139A7-E11F-44D6-AAE4-38195134A52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23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60" name="Slide Number Placeholder 3"/>
          <p:cNvSpPr>
            <a:spLocks noGrp="1"/>
          </p:cNvSpPr>
          <p:nvPr>
            <p:ph type="sldNum" sz="quarter" idx="5"/>
          </p:nvPr>
        </p:nvSpPr>
        <p:spPr bwMode="auto">
          <a:noFill/>
          <a:ln>
            <a:miter lim="800000"/>
            <a:headEnd/>
            <a:tailEnd/>
          </a:ln>
        </p:spPr>
        <p:txBody>
          <a:bodyPr/>
          <a:lstStyle/>
          <a:p>
            <a:fld id="{5BA4900E-300E-4209-A13F-85D911952891}" type="slidenum">
              <a:rPr lang="en-US" altLang="en-US"/>
              <a:pPr/>
              <a:t>9</a:t>
            </a:fld>
            <a:endParaRPr lang="en-US" altLang="en-US" dirty="0"/>
          </a:p>
        </p:txBody>
      </p:sp>
      <p:sp>
        <p:nvSpPr>
          <p:cNvPr id="3" name="Notes Placeholder 2">
            <a:extLst>
              <a:ext uri="{FF2B5EF4-FFF2-40B4-BE49-F238E27FC236}">
                <a16:creationId xmlns:a16="http://schemas.microsoft.com/office/drawing/2014/main" id="{B440DB1A-E043-4267-9F34-3011AEA9716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81491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4.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pic>
        <p:nvPicPr>
          <p:cNvPr id="7" name="Picture 6">
            <a:extLst>
              <a:ext uri="{FF2B5EF4-FFF2-40B4-BE49-F238E27FC236}">
                <a16:creationId xmlns:a16="http://schemas.microsoft.com/office/drawing/2014/main" id="{167A8DC0-1514-4150-BAAE-70DA67D93A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4850" y="5257800"/>
            <a:ext cx="2952750" cy="997405"/>
          </a:xfrm>
          <a:prstGeom prst="rect">
            <a:avLst/>
          </a:prstGeom>
        </p:spPr>
      </p:pic>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Insert Title of Question Slide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a:t>Insert Name of Resource</a:t>
            </a:r>
          </a:p>
          <a:p>
            <a:pPr lvl="1"/>
            <a:r>
              <a:rPr lang="en-US"/>
              <a:t>Include details about resource here</a:t>
            </a:r>
          </a:p>
          <a:p>
            <a:pPr lvl="2"/>
            <a:r>
              <a:rPr lang="en-US"/>
              <a:t>Web Address here</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a:t>Insert Name of Resource</a:t>
            </a:r>
          </a:p>
          <a:p>
            <a:pPr lvl="1"/>
            <a:r>
              <a:rPr lang="en-US"/>
              <a:t>Include details about resource here</a:t>
            </a:r>
          </a:p>
          <a:p>
            <a:pPr lvl="2"/>
            <a:r>
              <a:rPr lang="en-US"/>
              <a:t>Web Address here</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Insert Title of Gratitude Slide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dirty="0"/>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ormal Page Text">
    <p:spTree>
      <p:nvGrpSpPr>
        <p:cNvPr id="1" name=""/>
        <p:cNvGrpSpPr/>
        <p:nvPr/>
      </p:nvGrpSpPr>
      <p:grpSpPr>
        <a:xfrm>
          <a:off x="0" y="0"/>
          <a:ext cx="0" cy="0"/>
          <a:chOff x="0" y="0"/>
          <a:chExt cx="0" cy="0"/>
        </a:xfrm>
      </p:grpSpPr>
      <p:sp>
        <p:nvSpPr>
          <p:cNvPr id="4" name="Text Placeholder 10"/>
          <p:cNvSpPr>
            <a:spLocks noGrp="1"/>
          </p:cNvSpPr>
          <p:nvPr>
            <p:ph type="body" sz="quarter" idx="12"/>
          </p:nvPr>
        </p:nvSpPr>
        <p:spPr>
          <a:xfrm>
            <a:off x="1422400" y="762000"/>
            <a:ext cx="10058400" cy="762000"/>
          </a:xfrm>
          <a:prstGeom prst="rect">
            <a:avLst/>
          </a:prstGeom>
        </p:spPr>
        <p:txBody>
          <a:bodyPr/>
          <a:lstStyle>
            <a:lvl1pPr marL="0" indent="0" algn="r">
              <a:buNone/>
              <a:defRPr sz="36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2939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Normal Page Title Tex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304800" y="1676401"/>
            <a:ext cx="11582400" cy="4727575"/>
          </a:xfrm>
          <a:prstGeom prst="rect">
            <a:avLst/>
          </a:prstGeom>
          <a:solidFill>
            <a:schemeClr val="bg1">
              <a:alpha val="81175"/>
            </a:schemeClr>
          </a:solidFill>
          <a:ln w="9525">
            <a:solidFill>
              <a:srgbClr val="B6DCDF"/>
            </a:solidFill>
            <a:miter lim="800000"/>
            <a:headEnd/>
            <a:tailEnd/>
          </a:ln>
          <a:effectLst>
            <a:outerShdw blurRad="40000" dist="23000" dir="5400000" rotWithShape="0">
              <a:srgbClr val="808080">
                <a:alpha val="34998"/>
              </a:srgbClr>
            </a:outerShdw>
          </a:effectLst>
        </p:spPr>
        <p:txBody>
          <a:bodyPr anchor="ctr"/>
          <a:lstStyle/>
          <a:p>
            <a:pPr algn="ctr">
              <a:defRPr/>
            </a:pPr>
            <a:endParaRPr lang="en-US" sz="1800" dirty="0">
              <a:solidFill>
                <a:srgbClr val="FFFFFF"/>
              </a:solidFill>
              <a:latin typeface="Arial"/>
              <a:ea typeface="ＭＳ Ｐゴシック" pitchFamily="34" charset="-128"/>
            </a:endParaRPr>
          </a:p>
        </p:txBody>
      </p:sp>
      <p:cxnSp>
        <p:nvCxnSpPr>
          <p:cNvPr id="4" name="Straight Connector 3"/>
          <p:cNvCxnSpPr>
            <a:cxnSpLocks noChangeShapeType="1"/>
          </p:cNvCxnSpPr>
          <p:nvPr userDrawn="1"/>
        </p:nvCxnSpPr>
        <p:spPr bwMode="auto">
          <a:xfrm flipH="1">
            <a:off x="711200" y="2362200"/>
            <a:ext cx="10668000" cy="0"/>
          </a:xfrm>
          <a:prstGeom prst="line">
            <a:avLst/>
          </a:prstGeom>
          <a:noFill/>
          <a:ln w="9525">
            <a:solidFill>
              <a:srgbClr val="FF8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 Placeholder 10"/>
          <p:cNvSpPr>
            <a:spLocks noGrp="1"/>
          </p:cNvSpPr>
          <p:nvPr>
            <p:ph type="body" sz="quarter" idx="12"/>
          </p:nvPr>
        </p:nvSpPr>
        <p:spPr>
          <a:xfrm>
            <a:off x="2032000" y="762000"/>
            <a:ext cx="9448800" cy="762000"/>
          </a:xfrm>
          <a:prstGeom prst="rect">
            <a:avLst/>
          </a:prstGeom>
        </p:spPr>
        <p:txBody>
          <a:bodyPr/>
          <a:lstStyle>
            <a:lvl1pPr marL="0" indent="0" algn="r">
              <a:buNone/>
              <a:defRPr sz="36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74012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Normal Page Text">
    <p:spTree>
      <p:nvGrpSpPr>
        <p:cNvPr id="1" name=""/>
        <p:cNvGrpSpPr/>
        <p:nvPr/>
      </p:nvGrpSpPr>
      <p:grpSpPr>
        <a:xfrm>
          <a:off x="0" y="0"/>
          <a:ext cx="0" cy="0"/>
          <a:chOff x="0" y="0"/>
          <a:chExt cx="0" cy="0"/>
        </a:xfrm>
      </p:grpSpPr>
      <p:sp>
        <p:nvSpPr>
          <p:cNvPr id="4" name="Text Placeholder 10"/>
          <p:cNvSpPr>
            <a:spLocks noGrp="1"/>
          </p:cNvSpPr>
          <p:nvPr>
            <p:ph type="body" sz="quarter" idx="12"/>
          </p:nvPr>
        </p:nvSpPr>
        <p:spPr>
          <a:xfrm>
            <a:off x="1422400" y="762000"/>
            <a:ext cx="10058400" cy="762000"/>
          </a:xfrm>
          <a:prstGeom prst="rect">
            <a:avLst/>
          </a:prstGeom>
        </p:spPr>
        <p:txBody>
          <a:bodyPr/>
          <a:lstStyle>
            <a:lvl1pPr marL="0" indent="0" algn="r">
              <a:buNone/>
              <a:defRPr sz="36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377509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val="tx"/>
                      </a:ext>
                    </a:extLst>
                  </a:hlinkClick>
                </a:rPr>
                <a:t>Information Session: 508 Compliance Overview</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dirty="0"/>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lvl="3"/>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521207"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2304287"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306071"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8089151"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a:t>FirstName </a:t>
            </a:r>
            <a:r>
              <a:rPr lang="en-US" err="1"/>
              <a:t>LastName</a:t>
            </a:r>
            <a:endParaRPr lang="en-US"/>
          </a:p>
          <a:p>
            <a:pPr lvl="1"/>
            <a:r>
              <a:rPr lang="en-US"/>
              <a:t>Occupation/Title</a:t>
            </a:r>
          </a:p>
          <a:p>
            <a:pPr lvl="2"/>
            <a:r>
              <a:rPr lang="en-US"/>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a:t>Email</a:t>
            </a:r>
          </a:p>
          <a:p>
            <a:pPr lvl="4"/>
            <a:r>
              <a:rPr lang="en-US"/>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3579805"/>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dirty="0"/>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a:t>Type quote here.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dirty="0"/>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a:t>FirstName </a:t>
            </a:r>
            <a:r>
              <a:rPr lang="en-US" err="1"/>
              <a:t>LastName</a:t>
            </a:r>
            <a:endParaRPr lang="en-US"/>
          </a:p>
          <a:p>
            <a:pPr lvl="1"/>
            <a:r>
              <a:rPr lang="en-US"/>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val="1"/>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val="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dirty="0"/>
          </a:p>
        </p:txBody>
      </p:sp>
      <p:pic>
        <p:nvPicPr>
          <p:cNvPr id="8" name="Picture 7">
            <a:extLst>
              <a:ext uri="{FF2B5EF4-FFF2-40B4-BE49-F238E27FC236}">
                <a16:creationId xmlns:a16="http://schemas.microsoft.com/office/drawing/2014/main" id="{3DE94AC1-ECA0-4D2F-8AA1-1807385FC4C2}"/>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483199" y="5651218"/>
            <a:ext cx="1190641" cy="402184"/>
          </a:xfrm>
          <a:prstGeom prst="rect">
            <a:avLst/>
          </a:prstGeom>
        </p:spPr>
      </p:pic>
    </p:spTree>
    <p:custDataLst>
      <p:tags r:id="rId24"/>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 id="2147483692" r:id="rId20"/>
    <p:sldLayoutId id="2147483693" r:id="rId21"/>
    <p:sldLayoutId id="2147483695" r:id="rId22"/>
  </p:sldLayoutIdLst>
  <p:hf hdr="0" ftr="0" dt="0"/>
  <p:txStyles>
    <p:titleStyle>
      <a:lvl1pPr algn="l" defTabSz="914400" rtl="0" eaLnBrk="1" latinLnBrk="0" hangingPunct="1">
        <a:lnSpc>
          <a:spcPct val="90000"/>
        </a:lnSpc>
        <a:spcBef>
          <a:spcPct val="0"/>
        </a:spcBef>
        <a:buNone/>
        <a:defRPr sz="3200" b="0" i="0" u="none"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gi-bin/text-idx?SID=15d5184c2810c3eef54cd7109663b443&amp;node=pt2.1.200&amp;rgn=div5#se2.1.200_14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gi-bin/text-idx?SID=15d5184c2810c3eef54cd7109663b443&amp;node=pt2.1.200&amp;rgn=div5#se2.1.200_143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gi-bin/text-idx?node=se2.1.200_1430&amp;rgn=div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ilisio.Thomas@dol.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mailto:Strama.Deborah@dol.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fsrs.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fr.gov/cgi-bin/text-idx?SID=15d5184c2810c3eef54cd7109663b443&amp;node=pt2.1.200&amp;rgn=div5#se2.1.200_143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gi-bin/text-idx?node=2:1.1.2.2.1&amp;rgn=div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cfr.gov/cgi-bin/retrieveECFR?gp=1&amp;SID=d3543c46605a7e1e5b104885b1a67e7c&amp;ty=HTML&amp;h=L&amp;mc=true&amp;r=PART&amp;n=pt2.1.2900"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cfr.gov/cgi-bin/text-idx?SID=15d5184c2810c3eef54cd7109663b443&amp;node=pt2.1.200&amp;rgn=div5#se2.1.200_143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5.xml.rels><?xml version="1.0" encoding="UTF-8" standalone="yes"?>
<Relationships xmlns="http://schemas.openxmlformats.org/package/2006/relationships"><Relationship Id="rId3" Type="http://schemas.openxmlformats.org/officeDocument/2006/relationships/hyperlink" Target="https://www.ecfr.gov/cgi-bin/retrieveECFR?gp=&amp;SID=8d5f4fd083db254bff0c1ccb6c287cfa&amp;mc=true&amp;n=pt2.1.200&amp;r=PART&amp;ty=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6.xml.rels><?xml version="1.0" encoding="UTF-8" standalone="yes"?>
<Relationships xmlns="http://schemas.openxmlformats.org/package/2006/relationships"><Relationship Id="rId3" Type="http://schemas.openxmlformats.org/officeDocument/2006/relationships/hyperlink" Target="http://www.fsrs.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info.gov/content/pkg/PLAW-113publ128/pdf/PLAW-113publ128.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dr.doleta.gov/directives/corr_doc.cfm?DOCN=2262"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8" Type="http://schemas.openxmlformats.org/officeDocument/2006/relationships/hyperlink" Target="http://www.opm.gov/policy-data-oversight/pay-leave/salaries-wages/"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doleta.gov/grants/pdf/2018_Core_Monitoring_Guide.pdf" TargetMode="External"/><Relationship Id="rId7" Type="http://schemas.openxmlformats.org/officeDocument/2006/relationships/hyperlink" Target="http://www.opm.gov/policy-data-oversight/pay-leave/salaries-wages/" TargetMode="External"/><Relationship Id="rId2" Type="http://schemas.openxmlformats.org/officeDocument/2006/relationships/notesSlide" Target="../notesSlides/notesSlide54.xml"/><Relationship Id="rId1" Type="http://schemas.openxmlformats.org/officeDocument/2006/relationships/slideLayout" Target="../slideLayouts/slideLayout11.xml"/><Relationship Id="rId6" Type="http://schemas.openxmlformats.org/officeDocument/2006/relationships/hyperlink" Target="https://www.ecfr.gov/cgi-bin/retrieveECFR?gp=&amp;SID=b0a4ed4205a054730d41d2de6f8ad7ad&amp;mc=true&amp;n=pt2.1.200&amp;r=PART&amp;ty=HTML" TargetMode="External"/><Relationship Id="rId5" Type="http://schemas.openxmlformats.org/officeDocument/2006/relationships/hyperlink" Target="https://wdr.doleta.gov/directives/corr_doc.cfm?DOCN=2262" TargetMode="External"/><Relationship Id="rId4" Type="http://schemas.openxmlformats.org/officeDocument/2006/relationships/hyperlink" Target="https://doleta.gov/grants/resources.cf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careeronestop.org/LocalHelp/service-locator.aspx" TargetMode="External"/><Relationship Id="rId2" Type="http://schemas.openxmlformats.org/officeDocument/2006/relationships/notesSlide" Target="../notesSlides/notesSlide55.xml"/><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5" Type="http://schemas.openxmlformats.org/officeDocument/2006/relationships/hyperlink" Target="https://grantsapplicationandmanagement.workforcegps.org/" TargetMode="External"/><Relationship Id="rId4" Type="http://schemas.openxmlformats.org/officeDocument/2006/relationships/hyperlink" Target="https://doleta.gov/grants/"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gi-bin/text-idx?SID=15d5184c2810c3eef54cd7109663b443&amp;node=pt2.1.200&amp;rgn=div5#se2.1.200_143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7425-8373-44FE-992C-78381B8466F9}"/>
              </a:ext>
            </a:extLst>
          </p:cNvPr>
          <p:cNvSpPr>
            <a:spLocks noGrp="1"/>
          </p:cNvSpPr>
          <p:nvPr>
            <p:ph type="ctrTitle"/>
          </p:nvPr>
        </p:nvSpPr>
        <p:spPr/>
        <p:txBody>
          <a:bodyPr/>
          <a:lstStyle/>
          <a:p>
            <a:r>
              <a:rPr lang="en-US" dirty="0"/>
              <a:t>Personnel Compensation, Systems, and Policies</a:t>
            </a:r>
          </a:p>
        </p:txBody>
      </p:sp>
      <p:sp>
        <p:nvSpPr>
          <p:cNvPr id="3" name="Subtitle 2">
            <a:extLst>
              <a:ext uri="{FF2B5EF4-FFF2-40B4-BE49-F238E27FC236}">
                <a16:creationId xmlns:a16="http://schemas.microsoft.com/office/drawing/2014/main" id="{6A14F009-65EA-482C-9906-3954D98FA37A}"/>
              </a:ext>
            </a:extLst>
          </p:cNvPr>
          <p:cNvSpPr>
            <a:spLocks noGrp="1"/>
          </p:cNvSpPr>
          <p:nvPr>
            <p:ph type="subTitle" idx="1"/>
          </p:nvPr>
        </p:nvSpPr>
        <p:spPr/>
        <p:txBody>
          <a:bodyPr>
            <a:normAutofit/>
          </a:bodyPr>
          <a:lstStyle/>
          <a:p>
            <a:pPr>
              <a:spcBef>
                <a:spcPts val="600"/>
              </a:spcBef>
            </a:pPr>
            <a:r>
              <a:rPr lang="en-US" sz="3600" b="1" dirty="0"/>
              <a:t>SMART 3.0 Training</a:t>
            </a:r>
          </a:p>
          <a:p>
            <a:pPr>
              <a:spcBef>
                <a:spcPts val="600"/>
              </a:spcBef>
            </a:pPr>
            <a:r>
              <a:rPr lang="en-US" sz="2800" dirty="0"/>
              <a:t>November 12, 2019</a:t>
            </a:r>
          </a:p>
        </p:txBody>
      </p:sp>
    </p:spTree>
    <p:custDataLst>
      <p:tags r:id="rId1"/>
    </p:custDataLst>
    <p:extLst>
      <p:ext uri="{BB962C8B-B14F-4D97-AF65-F5344CB8AC3E}">
        <p14:creationId xmlns:p14="http://schemas.microsoft.com/office/powerpoint/2010/main" val="294693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C3C5-6B79-462D-9F3F-54F2940940FD}"/>
              </a:ext>
            </a:extLst>
          </p:cNvPr>
          <p:cNvSpPr>
            <a:spLocks noGrp="1"/>
          </p:cNvSpPr>
          <p:nvPr>
            <p:ph type="title"/>
          </p:nvPr>
        </p:nvSpPr>
        <p:spPr/>
        <p:txBody>
          <a:bodyPr/>
          <a:lstStyle/>
          <a:p>
            <a:r>
              <a:rPr lang="en-US" dirty="0"/>
              <a:t> Use of Budget Estimates</a:t>
            </a:r>
          </a:p>
        </p:txBody>
      </p:sp>
      <p:sp>
        <p:nvSpPr>
          <p:cNvPr id="97283" name="Content Placeholder 4"/>
          <p:cNvSpPr>
            <a:spLocks noGrp="1"/>
          </p:cNvSpPr>
          <p:nvPr>
            <p:ph idx="1"/>
          </p:nvPr>
        </p:nvSpPr>
        <p:spPr bwMode="auto">
          <a:prstGeom prst="rect">
            <a:avLst/>
          </a:prstGeom>
          <a:noFill/>
          <a:ln>
            <a:miter lim="800000"/>
            <a:headEnd/>
            <a:tailEnd/>
          </a:ln>
        </p:spPr>
        <p:txBody>
          <a:bodyPr>
            <a:normAutofit/>
          </a:bodyPr>
          <a:lstStyle/>
          <a:p>
            <a:pPr marL="347663" indent="-347663"/>
            <a:r>
              <a:rPr lang="en-US" altLang="en-US" dirty="0"/>
              <a:t>Alone does not qualify as support</a:t>
            </a:r>
          </a:p>
          <a:p>
            <a:pPr marL="347663" indent="-347663"/>
            <a:r>
              <a:rPr lang="en-US" altLang="en-US" dirty="0"/>
              <a:t>May be used for </a:t>
            </a:r>
            <a:r>
              <a:rPr lang="en-US" altLang="en-US" u="sng" dirty="0"/>
              <a:t>interim accounting purposes</a:t>
            </a:r>
            <a:r>
              <a:rPr lang="en-US" altLang="en-US" dirty="0"/>
              <a:t> provided:</a:t>
            </a:r>
          </a:p>
        </p:txBody>
      </p:sp>
      <p:graphicFrame>
        <p:nvGraphicFramePr>
          <p:cNvPr id="16" name="Diagram 15" descr="SmartArt listing situations where interim accounting purposes may be used"/>
          <p:cNvGraphicFramePr/>
          <p:nvPr>
            <p:extLst>
              <p:ext uri="{D42A27DB-BD31-4B8C-83A1-F6EECF244321}">
                <p14:modId xmlns:p14="http://schemas.microsoft.com/office/powerpoint/2010/main" val="2416917336"/>
              </p:ext>
            </p:extLst>
          </p:nvPr>
        </p:nvGraphicFramePr>
        <p:xfrm>
          <a:off x="150541" y="2486722"/>
          <a:ext cx="11890917" cy="3334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D0174D9-B48D-4D38-A6F6-351D883D2A6F}"/>
              </a:ext>
            </a:extLst>
          </p:cNvPr>
          <p:cNvSpPr>
            <a:spLocks noGrp="1"/>
          </p:cNvSpPr>
          <p:nvPr>
            <p:ph type="sldNum" sz="quarter" idx="12"/>
          </p:nvPr>
        </p:nvSpPr>
        <p:spPr/>
        <p:txBody>
          <a:bodyPr/>
          <a:lstStyle/>
          <a:p>
            <a:fld id="{AEF1280C-1E94-430E-A516-D051ECA45720}"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49C3-0E33-48CB-9168-A86DD4D57D71}"/>
              </a:ext>
            </a:extLst>
          </p:cNvPr>
          <p:cNvSpPr>
            <a:spLocks noGrp="1"/>
          </p:cNvSpPr>
          <p:nvPr>
            <p:ph type="title"/>
          </p:nvPr>
        </p:nvSpPr>
        <p:spPr/>
        <p:txBody>
          <a:bodyPr/>
          <a:lstStyle/>
          <a:p>
            <a:r>
              <a:rPr lang="en-US" dirty="0"/>
              <a:t>Substitute Systems</a:t>
            </a:r>
          </a:p>
        </p:txBody>
      </p:sp>
      <p:sp>
        <p:nvSpPr>
          <p:cNvPr id="101383" name="Text Placeholder 1"/>
          <p:cNvSpPr>
            <a:spLocks noGrp="1"/>
          </p:cNvSpPr>
          <p:nvPr>
            <p:ph idx="1"/>
          </p:nvPr>
        </p:nvSpPr>
        <p:spPr bwMode="auto">
          <a:noFill/>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p>
            <a:pPr marL="0" indent="0">
              <a:buNone/>
            </a:pPr>
            <a:r>
              <a:rPr lang="en-US" altLang="en-US" dirty="0">
                <a:hlinkClick r:id="rId3"/>
              </a:rPr>
              <a:t>2 CFR 200.430(i)(5)</a:t>
            </a:r>
            <a:endParaRPr lang="en-US" altLang="en-US" dirty="0"/>
          </a:p>
          <a:p>
            <a:pPr marL="0" indent="0">
              <a:buNone/>
            </a:pPr>
            <a:r>
              <a:rPr lang="en-US" altLang="en-US" b="1" dirty="0"/>
              <a:t>Limited applicability</a:t>
            </a:r>
          </a:p>
          <a:p>
            <a:r>
              <a:rPr lang="en-US" altLang="en-US" dirty="0"/>
              <a:t>Only states, local governments, Indian tribes</a:t>
            </a:r>
          </a:p>
          <a:p>
            <a:r>
              <a:rPr lang="en-US" altLang="en-US" dirty="0"/>
              <a:t>Requires approval of cognizant agency for indirect costs</a:t>
            </a:r>
          </a:p>
          <a:p>
            <a:pPr lvl="1"/>
            <a:r>
              <a:rPr lang="en-US" altLang="en-US" dirty="0"/>
              <a:t>Random moment sampling</a:t>
            </a:r>
          </a:p>
          <a:p>
            <a:pPr lvl="1"/>
            <a:r>
              <a:rPr lang="en-US" altLang="en-US" dirty="0"/>
              <a:t>“Rolling” time studies</a:t>
            </a:r>
          </a:p>
          <a:p>
            <a:pPr lvl="1"/>
            <a:r>
              <a:rPr lang="en-US" altLang="en-US" dirty="0"/>
              <a:t>Case counts</a:t>
            </a:r>
          </a:p>
          <a:p>
            <a:pPr lvl="1"/>
            <a:r>
              <a:rPr lang="en-US" altLang="en-US" dirty="0"/>
              <a:t>Other quantifiable measures of work performed</a:t>
            </a:r>
          </a:p>
          <a:p>
            <a:r>
              <a:rPr lang="en-US" altLang="en-US" dirty="0"/>
              <a:t>Sampling must meet statistical sampling standards</a:t>
            </a:r>
          </a:p>
          <a:p>
            <a:r>
              <a:rPr lang="en-US" altLang="en-US" dirty="0"/>
              <a:t>Cognizant agencies encouraged to approve proposals based on outcomes and performance milestones</a:t>
            </a:r>
          </a:p>
        </p:txBody>
      </p:sp>
      <p:sp>
        <p:nvSpPr>
          <p:cNvPr id="3" name="Slide Number Placeholder 2">
            <a:extLst>
              <a:ext uri="{FF2B5EF4-FFF2-40B4-BE49-F238E27FC236}">
                <a16:creationId xmlns:a16="http://schemas.microsoft.com/office/drawing/2014/main" id="{FC78E11A-CFBC-4B98-93AE-1A14A3FB2475}"/>
              </a:ext>
            </a:extLst>
          </p:cNvPr>
          <p:cNvSpPr>
            <a:spLocks noGrp="1"/>
          </p:cNvSpPr>
          <p:nvPr>
            <p:ph type="sldNum" sz="quarter" idx="12"/>
          </p:nvPr>
        </p:nvSpPr>
        <p:spPr/>
        <p:txBody>
          <a:bodyPr/>
          <a:lstStyle/>
          <a:p>
            <a:fld id="{AEF1280C-1E94-430E-A516-D051ECA45720}"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8BAE-F509-4592-A924-3DE34AE76266}"/>
              </a:ext>
            </a:extLst>
          </p:cNvPr>
          <p:cNvSpPr>
            <a:spLocks noGrp="1"/>
          </p:cNvSpPr>
          <p:nvPr>
            <p:ph type="title"/>
          </p:nvPr>
        </p:nvSpPr>
        <p:spPr/>
        <p:txBody>
          <a:bodyPr/>
          <a:lstStyle/>
          <a:p>
            <a:r>
              <a:rPr lang="en-US" dirty="0"/>
              <a:t>Substitute Systems?</a:t>
            </a:r>
          </a:p>
        </p:txBody>
      </p:sp>
      <p:sp>
        <p:nvSpPr>
          <p:cNvPr id="103426" name="Text Placeholder 2"/>
          <p:cNvSpPr>
            <a:spLocks noGrp="1"/>
          </p:cNvSpPr>
          <p:nvPr>
            <p:ph idx="1"/>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altLang="en-US" dirty="0"/>
              <a:t>Establish controls for efficiency and payroll disbursements</a:t>
            </a:r>
          </a:p>
          <a:p>
            <a:r>
              <a:rPr lang="en-US" altLang="en-US" dirty="0"/>
              <a:t>Audit testing of payroll distribution method as part of internal control system review</a:t>
            </a:r>
          </a:p>
          <a:p>
            <a:r>
              <a:rPr lang="en-US" altLang="en-US" dirty="0"/>
              <a:t>Allow non-Federal entities the flexibility to design and implement an internal control system that best fits its needs </a:t>
            </a:r>
          </a:p>
          <a:p>
            <a:pPr marL="0" indent="0">
              <a:spcBef>
                <a:spcPts val="4200"/>
              </a:spcBef>
              <a:buNone/>
            </a:pPr>
            <a:r>
              <a:rPr lang="en-US" altLang="en-US" b="1" dirty="0"/>
              <a:t>Overall emphasis on a strong internal control system</a:t>
            </a:r>
            <a:endParaRPr lang="en-US" altLang="en-US" dirty="0"/>
          </a:p>
        </p:txBody>
      </p:sp>
      <p:sp>
        <p:nvSpPr>
          <p:cNvPr id="3" name="Slide Number Placeholder 2">
            <a:extLst>
              <a:ext uri="{FF2B5EF4-FFF2-40B4-BE49-F238E27FC236}">
                <a16:creationId xmlns:a16="http://schemas.microsoft.com/office/drawing/2014/main" id="{1BC2E722-3117-4AF4-A74E-64EC6A1D9721}"/>
              </a:ext>
            </a:extLst>
          </p:cNvPr>
          <p:cNvSpPr>
            <a:spLocks noGrp="1"/>
          </p:cNvSpPr>
          <p:nvPr>
            <p:ph type="sldNum" sz="quarter" idx="12"/>
          </p:nvPr>
        </p:nvSpPr>
        <p:spPr/>
        <p:txBody>
          <a:bodyPr/>
          <a:lstStyle/>
          <a:p>
            <a:fld id="{AEF1280C-1E94-430E-A516-D051ECA45720}"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D5A2-C21C-43EC-A177-0B1FF2C1B4F7}"/>
              </a:ext>
            </a:extLst>
          </p:cNvPr>
          <p:cNvSpPr>
            <a:spLocks noGrp="1"/>
          </p:cNvSpPr>
          <p:nvPr>
            <p:ph type="title"/>
          </p:nvPr>
        </p:nvSpPr>
        <p:spPr/>
        <p:txBody>
          <a:bodyPr/>
          <a:lstStyle/>
          <a:p>
            <a:r>
              <a:rPr lang="en-US" dirty="0"/>
              <a:t>Knowledge Check 1 - Questions</a:t>
            </a:r>
          </a:p>
        </p:txBody>
      </p:sp>
      <p:sp>
        <p:nvSpPr>
          <p:cNvPr id="3" name="Content Placeholder 2">
            <a:extLst>
              <a:ext uri="{FF2B5EF4-FFF2-40B4-BE49-F238E27FC236}">
                <a16:creationId xmlns:a16="http://schemas.microsoft.com/office/drawing/2014/main" id="{DADEDA07-0B59-408F-9AB2-DD7503E3A045}"/>
              </a:ext>
            </a:extLst>
          </p:cNvPr>
          <p:cNvSpPr>
            <a:spLocks noGrp="1"/>
          </p:cNvSpPr>
          <p:nvPr>
            <p:ph idx="1"/>
          </p:nvPr>
        </p:nvSpPr>
        <p:spPr/>
        <p:txBody>
          <a:bodyPr>
            <a:normAutofit/>
          </a:bodyPr>
          <a:lstStyle/>
          <a:p>
            <a:pPr marL="0" indent="0">
              <a:buNone/>
            </a:pPr>
            <a:r>
              <a:rPr lang="en-US" b="1" dirty="0">
                <a:solidFill>
                  <a:srgbClr val="D93E0D"/>
                </a:solidFill>
              </a:rPr>
              <a:t>True or False?</a:t>
            </a:r>
          </a:p>
          <a:p>
            <a:pPr marL="514350" indent="-514350">
              <a:buClr>
                <a:srgbClr val="D93E0D"/>
              </a:buClr>
              <a:buFont typeface="+mj-lt"/>
              <a:buAutoNum type="arabicPeriod"/>
            </a:pPr>
            <a:r>
              <a:rPr lang="en-US" dirty="0"/>
              <a:t>Budget estimates alone provide sufficient documentation of payroll distribution as long as they are approved by the CFO.</a:t>
            </a:r>
          </a:p>
          <a:p>
            <a:pPr marL="514350" indent="-514350">
              <a:buClr>
                <a:srgbClr val="D93E0D"/>
              </a:buClr>
              <a:buFont typeface="+mj-lt"/>
              <a:buAutoNum type="arabicPeriod"/>
            </a:pPr>
            <a:r>
              <a:rPr lang="en-US" dirty="0"/>
              <a:t>Substitute systems may be used to document the distribution of payroll costs whenever they are consistent with the entity’s system of internal controls.</a:t>
            </a:r>
          </a:p>
          <a:p>
            <a:pPr marL="514350" indent="-514350">
              <a:buClr>
                <a:srgbClr val="D93E0D"/>
              </a:buClr>
              <a:buFont typeface="+mj-lt"/>
              <a:buAutoNum type="arabicPeriod"/>
            </a:pPr>
            <a:r>
              <a:rPr lang="en-US" dirty="0"/>
              <a:t>A Federal agency may require the use of personnel activity reports if the recipient fails to meet the payroll distribution standards in the Uniform Guidance.</a:t>
            </a:r>
          </a:p>
        </p:txBody>
      </p:sp>
      <p:sp>
        <p:nvSpPr>
          <p:cNvPr id="4" name="Slide Number Placeholder 3">
            <a:extLst>
              <a:ext uri="{FF2B5EF4-FFF2-40B4-BE49-F238E27FC236}">
                <a16:creationId xmlns:a16="http://schemas.microsoft.com/office/drawing/2014/main" id="{E3A3FD7F-FD0C-4623-8610-5DCA045E95BF}"/>
              </a:ext>
            </a:extLst>
          </p:cNvPr>
          <p:cNvSpPr>
            <a:spLocks noGrp="1"/>
          </p:cNvSpPr>
          <p:nvPr>
            <p:ph type="sldNum" sz="quarter" idx="12"/>
          </p:nvPr>
        </p:nvSpPr>
        <p:spPr/>
        <p:txBody>
          <a:bodyPr/>
          <a:lstStyle/>
          <a:p>
            <a:fld id="{AEF1280C-1E94-430E-A516-D051ECA45720}" type="slidenum">
              <a:rPr lang="en-US" smtClean="0"/>
              <a:t>13</a:t>
            </a:fld>
            <a:endParaRPr lang="en-US" dirty="0"/>
          </a:p>
        </p:txBody>
      </p:sp>
    </p:spTree>
    <p:extLst>
      <p:ext uri="{BB962C8B-B14F-4D97-AF65-F5344CB8AC3E}">
        <p14:creationId xmlns:p14="http://schemas.microsoft.com/office/powerpoint/2010/main" val="203646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44448B-01C2-432F-821D-1A5443F0811E}"/>
              </a:ext>
            </a:extLst>
          </p:cNvPr>
          <p:cNvSpPr/>
          <p:nvPr/>
        </p:nvSpPr>
        <p:spPr>
          <a:xfrm>
            <a:off x="10384221" y="5602014"/>
            <a:ext cx="1366345"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D8D5A2-C21C-43EC-A177-0B1FF2C1B4F7}"/>
              </a:ext>
            </a:extLst>
          </p:cNvPr>
          <p:cNvSpPr>
            <a:spLocks noGrp="1"/>
          </p:cNvSpPr>
          <p:nvPr>
            <p:ph type="title"/>
          </p:nvPr>
        </p:nvSpPr>
        <p:spPr/>
        <p:txBody>
          <a:bodyPr/>
          <a:lstStyle/>
          <a:p>
            <a:r>
              <a:rPr lang="en-US" dirty="0"/>
              <a:t>Knowledge Check 1 - Answers</a:t>
            </a:r>
          </a:p>
        </p:txBody>
      </p:sp>
      <p:sp>
        <p:nvSpPr>
          <p:cNvPr id="3" name="Content Placeholder 2">
            <a:extLst>
              <a:ext uri="{FF2B5EF4-FFF2-40B4-BE49-F238E27FC236}">
                <a16:creationId xmlns:a16="http://schemas.microsoft.com/office/drawing/2014/main" id="{DADEDA07-0B59-408F-9AB2-DD7503E3A045}"/>
              </a:ext>
            </a:extLst>
          </p:cNvPr>
          <p:cNvSpPr>
            <a:spLocks noGrp="1"/>
          </p:cNvSpPr>
          <p:nvPr>
            <p:ph idx="1"/>
          </p:nvPr>
        </p:nvSpPr>
        <p:spPr/>
        <p:txBody>
          <a:bodyPr>
            <a:normAutofit/>
          </a:bodyPr>
          <a:lstStyle/>
          <a:p>
            <a:pPr marL="0" indent="0">
              <a:buClr>
                <a:srgbClr val="D93E0D"/>
              </a:buClr>
              <a:buNone/>
            </a:pPr>
            <a:r>
              <a:rPr lang="en-US" b="1" dirty="0">
                <a:solidFill>
                  <a:srgbClr val="D93E0D"/>
                </a:solidFill>
              </a:rPr>
              <a:t>True or False?</a:t>
            </a:r>
          </a:p>
          <a:p>
            <a:pPr marL="514350" indent="-514350">
              <a:buClr>
                <a:srgbClr val="D93E0D"/>
              </a:buClr>
              <a:buFont typeface="+mj-lt"/>
              <a:buAutoNum type="arabicPeriod"/>
            </a:pPr>
            <a:r>
              <a:rPr lang="en-US" dirty="0"/>
              <a:t>Budget estimates alone provide sufficient documentation of payroll distribution as long as they are approved by the CFO.  </a:t>
            </a:r>
            <a:r>
              <a:rPr lang="en-US" dirty="0">
                <a:solidFill>
                  <a:srgbClr val="D93E0D"/>
                </a:solidFill>
              </a:rPr>
              <a:t>False</a:t>
            </a:r>
          </a:p>
          <a:p>
            <a:pPr marL="514350" indent="-514350">
              <a:buClr>
                <a:srgbClr val="D93E0D"/>
              </a:buClr>
              <a:buFont typeface="+mj-lt"/>
              <a:buAutoNum type="arabicPeriod"/>
            </a:pPr>
            <a:r>
              <a:rPr lang="en-US" dirty="0"/>
              <a:t>Substitute systems may be used to document the distribution of payroll costs whenever they are consistent with the entity’s system of internal controls.  </a:t>
            </a:r>
            <a:r>
              <a:rPr lang="en-US" dirty="0">
                <a:solidFill>
                  <a:srgbClr val="D93E0D"/>
                </a:solidFill>
              </a:rPr>
              <a:t>False</a:t>
            </a:r>
          </a:p>
          <a:p>
            <a:pPr marL="514350" indent="-514350">
              <a:buClr>
                <a:srgbClr val="D93E0D"/>
              </a:buClr>
              <a:buFont typeface="+mj-lt"/>
              <a:buAutoNum type="arabicPeriod"/>
            </a:pPr>
            <a:r>
              <a:rPr lang="en-US" dirty="0"/>
              <a:t>A Federal agency may require the use of personnel activity reports if the recipient fails to meet the payroll distribution standards in the Uniform Guidance.  </a:t>
            </a:r>
            <a:r>
              <a:rPr lang="en-US" dirty="0">
                <a:solidFill>
                  <a:srgbClr val="D93E0D"/>
                </a:solidFill>
              </a:rPr>
              <a:t>True</a:t>
            </a:r>
          </a:p>
        </p:txBody>
      </p:sp>
      <p:sp>
        <p:nvSpPr>
          <p:cNvPr id="4" name="Slide Number Placeholder 3">
            <a:extLst>
              <a:ext uri="{FF2B5EF4-FFF2-40B4-BE49-F238E27FC236}">
                <a16:creationId xmlns:a16="http://schemas.microsoft.com/office/drawing/2014/main" id="{E3A3FD7F-FD0C-4623-8610-5DCA045E95BF}"/>
              </a:ext>
            </a:extLst>
          </p:cNvPr>
          <p:cNvSpPr>
            <a:spLocks noGrp="1"/>
          </p:cNvSpPr>
          <p:nvPr>
            <p:ph type="sldNum" sz="quarter" idx="12"/>
          </p:nvPr>
        </p:nvSpPr>
        <p:spPr/>
        <p:txBody>
          <a:bodyPr/>
          <a:lstStyle/>
          <a:p>
            <a:fld id="{AEF1280C-1E94-430E-A516-D051ECA45720}" type="slidenum">
              <a:rPr lang="en-US" smtClean="0"/>
              <a:t>14</a:t>
            </a:fld>
            <a:endParaRPr lang="en-US" dirty="0"/>
          </a:p>
        </p:txBody>
      </p:sp>
    </p:spTree>
    <p:extLst>
      <p:ext uri="{BB962C8B-B14F-4D97-AF65-F5344CB8AC3E}">
        <p14:creationId xmlns:p14="http://schemas.microsoft.com/office/powerpoint/2010/main" val="22504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32FC-8C25-409E-8000-2E029AC8443A}"/>
              </a:ext>
            </a:extLst>
          </p:cNvPr>
          <p:cNvSpPr>
            <a:spLocks noGrp="1"/>
          </p:cNvSpPr>
          <p:nvPr>
            <p:ph type="title"/>
          </p:nvPr>
        </p:nvSpPr>
        <p:spPr/>
        <p:txBody>
          <a:bodyPr/>
          <a:lstStyle/>
          <a:p>
            <a:r>
              <a:rPr lang="en-US" dirty="0"/>
              <a:t>Compensation: Personal Services</a:t>
            </a:r>
          </a:p>
        </p:txBody>
      </p:sp>
      <p:sp>
        <p:nvSpPr>
          <p:cNvPr id="3" name="Text Placeholder 2">
            <a:extLst>
              <a:ext uri="{FF2B5EF4-FFF2-40B4-BE49-F238E27FC236}">
                <a16:creationId xmlns:a16="http://schemas.microsoft.com/office/drawing/2014/main" id="{24EFC958-6FE1-46ED-9960-9697F9737E3C}"/>
              </a:ext>
            </a:extLst>
          </p:cNvPr>
          <p:cNvSpPr>
            <a:spLocks noGrp="1"/>
          </p:cNvSpPr>
          <p:nvPr>
            <p:ph type="body" idx="1"/>
          </p:nvPr>
        </p:nvSpPr>
        <p:spPr/>
        <p:txBody>
          <a:bodyPr>
            <a:normAutofit/>
          </a:bodyPr>
          <a:lstStyle/>
          <a:p>
            <a:pPr marL="342900" indent="-342900">
              <a:buFont typeface="Wingdings" panose="05000000000000000000" pitchFamily="2" charset="2"/>
              <a:buChar char="ü"/>
            </a:pPr>
            <a:r>
              <a:rPr lang="en-US" sz="2800" dirty="0"/>
              <a:t>Identify the standards for allowable personal services expenses</a:t>
            </a:r>
          </a:p>
        </p:txBody>
      </p:sp>
      <p:sp>
        <p:nvSpPr>
          <p:cNvPr id="4" name="Slide Number Placeholder 3">
            <a:extLst>
              <a:ext uri="{FF2B5EF4-FFF2-40B4-BE49-F238E27FC236}">
                <a16:creationId xmlns:a16="http://schemas.microsoft.com/office/drawing/2014/main" id="{52B8FD4B-8327-446F-B063-B2995955A89A}"/>
              </a:ext>
            </a:extLst>
          </p:cNvPr>
          <p:cNvSpPr>
            <a:spLocks noGrp="1"/>
          </p:cNvSpPr>
          <p:nvPr>
            <p:ph type="sldNum" sz="quarter" idx="12"/>
          </p:nvPr>
        </p:nvSpPr>
        <p:spPr/>
        <p:txBody>
          <a:bodyPr/>
          <a:lstStyle/>
          <a:p>
            <a:fld id="{AEF1280C-1E94-430E-A516-D051ECA45720}" type="slidenum">
              <a:rPr lang="en-US" smtClean="0"/>
              <a:pPr/>
              <a:t>15</a:t>
            </a:fld>
            <a:endParaRPr lang="en-US" dirty="0"/>
          </a:p>
        </p:txBody>
      </p:sp>
    </p:spTree>
    <p:extLst>
      <p:ext uri="{BB962C8B-B14F-4D97-AF65-F5344CB8AC3E}">
        <p14:creationId xmlns:p14="http://schemas.microsoft.com/office/powerpoint/2010/main" val="67204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2331-1154-43B5-90E0-29B0A185F4C1}"/>
              </a:ext>
            </a:extLst>
          </p:cNvPr>
          <p:cNvSpPr>
            <a:spLocks noGrp="1"/>
          </p:cNvSpPr>
          <p:nvPr>
            <p:ph type="title"/>
          </p:nvPr>
        </p:nvSpPr>
        <p:spPr/>
        <p:txBody>
          <a:bodyPr/>
          <a:lstStyle/>
          <a:p>
            <a:r>
              <a:rPr lang="en-US" dirty="0"/>
              <a:t>Basic Criteria for Compensation – Personal Services</a:t>
            </a:r>
          </a:p>
        </p:txBody>
      </p:sp>
      <p:sp>
        <p:nvSpPr>
          <p:cNvPr id="111619" name="Text Placeholder 1"/>
          <p:cNvSpPr>
            <a:spLocks noGrp="1"/>
          </p:cNvSpPr>
          <p:nvPr>
            <p:ph idx="1"/>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pPr marL="0" indent="0">
              <a:buNone/>
            </a:pPr>
            <a:r>
              <a:rPr lang="en-US" altLang="en-US" dirty="0">
                <a:hlinkClick r:id="rId3"/>
              </a:rPr>
              <a:t>2 CFR 200.430</a:t>
            </a:r>
            <a:endParaRPr lang="en-US" altLang="en-US" dirty="0"/>
          </a:p>
          <a:p>
            <a:r>
              <a:rPr lang="en-US" altLang="en-US" dirty="0"/>
              <a:t>Reasonable level of compensation</a:t>
            </a:r>
          </a:p>
          <a:p>
            <a:r>
              <a:rPr lang="en-US" altLang="en-US" dirty="0"/>
              <a:t>Conforms to established written policy</a:t>
            </a:r>
          </a:p>
          <a:p>
            <a:r>
              <a:rPr lang="en-US" altLang="en-US" dirty="0"/>
              <a:t>Follows an allowable appointment</a:t>
            </a:r>
          </a:p>
          <a:p>
            <a:r>
              <a:rPr lang="en-US" altLang="en-US" dirty="0"/>
              <a:t>Meets documentation requirements (needs to have written policies &amp; procedures)</a:t>
            </a:r>
          </a:p>
          <a:p>
            <a:r>
              <a:rPr lang="en-US" altLang="en-US" dirty="0"/>
              <a:t>Same standards apply to salaries and wages used to meet cost sharing or match requirements</a:t>
            </a:r>
          </a:p>
        </p:txBody>
      </p:sp>
      <p:sp>
        <p:nvSpPr>
          <p:cNvPr id="3" name="Slide Number Placeholder 2">
            <a:extLst>
              <a:ext uri="{FF2B5EF4-FFF2-40B4-BE49-F238E27FC236}">
                <a16:creationId xmlns:a16="http://schemas.microsoft.com/office/drawing/2014/main" id="{4B1122E7-5201-494D-9D52-A6CF50AA0F70}"/>
              </a:ext>
            </a:extLst>
          </p:cNvPr>
          <p:cNvSpPr>
            <a:spLocks noGrp="1"/>
          </p:cNvSpPr>
          <p:nvPr>
            <p:ph type="sldNum" sz="quarter" idx="12"/>
          </p:nvPr>
        </p:nvSpPr>
        <p:spPr/>
        <p:txBody>
          <a:bodyPr/>
          <a:lstStyle/>
          <a:p>
            <a:fld id="{AEF1280C-1E94-430E-A516-D051ECA45720}"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2C0E-1F34-4458-8FB9-D8EFDBCAD8B9}"/>
              </a:ext>
            </a:extLst>
          </p:cNvPr>
          <p:cNvSpPr>
            <a:spLocks noGrp="1"/>
          </p:cNvSpPr>
          <p:nvPr>
            <p:ph type="title"/>
          </p:nvPr>
        </p:nvSpPr>
        <p:spPr/>
        <p:txBody>
          <a:bodyPr>
            <a:normAutofit/>
          </a:bodyPr>
          <a:lstStyle/>
          <a:p>
            <a:r>
              <a:rPr lang="en-US" dirty="0"/>
              <a:t>Reasonable Level of Compensation</a:t>
            </a:r>
          </a:p>
        </p:txBody>
      </p:sp>
      <p:graphicFrame>
        <p:nvGraphicFramePr>
          <p:cNvPr id="78" name="Diagram 77" descr="SmartArt listing reasonable levels of compensation"/>
          <p:cNvGraphicFramePr/>
          <p:nvPr>
            <p:extLst>
              <p:ext uri="{D42A27DB-BD31-4B8C-83A1-F6EECF244321}">
                <p14:modId xmlns:p14="http://schemas.microsoft.com/office/powerpoint/2010/main" val="3929899697"/>
              </p:ext>
            </p:extLst>
          </p:nvPr>
        </p:nvGraphicFramePr>
        <p:xfrm>
          <a:off x="1943100" y="1513114"/>
          <a:ext cx="8305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936324B-B458-4EC4-9EFC-DB31ABD7206F}"/>
              </a:ext>
            </a:extLst>
          </p:cNvPr>
          <p:cNvSpPr>
            <a:spLocks noGrp="1"/>
          </p:cNvSpPr>
          <p:nvPr>
            <p:ph type="sldNum" sz="quarter" idx="12"/>
          </p:nvPr>
        </p:nvSpPr>
        <p:spPr/>
        <p:txBody>
          <a:bodyPr/>
          <a:lstStyle/>
          <a:p>
            <a:fld id="{AEF1280C-1E94-430E-A516-D051ECA45720}"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0B75E6-2237-4DB0-A27A-8C72CA928B2D}"/>
              </a:ext>
            </a:extLst>
          </p:cNvPr>
          <p:cNvSpPr>
            <a:spLocks noGrp="1"/>
          </p:cNvSpPr>
          <p:nvPr>
            <p:ph type="title"/>
          </p:nvPr>
        </p:nvSpPr>
        <p:spPr/>
        <p:txBody>
          <a:bodyPr/>
          <a:lstStyle/>
          <a:p>
            <a:r>
              <a:rPr lang="en-US" dirty="0"/>
              <a:t>Reasonable Level of Compensation (cont.)</a:t>
            </a:r>
          </a:p>
        </p:txBody>
      </p:sp>
      <p:sp>
        <p:nvSpPr>
          <p:cNvPr id="2" name="Text Placeholder 1"/>
          <p:cNvSpPr>
            <a:spLocks noGrp="1"/>
          </p:cNvSpPr>
          <p:nvPr>
            <p:ph idx="1"/>
          </p:nvPr>
        </p:nvSpPr>
        <p:spPr/>
        <p:txBody>
          <a:bodyPr>
            <a:normAutofit lnSpcReduction="10000"/>
          </a:bodyPr>
          <a:lstStyle/>
          <a:p>
            <a:r>
              <a:rPr lang="en-US" dirty="0"/>
              <a:t>An employee’s time and effort may rely on time sheets or other reports, but the total activity must not exceed 100 percent</a:t>
            </a:r>
          </a:p>
          <a:p>
            <a:r>
              <a:rPr lang="en-US" dirty="0"/>
              <a:t>An employee only gets paid for actual work performed </a:t>
            </a:r>
          </a:p>
          <a:p>
            <a:pPr lvl="1"/>
            <a:r>
              <a:rPr lang="en-US" dirty="0"/>
              <a:t>Doing the job of two people is not justification to earning more $ - any additional responsibilities and/or compensation should be reflected in the job description and in approved written policies</a:t>
            </a:r>
          </a:p>
          <a:p>
            <a:pPr lvl="1"/>
            <a:r>
              <a:rPr lang="en-US" dirty="0"/>
              <a:t>Does your written compensation and fringe benefit policies or employee handbook address situations where employees have outside jobs that may conflict with the goals and missions of the agency?  </a:t>
            </a:r>
          </a:p>
          <a:p>
            <a:r>
              <a:rPr lang="en-US" dirty="0"/>
              <a:t>See </a:t>
            </a:r>
            <a:r>
              <a:rPr lang="en-US" dirty="0">
                <a:hlinkClick r:id="rId3"/>
              </a:rPr>
              <a:t>2 CFR 200.430(h)(4)</a:t>
            </a:r>
            <a:r>
              <a:rPr lang="en-US" dirty="0"/>
              <a:t> and </a:t>
            </a:r>
            <a:r>
              <a:rPr lang="en-US" dirty="0">
                <a:hlinkClick r:id="rId3"/>
              </a:rPr>
              <a:t>2 CFR 200.430(i)(1)(iii)</a:t>
            </a:r>
            <a:r>
              <a:rPr lang="en-US" dirty="0"/>
              <a:t> for provisions regarding extra service pay. </a:t>
            </a:r>
          </a:p>
        </p:txBody>
      </p:sp>
      <p:sp>
        <p:nvSpPr>
          <p:cNvPr id="4" name="Slide Number Placeholder 3">
            <a:extLst>
              <a:ext uri="{FF2B5EF4-FFF2-40B4-BE49-F238E27FC236}">
                <a16:creationId xmlns:a16="http://schemas.microsoft.com/office/drawing/2014/main" id="{90E701C6-A351-4CD4-9BC1-D5F6B56D4316}"/>
              </a:ext>
            </a:extLst>
          </p:cNvPr>
          <p:cNvSpPr>
            <a:spLocks noGrp="1"/>
          </p:cNvSpPr>
          <p:nvPr>
            <p:ph type="sldNum" sz="quarter" idx="12"/>
          </p:nvPr>
        </p:nvSpPr>
        <p:spPr/>
        <p:txBody>
          <a:bodyPr/>
          <a:lstStyle/>
          <a:p>
            <a:fld id="{AEF1280C-1E94-430E-A516-D051ECA45720}" type="slidenum">
              <a:rPr lang="en-US" smtClean="0"/>
              <a:t>18</a:t>
            </a:fld>
            <a:endParaRPr lang="en-US" dirty="0"/>
          </a:p>
        </p:txBody>
      </p:sp>
    </p:spTree>
    <p:extLst>
      <p:ext uri="{BB962C8B-B14F-4D97-AF65-F5344CB8AC3E}">
        <p14:creationId xmlns:p14="http://schemas.microsoft.com/office/powerpoint/2010/main" val="1359292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E8F7-99AC-47E7-B6FC-B5105962EF9A}"/>
              </a:ext>
            </a:extLst>
          </p:cNvPr>
          <p:cNvSpPr>
            <a:spLocks noGrp="1"/>
          </p:cNvSpPr>
          <p:nvPr>
            <p:ph type="title"/>
          </p:nvPr>
        </p:nvSpPr>
        <p:spPr/>
        <p:txBody>
          <a:bodyPr/>
          <a:lstStyle/>
          <a:p>
            <a:r>
              <a:rPr lang="en-US" dirty="0"/>
              <a:t> Incentive Compensation</a:t>
            </a:r>
          </a:p>
        </p:txBody>
      </p:sp>
      <p:sp>
        <p:nvSpPr>
          <p:cNvPr id="115714" name="Text Placeholder 1"/>
          <p:cNvSpPr>
            <a:spLocks noGrp="1"/>
          </p:cNvSpPr>
          <p:nvPr>
            <p:ph idx="1"/>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altLang="en-US" dirty="0"/>
              <a:t>If based on cost reduction, efficient performance, suggestions/safety awards, etc.</a:t>
            </a:r>
          </a:p>
          <a:p>
            <a:r>
              <a:rPr lang="en-US" altLang="en-US" dirty="0"/>
              <a:t>Allowable to extent that overall compensation is determined to be reasonable</a:t>
            </a:r>
          </a:p>
          <a:p>
            <a:r>
              <a:rPr lang="en-US" altLang="en-US" dirty="0"/>
              <a:t>Pursuant to an agreement between recipient and employee before services were rendered or pursuant to established plan</a:t>
            </a:r>
          </a:p>
        </p:txBody>
      </p:sp>
      <p:sp>
        <p:nvSpPr>
          <p:cNvPr id="3" name="Slide Number Placeholder 2">
            <a:extLst>
              <a:ext uri="{FF2B5EF4-FFF2-40B4-BE49-F238E27FC236}">
                <a16:creationId xmlns:a16="http://schemas.microsoft.com/office/drawing/2014/main" id="{5B46C34A-DB1F-48DC-A26A-3A5BA98E276D}"/>
              </a:ext>
            </a:extLst>
          </p:cNvPr>
          <p:cNvSpPr>
            <a:spLocks noGrp="1"/>
          </p:cNvSpPr>
          <p:nvPr>
            <p:ph type="sldNum" sz="quarter" idx="12"/>
          </p:nvPr>
        </p:nvSpPr>
        <p:spPr/>
        <p:txBody>
          <a:bodyPr/>
          <a:lstStyle/>
          <a:p>
            <a:fld id="{AEF1280C-1E94-430E-A516-D051ECA45720}"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D7B8-1AA5-4DD6-B4E5-D3E2D374F98D}"/>
              </a:ext>
            </a:extLst>
          </p:cNvPr>
          <p:cNvSpPr>
            <a:spLocks noGrp="1"/>
          </p:cNvSpPr>
          <p:nvPr>
            <p:ph type="title"/>
          </p:nvPr>
        </p:nvSpPr>
        <p:spPr/>
        <p:txBody>
          <a:bodyPr/>
          <a:lstStyle/>
          <a:p>
            <a:r>
              <a:rPr lang="en-US" dirty="0"/>
              <a:t>Today’s Speakers</a:t>
            </a:r>
          </a:p>
        </p:txBody>
      </p:sp>
      <p:sp>
        <p:nvSpPr>
          <p:cNvPr id="6" name="Content Placeholder 5">
            <a:extLst>
              <a:ext uri="{FF2B5EF4-FFF2-40B4-BE49-F238E27FC236}">
                <a16:creationId xmlns:a16="http://schemas.microsoft.com/office/drawing/2014/main" id="{2C7DCEF9-E458-431E-ACAE-7126F80C0C04}"/>
              </a:ext>
            </a:extLst>
          </p:cNvPr>
          <p:cNvSpPr>
            <a:spLocks noGrp="1"/>
          </p:cNvSpPr>
          <p:nvPr>
            <p:ph idx="1"/>
          </p:nvPr>
        </p:nvSpPr>
        <p:spPr/>
        <p:txBody>
          <a:bodyPr/>
          <a:lstStyle/>
          <a:p>
            <a:pPr>
              <a:lnSpc>
                <a:spcPct val="100000"/>
              </a:lnSpc>
              <a:spcBef>
                <a:spcPts val="0"/>
              </a:spcBef>
            </a:pPr>
            <a:r>
              <a:rPr lang="en-US" dirty="0"/>
              <a:t>Tom </a:t>
            </a:r>
            <a:r>
              <a:rPr lang="en-US" dirty="0" err="1"/>
              <a:t>DiLisio</a:t>
            </a:r>
            <a:endParaRPr lang="en-US" dirty="0"/>
          </a:p>
          <a:p>
            <a:pPr>
              <a:lnSpc>
                <a:spcPct val="100000"/>
              </a:lnSpc>
              <a:spcBef>
                <a:spcPts val="0"/>
              </a:spcBef>
            </a:pPr>
            <a:r>
              <a:rPr lang="en-US" sz="2400" b="0" dirty="0"/>
              <a:t>Senior Accountant, DFMAS</a:t>
            </a:r>
          </a:p>
          <a:p>
            <a:pPr>
              <a:lnSpc>
                <a:spcPct val="100000"/>
              </a:lnSpc>
              <a:spcBef>
                <a:spcPts val="0"/>
              </a:spcBef>
            </a:pPr>
            <a:r>
              <a:rPr lang="en-US" sz="2400" b="0" dirty="0"/>
              <a:t>U.S. Department of Labor – Region 6</a:t>
            </a:r>
          </a:p>
          <a:p>
            <a:pPr>
              <a:lnSpc>
                <a:spcPct val="100000"/>
              </a:lnSpc>
              <a:spcBef>
                <a:spcPts val="0"/>
              </a:spcBef>
            </a:pPr>
            <a:r>
              <a:rPr lang="en-US" sz="2400" b="0" dirty="0"/>
              <a:t>San Francisco, CA</a:t>
            </a:r>
          </a:p>
          <a:p>
            <a:pPr>
              <a:lnSpc>
                <a:spcPct val="100000"/>
              </a:lnSpc>
              <a:spcBef>
                <a:spcPts val="0"/>
              </a:spcBef>
            </a:pPr>
            <a:r>
              <a:rPr lang="en-US" sz="2400" b="0" dirty="0">
                <a:hlinkClick r:id="rId3"/>
              </a:rPr>
              <a:t>Dilisio.Thomas@dol.gov</a:t>
            </a:r>
            <a:r>
              <a:rPr lang="en-US" sz="2400" b="0" dirty="0"/>
              <a:t> </a:t>
            </a:r>
          </a:p>
        </p:txBody>
      </p:sp>
      <p:sp>
        <p:nvSpPr>
          <p:cNvPr id="4" name="Slide Number Placeholder 3">
            <a:extLst>
              <a:ext uri="{FF2B5EF4-FFF2-40B4-BE49-F238E27FC236}">
                <a16:creationId xmlns:a16="http://schemas.microsoft.com/office/drawing/2014/main" id="{887975B5-3882-4A84-A800-E3C937D8E9F2}"/>
              </a:ext>
            </a:extLst>
          </p:cNvPr>
          <p:cNvSpPr>
            <a:spLocks noGrp="1"/>
          </p:cNvSpPr>
          <p:nvPr>
            <p:ph type="sldNum" sz="quarter" idx="12"/>
          </p:nvPr>
        </p:nvSpPr>
        <p:spPr/>
        <p:txBody>
          <a:bodyPr/>
          <a:lstStyle/>
          <a:p>
            <a:fld id="{AEF1280C-1E94-430E-A516-D051ECA45720}" type="slidenum">
              <a:rPr lang="en-US" smtClean="0"/>
              <a:t>2</a:t>
            </a:fld>
            <a:endParaRPr lang="en-US"/>
          </a:p>
        </p:txBody>
      </p:sp>
      <p:sp>
        <p:nvSpPr>
          <p:cNvPr id="3" name="Content Placeholder 2">
            <a:extLst>
              <a:ext uri="{FF2B5EF4-FFF2-40B4-BE49-F238E27FC236}">
                <a16:creationId xmlns:a16="http://schemas.microsoft.com/office/drawing/2014/main" id="{5CFC1ADB-D2E4-4C26-A5E2-059AEC71D6E8}"/>
              </a:ext>
            </a:extLst>
          </p:cNvPr>
          <p:cNvSpPr>
            <a:spLocks noGrp="1"/>
          </p:cNvSpPr>
          <p:nvPr>
            <p:ph idx="14"/>
          </p:nvPr>
        </p:nvSpPr>
        <p:spPr/>
        <p:txBody>
          <a:bodyPr>
            <a:normAutofit/>
          </a:bodyPr>
          <a:lstStyle/>
          <a:p>
            <a:pPr>
              <a:lnSpc>
                <a:spcPct val="100000"/>
              </a:lnSpc>
              <a:spcBef>
                <a:spcPts val="0"/>
              </a:spcBef>
            </a:pPr>
            <a:r>
              <a:rPr lang="en-US" dirty="0"/>
              <a:t>Debbie Strama</a:t>
            </a:r>
          </a:p>
          <a:p>
            <a:pPr>
              <a:lnSpc>
                <a:spcPct val="100000"/>
              </a:lnSpc>
              <a:spcBef>
                <a:spcPts val="0"/>
              </a:spcBef>
            </a:pPr>
            <a:r>
              <a:rPr lang="en-US" sz="2400" b="0" dirty="0"/>
              <a:t>Fiscal Policy Unit Supervisor</a:t>
            </a:r>
          </a:p>
          <a:p>
            <a:pPr>
              <a:lnSpc>
                <a:spcPct val="100000"/>
              </a:lnSpc>
              <a:spcBef>
                <a:spcPts val="0"/>
              </a:spcBef>
            </a:pPr>
            <a:r>
              <a:rPr lang="en-US" sz="2400" b="0" dirty="0"/>
              <a:t>U.S. Department of Labor – OGM DPRR</a:t>
            </a:r>
          </a:p>
          <a:p>
            <a:pPr>
              <a:lnSpc>
                <a:spcPct val="100000"/>
              </a:lnSpc>
              <a:spcBef>
                <a:spcPts val="0"/>
              </a:spcBef>
            </a:pPr>
            <a:r>
              <a:rPr lang="en-US" sz="2400" b="0" dirty="0"/>
              <a:t>Chicago, IL</a:t>
            </a:r>
          </a:p>
          <a:p>
            <a:pPr>
              <a:lnSpc>
                <a:spcPct val="100000"/>
              </a:lnSpc>
              <a:spcBef>
                <a:spcPts val="0"/>
              </a:spcBef>
            </a:pPr>
            <a:r>
              <a:rPr lang="en-US" sz="2400" b="0" dirty="0">
                <a:hlinkClick r:id="rId4"/>
              </a:rPr>
              <a:t>Strama.Deborah@dol.gov</a:t>
            </a:r>
            <a:r>
              <a:rPr lang="en-US" sz="2400" b="0" dirty="0"/>
              <a:t> </a:t>
            </a:r>
          </a:p>
        </p:txBody>
      </p:sp>
      <p:pic>
        <p:nvPicPr>
          <p:cNvPr id="13" name="Picture Placeholder 12" descr="Photo of Tom DiLisio">
            <a:extLst>
              <a:ext uri="{FF2B5EF4-FFF2-40B4-BE49-F238E27FC236}">
                <a16:creationId xmlns:a16="http://schemas.microsoft.com/office/drawing/2014/main" id="{0F61359E-05CB-49DB-A302-AE6C2F053762}"/>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a:stretch>
            <a:fillRect/>
          </a:stretch>
        </p:blipFill>
        <p:spPr/>
      </p:pic>
      <p:pic>
        <p:nvPicPr>
          <p:cNvPr id="15" name="Picture Placeholder 14" descr="Photo of Debbie Strama">
            <a:extLst>
              <a:ext uri="{FF2B5EF4-FFF2-40B4-BE49-F238E27FC236}">
                <a16:creationId xmlns:a16="http://schemas.microsoft.com/office/drawing/2014/main" id="{3DB141E2-0DF8-4509-9D72-1833029109FE}"/>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0541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7AD4-6B8C-4815-89BB-4B789FC1274E}"/>
              </a:ext>
            </a:extLst>
          </p:cNvPr>
          <p:cNvSpPr>
            <a:spLocks noGrp="1"/>
          </p:cNvSpPr>
          <p:nvPr>
            <p:ph type="title"/>
          </p:nvPr>
        </p:nvSpPr>
        <p:spPr/>
        <p:txBody>
          <a:bodyPr/>
          <a:lstStyle/>
          <a:p>
            <a:r>
              <a:rPr lang="en-US" dirty="0"/>
              <a:t>Federal Funding Accountability and Transparency Act (FFATA)</a:t>
            </a:r>
          </a:p>
        </p:txBody>
      </p:sp>
      <p:sp>
        <p:nvSpPr>
          <p:cNvPr id="119811" name="Content Placeholder 4"/>
          <p:cNvSpPr>
            <a:spLocks noGrp="1"/>
          </p:cNvSpPr>
          <p:nvPr>
            <p:ph idx="1"/>
          </p:nvPr>
        </p:nvSpPr>
        <p:spPr bwMode="auto">
          <a:prstGeom prst="rect">
            <a:avLst/>
          </a:prstGeom>
          <a:noFill/>
          <a:ln>
            <a:miter lim="800000"/>
            <a:headEnd/>
            <a:tailEnd/>
          </a:ln>
        </p:spPr>
        <p:txBody>
          <a:bodyPr>
            <a:normAutofit/>
          </a:bodyPr>
          <a:lstStyle/>
          <a:p>
            <a:pPr marL="347663" indent="-347663"/>
            <a:r>
              <a:rPr lang="en-US" altLang="en-US" dirty="0"/>
              <a:t>Direct Grant </a:t>
            </a:r>
            <a:r>
              <a:rPr lang="en-US" altLang="en-US" dirty="0" err="1"/>
              <a:t>Reciients</a:t>
            </a:r>
            <a:r>
              <a:rPr lang="en-US" altLang="en-US" dirty="0"/>
              <a:t> - Prime recipients (receiving Federal funding through Federal awards) see  2 CFR Part 170</a:t>
            </a:r>
          </a:p>
          <a:p>
            <a:pPr marL="752476" lvl="1" indent="-347663"/>
            <a:r>
              <a:rPr lang="en-US" altLang="en-US" sz="2000" dirty="0"/>
              <a:t>Awards over $25,000</a:t>
            </a:r>
          </a:p>
          <a:p>
            <a:pPr marL="752476" lvl="1" indent="-347663"/>
            <a:r>
              <a:rPr lang="en-US" altLang="en-US" sz="2000" dirty="0"/>
              <a:t>Report subawards</a:t>
            </a:r>
          </a:p>
          <a:p>
            <a:pPr marL="752476" lvl="1" indent="-347663"/>
            <a:r>
              <a:rPr lang="en-US" altLang="en-US" sz="2000" dirty="0"/>
              <a:t>Report five highest compensated individuals </a:t>
            </a:r>
          </a:p>
          <a:p>
            <a:pPr marL="347663" indent="-347663"/>
            <a:r>
              <a:rPr lang="en-US" altLang="en-US" sz="2800" dirty="0">
                <a:solidFill>
                  <a:schemeClr val="tx1"/>
                </a:solidFill>
              </a:rPr>
              <a:t>Single, searchable website </a:t>
            </a:r>
            <a:r>
              <a:rPr lang="en-US" altLang="en-US" sz="2800" dirty="0">
                <a:hlinkClick r:id="rId3"/>
              </a:rPr>
              <a:t>www.fsrs.gov</a:t>
            </a:r>
            <a:endParaRPr lang="en-US" altLang="en-US" dirty="0"/>
          </a:p>
          <a:p>
            <a:pPr marL="752476" lvl="1" indent="-347663"/>
            <a:r>
              <a:rPr lang="en-US" altLang="en-US" sz="2000" dirty="0"/>
              <a:t>Data uploaded into USASpending.gov</a:t>
            </a:r>
          </a:p>
          <a:p>
            <a:pPr marL="752476" lvl="1" indent="-347663"/>
            <a:r>
              <a:rPr lang="en-US" altLang="en-US" sz="2000" dirty="0"/>
              <a:t>Not an ETA reporting system</a:t>
            </a:r>
          </a:p>
          <a:p>
            <a:pPr marL="752476" lvl="1" indent="-347663"/>
            <a:r>
              <a:rPr lang="en-US" altLang="en-US" sz="2000" dirty="0"/>
              <a:t>ETA pre-populates prime recipient award information</a:t>
            </a:r>
          </a:p>
          <a:p>
            <a:pPr marL="752476" lvl="1" indent="-347663"/>
            <a:r>
              <a:rPr lang="en-US" altLang="en-US" sz="2000" dirty="0"/>
              <a:t>Details available online in ETA training library</a:t>
            </a:r>
            <a:endParaRPr lang="en-US" altLang="en-US" dirty="0"/>
          </a:p>
        </p:txBody>
      </p:sp>
      <p:pic>
        <p:nvPicPr>
          <p:cNvPr id="132100" name="Picture 4" descr="gavel on open 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7450" y="2395994"/>
            <a:ext cx="4770007" cy="3069771"/>
          </a:xfrm>
          <a:prstGeom prst="rect">
            <a:avLst/>
          </a:prstGeom>
          <a:ln>
            <a:noFill/>
          </a:ln>
          <a:effectLst>
            <a:outerShdw blurRad="63500" sx="102000" sy="102000" algn="ctr"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BF03B9F-0D8C-40C1-AC29-1714FE351348}"/>
              </a:ext>
            </a:extLst>
          </p:cNvPr>
          <p:cNvSpPr>
            <a:spLocks noGrp="1"/>
          </p:cNvSpPr>
          <p:nvPr>
            <p:ph type="sldNum" sz="quarter" idx="12"/>
          </p:nvPr>
        </p:nvSpPr>
        <p:spPr/>
        <p:txBody>
          <a:bodyPr/>
          <a:lstStyle/>
          <a:p>
            <a:fld id="{AEF1280C-1E94-430E-A516-D051ECA45720}" type="slidenum">
              <a:rPr lang="en-US" smtClean="0"/>
              <a:t>20</a:t>
            </a:fld>
            <a:endParaRPr lang="en-US" dirty="0"/>
          </a:p>
        </p:txBody>
      </p:sp>
    </p:spTree>
    <p:extLst>
      <p:ext uri="{BB962C8B-B14F-4D97-AF65-F5344CB8AC3E}">
        <p14:creationId xmlns:p14="http://schemas.microsoft.com/office/powerpoint/2010/main" val="2259712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D5A2-C21C-43EC-A177-0B1FF2C1B4F7}"/>
              </a:ext>
            </a:extLst>
          </p:cNvPr>
          <p:cNvSpPr>
            <a:spLocks noGrp="1"/>
          </p:cNvSpPr>
          <p:nvPr>
            <p:ph type="title"/>
          </p:nvPr>
        </p:nvSpPr>
        <p:spPr/>
        <p:txBody>
          <a:bodyPr/>
          <a:lstStyle/>
          <a:p>
            <a:r>
              <a:rPr lang="en-US" dirty="0"/>
              <a:t>Knowledge Check 2 - Questions</a:t>
            </a:r>
          </a:p>
        </p:txBody>
      </p:sp>
      <p:sp>
        <p:nvSpPr>
          <p:cNvPr id="3" name="Content Placeholder 2">
            <a:extLst>
              <a:ext uri="{FF2B5EF4-FFF2-40B4-BE49-F238E27FC236}">
                <a16:creationId xmlns:a16="http://schemas.microsoft.com/office/drawing/2014/main" id="{DADEDA07-0B59-408F-9AB2-DD7503E3A045}"/>
              </a:ext>
            </a:extLst>
          </p:cNvPr>
          <p:cNvSpPr>
            <a:spLocks noGrp="1"/>
          </p:cNvSpPr>
          <p:nvPr>
            <p:ph idx="1"/>
          </p:nvPr>
        </p:nvSpPr>
        <p:spPr/>
        <p:txBody>
          <a:bodyPr>
            <a:normAutofit/>
          </a:bodyPr>
          <a:lstStyle/>
          <a:p>
            <a:pPr marL="0" indent="0">
              <a:buNone/>
            </a:pPr>
            <a:r>
              <a:rPr lang="en-US" b="1" dirty="0">
                <a:solidFill>
                  <a:schemeClr val="accent2"/>
                </a:solidFill>
              </a:rPr>
              <a:t>True or False?</a:t>
            </a:r>
          </a:p>
          <a:p>
            <a:pPr marL="514350" indent="-514350">
              <a:buFont typeface="+mj-lt"/>
              <a:buAutoNum type="arabicPeriod"/>
            </a:pPr>
            <a:r>
              <a:rPr lang="en-US" dirty="0"/>
              <a:t>Compensation for personal services is reasonable if it is comparable to an employee doing similar work in the organization or in the same labor market.</a:t>
            </a:r>
          </a:p>
          <a:p>
            <a:pPr marL="514350" indent="-514350">
              <a:buFont typeface="+mj-lt"/>
              <a:buAutoNum type="arabicPeriod"/>
            </a:pPr>
            <a:r>
              <a:rPr lang="en-US" dirty="0"/>
              <a:t>If there is no similar position in the organization, compensation may be established at any level needed to attract qualified candidates.</a:t>
            </a:r>
          </a:p>
        </p:txBody>
      </p:sp>
      <p:sp>
        <p:nvSpPr>
          <p:cNvPr id="4" name="Slide Number Placeholder 3">
            <a:extLst>
              <a:ext uri="{FF2B5EF4-FFF2-40B4-BE49-F238E27FC236}">
                <a16:creationId xmlns:a16="http://schemas.microsoft.com/office/drawing/2014/main" id="{E3A3FD7F-FD0C-4623-8610-5DCA045E95BF}"/>
              </a:ext>
            </a:extLst>
          </p:cNvPr>
          <p:cNvSpPr>
            <a:spLocks noGrp="1"/>
          </p:cNvSpPr>
          <p:nvPr>
            <p:ph type="sldNum" sz="quarter" idx="12"/>
          </p:nvPr>
        </p:nvSpPr>
        <p:spPr/>
        <p:txBody>
          <a:bodyPr/>
          <a:lstStyle/>
          <a:p>
            <a:fld id="{AEF1280C-1E94-430E-A516-D051ECA45720}" type="slidenum">
              <a:rPr lang="en-US" smtClean="0"/>
              <a:t>21</a:t>
            </a:fld>
            <a:endParaRPr lang="en-US" dirty="0"/>
          </a:p>
        </p:txBody>
      </p:sp>
    </p:spTree>
    <p:extLst>
      <p:ext uri="{BB962C8B-B14F-4D97-AF65-F5344CB8AC3E}">
        <p14:creationId xmlns:p14="http://schemas.microsoft.com/office/powerpoint/2010/main" val="273528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D5A2-C21C-43EC-A177-0B1FF2C1B4F7}"/>
              </a:ext>
            </a:extLst>
          </p:cNvPr>
          <p:cNvSpPr>
            <a:spLocks noGrp="1"/>
          </p:cNvSpPr>
          <p:nvPr>
            <p:ph type="title"/>
          </p:nvPr>
        </p:nvSpPr>
        <p:spPr/>
        <p:txBody>
          <a:bodyPr/>
          <a:lstStyle/>
          <a:p>
            <a:r>
              <a:rPr lang="en-US" dirty="0"/>
              <a:t>Knowledge Check 2 - Answers</a:t>
            </a:r>
          </a:p>
        </p:txBody>
      </p:sp>
      <p:sp>
        <p:nvSpPr>
          <p:cNvPr id="3" name="Content Placeholder 2">
            <a:extLst>
              <a:ext uri="{FF2B5EF4-FFF2-40B4-BE49-F238E27FC236}">
                <a16:creationId xmlns:a16="http://schemas.microsoft.com/office/drawing/2014/main" id="{DADEDA07-0B59-408F-9AB2-DD7503E3A045}"/>
              </a:ext>
            </a:extLst>
          </p:cNvPr>
          <p:cNvSpPr>
            <a:spLocks noGrp="1"/>
          </p:cNvSpPr>
          <p:nvPr>
            <p:ph idx="1"/>
          </p:nvPr>
        </p:nvSpPr>
        <p:spPr/>
        <p:txBody>
          <a:bodyPr>
            <a:normAutofit/>
          </a:bodyPr>
          <a:lstStyle/>
          <a:p>
            <a:pPr marL="0" indent="0">
              <a:buClr>
                <a:srgbClr val="D93E0D"/>
              </a:buClr>
              <a:buNone/>
            </a:pPr>
            <a:r>
              <a:rPr lang="en-US" b="1" dirty="0">
                <a:solidFill>
                  <a:srgbClr val="D93E0D"/>
                </a:solidFill>
              </a:rPr>
              <a:t>True or False?</a:t>
            </a:r>
          </a:p>
          <a:p>
            <a:pPr marL="514350" indent="-514350">
              <a:buClr>
                <a:srgbClr val="D93E0D"/>
              </a:buClr>
              <a:buFont typeface="+mj-lt"/>
              <a:buAutoNum type="arabicPeriod"/>
            </a:pPr>
            <a:r>
              <a:rPr lang="en-US" dirty="0"/>
              <a:t>TRUE Compensation for personal services is reasonable if it is comparable to an employee doing similar work in the organization.  </a:t>
            </a:r>
            <a:r>
              <a:rPr lang="en-US" dirty="0">
                <a:solidFill>
                  <a:srgbClr val="D93E0D"/>
                </a:solidFill>
              </a:rPr>
              <a:t>True</a:t>
            </a:r>
          </a:p>
          <a:p>
            <a:pPr marL="514350" indent="-514350">
              <a:buClr>
                <a:srgbClr val="D93E0D"/>
              </a:buClr>
              <a:buFont typeface="+mj-lt"/>
              <a:buAutoNum type="arabicPeriod"/>
            </a:pPr>
            <a:r>
              <a:rPr lang="en-US" dirty="0"/>
              <a:t>FALSE If there is no similar position in the organization, compensation may be established at any level needed to attract qualified candidates.  </a:t>
            </a:r>
            <a:r>
              <a:rPr lang="en-US" dirty="0">
                <a:solidFill>
                  <a:srgbClr val="D93E0D"/>
                </a:solidFill>
              </a:rPr>
              <a:t>False</a:t>
            </a:r>
          </a:p>
        </p:txBody>
      </p:sp>
      <p:sp>
        <p:nvSpPr>
          <p:cNvPr id="4" name="Slide Number Placeholder 3">
            <a:extLst>
              <a:ext uri="{FF2B5EF4-FFF2-40B4-BE49-F238E27FC236}">
                <a16:creationId xmlns:a16="http://schemas.microsoft.com/office/drawing/2014/main" id="{E3A3FD7F-FD0C-4623-8610-5DCA045E95BF}"/>
              </a:ext>
            </a:extLst>
          </p:cNvPr>
          <p:cNvSpPr>
            <a:spLocks noGrp="1"/>
          </p:cNvSpPr>
          <p:nvPr>
            <p:ph type="sldNum" sz="quarter" idx="12"/>
          </p:nvPr>
        </p:nvSpPr>
        <p:spPr/>
        <p:txBody>
          <a:bodyPr/>
          <a:lstStyle/>
          <a:p>
            <a:fld id="{AEF1280C-1E94-430E-A516-D051ECA45720}" type="slidenum">
              <a:rPr lang="en-US" smtClean="0"/>
              <a:t>22</a:t>
            </a:fld>
            <a:endParaRPr lang="en-US" dirty="0"/>
          </a:p>
        </p:txBody>
      </p:sp>
    </p:spTree>
    <p:extLst>
      <p:ext uri="{BB962C8B-B14F-4D97-AF65-F5344CB8AC3E}">
        <p14:creationId xmlns:p14="http://schemas.microsoft.com/office/powerpoint/2010/main" val="2051952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2331-1154-43B5-90E0-29B0A185F4C1}"/>
              </a:ext>
            </a:extLst>
          </p:cNvPr>
          <p:cNvSpPr>
            <a:spLocks noGrp="1"/>
          </p:cNvSpPr>
          <p:nvPr>
            <p:ph type="title"/>
          </p:nvPr>
        </p:nvSpPr>
        <p:spPr/>
        <p:txBody>
          <a:bodyPr/>
          <a:lstStyle/>
          <a:p>
            <a:r>
              <a:rPr lang="en-US" dirty="0"/>
              <a:t>Definition for Compensation – Fringe Benefits</a:t>
            </a:r>
          </a:p>
        </p:txBody>
      </p:sp>
      <p:sp>
        <p:nvSpPr>
          <p:cNvPr id="111619" name="Text Placeholder 1"/>
          <p:cNvSpPr>
            <a:spLocks noGrp="1"/>
          </p:cNvSpPr>
          <p:nvPr>
            <p:ph idx="1"/>
          </p:nvPr>
        </p:nvSpPr>
        <p:spPr bwMode="auto">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0" indent="0">
              <a:buNone/>
            </a:pPr>
            <a:r>
              <a:rPr lang="en-US" altLang="en-US" dirty="0">
                <a:hlinkClick r:id="rId3"/>
              </a:rPr>
              <a:t>2 CFR 200.431</a:t>
            </a:r>
            <a:endParaRPr lang="en-US" altLang="en-US" dirty="0"/>
          </a:p>
          <a:p>
            <a:r>
              <a:rPr lang="en-US" altLang="en-US" i="1" dirty="0"/>
              <a:t>Fringe benefits are allowances and services provided by employers to their employees as compensation in addition to regular salaries and wages. Fringe benefits include, but are not limited to, the costs of leave (vacation, family-related, sick or military), employee insurance, pensions, and unemployment benefit plans. Except as provided elsewhere in these principles, the costs of fringe benefits are allowable provided that the benefits are reasonable and are required by law, non-Federal entity-employee agreement, or an established policy of the non-Federal entity.</a:t>
            </a:r>
          </a:p>
          <a:p>
            <a:r>
              <a:rPr lang="en-US" altLang="en-US" dirty="0"/>
              <a:t>There should be written policies and procedures related to Fringe Benefits.</a:t>
            </a:r>
          </a:p>
        </p:txBody>
      </p:sp>
      <p:sp>
        <p:nvSpPr>
          <p:cNvPr id="3" name="Slide Number Placeholder 2">
            <a:extLst>
              <a:ext uri="{FF2B5EF4-FFF2-40B4-BE49-F238E27FC236}">
                <a16:creationId xmlns:a16="http://schemas.microsoft.com/office/drawing/2014/main" id="{A64EEB72-2B03-43F1-AC13-F9E00D67F06A}"/>
              </a:ext>
            </a:extLst>
          </p:cNvPr>
          <p:cNvSpPr>
            <a:spLocks noGrp="1"/>
          </p:cNvSpPr>
          <p:nvPr>
            <p:ph type="sldNum" sz="quarter" idx="12"/>
          </p:nvPr>
        </p:nvSpPr>
        <p:spPr/>
        <p:txBody>
          <a:bodyPr/>
          <a:lstStyle/>
          <a:p>
            <a:fld id="{AEF1280C-1E94-430E-A516-D051ECA45720}" type="slidenum">
              <a:rPr lang="en-US" smtClean="0"/>
              <a:t>23</a:t>
            </a:fld>
            <a:endParaRPr lang="en-US" dirty="0"/>
          </a:p>
        </p:txBody>
      </p:sp>
    </p:spTree>
    <p:extLst>
      <p:ext uri="{BB962C8B-B14F-4D97-AF65-F5344CB8AC3E}">
        <p14:creationId xmlns:p14="http://schemas.microsoft.com/office/powerpoint/2010/main" val="3154856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32FC-8C25-409E-8000-2E029AC8443A}"/>
              </a:ext>
            </a:extLst>
          </p:cNvPr>
          <p:cNvSpPr>
            <a:spLocks noGrp="1"/>
          </p:cNvSpPr>
          <p:nvPr>
            <p:ph type="title"/>
          </p:nvPr>
        </p:nvSpPr>
        <p:spPr/>
        <p:txBody>
          <a:bodyPr/>
          <a:lstStyle/>
          <a:p>
            <a:r>
              <a:rPr lang="en-US" dirty="0"/>
              <a:t>Compensation: Fringe Benefits</a:t>
            </a:r>
          </a:p>
        </p:txBody>
      </p:sp>
      <p:sp>
        <p:nvSpPr>
          <p:cNvPr id="3" name="Text Placeholder 2">
            <a:extLst>
              <a:ext uri="{FF2B5EF4-FFF2-40B4-BE49-F238E27FC236}">
                <a16:creationId xmlns:a16="http://schemas.microsoft.com/office/drawing/2014/main" id="{24EFC958-6FE1-46ED-9960-9697F9737E3C}"/>
              </a:ext>
            </a:extLst>
          </p:cNvPr>
          <p:cNvSpPr>
            <a:spLocks noGrp="1"/>
          </p:cNvSpPr>
          <p:nvPr>
            <p:ph type="body" idx="1"/>
          </p:nvPr>
        </p:nvSpPr>
        <p:spPr/>
        <p:txBody>
          <a:bodyPr>
            <a:normAutofit/>
          </a:bodyPr>
          <a:lstStyle/>
          <a:p>
            <a:pPr marL="342900" indent="-342900">
              <a:buFont typeface="Wingdings" panose="05000000000000000000" pitchFamily="2" charset="2"/>
              <a:buChar char="ü"/>
            </a:pPr>
            <a:r>
              <a:rPr lang="en-US" sz="2800" dirty="0"/>
              <a:t>Identify the standards for allowable fringe benefit costs</a:t>
            </a:r>
          </a:p>
        </p:txBody>
      </p:sp>
      <p:sp>
        <p:nvSpPr>
          <p:cNvPr id="4" name="Slide Number Placeholder 3">
            <a:extLst>
              <a:ext uri="{FF2B5EF4-FFF2-40B4-BE49-F238E27FC236}">
                <a16:creationId xmlns:a16="http://schemas.microsoft.com/office/drawing/2014/main" id="{52B8FD4B-8327-446F-B063-B2995955A89A}"/>
              </a:ext>
            </a:extLst>
          </p:cNvPr>
          <p:cNvSpPr>
            <a:spLocks noGrp="1"/>
          </p:cNvSpPr>
          <p:nvPr>
            <p:ph type="sldNum" sz="quarter" idx="12"/>
          </p:nvPr>
        </p:nvSpPr>
        <p:spPr/>
        <p:txBody>
          <a:bodyPr/>
          <a:lstStyle/>
          <a:p>
            <a:fld id="{AEF1280C-1E94-430E-A516-D051ECA45720}" type="slidenum">
              <a:rPr lang="en-US" smtClean="0"/>
              <a:pPr/>
              <a:t>24</a:t>
            </a:fld>
            <a:endParaRPr lang="en-US" dirty="0"/>
          </a:p>
        </p:txBody>
      </p:sp>
    </p:spTree>
    <p:extLst>
      <p:ext uri="{BB962C8B-B14F-4D97-AF65-F5344CB8AC3E}">
        <p14:creationId xmlns:p14="http://schemas.microsoft.com/office/powerpoint/2010/main" val="796225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0C5B68-10D6-474D-98E7-5EC193B151B4}"/>
              </a:ext>
            </a:extLst>
          </p:cNvPr>
          <p:cNvSpPr/>
          <p:nvPr/>
        </p:nvSpPr>
        <p:spPr>
          <a:xfrm>
            <a:off x="10384221" y="5580994"/>
            <a:ext cx="1366345"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05695-07AF-4681-80D5-D2477D9A7024}"/>
              </a:ext>
            </a:extLst>
          </p:cNvPr>
          <p:cNvSpPr>
            <a:spLocks noGrp="1"/>
          </p:cNvSpPr>
          <p:nvPr>
            <p:ph type="title"/>
          </p:nvPr>
        </p:nvSpPr>
        <p:spPr/>
        <p:txBody>
          <a:bodyPr/>
          <a:lstStyle/>
          <a:p>
            <a:r>
              <a:rPr lang="en-US" dirty="0"/>
              <a:t>Fringe Benefit Standards</a:t>
            </a:r>
          </a:p>
        </p:txBody>
      </p:sp>
      <p:sp>
        <p:nvSpPr>
          <p:cNvPr id="3" name="Content Placeholder 2">
            <a:extLst>
              <a:ext uri="{FF2B5EF4-FFF2-40B4-BE49-F238E27FC236}">
                <a16:creationId xmlns:a16="http://schemas.microsoft.com/office/drawing/2014/main" id="{A4109FDD-A664-49E2-9C03-33FF5A47EA1E}"/>
              </a:ext>
            </a:extLst>
          </p:cNvPr>
          <p:cNvSpPr>
            <a:spLocks noGrp="1"/>
          </p:cNvSpPr>
          <p:nvPr>
            <p:ph idx="1"/>
          </p:nvPr>
        </p:nvSpPr>
        <p:spPr>
          <a:xfrm>
            <a:off x="455100" y="1420779"/>
            <a:ext cx="11155680" cy="4756184"/>
          </a:xfrm>
        </p:spPr>
        <p:txBody>
          <a:bodyPr/>
          <a:lstStyle/>
          <a:p>
            <a:r>
              <a:rPr lang="en-US" dirty="0"/>
              <a:t>General Standard is Allowable if: </a:t>
            </a:r>
          </a:p>
        </p:txBody>
      </p:sp>
      <p:graphicFrame>
        <p:nvGraphicFramePr>
          <p:cNvPr id="5" name="Diagram 4" descr="SmartArt listing where General Standards are allowable">
            <a:extLst>
              <a:ext uri="{FF2B5EF4-FFF2-40B4-BE49-F238E27FC236}">
                <a16:creationId xmlns:a16="http://schemas.microsoft.com/office/drawing/2014/main" id="{40E3EF10-B1EF-4BF1-8D07-428C4DEF040A}"/>
              </a:ext>
            </a:extLst>
          </p:cNvPr>
          <p:cNvGraphicFramePr/>
          <p:nvPr>
            <p:extLst>
              <p:ext uri="{D42A27DB-BD31-4B8C-83A1-F6EECF244321}">
                <p14:modId xmlns:p14="http://schemas.microsoft.com/office/powerpoint/2010/main" val="677199901"/>
              </p:ext>
            </p:extLst>
          </p:nvPr>
        </p:nvGraphicFramePr>
        <p:xfrm>
          <a:off x="625642" y="1961147"/>
          <a:ext cx="10817058" cy="4006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F4718A9-2DB4-4CD0-8A67-753FE17849A1}"/>
              </a:ext>
            </a:extLst>
          </p:cNvPr>
          <p:cNvSpPr>
            <a:spLocks noGrp="1"/>
          </p:cNvSpPr>
          <p:nvPr>
            <p:ph type="sldNum" sz="quarter" idx="12"/>
          </p:nvPr>
        </p:nvSpPr>
        <p:spPr/>
        <p:txBody>
          <a:bodyPr/>
          <a:lstStyle/>
          <a:p>
            <a:fld id="{AEF1280C-1E94-430E-A516-D051ECA45720}" type="slidenum">
              <a:rPr lang="en-US" smtClean="0"/>
              <a:t>25</a:t>
            </a:fld>
            <a:endParaRPr lang="en-US" dirty="0"/>
          </a:p>
        </p:txBody>
      </p:sp>
    </p:spTree>
    <p:extLst>
      <p:ext uri="{BB962C8B-B14F-4D97-AF65-F5344CB8AC3E}">
        <p14:creationId xmlns:p14="http://schemas.microsoft.com/office/powerpoint/2010/main" val="237999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6F09-2285-47F3-8CB3-84E0503C5747}"/>
              </a:ext>
            </a:extLst>
          </p:cNvPr>
          <p:cNvSpPr>
            <a:spLocks noGrp="1"/>
          </p:cNvSpPr>
          <p:nvPr>
            <p:ph type="title"/>
          </p:nvPr>
        </p:nvSpPr>
        <p:spPr/>
        <p:txBody>
          <a:bodyPr/>
          <a:lstStyle/>
          <a:p>
            <a:r>
              <a:rPr lang="en-US" dirty="0"/>
              <a:t>Assigning Cost of Fringe Benefits to Cost Objectives</a:t>
            </a:r>
          </a:p>
        </p:txBody>
      </p:sp>
      <p:sp>
        <p:nvSpPr>
          <p:cNvPr id="3" name="Content Placeholder 2">
            <a:extLst>
              <a:ext uri="{FF2B5EF4-FFF2-40B4-BE49-F238E27FC236}">
                <a16:creationId xmlns:a16="http://schemas.microsoft.com/office/drawing/2014/main" id="{94DEB685-F0D7-4EE8-8F3A-7243BB0FD80B}"/>
              </a:ext>
            </a:extLst>
          </p:cNvPr>
          <p:cNvSpPr>
            <a:spLocks noGrp="1"/>
          </p:cNvSpPr>
          <p:nvPr>
            <p:ph idx="1"/>
          </p:nvPr>
        </p:nvSpPr>
        <p:spPr/>
        <p:txBody>
          <a:bodyPr/>
          <a:lstStyle/>
          <a:p>
            <a:r>
              <a:rPr lang="en-US" dirty="0"/>
              <a:t>Identifying the cost of specific benefits for specific individual employees </a:t>
            </a:r>
          </a:p>
          <a:p>
            <a:pPr marL="0" indent="0" algn="ctr">
              <a:buNone/>
            </a:pPr>
            <a:r>
              <a:rPr lang="en-US" b="1" dirty="0">
                <a:solidFill>
                  <a:srgbClr val="D93E0D"/>
                </a:solidFill>
              </a:rPr>
              <a:t>or</a:t>
            </a:r>
          </a:p>
          <a:p>
            <a:r>
              <a:rPr lang="en-US" dirty="0"/>
              <a:t>Allocating costs on the basis of entity-wide salaries and wages</a:t>
            </a:r>
          </a:p>
          <a:p>
            <a:pPr lvl="1"/>
            <a:r>
              <a:rPr lang="en-US" dirty="0"/>
              <a:t>Separate allocations to selective groupings of employees unless costs in relationships to salaries and wages do not differ significantly for different groups of employees</a:t>
            </a:r>
          </a:p>
        </p:txBody>
      </p:sp>
      <p:sp>
        <p:nvSpPr>
          <p:cNvPr id="4" name="Slide Number Placeholder 3">
            <a:extLst>
              <a:ext uri="{FF2B5EF4-FFF2-40B4-BE49-F238E27FC236}">
                <a16:creationId xmlns:a16="http://schemas.microsoft.com/office/drawing/2014/main" id="{8BDD56B3-4370-4C8C-8E42-FC67B73319E7}"/>
              </a:ext>
            </a:extLst>
          </p:cNvPr>
          <p:cNvSpPr>
            <a:spLocks noGrp="1"/>
          </p:cNvSpPr>
          <p:nvPr>
            <p:ph type="sldNum" sz="quarter" idx="12"/>
          </p:nvPr>
        </p:nvSpPr>
        <p:spPr/>
        <p:txBody>
          <a:bodyPr/>
          <a:lstStyle/>
          <a:p>
            <a:fld id="{AEF1280C-1E94-430E-A516-D051ECA45720}" type="slidenum">
              <a:rPr lang="en-US" smtClean="0"/>
              <a:t>26</a:t>
            </a:fld>
            <a:endParaRPr lang="en-US" dirty="0"/>
          </a:p>
        </p:txBody>
      </p:sp>
    </p:spTree>
    <p:extLst>
      <p:ext uri="{BB962C8B-B14F-4D97-AF65-F5344CB8AC3E}">
        <p14:creationId xmlns:p14="http://schemas.microsoft.com/office/powerpoint/2010/main" val="126968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8C279-5DF1-4AFA-8D80-083E3273576C}"/>
              </a:ext>
            </a:extLst>
          </p:cNvPr>
          <p:cNvSpPr>
            <a:spLocks noGrp="1"/>
          </p:cNvSpPr>
          <p:nvPr>
            <p:ph type="title"/>
          </p:nvPr>
        </p:nvSpPr>
        <p:spPr/>
        <p:txBody>
          <a:bodyPr/>
          <a:lstStyle/>
          <a:p>
            <a:r>
              <a:rPr lang="en-US" altLang="en-US" dirty="0"/>
              <a:t>Recognition of Leave Costs</a:t>
            </a:r>
            <a:endParaRPr lang="en-US" dirty="0"/>
          </a:p>
        </p:txBody>
      </p:sp>
      <p:graphicFrame>
        <p:nvGraphicFramePr>
          <p:cNvPr id="15" name="Diagram 14" descr="SmartArt list Cash and Accrual basis examples"/>
          <p:cNvGraphicFramePr/>
          <p:nvPr>
            <p:extLst>
              <p:ext uri="{D42A27DB-BD31-4B8C-83A1-F6EECF244321}">
                <p14:modId xmlns:p14="http://schemas.microsoft.com/office/powerpoint/2010/main" val="2184535811"/>
              </p:ext>
            </p:extLst>
          </p:nvPr>
        </p:nvGraphicFramePr>
        <p:xfrm>
          <a:off x="1752600" y="1463842"/>
          <a:ext cx="8686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E3C4D6E-FB89-4C00-9F41-1B8B235DD6D7}"/>
              </a:ext>
            </a:extLst>
          </p:cNvPr>
          <p:cNvSpPr>
            <a:spLocks noGrp="1"/>
          </p:cNvSpPr>
          <p:nvPr>
            <p:ph type="sldNum" sz="quarter" idx="12"/>
          </p:nvPr>
        </p:nvSpPr>
        <p:spPr/>
        <p:txBody>
          <a:bodyPr/>
          <a:lstStyle/>
          <a:p>
            <a:fld id="{AEF1280C-1E94-430E-A516-D051ECA45720}"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B85CB-D557-4122-978D-19F860C735FF}"/>
              </a:ext>
            </a:extLst>
          </p:cNvPr>
          <p:cNvSpPr>
            <a:spLocks noGrp="1"/>
          </p:cNvSpPr>
          <p:nvPr>
            <p:ph type="title"/>
          </p:nvPr>
        </p:nvSpPr>
        <p:spPr/>
        <p:txBody>
          <a:bodyPr/>
          <a:lstStyle/>
          <a:p>
            <a:r>
              <a:rPr lang="en-US" dirty="0"/>
              <a:t> Pension Costs</a:t>
            </a:r>
          </a:p>
        </p:txBody>
      </p:sp>
      <p:sp>
        <p:nvSpPr>
          <p:cNvPr id="146434" name="Content Placeholder 4"/>
          <p:cNvSpPr>
            <a:spLocks noGrp="1"/>
          </p:cNvSpPr>
          <p:nvPr>
            <p:ph idx="1"/>
          </p:nvPr>
        </p:nvSpPr>
        <p:spPr bwMode="auto">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spcBef>
                <a:spcPct val="0"/>
              </a:spcBef>
              <a:spcAft>
                <a:spcPts val="1800"/>
              </a:spcAft>
              <a:defRPr/>
            </a:pPr>
            <a:r>
              <a:rPr lang="en-US" altLang="en-US" dirty="0">
                <a:ea typeface="ＭＳ Ｐゴシック" panose="020B0600070205080204" pitchFamily="34" charset="-128"/>
              </a:rPr>
              <a:t>Allowable if: </a:t>
            </a:r>
          </a:p>
        </p:txBody>
      </p:sp>
      <p:graphicFrame>
        <p:nvGraphicFramePr>
          <p:cNvPr id="16" name="Diagram 15" descr="SmartArt listing allowable pension costs"/>
          <p:cNvGraphicFramePr/>
          <p:nvPr>
            <p:extLst>
              <p:ext uri="{D42A27DB-BD31-4B8C-83A1-F6EECF244321}">
                <p14:modId xmlns:p14="http://schemas.microsoft.com/office/powerpoint/2010/main" val="3783267663"/>
              </p:ext>
            </p:extLst>
          </p:nvPr>
        </p:nvGraphicFramePr>
        <p:xfrm>
          <a:off x="2928100" y="1589071"/>
          <a:ext cx="7315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23D228-2F5E-4A8D-9E77-B2FCAD2DB18D}"/>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0067-0260-447E-8406-9255A2B5F1B9}"/>
              </a:ext>
            </a:extLst>
          </p:cNvPr>
          <p:cNvSpPr>
            <a:spLocks noGrp="1"/>
          </p:cNvSpPr>
          <p:nvPr>
            <p:ph type="title"/>
          </p:nvPr>
        </p:nvSpPr>
        <p:spPr/>
        <p:txBody>
          <a:bodyPr/>
          <a:lstStyle/>
          <a:p>
            <a:r>
              <a:rPr lang="en-US" dirty="0"/>
              <a:t>Severance</a:t>
            </a:r>
          </a:p>
        </p:txBody>
      </p:sp>
      <p:sp>
        <p:nvSpPr>
          <p:cNvPr id="3" name="Content Placeholder 2">
            <a:extLst>
              <a:ext uri="{FF2B5EF4-FFF2-40B4-BE49-F238E27FC236}">
                <a16:creationId xmlns:a16="http://schemas.microsoft.com/office/drawing/2014/main" id="{10BF0A3D-1419-4CAD-998E-17623FD5C74A}"/>
              </a:ext>
            </a:extLst>
          </p:cNvPr>
          <p:cNvSpPr>
            <a:spLocks noGrp="1"/>
          </p:cNvSpPr>
          <p:nvPr>
            <p:ph idx="1"/>
          </p:nvPr>
        </p:nvSpPr>
        <p:spPr/>
        <p:txBody>
          <a:bodyPr/>
          <a:lstStyle/>
          <a:p>
            <a:r>
              <a:rPr lang="en-US" dirty="0"/>
              <a:t>Allowable, if required by:</a:t>
            </a:r>
          </a:p>
          <a:p>
            <a:pPr lvl="1"/>
            <a:r>
              <a:rPr lang="en-US" dirty="0"/>
              <a:t>Law,</a:t>
            </a:r>
          </a:p>
          <a:p>
            <a:pPr lvl="1"/>
            <a:r>
              <a:rPr lang="en-US" dirty="0"/>
              <a:t>Employer-employee agreement,</a:t>
            </a:r>
          </a:p>
          <a:p>
            <a:pPr lvl="1"/>
            <a:r>
              <a:rPr lang="en-US" dirty="0"/>
              <a:t>Established policy that constitutes an implied agreement, or </a:t>
            </a:r>
          </a:p>
          <a:p>
            <a:pPr lvl="1"/>
            <a:r>
              <a:rPr lang="en-US" dirty="0"/>
              <a:t>Circumstances of the particular employment.</a:t>
            </a:r>
          </a:p>
        </p:txBody>
      </p:sp>
      <p:sp>
        <p:nvSpPr>
          <p:cNvPr id="4" name="Slide Number Placeholder 3">
            <a:extLst>
              <a:ext uri="{FF2B5EF4-FFF2-40B4-BE49-F238E27FC236}">
                <a16:creationId xmlns:a16="http://schemas.microsoft.com/office/drawing/2014/main" id="{A852493C-FABD-4A4D-BBF2-AF71A32B26FF}"/>
              </a:ext>
            </a:extLst>
          </p:cNvPr>
          <p:cNvSpPr>
            <a:spLocks noGrp="1"/>
          </p:cNvSpPr>
          <p:nvPr>
            <p:ph type="sldNum" sz="quarter" idx="12"/>
          </p:nvPr>
        </p:nvSpPr>
        <p:spPr/>
        <p:txBody>
          <a:bodyPr/>
          <a:lstStyle/>
          <a:p>
            <a:fld id="{AEF1280C-1E94-430E-A516-D051ECA45720}" type="slidenum">
              <a:rPr lang="en-US" smtClean="0"/>
              <a:t>29</a:t>
            </a:fld>
            <a:endParaRPr lang="en-US" dirty="0"/>
          </a:p>
        </p:txBody>
      </p:sp>
    </p:spTree>
    <p:extLst>
      <p:ext uri="{BB962C8B-B14F-4D97-AF65-F5344CB8AC3E}">
        <p14:creationId xmlns:p14="http://schemas.microsoft.com/office/powerpoint/2010/main" val="419485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5ACA2F9-BB47-4A9D-8C17-6552CC3E3ABA}"/>
              </a:ext>
            </a:extLst>
          </p:cNvPr>
          <p:cNvSpPr>
            <a:spLocks noGrp="1"/>
          </p:cNvSpPr>
          <p:nvPr>
            <p:ph type="title"/>
          </p:nvPr>
        </p:nvSpPr>
        <p:spPr/>
        <p:txBody>
          <a:bodyPr/>
          <a:lstStyle/>
          <a:p>
            <a:r>
              <a:rPr lang="en-US" dirty="0"/>
              <a:t>SMART 3.0 Training Strategies</a:t>
            </a:r>
          </a:p>
        </p:txBody>
      </p:sp>
      <p:sp>
        <p:nvSpPr>
          <p:cNvPr id="4" name="Slide Number Placeholder 3">
            <a:extLst>
              <a:ext uri="{FF2B5EF4-FFF2-40B4-BE49-F238E27FC236}">
                <a16:creationId xmlns:a16="http://schemas.microsoft.com/office/drawing/2014/main" id="{30AC0BE3-1E06-40BB-AC34-A6A228CE96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901474" y="1297255"/>
            <a:ext cx="4015915" cy="4794682"/>
            <a:chOff x="3873909" y="1293826"/>
            <a:chExt cx="4015915" cy="4794682"/>
          </a:xfrm>
        </p:grpSpPr>
        <p:grpSp>
          <p:nvGrpSpPr>
            <p:cNvPr id="5" name="Group 4" descr="word Strategies">
              <a:extLst>
                <a:ext uri="{FF2B5EF4-FFF2-40B4-BE49-F238E27FC236}">
                  <a16:creationId xmlns:a16="http://schemas.microsoft.com/office/drawing/2014/main" id="{D5EA97C3-4E6E-4F23-A296-F3573F8D66B7}"/>
                </a:ext>
              </a:extLst>
            </p:cNvPr>
            <p:cNvGrpSpPr/>
            <p:nvPr/>
          </p:nvGrpSpPr>
          <p:grpSpPr>
            <a:xfrm>
              <a:off x="4302176" y="1339977"/>
              <a:ext cx="3587648" cy="764224"/>
              <a:chOff x="1094711" y="1481"/>
              <a:chExt cx="3587648" cy="764224"/>
            </a:xfrm>
            <a:scene3d>
              <a:camera prst="orthographicFront"/>
              <a:lightRig rig="threePt" dir="t">
                <a:rot lat="0" lon="0" rev="7500000"/>
              </a:lightRig>
            </a:scene3d>
          </p:grpSpPr>
          <p:sp>
            <p:nvSpPr>
              <p:cNvPr id="19" name="Rectangle: Rounded Corners 18">
                <a:extLst>
                  <a:ext uri="{FF2B5EF4-FFF2-40B4-BE49-F238E27FC236}">
                    <a16:creationId xmlns:a16="http://schemas.microsoft.com/office/drawing/2014/main" id="{CEBFFDDB-A516-4462-A39C-07B4D5E48F00}"/>
                  </a:ext>
                </a:extLst>
              </p:cNvPr>
              <p:cNvSpPr/>
              <p:nvPr/>
            </p:nvSpPr>
            <p:spPr>
              <a:xfrm rot="10800000">
                <a:off x="1094711" y="1481"/>
                <a:ext cx="3587648" cy="764224"/>
              </a:xfrm>
              <a:prstGeom prst="roundRect">
                <a:avLst/>
              </a:prstGeom>
              <a:solidFill>
                <a:srgbClr val="CF760F"/>
              </a:solidFill>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B5B90B56-59AC-4C2B-B0FC-7E35B5C1BCB3}"/>
                  </a:ext>
                </a:extLst>
              </p:cNvPr>
              <p:cNvSpPr txBox="1"/>
              <p:nvPr/>
            </p:nvSpPr>
            <p:spPr>
              <a:xfrm>
                <a:off x="1132017" y="158833"/>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Strategies</a:t>
                </a:r>
              </a:p>
            </p:txBody>
          </p:sp>
        </p:grpSp>
        <p:sp>
          <p:nvSpPr>
            <p:cNvPr id="3" name="Oval 2" descr="&quot;S&quot; in circle">
              <a:extLst>
                <a:ext uri="{FF2B5EF4-FFF2-40B4-BE49-F238E27FC236}">
                  <a16:creationId xmlns:a16="http://schemas.microsoft.com/office/drawing/2014/main" id="{A6BFEE18-63C9-4389-BF35-F9C140BEDCCC}"/>
                </a:ext>
              </a:extLst>
            </p:cNvPr>
            <p:cNvSpPr/>
            <p:nvPr/>
          </p:nvSpPr>
          <p:spPr>
            <a:xfrm>
              <a:off x="3885236" y="1293826"/>
              <a:ext cx="856527" cy="856527"/>
            </a:xfrm>
            <a:prstGeom prst="ellipse">
              <a:avLst/>
            </a:prstGeom>
            <a:solidFill>
              <a:schemeClr val="accent5">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S</a:t>
              </a:r>
            </a:p>
          </p:txBody>
        </p:sp>
        <p:grpSp>
          <p:nvGrpSpPr>
            <p:cNvPr id="6" name="Group 5" descr="word Monitoring">
              <a:extLst>
                <a:ext uri="{FF2B5EF4-FFF2-40B4-BE49-F238E27FC236}">
                  <a16:creationId xmlns:a16="http://schemas.microsoft.com/office/drawing/2014/main" id="{810F794C-BE3A-4350-9421-CBCEA7F32CD3}"/>
                </a:ext>
              </a:extLst>
            </p:cNvPr>
            <p:cNvGrpSpPr/>
            <p:nvPr/>
          </p:nvGrpSpPr>
          <p:grpSpPr>
            <a:xfrm>
              <a:off x="4302176" y="2332328"/>
              <a:ext cx="3587648" cy="764224"/>
              <a:chOff x="1094711" y="993832"/>
              <a:chExt cx="3587648" cy="764224"/>
            </a:xfrm>
            <a:scene3d>
              <a:camera prst="orthographicFront"/>
              <a:lightRig rig="threePt" dir="t">
                <a:rot lat="0" lon="0" rev="7500000"/>
              </a:lightRig>
            </a:scene3d>
          </p:grpSpPr>
          <p:sp>
            <p:nvSpPr>
              <p:cNvPr id="17" name="Rectangle: Rounded Corners 16">
                <a:extLst>
                  <a:ext uri="{FF2B5EF4-FFF2-40B4-BE49-F238E27FC236}">
                    <a16:creationId xmlns:a16="http://schemas.microsoft.com/office/drawing/2014/main" id="{FA923480-13A4-43C8-8A6A-B699B1044433}"/>
                  </a:ext>
                </a:extLst>
              </p:cNvPr>
              <p:cNvSpPr/>
              <p:nvPr/>
            </p:nvSpPr>
            <p:spPr>
              <a:xfrm rot="10800000">
                <a:off x="1094711" y="993832"/>
                <a:ext cx="3587648" cy="764224"/>
              </a:xfrm>
              <a:prstGeom prst="roundRect">
                <a:avLst/>
              </a:prstGeom>
              <a:solidFill>
                <a:srgbClr val="E9821E"/>
              </a:solidFill>
              <a:sp3d prstMaterial="plastic">
                <a:bevelT w="127000" h="25400" prst="relaxedInset"/>
              </a:sp3d>
            </p:spPr>
            <p:style>
              <a:lnRef idx="0">
                <a:schemeClr val="lt1">
                  <a:hueOff val="0"/>
                  <a:satOff val="0"/>
                  <a:lumOff val="0"/>
                  <a:alphaOff val="0"/>
                </a:schemeClr>
              </a:lnRef>
              <a:fillRef idx="3">
                <a:schemeClr val="accent1">
                  <a:shade val="80000"/>
                  <a:hueOff val="112617"/>
                  <a:satOff val="-9131"/>
                  <a:lumOff val="8759"/>
                  <a:alphaOff val="0"/>
                </a:schemeClr>
              </a:fillRef>
              <a:effectRef idx="2">
                <a:schemeClr val="accent1">
                  <a:shade val="80000"/>
                  <a:hueOff val="112617"/>
                  <a:satOff val="-9131"/>
                  <a:lumOff val="8759"/>
                  <a:alphaOff val="0"/>
                </a:schemeClr>
              </a:effectRef>
              <a:fontRef idx="minor">
                <a:schemeClr val="lt1"/>
              </a:fontRef>
            </p:style>
          </p:sp>
          <p:sp>
            <p:nvSpPr>
              <p:cNvPr id="18" name="Rectangle: Rounded Corners 6">
                <a:extLst>
                  <a:ext uri="{FF2B5EF4-FFF2-40B4-BE49-F238E27FC236}">
                    <a16:creationId xmlns:a16="http://schemas.microsoft.com/office/drawing/2014/main" id="{75558B7E-A94B-40C3-A951-21DFEB8820D9}"/>
                  </a:ext>
                </a:extLst>
              </p:cNvPr>
              <p:cNvSpPr txBox="1"/>
              <p:nvPr/>
            </p:nvSpPr>
            <p:spPr>
              <a:xfrm>
                <a:off x="1132017" y="1149434"/>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Monitoring</a:t>
                </a:r>
              </a:p>
            </p:txBody>
          </p:sp>
        </p:grpSp>
        <p:sp>
          <p:nvSpPr>
            <p:cNvPr id="21" name="Oval 20" descr="&quot;M&quot; in circle">
              <a:extLst>
                <a:ext uri="{FF2B5EF4-FFF2-40B4-BE49-F238E27FC236}">
                  <a16:creationId xmlns:a16="http://schemas.microsoft.com/office/drawing/2014/main" id="{569632C3-20A6-49C0-B94F-09094C510092}"/>
                </a:ext>
              </a:extLst>
            </p:cNvPr>
            <p:cNvSpPr/>
            <p:nvPr/>
          </p:nvSpPr>
          <p:spPr>
            <a:xfrm>
              <a:off x="3873912" y="2268521"/>
              <a:ext cx="856527" cy="856527"/>
            </a:xfrm>
            <a:prstGeom prst="ellipse">
              <a:avLst/>
            </a:prstGeom>
            <a:solidFill>
              <a:schemeClr val="accent5">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M</a:t>
              </a:r>
            </a:p>
          </p:txBody>
        </p:sp>
        <p:grpSp>
          <p:nvGrpSpPr>
            <p:cNvPr id="8" name="Group 7" descr="word Accountability">
              <a:extLst>
                <a:ext uri="{FF2B5EF4-FFF2-40B4-BE49-F238E27FC236}">
                  <a16:creationId xmlns:a16="http://schemas.microsoft.com/office/drawing/2014/main" id="{AE826FC5-86C2-4C56-8E3C-0BC3FF39888C}"/>
                </a:ext>
              </a:extLst>
            </p:cNvPr>
            <p:cNvGrpSpPr/>
            <p:nvPr/>
          </p:nvGrpSpPr>
          <p:grpSpPr>
            <a:xfrm>
              <a:off x="4302176" y="3324679"/>
              <a:ext cx="3587648" cy="764224"/>
              <a:chOff x="1094711" y="1986183"/>
              <a:chExt cx="3587648" cy="764224"/>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09DB6015-3FA5-4166-887F-1945B34B190B}"/>
                  </a:ext>
                </a:extLst>
              </p:cNvPr>
              <p:cNvSpPr/>
              <p:nvPr/>
            </p:nvSpPr>
            <p:spPr>
              <a:xfrm rot="10800000">
                <a:off x="1094711" y="1986183"/>
                <a:ext cx="3587648" cy="764224"/>
              </a:xfrm>
              <a:prstGeom prst="roundRect">
                <a:avLst/>
              </a:prstGeom>
              <a:solidFill>
                <a:srgbClr val="E98F47"/>
              </a:solidFill>
              <a:sp3d prstMaterial="plastic">
                <a:bevelT w="127000" h="25400" prst="relaxedInset"/>
              </a:sp3d>
            </p:spPr>
            <p:style>
              <a:lnRef idx="0">
                <a:schemeClr val="lt1">
                  <a:hueOff val="0"/>
                  <a:satOff val="0"/>
                  <a:lumOff val="0"/>
                  <a:alphaOff val="0"/>
                </a:schemeClr>
              </a:lnRef>
              <a:fillRef idx="3">
                <a:schemeClr val="accent1">
                  <a:shade val="80000"/>
                  <a:hueOff val="225233"/>
                  <a:satOff val="-18262"/>
                  <a:lumOff val="17517"/>
                  <a:alphaOff val="0"/>
                </a:schemeClr>
              </a:fillRef>
              <a:effectRef idx="2">
                <a:schemeClr val="accent1">
                  <a:shade val="80000"/>
                  <a:hueOff val="225233"/>
                  <a:satOff val="-18262"/>
                  <a:lumOff val="17517"/>
                  <a:alphaOff val="0"/>
                </a:schemeClr>
              </a:effectRef>
              <a:fontRef idx="minor">
                <a:schemeClr val="lt1"/>
              </a:fontRef>
            </p:style>
          </p:sp>
          <p:sp>
            <p:nvSpPr>
              <p:cNvPr id="16" name="Rectangle: Rounded Corners 8">
                <a:extLst>
                  <a:ext uri="{FF2B5EF4-FFF2-40B4-BE49-F238E27FC236}">
                    <a16:creationId xmlns:a16="http://schemas.microsoft.com/office/drawing/2014/main" id="{90CFE760-022C-4B61-94B0-8604C12909A8}"/>
                  </a:ext>
                </a:extLst>
              </p:cNvPr>
              <p:cNvSpPr txBox="1"/>
              <p:nvPr/>
            </p:nvSpPr>
            <p:spPr>
              <a:xfrm>
                <a:off x="1132017" y="2168609"/>
                <a:ext cx="3513036" cy="4095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grpSp>
        <p:sp>
          <p:nvSpPr>
            <p:cNvPr id="22" name="Oval 21" descr="&quot;A&quot; in circle">
              <a:extLst>
                <a:ext uri="{FF2B5EF4-FFF2-40B4-BE49-F238E27FC236}">
                  <a16:creationId xmlns:a16="http://schemas.microsoft.com/office/drawing/2014/main" id="{D2B983C8-9A3C-4CD4-8025-4EEBC1237073}"/>
                </a:ext>
              </a:extLst>
            </p:cNvPr>
            <p:cNvSpPr/>
            <p:nvPr/>
          </p:nvSpPr>
          <p:spPr>
            <a:xfrm>
              <a:off x="3873911" y="3287373"/>
              <a:ext cx="856527" cy="856527"/>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A</a:t>
              </a:r>
            </a:p>
          </p:txBody>
        </p:sp>
        <p:grpSp>
          <p:nvGrpSpPr>
            <p:cNvPr id="9" name="Group 8" descr="words Risk Mitigation">
              <a:extLst>
                <a:ext uri="{FF2B5EF4-FFF2-40B4-BE49-F238E27FC236}">
                  <a16:creationId xmlns:a16="http://schemas.microsoft.com/office/drawing/2014/main" id="{046B795B-1453-4595-AAF2-FCD16F486AE1}"/>
                </a:ext>
              </a:extLst>
            </p:cNvPr>
            <p:cNvGrpSpPr/>
            <p:nvPr/>
          </p:nvGrpSpPr>
          <p:grpSpPr>
            <a:xfrm>
              <a:off x="4302176" y="4317030"/>
              <a:ext cx="3587648" cy="764224"/>
              <a:chOff x="1094711" y="2978534"/>
              <a:chExt cx="3587648" cy="764224"/>
            </a:xfrm>
            <a:scene3d>
              <a:camera prst="orthographicFront"/>
              <a:lightRig rig="threePt" dir="t">
                <a:rot lat="0" lon="0" rev="7500000"/>
              </a:lightRig>
            </a:scene3d>
          </p:grpSpPr>
          <p:sp>
            <p:nvSpPr>
              <p:cNvPr id="13" name="Rectangle: Rounded Corners 12">
                <a:extLst>
                  <a:ext uri="{FF2B5EF4-FFF2-40B4-BE49-F238E27FC236}">
                    <a16:creationId xmlns:a16="http://schemas.microsoft.com/office/drawing/2014/main" id="{5AF3DC3F-451A-44C1-A711-E7092C41B21A}"/>
                  </a:ext>
                </a:extLst>
              </p:cNvPr>
              <p:cNvSpPr/>
              <p:nvPr/>
            </p:nvSpPr>
            <p:spPr>
              <a:xfrm rot="10800000">
                <a:off x="1094711" y="2978534"/>
                <a:ext cx="3587648" cy="764224"/>
              </a:xfrm>
              <a:prstGeom prst="roundRect">
                <a:avLst/>
              </a:prstGeom>
              <a:solidFill>
                <a:srgbClr val="EEAA47"/>
              </a:solidFill>
              <a:sp3d prstMaterial="plastic">
                <a:bevelT w="127000" h="25400" prst="relaxedInset"/>
              </a:sp3d>
            </p:spPr>
            <p:style>
              <a:lnRef idx="0">
                <a:schemeClr val="lt1">
                  <a:hueOff val="0"/>
                  <a:satOff val="0"/>
                  <a:lumOff val="0"/>
                  <a:alphaOff val="0"/>
                </a:schemeClr>
              </a:lnRef>
              <a:fillRef idx="3">
                <a:schemeClr val="accent1">
                  <a:shade val="80000"/>
                  <a:hueOff val="337850"/>
                  <a:satOff val="-27393"/>
                  <a:lumOff val="26276"/>
                  <a:alphaOff val="0"/>
                </a:schemeClr>
              </a:fillRef>
              <a:effectRef idx="2">
                <a:schemeClr val="accent1">
                  <a:shade val="80000"/>
                  <a:hueOff val="337850"/>
                  <a:satOff val="-27393"/>
                  <a:lumOff val="26276"/>
                  <a:alphaOff val="0"/>
                </a:schemeClr>
              </a:effectRef>
              <a:fontRef idx="minor">
                <a:schemeClr val="lt1"/>
              </a:fontRef>
            </p:style>
          </p:sp>
          <p:sp>
            <p:nvSpPr>
              <p:cNvPr id="14" name="Rectangle: Rounded Corners 10">
                <a:extLst>
                  <a:ext uri="{FF2B5EF4-FFF2-40B4-BE49-F238E27FC236}">
                    <a16:creationId xmlns:a16="http://schemas.microsoft.com/office/drawing/2014/main" id="{AA8B36D4-AF2B-4750-B835-BE92466D49AB}"/>
                  </a:ext>
                </a:extLst>
              </p:cNvPr>
              <p:cNvSpPr txBox="1"/>
              <p:nvPr/>
            </p:nvSpPr>
            <p:spPr>
              <a:xfrm>
                <a:off x="1132017" y="3111584"/>
                <a:ext cx="3513036" cy="47625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Risk Mitigation</a:t>
                </a:r>
              </a:p>
            </p:txBody>
          </p:sp>
        </p:grpSp>
        <p:sp>
          <p:nvSpPr>
            <p:cNvPr id="23" name="Oval 22" descr="&quot;R&quot; in circle">
              <a:extLst>
                <a:ext uri="{FF2B5EF4-FFF2-40B4-BE49-F238E27FC236}">
                  <a16:creationId xmlns:a16="http://schemas.microsoft.com/office/drawing/2014/main" id="{4C061CE4-834F-4DD6-9446-5447FA0C038E}"/>
                </a:ext>
              </a:extLst>
            </p:cNvPr>
            <p:cNvSpPr/>
            <p:nvPr/>
          </p:nvSpPr>
          <p:spPr>
            <a:xfrm>
              <a:off x="3873910" y="4259677"/>
              <a:ext cx="856527" cy="856527"/>
            </a:xfrm>
            <a:prstGeom prst="ellipse">
              <a:avLst/>
            </a:prstGeom>
            <a:solidFill>
              <a:schemeClr val="accent1">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R</a:t>
              </a:r>
            </a:p>
          </p:txBody>
        </p:sp>
        <p:grpSp>
          <p:nvGrpSpPr>
            <p:cNvPr id="10" name="Group 9" descr="word Transparency">
              <a:extLst>
                <a:ext uri="{FF2B5EF4-FFF2-40B4-BE49-F238E27FC236}">
                  <a16:creationId xmlns:a16="http://schemas.microsoft.com/office/drawing/2014/main" id="{AC8315D3-53AC-487C-96D8-64A8621CD5D0}"/>
                </a:ext>
              </a:extLst>
            </p:cNvPr>
            <p:cNvGrpSpPr/>
            <p:nvPr/>
          </p:nvGrpSpPr>
          <p:grpSpPr>
            <a:xfrm>
              <a:off x="4302176" y="5309382"/>
              <a:ext cx="3587648" cy="764224"/>
              <a:chOff x="1094711" y="3970886"/>
              <a:chExt cx="3587648" cy="764224"/>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id="{AA6ADF0C-CE1B-4B7C-B22F-A348168C040F}"/>
                  </a:ext>
                </a:extLst>
              </p:cNvPr>
              <p:cNvSpPr/>
              <p:nvPr/>
            </p:nvSpPr>
            <p:spPr>
              <a:xfrm rot="10800000">
                <a:off x="1094711" y="3970886"/>
                <a:ext cx="3587648" cy="764224"/>
              </a:xfrm>
              <a:prstGeom prst="roundRect">
                <a:avLst/>
              </a:prstGeom>
              <a:solidFill>
                <a:srgbClr val="E8BE76"/>
              </a:solidFill>
              <a:sp3d prstMaterial="plastic">
                <a:bevelT w="127000" h="25400" prst="relaxedInset"/>
              </a:sp3d>
            </p:spPr>
            <p:style>
              <a:lnRef idx="0">
                <a:schemeClr val="lt1">
                  <a:hueOff val="0"/>
                  <a:satOff val="0"/>
                  <a:lumOff val="0"/>
                  <a:alphaOff val="0"/>
                </a:schemeClr>
              </a:lnRef>
              <a:fillRef idx="3">
                <a:schemeClr val="accent1">
                  <a:shade val="80000"/>
                  <a:hueOff val="450467"/>
                  <a:satOff val="-36524"/>
                  <a:lumOff val="35034"/>
                  <a:alphaOff val="0"/>
                </a:schemeClr>
              </a:fillRef>
              <a:effectRef idx="2">
                <a:schemeClr val="accent1">
                  <a:shade val="80000"/>
                  <a:hueOff val="450467"/>
                  <a:satOff val="-36524"/>
                  <a:lumOff val="35034"/>
                  <a:alphaOff val="0"/>
                </a:schemeClr>
              </a:effectRef>
              <a:fontRef idx="minor">
                <a:schemeClr val="lt1"/>
              </a:fontRef>
            </p:style>
          </p:sp>
          <p:sp>
            <p:nvSpPr>
              <p:cNvPr id="12" name="Rectangle: Rounded Corners 12">
                <a:extLst>
                  <a:ext uri="{FF2B5EF4-FFF2-40B4-BE49-F238E27FC236}">
                    <a16:creationId xmlns:a16="http://schemas.microsoft.com/office/drawing/2014/main" id="{D613EEB9-468F-441F-8186-15A4138EF374}"/>
                  </a:ext>
                </a:extLst>
              </p:cNvPr>
              <p:cNvSpPr txBox="1"/>
              <p:nvPr/>
            </p:nvSpPr>
            <p:spPr>
              <a:xfrm>
                <a:off x="1132017" y="4092658"/>
                <a:ext cx="3513036" cy="5048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Transparency</a:t>
                </a:r>
              </a:p>
            </p:txBody>
          </p:sp>
        </p:grpSp>
        <p:sp>
          <p:nvSpPr>
            <p:cNvPr id="24" name="Oval 23" descr="&quot;T&quot; in circle">
              <a:extLst>
                <a:ext uri="{FF2B5EF4-FFF2-40B4-BE49-F238E27FC236}">
                  <a16:creationId xmlns:a16="http://schemas.microsoft.com/office/drawing/2014/main" id="{2C50CF42-5829-4B54-9D71-34217811534E}"/>
                </a:ext>
              </a:extLst>
            </p:cNvPr>
            <p:cNvSpPr/>
            <p:nvPr/>
          </p:nvSpPr>
          <p:spPr>
            <a:xfrm>
              <a:off x="3873909" y="5231981"/>
              <a:ext cx="856527" cy="856527"/>
            </a:xfrm>
            <a:prstGeom prst="ellipse">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T</a:t>
              </a:r>
            </a:p>
          </p:txBody>
        </p:sp>
      </p:grpSp>
      <p:sp>
        <p:nvSpPr>
          <p:cNvPr id="7" name="TextBox 6"/>
          <p:cNvSpPr txBox="1"/>
          <p:nvPr/>
        </p:nvSpPr>
        <p:spPr>
          <a:xfrm>
            <a:off x="5317702" y="1213453"/>
            <a:ext cx="5732568" cy="4900252"/>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800" b="1"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SMART 3.0 Training Series</a:t>
            </a:r>
            <a:r>
              <a:rPr kumimoji="0" lang="en-US" sz="2800" b="0"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 training modules are focused on: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S</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trategies for sound grant management that includes: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M</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onitoring,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ccountability,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R</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isk mitigation and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T</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ransparency</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endPar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These four themes are weaved throughout the OMB Uniform Administrative Requirements, Cost Principles, and Audit Requirements for Federal Awards also known as the Uniform Guidance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2 CFR Part 200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2 CFR Part 2900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37007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FEF4E-4CE1-4CC2-B502-E5E6D6BD2EE8}"/>
              </a:ext>
            </a:extLst>
          </p:cNvPr>
          <p:cNvSpPr>
            <a:spLocks noGrp="1"/>
          </p:cNvSpPr>
          <p:nvPr>
            <p:ph type="title"/>
          </p:nvPr>
        </p:nvSpPr>
        <p:spPr/>
        <p:txBody>
          <a:bodyPr/>
          <a:lstStyle/>
          <a:p>
            <a:r>
              <a:rPr lang="en-US" dirty="0"/>
              <a:t>Severance Categories</a:t>
            </a:r>
          </a:p>
        </p:txBody>
      </p:sp>
      <p:graphicFrame>
        <p:nvGraphicFramePr>
          <p:cNvPr id="5" name="Content Placeholder 4" descr="SmartArt listing severance categories">
            <a:extLst>
              <a:ext uri="{FF2B5EF4-FFF2-40B4-BE49-F238E27FC236}">
                <a16:creationId xmlns:a16="http://schemas.microsoft.com/office/drawing/2014/main" id="{99732134-AEE5-4A3C-87AB-1245BF36D47C}"/>
              </a:ext>
            </a:extLst>
          </p:cNvPr>
          <p:cNvGraphicFramePr>
            <a:graphicFrameLocks noGrp="1"/>
          </p:cNvGraphicFramePr>
          <p:nvPr>
            <p:ph idx="1"/>
            <p:extLst>
              <p:ext uri="{D42A27DB-BD31-4B8C-83A1-F6EECF244321}">
                <p14:modId xmlns:p14="http://schemas.microsoft.com/office/powerpoint/2010/main" val="3165083216"/>
              </p:ext>
            </p:extLst>
          </p:nvPr>
        </p:nvGraphicFramePr>
        <p:xfrm>
          <a:off x="517525" y="1315709"/>
          <a:ext cx="1115695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9EEEE43-A1B3-4633-910D-659B99F581FD}"/>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675495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AE52-023C-400F-BC80-200162F8CCCF}"/>
              </a:ext>
            </a:extLst>
          </p:cNvPr>
          <p:cNvSpPr>
            <a:spLocks noGrp="1"/>
          </p:cNvSpPr>
          <p:nvPr>
            <p:ph type="title"/>
          </p:nvPr>
        </p:nvSpPr>
        <p:spPr/>
        <p:txBody>
          <a:bodyPr/>
          <a:lstStyle/>
          <a:p>
            <a:r>
              <a:rPr lang="en-US" dirty="0"/>
              <a:t>Other Provisions (2)</a:t>
            </a:r>
          </a:p>
        </p:txBody>
      </p:sp>
      <p:sp>
        <p:nvSpPr>
          <p:cNvPr id="3" name="Content Placeholder 2">
            <a:extLst>
              <a:ext uri="{FF2B5EF4-FFF2-40B4-BE49-F238E27FC236}">
                <a16:creationId xmlns:a16="http://schemas.microsoft.com/office/drawing/2014/main" id="{E858F651-B3F3-467D-95F9-D2ADA9980149}"/>
              </a:ext>
            </a:extLst>
          </p:cNvPr>
          <p:cNvSpPr>
            <a:spLocks noGrp="1"/>
          </p:cNvSpPr>
          <p:nvPr>
            <p:ph idx="1"/>
          </p:nvPr>
        </p:nvSpPr>
        <p:spPr/>
        <p:txBody>
          <a:bodyPr/>
          <a:lstStyle/>
          <a:p>
            <a:r>
              <a:rPr lang="en-US" dirty="0"/>
              <a:t>Provision on employee morale replaced by allowing for the limited use of Employee Health and Welfare Costs that improve working conditions </a:t>
            </a:r>
          </a:p>
          <a:p>
            <a:r>
              <a:rPr lang="en-US" dirty="0"/>
              <a:t>Institutions of Higher Education only </a:t>
            </a:r>
          </a:p>
          <a:p>
            <a:pPr lvl="1"/>
            <a:r>
              <a:rPr lang="en-US" dirty="0"/>
              <a:t>Tuition for individual employees are allowable if granted per established policy and distributed to all activities on equitable basis</a:t>
            </a:r>
          </a:p>
          <a:p>
            <a:pPr lvl="1"/>
            <a:r>
              <a:rPr lang="en-US" dirty="0"/>
              <a:t>Not allowable for family members</a:t>
            </a:r>
          </a:p>
          <a:p>
            <a:r>
              <a:rPr lang="en-US" dirty="0"/>
              <a:t>Other detailed provisions in Uniform Guidance</a:t>
            </a:r>
          </a:p>
        </p:txBody>
      </p:sp>
      <p:sp>
        <p:nvSpPr>
          <p:cNvPr id="4" name="Slide Number Placeholder 3">
            <a:extLst>
              <a:ext uri="{FF2B5EF4-FFF2-40B4-BE49-F238E27FC236}">
                <a16:creationId xmlns:a16="http://schemas.microsoft.com/office/drawing/2014/main" id="{732D2A47-ED49-4439-8CE0-B8B807AD74AF}"/>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3171634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CE4B-B573-422D-80D5-6775DF82B267}"/>
              </a:ext>
            </a:extLst>
          </p:cNvPr>
          <p:cNvSpPr>
            <a:spLocks noGrp="1"/>
          </p:cNvSpPr>
          <p:nvPr>
            <p:ph type="title"/>
          </p:nvPr>
        </p:nvSpPr>
        <p:spPr/>
        <p:txBody>
          <a:bodyPr/>
          <a:lstStyle/>
          <a:p>
            <a:r>
              <a:rPr lang="en-US" dirty="0"/>
              <a:t>Pay-As-You-Go Methods</a:t>
            </a:r>
          </a:p>
        </p:txBody>
      </p:sp>
      <p:graphicFrame>
        <p:nvGraphicFramePr>
          <p:cNvPr id="3" name="Diagram 2" descr="SmartArt listing pay-as-you-go methods"/>
          <p:cNvGraphicFramePr/>
          <p:nvPr>
            <p:extLst>
              <p:ext uri="{D42A27DB-BD31-4B8C-83A1-F6EECF244321}">
                <p14:modId xmlns:p14="http://schemas.microsoft.com/office/powerpoint/2010/main" val="1127488499"/>
              </p:ext>
            </p:extLst>
          </p:nvPr>
        </p:nvGraphicFramePr>
        <p:xfrm>
          <a:off x="1761067" y="1397000"/>
          <a:ext cx="8610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A03B408-B53A-4971-8332-E2AFF3C29DFF}"/>
              </a:ext>
            </a:extLst>
          </p:cNvPr>
          <p:cNvSpPr>
            <a:spLocks noGrp="1"/>
          </p:cNvSpPr>
          <p:nvPr>
            <p:ph type="sldNum" sz="quarter" idx="12"/>
          </p:nvPr>
        </p:nvSpPr>
        <p:spPr/>
        <p:txBody>
          <a:bodyPr/>
          <a:lstStyle/>
          <a:p>
            <a:fld id="{AEF1280C-1E94-430E-A516-D051ECA45720}" type="slidenum">
              <a:rPr lang="en-US" smtClean="0"/>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4D75-755B-437E-A048-DA85F0FFBE58}"/>
              </a:ext>
            </a:extLst>
          </p:cNvPr>
          <p:cNvSpPr>
            <a:spLocks noGrp="1"/>
          </p:cNvSpPr>
          <p:nvPr>
            <p:ph type="title"/>
          </p:nvPr>
        </p:nvSpPr>
        <p:spPr/>
        <p:txBody>
          <a:bodyPr/>
          <a:lstStyle/>
          <a:p>
            <a:r>
              <a:rPr lang="en-US" dirty="0"/>
              <a:t>Funded Reserves</a:t>
            </a:r>
          </a:p>
        </p:txBody>
      </p:sp>
      <p:sp>
        <p:nvSpPr>
          <p:cNvPr id="138247" name="Text Placeholder 1"/>
          <p:cNvSpPr>
            <a:spLocks noGrp="1"/>
          </p:cNvSpPr>
          <p:nvPr>
            <p:ph idx="1"/>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pPr algn="l" eaLnBrk="1" hangingPunct="1"/>
            <a:r>
              <a:rPr lang="en-US" altLang="en-US" dirty="0"/>
              <a:t>For Unemployment Compensation and Workers Compensation ONLY, reserves for self-insurance allowable if:</a:t>
            </a:r>
          </a:p>
          <a:p>
            <a:pPr lvl="1"/>
            <a:r>
              <a:rPr lang="en-US" altLang="en-US" dirty="0"/>
              <a:t>Based on reasonable estimates of the liabilities and the types and extent of coverage</a:t>
            </a:r>
          </a:p>
          <a:p>
            <a:pPr lvl="1"/>
            <a:r>
              <a:rPr lang="en-US" altLang="en-US" dirty="0"/>
              <a:t>Rates/premiums would have been allowable had insurance been purchased to cover the risks</a:t>
            </a:r>
          </a:p>
        </p:txBody>
      </p:sp>
      <p:pic>
        <p:nvPicPr>
          <p:cNvPr id="5" name="Picture 4" descr="hand putting coins in jars">
            <a:extLst>
              <a:ext uri="{FF2B5EF4-FFF2-40B4-BE49-F238E27FC236}">
                <a16:creationId xmlns:a16="http://schemas.microsoft.com/office/drawing/2014/main" id="{9F2F5AB4-012D-4B8D-BDAE-4B472E8BA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079" y="3660228"/>
            <a:ext cx="4590156" cy="2253766"/>
          </a:xfrm>
          <a:prstGeom prst="rect">
            <a:avLst/>
          </a:prstGeom>
        </p:spPr>
      </p:pic>
      <p:sp>
        <p:nvSpPr>
          <p:cNvPr id="3" name="Slide Number Placeholder 2">
            <a:extLst>
              <a:ext uri="{FF2B5EF4-FFF2-40B4-BE49-F238E27FC236}">
                <a16:creationId xmlns:a16="http://schemas.microsoft.com/office/drawing/2014/main" id="{362E05EB-C818-4B84-ADD4-5DD436B42EF4}"/>
              </a:ext>
            </a:extLst>
          </p:cNvPr>
          <p:cNvSpPr>
            <a:spLocks noGrp="1"/>
          </p:cNvSpPr>
          <p:nvPr>
            <p:ph type="sldNum" sz="quarter" idx="12"/>
          </p:nvPr>
        </p:nvSpPr>
        <p:spPr/>
        <p:txBody>
          <a:bodyPr/>
          <a:lstStyle/>
          <a:p>
            <a:fld id="{AEF1280C-1E94-430E-A516-D051ECA45720}" type="slidenum">
              <a:rPr lang="en-US" smtClean="0"/>
              <a:t>33</a:t>
            </a:fld>
            <a:endParaRPr lang="en-US" dirty="0"/>
          </a:p>
        </p:txBody>
      </p:sp>
    </p:spTree>
    <p:extLst>
      <p:ext uri="{BB962C8B-B14F-4D97-AF65-F5344CB8AC3E}">
        <p14:creationId xmlns:p14="http://schemas.microsoft.com/office/powerpoint/2010/main" val="1323345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FC44-0400-4A12-8529-FB0113BCE583}"/>
              </a:ext>
            </a:extLst>
          </p:cNvPr>
          <p:cNvSpPr>
            <a:spLocks noGrp="1"/>
          </p:cNvSpPr>
          <p:nvPr>
            <p:ph type="title"/>
          </p:nvPr>
        </p:nvSpPr>
        <p:spPr/>
        <p:txBody>
          <a:bodyPr/>
          <a:lstStyle/>
          <a:p>
            <a:r>
              <a:rPr lang="en-US" dirty="0"/>
              <a:t>Funded Reserves – Methods of Calculating</a:t>
            </a:r>
          </a:p>
        </p:txBody>
      </p:sp>
      <p:sp>
        <p:nvSpPr>
          <p:cNvPr id="3" name="Content Placeholder 2">
            <a:extLst>
              <a:ext uri="{FF2B5EF4-FFF2-40B4-BE49-F238E27FC236}">
                <a16:creationId xmlns:a16="http://schemas.microsoft.com/office/drawing/2014/main" id="{1D6A3F49-7F0D-447A-8B17-9B2B0C770F8A}"/>
              </a:ext>
            </a:extLst>
          </p:cNvPr>
          <p:cNvSpPr>
            <a:spLocks noGrp="1"/>
          </p:cNvSpPr>
          <p:nvPr>
            <p:ph idx="1"/>
          </p:nvPr>
        </p:nvSpPr>
        <p:spPr/>
        <p:txBody>
          <a:bodyPr/>
          <a:lstStyle/>
          <a:p>
            <a:r>
              <a:rPr lang="en-US" dirty="0"/>
              <a:t>Pension plan costs, and post-retirement health plans not included in a pension plan, may be computed using two methods:</a:t>
            </a:r>
          </a:p>
          <a:p>
            <a:pPr lvl="1"/>
            <a:r>
              <a:rPr lang="en-US" dirty="0"/>
              <a:t>Pay-as-you-go method, or</a:t>
            </a:r>
          </a:p>
          <a:p>
            <a:pPr lvl="1"/>
            <a:r>
              <a:rPr lang="en-US" dirty="0"/>
              <a:t>Acceptable actuarial cost method (in accordance with established written policies)</a:t>
            </a:r>
          </a:p>
          <a:p>
            <a:r>
              <a:rPr lang="en-US" dirty="0"/>
              <a:t>See </a:t>
            </a:r>
            <a:r>
              <a:rPr lang="en-US" dirty="0">
                <a:hlinkClick r:id="rId3"/>
              </a:rPr>
              <a:t>2 CFR 200.431 </a:t>
            </a:r>
            <a:r>
              <a:rPr lang="en-US" dirty="0"/>
              <a:t>for extended provisions </a:t>
            </a:r>
            <a:br>
              <a:rPr lang="en-US" dirty="0"/>
            </a:br>
            <a:r>
              <a:rPr lang="en-US" dirty="0"/>
              <a:t>on methods of calculation and timeframes </a:t>
            </a:r>
            <a:br>
              <a:rPr lang="en-US" dirty="0"/>
            </a:br>
            <a:r>
              <a:rPr lang="en-US" dirty="0"/>
              <a:t>for payments.</a:t>
            </a:r>
          </a:p>
        </p:txBody>
      </p:sp>
      <p:pic>
        <p:nvPicPr>
          <p:cNvPr id="6" name="Picture 5" descr="pen and calculator">
            <a:extLst>
              <a:ext uri="{FF2B5EF4-FFF2-40B4-BE49-F238E27FC236}">
                <a16:creationId xmlns:a16="http://schemas.microsoft.com/office/drawing/2014/main" id="{153AF842-BFEC-43E5-87D1-24CCDF12BF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4581" y="3187262"/>
            <a:ext cx="3676076" cy="2451942"/>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D35B3701-67DF-4C2D-AB6D-5381DDCF1F2A}"/>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extLst>
      <p:ext uri="{BB962C8B-B14F-4D97-AF65-F5344CB8AC3E}">
        <p14:creationId xmlns:p14="http://schemas.microsoft.com/office/powerpoint/2010/main" val="2138513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and Code of Conduct (Ethics)</a:t>
            </a:r>
          </a:p>
        </p:txBody>
      </p:sp>
      <p:sp>
        <p:nvSpPr>
          <p:cNvPr id="3" name="Text Placeholder 2"/>
          <p:cNvSpPr>
            <a:spLocks noGrp="1"/>
          </p:cNvSpPr>
          <p:nvPr>
            <p:ph idx="1"/>
          </p:nvPr>
        </p:nvSpPr>
        <p:spPr/>
        <p:txBody>
          <a:bodyPr>
            <a:normAutofit/>
          </a:bodyPr>
          <a:lstStyle/>
          <a:p>
            <a:r>
              <a:rPr lang="en-US" dirty="0"/>
              <a:t>Conflict of Interest</a:t>
            </a:r>
          </a:p>
          <a:p>
            <a:pPr lvl="1"/>
            <a:r>
              <a:rPr lang="en-US" b="1" dirty="0"/>
              <a:t>Must</a:t>
            </a:r>
            <a:r>
              <a:rPr lang="en-US" dirty="0"/>
              <a:t> – </a:t>
            </a:r>
            <a:r>
              <a:rPr lang="en-US" dirty="0">
                <a:hlinkClick r:id="rId3"/>
              </a:rPr>
              <a:t>2 CFR Part 200</a:t>
            </a:r>
            <a:r>
              <a:rPr lang="en-US" dirty="0"/>
              <a:t> requires a Conflict of Interest (COI) policy in place for any employee participating in a procurement transaction</a:t>
            </a:r>
          </a:p>
          <a:p>
            <a:pPr lvl="1"/>
            <a:r>
              <a:rPr lang="en-US" b="1" dirty="0"/>
              <a:t>Should</a:t>
            </a:r>
            <a:r>
              <a:rPr lang="en-US" dirty="0"/>
              <a:t> – Good business practice to apply COI policies to all employees</a:t>
            </a:r>
          </a:p>
          <a:p>
            <a:r>
              <a:rPr lang="en-US" dirty="0"/>
              <a:t>Code of Conduct (Ethics)</a:t>
            </a:r>
          </a:p>
          <a:p>
            <a:pPr lvl="1"/>
            <a:r>
              <a:rPr lang="en-US" b="1" dirty="0"/>
              <a:t>Should</a:t>
            </a:r>
            <a:r>
              <a:rPr lang="en-US" dirty="0"/>
              <a:t> – Good business practice to have an agency-</a:t>
            </a:r>
            <a:br>
              <a:rPr lang="en-US" dirty="0"/>
            </a:br>
            <a:r>
              <a:rPr lang="en-US" dirty="0"/>
              <a:t>wide code of ethics policy for all employees, </a:t>
            </a:r>
            <a:br>
              <a:rPr lang="en-US" dirty="0"/>
            </a:br>
            <a:r>
              <a:rPr lang="en-US" dirty="0"/>
              <a:t>managers and board members</a:t>
            </a:r>
          </a:p>
          <a:p>
            <a:pPr lvl="1"/>
            <a:r>
              <a:rPr lang="en-US" dirty="0"/>
              <a:t>Policy should address situations where employees </a:t>
            </a:r>
            <a:br>
              <a:rPr lang="en-US" dirty="0"/>
            </a:br>
            <a:r>
              <a:rPr lang="en-US" dirty="0"/>
              <a:t>have outside or additional employment </a:t>
            </a:r>
          </a:p>
        </p:txBody>
      </p:sp>
      <p:pic>
        <p:nvPicPr>
          <p:cNvPr id="6" name="Picture 5" descr="words &quot;conflict of interest&quot; exposed under torn paper">
            <a:extLst>
              <a:ext uri="{FF2B5EF4-FFF2-40B4-BE49-F238E27FC236}">
                <a16:creationId xmlns:a16="http://schemas.microsoft.com/office/drawing/2014/main" id="{A3057CD4-3E08-422B-A81A-B96752F05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291" y="3136188"/>
            <a:ext cx="3706999" cy="2472568"/>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fld id="{AEF1280C-1E94-430E-A516-D051ECA45720}" type="slidenum">
              <a:rPr lang="en-US" smtClean="0"/>
              <a:pPr/>
              <a:t>35</a:t>
            </a:fld>
            <a:endParaRPr lang="en-US" dirty="0"/>
          </a:p>
        </p:txBody>
      </p:sp>
    </p:spTree>
    <p:extLst>
      <p:ext uri="{BB962C8B-B14F-4D97-AF65-F5344CB8AC3E}">
        <p14:creationId xmlns:p14="http://schemas.microsoft.com/office/powerpoint/2010/main" val="572913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Handbook – Written Policies</a:t>
            </a:r>
          </a:p>
        </p:txBody>
      </p:sp>
      <p:sp>
        <p:nvSpPr>
          <p:cNvPr id="3" name="Text Placeholder 2"/>
          <p:cNvSpPr>
            <a:spLocks noGrp="1"/>
          </p:cNvSpPr>
          <p:nvPr>
            <p:ph idx="1"/>
          </p:nvPr>
        </p:nvSpPr>
        <p:spPr/>
        <p:txBody>
          <a:bodyPr>
            <a:normAutofit/>
          </a:bodyPr>
          <a:lstStyle/>
          <a:p>
            <a:r>
              <a:rPr lang="en-US" dirty="0"/>
              <a:t>Employee Handbook should identify the criteria </a:t>
            </a:r>
            <a:br>
              <a:rPr lang="en-US" dirty="0"/>
            </a:br>
            <a:r>
              <a:rPr lang="en-US" dirty="0"/>
              <a:t>for compensation and fringe benefits</a:t>
            </a:r>
          </a:p>
          <a:p>
            <a:r>
              <a:rPr lang="en-US" dirty="0"/>
              <a:t>Management compensation and fringe benefit </a:t>
            </a:r>
            <a:br>
              <a:rPr lang="en-US" dirty="0"/>
            </a:br>
            <a:r>
              <a:rPr lang="en-US" dirty="0"/>
              <a:t>packages should be consistent with industry </a:t>
            </a:r>
            <a:br>
              <a:rPr lang="en-US" dirty="0"/>
            </a:br>
            <a:r>
              <a:rPr lang="en-US" dirty="0"/>
              <a:t>standards </a:t>
            </a:r>
          </a:p>
          <a:p>
            <a:r>
              <a:rPr lang="en-US" dirty="0"/>
              <a:t>Handbook should outline salary and bonus limitations</a:t>
            </a:r>
          </a:p>
          <a:p>
            <a:r>
              <a:rPr lang="en-US" dirty="0"/>
              <a:t>Ensures submission and reporting to USASPENDING.GOV (</a:t>
            </a:r>
            <a:r>
              <a:rPr lang="en-US" dirty="0">
                <a:hlinkClick r:id="rId3"/>
              </a:rPr>
              <a:t>www.fsrs.gov</a:t>
            </a:r>
            <a:r>
              <a:rPr lang="en-US" dirty="0"/>
              <a:t>)</a:t>
            </a:r>
          </a:p>
          <a:p>
            <a:r>
              <a:rPr lang="en-US" dirty="0"/>
              <a:t>Specifies restrictions and unallowable compensation and fringe benefits </a:t>
            </a:r>
          </a:p>
        </p:txBody>
      </p:sp>
      <p:pic>
        <p:nvPicPr>
          <p:cNvPr id="6" name="Picture 5" descr="employee handbook and pair of eyeglasses">
            <a:extLst>
              <a:ext uri="{FF2B5EF4-FFF2-40B4-BE49-F238E27FC236}">
                <a16:creationId xmlns:a16="http://schemas.microsoft.com/office/drawing/2014/main" id="{BD10BE64-374D-4FBA-B2D9-2CE5CFD25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452" y="1545405"/>
            <a:ext cx="3391688" cy="2269039"/>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fld id="{AEF1280C-1E94-430E-A516-D051ECA45720}" type="slidenum">
              <a:rPr lang="en-US" smtClean="0"/>
              <a:pPr/>
              <a:t>36</a:t>
            </a:fld>
            <a:endParaRPr lang="en-US" dirty="0"/>
          </a:p>
        </p:txBody>
      </p:sp>
    </p:spTree>
    <p:extLst>
      <p:ext uri="{BB962C8B-B14F-4D97-AF65-F5344CB8AC3E}">
        <p14:creationId xmlns:p14="http://schemas.microsoft.com/office/powerpoint/2010/main" val="16218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006C-81DB-4425-A875-8B02E7002777}"/>
              </a:ext>
            </a:extLst>
          </p:cNvPr>
          <p:cNvSpPr>
            <a:spLocks noGrp="1"/>
          </p:cNvSpPr>
          <p:nvPr>
            <p:ph type="title"/>
          </p:nvPr>
        </p:nvSpPr>
        <p:spPr/>
        <p:txBody>
          <a:bodyPr/>
          <a:lstStyle/>
          <a:p>
            <a:r>
              <a:rPr lang="en-US" dirty="0"/>
              <a:t>Unallowable Payments</a:t>
            </a:r>
          </a:p>
        </p:txBody>
      </p:sp>
      <p:graphicFrame>
        <p:nvGraphicFramePr>
          <p:cNvPr id="5" name="Content Placeholder 4" descr="SmartArt listing unallowable payments">
            <a:extLst>
              <a:ext uri="{FF2B5EF4-FFF2-40B4-BE49-F238E27FC236}">
                <a16:creationId xmlns:a16="http://schemas.microsoft.com/office/drawing/2014/main" id="{403DD846-F6A1-4186-ADDD-2686B3D54543}"/>
              </a:ext>
            </a:extLst>
          </p:cNvPr>
          <p:cNvGraphicFramePr>
            <a:graphicFrameLocks noGrp="1"/>
          </p:cNvGraphicFramePr>
          <p:nvPr>
            <p:ph idx="1"/>
            <p:extLst>
              <p:ext uri="{D42A27DB-BD31-4B8C-83A1-F6EECF244321}">
                <p14:modId xmlns:p14="http://schemas.microsoft.com/office/powerpoint/2010/main" val="1920950015"/>
              </p:ext>
            </p:extLst>
          </p:nvPr>
        </p:nvGraphicFramePr>
        <p:xfrm>
          <a:off x="517525" y="1420813"/>
          <a:ext cx="1115695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03E96AF-C9AA-4370-AF22-95FBA6459AEC}"/>
              </a:ext>
            </a:extLst>
          </p:cNvPr>
          <p:cNvSpPr>
            <a:spLocks noGrp="1"/>
          </p:cNvSpPr>
          <p:nvPr>
            <p:ph type="sldNum" sz="quarter" idx="12"/>
          </p:nvPr>
        </p:nvSpPr>
        <p:spPr/>
        <p:txBody>
          <a:bodyPr/>
          <a:lstStyle/>
          <a:p>
            <a:fld id="{AEF1280C-1E94-430E-A516-D051ECA45720}" type="slidenum">
              <a:rPr lang="en-US" smtClean="0"/>
              <a:t>37</a:t>
            </a:fld>
            <a:endParaRPr lang="en-US" dirty="0"/>
          </a:p>
        </p:txBody>
      </p:sp>
    </p:spTree>
    <p:extLst>
      <p:ext uri="{BB962C8B-B14F-4D97-AF65-F5344CB8AC3E}">
        <p14:creationId xmlns:p14="http://schemas.microsoft.com/office/powerpoint/2010/main" val="2408793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D5A2-C21C-43EC-A177-0B1FF2C1B4F7}"/>
              </a:ext>
            </a:extLst>
          </p:cNvPr>
          <p:cNvSpPr>
            <a:spLocks noGrp="1"/>
          </p:cNvSpPr>
          <p:nvPr>
            <p:ph type="title"/>
          </p:nvPr>
        </p:nvSpPr>
        <p:spPr/>
        <p:txBody>
          <a:bodyPr/>
          <a:lstStyle/>
          <a:p>
            <a:r>
              <a:rPr lang="en-US" dirty="0"/>
              <a:t>Knowledge Check 3 - Questions</a:t>
            </a:r>
          </a:p>
        </p:txBody>
      </p:sp>
      <p:sp>
        <p:nvSpPr>
          <p:cNvPr id="3" name="Content Placeholder 2">
            <a:extLst>
              <a:ext uri="{FF2B5EF4-FFF2-40B4-BE49-F238E27FC236}">
                <a16:creationId xmlns:a16="http://schemas.microsoft.com/office/drawing/2014/main" id="{DADEDA07-0B59-408F-9AB2-DD7503E3A045}"/>
              </a:ext>
            </a:extLst>
          </p:cNvPr>
          <p:cNvSpPr>
            <a:spLocks noGrp="1"/>
          </p:cNvSpPr>
          <p:nvPr>
            <p:ph idx="1"/>
          </p:nvPr>
        </p:nvSpPr>
        <p:spPr/>
        <p:txBody>
          <a:bodyPr>
            <a:normAutofit/>
          </a:bodyPr>
          <a:lstStyle/>
          <a:p>
            <a:pPr marL="0" indent="0">
              <a:buNone/>
            </a:pPr>
            <a:r>
              <a:rPr lang="en-US" b="1" dirty="0">
                <a:solidFill>
                  <a:srgbClr val="D93E0D"/>
                </a:solidFill>
              </a:rPr>
              <a:t>True or False?</a:t>
            </a:r>
          </a:p>
          <a:p>
            <a:pPr marL="514350" indent="-514350">
              <a:buClr>
                <a:srgbClr val="D93E0D"/>
              </a:buClr>
              <a:buFont typeface="+mj-lt"/>
              <a:buAutoNum type="arabicPeriod"/>
            </a:pPr>
            <a:r>
              <a:rPr lang="en-US" altLang="en-US" dirty="0"/>
              <a:t>Unused leave after retirement or termination is allowable in the year of payment as an indirect cost.</a:t>
            </a:r>
          </a:p>
          <a:p>
            <a:pPr marL="514350" indent="-514350">
              <a:buClr>
                <a:srgbClr val="D93E0D"/>
              </a:buClr>
              <a:buFont typeface="+mj-lt"/>
              <a:buAutoNum type="arabicPeriod"/>
            </a:pPr>
            <a:r>
              <a:rPr lang="en-US" dirty="0"/>
              <a:t> An entity may establish a funded reserve account to cover selected fringe benefit costs instead of using a pay-as-you-go method of payment.</a:t>
            </a:r>
          </a:p>
          <a:p>
            <a:pPr marL="0" indent="0">
              <a:buNone/>
            </a:pPr>
            <a:endParaRPr lang="en-US" dirty="0"/>
          </a:p>
        </p:txBody>
      </p:sp>
      <p:sp>
        <p:nvSpPr>
          <p:cNvPr id="4" name="Slide Number Placeholder 3">
            <a:extLst>
              <a:ext uri="{FF2B5EF4-FFF2-40B4-BE49-F238E27FC236}">
                <a16:creationId xmlns:a16="http://schemas.microsoft.com/office/drawing/2014/main" id="{E3A3FD7F-FD0C-4623-8610-5DCA045E95BF}"/>
              </a:ext>
            </a:extLst>
          </p:cNvPr>
          <p:cNvSpPr>
            <a:spLocks noGrp="1"/>
          </p:cNvSpPr>
          <p:nvPr>
            <p:ph type="sldNum" sz="quarter" idx="12"/>
          </p:nvPr>
        </p:nvSpPr>
        <p:spPr/>
        <p:txBody>
          <a:bodyPr/>
          <a:lstStyle/>
          <a:p>
            <a:fld id="{AEF1280C-1E94-430E-A516-D051ECA45720}" type="slidenum">
              <a:rPr lang="en-US" smtClean="0"/>
              <a:t>38</a:t>
            </a:fld>
            <a:endParaRPr lang="en-US" dirty="0"/>
          </a:p>
        </p:txBody>
      </p:sp>
    </p:spTree>
    <p:extLst>
      <p:ext uri="{BB962C8B-B14F-4D97-AF65-F5344CB8AC3E}">
        <p14:creationId xmlns:p14="http://schemas.microsoft.com/office/powerpoint/2010/main" val="1749432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D5A2-C21C-43EC-A177-0B1FF2C1B4F7}"/>
              </a:ext>
            </a:extLst>
          </p:cNvPr>
          <p:cNvSpPr>
            <a:spLocks noGrp="1"/>
          </p:cNvSpPr>
          <p:nvPr>
            <p:ph type="title"/>
          </p:nvPr>
        </p:nvSpPr>
        <p:spPr/>
        <p:txBody>
          <a:bodyPr/>
          <a:lstStyle/>
          <a:p>
            <a:r>
              <a:rPr lang="en-US" dirty="0"/>
              <a:t>Knowledge Check 3 - Answers</a:t>
            </a:r>
          </a:p>
        </p:txBody>
      </p:sp>
      <p:sp>
        <p:nvSpPr>
          <p:cNvPr id="3" name="Content Placeholder 2">
            <a:extLst>
              <a:ext uri="{FF2B5EF4-FFF2-40B4-BE49-F238E27FC236}">
                <a16:creationId xmlns:a16="http://schemas.microsoft.com/office/drawing/2014/main" id="{DADEDA07-0B59-408F-9AB2-DD7503E3A045}"/>
              </a:ext>
            </a:extLst>
          </p:cNvPr>
          <p:cNvSpPr>
            <a:spLocks noGrp="1"/>
          </p:cNvSpPr>
          <p:nvPr>
            <p:ph idx="1"/>
          </p:nvPr>
        </p:nvSpPr>
        <p:spPr/>
        <p:txBody>
          <a:bodyPr>
            <a:normAutofit/>
          </a:bodyPr>
          <a:lstStyle/>
          <a:p>
            <a:pPr marL="0" indent="0">
              <a:buNone/>
            </a:pPr>
            <a:r>
              <a:rPr lang="en-US" b="1" dirty="0">
                <a:solidFill>
                  <a:schemeClr val="accent2"/>
                </a:solidFill>
              </a:rPr>
              <a:t>True or False?</a:t>
            </a:r>
          </a:p>
          <a:p>
            <a:pPr marL="514350" indent="-514350">
              <a:buClr>
                <a:srgbClr val="D93E0D"/>
              </a:buClr>
              <a:buFont typeface="+mj-lt"/>
              <a:buAutoNum type="arabicPeriod"/>
            </a:pPr>
            <a:r>
              <a:rPr lang="en-US" altLang="en-US" dirty="0"/>
              <a:t>Unused leave after retirement or termination is allowable in the year of payment as an indirect cost.  </a:t>
            </a:r>
            <a:r>
              <a:rPr lang="en-US" altLang="en-US" dirty="0">
                <a:solidFill>
                  <a:srgbClr val="D93E0D"/>
                </a:solidFill>
              </a:rPr>
              <a:t>True</a:t>
            </a:r>
          </a:p>
          <a:p>
            <a:pPr marL="514350" indent="-514350">
              <a:buClr>
                <a:srgbClr val="D93E0D"/>
              </a:buClr>
              <a:buFont typeface="+mj-lt"/>
              <a:buAutoNum type="arabicPeriod"/>
            </a:pPr>
            <a:r>
              <a:rPr lang="en-US" dirty="0"/>
              <a:t>Under specific circumstances an entity may establish a funded reserve account to cover fringe benefit costs instead of using a pay-as-you-go method of payment.  </a:t>
            </a:r>
            <a:r>
              <a:rPr lang="en-US" dirty="0">
                <a:solidFill>
                  <a:srgbClr val="D93E0D"/>
                </a:solidFill>
              </a:rPr>
              <a:t>True</a:t>
            </a:r>
          </a:p>
        </p:txBody>
      </p:sp>
      <p:sp>
        <p:nvSpPr>
          <p:cNvPr id="4" name="Slide Number Placeholder 3">
            <a:extLst>
              <a:ext uri="{FF2B5EF4-FFF2-40B4-BE49-F238E27FC236}">
                <a16:creationId xmlns:a16="http://schemas.microsoft.com/office/drawing/2014/main" id="{E3A3FD7F-FD0C-4623-8610-5DCA045E95BF}"/>
              </a:ext>
            </a:extLst>
          </p:cNvPr>
          <p:cNvSpPr>
            <a:spLocks noGrp="1"/>
          </p:cNvSpPr>
          <p:nvPr>
            <p:ph type="sldNum" sz="quarter" idx="12"/>
          </p:nvPr>
        </p:nvSpPr>
        <p:spPr/>
        <p:txBody>
          <a:bodyPr/>
          <a:lstStyle/>
          <a:p>
            <a:fld id="{AEF1280C-1E94-430E-A516-D051ECA45720}" type="slidenum">
              <a:rPr lang="en-US" smtClean="0"/>
              <a:t>39</a:t>
            </a:fld>
            <a:endParaRPr lang="en-US" dirty="0"/>
          </a:p>
        </p:txBody>
      </p:sp>
    </p:spTree>
    <p:extLst>
      <p:ext uri="{BB962C8B-B14F-4D97-AF65-F5344CB8AC3E}">
        <p14:creationId xmlns:p14="http://schemas.microsoft.com/office/powerpoint/2010/main" val="159269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7" name="Picture 6" descr="Grant Management Toolbox contents">
            <a:extLst>
              <a:ext uri="{FF2B5EF4-FFF2-40B4-BE49-F238E27FC236}">
                <a16:creationId xmlns:a16="http://schemas.microsoft.com/office/drawing/2014/main" id="{666B18B8-6460-4D60-85A7-A26595EB4DF1}"/>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1397130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32FC-8C25-409E-8000-2E029AC8443A}"/>
              </a:ext>
            </a:extLst>
          </p:cNvPr>
          <p:cNvSpPr>
            <a:spLocks noGrp="1"/>
          </p:cNvSpPr>
          <p:nvPr>
            <p:ph type="title"/>
          </p:nvPr>
        </p:nvSpPr>
        <p:spPr/>
        <p:txBody>
          <a:bodyPr/>
          <a:lstStyle/>
          <a:p>
            <a:r>
              <a:rPr lang="en-US" dirty="0"/>
              <a:t>ETA Salary Cap</a:t>
            </a:r>
          </a:p>
        </p:txBody>
      </p:sp>
      <p:sp>
        <p:nvSpPr>
          <p:cNvPr id="3" name="Text Placeholder 2">
            <a:extLst>
              <a:ext uri="{FF2B5EF4-FFF2-40B4-BE49-F238E27FC236}">
                <a16:creationId xmlns:a16="http://schemas.microsoft.com/office/drawing/2014/main" id="{24EFC958-6FE1-46ED-9960-9697F9737E3C}"/>
              </a:ext>
            </a:extLst>
          </p:cNvPr>
          <p:cNvSpPr>
            <a:spLocks noGrp="1"/>
          </p:cNvSpPr>
          <p:nvPr>
            <p:ph type="body" idx="1"/>
          </p:nvPr>
        </p:nvSpPr>
        <p:spPr/>
        <p:txBody>
          <a:bodyPr>
            <a:normAutofit fontScale="85000" lnSpcReduction="10000"/>
          </a:bodyPr>
          <a:lstStyle/>
          <a:p>
            <a:pPr marL="342900" indent="-342900">
              <a:buFont typeface="Wingdings" panose="05000000000000000000" pitchFamily="2" charset="2"/>
              <a:buChar char="ü"/>
            </a:pPr>
            <a:r>
              <a:rPr lang="en-US" altLang="en-US" sz="2800" dirty="0"/>
              <a:t>Define and apply the salary cap limitations associated with ETA grants</a:t>
            </a:r>
          </a:p>
          <a:p>
            <a:pPr marL="342900" indent="-342900">
              <a:buFont typeface="Wingdings" panose="05000000000000000000" pitchFamily="2" charset="2"/>
              <a:buChar char="ü"/>
            </a:pPr>
            <a:endParaRPr lang="en-US" sz="2800" dirty="0"/>
          </a:p>
          <a:p>
            <a:pPr marL="342900" indent="-342900">
              <a:buFont typeface="Wingdings" panose="05000000000000000000" pitchFamily="2" charset="2"/>
              <a:buChar char="ü"/>
            </a:pPr>
            <a:r>
              <a:rPr lang="en-US" sz="2800" dirty="0"/>
              <a:t>Current Pay limits on OPM.gov – Executive Schedule (EX) Level II</a:t>
            </a:r>
          </a:p>
        </p:txBody>
      </p:sp>
      <p:sp>
        <p:nvSpPr>
          <p:cNvPr id="4" name="Slide Number Placeholder 3">
            <a:extLst>
              <a:ext uri="{FF2B5EF4-FFF2-40B4-BE49-F238E27FC236}">
                <a16:creationId xmlns:a16="http://schemas.microsoft.com/office/drawing/2014/main" id="{52B8FD4B-8327-446F-B063-B2995955A89A}"/>
              </a:ext>
            </a:extLst>
          </p:cNvPr>
          <p:cNvSpPr>
            <a:spLocks noGrp="1"/>
          </p:cNvSpPr>
          <p:nvPr>
            <p:ph type="sldNum" sz="quarter" idx="12"/>
          </p:nvPr>
        </p:nvSpPr>
        <p:spPr/>
        <p:txBody>
          <a:bodyPr/>
          <a:lstStyle/>
          <a:p>
            <a:fld id="{AEF1280C-1E94-430E-A516-D051ECA45720}" type="slidenum">
              <a:rPr lang="en-US" smtClean="0"/>
              <a:pPr/>
              <a:t>40</a:t>
            </a:fld>
            <a:endParaRPr lang="en-US" dirty="0"/>
          </a:p>
        </p:txBody>
      </p:sp>
    </p:spTree>
    <p:extLst>
      <p:ext uri="{BB962C8B-B14F-4D97-AF65-F5344CB8AC3E}">
        <p14:creationId xmlns:p14="http://schemas.microsoft.com/office/powerpoint/2010/main" val="2302898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EBF2-5F3B-49ED-B0DC-61EBE6CE9AFD}"/>
              </a:ext>
            </a:extLst>
          </p:cNvPr>
          <p:cNvSpPr>
            <a:spLocks noGrp="1"/>
          </p:cNvSpPr>
          <p:nvPr>
            <p:ph type="title"/>
          </p:nvPr>
        </p:nvSpPr>
        <p:spPr/>
        <p:txBody>
          <a:bodyPr/>
          <a:lstStyle/>
          <a:p>
            <a:r>
              <a:rPr lang="en-US" dirty="0"/>
              <a:t>Personnel Compensation Caps – Implementing PL 109-234</a:t>
            </a:r>
          </a:p>
        </p:txBody>
      </p:sp>
      <p:sp>
        <p:nvSpPr>
          <p:cNvPr id="3" name="Content Placeholder 2">
            <a:extLst>
              <a:ext uri="{FF2B5EF4-FFF2-40B4-BE49-F238E27FC236}">
                <a16:creationId xmlns:a16="http://schemas.microsoft.com/office/drawing/2014/main" id="{19DE5937-909C-410E-B00D-F6799EA47BB8}"/>
              </a:ext>
            </a:extLst>
          </p:cNvPr>
          <p:cNvSpPr>
            <a:spLocks noGrp="1"/>
          </p:cNvSpPr>
          <p:nvPr>
            <p:ph idx="1"/>
          </p:nvPr>
        </p:nvSpPr>
        <p:spPr/>
        <p:txBody>
          <a:bodyPr/>
          <a:lstStyle/>
          <a:p>
            <a:r>
              <a:rPr lang="en-US" dirty="0"/>
              <a:t>PL 109-234, imposes a cap on compensation for many ETA grants</a:t>
            </a:r>
          </a:p>
          <a:p>
            <a:pPr lvl="1"/>
            <a:r>
              <a:rPr lang="en-US" dirty="0"/>
              <a:t>Applies to all ETA appropriate funds including: grants, contracts, and interagency agreements</a:t>
            </a:r>
          </a:p>
          <a:p>
            <a:pPr lvl="1"/>
            <a:r>
              <a:rPr lang="en-US" dirty="0"/>
              <a:t>Applies to funds available beginning June 15, 2006</a:t>
            </a:r>
          </a:p>
          <a:p>
            <a:pPr lvl="1"/>
            <a:r>
              <a:rPr lang="en-US" dirty="0"/>
              <a:t>Limits salary and bonus payments to individuals</a:t>
            </a:r>
          </a:p>
          <a:p>
            <a:r>
              <a:rPr lang="en-US" dirty="0"/>
              <a:t>Cap is included in </a:t>
            </a:r>
            <a:r>
              <a:rPr lang="en-US" dirty="0">
                <a:hlinkClick r:id="rId3"/>
              </a:rPr>
              <a:t>WIOA Section 194(15)</a:t>
            </a:r>
            <a:endParaRPr lang="en-US" dirty="0"/>
          </a:p>
          <a:p>
            <a:r>
              <a:rPr lang="en-US" dirty="0"/>
              <a:t>ETA provided guidance in </a:t>
            </a:r>
            <a:r>
              <a:rPr lang="en-US" dirty="0">
                <a:hlinkClick r:id="rId4"/>
              </a:rPr>
              <a:t>TEGL 5-06 </a:t>
            </a:r>
            <a:endParaRPr lang="en-US" dirty="0"/>
          </a:p>
        </p:txBody>
      </p:sp>
      <p:sp>
        <p:nvSpPr>
          <p:cNvPr id="4" name="Slide Number Placeholder 3">
            <a:extLst>
              <a:ext uri="{FF2B5EF4-FFF2-40B4-BE49-F238E27FC236}">
                <a16:creationId xmlns:a16="http://schemas.microsoft.com/office/drawing/2014/main" id="{E74223AD-1FE6-405A-B2C5-3266E9083E7D}"/>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extLst>
      <p:ext uri="{BB962C8B-B14F-4D97-AF65-F5344CB8AC3E}">
        <p14:creationId xmlns:p14="http://schemas.microsoft.com/office/powerpoint/2010/main" val="167710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C8C5-73B9-4632-97AF-CE0D2FDCCD65}"/>
              </a:ext>
            </a:extLst>
          </p:cNvPr>
          <p:cNvSpPr>
            <a:spLocks noGrp="1"/>
          </p:cNvSpPr>
          <p:nvPr>
            <p:ph type="title"/>
          </p:nvPr>
        </p:nvSpPr>
        <p:spPr/>
        <p:txBody>
          <a:bodyPr/>
          <a:lstStyle/>
          <a:p>
            <a:r>
              <a:rPr lang="en-US" dirty="0"/>
              <a:t>Salary Cap</a:t>
            </a:r>
          </a:p>
        </p:txBody>
      </p:sp>
      <p:sp>
        <p:nvSpPr>
          <p:cNvPr id="3" name="Content Placeholder 2">
            <a:extLst>
              <a:ext uri="{FF2B5EF4-FFF2-40B4-BE49-F238E27FC236}">
                <a16:creationId xmlns:a16="http://schemas.microsoft.com/office/drawing/2014/main" id="{D6AC8F70-FDA1-43DE-A6FA-1443C289A765}"/>
              </a:ext>
            </a:extLst>
          </p:cNvPr>
          <p:cNvSpPr>
            <a:spLocks noGrp="1"/>
          </p:cNvSpPr>
          <p:nvPr>
            <p:ph idx="1"/>
          </p:nvPr>
        </p:nvSpPr>
        <p:spPr>
          <a:xfrm>
            <a:off x="518160" y="1420779"/>
            <a:ext cx="11155680" cy="4383121"/>
          </a:xfrm>
        </p:spPr>
        <p:txBody>
          <a:bodyPr>
            <a:normAutofit/>
          </a:bodyPr>
          <a:lstStyle/>
          <a:p>
            <a:r>
              <a:rPr lang="en-US" sz="3200" dirty="0"/>
              <a:t>Cap applies to </a:t>
            </a:r>
            <a:r>
              <a:rPr lang="en-US" sz="3200" b="1" dirty="0"/>
              <a:t>all WIOA funds </a:t>
            </a:r>
            <a:r>
              <a:rPr lang="en-US" sz="3200" dirty="0"/>
              <a:t>and other ETA-funded programs, including:</a:t>
            </a:r>
          </a:p>
          <a:p>
            <a:pPr lvl="1"/>
            <a:r>
              <a:rPr lang="en-US" sz="2800" dirty="0"/>
              <a:t>Wagner-Peyser</a:t>
            </a:r>
          </a:p>
          <a:p>
            <a:pPr lvl="1"/>
            <a:r>
              <a:rPr lang="en-US" sz="2800" dirty="0"/>
              <a:t>UI Administration</a:t>
            </a:r>
          </a:p>
          <a:p>
            <a:pPr lvl="1"/>
            <a:r>
              <a:rPr lang="en-US" sz="2800" dirty="0"/>
              <a:t>Older Worker programs</a:t>
            </a:r>
          </a:p>
          <a:p>
            <a:pPr lvl="1"/>
            <a:r>
              <a:rPr lang="en-US" sz="2800" dirty="0"/>
              <a:t>Native American 166 programs</a:t>
            </a:r>
          </a:p>
          <a:p>
            <a:pPr lvl="1"/>
            <a:r>
              <a:rPr lang="en-US" sz="2800" dirty="0"/>
              <a:t>Veterans’ programs</a:t>
            </a:r>
          </a:p>
          <a:p>
            <a:pPr lvl="1"/>
            <a:r>
              <a:rPr lang="en-US" sz="2800" dirty="0"/>
              <a:t>The portion of other programs funded from ETA  appropriations</a:t>
            </a:r>
          </a:p>
        </p:txBody>
      </p:sp>
      <p:pic>
        <p:nvPicPr>
          <p:cNvPr id="6" name="Picture 5" descr="words &quot;Salary Cap&quot;">
            <a:extLst>
              <a:ext uri="{FF2B5EF4-FFF2-40B4-BE49-F238E27FC236}">
                <a16:creationId xmlns:a16="http://schemas.microsoft.com/office/drawing/2014/main" id="{64A17B3C-F597-46E7-8DD7-8864460A7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803" y="2150696"/>
            <a:ext cx="3688097" cy="2459960"/>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3B369C4D-BA1C-4989-A176-4A30835FC115}"/>
              </a:ext>
            </a:extLst>
          </p:cNvPr>
          <p:cNvSpPr>
            <a:spLocks noGrp="1"/>
          </p:cNvSpPr>
          <p:nvPr>
            <p:ph type="sldNum" sz="quarter" idx="12"/>
          </p:nvPr>
        </p:nvSpPr>
        <p:spPr/>
        <p:txBody>
          <a:bodyPr/>
          <a:lstStyle/>
          <a:p>
            <a:fld id="{AEF1280C-1E94-430E-A516-D051ECA45720}" type="slidenum">
              <a:rPr lang="en-US" smtClean="0"/>
              <a:t>42</a:t>
            </a:fld>
            <a:endParaRPr lang="en-US" dirty="0"/>
          </a:p>
        </p:txBody>
      </p:sp>
    </p:spTree>
    <p:extLst>
      <p:ext uri="{BB962C8B-B14F-4D97-AF65-F5344CB8AC3E}">
        <p14:creationId xmlns:p14="http://schemas.microsoft.com/office/powerpoint/2010/main" val="3799174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991E-6C5A-412E-A647-1C14A33B704B}"/>
              </a:ext>
            </a:extLst>
          </p:cNvPr>
          <p:cNvSpPr>
            <a:spLocks noGrp="1"/>
          </p:cNvSpPr>
          <p:nvPr>
            <p:ph type="title"/>
          </p:nvPr>
        </p:nvSpPr>
        <p:spPr/>
        <p:txBody>
          <a:bodyPr/>
          <a:lstStyle/>
          <a:p>
            <a:r>
              <a:rPr lang="en-US" dirty="0"/>
              <a:t>Salary Cap Exclusions</a:t>
            </a:r>
          </a:p>
        </p:txBody>
      </p:sp>
      <p:sp>
        <p:nvSpPr>
          <p:cNvPr id="3" name="Content Placeholder 2">
            <a:extLst>
              <a:ext uri="{FF2B5EF4-FFF2-40B4-BE49-F238E27FC236}">
                <a16:creationId xmlns:a16="http://schemas.microsoft.com/office/drawing/2014/main" id="{FAA531EC-856A-4E45-B3DA-339DD99714E6}"/>
              </a:ext>
            </a:extLst>
          </p:cNvPr>
          <p:cNvSpPr>
            <a:spLocks noGrp="1"/>
          </p:cNvSpPr>
          <p:nvPr>
            <p:ph idx="1"/>
          </p:nvPr>
        </p:nvSpPr>
        <p:spPr/>
        <p:txBody>
          <a:bodyPr>
            <a:normAutofit/>
          </a:bodyPr>
          <a:lstStyle/>
          <a:p>
            <a:r>
              <a:rPr lang="en-US" sz="3200" dirty="0"/>
              <a:t>The salary cap does not apply to the following programs:</a:t>
            </a:r>
          </a:p>
          <a:p>
            <a:pPr lvl="1"/>
            <a:r>
              <a:rPr lang="en-US" sz="2800" dirty="0"/>
              <a:t>H-1B grants – funded by revenues generated by employer fee payments</a:t>
            </a:r>
          </a:p>
          <a:p>
            <a:pPr lvl="1"/>
            <a:r>
              <a:rPr lang="en-US" sz="2800" dirty="0"/>
              <a:t>DUA benefits – funded from FEMA appropriated funds</a:t>
            </a:r>
          </a:p>
          <a:p>
            <a:pPr lvl="1"/>
            <a:r>
              <a:rPr lang="en-US" sz="2800" dirty="0"/>
              <a:t>Job Corps – there is a separate limitation that is applicable</a:t>
            </a:r>
          </a:p>
          <a:p>
            <a:pPr lvl="1"/>
            <a:r>
              <a:rPr lang="en-US" sz="2800" dirty="0"/>
              <a:t>WIOA Incentive grants – funded by Department of Education appropriation</a:t>
            </a:r>
          </a:p>
          <a:p>
            <a:pPr lvl="1"/>
            <a:r>
              <a:rPr lang="en-US" sz="2800" dirty="0"/>
              <a:t>UI Benefits – paid through each state’s UI Trust Fund</a:t>
            </a:r>
          </a:p>
        </p:txBody>
      </p:sp>
      <p:sp>
        <p:nvSpPr>
          <p:cNvPr id="4" name="Slide Number Placeholder 3">
            <a:extLst>
              <a:ext uri="{FF2B5EF4-FFF2-40B4-BE49-F238E27FC236}">
                <a16:creationId xmlns:a16="http://schemas.microsoft.com/office/drawing/2014/main" id="{1BD777EA-415E-447C-B20F-3FDA04650AB7}"/>
              </a:ext>
            </a:extLst>
          </p:cNvPr>
          <p:cNvSpPr>
            <a:spLocks noGrp="1"/>
          </p:cNvSpPr>
          <p:nvPr>
            <p:ph type="sldNum" sz="quarter" idx="12"/>
          </p:nvPr>
        </p:nvSpPr>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4101406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31E8B-F22A-4935-94ED-711E2B728529}"/>
              </a:ext>
            </a:extLst>
          </p:cNvPr>
          <p:cNvSpPr>
            <a:spLocks noGrp="1"/>
          </p:cNvSpPr>
          <p:nvPr>
            <p:ph type="title"/>
          </p:nvPr>
        </p:nvSpPr>
        <p:spPr/>
        <p:txBody>
          <a:bodyPr/>
          <a:lstStyle/>
          <a:p>
            <a:r>
              <a:rPr lang="en-US" dirty="0"/>
              <a:t>Who Is Covered?</a:t>
            </a:r>
          </a:p>
        </p:txBody>
      </p:sp>
      <p:graphicFrame>
        <p:nvGraphicFramePr>
          <p:cNvPr id="16" name="Diagram 15" descr="SmartArt listing who is covered"/>
          <p:cNvGraphicFramePr/>
          <p:nvPr>
            <p:extLst>
              <p:ext uri="{D42A27DB-BD31-4B8C-83A1-F6EECF244321}">
                <p14:modId xmlns:p14="http://schemas.microsoft.com/office/powerpoint/2010/main" val="2363107315"/>
              </p:ext>
            </p:extLst>
          </p:nvPr>
        </p:nvGraphicFramePr>
        <p:xfrm>
          <a:off x="2057400" y="1427747"/>
          <a:ext cx="8077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1DC7D87-6AA1-423E-BD12-E4FD21D050F4}"/>
              </a:ext>
            </a:extLst>
          </p:cNvPr>
          <p:cNvSpPr>
            <a:spLocks noGrp="1"/>
          </p:cNvSpPr>
          <p:nvPr>
            <p:ph type="sldNum" sz="quarter" idx="12"/>
          </p:nvPr>
        </p:nvSpPr>
        <p:spPr/>
        <p:txBody>
          <a:bodyPr/>
          <a:lstStyle/>
          <a:p>
            <a:fld id="{AEF1280C-1E94-430E-A516-D051ECA45720}" type="slidenum">
              <a:rPr lang="en-US" smtClean="0"/>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D4DA-00DA-44FF-BCA5-29BE98D17D87}"/>
              </a:ext>
            </a:extLst>
          </p:cNvPr>
          <p:cNvSpPr>
            <a:spLocks noGrp="1"/>
          </p:cNvSpPr>
          <p:nvPr>
            <p:ph type="title"/>
          </p:nvPr>
        </p:nvSpPr>
        <p:spPr/>
        <p:txBody>
          <a:bodyPr/>
          <a:lstStyle/>
          <a:p>
            <a:r>
              <a:rPr lang="en-US" dirty="0"/>
              <a:t>What is Included?</a:t>
            </a:r>
          </a:p>
        </p:txBody>
      </p:sp>
      <p:graphicFrame>
        <p:nvGraphicFramePr>
          <p:cNvPr id="7" name="Content Placeholder 6" descr="SmartArt listing compensation inclusions and exclusions">
            <a:extLst>
              <a:ext uri="{FF2B5EF4-FFF2-40B4-BE49-F238E27FC236}">
                <a16:creationId xmlns:a16="http://schemas.microsoft.com/office/drawing/2014/main" id="{58BDC33D-7F0B-4DDB-97EB-346B1C4FEA34}"/>
              </a:ext>
            </a:extLst>
          </p:cNvPr>
          <p:cNvGraphicFramePr>
            <a:graphicFrameLocks noGrp="1"/>
          </p:cNvGraphicFramePr>
          <p:nvPr>
            <p:ph idx="1"/>
            <p:extLst>
              <p:ext uri="{D42A27DB-BD31-4B8C-83A1-F6EECF244321}">
                <p14:modId xmlns:p14="http://schemas.microsoft.com/office/powerpoint/2010/main" val="906270952"/>
              </p:ext>
            </p:extLst>
          </p:nvPr>
        </p:nvGraphicFramePr>
        <p:xfrm>
          <a:off x="890503" y="1420813"/>
          <a:ext cx="10647780" cy="4402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AE7197E-B2DF-4913-8925-FCD3177BBBFB}"/>
              </a:ext>
            </a:extLst>
          </p:cNvPr>
          <p:cNvSpPr>
            <a:spLocks noGrp="1"/>
          </p:cNvSpPr>
          <p:nvPr>
            <p:ph type="sldNum" sz="quarter" idx="12"/>
          </p:nvPr>
        </p:nvSpPr>
        <p:spPr/>
        <p:txBody>
          <a:bodyPr/>
          <a:lstStyle/>
          <a:p>
            <a:fld id="{AEF1280C-1E94-430E-A516-D051ECA45720}" type="slidenum">
              <a:rPr lang="en-US" smtClean="0"/>
              <a:t>45</a:t>
            </a:fld>
            <a:endParaRPr lang="en-US" dirty="0"/>
          </a:p>
        </p:txBody>
      </p:sp>
    </p:spTree>
    <p:extLst>
      <p:ext uri="{BB962C8B-B14F-4D97-AF65-F5344CB8AC3E}">
        <p14:creationId xmlns:p14="http://schemas.microsoft.com/office/powerpoint/2010/main" val="2122250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F22E-D5C9-4CD7-973A-8D65159D44D2}"/>
              </a:ext>
            </a:extLst>
          </p:cNvPr>
          <p:cNvSpPr>
            <a:spLocks noGrp="1"/>
          </p:cNvSpPr>
          <p:nvPr>
            <p:ph type="title"/>
          </p:nvPr>
        </p:nvSpPr>
        <p:spPr/>
        <p:txBody>
          <a:bodyPr/>
          <a:lstStyle/>
          <a:p>
            <a:r>
              <a:rPr lang="en-US" dirty="0"/>
              <a:t>Measuring the Cap Limitation</a:t>
            </a:r>
          </a:p>
        </p:txBody>
      </p:sp>
      <p:graphicFrame>
        <p:nvGraphicFramePr>
          <p:cNvPr id="8" name="Diagram 7" descr="SmartArt listing how compensation is measured"/>
          <p:cNvGraphicFramePr/>
          <p:nvPr>
            <p:extLst>
              <p:ext uri="{D42A27DB-BD31-4B8C-83A1-F6EECF244321}">
                <p14:modId xmlns:p14="http://schemas.microsoft.com/office/powerpoint/2010/main" val="3053744973"/>
              </p:ext>
            </p:extLst>
          </p:nvPr>
        </p:nvGraphicFramePr>
        <p:xfrm>
          <a:off x="1794933" y="1354667"/>
          <a:ext cx="8644467" cy="413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0771" name="Content Placeholder 4"/>
          <p:cNvSpPr>
            <a:spLocks noGrp="1"/>
          </p:cNvSpPr>
          <p:nvPr>
            <p:ph idx="1"/>
          </p:nvPr>
        </p:nvSpPr>
        <p:spPr bwMode="auto">
          <a:xfrm>
            <a:off x="518160" y="1420779"/>
            <a:ext cx="11155680" cy="4756184"/>
          </a:xfrm>
          <a:prstGeom prst="rect">
            <a:avLst/>
          </a:prstGeom>
          <a:noFill/>
          <a:ln>
            <a:miter lim="800000"/>
            <a:headEnd/>
            <a:tailEnd/>
          </a:ln>
        </p:spPr>
        <p:txBody>
          <a:bodyPr>
            <a:normAutofit lnSpcReduction="10000"/>
          </a:bodyPr>
          <a:lstStyle/>
          <a:p>
            <a:pPr marL="347663" indent="-347663" algn="ctr">
              <a:buNone/>
            </a:pPr>
            <a:endParaRPr lang="en-US" altLang="en-US" dirty="0"/>
          </a:p>
          <a:p>
            <a:pPr marL="347663" indent="-347663" algn="ctr">
              <a:buNone/>
            </a:pPr>
            <a:endParaRPr lang="en-US" altLang="en-US" dirty="0"/>
          </a:p>
          <a:p>
            <a:pPr marL="347663" indent="-347663" algn="ctr">
              <a:buNone/>
            </a:pPr>
            <a:endParaRPr lang="en-US" altLang="en-US" dirty="0"/>
          </a:p>
          <a:p>
            <a:pPr marL="347663" indent="-347663" algn="ctr">
              <a:buNone/>
            </a:pPr>
            <a:endParaRPr lang="en-US" altLang="en-US" dirty="0"/>
          </a:p>
          <a:p>
            <a:pPr marL="347663" indent="-347663" algn="ctr">
              <a:buNone/>
            </a:pPr>
            <a:endParaRPr lang="en-US" altLang="en-US" dirty="0"/>
          </a:p>
          <a:p>
            <a:pPr marL="347663" indent="-347663" algn="ctr">
              <a:buNone/>
            </a:pPr>
            <a:endParaRPr lang="en-US" altLang="en-US" dirty="0"/>
          </a:p>
          <a:p>
            <a:pPr marL="347663" indent="-347663" algn="ctr">
              <a:buNone/>
            </a:pPr>
            <a:endParaRPr lang="en-US" altLang="en-US" dirty="0"/>
          </a:p>
          <a:p>
            <a:pPr marL="347663" indent="-347663" algn="ctr">
              <a:buNone/>
            </a:pPr>
            <a:r>
              <a:rPr lang="en-US" altLang="en-US" dirty="0"/>
              <a:t>OPM site: </a:t>
            </a:r>
            <a:r>
              <a:rPr lang="en-US" altLang="en-US" sz="2000" dirty="0">
                <a:hlinkClick r:id="rId8"/>
              </a:rPr>
              <a:t>http://www.opm.gov/policy-data-oversight/pay-leave/salaries-wages/</a:t>
            </a:r>
            <a:endParaRPr lang="en-US" altLang="en-US" sz="2000" dirty="0"/>
          </a:p>
        </p:txBody>
      </p:sp>
      <p:sp>
        <p:nvSpPr>
          <p:cNvPr id="3" name="Slide Number Placeholder 2">
            <a:extLst>
              <a:ext uri="{FF2B5EF4-FFF2-40B4-BE49-F238E27FC236}">
                <a16:creationId xmlns:a16="http://schemas.microsoft.com/office/drawing/2014/main" id="{C0E88C53-98D5-46FD-9330-70B73BDE2D14}"/>
              </a:ext>
            </a:extLst>
          </p:cNvPr>
          <p:cNvSpPr>
            <a:spLocks noGrp="1"/>
          </p:cNvSpPr>
          <p:nvPr>
            <p:ph type="sldNum" sz="quarter" idx="12"/>
          </p:nvPr>
        </p:nvSpPr>
        <p:spPr/>
        <p:txBody>
          <a:bodyPr/>
          <a:lstStyle/>
          <a:p>
            <a:fld id="{AEF1280C-1E94-430E-A516-D051ECA45720}" type="slidenum">
              <a:rPr lang="en-US" smtClean="0"/>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DF5D-5D44-491C-BBD7-775F434E2647}"/>
              </a:ext>
            </a:extLst>
          </p:cNvPr>
          <p:cNvSpPr>
            <a:spLocks noGrp="1"/>
          </p:cNvSpPr>
          <p:nvPr>
            <p:ph type="title"/>
          </p:nvPr>
        </p:nvSpPr>
        <p:spPr/>
        <p:txBody>
          <a:bodyPr/>
          <a:lstStyle/>
          <a:p>
            <a:r>
              <a:rPr lang="en-US" dirty="0"/>
              <a:t>Other Provisions</a:t>
            </a:r>
          </a:p>
        </p:txBody>
      </p:sp>
      <p:graphicFrame>
        <p:nvGraphicFramePr>
          <p:cNvPr id="16" name="Diagram 15" descr="SmartArt listing other provisions"/>
          <p:cNvGraphicFramePr/>
          <p:nvPr>
            <p:extLst>
              <p:ext uri="{D42A27DB-BD31-4B8C-83A1-F6EECF244321}">
                <p14:modId xmlns:p14="http://schemas.microsoft.com/office/powerpoint/2010/main" val="4104490083"/>
              </p:ext>
            </p:extLst>
          </p:nvPr>
        </p:nvGraphicFramePr>
        <p:xfrm>
          <a:off x="1866900" y="1367589"/>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63983B2-1B8B-4D87-9BD3-A475F98DAB56}"/>
              </a:ext>
            </a:extLst>
          </p:cNvPr>
          <p:cNvSpPr>
            <a:spLocks noGrp="1"/>
          </p:cNvSpPr>
          <p:nvPr>
            <p:ph type="sldNum" sz="quarter" idx="12"/>
          </p:nvPr>
        </p:nvSpPr>
        <p:spPr/>
        <p:txBody>
          <a:bodyPr/>
          <a:lstStyle/>
          <a:p>
            <a:fld id="{AEF1280C-1E94-430E-A516-D051ECA45720}" type="slidenum">
              <a:rPr lang="en-US" smtClean="0"/>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1B57-47A3-41EB-B870-BA6022EACE1C}"/>
              </a:ext>
            </a:extLst>
          </p:cNvPr>
          <p:cNvSpPr>
            <a:spLocks noGrp="1"/>
          </p:cNvSpPr>
          <p:nvPr>
            <p:ph type="title"/>
          </p:nvPr>
        </p:nvSpPr>
        <p:spPr/>
        <p:txBody>
          <a:bodyPr/>
          <a:lstStyle/>
          <a:p>
            <a:r>
              <a:rPr lang="en-US" altLang="en-US" dirty="0"/>
              <a:t>Cap Example 1</a:t>
            </a:r>
            <a:endParaRPr lang="en-US" dirty="0"/>
          </a:p>
        </p:txBody>
      </p:sp>
      <p:sp>
        <p:nvSpPr>
          <p:cNvPr id="164866" name="Text Placeholder 1"/>
          <p:cNvSpPr>
            <a:spLocks noGrp="1"/>
          </p:cNvSpPr>
          <p:nvPr>
            <p:ph type="body" sz="quarter" idx="4294967295"/>
          </p:nvPr>
        </p:nvSpPr>
        <p:spPr bwMode="auto">
          <a:xfrm>
            <a:off x="373814" y="1420813"/>
            <a:ext cx="11359032" cy="1647240"/>
          </a:xfrm>
          <a:noFill/>
          <a:ln>
            <a:miter lim="800000"/>
            <a:headEnd/>
            <a:tailEnd/>
          </a:ln>
        </p:spPr>
        <p:txBody>
          <a:bodyPr vert="horz" wrap="square" lIns="91440" tIns="45720" rIns="91440" bIns="45720" numCol="1" rtlCol="0" anchor="t" anchorCtr="0" compatLnSpc="1">
            <a:prstTxWarp prst="textNoShape">
              <a:avLst/>
            </a:prstTxWarp>
            <a:normAutofit/>
          </a:bodyPr>
          <a:lstStyle/>
          <a:p>
            <a:pPr algn="l">
              <a:spcBef>
                <a:spcPts val="600"/>
              </a:spcBef>
            </a:pPr>
            <a:r>
              <a:rPr lang="en-US" altLang="en-US" sz="3200" dirty="0"/>
              <a:t>Full Time Employees Charged to an ETA Funded Grant or WIOA Funds</a:t>
            </a:r>
          </a:p>
        </p:txBody>
      </p:sp>
      <p:graphicFrame>
        <p:nvGraphicFramePr>
          <p:cNvPr id="6" name="Group 44"/>
          <p:cNvGraphicFramePr>
            <a:graphicFrameLocks noGrp="1"/>
          </p:cNvGraphicFramePr>
          <p:nvPr>
            <p:ph idx="1"/>
            <p:extLst>
              <p:ext uri="{D42A27DB-BD31-4B8C-83A1-F6EECF244321}">
                <p14:modId xmlns:p14="http://schemas.microsoft.com/office/powerpoint/2010/main" val="233526713"/>
              </p:ext>
            </p:extLst>
          </p:nvPr>
        </p:nvGraphicFramePr>
        <p:xfrm>
          <a:off x="575897" y="2936792"/>
          <a:ext cx="11156949" cy="2494526"/>
        </p:xfrm>
        <a:graphic>
          <a:graphicData uri="http://schemas.openxmlformats.org/drawingml/2006/table">
            <a:tbl>
              <a:tblPr firstRow="1">
                <a:effectLst>
                  <a:outerShdw blurRad="63500" sx="102000" sy="102000" algn="ctr" rotWithShape="0">
                    <a:prstClr val="black">
                      <a:alpha val="40000"/>
                    </a:prstClr>
                  </a:outerShdw>
                </a:effectLst>
              </a:tblPr>
              <a:tblGrid>
                <a:gridCol w="2420848">
                  <a:extLst>
                    <a:ext uri="{9D8B030D-6E8A-4147-A177-3AD203B41FA5}">
                      <a16:colId xmlns:a16="http://schemas.microsoft.com/office/drawing/2014/main" val="20000"/>
                    </a:ext>
                  </a:extLst>
                </a:gridCol>
                <a:gridCol w="2127012">
                  <a:extLst>
                    <a:ext uri="{9D8B030D-6E8A-4147-A177-3AD203B41FA5}">
                      <a16:colId xmlns:a16="http://schemas.microsoft.com/office/drawing/2014/main" val="20001"/>
                    </a:ext>
                  </a:extLst>
                </a:gridCol>
                <a:gridCol w="2271738">
                  <a:extLst>
                    <a:ext uri="{9D8B030D-6E8A-4147-A177-3AD203B41FA5}">
                      <a16:colId xmlns:a16="http://schemas.microsoft.com/office/drawing/2014/main" val="20002"/>
                    </a:ext>
                  </a:extLst>
                </a:gridCol>
                <a:gridCol w="2273931">
                  <a:extLst>
                    <a:ext uri="{9D8B030D-6E8A-4147-A177-3AD203B41FA5}">
                      <a16:colId xmlns:a16="http://schemas.microsoft.com/office/drawing/2014/main" val="20003"/>
                    </a:ext>
                  </a:extLst>
                </a:gridCol>
                <a:gridCol w="2063420">
                  <a:extLst>
                    <a:ext uri="{9D8B030D-6E8A-4147-A177-3AD203B41FA5}">
                      <a16:colId xmlns:a16="http://schemas.microsoft.com/office/drawing/2014/main" val="20004"/>
                    </a:ext>
                  </a:extLst>
                </a:gridCol>
              </a:tblGrid>
              <a:tr h="982462">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Position   </a:t>
                      </a:r>
                    </a:p>
                  </a:txBody>
                  <a:tcPr marL="118481" marR="118481"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Annual Rate</a:t>
                      </a:r>
                    </a:p>
                  </a:txBody>
                  <a:tcPr marL="118481" marR="118481"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Time spent on the Grant</a:t>
                      </a:r>
                    </a:p>
                  </a:txBody>
                  <a:tcPr marL="118481" marR="118481"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Salary Cap Limit</a:t>
                      </a:r>
                    </a:p>
                  </a:txBody>
                  <a:tcPr marL="118481" marR="118481"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Amount over Cap</a:t>
                      </a:r>
                    </a:p>
                  </a:txBody>
                  <a:tcPr marL="118481" marR="118481"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96331">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Director</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$200,000</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$192,300</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$ 7,700</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1735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Manager</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$100,000</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$192,300</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0</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9837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CFO</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$180,000</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$192,300</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0</a:t>
                      </a:r>
                    </a:p>
                  </a:txBody>
                  <a:tcPr marL="118481" marR="11848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3221AA00-F7ED-4A92-A3A9-19F6B6C9F43D}"/>
              </a:ext>
            </a:extLst>
          </p:cNvPr>
          <p:cNvSpPr>
            <a:spLocks noGrp="1"/>
          </p:cNvSpPr>
          <p:nvPr>
            <p:ph type="sldNum" sz="quarter" idx="12"/>
          </p:nvPr>
        </p:nvSpPr>
        <p:spPr/>
        <p:txBody>
          <a:bodyPr/>
          <a:lstStyle/>
          <a:p>
            <a:fld id="{AEF1280C-1E94-430E-A516-D051ECA45720}" type="slidenum">
              <a:rPr lang="en-US" smtClean="0"/>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0D5E-7DFE-4E0A-907F-C9972C1FC7FF}"/>
              </a:ext>
            </a:extLst>
          </p:cNvPr>
          <p:cNvSpPr>
            <a:spLocks noGrp="1"/>
          </p:cNvSpPr>
          <p:nvPr>
            <p:ph type="title"/>
          </p:nvPr>
        </p:nvSpPr>
        <p:spPr/>
        <p:txBody>
          <a:bodyPr/>
          <a:lstStyle/>
          <a:p>
            <a:r>
              <a:rPr lang="en-US" dirty="0"/>
              <a:t>Cap Example 2</a:t>
            </a:r>
          </a:p>
        </p:txBody>
      </p:sp>
      <p:sp>
        <p:nvSpPr>
          <p:cNvPr id="166914" name="Text Placeholder 1"/>
          <p:cNvSpPr>
            <a:spLocks noGrp="1"/>
          </p:cNvSpPr>
          <p:nvPr>
            <p:ph type="body" sz="quarter" idx="4294967295"/>
          </p:nvPr>
        </p:nvSpPr>
        <p:spPr bwMode="auto">
          <a:xfrm>
            <a:off x="517524" y="1374276"/>
            <a:ext cx="11359032" cy="4621896"/>
          </a:xfrm>
          <a:noFill/>
          <a:ln>
            <a:miter lim="800000"/>
            <a:headEnd/>
            <a:tailEnd/>
          </a:ln>
        </p:spPr>
        <p:txBody>
          <a:bodyPr vert="horz" wrap="square" lIns="91440" tIns="45720" rIns="91440" bIns="45720" numCol="1" rtlCol="0" anchor="t" anchorCtr="0" compatLnSpc="1">
            <a:prstTxWarp prst="textNoShape">
              <a:avLst/>
            </a:prstTxWarp>
            <a:normAutofit/>
          </a:bodyPr>
          <a:lstStyle/>
          <a:p>
            <a:pPr algn="l">
              <a:spcBef>
                <a:spcPts val="600"/>
              </a:spcBef>
            </a:pPr>
            <a:r>
              <a:rPr lang="en-US" altLang="en-US" sz="3200" dirty="0"/>
              <a:t>Part-Time Employees Charged to an ETA Funded Grant</a:t>
            </a:r>
          </a:p>
        </p:txBody>
      </p:sp>
      <p:graphicFrame>
        <p:nvGraphicFramePr>
          <p:cNvPr id="4" name="Group 47"/>
          <p:cNvGraphicFramePr>
            <a:graphicFrameLocks noGrp="1"/>
          </p:cNvGraphicFramePr>
          <p:nvPr>
            <p:ph idx="1"/>
            <p:extLst>
              <p:ext uri="{D42A27DB-BD31-4B8C-83A1-F6EECF244321}">
                <p14:modId xmlns:p14="http://schemas.microsoft.com/office/powerpoint/2010/main" val="2615307245"/>
              </p:ext>
            </p:extLst>
          </p:nvPr>
        </p:nvGraphicFramePr>
        <p:xfrm>
          <a:off x="517524" y="2320426"/>
          <a:ext cx="11156952" cy="3675746"/>
        </p:xfrm>
        <a:graphic>
          <a:graphicData uri="http://schemas.openxmlformats.org/drawingml/2006/table">
            <a:tbl>
              <a:tblPr firstRow="1">
                <a:effectLst>
                  <a:outerShdw blurRad="63500" sx="102000" sy="102000" algn="ctr" rotWithShape="0">
                    <a:prstClr val="black">
                      <a:alpha val="40000"/>
                    </a:prstClr>
                  </a:outerShdw>
                </a:effectLst>
              </a:tblPr>
              <a:tblGrid>
                <a:gridCol w="2936039">
                  <a:extLst>
                    <a:ext uri="{9D8B030D-6E8A-4147-A177-3AD203B41FA5}">
                      <a16:colId xmlns:a16="http://schemas.microsoft.com/office/drawing/2014/main" val="20000"/>
                    </a:ext>
                  </a:extLst>
                </a:gridCol>
                <a:gridCol w="1663756">
                  <a:extLst>
                    <a:ext uri="{9D8B030D-6E8A-4147-A177-3AD203B41FA5}">
                      <a16:colId xmlns:a16="http://schemas.microsoft.com/office/drawing/2014/main" val="20001"/>
                    </a:ext>
                  </a:extLst>
                </a:gridCol>
                <a:gridCol w="1370152">
                  <a:extLst>
                    <a:ext uri="{9D8B030D-6E8A-4147-A177-3AD203B41FA5}">
                      <a16:colId xmlns:a16="http://schemas.microsoft.com/office/drawing/2014/main" val="20002"/>
                    </a:ext>
                  </a:extLst>
                </a:gridCol>
                <a:gridCol w="1663756">
                  <a:extLst>
                    <a:ext uri="{9D8B030D-6E8A-4147-A177-3AD203B41FA5}">
                      <a16:colId xmlns:a16="http://schemas.microsoft.com/office/drawing/2014/main" val="20003"/>
                    </a:ext>
                  </a:extLst>
                </a:gridCol>
                <a:gridCol w="1761624">
                  <a:extLst>
                    <a:ext uri="{9D8B030D-6E8A-4147-A177-3AD203B41FA5}">
                      <a16:colId xmlns:a16="http://schemas.microsoft.com/office/drawing/2014/main" val="20004"/>
                    </a:ext>
                  </a:extLst>
                </a:gridCol>
                <a:gridCol w="1761625">
                  <a:extLst>
                    <a:ext uri="{9D8B030D-6E8A-4147-A177-3AD203B41FA5}">
                      <a16:colId xmlns:a16="http://schemas.microsoft.com/office/drawing/2014/main" val="20005"/>
                    </a:ext>
                  </a:extLst>
                </a:gridCol>
              </a:tblGrid>
              <a:tr h="1371794">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Position</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A) Annual Rate</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B)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 of Time on ETA grant</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ETA Grant Share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(A * B)</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Salary Cap Limit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(B * $192,300)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Amount over Cap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(C – D)</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7899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Director</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$200,000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50%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$100,000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$96,150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$3,850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79759">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Manager</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$100,000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25%</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$25,000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$48,075</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65742">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CFO</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$194,000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50%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$97,000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$96,150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$850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579461">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Special Assistant</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$100,000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75%</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$75,000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$142,200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0</a:t>
                      </a:r>
                    </a:p>
                  </a:txBody>
                  <a:tcPr marL="117442" marR="117442"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3F3411F0-92BD-4442-8028-451E4E194392}"/>
              </a:ext>
            </a:extLst>
          </p:cNvPr>
          <p:cNvSpPr>
            <a:spLocks noGrp="1"/>
          </p:cNvSpPr>
          <p:nvPr>
            <p:ph type="sldNum" sz="quarter" idx="12"/>
          </p:nvPr>
        </p:nvSpPr>
        <p:spPr/>
        <p:txBody>
          <a:bodyPr/>
          <a:lstStyle/>
          <a:p>
            <a:fld id="{AEF1280C-1E94-430E-A516-D051ECA45720}" type="slidenum">
              <a:rPr lang="en-US" smtClean="0"/>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A7EE-CD79-4377-9D3C-16366ADBC5C9}"/>
              </a:ext>
            </a:extLst>
          </p:cNvPr>
          <p:cNvSpPr>
            <a:spLocks noGrp="1"/>
          </p:cNvSpPr>
          <p:nvPr>
            <p:ph type="title"/>
          </p:nvPr>
        </p:nvSpPr>
        <p:spPr/>
        <p:txBody>
          <a:bodyPr/>
          <a:lstStyle/>
          <a:p>
            <a:r>
              <a:rPr lang="en-US" dirty="0"/>
              <a:t>Module Overview</a:t>
            </a:r>
          </a:p>
        </p:txBody>
      </p:sp>
      <p:sp>
        <p:nvSpPr>
          <p:cNvPr id="3" name="Content Placeholder 2">
            <a:extLst>
              <a:ext uri="{FF2B5EF4-FFF2-40B4-BE49-F238E27FC236}">
                <a16:creationId xmlns:a16="http://schemas.microsoft.com/office/drawing/2014/main" id="{DC896772-9389-4BAF-886E-F434027070BC}"/>
              </a:ext>
            </a:extLst>
          </p:cNvPr>
          <p:cNvSpPr>
            <a:spLocks noGrp="1"/>
          </p:cNvSpPr>
          <p:nvPr>
            <p:ph idx="1"/>
          </p:nvPr>
        </p:nvSpPr>
        <p:spPr/>
        <p:txBody>
          <a:bodyPr/>
          <a:lstStyle/>
          <a:p>
            <a:r>
              <a:rPr lang="en-US" dirty="0"/>
              <a:t>Documenting Payroll Distribution</a:t>
            </a:r>
          </a:p>
          <a:p>
            <a:pPr lvl="1"/>
            <a:r>
              <a:rPr lang="en-US" dirty="0"/>
              <a:t>Identify the standards for documenting personnel services</a:t>
            </a:r>
          </a:p>
          <a:p>
            <a:r>
              <a:rPr lang="en-US" dirty="0"/>
              <a:t>Compensation: Personal Services</a:t>
            </a:r>
          </a:p>
          <a:p>
            <a:pPr lvl="1"/>
            <a:r>
              <a:rPr lang="en-US" dirty="0"/>
              <a:t>Identify the standards for allowable personal services</a:t>
            </a:r>
          </a:p>
          <a:p>
            <a:r>
              <a:rPr lang="en-US" dirty="0"/>
              <a:t>Compensation: Fringe Benefits</a:t>
            </a:r>
          </a:p>
          <a:p>
            <a:pPr lvl="1"/>
            <a:r>
              <a:rPr lang="en-US" dirty="0"/>
              <a:t>Identify the standards for fringe benefit costs</a:t>
            </a:r>
          </a:p>
          <a:p>
            <a:r>
              <a:rPr lang="en-US" dirty="0"/>
              <a:t>ETA Salary Cap</a:t>
            </a:r>
          </a:p>
          <a:p>
            <a:pPr lvl="1"/>
            <a:r>
              <a:rPr lang="en-US" dirty="0"/>
              <a:t>Define and apply the salary cap limitations associated with ETA grants</a:t>
            </a:r>
          </a:p>
        </p:txBody>
      </p:sp>
      <p:sp>
        <p:nvSpPr>
          <p:cNvPr id="4" name="Slide Number Placeholder 3">
            <a:extLst>
              <a:ext uri="{FF2B5EF4-FFF2-40B4-BE49-F238E27FC236}">
                <a16:creationId xmlns:a16="http://schemas.microsoft.com/office/drawing/2014/main" id="{20D6FC48-6740-4E0D-964A-7BC33A92BC3D}"/>
              </a:ext>
            </a:extLst>
          </p:cNvPr>
          <p:cNvSpPr>
            <a:spLocks noGrp="1"/>
          </p:cNvSpPr>
          <p:nvPr>
            <p:ph type="sldNum" sz="quarter" idx="12"/>
          </p:nvPr>
        </p:nvSpPr>
        <p:spPr/>
        <p:txBody>
          <a:bodyPr/>
          <a:lstStyle/>
          <a:p>
            <a:fld id="{AEF1280C-1E94-430E-A516-D051ECA45720}" type="slidenum">
              <a:rPr lang="en-US" smtClean="0"/>
              <a:t>5</a:t>
            </a:fld>
            <a:endParaRPr lang="en-US" dirty="0"/>
          </a:p>
        </p:txBody>
      </p:sp>
    </p:spTree>
    <p:extLst>
      <p:ext uri="{BB962C8B-B14F-4D97-AF65-F5344CB8AC3E}">
        <p14:creationId xmlns:p14="http://schemas.microsoft.com/office/powerpoint/2010/main" val="3716862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F035-2859-43DB-859E-28C4D55C7FB0}"/>
              </a:ext>
            </a:extLst>
          </p:cNvPr>
          <p:cNvSpPr>
            <a:spLocks noGrp="1"/>
          </p:cNvSpPr>
          <p:nvPr>
            <p:ph type="title"/>
          </p:nvPr>
        </p:nvSpPr>
        <p:spPr/>
        <p:txBody>
          <a:bodyPr/>
          <a:lstStyle/>
          <a:p>
            <a:r>
              <a:rPr lang="en-US" dirty="0"/>
              <a:t>Cap Example 3</a:t>
            </a:r>
          </a:p>
        </p:txBody>
      </p:sp>
      <p:sp>
        <p:nvSpPr>
          <p:cNvPr id="168962" name="Text Placeholder 1"/>
          <p:cNvSpPr>
            <a:spLocks noGrp="1"/>
          </p:cNvSpPr>
          <p:nvPr>
            <p:ph type="body" sz="quarter" idx="4294967295"/>
          </p:nvPr>
        </p:nvSpPr>
        <p:spPr bwMode="auto">
          <a:xfrm>
            <a:off x="348916" y="1576552"/>
            <a:ext cx="11634537" cy="983086"/>
          </a:xfrm>
          <a:noFill/>
          <a:ln>
            <a:miter lim="800000"/>
            <a:headEnd/>
            <a:tailEnd/>
          </a:ln>
        </p:spPr>
        <p:txBody>
          <a:bodyPr vert="horz" wrap="square" lIns="91440" tIns="45720" rIns="91440" bIns="45720" numCol="1" rtlCol="0" anchor="t" anchorCtr="0" compatLnSpc="1">
            <a:prstTxWarp prst="textNoShape">
              <a:avLst/>
            </a:prstTxWarp>
            <a:normAutofit/>
          </a:bodyPr>
          <a:lstStyle/>
          <a:p>
            <a:pPr algn="l">
              <a:spcBef>
                <a:spcPts val="600"/>
              </a:spcBef>
            </a:pPr>
            <a:r>
              <a:rPr lang="en-US" altLang="en-US" sz="3200" dirty="0"/>
              <a:t>Indirect Costs Charged to an ETA Funded Grant</a:t>
            </a:r>
          </a:p>
        </p:txBody>
      </p:sp>
      <p:graphicFrame>
        <p:nvGraphicFramePr>
          <p:cNvPr id="4" name="Group 47"/>
          <p:cNvGraphicFramePr>
            <a:graphicFrameLocks noGrp="1"/>
          </p:cNvGraphicFramePr>
          <p:nvPr>
            <p:ph idx="1"/>
            <p:extLst>
              <p:ext uri="{D42A27DB-BD31-4B8C-83A1-F6EECF244321}">
                <p14:modId xmlns:p14="http://schemas.microsoft.com/office/powerpoint/2010/main" val="2032720381"/>
              </p:ext>
            </p:extLst>
          </p:nvPr>
        </p:nvGraphicFramePr>
        <p:xfrm>
          <a:off x="517601" y="2691860"/>
          <a:ext cx="11156798" cy="2922588"/>
        </p:xfrm>
        <a:graphic>
          <a:graphicData uri="http://schemas.openxmlformats.org/drawingml/2006/table">
            <a:tbl>
              <a:tblPr firstRow="1">
                <a:effectLst>
                  <a:outerShdw blurRad="63500" sx="102000" sy="102000" algn="ctr" rotWithShape="0">
                    <a:prstClr val="black">
                      <a:alpha val="40000"/>
                    </a:prstClr>
                  </a:outerShdw>
                </a:effectLst>
              </a:tblPr>
              <a:tblGrid>
                <a:gridCol w="2102600">
                  <a:extLst>
                    <a:ext uri="{9D8B030D-6E8A-4147-A177-3AD203B41FA5}">
                      <a16:colId xmlns:a16="http://schemas.microsoft.com/office/drawing/2014/main" val="20000"/>
                    </a:ext>
                  </a:extLst>
                </a:gridCol>
                <a:gridCol w="1535201">
                  <a:extLst>
                    <a:ext uri="{9D8B030D-6E8A-4147-A177-3AD203B41FA5}">
                      <a16:colId xmlns:a16="http://schemas.microsoft.com/office/drawing/2014/main" val="20001"/>
                    </a:ext>
                  </a:extLst>
                </a:gridCol>
                <a:gridCol w="1818901">
                  <a:extLst>
                    <a:ext uri="{9D8B030D-6E8A-4147-A177-3AD203B41FA5}">
                      <a16:colId xmlns:a16="http://schemas.microsoft.com/office/drawing/2014/main" val="20002"/>
                    </a:ext>
                  </a:extLst>
                </a:gridCol>
                <a:gridCol w="2046263">
                  <a:extLst>
                    <a:ext uri="{9D8B030D-6E8A-4147-A177-3AD203B41FA5}">
                      <a16:colId xmlns:a16="http://schemas.microsoft.com/office/drawing/2014/main" val="20003"/>
                    </a:ext>
                  </a:extLst>
                </a:gridCol>
                <a:gridCol w="1839305">
                  <a:extLst>
                    <a:ext uri="{9D8B030D-6E8A-4147-A177-3AD203B41FA5}">
                      <a16:colId xmlns:a16="http://schemas.microsoft.com/office/drawing/2014/main" val="20004"/>
                    </a:ext>
                  </a:extLst>
                </a:gridCol>
                <a:gridCol w="1814528">
                  <a:extLst>
                    <a:ext uri="{9D8B030D-6E8A-4147-A177-3AD203B41FA5}">
                      <a16:colId xmlns:a16="http://schemas.microsoft.com/office/drawing/2014/main" val="20005"/>
                    </a:ext>
                  </a:extLst>
                </a:gridCol>
              </a:tblGrid>
              <a:tr h="1554472">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Position</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 of Indirect Costs Allocable to ETA Grant</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Actual Salary</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40.5% of Salary Allocable to ETA Grant</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Salary Cap Limit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40.5% * $192,300</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Amount Over Cap Limit</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0102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HR Director</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40.5%</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$180,000</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$72,900</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altLang="en-US" sz="2000" b="0" i="0" u="none" strike="noStrike" kern="1200" cap="none" normalizeH="0" baseline="0" dirty="0">
                          <a:ln>
                            <a:noFill/>
                          </a:ln>
                          <a:solidFill>
                            <a:srgbClr val="000000"/>
                          </a:solidFill>
                          <a:effectLst/>
                          <a:latin typeface="Arial" panose="020B0604020202020204" pitchFamily="34" charset="0"/>
                          <a:ea typeface="ＭＳ Ｐゴシック" panose="020B0600070205080204" pitchFamily="34" charset="-128"/>
                          <a:cs typeface="+mn-cs"/>
                        </a:rPr>
                        <a:t>$77,881.50</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0</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67096">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CFO</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40.5%</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$200,000</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$81,000</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$77,881.50</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$3,118.50</a:t>
                      </a:r>
                    </a:p>
                  </a:txBody>
                  <a:tcPr marL="113681" marR="113681"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9379585F-4914-4B01-AA7F-0C4732552438}"/>
              </a:ext>
            </a:extLst>
          </p:cNvPr>
          <p:cNvSpPr>
            <a:spLocks noGrp="1"/>
          </p:cNvSpPr>
          <p:nvPr>
            <p:ph type="sldNum" sz="quarter" idx="12"/>
          </p:nvPr>
        </p:nvSpPr>
        <p:spPr/>
        <p:txBody>
          <a:bodyPr/>
          <a:lstStyle/>
          <a:p>
            <a:fld id="{AEF1280C-1E94-430E-A516-D051ECA45720}" type="slidenum">
              <a:rPr lang="en-US" smtClean="0"/>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D5A2-C21C-43EC-A177-0B1FF2C1B4F7}"/>
              </a:ext>
            </a:extLst>
          </p:cNvPr>
          <p:cNvSpPr>
            <a:spLocks noGrp="1"/>
          </p:cNvSpPr>
          <p:nvPr>
            <p:ph type="title"/>
          </p:nvPr>
        </p:nvSpPr>
        <p:spPr/>
        <p:txBody>
          <a:bodyPr/>
          <a:lstStyle/>
          <a:p>
            <a:r>
              <a:rPr lang="en-US" dirty="0"/>
              <a:t>Knowledge Check 4 - Questions</a:t>
            </a:r>
          </a:p>
        </p:txBody>
      </p:sp>
      <p:sp>
        <p:nvSpPr>
          <p:cNvPr id="3" name="Content Placeholder 2">
            <a:extLst>
              <a:ext uri="{FF2B5EF4-FFF2-40B4-BE49-F238E27FC236}">
                <a16:creationId xmlns:a16="http://schemas.microsoft.com/office/drawing/2014/main" id="{DADEDA07-0B59-408F-9AB2-DD7503E3A045}"/>
              </a:ext>
            </a:extLst>
          </p:cNvPr>
          <p:cNvSpPr>
            <a:spLocks noGrp="1"/>
          </p:cNvSpPr>
          <p:nvPr>
            <p:ph idx="1"/>
          </p:nvPr>
        </p:nvSpPr>
        <p:spPr/>
        <p:txBody>
          <a:bodyPr>
            <a:normAutofit/>
          </a:bodyPr>
          <a:lstStyle/>
          <a:p>
            <a:pPr marL="0" indent="0">
              <a:buNone/>
            </a:pPr>
            <a:r>
              <a:rPr lang="en-US" b="1" dirty="0">
                <a:solidFill>
                  <a:srgbClr val="D93E0D"/>
                </a:solidFill>
              </a:rPr>
              <a:t>True or False?</a:t>
            </a:r>
          </a:p>
          <a:p>
            <a:pPr marL="514350" indent="-514350">
              <a:buClr>
                <a:srgbClr val="D93E0D"/>
              </a:buClr>
              <a:buFont typeface="+mj-lt"/>
              <a:buAutoNum type="arabicPeriod"/>
            </a:pPr>
            <a:r>
              <a:rPr lang="en-US" dirty="0"/>
              <a:t>The salary cap limit applies to direct recipients but not to </a:t>
            </a:r>
            <a:r>
              <a:rPr lang="en-US" dirty="0" err="1"/>
              <a:t>subrecipients</a:t>
            </a:r>
            <a:r>
              <a:rPr lang="en-US" dirty="0"/>
              <a:t>.</a:t>
            </a:r>
          </a:p>
          <a:p>
            <a:pPr marL="514350" indent="-514350">
              <a:buClr>
                <a:srgbClr val="D93E0D"/>
              </a:buClr>
              <a:buFont typeface="+mj-lt"/>
              <a:buAutoNum type="arabicPeriod"/>
            </a:pPr>
            <a:r>
              <a:rPr lang="en-US" dirty="0"/>
              <a:t> Salaries of employees in an indirect cost pool or only working part-time on a DOL grant are  excluded from the salary cap limitation.</a:t>
            </a:r>
          </a:p>
        </p:txBody>
      </p:sp>
      <p:sp>
        <p:nvSpPr>
          <p:cNvPr id="4" name="Slide Number Placeholder 3">
            <a:extLst>
              <a:ext uri="{FF2B5EF4-FFF2-40B4-BE49-F238E27FC236}">
                <a16:creationId xmlns:a16="http://schemas.microsoft.com/office/drawing/2014/main" id="{E3A3FD7F-FD0C-4623-8610-5DCA045E95BF}"/>
              </a:ext>
            </a:extLst>
          </p:cNvPr>
          <p:cNvSpPr>
            <a:spLocks noGrp="1"/>
          </p:cNvSpPr>
          <p:nvPr>
            <p:ph type="sldNum" sz="quarter" idx="12"/>
          </p:nvPr>
        </p:nvSpPr>
        <p:spPr/>
        <p:txBody>
          <a:bodyPr/>
          <a:lstStyle/>
          <a:p>
            <a:fld id="{AEF1280C-1E94-430E-A516-D051ECA45720}" type="slidenum">
              <a:rPr lang="en-US" smtClean="0"/>
              <a:t>51</a:t>
            </a:fld>
            <a:endParaRPr lang="en-US" dirty="0"/>
          </a:p>
        </p:txBody>
      </p:sp>
    </p:spTree>
    <p:extLst>
      <p:ext uri="{BB962C8B-B14F-4D97-AF65-F5344CB8AC3E}">
        <p14:creationId xmlns:p14="http://schemas.microsoft.com/office/powerpoint/2010/main" val="791805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8D5A2-C21C-43EC-A177-0B1FF2C1B4F7}"/>
              </a:ext>
            </a:extLst>
          </p:cNvPr>
          <p:cNvSpPr>
            <a:spLocks noGrp="1"/>
          </p:cNvSpPr>
          <p:nvPr>
            <p:ph type="title"/>
          </p:nvPr>
        </p:nvSpPr>
        <p:spPr/>
        <p:txBody>
          <a:bodyPr/>
          <a:lstStyle/>
          <a:p>
            <a:r>
              <a:rPr lang="en-US" dirty="0"/>
              <a:t>Knowledge Check 4 - Answers</a:t>
            </a:r>
          </a:p>
        </p:txBody>
      </p:sp>
      <p:sp>
        <p:nvSpPr>
          <p:cNvPr id="3" name="Content Placeholder 2">
            <a:extLst>
              <a:ext uri="{FF2B5EF4-FFF2-40B4-BE49-F238E27FC236}">
                <a16:creationId xmlns:a16="http://schemas.microsoft.com/office/drawing/2014/main" id="{DADEDA07-0B59-408F-9AB2-DD7503E3A045}"/>
              </a:ext>
            </a:extLst>
          </p:cNvPr>
          <p:cNvSpPr>
            <a:spLocks noGrp="1"/>
          </p:cNvSpPr>
          <p:nvPr>
            <p:ph idx="1"/>
          </p:nvPr>
        </p:nvSpPr>
        <p:spPr/>
        <p:txBody>
          <a:bodyPr>
            <a:normAutofit/>
          </a:bodyPr>
          <a:lstStyle/>
          <a:p>
            <a:pPr marL="0" indent="0">
              <a:buNone/>
            </a:pPr>
            <a:r>
              <a:rPr lang="en-US" b="1" dirty="0">
                <a:solidFill>
                  <a:srgbClr val="D93E0D"/>
                </a:solidFill>
              </a:rPr>
              <a:t>True or False?</a:t>
            </a:r>
          </a:p>
          <a:p>
            <a:pPr marL="514350" indent="-514350">
              <a:buClr>
                <a:srgbClr val="D93E0D"/>
              </a:buClr>
              <a:buFont typeface="+mj-lt"/>
              <a:buAutoNum type="arabicPeriod"/>
            </a:pPr>
            <a:r>
              <a:rPr lang="en-US" dirty="0"/>
              <a:t>The salary cap limit applies to direct recipients but not subrecipients.  </a:t>
            </a:r>
            <a:r>
              <a:rPr lang="en-US" dirty="0">
                <a:solidFill>
                  <a:srgbClr val="D93E0D"/>
                </a:solidFill>
              </a:rPr>
              <a:t>False</a:t>
            </a:r>
          </a:p>
          <a:p>
            <a:pPr marL="514350" indent="-514350">
              <a:buClr>
                <a:srgbClr val="D93E0D"/>
              </a:buClr>
              <a:buFont typeface="+mj-lt"/>
              <a:buAutoNum type="arabicPeriod"/>
            </a:pPr>
            <a:r>
              <a:rPr lang="en-US" dirty="0"/>
              <a:t>Employees who charge indirect costs to a WIOA award are excluded from the salary cap limitation.  </a:t>
            </a:r>
            <a:r>
              <a:rPr lang="en-US" dirty="0">
                <a:solidFill>
                  <a:srgbClr val="D93E0D"/>
                </a:solidFill>
              </a:rPr>
              <a:t>False</a:t>
            </a:r>
          </a:p>
        </p:txBody>
      </p:sp>
      <p:sp>
        <p:nvSpPr>
          <p:cNvPr id="4" name="Slide Number Placeholder 3">
            <a:extLst>
              <a:ext uri="{FF2B5EF4-FFF2-40B4-BE49-F238E27FC236}">
                <a16:creationId xmlns:a16="http://schemas.microsoft.com/office/drawing/2014/main" id="{E3A3FD7F-FD0C-4623-8610-5DCA045E95BF}"/>
              </a:ext>
            </a:extLst>
          </p:cNvPr>
          <p:cNvSpPr>
            <a:spLocks noGrp="1"/>
          </p:cNvSpPr>
          <p:nvPr>
            <p:ph type="sldNum" sz="quarter" idx="12"/>
          </p:nvPr>
        </p:nvSpPr>
        <p:spPr/>
        <p:txBody>
          <a:bodyPr/>
          <a:lstStyle/>
          <a:p>
            <a:fld id="{AEF1280C-1E94-430E-A516-D051ECA45720}" type="slidenum">
              <a:rPr lang="en-US" smtClean="0"/>
              <a:t>52</a:t>
            </a:fld>
            <a:endParaRPr lang="en-US" dirty="0"/>
          </a:p>
        </p:txBody>
      </p:sp>
    </p:spTree>
    <p:extLst>
      <p:ext uri="{BB962C8B-B14F-4D97-AF65-F5344CB8AC3E}">
        <p14:creationId xmlns:p14="http://schemas.microsoft.com/office/powerpoint/2010/main" val="3675689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Summary</a:t>
            </a:r>
          </a:p>
        </p:txBody>
      </p:sp>
      <p:sp>
        <p:nvSpPr>
          <p:cNvPr id="6" name="Content Placeholder 5"/>
          <p:cNvSpPr>
            <a:spLocks noGrp="1"/>
          </p:cNvSpPr>
          <p:nvPr>
            <p:ph idx="1"/>
          </p:nvPr>
        </p:nvSpPr>
        <p:spPr/>
        <p:txBody>
          <a:bodyPr>
            <a:noAutofit/>
          </a:bodyPr>
          <a:lstStyle/>
          <a:p>
            <a:r>
              <a:rPr lang="en-US" sz="2400" dirty="0"/>
              <a:t>The Uniform Guidance relies on the entity’s internal control system as the basis for supporting  and documenting payroll distribution.</a:t>
            </a:r>
          </a:p>
          <a:p>
            <a:r>
              <a:rPr lang="en-US" sz="2400" dirty="0"/>
              <a:t>Payroll and related costs must be allocated on the basis of actual work performed.</a:t>
            </a:r>
          </a:p>
          <a:p>
            <a:r>
              <a:rPr lang="en-US" altLang="en-US" sz="2400" dirty="0"/>
              <a:t>The amount of personnel compensation must be reasonable in amount and conform to established written policy.</a:t>
            </a:r>
          </a:p>
          <a:p>
            <a:r>
              <a:rPr lang="en-US" sz="2400" dirty="0"/>
              <a:t>To be allowable fringe benefits must be reasonable and required by law, employer-employee agreement, or established written policy.</a:t>
            </a:r>
          </a:p>
          <a:p>
            <a:r>
              <a:rPr lang="en-US" sz="2400" dirty="0"/>
              <a:t>The ETA salary cap limitation applies to all WIOA funded awards, other awards funded by ETA appropriations, and to direct recipients and subrecipients of those funds.</a:t>
            </a:r>
          </a:p>
        </p:txBody>
      </p:sp>
      <p:sp>
        <p:nvSpPr>
          <p:cNvPr id="5" name="Slide Number Placeholder 4">
            <a:extLst>
              <a:ext uri="{FF2B5EF4-FFF2-40B4-BE49-F238E27FC236}">
                <a16:creationId xmlns:a16="http://schemas.microsoft.com/office/drawing/2014/main" id="{C77E09D1-E69B-4C3C-99AB-01FA0E93EFAB}"/>
              </a:ext>
            </a:extLst>
          </p:cNvPr>
          <p:cNvSpPr>
            <a:spLocks noGrp="1"/>
          </p:cNvSpPr>
          <p:nvPr>
            <p:ph type="sldNum" sz="quarter" idx="12"/>
          </p:nvPr>
        </p:nvSpPr>
        <p:spPr/>
        <p:txBody>
          <a:bodyPr/>
          <a:lstStyle/>
          <a:p>
            <a:fld id="{AEF1280C-1E94-430E-A516-D051ECA45720}" type="slidenum">
              <a:rPr lang="en-US" smtClean="0"/>
              <a:t>53</a:t>
            </a:fld>
            <a:endParaRPr lang="en-US" dirty="0"/>
          </a:p>
        </p:txBody>
      </p:sp>
    </p:spTree>
    <p:extLst>
      <p:ext uri="{BB962C8B-B14F-4D97-AF65-F5344CB8AC3E}">
        <p14:creationId xmlns:p14="http://schemas.microsoft.com/office/powerpoint/2010/main" val="2325505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449D07A-B359-4B9D-856F-55EBF4BAA68D}"/>
              </a:ext>
            </a:extLst>
          </p:cNvPr>
          <p:cNvSpPr/>
          <p:nvPr/>
        </p:nvSpPr>
        <p:spPr>
          <a:xfrm>
            <a:off x="10384221" y="5580994"/>
            <a:ext cx="1366345"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p:txBody>
          <a:bodyPr/>
          <a:lstStyle/>
          <a:p>
            <a:r>
              <a:rPr lang="en-US" dirty="0">
                <a:hlinkClick r:id="rId3"/>
              </a:rPr>
              <a:t>Core Monitoring Guide</a:t>
            </a:r>
            <a:endParaRPr lang="en-US" dirty="0"/>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Objective 2.d Procurement and Contract Administration</a:t>
            </a:r>
          </a:p>
          <a:p>
            <a:r>
              <a:rPr lang="en-US" dirty="0">
                <a:hlinkClick r:id="rId4"/>
              </a:rPr>
              <a:t>Grant &amp; Financial Management Technical Assistance Guide </a:t>
            </a:r>
            <a:endParaRPr lang="en-US" dirty="0"/>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Chapter 6: Procurement, Contracts, and Leases</a:t>
            </a:r>
          </a:p>
          <a:p>
            <a:r>
              <a:rPr lang="en-US" dirty="0">
                <a:hlinkClick r:id="rId5"/>
              </a:rPr>
              <a:t>TEGL 5-06: Implementing the Salary and Bonus Limitations in Public Law 109-234</a:t>
            </a:r>
            <a:endParaRPr lang="en-US" dirty="0"/>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6324601" y="1407886"/>
            <a:ext cx="4765294" cy="4672878"/>
          </a:xfrm>
        </p:spPr>
        <p:txBody>
          <a:bodyPr/>
          <a:lstStyle/>
          <a:p>
            <a:r>
              <a:rPr lang="en-US" dirty="0"/>
              <a:t>Uniform Administrative Requirements, Cost Principles, and Audit Requirements for Federal Awards </a:t>
            </a:r>
            <a:r>
              <a:rPr lang="en-US" dirty="0">
                <a:hlinkClick r:id="rId6"/>
              </a:rPr>
              <a:t>2 CFR Part 200</a:t>
            </a:r>
            <a:endParaRPr lang="en-US" dirty="0"/>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2 CFR 200.430</a:t>
            </a:r>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2 CFR 200.431 </a:t>
            </a:r>
            <a:endParaRPr lang="en-US" sz="2300" dirty="0">
              <a:solidFill>
                <a:schemeClr val="accent1">
                  <a:lumMod val="75000"/>
                </a:schemeClr>
              </a:solidFill>
            </a:endParaRPr>
          </a:p>
          <a:p>
            <a:r>
              <a:rPr lang="en-US" dirty="0">
                <a:hlinkClick r:id="rId7"/>
              </a:rPr>
              <a:t>OPM Salary Website</a:t>
            </a:r>
            <a:endParaRPr lang="en-US" dirty="0"/>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Select year</a:t>
            </a:r>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Select Executive pay link</a:t>
            </a:r>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Find Executive Level II pay rate</a:t>
            </a:r>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Updated annually</a:t>
            </a:r>
          </a:p>
        </p:txBody>
      </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54</a:t>
            </a:fld>
            <a:endParaRPr lang="en-US" dirty="0"/>
          </a:p>
        </p:txBody>
      </p:sp>
    </p:spTree>
    <p:extLst>
      <p:ext uri="{BB962C8B-B14F-4D97-AF65-F5344CB8AC3E}">
        <p14:creationId xmlns:p14="http://schemas.microsoft.com/office/powerpoint/2010/main" val="3075369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27CAE0B-7DF2-46E1-9E57-A25BC856E5AA}"/>
              </a:ext>
            </a:extLst>
          </p:cNvPr>
          <p:cNvSpPr/>
          <p:nvPr/>
        </p:nvSpPr>
        <p:spPr>
          <a:xfrm>
            <a:off x="10384221" y="5580994"/>
            <a:ext cx="1366345"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See DOL’s </a:t>
            </a:r>
            <a:r>
              <a:rPr lang="en-US" sz="1900" dirty="0">
                <a:solidFill>
                  <a:schemeClr val="accent5"/>
                </a:solidFill>
                <a:hlinkClick r:id="rId3">
                  <a:extLst>
                    <a:ext uri="{A12FA001-AC4F-418D-AE19-62706E023703}">
                      <ahyp:hlinkClr xmlns:ahyp="http://schemas.microsoft.com/office/drawing/2018/hyperlinkcolor" val="tx"/>
                    </a:ext>
                  </a:extLst>
                </a:hlinkClick>
              </a:rPr>
              <a:t>Service Locator</a:t>
            </a:r>
            <a:endParaRPr lang="en-US" sz="1900" dirty="0">
              <a:solidFill>
                <a:schemeClr val="accent5"/>
              </a:solidFill>
            </a:endParaRPr>
          </a:p>
          <a:p>
            <a:r>
              <a:rPr lang="en-US" dirty="0"/>
              <a:t>Want More Information?</a:t>
            </a:r>
          </a:p>
          <a:p>
            <a:pPr marL="747713" lvl="1" indent="-290513">
              <a:lnSpc>
                <a:spcPct val="85000"/>
              </a:lnSpc>
              <a:spcBef>
                <a:spcPts val="500"/>
              </a:spcBef>
              <a:buFont typeface="Arial" panose="020B0604020202020204" pitchFamily="34" charset="0"/>
              <a:buChar char="►"/>
            </a:pPr>
            <a:r>
              <a:rPr lang="en-US" sz="1900" dirty="0">
                <a:solidFill>
                  <a:schemeClr val="accent5"/>
                </a:solidFill>
                <a:hlinkClick r:id="rId4">
                  <a:extLst>
                    <a:ext uri="{A12FA001-AC4F-418D-AE19-62706E023703}">
                      <ahyp:hlinkClr xmlns:ahyp="http://schemas.microsoft.com/office/drawing/2018/hyperlinkcolor" val="tx"/>
                    </a:ext>
                  </a:extLst>
                </a:hlinkClick>
              </a:rPr>
              <a:t>DOLETA.gov/Grants</a:t>
            </a:r>
            <a:endParaRPr lang="en-US" sz="1900" dirty="0">
              <a:solidFill>
                <a:schemeClr val="accent5"/>
              </a:solidFill>
            </a:endParaRPr>
          </a:p>
          <a:p>
            <a:pPr marL="966788" lvl="2" indent="-227013">
              <a:spcBef>
                <a:spcPts val="0"/>
              </a:spcBef>
              <a:buFont typeface="Wingdings" panose="05000000000000000000" pitchFamily="2" charset="2"/>
              <a:buChar char="§"/>
            </a:pPr>
            <a:r>
              <a:rPr lang="en-US" i="1" u="none" dirty="0">
                <a:solidFill>
                  <a:schemeClr val="tx1">
                    <a:lumMod val="75000"/>
                    <a:lumOff val="25000"/>
                  </a:schemeClr>
                </a:solidFill>
              </a:rPr>
              <a:t>Funding Opportunities</a:t>
            </a:r>
          </a:p>
          <a:p>
            <a:pPr marL="966788" lvl="2" indent="-227013">
              <a:spcBef>
                <a:spcPts val="0"/>
              </a:spcBef>
              <a:buFont typeface="Wingdings" panose="05000000000000000000" pitchFamily="2" charset="2"/>
              <a:buChar char="§"/>
            </a:pPr>
            <a:r>
              <a:rPr lang="en-US" i="1" u="none" dirty="0">
                <a:solidFill>
                  <a:schemeClr val="tx1">
                    <a:lumMod val="75000"/>
                    <a:lumOff val="25000"/>
                  </a:schemeClr>
                </a:solidFill>
              </a:rPr>
              <a:t>How to Apply</a:t>
            </a:r>
          </a:p>
          <a:p>
            <a:pPr marL="966788" lvl="2" indent="-227013">
              <a:spcBef>
                <a:spcPts val="0"/>
              </a:spcBef>
              <a:buFont typeface="Wingdings" panose="05000000000000000000" pitchFamily="2" charset="2"/>
              <a:buChar char="§"/>
            </a:pPr>
            <a:r>
              <a:rPr lang="en-US" i="1" u="none" dirty="0">
                <a:solidFill>
                  <a:schemeClr val="tx1">
                    <a:lumMod val="75000"/>
                    <a:lumOff val="25000"/>
                  </a:schemeClr>
                </a:solidFill>
              </a:rPr>
              <a:t>Manage Your Awarded Grant</a:t>
            </a:r>
          </a:p>
          <a:p>
            <a:pPr marL="966788" lvl="2" indent="-227013">
              <a:spcBef>
                <a:spcPts val="0"/>
              </a:spcBef>
              <a:buFont typeface="Wingdings" panose="05000000000000000000" pitchFamily="2" charset="2"/>
              <a:buChar char="§"/>
            </a:pPr>
            <a:r>
              <a:rPr lang="en-US" i="1" u="none" dirty="0">
                <a:solidFill>
                  <a:schemeClr val="tx1">
                    <a:lumMod val="75000"/>
                    <a:lumOff val="25000"/>
                  </a:schemeClr>
                </a:solidFill>
              </a:rPr>
              <a:t>Resources and Information</a:t>
            </a:r>
          </a:p>
          <a:p>
            <a:pPr marL="1146175" lvl="3" indent="-168275">
              <a:spcBef>
                <a:spcPts val="0"/>
              </a:spcBef>
            </a:pPr>
            <a:r>
              <a:rPr lang="en-US" i="1" dirty="0">
                <a:solidFill>
                  <a:schemeClr val="tx1">
                    <a:lumMod val="75000"/>
                    <a:lumOff val="25000"/>
                  </a:schemeClr>
                </a:solidFill>
              </a:rPr>
              <a:t>ETA Grantee Handbook</a:t>
            </a:r>
          </a:p>
          <a:p>
            <a:pPr marL="1146175" lvl="3" indent="-168275">
              <a:spcBef>
                <a:spcPts val="0"/>
              </a:spcBef>
            </a:pPr>
            <a:r>
              <a:rPr lang="en-US" i="1" dirty="0">
                <a:solidFill>
                  <a:schemeClr val="tx1">
                    <a:lumMod val="75000"/>
                    <a:lumOff val="25000"/>
                  </a:schemeClr>
                </a:solidFill>
              </a:rPr>
              <a:t>Annual Grant Terms Template</a:t>
            </a:r>
          </a:p>
          <a:p>
            <a:pPr marL="1146175" lvl="3" indent="-168275">
              <a:spcBef>
                <a:spcPts val="0"/>
              </a:spcBef>
            </a:pPr>
            <a:r>
              <a:rPr lang="en-US" i="1" dirty="0">
                <a:solidFill>
                  <a:schemeClr val="tx1">
                    <a:lumMod val="75000"/>
                    <a:lumOff val="25000"/>
                  </a:schemeClr>
                </a:solidFill>
              </a:rPr>
              <a:t>Core Monitoring Guide</a:t>
            </a:r>
          </a:p>
          <a:p>
            <a:pPr marL="1146175" lvl="3" indent="-168275">
              <a:spcBef>
                <a:spcPts val="0"/>
              </a:spcBef>
            </a:pPr>
            <a:r>
              <a:rPr lang="en-US" i="1" dirty="0">
                <a:solidFill>
                  <a:schemeClr val="tx1">
                    <a:lumMod val="75000"/>
                    <a:lumOff val="25000"/>
                  </a:schemeClr>
                </a:solidFill>
              </a:rPr>
              <a:t>Technical Assistance Guides</a:t>
            </a:r>
          </a:p>
          <a:p>
            <a:pPr marL="1146175"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6324601" y="1407886"/>
            <a:ext cx="5035138" cy="4672878"/>
          </a:xfrm>
        </p:spPr>
        <p:txBody>
          <a:bodyPr/>
          <a:lstStyle/>
          <a:p>
            <a:r>
              <a:rPr lang="en-US" dirty="0"/>
              <a:t>Want More Training?</a:t>
            </a:r>
          </a:p>
          <a:p>
            <a:pPr marL="747713" lvl="1" indent="-290513">
              <a:lnSpc>
                <a:spcPct val="85000"/>
              </a:lnSpc>
              <a:spcBef>
                <a:spcPts val="500"/>
              </a:spcBef>
              <a:buFont typeface="Arial" panose="020B0604020202020204" pitchFamily="34" charset="0"/>
              <a:buChar char="►"/>
            </a:pPr>
            <a:r>
              <a:rPr lang="en-US" sz="1900" dirty="0">
                <a:solidFill>
                  <a:schemeClr val="accent1">
                    <a:lumMod val="75000"/>
                  </a:schemeClr>
                </a:solidFill>
              </a:rPr>
              <a:t>Workforce GPS’s </a:t>
            </a:r>
            <a:r>
              <a:rPr lang="en-US" sz="1900" dirty="0">
                <a:solidFill>
                  <a:schemeClr val="accent5"/>
                </a:solidFill>
                <a:hlinkClick r:id="rId5">
                  <a:extLst>
                    <a:ext uri="{A12FA001-AC4F-418D-AE19-62706E023703}">
                      <ahyp:hlinkClr xmlns:ahyp="http://schemas.microsoft.com/office/drawing/2018/hyperlinkcolor" val="tx"/>
                    </a:ext>
                  </a:extLst>
                </a:hlinkClick>
              </a:rPr>
              <a:t>Grants Application and Management Community of Practice</a:t>
            </a:r>
            <a:r>
              <a:rPr lang="en-US" sz="1900" dirty="0">
                <a:solidFill>
                  <a:schemeClr val="accent5"/>
                </a:solidFill>
              </a:rPr>
              <a:t> </a:t>
            </a:r>
          </a:p>
          <a:p>
            <a:pPr marL="966788" lvl="2" indent="-227013">
              <a:spcBef>
                <a:spcPts val="0"/>
              </a:spcBef>
              <a:buFont typeface="Wingdings" panose="05000000000000000000" pitchFamily="2" charset="2"/>
              <a:buChar char="§"/>
            </a:pPr>
            <a:r>
              <a:rPr lang="en-US" i="1" u="none" dirty="0">
                <a:solidFill>
                  <a:schemeClr val="tx1">
                    <a:lumMod val="75000"/>
                    <a:lumOff val="25000"/>
                  </a:schemeClr>
                </a:solidFill>
              </a:rPr>
              <a:t>Financial Reporting</a:t>
            </a:r>
          </a:p>
          <a:p>
            <a:pPr marL="966788" lvl="2" indent="-227013">
              <a:spcBef>
                <a:spcPts val="0"/>
              </a:spcBef>
              <a:buFont typeface="Wingdings" panose="05000000000000000000" pitchFamily="2" charset="2"/>
              <a:buChar char="§"/>
            </a:pPr>
            <a:r>
              <a:rPr lang="en-US" i="1" u="none" dirty="0">
                <a:solidFill>
                  <a:schemeClr val="tx1">
                    <a:lumMod val="75000"/>
                    <a:lumOff val="25000"/>
                  </a:schemeClr>
                </a:solidFill>
              </a:rPr>
              <a:t>Subrecipient Management and Oversight</a:t>
            </a:r>
          </a:p>
          <a:p>
            <a:pPr marL="966788" lvl="2" indent="-227013">
              <a:spcBef>
                <a:spcPts val="0"/>
              </a:spcBef>
              <a:buFont typeface="Wingdings" panose="05000000000000000000" pitchFamily="2" charset="2"/>
              <a:buChar char="§"/>
            </a:pPr>
            <a:r>
              <a:rPr lang="en-US" i="1" u="none" dirty="0">
                <a:solidFill>
                  <a:schemeClr val="tx1">
                    <a:lumMod val="75000"/>
                    <a:lumOff val="25000"/>
                  </a:schemeClr>
                </a:solidFill>
              </a:rPr>
              <a:t>Indirect Cost Rates</a:t>
            </a:r>
          </a:p>
          <a:p>
            <a:pPr marL="966788" lvl="2" indent="-227013">
              <a:spcBef>
                <a:spcPts val="0"/>
              </a:spcBef>
              <a:buFont typeface="Wingdings" panose="05000000000000000000" pitchFamily="2" charset="2"/>
              <a:buChar char="§"/>
            </a:pPr>
            <a:r>
              <a:rPr lang="en-US" i="1" u="none" dirty="0">
                <a:solidFill>
                  <a:schemeClr val="tx1">
                    <a:lumMod val="75000"/>
                    <a:lumOff val="25000"/>
                  </a:schemeClr>
                </a:solidFill>
              </a:rPr>
              <a:t>Policies and Procedures</a:t>
            </a:r>
          </a:p>
          <a:p>
            <a:pPr marL="966788" lvl="2" indent="-227013">
              <a:spcBef>
                <a:spcPts val="0"/>
              </a:spcBef>
              <a:buFont typeface="Wingdings" panose="05000000000000000000" pitchFamily="2" charset="2"/>
              <a:buChar char="§"/>
            </a:pPr>
            <a:r>
              <a:rPr lang="en-US" i="1" u="none" dirty="0">
                <a:solidFill>
                  <a:schemeClr val="tx1">
                    <a:lumMod val="75000"/>
                    <a:lumOff val="25000"/>
                  </a:schemeClr>
                </a:solidFill>
              </a:rPr>
              <a:t>Procurement and Performance-Based Contracts</a:t>
            </a:r>
          </a:p>
          <a:p>
            <a:pPr marL="966788" lvl="2" indent="-227013">
              <a:spcBef>
                <a:spcPts val="0"/>
              </a:spcBef>
              <a:buFont typeface="Wingdings" panose="05000000000000000000" pitchFamily="2" charset="2"/>
              <a:buChar char="§"/>
            </a:pPr>
            <a:r>
              <a:rPr lang="en-US" i="1" u="none" dirty="0">
                <a:solidFill>
                  <a:schemeClr val="tx1">
                    <a:lumMod val="75000"/>
                    <a:lumOff val="25000"/>
                  </a:schemeClr>
                </a:solidFill>
              </a:rPr>
              <a:t>Capital Assets and More</a:t>
            </a:r>
          </a:p>
          <a:p>
            <a:pPr marL="747713" lvl="1" indent="-290513">
              <a:lnSpc>
                <a:spcPct val="85000"/>
              </a:lnSpc>
              <a:spcBef>
                <a:spcPts val="500"/>
              </a:spcBef>
              <a:buFont typeface="Arial" panose="020B0604020202020204" pitchFamily="34" charset="0"/>
              <a:buChar char="►"/>
            </a:pPr>
            <a:r>
              <a:rPr lang="en-US" sz="1900" dirty="0">
                <a:solidFill>
                  <a:schemeClr val="accent5"/>
                </a:solidFill>
                <a:hlinkClick r:id="rId6">
                  <a:extLst>
                    <a:ext uri="{A12FA001-AC4F-418D-AE19-62706E023703}">
                      <ahyp:hlinkClr xmlns:ahyp="http://schemas.microsoft.com/office/drawing/2018/hyperlinkcolor" val="tx"/>
                    </a:ext>
                  </a:extLst>
                </a:hlinkClick>
              </a:rPr>
              <a:t>WorkforceGPS</a:t>
            </a:r>
            <a:endParaRPr lang="en-US" sz="1900" dirty="0">
              <a:solidFill>
                <a:schemeClr val="accent5"/>
              </a:solidFill>
            </a:endParaRPr>
          </a:p>
        </p:txBody>
      </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55</a:t>
            </a:fld>
            <a:endParaRPr lang="en-US" dirty="0"/>
          </a:p>
        </p:txBody>
      </p:sp>
    </p:spTree>
    <p:extLst>
      <p:ext uri="{BB962C8B-B14F-4D97-AF65-F5344CB8AC3E}">
        <p14:creationId xmlns:p14="http://schemas.microsoft.com/office/powerpoint/2010/main" val="2126267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3429-0BC4-4C2A-9AC8-B4C20766B7A5}"/>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0F53657E-2986-4D5D-8B6E-225FFE8795D1}"/>
              </a:ext>
            </a:extLst>
          </p:cNvPr>
          <p:cNvSpPr>
            <a:spLocks noGrp="1"/>
          </p:cNvSpPr>
          <p:nvPr>
            <p:ph type="sldNum" sz="quarter" idx="12"/>
          </p:nvPr>
        </p:nvSpPr>
        <p:spPr/>
        <p:txBody>
          <a:bodyPr/>
          <a:lstStyle/>
          <a:p>
            <a:fld id="{AEF1280C-1E94-430E-A516-D051ECA45720}" type="slidenum">
              <a:rPr lang="en-US" smtClean="0"/>
              <a:t>56</a:t>
            </a:fld>
            <a:endParaRPr lang="en-US" dirty="0"/>
          </a:p>
        </p:txBody>
      </p:sp>
    </p:spTree>
    <p:extLst>
      <p:ext uri="{BB962C8B-B14F-4D97-AF65-F5344CB8AC3E}">
        <p14:creationId xmlns:p14="http://schemas.microsoft.com/office/powerpoint/2010/main" val="1256151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BF64E-F548-4702-897E-F1F957CAE546}"/>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BE55BF8D-B397-4C87-9A5E-40DA35E11FBB}"/>
              </a:ext>
            </a:extLst>
          </p:cNvPr>
          <p:cNvSpPr>
            <a:spLocks noGrp="1"/>
          </p:cNvSpPr>
          <p:nvPr>
            <p:ph type="sldNum" sz="quarter" idx="12"/>
          </p:nvPr>
        </p:nvSpPr>
        <p:spPr/>
        <p:txBody>
          <a:bodyPr/>
          <a:lstStyle/>
          <a:p>
            <a:fld id="{AEF1280C-1E94-430E-A516-D051ECA45720}" type="slidenum">
              <a:rPr lang="en-US" smtClean="0"/>
              <a:t>57</a:t>
            </a:fld>
            <a:endParaRPr lang="en-US" dirty="0"/>
          </a:p>
        </p:txBody>
      </p:sp>
      <p:sp>
        <p:nvSpPr>
          <p:cNvPr id="4" name="TextBox 3">
            <a:extLst>
              <a:ext uri="{FF2B5EF4-FFF2-40B4-BE49-F238E27FC236}">
                <a16:creationId xmlns:a16="http://schemas.microsoft.com/office/drawing/2014/main" id="{69EF8D03-A855-4E8D-A0D2-B79C4FB1BC0E}"/>
              </a:ext>
            </a:extLst>
          </p:cNvPr>
          <p:cNvSpPr txBox="1"/>
          <p:nvPr/>
        </p:nvSpPr>
        <p:spPr>
          <a:xfrm>
            <a:off x="209549" y="4943475"/>
            <a:ext cx="3200401" cy="1077218"/>
          </a:xfrm>
          <a:prstGeom prst="rect">
            <a:avLst/>
          </a:prstGeom>
          <a:noFill/>
        </p:spPr>
        <p:txBody>
          <a:bodyPr wrap="square" rtlCol="0">
            <a:spAutoFit/>
          </a:bodyPr>
          <a:lstStyle/>
          <a:p>
            <a:r>
              <a:rPr lang="en-US" sz="1600" i="1" dirty="0">
                <a:solidFill>
                  <a:schemeClr val="accent1"/>
                </a:solidFill>
              </a:rPr>
              <a:t>This presentation was developed using Federal funds for training purposes and cannot be used by third parties to earn money or fees.</a:t>
            </a:r>
          </a:p>
        </p:txBody>
      </p:sp>
    </p:spTree>
    <p:extLst>
      <p:ext uri="{BB962C8B-B14F-4D97-AF65-F5344CB8AC3E}">
        <p14:creationId xmlns:p14="http://schemas.microsoft.com/office/powerpoint/2010/main" val="129650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5886C0-569F-4E57-B08A-07565FAA6D89}"/>
              </a:ext>
            </a:extLst>
          </p:cNvPr>
          <p:cNvSpPr>
            <a:spLocks noGrp="1"/>
          </p:cNvSpPr>
          <p:nvPr>
            <p:ph type="title"/>
          </p:nvPr>
        </p:nvSpPr>
        <p:spPr/>
        <p:txBody>
          <a:bodyPr/>
          <a:lstStyle/>
          <a:p>
            <a:r>
              <a:rPr lang="en-US" dirty="0"/>
              <a:t>Documenting Payroll Distribution</a:t>
            </a:r>
          </a:p>
        </p:txBody>
      </p:sp>
      <p:sp>
        <p:nvSpPr>
          <p:cNvPr id="5" name="Content Placeholder 4">
            <a:extLst>
              <a:ext uri="{FF2B5EF4-FFF2-40B4-BE49-F238E27FC236}">
                <a16:creationId xmlns:a16="http://schemas.microsoft.com/office/drawing/2014/main" id="{650AEC10-610D-4C37-996C-F8E95A821B83}"/>
              </a:ext>
            </a:extLst>
          </p:cNvPr>
          <p:cNvSpPr>
            <a:spLocks noGrp="1"/>
          </p:cNvSpPr>
          <p:nvPr>
            <p:ph type="body" idx="1"/>
          </p:nvPr>
        </p:nvSpPr>
        <p:spPr/>
        <p:txBody>
          <a:bodyPr>
            <a:normAutofit/>
          </a:bodyPr>
          <a:lstStyle/>
          <a:p>
            <a:pPr marL="342900" indent="-342900">
              <a:buFont typeface="Wingdings" panose="05000000000000000000" pitchFamily="2" charset="2"/>
              <a:buChar char="ü"/>
            </a:pPr>
            <a:r>
              <a:rPr lang="en-US" sz="2800" dirty="0"/>
              <a:t>Identify the standards for documentation of personal services</a:t>
            </a:r>
          </a:p>
        </p:txBody>
      </p:sp>
      <p:sp>
        <p:nvSpPr>
          <p:cNvPr id="2" name="Slide Number Placeholder 1">
            <a:extLst>
              <a:ext uri="{FF2B5EF4-FFF2-40B4-BE49-F238E27FC236}">
                <a16:creationId xmlns:a16="http://schemas.microsoft.com/office/drawing/2014/main" id="{64F03AD7-9C81-4D18-947F-F1DB0E744D63}"/>
              </a:ext>
            </a:extLst>
          </p:cNvPr>
          <p:cNvSpPr>
            <a:spLocks noGrp="1"/>
          </p:cNvSpPr>
          <p:nvPr>
            <p:ph type="sldNum" sz="quarter" idx="12"/>
          </p:nvPr>
        </p:nvSpPr>
        <p:spPr/>
        <p:txBody>
          <a:bodyPr/>
          <a:lstStyle/>
          <a:p>
            <a:fld id="{AEF1280C-1E94-430E-A516-D051ECA45720}"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26FCAA-12EB-4C52-80AF-E915A32F5E5C}"/>
              </a:ext>
            </a:extLst>
          </p:cNvPr>
          <p:cNvSpPr>
            <a:spLocks noGrp="1"/>
          </p:cNvSpPr>
          <p:nvPr>
            <p:ph type="title"/>
          </p:nvPr>
        </p:nvSpPr>
        <p:spPr/>
        <p:txBody>
          <a:bodyPr/>
          <a:lstStyle/>
          <a:p>
            <a:r>
              <a:rPr lang="en-US" dirty="0"/>
              <a:t>Basic Standards for Documentation – Definition </a:t>
            </a:r>
          </a:p>
        </p:txBody>
      </p:sp>
      <p:sp>
        <p:nvSpPr>
          <p:cNvPr id="89094" name="Text Placeholder 1"/>
          <p:cNvSpPr>
            <a:spLocks noGrp="1"/>
          </p:cNvSpPr>
          <p:nvPr>
            <p:ph idx="1"/>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pPr marL="0" indent="0">
              <a:spcBef>
                <a:spcPts val="600"/>
              </a:spcBef>
              <a:spcAft>
                <a:spcPts val="600"/>
              </a:spcAft>
              <a:buNone/>
            </a:pPr>
            <a:r>
              <a:rPr lang="en-US" altLang="en-US" dirty="0">
                <a:hlinkClick r:id="rId3"/>
              </a:rPr>
              <a:t>2 CFR 200.430(i)</a:t>
            </a:r>
            <a:endParaRPr lang="en-US" altLang="en-US" dirty="0"/>
          </a:p>
          <a:p>
            <a:pPr>
              <a:spcBef>
                <a:spcPts val="600"/>
              </a:spcBef>
              <a:spcAft>
                <a:spcPts val="600"/>
              </a:spcAft>
            </a:pPr>
            <a:r>
              <a:rPr lang="en-US" altLang="en-US" dirty="0"/>
              <a:t>Compensation – Personal Services </a:t>
            </a:r>
          </a:p>
          <a:p>
            <a:pPr lvl="1">
              <a:spcBef>
                <a:spcPts val="600"/>
              </a:spcBef>
              <a:spcAft>
                <a:spcPts val="600"/>
              </a:spcAft>
            </a:pPr>
            <a:r>
              <a:rPr lang="en-US" altLang="en-US" dirty="0"/>
              <a:t>Supported by a system of internal controls</a:t>
            </a:r>
          </a:p>
          <a:p>
            <a:pPr lvl="1">
              <a:spcBef>
                <a:spcPts val="600"/>
              </a:spcBef>
              <a:spcAft>
                <a:spcPts val="600"/>
              </a:spcAft>
            </a:pPr>
            <a:r>
              <a:rPr lang="en-US" altLang="en-US" dirty="0"/>
              <a:t>Provides reasonable assurances that charges are:</a:t>
            </a:r>
          </a:p>
          <a:p>
            <a:pPr lvl="2">
              <a:spcBef>
                <a:spcPts val="600"/>
              </a:spcBef>
              <a:spcAft>
                <a:spcPts val="600"/>
              </a:spcAft>
            </a:pPr>
            <a:r>
              <a:rPr lang="en-US" altLang="en-US" dirty="0"/>
              <a:t>Accurate</a:t>
            </a:r>
          </a:p>
          <a:p>
            <a:pPr lvl="2">
              <a:spcBef>
                <a:spcPts val="600"/>
              </a:spcBef>
              <a:spcAft>
                <a:spcPts val="600"/>
              </a:spcAft>
            </a:pPr>
            <a:r>
              <a:rPr lang="en-US" altLang="en-US" dirty="0"/>
              <a:t>Allowable and reasonable</a:t>
            </a:r>
          </a:p>
          <a:p>
            <a:pPr lvl="2">
              <a:spcBef>
                <a:spcPts val="600"/>
              </a:spcBef>
              <a:spcAft>
                <a:spcPts val="600"/>
              </a:spcAft>
            </a:pPr>
            <a:r>
              <a:rPr lang="en-US" altLang="en-US" dirty="0"/>
              <a:t>Properly allocated</a:t>
            </a:r>
          </a:p>
        </p:txBody>
      </p:sp>
      <p:sp>
        <p:nvSpPr>
          <p:cNvPr id="2" name="Slide Number Placeholder 1">
            <a:extLst>
              <a:ext uri="{FF2B5EF4-FFF2-40B4-BE49-F238E27FC236}">
                <a16:creationId xmlns:a16="http://schemas.microsoft.com/office/drawing/2014/main" id="{760E8339-E471-42DB-9D70-AFD983F04921}"/>
              </a:ext>
            </a:extLst>
          </p:cNvPr>
          <p:cNvSpPr>
            <a:spLocks noGrp="1"/>
          </p:cNvSpPr>
          <p:nvPr>
            <p:ph type="sldNum" sz="quarter" idx="12"/>
          </p:nvPr>
        </p:nvSpPr>
        <p:spPr/>
        <p:txBody>
          <a:bodyPr/>
          <a:lstStyle/>
          <a:p>
            <a:fld id="{AEF1280C-1E94-430E-A516-D051ECA45720}"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4981B2-B339-40F0-98D8-21280657C534}"/>
              </a:ext>
            </a:extLst>
          </p:cNvPr>
          <p:cNvSpPr>
            <a:spLocks noGrp="1"/>
          </p:cNvSpPr>
          <p:nvPr>
            <p:ph type="title"/>
          </p:nvPr>
        </p:nvSpPr>
        <p:spPr/>
        <p:txBody>
          <a:bodyPr/>
          <a:lstStyle/>
          <a:p>
            <a:r>
              <a:rPr lang="en-US" dirty="0"/>
              <a:t>Basic Standards for Documentation – Payroll Distribution Records</a:t>
            </a:r>
          </a:p>
        </p:txBody>
      </p:sp>
      <p:sp>
        <p:nvSpPr>
          <p:cNvPr id="93186" name="Text Placeholder 1"/>
          <p:cNvSpPr>
            <a:spLocks noGrp="1"/>
          </p:cNvSpPr>
          <p:nvPr>
            <p:ph idx="1"/>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ts val="600"/>
              </a:spcBef>
              <a:spcAft>
                <a:spcPts val="600"/>
              </a:spcAft>
            </a:pPr>
            <a:r>
              <a:rPr lang="en-US" altLang="en-US" dirty="0"/>
              <a:t>Incorporated into the official records</a:t>
            </a:r>
          </a:p>
          <a:p>
            <a:pPr>
              <a:spcBef>
                <a:spcPts val="600"/>
              </a:spcBef>
              <a:spcAft>
                <a:spcPts val="600"/>
              </a:spcAft>
            </a:pPr>
            <a:r>
              <a:rPr lang="en-US" altLang="en-US" dirty="0"/>
              <a:t>Supported by a system of internal controls</a:t>
            </a:r>
          </a:p>
          <a:p>
            <a:pPr>
              <a:spcBef>
                <a:spcPts val="600"/>
              </a:spcBef>
              <a:spcAft>
                <a:spcPts val="600"/>
              </a:spcAft>
            </a:pPr>
            <a:r>
              <a:rPr lang="en-US" altLang="en-US" dirty="0"/>
              <a:t>Reasonably reflect the employee’s total activity</a:t>
            </a:r>
          </a:p>
          <a:p>
            <a:pPr>
              <a:spcBef>
                <a:spcPts val="600"/>
              </a:spcBef>
              <a:spcAft>
                <a:spcPts val="600"/>
              </a:spcAft>
            </a:pPr>
            <a:r>
              <a:rPr lang="en-US" altLang="en-US" dirty="0"/>
              <a:t>Encompass Federally assisted and all other activities compensated on an integrated basis (method of documentation is used consistently across all programs and encompasses all Federal and non-Federal activities)</a:t>
            </a:r>
          </a:p>
          <a:p>
            <a:pPr>
              <a:spcBef>
                <a:spcPts val="600"/>
              </a:spcBef>
              <a:spcAft>
                <a:spcPts val="600"/>
              </a:spcAft>
            </a:pPr>
            <a:r>
              <a:rPr lang="en-US" altLang="en-US" dirty="0"/>
              <a:t>Comply with accounting policies and practices</a:t>
            </a:r>
          </a:p>
          <a:p>
            <a:pPr>
              <a:spcBef>
                <a:spcPts val="600"/>
              </a:spcBef>
              <a:spcAft>
                <a:spcPts val="600"/>
              </a:spcAft>
            </a:pPr>
            <a:r>
              <a:rPr lang="en-US" altLang="en-US" dirty="0"/>
              <a:t>Support the distribution of salary or wages among specific activities or cost objectives</a:t>
            </a:r>
          </a:p>
        </p:txBody>
      </p:sp>
      <p:sp>
        <p:nvSpPr>
          <p:cNvPr id="2" name="Slide Number Placeholder 1">
            <a:extLst>
              <a:ext uri="{FF2B5EF4-FFF2-40B4-BE49-F238E27FC236}">
                <a16:creationId xmlns:a16="http://schemas.microsoft.com/office/drawing/2014/main" id="{3F003CD4-16B7-41E2-928E-A64C66E58045}"/>
              </a:ext>
            </a:extLst>
          </p:cNvPr>
          <p:cNvSpPr>
            <a:spLocks noGrp="1"/>
          </p:cNvSpPr>
          <p:nvPr>
            <p:ph type="sldNum" sz="quarter" idx="12"/>
          </p:nvPr>
        </p:nvSpPr>
        <p:spPr/>
        <p:txBody>
          <a:bodyPr/>
          <a:lstStyle/>
          <a:p>
            <a:fld id="{AEF1280C-1E94-430E-A516-D051ECA45720}"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2BE7ED-6911-4220-8DE0-569F4F5010FA}"/>
              </a:ext>
            </a:extLst>
          </p:cNvPr>
          <p:cNvSpPr/>
          <p:nvPr/>
        </p:nvSpPr>
        <p:spPr>
          <a:xfrm>
            <a:off x="10384221" y="5602014"/>
            <a:ext cx="1366345" cy="49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5818BCC-4C28-47BF-89EE-433B20D73726}"/>
              </a:ext>
            </a:extLst>
          </p:cNvPr>
          <p:cNvSpPr>
            <a:spLocks noGrp="1"/>
          </p:cNvSpPr>
          <p:nvPr>
            <p:ph type="title"/>
          </p:nvPr>
        </p:nvSpPr>
        <p:spPr/>
        <p:txBody>
          <a:bodyPr/>
          <a:lstStyle/>
          <a:p>
            <a:r>
              <a:rPr lang="en-US" dirty="0"/>
              <a:t>Basic Standards for Documentation – Standards</a:t>
            </a:r>
          </a:p>
        </p:txBody>
      </p:sp>
      <p:graphicFrame>
        <p:nvGraphicFramePr>
          <p:cNvPr id="5" name="Content Placeholder 4" descr="SmartArt listing which items do and do not meet standards">
            <a:extLst>
              <a:ext uri="{FF2B5EF4-FFF2-40B4-BE49-F238E27FC236}">
                <a16:creationId xmlns:a16="http://schemas.microsoft.com/office/drawing/2014/main" id="{34C8E283-83EC-4FA9-A34D-4DA3356131B3}"/>
              </a:ext>
            </a:extLst>
          </p:cNvPr>
          <p:cNvGraphicFramePr>
            <a:graphicFrameLocks noGrp="1"/>
          </p:cNvGraphicFramePr>
          <p:nvPr>
            <p:ph idx="1"/>
            <p:extLst>
              <p:ext uri="{D42A27DB-BD31-4B8C-83A1-F6EECF244321}">
                <p14:modId xmlns:p14="http://schemas.microsoft.com/office/powerpoint/2010/main" val="2422569779"/>
              </p:ext>
            </p:extLst>
          </p:nvPr>
        </p:nvGraphicFramePr>
        <p:xfrm>
          <a:off x="517525" y="1420813"/>
          <a:ext cx="1115695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4ED1182E-7023-4CB2-A5B8-F484005A1193}"/>
              </a:ext>
            </a:extLst>
          </p:cNvPr>
          <p:cNvSpPr>
            <a:spLocks noGrp="1"/>
          </p:cNvSpPr>
          <p:nvPr>
            <p:ph type="sldNum" sz="quarter" idx="12"/>
          </p:nvPr>
        </p:nvSpPr>
        <p:spPr/>
        <p:txBody>
          <a:bodyPr/>
          <a:lstStyle/>
          <a:p>
            <a:fld id="{AEF1280C-1E94-430E-A516-D051ECA45720}" type="slidenum">
              <a:rPr lang="en-US" smtClean="0"/>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ersonnel Compensation, Systems, and Policies&amp;quot;&quot;/&gt;&lt;property id=&quot;20307&quot; value=&quot;256&quot;/&gt;&lt;/object&gt;&lt;object type=&quot;3&quot; unique_id=&quot;10004&quot;&gt;&lt;property id=&quot;20148&quot; value=&quot;5&quot;/&gt;&lt;property id=&quot;20300&quot; value=&quot;Slide 2 - &amp;quot;Today’s Speakers&amp;quot;&quot;/&gt;&lt;property id=&quot;20307&quot; value=&quot;622&quot;/&gt;&lt;/object&gt;&lt;object type=&quot;3&quot; unique_id=&quot;10005&quot;&gt;&lt;property id=&quot;20148&quot; value=&quot;5&quot;/&gt;&lt;property id=&quot;20300&quot; value=&quot;Slide 3 - &amp;quot;SMART 3.0 Training Strategies&amp;quot;&quot;/&gt;&lt;property id=&quot;20307&quot; value=&quot;415&quot;/&gt;&lt;/object&gt;&lt;object type=&quot;3&quot; unique_id=&quot;10006&quot;&gt;&lt;property id=&quot;20148&quot; value=&quot;5&quot;/&gt;&lt;property id=&quot;20300&quot; value=&quot;Slide 4 - &amp;quot;Grant Management Toolbox&amp;quot;&quot;/&gt;&lt;property id=&quot;20307&quot; value=&quot;357&quot;/&gt;&lt;/object&gt;&lt;object type=&quot;3&quot; unique_id=&quot;10007&quot;&gt;&lt;property id=&quot;20148&quot; value=&quot;5&quot;/&gt;&lt;property id=&quot;20300&quot; value=&quot;Slide 5 - &amp;quot;Module Overview&amp;quot;&quot;/&gt;&lt;property id=&quot;20307&quot; value=&quot;576&quot;/&gt;&lt;/object&gt;&lt;object type=&quot;3&quot; unique_id=&quot;10008&quot;&gt;&lt;property id=&quot;20148&quot; value=&quot;5&quot;/&gt;&lt;property id=&quot;20300&quot; value=&quot;Slide 6 - &amp;quot;Documenting Payroll Distribution&amp;quot;&quot;/&gt;&lt;property id=&quot;20307&quot; value=&quot;492&quot;/&gt;&lt;/object&gt;&lt;object type=&quot;3&quot; unique_id=&quot;10009&quot;&gt;&lt;property id=&quot;20148&quot; value=&quot;5&quot;/&gt;&lt;property id=&quot;20300&quot; value=&quot;Slide 7 - &amp;quot;Basic Standards for Documentation – Definition &amp;quot;&quot;/&gt;&lt;property id=&quot;20307&quot; value=&quot;538&quot;/&gt;&lt;/object&gt;&lt;object type=&quot;3&quot; unique_id=&quot;10010&quot;&gt;&lt;property id=&quot;20148&quot; value=&quot;5&quot;/&gt;&lt;property id=&quot;20300&quot; value=&quot;Slide 8 - &amp;quot;Basic Standards for Documentation – Payroll Distribution Records&amp;quot;&quot;/&gt;&lt;property id=&quot;20307&quot; value=&quot;506&quot;/&gt;&lt;/object&gt;&lt;object type=&quot;3&quot; unique_id=&quot;10011&quot;&gt;&lt;property id=&quot;20148&quot; value=&quot;5&quot;/&gt;&lt;property id=&quot;20300&quot; value=&quot;Slide 9 - &amp;quot;Basic Standards for Documentation – Standards&amp;quot;&quot;/&gt;&lt;property id=&quot;20307&quot; value=&quot;539&quot;/&gt;&lt;/object&gt;&lt;object type=&quot;3&quot; unique_id=&quot;10012&quot;&gt;&lt;property id=&quot;20148&quot; value=&quot;5&quot;/&gt;&lt;property id=&quot;20300&quot; value=&quot;Slide 10 - &amp;quot; Use of Budget Estimates&amp;quot;&quot;/&gt;&lt;property id=&quot;20307&quot; value=&quot;554&quot;/&gt;&lt;/object&gt;&lt;object type=&quot;3&quot; unique_id=&quot;10013&quot;&gt;&lt;property id=&quot;20148&quot; value=&quot;5&quot;/&gt;&lt;property id=&quot;20300&quot; value=&quot;Slide 11 - &amp;quot;Substitute Systems&amp;quot;&quot;/&gt;&lt;property id=&quot;20307&quot; value=&quot;533&quot;/&gt;&lt;/object&gt;&lt;object type=&quot;3&quot; unique_id=&quot;10014&quot;&gt;&lt;property id=&quot;20148&quot; value=&quot;5&quot;/&gt;&lt;property id=&quot;20300&quot; value=&quot;Slide 12 - &amp;quot;Substitute Systems?&amp;quot;&quot;/&gt;&lt;property id=&quot;20307&quot; value=&quot;540&quot;/&gt;&lt;/object&gt;&lt;object type=&quot;3&quot; unique_id=&quot;10015&quot;&gt;&lt;property id=&quot;20148&quot; value=&quot;5&quot;/&gt;&lt;property id=&quot;20300&quot; value=&quot;Slide 13 - &amp;quot;Knowledge Check 1 - Questions&amp;quot;&quot;/&gt;&lt;property id=&quot;20307&quot; value=&quot;577&quot;/&gt;&lt;/object&gt;&lt;object type=&quot;3&quot; unique_id=&quot;10016&quot;&gt;&lt;property id=&quot;20148&quot; value=&quot;5&quot;/&gt;&lt;property id=&quot;20300&quot; value=&quot;Slide 14 - &amp;quot;Knowledge Check 1 - Answers&amp;quot;&quot;/&gt;&lt;property id=&quot;20307&quot; value=&quot;579&quot;/&gt;&lt;/object&gt;&lt;object type=&quot;3&quot; unique_id=&quot;10017&quot;&gt;&lt;property id=&quot;20148&quot; value=&quot;5&quot;/&gt;&lt;property id=&quot;20300&quot; value=&quot;Slide 15 - &amp;quot;Compensation: Personal Services&amp;quot;&quot;/&gt;&lt;property id=&quot;20307&quot; value=&quot;578&quot;/&gt;&lt;/object&gt;&lt;object type=&quot;3&quot; unique_id=&quot;10018&quot;&gt;&lt;property id=&quot;20148&quot; value=&quot;5&quot;/&gt;&lt;property id=&quot;20300&quot; value=&quot;Slide 16 - &amp;quot;Basic Criteria for Compensation – Personal Services&amp;quot;&quot;/&gt;&lt;property id=&quot;20307&quot; value=&quot;531&quot;/&gt;&lt;/object&gt;&lt;object type=&quot;3&quot; unique_id=&quot;10019&quot;&gt;&lt;property id=&quot;20148&quot; value=&quot;5&quot;/&gt;&lt;property id=&quot;20300&quot; value=&quot;Slide 17 - &amp;quot;Reasonable Level of Compensation&amp;quot;&quot;/&gt;&lt;property id=&quot;20307&quot; value=&quot;532&quot;/&gt;&lt;/object&gt;&lt;object type=&quot;3&quot; unique_id=&quot;10020&quot;&gt;&lt;property id=&quot;20148&quot; value=&quot;5&quot;/&gt;&lt;property id=&quot;20300&quot; value=&quot;Slide 18 - &amp;quot;Reasonable Level of Compensation (cont.)&amp;quot;&quot;/&gt;&lt;property id=&quot;20307&quot; value=&quot;575&quot;/&gt;&lt;/object&gt;&lt;object type=&quot;3&quot; unique_id=&quot;10021&quot;&gt;&lt;property id=&quot;20148&quot; value=&quot;5&quot;/&gt;&lt;property id=&quot;20300&quot; value=&quot;Slide 19 - &amp;quot; Incentive Compensation&amp;quot;&quot;/&gt;&lt;property id=&quot;20307&quot; value=&quot;429&quot;/&gt;&lt;/object&gt;&lt;object type=&quot;3&quot; unique_id=&quot;10022&quot;&gt;&lt;property id=&quot;20148&quot; value=&quot;5&quot;/&gt;&lt;property id=&quot;20300&quot; value=&quot;Slide 20 - &amp;quot;Federal Funding Accountability and Transparency Act (FFATA)&amp;quot;&quot;/&gt;&lt;property id=&quot;20307&quot; value=&quot;573&quot;/&gt;&lt;/object&gt;&lt;object type=&quot;3&quot; unique_id=&quot;10023&quot;&gt;&lt;property id=&quot;20148&quot; value=&quot;5&quot;/&gt;&lt;property id=&quot;20300&quot; value=&quot;Slide 21 - &amp;quot;Knowledge Check 2 - Questions&amp;quot;&quot;/&gt;&lt;property id=&quot;20307&quot; value=&quot;581&quot;/&gt;&lt;/object&gt;&lt;object type=&quot;3&quot; unique_id=&quot;10024&quot;&gt;&lt;property id=&quot;20148&quot; value=&quot;5&quot;/&gt;&lt;property id=&quot;20300&quot; value=&quot;Slide 22 - &amp;quot;Knowledge Check 2 - Answers&amp;quot;&quot;/&gt;&lt;property id=&quot;20307&quot; value=&quot;582&quot;/&gt;&lt;/object&gt;&lt;object type=&quot;3&quot; unique_id=&quot;10025&quot;&gt;&lt;property id=&quot;20148&quot; value=&quot;5&quot;/&gt;&lt;property id=&quot;20300&quot; value=&quot;Slide 23 - &amp;quot;Definition for Compensation – Fringe Benefits&amp;quot;&quot;/&gt;&lt;property id=&quot;20307&quot; value=&quot;614&quot;/&gt;&lt;/object&gt;&lt;object type=&quot;3&quot; unique_id=&quot;10026&quot;&gt;&lt;property id=&quot;20148&quot; value=&quot;5&quot;/&gt;&lt;property id=&quot;20300&quot; value=&quot;Slide 24 - &amp;quot;Compensation: Fringe Benefits&amp;quot;&quot;/&gt;&lt;property id=&quot;20307&quot; value=&quot;580&quot;/&gt;&lt;/object&gt;&lt;object type=&quot;3&quot; unique_id=&quot;10027&quot;&gt;&lt;property id=&quot;20148&quot; value=&quot;5&quot;/&gt;&lt;property id=&quot;20300&quot; value=&quot;Slide 25 - &amp;quot;Fringe Benefit Standards&amp;quot;&quot;/&gt;&lt;property id=&quot;20307&quot; value=&quot;602&quot;/&gt;&lt;/object&gt;&lt;object type=&quot;3&quot; unique_id=&quot;10028&quot;&gt;&lt;property id=&quot;20148&quot; value=&quot;5&quot;/&gt;&lt;property id=&quot;20300&quot; value=&quot;Slide 26 - &amp;quot;Assigning Cost of Fringe Benefits to Cost Objectives&amp;quot;&quot;/&gt;&lt;property id=&quot;20307&quot; value=&quot;603&quot;/&gt;&lt;/object&gt;&lt;object type=&quot;3&quot; unique_id=&quot;10029&quot;&gt;&lt;property id=&quot;20148&quot; value=&quot;5&quot;/&gt;&lt;property id=&quot;20300&quot; value=&quot;Slide 27 - &amp;quot;Recognition of Leave Costs&amp;quot;&quot;/&gt;&lt;property id=&quot;20307&quot; value=&quot;505&quot;/&gt;&lt;/object&gt;&lt;object type=&quot;3&quot; unique_id=&quot;10030&quot;&gt;&lt;property id=&quot;20148&quot; value=&quot;5&quot;/&gt;&lt;property id=&quot;20300&quot; value=&quot;Slide 28 - &amp;quot; Pension Costs&amp;quot;&quot;/&gt;&lt;property id=&quot;20307&quot; value=&quot;544&quot;/&gt;&lt;/object&gt;&lt;object type=&quot;3&quot; unique_id=&quot;10031&quot;&gt;&lt;property id=&quot;20148&quot; value=&quot;5&quot;/&gt;&lt;property id=&quot;20300&quot; value=&quot;Slide 29 - &amp;quot;Severance&amp;quot;&quot;/&gt;&lt;property id=&quot;20307&quot; value=&quot;604&quot;/&gt;&lt;/object&gt;&lt;object type=&quot;3&quot; unique_id=&quot;10032&quot;&gt;&lt;property id=&quot;20148&quot; value=&quot;5&quot;/&gt;&lt;property id=&quot;20300&quot; value=&quot;Slide 30 - &amp;quot;Severance Categories&amp;quot;&quot;/&gt;&lt;property id=&quot;20307&quot; value=&quot;605&quot;/&gt;&lt;/object&gt;&lt;object type=&quot;3&quot; unique_id=&quot;10033&quot;&gt;&lt;property id=&quot;20148&quot; value=&quot;5&quot;/&gt;&lt;property id=&quot;20300&quot; value=&quot;Slide 31 - &amp;quot;Other Provisions (2)&amp;quot;&quot;/&gt;&lt;property id=&quot;20307&quot; value=&quot;606&quot;/&gt;&lt;/object&gt;&lt;object type=&quot;3&quot; unique_id=&quot;10034&quot;&gt;&lt;property id=&quot;20148&quot; value=&quot;5&quot;/&gt;&lt;property id=&quot;20300&quot; value=&quot;Slide 32 - &amp;quot;Pay-As-You-Go Methods&amp;quot;&quot;/&gt;&lt;property id=&quot;20307&quot; value=&quot;556&quot;/&gt;&lt;/object&gt;&lt;object type=&quot;3&quot; unique_id=&quot;10035&quot;&gt;&lt;property id=&quot;20148&quot; value=&quot;5&quot;/&gt;&lt;property id=&quot;20300&quot; value=&quot;Slide 33 - &amp;quot;Funded Reserves&amp;quot;&quot;/&gt;&lt;property id=&quot;20307&quot; value=&quot;570&quot;/&gt;&lt;/object&gt;&lt;object type=&quot;3&quot; unique_id=&quot;10036&quot;&gt;&lt;property id=&quot;20148&quot; value=&quot;5&quot;/&gt;&lt;property id=&quot;20300&quot; value=&quot;Slide 34 - &amp;quot;Funded Reserves – Methods of Calculating&amp;quot;&quot;/&gt;&lt;property id=&quot;20307&quot; value=&quot;607&quot;/&gt;&lt;/object&gt;&lt;object type=&quot;3&quot; unique_id=&quot;10037&quot;&gt;&lt;property id=&quot;20148&quot; value=&quot;5&quot;/&gt;&lt;property id=&quot;20300&quot; value=&quot;Slide 35 - &amp;quot;Conflict of Interest and Code of Conduct (Ethics)&amp;quot;&quot;/&gt;&lt;property id=&quot;20307&quot; value=&quot;617&quot;/&gt;&lt;/object&gt;&lt;object type=&quot;3&quot; unique_id=&quot;10038&quot;&gt;&lt;property id=&quot;20148&quot; value=&quot;5&quot;/&gt;&lt;property id=&quot;20300&quot; value=&quot;Slide 36 - &amp;quot;Employee Handbook – Written Policies&amp;quot;&quot;/&gt;&lt;property id=&quot;20307&quot; value=&quot;616&quot;/&gt;&lt;/object&gt;&lt;object type=&quot;3&quot; unique_id=&quot;10039&quot;&gt;&lt;property id=&quot;20148&quot; value=&quot;5&quot;/&gt;&lt;property id=&quot;20300&quot; value=&quot;Slide 37 - &amp;quot;Unallowable Payments&amp;quot;&quot;/&gt;&lt;property id=&quot;20307&quot; value=&quot;608&quot;/&gt;&lt;/object&gt;&lt;object type=&quot;3&quot; unique_id=&quot;10040&quot;&gt;&lt;property id=&quot;20148&quot; value=&quot;5&quot;/&gt;&lt;property id=&quot;20300&quot; value=&quot;Slide 38 - &amp;quot;Knowledge Check 3 - Questions&amp;quot;&quot;/&gt;&lt;property id=&quot;20307&quot; value=&quot;583&quot;/&gt;&lt;/object&gt;&lt;object type=&quot;3&quot; unique_id=&quot;10041&quot;&gt;&lt;property id=&quot;20148&quot; value=&quot;5&quot;/&gt;&lt;property id=&quot;20300&quot; value=&quot;Slide 39 - &amp;quot;Knowledge Check 3 - Answers&amp;quot;&quot;/&gt;&lt;property id=&quot;20307&quot; value=&quot;584&quot;/&gt;&lt;/object&gt;&lt;object type=&quot;3&quot; unique_id=&quot;10042&quot;&gt;&lt;property id=&quot;20148&quot; value=&quot;5&quot;/&gt;&lt;property id=&quot;20300&quot; value=&quot;Slide 40 - &amp;quot;ETA Salary Cap&amp;quot;&quot;/&gt;&lt;property id=&quot;20307&quot; value=&quot;585&quot;/&gt;&lt;/object&gt;&lt;object type=&quot;3&quot; unique_id=&quot;10043&quot;&gt;&lt;property id=&quot;20148&quot; value=&quot;5&quot;/&gt;&lt;property id=&quot;20300&quot; value=&quot;Slide 41 - &amp;quot;Personnel Compensation Caps – Implementing PL 109-234&amp;quot;&quot;/&gt;&lt;property id=&quot;20307&quot; value=&quot;609&quot;/&gt;&lt;/object&gt;&lt;object type=&quot;3&quot; unique_id=&quot;10044&quot;&gt;&lt;property id=&quot;20148&quot; value=&quot;5&quot;/&gt;&lt;property id=&quot;20300&quot; value=&quot;Slide 42 - &amp;quot;Salary Cap&amp;quot;&quot;/&gt;&lt;property id=&quot;20307&quot; value=&quot;610&quot;/&gt;&lt;/object&gt;&lt;object type=&quot;3&quot; unique_id=&quot;10045&quot;&gt;&lt;property id=&quot;20148&quot; value=&quot;5&quot;/&gt;&lt;property id=&quot;20300&quot; value=&quot;Slide 43 - &amp;quot;Salary Cap Exclusions&amp;quot;&quot;/&gt;&lt;property id=&quot;20307&quot; value=&quot;611&quot;/&gt;&lt;/object&gt;&lt;object type=&quot;3&quot; unique_id=&quot;10046&quot;&gt;&lt;property id=&quot;20148&quot; value=&quot;5&quot;/&gt;&lt;property id=&quot;20300&quot; value=&quot;Slide 44 - &amp;quot;Who Is Covered?&amp;quot;&quot;/&gt;&lt;property id=&quot;20307&quot; value=&quot;552&quot;/&gt;&lt;/object&gt;&lt;object type=&quot;3&quot; unique_id=&quot;10047&quot;&gt;&lt;property id=&quot;20148&quot; value=&quot;5&quot;/&gt;&lt;property id=&quot;20300&quot; value=&quot;Slide 45 - &amp;quot;What is Included?&amp;quot;&quot;/&gt;&lt;property id=&quot;20307&quot; value=&quot;612&quot;/&gt;&lt;/object&gt;&lt;object type=&quot;3&quot; unique_id=&quot;10048&quot;&gt;&lt;property id=&quot;20148&quot; value=&quot;5&quot;/&gt;&lt;property id=&quot;20300&quot; value=&quot;Slide 46 - &amp;quot;Measuring the Cap Limitation&amp;quot;&quot;/&gt;&lt;property id=&quot;20307&quot; value=&quot;470&quot;/&gt;&lt;/object&gt;&lt;object type=&quot;3&quot; unique_id=&quot;10049&quot;&gt;&lt;property id=&quot;20148&quot; value=&quot;5&quot;/&gt;&lt;property id=&quot;20300&quot; value=&quot;Slide 47 - &amp;quot;Other Provisions&amp;quot;&quot;/&gt;&lt;property id=&quot;20307&quot; value=&quot;553&quot;/&gt;&lt;/object&gt;&lt;object type=&quot;3&quot; unique_id=&quot;10050&quot;&gt;&lt;property id=&quot;20148&quot; value=&quot;5&quot;/&gt;&lt;property id=&quot;20300&quot; value=&quot;Slide 48 - &amp;quot;Cap Example 1&amp;quot;&quot;/&gt;&lt;property id=&quot;20307&quot; value=&quot;478&quot;/&gt;&lt;/object&gt;&lt;object type=&quot;3&quot; unique_id=&quot;10051&quot;&gt;&lt;property id=&quot;20148&quot; value=&quot;5&quot;/&gt;&lt;property id=&quot;20300&quot; value=&quot;Slide 49 - &amp;quot;Cap Example 2&amp;quot;&quot;/&gt;&lt;property id=&quot;20307&quot; value=&quot;480&quot;/&gt;&lt;/object&gt;&lt;object type=&quot;3&quot; unique_id=&quot;10052&quot;&gt;&lt;property id=&quot;20148&quot; value=&quot;5&quot;/&gt;&lt;property id=&quot;20300&quot; value=&quot;Slide 50 - &amp;quot;Cap Example 3&amp;quot;&quot;/&gt;&lt;property id=&quot;20307&quot; value=&quot;479&quot;/&gt;&lt;/object&gt;&lt;object type=&quot;3&quot; unique_id=&quot;10053&quot;&gt;&lt;property id=&quot;20148&quot; value=&quot;5&quot;/&gt;&lt;property id=&quot;20300&quot; value=&quot;Slide 51 - &amp;quot;Knowledge Check 4 - Questions&amp;quot;&quot;/&gt;&lt;property id=&quot;20307&quot; value=&quot;586&quot;/&gt;&lt;/object&gt;&lt;object type=&quot;3&quot; unique_id=&quot;10054&quot;&gt;&lt;property id=&quot;20148&quot; value=&quot;5&quot;/&gt;&lt;property id=&quot;20300&quot; value=&quot;Slide 52 - &amp;quot;Knowledge Check 4 - Answers&amp;quot;&quot;/&gt;&lt;property id=&quot;20307&quot; value=&quot;587&quot;/&gt;&lt;/object&gt;&lt;object type=&quot;3&quot; unique_id=&quot;10055&quot;&gt;&lt;property id=&quot;20148&quot; value=&quot;5&quot;/&gt;&lt;property id=&quot;20300&quot; value=&quot;Slide 53 - &amp;quot;Module Summary&amp;quot;&quot;/&gt;&lt;property id=&quot;20307&quot; value=&quot;458&quot;/&gt;&lt;/object&gt;&lt;object type=&quot;3&quot; unique_id=&quot;10056&quot;&gt;&lt;property id=&quot;20148&quot; value=&quot;5&quot;/&gt;&lt;property id=&quot;20300&quot; value=&quot;Slide 54 - &amp;quot;ETA and Uniform Guidance Resources&amp;quot;&quot;/&gt;&lt;property id=&quot;20307&quot; value=&quot;601&quot;/&gt;&lt;/object&gt;&lt;object type=&quot;3&quot; unique_id=&quot;10057&quot;&gt;&lt;property id=&quot;20148&quot; value=&quot;5&quot;/&gt;&lt;property id=&quot;20300&quot; value=&quot;Slide 55 - &amp;quot;Web Resources&amp;quot;&quot;/&gt;&lt;property id=&quot;20307&quot; value=&quot;361&quot;/&gt;&lt;/object&gt;&lt;object type=&quot;3&quot; unique_id=&quot;10058&quot;&gt;&lt;property id=&quot;20148&quot; value=&quot;5&quot;/&gt;&lt;property id=&quot;20300&quot; value=&quot;Slide 56 - &amp;quot;Questions?&amp;quot;&quot;/&gt;&lt;property id=&quot;20307&quot; value=&quot;352&quot;/&gt;&lt;/object&gt;&lt;object type=&quot;3&quot; unique_id=&quot;10059&quot;&gt;&lt;property id=&quot;20148&quot; value=&quot;5&quot;/&gt;&lt;property id=&quot;20300&quot; value=&quot;Slide 57 - &amp;quot;Thank you.&amp;quot;&quot;/&gt;&lt;property id=&quot;20307&quot; value=&quot;588&quot;/&gt;&lt;/object&gt;&lt;/object&gt;&lt;object type=&quot;8&quot; unique_id=&quot;10118&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AW xmlns="http://www.net-centric.com/PAWPP">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Q+Jfa7yhaFs5k2UPslXahYfIohY=" formula="no" inline="no" pdftag="Figure" isBookmarkSet="no" bookmark="no" artifact="_x0030_" validate="yes" Order="_x0032_" Lang=""/>
  <HyperLink xmlns="" ID="5mNY/+nib9ggK8uanWzsNDA1NrU=737177384429.0634_147.0158" plainAltText="SMART_x0020_Training_x0020_"/>
  <HyperLink xmlns="" ID="5mNY/+nib9ggK8uanWzsNDA1NrU=363306643358.0234_211.0158" plainAltText="Core_x0020_Monitoring_x0020_Guide"/>
  <HyperLink xmlns="" ID="5mNY/+nib9ggK8uanWzsNDA1NrU=-410019780312.8734_275.0158" plainAltText="Technical_x0020_Assistance_x0020_Guide"/>
  <HyperLink xmlns="" ID="5mNY/+nib9ggK8uanWzsNDA1NrU=413956042356.0734_339.0158" plainAltText="ETA_x0020_Grantee_x0020_Handbook"/>
  <HyperLink xmlns="" ID="5mNY/+nib9ggK8uanWzsNDA1NrU=-175829293336.9834_403.0158" plainAltText="WorkforceGPS_x0020_Resources"/>
  <HyperLink xmlns="" ID="F2orVOCLkWoVPjsxQOhs+OfMuTc=-184860294448_115.4724" plainAltText="_x0032__x0020_CFR_x0020_200.430_x0028_i_x0029_" Lang=""/>
  <HyperLink xmlns="" ID="OrP6HZVk2ljw31GMv32PP6fjuZM=-182293855748_115.4724" plainAltText="_x0032__x0020_CFR_x0020_200.430_x0028_i_x0029__x0028_5_x0029_" Lang=""/>
  <HyperLink xmlns="" ID="KBBrnEedFY0rD252vGPlBpXAWd8=213920693348_115.4724" plainAltText="_x0032__x0020_CFR_x0020_200.430" Lang=""/>
  <HyperLink xmlns="" ID="1zjJ0BJHrmcYT+ie0qWtzAtNZKQ=-1681710520122_376.0323" plainAltText="_x0032__x0020_CFR_x0020_200.430_x0028_h_x0029__x0028_4_x0029_" Lang=""/>
  <HyperLink xmlns="" ID="1zjJ0BJHrmcYT+ie0qWtzAtNZKQ=-1579430566403.25_376.0323" plainAltText="_x0032__x0020_CFR_x0020_200.430_x0028_i_x0029__x0028_1_x0029__x0028_iii_x0029_" Lang=""/>
  <HyperLink xmlns="" ID="SlW/FEFzEu9pK7y9TVdUpjM0T1Y=1029978382380.06_262.7124" plainAltText="www.fsrs.gov" Lang=""/>
  <HyperLink xmlns="" ID="MngamrNkPnhM0G5NIvU5jbpN1/0=213920693248_115.4724" plainAltText="_x0032__x0020_CFR_x0020_200.431" Lang=""/>
  <HyperLink xmlns="" ID="dDy30Rj0jIjVrx8dGy65LwRcv94=2137109780122_276.3924" plainAltText="_x0032__x0020_CFR_x0020_200.431_x0020_"/>
  <HyperLink xmlns="" ID="llzgS3h7GtoQIEg1JOvBcKOkWgM=1883269349181.255_147.3924" plainAltText="_x0032__x0020_CFR_x0020_Part_x0020_200" Lang=""/>
  <HyperLink xmlns="" ID="+HzF+hiqV2iPLJnpWEOgggse/sE=1029978382734.42_342.9924" plainAltText="www.fsrs.gov" Lang=""/>
  <HyperLink xmlns="" ID="b8pMBsDjAWfBrg6e6bfVbe5B3y4=1447027587279.5_271.8324" plainAltText="WIOA_x0020_Section_x0020_194_x0028_15_x0029_" Lang=""/>
  <HyperLink xmlns="" ID="b8pMBsDjAWfBrg6e6bfVbe5B3y4=1416446632366.86_321.7523" plainAltText="TEGL_x0020_5-06_x0020_" Lang=""/>
  <HyperLink xmlns="" ID="CoI42LojMCTbct7lIxmI+UVdE68=-644990829253.9775_423.3924" plainAltText="http:_x002F__x002F_www.opm.gov_x002F_policy-data-oversight_x002F_pay-leave_x002F_salaries-wages_x002F_" Lang=""/>
  <HyperLink xmlns="" ID="AykrEzKOHHI6g2SNNO56Xdgozwg=36330664364.19992_114.4572" plainAltText="Core_x0020_Monitoring_x0020_Guide" Lang=""/>
  <HyperLink xmlns="" ID="AykrEzKOHHI6g2SNNO56Xdgozwg=27714819164.19992_181.9772" plainAltText="Grant_x0020__x0026__x0020_Financial_x0020_Management_x0020_Technical_x0020_" Lang=""/>
  <HyperLink xmlns="" ID="AykrEzKOHHI6g2SNNO56Xdgozwg=135620575864.19992_223.7372" plainAltText="Assistance_x0020_Guide_x0020_"/>
  <HyperLink xmlns="" ID="AykrEzKOHHI6g2SNNO56Xdgozwg=118186149264.19992_291.2572" plainAltText="TEGL_x0020_5-06:_x0020_Implementing_x0020_the_x0020_Salary_x0020_and_x0020_" Lang=""/>
  <HyperLink xmlns="" ID="AykrEzKOHHI6g2SNNO56Xdgozwg=25533266664.19992_333.0172" plainAltText="Bonus_x0020_Limitations_x0020_in_x0020_Public_x0020_Law_x0020_109-234"/>
  <HyperLink xmlns="" ID="RJijPUnU65nt3bP5hidds/KfbUU=1883269349603.4051_185.7372" plainAltText="_x0032__x0020_CFR_x0020_Part_x0020_200" Lang=""/>
  <HyperLink xmlns="" ID="RJijPUnU65nt3bP5hidds/KfbUU=-1902131210532.2001_258.2572" plainAltText="OPM_x0020_Salary_x0020_Website" Lang=""/>
  <HyperLink xmlns="" ID="x1wY3I1Alz7km+DV/1m4HhkM7+Q=-383150670173.305_161.9772" plainAltText="Service_x0020_Locator" Lang=""/>
  <HyperLink xmlns="" ID="x1wY3I1Alz7km+DV/1m4HhkM7+Q=-11371072696.09992_228.1172" plainAltText="DOLETA.gov_x002F_Grants" Lang=""/>
  <HyperLink xmlns="" ID="ZbXtRo6do+twOllfo7VncijCZZw=-1242461217693.6401_138.2172" plainAltText="Grants_x0020_Application_x0020_and_x0020_" Lang=""/>
  <HyperLink xmlns="" ID="ZbXtRo6do+twOllfo7VncijCZZw=1465423831564.1001_162.5972" plainAltText="Management_x0020_Community_x0020_of_x0020_Practice" language=""/>
  <HyperLink xmlns="" ID="ZbXtRo6do+twOllfo7VncijCZZw=-538624618564.1001_318.0572" plainAltText="WorkforceGPS" language="" Lang=""/>
  <Shape xmlns="" ID="RU9ojsXnLHuZHuVgDHYL4ozIfxA=" Order="_x0033_" pdftag="_x005B_Artifact_x005D_" isBookmarkSet="no" bookmark="no"/>
  <Shape xmlns="" ID="IvmGoyQcpETC/kxsHPwhmmYUNv0=" pdftag="H2" isBookmarkSet="no" bookmark="yes" Order="_x0031_"/>
  <Shape xmlns="" ID="5mNY/+nib9ggK8uanWzsNDA1NrU=" pdftag="" Order="_x0033_"/>
  <Shape xmlns="" ID="GiRyYD7Ykqi5rqT06Qf33ZsXfGQ=" pdftag="Figure" Order="_x0032_" formula="no" artifact="_x0030_" inline="no" validate="yes"/>
  <Shape xmlns="" ID="/Uh/qt+jJcVHqfBbEImfWRdmtts=" Order="_x0034_" pdftag="_x005B_Artifact_x005D_" isBookmarkSet="no" bookmark="no"/>
  <Shape xmlns="" ID="FlaLxzPjUAD3ks4l9qIWMPiHOtg=" pdftag="H2" isBookmarkSet="no" bookmark="yes" Order="_x0031_"/>
  <Shape xmlns="" ID="10CcHoGP2nfYMLJQY5BVARdWQL4=" pdftag="P" isBookmarkSet="no" bookmark="no" Order="_x0032_"/>
  <Shape xmlns="" ID="hqNwemuWX1S9Nf/aN9DcQBOVZHA=" Order="_x0033_" pdftag="_x005B_Artifact_x005D_" isBookmarkSet="no" bookmark="no"/>
  <Shape xmlns="" ID="nf+CIK6yO3UhbttIqc7lBQ9Sv/4=" pdftag="H2" isBookmarkSet="no" bookmark="yes" Order="_x0031_"/>
  <Shape xmlns="" ID="Jpt1LD2FHPOPbLxlzmlpcNDWnkA=" pdftag="P" isBookmarkSet="no" bookmark="no" Order="_x0032_"/>
  <Shape xmlns="" ID="Y+g6lzdzq3L+/XnVR78P2GNdMCk=" Order="_x0033_" pdftag="_x005B_Artifact_x005D_" isBookmarkSet="no" bookmark="no"/>
  <Shape xmlns="" ID="kVbFHVcdqY9m8r5oqgwMFUYIrZg=" pdftag="H2" isBookmarkSet="no" bookmark="yes" Order="_x0031_"/>
  <Shape xmlns="" ID="F2orVOCLkWoVPjsxQOhs+OfMuTc=" pdftag="P" isBookmarkSet="no" bookmark="no" Order="_x0032_"/>
  <Shape xmlns="" ID="2km7DPF5zkRuZJd9agdFJMLqDPk=" Order="_x0033_" pdftag="_x005B_Artifact_x005D_" isBookmarkSet="no" bookmark="no"/>
  <Shape xmlns="" ID="cC/EvqlIRkBtKFfFaEzpa7jdh2w=" pdftag="H2" isBookmarkSet="no" bookmark="yes" Order="_x0031_"/>
  <Shape xmlns="" ID="2wLN0TOg+MdgX4NpklUsshuQMKg=" pdftag="P" isBookmarkSet="no" bookmark="no" Order="_x0032_"/>
  <Shape xmlns="" ID="3je2eTRp1ozbTpNyAxjBKpY7NKE=" Order="_x0033_" pdftag="_x005B_Artifact_x005D_" isBookmarkSet="no" bookmark="no"/>
  <Shape xmlns="" ID="pKgmw7fp3tAbBWwXiXZ6C9OBRYM=" pdftag="H2" isBookmarkSet="no" bookmark="yes" Order="_x0031_"/>
  <Shape xmlns="" ID="hqk6Lc2wawEAVo6St1yN4g3vjgA=" formula="no" artifact="_x0030_" inline="no" pdftag="Figure" isBookmarkSet="no" bookmark="no" validate="yes" Order="_x0032_" Lang=""/>
  <Shape xmlns="" ID="NZmjB0cRqyXkZim6+T/edZlyXP8=" Order="_x0033_" pdftag="_x005B_Artifact_x005D_" isBookmarkSet="no" bookmark="no"/>
  <Shape xmlns="" ID="vxwPc6KvF0FmIt3xwUvwBO0aN5c=" pdftag="H2" isBookmarkSet="no" bookmark="yes" Order="_x0031_"/>
  <Shape xmlns="" ID="0uIdF0tdPztIAEOw5UCWjamw2W0=" pdftag="P" isBookmarkSet="no" bookmark="no" Order="_x0032_"/>
  <Shape xmlns="" ID="a/CGbGk2fb9hFvpXYmXWjZzpyIc=" formula="no" artifact="_x0030_" inline="no" pdftag="Figure" isBookmarkSet="no" bookmark="no" validate="yes" Order="_x0033_" Lang=""/>
  <Shape xmlns="" ID="4qys/cTpb1FO3rF6vsxImA//4Vo=" Order="_x0034_" pdftag="_x005B_Artifact_x005D_" isBookmarkSet="no" bookmark="no"/>
  <Shape xmlns="" ID="Pkjngv4Fxwh7yV3aP2JmNRGInTc=" pdftag="H2" isBookmarkSet="no" bookmark="yes" Order="_x0031_"/>
  <Shape xmlns="" ID="OrP6HZVk2ljw31GMv32PP6fjuZM=" pdftag="P" isBookmarkSet="no" bookmark="no" Order="_x0032_"/>
  <Shape xmlns="" ID="yIk9KVzxx5HoyvaZtS+/C2CqPAo=" Order="_x0033_" pdftag="_x005B_Artifact_x005D_" isBookmarkSet="no" bookmark="no"/>
  <Shape xmlns="" ID="B9KeFNYrsXzHZzHe0ROwbhuvnxk=" pdftag="H2" isBookmarkSet="no" bookmark="yes" Order="_x0031_"/>
  <Shape xmlns="" ID="t/NaoOxI0/vROjFhaOLkNu4cKhU=" pdftag="P" isBookmarkSet="no" bookmark="no" Order="_x0032_"/>
  <Shape xmlns="" ID="RBcxmqCAqRwmLDbkE8S0tj+5PUA=" Order="_x0033_" pdftag="_x005B_Artifact_x005D_" isBookmarkSet="no" bookmark="no"/>
  <Shape xmlns="" ID="ZxBhgxN9PF6iV4cOcGTDJY5f7XA=" pdftag="H2" isBookmarkSet="no" bookmark="yes" Order="_x0031_"/>
  <Shape xmlns="" ID="xIInU//ZPAq60IA9FdCsUD6yXMs=" pdftag="P" isBookmarkSet="no" bookmark="no" Order="_x0032_"/>
  <Shape xmlns="" ID="DskAhs12hWRmS4gPeEFyDd5zd9A=" Order="_x0033_" pdftag="_x005B_Artifact_x005D_" isBookmarkSet="no" bookmark="no"/>
  <Shape xmlns="" ID="Ds+9JEp41wBy7W5d7KIweboSKAM=" pdftag="H2" isBookmarkSet="no" bookmark="yes" Order="_x0031_"/>
  <Shape xmlns="" ID="B0uL2R9gITbs5S0tZJ18d+vgis8=" pdftag="P" isBookmarkSet="no" bookmark="no" Order="_x0032_"/>
  <Shape xmlns="" ID="SUhLKaXDLuSDMhdwQm462MxRPZs=" Order="_x0033_" pdftag="_x005B_Artifact_x005D_" isBookmarkSet="no" bookmark="no"/>
  <Shape xmlns="" ID="vPZWE10zKxNLJeTn/6EV1GztWvc=" pdftag="H2" isBookmarkSet="no" bookmark="yes" Order="_x0031_"/>
  <Shape xmlns="" ID="mV6sMcy91JnVg/MfM/ybDiaY7js=" pdftag="P" isBookmarkSet="no" bookmark="no" Order="_x0032_"/>
  <Shape xmlns="" ID="nUXgn55aqN6ksa9jZpIDStfT9p8=" Order="_x0033_" pdftag="_x005B_Artifact_x005D_" isBookmarkSet="no" bookmark="no"/>
  <Shape xmlns="" ID="fn79TT0DsIWG+ndfz2wc/CZ9LaA=" pdftag="H2" isBookmarkSet="no" bookmark="yes" Order="_x0031_"/>
  <Shape xmlns="" ID="KBBrnEedFY0rD252vGPlBpXAWd8=" pdftag="P" isBookmarkSet="no" bookmark="no" Order="_x0032_"/>
  <Shape xmlns="" ID="0nOnt1Dw5TQzxfJUP9MJqDpBboE=" Order="_x0033_" pdftag="_x005B_Artifact_x005D_" isBookmarkSet="no" bookmark="no"/>
  <Shape xmlns="" ID="H39deeNkDD5GUQSBzYzE6ugsNJA=" pdftag="H2" isBookmarkSet="no" bookmark="yes" Order="_x0031_"/>
  <Shape xmlns="" ID="ZvEfLPSd5QCQxzMBn5xck3sflG4=" formula="no" artifact="_x0030_" inline="no" pdftag="Figure" isBookmarkSet="no" bookmark="no" validate="yes" Order="_x0032_" Lang=""/>
  <Shape xmlns="" ID="E/i5aAaD1g2KCGDholI3ssM/iZY=" Order="_x0033_" pdftag="_x005B_Artifact_x005D_" isBookmarkSet="no" bookmark="no"/>
  <Shape xmlns="" ID="T8ipuk0Xsl1P73JnwhO+uXz1m4E=" pdftag="H2" isBookmarkSet="no" bookmark="yes" Order="_x0031_"/>
  <Shape xmlns="" ID="1zjJ0BJHrmcYT+ie0qWtzAtNZKQ=" pdftag="P" isBookmarkSet="no" bookmark="no" Order="_x0032_"/>
  <Shape xmlns="" ID="DQzBLgclfRb8R6VslD6uHzOQNq4=" Order="_x0033_" pdftag="_x005B_Artifact_x005D_" isBookmarkSet="no" bookmark="no"/>
  <Shape xmlns="" ID="PebFTK5XARgDtwJ3tfTkBPJs6Gs=" pdftag="H2" isBookmarkSet="no" bookmark="yes" Order="_x0031_"/>
  <Shape xmlns="" ID="GfX3sOHTxe6yC/5KfGa1c7QTtyM=" pdftag="P" isBookmarkSet="no" Order="_x0032_" bookmark="no"/>
  <Shape xmlns="" ID="JCL9GEC+F8bIpIeenOE8x9B0kaE=" Order="_x0033_" pdftag="_x005B_Artifact_x005D_" isBookmarkSet="no" bookmark="no"/>
  <Shape xmlns="" ID="Tf17GstV63F6uHVkNQt7ImhpTZo=" pdftag="H2" isBookmarkSet="no" bookmark="yes" Order="_x0031_"/>
  <Shape xmlns="" ID="SlW/FEFzEu9pK7y9TVdUpjM0T1Y=" pdftag="P" isBookmarkSet="no" Order="_x0032_" bookmark="no"/>
  <Shape xmlns="" ID="qZEUBhOZr3QCI6VFrq56CKLz0+Q=" formula="no" artifact="_x0030_" inline="no" pdftag="Figure" isBookmarkSet="no" validate="yes" Order="_x0033_" Lang="" bookmark="no"/>
  <Shape xmlns="" ID="HMUYHenbzh6JLrFiZJIU76URb8s=" Order="_x0034_" pdftag="_x005B_Artifact_x005D_" isBookmarkSet="no" bookmark="no"/>
  <Shape xmlns="" ID="O2TOUEdo9wh6ENc8Kv+tdt8EebQ=" pdftag="H2" isBookmarkSet="no" bookmark="yes" Order="_x0031_"/>
  <Shape xmlns="" ID="R32Rb8A7Yh6qHLY7oLbXkiGh+7E=" pdftag="P" isBookmarkSet="no" Order="_x0032_" bookmark="no"/>
  <Shape xmlns="" ID="lgJW2MstJgDU+lKfgFQhHM5mvM4=" Order="_x0033_" pdftag="_x005B_Artifact_x005D_" isBookmarkSet="no" bookmark="no"/>
  <Shape xmlns="" ID="t3IZlyyIHortUTKhtc2Ey8JO1tQ=" pdftag="H2" isBookmarkSet="no" bookmark="yes" Order="_x0031_"/>
  <Shape xmlns="" ID="k4cl4O7/cVD2ODdyN25oz/yB55M=" pdftag="P" isBookmarkSet="no" Order="_x0032_" bookmark="no"/>
  <Shape xmlns="" ID="A8gpKNBsmDdSQoMtCtLaQ1BPiCk=" Order="_x0033_" pdftag="_x005B_Artifact_x005D_" isBookmarkSet="no" bookmark="no"/>
  <Shape xmlns="" ID="FgbPoTrhwNBNkQCJRWJ1CWyZKNY=" pdftag="H2" isBookmarkSet="no" bookmark="yes" Order="_x0031_"/>
  <Shape xmlns="" ID="MngamrNkPnhM0G5NIvU5jbpN1/0=" pdftag="P" isBookmarkSet="no" Order="_x0032_" bookmark="no"/>
  <Shape xmlns="" ID="wX9orlk0gzdkI+X8R/w5US17mFc=" Order="_x0033_" pdftag="_x005B_Artifact_x005D_" isBookmarkSet="no" bookmark="no"/>
  <Shape xmlns="" ID="I3/RMbYHzz5tJ1W8V7G4p2W/zsc=" pdftag="H2" isBookmarkSet="no" bookmark="yes" Order="_x0031_"/>
  <Shape xmlns="" ID="jExWUKTYhXLL7RgGclnNUOksjDg=" pdftag="P" isBookmarkSet="no" Order="_x0032_" bookmark="no"/>
  <Shape xmlns="" ID="0xDQljD+0dvnC0iiiau7wKGpR9E=" Order="_x0033_" pdftag="_x005B_Artifact_x005D_" isBookmarkSet="no" bookmark="no"/>
  <Shape xmlns="" ID="JW9o+LTb2Mlc4yPPSXdCY7MnBBA=" pdftag="H2" isBookmarkSet="no" bookmark="yes" Order="_x0031_"/>
  <Shape xmlns="" ID="jWa0T9A+DjQhnV1jKdiHy9pMeB8=" pdftag="P" isBookmarkSet="no" Order="_x0032_" bookmark="no"/>
  <Shape xmlns="" ID="swtP+FoM8goXUr/fO2vxOHwR31A=" formula="no" artifact="_x0030_" inline="no" pdftag="Figure" isBookmarkSet="no" validate="yes" Order="_x0033_" Lang="" bookmark="no"/>
  <Shape xmlns="" ID="zx/2IHBFbmokyKwJl8i0FnsAaAk=" Order="_x0034_" pdftag="_x005B_Artifact_x005D_" isBookmarkSet="no" bookmark="no"/>
  <Shape xmlns="" ID="f4WPmDwurNN723XcubNNk2BMKeA=" pdftag="H2" isBookmarkSet="no" bookmark="yes" Order="_x0031_"/>
  <Shape xmlns="" ID="xMemmt4+wWhoYfIEIdcJHbJ0Gqk=" pdftag="P" isBookmarkSet="no" Order="_x0032_" bookmark="no"/>
  <Shape xmlns="" ID="+bnNbAP/V4L9cNyUGnVmeRbYdW0=" Order="_x0033_" pdftag="_x005B_Artifact_x005D_" isBookmarkSet="no" bookmark="no"/>
  <Shape xmlns="" ID="Mo15Y1j8a5Mw+pmrLJtyPalT258=" pdftag="H2" isBookmarkSet="no" bookmark="yes" Order="_x0031_"/>
  <Shape xmlns="" ID="xvZkK5tLss4PSyi4a3aXdY5eo7c=" formula="no" artifact="_x0030_" inline="no" pdftag="Figure" isBookmarkSet="no" validate="yes" Order="_x0032_" Lang="" bookmark="no"/>
  <Shape xmlns="" ID="iGZg8VVGkZpw8B0KESnHcwW7rkg=" Order="_x0033_" pdftag="_x005B_Artifact_x005D_" isBookmarkSet="no" bookmark="no"/>
  <Shape xmlns="" ID="TpPR6A+LWWALf3I8FKp6KK/nmCk=" pdftag="H2" isBookmarkSet="no" bookmark="yes" Order="_x0031_"/>
  <Shape xmlns="" ID="Zw4Caf6HuBtHfjuUWVvOSj2657w=" pdftag="P" isBookmarkSet="no" Order="_x0032_" bookmark="no"/>
  <Shape xmlns="" ID="vX9yXwVrKWNCOVkPCL7fFaxwZJg=" formula="no" artifact="_x0030_" inline="no" pdftag="Figure" isBookmarkSet="no" validate="yes" Order="_x0033_" Lang="" bookmark="no"/>
  <Shape xmlns="" ID="D8UbEHIU3p4O9Dbpf0wNf5jaqoQ=" Order="_x0034_" pdftag="_x005B_Artifact_x005D_" isBookmarkSet="no" bookmark="no"/>
  <Shape xmlns="" ID="Ao2Zi68CMfaaGHc6WYPnc2YdIk4=" pdftag="H2" isBookmarkSet="no" bookmark="yes" Order="_x0031_"/>
  <Shape xmlns="" ID="rTJPba7u4rXKVrxmt/f6abotdjA=" pdftag="P" isBookmarkSet="no" Order="_x0032_" bookmark="no"/>
  <Shape xmlns="" ID="A1au77wjV/OygIIVO6mHre6koUM=" Order="_x0033_" pdftag="_x005B_Artifact_x005D_" isBookmarkSet="no" bookmark="no"/>
  <Shape xmlns="" ID="KA1AFfsBYr8BQFEI9lqMfNlT7Co=" pdftag="H2" isBookmarkSet="no" bookmark="yes" Order="_x0031_"/>
  <Shape xmlns="" ID="sQbVl0DFj6VCYILzD/W6lbzq+Lw=" formula="no" artifact="_x0030_" inline="no" pdftag="Figure" isBookmarkSet="no" validate="yes" Order="_x0032_" Lang="" bookmark="no"/>
  <Shape xmlns="" ID="EZLBm6LCFtPK1rCByf+3fvDmtYw=" Order="_x0033_" pdftag="_x005B_Artifact_x005D_" isBookmarkSet="no" bookmark="no"/>
  <Shape xmlns="" ID="7w0JjeFllg94Ku7HxbxQ3exaRa4=" pdftag="H2" isBookmarkSet="no" bookmark="yes" Order="_x0031_"/>
  <Shape xmlns="" ID="zHmMgR1gI5cTVcyieHpjYGfxTkI=" pdftag="P" isBookmarkSet="no" Order="_x0032_" bookmark="no"/>
  <Shape xmlns="" ID="iFwps3g66YnbTLfriAjhqK2lvPA=" Order="_x0033_" pdftag="_x005B_Artifact_x005D_" isBookmarkSet="no" bookmark="no"/>
  <Shape xmlns="" ID="UYTZ9mCR/3vL8KLnhO8Fh7sXspU=" pdftag="H2" isBookmarkSet="no" bookmark="yes" Order="_x0031_"/>
  <Shape xmlns="" ID="wEWvwb4H9aCry7psRVGPwlcRfU8=" formula="no" artifact="_x0030_" inline="no" pdftag="Figure" isBookmarkSet="no" validate="yes" Order="_x0032_" Lang="" bookmark="no"/>
  <Shape xmlns="" ID="IvJE8Hiba+NeEdqZybBhp77V13M=" Order="_x0033_" pdftag="_x005B_Artifact_x005D_" isBookmarkSet="no" bookmark="no"/>
  <Shape xmlns="" ID="GVlYV4Y+O75xmW9PjQstn89Ivn4=" pdftag="H2" isBookmarkSet="no" bookmark="yes" Order="_x0031_"/>
  <Shape xmlns="" ID="cgvX7ovnSElcjUnCAFaI+q/GSCA=" pdftag="P" isBookmarkSet="no" Order="_x0032_" bookmark="no"/>
  <Shape xmlns="" ID="YpuhE2bDlyNcc2/TExuSNidGiHM=" formula="no" artifact="_x0030_" inline="no" pdftag="Figure" isBookmarkSet="no" validate="yes" Order="_x0033_" Lang="" bookmark="no"/>
  <Shape xmlns="" ID="Kesst++br0nXi7Lynqr0hXuBuDw=" Order="_x0034_" pdftag="_x005B_Artifact_x005D_" isBookmarkSet="no" bookmark="no"/>
  <Shape xmlns="" ID="Umw2EWm+mJXKGjkP44TUQVzCUoQ=" pdftag="H2" isBookmarkSet="no" bookmark="yes" Order="_x0031_"/>
  <Shape xmlns="" ID="dDy30Rj0jIjVrx8dGy65LwRcv94=" pdftag="P" isBookmarkSet="no" Order="_x0032_" bookmark="no"/>
  <Shape xmlns="" ID="ZfNsKd5vPeM2PjZwui6j4RhPx50=" formula="no" artifact="_x0030_" inline="no" pdftag="Figure" isBookmarkSet="no" validate="yes" Order="_x0033_" Lang="" bookmark="no"/>
  <Shape xmlns="" ID="n9H+1oE9yd0jEamG3X8KEdfihe0=" Order="_x0034_" pdftag="_x005B_Artifact_x005D_" isBookmarkSet="no" bookmark="no"/>
  <Shape xmlns="" ID="ExoApXdzcR3iEtDsJx2dBXjX9oU=" pdftag="H2" isBookmarkSet="no" bookmark="yes" Order="_x0031_"/>
  <Shape xmlns="" ID="llzgS3h7GtoQIEg1JOvBcKOkWgM=" pdftag="P" isBookmarkSet="no" Order="_x0032_" bookmark="no"/>
  <Shape xmlns="" ID="tV+4FhJnlKpP2BT1FHvHUj5zQ4U=" formula="no" artifact="_x0030_" inline="no" pdftag="Figure" isBookmarkSet="no" validate="yes" Order="_x0033_" Lang="" bookmark="no"/>
  <Shape xmlns="" ID="MNsJeJzGY/8np3B6SjUiZ0bNyzE=" Order="_x0034_" pdftag="_x005B_Artifact_x005D_" isBookmarkSet="no" bookmark="no"/>
  <Shape xmlns="" ID="CL0fWcVev5rKohZBify06Tk+EpY=" pdftag="H2" isBookmarkSet="no" bookmark="yes" Order="_x0031_"/>
  <Shape xmlns="" ID="+HzF+hiqV2iPLJnpWEOgggse/sE=" pdftag="P" isBookmarkSet="no" Order="_x0032_" bookmark="no"/>
  <Shape xmlns="" ID="Ny0AdsB4QwoR9h+0nHEiDBHMdvg=" formula="no" artifact="_x0030_" inline="no" pdftag="Figure" isBookmarkSet="no" validate="yes" Order="_x0033_" Lang="" bookmark="no"/>
  <Shape xmlns="" ID="Fis1j4sAy104Nz3zbrocny2cjK8=" Order="_x0034_" pdftag="_x005B_Artifact_x005D_" isBookmarkSet="no" bookmark="no"/>
  <Shape xmlns="" ID="WTRxd89zX5QvpKlrsid9ADj/d7s=" pdftag="H2" isBookmarkSet="no" bookmark="yes" Order="_x0031_"/>
  <Shape xmlns="" ID="EXaYXHZsd/aepoJfPUauJULTASI=" formula="no" artifact="_x0030_" inline="no" pdftag="Figure" isBookmarkSet="no" validate="yes" Order="_x0032_" Lang="" bookmark="no"/>
  <Shape xmlns="" ID="84///KLZ7DTfcyXbZT41CjHgSnw=" Order="_x0033_" pdftag="_x005B_Artifact_x005D_" isBookmarkSet="no" bookmark="no"/>
  <Shape xmlns="" ID="FbEkVIK+UrySeBGwNR6pNUs5uI0=" pdftag="H2" isBookmarkSet="no" bookmark="yes" Order="_x0031_"/>
  <Shape xmlns="" ID="67hfhY7ptWHFG9+eyALWmss89DQ=" pdftag="P" isBookmarkSet="no" Order="_x0032_" bookmark="no"/>
  <Shape xmlns="" ID="Kagrt/tAKj2yp4qchejtAqJQP+o=" Order="_x0033_" pdftag="_x005B_Artifact_x005D_" isBookmarkSet="no" bookmark="no"/>
  <Shape xmlns="" ID="9cqmMN5z8pK4AfylFOyrqEfZWNs=" pdftag="H2" isBookmarkSet="no" bookmark="yes" Order="_x0031_"/>
  <Shape xmlns="" ID="dte4bqdC7BXxFgLBhHZ24wy6m4A=" pdftag="P" isBookmarkSet="no" Order="_x0032_" bookmark="no"/>
  <Shape xmlns="" ID="NLeAEh3Gyo53kbikxI7rh0hfAB0=" Order="_x0033_" pdftag="_x005B_Artifact_x005D_" isBookmarkSet="no" bookmark="no"/>
  <Shape xmlns="" ID="6yIthcZfKF88MCvxrxYVa9A8u9w=" pdftag="H2" isBookmarkSet="no" bookmark="yes" Order="_x0031_"/>
  <Shape xmlns="" ID="1sUOT59jOa529g1XYwIJLghoPZc=" pdftag="P" isBookmarkSet="no" Order="_x0032_" bookmark="no"/>
  <Shape xmlns="" ID="fX6972lTc0I3cjriABiHqHq4msY=" Order="_x0033_" pdftag="_x005B_Artifact_x005D_" isBookmarkSet="no" bookmark="no"/>
  <Shape xmlns="" ID="HZPnYJ98QojHvKrxKGxeOayBD+s=" pdftag="H2" isBookmarkSet="no" bookmark="yes" Order="_x0031_"/>
  <Shape xmlns="" ID="b8pMBsDjAWfBrg6e6bfVbe5B3y4=" pdftag="P" isBookmarkSet="no" Order="_x0032_" bookmark="no"/>
  <Shape xmlns="" ID="ucqMbeA70T88SerrYjIdI+pQuzU=" Order="_x0033_" pdftag="_x005B_Artifact_x005D_" isBookmarkSet="no" bookmark="no"/>
  <Shape xmlns="" ID="gFURiaLGgFQK7K0pSFa0wrwVwPc=" pdftag="H2" isBookmarkSet="no" bookmark="yes" Order="_x0031_"/>
  <Shape xmlns="" ID="OKFMDzWJ/DrSq1mJI41G8X+MHqU=" pdftag="P" isBookmarkSet="no" Order="_x0032_" bookmark="no"/>
  <Shape xmlns="" ID="VuLKAb3zn63zxGTQM+v5DorviUk=" formula="no" artifact="_x0030_" inline="no" pdftag="Figure" isBookmarkSet="no" validate="yes" Order="_x0033_" Lang="" bookmark="no"/>
  <Shape xmlns="" ID="pum0APsrUlP6aaIf/gwcbwaet9w=" Order="_x0034_" pdftag="_x005B_Artifact_x005D_" isBookmarkSet="no" bookmark="no"/>
  <Shape xmlns="" ID="sVPwj3lNQFyJvymxfmcJpFD6GH8=" pdftag="H2" isBookmarkSet="no" bookmark="yes" Order="_x0031_"/>
  <Shape xmlns="" ID="pVWzmVorjOWayP+09fVM1TW8PME=" pdftag="P" isBookmarkSet="no" Order="_x0032_" bookmark="no"/>
  <Shape xmlns="" ID="8ecgFYwRiUsZEoeku063B9HlWuM=" Order="_x0033_" pdftag="_x005B_Artifact_x005D_" isBookmarkSet="no" bookmark="no"/>
  <Shape xmlns="" ID="pQ2LkRAj+NlGhZAU2uu61n1S0ms=" pdftag="H2" isBookmarkSet="no" bookmark="yes" Order="_x0031_"/>
  <Shape xmlns="" ID="UQDNCiVa74mRACBI1QY5n7lauo0=" formula="no" artifact="_x0030_" inline="no" pdftag="Figure" isBookmarkSet="no" validate="yes" Order="_x0032_" Lang="" bookmark="no"/>
  <Shape xmlns="" ID="IxY4p/kQdHBMlD+4yjrL5HUIR08=" Order="_x0033_" pdftag="_x005B_Artifact_x005D_" isBookmarkSet="no" bookmark="no"/>
  <Shape xmlns="" ID="D0Jgjfm2WMbfHUDKVoE/WaWtAM0=" pdftag="H2" isBookmarkSet="no" bookmark="yes" Order="_x0031_"/>
  <Shape xmlns="" ID="1KYlOcFVCbgYY/jVoHO1438gIYE=" formula="no" artifact="_x0030_" inline="no" pdftag="Figure" isBookmarkSet="no" validate="yes" Order="_x0032_" Lang="" bookmark="no"/>
  <Shape xmlns="" ID="8SGtnySsJeco7ltiB9kRyhLUBFE=" Order="_x0033_" pdftag="_x005B_Artifact_x005D_" isBookmarkSet="no" bookmark="no"/>
  <Shape xmlns="" ID="88X1Ga/NaZkshrRf/6LhsFjHdq4=" pdftag="H2" isBookmarkSet="no" bookmark="yes" Order="_x0031_"/>
  <Shape xmlns="" ID="BJLtVhR9Nt9PvRAKWiVB3QbaUQg=" formula="no" artifact="_x0030_" inline="no" pdftag="Figure" isBookmarkSet="no" validate="yes" Order="_x0032_" Lang="" bookmark="no"/>
  <Shape xmlns="" ID="CoI42LojMCTbct7lIxmI+UVdE68=" pdftag="P" isBookmarkSet="no" Order="_x0033_" bookmark="no"/>
  <Shape xmlns="" ID="/A+6t84T643FADYHVAJFH5XWVYU=" Order="_x0034_" pdftag="_x005B_Artifact_x005D_" isBookmarkSet="no" bookmark="no"/>
  <Shape xmlns="" ID="q3Xm7eblNQsF1OzzXy2do9Gwp6Y=" pdftag="H2" isBookmarkSet="no" bookmark="yes" Order="_x0031_"/>
  <Shape xmlns="" ID="SbVNO7nPeNk2/74vlRzr8lEJ/XU=" formula="no" artifact="_x0030_" inline="no" pdftag="Figure" isBookmarkSet="no" validate="yes" Order="_x0032_" Lang="" bookmark="no"/>
  <Shape xmlns="" ID="Ec/sn3Z5YoD0r5onZi2DDTtdMbk=" Order="_x0033_" pdftag="_x005B_Artifact_x005D_" isBookmarkSet="no" bookmark="no"/>
  <Shape xmlns="" ID="UflaSA9VzOsS2svehx6NDPQoGl4=" pdftag="H2" isBookmarkSet="no" bookmark="yes" Order="_x0031_"/>
  <Shape xmlns="" ID="41A5nCIZghcggK6EbCenWyqi6/4=" pdftag="P" isBookmarkSet="no" Order="_x0032_" bookmark="no"/>
  <Shape xmlns="" ID="/iWPXuk129KsX2ritSI5c8/3hhk=" pdftag="P" isBookmarkSet="no" Order="_x0033_" bookmark="no"/>
  <Shape xmlns="" ID="vKJkmZVXsrOeT6TBctBiwEvrP4o=" Order="_x0034_" pdftag="_x005B_Artifact_x005D_" isBookmarkSet="no" bookmark="no"/>
  <Shape xmlns="" ID="Kg7tHW1vWjIRYBTdFNmo7WXqIVg=" pdftag="H2" isBookmarkSet="no" bookmark="yes" Order="_x0031_"/>
  <Shape xmlns="" ID="Gy2Zy/8UJPeh+4dTrmrxzUKUo8E=" pdftag="P" isBookmarkSet="no" Order="_x0032_" bookmark="no"/>
  <Shape xmlns="" ID="0CPqqhlMiITp3yHxT5VKgmZ51Co=" pdftag="P" isBookmarkSet="no" Order="_x0033_" bookmark="no"/>
  <Shape xmlns="" ID="kPW2gpdkXGqTmPCWt3EKxfJRN4M=" Order="_x0034_" pdftag="_x005B_Artifact_x005D_" isBookmarkSet="no" bookmark="no"/>
  <Shape xmlns="" ID="i3jmf47ZRCJPnI5h5sY/Ecruigg=" pdftag="H2" isBookmarkSet="no" bookmark="yes" Order="_x0031_"/>
  <Shape xmlns="" ID="yEd7iPzuGTgZSRKXVq/27NpgXJs=" pdftag="P" isBookmarkSet="no" Order="_x0032_" bookmark="no"/>
  <Shape xmlns="" ID="wapADswdcGAbE731ujXTy2gFLYM=" pdftag="P" isBookmarkSet="no" Order="_x0033_" bookmark="no"/>
  <Shape xmlns="" ID="DqTXFfb1e+XHQJ41iFX+fh/95wU=" Order="_x0034_" pdftag="_x005B_Artifact_x005D_" isBookmarkSet="no" bookmark="no"/>
  <Shape xmlns="" ID="iFVBtmrPAbqUE9lZq/nN4H2bKFw=" pdftag="H2" isBookmarkSet="no" bookmark="yes" Order="_x0031_"/>
  <Shape xmlns="" ID="Arz5JJQ5ho6oy/41YNU4XC+V0p8=" pdftag="P" isBookmarkSet="no" Order="_x0032_" bookmark="no"/>
  <Shape xmlns="" ID="Gq00yvEJKX6NpE5qpMnmIeNvqJA=" Order="_x0033_" pdftag="_x005B_Artifact_x005D_" isBookmarkSet="no" bookmark="no"/>
  <Shape xmlns="" ID="khp1goIpJN/D5KQ0pb5cX69Jbqo=" pdftag="H2" isBookmarkSet="no" bookmark="yes" Order="_x0031_"/>
  <Shape xmlns="" ID="zthJv1bjIf9bmYOGky23EMY0LWI=" pdftag="P" isBookmarkSet="no" Order="_x0032_" bookmark="no"/>
  <Shape xmlns="" ID="xZKVasUfQoqEviuWJlR0YHtJmMY=" Order="_x0033_" pdftag="_x005B_Artifact_x005D_" isBookmarkSet="no" bookmark="no"/>
  <Shape xmlns="" ID="Vcr1D9euQHK0kto4TmUMP5KNXnQ=" pdftag="H2" isBookmarkSet="no" bookmark="yes" Order="_x0031_"/>
  <Shape xmlns="" ID="TW+CMQbjClw7YAlALE2SCsNw86g=" pdftag="P" isBookmarkSet="no" Order="_x0032_" bookmark="no"/>
  <Shape xmlns="" ID="kvtrGCXzBcmci33k0xCZPD0M+Ew=" Order="_x0033_" pdftag="_x005B_Artifact_x005D_" isBookmarkSet="no" bookmark="no"/>
  <Shape xmlns="" ID="PkQ55MVOx2eiuaocWaieQxUPXeU=" pdftag="H2" isBookmarkSet="no" bookmark="yes" Order="_x0031_"/>
  <Shape xmlns="" ID="eJvYxBFuxd9gXwFR03A/Zmdl5oU=" pdftag="P" isBookmarkSet="no" Order="_x0032_" bookmark="no"/>
  <Shape xmlns="" ID="dtxtNsYQ9mfMYGFr5L9S5IwkNXc=" pdftag="Figure" formula="no" artifact="_x0030_" inline="no" isBookmarkSet="no" validate="yes" Order="_x0033_" Lang=""/>
  <Shape xmlns="" ID="zIV+RLX1TjHumIM8U/+JZpLBIts=" Order="_x0034_" pdftag="_x005B_Artifact_x005D_" isBookmarkSet="no" bookmark="no"/>
  <Shape xmlns="" ID="KaW/Vzm9oXPeZ5H3kiCL5CVbOG8=" pdftag="H2" isBookmarkSet="no" bookmark="yes" Order="_x0031_"/>
  <Shape xmlns="" ID="lbCyC4bykAduMPYGYUZ8mL93bQA=" pdftag="P" isBookmarkSet="no" Order="_x0032_" bookmark="no"/>
  <Shape xmlns="" ID="WqmzprQdaOT8B4//5vS5H2sxFdg=" pdftag="Figure" formula="no" artifact="_x0030_" inline="no" isBookmarkSet="no" validate="yes" Order="_x0033_" Lang=""/>
  <Shape xmlns="" ID="Bt6NUsFtYkQ+VP/56bxrfCBPFXA=" Order="_x0034_" pdftag="_x005B_Artifact_x005D_" isBookmarkSet="no" bookmark="no"/>
  <Shape xmlns="" ID="lm+7mFECzDnE70DOvgTjgaUnSso=" pdftag="H2" isBookmarkSet="no" bookmark="yes" Order="_x0031_"/>
  <Shape xmlns="" ID="AykrEzKOHHI6g2SNNO56Xdgozwg=" pdftag="P" isBookmarkSet="no" Order="_x0032_" bookmark="no"/>
  <Shape xmlns="" ID="RJijPUnU65nt3bP5hidds/KfbUU=" pdftag="P" isBookmarkSet="no" Order="_x0033_" bookmark="no"/>
  <Shape xmlns="" ID="IutL+A33o+xPxNbAJpmdiNlaL50=" pdftag="Figure" formula="no" artifact="_x0030_" inline="no" isBookmarkSet="no" validate="yes" Order="_x0034_" Lang=""/>
  <Shape xmlns="" ID="5RmkHhTf42/ItKGuMUwJsRrErTI=" Order="_x0035_" pdftag="_x005B_Artifact_x005D_" isBookmarkSet="no" bookmark="no"/>
  <Shape xmlns="" ID="E9+5GlNCQAV29QxqSrwKWGvSPbA=" pdftag="H2" isBookmarkSet="no" bookmark="yes" Order="_x0031_"/>
  <Shape xmlns="" ID="x1wY3I1Alz7km+DV/1m4HhkM7+Q=" pdftag="P" isBookmarkSet="no" Order="_x0032_" bookmark="no"/>
  <Shape xmlns="" ID="ZbXtRo6do+twOllfo7VncijCZZw=" pdftag="P" isBookmarkSet="no" Order="_x0033_" bookmark="no"/>
  <Shape xmlns="" ID="58n0HuRNrNEgYFKPLKbcS8YLHaw=" pdftag="Figure" artifact="_x0030_" formula="no" inline="no" isBookmarkSet="no" validate="yes" Order="_x0034_" Lang=""/>
  <Shape xmlns="" ID="Issqx7elPQh8oQu/jGk1VxP3AOc=" Order="_x0035_" pdftag="_x005B_Artifact_x005D_" isBookmarkSet="no" bookmark="no"/>
  <Shape xmlns="" ID="CZvICRkTpsY48zJLDsEIlofFqf4=" pdftag="H2" isBookmarkSet="no" bookmark="yes" Order="_x0031_"/>
  <Shape xmlns="" ID="GIuRrwoUHShUUHgawnuy1iEsIFM=" formula="no" artifact="_x0030_" inline="no" pdftag="Figure" isBookmarkSet="no" validate="yes" Order="_x0032_" Lang="" bookmark="no"/>
  <Shape xmlns="" ID="JZ0MMfHntddZxdc6QlD6UGKu9Vw=" Order="_x0033_" pdftag="_x005B_Artifact_x005D_" isBookmarkSet="no" bookmark="no"/>
  <Shape xmlns="" ID="F+oeskoi3cymdiGk+Q/4sPNfCAA=" pdftag="H2" isBookmarkSet="no" bookmark="yes" Order="_x0031_"/>
  <Shape xmlns="" ID="A50SL/w4NCfzyDQqrEc9zsCtq+g=" Order="_x0032_" pdftag="_x005B_Artifact_x005D_" isBookmarkSet="no" bookmark="no"/>
  <Shape xmlns="" ID="gC/D/1a0aqYxze5QAdo+8xTNgwU=" pdftag="H2" isBookmarkSet="no" bookmark="yes" Order="_x0031_"/>
  <Shape xmlns="" ID="0A3hgBqcFMIfv26k5032CAjPj1w=" Order="_x0032_" pdftag="_x005B_Artifact_x005D_" isBookmarkSet="no" bookmark="no"/>
  <SubText xmlns="" ID="Q+Jfa7yhaFs5k2UPslXahYfIohY=" ActualText=""/>
  <SubText xmlns="" ID="GiRyYD7Ykqi5rqT06Qf33ZsXfGQ=" ActualText=""/>
  <SubText xmlns="" ID="hqk6Lc2wawEAVo6St1yN4g3vjgA=" ActualText=""/>
  <SubText xmlns="" ID="a/CGbGk2fb9hFvpXYmXWjZzpyIc=" ActualText=""/>
  <SubText xmlns="" ID="ZvEfLPSd5QCQxzMBn5xck3sflG4=" ActualText=""/>
  <SubText xmlns="" ID="qZEUBhOZr3QCI6VFrq56CKLz0+Q=" ActualText=""/>
  <SubText xmlns="" ID="swtP+FoM8goXUr/fO2vxOHwR31A=" ActualText=""/>
  <SubText xmlns="" ID="xvZkK5tLss4PSyi4a3aXdY5eo7c=" ActualText=""/>
  <SubText xmlns="" ID="vX9yXwVrKWNCOVkPCL7fFaxwZJg=" ActualText=""/>
  <SubText xmlns="" ID="sQbVl0DFj6VCYILzD/W6lbzq+Lw=" ActualText=""/>
  <SubText xmlns="" ID="wEWvwb4H9aCry7psRVGPwlcRfU8=" ActualText=""/>
  <SubText xmlns="" ID="YpuhE2bDlyNcc2/TExuSNidGiHM=" ActualText=""/>
  <SubText xmlns="" ID="ZfNsKd5vPeM2PjZwui6j4RhPx50=" ActualText=""/>
  <SubText xmlns="" ID="tV+4FhJnlKpP2BT1FHvHUj5zQ4U=" ActualText=""/>
  <SubText xmlns="" ID="Ny0AdsB4QwoR9h+0nHEiDBHMdvg=" ActualText=""/>
  <SubText xmlns="" ID="EXaYXHZsd/aepoJfPUauJULTASI=" ActualText=""/>
  <SubText xmlns="" ID="VuLKAb3zn63zxGTQM+v5DorviUk=" ActualText=""/>
  <SubText xmlns="" ID="UQDNCiVa74mRACBI1QY5n7lauo0=" ActualText=""/>
  <SubText xmlns="" ID="1KYlOcFVCbgYY/jVoHO1438gIYE=" ActualText=""/>
  <SubText xmlns="" ID="BJLtVhR9Nt9PvRAKWiVB3QbaUQg=" ActualText=""/>
  <SubText xmlns="" ID="SbVNO7nPeNk2/74vlRzr8lEJ/XU=" ActualText=""/>
  <SubText xmlns="" ID="dtxtNsYQ9mfMYGFr5L9S5IwkNXc=" ActualText=""/>
  <SubText xmlns="" ID="WqmzprQdaOT8B4//5vS5H2sxFdg=" ActualText=""/>
  <SubText xmlns="" ID="IutL+A33o+xPxNbAJpmdiNlaL50=" ActualText=""/>
  <SubText xmlns="" ID="58n0HuRNrNEgYFKPLKbcS8YLHaw=" ActualText=""/>
  <SubText xmlns="" ID="GIuRrwoUHShUUHgawnuy1iEsIFM=" ActualText=""/>
  <Shape xmlns="" ID="lcb4CxZERiSGC0/vcWU1lWvnyBw=" pdftag="Figure"/>
  <HyperLink xmlns="" ID="S7VoLeQCgXZ18PKCpR1sa5v1Bi0=737177384435.8842_142.8461" plainAltText="SMART_x0020_Training_x0020_" validate="" language="" Lang=""/>
  <HyperLink xmlns="" ID="S7VoLeQCgXZ18PKCpR1sa5v1Bi0=363306643364.8442_206.8461" plainAltText="Core_x0020_Monitoring_x0020_Guide" language="" Lang=""/>
  <HyperLink xmlns="" ID="S7VoLeQCgXZ18PKCpR1sa5v1Bi0=-410019780319.6942_270.8461" plainAltText="Technical_x0020_Assistance_x0020_Guide" Lang=""/>
  <HyperLink xmlns="" ID="S7VoLeQCgXZ18PKCpR1sa5v1Bi0=413956042362.8943_334.8461" plainAltText="ETA_x0020_Grantee_x0020_Handbook" Lang=""/>
  <HyperLink xmlns="" ID="S7VoLeQCgXZ18PKCpR1sa5v1Bi0=-175829293343.8043_398.8461" plainAltText="WorkforceGPS_x0020_Resources" Lang=""/>
  <Shape xmlns="" ID="OnoXTbU/KxfifY8kBuACX56t6zg=" pdftag="Figure" artifact="_x0030_" isBookmarkSet="no" bookmark="no" validate="yes" Order="_x0032_" Lang=""/>
  <Shape xmlns="" ID="S7VoLeQCgXZ18PKCpR1sa5v1Bi0=" pdftag="P" isBookmarkSet="no" bookmark="no" Order="_x0033_"/>
  <SubText xmlns="" ID="OnoXTbU/KxfifY8kBuACX56t6zg=" ActualText=""/>
  <table xmlns="" ID="/iWPXuk129KsX2ritSI5c8/3hhk=" type="_x0031_" HRows="_x0031_" HCols="_x0030_" Summary="" TableLinerizing="H" Header="yes" Scope="Column" Caption="no" Exclude="no" SpeakText="no" LinkedHeaders=""/>
  <table xmlns="" ID="AAW9T73pxnqt8R0jy5i4QvU5QoU=" Header="yes" Scope="Column" Caption="no" Exclude="no" LinkedHeaders=""/>
  <table xmlns="" ID="ikplQK0jdzdPzdMzn3odyfAGCDU=" Header="yes" Scope="Column" Caption="no" Exclude="no" LinkedHeaders=""/>
  <table xmlns="" ID="O41aJhrFhlXBsNCjzBHAdm/ZNNY=" Header="yes" Scope="Column" Caption="no" Exclude="no" LinkedHeaders=""/>
  <table xmlns="" ID="6nnJtnDlhdL2/DTUH2aZGj0h+pw=" Header="yes" Scope="Column" Caption="no" Exclude="no" LinkedHeaders=""/>
  <table xmlns="" ID="3hpFcfQz7IeoMsKTO4j6uHQ6sXg=" Header="no" Caption="no" Exclude="no" Scope="" LinkedHeaders="_x0031__1__x002F_iWPXuk129KsX2ritSI5c8_x002F_3hhk_x003D_"/>
  <table xmlns="" ID="lHd6nrSWeQtqbAhkb7BglIGdDRA=" Header="no" Caption="no" Exclude="no" Scope="" LinkedHeaders="_x0031__2__x002F_iWPXuk129KsX2ritSI5c8_x002F_3hhk_x003D_"/>
  <table xmlns="" ID="fH4Y9XnmM5AIIUBsuTk2vklTCns=" Header="no" Caption="no" Exclude="no" Scope="" LinkedHeaders="_x0031__3__x002F_iWPXuk129KsX2ritSI5c8_x002F_3hhk_x003D_"/>
  <table xmlns="" ID="ZHKrNE+ISoR5mXX7HcvCnLFxJVI=" Header="no" Caption="no" Exclude="no" Scope="" LinkedHeaders="_x0031__4__x002F_iWPXuk129KsX2ritSI5c8_x002F_3hhk_x003D_"/>
  <table xmlns="" ID="KvirmmXn+T5IwEp2yfIj86hkl4M=" Header="no" Caption="no" Exclude="no" Scope="" LinkedHeaders="_x0031__5__x002F_iWPXuk129KsX2ritSI5c8_x002F_3hhk_x003D_"/>
  <table xmlns="" ID="tLCWYFwfR4pyflrIWIYlW75b/gc=" Header="no" Caption="no" Exclude="no" Scope="" LinkedHeaders="_x0031__1__x002F_iWPXuk129KsX2ritSI5c8_x002F_3hhk_x003D_"/>
  <table xmlns="" ID="Qic1K5pZQcOgkIFXJkpU3WEqT+0=" Header="no" Caption="no" Exclude="no" Scope="" LinkedHeaders="_x0031__2__x002F_iWPXuk129KsX2ritSI5c8_x002F_3hhk_x003D_"/>
  <table xmlns="" ID="8FN9ZE7gRXy89PZEHQ51wAc6who=" Header="no" Caption="no" Exclude="no" Scope="" LinkedHeaders="_x0031__3__x002F_iWPXuk129KsX2ritSI5c8_x002F_3hhk_x003D_"/>
  <table xmlns="" ID="7hcrVDMRLVnuQlCZzozuezQSMBw=" Header="no" Caption="no" Exclude="no" Scope="" LinkedHeaders="_x0031__4__x002F_iWPXuk129KsX2ritSI5c8_x002F_3hhk_x003D_"/>
  <table xmlns="" ID="NtBaFpr1AhlZ0NM6JFWl8p0pnaA=" Header="no" Caption="no" Exclude="no" Scope="" LinkedHeaders="_x0031__5__x002F_iWPXuk129KsX2ritSI5c8_x002F_3hhk_x003D_"/>
  <table xmlns="" ID="8RKgtyizcvQUDDMWNbXtWGJm0N4=" Header="no" Caption="no" Exclude="no" Scope="" LinkedHeaders="_x0031__1__x002F_iWPXuk129KsX2ritSI5c8_x002F_3hhk_x003D_"/>
  <table xmlns="" ID="N0d4PP16tGkNzNj1WQNzYeugZZ4=" Header="no" Caption="no" Exclude="no" Scope="" LinkedHeaders="_x0031__2__x002F_iWPXuk129KsX2ritSI5c8_x002F_3hhk_x003D_"/>
  <table xmlns="" ID="9oCmRxPQHqeXL99tLTw4T5Z4gak=" Header="no" Caption="no" Exclude="no" Scope="" LinkedHeaders="_x0031__3__x002F_iWPXuk129KsX2ritSI5c8_x002F_3hhk_x003D_"/>
  <table xmlns="" ID="coXlw8ZvaE3cAxv/9iis9F31kiw=" Header="no" Caption="no" Exclude="no" Scope="" LinkedHeaders="_x0031__4__x002F_iWPXuk129KsX2ritSI5c8_x002F_3hhk_x003D_"/>
  <table xmlns="" ID="ARGi86yh0jrtZzCZAQzDOjXup9c=" Header="no" Caption="no" Exclude="no" Scope="" LinkedHeaders="_x0031__5__x002F_iWPXuk129KsX2ritSI5c8_x002F_3hhk_x003D_"/>
  <table xmlns="" ID="0CPqqhlMiITp3yHxT5VKgmZ51Co=" type="_x0031_" HRows="_x0031_" HCols="_x0030_" Summary="" TableLinerizing="H" Header="yes" Scope="Column" Caption="no" Exclude="no" SpeakText="no" LinkedHeaders=""/>
  <table xmlns="" ID="XhAIb1hiehcADpUDLA/PTB3ErL0=" Header="yes" Scope="Column" Caption="no" Exclude="no" LinkedHeaders=""/>
  <table xmlns="" ID="6Vd4WJBVWmENgp0m+EAsPkI7ofo=" Header="yes" Scope="Column" Caption="no" Exclude="no" LinkedHeaders=""/>
  <table xmlns="" ID="FnNAQGAu1qDqqRuALGGVLNGP6j4=" Header="yes" Scope="Column" Caption="no" Exclude="no" LinkedHeaders=""/>
  <table xmlns="" ID="kkkxaRDV6RRXgm2Cf39/LjjWDiE=" Header="yes" Scope="Column" Caption="no" Exclude="no" LinkedHeaders=""/>
  <table xmlns="" ID="e6ezZGt4R4FEvOUlcr00Z/okXMk=" Header="yes" Scope="Column" Caption="no" Exclude="no" LinkedHeaders=""/>
  <table xmlns="" ID="plyJHDpJGX3VTySs6fhdejQHCXg=" Header="no" Caption="no" Exclude="no" Scope="" LinkedHeaders="_x0031__1_0CPqqhlMiITp3yHxT5VKgmZ51Co_x003D_"/>
  <table xmlns="" ID="SQpOJSu6kq1Sccjk++prg7zF9tk=" Header="no" Caption="no" Exclude="no" Scope="" LinkedHeaders="_x0031__2_0CPqqhlMiITp3yHxT5VKgmZ51Co_x003D_"/>
  <table xmlns="" ID="+47kjof07TuFrrjOKMai7UhexRk=" Header="no" Caption="no" Exclude="no" Scope="" LinkedHeaders="_x0031__3_0CPqqhlMiITp3yHxT5VKgmZ51Co_x003D_"/>
  <table xmlns="" ID="6STiWmlulWDVYMXzQgj+tUtOFx0=" Header="no" Caption="no" Exclude="no" Scope="" LinkedHeaders="_x0031__4_0CPqqhlMiITp3yHxT5VKgmZ51Co_x003D_"/>
  <table xmlns="" ID="tRwUbLAkRt86+jONWnkjdshxgl0=" Header="no" Caption="no" Exclude="no" Scope="" LinkedHeaders="_x0031__5_0CPqqhlMiITp3yHxT5VKgmZ51Co_x003D_"/>
  <table xmlns="" ID="WS2Dsc+AVMo2YLTEbIh1Jg/QMP4=" Header="no" Caption="no" Exclude="no" Scope="" LinkedHeaders="_x0031__6_0CPqqhlMiITp3yHxT5VKgmZ51Co_x003D_"/>
  <table xmlns="" ID="y8SH4Sf4yxDYL6OeCfGlvgUlyjA=" Header="no" Caption="no" Exclude="no" Scope="" LinkedHeaders="_x0031__1_0CPqqhlMiITp3yHxT5VKgmZ51Co_x003D_"/>
  <table xmlns="" ID="kSrpoX+JbouCeHP1o5IEnCnjlnI=" Header="no" Caption="no" Exclude="no" Scope="" LinkedHeaders="_x0031__2_0CPqqhlMiITp3yHxT5VKgmZ51Co_x003D_"/>
  <table xmlns="" ID="ODi63ltPTpH8M9+deHzJf9WVYYo=" Header="no" Caption="no" Exclude="no" Scope="" LinkedHeaders="_x0031__3_0CPqqhlMiITp3yHxT5VKgmZ51Co_x003D_"/>
  <table xmlns="" ID="8V9PF3oIeCMlYzKV3BUEVp1sN/s=" Header="no" Caption="no" Exclude="no" Scope="" LinkedHeaders="_x0031__4_0CPqqhlMiITp3yHxT5VKgmZ51Co_x003D_"/>
  <table xmlns="" ID="KynCDdtLrbdNgJWn1lWvVvbbhVg=" Header="no" Caption="no" Exclude="no" Scope="" LinkedHeaders="_x0031__5_0CPqqhlMiITp3yHxT5VKgmZ51Co_x003D_"/>
  <table xmlns="" ID="idzuz7n205QviaSGBDzNgqzqi/U=" Header="no" Caption="no" Exclude="no" Scope="" LinkedHeaders="_x0031__6_0CPqqhlMiITp3yHxT5VKgmZ51Co_x003D_"/>
  <table xmlns="" ID="rTjKf2RmQ8xBzYerFe1kzzgCwxA=" Header="no" Caption="no" Exclude="no" Scope="" LinkedHeaders="_x0031__1_0CPqqhlMiITp3yHxT5VKgmZ51Co_x003D_"/>
  <table xmlns="" ID="xTRgkxJQ+0j3ob137d/GvKMqlYc=" Header="no" Caption="no" Exclude="no" Scope="" LinkedHeaders="_x0031__2_0CPqqhlMiITp3yHxT5VKgmZ51Co_x003D_"/>
  <table xmlns="" ID="sHI3B8Wnx+XeFu6GsBE6oACDnNA=" Header="no" Caption="no" Exclude="no" Scope="" LinkedHeaders="_x0031__3_0CPqqhlMiITp3yHxT5VKgmZ51Co_x003D_"/>
  <table xmlns="" ID="1Od+JRLJt9Nns1HVoME1tRjYPHo=" Header="no" Caption="no" Exclude="no" Scope="" LinkedHeaders="_x0031__4_0CPqqhlMiITp3yHxT5VKgmZ51Co_x003D_"/>
  <table xmlns="" ID="KphGvSfVL2/umyl7/+B/1txieRI=" Header="no" Caption="no" Exclude="no" Scope="" LinkedHeaders="_x0031__5_0CPqqhlMiITp3yHxT5VKgmZ51Co_x003D_"/>
  <table xmlns="" ID="n/zV/qnAU55ElhibBgE6DnnEUhw=" Header="no" Caption="no" Exclude="no" Scope="" LinkedHeaders="_x0031__6_0CPqqhlMiITp3yHxT5VKgmZ51Co_x003D_"/>
  <table xmlns="" ID="flQ3Uw8igCGHbnH8MGliIawV6R8=" Header="no" Caption="no" Exclude="no" Scope="" LinkedHeaders="_x0031__1_0CPqqhlMiITp3yHxT5VKgmZ51Co_x003D_"/>
  <table xmlns="" ID="jKTaN5Rf9J6qiyf5tGfyRQV9ep0=" Header="no" Caption="no" Exclude="no" Scope="" LinkedHeaders="_x0031__2_0CPqqhlMiITp3yHxT5VKgmZ51Co_x003D_"/>
  <table xmlns="" ID="Rvg0hhVGQvzLET0gS+2RTJyrZsc=" Header="no" Caption="no" Exclude="no" Scope="" LinkedHeaders="_x0031__3_0CPqqhlMiITp3yHxT5VKgmZ51Co_x003D_"/>
  <table xmlns="" ID="JdAuOvTWASXzgOSp57nV2zZWv54=" Header="no" Caption="no" Exclude="no" Scope="" LinkedHeaders="_x0031__4_0CPqqhlMiITp3yHxT5VKgmZ51Co_x003D_"/>
  <table xmlns="" ID="PdSVSS58JafZJPMEnCzv4+5hJno=" Header="no" Caption="no" Exclude="no" Scope="" LinkedHeaders="_x0031__5_0CPqqhlMiITp3yHxT5VKgmZ51Co_x003D_"/>
  <table xmlns="" ID="5RsUr40AkyswXCJcOKvYPpPO6uo=" Header="no" Caption="no" Exclude="no" Scope="" LinkedHeaders="_x0031__6_0CPqqhlMiITp3yHxT5VKgmZ51Co_x003D_"/>
  <table xmlns="" ID="wapADswdcGAbE731ujXTy2gFLYM=" type="_x0031_" HRows="_x0031_" HCols="_x0030_" Summary="" TableLinerizing="H" Header="yes" Scope="Column" Caption="no" Exclude="no" SpeakText="no" LinkedHeaders=""/>
  <table xmlns="" ID="3IyqTSDTTechYKLaI9AjuxHbMFs=" Header="yes" Scope="Column" Caption="no" Exclude="no" LinkedHeaders=""/>
  <table xmlns="" ID="A8fpDlW59RBJb08sQKEMUa0Eehw=" Header="yes" Scope="Column" Caption="no" Exclude="no" LinkedHeaders=""/>
  <table xmlns="" ID="ursLtCyWLdDdlRF22YCL4rjZqH4=" Header="yes" Scope="Column" Caption="no" Exclude="no" LinkedHeaders=""/>
  <table xmlns="" ID="uSO81+Zf33/39csvefsbxDym/hU=" Header="yes" Scope="Column" Caption="no" Exclude="no" LinkedHeaders=""/>
  <table xmlns="" ID="/QkeZbZbC/9MTcZCsMofR9+HBZE=" Header="yes" Scope="Column" Caption="no" Exclude="no" LinkedHeaders=""/>
  <table xmlns="" ID="YVvFo+YWsu6+WHooJ0hmV6Pkf5c=" Header="no" Caption="no" Exclude="no" Scope="" LinkedHeaders="_x0031__1_wapADswdcGAbE731ujXTy2gFLYM_x003D_"/>
  <table xmlns="" ID="HydGJuHRB5B6j6BaCRO0DoR3Mlk=" Header="no" Caption="no" Exclude="no" Scope="" LinkedHeaders="_x0031__2_wapADswdcGAbE731ujXTy2gFLYM_x003D_"/>
  <table xmlns="" ID="M4ytO3BfEUa8HW8bP2818gbDGoQ=" Header="no" Caption="no" Exclude="no" Scope="" LinkedHeaders="_x0031__3_wapADswdcGAbE731ujXTy2gFLYM_x003D_"/>
  <table xmlns="" ID="SoYdgLerO9aoY1z0btXYlJGabTI=" Header="no" Caption="no" Exclude="no" Scope="" LinkedHeaders="_x0031__4_wapADswdcGAbE731ujXTy2gFLYM_x003D_"/>
  <table xmlns="" ID="eDuhxEHQpMbrQ/8e9+VxTFyw0TE=" Header="no" Caption="no" Exclude="no" Scope="" LinkedHeaders="_x0031__5_wapADswdcGAbE731ujXTy2gFLYM_x003D_"/>
  <table xmlns="" ID="6mDxHxso5y+V2WMdmABxVspUGjU=" Header="no" Caption="no" Exclude="no" Scope="" LinkedHeaders="_x0031__6_wapADswdcGAbE731ujXTy2gFLYM_x003D_"/>
  <table xmlns="" ID="7lBSh5LqXQWEWVrm4GKFi7YFSQ8=" Header="no" Caption="no" Exclude="no" Scope="" LinkedHeaders="_x0031__1_wapADswdcGAbE731ujXTy2gFLYM_x003D_"/>
  <table xmlns="" ID="25kTSsU4JGblMyWBXzR/oh1ucKU=" Header="no" Caption="no" Exclude="no" Scope="" LinkedHeaders="_x0031__2_wapADswdcGAbE731ujXTy2gFLYM_x003D_"/>
  <table xmlns="" ID="pyOAN51KBVwKJdtpa7LyuAoC1HE=" Header="no" Caption="no" Exclude="no" Scope="" LinkedHeaders="_x0031__3_wapADswdcGAbE731ujXTy2gFLYM_x003D_"/>
  <table xmlns="" ID="N0hZlJaJDX8fdkxD/aiT3rJHVuU=" Header="no" Caption="no" Exclude="no" Scope="" LinkedHeaders="_x0031__4_wapADswdcGAbE731ujXTy2gFLYM_x003D_"/>
  <table xmlns="" ID="S9VHaqbsWM7m/7DGLUXn4iW0gdI=" Header="no" Caption="no" Exclude="no" Scope="" LinkedHeaders="_x0031__5_wapADswdcGAbE731ujXTy2gFLYM_x003D_"/>
  <table xmlns="" ID="XLfLX4+SKHK16Qk9XNEk9UlZM5k=" Header="no" Caption="no" Exclude="no" Scope="" LinkedHeaders="_x0031__6_wapADswdcGAbE731ujXTy2gFLYM_x003D_"/>
  <HyperLink xmlns="" ID="dDy30Rj0jIjVrx8dGy65LwRcv94=2137109780122_244.0324" plainAltText="_x0032__x0020_CFR_x0020_200.431_x0020_" Lang=""/>
</PAW>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C587D9-2289-4234-B232-DBEDFFD50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EAA1CA-0C9C-439C-81FD-CEAB50F7EC7C}">
  <ds:schemaRefs>
    <ds:schemaRef ds:uri="http://www.net-centric.com/PAWPP"/>
    <ds:schemaRef ds:uri=""/>
  </ds:schemaRefs>
</ds:datastoreItem>
</file>

<file path=customXml/itemProps3.xml><?xml version="1.0" encoding="utf-8"?>
<ds:datastoreItem xmlns:ds="http://schemas.openxmlformats.org/officeDocument/2006/customXml" ds:itemID="{4CF6FB05-4FA7-4977-AC0C-B747ADD84F02}">
  <ds:schemaRefs>
    <ds:schemaRef ds:uri="http://schemas.microsoft.com/sharepoint/v3/contenttype/forms"/>
  </ds:schemaRefs>
</ds:datastoreItem>
</file>

<file path=customXml/itemProps4.xml><?xml version="1.0" encoding="utf-8"?>
<ds:datastoreItem xmlns:ds="http://schemas.openxmlformats.org/officeDocument/2006/customXml" ds:itemID="{5E72E8B3-8F60-4208-8C6F-7A3B2121D888}">
  <ds:schemaRefs>
    <ds:schemaRef ds:uri="http://purl.org/dc/terms/"/>
    <ds:schemaRef ds:uri="bdfd28cc-f485-46e8-bcf6-b555ff9859c5"/>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e9383cf3-6c95-48c0-84cb-ffd9d14604cc"/>
    <ds:schemaRef ds:uri="57105560-6850-41e4-bf8f-92819038b99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4430</TotalTime>
  <Words>3292</Words>
  <Application>Microsoft Office PowerPoint</Application>
  <PresentationFormat>Widescreen</PresentationFormat>
  <Paragraphs>546</Paragraphs>
  <Slides>57</Slides>
  <Notes>57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ＭＳ Ｐゴシック</vt:lpstr>
      <vt:lpstr>Arial</vt:lpstr>
      <vt:lpstr>Calibri</vt:lpstr>
      <vt:lpstr>Courier New</vt:lpstr>
      <vt:lpstr>Wingdings</vt:lpstr>
      <vt:lpstr>Base Layout for Compliance</vt:lpstr>
      <vt:lpstr>Template Instructions</vt:lpstr>
      <vt:lpstr>Personnel Compensation, Systems, and Policies</vt:lpstr>
      <vt:lpstr>Today’s Speakers</vt:lpstr>
      <vt:lpstr>SMART 3.0 Training Strategies</vt:lpstr>
      <vt:lpstr>Grant Management Toolbox</vt:lpstr>
      <vt:lpstr>Module Overview</vt:lpstr>
      <vt:lpstr>Documenting Payroll Distribution</vt:lpstr>
      <vt:lpstr>Basic Standards for Documentation – Definition </vt:lpstr>
      <vt:lpstr>Basic Standards for Documentation – Payroll Distribution Records</vt:lpstr>
      <vt:lpstr>Basic Standards for Documentation – Standards</vt:lpstr>
      <vt:lpstr> Use of Budget Estimates</vt:lpstr>
      <vt:lpstr>Substitute Systems</vt:lpstr>
      <vt:lpstr>Substitute Systems?</vt:lpstr>
      <vt:lpstr>Knowledge Check 1 - Questions</vt:lpstr>
      <vt:lpstr>Knowledge Check 1 - Answers</vt:lpstr>
      <vt:lpstr>Compensation: Personal Services</vt:lpstr>
      <vt:lpstr>Basic Criteria for Compensation – Personal Services</vt:lpstr>
      <vt:lpstr>Reasonable Level of Compensation</vt:lpstr>
      <vt:lpstr>Reasonable Level of Compensation (cont.)</vt:lpstr>
      <vt:lpstr> Incentive Compensation</vt:lpstr>
      <vt:lpstr>Federal Funding Accountability and Transparency Act (FFATA)</vt:lpstr>
      <vt:lpstr>Knowledge Check 2 - Questions</vt:lpstr>
      <vt:lpstr>Knowledge Check 2 - Answers</vt:lpstr>
      <vt:lpstr>Definition for Compensation – Fringe Benefits</vt:lpstr>
      <vt:lpstr>Compensation: Fringe Benefits</vt:lpstr>
      <vt:lpstr>Fringe Benefit Standards</vt:lpstr>
      <vt:lpstr>Assigning Cost of Fringe Benefits to Cost Objectives</vt:lpstr>
      <vt:lpstr>Recognition of Leave Costs</vt:lpstr>
      <vt:lpstr> Pension Costs</vt:lpstr>
      <vt:lpstr>Severance</vt:lpstr>
      <vt:lpstr>Severance Categories</vt:lpstr>
      <vt:lpstr>Other Provisions (2)</vt:lpstr>
      <vt:lpstr>Pay-As-You-Go Methods</vt:lpstr>
      <vt:lpstr>Funded Reserves</vt:lpstr>
      <vt:lpstr>Funded Reserves – Methods of Calculating</vt:lpstr>
      <vt:lpstr>Conflict of Interest and Code of Conduct (Ethics)</vt:lpstr>
      <vt:lpstr>Employee Handbook – Written Policies</vt:lpstr>
      <vt:lpstr>Unallowable Payments</vt:lpstr>
      <vt:lpstr>Knowledge Check 3 - Questions</vt:lpstr>
      <vt:lpstr>Knowledge Check 3 - Answers</vt:lpstr>
      <vt:lpstr>ETA Salary Cap</vt:lpstr>
      <vt:lpstr>Personnel Compensation Caps – Implementing PL 109-234</vt:lpstr>
      <vt:lpstr>Salary Cap</vt:lpstr>
      <vt:lpstr>Salary Cap Exclusions</vt:lpstr>
      <vt:lpstr>Who Is Covered?</vt:lpstr>
      <vt:lpstr>What is Included?</vt:lpstr>
      <vt:lpstr>Measuring the Cap Limitation</vt:lpstr>
      <vt:lpstr>Other Provisions</vt:lpstr>
      <vt:lpstr>Cap Example 1</vt:lpstr>
      <vt:lpstr>Cap Example 2</vt:lpstr>
      <vt:lpstr>Cap Example 3</vt:lpstr>
      <vt:lpstr>Knowledge Check 4 - Questions</vt:lpstr>
      <vt:lpstr>Knowledge Check 4 - Answers</vt:lpstr>
      <vt:lpstr>Module Summary</vt:lpstr>
      <vt:lpstr>ETA and Uniform Guidance Resources</vt:lpstr>
      <vt:lpstr>Web Resources</vt:lpstr>
      <vt:lpstr>Questions?</vt:lpstr>
      <vt:lpstr>Thank you.</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Compensation, Systems, and Policies</dc:title>
  <dc:subject>2019 SMART Training - Module 17 - Personnel Compensation, Systems, and Policies</dc:subject>
  <dc:creator>Maher &amp; Maher</dc:creator>
  <cp:keywords>personnel, compensation, systems, policies</cp:keywords>
  <cp:lastModifiedBy>Grace McCall</cp:lastModifiedBy>
  <cp:revision>112</cp:revision>
  <dcterms:created xsi:type="dcterms:W3CDTF">2018-12-05T14:10:42Z</dcterms:created>
  <dcterms:modified xsi:type="dcterms:W3CDTF">2019-11-12T14:52:22Z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