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20/13/33/Personnel-Compensation-Systems-and-Policie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vimeo.com/3734861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200" dirty="0">
                <a:hlinkClick r:id="rId3"/>
              </a:rPr>
              <a:t>SMART 3.0 Series: Personnel: Compensation, Systems, and Policies</a:t>
            </a:r>
            <a:br>
              <a:rPr lang="en-US" sz="1600" dirty="0"/>
            </a:br>
            <a:r>
              <a:rPr lang="en-US" sz="1100" dirty="0"/>
              <a:t>Date: 11/12/2019</a:t>
            </a:r>
            <a:br>
              <a:rPr lang="en-US" sz="1600" dirty="0"/>
            </a:br>
            <a:r>
              <a:rPr lang="en-US" sz="1100" dirty="0"/>
              <a:t>Speaker(s):Tom </a:t>
            </a:r>
            <a:r>
              <a:rPr lang="en-US" sz="1100" dirty="0" err="1"/>
              <a:t>DiLisio</a:t>
            </a:r>
            <a:r>
              <a:rPr lang="en-US" sz="1100" dirty="0"/>
              <a:t> and Debbie Strama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This module reviews the Uniform Guidance standards for allowable personal services and fringe benefit costs, and the methods for distributing payroll and fringe benefit expenses.  It provides a brief review of allowable costs for personal services and fringe benefit costs, and focuses primarily on the changes brought about by the Uniform Guidance for documenting payroll distribution.  The module concludes with coverage of the salary cap limitation applicable to ETA grants.</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4"/>
              </a:rPr>
              <a:t>SMART 3.0 Series: Personnel: Compensation, Systems, and Policies</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320632716"/>
              </p:ext>
            </p:extLst>
          </p:nvPr>
        </p:nvGraphicFramePr>
        <p:xfrm>
          <a:off x="5506262" y="399032"/>
          <a:ext cx="3402846" cy="58064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SMART 3.0 Training Strategies</a:t>
                      </a:r>
                    </a:p>
                  </a:txBody>
                  <a:tcPr/>
                </a:tc>
                <a:tc>
                  <a:txBody>
                    <a:bodyPr/>
                    <a:lstStyle/>
                    <a:p>
                      <a:pPr marL="0" indent="0" algn="ctr"/>
                      <a:r>
                        <a:rPr lang="en-US" sz="900" dirty="0"/>
                        <a:t>2:35</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0" dirty="0"/>
                        <a:t>Module Overview</a:t>
                      </a:r>
                    </a:p>
                  </a:txBody>
                  <a:tcPr/>
                </a:tc>
                <a:tc>
                  <a:txBody>
                    <a:bodyPr/>
                    <a:lstStyle/>
                    <a:p>
                      <a:pPr algn="ctr"/>
                      <a:r>
                        <a:rPr lang="en-US" sz="900" dirty="0"/>
                        <a:t>7:29</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a:t>Documenting Payroll Distribution</a:t>
                      </a:r>
                    </a:p>
                  </a:txBody>
                  <a:tcPr/>
                </a:tc>
                <a:tc>
                  <a:txBody>
                    <a:bodyPr/>
                    <a:lstStyle/>
                    <a:p>
                      <a:pPr algn="ctr"/>
                      <a:r>
                        <a:rPr lang="en-US" sz="900" dirty="0"/>
                        <a:t>8:49</a:t>
                      </a:r>
                    </a:p>
                  </a:txBody>
                  <a:tcPr anchor="ctr"/>
                </a:tc>
                <a:extLst>
                  <a:ext uri="{0D108BD9-81ED-4DB2-BD59-A6C34878D82A}">
                    <a16:rowId xmlns:a16="http://schemas.microsoft.com/office/drawing/2014/main" val="812580546"/>
                  </a:ext>
                </a:extLst>
              </a:tr>
              <a:tr h="189094">
                <a:tc>
                  <a:txBody>
                    <a:bodyPr/>
                    <a:lstStyle/>
                    <a:p>
                      <a:pPr marL="171450" indent="-171450">
                        <a:buFont typeface="Arial" panose="020B0604020202020204" pitchFamily="34" charset="0"/>
                        <a:buChar char="•"/>
                      </a:pPr>
                      <a:r>
                        <a:rPr lang="en-US" sz="1000" b="0" dirty="0"/>
                        <a:t>Basic Standards</a:t>
                      </a:r>
                    </a:p>
                  </a:txBody>
                  <a:tcPr/>
                </a:tc>
                <a:tc>
                  <a:txBody>
                    <a:bodyPr/>
                    <a:lstStyle/>
                    <a:p>
                      <a:pPr algn="ctr"/>
                      <a:r>
                        <a:rPr lang="en-US" sz="900" dirty="0"/>
                        <a:t>9:50</a:t>
                      </a:r>
                    </a:p>
                  </a:txBody>
                  <a:tcPr anchor="ctr"/>
                </a:tc>
                <a:extLst>
                  <a:ext uri="{0D108BD9-81ED-4DB2-BD59-A6C34878D82A}">
                    <a16:rowId xmlns:a16="http://schemas.microsoft.com/office/drawing/2014/main" val="10004"/>
                  </a:ext>
                </a:extLst>
              </a:tr>
              <a:tr h="189094">
                <a:tc>
                  <a:txBody>
                    <a:bodyPr/>
                    <a:lstStyle/>
                    <a:p>
                      <a:pPr marL="171450" indent="-171450">
                        <a:buFont typeface="Arial" panose="020B0604020202020204" pitchFamily="34" charset="0"/>
                        <a:buChar char="•"/>
                      </a:pPr>
                      <a:r>
                        <a:rPr lang="en-US" sz="1000" b="0" dirty="0"/>
                        <a:t>Use of Budget Estimates</a:t>
                      </a:r>
                    </a:p>
                  </a:txBody>
                  <a:tcPr/>
                </a:tc>
                <a:tc>
                  <a:txBody>
                    <a:bodyPr/>
                    <a:lstStyle/>
                    <a:p>
                      <a:pPr algn="ctr"/>
                      <a:r>
                        <a:rPr lang="en-US" sz="900" dirty="0"/>
                        <a:t>18:19</a:t>
                      </a:r>
                    </a:p>
                  </a:txBody>
                  <a:tcPr anchor="ctr"/>
                </a:tc>
                <a:extLst>
                  <a:ext uri="{0D108BD9-81ED-4DB2-BD59-A6C34878D82A}">
                    <a16:rowId xmlns:a16="http://schemas.microsoft.com/office/drawing/2014/main" val="10005"/>
                  </a:ext>
                </a:extLst>
              </a:tr>
              <a:tr h="189094">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Substitute Systems</a:t>
                      </a:r>
                    </a:p>
                  </a:txBody>
                  <a:tcPr/>
                </a:tc>
                <a:tc>
                  <a:txBody>
                    <a:bodyPr/>
                    <a:lstStyle/>
                    <a:p>
                      <a:pPr algn="ctr"/>
                      <a:r>
                        <a:rPr lang="en-US" sz="900" dirty="0"/>
                        <a:t>19:38</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Compensation: Personal Services</a:t>
                      </a:r>
                    </a:p>
                  </a:txBody>
                  <a:tcPr/>
                </a:tc>
                <a:tc>
                  <a:txBody>
                    <a:bodyPr/>
                    <a:lstStyle/>
                    <a:p>
                      <a:pPr algn="ctr"/>
                      <a:r>
                        <a:rPr lang="en-US" sz="900" dirty="0"/>
                        <a:t>24:28</a:t>
                      </a:r>
                    </a:p>
                  </a:txBody>
                  <a:tcPr anchor="ctr"/>
                </a:tc>
                <a:extLst>
                  <a:ext uri="{0D108BD9-81ED-4DB2-BD59-A6C34878D82A}">
                    <a16:rowId xmlns:a16="http://schemas.microsoft.com/office/drawing/2014/main" val="1365116506"/>
                  </a:ext>
                </a:extLst>
              </a:tr>
              <a:tr h="189094">
                <a:tc>
                  <a:txBody>
                    <a:bodyPr/>
                    <a:lstStyle/>
                    <a:p>
                      <a:pPr marL="171450" indent="-171450">
                        <a:buFont typeface="Arial" panose="020B0604020202020204" pitchFamily="34" charset="0"/>
                        <a:buChar char="•"/>
                      </a:pPr>
                      <a:r>
                        <a:rPr lang="en-US" sz="900" b="0" dirty="0"/>
                        <a:t>Basic Criteria</a:t>
                      </a:r>
                    </a:p>
                  </a:txBody>
                  <a:tcPr/>
                </a:tc>
                <a:tc>
                  <a:txBody>
                    <a:bodyPr/>
                    <a:lstStyle/>
                    <a:p>
                      <a:pPr algn="ctr"/>
                      <a:r>
                        <a:rPr lang="en-US" sz="900" dirty="0"/>
                        <a:t>24:44</a:t>
                      </a:r>
                    </a:p>
                  </a:txBody>
                  <a:tcPr anchor="ctr"/>
                </a:tc>
                <a:extLst>
                  <a:ext uri="{0D108BD9-81ED-4DB2-BD59-A6C34878D82A}">
                    <a16:rowId xmlns:a16="http://schemas.microsoft.com/office/drawing/2014/main" val="10009"/>
                  </a:ext>
                </a:extLst>
              </a:tr>
              <a:tr h="189094">
                <a:tc>
                  <a:txBody>
                    <a:bodyPr/>
                    <a:lstStyle/>
                    <a:p>
                      <a:pPr marL="171450" indent="-171450">
                        <a:buFont typeface="Arial" panose="020B0604020202020204" pitchFamily="34" charset="0"/>
                        <a:buChar char="•"/>
                      </a:pPr>
                      <a:r>
                        <a:rPr lang="en-US" sz="1000" b="0" dirty="0"/>
                        <a:t>Reasonable Level of Compensation</a:t>
                      </a:r>
                    </a:p>
                  </a:txBody>
                  <a:tcPr/>
                </a:tc>
                <a:tc>
                  <a:txBody>
                    <a:bodyPr/>
                    <a:lstStyle/>
                    <a:p>
                      <a:pPr algn="ctr"/>
                      <a:r>
                        <a:rPr lang="en-US" sz="900" dirty="0"/>
                        <a:t>28:13</a:t>
                      </a:r>
                    </a:p>
                  </a:txBody>
                  <a:tcPr anchor="ctr"/>
                </a:tc>
                <a:extLst>
                  <a:ext uri="{0D108BD9-81ED-4DB2-BD59-A6C34878D82A}">
                    <a16:rowId xmlns:a16="http://schemas.microsoft.com/office/drawing/2014/main" val="2501489609"/>
                  </a:ext>
                </a:extLst>
              </a:tr>
              <a:tr h="189094">
                <a:tc>
                  <a:txBody>
                    <a:bodyPr/>
                    <a:lstStyle/>
                    <a:p>
                      <a:pPr marL="171450" indent="-171450">
                        <a:buFont typeface="Arial" panose="020B0604020202020204" pitchFamily="34" charset="0"/>
                        <a:buChar char="•"/>
                      </a:pPr>
                      <a:r>
                        <a:rPr lang="en-US" sz="1000" b="0" dirty="0"/>
                        <a:t>Incentive Compensation</a:t>
                      </a:r>
                    </a:p>
                  </a:txBody>
                  <a:tcPr/>
                </a:tc>
                <a:tc>
                  <a:txBody>
                    <a:bodyPr/>
                    <a:lstStyle/>
                    <a:p>
                      <a:pPr algn="ctr"/>
                      <a:r>
                        <a:rPr lang="en-US" sz="900" dirty="0"/>
                        <a:t>31:42</a:t>
                      </a:r>
                    </a:p>
                  </a:txBody>
                  <a:tcPr anchor="ctr"/>
                </a:tc>
                <a:extLst>
                  <a:ext uri="{0D108BD9-81ED-4DB2-BD59-A6C34878D82A}">
                    <a16:rowId xmlns:a16="http://schemas.microsoft.com/office/drawing/2014/main" val="1577649460"/>
                  </a:ext>
                </a:extLst>
              </a:tr>
              <a:tr h="189094">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FFATA</a:t>
                      </a:r>
                    </a:p>
                  </a:txBody>
                  <a:tcPr/>
                </a:tc>
                <a:tc>
                  <a:txBody>
                    <a:bodyPr/>
                    <a:lstStyle/>
                    <a:p>
                      <a:pPr algn="ctr"/>
                      <a:r>
                        <a:rPr lang="en-US" sz="900" dirty="0"/>
                        <a:t>32:37</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Compensation: Fringe Benefits</a:t>
                      </a:r>
                    </a:p>
                  </a:txBody>
                  <a:tcPr/>
                </a:tc>
                <a:tc>
                  <a:txBody>
                    <a:bodyPr/>
                    <a:lstStyle/>
                    <a:p>
                      <a:pPr algn="ctr"/>
                      <a:r>
                        <a:rPr lang="en-US" sz="900" dirty="0"/>
                        <a:t>34:55</a:t>
                      </a:r>
                    </a:p>
                  </a:txBody>
                  <a:tcPr anchor="ctr"/>
                </a:tc>
                <a:extLst>
                  <a:ext uri="{0D108BD9-81ED-4DB2-BD59-A6C34878D82A}">
                    <a16:rowId xmlns:a16="http://schemas.microsoft.com/office/drawing/2014/main" val="206804161"/>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Pension Costs</a:t>
                      </a:r>
                    </a:p>
                  </a:txBody>
                  <a:tcPr/>
                </a:tc>
                <a:tc>
                  <a:txBody>
                    <a:bodyPr/>
                    <a:lstStyle/>
                    <a:p>
                      <a:pPr algn="ctr"/>
                      <a:r>
                        <a:rPr lang="en-US" sz="900" dirty="0"/>
                        <a:t>40:32</a:t>
                      </a:r>
                    </a:p>
                  </a:txBody>
                  <a:tcPr anchor="ctr"/>
                </a:tc>
                <a:extLst>
                  <a:ext uri="{0D108BD9-81ED-4DB2-BD59-A6C34878D82A}">
                    <a16:rowId xmlns:a16="http://schemas.microsoft.com/office/drawing/2014/main" val="1716858679"/>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Severance</a:t>
                      </a:r>
                    </a:p>
                  </a:txBody>
                  <a:tcPr/>
                </a:tc>
                <a:tc>
                  <a:txBody>
                    <a:bodyPr/>
                    <a:lstStyle/>
                    <a:p>
                      <a:pPr algn="ctr"/>
                      <a:r>
                        <a:rPr lang="en-US" sz="900" dirty="0"/>
                        <a:t>42:15</a:t>
                      </a:r>
                    </a:p>
                  </a:txBody>
                  <a:tcPr anchor="ctr"/>
                </a:tc>
                <a:extLst>
                  <a:ext uri="{0D108BD9-81ED-4DB2-BD59-A6C34878D82A}">
                    <a16:rowId xmlns:a16="http://schemas.microsoft.com/office/drawing/2014/main" val="3995260037"/>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Pay-as-you-Go Methods</a:t>
                      </a:r>
                    </a:p>
                  </a:txBody>
                  <a:tcPr/>
                </a:tc>
                <a:tc>
                  <a:txBody>
                    <a:bodyPr/>
                    <a:lstStyle/>
                    <a:p>
                      <a:pPr algn="ctr"/>
                      <a:r>
                        <a:rPr lang="en-US" sz="900" dirty="0"/>
                        <a:t>46:00</a:t>
                      </a:r>
                    </a:p>
                  </a:txBody>
                  <a:tcPr anchor="ctr"/>
                </a:tc>
                <a:extLst>
                  <a:ext uri="{0D108BD9-81ED-4DB2-BD59-A6C34878D82A}">
                    <a16:rowId xmlns:a16="http://schemas.microsoft.com/office/drawing/2014/main" val="3130188558"/>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Funded Reserves</a:t>
                      </a:r>
                    </a:p>
                  </a:txBody>
                  <a:tcPr/>
                </a:tc>
                <a:tc>
                  <a:txBody>
                    <a:bodyPr/>
                    <a:lstStyle/>
                    <a:p>
                      <a:pPr algn="ctr"/>
                      <a:r>
                        <a:rPr lang="en-US" sz="900" dirty="0"/>
                        <a:t>47:26</a:t>
                      </a:r>
                    </a:p>
                  </a:txBody>
                  <a:tcPr anchor="ctr"/>
                </a:tc>
                <a:extLst>
                  <a:ext uri="{0D108BD9-81ED-4DB2-BD59-A6C34878D82A}">
                    <a16:rowId xmlns:a16="http://schemas.microsoft.com/office/drawing/2014/main" val="2122160807"/>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Unallowable Payments</a:t>
                      </a:r>
                    </a:p>
                  </a:txBody>
                  <a:tcPr/>
                </a:tc>
                <a:tc>
                  <a:txBody>
                    <a:bodyPr/>
                    <a:lstStyle/>
                    <a:p>
                      <a:pPr algn="ctr"/>
                      <a:r>
                        <a:rPr lang="en-US" sz="900" dirty="0"/>
                        <a:t>52:48</a:t>
                      </a:r>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ETA Salary Cap</a:t>
                      </a:r>
                    </a:p>
                  </a:txBody>
                  <a:tcPr/>
                </a:tc>
                <a:tc>
                  <a:txBody>
                    <a:bodyPr/>
                    <a:lstStyle/>
                    <a:p>
                      <a:pPr algn="ctr"/>
                      <a:r>
                        <a:rPr lang="en-US" sz="900" dirty="0"/>
                        <a:t>55:28</a:t>
                      </a:r>
                    </a:p>
                  </a:txBody>
                  <a:tcPr anchor="ctr"/>
                </a:tc>
                <a:extLst>
                  <a:ext uri="{0D108BD9-81ED-4DB2-BD59-A6C34878D82A}">
                    <a16:rowId xmlns:a16="http://schemas.microsoft.com/office/drawing/2014/main" val="1990730680"/>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Cap Examples</a:t>
                      </a:r>
                    </a:p>
                  </a:txBody>
                  <a:tcPr/>
                </a:tc>
                <a:tc>
                  <a:txBody>
                    <a:bodyPr/>
                    <a:lstStyle/>
                    <a:p>
                      <a:pPr algn="ctr"/>
                      <a:r>
                        <a:rPr lang="en-US" sz="900" dirty="0"/>
                        <a:t>1:02:34</a:t>
                      </a:r>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Module Summary</a:t>
                      </a:r>
                    </a:p>
                  </a:txBody>
                  <a:tcPr/>
                </a:tc>
                <a:tc>
                  <a:txBody>
                    <a:bodyPr/>
                    <a:lstStyle/>
                    <a:p>
                      <a:pPr algn="ctr"/>
                      <a:r>
                        <a:rPr lang="en-US" sz="900" dirty="0"/>
                        <a:t>1:06:18</a:t>
                      </a:r>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Resources</a:t>
                      </a:r>
                    </a:p>
                  </a:txBody>
                  <a:tcPr/>
                </a:tc>
                <a:tc>
                  <a:txBody>
                    <a:bodyPr/>
                    <a:lstStyle/>
                    <a:p>
                      <a:pPr algn="ctr"/>
                      <a:r>
                        <a:rPr lang="en-US" sz="900" dirty="0"/>
                        <a:t>1:07:55</a:t>
                      </a:r>
                    </a:p>
                  </a:txBody>
                  <a:tcPr anchor="ctr"/>
                </a:tc>
                <a:extLst>
                  <a:ext uri="{0D108BD9-81ED-4DB2-BD59-A6C34878D82A}">
                    <a16:rowId xmlns:a16="http://schemas.microsoft.com/office/drawing/2014/main" val="3294467535"/>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Q&amp;A</a:t>
                      </a:r>
                    </a:p>
                  </a:txBody>
                  <a:tcPr/>
                </a:tc>
                <a:tc>
                  <a:txBody>
                    <a:bodyPr/>
                    <a:lstStyle/>
                    <a:p>
                      <a:pPr algn="ctr"/>
                      <a:r>
                        <a:rPr lang="en-US" sz="900" dirty="0"/>
                        <a:t>1:08:40</a:t>
                      </a:r>
                    </a:p>
                  </a:txBody>
                  <a:tcPr anchor="ctr"/>
                </a:tc>
                <a:extLst>
                  <a:ext uri="{0D108BD9-81ED-4DB2-BD59-A6C34878D82A}">
                    <a16:rowId xmlns:a16="http://schemas.microsoft.com/office/drawing/2014/main" val="3109091926"/>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SMART 3.0 Series: Personnel: Compensation, Systems, and Policies Date: 11/12/2019 Speaker(s):Tom &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6686</TotalTime>
  <Words>202</Words>
  <Application>Microsoft Office PowerPoint</Application>
  <PresentationFormat>On-screen Show (4:3)</PresentationFormat>
  <Paragraphs>49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SMART 3.0 Series: Personnel: Compensation, Systems, and Policies Date: 11/12/2019 Speaker(s):Tom DiLisio and Debbie Strama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102</cp:revision>
  <dcterms:created xsi:type="dcterms:W3CDTF">2017-09-27T21:43:17Z</dcterms:created>
  <dcterms:modified xsi:type="dcterms:W3CDTF">2019-11-27T19:10:06Z</dcterms:modified>
</cp:coreProperties>
</file>