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6"/>
  </p:notesMasterIdLst>
  <p:sldIdLst>
    <p:sldId id="271" r:id="rId3"/>
    <p:sldId id="289" r:id="rId4"/>
    <p:sldId id="280" r:id="rId5"/>
    <p:sldId id="286" r:id="rId6"/>
    <p:sldId id="319" r:id="rId7"/>
    <p:sldId id="317" r:id="rId8"/>
    <p:sldId id="321" r:id="rId9"/>
    <p:sldId id="274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93" r:id="rId18"/>
    <p:sldId id="323" r:id="rId19"/>
    <p:sldId id="332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22" r:id="rId28"/>
    <p:sldId id="333" r:id="rId29"/>
    <p:sldId id="334" r:id="rId30"/>
    <p:sldId id="281" r:id="rId31"/>
    <p:sldId id="292" r:id="rId32"/>
    <p:sldId id="284" r:id="rId33"/>
    <p:sldId id="275" r:id="rId34"/>
    <p:sldId id="282" r:id="rId35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82686" autoAdjust="0"/>
  </p:normalViewPr>
  <p:slideViewPr>
    <p:cSldViewPr snapToGrid="0">
      <p:cViewPr varScale="1">
        <p:scale>
          <a:sx n="94" d="100"/>
          <a:sy n="94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ta-940-01.eta.dir.labor.gov\shared\ETA\01%20-%20ETA%20Offices\OTAA\Training%20Materials\Technical%20Assistance%20FY%202018\Webinars\Webinar%20-%20Coaching\M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Pilot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</c:f>
              <c:strCache>
                <c:ptCount val="1"/>
                <c:pt idx="0">
                  <c:v>Enrollment</c:v>
                </c:pt>
              </c:strCache>
            </c:strRef>
          </c:cat>
          <c:val>
            <c:numRef>
              <c:f>Sheet1!$B$15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5-47CE-9064-8ABA67145490}"/>
            </c:ext>
          </c:extLst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System-Wide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</c:f>
              <c:strCache>
                <c:ptCount val="1"/>
                <c:pt idx="0">
                  <c:v>Enrollment</c:v>
                </c:pt>
              </c:strCache>
            </c:strRef>
          </c:cat>
          <c:val>
            <c:numRef>
              <c:f>Sheet1!$B$16</c:f>
              <c:numCache>
                <c:formatCode>General</c:formatCode>
                <c:ptCount val="1"/>
                <c:pt idx="0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5-47CE-9064-8ABA67145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888720"/>
        <c:axId val="568892464"/>
      </c:barChart>
      <c:catAx>
        <c:axId val="56888872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Enrollment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0975373777532"/>
              <c:y val="0.82565213047059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68892464"/>
        <c:crosses val="autoZero"/>
        <c:auto val="1"/>
        <c:lblAlgn val="ctr"/>
        <c:lblOffset val="100"/>
        <c:noMultiLvlLbl val="0"/>
      </c:catAx>
      <c:valAx>
        <c:axId val="56889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8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Sheet1!$M$18</c:f>
              <c:strCache>
                <c:ptCount val="1"/>
                <c:pt idx="0">
                  <c:v>Not in Pilot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Sheet1!$N$17:$Q$17</c:f>
              <c:strCache>
                <c:ptCount val="4"/>
                <c:pt idx="0">
                  <c:v>Enrolled in Training</c:v>
                </c:pt>
                <c:pt idx="1">
                  <c:v>Job Placement Rates</c:v>
                </c:pt>
                <c:pt idx="2">
                  <c:v>Training Completion</c:v>
                </c:pt>
                <c:pt idx="3">
                  <c:v>Training Retention</c:v>
                </c:pt>
              </c:strCache>
            </c:strRef>
          </c:cat>
          <c:val>
            <c:numRef>
              <c:f>Sheet1!$N$18:$Q$18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  <c:pt idx="2">
                  <c:v>0.37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8-4FE7-81FE-16A1752FBFBC}"/>
            </c:ext>
          </c:extLst>
        </c:ser>
        <c:ser>
          <c:idx val="1"/>
          <c:order val="1"/>
          <c:tx>
            <c:strRef>
              <c:f>Sheet1!$M$19</c:f>
              <c:strCache>
                <c:ptCount val="1"/>
                <c:pt idx="0">
                  <c:v>In Pilot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Sheet1!$N$17:$Q$17</c:f>
              <c:strCache>
                <c:ptCount val="4"/>
                <c:pt idx="0">
                  <c:v>Enrolled in Training</c:v>
                </c:pt>
                <c:pt idx="1">
                  <c:v>Job Placement Rates</c:v>
                </c:pt>
                <c:pt idx="2">
                  <c:v>Training Completion</c:v>
                </c:pt>
                <c:pt idx="3">
                  <c:v>Training Retention</c:v>
                </c:pt>
              </c:strCache>
            </c:strRef>
          </c:cat>
          <c:val>
            <c:numRef>
              <c:f>Sheet1!$N$19:$Q$19</c:f>
              <c:numCache>
                <c:formatCode>0%</c:formatCode>
                <c:ptCount val="4"/>
                <c:pt idx="0">
                  <c:v>0.8</c:v>
                </c:pt>
                <c:pt idx="1">
                  <c:v>0.95</c:v>
                </c:pt>
                <c:pt idx="2">
                  <c:v>0.55000000000000004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8-4FE7-81FE-16A1752FB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axId val="708730864"/>
        <c:axId val="708734192"/>
      </c:barChart>
      <c:catAx>
        <c:axId val="70873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734192"/>
        <c:crosses val="autoZero"/>
        <c:auto val="1"/>
        <c:lblAlgn val="ctr"/>
        <c:lblOffset val="100"/>
        <c:noMultiLvlLbl val="0"/>
      </c:catAx>
      <c:valAx>
        <c:axId val="70873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730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C603D-282D-498D-B442-E5AD03874F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1A4515-89AA-4C35-821D-9086C41DF5AD}">
      <dgm:prSet phldrT="[Text]" custT="1"/>
      <dgm:spPr/>
      <dgm:t>
        <a:bodyPr/>
        <a:lstStyle/>
        <a:p>
          <a:r>
            <a:rPr lang="en-US" sz="2000" dirty="0"/>
            <a:t>Guiding and Coaching Trade-Affected Workers </a:t>
          </a:r>
        </a:p>
      </dgm:t>
    </dgm:pt>
    <dgm:pt modelId="{C33AFE3C-23FC-40AF-B7F3-33E64A3D2C4D}" type="parTrans" cxnId="{015C2CFE-AD88-418E-8275-F92D0D54B4E4}">
      <dgm:prSet/>
      <dgm:spPr/>
      <dgm:t>
        <a:bodyPr/>
        <a:lstStyle/>
        <a:p>
          <a:endParaRPr lang="en-US"/>
        </a:p>
      </dgm:t>
    </dgm:pt>
    <dgm:pt modelId="{D4E2E612-0166-464D-B8F6-ACAA19AEAEF8}" type="sibTrans" cxnId="{015C2CFE-AD88-418E-8275-F92D0D54B4E4}">
      <dgm:prSet/>
      <dgm:spPr/>
      <dgm:t>
        <a:bodyPr/>
        <a:lstStyle/>
        <a:p>
          <a:endParaRPr lang="en-US"/>
        </a:p>
      </dgm:t>
    </dgm:pt>
    <dgm:pt modelId="{79785A9F-C6E4-4985-9DE1-E29AC0C1B805}">
      <dgm:prSet phldrT="[Text]" custT="1"/>
      <dgm:spPr/>
      <dgm:t>
        <a:bodyPr/>
        <a:lstStyle/>
        <a:p>
          <a:r>
            <a:rPr lang="en-US" sz="2000" dirty="0"/>
            <a:t>Business Engagement for Successful Outcomes</a:t>
          </a:r>
        </a:p>
      </dgm:t>
    </dgm:pt>
    <dgm:pt modelId="{1FCB36FE-6CF3-4F9C-9A4C-77BC8FC8AFCC}" type="parTrans" cxnId="{CCF0FA06-9A4A-4914-94F8-4C4118122686}">
      <dgm:prSet/>
      <dgm:spPr/>
      <dgm:t>
        <a:bodyPr/>
        <a:lstStyle/>
        <a:p>
          <a:endParaRPr lang="en-US"/>
        </a:p>
      </dgm:t>
    </dgm:pt>
    <dgm:pt modelId="{D3E47167-0488-4BD3-A748-3570FC3E9E1C}" type="sibTrans" cxnId="{CCF0FA06-9A4A-4914-94F8-4C4118122686}">
      <dgm:prSet/>
      <dgm:spPr/>
      <dgm:t>
        <a:bodyPr/>
        <a:lstStyle/>
        <a:p>
          <a:endParaRPr lang="en-US"/>
        </a:p>
      </dgm:t>
    </dgm:pt>
    <dgm:pt modelId="{B9DE61F2-CA03-46EF-A74B-2315467556CB}" type="pres">
      <dgm:prSet presAssocID="{A1DC603D-282D-498D-B442-E5AD03874F64}" presName="compositeShape" presStyleCnt="0">
        <dgm:presLayoutVars>
          <dgm:chMax val="7"/>
          <dgm:dir/>
          <dgm:resizeHandles val="exact"/>
        </dgm:presLayoutVars>
      </dgm:prSet>
      <dgm:spPr/>
    </dgm:pt>
    <dgm:pt modelId="{425A0852-327C-45F6-BDDD-B9AD5767D8B3}" type="pres">
      <dgm:prSet presAssocID="{561A4515-89AA-4C35-821D-9086C41DF5AD}" presName="circ1" presStyleLbl="vennNode1" presStyleIdx="0" presStyleCnt="2" custScaleX="77784" custScaleY="74818" custLinFactNeighborX="5015" custLinFactNeighborY="402"/>
      <dgm:spPr/>
    </dgm:pt>
    <dgm:pt modelId="{AAA40F0E-9588-4E49-9944-18BDB826185E}" type="pres">
      <dgm:prSet presAssocID="{561A4515-89AA-4C35-821D-9086C41DF5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848E45-76DC-4484-98B2-726DFFD299EC}" type="pres">
      <dgm:prSet presAssocID="{79785A9F-C6E4-4985-9DE1-E29AC0C1B805}" presName="circ2" presStyleLbl="vennNode1" presStyleIdx="1" presStyleCnt="2" custScaleX="74808" custScaleY="73613" custLinFactNeighborX="-8425" custLinFactNeighborY="1404"/>
      <dgm:spPr/>
    </dgm:pt>
    <dgm:pt modelId="{9F3B14CF-457E-46FE-8BA4-04B7B0E7E737}" type="pres">
      <dgm:prSet presAssocID="{79785A9F-C6E4-4985-9DE1-E29AC0C1B8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F0FA06-9A4A-4914-94F8-4C4118122686}" srcId="{A1DC603D-282D-498D-B442-E5AD03874F64}" destId="{79785A9F-C6E4-4985-9DE1-E29AC0C1B805}" srcOrd="1" destOrd="0" parTransId="{1FCB36FE-6CF3-4F9C-9A4C-77BC8FC8AFCC}" sibTransId="{D3E47167-0488-4BD3-A748-3570FC3E9E1C}"/>
    <dgm:cxn modelId="{7DA5101C-D0E4-4B4E-B783-F47103187AB5}" type="presOf" srcId="{79785A9F-C6E4-4985-9DE1-E29AC0C1B805}" destId="{9F3B14CF-457E-46FE-8BA4-04B7B0E7E737}" srcOrd="1" destOrd="0" presId="urn:microsoft.com/office/officeart/2005/8/layout/venn1"/>
    <dgm:cxn modelId="{27B16E32-DF53-4CDC-A658-49B7AECFF31A}" type="presOf" srcId="{561A4515-89AA-4C35-821D-9086C41DF5AD}" destId="{AAA40F0E-9588-4E49-9944-18BDB826185E}" srcOrd="1" destOrd="0" presId="urn:microsoft.com/office/officeart/2005/8/layout/venn1"/>
    <dgm:cxn modelId="{B6058E35-8DC2-4FFE-8CFD-75913C385345}" type="presOf" srcId="{561A4515-89AA-4C35-821D-9086C41DF5AD}" destId="{425A0852-327C-45F6-BDDD-B9AD5767D8B3}" srcOrd="0" destOrd="0" presId="urn:microsoft.com/office/officeart/2005/8/layout/venn1"/>
    <dgm:cxn modelId="{F5325D72-B548-4F6D-8181-50E26046D811}" type="presOf" srcId="{79785A9F-C6E4-4985-9DE1-E29AC0C1B805}" destId="{1E848E45-76DC-4484-98B2-726DFFD299EC}" srcOrd="0" destOrd="0" presId="urn:microsoft.com/office/officeart/2005/8/layout/venn1"/>
    <dgm:cxn modelId="{90A3FFD6-C60B-49DC-918D-48FC68F51771}" type="presOf" srcId="{A1DC603D-282D-498D-B442-E5AD03874F64}" destId="{B9DE61F2-CA03-46EF-A74B-2315467556CB}" srcOrd="0" destOrd="0" presId="urn:microsoft.com/office/officeart/2005/8/layout/venn1"/>
    <dgm:cxn modelId="{015C2CFE-AD88-418E-8275-F92D0D54B4E4}" srcId="{A1DC603D-282D-498D-B442-E5AD03874F64}" destId="{561A4515-89AA-4C35-821D-9086C41DF5AD}" srcOrd="0" destOrd="0" parTransId="{C33AFE3C-23FC-40AF-B7F3-33E64A3D2C4D}" sibTransId="{D4E2E612-0166-464D-B8F6-ACAA19AEAEF8}"/>
    <dgm:cxn modelId="{C9EB1F6E-12E5-40DE-8339-390D2C6BFCD3}" type="presParOf" srcId="{B9DE61F2-CA03-46EF-A74B-2315467556CB}" destId="{425A0852-327C-45F6-BDDD-B9AD5767D8B3}" srcOrd="0" destOrd="0" presId="urn:microsoft.com/office/officeart/2005/8/layout/venn1"/>
    <dgm:cxn modelId="{A6111D8B-49C3-4327-B12C-FD87883C5D8A}" type="presParOf" srcId="{B9DE61F2-CA03-46EF-A74B-2315467556CB}" destId="{AAA40F0E-9588-4E49-9944-18BDB826185E}" srcOrd="1" destOrd="0" presId="urn:microsoft.com/office/officeart/2005/8/layout/venn1"/>
    <dgm:cxn modelId="{F1EFC83A-DA1E-475A-8C0C-B4A0215EF8E7}" type="presParOf" srcId="{B9DE61F2-CA03-46EF-A74B-2315467556CB}" destId="{1E848E45-76DC-4484-98B2-726DFFD299EC}" srcOrd="2" destOrd="0" presId="urn:microsoft.com/office/officeart/2005/8/layout/venn1"/>
    <dgm:cxn modelId="{E732E394-A1A5-4C4A-B009-DAB1923B1B6E}" type="presParOf" srcId="{B9DE61F2-CA03-46EF-A74B-2315467556CB}" destId="{9F3B14CF-457E-46FE-8BA4-04B7B0E7E7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0852-327C-45F6-BDDD-B9AD5767D8B3}">
      <dsp:nvSpPr>
        <dsp:cNvPr id="0" name=""/>
        <dsp:cNvSpPr/>
      </dsp:nvSpPr>
      <dsp:spPr>
        <a:xfrm>
          <a:off x="1295052" y="581460"/>
          <a:ext cx="3409215" cy="32792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Guiding and Coaching Trade-Affected Workers </a:t>
          </a:r>
        </a:p>
      </dsp:txBody>
      <dsp:txXfrm>
        <a:off x="1771113" y="968150"/>
        <a:ext cx="1965673" cy="2505837"/>
      </dsp:txXfrm>
    </dsp:sp>
    <dsp:sp modelId="{1E848E45-76DC-4484-98B2-726DFFD299EC}">
      <dsp:nvSpPr>
        <dsp:cNvPr id="0" name=""/>
        <dsp:cNvSpPr/>
      </dsp:nvSpPr>
      <dsp:spPr>
        <a:xfrm>
          <a:off x="3930070" y="651784"/>
          <a:ext cx="3278779" cy="32264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 Engagement for Successful Outcomes</a:t>
          </a:r>
        </a:p>
      </dsp:txBody>
      <dsp:txXfrm>
        <a:off x="4860535" y="1032246"/>
        <a:ext cx="1890467" cy="2465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0.05499</cdr:x>
      <cdr:y>0.56078</cdr:y>
    </cdr:from>
    <cdr:to>
      <cdr:x>0.77589</cdr:x>
      <cdr:y>0.56696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FD980B8-FBE9-4E06-B1F5-0C35AD2C59FA}"/>
            </a:ext>
          </a:extLst>
        </cdr:cNvPr>
        <cdr:cNvCxnSpPr/>
      </cdr:nvCxnSpPr>
      <cdr:spPr>
        <a:xfrm xmlns:a="http://schemas.openxmlformats.org/drawingml/2006/main">
          <a:off x="275940" y="1335759"/>
          <a:ext cx="3617478" cy="14712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4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8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0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68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9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upnavigator.wordpres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upport.skillscommons.org/showcases/field-guide/student-support/" TargetMode="External"/><Relationship Id="rId4" Type="http://schemas.openxmlformats.org/officeDocument/2006/relationships/hyperlink" Target="https://www.skillscommons.org/handle/taaccct/23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aa.workforcegp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doleta.gov/oa/contactlist.cfm" TargetMode="External"/><Relationship Id="rId4" Type="http://schemas.openxmlformats.org/officeDocument/2006/relationships/hyperlink" Target="https://www.doleta.gov/tradeact/benefits/docs/TAA_OJT_FAQ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you?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TAA Staff</a:t>
            </a:r>
          </a:p>
          <a:p>
            <a:r>
              <a:rPr lang="en-US" dirty="0"/>
              <a:t>TRA Staff </a:t>
            </a:r>
          </a:p>
          <a:p>
            <a:r>
              <a:rPr lang="en-US" dirty="0"/>
              <a:t>Both TAA and TRA Staff</a:t>
            </a:r>
          </a:p>
          <a:p>
            <a:r>
              <a:rPr lang="en-US" dirty="0"/>
              <a:t>Other (write in comments)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321" y="570873"/>
            <a:ext cx="7985958" cy="105729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600" dirty="0"/>
              <a:t>We utilize Champions when we need to…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35" y="2310113"/>
            <a:ext cx="873344" cy="17466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117" y="2242418"/>
            <a:ext cx="2150947" cy="18820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0" y="2242418"/>
            <a:ext cx="1945149" cy="17765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845" y="3834322"/>
            <a:ext cx="12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5883" y="3837593"/>
            <a:ext cx="172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 Group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6600" y="3834322"/>
            <a:ext cx="113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Systems</a:t>
            </a:r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3052947" y="4971524"/>
            <a:ext cx="5293332" cy="639368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u="none" kern="120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…</a:t>
            </a:r>
            <a:r>
              <a:rPr lang="en-US" sz="2900" dirty="0"/>
              <a:t>think</a:t>
            </a:r>
            <a:r>
              <a:rPr lang="en-US" dirty="0"/>
              <a:t> differently.</a:t>
            </a:r>
          </a:p>
        </p:txBody>
      </p:sp>
    </p:spTree>
    <p:extLst>
      <p:ext uri="{BB962C8B-B14F-4D97-AF65-F5344CB8AC3E}">
        <p14:creationId xmlns:p14="http://schemas.microsoft.com/office/powerpoint/2010/main" val="194263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33377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TAA Student goal: Mechanical Engineering Tech</a:t>
            </a:r>
          </a:p>
          <a:p>
            <a:pPr marL="0" indent="0">
              <a:buNone/>
            </a:pPr>
            <a:r>
              <a:rPr lang="en-US" dirty="0"/>
              <a:t>AAS Industrial Engineering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Advisor error in degree audit review.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Student short 3 credit elective.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 weeks of TRA completion benefits remaining.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Registration for FA 19 closed.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Contacted Dean of Program for assistance</a:t>
            </a:r>
          </a:p>
          <a:p>
            <a:pPr marL="0" indent="0">
              <a:buNone/>
            </a:pPr>
            <a:r>
              <a:rPr lang="en-US" dirty="0"/>
              <a:t>	*Student allowed to Register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 txBox="1">
            <a:spLocks/>
          </p:cNvSpPr>
          <p:nvPr/>
        </p:nvSpPr>
        <p:spPr>
          <a:xfrm>
            <a:off x="628650" y="5319346"/>
            <a:ext cx="7173742" cy="604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i="0" u="none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/>
              <a:t>Student will complete degree this term and concurrently work with our TAA Navigator for work 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9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Group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205" y="2000218"/>
            <a:ext cx="4215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Small Community College – Capacity concerns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Additional Assistance Grant – Partners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50+ Workers – Limited English skills &amp; average of 2</a:t>
            </a:r>
            <a:r>
              <a:rPr lang="en-US" sz="1400" baseline="30000" dirty="0"/>
              <a:t>nd</a:t>
            </a:r>
            <a:r>
              <a:rPr lang="en-US" sz="1400" dirty="0"/>
              <a:t>-5</a:t>
            </a:r>
            <a:r>
              <a:rPr lang="en-US" sz="1400" baseline="30000" dirty="0"/>
              <a:t>th</a:t>
            </a:r>
            <a:r>
              <a:rPr lang="en-US" sz="1400" dirty="0"/>
              <a:t> grade education levels.</a:t>
            </a:r>
          </a:p>
          <a:p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TAA hearing workers </a:t>
            </a:r>
            <a:r>
              <a:rPr lang="en-US" sz="1400" b="1" dirty="0"/>
              <a:t>unable</a:t>
            </a:r>
            <a:r>
              <a:rPr lang="en-US" sz="1400" dirty="0"/>
              <a:t> to register</a:t>
            </a:r>
          </a:p>
          <a:p>
            <a:pPr lvl="1"/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Partner desire to transition to TAA asap</a:t>
            </a:r>
          </a:p>
          <a:p>
            <a:pPr lvl="1"/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Communication Breakdown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4205" y="5769237"/>
            <a:ext cx="5991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*</a:t>
            </a:r>
            <a:r>
              <a:rPr lang="en-US" sz="14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45 Workers registered, enrolled, and approved for needed training.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6070632" y="365126"/>
            <a:ext cx="2764172" cy="19789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6000" dirty="0"/>
              <a:t>Facilitated meeting with ALL partners.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6000" dirty="0"/>
              <a:t>Developed plan to have workshops on campus.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6000" dirty="0"/>
              <a:t>Communication and service plan. 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1600" dirty="0"/>
              <a:t>	 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81" y="2498430"/>
            <a:ext cx="3971449" cy="2890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6544116" y="5461461"/>
            <a:ext cx="203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TAA led workshop on campus; TRA station, CC Advising/Enrollment station, TAA Training Proposal station. </a:t>
            </a:r>
          </a:p>
        </p:txBody>
      </p:sp>
    </p:spTree>
    <p:extLst>
      <p:ext uri="{BB962C8B-B14F-4D97-AF65-F5344CB8AC3E}">
        <p14:creationId xmlns:p14="http://schemas.microsoft.com/office/powerpoint/2010/main" val="255291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18817" y="351691"/>
            <a:ext cx="2600229" cy="1139289"/>
          </a:xfrm>
        </p:spPr>
        <p:txBody>
          <a:bodyPr/>
          <a:lstStyle/>
          <a:p>
            <a:r>
              <a:rPr lang="en-US" dirty="0"/>
              <a:t>Systems…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3" y="2661746"/>
            <a:ext cx="4332313" cy="3249234"/>
          </a:xfrm>
        </p:spPr>
      </p:pic>
      <p:sp>
        <p:nvSpPr>
          <p:cNvPr id="6" name="TextBox 5"/>
          <p:cNvSpPr txBox="1"/>
          <p:nvPr/>
        </p:nvSpPr>
        <p:spPr>
          <a:xfrm>
            <a:off x="3443255" y="715086"/>
            <a:ext cx="507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Credential &amp; Pell Grant Data Agreement </a:t>
            </a:r>
          </a:p>
          <a:p>
            <a:r>
              <a:rPr lang="en-US" dirty="0"/>
              <a:t>	Higher Education Coordinating Commission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255" y="1688416"/>
            <a:ext cx="553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 Memorandums of Understanding (partnering)</a:t>
            </a:r>
          </a:p>
          <a:p>
            <a:r>
              <a:rPr lang="en-US" dirty="0"/>
              <a:t>	Community Colleges (CC)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2508" y="2828203"/>
            <a:ext cx="426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Digital Outreach Screen</a:t>
            </a:r>
          </a:p>
          <a:p>
            <a:r>
              <a:rPr lang="en-US" b="1" dirty="0"/>
              <a:t>	</a:t>
            </a:r>
            <a:r>
              <a:rPr lang="en-US" dirty="0"/>
              <a:t>@ Community Colleges &amp; </a:t>
            </a:r>
          </a:p>
          <a:p>
            <a:r>
              <a:rPr lang="en-US" b="1" dirty="0"/>
              <a:t>	     </a:t>
            </a:r>
            <a:r>
              <a:rPr lang="en-US" dirty="0"/>
              <a:t>American Job Centers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2508" y="4308457"/>
            <a:ext cx="426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with CC President led to </a:t>
            </a:r>
            <a:r>
              <a:rPr lang="en-US" b="1" dirty="0"/>
              <a:t>invitation for a full page </a:t>
            </a:r>
            <a:r>
              <a:rPr lang="en-US" dirty="0"/>
              <a:t>in the  brochure they mail out to every household in their county.</a:t>
            </a:r>
          </a:p>
        </p:txBody>
      </p:sp>
    </p:spTree>
    <p:extLst>
      <p:ext uri="{BB962C8B-B14F-4D97-AF65-F5344CB8AC3E}">
        <p14:creationId xmlns:p14="http://schemas.microsoft.com/office/powerpoint/2010/main" val="292885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387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Trade Act Navigator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Local Point of Contact for Training Providers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64111" y="2085602"/>
            <a:ext cx="3685032" cy="366947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Scheduled Campus Hours - available to both staff and students – assist with navigation of enrollment process.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Provides a high level overview of TAA Program and Process Flow.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100" dirty="0"/>
              <a:t>Advisors, Instructors, &amp; Career Coaches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/>
              <a:t>Assists with College career fairs and invites TAA Completers to attend. 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Participate in Career Fairs on campus.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Keeps College informed on Trade Activity in their area and potential increase of need of training.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US" sz="1800" dirty="0"/>
          </a:p>
          <a:p>
            <a:pPr lvl="1">
              <a:buClr>
                <a:srgbClr val="C00000"/>
              </a:buClr>
            </a:pPr>
            <a:endParaRPr lang="en-US" sz="1800" dirty="0"/>
          </a:p>
          <a:p>
            <a:pPr lvl="1">
              <a:buClr>
                <a:srgbClr val="C00000"/>
              </a:buClr>
            </a:pPr>
            <a:endParaRPr lang="en-US" sz="1600" dirty="0"/>
          </a:p>
          <a:p>
            <a:pPr lvl="1">
              <a:buClr>
                <a:srgbClr val="C00000"/>
              </a:buClr>
            </a:pPr>
            <a:endParaRPr lang="en-US" sz="1600" dirty="0"/>
          </a:p>
          <a:p>
            <a:pPr marL="457200" lvl="1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80442" y="1812297"/>
            <a:ext cx="4663154" cy="454405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7280" y="1627632"/>
            <a:ext cx="256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8083" y="1512662"/>
            <a:ext cx="4348166" cy="4303618"/>
            <a:chOff x="4741906" y="2039594"/>
            <a:chExt cx="4348166" cy="4303618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117828" y="4913144"/>
              <a:ext cx="1631395" cy="1430068"/>
              <a:chOff x="3600655" y="3300345"/>
              <a:chExt cx="1900295" cy="2123155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600655" y="3300345"/>
                <a:ext cx="1900295" cy="2123155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831774" y="3536117"/>
                <a:ext cx="1447776" cy="1698929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CasetăText 87"/>
              <p:cNvSpPr txBox="1"/>
              <p:nvPr/>
            </p:nvSpPr>
            <p:spPr>
              <a:xfrm>
                <a:off x="3912623" y="4127044"/>
                <a:ext cx="1328393" cy="48024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/>
                  <a:t>Participant</a:t>
                </a:r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5983124" y="2039594"/>
              <a:ext cx="1624855" cy="1384239"/>
              <a:chOff x="3513423" y="220711"/>
              <a:chExt cx="2038091" cy="2331753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513423" y="220711"/>
                <a:ext cx="2038091" cy="2331753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765372" y="439193"/>
                <a:ext cx="1534191" cy="1927115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CasetăText 87"/>
              <p:cNvSpPr txBox="1"/>
              <p:nvPr/>
            </p:nvSpPr>
            <p:spPr>
              <a:xfrm>
                <a:off x="3891572" y="725447"/>
                <a:ext cx="1207261" cy="7346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/>
                  <a:t>Case Manager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5768" y="1529353"/>
                <a:ext cx="533400" cy="638921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741906" y="3646599"/>
              <a:ext cx="1584331" cy="1525036"/>
              <a:chOff x="1493855" y="1983958"/>
              <a:chExt cx="2482574" cy="2389658"/>
            </a:xfrm>
          </p:grpSpPr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 rot="10800000">
                <a:off x="1493855" y="1983958"/>
                <a:ext cx="2482574" cy="2389658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rot="10800000">
                <a:off x="1721651" y="2207029"/>
                <a:ext cx="1977162" cy="1903162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463" y="3178456"/>
                <a:ext cx="688907" cy="579217"/>
              </a:xfrm>
              <a:prstGeom prst="rect">
                <a:avLst/>
              </a:prstGeom>
            </p:spPr>
          </p:pic>
          <p:sp>
            <p:nvSpPr>
              <p:cNvPr id="26" name="CasetăText 87"/>
              <p:cNvSpPr txBox="1"/>
              <p:nvPr/>
            </p:nvSpPr>
            <p:spPr>
              <a:xfrm>
                <a:off x="2103287" y="2389501"/>
                <a:ext cx="1335499" cy="7249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/>
                  <a:t>TAA Navigator</a:t>
                </a:r>
                <a:endParaRPr lang="en-US" sz="1100" dirty="0"/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7430922" y="3570354"/>
              <a:ext cx="1659150" cy="1501597"/>
              <a:chOff x="5369021" y="1873962"/>
              <a:chExt cx="2149877" cy="194572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69021" y="1873962"/>
                <a:ext cx="2149877" cy="1945726"/>
                <a:chOff x="4976409" y="1958952"/>
                <a:chExt cx="1558805" cy="1410780"/>
              </a:xfrm>
            </p:grpSpPr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 rot="10800000">
                  <a:off x="4976409" y="1958952"/>
                  <a:ext cx="1558805" cy="1410780"/>
                </a:xfrm>
                <a:custGeom>
                  <a:avLst/>
                  <a:gdLst>
                    <a:gd name="T0" fmla="*/ 172 w 518"/>
                    <a:gd name="T1" fmla="*/ 493 h 493"/>
                    <a:gd name="T2" fmla="*/ 67 w 518"/>
                    <a:gd name="T3" fmla="*/ 417 h 493"/>
                    <a:gd name="T4" fmla="*/ 14 w 518"/>
                    <a:gd name="T5" fmla="*/ 251 h 493"/>
                    <a:gd name="T6" fmla="*/ 54 w 518"/>
                    <a:gd name="T7" fmla="*/ 128 h 493"/>
                    <a:gd name="T8" fmla="*/ 194 w 518"/>
                    <a:gd name="T9" fmla="*/ 26 h 493"/>
                    <a:gd name="T10" fmla="*/ 324 w 518"/>
                    <a:gd name="T11" fmla="*/ 26 h 493"/>
                    <a:gd name="T12" fmla="*/ 464 w 518"/>
                    <a:gd name="T13" fmla="*/ 128 h 493"/>
                    <a:gd name="T14" fmla="*/ 504 w 518"/>
                    <a:gd name="T15" fmla="*/ 251 h 493"/>
                    <a:gd name="T16" fmla="*/ 451 w 518"/>
                    <a:gd name="T17" fmla="*/ 417 h 493"/>
                    <a:gd name="T18" fmla="*/ 346 w 518"/>
                    <a:gd name="T19" fmla="*/ 493 h 493"/>
                    <a:gd name="T20" fmla="*/ 172 w 518"/>
                    <a:gd name="T21" fmla="*/ 49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8" h="493">
                      <a:moveTo>
                        <a:pt x="172" y="493"/>
                      </a:moveTo>
                      <a:cubicBezTo>
                        <a:pt x="128" y="493"/>
                        <a:pt x="81" y="459"/>
                        <a:pt x="67" y="417"/>
                      </a:cubicBezTo>
                      <a:cubicBezTo>
                        <a:pt x="14" y="251"/>
                        <a:pt x="14" y="251"/>
                        <a:pt x="14" y="251"/>
                      </a:cubicBezTo>
                      <a:cubicBezTo>
                        <a:pt x="0" y="210"/>
                        <a:pt x="18" y="154"/>
                        <a:pt x="54" y="128"/>
                      </a:cubicBezTo>
                      <a:cubicBezTo>
                        <a:pt x="194" y="26"/>
                        <a:pt x="194" y="26"/>
                        <a:pt x="194" y="26"/>
                      </a:cubicBezTo>
                      <a:cubicBezTo>
                        <a:pt x="230" y="0"/>
                        <a:pt x="288" y="0"/>
                        <a:pt x="324" y="26"/>
                      </a:cubicBezTo>
                      <a:cubicBezTo>
                        <a:pt x="464" y="128"/>
                        <a:pt x="464" y="128"/>
                        <a:pt x="464" y="128"/>
                      </a:cubicBezTo>
                      <a:cubicBezTo>
                        <a:pt x="500" y="154"/>
                        <a:pt x="518" y="210"/>
                        <a:pt x="504" y="251"/>
                      </a:cubicBezTo>
                      <a:cubicBezTo>
                        <a:pt x="451" y="417"/>
                        <a:pt x="451" y="417"/>
                        <a:pt x="451" y="417"/>
                      </a:cubicBezTo>
                      <a:cubicBezTo>
                        <a:pt x="437" y="459"/>
                        <a:pt x="390" y="493"/>
                        <a:pt x="346" y="493"/>
                      </a:cubicBezTo>
                      <a:lnTo>
                        <a:pt x="172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 rot="10800000">
                  <a:off x="5142758" y="2068960"/>
                  <a:ext cx="1271239" cy="1179302"/>
                </a:xfrm>
                <a:custGeom>
                  <a:avLst/>
                  <a:gdLst>
                    <a:gd name="T0" fmla="*/ 172 w 518"/>
                    <a:gd name="T1" fmla="*/ 493 h 493"/>
                    <a:gd name="T2" fmla="*/ 67 w 518"/>
                    <a:gd name="T3" fmla="*/ 417 h 493"/>
                    <a:gd name="T4" fmla="*/ 14 w 518"/>
                    <a:gd name="T5" fmla="*/ 251 h 493"/>
                    <a:gd name="T6" fmla="*/ 54 w 518"/>
                    <a:gd name="T7" fmla="*/ 128 h 493"/>
                    <a:gd name="T8" fmla="*/ 194 w 518"/>
                    <a:gd name="T9" fmla="*/ 26 h 493"/>
                    <a:gd name="T10" fmla="*/ 324 w 518"/>
                    <a:gd name="T11" fmla="*/ 26 h 493"/>
                    <a:gd name="T12" fmla="*/ 464 w 518"/>
                    <a:gd name="T13" fmla="*/ 128 h 493"/>
                    <a:gd name="T14" fmla="*/ 504 w 518"/>
                    <a:gd name="T15" fmla="*/ 251 h 493"/>
                    <a:gd name="T16" fmla="*/ 451 w 518"/>
                    <a:gd name="T17" fmla="*/ 417 h 493"/>
                    <a:gd name="T18" fmla="*/ 346 w 518"/>
                    <a:gd name="T19" fmla="*/ 493 h 493"/>
                    <a:gd name="T20" fmla="*/ 172 w 518"/>
                    <a:gd name="T21" fmla="*/ 493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8" h="493">
                      <a:moveTo>
                        <a:pt x="172" y="493"/>
                      </a:moveTo>
                      <a:cubicBezTo>
                        <a:pt x="128" y="493"/>
                        <a:pt x="81" y="459"/>
                        <a:pt x="67" y="417"/>
                      </a:cubicBezTo>
                      <a:cubicBezTo>
                        <a:pt x="14" y="251"/>
                        <a:pt x="14" y="251"/>
                        <a:pt x="14" y="251"/>
                      </a:cubicBezTo>
                      <a:cubicBezTo>
                        <a:pt x="0" y="210"/>
                        <a:pt x="18" y="154"/>
                        <a:pt x="54" y="128"/>
                      </a:cubicBezTo>
                      <a:cubicBezTo>
                        <a:pt x="194" y="26"/>
                        <a:pt x="194" y="26"/>
                        <a:pt x="194" y="26"/>
                      </a:cubicBezTo>
                      <a:cubicBezTo>
                        <a:pt x="230" y="0"/>
                        <a:pt x="288" y="0"/>
                        <a:pt x="324" y="26"/>
                      </a:cubicBezTo>
                      <a:cubicBezTo>
                        <a:pt x="464" y="128"/>
                        <a:pt x="464" y="128"/>
                        <a:pt x="464" y="128"/>
                      </a:cubicBezTo>
                      <a:cubicBezTo>
                        <a:pt x="500" y="154"/>
                        <a:pt x="518" y="210"/>
                        <a:pt x="504" y="251"/>
                      </a:cubicBezTo>
                      <a:cubicBezTo>
                        <a:pt x="451" y="417"/>
                        <a:pt x="451" y="417"/>
                        <a:pt x="451" y="417"/>
                      </a:cubicBezTo>
                      <a:cubicBezTo>
                        <a:pt x="437" y="459"/>
                        <a:pt x="390" y="493"/>
                        <a:pt x="346" y="493"/>
                      </a:cubicBezTo>
                      <a:lnTo>
                        <a:pt x="172" y="4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CasetăText 87"/>
                <p:cNvSpPr txBox="1">
                  <a:spLocks noChangeAspect="1"/>
                </p:cNvSpPr>
                <p:nvPr/>
              </p:nvSpPr>
              <p:spPr>
                <a:xfrm>
                  <a:off x="5105473" y="2280368"/>
                  <a:ext cx="1303720" cy="378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/>
                    <a:t>Training</a:t>
                  </a:r>
                </a:p>
                <a:p>
                  <a:pPr algn="ctr"/>
                  <a:r>
                    <a:rPr lang="en-US" sz="1200" b="1" dirty="0"/>
                    <a:t>Providers</a:t>
                  </a:r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8381" y="2907634"/>
                <a:ext cx="533400" cy="448472"/>
              </a:xfrm>
              <a:prstGeom prst="rect">
                <a:avLst/>
              </a:prstGeom>
            </p:spPr>
          </p:pic>
        </p:grpSp>
      </p:grpSp>
      <p:sp>
        <p:nvSpPr>
          <p:cNvPr id="5" name="Left-Right Arrow 4"/>
          <p:cNvSpPr/>
          <p:nvPr/>
        </p:nvSpPr>
        <p:spPr>
          <a:xfrm rot="18977756">
            <a:off x="5324606" y="2589910"/>
            <a:ext cx="613244" cy="321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 rot="13626168">
            <a:off x="7345604" y="2589077"/>
            <a:ext cx="613244" cy="321636"/>
          </a:xfrm>
          <a:prstGeom prst="leftRightArrow">
            <a:avLst>
              <a:gd name="adj1" fmla="val 491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 rot="13626168">
            <a:off x="5367382" y="4811243"/>
            <a:ext cx="613244" cy="321636"/>
          </a:xfrm>
          <a:prstGeom prst="leftRightArrow">
            <a:avLst>
              <a:gd name="adj1" fmla="val 491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 rot="7898651">
            <a:off x="7549355" y="4720199"/>
            <a:ext cx="613244" cy="321636"/>
          </a:xfrm>
          <a:prstGeom prst="leftRightArrow">
            <a:avLst>
              <a:gd name="adj1" fmla="val 491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20727" y="260254"/>
            <a:ext cx="8104187" cy="10509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Trade Act Navigator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Local Point of Contact for Training Participants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1746250"/>
            <a:ext cx="3686175" cy="308133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1400">
              <a:solidFill>
                <a:schemeClr val="tx1"/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US" sz="1800">
              <a:solidFill>
                <a:schemeClr val="tx1"/>
              </a:solidFill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US" sz="1800"/>
          </a:p>
          <a:p>
            <a:pPr lvl="1">
              <a:buClr>
                <a:srgbClr val="C00000"/>
              </a:buClr>
            </a:pPr>
            <a:endParaRPr lang="en-US" sz="1800"/>
          </a:p>
          <a:p>
            <a:pPr lvl="1">
              <a:buClr>
                <a:srgbClr val="C00000"/>
              </a:buClr>
            </a:pPr>
            <a:endParaRPr lang="en-US" sz="1600"/>
          </a:p>
          <a:p>
            <a:pPr lvl="1">
              <a:buClr>
                <a:srgbClr val="C00000"/>
              </a:buClr>
            </a:pPr>
            <a:endParaRPr lang="en-US" sz="1600"/>
          </a:p>
          <a:p>
            <a:pPr marL="457200" lvl="1" indent="0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0" y="1812925"/>
            <a:ext cx="344805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/>
              <a:t>Provides guidance through career assessments and job market information and resources.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/>
              <a:t>Assists students in finding Cooperative Work Experience site when college does not provide resources.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/>
              <a:t>Follows up with college staff or student when information is needed by TAA case manager.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/>
              <a:t>Conducts job development on behalf of TAA participant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400"/>
              <a:t>Connects with local employers and Title 1B partners on OJT opportunities for participants.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6250" y="1783869"/>
            <a:ext cx="256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48050" y="1518402"/>
            <a:ext cx="5340547" cy="4524620"/>
            <a:chOff x="5016363" y="1550572"/>
            <a:chExt cx="3808975" cy="4524620"/>
          </a:xfrm>
        </p:grpSpPr>
        <p:sp>
          <p:nvSpPr>
            <p:cNvPr id="16" name="CasetăText 87"/>
            <p:cNvSpPr txBox="1"/>
            <p:nvPr/>
          </p:nvSpPr>
          <p:spPr>
            <a:xfrm>
              <a:off x="6318922" y="5763710"/>
              <a:ext cx="1084523" cy="3114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Participant</a:t>
              </a:r>
            </a:p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6103856" y="1550572"/>
              <a:ext cx="2721482" cy="4131557"/>
              <a:chOff x="3664859" y="-603047"/>
              <a:chExt cx="3413612" cy="6959613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664859" y="-603047"/>
                <a:ext cx="2083440" cy="2248614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CasetăText 87"/>
              <p:cNvSpPr txBox="1"/>
              <p:nvPr/>
            </p:nvSpPr>
            <p:spPr>
              <a:xfrm rot="10800000" flipV="1">
                <a:off x="5871210" y="5991056"/>
                <a:ext cx="1207261" cy="3655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Case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Manager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2180" y="4972500"/>
                <a:ext cx="765322" cy="92158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5016363" y="4923475"/>
              <a:ext cx="936152" cy="927618"/>
              <a:chOff x="1923917" y="3984761"/>
              <a:chExt cx="1466907" cy="145353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4384" y="3984761"/>
                <a:ext cx="957175" cy="804771"/>
              </a:xfrm>
              <a:prstGeom prst="rect">
                <a:avLst/>
              </a:prstGeom>
            </p:spPr>
          </p:pic>
          <p:sp>
            <p:nvSpPr>
              <p:cNvPr id="27" name="CasetăText 87"/>
              <p:cNvSpPr txBox="1"/>
              <p:nvPr/>
            </p:nvSpPr>
            <p:spPr>
              <a:xfrm rot="10800000" flipV="1">
                <a:off x="1923917" y="4908774"/>
                <a:ext cx="1466907" cy="529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noProof="0" dirty="0">
                    <a:solidFill>
                      <a:srgbClr val="242021"/>
                    </a:solidFill>
                    <a:latin typeface="Arial" panose="020B0604020202020204"/>
                  </a:rPr>
                  <a:t>TAA Navigator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</a:rPr>
                  <a:t> 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71008" y="1653360"/>
              <a:ext cx="1326704" cy="1120785"/>
              <a:chOff x="3886644" y="157898"/>
              <a:chExt cx="1246465" cy="1053000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3886644" y="157898"/>
                <a:ext cx="1246465" cy="1053000"/>
              </a:xfrm>
              <a:custGeom>
                <a:avLst/>
                <a:gdLst>
                  <a:gd name="T0" fmla="*/ 172 w 518"/>
                  <a:gd name="T1" fmla="*/ 493 h 493"/>
                  <a:gd name="T2" fmla="*/ 67 w 518"/>
                  <a:gd name="T3" fmla="*/ 417 h 493"/>
                  <a:gd name="T4" fmla="*/ 14 w 518"/>
                  <a:gd name="T5" fmla="*/ 251 h 493"/>
                  <a:gd name="T6" fmla="*/ 54 w 518"/>
                  <a:gd name="T7" fmla="*/ 128 h 493"/>
                  <a:gd name="T8" fmla="*/ 194 w 518"/>
                  <a:gd name="T9" fmla="*/ 26 h 493"/>
                  <a:gd name="T10" fmla="*/ 324 w 518"/>
                  <a:gd name="T11" fmla="*/ 26 h 493"/>
                  <a:gd name="T12" fmla="*/ 464 w 518"/>
                  <a:gd name="T13" fmla="*/ 128 h 493"/>
                  <a:gd name="T14" fmla="*/ 504 w 518"/>
                  <a:gd name="T15" fmla="*/ 251 h 493"/>
                  <a:gd name="T16" fmla="*/ 451 w 518"/>
                  <a:gd name="T17" fmla="*/ 417 h 493"/>
                  <a:gd name="T18" fmla="*/ 346 w 518"/>
                  <a:gd name="T19" fmla="*/ 493 h 493"/>
                  <a:gd name="T20" fmla="*/ 172 w 518"/>
                  <a:gd name="T21" fmla="*/ 493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8" h="493">
                    <a:moveTo>
                      <a:pt x="172" y="493"/>
                    </a:moveTo>
                    <a:cubicBezTo>
                      <a:pt x="128" y="493"/>
                      <a:pt x="81" y="459"/>
                      <a:pt x="67" y="417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0" y="210"/>
                      <a:pt x="18" y="154"/>
                      <a:pt x="54" y="128"/>
                    </a:cubicBezTo>
                    <a:cubicBezTo>
                      <a:pt x="194" y="26"/>
                      <a:pt x="194" y="26"/>
                      <a:pt x="194" y="26"/>
                    </a:cubicBezTo>
                    <a:cubicBezTo>
                      <a:pt x="230" y="0"/>
                      <a:pt x="288" y="0"/>
                      <a:pt x="324" y="26"/>
                    </a:cubicBezTo>
                    <a:cubicBezTo>
                      <a:pt x="464" y="128"/>
                      <a:pt x="464" y="128"/>
                      <a:pt x="464" y="128"/>
                    </a:cubicBezTo>
                    <a:cubicBezTo>
                      <a:pt x="500" y="154"/>
                      <a:pt x="518" y="210"/>
                      <a:pt x="504" y="251"/>
                    </a:cubicBezTo>
                    <a:cubicBezTo>
                      <a:pt x="451" y="417"/>
                      <a:pt x="451" y="417"/>
                      <a:pt x="451" y="417"/>
                    </a:cubicBezTo>
                    <a:cubicBezTo>
                      <a:pt x="437" y="459"/>
                      <a:pt x="390" y="493"/>
                      <a:pt x="346" y="493"/>
                    </a:cubicBezTo>
                    <a:lnTo>
                      <a:pt x="172" y="4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CasetăText 87"/>
              <p:cNvSpPr txBox="1">
                <a:spLocks noChangeAspect="1"/>
              </p:cNvSpPr>
              <p:nvPr/>
            </p:nvSpPr>
            <p:spPr>
              <a:xfrm>
                <a:off x="4023629" y="467042"/>
                <a:ext cx="972494" cy="46991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Training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4202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02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Providers</a:t>
                </a: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96" y="4826073"/>
            <a:ext cx="1046526" cy="724105"/>
          </a:xfrm>
          <a:prstGeom prst="rect">
            <a:avLst/>
          </a:prstGeom>
        </p:spPr>
      </p:pic>
      <p:sp>
        <p:nvSpPr>
          <p:cNvPr id="36" name="Cloud Callout 35"/>
          <p:cNvSpPr/>
          <p:nvPr/>
        </p:nvSpPr>
        <p:spPr>
          <a:xfrm>
            <a:off x="6012159" y="2797492"/>
            <a:ext cx="2981750" cy="18379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47183" y="2938227"/>
            <a:ext cx="2385836" cy="1399854"/>
          </a:xfrm>
          <a:custGeom>
            <a:avLst/>
            <a:gdLst>
              <a:gd name="T0" fmla="*/ 172 w 518"/>
              <a:gd name="T1" fmla="*/ 493 h 493"/>
              <a:gd name="T2" fmla="*/ 67 w 518"/>
              <a:gd name="T3" fmla="*/ 417 h 493"/>
              <a:gd name="T4" fmla="*/ 14 w 518"/>
              <a:gd name="T5" fmla="*/ 251 h 493"/>
              <a:gd name="T6" fmla="*/ 54 w 518"/>
              <a:gd name="T7" fmla="*/ 128 h 493"/>
              <a:gd name="T8" fmla="*/ 194 w 518"/>
              <a:gd name="T9" fmla="*/ 26 h 493"/>
              <a:gd name="T10" fmla="*/ 324 w 518"/>
              <a:gd name="T11" fmla="*/ 26 h 493"/>
              <a:gd name="T12" fmla="*/ 464 w 518"/>
              <a:gd name="T13" fmla="*/ 128 h 493"/>
              <a:gd name="T14" fmla="*/ 504 w 518"/>
              <a:gd name="T15" fmla="*/ 251 h 493"/>
              <a:gd name="T16" fmla="*/ 451 w 518"/>
              <a:gd name="T17" fmla="*/ 417 h 493"/>
              <a:gd name="T18" fmla="*/ 346 w 518"/>
              <a:gd name="T19" fmla="*/ 493 h 493"/>
              <a:gd name="T20" fmla="*/ 172 w 518"/>
              <a:gd name="T2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8" h="493">
                <a:moveTo>
                  <a:pt x="172" y="493"/>
                </a:moveTo>
                <a:cubicBezTo>
                  <a:pt x="128" y="493"/>
                  <a:pt x="81" y="459"/>
                  <a:pt x="67" y="417"/>
                </a:cubicBezTo>
                <a:cubicBezTo>
                  <a:pt x="14" y="251"/>
                  <a:pt x="14" y="251"/>
                  <a:pt x="14" y="251"/>
                </a:cubicBezTo>
                <a:cubicBezTo>
                  <a:pt x="0" y="210"/>
                  <a:pt x="18" y="154"/>
                  <a:pt x="54" y="128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230" y="0"/>
                  <a:pt x="288" y="0"/>
                  <a:pt x="324" y="26"/>
                </a:cubicBezTo>
                <a:cubicBezTo>
                  <a:pt x="464" y="128"/>
                  <a:pt x="464" y="128"/>
                  <a:pt x="464" y="128"/>
                </a:cubicBezTo>
                <a:cubicBezTo>
                  <a:pt x="500" y="154"/>
                  <a:pt x="518" y="210"/>
                  <a:pt x="504" y="251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37" y="459"/>
                  <a:pt x="390" y="493"/>
                  <a:pt x="346" y="493"/>
                </a:cubicBezTo>
                <a:lnTo>
                  <a:pt x="172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</a:rPr>
              <a:t>Proposal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42021"/>
                </a:solidFill>
                <a:latin typeface="Arial" panose="020B0604020202020204"/>
              </a:rPr>
              <a:t>Training Approval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</a:rPr>
              <a:t>Progress Monitoring</a:t>
            </a:r>
            <a:endParaRPr lang="en-US" sz="1200" dirty="0">
              <a:solidFill>
                <a:srgbClr val="242021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</a:rPr>
              <a:t>Payment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</a:rPr>
              <a:t> Processing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7" name="Cloud Callout 36"/>
          <p:cNvSpPr/>
          <p:nvPr/>
        </p:nvSpPr>
        <p:spPr>
          <a:xfrm rot="21136920" flipH="1">
            <a:off x="3193349" y="2718596"/>
            <a:ext cx="2711226" cy="20234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>
            <a:spLocks noChangeAspect="1"/>
          </p:cNvSpPr>
          <p:nvPr/>
        </p:nvSpPr>
        <p:spPr bwMode="auto">
          <a:xfrm>
            <a:off x="3357670" y="2955813"/>
            <a:ext cx="2376300" cy="1462802"/>
          </a:xfrm>
          <a:custGeom>
            <a:avLst/>
            <a:gdLst>
              <a:gd name="T0" fmla="*/ 172 w 518"/>
              <a:gd name="T1" fmla="*/ 493 h 493"/>
              <a:gd name="T2" fmla="*/ 67 w 518"/>
              <a:gd name="T3" fmla="*/ 417 h 493"/>
              <a:gd name="T4" fmla="*/ 14 w 518"/>
              <a:gd name="T5" fmla="*/ 251 h 493"/>
              <a:gd name="T6" fmla="*/ 54 w 518"/>
              <a:gd name="T7" fmla="*/ 128 h 493"/>
              <a:gd name="T8" fmla="*/ 194 w 518"/>
              <a:gd name="T9" fmla="*/ 26 h 493"/>
              <a:gd name="T10" fmla="*/ 324 w 518"/>
              <a:gd name="T11" fmla="*/ 26 h 493"/>
              <a:gd name="T12" fmla="*/ 464 w 518"/>
              <a:gd name="T13" fmla="*/ 128 h 493"/>
              <a:gd name="T14" fmla="*/ 504 w 518"/>
              <a:gd name="T15" fmla="*/ 251 h 493"/>
              <a:gd name="T16" fmla="*/ 451 w 518"/>
              <a:gd name="T17" fmla="*/ 417 h 493"/>
              <a:gd name="T18" fmla="*/ 346 w 518"/>
              <a:gd name="T19" fmla="*/ 493 h 493"/>
              <a:gd name="T20" fmla="*/ 172 w 518"/>
              <a:gd name="T2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8" h="493">
                <a:moveTo>
                  <a:pt x="172" y="493"/>
                </a:moveTo>
                <a:cubicBezTo>
                  <a:pt x="128" y="493"/>
                  <a:pt x="81" y="459"/>
                  <a:pt x="67" y="417"/>
                </a:cubicBezTo>
                <a:cubicBezTo>
                  <a:pt x="14" y="251"/>
                  <a:pt x="14" y="251"/>
                  <a:pt x="14" y="251"/>
                </a:cubicBezTo>
                <a:cubicBezTo>
                  <a:pt x="0" y="210"/>
                  <a:pt x="18" y="154"/>
                  <a:pt x="54" y="128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230" y="0"/>
                  <a:pt x="288" y="0"/>
                  <a:pt x="324" y="26"/>
                </a:cubicBezTo>
                <a:cubicBezTo>
                  <a:pt x="464" y="128"/>
                  <a:pt x="464" y="128"/>
                  <a:pt x="464" y="128"/>
                </a:cubicBezTo>
                <a:cubicBezTo>
                  <a:pt x="500" y="154"/>
                  <a:pt x="518" y="210"/>
                  <a:pt x="504" y="251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37" y="459"/>
                  <a:pt x="390" y="493"/>
                  <a:pt x="346" y="493"/>
                </a:cubicBezTo>
                <a:lnTo>
                  <a:pt x="172" y="4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Career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Exploration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Enrollment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assistance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campus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42021"/>
                </a:solidFill>
                <a:latin typeface="Arial" panose="020B0604020202020204"/>
              </a:rPr>
              <a:t>Re-employment Assistance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0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Katy Brooke</a:t>
            </a:r>
          </a:p>
          <a:p>
            <a:pPr lvl="1"/>
            <a:r>
              <a:rPr lang="en-US" i="1" dirty="0" err="1"/>
              <a:t>RevUp</a:t>
            </a:r>
            <a:r>
              <a:rPr lang="en-US" i="1" dirty="0"/>
              <a:t> Project Coordinator</a:t>
            </a:r>
          </a:p>
          <a:p>
            <a:pPr lvl="2"/>
            <a:r>
              <a:rPr lang="en-US" dirty="0"/>
              <a:t>Montana University System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2C5AF18-31AF-4BD4-8117-AC0722B0ECD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44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Breakers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Workforce Navigators in Education and the Workforce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3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90745" y="101212"/>
            <a:ext cx="7955280" cy="1051560"/>
          </a:xfrm>
        </p:spPr>
        <p:txBody>
          <a:bodyPr/>
          <a:lstStyle/>
          <a:p>
            <a:r>
              <a:rPr lang="en-US" dirty="0"/>
              <a:t>Why Navigators?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782168" y="4156950"/>
          <a:ext cx="5018025" cy="238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40369" y="1152772"/>
          <a:ext cx="77016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914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RevUp</a:t>
            </a:r>
            <a:r>
              <a:rPr lang="en-US" dirty="0"/>
              <a:t> Montana Navigator Pilot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Recruitment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Reaching those not currently being targeted by education and training systems</a:t>
            </a:r>
          </a:p>
          <a:p>
            <a:r>
              <a:rPr lang="en-US" dirty="0"/>
              <a:t>Meeting participants where they are – physically and emotionally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29150" y="1668895"/>
            <a:ext cx="3887391" cy="429348"/>
          </a:xfrm>
        </p:spPr>
        <p:txBody>
          <a:bodyPr/>
          <a:lstStyle/>
          <a:p>
            <a:r>
              <a:rPr lang="en-US" dirty="0"/>
              <a:t>Active Intervention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Helping guide participants through difficult systems</a:t>
            </a:r>
          </a:p>
          <a:p>
            <a:r>
              <a:rPr lang="en-US" dirty="0"/>
              <a:t>Identifying and addressing barriers on an individual level</a:t>
            </a:r>
          </a:p>
          <a:p>
            <a:r>
              <a:rPr lang="en-US" dirty="0"/>
              <a:t>Following participants throughout their training to employment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6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and Coaching Trade-Affected Workers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Strengths-Based Assessment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Help participants identify feasible, specific and informed career goals</a:t>
            </a:r>
          </a:p>
          <a:p>
            <a:r>
              <a:rPr lang="en-IN" dirty="0"/>
              <a:t>Help participants identify specific barriers to their goals </a:t>
            </a:r>
          </a:p>
          <a:p>
            <a:r>
              <a:rPr lang="en-IN" dirty="0"/>
              <a:t>Connect participants to resources across agencies that can help them mitigate those barriers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strength based approach often involves artfully </a:t>
            </a:r>
            <a:r>
              <a:rPr lang="en-US" b="1" dirty="0"/>
              <a:t>asking questions</a:t>
            </a:r>
            <a:r>
              <a:rPr lang="en-US" dirty="0"/>
              <a:t> to have participants articulate their own solutions </a:t>
            </a:r>
          </a:p>
          <a:p>
            <a:r>
              <a:rPr lang="en-US" dirty="0"/>
              <a:t>Reassure participants that have inherent skills, abilities and supports that can help vault them to success</a:t>
            </a:r>
          </a:p>
          <a:p>
            <a:r>
              <a:rPr lang="en-US" dirty="0"/>
              <a:t>Teach participants to begin establishing a long-term growth mindset and relying on their own strengths to reach their goals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Strengths-Based Assessment Tool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9F716-CB1A-4D67-8C66-5AFE145D6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7" t="36667" r="16868" b="14712"/>
          <a:stretch/>
        </p:blipFill>
        <p:spPr>
          <a:xfrm>
            <a:off x="470371" y="1850834"/>
            <a:ext cx="8321089" cy="42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Training/Career Plan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61BF8-8B00-4DE8-A2BC-717D7F0F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85" t="27632" r="37007" b="11223"/>
          <a:stretch/>
        </p:blipFill>
        <p:spPr>
          <a:xfrm>
            <a:off x="628650" y="1689521"/>
            <a:ext cx="3734030" cy="468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C9E34F-E078-42DF-B574-ACED44BEC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60" t="26814" r="43438" b="19869"/>
          <a:stretch/>
        </p:blipFill>
        <p:spPr>
          <a:xfrm>
            <a:off x="4781323" y="1764709"/>
            <a:ext cx="3251508" cy="45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&amp; Follow-Up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Establish relationships with local industry to have access to hiring avenues</a:t>
            </a:r>
          </a:p>
          <a:p>
            <a:r>
              <a:rPr lang="en-IN" dirty="0"/>
              <a:t>Place participants in jobs that will align with their career goals and with the needs of employers </a:t>
            </a:r>
          </a:p>
          <a:p>
            <a:r>
              <a:rPr lang="en-IN" dirty="0"/>
              <a:t>Follow-up with participants to ensure that the jobs remain a good fit for both them and for the employer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Report back to training providers with feedback from businesses on success/unsuccessful hiring based on training</a:t>
            </a:r>
          </a:p>
          <a:p>
            <a:r>
              <a:rPr lang="en-US" dirty="0"/>
              <a:t>Utilize industry partnerships to identify gaps in training that providers could address to make participants more desirable as employees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CBE12-4F24-4AB6-B142-391217A2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4942" cy="1051560"/>
          </a:xfrm>
        </p:spPr>
        <p:txBody>
          <a:bodyPr/>
          <a:lstStyle/>
          <a:p>
            <a:r>
              <a:rPr lang="en-US" dirty="0"/>
              <a:t>Workforce Navigator Training Modules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06F2126-8FE6-4D1D-8B9F-55781DA19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825625"/>
            <a:ext cx="82682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[Video]</a:t>
            </a:r>
          </a:p>
        </p:txBody>
      </p:sp>
    </p:spTree>
    <p:extLst>
      <p:ext uri="{BB962C8B-B14F-4D97-AF65-F5344CB8AC3E}">
        <p14:creationId xmlns:p14="http://schemas.microsoft.com/office/powerpoint/2010/main" val="104656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CBE12-4F24-4AB6-B142-391217A2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4942" cy="1051560"/>
          </a:xfrm>
        </p:spPr>
        <p:txBody>
          <a:bodyPr/>
          <a:lstStyle/>
          <a:p>
            <a:r>
              <a:rPr lang="en-US" dirty="0"/>
              <a:t>Workforce Navigator Training Modules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06F2126-8FE6-4D1D-8B9F-55781DA19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825625"/>
            <a:ext cx="82682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Web-based Training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https://revupnavigator.wordpress.com/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Downloadable Modules (for desktop)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https://www.skillscommons.org/handle/taaccct/238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Field Guide of TAACCCT Innovations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http://support.skillscommons.org/showcases/field-guide/student-support/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180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Modifying Community College culture to tailor to adult 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2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2.  </a:t>
            </a:r>
            <a:r>
              <a:rPr lang="en-US" dirty="0"/>
              <a:t>Working with participants in employee cohorts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-401638">
              <a:buNone/>
            </a:pPr>
            <a:r>
              <a:rPr lang="en-US" dirty="0">
                <a:solidFill>
                  <a:schemeClr val="accent2"/>
                </a:solidFill>
              </a:rPr>
              <a:t>3. </a:t>
            </a:r>
            <a:r>
              <a:rPr lang="en-US" dirty="0"/>
              <a:t>Developmental Education/Remedial Learning/Work contextualized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2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USDOL/ETA/OTAA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5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Business Engagement</a:t>
            </a:r>
          </a:p>
          <a:p>
            <a:pPr lvl="2"/>
            <a:r>
              <a:rPr lang="en-US" dirty="0"/>
              <a:t>November 19, 2019, 3-4:30PM Eastern</a:t>
            </a:r>
          </a:p>
          <a:p>
            <a:r>
              <a:rPr lang="en-US" dirty="0"/>
              <a:t>Seven Tips for Preparing Approvable TAA Program Reserve Funding Requests</a:t>
            </a:r>
          </a:p>
          <a:p>
            <a:pPr lvl="2"/>
            <a:r>
              <a:rPr lang="en-US" dirty="0"/>
              <a:t>December 11, 2019, 2:30-3:30PM Eastern</a:t>
            </a:r>
          </a:p>
        </p:txBody>
      </p:sp>
    </p:spTree>
    <p:extLst>
      <p:ext uri="{BB962C8B-B14F-4D97-AF65-F5344CB8AC3E}">
        <p14:creationId xmlns:p14="http://schemas.microsoft.com/office/powerpoint/2010/main" val="103140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TAA Community on </a:t>
            </a:r>
            <a:r>
              <a:rPr lang="en-US" dirty="0" err="1"/>
              <a:t>WorkforceGPS</a:t>
            </a:r>
            <a:endParaRPr lang="en-US" dirty="0"/>
          </a:p>
          <a:p>
            <a:pPr lvl="1"/>
            <a:r>
              <a:rPr lang="en-US" dirty="0"/>
              <a:t>Continue the Discussions!</a:t>
            </a:r>
          </a:p>
          <a:p>
            <a:pPr lvl="2"/>
            <a:r>
              <a:rPr lang="en-US" dirty="0">
                <a:hlinkClick r:id="rId3"/>
              </a:rPr>
              <a:t>https://taa.workforcegps.org/</a:t>
            </a:r>
            <a:endParaRPr lang="en-US" dirty="0"/>
          </a:p>
          <a:p>
            <a:r>
              <a:rPr lang="en-US" dirty="0"/>
              <a:t>OJT FAQ</a:t>
            </a:r>
          </a:p>
          <a:p>
            <a:pPr lvl="1"/>
            <a:r>
              <a:rPr lang="en-US" dirty="0"/>
              <a:t>On-The-Job Training (OJT) and the Trade Adjustment Assistance (TAA) Program: Frequently Asked Questions (FAQ) and Myths &amp; Barriers/How to Overcome Them</a:t>
            </a:r>
          </a:p>
          <a:p>
            <a:pPr lvl="2"/>
            <a:r>
              <a:rPr lang="en-US" dirty="0">
                <a:hlinkClick r:id="rId4"/>
              </a:rPr>
              <a:t>https://www.doleta.gov/tradeact/benefits/docs/TAA_OJT_FAQ.pdf</a:t>
            </a:r>
            <a:endParaRPr lang="en-US" dirty="0"/>
          </a:p>
          <a:p>
            <a:r>
              <a:rPr lang="en-US" dirty="0"/>
              <a:t>Apprenticeship contacts</a:t>
            </a:r>
          </a:p>
          <a:p>
            <a:pPr lvl="2"/>
            <a:r>
              <a:rPr lang="en-US" dirty="0">
                <a:hlinkClick r:id="rId5"/>
              </a:rPr>
              <a:t>https://www.doleta.gov/oa/contactlist.cfm</a:t>
            </a:r>
            <a:endParaRPr lang="en-US" dirty="0"/>
          </a:p>
          <a:p>
            <a:pPr marL="301752" lvl="2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Virginia Best Practice Model: Workforce &amp; Adult Education Working Together</a:t>
            </a:r>
          </a:p>
          <a:p>
            <a:pPr lvl="1"/>
            <a:r>
              <a:rPr lang="en-US" dirty="0"/>
              <a:t>Webinar</a:t>
            </a:r>
          </a:p>
          <a:p>
            <a:pPr lvl="2"/>
            <a:r>
              <a:rPr lang="en-US" dirty="0"/>
              <a:t>https://www.workforcegps.org/events/2017/12/19/18/45/Virginia-Best-Practice-Model-Workforce-Adult-Education-Working-Together</a:t>
            </a:r>
          </a:p>
          <a:p>
            <a:r>
              <a:rPr lang="en-US" dirty="0"/>
              <a:t>On-The-Job Training (OJT) Best Practices and the Trade Adjustment Assistance (TAA) Program</a:t>
            </a:r>
          </a:p>
          <a:p>
            <a:pPr lvl="1"/>
            <a:r>
              <a:rPr lang="en-US" dirty="0"/>
              <a:t>Webinar</a:t>
            </a:r>
          </a:p>
          <a:p>
            <a:pPr lvl="2"/>
            <a:r>
              <a:rPr lang="en-US" dirty="0"/>
              <a:t>https://www.workforcegps.org/events/2019/02/20/15/45/On-The-Job-Training-OJT-Best-Practices-and-the-Trade-Adjustment-Assistance-TAA-Program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USDOL/ETA/OTAA</a:t>
            </a:r>
          </a:p>
          <a:p>
            <a:pPr lvl="3"/>
            <a:r>
              <a:rPr lang="en-US" dirty="0"/>
              <a:t>Worden.susan@dol.gov</a:t>
            </a:r>
          </a:p>
          <a:p>
            <a:pPr lvl="4"/>
            <a:r>
              <a:rPr lang="en-US" dirty="0"/>
              <a:t>202.693.3517</a:t>
            </a:r>
          </a:p>
          <a:p>
            <a:r>
              <a:rPr lang="en-US" dirty="0"/>
              <a:t>Katy Brooke</a:t>
            </a:r>
          </a:p>
          <a:p>
            <a:pPr lvl="1"/>
            <a:r>
              <a:rPr lang="en-US" dirty="0">
                <a:latin typeface="+mj-lt"/>
                <a:ea typeface="Calibri" panose="020F0502020204030204" pitchFamily="34" charset="0"/>
              </a:rPr>
              <a:t>Perkins Program Manager</a:t>
            </a:r>
            <a:endParaRPr lang="en-US" dirty="0">
              <a:latin typeface="+mj-lt"/>
            </a:endParaRPr>
          </a:p>
          <a:p>
            <a:pPr lvl="2"/>
            <a:r>
              <a:rPr lang="en-US" dirty="0"/>
              <a:t>Montana University System</a:t>
            </a:r>
          </a:p>
          <a:p>
            <a:pPr lvl="3"/>
            <a:r>
              <a:rPr lang="en-US" dirty="0"/>
              <a:t>kbrooke@montana.edu</a:t>
            </a:r>
          </a:p>
          <a:p>
            <a:pPr lvl="4"/>
            <a:r>
              <a:rPr lang="en-US" dirty="0"/>
              <a:t>406.407.2104</a:t>
            </a:r>
          </a:p>
          <a:p>
            <a:r>
              <a:rPr lang="en-US" dirty="0"/>
              <a:t>Laura </a:t>
            </a:r>
            <a:r>
              <a:rPr lang="en-US" dirty="0" err="1"/>
              <a:t>Lausmann</a:t>
            </a:r>
            <a:endParaRPr lang="en-US" dirty="0"/>
          </a:p>
          <a:p>
            <a:pPr lvl="1"/>
            <a:r>
              <a:rPr lang="en-US" dirty="0"/>
              <a:t>TAA Liaison</a:t>
            </a:r>
          </a:p>
          <a:p>
            <a:pPr lvl="2"/>
            <a:r>
              <a:rPr lang="en-US" dirty="0" err="1"/>
              <a:t>WorkSource</a:t>
            </a:r>
            <a:r>
              <a:rPr lang="en-US" dirty="0"/>
              <a:t> Oregon</a:t>
            </a:r>
          </a:p>
          <a:p>
            <a:pPr lvl="3"/>
            <a:r>
              <a:rPr lang="en-US" dirty="0"/>
              <a:t>Laura.E.Lausmann@oregon.gov</a:t>
            </a:r>
          </a:p>
          <a:p>
            <a:pPr lvl="4"/>
            <a:r>
              <a:rPr lang="en-US" dirty="0"/>
              <a:t>503.947.1236</a:t>
            </a:r>
          </a:p>
          <a:p>
            <a:r>
              <a:rPr lang="en-US" dirty="0"/>
              <a:t>David White</a:t>
            </a:r>
          </a:p>
          <a:p>
            <a:pPr lvl="1"/>
            <a:r>
              <a:rPr lang="en-US" dirty="0"/>
              <a:t>Portland Metro Trade Act Navigator</a:t>
            </a:r>
          </a:p>
          <a:p>
            <a:pPr lvl="2"/>
            <a:r>
              <a:rPr lang="en-US" dirty="0" err="1"/>
              <a:t>WorkSource</a:t>
            </a:r>
            <a:r>
              <a:rPr lang="en-US" dirty="0"/>
              <a:t> Oregon</a:t>
            </a:r>
          </a:p>
          <a:p>
            <a:pPr lvl="3"/>
            <a:r>
              <a:rPr lang="en-US" dirty="0"/>
              <a:t>David.A.White@oregon.gov</a:t>
            </a:r>
          </a:p>
          <a:p>
            <a:pPr lvl="4"/>
            <a:r>
              <a:rPr lang="en-US" dirty="0"/>
              <a:t>503.341.5441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ETA Introduction – demographic, 2 part navigator webinar, panel </a:t>
            </a:r>
            <a:r>
              <a:rPr lang="en-US"/>
              <a:t>Q preview</a:t>
            </a:r>
            <a:endParaRPr lang="en-US" dirty="0"/>
          </a:p>
          <a:p>
            <a:r>
              <a:rPr lang="en-US" dirty="0"/>
              <a:t>Best Practice from Oregon</a:t>
            </a:r>
          </a:p>
          <a:p>
            <a:r>
              <a:rPr lang="en-US" dirty="0"/>
              <a:t>Best Practice from Montana</a:t>
            </a:r>
          </a:p>
          <a:p>
            <a:r>
              <a:rPr lang="en-US" dirty="0"/>
              <a:t>Panel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Related Resources and Save the Date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TAA Participant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2465"/>
          <a:stretch/>
        </p:blipFill>
        <p:spPr>
          <a:xfrm>
            <a:off x="1183190" y="1934989"/>
            <a:ext cx="6387193" cy="5899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t="33170"/>
          <a:stretch/>
        </p:blipFill>
        <p:spPr>
          <a:xfrm>
            <a:off x="1183189" y="2524925"/>
            <a:ext cx="6387193" cy="2248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9917" y="4162097"/>
            <a:ext cx="3930869" cy="19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3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650293"/>
              </p:ext>
            </p:extLst>
          </p:nvPr>
        </p:nvGraphicFramePr>
        <p:xfrm>
          <a:off x="103778" y="1212178"/>
          <a:ext cx="865336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22131" y="685800"/>
            <a:ext cx="6603023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NAVIGATOR MODEL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Two 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6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Modifying Community College culture to tailor to adult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with participants in employee cohorts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Developmental Education/Remedial Learning/Work contextualized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7"/>
            <a:ext cx="4772593" cy="1818203"/>
          </a:xfrm>
        </p:spPr>
        <p:txBody>
          <a:bodyPr/>
          <a:lstStyle/>
          <a:p>
            <a:r>
              <a:rPr lang="en-US" dirty="0"/>
              <a:t>Laura Lausmann</a:t>
            </a:r>
          </a:p>
          <a:p>
            <a:pPr lvl="1"/>
            <a:r>
              <a:rPr lang="en-US" dirty="0"/>
              <a:t>TAA Liaison</a:t>
            </a:r>
          </a:p>
          <a:p>
            <a:pPr lvl="2"/>
            <a:r>
              <a:rPr lang="en-US" dirty="0"/>
              <a:t>WorkSource Oregon/TAA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>
          <a:xfrm>
            <a:off x="1827005" y="1769287"/>
            <a:ext cx="1573420" cy="181820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0999" y="4115205"/>
            <a:ext cx="4563534" cy="1818203"/>
          </a:xfrm>
        </p:spPr>
        <p:txBody>
          <a:bodyPr/>
          <a:lstStyle/>
          <a:p>
            <a:r>
              <a:rPr lang="en-US" dirty="0"/>
              <a:t>David White</a:t>
            </a:r>
          </a:p>
          <a:p>
            <a:pPr lvl="1"/>
            <a:r>
              <a:rPr lang="en-US" dirty="0"/>
              <a:t>Trade Act Navigator </a:t>
            </a:r>
          </a:p>
          <a:p>
            <a:pPr lvl="2"/>
            <a:r>
              <a:rPr lang="en-US" dirty="0"/>
              <a:t>WorkSource Oregon/TAA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r="17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096" y="585956"/>
            <a:ext cx="7863840" cy="1884486"/>
          </a:xfrm>
        </p:spPr>
        <p:txBody>
          <a:bodyPr/>
          <a:lstStyle/>
          <a:p>
            <a:r>
              <a:rPr lang="en-US" dirty="0"/>
              <a:t>Oregon TAA &amp; Training Provider Partnerships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0631" y="4053254"/>
            <a:ext cx="7904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It’s not enough just to build the “bridge”, it must be maintained, so that when we need to cross it - we can. </a:t>
            </a:r>
          </a:p>
        </p:txBody>
      </p:sp>
    </p:spTree>
    <p:extLst>
      <p:ext uri="{BB962C8B-B14F-4D97-AF65-F5344CB8AC3E}">
        <p14:creationId xmlns:p14="http://schemas.microsoft.com/office/powerpoint/2010/main" val="1496740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82&quot;&gt;&lt;object type=&quot;3&quot; unique_id=&quot;10483&quot;&gt;&lt;property id=&quot;20148&quot; value=&quot;5&quot;/&gt;&lt;property id=&quot;20300&quot; value=&quot;Slide 1&quot;/&gt;&lt;property id=&quot;20307&quot; value=&quot;288&quot;/&gt;&lt;/object&gt;&lt;object type=&quot;3&quot; unique_id=&quot;10484&quot;&gt;&lt;property id=&quot;20148&quot; value=&quot;5&quot;/&gt;&lt;property id=&quot;20300&quot; value=&quot;Slide 2&quot;/&gt;&lt;property id=&quot;20307&quot; value=&quot;289&quot;/&gt;&lt;/object&gt;&lt;object type=&quot;3&quot; unique_id=&quot;10485&quot;&gt;&lt;property id=&quot;20148&quot; value=&quot;5&quot;/&gt;&lt;property id=&quot;20300&quot; value=&quot;Slide 3&quot;/&gt;&lt;property id=&quot;20307&quot; value=&quot;280&quot;/&gt;&lt;/object&gt;&lt;object type=&quot;3&quot; unique_id=&quot;10486&quot;&gt;&lt;property id=&quot;20148&quot; value=&quot;5&quot;/&gt;&lt;property id=&quot;20300&quot; value=&quot;Slide 4&quot;/&gt;&lt;property id=&quot;20307&quot; value=&quot;273&quot;/&gt;&lt;/object&gt;&lt;object type=&quot;3&quot; unique_id=&quot;10487&quot;&gt;&lt;property id=&quot;20148&quot; value=&quot;5&quot;/&gt;&lt;property id=&quot;20300&quot; value=&quot;Slide 5&quot;/&gt;&lt;property id=&quot;20307&quot; value=&quot;274&quot;/&gt;&lt;/object&gt;&lt;object type=&quot;3&quot; unique_id=&quot;10488&quot;&gt;&lt;property id=&quot;20148&quot; value=&quot;5&quot;/&gt;&lt;property id=&quot;20300&quot; value=&quot;Slide 6&quot;/&gt;&lt;property id=&quot;20307&quot; value=&quot;286&quot;/&gt;&lt;/object&gt;&lt;object type=&quot;3&quot; unique_id=&quot;10489&quot;&gt;&lt;property id=&quot;20148&quot; value=&quot;5&quot;/&gt;&lt;property id=&quot;20300&quot; value=&quot;Slide 7&quot;/&gt;&lt;property id=&quot;20307&quot; value=&quot;272&quot;/&gt;&lt;/object&gt;&lt;object type=&quot;3&quot; unique_id=&quot;10490&quot;&gt;&lt;property id=&quot;20148&quot; value=&quot;5&quot;/&gt;&lt;property id=&quot;20300&quot; value=&quot;Slide 8&quot;/&gt;&lt;property id=&quot;20307&quot; value=&quot;258&quot;/&gt;&lt;/object&gt;&lt;object type=&quot;3&quot; unique_id=&quot;10491&quot;&gt;&lt;property id=&quot;20148&quot; value=&quot;5&quot;/&gt;&lt;property id=&quot;20300&quot; value=&quot;Slide 9&quot;/&gt;&lt;property id=&quot;20307&quot; value=&quot;259&quot;/&gt;&lt;/object&gt;&lt;object type=&quot;3&quot; unique_id=&quot;10492&quot;&gt;&lt;property id=&quot;20148&quot; value=&quot;5&quot;/&gt;&lt;property id=&quot;20300&quot; value=&quot;Slide 10&quot;/&gt;&lt;property id=&quot;20307&quot; value=&quot;260&quot;/&gt;&lt;/object&gt;&lt;object type=&quot;3&quot; unique_id=&quot;10493&quot;&gt;&lt;property id=&quot;20148&quot; value=&quot;5&quot;/&gt;&lt;property id=&quot;20300&quot; value=&quot;Slide 11&quot;/&gt;&lt;property id=&quot;20307&quot; value=&quot;262&quot;/&gt;&lt;/object&gt;&lt;object type=&quot;3&quot; unique_id=&quot;10494&quot;&gt;&lt;property id=&quot;20148&quot; value=&quot;5&quot;/&gt;&lt;property id=&quot;20300&quot; value=&quot;Slide 12&quot;/&gt;&lt;property id=&quot;20307&quot; value=&quot;263&quot;/&gt;&lt;/object&gt;&lt;object type=&quot;3&quot; unique_id=&quot;10495&quot;&gt;&lt;property id=&quot;20148&quot; value=&quot;5&quot;/&gt;&lt;property id=&quot;20300&quot; value=&quot;Slide 13&quot;/&gt;&lt;property id=&quot;20307&quot; value=&quot;276&quot;/&gt;&lt;/object&gt;&lt;object type=&quot;3&quot; unique_id=&quot;10496&quot;&gt;&lt;property id=&quot;20148&quot; value=&quot;5&quot;/&gt;&lt;property id=&quot;20300&quot; value=&quot;Slide 14&quot;/&gt;&lt;property id=&quot;20307&quot; value=&quot;279&quot;/&gt;&lt;/object&gt;&lt;object type=&quot;3&quot; unique_id=&quot;10497&quot;&gt;&lt;property id=&quot;20148&quot; value=&quot;5&quot;/&gt;&lt;property id=&quot;20300&quot; value=&quot;Slide 15&quot;/&gt;&lt;property id=&quot;20307&quot; value=&quot;285&quot;/&gt;&lt;/object&gt;&lt;object type=&quot;3&quot; unique_id=&quot;10498&quot;&gt;&lt;property id=&quot;20148&quot; value=&quot;5&quot;/&gt;&lt;property id=&quot;20300&quot; value=&quot;Slide 16&quot;/&gt;&lt;property id=&quot;20307&quot; value=&quot;271&quot;/&gt;&lt;/object&gt;&lt;object type=&quot;3&quot; unique_id=&quot;10499&quot;&gt;&lt;property id=&quot;20148&quot; value=&quot;5&quot;/&gt;&lt;property id=&quot;20300&quot; value=&quot;Slide 17&quot;/&gt;&lt;property id=&quot;20307&quot; value=&quot;277&quot;/&gt;&lt;/object&gt;&lt;object type=&quot;3&quot; unique_id=&quot;10500&quot;&gt;&lt;property id=&quot;20148&quot; value=&quot;5&quot;/&gt;&lt;property id=&quot;20300&quot; value=&quot;Slide 18&quot;/&gt;&lt;property id=&quot;20307&quot; value=&quot;283&quot;/&gt;&lt;/object&gt;&lt;object type=&quot;3&quot; unique_id=&quot;10501&quot;&gt;&lt;property id=&quot;20148&quot; value=&quot;5&quot;/&gt;&lt;property id=&quot;20300&quot; value=&quot;Slide 19&quot;/&gt;&lt;property id=&quot;20307&quot; value=&quot;284&quot;/&gt;&lt;/object&gt;&lt;object type=&quot;3&quot; unique_id=&quot;10502&quot;&gt;&lt;property id=&quot;20148&quot; value=&quot;5&quot;/&gt;&lt;property id=&quot;20300&quot; value=&quot;Slide 20&quot;/&gt;&lt;property id=&quot;20307&quot; value=&quot;281&quot;/&gt;&lt;/object&gt;&lt;object type=&quot;3&quot; unique_id=&quot;10503&quot;&gt;&lt;property id=&quot;20148&quot; value=&quot;5&quot;/&gt;&lt;property id=&quot;20300&quot; value=&quot;Slide 21&quot;/&gt;&lt;property id=&quot;20307&quot; value=&quot;275&quot;/&gt;&lt;/object&gt;&lt;object type=&quot;3&quot; unique_id=&quot;10504&quot;&gt;&lt;property id=&quot;20148&quot; value=&quot;5&quot;/&gt;&lt;property id=&quot;20300&quot; value=&quot;Slide 22&quot;/&gt;&lt;property id=&quot;20307&quot; value=&quot;282&quot;/&gt;&lt;/object&gt;&lt;/object&gt;&lt;object type=&quot;8&quot; unique_id=&quot;10528&quot;&gt;&lt;/object&gt;&lt;/object&gt;&lt;/database&gt;"/>
  <p:tag name="SECTOMILLISECCONVERTED" val="1"/>
  <p:tag name="MMPROD_NEXTUNIQUEID" val="10010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1165</Words>
  <Application>Microsoft Office PowerPoint</Application>
  <PresentationFormat>On-screen Show (4:3)</PresentationFormat>
  <Paragraphs>262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Who are you?</vt:lpstr>
      <vt:lpstr>Guiding and Coaching Trade-Affected Workers</vt:lpstr>
      <vt:lpstr>PowerPoint Presentation</vt:lpstr>
      <vt:lpstr>PowerPoint Presentation</vt:lpstr>
      <vt:lpstr>Characteristics of the TAA Participant</vt:lpstr>
      <vt:lpstr>PowerPoint Presentation</vt:lpstr>
      <vt:lpstr>Panel Questions</vt:lpstr>
      <vt:lpstr>PowerPoint Presentation</vt:lpstr>
      <vt:lpstr>Oregon TAA &amp; Training Provider Partnerships</vt:lpstr>
      <vt:lpstr> We utilize Champions when we need to…</vt:lpstr>
      <vt:lpstr>Individual Level</vt:lpstr>
      <vt:lpstr>Worker Group Level</vt:lpstr>
      <vt:lpstr>Systems…</vt:lpstr>
      <vt:lpstr>Trade Act Navigator  Local Point of Contact for Training Providers </vt:lpstr>
      <vt:lpstr>Trade Act Navigator  Local Point of Contact for Training Participants </vt:lpstr>
      <vt:lpstr>PowerPoint Presentation</vt:lpstr>
      <vt:lpstr>Barrier Breakers</vt:lpstr>
      <vt:lpstr>Why Navigators?</vt:lpstr>
      <vt:lpstr>RevUp Montana Navigator Pilot </vt:lpstr>
      <vt:lpstr>Strengths-Based Assessment</vt:lpstr>
      <vt:lpstr>Strengths-Based Assessment Tool</vt:lpstr>
      <vt:lpstr>Targeted Training/Career Plan</vt:lpstr>
      <vt:lpstr>Placement &amp; Follow-Up</vt:lpstr>
      <vt:lpstr>Workforce Navigator Training Modules</vt:lpstr>
      <vt:lpstr>Workforce Navigator Training Modules</vt:lpstr>
      <vt:lpstr>Panel Questions</vt:lpstr>
      <vt:lpstr>Panel Questions</vt:lpstr>
      <vt:lpstr>Panel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277</cp:revision>
  <cp:lastPrinted>2019-10-17T17:36:16Z</cp:lastPrinted>
  <dcterms:created xsi:type="dcterms:W3CDTF">2017-06-21T17:13:53Z</dcterms:created>
  <dcterms:modified xsi:type="dcterms:W3CDTF">2019-11-12T17:39:56Z</dcterms:modified>
</cp:coreProperties>
</file>