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71" r:id="rId2"/>
  </p:sldMasterIdLst>
  <p:notesMasterIdLst>
    <p:notesMasterId r:id="rId29"/>
  </p:notesMasterIdLst>
  <p:sldIdLst>
    <p:sldId id="288" r:id="rId3"/>
    <p:sldId id="331" r:id="rId4"/>
    <p:sldId id="272" r:id="rId5"/>
    <p:sldId id="289" r:id="rId6"/>
    <p:sldId id="280" r:id="rId7"/>
    <p:sldId id="329" r:id="rId8"/>
    <p:sldId id="258" r:id="rId9"/>
    <p:sldId id="271" r:id="rId10"/>
    <p:sldId id="259" r:id="rId11"/>
    <p:sldId id="303" r:id="rId12"/>
    <p:sldId id="260" r:id="rId13"/>
    <p:sldId id="298" r:id="rId14"/>
    <p:sldId id="299" r:id="rId15"/>
    <p:sldId id="323" r:id="rId16"/>
    <p:sldId id="324" r:id="rId17"/>
    <p:sldId id="325" r:id="rId18"/>
    <p:sldId id="326" r:id="rId19"/>
    <p:sldId id="327" r:id="rId20"/>
    <p:sldId id="328" r:id="rId21"/>
    <p:sldId id="295" r:id="rId22"/>
    <p:sldId id="321" r:id="rId23"/>
    <p:sldId id="301" r:id="rId24"/>
    <p:sldId id="297" r:id="rId25"/>
    <p:sldId id="281" r:id="rId26"/>
    <p:sldId id="275" r:id="rId27"/>
    <p:sldId id="282" r:id="rId28"/>
  </p:sldIdLst>
  <p:sldSz cx="9144000" cy="6858000" type="screen4x3"/>
  <p:notesSz cx="6858000" cy="9144000"/>
  <p:custDataLst>
    <p:tags r:id="rId30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13" autoAdjust="0"/>
    <p:restoredTop sz="77150" autoAdjust="0"/>
  </p:normalViewPr>
  <p:slideViewPr>
    <p:cSldViewPr snapToGrid="0">
      <p:cViewPr varScale="1">
        <p:scale>
          <a:sx n="87" d="100"/>
          <a:sy n="87" d="100"/>
        </p:scale>
        <p:origin x="9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tags" Target="tags/tag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# trained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5B8D42A-171B-4675-807B-F3ACB90A355F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1410-4AEF-B9F2-71A76FC393F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546ADDF0-0E46-445C-A9CE-C3C28C24FBFD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1410-4AEF-B9F2-71A76FC393F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2286C56-A8B1-48A8-981E-1CBBC25855F0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1410-4AEF-B9F2-71A76FC393F7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242021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PY16</c:v>
                </c:pt>
                <c:pt idx="1">
                  <c:v>PY17</c:v>
                </c:pt>
                <c:pt idx="2">
                  <c:v>PY18</c:v>
                </c:pt>
              </c:strCache>
            </c:strRef>
          </c:cat>
          <c:val>
            <c:numRef>
              <c:f>Sheet1!$B$2:$B$4</c:f>
              <c:numCache>
                <c:formatCode>#,##0</c:formatCode>
                <c:ptCount val="3"/>
                <c:pt idx="0">
                  <c:v>174</c:v>
                </c:pt>
                <c:pt idx="1">
                  <c:v>339</c:v>
                </c:pt>
                <c:pt idx="2">
                  <c:v>221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410-4AEF-B9F2-71A76FC393F7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WSW Investment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2A1E5995-F69A-4E54-8865-793DAB9B98AC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K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1410-4AEF-B9F2-71A76FC393F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0FAA27F3-A143-4730-A763-15AD0EF6D707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K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1410-4AEF-B9F2-71A76FC393F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26F3DFF-1B69-42D4-A4FB-99E36B13841F}" type="VALUE">
                      <a:rPr lang="en-US" baseline="0" smtClean="0"/>
                      <a:pPr/>
                      <a:t>[VALUE]</a:t>
                    </a:fld>
                    <a:r>
                      <a:rPr lang="en-US" baseline="0"/>
                      <a:t>K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1410-4AEF-B9F2-71A76FC393F7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242021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PY16</c:v>
                </c:pt>
                <c:pt idx="1">
                  <c:v>PY17</c:v>
                </c:pt>
                <c:pt idx="2">
                  <c:v>PY18</c:v>
                </c:pt>
              </c:strCache>
            </c:strRef>
          </c:cat>
          <c:val>
            <c:numRef>
              <c:f>Sheet1!$C$2:$C$4</c:f>
              <c:numCache>
                <c:formatCode>#,##0</c:formatCode>
                <c:ptCount val="3"/>
                <c:pt idx="0">
                  <c:v>77</c:v>
                </c:pt>
                <c:pt idx="1">
                  <c:v>150</c:v>
                </c:pt>
                <c:pt idx="2">
                  <c:v>253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410-4AEF-B9F2-71A76FC393F7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Employer Investment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 dirty="0"/>
                      <a:t> </a:t>
                    </a:r>
                    <a:fld id="{2BF97822-F812-4010-B0D5-E0ABAB5C7735}" type="VALUE">
                      <a:rPr lang="en-US" baseline="0" smtClean="0"/>
                      <a:pPr/>
                      <a:t>[VALUE]</a:t>
                    </a:fld>
                    <a:r>
                      <a:rPr lang="en-US" baseline="0" dirty="0"/>
                      <a:t>K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1410-4AEF-B9F2-71A76FC393F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2758069-0D4C-438E-8BAE-C26AF3197A26}" type="VALUE">
                      <a:rPr lang="en-US" baseline="0" smtClean="0"/>
                      <a:pPr/>
                      <a:t>[VALUE]</a:t>
                    </a:fld>
                    <a:r>
                      <a:rPr lang="en-US" baseline="0"/>
                      <a:t>K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8-1410-4AEF-B9F2-71A76FC393F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2313B088-86A9-457E-8A19-3D6F53156BF7}" type="VALUE">
                      <a:rPr lang="en-US" baseline="0" smtClean="0"/>
                      <a:pPr/>
                      <a:t>[VALUE]</a:t>
                    </a:fld>
                    <a:r>
                      <a:rPr lang="en-US" baseline="0"/>
                      <a:t>K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B-1410-4AEF-B9F2-71A76FC393F7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242021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PY16</c:v>
                </c:pt>
                <c:pt idx="1">
                  <c:v>PY17</c:v>
                </c:pt>
                <c:pt idx="2">
                  <c:v>PY18</c:v>
                </c:pt>
              </c:strCache>
            </c:strRef>
          </c:cat>
          <c:val>
            <c:numRef>
              <c:f>Sheet1!$D$2:$D$4</c:f>
              <c:numCache>
                <c:formatCode>#,##0</c:formatCode>
                <c:ptCount val="3"/>
                <c:pt idx="0">
                  <c:v>221</c:v>
                </c:pt>
                <c:pt idx="1">
                  <c:v>286</c:v>
                </c:pt>
                <c:pt idx="2">
                  <c:v>114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1410-4AEF-B9F2-71A76FC393F7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# promotion, credential, wage increase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BA267D5B-E832-445A-BC5E-4A955EA1A143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0EF2-4C43-B6BC-3B5121B61E1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/>
                      <a:t> </a:t>
                    </a:r>
                    <a:fld id="{B68BE371-A537-46FF-9FD8-7435A7CE139D}" type="VALUE">
                      <a:rPr lang="en-US" baseline="0"/>
                      <a:pPr/>
                      <a:t>[VALUE]</a:t>
                    </a:fld>
                    <a:endParaRPr lang="en-US" baseline="0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0EF2-4C43-B6BC-3B5121B61E1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5358D134-20D5-47E8-A15F-0173C1F9A0AE}" type="VALUE">
                      <a:rPr lang="en-US" baseline="0" smtClean="0"/>
                      <a:pPr/>
                      <a:t>[VALUE]</a:t>
                    </a:fld>
                    <a:endParaRPr lang="en-US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0EF2-4C43-B6BC-3B5121B61E17}"/>
                </c:ext>
              </c:extLst>
            </c:dLbl>
            <c:spPr>
              <a:solidFill>
                <a:prstClr val="white"/>
              </a:solidFill>
              <a:ln>
                <a:solidFill>
                  <a:srgbClr val="242021">
                    <a:lumMod val="25000"/>
                    <a:lumOff val="75000"/>
                  </a:srgbClr>
                </a:solidFill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dk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Sheet1!$A$2:$A$4</c:f>
              <c:strCache>
                <c:ptCount val="3"/>
                <c:pt idx="0">
                  <c:v>PY16</c:v>
                </c:pt>
                <c:pt idx="1">
                  <c:v>PY17</c:v>
                </c:pt>
                <c:pt idx="2">
                  <c:v>PY18</c:v>
                </c:pt>
              </c:strCache>
            </c:strRef>
          </c:cat>
          <c:val>
            <c:numRef>
              <c:f>Sheet1!$E$2:$E$4</c:f>
              <c:numCache>
                <c:formatCode>#,##0</c:formatCode>
                <c:ptCount val="3"/>
                <c:pt idx="0">
                  <c:v>31</c:v>
                </c:pt>
                <c:pt idx="1">
                  <c:v>59</c:v>
                </c:pt>
                <c:pt idx="2">
                  <c:v>115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EF2-4C43-B6BC-3B5121B61E1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49760456"/>
        <c:axId val="249760784"/>
      </c:barChart>
      <c:catAx>
        <c:axId val="249760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760784"/>
        <c:crosses val="autoZero"/>
        <c:auto val="1"/>
        <c:lblAlgn val="ctr"/>
        <c:lblOffset val="100"/>
        <c:noMultiLvlLbl val="0"/>
      </c:catAx>
      <c:valAx>
        <c:axId val="24976078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24976045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788989-C4F2-419E-8CC5-53E2453B8A9F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B0D2C8-4E9D-4ABA-936B-5E500A1B423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7409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692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727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1379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526396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207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1159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87383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7962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31115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5962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099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1150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7459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89611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B0D2C8-4E9D-4ABA-936B-5E500A1B423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3911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8" name="Isosceles Triangle 7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Isosceles Triangle 8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" name="Group 9"/>
          <p:cNvGrpSpPr>
            <a:grpSpLocks noChangeAspect="1"/>
          </p:cNvGrpSpPr>
          <p:nvPr userDrawn="1"/>
        </p:nvGrpSpPr>
        <p:grpSpPr>
          <a:xfrm rot="16200000" flipV="1">
            <a:off x="2158718" y="-2158721"/>
            <a:ext cx="1720507" cy="6037943"/>
            <a:chOff x="8150764" y="3372336"/>
            <a:chExt cx="993237" cy="3485664"/>
          </a:xfrm>
        </p:grpSpPr>
        <p:sp>
          <p:nvSpPr>
            <p:cNvPr id="11" name="Isosceles Triangle 10"/>
            <p:cNvSpPr/>
            <p:nvPr userDrawn="1"/>
          </p:nvSpPr>
          <p:spPr>
            <a:xfrm>
              <a:off x="8150764" y="3372336"/>
              <a:ext cx="993237" cy="3485663"/>
            </a:xfrm>
            <a:prstGeom prst="triangle">
              <a:avLst>
                <a:gd name="adj" fmla="val 100000"/>
              </a:avLst>
            </a:prstGeom>
            <a:solidFill>
              <a:schemeClr val="tx2">
                <a:lumMod val="90000"/>
                <a:lumOff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Isosceles Triangle 11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clrChange>
              <a:clrFrom>
                <a:srgbClr val="231F20"/>
              </a:clrFrom>
              <a:clrTo>
                <a:srgbClr val="231F2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121812"/>
            <a:ext cx="996650" cy="98398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4512772"/>
            <a:ext cx="2952750" cy="997405"/>
          </a:xfrm>
          <a:prstGeom prst="rect">
            <a:avLst/>
          </a:prstGeom>
        </p:spPr>
      </p:pic>
      <p:sp>
        <p:nvSpPr>
          <p:cNvPr id="15" name="Rectangle 14"/>
          <p:cNvSpPr/>
          <p:nvPr userDrawn="1"/>
        </p:nvSpPr>
        <p:spPr>
          <a:xfrm>
            <a:off x="3572635" y="4425121"/>
            <a:ext cx="45720" cy="1409699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1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591081" y="113503"/>
            <a:ext cx="2221861" cy="356956"/>
          </a:xfrm>
        </p:spPr>
        <p:txBody>
          <a:bodyPr anchor="ctr">
            <a:normAutofit/>
          </a:bodyPr>
          <a:lstStyle>
            <a:lvl1pPr marL="0" indent="0" algn="l">
              <a:buNone/>
              <a:defRPr sz="1200" spc="50" baseline="0">
                <a:solidFill>
                  <a:schemeClr val="bg1">
                    <a:alpha val="85000"/>
                  </a:schemeClr>
                </a:solidFill>
              </a:defRPr>
            </a:lvl1pPr>
            <a:lvl2pPr marL="457200" indent="0">
              <a:buNone/>
              <a:defRPr/>
            </a:lvl2pPr>
          </a:lstStyle>
          <a:p>
            <a:r>
              <a:rPr lang="en-US" dirty="0"/>
              <a:t>Month ##, 2017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11836"/>
            <a:ext cx="77724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60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9544" y="4425121"/>
            <a:ext cx="4798656" cy="1392508"/>
          </a:xfrm>
        </p:spPr>
        <p:txBody>
          <a:bodyPr vert="horz" lIns="182880" tIns="45720" rIns="91440" bIns="45720" rtlCol="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lang="en-US" sz="2300" dirty="0"/>
            </a:lvl1pPr>
            <a:lvl2pPr marL="457200" indent="-182880">
              <a:buClr>
                <a:schemeClr val="accent1"/>
              </a:buClr>
              <a:defRPr sz="1800"/>
            </a:lvl2pPr>
            <a:lvl3pPr>
              <a:defRPr/>
            </a:lvl3pPr>
          </a:lstStyle>
          <a:p>
            <a:pPr marL="274320" lvl="0" indent="-274320">
              <a:buSzPct val="101000"/>
            </a:pPr>
            <a:r>
              <a:rPr lang="en-US" dirty="0"/>
              <a:t>Click to edit Master subtitle style</a:t>
            </a:r>
          </a:p>
          <a:p>
            <a:pPr marL="960120" lvl="1" indent="-274320">
              <a:buSzPct val="101000"/>
            </a:pPr>
            <a:r>
              <a:rPr lang="en-US" dirty="0"/>
              <a:t>If a note is needed, list here</a:t>
            </a:r>
          </a:p>
        </p:txBody>
      </p:sp>
    </p:spTree>
    <p:extLst>
      <p:ext uri="{BB962C8B-B14F-4D97-AF65-F5344CB8AC3E}">
        <p14:creationId xmlns:p14="http://schemas.microsoft.com/office/powerpoint/2010/main" val="14145406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odera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Your Moderator: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Moderator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983630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2483662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2483663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40845304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2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90999" y="1769287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1827005" y="1769288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4190999" y="4115205"/>
            <a:ext cx="3983355" cy="1818203"/>
          </a:xfrm>
        </p:spPr>
        <p:txBody>
          <a:bodyPr anchor="ctr"/>
          <a:lstStyle>
            <a:lvl1pPr marL="0" indent="0">
              <a:buNone/>
              <a:defRPr lang="en-US" sz="24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500"/>
              </a:spcBef>
              <a:buNone/>
              <a:defRPr sz="2000" i="1"/>
            </a:lvl2pPr>
            <a:lvl3pPr marL="457200" indent="0">
              <a:spcBef>
                <a:spcPts val="800"/>
              </a:spcBef>
              <a:buFontTx/>
              <a:buNone/>
              <a:defRPr sz="1800">
                <a:solidFill>
                  <a:schemeClr val="tx1"/>
                </a:solidFill>
              </a:defRPr>
            </a:lvl3pPr>
            <a:lvl4pPr marL="82296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827005" y="4115206"/>
            <a:ext cx="1573420" cy="181820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786560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ers (3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Your Presenters: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104211" y="1550213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Picture Placeholder 2">
            <a:extLst>
              <a:ext uri="{FF2B5EF4-FFF2-40B4-BE49-F238E27FC236}">
                <a16:creationId xmlns:a16="http://schemas.microsoft.com/office/drawing/2014/main" id="{C0C6114B-D2AA-4229-BCFB-04B0363D87F6}"/>
              </a:ext>
            </a:extLst>
          </p:cNvPr>
          <p:cNvSpPr>
            <a:spLocks noGrp="1" noChangeAspect="1"/>
          </p:cNvSpPr>
          <p:nvPr>
            <p:ph type="pic" idx="11"/>
          </p:nvPr>
        </p:nvSpPr>
        <p:spPr>
          <a:xfrm>
            <a:off x="2289149" y="1550214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6D0BB0CF-FF39-4644-864F-D1DE162FCA0A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3603599" y="3169259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F2CEA25B-149F-4B0D-99E1-EB15B6122285}"/>
              </a:ext>
            </a:extLst>
          </p:cNvPr>
          <p:cNvSpPr>
            <a:spLocks noGrp="1" noChangeAspect="1"/>
          </p:cNvSpPr>
          <p:nvPr>
            <p:ph type="pic" idx="13"/>
          </p:nvPr>
        </p:nvSpPr>
        <p:spPr>
          <a:xfrm>
            <a:off x="1788537" y="3169260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5F412FA4-B02E-44E6-8B54-8C543AF12548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3041624" y="4788305"/>
            <a:ext cx="3983355" cy="1183871"/>
          </a:xfrm>
        </p:spPr>
        <p:txBody>
          <a:bodyPr anchor="ctr"/>
          <a:lstStyle>
            <a:lvl1pPr marL="0" indent="0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274320" indent="0">
              <a:spcBef>
                <a:spcPts val="300"/>
              </a:spcBef>
              <a:buNone/>
              <a:defRPr sz="1800" i="1"/>
            </a:lvl2pPr>
            <a:lvl3pPr marL="274320" indent="0">
              <a:spcBef>
                <a:spcPts val="600"/>
              </a:spcBef>
              <a:buFontTx/>
              <a:buNone/>
              <a:defRPr sz="1600">
                <a:solidFill>
                  <a:schemeClr val="tx1"/>
                </a:solidFill>
              </a:defRPr>
            </a:lvl3pPr>
            <a:lvl4pPr marL="640080" indent="-365760">
              <a:spcBef>
                <a:spcPts val="3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600" i="1">
                <a:solidFill>
                  <a:schemeClr val="accent1"/>
                </a:solidFill>
              </a:defRPr>
            </a:lvl4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</p:txBody>
      </p:sp>
      <p:sp>
        <p:nvSpPr>
          <p:cNvPr id="10" name="Picture Placeholder 2">
            <a:extLst>
              <a:ext uri="{FF2B5EF4-FFF2-40B4-BE49-F238E27FC236}">
                <a16:creationId xmlns:a16="http://schemas.microsoft.com/office/drawing/2014/main" id="{681D4FF5-6288-4D27-802B-1F68F7152C8A}"/>
              </a:ext>
            </a:extLst>
          </p:cNvPr>
          <p:cNvSpPr>
            <a:spLocks noGrp="1" noChangeAspect="1"/>
          </p:cNvSpPr>
          <p:nvPr>
            <p:ph type="pic" idx="15"/>
          </p:nvPr>
        </p:nvSpPr>
        <p:spPr>
          <a:xfrm>
            <a:off x="1226562" y="4788306"/>
            <a:ext cx="1024487" cy="1183870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Autofit/>
          </a:bodyPr>
          <a:lstStyle>
            <a:lvl1pPr marL="0" indent="0" algn="ctr">
              <a:lnSpc>
                <a:spcPct val="100000"/>
              </a:lnSpc>
              <a:buNone/>
              <a:defRPr sz="16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5187907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ctiv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62100"/>
            <a:ext cx="7955280" cy="4614863"/>
          </a:xfrm>
        </p:spPr>
        <p:txBody>
          <a:bodyPr anchor="ctr"/>
          <a:lstStyle>
            <a:lvl1pPr marL="274320" indent="-274320">
              <a:buSzPct val="130000"/>
              <a:buFont typeface="Wingdings 2" panose="05020102010507070707" pitchFamily="18" charset="2"/>
              <a:buChar char=""/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FF1AEB-41C4-4F09-A84E-76A8A2E5FB0C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Today’s Objectives: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1BC28C-8AF2-4940-BDB9-E673A861171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82823" y="365126"/>
            <a:ext cx="2206570" cy="109537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39BDA01-EE61-49D4-8FAA-01389FC14AC8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869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ries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3200" y="365126"/>
            <a:ext cx="7110730" cy="1051560"/>
          </a:xfrm>
        </p:spPr>
        <p:txBody>
          <a:bodyPr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48CE21-7AFE-4E43-95C7-CE54C7F8E328}"/>
              </a:ext>
            </a:extLst>
          </p:cNvPr>
          <p:cNvGrpSpPr/>
          <p:nvPr userDrawn="1"/>
        </p:nvGrpSpPr>
        <p:grpSpPr>
          <a:xfrm>
            <a:off x="408972" y="0"/>
            <a:ext cx="796952" cy="1591228"/>
            <a:chOff x="628648" y="-1"/>
            <a:chExt cx="1019624" cy="1591228"/>
          </a:xfrm>
          <a:effectLst>
            <a:outerShdw blurRad="50800" dist="25400" dir="8100000" algn="tr" rotWithShape="0">
              <a:prstClr val="black">
                <a:alpha val="30000"/>
              </a:prstClr>
            </a:outerShdw>
          </a:effectLst>
        </p:grpSpPr>
        <p:sp>
          <p:nvSpPr>
            <p:cNvPr id="8" name="Pentagon 3">
              <a:extLst>
                <a:ext uri="{FF2B5EF4-FFF2-40B4-BE49-F238E27FC236}">
                  <a16:creationId xmlns:a16="http://schemas.microsoft.com/office/drawing/2014/main" id="{66EF78EF-7007-4AD8-B0B0-9D842402A112}"/>
                </a:ext>
              </a:extLst>
            </p:cNvPr>
            <p:cNvSpPr/>
            <p:nvPr userDrawn="1"/>
          </p:nvSpPr>
          <p:spPr>
            <a:xfrm rot="5400000">
              <a:off x="342847" y="285802"/>
              <a:ext cx="1591227" cy="1019623"/>
            </a:xfrm>
            <a:prstGeom prst="homePlate">
              <a:avLst>
                <a:gd name="adj" fmla="val 44467"/>
              </a:avLst>
            </a:prstGeom>
            <a:gradFill flip="none" rotWithShape="1">
              <a:gsLst>
                <a:gs pos="0">
                  <a:schemeClr val="accent2">
                    <a:lumMod val="67000"/>
                  </a:schemeClr>
                </a:gs>
                <a:gs pos="48000">
                  <a:schemeClr val="accent2">
                    <a:lumMod val="97000"/>
                    <a:lumOff val="3000"/>
                  </a:schemeClr>
                </a:gs>
                <a:gs pos="100000">
                  <a:schemeClr val="accent2">
                    <a:lumMod val="60000"/>
                    <a:lumOff val="4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  <a:ln w="25400">
              <a:solidFill>
                <a:schemeClr val="bg1">
                  <a:lumMod val="50000"/>
                </a:schemeClr>
              </a:soli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Pentagon 3">
              <a:extLst>
                <a:ext uri="{FF2B5EF4-FFF2-40B4-BE49-F238E27FC236}">
                  <a16:creationId xmlns:a16="http://schemas.microsoft.com/office/drawing/2014/main" id="{D523D052-BBAD-4207-B109-48CB7A77CC9E}"/>
                </a:ext>
              </a:extLst>
            </p:cNvPr>
            <p:cNvSpPr/>
            <p:nvPr userDrawn="1"/>
          </p:nvSpPr>
          <p:spPr>
            <a:xfrm rot="5400000">
              <a:off x="430116" y="198531"/>
              <a:ext cx="1416687" cy="1019623"/>
            </a:xfrm>
            <a:prstGeom prst="homePlate">
              <a:avLst>
                <a:gd name="adj" fmla="val 41756"/>
              </a:avLst>
            </a:prstGeom>
            <a:gradFill flip="none" rotWithShape="1">
              <a:gsLst>
                <a:gs pos="0">
                  <a:schemeClr val="bg1">
                    <a:lumMod val="75000"/>
                  </a:schemeClr>
                </a:gs>
                <a:gs pos="53000">
                  <a:srgbClr val="F1F1F1"/>
                </a:gs>
                <a:gs pos="25000">
                  <a:schemeClr val="bg1">
                    <a:lumMod val="95000"/>
                  </a:schemeClr>
                </a:gs>
                <a:gs pos="6000">
                  <a:schemeClr val="bg1">
                    <a:lumMod val="85000"/>
                  </a:schemeClr>
                </a:gs>
                <a:gs pos="77000">
                  <a:srgbClr val="E3E3E3"/>
                </a:gs>
                <a:gs pos="97345">
                  <a:schemeClr val="bg1">
                    <a:lumMod val="75000"/>
                  </a:schemeClr>
                </a:gs>
              </a:gsLst>
              <a:lin ang="0" scaled="1"/>
              <a:tileRect/>
            </a:gradFill>
            <a:ln w="25400">
              <a:gradFill flip="none" rotWithShape="1">
                <a:gsLst>
                  <a:gs pos="100000">
                    <a:schemeClr val="bg1">
                      <a:lumMod val="75000"/>
                    </a:schemeClr>
                  </a:gs>
                  <a:gs pos="0">
                    <a:schemeClr val="accent4">
                      <a:lumMod val="67000"/>
                    </a:schemeClr>
                  </a:gs>
                  <a:gs pos="48000">
                    <a:schemeClr val="accent4">
                      <a:lumMod val="97000"/>
                      <a:lumOff val="3000"/>
                    </a:schemeClr>
                  </a:gs>
                  <a:gs pos="85000">
                    <a:schemeClr val="accent4">
                      <a:lumMod val="60000"/>
                      <a:lumOff val="40000"/>
                    </a:schemeClr>
                  </a:gs>
                </a:gsLst>
                <a:lin ang="10800000" scaled="1"/>
                <a:tileRect/>
              </a:gradFill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Text Placeholder 3">
            <a:extLst>
              <a:ext uri="{FF2B5EF4-FFF2-40B4-BE49-F238E27FC236}">
                <a16:creationId xmlns:a16="http://schemas.microsoft.com/office/drawing/2014/main" id="{121EAC3E-DB16-448B-9877-1345E9FF81B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9424" y="528805"/>
            <a:ext cx="921646" cy="804862"/>
          </a:xfrm>
        </p:spPr>
        <p:txBody>
          <a:bodyPr tIns="73152">
            <a:normAutofit/>
          </a:bodyPr>
          <a:lstStyle>
            <a:lvl1pPr marL="0" indent="0" algn="ctr">
              <a:buNone/>
              <a:defRPr lang="en-US" sz="4000" b="1" i="0" kern="1200" cap="small" spc="40" baseline="0" dirty="0" smtClean="0">
                <a:ln w="15875">
                  <a:gradFill flip="none" rotWithShape="1">
                    <a:gsLst>
                      <a:gs pos="0">
                        <a:schemeClr val="accent2"/>
                      </a:gs>
                      <a:gs pos="100000">
                        <a:schemeClr val="accent5"/>
                      </a:gs>
                    </a:gsLst>
                    <a:lin ang="16200000" scaled="1"/>
                    <a:tileRect/>
                  </a:gradFill>
                </a:ln>
                <a:gradFill flip="none" rotWithShape="1">
                  <a:gsLst>
                    <a:gs pos="0">
                      <a:schemeClr val="accent2">
                        <a:lumMod val="40000"/>
                        <a:lumOff val="60000"/>
                      </a:schemeClr>
                    </a:gs>
                    <a:gs pos="46000">
                      <a:schemeClr val="accent2">
                        <a:lumMod val="95000"/>
                        <a:lumOff val="5000"/>
                      </a:schemeClr>
                    </a:gs>
                    <a:gs pos="100000">
                      <a:schemeClr val="accent2">
                        <a:lumMod val="60000"/>
                      </a:schemeClr>
                    </a:gs>
                  </a:gsLst>
                  <a:path path="circle">
                    <a:fillToRect l="50000" t="130000" r="50000" b="-30000"/>
                  </a:path>
                  <a:tileRect/>
                </a:gradFill>
                <a:effectLst>
                  <a:innerShdw blurRad="101600" dist="76200" dir="18900000">
                    <a:prstClr val="black">
                      <a:alpha val="30000"/>
                    </a:prstClr>
                  </a:innerShdw>
                </a:effectLst>
                <a:latin typeface="+mj-lt"/>
                <a:ea typeface="+mj-ea"/>
                <a:cs typeface="Impact" panose="020B080603090205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#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25188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962025" y="4800600"/>
            <a:ext cx="6724083" cy="566738"/>
          </a:xfrm>
        </p:spPr>
        <p:txBody>
          <a:bodyPr anchor="b">
            <a:normAutofit/>
          </a:bodyPr>
          <a:lstStyle>
            <a:lvl1pPr marL="457200" indent="-457200" algn="r">
              <a:buClr>
                <a:srgbClr val="7A232E"/>
              </a:buClr>
              <a:buFont typeface="Wingdings" panose="05000000000000000000" pitchFamily="2" charset="2"/>
              <a:buChar char="Ø"/>
              <a:defRPr sz="3200" b="0" spc="40" baseline="0"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100000">
                      <a:schemeClr val="accent1">
                        <a:lumMod val="5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r>
              <a:rPr lang="en-US" dirty="0" err="1"/>
              <a:t>FirstName</a:t>
            </a:r>
            <a:r>
              <a:rPr lang="en-US" dirty="0"/>
              <a:t> </a:t>
            </a:r>
            <a:r>
              <a:rPr lang="en-US" dirty="0" err="1"/>
              <a:t>LastName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962026" y="1076325"/>
            <a:ext cx="6724650" cy="2962275"/>
          </a:xfrm>
        </p:spPr>
        <p:txBody>
          <a:bodyPr anchor="ctr" anchorCtr="0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Type quote here</a:t>
            </a:r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962025" y="5398235"/>
            <a:ext cx="6724083" cy="354865"/>
          </a:xfrm>
        </p:spPr>
        <p:txBody>
          <a:bodyPr anchor="ctr" anchorCtr="0">
            <a:noAutofit/>
          </a:bodyPr>
          <a:lstStyle>
            <a:lvl1pPr marL="0" indent="0" algn="r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7" name="Title 1"/>
          <p:cNvSpPr txBox="1">
            <a:spLocks/>
          </p:cNvSpPr>
          <p:nvPr userDrawn="1"/>
        </p:nvSpPr>
        <p:spPr>
          <a:xfrm>
            <a:off x="0" y="729116"/>
            <a:ext cx="962025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 rot="10800000">
            <a:off x="7686675" y="2155824"/>
            <a:ext cx="971550" cy="1897061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 defTabSz="4572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b="1" i="0" kern="1200" cap="small" baseline="0">
                <a:gradFill>
                  <a:gsLst>
                    <a:gs pos="0">
                      <a:srgbClr val="004874"/>
                    </a:gs>
                    <a:gs pos="100000">
                      <a:srgbClr val="041F36"/>
                    </a:gs>
                  </a:gsLst>
                  <a:lin ang="5400000" scaled="1"/>
                </a:gradFill>
                <a:latin typeface="Myriad Pro Cond"/>
                <a:ea typeface="+mj-ea"/>
                <a:cs typeface="Myriad Pro Cond"/>
              </a:defRPr>
            </a:lvl1pPr>
          </a:lstStyle>
          <a:p>
            <a:pPr algn="r"/>
            <a:r>
              <a:rPr lang="en-US" sz="11500" dirty="0">
                <a:gradFill flip="none" rotWithShape="1">
                  <a:gsLst>
                    <a:gs pos="24000">
                      <a:schemeClr val="accent6">
                        <a:lumMod val="75000"/>
                      </a:schemeClr>
                    </a:gs>
                    <a:gs pos="83000">
                      <a:schemeClr val="accent1">
                        <a:lumMod val="50000"/>
                      </a:schemeClr>
                    </a:gs>
                  </a:gsLst>
                  <a:lin ang="2700000" scaled="1"/>
                  <a:tileRect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D77594-847C-4D9F-8E9C-BA000729C35F}"/>
              </a:ext>
            </a:extLst>
          </p:cNvPr>
          <p:cNvSpPr/>
          <p:nvPr userDrawn="1"/>
        </p:nvSpPr>
        <p:spPr>
          <a:xfrm rot="5400000">
            <a:off x="4311972" y="1309431"/>
            <a:ext cx="27432" cy="67208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01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egal Langu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1B4496C-42F2-4A52-9C95-651EE67206F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725" y="693411"/>
            <a:ext cx="2343150" cy="761532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390525" y="1756800"/>
            <a:ext cx="8307704" cy="3251942"/>
          </a:xfrm>
        </p:spPr>
        <p:txBody>
          <a:bodyPr anchor="ctr" anchorCtr="0">
            <a:normAutofit/>
          </a:bodyPr>
          <a:lstStyle>
            <a:lvl1pPr marL="0" indent="0">
              <a:lnSpc>
                <a:spcPct val="95000"/>
              </a:lnSpc>
              <a:spcBef>
                <a:spcPts val="1000"/>
              </a:spcBef>
              <a:buNone/>
              <a:defRPr sz="2200" b="0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This slide format is to draw attention to precise legal language.  Place legal language here.</a:t>
            </a:r>
            <a:endParaRPr lang="en-US" dirty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10" hasCustomPrompt="1"/>
          </p:nvPr>
        </p:nvSpPr>
        <p:spPr>
          <a:xfrm>
            <a:off x="2543174" y="1064168"/>
            <a:ext cx="6155055" cy="354865"/>
          </a:xfrm>
        </p:spPr>
        <p:txBody>
          <a:bodyPr anchor="ctr" anchorCtr="0">
            <a:noAutofit/>
          </a:bodyPr>
          <a:lstStyle>
            <a:lvl1pPr marL="0" indent="0" algn="l">
              <a:buNone/>
              <a:defRPr sz="1800" i="1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Additional info if applicable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B5A52FF-C423-4C33-BA52-0EE5F11EA94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768B8A7-EB81-4FD2-82D4-E645AB5DA130}"/>
              </a:ext>
            </a:extLst>
          </p:cNvPr>
          <p:cNvSpPr/>
          <p:nvPr userDrawn="1"/>
        </p:nvSpPr>
        <p:spPr>
          <a:xfrm rot="5400000">
            <a:off x="4558282" y="-3103312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A81F1B3-A836-409F-B9E6-2E2CAEB1F5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324100" y="119319"/>
            <a:ext cx="6374129" cy="862470"/>
          </a:xfrm>
        </p:spPr>
        <p:txBody>
          <a:bodyPr>
            <a:normAutofit/>
          </a:bodyPr>
          <a:lstStyle>
            <a:lvl1pPr>
              <a:defRPr sz="2600"/>
            </a:lvl1pPr>
          </a:lstStyle>
          <a:p>
            <a:r>
              <a:rPr lang="en-US"/>
              <a:t>Section name / Title / Reference Info</a:t>
            </a:r>
          </a:p>
        </p:txBody>
      </p:sp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73153095-E629-4333-A9E6-44B7EAB756CC}"/>
              </a:ext>
            </a:extLst>
          </p:cNvPr>
          <p:cNvSpPr>
            <a:spLocks noGrp="1"/>
          </p:cNvSpPr>
          <p:nvPr>
            <p:ph type="body" sz="half" idx="12" hasCustomPrompt="1"/>
          </p:nvPr>
        </p:nvSpPr>
        <p:spPr>
          <a:xfrm>
            <a:off x="390526" y="5095875"/>
            <a:ext cx="7905749" cy="1197102"/>
          </a:xfrm>
        </p:spPr>
        <p:txBody>
          <a:bodyPr anchor="ctr" anchorCtr="0">
            <a:noAutofit/>
          </a:bodyPr>
          <a:lstStyle>
            <a:lvl1pPr marL="0" indent="0" algn="ctr"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If needed, include a callout note about the legal language here.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50596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sourc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411892" y="1120346"/>
            <a:ext cx="4032473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92608" indent="0">
              <a:spcBef>
                <a:spcPts val="600"/>
              </a:spcBef>
              <a:spcAft>
                <a:spcPts val="200"/>
              </a:spcAft>
              <a:buNone/>
              <a:defRPr sz="1400" i="1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576072" indent="-27432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sz="1300" u="sng">
                <a:solidFill>
                  <a:schemeClr val="accent6"/>
                </a:solidFill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lvl="1"/>
            <a:r>
              <a:rPr lang="en-US" dirty="0"/>
              <a:t>Details about resource listed here.</a:t>
            </a:r>
          </a:p>
          <a:p>
            <a:pPr lvl="2"/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4695824" y="1120346"/>
            <a:ext cx="4032504" cy="5056617"/>
          </a:xfrm>
        </p:spPr>
        <p:txBody>
          <a:bodyPr>
            <a:noAutofit/>
          </a:bodyPr>
          <a:lstStyle>
            <a:lvl1pPr>
              <a:spcBef>
                <a:spcPts val="3000"/>
              </a:spcBef>
              <a:defRPr sz="2000"/>
            </a:lvl1pPr>
            <a:lvl2pPr marL="274320" indent="0" algn="l" defTabSz="914400" rtl="0" eaLnBrk="1" latinLnBrk="0" hangingPunct="1">
              <a:lnSpc>
                <a:spcPct val="90000"/>
              </a:lnSpc>
              <a:spcBef>
                <a:spcPts val="8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Font typeface="Arial" panose="020B0604020202020204" pitchFamily="34" charset="0"/>
              <a:buNone/>
              <a:defRPr lang="en-US" sz="1400" i="1" kern="1200" dirty="0">
                <a:solidFill>
                  <a:schemeClr val="accent3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587502" indent="-285750">
              <a:spcBef>
                <a:spcPts val="400"/>
              </a:spcBef>
              <a:buClr>
                <a:schemeClr val="accent3">
                  <a:lumMod val="75000"/>
                  <a:lumOff val="25000"/>
                </a:schemeClr>
              </a:buClr>
              <a:buFont typeface="Wingdings" panose="05000000000000000000" pitchFamily="2" charset="2"/>
              <a:buChar char=""/>
              <a:defRPr lang="en-US" sz="1300" u="sng" kern="1200" baseline="0" dirty="0">
                <a:solidFill>
                  <a:schemeClr val="accent6"/>
                </a:solidFill>
                <a:latin typeface="+mn-lt"/>
                <a:ea typeface="+mn-ea"/>
                <a:cs typeface="+mn-cs"/>
              </a:defRPr>
            </a:lvl3pPr>
          </a:lstStyle>
          <a:p>
            <a:pPr lvl="0"/>
            <a:r>
              <a:rPr lang="en-US" dirty="0"/>
              <a:t>Name of Resource</a:t>
            </a:r>
          </a:p>
          <a:p>
            <a:pPr marL="560070" lvl="1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Details about resource listed here.</a:t>
            </a:r>
          </a:p>
          <a:p>
            <a:pPr marL="587502" lvl="2" indent="-285750" algn="l" defTabSz="914400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bg1">
                  <a:lumMod val="65000"/>
                </a:schemeClr>
              </a:buClr>
            </a:pPr>
            <a:r>
              <a:rPr lang="en-US" dirty="0"/>
              <a:t>Web address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8" y="1003986"/>
            <a:ext cx="45720" cy="585216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4" y="-357680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9D9F95-E05B-461F-9AB6-FCC469E64AE0}"/>
              </a:ext>
            </a:extLst>
          </p:cNvPr>
          <p:cNvSpPr txBox="1"/>
          <p:nvPr userDrawn="1"/>
        </p:nvSpPr>
        <p:spPr>
          <a:xfrm>
            <a:off x="1309816" y="365126"/>
            <a:ext cx="6880779" cy="6163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dirty="0"/>
              <a:t>Resources: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C7C2AD0-E385-4C6D-9FC1-7C6479504B69}"/>
              </a:ext>
            </a:extLst>
          </p:cNvPr>
          <p:cNvSpPr txBox="1"/>
          <p:nvPr userDrawn="1"/>
        </p:nvSpPr>
        <p:spPr>
          <a:xfrm>
            <a:off x="2509079" y="205945"/>
            <a:ext cx="1318054" cy="947351"/>
          </a:xfrm>
          <a:prstGeom prst="rect">
            <a:avLst/>
          </a:prstGeom>
          <a:noFill/>
        </p:spPr>
        <p:txBody>
          <a:bodyPr wrap="none" rtlCol="0">
            <a:noAutofit/>
          </a:bodyPr>
          <a:lstStyle/>
          <a:p>
            <a:pPr algn="l">
              <a:lnSpc>
                <a:spcPct val="85000"/>
              </a:lnSpc>
            </a:pPr>
            <a:r>
              <a:rPr lang="en-US" sz="6600" dirty="0">
                <a:solidFill>
                  <a:schemeClr val="bg1">
                    <a:lumMod val="75000"/>
                  </a:schemeClr>
                </a:solidFill>
                <a:sym typeface="Webdings" panose="05030102010509060703" pitchFamily="18" charset="2"/>
              </a:rPr>
              <a:t></a:t>
            </a:r>
            <a:endParaRPr lang="en-US" sz="66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A246DD3-D6C3-4914-8E87-5DA06C7256D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134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695825" y="1190625"/>
            <a:ext cx="3697604" cy="5165726"/>
          </a:xfrm>
        </p:spPr>
        <p:txBody>
          <a:bodyPr anchor="ctr"/>
          <a:lstStyle>
            <a:lvl1pPr marL="0" indent="0">
              <a:spcBef>
                <a:spcPts val="3000"/>
              </a:spcBef>
              <a:buNone/>
              <a:defRPr lang="en-US" sz="22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  <a:lvl2pPr marL="365760" indent="0">
              <a:spcBef>
                <a:spcPts val="300"/>
              </a:spcBef>
              <a:buNone/>
              <a:defRPr sz="1600" i="1"/>
            </a:lvl2pPr>
            <a:lvl3pPr marL="365760" indent="0">
              <a:spcBef>
                <a:spcPts val="400"/>
              </a:spcBef>
              <a:buFontTx/>
              <a:buNone/>
              <a:defRPr sz="1400" b="1">
                <a:solidFill>
                  <a:schemeClr val="tx1"/>
                </a:solidFill>
              </a:defRPr>
            </a:lvl3pPr>
            <a:lvl4pPr marL="914400" indent="-274320">
              <a:spcBef>
                <a:spcPts val="1200"/>
              </a:spcBef>
              <a:buClr>
                <a:schemeClr val="accent6"/>
              </a:buClr>
              <a:buSzPct val="90000"/>
              <a:buFont typeface="Wingdings" panose="05000000000000000000" pitchFamily="2" charset="2"/>
              <a:buChar char=""/>
              <a:defRPr sz="1300" i="1">
                <a:solidFill>
                  <a:schemeClr val="accent1"/>
                </a:solidFill>
              </a:defRPr>
            </a:lvl4pPr>
            <a:lvl5pPr marL="914400" indent="-274320">
              <a:spcBef>
                <a:spcPts val="200"/>
              </a:spcBef>
              <a:buClr>
                <a:schemeClr val="accent2"/>
              </a:buClr>
              <a:buSzPct val="120000"/>
              <a:buFont typeface="Wingdings" panose="05000000000000000000" pitchFamily="2" charset="2"/>
              <a:buChar char=""/>
              <a:defRPr sz="1300" b="0" i="0" spc="50" baseline="0">
                <a:solidFill>
                  <a:schemeClr val="accent3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en-US" dirty="0"/>
              <a:t>Presenter Name</a:t>
            </a:r>
          </a:p>
          <a:p>
            <a:pPr lvl="1"/>
            <a:r>
              <a:rPr lang="en-US" dirty="0"/>
              <a:t>Position</a:t>
            </a:r>
          </a:p>
          <a:p>
            <a:pPr lvl="2"/>
            <a:r>
              <a:rPr lang="en-US" dirty="0"/>
              <a:t>Organization</a:t>
            </a:r>
          </a:p>
          <a:p>
            <a:pPr lvl="3"/>
            <a:r>
              <a:rPr lang="en-US" dirty="0"/>
              <a:t>Email</a:t>
            </a:r>
          </a:p>
          <a:p>
            <a:pPr lvl="4"/>
            <a:r>
              <a:rPr lang="en-US" dirty="0"/>
              <a:t>Phone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E098955-8651-419E-86A8-56788A65E26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Contact Information:</a:t>
            </a: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84F4F1A-CF95-4957-953C-C908BBDF28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6285" y="2543613"/>
            <a:ext cx="2974602" cy="1389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65256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551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41E19837-98EC-4FB4-8EB6-9858802534A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469" y="2270681"/>
            <a:ext cx="7180494" cy="1590924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3F84F2E-6236-45E4-BF4A-77147E57945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1369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mplate Informa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8D146980-D8A2-4012-978A-9289360E76CE}"/>
              </a:ext>
            </a:extLst>
          </p:cNvPr>
          <p:cNvCxnSpPr>
            <a:cxnSpLocks/>
          </p:cNvCxnSpPr>
          <p:nvPr userDrawn="1"/>
        </p:nvCxnSpPr>
        <p:spPr>
          <a:xfrm>
            <a:off x="4568467" y="5377715"/>
            <a:ext cx="4572000" cy="0"/>
          </a:xfrm>
          <a:prstGeom prst="line">
            <a:avLst/>
          </a:prstGeom>
          <a:ln w="762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Rectangle 32"/>
          <p:cNvSpPr/>
          <p:nvPr userDrawn="1"/>
        </p:nvSpPr>
        <p:spPr>
          <a:xfrm>
            <a:off x="0" y="3981452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67000"/>
                </a:schemeClr>
              </a:gs>
              <a:gs pos="100000">
                <a:schemeClr val="accent2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 userDrawn="1"/>
        </p:nvSpPr>
        <p:spPr>
          <a:xfrm>
            <a:off x="0" y="5513221"/>
            <a:ext cx="4429402" cy="295275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67000"/>
                </a:schemeClr>
              </a:gs>
              <a:gs pos="100000">
                <a:schemeClr val="accent1">
                  <a:lumMod val="97000"/>
                  <a:lumOff val="3000"/>
                </a:schemeClr>
              </a:gs>
            </a:gsLst>
            <a:lin ang="16200000" scaled="1"/>
            <a:tileRect/>
          </a:gradFill>
          <a:ln>
            <a:noFill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4695825" y="1480004"/>
            <a:ext cx="4297680" cy="51911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indent="0"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Beyond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en-US" sz="20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standard offerings,</a:t>
            </a:r>
          </a:p>
          <a:p>
            <a:pPr marL="0" indent="0">
              <a:spcAft>
                <a:spcPts val="1000"/>
              </a:spcAft>
              <a:buFont typeface="Arial" panose="020B0604020202020204" pitchFamily="34" charset="0"/>
              <a:buNone/>
            </a:pP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1150" b="0">
                <a:latin typeface="Arial" panose="020B0604020202020204" pitchFamily="34" charset="0"/>
                <a:cs typeface="Arial" panose="020B0604020202020204" pitchFamily="34" charset="0"/>
              </a:rPr>
              <a:t>his</a:t>
            </a:r>
            <a:r>
              <a:rPr lang="en-US" sz="1150" b="0" baseline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contains a set of custom slides built to help you prepare your presentation.  Included are: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Your Moderator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Speaker </a:t>
            </a: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Slide choices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Where Are You? 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000" b="0" i="1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(location slide)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Today’s Objectives</a:t>
            </a: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Series Set</a:t>
            </a:r>
          </a:p>
          <a:p>
            <a:pPr marL="62865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Quote</a:t>
            </a:r>
          </a:p>
          <a:p>
            <a:pPr marL="0" indent="0">
              <a:spcBef>
                <a:spcPts val="300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500" b="1" baseline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 &amp; Name / Occupation / Org boxes:</a:t>
            </a:r>
            <a:endParaRPr lang="en-US" sz="1500" b="1" baseline="0" dirty="0">
              <a:solidFill>
                <a:schemeClr val="accen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40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This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works like a multi-level bulleted list</a:t>
            </a: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.  Use </a:t>
            </a:r>
            <a:r>
              <a:rPr lang="en-US" sz="1050" baseline="0" dirty="0">
                <a:latin typeface="Arial" panose="020B0604020202020204" pitchFamily="34" charset="0"/>
                <a:cs typeface="Arial" panose="020B0604020202020204" pitchFamily="34" charset="0"/>
              </a:rPr>
              <a:t>the list level buttons on your “Home” tab to</a:t>
            </a:r>
            <a:b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aseline="0">
                <a:latin typeface="Arial" panose="020B0604020202020204" pitchFamily="34" charset="0"/>
                <a:cs typeface="Arial" panose="020B0604020202020204" pitchFamily="34" charset="0"/>
              </a:rPr>
              <a:t>change formatting levels.</a:t>
            </a:r>
            <a:endParaRPr lang="en-US" sz="105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Aft>
                <a:spcPts val="600"/>
              </a:spcAft>
              <a:buFont typeface="Arial" panose="020B0604020202020204" pitchFamily="34" charset="0"/>
              <a:buNone/>
            </a:pPr>
            <a:endParaRPr lang="en-U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7084799" y="4562930"/>
            <a:ext cx="1734243" cy="644333"/>
            <a:chOff x="6721200" y="5603662"/>
            <a:chExt cx="1296075" cy="481538"/>
          </a:xfrm>
        </p:grpSpPr>
        <p:grpSp>
          <p:nvGrpSpPr>
            <p:cNvPr id="8" name="Group 7"/>
            <p:cNvGrpSpPr/>
            <p:nvPr userDrawn="1"/>
          </p:nvGrpSpPr>
          <p:grpSpPr>
            <a:xfrm>
              <a:off x="6721200" y="5603662"/>
              <a:ext cx="881689" cy="481538"/>
              <a:chOff x="6721200" y="5603662"/>
              <a:chExt cx="881689" cy="481538"/>
            </a:xfrm>
          </p:grpSpPr>
          <p:pic>
            <p:nvPicPr>
              <p:cNvPr id="4" name="Picture 3"/>
              <p:cNvPicPr>
                <a:picLocks noChangeAspect="1"/>
              </p:cNvPicPr>
              <p:nvPr userDrawn="1"/>
            </p:nvPicPr>
            <p:blipFill>
              <a:blip r:embed="rId2"/>
              <a:stretch>
                <a:fillRect/>
              </a:stretch>
            </p:blipFill>
            <p:spPr>
              <a:xfrm>
                <a:off x="6721200" y="5603662"/>
                <a:ext cx="881689" cy="481538"/>
              </a:xfrm>
              <a:prstGeom prst="rect">
                <a:avLst/>
              </a:prstGeom>
            </p:spPr>
          </p:pic>
          <p:sp>
            <p:nvSpPr>
              <p:cNvPr id="5" name="Rectangle 4"/>
              <p:cNvSpPr/>
              <p:nvPr userDrawn="1"/>
            </p:nvSpPr>
            <p:spPr>
              <a:xfrm>
                <a:off x="7236000" y="5644800"/>
                <a:ext cx="366889" cy="178031"/>
              </a:xfrm>
              <a:prstGeom prst="rect">
                <a:avLst/>
              </a:prstGeom>
              <a:solidFill>
                <a:srgbClr val="FFC000">
                  <a:alpha val="10000"/>
                </a:srgbClr>
              </a:solidFill>
              <a:ln w="19050"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7" name="Left Arrow 16"/>
            <p:cNvSpPr/>
            <p:nvPr userDrawn="1"/>
          </p:nvSpPr>
          <p:spPr>
            <a:xfrm>
              <a:off x="7642875" y="5644800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Rectangle 27"/>
          <p:cNvSpPr/>
          <p:nvPr userDrawn="1"/>
        </p:nvSpPr>
        <p:spPr>
          <a:xfrm>
            <a:off x="5040000" y="1"/>
            <a:ext cx="278130" cy="137638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 userDrawn="1"/>
        </p:nvSpPr>
        <p:spPr>
          <a:xfrm>
            <a:off x="4429402" y="1376381"/>
            <a:ext cx="278130" cy="548162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 userDrawn="1"/>
        </p:nvSpPr>
        <p:spPr>
          <a:xfrm>
            <a:off x="91736" y="1480004"/>
            <a:ext cx="4337666" cy="535229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spcAft>
                <a:spcPts val="300"/>
              </a:spcAft>
            </a:pPr>
            <a:r>
              <a:rPr lang="en-US" sz="2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use</a:t>
            </a:r>
            <a:r>
              <a:rPr lang="en-US" sz="2000" b="1" baseline="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this template: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When creating a new slide, click the arrow under the “New Slide” button.  This will display the template master slides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available.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Select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the layout you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need from the list.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Likewise, to </a:t>
            </a:r>
            <a:r>
              <a:rPr lang="en-US" sz="1050" b="0" i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b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template master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of an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existing slide, click the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Layout”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button right </a:t>
            </a:r>
            <a:b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next 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to 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the “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New Slide” button.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General Template Notes:</a:t>
            </a:r>
          </a:p>
          <a:p>
            <a:pPr marL="91440" lvl="0" indent="0"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1800" b="0" u="none" spc="60" baseline="0">
                <a:solidFill>
                  <a:schemeClr val="accent5">
                    <a:lumMod val="20000"/>
                    <a:lumOff val="80000"/>
                  </a:schemeClr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  <a:sym typeface="Wingdings" panose="05000000000000000000" pitchFamily="2" charset="2"/>
              </a:rPr>
              <a:t></a:t>
            </a:r>
            <a:r>
              <a:rPr lang="en-US" sz="1800" b="1" u="none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 </a:t>
            </a:r>
            <a:r>
              <a:rPr lang="en-US" sz="1800" b="1" u="sng" spc="60" baseline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DO </a:t>
            </a:r>
            <a:r>
              <a:rPr lang="en-US" sz="1800" b="1" u="sng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NOT</a:t>
            </a:r>
            <a:r>
              <a:rPr lang="en-US" sz="1800" b="1" u="none" spc="60" baseline="0" dirty="0"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j-lt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ý"/>
              <a:tabLst/>
              <a:defRPr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Space out your bullets using the “enter” key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  Please note if a spacing adjustment is required.</a:t>
            </a:r>
            <a:endParaRPr lang="en-US" sz="1050" b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Type any titles in all uppercase or with caps lock on</a:t>
            </a:r>
            <a:r>
              <a:rPr lang="en-US" sz="1050" b="0" baseline="0" dirty="0">
                <a:latin typeface="Arial" panose="020B0604020202020204" pitchFamily="34" charset="0"/>
                <a:cs typeface="Arial" panose="020B0604020202020204" pitchFamily="34" charset="0"/>
              </a:rPr>
              <a:t>, as formatting is automatic. Type using standard title caps.</a:t>
            </a:r>
          </a:p>
          <a:p>
            <a:pPr marL="457200" lvl="1" indent="-171450">
              <a:spcAft>
                <a:spcPts val="600"/>
              </a:spcAft>
              <a:buClr>
                <a:schemeClr val="accent2"/>
              </a:buClr>
              <a:buFont typeface="Wingdings" panose="05000000000000000000" pitchFamily="2" charset="2"/>
              <a:buChar char="ý"/>
            </a:pPr>
            <a:r>
              <a:rPr lang="en-US" sz="1050" b="1" baseline="0" dirty="0">
                <a:latin typeface="Arial" panose="020B0604020202020204" pitchFamily="34" charset="0"/>
                <a:cs typeface="Arial" panose="020B0604020202020204" pitchFamily="34" charset="0"/>
              </a:rPr>
              <a:t>Change heading alignment </a:t>
            </a:r>
            <a:r>
              <a:rPr lang="en-US" sz="1050" b="1" baseline="0">
                <a:latin typeface="Arial" panose="020B0604020202020204" pitchFamily="34" charset="0"/>
                <a:cs typeface="Arial" panose="020B0604020202020204" pitchFamily="34" charset="0"/>
              </a:rPr>
              <a:t>or location for standard content slide material</a:t>
            </a:r>
            <a:r>
              <a:rPr lang="en-US" sz="1050" b="0" baseline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9144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1800" b="0" u="none" kern="1200" spc="60" baseline="0">
                <a:solidFill>
                  <a:srgbClr val="92D050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latin typeface="+mn-lt"/>
                <a:ea typeface="+mn-ea"/>
                <a:cs typeface="Arial" panose="020B0604020202020204" pitchFamily="34" charset="0"/>
                <a:sym typeface="Wingdings" panose="05000000000000000000" pitchFamily="2" charset="2"/>
              </a:rPr>
              <a:t>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1800" b="1" i="0" u="sng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DO</a:t>
            </a:r>
            <a:r>
              <a:rPr kumimoji="0" lang="en-US" sz="1800" b="1" i="0" u="none" strike="noStrike" kern="1200" cap="none" spc="60" normalizeH="0" baseline="0" noProof="0">
                <a:ln>
                  <a:noFill/>
                </a:ln>
                <a:solidFill>
                  <a:schemeClr val="bg1"/>
                </a:solidFill>
                <a:effectLst>
                  <a:outerShdw blurRad="76200" dist="38100" dir="8100000" algn="tr" rotWithShape="0">
                    <a:prstClr val="black">
                      <a:alpha val="60000"/>
                    </a:prstClr>
                  </a:outerShdw>
                </a:effectLst>
                <a:uLnTx/>
                <a:uFillTx/>
                <a:latin typeface="+mj-lt"/>
                <a:ea typeface="+mn-ea"/>
                <a:cs typeface="Arial" panose="020B0604020202020204" pitchFamily="34" charset="0"/>
              </a:rPr>
              <a:t>:</a:t>
            </a:r>
          </a:p>
          <a:p>
            <a:pPr marL="457200" marR="0" lvl="1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72AF2F"/>
              </a:buClr>
              <a:buSzTx/>
              <a:buFont typeface="Wingdings" panose="05000000000000000000" pitchFamily="2" charset="2"/>
              <a:buChar char="þ"/>
              <a:tabLst/>
              <a:defRPr/>
            </a:pPr>
            <a:r>
              <a:rPr kumimoji="0" lang="en-US" sz="105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Reference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your graphics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.  Add a note at the top of the “Slide notes” section that indicates where your graphic </a:t>
            </a: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originated.</a:t>
            </a:r>
          </a:p>
          <a:p>
            <a:pPr marL="457200" marR="0" lvl="1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0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Note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that any graphics not referenced or in violation of </a:t>
            </a:r>
            <a:r>
              <a:rPr kumimoji="0" lang="en-US" sz="1050" b="1" i="0" u="none" strike="noStrike" kern="1200" cap="none" spc="0" normalizeH="0" baseline="0" noProof="0" dirty="0">
                <a:ln>
                  <a:noFill/>
                </a:ln>
                <a:solidFill>
                  <a:schemeClr val="accent4">
                    <a:lumMod val="2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US Copyright Law, Title 17 </a:t>
            </a:r>
            <a:r>
              <a:rPr kumimoji="0" 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will be replaced to ensure your protection.</a:t>
            </a:r>
          </a:p>
          <a:p>
            <a:pPr marL="0" indent="0">
              <a:spcBef>
                <a:spcPts val="600"/>
              </a:spcBef>
              <a:buFont typeface="Arial" panose="020B0604020202020204" pitchFamily="34" charset="0"/>
              <a:buNone/>
            </a:pPr>
            <a:endParaRPr lang="en-US" sz="1100" b="0" baseline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5308798" y="88691"/>
            <a:ext cx="3245631" cy="1102812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l"/>
            <a:r>
              <a:rPr lang="en-US" sz="1400" i="1" kern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slide contains information on how to use </a:t>
            </a: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this template, and is hidden. </a:t>
            </a:r>
          </a:p>
          <a:p>
            <a:pPr algn="l">
              <a:spcBef>
                <a:spcPts val="300"/>
              </a:spcBef>
            </a:pP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It is not a part of </a:t>
            </a:r>
            <a:b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lang="en-US" sz="1400" i="1" kern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the presentation.</a:t>
            </a:r>
            <a:endParaRPr lang="en-US" sz="1400" i="1" kern="1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0" y="1376381"/>
            <a:ext cx="9144000" cy="0"/>
          </a:xfrm>
          <a:prstGeom prst="line">
            <a:avLst/>
          </a:prstGeom>
          <a:ln w="101600">
            <a:solidFill>
              <a:schemeClr val="bg1">
                <a:lumMod val="50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7084799" y="2286069"/>
            <a:ext cx="1619719" cy="1620538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1" indent="-171450" algn="l" defTabSz="4572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4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sz="1100" b="0" baseline="0">
                <a:latin typeface="Arial" panose="020B0604020202020204" pitchFamily="34" charset="0"/>
                <a:cs typeface="Arial" panose="020B0604020202020204" pitchFamily="34" charset="0"/>
              </a:rPr>
              <a:t>Legal Language</a:t>
            </a:r>
            <a:endParaRPr lang="en-US" sz="1100" b="0" baseline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Poll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Save the Date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/>
              <a:t>Questions</a:t>
            </a:r>
            <a:endParaRPr lang="en-US" sz="1100" b="0" baseline="0" dirty="0"/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Resources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Contact</a:t>
            </a:r>
          </a:p>
          <a:p>
            <a:pPr marL="0" lvl="1" indent="-171450">
              <a:lnSpc>
                <a:spcPct val="90000"/>
              </a:lnSpc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en-US" sz="1100" b="0" baseline="0" dirty="0"/>
              <a:t>Thank You</a:t>
            </a:r>
            <a:endParaRPr lang="en-US" sz="1100" b="0" dirty="0"/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5040000" y="225258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 userDrawn="1"/>
        </p:nvCxnSpPr>
        <p:spPr>
          <a:xfrm>
            <a:off x="5040000" y="3766530"/>
            <a:ext cx="33624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4EBE4A4-93BC-4F5F-96D7-3EB1B9477815}"/>
              </a:ext>
            </a:extLst>
          </p:cNvPr>
          <p:cNvGrpSpPr/>
          <p:nvPr userDrawn="1"/>
        </p:nvGrpSpPr>
        <p:grpSpPr>
          <a:xfrm>
            <a:off x="5101094" y="5519741"/>
            <a:ext cx="3776420" cy="1204516"/>
            <a:chOff x="9823451" y="-913608"/>
            <a:chExt cx="3776420" cy="1204516"/>
          </a:xfrm>
        </p:grpSpPr>
        <p:sp>
          <p:nvSpPr>
            <p:cNvPr id="23" name="TextBox 22"/>
            <p:cNvSpPr txBox="1"/>
            <p:nvPr userDrawn="1"/>
          </p:nvSpPr>
          <p:spPr>
            <a:xfrm>
              <a:off x="11200962" y="-833368"/>
              <a:ext cx="2398909" cy="1044036"/>
            </a:xfrm>
            <a:prstGeom prst="rect">
              <a:avLst/>
            </a:prstGeom>
            <a:noFill/>
          </p:spPr>
          <p:txBody>
            <a:bodyPr wrap="square" rtlCol="0" anchor="ctr">
              <a:noAutofit/>
            </a:bodyPr>
            <a:lstStyle/>
            <a:p>
              <a:pPr algn="l">
                <a:lnSpc>
                  <a:spcPct val="90000"/>
                </a:lnSpc>
              </a:pPr>
              <a:r>
                <a:rPr lang="en-US" sz="1200" b="1" i="0" spc="4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Don’t delete </a:t>
              </a:r>
              <a:r>
                <a:rPr lang="en-US" sz="1200" b="1" i="0" spc="40" dirty="0">
                  <a:solidFill>
                    <a:schemeClr val="tx1">
                      <a:lumMod val="85000"/>
                      <a:lumOff val="15000"/>
                    </a:schemeClr>
                  </a:solidFill>
                  <a:latin typeface="+mj-lt"/>
                </a:rPr>
                <a:t>this slide until the presentation is final.</a:t>
              </a:r>
              <a:endParaRPr lang="en-US" sz="1200" b="1" i="0" spc="40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endParaRPr>
            </a:p>
            <a:p>
              <a:pPr algn="ctr">
                <a:lnSpc>
                  <a:spcPct val="90000"/>
                </a:lnSpc>
                <a:spcBef>
                  <a:spcPts val="600"/>
                </a:spcBef>
              </a:pP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Keep it </a:t>
              </a:r>
              <a:r>
                <a:rPr lang="en-US" sz="1500" b="1" i="0" spc="40" baseline="0">
                  <a:solidFill>
                    <a:srgbClr val="9D1C30"/>
                  </a:solidFill>
                  <a:latin typeface="+mj-lt"/>
                </a:rPr>
                <a:t>in the template</a:t>
              </a:r>
              <a:r>
                <a:rPr lang="en-US" sz="1500" b="1" i="0" spc="40" baseline="0" dirty="0">
                  <a:solidFill>
                    <a:srgbClr val="9D1C30"/>
                  </a:solidFill>
                  <a:latin typeface="+mj-lt"/>
                </a:rPr>
                <a:t>.</a:t>
              </a:r>
              <a:endParaRPr lang="en-US" sz="1500" b="1" i="0" spc="40" dirty="0">
                <a:solidFill>
                  <a:srgbClr val="9D1C30"/>
                </a:solidFill>
                <a:latin typeface="+mj-lt"/>
              </a:endParaRPr>
            </a:p>
          </p:txBody>
        </p: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C27DF8FF-D711-4A8A-8948-673270B8AE9D}"/>
                </a:ext>
              </a:extLst>
            </p:cNvPr>
            <p:cNvGrpSpPr/>
            <p:nvPr userDrawn="1"/>
          </p:nvGrpSpPr>
          <p:grpSpPr>
            <a:xfrm>
              <a:off x="9823451" y="-913608"/>
              <a:ext cx="1204516" cy="1204516"/>
              <a:chOff x="9823451" y="-913608"/>
              <a:chExt cx="1204516" cy="1204516"/>
            </a:xfrm>
          </p:grpSpPr>
          <p:grpSp>
            <p:nvGrpSpPr>
              <p:cNvPr id="24" name="Group 23"/>
              <p:cNvGrpSpPr/>
              <p:nvPr userDrawn="1"/>
            </p:nvGrpSpPr>
            <p:grpSpPr>
              <a:xfrm>
                <a:off x="9823451" y="-913608"/>
                <a:ext cx="1204516" cy="1204516"/>
                <a:chOff x="1714500" y="4547858"/>
                <a:chExt cx="1262157" cy="1262157"/>
              </a:xfrm>
            </p:grpSpPr>
            <p:sp>
              <p:nvSpPr>
                <p:cNvPr id="21" name="8-Point Star 20"/>
                <p:cNvSpPr/>
                <p:nvPr userDrawn="1"/>
              </p:nvSpPr>
              <p:spPr>
                <a:xfrm rot="20240074">
                  <a:off x="1714500" y="4547858"/>
                  <a:ext cx="1262157" cy="1262157"/>
                </a:xfrm>
                <a:prstGeom prst="star8">
                  <a:avLst>
                    <a:gd name="adj" fmla="val 45801"/>
                  </a:avLst>
                </a:prstGeom>
                <a:gradFill>
                  <a:gsLst>
                    <a:gs pos="0">
                      <a:srgbClr val="7A232E"/>
                    </a:gs>
                    <a:gs pos="100000">
                      <a:srgbClr val="B85759"/>
                    </a:gs>
                    <a:gs pos="55000">
                      <a:srgbClr val="9D1C30"/>
                    </a:gs>
                  </a:gsLst>
                </a:gradFill>
                <a:ln>
                  <a:noFill/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2" name="8-Point Star 21"/>
                <p:cNvSpPr/>
                <p:nvPr userDrawn="1"/>
              </p:nvSpPr>
              <p:spPr>
                <a:xfrm rot="20240074">
                  <a:off x="1776599" y="4609957"/>
                  <a:ext cx="1137960" cy="1137960"/>
                </a:xfrm>
                <a:prstGeom prst="star8">
                  <a:avLst>
                    <a:gd name="adj" fmla="val 45801"/>
                  </a:avLst>
                </a:prstGeom>
                <a:noFill/>
                <a:ln w="44450">
                  <a:solidFill>
                    <a:schemeClr val="bg1"/>
                  </a:solidFill>
                </a:ln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schemeClr val="tx1"/>
                    </a:solidFill>
                  </a:endParaRPr>
                </a:p>
              </p:txBody>
            </p:sp>
          </p:grpSp>
          <p:sp>
            <p:nvSpPr>
              <p:cNvPr id="19" name="TextBox 18"/>
              <p:cNvSpPr txBox="1"/>
              <p:nvPr userDrawn="1"/>
            </p:nvSpPr>
            <p:spPr>
              <a:xfrm>
                <a:off x="9929466" y="-730460"/>
                <a:ext cx="992486" cy="838221"/>
              </a:xfrm>
              <a:prstGeom prst="rect">
                <a:avLst/>
              </a:prstGeom>
              <a:noFill/>
              <a:effectLst>
                <a:outerShdw blurRad="50800" dist="25400" dir="8100000" algn="tr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pPr algn="ctr"/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DON’T</a:t>
                </a:r>
                <a:b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</a:br>
                <a:r>
                  <a:rPr lang="en-US" sz="2000" b="0" i="0" spc="40" baseline="0" dirty="0">
                    <a:solidFill>
                      <a:schemeClr val="bg1"/>
                    </a:solidFill>
                    <a:latin typeface="Impact" panose="020B0806030902050204" pitchFamily="34" charset="0"/>
                  </a:rPr>
                  <a:t>DELETE</a:t>
                </a:r>
              </a:p>
            </p:txBody>
          </p:sp>
        </p:grpSp>
      </p:grpSp>
      <p:grpSp>
        <p:nvGrpSpPr>
          <p:cNvPr id="20" name="Group 19"/>
          <p:cNvGrpSpPr/>
          <p:nvPr userDrawn="1"/>
        </p:nvGrpSpPr>
        <p:grpSpPr>
          <a:xfrm>
            <a:off x="1939046" y="2247590"/>
            <a:ext cx="2645179" cy="1166059"/>
            <a:chOff x="1534687" y="2189208"/>
            <a:chExt cx="3049009" cy="1344077"/>
          </a:xfrm>
        </p:grpSpPr>
        <p:pic>
          <p:nvPicPr>
            <p:cNvPr id="2" name="Picture 1"/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1534687" y="2189208"/>
              <a:ext cx="2695575" cy="116205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3454181" y="2483307"/>
              <a:ext cx="736819" cy="221793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Left Arrow 29"/>
            <p:cNvSpPr/>
            <p:nvPr userDrawn="1"/>
          </p:nvSpPr>
          <p:spPr>
            <a:xfrm>
              <a:off x="4209296" y="2514699"/>
              <a:ext cx="374400" cy="178031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3061701" y="2843369"/>
              <a:ext cx="382955" cy="322936"/>
            </a:xfrm>
            <a:prstGeom prst="rect">
              <a:avLst/>
            </a:prstGeom>
            <a:solidFill>
              <a:srgbClr val="FFC000">
                <a:alpha val="10000"/>
              </a:srgbClr>
            </a:solidFill>
            <a:ln w="1905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Left Arrow 31"/>
            <p:cNvSpPr/>
            <p:nvPr userDrawn="1"/>
          </p:nvSpPr>
          <p:spPr>
            <a:xfrm rot="7656475">
              <a:off x="3026394" y="3257070"/>
              <a:ext cx="374400" cy="178030"/>
            </a:xfrm>
            <a:prstGeom prst="leftArrow">
              <a:avLst>
                <a:gd name="adj1" fmla="val 33673"/>
                <a:gd name="adj2" fmla="val 50000"/>
              </a:avLst>
            </a:prstGeom>
            <a:gradFill>
              <a:gsLst>
                <a:gs pos="0">
                  <a:srgbClr val="7A232E"/>
                </a:gs>
                <a:gs pos="98230">
                  <a:srgbClr val="B85759"/>
                </a:gs>
                <a:gs pos="45000">
                  <a:srgbClr val="9D1C30"/>
                </a:gs>
              </a:gsLst>
            </a:gradFill>
            <a:ln>
              <a:solidFill>
                <a:srgbClr val="7A232E"/>
              </a:solidFill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8F6D14EF-EBC7-433A-8C95-1D2C470B7DF1}"/>
              </a:ext>
            </a:extLst>
          </p:cNvPr>
          <p:cNvSpPr txBox="1"/>
          <p:nvPr userDrawn="1"/>
        </p:nvSpPr>
        <p:spPr>
          <a:xfrm>
            <a:off x="7427" y="161985"/>
            <a:ext cx="5040000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>
              <a:lnSpc>
                <a:spcPct val="85000"/>
              </a:lnSpc>
            </a:pPr>
            <a:r>
              <a:rPr lang="en-US" sz="50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2017 Template</a:t>
            </a:r>
          </a:p>
          <a:p>
            <a:pPr lvl="0" algn="ctr">
              <a:lnSpc>
                <a:spcPct val="85000"/>
              </a:lnSpc>
            </a:pPr>
            <a:r>
              <a:rPr lang="en-US" sz="4000" b="0" spc="60" baseline="0" dirty="0"/>
              <a:t>Usage Instructions</a:t>
            </a:r>
          </a:p>
        </p:txBody>
      </p:sp>
      <p:pic>
        <p:nvPicPr>
          <p:cNvPr id="44" name="Picture 43">
            <a:extLst>
              <a:ext uri="{FF2B5EF4-FFF2-40B4-BE49-F238E27FC236}">
                <a16:creationId xmlns:a16="http://schemas.microsoft.com/office/drawing/2014/main" id="{5AAE9CEC-A7E3-43C1-AC4A-1C3889F3666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57143" y="626792"/>
            <a:ext cx="1736362" cy="586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88901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ve the D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C16A5BAF-C39D-44C3-B998-7CF83B21A0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1500059"/>
            <a:ext cx="4955638" cy="53579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8B35F6F-244A-4CAD-AEAB-1171AE328AA0}"/>
              </a:ext>
            </a:extLst>
          </p:cNvPr>
          <p:cNvSpPr txBox="1"/>
          <p:nvPr userDrawn="1"/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Save the Date: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12107" y="1699826"/>
            <a:ext cx="7661189" cy="4505325"/>
          </a:xfrm>
        </p:spPr>
        <p:txBody>
          <a:bodyPr/>
          <a:lstStyle>
            <a:lvl1pPr marL="91440" indent="-365760">
              <a:buSzPct val="130000"/>
              <a:buFont typeface="Webdings" panose="05030102010509060703" pitchFamily="18" charset="2"/>
              <a:buChar char=""/>
              <a:defRPr sz="2600"/>
            </a:lvl1pPr>
            <a:lvl2pPr marL="685800" indent="0">
              <a:spcBef>
                <a:spcPts val="0"/>
              </a:spcBef>
              <a:buNone/>
              <a:defRPr sz="1700">
                <a:solidFill>
                  <a:schemeClr val="accent3">
                    <a:lumMod val="75000"/>
                    <a:lumOff val="25000"/>
                  </a:schemeClr>
                </a:solidFill>
              </a:defRPr>
            </a:lvl2pPr>
            <a:lvl3pPr marL="1005840" indent="-365760" algn="l">
              <a:spcAft>
                <a:spcPts val="1200"/>
              </a:spcAft>
              <a:buFont typeface="Webdings" panose="05030102010509060703" pitchFamily="18" charset="2"/>
              <a:buChar char=""/>
              <a:defRPr b="1">
                <a:solidFill>
                  <a:schemeClr val="accent1"/>
                </a:solidFill>
              </a:defRPr>
            </a:lvl3pPr>
          </a:lstStyle>
          <a:p>
            <a:pPr lvl="0"/>
            <a:r>
              <a:rPr lang="en-US"/>
              <a:t>Event Title Here</a:t>
            </a:r>
          </a:p>
          <a:p>
            <a:pPr lvl="1"/>
            <a:r>
              <a:rPr lang="en-US"/>
              <a:t>Event summary goes here</a:t>
            </a:r>
          </a:p>
          <a:p>
            <a:pPr lvl="2"/>
            <a:r>
              <a:rPr lang="en-US"/>
              <a:t>Event date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78025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out Room Lis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Picture 27">
            <a:extLst>
              <a:ext uri="{FF2B5EF4-FFF2-40B4-BE49-F238E27FC236}">
                <a16:creationId xmlns:a16="http://schemas.microsoft.com/office/drawing/2014/main" id="{5AA60EFC-21EF-4756-ABD1-14D137A0BA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84103" y="-1"/>
            <a:ext cx="3379489" cy="345622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F3C4352-E632-483B-9D34-319AB807FBF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8655" y="1319429"/>
            <a:ext cx="7528945" cy="1448602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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60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i="0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57C394F9-EFD5-42F9-891E-4F9A50F08A68}"/>
              </a:ext>
            </a:extLst>
          </p:cNvPr>
          <p:cNvGrpSpPr/>
          <p:nvPr userDrawn="1"/>
        </p:nvGrpSpPr>
        <p:grpSpPr>
          <a:xfrm>
            <a:off x="4848225" y="193023"/>
            <a:ext cx="4019550" cy="1264286"/>
            <a:chOff x="4895850" y="193023"/>
            <a:chExt cx="4019550" cy="1264286"/>
          </a:xfrm>
        </p:grpSpPr>
        <p:sp>
          <p:nvSpPr>
            <p:cNvPr id="18" name="Speech Bubble: Rectangle with Corners Rounded 17">
              <a:extLst>
                <a:ext uri="{FF2B5EF4-FFF2-40B4-BE49-F238E27FC236}">
                  <a16:creationId xmlns:a16="http://schemas.microsoft.com/office/drawing/2014/main" id="{CFC41472-478F-4A01-9B2E-B66290F9B7CB}"/>
                </a:ext>
              </a:extLst>
            </p:cNvPr>
            <p:cNvSpPr/>
            <p:nvPr userDrawn="1"/>
          </p:nvSpPr>
          <p:spPr>
            <a:xfrm>
              <a:off x="4895850" y="193023"/>
              <a:ext cx="4019550" cy="1264286"/>
            </a:xfrm>
            <a:prstGeom prst="wedgeRoundRectCallout">
              <a:avLst>
                <a:gd name="adj1" fmla="val 1245"/>
                <a:gd name="adj2" fmla="val 95649"/>
                <a:gd name="adj3" fmla="val 16667"/>
              </a:avLst>
            </a:prstGeom>
            <a:solidFill>
              <a:schemeClr val="bg1">
                <a:lumMod val="95000"/>
              </a:schemeClr>
            </a:solidFill>
            <a:ln>
              <a:solidFill>
                <a:schemeClr val="tx1">
                  <a:lumMod val="10000"/>
                  <a:lumOff val="90000"/>
                </a:schemeClr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300" b="1" kern="1200" cap="none" spc="0" baseline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Breakout Room</a:t>
              </a:r>
              <a:r>
                <a:rPr lang="en-US" sz="3300" b="1" kern="1200" cap="none" spc="0" noProof="0" dirty="0">
                  <a:gradFill>
                    <a:gsLst>
                      <a:gs pos="58000">
                        <a:schemeClr val="accent6">
                          <a:lumMod val="75000"/>
                        </a:schemeClr>
                      </a:gs>
                      <a:gs pos="100000">
                        <a:schemeClr val="accent1"/>
                      </a:gs>
                      <a:gs pos="19000">
                        <a:schemeClr val="accent1">
                          <a:lumMod val="75000"/>
                        </a:schemeClr>
                      </a:gs>
                      <a:gs pos="46885">
                        <a:schemeClr val="accent1"/>
                      </a:gs>
                      <a:gs pos="59000">
                        <a:schemeClr val="accent1">
                          <a:lumMod val="70000"/>
                        </a:schemeClr>
                      </a:gs>
                    </a:gsLst>
                    <a:lin ang="5400000" scaled="1"/>
                  </a:gradFill>
                  <a:effectLst>
                    <a:innerShdw blurRad="101600" dist="50800" dir="18900000">
                      <a:schemeClr val="accent1">
                        <a:lumMod val="50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 </a:t>
              </a:r>
              <a:r>
                <a:rPr lang="en-US" sz="3200" b="0" kern="1200" cap="all" spc="220" baseline="0" noProof="0">
                  <a:gradFill flip="none" rotWithShape="1">
                    <a:gsLst>
                      <a:gs pos="58000">
                        <a:srgbClr val="AF3F49"/>
                      </a:gs>
                      <a:gs pos="100000">
                        <a:srgbClr val="AD3B46"/>
                      </a:gs>
                      <a:gs pos="19000">
                        <a:schemeClr val="accent2"/>
                      </a:gs>
                      <a:gs pos="59000">
                        <a:schemeClr val="accent2"/>
                      </a:gs>
                    </a:gsLst>
                    <a:lin ang="5400000" scaled="1"/>
                    <a:tileRect/>
                  </a:gradFill>
                  <a:effectLst>
                    <a:innerShdw blurRad="76200" dist="38100" dir="18900000">
                      <a:schemeClr val="accent5">
                        <a:lumMod val="75000"/>
                        <a:alpha val="70000"/>
                      </a:schemeClr>
                    </a:innerShdw>
                  </a:effectLst>
                  <a:latin typeface="+mj-lt"/>
                  <a:ea typeface="+mj-ea"/>
                  <a:cs typeface="+mj-cs"/>
                </a:rPr>
                <a:t>Discussions</a:t>
              </a:r>
              <a:endParaRPr lang="en-US" sz="3400" b="0" kern="1200" cap="all" spc="220" baseline="0" noProof="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endParaRPr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AD30ECD-A8EE-4AE1-AE33-FD6E6D3A1A06}"/>
                </a:ext>
              </a:extLst>
            </p:cNvPr>
            <p:cNvSpPr/>
            <p:nvPr userDrawn="1"/>
          </p:nvSpPr>
          <p:spPr>
            <a:xfrm rot="5400000">
              <a:off x="6882765" y="-738460"/>
              <a:ext cx="45720" cy="3081528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9" name="Text Placeholder 8">
            <a:extLst>
              <a:ext uri="{FF2B5EF4-FFF2-40B4-BE49-F238E27FC236}">
                <a16:creationId xmlns:a16="http://schemas.microsoft.com/office/drawing/2014/main" id="{D5AA38BA-BC5A-4469-A67D-0B1D8AF2EB5E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8655" y="3037379"/>
            <a:ext cx="7528945" cy="1371658"/>
          </a:xfrm>
          <a:prstGeom prst="rect">
            <a:avLst/>
          </a:prstGeom>
          <a:noFill/>
          <a:ln w="9525">
            <a:gradFill flip="none" rotWithShape="1">
              <a:gsLst>
                <a:gs pos="0">
                  <a:schemeClr val="tx1">
                    <a:alpha val="15000"/>
                  </a:schemeClr>
                </a:gs>
                <a:gs pos="2000">
                  <a:schemeClr val="tx1">
                    <a:alpha val="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16200000" scaled="0"/>
              <a:tileRect/>
            </a:gra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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09447CD6-F586-496A-B33A-672175DDF8C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8655" y="4678385"/>
            <a:ext cx="7528945" cy="1371658"/>
          </a:xfrm>
          <a:prstGeom prst="rect">
            <a:avLst/>
          </a:prstGeom>
          <a:noFill/>
          <a:ln w="9525"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lIns="91440" tIns="0" rIns="0" bIns="91440" anchor="ctr">
            <a:spAutoFit/>
          </a:bodyPr>
          <a:lstStyle>
            <a:lvl1pPr marL="914400" indent="-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40000"/>
              <a:buFont typeface="Wingdings" panose="05000000000000000000" pitchFamily="2" charset="2"/>
              <a:buChar char=""/>
              <a:defRPr sz="4000" b="0" cap="none" spc="0" baseline="26000">
                <a:ln/>
                <a:pattFill prst="dkUpDiag">
                  <a:fgClr>
                    <a:schemeClr val="tx1"/>
                  </a:fgClr>
                  <a:bgClr>
                    <a:schemeClr val="tx1">
                      <a:lumMod val="90000"/>
                      <a:lumOff val="10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defRPr>
            </a:lvl1pPr>
            <a:lvl2pPr marL="0" indent="0">
              <a:spcBef>
                <a:spcPts val="0"/>
              </a:spcBef>
              <a:buNone/>
              <a:defRPr sz="1600" i="1" spc="20" baseline="0">
                <a:solidFill>
                  <a:schemeClr val="accent4">
                    <a:lumMod val="50000"/>
                  </a:schemeClr>
                </a:solidFill>
              </a:defRPr>
            </a:lvl2pPr>
            <a:lvl3pPr marL="0" indent="-320040" algn="ctr">
              <a:spcBef>
                <a:spcPts val="1200"/>
              </a:spcBef>
              <a:spcAft>
                <a:spcPts val="0"/>
              </a:spcAft>
              <a:buFont typeface="Wingdings" panose="05000000000000000000" pitchFamily="2" charset="2"/>
              <a:buChar char=""/>
              <a:defRPr sz="1700" b="0">
                <a:solidFill>
                  <a:schemeClr val="accent1"/>
                </a:solidFill>
              </a:defRPr>
            </a:lvl3pPr>
            <a:lvl4pPr marL="91440" indent="0">
              <a:spcAft>
                <a:spcPts val="1500"/>
              </a:spcAft>
              <a:buNone/>
              <a:defRPr sz="1200" b="1" cap="all" baseline="0">
                <a:solidFill>
                  <a:schemeClr val="accent5"/>
                </a:solidFill>
              </a:defRPr>
            </a:lvl4pPr>
          </a:lstStyle>
          <a:p>
            <a:pPr lvl="0"/>
            <a:r>
              <a:rPr lang="en-US" dirty="0"/>
              <a:t>Breakout Room Title</a:t>
            </a:r>
          </a:p>
          <a:p>
            <a:pPr lvl="1"/>
            <a:r>
              <a:rPr lang="en-US" dirty="0"/>
              <a:t>Breakout Room Summary / Description</a:t>
            </a:r>
          </a:p>
          <a:p>
            <a:pPr lvl="2"/>
            <a:r>
              <a:rPr lang="en-US" dirty="0"/>
              <a:t>Phone Keypad Instructions</a:t>
            </a:r>
          </a:p>
          <a:p>
            <a:pPr lvl="3"/>
            <a:r>
              <a:rPr lang="en-US" dirty="0"/>
              <a:t>Room</a:t>
            </a:r>
          </a:p>
        </p:txBody>
      </p:sp>
    </p:spTree>
    <p:extLst>
      <p:ext uri="{BB962C8B-B14F-4D97-AF65-F5344CB8AC3E}">
        <p14:creationId xmlns:p14="http://schemas.microsoft.com/office/powerpoint/2010/main" val="3732768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>
        <p:sndAc>
          <p:endSnd/>
        </p:sndAc>
      </p:transition>
    </mc:Choice>
    <mc:Fallback xmlns="">
      <p:transition>
        <p:sndAc>
          <p:endSnd/>
        </p:sndAc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1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3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ere Are You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628650" y="365126"/>
            <a:ext cx="7955279" cy="10515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r"/>
            <a:r>
              <a:rPr lang="en-US" sz="3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Where Are You?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449B1C7-376C-4588-9479-8B7FD89AEA1C}"/>
              </a:ext>
            </a:extLst>
          </p:cNvPr>
          <p:cNvSpPr/>
          <p:nvPr userDrawn="1"/>
        </p:nvSpPr>
        <p:spPr>
          <a:xfrm rot="5400000">
            <a:off x="4946904" y="-2303737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BB10FC-1879-4D54-9DBF-A84DD166091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00" y="636507"/>
            <a:ext cx="8294469" cy="5656619"/>
          </a:xfrm>
          <a:prstGeom prst="rect">
            <a:avLst/>
          </a:prstGeom>
          <a:effectLst/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F6D1450-DC26-4EDD-BBBC-73EB1D776CF7}"/>
              </a:ext>
            </a:extLst>
          </p:cNvPr>
          <p:cNvSpPr txBox="1"/>
          <p:nvPr userDrawn="1"/>
        </p:nvSpPr>
        <p:spPr>
          <a:xfrm>
            <a:off x="5601600" y="1207559"/>
            <a:ext cx="29823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Enter your location in the chat window</a:t>
            </a:r>
            <a:b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</a:br>
            <a:r>
              <a:rPr lang="en-US" sz="1200" i="1">
                <a:solidFill>
                  <a:schemeClr val="accent3">
                    <a:lumMod val="50000"/>
                    <a:lumOff val="50000"/>
                  </a:schemeClr>
                </a:solidFill>
              </a:rPr>
              <a:t>(lower left of screen)</a:t>
            </a:r>
            <a:endParaRPr lang="en-US" sz="1200" i="1" dirty="0">
              <a:solidFill>
                <a:schemeClr val="accent3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5444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59A1E24-4FA0-4F98-8BF9-EB39417922D0}"/>
              </a:ext>
            </a:extLst>
          </p:cNvPr>
          <p:cNvGrpSpPr/>
          <p:nvPr userDrawn="1"/>
        </p:nvGrpSpPr>
        <p:grpSpPr>
          <a:xfrm>
            <a:off x="1037844" y="4477392"/>
            <a:ext cx="7068312" cy="477054"/>
            <a:chOff x="1435608" y="1207559"/>
            <a:chExt cx="7068312" cy="477054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449B1C7-376C-4588-9479-8B7FD89AEA1C}"/>
                </a:ext>
              </a:extLst>
            </p:cNvPr>
            <p:cNvSpPr/>
            <p:nvPr userDrawn="1"/>
          </p:nvSpPr>
          <p:spPr>
            <a:xfrm rot="5400000">
              <a:off x="4946904" y="-2303737"/>
              <a:ext cx="45720" cy="706831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4">
                <a:shade val="50000"/>
              </a:schemeClr>
            </a:lnRef>
            <a:fillRef idx="1">
              <a:schemeClr val="accent4"/>
            </a:fillRef>
            <a:effectRef idx="0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9049AB-A84D-4A1B-AD47-FEAF1B009A4D}"/>
                </a:ext>
              </a:extLst>
            </p:cNvPr>
            <p:cNvSpPr txBox="1"/>
            <p:nvPr userDrawn="1"/>
          </p:nvSpPr>
          <p:spPr>
            <a:xfrm>
              <a:off x="3396199" y="1207559"/>
              <a:ext cx="3126329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94360" indent="-594360" algn="ctr"/>
              <a: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  <a:t>Enter your questions in the chat window</a:t>
              </a:r>
              <a:br>
                <a:rPr lang="en-US" sz="1300" i="1" dirty="0">
                  <a:solidFill>
                    <a:schemeClr val="accent3">
                      <a:lumMod val="75000"/>
                      <a:lumOff val="25000"/>
                    </a:schemeClr>
                  </a:solidFill>
                </a:rPr>
              </a:br>
              <a:r>
                <a:rPr lang="en-US" sz="1200" i="1" spc="50" baseline="0" dirty="0">
                  <a:solidFill>
                    <a:schemeClr val="accent3">
                      <a:lumMod val="50000"/>
                      <a:lumOff val="50000"/>
                    </a:schemeClr>
                  </a:solidFill>
                </a:rPr>
                <a:t>(lower left of screen)</a:t>
              </a:r>
            </a:p>
          </p:txBody>
        </p:sp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042EA7E5-CDEF-40A6-89F7-A9078661101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2754" y="0"/>
            <a:ext cx="3535388" cy="6150355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AB2B6C5-95AC-4CCF-A316-BB4F7630FA47}"/>
              </a:ext>
            </a:extLst>
          </p:cNvPr>
          <p:cNvSpPr txBox="1"/>
          <p:nvPr userDrawn="1"/>
        </p:nvSpPr>
        <p:spPr>
          <a:xfrm>
            <a:off x="594360" y="2394251"/>
            <a:ext cx="5730240" cy="212078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defTabSz="914400">
              <a:lnSpc>
                <a:spcPct val="90000"/>
              </a:lnSpc>
              <a:spcBef>
                <a:spcPct val="0"/>
              </a:spcBef>
              <a:buNone/>
              <a:defRPr lang="en-US" sz="3400" b="1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  <a:effectLst>
                  <a:innerShdw blurRad="101600" dist="50800" dir="18900000">
                    <a:schemeClr val="accent1">
                      <a:lumMod val="50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Any</a:t>
            </a:r>
          </a:p>
          <a:p>
            <a:pPr lvl="0" algn="ctr"/>
            <a:r>
              <a:rPr lang="en-US" sz="7200" b="1" kern="120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rPr>
              <a:t>Questions?</a:t>
            </a:r>
            <a:endParaRPr lang="en-US" sz="7200" b="1" kern="1200" dirty="0">
              <a:gradFill flip="none" rotWithShape="1">
                <a:gsLst>
                  <a:gs pos="58000">
                    <a:srgbClr val="AF3F49"/>
                  </a:gs>
                  <a:gs pos="100000">
                    <a:srgbClr val="AD3B46"/>
                  </a:gs>
                  <a:gs pos="19000">
                    <a:schemeClr val="accent2"/>
                  </a:gs>
                  <a:gs pos="59000">
                    <a:schemeClr val="accent2"/>
                  </a:gs>
                </a:gsLst>
                <a:lin ang="5400000" scaled="1"/>
                <a:tileRect/>
              </a:gradFill>
              <a:effectLst>
                <a:innerShdw blurRad="76200" dist="38100" dir="18900000">
                  <a:schemeClr val="accent5">
                    <a:lumMod val="75000"/>
                    <a:alpha val="70000"/>
                  </a:schemeClr>
                </a:innerShdw>
              </a:effectLst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665325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Po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Down 7">
            <a:extLst>
              <a:ext uri="{FF2B5EF4-FFF2-40B4-BE49-F238E27FC236}">
                <a16:creationId xmlns:a16="http://schemas.microsoft.com/office/drawing/2014/main" id="{8D1EBE43-28AC-4EDE-922C-0DEE355DCAF4}"/>
              </a:ext>
            </a:extLst>
          </p:cNvPr>
          <p:cNvSpPr/>
          <p:nvPr userDrawn="1"/>
        </p:nvSpPr>
        <p:spPr>
          <a:xfrm>
            <a:off x="795232" y="1197034"/>
            <a:ext cx="640080" cy="5046431"/>
          </a:xfrm>
          <a:prstGeom prst="downArrow">
            <a:avLst>
              <a:gd name="adj1" fmla="val 100000"/>
              <a:gd name="adj2" fmla="val 50000"/>
            </a:avLst>
          </a:prstGeom>
          <a:gradFill flip="none" rotWithShape="1">
            <a:gsLst>
              <a:gs pos="49000">
                <a:schemeClr val="bg1">
                  <a:lumMod val="95000"/>
                  <a:alpha val="65000"/>
                </a:schemeClr>
              </a:gs>
              <a:gs pos="51000">
                <a:schemeClr val="bg1">
                  <a:lumMod val="85000"/>
                  <a:alpha val="5000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787234" y="571074"/>
            <a:ext cx="6796695" cy="1051560"/>
          </a:xfrm>
        </p:spPr>
        <p:txBody>
          <a:bodyPr anchor="ctr"/>
          <a:lstStyle>
            <a:lvl1pPr>
              <a:defRPr/>
            </a:lvl1pPr>
          </a:lstStyle>
          <a:p>
            <a:r>
              <a:rPr lang="en-US" dirty="0"/>
              <a:t>Type your polling question here.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939114" y="2188127"/>
            <a:ext cx="7364627" cy="3693690"/>
          </a:xfrm>
        </p:spPr>
        <p:txBody>
          <a:bodyPr anchor="ctr"/>
          <a:lstStyle>
            <a:lvl1pPr marL="514350" indent="-514350">
              <a:spcBef>
                <a:spcPts val="1800"/>
              </a:spcBef>
              <a:buFont typeface="+mj-lt"/>
              <a:buAutoNum type="arabicPeriod"/>
              <a:defRPr sz="2400"/>
            </a:lvl1pPr>
            <a:lvl2pPr marL="777240" indent="-228600">
              <a:lnSpc>
                <a:spcPct val="95000"/>
              </a:lnSpc>
              <a:spcBef>
                <a:spcPts val="200"/>
              </a:spcBef>
              <a:buSzPct val="70000"/>
              <a:buFont typeface="+mj-lt"/>
              <a:buAutoNum type="alphaLcParenR"/>
              <a:defRPr sz="2100"/>
            </a:lvl2pPr>
            <a:lvl3pPr marL="1143000" indent="-228600">
              <a:spcBef>
                <a:spcPts val="200"/>
              </a:spcBef>
              <a:buClr>
                <a:schemeClr val="accent1">
                  <a:lumMod val="60000"/>
                  <a:lumOff val="40000"/>
                </a:schemeClr>
              </a:buClr>
              <a:buSzPct val="70000"/>
              <a:buFont typeface="+mj-lt"/>
              <a:buAutoNum type="romanLcPeriod"/>
              <a:defRPr sz="1900"/>
            </a:lvl3pPr>
            <a:lvl4pPr marL="1417320" indent="-228600">
              <a:spcBef>
                <a:spcPts val="200"/>
              </a:spcBef>
              <a:buSzPct val="70000"/>
              <a:buFont typeface="+mj-lt"/>
              <a:buAutoNum type="arabicPeriod"/>
              <a:defRPr/>
            </a:lvl4pPr>
            <a:lvl5pPr marL="1645920" indent="-201168">
              <a:spcBef>
                <a:spcPts val="200"/>
              </a:spcBef>
              <a:buSzPct val="70000"/>
              <a:buFont typeface="+mj-lt"/>
              <a:buAutoNum type="arabicPeriod"/>
              <a:defRPr/>
            </a:lvl5pPr>
          </a:lstStyle>
          <a:p>
            <a:pPr lvl="0"/>
            <a:r>
              <a:rPr lang="en-US" dirty="0"/>
              <a:t>Type your possible choices/answers here.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14D85F-6F7F-45C7-83F3-FD9113F0E7CB}"/>
              </a:ext>
            </a:extLst>
          </p:cNvPr>
          <p:cNvSpPr/>
          <p:nvPr userDrawn="1"/>
        </p:nvSpPr>
        <p:spPr>
          <a:xfrm rot="5400000">
            <a:off x="4946904" y="-1628776"/>
            <a:ext cx="45720" cy="7068312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6728CEE-638E-4D8A-8127-346A257906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3310" y="449939"/>
            <a:ext cx="1343925" cy="1343925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571A4E-C4B0-4CA2-936E-E627457E6BED}"/>
              </a:ext>
            </a:extLst>
          </p:cNvPr>
          <p:cNvSpPr txBox="1"/>
          <p:nvPr userDrawn="1"/>
        </p:nvSpPr>
        <p:spPr>
          <a:xfrm>
            <a:off x="2630804" y="1882520"/>
            <a:ext cx="5953125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300" i="1">
                <a:solidFill>
                  <a:schemeClr val="accent3">
                    <a:lumMod val="75000"/>
                    <a:lumOff val="25000"/>
                  </a:schemeClr>
                </a:solidFill>
              </a:rPr>
              <a:t>Choose the answer that best reflects you (or your organization)</a:t>
            </a:r>
          </a:p>
        </p:txBody>
      </p:sp>
    </p:spTree>
    <p:extLst>
      <p:ext uri="{BB962C8B-B14F-4D97-AF65-F5344CB8AC3E}">
        <p14:creationId xmlns:p14="http://schemas.microsoft.com/office/powerpoint/2010/main" val="1289106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842964"/>
            <a:ext cx="7863840" cy="2852737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4800" b="1" kern="1200" dirty="0">
                <a:gradFill flip="none" rotWithShape="1">
                  <a:gsLst>
                    <a:gs pos="58000">
                      <a:srgbClr val="AF3F49"/>
                    </a:gs>
                    <a:gs pos="100000">
                      <a:srgbClr val="AD3B46"/>
                    </a:gs>
                    <a:gs pos="19000">
                      <a:schemeClr val="accent2"/>
                    </a:gs>
                    <a:gs pos="59000">
                      <a:schemeClr val="accent2"/>
                    </a:gs>
                  </a:gsLst>
                  <a:lin ang="5400000" scaled="1"/>
                  <a:tileRect/>
                </a:gradFill>
                <a:effectLst>
                  <a:innerShdw blurRad="76200" dist="38100" dir="18900000">
                    <a:schemeClr val="accent5">
                      <a:lumMod val="75000"/>
                      <a:alpha val="70000"/>
                    </a:scheme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</a:t>
            </a:r>
            <a:r>
              <a:rPr lang="en-US"/>
              <a:t>to add section heading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21021" y="4064000"/>
            <a:ext cx="7269574" cy="186690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600" i="1">
                <a:solidFill>
                  <a:schemeClr val="accent3">
                    <a:lumMod val="90000"/>
                    <a:lumOff val="1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add section subheading</a:t>
            </a:r>
          </a:p>
        </p:txBody>
      </p:sp>
      <p:sp>
        <p:nvSpPr>
          <p:cNvPr id="8" name="Rectangle 7"/>
          <p:cNvSpPr/>
          <p:nvPr userDrawn="1"/>
        </p:nvSpPr>
        <p:spPr>
          <a:xfrm rot="5400000">
            <a:off x="4549140" y="-68775"/>
            <a:ext cx="45720" cy="786384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001FC9-B0F6-44E9-9D41-A14F6DF4100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9910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53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95825" y="1825625"/>
            <a:ext cx="3749040" cy="4351338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FD6786-8F98-43F6-B24B-3F32CA90C52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3A54BF1-953C-4479-BA14-05D786F8768E}"/>
              </a:ext>
            </a:extLst>
          </p:cNvPr>
          <p:cNvSpPr/>
          <p:nvPr userDrawn="1"/>
        </p:nvSpPr>
        <p:spPr>
          <a:xfrm rot="5400000">
            <a:off x="4558282" y="-2922337"/>
            <a:ext cx="27432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857564-4952-4BB3-8D17-85D07E8E421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673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10C90F-ED6C-4D1B-A25F-8C9CF9B83DA2}"/>
              </a:ext>
            </a:extLst>
          </p:cNvPr>
          <p:cNvSpPr/>
          <p:nvPr userDrawn="1"/>
        </p:nvSpPr>
        <p:spPr>
          <a:xfrm rot="5400000">
            <a:off x="4321982" y="-2686037"/>
            <a:ext cx="500034" cy="914400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05156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dirty="0">
                <a:gradFill>
                  <a:gsLst>
                    <a:gs pos="58000">
                      <a:schemeClr val="accent6">
                        <a:lumMod val="75000"/>
                      </a:schemeClr>
                    </a:gs>
                    <a:gs pos="100000">
                      <a:schemeClr val="accent1"/>
                    </a:gs>
                    <a:gs pos="19000">
                      <a:schemeClr val="accent1">
                        <a:lumMod val="75000"/>
                      </a:schemeClr>
                    </a:gs>
                    <a:gs pos="46885">
                      <a:schemeClr val="accent1"/>
                    </a:gs>
                    <a:gs pos="59000">
                      <a:schemeClr val="accent1">
                        <a:lumMod val="70000"/>
                      </a:schemeClr>
                    </a:gs>
                  </a:gsLst>
                  <a:lin ang="5400000" scaled="1"/>
                </a:gradFill>
              </a:defRPr>
            </a:lvl1pPr>
          </a:lstStyle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29842" y="1668895"/>
            <a:ext cx="3868340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5567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0" y="1668895"/>
            <a:ext cx="3887391" cy="429348"/>
          </a:xfrm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ln w="25400">
            <a:solidFill>
              <a:schemeClr val="bg1">
                <a:lumMod val="85000"/>
              </a:schemeClr>
            </a:solidFill>
            <a:miter lim="800000"/>
          </a:ln>
        </p:spPr>
        <p:txBody>
          <a:bodyPr lIns="45720" tIns="54864" rIns="45720" bIns="54864" anchor="ctr">
            <a:spAutoFit/>
          </a:bodyPr>
          <a:lstStyle>
            <a:lvl1pPr marL="0" indent="0" algn="ctr">
              <a:spcBef>
                <a:spcPts val="0"/>
              </a:spcBef>
              <a:buNone/>
              <a:defRPr sz="2300" b="1">
                <a:solidFill>
                  <a:schemeClr val="bg1"/>
                </a:solidFill>
                <a:effectLst>
                  <a:outerShdw blurRad="50800" dist="25400" dir="8100000" algn="tr" rotWithShape="0">
                    <a:prstClr val="black">
                      <a:alpha val="40000"/>
                    </a:prstClr>
                  </a:outerShdw>
                </a:effectLst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Type Section Header Here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4875" y="2350452"/>
            <a:ext cx="3749040" cy="3839211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0B3D28B-CE3D-4466-9666-609B2668EC89}"/>
              </a:ext>
            </a:extLst>
          </p:cNvPr>
          <p:cNvSpPr/>
          <p:nvPr userDrawn="1"/>
        </p:nvSpPr>
        <p:spPr>
          <a:xfrm>
            <a:off x="4540806" y="1658456"/>
            <a:ext cx="45720" cy="5212080"/>
          </a:xfrm>
          <a:prstGeom prst="rect">
            <a:avLst/>
          </a:prstGeom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407D7D-3897-4B51-871B-6518969A743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9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7BD7B24-A705-44C8-8854-0D01A5CB6C9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62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971510A-CF9F-4994-9B30-C2AB139BB63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99457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19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 dirty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 dirty="0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48D562C-A495-48E7-A662-90C4D7E5E3F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83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2286000"/>
          </a:xfrm>
        </p:spPr>
        <p:txBody>
          <a:bodyPr lIns="0" rIns="0"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494950"/>
            <a:ext cx="4629150" cy="5349323"/>
          </a:xfrm>
          <a:solidFill>
            <a:srgbClr val="FFFFFF"/>
          </a:solidFill>
          <a:ln w="76200" cap="sq">
            <a:solidFill>
              <a:schemeClr val="accent1">
                <a:lumMod val="5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5080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lnSpc>
                <a:spcPct val="200000"/>
              </a:lnSpc>
              <a:buNone/>
              <a:defRPr sz="2800" i="1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41390" y="3089276"/>
            <a:ext cx="2926080" cy="2743200"/>
          </a:xfrm>
          <a:prstGeom prst="rect">
            <a:avLst/>
          </a:prstGeom>
          <a:solidFill>
            <a:schemeClr val="bg1">
              <a:lumMod val="95000"/>
            </a:schemeClr>
          </a:solidFill>
          <a:ln w="88900">
            <a:solidFill>
              <a:schemeClr val="bg1">
                <a:lumMod val="85000"/>
              </a:schemeClr>
            </a:solidFill>
            <a:miter lim="800000"/>
          </a:ln>
        </p:spPr>
        <p:txBody>
          <a:bodyPr vert="horz" lIns="182880" tIns="137160" rIns="182880" bIns="137160" rtlCol="0" anchor="ctr">
            <a:normAutofit/>
          </a:bodyPr>
          <a:lstStyle>
            <a:lvl1pPr>
              <a:lnSpc>
                <a:spcPct val="110000"/>
              </a:lnSpc>
              <a:defRPr lang="en-US" sz="1800" i="0">
                <a:solidFill>
                  <a:schemeClr val="accent2"/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add caption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B6008F9-D6D9-4EDB-9511-1995786E12D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628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24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>
            <a:grpSpLocks noChangeAspect="1"/>
          </p:cNvGrpSpPr>
          <p:nvPr userDrawn="1"/>
        </p:nvGrpSpPr>
        <p:grpSpPr>
          <a:xfrm>
            <a:off x="8023226" y="2924758"/>
            <a:ext cx="1120774" cy="3933242"/>
            <a:chOff x="8023226" y="2924758"/>
            <a:chExt cx="1120774" cy="3933242"/>
          </a:xfrm>
        </p:grpSpPr>
        <p:sp>
          <p:nvSpPr>
            <p:cNvPr id="13" name="Isosceles Triangle 12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Isosceles Triangle 13"/>
            <p:cNvSpPr/>
            <p:nvPr userDrawn="1"/>
          </p:nvSpPr>
          <p:spPr>
            <a:xfrm>
              <a:off x="8239885" y="3685101"/>
              <a:ext cx="904115" cy="3172899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5" name="Group 14"/>
          <p:cNvGrpSpPr>
            <a:grpSpLocks noChangeAspect="1"/>
          </p:cNvGrpSpPr>
          <p:nvPr userDrawn="1"/>
        </p:nvGrpSpPr>
        <p:grpSpPr>
          <a:xfrm rot="16200000" flipV="1">
            <a:off x="837624" y="-837625"/>
            <a:ext cx="667903" cy="2343153"/>
            <a:chOff x="8023226" y="2924758"/>
            <a:chExt cx="1120774" cy="3933243"/>
          </a:xfrm>
        </p:grpSpPr>
        <p:sp>
          <p:nvSpPr>
            <p:cNvPr id="16" name="Isosceles Triangle 15"/>
            <p:cNvSpPr/>
            <p:nvPr userDrawn="1"/>
          </p:nvSpPr>
          <p:spPr>
            <a:xfrm>
              <a:off x="8023226" y="2924758"/>
              <a:ext cx="1120774" cy="393324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Isosceles Triangle 16"/>
            <p:cNvSpPr/>
            <p:nvPr userDrawn="1"/>
          </p:nvSpPr>
          <p:spPr>
            <a:xfrm>
              <a:off x="8314926" y="3948449"/>
              <a:ext cx="829074" cy="2909552"/>
            </a:xfrm>
            <a:prstGeom prst="triangle">
              <a:avLst>
                <a:gd name="adj" fmla="val 10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2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3">
                    <a:lumMod val="75000"/>
                    <a:lumOff val="25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99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93" r:id="rId10"/>
    <p:sldLayoutId id="2147483684" r:id="rId11"/>
    <p:sldLayoutId id="2147483685" r:id="rId12"/>
    <p:sldLayoutId id="2147483686" r:id="rId13"/>
    <p:sldLayoutId id="2147483702" r:id="rId14"/>
    <p:sldLayoutId id="2147483696" r:id="rId15"/>
    <p:sldLayoutId id="2147483689" r:id="rId16"/>
    <p:sldLayoutId id="2147483701" r:id="rId17"/>
    <p:sldLayoutId id="2147483700" r:id="rId18"/>
    <p:sldLayoutId id="2147483690" r:id="rId19"/>
    <p:sldLayoutId id="2147483695" r:id="rId20"/>
    <p:sldLayoutId id="2147483704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i="0" u="none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E3BC8923-5990-4505-8338-F181A486DCBA}"/>
              </a:ext>
            </a:extLst>
          </p:cNvPr>
          <p:cNvGrpSpPr/>
          <p:nvPr userDrawn="1"/>
        </p:nvGrpSpPr>
        <p:grpSpPr>
          <a:xfrm>
            <a:off x="-1" y="0"/>
            <a:ext cx="9144001" cy="6858000"/>
            <a:chOff x="-1" y="0"/>
            <a:chExt cx="9144001" cy="6858000"/>
          </a:xfrm>
        </p:grpSpPr>
        <p:grpSp>
          <p:nvGrpSpPr>
            <p:cNvPr id="12" name="Group 11"/>
            <p:cNvGrpSpPr>
              <a:grpSpLocks noChangeAspect="1"/>
            </p:cNvGrpSpPr>
            <p:nvPr userDrawn="1"/>
          </p:nvGrpSpPr>
          <p:grpSpPr>
            <a:xfrm>
              <a:off x="8023226" y="2924758"/>
              <a:ext cx="1120774" cy="3933242"/>
              <a:chOff x="8023226" y="2924758"/>
              <a:chExt cx="1120774" cy="3933242"/>
            </a:xfrm>
          </p:grpSpPr>
          <p:sp>
            <p:nvSpPr>
              <p:cNvPr id="13" name="Isosceles Triangle 12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4" name="Isosceles Triangle 13"/>
              <p:cNvSpPr/>
              <p:nvPr userDrawn="1"/>
            </p:nvSpPr>
            <p:spPr>
              <a:xfrm>
                <a:off x="8239885" y="3685101"/>
                <a:ext cx="904115" cy="3172899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5" name="Group 14"/>
            <p:cNvGrpSpPr>
              <a:grpSpLocks noChangeAspect="1"/>
            </p:cNvGrpSpPr>
            <p:nvPr userDrawn="1"/>
          </p:nvGrpSpPr>
          <p:grpSpPr>
            <a:xfrm rot="16200000" flipV="1">
              <a:off x="837624" y="-837625"/>
              <a:ext cx="667903" cy="2343153"/>
              <a:chOff x="8023226" y="2924758"/>
              <a:chExt cx="1120774" cy="3933243"/>
            </a:xfrm>
          </p:grpSpPr>
          <p:sp>
            <p:nvSpPr>
              <p:cNvPr id="16" name="Isosceles Triangle 15"/>
              <p:cNvSpPr/>
              <p:nvPr userDrawn="1"/>
            </p:nvSpPr>
            <p:spPr>
              <a:xfrm>
                <a:off x="8023226" y="2924758"/>
                <a:ext cx="1120774" cy="3933242"/>
              </a:xfrm>
              <a:prstGeom prst="triangle">
                <a:avLst>
                  <a:gd name="adj" fmla="val 100000"/>
                </a:avLst>
              </a:prstGeom>
              <a:solidFill>
                <a:schemeClr val="tx2">
                  <a:lumMod val="90000"/>
                  <a:lumOff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Isosceles Triangle 16"/>
              <p:cNvSpPr/>
              <p:nvPr userDrawn="1"/>
            </p:nvSpPr>
            <p:spPr>
              <a:xfrm>
                <a:off x="8314926" y="3948449"/>
                <a:ext cx="829074" cy="2909552"/>
              </a:xfrm>
              <a:prstGeom prst="triangle">
                <a:avLst>
                  <a:gd name="adj" fmla="val 100000"/>
                </a:avLst>
              </a:prstGeom>
              <a:solidFill>
                <a:schemeClr val="accent6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83296" y="6332817"/>
            <a:ext cx="1190641" cy="402184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105156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770615"/>
            <a:ext cx="7955280" cy="44063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0324" y="6424484"/>
            <a:ext cx="1890650" cy="22885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7686108" y="6356350"/>
            <a:ext cx="127748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706D636C-90A3-4979-BA37-BAB384B2210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4901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9" r:id="rId2"/>
    <p:sldLayoutId id="2147483687" r:id="rId3"/>
    <p:sldLayoutId id="2147483692" r:id="rId4"/>
    <p:sldLayoutId id="2147483683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3400" b="1" kern="1200" dirty="0">
          <a:gradFill>
            <a:gsLst>
              <a:gs pos="58000">
                <a:schemeClr val="accent6">
                  <a:lumMod val="75000"/>
                </a:schemeClr>
              </a:gs>
              <a:gs pos="100000">
                <a:schemeClr val="accent1"/>
              </a:gs>
              <a:gs pos="19000">
                <a:schemeClr val="accent1">
                  <a:lumMod val="75000"/>
                </a:schemeClr>
              </a:gs>
              <a:gs pos="46885">
                <a:schemeClr val="accent1"/>
              </a:gs>
              <a:gs pos="59000">
                <a:schemeClr val="accent1">
                  <a:lumMod val="70000"/>
                </a:schemeClr>
              </a:gs>
            </a:gsLst>
            <a:lin ang="5400000" scaled="1"/>
          </a:gradFill>
          <a:effectLst>
            <a:innerShdw blurRad="101600" dist="50800" dir="18900000">
              <a:schemeClr val="accent1">
                <a:lumMod val="50000"/>
                <a:alpha val="70000"/>
              </a:scheme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Clr>
          <a:schemeClr val="accent2"/>
        </a:buClr>
        <a:buFont typeface="Wingdings 2" panose="05020102010507070707" pitchFamily="18" charset="2"/>
        <a:buChar char="¡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800"/>
        </a:spcBef>
        <a:buClr>
          <a:schemeClr val="bg1">
            <a:lumMod val="65000"/>
          </a:schemeClr>
        </a:buClr>
        <a:buFont typeface="Wingdings 3" panose="05040102010807070707" pitchFamily="18" charset="2"/>
        <a:buChar char="}"/>
        <a:defRPr sz="24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2pPr>
      <a:lvl3pPr marL="109728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accent1"/>
        </a:buClr>
        <a:buFont typeface="Wingdings 3" panose="05040102010807070707" pitchFamily="18" charset="2"/>
        <a:buChar char="ê"/>
        <a:defRPr sz="20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3pPr>
      <a:lvl4pPr marL="1554480" indent="-182880" algn="l" defTabSz="914400" rtl="0" eaLnBrk="1" latinLnBrk="0" hangingPunct="1">
        <a:lnSpc>
          <a:spcPct val="90000"/>
        </a:lnSpc>
        <a:spcBef>
          <a:spcPts val="500"/>
        </a:spcBef>
        <a:buClr>
          <a:schemeClr val="accent5"/>
        </a:buClr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4pPr>
      <a:lvl5pPr marL="2011680" indent="-182880" algn="l" defTabSz="914400" rtl="0" eaLnBrk="1" latinLnBrk="0" hangingPunct="1">
        <a:lnSpc>
          <a:spcPct val="90000"/>
        </a:lnSpc>
        <a:spcBef>
          <a:spcPts val="500"/>
        </a:spcBef>
        <a:buFont typeface="Wingdings 3" panose="05040102010807070707" pitchFamily="18" charset="2"/>
        <a:buChar char="ê"/>
        <a:defRPr sz="1800" kern="1200">
          <a:solidFill>
            <a:schemeClr val="accent3">
              <a:lumMod val="90000"/>
              <a:lumOff val="1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on.workforcegps.org/resources/2017/03/09/12/20/~/link.aspx?_id=32A7D2DBB2D848259CD229182E0D368D&amp;_z=z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s://ion.workforcegps.org/resources/2019/05/08/15/08/Incumbent-Worker-Training-IWT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9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9465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business engagement?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comprehensive, value-added set of strategies, activities, and partnerships designed to support and promote </a:t>
            </a:r>
            <a:r>
              <a:rPr lang="en-US" dirty="0">
                <a:solidFill>
                  <a:schemeClr val="accent2"/>
                </a:solidFill>
              </a:rPr>
              <a:t>economic prosperity </a:t>
            </a:r>
            <a:r>
              <a:rPr lang="en-US" dirty="0"/>
              <a:t>by providing </a:t>
            </a:r>
            <a:r>
              <a:rPr lang="en-US" dirty="0">
                <a:solidFill>
                  <a:schemeClr val="accent2"/>
                </a:solidFill>
              </a:rPr>
              <a:t>valuable solutions </a:t>
            </a:r>
            <a:r>
              <a:rPr lang="en-US" dirty="0"/>
              <a:t>to address the needs of businesses</a:t>
            </a:r>
          </a:p>
          <a:p>
            <a:r>
              <a:rPr lang="en-US" dirty="0"/>
              <a:t>The purpose of business engagement programs is to </a:t>
            </a:r>
            <a:r>
              <a:rPr lang="en-US" dirty="0">
                <a:solidFill>
                  <a:schemeClr val="accent2"/>
                </a:solidFill>
              </a:rPr>
              <a:t>promote long-term economic stability, competitiveness, and growth </a:t>
            </a:r>
            <a:r>
              <a:rPr lang="en-US" dirty="0"/>
              <a:t> </a:t>
            </a:r>
          </a:p>
          <a:p>
            <a:r>
              <a:rPr lang="en-US" dirty="0"/>
              <a:t>Business engagement is about more than just workforce services!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1268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Value of Business Engagement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Successful, thriving businesses are a vital component of </a:t>
            </a:r>
            <a:r>
              <a:rPr lang="en-US" dirty="0">
                <a:solidFill>
                  <a:schemeClr val="accent6"/>
                </a:solidFill>
              </a:rPr>
              <a:t>economic prosperity </a:t>
            </a:r>
          </a:p>
          <a:p>
            <a:r>
              <a:rPr lang="en-US" dirty="0"/>
              <a:t>Economic prosperity is of course an outcome that benefits workers and their communities as well as businesses</a:t>
            </a:r>
          </a:p>
          <a:p>
            <a:r>
              <a:rPr lang="en-US" dirty="0"/>
              <a:t>Whether we represent workforce development, economic development, education or any other government programs, ensuring business success through strong business engagement programs is critical  </a:t>
            </a:r>
          </a:p>
          <a:p>
            <a:endParaRPr 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21624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IWT as a Business Service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Business engagement is a big topic, so today we wanted to start with a discussion about a specific part </a:t>
            </a:r>
          </a:p>
          <a:p>
            <a:r>
              <a:rPr lang="en-US" dirty="0"/>
              <a:t>In future webinars we’ll broaden our focus, but today we are talking about using incumbent worker training as a business service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6776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697555"/>
          </a:xfrm>
        </p:spPr>
        <p:txBody>
          <a:bodyPr/>
          <a:lstStyle/>
          <a:p>
            <a:pPr algn="ctr"/>
            <a:r>
              <a:rPr lang="en-US" dirty="0"/>
              <a:t>IWT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48032"/>
            <a:ext cx="7955280" cy="4928931"/>
          </a:xfrm>
        </p:spPr>
        <p:txBody>
          <a:bodyPr>
            <a:normAutofit fontScale="92500"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Increases both participants’ and companies’ competitiveness so that businesses can prosper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Two primary reasons to use IWT:</a:t>
            </a:r>
          </a:p>
          <a:p>
            <a:pPr marL="868680" lvl="1" indent="-457200">
              <a:buFont typeface="Arial" panose="020B0604020202020204" pitchFamily="34" charset="0"/>
              <a:buChar char="•"/>
            </a:pPr>
            <a:r>
              <a:rPr lang="en-US" dirty="0"/>
              <a:t>It builds worker skills, so they can be promoted within the company and create backfill opportunities</a:t>
            </a:r>
          </a:p>
          <a:p>
            <a:pPr marL="868680" lvl="1" indent="-457200">
              <a:buFont typeface="Arial" panose="020B0604020202020204" pitchFamily="34" charset="0"/>
              <a:buChar char="•"/>
            </a:pPr>
            <a:r>
              <a:rPr lang="en-US" dirty="0"/>
              <a:t>Helps avert potential layoffs of employees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Many possible sources of funding for IWT, including WIOA</a:t>
            </a:r>
          </a:p>
          <a:p>
            <a:pPr marL="868680" lvl="1" indent="-457200">
              <a:buFont typeface="Arial" panose="020B0604020202020204" pitchFamily="34" charset="0"/>
              <a:buChar char="•"/>
            </a:pPr>
            <a:r>
              <a:rPr lang="en-US" dirty="0"/>
              <a:t>Adult &amp; Dislocated Worker formula (limited to 20%)</a:t>
            </a:r>
          </a:p>
          <a:p>
            <a:pPr marL="868680" lvl="1" indent="-457200">
              <a:buFont typeface="Arial" panose="020B0604020202020204" pitchFamily="34" charset="0"/>
              <a:buChar char="•"/>
            </a:pPr>
            <a:r>
              <a:rPr lang="en-US" dirty="0"/>
              <a:t>Rapid Response funds (activities must be part of a layoff aversion strategy or activity)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75141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Incumbent Worker Funds:</a:t>
            </a:r>
            <a:br>
              <a:rPr lang="en-US" dirty="0"/>
            </a:br>
            <a:r>
              <a:rPr lang="en-US" dirty="0"/>
              <a:t>Create Clear Career Pathways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 strategy to support recruitment and increase retention of new and incumbent workers by demonstrating the career pathway.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6551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History of Incumbent Worker Training in Southwest Washington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Began using formula funds for IWT in PY16</a:t>
            </a:r>
          </a:p>
          <a:p>
            <a:r>
              <a:rPr lang="en-US" dirty="0"/>
              <a:t>Awarded competitive funding (America’s Promise) in PY17</a:t>
            </a:r>
          </a:p>
          <a:p>
            <a:r>
              <a:rPr lang="en-US" dirty="0"/>
              <a:t>To date WSW has invested $480,367; private sector employer partners have invested $619,684 (co-investment model)</a:t>
            </a:r>
          </a:p>
          <a:p>
            <a:r>
              <a:rPr lang="en-US" dirty="0"/>
              <a:t>734 trained (promotions, pay increases, opportunity for future advancement)</a:t>
            </a:r>
          </a:p>
          <a:p>
            <a:r>
              <a:rPr lang="en-US" dirty="0"/>
              <a:t>$655 average cost per for WSW investment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1732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WSW’s Incumbent Worker Program Journey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/>
          </p:nvPr>
        </p:nvGraphicFramePr>
        <p:xfrm>
          <a:off x="628650" y="1770063"/>
          <a:ext cx="7954963" cy="44069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2973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Takeaways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As WSW’s investment increases, so do positive outcomes for employees and employers (IE – promotions, industry recognized credentials, wage increases)</a:t>
            </a:r>
          </a:p>
          <a:p>
            <a:r>
              <a:rPr lang="en-US" dirty="0"/>
              <a:t>Employer investment is critical to long term success and sustainability </a:t>
            </a:r>
          </a:p>
          <a:p>
            <a:r>
              <a:rPr lang="en-US" dirty="0"/>
              <a:t>Today’s program assists companies in creating clear career pathways for new and incumbent workers to aid in recruitment and retention by clearly demonstrating a pathway to higher wages and more job responsibility 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38276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Stories Behind the Numbers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Warehouse to CDL driver career pathways</a:t>
            </a:r>
          </a:p>
          <a:p>
            <a:r>
              <a:rPr lang="en-US" dirty="0"/>
              <a:t>Healthcare recruiter career pathway</a:t>
            </a:r>
          </a:p>
          <a:p>
            <a:r>
              <a:rPr lang="en-US" dirty="0"/>
              <a:t>Train the trainer pathways (cuts costs for employer and creates promotional opportunity for employees)</a:t>
            </a:r>
          </a:p>
          <a:p>
            <a:r>
              <a:rPr lang="en-US" dirty="0"/>
              <a:t>Lean manufacturing training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/>
              <a:t>Humanitude</a:t>
            </a:r>
            <a:r>
              <a:rPr lang="en-US" dirty="0"/>
              <a:t> Caregiver for employee retention and quality patient outcomes</a:t>
            </a:r>
          </a:p>
          <a:p>
            <a:r>
              <a:rPr lang="en-US" dirty="0"/>
              <a:t>OEM automated equipment training as layoff aversion service</a:t>
            </a:r>
          </a:p>
          <a:p>
            <a:r>
              <a:rPr lang="en-US" dirty="0"/>
              <a:t>Industry specific training for small groups – big impact!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83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What’s Next?</a:t>
            </a:r>
            <a:br>
              <a:rPr lang="en-US" dirty="0"/>
            </a:br>
            <a:r>
              <a:rPr lang="en-US" dirty="0"/>
              <a:t>Medical Assistant Apprenticeship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/>
          </a:bodyPr>
          <a:lstStyle/>
          <a:p>
            <a:r>
              <a:rPr lang="en-US" dirty="0"/>
              <a:t>Successful bi-state workforce board partnership</a:t>
            </a:r>
          </a:p>
          <a:p>
            <a:r>
              <a:rPr lang="en-US" dirty="0"/>
              <a:t>All major healthcare organizations in the region (hospitals and clinics)</a:t>
            </a:r>
          </a:p>
          <a:p>
            <a:r>
              <a:rPr lang="en-US" dirty="0"/>
              <a:t>Using incumbent worker funds to infuse diverse candidates into the workforce with a clear career pathway (upskill / backfill)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9435" y="2007769"/>
            <a:ext cx="3749675" cy="3757497"/>
          </a:xfr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6288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What is your level of experience with Incumbent Worker Training?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High</a:t>
            </a:r>
          </a:p>
          <a:p>
            <a:r>
              <a:rPr lang="en-US" dirty="0"/>
              <a:t>Some	</a:t>
            </a:r>
          </a:p>
          <a:p>
            <a:r>
              <a:rPr lang="en-US" dirty="0"/>
              <a:t>Low</a:t>
            </a:r>
          </a:p>
          <a:p>
            <a:r>
              <a:rPr lang="en-US" dirty="0"/>
              <a:t>None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69546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Incumbent Worker Training Toolkit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Under construction, share comments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39444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955280" cy="734625"/>
          </a:xfrm>
        </p:spPr>
        <p:txBody>
          <a:bodyPr/>
          <a:lstStyle/>
          <a:p>
            <a:pPr algn="ctr"/>
            <a:r>
              <a:rPr lang="en-US" dirty="0"/>
              <a:t>IWT Resources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210962"/>
            <a:ext cx="7955280" cy="5263979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ETA is currently developing a Tool Kit for incumbent worker training resources</a:t>
            </a:r>
          </a:p>
          <a:p>
            <a:r>
              <a:rPr lang="en-US" dirty="0"/>
              <a:t>The IWT Tool Kit will contain the following documents:</a:t>
            </a:r>
          </a:p>
          <a:p>
            <a:pPr marL="754380" lvl="2" indent="-342900">
              <a:buFontTx/>
              <a:buChar char="-"/>
            </a:pPr>
            <a:r>
              <a:rPr lang="en-US" sz="2800" dirty="0"/>
              <a:t>Policy and Procedures Manual</a:t>
            </a:r>
          </a:p>
          <a:p>
            <a:pPr marL="754380" lvl="2" indent="-342900">
              <a:buFontTx/>
              <a:buChar char="-"/>
            </a:pPr>
            <a:r>
              <a:rPr lang="en-US" sz="2800" dirty="0"/>
              <a:t>IWT Training Program</a:t>
            </a:r>
          </a:p>
          <a:p>
            <a:pPr marL="754380" lvl="2" indent="-342900">
              <a:buFontTx/>
              <a:buChar char="-"/>
            </a:pPr>
            <a:r>
              <a:rPr lang="en-US" sz="2800" dirty="0"/>
              <a:t>IWT Work Plan</a:t>
            </a:r>
          </a:p>
          <a:p>
            <a:pPr marL="754380" lvl="2" indent="-342900">
              <a:buFontTx/>
              <a:buChar char="-"/>
            </a:pPr>
            <a:r>
              <a:rPr lang="en-US" sz="2800" dirty="0"/>
              <a:t>IWT Registration Form</a:t>
            </a:r>
          </a:p>
          <a:p>
            <a:pPr marL="754380" lvl="2" indent="-342900">
              <a:buFontTx/>
              <a:buChar char="-"/>
            </a:pPr>
            <a:r>
              <a:rPr lang="en-US" sz="2800" dirty="0"/>
              <a:t>IWT Training Needs Assessment</a:t>
            </a:r>
          </a:p>
          <a:p>
            <a:pPr marL="754380" lvl="2" indent="-342900">
              <a:buFontTx/>
              <a:buChar char="-"/>
            </a:pPr>
            <a:r>
              <a:rPr lang="en-US" sz="2800" dirty="0"/>
              <a:t>IWT PowerPoint Deck </a:t>
            </a:r>
          </a:p>
          <a:p>
            <a:pPr marL="754380" lvl="2" indent="-342900">
              <a:buFontTx/>
              <a:buChar char="-"/>
            </a:pPr>
            <a:endParaRPr lang="en-US" sz="12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accent5"/>
                </a:solidFill>
              </a:rPr>
              <a:t>Please let us know in the comments if there are additional areas you’d like the Tool Kit to address</a:t>
            </a:r>
            <a:endParaRPr lang="en-US" dirty="0">
              <a:solidFill>
                <a:schemeClr val="accent5"/>
              </a:solidFill>
              <a:hlinkClick r:id="rId3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58826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22422"/>
            <a:ext cx="7955280" cy="710299"/>
          </a:xfrm>
        </p:spPr>
        <p:txBody>
          <a:bodyPr/>
          <a:lstStyle/>
          <a:p>
            <a:pPr algn="ctr"/>
            <a:r>
              <a:rPr lang="en-US" dirty="0"/>
              <a:t>IWT Resources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124464"/>
            <a:ext cx="7955280" cy="5231885"/>
          </a:xfrm>
        </p:spPr>
        <p:txBody>
          <a:bodyPr>
            <a:normAutofit/>
          </a:bodyPr>
          <a:lstStyle/>
          <a:p>
            <a:r>
              <a:rPr lang="en-US" dirty="0"/>
              <a:t>The Tool Kit will live on the Incumbent Worker Training resource page on ION, which is part of Workforce GPS</a:t>
            </a:r>
          </a:p>
          <a:p>
            <a:r>
              <a:rPr lang="en-US" dirty="0"/>
              <a:t>Existing resources on this site include a desk aid and other materials on work-based-learning models.  </a:t>
            </a:r>
          </a:p>
          <a:p>
            <a:pPr lvl="1"/>
            <a:r>
              <a:rPr lang="en-US" dirty="0">
                <a:hlinkClick r:id="rId3"/>
              </a:rPr>
              <a:t>https://ion.workforcegps.org/resources/2019/05/08/15/08/Incumbent-Worker-Training-IWT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47215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Wrap Up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Thanks to today’s presenters!</a:t>
            </a:r>
          </a:p>
          <a:p>
            <a:r>
              <a:rPr lang="en-US" dirty="0"/>
              <a:t>Please reach out to them if you have any additional questions</a:t>
            </a:r>
          </a:p>
          <a:p>
            <a:r>
              <a:rPr lang="en-US" dirty="0"/>
              <a:t>Keep an eye out for additional webinars on various business engagement topics</a:t>
            </a:r>
          </a:p>
          <a:p>
            <a:r>
              <a:rPr lang="en-US" b="1" dirty="0">
                <a:solidFill>
                  <a:schemeClr val="accent2"/>
                </a:solidFill>
              </a:rPr>
              <a:t>Let us know in the comments if you have any particular topics that interest you!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038711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17C1EBB-5DB1-4804-A3A0-418D6756477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47099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EC64D59-29FA-4179-A338-CB713E8B3E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Darcy Hoffman</a:t>
            </a:r>
          </a:p>
          <a:p>
            <a:pPr lvl="1"/>
            <a:r>
              <a:rPr lang="en-US" dirty="0"/>
              <a:t>Director of Business Services </a:t>
            </a:r>
          </a:p>
          <a:p>
            <a:pPr lvl="2"/>
            <a:r>
              <a:rPr lang="en-US" dirty="0"/>
              <a:t>Workforce Southwest Washington</a:t>
            </a:r>
          </a:p>
          <a:p>
            <a:pPr lvl="3"/>
            <a:r>
              <a:rPr lang="en-US" dirty="0"/>
              <a:t>Dhoffman@workforcesw.org</a:t>
            </a:r>
          </a:p>
          <a:p>
            <a:pPr lvl="4"/>
            <a:r>
              <a:rPr lang="en-US" dirty="0"/>
              <a:t>360.608.4949</a:t>
            </a:r>
          </a:p>
          <a:p>
            <a:pPr lvl="4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542014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82103DD-18C2-4FF0-9612-CE3A974CEC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87830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AD68BA9-AB21-4A23-988F-B0FEAE20B66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2827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F711F46-80EC-40D4-8519-EEF5F39E2FB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A082DEB-E088-4320-B6CC-7723C9843A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Business Engagement Series:</a:t>
            </a:r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7812105D-7087-476E-B554-1ABF350DD7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Incumbent Worker Training As A Business Service</a:t>
            </a:r>
          </a:p>
        </p:txBody>
      </p:sp>
    </p:spTree>
    <p:extLst>
      <p:ext uri="{BB962C8B-B14F-4D97-AF65-F5344CB8AC3E}">
        <p14:creationId xmlns:p14="http://schemas.microsoft.com/office/powerpoint/2010/main" val="37646293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43AF2F-C8D2-45F3-9DD0-5FBC6628D72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Jeff Ryan</a:t>
            </a:r>
          </a:p>
          <a:p>
            <a:pPr lvl="1"/>
            <a:r>
              <a:rPr lang="en-US" dirty="0"/>
              <a:t>Business Solutions Specialist</a:t>
            </a:r>
          </a:p>
          <a:p>
            <a:pPr lvl="2"/>
            <a:r>
              <a:rPr lang="en-US" dirty="0"/>
              <a:t>US DOL/ETA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6618E1A-B751-4EF3-859E-FAFBE09EEC66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4" name="Picture Placeholder 3"/>
          <p:cNvPicPr>
            <a:picLocks noGrp="1" noChangeAspect="1"/>
          </p:cNvPicPr>
          <p:nvPr>
            <p:ph type="pic" idx="11"/>
          </p:nvPr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3" b="668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10371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73C97B-95A2-4116-9274-303EDB06FE9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Darcy Hoffman</a:t>
            </a:r>
          </a:p>
          <a:p>
            <a:pPr lvl="1"/>
            <a:r>
              <a:rPr lang="en-US" dirty="0"/>
              <a:t>Director of Business Services</a:t>
            </a:r>
          </a:p>
          <a:p>
            <a:pPr lvl="2"/>
            <a:r>
              <a:rPr lang="en-US" dirty="0"/>
              <a:t>Workforce Southwest Washington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EEA8C811-46CE-4CAB-B614-34EEC585E16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6D636C-90A3-4979-BA37-BAB384B22101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2" name="Picture Placeholder 1"/>
          <p:cNvPicPr>
            <a:picLocks noGrp="1" noChangeAspect="1"/>
          </p:cNvPicPr>
          <p:nvPr>
            <p:ph type="pic" idx="1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5" r="6725"/>
          <a:stretch>
            <a:fillRect/>
          </a:stretch>
        </p:blipFill>
        <p:spPr/>
      </p:pic>
      <p:sp>
        <p:nvSpPr>
          <p:cNvPr id="7" name="Content Placeholder 6"/>
          <p:cNvSpPr>
            <a:spLocks noGrp="1"/>
          </p:cNvSpPr>
          <p:nvPr>
            <p:ph idx="12"/>
          </p:nvPr>
        </p:nvSpPr>
        <p:spPr/>
        <p:txBody>
          <a:bodyPr/>
          <a:lstStyle/>
          <a:p>
            <a:r>
              <a:rPr lang="en-US" dirty="0"/>
              <a:t>Adriana Kaplan</a:t>
            </a:r>
          </a:p>
          <a:p>
            <a:pPr lvl="1"/>
            <a:r>
              <a:rPr lang="en-US" dirty="0"/>
              <a:t>Workforce Analyst</a:t>
            </a:r>
          </a:p>
          <a:p>
            <a:pPr lvl="2"/>
            <a:r>
              <a:rPr lang="en-US" dirty="0"/>
              <a:t>Office of Workforce Investment/ ETA</a:t>
            </a:r>
          </a:p>
          <a:p>
            <a:endParaRPr lang="en-US" dirty="0"/>
          </a:p>
        </p:txBody>
      </p:sp>
      <p:pic>
        <p:nvPicPr>
          <p:cNvPr id="11" name="Picture Placeholder 10"/>
          <p:cNvPicPr>
            <a:picLocks noGrp="1" noChangeAspect="1"/>
          </p:cNvPicPr>
          <p:nvPr>
            <p:ph type="pic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44" b="524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213422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Introduction/Overview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>
          <a:xfrm>
            <a:off x="623888" y="4017964"/>
            <a:ext cx="7863840" cy="1912936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0"/>
          </p:nvPr>
        </p:nvSpPr>
        <p:spPr>
          <a:xfrm>
            <a:off x="8190595" y="6356351"/>
            <a:ext cx="753001" cy="365125"/>
          </a:xfrm>
        </p:spPr>
        <p:txBody>
          <a:bodyPr/>
          <a:lstStyle/>
          <a:p>
            <a:fld id="{78651A17-9376-40A4-9325-34268FB0E92D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83223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787234" y="384048"/>
            <a:ext cx="6796695" cy="1435608"/>
          </a:xfrm>
        </p:spPr>
        <p:txBody>
          <a:bodyPr>
            <a:normAutofit fontScale="90000"/>
          </a:bodyPr>
          <a:lstStyle/>
          <a:p>
            <a:r>
              <a:rPr lang="en-US" dirty="0"/>
              <a:t>Does your organization use resources for incumbent worker training?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Yes, we use WIOA funds</a:t>
            </a:r>
          </a:p>
          <a:p>
            <a:r>
              <a:rPr lang="en-US" dirty="0"/>
              <a:t>Yes, we use non-WIOA funds</a:t>
            </a:r>
          </a:p>
          <a:p>
            <a:r>
              <a:rPr lang="en-US" dirty="0"/>
              <a:t>Yes, we use both WIOA and non-WIOA funds</a:t>
            </a:r>
          </a:p>
          <a:p>
            <a:r>
              <a:rPr lang="en-US" dirty="0"/>
              <a:t>No</a:t>
            </a:r>
          </a:p>
          <a:p>
            <a:r>
              <a:rPr lang="en-US" dirty="0"/>
              <a:t>Not sure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9015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 of today’s webinar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are kicking off our business engagement webinar series with a 3-pack of sessions focused on incumbent worker training as a business service</a:t>
            </a:r>
          </a:p>
          <a:p>
            <a:r>
              <a:rPr lang="en-US" dirty="0"/>
              <a:t>Today we are thrilled to be joined by Workforce Southwest Washington to talk about their experience utilizing resources to provide incumbent worker training as a business service 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651A17-9376-40A4-9325-34268FB0E92D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871656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UIDATA" val="&lt;database version=&quot;11.0&quot;&gt;&lt;object type=&quot;1&quot; unique_id=&quot;10001&quot;&gt;&lt;object type=&quot;2&quot; unique_id=&quot;10482&quot;&gt;&lt;object type=&quot;3&quot; unique_id=&quot;10483&quot;&gt;&lt;property id=&quot;20148&quot; value=&quot;5&quot;/&gt;&lt;property id=&quot;20300&quot; value=&quot;Slide 1&quot;/&gt;&lt;property id=&quot;20307&quot; value=&quot;288&quot;/&gt;&lt;/object&gt;&lt;object type=&quot;3&quot; unique_id=&quot;10484&quot;&gt;&lt;property id=&quot;20148&quot; value=&quot;5&quot;/&gt;&lt;property id=&quot;20300&quot; value=&quot;Slide 2&quot;/&gt;&lt;property id=&quot;20307&quot; value=&quot;289&quot;/&gt;&lt;/object&gt;&lt;object type=&quot;3&quot; unique_id=&quot;10485&quot;&gt;&lt;property id=&quot;20148&quot; value=&quot;5&quot;/&gt;&lt;property id=&quot;20300&quot; value=&quot;Slide 3&quot;/&gt;&lt;property id=&quot;20307&quot; value=&quot;280&quot;/&gt;&lt;/object&gt;&lt;object type=&quot;3&quot; unique_id=&quot;10486&quot;&gt;&lt;property id=&quot;20148&quot; value=&quot;5&quot;/&gt;&lt;property id=&quot;20300&quot; value=&quot;Slide 4&quot;/&gt;&lt;property id=&quot;20307&quot; value=&quot;273&quot;/&gt;&lt;/object&gt;&lt;object type=&quot;3&quot; unique_id=&quot;10487&quot;&gt;&lt;property id=&quot;20148&quot; value=&quot;5&quot;/&gt;&lt;property id=&quot;20300&quot; value=&quot;Slide 5&quot;/&gt;&lt;property id=&quot;20307&quot; value=&quot;274&quot;/&gt;&lt;/object&gt;&lt;object type=&quot;3&quot; unique_id=&quot;10488&quot;&gt;&lt;property id=&quot;20148&quot; value=&quot;5&quot;/&gt;&lt;property id=&quot;20300&quot; value=&quot;Slide 6&quot;/&gt;&lt;property id=&quot;20307&quot; value=&quot;286&quot;/&gt;&lt;/object&gt;&lt;object type=&quot;3&quot; unique_id=&quot;10489&quot;&gt;&lt;property id=&quot;20148&quot; value=&quot;5&quot;/&gt;&lt;property id=&quot;20300&quot; value=&quot;Slide 7&quot;/&gt;&lt;property id=&quot;20307&quot; value=&quot;272&quot;/&gt;&lt;/object&gt;&lt;object type=&quot;3&quot; unique_id=&quot;10490&quot;&gt;&lt;property id=&quot;20148&quot; value=&quot;5&quot;/&gt;&lt;property id=&quot;20300&quot; value=&quot;Slide 8&quot;/&gt;&lt;property id=&quot;20307&quot; value=&quot;258&quot;/&gt;&lt;/object&gt;&lt;object type=&quot;3&quot; unique_id=&quot;10491&quot;&gt;&lt;property id=&quot;20148&quot; value=&quot;5&quot;/&gt;&lt;property id=&quot;20300&quot; value=&quot;Slide 9&quot;/&gt;&lt;property id=&quot;20307&quot; value=&quot;259&quot;/&gt;&lt;/object&gt;&lt;object type=&quot;3&quot; unique_id=&quot;10492&quot;&gt;&lt;property id=&quot;20148&quot; value=&quot;5&quot;/&gt;&lt;property id=&quot;20300&quot; value=&quot;Slide 10&quot;/&gt;&lt;property id=&quot;20307&quot; value=&quot;260&quot;/&gt;&lt;/object&gt;&lt;object type=&quot;3&quot; unique_id=&quot;10493&quot;&gt;&lt;property id=&quot;20148&quot; value=&quot;5&quot;/&gt;&lt;property id=&quot;20300&quot; value=&quot;Slide 11&quot;/&gt;&lt;property id=&quot;20307&quot; value=&quot;262&quot;/&gt;&lt;/object&gt;&lt;object type=&quot;3&quot; unique_id=&quot;10494&quot;&gt;&lt;property id=&quot;20148&quot; value=&quot;5&quot;/&gt;&lt;property id=&quot;20300&quot; value=&quot;Slide 12&quot;/&gt;&lt;property id=&quot;20307&quot; value=&quot;263&quot;/&gt;&lt;/object&gt;&lt;object type=&quot;3&quot; unique_id=&quot;10495&quot;&gt;&lt;property id=&quot;20148&quot; value=&quot;5&quot;/&gt;&lt;property id=&quot;20300&quot; value=&quot;Slide 13&quot;/&gt;&lt;property id=&quot;20307&quot; value=&quot;276&quot;/&gt;&lt;/object&gt;&lt;object type=&quot;3&quot; unique_id=&quot;10496&quot;&gt;&lt;property id=&quot;20148&quot; value=&quot;5&quot;/&gt;&lt;property id=&quot;20300&quot; value=&quot;Slide 14&quot;/&gt;&lt;property id=&quot;20307&quot; value=&quot;279&quot;/&gt;&lt;/object&gt;&lt;object type=&quot;3&quot; unique_id=&quot;10497&quot;&gt;&lt;property id=&quot;20148&quot; value=&quot;5&quot;/&gt;&lt;property id=&quot;20300&quot; value=&quot;Slide 15&quot;/&gt;&lt;property id=&quot;20307&quot; value=&quot;285&quot;/&gt;&lt;/object&gt;&lt;object type=&quot;3&quot; unique_id=&quot;10498&quot;&gt;&lt;property id=&quot;20148&quot; value=&quot;5&quot;/&gt;&lt;property id=&quot;20300&quot; value=&quot;Slide 16&quot;/&gt;&lt;property id=&quot;20307&quot; value=&quot;271&quot;/&gt;&lt;/object&gt;&lt;object type=&quot;3&quot; unique_id=&quot;10499&quot;&gt;&lt;property id=&quot;20148&quot; value=&quot;5&quot;/&gt;&lt;property id=&quot;20300&quot; value=&quot;Slide 17&quot;/&gt;&lt;property id=&quot;20307&quot; value=&quot;277&quot;/&gt;&lt;/object&gt;&lt;object type=&quot;3&quot; unique_id=&quot;10500&quot;&gt;&lt;property id=&quot;20148&quot; value=&quot;5&quot;/&gt;&lt;property id=&quot;20300&quot; value=&quot;Slide 18&quot;/&gt;&lt;property id=&quot;20307&quot; value=&quot;283&quot;/&gt;&lt;/object&gt;&lt;object type=&quot;3&quot; unique_id=&quot;10501&quot;&gt;&lt;property id=&quot;20148&quot; value=&quot;5&quot;/&gt;&lt;property id=&quot;20300&quot; value=&quot;Slide 19&quot;/&gt;&lt;property id=&quot;20307&quot; value=&quot;284&quot;/&gt;&lt;/object&gt;&lt;object type=&quot;3&quot; unique_id=&quot;10502&quot;&gt;&lt;property id=&quot;20148&quot; value=&quot;5&quot;/&gt;&lt;property id=&quot;20300&quot; value=&quot;Slide 20&quot;/&gt;&lt;property id=&quot;20307&quot; value=&quot;281&quot;/&gt;&lt;/object&gt;&lt;object type=&quot;3&quot; unique_id=&quot;10503&quot;&gt;&lt;property id=&quot;20148&quot; value=&quot;5&quot;/&gt;&lt;property id=&quot;20300&quot; value=&quot;Slide 21&quot;/&gt;&lt;property id=&quot;20307&quot; value=&quot;275&quot;/&gt;&lt;/object&gt;&lt;object type=&quot;3&quot; unique_id=&quot;10504&quot;&gt;&lt;property id=&quot;20148&quot; value=&quot;5&quot;/&gt;&lt;property id=&quot;20300&quot; value=&quot;Slide 22&quot;/&gt;&lt;property id=&quot;20307&quot; value=&quot;282&quot;/&gt;&lt;/object&gt;&lt;/object&gt;&lt;object type=&quot;8&quot; unique_id=&quot;10528&quot;&gt;&lt;/object&gt;&lt;/object&gt;&lt;/database&gt;"/>
  <p:tag name="SECTOMILLISECCONVERTED" val="1"/>
  <p:tag name="MMPROD_NEXTUNIQUEID" val="10010"/>
</p:tagLst>
</file>

<file path=ppt/theme/theme1.xml><?xml version="1.0" encoding="utf-8"?>
<a:theme xmlns:a="http://schemas.openxmlformats.org/drawingml/2006/main" name="Standard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Interactive Slides">
  <a:themeElements>
    <a:clrScheme name="WFGPS">
      <a:dk1>
        <a:srgbClr val="242021"/>
      </a:dk1>
      <a:lt1>
        <a:sysClr val="window" lastClr="FFFFFF"/>
      </a:lt1>
      <a:dk2>
        <a:srgbClr val="002C47"/>
      </a:dk2>
      <a:lt2>
        <a:srgbClr val="EEECE1"/>
      </a:lt2>
      <a:accent1>
        <a:srgbClr val="124D95"/>
      </a:accent1>
      <a:accent2>
        <a:srgbClr val="9E1C30"/>
      </a:accent2>
      <a:accent3>
        <a:srgbClr val="303030"/>
      </a:accent3>
      <a:accent4>
        <a:srgbClr val="D9D9D9"/>
      </a:accent4>
      <a:accent5>
        <a:srgbClr val="7A232E"/>
      </a:accent5>
      <a:accent6>
        <a:srgbClr val="0075BF"/>
      </a:accent6>
      <a:hlink>
        <a:srgbClr val="124D95"/>
      </a:hlink>
      <a:folHlink>
        <a:srgbClr val="66666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5939</TotalTime>
  <Words>882</Words>
  <Application>Microsoft Office PowerPoint</Application>
  <PresentationFormat>On-screen Show (4:3)</PresentationFormat>
  <Paragraphs>147</Paragraphs>
  <Slides>26</Slides>
  <Notes>15</Notes>
  <HiddenSlides>1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Arial</vt:lpstr>
      <vt:lpstr>Calibri</vt:lpstr>
      <vt:lpstr>Impact</vt:lpstr>
      <vt:lpstr>Times New Roman</vt:lpstr>
      <vt:lpstr>Webdings</vt:lpstr>
      <vt:lpstr>Wingdings</vt:lpstr>
      <vt:lpstr>Wingdings 2</vt:lpstr>
      <vt:lpstr>Wingdings 3</vt:lpstr>
      <vt:lpstr>Standard Slides</vt:lpstr>
      <vt:lpstr>Interactive Slides</vt:lpstr>
      <vt:lpstr>PowerPoint Presentation</vt:lpstr>
      <vt:lpstr>What is your level of experience with Incumbent Worker Training?</vt:lpstr>
      <vt:lpstr>PowerPoint Presentation</vt:lpstr>
      <vt:lpstr>Business Engagement Series:</vt:lpstr>
      <vt:lpstr>PowerPoint Presentation</vt:lpstr>
      <vt:lpstr>PowerPoint Presentation</vt:lpstr>
      <vt:lpstr>Introduction/Overview</vt:lpstr>
      <vt:lpstr>Does your organization use resources for incumbent worker training?</vt:lpstr>
      <vt:lpstr>Purpose of today’s webinar</vt:lpstr>
      <vt:lpstr>What is business engagement? </vt:lpstr>
      <vt:lpstr>Value of Business Engagement</vt:lpstr>
      <vt:lpstr>IWT as a Business Service</vt:lpstr>
      <vt:lpstr>IWT Overview</vt:lpstr>
      <vt:lpstr>Incumbent Worker Funds: Create Clear Career Pathways</vt:lpstr>
      <vt:lpstr>History of Incumbent Worker Training in Southwest Washington</vt:lpstr>
      <vt:lpstr>WSW’s Incumbent Worker Program Journey</vt:lpstr>
      <vt:lpstr>Takeaways</vt:lpstr>
      <vt:lpstr>The Stories Behind the Numbers</vt:lpstr>
      <vt:lpstr>What’s Next? Medical Assistant Apprenticeship</vt:lpstr>
      <vt:lpstr>Incumbent Worker Training Toolkit</vt:lpstr>
      <vt:lpstr>IWT Resources</vt:lpstr>
      <vt:lpstr>IWT Resources </vt:lpstr>
      <vt:lpstr>Wrap Up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Cheryl Robbins</dc:creator>
  <cp:lastModifiedBy>Laura Casertano</cp:lastModifiedBy>
  <cp:revision>207</cp:revision>
  <dcterms:created xsi:type="dcterms:W3CDTF">2017-06-21T17:13:53Z</dcterms:created>
  <dcterms:modified xsi:type="dcterms:W3CDTF">2019-11-20T19:07:20Z</dcterms:modified>
</cp:coreProperties>
</file>