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54"/>
  </p:notesMasterIdLst>
  <p:sldIdLst>
    <p:sldId id="272" r:id="rId6"/>
    <p:sldId id="289" r:id="rId7"/>
    <p:sldId id="396" r:id="rId8"/>
    <p:sldId id="397" r:id="rId9"/>
    <p:sldId id="316" r:id="rId10"/>
    <p:sldId id="358" r:id="rId11"/>
    <p:sldId id="385" r:id="rId12"/>
    <p:sldId id="425" r:id="rId13"/>
    <p:sldId id="361" r:id="rId14"/>
    <p:sldId id="360" r:id="rId15"/>
    <p:sldId id="393" r:id="rId16"/>
    <p:sldId id="362" r:id="rId17"/>
    <p:sldId id="389" r:id="rId18"/>
    <p:sldId id="390" r:id="rId19"/>
    <p:sldId id="426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24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386" r:id="rId48"/>
    <p:sldId id="394" r:id="rId49"/>
    <p:sldId id="395" r:id="rId50"/>
    <p:sldId id="392" r:id="rId51"/>
    <p:sldId id="281" r:id="rId52"/>
    <p:sldId id="275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mdaen Souvanna" initials="PS" lastIdx="48" clrIdx="3"/>
  <p:cmAuthor id="1" name="Lizik, Megan - ASP" initials="LM-A" lastIdx="5" clrIdx="1">
    <p:extLst>
      <p:ext uri="{19B8F6BF-5375-455C-9EA6-DF929625EA0E}">
        <p15:presenceInfo xmlns:p15="http://schemas.microsoft.com/office/powerpoint/2012/main" userId="S-1-5-21-625881431-3029617060-3355961844-88300" providerId="AD"/>
      </p:ext>
    </p:extLst>
  </p:cmAuthor>
  <p:cmAuthor id="2" name="Salas-Kos, Gloria - ETA" initials="SG-E" lastIdx="2" clrIdx="2">
    <p:extLst>
      <p:ext uri="{19B8F6BF-5375-455C-9EA6-DF929625EA0E}">
        <p15:presenceInfo xmlns:p15="http://schemas.microsoft.com/office/powerpoint/2012/main" userId="Salas-Kos, Gloria - 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4" autoAdjust="0"/>
    <p:restoredTop sz="79449" autoAdjust="0"/>
  </p:normalViewPr>
  <p:slideViewPr>
    <p:cSldViewPr snapToGrid="0">
      <p:cViewPr varScale="1">
        <p:scale>
          <a:sx n="68" d="100"/>
          <a:sy n="68" d="100"/>
        </p:scale>
        <p:origin x="1502" y="58"/>
      </p:cViewPr>
      <p:guideLst/>
    </p:cSldViewPr>
  </p:slideViewPr>
  <p:outlineViewPr>
    <p:cViewPr>
      <p:scale>
        <a:sx n="33" d="100"/>
        <a:sy n="33" d="100"/>
      </p:scale>
      <p:origin x="0" y="-74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4670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30T15:17:39.193" idx="48">
    <p:pos x="10" y="10"/>
    <p:text>Edited this based on the dry run conversation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1143000"/>
            <a:ext cx="2041525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1143000"/>
            <a:ext cx="2041525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447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1143000"/>
            <a:ext cx="2041525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72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1143000"/>
            <a:ext cx="2041525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8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6663" y="1143000"/>
            <a:ext cx="2041525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4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43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7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2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6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32089-C4ED-4AD8-B775-86BFA05D4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6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1143000"/>
            <a:ext cx="2043113" cy="153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8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5"/>
            <a:ext cx="7863840" cy="1644204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2990533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32948" y="-1232026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ear.dol.gov/reemployment-services-and-eligibility-assessments-resea" TargetMode="External"/><Relationship Id="rId5" Type="http://schemas.openxmlformats.org/officeDocument/2006/relationships/hyperlink" Target="https://clear.dol.gov/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9/06/05/13/28/Using-the-Clearinghouse-for-Labor-Evaluation-and-Research-CLEAR-A-Demonstratio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c.workforcegps.org/resources/2019/07/30/17/32/~/link.aspx?_id=DEB13F6E73F74E72B5D03DE623ECA311&amp;_z=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c.workforcegps.org/resources/2019/07/30/17/32/~/link.aspx?_id=210F5B47C530498EB3305DE64F1CA495&amp;_z=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hernet.adobeconnect.com/pubd2hfg1ksi/" TargetMode="External"/><Relationship Id="rId4" Type="http://schemas.openxmlformats.org/officeDocument/2006/relationships/hyperlink" Target="https://mahernet.adobeconnect.com/_a14339732/p9uumcab4ro3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c.workforcegps.org/resources/2019/07/30/17/32/RESEA_Evaluation_Evidence_Resource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@abtassoc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itehouse.gov/sites/whitehouse.gov/files/omb/memoranda/2014/m-14-06.pdf" TargetMode="External"/><Relationship Id="rId3" Type="http://schemas.openxmlformats.org/officeDocument/2006/relationships/hyperlink" Target="https://clear.dol.gov/reemployment-services-and-eligibility-assessments-resea" TargetMode="External"/><Relationship Id="rId7" Type="http://schemas.openxmlformats.org/officeDocument/2006/relationships/hyperlink" Target="https://www.dol.gov/asp/evaluation/resources" TargetMode="External"/><Relationship Id="rId2" Type="http://schemas.openxmlformats.org/officeDocument/2006/relationships/hyperlink" Target="https://clear.dol.gov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lear.dol.gov/reference-documents/causal-evidence-guidelines-version-21" TargetMode="External"/><Relationship Id="rId5" Type="http://schemas.openxmlformats.org/officeDocument/2006/relationships/hyperlink" Target="https://clear.dol.gov/sites/default/files/ResearchSynthesis_Reemploy_Sup.pdfCLEAR" TargetMode="External"/><Relationship Id="rId4" Type="http://schemas.openxmlformats.org/officeDocument/2006/relationships/hyperlink" Target="https://clear.dol.gov/sites/default/files/ResearchSynthesis_Reemployment.pdf" TargetMode="External"/><Relationship Id="rId9" Type="http://schemas.openxmlformats.org/officeDocument/2006/relationships/hyperlink" Target="https://www.ecfr.gov/cgi-bin/retrieveECFR?gp=1&amp;SID=e1a7783dda0ecb182e8d6234f1f64613&amp;h=L&amp;mc=true&amp;r=PART&amp;n=pt20.3.60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rc.workforcegps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@abtassoc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Lizik.megan@dol.gov" TargetMode="External"/><Relationship Id="rId2" Type="http://schemas.openxmlformats.org/officeDocument/2006/relationships/hyperlink" Target="mailto:Burns.Lawrence@dol.gov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dr.doleta.gov/directives/corr_doc.cfm?docn=669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dr.doleta.gov/directives/corr_doc.cfm?docn=36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955280" cy="1051560"/>
          </a:xfrm>
        </p:spPr>
        <p:txBody>
          <a:bodyPr/>
          <a:lstStyle/>
          <a:p>
            <a:r>
              <a:rPr lang="en-US" dirty="0"/>
              <a:t>What is a Tiered Evidence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3496"/>
            <a:ext cx="7955280" cy="4406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Requires use of strategies that work</a:t>
            </a:r>
          </a:p>
          <a:p>
            <a:r>
              <a:rPr lang="en-US" dirty="0"/>
              <a:t>Ties funding availability to strategies with evidence</a:t>
            </a:r>
          </a:p>
          <a:p>
            <a:r>
              <a:rPr lang="en-US" dirty="0"/>
              <a:t>Provides incentives to build new evidence around innovative strategies</a:t>
            </a:r>
          </a:p>
          <a:p>
            <a:r>
              <a:rPr lang="en-US" dirty="0"/>
              <a:t>Requires evaluations of strategies without evidence</a:t>
            </a:r>
          </a:p>
        </p:txBody>
      </p:sp>
    </p:spTree>
    <p:extLst>
      <p:ext uri="{BB962C8B-B14F-4D97-AF65-F5344CB8AC3E}">
        <p14:creationId xmlns:p14="http://schemas.microsoft.com/office/powerpoint/2010/main" val="7550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500440"/>
            <a:ext cx="8229600" cy="710738"/>
          </a:xfrm>
        </p:spPr>
        <p:txBody>
          <a:bodyPr>
            <a:normAutofit/>
          </a:bodyPr>
          <a:lstStyle/>
          <a:p>
            <a:r>
              <a:rPr lang="en-US" dirty="0"/>
              <a:t>RESEA Funding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993464"/>
            <a:ext cx="8229600" cy="429699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Beginning in FY 2023, States must use a minimum percentage of their funds on interventions with high or moderate causal evidence ratings </a:t>
            </a:r>
          </a:p>
          <a:p>
            <a:r>
              <a:rPr lang="en-US" dirty="0"/>
              <a:t>This requirement increases over time as follows: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4082962"/>
            <a:ext cx="8369548" cy="14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State RESEA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016" y="1596444"/>
            <a:ext cx="7230836" cy="44063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States are expected to begin evaluations of RESEA interventions/service delivery strategies no later than during FY 2020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RESEA is a new program </a:t>
            </a:r>
          </a:p>
          <a:p>
            <a:pPr lvl="1"/>
            <a:r>
              <a:rPr lang="en-US" dirty="0"/>
              <a:t>Expanded causal evidence is needed to support funding requirements </a:t>
            </a:r>
          </a:p>
          <a:p>
            <a:pPr lvl="1"/>
            <a:r>
              <a:rPr lang="en-US" dirty="0"/>
              <a:t>Rigorous impact evaluations are multi-year efforts</a:t>
            </a:r>
          </a:p>
          <a:p>
            <a:pPr lvl="1"/>
            <a:r>
              <a:rPr lang="en-US" dirty="0"/>
              <a:t>RESEA state plan requires a description of how the state is meeting/plans to meet the evidence and evaluation requirements</a:t>
            </a:r>
          </a:p>
        </p:txBody>
      </p:sp>
      <p:pic>
        <p:nvPicPr>
          <p:cNvPr id="4" name="Picture 3" descr="Emphatic expression you really need to know! | English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2" y="1697937"/>
            <a:ext cx="876155" cy="87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" y="1687720"/>
            <a:ext cx="87790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955280" cy="1051560"/>
          </a:xfrm>
        </p:spPr>
        <p:txBody>
          <a:bodyPr/>
          <a:lstStyle/>
          <a:p>
            <a:r>
              <a:rPr lang="en-US" dirty="0"/>
              <a:t>Evaluation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1560"/>
            <a:ext cx="7955280" cy="51810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align with RESEA defined goals, RESEA impact evaluations must include the following two outcomes: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Unemployment Compensations Duration; and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Employment </a:t>
            </a:r>
          </a:p>
          <a:p>
            <a:r>
              <a:rPr lang="en-US" dirty="0"/>
              <a:t>States may propose additional outcomes such, as participation and/or completion rates</a:t>
            </a:r>
          </a:p>
          <a:p>
            <a:r>
              <a:rPr lang="en-US" dirty="0"/>
              <a:t>Expectation that evaluations be made available to public and to USDOL, regardless of outcomes</a:t>
            </a:r>
          </a:p>
          <a:p>
            <a:r>
              <a:rPr lang="en-US" dirty="0"/>
              <a:t>Coordinate RESEA evaluations with WIOA-mandated evaluation projects, when feasible. </a:t>
            </a:r>
          </a:p>
          <a:p>
            <a:r>
              <a:rPr lang="en-US" dirty="0"/>
              <a:t>Other types of evidence building may be appropriate places to start, to ensure conditions are right for an impact study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Expanded Evaluations of Interventions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Intervention is “a service delivery strategy for the provision of  State reemployment service and eligibility assessment activities.” 306(</a:t>
            </a:r>
            <a:r>
              <a:rPr lang="en-US" dirty="0" err="1"/>
              <a:t>i</a:t>
            </a:r>
            <a:r>
              <a:rPr lang="en-US" dirty="0"/>
              <a:t>)(3), SSA</a:t>
            </a:r>
          </a:p>
          <a:p>
            <a:r>
              <a:rPr lang="en-US" dirty="0"/>
              <a:t>For RESEA evaluations an intervention may be a whole program or any component of it.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Examples of RESEA components in need of evidence include but are not limited to:</a:t>
            </a:r>
          </a:p>
          <a:p>
            <a:pPr lvl="1"/>
            <a:r>
              <a:rPr lang="en-US" sz="2400" dirty="0"/>
              <a:t>Reemployment Service Delivery Strategies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Intensive services and case management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Methods for providing career guidance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Support for developing a reemployment plan</a:t>
            </a:r>
          </a:p>
          <a:p>
            <a:pPr lvl="1"/>
            <a:r>
              <a:rPr lang="en-US" sz="2400" dirty="0"/>
              <a:t>Activities that Support Work Search Compliance</a:t>
            </a:r>
          </a:p>
          <a:p>
            <a:pPr lvl="1"/>
            <a:r>
              <a:rPr lang="en-US" sz="2400" dirty="0"/>
              <a:t>Claimant Selection </a:t>
            </a:r>
          </a:p>
          <a:p>
            <a:pPr lvl="1"/>
            <a:r>
              <a:rPr lang="en-US" sz="2400" dirty="0"/>
              <a:t>Impact of Multiple Sessions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top concern about conducting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2188127"/>
            <a:ext cx="7364627" cy="403525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lphaUcPeriod"/>
            </a:pPr>
            <a:r>
              <a:rPr lang="en-US" dirty="0"/>
              <a:t>Building our capacity to conduct evaluations.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Coming up with research questions about what we want to learn from an evaluation.</a:t>
            </a:r>
          </a:p>
          <a:p>
            <a:pPr>
              <a:buFont typeface="+mj-lt"/>
              <a:buAutoNum type="alphaUcPeriod"/>
            </a:pPr>
            <a:r>
              <a:rPr lang="en-US" dirty="0"/>
              <a:t>Incorporating evaluation procedures like random assignment into existing program operations.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Accessing necessary data and related resources (data systems, technology) to conduct evaluations.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Developing internal and external partnerships to facilitate evaluations.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Understanding, communicating, and using evaluation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Evidence Ratings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90929" y="4280452"/>
            <a:ext cx="1338811" cy="553563"/>
            <a:chOff x="7095744" y="3733800"/>
            <a:chExt cx="1591056" cy="4937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2" t="19069" r="69294" b="74139"/>
            <a:stretch/>
          </p:blipFill>
          <p:spPr bwMode="auto">
            <a:xfrm>
              <a:off x="7095744" y="3733800"/>
              <a:ext cx="512064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6" t="45951" r="69234" b="47779"/>
            <a:stretch/>
          </p:blipFill>
          <p:spPr bwMode="auto">
            <a:xfrm>
              <a:off x="7607808" y="3770376"/>
              <a:ext cx="566928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4" t="68939" r="69402" b="24008"/>
            <a:stretch/>
          </p:blipFill>
          <p:spPr bwMode="auto">
            <a:xfrm>
              <a:off x="8174736" y="3733800"/>
              <a:ext cx="512064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3755" y="445427"/>
            <a:ext cx="7638393" cy="800100"/>
          </a:xfrm>
        </p:spPr>
        <p:txBody>
          <a:bodyPr>
            <a:noAutofit/>
          </a:bodyPr>
          <a:lstStyle/>
          <a:p>
            <a:r>
              <a:rPr lang="en-US" dirty="0"/>
              <a:t>Clearinghouse for Labor Evaluation and Research (CLEAR)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97497"/>
            <a:ext cx="8444948" cy="4149488"/>
          </a:xfrm>
        </p:spPr>
        <p:txBody>
          <a:bodyPr>
            <a:normAutofit fontScale="70000" lnSpcReduction="20000"/>
          </a:bodyPr>
          <a:lstStyle/>
          <a:p>
            <a:r>
              <a:rPr lang="en-US" sz="2625" dirty="0"/>
              <a:t>CLEAR’s mission: to make research on labor topics more accessible to practitioners, policymakers, researchers, and the public so that it can inform decisions about labor policies and programs</a:t>
            </a:r>
          </a:p>
          <a:p>
            <a:r>
              <a:rPr lang="en-US" sz="2625" dirty="0"/>
              <a:t>CLEAR does this by conducting systematic evidence reviews of research and evaluation reports on labor topics</a:t>
            </a:r>
          </a:p>
          <a:p>
            <a:pPr lvl="1"/>
            <a:r>
              <a:rPr lang="en-US" sz="2250" dirty="0"/>
              <a:t>How much research is out there?  What does it say?  Where are the gaps?</a:t>
            </a:r>
          </a:p>
          <a:p>
            <a:r>
              <a:rPr lang="en-US" sz="2625" dirty="0"/>
              <a:t>All studies in CLEAR have:</a:t>
            </a:r>
          </a:p>
          <a:p>
            <a:pPr lvl="1"/>
            <a:r>
              <a:rPr lang="en-US" sz="2325" dirty="0"/>
              <a:t>Profiles with summaries of study design and findings</a:t>
            </a:r>
          </a:p>
          <a:p>
            <a:pPr lvl="1"/>
            <a:r>
              <a:rPr lang="en-US" sz="2325" dirty="0"/>
              <a:t>Links to original publications </a:t>
            </a:r>
          </a:p>
          <a:p>
            <a:r>
              <a:rPr lang="en-US" sz="2625" dirty="0"/>
              <a:t>Causal </a:t>
            </a:r>
            <a:r>
              <a:rPr lang="en-US" sz="2625" b="1" dirty="0"/>
              <a:t>studies</a:t>
            </a:r>
            <a:r>
              <a:rPr lang="en-US" sz="2625" dirty="0"/>
              <a:t> are rated based on the strength of the methods used and study quality: high, moderate, and low </a:t>
            </a:r>
          </a:p>
          <a:p>
            <a:r>
              <a:rPr lang="en-US" sz="2625" dirty="0"/>
              <a:t>Syntheses provide an overall look at the state of the evidence</a:t>
            </a:r>
          </a:p>
          <a:p>
            <a:r>
              <a:rPr lang="en-US" sz="2625" dirty="0"/>
              <a:t>CLEAR will house the RESEA evidence review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675D4-2FF5-4E41-98B6-36D689383C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2" descr="Image result for dol clearing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" y="365915"/>
            <a:ext cx="557213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94043" y="5701499"/>
            <a:ext cx="1885950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https://clear.dol.gov/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1844" y="5701499"/>
            <a:ext cx="379426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https://clear.dol.gov/reemployment-services-and-eligibility-assessments-resea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7298" cy="1051560"/>
          </a:xfrm>
        </p:spPr>
        <p:txBody>
          <a:bodyPr/>
          <a:lstStyle/>
          <a:p>
            <a:r>
              <a:rPr lang="en-US" dirty="0"/>
              <a:t>RESEA Interventions’ </a:t>
            </a:r>
            <a:br>
              <a:rPr lang="en-US" dirty="0"/>
            </a:br>
            <a:r>
              <a:rPr lang="en-US" dirty="0"/>
              <a:t>Causal Evidence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6765"/>
            <a:ext cx="7886700" cy="48237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RESEA </a:t>
            </a:r>
            <a:r>
              <a:rPr lang="en-US" b="1" dirty="0"/>
              <a:t>intervention</a:t>
            </a:r>
            <a:r>
              <a:rPr lang="en-US" dirty="0"/>
              <a:t> ratings indicate how much good-quality evidence is available showing that an intervention is effective</a:t>
            </a:r>
          </a:p>
          <a:p>
            <a:r>
              <a:rPr lang="en-US" dirty="0"/>
              <a:t>An “intervention” may be either</a:t>
            </a:r>
          </a:p>
          <a:p>
            <a:pPr lvl="1"/>
            <a:r>
              <a:rPr lang="en-US" dirty="0"/>
              <a:t>A whole RESEA program</a:t>
            </a:r>
          </a:p>
          <a:p>
            <a:pPr lvl="1"/>
            <a:r>
              <a:rPr lang="en-US" dirty="0"/>
              <a:t>Some component of that program</a:t>
            </a:r>
          </a:p>
          <a:p>
            <a:r>
              <a:rPr lang="en-US" dirty="0"/>
              <a:t>Interventions’ evidence of casual effectiveness is rated as: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High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Moderate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Potentially promising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No rating</a:t>
            </a:r>
          </a:p>
          <a:p>
            <a:r>
              <a:rPr lang="en-US" dirty="0"/>
              <a:t>Will be assigned by CLEAR during evidence review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417" t="34355" r="35416" b="54140"/>
          <a:stretch/>
        </p:blipFill>
        <p:spPr>
          <a:xfrm>
            <a:off x="3723084" y="4178859"/>
            <a:ext cx="1697832" cy="6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2205"/>
            <a:ext cx="7955280" cy="1051560"/>
          </a:xfrm>
        </p:spPr>
        <p:txBody>
          <a:bodyPr>
            <a:noAutofit/>
          </a:bodyPr>
          <a:lstStyle/>
          <a:p>
            <a:r>
              <a:rPr lang="en-US" dirty="0"/>
              <a:t>Looking forward: CLEAR’s RESEA topic area will have two types of evidence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2025114"/>
            <a:ext cx="8488680" cy="431043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CLEAR’s causal evidence ratings:</a:t>
            </a:r>
          </a:p>
          <a:p>
            <a:pPr lvl="1"/>
            <a:r>
              <a:rPr lang="en-US" dirty="0"/>
              <a:t>are given only to </a:t>
            </a:r>
            <a:r>
              <a:rPr lang="en-US" i="1" dirty="0"/>
              <a:t>impact</a:t>
            </a:r>
            <a:r>
              <a:rPr lang="en-US" dirty="0"/>
              <a:t> studies</a:t>
            </a:r>
          </a:p>
          <a:p>
            <a:pPr lvl="1"/>
            <a:r>
              <a:rPr lang="en-US" dirty="0"/>
              <a:t>pertain to the </a:t>
            </a:r>
            <a:r>
              <a:rPr lang="en-US" b="1" i="1" dirty="0"/>
              <a:t>study</a:t>
            </a:r>
            <a:r>
              <a:rPr lang="en-US" dirty="0"/>
              <a:t> (not the intervention studied)</a:t>
            </a:r>
          </a:p>
          <a:p>
            <a:pPr lvl="1"/>
            <a:r>
              <a:rPr lang="en-US" dirty="0"/>
              <a:t>describe the strength of the methods used and how well the study was carried out</a:t>
            </a:r>
          </a:p>
          <a:p>
            <a:pPr lvl="1"/>
            <a:r>
              <a:rPr lang="en-US" dirty="0"/>
              <a:t>reflect CLEAR’s level of confidence in the study’s ability to estimate causal impacts</a:t>
            </a:r>
          </a:p>
          <a:p>
            <a:pPr lvl="1"/>
            <a:r>
              <a:rPr lang="en-US" dirty="0"/>
              <a:t>do not change once assigned</a:t>
            </a:r>
          </a:p>
          <a:p>
            <a:r>
              <a:rPr lang="en-US" dirty="0"/>
              <a:t>RESEA intervention causal evidence ratings:</a:t>
            </a:r>
          </a:p>
          <a:p>
            <a:pPr lvl="1"/>
            <a:r>
              <a:rPr lang="en-US" dirty="0"/>
              <a:t>only apply to the RESEA topic area</a:t>
            </a:r>
          </a:p>
          <a:p>
            <a:pPr lvl="1"/>
            <a:r>
              <a:rPr lang="en-US" dirty="0"/>
              <a:t>pertain to the </a:t>
            </a:r>
            <a:r>
              <a:rPr lang="en-US" b="1" i="1" dirty="0"/>
              <a:t>intervention</a:t>
            </a:r>
            <a:r>
              <a:rPr lang="en-US" dirty="0"/>
              <a:t> studied (not the study)</a:t>
            </a:r>
          </a:p>
          <a:p>
            <a:pPr lvl="1"/>
            <a:r>
              <a:rPr lang="en-US" dirty="0"/>
              <a:t>describe how much good-quality, credible evidence is available showing that an intervention is effective (</a:t>
            </a:r>
            <a:r>
              <a:rPr lang="en-US" dirty="0" err="1"/>
              <a:t>ie</a:t>
            </a:r>
            <a:r>
              <a:rPr lang="en-US" dirty="0"/>
              <a:t>, relies on CLEAR’s causal evidence ratings for studies)</a:t>
            </a:r>
          </a:p>
          <a:p>
            <a:pPr lvl="1"/>
            <a:r>
              <a:rPr lang="en-US" dirty="0"/>
              <a:t>will be assigned by CLEAR following a periodic evidence review</a:t>
            </a:r>
          </a:p>
          <a:p>
            <a:pPr lvl="1"/>
            <a:r>
              <a:rPr lang="en-US" dirty="0"/>
              <a:t>can change as more evidence is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75870" y="1893765"/>
            <a:ext cx="1653920" cy="561647"/>
            <a:chOff x="7095744" y="3733800"/>
            <a:chExt cx="1591056" cy="4937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2" t="19069" r="69294" b="74139"/>
            <a:stretch/>
          </p:blipFill>
          <p:spPr bwMode="auto">
            <a:xfrm>
              <a:off x="7095744" y="3733800"/>
              <a:ext cx="512064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6" t="45951" r="69234" b="47779"/>
            <a:stretch/>
          </p:blipFill>
          <p:spPr bwMode="auto">
            <a:xfrm>
              <a:off x="7607808" y="3770376"/>
              <a:ext cx="566928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4" t="68939" r="69402" b="24008"/>
            <a:stretch/>
          </p:blipFill>
          <p:spPr bwMode="auto">
            <a:xfrm>
              <a:off x="8174736" y="3733800"/>
              <a:ext cx="512064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1417" t="34355" r="35416" b="54140"/>
          <a:stretch/>
        </p:blipFill>
        <p:spPr>
          <a:xfrm>
            <a:off x="5897494" y="4100630"/>
            <a:ext cx="1478068" cy="5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November 21,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90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Reemployment Services and Eligibility Assessment Program (RESEA)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2290" y="3615559"/>
            <a:ext cx="5370786" cy="2202070"/>
          </a:xfrm>
        </p:spPr>
        <p:txBody>
          <a:bodyPr>
            <a:noAutofit/>
          </a:bodyPr>
          <a:lstStyle/>
          <a:p>
            <a:r>
              <a:rPr lang="en-US" sz="2800" b="1" dirty="0"/>
              <a:t>Implementing Requirements for Conducting Evaluations and Building Evidence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RESEA </a:t>
            </a:r>
            <a:br>
              <a:rPr lang="en-US" dirty="0"/>
            </a:br>
            <a:r>
              <a:rPr lang="en-US" dirty="0"/>
              <a:t>Intervention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006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High Causal Evidence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At least 2 credible impact studies each have found…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Favorable impacts on </a:t>
            </a:r>
            <a:r>
              <a:rPr lang="en-US" i="1" dirty="0"/>
              <a:t>employment</a:t>
            </a:r>
            <a:r>
              <a:rPr lang="en-US" dirty="0"/>
              <a:t> and </a:t>
            </a:r>
            <a:r>
              <a:rPr lang="en-US" i="1" dirty="0"/>
              <a:t>UI duration</a:t>
            </a:r>
            <a:r>
              <a:rPr lang="en-US" dirty="0"/>
              <a:t>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With a strong degree of statistical significance (p&lt;.05).</a:t>
            </a:r>
          </a:p>
          <a:p>
            <a:pPr marL="50006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Moderate Causal Evidence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At least 1 credible impact study has found…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Favorable impacts on </a:t>
            </a:r>
            <a:r>
              <a:rPr lang="en-US" i="1" dirty="0"/>
              <a:t>employment </a:t>
            </a:r>
            <a:r>
              <a:rPr lang="en-US" dirty="0"/>
              <a:t>and (either that same study or another study has found) favorable impacts on </a:t>
            </a:r>
            <a:r>
              <a:rPr lang="en-US" i="1" dirty="0"/>
              <a:t>UI duration…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With a modest degree of statistical significance (p&lt;.10).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417" t="34355" r="35416" b="54140"/>
          <a:stretch/>
        </p:blipFill>
        <p:spPr>
          <a:xfrm>
            <a:off x="5390994" y="551222"/>
            <a:ext cx="1594472" cy="6136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08179" y="2154640"/>
            <a:ext cx="934145" cy="519432"/>
            <a:chOff x="8602667" y="1601900"/>
            <a:chExt cx="3487616" cy="1728773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8820355" y="1907372"/>
              <a:ext cx="3269928" cy="1097280"/>
              <a:chOff x="7095744" y="3733800"/>
              <a:chExt cx="1591056" cy="493776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Oval 12"/>
            <p:cNvSpPr/>
            <p:nvPr/>
          </p:nvSpPr>
          <p:spPr>
            <a:xfrm>
              <a:off x="8602667" y="1601900"/>
              <a:ext cx="2488730" cy="172877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27159" y="3936357"/>
            <a:ext cx="934145" cy="519432"/>
            <a:chOff x="8602667" y="1601900"/>
            <a:chExt cx="3487616" cy="1728773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8820355" y="1907372"/>
              <a:ext cx="3269928" cy="1097280"/>
              <a:chOff x="7095744" y="3733800"/>
              <a:chExt cx="1591056" cy="49377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8602667" y="1601900"/>
              <a:ext cx="2488730" cy="172877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41417" t="34543" r="53535" b="54140"/>
          <a:stretch/>
        </p:blipFill>
        <p:spPr>
          <a:xfrm>
            <a:off x="4606290" y="1770615"/>
            <a:ext cx="242288" cy="420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46514" t="34682" r="46761" b="53822"/>
          <a:stretch/>
        </p:blipFill>
        <p:spPr>
          <a:xfrm>
            <a:off x="5301719" y="3546173"/>
            <a:ext cx="322730" cy="4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28842"/>
            <a:ext cx="701762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Standards for RESEA </a:t>
            </a:r>
            <a:br>
              <a:rPr lang="en-US" dirty="0"/>
            </a:br>
            <a:r>
              <a:rPr lang="en-US" dirty="0"/>
              <a:t>Intervention Ratings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6278"/>
            <a:ext cx="8334047" cy="4585252"/>
          </a:xfrm>
        </p:spPr>
        <p:txBody>
          <a:bodyPr>
            <a:normAutofit fontScale="92500"/>
          </a:bodyPr>
          <a:lstStyle/>
          <a:p>
            <a:pPr marL="42863" indent="0">
              <a:buNone/>
            </a:pP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Interventions that do not qualify for a </a:t>
            </a:r>
            <a:r>
              <a:rPr lang="en-US" sz="1500" dirty="0">
                <a:solidFill>
                  <a:schemeClr val="accent1"/>
                </a:solidFill>
              </a:rPr>
              <a:t>High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1500" dirty="0">
                <a:solidFill>
                  <a:schemeClr val="accent1"/>
                </a:solidFill>
              </a:rPr>
              <a:t>Moderate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rating receive one of the following ratings:</a:t>
            </a:r>
          </a:p>
          <a:p>
            <a:pPr marL="385763" indent="-342900"/>
            <a:r>
              <a:rPr lang="en-US" dirty="0">
                <a:solidFill>
                  <a:schemeClr val="accent1"/>
                </a:solidFill>
              </a:rPr>
              <a:t>Potentially Promising Evidence</a:t>
            </a:r>
          </a:p>
          <a:p>
            <a:pPr lvl="1" indent="-342900">
              <a:buFont typeface="+mj-lt"/>
              <a:buAutoNum type="alphaLcPeriod"/>
            </a:pPr>
            <a:r>
              <a:rPr lang="en-US" dirty="0"/>
              <a:t>At least 1 credible impact study…</a:t>
            </a:r>
          </a:p>
          <a:p>
            <a:pPr lvl="1" indent="-342900">
              <a:buFont typeface="+mj-lt"/>
              <a:buAutoNum type="alphaLcPeriod"/>
            </a:pPr>
            <a:r>
              <a:rPr lang="en-US" dirty="0"/>
              <a:t>Found favorable impacts on </a:t>
            </a:r>
            <a:r>
              <a:rPr lang="en-US" i="1" dirty="0"/>
              <a:t>employment</a:t>
            </a:r>
            <a:r>
              <a:rPr lang="en-US" dirty="0"/>
              <a:t>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i="1" dirty="0"/>
              <a:t>UI duration</a:t>
            </a:r>
            <a:r>
              <a:rPr lang="en-US" dirty="0"/>
              <a:t>…</a:t>
            </a:r>
          </a:p>
          <a:p>
            <a:pPr lvl="1" indent="-342900">
              <a:buFont typeface="+mj-lt"/>
              <a:buAutoNum type="alphaLcPeriod"/>
            </a:pPr>
            <a:r>
              <a:rPr lang="en-US" dirty="0"/>
              <a:t>With a modest degree of statistical significance (p&lt;.10)</a:t>
            </a:r>
          </a:p>
          <a:p>
            <a:pPr marL="385763" indent="-342900"/>
            <a:r>
              <a:rPr lang="en-US" dirty="0">
                <a:solidFill>
                  <a:schemeClr val="accent1"/>
                </a:solidFill>
              </a:rPr>
              <a:t>No Rating</a:t>
            </a:r>
          </a:p>
          <a:p>
            <a:pPr lvl="1" indent="-342900">
              <a:buFont typeface="+mj-lt"/>
              <a:buAutoNum type="alphaLcPeriod"/>
            </a:pPr>
            <a:r>
              <a:rPr lang="en-US" dirty="0"/>
              <a:t>No credible impact studies of the intervention exist (yet), or </a:t>
            </a:r>
          </a:p>
          <a:p>
            <a:pPr lvl="1" indent="-342900">
              <a:buFont typeface="+mj-lt"/>
              <a:buAutoNum type="alphaLcPeriod"/>
            </a:pPr>
            <a:r>
              <a:rPr lang="en-US" dirty="0"/>
              <a:t>Credible impact studies exist, but none show statistically significant favorable impacts on the specified outcomes (…more research is needed).</a:t>
            </a:r>
          </a:p>
          <a:p>
            <a:pPr lvl="1" indent="-342900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96786" y="2525334"/>
            <a:ext cx="934145" cy="519432"/>
            <a:chOff x="8602667" y="1601900"/>
            <a:chExt cx="3487616" cy="1728773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8820355" y="1907372"/>
              <a:ext cx="3269928" cy="1097280"/>
              <a:chOff x="7095744" y="3733800"/>
              <a:chExt cx="1591056" cy="493776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Oval 8"/>
            <p:cNvSpPr/>
            <p:nvPr/>
          </p:nvSpPr>
          <p:spPr>
            <a:xfrm>
              <a:off x="8602667" y="1601900"/>
              <a:ext cx="2488730" cy="172877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2731" t="34355" r="41049" b="53498"/>
          <a:stretch/>
        </p:blipFill>
        <p:spPr>
          <a:xfrm>
            <a:off x="5719485" y="2073513"/>
            <a:ext cx="298525" cy="451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263" t="34355" r="35416" b="53758"/>
          <a:stretch/>
        </p:blipFill>
        <p:spPr>
          <a:xfrm>
            <a:off x="2673353" y="3879795"/>
            <a:ext cx="255379" cy="442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1417" t="34355" r="35416" b="54140"/>
          <a:stretch/>
        </p:blipFill>
        <p:spPr>
          <a:xfrm>
            <a:off x="6015423" y="551444"/>
            <a:ext cx="1594472" cy="6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9" t="4332" r="12165" b="-4332"/>
          <a:stretch/>
        </p:blipFill>
        <p:spPr>
          <a:xfrm>
            <a:off x="133492" y="855329"/>
            <a:ext cx="8830100" cy="5683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80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59" r="12035"/>
          <a:stretch/>
        </p:blipFill>
        <p:spPr>
          <a:xfrm>
            <a:off x="272180" y="273955"/>
            <a:ext cx="8516978" cy="5891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415788" y="1855304"/>
            <a:ext cx="613952" cy="46738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50" r="11770"/>
          <a:stretch/>
        </p:blipFill>
        <p:spPr>
          <a:xfrm>
            <a:off x="161403" y="249650"/>
            <a:ext cx="8655051" cy="610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10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50" r="11770"/>
          <a:stretch/>
        </p:blipFill>
        <p:spPr>
          <a:xfrm>
            <a:off x="161403" y="249650"/>
            <a:ext cx="8655051" cy="610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2593075" y="2770496"/>
            <a:ext cx="423080" cy="283873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79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62" t="913" r="16080" b="-913"/>
          <a:stretch/>
        </p:blipFill>
        <p:spPr>
          <a:xfrm>
            <a:off x="291548" y="510946"/>
            <a:ext cx="8189844" cy="580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034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062" t="913" r="16080" b="-913"/>
          <a:stretch/>
        </p:blipFill>
        <p:spPr>
          <a:xfrm>
            <a:off x="291548" y="510946"/>
            <a:ext cx="8189844" cy="580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8359" y="4565986"/>
            <a:ext cx="2906577" cy="38787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8360" y="3210706"/>
            <a:ext cx="2906577" cy="38787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8360" y="1661489"/>
            <a:ext cx="2906577" cy="38787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35006" y="875011"/>
            <a:ext cx="4693446" cy="4967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895060" y="1257422"/>
            <a:ext cx="512481" cy="1570386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291" y="1580950"/>
            <a:ext cx="117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 summary of 1 study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1914940" y="2827808"/>
            <a:ext cx="512481" cy="1356954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291" y="3044620"/>
            <a:ext cx="117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 summary of 1 study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921564" y="4186159"/>
            <a:ext cx="512481" cy="1356954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915" y="4402971"/>
            <a:ext cx="117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 summary of 1 study</a:t>
            </a:r>
          </a:p>
        </p:txBody>
      </p:sp>
      <p:sp>
        <p:nvSpPr>
          <p:cNvPr id="18" name="Left Brace 17"/>
          <p:cNvSpPr/>
          <p:nvPr/>
        </p:nvSpPr>
        <p:spPr>
          <a:xfrm flipH="1">
            <a:off x="6816514" y="1885609"/>
            <a:ext cx="286650" cy="524992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036904" y="1845467"/>
            <a:ext cx="161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Outcomes at a glance</a:t>
            </a:r>
          </a:p>
        </p:txBody>
      </p:sp>
      <p:sp>
        <p:nvSpPr>
          <p:cNvPr id="20" name="Left Brace 19"/>
          <p:cNvSpPr/>
          <p:nvPr/>
        </p:nvSpPr>
        <p:spPr>
          <a:xfrm flipH="1">
            <a:off x="6809890" y="3376476"/>
            <a:ext cx="286650" cy="524992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030280" y="3336334"/>
            <a:ext cx="161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Outcomes at a glance</a:t>
            </a:r>
          </a:p>
        </p:txBody>
      </p:sp>
      <p:sp>
        <p:nvSpPr>
          <p:cNvPr id="22" name="Left Brace 21"/>
          <p:cNvSpPr/>
          <p:nvPr/>
        </p:nvSpPr>
        <p:spPr>
          <a:xfrm flipH="1">
            <a:off x="6816518" y="4867345"/>
            <a:ext cx="286650" cy="524992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7036908" y="4827203"/>
            <a:ext cx="161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Outcomes at a glance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205948" y="5543113"/>
            <a:ext cx="13252" cy="59264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0202" y="5516269"/>
            <a:ext cx="7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Scroll down for more…</a:t>
            </a:r>
          </a:p>
        </p:txBody>
      </p:sp>
    </p:spTree>
    <p:extLst>
      <p:ext uri="{BB962C8B-B14F-4D97-AF65-F5344CB8AC3E}">
        <p14:creationId xmlns:p14="http://schemas.microsoft.com/office/powerpoint/2010/main" val="3697691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38" r="9123"/>
          <a:stretch/>
        </p:blipFill>
        <p:spPr>
          <a:xfrm>
            <a:off x="851629" y="344557"/>
            <a:ext cx="7643015" cy="5158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266" y="3171210"/>
            <a:ext cx="174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C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on the study title to read more about the study and the intervention it evaluated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75" y="5689925"/>
            <a:ext cx="790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Webinar: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Using the Clearinghouse for Labor Evaluation and Research (CLEAR) - A Demonstration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65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0"/>
            <a:ext cx="7955280" cy="1051560"/>
          </a:xfrm>
        </p:spPr>
        <p:txBody>
          <a:bodyPr>
            <a:normAutofit/>
          </a:bodyPr>
          <a:lstStyle/>
          <a:p>
            <a:r>
              <a:rPr lang="en-US" dirty="0"/>
              <a:t>Implications for RESEA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78226"/>
            <a:ext cx="8129095" cy="4876799"/>
          </a:xfrm>
        </p:spPr>
        <p:txBody>
          <a:bodyPr>
            <a:normAutofit fontScale="92500"/>
          </a:bodyPr>
          <a:lstStyle/>
          <a:p>
            <a:pPr marL="385763" indent="-342900"/>
            <a:r>
              <a:rPr lang="en-US" dirty="0"/>
              <a:t>RESEA is a new program with a modest evidence base; little high quality evidence exists</a:t>
            </a:r>
          </a:p>
          <a:p>
            <a:pPr marL="385763" indent="-342900"/>
            <a:r>
              <a:rPr lang="en-US" dirty="0"/>
              <a:t>Over time, it is vital that more RESEA </a:t>
            </a:r>
            <a:r>
              <a:rPr lang="en-US" b="1" dirty="0"/>
              <a:t>interventions</a:t>
            </a:r>
            <a:r>
              <a:rPr lang="en-US" dirty="0"/>
              <a:t> qualify for </a:t>
            </a:r>
            <a:r>
              <a:rPr lang="en-US" dirty="0">
                <a:solidFill>
                  <a:schemeClr val="accent1"/>
                </a:solidFill>
              </a:rPr>
              <a:t>high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moderate</a:t>
            </a:r>
            <a:r>
              <a:rPr lang="en-US" dirty="0"/>
              <a:t> ratings </a:t>
            </a:r>
          </a:p>
          <a:p>
            <a:pPr lvl="1" indent="-342900"/>
            <a:r>
              <a:rPr lang="en-US" dirty="0"/>
              <a:t>To meet statutory requirements</a:t>
            </a:r>
          </a:p>
          <a:p>
            <a:pPr lvl="1" indent="-342900"/>
            <a:r>
              <a:rPr lang="en-US" dirty="0"/>
              <a:t>To provide states with reliable information in ongoing efforts to strengthen their RESEA programs</a:t>
            </a:r>
          </a:p>
          <a:p>
            <a:pPr marL="385763" indent="-342900"/>
            <a:r>
              <a:rPr lang="en-US" dirty="0"/>
              <a:t>States have a central role in building evidence</a:t>
            </a:r>
          </a:p>
          <a:p>
            <a:pPr marL="728663" lvl="1" indent="-342900"/>
            <a:r>
              <a:rPr lang="en-US" dirty="0"/>
              <a:t>Ability to use 10% of RESEA funds for evaluation</a:t>
            </a:r>
          </a:p>
          <a:p>
            <a:pPr marL="728663" lvl="1" indent="-342900"/>
            <a:r>
              <a:rPr lang="en-US" dirty="0"/>
              <a:t>DOL is providing evaluation TA to states to support states’ efforts to conduct high quality evaluations of RESEA programs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417" t="34355" r="35416" b="54140"/>
          <a:stretch/>
        </p:blipFill>
        <p:spPr>
          <a:xfrm>
            <a:off x="5057145" y="3179946"/>
            <a:ext cx="1111853" cy="4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29741" y="2734033"/>
            <a:ext cx="3983355" cy="1818203"/>
          </a:xfrm>
        </p:spPr>
        <p:txBody>
          <a:bodyPr/>
          <a:lstStyle/>
          <a:p>
            <a:r>
              <a:rPr lang="en-US" sz="1800" dirty="0"/>
              <a:t>Lawrence Burns-Moderator</a:t>
            </a:r>
          </a:p>
          <a:p>
            <a:pPr lvl="1"/>
            <a:r>
              <a:rPr lang="en-US" sz="1800" dirty="0"/>
              <a:t>Reemployment Coordinator</a:t>
            </a:r>
          </a:p>
          <a:p>
            <a:pPr lvl="1"/>
            <a:r>
              <a:rPr lang="en-US" sz="1800" dirty="0"/>
              <a:t>Office of Unemployment Insurance </a:t>
            </a:r>
          </a:p>
          <a:p>
            <a:pPr lvl="1"/>
            <a:r>
              <a:rPr lang="en-US" sz="1800" dirty="0"/>
              <a:t>ETA/USDOL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437" r="437"/>
          <a:stretch>
            <a:fillRect/>
          </a:stretch>
        </p:blipFill>
        <p:spPr>
          <a:xfrm>
            <a:off x="1641948" y="2612572"/>
            <a:ext cx="1601431" cy="1850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1179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Conducting High Quality Evaluations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0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35"/>
            <a:ext cx="7955280" cy="1051560"/>
          </a:xfrm>
        </p:spPr>
        <p:txBody>
          <a:bodyPr>
            <a:normAutofit/>
          </a:bodyPr>
          <a:lstStyle/>
          <a:p>
            <a:r>
              <a:rPr lang="en-US" dirty="0"/>
              <a:t>Where to start…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696"/>
            <a:ext cx="8302516" cy="5221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Q</a:t>
            </a:r>
            <a:r>
              <a:rPr lang="en-US" dirty="0"/>
              <a:t>: How can I increase the likelihood of my RESEA </a:t>
            </a:r>
            <a:r>
              <a:rPr lang="en-US" b="1" dirty="0"/>
              <a:t>intervention</a:t>
            </a:r>
            <a:r>
              <a:rPr lang="en-US" dirty="0"/>
              <a:t> getting a </a:t>
            </a:r>
            <a:r>
              <a:rPr lang="en-US" dirty="0">
                <a:solidFill>
                  <a:schemeClr val="accent1"/>
                </a:solidFill>
              </a:rPr>
              <a:t>high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moderate</a:t>
            </a:r>
            <a:r>
              <a:rPr lang="en-US" dirty="0"/>
              <a:t> rating?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r>
              <a:rPr lang="en-US" u="sng" dirty="0"/>
              <a:t>A</a:t>
            </a:r>
            <a:r>
              <a:rPr lang="en-US" dirty="0"/>
              <a:t>: Getting a high or moderate rating for your </a:t>
            </a:r>
            <a:r>
              <a:rPr lang="en-US" b="1" dirty="0"/>
              <a:t>evaluation</a:t>
            </a:r>
            <a:r>
              <a:rPr lang="en-US" dirty="0"/>
              <a:t> is the first step toward your RESEA intervention being able to be rated high or moderate.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417" t="34355" r="35416" b="54140"/>
          <a:stretch/>
        </p:blipFill>
        <p:spPr>
          <a:xfrm>
            <a:off x="4197257" y="3363793"/>
            <a:ext cx="818065" cy="3148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40540" y="3288890"/>
            <a:ext cx="435367" cy="4646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6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35"/>
            <a:ext cx="7955280" cy="1051560"/>
          </a:xfrm>
        </p:spPr>
        <p:txBody>
          <a:bodyPr>
            <a:normAutofit/>
          </a:bodyPr>
          <a:lstStyle/>
          <a:p>
            <a:r>
              <a:rPr lang="en-US" dirty="0"/>
              <a:t>Where to start…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32" y="1051325"/>
            <a:ext cx="8302516" cy="5221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Q</a:t>
            </a:r>
            <a:r>
              <a:rPr lang="en-US" dirty="0"/>
              <a:t>: What can I do to increase the likelihood of my RESEA </a:t>
            </a:r>
            <a:r>
              <a:rPr lang="en-US" b="1" dirty="0"/>
              <a:t>evaluation</a:t>
            </a:r>
            <a:r>
              <a:rPr lang="en-US" dirty="0"/>
              <a:t> receiving a </a:t>
            </a:r>
            <a:r>
              <a:rPr lang="en-US" dirty="0">
                <a:solidFill>
                  <a:schemeClr val="accent1"/>
                </a:solidFill>
              </a:rPr>
              <a:t>high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moderate</a:t>
            </a:r>
            <a:r>
              <a:rPr lang="en-US" dirty="0"/>
              <a:t> causal evidence rating?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u="sng" dirty="0"/>
              <a:t>A</a:t>
            </a:r>
            <a:r>
              <a:rPr lang="en-US" dirty="0"/>
              <a:t>: There are three things states can do to help your RESEA impact evaluation meet standards for a moderate or high rating in CLEAR:</a:t>
            </a:r>
          </a:p>
          <a:p>
            <a:pPr marL="1028700" lvl="2" indent="-342900">
              <a:buFont typeface="+mj-lt"/>
              <a:buAutoNum type="arabicParenR"/>
            </a:pPr>
            <a:r>
              <a:rPr lang="en-US" dirty="0"/>
              <a:t>Have an </a:t>
            </a:r>
            <a:r>
              <a:rPr lang="en-US" b="1" dirty="0"/>
              <a:t>experienced, independent evaluator </a:t>
            </a:r>
            <a:r>
              <a:rPr lang="en-US" dirty="0"/>
              <a:t>(with no responsibility for program administration or operations) conduct your evaluation.</a:t>
            </a:r>
          </a:p>
          <a:p>
            <a:pPr marL="1028700" lvl="2" indent="-342900">
              <a:buFont typeface="+mj-lt"/>
              <a:buAutoNum type="arabicParenR"/>
            </a:pPr>
            <a:r>
              <a:rPr lang="en-US" dirty="0"/>
              <a:t>Make sure your impact evaluation uses an academically </a:t>
            </a:r>
            <a:r>
              <a:rPr lang="en-US" b="1" dirty="0"/>
              <a:t>rigorous design with comparison groups</a:t>
            </a:r>
            <a:r>
              <a:rPr lang="en-US" dirty="0"/>
              <a:t>, like random assignment.</a:t>
            </a:r>
          </a:p>
          <a:p>
            <a:pPr marL="1028700" lvl="2" indent="-342900">
              <a:buFont typeface="+mj-lt"/>
              <a:buAutoNum type="arabicParenR"/>
            </a:pPr>
            <a:r>
              <a:rPr lang="en-US" dirty="0"/>
              <a:t>Have a </a:t>
            </a:r>
            <a:r>
              <a:rPr lang="en-US" b="1" dirty="0"/>
              <a:t>large enough sample</a:t>
            </a:r>
            <a:r>
              <a:rPr lang="en-US" dirty="0"/>
              <a:t>, so the results are statistically significant (which could mean partnering with other states to pool samples if your own state has small numbers).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71698" y="2178776"/>
            <a:ext cx="1069184" cy="616975"/>
            <a:chOff x="8602667" y="1601900"/>
            <a:chExt cx="3487616" cy="1728773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820355" y="1907372"/>
              <a:ext cx="3269928" cy="1097280"/>
              <a:chOff x="7095744" y="3733800"/>
              <a:chExt cx="1591056" cy="49377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2" t="19069" r="69294" b="74139"/>
              <a:stretch/>
            </p:blipFill>
            <p:spPr bwMode="auto">
              <a:xfrm>
                <a:off x="7095744" y="3733800"/>
                <a:ext cx="512064" cy="47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6" t="45951" r="69234" b="47779"/>
              <a:stretch/>
            </p:blipFill>
            <p:spPr bwMode="auto">
              <a:xfrm>
                <a:off x="7607808" y="3770376"/>
                <a:ext cx="566928" cy="4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68939" r="69402" b="24008"/>
              <a:stretch/>
            </p:blipFill>
            <p:spPr bwMode="auto">
              <a:xfrm>
                <a:off x="8174736" y="3733800"/>
                <a:ext cx="512064" cy="49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Oval 10"/>
            <p:cNvSpPr/>
            <p:nvPr/>
          </p:nvSpPr>
          <p:spPr>
            <a:xfrm>
              <a:off x="8602667" y="1601900"/>
              <a:ext cx="2488730" cy="172877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199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4831246" cy="4406348"/>
          </a:xfrm>
        </p:spPr>
        <p:txBody>
          <a:bodyPr/>
          <a:lstStyle/>
          <a:p>
            <a:r>
              <a:rPr lang="en-US" sz="2250" dirty="0"/>
              <a:t>Ways to verify an evaluator’s qualifications:</a:t>
            </a:r>
          </a:p>
          <a:p>
            <a:pPr lvl="1"/>
            <a:r>
              <a:rPr lang="en-US" sz="1650" dirty="0"/>
              <a:t>Descriptions of previous evaluation work</a:t>
            </a:r>
          </a:p>
          <a:p>
            <a:pPr lvl="1"/>
            <a:r>
              <a:rPr lang="en-US" sz="1650" dirty="0"/>
              <a:t>Biographies and CVs of proposed staff </a:t>
            </a:r>
          </a:p>
          <a:p>
            <a:pPr lvl="1"/>
            <a:r>
              <a:rPr lang="en-US" sz="1650" dirty="0"/>
              <a:t>Descriptions of company’s institutional capacity</a:t>
            </a:r>
          </a:p>
          <a:p>
            <a:pPr lvl="1"/>
            <a:r>
              <a:rPr lang="en-US" sz="1650" dirty="0"/>
              <a:t>Other information required by your state</a:t>
            </a:r>
          </a:p>
          <a:p>
            <a:pPr lvl="1"/>
            <a:r>
              <a:rPr lang="en-US" sz="1650" dirty="0"/>
              <a:t>Request and check references!</a:t>
            </a:r>
          </a:p>
          <a:p>
            <a:r>
              <a:rPr lang="en-US" sz="2250" dirty="0"/>
              <a:t>See: </a:t>
            </a:r>
            <a:r>
              <a:rPr lang="en-US" sz="2250" dirty="0" err="1"/>
              <a:t>EvalTA</a:t>
            </a:r>
            <a:r>
              <a:rPr lang="en-US" sz="2250" dirty="0"/>
              <a:t> Webinar – </a:t>
            </a:r>
            <a:r>
              <a:rPr lang="en-US" sz="2250" dirty="0">
                <a:hlinkClick r:id="rId2"/>
              </a:rPr>
              <a:t>Procuring and Selecting an Independent Evaluator</a:t>
            </a:r>
            <a:endParaRPr lang="en-US" sz="2250" dirty="0"/>
          </a:p>
          <a:p>
            <a:endParaRPr lang="en-US" sz="2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9213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1) Have an experienced, independent </a:t>
            </a:r>
            <a:r>
              <a:rPr lang="en-US" b="1" dirty="0"/>
              <a:t>evaluator </a:t>
            </a:r>
            <a:r>
              <a:rPr lang="en-US" dirty="0"/>
              <a:t>conduct your evaluation.</a:t>
            </a:r>
          </a:p>
        </p:txBody>
      </p:sp>
      <p:pic>
        <p:nvPicPr>
          <p:cNvPr id="8" name="Picture 7" descr="Image result for actually it is rocket scienc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1778"/>
          <a:stretch/>
        </p:blipFill>
        <p:spPr bwMode="auto">
          <a:xfrm>
            <a:off x="5586207" y="1956324"/>
            <a:ext cx="2633375" cy="32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26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5448"/>
            <a:ext cx="8334942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2) Make sure your impact evaluation uses an academically rigorous design with comparison groups, like random assignment.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2625"/>
            <a:ext cx="7955280" cy="38843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Impact</a:t>
            </a:r>
            <a:r>
              <a:rPr lang="en-US" dirty="0"/>
              <a:t> is different from </a:t>
            </a:r>
            <a:r>
              <a:rPr lang="en-US" b="1" dirty="0"/>
              <a:t>outcomes </a:t>
            </a:r>
          </a:p>
          <a:p>
            <a:pPr lvl="1"/>
            <a:r>
              <a:rPr lang="en-US" b="1" dirty="0"/>
              <a:t>Outcomes</a:t>
            </a:r>
            <a:r>
              <a:rPr lang="en-US" dirty="0"/>
              <a:t> = what happened</a:t>
            </a:r>
          </a:p>
          <a:p>
            <a:pPr lvl="1"/>
            <a:r>
              <a:rPr lang="en-US" b="1" dirty="0"/>
              <a:t>Impact</a:t>
            </a:r>
            <a:r>
              <a:rPr lang="en-US" dirty="0"/>
              <a:t> = What difference my RESEA intervention made to those outcomes (vs. what would have been without the intervention)</a:t>
            </a:r>
          </a:p>
          <a:p>
            <a:r>
              <a:rPr lang="en-US" b="1" dirty="0"/>
              <a:t>Impact study </a:t>
            </a:r>
            <a:r>
              <a:rPr lang="en-US" dirty="0"/>
              <a:t>= A study that estimates the difference that an intervention makes</a:t>
            </a:r>
          </a:p>
          <a:p>
            <a:r>
              <a:rPr lang="en-US" b="1" dirty="0"/>
              <a:t>Credibility</a:t>
            </a:r>
            <a:r>
              <a:rPr lang="en-US" dirty="0"/>
              <a:t> = Confidence that the impact study’s findings reflect the impact of the intervention, not something else</a:t>
            </a:r>
          </a:p>
          <a:p>
            <a:pPr lvl="1"/>
            <a:r>
              <a:rPr lang="en-US" dirty="0"/>
              <a:t>See: CLEAR’s study ratings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65431" y="5424186"/>
            <a:ext cx="1653920" cy="561647"/>
            <a:chOff x="7095744" y="3733800"/>
            <a:chExt cx="1591056" cy="4937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2" t="19069" r="69294" b="74139"/>
            <a:stretch/>
          </p:blipFill>
          <p:spPr bwMode="auto">
            <a:xfrm>
              <a:off x="7095744" y="3733800"/>
              <a:ext cx="512064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6" t="45951" r="69234" b="47779"/>
            <a:stretch/>
          </p:blipFill>
          <p:spPr bwMode="auto">
            <a:xfrm>
              <a:off x="7607808" y="3770376"/>
              <a:ext cx="566928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4" t="68939" r="69402" b="24008"/>
            <a:stretch/>
          </p:blipFill>
          <p:spPr bwMode="auto">
            <a:xfrm>
              <a:off x="8174736" y="3733800"/>
              <a:ext cx="512064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280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8971"/>
            <a:ext cx="7219950" cy="994172"/>
          </a:xfrm>
        </p:spPr>
        <p:txBody>
          <a:bodyPr>
            <a:noAutofit/>
          </a:bodyPr>
          <a:lstStyle/>
          <a:p>
            <a:r>
              <a:rPr lang="en-US" dirty="0"/>
              <a:t>More on CLEAR’s Study Rating Levels</a:t>
            </a:r>
          </a:p>
        </p:txBody>
      </p:sp>
      <p:sp>
        <p:nvSpPr>
          <p:cNvPr id="7" name="Block Arc 6"/>
          <p:cNvSpPr/>
          <p:nvPr/>
        </p:nvSpPr>
        <p:spPr>
          <a:xfrm>
            <a:off x="-2364199" y="1397782"/>
            <a:ext cx="4823030" cy="4823030"/>
          </a:xfrm>
          <a:prstGeom prst="blockArc">
            <a:avLst>
              <a:gd name="adj1" fmla="val 18900000"/>
              <a:gd name="adj2" fmla="val 2700000"/>
              <a:gd name="adj3" fmla="val 336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145083" y="2239945"/>
            <a:ext cx="5244505" cy="867341"/>
          </a:xfrm>
          <a:custGeom>
            <a:avLst/>
            <a:gdLst>
              <a:gd name="connsiteX0" fmla="*/ 0 w 6992673"/>
              <a:gd name="connsiteY0" fmla="*/ 0 h 955343"/>
              <a:gd name="connsiteX1" fmla="*/ 6992673 w 6992673"/>
              <a:gd name="connsiteY1" fmla="*/ 0 h 955343"/>
              <a:gd name="connsiteX2" fmla="*/ 6992673 w 6992673"/>
              <a:gd name="connsiteY2" fmla="*/ 955343 h 955343"/>
              <a:gd name="connsiteX3" fmla="*/ 0 w 6992673"/>
              <a:gd name="connsiteY3" fmla="*/ 955343 h 955343"/>
              <a:gd name="connsiteX4" fmla="*/ 0 w 6992673"/>
              <a:gd name="connsiteY4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73" h="955343">
                <a:moveTo>
                  <a:pt x="0" y="0"/>
                </a:moveTo>
                <a:lnTo>
                  <a:pt x="6992673" y="0"/>
                </a:lnTo>
                <a:lnTo>
                  <a:pt x="6992673" y="955343"/>
                </a:lnTo>
                <a:lnTo>
                  <a:pt x="0" y="955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728" tIns="30480" rIns="30480" bIns="30480" numCol="1" spcCol="1270" anchor="ctr" anchorCtr="0">
            <a:noAutofit/>
          </a:bodyPr>
          <a:lstStyle/>
          <a:p>
            <a:pPr marL="133350" marR="0" lvl="0" indent="-13335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0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effects are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solely attributable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intervention </a:t>
            </a:r>
          </a:p>
          <a:p>
            <a:pPr marL="133350" marR="0" lvl="0" indent="-13335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0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 meets methodological standards &amp; results are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credible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 </a:t>
            </a:r>
          </a:p>
        </p:txBody>
      </p:sp>
      <p:sp>
        <p:nvSpPr>
          <p:cNvPr id="9" name="Oval 8"/>
          <p:cNvSpPr/>
          <p:nvPr/>
        </p:nvSpPr>
        <p:spPr>
          <a:xfrm>
            <a:off x="1697264" y="2185788"/>
            <a:ext cx="966978" cy="96697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443632" y="3489811"/>
            <a:ext cx="4984054" cy="716507"/>
          </a:xfrm>
          <a:custGeom>
            <a:avLst/>
            <a:gdLst>
              <a:gd name="connsiteX0" fmla="*/ 0 w 6645405"/>
              <a:gd name="connsiteY0" fmla="*/ 0 h 955343"/>
              <a:gd name="connsiteX1" fmla="*/ 6645405 w 6645405"/>
              <a:gd name="connsiteY1" fmla="*/ 0 h 955343"/>
              <a:gd name="connsiteX2" fmla="*/ 6645405 w 6645405"/>
              <a:gd name="connsiteY2" fmla="*/ 955343 h 955343"/>
              <a:gd name="connsiteX3" fmla="*/ 0 w 6645405"/>
              <a:gd name="connsiteY3" fmla="*/ 955343 h 955343"/>
              <a:gd name="connsiteX4" fmla="*/ 0 w 6645405"/>
              <a:gd name="connsiteY4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405" h="955343">
                <a:moveTo>
                  <a:pt x="0" y="0"/>
                </a:moveTo>
                <a:lnTo>
                  <a:pt x="6645405" y="0"/>
                </a:lnTo>
                <a:lnTo>
                  <a:pt x="6645405" y="955343"/>
                </a:lnTo>
                <a:lnTo>
                  <a:pt x="0" y="95534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728" tIns="34290" rIns="34290" bIns="34290" numCol="1" spcCol="1270" anchor="ctr" anchorCtr="0">
            <a:noAutofit/>
          </a:bodyPr>
          <a:lstStyle/>
          <a:p>
            <a:pPr marL="133350" marR="0" lvl="0" indent="-133350" algn="l" defTabSz="6000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0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Somewhat confident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that effects are attributable to intervention, though other factors may contribute</a:t>
            </a:r>
          </a:p>
          <a:p>
            <a:pPr marL="133350" marR="0" lvl="0" indent="-133350" algn="l" defTabSz="6000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0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Factors not accounted for might have contributed to effects</a:t>
            </a:r>
          </a:p>
        </p:txBody>
      </p:sp>
      <p:sp>
        <p:nvSpPr>
          <p:cNvPr id="11" name="Oval 10"/>
          <p:cNvSpPr/>
          <p:nvPr/>
        </p:nvSpPr>
        <p:spPr>
          <a:xfrm>
            <a:off x="1970414" y="3349448"/>
            <a:ext cx="966978" cy="96697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157783" y="4640771"/>
            <a:ext cx="5244505" cy="716507"/>
          </a:xfrm>
          <a:custGeom>
            <a:avLst/>
            <a:gdLst>
              <a:gd name="connsiteX0" fmla="*/ 0 w 6992673"/>
              <a:gd name="connsiteY0" fmla="*/ 0 h 955343"/>
              <a:gd name="connsiteX1" fmla="*/ 6992673 w 6992673"/>
              <a:gd name="connsiteY1" fmla="*/ 0 h 955343"/>
              <a:gd name="connsiteX2" fmla="*/ 6992673 w 6992673"/>
              <a:gd name="connsiteY2" fmla="*/ 955343 h 955343"/>
              <a:gd name="connsiteX3" fmla="*/ 0 w 6992673"/>
              <a:gd name="connsiteY3" fmla="*/ 955343 h 955343"/>
              <a:gd name="connsiteX4" fmla="*/ 0 w 6992673"/>
              <a:gd name="connsiteY4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73" h="955343">
                <a:moveTo>
                  <a:pt x="0" y="0"/>
                </a:moveTo>
                <a:lnTo>
                  <a:pt x="6992673" y="0"/>
                </a:lnTo>
                <a:lnTo>
                  <a:pt x="6992673" y="955343"/>
                </a:lnTo>
                <a:lnTo>
                  <a:pt x="0" y="955343"/>
                </a:lnTo>
                <a:lnTo>
                  <a:pt x="0" y="0"/>
                </a:lnTo>
                <a:close/>
              </a:path>
            </a:pathLst>
          </a:custGeom>
          <a:solidFill>
            <a:srgbClr val="898D8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728" tIns="34290" rIns="34290" bIns="34290" numCol="1" spcCol="1270" anchor="ctr" anchorCtr="0">
            <a:noAutofit/>
          </a:bodyPr>
          <a:lstStyle/>
          <a:p>
            <a:pPr marL="133350" marR="0" lvl="0" indent="-133350" algn="l" defTabSz="6000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Cannot be confident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that effects are attributable to intervention </a:t>
            </a:r>
          </a:p>
          <a:p>
            <a:pPr marL="133350" marR="0" lvl="0" indent="-133350" algn="l" defTabSz="6000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Interpret study findings with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caution</a:t>
            </a:r>
          </a:p>
        </p:txBody>
      </p:sp>
      <p:sp>
        <p:nvSpPr>
          <p:cNvPr id="13" name="Oval 12"/>
          <p:cNvSpPr/>
          <p:nvPr/>
        </p:nvSpPr>
        <p:spPr>
          <a:xfrm>
            <a:off x="1709964" y="4487708"/>
            <a:ext cx="966978" cy="96697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9" y="2402042"/>
            <a:ext cx="59851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5" y="3537742"/>
            <a:ext cx="5611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26" y="4727429"/>
            <a:ext cx="58442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8226" y="265900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3440" y="3797264"/>
            <a:ext cx="954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1762" y="4963387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</a:t>
            </a:r>
          </a:p>
        </p:txBody>
      </p:sp>
      <p:pic>
        <p:nvPicPr>
          <p:cNvPr id="18" name="Picture 2" descr="Image result for dol clearingh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9" y="456194"/>
            <a:ext cx="557213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7731818" y="2402042"/>
            <a:ext cx="0" cy="2955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69916" y="3231724"/>
            <a:ext cx="98026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124D9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Greater quality and increased credibility</a:t>
            </a:r>
          </a:p>
        </p:txBody>
      </p:sp>
    </p:spTree>
    <p:extLst>
      <p:ext uri="{BB962C8B-B14F-4D97-AF65-F5344CB8AC3E}">
        <p14:creationId xmlns:p14="http://schemas.microsoft.com/office/powerpoint/2010/main" val="1380129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9963"/>
            <a:ext cx="7955280" cy="1051560"/>
          </a:xfrm>
        </p:spPr>
        <p:txBody>
          <a:bodyPr>
            <a:noAutofit/>
          </a:bodyPr>
          <a:lstStyle/>
          <a:p>
            <a:r>
              <a:rPr lang="en-US" sz="3000" dirty="0"/>
              <a:t>What kinds of impact study designs can achieve a </a:t>
            </a:r>
            <a:r>
              <a:rPr lang="en-US" sz="3000" dirty="0">
                <a:solidFill>
                  <a:schemeClr val="accent1"/>
                </a:solidFill>
              </a:rPr>
              <a:t>high</a:t>
            </a:r>
            <a:r>
              <a:rPr lang="en-US" sz="3000" dirty="0"/>
              <a:t> or </a:t>
            </a:r>
            <a:r>
              <a:rPr lang="en-US" sz="3000" dirty="0">
                <a:solidFill>
                  <a:schemeClr val="accent1"/>
                </a:solidFill>
              </a:rPr>
              <a:t>moderate</a:t>
            </a:r>
            <a:r>
              <a:rPr lang="en-US" sz="3000" dirty="0"/>
              <a:t> rating in CLEAR?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half" idx="4294967295"/>
          </p:nvPr>
        </p:nvSpPr>
        <p:spPr>
          <a:xfrm>
            <a:off x="628650" y="1789044"/>
            <a:ext cx="4700095" cy="44527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CLEAR rates the effectiveness of various types of study designs</a:t>
            </a:r>
          </a:p>
          <a:p>
            <a:pPr lvl="1"/>
            <a:r>
              <a:rPr lang="en-US" sz="1500" dirty="0"/>
              <a:t>Random assignment (or RCT)</a:t>
            </a:r>
          </a:p>
          <a:p>
            <a:pPr lvl="1"/>
            <a:r>
              <a:rPr lang="en-US" sz="1500" dirty="0"/>
              <a:t>Quasi-experimental (QED)</a:t>
            </a:r>
          </a:p>
          <a:p>
            <a:r>
              <a:rPr lang="en-US" sz="1800" b="1" dirty="0"/>
              <a:t>Either of the designs </a:t>
            </a:r>
            <a:r>
              <a:rPr lang="en-US" sz="1800" b="1" i="1" dirty="0"/>
              <a:t>can</a:t>
            </a:r>
            <a:r>
              <a:rPr lang="en-US" sz="1800" b="1" dirty="0"/>
              <a:t> achieve at least </a:t>
            </a:r>
            <a:r>
              <a:rPr lang="en-US" sz="1800" b="1" dirty="0">
                <a:solidFill>
                  <a:schemeClr val="accent1"/>
                </a:solidFill>
              </a:rPr>
              <a:t>moderate</a:t>
            </a:r>
            <a:r>
              <a:rPr lang="en-US" sz="1800" b="1" dirty="0"/>
              <a:t> rating…</a:t>
            </a:r>
          </a:p>
          <a:p>
            <a:pPr lvl="1"/>
            <a:r>
              <a:rPr lang="en-US" sz="1500" dirty="0"/>
              <a:t>But QEDs require especially high levels of expertise and care in order to succeed</a:t>
            </a:r>
          </a:p>
          <a:p>
            <a:r>
              <a:rPr lang="en-US" sz="1800" dirty="0"/>
              <a:t>Work with your experienced evaluator</a:t>
            </a:r>
          </a:p>
          <a:p>
            <a:r>
              <a:rPr lang="en-US" sz="1800" dirty="0"/>
              <a:t>See </a:t>
            </a:r>
            <a:r>
              <a:rPr lang="en-US" sz="1800" dirty="0" err="1"/>
              <a:t>EvalTA</a:t>
            </a:r>
            <a:r>
              <a:rPr lang="en-US" sz="1800" dirty="0"/>
              <a:t> Webinars:</a:t>
            </a:r>
          </a:p>
          <a:p>
            <a:pPr lvl="1"/>
            <a:r>
              <a:rPr lang="en-US" sz="1575" dirty="0">
                <a:hlinkClick r:id="rId3"/>
              </a:rPr>
              <a:t>What Evaluation Designs are Right for My State?</a:t>
            </a:r>
            <a:endParaRPr lang="en-US" sz="1575" dirty="0"/>
          </a:p>
          <a:p>
            <a:pPr lvl="1"/>
            <a:r>
              <a:rPr lang="en-US" sz="1575" u="sng" dirty="0">
                <a:hlinkClick r:id="rId4"/>
              </a:rPr>
              <a:t>De-Mystifying Random Assignment</a:t>
            </a:r>
            <a:endParaRPr lang="en-US" sz="1575" u="sng" dirty="0"/>
          </a:p>
          <a:p>
            <a:pPr lvl="1"/>
            <a:r>
              <a:rPr lang="en-US" sz="1575" dirty="0">
                <a:hlinkClick r:id="rId5"/>
              </a:rPr>
              <a:t>Evaluations Using Your Existing Administrative Data: Quasi-Experimental Designs</a:t>
            </a:r>
            <a:endParaRPr lang="en-US" sz="1575" dirty="0"/>
          </a:p>
          <a:p>
            <a:pPr lvl="1"/>
            <a:endParaRPr lang="en-US" sz="15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03852" y="2595431"/>
          <a:ext cx="3028950" cy="162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767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71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Evidence Rating</a:t>
                      </a:r>
                    </a:p>
                  </a:txBody>
                  <a:tcPr marL="5507" marR="5507" marT="57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High/Mod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5507" marR="5507" marT="571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5507" marR="5507" marT="571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QED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507" marR="5507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5507" marR="5507" marT="571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34482" y="4349389"/>
            <a:ext cx="289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RCT—Randomized Control Trial (random assignment design)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QED—Quasi-experimental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6488" y="1859450"/>
            <a:ext cx="2411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Overview of Reemployment Study Ratings by Design Type</a:t>
            </a:r>
          </a:p>
        </p:txBody>
      </p:sp>
    </p:spTree>
    <p:extLst>
      <p:ext uri="{BB962C8B-B14F-4D97-AF65-F5344CB8AC3E}">
        <p14:creationId xmlns:p14="http://schemas.microsoft.com/office/powerpoint/2010/main" val="3584559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1630"/>
            <a:ext cx="8303315" cy="1051560"/>
          </a:xfrm>
        </p:spPr>
        <p:txBody>
          <a:bodyPr>
            <a:noAutofit/>
          </a:bodyPr>
          <a:lstStyle/>
          <a:p>
            <a:r>
              <a:rPr lang="en-US" dirty="0"/>
              <a:t>3) Have a </a:t>
            </a:r>
            <a:r>
              <a:rPr lang="en-US" b="1" dirty="0"/>
              <a:t>large enough sample</a:t>
            </a:r>
            <a:r>
              <a:rPr lang="en-US" dirty="0"/>
              <a:t>, so the results are statistically significant.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6764"/>
            <a:ext cx="7886700" cy="462500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450"/>
              </a:spcBef>
            </a:pPr>
            <a:r>
              <a:rPr lang="en-US" u="sng" dirty="0"/>
              <a:t>Q</a:t>
            </a:r>
            <a:r>
              <a:rPr lang="en-US" dirty="0"/>
              <a:t>: How large of a sample does an impact evaluation need?</a:t>
            </a:r>
          </a:p>
          <a:p>
            <a:pPr lvl="1">
              <a:spcBef>
                <a:spcPts val="450"/>
              </a:spcBef>
            </a:pPr>
            <a:r>
              <a:rPr lang="en-US" u="sng" dirty="0"/>
              <a:t>A</a:t>
            </a:r>
            <a:r>
              <a:rPr lang="en-US" dirty="0"/>
              <a:t>: It depends on:</a:t>
            </a:r>
          </a:p>
          <a:p>
            <a:pPr lvl="2"/>
            <a:r>
              <a:rPr lang="en-US" dirty="0"/>
              <a:t>Your research question</a:t>
            </a:r>
          </a:p>
          <a:p>
            <a:pPr lvl="3"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What intervention are you evaluating (whole program or component)?</a:t>
            </a:r>
          </a:p>
          <a:p>
            <a:pPr lvl="3"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What outcomes are looking at?</a:t>
            </a:r>
          </a:p>
          <a:p>
            <a:pPr lvl="2"/>
            <a:r>
              <a:rPr lang="en-US" dirty="0"/>
              <a:t>Your impact evaluation design</a:t>
            </a:r>
          </a:p>
          <a:p>
            <a:r>
              <a:rPr lang="en-US" dirty="0"/>
              <a:t>Required sample sizes can be larger than you might expect</a:t>
            </a:r>
          </a:p>
          <a:p>
            <a:r>
              <a:rPr lang="en-US" dirty="0"/>
              <a:t>Before starting a study, make sure you understand how large a sample is needed to answer your research questions</a:t>
            </a:r>
          </a:p>
          <a:p>
            <a:pPr lvl="1"/>
            <a:r>
              <a:rPr lang="en-US" dirty="0"/>
              <a:t>Work with your experienced evaluator</a:t>
            </a:r>
          </a:p>
          <a:p>
            <a:pPr lvl="1"/>
            <a:r>
              <a:rPr lang="en-US" dirty="0"/>
              <a:t>More </a:t>
            </a:r>
            <a:r>
              <a:rPr lang="en-US" dirty="0" err="1"/>
              <a:t>EvalTA</a:t>
            </a:r>
            <a:r>
              <a:rPr lang="en-US" dirty="0"/>
              <a:t> is coming…</a:t>
            </a:r>
          </a:p>
        </p:txBody>
      </p:sp>
    </p:spTree>
    <p:extLst>
      <p:ext uri="{BB962C8B-B14F-4D97-AF65-F5344CB8AC3E}">
        <p14:creationId xmlns:p14="http://schemas.microsoft.com/office/powerpoint/2010/main" val="2408107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Technical Assistance and Other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8701"/>
            <a:ext cx="7955280" cy="1051560"/>
          </a:xfrm>
        </p:spPr>
        <p:txBody>
          <a:bodyPr/>
          <a:lstStyle/>
          <a:p>
            <a:r>
              <a:rPr lang="en-US" dirty="0"/>
              <a:t>About the RESEA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452"/>
            <a:ext cx="7955280" cy="51238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Contract from DOL/CEO to </a:t>
            </a:r>
            <a:r>
              <a:rPr lang="en-US" dirty="0" err="1"/>
              <a:t>Abt</a:t>
            </a:r>
            <a:r>
              <a:rPr lang="en-US" dirty="0"/>
              <a:t> Associates-led team (w/Urban Institute, Capital Research Corporation)</a:t>
            </a:r>
          </a:p>
          <a:p>
            <a:pPr lvl="1"/>
            <a:r>
              <a:rPr lang="en-US" dirty="0"/>
              <a:t>Working in close collaboration with OUI and OPDR</a:t>
            </a:r>
          </a:p>
          <a:p>
            <a:r>
              <a:rPr lang="en-US" dirty="0"/>
              <a:t>Supporting DOL and states by:</a:t>
            </a:r>
          </a:p>
          <a:p>
            <a:pPr lvl="1"/>
            <a:r>
              <a:rPr lang="en-US" dirty="0"/>
              <a:t>Developing options for evidence standards and building the evidence base</a:t>
            </a:r>
          </a:p>
          <a:p>
            <a:pPr lvl="1"/>
            <a:r>
              <a:rPr lang="en-US" dirty="0"/>
              <a:t>Conducting an implementation study describing states’ current RESEA programs</a:t>
            </a:r>
          </a:p>
          <a:p>
            <a:pPr lvl="1"/>
            <a:r>
              <a:rPr lang="en-US" dirty="0"/>
              <a:t>Providing evaluation technical assistance to states</a:t>
            </a:r>
          </a:p>
          <a:p>
            <a:r>
              <a:rPr lang="en-US" dirty="0"/>
              <a:t>Next up: </a:t>
            </a:r>
          </a:p>
          <a:p>
            <a:pPr lvl="1"/>
            <a:r>
              <a:rPr lang="en-US" dirty="0"/>
              <a:t>More evaluation TA</a:t>
            </a:r>
          </a:p>
          <a:p>
            <a:pPr lvl="1"/>
            <a:r>
              <a:rPr lang="en-US" dirty="0"/>
              <a:t>Surveys and some site visits for the implementation 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9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Gay M. Gilbert</a:t>
            </a:r>
          </a:p>
          <a:p>
            <a:pPr lvl="1"/>
            <a:r>
              <a:rPr lang="en-US" sz="1600" dirty="0"/>
              <a:t>Administrator</a:t>
            </a:r>
          </a:p>
          <a:p>
            <a:pPr lvl="1"/>
            <a:r>
              <a:rPr lang="en-US" sz="1600" dirty="0"/>
              <a:t>Office of Unemployment Insurance</a:t>
            </a:r>
          </a:p>
          <a:p>
            <a:pPr lvl="1"/>
            <a:r>
              <a:rPr lang="en-US" sz="1600" dirty="0"/>
              <a:t>ETA/ USDOL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lvl="1">
              <a:spcBef>
                <a:spcPts val="1800"/>
              </a:spcBef>
              <a:buClr>
                <a:schemeClr val="accent2"/>
              </a:buClr>
            </a:pPr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Megan Lizik</a:t>
            </a:r>
          </a:p>
          <a:p>
            <a:pPr lvl="1"/>
            <a:r>
              <a:rPr lang="en-US" sz="1600" dirty="0"/>
              <a:t>Senior Evaluation Specialist</a:t>
            </a:r>
          </a:p>
          <a:p>
            <a:pPr lvl="1"/>
            <a:r>
              <a:rPr lang="en-US" sz="1600" dirty="0"/>
              <a:t>Chief Evaluation Office </a:t>
            </a:r>
          </a:p>
          <a:p>
            <a:pPr lvl="1"/>
            <a:r>
              <a:rPr lang="en-US" sz="1600" dirty="0"/>
              <a:t>USDOL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3"/>
          <a:srcRect t="10497" b="10497"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b="8606"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1439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343072" cy="1051560"/>
          </a:xfrm>
        </p:spPr>
        <p:txBody>
          <a:bodyPr/>
          <a:lstStyle/>
          <a:p>
            <a:r>
              <a:rPr lang="en-US" dirty="0"/>
              <a:t>Evaluation TA Resources – Generalized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4464127"/>
          </a:xfrm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</a:pPr>
            <a:r>
              <a:rPr lang="en-US" dirty="0"/>
              <a:t>RESEA Evaluation TA webinar series </a:t>
            </a:r>
          </a:p>
          <a:p>
            <a:pPr lvl="1"/>
            <a:r>
              <a:rPr lang="en-US" dirty="0"/>
              <a:t>Topics include: Evaluation planning, Procurement, CLEAR, Assessing data, Random assignment, QEDs, Implementation studies </a:t>
            </a:r>
          </a:p>
          <a:p>
            <a:pPr lvl="1"/>
            <a:r>
              <a:rPr lang="en-US" dirty="0"/>
              <a:t>Available on the RESEA Evaluation and Evidence Resources page on </a:t>
            </a:r>
            <a:r>
              <a:rPr lang="en-US" dirty="0" err="1"/>
              <a:t>WorkforceGPS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https://rc.workforcegps.org/resources/2019/07/30/17/32/RESEA_Evaluation_Evidence_Resources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RESEA Evaluation TA office hours and written products (</a:t>
            </a:r>
            <a:r>
              <a:rPr lang="en-US" i="1" dirty="0"/>
              <a:t>forthcoming</a:t>
            </a:r>
            <a:r>
              <a:rPr lang="en-US" dirty="0"/>
              <a:t>), including the RESEA evaluation toolkit, tip sheets, and more…</a:t>
            </a:r>
          </a:p>
        </p:txBody>
      </p:sp>
    </p:spTree>
    <p:extLst>
      <p:ext uri="{BB962C8B-B14F-4D97-AF65-F5344CB8AC3E}">
        <p14:creationId xmlns:p14="http://schemas.microsoft.com/office/powerpoint/2010/main" val="3990810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37054" cy="105156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Evaluation TA Resources—Customized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8956"/>
            <a:ext cx="8382828" cy="48502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50"/>
              </a:spcBef>
            </a:pPr>
            <a:r>
              <a:rPr lang="en-US" dirty="0"/>
              <a:t>Immediate assistance is available through the RESEA Evaluation TA Helpline (</a:t>
            </a:r>
            <a:r>
              <a:rPr lang="en-US" dirty="0">
                <a:hlinkClick r:id="rId3"/>
              </a:rPr>
              <a:t>RESEA@abtassoc.com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Answers to basic evaluation questions</a:t>
            </a:r>
          </a:p>
          <a:p>
            <a:pPr lvl="1"/>
            <a:r>
              <a:rPr lang="en-US" dirty="0"/>
              <a:t>Suggestions for options to address challenges</a:t>
            </a:r>
          </a:p>
          <a:p>
            <a:pPr lvl="1"/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Customized Evaluation TA</a:t>
            </a:r>
          </a:p>
          <a:p>
            <a:pPr lvl="1"/>
            <a:r>
              <a:rPr lang="en-US" dirty="0"/>
              <a:t>Intensive, ongoing assistance is available for a subset of individual states or state evaluation consortia that are ready for and committed to high quality impact evaluation</a:t>
            </a:r>
          </a:p>
          <a:p>
            <a:pPr lvl="1"/>
            <a:r>
              <a:rPr lang="en-US" dirty="0"/>
              <a:t>Provides evaluation TA at key points in the evaluation life cycle – e.g., feedback on evaluation designs, logistical and analytic challenges, reporting, etc.</a:t>
            </a:r>
          </a:p>
          <a:p>
            <a:pPr lvl="1"/>
            <a:r>
              <a:rPr lang="en-US" dirty="0"/>
              <a:t>Supports (does not supplant) the work of an independent evaluator</a:t>
            </a:r>
          </a:p>
          <a:p>
            <a:pPr lvl="1"/>
            <a:r>
              <a:rPr lang="en-US" dirty="0"/>
              <a:t>Further details on forthcoming…</a:t>
            </a:r>
          </a:p>
        </p:txBody>
      </p:sp>
    </p:spTree>
    <p:extLst>
      <p:ext uri="{BB962C8B-B14F-4D97-AF65-F5344CB8AC3E}">
        <p14:creationId xmlns:p14="http://schemas.microsoft.com/office/powerpoint/2010/main" val="2904606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0"/>
            <a:ext cx="7811660" cy="1294760"/>
          </a:xfrm>
        </p:spPr>
        <p:txBody>
          <a:bodyPr/>
          <a:lstStyle/>
          <a:p>
            <a:r>
              <a:rPr lang="en-US" dirty="0"/>
              <a:t>More Evaluation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686" y="1825625"/>
            <a:ext cx="4199164" cy="4520746"/>
          </a:xfrm>
        </p:spPr>
        <p:txBody>
          <a:bodyPr>
            <a:noAutofit/>
          </a:bodyPr>
          <a:lstStyle/>
          <a:p>
            <a:r>
              <a:rPr lang="en-US" sz="1500" b="1" dirty="0"/>
              <a:t>CLEAR </a:t>
            </a:r>
            <a:r>
              <a:rPr lang="en-US" sz="1500" dirty="0"/>
              <a:t>(</a:t>
            </a:r>
            <a:r>
              <a:rPr lang="en-US" sz="1500" u="sng" dirty="0">
                <a:hlinkClick r:id="rId2"/>
              </a:rPr>
              <a:t>https://clear.dol.gov</a:t>
            </a:r>
            <a:r>
              <a:rPr lang="en-US" sz="1500" dirty="0"/>
              <a:t>):</a:t>
            </a:r>
          </a:p>
          <a:p>
            <a:pPr lvl="1"/>
            <a:r>
              <a:rPr lang="en-US" sz="1400" dirty="0"/>
              <a:t>RESEA Topic Area Tab: </a:t>
            </a:r>
            <a:r>
              <a:rPr lang="en-US" sz="1200" dirty="0">
                <a:hlinkClick r:id="rId3"/>
              </a:rPr>
              <a:t>https://clear.dol.gov/reemployment-services-and-eligibility-assessments-resea</a:t>
            </a:r>
            <a:r>
              <a:rPr lang="en-US" sz="1200" dirty="0"/>
              <a:t> </a:t>
            </a:r>
          </a:p>
          <a:p>
            <a:pPr lvl="1"/>
            <a:r>
              <a:rPr lang="en-US" sz="1400" dirty="0"/>
              <a:t>Reemployment synthesis:</a:t>
            </a:r>
            <a:r>
              <a:rPr lang="en-US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hlinkClick r:id="rId4"/>
              </a:rPr>
              <a:t>https://clear.dol.gov/sites/default/files/ResearchSynthesis_Reemployment.pdf</a:t>
            </a:r>
            <a:endParaRPr lang="en-US" sz="1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400" dirty="0"/>
              <a:t>Reemployment Synthesis Supplement: </a:t>
            </a:r>
            <a:r>
              <a:rPr lang="en-US" sz="1200" dirty="0">
                <a:hlinkClick r:id="rId5"/>
              </a:rPr>
              <a:t>https://clear.dol.gov/sites/default/files/ResearchSynthesis_Reemploy_Sup.pdf</a:t>
            </a:r>
            <a:endParaRPr lang="en-US" sz="1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400" dirty="0"/>
              <a:t>Causal Evidence Guidelines, Ver. 2.1 </a:t>
            </a:r>
          </a:p>
          <a:p>
            <a:pPr marL="548640" lvl="1" indent="0">
              <a:buNone/>
            </a:pPr>
            <a:r>
              <a:rPr lang="en-US" sz="1200" i="1" dirty="0"/>
              <a:t>Guidelines for rating the strength of causal evidence presented in causal impact studies.</a:t>
            </a:r>
          </a:p>
          <a:p>
            <a:pPr marL="548640" lvl="1" indent="0">
              <a:spcBef>
                <a:spcPts val="0"/>
              </a:spcBef>
              <a:buNone/>
            </a:pPr>
            <a:r>
              <a:rPr lang="en-US" sz="1200" dirty="0">
                <a:hlinkClick r:id="rId6"/>
              </a:rPr>
              <a:t>https://clear.dol.gov/reference-documents/causal-evidence-guidelines-version-21</a:t>
            </a:r>
            <a:endParaRPr lang="en-US" sz="1200" dirty="0"/>
          </a:p>
          <a:p>
            <a:r>
              <a:rPr lang="en-US" sz="1500" b="1" dirty="0"/>
              <a:t>DOL/CEO Guidelines for Randomized Control Trial (RCT) Designs</a:t>
            </a:r>
            <a:r>
              <a:rPr lang="en-US" sz="1500" dirty="0"/>
              <a:t> </a:t>
            </a:r>
            <a:r>
              <a:rPr lang="en-US" sz="1200" i="1" dirty="0"/>
              <a:t>This checklist  lists the topics that should be addressed in an evaluation plan using a Random Assignment design.</a:t>
            </a:r>
          </a:p>
          <a:p>
            <a:pPr marL="240030" lvl="1" indent="0">
              <a:spcBef>
                <a:spcPts val="0"/>
              </a:spcBef>
              <a:buNone/>
            </a:pPr>
            <a:r>
              <a:rPr lang="en-US" sz="1400" dirty="0">
                <a:hlinkClick r:id="rId7"/>
              </a:rPr>
              <a:t>https://www.dol.gov/asp/evaluation/resources</a:t>
            </a:r>
            <a:r>
              <a:rPr lang="en-US" sz="1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825625"/>
            <a:ext cx="3930015" cy="4151105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OMB Guidance for Providing and Using Administrative Data</a:t>
            </a:r>
          </a:p>
          <a:p>
            <a:pPr lvl="1"/>
            <a:r>
              <a:rPr lang="en-US" sz="1800" i="1" dirty="0"/>
              <a:t>This memo provides advice and tips for sharing and using administrative data based on OMB guidelines</a:t>
            </a:r>
          </a:p>
          <a:p>
            <a:pPr marL="548640" lvl="1" indent="0">
              <a:spcBef>
                <a:spcPts val="0"/>
              </a:spcBef>
              <a:buNone/>
            </a:pPr>
            <a:r>
              <a:rPr lang="en-US" sz="1700" dirty="0">
                <a:hlinkClick r:id="rId8"/>
              </a:rPr>
              <a:t>https://www.whitehouse.gov/sites/whitehouse.gov/files/omb/memoranda/2014/m-14-06.pdf</a:t>
            </a:r>
            <a:endParaRPr lang="en-US" sz="1700" dirty="0"/>
          </a:p>
          <a:p>
            <a:r>
              <a:rPr lang="en-US" sz="1800" b="1" dirty="0"/>
              <a:t>Federal State Unemployment Compensation (UC); Confidentiality and Disclosure of State UI Information</a:t>
            </a:r>
          </a:p>
          <a:p>
            <a:pPr lvl="1"/>
            <a:r>
              <a:rPr lang="en-US" sz="1800" i="1" dirty="0"/>
              <a:t>Confidentiality of UC data is governed by 20 CFR Part 603 and any disclosure or </a:t>
            </a:r>
            <a:r>
              <a:rPr lang="en-US" sz="1800" i="1" dirty="0" err="1"/>
              <a:t>redisclosure</a:t>
            </a:r>
            <a:r>
              <a:rPr lang="en-US" sz="1800" i="1" dirty="0"/>
              <a:t> of confidential UC data must comply with 603 requirements.</a:t>
            </a:r>
            <a:r>
              <a:rPr lang="en-US" sz="1800" dirty="0"/>
              <a:t>  </a:t>
            </a:r>
          </a:p>
          <a:p>
            <a:pPr marL="548640" lvl="2" indent="0">
              <a:spcBef>
                <a:spcPts val="0"/>
              </a:spcBef>
              <a:buNone/>
            </a:pPr>
            <a:r>
              <a:rPr lang="en-US" sz="1700" dirty="0">
                <a:hlinkClick r:id="rId9"/>
              </a:rPr>
              <a:t>https://www.ecfr.gov/cgi-bin/retrieveECFR?gp=1&amp;SID=e1a7783dda0ecb182e8d6234f1f64613&amp;h=L&amp;mc=true&amp;r=PART&amp;n=pt20.3.603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82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 Landing Page:</a:t>
            </a:r>
            <a:br>
              <a:rPr lang="en-US" dirty="0"/>
            </a:br>
            <a:r>
              <a:rPr lang="en-US" dirty="0"/>
              <a:t> </a:t>
            </a:r>
            <a:r>
              <a:rPr lang="en-US" u="sng" dirty="0">
                <a:effectLst/>
                <a:hlinkClick r:id="rId2"/>
              </a:rPr>
              <a:t>https://rc.workforcegps.org/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967" y="1716829"/>
            <a:ext cx="7954963" cy="43609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2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Potential Challenges in Meeting Evaluation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Impact evaluations need to be rigorous in order to achieve a high or moderate causal rating to enable the evaluation to be the basis of supporting state service delivery strategies/interventions.</a:t>
            </a:r>
          </a:p>
          <a:p>
            <a:pPr lvl="0"/>
            <a:r>
              <a:rPr lang="en-US" dirty="0"/>
              <a:t>Rigorous impact evaluations are multi-year projects – usually at least 3 – 4 years.</a:t>
            </a:r>
          </a:p>
          <a:p>
            <a:pPr lvl="0"/>
            <a:r>
              <a:rPr lang="en-US" dirty="0"/>
              <a:t>Rigorous impact evaluations require large sample sizes </a:t>
            </a:r>
          </a:p>
          <a:p>
            <a:pPr lvl="0"/>
            <a:r>
              <a:rPr lang="en-US" dirty="0"/>
              <a:t>Need to consider the availability of data to support the evaluation.</a:t>
            </a:r>
          </a:p>
          <a:p>
            <a:pPr lvl="0"/>
            <a:r>
              <a:rPr lang="en-US" dirty="0"/>
              <a:t>States are limited to 10% evaluation set-aside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Meet RESEA Requirements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Strongly Recommend working with experienced evaluators.</a:t>
            </a:r>
          </a:p>
          <a:p>
            <a:r>
              <a:rPr lang="en-US" dirty="0"/>
              <a:t>Consider how to implement tips provided today into your strategy</a:t>
            </a:r>
          </a:p>
          <a:p>
            <a:r>
              <a:rPr lang="en-US" dirty="0"/>
              <a:t>Take advantage of DOL’s previous and ongoing TA</a:t>
            </a:r>
          </a:p>
          <a:p>
            <a:r>
              <a:rPr lang="en-US" dirty="0"/>
              <a:t>Consider conducting pooled evaluations with other states:</a:t>
            </a:r>
          </a:p>
          <a:p>
            <a:pPr lvl="1"/>
            <a:r>
              <a:rPr lang="en-US" dirty="0"/>
              <a:t>Combines limited funding</a:t>
            </a:r>
          </a:p>
          <a:p>
            <a:pPr lvl="1"/>
            <a:r>
              <a:rPr lang="en-US" dirty="0"/>
              <a:t>Allows for larger sample sizes </a:t>
            </a:r>
          </a:p>
          <a:p>
            <a:pPr lvl="1"/>
            <a:r>
              <a:rPr lang="en-US" dirty="0"/>
              <a:t>Can potentially detect effects and demonstrate effectiveness within a more reasonable timeframe. </a:t>
            </a:r>
          </a:p>
          <a:p>
            <a:pPr lvl="1"/>
            <a:r>
              <a:rPr lang="en-US" u="sng" dirty="0"/>
              <a:t>Current opportunity for additional technical assistance to consortium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6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Events, Deadlines and RESEA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 Evaluation Office Hours</a:t>
            </a:r>
          </a:p>
          <a:p>
            <a:pPr lvl="1"/>
            <a:r>
              <a:rPr lang="en-US" dirty="0"/>
              <a:t>Wednesday, December 4</a:t>
            </a:r>
            <a:r>
              <a:rPr lang="en-US" baseline="30000" dirty="0"/>
              <a:t>th</a:t>
            </a:r>
            <a:r>
              <a:rPr lang="en-US" dirty="0"/>
              <a:t> 2PM ET</a:t>
            </a:r>
          </a:p>
          <a:p>
            <a:pPr lvl="1"/>
            <a:r>
              <a:rPr lang="en-US" dirty="0"/>
              <a:t>Send Questions to </a:t>
            </a:r>
            <a:r>
              <a:rPr lang="en-US" dirty="0">
                <a:hlinkClick r:id="rId3"/>
              </a:rPr>
              <a:t>RESEA@abtassoc.com</a:t>
            </a:r>
            <a:endParaRPr lang="en-US" dirty="0"/>
          </a:p>
          <a:p>
            <a:r>
              <a:rPr lang="en-US" dirty="0"/>
              <a:t>Technical Assistance Opportunity-Consortiums</a:t>
            </a:r>
          </a:p>
          <a:p>
            <a:pPr lvl="1"/>
            <a:r>
              <a:rPr lang="en-US" dirty="0"/>
              <a:t>E-blast sent to </a:t>
            </a:r>
            <a:r>
              <a:rPr lang="en-US" dirty="0" err="1"/>
              <a:t>statesTuesday</a:t>
            </a:r>
            <a:r>
              <a:rPr lang="en-US" dirty="0"/>
              <a:t>, November 19th</a:t>
            </a:r>
          </a:p>
          <a:p>
            <a:pPr lvl="1"/>
            <a:r>
              <a:rPr lang="en-US" dirty="0"/>
              <a:t>Letters of interest due Wednesday, December 11th </a:t>
            </a:r>
          </a:p>
          <a:p>
            <a:pPr lvl="1"/>
            <a:r>
              <a:rPr lang="en-US" dirty="0"/>
              <a:t>Office Hours will be held the week of December 16th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711" y="581024"/>
            <a:ext cx="3697604" cy="516572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Lawrence Burns</a:t>
            </a:r>
          </a:p>
          <a:p>
            <a:pPr lvl="1"/>
            <a:r>
              <a:rPr lang="en-US" sz="1400" dirty="0"/>
              <a:t>Reemployment Coordinator</a:t>
            </a:r>
          </a:p>
          <a:p>
            <a:pPr lvl="2"/>
            <a:r>
              <a:rPr lang="en-US" dirty="0"/>
              <a:t>U.S. DOL, Office of Unemployment Insurance</a:t>
            </a:r>
          </a:p>
          <a:p>
            <a:pPr lvl="3"/>
            <a:r>
              <a:rPr lang="en-US" sz="1400" dirty="0">
                <a:hlinkClick r:id="rId2"/>
              </a:rPr>
              <a:t>Burns.Lawrence@dol.gov</a:t>
            </a:r>
            <a:endParaRPr lang="en-US" sz="1400" dirty="0"/>
          </a:p>
          <a:p>
            <a:r>
              <a:rPr lang="en-US" sz="1400" dirty="0"/>
              <a:t>Megan E. Lizik</a:t>
            </a:r>
          </a:p>
          <a:p>
            <a:pPr lvl="1"/>
            <a:r>
              <a:rPr lang="en-US" sz="1400" dirty="0"/>
              <a:t>Senior Evaluation Specialist and Project Officer for RESEA Evaluation</a:t>
            </a:r>
          </a:p>
          <a:p>
            <a:pPr lvl="2"/>
            <a:r>
              <a:rPr lang="en-US" dirty="0"/>
              <a:t>U.S. DOL, Chief Evaluation Office</a:t>
            </a:r>
          </a:p>
          <a:p>
            <a:pPr lvl="3"/>
            <a:r>
              <a:rPr lang="en-US" sz="1400" dirty="0">
                <a:hlinkClick r:id="rId3"/>
              </a:rPr>
              <a:t>Lizik.megan@dol.gov</a:t>
            </a:r>
            <a:r>
              <a:rPr lang="en-US" sz="1400" dirty="0"/>
              <a:t> </a:t>
            </a:r>
          </a:p>
          <a:p>
            <a:r>
              <a:rPr lang="en-US" sz="1400" dirty="0"/>
              <a:t>RESEA Evaluation Technical Assistance Helpline</a:t>
            </a:r>
          </a:p>
          <a:p>
            <a:pPr lvl="3"/>
            <a:r>
              <a:rPr lang="en-US" sz="1400" dirty="0"/>
              <a:t>RESEA@abtassoc.com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655AE-0E41-40F7-9B01-7910F865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Overview of Expectations and Program Requirements for Conducting Evaluations and Building Program Evidence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UIPL 1-20 </a:t>
            </a:r>
            <a:r>
              <a:rPr lang="en-US" dirty="0"/>
              <a:t>and </a:t>
            </a:r>
            <a:r>
              <a:rPr lang="en-US" dirty="0">
                <a:hlinkClick r:id="rId4"/>
              </a:rPr>
              <a:t>TEGL 6-19</a:t>
            </a:r>
            <a:r>
              <a:rPr lang="en-US" dirty="0"/>
              <a:t>, Published October 31,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Causal Evidence Ratings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Standards for causal evidence ratings for RESEA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Implications for state-led RESEA evaluations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Tips for Conducting High Quality Evaluations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Technical Assistance and Other Resources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2583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BB858-8DE4-4D76-82D3-AAAD52295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2743"/>
            <a:ext cx="7955280" cy="44405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Bipartisan Budget Act of 2018 (BBA) enacted new Section 306 of the Social Security Act (SSA)</a:t>
            </a:r>
          </a:p>
          <a:p>
            <a:r>
              <a:rPr lang="en-US" dirty="0"/>
              <a:t>Establishes a </a:t>
            </a:r>
            <a:r>
              <a:rPr lang="en-US" b="1" dirty="0">
                <a:solidFill>
                  <a:srgbClr val="C00000"/>
                </a:solidFill>
              </a:rPr>
              <a:t>permanent authorization </a:t>
            </a:r>
            <a:r>
              <a:rPr lang="en-US" dirty="0"/>
              <a:t>for the RESEA program.</a:t>
            </a:r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Introduces a tiered evidence approach </a:t>
            </a:r>
            <a:r>
              <a:rPr lang="en-US" dirty="0"/>
              <a:t>to promote states’ use of effective interventions and service delivery strategies</a:t>
            </a:r>
          </a:p>
          <a:p>
            <a:r>
              <a:rPr lang="en-US" dirty="0"/>
              <a:t>It’s no longer a fully prescriptive program - it </a:t>
            </a:r>
            <a:r>
              <a:rPr lang="en-US" b="1" dirty="0">
                <a:solidFill>
                  <a:srgbClr val="C00000"/>
                </a:solidFill>
              </a:rPr>
              <a:t>promotes and rewards new and innovative service delivery strategies </a:t>
            </a:r>
            <a:r>
              <a:rPr lang="en-US" dirty="0"/>
              <a:t>and interventions that improve employment outcomes and reduce duration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487B74-92EE-41C9-96F9-4C2A8F95D158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90525" y="1656989"/>
            <a:ext cx="8307704" cy="4330415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“To improve employment outcomes and reduce benefit duration, or that the intervention or service delivery strategy are being evaluated to determine their effectiveness in achieving these goals.</a:t>
            </a:r>
          </a:p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To strengthen program integrity and reduce improper payments of unemployment compensation.</a:t>
            </a:r>
          </a:p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To promote integration with the vision of the Workforce Innovation and Opportunity Act. </a:t>
            </a:r>
          </a:p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Establish RESEA as an entry point to other workforce system partners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8836-9ABF-4E10-896A-C24724D6395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A2D095-79B2-48E6-B1BB-FC18BA88E04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06980" y="119319"/>
            <a:ext cx="6191249" cy="862470"/>
          </a:xfrm>
        </p:spPr>
        <p:txBody>
          <a:bodyPr>
            <a:normAutofit fontScale="90000"/>
          </a:bodyPr>
          <a:lstStyle/>
          <a:p>
            <a:pPr algn="r"/>
            <a:r>
              <a:rPr lang="en-US" sz="3400" dirty="0"/>
              <a:t>Social Security Act (SSA) </a:t>
            </a:r>
            <a:br>
              <a:rPr lang="en-US" sz="3400" dirty="0"/>
            </a:br>
            <a:r>
              <a:rPr lang="en-US" sz="3400" dirty="0"/>
              <a:t>Section 306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14C678D-0F44-426D-9408-B3BC89B9407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90525" y="500843"/>
            <a:ext cx="6191249" cy="862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i="0" u="none" kern="120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+mn-lt"/>
              </a:rPr>
              <a:t>RESEA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80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rate your knowledge of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en-US" dirty="0"/>
              <a:t>I don’t know a lot about evaluations – but I’m ready to learn!</a:t>
            </a:r>
          </a:p>
          <a:p>
            <a:pPr>
              <a:buAutoNum type="alphaUcPeriod"/>
            </a:pPr>
            <a:r>
              <a:rPr lang="en-US" dirty="0"/>
              <a:t>I know some general evaluation concepts, but have not planned or conducted an evaluation.</a:t>
            </a:r>
          </a:p>
          <a:p>
            <a:pPr>
              <a:buAutoNum type="alphaUcPeriod"/>
            </a:pPr>
            <a:r>
              <a:rPr lang="en-US" dirty="0"/>
              <a:t>I’ve planned some evaluation activities, but have never played a role in conducting an evaluation.</a:t>
            </a:r>
          </a:p>
          <a:p>
            <a:pPr>
              <a:buAutoNum type="alphaUcPeriod"/>
            </a:pPr>
            <a:r>
              <a:rPr lang="en-US" dirty="0"/>
              <a:t>I’ve planned and conducted an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5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766801"/>
            <a:ext cx="8229600" cy="710738"/>
          </a:xfrm>
        </p:spPr>
        <p:txBody>
          <a:bodyPr>
            <a:normAutofit fontScale="90000"/>
          </a:bodyPr>
          <a:lstStyle/>
          <a:p>
            <a:r>
              <a:rPr lang="en-US" dirty="0"/>
              <a:t>RESEA Evidence and Evaluation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701035"/>
            <a:ext cx="8229600" cy="4296993"/>
          </a:xfrm>
        </p:spPr>
        <p:txBody>
          <a:bodyPr>
            <a:normAutofit/>
          </a:bodyPr>
          <a:lstStyle/>
          <a:p>
            <a:r>
              <a:rPr lang="en-US" dirty="0"/>
              <a:t>Funds must be used for interventions or strategies demonstrated to reduce claim duration by improving employment outcomes. </a:t>
            </a:r>
            <a:endParaRPr lang="en-US" sz="675" dirty="0"/>
          </a:p>
          <a:p>
            <a:r>
              <a:rPr lang="en-US" dirty="0"/>
              <a:t>Interventions and strategies not backed by evidence must be under evaluation.</a:t>
            </a:r>
            <a:endParaRPr lang="en-US" sz="675" dirty="0"/>
          </a:p>
          <a:p>
            <a:r>
              <a:rPr lang="en-US" dirty="0"/>
              <a:t>Up to 10 percent of a state’s RESEA funds may be used for evaluations.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2 - &amp;quot;Reemployment Services and Eligibility Assessment Program (RESEA) &amp;quot;&quot;/&gt;&lt;property id=&quot;20307&quot; value=&quot;289&quot;/&gt;&lt;/object&gt;&lt;object type=&quot;3&quot; unique_id=&quot;10489&quot;&gt;&lt;property id=&quot;20148&quot; value=&quot;5&quot;/&gt;&lt;property id=&quot;20300&quot; value=&quot;Slide 1&quot;/&gt;&lt;property id=&quot;20307&quot; value=&quot;272&quot;/&gt;&lt;/object&gt;&lt;object type=&quot;3&quot; unique_id=&quot;10502&quot;&gt;&lt;property id=&quot;20148&quot; value=&quot;5&quot;/&gt;&lt;property id=&quot;20300&quot; value=&quot;Slide 47&quot;/&gt;&lt;property id=&quot;20307&quot; value=&quot;281&quot;/&gt;&lt;/object&gt;&lt;object type=&quot;3&quot; unique_id=&quot;10503&quot;&gt;&lt;property id=&quot;20148&quot; value=&quot;5&quot;/&gt;&lt;property id=&quot;20300&quot; value=&quot;Slide 48&quot;/&gt;&lt;property id=&quot;20307&quot; value=&quot;275&quot;/&gt;&lt;/object&gt;&lt;object type=&quot;3&quot; unique_id=&quot;11071&quot;&gt;&lt;property id=&quot;20148&quot; value=&quot;5&quot;/&gt;&lt;property id=&quot;20300&quot; value=&quot;Slide 3&quot;/&gt;&lt;property id=&quot;20307&quot; value=&quot;396&quot;/&gt;&lt;/object&gt;&lt;object type=&quot;3&quot; unique_id=&quot;11072&quot;&gt;&lt;property id=&quot;20148&quot; value=&quot;5&quot;/&gt;&lt;property id=&quot;20300&quot; value=&quot;Slide 4&quot;/&gt;&lt;property id=&quot;20307&quot; value=&quot;397&quot;/&gt;&lt;/object&gt;&lt;object type=&quot;3&quot; unique_id=&quot;11073&quot;&gt;&lt;property id=&quot;20148&quot; value=&quot;5&quot;/&gt;&lt;property id=&quot;20300&quot; value=&quot;Slide 5&quot;/&gt;&lt;property id=&quot;20307&quot; value=&quot;316&quot;/&gt;&lt;/object&gt;&lt;object type=&quot;3&quot; unique_id=&quot;11074&quot;&gt;&lt;property id=&quot;20148&quot; value=&quot;5&quot;/&gt;&lt;property id=&quot;20300&quot; value=&quot;Slide 6 - &amp;quot;Background&amp;quot;&quot;/&gt;&lt;property id=&quot;20307&quot; value=&quot;358&quot;/&gt;&lt;/object&gt;&lt;object type=&quot;3&quot; unique_id=&quot;11075&quot;&gt;&lt;property id=&quot;20148&quot; value=&quot;5&quot;/&gt;&lt;property id=&quot;20300&quot; value=&quot;Slide 7 - &amp;quot;Social Security Act (SSA)  Section 306&amp;quot;&quot;/&gt;&lt;property id=&quot;20307&quot; value=&quot;385&quot;/&gt;&lt;/object&gt;&lt;object type=&quot;3&quot; unique_id=&quot;11076&quot;&gt;&lt;property id=&quot;20148&quot; value=&quot;5&quot;/&gt;&lt;property id=&quot;20300&quot; value=&quot;Slide 8 - &amp;quot;How would you rate your knowledge of evaluations?&amp;quot;&quot;/&gt;&lt;property id=&quot;20307&quot; value=&quot;425&quot;/&gt;&lt;/object&gt;&lt;object type=&quot;3&quot; unique_id=&quot;11077&quot;&gt;&lt;property id=&quot;20148&quot; value=&quot;5&quot;/&gt;&lt;property id=&quot;20300&quot; value=&quot;Slide 9 - &amp;quot;RESEA Evidence and Evaluation Requirements&amp;quot;&quot;/&gt;&lt;property id=&quot;20307&quot; value=&quot;361&quot;/&gt;&lt;/object&gt;&lt;object type=&quot;3&quot; unique_id=&quot;11078&quot;&gt;&lt;property id=&quot;20148&quot; value=&quot;5&quot;/&gt;&lt;property id=&quot;20300&quot; value=&quot;Slide 10 - &amp;quot;What is a Tiered Evidence Approach?&amp;quot;&quot;/&gt;&lt;property id=&quot;20307&quot; value=&quot;360&quot;/&gt;&lt;/object&gt;&lt;object type=&quot;3&quot; unique_id=&quot;11079&quot;&gt;&lt;property id=&quot;20148&quot; value=&quot;5&quot;/&gt;&lt;property id=&quot;20300&quot; value=&quot;Slide 11 - &amp;quot;RESEA Funding and Evaluation&amp;quot;&quot;/&gt;&lt;property id=&quot;20307&quot; value=&quot;393&quot;/&gt;&lt;/object&gt;&lt;object type=&quot;3&quot; unique_id=&quot;11080&quot;&gt;&lt;property id=&quot;20148&quot; value=&quot;5&quot;/&gt;&lt;property id=&quot;20300&quot; value=&quot;Slide 12 - &amp;quot;Expectations for State RESEA Evaluations&amp;quot;&quot;/&gt;&lt;property id=&quot;20307&quot; value=&quot;362&quot;/&gt;&lt;/object&gt;&lt;object type=&quot;3&quot; unique_id=&quot;11081&quot;&gt;&lt;property id=&quot;20148&quot; value=&quot;5&quot;/&gt;&lt;property id=&quot;20300&quot; value=&quot;Slide 13 - &amp;quot;Evaluation Parameters&amp;quot;&quot;/&gt;&lt;property id=&quot;20307&quot; value=&quot;389&quot;/&gt;&lt;/object&gt;&lt;object type=&quot;3&quot; unique_id=&quot;11082&quot;&gt;&lt;property id=&quot;20148&quot; value=&quot;5&quot;/&gt;&lt;property id=&quot;20300&quot; value=&quot;Slide 14 - &amp;quot;The Need for Expanded Evaluations of Interventions &amp;quot;&quot;/&gt;&lt;property id=&quot;20307&quot; value=&quot;390&quot;/&gt;&lt;/object&gt;&lt;object type=&quot;3&quot; unique_id=&quot;11083&quot;&gt;&lt;property id=&quot;20148&quot; value=&quot;5&quot;/&gt;&lt;property id=&quot;20300&quot; value=&quot;Slide 15 - &amp;quot;What is your top concern about conducting evaluations?&amp;quot;&quot;/&gt;&lt;property id=&quot;20307&quot; value=&quot;426&quot;/&gt;&lt;/object&gt;&lt;object type=&quot;3&quot; unique_id=&quot;11084&quot;&gt;&lt;property id=&quot;20148&quot; value=&quot;5&quot;/&gt;&lt;property id=&quot;20300&quot; value=&quot;Slide 16 - &amp;quot;Causal Evidence Ratings&amp;quot;&quot;/&gt;&lt;property id=&quot;20307&quot; value=&quot;398&quot;/&gt;&lt;/object&gt;&lt;object type=&quot;3&quot; unique_id=&quot;11085&quot;&gt;&lt;property id=&quot;20148&quot; value=&quot;5&quot;/&gt;&lt;property id=&quot;20300&quot; value=&quot;Slide 17 - &amp;quot;Clearinghouse for Labor Evaluation and Research (CLEAR)&amp;quot;&quot;/&gt;&lt;property id=&quot;20307&quot; value=&quot;399&quot;/&gt;&lt;/object&gt;&lt;object type=&quot;3&quot; unique_id=&quot;11086&quot;&gt;&lt;property id=&quot;20148&quot; value=&quot;5&quot;/&gt;&lt;property id=&quot;20300&quot; value=&quot;Slide 18 - &amp;quot;RESEA Interventions’  Causal Evidence Ratings&amp;quot;&quot;/&gt;&lt;property id=&quot;20307&quot; value=&quot;400&quot;/&gt;&lt;/object&gt;&lt;object type=&quot;3&quot; unique_id=&quot;11087&quot;&gt;&lt;property id=&quot;20148&quot; value=&quot;5&quot;/&gt;&lt;property id=&quot;20300&quot; value=&quot;Slide 19 - &amp;quot;Looking forward: CLEAR’s RESEA topic area will have two types of evidence ratings&amp;quot;&quot;/&gt;&lt;property id=&quot;20307&quot; value=&quot;401&quot;/&gt;&lt;/object&gt;&lt;object type=&quot;3&quot; unique_id=&quot;11088&quot;&gt;&lt;property id=&quot;20148&quot; value=&quot;5&quot;/&gt;&lt;property id=&quot;20300&quot; value=&quot;Slide 20 - &amp;quot;Standards for RESEA  Intervention Ratings&amp;quot;&quot;/&gt;&lt;property id=&quot;20307&quot; value=&quot;402&quot;/&gt;&lt;/object&gt;&lt;object type=&quot;3&quot; unique_id=&quot;11089&quot;&gt;&lt;property id=&quot;20148&quot; value=&quot;5&quot;/&gt;&lt;property id=&quot;20300&quot; value=&quot;Slide 21 - &amp;quot;Standards for RESEA  Intervention Ratings (con’t)&amp;quot;&quot;/&gt;&lt;property id=&quot;20307&quot; value=&quot;403&quot;/&gt;&lt;/object&gt;&lt;object type=&quot;3&quot; unique_id=&quot;11090&quot;&gt;&lt;property id=&quot;20148&quot; value=&quot;5&quot;/&gt;&lt;property id=&quot;20300&quot; value=&quot;Slide 22&quot;/&gt;&lt;property id=&quot;20307&quot; value=&quot;404&quot;/&gt;&lt;/object&gt;&lt;object type=&quot;3&quot; unique_id=&quot;11091&quot;&gt;&lt;property id=&quot;20148&quot; value=&quot;5&quot;/&gt;&lt;property id=&quot;20300&quot; value=&quot;Slide 23&quot;/&gt;&lt;property id=&quot;20307&quot; value=&quot;405&quot;/&gt;&lt;/object&gt;&lt;object type=&quot;3&quot; unique_id=&quot;11092&quot;&gt;&lt;property id=&quot;20148&quot; value=&quot;5&quot;/&gt;&lt;property id=&quot;20300&quot; value=&quot;Slide 24&quot;/&gt;&lt;property id=&quot;20307&quot; value=&quot;406&quot;/&gt;&lt;/object&gt;&lt;object type=&quot;3&quot; unique_id=&quot;11093&quot;&gt;&lt;property id=&quot;20148&quot; value=&quot;5&quot;/&gt;&lt;property id=&quot;20300&quot; value=&quot;Slide 25&quot;/&gt;&lt;property id=&quot;20307&quot; value=&quot;407&quot;/&gt;&lt;/object&gt;&lt;object type=&quot;3&quot; unique_id=&quot;11094&quot;&gt;&lt;property id=&quot;20148&quot; value=&quot;5&quot;/&gt;&lt;property id=&quot;20300&quot; value=&quot;Slide 26&quot;/&gt;&lt;property id=&quot;20307&quot; value=&quot;408&quot;/&gt;&lt;/object&gt;&lt;object type=&quot;3&quot; unique_id=&quot;11095&quot;&gt;&lt;property id=&quot;20148&quot; value=&quot;5&quot;/&gt;&lt;property id=&quot;20300&quot; value=&quot;Slide 27&quot;/&gt;&lt;property id=&quot;20307&quot; value=&quot;409&quot;/&gt;&lt;/object&gt;&lt;object type=&quot;3&quot; unique_id=&quot;11096&quot;&gt;&lt;property id=&quot;20148&quot; value=&quot;5&quot;/&gt;&lt;property id=&quot;20300&quot; value=&quot;Slide 28&quot;/&gt;&lt;property id=&quot;20307&quot; value=&quot;410&quot;/&gt;&lt;/object&gt;&lt;object type=&quot;3&quot; unique_id=&quot;11097&quot;&gt;&lt;property id=&quot;20148&quot; value=&quot;5&quot;/&gt;&lt;property id=&quot;20300&quot; value=&quot;Slide 29 - &amp;quot;Implications for RESEA Programs&amp;quot;&quot;/&gt;&lt;property id=&quot;20307&quot; value=&quot;411&quot;/&gt;&lt;/object&gt;&lt;object type=&quot;3&quot; unique_id=&quot;11098&quot;&gt;&lt;property id=&quot;20148&quot; value=&quot;5&quot;/&gt;&lt;property id=&quot;20300&quot; value=&quot;Slide 30 - &amp;quot;Tips for Conducting High Quality Evaluations&amp;quot;&quot;/&gt;&lt;property id=&quot;20307&quot; value=&quot;412&quot;/&gt;&lt;/object&gt;&lt;object type=&quot;3&quot; unique_id=&quot;11099&quot;&gt;&lt;property id=&quot;20148&quot; value=&quot;5&quot;/&gt;&lt;property id=&quot;20300&quot; value=&quot;Slide 31 - &amp;quot;Where to start…&amp;quot;&quot;/&gt;&lt;property id=&quot;20307&quot; value=&quot;413&quot;/&gt;&lt;/object&gt;&lt;object type=&quot;3&quot; unique_id=&quot;11100&quot;&gt;&lt;property id=&quot;20148&quot; value=&quot;5&quot;/&gt;&lt;property id=&quot;20300&quot; value=&quot;Slide 32 - &amp;quot;Where to start…&amp;quot;&quot;/&gt;&lt;property id=&quot;20307&quot; value=&quot;424&quot;/&gt;&lt;/object&gt;&lt;object type=&quot;3&quot; unique_id=&quot;11101&quot;&gt;&lt;property id=&quot;20148&quot; value=&quot;5&quot;/&gt;&lt;property id=&quot;20300&quot; value=&quot;Slide 33 - &amp;quot;1) Have an experienced, independent evaluator conduct your evaluation.&amp;quot;&quot;/&gt;&lt;property id=&quot;20307&quot; value=&quot;414&quot;/&gt;&lt;/object&gt;&lt;object type=&quot;3&quot; unique_id=&quot;11102&quot;&gt;&lt;property id=&quot;20148&quot; value=&quot;5&quot;/&gt;&lt;property id=&quot;20300&quot; value=&quot;Slide 34 - &amp;quot;2) Make sure your impact evaluation uses an academically rigorous design with comparison groups, like random assig&quot;/&gt;&lt;property id=&quot;20307&quot; value=&quot;415&quot;/&gt;&lt;/object&gt;&lt;object type=&quot;3&quot; unique_id=&quot;11103&quot;&gt;&lt;property id=&quot;20148&quot; value=&quot;5&quot;/&gt;&lt;property id=&quot;20300&quot; value=&quot;Slide 35 - &amp;quot;More on CLEAR’s Study Rating Levels&amp;quot;&quot;/&gt;&lt;property id=&quot;20307&quot; value=&quot;416&quot;/&gt;&lt;/object&gt;&lt;object type=&quot;3&quot; unique_id=&quot;11104&quot;&gt;&lt;property id=&quot;20148&quot; value=&quot;5&quot;/&gt;&lt;property id=&quot;20300&quot; value=&quot;Slide 36 - &amp;quot;What kinds of impact study designs can achieve a high or moderate rating in CLEAR?&amp;quot;&quot;/&gt;&lt;property id=&quot;20307&quot; value=&quot;417&quot;/&gt;&lt;/object&gt;&lt;object type=&quot;3&quot; unique_id=&quot;11105&quot;&gt;&lt;property id=&quot;20148&quot; value=&quot;5&quot;/&gt;&lt;property id=&quot;20300&quot; value=&quot;Slide 37 - &amp;quot;3) Have a large enough sample, so the results are statistically significant.&amp;quot;&quot;/&gt;&lt;property id=&quot;20307&quot; value=&quot;418&quot;/&gt;&lt;/object&gt;&lt;object type=&quot;3&quot; unique_id=&quot;11106&quot;&gt;&lt;property id=&quot;20148&quot; value=&quot;5&quot;/&gt;&lt;property id=&quot;20300&quot; value=&quot;Slide 38 - &amp;quot;Evaluation Technical Assistance and Other Resources&amp;quot;&quot;/&gt;&lt;property id=&quot;20307&quot; value=&quot;419&quot;/&gt;&lt;/object&gt;&lt;object type=&quot;3&quot; unique_id=&quot;11107&quot;&gt;&lt;property id=&quot;20148&quot; value=&quot;5&quot;/&gt;&lt;property id=&quot;20300&quot; value=&quot;Slide 39 - &amp;quot;About the RESEA Evaluation&amp;quot;&quot;/&gt;&lt;property id=&quot;20307&quot; value=&quot;420&quot;/&gt;&lt;/object&gt;&lt;object type=&quot;3&quot; unique_id=&quot;11108&quot;&gt;&lt;property id=&quot;20148&quot; value=&quot;5&quot;/&gt;&lt;property id=&quot;20300&quot; value=&quot;Slide 40 - &amp;quot;Evaluation TA Resources – Generalized &amp;quot;&quot;/&gt;&lt;property id=&quot;20307&quot; value=&quot;421&quot;/&gt;&lt;/object&gt;&lt;object type=&quot;3&quot; unique_id=&quot;11109&quot;&gt;&lt;property id=&quot;20148&quot; value=&quot;5&quot;/&gt;&lt;property id=&quot;20300&quot; value=&quot;Slide 41 - &amp;quot;Evaluation TA Resources—Customized &amp;quot;&quot;/&gt;&lt;property id=&quot;20307&quot; value=&quot;422&quot;/&gt;&lt;/object&gt;&lt;object type=&quot;3&quot; unique_id=&quot;11110&quot;&gt;&lt;property id=&quot;20148&quot; value=&quot;5&quot;/&gt;&lt;property id=&quot;20300&quot; value=&quot;Slide 42 - &amp;quot;More Evaluation Resources&amp;quot;&quot;/&gt;&lt;property id=&quot;20307&quot; value=&quot;423&quot;/&gt;&lt;/object&gt;&lt;object type=&quot;3&quot; unique_id=&quot;11111&quot;&gt;&lt;property id=&quot;20148&quot; value=&quot;5&quot;/&gt;&lt;property id=&quot;20300&quot; value=&quot;Slide 43 - &amp;quot;RESEA Landing Page:  https://rc.workforcegps.org/&amp;quot;&quot;/&gt;&lt;property id=&quot;20307&quot; value=&quot;386&quot;/&gt;&lt;/object&gt;&lt;object type=&quot;3&quot; unique_id=&quot;11112&quot;&gt;&lt;property id=&quot;20148&quot; value=&quot;5&quot;/&gt;&lt;property id=&quot;20300&quot; value=&quot;Slide 44 - &amp;quot;Summary: Potential Challenges in Meeting Evaluation Requirements&amp;quot;&quot;/&gt;&lt;property id=&quot;20307&quot; value=&quot;394&quot;/&gt;&lt;/object&gt;&lt;object type=&quot;3&quot; unique_id=&quot;11113&quot;&gt;&lt;property id=&quot;20148&quot; value=&quot;5&quot;/&gt;&lt;property id=&quot;20300&quot; value=&quot;Slide 45 - &amp;quot;Strategies to Meet RESEA Requirements&amp;amp;#x09;&amp;amp;#x09;&amp;amp;#x09;&amp;quot;&quot;/&gt;&lt;property id=&quot;20307&quot; value=&quot;395&quot;/&gt;&lt;/object&gt;&lt;object type=&quot;3&quot; unique_id=&quot;11114&quot;&gt;&lt;property id=&quot;20148&quot; value=&quot;5&quot;/&gt;&lt;property id=&quot;20300&quot; value=&quot;Slide 46 - &amp;quot;Upcoming Events, Deadlines and RESEA Milestones&amp;quot;&quot;/&gt;&lt;property id=&quot;20307&quot; value=&quot;392&quot;/&gt;&lt;/object&gt;&lt;/object&gt;&lt;object type=&quot;8&quot; unique_id=&quot;105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A00BBD-D2B1-45B1-897C-5CE5D5FE5B87}&quot;/&gt;&lt;isInvalidForFieldText val=&quot;0&quot;/&gt;&lt;Image&gt;&lt;filename val=&quot;C:\Users\jvehlow\AppData\Local\Temp\PR\data\asimages\{7FA00BBD-D2B1-45B1-897C-5CE5D5FE5B87}_3.png&quot;/&gt;&lt;left val=&quot;58&quot;/&gt;&lt;top val=&quot;185&quot;/&gt;&lt;width val=&quot;128&quot;/&gt;&lt;height val=&quot;18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WebCast Recording\Final\s8.wav"/>
  <p:tag name="PPSNARRATION" val="8,1278046042,C:\Users\jvehlow\Desktop\WebCast Recording\Final\RESEA webinar 10 1 2018 (final)_1_pptx\Media.ppcx"/>
  <p:tag name="HTML_SHAPEINFO" val="&lt;SlideThumbPath val=&quot;Slide8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0&quot;/&gt;&lt;lineCharCount val=&quot;60&quot;/&gt;&lt;lineCharCount val=&quot;51&quot;/&gt;&lt;lineCharCount val=&quot;61&quot;/&gt;&lt;lineCharCount val=&quot;29&quot;/&gt;&lt;lineCharCount val=&quot;54&quot;/&gt;&lt;lineCharCount val=&quot;64&quot;/&gt;&lt;lineCharCount val=&quot;21&quot;/&gt;&lt;lineCharCount val=&quot;60&quot;/&gt;&lt;lineCharCount val=&quot;9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FA0A5F8E-AD4C-4C93-B4C6-675776C712FD}_8.png&quot;/&gt;&lt;left val=&quot;22&quot;/&gt;&lt;top val=&quot;142&quot;/&gt;&lt;width val=&quot;666&quot;/&gt;&lt;height val=&quot;32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ADC31A49-6C31-46C0-9B4B-A004C068779D}_8.png&quot;/&gt;&lt;left val=&quot;604&quot;/&gt;&lt;top val=&quot;499&quot;/&gt;&lt;width val=&quot;102&quot;/&gt;&lt;height val=&quot;3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5030C10-C951-421A-BA3E-44B6379BE493}&quot;/&gt;&lt;isInvalidForFieldText val=&quot;0&quot;/&gt;&lt;Image&gt;&lt;filename val=&quot;C:\Users\jvehlow\AppData\Local\Temp\PR\data\asimages\{35030C10-C951-421A-BA3E-44B6379BE493}_8.png&quot;/&gt;&lt;left val=&quot;196&quot;/&gt;&lt;top val=&quot;9&quot;/&gt;&lt;width val=&quot;488&quot;/&gt;&lt;height val=&quot;6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5030C10-C951-421A-BA3E-44B6379BE493}&quot;/&gt;&lt;isInvalidForFieldText val=&quot;0&quot;/&gt;&lt;Image&gt;&lt;filename val=&quot;C:\Users\jvehlow\AppData\Local\Temp\PR\data\asimages\{35030C10-C951-421A-BA3E-44B6379BE493}_8.png&quot;/&gt;&lt;left val=&quot;196&quot;/&gt;&lt;top val=&quot;9&quot;/&gt;&lt;width val=&quot;488&quot;/&gt;&lt;height val=&quot;69&quot;/&gt;&lt;hasText val=&quot;1&quot;/&gt;&lt;/Image&gt;&lt;/ThreeDShapeInfo&gt;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0" ma:contentTypeDescription="Create a new document." ma:contentTypeScope="" ma:versionID="dcb51c36dd56a390cae442a92269ad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45a7561b0a3692d2c97495e3b804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3C81C-444C-4D31-AABE-F438B38A4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A37026-3281-4CD7-9DC8-4AA604F493F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452F35-BEF0-4134-A4D1-819CCB6349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9248</TotalTime>
  <Words>2947</Words>
  <Application>Microsoft Office PowerPoint</Application>
  <PresentationFormat>On-screen Show (4:3)</PresentationFormat>
  <Paragraphs>361</Paragraphs>
  <Slides>48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Reemployment Services and Eligibility Assessment Program (RESEA) </vt:lpstr>
      <vt:lpstr>PowerPoint Presentation</vt:lpstr>
      <vt:lpstr>PowerPoint Presentation</vt:lpstr>
      <vt:lpstr>PowerPoint Presentation</vt:lpstr>
      <vt:lpstr>Background</vt:lpstr>
      <vt:lpstr>Social Security Act (SSA)  Section 306</vt:lpstr>
      <vt:lpstr>How would you rate your knowledge of evaluations?</vt:lpstr>
      <vt:lpstr>RESEA Evidence and Evaluation Requirements</vt:lpstr>
      <vt:lpstr>What is a Tiered Evidence Approach?</vt:lpstr>
      <vt:lpstr>RESEA Funding and Evaluation</vt:lpstr>
      <vt:lpstr>Expectations for State RESEA Evaluations</vt:lpstr>
      <vt:lpstr>Evaluation Parameters</vt:lpstr>
      <vt:lpstr>The Need for Expanded Evaluations of Interventions </vt:lpstr>
      <vt:lpstr>What is your top concern about conducting evaluations?</vt:lpstr>
      <vt:lpstr>Causal Evidence Ratings</vt:lpstr>
      <vt:lpstr>Clearinghouse for Labor Evaluation and Research (CLEAR)</vt:lpstr>
      <vt:lpstr>RESEA Interventions’  Causal Evidence Ratings</vt:lpstr>
      <vt:lpstr>Looking forward: CLEAR’s RESEA topic area will have two types of evidence ratings</vt:lpstr>
      <vt:lpstr>Standards for RESEA  Intervention Ratings</vt:lpstr>
      <vt:lpstr>Standards for RESEA  Intervention Ratings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 for RESEA Programs</vt:lpstr>
      <vt:lpstr>Tips for Conducting High Quality Evaluations</vt:lpstr>
      <vt:lpstr>Where to start…</vt:lpstr>
      <vt:lpstr>Where to start…</vt:lpstr>
      <vt:lpstr>1) Have an experienced, independent evaluator conduct your evaluation.</vt:lpstr>
      <vt:lpstr>2) Make sure your impact evaluation uses an academically rigorous design with comparison groups, like random assignment.</vt:lpstr>
      <vt:lpstr>More on CLEAR’s Study Rating Levels</vt:lpstr>
      <vt:lpstr>What kinds of impact study designs can achieve a high or moderate rating in CLEAR?</vt:lpstr>
      <vt:lpstr>3) Have a large enough sample, so the results are statistically significant.</vt:lpstr>
      <vt:lpstr>Evaluation Technical Assistance and Other Resources</vt:lpstr>
      <vt:lpstr>About the RESEA Evaluation</vt:lpstr>
      <vt:lpstr>Evaluation TA Resources – Generalized </vt:lpstr>
      <vt:lpstr>Evaluation TA Resources—Customized </vt:lpstr>
      <vt:lpstr>More Evaluation Resources</vt:lpstr>
      <vt:lpstr>RESEA Landing Page:  https://rc.workforcegps.org/</vt:lpstr>
      <vt:lpstr>Summary: Potential Challenges in Meeting Evaluation Requirements</vt:lpstr>
      <vt:lpstr>Strategies to Meet RESEA Requirements   </vt:lpstr>
      <vt:lpstr>Upcoming Events, Deadlines and RESEA Milestones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300</cp:revision>
  <dcterms:created xsi:type="dcterms:W3CDTF">2017-06-21T17:13:53Z</dcterms:created>
  <dcterms:modified xsi:type="dcterms:W3CDTF">2019-11-21T15:28:22Z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</Properties>
</file>