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varScale="1">
        <p:scale>
          <a:sx n="114" d="100"/>
          <a:sy n="114" d="100"/>
        </p:scale>
        <p:origin x="1386"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12/10/2019</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12/10/2019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events/2019/10/22/15/22/RESEA-Overview-of-Evaluation-and-Evidence-Requirements" TargetMode="External"/><Relationship Id="rId7" Type="http://schemas.openxmlformats.org/officeDocument/2006/relationships/hyperlink" Target="https://vimeo.com/374992210"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6" Type="http://schemas.openxmlformats.org/officeDocument/2006/relationships/hyperlink" Target="https://wdr.doleta.gov/directives/corr_doc.cfm?docn=3619" TargetMode="External"/><Relationship Id="rId5" Type="http://schemas.openxmlformats.org/officeDocument/2006/relationships/hyperlink" Target="https://wdr.doleta.gov/directives/corr_doc.cfm?docn=6691" TargetMode="External"/><Relationship Id="rId4" Type="http://schemas.openxmlformats.org/officeDocument/2006/relationships/hyperlink" Target="https://www.workforcegps.org/MemberDirectory/MemberDetails?uid=8938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5200164" cy="1467478"/>
          </a:xfrm>
        </p:spPr>
        <p:txBody>
          <a:bodyPr>
            <a:normAutofit fontScale="90000"/>
          </a:bodyPr>
          <a:lstStyle/>
          <a:p>
            <a:r>
              <a:rPr lang="en-US" sz="2400" dirty="0"/>
              <a:t>Executive Summary</a:t>
            </a:r>
            <a:br>
              <a:rPr lang="en-US" sz="2400" dirty="0"/>
            </a:br>
            <a:r>
              <a:rPr lang="en-US" sz="1600" dirty="0">
                <a:hlinkClick r:id="rId3"/>
              </a:rPr>
              <a:t>RESEA: Overview of Evaluation and Evidence Requirements</a:t>
            </a:r>
            <a:br>
              <a:rPr lang="en-US" sz="1600" dirty="0"/>
            </a:br>
            <a:r>
              <a:rPr lang="en-US" sz="1100" dirty="0"/>
              <a:t>11/21/2019</a:t>
            </a:r>
            <a:br>
              <a:rPr lang="en-US" sz="1600" dirty="0"/>
            </a:br>
            <a:r>
              <a:rPr lang="en-US" sz="1100" dirty="0"/>
              <a:t>Moderator: </a:t>
            </a:r>
            <a:r>
              <a:rPr lang="en-US" sz="1100" dirty="0">
                <a:hlinkClick r:id="rId4"/>
              </a:rPr>
              <a:t>Lawrence Burns</a:t>
            </a:r>
            <a:br>
              <a:rPr lang="en-US" sz="1100" dirty="0"/>
            </a:br>
            <a:r>
              <a:rPr lang="en-US" sz="1100" dirty="0"/>
              <a:t>Speakers:  Gay Gilbert and Megan Lizik	</a:t>
            </a:r>
            <a:br>
              <a:rPr lang="en-US" sz="1100" dirty="0"/>
            </a:br>
            <a:br>
              <a:rPr lang="en-US" sz="1600" dirty="0"/>
            </a:br>
            <a:br>
              <a:rPr lang="en-US" sz="2400" dirty="0"/>
            </a:br>
            <a:endParaRPr lang="en-US" sz="2400" dirty="0"/>
          </a:p>
        </p:txBody>
      </p:sp>
      <p:sp>
        <p:nvSpPr>
          <p:cNvPr id="35" name="Text Placeholder 34"/>
          <p:cNvSpPr>
            <a:spLocks noGrp="1"/>
          </p:cNvSpPr>
          <p:nvPr>
            <p:ph type="body" sz="half" idx="2"/>
          </p:nvPr>
        </p:nvSpPr>
        <p:spPr>
          <a:xfrm>
            <a:off x="306097" y="1180049"/>
            <a:ext cx="5079403" cy="5025423"/>
          </a:xfrm>
          <a:ln w="12700"/>
        </p:spPr>
        <p:txBody>
          <a:bodyPr lIns="182880" anchor="t">
            <a:normAutofit fontScale="92500" lnSpcReduction="10000"/>
          </a:bodyPr>
          <a:lstStyle/>
          <a:p>
            <a:pPr marL="0" indent="0">
              <a:buNone/>
            </a:pPr>
            <a:r>
              <a:rPr lang="en-US" sz="1200" dirty="0">
                <a:solidFill>
                  <a:schemeClr val="tx1"/>
                </a:solidFill>
              </a:rPr>
              <a:t>In accordance with the statutory provisions for the Reemployment Services and Eligibility Assessments program contained in the Social Security Act, states are expected to begin conducting evaluations of RESEA interventions and service-delivery strategies during Fiscal Year (FY) 2020. This webinar provides states with a overview of recent RESEA guidance pertaining to the evaluation and evidence requirements, information about available technical assistance resources, and answers to common questions. </a:t>
            </a:r>
          </a:p>
          <a:p>
            <a:pPr marL="0" indent="0">
              <a:buNone/>
            </a:pPr>
            <a:r>
              <a:rPr lang="en-US" sz="1200" dirty="0">
                <a:solidFill>
                  <a:schemeClr val="tx1"/>
                </a:solidFill>
              </a:rPr>
              <a:t>Specific topic areas include:  </a:t>
            </a:r>
          </a:p>
          <a:p>
            <a:r>
              <a:rPr lang="en-US" sz="1200" dirty="0">
                <a:solidFill>
                  <a:schemeClr val="tx1"/>
                </a:solidFill>
              </a:rPr>
              <a:t>An overview of RESEA joint guidance identifying expectations for states implementing RESEA program requirements for conducting evaluations and building program evidence (</a:t>
            </a:r>
            <a:r>
              <a:rPr lang="en-US" sz="1200" dirty="0">
                <a:solidFill>
                  <a:schemeClr val="tx1"/>
                </a:solidFill>
                <a:hlinkClick r:id="rId5"/>
              </a:rPr>
              <a:t>UIPL No. 01-20 </a:t>
            </a:r>
            <a:r>
              <a:rPr lang="en-US" sz="1200" dirty="0">
                <a:solidFill>
                  <a:schemeClr val="tx1"/>
                </a:solidFill>
              </a:rPr>
              <a:t>and </a:t>
            </a:r>
            <a:r>
              <a:rPr lang="en-US" sz="1200" dirty="0">
                <a:solidFill>
                  <a:schemeClr val="tx1"/>
                </a:solidFill>
                <a:hlinkClick r:id="rId6"/>
              </a:rPr>
              <a:t>TEGL No. 06-19</a:t>
            </a:r>
            <a:r>
              <a:rPr lang="en-US" sz="1200" dirty="0">
                <a:solidFill>
                  <a:schemeClr val="tx1"/>
                </a:solidFill>
              </a:rPr>
              <a:t>);</a:t>
            </a:r>
          </a:p>
          <a:p>
            <a:r>
              <a:rPr lang="en-US" sz="1200" dirty="0">
                <a:solidFill>
                  <a:schemeClr val="tx1"/>
                </a:solidFill>
              </a:rPr>
              <a:t>An introduction to how studies are rated and organized on the Department's Clearinghouse for Labor Evaluation and Research (CLEAR);</a:t>
            </a:r>
          </a:p>
          <a:p>
            <a:r>
              <a:rPr lang="en-US" sz="1200" dirty="0">
                <a:solidFill>
                  <a:schemeClr val="tx1"/>
                </a:solidFill>
              </a:rPr>
              <a:t>Tips for conducting evaluations; and </a:t>
            </a:r>
          </a:p>
          <a:p>
            <a:r>
              <a:rPr lang="en-US" sz="1200" dirty="0">
                <a:solidFill>
                  <a:schemeClr val="tx1"/>
                </a:solidFill>
              </a:rPr>
              <a:t>An inventory of websites and other technical assistance resources to support states during their implementation of RESEA’s evaluation and evidence requirements.  </a:t>
            </a:r>
          </a:p>
          <a:p>
            <a:pPr marL="0" indent="0">
              <a:buNone/>
            </a:pPr>
            <a:r>
              <a:rPr lang="en-US" sz="1200" b="1" dirty="0">
                <a:solidFill>
                  <a:schemeClr val="accent1">
                    <a:lumMod val="75000"/>
                  </a:schemeClr>
                </a:solidFill>
              </a:rPr>
              <a:t>Recording Link</a:t>
            </a:r>
            <a:r>
              <a:rPr lang="en-US" sz="1200" dirty="0">
                <a:solidFill>
                  <a:schemeClr val="accent1">
                    <a:lumMod val="75000"/>
                  </a:schemeClr>
                </a:solidFill>
              </a:rPr>
              <a:t>: </a:t>
            </a:r>
            <a:r>
              <a:rPr lang="en-US" sz="1200" dirty="0">
                <a:solidFill>
                  <a:schemeClr val="accent1">
                    <a:lumMod val="75000"/>
                  </a:schemeClr>
                </a:solidFill>
                <a:hlinkClick r:id="rId7"/>
              </a:rPr>
              <a:t>RESEA: Overview of Evaluation and Evidence Requirements</a:t>
            </a:r>
            <a:endParaRPr lang="en-US" sz="1200" dirty="0">
              <a:solidFill>
                <a:schemeClr val="accent1">
                  <a:lumMod val="75000"/>
                </a:schemeClr>
              </a:solidFill>
            </a:endParaRPr>
          </a:p>
          <a:p>
            <a:endParaRPr lang="en-US" sz="1200" dirty="0">
              <a:solidFill>
                <a:schemeClr val="tx1"/>
              </a:solidFill>
            </a:endParaRPr>
          </a:p>
          <a:p>
            <a:endParaRPr lang="en-US" sz="1200" dirty="0">
              <a:solidFill>
                <a:schemeClr val="tx1"/>
              </a:solidFill>
            </a:endParaRPr>
          </a:p>
          <a:p>
            <a:endParaRPr lang="en-US" sz="1200" dirty="0">
              <a:solidFill>
                <a:schemeClr val="tx1"/>
              </a:solidFill>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1398364575"/>
              </p:ext>
            </p:extLst>
          </p:nvPr>
        </p:nvGraphicFramePr>
        <p:xfrm>
          <a:off x="5506262" y="657880"/>
          <a:ext cx="3402846" cy="5475501"/>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452134">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241138">
                <a:tc>
                  <a:txBody>
                    <a:bodyPr/>
                    <a:lstStyle/>
                    <a:p>
                      <a:pPr marL="0" indent="0">
                        <a:buFont typeface="Arial" panose="020B0604020202020204" pitchFamily="34" charset="0"/>
                        <a:buNone/>
                      </a:pPr>
                      <a:r>
                        <a:rPr lang="en-US" sz="1000" b="1" dirty="0"/>
                        <a:t>Objectives</a:t>
                      </a:r>
                    </a:p>
                  </a:txBody>
                  <a:tcPr/>
                </a:tc>
                <a:tc>
                  <a:txBody>
                    <a:bodyPr/>
                    <a:lstStyle/>
                    <a:p>
                      <a:pPr marL="0" indent="0" algn="ctr"/>
                      <a:r>
                        <a:rPr lang="en-US" sz="900" dirty="0"/>
                        <a:t>2:40</a:t>
                      </a:r>
                    </a:p>
                  </a:txBody>
                  <a:tcPr anchor="ctr"/>
                </a:tc>
                <a:extLst>
                  <a:ext uri="{0D108BD9-81ED-4DB2-BD59-A6C34878D82A}">
                    <a16:rowId xmlns:a16="http://schemas.microsoft.com/office/drawing/2014/main" val="3310568495"/>
                  </a:ext>
                </a:extLst>
              </a:tr>
              <a:tr h="241138">
                <a:tc>
                  <a:txBody>
                    <a:bodyPr/>
                    <a:lstStyle/>
                    <a:p>
                      <a:pPr marL="0" indent="0" algn="l">
                        <a:buFont typeface="Arial" panose="020B0604020202020204" pitchFamily="34" charset="0"/>
                        <a:buNone/>
                      </a:pPr>
                      <a:r>
                        <a:rPr lang="en-US" sz="1000" b="1" dirty="0"/>
                        <a:t>Background</a:t>
                      </a:r>
                    </a:p>
                  </a:txBody>
                  <a:tcPr/>
                </a:tc>
                <a:tc>
                  <a:txBody>
                    <a:bodyPr/>
                    <a:lstStyle/>
                    <a:p>
                      <a:pPr algn="ctr"/>
                      <a:r>
                        <a:rPr lang="en-US" sz="900" dirty="0"/>
                        <a:t>3:59</a:t>
                      </a:r>
                    </a:p>
                  </a:txBody>
                  <a:tcPr anchor="ctr"/>
                </a:tc>
                <a:extLst>
                  <a:ext uri="{0D108BD9-81ED-4DB2-BD59-A6C34878D82A}">
                    <a16:rowId xmlns:a16="http://schemas.microsoft.com/office/drawing/2014/main" val="2075400689"/>
                  </a:ext>
                </a:extLst>
              </a:tr>
              <a:tr h="278339">
                <a:tc>
                  <a:txBody>
                    <a:bodyPr/>
                    <a:lstStyle/>
                    <a:p>
                      <a:pPr marL="171450" indent="-171450">
                        <a:buClr>
                          <a:srgbClr val="FF0000"/>
                        </a:buClr>
                        <a:buFont typeface="Arial" panose="020B0604020202020204" pitchFamily="34" charset="0"/>
                        <a:buChar char="•"/>
                      </a:pPr>
                      <a:r>
                        <a:rPr lang="en-US" sz="1000" b="0" dirty="0"/>
                        <a:t>Bipartisan Budget Act of 2018</a:t>
                      </a:r>
                    </a:p>
                  </a:txBody>
                  <a:tcPr/>
                </a:tc>
                <a:tc>
                  <a:txBody>
                    <a:bodyPr/>
                    <a:lstStyle/>
                    <a:p>
                      <a:pPr algn="ctr"/>
                      <a:r>
                        <a:rPr lang="en-US" sz="900" dirty="0"/>
                        <a:t>4:20</a:t>
                      </a:r>
                    </a:p>
                  </a:txBody>
                  <a:tcPr anchor="ctr"/>
                </a:tc>
                <a:extLst>
                  <a:ext uri="{0D108BD9-81ED-4DB2-BD59-A6C34878D82A}">
                    <a16:rowId xmlns:a16="http://schemas.microsoft.com/office/drawing/2014/main" val="812580546"/>
                  </a:ext>
                </a:extLst>
              </a:tr>
              <a:tr h="241138">
                <a:tc>
                  <a:txBody>
                    <a:bodyPr/>
                    <a:lstStyle/>
                    <a:p>
                      <a:pPr marL="171450" indent="-171450">
                        <a:buClr>
                          <a:srgbClr val="FF0000"/>
                        </a:buClr>
                        <a:buFont typeface="Arial" panose="020B0604020202020204" pitchFamily="34" charset="0"/>
                        <a:buChar char="•"/>
                      </a:pPr>
                      <a:r>
                        <a:rPr lang="en-US" sz="1000" b="0" dirty="0"/>
                        <a:t>RESEA Goals</a:t>
                      </a:r>
                    </a:p>
                  </a:txBody>
                  <a:tcPr/>
                </a:tc>
                <a:tc>
                  <a:txBody>
                    <a:bodyPr/>
                    <a:lstStyle/>
                    <a:p>
                      <a:pPr algn="ctr"/>
                      <a:r>
                        <a:rPr lang="en-US" sz="900" dirty="0"/>
                        <a:t>5:40</a:t>
                      </a:r>
                    </a:p>
                  </a:txBody>
                  <a:tcPr anchor="ctr"/>
                </a:tc>
                <a:extLst>
                  <a:ext uri="{0D108BD9-81ED-4DB2-BD59-A6C34878D82A}">
                    <a16:rowId xmlns:a16="http://schemas.microsoft.com/office/drawing/2014/main" val="10004"/>
                  </a:ext>
                </a:extLst>
              </a:tr>
              <a:tr h="241138">
                <a:tc>
                  <a:txBody>
                    <a:bodyPr/>
                    <a:lstStyle/>
                    <a:p>
                      <a:pPr marL="0" indent="0">
                        <a:buFont typeface="Arial" panose="020B0604020202020204" pitchFamily="34" charset="0"/>
                        <a:buNone/>
                      </a:pPr>
                      <a:r>
                        <a:rPr lang="en-US" sz="1000" b="1" dirty="0"/>
                        <a:t>Evidence</a:t>
                      </a:r>
                      <a:r>
                        <a:rPr lang="en-US" sz="1000" b="1" baseline="0" dirty="0"/>
                        <a:t> and Evaluation Requirements</a:t>
                      </a:r>
                      <a:endParaRPr lang="en-US" sz="1000" b="1" dirty="0"/>
                    </a:p>
                  </a:txBody>
                  <a:tcPr/>
                </a:tc>
                <a:tc>
                  <a:txBody>
                    <a:bodyPr/>
                    <a:lstStyle/>
                    <a:p>
                      <a:pPr algn="ctr"/>
                      <a:r>
                        <a:rPr lang="en-US" sz="900" dirty="0"/>
                        <a:t>8:50</a:t>
                      </a:r>
                    </a:p>
                  </a:txBody>
                  <a:tcPr anchor="ctr"/>
                </a:tc>
                <a:extLst>
                  <a:ext uri="{0D108BD9-81ED-4DB2-BD59-A6C34878D82A}">
                    <a16:rowId xmlns:a16="http://schemas.microsoft.com/office/drawing/2014/main" val="10005"/>
                  </a:ext>
                </a:extLst>
              </a:tr>
              <a:tr h="241138">
                <a:tc>
                  <a:txBody>
                    <a:bodyPr/>
                    <a:lstStyle/>
                    <a:p>
                      <a:pPr marL="171450" marR="0" indent="-171450" algn="l" defTabSz="914400" rtl="0" eaLnBrk="1" fontAlgn="auto" latinLnBrk="0" hangingPunct="1">
                        <a:lnSpc>
                          <a:spcPct val="100000"/>
                        </a:lnSpc>
                        <a:spcBef>
                          <a:spcPts val="0"/>
                        </a:spcBef>
                        <a:spcAft>
                          <a:spcPts val="0"/>
                        </a:spcAft>
                        <a:buClr>
                          <a:srgbClr val="FF0000"/>
                        </a:buClr>
                        <a:buSzTx/>
                        <a:buFont typeface="Arial" panose="020B0604020202020204" pitchFamily="34" charset="0"/>
                        <a:buChar char="•"/>
                        <a:tabLst/>
                        <a:defRPr/>
                      </a:pPr>
                      <a:r>
                        <a:rPr lang="en-US" sz="1000" b="0" kern="1200" dirty="0">
                          <a:solidFill>
                            <a:schemeClr val="dk1"/>
                          </a:solidFill>
                          <a:latin typeface="+mn-lt"/>
                          <a:ea typeface="+mn-ea"/>
                          <a:cs typeface="+mn-cs"/>
                        </a:rPr>
                        <a:t>Tiered Evidence </a:t>
                      </a:r>
                    </a:p>
                  </a:txBody>
                  <a:tcPr/>
                </a:tc>
                <a:tc>
                  <a:txBody>
                    <a:bodyPr/>
                    <a:lstStyle/>
                    <a:p>
                      <a:pPr algn="ctr"/>
                      <a:r>
                        <a:rPr lang="en-US" sz="900" dirty="0"/>
                        <a:t>10:00</a:t>
                      </a:r>
                    </a:p>
                  </a:txBody>
                  <a:tcPr anchor="ctr"/>
                </a:tc>
                <a:extLst>
                  <a:ext uri="{0D108BD9-81ED-4DB2-BD59-A6C34878D82A}">
                    <a16:rowId xmlns:a16="http://schemas.microsoft.com/office/drawing/2014/main" val="10006"/>
                  </a:ext>
                </a:extLst>
              </a:tr>
              <a:tr h="241138">
                <a:tc>
                  <a:txBody>
                    <a:bodyPr/>
                    <a:lstStyle/>
                    <a:p>
                      <a:pPr marL="171450" indent="-171450" algn="l" defTabSz="914400" rtl="0" eaLnBrk="1" latinLnBrk="0" hangingPunct="1">
                        <a:buClr>
                          <a:srgbClr val="FF0000"/>
                        </a:buClr>
                        <a:buFont typeface="Arial" panose="020B0604020202020204" pitchFamily="34" charset="0"/>
                        <a:buChar char="•"/>
                      </a:pPr>
                      <a:r>
                        <a:rPr lang="en-US" sz="1000" b="0" kern="1200" dirty="0">
                          <a:solidFill>
                            <a:schemeClr val="dk1"/>
                          </a:solidFill>
                          <a:latin typeface="+mn-lt"/>
                          <a:ea typeface="+mn-ea"/>
                          <a:cs typeface="+mn-cs"/>
                        </a:rPr>
                        <a:t>FY 2020 Expectations</a:t>
                      </a:r>
                    </a:p>
                  </a:txBody>
                  <a:tcPr/>
                </a:tc>
                <a:tc>
                  <a:txBody>
                    <a:bodyPr/>
                    <a:lstStyle/>
                    <a:p>
                      <a:pPr algn="ctr"/>
                      <a:r>
                        <a:rPr lang="en-US" sz="900" dirty="0"/>
                        <a:t>11:30</a:t>
                      </a:r>
                    </a:p>
                  </a:txBody>
                  <a:tcPr anchor="ctr"/>
                </a:tc>
                <a:extLst>
                  <a:ext uri="{0D108BD9-81ED-4DB2-BD59-A6C34878D82A}">
                    <a16:rowId xmlns:a16="http://schemas.microsoft.com/office/drawing/2014/main" val="10009"/>
                  </a:ext>
                </a:extLst>
              </a:tr>
              <a:tr h="241138">
                <a:tc>
                  <a:txBody>
                    <a:bodyPr/>
                    <a:lstStyle/>
                    <a:p>
                      <a:pPr marL="171450" indent="-171450" algn="l" defTabSz="914400" rtl="0" eaLnBrk="1" latinLnBrk="0" hangingPunct="1">
                        <a:buClr>
                          <a:srgbClr val="FF0000"/>
                        </a:buClr>
                        <a:buFont typeface="Arial" panose="020B0604020202020204" pitchFamily="34" charset="0"/>
                        <a:buChar char="•"/>
                      </a:pPr>
                      <a:r>
                        <a:rPr lang="en-US" sz="1000" b="0" kern="1200" dirty="0">
                          <a:solidFill>
                            <a:schemeClr val="dk1"/>
                          </a:solidFill>
                          <a:latin typeface="+mn-lt"/>
                          <a:ea typeface="+mn-ea"/>
                          <a:cs typeface="+mn-cs"/>
                        </a:rPr>
                        <a:t>Evaluation Parameters/Areas</a:t>
                      </a:r>
                      <a:r>
                        <a:rPr lang="en-US" sz="1000" b="0" kern="1200" baseline="0" dirty="0">
                          <a:solidFill>
                            <a:schemeClr val="dk1"/>
                          </a:solidFill>
                          <a:latin typeface="+mn-lt"/>
                          <a:ea typeface="+mn-ea"/>
                          <a:cs typeface="+mn-cs"/>
                        </a:rPr>
                        <a:t> for Study</a:t>
                      </a:r>
                      <a:endParaRPr lang="en-US" sz="1000" b="0" kern="1200" dirty="0">
                        <a:solidFill>
                          <a:schemeClr val="dk1"/>
                        </a:solidFill>
                        <a:latin typeface="+mn-lt"/>
                        <a:ea typeface="+mn-ea"/>
                        <a:cs typeface="+mn-cs"/>
                      </a:endParaRPr>
                    </a:p>
                  </a:txBody>
                  <a:tcPr/>
                </a:tc>
                <a:tc>
                  <a:txBody>
                    <a:bodyPr/>
                    <a:lstStyle/>
                    <a:p>
                      <a:pPr algn="ctr"/>
                      <a:r>
                        <a:rPr lang="en-US" sz="900" dirty="0"/>
                        <a:t>13:45</a:t>
                      </a:r>
                    </a:p>
                  </a:txBody>
                  <a:tcPr anchor="ctr"/>
                </a:tc>
                <a:extLst>
                  <a:ext uri="{0D108BD9-81ED-4DB2-BD59-A6C34878D82A}">
                    <a16:rowId xmlns:a16="http://schemas.microsoft.com/office/drawing/2014/main" val="2501489609"/>
                  </a:ext>
                </a:extLst>
              </a:tr>
              <a:tr h="241138">
                <a:tc>
                  <a:txBody>
                    <a:bodyPr/>
                    <a:lstStyle/>
                    <a:p>
                      <a:pPr marL="0" indent="0">
                        <a:buFont typeface="Arial" panose="020B0604020202020204" pitchFamily="34" charset="0"/>
                        <a:buNone/>
                      </a:pPr>
                      <a:r>
                        <a:rPr lang="en-US" sz="1000" b="1" dirty="0"/>
                        <a:t>Causal Evidence Rating</a:t>
                      </a:r>
                    </a:p>
                  </a:txBody>
                  <a:tcPr/>
                </a:tc>
                <a:tc>
                  <a:txBody>
                    <a:bodyPr/>
                    <a:lstStyle/>
                    <a:p>
                      <a:pPr algn="ctr"/>
                      <a:r>
                        <a:rPr lang="en-US" sz="900" dirty="0"/>
                        <a:t>22:15</a:t>
                      </a:r>
                    </a:p>
                  </a:txBody>
                  <a:tcPr anchor="ctr"/>
                </a:tc>
                <a:extLst>
                  <a:ext uri="{0D108BD9-81ED-4DB2-BD59-A6C34878D82A}">
                    <a16:rowId xmlns:a16="http://schemas.microsoft.com/office/drawing/2014/main" val="1577649460"/>
                  </a:ext>
                </a:extLst>
              </a:tr>
              <a:tr h="391850">
                <a:tc>
                  <a:txBody>
                    <a:bodyPr/>
                    <a:lstStyle/>
                    <a:p>
                      <a:pPr marL="171450" marR="0" indent="-171450" algn="l" defTabSz="914400" rtl="0" eaLnBrk="1" fontAlgn="auto" latinLnBrk="0" hangingPunct="1">
                        <a:lnSpc>
                          <a:spcPct val="100000"/>
                        </a:lnSpc>
                        <a:spcBef>
                          <a:spcPts val="0"/>
                        </a:spcBef>
                        <a:spcAft>
                          <a:spcPts val="0"/>
                        </a:spcAft>
                        <a:buClr>
                          <a:srgbClr val="FF0000"/>
                        </a:buClr>
                        <a:buSzTx/>
                        <a:buFont typeface="Arial" panose="020B0604020202020204" pitchFamily="34" charset="0"/>
                        <a:buChar char="•"/>
                        <a:tabLst/>
                        <a:defRPr/>
                      </a:pPr>
                      <a:r>
                        <a:rPr lang="en-US" sz="1000" b="0" kern="1200" dirty="0">
                          <a:solidFill>
                            <a:schemeClr val="dk1"/>
                          </a:solidFill>
                          <a:latin typeface="+mn-lt"/>
                          <a:ea typeface="+mn-ea"/>
                          <a:cs typeface="+mn-cs"/>
                        </a:rPr>
                        <a:t>Clearinghouse for Labor Evaluation and Research (CLEAR)</a:t>
                      </a:r>
                    </a:p>
                  </a:txBody>
                  <a:tcPr/>
                </a:tc>
                <a:tc>
                  <a:txBody>
                    <a:bodyPr/>
                    <a:lstStyle/>
                    <a:p>
                      <a:pPr algn="ctr"/>
                      <a:r>
                        <a:rPr lang="en-US" sz="900" dirty="0"/>
                        <a:t>22:30</a:t>
                      </a:r>
                    </a:p>
                  </a:txBody>
                  <a:tcPr anchor="ctr"/>
                </a:tc>
                <a:extLst>
                  <a:ext uri="{0D108BD9-81ED-4DB2-BD59-A6C34878D82A}">
                    <a16:rowId xmlns:a16="http://schemas.microsoft.com/office/drawing/2014/main" val="3231640449"/>
                  </a:ext>
                </a:extLst>
              </a:tr>
              <a:tr h="241138">
                <a:tc>
                  <a:txBody>
                    <a:bodyPr/>
                    <a:lstStyle/>
                    <a:p>
                      <a:pPr marL="171450" indent="-171450" algn="l" defTabSz="914400" rtl="0" eaLnBrk="1" latinLnBrk="0" hangingPunct="1">
                        <a:buClr>
                          <a:srgbClr val="FF0000"/>
                        </a:buClr>
                        <a:buFont typeface="Arial" panose="020B0604020202020204" pitchFamily="34" charset="0"/>
                        <a:buChar char="•"/>
                      </a:pPr>
                      <a:r>
                        <a:rPr lang="en-US" sz="1000" b="0" kern="1200" dirty="0">
                          <a:solidFill>
                            <a:schemeClr val="dk1"/>
                          </a:solidFill>
                          <a:latin typeface="+mn-lt"/>
                          <a:ea typeface="+mn-ea"/>
                          <a:cs typeface="+mn-cs"/>
                        </a:rPr>
                        <a:t>Evidence Ratings and Standards</a:t>
                      </a:r>
                    </a:p>
                  </a:txBody>
                  <a:tcPr/>
                </a:tc>
                <a:tc>
                  <a:txBody>
                    <a:bodyPr/>
                    <a:lstStyle/>
                    <a:p>
                      <a:pPr algn="ctr"/>
                      <a:r>
                        <a:rPr lang="en-US" sz="900" dirty="0"/>
                        <a:t>25:00</a:t>
                      </a:r>
                    </a:p>
                  </a:txBody>
                  <a:tcPr anchor="ctr"/>
                </a:tc>
                <a:extLst>
                  <a:ext uri="{0D108BD9-81ED-4DB2-BD59-A6C34878D82A}">
                    <a16:rowId xmlns:a16="http://schemas.microsoft.com/office/drawing/2014/main" val="206804161"/>
                  </a:ext>
                </a:extLst>
              </a:tr>
              <a:tr h="241138">
                <a:tc>
                  <a:txBody>
                    <a:bodyPr/>
                    <a:lstStyle/>
                    <a:p>
                      <a:pPr marL="171450" indent="-171450" algn="l" defTabSz="914400" rtl="0" eaLnBrk="1" latinLnBrk="0" hangingPunct="1">
                        <a:buClr>
                          <a:srgbClr val="FF0000"/>
                        </a:buClr>
                        <a:buFont typeface="Arial" panose="020B0604020202020204" pitchFamily="34" charset="0"/>
                        <a:buChar char="•"/>
                      </a:pPr>
                      <a:r>
                        <a:rPr lang="en-US" sz="1000" b="0" kern="1200" dirty="0">
                          <a:solidFill>
                            <a:schemeClr val="dk1"/>
                          </a:solidFill>
                          <a:latin typeface="+mn-lt"/>
                          <a:ea typeface="+mn-ea"/>
                          <a:cs typeface="+mn-cs"/>
                        </a:rPr>
                        <a:t>Demonstration of CLEAR</a:t>
                      </a:r>
                    </a:p>
                  </a:txBody>
                  <a:tcPr/>
                </a:tc>
                <a:tc>
                  <a:txBody>
                    <a:bodyPr/>
                    <a:lstStyle/>
                    <a:p>
                      <a:pPr algn="ctr"/>
                      <a:r>
                        <a:rPr lang="en-US" sz="900" dirty="0"/>
                        <a:t>29:25</a:t>
                      </a:r>
                    </a:p>
                  </a:txBody>
                  <a:tcPr anchor="ctr"/>
                </a:tc>
                <a:extLst>
                  <a:ext uri="{0D108BD9-81ED-4DB2-BD59-A6C34878D82A}">
                    <a16:rowId xmlns:a16="http://schemas.microsoft.com/office/drawing/2014/main" val="1716858679"/>
                  </a:ext>
                </a:extLst>
              </a:tr>
              <a:tr h="241138">
                <a:tc>
                  <a:txBody>
                    <a:bodyPr/>
                    <a:lstStyle/>
                    <a:p>
                      <a:pPr marL="171450" indent="-171450" algn="l" defTabSz="914400" rtl="0" eaLnBrk="1" latinLnBrk="0" hangingPunct="1">
                        <a:buClr>
                          <a:srgbClr val="FF0000"/>
                        </a:buClr>
                        <a:buFont typeface="Arial" panose="020B0604020202020204" pitchFamily="34" charset="0"/>
                        <a:buChar char="•"/>
                      </a:pPr>
                      <a:r>
                        <a:rPr lang="en-US" sz="1000" b="0" kern="1200" dirty="0">
                          <a:solidFill>
                            <a:schemeClr val="dk1"/>
                          </a:solidFill>
                          <a:latin typeface="+mn-lt"/>
                          <a:ea typeface="+mn-ea"/>
                          <a:cs typeface="+mn-cs"/>
                        </a:rPr>
                        <a:t>Implications for RESEA</a:t>
                      </a:r>
                    </a:p>
                  </a:txBody>
                  <a:tcPr/>
                </a:tc>
                <a:tc>
                  <a:txBody>
                    <a:bodyPr/>
                    <a:lstStyle/>
                    <a:p>
                      <a:pPr algn="ctr"/>
                      <a:r>
                        <a:rPr lang="en-US" sz="900" dirty="0"/>
                        <a:t>33:25</a:t>
                      </a:r>
                    </a:p>
                  </a:txBody>
                  <a:tcPr anchor="ctr"/>
                </a:tc>
                <a:extLst>
                  <a:ext uri="{0D108BD9-81ED-4DB2-BD59-A6C34878D82A}">
                    <a16:rowId xmlns:a16="http://schemas.microsoft.com/office/drawing/2014/main" val="3995260037"/>
                  </a:ext>
                </a:extLst>
              </a:tr>
              <a:tr h="391850">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Tips for Conducting High Quality</a:t>
                      </a:r>
                      <a:r>
                        <a:rPr lang="en-US" sz="1000" b="1" kern="1200" baseline="0" dirty="0">
                          <a:solidFill>
                            <a:schemeClr val="dk1"/>
                          </a:solidFill>
                          <a:latin typeface="+mn-lt"/>
                          <a:ea typeface="+mn-ea"/>
                          <a:cs typeface="+mn-cs"/>
                        </a:rPr>
                        <a:t> </a:t>
                      </a:r>
                      <a:r>
                        <a:rPr lang="en-US" sz="1000" b="1" kern="1200" dirty="0">
                          <a:solidFill>
                            <a:schemeClr val="dk1"/>
                          </a:solidFill>
                          <a:latin typeface="+mn-lt"/>
                          <a:ea typeface="+mn-ea"/>
                          <a:cs typeface="+mn-cs"/>
                        </a:rPr>
                        <a:t>Evaluations</a:t>
                      </a:r>
                    </a:p>
                  </a:txBody>
                  <a:tcPr/>
                </a:tc>
                <a:tc>
                  <a:txBody>
                    <a:bodyPr/>
                    <a:lstStyle/>
                    <a:p>
                      <a:pPr algn="ctr"/>
                      <a:r>
                        <a:rPr lang="en-US" sz="900" dirty="0"/>
                        <a:t>34:25</a:t>
                      </a:r>
                    </a:p>
                  </a:txBody>
                  <a:tcPr anchor="ctr"/>
                </a:tc>
                <a:extLst>
                  <a:ext uri="{0D108BD9-81ED-4DB2-BD59-A6C34878D82A}">
                    <a16:rowId xmlns:a16="http://schemas.microsoft.com/office/drawing/2014/main" val="3130188558"/>
                  </a:ext>
                </a:extLst>
              </a:tr>
              <a:tr h="241138">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Evaluation</a:t>
                      </a:r>
                      <a:r>
                        <a:rPr lang="en-US" sz="1000" b="1" kern="1200" baseline="0" dirty="0">
                          <a:solidFill>
                            <a:schemeClr val="dk1"/>
                          </a:solidFill>
                          <a:latin typeface="+mn-lt"/>
                          <a:ea typeface="+mn-ea"/>
                          <a:cs typeface="+mn-cs"/>
                        </a:rPr>
                        <a:t> </a:t>
                      </a:r>
                      <a:r>
                        <a:rPr lang="en-US" sz="1000" b="1" kern="1200" dirty="0">
                          <a:solidFill>
                            <a:schemeClr val="dk1"/>
                          </a:solidFill>
                          <a:latin typeface="+mn-lt"/>
                          <a:ea typeface="+mn-ea"/>
                          <a:cs typeface="+mn-cs"/>
                        </a:rPr>
                        <a:t>Technical Assistance </a:t>
                      </a:r>
                    </a:p>
                  </a:txBody>
                  <a:tcPr/>
                </a:tc>
                <a:tc>
                  <a:txBody>
                    <a:bodyPr/>
                    <a:lstStyle/>
                    <a:p>
                      <a:pPr algn="ctr"/>
                      <a:r>
                        <a:rPr lang="en-US" sz="900" dirty="0"/>
                        <a:t>42:55</a:t>
                      </a:r>
                    </a:p>
                  </a:txBody>
                  <a:tcPr anchor="ctr"/>
                </a:tc>
                <a:extLst>
                  <a:ext uri="{0D108BD9-81ED-4DB2-BD59-A6C34878D82A}">
                    <a16:rowId xmlns:a16="http://schemas.microsoft.com/office/drawing/2014/main" val="2122160807"/>
                  </a:ext>
                </a:extLst>
              </a:tr>
              <a:tr h="241138">
                <a:tc>
                  <a:txBody>
                    <a:bodyPr/>
                    <a:lstStyle/>
                    <a:p>
                      <a:pPr marL="171450" indent="-171450" algn="l" defTabSz="914400" rtl="0" eaLnBrk="1" latinLnBrk="0" hangingPunct="1">
                        <a:buClr>
                          <a:srgbClr val="FF0000"/>
                        </a:buClr>
                        <a:buFont typeface="Arial" panose="020B0604020202020204" pitchFamily="34" charset="0"/>
                        <a:buChar char="•"/>
                      </a:pPr>
                      <a:r>
                        <a:rPr lang="en-US" sz="1000" b="0" kern="1200" dirty="0" err="1">
                          <a:solidFill>
                            <a:schemeClr val="dk1"/>
                          </a:solidFill>
                          <a:latin typeface="+mn-lt"/>
                          <a:ea typeface="+mn-ea"/>
                          <a:cs typeface="+mn-cs"/>
                        </a:rPr>
                        <a:t>Eval</a:t>
                      </a:r>
                      <a:r>
                        <a:rPr lang="en-US" sz="1000" b="0" kern="1200" dirty="0">
                          <a:solidFill>
                            <a:schemeClr val="dk1"/>
                          </a:solidFill>
                          <a:latin typeface="+mn-lt"/>
                          <a:ea typeface="+mn-ea"/>
                          <a:cs typeface="+mn-cs"/>
                        </a:rPr>
                        <a:t>-TA Team and Implementation Study</a:t>
                      </a:r>
                    </a:p>
                  </a:txBody>
                  <a:tcPr/>
                </a:tc>
                <a:tc>
                  <a:txBody>
                    <a:bodyPr/>
                    <a:lstStyle/>
                    <a:p>
                      <a:pPr algn="ctr"/>
                      <a:r>
                        <a:rPr lang="en-US" sz="900" dirty="0"/>
                        <a:t>43:05</a:t>
                      </a:r>
                    </a:p>
                  </a:txBody>
                  <a:tcPr anchor="ctr"/>
                </a:tc>
                <a:extLst>
                  <a:ext uri="{0D108BD9-81ED-4DB2-BD59-A6C34878D82A}">
                    <a16:rowId xmlns:a16="http://schemas.microsoft.com/office/drawing/2014/main" val="1080788399"/>
                  </a:ext>
                </a:extLst>
              </a:tr>
              <a:tr h="241138">
                <a:tc>
                  <a:txBody>
                    <a:bodyPr/>
                    <a:lstStyle/>
                    <a:p>
                      <a:pPr marL="171450" indent="-171450" algn="l" defTabSz="914400" rtl="0" eaLnBrk="1" latinLnBrk="0" hangingPunct="1">
                        <a:buClr>
                          <a:srgbClr val="FF0000"/>
                        </a:buClr>
                        <a:buFont typeface="Arial" panose="020B0604020202020204" pitchFamily="34" charset="0"/>
                        <a:buChar char="•"/>
                      </a:pPr>
                      <a:r>
                        <a:rPr lang="en-US" sz="1000" b="0" kern="1200" dirty="0">
                          <a:solidFill>
                            <a:schemeClr val="dk1"/>
                          </a:solidFill>
                          <a:latin typeface="+mn-lt"/>
                          <a:ea typeface="+mn-ea"/>
                          <a:cs typeface="+mn-cs"/>
                        </a:rPr>
                        <a:t>Other Evaluation Resources</a:t>
                      </a:r>
                    </a:p>
                  </a:txBody>
                  <a:tcPr/>
                </a:tc>
                <a:tc>
                  <a:txBody>
                    <a:bodyPr/>
                    <a:lstStyle/>
                    <a:p>
                      <a:pPr algn="ctr"/>
                      <a:r>
                        <a:rPr lang="en-US" sz="900" dirty="0"/>
                        <a:t>44:17</a:t>
                      </a:r>
                    </a:p>
                  </a:txBody>
                  <a:tcPr anchor="ctr"/>
                </a:tc>
                <a:extLst>
                  <a:ext uri="{0D108BD9-81ED-4DB2-BD59-A6C34878D82A}">
                    <a16:rowId xmlns:a16="http://schemas.microsoft.com/office/drawing/2014/main" val="1990730680"/>
                  </a:ext>
                </a:extLst>
              </a:tr>
              <a:tr h="241138">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Closing Summary</a:t>
                      </a:r>
                    </a:p>
                  </a:txBody>
                  <a:tcPr/>
                </a:tc>
                <a:tc>
                  <a:txBody>
                    <a:bodyPr/>
                    <a:lstStyle/>
                    <a:p>
                      <a:pPr algn="ctr"/>
                      <a:r>
                        <a:rPr lang="en-US" sz="900" dirty="0"/>
                        <a:t>48:23</a:t>
                      </a:r>
                    </a:p>
                  </a:txBody>
                  <a:tcPr anchor="ctr"/>
                </a:tc>
                <a:extLst>
                  <a:ext uri="{0D108BD9-81ED-4DB2-BD59-A6C34878D82A}">
                    <a16:rowId xmlns:a16="http://schemas.microsoft.com/office/drawing/2014/main" val="465298209"/>
                  </a:ext>
                </a:extLst>
              </a:tr>
              <a:tr h="289882">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Q&amp;A</a:t>
                      </a:r>
                    </a:p>
                  </a:txBody>
                  <a:tcPr/>
                </a:tc>
                <a:tc>
                  <a:txBody>
                    <a:bodyPr/>
                    <a:lstStyle/>
                    <a:p>
                      <a:pPr algn="ctr"/>
                      <a:r>
                        <a:rPr lang="en-US" sz="900" dirty="0"/>
                        <a:t>52:45</a:t>
                      </a:r>
                    </a:p>
                  </a:txBody>
                  <a:tcPr anchor="ctr"/>
                </a:tc>
                <a:extLst>
                  <a:ext uri="{0D108BD9-81ED-4DB2-BD59-A6C34878D82A}">
                    <a16:rowId xmlns:a16="http://schemas.microsoft.com/office/drawing/2014/main" val="841098678"/>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RESEA: Overview of Evaluation and Evidence Requirements 11/21/2019 Moderator: Lawrence Burns Spea&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6370</TotalTime>
  <Words>292</Words>
  <Application>Microsoft Office PowerPoint</Application>
  <PresentationFormat>On-screen Show (4:3)</PresentationFormat>
  <Paragraphs>49</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RESEA: Overview of Evaluation and Evidence Requirements 11/21/2019 Moderator: Lawrence Burns Speakers:  Gay Gilbert and Megan Lizik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105</cp:revision>
  <dcterms:created xsi:type="dcterms:W3CDTF">2017-09-27T21:43:17Z</dcterms:created>
  <dcterms:modified xsi:type="dcterms:W3CDTF">2019-12-10T20:39:36Z</dcterms:modified>
</cp:coreProperties>
</file>