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42"/>
  </p:notesMasterIdLst>
  <p:handoutMasterIdLst>
    <p:handoutMasterId r:id="rId43"/>
  </p:handoutMasterIdLst>
  <p:sldIdLst>
    <p:sldId id="311" r:id="rId3"/>
    <p:sldId id="272" r:id="rId4"/>
    <p:sldId id="289" r:id="rId5"/>
    <p:sldId id="280" r:id="rId6"/>
    <p:sldId id="274" r:id="rId7"/>
    <p:sldId id="286" r:id="rId8"/>
    <p:sldId id="258" r:id="rId9"/>
    <p:sldId id="259" r:id="rId10"/>
    <p:sldId id="260" r:id="rId11"/>
    <p:sldId id="315" r:id="rId12"/>
    <p:sldId id="317" r:id="rId13"/>
    <p:sldId id="308" r:id="rId14"/>
    <p:sldId id="313" r:id="rId15"/>
    <p:sldId id="309" r:id="rId16"/>
    <p:sldId id="292" r:id="rId17"/>
    <p:sldId id="310" r:id="rId18"/>
    <p:sldId id="291" r:id="rId19"/>
    <p:sldId id="271" r:id="rId20"/>
    <p:sldId id="312" r:id="rId21"/>
    <p:sldId id="319" r:id="rId22"/>
    <p:sldId id="320" r:id="rId23"/>
    <p:sldId id="306" r:id="rId24"/>
    <p:sldId id="293" r:id="rId25"/>
    <p:sldId id="305" r:id="rId26"/>
    <p:sldId id="294" r:id="rId27"/>
    <p:sldId id="322" r:id="rId28"/>
    <p:sldId id="307" r:id="rId29"/>
    <p:sldId id="324" r:id="rId30"/>
    <p:sldId id="281" r:id="rId31"/>
    <p:sldId id="275" r:id="rId32"/>
    <p:sldId id="282" r:id="rId33"/>
    <p:sldId id="323" r:id="rId34"/>
    <p:sldId id="297" r:id="rId35"/>
    <p:sldId id="321" r:id="rId36"/>
    <p:sldId id="290" r:id="rId37"/>
    <p:sldId id="298" r:id="rId38"/>
    <p:sldId id="299" r:id="rId39"/>
    <p:sldId id="303" r:id="rId40"/>
    <p:sldId id="304" r:id="rId41"/>
  </p:sldIdLst>
  <p:sldSz cx="9144000" cy="6858000" type="screen4x3"/>
  <p:notesSz cx="7010400" cy="92964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8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5AC7DE-EAB6-4DA7-BA22-D940D817C1D2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726AE50-6132-42F4-BADE-36938A5DB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70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7D5D7-4E59-4A3A-8158-845CCEA83A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7D5D7-4E59-4A3A-8158-845CCEA83A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0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ACA1-F31F-4DE2-B98C-1C1D6279800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3B3F-3590-46B1-B807-B24C476B2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82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dr.doleta.gov/directives/corr_doc.cfm?DOCN=9450" TargetMode="External"/><Relationship Id="rId2" Type="http://schemas.openxmlformats.org/officeDocument/2006/relationships/hyperlink" Target="https://wdr.doleta.gov/directives/corr_doc.cfm?docn=833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dr.doleta.gov/directives/corr_doc.cfm?DOCN=5794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DOL.WIOA@dol.gov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234" y="571074"/>
            <a:ext cx="6796695" cy="1051560"/>
          </a:xfrm>
        </p:spPr>
        <p:txBody>
          <a:bodyPr>
            <a:noAutofit/>
          </a:bodyPr>
          <a:lstStyle/>
          <a:p>
            <a:r>
              <a:rPr lang="en-US" sz="2800" dirty="0"/>
              <a:t>What is your role in preparing within state allocations?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work with data at the state level</a:t>
            </a:r>
          </a:p>
          <a:p>
            <a:r>
              <a:rPr lang="en-US" dirty="0"/>
              <a:t>I execute the formula models at the state level</a:t>
            </a:r>
          </a:p>
          <a:p>
            <a:r>
              <a:rPr lang="en-US" dirty="0"/>
              <a:t>I approve the allocation results at the state level</a:t>
            </a:r>
          </a:p>
          <a:p>
            <a:r>
              <a:rPr lang="en-US" dirty="0"/>
              <a:t>I’m in a local area</a:t>
            </a:r>
          </a:p>
          <a:p>
            <a:r>
              <a:rPr lang="en-US" dirty="0"/>
              <a:t>I work in one of the U.S. DOL regional offices</a:t>
            </a:r>
          </a:p>
          <a:p>
            <a:r>
              <a:rPr lang="en-US" dirty="0"/>
              <a:t>I’m interested, but not involved in the process</a:t>
            </a:r>
          </a:p>
          <a:p>
            <a:r>
              <a:rPr lang="en-US" dirty="0"/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4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Plan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x-none" u="sng" dirty="0"/>
              <a:t>Distribution of Funds for Core Programs</a:t>
            </a:r>
            <a:r>
              <a:rPr lang="x-none" dirty="0"/>
              <a:t>.</a:t>
            </a:r>
            <a:r>
              <a:rPr lang="x-none" b="1" dirty="0"/>
              <a:t>  </a:t>
            </a:r>
            <a:r>
              <a:rPr lang="x-none" dirty="0"/>
              <a:t>Describe the methods and factors the State will use in distributing funds under the core programs in accordance with the provisions authorizing such distributions.  </a:t>
            </a:r>
            <a:endParaRPr lang="en-US" sz="1600" dirty="0"/>
          </a:p>
          <a:p>
            <a:pPr lvl="2"/>
            <a:r>
              <a:rPr lang="x-none" i="1" dirty="0"/>
              <a:t>For Title I programs</a:t>
            </a:r>
            <a:r>
              <a:rPr lang="x-none" dirty="0"/>
              <a:t>, provide a description of the written policies that establish the State's methods and factors used to distribute funds to local areas for—</a:t>
            </a:r>
            <a:endParaRPr lang="en-US" sz="1400" dirty="0"/>
          </a:p>
          <a:p>
            <a:pPr lvl="4"/>
            <a:r>
              <a:rPr lang="x-none" dirty="0"/>
              <a:t>Youth activities in accordance with WIOA section 128(b)(2) or (b)(3),</a:t>
            </a:r>
            <a:endParaRPr lang="en-US" sz="1200" dirty="0"/>
          </a:p>
          <a:p>
            <a:pPr lvl="4"/>
            <a:r>
              <a:rPr lang="x-none" dirty="0"/>
              <a:t>Adult and training activities in accordance with WIOA section 133(b)(2)</a:t>
            </a:r>
            <a:r>
              <a:rPr lang="en-US" dirty="0">
                <a:solidFill>
                  <a:schemeClr val="tx1"/>
                </a:solidFill>
              </a:rPr>
              <a:t>(A)</a:t>
            </a:r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x-none" dirty="0"/>
              <a:t>or (b)(3),</a:t>
            </a:r>
            <a:endParaRPr lang="en-US" sz="1200" dirty="0"/>
          </a:p>
          <a:p>
            <a:pPr lvl="4"/>
            <a:r>
              <a:rPr lang="x-none" dirty="0"/>
              <a:t>Dislocated worker employment and training activities in accordance with WIOA section 133(b)(2)</a:t>
            </a:r>
            <a:r>
              <a:rPr lang="en-US" dirty="0">
                <a:solidFill>
                  <a:schemeClr val="tx1"/>
                </a:solidFill>
              </a:rPr>
              <a:t>(B)</a:t>
            </a:r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x-none" dirty="0"/>
              <a:t>and based on data and weights assigned. 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requirements for Within-State Allocations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8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own Arrow 11"/>
              <p:cNvSpPr/>
              <p:nvPr/>
            </p:nvSpPr>
            <p:spPr>
              <a:xfrm>
                <a:off x="1519069" y="3979565"/>
                <a:ext cx="431075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9" i="1" dirty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9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9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059" i="1" dirty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176" dirty="0">
                  <a:latin typeface="+mj-lt"/>
                </a:endParaRPr>
              </a:p>
              <a:p>
                <a:pPr algn="ctr"/>
                <a:endParaRPr lang="en-US" sz="1176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Down Arrow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069" y="3979565"/>
                <a:ext cx="431075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own Arrow 14"/>
              <p:cNvSpPr/>
              <p:nvPr/>
            </p:nvSpPr>
            <p:spPr>
              <a:xfrm>
                <a:off x="2480643" y="3979564"/>
                <a:ext cx="437124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9" i="1" dirty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9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9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059" i="1" dirty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176" dirty="0">
                  <a:latin typeface="+mj-lt"/>
                </a:endParaRPr>
              </a:p>
              <a:p>
                <a:pPr algn="ctr"/>
                <a:endParaRPr lang="en-US" sz="1176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Down Arrow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643" y="3979564"/>
                <a:ext cx="437124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own Arrow 13"/>
              <p:cNvSpPr/>
              <p:nvPr/>
            </p:nvSpPr>
            <p:spPr>
              <a:xfrm>
                <a:off x="557495" y="3979566"/>
                <a:ext cx="431075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9" i="1" dirty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9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9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059" i="1" dirty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176" dirty="0">
                  <a:latin typeface="+mj-lt"/>
                </a:endParaRPr>
              </a:p>
              <a:p>
                <a:pPr algn="ctr"/>
                <a:endParaRPr lang="en-US" sz="1176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Down Arrow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95" y="3979566"/>
                <a:ext cx="431075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rot="5400000">
            <a:off x="4578868" y="3735008"/>
            <a:ext cx="1094209" cy="2196353"/>
          </a:xfrm>
          <a:prstGeom prst="leftBrace">
            <a:avLst>
              <a:gd name="adj1" fmla="val 0"/>
              <a:gd name="adj2" fmla="val 50000"/>
            </a:avLst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29"/>
          </a:p>
        </p:txBody>
      </p:sp>
      <p:sp>
        <p:nvSpPr>
          <p:cNvPr id="6" name="Shape 5"/>
          <p:cNvSpPr/>
          <p:nvPr/>
        </p:nvSpPr>
        <p:spPr>
          <a:xfrm rot="4396374">
            <a:off x="5230875" y="1675268"/>
            <a:ext cx="2341948" cy="1660666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7" name="Shape 6"/>
          <p:cNvSpPr/>
          <p:nvPr/>
        </p:nvSpPr>
        <p:spPr>
          <a:xfrm rot="17203626" flipH="1">
            <a:off x="1261129" y="1675267"/>
            <a:ext cx="2341948" cy="1660666"/>
          </a:xfrm>
          <a:prstGeom prst="swooshArrow">
            <a:avLst>
              <a:gd name="adj1" fmla="val 16310"/>
              <a:gd name="adj2" fmla="val 3137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sp>
      <p:sp>
        <p:nvSpPr>
          <p:cNvPr id="8" name="Rounded Rectangle 7"/>
          <p:cNvSpPr/>
          <p:nvPr/>
        </p:nvSpPr>
        <p:spPr>
          <a:xfrm>
            <a:off x="1950144" y="201706"/>
            <a:ext cx="4952680" cy="1344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41" dirty="0"/>
              <a:t>WIOA Youth and Adult Sub-State Allocations:</a:t>
            </a:r>
          </a:p>
          <a:p>
            <a:pPr algn="ctr"/>
            <a:r>
              <a:rPr lang="en-US" sz="1600" i="1" dirty="0"/>
              <a:t>Must be allocated to local areas per </a:t>
            </a:r>
          </a:p>
          <a:p>
            <a:pPr algn="ctr"/>
            <a:r>
              <a:rPr lang="en-US" sz="1600" i="1" dirty="0"/>
              <a:t>Formula or Discretionary rules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4468" y="2086487"/>
            <a:ext cx="3004030" cy="806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States must choose one of these allocation methods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8941" y="3483537"/>
            <a:ext cx="2964710" cy="4960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88" dirty="0"/>
              <a:t>Formula Allocation:</a:t>
            </a:r>
          </a:p>
          <a:p>
            <a:pPr algn="ctr"/>
            <a:r>
              <a:rPr lang="en-US" sz="1588" dirty="0"/>
              <a:t>Must be equally split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18059" y="4491096"/>
            <a:ext cx="957249" cy="34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3" dirty="0"/>
              <a:t>Excess</a:t>
            </a:r>
          </a:p>
          <a:p>
            <a:pPr algn="ctr"/>
            <a:r>
              <a:rPr lang="en-US" sz="823" dirty="0"/>
              <a:t>Unemployment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6248" y="4487758"/>
            <a:ext cx="886360" cy="34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3" dirty="0"/>
              <a:t>ASU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92088" y="4491515"/>
            <a:ext cx="953128" cy="34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3" dirty="0"/>
              <a:t>Disadvantaged</a:t>
            </a:r>
          </a:p>
          <a:p>
            <a:pPr algn="ctr"/>
            <a:r>
              <a:rPr lang="en-US" sz="823" dirty="0"/>
              <a:t>Adult/Youth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032198" y="3483536"/>
            <a:ext cx="4841435" cy="820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88" dirty="0">
                <a:solidFill>
                  <a:schemeClr val="tx1"/>
                </a:solidFill>
              </a:rPr>
              <a:t>Discretionary Allocation:</a:t>
            </a:r>
          </a:p>
          <a:p>
            <a:pPr algn="ctr"/>
            <a:r>
              <a:rPr lang="en-US" sz="1588" dirty="0">
                <a:solidFill>
                  <a:schemeClr val="tx1"/>
                </a:solidFill>
              </a:rPr>
              <a:t>Ratio Split</a:t>
            </a:r>
          </a:p>
          <a:p>
            <a:r>
              <a:rPr lang="en-US" sz="1588" dirty="0">
                <a:solidFill>
                  <a:schemeClr val="tx1"/>
                </a:solidFill>
              </a:rPr>
              <a:t>            ≥ 70%                                        ≤ 30%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Down Arrow 27"/>
              <p:cNvSpPr/>
              <p:nvPr/>
            </p:nvSpPr>
            <p:spPr>
              <a:xfrm>
                <a:off x="4949453" y="5153697"/>
                <a:ext cx="402419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9" i="1" dirty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9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9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059" i="1" dirty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176" dirty="0">
                  <a:latin typeface="+mj-lt"/>
                </a:endParaRPr>
              </a:p>
              <a:p>
                <a:pPr algn="ctr"/>
                <a:endParaRPr lang="en-US" sz="1176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Down Arrow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453" y="5153697"/>
                <a:ext cx="402419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Down Arrow 28"/>
              <p:cNvSpPr/>
              <p:nvPr/>
            </p:nvSpPr>
            <p:spPr>
              <a:xfrm>
                <a:off x="3848597" y="5153697"/>
                <a:ext cx="399947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9" i="1" dirty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9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9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059" i="1" dirty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176" dirty="0">
                  <a:latin typeface="+mj-lt"/>
                </a:endParaRPr>
              </a:p>
              <a:p>
                <a:pPr algn="ctr"/>
                <a:endParaRPr lang="en-US" sz="1176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Down Arrow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597" y="5153697"/>
                <a:ext cx="399947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Down Arrow 29"/>
              <p:cNvSpPr/>
              <p:nvPr/>
            </p:nvSpPr>
            <p:spPr>
              <a:xfrm>
                <a:off x="6052781" y="5153697"/>
                <a:ext cx="426864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9" i="1" dirty="0">
                  <a:latin typeface="+mj-lt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9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9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059" i="1" dirty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176" dirty="0">
                  <a:latin typeface="+mj-lt"/>
                </a:endParaRPr>
              </a:p>
              <a:p>
                <a:pPr algn="ctr"/>
                <a:endParaRPr lang="en-US" sz="1176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Down Arrow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781" y="5153697"/>
                <a:ext cx="426864" cy="503629"/>
              </a:xfrm>
              <a:prstGeom prst="downArrow">
                <a:avLst>
                  <a:gd name="adj1" fmla="val 56274"/>
                  <a:gd name="adj2" fmla="val 50000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/>
          <p:cNvSpPr/>
          <p:nvPr/>
        </p:nvSpPr>
        <p:spPr>
          <a:xfrm>
            <a:off x="4711508" y="5678224"/>
            <a:ext cx="941146" cy="34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3" dirty="0"/>
              <a:t>Excess</a:t>
            </a:r>
          </a:p>
          <a:p>
            <a:pPr algn="ctr"/>
            <a:r>
              <a:rPr lang="en-US" sz="823" dirty="0"/>
              <a:t>Unemployment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12160" y="5669910"/>
            <a:ext cx="911004" cy="34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3" dirty="0"/>
              <a:t>ASU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812100" y="5669910"/>
            <a:ext cx="948909" cy="34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3" dirty="0"/>
              <a:t>Disadvantaged</a:t>
            </a:r>
          </a:p>
          <a:p>
            <a:pPr algn="ctr"/>
            <a:r>
              <a:rPr lang="en-US" sz="823" dirty="0"/>
              <a:t>Adult/Youth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963216" y="5650473"/>
            <a:ext cx="931511" cy="369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3" dirty="0"/>
              <a:t>Excess Unemployment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927979" y="5650473"/>
            <a:ext cx="962281" cy="3696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3" dirty="0"/>
              <a:t>Excess</a:t>
            </a:r>
          </a:p>
          <a:p>
            <a:pPr algn="ctr"/>
            <a:r>
              <a:rPr lang="en-US" sz="823" dirty="0"/>
              <a:t>Youth/Poverty</a:t>
            </a:r>
          </a:p>
        </p:txBody>
      </p:sp>
      <p:sp>
        <p:nvSpPr>
          <p:cNvPr id="44" name="Left Brace 43"/>
          <p:cNvSpPr/>
          <p:nvPr/>
        </p:nvSpPr>
        <p:spPr>
          <a:xfrm rot="5400000">
            <a:off x="7282317" y="4522369"/>
            <a:ext cx="1316754" cy="931990"/>
          </a:xfrm>
          <a:prstGeom prst="leftBrace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29"/>
          </a:p>
        </p:txBody>
      </p:sp>
      <p:sp>
        <p:nvSpPr>
          <p:cNvPr id="45" name="TextBox 44"/>
          <p:cNvSpPr txBox="1"/>
          <p:nvPr/>
        </p:nvSpPr>
        <p:spPr>
          <a:xfrm>
            <a:off x="6559630" y="4487758"/>
            <a:ext cx="403586" cy="8436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82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871058" y="6088085"/>
            <a:ext cx="3004001" cy="217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Dot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823" dirty="0"/>
              <a:t>Minimum percentage (stop loss) may apply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104529" y="4481173"/>
            <a:ext cx="1769104" cy="9937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94" dirty="0">
                <a:solidFill>
                  <a:schemeClr val="tx1"/>
                </a:solidFill>
              </a:rPr>
              <a:t>May be split at any ratio using both factors but no more than 30% </a:t>
            </a:r>
            <a:r>
              <a:rPr lang="en-US" sz="1294" dirty="0"/>
              <a:t>of total funding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628787" y="4544744"/>
            <a:ext cx="2937861" cy="6111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94" dirty="0"/>
              <a:t>Must be split in equal parts and must total no less than 70% of total funding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68941" y="4991387"/>
            <a:ext cx="2876275" cy="1623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3" dirty="0"/>
              <a:t>Minimum percentage (stop loss) applies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628787" y="6100807"/>
            <a:ext cx="3004001" cy="2174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23" dirty="0"/>
              <a:t>Minimum percentage (stop loss) applies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71513" y="201706"/>
            <a:ext cx="1413899" cy="1710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23" dirty="0"/>
          </a:p>
        </p:txBody>
      </p:sp>
    </p:spTree>
    <p:extLst>
      <p:ext uri="{BB962C8B-B14F-4D97-AF65-F5344CB8AC3E}">
        <p14:creationId xmlns:p14="http://schemas.microsoft.com/office/powerpoint/2010/main" val="284571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234" y="571074"/>
            <a:ext cx="6796695" cy="1051560"/>
          </a:xfrm>
        </p:spPr>
        <p:txBody>
          <a:bodyPr>
            <a:noAutofit/>
          </a:bodyPr>
          <a:lstStyle/>
          <a:p>
            <a:r>
              <a:rPr lang="en-US" sz="2800" dirty="0"/>
              <a:t>Before this presentation, had you seen this diagram from the TEGL illustrating the options for how to allocate Adult and Youth funding within the state?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7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0144" y="313765"/>
            <a:ext cx="4952680" cy="13447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941" dirty="0"/>
              <a:t>WIOA Dislocated Worker Sub-State Allocations:</a:t>
            </a:r>
          </a:p>
          <a:p>
            <a:pPr algn="ctr"/>
            <a:r>
              <a:rPr lang="en-US" sz="1600" i="1" dirty="0"/>
              <a:t>Must be allocated to local areas per </a:t>
            </a:r>
          </a:p>
          <a:p>
            <a:pPr algn="ctr"/>
            <a:r>
              <a:rPr lang="en-US" sz="1600" i="1" dirty="0"/>
              <a:t>Formula created by the Governor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4468" y="2092834"/>
            <a:ext cx="3004030" cy="1015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States must use the following six data factors using the most appropriate data available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75768" y="4314307"/>
            <a:ext cx="1131511" cy="5719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Unemployment concentrations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5145" y="4317955"/>
            <a:ext cx="1139312" cy="5683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Insured unemployment data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365474" y="4305513"/>
            <a:ext cx="1139656" cy="578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Plant closing and mass layoff data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43666" y="5043906"/>
            <a:ext cx="6703548" cy="2208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Minimum percentage (stop loss) applies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71513" y="201706"/>
            <a:ext cx="1413899" cy="1710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23" dirty="0"/>
          </a:p>
        </p:txBody>
      </p:sp>
      <p:sp>
        <p:nvSpPr>
          <p:cNvPr id="38" name="Rounded Rectangle 37"/>
          <p:cNvSpPr/>
          <p:nvPr/>
        </p:nvSpPr>
        <p:spPr>
          <a:xfrm>
            <a:off x="1143666" y="5401236"/>
            <a:ext cx="6703548" cy="245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Maximum percentage (stop gain) not required but may apply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555008" y="4305513"/>
            <a:ext cx="1122489" cy="578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Declining industries data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23219" y="4315648"/>
            <a:ext cx="1139657" cy="558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Farmer-rancher economic hardship data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908599" y="4319328"/>
            <a:ext cx="1122492" cy="565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Long-term unemployment data</a:t>
            </a:r>
          </a:p>
        </p:txBody>
      </p:sp>
      <p:cxnSp>
        <p:nvCxnSpPr>
          <p:cNvPr id="4" name="Straight Arrow Connector 3"/>
          <p:cNvCxnSpPr>
            <a:stCxn id="9" idx="2"/>
          </p:cNvCxnSpPr>
          <p:nvPr/>
        </p:nvCxnSpPr>
        <p:spPr>
          <a:xfrm flipH="1">
            <a:off x="1547078" y="3108524"/>
            <a:ext cx="2879405" cy="1201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  <a:endCxn id="48" idx="0"/>
          </p:cNvCxnSpPr>
          <p:nvPr/>
        </p:nvCxnSpPr>
        <p:spPr>
          <a:xfrm>
            <a:off x="4426483" y="3108524"/>
            <a:ext cx="3043362" cy="1210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 flipH="1">
            <a:off x="2678591" y="3108524"/>
            <a:ext cx="1747892" cy="1201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9" idx="0"/>
          </p:cNvCxnSpPr>
          <p:nvPr/>
        </p:nvCxnSpPr>
        <p:spPr>
          <a:xfrm flipH="1">
            <a:off x="3935302" y="3108524"/>
            <a:ext cx="491181" cy="119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39" idx="0"/>
          </p:cNvCxnSpPr>
          <p:nvPr/>
        </p:nvCxnSpPr>
        <p:spPr>
          <a:xfrm>
            <a:off x="4426483" y="3108524"/>
            <a:ext cx="689770" cy="119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" idx="2"/>
          </p:cNvCxnSpPr>
          <p:nvPr/>
        </p:nvCxnSpPr>
        <p:spPr>
          <a:xfrm>
            <a:off x="4426483" y="3108524"/>
            <a:ext cx="1857939" cy="1196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1143666" y="6006418"/>
            <a:ext cx="6703548" cy="2456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Weighting a factor zero is not permitted unless a rational is presented in an approved State Plan</a:t>
            </a:r>
          </a:p>
        </p:txBody>
      </p:sp>
    </p:spTree>
    <p:extLst>
      <p:ext uri="{BB962C8B-B14F-4D97-AF65-F5344CB8AC3E}">
        <p14:creationId xmlns:p14="http://schemas.microsoft.com/office/powerpoint/2010/main" val="367585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and Youth Common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of ASU and excess unemployed:</a:t>
            </a:r>
          </a:p>
          <a:p>
            <a:r>
              <a:rPr lang="en-US" dirty="0"/>
              <a:t>ASU: contiguous areas with unemployment rate of 6.5% or more </a:t>
            </a:r>
          </a:p>
          <a:p>
            <a:r>
              <a:rPr lang="en-US" dirty="0"/>
              <a:t>Excess unemployed: </a:t>
            </a:r>
            <a:r>
              <a:rPr lang="en-US" dirty="0">
                <a:solidFill>
                  <a:schemeClr val="accent1"/>
                </a:solidFill>
              </a:rPr>
              <a:t>higher of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(1) excess unemployed (unemployment in excess of 4.5 percent) </a:t>
            </a:r>
            <a:r>
              <a:rPr lang="en-US" dirty="0">
                <a:solidFill>
                  <a:schemeClr val="accent1"/>
                </a:solidFill>
              </a:rPr>
              <a:t>in ASU's</a:t>
            </a:r>
            <a:r>
              <a:rPr lang="en-US" dirty="0"/>
              <a:t>; </a:t>
            </a:r>
            <a:r>
              <a:rPr lang="en-US" b="1" dirty="0">
                <a:solidFill>
                  <a:srgbClr val="FF0000"/>
                </a:solidFill>
              </a:rPr>
              <a:t>or</a:t>
            </a:r>
          </a:p>
          <a:p>
            <a:pPr lvl="1"/>
            <a:r>
              <a:rPr lang="en-US" dirty="0"/>
              <a:t>(2) excess unemployed (unemployment in excess of 4.5 percent) </a:t>
            </a:r>
            <a:r>
              <a:rPr lang="en-US" dirty="0">
                <a:solidFill>
                  <a:schemeClr val="accent1"/>
                </a:solidFill>
              </a:rPr>
              <a:t>in all areas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and Youth Common Questions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 local areas with Areas of Substantial Unemployment (ASUs) Example: </a:t>
            </a:r>
          </a:p>
          <a:p>
            <a:pPr lvl="1"/>
            <a:r>
              <a:rPr lang="en-US" b="1" dirty="0"/>
              <a:t>Step 1:</a:t>
            </a:r>
            <a:r>
              <a:rPr lang="en-US" dirty="0"/>
              <a:t> Even if there are no local areas with ASU data, states must still calculate the distribution of 1/3 of the funding by each of the three data factors. </a:t>
            </a:r>
          </a:p>
          <a:p>
            <a:pPr lvl="2"/>
            <a:r>
              <a:rPr lang="en-US" dirty="0"/>
              <a:t>Therefore, for the data factor with no data, local areas will not get any funding from that 1/3 of the funding. </a:t>
            </a:r>
          </a:p>
          <a:p>
            <a:pPr lvl="2"/>
            <a:r>
              <a:rPr lang="en-US" dirty="0"/>
              <a:t>In other words, if there are no ASU’s, then the other two factors should still only have 33 1/3 percent weightings; a 50/50 weighting is not allowed.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and Youth Common Questions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 local areas with Areas of Substantial Unemployment (ASUs) Example:</a:t>
            </a:r>
            <a:endParaRPr lang="en-US" dirty="0"/>
          </a:p>
          <a:p>
            <a:pPr lvl="1"/>
            <a:r>
              <a:rPr lang="en-US" b="1" dirty="0"/>
              <a:t>Step 2:</a:t>
            </a:r>
            <a:r>
              <a:rPr lang="en-US" dirty="0"/>
              <a:t> Let the stop loss raise local areas up to their minimum funding level </a:t>
            </a:r>
          </a:p>
          <a:p>
            <a:pPr lvl="1"/>
            <a:r>
              <a:rPr lang="en-US" b="1" dirty="0"/>
              <a:t>Step 3:</a:t>
            </a:r>
            <a:r>
              <a:rPr lang="en-US" dirty="0"/>
              <a:t> Any remaining funding is disseminated among the local areas according to their formula driven allocation percentage (which relies on only the two data factors that have data).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234" y="571074"/>
            <a:ext cx="6796695" cy="1051560"/>
          </a:xfrm>
        </p:spPr>
        <p:txBody>
          <a:bodyPr>
            <a:noAutofit/>
          </a:bodyPr>
          <a:lstStyle/>
          <a:p>
            <a:r>
              <a:rPr lang="en-US" sz="2800" dirty="0"/>
              <a:t>For PY 2019, the local areas for my state had no data for the ASU data factor in the within state allocation formula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I don’t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234" y="571074"/>
            <a:ext cx="6796695" cy="1051560"/>
          </a:xfrm>
        </p:spPr>
        <p:txBody>
          <a:bodyPr>
            <a:noAutofit/>
          </a:bodyPr>
          <a:lstStyle/>
          <a:p>
            <a:r>
              <a:rPr lang="en-US" sz="2800" dirty="0"/>
              <a:t>Similarly, for PY 2019, the local areas for my state had no data for the excess unemployment data factor in the within state allocation formula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I don’t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3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and Youth Common Questions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 ages for people that can be served are different from the ages of the formula data factors.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Service provision age ranges: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Out-of-School Youth: age 16-24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In-School Youth: age 14-21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Adult: age 18 and over</a:t>
            </a:r>
          </a:p>
          <a:p>
            <a:pPr lvl="1"/>
            <a:r>
              <a:rPr lang="en-US" b="1" dirty="0"/>
              <a:t>Disadvantaged Youth and Adults: individuals meeting (or member of family meeting) Census poverty level or 70 percent of  lower living standard income level (LLSIL). </a:t>
            </a:r>
          </a:p>
          <a:p>
            <a:pPr lvl="2"/>
            <a:r>
              <a:rPr lang="en-US" b="1" dirty="0"/>
              <a:t>Disadvantaged youth: age 16-21 </a:t>
            </a:r>
          </a:p>
          <a:p>
            <a:pPr lvl="2"/>
            <a:r>
              <a:rPr lang="en-US" b="1" dirty="0"/>
              <a:t>Disadvantaged adults: age 22-72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91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 and Youth Common Questions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Discretionary Allocation: </a:t>
            </a:r>
            <a:r>
              <a:rPr lang="en-US" dirty="0"/>
              <a:t>States have flexibility in choosing what data they want to use related to Youth poverty and excess unemployment above the state average, or the similar Adult factors.</a:t>
            </a:r>
          </a:p>
          <a:p>
            <a:pPr lvl="1"/>
            <a:r>
              <a:rPr lang="en-US" b="1" dirty="0"/>
              <a:t>States must articulate how such factors relate to the statutory requirements in the State Plan.</a:t>
            </a:r>
          </a:p>
          <a:p>
            <a:pPr lvl="1"/>
            <a:r>
              <a:rPr lang="en-US" dirty="0"/>
              <a:t>States </a:t>
            </a:r>
            <a:r>
              <a:rPr lang="en-US" b="1" u="sng" dirty="0"/>
              <a:t>may not</a:t>
            </a:r>
            <a:r>
              <a:rPr lang="en-US" b="1" dirty="0"/>
              <a:t> </a:t>
            </a:r>
            <a:r>
              <a:rPr lang="en-US" dirty="0"/>
              <a:t>reuse the allocation formula data factors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4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4883"/>
            <a:ext cx="7955280" cy="1051560"/>
          </a:xfrm>
        </p:spPr>
        <p:txBody>
          <a:bodyPr/>
          <a:lstStyle/>
          <a:p>
            <a:r>
              <a:rPr lang="en-US" dirty="0"/>
              <a:t>		Adult and Youth Common 			Questions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Formula Allocation or </a:t>
            </a:r>
            <a:r>
              <a:rPr lang="en-US" dirty="0"/>
              <a:t>≥</a:t>
            </a:r>
            <a:r>
              <a:rPr lang="en-US" b="1" dirty="0"/>
              <a:t>70% Discretionary Allocation</a:t>
            </a:r>
          </a:p>
          <a:p>
            <a:r>
              <a:rPr lang="en-US" dirty="0"/>
              <a:t>Don’t use more than three data factors</a:t>
            </a:r>
          </a:p>
          <a:p>
            <a:r>
              <a:rPr lang="en-US" dirty="0"/>
              <a:t>Don’t use unequal weights of data factors</a:t>
            </a:r>
          </a:p>
          <a:p>
            <a:pPr marL="0" indent="0">
              <a:buNone/>
            </a:pPr>
            <a:r>
              <a:rPr lang="en-US" b="1" dirty="0"/>
              <a:t>Formula Allocation or All of Discretionary Allocation</a:t>
            </a:r>
          </a:p>
          <a:p>
            <a:r>
              <a:rPr lang="en-US" dirty="0"/>
              <a:t>Don’t use a stop gain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&quot;No&quot; Symbol 5"/>
          <p:cNvSpPr/>
          <p:nvPr/>
        </p:nvSpPr>
        <p:spPr>
          <a:xfrm>
            <a:off x="628650" y="238040"/>
            <a:ext cx="1474470" cy="1405489"/>
          </a:xfrm>
          <a:prstGeom prst="noSmoking">
            <a:avLst>
              <a:gd name="adj" fmla="val 123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17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Minimum for Youth, Adult, and Dislocated Worker </a:t>
            </a:r>
          </a:p>
          <a:p>
            <a:pPr lvl="1"/>
            <a:r>
              <a:rPr lang="en-US" dirty="0"/>
              <a:t>A local area may not receive an allocation percentage that is less than 90 percent of the </a:t>
            </a:r>
            <a:r>
              <a:rPr lang="en-US" b="1" dirty="0"/>
              <a:t>average allocation percentage </a:t>
            </a:r>
            <a:r>
              <a:rPr lang="en-US" dirty="0"/>
              <a:t>of the </a:t>
            </a:r>
            <a:r>
              <a:rPr lang="en-US" b="1" dirty="0"/>
              <a:t>preceding 2 years</a:t>
            </a:r>
          </a:p>
          <a:p>
            <a:pPr lvl="1"/>
            <a:r>
              <a:rPr lang="en-US" dirty="0"/>
              <a:t>Fiscal years or program years?</a:t>
            </a:r>
          </a:p>
          <a:p>
            <a:pPr lvl="1"/>
            <a:r>
              <a:rPr lang="en-US" dirty="0"/>
              <a:t>An “allocation percentage” is the local area’s share or percentage of funds allocated to all local areas. </a:t>
            </a:r>
          </a:p>
          <a:p>
            <a:pPr lvl="1"/>
            <a:r>
              <a:rPr lang="en-US" dirty="0"/>
              <a:t>States must obtain amounts necessary to increase allocations to local areas to comply with the minimum percentage requirement by proportionately reducing the allocations to be made to other local areas.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0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encountered on minimum for Youth, Adult, and Dislocated Worker </a:t>
            </a:r>
          </a:p>
          <a:p>
            <a:pPr lvl="1"/>
            <a:r>
              <a:rPr lang="en-US" dirty="0"/>
              <a:t>Calculation based on the </a:t>
            </a:r>
            <a:r>
              <a:rPr lang="en-US" b="1" dirty="0"/>
              <a:t>average amount </a:t>
            </a:r>
            <a:r>
              <a:rPr lang="en-US" dirty="0"/>
              <a:t>allocated to the local area (instead of </a:t>
            </a:r>
            <a:r>
              <a:rPr lang="en-US" b="1" dirty="0"/>
              <a:t>average allocation percentage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Calculation based on only the </a:t>
            </a:r>
            <a:r>
              <a:rPr lang="en-US" b="1" dirty="0"/>
              <a:t>previous year </a:t>
            </a:r>
            <a:r>
              <a:rPr lang="en-US" dirty="0"/>
              <a:t>(instead of</a:t>
            </a:r>
            <a:r>
              <a:rPr lang="en-US" b="1" dirty="0"/>
              <a:t> </a:t>
            </a:r>
            <a:r>
              <a:rPr lang="en-US" dirty="0"/>
              <a:t>the average of the </a:t>
            </a:r>
            <a:r>
              <a:rPr lang="en-US" b="1" dirty="0"/>
              <a:t>preceding 2 years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Didn’t use a minimum at all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74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Challenges encountered on Dislocated Worker formula</a:t>
            </a:r>
          </a:p>
          <a:p>
            <a:pPr lvl="1"/>
            <a:r>
              <a:rPr lang="en-US" dirty="0"/>
              <a:t>Not addressing all six required data factors</a:t>
            </a:r>
          </a:p>
          <a:p>
            <a:pPr lvl="1"/>
            <a:r>
              <a:rPr lang="en-US" dirty="0"/>
              <a:t>Weighting a factor zero is not permitted unless a rational is presented in an approved State Plan</a:t>
            </a:r>
          </a:p>
          <a:p>
            <a:pPr lvl="2"/>
            <a:r>
              <a:rPr lang="en-US" dirty="0"/>
              <a:t>E.g. Mass Lay-off and Plant Closing data is no longer produced by the Bureau of Labor Statistics (BLS)</a:t>
            </a:r>
          </a:p>
          <a:p>
            <a:pPr lvl="1"/>
            <a:r>
              <a:rPr lang="en-US" dirty="0"/>
              <a:t>Sum of the weights of the six data factors not equaling 100% (must add up to 100%)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63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Mass Lay-off and Plant Closing data is no longer produced by the BLS </a:t>
            </a:r>
            <a:r>
              <a:rPr lang="en-US" dirty="0">
                <a:solidFill>
                  <a:schemeClr val="accent6"/>
                </a:solidFill>
              </a:rPr>
              <a:t>(Guidance in TEGL 16-18)</a:t>
            </a:r>
          </a:p>
          <a:p>
            <a:r>
              <a:rPr lang="en-US" dirty="0"/>
              <a:t>In order to assign a weight of zero to a data factor, the state must include the following information in their State Plan: </a:t>
            </a:r>
          </a:p>
          <a:p>
            <a:pPr lvl="1"/>
            <a:r>
              <a:rPr lang="en-US" dirty="0"/>
              <a:t>An inventory of available national or state-level data sources germane to the data factor;</a:t>
            </a:r>
          </a:p>
          <a:p>
            <a:pPr lvl="1"/>
            <a:r>
              <a:rPr lang="en-US" dirty="0"/>
              <a:t>A discussion of why the available data sources are inadequate for the purposes of assigning a weight to a given data factor; and</a:t>
            </a:r>
          </a:p>
          <a:p>
            <a:pPr lvl="1"/>
            <a:r>
              <a:rPr lang="en-US" dirty="0"/>
              <a:t>A description of how the Governor’s formula is appropriate to distribute funds equitably throughout the state.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</a:rPr>
              <a:t>(Note that weighting a data factor at zero percent </a:t>
            </a:r>
            <a:r>
              <a:rPr lang="en-US" b="1" u="sng" dirty="0">
                <a:solidFill>
                  <a:schemeClr val="accent6"/>
                </a:solidFill>
              </a:rPr>
              <a:t>is not </a:t>
            </a:r>
            <a:r>
              <a:rPr lang="en-US" dirty="0">
                <a:solidFill>
                  <a:schemeClr val="accent6"/>
                </a:solidFill>
              </a:rPr>
              <a:t>allowable under any other circumstance.)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95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Questions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clear plans for allocations in the State Plan: </a:t>
            </a:r>
          </a:p>
          <a:p>
            <a:pPr lvl="1"/>
            <a:r>
              <a:rPr lang="en-US" dirty="0"/>
              <a:t>When referencing WIOA, indicate exactly the specific sections of WIOA</a:t>
            </a:r>
          </a:p>
          <a:p>
            <a:pPr lvl="1"/>
            <a:r>
              <a:rPr lang="en-US" dirty="0"/>
              <a:t>Use the within-state allocations section instead of the state allotments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94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Allotments TEGL</a:t>
            </a:r>
          </a:p>
          <a:p>
            <a:pPr lvl="1"/>
            <a:r>
              <a:rPr lang="en-US" dirty="0"/>
              <a:t>TEGL 16-18 and Change 1</a:t>
            </a:r>
          </a:p>
          <a:p>
            <a:pPr lvl="2"/>
            <a:r>
              <a:rPr lang="en-US" dirty="0">
                <a:hlinkClick r:id="rId2"/>
              </a:rPr>
              <a:t>https://wdr.doleta.gov/directives/corr_doc.cfm?docn=8335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https://wdr.doleta.gov/directives/corr_doc.cfm?DOCN=9450</a:t>
            </a:r>
            <a:endParaRPr lang="en-US" dirty="0"/>
          </a:p>
          <a:p>
            <a:r>
              <a:rPr lang="en-US" dirty="0"/>
              <a:t>Updated Disadvantaged Youth and Adult Data TEGL</a:t>
            </a:r>
          </a:p>
          <a:p>
            <a:pPr lvl="1"/>
            <a:r>
              <a:rPr lang="en-US" dirty="0"/>
              <a:t>TEGL 14-17</a:t>
            </a:r>
          </a:p>
          <a:p>
            <a:pPr lvl="2"/>
            <a:r>
              <a:rPr lang="en-US" dirty="0">
                <a:hlinkClick r:id="rId4"/>
              </a:rPr>
              <a:t>https://wdr.doleta.gov/directives/corr_doc.cfm?DOCN=5794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64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WIOA Within-State Allocations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Discussion of the Formulas for the State Plan Submission</a:t>
            </a:r>
          </a:p>
        </p:txBody>
      </p:sp>
    </p:spTree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  <a:p>
            <a:r>
              <a:rPr lang="en-US" dirty="0"/>
              <a:t>Contact – </a:t>
            </a:r>
            <a:r>
              <a:rPr lang="en-US" dirty="0">
                <a:hlinkClick r:id="rId2"/>
              </a:rPr>
              <a:t>DOL.WIOA@dol.gov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Slides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07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Within-State Allocation Youth Citation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197" y="1442403"/>
            <a:ext cx="4101878" cy="4406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565" y="5834063"/>
            <a:ext cx="3238501" cy="80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4197" y="1416687"/>
            <a:ext cx="2266364" cy="1758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42797" y="3062607"/>
            <a:ext cx="2037764" cy="16827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24737" y="4092576"/>
            <a:ext cx="1755824" cy="2508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Within-State Allocation Youth Citation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 Number Definition Citation: Sec. 127(b)(2)(D)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403" y="3136605"/>
            <a:ext cx="4822051" cy="15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43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WIOA Allotment TEGL 16-18 (Youth)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942" y="1434783"/>
            <a:ext cx="7220379" cy="4406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40" y="5733226"/>
            <a:ext cx="5852160" cy="492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08357" y="1450023"/>
            <a:ext cx="1809163" cy="24161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75057" y="4376103"/>
            <a:ext cx="1656763" cy="233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82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Allotment TEGL 16-18 (Youth)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447" y="1229042"/>
            <a:ext cx="5515813" cy="47907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62737" y="4833303"/>
            <a:ext cx="5344843" cy="11864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95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Allotment TEGL 16-18 (Youth) Cont.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980" y="1837379"/>
            <a:ext cx="6842760" cy="41062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2980" y="3297241"/>
            <a:ext cx="6789420" cy="7870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39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C-1 (One Page Summary)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75" r="4533"/>
          <a:stretch/>
        </p:blipFill>
        <p:spPr>
          <a:xfrm>
            <a:off x="1394479" y="1416686"/>
            <a:ext cx="6111913" cy="49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1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 C-1 (One Page Summary) Cont.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462" y="1470805"/>
            <a:ext cx="6616942" cy="45559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Andy Ridgeway</a:t>
            </a:r>
          </a:p>
          <a:p>
            <a:pPr lvl="1"/>
            <a:r>
              <a:rPr lang="en-US" dirty="0"/>
              <a:t>Unit Chief – Adult Services</a:t>
            </a:r>
          </a:p>
          <a:p>
            <a:pPr lvl="2"/>
            <a:r>
              <a:rPr lang="en-US" dirty="0"/>
              <a:t>Office of Workforce Investment</a:t>
            </a:r>
          </a:p>
          <a:p>
            <a:pPr lvl="2"/>
            <a:r>
              <a:rPr lang="en-US" dirty="0"/>
              <a:t>Employment and Training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" b="37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David Litvin</a:t>
            </a:r>
          </a:p>
          <a:p>
            <a:pPr lvl="1"/>
            <a:r>
              <a:rPr lang="en-US" dirty="0"/>
              <a:t>Budget Analyst</a:t>
            </a:r>
          </a:p>
          <a:p>
            <a:pPr lvl="2"/>
            <a:r>
              <a:rPr lang="en-US" dirty="0"/>
              <a:t>Office of Financial and Administrative Services</a:t>
            </a:r>
          </a:p>
          <a:p>
            <a:pPr lvl="2"/>
            <a:r>
              <a:rPr lang="en-US" dirty="0"/>
              <a:t>Employment and Training Administration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Anita Harvey</a:t>
            </a:r>
          </a:p>
          <a:p>
            <a:pPr lvl="1"/>
            <a:r>
              <a:rPr lang="en-US" dirty="0"/>
              <a:t>Supervisor</a:t>
            </a:r>
          </a:p>
          <a:p>
            <a:pPr lvl="2"/>
            <a:r>
              <a:rPr lang="en-US" dirty="0"/>
              <a:t>Office of Financial and Administrative Services</a:t>
            </a:r>
          </a:p>
          <a:p>
            <a:pPr lvl="2"/>
            <a:r>
              <a:rPr lang="en-US" dirty="0"/>
              <a:t>Employment and Training Administration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r="2642"/>
          <a:stretch>
            <a:fillRect/>
          </a:stretch>
        </p:blipFill>
        <p:spPr/>
      </p:pic>
      <p:pic>
        <p:nvPicPr>
          <p:cNvPr id="11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0" b="7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27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WIOA requirements on Within-State Allocations</a:t>
            </a:r>
          </a:p>
          <a:p>
            <a:r>
              <a:rPr lang="en-US" dirty="0"/>
              <a:t>Role of the State Plan</a:t>
            </a:r>
          </a:p>
          <a:p>
            <a:r>
              <a:rPr lang="en-US" dirty="0"/>
              <a:t>Common questions</a:t>
            </a:r>
          </a:p>
          <a:p>
            <a:r>
              <a:rPr lang="en-US" dirty="0"/>
              <a:t>Sources on allocation methodologies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6C4BC-6A15-44C1-B2D2-31CC1EE831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4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title I Formula Allotments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Dislocated Worker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Youth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Allotment Process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Congress passes a budget appropriating funds</a:t>
            </a:r>
          </a:p>
          <a:p>
            <a:r>
              <a:rPr lang="en-US" dirty="0"/>
              <a:t>The Act makes Youth Activities funds available for obligation on April 1, and makes the WIOA Adult and Dislocated Worker funds available for obligation on July 1 “base” and October 1 “advance”</a:t>
            </a:r>
          </a:p>
          <a:p>
            <a:r>
              <a:rPr lang="en-US" dirty="0"/>
              <a:t>DOL/ETA provides appropriated funds to States/Outlying Areas via formula in WIOA for each program (Allotments TEGL)</a:t>
            </a:r>
          </a:p>
          <a:p>
            <a:r>
              <a:rPr lang="en-US" dirty="0"/>
              <a:t>States provide funds to Local Workforce Areas based on Within-State formulas adopted by State and consistent with WIOA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WIOA talk about Within-State Allocations?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9842" y="1509621"/>
            <a:ext cx="3868340" cy="747897"/>
          </a:xfrm>
        </p:spPr>
        <p:txBody>
          <a:bodyPr/>
          <a:lstStyle/>
          <a:p>
            <a:r>
              <a:rPr lang="en-US" dirty="0"/>
              <a:t>WIOA Within-State Allocation Citations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Youth sec. 128(b)(2) or 128(b)(3)</a:t>
            </a:r>
          </a:p>
          <a:p>
            <a:r>
              <a:rPr lang="en-US" dirty="0"/>
              <a:t>Adult sec. 133(b)(2)(A) or 133(b)(3)</a:t>
            </a:r>
          </a:p>
          <a:p>
            <a:r>
              <a:rPr lang="en-US" dirty="0"/>
              <a:t>Dislocated Worker sec. 133(b)(2)(B)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629150" y="1509621"/>
            <a:ext cx="3887391" cy="747897"/>
          </a:xfrm>
        </p:spPr>
        <p:txBody>
          <a:bodyPr/>
          <a:lstStyle/>
          <a:p>
            <a:r>
              <a:rPr lang="en-US" dirty="0"/>
              <a:t>WIOA Allotment TEGL 16-18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Youth Sub-State Allocations – pg. 4</a:t>
            </a:r>
          </a:p>
          <a:p>
            <a:r>
              <a:rPr lang="en-US" dirty="0"/>
              <a:t>Adult Sub-State Allocations – pg. 8</a:t>
            </a:r>
          </a:p>
          <a:p>
            <a:r>
              <a:rPr lang="en-US" dirty="0"/>
              <a:t>Dislocated Worker Sub-State Allocations – pg. 12</a:t>
            </a:r>
          </a:p>
          <a:p>
            <a:r>
              <a:rPr lang="en-US" dirty="0"/>
              <a:t>Attachment C-1 (One page summary of allocations)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482&quot;&gt;&lt;object type=&quot;3&quot; unique_id=&quot;10483&quot;&gt;&lt;property id=&quot;20148&quot; value=&quot;5&quot;/&gt;&lt;property id=&quot;20300&quot; value=&quot;Slide 1&quot;/&gt;&lt;property id=&quot;20307&quot; value=&quot;288&quot;/&gt;&lt;/object&gt;&lt;object type=&quot;3&quot; unique_id=&quot;10484&quot;&gt;&lt;property id=&quot;20148&quot; value=&quot;5&quot;/&gt;&lt;property id=&quot;20300&quot; value=&quot;Slide 2&quot;/&gt;&lt;property id=&quot;20307&quot; value=&quot;289&quot;/&gt;&lt;/object&gt;&lt;object type=&quot;3&quot; unique_id=&quot;10485&quot;&gt;&lt;property id=&quot;20148&quot; value=&quot;5&quot;/&gt;&lt;property id=&quot;20300&quot; value=&quot;Slide 3&quot;/&gt;&lt;property id=&quot;20307&quot; value=&quot;280&quot;/&gt;&lt;/object&gt;&lt;object type=&quot;3&quot; unique_id=&quot;10486&quot;&gt;&lt;property id=&quot;20148&quot; value=&quot;5&quot;/&gt;&lt;property id=&quot;20300&quot; value=&quot;Slide 4&quot;/&gt;&lt;property id=&quot;20307&quot; value=&quot;273&quot;/&gt;&lt;/object&gt;&lt;object type=&quot;3&quot; unique_id=&quot;10487&quot;&gt;&lt;property id=&quot;20148&quot; value=&quot;5&quot;/&gt;&lt;property id=&quot;20300&quot; value=&quot;Slide 5&quot;/&gt;&lt;property id=&quot;20307&quot; value=&quot;274&quot;/&gt;&lt;/object&gt;&lt;object type=&quot;3&quot; unique_id=&quot;10488&quot;&gt;&lt;property id=&quot;20148&quot; value=&quot;5&quot;/&gt;&lt;property id=&quot;20300&quot; value=&quot;Slide 6&quot;/&gt;&lt;property id=&quot;20307&quot; value=&quot;286&quot;/&gt;&lt;/object&gt;&lt;object type=&quot;3&quot; unique_id=&quot;10489&quot;&gt;&lt;property id=&quot;20148&quot; value=&quot;5&quot;/&gt;&lt;property id=&quot;20300&quot; value=&quot;Slide 7&quot;/&gt;&lt;property id=&quot;20307&quot; value=&quot;272&quot;/&gt;&lt;/object&gt;&lt;object type=&quot;3&quot; unique_id=&quot;10490&quot;&gt;&lt;property id=&quot;20148&quot; value=&quot;5&quot;/&gt;&lt;property id=&quot;20300&quot; value=&quot;Slide 8&quot;/&gt;&lt;property id=&quot;20307&quot; value=&quot;258&quot;/&gt;&lt;/object&gt;&lt;object type=&quot;3&quot; unique_id=&quot;10491&quot;&gt;&lt;property id=&quot;20148&quot; value=&quot;5&quot;/&gt;&lt;property id=&quot;20300&quot; value=&quot;Slide 9&quot;/&gt;&lt;property id=&quot;20307&quot; value=&quot;259&quot;/&gt;&lt;/object&gt;&lt;object type=&quot;3&quot; unique_id=&quot;10492&quot;&gt;&lt;property id=&quot;20148&quot; value=&quot;5&quot;/&gt;&lt;property id=&quot;20300&quot; value=&quot;Slide 10&quot;/&gt;&lt;property id=&quot;20307&quot; value=&quot;260&quot;/&gt;&lt;/object&gt;&lt;object type=&quot;3&quot; unique_id=&quot;10493&quot;&gt;&lt;property id=&quot;20148&quot; value=&quot;5&quot;/&gt;&lt;property id=&quot;20300&quot; value=&quot;Slide 11&quot;/&gt;&lt;property id=&quot;20307&quot; value=&quot;262&quot;/&gt;&lt;/object&gt;&lt;object type=&quot;3&quot; unique_id=&quot;10494&quot;&gt;&lt;property id=&quot;20148&quot; value=&quot;5&quot;/&gt;&lt;property id=&quot;20300&quot; value=&quot;Slide 12&quot;/&gt;&lt;property id=&quot;20307&quot; value=&quot;263&quot;/&gt;&lt;/object&gt;&lt;object type=&quot;3&quot; unique_id=&quot;10495&quot;&gt;&lt;property id=&quot;20148&quot; value=&quot;5&quot;/&gt;&lt;property id=&quot;20300&quot; value=&quot;Slide 13&quot;/&gt;&lt;property id=&quot;20307&quot; value=&quot;276&quot;/&gt;&lt;/object&gt;&lt;object type=&quot;3&quot; unique_id=&quot;10496&quot;&gt;&lt;property id=&quot;20148&quot; value=&quot;5&quot;/&gt;&lt;property id=&quot;20300&quot; value=&quot;Slide 14&quot;/&gt;&lt;property id=&quot;20307&quot; value=&quot;279&quot;/&gt;&lt;/object&gt;&lt;object type=&quot;3&quot; unique_id=&quot;10497&quot;&gt;&lt;property id=&quot;20148&quot; value=&quot;5&quot;/&gt;&lt;property id=&quot;20300&quot; value=&quot;Slide 15&quot;/&gt;&lt;property id=&quot;20307&quot; value=&quot;285&quot;/&gt;&lt;/object&gt;&lt;object type=&quot;3&quot; unique_id=&quot;10498&quot;&gt;&lt;property id=&quot;20148&quot; value=&quot;5&quot;/&gt;&lt;property id=&quot;20300&quot; value=&quot;Slide 16&quot;/&gt;&lt;property id=&quot;20307&quot; value=&quot;271&quot;/&gt;&lt;/object&gt;&lt;object type=&quot;3&quot; unique_id=&quot;10499&quot;&gt;&lt;property id=&quot;20148&quot; value=&quot;5&quot;/&gt;&lt;property id=&quot;20300&quot; value=&quot;Slide 17&quot;/&gt;&lt;property id=&quot;20307&quot; value=&quot;277&quot;/&gt;&lt;/object&gt;&lt;object type=&quot;3&quot; unique_id=&quot;10500&quot;&gt;&lt;property id=&quot;20148&quot; value=&quot;5&quot;/&gt;&lt;property id=&quot;20300&quot; value=&quot;Slide 18&quot;/&gt;&lt;property id=&quot;20307&quot; value=&quot;283&quot;/&gt;&lt;/object&gt;&lt;object type=&quot;3&quot; unique_id=&quot;10501&quot;&gt;&lt;property id=&quot;20148&quot; value=&quot;5&quot;/&gt;&lt;property id=&quot;20300&quot; value=&quot;Slide 19&quot;/&gt;&lt;property id=&quot;20307&quot; value=&quot;284&quot;/&gt;&lt;/object&gt;&lt;object type=&quot;3&quot; unique_id=&quot;10502&quot;&gt;&lt;property id=&quot;20148&quot; value=&quot;5&quot;/&gt;&lt;property id=&quot;20300&quot; value=&quot;Slide 20&quot;/&gt;&lt;property id=&quot;20307&quot; value=&quot;281&quot;/&gt;&lt;/object&gt;&lt;object type=&quot;3&quot; unique_id=&quot;10503&quot;&gt;&lt;property id=&quot;20148&quot; value=&quot;5&quot;/&gt;&lt;property id=&quot;20300&quot; value=&quot;Slide 21&quot;/&gt;&lt;property id=&quot;20307&quot; value=&quot;275&quot;/&gt;&lt;/object&gt;&lt;object type=&quot;3&quot; unique_id=&quot;10504&quot;&gt;&lt;property id=&quot;20148&quot; value=&quot;5&quot;/&gt;&lt;property id=&quot;20300&quot; value=&quot;Slide 22&quot;/&gt;&lt;property id=&quot;20307&quot; value=&quot;282&quot;/&gt;&lt;/object&gt;&lt;/object&gt;&lt;object type=&quot;8&quot; unique_id=&quot;10528&quot;&gt;&lt;/object&gt;&lt;/object&gt;&lt;/database&gt;"/>
  <p:tag name="SECTOMILLISECCONVERTED" val="1"/>
  <p:tag name="MMPROD_NEXTUNIQUEID" val="10010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5900</TotalTime>
  <Words>1786</Words>
  <Application>Microsoft Office PowerPoint</Application>
  <PresentationFormat>On-screen Show (4:3)</PresentationFormat>
  <Paragraphs>235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Calibri</vt:lpstr>
      <vt:lpstr>Cambria Math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What is your role in preparing within state allocations? </vt:lpstr>
      <vt:lpstr>PowerPoint Presentation</vt:lpstr>
      <vt:lpstr>WIOA Within-State Allocations</vt:lpstr>
      <vt:lpstr>PowerPoint Presentation</vt:lpstr>
      <vt:lpstr>PowerPoint Presentation</vt:lpstr>
      <vt:lpstr>PowerPoint Presentation</vt:lpstr>
      <vt:lpstr>WIOA title I Formula Allotments</vt:lpstr>
      <vt:lpstr>Overview of Allotment Process</vt:lpstr>
      <vt:lpstr>Where does WIOA talk about Within-State Allocations?</vt:lpstr>
      <vt:lpstr>State Plan Requirement</vt:lpstr>
      <vt:lpstr>WIOA requirements for Within-State Allocations</vt:lpstr>
      <vt:lpstr>PowerPoint Presentation</vt:lpstr>
      <vt:lpstr>Before this presentation, had you seen this diagram from the TEGL illustrating the options for how to allocate Adult and Youth funding within the state? </vt:lpstr>
      <vt:lpstr>PowerPoint Presentation</vt:lpstr>
      <vt:lpstr>Adult and Youth Common Questions</vt:lpstr>
      <vt:lpstr>Adult and Youth Common Questions Cont.</vt:lpstr>
      <vt:lpstr>Adult and Youth Common Questions Cont.</vt:lpstr>
      <vt:lpstr>For PY 2019, the local areas for my state had no data for the ASU data factor in the within state allocation formula</vt:lpstr>
      <vt:lpstr>Similarly, for PY 2019, the local areas for my state had no data for the excess unemployment data factor in the within state allocation formula</vt:lpstr>
      <vt:lpstr>Adult and Youth Common Questions Cont.</vt:lpstr>
      <vt:lpstr>Adult and Youth Common Questions Cont.</vt:lpstr>
      <vt:lpstr>  Adult and Youth Common    Questions Cont.</vt:lpstr>
      <vt:lpstr>Common Questions Cont.</vt:lpstr>
      <vt:lpstr>Common Questions Cont.</vt:lpstr>
      <vt:lpstr>Common Questions Cont.</vt:lpstr>
      <vt:lpstr>Common Questions Cont.</vt:lpstr>
      <vt:lpstr>Common Questions Cont.</vt:lpstr>
      <vt:lpstr>Resources</vt:lpstr>
      <vt:lpstr>PowerPoint Presentation</vt:lpstr>
      <vt:lpstr>PowerPoint Presentation</vt:lpstr>
      <vt:lpstr>PowerPoint Presentation</vt:lpstr>
      <vt:lpstr>Reference Slides</vt:lpstr>
      <vt:lpstr>WIOA Within-State Allocation Youth Citation</vt:lpstr>
      <vt:lpstr>WIOA Within-State Allocation Youth Citation</vt:lpstr>
      <vt:lpstr> WIOA Allotment TEGL 16-18 (Youth)</vt:lpstr>
      <vt:lpstr>WIOA Allotment TEGL 16-18 (Youth) Cont.</vt:lpstr>
      <vt:lpstr>WIOA Allotment TEGL 16-18 (Youth) Cont.</vt:lpstr>
      <vt:lpstr>Attachment C-1 (One Page Summary)</vt:lpstr>
      <vt:lpstr>Attachment C-1 (One Page Summary)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Aaron Tisdale</cp:lastModifiedBy>
  <cp:revision>288</cp:revision>
  <cp:lastPrinted>2019-11-26T19:18:07Z</cp:lastPrinted>
  <dcterms:created xsi:type="dcterms:W3CDTF">2017-06-21T17:13:53Z</dcterms:created>
  <dcterms:modified xsi:type="dcterms:W3CDTF">2019-12-04T16:54:15Z</dcterms:modified>
</cp:coreProperties>
</file>