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114" d="100"/>
          <a:sy n="114" d="100"/>
        </p:scale>
        <p:origin x="138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1/9/2020</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workforcegps.org/MemberDirectory/MemberDetails?uid=167996" TargetMode="External"/><Relationship Id="rId3" Type="http://schemas.openxmlformats.org/officeDocument/2006/relationships/hyperlink" Target="https://www.workforcegps.org/events/2019/10/25/13/31/Using-Evaluations-to-Inform-WIOA-Strategic-Planning-Activities" TargetMode="External"/><Relationship Id="rId7" Type="http://schemas.openxmlformats.org/officeDocument/2006/relationships/hyperlink" Target="https://www.workforcegps.org/MemberDirectory/MemberDetails?uid=157437"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hyperlink" Target="https://www.workforcegps.org/MemberDirectory/MemberDetails?uid=99178" TargetMode="External"/><Relationship Id="rId5" Type="http://schemas.openxmlformats.org/officeDocument/2006/relationships/hyperlink" Target="https://www.workforcegps.org/MemberDirectory/MemberDetails?uid=112652" TargetMode="External"/><Relationship Id="rId4" Type="http://schemas.openxmlformats.org/officeDocument/2006/relationships/hyperlink" Target="https://www.workforcegps.org/MemberDirectory/MemberDetails?uid=167580" TargetMode="External"/><Relationship Id="rId9" Type="http://schemas.openxmlformats.org/officeDocument/2006/relationships/hyperlink" Target="https://vimeo.com/manage/380097240/gen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t>Event Title: </a:t>
            </a:r>
            <a:r>
              <a:rPr lang="en-US" sz="1600" dirty="0">
                <a:hlinkClick r:id="rId3"/>
              </a:rPr>
              <a:t>Using Evaluations to Inform Strategic Planning Activities</a:t>
            </a:r>
            <a:br>
              <a:rPr lang="en-US" sz="1600" dirty="0"/>
            </a:br>
            <a:r>
              <a:rPr lang="en-US" sz="1100" dirty="0"/>
              <a:t>Date: December 17, 2019</a:t>
            </a:r>
            <a:br>
              <a:rPr lang="en-US" sz="1600" dirty="0"/>
            </a:br>
            <a:r>
              <a:rPr lang="en-US" sz="1100" dirty="0"/>
              <a:t>Moderator(s): </a:t>
            </a:r>
            <a:r>
              <a:rPr lang="en-US" sz="1100" dirty="0">
                <a:hlinkClick r:id="rId4"/>
              </a:rPr>
              <a:t>Gloria Salas-Kos</a:t>
            </a:r>
            <a:r>
              <a:rPr lang="en-US" sz="1100" dirty="0"/>
              <a:t>, </a:t>
            </a:r>
            <a:r>
              <a:rPr lang="en-US" sz="1100" i="1" dirty="0">
                <a:solidFill>
                  <a:srgbClr val="7030A0"/>
                </a:solidFill>
                <a:hlinkClick r:id="rId5">
                  <a:extLst>
                    <a:ext uri="{A12FA001-AC4F-418D-AE19-62706E023703}">
                      <ahyp:hlinkClr xmlns:ahyp="http://schemas.microsoft.com/office/drawing/2018/hyperlinkcolor" val="tx"/>
                    </a:ext>
                  </a:extLst>
                </a:hlinkClick>
              </a:rPr>
              <a:t>Michelle Carson</a:t>
            </a:r>
            <a:br>
              <a:rPr lang="en-US" sz="1100" dirty="0"/>
            </a:br>
            <a:r>
              <a:rPr lang="en-US" sz="1100" dirty="0"/>
              <a:t>Speaker(s): </a:t>
            </a:r>
            <a:r>
              <a:rPr lang="en-US" sz="1100" dirty="0">
                <a:hlinkClick r:id="rId6"/>
              </a:rPr>
              <a:t>Wayne Gordon</a:t>
            </a:r>
            <a:r>
              <a:rPr lang="en-US" sz="1100" dirty="0"/>
              <a:t>, </a:t>
            </a:r>
            <a:r>
              <a:rPr lang="en-US" sz="1100" dirty="0">
                <a:hlinkClick r:id="rId7"/>
              </a:rPr>
              <a:t>Dennis Johnson</a:t>
            </a:r>
            <a:r>
              <a:rPr lang="en-US" sz="1100" dirty="0"/>
              <a:t>, </a:t>
            </a:r>
            <a:r>
              <a:rPr lang="en-US" sz="1100" dirty="0">
                <a:hlinkClick r:id="rId8"/>
              </a:rPr>
              <a:t>Christina Yancey</a:t>
            </a:r>
            <a:br>
              <a:rPr lang="en-US" sz="1600" dirty="0"/>
            </a:br>
            <a:br>
              <a:rPr lang="en-US" sz="2400" dirty="0"/>
            </a:br>
            <a:endParaRPr lang="en-US" sz="2400" dirty="0"/>
          </a:p>
        </p:txBody>
      </p:sp>
      <p:sp>
        <p:nvSpPr>
          <p:cNvPr id="35" name="Text Placeholder 34"/>
          <p:cNvSpPr>
            <a:spLocks noGrp="1"/>
          </p:cNvSpPr>
          <p:nvPr>
            <p:ph type="body" sz="half" idx="2"/>
          </p:nvPr>
        </p:nvSpPr>
        <p:spPr>
          <a:xfrm>
            <a:off x="306098" y="1350176"/>
            <a:ext cx="5079403" cy="5025423"/>
          </a:xfrm>
          <a:ln w="12700"/>
        </p:spPr>
        <p:txBody>
          <a:bodyPr lIns="182880" anchor="t">
            <a:normAutofit fontScale="62500" lnSpcReduction="20000"/>
          </a:bodyPr>
          <a:lstStyle/>
          <a:p>
            <a:pPr marL="0" indent="0">
              <a:buNone/>
            </a:pPr>
            <a:r>
              <a:rPr lang="en-US" dirty="0"/>
              <a:t>The Department of Labor’s (DOL’s) Performance Management Center and the Chief Evaluation Office work collaboratively with the Employment and Training Administration to implement the Evidence Act. This session describes relevant examples of evaluation readiness and capacity aspects for state and local workforce agencies to consider as they move forward with incorporating evaluation and evidence into strategic planning. The speakers also share evaluation and evidence information and activities as it relates to the Department of Labor’s Strategic Plan and the Foundations for Evidence-Based Policymaking Act of 2018 (Evidence Act). In particular, the audience will learn about how DOL: </a:t>
            </a:r>
          </a:p>
          <a:p>
            <a:pPr>
              <a:buFontTx/>
              <a:buChar char="-"/>
            </a:pPr>
            <a:r>
              <a:rPr lang="en-US" dirty="0"/>
              <a:t>Engages key agencies when integrating evaluation into planning activities and developing an evidence portfolio;</a:t>
            </a:r>
          </a:p>
          <a:p>
            <a:pPr>
              <a:buFontTx/>
              <a:buChar char="-"/>
            </a:pPr>
            <a:r>
              <a:rPr lang="en-US" dirty="0"/>
              <a:t>Utilizes evaluation resources and cultivates agency support for evaluation; </a:t>
            </a:r>
          </a:p>
          <a:p>
            <a:pPr>
              <a:buFontTx/>
              <a:buChar char="-"/>
            </a:pPr>
            <a:r>
              <a:rPr lang="en-US" dirty="0"/>
              <a:t>Prioritizes and invests in evaluations; </a:t>
            </a:r>
          </a:p>
          <a:p>
            <a:pPr>
              <a:buFontTx/>
              <a:buChar char="-"/>
            </a:pPr>
            <a:r>
              <a:rPr lang="en-US" dirty="0"/>
              <a:t>Assesses performance and longitudinal data collected; and</a:t>
            </a:r>
          </a:p>
          <a:p>
            <a:pPr>
              <a:buFontTx/>
              <a:buChar char="-"/>
            </a:pPr>
            <a:r>
              <a:rPr lang="en-US" dirty="0"/>
              <a:t>Relies on learning agendas, staff capacity, and third-party evaluators.</a:t>
            </a:r>
          </a:p>
          <a:p>
            <a:pPr marL="0" indent="0">
              <a:buNone/>
            </a:pPr>
            <a:r>
              <a:rPr lang="en-US" b="1" dirty="0">
                <a:solidFill>
                  <a:schemeClr val="accent1">
                    <a:lumMod val="75000"/>
                  </a:schemeClr>
                </a:solidFill>
              </a:rPr>
              <a:t>Recording Link: </a:t>
            </a:r>
            <a:r>
              <a:rPr lang="en-US" dirty="0">
                <a:solidFill>
                  <a:schemeClr val="accent1">
                    <a:lumMod val="75000"/>
                  </a:schemeClr>
                </a:solidFill>
                <a:hlinkClick r:id="rId9"/>
              </a:rPr>
              <a:t>Using Evaluations to Inform Strategic Planning Activities</a:t>
            </a:r>
            <a:endParaRPr lang="en-US"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2645874188"/>
              </p:ext>
            </p:extLst>
          </p:nvPr>
        </p:nvGraphicFramePr>
        <p:xfrm>
          <a:off x="5506262" y="422193"/>
          <a:ext cx="3402846" cy="5867378"/>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421560">
                <a:tc gridSpan="2">
                  <a:txBody>
                    <a:bodyPr/>
                    <a:lstStyle/>
                    <a:p>
                      <a:pPr algn="ctr"/>
                      <a:r>
                        <a:rPr lang="en-US" sz="2400" b="1"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365352">
                <a:tc>
                  <a:txBody>
                    <a:bodyPr/>
                    <a:lstStyle/>
                    <a:p>
                      <a:pPr marL="0" indent="0">
                        <a:buFont typeface="Arial" panose="020B0604020202020204" pitchFamily="34" charset="0"/>
                        <a:buNone/>
                      </a:pPr>
                      <a:r>
                        <a:rPr lang="en-US" sz="1000" b="1" dirty="0"/>
                        <a:t>Overview of</a:t>
                      </a:r>
                      <a:r>
                        <a:rPr lang="en-US" sz="1000" b="1" baseline="0" dirty="0"/>
                        <a:t> Evaluation Readiness and Capacity</a:t>
                      </a:r>
                      <a:endParaRPr lang="en-US" sz="1000" b="1" dirty="0"/>
                    </a:p>
                  </a:txBody>
                  <a:tcPr/>
                </a:tc>
                <a:tc>
                  <a:txBody>
                    <a:bodyPr/>
                    <a:lstStyle/>
                    <a:p>
                      <a:pPr marL="0" indent="0" algn="ctr"/>
                      <a:r>
                        <a:rPr lang="en-US" sz="900" b="1" dirty="0"/>
                        <a:t>4:56</a:t>
                      </a:r>
                    </a:p>
                  </a:txBody>
                  <a:tcPr anchor="ctr"/>
                </a:tc>
                <a:extLst>
                  <a:ext uri="{0D108BD9-81ED-4DB2-BD59-A6C34878D82A}">
                    <a16:rowId xmlns:a16="http://schemas.microsoft.com/office/drawing/2014/main" val="3310568495"/>
                  </a:ext>
                </a:extLst>
              </a:tr>
              <a:tr h="365352">
                <a:tc>
                  <a:txBody>
                    <a:bodyPr/>
                    <a:lstStyle/>
                    <a:p>
                      <a:pPr marL="0" indent="0" algn="l">
                        <a:buFont typeface="Arial" panose="020B0604020202020204" pitchFamily="34" charset="0"/>
                        <a:buNone/>
                      </a:pPr>
                      <a:r>
                        <a:rPr lang="en-US" sz="1000" b="0" dirty="0"/>
                        <a:t>National Scan of State Workforce</a:t>
                      </a:r>
                      <a:r>
                        <a:rPr lang="en-US" sz="1000" b="0" baseline="0" dirty="0"/>
                        <a:t> Agency Research Capacity</a:t>
                      </a:r>
                      <a:endParaRPr lang="en-US" sz="1000" b="0" dirty="0"/>
                    </a:p>
                  </a:txBody>
                  <a:tcPr/>
                </a:tc>
                <a:tc>
                  <a:txBody>
                    <a:bodyPr/>
                    <a:lstStyle/>
                    <a:p>
                      <a:pPr algn="ctr"/>
                      <a:r>
                        <a:rPr lang="en-US" sz="900" dirty="0"/>
                        <a:t>6:01</a:t>
                      </a:r>
                    </a:p>
                  </a:txBody>
                  <a:tcPr anchor="ctr"/>
                </a:tc>
                <a:extLst>
                  <a:ext uri="{0D108BD9-81ED-4DB2-BD59-A6C34878D82A}">
                    <a16:rowId xmlns:a16="http://schemas.microsoft.com/office/drawing/2014/main" val="2075400689"/>
                  </a:ext>
                </a:extLst>
              </a:tr>
              <a:tr h="365352">
                <a:tc>
                  <a:txBody>
                    <a:bodyPr/>
                    <a:lstStyle/>
                    <a:p>
                      <a:pPr marL="0" indent="0">
                        <a:buFont typeface="Arial" panose="020B0604020202020204" pitchFamily="34" charset="0"/>
                        <a:buNone/>
                      </a:pPr>
                      <a:r>
                        <a:rPr lang="en-US" sz="1000" b="0" dirty="0"/>
                        <a:t>Turning</a:t>
                      </a:r>
                      <a:r>
                        <a:rPr lang="en-US" sz="1000" b="0" baseline="0" dirty="0"/>
                        <a:t> a News Scan into Tools and Resources</a:t>
                      </a:r>
                      <a:endParaRPr lang="en-US" sz="1000" b="0" dirty="0"/>
                    </a:p>
                  </a:txBody>
                  <a:tcPr/>
                </a:tc>
                <a:tc>
                  <a:txBody>
                    <a:bodyPr/>
                    <a:lstStyle/>
                    <a:p>
                      <a:pPr algn="ctr"/>
                      <a:r>
                        <a:rPr lang="en-US" sz="900" dirty="0"/>
                        <a:t>8:00</a:t>
                      </a:r>
                    </a:p>
                  </a:txBody>
                  <a:tcPr anchor="ctr"/>
                </a:tc>
                <a:extLst>
                  <a:ext uri="{0D108BD9-81ED-4DB2-BD59-A6C34878D82A}">
                    <a16:rowId xmlns:a16="http://schemas.microsoft.com/office/drawing/2014/main" val="812580546"/>
                  </a:ext>
                </a:extLst>
              </a:tr>
              <a:tr h="224832">
                <a:tc>
                  <a:txBody>
                    <a:bodyPr/>
                    <a:lstStyle/>
                    <a:p>
                      <a:pPr marL="0" indent="0">
                        <a:buFont typeface="Arial" panose="020B0604020202020204" pitchFamily="34" charset="0"/>
                        <a:buNone/>
                      </a:pPr>
                      <a:r>
                        <a:rPr lang="en-US" sz="1000" b="0" dirty="0"/>
                        <a:t>Meeting</a:t>
                      </a:r>
                      <a:r>
                        <a:rPr lang="en-US" sz="1000" b="0" baseline="0" dirty="0"/>
                        <a:t> Program Evaluation Requirements</a:t>
                      </a:r>
                      <a:endParaRPr lang="en-US" sz="1000" b="0" dirty="0"/>
                    </a:p>
                  </a:txBody>
                  <a:tcPr/>
                </a:tc>
                <a:tc>
                  <a:txBody>
                    <a:bodyPr/>
                    <a:lstStyle/>
                    <a:p>
                      <a:pPr algn="ctr"/>
                      <a:r>
                        <a:rPr lang="en-US" sz="900" dirty="0"/>
                        <a:t>8:21</a:t>
                      </a:r>
                    </a:p>
                  </a:txBody>
                  <a:tcPr anchor="ctr"/>
                </a:tc>
                <a:extLst>
                  <a:ext uri="{0D108BD9-81ED-4DB2-BD59-A6C34878D82A}">
                    <a16:rowId xmlns:a16="http://schemas.microsoft.com/office/drawing/2014/main" val="10004"/>
                  </a:ext>
                </a:extLst>
              </a:tr>
              <a:tr h="224832">
                <a:tc>
                  <a:txBody>
                    <a:bodyPr/>
                    <a:lstStyle/>
                    <a:p>
                      <a:pPr marL="0" indent="0">
                        <a:buFont typeface="Arial" panose="020B0604020202020204" pitchFamily="34" charset="0"/>
                        <a:buNone/>
                      </a:pPr>
                      <a:r>
                        <a:rPr lang="en-US" sz="1000" b="1" dirty="0"/>
                        <a:t>Strategic Planning Activities</a:t>
                      </a:r>
                    </a:p>
                  </a:txBody>
                  <a:tcPr/>
                </a:tc>
                <a:tc>
                  <a:txBody>
                    <a:bodyPr/>
                    <a:lstStyle/>
                    <a:p>
                      <a:pPr algn="ctr"/>
                      <a:r>
                        <a:rPr lang="en-US" sz="900" b="1" dirty="0"/>
                        <a:t>11:00</a:t>
                      </a:r>
                    </a:p>
                  </a:txBody>
                  <a:tcPr anchor="ctr"/>
                </a:tc>
                <a:extLst>
                  <a:ext uri="{0D108BD9-81ED-4DB2-BD59-A6C34878D82A}">
                    <a16:rowId xmlns:a16="http://schemas.microsoft.com/office/drawing/2014/main" val="10005"/>
                  </a:ext>
                </a:extLst>
              </a:tr>
              <a:tr h="365352">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The Whole Ball Game: Formulate</a:t>
                      </a:r>
                      <a:r>
                        <a:rPr lang="en-US" sz="1000" b="0" baseline="0" dirty="0"/>
                        <a:t>, Execute and Assess</a:t>
                      </a:r>
                      <a:endParaRPr lang="en-US" sz="1000" b="0" dirty="0"/>
                    </a:p>
                  </a:txBody>
                  <a:tcPr/>
                </a:tc>
                <a:tc>
                  <a:txBody>
                    <a:bodyPr/>
                    <a:lstStyle/>
                    <a:p>
                      <a:pPr algn="ctr"/>
                      <a:r>
                        <a:rPr lang="en-US" sz="900" dirty="0"/>
                        <a:t>11:27</a:t>
                      </a:r>
                    </a:p>
                  </a:txBody>
                  <a:tcPr anchor="ctr"/>
                </a:tc>
                <a:extLst>
                  <a:ext uri="{0D108BD9-81ED-4DB2-BD59-A6C34878D82A}">
                    <a16:rowId xmlns:a16="http://schemas.microsoft.com/office/drawing/2014/main" val="10006"/>
                  </a:ext>
                </a:extLst>
              </a:tr>
              <a:tr h="289538">
                <a:tc>
                  <a:txBody>
                    <a:bodyPr/>
                    <a:lstStyle/>
                    <a:p>
                      <a:pPr marL="0" indent="0">
                        <a:buFont typeface="Arial" panose="020B0604020202020204" pitchFamily="34" charset="0"/>
                        <a:buNone/>
                      </a:pPr>
                      <a:r>
                        <a:rPr lang="en-US" sz="1000" b="0" dirty="0"/>
                        <a:t>The Planning</a:t>
                      </a:r>
                      <a:r>
                        <a:rPr lang="en-US" sz="1000" b="0" baseline="0" dirty="0"/>
                        <a:t> Framework</a:t>
                      </a:r>
                      <a:endParaRPr lang="en-US" sz="1000" b="0" dirty="0"/>
                    </a:p>
                  </a:txBody>
                  <a:tcPr/>
                </a:tc>
                <a:tc>
                  <a:txBody>
                    <a:bodyPr/>
                    <a:lstStyle/>
                    <a:p>
                      <a:pPr algn="ctr"/>
                      <a:r>
                        <a:rPr lang="en-US" sz="900" dirty="0"/>
                        <a:t>12:34</a:t>
                      </a:r>
                    </a:p>
                  </a:txBody>
                  <a:tcPr anchor="ctr"/>
                </a:tc>
                <a:extLst>
                  <a:ext uri="{0D108BD9-81ED-4DB2-BD59-A6C34878D82A}">
                    <a16:rowId xmlns:a16="http://schemas.microsoft.com/office/drawing/2014/main" val="1365116506"/>
                  </a:ext>
                </a:extLst>
              </a:tr>
              <a:tr h="224832">
                <a:tc>
                  <a:txBody>
                    <a:bodyPr/>
                    <a:lstStyle/>
                    <a:p>
                      <a:pPr marL="0" indent="0">
                        <a:buFont typeface="Arial" panose="020B0604020202020204" pitchFamily="34" charset="0"/>
                        <a:buNone/>
                      </a:pPr>
                      <a:r>
                        <a:rPr lang="en-US" sz="1000" b="0" dirty="0"/>
                        <a:t>How a Plan May</a:t>
                      </a:r>
                      <a:r>
                        <a:rPr lang="en-US" sz="1000" b="0" baseline="0" dirty="0"/>
                        <a:t> be Organized</a:t>
                      </a:r>
                      <a:endParaRPr lang="en-US" sz="1000" b="0" dirty="0"/>
                    </a:p>
                  </a:txBody>
                  <a:tcPr/>
                </a:tc>
                <a:tc>
                  <a:txBody>
                    <a:bodyPr/>
                    <a:lstStyle/>
                    <a:p>
                      <a:pPr algn="ctr"/>
                      <a:r>
                        <a:rPr lang="en-US" sz="900" dirty="0"/>
                        <a:t>14:03</a:t>
                      </a:r>
                    </a:p>
                  </a:txBody>
                  <a:tcPr anchor="ctr"/>
                </a:tc>
                <a:extLst>
                  <a:ext uri="{0D108BD9-81ED-4DB2-BD59-A6C34878D82A}">
                    <a16:rowId xmlns:a16="http://schemas.microsoft.com/office/drawing/2014/main" val="10009"/>
                  </a:ext>
                </a:extLst>
              </a:tr>
              <a:tr h="224832">
                <a:tc>
                  <a:txBody>
                    <a:bodyPr/>
                    <a:lstStyle/>
                    <a:p>
                      <a:pPr marL="0" indent="0">
                        <a:buFont typeface="Arial" panose="020B0604020202020204" pitchFamily="34" charset="0"/>
                        <a:buNone/>
                      </a:pPr>
                      <a:r>
                        <a:rPr lang="en-US" sz="1000" b="1" dirty="0"/>
                        <a:t>Evidence and Evaluations</a:t>
                      </a:r>
                    </a:p>
                  </a:txBody>
                  <a:tcPr/>
                </a:tc>
                <a:tc>
                  <a:txBody>
                    <a:bodyPr/>
                    <a:lstStyle/>
                    <a:p>
                      <a:pPr algn="ctr"/>
                      <a:r>
                        <a:rPr lang="en-US" sz="900" b="1" dirty="0"/>
                        <a:t>15:39</a:t>
                      </a:r>
                    </a:p>
                  </a:txBody>
                  <a:tcPr anchor="ctr"/>
                </a:tc>
                <a:extLst>
                  <a:ext uri="{0D108BD9-81ED-4DB2-BD59-A6C34878D82A}">
                    <a16:rowId xmlns:a16="http://schemas.microsoft.com/office/drawing/2014/main" val="2501489609"/>
                  </a:ext>
                </a:extLst>
              </a:tr>
              <a:tr h="365352">
                <a:tc>
                  <a:txBody>
                    <a:bodyPr/>
                    <a:lstStyle/>
                    <a:p>
                      <a:pPr marL="0" indent="0">
                        <a:buFont typeface="Arial" panose="020B0604020202020204" pitchFamily="34" charset="0"/>
                        <a:buNone/>
                      </a:pPr>
                      <a:r>
                        <a:rPr lang="en-US" sz="1000" b="0" dirty="0"/>
                        <a:t>DOL’s Strategy Cascades into Evidence-Building</a:t>
                      </a:r>
                      <a:r>
                        <a:rPr lang="en-US" sz="1000" b="0" baseline="0" dirty="0"/>
                        <a:t> Plan</a:t>
                      </a:r>
                      <a:endParaRPr lang="en-US" sz="1000" b="0" dirty="0"/>
                    </a:p>
                  </a:txBody>
                  <a:tcPr/>
                </a:tc>
                <a:tc>
                  <a:txBody>
                    <a:bodyPr/>
                    <a:lstStyle/>
                    <a:p>
                      <a:pPr algn="ctr"/>
                      <a:r>
                        <a:rPr lang="en-US" sz="900" dirty="0"/>
                        <a:t>16:11</a:t>
                      </a:r>
                    </a:p>
                  </a:txBody>
                  <a:tcPr anchor="ctr"/>
                </a:tc>
                <a:extLst>
                  <a:ext uri="{0D108BD9-81ED-4DB2-BD59-A6C34878D82A}">
                    <a16:rowId xmlns:a16="http://schemas.microsoft.com/office/drawing/2014/main" val="1577649460"/>
                  </a:ext>
                </a:extLst>
              </a:tr>
              <a:tr h="224832">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What is Evidence?</a:t>
                      </a:r>
                    </a:p>
                  </a:txBody>
                  <a:tcPr/>
                </a:tc>
                <a:tc>
                  <a:txBody>
                    <a:bodyPr/>
                    <a:lstStyle/>
                    <a:p>
                      <a:pPr algn="ctr"/>
                      <a:r>
                        <a:rPr lang="en-US" sz="900" dirty="0"/>
                        <a:t>20.27</a:t>
                      </a:r>
                    </a:p>
                  </a:txBody>
                  <a:tcPr anchor="ctr"/>
                </a:tc>
                <a:extLst>
                  <a:ext uri="{0D108BD9-81ED-4DB2-BD59-A6C34878D82A}">
                    <a16:rowId xmlns:a16="http://schemas.microsoft.com/office/drawing/2014/main" val="3231640449"/>
                  </a:ext>
                </a:extLst>
              </a:tr>
              <a:tr h="365352">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Planning</a:t>
                      </a:r>
                      <a:r>
                        <a:rPr lang="en-US" sz="1000" b="0" kern="1200" baseline="0" dirty="0">
                          <a:solidFill>
                            <a:schemeClr val="dk1"/>
                          </a:solidFill>
                          <a:latin typeface="+mn-lt"/>
                          <a:ea typeface="+mn-ea"/>
                          <a:cs typeface="+mn-cs"/>
                        </a:rPr>
                        <a:t> Anchors the Continuous Improvement Process</a:t>
                      </a:r>
                      <a:endParaRPr lang="en-US" sz="1000" b="0" kern="1200" dirty="0">
                        <a:solidFill>
                          <a:schemeClr val="dk1"/>
                        </a:solidFill>
                        <a:latin typeface="+mn-lt"/>
                        <a:ea typeface="+mn-ea"/>
                        <a:cs typeface="+mn-cs"/>
                      </a:endParaRPr>
                    </a:p>
                  </a:txBody>
                  <a:tcPr/>
                </a:tc>
                <a:tc>
                  <a:txBody>
                    <a:bodyPr/>
                    <a:lstStyle/>
                    <a:p>
                      <a:pPr algn="ctr"/>
                      <a:r>
                        <a:rPr lang="en-US" sz="900" dirty="0"/>
                        <a:t>25:24</a:t>
                      </a:r>
                    </a:p>
                  </a:txBody>
                  <a:tcPr anchor="ctr"/>
                </a:tc>
                <a:extLst>
                  <a:ext uri="{0D108BD9-81ED-4DB2-BD59-A6C34878D82A}">
                    <a16:rowId xmlns:a16="http://schemas.microsoft.com/office/drawing/2014/main" val="206804161"/>
                  </a:ext>
                </a:extLst>
              </a:tr>
              <a:tr h="365352">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Building Evidence through Synthesis of Research</a:t>
                      </a:r>
                    </a:p>
                  </a:txBody>
                  <a:tcPr/>
                </a:tc>
                <a:tc>
                  <a:txBody>
                    <a:bodyPr/>
                    <a:lstStyle/>
                    <a:p>
                      <a:pPr algn="ctr"/>
                      <a:r>
                        <a:rPr lang="en-US" sz="900" dirty="0"/>
                        <a:t>28:48</a:t>
                      </a:r>
                    </a:p>
                  </a:txBody>
                  <a:tcPr anchor="ctr"/>
                </a:tc>
                <a:extLst>
                  <a:ext uri="{0D108BD9-81ED-4DB2-BD59-A6C34878D82A}">
                    <a16:rowId xmlns:a16="http://schemas.microsoft.com/office/drawing/2014/main" val="1716858679"/>
                  </a:ext>
                </a:extLst>
              </a:tr>
              <a:tr h="224832">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Recap, Resources, and Questions</a:t>
                      </a:r>
                    </a:p>
                  </a:txBody>
                  <a:tcPr/>
                </a:tc>
                <a:tc>
                  <a:txBody>
                    <a:bodyPr/>
                    <a:lstStyle/>
                    <a:p>
                      <a:pPr algn="ctr"/>
                      <a:r>
                        <a:rPr lang="en-US" sz="900" dirty="0"/>
                        <a:t>34:55</a:t>
                      </a:r>
                    </a:p>
                  </a:txBody>
                  <a:tcPr anchor="ctr"/>
                </a:tc>
                <a:extLst>
                  <a:ext uri="{0D108BD9-81ED-4DB2-BD59-A6C34878D82A}">
                    <a16:rowId xmlns:a16="http://schemas.microsoft.com/office/drawing/2014/main" val="3995260037"/>
                  </a:ext>
                </a:extLst>
              </a:tr>
              <a:tr h="365352">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Evaluations and Evidence to Inform Strategic Planning</a:t>
                      </a:r>
                    </a:p>
                  </a:txBody>
                  <a:tcPr/>
                </a:tc>
                <a:tc>
                  <a:txBody>
                    <a:bodyPr/>
                    <a:lstStyle/>
                    <a:p>
                      <a:pPr algn="ctr"/>
                      <a:r>
                        <a:rPr lang="en-US" sz="900" dirty="0"/>
                        <a:t>36:30</a:t>
                      </a:r>
                    </a:p>
                  </a:txBody>
                  <a:tcPr anchor="ctr"/>
                </a:tc>
                <a:extLst>
                  <a:ext uri="{0D108BD9-81ED-4DB2-BD59-A6C34878D82A}">
                    <a16:rowId xmlns:a16="http://schemas.microsoft.com/office/drawing/2014/main" val="3130188558"/>
                  </a:ext>
                </a:extLst>
              </a:tr>
              <a:tr h="224832">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Resources</a:t>
                      </a:r>
                    </a:p>
                  </a:txBody>
                  <a:tcPr/>
                </a:tc>
                <a:tc>
                  <a:txBody>
                    <a:bodyPr/>
                    <a:lstStyle/>
                    <a:p>
                      <a:pPr algn="ctr"/>
                      <a:r>
                        <a:rPr lang="en-US" sz="900" dirty="0"/>
                        <a:t>36:32</a:t>
                      </a:r>
                    </a:p>
                  </a:txBody>
                  <a:tcPr anchor="ctr"/>
                </a:tc>
                <a:extLst>
                  <a:ext uri="{0D108BD9-81ED-4DB2-BD59-A6C34878D82A}">
                    <a16:rowId xmlns:a16="http://schemas.microsoft.com/office/drawing/2014/main" val="2122160807"/>
                  </a:ext>
                </a:extLst>
              </a:tr>
              <a:tr h="224832">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Questions and Responses</a:t>
                      </a:r>
                    </a:p>
                  </a:txBody>
                  <a:tcPr/>
                </a:tc>
                <a:tc>
                  <a:txBody>
                    <a:bodyPr/>
                    <a:lstStyle/>
                    <a:p>
                      <a:pPr algn="ctr"/>
                      <a:r>
                        <a:rPr lang="en-US" sz="900" dirty="0"/>
                        <a:t>38:48</a:t>
                      </a:r>
                    </a:p>
                  </a:txBody>
                  <a:tcPr anchor="ctr"/>
                </a:tc>
                <a:extLst>
                  <a:ext uri="{0D108BD9-81ED-4DB2-BD59-A6C34878D82A}">
                    <a16:rowId xmlns:a16="http://schemas.microsoft.com/office/drawing/2014/main" val="1080788399"/>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Using Evaluations to Inform Strategic Planning Activities Date: December 17, 2019 Mo&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6260</TotalTime>
  <Words>322</Words>
  <Application>Microsoft Office PowerPoint</Application>
  <PresentationFormat>On-screen Show (4:3)</PresentationFormat>
  <Paragraphs>44</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Using Evaluations to Inform Strategic Planning Activities Date: December 17, 2019 Moderator(s): Gloria Salas-Kos, Michelle Carson Speaker(s): Wayne Gordon, Dennis Johnson, Christina Yancey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107</cp:revision>
  <dcterms:created xsi:type="dcterms:W3CDTF">2017-09-27T21:43:17Z</dcterms:created>
  <dcterms:modified xsi:type="dcterms:W3CDTF">2020-01-09T14:16:44Z</dcterms:modified>
</cp:coreProperties>
</file>