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47"/>
  </p:notesMasterIdLst>
  <p:sldIdLst>
    <p:sldId id="305" r:id="rId7"/>
    <p:sldId id="256" r:id="rId8"/>
    <p:sldId id="265" r:id="rId9"/>
    <p:sldId id="306" r:id="rId10"/>
    <p:sldId id="295" r:id="rId11"/>
    <p:sldId id="282" r:id="rId12"/>
    <p:sldId id="286" r:id="rId13"/>
    <p:sldId id="307" r:id="rId14"/>
    <p:sldId id="308" r:id="rId15"/>
    <p:sldId id="309" r:id="rId16"/>
    <p:sldId id="311" r:id="rId17"/>
    <p:sldId id="310" r:id="rId18"/>
    <p:sldId id="312" r:id="rId19"/>
    <p:sldId id="332" r:id="rId20"/>
    <p:sldId id="313" r:id="rId21"/>
    <p:sldId id="314" r:id="rId22"/>
    <p:sldId id="315" r:id="rId23"/>
    <p:sldId id="316" r:id="rId24"/>
    <p:sldId id="317" r:id="rId25"/>
    <p:sldId id="318" r:id="rId26"/>
    <p:sldId id="319" r:id="rId27"/>
    <p:sldId id="336" r:id="rId28"/>
    <p:sldId id="320" r:id="rId29"/>
    <p:sldId id="331" r:id="rId30"/>
    <p:sldId id="321" r:id="rId31"/>
    <p:sldId id="322" r:id="rId32"/>
    <p:sldId id="323" r:id="rId33"/>
    <p:sldId id="324" r:id="rId34"/>
    <p:sldId id="330" r:id="rId35"/>
    <p:sldId id="325" r:id="rId36"/>
    <p:sldId id="326" r:id="rId37"/>
    <p:sldId id="327" r:id="rId38"/>
    <p:sldId id="328" r:id="rId39"/>
    <p:sldId id="329" r:id="rId40"/>
    <p:sldId id="333" r:id="rId41"/>
    <p:sldId id="281" r:id="rId42"/>
    <p:sldId id="335" r:id="rId43"/>
    <p:sldId id="274" r:id="rId44"/>
    <p:sldId id="275" r:id="rId45"/>
    <p:sldId id="297"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6395" autoAdjust="0"/>
  </p:normalViewPr>
  <p:slideViewPr>
    <p:cSldViewPr snapToGrid="0">
      <p:cViewPr varScale="1">
        <p:scale>
          <a:sx n="81" d="100"/>
          <a:sy n="81" d="100"/>
        </p:scale>
        <p:origin x="10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Lamb" userId="e04054f8-2e2a-42b4-87e1-29b1f1e2f6f1" providerId="ADAL" clId="{B0F80149-1C3F-4ACA-8268-A2ACB20E1B57}"/>
    <pc:docChg chg="custSel modSld">
      <pc:chgData name="Margaret Lamb" userId="e04054f8-2e2a-42b4-87e1-29b1f1e2f6f1" providerId="ADAL" clId="{B0F80149-1C3F-4ACA-8268-A2ACB20E1B57}" dt="2019-12-05T17:41:07.598" v="31" actId="478"/>
      <pc:docMkLst>
        <pc:docMk/>
      </pc:docMkLst>
      <pc:sldChg chg="addSp delSp modSp">
        <pc:chgData name="Margaret Lamb" userId="e04054f8-2e2a-42b4-87e1-29b1f1e2f6f1" providerId="ADAL" clId="{B0F80149-1C3F-4ACA-8268-A2ACB20E1B57}" dt="2019-12-05T17:41:07.598" v="31" actId="478"/>
        <pc:sldMkLst>
          <pc:docMk/>
          <pc:sldMk cId="2663552957" sldId="256"/>
        </pc:sldMkLst>
        <pc:spChg chg="mod">
          <ac:chgData name="Margaret Lamb" userId="e04054f8-2e2a-42b4-87e1-29b1f1e2f6f1" providerId="ADAL" clId="{B0F80149-1C3F-4ACA-8268-A2ACB20E1B57}" dt="2019-12-05T17:41:01.915" v="30" actId="20577"/>
          <ac:spMkLst>
            <pc:docMk/>
            <pc:sldMk cId="2663552957" sldId="256"/>
            <ac:spMk id="2" creationId="{3D15FB03-888E-4898-A21E-566F5D1EB9B1}"/>
          </ac:spMkLst>
        </pc:spChg>
        <pc:spChg chg="del">
          <ac:chgData name="Margaret Lamb" userId="e04054f8-2e2a-42b4-87e1-29b1f1e2f6f1" providerId="ADAL" clId="{B0F80149-1C3F-4ACA-8268-A2ACB20E1B57}" dt="2019-12-05T17:41:07.598" v="31" actId="478"/>
          <ac:spMkLst>
            <pc:docMk/>
            <pc:sldMk cId="2663552957" sldId="256"/>
            <ac:spMk id="3" creationId="{0DCE6580-02A5-4B5B-8FD9-9A15C6CEA398}"/>
          </ac:spMkLst>
        </pc:spChg>
        <pc:spChg chg="add mod">
          <ac:chgData name="Margaret Lamb" userId="e04054f8-2e2a-42b4-87e1-29b1f1e2f6f1" providerId="ADAL" clId="{B0F80149-1C3F-4ACA-8268-A2ACB20E1B57}" dt="2019-12-05T17:41:07.598" v="31" actId="478"/>
          <ac:spMkLst>
            <pc:docMk/>
            <pc:sldMk cId="2663552957" sldId="256"/>
            <ac:spMk id="5" creationId="{3D419B2D-5403-4628-81B9-81B43B949B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01755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061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microsoft.com/office/2007/relationships/hdphoto" Target="../media/hdphoto1.wdp"/><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dr.doleta.gov/directives/attach/TEGL/TEGL_13-18_Attachment-3_Acc.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s://taa.workforcegps.org/sitecore/content/global/events/2019/06/26/18/36/Seven-Tips-for-Preparing-Approvable-TAA-Program-Reserve-Funding-Requests" TargetMode="External"/><Relationship Id="rId2" Type="http://schemas.openxmlformats.org/officeDocument/2006/relationships/hyperlink" Target="https://www.doleta.gov/tradeact/taa-data/financial-reporting/"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leta.gov/grants/financial_reporting.cfm" TargetMode="External"/><Relationship Id="rId2" Type="http://schemas.openxmlformats.org/officeDocument/2006/relationships/hyperlink" Target="https://www.doleta.gov/grants/pdf/ETA-9130_Financial_Reporting_Resources.pdf" TargetMode="External"/><Relationship Id="rId1" Type="http://schemas.openxmlformats.org/officeDocument/2006/relationships/slideLayout" Target="../slideLayouts/slideLayout16.xml"/><Relationship Id="rId6" Type="http://schemas.openxmlformats.org/officeDocument/2006/relationships/hyperlink" Target="https://taa.workforcegps.org/events" TargetMode="External"/><Relationship Id="rId5" Type="http://schemas.openxmlformats.org/officeDocument/2006/relationships/hyperlink" Target="https://www.doleta.gov/tradeact/taa-data/participant-reporting/" TargetMode="External"/><Relationship Id="rId4" Type="http://schemas.openxmlformats.org/officeDocument/2006/relationships/hyperlink" Target="https://www.doleta.gov/tradeact/taa-data/financial-report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lstStyle/>
          <a:p>
            <a:r>
              <a:rPr lang="en-US" dirty="0"/>
              <a:t>Grant Basics</a:t>
            </a:r>
          </a:p>
        </p:txBody>
      </p:sp>
      <p:sp>
        <p:nvSpPr>
          <p:cNvPr id="4" name="Text Placeholder 3"/>
          <p:cNvSpPr>
            <a:spLocks noGrp="1"/>
          </p:cNvSpPr>
          <p:nvPr>
            <p:ph type="body" idx="1"/>
          </p:nvPr>
        </p:nvSpPr>
        <p:spPr/>
        <p:txBody>
          <a:bodyPr/>
          <a:lstStyle/>
          <a:p>
            <a:r>
              <a:rPr lang="en-US" dirty="0"/>
              <a:t>Training and Other Activity (</a:t>
            </a:r>
            <a:r>
              <a:rPr lang="en-US" dirty="0" err="1"/>
              <a:t>TaOA</a:t>
            </a:r>
            <a:r>
              <a:rPr lang="en-US" dirty="0"/>
              <a:t>) Grants</a:t>
            </a:r>
          </a:p>
        </p:txBody>
      </p:sp>
      <p:sp>
        <p:nvSpPr>
          <p:cNvPr id="5" name="Content Placeholder 4"/>
          <p:cNvSpPr>
            <a:spLocks noGrp="1"/>
          </p:cNvSpPr>
          <p:nvPr>
            <p:ph sz="half" idx="2"/>
          </p:nvPr>
        </p:nvSpPr>
        <p:spPr>
          <a:xfrm>
            <a:off x="839788" y="1989878"/>
            <a:ext cx="5871563" cy="4199785"/>
          </a:xfrm>
        </p:spPr>
        <p:txBody>
          <a:bodyPr/>
          <a:lstStyle/>
          <a:p>
            <a:r>
              <a:rPr lang="en-US" dirty="0"/>
              <a:t>Up to Three Grants Active at One Time</a:t>
            </a:r>
          </a:p>
          <a:p>
            <a:pPr lvl="1"/>
            <a:r>
              <a:rPr lang="en-US" dirty="0"/>
              <a:t>First In First Out (FIFO)</a:t>
            </a:r>
          </a:p>
          <a:p>
            <a:r>
              <a:rPr lang="en-US" dirty="0"/>
              <a:t>Reported as Total Cumulative Expenditures</a:t>
            </a:r>
          </a:p>
          <a:p>
            <a:r>
              <a:rPr lang="en-US" dirty="0"/>
              <a:t>Includes Subcomponents</a:t>
            </a:r>
          </a:p>
          <a:p>
            <a:pPr lvl="1"/>
            <a:r>
              <a:rPr lang="en-US" dirty="0"/>
              <a:t>Training</a:t>
            </a:r>
          </a:p>
          <a:p>
            <a:pPr lvl="1"/>
            <a:r>
              <a:rPr lang="en-US" dirty="0"/>
              <a:t>Case Management</a:t>
            </a:r>
          </a:p>
          <a:p>
            <a:pPr lvl="1"/>
            <a:r>
              <a:rPr lang="en-US" dirty="0"/>
              <a:t>Administration</a:t>
            </a:r>
          </a:p>
          <a:p>
            <a:pPr lvl="1"/>
            <a:r>
              <a:rPr lang="en-US" dirty="0"/>
              <a:t>Job Search and Relocation</a:t>
            </a:r>
          </a:p>
          <a:p>
            <a:endParaRPr lang="en-US" dirty="0"/>
          </a:p>
          <a:p>
            <a:endParaRPr lang="en-US" dirty="0"/>
          </a:p>
        </p:txBody>
      </p:sp>
      <p:grpSp>
        <p:nvGrpSpPr>
          <p:cNvPr id="26" name="Group 25"/>
          <p:cNvGrpSpPr/>
          <p:nvPr/>
        </p:nvGrpSpPr>
        <p:grpSpPr>
          <a:xfrm>
            <a:off x="7086599" y="2197696"/>
            <a:ext cx="4624540" cy="3657600"/>
            <a:chOff x="7086599" y="2197696"/>
            <a:chExt cx="4624540" cy="3657600"/>
          </a:xfrm>
        </p:grpSpPr>
        <p:sp>
          <p:nvSpPr>
            <p:cNvPr id="8" name="Rectangle 7"/>
            <p:cNvSpPr/>
            <p:nvPr/>
          </p:nvSpPr>
          <p:spPr>
            <a:xfrm>
              <a:off x="7086599" y="2197696"/>
              <a:ext cx="2377440" cy="3657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Total </a:t>
              </a:r>
              <a:r>
                <a:rPr lang="en-US" dirty="0" err="1"/>
                <a:t>TaOA</a:t>
              </a:r>
              <a:r>
                <a:rPr lang="en-US" dirty="0"/>
                <a:t> Expenditures</a:t>
              </a:r>
            </a:p>
          </p:txBody>
        </p:sp>
        <p:cxnSp>
          <p:nvCxnSpPr>
            <p:cNvPr id="13" name="Straight Arrow Connector 12"/>
            <p:cNvCxnSpPr/>
            <p:nvPr/>
          </p:nvCxnSpPr>
          <p:spPr>
            <a:xfrm flipH="1">
              <a:off x="8981904" y="2726575"/>
              <a:ext cx="1018308" cy="24937"/>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angle 14"/>
            <p:cNvSpPr/>
            <p:nvPr/>
          </p:nvSpPr>
          <p:spPr>
            <a:xfrm>
              <a:off x="10099964" y="2435629"/>
              <a:ext cx="1611175" cy="63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a:t>
              </a:r>
            </a:p>
          </p:txBody>
        </p:sp>
        <p:sp>
          <p:nvSpPr>
            <p:cNvPr id="17" name="Rectangle 16"/>
            <p:cNvSpPr/>
            <p:nvPr/>
          </p:nvSpPr>
          <p:spPr>
            <a:xfrm>
              <a:off x="10099964" y="3176723"/>
              <a:ext cx="1611175" cy="6317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Case Management</a:t>
              </a:r>
            </a:p>
          </p:txBody>
        </p:sp>
        <p:sp>
          <p:nvSpPr>
            <p:cNvPr id="18" name="Rectangle 17"/>
            <p:cNvSpPr/>
            <p:nvPr/>
          </p:nvSpPr>
          <p:spPr>
            <a:xfrm>
              <a:off x="10099964" y="3917817"/>
              <a:ext cx="1611175" cy="6317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Administration</a:t>
              </a:r>
            </a:p>
          </p:txBody>
        </p:sp>
        <p:sp>
          <p:nvSpPr>
            <p:cNvPr id="19" name="Rectangle 18"/>
            <p:cNvSpPr/>
            <p:nvPr/>
          </p:nvSpPr>
          <p:spPr>
            <a:xfrm>
              <a:off x="10099964" y="4658911"/>
              <a:ext cx="1611175" cy="631767"/>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Job Search and Relocation</a:t>
              </a:r>
            </a:p>
          </p:txBody>
        </p:sp>
        <p:cxnSp>
          <p:nvCxnSpPr>
            <p:cNvPr id="20" name="Straight Arrow Connector 19"/>
            <p:cNvCxnSpPr/>
            <p:nvPr/>
          </p:nvCxnSpPr>
          <p:spPr>
            <a:xfrm flipH="1">
              <a:off x="8981904" y="3533574"/>
              <a:ext cx="1018307" cy="0"/>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flipH="1">
              <a:off x="8954886" y="4292803"/>
              <a:ext cx="1018307" cy="0"/>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p:cNvCxnSpPr/>
            <p:nvPr/>
          </p:nvCxnSpPr>
          <p:spPr>
            <a:xfrm flipH="1">
              <a:off x="8954885" y="4974794"/>
              <a:ext cx="1018308" cy="24937"/>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8253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p:cNvSpPr>
            <a:spLocks noGrp="1"/>
          </p:cNvSpPr>
          <p:nvPr>
            <p:ph type="title"/>
          </p:nvPr>
        </p:nvSpPr>
        <p:spPr/>
        <p:txBody>
          <a:bodyPr/>
          <a:lstStyle/>
          <a:p>
            <a:r>
              <a:rPr lang="en-US" dirty="0"/>
              <a:t>Grant Basics</a:t>
            </a:r>
          </a:p>
        </p:txBody>
      </p:sp>
      <p:sp>
        <p:nvSpPr>
          <p:cNvPr id="4" name="Text Placeholder 3"/>
          <p:cNvSpPr>
            <a:spLocks noGrp="1"/>
          </p:cNvSpPr>
          <p:nvPr>
            <p:ph type="body" idx="1"/>
          </p:nvPr>
        </p:nvSpPr>
        <p:spPr/>
        <p:txBody>
          <a:bodyPr/>
          <a:lstStyle/>
          <a:p>
            <a:r>
              <a:rPr lang="en-US" dirty="0" err="1"/>
              <a:t>TaOA</a:t>
            </a:r>
            <a:r>
              <a:rPr lang="en-US" dirty="0"/>
              <a:t> Grants Reported on ETA-9130(M)</a:t>
            </a:r>
          </a:p>
        </p:txBody>
      </p:sp>
      <p:pic>
        <p:nvPicPr>
          <p:cNvPr id="6" name="Content Placeholder 5"/>
          <p:cNvPicPr>
            <a:picLocks noGrp="1" noChangeAspect="1"/>
          </p:cNvPicPr>
          <p:nvPr>
            <p:ph sz="half" idx="2"/>
          </p:nvPr>
        </p:nvPicPr>
        <p:blipFill rotWithShape="1">
          <a:blip r:embed="rId2"/>
          <a:srcRect l="28934" t="15181" r="29689" b="2296"/>
          <a:stretch/>
        </p:blipFill>
        <p:spPr>
          <a:xfrm>
            <a:off x="1172297" y="1956206"/>
            <a:ext cx="4073034" cy="4400144"/>
          </a:xfrm>
          <a:prstGeom prst="rect">
            <a:avLst/>
          </a:prstGeom>
        </p:spPr>
      </p:pic>
      <p:pic>
        <p:nvPicPr>
          <p:cNvPr id="7" name="Content Placeholder 5"/>
          <p:cNvPicPr>
            <a:picLocks noChangeAspect="1"/>
          </p:cNvPicPr>
          <p:nvPr/>
        </p:nvPicPr>
        <p:blipFill rotWithShape="1">
          <a:blip r:embed="rId2"/>
          <a:srcRect l="29327" t="32962" r="54455" b="32104"/>
          <a:stretch/>
        </p:blipFill>
        <p:spPr>
          <a:xfrm>
            <a:off x="6241654" y="1989878"/>
            <a:ext cx="3486239" cy="4067383"/>
          </a:xfrm>
          <a:prstGeom prst="rect">
            <a:avLst/>
          </a:prstGeom>
        </p:spPr>
      </p:pic>
    </p:spTree>
    <p:extLst>
      <p:ext uri="{BB962C8B-B14F-4D97-AF65-F5344CB8AC3E}">
        <p14:creationId xmlns:p14="http://schemas.microsoft.com/office/powerpoint/2010/main" val="68236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a:t>Grant Basics</a:t>
            </a:r>
          </a:p>
        </p:txBody>
      </p:sp>
      <p:sp>
        <p:nvSpPr>
          <p:cNvPr id="4" name="Text Placeholder 3"/>
          <p:cNvSpPr>
            <a:spLocks noGrp="1"/>
          </p:cNvSpPr>
          <p:nvPr>
            <p:ph type="body" idx="1"/>
          </p:nvPr>
        </p:nvSpPr>
        <p:spPr/>
        <p:txBody>
          <a:bodyPr/>
          <a:lstStyle/>
          <a:p>
            <a:r>
              <a:rPr lang="en-US" dirty="0" err="1"/>
              <a:t>TaOA</a:t>
            </a:r>
            <a:r>
              <a:rPr lang="en-US" dirty="0"/>
              <a:t> Subcomponents</a:t>
            </a:r>
          </a:p>
        </p:txBody>
      </p:sp>
      <p:sp>
        <p:nvSpPr>
          <p:cNvPr id="5" name="Content Placeholder 4"/>
          <p:cNvSpPr>
            <a:spLocks noGrp="1"/>
          </p:cNvSpPr>
          <p:nvPr>
            <p:ph sz="half" idx="2"/>
          </p:nvPr>
        </p:nvSpPr>
        <p:spPr>
          <a:xfrm>
            <a:off x="4131425" y="1999452"/>
            <a:ext cx="7683624" cy="4199785"/>
          </a:xfrm>
        </p:spPr>
        <p:txBody>
          <a:bodyPr/>
          <a:lstStyle/>
          <a:p>
            <a:r>
              <a:rPr lang="en-US" dirty="0"/>
              <a:t>Training (includes indirect costs) – Line 11d</a:t>
            </a:r>
          </a:p>
          <a:p>
            <a:pPr lvl="1"/>
            <a:r>
              <a:rPr lang="en-US" dirty="0"/>
              <a:t>Generally just over 50% of expended funds</a:t>
            </a:r>
          </a:p>
          <a:p>
            <a:pPr lvl="1"/>
            <a:r>
              <a:rPr lang="en-US" dirty="0"/>
              <a:t>No cap or minimum expenditures</a:t>
            </a:r>
          </a:p>
          <a:p>
            <a:r>
              <a:rPr lang="en-US" dirty="0"/>
              <a:t>Case Management – Line 11b</a:t>
            </a:r>
          </a:p>
          <a:p>
            <a:pPr lvl="1"/>
            <a:r>
              <a:rPr lang="en-US" dirty="0"/>
              <a:t>Required minimum expenditure of not less than 5%</a:t>
            </a:r>
          </a:p>
          <a:p>
            <a:pPr lvl="1"/>
            <a:r>
              <a:rPr lang="en-US" dirty="0"/>
              <a:t>Generally around 30-35% of expended funds</a:t>
            </a:r>
          </a:p>
          <a:p>
            <a:r>
              <a:rPr lang="en-US" dirty="0"/>
              <a:t>Administration – Line 10f</a:t>
            </a:r>
          </a:p>
          <a:p>
            <a:pPr lvl="1"/>
            <a:r>
              <a:rPr lang="en-US" dirty="0"/>
              <a:t>Capped at 10%</a:t>
            </a:r>
          </a:p>
          <a:p>
            <a:r>
              <a:rPr lang="en-US" dirty="0"/>
              <a:t>Job Search and Relocation – Line 11c</a:t>
            </a:r>
          </a:p>
          <a:p>
            <a:endParaRPr lang="en-US" dirty="0"/>
          </a:p>
          <a:p>
            <a:endParaRPr lang="en-US" dirty="0"/>
          </a:p>
        </p:txBody>
      </p:sp>
      <p:sp>
        <p:nvSpPr>
          <p:cNvPr id="8" name="Rectangle 7"/>
          <p:cNvSpPr/>
          <p:nvPr/>
        </p:nvSpPr>
        <p:spPr>
          <a:xfrm>
            <a:off x="839788" y="2181071"/>
            <a:ext cx="2377440" cy="3657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Total </a:t>
            </a:r>
            <a:r>
              <a:rPr lang="en-US" dirty="0" err="1"/>
              <a:t>TaOA</a:t>
            </a:r>
            <a:r>
              <a:rPr lang="en-US" dirty="0"/>
              <a:t> Expenditures</a:t>
            </a:r>
          </a:p>
        </p:txBody>
      </p:sp>
      <p:sp>
        <p:nvSpPr>
          <p:cNvPr id="15" name="Rectangle 14"/>
          <p:cNvSpPr/>
          <p:nvPr/>
        </p:nvSpPr>
        <p:spPr>
          <a:xfrm>
            <a:off x="839788" y="2181071"/>
            <a:ext cx="237744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a:t>
            </a:r>
          </a:p>
        </p:txBody>
      </p:sp>
      <p:sp>
        <p:nvSpPr>
          <p:cNvPr id="17" name="Rectangle 16"/>
          <p:cNvSpPr/>
          <p:nvPr/>
        </p:nvSpPr>
        <p:spPr>
          <a:xfrm>
            <a:off x="839788" y="4010520"/>
            <a:ext cx="2377440"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Case Management</a:t>
            </a:r>
          </a:p>
        </p:txBody>
      </p:sp>
      <p:sp>
        <p:nvSpPr>
          <p:cNvPr id="18" name="Rectangle 17"/>
          <p:cNvSpPr/>
          <p:nvPr/>
        </p:nvSpPr>
        <p:spPr>
          <a:xfrm>
            <a:off x="839788" y="5290680"/>
            <a:ext cx="2377440"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Administration</a:t>
            </a:r>
          </a:p>
        </p:txBody>
      </p:sp>
      <p:sp>
        <p:nvSpPr>
          <p:cNvPr id="16" name="Rectangle 15"/>
          <p:cNvSpPr/>
          <p:nvPr/>
        </p:nvSpPr>
        <p:spPr>
          <a:xfrm>
            <a:off x="839788" y="5658586"/>
            <a:ext cx="2377440"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Job Search and Relocation</a:t>
            </a:r>
          </a:p>
        </p:txBody>
      </p:sp>
    </p:spTree>
    <p:extLst>
      <p:ext uri="{BB962C8B-B14F-4D97-AF65-F5344CB8AC3E}">
        <p14:creationId xmlns:p14="http://schemas.microsoft.com/office/powerpoint/2010/main" val="317181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Grant Basics</a:t>
            </a:r>
          </a:p>
        </p:txBody>
      </p:sp>
      <p:sp>
        <p:nvSpPr>
          <p:cNvPr id="4" name="Text Placeholder 3"/>
          <p:cNvSpPr>
            <a:spLocks noGrp="1"/>
          </p:cNvSpPr>
          <p:nvPr>
            <p:ph type="body" idx="1"/>
          </p:nvPr>
        </p:nvSpPr>
        <p:spPr/>
        <p:txBody>
          <a:bodyPr/>
          <a:lstStyle/>
          <a:p>
            <a:r>
              <a:rPr lang="en-US" dirty="0"/>
              <a:t>Due Dates</a:t>
            </a:r>
          </a:p>
        </p:txBody>
      </p:sp>
      <p:sp>
        <p:nvSpPr>
          <p:cNvPr id="5" name="Content Placeholder 4"/>
          <p:cNvSpPr>
            <a:spLocks noGrp="1"/>
          </p:cNvSpPr>
          <p:nvPr>
            <p:ph sz="half" idx="2"/>
          </p:nvPr>
        </p:nvSpPr>
        <p:spPr>
          <a:xfrm>
            <a:off x="839788" y="1989878"/>
            <a:ext cx="8286959" cy="4199785"/>
          </a:xfrm>
        </p:spPr>
        <p:txBody>
          <a:bodyPr/>
          <a:lstStyle/>
          <a:p>
            <a:r>
              <a:rPr lang="en-US" dirty="0"/>
              <a:t>Quarterly Reporting Due 45 Days After Quarter Ends</a:t>
            </a:r>
          </a:p>
          <a:p>
            <a:pPr lvl="1"/>
            <a:r>
              <a:rPr lang="en-US" dirty="0"/>
              <a:t>3/31 -&gt; 5/15	6/30 -&gt; 8/14	9/30 -&gt; 11/14	12/31 -&gt; 2/14</a:t>
            </a:r>
          </a:p>
          <a:p>
            <a:r>
              <a:rPr lang="en-US" dirty="0"/>
              <a:t>First Quarterly Report Based on Notice of Award (NOA) Effective Date</a:t>
            </a:r>
          </a:p>
          <a:p>
            <a:r>
              <a:rPr lang="en-US" dirty="0"/>
              <a:t>Two (2) Reports Due after the End of the Grant</a:t>
            </a:r>
          </a:p>
          <a:p>
            <a:pPr lvl="1"/>
            <a:r>
              <a:rPr lang="en-US" dirty="0"/>
              <a:t>Final 9130 Due at Normal 45 Days After (Reporting Line 6) </a:t>
            </a:r>
          </a:p>
          <a:p>
            <a:pPr lvl="1"/>
            <a:r>
              <a:rPr lang="en-US" dirty="0"/>
              <a:t>Closeout 9130 Due 90 Days After Final Quarter (in Closeout System)</a:t>
            </a:r>
          </a:p>
          <a:p>
            <a:pPr marL="0" indent="0">
              <a:buNone/>
            </a:pPr>
            <a:endParaRPr lang="en-US" dirty="0"/>
          </a:p>
        </p:txBody>
      </p:sp>
      <p:pic>
        <p:nvPicPr>
          <p:cNvPr id="6" name="Picture 5" descr="Due Dates . . . | Random Teacher Though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741" y="3347050"/>
            <a:ext cx="2432647" cy="1621765"/>
          </a:xfrm>
          <a:prstGeom prst="rect">
            <a:avLst/>
          </a:prstGeom>
        </p:spPr>
      </p:pic>
    </p:spTree>
    <p:extLst>
      <p:ext uri="{BB962C8B-B14F-4D97-AF65-F5344CB8AC3E}">
        <p14:creationId xmlns:p14="http://schemas.microsoft.com/office/powerpoint/2010/main" val="295601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Type any questions into the chat and we will respond to as many as we can.</a:t>
            </a:r>
          </a:p>
        </p:txBody>
      </p:sp>
    </p:spTree>
    <p:extLst>
      <p:ext uri="{BB962C8B-B14F-4D97-AF65-F5344CB8AC3E}">
        <p14:creationId xmlns:p14="http://schemas.microsoft.com/office/powerpoint/2010/main" val="245124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err="1"/>
              <a:t>TaOA</a:t>
            </a:r>
            <a:r>
              <a:rPr lang="en-US" dirty="0"/>
              <a:t> Grant Deep Dive</a:t>
            </a:r>
          </a:p>
        </p:txBody>
      </p:sp>
      <p:sp>
        <p:nvSpPr>
          <p:cNvPr id="2" name="Text Placeholder 1"/>
          <p:cNvSpPr>
            <a:spLocks noGrp="1"/>
          </p:cNvSpPr>
          <p:nvPr>
            <p:ph type="body" idx="1"/>
          </p:nvPr>
        </p:nvSpPr>
        <p:spPr/>
        <p:txBody>
          <a:bodyPr/>
          <a:lstStyle/>
          <a:p>
            <a:r>
              <a:rPr lang="en-US" dirty="0"/>
              <a:t>Common ETA-9130(M) Reporting Issues and Complexities</a:t>
            </a:r>
          </a:p>
        </p:txBody>
      </p:sp>
    </p:spTree>
    <p:extLst>
      <p:ext uri="{BB962C8B-B14F-4D97-AF65-F5344CB8AC3E}">
        <p14:creationId xmlns:p14="http://schemas.microsoft.com/office/powerpoint/2010/main" val="403907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err="1"/>
              <a:t>TaOA</a:t>
            </a:r>
            <a:r>
              <a:rPr lang="en-US" dirty="0"/>
              <a:t> Deep Dive</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Administration Expenditures Over Expenditure</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7655819" cy="4199785"/>
          </a:xfrm>
        </p:spPr>
        <p:txBody>
          <a:bodyPr/>
          <a:lstStyle/>
          <a:p>
            <a:r>
              <a:rPr lang="en-US" dirty="0"/>
              <a:t>TAARA 2015 stipulates </a:t>
            </a:r>
            <a:r>
              <a:rPr lang="en-US" u="sng" dirty="0"/>
              <a:t>up to</a:t>
            </a:r>
            <a:r>
              <a:rPr lang="en-US" dirty="0"/>
              <a:t> 10% of Allocation can be spent on Administration</a:t>
            </a:r>
          </a:p>
          <a:p>
            <a:r>
              <a:rPr lang="en-US" dirty="0"/>
              <a:t>Admin Cap is Calculated based on Allocation, not Expenditures</a:t>
            </a:r>
          </a:p>
          <a:p>
            <a:r>
              <a:rPr lang="en-US" dirty="0"/>
              <a:t>Reported on line 10f of the 9130(M)</a:t>
            </a:r>
          </a:p>
          <a:p>
            <a:r>
              <a:rPr lang="en-US" dirty="0"/>
              <a:t>Cap requires special handling for Out of Order Spending*</a:t>
            </a:r>
          </a:p>
          <a:p>
            <a:endParaRPr lang="en-US" dirty="0"/>
          </a:p>
          <a:p>
            <a:pPr marL="0" indent="0">
              <a:buNone/>
            </a:pPr>
            <a:r>
              <a:rPr lang="en-US" sz="2000" dirty="0"/>
              <a:t>*Addressed further on </a:t>
            </a:r>
            <a:r>
              <a:rPr lang="en-US" sz="2000" i="1" dirty="0"/>
              <a:t>Slide 18</a:t>
            </a:r>
          </a:p>
        </p:txBody>
      </p:sp>
      <p:pic>
        <p:nvPicPr>
          <p:cNvPr id="2" name="Picture 1" descr="Grunge rubber stamp with word Administration,vector ..."/>
          <p:cNvPicPr>
            <a:picLocks noChangeAspect="1"/>
          </p:cNvPicPr>
          <p:nvPr/>
        </p:nvPicPr>
        <p:blipFill rotWithShape="1">
          <a:blip r:embed="rId2" cstate="hqprint">
            <a:extLst>
              <a:ext uri="{28A0092B-C50C-407E-A947-70E740481C1C}">
                <a14:useLocalDpi xmlns:a14="http://schemas.microsoft.com/office/drawing/2010/main" val="0"/>
              </a:ext>
            </a:extLst>
          </a:blip>
          <a:srcRect t="21193" b="27671"/>
          <a:stretch/>
        </p:blipFill>
        <p:spPr>
          <a:xfrm>
            <a:off x="8848790" y="2971016"/>
            <a:ext cx="2438400" cy="1246910"/>
          </a:xfrm>
          <a:prstGeom prst="rect">
            <a:avLst/>
          </a:prstGeom>
        </p:spPr>
      </p:pic>
    </p:spTree>
    <p:extLst>
      <p:ext uri="{BB962C8B-B14F-4D97-AF65-F5344CB8AC3E}">
        <p14:creationId xmlns:p14="http://schemas.microsoft.com/office/powerpoint/2010/main" val="282475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err="1"/>
              <a:t>TaOA</a:t>
            </a:r>
            <a:r>
              <a:rPr lang="en-US" dirty="0"/>
              <a:t> Deep Dive</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Case Management Under-Expenditure</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6300845" cy="4199785"/>
          </a:xfrm>
        </p:spPr>
        <p:txBody>
          <a:bodyPr/>
          <a:lstStyle/>
          <a:p>
            <a:r>
              <a:rPr lang="en-US" dirty="0"/>
              <a:t>TAARA 2015 stipulates </a:t>
            </a:r>
            <a:r>
              <a:rPr lang="en-US" u="sng" dirty="0"/>
              <a:t>at least</a:t>
            </a:r>
            <a:r>
              <a:rPr lang="en-US" dirty="0"/>
              <a:t> 5% of Allocation must be spent on Employment and Case Management</a:t>
            </a:r>
          </a:p>
          <a:p>
            <a:r>
              <a:rPr lang="en-US" dirty="0"/>
              <a:t>NO Maximum</a:t>
            </a:r>
          </a:p>
          <a:p>
            <a:r>
              <a:rPr lang="en-US" dirty="0"/>
              <a:t>Case Management defined in Section 235, a broad definition</a:t>
            </a:r>
          </a:p>
          <a:p>
            <a:r>
              <a:rPr lang="en-US" dirty="0"/>
              <a:t>Reported on line 11b of the 9130(M)</a:t>
            </a:r>
          </a:p>
          <a:p>
            <a:endParaRPr lang="en-US" dirty="0"/>
          </a:p>
        </p:txBody>
      </p:sp>
      <p:pic>
        <p:nvPicPr>
          <p:cNvPr id="6" name="Picture 5" descr="Interview Job Ic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892" y="2358717"/>
            <a:ext cx="3682106" cy="2770236"/>
          </a:xfrm>
          <a:prstGeom prst="rect">
            <a:avLst/>
          </a:prstGeom>
        </p:spPr>
      </p:pic>
    </p:spTree>
    <p:extLst>
      <p:ext uri="{BB962C8B-B14F-4D97-AF65-F5344CB8AC3E}">
        <p14:creationId xmlns:p14="http://schemas.microsoft.com/office/powerpoint/2010/main" val="380133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err="1"/>
              <a:t>TaOA</a:t>
            </a:r>
            <a:r>
              <a:rPr lang="en-US" dirty="0"/>
              <a:t> Deep Dive</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Out of Order Spending</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7" y="1989878"/>
            <a:ext cx="8821797" cy="4199785"/>
          </a:xfrm>
        </p:spPr>
        <p:txBody>
          <a:bodyPr/>
          <a:lstStyle/>
          <a:p>
            <a:r>
              <a:rPr lang="en-US" dirty="0"/>
              <a:t>Oldest available </a:t>
            </a:r>
            <a:r>
              <a:rPr lang="en-US" dirty="0" err="1"/>
              <a:t>TaOA</a:t>
            </a:r>
            <a:r>
              <a:rPr lang="en-US" dirty="0"/>
              <a:t> grant funds should be used first</a:t>
            </a:r>
          </a:p>
          <a:p>
            <a:pPr lvl="1"/>
            <a:r>
              <a:rPr lang="en-US" dirty="0"/>
              <a:t>FIFO = First In, First Out</a:t>
            </a:r>
          </a:p>
          <a:p>
            <a:r>
              <a:rPr lang="en-US" dirty="0"/>
              <a:t>For example, in FY 2020, a state should not be spending FY 2019 grant funds until FY 2018 grant funds are expended</a:t>
            </a:r>
          </a:p>
          <a:p>
            <a:pPr lvl="1"/>
            <a:r>
              <a:rPr lang="en-US" dirty="0"/>
              <a:t>If FY 2018 is not fully expended:</a:t>
            </a:r>
          </a:p>
          <a:p>
            <a:pPr lvl="2"/>
            <a:r>
              <a:rPr lang="en-US" dirty="0"/>
              <a:t>Training, Case Management, and Job Search should always be $0 on FY 2019 grant</a:t>
            </a:r>
          </a:p>
          <a:p>
            <a:pPr lvl="2"/>
            <a:r>
              <a:rPr lang="en-US" dirty="0"/>
              <a:t>Total Expenditures (10e) should always match Admin Expenditures (10f)</a:t>
            </a:r>
          </a:p>
          <a:p>
            <a:r>
              <a:rPr lang="en-US" dirty="0"/>
              <a:t>Administration Cap may require roll-over of admin expenditures before older grant is fully expended</a:t>
            </a:r>
          </a:p>
          <a:p>
            <a:endParaRPr lang="en-US" dirty="0"/>
          </a:p>
          <a:p>
            <a:endParaRPr lang="en-US" dirty="0"/>
          </a:p>
          <a:p>
            <a:endParaRPr lang="en-US" dirty="0"/>
          </a:p>
        </p:txBody>
      </p:sp>
      <p:pic>
        <p:nvPicPr>
          <p:cNvPr id="8" name="Picture 4" descr="C:\Users\Hoekstra.Robert\AppData\Local\Microsoft\Windows\Temporary Internet Files\Content.IE5\J747C6Y0\Out-of-Or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646" y="2932981"/>
            <a:ext cx="2030554" cy="14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4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lstStyle/>
          <a:p>
            <a:r>
              <a:rPr lang="en-US" dirty="0" err="1"/>
              <a:t>TaOA</a:t>
            </a:r>
            <a:r>
              <a:rPr lang="en-US" dirty="0"/>
              <a:t> Deep Dive</a:t>
            </a:r>
          </a:p>
        </p:txBody>
      </p:sp>
      <p:sp>
        <p:nvSpPr>
          <p:cNvPr id="4" name="Text Placeholder 3"/>
          <p:cNvSpPr>
            <a:spLocks noGrp="1"/>
          </p:cNvSpPr>
          <p:nvPr>
            <p:ph type="body" idx="1"/>
          </p:nvPr>
        </p:nvSpPr>
        <p:spPr/>
        <p:txBody>
          <a:bodyPr/>
          <a:lstStyle/>
          <a:p>
            <a:r>
              <a:rPr lang="en-US" dirty="0" err="1"/>
              <a:t>TaOA</a:t>
            </a:r>
            <a:r>
              <a:rPr lang="en-US" dirty="0"/>
              <a:t> Subcomponents Don’t Add</a:t>
            </a:r>
          </a:p>
        </p:txBody>
      </p:sp>
      <p:sp>
        <p:nvSpPr>
          <p:cNvPr id="5" name="Content Placeholder 4"/>
          <p:cNvSpPr>
            <a:spLocks noGrp="1"/>
          </p:cNvSpPr>
          <p:nvPr>
            <p:ph sz="half" idx="2"/>
          </p:nvPr>
        </p:nvSpPr>
        <p:spPr>
          <a:xfrm>
            <a:off x="7057505" y="1999452"/>
            <a:ext cx="4757544" cy="4199785"/>
          </a:xfrm>
        </p:spPr>
        <p:txBody>
          <a:bodyPr/>
          <a:lstStyle/>
          <a:p>
            <a:r>
              <a:rPr lang="en-US" dirty="0"/>
              <a:t>Rule:</a:t>
            </a:r>
          </a:p>
          <a:p>
            <a:pPr lvl="1"/>
            <a:r>
              <a:rPr lang="en-US" dirty="0"/>
              <a:t>10e = 10f + 11b + 11c + 11d</a:t>
            </a:r>
          </a:p>
          <a:p>
            <a:r>
              <a:rPr lang="en-US" dirty="0"/>
              <a:t>No edit check enforces this logic</a:t>
            </a:r>
          </a:p>
          <a:p>
            <a:r>
              <a:rPr lang="en-US" dirty="0"/>
              <a:t>Training (11d) added in 2016.  Previously calculated training amount.</a:t>
            </a:r>
          </a:p>
          <a:p>
            <a:pPr lvl="1"/>
            <a:r>
              <a:rPr lang="en-US" dirty="0"/>
              <a:t>11d = 10e – (11f + 11b + 11c)</a:t>
            </a:r>
          </a:p>
        </p:txBody>
      </p:sp>
      <p:sp>
        <p:nvSpPr>
          <p:cNvPr id="8" name="Rectangle 7"/>
          <p:cNvSpPr/>
          <p:nvPr/>
        </p:nvSpPr>
        <p:spPr>
          <a:xfrm>
            <a:off x="839789" y="2181072"/>
            <a:ext cx="1654030" cy="3657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Total Expenditures</a:t>
            </a:r>
          </a:p>
          <a:p>
            <a:pPr algn="ctr"/>
            <a:r>
              <a:rPr lang="en-US" dirty="0"/>
              <a:t>(10e)</a:t>
            </a:r>
          </a:p>
        </p:txBody>
      </p:sp>
      <p:sp>
        <p:nvSpPr>
          <p:cNvPr id="15" name="Rectangle 14"/>
          <p:cNvSpPr/>
          <p:nvPr/>
        </p:nvSpPr>
        <p:spPr>
          <a:xfrm>
            <a:off x="3573093" y="2181071"/>
            <a:ext cx="275962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(11d)</a:t>
            </a:r>
          </a:p>
        </p:txBody>
      </p:sp>
      <p:sp>
        <p:nvSpPr>
          <p:cNvPr id="17" name="Rectangle 16"/>
          <p:cNvSpPr/>
          <p:nvPr/>
        </p:nvSpPr>
        <p:spPr>
          <a:xfrm>
            <a:off x="3573093" y="4010520"/>
            <a:ext cx="2759624"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Case Management (11b)</a:t>
            </a:r>
          </a:p>
        </p:txBody>
      </p:sp>
      <p:sp>
        <p:nvSpPr>
          <p:cNvPr id="18" name="Rectangle 17"/>
          <p:cNvSpPr/>
          <p:nvPr/>
        </p:nvSpPr>
        <p:spPr>
          <a:xfrm>
            <a:off x="3573093" y="5290680"/>
            <a:ext cx="2759624"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Administration (10f)</a:t>
            </a:r>
          </a:p>
        </p:txBody>
      </p:sp>
      <p:sp>
        <p:nvSpPr>
          <p:cNvPr id="16" name="Rectangle 15"/>
          <p:cNvSpPr/>
          <p:nvPr/>
        </p:nvSpPr>
        <p:spPr>
          <a:xfrm>
            <a:off x="3573093" y="5658586"/>
            <a:ext cx="2759624"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Job Search &amp; Relocation (11c)</a:t>
            </a:r>
          </a:p>
        </p:txBody>
      </p:sp>
      <p:pic>
        <p:nvPicPr>
          <p:cNvPr id="6" name="Picture 5" descr="Assembly – Different | Teaching: Leading Learning"/>
          <p:cNvPicPr>
            <a:picLocks noChangeAspect="1"/>
          </p:cNvPicPr>
          <p:nvPr/>
        </p:nvPicPr>
        <p:blipFill rotWithShape="1">
          <a:blip r:embed="rId2">
            <a:extLst>
              <a:ext uri="{28A0092B-C50C-407E-A947-70E740481C1C}">
                <a14:useLocalDpi xmlns:a14="http://schemas.microsoft.com/office/drawing/2010/main" val="0"/>
              </a:ext>
            </a:extLst>
          </a:blip>
          <a:srcRect l="15330" t="10367" r="19964" b="28254"/>
          <a:stretch/>
        </p:blipFill>
        <p:spPr>
          <a:xfrm>
            <a:off x="2552108" y="3624348"/>
            <a:ext cx="962695" cy="631768"/>
          </a:xfrm>
          <a:prstGeom prst="rect">
            <a:avLst/>
          </a:prstGeom>
        </p:spPr>
      </p:pic>
    </p:spTree>
    <p:extLst>
      <p:ext uri="{BB962C8B-B14F-4D97-AF65-F5344CB8AC3E}">
        <p14:creationId xmlns:p14="http://schemas.microsoft.com/office/powerpoint/2010/main" val="159175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TAA Financial Overview</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January 9,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Grants, Reporting, Common Issues, and Cost Allocation</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err="1"/>
              <a:t>TaOA</a:t>
            </a:r>
            <a:r>
              <a:rPr lang="en-US" dirty="0"/>
              <a:t> Deep Dive</a:t>
            </a:r>
          </a:p>
        </p:txBody>
      </p:sp>
      <p:sp>
        <p:nvSpPr>
          <p:cNvPr id="4" name="Text Placeholder 3"/>
          <p:cNvSpPr>
            <a:spLocks noGrp="1"/>
          </p:cNvSpPr>
          <p:nvPr>
            <p:ph type="body" idx="1"/>
          </p:nvPr>
        </p:nvSpPr>
        <p:spPr/>
        <p:txBody>
          <a:bodyPr/>
          <a:lstStyle/>
          <a:p>
            <a:r>
              <a:rPr lang="en-US" dirty="0" err="1"/>
              <a:t>TaOA</a:t>
            </a:r>
            <a:r>
              <a:rPr lang="en-US" dirty="0"/>
              <a:t> Subcomponents and TAA Data Integrity (TAADI)</a:t>
            </a:r>
          </a:p>
        </p:txBody>
      </p:sp>
      <p:sp>
        <p:nvSpPr>
          <p:cNvPr id="5" name="Content Placeholder 4"/>
          <p:cNvSpPr>
            <a:spLocks noGrp="1"/>
          </p:cNvSpPr>
          <p:nvPr>
            <p:ph sz="half" idx="2"/>
          </p:nvPr>
        </p:nvSpPr>
        <p:spPr>
          <a:xfrm>
            <a:off x="839788" y="1876727"/>
            <a:ext cx="7231870" cy="4199785"/>
          </a:xfrm>
        </p:spPr>
        <p:txBody>
          <a:bodyPr/>
          <a:lstStyle/>
          <a:p>
            <a:r>
              <a:rPr lang="en-US" dirty="0"/>
              <a:t>Training, line 11d, added in 2016. Previously calculated training amount as:  11d = 10e – (11f + 11b + 11c)</a:t>
            </a:r>
          </a:p>
          <a:p>
            <a:r>
              <a:rPr lang="en-US" dirty="0"/>
              <a:t>TAADI still uses this logic as a way of enforcing the relationship</a:t>
            </a:r>
          </a:p>
          <a:p>
            <a:r>
              <a:rPr lang="en-US" dirty="0"/>
              <a:t>TAADI calculates quarterly amount across all three grants</a:t>
            </a:r>
          </a:p>
          <a:p>
            <a:pPr lvl="1"/>
            <a:r>
              <a:rPr lang="en-US" dirty="0"/>
              <a:t>Quarterly = take current quarter cumulative amounts and subtract last quarter cumulative amounts</a:t>
            </a:r>
          </a:p>
          <a:p>
            <a:pPr lvl="1"/>
            <a:r>
              <a:rPr lang="en-US" dirty="0"/>
              <a:t>Across grants = calculate the training amount and add up for all active grants.</a:t>
            </a:r>
          </a:p>
        </p:txBody>
      </p:sp>
      <p:sp>
        <p:nvSpPr>
          <p:cNvPr id="15" name="Rectangle 14"/>
          <p:cNvSpPr/>
          <p:nvPr/>
        </p:nvSpPr>
        <p:spPr>
          <a:xfrm>
            <a:off x="8246630" y="1989878"/>
            <a:ext cx="275962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(11d)</a:t>
            </a:r>
          </a:p>
        </p:txBody>
      </p:sp>
      <p:sp>
        <p:nvSpPr>
          <p:cNvPr id="17" name="Rectangle 16"/>
          <p:cNvSpPr/>
          <p:nvPr/>
        </p:nvSpPr>
        <p:spPr>
          <a:xfrm>
            <a:off x="8246630" y="3819327"/>
            <a:ext cx="2759624"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Case Management (11b)</a:t>
            </a:r>
          </a:p>
        </p:txBody>
      </p:sp>
      <p:sp>
        <p:nvSpPr>
          <p:cNvPr id="18" name="Rectangle 17"/>
          <p:cNvSpPr/>
          <p:nvPr/>
        </p:nvSpPr>
        <p:spPr>
          <a:xfrm>
            <a:off x="8246630" y="5099487"/>
            <a:ext cx="2759624"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Administration (10f)</a:t>
            </a:r>
          </a:p>
        </p:txBody>
      </p:sp>
      <p:sp>
        <p:nvSpPr>
          <p:cNvPr id="16" name="Rectangle 15"/>
          <p:cNvSpPr/>
          <p:nvPr/>
        </p:nvSpPr>
        <p:spPr>
          <a:xfrm>
            <a:off x="8246630" y="5467393"/>
            <a:ext cx="2759624"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Job Search &amp; Relocation (11c)</a:t>
            </a:r>
          </a:p>
        </p:txBody>
      </p:sp>
      <p:sp>
        <p:nvSpPr>
          <p:cNvPr id="7" name="Right Brace 6"/>
          <p:cNvSpPr/>
          <p:nvPr/>
        </p:nvSpPr>
        <p:spPr>
          <a:xfrm>
            <a:off x="11181226" y="1989878"/>
            <a:ext cx="203452" cy="36576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11384678" y="3634012"/>
            <a:ext cx="534121" cy="369332"/>
          </a:xfrm>
          <a:prstGeom prst="rect">
            <a:avLst/>
          </a:prstGeom>
          <a:noFill/>
        </p:spPr>
        <p:txBody>
          <a:bodyPr wrap="none" rtlCol="0">
            <a:spAutoFit/>
          </a:bodyPr>
          <a:lstStyle/>
          <a:p>
            <a:r>
              <a:rPr lang="en-US" dirty="0"/>
              <a:t>10e</a:t>
            </a:r>
          </a:p>
        </p:txBody>
      </p:sp>
    </p:spTree>
    <p:extLst>
      <p:ext uri="{BB962C8B-B14F-4D97-AF65-F5344CB8AC3E}">
        <p14:creationId xmlns:p14="http://schemas.microsoft.com/office/powerpoint/2010/main" val="179516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err="1"/>
              <a:t>TaOA</a:t>
            </a:r>
            <a:r>
              <a:rPr lang="en-US" dirty="0"/>
              <a:t> Deep Dive</a:t>
            </a:r>
          </a:p>
        </p:txBody>
      </p:sp>
      <p:sp>
        <p:nvSpPr>
          <p:cNvPr id="4" name="Text Placeholder 3"/>
          <p:cNvSpPr>
            <a:spLocks noGrp="1"/>
          </p:cNvSpPr>
          <p:nvPr>
            <p:ph type="body" idx="1"/>
          </p:nvPr>
        </p:nvSpPr>
        <p:spPr/>
        <p:txBody>
          <a:bodyPr/>
          <a:lstStyle/>
          <a:p>
            <a:r>
              <a:rPr lang="en-US" dirty="0"/>
              <a:t>TAADI Logic Expanded</a:t>
            </a:r>
          </a:p>
        </p:txBody>
      </p:sp>
      <p:sp>
        <p:nvSpPr>
          <p:cNvPr id="5" name="Content Placeholder 4"/>
          <p:cNvSpPr>
            <a:spLocks noGrp="1"/>
          </p:cNvSpPr>
          <p:nvPr>
            <p:ph sz="half" idx="2"/>
          </p:nvPr>
        </p:nvSpPr>
        <p:spPr>
          <a:xfrm>
            <a:off x="839787" y="1876727"/>
            <a:ext cx="4015863" cy="4199785"/>
          </a:xfrm>
        </p:spPr>
        <p:txBody>
          <a:bodyPr/>
          <a:lstStyle/>
          <a:p>
            <a:r>
              <a:rPr lang="en-US" dirty="0"/>
              <a:t>Step 1: Ignore 11d and Calculate Training</a:t>
            </a:r>
          </a:p>
          <a:p>
            <a:r>
              <a:rPr lang="en-US" dirty="0"/>
              <a:t>Step 2: Subtract Prior Quarter Calculated Amount</a:t>
            </a:r>
          </a:p>
          <a:p>
            <a:endParaRPr lang="en-US" dirty="0"/>
          </a:p>
        </p:txBody>
      </p:sp>
      <p:sp>
        <p:nvSpPr>
          <p:cNvPr id="13" name="Rectangle 12"/>
          <p:cNvSpPr/>
          <p:nvPr/>
        </p:nvSpPr>
        <p:spPr>
          <a:xfrm>
            <a:off x="7420405" y="2492085"/>
            <a:ext cx="1462635" cy="1828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Calculated Training</a:t>
            </a:r>
          </a:p>
          <a:p>
            <a:pPr algn="ctr"/>
            <a:r>
              <a:rPr lang="en-US" dirty="0"/>
              <a:t>10e –</a:t>
            </a:r>
          </a:p>
          <a:p>
            <a:pPr algn="ctr"/>
            <a:r>
              <a:rPr lang="en-US" dirty="0"/>
              <a:t>(11b + </a:t>
            </a:r>
          </a:p>
          <a:p>
            <a:pPr algn="ctr"/>
            <a:r>
              <a:rPr lang="en-US" dirty="0"/>
              <a:t>11c + 10f)</a:t>
            </a:r>
          </a:p>
        </p:txBody>
      </p:sp>
      <p:sp>
        <p:nvSpPr>
          <p:cNvPr id="14" name="Rectangle 13"/>
          <p:cNvSpPr/>
          <p:nvPr/>
        </p:nvSpPr>
        <p:spPr>
          <a:xfrm>
            <a:off x="7420405" y="4321534"/>
            <a:ext cx="1462635"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 (11b)</a:t>
            </a:r>
          </a:p>
        </p:txBody>
      </p:sp>
      <p:sp>
        <p:nvSpPr>
          <p:cNvPr id="19" name="Rectangle 18"/>
          <p:cNvSpPr/>
          <p:nvPr/>
        </p:nvSpPr>
        <p:spPr>
          <a:xfrm>
            <a:off x="7420405" y="5601694"/>
            <a:ext cx="1462635"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 (10f)</a:t>
            </a:r>
          </a:p>
        </p:txBody>
      </p:sp>
      <p:sp>
        <p:nvSpPr>
          <p:cNvPr id="20" name="Rectangle 19"/>
          <p:cNvSpPr/>
          <p:nvPr/>
        </p:nvSpPr>
        <p:spPr>
          <a:xfrm>
            <a:off x="7420405" y="5969600"/>
            <a:ext cx="1462635"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JS&amp;R (11c)</a:t>
            </a:r>
          </a:p>
        </p:txBody>
      </p:sp>
      <p:sp>
        <p:nvSpPr>
          <p:cNvPr id="8" name="TextBox 7"/>
          <p:cNvSpPr txBox="1"/>
          <p:nvPr/>
        </p:nvSpPr>
        <p:spPr>
          <a:xfrm>
            <a:off x="6520635" y="4061404"/>
            <a:ext cx="768159" cy="369332"/>
          </a:xfrm>
          <a:prstGeom prst="rect">
            <a:avLst/>
          </a:prstGeom>
          <a:noFill/>
        </p:spPr>
        <p:txBody>
          <a:bodyPr wrap="none" rtlCol="0">
            <a:spAutoFit/>
          </a:bodyPr>
          <a:lstStyle/>
          <a:p>
            <a:r>
              <a:rPr lang="en-US" dirty="0"/>
              <a:t>Minus</a:t>
            </a:r>
          </a:p>
        </p:txBody>
      </p:sp>
      <p:sp>
        <p:nvSpPr>
          <p:cNvPr id="21" name="TextBox 20"/>
          <p:cNvSpPr txBox="1"/>
          <p:nvPr/>
        </p:nvSpPr>
        <p:spPr>
          <a:xfrm>
            <a:off x="7446121" y="1843608"/>
            <a:ext cx="1350691" cy="646331"/>
          </a:xfrm>
          <a:prstGeom prst="rect">
            <a:avLst/>
          </a:prstGeom>
          <a:noFill/>
        </p:spPr>
        <p:txBody>
          <a:bodyPr wrap="none" rtlCol="0">
            <a:spAutoFit/>
          </a:bodyPr>
          <a:lstStyle/>
          <a:p>
            <a:r>
              <a:rPr lang="en-US" dirty="0"/>
              <a:t>Grant 1</a:t>
            </a:r>
          </a:p>
          <a:p>
            <a:r>
              <a:rPr lang="en-US" dirty="0"/>
              <a:t>Previous </a:t>
            </a:r>
            <a:r>
              <a:rPr lang="en-US" dirty="0" err="1"/>
              <a:t>Qtr</a:t>
            </a:r>
            <a:endParaRPr lang="en-US" dirty="0"/>
          </a:p>
        </p:txBody>
      </p:sp>
      <p:sp>
        <p:nvSpPr>
          <p:cNvPr id="22" name="Rectangle 21"/>
          <p:cNvSpPr/>
          <p:nvPr/>
        </p:nvSpPr>
        <p:spPr>
          <a:xfrm>
            <a:off x="10012270" y="2489939"/>
            <a:ext cx="1462635" cy="1828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Calculated Training</a:t>
            </a:r>
          </a:p>
          <a:p>
            <a:pPr algn="ctr"/>
            <a:r>
              <a:rPr lang="en-US" dirty="0"/>
              <a:t>10e –</a:t>
            </a:r>
          </a:p>
          <a:p>
            <a:pPr algn="ctr"/>
            <a:r>
              <a:rPr lang="en-US" dirty="0"/>
              <a:t>(11b + </a:t>
            </a:r>
          </a:p>
          <a:p>
            <a:pPr algn="ctr"/>
            <a:r>
              <a:rPr lang="en-US" dirty="0"/>
              <a:t>11c + 10f)</a:t>
            </a:r>
          </a:p>
        </p:txBody>
      </p:sp>
      <p:sp>
        <p:nvSpPr>
          <p:cNvPr id="23" name="Rectangle 22"/>
          <p:cNvSpPr/>
          <p:nvPr/>
        </p:nvSpPr>
        <p:spPr>
          <a:xfrm>
            <a:off x="10012270" y="4319388"/>
            <a:ext cx="1462635"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 (11b)</a:t>
            </a:r>
          </a:p>
        </p:txBody>
      </p:sp>
      <p:sp>
        <p:nvSpPr>
          <p:cNvPr id="24" name="Rectangle 23"/>
          <p:cNvSpPr/>
          <p:nvPr/>
        </p:nvSpPr>
        <p:spPr>
          <a:xfrm>
            <a:off x="10012270" y="5599548"/>
            <a:ext cx="1462635"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 (10f)</a:t>
            </a:r>
          </a:p>
        </p:txBody>
      </p:sp>
      <p:sp>
        <p:nvSpPr>
          <p:cNvPr id="25" name="Rectangle 24"/>
          <p:cNvSpPr/>
          <p:nvPr/>
        </p:nvSpPr>
        <p:spPr>
          <a:xfrm>
            <a:off x="10012270" y="5967454"/>
            <a:ext cx="1462635"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JS&amp;R (11c)</a:t>
            </a:r>
          </a:p>
        </p:txBody>
      </p:sp>
      <p:sp>
        <p:nvSpPr>
          <p:cNvPr id="26" name="TextBox 25"/>
          <p:cNvSpPr txBox="1"/>
          <p:nvPr/>
        </p:nvSpPr>
        <p:spPr>
          <a:xfrm>
            <a:off x="9986552" y="1841462"/>
            <a:ext cx="1514069" cy="646331"/>
          </a:xfrm>
          <a:prstGeom prst="rect">
            <a:avLst/>
          </a:prstGeom>
          <a:noFill/>
        </p:spPr>
        <p:txBody>
          <a:bodyPr wrap="none" rtlCol="0">
            <a:spAutoFit/>
          </a:bodyPr>
          <a:lstStyle/>
          <a:p>
            <a:r>
              <a:rPr lang="en-US" dirty="0"/>
              <a:t>Active Grant 1</a:t>
            </a:r>
          </a:p>
          <a:p>
            <a:r>
              <a:rPr lang="en-US" dirty="0" err="1"/>
              <a:t>Qtrly</a:t>
            </a:r>
            <a:r>
              <a:rPr lang="en-US" dirty="0"/>
              <a:t> Amount</a:t>
            </a:r>
          </a:p>
        </p:txBody>
      </p:sp>
      <p:sp>
        <p:nvSpPr>
          <p:cNvPr id="10" name="Right Arrow 9"/>
          <p:cNvSpPr/>
          <p:nvPr/>
        </p:nvSpPr>
        <p:spPr>
          <a:xfrm>
            <a:off x="9119062" y="3973485"/>
            <a:ext cx="748145" cy="573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12980" y="2492085"/>
            <a:ext cx="1462635" cy="1828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Calculated Training</a:t>
            </a:r>
          </a:p>
          <a:p>
            <a:pPr algn="ctr"/>
            <a:r>
              <a:rPr lang="en-US" dirty="0"/>
              <a:t>10e –</a:t>
            </a:r>
          </a:p>
          <a:p>
            <a:pPr algn="ctr"/>
            <a:r>
              <a:rPr lang="en-US" dirty="0"/>
              <a:t>(11b + </a:t>
            </a:r>
          </a:p>
          <a:p>
            <a:pPr algn="ctr"/>
            <a:r>
              <a:rPr lang="en-US" dirty="0"/>
              <a:t>11c + 10f)</a:t>
            </a:r>
          </a:p>
        </p:txBody>
      </p:sp>
      <p:sp>
        <p:nvSpPr>
          <p:cNvPr id="39" name="Rectangle 38"/>
          <p:cNvSpPr/>
          <p:nvPr/>
        </p:nvSpPr>
        <p:spPr>
          <a:xfrm>
            <a:off x="5012980" y="4321534"/>
            <a:ext cx="1462635"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 (11b)</a:t>
            </a:r>
          </a:p>
        </p:txBody>
      </p:sp>
      <p:sp>
        <p:nvSpPr>
          <p:cNvPr id="40" name="Rectangle 39"/>
          <p:cNvSpPr/>
          <p:nvPr/>
        </p:nvSpPr>
        <p:spPr>
          <a:xfrm>
            <a:off x="5012980" y="5601694"/>
            <a:ext cx="1462635"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 (10f)</a:t>
            </a:r>
          </a:p>
        </p:txBody>
      </p:sp>
      <p:sp>
        <p:nvSpPr>
          <p:cNvPr id="41" name="Rectangle 40"/>
          <p:cNvSpPr/>
          <p:nvPr/>
        </p:nvSpPr>
        <p:spPr>
          <a:xfrm>
            <a:off x="5012980" y="5969600"/>
            <a:ext cx="1462635"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JS&amp;R (11c)</a:t>
            </a:r>
          </a:p>
        </p:txBody>
      </p:sp>
      <p:sp>
        <p:nvSpPr>
          <p:cNvPr id="42" name="TextBox 41"/>
          <p:cNvSpPr txBox="1"/>
          <p:nvPr/>
        </p:nvSpPr>
        <p:spPr>
          <a:xfrm>
            <a:off x="4961546" y="1841462"/>
            <a:ext cx="1514069" cy="646331"/>
          </a:xfrm>
          <a:prstGeom prst="rect">
            <a:avLst/>
          </a:prstGeom>
          <a:noFill/>
        </p:spPr>
        <p:txBody>
          <a:bodyPr wrap="none" rtlCol="0">
            <a:spAutoFit/>
          </a:bodyPr>
          <a:lstStyle/>
          <a:p>
            <a:r>
              <a:rPr lang="en-US" dirty="0"/>
              <a:t>Active Grant 1</a:t>
            </a:r>
          </a:p>
          <a:p>
            <a:r>
              <a:rPr lang="en-US" dirty="0"/>
              <a:t>Current </a:t>
            </a:r>
            <a:r>
              <a:rPr lang="en-US" dirty="0" err="1"/>
              <a:t>Qtr</a:t>
            </a:r>
            <a:endParaRPr lang="en-US" dirty="0"/>
          </a:p>
        </p:txBody>
      </p:sp>
    </p:spTree>
    <p:extLst>
      <p:ext uri="{BB962C8B-B14F-4D97-AF65-F5344CB8AC3E}">
        <p14:creationId xmlns:p14="http://schemas.microsoft.com/office/powerpoint/2010/main" val="57637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err="1"/>
              <a:t>TaOA</a:t>
            </a:r>
            <a:r>
              <a:rPr lang="en-US" dirty="0"/>
              <a:t> Deep Dive</a:t>
            </a:r>
          </a:p>
        </p:txBody>
      </p:sp>
      <p:sp>
        <p:nvSpPr>
          <p:cNvPr id="4" name="Text Placeholder 3"/>
          <p:cNvSpPr>
            <a:spLocks noGrp="1"/>
          </p:cNvSpPr>
          <p:nvPr>
            <p:ph type="body" idx="1"/>
          </p:nvPr>
        </p:nvSpPr>
        <p:spPr/>
        <p:txBody>
          <a:bodyPr/>
          <a:lstStyle/>
          <a:p>
            <a:r>
              <a:rPr lang="en-US" dirty="0"/>
              <a:t>TAADI Logic Expanded</a:t>
            </a:r>
          </a:p>
        </p:txBody>
      </p:sp>
      <p:sp>
        <p:nvSpPr>
          <p:cNvPr id="5" name="Content Placeholder 4"/>
          <p:cNvSpPr>
            <a:spLocks noGrp="1"/>
          </p:cNvSpPr>
          <p:nvPr>
            <p:ph sz="half" idx="2"/>
          </p:nvPr>
        </p:nvSpPr>
        <p:spPr>
          <a:xfrm>
            <a:off x="839787" y="1876727"/>
            <a:ext cx="4015863" cy="4199785"/>
          </a:xfrm>
        </p:spPr>
        <p:txBody>
          <a:bodyPr/>
          <a:lstStyle/>
          <a:p>
            <a:r>
              <a:rPr lang="en-US" dirty="0"/>
              <a:t>Step 1: Ignore 11d and Calculate Training</a:t>
            </a:r>
          </a:p>
          <a:p>
            <a:r>
              <a:rPr lang="en-US" dirty="0"/>
              <a:t>Step 2: Subtract Prior Quarter Calculated Amount</a:t>
            </a:r>
          </a:p>
          <a:p>
            <a:r>
              <a:rPr lang="en-US" dirty="0"/>
              <a:t>Step 3: Add all Active Grants</a:t>
            </a:r>
          </a:p>
          <a:p>
            <a:r>
              <a:rPr lang="en-US" dirty="0"/>
              <a:t>Quarterly Amount not Right?</a:t>
            </a:r>
          </a:p>
          <a:p>
            <a:pPr lvl="1"/>
            <a:r>
              <a:rPr lang="en-US" dirty="0"/>
              <a:t>Resubmission of old 9130 Not Required, but Can Correct Quarterly Amounts</a:t>
            </a:r>
          </a:p>
          <a:p>
            <a:endParaRPr lang="en-US" dirty="0"/>
          </a:p>
        </p:txBody>
      </p:sp>
      <p:sp>
        <p:nvSpPr>
          <p:cNvPr id="15" name="Rectangle 14"/>
          <p:cNvSpPr/>
          <p:nvPr/>
        </p:nvSpPr>
        <p:spPr>
          <a:xfrm>
            <a:off x="5519600" y="2492085"/>
            <a:ext cx="1462635" cy="1828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Calculated Training</a:t>
            </a:r>
          </a:p>
          <a:p>
            <a:pPr algn="ctr"/>
            <a:r>
              <a:rPr lang="en-US" dirty="0"/>
              <a:t>10e –</a:t>
            </a:r>
          </a:p>
          <a:p>
            <a:pPr algn="ctr"/>
            <a:r>
              <a:rPr lang="en-US" dirty="0"/>
              <a:t>(11b + </a:t>
            </a:r>
          </a:p>
          <a:p>
            <a:pPr algn="ctr"/>
            <a:r>
              <a:rPr lang="en-US" dirty="0"/>
              <a:t>11c + 10f)</a:t>
            </a:r>
          </a:p>
        </p:txBody>
      </p:sp>
      <p:sp>
        <p:nvSpPr>
          <p:cNvPr id="17" name="Rectangle 16"/>
          <p:cNvSpPr/>
          <p:nvPr/>
        </p:nvSpPr>
        <p:spPr>
          <a:xfrm>
            <a:off x="5519600" y="4321534"/>
            <a:ext cx="1462635"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 (11b)</a:t>
            </a:r>
          </a:p>
        </p:txBody>
      </p:sp>
      <p:sp>
        <p:nvSpPr>
          <p:cNvPr id="18" name="Rectangle 17"/>
          <p:cNvSpPr/>
          <p:nvPr/>
        </p:nvSpPr>
        <p:spPr>
          <a:xfrm>
            <a:off x="5519600" y="5601694"/>
            <a:ext cx="1462635"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 (10f)</a:t>
            </a:r>
          </a:p>
        </p:txBody>
      </p:sp>
      <p:sp>
        <p:nvSpPr>
          <p:cNvPr id="16" name="Rectangle 15"/>
          <p:cNvSpPr/>
          <p:nvPr/>
        </p:nvSpPr>
        <p:spPr>
          <a:xfrm>
            <a:off x="5519600" y="5969600"/>
            <a:ext cx="1462635"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JS&amp;R (11c)</a:t>
            </a:r>
          </a:p>
        </p:txBody>
      </p:sp>
      <p:sp>
        <p:nvSpPr>
          <p:cNvPr id="10" name="Right Arrow 9"/>
          <p:cNvSpPr/>
          <p:nvPr/>
        </p:nvSpPr>
        <p:spPr>
          <a:xfrm>
            <a:off x="10093847" y="3976506"/>
            <a:ext cx="748145" cy="573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00694" y="1841462"/>
            <a:ext cx="1514069" cy="646331"/>
          </a:xfrm>
          <a:prstGeom prst="rect">
            <a:avLst/>
          </a:prstGeom>
          <a:noFill/>
        </p:spPr>
        <p:txBody>
          <a:bodyPr wrap="none" rtlCol="0">
            <a:spAutoFit/>
          </a:bodyPr>
          <a:lstStyle/>
          <a:p>
            <a:r>
              <a:rPr lang="en-US" dirty="0"/>
              <a:t>Active Grant 1</a:t>
            </a:r>
          </a:p>
          <a:p>
            <a:r>
              <a:rPr lang="en-US" dirty="0" err="1"/>
              <a:t>Qtrly</a:t>
            </a:r>
            <a:r>
              <a:rPr lang="en-US" dirty="0"/>
              <a:t> Amount</a:t>
            </a:r>
          </a:p>
        </p:txBody>
      </p:sp>
      <p:sp>
        <p:nvSpPr>
          <p:cNvPr id="28" name="Rectangle 27"/>
          <p:cNvSpPr/>
          <p:nvPr/>
        </p:nvSpPr>
        <p:spPr>
          <a:xfrm>
            <a:off x="7636619" y="2496342"/>
            <a:ext cx="1462635" cy="1828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Calculated Training</a:t>
            </a:r>
          </a:p>
          <a:p>
            <a:pPr algn="ctr"/>
            <a:r>
              <a:rPr lang="en-US" dirty="0"/>
              <a:t>10e –</a:t>
            </a:r>
          </a:p>
          <a:p>
            <a:pPr algn="ctr"/>
            <a:r>
              <a:rPr lang="en-US" dirty="0"/>
              <a:t>(11b + </a:t>
            </a:r>
          </a:p>
          <a:p>
            <a:pPr algn="ctr"/>
            <a:r>
              <a:rPr lang="en-US" dirty="0"/>
              <a:t>11c + 10f)</a:t>
            </a:r>
          </a:p>
        </p:txBody>
      </p:sp>
      <p:sp>
        <p:nvSpPr>
          <p:cNvPr id="29" name="Rectangle 28"/>
          <p:cNvSpPr/>
          <p:nvPr/>
        </p:nvSpPr>
        <p:spPr>
          <a:xfrm>
            <a:off x="7636619" y="4325791"/>
            <a:ext cx="1462635"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 (11b)</a:t>
            </a:r>
          </a:p>
        </p:txBody>
      </p:sp>
      <p:sp>
        <p:nvSpPr>
          <p:cNvPr id="30" name="Rectangle 29"/>
          <p:cNvSpPr/>
          <p:nvPr/>
        </p:nvSpPr>
        <p:spPr>
          <a:xfrm>
            <a:off x="7636619" y="5605951"/>
            <a:ext cx="1462635"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 (10f)</a:t>
            </a:r>
          </a:p>
        </p:txBody>
      </p:sp>
      <p:sp>
        <p:nvSpPr>
          <p:cNvPr id="31" name="Rectangle 30"/>
          <p:cNvSpPr/>
          <p:nvPr/>
        </p:nvSpPr>
        <p:spPr>
          <a:xfrm>
            <a:off x="7636619" y="5973857"/>
            <a:ext cx="1462635"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JS&amp;R (11c)</a:t>
            </a:r>
          </a:p>
        </p:txBody>
      </p:sp>
      <p:sp>
        <p:nvSpPr>
          <p:cNvPr id="32" name="TextBox 31"/>
          <p:cNvSpPr txBox="1"/>
          <p:nvPr/>
        </p:nvSpPr>
        <p:spPr>
          <a:xfrm>
            <a:off x="7585181" y="1832836"/>
            <a:ext cx="1514069" cy="646331"/>
          </a:xfrm>
          <a:prstGeom prst="rect">
            <a:avLst/>
          </a:prstGeom>
          <a:noFill/>
        </p:spPr>
        <p:txBody>
          <a:bodyPr wrap="none" rtlCol="0">
            <a:spAutoFit/>
          </a:bodyPr>
          <a:lstStyle/>
          <a:p>
            <a:r>
              <a:rPr lang="en-US" dirty="0"/>
              <a:t>Active Grant 2</a:t>
            </a:r>
          </a:p>
          <a:p>
            <a:r>
              <a:rPr lang="en-US" dirty="0" err="1"/>
              <a:t>Qtrly</a:t>
            </a:r>
            <a:r>
              <a:rPr lang="en-US" dirty="0"/>
              <a:t> Amount</a:t>
            </a:r>
          </a:p>
        </p:txBody>
      </p:sp>
      <p:sp>
        <p:nvSpPr>
          <p:cNvPr id="33" name="Rectangle 32"/>
          <p:cNvSpPr/>
          <p:nvPr/>
        </p:nvSpPr>
        <p:spPr>
          <a:xfrm>
            <a:off x="9658911" y="2492960"/>
            <a:ext cx="1462635" cy="1828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Calculated Training</a:t>
            </a:r>
          </a:p>
          <a:p>
            <a:pPr algn="ctr"/>
            <a:r>
              <a:rPr lang="en-US" dirty="0"/>
              <a:t>10e –</a:t>
            </a:r>
          </a:p>
          <a:p>
            <a:pPr algn="ctr"/>
            <a:r>
              <a:rPr lang="en-US" dirty="0"/>
              <a:t>(11b + </a:t>
            </a:r>
          </a:p>
          <a:p>
            <a:pPr algn="ctr"/>
            <a:r>
              <a:rPr lang="en-US" dirty="0"/>
              <a:t>11c + 10f)</a:t>
            </a:r>
          </a:p>
        </p:txBody>
      </p:sp>
      <p:sp>
        <p:nvSpPr>
          <p:cNvPr id="34" name="Rectangle 33"/>
          <p:cNvSpPr/>
          <p:nvPr/>
        </p:nvSpPr>
        <p:spPr>
          <a:xfrm>
            <a:off x="9658911" y="4322409"/>
            <a:ext cx="1462635" cy="128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 (11b)</a:t>
            </a:r>
          </a:p>
        </p:txBody>
      </p:sp>
      <p:sp>
        <p:nvSpPr>
          <p:cNvPr id="35" name="Rectangle 34"/>
          <p:cNvSpPr/>
          <p:nvPr/>
        </p:nvSpPr>
        <p:spPr>
          <a:xfrm>
            <a:off x="9658911" y="5602569"/>
            <a:ext cx="1462635"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Admin (10f)</a:t>
            </a:r>
          </a:p>
        </p:txBody>
      </p:sp>
      <p:sp>
        <p:nvSpPr>
          <p:cNvPr id="36" name="Rectangle 35"/>
          <p:cNvSpPr/>
          <p:nvPr/>
        </p:nvSpPr>
        <p:spPr>
          <a:xfrm>
            <a:off x="9658911" y="5970475"/>
            <a:ext cx="1462635" cy="180086"/>
          </a:xfrm>
          <a:prstGeom prst="rect">
            <a:avLst/>
          </a:prstGeom>
          <a:solidFill>
            <a:srgbClr val="7030A0"/>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JS&amp;R (11c)</a:t>
            </a:r>
          </a:p>
        </p:txBody>
      </p:sp>
      <p:sp>
        <p:nvSpPr>
          <p:cNvPr id="37" name="TextBox 36"/>
          <p:cNvSpPr txBox="1"/>
          <p:nvPr/>
        </p:nvSpPr>
        <p:spPr>
          <a:xfrm>
            <a:off x="9633193" y="1853450"/>
            <a:ext cx="1514069" cy="646331"/>
          </a:xfrm>
          <a:prstGeom prst="rect">
            <a:avLst/>
          </a:prstGeom>
          <a:noFill/>
        </p:spPr>
        <p:txBody>
          <a:bodyPr wrap="none" rtlCol="0">
            <a:spAutoFit/>
          </a:bodyPr>
          <a:lstStyle/>
          <a:p>
            <a:r>
              <a:rPr lang="en-US" dirty="0"/>
              <a:t>Active Grant 3</a:t>
            </a:r>
          </a:p>
          <a:p>
            <a:r>
              <a:rPr lang="en-US" dirty="0" err="1"/>
              <a:t>Qtrly</a:t>
            </a:r>
            <a:r>
              <a:rPr lang="en-US" dirty="0"/>
              <a:t> Amount</a:t>
            </a:r>
          </a:p>
        </p:txBody>
      </p:sp>
    </p:spTree>
    <p:extLst>
      <p:ext uri="{BB962C8B-B14F-4D97-AF65-F5344CB8AC3E}">
        <p14:creationId xmlns:p14="http://schemas.microsoft.com/office/powerpoint/2010/main" val="91616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err="1"/>
              <a:t>TaOA</a:t>
            </a:r>
            <a:r>
              <a:rPr lang="en-US" dirty="0"/>
              <a:t> Deep Dive</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Use the TAADI Self-Check!</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4715625" cy="4199785"/>
          </a:xfrm>
        </p:spPr>
        <p:txBody>
          <a:bodyPr/>
          <a:lstStyle/>
          <a:p>
            <a:r>
              <a:rPr lang="en-US" dirty="0"/>
              <a:t>For TAADI, DOL has provided an excel tool to calculate results.</a:t>
            </a:r>
          </a:p>
          <a:p>
            <a:r>
              <a:rPr lang="en-US" dirty="0"/>
              <a:t>The Fiscal Worksheet</a:t>
            </a:r>
          </a:p>
          <a:p>
            <a:pPr lvl="1"/>
            <a:r>
              <a:rPr lang="en-US" dirty="0"/>
              <a:t>Calculates Quarterly Amounts</a:t>
            </a:r>
          </a:p>
          <a:p>
            <a:pPr lvl="1"/>
            <a:r>
              <a:rPr lang="en-US" dirty="0"/>
              <a:t>Calculates Training Amounts</a:t>
            </a:r>
          </a:p>
          <a:p>
            <a:pPr lvl="1"/>
            <a:r>
              <a:rPr lang="en-US" dirty="0"/>
              <a:t>Flags Admin Over-Expenditures</a:t>
            </a:r>
          </a:p>
          <a:p>
            <a:pPr lvl="1"/>
            <a:r>
              <a:rPr lang="en-US" dirty="0"/>
              <a:t>Flags Case </a:t>
            </a:r>
            <a:r>
              <a:rPr lang="en-US" dirty="0" err="1"/>
              <a:t>Mgmt</a:t>
            </a:r>
            <a:r>
              <a:rPr lang="en-US" dirty="0"/>
              <a:t> Under-Expenditures</a:t>
            </a:r>
          </a:p>
          <a:p>
            <a:pPr lvl="1"/>
            <a:r>
              <a:rPr lang="en-US" dirty="0"/>
              <a:t>Flags Out of Order Spending</a:t>
            </a:r>
          </a:p>
          <a:p>
            <a:pPr lvl="1"/>
            <a:r>
              <a:rPr lang="en-US" dirty="0"/>
              <a:t>Flags Subcomponents not Adding</a:t>
            </a:r>
          </a:p>
          <a:p>
            <a:endParaRPr lang="en-US" dirty="0"/>
          </a:p>
          <a:p>
            <a:endParaRPr lang="en-US" dirty="0"/>
          </a:p>
          <a:p>
            <a:endParaRPr lang="en-US" dirty="0"/>
          </a:p>
        </p:txBody>
      </p:sp>
      <p:pic>
        <p:nvPicPr>
          <p:cNvPr id="6" name="Picture 5"/>
          <p:cNvPicPr>
            <a:picLocks noChangeAspect="1"/>
          </p:cNvPicPr>
          <p:nvPr/>
        </p:nvPicPr>
        <p:blipFill rotWithShape="1">
          <a:blip r:embed="rId2"/>
          <a:srcRect t="19464" r="29201" b="1805"/>
          <a:stretch/>
        </p:blipFill>
        <p:spPr>
          <a:xfrm>
            <a:off x="5555413" y="2076142"/>
            <a:ext cx="6331787" cy="3827328"/>
          </a:xfrm>
          <a:prstGeom prst="rect">
            <a:avLst/>
          </a:prstGeom>
        </p:spPr>
      </p:pic>
    </p:spTree>
    <p:extLst>
      <p:ext uri="{BB962C8B-B14F-4D97-AF65-F5344CB8AC3E}">
        <p14:creationId xmlns:p14="http://schemas.microsoft.com/office/powerpoint/2010/main" val="1857915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Type any questions into the chat and we will respond to as many as we can.</a:t>
            </a:r>
          </a:p>
        </p:txBody>
      </p:sp>
    </p:spTree>
    <p:extLst>
      <p:ext uri="{BB962C8B-B14F-4D97-AF65-F5344CB8AC3E}">
        <p14:creationId xmlns:p14="http://schemas.microsoft.com/office/powerpoint/2010/main" val="2076326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Grant Timing Issues</a:t>
            </a:r>
          </a:p>
        </p:txBody>
      </p:sp>
    </p:spTree>
    <p:extLst>
      <p:ext uri="{BB962C8B-B14F-4D97-AF65-F5344CB8AC3E}">
        <p14:creationId xmlns:p14="http://schemas.microsoft.com/office/powerpoint/2010/main" val="300810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Grant Timing Issues</a:t>
            </a:r>
          </a:p>
        </p:txBody>
      </p:sp>
      <p:sp>
        <p:nvSpPr>
          <p:cNvPr id="4" name="Text Placeholder 3"/>
          <p:cNvSpPr>
            <a:spLocks noGrp="1"/>
          </p:cNvSpPr>
          <p:nvPr>
            <p:ph type="body" idx="1"/>
          </p:nvPr>
        </p:nvSpPr>
        <p:spPr>
          <a:xfrm>
            <a:off x="805866" y="999279"/>
            <a:ext cx="6390688" cy="823912"/>
          </a:xfrm>
        </p:spPr>
        <p:txBody>
          <a:bodyPr/>
          <a:lstStyle/>
          <a:p>
            <a:pPr algn="l"/>
            <a:r>
              <a:rPr lang="en-US" dirty="0"/>
              <a:t>Accrual vs. Cash Accounting</a:t>
            </a:r>
          </a:p>
        </p:txBody>
      </p:sp>
      <p:sp>
        <p:nvSpPr>
          <p:cNvPr id="5" name="Content Placeholder 4"/>
          <p:cNvSpPr>
            <a:spLocks noGrp="1"/>
          </p:cNvSpPr>
          <p:nvPr>
            <p:ph sz="half" idx="2"/>
          </p:nvPr>
        </p:nvSpPr>
        <p:spPr>
          <a:xfrm>
            <a:off x="805865" y="1989878"/>
            <a:ext cx="6390689" cy="4199785"/>
          </a:xfrm>
        </p:spPr>
        <p:txBody>
          <a:bodyPr/>
          <a:lstStyle/>
          <a:p>
            <a:r>
              <a:rPr lang="en-US" dirty="0"/>
              <a:t>What is the Difference?</a:t>
            </a:r>
          </a:p>
          <a:p>
            <a:pPr lvl="1"/>
            <a:r>
              <a:rPr lang="en-US" dirty="0"/>
              <a:t>Accrual Basis = When the Debt is Owed</a:t>
            </a:r>
          </a:p>
          <a:p>
            <a:pPr lvl="1"/>
            <a:r>
              <a:rPr lang="en-US" dirty="0"/>
              <a:t>Cash Basis = When the Debt is Paid</a:t>
            </a:r>
          </a:p>
          <a:p>
            <a:r>
              <a:rPr lang="en-US" dirty="0"/>
              <a:t>All ETA-9130 Reporting is </a:t>
            </a:r>
            <a:r>
              <a:rPr lang="en-US" b="1" dirty="0"/>
              <a:t>Accrual Basis</a:t>
            </a:r>
          </a:p>
          <a:p>
            <a:pPr lvl="1"/>
            <a:r>
              <a:rPr lang="en-US" dirty="0"/>
              <a:t>DOL Exception to Uniform Guidance at 2 CFR 2900.14</a:t>
            </a:r>
          </a:p>
          <a:p>
            <a:pPr lvl="1"/>
            <a:r>
              <a:rPr lang="en-US" dirty="0"/>
              <a:t>Current Accounting Systems on Cash Basis are not required to convert their systems, but must report </a:t>
            </a:r>
            <a:r>
              <a:rPr lang="en-US" b="1" dirty="0"/>
              <a:t>best estimate</a:t>
            </a:r>
            <a:r>
              <a:rPr lang="en-US" dirty="0"/>
              <a:t> of accruals</a:t>
            </a:r>
          </a:p>
          <a:p>
            <a:endParaRPr lang="en-US" dirty="0"/>
          </a:p>
        </p:txBody>
      </p:sp>
      <p:pic>
        <p:nvPicPr>
          <p:cNvPr id="10" name="Picture 4" descr="C:\Users\Hoekstra.Robert\AppData\Local\Microsoft\Windows\Temporary Internet Files\Content.IE5\NAK8BM5T\schoolbus2rgb[1].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871143" y="2942230"/>
            <a:ext cx="1052513" cy="10525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Hoekstra.Robert\AppData\Local\Microsoft\Windows\Temporary Internet Files\Content.IE5\XE2JL28B\arrow-curved-blue[1].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1425847">
            <a:off x="8654718" y="2330924"/>
            <a:ext cx="1245268" cy="6262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Hoekstra.Robert\AppData\Local\Microsoft\Windows\Temporary Internet Files\Content.IE5\XE2JL28B\arrow-curved-blue[1].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878532">
            <a:off x="10273820" y="3777987"/>
            <a:ext cx="1245268" cy="6262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Hoekstra.Robert\AppData\Local\Microsoft\Windows\Temporary Internet Files\Content.IE5\XE2JL28B\arrow-curved-blue[1].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3562030">
            <a:off x="8032084" y="4400620"/>
            <a:ext cx="1245268" cy="6262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97087" y="1550945"/>
            <a:ext cx="1117425" cy="923330"/>
          </a:xfrm>
          <a:prstGeom prst="rect">
            <a:avLst/>
          </a:prstGeom>
          <a:noFill/>
        </p:spPr>
        <p:txBody>
          <a:bodyPr wrap="square" rtlCol="0">
            <a:spAutoFit/>
          </a:bodyPr>
          <a:lstStyle/>
          <a:p>
            <a:r>
              <a:rPr lang="en-US" dirty="0"/>
              <a:t>Debt Created</a:t>
            </a:r>
          </a:p>
          <a:p>
            <a:r>
              <a:rPr lang="en-US" dirty="0"/>
              <a:t>(Accrual)</a:t>
            </a:r>
          </a:p>
        </p:txBody>
      </p:sp>
      <p:sp>
        <p:nvSpPr>
          <p:cNvPr id="15" name="TextBox 14"/>
          <p:cNvSpPr txBox="1"/>
          <p:nvPr/>
        </p:nvSpPr>
        <p:spPr>
          <a:xfrm>
            <a:off x="9871060" y="5280615"/>
            <a:ext cx="1024101" cy="646331"/>
          </a:xfrm>
          <a:prstGeom prst="rect">
            <a:avLst/>
          </a:prstGeom>
          <a:noFill/>
        </p:spPr>
        <p:txBody>
          <a:bodyPr wrap="square" rtlCol="0">
            <a:spAutoFit/>
          </a:bodyPr>
          <a:lstStyle/>
          <a:p>
            <a:r>
              <a:rPr lang="en-US" dirty="0"/>
              <a:t>Paid</a:t>
            </a:r>
          </a:p>
          <a:p>
            <a:r>
              <a:rPr lang="en-US" dirty="0"/>
              <a:t>(Cash)</a:t>
            </a:r>
          </a:p>
        </p:txBody>
      </p:sp>
      <p:sp>
        <p:nvSpPr>
          <p:cNvPr id="16" name="TextBox 15"/>
          <p:cNvSpPr txBox="1"/>
          <p:nvPr/>
        </p:nvSpPr>
        <p:spPr>
          <a:xfrm>
            <a:off x="10204244" y="1989878"/>
            <a:ext cx="1117425" cy="369332"/>
          </a:xfrm>
          <a:prstGeom prst="rect">
            <a:avLst/>
          </a:prstGeom>
          <a:noFill/>
        </p:spPr>
        <p:txBody>
          <a:bodyPr wrap="square" rtlCol="0">
            <a:spAutoFit/>
          </a:bodyPr>
          <a:lstStyle/>
          <a:p>
            <a:r>
              <a:rPr lang="en-US" dirty="0"/>
              <a:t>Billed</a:t>
            </a:r>
          </a:p>
        </p:txBody>
      </p:sp>
      <p:pic>
        <p:nvPicPr>
          <p:cNvPr id="6" name="Picture 5" descr="A step-by-step guide to improving your billing statemen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32086" y="2445381"/>
            <a:ext cx="1135746" cy="1017628"/>
          </a:xfrm>
          <a:prstGeom prst="rect">
            <a:avLst/>
          </a:prstGeom>
        </p:spPr>
      </p:pic>
      <p:pic>
        <p:nvPicPr>
          <p:cNvPr id="9" name="Picture 8" descr="Cash Money · Free vector graphic on Pixabay"/>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63239" y="4601106"/>
            <a:ext cx="1085830" cy="653760"/>
          </a:xfrm>
          <a:prstGeom prst="rect">
            <a:avLst/>
          </a:prstGeom>
        </p:spPr>
      </p:pic>
    </p:spTree>
    <p:extLst>
      <p:ext uri="{BB962C8B-B14F-4D97-AF65-F5344CB8AC3E}">
        <p14:creationId xmlns:p14="http://schemas.microsoft.com/office/powerpoint/2010/main" val="348126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Grant Timing Issues</a:t>
            </a:r>
          </a:p>
        </p:txBody>
      </p:sp>
      <p:sp>
        <p:nvSpPr>
          <p:cNvPr id="4" name="Text Placeholder 3"/>
          <p:cNvSpPr>
            <a:spLocks noGrp="1"/>
          </p:cNvSpPr>
          <p:nvPr>
            <p:ph type="body" idx="1"/>
          </p:nvPr>
        </p:nvSpPr>
        <p:spPr>
          <a:xfrm>
            <a:off x="805866" y="999279"/>
            <a:ext cx="6390688" cy="823912"/>
          </a:xfrm>
        </p:spPr>
        <p:txBody>
          <a:bodyPr>
            <a:normAutofit/>
          </a:bodyPr>
          <a:lstStyle/>
          <a:p>
            <a:pPr algn="l"/>
            <a:r>
              <a:rPr lang="en-US" dirty="0"/>
              <a:t>Documentation Timing</a:t>
            </a:r>
          </a:p>
        </p:txBody>
      </p:sp>
      <p:sp>
        <p:nvSpPr>
          <p:cNvPr id="5" name="Content Placeholder 4"/>
          <p:cNvSpPr>
            <a:spLocks noGrp="1"/>
          </p:cNvSpPr>
          <p:nvPr>
            <p:ph sz="half" idx="2"/>
          </p:nvPr>
        </p:nvSpPr>
        <p:spPr>
          <a:xfrm>
            <a:off x="805865" y="1989878"/>
            <a:ext cx="6390689" cy="4199785"/>
          </a:xfrm>
        </p:spPr>
        <p:txBody>
          <a:bodyPr/>
          <a:lstStyle/>
          <a:p>
            <a:r>
              <a:rPr lang="en-US" dirty="0"/>
              <a:t>TAADI Checks that Participant Data (PIRL) and 9130 Quarterly Amounts Match</a:t>
            </a:r>
          </a:p>
          <a:p>
            <a:pPr lvl="1"/>
            <a:r>
              <a:rPr lang="en-US" dirty="0"/>
              <a:t>When does the expenditure get recorded in your participant system?</a:t>
            </a:r>
          </a:p>
          <a:p>
            <a:pPr lvl="1"/>
            <a:r>
              <a:rPr lang="en-US" dirty="0"/>
              <a:t>When does the expenditure get recorded in the financial system?</a:t>
            </a:r>
          </a:p>
          <a:p>
            <a:pPr lvl="1"/>
            <a:r>
              <a:rPr lang="en-US" dirty="0"/>
              <a:t>Are there major delays?</a:t>
            </a:r>
          </a:p>
          <a:p>
            <a:pPr lvl="1"/>
            <a:r>
              <a:rPr lang="en-US" dirty="0"/>
              <a:t>Is the same date recorded in both systems?</a:t>
            </a:r>
          </a:p>
          <a:p>
            <a:pPr lvl="1"/>
            <a:r>
              <a:rPr lang="en-US" dirty="0"/>
              <a:t>Are both reports generated off the same date?</a:t>
            </a:r>
          </a:p>
          <a:p>
            <a:endParaRPr lang="en-US" dirty="0"/>
          </a:p>
        </p:txBody>
      </p:sp>
      <p:pic>
        <p:nvPicPr>
          <p:cNvPr id="17" name="Picture 4" descr="C:\Users\Hoekstra.Robert\AppData\Local\Microsoft\Windows\Temporary Internet Files\Content.IE5\NAK8BM5T\schoolbus2rgb[1].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871143" y="2942230"/>
            <a:ext cx="1052513" cy="10525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Hoekstra.Robert\AppData\Local\Microsoft\Windows\Temporary Internet Files\Content.IE5\XE2JL28B\arrow-curved-blue[1].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1425847">
            <a:off x="8654718" y="2330924"/>
            <a:ext cx="1245268" cy="626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Hoekstra.Robert\AppData\Local\Microsoft\Windows\Temporary Internet Files\Content.IE5\XE2JL28B\arrow-curved-blue[1].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878532">
            <a:off x="10273820" y="3777987"/>
            <a:ext cx="1245268" cy="6262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Hoekstra.Robert\AppData\Local\Microsoft\Windows\Temporary Internet Files\Content.IE5\XE2JL28B\arrow-curved-blue[1].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3562030">
            <a:off x="8032084" y="4400620"/>
            <a:ext cx="1245268" cy="62626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997087" y="1550945"/>
            <a:ext cx="1117425" cy="923330"/>
          </a:xfrm>
          <a:prstGeom prst="rect">
            <a:avLst/>
          </a:prstGeom>
          <a:noFill/>
        </p:spPr>
        <p:txBody>
          <a:bodyPr wrap="square" rtlCol="0">
            <a:spAutoFit/>
          </a:bodyPr>
          <a:lstStyle/>
          <a:p>
            <a:r>
              <a:rPr lang="en-US" dirty="0"/>
              <a:t>Debt Created</a:t>
            </a:r>
          </a:p>
          <a:p>
            <a:r>
              <a:rPr lang="en-US" dirty="0"/>
              <a:t>(Accrual)</a:t>
            </a:r>
          </a:p>
        </p:txBody>
      </p:sp>
      <p:sp>
        <p:nvSpPr>
          <p:cNvPr id="23" name="TextBox 22"/>
          <p:cNvSpPr txBox="1"/>
          <p:nvPr/>
        </p:nvSpPr>
        <p:spPr>
          <a:xfrm>
            <a:off x="9871060" y="5280615"/>
            <a:ext cx="1024101" cy="646331"/>
          </a:xfrm>
          <a:prstGeom prst="rect">
            <a:avLst/>
          </a:prstGeom>
          <a:noFill/>
        </p:spPr>
        <p:txBody>
          <a:bodyPr wrap="square" rtlCol="0">
            <a:spAutoFit/>
          </a:bodyPr>
          <a:lstStyle/>
          <a:p>
            <a:r>
              <a:rPr lang="en-US" dirty="0"/>
              <a:t>Paid</a:t>
            </a:r>
          </a:p>
          <a:p>
            <a:r>
              <a:rPr lang="en-US" dirty="0"/>
              <a:t>(Cash)</a:t>
            </a:r>
          </a:p>
        </p:txBody>
      </p:sp>
      <p:sp>
        <p:nvSpPr>
          <p:cNvPr id="24" name="TextBox 23"/>
          <p:cNvSpPr txBox="1"/>
          <p:nvPr/>
        </p:nvSpPr>
        <p:spPr>
          <a:xfrm>
            <a:off x="10204244" y="1989878"/>
            <a:ext cx="1117425" cy="369332"/>
          </a:xfrm>
          <a:prstGeom prst="rect">
            <a:avLst/>
          </a:prstGeom>
          <a:noFill/>
        </p:spPr>
        <p:txBody>
          <a:bodyPr wrap="square" rtlCol="0">
            <a:spAutoFit/>
          </a:bodyPr>
          <a:lstStyle/>
          <a:p>
            <a:r>
              <a:rPr lang="en-US" dirty="0"/>
              <a:t>Billed</a:t>
            </a:r>
          </a:p>
        </p:txBody>
      </p:sp>
      <p:pic>
        <p:nvPicPr>
          <p:cNvPr id="25" name="Picture 24" descr="A step-by-step guide to improving your billing statemen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32086" y="2445381"/>
            <a:ext cx="1135746" cy="1017628"/>
          </a:xfrm>
          <a:prstGeom prst="rect">
            <a:avLst/>
          </a:prstGeom>
        </p:spPr>
      </p:pic>
      <p:pic>
        <p:nvPicPr>
          <p:cNvPr id="26" name="Picture 25" descr="Cash Money · Free vector graphic on Pixabay"/>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63239" y="4601106"/>
            <a:ext cx="1085830" cy="653760"/>
          </a:xfrm>
          <a:prstGeom prst="rect">
            <a:avLst/>
          </a:prstGeom>
        </p:spPr>
      </p:pic>
    </p:spTree>
    <p:extLst>
      <p:ext uri="{BB962C8B-B14F-4D97-AF65-F5344CB8AC3E}">
        <p14:creationId xmlns:p14="http://schemas.microsoft.com/office/powerpoint/2010/main" val="299327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Grant Timing Issues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Expenditures During Closeout</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10515600" cy="3884711"/>
          </a:xfrm>
        </p:spPr>
        <p:txBody>
          <a:bodyPr/>
          <a:lstStyle/>
          <a:p>
            <a:r>
              <a:rPr lang="en-US" dirty="0"/>
              <a:t>The Grant Period of Performance (</a:t>
            </a:r>
            <a:r>
              <a:rPr lang="en-US" dirty="0" err="1"/>
              <a:t>PoP</a:t>
            </a:r>
            <a:r>
              <a:rPr lang="en-US" dirty="0"/>
              <a:t>) restricts which Expenditures can accrue to the grant</a:t>
            </a:r>
          </a:p>
          <a:p>
            <a:r>
              <a:rPr lang="en-US" dirty="0"/>
              <a:t>Must be on a grant that is active at the time of the accrual</a:t>
            </a:r>
          </a:p>
          <a:p>
            <a:r>
              <a:rPr lang="en-US" dirty="0"/>
              <a:t>Grant Years all End on 9/30</a:t>
            </a:r>
          </a:p>
          <a:p>
            <a:pPr lvl="1"/>
            <a:r>
              <a:rPr lang="en-US" dirty="0"/>
              <a:t>Expenditures that accrue after 9/30 may not be on the grant that closed as of 9/30</a:t>
            </a:r>
          </a:p>
          <a:p>
            <a:r>
              <a:rPr lang="en-US" dirty="0"/>
              <a:t>Expenditures in the First Quarter of the Fiscal Year must not be on the recently expired grant unless it accrued during the prior Fiscal Year.</a:t>
            </a:r>
          </a:p>
        </p:txBody>
      </p:sp>
    </p:spTree>
    <p:extLst>
      <p:ext uri="{BB962C8B-B14F-4D97-AF65-F5344CB8AC3E}">
        <p14:creationId xmlns:p14="http://schemas.microsoft.com/office/powerpoint/2010/main" val="419421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Type any questions into the chat and we will respond to as many as we can.</a:t>
            </a:r>
          </a:p>
        </p:txBody>
      </p:sp>
    </p:spTree>
    <p:extLst>
      <p:ext uri="{BB962C8B-B14F-4D97-AF65-F5344CB8AC3E}">
        <p14:creationId xmlns:p14="http://schemas.microsoft.com/office/powerpoint/2010/main" val="91346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Robert Hoekstra</a:t>
            </a:r>
          </a:p>
          <a:p>
            <a:pPr lvl="1"/>
            <a:r>
              <a:rPr lang="en-US" dirty="0"/>
              <a:t>Program Analyst, PMDR Technical Expert</a:t>
            </a:r>
          </a:p>
          <a:p>
            <a:pPr lvl="2"/>
            <a:r>
              <a:rPr lang="en-US" dirty="0"/>
              <a:t>Office of Trade Adjustment Assistance</a:t>
            </a:r>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88" b="588"/>
          <a:stretch>
            <a:fillRect/>
          </a:stretch>
        </p:blipFill>
        <p:spPr>
          <a:xfrm>
            <a:off x="1552575" y="3832225"/>
            <a:ext cx="2133600" cy="2133600"/>
          </a:xfrm>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Timothy </a:t>
            </a:r>
            <a:r>
              <a:rPr lang="en-US" dirty="0" err="1"/>
              <a:t>Theberge</a:t>
            </a:r>
            <a:endParaRPr lang="en-US" dirty="0"/>
          </a:p>
          <a:p>
            <a:pPr lvl="1"/>
            <a:r>
              <a:rPr lang="en-US" dirty="0"/>
              <a:t>Program Analyst, PDU Technical Expert</a:t>
            </a:r>
          </a:p>
          <a:p>
            <a:pPr lvl="2"/>
            <a:r>
              <a:rPr lang="en-US" dirty="0"/>
              <a:t>Office of Trade Adjustment Assistance</a:t>
            </a:r>
          </a:p>
        </p:txBody>
      </p:sp>
    </p:spTree>
    <p:extLst>
      <p:ext uri="{BB962C8B-B14F-4D97-AF65-F5344CB8AC3E}">
        <p14:creationId xmlns:p14="http://schemas.microsoft.com/office/powerpoint/2010/main" val="3188522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Cost Allocation</a:t>
            </a:r>
          </a:p>
        </p:txBody>
      </p:sp>
    </p:spTree>
    <p:extLst>
      <p:ext uri="{BB962C8B-B14F-4D97-AF65-F5344CB8AC3E}">
        <p14:creationId xmlns:p14="http://schemas.microsoft.com/office/powerpoint/2010/main" val="210934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31</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Cost Allocation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Cost Categories*</a:t>
            </a:r>
          </a:p>
        </p:txBody>
      </p:sp>
      <p:sp>
        <p:nvSpPr>
          <p:cNvPr id="2" name="Content Placeholder 1"/>
          <p:cNvSpPr>
            <a:spLocks noGrp="1"/>
          </p:cNvSpPr>
          <p:nvPr>
            <p:ph sz="half" idx="2"/>
          </p:nvPr>
        </p:nvSpPr>
        <p:spPr>
          <a:xfrm>
            <a:off x="839788" y="5374256"/>
            <a:ext cx="10515600" cy="861324"/>
          </a:xfrm>
        </p:spPr>
        <p:txBody>
          <a:bodyPr/>
          <a:lstStyle/>
          <a:p>
            <a:pPr marL="0" indent="0">
              <a:lnSpc>
                <a:spcPct val="100000"/>
              </a:lnSpc>
              <a:spcBef>
                <a:spcPts val="0"/>
              </a:spcBef>
              <a:buNone/>
            </a:pPr>
            <a:r>
              <a:rPr lang="en-US" sz="1800" dirty="0"/>
              <a:t>*Lists not intended to be all inclusive.</a:t>
            </a:r>
          </a:p>
          <a:p>
            <a:pPr marL="0" indent="0">
              <a:lnSpc>
                <a:spcPct val="100000"/>
              </a:lnSpc>
              <a:spcBef>
                <a:spcPts val="0"/>
              </a:spcBef>
              <a:buNone/>
            </a:pPr>
            <a:r>
              <a:rPr lang="en-US" sz="1800" dirty="0"/>
              <a:t>**TEGL 13-18, Attachment III can be found here:</a:t>
            </a:r>
          </a:p>
          <a:p>
            <a:pPr marL="0" indent="0">
              <a:lnSpc>
                <a:spcPct val="100000"/>
              </a:lnSpc>
              <a:spcBef>
                <a:spcPts val="0"/>
              </a:spcBef>
              <a:buNone/>
            </a:pPr>
            <a:r>
              <a:rPr lang="en-US" sz="1800" dirty="0">
                <a:hlinkClick r:id="rId2"/>
              </a:rPr>
              <a:t>https://wdr.doleta.gov/directives/attach/TEGL/TEGL_13-18_Attachment-3_Acc.pdf</a:t>
            </a:r>
            <a:endParaRPr lang="en-US" sz="1800" dirty="0"/>
          </a:p>
        </p:txBody>
      </p:sp>
      <p:sp>
        <p:nvSpPr>
          <p:cNvPr id="6" name="Rectangle 5"/>
          <p:cNvSpPr/>
          <p:nvPr/>
        </p:nvSpPr>
        <p:spPr>
          <a:xfrm>
            <a:off x="839788" y="1949570"/>
            <a:ext cx="2826438" cy="3209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Training</a:t>
            </a:r>
          </a:p>
          <a:p>
            <a:pPr algn="ctr"/>
            <a:endParaRPr lang="en-US" sz="1400" dirty="0"/>
          </a:p>
          <a:p>
            <a:pPr marL="285750" indent="-285750">
              <a:buFont typeface="Arial" panose="020B0604020202020204" pitchFamily="34" charset="0"/>
              <a:buChar char="•"/>
            </a:pPr>
            <a:r>
              <a:rPr lang="en-US" sz="1400" dirty="0">
                <a:solidFill>
                  <a:schemeClr val="bg1"/>
                </a:solidFill>
              </a:rPr>
              <a:t>Tuition and related expenses</a:t>
            </a:r>
          </a:p>
          <a:p>
            <a:pPr marL="742950" lvl="1" indent="-285750">
              <a:buFont typeface="Arial" panose="020B0604020202020204" pitchFamily="34" charset="0"/>
              <a:buChar char="•"/>
            </a:pPr>
            <a:r>
              <a:rPr lang="en-US" sz="1400" dirty="0">
                <a:solidFill>
                  <a:schemeClr val="bg1"/>
                </a:solidFill>
              </a:rPr>
              <a:t>Books</a:t>
            </a:r>
          </a:p>
          <a:p>
            <a:pPr marL="742950" lvl="1" indent="-285750">
              <a:buFont typeface="Arial" panose="020B0604020202020204" pitchFamily="34" charset="0"/>
              <a:buChar char="•"/>
            </a:pPr>
            <a:r>
              <a:rPr lang="en-US" sz="1400" dirty="0">
                <a:solidFill>
                  <a:schemeClr val="bg1"/>
                </a:solidFill>
              </a:rPr>
              <a:t>Tools</a:t>
            </a:r>
          </a:p>
          <a:p>
            <a:pPr marL="742950" lvl="1" indent="-285750">
              <a:buFont typeface="Arial" panose="020B0604020202020204" pitchFamily="34" charset="0"/>
              <a:buChar char="•"/>
            </a:pPr>
            <a:r>
              <a:rPr lang="en-US" sz="1400" dirty="0">
                <a:solidFill>
                  <a:schemeClr val="bg1"/>
                </a:solidFill>
              </a:rPr>
              <a:t>Academic fees</a:t>
            </a:r>
          </a:p>
          <a:p>
            <a:pPr marL="285750" indent="-285750">
              <a:buFont typeface="Arial" panose="020B0604020202020204" pitchFamily="34" charset="0"/>
              <a:buChar char="•"/>
            </a:pPr>
            <a:r>
              <a:rPr lang="en-US" sz="1400" dirty="0">
                <a:solidFill>
                  <a:schemeClr val="bg1"/>
                </a:solidFill>
              </a:rPr>
              <a:t>Travel or Transportation</a:t>
            </a:r>
          </a:p>
          <a:p>
            <a:pPr marL="285750" indent="-285750">
              <a:buFont typeface="Arial" panose="020B0604020202020204" pitchFamily="34" charset="0"/>
              <a:buChar char="•"/>
            </a:pPr>
            <a:r>
              <a:rPr lang="en-US" sz="1400" dirty="0">
                <a:solidFill>
                  <a:schemeClr val="bg1"/>
                </a:solidFill>
              </a:rPr>
              <a:t>Subsistence expenses</a:t>
            </a:r>
          </a:p>
          <a:p>
            <a:pPr marL="285750" indent="-285750">
              <a:buFont typeface="Arial" panose="020B0604020202020204" pitchFamily="34" charset="0"/>
              <a:buChar char="•"/>
            </a:pPr>
            <a:r>
              <a:rPr lang="en-US" sz="1400" dirty="0">
                <a:solidFill>
                  <a:schemeClr val="bg1"/>
                </a:solidFill>
              </a:rPr>
              <a:t>Materials Required through Course Curriculum</a:t>
            </a:r>
          </a:p>
          <a:p>
            <a:pPr marL="285750" indent="-285750">
              <a:buFont typeface="Arial" panose="020B0604020202020204" pitchFamily="34" charset="0"/>
              <a:buChar char="•"/>
            </a:pPr>
            <a:r>
              <a:rPr lang="en-US" sz="1400" dirty="0">
                <a:solidFill>
                  <a:schemeClr val="bg1"/>
                </a:solidFill>
              </a:rPr>
              <a:t>Licensures / Certification Exams</a:t>
            </a:r>
          </a:p>
          <a:p>
            <a:pPr marL="285750" indent="-285750">
              <a:buFont typeface="Arial" panose="020B0604020202020204" pitchFamily="34" charset="0"/>
              <a:buChar char="•"/>
            </a:pPr>
            <a:r>
              <a:rPr lang="en-US" sz="1400" dirty="0">
                <a:solidFill>
                  <a:schemeClr val="bg1"/>
                </a:solidFill>
              </a:rPr>
              <a:t>Equipment Rental / Purchases</a:t>
            </a:r>
          </a:p>
          <a:p>
            <a:pPr marL="742950" lvl="1" indent="-285750">
              <a:buFont typeface="Arial" panose="020B0604020202020204" pitchFamily="34" charset="0"/>
              <a:buChar char="•"/>
            </a:pPr>
            <a:r>
              <a:rPr lang="en-US" sz="1400" dirty="0">
                <a:solidFill>
                  <a:schemeClr val="bg1"/>
                </a:solidFill>
              </a:rPr>
              <a:t>Computers</a:t>
            </a:r>
          </a:p>
          <a:p>
            <a:pPr algn="ctr"/>
            <a:endParaRPr lang="en-US" dirty="0"/>
          </a:p>
        </p:txBody>
      </p:sp>
      <p:sp>
        <p:nvSpPr>
          <p:cNvPr id="8" name="Rectangle 7"/>
          <p:cNvSpPr/>
          <p:nvPr/>
        </p:nvSpPr>
        <p:spPr>
          <a:xfrm>
            <a:off x="4028686" y="1949570"/>
            <a:ext cx="2826438" cy="3209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Case Management</a:t>
            </a:r>
          </a:p>
          <a:p>
            <a:pPr algn="ctr"/>
            <a:endParaRPr lang="en-US" sz="1400" dirty="0"/>
          </a:p>
          <a:p>
            <a:pPr marL="285750" indent="-285750">
              <a:buFont typeface="Arial" panose="020B0604020202020204" pitchFamily="34" charset="0"/>
              <a:buChar char="•"/>
            </a:pPr>
            <a:r>
              <a:rPr lang="en-US" sz="1400" dirty="0">
                <a:solidFill>
                  <a:schemeClr val="bg1"/>
                </a:solidFill>
              </a:rPr>
              <a:t>The list of 8 CM services as referenced in Sec. 235 (1) – (8)</a:t>
            </a:r>
          </a:p>
          <a:p>
            <a:pPr marL="285750" indent="-285750">
              <a:buFont typeface="Arial" panose="020B0604020202020204" pitchFamily="34" charset="0"/>
              <a:buChar char="•"/>
            </a:pPr>
            <a:r>
              <a:rPr lang="en-US" sz="1400" dirty="0">
                <a:solidFill>
                  <a:schemeClr val="bg1"/>
                </a:solidFill>
              </a:rPr>
              <a:t>Maintenance and enhancement of electronic case management systems to allow for improved case management services</a:t>
            </a:r>
          </a:p>
          <a:p>
            <a:pPr marL="285750" indent="-285750">
              <a:buFont typeface="Arial" panose="020B0604020202020204" pitchFamily="34" charset="0"/>
              <a:buChar char="•"/>
            </a:pPr>
            <a:r>
              <a:rPr lang="en-US" sz="1400" dirty="0">
                <a:solidFill>
                  <a:schemeClr val="bg1"/>
                </a:solidFill>
              </a:rPr>
              <a:t>Any other staff costs related to case management.</a:t>
            </a:r>
          </a:p>
          <a:p>
            <a:pPr marL="285750" indent="-285750">
              <a:buFont typeface="Arial" panose="020B0604020202020204" pitchFamily="34" charset="0"/>
              <a:buChar char="•"/>
            </a:pPr>
            <a:r>
              <a:rPr lang="en-US" sz="1400" b="1" dirty="0">
                <a:solidFill>
                  <a:schemeClr val="bg1"/>
                </a:solidFill>
              </a:rPr>
              <a:t>TEGL 22-08 Sec. G(2) and G(3)</a:t>
            </a:r>
          </a:p>
        </p:txBody>
      </p:sp>
      <p:sp>
        <p:nvSpPr>
          <p:cNvPr id="9" name="Rectangle 8"/>
          <p:cNvSpPr/>
          <p:nvPr/>
        </p:nvSpPr>
        <p:spPr>
          <a:xfrm>
            <a:off x="7217584" y="1949570"/>
            <a:ext cx="2826438" cy="32090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dirty="0"/>
              <a:t>Administration</a:t>
            </a:r>
          </a:p>
          <a:p>
            <a:pPr algn="ctr"/>
            <a:endParaRPr lang="en-US" sz="1400" dirty="0"/>
          </a:p>
          <a:p>
            <a:pPr marL="285750" indent="-285750">
              <a:buFont typeface="Arial" panose="020B0604020202020204" pitchFamily="34" charset="0"/>
              <a:buChar char="•"/>
            </a:pPr>
            <a:r>
              <a:rPr lang="en-US" sz="1400" dirty="0">
                <a:solidFill>
                  <a:schemeClr val="bg1"/>
                </a:solidFill>
              </a:rPr>
              <a:t>Salaries for Admin related Staff Functions</a:t>
            </a:r>
          </a:p>
          <a:p>
            <a:pPr marL="285750" indent="-285750">
              <a:buFont typeface="Arial" panose="020B0604020202020204" pitchFamily="34" charset="0"/>
              <a:buChar char="•"/>
            </a:pPr>
            <a:r>
              <a:rPr lang="en-US" sz="1400" dirty="0">
                <a:solidFill>
                  <a:schemeClr val="bg1"/>
                </a:solidFill>
              </a:rPr>
              <a:t>Collecting, Validating, and Reporting Required Information</a:t>
            </a:r>
          </a:p>
          <a:p>
            <a:pPr marL="285750" indent="-285750">
              <a:buFont typeface="Arial" panose="020B0604020202020204" pitchFamily="34" charset="0"/>
              <a:buChar char="•"/>
            </a:pPr>
            <a:r>
              <a:rPr lang="en-US" sz="1400" dirty="0">
                <a:solidFill>
                  <a:schemeClr val="bg1"/>
                </a:solidFill>
              </a:rPr>
              <a:t>Processing Waivers</a:t>
            </a:r>
          </a:p>
          <a:p>
            <a:pPr marL="285750" indent="-285750">
              <a:buFont typeface="Arial" panose="020B0604020202020204" pitchFamily="34" charset="0"/>
              <a:buChar char="•"/>
            </a:pPr>
            <a:r>
              <a:rPr lang="en-US" sz="1400" dirty="0">
                <a:solidFill>
                  <a:schemeClr val="bg1"/>
                </a:solidFill>
              </a:rPr>
              <a:t>Administering RTAA Benefits</a:t>
            </a:r>
          </a:p>
          <a:p>
            <a:pPr marL="285750" indent="-285750">
              <a:buFont typeface="Arial" panose="020B0604020202020204" pitchFamily="34" charset="0"/>
              <a:buChar char="•"/>
            </a:pPr>
            <a:endParaRPr lang="en-US" sz="1400" dirty="0">
              <a:solidFill>
                <a:schemeClr val="bg1"/>
              </a:solidFill>
            </a:endParaRPr>
          </a:p>
          <a:p>
            <a:r>
              <a:rPr lang="en-US" sz="1400" dirty="0">
                <a:solidFill>
                  <a:schemeClr val="bg1"/>
                </a:solidFill>
              </a:rPr>
              <a:t>More information available in Grant Management TEGL 13-18, Attachment III, Section H.2**</a:t>
            </a:r>
          </a:p>
        </p:txBody>
      </p:sp>
      <p:sp>
        <p:nvSpPr>
          <p:cNvPr id="10" name="Rectangle 9"/>
          <p:cNvSpPr/>
          <p:nvPr/>
        </p:nvSpPr>
        <p:spPr>
          <a:xfrm>
            <a:off x="10297920" y="1949570"/>
            <a:ext cx="1057468" cy="3209026"/>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solidFill>
                  <a:schemeClr val="tx1"/>
                </a:solidFill>
              </a:rPr>
              <a:t>Job Search and Relocation</a:t>
            </a:r>
          </a:p>
        </p:txBody>
      </p:sp>
    </p:spTree>
    <p:extLst>
      <p:ext uri="{BB962C8B-B14F-4D97-AF65-F5344CB8AC3E}">
        <p14:creationId xmlns:p14="http://schemas.microsoft.com/office/powerpoint/2010/main" val="2771203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32</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Cost Allocation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Shared Costs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10515600" cy="3884711"/>
          </a:xfrm>
        </p:spPr>
        <p:txBody>
          <a:bodyPr/>
          <a:lstStyle/>
          <a:p>
            <a:r>
              <a:rPr lang="en-US" dirty="0"/>
              <a:t>TAA is a </a:t>
            </a:r>
            <a:r>
              <a:rPr lang="en-US" b="1" dirty="0"/>
              <a:t>Required</a:t>
            </a:r>
            <a:r>
              <a:rPr lang="en-US" dirty="0"/>
              <a:t> Partner under WIOA</a:t>
            </a:r>
          </a:p>
          <a:p>
            <a:r>
              <a:rPr lang="en-US" dirty="0"/>
              <a:t>TAA </a:t>
            </a:r>
            <a:r>
              <a:rPr lang="en-US" b="1" dirty="0"/>
              <a:t>Must</a:t>
            </a:r>
            <a:r>
              <a:rPr lang="en-US" dirty="0"/>
              <a:t> Share in Costs of One-Stop</a:t>
            </a:r>
          </a:p>
          <a:p>
            <a:pPr lvl="1"/>
            <a:r>
              <a:rPr lang="en-US" dirty="0"/>
              <a:t>Operating Costs</a:t>
            </a:r>
          </a:p>
          <a:p>
            <a:pPr lvl="1"/>
            <a:r>
              <a:rPr lang="en-US" dirty="0"/>
              <a:t>Infrastructure Costs</a:t>
            </a:r>
          </a:p>
          <a:p>
            <a:r>
              <a:rPr lang="en-US" dirty="0"/>
              <a:t>TAA </a:t>
            </a:r>
            <a:r>
              <a:rPr lang="en-US" b="1" dirty="0"/>
              <a:t>May</a:t>
            </a:r>
            <a:r>
              <a:rPr lang="en-US" dirty="0"/>
              <a:t> Share in Costs of Career Services</a:t>
            </a:r>
          </a:p>
          <a:p>
            <a:r>
              <a:rPr lang="en-US" dirty="0"/>
              <a:t>TAA </a:t>
            </a:r>
            <a:r>
              <a:rPr lang="en-US" b="1" dirty="0"/>
              <a:t>Must</a:t>
            </a:r>
            <a:r>
              <a:rPr lang="en-US" dirty="0"/>
              <a:t> be Included in Indirect Costs Allocation Plan</a:t>
            </a:r>
          </a:p>
        </p:txBody>
      </p:sp>
    </p:spTree>
    <p:extLst>
      <p:ext uri="{BB962C8B-B14F-4D97-AF65-F5344CB8AC3E}">
        <p14:creationId xmlns:p14="http://schemas.microsoft.com/office/powerpoint/2010/main" val="1398259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Cost Allocation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Federal Cost Principles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6756766" cy="4252660"/>
          </a:xfrm>
        </p:spPr>
        <p:txBody>
          <a:bodyPr/>
          <a:lstStyle/>
          <a:p>
            <a:r>
              <a:rPr lang="en-US" dirty="0"/>
              <a:t>Specified in Uniform Guidance</a:t>
            </a:r>
          </a:p>
          <a:p>
            <a:pPr lvl="1"/>
            <a:r>
              <a:rPr lang="en-US" dirty="0"/>
              <a:t>2 CFR Part 200, 2 CFR Part 2900</a:t>
            </a:r>
          </a:p>
          <a:p>
            <a:r>
              <a:rPr lang="en-US" dirty="0"/>
              <a:t>Consistent Treatment</a:t>
            </a:r>
          </a:p>
          <a:p>
            <a:pPr lvl="1"/>
            <a:r>
              <a:rPr lang="en-US" dirty="0"/>
              <a:t>Partners</a:t>
            </a:r>
          </a:p>
          <a:p>
            <a:pPr lvl="1"/>
            <a:r>
              <a:rPr lang="en-US" dirty="0"/>
              <a:t>Programs</a:t>
            </a:r>
          </a:p>
          <a:p>
            <a:pPr lvl="1"/>
            <a:r>
              <a:rPr lang="en-US" dirty="0"/>
              <a:t>Reporting Periods</a:t>
            </a:r>
          </a:p>
          <a:p>
            <a:r>
              <a:rPr lang="en-US" dirty="0"/>
              <a:t>Based on Benefit Received</a:t>
            </a:r>
          </a:p>
          <a:p>
            <a:pPr lvl="1"/>
            <a:r>
              <a:rPr lang="en-US" dirty="0"/>
              <a:t>Not Based on Budgets</a:t>
            </a:r>
          </a:p>
          <a:p>
            <a:pPr lvl="1"/>
            <a:r>
              <a:rPr lang="en-US" dirty="0"/>
              <a:t>Reasonable and Necessary</a:t>
            </a:r>
          </a:p>
          <a:p>
            <a:endParaRPr lang="en-US" dirty="0"/>
          </a:p>
        </p:txBody>
      </p:sp>
    </p:spTree>
    <p:extLst>
      <p:ext uri="{BB962C8B-B14F-4D97-AF65-F5344CB8AC3E}">
        <p14:creationId xmlns:p14="http://schemas.microsoft.com/office/powerpoint/2010/main" val="1469470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34</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Cost Allocation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Case Management Systems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10515600" cy="4252660"/>
          </a:xfrm>
        </p:spPr>
        <p:txBody>
          <a:bodyPr/>
          <a:lstStyle/>
          <a:p>
            <a:r>
              <a:rPr lang="en-US" dirty="0"/>
              <a:t>Collecting Validating and Reporting Data is Charged to Administration</a:t>
            </a:r>
          </a:p>
          <a:p>
            <a:r>
              <a:rPr lang="en-US" dirty="0"/>
              <a:t>Case Management Funds May be used for Upgrading and Maintaining Electronic Case Management Systems</a:t>
            </a:r>
          </a:p>
          <a:p>
            <a:pPr lvl="1"/>
            <a:r>
              <a:rPr lang="en-US" dirty="0"/>
              <a:t>TEGL 5-15, Change 1, Sec. G(2)</a:t>
            </a:r>
          </a:p>
          <a:p>
            <a:r>
              <a:rPr lang="en-US" dirty="0"/>
              <a:t>Components of Electronic Case Management Systems</a:t>
            </a:r>
          </a:p>
          <a:p>
            <a:pPr lvl="1"/>
            <a:r>
              <a:rPr lang="en-US" dirty="0"/>
              <a:t>Serve Report Functions May be Charged to Case Management Funds</a:t>
            </a:r>
          </a:p>
          <a:p>
            <a:pPr lvl="1"/>
            <a:r>
              <a:rPr lang="en-US" dirty="0"/>
              <a:t>Exclusive to Reporting Functions Must be Charged to Administration</a:t>
            </a:r>
          </a:p>
          <a:p>
            <a:endParaRPr lang="en-US" dirty="0"/>
          </a:p>
        </p:txBody>
      </p:sp>
    </p:spTree>
    <p:extLst>
      <p:ext uri="{BB962C8B-B14F-4D97-AF65-F5344CB8AC3E}">
        <p14:creationId xmlns:p14="http://schemas.microsoft.com/office/powerpoint/2010/main" val="303629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35</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Cost Allocation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Other Uses of Case Management Funds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10515600" cy="4252660"/>
          </a:xfrm>
        </p:spPr>
        <p:txBody>
          <a:bodyPr/>
          <a:lstStyle/>
          <a:p>
            <a:r>
              <a:rPr lang="en-US" dirty="0"/>
              <a:t>Services Provided by Case Managers (Currently State Merit Staff)</a:t>
            </a:r>
          </a:p>
          <a:p>
            <a:r>
              <a:rPr lang="en-US" dirty="0"/>
              <a:t>Training for Case Managers</a:t>
            </a:r>
          </a:p>
          <a:p>
            <a:r>
              <a:rPr lang="en-US" dirty="0"/>
              <a:t>Conferences</a:t>
            </a:r>
          </a:p>
          <a:p>
            <a:r>
              <a:rPr lang="en-US" dirty="0"/>
              <a:t>Round-Tables</a:t>
            </a:r>
          </a:p>
          <a:p>
            <a:r>
              <a:rPr lang="en-US" dirty="0"/>
              <a:t>Development of Materials</a:t>
            </a:r>
          </a:p>
          <a:p>
            <a:endParaRPr lang="en-US" dirty="0"/>
          </a:p>
        </p:txBody>
      </p:sp>
    </p:spTree>
    <p:extLst>
      <p:ext uri="{BB962C8B-B14F-4D97-AF65-F5344CB8AC3E}">
        <p14:creationId xmlns:p14="http://schemas.microsoft.com/office/powerpoint/2010/main" val="3511364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Type any questions into the chat and we will respond to as many as we can.</a:t>
            </a:r>
          </a:p>
        </p:txBody>
      </p:sp>
    </p:spTree>
    <p:extLst>
      <p:ext uri="{BB962C8B-B14F-4D97-AF65-F5344CB8AC3E}">
        <p14:creationId xmlns:p14="http://schemas.microsoft.com/office/powerpoint/2010/main" val="98362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37</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Closing Notes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69078" y="1064111"/>
            <a:ext cx="10515600" cy="5060719"/>
          </a:xfrm>
        </p:spPr>
        <p:txBody>
          <a:bodyPr/>
          <a:lstStyle/>
          <a:p>
            <a:r>
              <a:rPr lang="en-US" dirty="0"/>
              <a:t>When </a:t>
            </a:r>
            <a:r>
              <a:rPr lang="en-US" dirty="0" err="1"/>
              <a:t>TaOA</a:t>
            </a:r>
            <a:r>
              <a:rPr lang="en-US" dirty="0"/>
              <a:t> funds are initially allocated in a grant year, two TEGLs are issued:</a:t>
            </a:r>
          </a:p>
          <a:p>
            <a:pPr lvl="1"/>
            <a:r>
              <a:rPr lang="en-US" dirty="0"/>
              <a:t>On the Initial Allocation and Grant Requirements</a:t>
            </a:r>
          </a:p>
          <a:p>
            <a:pPr lvl="1"/>
            <a:r>
              <a:rPr lang="en-US" dirty="0"/>
              <a:t>On the Grants Management Requirements</a:t>
            </a:r>
          </a:p>
          <a:p>
            <a:r>
              <a:rPr lang="en-US" dirty="0"/>
              <a:t>FY 2019 TEGLs are TEGL 12-18 and 13-18</a:t>
            </a:r>
          </a:p>
          <a:p>
            <a:r>
              <a:rPr lang="en-US" dirty="0"/>
              <a:t>FY 2020 TEGLs coming soon</a:t>
            </a:r>
          </a:p>
          <a:p>
            <a:r>
              <a:rPr lang="en-US" dirty="0"/>
              <a:t>Need additional </a:t>
            </a:r>
            <a:r>
              <a:rPr lang="en-US" dirty="0" err="1"/>
              <a:t>TaOA</a:t>
            </a:r>
            <a:r>
              <a:rPr lang="en-US" dirty="0"/>
              <a:t> funds?</a:t>
            </a:r>
          </a:p>
          <a:p>
            <a:pPr lvl="1"/>
            <a:r>
              <a:rPr lang="en-US" dirty="0"/>
              <a:t>Forms can be found on the TAA Financial Reporting Page:</a:t>
            </a:r>
          </a:p>
          <a:p>
            <a:pPr marL="457200" lvl="1" indent="0">
              <a:buNone/>
            </a:pPr>
            <a:r>
              <a:rPr lang="en-US" dirty="0">
                <a:hlinkClick r:id="rId2"/>
              </a:rPr>
              <a:t>https://www.doleta.gov/tradeact/taa-data/financial-reporting/</a:t>
            </a:r>
            <a:endParaRPr lang="en-US" dirty="0"/>
          </a:p>
          <a:p>
            <a:pPr lvl="1"/>
            <a:r>
              <a:rPr lang="en-US" dirty="0"/>
              <a:t>Check out the recent webinar on high quality reserve requests:</a:t>
            </a:r>
          </a:p>
          <a:p>
            <a:pPr marL="457200" lvl="1" indent="0">
              <a:buNone/>
            </a:pPr>
            <a:r>
              <a:rPr lang="en-US" dirty="0">
                <a:hlinkClick r:id="rId3"/>
              </a:rPr>
              <a:t>https://taa.workforcegps.org/sitecore/content/global/events/2019/06/26/18/36/Seven-Tips-for-Preparing-Approvable-TAA-Program-Reserve-Funding-Requests</a:t>
            </a:r>
            <a:endParaRPr lang="en-US" dirty="0"/>
          </a:p>
          <a:p>
            <a:endParaRPr lang="en-US" dirty="0"/>
          </a:p>
        </p:txBody>
      </p:sp>
    </p:spTree>
    <p:extLst>
      <p:ext uri="{BB962C8B-B14F-4D97-AF65-F5344CB8AC3E}">
        <p14:creationId xmlns:p14="http://schemas.microsoft.com/office/powerpoint/2010/main" val="181847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38</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ETA-9130 Resources Guide</a:t>
            </a:r>
          </a:p>
          <a:p>
            <a:pPr lvl="1"/>
            <a:r>
              <a:rPr lang="en-US" dirty="0"/>
              <a:t>Quick reference for deadlines and important links.</a:t>
            </a:r>
          </a:p>
          <a:p>
            <a:pPr lvl="2"/>
            <a:r>
              <a:rPr lang="en-US" dirty="0">
                <a:hlinkClick r:id="rId2"/>
              </a:rPr>
              <a:t>https://www.doleta.gov/grants/pdf/ETA-9130_Financial_Reporting_Resources.pdf</a:t>
            </a:r>
            <a:endParaRPr lang="en-US" dirty="0"/>
          </a:p>
          <a:p>
            <a:r>
              <a:rPr lang="en-US" dirty="0"/>
              <a:t>ETA Financial Reporting Page</a:t>
            </a:r>
          </a:p>
          <a:p>
            <a:pPr lvl="1"/>
            <a:r>
              <a:rPr lang="en-US" dirty="0"/>
              <a:t>Financial Reporting homepage.</a:t>
            </a:r>
          </a:p>
          <a:p>
            <a:pPr lvl="2"/>
            <a:r>
              <a:rPr lang="en-US" dirty="0">
                <a:hlinkClick r:id="rId3"/>
              </a:rPr>
              <a:t>https://www.doleta.gov/grants/financial_reporting.cfm</a:t>
            </a:r>
            <a:endParaRPr lang="en-US" dirty="0"/>
          </a:p>
          <a:p>
            <a:r>
              <a:rPr lang="en-US" dirty="0"/>
              <a:t>ETA-9130(M)</a:t>
            </a:r>
          </a:p>
          <a:p>
            <a:pPr lvl="1"/>
            <a:r>
              <a:rPr lang="en-US" dirty="0"/>
              <a:t>Training and Other Activities 9130 form.</a:t>
            </a:r>
          </a:p>
          <a:p>
            <a:pPr lvl="2"/>
            <a:r>
              <a:rPr lang="en-US" dirty="0"/>
              <a:t>https://www.doleta.gov/grants/pdf/ETA-9130-M.pdf</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TAA Financial Reporting Page</a:t>
            </a:r>
          </a:p>
          <a:p>
            <a:pPr lvl="1"/>
            <a:r>
              <a:rPr lang="en-US" dirty="0"/>
              <a:t>Basics on TAA Financial Reporting</a:t>
            </a:r>
          </a:p>
          <a:p>
            <a:pPr lvl="2"/>
            <a:r>
              <a:rPr lang="en-US" dirty="0">
                <a:hlinkClick r:id="rId4"/>
              </a:rPr>
              <a:t>https://www.doleta.gov/tradeact/taa-data/financial-reporting/</a:t>
            </a:r>
            <a:endParaRPr lang="en-US" dirty="0"/>
          </a:p>
          <a:p>
            <a:r>
              <a:rPr lang="en-US" dirty="0"/>
              <a:t>TAA Participant Reporting Page</a:t>
            </a:r>
          </a:p>
          <a:p>
            <a:pPr lvl="1"/>
            <a:r>
              <a:rPr lang="en-US" dirty="0"/>
              <a:t>Tons of information on participant reporting including TAADI resources.</a:t>
            </a:r>
          </a:p>
          <a:p>
            <a:pPr lvl="2"/>
            <a:r>
              <a:rPr lang="en-US" dirty="0">
                <a:hlinkClick r:id="rId5"/>
              </a:rPr>
              <a:t>https://www.doleta.gov/tradeact/taa-data/participant-reporting/</a:t>
            </a:r>
            <a:endParaRPr lang="en-US" dirty="0"/>
          </a:p>
          <a:p>
            <a:r>
              <a:rPr lang="en-US" dirty="0"/>
              <a:t>Upcoming Webinars on our TAA Community Page</a:t>
            </a:r>
          </a:p>
          <a:p>
            <a:pPr lvl="1"/>
            <a:r>
              <a:rPr lang="en-US" dirty="0" err="1"/>
              <a:t>WorkforceGPS</a:t>
            </a:r>
            <a:r>
              <a:rPr lang="en-US" dirty="0"/>
              <a:t> TAA community page lists upcoming webinars and events.</a:t>
            </a:r>
          </a:p>
          <a:p>
            <a:pPr lvl="2"/>
            <a:r>
              <a:rPr lang="en-US" dirty="0">
                <a:hlinkClick r:id="rId6"/>
              </a:rPr>
              <a:t>https://taa.workforcegps.org/events</a:t>
            </a:r>
            <a:endParaRPr lang="en-US" dirty="0"/>
          </a:p>
        </p:txBody>
      </p:sp>
    </p:spTree>
    <p:extLst>
      <p:ext uri="{BB962C8B-B14F-4D97-AF65-F5344CB8AC3E}">
        <p14:creationId xmlns:p14="http://schemas.microsoft.com/office/powerpoint/2010/main" val="1677857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39</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PMDR Technical Expert</a:t>
            </a:r>
          </a:p>
          <a:p>
            <a:pPr lvl="2"/>
            <a:r>
              <a:rPr lang="en-US" dirty="0"/>
              <a:t>Office of Trade Adjustment Assistance</a:t>
            </a:r>
          </a:p>
          <a:p>
            <a:pPr lvl="3"/>
            <a:r>
              <a:rPr lang="en-US" dirty="0"/>
              <a:t>hoekstra.robert@dol.gov</a:t>
            </a:r>
          </a:p>
          <a:p>
            <a:pPr marL="484632" lvl="4" indent="0">
              <a:buNone/>
            </a:pPr>
            <a:endParaRPr lang="en-US" dirty="0"/>
          </a:p>
          <a:p>
            <a:r>
              <a:rPr lang="en-US" dirty="0"/>
              <a:t>Tim </a:t>
            </a:r>
            <a:r>
              <a:rPr lang="en-US" dirty="0" err="1"/>
              <a:t>Theberge</a:t>
            </a:r>
            <a:endParaRPr lang="en-US" dirty="0"/>
          </a:p>
          <a:p>
            <a:pPr lvl="1"/>
            <a:r>
              <a:rPr lang="en-US" dirty="0"/>
              <a:t>Program Analyst, PDU Technical Expert</a:t>
            </a:r>
          </a:p>
          <a:p>
            <a:pPr lvl="2"/>
            <a:r>
              <a:rPr lang="en-US" dirty="0"/>
              <a:t>Office of Trade Adjustment Assistance</a:t>
            </a:r>
          </a:p>
          <a:p>
            <a:pPr lvl="3"/>
            <a:r>
              <a:rPr lang="en-US" dirty="0"/>
              <a:t>theberge.timothy@dol.gov</a:t>
            </a:r>
          </a:p>
        </p:txBody>
      </p:sp>
    </p:spTree>
    <p:extLst>
      <p:ext uri="{BB962C8B-B14F-4D97-AF65-F5344CB8AC3E}">
        <p14:creationId xmlns:p14="http://schemas.microsoft.com/office/powerpoint/2010/main" val="109758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Who is on the call?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click on the most appropriate answer in the poll.</a:t>
            </a:r>
          </a:p>
        </p:txBody>
      </p:sp>
      <p:sp>
        <p:nvSpPr>
          <p:cNvPr id="6" name="Content Placeholder 5"/>
          <p:cNvSpPr>
            <a:spLocks noGrp="1"/>
          </p:cNvSpPr>
          <p:nvPr>
            <p:ph idx="1"/>
          </p:nvPr>
        </p:nvSpPr>
        <p:spPr/>
        <p:txBody>
          <a:bodyPr/>
          <a:lstStyle/>
          <a:p>
            <a:r>
              <a:rPr lang="en-US" dirty="0"/>
              <a:t>TAA State Program Staff</a:t>
            </a:r>
          </a:p>
          <a:p>
            <a:r>
              <a:rPr lang="en-US" dirty="0"/>
              <a:t>TAA Reporting Staff</a:t>
            </a:r>
          </a:p>
          <a:p>
            <a:r>
              <a:rPr lang="en-US" dirty="0"/>
              <a:t>Financial</a:t>
            </a:r>
          </a:p>
          <a:p>
            <a:r>
              <a:rPr lang="en-US" dirty="0"/>
              <a:t>Unemployment Insurance</a:t>
            </a:r>
          </a:p>
          <a:p>
            <a:r>
              <a:rPr lang="en-US" dirty="0"/>
              <a:t>US DOL</a:t>
            </a:r>
          </a:p>
          <a:p>
            <a:r>
              <a:rPr lang="en-US" dirty="0"/>
              <a:t>Other</a:t>
            </a:r>
          </a:p>
        </p:txBody>
      </p:sp>
    </p:spTree>
    <p:extLst>
      <p:ext uri="{BB962C8B-B14F-4D97-AF65-F5344CB8AC3E}">
        <p14:creationId xmlns:p14="http://schemas.microsoft.com/office/powerpoint/2010/main" val="2537181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Discuss TAA Grant Types</a:t>
            </a:r>
          </a:p>
          <a:p>
            <a:r>
              <a:rPr lang="en-US" dirty="0"/>
              <a:t>Understand the 9130(M)</a:t>
            </a:r>
          </a:p>
          <a:p>
            <a:r>
              <a:rPr lang="en-US" dirty="0"/>
              <a:t>Address Common Reporting Issues</a:t>
            </a:r>
          </a:p>
          <a:p>
            <a:r>
              <a:rPr lang="en-US" dirty="0"/>
              <a:t>Review Cost Allocation Principles</a:t>
            </a:r>
          </a:p>
          <a:p>
            <a:r>
              <a:rPr lang="en-US" dirty="0"/>
              <a:t>Discuss non-Traditional Uses of Case Management Funds</a:t>
            </a:r>
          </a:p>
        </p:txBody>
      </p:sp>
    </p:spTree>
    <p:extLst>
      <p:ext uri="{BB962C8B-B14F-4D97-AF65-F5344CB8AC3E}">
        <p14:creationId xmlns:p14="http://schemas.microsoft.com/office/powerpoint/2010/main" val="4091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 Grant Basics</a:t>
            </a:r>
          </a:p>
        </p:txBody>
      </p:sp>
    </p:spTree>
    <p:extLst>
      <p:ext uri="{BB962C8B-B14F-4D97-AF65-F5344CB8AC3E}">
        <p14:creationId xmlns:p14="http://schemas.microsoft.com/office/powerpoint/2010/main" val="315891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Grant Basics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Types of TAA Grants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Training and Other Activities (</a:t>
            </a:r>
            <a:r>
              <a:rPr lang="en-US" dirty="0" err="1"/>
              <a:t>TaOA</a:t>
            </a:r>
            <a:r>
              <a:rPr lang="en-US" dirty="0"/>
              <a:t>) Grants</a:t>
            </a:r>
          </a:p>
          <a:p>
            <a:pPr lvl="1"/>
            <a:r>
              <a:rPr lang="en-US" dirty="0"/>
              <a:t>Training Funds</a:t>
            </a:r>
          </a:p>
          <a:p>
            <a:pPr lvl="1"/>
            <a:r>
              <a:rPr lang="en-US" dirty="0"/>
              <a:t>Case Management Funds</a:t>
            </a:r>
          </a:p>
          <a:p>
            <a:pPr lvl="1"/>
            <a:r>
              <a:rPr lang="en-US" dirty="0"/>
              <a:t>Administration Funds</a:t>
            </a:r>
          </a:p>
          <a:p>
            <a:pPr lvl="1"/>
            <a:r>
              <a:rPr lang="en-US" dirty="0"/>
              <a:t>Job Search and Relocation Allowances</a:t>
            </a:r>
          </a:p>
          <a:p>
            <a:r>
              <a:rPr lang="en-US" dirty="0"/>
              <a:t>Trade Readjustment Allowance (TRA) Grants</a:t>
            </a:r>
          </a:p>
          <a:p>
            <a:r>
              <a:rPr lang="en-US" dirty="0"/>
              <a:t>Reemployment Trade Adjustment Assistance (RTAA) Grants</a:t>
            </a:r>
          </a:p>
          <a:p>
            <a:pPr lvl="1"/>
            <a:r>
              <a:rPr lang="en-US" dirty="0"/>
              <a:t>Also covers Alternative Trade Adjustment Assistance (ATAA)</a:t>
            </a:r>
          </a:p>
        </p:txBody>
      </p:sp>
      <p:pic>
        <p:nvPicPr>
          <p:cNvPr id="7" name="Picture 6" descr="Folders Yellow Red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605" y="2300189"/>
            <a:ext cx="2020253" cy="2055584"/>
          </a:xfrm>
          <a:prstGeom prst="rect">
            <a:avLst/>
          </a:prstGeom>
        </p:spPr>
      </p:pic>
    </p:spTree>
    <p:extLst>
      <p:ext uri="{BB962C8B-B14F-4D97-AF65-F5344CB8AC3E}">
        <p14:creationId xmlns:p14="http://schemas.microsoft.com/office/powerpoint/2010/main" val="44620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Grant Basics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Training and Other Activities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Three Year Grant Funds</a:t>
            </a:r>
          </a:p>
          <a:p>
            <a:r>
              <a:rPr lang="en-US" dirty="0"/>
              <a:t>Includes Administrative Costs</a:t>
            </a:r>
          </a:p>
          <a:p>
            <a:r>
              <a:rPr lang="en-US" dirty="0"/>
              <a:t>Allocated to States by Formula</a:t>
            </a:r>
          </a:p>
          <a:p>
            <a:r>
              <a:rPr lang="en-US" dirty="0"/>
              <a:t>Subcomponent Expenditures</a:t>
            </a:r>
          </a:p>
          <a:p>
            <a:r>
              <a:rPr lang="en-US" dirty="0"/>
              <a:t>Reported on TAA-specific ETA-9130(M)</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lstStyle/>
          <a:p>
            <a:r>
              <a:rPr lang="en-US" dirty="0"/>
              <a:t>TRA and A/RTAA Grants</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One Year Grant Funds</a:t>
            </a:r>
          </a:p>
          <a:p>
            <a:r>
              <a:rPr lang="en-US" dirty="0"/>
              <a:t>Administration Funded Separately</a:t>
            </a:r>
          </a:p>
          <a:p>
            <a:r>
              <a:rPr lang="en-US" dirty="0"/>
              <a:t>Allocated to States as Needed</a:t>
            </a:r>
          </a:p>
          <a:p>
            <a:r>
              <a:rPr lang="en-US" dirty="0"/>
              <a:t>No Subcomponents</a:t>
            </a:r>
          </a:p>
          <a:p>
            <a:r>
              <a:rPr lang="en-US" dirty="0"/>
              <a:t>Reported on General ETA-9130</a:t>
            </a:r>
          </a:p>
        </p:txBody>
      </p:sp>
    </p:spTree>
    <p:extLst>
      <p:ext uri="{BB962C8B-B14F-4D97-AF65-F5344CB8AC3E}">
        <p14:creationId xmlns:p14="http://schemas.microsoft.com/office/powerpoint/2010/main" val="414280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p:txBody>
          <a:bodyPr/>
          <a:lstStyle/>
          <a:p>
            <a:r>
              <a:rPr lang="en-US" dirty="0"/>
              <a:t>Grant Basics</a:t>
            </a:r>
          </a:p>
        </p:txBody>
      </p:sp>
      <p:sp>
        <p:nvSpPr>
          <p:cNvPr id="4" name="Text Placeholder 3"/>
          <p:cNvSpPr>
            <a:spLocks noGrp="1"/>
          </p:cNvSpPr>
          <p:nvPr>
            <p:ph type="body" idx="1"/>
          </p:nvPr>
        </p:nvSpPr>
        <p:spPr/>
        <p:txBody>
          <a:bodyPr/>
          <a:lstStyle/>
          <a:p>
            <a:r>
              <a:rPr lang="en-US" dirty="0"/>
              <a:t>TRA and A/RTAA Grants</a:t>
            </a:r>
          </a:p>
        </p:txBody>
      </p:sp>
      <p:sp>
        <p:nvSpPr>
          <p:cNvPr id="5" name="Content Placeholder 4"/>
          <p:cNvSpPr>
            <a:spLocks noGrp="1"/>
          </p:cNvSpPr>
          <p:nvPr>
            <p:ph sz="half" idx="2"/>
          </p:nvPr>
        </p:nvSpPr>
        <p:spPr>
          <a:xfrm>
            <a:off x="839788" y="1989878"/>
            <a:ext cx="6250969" cy="4199785"/>
          </a:xfrm>
        </p:spPr>
        <p:txBody>
          <a:bodyPr/>
          <a:lstStyle/>
          <a:p>
            <a:r>
              <a:rPr lang="en-US" dirty="0"/>
              <a:t>Governed by UI Grant Processes</a:t>
            </a:r>
          </a:p>
          <a:p>
            <a:r>
              <a:rPr lang="en-US" dirty="0"/>
              <a:t>Only one Active Grant at a Time</a:t>
            </a:r>
          </a:p>
          <a:p>
            <a:pPr lvl="1"/>
            <a:r>
              <a:rPr lang="en-US" dirty="0"/>
              <a:t>Grant period specified in the UI annual funding agreement</a:t>
            </a:r>
          </a:p>
          <a:p>
            <a:pPr lvl="1"/>
            <a:r>
              <a:rPr lang="en-US" dirty="0"/>
              <a:t>Closeout period for accounting for all funds obligated in the period, not new expenditures</a:t>
            </a:r>
          </a:p>
          <a:p>
            <a:r>
              <a:rPr lang="en-US" dirty="0"/>
              <a:t>Reported as Total Cumulative Expenditures</a:t>
            </a:r>
          </a:p>
          <a:p>
            <a:r>
              <a:rPr lang="en-US" dirty="0"/>
              <a:t>TAA Data Integrity (TAADI)</a:t>
            </a:r>
          </a:p>
          <a:p>
            <a:pPr lvl="1"/>
            <a:r>
              <a:rPr lang="en-US" dirty="0"/>
              <a:t>Compares quarterly to PIRL</a:t>
            </a:r>
          </a:p>
          <a:p>
            <a:endParaRPr lang="en-US" dirty="0"/>
          </a:p>
          <a:p>
            <a:endParaRPr lang="en-US" dirty="0"/>
          </a:p>
        </p:txBody>
      </p:sp>
      <p:pic>
        <p:nvPicPr>
          <p:cNvPr id="6" name="Picture 5"/>
          <p:cNvPicPr>
            <a:picLocks noChangeAspect="1"/>
          </p:cNvPicPr>
          <p:nvPr/>
        </p:nvPicPr>
        <p:blipFill rotWithShape="1">
          <a:blip r:embed="rId2"/>
          <a:srcRect l="11910" t="23525" r="11895" b="34624"/>
          <a:stretch/>
        </p:blipFill>
        <p:spPr>
          <a:xfrm>
            <a:off x="7090757" y="1989878"/>
            <a:ext cx="4796443" cy="1426996"/>
          </a:xfrm>
          <a:prstGeom prst="rect">
            <a:avLst/>
          </a:prstGeom>
        </p:spPr>
      </p:pic>
      <p:pic>
        <p:nvPicPr>
          <p:cNvPr id="7" name="Picture 6"/>
          <p:cNvPicPr>
            <a:picLocks noChangeAspect="1"/>
          </p:cNvPicPr>
          <p:nvPr/>
        </p:nvPicPr>
        <p:blipFill rotWithShape="1">
          <a:blip r:embed="rId3"/>
          <a:srcRect l="15683" t="56768" r="15340" b="30629"/>
          <a:stretch/>
        </p:blipFill>
        <p:spPr>
          <a:xfrm>
            <a:off x="7337146" y="3416874"/>
            <a:ext cx="4550054" cy="450293"/>
          </a:xfrm>
          <a:prstGeom prst="rect">
            <a:avLst/>
          </a:prstGeom>
        </p:spPr>
      </p:pic>
      <p:pic>
        <p:nvPicPr>
          <p:cNvPr id="14" name="Picture 13"/>
          <p:cNvPicPr>
            <a:picLocks noChangeAspect="1"/>
          </p:cNvPicPr>
          <p:nvPr/>
        </p:nvPicPr>
        <p:blipFill rotWithShape="1">
          <a:blip r:embed="rId4"/>
          <a:srcRect l="1844" t="28449" r="65405" b="19616"/>
          <a:stretch/>
        </p:blipFill>
        <p:spPr>
          <a:xfrm>
            <a:off x="7547956" y="3987081"/>
            <a:ext cx="3252539" cy="2242553"/>
          </a:xfrm>
          <a:prstGeom prst="rect">
            <a:avLst/>
          </a:prstGeom>
        </p:spPr>
      </p:pic>
    </p:spTree>
    <p:extLst>
      <p:ext uri="{BB962C8B-B14F-4D97-AF65-F5344CB8AC3E}">
        <p14:creationId xmlns:p14="http://schemas.microsoft.com/office/powerpoint/2010/main" val="1480000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TAA Financial Overview&amp;quot;&quot;/&gt;&lt;property id=&quot;20307&quot; value=&quot;256&quot;/&gt;&lt;/object&gt;&lt;object type=&quot;3&quot; unique_id=&quot;10005&quot;&gt;&lt;property id=&quot;20148&quot; value=&quot;5&quot;/&gt;&lt;property id=&quot;20300&quot; value=&quot;Slide 3 - &amp;quot;Today’s Speakers&amp;quot;&quot;/&gt;&lt;property id=&quot;20307&quot; value=&quot;265&quot;/&gt;&lt;/object&gt;&lt;object type=&quot;3&quot; unique_id=&quot;10006&quot;&gt;&lt;property id=&quot;20148&quot; value=&quot;5&quot;/&gt;&lt;property id=&quot;20300&quot; value=&quot;Slide 4 - &amp;quot;Who is on the call?&amp;quot;&quot;/&gt;&lt;property id=&quot;20307&quot; value=&quot;306&quot;/&gt;&lt;/object&gt;&lt;object type=&quot;3&quot; unique_id=&quot;10007&quot;&gt;&lt;property id=&quot;20148&quot; value=&quot;5&quot;/&gt;&lt;property id=&quot;20300&quot; value=&quot;Slide 5 - &amp;quot;Today’s Objectives&amp;quot;&quot;/&gt;&lt;property id=&quot;20307&quot; value=&quot;295&quot;/&gt;&lt;/object&gt;&lt;object type=&quot;3&quot; unique_id=&quot;10008&quot;&gt;&lt;property id=&quot;20148&quot; value=&quot;5&quot;/&gt;&lt;property id=&quot;20300&quot; value=&quot;Slide 6 - &amp;quot;TAA Grant Basics&amp;quot;&quot;/&gt;&lt;property id=&quot;20307&quot; value=&quot;282&quot;/&gt;&lt;/object&gt;&lt;object type=&quot;3&quot; unique_id=&quot;10009&quot;&gt;&lt;property id=&quot;20148&quot; value=&quot;5&quot;/&gt;&lt;property id=&quot;20300&quot; value=&quot;Slide 7 - &amp;quot;Grant Basics&amp;quot;&quot;/&gt;&lt;property id=&quot;20307&quot; value=&quot;286&quot;/&gt;&lt;/object&gt;&lt;object type=&quot;3&quot; unique_id=&quot;10010&quot;&gt;&lt;property id=&quot;20148&quot; value=&quot;5&quot;/&gt;&lt;property id=&quot;20300&quot; value=&quot;Slide 8 - &amp;quot;Grant Basics&amp;quot;&quot;/&gt;&lt;property id=&quot;20307&quot; value=&quot;307&quot;/&gt;&lt;/object&gt;&lt;object type=&quot;3&quot; unique_id=&quot;10011&quot;&gt;&lt;property id=&quot;20148&quot; value=&quot;5&quot;/&gt;&lt;property id=&quot;20300&quot; value=&quot;Slide 9 - &amp;quot;Grant Basics&amp;quot;&quot;/&gt;&lt;property id=&quot;20307&quot; value=&quot;308&quot;/&gt;&lt;/object&gt;&lt;object type=&quot;3&quot; unique_id=&quot;10012&quot;&gt;&lt;property id=&quot;20148&quot; value=&quot;5&quot;/&gt;&lt;property id=&quot;20300&quot; value=&quot;Slide 10 - &amp;quot;Grant Basics&amp;quot;&quot;/&gt;&lt;property id=&quot;20307&quot; value=&quot;309&quot;/&gt;&lt;/object&gt;&lt;object type=&quot;3&quot; unique_id=&quot;10013&quot;&gt;&lt;property id=&quot;20148&quot; value=&quot;5&quot;/&gt;&lt;property id=&quot;20300&quot; value=&quot;Slide 11 - &amp;quot;Grant Basics&amp;quot;&quot;/&gt;&lt;property id=&quot;20307&quot; value=&quot;311&quot;/&gt;&lt;/object&gt;&lt;object type=&quot;3&quot; unique_id=&quot;10014&quot;&gt;&lt;property id=&quot;20148&quot; value=&quot;5&quot;/&gt;&lt;property id=&quot;20300&quot; value=&quot;Slide 12 - &amp;quot;Grant Basics&amp;quot;&quot;/&gt;&lt;property id=&quot;20307&quot; value=&quot;310&quot;/&gt;&lt;/object&gt;&lt;object type=&quot;3&quot; unique_id=&quot;10015&quot;&gt;&lt;property id=&quot;20148&quot; value=&quot;5&quot;/&gt;&lt;property id=&quot;20300&quot; value=&quot;Slide 13 - &amp;quot;Grant Basics&amp;quot;&quot;/&gt;&lt;property id=&quot;20307&quot; value=&quot;312&quot;/&gt;&lt;/object&gt;&lt;object type=&quot;3&quot; unique_id=&quot;10016&quot;&gt;&lt;property id=&quot;20148&quot; value=&quot;5&quot;/&gt;&lt;property id=&quot;20300&quot; value=&quot;Slide 14 - &amp;quot;Any Questions?&amp;quot;&quot;/&gt;&lt;property id=&quot;20307&quot; value=&quot;332&quot;/&gt;&lt;/object&gt;&lt;object type=&quot;3&quot; unique_id=&quot;10017&quot;&gt;&lt;property id=&quot;20148&quot; value=&quot;5&quot;/&gt;&lt;property id=&quot;20300&quot; value=&quot;Slide 15 - &amp;quot;TaOA Grant Deep Dive&amp;quot;&quot;/&gt;&lt;property id=&quot;20307&quot; value=&quot;313&quot;/&gt;&lt;/object&gt;&lt;object type=&quot;3&quot; unique_id=&quot;10018&quot;&gt;&lt;property id=&quot;20148&quot; value=&quot;5&quot;/&gt;&lt;property id=&quot;20300&quot; value=&quot;Slide 16 - &amp;quot;TaOA Deep Dive&amp;quot;&quot;/&gt;&lt;property id=&quot;20307&quot; value=&quot;314&quot;/&gt;&lt;/object&gt;&lt;object type=&quot;3&quot; unique_id=&quot;10019&quot;&gt;&lt;property id=&quot;20148&quot; value=&quot;5&quot;/&gt;&lt;property id=&quot;20300&quot; value=&quot;Slide 17 - &amp;quot;TaOA Deep Dive&amp;quot;&quot;/&gt;&lt;property id=&quot;20307&quot; value=&quot;315&quot;/&gt;&lt;/object&gt;&lt;object type=&quot;3&quot; unique_id=&quot;10020&quot;&gt;&lt;property id=&quot;20148&quot; value=&quot;5&quot;/&gt;&lt;property id=&quot;20300&quot; value=&quot;Slide 18 - &amp;quot;TaOA Deep Dive&amp;quot;&quot;/&gt;&lt;property id=&quot;20307&quot; value=&quot;316&quot;/&gt;&lt;/object&gt;&lt;object type=&quot;3&quot; unique_id=&quot;10021&quot;&gt;&lt;property id=&quot;20148&quot; value=&quot;5&quot;/&gt;&lt;property id=&quot;20300&quot; value=&quot;Slide 19 - &amp;quot;TaOA Deep Dive&amp;quot;&quot;/&gt;&lt;property id=&quot;20307&quot; value=&quot;317&quot;/&gt;&lt;/object&gt;&lt;object type=&quot;3&quot; unique_id=&quot;10022&quot;&gt;&lt;property id=&quot;20148&quot; value=&quot;5&quot;/&gt;&lt;property id=&quot;20300&quot; value=&quot;Slide 20 - &amp;quot;TaOA Deep Dive&amp;quot;&quot;/&gt;&lt;property id=&quot;20307&quot; value=&quot;318&quot;/&gt;&lt;/object&gt;&lt;object type=&quot;3&quot; unique_id=&quot;10023&quot;&gt;&lt;property id=&quot;20148&quot; value=&quot;5&quot;/&gt;&lt;property id=&quot;20300&quot; value=&quot;Slide 21 - &amp;quot;TaOA Deep Dive&amp;quot;&quot;/&gt;&lt;property id=&quot;20307&quot; value=&quot;319&quot;/&gt;&lt;/object&gt;&lt;object type=&quot;3&quot; unique_id=&quot;10024&quot;&gt;&lt;property id=&quot;20148&quot; value=&quot;5&quot;/&gt;&lt;property id=&quot;20300&quot; value=&quot;Slide 22 - &amp;quot;TaOA Deep Dive&amp;quot;&quot;/&gt;&lt;property id=&quot;20307&quot; value=&quot;336&quot;/&gt;&lt;/object&gt;&lt;object type=&quot;3&quot; unique_id=&quot;10025&quot;&gt;&lt;property id=&quot;20148&quot; value=&quot;5&quot;/&gt;&lt;property id=&quot;20300&quot; value=&quot;Slide 23 - &amp;quot;TaOA Deep Dive&amp;quot;&quot;/&gt;&lt;property id=&quot;20307&quot; value=&quot;320&quot;/&gt;&lt;/object&gt;&lt;object type=&quot;3&quot; unique_id=&quot;10026&quot;&gt;&lt;property id=&quot;20148&quot; value=&quot;5&quot;/&gt;&lt;property id=&quot;20300&quot; value=&quot;Slide 24 - &amp;quot;Any Questions?&amp;quot;&quot;/&gt;&lt;property id=&quot;20307&quot; value=&quot;331&quot;/&gt;&lt;/object&gt;&lt;object type=&quot;3&quot; unique_id=&quot;10027&quot;&gt;&lt;property id=&quot;20148&quot; value=&quot;5&quot;/&gt;&lt;property id=&quot;20300&quot; value=&quot;Slide 25 - &amp;quot;Grant Timing Issues&amp;quot;&quot;/&gt;&lt;property id=&quot;20307&quot; value=&quot;321&quot;/&gt;&lt;/object&gt;&lt;object type=&quot;3&quot; unique_id=&quot;10028&quot;&gt;&lt;property id=&quot;20148&quot; value=&quot;5&quot;/&gt;&lt;property id=&quot;20300&quot; value=&quot;Slide 26 - &amp;quot;Grant Timing Issues&amp;quot;&quot;/&gt;&lt;property id=&quot;20307&quot; value=&quot;322&quot;/&gt;&lt;/object&gt;&lt;object type=&quot;3&quot; unique_id=&quot;10029&quot;&gt;&lt;property id=&quot;20148&quot; value=&quot;5&quot;/&gt;&lt;property id=&quot;20300&quot; value=&quot;Slide 27 - &amp;quot;Grant Timing Issues&amp;quot;&quot;/&gt;&lt;property id=&quot;20307&quot; value=&quot;323&quot;/&gt;&lt;/object&gt;&lt;object type=&quot;3&quot; unique_id=&quot;10030&quot;&gt;&lt;property id=&quot;20148&quot; value=&quot;5&quot;/&gt;&lt;property id=&quot;20300&quot; value=&quot;Slide 28 - &amp;quot;Grant Timing Issues&amp;quot;&quot;/&gt;&lt;property id=&quot;20307&quot; value=&quot;324&quot;/&gt;&lt;/object&gt;&lt;object type=&quot;3&quot; unique_id=&quot;10031&quot;&gt;&lt;property id=&quot;20148&quot; value=&quot;5&quot;/&gt;&lt;property id=&quot;20300&quot; value=&quot;Slide 29 - &amp;quot;Any Questions?&amp;quot;&quot;/&gt;&lt;property id=&quot;20307&quot; value=&quot;330&quot;/&gt;&lt;/object&gt;&lt;object type=&quot;3&quot; unique_id=&quot;10032&quot;&gt;&lt;property id=&quot;20148&quot; value=&quot;5&quot;/&gt;&lt;property id=&quot;20300&quot; value=&quot;Slide 30 - &amp;quot;Cost Allocation&amp;quot;&quot;/&gt;&lt;property id=&quot;20307&quot; value=&quot;325&quot;/&gt;&lt;/object&gt;&lt;object type=&quot;3&quot; unique_id=&quot;10033&quot;&gt;&lt;property id=&quot;20148&quot; value=&quot;5&quot;/&gt;&lt;property id=&quot;20300&quot; value=&quot;Slide 31 - &amp;quot;Cost Allocation&amp;quot;&quot;/&gt;&lt;property id=&quot;20307&quot; value=&quot;326&quot;/&gt;&lt;/object&gt;&lt;object type=&quot;3&quot; unique_id=&quot;10034&quot;&gt;&lt;property id=&quot;20148&quot; value=&quot;5&quot;/&gt;&lt;property id=&quot;20300&quot; value=&quot;Slide 32 - &amp;quot;Cost Allocation&amp;quot;&quot;/&gt;&lt;property id=&quot;20307&quot; value=&quot;327&quot;/&gt;&lt;/object&gt;&lt;object type=&quot;3&quot; unique_id=&quot;10035&quot;&gt;&lt;property id=&quot;20148&quot; value=&quot;5&quot;/&gt;&lt;property id=&quot;20300&quot; value=&quot;Slide 33 - &amp;quot;Cost Allocation&amp;quot;&quot;/&gt;&lt;property id=&quot;20307&quot; value=&quot;328&quot;/&gt;&lt;/object&gt;&lt;object type=&quot;3&quot; unique_id=&quot;10036&quot;&gt;&lt;property id=&quot;20148&quot; value=&quot;5&quot;/&gt;&lt;property id=&quot;20300&quot; value=&quot;Slide 34 - &amp;quot;Cost Allocation&amp;quot;&quot;/&gt;&lt;property id=&quot;20307&quot; value=&quot;329&quot;/&gt;&lt;/object&gt;&lt;object type=&quot;3&quot; unique_id=&quot;10037&quot;&gt;&lt;property id=&quot;20148&quot; value=&quot;5&quot;/&gt;&lt;property id=&quot;20300&quot; value=&quot;Slide 35 - &amp;quot;Cost Allocation&amp;quot;&quot;/&gt;&lt;property id=&quot;20307&quot; value=&quot;333&quot;/&gt;&lt;/object&gt;&lt;object type=&quot;3&quot; unique_id=&quot;10038&quot;&gt;&lt;property id=&quot;20148&quot; value=&quot;5&quot;/&gt;&lt;property id=&quot;20300&quot; value=&quot;Slide 36 - &amp;quot;Any Questions?&amp;quot;&quot;/&gt;&lt;property id=&quot;20307&quot; value=&quot;281&quot;/&gt;&lt;/object&gt;&lt;object type=&quot;3&quot; unique_id=&quot;10039&quot;&gt;&lt;property id=&quot;20148&quot; value=&quot;5&quot;/&gt;&lt;property id=&quot;20300&quot; value=&quot;Slide 37 - &amp;quot;Closing Notes&amp;quot;&quot;/&gt;&lt;property id=&quot;20307&quot; value=&quot;335&quot;/&gt;&lt;/object&gt;&lt;object type=&quot;3&quot; unique_id=&quot;10040&quot;&gt;&lt;property id=&quot;20148&quot; value=&quot;5&quot;/&gt;&lt;property id=&quot;20300&quot; value=&quot;Slide 38 - &amp;quot;Resources:&amp;quot;&quot;/&gt;&lt;property id=&quot;20307&quot; value=&quot;274&quot;/&gt;&lt;/object&gt;&lt;object type=&quot;3&quot; unique_id=&quot;10041&quot;&gt;&lt;property id=&quot;20148&quot; value=&quot;5&quot;/&gt;&lt;property id=&quot;20300&quot; value=&quot;Slide 39 - &amp;quot;Contact Us&amp;quot;&quot;/&gt;&lt;property id=&quot;20307&quot; value=&quot;275&quot;/&gt;&lt;/object&gt;&lt;object type=&quot;3&quot; unique_id=&quot;10042&quot;&gt;&lt;property id=&quot;20148&quot; value=&quot;5&quot;/&gt;&lt;property id=&quot;20300&quot; value=&quot;Slide 40 - &amp;quot;Thank You!&amp;quot;&quot;/&gt;&lt;property id=&quot;20307&quot; value=&quot;297&quot;/&gt;&lt;/object&gt;&lt;/object&gt;&lt;object type=&quot;8&quot; unique_id=&quot;10084&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3135</TotalTime>
  <Words>2457</Words>
  <Application>Microsoft Office PowerPoint</Application>
  <PresentationFormat>Widescreen</PresentationFormat>
  <Paragraphs>434</Paragraphs>
  <Slides>40</Slides>
  <Notes>0</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40</vt:i4>
      </vt:variant>
    </vt:vector>
  </HeadingPairs>
  <TitlesOfParts>
    <vt:vector size="5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TAA Financial Overview</vt:lpstr>
      <vt:lpstr>Today’s Speakers</vt:lpstr>
      <vt:lpstr>Who is on the call?</vt:lpstr>
      <vt:lpstr>Today’s Objectives</vt:lpstr>
      <vt:lpstr>TAA Grant Basics</vt:lpstr>
      <vt:lpstr>Grant Basics</vt:lpstr>
      <vt:lpstr>Grant Basics</vt:lpstr>
      <vt:lpstr>Grant Basics</vt:lpstr>
      <vt:lpstr>Grant Basics</vt:lpstr>
      <vt:lpstr>Grant Basics</vt:lpstr>
      <vt:lpstr>Grant Basics</vt:lpstr>
      <vt:lpstr>Grant Basics</vt:lpstr>
      <vt:lpstr>Any Questions?</vt:lpstr>
      <vt:lpstr>TaOA Grant Deep Dive</vt:lpstr>
      <vt:lpstr>TaOA Deep Dive</vt:lpstr>
      <vt:lpstr>TaOA Deep Dive</vt:lpstr>
      <vt:lpstr>TaOA Deep Dive</vt:lpstr>
      <vt:lpstr>TaOA Deep Dive</vt:lpstr>
      <vt:lpstr>TaOA Deep Dive</vt:lpstr>
      <vt:lpstr>TaOA Deep Dive</vt:lpstr>
      <vt:lpstr>TaOA Deep Dive</vt:lpstr>
      <vt:lpstr>TaOA Deep Dive</vt:lpstr>
      <vt:lpstr>Any Questions?</vt:lpstr>
      <vt:lpstr>Grant Timing Issues</vt:lpstr>
      <vt:lpstr>Grant Timing Issues</vt:lpstr>
      <vt:lpstr>Grant Timing Issues</vt:lpstr>
      <vt:lpstr>Grant Timing Issues</vt:lpstr>
      <vt:lpstr>Any Questions?</vt:lpstr>
      <vt:lpstr>Cost Allocation</vt:lpstr>
      <vt:lpstr>Cost Allocation</vt:lpstr>
      <vt:lpstr>Cost Allocation</vt:lpstr>
      <vt:lpstr>Cost Allocation</vt:lpstr>
      <vt:lpstr>Cost Allocation</vt:lpstr>
      <vt:lpstr>Cost Allocation</vt:lpstr>
      <vt:lpstr>Any Questions?</vt:lpstr>
      <vt:lpstr>Closing Notes</vt:lpstr>
      <vt:lpstr>Resources: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235</cp:revision>
  <dcterms:created xsi:type="dcterms:W3CDTF">2019-06-21T16:58:05Z</dcterms:created>
  <dcterms:modified xsi:type="dcterms:W3CDTF">2020-01-09T14:27:50Z</dcterms:modified>
</cp:coreProperties>
</file>