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70" r:id="rId3"/>
    <p:sldMasterId id="2147483658" r:id="rId4"/>
    <p:sldMasterId id="2147483684" r:id="rId5"/>
    <p:sldMasterId id="2147483699" r:id="rId6"/>
  </p:sldMasterIdLst>
  <p:notesMasterIdLst>
    <p:notesMasterId r:id="rId72"/>
  </p:notesMasterIdLst>
  <p:sldIdLst>
    <p:sldId id="305" r:id="rId7"/>
    <p:sldId id="369" r:id="rId8"/>
    <p:sldId id="256" r:id="rId9"/>
    <p:sldId id="296" r:id="rId10"/>
    <p:sldId id="306" r:id="rId11"/>
    <p:sldId id="307" r:id="rId12"/>
    <p:sldId id="308" r:id="rId13"/>
    <p:sldId id="309" r:id="rId14"/>
    <p:sldId id="310" r:id="rId15"/>
    <p:sldId id="311" r:id="rId16"/>
    <p:sldId id="312" r:id="rId17"/>
    <p:sldId id="313" r:id="rId18"/>
    <p:sldId id="314" r:id="rId19"/>
    <p:sldId id="315" r:id="rId20"/>
    <p:sldId id="316" r:id="rId21"/>
    <p:sldId id="317" r:id="rId22"/>
    <p:sldId id="318" r:id="rId23"/>
    <p:sldId id="319" r:id="rId24"/>
    <p:sldId id="320" r:id="rId25"/>
    <p:sldId id="321" r:id="rId26"/>
    <p:sldId id="322" r:id="rId27"/>
    <p:sldId id="323" r:id="rId28"/>
    <p:sldId id="324" r:id="rId29"/>
    <p:sldId id="325" r:id="rId30"/>
    <p:sldId id="326" r:id="rId31"/>
    <p:sldId id="327" r:id="rId32"/>
    <p:sldId id="328" r:id="rId33"/>
    <p:sldId id="329" r:id="rId34"/>
    <p:sldId id="330" r:id="rId35"/>
    <p:sldId id="331" r:id="rId36"/>
    <p:sldId id="332" r:id="rId37"/>
    <p:sldId id="368" r:id="rId38"/>
    <p:sldId id="334" r:id="rId39"/>
    <p:sldId id="335" r:id="rId40"/>
    <p:sldId id="336" r:id="rId41"/>
    <p:sldId id="337" r:id="rId42"/>
    <p:sldId id="338" r:id="rId43"/>
    <p:sldId id="339" r:id="rId44"/>
    <p:sldId id="367" r:id="rId45"/>
    <p:sldId id="341" r:id="rId46"/>
    <p:sldId id="342" r:id="rId47"/>
    <p:sldId id="343" r:id="rId48"/>
    <p:sldId id="344" r:id="rId49"/>
    <p:sldId id="345" r:id="rId50"/>
    <p:sldId id="346" r:id="rId51"/>
    <p:sldId id="347" r:id="rId52"/>
    <p:sldId id="348" r:id="rId53"/>
    <p:sldId id="349" r:id="rId54"/>
    <p:sldId id="350" r:id="rId55"/>
    <p:sldId id="351" r:id="rId56"/>
    <p:sldId id="352" r:id="rId57"/>
    <p:sldId id="353" r:id="rId58"/>
    <p:sldId id="354" r:id="rId59"/>
    <p:sldId id="355" r:id="rId60"/>
    <p:sldId id="356" r:id="rId61"/>
    <p:sldId id="357" r:id="rId62"/>
    <p:sldId id="358" r:id="rId63"/>
    <p:sldId id="359" r:id="rId64"/>
    <p:sldId id="360" r:id="rId65"/>
    <p:sldId id="361" r:id="rId66"/>
    <p:sldId id="362" r:id="rId67"/>
    <p:sldId id="363" r:id="rId68"/>
    <p:sldId id="364" r:id="rId69"/>
    <p:sldId id="365" r:id="rId70"/>
    <p:sldId id="366" r:id="rId71"/>
  </p:sldIdLst>
  <p:sldSz cx="12192000" cy="6858000"/>
  <p:notesSz cx="6858000" cy="9144000"/>
  <p:custDataLst>
    <p:tags r:id="rId7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965ECBF-7449-41A3-98F5-86BCED4861AE}">
          <p14:sldIdLst>
            <p14:sldId id="305"/>
            <p14:sldId id="369"/>
            <p14:sldId id="256"/>
            <p14:sldId id="296"/>
            <p14:sldId id="306"/>
            <p14:sldId id="307"/>
            <p14:sldId id="308"/>
            <p14:sldId id="309"/>
            <p14:sldId id="310"/>
            <p14:sldId id="311"/>
            <p14:sldId id="312"/>
            <p14:sldId id="313"/>
            <p14:sldId id="314"/>
            <p14:sldId id="315"/>
            <p14:sldId id="316"/>
            <p14:sldId id="317"/>
            <p14:sldId id="318"/>
            <p14:sldId id="319"/>
            <p14:sldId id="320"/>
            <p14:sldId id="321"/>
            <p14:sldId id="322"/>
            <p14:sldId id="323"/>
            <p14:sldId id="324"/>
            <p14:sldId id="325"/>
            <p14:sldId id="326"/>
            <p14:sldId id="327"/>
            <p14:sldId id="328"/>
            <p14:sldId id="329"/>
            <p14:sldId id="330"/>
            <p14:sldId id="331"/>
            <p14:sldId id="332"/>
            <p14:sldId id="368"/>
            <p14:sldId id="334"/>
            <p14:sldId id="335"/>
            <p14:sldId id="336"/>
            <p14:sldId id="337"/>
            <p14:sldId id="338"/>
            <p14:sldId id="339"/>
          </p14:sldIdLst>
        </p14:section>
        <p14:section name="Untitled Section" id="{2F69C222-F776-4559-B40E-45C573155030}">
          <p14:sldIdLst>
            <p14:sldId id="367"/>
            <p14:sldId id="341"/>
            <p14:sldId id="342"/>
            <p14:sldId id="343"/>
            <p14:sldId id="344"/>
            <p14:sldId id="345"/>
            <p14:sldId id="346"/>
            <p14:sldId id="347"/>
            <p14:sldId id="348"/>
            <p14:sldId id="349"/>
            <p14:sldId id="350"/>
            <p14:sldId id="351"/>
            <p14:sldId id="352"/>
            <p14:sldId id="353"/>
            <p14:sldId id="354"/>
            <p14:sldId id="355"/>
            <p14:sldId id="356"/>
            <p14:sldId id="357"/>
            <p14:sldId id="358"/>
            <p14:sldId id="359"/>
            <p14:sldId id="360"/>
            <p14:sldId id="361"/>
            <p14:sldId id="362"/>
            <p14:sldId id="363"/>
            <p14:sldId id="364"/>
            <p14:sldId id="365"/>
            <p14:sldId id="3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4F4"/>
    <a:srgbClr val="8C8C8C"/>
    <a:srgbClr val="2C52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875" autoAdjust="0"/>
    <p:restoredTop sz="94660"/>
  </p:normalViewPr>
  <p:slideViewPr>
    <p:cSldViewPr snapToGrid="0">
      <p:cViewPr varScale="1">
        <p:scale>
          <a:sx n="114" d="100"/>
          <a:sy n="114" d="100"/>
        </p:scale>
        <p:origin x="76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1.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presProps" Target="presProps.xml"/><Relationship Id="rId5" Type="http://schemas.openxmlformats.org/officeDocument/2006/relationships/slideMaster" Target="slideMasters/slideMaster4.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ags" Target="tags/tag1.xml"/><Relationship Id="rId4" Type="http://schemas.openxmlformats.org/officeDocument/2006/relationships/slideMaster" Target="slideMasters/slideMaster3.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notesMaster" Target="notesMasters/notesMaster1.xml"/><Relationship Id="rId3" Type="http://schemas.openxmlformats.org/officeDocument/2006/relationships/slideMaster" Target="slideMasters/slideMaster2.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5.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317C03-8CEE-437C-BF1E-BA6F0F7B7FD1}" type="doc">
      <dgm:prSet loTypeId="urn:microsoft.com/office/officeart/2005/8/layout/chevron1" loCatId="process" qsTypeId="urn:microsoft.com/office/officeart/2005/8/quickstyle/simple5" qsCatId="simple" csTypeId="urn:microsoft.com/office/officeart/2005/8/colors/accent5_2" csCatId="accent5" phldr="1"/>
      <dgm:spPr/>
    </dgm:pt>
    <dgm:pt modelId="{E47EA2FA-4F0D-4EDD-8155-8F8AFC4C805B}">
      <dgm:prSet phldrT="[Text]" custT="1"/>
      <dgm:spPr/>
      <dgm:t>
        <a:bodyPr/>
        <a:lstStyle/>
        <a:p>
          <a:r>
            <a:rPr lang="en-US" sz="1600" b="1" dirty="0"/>
            <a:t>Data File</a:t>
          </a:r>
        </a:p>
      </dgm:t>
    </dgm:pt>
    <dgm:pt modelId="{64D880CD-66C3-447D-A088-87A0DCC06A97}" type="parTrans" cxnId="{8922069E-7434-44B0-A3ED-E341B3D132AF}">
      <dgm:prSet/>
      <dgm:spPr/>
      <dgm:t>
        <a:bodyPr/>
        <a:lstStyle/>
        <a:p>
          <a:endParaRPr lang="en-US"/>
        </a:p>
      </dgm:t>
    </dgm:pt>
    <dgm:pt modelId="{96968129-9BAA-4CBB-8420-AA837D7EED08}" type="sibTrans" cxnId="{8922069E-7434-44B0-A3ED-E341B3D132AF}">
      <dgm:prSet/>
      <dgm:spPr/>
      <dgm:t>
        <a:bodyPr/>
        <a:lstStyle/>
        <a:p>
          <a:endParaRPr lang="en-US"/>
        </a:p>
      </dgm:t>
    </dgm:pt>
    <dgm:pt modelId="{E73D570D-520F-4F2D-A1C3-A544278E3DAB}">
      <dgm:prSet phldrT="[Text]" custT="1"/>
      <dgm:spPr/>
      <dgm:t>
        <a:bodyPr/>
        <a:lstStyle/>
        <a:p>
          <a:r>
            <a:rPr lang="en-US" sz="1400" b="1" dirty="0"/>
            <a:t>Data Elements And Edit Checks</a:t>
          </a:r>
          <a:endParaRPr lang="en-US" sz="1800" b="1" dirty="0"/>
        </a:p>
      </dgm:t>
    </dgm:pt>
    <dgm:pt modelId="{12B0F3F7-0A37-434A-8139-E441F7ED3DAC}" type="parTrans" cxnId="{7F1D82C6-F90B-46CF-8D59-3E2893C9D03A}">
      <dgm:prSet/>
      <dgm:spPr/>
      <dgm:t>
        <a:bodyPr/>
        <a:lstStyle/>
        <a:p>
          <a:endParaRPr lang="en-US"/>
        </a:p>
      </dgm:t>
    </dgm:pt>
    <dgm:pt modelId="{6044DCE7-2DD8-4E55-969E-02AF1D8B50BB}" type="sibTrans" cxnId="{7F1D82C6-F90B-46CF-8D59-3E2893C9D03A}">
      <dgm:prSet/>
      <dgm:spPr/>
      <dgm:t>
        <a:bodyPr/>
        <a:lstStyle/>
        <a:p>
          <a:endParaRPr lang="en-US"/>
        </a:p>
      </dgm:t>
    </dgm:pt>
    <dgm:pt modelId="{046728B2-8032-43F3-ABE8-D00A3D903BB8}">
      <dgm:prSet phldrT="[Text]" custT="1"/>
      <dgm:spPr/>
      <dgm:t>
        <a:bodyPr/>
        <a:lstStyle/>
        <a:p>
          <a:r>
            <a:rPr lang="en-US" sz="1600" b="1" dirty="0"/>
            <a:t>Aggregation Rules</a:t>
          </a:r>
        </a:p>
      </dgm:t>
    </dgm:pt>
    <dgm:pt modelId="{56D151B3-B182-4083-B6C2-5AC66F7233F2}" type="parTrans" cxnId="{4300778A-213C-422A-9154-5AF032C009A7}">
      <dgm:prSet/>
      <dgm:spPr/>
      <dgm:t>
        <a:bodyPr/>
        <a:lstStyle/>
        <a:p>
          <a:endParaRPr lang="en-US"/>
        </a:p>
      </dgm:t>
    </dgm:pt>
    <dgm:pt modelId="{771B7155-DD50-4463-B7E1-280B11A1110D}" type="sibTrans" cxnId="{4300778A-213C-422A-9154-5AF032C009A7}">
      <dgm:prSet/>
      <dgm:spPr/>
      <dgm:t>
        <a:bodyPr/>
        <a:lstStyle/>
        <a:p>
          <a:endParaRPr lang="en-US"/>
        </a:p>
      </dgm:t>
    </dgm:pt>
    <dgm:pt modelId="{CCD41ED4-BEBD-4357-B0B5-ED5806B5D6B9}" type="pres">
      <dgm:prSet presAssocID="{B8317C03-8CEE-437C-BF1E-BA6F0F7B7FD1}" presName="Name0" presStyleCnt="0">
        <dgm:presLayoutVars>
          <dgm:dir/>
          <dgm:animLvl val="lvl"/>
          <dgm:resizeHandles val="exact"/>
        </dgm:presLayoutVars>
      </dgm:prSet>
      <dgm:spPr/>
    </dgm:pt>
    <dgm:pt modelId="{28F09642-7E93-4395-8B93-B7B9050E37C7}" type="pres">
      <dgm:prSet presAssocID="{E47EA2FA-4F0D-4EDD-8155-8F8AFC4C805B}" presName="parTxOnly" presStyleLbl="node1" presStyleIdx="0" presStyleCnt="3" custScaleX="77688">
        <dgm:presLayoutVars>
          <dgm:chMax val="0"/>
          <dgm:chPref val="0"/>
          <dgm:bulletEnabled val="1"/>
        </dgm:presLayoutVars>
      </dgm:prSet>
      <dgm:spPr/>
    </dgm:pt>
    <dgm:pt modelId="{B980D100-EF52-4436-9609-9D5B61BE031F}" type="pres">
      <dgm:prSet presAssocID="{96968129-9BAA-4CBB-8420-AA837D7EED08}" presName="parTxOnlySpace" presStyleCnt="0"/>
      <dgm:spPr/>
    </dgm:pt>
    <dgm:pt modelId="{FF3C9C37-4742-41DA-B6D9-B1A11ABC8DD6}" type="pres">
      <dgm:prSet presAssocID="{E73D570D-520F-4F2D-A1C3-A544278E3DAB}" presName="parTxOnly" presStyleLbl="node1" presStyleIdx="1" presStyleCnt="3">
        <dgm:presLayoutVars>
          <dgm:chMax val="0"/>
          <dgm:chPref val="0"/>
          <dgm:bulletEnabled val="1"/>
        </dgm:presLayoutVars>
      </dgm:prSet>
      <dgm:spPr/>
    </dgm:pt>
    <dgm:pt modelId="{226A61E5-9D61-47B8-9EFA-32E68D80E9CB}" type="pres">
      <dgm:prSet presAssocID="{6044DCE7-2DD8-4E55-969E-02AF1D8B50BB}" presName="parTxOnlySpace" presStyleCnt="0"/>
      <dgm:spPr/>
    </dgm:pt>
    <dgm:pt modelId="{480E1CDD-6532-45A2-BDB5-63EF282CB1EF}" type="pres">
      <dgm:prSet presAssocID="{046728B2-8032-43F3-ABE8-D00A3D903BB8}" presName="parTxOnly" presStyleLbl="node1" presStyleIdx="2" presStyleCnt="3" custScaleX="104715">
        <dgm:presLayoutVars>
          <dgm:chMax val="0"/>
          <dgm:chPref val="0"/>
          <dgm:bulletEnabled val="1"/>
        </dgm:presLayoutVars>
      </dgm:prSet>
      <dgm:spPr/>
    </dgm:pt>
  </dgm:ptLst>
  <dgm:cxnLst>
    <dgm:cxn modelId="{440D9639-396C-48F4-A1D3-104E0CA440ED}" type="presOf" srcId="{B8317C03-8CEE-437C-BF1E-BA6F0F7B7FD1}" destId="{CCD41ED4-BEBD-4357-B0B5-ED5806B5D6B9}" srcOrd="0" destOrd="0" presId="urn:microsoft.com/office/officeart/2005/8/layout/chevron1"/>
    <dgm:cxn modelId="{4300778A-213C-422A-9154-5AF032C009A7}" srcId="{B8317C03-8CEE-437C-BF1E-BA6F0F7B7FD1}" destId="{046728B2-8032-43F3-ABE8-D00A3D903BB8}" srcOrd="2" destOrd="0" parTransId="{56D151B3-B182-4083-B6C2-5AC66F7233F2}" sibTransId="{771B7155-DD50-4463-B7E1-280B11A1110D}"/>
    <dgm:cxn modelId="{8922069E-7434-44B0-A3ED-E341B3D132AF}" srcId="{B8317C03-8CEE-437C-BF1E-BA6F0F7B7FD1}" destId="{E47EA2FA-4F0D-4EDD-8155-8F8AFC4C805B}" srcOrd="0" destOrd="0" parTransId="{64D880CD-66C3-447D-A088-87A0DCC06A97}" sibTransId="{96968129-9BAA-4CBB-8420-AA837D7EED08}"/>
    <dgm:cxn modelId="{7980D1AF-04A8-460A-A7E3-F332691D2241}" type="presOf" srcId="{E73D570D-520F-4F2D-A1C3-A544278E3DAB}" destId="{FF3C9C37-4742-41DA-B6D9-B1A11ABC8DD6}" srcOrd="0" destOrd="0" presId="urn:microsoft.com/office/officeart/2005/8/layout/chevron1"/>
    <dgm:cxn modelId="{A8E2E3BD-D323-4340-84BF-6EB55108B37C}" type="presOf" srcId="{046728B2-8032-43F3-ABE8-D00A3D903BB8}" destId="{480E1CDD-6532-45A2-BDB5-63EF282CB1EF}" srcOrd="0" destOrd="0" presId="urn:microsoft.com/office/officeart/2005/8/layout/chevron1"/>
    <dgm:cxn modelId="{7F1D82C6-F90B-46CF-8D59-3E2893C9D03A}" srcId="{B8317C03-8CEE-437C-BF1E-BA6F0F7B7FD1}" destId="{E73D570D-520F-4F2D-A1C3-A544278E3DAB}" srcOrd="1" destOrd="0" parTransId="{12B0F3F7-0A37-434A-8139-E441F7ED3DAC}" sibTransId="{6044DCE7-2DD8-4E55-969E-02AF1D8B50BB}"/>
    <dgm:cxn modelId="{341809E8-30F1-4BF6-8B90-36B644953B1B}" type="presOf" srcId="{E47EA2FA-4F0D-4EDD-8155-8F8AFC4C805B}" destId="{28F09642-7E93-4395-8B93-B7B9050E37C7}" srcOrd="0" destOrd="0" presId="urn:microsoft.com/office/officeart/2005/8/layout/chevron1"/>
    <dgm:cxn modelId="{C265E69E-A0B4-4796-A445-B1FBEE71BD72}" type="presParOf" srcId="{CCD41ED4-BEBD-4357-B0B5-ED5806B5D6B9}" destId="{28F09642-7E93-4395-8B93-B7B9050E37C7}" srcOrd="0" destOrd="0" presId="urn:microsoft.com/office/officeart/2005/8/layout/chevron1"/>
    <dgm:cxn modelId="{EDE2F0B3-D779-476E-8604-0619C9FC98DA}" type="presParOf" srcId="{CCD41ED4-BEBD-4357-B0B5-ED5806B5D6B9}" destId="{B980D100-EF52-4436-9609-9D5B61BE031F}" srcOrd="1" destOrd="0" presId="urn:microsoft.com/office/officeart/2005/8/layout/chevron1"/>
    <dgm:cxn modelId="{E648DCD9-AA05-47B6-8803-28FACF8917F3}" type="presParOf" srcId="{CCD41ED4-BEBD-4357-B0B5-ED5806B5D6B9}" destId="{FF3C9C37-4742-41DA-B6D9-B1A11ABC8DD6}" srcOrd="2" destOrd="0" presId="urn:microsoft.com/office/officeart/2005/8/layout/chevron1"/>
    <dgm:cxn modelId="{80FB56C2-4EFF-465A-811D-ACA2FF2C506B}" type="presParOf" srcId="{CCD41ED4-BEBD-4357-B0B5-ED5806B5D6B9}" destId="{226A61E5-9D61-47B8-9EFA-32E68D80E9CB}" srcOrd="3" destOrd="0" presId="urn:microsoft.com/office/officeart/2005/8/layout/chevron1"/>
    <dgm:cxn modelId="{076B6F80-A4AC-4BB8-9F3D-3E268EAE6AF6}" type="presParOf" srcId="{CCD41ED4-BEBD-4357-B0B5-ED5806B5D6B9}" destId="{480E1CDD-6532-45A2-BDB5-63EF282CB1EF}"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09642-7E93-4395-8B93-B7B9050E37C7}">
      <dsp:nvSpPr>
        <dsp:cNvPr id="0" name=""/>
        <dsp:cNvSpPr/>
      </dsp:nvSpPr>
      <dsp:spPr>
        <a:xfrm>
          <a:off x="1677" y="231106"/>
          <a:ext cx="1618217" cy="833187"/>
        </a:xfrm>
        <a:prstGeom prst="chevron">
          <a:avLst/>
        </a:prstGeom>
        <a:gradFill rotWithShape="0">
          <a:gsLst>
            <a:gs pos="0">
              <a:schemeClr val="accent5">
                <a:hueOff val="0"/>
                <a:satOff val="0"/>
                <a:lumOff val="0"/>
                <a:alphaOff val="0"/>
              </a:schemeClr>
            </a:gs>
            <a:gs pos="90000">
              <a:schemeClr val="accent5">
                <a:hueOff val="0"/>
                <a:satOff val="0"/>
                <a:lumOff val="0"/>
                <a:alphaOff val="0"/>
                <a:shade val="100000"/>
              </a:schemeClr>
            </a:gs>
            <a:gs pos="100000">
              <a:schemeClr val="accent5">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t>Data File</a:t>
          </a:r>
        </a:p>
      </dsp:txBody>
      <dsp:txXfrm>
        <a:off x="418271" y="231106"/>
        <a:ext cx="785030" cy="833187"/>
      </dsp:txXfrm>
    </dsp:sp>
    <dsp:sp modelId="{FF3C9C37-4742-41DA-B6D9-B1A11ABC8DD6}">
      <dsp:nvSpPr>
        <dsp:cNvPr id="0" name=""/>
        <dsp:cNvSpPr/>
      </dsp:nvSpPr>
      <dsp:spPr>
        <a:xfrm>
          <a:off x="1411598" y="231106"/>
          <a:ext cx="2082969" cy="833187"/>
        </a:xfrm>
        <a:prstGeom prst="chevron">
          <a:avLst/>
        </a:prstGeom>
        <a:gradFill rotWithShape="0">
          <a:gsLst>
            <a:gs pos="0">
              <a:schemeClr val="accent5">
                <a:hueOff val="0"/>
                <a:satOff val="0"/>
                <a:lumOff val="0"/>
                <a:alphaOff val="0"/>
              </a:schemeClr>
            </a:gs>
            <a:gs pos="90000">
              <a:schemeClr val="accent5">
                <a:hueOff val="0"/>
                <a:satOff val="0"/>
                <a:lumOff val="0"/>
                <a:alphaOff val="0"/>
                <a:shade val="100000"/>
              </a:schemeClr>
            </a:gs>
            <a:gs pos="100000">
              <a:schemeClr val="accent5">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t>Data Elements And Edit Checks</a:t>
          </a:r>
          <a:endParaRPr lang="en-US" sz="1800" b="1" kern="1200" dirty="0"/>
        </a:p>
      </dsp:txBody>
      <dsp:txXfrm>
        <a:off x="1828192" y="231106"/>
        <a:ext cx="1249782" cy="833187"/>
      </dsp:txXfrm>
    </dsp:sp>
    <dsp:sp modelId="{480E1CDD-6532-45A2-BDB5-63EF282CB1EF}">
      <dsp:nvSpPr>
        <dsp:cNvPr id="0" name=""/>
        <dsp:cNvSpPr/>
      </dsp:nvSpPr>
      <dsp:spPr>
        <a:xfrm>
          <a:off x="3286271" y="231106"/>
          <a:ext cx="2181181" cy="833187"/>
        </a:xfrm>
        <a:prstGeom prst="chevron">
          <a:avLst/>
        </a:prstGeom>
        <a:gradFill rotWithShape="0">
          <a:gsLst>
            <a:gs pos="0">
              <a:schemeClr val="accent5">
                <a:hueOff val="0"/>
                <a:satOff val="0"/>
                <a:lumOff val="0"/>
                <a:alphaOff val="0"/>
              </a:schemeClr>
            </a:gs>
            <a:gs pos="90000">
              <a:schemeClr val="accent5">
                <a:hueOff val="0"/>
                <a:satOff val="0"/>
                <a:lumOff val="0"/>
                <a:alphaOff val="0"/>
                <a:shade val="100000"/>
              </a:schemeClr>
            </a:gs>
            <a:gs pos="100000">
              <a:schemeClr val="accent5">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t>Aggregation Rules</a:t>
          </a:r>
        </a:p>
      </dsp:txBody>
      <dsp:txXfrm>
        <a:off x="3702865" y="231106"/>
        <a:ext cx="1347994" cy="83318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57773-3BAA-418C-9BDB-0F9C1E1BF433}" type="datetimeFigureOut">
              <a:rPr lang="en-US" smtClean="0"/>
              <a:t>1/15/2020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42BB8-3F7E-4150-BE07-912221E53E6C}" type="slidenum">
              <a:rPr lang="en-US" smtClean="0"/>
              <a:t>‹#›</a:t>
            </a:fld>
            <a:endParaRPr lang="en-US"/>
          </a:p>
        </p:txBody>
      </p:sp>
    </p:spTree>
    <p:extLst>
      <p:ext uri="{BB962C8B-B14F-4D97-AF65-F5344CB8AC3E}">
        <p14:creationId xmlns:p14="http://schemas.microsoft.com/office/powerpoint/2010/main" val="276016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5</a:t>
            </a:fld>
            <a:endParaRPr lang="en-US"/>
          </a:p>
        </p:txBody>
      </p:sp>
    </p:spTree>
    <p:extLst>
      <p:ext uri="{BB962C8B-B14F-4D97-AF65-F5344CB8AC3E}">
        <p14:creationId xmlns:p14="http://schemas.microsoft.com/office/powerpoint/2010/main" val="536840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14</a:t>
            </a:fld>
            <a:endParaRPr lang="en-US"/>
          </a:p>
        </p:txBody>
      </p:sp>
    </p:spTree>
    <p:extLst>
      <p:ext uri="{BB962C8B-B14F-4D97-AF65-F5344CB8AC3E}">
        <p14:creationId xmlns:p14="http://schemas.microsoft.com/office/powerpoint/2010/main" val="2873745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15</a:t>
            </a:fld>
            <a:endParaRPr lang="en-US"/>
          </a:p>
        </p:txBody>
      </p:sp>
    </p:spTree>
    <p:extLst>
      <p:ext uri="{BB962C8B-B14F-4D97-AF65-F5344CB8AC3E}">
        <p14:creationId xmlns:p14="http://schemas.microsoft.com/office/powerpoint/2010/main" val="594108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16</a:t>
            </a:fld>
            <a:endParaRPr lang="en-US"/>
          </a:p>
        </p:txBody>
      </p:sp>
    </p:spTree>
    <p:extLst>
      <p:ext uri="{BB962C8B-B14F-4D97-AF65-F5344CB8AC3E}">
        <p14:creationId xmlns:p14="http://schemas.microsoft.com/office/powerpoint/2010/main" val="3180392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6607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4547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0767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4624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118022-50D0-43CE-B9C3-944277464A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55044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8325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118022-50D0-43CE-B9C3-944277464A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6394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06B74F-99FB-4706-9934-05AAE97AFBA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93546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06B74F-99FB-4706-9934-05AAE97AFBA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0958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837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26</a:t>
            </a:fld>
            <a:endParaRPr lang="en-US" dirty="0"/>
          </a:p>
        </p:txBody>
      </p:sp>
    </p:spTree>
    <p:extLst>
      <p:ext uri="{BB962C8B-B14F-4D97-AF65-F5344CB8AC3E}">
        <p14:creationId xmlns:p14="http://schemas.microsoft.com/office/powerpoint/2010/main" val="3534098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27</a:t>
            </a:fld>
            <a:endParaRPr lang="en-US" dirty="0"/>
          </a:p>
        </p:txBody>
      </p:sp>
    </p:spTree>
    <p:extLst>
      <p:ext uri="{BB962C8B-B14F-4D97-AF65-F5344CB8AC3E}">
        <p14:creationId xmlns:p14="http://schemas.microsoft.com/office/powerpoint/2010/main" val="28220167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20587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20553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30</a:t>
            </a:fld>
            <a:endParaRPr lang="en-US" dirty="0"/>
          </a:p>
        </p:txBody>
      </p:sp>
    </p:spTree>
    <p:extLst>
      <p:ext uri="{BB962C8B-B14F-4D97-AF65-F5344CB8AC3E}">
        <p14:creationId xmlns:p14="http://schemas.microsoft.com/office/powerpoint/2010/main" val="16760540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31</a:t>
            </a:fld>
            <a:endParaRPr lang="en-US" dirty="0"/>
          </a:p>
        </p:txBody>
      </p:sp>
    </p:spTree>
    <p:extLst>
      <p:ext uri="{BB962C8B-B14F-4D97-AF65-F5344CB8AC3E}">
        <p14:creationId xmlns:p14="http://schemas.microsoft.com/office/powerpoint/2010/main" val="13347856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32</a:t>
            </a:fld>
            <a:endParaRPr lang="en-US" dirty="0"/>
          </a:p>
        </p:txBody>
      </p:sp>
    </p:spTree>
    <p:extLst>
      <p:ext uri="{BB962C8B-B14F-4D97-AF65-F5344CB8AC3E}">
        <p14:creationId xmlns:p14="http://schemas.microsoft.com/office/powerpoint/2010/main" val="36501260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33</a:t>
            </a:fld>
            <a:endParaRPr lang="en-US" dirty="0"/>
          </a:p>
        </p:txBody>
      </p:sp>
    </p:spTree>
    <p:extLst>
      <p:ext uri="{BB962C8B-B14F-4D97-AF65-F5344CB8AC3E}">
        <p14:creationId xmlns:p14="http://schemas.microsoft.com/office/powerpoint/2010/main" val="2325946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a:xfrm>
            <a:off x="457200" y="685800"/>
            <a:ext cx="6096000" cy="3429000"/>
          </a:xfrm>
          <a:ln/>
        </p:spPr>
      </p:sp>
      <p:sp>
        <p:nvSpPr>
          <p:cNvPr id="68610" name="Rectangle 3"/>
          <p:cNvSpPr>
            <a:spLocks noGrp="1" noChangeArrowheads="1"/>
          </p:cNvSpPr>
          <p:nvPr>
            <p:ph type="body" idx="1"/>
          </p:nvPr>
        </p:nvSpPr>
        <p:spPr>
          <a:solidFill>
            <a:srgbClr val="FFFFFF"/>
          </a:solidFill>
          <a:ln>
            <a:solidFill>
              <a:srgbClr val="000000"/>
            </a:solidFill>
          </a:ln>
        </p:spPr>
        <p:txBody>
          <a:bodyPr lIns="91217" tIns="45610" rIns="91217" bIns="4561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42604921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118022-50D0-43CE-B9C3-944277464A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40873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35</a:t>
            </a:fld>
            <a:endParaRPr lang="en-US" dirty="0"/>
          </a:p>
        </p:txBody>
      </p:sp>
    </p:spTree>
    <p:extLst>
      <p:ext uri="{BB962C8B-B14F-4D97-AF65-F5344CB8AC3E}">
        <p14:creationId xmlns:p14="http://schemas.microsoft.com/office/powerpoint/2010/main" val="4335733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0DB0D2C8-4E9D-4ABA-936B-5E500A1B423B}" type="slidenum">
              <a:rPr lang="en-US" smtClean="0"/>
              <a:t>36</a:t>
            </a:fld>
            <a:endParaRPr lang="en-US" dirty="0"/>
          </a:p>
        </p:txBody>
      </p:sp>
    </p:spTree>
    <p:extLst>
      <p:ext uri="{BB962C8B-B14F-4D97-AF65-F5344CB8AC3E}">
        <p14:creationId xmlns:p14="http://schemas.microsoft.com/office/powerpoint/2010/main" val="39899818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37</a:t>
            </a:fld>
            <a:endParaRPr lang="en-US" dirty="0"/>
          </a:p>
        </p:txBody>
      </p:sp>
    </p:spTree>
    <p:extLst>
      <p:ext uri="{BB962C8B-B14F-4D97-AF65-F5344CB8AC3E}">
        <p14:creationId xmlns:p14="http://schemas.microsoft.com/office/powerpoint/2010/main" val="16551836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38</a:t>
            </a:fld>
            <a:endParaRPr lang="en-US" dirty="0"/>
          </a:p>
        </p:txBody>
      </p:sp>
    </p:spTree>
    <p:extLst>
      <p:ext uri="{BB962C8B-B14F-4D97-AF65-F5344CB8AC3E}">
        <p14:creationId xmlns:p14="http://schemas.microsoft.com/office/powerpoint/2010/main" val="20811059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39</a:t>
            </a:fld>
            <a:endParaRPr lang="en-US" dirty="0"/>
          </a:p>
        </p:txBody>
      </p:sp>
    </p:spTree>
    <p:extLst>
      <p:ext uri="{BB962C8B-B14F-4D97-AF65-F5344CB8AC3E}">
        <p14:creationId xmlns:p14="http://schemas.microsoft.com/office/powerpoint/2010/main" val="24091058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40</a:t>
            </a:fld>
            <a:endParaRPr lang="en-US" dirty="0"/>
          </a:p>
        </p:txBody>
      </p:sp>
    </p:spTree>
    <p:extLst>
      <p:ext uri="{BB962C8B-B14F-4D97-AF65-F5344CB8AC3E}">
        <p14:creationId xmlns:p14="http://schemas.microsoft.com/office/powerpoint/2010/main" val="12725822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41</a:t>
            </a:fld>
            <a:endParaRPr lang="en-US" dirty="0"/>
          </a:p>
        </p:txBody>
      </p:sp>
    </p:spTree>
    <p:extLst>
      <p:ext uri="{BB962C8B-B14F-4D97-AF65-F5344CB8AC3E}">
        <p14:creationId xmlns:p14="http://schemas.microsoft.com/office/powerpoint/2010/main" val="2808221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42</a:t>
            </a:fld>
            <a:endParaRPr lang="en-US" dirty="0"/>
          </a:p>
        </p:txBody>
      </p:sp>
    </p:spTree>
    <p:extLst>
      <p:ext uri="{BB962C8B-B14F-4D97-AF65-F5344CB8AC3E}">
        <p14:creationId xmlns:p14="http://schemas.microsoft.com/office/powerpoint/2010/main" val="13645522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43</a:t>
            </a:fld>
            <a:endParaRPr lang="en-US" dirty="0"/>
          </a:p>
        </p:txBody>
      </p:sp>
    </p:spTree>
    <p:extLst>
      <p:ext uri="{BB962C8B-B14F-4D97-AF65-F5344CB8AC3E}">
        <p14:creationId xmlns:p14="http://schemas.microsoft.com/office/powerpoint/2010/main" val="1003235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21017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44</a:t>
            </a:fld>
            <a:endParaRPr lang="en-US" dirty="0"/>
          </a:p>
        </p:txBody>
      </p:sp>
    </p:spTree>
    <p:extLst>
      <p:ext uri="{BB962C8B-B14F-4D97-AF65-F5344CB8AC3E}">
        <p14:creationId xmlns:p14="http://schemas.microsoft.com/office/powerpoint/2010/main" val="26295689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45</a:t>
            </a:fld>
            <a:endParaRPr lang="en-US" dirty="0"/>
          </a:p>
        </p:txBody>
      </p:sp>
    </p:spTree>
    <p:extLst>
      <p:ext uri="{BB962C8B-B14F-4D97-AF65-F5344CB8AC3E}">
        <p14:creationId xmlns:p14="http://schemas.microsoft.com/office/powerpoint/2010/main" val="26624123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118022-50D0-43CE-B9C3-944277464A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50434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47</a:t>
            </a:fld>
            <a:endParaRPr lang="en-US" dirty="0"/>
          </a:p>
        </p:txBody>
      </p:sp>
    </p:spTree>
    <p:extLst>
      <p:ext uri="{BB962C8B-B14F-4D97-AF65-F5344CB8AC3E}">
        <p14:creationId xmlns:p14="http://schemas.microsoft.com/office/powerpoint/2010/main" val="22796667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80726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49</a:t>
            </a:fld>
            <a:endParaRPr lang="en-US" dirty="0"/>
          </a:p>
        </p:txBody>
      </p:sp>
    </p:spTree>
    <p:extLst>
      <p:ext uri="{BB962C8B-B14F-4D97-AF65-F5344CB8AC3E}">
        <p14:creationId xmlns:p14="http://schemas.microsoft.com/office/powerpoint/2010/main" val="28987073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w="9525"/>
        </p:spPr>
        <p:txBody>
          <a:bodyPr/>
          <a:lstStyle/>
          <a:p>
            <a:endParaRPr lang="en-US" dirty="0"/>
          </a:p>
        </p:txBody>
      </p:sp>
      <p:sp>
        <p:nvSpPr>
          <p:cNvPr id="52228" name="Slide Number Placeholder 3"/>
          <p:cNvSpPr>
            <a:spLocks noGrp="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AC3B4D-6E56-4EAA-8165-E5D4CB9FC4B5}"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2384518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9748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79598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5978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36436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26054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55</a:t>
            </a:fld>
            <a:endParaRPr lang="en-US"/>
          </a:p>
        </p:txBody>
      </p:sp>
    </p:spTree>
    <p:extLst>
      <p:ext uri="{BB962C8B-B14F-4D97-AF65-F5344CB8AC3E}">
        <p14:creationId xmlns:p14="http://schemas.microsoft.com/office/powerpoint/2010/main" val="24845436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56</a:t>
            </a:fld>
            <a:endParaRPr lang="en-US"/>
          </a:p>
        </p:txBody>
      </p:sp>
    </p:spTree>
    <p:extLst>
      <p:ext uri="{BB962C8B-B14F-4D97-AF65-F5344CB8AC3E}">
        <p14:creationId xmlns:p14="http://schemas.microsoft.com/office/powerpoint/2010/main" val="16239049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66939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82892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118022-50D0-43CE-B9C3-944277464A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91380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88746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169886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13810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1055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a:xfrm>
            <a:off x="457200" y="685800"/>
            <a:ext cx="6096000" cy="3429000"/>
          </a:xfrm>
          <a:ln/>
        </p:spPr>
      </p:sp>
      <p:sp>
        <p:nvSpPr>
          <p:cNvPr id="68610" name="Rectangle 3"/>
          <p:cNvSpPr>
            <a:spLocks noGrp="1" noChangeArrowheads="1"/>
          </p:cNvSpPr>
          <p:nvPr>
            <p:ph type="body" idx="1"/>
          </p:nvPr>
        </p:nvSpPr>
        <p:spPr>
          <a:solidFill>
            <a:srgbClr val="FFFFFF"/>
          </a:solidFill>
          <a:ln>
            <a:solidFill>
              <a:srgbClr val="000000"/>
            </a:solidFill>
          </a:ln>
        </p:spPr>
        <p:txBody>
          <a:bodyPr lIns="91217" tIns="45610" rIns="91217" bIns="45610"/>
          <a:lstStyle/>
          <a:p>
            <a:pPr eaLnBrk="1" hangingPunct="1"/>
            <a:endParaRPr lang="en-US" dirty="0"/>
          </a:p>
        </p:txBody>
      </p:sp>
    </p:spTree>
    <p:extLst>
      <p:ext uri="{BB962C8B-B14F-4D97-AF65-F5344CB8AC3E}">
        <p14:creationId xmlns:p14="http://schemas.microsoft.com/office/powerpoint/2010/main" val="35607649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70741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65</a:t>
            </a:fld>
            <a:endParaRPr lang="en-US" dirty="0"/>
          </a:p>
        </p:txBody>
      </p:sp>
    </p:spTree>
    <p:extLst>
      <p:ext uri="{BB962C8B-B14F-4D97-AF65-F5344CB8AC3E}">
        <p14:creationId xmlns:p14="http://schemas.microsoft.com/office/powerpoint/2010/main" val="39128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11</a:t>
            </a:fld>
            <a:endParaRPr lang="en-US"/>
          </a:p>
        </p:txBody>
      </p:sp>
      <p:sp>
        <p:nvSpPr>
          <p:cNvPr id="5" name="Header Placeholder 4"/>
          <p:cNvSpPr>
            <a:spLocks noGrp="1"/>
          </p:cNvSpPr>
          <p:nvPr>
            <p:ph type="hdr" sz="quarter" idx="11"/>
          </p:nvPr>
        </p:nvSpPr>
        <p:spPr/>
        <p:txBody>
          <a:bodyPr/>
          <a:lstStyle/>
          <a:p>
            <a:r>
              <a:rPr lang="en-US"/>
              <a:t>Draft-Please do not distribute</a:t>
            </a:r>
          </a:p>
        </p:txBody>
      </p:sp>
    </p:spTree>
    <p:extLst>
      <p:ext uri="{BB962C8B-B14F-4D97-AF65-F5344CB8AC3E}">
        <p14:creationId xmlns:p14="http://schemas.microsoft.com/office/powerpoint/2010/main" val="1069958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12</a:t>
            </a:fld>
            <a:endParaRPr lang="en-US"/>
          </a:p>
        </p:txBody>
      </p:sp>
    </p:spTree>
    <p:extLst>
      <p:ext uri="{BB962C8B-B14F-4D97-AF65-F5344CB8AC3E}">
        <p14:creationId xmlns:p14="http://schemas.microsoft.com/office/powerpoint/2010/main" val="3129280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13</a:t>
            </a:fld>
            <a:endParaRPr lang="en-US"/>
          </a:p>
        </p:txBody>
      </p:sp>
    </p:spTree>
    <p:extLst>
      <p:ext uri="{BB962C8B-B14F-4D97-AF65-F5344CB8AC3E}">
        <p14:creationId xmlns:p14="http://schemas.microsoft.com/office/powerpoint/2010/main" val="28312720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2.svg"/><Relationship Id="rId7"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emf"/><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4.xml"/><Relationship Id="rId4" Type="http://schemas.openxmlformats.org/officeDocument/2006/relationships/image" Target="../media/image31.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Master" Target="../slideMasters/slideMaster4.xml"/><Relationship Id="rId4" Type="http://schemas.openxmlformats.org/officeDocument/2006/relationships/image" Target="../media/image34.sv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0"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0" y="4673599"/>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56"/>
            <a:ext cx="2743200" cy="365125"/>
          </a:xfrm>
          <a:prstGeom prst="rect">
            <a:avLst/>
          </a:prstGeom>
        </p:spPr>
        <p:txBody>
          <a:bodyPr/>
          <a:lstStyle>
            <a:lvl1pPr algn="ctr">
              <a:defRPr sz="2000">
                <a:solidFill>
                  <a:schemeClr val="bg1"/>
                </a:solidFill>
              </a:defRPr>
            </a:lvl1pPr>
          </a:lstStyle>
          <a:p>
            <a:r>
              <a:rPr lang="en-US" dirty="0"/>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30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1111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68051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6" y="46208"/>
            <a:ext cx="11081334" cy="786384"/>
          </a:xfrm>
        </p:spPr>
        <p:txBody>
          <a:bodyPr/>
          <a:lstStyle>
            <a:lvl1pPr>
              <a:defRPr/>
            </a:lvl1pPr>
          </a:lstStyle>
          <a:p>
            <a:r>
              <a:rPr lang="en-US" dirty="0"/>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dirty="0"/>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dirty="0"/>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6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59188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0" y="118459"/>
            <a:ext cx="505609" cy="702758"/>
          </a:xfrm>
        </p:spPr>
        <p:txBody>
          <a:bodyPr anchor="ctr"/>
          <a:lstStyle>
            <a:lvl1pPr marL="0" indent="0" algn="r">
              <a:buNone/>
              <a:defRPr>
                <a:solidFill>
                  <a:schemeClr val="bg1"/>
                </a:solidFill>
              </a:defRPr>
            </a:lvl1pPr>
          </a:lstStyle>
          <a:p>
            <a:pPr lvl="0"/>
            <a:r>
              <a:rPr lang="en-US" dirty="0"/>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dirty="0"/>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26791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7">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dirty="0"/>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dirty="0"/>
              <a:t>FirstName </a:t>
            </a:r>
            <a:r>
              <a:rPr lang="en-US" dirty="0" err="1"/>
              <a:t>LastName</a:t>
            </a:r>
            <a:endParaRPr lang="en-US" dirty="0"/>
          </a:p>
          <a:p>
            <a:pPr lvl="1"/>
            <a:r>
              <a:rPr lang="en-US" dirty="0"/>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80353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92449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dirty="0"/>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nvPicPr>
        <p:blipFill>
          <a:blip r:embed="rId4"/>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4187782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22" y="1137446"/>
            <a:ext cx="7244177" cy="5039517"/>
          </a:xfrm>
        </p:spPr>
        <p:txBody>
          <a:bodyPr anchor="ctr">
            <a:noAutofit/>
          </a:bodyPr>
          <a:lstStyle>
            <a:lvl1pPr>
              <a:defRPr/>
            </a:lvl1pPr>
            <a:lvl2pPr>
              <a:defRPr/>
            </a:lvl2pPr>
            <a:lvl3pPr>
              <a:defRPr/>
            </a:lvl3pPr>
          </a:lstStyle>
          <a:p>
            <a:pPr lvl="0"/>
            <a:r>
              <a:rPr lang="en-US" dirty="0"/>
              <a:t>FirstName LastName</a:t>
            </a:r>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91576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86250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ers / Moderators (3)">
    <p:spTree>
      <p:nvGrpSpPr>
        <p:cNvPr id="1" name=""/>
        <p:cNvGrpSpPr/>
        <p:nvPr/>
      </p:nvGrpSpPr>
      <p:grpSpPr>
        <a:xfrm>
          <a:off x="0" y="0"/>
          <a:ext cx="0" cy="0"/>
          <a:chOff x="0" y="0"/>
          <a:ch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nvPr>
        </p:nvSpPr>
        <p:spPr>
          <a:xfrm>
            <a:off x="423268"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4985834"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47354"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adec="http://schemas.microsoft.com/office/drawing/2017/decorative" val="1"/>
              </a:ext>
            </a:extLst>
          </p:cNvPr>
          <p:cNvSpPr>
            <a:spLocks noGrp="1"/>
          </p:cNvSpPr>
          <p:nvPr>
            <p:ph type="pic" sz="quarter" idx="16" hasCustomPrompt="1"/>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nvPr>
        </p:nvSpPr>
        <p:spPr>
          <a:xfrm>
            <a:off x="8471440"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32612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88770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284" y="266368"/>
            <a:ext cx="400382"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val="1"/>
              </a:ext>
            </a:extLst>
          </p:cNvPr>
          <p:cNvGrpSpPr/>
          <p:nvPr userDrawn="1"/>
        </p:nvGrpSpPr>
        <p:grpSpPr>
          <a:xfrm>
            <a:off x="9415617" y="2376261"/>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a:p>
            </p:txBody>
          </p:sp>
        </p:grpSp>
        <p:sp>
          <p:nvSpPr>
            <p:cNvPr id="15" name="Isosceles Triangle 14">
              <a:extLst>
                <a:ext uri="{FF2B5EF4-FFF2-40B4-BE49-F238E27FC236}">
                  <a16:creationId xmlns:a16="http://schemas.microsoft.com/office/drawing/2014/main" id="{9BAC5326-69BC-4DCF-B682-4778B80809E4}"/>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2B9EA639-1876-4B22-BA5A-57AB07E3C79D}"/>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E4599619-B65E-4720-902B-79FAB6069DDB}"/>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nvPr>
        </p:nvSpPr>
        <p:spPr>
          <a:xfrm>
            <a:off x="817734" y="1137446"/>
            <a:ext cx="7244177" cy="5039517"/>
          </a:xfrm>
        </p:spPr>
        <p:txBody>
          <a:bodyPr anchor="ctr">
            <a:normAutofit/>
          </a:bodyPr>
          <a:lstStyle>
            <a:lvl1pPr>
              <a:spcBef>
                <a:spcPts val="1200"/>
              </a:spcBef>
              <a:defRPr sz="2400"/>
            </a:lvl1pPr>
            <a:lvl2pPr>
              <a:spcBef>
                <a:spcPts val="200"/>
              </a:spcBef>
              <a:defRPr sz="2000"/>
            </a:lvl2pPr>
            <a:lvl3pPr>
              <a:spcBef>
                <a:spcPts val="0"/>
              </a:spcBef>
              <a:defRPr sz="2000"/>
            </a:lvl3pPr>
            <a:lvl4pPr>
              <a:spcBef>
                <a:spcPts val="400"/>
              </a:spcBef>
              <a:defRPr sz="1800"/>
            </a:lvl4pPr>
            <a:lvl5pPr>
              <a:defRPr sz="1800"/>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50565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resenters (2)">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838200" y="365126"/>
            <a:ext cx="1060704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sz="3400" dirty="0"/>
              <a:t>Your Presenters:</a:t>
            </a:r>
          </a:p>
        </p:txBody>
      </p:sp>
      <p:sp>
        <p:nvSpPr>
          <p:cNvPr id="3" name="Content Placeholder 2"/>
          <p:cNvSpPr>
            <a:spLocks noGrp="1"/>
          </p:cNvSpPr>
          <p:nvPr>
            <p:ph idx="1" hasCustomPrompt="1"/>
          </p:nvPr>
        </p:nvSpPr>
        <p:spPr>
          <a:xfrm>
            <a:off x="5587999" y="1769288"/>
            <a:ext cx="5311140"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2436007" y="1769289"/>
            <a:ext cx="2097893"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5587999" y="4115206"/>
            <a:ext cx="5311140"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2436007" y="4115207"/>
            <a:ext cx="2097893"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8782435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Poll">
    <p:spTree>
      <p:nvGrpSpPr>
        <p:cNvPr id="1" name=""/>
        <p:cNvGrpSpPr/>
        <p:nvPr/>
      </p:nvGrpSpPr>
      <p:grpSpPr>
        <a:xfrm>
          <a:off x="0" y="0"/>
          <a:ext cx="0" cy="0"/>
          <a:chOff x="0" y="0"/>
          <a:chExt cx="0" cy="0"/>
        </a:xfrm>
      </p:grpSpPr>
      <p:sp>
        <p:nvSpPr>
          <p:cNvPr id="8" name="Arrow: Down 7">
            <a:extLst>
              <a:ext uri="{FF2B5EF4-FFF2-40B4-BE49-F238E27FC236}">
                <a16:creationId xmlns:a16="http://schemas.microsoft.com/office/drawing/2014/main" id="{8D1EBE43-28AC-4EDE-922C-0DEE355DCAF4}"/>
              </a:ext>
            </a:extLst>
          </p:cNvPr>
          <p:cNvSpPr/>
          <p:nvPr userDrawn="1"/>
        </p:nvSpPr>
        <p:spPr>
          <a:xfrm>
            <a:off x="1060309" y="1197034"/>
            <a:ext cx="853440" cy="5046431"/>
          </a:xfrm>
          <a:prstGeom prst="downArrow">
            <a:avLst>
              <a:gd name="adj1" fmla="val 100000"/>
              <a:gd name="adj2" fmla="val 50000"/>
            </a:avLst>
          </a:prstGeom>
          <a:gradFill flip="none" rotWithShape="1">
            <a:gsLst>
              <a:gs pos="49000">
                <a:schemeClr val="bg1">
                  <a:lumMod val="95000"/>
                  <a:alpha val="65000"/>
                </a:schemeClr>
              </a:gs>
              <a:gs pos="51000">
                <a:schemeClr val="bg1">
                  <a:lumMod val="85000"/>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2382979" y="571074"/>
            <a:ext cx="9062260" cy="1051560"/>
          </a:xfrm>
        </p:spPr>
        <p:txBody>
          <a:bodyPr anchor="ctr"/>
          <a:lstStyle>
            <a:lvl1pPr>
              <a:defRPr/>
            </a:lvl1pPr>
          </a:lstStyle>
          <a:p>
            <a:r>
              <a:rPr lang="en-US" dirty="0"/>
              <a:t>Type your polling question here. </a:t>
            </a:r>
          </a:p>
        </p:txBody>
      </p:sp>
      <p:sp>
        <p:nvSpPr>
          <p:cNvPr id="3" name="Content Placeholder 2"/>
          <p:cNvSpPr>
            <a:spLocks noGrp="1"/>
          </p:cNvSpPr>
          <p:nvPr>
            <p:ph idx="1" hasCustomPrompt="1"/>
          </p:nvPr>
        </p:nvSpPr>
        <p:spPr>
          <a:xfrm>
            <a:off x="1252153" y="2188127"/>
            <a:ext cx="9819503" cy="3693690"/>
          </a:xfrm>
        </p:spPr>
        <p:txBody>
          <a:bodyPr anchor="ctr"/>
          <a:lstStyle>
            <a:lvl1pPr marL="514350" indent="-514350">
              <a:spcBef>
                <a:spcPts val="1800"/>
              </a:spcBef>
              <a:buFont typeface="+mj-lt"/>
              <a:buAutoNum type="arabicPeriod"/>
              <a:defRPr sz="2400"/>
            </a:lvl1pPr>
            <a:lvl2pPr marL="777240" indent="-228600">
              <a:lnSpc>
                <a:spcPct val="95000"/>
              </a:lnSpc>
              <a:spcBef>
                <a:spcPts val="200"/>
              </a:spcBef>
              <a:buSzPct val="70000"/>
              <a:buFont typeface="+mj-lt"/>
              <a:buAutoNum type="alphaLcParenR"/>
              <a:defRPr sz="2100"/>
            </a:lvl2pPr>
            <a:lvl3pPr marL="1143000" indent="-228600">
              <a:spcBef>
                <a:spcPts val="200"/>
              </a:spcBef>
              <a:buClr>
                <a:schemeClr val="accent1">
                  <a:lumMod val="60000"/>
                  <a:lumOff val="40000"/>
                </a:schemeClr>
              </a:buClr>
              <a:buSzPct val="70000"/>
              <a:buFont typeface="+mj-lt"/>
              <a:buAutoNum type="romanLcPeriod"/>
              <a:defRPr sz="1900"/>
            </a:lvl3pPr>
            <a:lvl4pPr marL="1417320" indent="-228600">
              <a:spcBef>
                <a:spcPts val="200"/>
              </a:spcBef>
              <a:buSzPct val="70000"/>
              <a:buFont typeface="+mj-lt"/>
              <a:buAutoNum type="arabicPeriod"/>
              <a:defRPr/>
            </a:lvl4pPr>
            <a:lvl5pPr marL="1645920" indent="-201168">
              <a:spcBef>
                <a:spcPts val="200"/>
              </a:spcBef>
              <a:buSzPct val="70000"/>
              <a:buFont typeface="+mj-lt"/>
              <a:buAutoNum type="arabicPeriod"/>
              <a:defRPr/>
            </a:lvl5pPr>
          </a:lstStyle>
          <a:p>
            <a:pPr lvl="0"/>
            <a:r>
              <a:rPr lang="en-US" dirty="0"/>
              <a:t>Type your possible choices/answers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5" name="Rectangle 4">
            <a:extLst>
              <a:ext uri="{FF2B5EF4-FFF2-40B4-BE49-F238E27FC236}">
                <a16:creationId xmlns:a16="http://schemas.microsoft.com/office/drawing/2014/main" id="{EA14D85F-6F7F-45C7-83F3-FD9113F0E7CB}"/>
              </a:ext>
            </a:extLst>
          </p:cNvPr>
          <p:cNvSpPr/>
          <p:nvPr userDrawn="1"/>
        </p:nvSpPr>
        <p:spPr>
          <a:xfrm rot="5400000">
            <a:off x="6603492" y="-2806828"/>
            <a:ext cx="45720" cy="9424416"/>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a:p>
        </p:txBody>
      </p:sp>
      <p:pic>
        <p:nvPicPr>
          <p:cNvPr id="6" name="Picture 5">
            <a:extLst>
              <a:ext uri="{FF2B5EF4-FFF2-40B4-BE49-F238E27FC236}">
                <a16:creationId xmlns:a16="http://schemas.microsoft.com/office/drawing/2014/main" id="{86728CEE-638E-4D8A-8127-346A257906F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saturation sat="66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591081" y="449940"/>
            <a:ext cx="1791900" cy="1343925"/>
          </a:xfrm>
          <a:prstGeom prst="rect">
            <a:avLst/>
          </a:prstGeom>
        </p:spPr>
      </p:pic>
      <p:sp>
        <p:nvSpPr>
          <p:cNvPr id="7" name="TextBox 6">
            <a:extLst>
              <a:ext uri="{FF2B5EF4-FFF2-40B4-BE49-F238E27FC236}">
                <a16:creationId xmlns:a16="http://schemas.microsoft.com/office/drawing/2014/main" id="{53571A4E-C4B0-4CA2-936E-E627457E6BED}"/>
              </a:ext>
            </a:extLst>
          </p:cNvPr>
          <p:cNvSpPr txBox="1"/>
          <p:nvPr userDrawn="1"/>
        </p:nvSpPr>
        <p:spPr>
          <a:xfrm>
            <a:off x="3507739" y="1882520"/>
            <a:ext cx="7937500" cy="292388"/>
          </a:xfrm>
          <a:prstGeom prst="rect">
            <a:avLst/>
          </a:prstGeom>
          <a:noFill/>
        </p:spPr>
        <p:txBody>
          <a:bodyPr wrap="square" rtlCol="0">
            <a:spAutoFit/>
          </a:bodyPr>
          <a:lstStyle/>
          <a:p>
            <a:pPr algn="r"/>
            <a:r>
              <a:rPr lang="en-US" sz="1300" i="1">
                <a:solidFill>
                  <a:schemeClr val="accent3">
                    <a:lumMod val="75000"/>
                    <a:lumOff val="25000"/>
                  </a:schemeClr>
                </a:solidFill>
              </a:rPr>
              <a:t>Choose the answer that best reflects you (or your organization)</a:t>
            </a:r>
          </a:p>
        </p:txBody>
      </p:sp>
    </p:spTree>
    <p:extLst>
      <p:ext uri="{BB962C8B-B14F-4D97-AF65-F5344CB8AC3E}">
        <p14:creationId xmlns:p14="http://schemas.microsoft.com/office/powerpoint/2010/main" val="6111340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842965"/>
            <a:ext cx="10485120" cy="2852737"/>
          </a:xfrm>
        </p:spPr>
        <p:txBody>
          <a:bodyPr anchor="b">
            <a:normAutofit/>
          </a:bodyPr>
          <a:lstStyle>
            <a:lvl1pPr algn="ctr" defTabSz="914400" rtl="0" eaLnBrk="1" latinLnBrk="0" hangingPunct="1">
              <a:lnSpc>
                <a:spcPct val="90000"/>
              </a:lnSpc>
              <a:spcBef>
                <a:spcPct val="0"/>
              </a:spcBef>
              <a:buNone/>
              <a:defRPr lang="en-US" sz="4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a:t>
            </a:r>
            <a:r>
              <a:rPr lang="en-US"/>
              <a:t>to add section heading</a:t>
            </a:r>
            <a:endParaRPr lang="en-US" dirty="0"/>
          </a:p>
        </p:txBody>
      </p:sp>
      <p:sp>
        <p:nvSpPr>
          <p:cNvPr id="3" name="Text Placeholder 2"/>
          <p:cNvSpPr>
            <a:spLocks noGrp="1"/>
          </p:cNvSpPr>
          <p:nvPr>
            <p:ph type="body" idx="1" hasCustomPrompt="1"/>
          </p:nvPr>
        </p:nvSpPr>
        <p:spPr>
          <a:xfrm>
            <a:off x="1228028" y="4064000"/>
            <a:ext cx="9692765" cy="1866900"/>
          </a:xfrm>
        </p:spPr>
        <p:txBody>
          <a:bodyPr>
            <a:normAutofit/>
          </a:bodyPr>
          <a:lstStyle>
            <a:lvl1pPr marL="0" indent="0">
              <a:lnSpc>
                <a:spcPct val="100000"/>
              </a:lnSpc>
              <a:spcBef>
                <a:spcPts val="1200"/>
              </a:spcBef>
              <a:buNone/>
              <a:defRPr sz="2600" i="1">
                <a:solidFill>
                  <a:schemeClr val="accent3">
                    <a:lumMod val="90000"/>
                    <a:lumOff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section subheading</a:t>
            </a:r>
          </a:p>
        </p:txBody>
      </p:sp>
      <p:sp>
        <p:nvSpPr>
          <p:cNvPr id="8" name="Rectangle 7"/>
          <p:cNvSpPr/>
          <p:nvPr userDrawn="1"/>
        </p:nvSpPr>
        <p:spPr>
          <a:xfrm rot="5400000">
            <a:off x="6073140" y="-1379415"/>
            <a:ext cx="45720" cy="1048512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2C001FC9-B0F6-44E9-9D41-A14F6DF4100A}"/>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7378386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Question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9A1E24-4FA0-4F98-8BF9-EB39417922D0}"/>
              </a:ext>
            </a:extLst>
          </p:cNvPr>
          <p:cNvGrpSpPr/>
          <p:nvPr userDrawn="1"/>
        </p:nvGrpSpPr>
        <p:grpSpPr>
          <a:xfrm>
            <a:off x="1383792" y="4477392"/>
            <a:ext cx="9424416" cy="477054"/>
            <a:chOff x="1435608" y="1207559"/>
            <a:chExt cx="7068312" cy="477054"/>
          </a:xfrm>
        </p:grpSpPr>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a:p>
          </p:txBody>
        </p:sp>
        <p:sp>
          <p:nvSpPr>
            <p:cNvPr id="7" name="TextBox 6">
              <a:extLst>
                <a:ext uri="{FF2B5EF4-FFF2-40B4-BE49-F238E27FC236}">
                  <a16:creationId xmlns:a16="http://schemas.microsoft.com/office/drawing/2014/main" id="{CE9049AB-A84D-4A1B-AD47-FEAF1B009A4D}"/>
                </a:ext>
              </a:extLst>
            </p:cNvPr>
            <p:cNvSpPr txBox="1"/>
            <p:nvPr userDrawn="1"/>
          </p:nvSpPr>
          <p:spPr>
            <a:xfrm>
              <a:off x="3396199" y="1207559"/>
              <a:ext cx="3126329" cy="477054"/>
            </a:xfrm>
            <a:prstGeom prst="rect">
              <a:avLst/>
            </a:prstGeom>
            <a:noFill/>
          </p:spPr>
          <p:txBody>
            <a:bodyPr wrap="square" rtlCol="0">
              <a:spAutoFit/>
            </a:bodyPr>
            <a:lstStyle/>
            <a:p>
              <a:pPr marL="594360" indent="-594360" algn="ctr"/>
              <a:r>
                <a:rPr lang="en-US" sz="1300" i="1" dirty="0">
                  <a:solidFill>
                    <a:schemeClr val="accent3">
                      <a:lumMod val="75000"/>
                      <a:lumOff val="25000"/>
                    </a:schemeClr>
                  </a:solidFill>
                </a:rPr>
                <a:t>Enter your questions in the chat window</a:t>
              </a:r>
              <a:br>
                <a:rPr lang="en-US" sz="1300" i="1" dirty="0">
                  <a:solidFill>
                    <a:schemeClr val="accent3">
                      <a:lumMod val="75000"/>
                      <a:lumOff val="25000"/>
                    </a:schemeClr>
                  </a:solidFill>
                </a:rPr>
              </a:br>
              <a:r>
                <a:rPr lang="en-US" sz="1200" i="1" spc="50" baseline="0" dirty="0">
                  <a:solidFill>
                    <a:schemeClr val="accent3">
                      <a:lumMod val="50000"/>
                      <a:lumOff val="50000"/>
                    </a:schemeClr>
                  </a:solidFill>
                </a:rPr>
                <a:t>(lower left of screen)</a:t>
              </a:r>
            </a:p>
          </p:txBody>
        </p:sp>
      </p:grpSp>
      <p:pic>
        <p:nvPicPr>
          <p:cNvPr id="20" name="Picture 19">
            <a:extLst>
              <a:ext uri="{FF2B5EF4-FFF2-40B4-BE49-F238E27FC236}">
                <a16:creationId xmlns:a16="http://schemas.microsoft.com/office/drawing/2014/main" id="{042EA7E5-CDEF-40A6-89F7-A9078661101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77005" y="1"/>
            <a:ext cx="4713851" cy="6150355"/>
          </a:xfrm>
          <a:prstGeom prst="rect">
            <a:avLst/>
          </a:prstGeom>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792480" y="2394251"/>
            <a:ext cx="7640320" cy="2120786"/>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sz="72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Any</a:t>
            </a:r>
          </a:p>
          <a:p>
            <a:pPr lvl="0" algn="ctr"/>
            <a:r>
              <a:rPr lang="en-US" sz="72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Questions?</a:t>
            </a:r>
            <a:endParaRPr lang="en-US" sz="7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endParaRPr>
          </a:p>
        </p:txBody>
      </p:sp>
    </p:spTree>
    <p:extLst>
      <p:ext uri="{BB962C8B-B14F-4D97-AF65-F5344CB8AC3E}">
        <p14:creationId xmlns:p14="http://schemas.microsoft.com/office/powerpoint/2010/main" val="38608176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27100" y="1825625"/>
            <a:ext cx="499872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1100" y="1825625"/>
            <a:ext cx="499872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F7FD6786-8F98-43F6-B24B-3F32CA90C529}"/>
              </a:ext>
            </a:extLst>
          </p:cNvPr>
          <p:cNvSpPr/>
          <p:nvPr userDrawn="1"/>
        </p:nvSpPr>
        <p:spPr>
          <a:xfrm>
            <a:off x="6054408" y="1658456"/>
            <a:ext cx="6096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6082281" y="-4446337"/>
            <a:ext cx="27432" cy="12192004"/>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a:p>
        </p:txBody>
      </p:sp>
      <p:sp>
        <p:nvSpPr>
          <p:cNvPr id="5" name="Slide Number Placeholder 4">
            <a:extLst>
              <a:ext uri="{FF2B5EF4-FFF2-40B4-BE49-F238E27FC236}">
                <a16:creationId xmlns:a16="http://schemas.microsoft.com/office/drawing/2014/main" id="{63857564-4952-4BB3-8D17-85D07E8E4219}"/>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10018394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19140000">
            <a:off x="268224" y="5870448"/>
            <a:ext cx="2901696" cy="201168"/>
          </a:xfrm>
          <a:prstGeom prst="rect">
            <a:avLst/>
          </a:prstGeom>
        </p:spPr>
        <p:txBody>
          <a:bodyPr/>
          <a:lstStyle/>
          <a:p>
            <a:fld id="{94B7499E-3031-413E-B01E-B94970708CAA}" type="datetime4">
              <a:rPr lang="en-US" smtClean="0"/>
              <a:pPr/>
              <a:t>January 15, 2020</a:t>
            </a:fld>
            <a:endParaRPr lang="en-US" dirty="0"/>
          </a:p>
        </p:txBody>
      </p:sp>
      <p:sp>
        <p:nvSpPr>
          <p:cNvPr id="3" name="Footer Placeholder 2"/>
          <p:cNvSpPr>
            <a:spLocks noGrp="1"/>
          </p:cNvSpPr>
          <p:nvPr>
            <p:ph type="ftr" sz="quarter" idx="11"/>
          </p:nvPr>
        </p:nvSpPr>
        <p:spPr>
          <a:xfrm>
            <a:off x="4690019" y="6285122"/>
            <a:ext cx="6299200" cy="274320"/>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19121505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77BD7B24-A705-44C8-8854-0D01A5CB6C9F}"/>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28076278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617513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dirty="0"/>
              <a:t>Event Title Here</a:t>
            </a:r>
          </a:p>
          <a:p>
            <a:pPr lvl="1"/>
            <a:r>
              <a:rPr lang="en-US" dirty="0"/>
              <a:t>Event summary goes here</a:t>
            </a:r>
          </a:p>
          <a:p>
            <a:pPr lvl="2"/>
            <a:r>
              <a:rPr lang="en-US" dirty="0"/>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82050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784041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reakout Room List">
    <p:spTree>
      <p:nvGrpSpPr>
        <p:cNvPr id="1" name=""/>
        <p:cNvGrpSpPr/>
        <p:nvPr/>
      </p:nvGrpSpPr>
      <p:grpSpPr>
        <a:xfrm>
          <a:off x="0" y="0"/>
          <a:ext cx="0" cy="0"/>
          <a:chOff x="0" y="0"/>
          <a:chExt cx="0" cy="0"/>
        </a:xfrm>
      </p:grpSpPr>
      <p:pic>
        <p:nvPicPr>
          <p:cNvPr id="7" name="Breakou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Breakout Rooms Slide</a:t>
            </a:r>
          </a:p>
        </p:txBody>
      </p:sp>
      <p:sp>
        <p:nvSpPr>
          <p:cNvPr id="3" name="Breakout Room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5"/>
              </a:buClr>
              <a:buSzPct val="120000"/>
              <a:buFont typeface="+mj-lt"/>
              <a:buAutoNum type="arabicPeriod"/>
              <a:defRPr sz="28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Breakout Room Title</a:t>
            </a:r>
          </a:p>
          <a:p>
            <a:pPr lvl="1"/>
            <a:r>
              <a:rPr lang="en-US" dirty="0"/>
              <a:t>Breakout Room Summary / Description</a:t>
            </a:r>
          </a:p>
          <a:p>
            <a:pPr lvl="2"/>
            <a:r>
              <a:rPr lang="en-US" dirty="0"/>
              <a:t>Phone Keypad Instructions</a:t>
            </a:r>
          </a:p>
          <a:p>
            <a:pPr lvl="3"/>
            <a:r>
              <a:rPr lang="en-US" dirty="0"/>
              <a:t>ROOM #</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16392206"/>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10522475"/>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11568588"/>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94628704"/>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1262143"/>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1262144"/>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3207228"/>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3207229"/>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5118914"/>
            <a:ext cx="10847914" cy="886397"/>
          </a:xfrm>
          <a:ln/>
        </p:spPr>
        <p:style>
          <a:lnRef idx="0">
            <a:schemeClr val="accent1"/>
          </a:lnRef>
          <a:fillRef idx="3">
            <a:schemeClr val="accent1"/>
          </a:fillRef>
          <a:effectRef idx="3">
            <a:schemeClr val="accent1"/>
          </a:effectRef>
          <a:fontRef idx="minor">
            <a:schemeClr val="lt1"/>
          </a:fontRef>
        </p:style>
        <p:txBody>
          <a:bodyPr wrap="square" lIns="182880" tIns="91440" rIns="182880" bIns="91440" anchor="ctr">
            <a:spAutoFit/>
          </a:bodyPr>
          <a:lstStyle>
            <a:lvl1pPr marL="0" indent="0" algn="l">
              <a:buNone/>
              <a:defRPr sz="16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868525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fographic 2">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Subtitle">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1111053"/>
            <a:ext cx="10847914" cy="1071062"/>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1600" b="0" i="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2297905"/>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2297906"/>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4242990"/>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4242991"/>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687935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fographic 3">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384237" y="2037182"/>
            <a:ext cx="4803399" cy="2708434"/>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20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5717036" y="110454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586169" y="1323616"/>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6867735" y="2076889"/>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736868" y="2293048"/>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noChangeAspect="1"/>
          </p:cNvSpPr>
          <p:nvPr>
            <p:ph type="pic" sz="quarter" idx="19" hasCustomPrompt="1"/>
          </p:nvPr>
        </p:nvSpPr>
        <p:spPr>
          <a:xfrm>
            <a:off x="5717036" y="3029191"/>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6586169" y="3245350"/>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6867735" y="3998623"/>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736868" y="4214782"/>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8" name="Thumbnail 5">
            <a:extLst>
              <a:ext uri="{FF2B5EF4-FFF2-40B4-BE49-F238E27FC236}">
                <a16:creationId xmlns:a16="http://schemas.microsoft.com/office/drawing/2014/main" id="{6C3EC705-A522-4A9C-A013-3722BFD83896}"/>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5861291" y="495092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5</a:t>
            </a:r>
          </a:p>
        </p:txBody>
      </p:sp>
      <p:sp>
        <p:nvSpPr>
          <p:cNvPr id="17" name="Caption 5">
            <a:extLst>
              <a:ext uri="{FF2B5EF4-FFF2-40B4-BE49-F238E27FC236}">
                <a16:creationId xmlns:a16="http://schemas.microsoft.com/office/drawing/2014/main" id="{1BCF5A12-5949-48DD-8B4A-536478F2CE09}"/>
              </a:ext>
            </a:extLst>
          </p:cNvPr>
          <p:cNvSpPr>
            <a:spLocks noGrp="1"/>
          </p:cNvSpPr>
          <p:nvPr>
            <p:ph type="body" sz="quarter" idx="20" hasCustomPrompt="1"/>
          </p:nvPr>
        </p:nvSpPr>
        <p:spPr>
          <a:xfrm>
            <a:off x="6730424" y="5167084"/>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077618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cxnSp>
        <p:nvCxnSpPr>
          <p:cNvPr id="19" name="Process Flow Arrow">
            <a:extLst>
              <a:ext uri="{FF2B5EF4-FFF2-40B4-BE49-F238E27FC236}">
                <a16:creationId xmlns:a16="http://schemas.microsoft.com/office/drawing/2014/main" id="{A125BFDF-FB9E-4CFE-9AFC-6048D15A7707}"/>
              </a:ext>
              <a:ext uri="{C183D7F6-B498-43B3-948B-1728B52AA6E4}">
                <adec:decorative xmlns:adec="http://schemas.microsoft.com/office/drawing/2017/decorative" val="1"/>
              </a:ext>
            </a:extLst>
          </p:cNvPr>
          <p:cNvCxnSpPr>
            <a:cxnSpLocks/>
          </p:cNvCxnSpPr>
          <p:nvPr userDrawn="1"/>
        </p:nvCxnSpPr>
        <p:spPr>
          <a:xfrm>
            <a:off x="1413321" y="1056624"/>
            <a:ext cx="5210826" cy="5210826"/>
          </a:xfrm>
          <a:prstGeom prst="line">
            <a:avLst/>
          </a:prstGeom>
          <a:ln w="73025">
            <a:gradFill>
              <a:gsLst>
                <a:gs pos="1000">
                  <a:schemeClr val="accent4">
                    <a:alpha val="0"/>
                  </a:schemeClr>
                </a:gs>
                <a:gs pos="15000">
                  <a:schemeClr val="accent4"/>
                </a:gs>
                <a:gs pos="100000">
                  <a:schemeClr val="accent4"/>
                </a:gs>
              </a:gsLst>
              <a:lin ang="5400000" scaled="1"/>
            </a:gradFill>
            <a:tailEnd type="triangle" w="lg" len="lg"/>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process graphic slide title. Delete unneeded shapes.  </a:t>
            </a:r>
          </a:p>
        </p:txBody>
      </p:sp>
      <p:sp>
        <p:nvSpPr>
          <p:cNvPr id="25" name="Subtitle">
            <a:extLst>
              <a:ext uri="{FF2B5EF4-FFF2-40B4-BE49-F238E27FC236}">
                <a16:creationId xmlns:a16="http://schemas.microsoft.com/office/drawing/2014/main" id="{40916910-AE40-4E4D-BDB8-E77C8163B8BD}"/>
              </a:ext>
            </a:extLst>
          </p:cNvPr>
          <p:cNvSpPr>
            <a:spLocks noGrp="1"/>
          </p:cNvSpPr>
          <p:nvPr>
            <p:ph type="body" idx="20" hasCustomPrompt="1"/>
          </p:nvPr>
        </p:nvSpPr>
        <p:spPr>
          <a:xfrm>
            <a:off x="7994712" y="1050692"/>
            <a:ext cx="3892488" cy="1451141"/>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t">
            <a:noAutofit/>
          </a:bodyPr>
          <a:lstStyle>
            <a:lvl1pPr marL="0" indent="0" algn="r">
              <a:buNone/>
              <a:defRPr sz="2200" b="1" i="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Use this if additional subtitle is needed.  Otherwise, delete.</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178174" y="3227894"/>
            <a:ext cx="3347169" cy="2942344"/>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t">
            <a:noAutofit/>
          </a:bodyPr>
          <a:lstStyle>
            <a:lvl1pPr marL="0" indent="0" algn="l">
              <a:buNone/>
              <a:defRPr sz="16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24" name="Caption 1">
            <a:extLst>
              <a:ext uri="{FF2B5EF4-FFF2-40B4-BE49-F238E27FC236}">
                <a16:creationId xmlns:a16="http://schemas.microsoft.com/office/drawing/2014/main" id="{6E53E3EF-A315-4552-8CF4-530F162F2215}"/>
              </a:ext>
            </a:extLst>
          </p:cNvPr>
          <p:cNvSpPr>
            <a:spLocks noGrp="1"/>
          </p:cNvSpPr>
          <p:nvPr>
            <p:ph type="body" idx="19" hasCustomPrompt="1"/>
          </p:nvPr>
        </p:nvSpPr>
        <p:spPr>
          <a:xfrm>
            <a:off x="1976311" y="1020559"/>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23" name="Caption 2">
            <a:extLst>
              <a:ext uri="{FF2B5EF4-FFF2-40B4-BE49-F238E27FC236}">
                <a16:creationId xmlns:a16="http://schemas.microsoft.com/office/drawing/2014/main" id="{5785E59E-687B-43E6-AAE8-C7C6B53123EE}"/>
              </a:ext>
            </a:extLst>
          </p:cNvPr>
          <p:cNvSpPr>
            <a:spLocks noGrp="1"/>
          </p:cNvSpPr>
          <p:nvPr>
            <p:ph type="body" idx="18" hasCustomPrompt="1"/>
          </p:nvPr>
        </p:nvSpPr>
        <p:spPr>
          <a:xfrm>
            <a:off x="2791561" y="183687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2 here.</a:t>
            </a:r>
          </a:p>
        </p:txBody>
      </p:sp>
      <p:sp>
        <p:nvSpPr>
          <p:cNvPr id="22" name="Caption 3">
            <a:extLst>
              <a:ext uri="{FF2B5EF4-FFF2-40B4-BE49-F238E27FC236}">
                <a16:creationId xmlns:a16="http://schemas.microsoft.com/office/drawing/2014/main" id="{7F64AC9C-1867-4F45-B435-D0500C668A3F}"/>
              </a:ext>
            </a:extLst>
          </p:cNvPr>
          <p:cNvSpPr>
            <a:spLocks noGrp="1"/>
          </p:cNvSpPr>
          <p:nvPr>
            <p:ph type="body" idx="17" hasCustomPrompt="1"/>
          </p:nvPr>
        </p:nvSpPr>
        <p:spPr>
          <a:xfrm>
            <a:off x="3606811" y="2653185"/>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21" name="Caption 4">
            <a:extLst>
              <a:ext uri="{FF2B5EF4-FFF2-40B4-BE49-F238E27FC236}">
                <a16:creationId xmlns:a16="http://schemas.microsoft.com/office/drawing/2014/main" id="{23B6C41B-B01A-48C4-B1DA-F67135FE81A8}"/>
              </a:ext>
            </a:extLst>
          </p:cNvPr>
          <p:cNvSpPr>
            <a:spLocks noGrp="1"/>
          </p:cNvSpPr>
          <p:nvPr>
            <p:ph type="body" idx="16" hasCustomPrompt="1"/>
          </p:nvPr>
        </p:nvSpPr>
        <p:spPr>
          <a:xfrm>
            <a:off x="4422061" y="3469498"/>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4 here.</a:t>
            </a:r>
          </a:p>
        </p:txBody>
      </p:sp>
      <p:sp>
        <p:nvSpPr>
          <p:cNvPr id="20" name="Caption 5">
            <a:extLst>
              <a:ext uri="{FF2B5EF4-FFF2-40B4-BE49-F238E27FC236}">
                <a16:creationId xmlns:a16="http://schemas.microsoft.com/office/drawing/2014/main" id="{F2F618EA-F6FF-4DD1-A1D3-71BB1704CC59}"/>
              </a:ext>
            </a:extLst>
          </p:cNvPr>
          <p:cNvSpPr>
            <a:spLocks noGrp="1"/>
          </p:cNvSpPr>
          <p:nvPr>
            <p:ph type="body" idx="15" hasCustomPrompt="1"/>
          </p:nvPr>
        </p:nvSpPr>
        <p:spPr>
          <a:xfrm>
            <a:off x="5237311" y="4285811"/>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3" name="Caption 6">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052561" y="510212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6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698966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0" name="Year Righ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1" name="Year Lef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140015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1" name="Year Righ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0" name="Year Lef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3652748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6" y="46208"/>
            <a:ext cx="11081334"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776299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5" name="Gray Line">
            <a:extLst>
              <a:ext uri="{FF2B5EF4-FFF2-40B4-BE49-F238E27FC236}">
                <a16:creationId xmlns:a16="http://schemas.microsoft.com/office/drawing/2014/main" id="{FB7FF695-611E-4BA6-99FD-A8120740C671}"/>
              </a:ext>
              <a:ext uri="{C183D7F6-B498-43B3-948B-1728B52AA6E4}">
                <adec:decorative xmlns:adec="http://schemas.microsoft.com/office/drawing/2017/decorative" val="1"/>
              </a:ext>
            </a:extLst>
          </p:cNvPr>
          <p:cNvCxnSpPr>
            <a:cxnSpLocks/>
          </p:cNvCxnSpPr>
          <p:nvPr userDrawn="1"/>
        </p:nvCxnSpPr>
        <p:spPr>
          <a:xfrm>
            <a:off x="8248838" y="861170"/>
            <a:ext cx="0" cy="5387230"/>
          </a:xfrm>
          <a:prstGeom prst="line">
            <a:avLst/>
          </a:prstGeom>
          <a:ln w="28575">
            <a:gradFill>
              <a:gsLst>
                <a:gs pos="1000">
                  <a:schemeClr val="accent4">
                    <a:alpha val="0"/>
                  </a:schemeClr>
                </a:gs>
                <a:gs pos="15000">
                  <a:schemeClr val="accent4"/>
                </a:gs>
                <a:gs pos="85000">
                  <a:schemeClr val="accent4"/>
                </a:gs>
                <a:gs pos="99000">
                  <a:schemeClr val="accent4">
                    <a:alpha val="0"/>
                  </a:schemeClr>
                </a:gs>
              </a:gsLst>
              <a:lin ang="5400000" scaled="1"/>
            </a:gradFill>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C2ACF4F6-841C-4EB3-998D-4079B398A4B3}"/>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1" name="Callout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609140" y="1823226"/>
            <a:ext cx="3334023" cy="3263970"/>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noAutofit/>
          </a:bodyPr>
          <a:lstStyle>
            <a:lvl1pPr marL="0" indent="0" algn="l">
              <a:buNone/>
              <a:defRPr sz="18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27" name="Timeline Item 1">
            <a:extLst>
              <a:ext uri="{FF2B5EF4-FFF2-40B4-BE49-F238E27FC236}">
                <a16:creationId xmlns:a16="http://schemas.microsoft.com/office/drawing/2014/main" id="{CF264817-797F-497A-9AC6-81B3EFFB4035}"/>
              </a:ext>
            </a:extLst>
          </p:cNvPr>
          <p:cNvSpPr>
            <a:spLocks noGrp="1"/>
          </p:cNvSpPr>
          <p:nvPr>
            <p:ph type="body" idx="27" hasCustomPrompt="1"/>
          </p:nvPr>
        </p:nvSpPr>
        <p:spPr>
          <a:xfrm>
            <a:off x="4600952" y="1200470"/>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17" name="Timeline Item 2">
            <a:extLst>
              <a:ext uri="{FF2B5EF4-FFF2-40B4-BE49-F238E27FC236}">
                <a16:creationId xmlns:a16="http://schemas.microsoft.com/office/drawing/2014/main" id="{CBB9AAD3-859D-4004-9796-E5E9CF036E58}"/>
              </a:ext>
            </a:extLst>
          </p:cNvPr>
          <p:cNvSpPr>
            <a:spLocks noGrp="1"/>
          </p:cNvSpPr>
          <p:nvPr>
            <p:ph type="body" idx="1" hasCustomPrompt="1"/>
          </p:nvPr>
        </p:nvSpPr>
        <p:spPr>
          <a:xfrm>
            <a:off x="8548765" y="1698948"/>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6" name="Timeline Item 3">
            <a:extLst>
              <a:ext uri="{FF2B5EF4-FFF2-40B4-BE49-F238E27FC236}">
                <a16:creationId xmlns:a16="http://schemas.microsoft.com/office/drawing/2014/main" id="{D8952813-2EC6-42A3-AFCD-D0EB3A46E7FD}"/>
              </a:ext>
            </a:extLst>
          </p:cNvPr>
          <p:cNvSpPr>
            <a:spLocks noGrp="1"/>
          </p:cNvSpPr>
          <p:nvPr>
            <p:ph type="body" idx="26" hasCustomPrompt="1"/>
          </p:nvPr>
        </p:nvSpPr>
        <p:spPr>
          <a:xfrm>
            <a:off x="4600953" y="2197426"/>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8" name="Timeline Item 4">
            <a:extLst>
              <a:ext uri="{FF2B5EF4-FFF2-40B4-BE49-F238E27FC236}">
                <a16:creationId xmlns:a16="http://schemas.microsoft.com/office/drawing/2014/main" id="{D23AED94-E8A9-498E-B8DB-E06B880F3344}"/>
              </a:ext>
            </a:extLst>
          </p:cNvPr>
          <p:cNvSpPr>
            <a:spLocks noGrp="1"/>
          </p:cNvSpPr>
          <p:nvPr>
            <p:ph type="body" idx="28" hasCustomPrompt="1"/>
          </p:nvPr>
        </p:nvSpPr>
        <p:spPr>
          <a:xfrm>
            <a:off x="8548765" y="2695904"/>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34" name="Timeline Item 5">
            <a:extLst>
              <a:ext uri="{FF2B5EF4-FFF2-40B4-BE49-F238E27FC236}">
                <a16:creationId xmlns:a16="http://schemas.microsoft.com/office/drawing/2014/main" id="{D0490684-BF2D-4D43-AF2F-1DF814863A3B}"/>
              </a:ext>
            </a:extLst>
          </p:cNvPr>
          <p:cNvSpPr>
            <a:spLocks noGrp="1"/>
          </p:cNvSpPr>
          <p:nvPr>
            <p:ph type="body" idx="31" hasCustomPrompt="1"/>
          </p:nvPr>
        </p:nvSpPr>
        <p:spPr>
          <a:xfrm>
            <a:off x="4606810" y="3194382"/>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32" name="Timeline Item 6">
            <a:extLst>
              <a:ext uri="{FF2B5EF4-FFF2-40B4-BE49-F238E27FC236}">
                <a16:creationId xmlns:a16="http://schemas.microsoft.com/office/drawing/2014/main" id="{332605F8-B1E8-420F-9AB3-BEA8E983B716}"/>
              </a:ext>
            </a:extLst>
          </p:cNvPr>
          <p:cNvSpPr>
            <a:spLocks noGrp="1"/>
          </p:cNvSpPr>
          <p:nvPr>
            <p:ph type="body" idx="29" hasCustomPrompt="1"/>
          </p:nvPr>
        </p:nvSpPr>
        <p:spPr>
          <a:xfrm>
            <a:off x="8554623" y="3692860"/>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33" name="Timeline Item 7">
            <a:extLst>
              <a:ext uri="{FF2B5EF4-FFF2-40B4-BE49-F238E27FC236}">
                <a16:creationId xmlns:a16="http://schemas.microsoft.com/office/drawing/2014/main" id="{FA272DBF-150C-48C0-9616-14571A3CBAAE}"/>
              </a:ext>
            </a:extLst>
          </p:cNvPr>
          <p:cNvSpPr>
            <a:spLocks noGrp="1"/>
          </p:cNvSpPr>
          <p:nvPr>
            <p:ph type="body" idx="30" hasCustomPrompt="1"/>
          </p:nvPr>
        </p:nvSpPr>
        <p:spPr>
          <a:xfrm>
            <a:off x="4606811" y="4191338"/>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35" name="Timeline Item 8">
            <a:extLst>
              <a:ext uri="{FF2B5EF4-FFF2-40B4-BE49-F238E27FC236}">
                <a16:creationId xmlns:a16="http://schemas.microsoft.com/office/drawing/2014/main" id="{7C824D20-BF3C-46D9-8DF9-3784B7B4CDC4}"/>
              </a:ext>
            </a:extLst>
          </p:cNvPr>
          <p:cNvSpPr>
            <a:spLocks noGrp="1"/>
          </p:cNvSpPr>
          <p:nvPr>
            <p:ph type="body" idx="32" hasCustomPrompt="1"/>
          </p:nvPr>
        </p:nvSpPr>
        <p:spPr>
          <a:xfrm>
            <a:off x="8554623" y="4689816"/>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8 here.</a:t>
            </a:r>
          </a:p>
        </p:txBody>
      </p:sp>
      <p:sp>
        <p:nvSpPr>
          <p:cNvPr id="36" name="Timeline Item 9">
            <a:extLst>
              <a:ext uri="{FF2B5EF4-FFF2-40B4-BE49-F238E27FC236}">
                <a16:creationId xmlns:a16="http://schemas.microsoft.com/office/drawing/2014/main" id="{2CD28ECE-ECF2-4119-AAA7-D9F5245530C4}"/>
              </a:ext>
            </a:extLst>
          </p:cNvPr>
          <p:cNvSpPr>
            <a:spLocks noGrp="1"/>
          </p:cNvSpPr>
          <p:nvPr>
            <p:ph type="body" idx="33" hasCustomPrompt="1"/>
          </p:nvPr>
        </p:nvSpPr>
        <p:spPr>
          <a:xfrm>
            <a:off x="4600952" y="5188297"/>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9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8391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6741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54115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0496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3302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9186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1.emf"/><Relationship Id="rId4" Type="http://schemas.openxmlformats.org/officeDocument/2006/relationships/slideLayout" Target="../slideLayouts/slideLayout14.xml"/><Relationship Id="rId9"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microsoft.com/office/2007/relationships/hdphoto" Target="../media/hdphoto1.wdp"/><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2.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1.xml"/><Relationship Id="rId7" Type="http://schemas.openxmlformats.org/officeDocument/2006/relationships/image" Target="../media/image1.emf"/><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heme" Target="../theme/theme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microsoft.com/office/2007/relationships/hdphoto" Target="../media/hdphoto1.wdp"/></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microsoft.com/office/2007/relationships/hdphoto" Target="../media/hdphoto1.wdp"/><Relationship Id="rId5" Type="http://schemas.openxmlformats.org/officeDocument/2006/relationships/slideLayout" Target="../slideLayouts/slideLayout38.xml"/><Relationship Id="rId10" Type="http://schemas.openxmlformats.org/officeDocument/2006/relationships/image" Target="../media/image2.png"/><Relationship Id="rId4" Type="http://schemas.openxmlformats.org/officeDocument/2006/relationships/slideLayout" Target="../slideLayouts/slideLayout37.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2"/>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3">
            <a:alphaModFix amt="70000"/>
            <a:extLst>
              <a:ext uri="{BEBA8EAE-BF5A-486C-A8C5-ECC9F3942E4B}">
                <a14:imgProps xmlns:a14="http://schemas.microsoft.com/office/drawing/2010/main">
                  <a14:imgLayer r:embed="rId1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86433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0" r:id="rId4"/>
    <p:sldLayoutId id="2147483652" r:id="rId5"/>
    <p:sldLayoutId id="2147483653" r:id="rId6"/>
    <p:sldLayoutId id="2147483654" r:id="rId7"/>
    <p:sldLayoutId id="2147483655" r:id="rId8"/>
    <p:sldLayoutId id="2147483656" r:id="rId9"/>
    <p:sldLayoutId id="2147483657" r:id="rId10"/>
  </p:sldLayoutIdLst>
  <p:hf hdr="0" ftr="0" dt="0"/>
  <p:txStyles>
    <p:titleStyle>
      <a:lvl1pPr algn="l" defTabSz="914400" rtl="0" eaLnBrk="1" latinLnBrk="0" hangingPunct="1">
        <a:lnSpc>
          <a:spcPct val="90000"/>
        </a:lnSpc>
        <a:spcBef>
          <a:spcPct val="0"/>
        </a:spcBef>
        <a:buNone/>
        <a:defRPr sz="3200" b="1" i="0" u="none"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0"/>
          <a:stretch>
            <a:fillRect/>
          </a:stretch>
        </p:blipFill>
        <p:spPr>
          <a:xfrm>
            <a:off x="9622551" y="6284572"/>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3402457141"/>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72" r:id="rId3"/>
    <p:sldLayoutId id="2147483682" r:id="rId4"/>
    <p:sldLayoutId id="2147483674" r:id="rId5"/>
    <p:sldLayoutId id="2147483697" r:id="rId6"/>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4"/>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5">
            <a:alphaModFix amt="70000"/>
            <a:extLst>
              <a:ext uri="{BEBA8EAE-BF5A-486C-A8C5-ECC9F3942E4B}">
                <a14:imgProps xmlns:a14="http://schemas.microsoft.com/office/drawing/2010/main">
                  <a14:imgLayer r:embed="rId16">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chor="ctr">
            <a:noAutofit/>
          </a:body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1036630729"/>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8" r:id="rId3"/>
    <p:sldLayoutId id="2147483669"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2"/>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981448211"/>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6" r:id="rId4"/>
    <p:sldLayoutId id="2147483691" r:id="rId5"/>
  </p:sldLayoutIdLst>
  <p:hf hdr="0" ftr="0" dt="0"/>
  <p:txStyles>
    <p:titleStyle>
      <a:lvl1pPr algn="l" defTabSz="914400" rtl="0" eaLnBrk="1" latinLnBrk="0" hangingPunct="1">
        <a:lnSpc>
          <a:spcPct val="90000"/>
        </a:lnSpc>
        <a:spcBef>
          <a:spcPct val="0"/>
        </a:spcBef>
        <a:buNone/>
        <a:defRPr sz="3200" b="1" kern="1200">
          <a:solidFill>
            <a:schemeClr val="accent5"/>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0">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add infographic slide title. Delete unneeded shapes.</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573027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13" r:id="rId4"/>
    <p:sldLayoutId id="2147483709" r:id="rId5"/>
    <p:sldLayoutId id="2147483711" r:id="rId6"/>
    <p:sldLayoutId id="2147483712"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vimeo.com/370983870/2afa9e8306" TargetMode="External"/><Relationship Id="rId1" Type="http://schemas.openxmlformats.org/officeDocument/2006/relationships/slideLayout" Target="../slideLayouts/slideLayout9.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1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workforcegps.org/events/2019/08/29/17/30/H-1B-Scaling-Apprenticeship-Performance-Reporting-Orientation-Webinar-1-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s://www.workforcegps.org/events/2019/08/29/17/30/H-1B-Scaling-Apprenticeship-Performance-Reporting-Orientation-Webinar-1-0"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hyperlink" Target="mailto:admin@dol.appiancloud.com" TargetMode="External"/><Relationship Id="rId2" Type="http://schemas.openxmlformats.org/officeDocument/2006/relationships/notesSlide" Target="../notesSlides/notesSlide23.xml"/><Relationship Id="rId1" Type="http://schemas.openxmlformats.org/officeDocument/2006/relationships/slideLayout" Target="../slideLayouts/slideLayout10.xml"/><Relationship Id="rId5" Type="http://schemas.openxmlformats.org/officeDocument/2006/relationships/image" Target="../media/image50.png"/><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54.png"/></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4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9.png"/><Relationship Id="rId7" Type="http://schemas.openxmlformats.org/officeDocument/2006/relationships/diagramColors" Target="../diagrams/colors1.xml"/><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1.xml"/><Relationship Id="rId1" Type="http://schemas.openxmlformats.org/officeDocument/2006/relationships/slideLayout" Target="../slideLayouts/slideLayout27.xml"/><Relationship Id="rId4" Type="http://schemas.openxmlformats.org/officeDocument/2006/relationships/image" Target="../media/image60.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3" Type="http://schemas.openxmlformats.org/officeDocument/2006/relationships/hyperlink" Target="mailto:ScalingApprenticeship@dol.gov" TargetMode="External"/><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hyperlink" Target="https://www.workforcegps.org/events/2019/08/29/17/30/H-1B-Scaling-Apprenticeship-Performance-Reporting-Orientation-Webinar-1-0"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300AFC2C-43E3-4FF4-AB8A-D928780F7D5C}"/>
              </a:ext>
            </a:extLst>
          </p:cNvPr>
          <p:cNvSpPr>
            <a:spLocks noGrp="1"/>
          </p:cNvSpPr>
          <p:nvPr>
            <p:ph idx="1"/>
          </p:nvPr>
        </p:nvSpPr>
        <p:spPr>
          <a:xfrm>
            <a:off x="6770670" y="845177"/>
            <a:ext cx="5188441" cy="5631596"/>
          </a:xfrm>
        </p:spPr>
        <p:txBody>
          <a:bodyPr>
            <a:noAutofit/>
          </a:bodyPr>
          <a:lstStyle/>
          <a:p>
            <a:pPr lvl="0">
              <a:spcBef>
                <a:spcPts val="800"/>
              </a:spcBef>
            </a:pPr>
            <a:r>
              <a:rPr lang="en-US" sz="1400" b="1" dirty="0"/>
              <a:t>Only use tables </a:t>
            </a:r>
            <a:r>
              <a:rPr lang="en-US" sz="1400" dirty="0"/>
              <a:t>when standard content delivery is insufficient, and never merge table cells.</a:t>
            </a:r>
          </a:p>
          <a:p>
            <a:pPr lvl="0">
              <a:spcBef>
                <a:spcPts val="800"/>
              </a:spcBef>
            </a:pPr>
            <a:r>
              <a:rPr lang="en-US" sz="1400" b="1" dirty="0"/>
              <a:t>Do not use screenshots or images of text items</a:t>
            </a:r>
            <a:r>
              <a:rPr lang="en-US" sz="1400" dirty="0"/>
              <a:t>.  All text must be editable and not blur when the screen is zoomed in.</a:t>
            </a:r>
          </a:p>
          <a:p>
            <a:pPr lvl="0">
              <a:spcBef>
                <a:spcPts val="800"/>
              </a:spcBef>
            </a:pPr>
            <a:r>
              <a:rPr lang="en-US" sz="1400" b="1" dirty="0"/>
              <a:t>Avoid</a:t>
            </a:r>
            <a:r>
              <a:rPr lang="en-US" sz="1400" dirty="0"/>
              <a:t> using “</a:t>
            </a:r>
            <a:r>
              <a:rPr lang="en-US" sz="1400" b="1" dirty="0"/>
              <a:t>Smart Art</a:t>
            </a:r>
            <a:r>
              <a:rPr lang="en-US" sz="1400" dirty="0"/>
              <a:t>” or the “</a:t>
            </a:r>
            <a:r>
              <a:rPr lang="en-US" sz="1400" b="1" dirty="0"/>
              <a:t>Design Ideas</a:t>
            </a:r>
            <a:r>
              <a:rPr lang="en-US" sz="1400" dirty="0"/>
              <a:t>” tool.</a:t>
            </a:r>
          </a:p>
          <a:p>
            <a:pPr lvl="0">
              <a:spcBef>
                <a:spcPts val="800"/>
              </a:spcBef>
            </a:pPr>
            <a:r>
              <a:rPr lang="en-US" sz="1400" dirty="0"/>
              <a:t>Do not repurpose slide title boxes for any other use.</a:t>
            </a:r>
          </a:p>
          <a:p>
            <a:pPr lvl="0">
              <a:spcBef>
                <a:spcPts val="800"/>
              </a:spcBef>
              <a:spcAft>
                <a:spcPts val="400"/>
              </a:spcAft>
            </a:pPr>
            <a:r>
              <a:rPr lang="en-US" sz="1400" b="1" dirty="0"/>
              <a:t>Do not use multiple spaces</a:t>
            </a:r>
            <a:r>
              <a:rPr lang="en-US" sz="1400" dirty="0"/>
              <a:t>, </a:t>
            </a:r>
            <a:r>
              <a:rPr lang="en-US" sz="1400" b="1" dirty="0"/>
              <a:t>empty paragraphs</a:t>
            </a:r>
            <a:r>
              <a:rPr lang="en-US" sz="1400" dirty="0"/>
              <a:t>, or </a:t>
            </a:r>
            <a:r>
              <a:rPr lang="en-US" sz="1400" b="1" dirty="0"/>
              <a:t>strings of tabs </a:t>
            </a:r>
            <a:r>
              <a:rPr lang="en-US" sz="1400" dirty="0"/>
              <a:t>to visually adjust your content, as every such repeated character must then be manually stripped from all slides before posting.  Instead:</a:t>
            </a:r>
          </a:p>
          <a:p>
            <a:pPr lvl="1">
              <a:spcBef>
                <a:spcPts val="400"/>
              </a:spcBef>
            </a:pPr>
            <a:r>
              <a:rPr lang="en-US" sz="1300" dirty="0"/>
              <a:t>Use soft returns to bump content to the next line in lieu of spaces (Shift + Enter)</a:t>
            </a:r>
          </a:p>
          <a:p>
            <a:pPr lvl="1">
              <a:spcBef>
                <a:spcPts val="400"/>
              </a:spcBef>
            </a:pPr>
            <a:r>
              <a:rPr lang="en-US" sz="1300" dirty="0"/>
              <a:t>Manage paragraph spacing and tabs in the “Paragraph” panel.</a:t>
            </a:r>
          </a:p>
          <a:p>
            <a:pPr lvl="0">
              <a:spcBef>
                <a:spcPts val="800"/>
              </a:spcBef>
              <a:spcAft>
                <a:spcPts val="400"/>
              </a:spcAft>
            </a:pPr>
            <a:r>
              <a:rPr lang="en-US" sz="1400" b="1" dirty="0"/>
              <a:t>Every image</a:t>
            </a:r>
            <a:r>
              <a:rPr lang="en-US" sz="1400" dirty="0"/>
              <a:t> or visual element used must either have alternative “alt” text applied </a:t>
            </a:r>
            <a:r>
              <a:rPr lang="en-US" sz="1400" i="1" dirty="0"/>
              <a:t>or</a:t>
            </a:r>
            <a:r>
              <a:rPr lang="en-US" sz="1400" dirty="0"/>
              <a:t> be marked as “decorative”. </a:t>
            </a:r>
          </a:p>
          <a:p>
            <a:pPr lvl="1">
              <a:spcBef>
                <a:spcPts val="400"/>
              </a:spcBef>
            </a:pPr>
            <a:r>
              <a:rPr lang="en-US" sz="1300" dirty="0"/>
              <a:t>Alt text translates visual information into verbal information, which is read aloud in screen readers, while items marked “decorative” are skipped.  </a:t>
            </a:r>
          </a:p>
          <a:p>
            <a:pPr lvl="1">
              <a:spcBef>
                <a:spcPts val="400"/>
              </a:spcBef>
            </a:pPr>
            <a:r>
              <a:rPr lang="en-US" sz="1300" dirty="0"/>
              <a:t>This step is required to deliver the full message provided by any graphics.</a:t>
            </a:r>
          </a:p>
          <a:p>
            <a:pPr lvl="1">
              <a:spcBef>
                <a:spcPts val="400"/>
              </a:spcBef>
            </a:pPr>
            <a:r>
              <a:rPr lang="en-US" sz="1300" dirty="0"/>
              <a:t>The person who laid out the content should also provide </a:t>
            </a:r>
            <a:br>
              <a:rPr lang="en-US" sz="1300" dirty="0"/>
            </a:br>
            <a:r>
              <a:rPr lang="en-US" sz="1300" dirty="0"/>
              <a:t>that alternate information to ensure their </a:t>
            </a:r>
            <a:br>
              <a:rPr lang="en-US" sz="1300" dirty="0"/>
            </a:br>
            <a:r>
              <a:rPr lang="en-US" sz="1300" dirty="0"/>
              <a:t>message stays intact.</a:t>
            </a:r>
          </a:p>
        </p:txBody>
      </p:sp>
      <p:sp>
        <p:nvSpPr>
          <p:cNvPr id="10" name="Title 9">
            <a:extLst>
              <a:ext uri="{FF2B5EF4-FFF2-40B4-BE49-F238E27FC236}">
                <a16:creationId xmlns:a16="http://schemas.microsoft.com/office/drawing/2014/main" id="{1DC183B2-9D0B-4E1A-A13C-D984C77F0A35}"/>
              </a:ext>
            </a:extLst>
          </p:cNvPr>
          <p:cNvSpPr>
            <a:spLocks noGrp="1"/>
          </p:cNvSpPr>
          <p:nvPr>
            <p:ph type="title"/>
          </p:nvPr>
        </p:nvSpPr>
        <p:spPr>
          <a:xfrm>
            <a:off x="757597" y="0"/>
            <a:ext cx="5704850" cy="1230593"/>
          </a:xfrm>
        </p:spPr>
        <p:txBody>
          <a:bodyPr>
            <a:noAutofit/>
          </a:bodyPr>
          <a:lstStyle/>
          <a:p>
            <a:r>
              <a:rPr lang="en-US" sz="4000" dirty="0"/>
              <a:t>Read Before You Proceed:</a:t>
            </a:r>
            <a:br>
              <a:rPr lang="en-US" sz="4000" dirty="0"/>
            </a:br>
            <a:r>
              <a:rPr lang="en-US" sz="2600" b="0" dirty="0">
                <a:solidFill>
                  <a:schemeClr val="accent5"/>
                </a:solidFill>
              </a:rPr>
              <a:t>Instructions for Use &amp; Legal Compliance</a:t>
            </a:r>
          </a:p>
        </p:txBody>
      </p:sp>
      <p:sp>
        <p:nvSpPr>
          <p:cNvPr id="4" name="Slide Number Placeholder 3">
            <a:extLst>
              <a:ext uri="{FF2B5EF4-FFF2-40B4-BE49-F238E27FC236}">
                <a16:creationId xmlns:a16="http://schemas.microsoft.com/office/drawing/2014/main" id="{7E016177-F1BF-423A-8D44-AC8FAF48CAFC}"/>
              </a:ext>
            </a:extLst>
          </p:cNvPr>
          <p:cNvSpPr>
            <a:spLocks noGrp="1"/>
          </p:cNvSpPr>
          <p:nvPr>
            <p:ph type="sldNum" sz="quarter" idx="12"/>
          </p:nvPr>
        </p:nvSpPr>
        <p:spPr/>
        <p:txBody>
          <a:bodyPr/>
          <a:lstStyle/>
          <a:p>
            <a:fld id="{158B7785-F6D6-45F8-833E-07BD84680091}" type="slidenum">
              <a:rPr lang="en-US" smtClean="0"/>
              <a:t>1</a:t>
            </a:fld>
            <a:endParaRPr lang="en-US"/>
          </a:p>
        </p:txBody>
      </p:sp>
      <p:grpSp>
        <p:nvGrpSpPr>
          <p:cNvPr id="21" name="Group 20">
            <a:extLst>
              <a:ext uri="{FF2B5EF4-FFF2-40B4-BE49-F238E27FC236}">
                <a16:creationId xmlns:a16="http://schemas.microsoft.com/office/drawing/2014/main" id="{91798838-FC65-4DB5-A0E8-339CA459BF23}"/>
              </a:ext>
            </a:extLst>
          </p:cNvPr>
          <p:cNvGrpSpPr/>
          <p:nvPr/>
        </p:nvGrpSpPr>
        <p:grpSpPr>
          <a:xfrm>
            <a:off x="1169979" y="1563108"/>
            <a:ext cx="4474207" cy="4297942"/>
            <a:chOff x="839788" y="1563108"/>
            <a:chExt cx="4474207" cy="4297942"/>
          </a:xfrm>
        </p:grpSpPr>
        <p:sp>
          <p:nvSpPr>
            <p:cNvPr id="13" name="Text Placeholder 11">
              <a:extLst>
                <a:ext uri="{FF2B5EF4-FFF2-40B4-BE49-F238E27FC236}">
                  <a16:creationId xmlns:a16="http://schemas.microsoft.com/office/drawing/2014/main" id="{5B249FCD-B91F-4598-99BA-5E12CD7DD00A}"/>
                </a:ext>
              </a:extLst>
            </p:cNvPr>
            <p:cNvSpPr txBox="1">
              <a:spLocks/>
            </p:cNvSpPr>
            <p:nvPr/>
          </p:nvSpPr>
          <p:spPr>
            <a:xfrm>
              <a:off x="839788" y="2493235"/>
              <a:ext cx="4474207" cy="2801657"/>
            </a:xfrm>
            <a:prstGeom prst="rect">
              <a:avLst/>
            </a:prstGeom>
            <a:solidFill>
              <a:srgbClr val="F3F4F4"/>
            </a:solidFill>
            <a:ln>
              <a:solidFill>
                <a:schemeClr val="accent4"/>
              </a:solidFill>
            </a:ln>
          </p:spPr>
          <p:txBody>
            <a:bodyPr vert="horz" lIns="182880" tIns="182880" rIns="182880" bIns="182880" rtlCol="0" anchor="ctr">
              <a:noAutofit/>
            </a:bodyPr>
            <a:lstStyle>
              <a:lvl1pPr marL="0" indent="0" algn="ctr" defTabSz="914400" rtl="0" eaLnBrk="1" latinLnBrk="0" hangingPunct="1">
                <a:lnSpc>
                  <a:spcPct val="95000"/>
                </a:lnSpc>
                <a:spcBef>
                  <a:spcPts val="1800"/>
                </a:spcBef>
                <a:buClr>
                  <a:schemeClr val="accent2"/>
                </a:buClr>
                <a:buFont typeface="Wingdings 3" panose="05040102010807070707" pitchFamily="18" charset="2"/>
                <a:buNone/>
                <a:defRPr sz="2000" i="1" kern="1200">
                  <a:solidFill>
                    <a:schemeClr val="accent2"/>
                  </a:solidFill>
                  <a:latin typeface="+mn-lt"/>
                  <a:ea typeface="+mn-ea"/>
                  <a:cs typeface="+mn-cs"/>
                </a:defRPr>
              </a:lvl1pPr>
              <a:lvl2pPr marL="457200" indent="0" algn="l" defTabSz="914400" rtl="0" eaLnBrk="1" latinLnBrk="0" hangingPunct="1">
                <a:lnSpc>
                  <a:spcPct val="95000"/>
                </a:lnSpc>
                <a:spcBef>
                  <a:spcPts val="800"/>
                </a:spcBef>
                <a:buClr>
                  <a:schemeClr val="accent6"/>
                </a:buClr>
                <a:buFont typeface="Wingdings 3" panose="05040102010807070707" pitchFamily="18" charset="2"/>
                <a:buNone/>
                <a:defRPr sz="1400" kern="1200">
                  <a:solidFill>
                    <a:schemeClr val="bg2">
                      <a:lumMod val="25000"/>
                    </a:schemeClr>
                  </a:solidFill>
                  <a:latin typeface="+mn-lt"/>
                  <a:ea typeface="+mn-ea"/>
                  <a:cs typeface="+mn-cs"/>
                </a:defRPr>
              </a:lvl2pPr>
              <a:lvl3pPr marL="914400" indent="0" algn="l" defTabSz="914400" rtl="0" eaLnBrk="1" latinLnBrk="0" hangingPunct="1">
                <a:lnSpc>
                  <a:spcPct val="95000"/>
                </a:lnSpc>
                <a:spcBef>
                  <a:spcPts val="500"/>
                </a:spcBef>
                <a:buClr>
                  <a:schemeClr val="bg1">
                    <a:lumMod val="50000"/>
                  </a:schemeClr>
                </a:buClr>
                <a:buFont typeface="Wingdings 3" panose="05040102010807070707" pitchFamily="18" charset="2"/>
                <a:buNone/>
                <a:defRPr sz="1200" kern="1200">
                  <a:solidFill>
                    <a:schemeClr val="bg2">
                      <a:lumMod val="25000"/>
                    </a:schemeClr>
                  </a:solidFill>
                  <a:latin typeface="+mn-lt"/>
                  <a:ea typeface="+mn-ea"/>
                  <a:cs typeface="+mn-cs"/>
                </a:defRPr>
              </a:lvl3pPr>
              <a:lvl4pPr marL="1371600" indent="0" algn="l" defTabSz="914400" rtl="0" eaLnBrk="1" latinLnBrk="0" hangingPunct="1">
                <a:lnSpc>
                  <a:spcPct val="95000"/>
                </a:lnSpc>
                <a:spcBef>
                  <a:spcPts val="500"/>
                </a:spcBef>
                <a:buClr>
                  <a:schemeClr val="accent2"/>
                </a:buClr>
                <a:buFont typeface="Wingdings 3" panose="05040102010807070707" pitchFamily="18" charset="2"/>
                <a:buNone/>
                <a:defRPr sz="1000" kern="1200">
                  <a:solidFill>
                    <a:schemeClr val="bg2">
                      <a:lumMod val="25000"/>
                    </a:schemeClr>
                  </a:solidFill>
                  <a:latin typeface="+mn-lt"/>
                  <a:ea typeface="+mn-ea"/>
                  <a:cs typeface="+mn-cs"/>
                </a:defRPr>
              </a:lvl4pPr>
              <a:lvl5pPr marL="1828800" indent="0" algn="l" defTabSz="914400" rtl="0" eaLnBrk="1" latinLnBrk="0" hangingPunct="1">
                <a:lnSpc>
                  <a:spcPct val="95000"/>
                </a:lnSpc>
                <a:spcBef>
                  <a:spcPts val="500"/>
                </a:spcBef>
                <a:buClr>
                  <a:schemeClr val="accent6"/>
                </a:buClr>
                <a:buFont typeface="Wingdings 3" panose="05040102010807070707" pitchFamily="18" charset="2"/>
                <a:buNone/>
                <a:defRPr sz="1000" kern="1200">
                  <a:solidFill>
                    <a:schemeClr val="bg2">
                      <a:lumMod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7800"/>
                </a:spcBef>
                <a:spcAft>
                  <a:spcPts val="7800"/>
                </a:spcAft>
              </a:pPr>
              <a:r>
                <a:rPr lang="en-US" sz="2200" dirty="0"/>
                <a:t>Please watch this webcast</a:t>
              </a:r>
              <a:br>
                <a:rPr lang="en-US" sz="2200" dirty="0"/>
              </a:br>
              <a:r>
                <a:rPr lang="en-US" sz="2200" dirty="0"/>
                <a:t>before using this template.</a:t>
              </a:r>
            </a:p>
            <a:p>
              <a:r>
                <a:rPr lang="en-US" sz="1800" dirty="0">
                  <a:hlinkClick r:id="rId2"/>
                </a:rPr>
                <a:t>https://vimeo.com/370983870/2afa9e8306</a:t>
              </a:r>
              <a:endParaRPr lang="en-US" sz="1800" dirty="0"/>
            </a:p>
            <a:p>
              <a:pPr>
                <a:spcBef>
                  <a:spcPts val="600"/>
                </a:spcBef>
              </a:pPr>
              <a:r>
                <a:rPr lang="en-US" sz="1600" dirty="0">
                  <a:solidFill>
                    <a:schemeClr val="tx1"/>
                  </a:solidFill>
                </a:rPr>
                <a:t>(Ctrl + Click to open link)</a:t>
              </a:r>
            </a:p>
          </p:txBody>
        </p:sp>
        <p:pic>
          <p:nvPicPr>
            <p:cNvPr id="18" name="Graphic 17" descr="Clapper board">
              <a:extLst>
                <a:ext uri="{FF2B5EF4-FFF2-40B4-BE49-F238E27FC236}">
                  <a16:creationId xmlns:a16="http://schemas.microsoft.com/office/drawing/2014/main" id="{8D1C183F-30AE-4C17-8216-AF8E5DF506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19691" y="3409732"/>
              <a:ext cx="914400" cy="914400"/>
            </a:xfrm>
            <a:prstGeom prst="rect">
              <a:avLst/>
            </a:prstGeom>
          </p:spPr>
        </p:pic>
        <p:sp>
          <p:nvSpPr>
            <p:cNvPr id="19" name="Text Placeholder 11">
              <a:extLst>
                <a:ext uri="{FF2B5EF4-FFF2-40B4-BE49-F238E27FC236}">
                  <a16:creationId xmlns:a16="http://schemas.microsoft.com/office/drawing/2014/main" id="{5315959E-841F-44D2-A062-7E147543ED69}"/>
                </a:ext>
              </a:extLst>
            </p:cNvPr>
            <p:cNvSpPr txBox="1">
              <a:spLocks/>
            </p:cNvSpPr>
            <p:nvPr/>
          </p:nvSpPr>
          <p:spPr>
            <a:xfrm>
              <a:off x="839788" y="5294891"/>
              <a:ext cx="4474207" cy="566159"/>
            </a:xfrm>
            <a:prstGeom prst="rect">
              <a:avLst/>
            </a:prstGeom>
            <a:ln/>
          </p:spPr>
          <p:style>
            <a:lnRef idx="0">
              <a:schemeClr val="accent1"/>
            </a:lnRef>
            <a:fillRef idx="3">
              <a:schemeClr val="accent1"/>
            </a:fillRef>
            <a:effectRef idx="3">
              <a:schemeClr val="accent1"/>
            </a:effectRef>
            <a:fontRef idx="minor">
              <a:schemeClr val="lt1"/>
            </a:fontRef>
          </p:style>
          <p:txBody>
            <a:bodyPr vert="horz" lIns="182880" tIns="182880" rIns="182880" bIns="182880" rtlCol="0" anchor="ctr">
              <a:noAutofit/>
            </a:bodyPr>
            <a:lstStyle>
              <a:lvl1pPr marL="0" indent="0" algn="ctr" defTabSz="914400" rtl="0" eaLnBrk="1" latinLnBrk="0" hangingPunct="1">
                <a:lnSpc>
                  <a:spcPct val="95000"/>
                </a:lnSpc>
                <a:spcBef>
                  <a:spcPts val="1800"/>
                </a:spcBef>
                <a:buClr>
                  <a:schemeClr val="accent2"/>
                </a:buClr>
                <a:buFont typeface="Wingdings 3" panose="05040102010807070707" pitchFamily="18" charset="2"/>
                <a:buNone/>
                <a:defRPr sz="2000" i="1" kern="1200">
                  <a:solidFill>
                    <a:schemeClr val="accent2"/>
                  </a:solidFill>
                  <a:latin typeface="+mn-lt"/>
                  <a:ea typeface="+mn-ea"/>
                  <a:cs typeface="+mn-cs"/>
                </a:defRPr>
              </a:lvl1pPr>
              <a:lvl2pPr marL="457200" indent="0" algn="l" defTabSz="914400" rtl="0" eaLnBrk="1" latinLnBrk="0" hangingPunct="1">
                <a:lnSpc>
                  <a:spcPct val="95000"/>
                </a:lnSpc>
                <a:spcBef>
                  <a:spcPts val="800"/>
                </a:spcBef>
                <a:buClr>
                  <a:schemeClr val="accent6"/>
                </a:buClr>
                <a:buFont typeface="Wingdings 3" panose="05040102010807070707" pitchFamily="18" charset="2"/>
                <a:buNone/>
                <a:defRPr sz="1400" kern="1200">
                  <a:solidFill>
                    <a:schemeClr val="bg2">
                      <a:lumMod val="25000"/>
                    </a:schemeClr>
                  </a:solidFill>
                  <a:latin typeface="+mn-lt"/>
                  <a:ea typeface="+mn-ea"/>
                  <a:cs typeface="+mn-cs"/>
                </a:defRPr>
              </a:lvl2pPr>
              <a:lvl3pPr marL="914400" indent="0" algn="l" defTabSz="914400" rtl="0" eaLnBrk="1" latinLnBrk="0" hangingPunct="1">
                <a:lnSpc>
                  <a:spcPct val="95000"/>
                </a:lnSpc>
                <a:spcBef>
                  <a:spcPts val="500"/>
                </a:spcBef>
                <a:buClr>
                  <a:schemeClr val="bg1">
                    <a:lumMod val="50000"/>
                  </a:schemeClr>
                </a:buClr>
                <a:buFont typeface="Wingdings 3" panose="05040102010807070707" pitchFamily="18" charset="2"/>
                <a:buNone/>
                <a:defRPr sz="1200" kern="1200">
                  <a:solidFill>
                    <a:schemeClr val="bg2">
                      <a:lumMod val="25000"/>
                    </a:schemeClr>
                  </a:solidFill>
                  <a:latin typeface="+mn-lt"/>
                  <a:ea typeface="+mn-ea"/>
                  <a:cs typeface="+mn-cs"/>
                </a:defRPr>
              </a:lvl3pPr>
              <a:lvl4pPr marL="1371600" indent="0" algn="l" defTabSz="914400" rtl="0" eaLnBrk="1" latinLnBrk="0" hangingPunct="1">
                <a:lnSpc>
                  <a:spcPct val="95000"/>
                </a:lnSpc>
                <a:spcBef>
                  <a:spcPts val="500"/>
                </a:spcBef>
                <a:buClr>
                  <a:schemeClr val="accent2"/>
                </a:buClr>
                <a:buFont typeface="Wingdings 3" panose="05040102010807070707" pitchFamily="18" charset="2"/>
                <a:buNone/>
                <a:defRPr sz="1000" kern="1200">
                  <a:solidFill>
                    <a:schemeClr val="bg2">
                      <a:lumMod val="25000"/>
                    </a:schemeClr>
                  </a:solidFill>
                  <a:latin typeface="+mn-lt"/>
                  <a:ea typeface="+mn-ea"/>
                  <a:cs typeface="+mn-cs"/>
                </a:defRPr>
              </a:lvl4pPr>
              <a:lvl5pPr marL="1828800" indent="0" algn="l" defTabSz="914400" rtl="0" eaLnBrk="1" latinLnBrk="0" hangingPunct="1">
                <a:lnSpc>
                  <a:spcPct val="95000"/>
                </a:lnSpc>
                <a:spcBef>
                  <a:spcPts val="500"/>
                </a:spcBef>
                <a:buClr>
                  <a:schemeClr val="accent6"/>
                </a:buClr>
                <a:buFont typeface="Wingdings 3" panose="05040102010807070707" pitchFamily="18" charset="2"/>
                <a:buNone/>
                <a:defRPr sz="1000" kern="1200">
                  <a:solidFill>
                    <a:schemeClr val="bg2">
                      <a:lumMod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7800"/>
                </a:spcBef>
                <a:spcAft>
                  <a:spcPts val="7800"/>
                </a:spcAft>
              </a:pPr>
              <a:r>
                <a:rPr lang="en-US" sz="1800" dirty="0">
                  <a:solidFill>
                    <a:schemeClr val="bg1"/>
                  </a:solidFill>
                </a:rPr>
                <a:t>Duration: 6 minutes</a:t>
              </a:r>
            </a:p>
          </p:txBody>
        </p:sp>
        <p:sp>
          <p:nvSpPr>
            <p:cNvPr id="20" name="Text Placeholder 11">
              <a:extLst>
                <a:ext uri="{FF2B5EF4-FFF2-40B4-BE49-F238E27FC236}">
                  <a16:creationId xmlns:a16="http://schemas.microsoft.com/office/drawing/2014/main" id="{2C34D0C3-D766-442B-B815-010FF64600E2}"/>
                </a:ext>
              </a:extLst>
            </p:cNvPr>
            <p:cNvSpPr txBox="1">
              <a:spLocks/>
            </p:cNvSpPr>
            <p:nvPr/>
          </p:nvSpPr>
          <p:spPr>
            <a:xfrm>
              <a:off x="839788" y="1563108"/>
              <a:ext cx="4474207" cy="930126"/>
            </a:xfrm>
            <a:prstGeom prst="rect">
              <a:avLst/>
            </a:prstGeom>
            <a:ln/>
          </p:spPr>
          <p:style>
            <a:lnRef idx="0">
              <a:schemeClr val="accent2"/>
            </a:lnRef>
            <a:fillRef idx="3">
              <a:schemeClr val="accent2"/>
            </a:fillRef>
            <a:effectRef idx="3">
              <a:schemeClr val="accent2"/>
            </a:effectRef>
            <a:fontRef idx="minor">
              <a:schemeClr val="lt1"/>
            </a:fontRef>
          </p:style>
          <p:txBody>
            <a:bodyPr vert="horz" lIns="182880" tIns="182880" rIns="182880" bIns="182880" rtlCol="0" anchor="ctr">
              <a:noAutofit/>
            </a:bodyPr>
            <a:lstStyle>
              <a:lvl1pPr marL="0" indent="0" algn="ctr" defTabSz="914400" rtl="0" eaLnBrk="1" latinLnBrk="0" hangingPunct="1">
                <a:lnSpc>
                  <a:spcPct val="95000"/>
                </a:lnSpc>
                <a:spcBef>
                  <a:spcPts val="1800"/>
                </a:spcBef>
                <a:buClr>
                  <a:schemeClr val="accent2"/>
                </a:buClr>
                <a:buFont typeface="Wingdings 3" panose="05040102010807070707" pitchFamily="18" charset="2"/>
                <a:buNone/>
                <a:defRPr sz="2000" i="1" kern="1200">
                  <a:solidFill>
                    <a:schemeClr val="accent2"/>
                  </a:solidFill>
                  <a:latin typeface="+mn-lt"/>
                  <a:ea typeface="+mn-ea"/>
                  <a:cs typeface="+mn-cs"/>
                </a:defRPr>
              </a:lvl1pPr>
              <a:lvl2pPr marL="457200" indent="0" algn="l" defTabSz="914400" rtl="0" eaLnBrk="1" latinLnBrk="0" hangingPunct="1">
                <a:lnSpc>
                  <a:spcPct val="95000"/>
                </a:lnSpc>
                <a:spcBef>
                  <a:spcPts val="800"/>
                </a:spcBef>
                <a:buClr>
                  <a:schemeClr val="accent6"/>
                </a:buClr>
                <a:buFont typeface="Wingdings 3" panose="05040102010807070707" pitchFamily="18" charset="2"/>
                <a:buNone/>
                <a:defRPr sz="1400" kern="1200">
                  <a:solidFill>
                    <a:schemeClr val="bg2">
                      <a:lumMod val="25000"/>
                    </a:schemeClr>
                  </a:solidFill>
                  <a:latin typeface="+mn-lt"/>
                  <a:ea typeface="+mn-ea"/>
                  <a:cs typeface="+mn-cs"/>
                </a:defRPr>
              </a:lvl2pPr>
              <a:lvl3pPr marL="914400" indent="0" algn="l" defTabSz="914400" rtl="0" eaLnBrk="1" latinLnBrk="0" hangingPunct="1">
                <a:lnSpc>
                  <a:spcPct val="95000"/>
                </a:lnSpc>
                <a:spcBef>
                  <a:spcPts val="500"/>
                </a:spcBef>
                <a:buClr>
                  <a:schemeClr val="bg1">
                    <a:lumMod val="50000"/>
                  </a:schemeClr>
                </a:buClr>
                <a:buFont typeface="Wingdings 3" panose="05040102010807070707" pitchFamily="18" charset="2"/>
                <a:buNone/>
                <a:defRPr sz="1200" kern="1200">
                  <a:solidFill>
                    <a:schemeClr val="bg2">
                      <a:lumMod val="25000"/>
                    </a:schemeClr>
                  </a:solidFill>
                  <a:latin typeface="+mn-lt"/>
                  <a:ea typeface="+mn-ea"/>
                  <a:cs typeface="+mn-cs"/>
                </a:defRPr>
              </a:lvl3pPr>
              <a:lvl4pPr marL="1371600" indent="0" algn="l" defTabSz="914400" rtl="0" eaLnBrk="1" latinLnBrk="0" hangingPunct="1">
                <a:lnSpc>
                  <a:spcPct val="95000"/>
                </a:lnSpc>
                <a:spcBef>
                  <a:spcPts val="500"/>
                </a:spcBef>
                <a:buClr>
                  <a:schemeClr val="accent2"/>
                </a:buClr>
                <a:buFont typeface="Wingdings 3" panose="05040102010807070707" pitchFamily="18" charset="2"/>
                <a:buNone/>
                <a:defRPr sz="1000" kern="1200">
                  <a:solidFill>
                    <a:schemeClr val="bg2">
                      <a:lumMod val="25000"/>
                    </a:schemeClr>
                  </a:solidFill>
                  <a:latin typeface="+mn-lt"/>
                  <a:ea typeface="+mn-ea"/>
                  <a:cs typeface="+mn-cs"/>
                </a:defRPr>
              </a:lvl4pPr>
              <a:lvl5pPr marL="1828800" indent="0" algn="l" defTabSz="914400" rtl="0" eaLnBrk="1" latinLnBrk="0" hangingPunct="1">
                <a:lnSpc>
                  <a:spcPct val="95000"/>
                </a:lnSpc>
                <a:spcBef>
                  <a:spcPts val="500"/>
                </a:spcBef>
                <a:buClr>
                  <a:schemeClr val="accent6"/>
                </a:buClr>
                <a:buFont typeface="Wingdings 3" panose="05040102010807070707" pitchFamily="18" charset="2"/>
                <a:buNone/>
                <a:defRPr sz="1000" kern="1200">
                  <a:solidFill>
                    <a:schemeClr val="bg2">
                      <a:lumMod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90000"/>
                </a:lnSpc>
                <a:spcBef>
                  <a:spcPts val="7800"/>
                </a:spcBef>
                <a:spcAft>
                  <a:spcPts val="7800"/>
                </a:spcAft>
              </a:pPr>
              <a:r>
                <a:rPr lang="en-US" sz="2400" b="1" i="0" dirty="0">
                  <a:solidFill>
                    <a:schemeClr val="bg1"/>
                  </a:solidFill>
                </a:rPr>
                <a:t>Learn about the new innovative features!</a:t>
              </a:r>
            </a:p>
          </p:txBody>
        </p:sp>
      </p:grpSp>
      <p:pic>
        <p:nvPicPr>
          <p:cNvPr id="22" name="Graphic 21">
            <a:extLst>
              <a:ext uri="{FF2B5EF4-FFF2-40B4-BE49-F238E27FC236}">
                <a16:creationId xmlns:a16="http://schemas.microsoft.com/office/drawing/2014/main" id="{EE201BAF-B041-4B62-B6A0-2CB76D64499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276" y="229454"/>
            <a:ext cx="365760" cy="365760"/>
          </a:xfrm>
          <a:prstGeom prst="rect">
            <a:avLst/>
          </a:prstGeom>
        </p:spPr>
      </p:pic>
      <p:cxnSp>
        <p:nvCxnSpPr>
          <p:cNvPr id="25" name="Straight Connector 24">
            <a:extLst>
              <a:ext uri="{FF2B5EF4-FFF2-40B4-BE49-F238E27FC236}">
                <a16:creationId xmlns:a16="http://schemas.microsoft.com/office/drawing/2014/main" id="{270BB380-AE0E-406F-9822-278C0B707AD6}"/>
              </a:ext>
            </a:extLst>
          </p:cNvPr>
          <p:cNvCxnSpPr>
            <a:cxnSpLocks/>
          </p:cNvCxnSpPr>
          <p:nvPr/>
        </p:nvCxnSpPr>
        <p:spPr>
          <a:xfrm>
            <a:off x="6544639" y="0"/>
            <a:ext cx="0" cy="685800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8" name="Text Placeholder 11">
            <a:extLst>
              <a:ext uri="{FF2B5EF4-FFF2-40B4-BE49-F238E27FC236}">
                <a16:creationId xmlns:a16="http://schemas.microsoft.com/office/drawing/2014/main" id="{F63A8164-E940-4C50-9A7D-C661095C658C}"/>
              </a:ext>
            </a:extLst>
          </p:cNvPr>
          <p:cNvSpPr txBox="1">
            <a:spLocks/>
          </p:cNvSpPr>
          <p:nvPr/>
        </p:nvSpPr>
        <p:spPr>
          <a:xfrm>
            <a:off x="6770671" y="163285"/>
            <a:ext cx="5266927" cy="566159"/>
          </a:xfrm>
          <a:prstGeom prst="rect">
            <a:avLst/>
          </a:prstGeom>
          <a:ln/>
        </p:spPr>
        <p:style>
          <a:lnRef idx="0">
            <a:schemeClr val="accent1"/>
          </a:lnRef>
          <a:fillRef idx="3">
            <a:schemeClr val="accent1"/>
          </a:fillRef>
          <a:effectRef idx="3">
            <a:schemeClr val="accent1"/>
          </a:effectRef>
          <a:fontRef idx="minor">
            <a:schemeClr val="lt1"/>
          </a:fontRef>
        </p:style>
        <p:txBody>
          <a:bodyPr vert="horz" lIns="182880" tIns="182880" rIns="182880" bIns="182880" rtlCol="0" anchor="ctr">
            <a:noAutofit/>
          </a:bodyPr>
          <a:lstStyle>
            <a:lvl1pPr marL="0" indent="0" algn="ctr" defTabSz="914400" rtl="0" eaLnBrk="1" latinLnBrk="0" hangingPunct="1">
              <a:lnSpc>
                <a:spcPct val="95000"/>
              </a:lnSpc>
              <a:spcBef>
                <a:spcPts val="1800"/>
              </a:spcBef>
              <a:buClr>
                <a:schemeClr val="accent2"/>
              </a:buClr>
              <a:buFont typeface="Wingdings 3" panose="05040102010807070707" pitchFamily="18" charset="2"/>
              <a:buNone/>
              <a:defRPr sz="2000" i="1" kern="1200">
                <a:solidFill>
                  <a:schemeClr val="accent2"/>
                </a:solidFill>
                <a:latin typeface="+mn-lt"/>
                <a:ea typeface="+mn-ea"/>
                <a:cs typeface="+mn-cs"/>
              </a:defRPr>
            </a:lvl1pPr>
            <a:lvl2pPr marL="457200" indent="0" algn="l" defTabSz="914400" rtl="0" eaLnBrk="1" latinLnBrk="0" hangingPunct="1">
              <a:lnSpc>
                <a:spcPct val="95000"/>
              </a:lnSpc>
              <a:spcBef>
                <a:spcPts val="800"/>
              </a:spcBef>
              <a:buClr>
                <a:schemeClr val="accent6"/>
              </a:buClr>
              <a:buFont typeface="Wingdings 3" panose="05040102010807070707" pitchFamily="18" charset="2"/>
              <a:buNone/>
              <a:defRPr sz="1400" kern="1200">
                <a:solidFill>
                  <a:schemeClr val="bg2">
                    <a:lumMod val="25000"/>
                  </a:schemeClr>
                </a:solidFill>
                <a:latin typeface="+mn-lt"/>
                <a:ea typeface="+mn-ea"/>
                <a:cs typeface="+mn-cs"/>
              </a:defRPr>
            </a:lvl2pPr>
            <a:lvl3pPr marL="914400" indent="0" algn="l" defTabSz="914400" rtl="0" eaLnBrk="1" latinLnBrk="0" hangingPunct="1">
              <a:lnSpc>
                <a:spcPct val="95000"/>
              </a:lnSpc>
              <a:spcBef>
                <a:spcPts val="500"/>
              </a:spcBef>
              <a:buClr>
                <a:schemeClr val="bg1">
                  <a:lumMod val="50000"/>
                </a:schemeClr>
              </a:buClr>
              <a:buFont typeface="Wingdings 3" panose="05040102010807070707" pitchFamily="18" charset="2"/>
              <a:buNone/>
              <a:defRPr sz="1200" kern="1200">
                <a:solidFill>
                  <a:schemeClr val="bg2">
                    <a:lumMod val="25000"/>
                  </a:schemeClr>
                </a:solidFill>
                <a:latin typeface="+mn-lt"/>
                <a:ea typeface="+mn-ea"/>
                <a:cs typeface="+mn-cs"/>
              </a:defRPr>
            </a:lvl3pPr>
            <a:lvl4pPr marL="1371600" indent="0" algn="l" defTabSz="914400" rtl="0" eaLnBrk="1" latinLnBrk="0" hangingPunct="1">
              <a:lnSpc>
                <a:spcPct val="95000"/>
              </a:lnSpc>
              <a:spcBef>
                <a:spcPts val="500"/>
              </a:spcBef>
              <a:buClr>
                <a:schemeClr val="accent2"/>
              </a:buClr>
              <a:buFont typeface="Wingdings 3" panose="05040102010807070707" pitchFamily="18" charset="2"/>
              <a:buNone/>
              <a:defRPr sz="1000" kern="1200">
                <a:solidFill>
                  <a:schemeClr val="bg2">
                    <a:lumMod val="25000"/>
                  </a:schemeClr>
                </a:solidFill>
                <a:latin typeface="+mn-lt"/>
                <a:ea typeface="+mn-ea"/>
                <a:cs typeface="+mn-cs"/>
              </a:defRPr>
            </a:lvl4pPr>
            <a:lvl5pPr marL="1828800" indent="0" algn="l" defTabSz="914400" rtl="0" eaLnBrk="1" latinLnBrk="0" hangingPunct="1">
              <a:lnSpc>
                <a:spcPct val="95000"/>
              </a:lnSpc>
              <a:spcBef>
                <a:spcPts val="500"/>
              </a:spcBef>
              <a:buClr>
                <a:schemeClr val="accent6"/>
              </a:buClr>
              <a:buFont typeface="Wingdings 3" panose="05040102010807070707" pitchFamily="18" charset="2"/>
              <a:buNone/>
              <a:defRPr sz="1000" kern="1200">
                <a:solidFill>
                  <a:schemeClr val="bg2">
                    <a:lumMod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l">
              <a:spcBef>
                <a:spcPts val="7800"/>
              </a:spcBef>
              <a:spcAft>
                <a:spcPts val="7800"/>
              </a:spcAft>
            </a:pPr>
            <a:r>
              <a:rPr lang="en-US" sz="1850" b="1" i="0" dirty="0">
                <a:solidFill>
                  <a:schemeClr val="bg1"/>
                </a:solidFill>
              </a:rPr>
              <a:t>Legal Accessibility Requirements: </a:t>
            </a:r>
            <a:r>
              <a:rPr lang="en-US" sz="1850" i="0" dirty="0">
                <a:solidFill>
                  <a:schemeClr val="bg1"/>
                </a:solidFill>
              </a:rPr>
              <a:t>508 Compliance</a:t>
            </a:r>
          </a:p>
        </p:txBody>
      </p:sp>
    </p:spTree>
    <p:extLst>
      <p:ext uri="{BB962C8B-B14F-4D97-AF65-F5344CB8AC3E}">
        <p14:creationId xmlns:p14="http://schemas.microsoft.com/office/powerpoint/2010/main" val="2038743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t>H-1B Reporting Requirements</a:t>
            </a:r>
            <a:endParaRPr lang="en-US" dirty="0"/>
          </a:p>
        </p:txBody>
      </p:sp>
      <p:sp>
        <p:nvSpPr>
          <p:cNvPr id="67586" name="Rectangle 3"/>
          <p:cNvSpPr>
            <a:spLocks noGrp="1" noChangeArrowheads="1"/>
          </p:cNvSpPr>
          <p:nvPr>
            <p:ph type="body" idx="1"/>
          </p:nvPr>
        </p:nvSpPr>
        <p:spPr/>
        <p:txBody>
          <a:bodyPr>
            <a:normAutofit/>
          </a:bodyPr>
          <a:lstStyle/>
          <a:p>
            <a:r>
              <a:rPr lang="en-US" dirty="0"/>
              <a:t>Quarterly Progress Reports</a:t>
            </a:r>
          </a:p>
        </p:txBody>
      </p:sp>
      <p:sp>
        <p:nvSpPr>
          <p:cNvPr id="6" name="Content Placeholder 5">
            <a:extLst>
              <a:ext uri="{FF2B5EF4-FFF2-40B4-BE49-F238E27FC236}">
                <a16:creationId xmlns:a16="http://schemas.microsoft.com/office/drawing/2014/main" id="{6C077EBA-8B1D-4137-B969-1404AF871066}"/>
              </a:ext>
            </a:extLst>
          </p:cNvPr>
          <p:cNvSpPr>
            <a:spLocks noGrp="1"/>
          </p:cNvSpPr>
          <p:nvPr>
            <p:ph sz="half" idx="2"/>
          </p:nvPr>
        </p:nvSpPr>
        <p:spPr/>
        <p:txBody>
          <a:bodyPr/>
          <a:lstStyle/>
          <a:p>
            <a:pPr marL="0" indent="0">
              <a:buNone/>
            </a:pPr>
            <a:r>
              <a:rPr lang="en-US" b="1" i="1" dirty="0">
                <a:solidFill>
                  <a:schemeClr val="accent2"/>
                </a:solidFill>
              </a:rPr>
              <a:t>H-1B grantees are required to submit two reports in DOL ETA’s Workforce Integrated Performance System, or WIPS:</a:t>
            </a:r>
          </a:p>
          <a:p>
            <a:pPr lvl="1"/>
            <a:r>
              <a:rPr lang="en-US" b="1" dirty="0"/>
              <a:t>Quarterly Narrative Report (QNR)</a:t>
            </a:r>
          </a:p>
          <a:p>
            <a:pPr lvl="2"/>
            <a:r>
              <a:rPr lang="en-US" dirty="0"/>
              <a:t>Qualitative summary of grant activities through the reporting quarter</a:t>
            </a:r>
          </a:p>
          <a:p>
            <a:pPr lvl="2"/>
            <a:r>
              <a:rPr lang="en-US" dirty="0"/>
              <a:t>Generated by WIPS after grantee enters information directly into the reporting system</a:t>
            </a:r>
          </a:p>
          <a:p>
            <a:pPr lvl="1"/>
            <a:r>
              <a:rPr lang="en-US" b="1" dirty="0"/>
              <a:t>Quarterly Performance Report (QPR)</a:t>
            </a:r>
          </a:p>
          <a:p>
            <a:pPr lvl="2"/>
            <a:r>
              <a:rPr lang="en-US" dirty="0"/>
              <a:t>Quantitative performance outcomes for all participants served</a:t>
            </a:r>
          </a:p>
          <a:p>
            <a:pPr lvl="2"/>
            <a:r>
              <a:rPr lang="en-US" dirty="0"/>
              <a:t>Generated by WIPS from a participant data file uploaded by grantees</a:t>
            </a:r>
          </a:p>
          <a:p>
            <a:pPr marL="0" indent="0">
              <a:buNone/>
            </a:pPr>
            <a:r>
              <a:rPr lang="en-US" b="1" i="1" dirty="0">
                <a:solidFill>
                  <a:schemeClr val="accent2"/>
                </a:solidFill>
              </a:rPr>
              <a:t>Both reports are due 45 days after the end of each quarter. </a:t>
            </a:r>
          </a:p>
        </p:txBody>
      </p:sp>
      <p:pic>
        <p:nvPicPr>
          <p:cNvPr id="1026" name="Picture 2" descr="C:\Documents and Settings\Sunderlin.Sarah\Local Settings\Temporary Internet Files\Content.IE5\1X1BXHSZ\MP900443263[1].jpg"/>
          <p:cNvPicPr>
            <a:picLocks noChangeAspect="1" noChangeArrowheads="1"/>
          </p:cNvPicPr>
          <p:nvPr/>
        </p:nvPicPr>
        <p:blipFill>
          <a:blip r:embed="rId3" cstate="print"/>
          <a:srcRect/>
          <a:stretch>
            <a:fillRect/>
          </a:stretch>
        </p:blipFill>
        <p:spPr bwMode="auto">
          <a:xfrm>
            <a:off x="9508728" y="330613"/>
            <a:ext cx="890576" cy="10072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25447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1723B91-CE10-4F20-890A-0852E2246859}" type="slidenum">
              <a:rPr lang="en-US" smtClean="0"/>
              <a:pPr/>
              <a:t>11</a:t>
            </a:fld>
            <a:endParaRPr lang="en-US" dirty="0"/>
          </a:p>
        </p:txBody>
      </p:sp>
      <p:sp>
        <p:nvSpPr>
          <p:cNvPr id="2" name="Title 1"/>
          <p:cNvSpPr>
            <a:spLocks noGrp="1"/>
          </p:cNvSpPr>
          <p:nvPr>
            <p:ph type="title"/>
          </p:nvPr>
        </p:nvSpPr>
        <p:spPr/>
        <p:txBody>
          <a:bodyPr/>
          <a:lstStyle/>
          <a:p>
            <a:r>
              <a:rPr lang="en-US"/>
              <a:t>Reporting Guidance for the Quarter Ending 12/31/2019</a:t>
            </a:r>
            <a:endParaRPr lang="en-US" dirty="0"/>
          </a:p>
        </p:txBody>
      </p:sp>
      <p:sp>
        <p:nvSpPr>
          <p:cNvPr id="3" name="Content Placeholder 2"/>
          <p:cNvSpPr>
            <a:spLocks noGrp="1"/>
          </p:cNvSpPr>
          <p:nvPr>
            <p:ph idx="1"/>
          </p:nvPr>
        </p:nvSpPr>
        <p:spPr/>
        <p:txBody>
          <a:bodyPr>
            <a:normAutofit/>
          </a:bodyPr>
          <a:lstStyle/>
          <a:p>
            <a:r>
              <a:rPr lang="en-US" sz="2800" dirty="0"/>
              <a:t>Grantees will submit both a Quarterly Narrative Report (QNR) and a participant data file on participants.</a:t>
            </a:r>
          </a:p>
          <a:p>
            <a:pPr lvl="1"/>
            <a:r>
              <a:rPr lang="en-US" sz="2800" dirty="0"/>
              <a:t>Don’t forget to include the Section B program outputs in your QNR</a:t>
            </a:r>
          </a:p>
          <a:p>
            <a:pPr lvl="1"/>
            <a:r>
              <a:rPr lang="en-US" sz="2800" dirty="0"/>
              <a:t>Data file should include cumulative data for all participants served since the start of the grant (7/15/2019)</a:t>
            </a:r>
          </a:p>
          <a:p>
            <a:pPr lvl="1"/>
            <a:r>
              <a:rPr lang="en-US" sz="2800" dirty="0"/>
              <a:t>Grantees will review, certify and submit the QPR generated by WIPS from the uploaded data file (as well as the QNR information)</a:t>
            </a:r>
          </a:p>
        </p:txBody>
      </p:sp>
      <p:sp>
        <p:nvSpPr>
          <p:cNvPr id="4" name="Footer Placeholder 3"/>
          <p:cNvSpPr>
            <a:spLocks noGrp="1"/>
          </p:cNvSpPr>
          <p:nvPr>
            <p:ph type="ftr" sz="quarter" idx="11"/>
          </p:nvPr>
        </p:nvSpPr>
        <p:spPr/>
        <p:txBody>
          <a:bodyPr/>
          <a:lstStyle/>
          <a:p>
            <a:r>
              <a:rPr lang="en-US"/>
              <a:t>#</a:t>
            </a:r>
            <a:endParaRPr lang="en-US" dirty="0"/>
          </a:p>
        </p:txBody>
      </p:sp>
    </p:spTree>
    <p:extLst>
      <p:ext uri="{BB962C8B-B14F-4D97-AF65-F5344CB8AC3E}">
        <p14:creationId xmlns:p14="http://schemas.microsoft.com/office/powerpoint/2010/main" val="1774954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06D636C-90A3-4979-BA37-BAB384B22101}" type="slidenum">
              <a:rPr lang="en-US" smtClean="0"/>
              <a:pPr/>
              <a:t>12</a:t>
            </a:fld>
            <a:endParaRPr lang="en-US"/>
          </a:p>
        </p:txBody>
      </p:sp>
      <p:sp>
        <p:nvSpPr>
          <p:cNvPr id="2" name="Title 1"/>
          <p:cNvSpPr>
            <a:spLocks noGrp="1"/>
          </p:cNvSpPr>
          <p:nvPr>
            <p:ph type="title"/>
          </p:nvPr>
        </p:nvSpPr>
        <p:spPr/>
        <p:txBody>
          <a:bodyPr/>
          <a:lstStyle/>
          <a:p>
            <a:r>
              <a:rPr lang="en-US"/>
              <a:t>Reminder: Section B Outcome Reporting in the QNR</a:t>
            </a:r>
            <a:endParaRPr lang="en-US" dirty="0"/>
          </a:p>
        </p:txBody>
      </p:sp>
      <p:sp>
        <p:nvSpPr>
          <p:cNvPr id="3" name="Content Placeholder 2"/>
          <p:cNvSpPr>
            <a:spLocks noGrp="1"/>
          </p:cNvSpPr>
          <p:nvPr>
            <p:ph idx="1"/>
          </p:nvPr>
        </p:nvSpPr>
        <p:spPr>
          <a:xfrm>
            <a:off x="555333" y="1137446"/>
            <a:ext cx="11081334" cy="5039517"/>
          </a:xfrm>
        </p:spPr>
        <p:txBody>
          <a:bodyPr>
            <a:normAutofit/>
          </a:bodyPr>
          <a:lstStyle/>
          <a:p>
            <a:r>
              <a:rPr lang="en-US" sz="2800" dirty="0"/>
              <a:t>Scaling Apprenticeship grantees were required to provide targets on three output measures related to expanding apprenticeship [Section B – B1, B2, B3]</a:t>
            </a:r>
          </a:p>
          <a:p>
            <a:r>
              <a:rPr lang="en-US" sz="2800" dirty="0"/>
              <a:t>These are not participant outcomes, but program outcomes so are not reported in your data file</a:t>
            </a:r>
          </a:p>
          <a:p>
            <a:r>
              <a:rPr lang="en-US" sz="2800" dirty="0"/>
              <a:t>These output measures should be reported in Section XI.A of the QNR</a:t>
            </a:r>
          </a:p>
        </p:txBody>
      </p:sp>
    </p:spTree>
    <p:extLst>
      <p:ext uri="{BB962C8B-B14F-4D97-AF65-F5344CB8AC3E}">
        <p14:creationId xmlns:p14="http://schemas.microsoft.com/office/powerpoint/2010/main" val="2544464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06D636C-90A3-4979-BA37-BAB384B22101}" type="slidenum">
              <a:rPr lang="en-US" smtClean="0"/>
              <a:pPr/>
              <a:t>13</a:t>
            </a:fld>
            <a:endParaRPr lang="en-US"/>
          </a:p>
        </p:txBody>
      </p:sp>
      <p:sp>
        <p:nvSpPr>
          <p:cNvPr id="2" name="Title 1"/>
          <p:cNvSpPr>
            <a:spLocks noGrp="1"/>
          </p:cNvSpPr>
          <p:nvPr>
            <p:ph type="title"/>
          </p:nvPr>
        </p:nvSpPr>
        <p:spPr/>
        <p:txBody>
          <a:bodyPr>
            <a:normAutofit fontScale="90000"/>
          </a:bodyPr>
          <a:lstStyle/>
          <a:p>
            <a:r>
              <a:rPr lang="en-US" dirty="0"/>
              <a:t>Suggested Format for Reporting </a:t>
            </a:r>
            <a:br>
              <a:rPr lang="en-US" dirty="0"/>
            </a:br>
            <a:r>
              <a:rPr lang="en-US" dirty="0"/>
              <a:t>Scaling Apprenticeship Output Measures</a:t>
            </a:r>
          </a:p>
        </p:txBody>
      </p:sp>
      <p:pic>
        <p:nvPicPr>
          <p:cNvPr id="7" name="Content Placeholder 6"/>
          <p:cNvPicPr>
            <a:picLocks noGrp="1" noChangeAspect="1"/>
          </p:cNvPicPr>
          <p:nvPr>
            <p:ph idx="4294967295"/>
          </p:nvPr>
        </p:nvPicPr>
        <p:blipFill rotWithShape="1">
          <a:blip r:embed="rId3"/>
          <a:srcRect r="11469"/>
          <a:stretch/>
        </p:blipFill>
        <p:spPr>
          <a:xfrm>
            <a:off x="568980" y="1276586"/>
            <a:ext cx="11054039" cy="4304828"/>
          </a:xfrm>
          <a:prstGeom prst="rect">
            <a:avLst/>
          </a:prstGeom>
        </p:spPr>
      </p:pic>
    </p:spTree>
    <p:extLst>
      <p:ext uri="{BB962C8B-B14F-4D97-AF65-F5344CB8AC3E}">
        <p14:creationId xmlns:p14="http://schemas.microsoft.com/office/powerpoint/2010/main" val="66192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06D636C-90A3-4979-BA37-BAB384B22101}" type="slidenum">
              <a:rPr lang="en-US" smtClean="0"/>
              <a:pPr/>
              <a:t>14</a:t>
            </a:fld>
            <a:endParaRPr lang="en-US"/>
          </a:p>
        </p:txBody>
      </p:sp>
      <p:sp>
        <p:nvSpPr>
          <p:cNvPr id="2" name="Title 1"/>
          <p:cNvSpPr>
            <a:spLocks noGrp="1"/>
          </p:cNvSpPr>
          <p:nvPr>
            <p:ph type="title"/>
          </p:nvPr>
        </p:nvSpPr>
        <p:spPr/>
        <p:txBody>
          <a:bodyPr/>
          <a:lstStyle/>
          <a:p>
            <a:r>
              <a:rPr lang="en-US"/>
              <a:t>Note about QNR Attachments</a:t>
            </a:r>
            <a:endParaRPr lang="en-US" dirty="0"/>
          </a:p>
        </p:txBody>
      </p:sp>
      <p:sp>
        <p:nvSpPr>
          <p:cNvPr id="3" name="Content Placeholder 2"/>
          <p:cNvSpPr>
            <a:spLocks noGrp="1"/>
          </p:cNvSpPr>
          <p:nvPr>
            <p:ph idx="1"/>
          </p:nvPr>
        </p:nvSpPr>
        <p:spPr/>
        <p:txBody>
          <a:bodyPr/>
          <a:lstStyle/>
          <a:p>
            <a:r>
              <a:rPr lang="en-US" sz="2800" dirty="0"/>
              <a:t>Examples of Attachments</a:t>
            </a:r>
          </a:p>
          <a:p>
            <a:pPr lvl="1"/>
            <a:r>
              <a:rPr lang="en-US" sz="2800" dirty="0"/>
              <a:t>Full QNR Document (to extend past 2000 character section limit)</a:t>
            </a:r>
          </a:p>
          <a:p>
            <a:pPr lvl="1"/>
            <a:r>
              <a:rPr lang="en-US" sz="2800" dirty="0"/>
              <a:t>Flyers</a:t>
            </a:r>
          </a:p>
          <a:p>
            <a:pPr lvl="1"/>
            <a:r>
              <a:rPr lang="en-US" sz="2800" dirty="0"/>
              <a:t>Graphs and Charts</a:t>
            </a:r>
          </a:p>
          <a:p>
            <a:pPr lvl="1"/>
            <a:r>
              <a:rPr lang="en-US" sz="2800" dirty="0"/>
              <a:t>News Stories</a:t>
            </a:r>
          </a:p>
          <a:p>
            <a:pPr lvl="1"/>
            <a:endParaRPr lang="en-US" dirty="0"/>
          </a:p>
        </p:txBody>
      </p:sp>
    </p:spTree>
    <p:extLst>
      <p:ext uri="{BB962C8B-B14F-4D97-AF65-F5344CB8AC3E}">
        <p14:creationId xmlns:p14="http://schemas.microsoft.com/office/powerpoint/2010/main" val="563648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06D636C-90A3-4979-BA37-BAB384B22101}" type="slidenum">
              <a:rPr lang="en-US" smtClean="0"/>
              <a:pPr/>
              <a:t>15</a:t>
            </a:fld>
            <a:endParaRPr lang="en-US"/>
          </a:p>
        </p:txBody>
      </p:sp>
      <p:sp>
        <p:nvSpPr>
          <p:cNvPr id="2" name="Title 1"/>
          <p:cNvSpPr>
            <a:spLocks noGrp="1"/>
          </p:cNvSpPr>
          <p:nvPr>
            <p:ph type="title"/>
          </p:nvPr>
        </p:nvSpPr>
        <p:spPr/>
        <p:txBody>
          <a:bodyPr>
            <a:normAutofit/>
          </a:bodyPr>
          <a:lstStyle/>
          <a:p>
            <a:r>
              <a:rPr lang="en-US" dirty="0"/>
              <a:t>PIRL 2109-2117 Clarification: Types of Training</a:t>
            </a:r>
          </a:p>
        </p:txBody>
      </p:sp>
      <p:sp>
        <p:nvSpPr>
          <p:cNvPr id="3" name="Content Placeholder 2"/>
          <p:cNvSpPr>
            <a:spLocks noGrp="1"/>
          </p:cNvSpPr>
          <p:nvPr>
            <p:ph idx="1"/>
          </p:nvPr>
        </p:nvSpPr>
        <p:spPr/>
        <p:txBody>
          <a:bodyPr>
            <a:normAutofit/>
          </a:bodyPr>
          <a:lstStyle/>
          <a:p>
            <a:r>
              <a:rPr lang="en-US" sz="2800" dirty="0"/>
              <a:t>PIRL 2109-2117 are used by H-1B programs to specify types of training</a:t>
            </a:r>
            <a:endParaRPr lang="en-US" sz="2800" i="1" dirty="0"/>
          </a:p>
          <a:p>
            <a:r>
              <a:rPr lang="en-US" sz="2800" i="1" dirty="0"/>
              <a:t>For SA grantees, PIRL 2109-2117 are </a:t>
            </a:r>
            <a:r>
              <a:rPr lang="en-US" sz="2800" b="1" i="1" u="sng" dirty="0"/>
              <a:t>optional</a:t>
            </a:r>
          </a:p>
          <a:p>
            <a:r>
              <a:rPr lang="en-US" sz="2800" b="1" dirty="0"/>
              <a:t>If PIRL 2109-2117 are not used, they must be left blank in the data file.</a:t>
            </a:r>
          </a:p>
        </p:txBody>
      </p:sp>
    </p:spTree>
    <p:extLst>
      <p:ext uri="{BB962C8B-B14F-4D97-AF65-F5344CB8AC3E}">
        <p14:creationId xmlns:p14="http://schemas.microsoft.com/office/powerpoint/2010/main" val="4240010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06D636C-90A3-4979-BA37-BAB384B22101}" type="slidenum">
              <a:rPr lang="en-US" smtClean="0"/>
              <a:pPr/>
              <a:t>16</a:t>
            </a:fld>
            <a:endParaRPr lang="en-US"/>
          </a:p>
        </p:txBody>
      </p:sp>
      <p:sp>
        <p:nvSpPr>
          <p:cNvPr id="2" name="Title 1"/>
          <p:cNvSpPr>
            <a:spLocks noGrp="1"/>
          </p:cNvSpPr>
          <p:nvPr>
            <p:ph type="title"/>
          </p:nvPr>
        </p:nvSpPr>
        <p:spPr/>
        <p:txBody>
          <a:bodyPr>
            <a:normAutofit fontScale="90000"/>
          </a:bodyPr>
          <a:lstStyle/>
          <a:p>
            <a:r>
              <a:rPr lang="en-US" dirty="0"/>
              <a:t>SA Performance Reporting Handbook 2.0 and Updated PIRL Available Now!</a:t>
            </a:r>
          </a:p>
        </p:txBody>
      </p:sp>
      <p:sp>
        <p:nvSpPr>
          <p:cNvPr id="3" name="Content Placeholder 2"/>
          <p:cNvSpPr>
            <a:spLocks noGrp="1"/>
          </p:cNvSpPr>
          <p:nvPr>
            <p:ph idx="1"/>
          </p:nvPr>
        </p:nvSpPr>
        <p:spPr/>
        <p:txBody>
          <a:bodyPr/>
          <a:lstStyle/>
          <a:p>
            <a:r>
              <a:rPr lang="en-US" sz="3200"/>
              <a:t>Updated charts and appendices</a:t>
            </a:r>
          </a:p>
          <a:p>
            <a:r>
              <a:rPr lang="en-US" sz="3200"/>
              <a:t>Clarifications on reporting definitions for some terms</a:t>
            </a:r>
          </a:p>
          <a:p>
            <a:r>
              <a:rPr lang="en-US" sz="3200"/>
              <a:t>Approved logic and aggregation rules </a:t>
            </a:r>
          </a:p>
          <a:p>
            <a:pPr marL="0" indent="0">
              <a:buNone/>
            </a:pPr>
            <a:endParaRPr lang="en-US"/>
          </a:p>
          <a:p>
            <a:endParaRPr lang="en-US" dirty="0"/>
          </a:p>
        </p:txBody>
      </p:sp>
      <p:sp>
        <p:nvSpPr>
          <p:cNvPr id="5" name="Rectangle 4"/>
          <p:cNvSpPr/>
          <p:nvPr/>
        </p:nvSpPr>
        <p:spPr>
          <a:xfrm>
            <a:off x="3667126" y="4841707"/>
            <a:ext cx="6160466" cy="923330"/>
          </a:xfrm>
          <a:prstGeom prst="rect">
            <a:avLst/>
          </a:prstGeom>
          <a:solidFill>
            <a:schemeClr val="bg2">
              <a:lumMod val="90000"/>
            </a:schemeClr>
          </a:solidFill>
        </p:spPr>
        <p:txBody>
          <a:bodyPr wrap="square">
            <a:spAutoFit/>
          </a:bodyPr>
          <a:lstStyle/>
          <a:p>
            <a:pPr defTabSz="457200">
              <a:defRPr/>
            </a:pPr>
            <a:r>
              <a:rPr lang="en-US" dirty="0">
                <a:solidFill>
                  <a:srgbClr val="242021"/>
                </a:solidFill>
                <a:latin typeface="Arial" panose="020B0604020202020204"/>
                <a:hlinkClick r:id="rId3"/>
              </a:rPr>
              <a:t>https://www.workforcegps.org/events/2019/08/29/17/30/H-1B-Scaling-Apprenticeship-Performance-Reporting-Orientation-Webinar-1-0</a:t>
            </a:r>
            <a:endParaRPr lang="en-US" dirty="0">
              <a:solidFill>
                <a:srgbClr val="242021"/>
              </a:solidFill>
              <a:latin typeface="Arial" panose="020B0604020202020204"/>
            </a:endParaRPr>
          </a:p>
        </p:txBody>
      </p:sp>
      <p:pic>
        <p:nvPicPr>
          <p:cNvPr id="6" name="Picture 5">
            <a:extLst>
              <a:ext uri="{FF2B5EF4-FFF2-40B4-BE49-F238E27FC236}">
                <a16:creationId xmlns:a16="http://schemas.microsoft.com/office/drawing/2014/main" id="{C3C89350-D02E-4C32-BF03-A521343EC508}"/>
              </a:ext>
            </a:extLst>
          </p:cNvPr>
          <p:cNvPicPr>
            <a:picLocks noChangeAspect="1"/>
          </p:cNvPicPr>
          <p:nvPr/>
        </p:nvPicPr>
        <p:blipFill>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995956">
            <a:off x="2313168" y="4908862"/>
            <a:ext cx="1294965" cy="789020"/>
          </a:xfrm>
          <a:prstGeom prst="rect">
            <a:avLst/>
          </a:prstGeom>
        </p:spPr>
      </p:pic>
    </p:spTree>
    <p:extLst>
      <p:ext uri="{BB962C8B-B14F-4D97-AF65-F5344CB8AC3E}">
        <p14:creationId xmlns:p14="http://schemas.microsoft.com/office/powerpoint/2010/main" val="2677040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2664C8-1C54-42A9-872B-4F528BA33384}"/>
              </a:ext>
            </a:extLst>
          </p:cNvPr>
          <p:cNvSpPr>
            <a:spLocks noGrp="1"/>
          </p:cNvSpPr>
          <p:nvPr>
            <p:ph type="title"/>
          </p:nvPr>
        </p:nvSpPr>
        <p:spPr/>
        <p:txBody>
          <a:bodyPr/>
          <a:lstStyle/>
          <a:p>
            <a:r>
              <a:rPr lang="en-US" dirty="0"/>
              <a:t>Any Questions?</a:t>
            </a:r>
          </a:p>
        </p:txBody>
      </p:sp>
      <p:sp>
        <p:nvSpPr>
          <p:cNvPr id="4" name="Text Placeholder 3">
            <a:extLst>
              <a:ext uri="{FF2B5EF4-FFF2-40B4-BE49-F238E27FC236}">
                <a16:creationId xmlns:a16="http://schemas.microsoft.com/office/drawing/2014/main" id="{5B20488F-1821-49AE-BE23-87837D79673B}"/>
              </a:ext>
            </a:extLst>
          </p:cNvPr>
          <p:cNvSpPr>
            <a:spLocks noGrp="1"/>
          </p:cNvSpPr>
          <p:nvPr>
            <p:ph type="body" sz="quarter" idx="13"/>
          </p:nvPr>
        </p:nvSpPr>
        <p:spPr/>
        <p:txBody>
          <a:bodyPr/>
          <a:lstStyle/>
          <a:p>
            <a:r>
              <a:rPr lang="en-US" dirty="0"/>
              <a:t>Enter your questions in the chat window</a:t>
            </a:r>
          </a:p>
        </p:txBody>
      </p:sp>
      <p:sp>
        <p:nvSpPr>
          <p:cNvPr id="2" name="Slide Number Placeholder 1"/>
          <p:cNvSpPr>
            <a:spLocks noGrp="1"/>
          </p:cNvSpPr>
          <p:nvPr>
            <p:ph type="sldNum" sz="quarter" idx="4294967295"/>
          </p:nvPr>
        </p:nvSpPr>
        <p:spPr>
          <a:xfrm>
            <a:off x="11537950" y="6356350"/>
            <a:ext cx="654050" cy="365125"/>
          </a:xfrm>
        </p:spPr>
        <p:txBody>
          <a:bodyPr/>
          <a:lstStyle/>
          <a:p>
            <a:pPr algn="r" defTabSz="457200">
              <a:defRPr/>
            </a:pPr>
            <a:fld id="{706D636C-90A3-4979-BA37-BAB384B22101}" type="slidenum">
              <a:rPr lang="en-US" sz="1400" b="0">
                <a:solidFill>
                  <a:srgbClr val="124D95">
                    <a:lumMod val="40000"/>
                    <a:lumOff val="60000"/>
                  </a:srgbClr>
                </a:solidFill>
                <a:latin typeface="Arial" panose="020B0604020202020204"/>
              </a:rPr>
              <a:pPr algn="r" defTabSz="457200">
                <a:defRPr/>
              </a:pPr>
              <a:t>17</a:t>
            </a:fld>
            <a:endParaRPr lang="en-US" sz="1400" b="0" dirty="0">
              <a:solidFill>
                <a:srgbClr val="124D95">
                  <a:lumMod val="40000"/>
                  <a:lumOff val="60000"/>
                </a:srgbClr>
              </a:solidFill>
              <a:latin typeface="Arial" panose="020B0604020202020204"/>
            </a:endParaRPr>
          </a:p>
        </p:txBody>
      </p:sp>
    </p:spTree>
    <p:extLst>
      <p:ext uri="{BB962C8B-B14F-4D97-AF65-F5344CB8AC3E}">
        <p14:creationId xmlns:p14="http://schemas.microsoft.com/office/powerpoint/2010/main" val="79043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Creating a Data File</a:t>
            </a:r>
            <a:endParaRPr lang="en-US" dirty="0"/>
          </a:p>
        </p:txBody>
      </p:sp>
      <p:sp>
        <p:nvSpPr>
          <p:cNvPr id="5" name="Text Placeholder 3"/>
          <p:cNvSpPr>
            <a:spLocks noGrp="1"/>
          </p:cNvSpPr>
          <p:nvPr>
            <p:ph type="body" idx="1"/>
          </p:nvPr>
        </p:nvSpPr>
        <p:spPr/>
        <p:txBody>
          <a:bodyPr/>
          <a:lstStyle/>
          <a:p>
            <a:r>
              <a:rPr lang="en-US"/>
              <a:t>Data File Format and Technical Requirements</a:t>
            </a:r>
          </a:p>
          <a:p>
            <a:r>
              <a:rPr lang="en-US"/>
              <a:t>Case Management </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18</a:t>
            </a:fld>
            <a:endParaRPr lang="en-US"/>
          </a:p>
        </p:txBody>
      </p:sp>
    </p:spTree>
    <p:extLst>
      <p:ext uri="{BB962C8B-B14F-4D97-AF65-F5344CB8AC3E}">
        <p14:creationId xmlns:p14="http://schemas.microsoft.com/office/powerpoint/2010/main" val="1141308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From a Data File to a QPR</a:t>
            </a:r>
          </a:p>
        </p:txBody>
      </p:sp>
      <p:sp>
        <p:nvSpPr>
          <p:cNvPr id="5" name="Slide Number Placeholder 4"/>
          <p:cNvSpPr>
            <a:spLocks noGrp="1"/>
          </p:cNvSpPr>
          <p:nvPr>
            <p:ph type="sldNum" sz="quarter" idx="4294967295"/>
          </p:nvPr>
        </p:nvSpPr>
        <p:spPr>
          <a:xfrm>
            <a:off x="11647007" y="6356350"/>
            <a:ext cx="654050" cy="365125"/>
          </a:xfrm>
        </p:spPr>
        <p:txBody>
          <a:bodyPr/>
          <a:lstStyle/>
          <a:p>
            <a:pPr algn="r" defTabSz="457200">
              <a:defRPr/>
            </a:pPr>
            <a:fld id="{706D636C-90A3-4979-BA37-BAB384B22101}" type="slidenum">
              <a:rPr lang="en-US" sz="1400" b="0">
                <a:solidFill>
                  <a:srgbClr val="124D95">
                    <a:lumMod val="40000"/>
                    <a:lumOff val="60000"/>
                  </a:srgbClr>
                </a:solidFill>
                <a:latin typeface="Arial" panose="020B0604020202020204"/>
              </a:rPr>
              <a:pPr algn="r" defTabSz="457200">
                <a:defRPr/>
              </a:pPr>
              <a:t>19</a:t>
            </a:fld>
            <a:endParaRPr lang="en-US" sz="1400" b="0">
              <a:solidFill>
                <a:srgbClr val="124D95">
                  <a:lumMod val="40000"/>
                  <a:lumOff val="60000"/>
                </a:srgbClr>
              </a:solidFill>
              <a:latin typeface="Arial" panose="020B0604020202020204"/>
            </a:endParaRPr>
          </a:p>
        </p:txBody>
      </p:sp>
      <p:graphicFrame>
        <p:nvGraphicFramePr>
          <p:cNvPr id="7" name="Content Placeholder 6"/>
          <p:cNvGraphicFramePr>
            <a:graphicFrameLocks noGrp="1"/>
          </p:cNvGraphicFramePr>
          <p:nvPr>
            <p:ph sz="half" idx="4294967295"/>
            <p:extLst>
              <p:ext uri="{D42A27DB-BD31-4B8C-83A1-F6EECF244321}">
                <p14:modId xmlns:p14="http://schemas.microsoft.com/office/powerpoint/2010/main" val="3901939475"/>
              </p:ext>
            </p:extLst>
          </p:nvPr>
        </p:nvGraphicFramePr>
        <p:xfrm>
          <a:off x="301976" y="4129088"/>
          <a:ext cx="4520930" cy="1235847"/>
        </p:xfrm>
        <a:graphic>
          <a:graphicData uri="http://schemas.openxmlformats.org/drawingml/2006/table">
            <a:tbl>
              <a:tblPr firstRow="1" firstCol="1" lastRow="1" lastCol="1" bandRow="1" bandCol="1"/>
              <a:tblGrid>
                <a:gridCol w="1171739">
                  <a:extLst>
                    <a:ext uri="{9D8B030D-6E8A-4147-A177-3AD203B41FA5}">
                      <a16:colId xmlns:a16="http://schemas.microsoft.com/office/drawing/2014/main" val="1639385036"/>
                    </a:ext>
                  </a:extLst>
                </a:gridCol>
                <a:gridCol w="553416">
                  <a:extLst>
                    <a:ext uri="{9D8B030D-6E8A-4147-A177-3AD203B41FA5}">
                      <a16:colId xmlns:a16="http://schemas.microsoft.com/office/drawing/2014/main" val="2620878123"/>
                    </a:ext>
                  </a:extLst>
                </a:gridCol>
                <a:gridCol w="1046708">
                  <a:extLst>
                    <a:ext uri="{9D8B030D-6E8A-4147-A177-3AD203B41FA5}">
                      <a16:colId xmlns:a16="http://schemas.microsoft.com/office/drawing/2014/main" val="3691819216"/>
                    </a:ext>
                  </a:extLst>
                </a:gridCol>
                <a:gridCol w="144145">
                  <a:extLst>
                    <a:ext uri="{9D8B030D-6E8A-4147-A177-3AD203B41FA5}">
                      <a16:colId xmlns:a16="http://schemas.microsoft.com/office/drawing/2014/main" val="4039242891"/>
                    </a:ext>
                  </a:extLst>
                </a:gridCol>
                <a:gridCol w="645669">
                  <a:extLst>
                    <a:ext uri="{9D8B030D-6E8A-4147-A177-3AD203B41FA5}">
                      <a16:colId xmlns:a16="http://schemas.microsoft.com/office/drawing/2014/main" val="2516015093"/>
                    </a:ext>
                  </a:extLst>
                </a:gridCol>
                <a:gridCol w="319751">
                  <a:extLst>
                    <a:ext uri="{9D8B030D-6E8A-4147-A177-3AD203B41FA5}">
                      <a16:colId xmlns:a16="http://schemas.microsoft.com/office/drawing/2014/main" val="828139260"/>
                    </a:ext>
                  </a:extLst>
                </a:gridCol>
                <a:gridCol w="319751">
                  <a:extLst>
                    <a:ext uri="{9D8B030D-6E8A-4147-A177-3AD203B41FA5}">
                      <a16:colId xmlns:a16="http://schemas.microsoft.com/office/drawing/2014/main" val="2448457119"/>
                    </a:ext>
                  </a:extLst>
                </a:gridCol>
                <a:gridCol w="319751">
                  <a:extLst>
                    <a:ext uri="{9D8B030D-6E8A-4147-A177-3AD203B41FA5}">
                      <a16:colId xmlns:a16="http://schemas.microsoft.com/office/drawing/2014/main" val="292740765"/>
                    </a:ext>
                  </a:extLst>
                </a:gridCol>
              </a:tblGrid>
              <a:tr h="308962">
                <a:tc>
                  <a:txBody>
                    <a:bodyPr/>
                    <a:lstStyle/>
                    <a:p>
                      <a:pPr marL="122555" marR="0" algn="r">
                        <a:spcBef>
                          <a:spcPts val="275"/>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100000000001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tc>
                  <a:txBody>
                    <a:bodyPr/>
                    <a:lstStyle/>
                    <a:p>
                      <a:pPr marL="0" marR="0" algn="r">
                        <a:spcBef>
                          <a:spcPts val="275"/>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MA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tc>
                  <a:txBody>
                    <a:bodyPr/>
                    <a:lstStyle/>
                    <a:p>
                      <a:pPr marL="68580" marR="0" algn="r">
                        <a:spcBef>
                          <a:spcPts val="275"/>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SARAP11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tc>
                  <a:txBody>
                    <a:bodyPr/>
                    <a:lstStyle/>
                    <a:p>
                      <a:pPr marL="0" marR="0" algn="r">
                        <a:spcBef>
                          <a:spcPts val="275"/>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tc>
                  <a:txBody>
                    <a:bodyPr/>
                    <a:lstStyle/>
                    <a:p>
                      <a:pPr marL="0" marR="0" algn="r">
                        <a:spcBef>
                          <a:spcPts val="275"/>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tc>
                  <a:txBody>
                    <a:bodyPr/>
                    <a:lstStyle/>
                    <a:p>
                      <a:pPr marL="0" marR="0" algn="r">
                        <a:spcBef>
                          <a:spcPts val="275"/>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tc>
                  <a:txBody>
                    <a:bodyPr/>
                    <a:lstStyle/>
                    <a:p>
                      <a:pPr marL="0" marR="0" algn="r">
                        <a:spcBef>
                          <a:spcPts val="275"/>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tc>
                  <a:txBody>
                    <a:bodyPr/>
                    <a:lstStyle/>
                    <a:p>
                      <a:pPr marL="0" marR="0" algn="r">
                        <a:spcBef>
                          <a:spcPts val="275"/>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extLst>
                  <a:ext uri="{0D108BD9-81ED-4DB2-BD59-A6C34878D82A}">
                    <a16:rowId xmlns:a16="http://schemas.microsoft.com/office/drawing/2014/main" val="3990832852"/>
                  </a:ext>
                </a:extLst>
              </a:tr>
              <a:tr h="309656">
                <a:tc>
                  <a:txBody>
                    <a:bodyPr/>
                    <a:lstStyle/>
                    <a:p>
                      <a:pPr marL="122555" marR="0" algn="r">
                        <a:spcBef>
                          <a:spcPts val="29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100000000002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D4EE"/>
                    </a:solidFill>
                  </a:tcPr>
                </a:tc>
                <a:tc>
                  <a:txBody>
                    <a:bodyPr/>
                    <a:lstStyle/>
                    <a:p>
                      <a:pPr marL="0" marR="0" algn="r">
                        <a:spcBef>
                          <a:spcPts val="34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FL</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D4EE"/>
                    </a:solidFill>
                  </a:tcPr>
                </a:tc>
                <a:tc>
                  <a:txBody>
                    <a:bodyPr/>
                    <a:lstStyle/>
                    <a:p>
                      <a:pPr marL="68580" marR="0" algn="r">
                        <a:spcBef>
                          <a:spcPts val="34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SAUAP22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D4EE"/>
                    </a:solidFill>
                  </a:tcPr>
                </a:tc>
                <a:tc>
                  <a:txBody>
                    <a:bodyPr/>
                    <a:lstStyle/>
                    <a:p>
                      <a:pPr marL="0" marR="0" algn="r">
                        <a:spcBef>
                          <a:spcPts val="34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D4EE"/>
                    </a:solidFill>
                  </a:tcPr>
                </a:tc>
                <a:tc>
                  <a:txBody>
                    <a:bodyPr/>
                    <a:lstStyle/>
                    <a:p>
                      <a:pPr marL="0" marR="0" algn="r">
                        <a:spcBef>
                          <a:spcPts val="34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D4EE"/>
                    </a:solidFill>
                  </a:tcPr>
                </a:tc>
                <a:tc>
                  <a:txBody>
                    <a:bodyPr/>
                    <a:lstStyle/>
                    <a:p>
                      <a:pPr marL="0" marR="0" algn="r">
                        <a:spcBef>
                          <a:spcPts val="34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D4EE"/>
                    </a:solidFill>
                  </a:tcPr>
                </a:tc>
                <a:tc>
                  <a:txBody>
                    <a:bodyPr/>
                    <a:lstStyle/>
                    <a:p>
                      <a:pPr marL="0" marR="0" algn="r">
                        <a:spcBef>
                          <a:spcPts val="34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D4EE"/>
                    </a:solidFill>
                  </a:tcPr>
                </a:tc>
                <a:tc>
                  <a:txBody>
                    <a:bodyPr/>
                    <a:lstStyle/>
                    <a:p>
                      <a:pPr marL="0" marR="0" algn="r">
                        <a:spcBef>
                          <a:spcPts val="34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D4EE"/>
                    </a:solidFill>
                  </a:tcPr>
                </a:tc>
                <a:extLst>
                  <a:ext uri="{0D108BD9-81ED-4DB2-BD59-A6C34878D82A}">
                    <a16:rowId xmlns:a16="http://schemas.microsoft.com/office/drawing/2014/main" val="3778029579"/>
                  </a:ext>
                </a:extLst>
              </a:tr>
              <a:tr h="308962">
                <a:tc>
                  <a:txBody>
                    <a:bodyPr/>
                    <a:lstStyle/>
                    <a:p>
                      <a:pPr marL="122555" marR="0" algn="r">
                        <a:spcBef>
                          <a:spcPts val="285"/>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100000000003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tc>
                  <a:txBody>
                    <a:bodyPr/>
                    <a:lstStyle/>
                    <a:p>
                      <a:pPr marL="0" marR="0" algn="r">
                        <a:spcBef>
                          <a:spcPts val="34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CA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tc>
                  <a:txBody>
                    <a:bodyPr/>
                    <a:lstStyle/>
                    <a:p>
                      <a:pPr marL="61595" marR="0" algn="r">
                        <a:spcBef>
                          <a:spcPts val="34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SAPRE33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tc>
                  <a:txBody>
                    <a:bodyPr/>
                    <a:lstStyle/>
                    <a:p>
                      <a:pPr marL="0" marR="0" algn="r">
                        <a:spcBef>
                          <a:spcPts val="34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tc>
                  <a:txBody>
                    <a:bodyPr/>
                    <a:lstStyle/>
                    <a:p>
                      <a:pPr marL="60960" marR="0" algn="r">
                        <a:spcBef>
                          <a:spcPts val="34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tc>
                  <a:txBody>
                    <a:bodyPr/>
                    <a:lstStyle/>
                    <a:p>
                      <a:pPr marL="61595" marR="0" algn="r">
                        <a:spcBef>
                          <a:spcPts val="34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tc>
                  <a:txBody>
                    <a:bodyPr/>
                    <a:lstStyle/>
                    <a:p>
                      <a:pPr marL="60960" marR="0" algn="r">
                        <a:spcBef>
                          <a:spcPts val="34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tc>
                  <a:txBody>
                    <a:bodyPr/>
                    <a:lstStyle/>
                    <a:p>
                      <a:pPr marL="61595" marR="0" algn="r">
                        <a:spcBef>
                          <a:spcPts val="34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extLst>
                  <a:ext uri="{0D108BD9-81ED-4DB2-BD59-A6C34878D82A}">
                    <a16:rowId xmlns:a16="http://schemas.microsoft.com/office/drawing/2014/main" val="1019322048"/>
                  </a:ext>
                </a:extLst>
              </a:tr>
              <a:tr h="308267">
                <a:tc>
                  <a:txBody>
                    <a:bodyPr/>
                    <a:lstStyle/>
                    <a:p>
                      <a:pPr marL="122555" marR="0" algn="r">
                        <a:spcBef>
                          <a:spcPts val="275"/>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100000000004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D4EE"/>
                    </a:solidFill>
                  </a:tcPr>
                </a:tc>
                <a:tc>
                  <a:txBody>
                    <a:bodyPr/>
                    <a:lstStyle/>
                    <a:p>
                      <a:pPr marL="0" marR="0" algn="r">
                        <a:spcBef>
                          <a:spcPts val="275"/>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AZ</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D4EE"/>
                    </a:solidFill>
                  </a:tcPr>
                </a:tc>
                <a:tc>
                  <a:txBody>
                    <a:bodyPr/>
                    <a:lstStyle/>
                    <a:p>
                      <a:pPr marL="61595" marR="0" algn="r">
                        <a:spcBef>
                          <a:spcPts val="275"/>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SANONE4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D4EE"/>
                    </a:solidFill>
                  </a:tcPr>
                </a:tc>
                <a:tc>
                  <a:txBody>
                    <a:bodyPr/>
                    <a:lstStyle/>
                    <a:p>
                      <a:pPr marL="0" marR="0" algn="r">
                        <a:spcBef>
                          <a:spcPts val="275"/>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D4EE"/>
                    </a:solidFill>
                  </a:tcPr>
                </a:tc>
                <a:tc>
                  <a:txBody>
                    <a:bodyPr/>
                    <a:lstStyle/>
                    <a:p>
                      <a:pPr marL="60960" marR="0" algn="r">
                        <a:spcBef>
                          <a:spcPts val="275"/>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D4EE"/>
                    </a:solidFill>
                  </a:tcPr>
                </a:tc>
                <a:tc>
                  <a:txBody>
                    <a:bodyPr/>
                    <a:lstStyle/>
                    <a:p>
                      <a:pPr marL="61595" marR="0" algn="r">
                        <a:spcBef>
                          <a:spcPts val="275"/>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D4EE"/>
                    </a:solidFill>
                  </a:tcPr>
                </a:tc>
                <a:tc>
                  <a:txBody>
                    <a:bodyPr/>
                    <a:lstStyle/>
                    <a:p>
                      <a:pPr marL="60960" marR="0" algn="r">
                        <a:spcBef>
                          <a:spcPts val="275"/>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D4EE"/>
                    </a:solidFill>
                  </a:tcPr>
                </a:tc>
                <a:tc>
                  <a:txBody>
                    <a:bodyPr/>
                    <a:lstStyle/>
                    <a:p>
                      <a:pPr marL="61595" marR="0" algn="r">
                        <a:spcBef>
                          <a:spcPts val="275"/>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D4EE"/>
                    </a:solidFill>
                  </a:tcPr>
                </a:tc>
                <a:extLst>
                  <a:ext uri="{0D108BD9-81ED-4DB2-BD59-A6C34878D82A}">
                    <a16:rowId xmlns:a16="http://schemas.microsoft.com/office/drawing/2014/main" val="2058804273"/>
                  </a:ext>
                </a:extLst>
              </a:tr>
            </a:tbl>
          </a:graphicData>
        </a:graphic>
      </p:graphicFrame>
      <p:sp>
        <p:nvSpPr>
          <p:cNvPr id="9" name="AutoShape 3"/>
          <p:cNvSpPr>
            <a:spLocks noChangeArrowheads="1"/>
          </p:cNvSpPr>
          <p:nvPr/>
        </p:nvSpPr>
        <p:spPr bwMode="auto">
          <a:xfrm>
            <a:off x="301976" y="1378226"/>
            <a:ext cx="2185214" cy="1246953"/>
          </a:xfrm>
          <a:prstGeom prst="roundRect">
            <a:avLst>
              <a:gd name="adj" fmla="val 16667"/>
            </a:avLst>
          </a:prstGeom>
          <a:solidFill>
            <a:srgbClr val="FFFF00"/>
          </a:solidFill>
          <a:ln w="9525">
            <a:solidFill>
              <a:srgbClr val="000000"/>
            </a:solidFill>
            <a:round/>
            <a:headEnd/>
            <a:tailEnd/>
          </a:ln>
          <a:effectLst>
            <a:outerShdw dist="35921" dir="2700000" algn="ctr" rotWithShape="0">
              <a:srgbClr val="000000"/>
            </a:outerShdw>
          </a:effectLst>
        </p:spPr>
        <p:txBody>
          <a:bodyPr lIns="8443" rIns="8443" anchor="ctr"/>
          <a:lstStyle/>
          <a:p>
            <a:pPr algn="ctr" eaLnBrk="0" hangingPunct="0">
              <a:defRPr/>
            </a:pPr>
            <a:r>
              <a:rPr lang="en-US" sz="1400" b="1" u="sng" kern="0" dirty="0">
                <a:latin typeface="Arial" charset="0"/>
              </a:rPr>
              <a:t>Pre-award</a:t>
            </a:r>
            <a:r>
              <a:rPr lang="en-US" sz="1400" b="1" kern="0" dirty="0">
                <a:latin typeface="Arial" charset="0"/>
              </a:rPr>
              <a:t>: Grantees submitted real-time aggregate performance targets on participants (Webinar 2.0 Review)</a:t>
            </a:r>
          </a:p>
        </p:txBody>
      </p:sp>
      <p:sp>
        <p:nvSpPr>
          <p:cNvPr id="10" name="AutoShape 3"/>
          <p:cNvSpPr>
            <a:spLocks noChangeArrowheads="1"/>
          </p:cNvSpPr>
          <p:nvPr/>
        </p:nvSpPr>
        <p:spPr bwMode="auto">
          <a:xfrm>
            <a:off x="301976" y="2695431"/>
            <a:ext cx="2185214" cy="1298714"/>
          </a:xfrm>
          <a:prstGeom prst="roundRect">
            <a:avLst>
              <a:gd name="adj" fmla="val 16667"/>
            </a:avLst>
          </a:prstGeom>
          <a:solidFill>
            <a:srgbClr val="FFFF00"/>
          </a:solidFill>
          <a:ln w="9525">
            <a:solidFill>
              <a:srgbClr val="000000"/>
            </a:solidFill>
            <a:round/>
            <a:headEnd/>
            <a:tailEnd/>
          </a:ln>
          <a:effectLst>
            <a:outerShdw dist="35921" dir="2700000" algn="ctr" rotWithShape="0">
              <a:srgbClr val="000000"/>
            </a:outerShdw>
          </a:effectLst>
        </p:spPr>
        <p:txBody>
          <a:bodyPr lIns="8443" rIns="8443" anchor="ctr"/>
          <a:lstStyle/>
          <a:p>
            <a:pPr algn="ctr" eaLnBrk="0" hangingPunct="0">
              <a:defRPr/>
            </a:pPr>
            <a:r>
              <a:rPr lang="en-US" sz="1400" b="1" u="sng" kern="0" dirty="0">
                <a:latin typeface="Arial" charset="0"/>
              </a:rPr>
              <a:t>Post </a:t>
            </a:r>
            <a:r>
              <a:rPr lang="en-US" sz="1400" b="1" u="sng" kern="0" dirty="0" err="1">
                <a:latin typeface="Arial" charset="0"/>
              </a:rPr>
              <a:t>Qtr</a:t>
            </a:r>
            <a:r>
              <a:rPr lang="en-US" sz="1400" b="1" u="sng" kern="0" dirty="0">
                <a:latin typeface="Arial" charset="0"/>
              </a:rPr>
              <a:t> 2</a:t>
            </a:r>
            <a:r>
              <a:rPr lang="en-US" sz="1400" b="1" kern="0" dirty="0">
                <a:latin typeface="Arial" charset="0"/>
              </a:rPr>
              <a:t>: Grantee develops a data file on participants using PIRL data elements</a:t>
            </a:r>
          </a:p>
          <a:p>
            <a:pPr algn="ctr" eaLnBrk="0" hangingPunct="0">
              <a:defRPr/>
            </a:pPr>
            <a:r>
              <a:rPr lang="en-US" sz="1400" b="1" kern="0" dirty="0">
                <a:latin typeface="Arial" charset="0"/>
              </a:rPr>
              <a:t>(Webinar 2.0 Review)</a:t>
            </a:r>
          </a:p>
        </p:txBody>
      </p:sp>
      <p:pic>
        <p:nvPicPr>
          <p:cNvPr id="1028" name="Picture 1" descr="image001"/>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833318" y="1724735"/>
            <a:ext cx="3452851" cy="4631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3"/>
          <p:cNvSpPr>
            <a:spLocks noChangeArrowheads="1"/>
          </p:cNvSpPr>
          <p:nvPr/>
        </p:nvSpPr>
        <p:spPr bwMode="auto">
          <a:xfrm>
            <a:off x="8948258" y="1378227"/>
            <a:ext cx="1648392" cy="1020533"/>
          </a:xfrm>
          <a:prstGeom prst="roundRect">
            <a:avLst>
              <a:gd name="adj" fmla="val 16667"/>
            </a:avLst>
          </a:prstGeom>
          <a:solidFill>
            <a:schemeClr val="accent6">
              <a:lumMod val="40000"/>
              <a:lumOff val="60000"/>
            </a:schemeClr>
          </a:solidFill>
          <a:ln w="9525">
            <a:solidFill>
              <a:srgbClr val="000000"/>
            </a:solidFill>
            <a:round/>
            <a:headEnd/>
            <a:tailEnd/>
          </a:ln>
          <a:effectLst>
            <a:outerShdw dist="35921" dir="2700000" algn="ctr" rotWithShape="0">
              <a:srgbClr val="000000"/>
            </a:outerShdw>
          </a:effectLst>
        </p:spPr>
        <p:txBody>
          <a:bodyPr lIns="8443" rIns="8443" anchor="ctr"/>
          <a:lstStyle/>
          <a:p>
            <a:pPr algn="ctr" eaLnBrk="0" hangingPunct="0">
              <a:defRPr/>
            </a:pPr>
            <a:r>
              <a:rPr lang="en-US" sz="1400" b="1" kern="0" dirty="0">
                <a:latin typeface="Arial" charset="0"/>
              </a:rPr>
              <a:t>Grantee’s QPR data can be used to assess progress on the targets </a:t>
            </a:r>
          </a:p>
        </p:txBody>
      </p:sp>
      <p:sp>
        <p:nvSpPr>
          <p:cNvPr id="11" name="AutoShape 7"/>
          <p:cNvSpPr>
            <a:spLocks noChangeArrowheads="1"/>
          </p:cNvSpPr>
          <p:nvPr/>
        </p:nvSpPr>
        <p:spPr bwMode="auto">
          <a:xfrm>
            <a:off x="6520925" y="1378227"/>
            <a:ext cx="1658706" cy="1070588"/>
          </a:xfrm>
          <a:prstGeom prst="roundRect">
            <a:avLst>
              <a:gd name="adj" fmla="val 16667"/>
            </a:avLst>
          </a:prstGeom>
          <a:solidFill>
            <a:schemeClr val="accent6">
              <a:lumMod val="40000"/>
              <a:lumOff val="60000"/>
            </a:schemeClr>
          </a:solidFill>
          <a:ln w="9525">
            <a:solidFill>
              <a:srgbClr val="000000"/>
            </a:solidFill>
            <a:round/>
            <a:headEnd/>
            <a:tailEnd/>
          </a:ln>
          <a:effectLst>
            <a:outerShdw dist="35921" dir="2700000" algn="ctr" rotWithShape="0">
              <a:srgbClr val="000000"/>
            </a:outerShdw>
          </a:effectLst>
        </p:spPr>
        <p:txBody>
          <a:bodyPr lIns="42217" rIns="42217" anchor="ctr"/>
          <a:lstStyle/>
          <a:p>
            <a:pPr algn="ctr" eaLnBrk="0" hangingPunct="0">
              <a:defRPr/>
            </a:pPr>
            <a:r>
              <a:rPr lang="en-US" sz="1400" b="1" kern="0" dirty="0">
                <a:latin typeface="Arial" charset="0"/>
              </a:rPr>
              <a:t>WIPS generates a QPR of aggregate data and grantee certifies it</a:t>
            </a:r>
          </a:p>
        </p:txBody>
      </p:sp>
      <p:sp>
        <p:nvSpPr>
          <p:cNvPr id="12" name="AutoShape 3"/>
          <p:cNvSpPr>
            <a:spLocks noChangeArrowheads="1"/>
          </p:cNvSpPr>
          <p:nvPr/>
        </p:nvSpPr>
        <p:spPr bwMode="auto">
          <a:xfrm>
            <a:off x="5156984" y="2703444"/>
            <a:ext cx="1821823" cy="1055123"/>
          </a:xfrm>
          <a:prstGeom prst="roundRect">
            <a:avLst>
              <a:gd name="adj" fmla="val 16667"/>
            </a:avLst>
          </a:prstGeom>
          <a:solidFill>
            <a:schemeClr val="accent6">
              <a:lumMod val="40000"/>
              <a:lumOff val="60000"/>
            </a:schemeClr>
          </a:solidFill>
          <a:ln w="9525">
            <a:solidFill>
              <a:srgbClr val="000000"/>
            </a:solidFill>
            <a:round/>
            <a:headEnd/>
            <a:tailEnd/>
          </a:ln>
          <a:effectLst>
            <a:outerShdw dist="35921" dir="2700000" algn="ctr" rotWithShape="0">
              <a:srgbClr val="000000"/>
            </a:outerShdw>
          </a:effectLst>
        </p:spPr>
        <p:txBody>
          <a:bodyPr lIns="8443" rIns="8443" anchor="ctr"/>
          <a:lstStyle/>
          <a:p>
            <a:pPr algn="ctr" eaLnBrk="0" hangingPunct="0">
              <a:defRPr/>
            </a:pPr>
            <a:r>
              <a:rPr lang="en-US" sz="1400" b="1" kern="0" dirty="0">
                <a:latin typeface="Arial" charset="0"/>
              </a:rPr>
              <a:t>Grantee uploads participant data file to WIPS and resolves file errors</a:t>
            </a:r>
          </a:p>
        </p:txBody>
      </p:sp>
      <p:sp>
        <p:nvSpPr>
          <p:cNvPr id="8" name="Right Arrow 7"/>
          <p:cNvSpPr/>
          <p:nvPr/>
        </p:nvSpPr>
        <p:spPr>
          <a:xfrm>
            <a:off x="6461088" y="4509398"/>
            <a:ext cx="603504" cy="4754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Arial" panose="020B0604020202020204"/>
            </a:endParaRPr>
          </a:p>
        </p:txBody>
      </p:sp>
    </p:spTree>
    <p:extLst>
      <p:ext uri="{BB962C8B-B14F-4D97-AF65-F5344CB8AC3E}">
        <p14:creationId xmlns:p14="http://schemas.microsoft.com/office/powerpoint/2010/main" val="4180260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5F0074-9D2B-403C-8E87-BBB17BDA4EE1}"/>
              </a:ext>
            </a:extLst>
          </p:cNvPr>
          <p:cNvSpPr>
            <a:spLocks noGrp="1"/>
          </p:cNvSpPr>
          <p:nvPr>
            <p:ph type="sldNum" sz="quarter" idx="12"/>
          </p:nvPr>
        </p:nvSpPr>
        <p:spPr/>
        <p:txBody>
          <a:bodyPr/>
          <a:lstStyle/>
          <a:p>
            <a:fld id="{158B7785-F6D6-45F8-833E-07BD84680091}" type="slidenum">
              <a:rPr lang="en-US" smtClean="0"/>
              <a:t>2</a:t>
            </a:fld>
            <a:endParaRPr lang="en-US" dirty="0"/>
          </a:p>
        </p:txBody>
      </p:sp>
      <p:sp>
        <p:nvSpPr>
          <p:cNvPr id="3" name="Title 2">
            <a:extLst>
              <a:ext uri="{FF2B5EF4-FFF2-40B4-BE49-F238E27FC236}">
                <a16:creationId xmlns:a16="http://schemas.microsoft.com/office/drawing/2014/main" id="{4F9D9F3C-6B0D-4918-A38F-917FD77694C5}"/>
              </a:ext>
            </a:extLst>
          </p:cNvPr>
          <p:cNvSpPr>
            <a:spLocks noGrp="1"/>
          </p:cNvSpPr>
          <p:nvPr>
            <p:ph type="title"/>
          </p:nvPr>
        </p:nvSpPr>
        <p:spPr/>
        <p:txBody>
          <a:bodyPr/>
          <a:lstStyle/>
          <a:p>
            <a:r>
              <a:rPr lang="en-US" dirty="0"/>
              <a:t>Where Are You?</a:t>
            </a:r>
          </a:p>
        </p:txBody>
      </p:sp>
      <p:sp>
        <p:nvSpPr>
          <p:cNvPr id="4" name="Text Placeholder 3">
            <a:extLst>
              <a:ext uri="{FF2B5EF4-FFF2-40B4-BE49-F238E27FC236}">
                <a16:creationId xmlns:a16="http://schemas.microsoft.com/office/drawing/2014/main" id="{DD065322-873B-46EA-B0EB-4B4C0D305E7B}"/>
              </a:ext>
            </a:extLst>
          </p:cNvPr>
          <p:cNvSpPr>
            <a:spLocks noGrp="1"/>
          </p:cNvSpPr>
          <p:nvPr>
            <p:ph type="body" sz="quarter" idx="13"/>
          </p:nvPr>
        </p:nvSpPr>
        <p:spPr/>
        <p:txBody>
          <a:bodyPr/>
          <a:lstStyle/>
          <a:p>
            <a:r>
              <a:rPr lang="en-US" dirty="0"/>
              <a:t>Enter your location in the chat window</a:t>
            </a:r>
          </a:p>
        </p:txBody>
      </p:sp>
    </p:spTree>
    <p:extLst>
      <p:ext uri="{BB962C8B-B14F-4D97-AF65-F5344CB8AC3E}">
        <p14:creationId xmlns:p14="http://schemas.microsoft.com/office/powerpoint/2010/main" val="3191479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96C4BC-6A15-44C1-B2D2-31CC1EE831EF}"/>
              </a:ext>
            </a:extLst>
          </p:cNvPr>
          <p:cNvSpPr>
            <a:spLocks noGrp="1"/>
          </p:cNvSpPr>
          <p:nvPr>
            <p:ph type="sldNum" sz="quarter" idx="12"/>
          </p:nvPr>
        </p:nvSpPr>
        <p:spPr/>
        <p:txBody>
          <a:bodyPr/>
          <a:lstStyle/>
          <a:p>
            <a:fld id="{706D636C-90A3-4979-BA37-BAB384B22101}" type="slidenum">
              <a:rPr lang="en-US" smtClean="0"/>
              <a:pPr/>
              <a:t>20</a:t>
            </a:fld>
            <a:endParaRPr lang="en-US" dirty="0"/>
          </a:p>
        </p:txBody>
      </p:sp>
      <p:sp>
        <p:nvSpPr>
          <p:cNvPr id="8" name="Title 7">
            <a:extLst>
              <a:ext uri="{FF2B5EF4-FFF2-40B4-BE49-F238E27FC236}">
                <a16:creationId xmlns:a16="http://schemas.microsoft.com/office/drawing/2014/main" id="{3231EC5F-4866-431D-852F-F8C03431F562}"/>
              </a:ext>
            </a:extLst>
          </p:cNvPr>
          <p:cNvSpPr>
            <a:spLocks noGrp="1"/>
          </p:cNvSpPr>
          <p:nvPr>
            <p:ph type="title"/>
          </p:nvPr>
        </p:nvSpPr>
        <p:spPr/>
        <p:txBody>
          <a:bodyPr/>
          <a:lstStyle/>
          <a:p>
            <a:r>
              <a:rPr lang="en-US" dirty="0"/>
              <a:t>What is a Data File?</a:t>
            </a:r>
          </a:p>
        </p:txBody>
      </p:sp>
      <p:sp>
        <p:nvSpPr>
          <p:cNvPr id="2" name="Content Placeholder 1">
            <a:extLst>
              <a:ext uri="{FF2B5EF4-FFF2-40B4-BE49-F238E27FC236}">
                <a16:creationId xmlns:a16="http://schemas.microsoft.com/office/drawing/2014/main" id="{47E22188-D1D2-45BA-AC90-706C412C915B}"/>
              </a:ext>
            </a:extLst>
          </p:cNvPr>
          <p:cNvSpPr>
            <a:spLocks noGrp="1"/>
          </p:cNvSpPr>
          <p:nvPr>
            <p:ph idx="1"/>
          </p:nvPr>
        </p:nvSpPr>
        <p:spPr/>
        <p:txBody>
          <a:bodyPr>
            <a:normAutofit/>
          </a:bodyPr>
          <a:lstStyle/>
          <a:p>
            <a:pPr lvl="0"/>
            <a:r>
              <a:rPr lang="en-US" dirty="0"/>
              <a:t>Grantees will upload a data file that includes </a:t>
            </a:r>
            <a:r>
              <a:rPr lang="en-US" b="1" dirty="0">
                <a:solidFill>
                  <a:schemeClr val="accent5"/>
                </a:solidFill>
              </a:rPr>
              <a:t>89</a:t>
            </a:r>
            <a:r>
              <a:rPr lang="en-US" dirty="0"/>
              <a:t> Participant Individual Record Layout (PIRL) data elements. </a:t>
            </a:r>
          </a:p>
          <a:p>
            <a:pPr lvl="0"/>
            <a:r>
              <a:rPr lang="en-US" dirty="0"/>
              <a:t>PIRL data elements are the required pieces of information that must be reported for each participant served in your program.</a:t>
            </a:r>
          </a:p>
          <a:p>
            <a:pPr lvl="0"/>
            <a:r>
              <a:rPr lang="en-US" dirty="0"/>
              <a:t>The data file includes code values for each PIRL data element for each participant. </a:t>
            </a:r>
          </a:p>
          <a:p>
            <a:endParaRPr lang="en-US" dirty="0"/>
          </a:p>
        </p:txBody>
      </p:sp>
      <p:sp>
        <p:nvSpPr>
          <p:cNvPr id="11" name="Rectangle 5"/>
          <p:cNvSpPr>
            <a:spLocks noChangeArrowheads="1"/>
          </p:cNvSpPr>
          <p:nvPr/>
        </p:nvSpPr>
        <p:spPr bwMode="auto">
          <a:xfrm>
            <a:off x="4029076" y="34522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457200">
              <a:defRPr/>
            </a:pPr>
            <a:endParaRPr lang="en-US">
              <a:solidFill>
                <a:srgbClr val="242021"/>
              </a:solidFill>
              <a:latin typeface="Arial" panose="020B0604020202020204"/>
            </a:endParaRPr>
          </a:p>
        </p:txBody>
      </p:sp>
      <p:sp>
        <p:nvSpPr>
          <p:cNvPr id="12" name="Rectangle 8"/>
          <p:cNvSpPr>
            <a:spLocks noChangeArrowheads="1"/>
          </p:cNvSpPr>
          <p:nvPr/>
        </p:nvSpPr>
        <p:spPr bwMode="auto">
          <a:xfrm>
            <a:off x="4029076" y="39094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457200">
              <a:defRPr/>
            </a:pPr>
            <a:endParaRPr lang="en-US">
              <a:solidFill>
                <a:srgbClr val="242021"/>
              </a:solidFill>
              <a:latin typeface="Arial" panose="020B0604020202020204"/>
            </a:endParaRPr>
          </a:p>
        </p:txBody>
      </p:sp>
    </p:spTree>
    <p:extLst>
      <p:ext uri="{BB962C8B-B14F-4D97-AF65-F5344CB8AC3E}">
        <p14:creationId xmlns:p14="http://schemas.microsoft.com/office/powerpoint/2010/main" val="2807278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Arrow 7"/>
          <p:cNvSpPr/>
          <p:nvPr/>
        </p:nvSpPr>
        <p:spPr>
          <a:xfrm>
            <a:off x="4466558" y="5387893"/>
            <a:ext cx="1262741" cy="7402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Arial" panose="020B0604020202020204"/>
            </a:endParaRPr>
          </a:p>
        </p:txBody>
      </p:sp>
      <p:sp>
        <p:nvSpPr>
          <p:cNvPr id="2" name="Title 1"/>
          <p:cNvSpPr>
            <a:spLocks noGrp="1"/>
          </p:cNvSpPr>
          <p:nvPr>
            <p:ph type="title"/>
          </p:nvPr>
        </p:nvSpPr>
        <p:spPr/>
        <p:txBody>
          <a:bodyPr>
            <a:normAutofit/>
          </a:bodyPr>
          <a:lstStyle/>
          <a:p>
            <a:r>
              <a:rPr lang="en-US" dirty="0"/>
              <a:t>Sample Case Management and CSV Data File</a:t>
            </a:r>
          </a:p>
        </p:txBody>
      </p:sp>
      <p:pic>
        <p:nvPicPr>
          <p:cNvPr id="6" name="Picture 5"/>
          <p:cNvPicPr>
            <a:picLocks noChangeAspect="1"/>
          </p:cNvPicPr>
          <p:nvPr/>
        </p:nvPicPr>
        <p:blipFill rotWithShape="1">
          <a:blip r:embed="rId3"/>
          <a:srcRect r="57543" b="75021"/>
          <a:stretch/>
        </p:blipFill>
        <p:spPr>
          <a:xfrm>
            <a:off x="1816452" y="2278701"/>
            <a:ext cx="8456694" cy="2395287"/>
          </a:xfrm>
          <a:prstGeom prst="rect">
            <a:avLst/>
          </a:prstGeom>
        </p:spPr>
      </p:pic>
      <p:sp>
        <p:nvSpPr>
          <p:cNvPr id="7" name="Content Placeholder 4"/>
          <p:cNvSpPr txBox="1">
            <a:spLocks/>
          </p:cNvSpPr>
          <p:nvPr/>
        </p:nvSpPr>
        <p:spPr>
          <a:xfrm>
            <a:off x="5795900" y="5376473"/>
            <a:ext cx="3614058" cy="826159"/>
          </a:xfrm>
          <a:prstGeom prst="rect">
            <a:avLst/>
          </a:prstGeom>
          <a:solidFill>
            <a:schemeClr val="accent2">
              <a:lumMod val="20000"/>
              <a:lumOff val="80000"/>
            </a:schemeClr>
          </a:solidFill>
        </p:spPr>
        <p:txBody>
          <a:bodyPr vert="horz" lIns="91440" tIns="45720" rIns="91440" bIns="45720" rtlCol="0">
            <a:noAutofit/>
          </a:bodyPr>
          <a:lstStyle>
            <a:lvl1pPr marL="342900" indent="-342900" algn="l" defTabSz="457200" rtl="0" eaLnBrk="1" latinLnBrk="0" hangingPunct="1">
              <a:spcBef>
                <a:spcPts val="0"/>
              </a:spcBef>
              <a:spcAft>
                <a:spcPts val="600"/>
              </a:spcAft>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0"/>
              </a:spcBef>
              <a:spcAft>
                <a:spcPts val="600"/>
              </a:spcAft>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0"/>
              </a:spcBef>
              <a:spcAft>
                <a:spcPts val="600"/>
              </a:spcAft>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0"/>
              </a:spcBef>
              <a:spcAft>
                <a:spcPts val="600"/>
              </a:spcAft>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0"/>
              </a:spcBef>
              <a:spcAft>
                <a:spcPts val="600"/>
              </a:spcAft>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en-US" sz="2400" b="1" dirty="0">
                <a:solidFill>
                  <a:prstClr val="black">
                    <a:lumMod val="75000"/>
                    <a:lumOff val="25000"/>
                  </a:prstClr>
                </a:solidFill>
                <a:latin typeface="Calibri" panose="020F0502020204030204" pitchFamily="34" charset="0"/>
                <a:hlinkClick r:id="rId4"/>
              </a:rPr>
              <a:t>Sample Case Management and CSV Data File</a:t>
            </a:r>
            <a:endParaRPr lang="en-US" sz="2400" b="1" dirty="0">
              <a:solidFill>
                <a:prstClr val="black">
                  <a:lumMod val="75000"/>
                  <a:lumOff val="25000"/>
                </a:prstClr>
              </a:solidFill>
              <a:latin typeface="Calibri" panose="020F0502020204030204" pitchFamily="34" charset="0"/>
            </a:endParaRPr>
          </a:p>
          <a:p>
            <a:pPr>
              <a:defRPr/>
            </a:pPr>
            <a:endParaRPr lang="en-US" sz="2400" b="1" dirty="0">
              <a:solidFill>
                <a:prstClr val="black">
                  <a:lumMod val="75000"/>
                  <a:lumOff val="25000"/>
                </a:prstClr>
              </a:solidFill>
              <a:latin typeface="Calibri" panose="020F0502020204030204" pitchFamily="34" charset="0"/>
            </a:endParaRPr>
          </a:p>
        </p:txBody>
      </p:sp>
      <p:sp>
        <p:nvSpPr>
          <p:cNvPr id="9" name="TextBox 8"/>
          <p:cNvSpPr txBox="1"/>
          <p:nvPr/>
        </p:nvSpPr>
        <p:spPr>
          <a:xfrm>
            <a:off x="4575413" y="5619510"/>
            <a:ext cx="1045029" cy="276999"/>
          </a:xfrm>
          <a:prstGeom prst="rect">
            <a:avLst/>
          </a:prstGeom>
          <a:noFill/>
        </p:spPr>
        <p:txBody>
          <a:bodyPr wrap="square" rtlCol="0">
            <a:spAutoFit/>
          </a:bodyPr>
          <a:lstStyle/>
          <a:p>
            <a:pPr defTabSz="457200">
              <a:defRPr/>
            </a:pPr>
            <a:r>
              <a:rPr lang="en-US" sz="1200" b="1" dirty="0">
                <a:solidFill>
                  <a:prstClr val="white"/>
                </a:solidFill>
                <a:latin typeface="Arial" panose="020B0604020202020204"/>
              </a:rPr>
              <a:t>Hyperlink</a:t>
            </a:r>
          </a:p>
        </p:txBody>
      </p:sp>
    </p:spTree>
    <p:extLst>
      <p:ext uri="{BB962C8B-B14F-4D97-AF65-F5344CB8AC3E}">
        <p14:creationId xmlns:p14="http://schemas.microsoft.com/office/powerpoint/2010/main" val="2099606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96C4BC-6A15-44C1-B2D2-31CC1EE831EF}"/>
              </a:ext>
            </a:extLst>
          </p:cNvPr>
          <p:cNvSpPr>
            <a:spLocks noGrp="1"/>
          </p:cNvSpPr>
          <p:nvPr>
            <p:ph type="sldNum" sz="quarter" idx="12"/>
          </p:nvPr>
        </p:nvSpPr>
        <p:spPr/>
        <p:txBody>
          <a:bodyPr/>
          <a:lstStyle/>
          <a:p>
            <a:fld id="{706D636C-90A3-4979-BA37-BAB384B22101}" type="slidenum">
              <a:rPr lang="en-US" smtClean="0"/>
              <a:pPr/>
              <a:t>22</a:t>
            </a:fld>
            <a:endParaRPr lang="en-US" dirty="0"/>
          </a:p>
        </p:txBody>
      </p:sp>
      <p:sp>
        <p:nvSpPr>
          <p:cNvPr id="6" name="Title 5"/>
          <p:cNvSpPr>
            <a:spLocks noGrp="1"/>
          </p:cNvSpPr>
          <p:nvPr>
            <p:ph type="title"/>
          </p:nvPr>
        </p:nvSpPr>
        <p:spPr/>
        <p:txBody>
          <a:bodyPr>
            <a:normAutofit fontScale="90000"/>
          </a:bodyPr>
          <a:lstStyle/>
          <a:p>
            <a:br>
              <a:rPr lang="en-US" dirty="0"/>
            </a:br>
            <a:r>
              <a:rPr lang="en-US" dirty="0"/>
              <a:t>Data File Format</a:t>
            </a:r>
            <a:br>
              <a:rPr lang="en-US" dirty="0"/>
            </a:br>
            <a:endParaRPr lang="en-US" dirty="0"/>
          </a:p>
        </p:txBody>
      </p:sp>
      <p:sp>
        <p:nvSpPr>
          <p:cNvPr id="2" name="Content Placeholder 1">
            <a:extLst>
              <a:ext uri="{FF2B5EF4-FFF2-40B4-BE49-F238E27FC236}">
                <a16:creationId xmlns:a16="http://schemas.microsoft.com/office/drawing/2014/main" id="{47E22188-D1D2-45BA-AC90-706C412C915B}"/>
              </a:ext>
            </a:extLst>
          </p:cNvPr>
          <p:cNvSpPr>
            <a:spLocks noGrp="1"/>
          </p:cNvSpPr>
          <p:nvPr>
            <p:ph idx="4294967295"/>
          </p:nvPr>
        </p:nvSpPr>
        <p:spPr>
          <a:xfrm>
            <a:off x="6267450" y="1138238"/>
            <a:ext cx="5924550" cy="4089400"/>
          </a:xfrm>
        </p:spPr>
        <p:txBody>
          <a:bodyPr>
            <a:normAutofit/>
          </a:bodyPr>
          <a:lstStyle/>
          <a:p>
            <a:pPr lvl="0">
              <a:buFont typeface="Wingdings" panose="05000000000000000000" pitchFamily="2" charset="2"/>
              <a:buChar char="Ø"/>
            </a:pPr>
            <a:endParaRPr lang="en-US" dirty="0">
              <a:latin typeface="Arial" panose="020B0604020202020204" pitchFamily="34" charset="0"/>
              <a:ea typeface="Calibri"/>
              <a:cs typeface="Arial" panose="020B0604020202020204" pitchFamily="34" charset="0"/>
            </a:endParaRPr>
          </a:p>
          <a:p>
            <a:pPr marL="0" indent="0">
              <a:buNone/>
            </a:pPr>
            <a:endParaRPr lang="en-US" sz="3200" dirty="0">
              <a:latin typeface="Arial" panose="020B0604020202020204" pitchFamily="34" charset="0"/>
              <a:ea typeface="Calibri"/>
              <a:cs typeface="Arial" panose="020B0604020202020204" pitchFamily="34" charset="0"/>
            </a:endParaRPr>
          </a:p>
        </p:txBody>
      </p:sp>
      <p:graphicFrame>
        <p:nvGraphicFramePr>
          <p:cNvPr id="5" name="Table 4"/>
          <p:cNvGraphicFramePr>
            <a:graphicFrameLocks noGrp="1"/>
          </p:cNvGraphicFramePr>
          <p:nvPr>
            <p:extLst/>
          </p:nvPr>
        </p:nvGraphicFramePr>
        <p:xfrm>
          <a:off x="3478099" y="1746369"/>
          <a:ext cx="6364853" cy="3051631"/>
        </p:xfrm>
        <a:graphic>
          <a:graphicData uri="http://schemas.openxmlformats.org/drawingml/2006/table">
            <a:tbl>
              <a:tblPr firstRow="1" firstCol="1" lastRow="1" lastCol="1" bandRow="1" bandCol="1"/>
              <a:tblGrid>
                <a:gridCol w="1649649">
                  <a:extLst>
                    <a:ext uri="{9D8B030D-6E8A-4147-A177-3AD203B41FA5}">
                      <a16:colId xmlns:a16="http://schemas.microsoft.com/office/drawing/2014/main" val="1639385036"/>
                    </a:ext>
                  </a:extLst>
                </a:gridCol>
                <a:gridCol w="779134">
                  <a:extLst>
                    <a:ext uri="{9D8B030D-6E8A-4147-A177-3AD203B41FA5}">
                      <a16:colId xmlns:a16="http://schemas.microsoft.com/office/drawing/2014/main" val="2620878123"/>
                    </a:ext>
                  </a:extLst>
                </a:gridCol>
                <a:gridCol w="1473622">
                  <a:extLst>
                    <a:ext uri="{9D8B030D-6E8A-4147-A177-3AD203B41FA5}">
                      <a16:colId xmlns:a16="http://schemas.microsoft.com/office/drawing/2014/main" val="3691819216"/>
                    </a:ext>
                  </a:extLst>
                </a:gridCol>
                <a:gridCol w="661784">
                  <a:extLst>
                    <a:ext uri="{9D8B030D-6E8A-4147-A177-3AD203B41FA5}">
                      <a16:colId xmlns:a16="http://schemas.microsoft.com/office/drawing/2014/main" val="4039242891"/>
                    </a:ext>
                  </a:extLst>
                </a:gridCol>
                <a:gridCol w="450166">
                  <a:extLst>
                    <a:ext uri="{9D8B030D-6E8A-4147-A177-3AD203B41FA5}">
                      <a16:colId xmlns:a16="http://schemas.microsoft.com/office/drawing/2014/main" val="2516015093"/>
                    </a:ext>
                  </a:extLst>
                </a:gridCol>
                <a:gridCol w="450166">
                  <a:extLst>
                    <a:ext uri="{9D8B030D-6E8A-4147-A177-3AD203B41FA5}">
                      <a16:colId xmlns:a16="http://schemas.microsoft.com/office/drawing/2014/main" val="828139260"/>
                    </a:ext>
                  </a:extLst>
                </a:gridCol>
                <a:gridCol w="450166">
                  <a:extLst>
                    <a:ext uri="{9D8B030D-6E8A-4147-A177-3AD203B41FA5}">
                      <a16:colId xmlns:a16="http://schemas.microsoft.com/office/drawing/2014/main" val="2448457119"/>
                    </a:ext>
                  </a:extLst>
                </a:gridCol>
                <a:gridCol w="450166">
                  <a:extLst>
                    <a:ext uri="{9D8B030D-6E8A-4147-A177-3AD203B41FA5}">
                      <a16:colId xmlns:a16="http://schemas.microsoft.com/office/drawing/2014/main" val="292740765"/>
                    </a:ext>
                  </a:extLst>
                </a:gridCol>
              </a:tblGrid>
              <a:tr h="762908">
                <a:tc>
                  <a:txBody>
                    <a:bodyPr/>
                    <a:lstStyle/>
                    <a:p>
                      <a:pPr marL="122555" marR="0" algn="r">
                        <a:spcBef>
                          <a:spcPts val="275"/>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100000000001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tc>
                  <a:txBody>
                    <a:bodyPr/>
                    <a:lstStyle/>
                    <a:p>
                      <a:pPr marL="0" marR="0" algn="r">
                        <a:spcBef>
                          <a:spcPts val="275"/>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MA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tc>
                  <a:txBody>
                    <a:bodyPr/>
                    <a:lstStyle/>
                    <a:p>
                      <a:pPr marL="68580" marR="0" algn="r">
                        <a:spcBef>
                          <a:spcPts val="275"/>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SARAP11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tc>
                  <a:txBody>
                    <a:bodyPr/>
                    <a:lstStyle/>
                    <a:p>
                      <a:pPr marL="0" marR="0" algn="r">
                        <a:spcBef>
                          <a:spcPts val="275"/>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tc>
                  <a:txBody>
                    <a:bodyPr/>
                    <a:lstStyle/>
                    <a:p>
                      <a:pPr marL="0" marR="0" algn="r">
                        <a:spcBef>
                          <a:spcPts val="275"/>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tc>
                  <a:txBody>
                    <a:bodyPr/>
                    <a:lstStyle/>
                    <a:p>
                      <a:pPr marL="0" marR="0" algn="r">
                        <a:spcBef>
                          <a:spcPts val="275"/>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tc>
                  <a:txBody>
                    <a:bodyPr/>
                    <a:lstStyle/>
                    <a:p>
                      <a:pPr marL="0" marR="0" algn="r">
                        <a:spcBef>
                          <a:spcPts val="275"/>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tc>
                  <a:txBody>
                    <a:bodyPr/>
                    <a:lstStyle/>
                    <a:p>
                      <a:pPr marL="0" marR="0" algn="r">
                        <a:spcBef>
                          <a:spcPts val="275"/>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extLst>
                  <a:ext uri="{0D108BD9-81ED-4DB2-BD59-A6C34878D82A}">
                    <a16:rowId xmlns:a16="http://schemas.microsoft.com/office/drawing/2014/main" val="3990832852"/>
                  </a:ext>
                </a:extLst>
              </a:tr>
              <a:tr h="764622">
                <a:tc>
                  <a:txBody>
                    <a:bodyPr/>
                    <a:lstStyle/>
                    <a:p>
                      <a:pPr marL="122555" marR="0" algn="r">
                        <a:spcBef>
                          <a:spcPts val="29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100000000002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D4EE"/>
                    </a:solidFill>
                  </a:tcPr>
                </a:tc>
                <a:tc>
                  <a:txBody>
                    <a:bodyPr/>
                    <a:lstStyle/>
                    <a:p>
                      <a:pPr marL="0" marR="0" algn="r">
                        <a:spcBef>
                          <a:spcPts val="34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FL</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D4EE"/>
                    </a:solidFill>
                  </a:tcPr>
                </a:tc>
                <a:tc>
                  <a:txBody>
                    <a:bodyPr/>
                    <a:lstStyle/>
                    <a:p>
                      <a:pPr marL="68580" marR="0" algn="r">
                        <a:spcBef>
                          <a:spcPts val="34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SAUAP22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D4EE"/>
                    </a:solidFill>
                  </a:tcPr>
                </a:tc>
                <a:tc>
                  <a:txBody>
                    <a:bodyPr/>
                    <a:lstStyle/>
                    <a:p>
                      <a:pPr marL="0" marR="0" algn="r">
                        <a:spcBef>
                          <a:spcPts val="34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D4EE"/>
                    </a:solidFill>
                  </a:tcPr>
                </a:tc>
                <a:tc>
                  <a:txBody>
                    <a:bodyPr/>
                    <a:lstStyle/>
                    <a:p>
                      <a:pPr marL="0" marR="0" algn="r">
                        <a:spcBef>
                          <a:spcPts val="34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D4EE"/>
                    </a:solidFill>
                  </a:tcPr>
                </a:tc>
                <a:tc>
                  <a:txBody>
                    <a:bodyPr/>
                    <a:lstStyle/>
                    <a:p>
                      <a:pPr marL="0" marR="0" algn="r">
                        <a:spcBef>
                          <a:spcPts val="34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D4EE"/>
                    </a:solidFill>
                  </a:tcPr>
                </a:tc>
                <a:tc>
                  <a:txBody>
                    <a:bodyPr/>
                    <a:lstStyle/>
                    <a:p>
                      <a:pPr marL="0" marR="0" algn="r">
                        <a:spcBef>
                          <a:spcPts val="34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D4EE"/>
                    </a:solidFill>
                  </a:tcPr>
                </a:tc>
                <a:tc>
                  <a:txBody>
                    <a:bodyPr/>
                    <a:lstStyle/>
                    <a:p>
                      <a:pPr marL="0" marR="0" algn="r">
                        <a:spcBef>
                          <a:spcPts val="34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D4EE"/>
                    </a:solidFill>
                  </a:tcPr>
                </a:tc>
                <a:extLst>
                  <a:ext uri="{0D108BD9-81ED-4DB2-BD59-A6C34878D82A}">
                    <a16:rowId xmlns:a16="http://schemas.microsoft.com/office/drawing/2014/main" val="3778029579"/>
                  </a:ext>
                </a:extLst>
              </a:tr>
              <a:tr h="762908">
                <a:tc>
                  <a:txBody>
                    <a:bodyPr/>
                    <a:lstStyle/>
                    <a:p>
                      <a:pPr marL="122555" marR="0" algn="r">
                        <a:spcBef>
                          <a:spcPts val="285"/>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100000000003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tc>
                  <a:txBody>
                    <a:bodyPr/>
                    <a:lstStyle/>
                    <a:p>
                      <a:pPr marL="0" marR="0" algn="r">
                        <a:spcBef>
                          <a:spcPts val="34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CA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tc>
                  <a:txBody>
                    <a:bodyPr/>
                    <a:lstStyle/>
                    <a:p>
                      <a:pPr marL="61595" marR="0" algn="r">
                        <a:spcBef>
                          <a:spcPts val="34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SAPRE33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tc>
                  <a:txBody>
                    <a:bodyPr/>
                    <a:lstStyle/>
                    <a:p>
                      <a:pPr marL="0" marR="0" algn="r">
                        <a:spcBef>
                          <a:spcPts val="34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tc>
                  <a:txBody>
                    <a:bodyPr/>
                    <a:lstStyle/>
                    <a:p>
                      <a:pPr marL="60960" marR="0" algn="r">
                        <a:spcBef>
                          <a:spcPts val="34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tc>
                  <a:txBody>
                    <a:bodyPr/>
                    <a:lstStyle/>
                    <a:p>
                      <a:pPr marL="61595" marR="0" algn="r">
                        <a:spcBef>
                          <a:spcPts val="34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tc>
                  <a:txBody>
                    <a:bodyPr/>
                    <a:lstStyle/>
                    <a:p>
                      <a:pPr marL="60960" marR="0" algn="r">
                        <a:spcBef>
                          <a:spcPts val="34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tc>
                  <a:txBody>
                    <a:bodyPr/>
                    <a:lstStyle/>
                    <a:p>
                      <a:pPr marL="61595" marR="0" algn="r">
                        <a:spcBef>
                          <a:spcPts val="34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extLst>
                  <a:ext uri="{0D108BD9-81ED-4DB2-BD59-A6C34878D82A}">
                    <a16:rowId xmlns:a16="http://schemas.microsoft.com/office/drawing/2014/main" val="1019322048"/>
                  </a:ext>
                </a:extLst>
              </a:tr>
              <a:tr h="761193">
                <a:tc>
                  <a:txBody>
                    <a:bodyPr/>
                    <a:lstStyle/>
                    <a:p>
                      <a:pPr marL="122555" marR="0" algn="r">
                        <a:spcBef>
                          <a:spcPts val="275"/>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100000000004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D4EE"/>
                    </a:solidFill>
                  </a:tcPr>
                </a:tc>
                <a:tc>
                  <a:txBody>
                    <a:bodyPr/>
                    <a:lstStyle/>
                    <a:p>
                      <a:pPr marL="0" marR="0" algn="r">
                        <a:spcBef>
                          <a:spcPts val="275"/>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AZ</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D4EE"/>
                    </a:solidFill>
                  </a:tcPr>
                </a:tc>
                <a:tc>
                  <a:txBody>
                    <a:bodyPr/>
                    <a:lstStyle/>
                    <a:p>
                      <a:pPr marL="61595" marR="0" algn="r">
                        <a:spcBef>
                          <a:spcPts val="275"/>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SANONE4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D4EE"/>
                    </a:solidFill>
                  </a:tcPr>
                </a:tc>
                <a:tc>
                  <a:txBody>
                    <a:bodyPr/>
                    <a:lstStyle/>
                    <a:p>
                      <a:pPr marL="0" marR="0" algn="r">
                        <a:spcBef>
                          <a:spcPts val="275"/>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D4EE"/>
                    </a:solidFill>
                  </a:tcPr>
                </a:tc>
                <a:tc>
                  <a:txBody>
                    <a:bodyPr/>
                    <a:lstStyle/>
                    <a:p>
                      <a:pPr marL="60960" marR="0" algn="r">
                        <a:spcBef>
                          <a:spcPts val="275"/>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D4EE"/>
                    </a:solidFill>
                  </a:tcPr>
                </a:tc>
                <a:tc>
                  <a:txBody>
                    <a:bodyPr/>
                    <a:lstStyle/>
                    <a:p>
                      <a:pPr marL="61595" marR="0" algn="r">
                        <a:spcBef>
                          <a:spcPts val="275"/>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D4EE"/>
                    </a:solidFill>
                  </a:tcPr>
                </a:tc>
                <a:tc>
                  <a:txBody>
                    <a:bodyPr/>
                    <a:lstStyle/>
                    <a:p>
                      <a:pPr marL="60960" marR="0" algn="r">
                        <a:spcBef>
                          <a:spcPts val="275"/>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D4EE"/>
                    </a:solidFill>
                  </a:tcPr>
                </a:tc>
                <a:tc>
                  <a:txBody>
                    <a:bodyPr/>
                    <a:lstStyle/>
                    <a:p>
                      <a:pPr marL="61595" marR="0" algn="r">
                        <a:spcBef>
                          <a:spcPts val="275"/>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D4EE"/>
                    </a:solidFill>
                  </a:tcPr>
                </a:tc>
                <a:extLst>
                  <a:ext uri="{0D108BD9-81ED-4DB2-BD59-A6C34878D82A}">
                    <a16:rowId xmlns:a16="http://schemas.microsoft.com/office/drawing/2014/main" val="2058804273"/>
                  </a:ext>
                </a:extLst>
              </a:tr>
            </a:tbl>
          </a:graphicData>
        </a:graphic>
      </p:graphicFrame>
      <p:sp>
        <p:nvSpPr>
          <p:cNvPr id="7" name="Text Box 43"/>
          <p:cNvSpPr txBox="1">
            <a:spLocks noChangeArrowheads="1"/>
          </p:cNvSpPr>
          <p:nvPr/>
        </p:nvSpPr>
        <p:spPr bwMode="auto">
          <a:xfrm>
            <a:off x="1103464" y="2596378"/>
            <a:ext cx="1743937" cy="191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r" eaLnBrk="0" fontAlgn="base" hangingPunct="0">
              <a:spcBef>
                <a:spcPct val="0"/>
              </a:spcBef>
              <a:spcAft>
                <a:spcPct val="0"/>
              </a:spcAft>
              <a:defRPr/>
            </a:pPr>
            <a:r>
              <a:rPr lang="en-US" altLang="en-US" sz="2000" dirty="0">
                <a:solidFill>
                  <a:srgbClr val="242021"/>
                </a:solidFill>
                <a:latin typeface="Calibri" panose="020F0502020204030204" pitchFamily="34" charset="0"/>
                <a:ea typeface="Calibri" panose="020F0502020204030204" pitchFamily="34" charset="0"/>
                <a:cs typeface="Times New Roman" panose="02020603050405020304" pitchFamily="18" charset="0"/>
              </a:rPr>
              <a:t>Each </a:t>
            </a:r>
            <a:r>
              <a:rPr lang="en-US" altLang="en-US" sz="2000" b="1" dirty="0">
                <a:solidFill>
                  <a:srgbClr val="FB3E3E"/>
                </a:solidFill>
                <a:latin typeface="Calibri" panose="020F0502020204030204" pitchFamily="34" charset="0"/>
                <a:ea typeface="Calibri" panose="020F0502020204030204" pitchFamily="34" charset="0"/>
                <a:cs typeface="Times New Roman" panose="02020603050405020304" pitchFamily="18" charset="0"/>
              </a:rPr>
              <a:t>ROW</a:t>
            </a:r>
            <a:endParaRPr lang="en-US" altLang="en-US" sz="2000" dirty="0">
              <a:solidFill>
                <a:srgbClr val="242021"/>
              </a:solidFill>
              <a:latin typeface="Arial" panose="020B0604020202020204"/>
            </a:endParaRPr>
          </a:p>
          <a:p>
            <a:pPr algn="r" eaLnBrk="0" fontAlgn="base" hangingPunct="0">
              <a:spcBef>
                <a:spcPct val="0"/>
              </a:spcBef>
              <a:spcAft>
                <a:spcPct val="0"/>
              </a:spcAft>
              <a:defRPr/>
            </a:pPr>
            <a:r>
              <a:rPr lang="en-US" altLang="en-US" sz="2000" dirty="0">
                <a:solidFill>
                  <a:srgbClr val="242021"/>
                </a:solidFill>
                <a:latin typeface="Calibri" panose="020F0502020204030204" pitchFamily="34" charset="0"/>
                <a:ea typeface="Calibri" panose="020F0502020204030204" pitchFamily="34" charset="0"/>
                <a:cs typeface="Times New Roman" panose="02020603050405020304" pitchFamily="18" charset="0"/>
              </a:rPr>
              <a:t>represents </a:t>
            </a:r>
          </a:p>
          <a:p>
            <a:pPr algn="r" eaLnBrk="0" fontAlgn="base" hangingPunct="0">
              <a:spcBef>
                <a:spcPct val="0"/>
              </a:spcBef>
              <a:spcAft>
                <a:spcPct val="0"/>
              </a:spcAft>
              <a:defRPr/>
            </a:pPr>
            <a:r>
              <a:rPr lang="en-US" altLang="en-US" sz="2000" dirty="0">
                <a:solidFill>
                  <a:srgbClr val="242021"/>
                </a:solidFill>
                <a:latin typeface="Calibri" panose="020F0502020204030204" pitchFamily="34" charset="0"/>
                <a:ea typeface="Calibri" panose="020F0502020204030204" pitchFamily="34" charset="0"/>
                <a:cs typeface="Times New Roman" panose="02020603050405020304" pitchFamily="18" charset="0"/>
              </a:rPr>
              <a:t>one participant record</a:t>
            </a:r>
            <a:endParaRPr lang="en-US" altLang="en-US" sz="2000" dirty="0">
              <a:solidFill>
                <a:srgbClr val="242021"/>
              </a:solidFill>
              <a:latin typeface="Arial" panose="020B0604020202020204" pitchFamily="34" charset="0"/>
            </a:endParaRPr>
          </a:p>
        </p:txBody>
      </p:sp>
      <p:sp>
        <p:nvSpPr>
          <p:cNvPr id="8" name="Up Arrow 7"/>
          <p:cNvSpPr/>
          <p:nvPr/>
        </p:nvSpPr>
        <p:spPr>
          <a:xfrm>
            <a:off x="6075442" y="5003578"/>
            <a:ext cx="231775"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457200">
              <a:defRPr/>
            </a:pPr>
            <a:endParaRPr lang="en-US">
              <a:solidFill>
                <a:prstClr val="white"/>
              </a:solidFill>
              <a:latin typeface="Arial" panose="020B0604020202020204"/>
            </a:endParaRPr>
          </a:p>
        </p:txBody>
      </p:sp>
      <p:sp>
        <p:nvSpPr>
          <p:cNvPr id="9" name="Up Arrow 8"/>
          <p:cNvSpPr/>
          <p:nvPr/>
        </p:nvSpPr>
        <p:spPr>
          <a:xfrm rot="5400000">
            <a:off x="3022022" y="3003896"/>
            <a:ext cx="231775"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457200">
              <a:defRPr/>
            </a:pPr>
            <a:endParaRPr lang="en-US">
              <a:solidFill>
                <a:prstClr val="white"/>
              </a:solidFill>
              <a:latin typeface="Arial" panose="020B0604020202020204"/>
            </a:endParaRPr>
          </a:p>
        </p:txBody>
      </p:sp>
      <p:sp>
        <p:nvSpPr>
          <p:cNvPr id="10" name="Text Box 41"/>
          <p:cNvSpPr txBox="1">
            <a:spLocks noChangeArrowheads="1"/>
          </p:cNvSpPr>
          <p:nvPr/>
        </p:nvSpPr>
        <p:spPr bwMode="auto">
          <a:xfrm>
            <a:off x="4437776" y="5473749"/>
            <a:ext cx="3649211" cy="667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ctr" eaLnBrk="0" fontAlgn="base" hangingPunct="0">
              <a:spcBef>
                <a:spcPct val="0"/>
              </a:spcBef>
              <a:spcAft>
                <a:spcPct val="0"/>
              </a:spcAft>
              <a:defRPr/>
            </a:pPr>
            <a:r>
              <a:rPr lang="en-US" altLang="en-US" sz="2000" b="1" dirty="0">
                <a:solidFill>
                  <a:srgbClr val="FB3E3E"/>
                </a:solidFill>
                <a:latin typeface="Calibri" panose="020F0502020204030204" pitchFamily="34" charset="0"/>
                <a:ea typeface="Calibri" panose="020F0502020204030204" pitchFamily="34" charset="0"/>
                <a:cs typeface="Times New Roman" panose="02020603050405020304" pitchFamily="18" charset="0"/>
              </a:rPr>
              <a:t>COLUMNS</a:t>
            </a:r>
            <a:r>
              <a:rPr lang="en-US" altLang="en-US" sz="2000" b="1" dirty="0">
                <a:solidFill>
                  <a:srgbClr val="2E6FBE"/>
                </a:solidFill>
                <a:latin typeface="Calibri" panose="020F0502020204030204" pitchFamily="34" charset="0"/>
                <a:ea typeface="Calibri" panose="020F0502020204030204" pitchFamily="34" charset="0"/>
                <a:cs typeface="Times New Roman" panose="02020603050405020304" pitchFamily="18" charset="0"/>
              </a:rPr>
              <a:t> </a:t>
            </a:r>
            <a:r>
              <a:rPr lang="en-US" altLang="en-US" sz="2000" dirty="0">
                <a:solidFill>
                  <a:srgbClr val="242021"/>
                </a:solidFill>
                <a:latin typeface="Calibri" panose="020F0502020204030204" pitchFamily="34" charset="0"/>
                <a:ea typeface="Calibri" panose="020F0502020204030204" pitchFamily="34" charset="0"/>
                <a:cs typeface="Times New Roman" panose="02020603050405020304" pitchFamily="18" charset="0"/>
              </a:rPr>
              <a:t>represent code values for data elements on each participant</a:t>
            </a:r>
            <a:endParaRPr lang="en-US" altLang="en-US" sz="2000" dirty="0">
              <a:solidFill>
                <a:srgbClr val="242021"/>
              </a:solidFill>
              <a:latin typeface="Arial" panose="020B0604020202020204" pitchFamily="34" charset="0"/>
            </a:endParaRPr>
          </a:p>
        </p:txBody>
      </p:sp>
      <p:sp>
        <p:nvSpPr>
          <p:cNvPr id="11" name="Rectangle 5"/>
          <p:cNvSpPr>
            <a:spLocks noChangeArrowheads="1"/>
          </p:cNvSpPr>
          <p:nvPr/>
        </p:nvSpPr>
        <p:spPr bwMode="auto">
          <a:xfrm>
            <a:off x="4029076" y="34522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457200">
              <a:defRPr/>
            </a:pPr>
            <a:endParaRPr lang="en-US">
              <a:solidFill>
                <a:srgbClr val="242021"/>
              </a:solidFill>
              <a:latin typeface="Arial" panose="020B0604020202020204"/>
            </a:endParaRPr>
          </a:p>
        </p:txBody>
      </p:sp>
      <p:sp>
        <p:nvSpPr>
          <p:cNvPr id="12" name="Rectangle 8"/>
          <p:cNvSpPr>
            <a:spLocks noChangeArrowheads="1"/>
          </p:cNvSpPr>
          <p:nvPr/>
        </p:nvSpPr>
        <p:spPr bwMode="auto">
          <a:xfrm>
            <a:off x="4029076" y="39094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457200">
              <a:defRPr/>
            </a:pPr>
            <a:endParaRPr lang="en-US">
              <a:solidFill>
                <a:srgbClr val="242021"/>
              </a:solidFill>
              <a:latin typeface="Arial" panose="020B0604020202020204"/>
            </a:endParaRPr>
          </a:p>
        </p:txBody>
      </p:sp>
    </p:spTree>
    <p:extLst>
      <p:ext uri="{BB962C8B-B14F-4D97-AF65-F5344CB8AC3E}">
        <p14:creationId xmlns:p14="http://schemas.microsoft.com/office/powerpoint/2010/main" val="2173540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Data File Technical Requirements</a:t>
            </a:r>
          </a:p>
        </p:txBody>
      </p:sp>
      <p:sp>
        <p:nvSpPr>
          <p:cNvPr id="3" name="Content Placeholder 2"/>
          <p:cNvSpPr>
            <a:spLocks noGrp="1"/>
          </p:cNvSpPr>
          <p:nvPr>
            <p:ph idx="1"/>
          </p:nvPr>
        </p:nvSpPr>
        <p:spPr/>
        <p:txBody>
          <a:bodyPr>
            <a:normAutofit fontScale="77500" lnSpcReduction="20000"/>
          </a:bodyPr>
          <a:lstStyle/>
          <a:p>
            <a:r>
              <a:rPr lang="en-US" sz="3400" dirty="0">
                <a:latin typeface="Calibri" panose="020F0502020204030204" pitchFamily="34" charset="0"/>
              </a:rPr>
              <a:t>File must be in CSV format in only one file for your grant as a whole</a:t>
            </a:r>
          </a:p>
          <a:p>
            <a:r>
              <a:rPr lang="en-US" sz="3400" dirty="0">
                <a:latin typeface="Calibri" panose="020F0502020204030204" pitchFamily="34" charset="0"/>
              </a:rPr>
              <a:t>File must include </a:t>
            </a:r>
            <a:r>
              <a:rPr lang="en-US" sz="3400" u="sng" dirty="0">
                <a:latin typeface="Calibri" panose="020F0502020204030204" pitchFamily="34" charset="0"/>
              </a:rPr>
              <a:t>every</a:t>
            </a:r>
            <a:r>
              <a:rPr lang="en-US" sz="3400" dirty="0">
                <a:latin typeface="Calibri" panose="020F0502020204030204" pitchFamily="34" charset="0"/>
              </a:rPr>
              <a:t> data element as a data field entry </a:t>
            </a:r>
          </a:p>
          <a:p>
            <a:r>
              <a:rPr lang="en-US" sz="3400" dirty="0">
                <a:latin typeface="Calibri" panose="020F0502020204030204" pitchFamily="34" charset="0"/>
              </a:rPr>
              <a:t>Participant records must have a corresponding code value for each data element</a:t>
            </a:r>
          </a:p>
          <a:p>
            <a:r>
              <a:rPr lang="en-US" sz="3400" dirty="0">
                <a:latin typeface="Calibri" panose="020F0502020204030204" pitchFamily="34" charset="0"/>
              </a:rPr>
              <a:t>Cannot contain: </a:t>
            </a:r>
          </a:p>
          <a:p>
            <a:pPr lvl="1"/>
            <a:r>
              <a:rPr lang="en-US" sz="3000" dirty="0">
                <a:latin typeface="Calibri" panose="020F0502020204030204" pitchFamily="34" charset="0"/>
              </a:rPr>
              <a:t>participant names </a:t>
            </a:r>
          </a:p>
          <a:p>
            <a:pPr lvl="1"/>
            <a:r>
              <a:rPr lang="en-US" sz="3000" dirty="0">
                <a:latin typeface="Calibri" panose="020F0502020204030204" pitchFamily="34" charset="0"/>
              </a:rPr>
              <a:t>data element headers </a:t>
            </a:r>
          </a:p>
          <a:p>
            <a:pPr lvl="1"/>
            <a:r>
              <a:rPr lang="en-US" sz="3000" dirty="0">
                <a:latin typeface="Calibri" panose="020F0502020204030204" pitchFamily="34" charset="0"/>
              </a:rPr>
              <a:t>additional rows </a:t>
            </a:r>
          </a:p>
          <a:p>
            <a:pPr lvl="1"/>
            <a:r>
              <a:rPr lang="en-US" sz="3000" dirty="0">
                <a:latin typeface="Calibri" panose="020F0502020204030204" pitchFamily="34" charset="0"/>
              </a:rPr>
              <a:t>blank entries when code values are required</a:t>
            </a:r>
          </a:p>
          <a:p>
            <a:pPr lvl="1"/>
            <a:r>
              <a:rPr lang="en-US" sz="3000" dirty="0">
                <a:latin typeface="Calibri" panose="020F0502020204030204" pitchFamily="34" charset="0"/>
              </a:rPr>
              <a:t>null values instead of a blank or a space.  </a:t>
            </a:r>
          </a:p>
          <a:p>
            <a:r>
              <a:rPr lang="en-US" sz="3000" dirty="0">
                <a:latin typeface="Calibri" panose="020F0502020204030204" pitchFamily="34" charset="0"/>
              </a:rPr>
              <a:t>Note that in some cases, leaving the data field blank is an option if the data element does not apply to the participant. Spaces are counted as a code value.</a:t>
            </a:r>
          </a:p>
          <a:p>
            <a:endParaRPr lang="en-US" sz="2900" dirty="0">
              <a:latin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2856080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Polling Question</a:t>
            </a:r>
            <a:endParaRPr lang="en-US" dirty="0"/>
          </a:p>
        </p:txBody>
      </p:sp>
      <p:sp>
        <p:nvSpPr>
          <p:cNvPr id="6" name="Text Placeholder 5">
            <a:extLst>
              <a:ext uri="{FF2B5EF4-FFF2-40B4-BE49-F238E27FC236}">
                <a16:creationId xmlns:a16="http://schemas.microsoft.com/office/drawing/2014/main" id="{8B00578C-5F40-4E2F-BCCE-F3CA4C7BA12B}"/>
              </a:ext>
            </a:extLst>
          </p:cNvPr>
          <p:cNvSpPr>
            <a:spLocks noGrp="1"/>
          </p:cNvSpPr>
          <p:nvPr>
            <p:ph type="body" idx="14"/>
          </p:nvPr>
        </p:nvSpPr>
        <p:spPr/>
        <p:txBody>
          <a:bodyPr/>
          <a:lstStyle/>
          <a:p>
            <a:r>
              <a:rPr lang="en-US"/>
              <a:t>What systems are you using to track and report your grant’s participant-level data?  </a:t>
            </a:r>
          </a:p>
          <a:p>
            <a:endParaRPr lang="en-US" dirty="0"/>
          </a:p>
        </p:txBody>
      </p:sp>
      <p:sp>
        <p:nvSpPr>
          <p:cNvPr id="3" name="Content Placeholder 2"/>
          <p:cNvSpPr>
            <a:spLocks noGrp="1"/>
          </p:cNvSpPr>
          <p:nvPr>
            <p:ph idx="1"/>
          </p:nvPr>
        </p:nvSpPr>
        <p:spPr/>
        <p:txBody>
          <a:bodyPr/>
          <a:lstStyle/>
          <a:p>
            <a:endParaRPr lang="en-US"/>
          </a:p>
          <a:p>
            <a:r>
              <a:rPr lang="en-US"/>
              <a:t>Existing MIS System</a:t>
            </a:r>
          </a:p>
          <a:p>
            <a:r>
              <a:rPr lang="en-US"/>
              <a:t>Third-Party Vendor</a:t>
            </a:r>
          </a:p>
          <a:p>
            <a:r>
              <a:rPr lang="en-US"/>
              <a:t>Excel Spreadsheet</a:t>
            </a:r>
          </a:p>
          <a:p>
            <a:r>
              <a:rPr lang="en-US"/>
              <a:t>Access Database</a:t>
            </a:r>
          </a:p>
          <a:p>
            <a:r>
              <a:rPr lang="en-US"/>
              <a:t>Other</a:t>
            </a:r>
            <a:endParaRPr lang="en-US" dirty="0"/>
          </a:p>
        </p:txBody>
      </p:sp>
      <p:sp>
        <p:nvSpPr>
          <p:cNvPr id="5" name="Title 4"/>
          <p:cNvSpPr txBox="1">
            <a:spLocks/>
          </p:cNvSpPr>
          <p:nvPr/>
        </p:nvSpPr>
        <p:spPr>
          <a:xfrm>
            <a:off x="2712720" y="3629694"/>
            <a:ext cx="7955280" cy="105156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lang="en-US" sz="3400" b="1" kern="120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br>
              <a:rPr lang="en-US" sz="3600" dirty="0">
                <a:solidFill>
                  <a:srgbClr val="C00000"/>
                </a:solidFill>
                <a:latin typeface="Calibri" panose="020F0502020204030204" pitchFamily="34" charset="0"/>
                <a:cs typeface="Arial" pitchFamily="34" charset="0"/>
              </a:rPr>
            </a:br>
            <a:endParaRPr lang="en-US" dirty="0"/>
          </a:p>
        </p:txBody>
      </p:sp>
    </p:spTree>
    <p:extLst>
      <p:ext uri="{BB962C8B-B14F-4D97-AF65-F5344CB8AC3E}">
        <p14:creationId xmlns:p14="http://schemas.microsoft.com/office/powerpoint/2010/main" val="3267711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C41D3D-CC13-4BC1-8B52-BF826CAFF518}"/>
              </a:ext>
            </a:extLst>
          </p:cNvPr>
          <p:cNvSpPr>
            <a:spLocks noGrp="1"/>
          </p:cNvSpPr>
          <p:nvPr>
            <p:ph type="title"/>
          </p:nvPr>
        </p:nvSpPr>
        <p:spPr/>
        <p:txBody>
          <a:bodyPr/>
          <a:lstStyle/>
          <a:p>
            <a:r>
              <a:rPr lang="en-US" dirty="0"/>
              <a:t>Any Questions?</a:t>
            </a:r>
          </a:p>
        </p:txBody>
      </p:sp>
      <p:sp>
        <p:nvSpPr>
          <p:cNvPr id="4" name="Text Placeholder 3">
            <a:extLst>
              <a:ext uri="{FF2B5EF4-FFF2-40B4-BE49-F238E27FC236}">
                <a16:creationId xmlns:a16="http://schemas.microsoft.com/office/drawing/2014/main" id="{A9763097-B165-4434-B353-C98573ABEACF}"/>
              </a:ext>
            </a:extLst>
          </p:cNvPr>
          <p:cNvSpPr>
            <a:spLocks noGrp="1"/>
          </p:cNvSpPr>
          <p:nvPr>
            <p:ph type="body" sz="quarter" idx="13"/>
          </p:nvPr>
        </p:nvSpPr>
        <p:spPr/>
        <p:txBody>
          <a:bodyPr/>
          <a:lstStyle/>
          <a:p>
            <a:r>
              <a:rPr lang="en-US" dirty="0"/>
              <a:t>Enter your questions in the chat window</a:t>
            </a:r>
          </a:p>
        </p:txBody>
      </p:sp>
      <p:sp>
        <p:nvSpPr>
          <p:cNvPr id="2" name="Slide Number Placeholder 1"/>
          <p:cNvSpPr>
            <a:spLocks noGrp="1"/>
          </p:cNvSpPr>
          <p:nvPr>
            <p:ph type="sldNum" sz="quarter" idx="4294967295"/>
          </p:nvPr>
        </p:nvSpPr>
        <p:spPr>
          <a:xfrm>
            <a:off x="11537950" y="6356350"/>
            <a:ext cx="654050" cy="365125"/>
          </a:xfrm>
        </p:spPr>
        <p:txBody>
          <a:bodyPr/>
          <a:lstStyle/>
          <a:p>
            <a:pPr algn="r" defTabSz="457200">
              <a:defRPr/>
            </a:pPr>
            <a:fld id="{706D636C-90A3-4979-BA37-BAB384B22101}" type="slidenum">
              <a:rPr lang="en-US" sz="1400" b="0">
                <a:solidFill>
                  <a:srgbClr val="124D95">
                    <a:lumMod val="40000"/>
                    <a:lumOff val="60000"/>
                  </a:srgbClr>
                </a:solidFill>
                <a:latin typeface="Arial" panose="020B0604020202020204"/>
              </a:rPr>
              <a:pPr algn="r" defTabSz="457200">
                <a:defRPr/>
              </a:pPr>
              <a:t>25</a:t>
            </a:fld>
            <a:endParaRPr lang="en-US" sz="1400" b="0" dirty="0">
              <a:solidFill>
                <a:srgbClr val="124D95">
                  <a:lumMod val="40000"/>
                  <a:lumOff val="60000"/>
                </a:srgbClr>
              </a:solidFill>
              <a:latin typeface="Arial" panose="020B0604020202020204"/>
            </a:endParaRPr>
          </a:p>
        </p:txBody>
      </p:sp>
    </p:spTree>
    <p:extLst>
      <p:ext uri="{BB962C8B-B14F-4D97-AF65-F5344CB8AC3E}">
        <p14:creationId xmlns:p14="http://schemas.microsoft.com/office/powerpoint/2010/main" val="2549644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WIPS and Data Files</a:t>
            </a:r>
          </a:p>
        </p:txBody>
      </p:sp>
      <p:sp>
        <p:nvSpPr>
          <p:cNvPr id="7" name="Text Placeholder 6">
            <a:extLst>
              <a:ext uri="{FF2B5EF4-FFF2-40B4-BE49-F238E27FC236}">
                <a16:creationId xmlns:a16="http://schemas.microsoft.com/office/drawing/2014/main" id="{3279CC3B-C63B-4E22-ABCE-2B96099CF679}"/>
              </a:ext>
            </a:extLst>
          </p:cNvPr>
          <p:cNvSpPr>
            <a:spLocks noGrp="1"/>
          </p:cNvSpPr>
          <p:nvPr>
            <p:ph type="body" idx="1"/>
          </p:nvPr>
        </p:nvSpPr>
        <p:spPr/>
        <p:txBody>
          <a:bodyPr>
            <a:normAutofit fontScale="70000" lnSpcReduction="20000"/>
          </a:bodyPr>
          <a:lstStyle/>
          <a:p>
            <a:r>
              <a:rPr lang="en-US" dirty="0"/>
              <a:t>Accessing WIPS</a:t>
            </a:r>
          </a:p>
          <a:p>
            <a:r>
              <a:rPr lang="en-US" dirty="0"/>
              <a:t>Uploading a Data File</a:t>
            </a:r>
          </a:p>
          <a:p>
            <a:r>
              <a:rPr lang="en-US" dirty="0"/>
              <a:t>Generating an Error Report</a:t>
            </a:r>
          </a:p>
          <a:p>
            <a:r>
              <a:rPr lang="en-US" dirty="0"/>
              <a:t>Generating a QPR Form</a:t>
            </a:r>
          </a:p>
          <a:p>
            <a:r>
              <a:rPr lang="en-US" dirty="0"/>
              <a:t>Certifying a Report</a:t>
            </a:r>
          </a:p>
        </p:txBody>
      </p:sp>
      <p:sp>
        <p:nvSpPr>
          <p:cNvPr id="4" name="Slide Number Placeholder 3"/>
          <p:cNvSpPr>
            <a:spLocks noGrp="1"/>
          </p:cNvSpPr>
          <p:nvPr>
            <p:ph type="sldNum" sz="quarter" idx="10"/>
          </p:nvPr>
        </p:nvSpPr>
        <p:spPr/>
        <p:txBody>
          <a:bodyPr/>
          <a:lstStyle/>
          <a:p>
            <a:fld id="{706D636C-90A3-4979-BA37-BAB384B22101}" type="slidenum">
              <a:rPr lang="en-US" smtClean="0"/>
              <a:pPr/>
              <a:t>26</a:t>
            </a:fld>
            <a:endParaRPr lang="en-US" dirty="0"/>
          </a:p>
        </p:txBody>
      </p:sp>
    </p:spTree>
    <p:extLst>
      <p:ext uri="{BB962C8B-B14F-4D97-AF65-F5344CB8AC3E}">
        <p14:creationId xmlns:p14="http://schemas.microsoft.com/office/powerpoint/2010/main" val="3047801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06D636C-90A3-4979-BA37-BAB384B22101}" type="slidenum">
              <a:rPr lang="en-US" smtClean="0"/>
              <a:pPr/>
              <a:t>27</a:t>
            </a:fld>
            <a:endParaRPr lang="en-US" dirty="0"/>
          </a:p>
        </p:txBody>
      </p:sp>
      <p:sp>
        <p:nvSpPr>
          <p:cNvPr id="3" name="Title 2"/>
          <p:cNvSpPr>
            <a:spLocks noGrp="1"/>
          </p:cNvSpPr>
          <p:nvPr>
            <p:ph type="title"/>
          </p:nvPr>
        </p:nvSpPr>
        <p:spPr>
          <a:xfrm>
            <a:off x="1494130" y="457200"/>
            <a:ext cx="3932237" cy="792760"/>
          </a:xfrm>
        </p:spPr>
        <p:txBody>
          <a:bodyPr/>
          <a:lstStyle/>
          <a:p>
            <a:r>
              <a:rPr lang="en-US"/>
              <a:t>WIPS Access</a:t>
            </a:r>
            <a:endParaRPr lang="en-US" dirty="0"/>
          </a:p>
        </p:txBody>
      </p:sp>
      <p:sp>
        <p:nvSpPr>
          <p:cNvPr id="4" name="Content Placeholder 3"/>
          <p:cNvSpPr>
            <a:spLocks noGrp="1"/>
          </p:cNvSpPr>
          <p:nvPr>
            <p:ph type="body" sz="half" idx="2"/>
          </p:nvPr>
        </p:nvSpPr>
        <p:spPr>
          <a:xfrm>
            <a:off x="1494130" y="1249960"/>
            <a:ext cx="3932237" cy="4611090"/>
          </a:xfrm>
        </p:spPr>
        <p:txBody>
          <a:bodyPr/>
          <a:lstStyle/>
          <a:p>
            <a:pPr algn="l"/>
            <a:r>
              <a:rPr lang="en-US" sz="2400" b="1" i="0" dirty="0"/>
              <a:t>Username and Passwords</a:t>
            </a:r>
          </a:p>
          <a:p>
            <a:pPr marL="342900" indent="-342900" algn="l">
              <a:buFont typeface="Arial" panose="020B0604020202020204" pitchFamily="34" charset="0"/>
              <a:buChar char="•"/>
            </a:pPr>
            <a:r>
              <a:rPr lang="en-US" i="0" dirty="0">
                <a:solidFill>
                  <a:schemeClr val="tx1"/>
                </a:solidFill>
              </a:rPr>
              <a:t>The ONLY way to access WIPS is with a WIPS-generated username and password. </a:t>
            </a:r>
          </a:p>
          <a:p>
            <a:pPr marL="342900" indent="-342900" algn="l">
              <a:buFont typeface="Arial" panose="020B0604020202020204" pitchFamily="34" charset="0"/>
              <a:buChar char="•"/>
            </a:pPr>
            <a:r>
              <a:rPr lang="en-US" i="0" dirty="0">
                <a:solidFill>
                  <a:schemeClr val="tx1"/>
                </a:solidFill>
              </a:rPr>
              <a:t>Both username and password are sent via email to the Grant’s Authorized Representative from the following email address: </a:t>
            </a:r>
            <a:r>
              <a:rPr lang="en-US" i="0" dirty="0">
                <a:solidFill>
                  <a:schemeClr val="tx1"/>
                </a:solidFill>
                <a:hlinkClick r:id="rId3"/>
              </a:rPr>
              <a:t>admin@dol.appiancloud.com</a:t>
            </a:r>
            <a:r>
              <a:rPr lang="en-US" i="0" dirty="0">
                <a:solidFill>
                  <a:schemeClr val="tx1"/>
                </a:solidFill>
              </a:rPr>
              <a:t>.</a:t>
            </a:r>
          </a:p>
        </p:txBody>
      </p:sp>
      <p:pic>
        <p:nvPicPr>
          <p:cNvPr id="5" name="Picture 4"/>
          <p:cNvPicPr/>
          <p:nvPr/>
        </p:nvPicPr>
        <p:blipFill rotWithShape="1">
          <a:blip r:embed="rId4"/>
          <a:srcRect l="33761" t="20978" r="33931" b="39516"/>
          <a:stretch/>
        </p:blipFill>
        <p:spPr>
          <a:xfrm>
            <a:off x="6173356" y="3367676"/>
            <a:ext cx="3794620" cy="2875645"/>
          </a:xfrm>
          <a:prstGeom prst="rect">
            <a:avLst/>
          </a:prstGeom>
          <a:ln>
            <a:solidFill>
              <a:schemeClr val="accent1"/>
            </a:solidFill>
          </a:ln>
        </p:spPr>
      </p:pic>
      <p:pic>
        <p:nvPicPr>
          <p:cNvPr id="6" name="Picture 5"/>
          <p:cNvPicPr/>
          <p:nvPr/>
        </p:nvPicPr>
        <p:blipFill rotWithShape="1">
          <a:blip r:embed="rId5"/>
          <a:srcRect l="33419" t="20978" r="18547" b="17331"/>
          <a:stretch/>
        </p:blipFill>
        <p:spPr>
          <a:xfrm>
            <a:off x="6173356" y="559421"/>
            <a:ext cx="3794620" cy="2741310"/>
          </a:xfrm>
          <a:prstGeom prst="rect">
            <a:avLst/>
          </a:prstGeom>
          <a:ln>
            <a:solidFill>
              <a:schemeClr val="accent1"/>
            </a:solidFill>
          </a:ln>
        </p:spPr>
      </p:pic>
    </p:spTree>
    <p:extLst>
      <p:ext uri="{BB962C8B-B14F-4D97-AF65-F5344CB8AC3E}">
        <p14:creationId xmlns:p14="http://schemas.microsoft.com/office/powerpoint/2010/main" val="12331789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06D636C-90A3-4979-BA37-BAB384B22101}" type="slidenum">
              <a:rPr lang="en-US" smtClean="0"/>
              <a:pPr/>
              <a:t>28</a:t>
            </a:fld>
            <a:endParaRPr lang="en-US" dirty="0"/>
          </a:p>
        </p:txBody>
      </p:sp>
      <p:sp>
        <p:nvSpPr>
          <p:cNvPr id="18" name="Title 17">
            <a:extLst>
              <a:ext uri="{FF2B5EF4-FFF2-40B4-BE49-F238E27FC236}">
                <a16:creationId xmlns:a16="http://schemas.microsoft.com/office/drawing/2014/main" id="{75F94742-090E-4674-9ACB-8F86053DB895}"/>
              </a:ext>
            </a:extLst>
          </p:cNvPr>
          <p:cNvSpPr>
            <a:spLocks noGrp="1"/>
          </p:cNvSpPr>
          <p:nvPr>
            <p:ph type="title"/>
          </p:nvPr>
        </p:nvSpPr>
        <p:spPr>
          <a:xfrm>
            <a:off x="839788" y="416466"/>
            <a:ext cx="4369775" cy="657325"/>
          </a:xfrm>
        </p:spPr>
        <p:txBody>
          <a:bodyPr anchor="t">
            <a:normAutofit/>
          </a:bodyPr>
          <a:lstStyle/>
          <a:p>
            <a:r>
              <a:rPr lang="en-US" sz="3200" dirty="0"/>
              <a:t>Reset Password in WIPS</a:t>
            </a:r>
          </a:p>
        </p:txBody>
      </p:sp>
      <p:sp>
        <p:nvSpPr>
          <p:cNvPr id="13" name="Text Placeholder 12">
            <a:extLst>
              <a:ext uri="{FF2B5EF4-FFF2-40B4-BE49-F238E27FC236}">
                <a16:creationId xmlns:a16="http://schemas.microsoft.com/office/drawing/2014/main" id="{63656F3D-D88C-431E-86A9-DCF916185D7C}"/>
              </a:ext>
            </a:extLst>
          </p:cNvPr>
          <p:cNvSpPr>
            <a:spLocks noGrp="1"/>
          </p:cNvSpPr>
          <p:nvPr>
            <p:ph type="body" sz="half" idx="2"/>
          </p:nvPr>
        </p:nvSpPr>
        <p:spPr>
          <a:xfrm>
            <a:off x="839788" y="1083050"/>
            <a:ext cx="5256212" cy="4887057"/>
          </a:xfrm>
        </p:spPr>
        <p:txBody>
          <a:bodyPr/>
          <a:lstStyle/>
          <a:p>
            <a:pPr algn="l"/>
            <a:r>
              <a:rPr lang="en-US" sz="1800" i="0" dirty="0"/>
              <a:t>Select the Reset Your Password link on the WIPS login screen. Then enter your email address in the Username field and select Request Password Reset. </a:t>
            </a:r>
          </a:p>
          <a:p>
            <a:pPr algn="l"/>
            <a:r>
              <a:rPr lang="en-US" sz="1800" i="0" dirty="0"/>
              <a:t>You will receive an email with a temporary password that you will have to change the next time you log in. Your new password must be at least eight (8) characters and have at least one (1) of each of the following:</a:t>
            </a:r>
          </a:p>
          <a:p>
            <a:pPr marL="171450" indent="-171450" algn="l">
              <a:lnSpc>
                <a:spcPct val="100000"/>
              </a:lnSpc>
              <a:spcBef>
                <a:spcPts val="600"/>
              </a:spcBef>
              <a:buFont typeface="Arial" panose="020B0604020202020204" pitchFamily="34" charset="0"/>
              <a:buChar char="•"/>
            </a:pPr>
            <a:r>
              <a:rPr lang="en-US" sz="1800" i="0" dirty="0"/>
              <a:t>Uppercase letter </a:t>
            </a:r>
          </a:p>
          <a:p>
            <a:pPr marL="171450" indent="-171450" algn="l">
              <a:lnSpc>
                <a:spcPct val="100000"/>
              </a:lnSpc>
              <a:spcBef>
                <a:spcPts val="600"/>
              </a:spcBef>
              <a:buFont typeface="Arial" panose="020B0604020202020204" pitchFamily="34" charset="0"/>
              <a:buChar char="•"/>
            </a:pPr>
            <a:r>
              <a:rPr lang="en-US" sz="1800" i="0" dirty="0"/>
              <a:t>Special character </a:t>
            </a:r>
          </a:p>
          <a:p>
            <a:pPr marL="171450" indent="-171450" algn="l">
              <a:lnSpc>
                <a:spcPct val="100000"/>
              </a:lnSpc>
              <a:spcBef>
                <a:spcPts val="600"/>
              </a:spcBef>
              <a:buFont typeface="Arial" panose="020B0604020202020204" pitchFamily="34" charset="0"/>
              <a:buChar char="•"/>
            </a:pPr>
            <a:r>
              <a:rPr lang="en-US" sz="1800" i="0" dirty="0"/>
              <a:t>Lowercase letter </a:t>
            </a:r>
          </a:p>
          <a:p>
            <a:pPr marL="171450" indent="-171450" algn="l">
              <a:lnSpc>
                <a:spcPct val="100000"/>
              </a:lnSpc>
              <a:spcBef>
                <a:spcPts val="600"/>
              </a:spcBef>
              <a:buFont typeface="Arial" panose="020B0604020202020204" pitchFamily="34" charset="0"/>
              <a:buChar char="•"/>
            </a:pPr>
            <a:r>
              <a:rPr lang="en-US" sz="1800" i="0" dirty="0"/>
              <a:t>Number </a:t>
            </a:r>
          </a:p>
          <a:p>
            <a:pPr marL="285750" indent="-285750" algn="l">
              <a:buFont typeface="Wingdings" panose="05000000000000000000" pitchFamily="2" charset="2"/>
              <a:buChar char="Ø"/>
            </a:pPr>
            <a:r>
              <a:rPr lang="en-US" sz="1800" i="0" dirty="0"/>
              <a:t>AFTER CHANGING YOUR PASSWORD, YOU MUST LOG OUT AND LOG IN AGAIN.</a:t>
            </a:r>
          </a:p>
        </p:txBody>
      </p:sp>
      <p:pic>
        <p:nvPicPr>
          <p:cNvPr id="14" name="Picture Placeholder 13">
            <a:extLst>
              <a:ext uri="{FF2B5EF4-FFF2-40B4-BE49-F238E27FC236}">
                <a16:creationId xmlns:a16="http://schemas.microsoft.com/office/drawing/2014/main" id="{42CB1DAA-D3CA-4115-AB0B-F4D7EEDE1D19}"/>
              </a:ext>
            </a:extLst>
          </p:cNvPr>
          <p:cNvPicPr>
            <a:picLocks noGrp="1" noChangeAspect="1"/>
          </p:cNvPicPr>
          <p:nvPr>
            <p:ph type="pic" idx="1"/>
          </p:nvPr>
        </p:nvPicPr>
        <p:blipFill>
          <a:blip r:embed="rId3"/>
          <a:srcRect l="2963" r="2963"/>
          <a:stretch>
            <a:fillRect/>
          </a:stretch>
        </p:blipFill>
        <p:spPr>
          <a:xfrm>
            <a:off x="6328209" y="1073791"/>
            <a:ext cx="5027177" cy="4401366"/>
          </a:xfrm>
        </p:spPr>
      </p:pic>
    </p:spTree>
    <p:extLst>
      <p:ext uri="{BB962C8B-B14F-4D97-AF65-F5344CB8AC3E}">
        <p14:creationId xmlns:p14="http://schemas.microsoft.com/office/powerpoint/2010/main" val="8191420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06D636C-90A3-4979-BA37-BAB384B22101}" type="slidenum">
              <a:rPr lang="en-US" smtClean="0"/>
              <a:pPr/>
              <a:t>29</a:t>
            </a:fld>
            <a:endParaRPr lang="en-US" dirty="0"/>
          </a:p>
        </p:txBody>
      </p:sp>
      <p:sp>
        <p:nvSpPr>
          <p:cNvPr id="6" name="Title 5">
            <a:extLst>
              <a:ext uri="{FF2B5EF4-FFF2-40B4-BE49-F238E27FC236}">
                <a16:creationId xmlns:a16="http://schemas.microsoft.com/office/drawing/2014/main" id="{DACD252D-2E30-4934-B89B-FB3D35701CAD}"/>
              </a:ext>
            </a:extLst>
          </p:cNvPr>
          <p:cNvSpPr>
            <a:spLocks noGrp="1"/>
          </p:cNvSpPr>
          <p:nvPr>
            <p:ph type="title"/>
          </p:nvPr>
        </p:nvSpPr>
        <p:spPr/>
        <p:txBody>
          <a:bodyPr/>
          <a:lstStyle/>
          <a:p>
            <a:r>
              <a:rPr lang="en-US"/>
              <a:t>Change Authorized Representative</a:t>
            </a:r>
            <a:endParaRPr lang="en-US" dirty="0"/>
          </a:p>
        </p:txBody>
      </p:sp>
      <p:sp>
        <p:nvSpPr>
          <p:cNvPr id="7" name="Content Placeholder 6">
            <a:extLst>
              <a:ext uri="{FF2B5EF4-FFF2-40B4-BE49-F238E27FC236}">
                <a16:creationId xmlns:a16="http://schemas.microsoft.com/office/drawing/2014/main" id="{F747D8AC-0B19-46F5-9F25-B6599C4412AD}"/>
              </a:ext>
            </a:extLst>
          </p:cNvPr>
          <p:cNvSpPr>
            <a:spLocks noGrp="1"/>
          </p:cNvSpPr>
          <p:nvPr>
            <p:ph idx="1"/>
          </p:nvPr>
        </p:nvSpPr>
        <p:spPr/>
        <p:txBody>
          <a:bodyPr>
            <a:normAutofit/>
          </a:bodyPr>
          <a:lstStyle/>
          <a:p>
            <a:r>
              <a:rPr lang="en-US" sz="2800" dirty="0"/>
              <a:t>Any Authorized Representative change needs to go through the grant modification process, assisted by your FPO. </a:t>
            </a:r>
          </a:p>
          <a:p>
            <a:pPr lvl="1"/>
            <a:r>
              <a:rPr lang="en-US" sz="2800" dirty="0"/>
              <a:t>The modification, signed by the Grant Officer, is the formal approval of the Authorized Representative change.</a:t>
            </a:r>
          </a:p>
          <a:p>
            <a:pPr lvl="1"/>
            <a:r>
              <a:rPr lang="en-US" sz="2800" dirty="0"/>
              <a:t>Please note that after submitting the request to your FPO, it could take 1-2 weeks for the modification to be signed by the Grant Officer and transmitted to you.</a:t>
            </a:r>
          </a:p>
        </p:txBody>
      </p:sp>
      <p:sp>
        <p:nvSpPr>
          <p:cNvPr id="3" name="Content Placeholder 2"/>
          <p:cNvSpPr txBox="1">
            <a:spLocks/>
          </p:cNvSpPr>
          <p:nvPr/>
        </p:nvSpPr>
        <p:spPr>
          <a:xfrm>
            <a:off x="1825362" y="1244771"/>
            <a:ext cx="8229363" cy="440690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06" indent="-274306" defTabSz="914354">
              <a:buClr>
                <a:srgbClr val="9E1C30"/>
              </a:buClr>
              <a:buFont typeface="Wingdings" panose="05000000000000000000" pitchFamily="2" charset="2"/>
              <a:buChar char="Ø"/>
              <a:defRPr/>
            </a:pPr>
            <a:endParaRPr lang="en-US" b="1" dirty="0">
              <a:solidFill>
                <a:srgbClr val="242021"/>
              </a:solidFill>
              <a:latin typeface="Arial" panose="020B0604020202020204"/>
            </a:endParaRPr>
          </a:p>
        </p:txBody>
      </p:sp>
    </p:spTree>
    <p:extLst>
      <p:ext uri="{BB962C8B-B14F-4D97-AF65-F5344CB8AC3E}">
        <p14:creationId xmlns:p14="http://schemas.microsoft.com/office/powerpoint/2010/main" val="4025963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FB03-888E-4898-A21E-566F5D1EB9B1}"/>
              </a:ext>
            </a:extLst>
          </p:cNvPr>
          <p:cNvSpPr>
            <a:spLocks noGrp="1"/>
          </p:cNvSpPr>
          <p:nvPr>
            <p:ph type="ctrTitle"/>
          </p:nvPr>
        </p:nvSpPr>
        <p:spPr/>
        <p:txBody>
          <a:bodyPr/>
          <a:lstStyle/>
          <a:p>
            <a:r>
              <a:rPr lang="en-US"/>
              <a:t>H-1B Performance Reporting Orientation 3.0</a:t>
            </a:r>
            <a:endParaRPr lang="en-US" dirty="0"/>
          </a:p>
        </p:txBody>
      </p:sp>
      <p:sp>
        <p:nvSpPr>
          <p:cNvPr id="5" name="Subtitle 4">
            <a:extLst>
              <a:ext uri="{FF2B5EF4-FFF2-40B4-BE49-F238E27FC236}">
                <a16:creationId xmlns:a16="http://schemas.microsoft.com/office/drawing/2014/main" id="{3D419B2D-5403-4628-81B9-81B43B949B23}"/>
              </a:ext>
            </a:extLst>
          </p:cNvPr>
          <p:cNvSpPr>
            <a:spLocks noGrp="1"/>
          </p:cNvSpPr>
          <p:nvPr>
            <p:ph type="subTitle" idx="1"/>
          </p:nvPr>
        </p:nvSpPr>
        <p:spPr/>
        <p:txBody>
          <a:bodyPr/>
          <a:lstStyle/>
          <a:p>
            <a:r>
              <a:rPr lang="en-US" dirty="0"/>
              <a:t>For Scaling Apprenticeship Grantees</a:t>
            </a:r>
          </a:p>
          <a:p>
            <a:endParaRPr lang="en-US" dirty="0"/>
          </a:p>
        </p:txBody>
      </p:sp>
      <p:sp>
        <p:nvSpPr>
          <p:cNvPr id="9" name="Date Placeholder 8">
            <a:extLst>
              <a:ext uri="{FF2B5EF4-FFF2-40B4-BE49-F238E27FC236}">
                <a16:creationId xmlns:a16="http://schemas.microsoft.com/office/drawing/2014/main" id="{F685FEE7-9073-4872-AA27-FBCEF01F2136}"/>
              </a:ext>
            </a:extLst>
          </p:cNvPr>
          <p:cNvSpPr>
            <a:spLocks noGrp="1"/>
          </p:cNvSpPr>
          <p:nvPr>
            <p:ph type="dt" sz="half" idx="10"/>
          </p:nvPr>
        </p:nvSpPr>
        <p:spPr/>
        <p:txBody>
          <a:bodyPr/>
          <a:lstStyle/>
          <a:p>
            <a:r>
              <a:rPr lang="en-US" dirty="0"/>
              <a:t>January 15, 2020</a:t>
            </a:r>
          </a:p>
        </p:txBody>
      </p:sp>
    </p:spTree>
    <p:extLst>
      <p:ext uri="{BB962C8B-B14F-4D97-AF65-F5344CB8AC3E}">
        <p14:creationId xmlns:p14="http://schemas.microsoft.com/office/powerpoint/2010/main" val="26635529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06D636C-90A3-4979-BA37-BAB384B22101}" type="slidenum">
              <a:rPr lang="en-US" smtClean="0"/>
              <a:pPr/>
              <a:t>30</a:t>
            </a:fld>
            <a:endParaRPr lang="en-US" dirty="0"/>
          </a:p>
        </p:txBody>
      </p:sp>
      <p:sp>
        <p:nvSpPr>
          <p:cNvPr id="3" name="Title 2">
            <a:extLst>
              <a:ext uri="{FF2B5EF4-FFF2-40B4-BE49-F238E27FC236}">
                <a16:creationId xmlns:a16="http://schemas.microsoft.com/office/drawing/2014/main" id="{20A30C98-8B69-4994-9AAE-101D291F85E8}"/>
              </a:ext>
            </a:extLst>
          </p:cNvPr>
          <p:cNvSpPr>
            <a:spLocks noGrp="1"/>
          </p:cNvSpPr>
          <p:nvPr>
            <p:ph type="title"/>
          </p:nvPr>
        </p:nvSpPr>
        <p:spPr/>
        <p:txBody>
          <a:bodyPr>
            <a:normAutofit/>
          </a:bodyPr>
          <a:lstStyle/>
          <a:p>
            <a:r>
              <a:rPr lang="en-US" dirty="0"/>
              <a:t>H-1B WIPS Homepage (First Tab)</a:t>
            </a:r>
          </a:p>
        </p:txBody>
      </p:sp>
      <p:sp>
        <p:nvSpPr>
          <p:cNvPr id="4" name="Content Placeholder 3">
            <a:extLst>
              <a:ext uri="{FF2B5EF4-FFF2-40B4-BE49-F238E27FC236}">
                <a16:creationId xmlns:a16="http://schemas.microsoft.com/office/drawing/2014/main" id="{77D37517-7E9C-49B4-9FF1-7E96F5A8DE0E}"/>
              </a:ext>
            </a:extLst>
          </p:cNvPr>
          <p:cNvSpPr>
            <a:spLocks noGrp="1"/>
          </p:cNvSpPr>
          <p:nvPr>
            <p:ph idx="1"/>
          </p:nvPr>
        </p:nvSpPr>
        <p:spPr>
          <a:xfrm>
            <a:off x="805866" y="1137447"/>
            <a:ext cx="11081334" cy="1555420"/>
          </a:xfrm>
        </p:spPr>
        <p:txBody>
          <a:bodyPr>
            <a:normAutofit fontScale="85000" lnSpcReduction="10000"/>
          </a:bodyPr>
          <a:lstStyle/>
          <a:p>
            <a:pPr marR="151130"/>
            <a:r>
              <a:rPr lang="en-US" spc="-5" dirty="0">
                <a:latin typeface="Arial" panose="020B0604020202020204" pitchFamily="34" charset="0"/>
                <a:ea typeface="Calibri" panose="020F0502020204030204" pitchFamily="34" charset="0"/>
                <a:cs typeface="Arial" panose="020B0604020202020204" pitchFamily="34" charset="0"/>
              </a:rPr>
              <a:t>Once</a:t>
            </a:r>
            <a:r>
              <a:rPr lang="en-US" dirty="0">
                <a:latin typeface="Arial" panose="020B0604020202020204" pitchFamily="34" charset="0"/>
                <a:ea typeface="Calibri" panose="020F0502020204030204" pitchFamily="34" charset="0"/>
                <a:cs typeface="Arial" panose="020B0604020202020204" pitchFamily="34" charset="0"/>
              </a:rPr>
              <a:t> </a:t>
            </a:r>
            <a:r>
              <a:rPr lang="en-US" spc="-10" dirty="0">
                <a:latin typeface="Arial" panose="020B0604020202020204" pitchFamily="34" charset="0"/>
                <a:ea typeface="Calibri" panose="020F0502020204030204" pitchFamily="34" charset="0"/>
                <a:cs typeface="Arial" panose="020B0604020202020204" pitchFamily="34" charset="0"/>
              </a:rPr>
              <a:t>the</a:t>
            </a:r>
            <a:r>
              <a:rPr lang="en-US" dirty="0">
                <a:latin typeface="Arial" panose="020B0604020202020204" pitchFamily="34" charset="0"/>
                <a:ea typeface="Calibri" panose="020F0502020204030204" pitchFamily="34" charset="0"/>
                <a:cs typeface="Arial" panose="020B0604020202020204" pitchFamily="34" charset="0"/>
              </a:rPr>
              <a:t> username and </a:t>
            </a:r>
            <a:r>
              <a:rPr lang="en-US" spc="-5" dirty="0">
                <a:latin typeface="Arial" panose="020B0604020202020204" pitchFamily="34" charset="0"/>
                <a:ea typeface="Calibri" panose="020F0502020204030204" pitchFamily="34" charset="0"/>
                <a:cs typeface="Arial" panose="020B0604020202020204" pitchFamily="34" charset="0"/>
              </a:rPr>
              <a:t>password </a:t>
            </a:r>
            <a:r>
              <a:rPr lang="en-US" dirty="0">
                <a:latin typeface="Arial" panose="020B0604020202020204" pitchFamily="34" charset="0"/>
                <a:ea typeface="Calibri" panose="020F0502020204030204" pitchFamily="34" charset="0"/>
                <a:cs typeface="Arial" panose="020B0604020202020204" pitchFamily="34" charset="0"/>
              </a:rPr>
              <a:t>is</a:t>
            </a:r>
            <a:r>
              <a:rPr lang="en-US" spc="-15" dirty="0">
                <a:latin typeface="Arial" panose="020B0604020202020204" pitchFamily="34" charset="0"/>
                <a:ea typeface="Calibri" panose="020F0502020204030204" pitchFamily="34" charset="0"/>
                <a:cs typeface="Arial" panose="020B0604020202020204" pitchFamily="34" charset="0"/>
              </a:rPr>
              <a:t> </a:t>
            </a:r>
            <a:r>
              <a:rPr lang="en-US" spc="-5" dirty="0">
                <a:latin typeface="Arial" panose="020B0604020202020204" pitchFamily="34" charset="0"/>
                <a:ea typeface="Calibri" panose="020F0502020204030204" pitchFamily="34" charset="0"/>
                <a:cs typeface="Arial" panose="020B0604020202020204" pitchFamily="34" charset="0"/>
              </a:rPr>
              <a:t>entered,</a:t>
            </a:r>
            <a:r>
              <a:rPr lang="en-US" spc="5" dirty="0">
                <a:latin typeface="Arial" panose="020B0604020202020204" pitchFamily="34" charset="0"/>
                <a:ea typeface="Calibri" panose="020F0502020204030204" pitchFamily="34" charset="0"/>
                <a:cs typeface="Arial" panose="020B0604020202020204" pitchFamily="34" charset="0"/>
              </a:rPr>
              <a:t> the </a:t>
            </a:r>
            <a:r>
              <a:rPr lang="en-US" spc="-5" dirty="0">
                <a:latin typeface="Arial" panose="020B0604020202020204" pitchFamily="34" charset="0"/>
                <a:ea typeface="Calibri" panose="020F0502020204030204" pitchFamily="34" charset="0"/>
                <a:cs typeface="Arial" panose="020B0604020202020204" pitchFamily="34" charset="0"/>
              </a:rPr>
              <a:t>WIPS homepage</a:t>
            </a:r>
            <a:r>
              <a:rPr lang="en-US" spc="-15" dirty="0">
                <a:latin typeface="Arial" panose="020B0604020202020204" pitchFamily="34" charset="0"/>
                <a:ea typeface="Calibri" panose="020F0502020204030204" pitchFamily="34" charset="0"/>
                <a:cs typeface="Arial" panose="020B0604020202020204" pitchFamily="34" charset="0"/>
              </a:rPr>
              <a:t> </a:t>
            </a:r>
            <a:r>
              <a:rPr lang="en-US" dirty="0">
                <a:latin typeface="Arial" panose="020B0604020202020204" pitchFamily="34" charset="0"/>
                <a:ea typeface="Calibri" panose="020F0502020204030204" pitchFamily="34" charset="0"/>
                <a:cs typeface="Arial" panose="020B0604020202020204" pitchFamily="34" charset="0"/>
              </a:rPr>
              <a:t>will </a:t>
            </a:r>
            <a:r>
              <a:rPr lang="en-US" spc="-5" dirty="0">
                <a:latin typeface="Arial" panose="020B0604020202020204" pitchFamily="34" charset="0"/>
                <a:ea typeface="Calibri" panose="020F0502020204030204" pitchFamily="34" charset="0"/>
                <a:cs typeface="Arial" panose="020B0604020202020204" pitchFamily="34" charset="0"/>
              </a:rPr>
              <a:t>display</a:t>
            </a:r>
            <a:r>
              <a:rPr lang="en-US" spc="-10" dirty="0">
                <a:latin typeface="Arial" panose="020B0604020202020204" pitchFamily="34" charset="0"/>
                <a:ea typeface="Calibri" panose="020F0502020204030204" pitchFamily="34" charset="0"/>
                <a:cs typeface="Arial" panose="020B0604020202020204" pitchFamily="34" charset="0"/>
              </a:rPr>
              <a:t>.</a:t>
            </a:r>
            <a:endParaRPr lang="en-US" dirty="0">
              <a:latin typeface="Arial" panose="020B0604020202020204" pitchFamily="34" charset="0"/>
              <a:ea typeface="Calibri" panose="020F0502020204030204" pitchFamily="34" charset="0"/>
              <a:cs typeface="Arial" panose="020B0604020202020204" pitchFamily="34" charset="0"/>
            </a:endParaRPr>
          </a:p>
          <a:p>
            <a:pPr>
              <a:lnSpc>
                <a:spcPct val="120000"/>
              </a:lnSpc>
            </a:pPr>
            <a:r>
              <a:rPr lang="en-US" dirty="0">
                <a:latin typeface="Arial" panose="020B0604020202020204" pitchFamily="34" charset="0"/>
                <a:ea typeface="Calibri" panose="020F0502020204030204" pitchFamily="34" charset="0"/>
                <a:cs typeface="Arial" panose="020B0604020202020204" pitchFamily="34" charset="0"/>
              </a:rPr>
              <a:t>Instructions for “Uploading your QPR File” and “Checking and Correcting Errors in Your QPR” will be listed below on the homepage.</a:t>
            </a:r>
          </a:p>
        </p:txBody>
      </p:sp>
      <p:pic>
        <p:nvPicPr>
          <p:cNvPr id="5" name="Picture 4"/>
          <p:cNvPicPr/>
          <p:nvPr/>
        </p:nvPicPr>
        <p:blipFill>
          <a:blip r:embed="rId3"/>
          <a:stretch>
            <a:fillRect/>
          </a:stretch>
        </p:blipFill>
        <p:spPr>
          <a:xfrm>
            <a:off x="2994709" y="2583809"/>
            <a:ext cx="6202582" cy="3688598"/>
          </a:xfrm>
          <a:prstGeom prst="rect">
            <a:avLst/>
          </a:prstGeom>
          <a:ln>
            <a:solidFill>
              <a:schemeClr val="tx1"/>
            </a:solidFill>
          </a:ln>
        </p:spPr>
      </p:pic>
    </p:spTree>
    <p:extLst>
      <p:ext uri="{BB962C8B-B14F-4D97-AF65-F5344CB8AC3E}">
        <p14:creationId xmlns:p14="http://schemas.microsoft.com/office/powerpoint/2010/main" val="25274451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06D636C-90A3-4979-BA37-BAB384B22101}" type="slidenum">
              <a:rPr lang="en-US" smtClean="0"/>
              <a:pPr/>
              <a:t>31</a:t>
            </a:fld>
            <a:endParaRPr lang="en-US" dirty="0"/>
          </a:p>
        </p:txBody>
      </p:sp>
      <p:pic>
        <p:nvPicPr>
          <p:cNvPr id="3" name="Picture 2"/>
          <p:cNvPicPr/>
          <p:nvPr/>
        </p:nvPicPr>
        <p:blipFill rotWithShape="1">
          <a:blip r:embed="rId3"/>
          <a:srcRect r="1112" b="19155"/>
          <a:stretch/>
        </p:blipFill>
        <p:spPr>
          <a:xfrm>
            <a:off x="1361393" y="1253389"/>
            <a:ext cx="5877560" cy="2702878"/>
          </a:xfrm>
          <a:prstGeom prst="rect">
            <a:avLst/>
          </a:prstGeom>
          <a:ln w="9525">
            <a:solidFill>
              <a:schemeClr val="tx1"/>
            </a:solidFill>
          </a:ln>
        </p:spPr>
      </p:pic>
      <p:pic>
        <p:nvPicPr>
          <p:cNvPr id="4" name="Picture 3"/>
          <p:cNvPicPr/>
          <p:nvPr/>
        </p:nvPicPr>
        <p:blipFill rotWithShape="1">
          <a:blip r:embed="rId4"/>
          <a:srcRect r="2309" b="68689"/>
          <a:stretch/>
        </p:blipFill>
        <p:spPr>
          <a:xfrm>
            <a:off x="1361393" y="4911946"/>
            <a:ext cx="5806372" cy="1046798"/>
          </a:xfrm>
          <a:prstGeom prst="rect">
            <a:avLst/>
          </a:prstGeom>
          <a:ln w="9525">
            <a:solidFill>
              <a:schemeClr val="tx1"/>
            </a:solidFill>
          </a:ln>
        </p:spPr>
      </p:pic>
      <p:sp>
        <p:nvSpPr>
          <p:cNvPr id="8" name="Rectangle 7"/>
          <p:cNvSpPr/>
          <p:nvPr/>
        </p:nvSpPr>
        <p:spPr>
          <a:xfrm>
            <a:off x="7602770" y="1015068"/>
            <a:ext cx="3730756" cy="3785652"/>
          </a:xfrm>
          <a:prstGeom prst="rect">
            <a:avLst/>
          </a:prstGeom>
        </p:spPr>
        <p:txBody>
          <a:bodyPr wrap="square">
            <a:spAutoFit/>
          </a:bodyPr>
          <a:lstStyle/>
          <a:p>
            <a:pPr>
              <a:spcBef>
                <a:spcPts val="600"/>
              </a:spcBef>
              <a:spcAft>
                <a:spcPts val="600"/>
              </a:spcAft>
            </a:pPr>
            <a:r>
              <a:rPr lang="en-US" sz="2800" dirty="0">
                <a:solidFill>
                  <a:schemeClr val="accent2"/>
                </a:solidFill>
              </a:rPr>
              <a:t>Uploading Your QPR File</a:t>
            </a:r>
          </a:p>
          <a:p>
            <a:pPr marL="342900" indent="-342900">
              <a:spcBef>
                <a:spcPts val="600"/>
              </a:spcBef>
              <a:spcAft>
                <a:spcPts val="600"/>
              </a:spcAft>
              <a:buClr>
                <a:schemeClr val="accent2"/>
              </a:buClr>
              <a:buFont typeface="+mj-lt"/>
              <a:buAutoNum type="arabicPeriod"/>
            </a:pPr>
            <a:r>
              <a:rPr lang="en-US" dirty="0"/>
              <a:t>Select </a:t>
            </a:r>
            <a:r>
              <a:rPr lang="en-US" b="1" dirty="0"/>
              <a:t>FILE UPLOAD</a:t>
            </a:r>
            <a:r>
              <a:rPr lang="en-US" dirty="0"/>
              <a:t> from </a:t>
            </a:r>
            <a:r>
              <a:rPr lang="en-US" b="1" dirty="0"/>
              <a:t>WIPS</a:t>
            </a:r>
            <a:r>
              <a:rPr lang="en-US" dirty="0"/>
              <a:t> tab bar. </a:t>
            </a:r>
          </a:p>
          <a:p>
            <a:pPr marL="342900" indent="-342900">
              <a:spcBef>
                <a:spcPts val="600"/>
              </a:spcBef>
              <a:spcAft>
                <a:spcPts val="600"/>
              </a:spcAft>
              <a:buClr>
                <a:schemeClr val="accent2"/>
              </a:buClr>
              <a:buFont typeface="+mj-lt"/>
              <a:buAutoNum type="arabicPeriod"/>
            </a:pPr>
            <a:r>
              <a:rPr lang="en-US" dirty="0"/>
              <a:t>Select </a:t>
            </a:r>
            <a:r>
              <a:rPr lang="en-US" b="1" dirty="0"/>
              <a:t>Program Name </a:t>
            </a:r>
            <a:r>
              <a:rPr lang="en-US" dirty="0"/>
              <a:t>menu and choose program. </a:t>
            </a:r>
          </a:p>
          <a:p>
            <a:pPr marL="342900" indent="-342900">
              <a:spcBef>
                <a:spcPts val="600"/>
              </a:spcBef>
              <a:spcAft>
                <a:spcPts val="600"/>
              </a:spcAft>
              <a:buClr>
                <a:schemeClr val="accent2"/>
              </a:buClr>
              <a:buFont typeface="+mj-lt"/>
              <a:buAutoNum type="arabicPeriod"/>
            </a:pPr>
            <a:r>
              <a:rPr lang="en-US" dirty="0"/>
              <a:t>Select </a:t>
            </a:r>
            <a:r>
              <a:rPr lang="en-US" b="1" dirty="0"/>
              <a:t>Quarter End Date</a:t>
            </a:r>
            <a:r>
              <a:rPr lang="en-US" dirty="0"/>
              <a:t> menu and choose program.</a:t>
            </a:r>
          </a:p>
          <a:p>
            <a:pPr marL="342900" indent="-342900">
              <a:spcBef>
                <a:spcPts val="600"/>
              </a:spcBef>
              <a:spcAft>
                <a:spcPts val="600"/>
              </a:spcAft>
              <a:buClr>
                <a:schemeClr val="accent2"/>
              </a:buClr>
              <a:buFont typeface="+mj-lt"/>
              <a:buAutoNum type="arabicPeriod"/>
            </a:pPr>
            <a:r>
              <a:rPr lang="en-US" dirty="0"/>
              <a:t>Select </a:t>
            </a:r>
            <a:r>
              <a:rPr lang="en-US" b="1" dirty="0"/>
              <a:t>Choose File</a:t>
            </a:r>
            <a:r>
              <a:rPr lang="en-US" dirty="0"/>
              <a:t> to upload file.</a:t>
            </a:r>
          </a:p>
          <a:p>
            <a:pPr marL="342900" indent="-342900">
              <a:spcBef>
                <a:spcPts val="600"/>
              </a:spcBef>
              <a:spcAft>
                <a:spcPts val="600"/>
              </a:spcAft>
              <a:buClr>
                <a:schemeClr val="accent2"/>
              </a:buClr>
              <a:buFont typeface="+mj-lt"/>
              <a:buAutoNum type="arabicPeriod"/>
            </a:pPr>
            <a:r>
              <a:rPr lang="en-US" dirty="0"/>
              <a:t>Click </a:t>
            </a:r>
            <a:r>
              <a:rPr lang="en-US" b="1" dirty="0"/>
              <a:t>Submit</a:t>
            </a:r>
            <a:r>
              <a:rPr lang="en-US" dirty="0"/>
              <a:t> to complete report file upload.</a:t>
            </a:r>
          </a:p>
        </p:txBody>
      </p:sp>
      <p:sp>
        <p:nvSpPr>
          <p:cNvPr id="10" name="TextBox 9"/>
          <p:cNvSpPr txBox="1"/>
          <p:nvPr/>
        </p:nvSpPr>
        <p:spPr>
          <a:xfrm>
            <a:off x="1360763" y="4212507"/>
            <a:ext cx="5476264" cy="443198"/>
          </a:xfrm>
          <a:prstGeom prst="rect">
            <a:avLst/>
          </a:prstGeom>
          <a:noFill/>
        </p:spPr>
        <p:txBody>
          <a:bodyPr wrap="square" rtlCol="0" anchor="ctr">
            <a:spAutoFit/>
          </a:bodyPr>
          <a:lstStyle/>
          <a:p>
            <a:pPr>
              <a:lnSpc>
                <a:spcPct val="95000"/>
              </a:lnSpc>
              <a:spcBef>
                <a:spcPts val="3000"/>
              </a:spcBef>
              <a:buClr>
                <a:schemeClr val="accent2"/>
              </a:buClr>
            </a:pPr>
            <a:r>
              <a:rPr lang="en-US" sz="2400" b="1" dirty="0">
                <a:solidFill>
                  <a:schemeClr val="accent2"/>
                </a:solidFill>
              </a:rPr>
              <a:t>File Upload (Successful Upload Notice)</a:t>
            </a:r>
          </a:p>
        </p:txBody>
      </p:sp>
      <p:sp>
        <p:nvSpPr>
          <p:cNvPr id="11" name="Content Placeholder 11">
            <a:extLst>
              <a:ext uri="{FF2B5EF4-FFF2-40B4-BE49-F238E27FC236}">
                <a16:creationId xmlns:a16="http://schemas.microsoft.com/office/drawing/2014/main" id="{1CA999D7-F035-4B7C-A0D0-46AAF160FC3F}"/>
              </a:ext>
            </a:extLst>
          </p:cNvPr>
          <p:cNvSpPr txBox="1">
            <a:spLocks/>
          </p:cNvSpPr>
          <p:nvPr/>
        </p:nvSpPr>
        <p:spPr>
          <a:xfrm>
            <a:off x="1360763" y="582953"/>
            <a:ext cx="4999316" cy="506119"/>
          </a:xfrm>
          <a:prstGeom prst="rect">
            <a:avLst/>
          </a:prstGeom>
        </p:spPr>
        <p:txBody>
          <a:bodyPr anchor="ctr">
            <a:normAutofit/>
          </a:bodyPr>
          <a:lst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accent2"/>
                </a:solidFill>
              </a:rPr>
              <a:t>Edit Check Results (Third Tab)</a:t>
            </a:r>
          </a:p>
        </p:txBody>
      </p:sp>
    </p:spTree>
    <p:extLst>
      <p:ext uri="{BB962C8B-B14F-4D97-AF65-F5344CB8AC3E}">
        <p14:creationId xmlns:p14="http://schemas.microsoft.com/office/powerpoint/2010/main" val="41030633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06D636C-90A3-4979-BA37-BAB384B22101}" type="slidenum">
              <a:rPr lang="en-US" smtClean="0"/>
              <a:pPr/>
              <a:t>32</a:t>
            </a:fld>
            <a:endParaRPr lang="en-US" dirty="0"/>
          </a:p>
        </p:txBody>
      </p:sp>
      <p:sp>
        <p:nvSpPr>
          <p:cNvPr id="12" name="Content Placeholder 11">
            <a:extLst>
              <a:ext uri="{FF2B5EF4-FFF2-40B4-BE49-F238E27FC236}">
                <a16:creationId xmlns:a16="http://schemas.microsoft.com/office/drawing/2014/main" id="{78FD366F-D6FD-4D10-88B4-FD9292020897}"/>
              </a:ext>
            </a:extLst>
          </p:cNvPr>
          <p:cNvSpPr>
            <a:spLocks noGrp="1"/>
          </p:cNvSpPr>
          <p:nvPr>
            <p:ph type="body" idx="1"/>
          </p:nvPr>
        </p:nvSpPr>
        <p:spPr>
          <a:xfrm>
            <a:off x="3596342" y="373295"/>
            <a:ext cx="4999316" cy="506119"/>
          </a:xfrm>
        </p:spPr>
        <p:txBody>
          <a:bodyPr>
            <a:normAutofit/>
          </a:bodyPr>
          <a:lstStyle/>
          <a:p>
            <a:pPr algn="l"/>
            <a:r>
              <a:rPr lang="en-US" sz="2000" b="1" dirty="0"/>
              <a:t>Edit Check Results (Third Tab)</a:t>
            </a:r>
          </a:p>
        </p:txBody>
      </p:sp>
      <p:sp>
        <p:nvSpPr>
          <p:cNvPr id="7" name="Text Placeholder 6">
            <a:extLst>
              <a:ext uri="{FF2B5EF4-FFF2-40B4-BE49-F238E27FC236}">
                <a16:creationId xmlns:a16="http://schemas.microsoft.com/office/drawing/2014/main" id="{4CA4C68A-1E77-46B7-8AAA-0FE98E809D36}"/>
              </a:ext>
            </a:extLst>
          </p:cNvPr>
          <p:cNvSpPr>
            <a:spLocks noGrp="1"/>
          </p:cNvSpPr>
          <p:nvPr>
            <p:ph type="body" sz="quarter" idx="3"/>
          </p:nvPr>
        </p:nvSpPr>
        <p:spPr>
          <a:xfrm>
            <a:off x="3376264" y="3468848"/>
            <a:ext cx="5439473" cy="420438"/>
          </a:xfrm>
        </p:spPr>
        <p:txBody>
          <a:bodyPr>
            <a:noAutofit/>
          </a:bodyPr>
          <a:lstStyle/>
          <a:p>
            <a:pPr algn="l"/>
            <a:r>
              <a:rPr lang="en-US" sz="2000" b="1" dirty="0"/>
              <a:t>Checking and Correcting Errors in Your Data File</a:t>
            </a:r>
          </a:p>
        </p:txBody>
      </p:sp>
      <p:sp>
        <p:nvSpPr>
          <p:cNvPr id="8" name="Content Placeholder 7">
            <a:extLst>
              <a:ext uri="{FF2B5EF4-FFF2-40B4-BE49-F238E27FC236}">
                <a16:creationId xmlns:a16="http://schemas.microsoft.com/office/drawing/2014/main" id="{1249ED5C-6EB4-48F1-B52B-01F75281B945}"/>
              </a:ext>
            </a:extLst>
          </p:cNvPr>
          <p:cNvSpPr>
            <a:spLocks noGrp="1"/>
          </p:cNvSpPr>
          <p:nvPr>
            <p:ph sz="quarter" idx="4"/>
          </p:nvPr>
        </p:nvSpPr>
        <p:spPr>
          <a:xfrm>
            <a:off x="1900367" y="4087304"/>
            <a:ext cx="8391266" cy="2344547"/>
          </a:xfrm>
        </p:spPr>
        <p:txBody>
          <a:bodyPr anchor="t"/>
          <a:lstStyle/>
          <a:p>
            <a:pPr marL="342900" indent="-342900">
              <a:spcBef>
                <a:spcPts val="600"/>
              </a:spcBef>
              <a:spcAft>
                <a:spcPts val="600"/>
              </a:spcAft>
              <a:buFont typeface="+mj-lt"/>
              <a:buAutoNum type="arabicPeriod"/>
            </a:pPr>
            <a:r>
              <a:rPr lang="en-US" sz="1800" b="0" dirty="0">
                <a:solidFill>
                  <a:schemeClr val="tx1"/>
                </a:solidFill>
              </a:rPr>
              <a:t> </a:t>
            </a:r>
            <a:r>
              <a:rPr lang="en-US" sz="1800" dirty="0">
                <a:solidFill>
                  <a:schemeClr val="tx1"/>
                </a:solidFill>
              </a:rPr>
              <a:t>Forgo</a:t>
            </a:r>
            <a:r>
              <a:rPr lang="en-US" sz="1800" b="0" dirty="0">
                <a:solidFill>
                  <a:schemeClr val="tx1"/>
                </a:solidFill>
              </a:rPr>
              <a:t> if your report had no errors.</a:t>
            </a:r>
          </a:p>
          <a:p>
            <a:pPr marL="342900" indent="-342900">
              <a:spcBef>
                <a:spcPts val="600"/>
              </a:spcBef>
              <a:spcAft>
                <a:spcPts val="600"/>
              </a:spcAft>
              <a:buFont typeface="+mj-lt"/>
              <a:buAutoNum type="arabicPeriod"/>
            </a:pPr>
            <a:r>
              <a:rPr lang="en-US" sz="1800" b="0" dirty="0">
                <a:solidFill>
                  <a:schemeClr val="tx1"/>
                </a:solidFill>
              </a:rPr>
              <a:t> Select </a:t>
            </a:r>
            <a:r>
              <a:rPr lang="en-US" sz="1800" dirty="0">
                <a:solidFill>
                  <a:schemeClr val="tx1"/>
                </a:solidFill>
              </a:rPr>
              <a:t>EDIT CHECK RESULTS </a:t>
            </a:r>
            <a:r>
              <a:rPr lang="en-US" sz="1800" b="0" dirty="0">
                <a:solidFill>
                  <a:schemeClr val="tx1"/>
                </a:solidFill>
              </a:rPr>
              <a:t>from WIPS tab Bar </a:t>
            </a:r>
          </a:p>
          <a:p>
            <a:pPr marL="342900" indent="-342900">
              <a:spcBef>
                <a:spcPts val="600"/>
              </a:spcBef>
              <a:spcAft>
                <a:spcPts val="600"/>
              </a:spcAft>
              <a:buFont typeface="+mj-lt"/>
              <a:buAutoNum type="arabicPeriod"/>
            </a:pPr>
            <a:r>
              <a:rPr lang="en-US" sz="1800" b="0" dirty="0">
                <a:solidFill>
                  <a:schemeClr val="tx1"/>
                </a:solidFill>
              </a:rPr>
              <a:t> View errors by selecting numeric hyperlinks under </a:t>
            </a:r>
            <a:r>
              <a:rPr lang="en-US" sz="1800" dirty="0">
                <a:solidFill>
                  <a:schemeClr val="tx1"/>
                </a:solidFill>
              </a:rPr>
              <a:t>Total Errors </a:t>
            </a:r>
            <a:r>
              <a:rPr lang="en-US" sz="1800" b="0" dirty="0">
                <a:solidFill>
                  <a:schemeClr val="tx1"/>
                </a:solidFill>
              </a:rPr>
              <a:t>and </a:t>
            </a:r>
            <a:r>
              <a:rPr lang="en-US" sz="1800" dirty="0">
                <a:solidFill>
                  <a:schemeClr val="tx1"/>
                </a:solidFill>
              </a:rPr>
              <a:t>Total Duplicates</a:t>
            </a:r>
            <a:r>
              <a:rPr lang="en-US" sz="1800" b="0" dirty="0">
                <a:solidFill>
                  <a:schemeClr val="tx1"/>
                </a:solidFill>
              </a:rPr>
              <a:t> </a:t>
            </a:r>
          </a:p>
          <a:p>
            <a:pPr marL="342900" indent="-342900">
              <a:spcBef>
                <a:spcPts val="600"/>
              </a:spcBef>
              <a:spcAft>
                <a:spcPts val="600"/>
              </a:spcAft>
              <a:buFont typeface="+mj-lt"/>
              <a:buAutoNum type="arabicPeriod"/>
            </a:pPr>
            <a:r>
              <a:rPr lang="en-US" sz="1800" b="0" dirty="0">
                <a:solidFill>
                  <a:schemeClr val="tx1"/>
                </a:solidFill>
              </a:rPr>
              <a:t> Edit and save </a:t>
            </a:r>
            <a:r>
              <a:rPr lang="en-US" sz="1800" dirty="0">
                <a:solidFill>
                  <a:schemeClr val="tx1"/>
                </a:solidFill>
              </a:rPr>
              <a:t>CSV file </a:t>
            </a:r>
            <a:r>
              <a:rPr lang="en-US" sz="1800" b="0" dirty="0">
                <a:solidFill>
                  <a:schemeClr val="tx1"/>
                </a:solidFill>
              </a:rPr>
              <a:t>to correct </a:t>
            </a:r>
            <a:r>
              <a:rPr lang="en-US" sz="1800" dirty="0">
                <a:solidFill>
                  <a:schemeClr val="tx1"/>
                </a:solidFill>
              </a:rPr>
              <a:t>Errors</a:t>
            </a:r>
          </a:p>
          <a:p>
            <a:pPr marL="342900" indent="-342900">
              <a:spcBef>
                <a:spcPts val="600"/>
              </a:spcBef>
              <a:spcAft>
                <a:spcPts val="600"/>
              </a:spcAft>
              <a:buFont typeface="+mj-lt"/>
              <a:buAutoNum type="arabicPeriod"/>
            </a:pPr>
            <a:r>
              <a:rPr lang="en-US" sz="1800" b="0" dirty="0">
                <a:solidFill>
                  <a:schemeClr val="tx1"/>
                </a:solidFill>
              </a:rPr>
              <a:t> Return to </a:t>
            </a:r>
            <a:r>
              <a:rPr lang="en-US" sz="1800" dirty="0">
                <a:solidFill>
                  <a:schemeClr val="tx1"/>
                </a:solidFill>
              </a:rPr>
              <a:t>Upload your CSV File</a:t>
            </a:r>
          </a:p>
        </p:txBody>
      </p:sp>
      <p:pic>
        <p:nvPicPr>
          <p:cNvPr id="9" name="Picture 8">
            <a:extLst>
              <a:ext uri="{FF2B5EF4-FFF2-40B4-BE49-F238E27FC236}">
                <a16:creationId xmlns:a16="http://schemas.microsoft.com/office/drawing/2014/main" id="{018AA88A-FB59-43D4-9381-9B3D707588C9}"/>
              </a:ext>
            </a:extLst>
          </p:cNvPr>
          <p:cNvPicPr/>
          <p:nvPr/>
        </p:nvPicPr>
        <p:blipFill rotWithShape="1">
          <a:blip r:embed="rId3"/>
          <a:srcRect r="2479" b="33125"/>
          <a:stretch/>
        </p:blipFill>
        <p:spPr>
          <a:xfrm>
            <a:off x="3197894" y="1064857"/>
            <a:ext cx="5796212" cy="2235835"/>
          </a:xfrm>
          <a:prstGeom prst="rect">
            <a:avLst/>
          </a:prstGeom>
          <a:ln w="9525">
            <a:solidFill>
              <a:schemeClr val="tx1"/>
            </a:solidFill>
          </a:ln>
        </p:spPr>
      </p:pic>
    </p:spTree>
    <p:extLst>
      <p:ext uri="{BB962C8B-B14F-4D97-AF65-F5344CB8AC3E}">
        <p14:creationId xmlns:p14="http://schemas.microsoft.com/office/powerpoint/2010/main" val="1755424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06D636C-90A3-4979-BA37-BAB384B22101}" type="slidenum">
              <a:rPr lang="en-US" smtClean="0"/>
              <a:pPr/>
              <a:t>33</a:t>
            </a:fld>
            <a:endParaRPr lang="en-US" dirty="0"/>
          </a:p>
        </p:txBody>
      </p:sp>
      <p:sp>
        <p:nvSpPr>
          <p:cNvPr id="5" name="Title 4">
            <a:extLst>
              <a:ext uri="{FF2B5EF4-FFF2-40B4-BE49-F238E27FC236}">
                <a16:creationId xmlns:a16="http://schemas.microsoft.com/office/drawing/2014/main" id="{9AC340C4-DA78-4AC3-8936-3F63408D70E8}"/>
              </a:ext>
            </a:extLst>
          </p:cNvPr>
          <p:cNvSpPr>
            <a:spLocks noGrp="1"/>
          </p:cNvSpPr>
          <p:nvPr>
            <p:ph type="title"/>
          </p:nvPr>
        </p:nvSpPr>
        <p:spPr/>
        <p:txBody>
          <a:bodyPr>
            <a:normAutofit/>
          </a:bodyPr>
          <a:lstStyle/>
          <a:p>
            <a:r>
              <a:rPr lang="en-US" dirty="0"/>
              <a:t>Reviewing Your Uploaded QPR (Fourth Tab)</a:t>
            </a:r>
          </a:p>
        </p:txBody>
      </p:sp>
      <p:sp>
        <p:nvSpPr>
          <p:cNvPr id="6" name="Content Placeholder 5">
            <a:extLst>
              <a:ext uri="{FF2B5EF4-FFF2-40B4-BE49-F238E27FC236}">
                <a16:creationId xmlns:a16="http://schemas.microsoft.com/office/drawing/2014/main" id="{4EA081C2-BF7C-4796-953F-F37871E6C4AF}"/>
              </a:ext>
            </a:extLst>
          </p:cNvPr>
          <p:cNvSpPr>
            <a:spLocks noGrp="1"/>
          </p:cNvSpPr>
          <p:nvPr>
            <p:ph idx="1"/>
          </p:nvPr>
        </p:nvSpPr>
        <p:spPr>
          <a:xfrm>
            <a:off x="805866" y="1137446"/>
            <a:ext cx="11081334" cy="2469819"/>
          </a:xfrm>
        </p:spPr>
        <p:txBody>
          <a:bodyPr>
            <a:normAutofit fontScale="92500" lnSpcReduction="20000"/>
          </a:bodyPr>
          <a:lstStyle/>
          <a:p>
            <a:pPr marL="514350" indent="-514350">
              <a:buFont typeface="+mj-lt"/>
              <a:buAutoNum type="arabicPeriod"/>
            </a:pPr>
            <a:r>
              <a:rPr lang="en-US" sz="1800" dirty="0"/>
              <a:t>Select </a:t>
            </a:r>
            <a:r>
              <a:rPr lang="en-US" sz="1800" b="1" dirty="0"/>
              <a:t>QUARTERLY REPORTS </a:t>
            </a:r>
            <a:r>
              <a:rPr lang="en-US" sz="1800" dirty="0"/>
              <a:t>from WIPS tab bar</a:t>
            </a:r>
          </a:p>
          <a:p>
            <a:pPr marL="514350" indent="-514350">
              <a:buFont typeface="+mj-lt"/>
              <a:buAutoNum type="arabicPeriod"/>
            </a:pPr>
            <a:r>
              <a:rPr lang="en-US" sz="1800" dirty="0"/>
              <a:t>Find recent report uploaded under </a:t>
            </a:r>
            <a:r>
              <a:rPr lang="en-US" sz="1800" b="1" dirty="0"/>
              <a:t>Current Quarter </a:t>
            </a:r>
            <a:r>
              <a:rPr lang="en-US" sz="1800" dirty="0"/>
              <a:t>section</a:t>
            </a:r>
          </a:p>
          <a:p>
            <a:pPr marL="514350" indent="-514350">
              <a:buFont typeface="+mj-lt"/>
              <a:buAutoNum type="arabicPeriod"/>
            </a:pPr>
            <a:r>
              <a:rPr lang="en-US" sz="1800" dirty="0"/>
              <a:t>Open report by clicking hyperlink under </a:t>
            </a:r>
            <a:r>
              <a:rPr lang="en-US" sz="1800" b="1" dirty="0"/>
              <a:t>Status</a:t>
            </a:r>
            <a:r>
              <a:rPr lang="en-US" sz="1800" dirty="0"/>
              <a:t> and </a:t>
            </a:r>
            <a:r>
              <a:rPr lang="en-US" sz="1800" b="1" dirty="0"/>
              <a:t>Current Quarter(s)</a:t>
            </a:r>
            <a:r>
              <a:rPr lang="en-US" sz="1800" dirty="0"/>
              <a:t> section</a:t>
            </a:r>
          </a:p>
          <a:p>
            <a:pPr marL="514350" indent="-514350">
              <a:buFont typeface="+mj-lt"/>
              <a:buAutoNum type="arabicPeriod"/>
            </a:pPr>
            <a:r>
              <a:rPr lang="en-US" sz="1800" dirty="0"/>
              <a:t>Confirm accuracy of QPR Information</a:t>
            </a:r>
          </a:p>
          <a:p>
            <a:pPr marL="514350" indent="-514350">
              <a:buFont typeface="+mj-lt"/>
              <a:buAutoNum type="arabicPeriod"/>
            </a:pPr>
            <a:r>
              <a:rPr lang="en-US" sz="1800" dirty="0"/>
              <a:t>Contact the Scaling Apprenticeship mailbox if you find discrepancies with your outcomes that you don’t understand</a:t>
            </a:r>
          </a:p>
          <a:p>
            <a:pPr marL="514350" indent="-514350">
              <a:buFont typeface="+mj-lt"/>
              <a:buAutoNum type="arabicPeriod"/>
            </a:pPr>
            <a:r>
              <a:rPr lang="en-US" sz="1800" dirty="0"/>
              <a:t>Certify the QPR</a:t>
            </a:r>
          </a:p>
        </p:txBody>
      </p:sp>
      <p:pic>
        <p:nvPicPr>
          <p:cNvPr id="3" name="Picture 2"/>
          <p:cNvPicPr/>
          <p:nvPr/>
        </p:nvPicPr>
        <p:blipFill rotWithShape="1">
          <a:blip r:embed="rId3"/>
          <a:srcRect b="47581"/>
          <a:stretch/>
        </p:blipFill>
        <p:spPr>
          <a:xfrm>
            <a:off x="2321899" y="3701239"/>
            <a:ext cx="7548201" cy="2591392"/>
          </a:xfrm>
          <a:prstGeom prst="rect">
            <a:avLst/>
          </a:prstGeom>
          <a:ln w="9525">
            <a:solidFill>
              <a:schemeClr val="tx1"/>
            </a:solidFill>
          </a:ln>
        </p:spPr>
      </p:pic>
    </p:spTree>
    <p:extLst>
      <p:ext uri="{BB962C8B-B14F-4D97-AF65-F5344CB8AC3E}">
        <p14:creationId xmlns:p14="http://schemas.microsoft.com/office/powerpoint/2010/main" val="23862220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Knowledge Check!</a:t>
            </a:r>
            <a:endParaRPr lang="en-US" dirty="0"/>
          </a:p>
        </p:txBody>
      </p:sp>
      <p:sp>
        <p:nvSpPr>
          <p:cNvPr id="5" name="Text Placeholder 4">
            <a:extLst>
              <a:ext uri="{FF2B5EF4-FFF2-40B4-BE49-F238E27FC236}">
                <a16:creationId xmlns:a16="http://schemas.microsoft.com/office/drawing/2014/main" id="{6856CB9F-0853-43D2-8D0B-DFFF8752A7D9}"/>
              </a:ext>
            </a:extLst>
          </p:cNvPr>
          <p:cNvSpPr>
            <a:spLocks noGrp="1"/>
          </p:cNvSpPr>
          <p:nvPr>
            <p:ph type="body" idx="14"/>
          </p:nvPr>
        </p:nvSpPr>
        <p:spPr/>
        <p:txBody>
          <a:bodyPr/>
          <a:lstStyle/>
          <a:p>
            <a:r>
              <a:rPr lang="en-US" sz="2800" dirty="0"/>
              <a:t>Which of the following is not a task that WIPS can help grantees perform within the system? </a:t>
            </a:r>
          </a:p>
          <a:p>
            <a:endParaRPr lang="en-US" dirty="0"/>
          </a:p>
        </p:txBody>
      </p:sp>
      <p:sp>
        <p:nvSpPr>
          <p:cNvPr id="3" name="Content Placeholder 2"/>
          <p:cNvSpPr>
            <a:spLocks noGrp="1"/>
          </p:cNvSpPr>
          <p:nvPr>
            <p:ph idx="1"/>
          </p:nvPr>
        </p:nvSpPr>
        <p:spPr/>
        <p:txBody>
          <a:bodyPr/>
          <a:lstStyle/>
          <a:p>
            <a:r>
              <a:rPr lang="en-US"/>
              <a:t>Resetting a password</a:t>
            </a:r>
          </a:p>
          <a:p>
            <a:r>
              <a:rPr lang="en-US"/>
              <a:t>Checking whether errors in a data file exist</a:t>
            </a:r>
          </a:p>
          <a:p>
            <a:r>
              <a:rPr lang="en-US"/>
              <a:t>Correcting errors in a data file</a:t>
            </a:r>
          </a:p>
          <a:p>
            <a:r>
              <a:rPr lang="en-US"/>
              <a:t>Generating a QPR</a:t>
            </a:r>
            <a:endParaRPr lang="en-US" dirty="0"/>
          </a:p>
        </p:txBody>
      </p:sp>
    </p:spTree>
    <p:extLst>
      <p:ext uri="{BB962C8B-B14F-4D97-AF65-F5344CB8AC3E}">
        <p14:creationId xmlns:p14="http://schemas.microsoft.com/office/powerpoint/2010/main" val="16275855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012F6F-A709-4D1A-99C7-BB278578C738}"/>
              </a:ext>
            </a:extLst>
          </p:cNvPr>
          <p:cNvSpPr>
            <a:spLocks noGrp="1"/>
          </p:cNvSpPr>
          <p:nvPr>
            <p:ph type="title"/>
          </p:nvPr>
        </p:nvSpPr>
        <p:spPr/>
        <p:txBody>
          <a:bodyPr/>
          <a:lstStyle/>
          <a:p>
            <a:r>
              <a:rPr lang="en-US" dirty="0"/>
              <a:t>Any Questions?</a:t>
            </a:r>
          </a:p>
        </p:txBody>
      </p:sp>
      <p:sp>
        <p:nvSpPr>
          <p:cNvPr id="4" name="Text Placeholder 3">
            <a:extLst>
              <a:ext uri="{FF2B5EF4-FFF2-40B4-BE49-F238E27FC236}">
                <a16:creationId xmlns:a16="http://schemas.microsoft.com/office/drawing/2014/main" id="{B4CB2853-493B-4F00-9EB2-3512B12BD193}"/>
              </a:ext>
            </a:extLst>
          </p:cNvPr>
          <p:cNvSpPr>
            <a:spLocks noGrp="1"/>
          </p:cNvSpPr>
          <p:nvPr>
            <p:ph type="body" sz="quarter" idx="13"/>
          </p:nvPr>
        </p:nvSpPr>
        <p:spPr/>
        <p:txBody>
          <a:bodyPr/>
          <a:lstStyle/>
          <a:p>
            <a:r>
              <a:rPr lang="en-US" dirty="0"/>
              <a:t>Enter your questions in the chat window</a:t>
            </a:r>
          </a:p>
        </p:txBody>
      </p:sp>
      <p:sp>
        <p:nvSpPr>
          <p:cNvPr id="2" name="Slide Number Placeholder 1"/>
          <p:cNvSpPr>
            <a:spLocks noGrp="1"/>
          </p:cNvSpPr>
          <p:nvPr>
            <p:ph type="sldNum" sz="quarter" idx="4294967295"/>
          </p:nvPr>
        </p:nvSpPr>
        <p:spPr>
          <a:xfrm>
            <a:off x="11537950" y="6356350"/>
            <a:ext cx="654050" cy="365125"/>
          </a:xfrm>
        </p:spPr>
        <p:txBody>
          <a:bodyPr/>
          <a:lstStyle/>
          <a:p>
            <a:fld id="{706D636C-90A3-4979-BA37-BAB384B22101}" type="slidenum">
              <a:rPr lang="en-US" smtClean="0"/>
              <a:pPr/>
              <a:t>35</a:t>
            </a:fld>
            <a:endParaRPr lang="en-US" dirty="0"/>
          </a:p>
        </p:txBody>
      </p:sp>
    </p:spTree>
    <p:extLst>
      <p:ext uri="{BB962C8B-B14F-4D97-AF65-F5344CB8AC3E}">
        <p14:creationId xmlns:p14="http://schemas.microsoft.com/office/powerpoint/2010/main" val="8549262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Data Validation and Resolving Data File Errors</a:t>
            </a:r>
            <a:endParaRPr lang="en-US" dirty="0"/>
          </a:p>
        </p:txBody>
      </p:sp>
      <p:sp>
        <p:nvSpPr>
          <p:cNvPr id="3" name="Text Placeholder 2"/>
          <p:cNvSpPr>
            <a:spLocks noGrp="1"/>
          </p:cNvSpPr>
          <p:nvPr>
            <p:ph type="body" idx="1"/>
          </p:nvPr>
        </p:nvSpPr>
        <p:spPr/>
        <p:txBody>
          <a:bodyPr/>
          <a:lstStyle/>
          <a:p>
            <a:r>
              <a:rPr lang="en-US"/>
              <a:t>Steps for Data Validation</a:t>
            </a:r>
          </a:p>
          <a:p>
            <a:r>
              <a:rPr lang="en-US"/>
              <a:t>Common Data File Errors</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36</a:t>
            </a:fld>
            <a:endParaRPr lang="en-US" dirty="0"/>
          </a:p>
        </p:txBody>
      </p:sp>
    </p:spTree>
    <p:extLst>
      <p:ext uri="{BB962C8B-B14F-4D97-AF65-F5344CB8AC3E}">
        <p14:creationId xmlns:p14="http://schemas.microsoft.com/office/powerpoint/2010/main" val="18431419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96C4BC-6A15-44C1-B2D2-31CC1EE831EF}"/>
              </a:ext>
            </a:extLst>
          </p:cNvPr>
          <p:cNvSpPr>
            <a:spLocks noGrp="1"/>
          </p:cNvSpPr>
          <p:nvPr>
            <p:ph type="sldNum" sz="quarter" idx="12"/>
          </p:nvPr>
        </p:nvSpPr>
        <p:spPr/>
        <p:txBody>
          <a:bodyPr/>
          <a:lstStyle/>
          <a:p>
            <a:fld id="{706D636C-90A3-4979-BA37-BAB384B22101}" type="slidenum">
              <a:rPr lang="en-US" smtClean="0"/>
              <a:pPr/>
              <a:t>37</a:t>
            </a:fld>
            <a:endParaRPr lang="en-US" dirty="0"/>
          </a:p>
        </p:txBody>
      </p:sp>
      <p:sp>
        <p:nvSpPr>
          <p:cNvPr id="5" name="Title 4">
            <a:extLst>
              <a:ext uri="{FF2B5EF4-FFF2-40B4-BE49-F238E27FC236}">
                <a16:creationId xmlns:a16="http://schemas.microsoft.com/office/drawing/2014/main" id="{512B3D1F-E764-481F-9A80-2B614D97D95C}"/>
              </a:ext>
            </a:extLst>
          </p:cNvPr>
          <p:cNvSpPr>
            <a:spLocks noGrp="1"/>
          </p:cNvSpPr>
          <p:nvPr>
            <p:ph type="title"/>
          </p:nvPr>
        </p:nvSpPr>
        <p:spPr/>
        <p:txBody>
          <a:bodyPr/>
          <a:lstStyle/>
          <a:p>
            <a:r>
              <a:rPr lang="en-US"/>
              <a:t>Steps for Data Validation</a:t>
            </a:r>
            <a:endParaRPr lang="en-US" dirty="0"/>
          </a:p>
        </p:txBody>
      </p:sp>
      <p:sp>
        <p:nvSpPr>
          <p:cNvPr id="2" name="Content Placeholder 1">
            <a:extLst>
              <a:ext uri="{FF2B5EF4-FFF2-40B4-BE49-F238E27FC236}">
                <a16:creationId xmlns:a16="http://schemas.microsoft.com/office/drawing/2014/main" id="{47E22188-D1D2-45BA-AC90-706C412C915B}"/>
              </a:ext>
            </a:extLst>
          </p:cNvPr>
          <p:cNvSpPr>
            <a:spLocks noGrp="1"/>
          </p:cNvSpPr>
          <p:nvPr>
            <p:ph idx="1"/>
          </p:nvPr>
        </p:nvSpPr>
        <p:spPr/>
        <p:txBody>
          <a:bodyPr anchor="ctr"/>
          <a:lstStyle/>
          <a:p>
            <a:pPr marL="0" indent="0">
              <a:buNone/>
            </a:pPr>
            <a:r>
              <a:rPr lang="en-US" b="1" dirty="0">
                <a:solidFill>
                  <a:schemeClr val="accent2"/>
                </a:solidFill>
              </a:rPr>
              <a:t>Step One: </a:t>
            </a:r>
            <a:r>
              <a:rPr lang="en-US" b="1" dirty="0"/>
              <a:t>Formatting Check Errors</a:t>
            </a:r>
          </a:p>
          <a:p>
            <a:r>
              <a:rPr lang="en-US" dirty="0"/>
              <a:t>Verify that the format of data file is correct</a:t>
            </a:r>
          </a:p>
          <a:p>
            <a:r>
              <a:rPr lang="en-US" dirty="0">
                <a:solidFill>
                  <a:schemeClr val="accent5"/>
                </a:solidFill>
              </a:rPr>
              <a:t>Appears under format errors hyperlink in WIPS</a:t>
            </a:r>
          </a:p>
          <a:p>
            <a:endParaRPr lang="en-US" dirty="0"/>
          </a:p>
          <a:p>
            <a:pPr marL="0" indent="0">
              <a:buNone/>
            </a:pPr>
            <a:r>
              <a:rPr lang="en-US" b="1" dirty="0">
                <a:solidFill>
                  <a:schemeClr val="accent2"/>
                </a:solidFill>
              </a:rPr>
              <a:t>Step Two: </a:t>
            </a:r>
            <a:r>
              <a:rPr lang="en-US" b="1" dirty="0"/>
              <a:t>Valid Values Errors</a:t>
            </a:r>
          </a:p>
          <a:p>
            <a:r>
              <a:rPr lang="en-US" dirty="0"/>
              <a:t>Verify that the code values entered match with the options available </a:t>
            </a:r>
          </a:p>
          <a:p>
            <a:r>
              <a:rPr lang="en-US" dirty="0">
                <a:solidFill>
                  <a:schemeClr val="accent5"/>
                </a:solidFill>
              </a:rPr>
              <a:t>Appears under total errors hyperlink in WIPS</a:t>
            </a:r>
          </a:p>
          <a:p>
            <a:endParaRPr lang="en-US" dirty="0"/>
          </a:p>
        </p:txBody>
      </p:sp>
    </p:spTree>
    <p:extLst>
      <p:ext uri="{BB962C8B-B14F-4D97-AF65-F5344CB8AC3E}">
        <p14:creationId xmlns:p14="http://schemas.microsoft.com/office/powerpoint/2010/main" val="25108834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96C4BC-6A15-44C1-B2D2-31CC1EE831EF}"/>
              </a:ext>
            </a:extLst>
          </p:cNvPr>
          <p:cNvSpPr>
            <a:spLocks noGrp="1"/>
          </p:cNvSpPr>
          <p:nvPr>
            <p:ph type="sldNum" sz="quarter" idx="12"/>
          </p:nvPr>
        </p:nvSpPr>
        <p:spPr/>
        <p:txBody>
          <a:bodyPr/>
          <a:lstStyle/>
          <a:p>
            <a:fld id="{706D636C-90A3-4979-BA37-BAB384B22101}" type="slidenum">
              <a:rPr lang="en-US" smtClean="0"/>
              <a:pPr/>
              <a:t>38</a:t>
            </a:fld>
            <a:endParaRPr lang="en-US" dirty="0"/>
          </a:p>
        </p:txBody>
      </p:sp>
      <p:sp>
        <p:nvSpPr>
          <p:cNvPr id="5" name="Title 4">
            <a:extLst>
              <a:ext uri="{FF2B5EF4-FFF2-40B4-BE49-F238E27FC236}">
                <a16:creationId xmlns:a16="http://schemas.microsoft.com/office/drawing/2014/main" id="{6CB7F6D1-31D4-427F-860A-70AD5900C717}"/>
              </a:ext>
            </a:extLst>
          </p:cNvPr>
          <p:cNvSpPr>
            <a:spLocks noGrp="1"/>
          </p:cNvSpPr>
          <p:nvPr>
            <p:ph type="title"/>
          </p:nvPr>
        </p:nvSpPr>
        <p:spPr/>
        <p:txBody>
          <a:bodyPr/>
          <a:lstStyle/>
          <a:p>
            <a:r>
              <a:rPr lang="en-US"/>
              <a:t>Steps for Data Validation</a:t>
            </a:r>
            <a:endParaRPr lang="en-US" dirty="0"/>
          </a:p>
        </p:txBody>
      </p:sp>
      <p:sp>
        <p:nvSpPr>
          <p:cNvPr id="2" name="Content Placeholder 1">
            <a:extLst>
              <a:ext uri="{FF2B5EF4-FFF2-40B4-BE49-F238E27FC236}">
                <a16:creationId xmlns:a16="http://schemas.microsoft.com/office/drawing/2014/main" id="{47E22188-D1D2-45BA-AC90-706C412C915B}"/>
              </a:ext>
            </a:extLst>
          </p:cNvPr>
          <p:cNvSpPr>
            <a:spLocks noGrp="1"/>
          </p:cNvSpPr>
          <p:nvPr>
            <p:ph idx="1"/>
          </p:nvPr>
        </p:nvSpPr>
        <p:spPr/>
        <p:txBody>
          <a:bodyPr>
            <a:normAutofit lnSpcReduction="10000"/>
          </a:bodyPr>
          <a:lstStyle/>
          <a:p>
            <a:pPr marL="0" indent="0">
              <a:buNone/>
            </a:pPr>
            <a:r>
              <a:rPr lang="en-US" b="1" dirty="0">
                <a:solidFill>
                  <a:schemeClr val="accent2"/>
                </a:solidFill>
              </a:rPr>
              <a:t>Step Three: </a:t>
            </a:r>
            <a:r>
              <a:rPr lang="en-US" b="1" dirty="0"/>
              <a:t>Duplicate Errors</a:t>
            </a:r>
          </a:p>
          <a:p>
            <a:r>
              <a:rPr lang="en-US" dirty="0"/>
              <a:t>Verifies that duplicative participant records are not in the uploaded file</a:t>
            </a:r>
          </a:p>
          <a:p>
            <a:r>
              <a:rPr lang="en-US" dirty="0">
                <a:solidFill>
                  <a:schemeClr val="accent5"/>
                </a:solidFill>
              </a:rPr>
              <a:t>Appears under duplicate errors hyperlink</a:t>
            </a:r>
          </a:p>
          <a:p>
            <a:endParaRPr lang="en-US" dirty="0"/>
          </a:p>
          <a:p>
            <a:pPr marL="0" indent="0">
              <a:buNone/>
            </a:pPr>
            <a:r>
              <a:rPr lang="en-US" b="1" dirty="0">
                <a:solidFill>
                  <a:schemeClr val="accent2"/>
                </a:solidFill>
              </a:rPr>
              <a:t>Step Four: </a:t>
            </a:r>
            <a:r>
              <a:rPr lang="en-US" b="1" dirty="0"/>
              <a:t>Logic Rule Errors</a:t>
            </a:r>
          </a:p>
          <a:p>
            <a:r>
              <a:rPr lang="en-US" dirty="0"/>
              <a:t>Validation check related to the rules assigned to each code value for all data elements to verify internal logic of participant records</a:t>
            </a:r>
          </a:p>
          <a:p>
            <a:r>
              <a:rPr lang="en-US" dirty="0">
                <a:solidFill>
                  <a:schemeClr val="accent5"/>
                </a:solidFill>
              </a:rPr>
              <a:t>Appears under total errors hyperlink</a:t>
            </a:r>
          </a:p>
          <a:p>
            <a:r>
              <a:rPr lang="en-US" dirty="0">
                <a:solidFill>
                  <a:schemeClr val="accent5"/>
                </a:solidFill>
              </a:rPr>
              <a:t>Steps three and four are run at same time</a:t>
            </a:r>
          </a:p>
          <a:p>
            <a:endParaRPr lang="en-US" dirty="0"/>
          </a:p>
        </p:txBody>
      </p:sp>
    </p:spTree>
    <p:extLst>
      <p:ext uri="{BB962C8B-B14F-4D97-AF65-F5344CB8AC3E}">
        <p14:creationId xmlns:p14="http://schemas.microsoft.com/office/powerpoint/2010/main" val="41378626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06D636C-90A3-4979-BA37-BAB384B22101}" type="slidenum">
              <a:rPr lang="en-US" smtClean="0"/>
              <a:pPr/>
              <a:t>39</a:t>
            </a:fld>
            <a:endParaRPr lang="en-US" dirty="0"/>
          </a:p>
        </p:txBody>
      </p:sp>
      <p:sp>
        <p:nvSpPr>
          <p:cNvPr id="12" name="Content Placeholder 11">
            <a:extLst>
              <a:ext uri="{FF2B5EF4-FFF2-40B4-BE49-F238E27FC236}">
                <a16:creationId xmlns:a16="http://schemas.microsoft.com/office/drawing/2014/main" id="{78FD366F-D6FD-4D10-88B4-FD9292020897}"/>
              </a:ext>
            </a:extLst>
          </p:cNvPr>
          <p:cNvSpPr>
            <a:spLocks noGrp="1"/>
          </p:cNvSpPr>
          <p:nvPr>
            <p:ph type="body" idx="1"/>
          </p:nvPr>
        </p:nvSpPr>
        <p:spPr>
          <a:xfrm>
            <a:off x="3596342" y="356517"/>
            <a:ext cx="4999316" cy="506119"/>
          </a:xfrm>
        </p:spPr>
        <p:txBody>
          <a:bodyPr>
            <a:normAutofit/>
          </a:bodyPr>
          <a:lstStyle/>
          <a:p>
            <a:pPr algn="l"/>
            <a:r>
              <a:rPr lang="en-US" sz="2000" b="1" dirty="0"/>
              <a:t>Edit Check Results (Third Tab)</a:t>
            </a:r>
          </a:p>
        </p:txBody>
      </p:sp>
      <p:sp>
        <p:nvSpPr>
          <p:cNvPr id="7" name="Text Placeholder 6">
            <a:extLst>
              <a:ext uri="{FF2B5EF4-FFF2-40B4-BE49-F238E27FC236}">
                <a16:creationId xmlns:a16="http://schemas.microsoft.com/office/drawing/2014/main" id="{4CA4C68A-1E77-46B7-8AAA-0FE98E809D36}"/>
              </a:ext>
            </a:extLst>
          </p:cNvPr>
          <p:cNvSpPr>
            <a:spLocks noGrp="1"/>
          </p:cNvSpPr>
          <p:nvPr>
            <p:ph type="body" sz="quarter" idx="3"/>
          </p:nvPr>
        </p:nvSpPr>
        <p:spPr>
          <a:xfrm>
            <a:off x="3457469" y="3368690"/>
            <a:ext cx="5277062" cy="420438"/>
          </a:xfrm>
        </p:spPr>
        <p:txBody>
          <a:bodyPr>
            <a:noAutofit/>
          </a:bodyPr>
          <a:lstStyle/>
          <a:p>
            <a:pPr algn="l"/>
            <a:r>
              <a:rPr lang="en-US" sz="2000" b="1" dirty="0"/>
              <a:t>Checking and Correcting Errors in Your Data File</a:t>
            </a:r>
          </a:p>
        </p:txBody>
      </p:sp>
      <p:sp>
        <p:nvSpPr>
          <p:cNvPr id="8" name="Content Placeholder 7">
            <a:extLst>
              <a:ext uri="{FF2B5EF4-FFF2-40B4-BE49-F238E27FC236}">
                <a16:creationId xmlns:a16="http://schemas.microsoft.com/office/drawing/2014/main" id="{1249ED5C-6EB4-48F1-B52B-01F75281B945}"/>
              </a:ext>
            </a:extLst>
          </p:cNvPr>
          <p:cNvSpPr>
            <a:spLocks noGrp="1"/>
          </p:cNvSpPr>
          <p:nvPr>
            <p:ph sz="quarter" idx="4"/>
          </p:nvPr>
        </p:nvSpPr>
        <p:spPr>
          <a:xfrm>
            <a:off x="3139142" y="3995025"/>
            <a:ext cx="5913716" cy="2472902"/>
          </a:xfrm>
        </p:spPr>
        <p:txBody>
          <a:bodyPr/>
          <a:lstStyle/>
          <a:p>
            <a:pPr marL="342900" indent="-342900">
              <a:spcBef>
                <a:spcPts val="600"/>
              </a:spcBef>
              <a:spcAft>
                <a:spcPts val="600"/>
              </a:spcAft>
              <a:buFont typeface="+mj-lt"/>
              <a:buAutoNum type="arabicPeriod"/>
            </a:pPr>
            <a:r>
              <a:rPr lang="en-US" sz="1800" dirty="0"/>
              <a:t> </a:t>
            </a:r>
            <a:r>
              <a:rPr lang="en-US" sz="1800" b="1" dirty="0"/>
              <a:t>Forgo </a:t>
            </a:r>
            <a:r>
              <a:rPr lang="en-US" sz="1800" dirty="0"/>
              <a:t>if your report had no errors.</a:t>
            </a:r>
          </a:p>
          <a:p>
            <a:pPr marL="342900" indent="-342900">
              <a:spcBef>
                <a:spcPts val="600"/>
              </a:spcBef>
              <a:spcAft>
                <a:spcPts val="600"/>
              </a:spcAft>
              <a:buFont typeface="+mj-lt"/>
              <a:buAutoNum type="arabicPeriod"/>
            </a:pPr>
            <a:r>
              <a:rPr lang="en-US" sz="1800" dirty="0"/>
              <a:t> Select </a:t>
            </a:r>
            <a:r>
              <a:rPr lang="en-US" sz="1800" b="1" dirty="0"/>
              <a:t>EDIT CHECK RESULTS</a:t>
            </a:r>
            <a:r>
              <a:rPr lang="en-US" sz="1800" dirty="0"/>
              <a:t> from WIPS tab Bar </a:t>
            </a:r>
          </a:p>
          <a:p>
            <a:pPr marL="342900" indent="-342900">
              <a:spcBef>
                <a:spcPts val="600"/>
              </a:spcBef>
              <a:spcAft>
                <a:spcPts val="600"/>
              </a:spcAft>
              <a:buFont typeface="+mj-lt"/>
              <a:buAutoNum type="arabicPeriod"/>
            </a:pPr>
            <a:r>
              <a:rPr lang="en-US" sz="1800" dirty="0"/>
              <a:t> View errors by selecting numeric hyperlinks under </a:t>
            </a:r>
            <a:r>
              <a:rPr lang="en-US" sz="1800" b="1" dirty="0"/>
              <a:t> </a:t>
            </a:r>
            <a:endParaRPr lang="en-US" sz="1800" dirty="0"/>
          </a:p>
          <a:p>
            <a:pPr marL="342900" indent="-342900">
              <a:spcBef>
                <a:spcPts val="600"/>
              </a:spcBef>
              <a:spcAft>
                <a:spcPts val="600"/>
              </a:spcAft>
              <a:buFont typeface="+mj-lt"/>
              <a:buAutoNum type="arabicPeriod"/>
            </a:pPr>
            <a:r>
              <a:rPr lang="en-US" sz="1800" dirty="0"/>
              <a:t> </a:t>
            </a:r>
            <a:r>
              <a:rPr lang="en-US" sz="1800" b="1" dirty="0"/>
              <a:t>Total Errors </a:t>
            </a:r>
            <a:r>
              <a:rPr lang="en-US" sz="1800" dirty="0"/>
              <a:t>and Total Duplicates </a:t>
            </a:r>
          </a:p>
          <a:p>
            <a:pPr marL="342900" indent="-342900">
              <a:spcBef>
                <a:spcPts val="600"/>
              </a:spcBef>
              <a:spcAft>
                <a:spcPts val="600"/>
              </a:spcAft>
              <a:buFont typeface="+mj-lt"/>
              <a:buAutoNum type="arabicPeriod"/>
            </a:pPr>
            <a:r>
              <a:rPr lang="en-US" sz="1800" dirty="0"/>
              <a:t> Edit and save </a:t>
            </a:r>
            <a:r>
              <a:rPr lang="en-US" sz="1800" b="1" dirty="0"/>
              <a:t>CSV file</a:t>
            </a:r>
            <a:r>
              <a:rPr lang="en-US" sz="1800" dirty="0"/>
              <a:t> to correct </a:t>
            </a:r>
            <a:r>
              <a:rPr lang="en-US" sz="1800" b="1" dirty="0"/>
              <a:t>Errors</a:t>
            </a:r>
          </a:p>
          <a:p>
            <a:pPr marL="342900" indent="-342900">
              <a:spcBef>
                <a:spcPts val="600"/>
              </a:spcBef>
              <a:spcAft>
                <a:spcPts val="600"/>
              </a:spcAft>
              <a:buFont typeface="+mj-lt"/>
              <a:buAutoNum type="arabicPeriod"/>
            </a:pPr>
            <a:r>
              <a:rPr lang="en-US" sz="1800" dirty="0"/>
              <a:t> Return to </a:t>
            </a:r>
            <a:r>
              <a:rPr lang="en-US" sz="1800" b="1" dirty="0"/>
              <a:t>Upload your CSV File</a:t>
            </a:r>
            <a:endParaRPr lang="en-US" sz="1800" dirty="0"/>
          </a:p>
        </p:txBody>
      </p:sp>
      <p:pic>
        <p:nvPicPr>
          <p:cNvPr id="13" name="Content Placeholder 12">
            <a:extLst>
              <a:ext uri="{FF2B5EF4-FFF2-40B4-BE49-F238E27FC236}">
                <a16:creationId xmlns:a16="http://schemas.microsoft.com/office/drawing/2014/main" id="{754B3E5A-F9EF-45B3-865A-0664F62457EC}"/>
              </a:ext>
            </a:extLst>
          </p:cNvPr>
          <p:cNvPicPr>
            <a:picLocks noGrp="1"/>
          </p:cNvPicPr>
          <p:nvPr>
            <p:ph sz="half" idx="2"/>
          </p:nvPr>
        </p:nvPicPr>
        <p:blipFill rotWithShape="1">
          <a:blip r:embed="rId3"/>
          <a:srcRect r="2479" b="33125"/>
          <a:stretch/>
        </p:blipFill>
        <p:spPr>
          <a:xfrm>
            <a:off x="3387019" y="1068533"/>
            <a:ext cx="5417963" cy="2089893"/>
          </a:xfrm>
          <a:prstGeom prst="rect">
            <a:avLst/>
          </a:prstGeom>
          <a:ln w="9525">
            <a:solidFill>
              <a:schemeClr val="tx1"/>
            </a:solidFill>
          </a:ln>
        </p:spPr>
      </p:pic>
    </p:spTree>
    <p:extLst>
      <p:ext uri="{BB962C8B-B14F-4D97-AF65-F5344CB8AC3E}">
        <p14:creationId xmlns:p14="http://schemas.microsoft.com/office/powerpoint/2010/main" val="1193548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6F5827-80B0-4A41-9EDA-E768A3E2AE63}"/>
              </a:ext>
            </a:extLst>
          </p:cNvPr>
          <p:cNvSpPr>
            <a:spLocks noGrp="1"/>
          </p:cNvSpPr>
          <p:nvPr>
            <p:ph type="sldNum" sz="quarter" idx="12"/>
          </p:nvPr>
        </p:nvSpPr>
        <p:spPr/>
        <p:txBody>
          <a:bodyPr/>
          <a:lstStyle/>
          <a:p>
            <a:fld id="{158B7785-F6D6-45F8-833E-07BD84680091}" type="slidenum">
              <a:rPr lang="en-US" smtClean="0"/>
              <a:pPr/>
              <a:t>4</a:t>
            </a:fld>
            <a:endParaRPr lang="en-US"/>
          </a:p>
        </p:txBody>
      </p:sp>
      <p:sp>
        <p:nvSpPr>
          <p:cNvPr id="8" name="Title 7">
            <a:extLst>
              <a:ext uri="{FF2B5EF4-FFF2-40B4-BE49-F238E27FC236}">
                <a16:creationId xmlns:a16="http://schemas.microsoft.com/office/drawing/2014/main" id="{A0DF715D-E369-4178-8CA1-81684719C47D}"/>
              </a:ext>
            </a:extLst>
          </p:cNvPr>
          <p:cNvSpPr>
            <a:spLocks noGrp="1"/>
          </p:cNvSpPr>
          <p:nvPr>
            <p:ph type="title"/>
          </p:nvPr>
        </p:nvSpPr>
        <p:spPr/>
        <p:txBody>
          <a:bodyPr/>
          <a:lstStyle/>
          <a:p>
            <a:r>
              <a:rPr lang="en-US"/>
              <a:t>Today’s Moderator</a:t>
            </a:r>
            <a:endParaRPr lang="en-US" dirty="0"/>
          </a:p>
        </p:txBody>
      </p:sp>
      <p:pic>
        <p:nvPicPr>
          <p:cNvPr id="10" name="Picture Placeholder 3">
            <a:extLst>
              <a:ext uri="{FF2B5EF4-FFF2-40B4-BE49-F238E27FC236}">
                <a16:creationId xmlns:a16="http://schemas.microsoft.com/office/drawing/2014/main" id="{93F33F0D-003E-4FF7-9109-F8C5C1480F30}"/>
              </a:ext>
            </a:extLst>
          </p:cNvPr>
          <p:cNvPicPr>
            <a:picLocks noGrp="1" noChangeAspect="1"/>
          </p:cNvPicPr>
          <p:nvPr>
            <p:ph type="pic" sz="quarter" idx="13"/>
          </p:nvPr>
        </p:nvPicPr>
        <p:blipFill>
          <a:blip r:embed="rId2" cstate="hqprint">
            <a:extLst>
              <a:ext uri="{28A0092B-C50C-407E-A947-70E740481C1C}">
                <a14:useLocalDpi xmlns:a14="http://schemas.microsoft.com/office/drawing/2010/main" val="0"/>
              </a:ext>
            </a:extLst>
          </a:blip>
          <a:srcRect/>
          <a:stretch>
            <a:fillRect/>
          </a:stretch>
        </p:blipFill>
        <p:spPr/>
      </p:pic>
      <p:sp>
        <p:nvSpPr>
          <p:cNvPr id="9" name="Content Placeholder 8">
            <a:extLst>
              <a:ext uri="{FF2B5EF4-FFF2-40B4-BE49-F238E27FC236}">
                <a16:creationId xmlns:a16="http://schemas.microsoft.com/office/drawing/2014/main" id="{D9A418EB-75AD-44C6-8706-B14F9390C784}"/>
              </a:ext>
            </a:extLst>
          </p:cNvPr>
          <p:cNvSpPr>
            <a:spLocks noGrp="1"/>
          </p:cNvSpPr>
          <p:nvPr>
            <p:ph idx="1"/>
          </p:nvPr>
        </p:nvSpPr>
        <p:spPr/>
        <p:txBody>
          <a:bodyPr/>
          <a:lstStyle/>
          <a:p>
            <a:r>
              <a:rPr lang="en-US"/>
              <a:t>Gregory Scheib</a:t>
            </a:r>
          </a:p>
          <a:p>
            <a:pPr lvl="1"/>
            <a:r>
              <a:rPr lang="en-US"/>
              <a:t>Workforce Analyst</a:t>
            </a:r>
          </a:p>
          <a:p>
            <a:pPr lvl="2"/>
            <a:r>
              <a:rPr lang="en-US"/>
              <a:t>U.S. Department of Labor, Employment and Training Administration</a:t>
            </a:r>
            <a:endParaRPr lang="en-US" dirty="0"/>
          </a:p>
        </p:txBody>
      </p:sp>
    </p:spTree>
    <p:extLst>
      <p:ext uri="{BB962C8B-B14F-4D97-AF65-F5344CB8AC3E}">
        <p14:creationId xmlns:p14="http://schemas.microsoft.com/office/powerpoint/2010/main" val="4049306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06D636C-90A3-4979-BA37-BAB384B22101}" type="slidenum">
              <a:rPr lang="en-US" smtClean="0"/>
              <a:pPr/>
              <a:t>40</a:t>
            </a:fld>
            <a:endParaRPr lang="en-US" dirty="0"/>
          </a:p>
        </p:txBody>
      </p:sp>
      <p:grpSp>
        <p:nvGrpSpPr>
          <p:cNvPr id="5" name="Group 4">
            <a:extLst>
              <a:ext uri="{FF2B5EF4-FFF2-40B4-BE49-F238E27FC236}">
                <a16:creationId xmlns:a16="http://schemas.microsoft.com/office/drawing/2014/main" id="{D6886FA4-BBE3-4E86-89B4-65D74E88A427}"/>
              </a:ext>
            </a:extLst>
          </p:cNvPr>
          <p:cNvGrpSpPr/>
          <p:nvPr/>
        </p:nvGrpSpPr>
        <p:grpSpPr>
          <a:xfrm>
            <a:off x="1953236" y="109056"/>
            <a:ext cx="8285527" cy="6321105"/>
            <a:chOff x="1524001" y="0"/>
            <a:chExt cx="9143999" cy="685800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1" y="0"/>
              <a:ext cx="9143999" cy="6858000"/>
            </a:xfrm>
            <a:prstGeom prst="rect">
              <a:avLst/>
            </a:prstGeom>
          </p:spPr>
        </p:pic>
        <p:sp>
          <p:nvSpPr>
            <p:cNvPr id="4" name="Rectangle 3"/>
            <p:cNvSpPr/>
            <p:nvPr/>
          </p:nvSpPr>
          <p:spPr>
            <a:xfrm>
              <a:off x="6844145" y="1583473"/>
              <a:ext cx="2243411" cy="434899"/>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grpSp>
    </p:spTree>
    <p:extLst>
      <p:ext uri="{BB962C8B-B14F-4D97-AF65-F5344CB8AC3E}">
        <p14:creationId xmlns:p14="http://schemas.microsoft.com/office/powerpoint/2010/main" val="1353772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96C4BC-6A15-44C1-B2D2-31CC1EE831EF}"/>
              </a:ext>
            </a:extLst>
          </p:cNvPr>
          <p:cNvSpPr>
            <a:spLocks noGrp="1"/>
          </p:cNvSpPr>
          <p:nvPr>
            <p:ph type="sldNum" sz="quarter" idx="12"/>
          </p:nvPr>
        </p:nvSpPr>
        <p:spPr/>
        <p:txBody>
          <a:bodyPr/>
          <a:lstStyle/>
          <a:p>
            <a:fld id="{706D636C-90A3-4979-BA37-BAB384B22101}" type="slidenum">
              <a:rPr lang="en-US" smtClean="0"/>
              <a:pPr/>
              <a:t>41</a:t>
            </a:fld>
            <a:endParaRPr lang="en-US" dirty="0"/>
          </a:p>
        </p:txBody>
      </p:sp>
      <p:sp>
        <p:nvSpPr>
          <p:cNvPr id="5" name="Title 4">
            <a:extLst>
              <a:ext uri="{FF2B5EF4-FFF2-40B4-BE49-F238E27FC236}">
                <a16:creationId xmlns:a16="http://schemas.microsoft.com/office/drawing/2014/main" id="{C65B704F-FBB1-4C86-988B-ED480D8383CA}"/>
              </a:ext>
            </a:extLst>
          </p:cNvPr>
          <p:cNvSpPr>
            <a:spLocks noGrp="1"/>
          </p:cNvSpPr>
          <p:nvPr>
            <p:ph type="title"/>
          </p:nvPr>
        </p:nvSpPr>
        <p:spPr/>
        <p:txBody>
          <a:bodyPr/>
          <a:lstStyle/>
          <a:p>
            <a:r>
              <a:rPr lang="en-US"/>
              <a:t>Data Validation Error Report Resolution</a:t>
            </a:r>
            <a:endParaRPr lang="en-US" dirty="0"/>
          </a:p>
        </p:txBody>
      </p:sp>
      <p:sp>
        <p:nvSpPr>
          <p:cNvPr id="2" name="Content Placeholder 1">
            <a:extLst>
              <a:ext uri="{FF2B5EF4-FFF2-40B4-BE49-F238E27FC236}">
                <a16:creationId xmlns:a16="http://schemas.microsoft.com/office/drawing/2014/main" id="{47E22188-D1D2-45BA-AC90-706C412C915B}"/>
              </a:ext>
            </a:extLst>
          </p:cNvPr>
          <p:cNvSpPr>
            <a:spLocks noGrp="1"/>
          </p:cNvSpPr>
          <p:nvPr>
            <p:ph idx="1"/>
          </p:nvPr>
        </p:nvSpPr>
        <p:spPr/>
        <p:txBody>
          <a:bodyPr/>
          <a:lstStyle/>
          <a:p>
            <a:pPr marL="914400" lvl="1" indent="-457200">
              <a:buFont typeface="+mj-lt"/>
              <a:buAutoNum type="arabicPeriod"/>
            </a:pPr>
            <a:r>
              <a:rPr lang="en-US" sz="3200" dirty="0"/>
              <a:t>Consult error report</a:t>
            </a:r>
          </a:p>
          <a:p>
            <a:pPr marL="914400" lvl="1" indent="-457200">
              <a:buFont typeface="+mj-lt"/>
              <a:buAutoNum type="arabicPeriod"/>
            </a:pPr>
            <a:r>
              <a:rPr lang="en-US" sz="3200" dirty="0"/>
              <a:t>Identify error in data file</a:t>
            </a:r>
          </a:p>
          <a:p>
            <a:pPr marL="914400" lvl="1" indent="-457200">
              <a:buFont typeface="+mj-lt"/>
              <a:buAutoNum type="arabicPeriod"/>
            </a:pPr>
            <a:r>
              <a:rPr lang="en-US" sz="3200" dirty="0"/>
              <a:t>Verify accurate code value and consult logic rules and valid values  </a:t>
            </a:r>
          </a:p>
          <a:p>
            <a:pPr marL="914400" lvl="1" indent="-457200">
              <a:buFont typeface="+mj-lt"/>
              <a:buAutoNum type="arabicPeriod"/>
            </a:pPr>
            <a:r>
              <a:rPr lang="en-US" sz="3200" dirty="0"/>
              <a:t>Make corrections to data file</a:t>
            </a:r>
          </a:p>
          <a:p>
            <a:pPr marL="914400" lvl="1" indent="-457200">
              <a:buFont typeface="+mj-lt"/>
              <a:buAutoNum type="arabicPeriod"/>
            </a:pPr>
            <a:r>
              <a:rPr lang="en-US" sz="3200" dirty="0"/>
              <a:t>Re-submit data file for the next round of your data validation process </a:t>
            </a:r>
          </a:p>
          <a:p>
            <a:endParaRPr lang="en-US" dirty="0"/>
          </a:p>
        </p:txBody>
      </p:sp>
    </p:spTree>
    <p:extLst>
      <p:ext uri="{BB962C8B-B14F-4D97-AF65-F5344CB8AC3E}">
        <p14:creationId xmlns:p14="http://schemas.microsoft.com/office/powerpoint/2010/main" val="16291629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06D636C-90A3-4979-BA37-BAB384B22101}" type="slidenum">
              <a:rPr lang="en-US" smtClean="0"/>
              <a:pPr/>
              <a:t>42</a:t>
            </a:fld>
            <a:endParaRPr lang="en-US" dirty="0"/>
          </a:p>
        </p:txBody>
      </p:sp>
      <p:sp>
        <p:nvSpPr>
          <p:cNvPr id="2" name="Title 1"/>
          <p:cNvSpPr>
            <a:spLocks noGrp="1"/>
          </p:cNvSpPr>
          <p:nvPr>
            <p:ph type="title"/>
          </p:nvPr>
        </p:nvSpPr>
        <p:spPr/>
        <p:txBody>
          <a:bodyPr/>
          <a:lstStyle/>
          <a:p>
            <a:r>
              <a:rPr lang="en-US"/>
              <a:t>Common Format &amp; Valid Value Errors</a:t>
            </a:r>
            <a:endParaRPr lang="en-US" dirty="0"/>
          </a:p>
        </p:txBody>
      </p:sp>
      <p:sp>
        <p:nvSpPr>
          <p:cNvPr id="3" name="Content Placeholder 2"/>
          <p:cNvSpPr>
            <a:spLocks noGrp="1"/>
          </p:cNvSpPr>
          <p:nvPr>
            <p:ph idx="1"/>
          </p:nvPr>
        </p:nvSpPr>
        <p:spPr/>
        <p:txBody>
          <a:bodyPr>
            <a:normAutofit fontScale="92500" lnSpcReduction="10000"/>
          </a:bodyPr>
          <a:lstStyle/>
          <a:p>
            <a:r>
              <a:rPr lang="en-US" dirty="0"/>
              <a:t>Data File Structure</a:t>
            </a:r>
          </a:p>
          <a:p>
            <a:pPr lvl="1"/>
            <a:r>
              <a:rPr lang="en-US" dirty="0"/>
              <a:t>Code values in between commas or a null value </a:t>
            </a:r>
          </a:p>
          <a:p>
            <a:pPr lvl="1"/>
            <a:r>
              <a:rPr lang="en-US" dirty="0">
                <a:solidFill>
                  <a:schemeClr val="accent5"/>
                </a:solidFill>
              </a:rPr>
              <a:t>A space in between commas could be an error! A value that contains a space for a null value could be an error!</a:t>
            </a:r>
          </a:p>
          <a:p>
            <a:r>
              <a:rPr lang="en-US" dirty="0"/>
              <a:t>Do you have headings and data element numbers in your data file? </a:t>
            </a:r>
          </a:p>
          <a:p>
            <a:pPr lvl="1"/>
            <a:r>
              <a:rPr lang="en-US" dirty="0">
                <a:solidFill>
                  <a:schemeClr val="accent5"/>
                </a:solidFill>
              </a:rPr>
              <a:t>This will result in a data file error! </a:t>
            </a:r>
          </a:p>
          <a:p>
            <a:r>
              <a:rPr lang="en-US" dirty="0"/>
              <a:t>PIRL code values that require # digits</a:t>
            </a:r>
          </a:p>
          <a:p>
            <a:pPr lvl="1"/>
            <a:r>
              <a:rPr lang="en-US" dirty="0"/>
              <a:t>Example: PIRL 938 H-1B Grants requires 13 or 14 digits. </a:t>
            </a:r>
          </a:p>
          <a:p>
            <a:pPr lvl="1"/>
            <a:r>
              <a:rPr lang="en-US" dirty="0">
                <a:solidFill>
                  <a:schemeClr val="accent5"/>
                </a:solidFill>
              </a:rPr>
              <a:t>Including only 10 digits will result in an error!</a:t>
            </a:r>
          </a:p>
          <a:p>
            <a:r>
              <a:rPr lang="en-US" dirty="0"/>
              <a:t>Dates in the correct format</a:t>
            </a:r>
          </a:p>
          <a:p>
            <a:pPr lvl="1"/>
            <a:r>
              <a:rPr lang="en-US" dirty="0"/>
              <a:t>Format must be </a:t>
            </a:r>
            <a:r>
              <a:rPr lang="en-US" b="1" dirty="0"/>
              <a:t>19771110</a:t>
            </a:r>
            <a:r>
              <a:rPr lang="en-US" dirty="0"/>
              <a:t>.</a:t>
            </a:r>
          </a:p>
          <a:p>
            <a:pPr lvl="1"/>
            <a:r>
              <a:rPr lang="en-US" dirty="0">
                <a:solidFill>
                  <a:schemeClr val="accent5"/>
                </a:solidFill>
              </a:rPr>
              <a:t>November 10, 1977 or “10111977” will result in an error! </a:t>
            </a:r>
            <a:r>
              <a:rPr lang="en-US" dirty="0"/>
              <a:t>	</a:t>
            </a:r>
          </a:p>
        </p:txBody>
      </p:sp>
      <p:pic>
        <p:nvPicPr>
          <p:cNvPr id="8" name="Picture 3" descr="C:\Users\Saunders.Katie.E\AppData\Local\Microsoft\Windows\Temporary Internet Files\Content.IE5\RFB9YEVD\milker-X-icon[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1899" y="5439412"/>
            <a:ext cx="237762" cy="2377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Saunders.Katie.E\AppData\Local\Microsoft\Windows\Temporary Internet Files\Content.IE5\RFB9YEVD\milker-X-icon[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5212" y="1999475"/>
            <a:ext cx="237762" cy="2377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Saunders.Katie.E\AppData\Local\Microsoft\Windows\Temporary Internet Files\Content.IE5\RFB9YEVD\milker-X-icon[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1899" y="3208016"/>
            <a:ext cx="237762" cy="23776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Saunders.Katie.E\AppData\Local\Microsoft\Windows\Temporary Internet Files\Content.IE5\RFB9YEVD\milker-X-icon[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1899" y="4518661"/>
            <a:ext cx="237762" cy="237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9662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06D636C-90A3-4979-BA37-BAB384B22101}" type="slidenum">
              <a:rPr lang="en-US" smtClean="0"/>
              <a:pPr/>
              <a:t>43</a:t>
            </a:fld>
            <a:endParaRPr lang="en-US" dirty="0"/>
          </a:p>
        </p:txBody>
      </p:sp>
      <p:sp>
        <p:nvSpPr>
          <p:cNvPr id="2" name="Title 1"/>
          <p:cNvSpPr>
            <a:spLocks noGrp="1"/>
          </p:cNvSpPr>
          <p:nvPr>
            <p:ph type="title"/>
          </p:nvPr>
        </p:nvSpPr>
        <p:spPr/>
        <p:txBody>
          <a:bodyPr/>
          <a:lstStyle/>
          <a:p>
            <a:r>
              <a:rPr lang="en-US"/>
              <a:t>Logic Validation Rule Samples</a:t>
            </a:r>
            <a:endParaRPr lang="en-US" dirty="0"/>
          </a:p>
        </p:txBody>
      </p:sp>
      <p:sp>
        <p:nvSpPr>
          <p:cNvPr id="3" name="Content Placeholder 2">
            <a:extLst>
              <a:ext uri="{FF2B5EF4-FFF2-40B4-BE49-F238E27FC236}">
                <a16:creationId xmlns:a16="http://schemas.microsoft.com/office/drawing/2014/main" id="{C96B9DDF-6971-431A-ABCF-BB46E67FE57C}"/>
              </a:ext>
            </a:extLst>
          </p:cNvPr>
          <p:cNvSpPr>
            <a:spLocks noGrp="1"/>
          </p:cNvSpPr>
          <p:nvPr>
            <p:ph idx="1"/>
          </p:nvPr>
        </p:nvSpPr>
        <p:spPr/>
        <p:txBody>
          <a:bodyPr>
            <a:normAutofit/>
          </a:bodyPr>
          <a:lstStyle/>
          <a:p>
            <a:r>
              <a:rPr lang="en-US" sz="2800" b="1" dirty="0"/>
              <a:t>Logic Validation Rules </a:t>
            </a:r>
          </a:p>
          <a:p>
            <a:pPr lvl="1"/>
            <a:r>
              <a:rPr lang="en-US" sz="2800" dirty="0"/>
              <a:t>Rely on a variety of PIRL data elements to verify your data</a:t>
            </a:r>
          </a:p>
        </p:txBody>
      </p:sp>
      <p:graphicFrame>
        <p:nvGraphicFramePr>
          <p:cNvPr id="5" name="Table 4"/>
          <p:cNvGraphicFramePr>
            <a:graphicFrameLocks noGrp="1"/>
          </p:cNvGraphicFramePr>
          <p:nvPr>
            <p:extLst/>
          </p:nvPr>
        </p:nvGraphicFramePr>
        <p:xfrm>
          <a:off x="2009422" y="2875597"/>
          <a:ext cx="8173156" cy="1381760"/>
        </p:xfrm>
        <a:graphic>
          <a:graphicData uri="http://schemas.openxmlformats.org/drawingml/2006/table">
            <a:tbl>
              <a:tblPr firstRow="1" bandRow="1">
                <a:tableStyleId>{68D230F3-CF80-4859-8CE7-A43EE81993B5}</a:tableStyleId>
              </a:tblPr>
              <a:tblGrid>
                <a:gridCol w="4086578">
                  <a:extLst>
                    <a:ext uri="{9D8B030D-6E8A-4147-A177-3AD203B41FA5}">
                      <a16:colId xmlns:a16="http://schemas.microsoft.com/office/drawing/2014/main" val="3493574542"/>
                    </a:ext>
                  </a:extLst>
                </a:gridCol>
                <a:gridCol w="4086578">
                  <a:extLst>
                    <a:ext uri="{9D8B030D-6E8A-4147-A177-3AD203B41FA5}">
                      <a16:colId xmlns:a16="http://schemas.microsoft.com/office/drawing/2014/main" val="3405376507"/>
                    </a:ext>
                  </a:extLst>
                </a:gridCol>
              </a:tblGrid>
              <a:tr h="370840">
                <a:tc gridSpan="2">
                  <a:txBody>
                    <a:bodyPr/>
                    <a:lstStyle/>
                    <a:p>
                      <a:r>
                        <a:rPr lang="en-US" baseline="0" dirty="0"/>
                        <a:t>PIRL 2101 </a:t>
                      </a:r>
                      <a:r>
                        <a:rPr lang="en-US" dirty="0"/>
                        <a:t>Reporting Underemployed</a:t>
                      </a:r>
                      <a:r>
                        <a:rPr lang="en-US" baseline="0" dirty="0"/>
                        <a:t> Workers</a:t>
                      </a:r>
                      <a:endParaRPr lang="en-US" dirty="0"/>
                    </a:p>
                  </a:txBody>
                  <a:tcPr/>
                </a:tc>
                <a:tc hMerge="1">
                  <a:txBody>
                    <a:bodyPr/>
                    <a:lstStyle/>
                    <a:p>
                      <a:endParaRPr lang="en-US" dirty="0"/>
                    </a:p>
                  </a:txBody>
                  <a:tcPr/>
                </a:tc>
                <a:extLst>
                  <a:ext uri="{0D108BD9-81ED-4DB2-BD59-A6C34878D82A}">
                    <a16:rowId xmlns:a16="http://schemas.microsoft.com/office/drawing/2014/main" val="1357896516"/>
                  </a:ext>
                </a:extLst>
              </a:tr>
              <a:tr h="370840">
                <a:tc>
                  <a:txBody>
                    <a:bodyPr/>
                    <a:lstStyle/>
                    <a:p>
                      <a:r>
                        <a:rPr lang="en-US" dirty="0"/>
                        <a:t>IF … </a:t>
                      </a:r>
                    </a:p>
                  </a:txBody>
                  <a:tcPr/>
                </a:tc>
                <a:tc>
                  <a:txBody>
                    <a:bodyPr/>
                    <a:lstStyle/>
                    <a:p>
                      <a:r>
                        <a:rPr lang="en-US" dirty="0"/>
                        <a:t>Then …</a:t>
                      </a:r>
                    </a:p>
                  </a:txBody>
                  <a:tcPr/>
                </a:tc>
                <a:extLst>
                  <a:ext uri="{0D108BD9-81ED-4DB2-BD59-A6C34878D82A}">
                    <a16:rowId xmlns:a16="http://schemas.microsoft.com/office/drawing/2014/main" val="33164989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PIRL 907 (Recipient of Incumbent Worker Training) </a:t>
                      </a:r>
                      <a:r>
                        <a:rPr lang="en-US" dirty="0"/>
                        <a:t>is 4, H-1B Funded Grant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PIRL 2101 (Underemployed Worker) </a:t>
                      </a:r>
                      <a:r>
                        <a:rPr lang="en-US" b="1" i="1" dirty="0"/>
                        <a:t>must</a:t>
                      </a:r>
                      <a:r>
                        <a:rPr lang="en-US" dirty="0"/>
                        <a:t> be 0, No.</a:t>
                      </a:r>
                    </a:p>
                  </a:txBody>
                  <a:tcPr/>
                </a:tc>
                <a:extLst>
                  <a:ext uri="{0D108BD9-81ED-4DB2-BD59-A6C34878D82A}">
                    <a16:rowId xmlns:a16="http://schemas.microsoft.com/office/drawing/2014/main" val="1815920398"/>
                  </a:ext>
                </a:extLst>
              </a:tr>
            </a:tbl>
          </a:graphicData>
        </a:graphic>
      </p:graphicFrame>
    </p:spTree>
    <p:extLst>
      <p:ext uri="{BB962C8B-B14F-4D97-AF65-F5344CB8AC3E}">
        <p14:creationId xmlns:p14="http://schemas.microsoft.com/office/powerpoint/2010/main" val="33470928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06D636C-90A3-4979-BA37-BAB384B22101}" type="slidenum">
              <a:rPr lang="en-US" smtClean="0"/>
              <a:pPr/>
              <a:t>44</a:t>
            </a:fld>
            <a:endParaRPr lang="en-US" dirty="0"/>
          </a:p>
        </p:txBody>
      </p:sp>
      <p:sp>
        <p:nvSpPr>
          <p:cNvPr id="2" name="Title 1"/>
          <p:cNvSpPr>
            <a:spLocks noGrp="1"/>
          </p:cNvSpPr>
          <p:nvPr>
            <p:ph type="title"/>
          </p:nvPr>
        </p:nvSpPr>
        <p:spPr/>
        <p:txBody>
          <a:bodyPr/>
          <a:lstStyle/>
          <a:p>
            <a:r>
              <a:rPr lang="en-US"/>
              <a:t>Logic Validation Rule Samples</a:t>
            </a:r>
            <a:endParaRPr lang="en-US" dirty="0"/>
          </a:p>
        </p:txBody>
      </p:sp>
      <p:sp>
        <p:nvSpPr>
          <p:cNvPr id="6" name="Content Placeholder 2"/>
          <p:cNvSpPr txBox="1">
            <a:spLocks/>
          </p:cNvSpPr>
          <p:nvPr/>
        </p:nvSpPr>
        <p:spPr>
          <a:xfrm>
            <a:off x="2288742" y="4951778"/>
            <a:ext cx="8697913" cy="1906223"/>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11480" lvl="1" indent="0">
              <a:buNone/>
            </a:pPr>
            <a:endParaRPr lang="en-US" sz="1200" i="1" dirty="0"/>
          </a:p>
          <a:p>
            <a:pPr marL="0" indent="0">
              <a:buNone/>
            </a:pP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728930673"/>
              </p:ext>
            </p:extLst>
          </p:nvPr>
        </p:nvGraphicFramePr>
        <p:xfrm>
          <a:off x="1628864" y="3682236"/>
          <a:ext cx="8934273" cy="1997682"/>
        </p:xfrm>
        <a:graphic>
          <a:graphicData uri="http://schemas.openxmlformats.org/drawingml/2006/table">
            <a:tbl>
              <a:tblPr firstRow="1" bandRow="1">
                <a:tableStyleId>{68D230F3-CF80-4859-8CE7-A43EE81993B5}</a:tableStyleId>
              </a:tblPr>
              <a:tblGrid>
                <a:gridCol w="3843434">
                  <a:extLst>
                    <a:ext uri="{9D8B030D-6E8A-4147-A177-3AD203B41FA5}">
                      <a16:colId xmlns:a16="http://schemas.microsoft.com/office/drawing/2014/main" val="3493574542"/>
                    </a:ext>
                  </a:extLst>
                </a:gridCol>
                <a:gridCol w="5090839">
                  <a:extLst>
                    <a:ext uri="{9D8B030D-6E8A-4147-A177-3AD203B41FA5}">
                      <a16:colId xmlns:a16="http://schemas.microsoft.com/office/drawing/2014/main" val="3405376507"/>
                    </a:ext>
                  </a:extLst>
                </a:gridCol>
              </a:tblGrid>
              <a:tr h="511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PIRL 2118</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Reporting Entered</a:t>
                      </a:r>
                      <a:r>
                        <a:rPr lang="en-US" baseline="0" dirty="0"/>
                        <a:t> Employment</a:t>
                      </a:r>
                      <a:endParaRPr lang="en-US" dirty="0"/>
                    </a:p>
                  </a:txBody>
                  <a:tcPr/>
                </a:tc>
                <a:extLst>
                  <a:ext uri="{0D108BD9-81ED-4DB2-BD59-A6C34878D82A}">
                    <a16:rowId xmlns:a16="http://schemas.microsoft.com/office/drawing/2014/main" val="2166782246"/>
                  </a:ext>
                </a:extLst>
              </a:tr>
              <a:tr h="603055">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316498948"/>
                  </a:ext>
                </a:extLst>
              </a:tr>
              <a:tr h="883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PIRL 2118 (Date Entered Employment) </a:t>
                      </a:r>
                    </a:p>
                  </a:txBody>
                  <a:tcPr/>
                </a:tc>
                <a:tc>
                  <a:txBody>
                    <a:bodyPr/>
                    <a:lstStyle/>
                    <a:p>
                      <a:pPr marL="0" indent="0">
                        <a:buFont typeface="Wingdings 2" panose="05020102010507070707" pitchFamily="18" charset="2"/>
                        <a:buNone/>
                      </a:pPr>
                      <a:r>
                        <a:rPr lang="en-US" b="1" i="1" dirty="0"/>
                        <a:t>must </a:t>
                      </a:r>
                      <a:r>
                        <a:rPr lang="en-US" b="0" dirty="0"/>
                        <a:t>be equal to or after</a:t>
                      </a:r>
                      <a:r>
                        <a:rPr lang="en-US" dirty="0">
                          <a:solidFill>
                            <a:schemeClr val="tx1"/>
                          </a:solidFill>
                        </a:rPr>
                        <a:t> </a:t>
                      </a:r>
                      <a:r>
                        <a:rPr lang="en-US" b="1" dirty="0">
                          <a:solidFill>
                            <a:schemeClr val="tx1"/>
                          </a:solidFill>
                        </a:rPr>
                        <a:t>PIRL 900 (Date of Program Entry</a:t>
                      </a:r>
                      <a:r>
                        <a:rPr lang="en-US" dirty="0">
                          <a:solidFill>
                            <a:schemeClr val="tx1"/>
                          </a:solidFill>
                        </a:rPr>
                        <a:t>).</a:t>
                      </a:r>
                    </a:p>
                  </a:txBody>
                  <a:tcPr/>
                </a:tc>
                <a:extLst>
                  <a:ext uri="{0D108BD9-81ED-4DB2-BD59-A6C34878D82A}">
                    <a16:rowId xmlns:a16="http://schemas.microsoft.com/office/drawing/2014/main" val="1815920398"/>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767015991"/>
              </p:ext>
            </p:extLst>
          </p:nvPr>
        </p:nvGraphicFramePr>
        <p:xfrm>
          <a:off x="1628865" y="1438886"/>
          <a:ext cx="8934271" cy="1906224"/>
        </p:xfrm>
        <a:graphic>
          <a:graphicData uri="http://schemas.openxmlformats.org/drawingml/2006/table">
            <a:tbl>
              <a:tblPr firstRow="1" bandRow="1">
                <a:tableStyleId>{68D230F3-CF80-4859-8CE7-A43EE81993B5}</a:tableStyleId>
              </a:tblPr>
              <a:tblGrid>
                <a:gridCol w="3940866">
                  <a:extLst>
                    <a:ext uri="{9D8B030D-6E8A-4147-A177-3AD203B41FA5}">
                      <a16:colId xmlns:a16="http://schemas.microsoft.com/office/drawing/2014/main" val="3493574542"/>
                    </a:ext>
                  </a:extLst>
                </a:gridCol>
                <a:gridCol w="4993405">
                  <a:extLst>
                    <a:ext uri="{9D8B030D-6E8A-4147-A177-3AD203B41FA5}">
                      <a16:colId xmlns:a16="http://schemas.microsoft.com/office/drawing/2014/main" val="3405376507"/>
                    </a:ext>
                  </a:extLst>
                </a:gridCol>
              </a:tblGrid>
              <a:tr h="511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PIRL 1800</a:t>
                      </a:r>
                      <a:r>
                        <a:rPr lang="en-US" baseline="0" dirty="0"/>
                        <a:t> Series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Reporting Credentials</a:t>
                      </a:r>
                    </a:p>
                  </a:txBody>
                  <a:tcPr/>
                </a:tc>
                <a:extLst>
                  <a:ext uri="{0D108BD9-81ED-4DB2-BD59-A6C34878D82A}">
                    <a16:rowId xmlns:a16="http://schemas.microsoft.com/office/drawing/2014/main" val="2166782246"/>
                  </a:ext>
                </a:extLst>
              </a:tr>
              <a:tr h="511597">
                <a:tc>
                  <a:txBody>
                    <a:bodyPr/>
                    <a:lstStyle/>
                    <a:p>
                      <a:r>
                        <a:rPr lang="en-US" dirty="0"/>
                        <a:t>IF … </a:t>
                      </a:r>
                    </a:p>
                  </a:txBody>
                  <a:tcPr/>
                </a:tc>
                <a:tc>
                  <a:txBody>
                    <a:bodyPr/>
                    <a:lstStyle/>
                    <a:p>
                      <a:r>
                        <a:rPr lang="en-US" dirty="0"/>
                        <a:t>Then …</a:t>
                      </a:r>
                    </a:p>
                  </a:txBody>
                  <a:tcPr/>
                </a:tc>
                <a:extLst>
                  <a:ext uri="{0D108BD9-81ED-4DB2-BD59-A6C34878D82A}">
                    <a16:rowId xmlns:a16="http://schemas.microsoft.com/office/drawing/2014/main" val="3316498948"/>
                  </a:ext>
                </a:extLst>
              </a:tr>
              <a:tr h="883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PIRL 1800 (Type of Recognized Credential) </a:t>
                      </a:r>
                      <a:r>
                        <a:rPr lang="en-US" dirty="0"/>
                        <a:t>is 1, 2, 3, 4, 5, 6, or 7, </a:t>
                      </a:r>
                    </a:p>
                  </a:txBody>
                  <a:tcPr/>
                </a:tc>
                <a:tc>
                  <a:txBody>
                    <a:bodyPr/>
                    <a:lstStyle/>
                    <a:p>
                      <a:pPr marL="0" indent="0">
                        <a:buNone/>
                      </a:pPr>
                      <a:r>
                        <a:rPr lang="en-US" b="1" dirty="0">
                          <a:solidFill>
                            <a:schemeClr val="tx1"/>
                          </a:solidFill>
                        </a:rPr>
                        <a:t>PIRL 1801 (Date Attained Recognized Credential) </a:t>
                      </a:r>
                      <a:r>
                        <a:rPr lang="en-US" b="1" i="1" dirty="0"/>
                        <a:t>must</a:t>
                      </a:r>
                      <a:r>
                        <a:rPr lang="en-US" dirty="0"/>
                        <a:t> contain a valid date. </a:t>
                      </a:r>
                      <a:endParaRPr lang="en-US" dirty="0">
                        <a:solidFill>
                          <a:srgbClr val="FAA32E"/>
                        </a:solidFill>
                      </a:endParaRPr>
                    </a:p>
                  </a:txBody>
                  <a:tcPr/>
                </a:tc>
                <a:extLst>
                  <a:ext uri="{0D108BD9-81ED-4DB2-BD59-A6C34878D82A}">
                    <a16:rowId xmlns:a16="http://schemas.microsoft.com/office/drawing/2014/main" val="1815920398"/>
                  </a:ext>
                </a:extLst>
              </a:tr>
            </a:tbl>
          </a:graphicData>
        </a:graphic>
      </p:graphicFrame>
    </p:spTree>
    <p:extLst>
      <p:ext uri="{BB962C8B-B14F-4D97-AF65-F5344CB8AC3E}">
        <p14:creationId xmlns:p14="http://schemas.microsoft.com/office/powerpoint/2010/main" val="8873045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06D636C-90A3-4979-BA37-BAB384B22101}" type="slidenum">
              <a:rPr lang="en-US" smtClean="0"/>
              <a:pPr/>
              <a:t>45</a:t>
            </a:fld>
            <a:endParaRPr lang="en-US" dirty="0"/>
          </a:p>
        </p:txBody>
      </p:sp>
      <p:sp>
        <p:nvSpPr>
          <p:cNvPr id="2" name="Title 1"/>
          <p:cNvSpPr>
            <a:spLocks noGrp="1"/>
          </p:cNvSpPr>
          <p:nvPr>
            <p:ph type="title"/>
          </p:nvPr>
        </p:nvSpPr>
        <p:spPr/>
        <p:txBody>
          <a:bodyPr>
            <a:normAutofit/>
          </a:bodyPr>
          <a:lstStyle/>
          <a:p>
            <a:r>
              <a:rPr lang="en-US" sz="4000" dirty="0"/>
              <a:t>WIPS Tips</a:t>
            </a:r>
          </a:p>
        </p:txBody>
      </p:sp>
      <p:sp>
        <p:nvSpPr>
          <p:cNvPr id="3" name="Content Placeholder 2">
            <a:extLst>
              <a:ext uri="{FF2B5EF4-FFF2-40B4-BE49-F238E27FC236}">
                <a16:creationId xmlns:a16="http://schemas.microsoft.com/office/drawing/2014/main" id="{B382E17B-9451-4B20-B0F6-C5419930A9B3}"/>
              </a:ext>
            </a:extLst>
          </p:cNvPr>
          <p:cNvSpPr>
            <a:spLocks noGrp="1"/>
          </p:cNvSpPr>
          <p:nvPr>
            <p:ph idx="1"/>
          </p:nvPr>
        </p:nvSpPr>
        <p:spPr>
          <a:xfrm>
            <a:off x="805866" y="1137446"/>
            <a:ext cx="11081334" cy="3879171"/>
          </a:xfrm>
        </p:spPr>
        <p:txBody>
          <a:bodyPr anchor="ctr">
            <a:normAutofit/>
          </a:bodyPr>
          <a:lstStyle/>
          <a:p>
            <a:r>
              <a:rPr lang="en-US" sz="3200" dirty="0"/>
              <a:t>Make arrangements with your Authorized Representative for access.</a:t>
            </a:r>
          </a:p>
          <a:p>
            <a:r>
              <a:rPr lang="en-US" sz="3200" dirty="0"/>
              <a:t>Determine your strategy for how you will receive and validate participant data from your partners.</a:t>
            </a:r>
          </a:p>
          <a:p>
            <a:r>
              <a:rPr lang="en-US" sz="3200" dirty="0"/>
              <a:t>Start the process of submission early!</a:t>
            </a:r>
          </a:p>
        </p:txBody>
      </p:sp>
    </p:spTree>
    <p:extLst>
      <p:ext uri="{BB962C8B-B14F-4D97-AF65-F5344CB8AC3E}">
        <p14:creationId xmlns:p14="http://schemas.microsoft.com/office/powerpoint/2010/main" val="31386316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Knowledge Check!</a:t>
            </a:r>
            <a:endParaRPr lang="en-US" dirty="0"/>
          </a:p>
        </p:txBody>
      </p:sp>
      <p:sp>
        <p:nvSpPr>
          <p:cNvPr id="5" name="Text Placeholder 4">
            <a:extLst>
              <a:ext uri="{FF2B5EF4-FFF2-40B4-BE49-F238E27FC236}">
                <a16:creationId xmlns:a16="http://schemas.microsoft.com/office/drawing/2014/main" id="{03CEF9C7-0560-4FCF-954D-ECDF934BE395}"/>
              </a:ext>
            </a:extLst>
          </p:cNvPr>
          <p:cNvSpPr>
            <a:spLocks noGrp="1"/>
          </p:cNvSpPr>
          <p:nvPr>
            <p:ph type="body" idx="14"/>
          </p:nvPr>
        </p:nvSpPr>
        <p:spPr/>
        <p:txBody>
          <a:bodyPr>
            <a:normAutofit/>
          </a:bodyPr>
          <a:lstStyle/>
          <a:p>
            <a:r>
              <a:rPr lang="en-US" sz="2800" dirty="0"/>
              <a:t>Which of the following is an example of a logic validation rule error?</a:t>
            </a:r>
          </a:p>
        </p:txBody>
      </p:sp>
      <p:sp>
        <p:nvSpPr>
          <p:cNvPr id="3" name="Content Placeholder 2"/>
          <p:cNvSpPr>
            <a:spLocks noGrp="1"/>
          </p:cNvSpPr>
          <p:nvPr>
            <p:ph idx="1"/>
          </p:nvPr>
        </p:nvSpPr>
        <p:spPr/>
        <p:txBody>
          <a:bodyPr/>
          <a:lstStyle/>
          <a:p>
            <a:r>
              <a:rPr lang="en-US"/>
              <a:t>A participant has a date of program entry that comes after a date of program exit</a:t>
            </a:r>
          </a:p>
          <a:p>
            <a:r>
              <a:rPr lang="en-US"/>
              <a:t>A participant ID number and date of entry are  duplicated in the data file</a:t>
            </a:r>
          </a:p>
          <a:p>
            <a:r>
              <a:rPr lang="en-US"/>
              <a:t>A two-digit number has been entered in a field that requires a date</a:t>
            </a:r>
          </a:p>
          <a:p>
            <a:r>
              <a:rPr lang="en-US"/>
              <a:t>An extra space was added to a field</a:t>
            </a:r>
            <a:endParaRPr lang="en-US" dirty="0"/>
          </a:p>
        </p:txBody>
      </p:sp>
    </p:spTree>
    <p:extLst>
      <p:ext uri="{BB962C8B-B14F-4D97-AF65-F5344CB8AC3E}">
        <p14:creationId xmlns:p14="http://schemas.microsoft.com/office/powerpoint/2010/main" val="9141447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B7CDBC-5178-454B-A215-EA1B76298BC3}"/>
              </a:ext>
            </a:extLst>
          </p:cNvPr>
          <p:cNvSpPr>
            <a:spLocks noGrp="1"/>
          </p:cNvSpPr>
          <p:nvPr>
            <p:ph type="title"/>
          </p:nvPr>
        </p:nvSpPr>
        <p:spPr/>
        <p:txBody>
          <a:bodyPr/>
          <a:lstStyle/>
          <a:p>
            <a:r>
              <a:rPr lang="en-US" dirty="0"/>
              <a:t>Any Questions?</a:t>
            </a:r>
          </a:p>
        </p:txBody>
      </p:sp>
      <p:sp>
        <p:nvSpPr>
          <p:cNvPr id="4" name="Text Placeholder 3">
            <a:extLst>
              <a:ext uri="{FF2B5EF4-FFF2-40B4-BE49-F238E27FC236}">
                <a16:creationId xmlns:a16="http://schemas.microsoft.com/office/drawing/2014/main" id="{17807463-3AC9-4192-A963-3D62A9DEC630}"/>
              </a:ext>
            </a:extLst>
          </p:cNvPr>
          <p:cNvSpPr>
            <a:spLocks noGrp="1"/>
          </p:cNvSpPr>
          <p:nvPr>
            <p:ph type="body" sz="quarter" idx="13"/>
          </p:nvPr>
        </p:nvSpPr>
        <p:spPr/>
        <p:txBody>
          <a:bodyPr/>
          <a:lstStyle/>
          <a:p>
            <a:r>
              <a:rPr lang="en-US" dirty="0"/>
              <a:t>Enter your questions in the chat window</a:t>
            </a:r>
          </a:p>
        </p:txBody>
      </p:sp>
      <p:sp>
        <p:nvSpPr>
          <p:cNvPr id="2" name="Slide Number Placeholder 1"/>
          <p:cNvSpPr>
            <a:spLocks noGrp="1"/>
          </p:cNvSpPr>
          <p:nvPr>
            <p:ph type="sldNum" sz="quarter" idx="4294967295"/>
          </p:nvPr>
        </p:nvSpPr>
        <p:spPr>
          <a:xfrm>
            <a:off x="11537950" y="6356350"/>
            <a:ext cx="654050" cy="365125"/>
          </a:xfrm>
        </p:spPr>
        <p:txBody>
          <a:bodyPr/>
          <a:lstStyle/>
          <a:p>
            <a:fld id="{706D636C-90A3-4979-BA37-BAB384B22101}" type="slidenum">
              <a:rPr lang="en-US" smtClean="0"/>
              <a:pPr/>
              <a:t>47</a:t>
            </a:fld>
            <a:endParaRPr lang="en-US" dirty="0"/>
          </a:p>
        </p:txBody>
      </p:sp>
    </p:spTree>
    <p:extLst>
      <p:ext uri="{BB962C8B-B14F-4D97-AF65-F5344CB8AC3E}">
        <p14:creationId xmlns:p14="http://schemas.microsoft.com/office/powerpoint/2010/main" val="16017455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Quarterly Performance Report (QPR) Form</a:t>
            </a:r>
            <a:endParaRPr lang="en-US" dirty="0"/>
          </a:p>
        </p:txBody>
      </p:sp>
      <p:sp>
        <p:nvSpPr>
          <p:cNvPr id="4" name="Text Placeholder 3"/>
          <p:cNvSpPr>
            <a:spLocks noGrp="1"/>
          </p:cNvSpPr>
          <p:nvPr>
            <p:ph type="body" idx="1"/>
          </p:nvPr>
        </p:nvSpPr>
        <p:spPr/>
        <p:txBody>
          <a:bodyPr/>
          <a:lstStyle/>
          <a:p>
            <a:r>
              <a:rPr lang="en-US"/>
              <a:t>How a QPR is Generated in WIPS</a:t>
            </a:r>
          </a:p>
          <a:p>
            <a:r>
              <a:rPr lang="en-US"/>
              <a:t>QPR Aggregation Rules</a:t>
            </a:r>
            <a:endParaRPr lang="en-US" dirty="0"/>
          </a:p>
        </p:txBody>
      </p:sp>
      <p:sp>
        <p:nvSpPr>
          <p:cNvPr id="2" name="Slide Number Placeholder 1"/>
          <p:cNvSpPr>
            <a:spLocks noGrp="1"/>
          </p:cNvSpPr>
          <p:nvPr>
            <p:ph type="sldNum" sz="quarter" idx="10"/>
          </p:nvPr>
        </p:nvSpPr>
        <p:spPr/>
        <p:txBody>
          <a:bodyPr/>
          <a:lstStyle/>
          <a:p>
            <a:fld id="{706D636C-90A3-4979-BA37-BAB384B22101}" type="slidenum">
              <a:rPr lang="en-US" smtClean="0"/>
              <a:pPr/>
              <a:t>48</a:t>
            </a:fld>
            <a:endParaRPr lang="en-US" dirty="0"/>
          </a:p>
        </p:txBody>
      </p:sp>
      <p:sp>
        <p:nvSpPr>
          <p:cNvPr id="25" name="Title 1"/>
          <p:cNvSpPr txBox="1">
            <a:spLocks/>
          </p:cNvSpPr>
          <p:nvPr/>
        </p:nvSpPr>
        <p:spPr>
          <a:xfrm>
            <a:off x="2147888" y="842965"/>
            <a:ext cx="7863840" cy="2852737"/>
          </a:xfrm>
          <a:prstGeom prst="rect">
            <a:avLst/>
          </a:prstGeom>
        </p:spPr>
        <p:txBody>
          <a:bodyPr/>
          <a:lst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a:defRPr/>
            </a:pPr>
            <a:endParaRPr lang="en-US" sz="4800" dirty="0">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latin typeface="Arial" panose="020B0604020202020204"/>
            </a:endParaRPr>
          </a:p>
        </p:txBody>
      </p:sp>
    </p:spTree>
    <p:extLst>
      <p:ext uri="{BB962C8B-B14F-4D97-AF65-F5344CB8AC3E}">
        <p14:creationId xmlns:p14="http://schemas.microsoft.com/office/powerpoint/2010/main" val="18538649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06D636C-90A3-4979-BA37-BAB384B22101}" type="slidenum">
              <a:rPr lang="en-US" smtClean="0"/>
              <a:pPr/>
              <a:t>49</a:t>
            </a:fld>
            <a:endParaRPr lang="en-US" dirty="0"/>
          </a:p>
        </p:txBody>
      </p:sp>
      <p:sp>
        <p:nvSpPr>
          <p:cNvPr id="5" name="Title 4">
            <a:extLst>
              <a:ext uri="{FF2B5EF4-FFF2-40B4-BE49-F238E27FC236}">
                <a16:creationId xmlns:a16="http://schemas.microsoft.com/office/drawing/2014/main" id="{92DD98FA-DC9F-477A-8BEA-54EA0C3D96D0}"/>
              </a:ext>
            </a:extLst>
          </p:cNvPr>
          <p:cNvSpPr>
            <a:spLocks noGrp="1"/>
          </p:cNvSpPr>
          <p:nvPr>
            <p:ph type="title"/>
          </p:nvPr>
        </p:nvSpPr>
        <p:spPr/>
        <p:txBody>
          <a:bodyPr>
            <a:normAutofit/>
          </a:bodyPr>
          <a:lstStyle/>
          <a:p>
            <a:r>
              <a:rPr lang="en-US" dirty="0"/>
              <a:t>Reviewing Your Uploaded QPR (Fourth Tab)</a:t>
            </a:r>
          </a:p>
        </p:txBody>
      </p:sp>
      <p:sp>
        <p:nvSpPr>
          <p:cNvPr id="6" name="Content Placeholder 5">
            <a:extLst>
              <a:ext uri="{FF2B5EF4-FFF2-40B4-BE49-F238E27FC236}">
                <a16:creationId xmlns:a16="http://schemas.microsoft.com/office/drawing/2014/main" id="{FA963F62-FB79-4EC5-8EDF-E11A602E7327}"/>
              </a:ext>
            </a:extLst>
          </p:cNvPr>
          <p:cNvSpPr>
            <a:spLocks noGrp="1"/>
          </p:cNvSpPr>
          <p:nvPr>
            <p:ph idx="1"/>
          </p:nvPr>
        </p:nvSpPr>
        <p:spPr>
          <a:xfrm>
            <a:off x="805866" y="1137446"/>
            <a:ext cx="11081334" cy="2385930"/>
          </a:xfrm>
        </p:spPr>
        <p:txBody>
          <a:bodyPr>
            <a:normAutofit fontScale="92500" lnSpcReduction="20000"/>
          </a:bodyPr>
          <a:lstStyle/>
          <a:p>
            <a:pPr marL="342900" indent="-342900">
              <a:spcBef>
                <a:spcPts val="600"/>
              </a:spcBef>
              <a:spcAft>
                <a:spcPts val="600"/>
              </a:spcAft>
              <a:buFont typeface="+mj-lt"/>
              <a:buAutoNum type="arabicPeriod"/>
            </a:pPr>
            <a:r>
              <a:rPr lang="en-US" sz="1800" dirty="0">
                <a:latin typeface="Arial" panose="020B0604020202020204" pitchFamily="34" charset="0"/>
                <a:ea typeface="Times New Roman" panose="02020603050405020304" pitchFamily="18" charset="0"/>
                <a:cs typeface="Arial" panose="020B0604020202020204" pitchFamily="34" charset="0"/>
              </a:rPr>
              <a:t>Select </a:t>
            </a:r>
            <a:r>
              <a:rPr lang="en-US" sz="1800" b="1" dirty="0">
                <a:latin typeface="Arial" panose="020B0604020202020204" pitchFamily="34" charset="0"/>
                <a:ea typeface="Times New Roman" panose="02020603050405020304" pitchFamily="18" charset="0"/>
                <a:cs typeface="Arial" panose="020B0604020202020204" pitchFamily="34" charset="0"/>
              </a:rPr>
              <a:t>QUARTERLY REPORTS</a:t>
            </a:r>
            <a:r>
              <a:rPr lang="en-US" sz="1800" dirty="0">
                <a:latin typeface="Arial" panose="020B0604020202020204" pitchFamily="34" charset="0"/>
                <a:ea typeface="Times New Roman" panose="02020603050405020304" pitchFamily="18" charset="0"/>
                <a:cs typeface="Arial" panose="020B0604020202020204" pitchFamily="34" charset="0"/>
              </a:rPr>
              <a:t> from WIPS tab bar</a:t>
            </a:r>
            <a:endParaRPr lang="en-US" sz="1800" b="1" dirty="0">
              <a:latin typeface="Arial" panose="020B0604020202020204" pitchFamily="34" charset="0"/>
              <a:ea typeface="Times New Roman" panose="02020603050405020304" pitchFamily="18" charset="0"/>
              <a:cs typeface="Arial" panose="020B0604020202020204" pitchFamily="34" charset="0"/>
            </a:endParaRPr>
          </a:p>
          <a:p>
            <a:pPr marL="342900" indent="-342900">
              <a:spcBef>
                <a:spcPts val="600"/>
              </a:spcBef>
              <a:spcAft>
                <a:spcPts val="600"/>
              </a:spcAft>
              <a:buFont typeface="+mj-lt"/>
              <a:buAutoNum type="arabicPeriod"/>
            </a:pPr>
            <a:r>
              <a:rPr lang="en-US" sz="1800" dirty="0">
                <a:latin typeface="Arial" panose="020B0604020202020204" pitchFamily="34" charset="0"/>
                <a:ea typeface="Times New Roman" panose="02020603050405020304" pitchFamily="18" charset="0"/>
                <a:cs typeface="Arial" panose="020B0604020202020204" pitchFamily="34" charset="0"/>
              </a:rPr>
              <a:t>Find recent report uploaded under </a:t>
            </a:r>
            <a:r>
              <a:rPr lang="en-US" sz="1800" b="1" dirty="0">
                <a:latin typeface="Arial" panose="020B0604020202020204" pitchFamily="34" charset="0"/>
                <a:ea typeface="Times New Roman" panose="02020603050405020304" pitchFamily="18" charset="0"/>
                <a:cs typeface="Arial" panose="020B0604020202020204" pitchFamily="34" charset="0"/>
              </a:rPr>
              <a:t>Current Quarter</a:t>
            </a:r>
            <a:r>
              <a:rPr lang="en-US" sz="1800" dirty="0">
                <a:latin typeface="Arial" panose="020B0604020202020204" pitchFamily="34" charset="0"/>
                <a:ea typeface="Times New Roman" panose="02020603050405020304" pitchFamily="18" charset="0"/>
                <a:cs typeface="Arial" panose="020B0604020202020204" pitchFamily="34" charset="0"/>
              </a:rPr>
              <a:t> section</a:t>
            </a:r>
            <a:endParaRPr lang="en-US" sz="1800" b="1" dirty="0">
              <a:latin typeface="Arial" panose="020B0604020202020204" pitchFamily="34" charset="0"/>
              <a:ea typeface="Times New Roman" panose="02020603050405020304" pitchFamily="18" charset="0"/>
              <a:cs typeface="Arial" panose="020B0604020202020204" pitchFamily="34" charset="0"/>
            </a:endParaRPr>
          </a:p>
          <a:p>
            <a:pPr marL="342900" indent="-342900">
              <a:spcBef>
                <a:spcPts val="600"/>
              </a:spcBef>
              <a:spcAft>
                <a:spcPts val="600"/>
              </a:spcAft>
              <a:buFont typeface="+mj-lt"/>
              <a:buAutoNum type="arabicPeriod"/>
            </a:pPr>
            <a:r>
              <a:rPr lang="en-US" sz="1800" dirty="0">
                <a:latin typeface="Arial" panose="020B0604020202020204" pitchFamily="34" charset="0"/>
                <a:ea typeface="Times New Roman" panose="02020603050405020304" pitchFamily="18" charset="0"/>
                <a:cs typeface="Arial" panose="020B0604020202020204" pitchFamily="34" charset="0"/>
              </a:rPr>
              <a:t>Open report by clicking hyperlink under </a:t>
            </a:r>
            <a:r>
              <a:rPr lang="en-US" sz="1800" b="1" dirty="0">
                <a:latin typeface="Arial" panose="020B0604020202020204" pitchFamily="34" charset="0"/>
                <a:ea typeface="Times New Roman" panose="02020603050405020304" pitchFamily="18" charset="0"/>
                <a:cs typeface="Arial" panose="020B0604020202020204" pitchFamily="34" charset="0"/>
              </a:rPr>
              <a:t>Status</a:t>
            </a:r>
            <a:r>
              <a:rPr lang="en-US" sz="1800" dirty="0">
                <a:latin typeface="Arial" panose="020B0604020202020204" pitchFamily="34" charset="0"/>
                <a:ea typeface="Times New Roman" panose="02020603050405020304" pitchFamily="18" charset="0"/>
                <a:cs typeface="Arial" panose="020B0604020202020204" pitchFamily="34" charset="0"/>
              </a:rPr>
              <a:t> and </a:t>
            </a:r>
            <a:r>
              <a:rPr lang="en-US" sz="1800" b="1" dirty="0">
                <a:latin typeface="Arial" panose="020B0604020202020204" pitchFamily="34" charset="0"/>
                <a:ea typeface="Times New Roman" panose="02020603050405020304" pitchFamily="18" charset="0"/>
                <a:cs typeface="Arial" panose="020B0604020202020204" pitchFamily="34" charset="0"/>
              </a:rPr>
              <a:t>Current Quarter(s)</a:t>
            </a:r>
            <a:r>
              <a:rPr lang="en-US" sz="1800" dirty="0">
                <a:latin typeface="Arial" panose="020B0604020202020204" pitchFamily="34" charset="0"/>
                <a:ea typeface="Times New Roman" panose="02020603050405020304" pitchFamily="18" charset="0"/>
                <a:cs typeface="Arial" panose="020B0604020202020204" pitchFamily="34" charset="0"/>
              </a:rPr>
              <a:t> section</a:t>
            </a:r>
          </a:p>
          <a:p>
            <a:pPr marL="342900" indent="-342900">
              <a:spcBef>
                <a:spcPts val="600"/>
              </a:spcBef>
              <a:spcAft>
                <a:spcPts val="600"/>
              </a:spcAft>
              <a:buFont typeface="+mj-lt"/>
              <a:buAutoNum type="arabicPeriod"/>
            </a:pPr>
            <a:r>
              <a:rPr lang="en-US" sz="1800" dirty="0">
                <a:latin typeface="Arial" panose="020B0604020202020204" pitchFamily="34" charset="0"/>
                <a:ea typeface="Times New Roman" panose="02020603050405020304" pitchFamily="18" charset="0"/>
                <a:cs typeface="Arial" panose="020B0604020202020204" pitchFamily="34" charset="0"/>
              </a:rPr>
              <a:t>Confirm accuracy of QPR Information</a:t>
            </a:r>
            <a:endParaRPr lang="en-US" sz="1800" b="1" dirty="0">
              <a:latin typeface="Arial" panose="020B0604020202020204" pitchFamily="34" charset="0"/>
              <a:ea typeface="Times New Roman" panose="02020603050405020304" pitchFamily="18" charset="0"/>
              <a:cs typeface="Arial" panose="020B0604020202020204" pitchFamily="34" charset="0"/>
            </a:endParaRPr>
          </a:p>
          <a:p>
            <a:pPr marL="342900" indent="-342900">
              <a:spcBef>
                <a:spcPts val="600"/>
              </a:spcBef>
              <a:spcAft>
                <a:spcPts val="600"/>
              </a:spcAft>
              <a:buFont typeface="+mj-lt"/>
              <a:buAutoNum type="arabicPeriod"/>
            </a:pPr>
            <a:r>
              <a:rPr lang="en-US" sz="1800" dirty="0">
                <a:latin typeface="Arial" panose="020B0604020202020204" pitchFamily="34" charset="0"/>
                <a:ea typeface="Times New Roman" panose="02020603050405020304" pitchFamily="18" charset="0"/>
                <a:cs typeface="Arial" panose="020B0604020202020204" pitchFamily="34" charset="0"/>
              </a:rPr>
              <a:t>Contact the Scaling Apprenticeship mailbox if you find discrepancies with your outcomes that you don’t understand</a:t>
            </a:r>
          </a:p>
          <a:p>
            <a:pPr marL="342900" indent="-342900">
              <a:spcBef>
                <a:spcPts val="600"/>
              </a:spcBef>
              <a:spcAft>
                <a:spcPts val="600"/>
              </a:spcAft>
              <a:buFont typeface="+mj-lt"/>
              <a:buAutoNum type="arabicPeriod"/>
            </a:pPr>
            <a:r>
              <a:rPr lang="en-US" sz="1800" dirty="0">
                <a:latin typeface="Arial" panose="020B0604020202020204" pitchFamily="34" charset="0"/>
                <a:ea typeface="Times New Roman" panose="02020603050405020304" pitchFamily="18" charset="0"/>
                <a:cs typeface="Arial" panose="020B0604020202020204" pitchFamily="34" charset="0"/>
              </a:rPr>
              <a:t>Certify the QPR</a:t>
            </a:r>
          </a:p>
        </p:txBody>
      </p:sp>
      <p:pic>
        <p:nvPicPr>
          <p:cNvPr id="3" name="Picture 2"/>
          <p:cNvPicPr/>
          <p:nvPr/>
        </p:nvPicPr>
        <p:blipFill rotWithShape="1">
          <a:blip r:embed="rId3"/>
          <a:srcRect b="47581"/>
          <a:stretch/>
        </p:blipFill>
        <p:spPr>
          <a:xfrm>
            <a:off x="1956526" y="3619850"/>
            <a:ext cx="8346440" cy="2647614"/>
          </a:xfrm>
          <a:prstGeom prst="rect">
            <a:avLst/>
          </a:prstGeom>
          <a:ln w="9525">
            <a:solidFill>
              <a:schemeClr val="tx1"/>
            </a:solidFill>
          </a:ln>
        </p:spPr>
      </p:pic>
    </p:spTree>
    <p:extLst>
      <p:ext uri="{BB962C8B-B14F-4D97-AF65-F5344CB8AC3E}">
        <p14:creationId xmlns:p14="http://schemas.microsoft.com/office/powerpoint/2010/main" val="4051202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EA8C811-46CE-4CAB-B614-34EEC585E162}"/>
              </a:ext>
            </a:extLst>
          </p:cNvPr>
          <p:cNvSpPr>
            <a:spLocks noGrp="1"/>
          </p:cNvSpPr>
          <p:nvPr>
            <p:ph type="sldNum" sz="quarter" idx="12"/>
          </p:nvPr>
        </p:nvSpPr>
        <p:spPr/>
        <p:txBody>
          <a:bodyPr/>
          <a:lstStyle/>
          <a:p>
            <a:fld id="{706D636C-90A3-4979-BA37-BAB384B22101}" type="slidenum">
              <a:rPr lang="en-US" smtClean="0"/>
              <a:pPr/>
              <a:t>5</a:t>
            </a:fld>
            <a:endParaRPr lang="en-US"/>
          </a:p>
        </p:txBody>
      </p:sp>
      <p:sp>
        <p:nvSpPr>
          <p:cNvPr id="20" name="Title 19">
            <a:extLst>
              <a:ext uri="{FF2B5EF4-FFF2-40B4-BE49-F238E27FC236}">
                <a16:creationId xmlns:a16="http://schemas.microsoft.com/office/drawing/2014/main" id="{8AD6F952-C1FB-4059-94BF-12B1AF8E4AD6}"/>
              </a:ext>
            </a:extLst>
          </p:cNvPr>
          <p:cNvSpPr>
            <a:spLocks noGrp="1"/>
          </p:cNvSpPr>
          <p:nvPr>
            <p:ph type="title"/>
          </p:nvPr>
        </p:nvSpPr>
        <p:spPr/>
        <p:txBody>
          <a:bodyPr/>
          <a:lstStyle/>
          <a:p>
            <a:r>
              <a:rPr lang="en-US"/>
              <a:t>Your Speakers</a:t>
            </a:r>
            <a:endParaRPr lang="en-US" dirty="0"/>
          </a:p>
        </p:txBody>
      </p:sp>
      <p:pic>
        <p:nvPicPr>
          <p:cNvPr id="15" name="Picture Placeholder 11">
            <a:extLst>
              <a:ext uri="{FF2B5EF4-FFF2-40B4-BE49-F238E27FC236}">
                <a16:creationId xmlns:a16="http://schemas.microsoft.com/office/drawing/2014/main" id="{5EBCBF89-4A7E-4A5D-BF9C-88BD3303147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856" b="6856"/>
          <a:stretch>
            <a:fillRect/>
          </a:stretch>
        </p:blipFill>
        <p:spPr/>
      </p:pic>
      <p:sp>
        <p:nvSpPr>
          <p:cNvPr id="4" name="Content Placeholder 3">
            <a:extLst>
              <a:ext uri="{FF2B5EF4-FFF2-40B4-BE49-F238E27FC236}">
                <a16:creationId xmlns:a16="http://schemas.microsoft.com/office/drawing/2014/main" id="{EF3D63DE-138A-43D0-83F4-01A25A27177B}"/>
              </a:ext>
            </a:extLst>
          </p:cNvPr>
          <p:cNvSpPr>
            <a:spLocks noGrp="1"/>
          </p:cNvSpPr>
          <p:nvPr>
            <p:ph sz="half" idx="2"/>
          </p:nvPr>
        </p:nvSpPr>
        <p:spPr/>
        <p:txBody>
          <a:bodyPr/>
          <a:lstStyle/>
          <a:p>
            <a:r>
              <a:rPr lang="en-US"/>
              <a:t>Kristen Milstead</a:t>
            </a:r>
          </a:p>
          <a:p>
            <a:pPr lvl="1"/>
            <a:r>
              <a:rPr lang="en-US"/>
              <a:t>Performance Lead, Scaling Apprenticeship</a:t>
            </a:r>
          </a:p>
          <a:p>
            <a:pPr lvl="2"/>
            <a:r>
              <a:rPr lang="en-US"/>
              <a:t>U.S. Department of Labor, Employment and Training Administration</a:t>
            </a:r>
            <a:endParaRPr lang="en-US" dirty="0"/>
          </a:p>
        </p:txBody>
      </p:sp>
      <p:pic>
        <p:nvPicPr>
          <p:cNvPr id="13" name="Picture Placeholder 4">
            <a:extLst>
              <a:ext uri="{FF2B5EF4-FFF2-40B4-BE49-F238E27FC236}">
                <a16:creationId xmlns:a16="http://schemas.microsoft.com/office/drawing/2014/main" id="{1168D026-3416-4195-8BF7-F63A35BE273E}"/>
              </a:ext>
            </a:extLst>
          </p:cNvPr>
          <p:cNvPicPr>
            <a:picLocks noGrp="1" noChangeAspect="1"/>
          </p:cNvPicPr>
          <p:nvPr>
            <p:ph type="pic" sz="quarter" idx="14"/>
          </p:nvPr>
        </p:nvPicPr>
        <p:blipFill>
          <a:blip r:embed="rId4"/>
          <a:srcRect t="2226" b="2226"/>
          <a:stretch>
            <a:fillRect/>
          </a:stretch>
        </p:blipFill>
        <p:spPr/>
      </p:pic>
      <p:sp>
        <p:nvSpPr>
          <p:cNvPr id="8" name="Content Placeholder 7">
            <a:extLst>
              <a:ext uri="{FF2B5EF4-FFF2-40B4-BE49-F238E27FC236}">
                <a16:creationId xmlns:a16="http://schemas.microsoft.com/office/drawing/2014/main" id="{2873C97B-95A2-4116-9274-303EDB06FE9F}"/>
              </a:ext>
            </a:extLst>
          </p:cNvPr>
          <p:cNvSpPr>
            <a:spLocks noGrp="1"/>
          </p:cNvSpPr>
          <p:nvPr>
            <p:ph sz="half" idx="1"/>
          </p:nvPr>
        </p:nvSpPr>
        <p:spPr>
          <a:xfrm>
            <a:off x="4439822" y="3798354"/>
            <a:ext cx="5777969" cy="2201789"/>
          </a:xfrm>
        </p:spPr>
        <p:txBody>
          <a:bodyPr/>
          <a:lstStyle/>
          <a:p>
            <a:r>
              <a:rPr lang="en-US" dirty="0"/>
              <a:t>Timmy Dudley</a:t>
            </a:r>
          </a:p>
          <a:p>
            <a:pPr lvl="1"/>
            <a:r>
              <a:rPr lang="en-US" dirty="0"/>
              <a:t>Senior Technical Project Management Analyst</a:t>
            </a:r>
          </a:p>
          <a:p>
            <a:pPr lvl="2"/>
            <a:r>
              <a:rPr lang="en-US" dirty="0"/>
              <a:t>ICF</a:t>
            </a:r>
          </a:p>
        </p:txBody>
      </p:sp>
    </p:spTree>
    <p:extLst>
      <p:ext uri="{BB962C8B-B14F-4D97-AF65-F5344CB8AC3E}">
        <p14:creationId xmlns:p14="http://schemas.microsoft.com/office/powerpoint/2010/main" val="7494987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189698" y="2545685"/>
            <a:ext cx="8026645" cy="0"/>
          </a:xfrm>
          <a:prstGeom prst="line">
            <a:avLst/>
          </a:prstGeom>
          <a:ln>
            <a:solidFill>
              <a:schemeClr val="accent4">
                <a:lumMod val="85000"/>
              </a:schemeClr>
            </a:solidFill>
            <a:prstDash val="sysDot"/>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6210646" y="2545685"/>
            <a:ext cx="2008637" cy="3456450"/>
          </a:xfrm>
          <a:prstGeom prst="rect">
            <a:avLst/>
          </a:prstGeom>
          <a:noFill/>
          <a:ln w="57150">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Arial" panose="020B0604020202020204"/>
            </a:endParaRPr>
          </a:p>
        </p:txBody>
      </p:sp>
      <p:sp>
        <p:nvSpPr>
          <p:cNvPr id="22530" name="Rectangle 30"/>
          <p:cNvSpPr>
            <a:spLocks noGrp="1" noChangeArrowheads="1"/>
          </p:cNvSpPr>
          <p:nvPr>
            <p:ph type="title"/>
          </p:nvPr>
        </p:nvSpPr>
        <p:spPr/>
        <p:txBody>
          <a:bodyPr/>
          <a:lstStyle/>
          <a:p>
            <a:r>
              <a:rPr lang="en-US" dirty="0"/>
              <a:t>QPR Overview: One File—One QPR</a:t>
            </a:r>
          </a:p>
        </p:txBody>
      </p:sp>
      <p:sp>
        <p:nvSpPr>
          <p:cNvPr id="38" name="AutoShape 8"/>
          <p:cNvSpPr>
            <a:spLocks noChangeArrowheads="1"/>
          </p:cNvSpPr>
          <p:nvPr/>
        </p:nvSpPr>
        <p:spPr bwMode="auto">
          <a:xfrm>
            <a:off x="4036050" y="1923568"/>
            <a:ext cx="356202" cy="300500"/>
          </a:xfrm>
          <a:prstGeom prst="rightArrow">
            <a:avLst>
              <a:gd name="adj1" fmla="val 50000"/>
              <a:gd name="adj2" fmla="val 29634"/>
            </a:avLst>
          </a:prstGeom>
          <a:solidFill>
            <a:schemeClr val="accent2"/>
          </a:solidFill>
          <a:ln w="9525">
            <a:solidFill>
              <a:srgbClr val="000000"/>
            </a:solidFill>
            <a:miter lim="800000"/>
            <a:headEnd/>
            <a:tailEnd/>
          </a:ln>
          <a:effectLst>
            <a:outerShdw dist="35921" dir="2700000" algn="ctr" rotWithShape="0">
              <a:srgbClr val="000000"/>
            </a:outerShdw>
          </a:effectLst>
        </p:spPr>
        <p:txBody>
          <a:bodyPr wrap="none" lIns="42217" rIns="42217" anchor="ctr"/>
          <a:lstStyle/>
          <a:p>
            <a:pPr algn="ctr" defTabSz="457200">
              <a:defRPr/>
            </a:pPr>
            <a:endParaRPr lang="en-US" sz="1662" kern="0">
              <a:solidFill>
                <a:sysClr val="windowText" lastClr="000000"/>
              </a:solidFill>
              <a:latin typeface="Arial" charset="0"/>
            </a:endParaRPr>
          </a:p>
        </p:txBody>
      </p:sp>
      <p:sp>
        <p:nvSpPr>
          <p:cNvPr id="39" name="AutoShape 9"/>
          <p:cNvSpPr>
            <a:spLocks noChangeArrowheads="1"/>
          </p:cNvSpPr>
          <p:nvPr/>
        </p:nvSpPr>
        <p:spPr bwMode="auto">
          <a:xfrm>
            <a:off x="6032544" y="1923568"/>
            <a:ext cx="356202" cy="300500"/>
          </a:xfrm>
          <a:prstGeom prst="rightArrow">
            <a:avLst>
              <a:gd name="adj1" fmla="val 50000"/>
              <a:gd name="adj2" fmla="val 29634"/>
            </a:avLst>
          </a:prstGeom>
          <a:solidFill>
            <a:schemeClr val="accent2"/>
          </a:solidFill>
          <a:ln w="9525">
            <a:solidFill>
              <a:srgbClr val="000000"/>
            </a:solidFill>
            <a:miter lim="800000"/>
            <a:headEnd/>
            <a:tailEnd/>
          </a:ln>
          <a:effectLst>
            <a:outerShdw dist="35921" dir="2700000" algn="ctr" rotWithShape="0">
              <a:srgbClr val="000000"/>
            </a:outerShdw>
          </a:effectLst>
        </p:spPr>
        <p:txBody>
          <a:bodyPr wrap="none" lIns="42217" rIns="42217" anchor="ctr"/>
          <a:lstStyle/>
          <a:p>
            <a:pPr algn="ctr" defTabSz="457200">
              <a:defRPr/>
            </a:pPr>
            <a:endParaRPr lang="en-US" sz="1662" kern="0">
              <a:solidFill>
                <a:sysClr val="windowText" lastClr="000000"/>
              </a:solidFill>
              <a:latin typeface="Arial" charset="0"/>
            </a:endParaRPr>
          </a:p>
        </p:txBody>
      </p:sp>
      <p:sp>
        <p:nvSpPr>
          <p:cNvPr id="40" name="AutoShape 10"/>
          <p:cNvSpPr>
            <a:spLocks noChangeArrowheads="1"/>
          </p:cNvSpPr>
          <p:nvPr/>
        </p:nvSpPr>
        <p:spPr bwMode="auto">
          <a:xfrm>
            <a:off x="8029038" y="1923568"/>
            <a:ext cx="357668" cy="300500"/>
          </a:xfrm>
          <a:prstGeom prst="rightArrow">
            <a:avLst>
              <a:gd name="adj1" fmla="val 50000"/>
              <a:gd name="adj2" fmla="val 29756"/>
            </a:avLst>
          </a:prstGeom>
          <a:solidFill>
            <a:schemeClr val="accent2"/>
          </a:solidFill>
          <a:ln w="9525">
            <a:solidFill>
              <a:srgbClr val="000000"/>
            </a:solidFill>
            <a:miter lim="800000"/>
            <a:headEnd/>
            <a:tailEnd/>
          </a:ln>
          <a:effectLst>
            <a:outerShdw dist="35921" dir="2700000" algn="ctr" rotWithShape="0">
              <a:srgbClr val="000000"/>
            </a:outerShdw>
          </a:effectLst>
        </p:spPr>
        <p:txBody>
          <a:bodyPr wrap="none" lIns="42217" rIns="42217" anchor="ctr"/>
          <a:lstStyle/>
          <a:p>
            <a:pPr algn="ctr" defTabSz="457200">
              <a:defRPr/>
            </a:pPr>
            <a:endParaRPr lang="en-US" sz="1662" kern="0">
              <a:solidFill>
                <a:sysClr val="windowText" lastClr="000000"/>
              </a:solidFill>
              <a:latin typeface="Arial" charset="0"/>
            </a:endParaRPr>
          </a:p>
        </p:txBody>
      </p:sp>
      <p:sp>
        <p:nvSpPr>
          <p:cNvPr id="59" name="AutoShape 3"/>
          <p:cNvSpPr>
            <a:spLocks noChangeArrowheads="1"/>
          </p:cNvSpPr>
          <p:nvPr/>
        </p:nvSpPr>
        <p:spPr bwMode="auto">
          <a:xfrm>
            <a:off x="2583388" y="1567366"/>
            <a:ext cx="1266498" cy="719735"/>
          </a:xfrm>
          <a:prstGeom prst="roundRect">
            <a:avLst>
              <a:gd name="adj" fmla="val 16667"/>
            </a:avLst>
          </a:prstGeom>
          <a:solidFill>
            <a:srgbClr val="003300"/>
          </a:solidFill>
          <a:ln w="9525">
            <a:solidFill>
              <a:srgbClr val="000000"/>
            </a:solidFill>
            <a:round/>
            <a:headEnd/>
            <a:tailEnd/>
          </a:ln>
          <a:effectLst>
            <a:outerShdw dist="35921" dir="2700000" algn="ctr" rotWithShape="0">
              <a:srgbClr val="000000"/>
            </a:outerShdw>
          </a:effectLst>
        </p:spPr>
        <p:txBody>
          <a:bodyPr lIns="8443" rIns="8443" anchor="ctr"/>
          <a:lstStyle/>
          <a:p>
            <a:pPr algn="ctr" defTabSz="457200" eaLnBrk="0" hangingPunct="0">
              <a:defRPr/>
            </a:pPr>
            <a:r>
              <a:rPr lang="en-US" sz="1400" kern="0" dirty="0">
                <a:solidFill>
                  <a:srgbClr val="FFFFFF"/>
                </a:solidFill>
                <a:latin typeface="Arial" charset="0"/>
              </a:rPr>
              <a:t>User uploads file to WIPS</a:t>
            </a:r>
          </a:p>
        </p:txBody>
      </p:sp>
      <p:sp>
        <p:nvSpPr>
          <p:cNvPr id="60" name="AutoShape 5"/>
          <p:cNvSpPr>
            <a:spLocks noChangeArrowheads="1"/>
          </p:cNvSpPr>
          <p:nvPr/>
        </p:nvSpPr>
        <p:spPr bwMode="auto">
          <a:xfrm>
            <a:off x="4579882" y="1567366"/>
            <a:ext cx="1266498" cy="719735"/>
          </a:xfrm>
          <a:prstGeom prst="roundRect">
            <a:avLst>
              <a:gd name="adj" fmla="val 16667"/>
            </a:avLst>
          </a:prstGeom>
          <a:solidFill>
            <a:srgbClr val="003300"/>
          </a:solidFill>
          <a:ln w="9525">
            <a:solidFill>
              <a:srgbClr val="000000"/>
            </a:solidFill>
            <a:round/>
            <a:headEnd/>
            <a:tailEnd/>
          </a:ln>
          <a:effectLst>
            <a:outerShdw dist="35921" dir="2700000" algn="ctr" rotWithShape="0">
              <a:srgbClr val="000000"/>
            </a:outerShdw>
          </a:effectLst>
        </p:spPr>
        <p:txBody>
          <a:bodyPr lIns="42217" rIns="42217" anchor="ctr"/>
          <a:lstStyle/>
          <a:p>
            <a:pPr algn="ctr" defTabSz="457200" eaLnBrk="0" hangingPunct="0">
              <a:defRPr/>
            </a:pPr>
            <a:r>
              <a:rPr lang="en-US" sz="1200" kern="0" dirty="0">
                <a:solidFill>
                  <a:srgbClr val="FFFFFF"/>
                </a:solidFill>
                <a:latin typeface="Arial" charset="0"/>
              </a:rPr>
              <a:t>WIPS checks for errors and processes file</a:t>
            </a:r>
          </a:p>
        </p:txBody>
      </p:sp>
      <p:sp>
        <p:nvSpPr>
          <p:cNvPr id="61" name="AutoShape 6"/>
          <p:cNvSpPr>
            <a:spLocks noChangeArrowheads="1"/>
          </p:cNvSpPr>
          <p:nvPr/>
        </p:nvSpPr>
        <p:spPr bwMode="auto">
          <a:xfrm>
            <a:off x="6576376" y="1567366"/>
            <a:ext cx="1266498" cy="719735"/>
          </a:xfrm>
          <a:prstGeom prst="roundRect">
            <a:avLst>
              <a:gd name="adj" fmla="val 16667"/>
            </a:avLst>
          </a:prstGeom>
          <a:solidFill>
            <a:srgbClr val="003300"/>
          </a:solidFill>
          <a:ln w="9525">
            <a:solidFill>
              <a:srgbClr val="000000"/>
            </a:solidFill>
            <a:round/>
            <a:headEnd/>
            <a:tailEnd/>
          </a:ln>
          <a:effectLst>
            <a:outerShdw dist="35921" dir="2700000" algn="ctr" rotWithShape="0">
              <a:srgbClr val="000000"/>
            </a:outerShdw>
          </a:effectLst>
        </p:spPr>
        <p:txBody>
          <a:bodyPr lIns="42217" rIns="42217" anchor="ctr"/>
          <a:lstStyle/>
          <a:p>
            <a:pPr algn="ctr" defTabSz="457200" eaLnBrk="0" hangingPunct="0">
              <a:defRPr/>
            </a:pPr>
            <a:r>
              <a:rPr lang="en-US" sz="1200" kern="0" dirty="0">
                <a:solidFill>
                  <a:srgbClr val="FFFFFF"/>
                </a:solidFill>
                <a:latin typeface="Arial" charset="0"/>
              </a:rPr>
              <a:t>WIPS Generates QPR</a:t>
            </a:r>
          </a:p>
        </p:txBody>
      </p:sp>
      <p:sp>
        <p:nvSpPr>
          <p:cNvPr id="62" name="AutoShape 7"/>
          <p:cNvSpPr>
            <a:spLocks noChangeArrowheads="1"/>
          </p:cNvSpPr>
          <p:nvPr/>
        </p:nvSpPr>
        <p:spPr bwMode="auto">
          <a:xfrm>
            <a:off x="8574336" y="1567366"/>
            <a:ext cx="1266498" cy="719735"/>
          </a:xfrm>
          <a:prstGeom prst="roundRect">
            <a:avLst>
              <a:gd name="adj" fmla="val 16667"/>
            </a:avLst>
          </a:prstGeom>
          <a:solidFill>
            <a:srgbClr val="003300"/>
          </a:solidFill>
          <a:ln w="9525">
            <a:solidFill>
              <a:srgbClr val="000000"/>
            </a:solidFill>
            <a:round/>
            <a:headEnd/>
            <a:tailEnd/>
          </a:ln>
          <a:effectLst>
            <a:outerShdw dist="35921" dir="2700000" algn="ctr" rotWithShape="0">
              <a:srgbClr val="000000"/>
            </a:outerShdw>
          </a:effectLst>
        </p:spPr>
        <p:txBody>
          <a:bodyPr lIns="42217" rIns="42217" anchor="ctr"/>
          <a:lstStyle/>
          <a:p>
            <a:pPr algn="ctr" defTabSz="457200" eaLnBrk="0" hangingPunct="0">
              <a:defRPr/>
            </a:pPr>
            <a:r>
              <a:rPr lang="en-US" sz="1200" kern="0" dirty="0">
                <a:solidFill>
                  <a:srgbClr val="FFFFFF"/>
                </a:solidFill>
                <a:latin typeface="Arial" charset="0"/>
              </a:rPr>
              <a:t>User certifies data</a:t>
            </a:r>
          </a:p>
        </p:txBody>
      </p:sp>
      <p:cxnSp>
        <p:nvCxnSpPr>
          <p:cNvPr id="7" name="Straight Connector 6"/>
          <p:cNvCxnSpPr/>
          <p:nvPr/>
        </p:nvCxnSpPr>
        <p:spPr>
          <a:xfrm>
            <a:off x="4225162" y="2545685"/>
            <a:ext cx="0" cy="3302830"/>
          </a:xfrm>
          <a:prstGeom prst="line">
            <a:avLst/>
          </a:prstGeom>
          <a:ln>
            <a:solidFill>
              <a:schemeClr val="accent4">
                <a:lumMod val="85000"/>
              </a:schemeClr>
            </a:solidFill>
            <a:prstDash val="sysDot"/>
          </a:ln>
        </p:spPr>
        <p:style>
          <a:lnRef idx="2">
            <a:schemeClr val="accent1"/>
          </a:lnRef>
          <a:fillRef idx="0">
            <a:schemeClr val="accent1"/>
          </a:fillRef>
          <a:effectRef idx="1">
            <a:schemeClr val="accent1"/>
          </a:effectRef>
          <a:fontRef idx="minor">
            <a:schemeClr val="tx1"/>
          </a:fontRef>
        </p:style>
      </p:cxnSp>
      <p:sp>
        <p:nvSpPr>
          <p:cNvPr id="8" name="Rounded Rectangle 7"/>
          <p:cNvSpPr/>
          <p:nvPr/>
        </p:nvSpPr>
        <p:spPr>
          <a:xfrm>
            <a:off x="2490306" y="2712332"/>
            <a:ext cx="1452662" cy="314921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171450" indent="-171450" defTabSz="457200">
              <a:buFont typeface="Arial" panose="020B0604020202020204" pitchFamily="34" charset="0"/>
              <a:buChar char="•"/>
              <a:defRPr/>
            </a:pPr>
            <a:endParaRPr lang="en-US" sz="1200" dirty="0">
              <a:solidFill>
                <a:prstClr val="white"/>
              </a:solidFill>
              <a:latin typeface="Arial" panose="020B0604020202020204"/>
            </a:endParaRPr>
          </a:p>
        </p:txBody>
      </p:sp>
      <p:sp>
        <p:nvSpPr>
          <p:cNvPr id="9" name="TextBox 8"/>
          <p:cNvSpPr txBox="1"/>
          <p:nvPr/>
        </p:nvSpPr>
        <p:spPr>
          <a:xfrm>
            <a:off x="2543093" y="2804272"/>
            <a:ext cx="1347088" cy="2092881"/>
          </a:xfrm>
          <a:prstGeom prst="rect">
            <a:avLst/>
          </a:prstGeom>
          <a:noFill/>
        </p:spPr>
        <p:txBody>
          <a:bodyPr wrap="square" rtlCol="0">
            <a:spAutoFit/>
          </a:bodyPr>
          <a:lstStyle/>
          <a:p>
            <a:pPr defTabSz="457200">
              <a:defRPr/>
            </a:pPr>
            <a:r>
              <a:rPr lang="en-US" sz="1600" dirty="0">
                <a:solidFill>
                  <a:prstClr val="white"/>
                </a:solidFill>
                <a:latin typeface="Arial" panose="020B0604020202020204"/>
              </a:rPr>
              <a:t>Users choose a dropdown option, quarter end date, and file to upload.</a:t>
            </a:r>
          </a:p>
          <a:p>
            <a:pPr defTabSz="457200">
              <a:defRPr/>
            </a:pPr>
            <a:endParaRPr lang="en-US" dirty="0">
              <a:solidFill>
                <a:srgbClr val="242021"/>
              </a:solidFill>
              <a:latin typeface="Arial" panose="020B0604020202020204"/>
            </a:endParaRPr>
          </a:p>
        </p:txBody>
      </p:sp>
      <p:sp>
        <p:nvSpPr>
          <p:cNvPr id="70" name="Rounded Rectangle 69"/>
          <p:cNvSpPr/>
          <p:nvPr/>
        </p:nvSpPr>
        <p:spPr>
          <a:xfrm>
            <a:off x="4497361" y="2733303"/>
            <a:ext cx="1452662" cy="314921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171450" indent="-171450" defTabSz="457200">
              <a:buFont typeface="Arial" panose="020B0604020202020204" pitchFamily="34" charset="0"/>
              <a:buChar char="•"/>
              <a:defRPr/>
            </a:pPr>
            <a:endParaRPr lang="en-US" sz="1200" dirty="0">
              <a:solidFill>
                <a:prstClr val="white"/>
              </a:solidFill>
              <a:latin typeface="Arial" panose="020B0604020202020204"/>
            </a:endParaRPr>
          </a:p>
        </p:txBody>
      </p:sp>
      <p:sp>
        <p:nvSpPr>
          <p:cNvPr id="71" name="TextBox 70"/>
          <p:cNvSpPr txBox="1"/>
          <p:nvPr/>
        </p:nvSpPr>
        <p:spPr>
          <a:xfrm>
            <a:off x="4550148" y="2825243"/>
            <a:ext cx="1347088" cy="1846659"/>
          </a:xfrm>
          <a:prstGeom prst="rect">
            <a:avLst/>
          </a:prstGeom>
          <a:noFill/>
        </p:spPr>
        <p:txBody>
          <a:bodyPr wrap="square" rtlCol="0">
            <a:spAutoFit/>
          </a:bodyPr>
          <a:lstStyle/>
          <a:p>
            <a:pPr defTabSz="457200">
              <a:defRPr/>
            </a:pPr>
            <a:r>
              <a:rPr lang="en-US" sz="1600" dirty="0">
                <a:solidFill>
                  <a:prstClr val="white"/>
                </a:solidFill>
                <a:latin typeface="Arial" panose="020B0604020202020204"/>
              </a:rPr>
              <a:t>Users can view their edit checks and correct files with errors.</a:t>
            </a:r>
          </a:p>
          <a:p>
            <a:pPr defTabSz="457200">
              <a:defRPr/>
            </a:pPr>
            <a:endParaRPr lang="en-US" dirty="0">
              <a:solidFill>
                <a:srgbClr val="242021"/>
              </a:solidFill>
              <a:latin typeface="Arial" panose="020B0604020202020204"/>
            </a:endParaRPr>
          </a:p>
        </p:txBody>
      </p:sp>
      <p:sp>
        <p:nvSpPr>
          <p:cNvPr id="72" name="Rounded Rectangle 71"/>
          <p:cNvSpPr/>
          <p:nvPr/>
        </p:nvSpPr>
        <p:spPr>
          <a:xfrm>
            <a:off x="6494420" y="2712332"/>
            <a:ext cx="1452662" cy="314921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171450" indent="-171450" defTabSz="457200">
              <a:buFont typeface="Arial" panose="020B0604020202020204" pitchFamily="34" charset="0"/>
              <a:buChar char="•"/>
              <a:defRPr/>
            </a:pPr>
            <a:endParaRPr lang="en-US" sz="1200" dirty="0">
              <a:solidFill>
                <a:prstClr val="white"/>
              </a:solidFill>
              <a:latin typeface="Arial" panose="020B0604020202020204"/>
            </a:endParaRPr>
          </a:p>
        </p:txBody>
      </p:sp>
      <p:sp>
        <p:nvSpPr>
          <p:cNvPr id="73" name="TextBox 72"/>
          <p:cNvSpPr txBox="1"/>
          <p:nvPr/>
        </p:nvSpPr>
        <p:spPr>
          <a:xfrm>
            <a:off x="6547207" y="2804271"/>
            <a:ext cx="1347088" cy="2308324"/>
          </a:xfrm>
          <a:prstGeom prst="rect">
            <a:avLst/>
          </a:prstGeom>
          <a:noFill/>
        </p:spPr>
        <p:txBody>
          <a:bodyPr wrap="square" rtlCol="0">
            <a:spAutoFit/>
          </a:bodyPr>
          <a:lstStyle/>
          <a:p>
            <a:pPr defTabSz="457200">
              <a:defRPr/>
            </a:pPr>
            <a:r>
              <a:rPr lang="en-US" sz="1600" dirty="0">
                <a:solidFill>
                  <a:prstClr val="white"/>
                </a:solidFill>
                <a:latin typeface="Arial" panose="020B0604020202020204"/>
              </a:rPr>
              <a:t>Users can view their generated QPR.  Only one QPR will be generated per file upload.  </a:t>
            </a:r>
          </a:p>
        </p:txBody>
      </p:sp>
      <p:sp>
        <p:nvSpPr>
          <p:cNvPr id="74" name="Rounded Rectangle 73"/>
          <p:cNvSpPr/>
          <p:nvPr/>
        </p:nvSpPr>
        <p:spPr>
          <a:xfrm>
            <a:off x="8491479" y="2712332"/>
            <a:ext cx="1452662" cy="314921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171450" indent="-171450" defTabSz="457200">
              <a:buFont typeface="Arial" panose="020B0604020202020204" pitchFamily="34" charset="0"/>
              <a:buChar char="•"/>
              <a:defRPr/>
            </a:pPr>
            <a:endParaRPr lang="en-US" sz="1200" dirty="0">
              <a:solidFill>
                <a:prstClr val="white"/>
              </a:solidFill>
              <a:latin typeface="Arial" panose="020B0604020202020204"/>
            </a:endParaRPr>
          </a:p>
        </p:txBody>
      </p:sp>
      <p:sp>
        <p:nvSpPr>
          <p:cNvPr id="75" name="TextBox 74"/>
          <p:cNvSpPr txBox="1"/>
          <p:nvPr/>
        </p:nvSpPr>
        <p:spPr>
          <a:xfrm>
            <a:off x="8544266" y="2804271"/>
            <a:ext cx="1347088" cy="2831544"/>
          </a:xfrm>
          <a:prstGeom prst="rect">
            <a:avLst/>
          </a:prstGeom>
          <a:noFill/>
        </p:spPr>
        <p:txBody>
          <a:bodyPr wrap="square" rtlCol="0">
            <a:spAutoFit/>
          </a:bodyPr>
          <a:lstStyle/>
          <a:p>
            <a:pPr defTabSz="457200">
              <a:defRPr/>
            </a:pPr>
            <a:r>
              <a:rPr lang="en-US" sz="1600" dirty="0">
                <a:solidFill>
                  <a:prstClr val="white"/>
                </a:solidFill>
                <a:latin typeface="Arial" panose="020B0604020202020204"/>
              </a:rPr>
              <a:t>User certifies the data represented in the QPR. This data is then recorded in the data warehouse.</a:t>
            </a:r>
          </a:p>
          <a:p>
            <a:pPr defTabSz="457200">
              <a:defRPr/>
            </a:pPr>
            <a:endParaRPr lang="en-US" dirty="0">
              <a:solidFill>
                <a:srgbClr val="242021"/>
              </a:solidFill>
              <a:latin typeface="Arial" panose="020B0604020202020204"/>
            </a:endParaRPr>
          </a:p>
        </p:txBody>
      </p:sp>
    </p:spTree>
    <p:extLst>
      <p:ext uri="{BB962C8B-B14F-4D97-AF65-F5344CB8AC3E}">
        <p14:creationId xmlns:p14="http://schemas.microsoft.com/office/powerpoint/2010/main" val="22116968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4429"/>
          <a:stretch/>
        </p:blipFill>
        <p:spPr bwMode="auto">
          <a:xfrm rot="888309">
            <a:off x="7142255" y="1293843"/>
            <a:ext cx="3588264" cy="2397428"/>
          </a:xfrm>
          <a:prstGeom prst="rect">
            <a:avLst/>
          </a:prstGeom>
          <a:noFill/>
          <a:ln>
            <a:noFill/>
          </a:ln>
          <a:effectLst>
            <a:outerShdw dist="35921" dir="2700000" algn="ctr" rotWithShape="0">
              <a:schemeClr val="bg2"/>
            </a:outerShdw>
            <a:softEdge rad="127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a:extLst>
              <a:ext uri="{FF2B5EF4-FFF2-40B4-BE49-F238E27FC236}">
                <a16:creationId xmlns:a16="http://schemas.microsoft.com/office/drawing/2014/main" id="{E296C4BC-6A15-44C1-B2D2-31CC1EE831EF}"/>
              </a:ext>
            </a:extLst>
          </p:cNvPr>
          <p:cNvSpPr>
            <a:spLocks noGrp="1"/>
          </p:cNvSpPr>
          <p:nvPr>
            <p:ph type="sldNum" sz="quarter" idx="12"/>
          </p:nvPr>
        </p:nvSpPr>
        <p:spPr/>
        <p:txBody>
          <a:bodyPr/>
          <a:lstStyle/>
          <a:p>
            <a:fld id="{706D636C-90A3-4979-BA37-BAB384B22101}" type="slidenum">
              <a:rPr lang="en-US" smtClean="0"/>
              <a:pPr/>
              <a:t>51</a:t>
            </a:fld>
            <a:endParaRPr lang="en-US" dirty="0"/>
          </a:p>
        </p:txBody>
      </p:sp>
      <p:sp>
        <p:nvSpPr>
          <p:cNvPr id="2" name="Title 1">
            <a:extLst>
              <a:ext uri="{FF2B5EF4-FFF2-40B4-BE49-F238E27FC236}">
                <a16:creationId xmlns:a16="http://schemas.microsoft.com/office/drawing/2014/main" id="{28E77B8C-70B7-4B84-86CF-9081479FA4A1}"/>
              </a:ext>
            </a:extLst>
          </p:cNvPr>
          <p:cNvSpPr>
            <a:spLocks noGrp="1"/>
          </p:cNvSpPr>
          <p:nvPr>
            <p:ph type="title"/>
          </p:nvPr>
        </p:nvSpPr>
        <p:spPr/>
        <p:txBody>
          <a:bodyPr/>
          <a:lstStyle/>
          <a:p>
            <a:r>
              <a:rPr lang="en-US"/>
              <a:t>H-1B QPR Aggregation Rules</a:t>
            </a:r>
            <a:endParaRPr lang="en-US" dirty="0"/>
          </a:p>
        </p:txBody>
      </p:sp>
      <p:graphicFrame>
        <p:nvGraphicFramePr>
          <p:cNvPr id="6" name="Diagram 5"/>
          <p:cNvGraphicFramePr/>
          <p:nvPr>
            <p:extLst/>
          </p:nvPr>
        </p:nvGraphicFramePr>
        <p:xfrm>
          <a:off x="1898375" y="2097044"/>
          <a:ext cx="5469131" cy="129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ounded Rectangle 6"/>
          <p:cNvSpPr/>
          <p:nvPr/>
        </p:nvSpPr>
        <p:spPr>
          <a:xfrm>
            <a:off x="1804161" y="1253617"/>
            <a:ext cx="17526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en-US" b="1" dirty="0">
                <a:solidFill>
                  <a:prstClr val="white"/>
                </a:solidFill>
                <a:latin typeface="Arial" panose="020B0604020202020204"/>
              </a:rPr>
              <a:t>Grantee Database System</a:t>
            </a:r>
          </a:p>
        </p:txBody>
      </p:sp>
      <p:sp>
        <p:nvSpPr>
          <p:cNvPr id="8" name="Rounded Rectangle 7"/>
          <p:cNvSpPr/>
          <p:nvPr/>
        </p:nvSpPr>
        <p:spPr>
          <a:xfrm>
            <a:off x="3645688" y="1246759"/>
            <a:ext cx="17526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en-US" b="1" dirty="0">
                <a:solidFill>
                  <a:prstClr val="white"/>
                </a:solidFill>
                <a:latin typeface="Arial" panose="020B0604020202020204"/>
              </a:rPr>
              <a:t>CSV Data File Upload in WIPS</a:t>
            </a:r>
          </a:p>
        </p:txBody>
      </p:sp>
      <p:sp>
        <p:nvSpPr>
          <p:cNvPr id="9" name="Rounded Rectangle 8"/>
          <p:cNvSpPr/>
          <p:nvPr/>
        </p:nvSpPr>
        <p:spPr>
          <a:xfrm>
            <a:off x="5487215" y="1278888"/>
            <a:ext cx="17526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en-US" b="1" dirty="0">
                <a:solidFill>
                  <a:prstClr val="white"/>
                </a:solidFill>
                <a:latin typeface="Arial" panose="020B0604020202020204"/>
              </a:rPr>
              <a:t>QPR Generated</a:t>
            </a:r>
          </a:p>
        </p:txBody>
      </p:sp>
      <p:sp>
        <p:nvSpPr>
          <p:cNvPr id="10" name="Content Placeholder 1">
            <a:extLst>
              <a:ext uri="{FF2B5EF4-FFF2-40B4-BE49-F238E27FC236}">
                <a16:creationId xmlns:a16="http://schemas.microsoft.com/office/drawing/2014/main" id="{47E22188-D1D2-45BA-AC90-706C412C915B}"/>
              </a:ext>
            </a:extLst>
          </p:cNvPr>
          <p:cNvSpPr txBox="1">
            <a:spLocks/>
          </p:cNvSpPr>
          <p:nvPr/>
        </p:nvSpPr>
        <p:spPr>
          <a:xfrm>
            <a:off x="1804162" y="3517953"/>
            <a:ext cx="7894171" cy="2838397"/>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9E1C30"/>
              </a:buClr>
              <a:buFont typeface="Wingdings" panose="05000000000000000000" pitchFamily="2" charset="2"/>
              <a:buChar char="Ø"/>
              <a:defRPr/>
            </a:pPr>
            <a:r>
              <a:rPr lang="en-US" sz="2400" b="1" dirty="0">
                <a:solidFill>
                  <a:srgbClr val="242021"/>
                </a:solidFill>
                <a:latin typeface="Arial" panose="020B0604020202020204"/>
                <a:ea typeface="Calibri"/>
                <a:cs typeface="Times New Roman"/>
              </a:rPr>
              <a:t>Overview of Aggregation Rules</a:t>
            </a:r>
          </a:p>
          <a:p>
            <a:pPr lvl="1">
              <a:buClr>
                <a:prstClr val="white">
                  <a:lumMod val="65000"/>
                </a:prstClr>
              </a:buClr>
              <a:buFont typeface="Wingdings" panose="05000000000000000000" pitchFamily="2" charset="2"/>
              <a:buChar char="§"/>
              <a:defRPr/>
            </a:pPr>
            <a:r>
              <a:rPr lang="en-US" sz="2000" dirty="0">
                <a:solidFill>
                  <a:srgbClr val="303030">
                    <a:lumMod val="90000"/>
                    <a:lumOff val="10000"/>
                  </a:srgbClr>
                </a:solidFill>
                <a:latin typeface="Arial" panose="020B0604020202020204"/>
                <a:ea typeface="Calibri"/>
                <a:cs typeface="Times New Roman"/>
              </a:rPr>
              <a:t>Business rules to aggregate performance data into H-1B Real-time Outcome Measures</a:t>
            </a:r>
          </a:p>
          <a:p>
            <a:pPr lvl="1">
              <a:buClr>
                <a:prstClr val="white">
                  <a:lumMod val="65000"/>
                </a:prstClr>
              </a:buClr>
              <a:buFont typeface="Wingdings" panose="05000000000000000000" pitchFamily="2" charset="2"/>
              <a:buChar char="§"/>
              <a:defRPr/>
            </a:pPr>
            <a:r>
              <a:rPr lang="en-US" sz="2000" dirty="0">
                <a:solidFill>
                  <a:srgbClr val="303030">
                    <a:lumMod val="90000"/>
                    <a:lumOff val="10000"/>
                  </a:srgbClr>
                </a:solidFill>
                <a:latin typeface="Arial" panose="020B0604020202020204"/>
                <a:ea typeface="Calibri"/>
                <a:cs typeface="Times New Roman"/>
              </a:rPr>
              <a:t>Total Participants Served, Began and Completed Training, including types of services, types of training, and credential and employment outcomes</a:t>
            </a:r>
          </a:p>
          <a:p>
            <a:pPr lvl="1">
              <a:buClr>
                <a:prstClr val="white">
                  <a:lumMod val="65000"/>
                </a:prstClr>
              </a:buClr>
              <a:buFont typeface="Wingdings" panose="05000000000000000000" pitchFamily="2" charset="2"/>
              <a:buChar char="§"/>
              <a:defRPr/>
            </a:pPr>
            <a:r>
              <a:rPr lang="en-US" sz="2000" dirty="0">
                <a:solidFill>
                  <a:srgbClr val="303030">
                    <a:lumMod val="90000"/>
                    <a:lumOff val="10000"/>
                  </a:srgbClr>
                </a:solidFill>
                <a:latin typeface="Arial" panose="020B0604020202020204"/>
                <a:ea typeface="Calibri"/>
                <a:cs typeface="Times New Roman"/>
              </a:rPr>
              <a:t>Ensure H-1B aggregation rules are applied to grantee’s internal systems for calculating H-1B Outcome Measures</a:t>
            </a:r>
          </a:p>
          <a:p>
            <a:pPr marL="0" indent="0">
              <a:buClr>
                <a:srgbClr val="9E1C30"/>
              </a:buClr>
              <a:buNone/>
              <a:defRPr/>
            </a:pPr>
            <a:endParaRPr lang="en-US" sz="3200" dirty="0">
              <a:solidFill>
                <a:srgbClr val="242021"/>
              </a:solidFill>
              <a:latin typeface="Calibri"/>
              <a:ea typeface="Calibri"/>
              <a:cs typeface="Times New Roman"/>
            </a:endParaRPr>
          </a:p>
          <a:p>
            <a:pPr marL="0" indent="0">
              <a:buClr>
                <a:srgbClr val="9E1C30"/>
              </a:buClr>
              <a:buNone/>
              <a:defRPr/>
            </a:pPr>
            <a:endParaRPr lang="en-US" dirty="0">
              <a:solidFill>
                <a:srgbClr val="242021"/>
              </a:solidFill>
              <a:latin typeface="Calibri"/>
              <a:ea typeface="Calibri"/>
              <a:cs typeface="Times New Roman"/>
            </a:endParaRPr>
          </a:p>
        </p:txBody>
      </p:sp>
    </p:spTree>
    <p:extLst>
      <p:ext uri="{BB962C8B-B14F-4D97-AF65-F5344CB8AC3E}">
        <p14:creationId xmlns:p14="http://schemas.microsoft.com/office/powerpoint/2010/main" val="39720703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96C4BC-6A15-44C1-B2D2-31CC1EE831EF}"/>
              </a:ext>
            </a:extLst>
          </p:cNvPr>
          <p:cNvSpPr>
            <a:spLocks noGrp="1"/>
          </p:cNvSpPr>
          <p:nvPr>
            <p:ph type="sldNum" sz="quarter" idx="12"/>
          </p:nvPr>
        </p:nvSpPr>
        <p:spPr/>
        <p:txBody>
          <a:bodyPr/>
          <a:lstStyle/>
          <a:p>
            <a:fld id="{706D636C-90A3-4979-BA37-BAB384B22101}" type="slidenum">
              <a:rPr lang="en-US" smtClean="0"/>
              <a:pPr/>
              <a:t>52</a:t>
            </a:fld>
            <a:endParaRPr lang="en-US" dirty="0"/>
          </a:p>
        </p:txBody>
      </p:sp>
      <p:sp>
        <p:nvSpPr>
          <p:cNvPr id="2" name="Title 1">
            <a:extLst>
              <a:ext uri="{FF2B5EF4-FFF2-40B4-BE49-F238E27FC236}">
                <a16:creationId xmlns:a16="http://schemas.microsoft.com/office/drawing/2014/main" id="{7750E1A9-E326-47AF-BC2A-A2CF12A7CCC4}"/>
              </a:ext>
            </a:extLst>
          </p:cNvPr>
          <p:cNvSpPr>
            <a:spLocks noGrp="1"/>
          </p:cNvSpPr>
          <p:nvPr>
            <p:ph type="title"/>
          </p:nvPr>
        </p:nvSpPr>
        <p:spPr/>
        <p:txBody>
          <a:bodyPr/>
          <a:lstStyle/>
          <a:p>
            <a:r>
              <a:rPr lang="en-US"/>
              <a:t>H-1B WIOA Primary Indicators of Performance on QPR</a:t>
            </a:r>
            <a:endParaRPr lang="en-US" dirty="0"/>
          </a:p>
        </p:txBody>
      </p:sp>
      <p:sp>
        <p:nvSpPr>
          <p:cNvPr id="7" name="Content Placeholder 6">
            <a:extLst>
              <a:ext uri="{FF2B5EF4-FFF2-40B4-BE49-F238E27FC236}">
                <a16:creationId xmlns:a16="http://schemas.microsoft.com/office/drawing/2014/main" id="{6E68A8A2-8A47-427C-AF8C-F782871ADCC3}"/>
              </a:ext>
            </a:extLst>
          </p:cNvPr>
          <p:cNvSpPr>
            <a:spLocks noGrp="1"/>
          </p:cNvSpPr>
          <p:nvPr>
            <p:ph sz="half" idx="1"/>
          </p:nvPr>
        </p:nvSpPr>
        <p:spPr>
          <a:xfrm>
            <a:off x="838200" y="3618888"/>
            <a:ext cx="5181600" cy="2558076"/>
          </a:xfrm>
        </p:spPr>
        <p:txBody>
          <a:bodyPr/>
          <a:lstStyle/>
          <a:p>
            <a:r>
              <a:rPr lang="en-US" dirty="0"/>
              <a:t>Measurable Skills Gains</a:t>
            </a:r>
          </a:p>
          <a:p>
            <a:r>
              <a:rPr lang="en-US" dirty="0"/>
              <a:t>Credential Attainment</a:t>
            </a:r>
          </a:p>
        </p:txBody>
      </p:sp>
      <p:sp>
        <p:nvSpPr>
          <p:cNvPr id="8" name="Content Placeholder 7">
            <a:extLst>
              <a:ext uri="{FF2B5EF4-FFF2-40B4-BE49-F238E27FC236}">
                <a16:creationId xmlns:a16="http://schemas.microsoft.com/office/drawing/2014/main" id="{2EE124BC-29B9-4119-BD3B-A3646712E4B8}"/>
              </a:ext>
            </a:extLst>
          </p:cNvPr>
          <p:cNvSpPr>
            <a:spLocks noGrp="1"/>
          </p:cNvSpPr>
          <p:nvPr>
            <p:ph sz="half" idx="2"/>
          </p:nvPr>
        </p:nvSpPr>
        <p:spPr>
          <a:xfrm>
            <a:off x="5880683" y="3618888"/>
            <a:ext cx="5654179" cy="2558076"/>
          </a:xfrm>
        </p:spPr>
        <p:txBody>
          <a:bodyPr/>
          <a:lstStyle/>
          <a:p>
            <a:pPr>
              <a:spcBef>
                <a:spcPts val="600"/>
              </a:spcBef>
            </a:pPr>
            <a:r>
              <a:rPr lang="en-US" sz="2400" dirty="0"/>
              <a:t>Employment Rate –  2nd Quarter After Exit</a:t>
            </a:r>
          </a:p>
          <a:p>
            <a:pPr>
              <a:spcBef>
                <a:spcPts val="600"/>
              </a:spcBef>
            </a:pPr>
            <a:r>
              <a:rPr lang="en-US" sz="2400" dirty="0"/>
              <a:t>Employment Rate –   4th Quarter After Exit</a:t>
            </a:r>
          </a:p>
          <a:p>
            <a:pPr>
              <a:spcBef>
                <a:spcPts val="600"/>
              </a:spcBef>
            </a:pPr>
            <a:r>
              <a:rPr lang="en-US" sz="2400" dirty="0"/>
              <a:t>Median Earnings –   2nd Quarter After Exit</a:t>
            </a:r>
          </a:p>
          <a:p>
            <a:pPr>
              <a:spcBef>
                <a:spcPts val="600"/>
              </a:spcBef>
            </a:pPr>
            <a:r>
              <a:rPr lang="en-US" sz="2400" dirty="0"/>
              <a:t>Effectiveness in Serving Employers</a:t>
            </a:r>
          </a:p>
        </p:txBody>
      </p:sp>
      <p:sp>
        <p:nvSpPr>
          <p:cNvPr id="13" name="Rounded Rectangle 12"/>
          <p:cNvSpPr/>
          <p:nvPr/>
        </p:nvSpPr>
        <p:spPr>
          <a:xfrm>
            <a:off x="5219700" y="1363219"/>
            <a:ext cx="1752600" cy="3861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en-US" dirty="0">
                <a:solidFill>
                  <a:prstClr val="white"/>
                </a:solidFill>
                <a:latin typeface="Arial" panose="020B0604020202020204"/>
              </a:rPr>
              <a:t>CSV Data File</a:t>
            </a:r>
          </a:p>
        </p:txBody>
      </p:sp>
      <p:grpSp>
        <p:nvGrpSpPr>
          <p:cNvPr id="9" name="Group 8"/>
          <p:cNvGrpSpPr/>
          <p:nvPr/>
        </p:nvGrpSpPr>
        <p:grpSpPr>
          <a:xfrm>
            <a:off x="1917701" y="2080770"/>
            <a:ext cx="8356601" cy="460361"/>
            <a:chOff x="458686" y="2080769"/>
            <a:chExt cx="8356601" cy="460361"/>
          </a:xfrm>
        </p:grpSpPr>
        <p:sp>
          <p:nvSpPr>
            <p:cNvPr id="14" name="Rounded Rectangle 13"/>
            <p:cNvSpPr/>
            <p:nvPr/>
          </p:nvSpPr>
          <p:spPr>
            <a:xfrm>
              <a:off x="5947899" y="2080769"/>
              <a:ext cx="2867388" cy="460361"/>
            </a:xfrm>
            <a:prstGeom prst="roundRect">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en-US" dirty="0">
                  <a:solidFill>
                    <a:prstClr val="white"/>
                  </a:solidFill>
                  <a:latin typeface="Arial" panose="020B0604020202020204"/>
                </a:rPr>
                <a:t>SSNs used to aggregate:</a:t>
              </a:r>
            </a:p>
          </p:txBody>
        </p:sp>
        <p:sp>
          <p:nvSpPr>
            <p:cNvPr id="15" name="Rounded Rectangle 14"/>
            <p:cNvSpPr/>
            <p:nvPr/>
          </p:nvSpPr>
          <p:spPr>
            <a:xfrm>
              <a:off x="458686" y="2099821"/>
              <a:ext cx="2894113" cy="441309"/>
            </a:xfrm>
            <a:prstGeom prst="roundRect">
              <a:avLst/>
            </a:prstGeom>
            <a:solidFill>
              <a:srgbClr val="00B050"/>
            </a:solidFill>
            <a:ln>
              <a:solidFill>
                <a:srgbClr val="0048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en-US" dirty="0">
                  <a:solidFill>
                    <a:prstClr val="white"/>
                  </a:solidFill>
                  <a:latin typeface="Arial" panose="020B0604020202020204"/>
                </a:rPr>
                <a:t>DEs used to aggregate:</a:t>
              </a:r>
            </a:p>
          </p:txBody>
        </p:sp>
      </p:grpSp>
      <p:sp>
        <p:nvSpPr>
          <p:cNvPr id="18" name="Right Arrow 17"/>
          <p:cNvSpPr/>
          <p:nvPr/>
        </p:nvSpPr>
        <p:spPr>
          <a:xfrm rot="5400000">
            <a:off x="8573907" y="2820013"/>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defRPr/>
            </a:pPr>
            <a:endParaRPr lang="en-US" dirty="0">
              <a:solidFill>
                <a:srgbClr val="242021"/>
              </a:solidFill>
              <a:latin typeface="Arial" panose="020B0604020202020204"/>
            </a:endParaRPr>
          </a:p>
        </p:txBody>
      </p:sp>
      <p:sp>
        <p:nvSpPr>
          <p:cNvPr id="20" name="Right Arrow 19"/>
          <p:cNvSpPr/>
          <p:nvPr/>
        </p:nvSpPr>
        <p:spPr>
          <a:xfrm rot="5400000">
            <a:off x="3098056" y="2820013"/>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defRPr/>
            </a:pPr>
            <a:endParaRPr lang="en-US" dirty="0">
              <a:solidFill>
                <a:srgbClr val="242021"/>
              </a:solidFill>
              <a:latin typeface="Arial" panose="020B0604020202020204"/>
            </a:endParaRPr>
          </a:p>
        </p:txBody>
      </p:sp>
      <p:sp>
        <p:nvSpPr>
          <p:cNvPr id="6" name="Bent Arrow 5"/>
          <p:cNvSpPr/>
          <p:nvPr/>
        </p:nvSpPr>
        <p:spPr>
          <a:xfrm rot="10800000" flipH="1">
            <a:off x="6145169" y="1831630"/>
            <a:ext cx="527814" cy="7095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242021"/>
              </a:solidFill>
              <a:latin typeface="Arial" panose="020B0604020202020204"/>
            </a:endParaRPr>
          </a:p>
        </p:txBody>
      </p:sp>
      <p:sp>
        <p:nvSpPr>
          <p:cNvPr id="24" name="Bent Arrow 23"/>
          <p:cNvSpPr/>
          <p:nvPr/>
        </p:nvSpPr>
        <p:spPr>
          <a:xfrm rot="10800000">
            <a:off x="5519017" y="1831630"/>
            <a:ext cx="527814" cy="7095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242021"/>
              </a:solidFill>
              <a:latin typeface="Arial" panose="020B0604020202020204"/>
            </a:endParaRPr>
          </a:p>
        </p:txBody>
      </p:sp>
    </p:spTree>
    <p:extLst>
      <p:ext uri="{BB962C8B-B14F-4D97-AF65-F5344CB8AC3E}">
        <p14:creationId xmlns:p14="http://schemas.microsoft.com/office/powerpoint/2010/main" val="13011650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96C4BC-6A15-44C1-B2D2-31CC1EE831EF}"/>
              </a:ext>
            </a:extLst>
          </p:cNvPr>
          <p:cNvSpPr>
            <a:spLocks noGrp="1"/>
          </p:cNvSpPr>
          <p:nvPr>
            <p:ph type="sldNum" sz="quarter" idx="12"/>
          </p:nvPr>
        </p:nvSpPr>
        <p:spPr/>
        <p:txBody>
          <a:bodyPr/>
          <a:lstStyle/>
          <a:p>
            <a:fld id="{706D636C-90A3-4979-BA37-BAB384B22101}" type="slidenum">
              <a:rPr lang="en-US" smtClean="0"/>
              <a:pPr/>
              <a:t>53</a:t>
            </a:fld>
            <a:endParaRPr lang="en-US" dirty="0"/>
          </a:p>
        </p:txBody>
      </p:sp>
      <p:sp>
        <p:nvSpPr>
          <p:cNvPr id="6" name="Title 5">
            <a:extLst>
              <a:ext uri="{FF2B5EF4-FFF2-40B4-BE49-F238E27FC236}">
                <a16:creationId xmlns:a16="http://schemas.microsoft.com/office/drawing/2014/main" id="{6EFA25FC-D646-4A13-9DF0-D7B700A6B50C}"/>
              </a:ext>
            </a:extLst>
          </p:cNvPr>
          <p:cNvSpPr>
            <a:spLocks noGrp="1"/>
          </p:cNvSpPr>
          <p:nvPr>
            <p:ph type="title"/>
          </p:nvPr>
        </p:nvSpPr>
        <p:spPr/>
        <p:txBody>
          <a:bodyPr/>
          <a:lstStyle/>
          <a:p>
            <a:r>
              <a:rPr lang="en-US"/>
              <a:t>Guidance for Collecting Social Security Numbers</a:t>
            </a:r>
            <a:endParaRPr lang="en-US" dirty="0"/>
          </a:p>
        </p:txBody>
      </p:sp>
      <p:sp>
        <p:nvSpPr>
          <p:cNvPr id="10" name="Content Placeholder 9">
            <a:extLst>
              <a:ext uri="{FF2B5EF4-FFF2-40B4-BE49-F238E27FC236}">
                <a16:creationId xmlns:a16="http://schemas.microsoft.com/office/drawing/2014/main" id="{E6E7512E-D2FA-4144-8DA4-F61E2268633B}"/>
              </a:ext>
            </a:extLst>
          </p:cNvPr>
          <p:cNvSpPr>
            <a:spLocks noGrp="1"/>
          </p:cNvSpPr>
          <p:nvPr>
            <p:ph idx="1"/>
          </p:nvPr>
        </p:nvSpPr>
        <p:spPr>
          <a:xfrm>
            <a:off x="805866" y="1137446"/>
            <a:ext cx="11081334" cy="2461431"/>
          </a:xfrm>
        </p:spPr>
        <p:txBody>
          <a:bodyPr/>
          <a:lstStyle/>
          <a:p>
            <a:pPr>
              <a:buClr>
                <a:srgbClr val="9E1C30"/>
              </a:buClr>
              <a:buFont typeface="Wingdings" panose="05000000000000000000" pitchFamily="2" charset="2"/>
              <a:buChar char="Ø"/>
              <a:defRPr/>
            </a:pPr>
            <a:r>
              <a:rPr lang="en-US" sz="2800" dirty="0">
                <a:solidFill>
                  <a:srgbClr val="242021"/>
                </a:solidFill>
                <a:ea typeface="Calibri"/>
                <a:cs typeface="Times New Roman"/>
              </a:rPr>
              <a:t>Grantees must ask for SSNs</a:t>
            </a:r>
          </a:p>
          <a:p>
            <a:pPr>
              <a:buClr>
                <a:srgbClr val="9E1C30"/>
              </a:buClr>
              <a:buFont typeface="Wingdings" panose="05000000000000000000" pitchFamily="2" charset="2"/>
              <a:buChar char="Ø"/>
              <a:defRPr/>
            </a:pPr>
            <a:r>
              <a:rPr lang="en-US" sz="2800" dirty="0">
                <a:solidFill>
                  <a:srgbClr val="242021"/>
                </a:solidFill>
                <a:ea typeface="Calibri"/>
                <a:cs typeface="Times New Roman"/>
              </a:rPr>
              <a:t>However, if an individual chooses not to disclose their SSN, services cannot be denied  </a:t>
            </a:r>
          </a:p>
          <a:p>
            <a:pPr marL="0" indent="0" algn="ctr">
              <a:buClr>
                <a:srgbClr val="9E1C30"/>
              </a:buClr>
              <a:buNone/>
              <a:defRPr/>
            </a:pPr>
            <a:r>
              <a:rPr lang="en-US" sz="2800" dirty="0">
                <a:solidFill>
                  <a:srgbClr val="242021"/>
                </a:solidFill>
                <a:ea typeface="Calibri"/>
                <a:cs typeface="Times New Roman"/>
              </a:rPr>
              <a:t>PIRL 2700 </a:t>
            </a:r>
            <a:r>
              <a:rPr lang="en-US" sz="2800" dirty="0">
                <a:solidFill>
                  <a:srgbClr val="242021"/>
                </a:solidFill>
                <a:ea typeface="Calibri"/>
                <a:cs typeface="Times New Roman"/>
                <a:sym typeface="Wingdings" panose="05000000000000000000" pitchFamily="2" charset="2"/>
              </a:rPr>
              <a:t> </a:t>
            </a:r>
            <a:r>
              <a:rPr lang="en-US" sz="2800" b="1" dirty="0">
                <a:solidFill>
                  <a:srgbClr val="002C47">
                    <a:lumMod val="75000"/>
                    <a:lumOff val="25000"/>
                  </a:srgbClr>
                </a:solidFill>
                <a:ea typeface="Calibri"/>
                <a:cs typeface="Times New Roman"/>
                <a:sym typeface="Wingdings" panose="05000000000000000000" pitchFamily="2" charset="2"/>
              </a:rPr>
              <a:t>999999999</a:t>
            </a:r>
            <a:endParaRPr lang="en-US" sz="2800" b="1" dirty="0">
              <a:solidFill>
                <a:srgbClr val="002C47">
                  <a:lumMod val="75000"/>
                  <a:lumOff val="25000"/>
                </a:srgbClr>
              </a:solidFill>
              <a:ea typeface="Calibri"/>
              <a:cs typeface="Times New Roman"/>
            </a:endParaRPr>
          </a:p>
        </p:txBody>
      </p:sp>
      <p:sp>
        <p:nvSpPr>
          <p:cNvPr id="5" name="Content Placeholder 1">
            <a:extLst>
              <a:ext uri="{FF2B5EF4-FFF2-40B4-BE49-F238E27FC236}">
                <a16:creationId xmlns:a16="http://schemas.microsoft.com/office/drawing/2014/main" id="{47E22188-D1D2-45BA-AC90-706C412C915B}"/>
              </a:ext>
            </a:extLst>
          </p:cNvPr>
          <p:cNvSpPr txBox="1">
            <a:spLocks/>
          </p:cNvSpPr>
          <p:nvPr/>
        </p:nvSpPr>
        <p:spPr>
          <a:xfrm>
            <a:off x="1877786" y="1367509"/>
            <a:ext cx="8436428" cy="4389119"/>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9E1C30"/>
              </a:buClr>
              <a:buNone/>
              <a:defRPr/>
            </a:pPr>
            <a:endParaRPr lang="en-US" sz="3200" dirty="0">
              <a:solidFill>
                <a:srgbClr val="242021"/>
              </a:solidFill>
              <a:latin typeface="Calibri"/>
              <a:ea typeface="Calibri"/>
              <a:cs typeface="Times New Roman"/>
            </a:endParaRPr>
          </a:p>
        </p:txBody>
      </p:sp>
      <p:graphicFrame>
        <p:nvGraphicFramePr>
          <p:cNvPr id="2" name="Table 1"/>
          <p:cNvGraphicFramePr>
            <a:graphicFrameLocks noGrp="1"/>
          </p:cNvGraphicFramePr>
          <p:nvPr>
            <p:extLst>
              <p:ext uri="{D42A27DB-BD31-4B8C-83A1-F6EECF244321}">
                <p14:modId xmlns:p14="http://schemas.microsoft.com/office/powerpoint/2010/main" val="520017992"/>
              </p:ext>
            </p:extLst>
          </p:nvPr>
        </p:nvGraphicFramePr>
        <p:xfrm>
          <a:off x="2229225" y="3665989"/>
          <a:ext cx="7733549" cy="2218712"/>
        </p:xfrm>
        <a:graphic>
          <a:graphicData uri="http://schemas.openxmlformats.org/drawingml/2006/table">
            <a:tbl>
              <a:tblPr>
                <a:tableStyleId>{5C22544A-7EE6-4342-B048-85BDC9FD1C3A}</a:tableStyleId>
              </a:tblPr>
              <a:tblGrid>
                <a:gridCol w="843521">
                  <a:extLst>
                    <a:ext uri="{9D8B030D-6E8A-4147-A177-3AD203B41FA5}">
                      <a16:colId xmlns:a16="http://schemas.microsoft.com/office/drawing/2014/main" val="20000"/>
                    </a:ext>
                  </a:extLst>
                </a:gridCol>
                <a:gridCol w="1892965">
                  <a:extLst>
                    <a:ext uri="{9D8B030D-6E8A-4147-A177-3AD203B41FA5}">
                      <a16:colId xmlns:a16="http://schemas.microsoft.com/office/drawing/2014/main" val="20001"/>
                    </a:ext>
                  </a:extLst>
                </a:gridCol>
                <a:gridCol w="713866">
                  <a:extLst>
                    <a:ext uri="{9D8B030D-6E8A-4147-A177-3AD203B41FA5}">
                      <a16:colId xmlns:a16="http://schemas.microsoft.com/office/drawing/2014/main" val="20002"/>
                    </a:ext>
                  </a:extLst>
                </a:gridCol>
                <a:gridCol w="3569331">
                  <a:extLst>
                    <a:ext uri="{9D8B030D-6E8A-4147-A177-3AD203B41FA5}">
                      <a16:colId xmlns:a16="http://schemas.microsoft.com/office/drawing/2014/main" val="20003"/>
                    </a:ext>
                  </a:extLst>
                </a:gridCol>
                <a:gridCol w="713866">
                  <a:extLst>
                    <a:ext uri="{9D8B030D-6E8A-4147-A177-3AD203B41FA5}">
                      <a16:colId xmlns:a16="http://schemas.microsoft.com/office/drawing/2014/main" val="20004"/>
                    </a:ext>
                  </a:extLst>
                </a:gridCol>
              </a:tblGrid>
              <a:tr h="1218979">
                <a:tc>
                  <a:txBody>
                    <a:bodyPr/>
                    <a:lstStyle/>
                    <a:p>
                      <a:pPr algn="ctr" fontAlgn="b"/>
                      <a:r>
                        <a:rPr lang="en-US" sz="1600" b="1" i="0" u="none" strike="noStrike" dirty="0">
                          <a:solidFill>
                            <a:srgbClr val="000000"/>
                          </a:solidFill>
                          <a:effectLst/>
                          <a:latin typeface="Calibri"/>
                        </a:rPr>
                        <a:t>DATA ELEMENT NO.</a:t>
                      </a:r>
                    </a:p>
                  </a:txBody>
                  <a:tcPr marL="8670" marR="8670" marT="8670" marB="0" anchor="ctr">
                    <a:solidFill>
                      <a:srgbClr val="92D050"/>
                    </a:solidFill>
                  </a:tcPr>
                </a:tc>
                <a:tc>
                  <a:txBody>
                    <a:bodyPr/>
                    <a:lstStyle/>
                    <a:p>
                      <a:pPr algn="ctr" fontAlgn="b"/>
                      <a:r>
                        <a:rPr lang="en-US" sz="1600" b="1" i="0" u="none" strike="noStrike" dirty="0">
                          <a:solidFill>
                            <a:srgbClr val="000000"/>
                          </a:solidFill>
                          <a:effectLst/>
                          <a:latin typeface="Calibri"/>
                        </a:rPr>
                        <a:t>DATA ELEMENT NAME</a:t>
                      </a:r>
                    </a:p>
                  </a:txBody>
                  <a:tcPr marL="8670" marR="8670" marT="8670" marB="0" anchor="ctr">
                    <a:solidFill>
                      <a:srgbClr val="92D050"/>
                    </a:solidFill>
                  </a:tcPr>
                </a:tc>
                <a:tc>
                  <a:txBody>
                    <a:bodyPr/>
                    <a:lstStyle/>
                    <a:p>
                      <a:pPr algn="ctr" fontAlgn="b"/>
                      <a:r>
                        <a:rPr lang="en-US" sz="1600" b="1" i="0" u="none" strike="noStrike" dirty="0">
                          <a:solidFill>
                            <a:srgbClr val="000000"/>
                          </a:solidFill>
                          <a:effectLst/>
                          <a:latin typeface="Calibri"/>
                        </a:rPr>
                        <a:t>DATA TYPE/ FIELD LENGTH</a:t>
                      </a:r>
                    </a:p>
                  </a:txBody>
                  <a:tcPr marL="8670" marR="8670" marT="8670" marB="0" anchor="ctr">
                    <a:solidFill>
                      <a:srgbClr val="92D050"/>
                    </a:solidFill>
                  </a:tcPr>
                </a:tc>
                <a:tc>
                  <a:txBody>
                    <a:bodyPr/>
                    <a:lstStyle/>
                    <a:p>
                      <a:pPr algn="ctr" fontAlgn="b"/>
                      <a:r>
                        <a:rPr lang="en-US" sz="1600" b="1" i="0" u="none" strike="noStrike" dirty="0">
                          <a:solidFill>
                            <a:srgbClr val="000000"/>
                          </a:solidFill>
                          <a:effectLst/>
                          <a:latin typeface="Calibri"/>
                        </a:rPr>
                        <a:t>DATA ELEMENT DEFINITIONS/INSTRUCTIONS</a:t>
                      </a:r>
                    </a:p>
                  </a:txBody>
                  <a:tcPr marL="8670" marR="8670" marT="8670" marB="0" anchor="ctr">
                    <a:solidFill>
                      <a:srgbClr val="92D050"/>
                    </a:solidFill>
                  </a:tcPr>
                </a:tc>
                <a:tc>
                  <a:txBody>
                    <a:bodyPr/>
                    <a:lstStyle/>
                    <a:p>
                      <a:pPr algn="ctr" fontAlgn="b"/>
                      <a:r>
                        <a:rPr lang="en-US" sz="1600" b="1" i="0" u="none" strike="noStrike" dirty="0">
                          <a:solidFill>
                            <a:srgbClr val="000000"/>
                          </a:solidFill>
                          <a:effectLst/>
                          <a:latin typeface="Calibri"/>
                        </a:rPr>
                        <a:t>CODE VALUE</a:t>
                      </a:r>
                    </a:p>
                  </a:txBody>
                  <a:tcPr marL="8670" marR="8670" marT="8670" marB="0" anchor="ctr">
                    <a:solidFill>
                      <a:srgbClr val="92D050"/>
                    </a:solidFill>
                  </a:tcPr>
                </a:tc>
                <a:extLst>
                  <a:ext uri="{0D108BD9-81ED-4DB2-BD59-A6C34878D82A}">
                    <a16:rowId xmlns:a16="http://schemas.microsoft.com/office/drawing/2014/main" val="10000"/>
                  </a:ext>
                </a:extLst>
              </a:tr>
              <a:tr h="999733">
                <a:tc>
                  <a:txBody>
                    <a:bodyPr/>
                    <a:lstStyle/>
                    <a:p>
                      <a:pPr algn="ctr" fontAlgn="t"/>
                      <a:r>
                        <a:rPr lang="en-US" sz="1800" u="none" strike="noStrike" dirty="0">
                          <a:effectLst/>
                        </a:rPr>
                        <a:t>2700</a:t>
                      </a:r>
                      <a:endParaRPr lang="en-US" sz="1800" b="0" i="0" u="none" strike="noStrike" dirty="0">
                        <a:solidFill>
                          <a:srgbClr val="000000"/>
                        </a:solidFill>
                        <a:effectLst/>
                        <a:latin typeface="Calibri"/>
                      </a:endParaRPr>
                    </a:p>
                  </a:txBody>
                  <a:tcPr marL="8670" marR="8670" marT="8670" marB="0" anchor="ctr"/>
                </a:tc>
                <a:tc>
                  <a:txBody>
                    <a:bodyPr/>
                    <a:lstStyle/>
                    <a:p>
                      <a:pPr algn="ctr" fontAlgn="t"/>
                      <a:r>
                        <a:rPr lang="en-US" sz="1800" u="none" strike="noStrike" dirty="0">
                          <a:effectLst/>
                        </a:rPr>
                        <a:t>Social Security Number</a:t>
                      </a:r>
                      <a:endParaRPr lang="en-US" sz="1800" b="0" i="0" u="none" strike="noStrike" dirty="0">
                        <a:solidFill>
                          <a:srgbClr val="000000"/>
                        </a:solidFill>
                        <a:effectLst/>
                        <a:latin typeface="Calibri"/>
                      </a:endParaRPr>
                    </a:p>
                  </a:txBody>
                  <a:tcPr marL="8670" marR="8670" marT="8670" marB="0" anchor="ctr"/>
                </a:tc>
                <a:tc>
                  <a:txBody>
                    <a:bodyPr/>
                    <a:lstStyle/>
                    <a:p>
                      <a:pPr algn="ctr" fontAlgn="t"/>
                      <a:r>
                        <a:rPr lang="en-US" sz="1800" u="none" strike="noStrike" dirty="0">
                          <a:effectLst/>
                        </a:rPr>
                        <a:t>IN 9</a:t>
                      </a:r>
                      <a:endParaRPr lang="en-US" sz="1800" b="0" i="0" u="none" strike="noStrike" dirty="0">
                        <a:solidFill>
                          <a:srgbClr val="000000"/>
                        </a:solidFill>
                        <a:effectLst/>
                        <a:latin typeface="Calibri"/>
                      </a:endParaRPr>
                    </a:p>
                  </a:txBody>
                  <a:tcPr marL="8670" marR="8670" marT="8670" marB="0" anchor="ctr"/>
                </a:tc>
                <a:tc>
                  <a:txBody>
                    <a:bodyPr/>
                    <a:lstStyle/>
                    <a:p>
                      <a:pPr algn="ctr" fontAlgn="t"/>
                      <a:r>
                        <a:rPr lang="en-US" sz="1800" u="none" strike="noStrike" dirty="0">
                          <a:effectLst/>
                        </a:rPr>
                        <a:t>Record the Social Security Number (SSN) assigned to the participant.  </a:t>
                      </a:r>
                      <a:endParaRPr lang="en-US" sz="1800" b="0" i="0" u="none" strike="noStrike" dirty="0">
                        <a:solidFill>
                          <a:srgbClr val="000000"/>
                        </a:solidFill>
                        <a:effectLst/>
                        <a:latin typeface="Calibri"/>
                      </a:endParaRPr>
                    </a:p>
                  </a:txBody>
                  <a:tcPr marL="8670" marR="8670" marT="8670" marB="0" anchor="ctr"/>
                </a:tc>
                <a:tc>
                  <a:txBody>
                    <a:bodyPr/>
                    <a:lstStyle/>
                    <a:p>
                      <a:pPr algn="ctr" fontAlgn="t"/>
                      <a:r>
                        <a:rPr lang="en-US" sz="1800" u="none" strike="noStrike" dirty="0">
                          <a:effectLst/>
                        </a:rPr>
                        <a:t>XXXXXXXXX</a:t>
                      </a:r>
                      <a:endParaRPr lang="en-US" sz="1800" b="0" i="0" u="none" strike="noStrike" dirty="0">
                        <a:solidFill>
                          <a:srgbClr val="000000"/>
                        </a:solidFill>
                        <a:effectLst/>
                        <a:latin typeface="Calibri"/>
                      </a:endParaRPr>
                    </a:p>
                  </a:txBody>
                  <a:tcPr marL="8670" marR="8670" marT="8670" marB="0"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622173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96C4BC-6A15-44C1-B2D2-31CC1EE831EF}"/>
              </a:ext>
            </a:extLst>
          </p:cNvPr>
          <p:cNvSpPr>
            <a:spLocks noGrp="1"/>
          </p:cNvSpPr>
          <p:nvPr>
            <p:ph type="sldNum" sz="quarter" idx="12"/>
          </p:nvPr>
        </p:nvSpPr>
        <p:spPr/>
        <p:txBody>
          <a:bodyPr/>
          <a:lstStyle/>
          <a:p>
            <a:fld id="{706D636C-90A3-4979-BA37-BAB384B22101}" type="slidenum">
              <a:rPr lang="en-US" smtClean="0"/>
              <a:pPr/>
              <a:t>54</a:t>
            </a:fld>
            <a:endParaRPr lang="en-US" dirty="0"/>
          </a:p>
        </p:txBody>
      </p:sp>
      <p:sp>
        <p:nvSpPr>
          <p:cNvPr id="9" name="Title 8">
            <a:extLst>
              <a:ext uri="{FF2B5EF4-FFF2-40B4-BE49-F238E27FC236}">
                <a16:creationId xmlns:a16="http://schemas.microsoft.com/office/drawing/2014/main" id="{262A5E2A-3718-4B1E-9806-C62240686C34}"/>
              </a:ext>
            </a:extLst>
          </p:cNvPr>
          <p:cNvSpPr>
            <a:spLocks noGrp="1"/>
          </p:cNvSpPr>
          <p:nvPr>
            <p:ph type="title"/>
          </p:nvPr>
        </p:nvSpPr>
        <p:spPr/>
        <p:txBody>
          <a:bodyPr>
            <a:normAutofit/>
          </a:bodyPr>
          <a:lstStyle/>
          <a:p>
            <a:r>
              <a:rPr lang="en-US" dirty="0"/>
              <a:t>H-1B “Real-time” Measures on QPR</a:t>
            </a:r>
          </a:p>
        </p:txBody>
      </p:sp>
      <p:sp>
        <p:nvSpPr>
          <p:cNvPr id="6" name="Content Placeholder 5">
            <a:extLst>
              <a:ext uri="{FF2B5EF4-FFF2-40B4-BE49-F238E27FC236}">
                <a16:creationId xmlns:a16="http://schemas.microsoft.com/office/drawing/2014/main" id="{85303928-9954-4592-8878-1F24DA33CCCA}"/>
              </a:ext>
            </a:extLst>
          </p:cNvPr>
          <p:cNvSpPr>
            <a:spLocks noGrp="1"/>
          </p:cNvSpPr>
          <p:nvPr>
            <p:ph idx="1"/>
          </p:nvPr>
        </p:nvSpPr>
        <p:spPr/>
        <p:txBody>
          <a:bodyPr>
            <a:normAutofit fontScale="77500" lnSpcReduction="20000"/>
          </a:bodyPr>
          <a:lstStyle/>
          <a:p>
            <a:r>
              <a:rPr lang="en-US" dirty="0"/>
              <a:t>Total apprentices served, including participants served in pre-apprenticeship and apprenticeship programs</a:t>
            </a:r>
          </a:p>
          <a:p>
            <a:r>
              <a:rPr lang="en-US" dirty="0"/>
              <a:t>Total apprentices who are hired by an employer and enrolled in an apprenticeship education/training program</a:t>
            </a:r>
          </a:p>
          <a:p>
            <a:r>
              <a:rPr lang="en-US" dirty="0"/>
              <a:t>Total apprentices who complete an apprenticeship education/training program</a:t>
            </a:r>
          </a:p>
          <a:p>
            <a:r>
              <a:rPr lang="en-US" dirty="0"/>
              <a:t>Total apprentices who complete an apprenticeship education/training program and receive an industry-recognized degree or credential</a:t>
            </a:r>
          </a:p>
          <a:p>
            <a:pPr lvl="1"/>
            <a:r>
              <a:rPr lang="en-US" dirty="0">
                <a:solidFill>
                  <a:schemeClr val="accent1"/>
                </a:solidFill>
              </a:rPr>
              <a:t>(Measure is separate from and in addition to the WIOA primary indicators of performance “Credential Attainment”)</a:t>
            </a:r>
          </a:p>
          <a:p>
            <a:r>
              <a:rPr lang="en-US" dirty="0"/>
              <a:t>Total number of unemployed and underemployed apprentices who complete an apprenticeship education/training program and maintain their employment status with a current or new employer</a:t>
            </a:r>
          </a:p>
          <a:p>
            <a:pPr lvl="1"/>
            <a:r>
              <a:rPr lang="en-US" dirty="0">
                <a:solidFill>
                  <a:schemeClr val="accent1"/>
                </a:solidFill>
              </a:rPr>
              <a:t>(Measure is separate from and in addition to the WIOA primary indicators of performance “Employment Rate”)</a:t>
            </a:r>
          </a:p>
          <a:p>
            <a:r>
              <a:rPr lang="en-US" dirty="0"/>
              <a:t>Total number of incumbent worker apprentices who complete an apprenticeship education/training program and advance into a new position</a:t>
            </a:r>
          </a:p>
        </p:txBody>
      </p:sp>
    </p:spTree>
    <p:extLst>
      <p:ext uri="{BB962C8B-B14F-4D97-AF65-F5344CB8AC3E}">
        <p14:creationId xmlns:p14="http://schemas.microsoft.com/office/powerpoint/2010/main" val="41456192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4429"/>
          <a:stretch/>
        </p:blipFill>
        <p:spPr bwMode="auto">
          <a:xfrm rot="888309">
            <a:off x="6552874" y="1733745"/>
            <a:ext cx="4566136" cy="3050774"/>
          </a:xfrm>
          <a:prstGeom prst="rect">
            <a:avLst/>
          </a:prstGeom>
          <a:noFill/>
          <a:ln>
            <a:noFill/>
          </a:ln>
          <a:effectLst>
            <a:outerShdw dist="35921" dir="2700000" algn="ctr" rotWithShape="0">
              <a:schemeClr val="bg2"/>
            </a:outerShdw>
            <a:softEdge rad="127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a:t>Crosswalk: SA Performance Outcomes with H-1B QPR</a:t>
            </a:r>
            <a:endParaRPr lang="en-US" dirty="0"/>
          </a:p>
        </p:txBody>
      </p:sp>
      <p:sp>
        <p:nvSpPr>
          <p:cNvPr id="3" name="Slide Number Placeholder 2"/>
          <p:cNvSpPr>
            <a:spLocks noGrp="1"/>
          </p:cNvSpPr>
          <p:nvPr>
            <p:ph type="sldNum" sz="quarter" idx="10"/>
          </p:nvPr>
        </p:nvSpPr>
        <p:spPr/>
        <p:txBody>
          <a:bodyPr/>
          <a:lstStyle/>
          <a:p>
            <a:fld id="{2AF46B17-E6D6-4630-9A22-0A301DCB7D7A}" type="slidenum">
              <a:rPr lang="en-US" smtClean="0"/>
              <a:pPr/>
              <a:t>55</a:t>
            </a:fld>
            <a:endParaRPr lang="en-US"/>
          </a:p>
        </p:txBody>
      </p:sp>
      <p:sp>
        <p:nvSpPr>
          <p:cNvPr id="6" name="Rectangle 2"/>
          <p:cNvSpPr>
            <a:spLocks noChangeArrowheads="1"/>
          </p:cNvSpPr>
          <p:nvPr/>
        </p:nvSpPr>
        <p:spPr bwMode="auto">
          <a:xfrm>
            <a:off x="3935897" y="1378348"/>
            <a:ext cx="3302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en-US" altLang="en-US" dirty="0">
              <a:latin typeface="Arial" panose="020B0604020202020204"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6281" y="1065402"/>
            <a:ext cx="5541087" cy="5266271"/>
          </a:xfrm>
          <a:prstGeom prst="rect">
            <a:avLst/>
          </a:prstGeom>
        </p:spPr>
      </p:pic>
    </p:spTree>
    <p:extLst>
      <p:ext uri="{BB962C8B-B14F-4D97-AF65-F5344CB8AC3E}">
        <p14:creationId xmlns:p14="http://schemas.microsoft.com/office/powerpoint/2010/main" val="17495663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06D636C-90A3-4979-BA37-BAB384B22101}" type="slidenum">
              <a:rPr lang="en-US" smtClean="0"/>
              <a:pPr/>
              <a:t>56</a:t>
            </a:fld>
            <a:endParaRPr lang="en-US"/>
          </a:p>
        </p:txBody>
      </p:sp>
      <p:sp>
        <p:nvSpPr>
          <p:cNvPr id="2" name="Title 1"/>
          <p:cNvSpPr>
            <a:spLocks noGrp="1"/>
          </p:cNvSpPr>
          <p:nvPr>
            <p:ph type="title"/>
          </p:nvPr>
        </p:nvSpPr>
        <p:spPr/>
        <p:txBody>
          <a:bodyPr/>
          <a:lstStyle/>
          <a:p>
            <a:r>
              <a:rPr lang="en-US"/>
              <a:t>H-1B Quarterly Performance Report Aggregations</a:t>
            </a:r>
            <a:endParaRPr lang="en-US" dirty="0"/>
          </a:p>
        </p:txBody>
      </p:sp>
      <p:sp>
        <p:nvSpPr>
          <p:cNvPr id="9" name="Text Placeholder 8">
            <a:extLst>
              <a:ext uri="{FF2B5EF4-FFF2-40B4-BE49-F238E27FC236}">
                <a16:creationId xmlns:a16="http://schemas.microsoft.com/office/drawing/2014/main" id="{F9F79139-9942-4C1A-BE40-389BD474A108}"/>
              </a:ext>
            </a:extLst>
          </p:cNvPr>
          <p:cNvSpPr>
            <a:spLocks noGrp="1"/>
          </p:cNvSpPr>
          <p:nvPr>
            <p:ph type="body" idx="1"/>
          </p:nvPr>
        </p:nvSpPr>
        <p:spPr>
          <a:xfrm>
            <a:off x="839788" y="999278"/>
            <a:ext cx="10515600" cy="1030857"/>
          </a:xfrm>
        </p:spPr>
        <p:txBody>
          <a:bodyPr>
            <a:normAutofit fontScale="92500" lnSpcReduction="10000"/>
          </a:bodyPr>
          <a:lstStyle/>
          <a:p>
            <a:r>
              <a:rPr lang="en-US" b="1" dirty="0"/>
              <a:t>Aggregation rules depend on:</a:t>
            </a:r>
          </a:p>
          <a:p>
            <a:r>
              <a:rPr lang="en-US" dirty="0"/>
              <a:t>That PIRL 938 (H-1B)  is not blank</a:t>
            </a:r>
          </a:p>
        </p:txBody>
      </p:sp>
      <p:sp>
        <p:nvSpPr>
          <p:cNvPr id="10" name="Content Placeholder 9">
            <a:extLst>
              <a:ext uri="{FF2B5EF4-FFF2-40B4-BE49-F238E27FC236}">
                <a16:creationId xmlns:a16="http://schemas.microsoft.com/office/drawing/2014/main" id="{A07D5607-7DB9-4EC5-B232-A5499445ED56}"/>
              </a:ext>
            </a:extLst>
          </p:cNvPr>
          <p:cNvSpPr>
            <a:spLocks noGrp="1"/>
          </p:cNvSpPr>
          <p:nvPr>
            <p:ph sz="half" idx="2"/>
          </p:nvPr>
        </p:nvSpPr>
        <p:spPr>
          <a:xfrm>
            <a:off x="839788" y="2147582"/>
            <a:ext cx="10515600" cy="4042081"/>
          </a:xfrm>
        </p:spPr>
        <p:txBody>
          <a:bodyPr/>
          <a:lstStyle/>
          <a:p>
            <a:pPr marL="457200" indent="-457200">
              <a:buFont typeface="+mj-lt"/>
              <a:buAutoNum type="alphaUcPeriod"/>
            </a:pPr>
            <a:r>
              <a:rPr lang="en-US" dirty="0"/>
              <a:t>Grant Summary Information</a:t>
            </a:r>
          </a:p>
          <a:p>
            <a:pPr marL="457200" indent="-457200">
              <a:buFont typeface="+mj-lt"/>
              <a:buAutoNum type="alphaUcPeriod"/>
            </a:pPr>
            <a:r>
              <a:rPr lang="en-US" dirty="0"/>
              <a:t>Participant Summary Information</a:t>
            </a:r>
          </a:p>
          <a:p>
            <a:pPr marL="457200" indent="-457200">
              <a:buFont typeface="+mj-lt"/>
              <a:buAutoNum type="alphaUcPeriod"/>
            </a:pPr>
            <a:r>
              <a:rPr lang="en-US" dirty="0"/>
              <a:t>Employment Status at Participation</a:t>
            </a:r>
          </a:p>
          <a:p>
            <a:pPr marL="457200" indent="-457200">
              <a:buFont typeface="+mj-lt"/>
              <a:buAutoNum type="alphaUcPeriod"/>
            </a:pPr>
            <a:r>
              <a:rPr lang="en-US" dirty="0"/>
              <a:t>Program Services and Training Activities</a:t>
            </a:r>
          </a:p>
          <a:p>
            <a:pPr marL="457200" indent="-457200">
              <a:buFont typeface="+mj-lt"/>
              <a:buAutoNum type="alphaUcPeriod"/>
            </a:pPr>
            <a:r>
              <a:rPr lang="en-US" dirty="0"/>
              <a:t>Training Program Outcomes</a:t>
            </a:r>
          </a:p>
          <a:p>
            <a:pPr marL="457200" indent="-457200">
              <a:buFont typeface="+mj-lt"/>
              <a:buAutoNum type="alphaUcPeriod"/>
            </a:pPr>
            <a:r>
              <a:rPr lang="en-US" dirty="0"/>
              <a:t>Employment Outcomes</a:t>
            </a:r>
          </a:p>
          <a:p>
            <a:pPr marL="457200" indent="-457200">
              <a:buFont typeface="+mj-lt"/>
              <a:buAutoNum type="alphaUcPeriod"/>
            </a:pPr>
            <a:r>
              <a:rPr lang="en-US" dirty="0"/>
              <a:t>WIOA Primary Indicators of Performance</a:t>
            </a:r>
          </a:p>
        </p:txBody>
      </p:sp>
    </p:spTree>
    <p:extLst>
      <p:ext uri="{BB962C8B-B14F-4D97-AF65-F5344CB8AC3E}">
        <p14:creationId xmlns:p14="http://schemas.microsoft.com/office/powerpoint/2010/main" val="724404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96C4BC-6A15-44C1-B2D2-31CC1EE831EF}"/>
              </a:ext>
            </a:extLst>
          </p:cNvPr>
          <p:cNvSpPr>
            <a:spLocks noGrp="1"/>
          </p:cNvSpPr>
          <p:nvPr>
            <p:ph type="sldNum" sz="quarter" idx="12"/>
          </p:nvPr>
        </p:nvSpPr>
        <p:spPr/>
        <p:txBody>
          <a:bodyPr/>
          <a:lstStyle/>
          <a:p>
            <a:fld id="{706D636C-90A3-4979-BA37-BAB384B22101}" type="slidenum">
              <a:rPr lang="en-US" smtClean="0"/>
              <a:pPr/>
              <a:t>57</a:t>
            </a:fld>
            <a:endParaRPr lang="en-US" dirty="0"/>
          </a:p>
        </p:txBody>
      </p:sp>
      <p:sp>
        <p:nvSpPr>
          <p:cNvPr id="2" name="Title 1">
            <a:extLst>
              <a:ext uri="{FF2B5EF4-FFF2-40B4-BE49-F238E27FC236}">
                <a16:creationId xmlns:a16="http://schemas.microsoft.com/office/drawing/2014/main" id="{473749EE-76BF-4F56-9D01-78A43C3B23D5}"/>
              </a:ext>
            </a:extLst>
          </p:cNvPr>
          <p:cNvSpPr>
            <a:spLocks noGrp="1"/>
          </p:cNvSpPr>
          <p:nvPr>
            <p:ph type="title"/>
          </p:nvPr>
        </p:nvSpPr>
        <p:spPr/>
        <p:txBody>
          <a:bodyPr/>
          <a:lstStyle/>
          <a:p>
            <a:r>
              <a:rPr lang="en-US"/>
              <a:t>H-1B QPR Aggregation Rules:  Sections A-D</a:t>
            </a:r>
            <a:endParaRPr lang="en-US" dirty="0"/>
          </a:p>
        </p:txBody>
      </p:sp>
      <p:sp>
        <p:nvSpPr>
          <p:cNvPr id="5" name="Content Placeholder 4">
            <a:extLst>
              <a:ext uri="{FF2B5EF4-FFF2-40B4-BE49-F238E27FC236}">
                <a16:creationId xmlns:a16="http://schemas.microsoft.com/office/drawing/2014/main" id="{FE0406DD-9EA4-4F52-9C01-C740F0EF40D9}"/>
              </a:ext>
            </a:extLst>
          </p:cNvPr>
          <p:cNvSpPr>
            <a:spLocks noGrp="1"/>
          </p:cNvSpPr>
          <p:nvPr>
            <p:ph idx="1"/>
          </p:nvPr>
        </p:nvSpPr>
        <p:spPr/>
        <p:txBody>
          <a:bodyPr/>
          <a:lstStyle/>
          <a:p>
            <a:r>
              <a:rPr lang="en-US" b="1" dirty="0"/>
              <a:t>Total Participants Served (A2)</a:t>
            </a:r>
          </a:p>
          <a:p>
            <a:pPr lvl="1"/>
            <a:r>
              <a:rPr lang="en-US" dirty="0"/>
              <a:t>PIRL 900 Date of Program Entry (WIOA) </a:t>
            </a:r>
          </a:p>
          <a:p>
            <a:r>
              <a:rPr lang="en-US" b="1" dirty="0"/>
              <a:t>Total Participants Unemployed at Program Participation (C1)</a:t>
            </a:r>
          </a:p>
          <a:p>
            <a:pPr lvl="1"/>
            <a:r>
              <a:rPr lang="en-US" dirty="0"/>
              <a:t>PIRL 400 Employment Status is 0, Unemployed or 2, Employed, but Received Notice of Termination; and PIRL 900 Date of Program Entry (WIOA)</a:t>
            </a:r>
          </a:p>
          <a:p>
            <a:r>
              <a:rPr lang="en-US" dirty="0"/>
              <a:t> </a:t>
            </a:r>
            <a:r>
              <a:rPr lang="en-US" b="1" dirty="0"/>
              <a:t>Total Participants Began Training (D6)</a:t>
            </a:r>
          </a:p>
          <a:p>
            <a:pPr lvl="1"/>
            <a:r>
              <a:rPr lang="en-US" dirty="0"/>
              <a:t>PIRL 900 Date of Program Entry and PIRL 1302 Date Entered Training #1</a:t>
            </a:r>
          </a:p>
        </p:txBody>
      </p:sp>
    </p:spTree>
    <p:extLst>
      <p:ext uri="{BB962C8B-B14F-4D97-AF65-F5344CB8AC3E}">
        <p14:creationId xmlns:p14="http://schemas.microsoft.com/office/powerpoint/2010/main" val="42415799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96C4BC-6A15-44C1-B2D2-31CC1EE831EF}"/>
              </a:ext>
            </a:extLst>
          </p:cNvPr>
          <p:cNvSpPr>
            <a:spLocks noGrp="1"/>
          </p:cNvSpPr>
          <p:nvPr>
            <p:ph type="sldNum" sz="quarter" idx="12"/>
          </p:nvPr>
        </p:nvSpPr>
        <p:spPr/>
        <p:txBody>
          <a:bodyPr/>
          <a:lstStyle/>
          <a:p>
            <a:fld id="{706D636C-90A3-4979-BA37-BAB384B22101}" type="slidenum">
              <a:rPr lang="en-US" smtClean="0"/>
              <a:pPr/>
              <a:t>58</a:t>
            </a:fld>
            <a:endParaRPr lang="en-US" dirty="0"/>
          </a:p>
        </p:txBody>
      </p:sp>
      <p:sp>
        <p:nvSpPr>
          <p:cNvPr id="8" name="Title 7">
            <a:extLst>
              <a:ext uri="{FF2B5EF4-FFF2-40B4-BE49-F238E27FC236}">
                <a16:creationId xmlns:a16="http://schemas.microsoft.com/office/drawing/2014/main" id="{CF91F749-14D9-4669-B9B8-A6A5E85B8DB8}"/>
              </a:ext>
            </a:extLst>
          </p:cNvPr>
          <p:cNvSpPr>
            <a:spLocks noGrp="1"/>
          </p:cNvSpPr>
          <p:nvPr>
            <p:ph type="title"/>
          </p:nvPr>
        </p:nvSpPr>
        <p:spPr/>
        <p:txBody>
          <a:bodyPr/>
          <a:lstStyle/>
          <a:p>
            <a:r>
              <a:rPr lang="en-US"/>
              <a:t>H-1B QPR Aggregation Rules: Sections E-G</a:t>
            </a:r>
            <a:endParaRPr lang="en-US" dirty="0"/>
          </a:p>
        </p:txBody>
      </p:sp>
      <p:sp>
        <p:nvSpPr>
          <p:cNvPr id="10" name="Content Placeholder 9">
            <a:extLst>
              <a:ext uri="{FF2B5EF4-FFF2-40B4-BE49-F238E27FC236}">
                <a16:creationId xmlns:a16="http://schemas.microsoft.com/office/drawing/2014/main" id="{8BB8034F-EEC6-4647-AFEF-6D76F36A6B3E}"/>
              </a:ext>
            </a:extLst>
          </p:cNvPr>
          <p:cNvSpPr>
            <a:spLocks noGrp="1"/>
          </p:cNvSpPr>
          <p:nvPr>
            <p:ph idx="1"/>
          </p:nvPr>
        </p:nvSpPr>
        <p:spPr/>
        <p:txBody>
          <a:bodyPr/>
          <a:lstStyle/>
          <a:p>
            <a:r>
              <a:rPr lang="en-US" b="1" dirty="0"/>
              <a:t>Number Completed Education/Job Training (E1)</a:t>
            </a:r>
          </a:p>
          <a:p>
            <a:pPr lvl="1"/>
            <a:r>
              <a:rPr lang="en-US" dirty="0"/>
              <a:t>PIRL 1307/1312/1317 Training Completed #1/#2/#3 is 1 *and* PIRL 1813 Date Completed  [only one of PIRL 1307/1312/1317 is necessary]</a:t>
            </a:r>
          </a:p>
          <a:p>
            <a:r>
              <a:rPr lang="en-US" b="1" dirty="0"/>
              <a:t>Total Participants Entered Employment (F1)</a:t>
            </a:r>
          </a:p>
          <a:p>
            <a:pPr lvl="1"/>
            <a:r>
              <a:rPr lang="en-US" dirty="0"/>
              <a:t>PIRL 2118 Date Entered Employment</a:t>
            </a:r>
          </a:p>
          <a:p>
            <a:r>
              <a:rPr lang="en-US" b="1" dirty="0"/>
              <a:t>Incumbent Workers that Advance into New Position (F3)</a:t>
            </a:r>
          </a:p>
          <a:p>
            <a:pPr lvl="1"/>
            <a:r>
              <a:rPr lang="en-US" dirty="0"/>
              <a:t>PIRL 1813 Date Completed *and* PIRL 907 Receipt of Incumbent Worker Training is 4 *and* PIRL 2120/2122/2124 Incumbent Worker Advance into New Position in 1st/2nd/3rd Quarter after Completion is 1 [only one of PIRL 2120/2122/2124 is necessary]</a:t>
            </a:r>
          </a:p>
        </p:txBody>
      </p:sp>
    </p:spTree>
    <p:extLst>
      <p:ext uri="{BB962C8B-B14F-4D97-AF65-F5344CB8AC3E}">
        <p14:creationId xmlns:p14="http://schemas.microsoft.com/office/powerpoint/2010/main" val="30374322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Knowledge Check!</a:t>
            </a:r>
            <a:endParaRPr lang="en-US" dirty="0"/>
          </a:p>
        </p:txBody>
      </p:sp>
      <p:sp>
        <p:nvSpPr>
          <p:cNvPr id="5" name="Text Placeholder 4">
            <a:extLst>
              <a:ext uri="{FF2B5EF4-FFF2-40B4-BE49-F238E27FC236}">
                <a16:creationId xmlns:a16="http://schemas.microsoft.com/office/drawing/2014/main" id="{A23D67EE-DACD-449E-A530-DB331E065273}"/>
              </a:ext>
            </a:extLst>
          </p:cNvPr>
          <p:cNvSpPr>
            <a:spLocks noGrp="1"/>
          </p:cNvSpPr>
          <p:nvPr>
            <p:ph type="body" idx="14"/>
          </p:nvPr>
        </p:nvSpPr>
        <p:spPr/>
        <p:txBody>
          <a:bodyPr>
            <a:normAutofit/>
          </a:bodyPr>
          <a:lstStyle/>
          <a:p>
            <a:r>
              <a:rPr lang="en-US" sz="2800" dirty="0"/>
              <a:t>True or False:  </a:t>
            </a:r>
          </a:p>
          <a:p>
            <a:r>
              <a:rPr lang="en-US" sz="2800" dirty="0"/>
              <a:t>WIPS uses Social Security Numbers to aggregate all of the WIOA Primary Indicators of Performance. </a:t>
            </a:r>
          </a:p>
        </p:txBody>
      </p:sp>
      <p:sp>
        <p:nvSpPr>
          <p:cNvPr id="3" name="Content Placeholder 2"/>
          <p:cNvSpPr>
            <a:spLocks noGrp="1"/>
          </p:cNvSpPr>
          <p:nvPr>
            <p:ph idx="1"/>
          </p:nvPr>
        </p:nvSpPr>
        <p:spPr/>
        <p:txBody>
          <a:bodyPr>
            <a:normAutofit/>
          </a:bodyPr>
          <a:lstStyle/>
          <a:p>
            <a:r>
              <a:rPr lang="en-US" sz="2800" dirty="0"/>
              <a:t>True </a:t>
            </a:r>
          </a:p>
          <a:p>
            <a:r>
              <a:rPr lang="en-US" sz="2800" dirty="0"/>
              <a:t>False </a:t>
            </a:r>
          </a:p>
        </p:txBody>
      </p:sp>
    </p:spTree>
    <p:extLst>
      <p:ext uri="{BB962C8B-B14F-4D97-AF65-F5344CB8AC3E}">
        <p14:creationId xmlns:p14="http://schemas.microsoft.com/office/powerpoint/2010/main" val="964357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Polling Question</a:t>
            </a:r>
            <a:endParaRPr lang="en-US" dirty="0"/>
          </a:p>
        </p:txBody>
      </p:sp>
      <p:sp>
        <p:nvSpPr>
          <p:cNvPr id="5" name="Text Placeholder 4">
            <a:extLst>
              <a:ext uri="{FF2B5EF4-FFF2-40B4-BE49-F238E27FC236}">
                <a16:creationId xmlns:a16="http://schemas.microsoft.com/office/drawing/2014/main" id="{CD41099E-0626-4B46-B6EC-9217083482B9}"/>
              </a:ext>
            </a:extLst>
          </p:cNvPr>
          <p:cNvSpPr>
            <a:spLocks noGrp="1"/>
          </p:cNvSpPr>
          <p:nvPr>
            <p:ph type="body" idx="14"/>
          </p:nvPr>
        </p:nvSpPr>
        <p:spPr/>
        <p:txBody>
          <a:bodyPr>
            <a:normAutofit/>
          </a:bodyPr>
          <a:lstStyle/>
          <a:p>
            <a:r>
              <a:rPr lang="en-US" sz="2800" dirty="0"/>
              <a:t>Using the poll, select the role that you play in your H-1B Scaling Apprenticeship grant. For this grant initiative I am the:</a:t>
            </a:r>
          </a:p>
        </p:txBody>
      </p:sp>
      <p:sp>
        <p:nvSpPr>
          <p:cNvPr id="3" name="Content Placeholder 2"/>
          <p:cNvSpPr>
            <a:spLocks noGrp="1"/>
          </p:cNvSpPr>
          <p:nvPr>
            <p:ph idx="1"/>
          </p:nvPr>
        </p:nvSpPr>
        <p:spPr/>
        <p:txBody>
          <a:bodyPr>
            <a:normAutofit/>
          </a:bodyPr>
          <a:lstStyle/>
          <a:p>
            <a:pPr lvl="1"/>
            <a:r>
              <a:rPr lang="en-US" sz="2800" dirty="0"/>
              <a:t>Authorized Representative</a:t>
            </a:r>
          </a:p>
          <a:p>
            <a:pPr lvl="1"/>
            <a:r>
              <a:rPr lang="en-US" sz="2800" dirty="0"/>
              <a:t>Program Director/Manager</a:t>
            </a:r>
          </a:p>
          <a:p>
            <a:pPr lvl="1"/>
            <a:r>
              <a:rPr lang="en-US" sz="2800" dirty="0"/>
              <a:t>IT/Data Manager or staff</a:t>
            </a:r>
          </a:p>
          <a:p>
            <a:pPr lvl="1"/>
            <a:r>
              <a:rPr lang="en-US" sz="2800" dirty="0"/>
              <a:t>Training Partner</a:t>
            </a:r>
          </a:p>
          <a:p>
            <a:pPr lvl="1"/>
            <a:r>
              <a:rPr lang="en-US" sz="2800" dirty="0"/>
              <a:t>Employer Partner</a:t>
            </a:r>
          </a:p>
          <a:p>
            <a:pPr lvl="1"/>
            <a:r>
              <a:rPr lang="en-US" sz="2800" dirty="0"/>
              <a:t>Service Provider</a:t>
            </a:r>
          </a:p>
          <a:p>
            <a:pPr lvl="1"/>
            <a:r>
              <a:rPr lang="en-US" sz="2800" dirty="0"/>
              <a:t>Other (case manager, job developer or employment specialist)</a:t>
            </a:r>
          </a:p>
        </p:txBody>
      </p:sp>
    </p:spTree>
    <p:extLst>
      <p:ext uri="{BB962C8B-B14F-4D97-AF65-F5344CB8AC3E}">
        <p14:creationId xmlns:p14="http://schemas.microsoft.com/office/powerpoint/2010/main" val="13531246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9B2810-B235-4E0B-9500-9F03F41122FE}"/>
              </a:ext>
            </a:extLst>
          </p:cNvPr>
          <p:cNvSpPr>
            <a:spLocks noGrp="1"/>
          </p:cNvSpPr>
          <p:nvPr>
            <p:ph type="title"/>
          </p:nvPr>
        </p:nvSpPr>
        <p:spPr/>
        <p:txBody>
          <a:bodyPr/>
          <a:lstStyle/>
          <a:p>
            <a:r>
              <a:rPr lang="en-US" dirty="0"/>
              <a:t>Any Questions?</a:t>
            </a:r>
          </a:p>
        </p:txBody>
      </p:sp>
      <p:sp>
        <p:nvSpPr>
          <p:cNvPr id="4" name="Text Placeholder 3">
            <a:extLst>
              <a:ext uri="{FF2B5EF4-FFF2-40B4-BE49-F238E27FC236}">
                <a16:creationId xmlns:a16="http://schemas.microsoft.com/office/drawing/2014/main" id="{EC353DE8-1EC6-4522-A811-5C8ECE6AC36B}"/>
              </a:ext>
            </a:extLst>
          </p:cNvPr>
          <p:cNvSpPr>
            <a:spLocks noGrp="1"/>
          </p:cNvSpPr>
          <p:nvPr>
            <p:ph type="body" sz="quarter" idx="13"/>
          </p:nvPr>
        </p:nvSpPr>
        <p:spPr/>
        <p:txBody>
          <a:bodyPr/>
          <a:lstStyle/>
          <a:p>
            <a:r>
              <a:rPr lang="en-US" dirty="0"/>
              <a:t>Enter your questions in the chat window</a:t>
            </a:r>
          </a:p>
        </p:txBody>
      </p:sp>
      <p:sp>
        <p:nvSpPr>
          <p:cNvPr id="2" name="Slide Number Placeholder 1"/>
          <p:cNvSpPr>
            <a:spLocks noGrp="1"/>
          </p:cNvSpPr>
          <p:nvPr>
            <p:ph type="sldNum" sz="quarter" idx="4294967295"/>
          </p:nvPr>
        </p:nvSpPr>
        <p:spPr>
          <a:xfrm>
            <a:off x="11537950" y="6356350"/>
            <a:ext cx="654050" cy="365125"/>
          </a:xfrm>
        </p:spPr>
        <p:txBody>
          <a:bodyPr/>
          <a:lstStyle/>
          <a:p>
            <a:pPr algn="r" defTabSz="457200">
              <a:defRPr/>
            </a:pPr>
            <a:fld id="{706D636C-90A3-4979-BA37-BAB384B22101}" type="slidenum">
              <a:rPr lang="en-US" sz="1400" b="0">
                <a:solidFill>
                  <a:srgbClr val="124D95">
                    <a:lumMod val="40000"/>
                    <a:lumOff val="60000"/>
                  </a:srgbClr>
                </a:solidFill>
                <a:latin typeface="Arial" panose="020B0604020202020204"/>
              </a:rPr>
              <a:pPr algn="r" defTabSz="457200">
                <a:defRPr/>
              </a:pPr>
              <a:t>60</a:t>
            </a:fld>
            <a:endParaRPr lang="en-US" sz="1400" b="0" dirty="0">
              <a:solidFill>
                <a:srgbClr val="124D95">
                  <a:lumMod val="40000"/>
                  <a:lumOff val="60000"/>
                </a:srgbClr>
              </a:solidFill>
              <a:latin typeface="Arial" panose="020B0604020202020204"/>
            </a:endParaRPr>
          </a:p>
        </p:txBody>
      </p:sp>
    </p:spTree>
    <p:extLst>
      <p:ext uri="{BB962C8B-B14F-4D97-AF65-F5344CB8AC3E}">
        <p14:creationId xmlns:p14="http://schemas.microsoft.com/office/powerpoint/2010/main" val="22723231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Next Steps:</a:t>
            </a:r>
            <a:br>
              <a:rPr lang="en-US"/>
            </a:br>
            <a:r>
              <a:rPr lang="en-US"/>
              <a:t>Your Action Items</a:t>
            </a:r>
            <a:endParaRPr lang="en-US" dirty="0"/>
          </a:p>
        </p:txBody>
      </p:sp>
      <p:sp>
        <p:nvSpPr>
          <p:cNvPr id="3" name="Text Placeholder 2"/>
          <p:cNvSpPr>
            <a:spLocks noGrp="1"/>
          </p:cNvSpPr>
          <p:nvPr>
            <p:ph type="body" idx="1"/>
          </p:nvPr>
        </p:nvSpPr>
        <p:spPr/>
        <p:txBody>
          <a:bodyPr/>
          <a:lstStyle/>
          <a:p>
            <a:r>
              <a:rPr lang="en-US"/>
              <a:t>What should we do …</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61</a:t>
            </a:fld>
            <a:endParaRPr lang="en-US" dirty="0"/>
          </a:p>
        </p:txBody>
      </p:sp>
    </p:spTree>
    <p:extLst>
      <p:ext uri="{BB962C8B-B14F-4D97-AF65-F5344CB8AC3E}">
        <p14:creationId xmlns:p14="http://schemas.microsoft.com/office/powerpoint/2010/main" val="42743455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96C4BC-6A15-44C1-B2D2-31CC1EE831EF}"/>
              </a:ext>
            </a:extLst>
          </p:cNvPr>
          <p:cNvSpPr>
            <a:spLocks noGrp="1"/>
          </p:cNvSpPr>
          <p:nvPr>
            <p:ph type="sldNum" sz="quarter" idx="12"/>
          </p:nvPr>
        </p:nvSpPr>
        <p:spPr/>
        <p:txBody>
          <a:bodyPr/>
          <a:lstStyle/>
          <a:p>
            <a:fld id="{706D636C-90A3-4979-BA37-BAB384B22101}" type="slidenum">
              <a:rPr lang="en-US" smtClean="0"/>
              <a:pPr/>
              <a:t>62</a:t>
            </a:fld>
            <a:endParaRPr lang="en-US" dirty="0"/>
          </a:p>
        </p:txBody>
      </p:sp>
      <p:sp>
        <p:nvSpPr>
          <p:cNvPr id="2" name="Title 1">
            <a:extLst>
              <a:ext uri="{FF2B5EF4-FFF2-40B4-BE49-F238E27FC236}">
                <a16:creationId xmlns:a16="http://schemas.microsoft.com/office/drawing/2014/main" id="{A43783D3-FDC6-4673-A372-F4DC7A41142A}"/>
              </a:ext>
            </a:extLst>
          </p:cNvPr>
          <p:cNvSpPr>
            <a:spLocks noGrp="1"/>
          </p:cNvSpPr>
          <p:nvPr>
            <p:ph type="title"/>
          </p:nvPr>
        </p:nvSpPr>
        <p:spPr/>
        <p:txBody>
          <a:bodyPr/>
          <a:lstStyle/>
          <a:p>
            <a:r>
              <a:rPr lang="en-US"/>
              <a:t>Quarter Ending: H-1B Reporting Reminders</a:t>
            </a:r>
            <a:endParaRPr lang="en-US" dirty="0"/>
          </a:p>
        </p:txBody>
      </p:sp>
      <p:sp>
        <p:nvSpPr>
          <p:cNvPr id="4" name="Content Placeholder 3">
            <a:extLst>
              <a:ext uri="{FF2B5EF4-FFF2-40B4-BE49-F238E27FC236}">
                <a16:creationId xmlns:a16="http://schemas.microsoft.com/office/drawing/2014/main" id="{CACBEA56-198D-45EB-879C-28D75388D591}"/>
              </a:ext>
            </a:extLst>
          </p:cNvPr>
          <p:cNvSpPr>
            <a:spLocks noGrp="1"/>
          </p:cNvSpPr>
          <p:nvPr>
            <p:ph type="body" idx="1"/>
          </p:nvPr>
        </p:nvSpPr>
        <p:spPr>
          <a:xfrm>
            <a:off x="839788" y="999279"/>
            <a:ext cx="10515600" cy="644963"/>
          </a:xfrm>
        </p:spPr>
        <p:txBody>
          <a:bodyPr>
            <a:normAutofit/>
          </a:bodyPr>
          <a:lstStyle/>
          <a:p>
            <a:pPr lvl="1"/>
            <a:r>
              <a:rPr lang="en-US" sz="2800" u="sng" dirty="0"/>
              <a:t>Reporting Deadline: </a:t>
            </a:r>
            <a:r>
              <a:rPr lang="en-US" sz="2800" u="sng" dirty="0">
                <a:solidFill>
                  <a:schemeClr val="accent5"/>
                </a:solidFill>
              </a:rPr>
              <a:t>February 14, 2020</a:t>
            </a:r>
          </a:p>
        </p:txBody>
      </p:sp>
      <p:sp>
        <p:nvSpPr>
          <p:cNvPr id="10" name="Content Placeholder 9">
            <a:extLst>
              <a:ext uri="{FF2B5EF4-FFF2-40B4-BE49-F238E27FC236}">
                <a16:creationId xmlns:a16="http://schemas.microsoft.com/office/drawing/2014/main" id="{F5B7A9E7-48E9-4A20-9BAC-527E438F4CAF}"/>
              </a:ext>
            </a:extLst>
          </p:cNvPr>
          <p:cNvSpPr>
            <a:spLocks noGrp="1"/>
          </p:cNvSpPr>
          <p:nvPr>
            <p:ph sz="half" idx="2"/>
          </p:nvPr>
        </p:nvSpPr>
        <p:spPr>
          <a:xfrm>
            <a:off x="839788" y="1810930"/>
            <a:ext cx="10515600" cy="4378734"/>
          </a:xfrm>
        </p:spPr>
        <p:txBody>
          <a:bodyPr/>
          <a:lstStyle/>
          <a:p>
            <a:r>
              <a:rPr lang="en-US" sz="2000" b="1" dirty="0"/>
              <a:t>Next steps for grantees</a:t>
            </a:r>
          </a:p>
          <a:p>
            <a:pPr lvl="1"/>
            <a:r>
              <a:rPr lang="en-US" sz="2000" dirty="0"/>
              <a:t>Review new performance reporting handbook (and other technical assistance materials—see next slide)</a:t>
            </a:r>
          </a:p>
          <a:p>
            <a:pPr lvl="1"/>
            <a:r>
              <a:rPr lang="en-US" sz="2000" dirty="0"/>
              <a:t>Attend H-1B SA Performance Reporting Office Hours</a:t>
            </a:r>
          </a:p>
          <a:p>
            <a:pPr lvl="2"/>
            <a:r>
              <a:rPr lang="en-US" sz="1800" dirty="0"/>
              <a:t>Wednesday January 22, 2020 1:00PM to 2:00 PM EST</a:t>
            </a:r>
          </a:p>
          <a:p>
            <a:pPr lvl="2"/>
            <a:r>
              <a:rPr lang="en-US" sz="1800" dirty="0"/>
              <a:t>Tuesday, January 28, 2020 1:00PM to 2:00 PM EST</a:t>
            </a:r>
          </a:p>
          <a:p>
            <a:pPr lvl="2"/>
            <a:r>
              <a:rPr lang="en-US" sz="1800" dirty="0"/>
              <a:t>Tuesday, February 4, 2020 1:00PM to 2:00 PM EST</a:t>
            </a:r>
          </a:p>
          <a:p>
            <a:pPr lvl="1"/>
            <a:r>
              <a:rPr lang="en-US" sz="2000" dirty="0"/>
              <a:t>Submit and certify your grant’s QNR and data file in WIPS</a:t>
            </a:r>
          </a:p>
          <a:p>
            <a:pPr lvl="2"/>
            <a:r>
              <a:rPr lang="en-US" sz="1800" dirty="0">
                <a:solidFill>
                  <a:schemeClr val="accent5"/>
                </a:solidFill>
              </a:rPr>
              <a:t>Don’t forget Section B in the QNR</a:t>
            </a:r>
          </a:p>
          <a:p>
            <a:pPr lvl="2"/>
            <a:r>
              <a:rPr lang="en-US" sz="1800" dirty="0">
                <a:solidFill>
                  <a:schemeClr val="accent5"/>
                </a:solidFill>
              </a:rPr>
              <a:t>Start early!  </a:t>
            </a:r>
          </a:p>
          <a:p>
            <a:pPr lvl="1"/>
            <a:r>
              <a:rPr lang="en-US" sz="2000" dirty="0"/>
              <a:t>Contact the Scaling Apprenticeship mailbox (</a:t>
            </a:r>
            <a:r>
              <a:rPr lang="en-US" sz="2000" dirty="0">
                <a:hlinkClick r:id="rId3"/>
              </a:rPr>
              <a:t>ScalingApprenticeship@dol.gov</a:t>
            </a:r>
            <a:r>
              <a:rPr lang="en-US" sz="2000" dirty="0"/>
              <a:t> for performance reporting technical assistance. Please make sure to cc your FPO. </a:t>
            </a:r>
            <a:r>
              <a:rPr lang="en-US" dirty="0"/>
              <a:t> </a:t>
            </a:r>
          </a:p>
          <a:p>
            <a:endParaRPr lang="en-US" dirty="0"/>
          </a:p>
        </p:txBody>
      </p:sp>
    </p:spTree>
    <p:extLst>
      <p:ext uri="{BB962C8B-B14F-4D97-AF65-F5344CB8AC3E}">
        <p14:creationId xmlns:p14="http://schemas.microsoft.com/office/powerpoint/2010/main" val="36505849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96C4BC-6A15-44C1-B2D2-31CC1EE831EF}"/>
              </a:ext>
            </a:extLst>
          </p:cNvPr>
          <p:cNvSpPr>
            <a:spLocks noGrp="1"/>
          </p:cNvSpPr>
          <p:nvPr>
            <p:ph type="sldNum" sz="quarter" idx="12"/>
          </p:nvPr>
        </p:nvSpPr>
        <p:spPr/>
        <p:txBody>
          <a:bodyPr/>
          <a:lstStyle/>
          <a:p>
            <a:fld id="{706D636C-90A3-4979-BA37-BAB384B22101}" type="slidenum">
              <a:rPr lang="en-US" smtClean="0"/>
              <a:pPr/>
              <a:t>63</a:t>
            </a:fld>
            <a:endParaRPr lang="en-US" dirty="0"/>
          </a:p>
        </p:txBody>
      </p:sp>
      <p:sp>
        <p:nvSpPr>
          <p:cNvPr id="4" name="Title 3">
            <a:extLst>
              <a:ext uri="{FF2B5EF4-FFF2-40B4-BE49-F238E27FC236}">
                <a16:creationId xmlns:a16="http://schemas.microsoft.com/office/drawing/2014/main" id="{3045CC4F-C89D-4A68-A8E9-69E336621E73}"/>
              </a:ext>
            </a:extLst>
          </p:cNvPr>
          <p:cNvSpPr>
            <a:spLocks noGrp="1"/>
          </p:cNvSpPr>
          <p:nvPr>
            <p:ph type="title"/>
          </p:nvPr>
        </p:nvSpPr>
        <p:spPr/>
        <p:txBody>
          <a:bodyPr>
            <a:normAutofit fontScale="90000"/>
          </a:bodyPr>
          <a:lstStyle/>
          <a:p>
            <a:r>
              <a:rPr lang="en-US"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latin typeface="Arial" panose="020B0604020202020204"/>
              </a:rPr>
              <a:t>Current Scaling Apprenticeship Performance Resources</a:t>
            </a:r>
            <a:endParaRPr lang="en-US" dirty="0"/>
          </a:p>
        </p:txBody>
      </p:sp>
      <p:sp>
        <p:nvSpPr>
          <p:cNvPr id="8" name="Content Placeholder 7">
            <a:extLst>
              <a:ext uri="{FF2B5EF4-FFF2-40B4-BE49-F238E27FC236}">
                <a16:creationId xmlns:a16="http://schemas.microsoft.com/office/drawing/2014/main" id="{26D0A7C8-A9DD-4D27-8C1B-E49B90C7D38E}"/>
              </a:ext>
            </a:extLst>
          </p:cNvPr>
          <p:cNvSpPr>
            <a:spLocks noGrp="1"/>
          </p:cNvSpPr>
          <p:nvPr>
            <p:ph idx="1"/>
          </p:nvPr>
        </p:nvSpPr>
        <p:spPr/>
        <p:txBody>
          <a:bodyPr>
            <a:normAutofit/>
          </a:bodyPr>
          <a:lstStyle/>
          <a:p>
            <a:r>
              <a:rPr lang="en-US" dirty="0"/>
              <a:t>H-1B Grants Scaling Apprenticeship Performance Reporting Handbook 2.0 – new!</a:t>
            </a:r>
          </a:p>
          <a:p>
            <a:r>
              <a:rPr lang="en-US" dirty="0"/>
              <a:t>DOL PIRL for SA Grants – updated!</a:t>
            </a:r>
          </a:p>
          <a:p>
            <a:r>
              <a:rPr lang="en-US" dirty="0"/>
              <a:t>Joint Quarterly Narrative Performance Report Template (ETA -9179)</a:t>
            </a:r>
          </a:p>
          <a:p>
            <a:r>
              <a:rPr lang="en-US" dirty="0"/>
              <a:t>H-1B SA Sample Case Management File and Data File</a:t>
            </a:r>
          </a:p>
          <a:p>
            <a:r>
              <a:rPr lang="en-US" dirty="0"/>
              <a:t>H-1B SA Performance Reporting Toolkit</a:t>
            </a:r>
          </a:p>
          <a:p>
            <a:r>
              <a:rPr lang="en-US" dirty="0"/>
              <a:t>SA Performance Reporting Webinars 1.0 and 2.0</a:t>
            </a:r>
          </a:p>
          <a:p>
            <a:endParaRPr lang="en-US" dirty="0"/>
          </a:p>
          <a:p>
            <a:endParaRPr lang="en-US" dirty="0"/>
          </a:p>
          <a:p>
            <a:endParaRPr lang="en-US" dirty="0"/>
          </a:p>
          <a:p>
            <a:endParaRPr lang="en-US" dirty="0"/>
          </a:p>
          <a:p>
            <a:endParaRPr lang="en-US" dirty="0"/>
          </a:p>
        </p:txBody>
      </p:sp>
      <p:pic>
        <p:nvPicPr>
          <p:cNvPr id="6" name="Picture 5">
            <a:extLst>
              <a:ext uri="{FF2B5EF4-FFF2-40B4-BE49-F238E27FC236}">
                <a16:creationId xmlns:a16="http://schemas.microsoft.com/office/drawing/2014/main" id="{C3C89350-D02E-4C32-BF03-A521343EC508}"/>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995956">
            <a:off x="2186167" y="5420265"/>
            <a:ext cx="1294965" cy="789020"/>
          </a:xfrm>
          <a:prstGeom prst="rect">
            <a:avLst/>
          </a:prstGeom>
        </p:spPr>
      </p:pic>
      <p:sp>
        <p:nvSpPr>
          <p:cNvPr id="7" name="Rectangle 6"/>
          <p:cNvSpPr/>
          <p:nvPr/>
        </p:nvSpPr>
        <p:spPr>
          <a:xfrm>
            <a:off x="3540125" y="5313155"/>
            <a:ext cx="6160466" cy="923330"/>
          </a:xfrm>
          <a:prstGeom prst="rect">
            <a:avLst/>
          </a:prstGeom>
          <a:solidFill>
            <a:schemeClr val="bg2">
              <a:lumMod val="90000"/>
            </a:schemeClr>
          </a:solidFill>
        </p:spPr>
        <p:txBody>
          <a:bodyPr wrap="square">
            <a:spAutoFit/>
          </a:bodyPr>
          <a:lstStyle/>
          <a:p>
            <a:pPr defTabSz="457200">
              <a:defRPr/>
            </a:pPr>
            <a:r>
              <a:rPr lang="en-US" dirty="0">
                <a:solidFill>
                  <a:srgbClr val="242021"/>
                </a:solidFill>
                <a:latin typeface="Arial" panose="020B0604020202020204"/>
                <a:hlinkClick r:id="rId4"/>
              </a:rPr>
              <a:t>https://www.workforcegps.org/events/2019/08/29/17/30/H-1B-Scaling-Apprenticeship-Performance-Reporting-Orientation-Webinar-1-0</a:t>
            </a:r>
            <a:endParaRPr lang="en-US" dirty="0">
              <a:solidFill>
                <a:srgbClr val="242021"/>
              </a:solidFill>
              <a:latin typeface="Arial" panose="020B0604020202020204"/>
            </a:endParaRPr>
          </a:p>
        </p:txBody>
      </p:sp>
    </p:spTree>
    <p:extLst>
      <p:ext uri="{BB962C8B-B14F-4D97-AF65-F5344CB8AC3E}">
        <p14:creationId xmlns:p14="http://schemas.microsoft.com/office/powerpoint/2010/main" val="15630774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06D636C-90A3-4979-BA37-BAB384B22101}" type="slidenum">
              <a:rPr lang="en-US" smtClean="0"/>
              <a:pPr/>
              <a:t>64</a:t>
            </a:fld>
            <a:endParaRPr lang="en-US" dirty="0"/>
          </a:p>
        </p:txBody>
      </p:sp>
      <p:sp>
        <p:nvSpPr>
          <p:cNvPr id="20" name="Title 19">
            <a:extLst>
              <a:ext uri="{FF2B5EF4-FFF2-40B4-BE49-F238E27FC236}">
                <a16:creationId xmlns:a16="http://schemas.microsoft.com/office/drawing/2014/main" id="{F4C8D3D4-62FD-4702-A54E-BA1BCAED9A12}"/>
              </a:ext>
            </a:extLst>
          </p:cNvPr>
          <p:cNvSpPr>
            <a:spLocks noGrp="1"/>
          </p:cNvSpPr>
          <p:nvPr>
            <p:ph type="title"/>
          </p:nvPr>
        </p:nvSpPr>
        <p:spPr/>
        <p:txBody>
          <a:bodyPr/>
          <a:lstStyle/>
          <a:p>
            <a:r>
              <a:rPr lang="en-US"/>
              <a:t>Polling Question</a:t>
            </a:r>
            <a:endParaRPr lang="en-US" dirty="0"/>
          </a:p>
        </p:txBody>
      </p:sp>
      <p:sp>
        <p:nvSpPr>
          <p:cNvPr id="22" name="Text Placeholder 21">
            <a:extLst>
              <a:ext uri="{FF2B5EF4-FFF2-40B4-BE49-F238E27FC236}">
                <a16:creationId xmlns:a16="http://schemas.microsoft.com/office/drawing/2014/main" id="{8734B37D-C3AA-417B-81D2-CF24A6DF8384}"/>
              </a:ext>
            </a:extLst>
          </p:cNvPr>
          <p:cNvSpPr>
            <a:spLocks noGrp="1"/>
          </p:cNvSpPr>
          <p:nvPr>
            <p:ph type="body" idx="14"/>
          </p:nvPr>
        </p:nvSpPr>
        <p:spPr/>
        <p:txBody>
          <a:bodyPr>
            <a:normAutofit/>
          </a:bodyPr>
          <a:lstStyle/>
          <a:p>
            <a:r>
              <a:rPr lang="en-US" sz="3200" dirty="0"/>
              <a:t>How prepared are you to submit your CSV data file in WIPS?? </a:t>
            </a:r>
          </a:p>
        </p:txBody>
      </p:sp>
      <p:sp>
        <p:nvSpPr>
          <p:cNvPr id="3" name="Content Placeholder 2"/>
          <p:cNvSpPr>
            <a:spLocks noGrp="1"/>
          </p:cNvSpPr>
          <p:nvPr>
            <p:ph idx="1"/>
          </p:nvPr>
        </p:nvSpPr>
        <p:spPr/>
        <p:txBody>
          <a:bodyPr/>
          <a:lstStyle/>
          <a:p>
            <a:pPr lvl="0"/>
            <a:r>
              <a:rPr lang="en-US"/>
              <a:t>Eeks! WIPS What?! We’re not ready.</a:t>
            </a:r>
          </a:p>
          <a:p>
            <a:pPr lvl="0"/>
            <a:r>
              <a:rPr lang="en-US"/>
              <a:t>Um…We are still collecting participant data.</a:t>
            </a:r>
          </a:p>
          <a:p>
            <a:pPr lvl="0"/>
            <a:r>
              <a:rPr lang="en-US"/>
              <a:t>Whew, almost there! We have participant data in our MIS data base. </a:t>
            </a:r>
          </a:p>
          <a:p>
            <a:pPr lvl="0"/>
            <a:r>
              <a:rPr lang="en-US"/>
              <a:t>Feeling great! We’re ready to upload a csv data file in WIPS.</a:t>
            </a:r>
            <a:endParaRPr lang="en-US" dirty="0"/>
          </a:p>
        </p:txBody>
      </p:sp>
    </p:spTree>
    <p:extLst>
      <p:ext uri="{BB962C8B-B14F-4D97-AF65-F5344CB8AC3E}">
        <p14:creationId xmlns:p14="http://schemas.microsoft.com/office/powerpoint/2010/main" val="31637816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391EB9-DC37-4068-9BE2-04EC01B8C136}"/>
              </a:ext>
            </a:extLst>
          </p:cNvPr>
          <p:cNvSpPr>
            <a:spLocks noGrp="1"/>
          </p:cNvSpPr>
          <p:nvPr>
            <p:ph type="ctrTitle"/>
          </p:nvPr>
        </p:nvSpPr>
        <p:spPr/>
        <p:txBody>
          <a:bodyPr/>
          <a:lstStyle/>
          <a:p>
            <a:r>
              <a:rPr lang="en-US"/>
              <a:t>Thank you for all </a:t>
            </a:r>
            <a:br>
              <a:rPr lang="en-US"/>
            </a:br>
            <a:r>
              <a:rPr lang="en-US"/>
              <a:t>your hard work!</a:t>
            </a:r>
            <a:endParaRPr lang="en-US" dirty="0"/>
          </a:p>
        </p:txBody>
      </p:sp>
      <p:sp>
        <p:nvSpPr>
          <p:cNvPr id="2" name="Slide Number Placeholder 1"/>
          <p:cNvSpPr>
            <a:spLocks noGrp="1"/>
          </p:cNvSpPr>
          <p:nvPr>
            <p:ph type="sldNum" sz="quarter" idx="4294967295"/>
          </p:nvPr>
        </p:nvSpPr>
        <p:spPr>
          <a:xfrm>
            <a:off x="11537950" y="6356350"/>
            <a:ext cx="654050" cy="365125"/>
          </a:xfrm>
        </p:spPr>
        <p:txBody>
          <a:bodyPr/>
          <a:lstStyle/>
          <a:p>
            <a:fld id="{706D636C-90A3-4979-BA37-BAB384B22101}" type="slidenum">
              <a:rPr lang="en-US" smtClean="0"/>
              <a:pPr/>
              <a:t>65</a:t>
            </a:fld>
            <a:endParaRPr lang="en-US" dirty="0"/>
          </a:p>
        </p:txBody>
      </p:sp>
    </p:spTree>
    <p:extLst>
      <p:ext uri="{BB962C8B-B14F-4D97-AF65-F5344CB8AC3E}">
        <p14:creationId xmlns:p14="http://schemas.microsoft.com/office/powerpoint/2010/main" val="523776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t>Today’s Agenda Items </a:t>
            </a:r>
            <a:endParaRPr lang="en-US" dirty="0"/>
          </a:p>
        </p:txBody>
      </p:sp>
      <p:sp>
        <p:nvSpPr>
          <p:cNvPr id="67586" name="Rectangle 3"/>
          <p:cNvSpPr>
            <a:spLocks noGrp="1" noChangeArrowheads="1"/>
          </p:cNvSpPr>
          <p:nvPr>
            <p:ph idx="1"/>
          </p:nvPr>
        </p:nvSpPr>
        <p:spPr>
          <a:xfrm>
            <a:off x="555333" y="1120668"/>
            <a:ext cx="11081334" cy="5039517"/>
          </a:xfrm>
        </p:spPr>
        <p:txBody>
          <a:bodyPr>
            <a:normAutofit/>
          </a:bodyPr>
          <a:lstStyle/>
          <a:p>
            <a:r>
              <a:rPr lang="en-US" sz="2800" dirty="0"/>
              <a:t>General SA Performance Reporting Policy Guidance and Announcements</a:t>
            </a:r>
          </a:p>
          <a:p>
            <a:r>
              <a:rPr lang="en-US" sz="2800" dirty="0"/>
              <a:t>Data File structure </a:t>
            </a:r>
          </a:p>
          <a:p>
            <a:r>
              <a:rPr lang="en-US" sz="2800" dirty="0"/>
              <a:t>WIPS submission process for data files</a:t>
            </a:r>
          </a:p>
          <a:p>
            <a:r>
              <a:rPr lang="en-US" sz="2800" dirty="0"/>
              <a:t>Review the aggregation rules used to generate the QPR</a:t>
            </a:r>
          </a:p>
        </p:txBody>
      </p:sp>
    </p:spTree>
    <p:extLst>
      <p:ext uri="{BB962C8B-B14F-4D97-AF65-F5344CB8AC3E}">
        <p14:creationId xmlns:p14="http://schemas.microsoft.com/office/powerpoint/2010/main" val="944063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SA Performance Reporting Overview and Policy Guidance</a:t>
            </a:r>
            <a:endParaRPr lang="en-US" dirty="0"/>
          </a:p>
        </p:txBody>
      </p:sp>
      <p:sp>
        <p:nvSpPr>
          <p:cNvPr id="4" name="Text Placeholder 3"/>
          <p:cNvSpPr>
            <a:spLocks noGrp="1"/>
          </p:cNvSpPr>
          <p:nvPr>
            <p:ph type="body" idx="1"/>
          </p:nvPr>
        </p:nvSpPr>
        <p:spPr/>
        <p:txBody>
          <a:bodyPr/>
          <a:lstStyle/>
          <a:p>
            <a:r>
              <a:rPr lang="en-US"/>
              <a:t>Webinar Objectives</a:t>
            </a:r>
          </a:p>
          <a:p>
            <a:r>
              <a:rPr lang="en-US"/>
              <a:t>Quarterly Progress Reporting Requirements</a:t>
            </a:r>
          </a:p>
          <a:p>
            <a:r>
              <a:rPr lang="en-US"/>
              <a:t>Guidance for the Quarter Ending 12/31/2019</a:t>
            </a:r>
            <a:endParaRPr lang="en-US" dirty="0"/>
          </a:p>
        </p:txBody>
      </p:sp>
      <p:sp>
        <p:nvSpPr>
          <p:cNvPr id="2" name="Slide Number Placeholder 1"/>
          <p:cNvSpPr>
            <a:spLocks noGrp="1"/>
          </p:cNvSpPr>
          <p:nvPr>
            <p:ph type="sldNum" sz="quarter" idx="10"/>
          </p:nvPr>
        </p:nvSpPr>
        <p:spPr/>
        <p:txBody>
          <a:bodyPr/>
          <a:lstStyle/>
          <a:p>
            <a:fld id="{706D636C-90A3-4979-BA37-BAB384B22101}" type="slidenum">
              <a:rPr lang="en-US" smtClean="0"/>
              <a:pPr/>
              <a:t>8</a:t>
            </a:fld>
            <a:endParaRPr lang="en-US" dirty="0"/>
          </a:p>
        </p:txBody>
      </p:sp>
    </p:spTree>
    <p:extLst>
      <p:ext uri="{BB962C8B-B14F-4D97-AF65-F5344CB8AC3E}">
        <p14:creationId xmlns:p14="http://schemas.microsoft.com/office/powerpoint/2010/main" val="2792306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06D636C-90A3-4979-BA37-BAB384B22101}" type="slidenum">
              <a:rPr lang="en-US" smtClean="0"/>
              <a:pPr/>
              <a:t>9</a:t>
            </a:fld>
            <a:endParaRPr lang="en-US"/>
          </a:p>
        </p:txBody>
      </p:sp>
      <p:sp>
        <p:nvSpPr>
          <p:cNvPr id="6" name="Title 5"/>
          <p:cNvSpPr>
            <a:spLocks noGrp="1"/>
          </p:cNvSpPr>
          <p:nvPr>
            <p:ph type="title"/>
          </p:nvPr>
        </p:nvSpPr>
        <p:spPr/>
        <p:txBody>
          <a:bodyPr/>
          <a:lstStyle/>
          <a:p>
            <a:r>
              <a:rPr lang="en-US"/>
              <a:t>Webinar Objectives:</a:t>
            </a:r>
            <a:endParaRPr lang="en-US" dirty="0"/>
          </a:p>
        </p:txBody>
      </p:sp>
      <p:sp>
        <p:nvSpPr>
          <p:cNvPr id="7" name="Content Placeholder 6"/>
          <p:cNvSpPr>
            <a:spLocks noGrp="1"/>
          </p:cNvSpPr>
          <p:nvPr>
            <p:ph idx="1"/>
          </p:nvPr>
        </p:nvSpPr>
        <p:spPr>
          <a:xfrm>
            <a:off x="555333" y="1137446"/>
            <a:ext cx="11081334" cy="5039517"/>
          </a:xfrm>
        </p:spPr>
        <p:txBody>
          <a:bodyPr/>
          <a:lstStyle/>
          <a:p>
            <a:r>
              <a:rPr lang="en-US" sz="2800" dirty="0"/>
              <a:t>Understand the technical aspects of turning a data file into a QPR:</a:t>
            </a:r>
          </a:p>
          <a:p>
            <a:pPr lvl="1"/>
            <a:r>
              <a:rPr lang="en-US" sz="2800" dirty="0"/>
              <a:t>Creating data files with participant data</a:t>
            </a:r>
          </a:p>
          <a:p>
            <a:pPr lvl="1"/>
            <a:r>
              <a:rPr lang="en-US" sz="2800" dirty="0"/>
              <a:t>Navigating the upload process for data files in WIPS</a:t>
            </a:r>
          </a:p>
          <a:p>
            <a:pPr lvl="1"/>
            <a:r>
              <a:rPr lang="en-US" sz="2800" dirty="0"/>
              <a:t>Resolving file errors that can arise when WIPS validates your data</a:t>
            </a:r>
          </a:p>
          <a:p>
            <a:pPr lvl="1"/>
            <a:r>
              <a:rPr lang="en-US" sz="2800" dirty="0"/>
              <a:t>How WIPS calculates your aggregate participant data for the QPR; and</a:t>
            </a:r>
          </a:p>
          <a:p>
            <a:pPr lvl="1"/>
            <a:r>
              <a:rPr lang="en-US" sz="2800" dirty="0"/>
              <a:t>How to compare your outcome targets against the QPR aggregate counts</a:t>
            </a:r>
          </a:p>
          <a:p>
            <a:pPr lvl="1"/>
            <a:endParaRPr lang="en-US" dirty="0"/>
          </a:p>
          <a:p>
            <a:endParaRPr lang="en-US" dirty="0"/>
          </a:p>
        </p:txBody>
      </p:sp>
    </p:spTree>
    <p:extLst>
      <p:ext uri="{BB962C8B-B14F-4D97-AF65-F5344CB8AC3E}">
        <p14:creationId xmlns:p14="http://schemas.microsoft.com/office/powerpoint/2010/main" val="38342355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8367&quot;&gt;&lt;object type=&quot;3&quot; unique_id=&quot;18368&quot;&gt;&lt;property id=&quot;20148&quot; value=&quot;5&quot;/&gt;&lt;property id=&quot;20300&quot; value=&quot;Slide 3 - &amp;quot;H-1B Performance Reporting Orientation 3.0&amp;quot;&quot;/&gt;&lt;property id=&quot;20307&quot; value=&quot;256&quot;/&gt;&lt;/object&gt;&lt;object type=&quot;3&quot; unique_id=&quot;18369&quot;&gt;&lt;property id=&quot;20148&quot; value=&quot;5&quot;/&gt;&lt;property id=&quot;20300&quot; value=&quot;Slide 46 - &amp;quot;Knowledge Check!&amp;quot;&quot;/&gt;&lt;property id=&quot;20307&quot; value=&quot;347&quot;/&gt;&lt;/object&gt;&lt;object type=&quot;3&quot; unique_id=&quot;18390&quot;&gt;&lt;property id=&quot;20148&quot; value=&quot;5&quot;/&gt;&lt;property id=&quot;20300&quot; value=&quot;Slide 47 - &amp;quot;Any Questions?&amp;quot;&quot;/&gt;&lt;property id=&quot;20307&quot; value=&quot;348&quot;/&gt;&lt;/object&gt;&lt;object type=&quot;3&quot; unique_id=&quot;18393&quot;&gt;&lt;property id=&quot;20148&quot; value=&quot;5&quot;/&gt;&lt;property id=&quot;20300&quot; value=&quot;Slide 48 - &amp;quot;Quarterly Performance Report (QPR) Form&amp;quot;&quot;/&gt;&lt;property id=&quot;20307&quot; value=&quot;349&quot;/&gt;&lt;/object&gt;&lt;object type=&quot;3&quot; unique_id=&quot;18396&quot;&gt;&lt;property id=&quot;20148&quot; value=&quot;5&quot;/&gt;&lt;property id=&quot;20300&quot; value=&quot;Slide 14 - &amp;quot;Note about QNR Attachments&amp;quot;&quot;/&gt;&lt;property id=&quot;20307&quot; value=&quot;315&quot;/&gt;&lt;/object&gt;&lt;object type=&quot;3&quot; unique_id=&quot;18645&quot;&gt;&lt;property id=&quot;20148&quot; value=&quot;5&quot;/&gt;&lt;property id=&quot;20300&quot; value=&quot;Slide 1 - &amp;quot;Read Before You Proceed: Instructions for Use &amp;amp; Legal Compliance&amp;quot;&quot;/&gt;&lt;property id=&quot;20307&quot; value=&quot;305&quot;/&gt;&lt;/object&gt;&lt;object type=&quot;3&quot; unique_id=&quot;18647&quot;&gt;&lt;property id=&quot;20148&quot; value=&quot;5&quot;/&gt;&lt;property id=&quot;20300&quot; value=&quot;Slide 4 - &amp;quot;Today’s Moderator&amp;quot;&quot;/&gt;&lt;property id=&quot;20307&quot; value=&quot;296&quot;/&gt;&lt;/object&gt;&lt;object type=&quot;3&quot; unique_id=&quot;18648&quot;&gt;&lt;property id=&quot;20148&quot; value=&quot;5&quot;/&gt;&lt;property id=&quot;20300&quot; value=&quot;Slide 5 - &amp;quot;Your Speakers&amp;quot;&quot;/&gt;&lt;property id=&quot;20307&quot; value=&quot;306&quot;/&gt;&lt;/object&gt;&lt;object type=&quot;3&quot; unique_id=&quot;18649&quot;&gt;&lt;property id=&quot;20148&quot; value=&quot;5&quot;/&gt;&lt;property id=&quot;20300&quot; value=&quot;Slide 6 - &amp;quot;Polling Question&amp;quot;&quot;/&gt;&lt;property id=&quot;20307&quot; value=&quot;307&quot;/&gt;&lt;/object&gt;&lt;object type=&quot;3&quot; unique_id=&quot;18650&quot;&gt;&lt;property id=&quot;20148&quot; value=&quot;5&quot;/&gt;&lt;property id=&quot;20300&quot; value=&quot;Slide 7 - &amp;quot;Today’s Agenda Items &amp;quot;&quot;/&gt;&lt;property id=&quot;20307&quot; value=&quot;308&quot;/&gt;&lt;/object&gt;&lt;object type=&quot;3&quot; unique_id=&quot;18651&quot;&gt;&lt;property id=&quot;20148&quot; value=&quot;5&quot;/&gt;&lt;property id=&quot;20300&quot; value=&quot;Slide 8 - &amp;quot;SA Performance Reporting Overview and Policy Guidance&amp;quot;&quot;/&gt;&lt;property id=&quot;20307&quot; value=&quot;309&quot;/&gt;&lt;/object&gt;&lt;object type=&quot;3&quot; unique_id=&quot;18652&quot;&gt;&lt;property id=&quot;20148&quot; value=&quot;5&quot;/&gt;&lt;property id=&quot;20300&quot; value=&quot;Slide 9 - &amp;quot;Webinar Objectives:&amp;quot;&quot;/&gt;&lt;property id=&quot;20307&quot; value=&quot;310&quot;/&gt;&lt;/object&gt;&lt;object type=&quot;3&quot; unique_id=&quot;18653&quot;&gt;&lt;property id=&quot;20148&quot; value=&quot;5&quot;/&gt;&lt;property id=&quot;20300&quot; value=&quot;Slide 10 - &amp;quot;H-1B Reporting Requirements&amp;quot;&quot;/&gt;&lt;property id=&quot;20307&quot; value=&quot;311&quot;/&gt;&lt;/object&gt;&lt;object type=&quot;3&quot; unique_id=&quot;18654&quot;&gt;&lt;property id=&quot;20148&quot; value=&quot;5&quot;/&gt;&lt;property id=&quot;20300&quot; value=&quot;Slide 11 - &amp;quot;Reporting Guidance for the Quarter Ending 12/31/2019&amp;quot;&quot;/&gt;&lt;property id=&quot;20307&quot; value=&quot;312&quot;/&gt;&lt;/object&gt;&lt;object type=&quot;3&quot; unique_id=&quot;18655&quot;&gt;&lt;property id=&quot;20148&quot; value=&quot;5&quot;/&gt;&lt;property id=&quot;20300&quot; value=&quot;Slide 12 - &amp;quot;Reminder: Section B Outcome Reporting in the QNR&amp;quot;&quot;/&gt;&lt;property id=&quot;20307&quot; value=&quot;313&quot;/&gt;&lt;/object&gt;&lt;object type=&quot;3&quot; unique_id=&quot;18656&quot;&gt;&lt;property id=&quot;20148&quot; value=&quot;5&quot;/&gt;&lt;property id=&quot;20300&quot; value=&quot;Slide 13 - &amp;quot;Suggested Format for Reporting  Scaling Apprenticeship Output Measures&amp;quot;&quot;/&gt;&lt;property id=&quot;20307&quot; value=&quot;314&quot;/&gt;&lt;/object&gt;&lt;object type=&quot;3&quot; unique_id=&quot;18657&quot;&gt;&lt;property id=&quot;20148&quot; value=&quot;5&quot;/&gt;&lt;property id=&quot;20300&quot; value=&quot;Slide 15 - &amp;quot;PIRL 2109-2117 Clarification: Types of Training&amp;quot;&quot;/&gt;&lt;property id=&quot;20307&quot; value=&quot;316&quot;/&gt;&lt;/object&gt;&lt;object type=&quot;3&quot; unique_id=&quot;18658&quot;&gt;&lt;property id=&quot;20148&quot; value=&quot;5&quot;/&gt;&lt;property id=&quot;20300&quot; value=&quot;Slide 16 - &amp;quot;SA Performance Reporting Handbook 2.0 and Updated PIRL Available Now!&amp;quot;&quot;/&gt;&lt;property id=&quot;20307&quot; value=&quot;317&quot;/&gt;&lt;/object&gt;&lt;object type=&quot;3&quot; unique_id=&quot;18659&quot;&gt;&lt;property id=&quot;20148&quot; value=&quot;5&quot;/&gt;&lt;property id=&quot;20300&quot; value=&quot;Slide 17 - &amp;quot;Any Questions?&amp;quot;&quot;/&gt;&lt;property id=&quot;20307&quot; value=&quot;318&quot;/&gt;&lt;/object&gt;&lt;object type=&quot;3&quot; unique_id=&quot;18660&quot;&gt;&lt;property id=&quot;20148&quot; value=&quot;5&quot;/&gt;&lt;property id=&quot;20300&quot; value=&quot;Slide 18 - &amp;quot;Creating a Data File&amp;quot;&quot;/&gt;&lt;property id=&quot;20307&quot; value=&quot;319&quot;/&gt;&lt;/object&gt;&lt;object type=&quot;3&quot; unique_id=&quot;18661&quot;&gt;&lt;property id=&quot;20148&quot; value=&quot;5&quot;/&gt;&lt;property id=&quot;20300&quot; value=&quot;Slide 19 - &amp;quot;From a Data File to a QPR&amp;quot;&quot;/&gt;&lt;property id=&quot;20307&quot; value=&quot;320&quot;/&gt;&lt;/object&gt;&lt;object type=&quot;3&quot; unique_id=&quot;18662&quot;&gt;&lt;property id=&quot;20148&quot; value=&quot;5&quot;/&gt;&lt;property id=&quot;20300&quot; value=&quot;Slide 20 - &amp;quot;What is a Data File?&amp;quot;&quot;/&gt;&lt;property id=&quot;20307&quot; value=&quot;321&quot;/&gt;&lt;/object&gt;&lt;object type=&quot;3&quot; unique_id=&quot;18663&quot;&gt;&lt;property id=&quot;20148&quot; value=&quot;5&quot;/&gt;&lt;property id=&quot;20300&quot; value=&quot;Slide 21 - &amp;quot;Sample Case Management and CSV Data File&amp;quot;&quot;/&gt;&lt;property id=&quot;20307&quot; value=&quot;322&quot;/&gt;&lt;/object&gt;&lt;object type=&quot;3&quot; unique_id=&quot;18664&quot;&gt;&lt;property id=&quot;20148&quot; value=&quot;5&quot;/&gt;&lt;property id=&quot;20300&quot; value=&quot;Slide 22 - &amp;quot; Data File Format &amp;quot;&quot;/&gt;&lt;property id=&quot;20307&quot; value=&quot;323&quot;/&gt;&lt;/object&gt;&lt;object type=&quot;3&quot; unique_id=&quot;18665&quot;&gt;&lt;property id=&quot;20148&quot; value=&quot;5&quot;/&gt;&lt;property id=&quot;20300&quot; value=&quot;Slide 23 - &amp;quot;Data File Technical Requirements&amp;quot;&quot;/&gt;&lt;property id=&quot;20307&quot; value=&quot;324&quot;/&gt;&lt;/object&gt;&lt;object type=&quot;3&quot; unique_id=&quot;18666&quot;&gt;&lt;property id=&quot;20148&quot; value=&quot;5&quot;/&gt;&lt;property id=&quot;20300&quot; value=&quot;Slide 24 - &amp;quot;Polling Question&amp;quot;&quot;/&gt;&lt;property id=&quot;20307&quot; value=&quot;325&quot;/&gt;&lt;/object&gt;&lt;object type=&quot;3&quot; unique_id=&quot;18667&quot;&gt;&lt;property id=&quot;20148&quot; value=&quot;5&quot;/&gt;&lt;property id=&quot;20300&quot; value=&quot;Slide 25 - &amp;quot;Any Questions?&amp;quot;&quot;/&gt;&lt;property id=&quot;20307&quot; value=&quot;326&quot;/&gt;&lt;/object&gt;&lt;object type=&quot;3&quot; unique_id=&quot;18668&quot;&gt;&lt;property id=&quot;20148&quot; value=&quot;5&quot;/&gt;&lt;property id=&quot;20300&quot; value=&quot;Slide 26 - &amp;quot;WIPS and Data Files&amp;quot;&quot;/&gt;&lt;property id=&quot;20307&quot; value=&quot;327&quot;/&gt;&lt;/object&gt;&lt;object type=&quot;3&quot; unique_id=&quot;18669&quot;&gt;&lt;property id=&quot;20148&quot; value=&quot;5&quot;/&gt;&lt;property id=&quot;20300&quot; value=&quot;Slide 27 - &amp;quot;WIPS Access&amp;quot;&quot;/&gt;&lt;property id=&quot;20307&quot; value=&quot;328&quot;/&gt;&lt;/object&gt;&lt;object type=&quot;3&quot; unique_id=&quot;18670&quot;&gt;&lt;property id=&quot;20148&quot; value=&quot;5&quot;/&gt;&lt;property id=&quot;20300&quot; value=&quot;Slide 28 - &amp;quot;Reset Password in WIPS&amp;quot;&quot;/&gt;&lt;property id=&quot;20307&quot; value=&quot;329&quot;/&gt;&lt;/object&gt;&lt;object type=&quot;3&quot; unique_id=&quot;18671&quot;&gt;&lt;property id=&quot;20148&quot; value=&quot;5&quot;/&gt;&lt;property id=&quot;20300&quot; value=&quot;Slide 29 - &amp;quot;Change Authorized Representative&amp;quot;&quot;/&gt;&lt;property id=&quot;20307&quot; value=&quot;330&quot;/&gt;&lt;/object&gt;&lt;object type=&quot;3&quot; unique_id=&quot;18672&quot;&gt;&lt;property id=&quot;20148&quot; value=&quot;5&quot;/&gt;&lt;property id=&quot;20300&quot; value=&quot;Slide 30 - &amp;quot;H-1B WIPS Homepage (First Tab)&amp;quot;&quot;/&gt;&lt;property id=&quot;20307&quot; value=&quot;331&quot;/&gt;&lt;/object&gt;&lt;object type=&quot;3&quot; unique_id=&quot;18673&quot;&gt;&lt;property id=&quot;20148&quot; value=&quot;5&quot;/&gt;&lt;property id=&quot;20300&quot; value=&quot;Slide 31&quot;/&gt;&lt;property id=&quot;20307&quot; value=&quot;332&quot;/&gt;&lt;/object&gt;&lt;object type=&quot;3&quot; unique_id=&quot;18675&quot;&gt;&lt;property id=&quot;20148&quot; value=&quot;5&quot;/&gt;&lt;property id=&quot;20300&quot; value=&quot;Slide 33 - &amp;quot;Reviewing Your Uploaded QPR (Fourth Tab)&amp;quot;&quot;/&gt;&lt;property id=&quot;20307&quot; value=&quot;334&quot;/&gt;&lt;/object&gt;&lt;object type=&quot;3&quot; unique_id=&quot;18676&quot;&gt;&lt;property id=&quot;20148&quot; value=&quot;5&quot;/&gt;&lt;property id=&quot;20300&quot; value=&quot;Slide 34 - &amp;quot;Knowledge Check!&amp;quot;&quot;/&gt;&lt;property id=&quot;20307&quot; value=&quot;335&quot;/&gt;&lt;/object&gt;&lt;object type=&quot;3&quot; unique_id=&quot;18677&quot;&gt;&lt;property id=&quot;20148&quot; value=&quot;5&quot;/&gt;&lt;property id=&quot;20300&quot; value=&quot;Slide 35 - &amp;quot;Any Questions?&amp;quot;&quot;/&gt;&lt;property id=&quot;20307&quot; value=&quot;336&quot;/&gt;&lt;/object&gt;&lt;object type=&quot;3&quot; unique_id=&quot;18678&quot;&gt;&lt;property id=&quot;20148&quot; value=&quot;5&quot;/&gt;&lt;property id=&quot;20300&quot; value=&quot;Slide 36 - &amp;quot;Data Validation and Resolving Data File Errors&amp;quot;&quot;/&gt;&lt;property id=&quot;20307&quot; value=&quot;337&quot;/&gt;&lt;/object&gt;&lt;object type=&quot;3&quot; unique_id=&quot;18679&quot;&gt;&lt;property id=&quot;20148&quot; value=&quot;5&quot;/&gt;&lt;property id=&quot;20300&quot; value=&quot;Slide 37 - &amp;quot;Steps for Data Validation&amp;quot;&quot;/&gt;&lt;property id=&quot;20307&quot; value=&quot;338&quot;/&gt;&lt;/object&gt;&lt;object type=&quot;3&quot; unique_id=&quot;18680&quot;&gt;&lt;property id=&quot;20148&quot; value=&quot;5&quot;/&gt;&lt;property id=&quot;20300&quot; value=&quot;Slide 38 - &amp;quot;Steps for Data Validation&amp;quot;&quot;/&gt;&lt;property id=&quot;20307&quot; value=&quot;339&quot;/&gt;&lt;/object&gt;&lt;object type=&quot;3&quot; unique_id=&quot;18681&quot;&gt;&lt;property id=&quot;20148&quot; value=&quot;5&quot;/&gt;&lt;property id=&quot;20300&quot; value=&quot;Slide 39&quot;/&gt;&lt;property id=&quot;20307&quot; value=&quot;367&quot;/&gt;&lt;/object&gt;&lt;object type=&quot;3&quot; unique_id=&quot;18682&quot;&gt;&lt;property id=&quot;20148&quot; value=&quot;5&quot;/&gt;&lt;property id=&quot;20300&quot; value=&quot;Slide 40&quot;/&gt;&lt;property id=&quot;20307&quot; value=&quot;341&quot;/&gt;&lt;/object&gt;&lt;object type=&quot;3&quot; unique_id=&quot;18683&quot;&gt;&lt;property id=&quot;20148&quot; value=&quot;5&quot;/&gt;&lt;property id=&quot;20300&quot; value=&quot;Slide 41 - &amp;quot;Data Validation Error Report Resolution&amp;quot;&quot;/&gt;&lt;property id=&quot;20307&quot; value=&quot;342&quot;/&gt;&lt;/object&gt;&lt;object type=&quot;3&quot; unique_id=&quot;18684&quot;&gt;&lt;property id=&quot;20148&quot; value=&quot;5&quot;/&gt;&lt;property id=&quot;20300&quot; value=&quot;Slide 42 - &amp;quot;Common Format &amp;amp; Valid Value Errors&amp;quot;&quot;/&gt;&lt;property id=&quot;20307&quot; value=&quot;343&quot;/&gt;&lt;/object&gt;&lt;object type=&quot;3&quot; unique_id=&quot;18685&quot;&gt;&lt;property id=&quot;20148&quot; value=&quot;5&quot;/&gt;&lt;property id=&quot;20300&quot; value=&quot;Slide 43 - &amp;quot;Logic Validation Rule Samples&amp;quot;&quot;/&gt;&lt;property id=&quot;20307&quot; value=&quot;344&quot;/&gt;&lt;/object&gt;&lt;object type=&quot;3&quot; unique_id=&quot;18686&quot;&gt;&lt;property id=&quot;20148&quot; value=&quot;5&quot;/&gt;&lt;property id=&quot;20300&quot; value=&quot;Slide 44 - &amp;quot;Logic Validation Rule Samples&amp;quot;&quot;/&gt;&lt;property id=&quot;20307&quot; value=&quot;345&quot;/&gt;&lt;/object&gt;&lt;object type=&quot;3&quot; unique_id=&quot;18687&quot;&gt;&lt;property id=&quot;20148&quot; value=&quot;5&quot;/&gt;&lt;property id=&quot;20300&quot; value=&quot;Slide 45 - &amp;quot;WIPS Tips&amp;quot;&quot;/&gt;&lt;property id=&quot;20307&quot; value=&quot;346&quot;/&gt;&lt;/object&gt;&lt;object type=&quot;3&quot; unique_id=&quot;18688&quot;&gt;&lt;property id=&quot;20148&quot; value=&quot;5&quot;/&gt;&lt;property id=&quot;20300&quot; value=&quot;Slide 49 - &amp;quot;Reviewing Your Uploaded QPR (Fourth Tab)&amp;quot;&quot;/&gt;&lt;property id=&quot;20307&quot; value=&quot;350&quot;/&gt;&lt;/object&gt;&lt;object type=&quot;3&quot; unique_id=&quot;18689&quot;&gt;&lt;property id=&quot;20148&quot; value=&quot;5&quot;/&gt;&lt;property id=&quot;20300&quot; value=&quot;Slide 50 - &amp;quot;QPR Overview: One File—One QPR&amp;quot;&quot;/&gt;&lt;property id=&quot;20307&quot; value=&quot;351&quot;/&gt;&lt;/object&gt;&lt;object type=&quot;3&quot; unique_id=&quot;18690&quot;&gt;&lt;property id=&quot;20148&quot; value=&quot;5&quot;/&gt;&lt;property id=&quot;20300&quot; value=&quot;Slide 51 - &amp;quot;H-1B QPR Aggregation Rules&amp;quot;&quot;/&gt;&lt;property id=&quot;20307&quot; value=&quot;352&quot;/&gt;&lt;/object&gt;&lt;object type=&quot;3&quot; unique_id=&quot;18691&quot;&gt;&lt;property id=&quot;20148&quot; value=&quot;5&quot;/&gt;&lt;property id=&quot;20300&quot; value=&quot;Slide 52 - &amp;quot;H-1B WIOA Primary Indicators of Performance on QPR&amp;quot;&quot;/&gt;&lt;property id=&quot;20307&quot; value=&quot;353&quot;/&gt;&lt;/object&gt;&lt;object type=&quot;3&quot; unique_id=&quot;18692&quot;&gt;&lt;property id=&quot;20148&quot; value=&quot;5&quot;/&gt;&lt;property id=&quot;20300&quot; value=&quot;Slide 53 - &amp;quot;Guidance for Collecting Social Security Numbers&amp;quot;&quot;/&gt;&lt;property id=&quot;20307&quot; value=&quot;354&quot;/&gt;&lt;/object&gt;&lt;object type=&quot;3&quot; unique_id=&quot;18693&quot;&gt;&lt;property id=&quot;20148&quot; value=&quot;5&quot;/&gt;&lt;property id=&quot;20300&quot; value=&quot;Slide 54 - &amp;quot;H-1B “Real-time” Measures on QPR&amp;quot;&quot;/&gt;&lt;property id=&quot;20307&quot; value=&quot;355&quot;/&gt;&lt;/object&gt;&lt;object type=&quot;3&quot; unique_id=&quot;18694&quot;&gt;&lt;property id=&quot;20148&quot; value=&quot;5&quot;/&gt;&lt;property id=&quot;20300&quot; value=&quot;Slide 55 - &amp;quot;Crosswalk: SA Performance Outcomes with H-1B QPR&amp;quot;&quot;/&gt;&lt;property id=&quot;20307&quot; value=&quot;356&quot;/&gt;&lt;/object&gt;&lt;object type=&quot;3&quot; unique_id=&quot;18695&quot;&gt;&lt;property id=&quot;20148&quot; value=&quot;5&quot;/&gt;&lt;property id=&quot;20300&quot; value=&quot;Slide 56 - &amp;quot;H-1B Quarterly Performance Report Aggregations&amp;quot;&quot;/&gt;&lt;property id=&quot;20307&quot; value=&quot;357&quot;/&gt;&lt;/object&gt;&lt;object type=&quot;3&quot; unique_id=&quot;18696&quot;&gt;&lt;property id=&quot;20148&quot; value=&quot;5&quot;/&gt;&lt;property id=&quot;20300&quot; value=&quot;Slide 57 - &amp;quot;H-1B QPR Aggregation Rules:  Sections A-D&amp;quot;&quot;/&gt;&lt;property id=&quot;20307&quot; value=&quot;358&quot;/&gt;&lt;/object&gt;&lt;object type=&quot;3&quot; unique_id=&quot;18697&quot;&gt;&lt;property id=&quot;20148&quot; value=&quot;5&quot;/&gt;&lt;property id=&quot;20300&quot; value=&quot;Slide 58 - &amp;quot;H-1B QPR Aggregation Rules: Sections E-G&amp;quot;&quot;/&gt;&lt;property id=&quot;20307&quot; value=&quot;359&quot;/&gt;&lt;/object&gt;&lt;object type=&quot;3&quot; unique_id=&quot;18698&quot;&gt;&lt;property id=&quot;20148&quot; value=&quot;5&quot;/&gt;&lt;property id=&quot;20300&quot; value=&quot;Slide 59 - &amp;quot;Knowledge Check!&amp;quot;&quot;/&gt;&lt;property id=&quot;20307&quot; value=&quot;360&quot;/&gt;&lt;/object&gt;&lt;object type=&quot;3&quot; unique_id=&quot;18699&quot;&gt;&lt;property id=&quot;20148&quot; value=&quot;5&quot;/&gt;&lt;property id=&quot;20300&quot; value=&quot;Slide 60 - &amp;quot;Any Questions?&amp;quot;&quot;/&gt;&lt;property id=&quot;20307&quot; value=&quot;361&quot;/&gt;&lt;/object&gt;&lt;object type=&quot;3&quot; unique_id=&quot;18700&quot;&gt;&lt;property id=&quot;20148&quot; value=&quot;5&quot;/&gt;&lt;property id=&quot;20300&quot; value=&quot;Slide 61 - &amp;quot;Next Steps: Your Action Items&amp;quot;&quot;/&gt;&lt;property id=&quot;20307&quot; value=&quot;362&quot;/&gt;&lt;/object&gt;&lt;object type=&quot;3&quot; unique_id=&quot;18701&quot;&gt;&lt;property id=&quot;20148&quot; value=&quot;5&quot;/&gt;&lt;property id=&quot;20300&quot; value=&quot;Slide 62 - &amp;quot;Quarter Ending: H-1B Reporting Reminders&amp;quot;&quot;/&gt;&lt;property id=&quot;20307&quot; value=&quot;363&quot;/&gt;&lt;/object&gt;&lt;object type=&quot;3&quot; unique_id=&quot;18702&quot;&gt;&lt;property id=&quot;20148&quot; value=&quot;5&quot;/&gt;&lt;property id=&quot;20300&quot; value=&quot;Slide 63 - &amp;quot;Current Scaling Apprenticeship Performance Resources&amp;quot;&quot;/&gt;&lt;property id=&quot;20307&quot; value=&quot;364&quot;/&gt;&lt;/object&gt;&lt;object type=&quot;3&quot; unique_id=&quot;18703&quot;&gt;&lt;property id=&quot;20148&quot; value=&quot;5&quot;/&gt;&lt;property id=&quot;20300&quot; value=&quot;Slide 64 - &amp;quot;Polling Question&amp;quot;&quot;/&gt;&lt;property id=&quot;20307&quot; value=&quot;365&quot;/&gt;&lt;/object&gt;&lt;object type=&quot;3&quot; unique_id=&quot;18704&quot;&gt;&lt;property id=&quot;20148&quot; value=&quot;5&quot;/&gt;&lt;property id=&quot;20300&quot; value=&quot;Slide 65 - &amp;quot;Thank you for all  your hard work!&amp;quot;&quot;/&gt;&lt;property id=&quot;20307&quot; value=&quot;366&quot;/&gt;&lt;/object&gt;&lt;object type=&quot;3&quot; unique_id=&quot;18930&quot;&gt;&lt;property id=&quot;20148&quot; value=&quot;5&quot;/&gt;&lt;property id=&quot;20300&quot; value=&quot;Slide 32&quot;/&gt;&lt;property id=&quot;20307&quot; value=&quot;368&quot;/&gt;&lt;/object&gt;&lt;object type=&quot;3&quot; unique_id=&quot;19533&quot;&gt;&lt;property id=&quot;20148&quot; value=&quot;5&quot;/&gt;&lt;property id=&quot;20300&quot; value=&quot;Slide 2 - &amp;quot;Where Are You?&amp;quot;&quot;/&gt;&lt;property id=&quot;20307&quot; value=&quot;369&quot;/&gt;&lt;/object&gt;&lt;/object&gt;&lt;object type=&quot;8&quot; unique_id=&quot;18427&quot;&gt;&lt;/object&gt;&lt;/object&gt;&lt;/database&gt;"/>
  <p:tag name="SECTOMILLISECCONVERTED" val="1"/>
</p:tagLst>
</file>

<file path=ppt/theme/theme1.xml><?xml version="1.0" encoding="utf-8"?>
<a:theme xmlns:a="http://schemas.openxmlformats.org/drawingml/2006/main" name="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ractiv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fographic Layout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AW xmlns="http://www.net-centric.com/PAWPP">
  <Shape xmlns="" ID="RLZAEB6ZdNurhurYVXLDHvIiR50=" pdftag="_x005B_Artifact_x005D_" isBookmarkSet="no" bookmark="no"/>
  <Shape xmlns="" ID="usQImVEubLCEI7VaAFnuokKUPtU=" pdftag="H2" isBookmarkSet="no" bookmark="yes" Order="_x0032_"/>
  <Shape xmlns="" ID="OnAWrYt0quhLgNOVTUCqTaSm4F4=" pdftag="H1" isBookmarkSet="no" bookmark="yes" Order="_x0031_"/>
  <Shape xmlns="" ID="tU8LTbvXCMOPJ0aBfPgFoX5oG18=" pdftag="P" isBookmarkSet="no" bookmark="no" Order="_x0032_"/>
  <Shape xmlns="" ID="GVFZTswW6o80uGMa3+G9JbWt+Zk=" pdftag="H2" isBookmarkSet="no" bookmark="yes" Order="_x0031_"/>
  <Shape xmlns="" ID="7EPJJFWpQLEuP5xrN3A/cLfs9HU=" pdftag="" Order="_x0033_"/>
  <Shape xmlns="" ID="rxOKCJRhAmCH7K3dudDFa2rXTn4=" pdftag="P" isBookmarkSet="no" bookmark="no" Order="_x0032_"/>
  <Shape xmlns="" ID="gqPylL6ho2wS7odMpYoYIYa2EiQ=" Order="_x0033_" formula="no" inline="no" isBookmarkSet="no" bookmark="no" artifact="_x0031_" pdftag="_x005B_Artifact_x005D_" validate="no"/>
  <HyperLink xmlns="" ID="KPBWGTdtJeti1SqD66cGM5zW3v0=960207121109.2_144.6287" plainAltText="www.resource-link-here.com" language=""/>
  <Shape xmlns="" ID="dolWTbxVyO411CxLIWEhGSnICww=" pdftag="H2" isBookmarkSet="no" bookmark="yes" Order="_x0031_"/>
  <Shape xmlns="" ID="5NJ2oKvPVRPrT/Jni/5H0IhCzgg=" Order="_x0033_" pdftag="_x005B_Artifact_x005D_" isBookmarkSet="no" bookmark="no"/>
  <Shape xmlns="" ID="doa4/wsaQAY2kRHE4lb9L3WxQDs=" pdftag="P" isBookmarkSet="no" bookmark="no" Order="_x0033_"/>
  <Shape xmlns="" ID="WAXcf6yxnfNfqX8B64SEuxJsOBc=" pdftag="" Order="_x0035_" artifact="_x0031_" validate="no" formula="no" inline="no"/>
  <Shape xmlns="" ID="J3b5Z4uYPFF7klVGoAb7Ylh7lIQ=" pdftag="P" isBookmarkSet="no" bookmark="no" Order="_x0032_"/>
  <Shape xmlns="" ID="0vAyYN3BoFRXt0wJjH8tZ20n0oc=" pdftag="" Order="_x0033_" artifact="_x0031_" validate="no" formula="no" inline="no"/>
  <Shape xmlns="" ID="3nxAZ7+1+YkMjrtp9jGRD7XI02M=" pdftag="H2" isBookmarkSet="no" bookmark="yes" Order="_x0031_"/>
  <Shape xmlns="" ID="VO0T9TIWhEUR2E8vE9ADTMOYvPQ=" Order="_x0036_" pdftag="_x005B_Artifact_x005D_" isBookmarkSet="no" bookmark="no"/>
  <Shape xmlns="" ID="5na1PGEF59SIxs0ohscBTkfoFNo=" pdftag="P" isBookmarkSet="no" bookmark="no" Order="_x0034_"/>
  <Shape xmlns="" ID="zzit0oLDnOFTIKbfVyDCBN86qPA=" formula="no" inline="no" isBookmarkSet="no" bookmark="no" Order="_x0034_" validate="no" pdftag="_x005B_Artifact_x005D_" artifact="_x0031_"/>
  <Shape xmlns="" ID="gprsu1DBmAusXrSWDeQHHrJVPQI=" pdftag="P" isBookmarkSet="no" bookmark="no" Order="_x0033_"/>
  <Shape xmlns="" ID="/O63WHCg5mFCFOjL4SDmg27caTM=" formula="no" inline="no" isBookmarkSet="no" bookmark="no" Order="_x0033_" validate="no" pdftag="_x005B_Artifact_x005D_" artifact="_x0031_"/>
  <Shape xmlns="" ID="FNX/d5oQ5HbjqT54T9orswsQtGU=" pdftag="P" isBookmarkSet="no" bookmark="no" Order="_x0032_"/>
  <Shape xmlns="" ID="99mEfl0uav/ZrKLy0ZL8v/HsgXw=" formula="no" inline="no" isBookmarkSet="no" bookmark="no" Order="_x0032_" validate="no" pdftag="_x005B_Artifact_x005D_" artifact="_x0031_"/>
  <Shape xmlns="" ID="H8XQwSp/BzpWJ3/DHuiNdhmxAAU=" pdftag="H2" isBookmarkSet="no" bookmark="yes" Order="_x0031_"/>
  <Shape xmlns="" ID="Zz+V1Zub2r8w05TOof22obzymb8=" Order="_x0038_" pdftag="_x005B_Artifact_x005D_" isBookmarkSet="no" bookmark="no"/>
  <Shape xmlns="" ID="b1hQCVNjdTvx5it0oMgqQOcT1PE=" formula="no" inline="no" isBookmarkSet="no" bookmark="no" validate="no" pdftag="P" artifact="_x0030_" Order="_x0032_"/>
  <Shape xmlns="" ID="AT5Et8Kkx8y2On8bDn6oyACaK+8=" pdftag="H2" isBookmarkSet="no" bookmark="yes" Order="_x0031_"/>
  <Shape xmlns="" ID="Hminx6H7XkIX4PStfqsBLx5LUS0=" Order="_x0033_" pdftag="_x005B_Artifact_x005D_" isBookmarkSet="no" bookmark="no"/>
  <Shape xmlns="" ID="5rzPkX0UXwLh7m3v+AgM3UIU1T4=" pdftag="" Order="_x0033_" artifact="_x0031_" validate="no"/>
  <Shape xmlns="" ID="0G2RScKFpC7qL1KgS/rpVqsPHqg=" pdftag="P" isBookmarkSet="no" bookmark="no" Order="_x0032_"/>
  <Shape xmlns="" ID="7jvKBCZGJag7Pz58Z23wKCY4K0M=" pdftag="H2" isBookmarkSet="no" bookmark="yes" Order="_x0031_"/>
  <Shape xmlns="" ID="q5wyTcjrXoegY3s9wiHgpCw4elA=" Order="_x0034_" pdftag="_x005B_Artifact_x005D_" isBookmarkSet="no" bookmark="no"/>
  <Shape xmlns="" ID="YYZK/rqcw1y6FSRhMUky5hCvlBc=" formula="no" inline="no" isBookmarkSet="no" validate="no" bookmark="yes" pdftag="P" artifact="_x0030_" Order="_x0032_"/>
  <Shape xmlns="" ID="jwSUrC2q/ZOxpNQklLjFzGCePU8=" formula="no" inline="no" isBookmarkSet="no" pdftag="H2" artifact="_x0031_" validate="no" bookmark="yes" Order="_x0031_"/>
  <Shape xmlns="" ID="+wi9mXoRr0+AFsr4FgR3eBpy6vU=" Order="_x0033_" pdftag="_x005B_Artifact_x005D_" isBookmarkSet="no" bookmark="no"/>
  <Shape xmlns="" ID="hwf3zyCcplTHtXOY9Im189QrWwo=" formula="no" inline="no" isBookmarkSet="no" bookmark="no" validate="no" pdftag="P" artifact="_x0030_" Order="_x0033_"/>
  <Shape xmlns="" ID="MpKY01aTaxpQc0eLAsRLJD/MwKQ=" formula="no" inline="no" isBookmarkSet="no" bookmark="no" validate="no" pdftag="P" artifact="_x0030_" Order="_x0032_"/>
  <Shape xmlns="" ID="uyWr1sUoDFvTJDyqt6KUS0EW0Lw=" formula="no" inline="no" isBookmarkSet="no" bookmark="no" validate="no" pdftag="H2" artifact="_x0030_" Order="_x0031_"/>
  <Shape xmlns="" ID="nPtlJSRki+B+F0rcRFngxxbgE7g=" Order="_x0034_" pdftag="_x005B_Artifact_x005D_" isBookmarkSet="no" bookmark="no"/>
  <Shape xmlns="" ID="Fj7NIhtyy/JpUgNZC9l9+IPMSf4=" formula="no" inline="no" isBookmarkSet="no" bookmark="no" validate="no" pdftag="P" artifact="_x0030_" Order="_x0033_"/>
  <Shape xmlns="" ID="LHoJzOiMfM+p4HtLBzbIWd7HbCQ=" formula="no" inline="no" isBookmarkSet="no" bookmark="no" validate="no" pdftag="P" artifact="_x0030_" Order="_x0032_"/>
  <Shape xmlns="" ID="/Mrs0I4hjUA5YxESRQO8IZ7Hfgk=" formula="no" inline="no" isBookmarkSet="no" pdftag="H2" artifact="_x0031_" validate="no" bookmark="yes" Order="_x0031_"/>
  <Shape xmlns="" ID="+cohKUOpj0HrdpZk2tZ7Zgn589s=" Order="_x0034_" pdftag="_x005B_Artifact_x005D_" isBookmarkSet="no" bookmark="no"/>
  <Shape xmlns="" ID="S+125fqL22DTAIGYpA2r02jE8QY=" formula="no" inline="no" isBookmarkSet="no" bookmark="no" validate="no" pdftag="P" artifact="_x0030_" Order="_x0035_"/>
  <Shape xmlns="" ID="3YV+panle0zAYt4gWJBxeHOB544=" formula="no" inline="no" isBookmarkSet="no" pdftag="H3" artifact="_x0031_" validate="no" bookmark="yes" Order="_x0034_"/>
  <Shape xmlns="" ID="rVCvDw1qsb8Z8iynXRMi+OtvE0g=" formula="no" inline="no" isBookmarkSet="no" bookmark="no" validate="no" pdftag="P" artifact="_x0030_" Order="_x0033_"/>
  <Shape xmlns="" ID="VbDaZtGLtsE1jP9oUUv31g6DngA=" formula="no" inline="no" isBookmarkSet="no" pdftag="H3" artifact="_x0031_" validate="no" bookmark="yes" Order="_x0032_"/>
  <Shape xmlns="" ID="o2fv8p+gsaQrBpkFAcHYjVp+02k=" formula="no" inline="no" isBookmarkSet="no" pdftag="H2" artifact="_x0031_" validate="no" bookmark="yes" Order="_x0031_"/>
  <Shape xmlns="" ID="yWpDRWi7bg3ZFwAVGkelvXTebU0=" Order="_x0036_" pdftag="_x005B_Artifact_x005D_" isBookmarkSet="no" bookmark="no"/>
  <Shape xmlns="" ID="zvgCYiGZ/lf2Wnjqqgxkx4zW5m8=" formula="no" inline="no" isBookmarkSet="no" pdftag="H2" artifact="_x0031_" validate="no" bookmark="yes" Order="_x0031_"/>
  <Shape xmlns="" ID="DaII41640SDDmnQ3aP7/J+qslzk=" Order="_x0032_" pdftag="_x005B_Artifact_x005D_" isBookmarkSet="no" bookmark="no"/>
  <Shape xmlns="" ID="yhrzvkIa7er1ch3Ot2s6ZILcei4=" Order="_x0031_" pdftag="_x005B_Artifact_x005D_" isBookmarkSet="no" bookmark="no"/>
  <Shape xmlns="" ID="iKX+K45oxn+hayBeJ64dJcmRjOA=" pdftag="" Order="_x0032_" artifact="_x0031_" validate="no"/>
  <Shape xmlns="" ID="vaV70jTf/aBbamn5IhqvyYu1GY4=" pdftag="" Order="_x0033_" artifact="_x0031_" validate="no"/>
  <Shape xmlns="" ID="6JKTfDC64Q+wJxaX1GeGgKODPVs=" pdftag="" Order="_x0031_" artifact="_x0031_" validate="no"/>
  <Shape xmlns="" ID="rqzgzAjEizDeu45qqR4m1QdOd/o=" Order="_x0034_" pdftag="_x005B_Artifact_x005D_" isBookmarkSet="no" bookmark="no"/>
  <Shape xmlns="" ID="oYuwvBx49h4c/qWt3Gl3FZnp68I=" artifact="_x0031_" formula="no" inline="no" pdftag="Figure" isBookmarkSet="no" bookmark="no" validate="no" Order="_x0033_"/>
  <Shape xmlns="" ID="Hx4rxvpCWPz2O34OwcJrXGoRlHM=" formula="no" inline="no" isBookmarkSet="no" pdftag="H3" artifact="_x0031_" validate="no" bookmark="yes" Order="_x0032_"/>
  <Shape xmlns="" ID="rsSAAOGSU0w78cXhI3jMYn/ST5Y=" formula="no" inline="no" isBookmarkSet="no" pdftag="H2" artifact="_x0031_" validate="no" bookmark="yes" Order="_x0031_"/>
  <Shape xmlns="" ID="KJqBtIhCQ8rYP4WdQ03WGwx4+LU=" Order="_x0034_" pdftag="_x005B_Artifact_x005D_" isBookmarkSet="no" bookmark="no"/>
  <Shape xmlns="" ID="NiV5v76YMPyQBnvtZtT1sdqAQY8=" formula="no" inline="no" isBookmarkSet="no" bookmark="no" validate="no" pdftag="P" artifact="_x0030_" Order="_x0034_"/>
  <Shape xmlns="" ID="WJzdn5Quh20Md25SXhQKFzW0T+c=" formula="no" inline="no" isBookmarkSet="no" bookmark="no" validate="no" pdftag="P" artifact="_x0030_" Order="_x0033_"/>
  <Shape xmlns="" ID="2YDhIiKe4zgr425UN9wTzDsYLqE=" formula="no" inline="no" isBookmarkSet="no" validate="no" bookmark="no" pdftag="P" artifact="_x0030_" Order="_x0032_"/>
  <Shape xmlns="" ID="Ob7bDmLgDlHcm4Qm0gQQ4P4QcDA=" formula="no" inline="no" isBookmarkSet="no" validate="no" bookmark="no" pdftag="H2" artifact="_x0030_" Order="_x0031_"/>
  <Shape xmlns="" ID="Hd5lD65ALfvss/U9ltdEnqzf3Z8=" Order="_x0035_" pdftag="_x005B_Artifact_x005D_" isBookmarkSet="no" bookmark="no"/>
  <Shape xmlns="" ID="FwQY7YSFQYuKW2Uvsf10hAMuAPQ=" formula="no" inline="no" isBookmarkSet="no" validate="no" bookmark="no" pdftag="P" artifact="_x0030_" Order="_x0033_"/>
  <Shape xmlns="" ID="zTP/IhRt6Cs3eLMsYABxxrEspdg=" formula="no" inline="no" isBookmarkSet="no" validate="no" bookmark="no" pdftag="H2" artifact="_x0030_" Order="_x0032_"/>
  <Shape xmlns="" ID="F1ZrxBRyoKJNete1VDVItcy3388=" formula="no" inline="no" isBookmarkSet="no" validate="no" bookmark="no" pdftag="P" artifact="_x0030_" Order="_x0031_"/>
  <Shape xmlns="" ID="4pHj/2WXkoOj1YkeFdlSP44DJnI=" Order="_x0034_" pdftag="_x005B_Artifact_x005D_" isBookmarkSet="no" bookmark="no"/>
  <Shape xmlns="" ID="Y7jsqzflfSIurTFoeHcs5T0yLR0=" pdftag="P" isBookmarkSet="no" bookmark="no" Order="_x0032_"/>
  <Shape xmlns="" ID="B3/JEmurMo3XL4t6cC5Ewno1wFc=" formula="no" inline="no" isBookmarkSet="no" validate="no" bookmark="no" pdftag="P" artifact="_x0030_" Order="_x0031_"/>
  <Shape xmlns="" ID="8AG3ZfrORZqUEpsmu86U2TKzTK8=" Order="_x0033_" pdftag="_x005B_Artifact_x005D_" isBookmarkSet="no" bookmark="no"/>
  <Shape xmlns="" ID="z+E+z07tlGpEkx+dTHYI/c0MJTM=" pdftag="P" isBookmarkSet="no" bookmark="no" Order="_x0033_"/>
  <Shape xmlns="" ID="KPBWGTdtJeti1SqD66cGM5zW3v0=" pdftag="P" isBookmarkSet="no" bookmark="no" Order="_x0032_"/>
  <Shape xmlns="" ID="syyBsfrFcz5EvlL5WkYZEC7G7RA=" pdftag="H2" isBookmarkSet="no" bookmark="yes" Order="_x0031_"/>
  <Shape xmlns="" ID="YFhVUROdS74oW2sxpDAch7HB0YY=" Order="_x0034_" pdftag="_x005B_Artifact_x005D_" isBookmarkSet="no" bookmark="no"/>
  <Shape xmlns="" ID="FiIK8fZ0zMYHbU2e/l3n+kdzsHQ=" pdftag="P" isBookmarkSet="no" bookmark="no" Order="_x0033_"/>
  <Shape xmlns="" ID="2tYNTlUE1bf7QhdckUXIL4vvRFk=" pdftag="P" isBookmarkSet="no" bookmark="no" Order="_x0032_"/>
  <Shape xmlns="" ID="EbdF7GdjdcpyR1RjoogdZHYYKS4=" pdftag="P" isBookmarkSet="no" bookmark="no" Order="_x0034_"/>
  <Shape xmlns="" ID="JrYb+runwCfg5moRVOeyOsR/DQk=" pdftag="H2" isBookmarkSet="no" bookmark="yes" Order="_x0031_"/>
  <Shape xmlns="" ID="Usnelripj/UGLIUGk93oYcRU5rE=" Order="_x0035_" pdftag="_x005B_Artifact_x005D_" isBookmarkSet="no" bookmark="no"/>
  <Shape xmlns="" ID="z31fCDdAb1ATKnH741WTDvc6zKU=" pdftag="P" isBookmarkSet="no" bookmark="no" Order="_x0032_"/>
  <Shape xmlns="" ID="Wi5ojySte5TUM8kVwC1nc3vKDlo=" pdftag="H2" isBookmarkSet="no" bookmark="yes" Order="_x0031_"/>
  <Shape xmlns="" ID="RrdAFZl8TymOp5z50VWM17V4ypo=" Order="_x0033_" pdftag="_x005B_Artifact_x005D_" isBookmarkSet="no" bookmark="no"/>
  <Shape xmlns="" ID="uTC+vpMlIwvCH7AKJlYXjUfeGg8=" pdftag="P" isBookmarkSet="no" bookmark="no" Order="_x0032_"/>
  <Shape xmlns="" ID="UvreiWJfmYxhHmDj5pn+PYhiFuw=" pdftag="H2" isBookmarkSet="no" bookmark="yes" Order="_x0031_"/>
  <Shape xmlns="" ID="fVNXS4nPeT9VzUzRfeAh4ncbI1c=" Order="_x0033_" pdftag="_x005B_Artifact_x005D_" isBookmarkSet="no" bookmark="no"/>
  <Shape xmlns="" ID="QoaS/6oTAQExiTtqS2ZqIrTtXkY=" pdftag="P" isBookmarkSet="no" bookmark="no" Order="_x0032_"/>
  <Shape xmlns="" ID="J/j+XPEyCXFcOZU+E9xjRBUygEY=" pdftag="H2" isBookmarkSet="no" bookmark="yes" Order="_x0031_"/>
  <Shape xmlns="" ID="mcgtGDvWvFcCCXXiwX3ciF90gTU=" Order="_x0033_" pdftag="_x005B_Artifact_x005D_" isBookmarkSet="no" bookmark="no"/>
  <Shape xmlns="" ID="ssc7OxPv8ygkQQ+klNMKp7MRSpI=" pdftag="P" isBookmarkSet="no" bookmark="no" Order="_x0032_"/>
  <Shape xmlns="" ID="dERBdn42u/TAloA9HpkAr2xTJvA=" pdftag="H2" isBookmarkSet="no" bookmark="yes" Order="_x0031_"/>
  <Shape xmlns="" ID="sLX62fBltEIiF+g1TaRS6Z2x3es=" Order="_x0033_" pdftag="_x005B_Artifact_x005D_" isBookmarkSet="no" bookmark="no"/>
  <Shape xmlns="" ID="jvArq75eBqjxqRTU6nSXJdHJ0tI=" pdftag="P" isBookmarkSet="no" bookmark="no" Order="_x0033_"/>
  <Shape xmlns="" ID="BNgaIUd7fvOMQ8BSE8GDzCGtU5U=" formula="no" inline="no" isBookmarkSet="no" validate="no" bookmark="no" pdftag="P" artifact="_x0030_" Order="_x0032_"/>
  <Shape xmlns="" ID="hqIFM0lVN5G4n9eAxhAeGVxt4uQ=" pdftag="H2" isBookmarkSet="no" bookmark="yes" Order="_x0031_"/>
  <Shape xmlns="" ID="19GU1nuiGkS/q3or7DQTiVjgP+Q=" formula="no" inline="no" isBookmarkSet="no" validate="no" bookmark="no" pdftag="P" artifact="_x0030_" Order="_x0031_0"/>
  <Shape xmlns="" ID="2dITApOTBecGHgPu6kVp8d+GWHk=" formula="no" inline="no" isBookmarkSet="no" validate="no" bookmark="no" pdftag="P" artifact="_x0030_" Order="_x0039_"/>
  <Shape xmlns="" ID="s66vO61aXc6DjvtTXv1oMzQFsM8=" artifact="_x0031_" formula="no" inline="no" pdftag="Figure" isBookmarkSet="no" validate="no" bookmark="no" Order="_x0038_"/>
  <Shape xmlns="" ID="g8gECMnWX0hKI+ti+nQHlJ+Q/ds=" formula="no" inline="no" isBookmarkSet="no" validate="no" bookmark="no" pdftag="P" artifact="_x0030_" Order="_x0037_"/>
  <Shape xmlns="" ID="LMP7KVpzXSOh3LgFlqWjHNgvNV8=" artifact="_x0031_" formula="no" inline="no" pdftag="Figure" isBookmarkSet="no" validate="no" bookmark="no" Order="_x0036_"/>
  <Shape xmlns="" ID="htgF2r6mb03Ok/En47HKtk9o4lM=" formula="no" inline="no" isBookmarkSet="no" validate="no" bookmark="no" pdftag="P" artifact="_x0030_" Order="_x0035_"/>
  <Shape xmlns="" ID="CzqWRoiBHBXDU9qTCBxdO5Q1idE=" artifact="_x0031_" formula="no" inline="no" pdftag="Figure" isBookmarkSet="no" validate="no" bookmark="no" Order="_x0034_"/>
  <Shape xmlns="" ID="mwIHxNr8b9M5lJenRjAPk8RyAyI=" formula="no" inline="no" isBookmarkSet="no" validate="no" bookmark="no" pdftag="P" artifact="_x0030_" Order="_x0033_"/>
  <Shape xmlns="" ID="fTJXjMg19+f76EJd2lzNNv/UTdA=" artifact="_x0031_" formula="no" inline="no" pdftag="Figure" isBookmarkSet="no" validate="no" bookmark="no" Order="_x0032_"/>
  <Shape xmlns="" ID="cN3KzdXKlHoJV7lOAL+VeKIVxhw=" formula="no" inline="no" isBookmarkSet="no" validate="no" bookmark="no" pdftag="H2" artifact="_x0030_" Order="_x0031_"/>
  <Shape xmlns="" ID="bbNWuAQ9bxatOMnKWE8prGOOA6M=" Order="_x0031_1" pdftag="_x005B_Artifact_x005D_" isBookmarkSet="no" bookmark="no"/>
  <Shape xmlns="" ID="+oPPTAFK6ArQoI1UD8eBE9H/xcI=" formula="no" inline="no" isBookmarkSet="no" validate="no" bookmark="no" pdftag="P" artifact="_x0030_" Order="_x0031_0"/>
  <Shape xmlns="" ID="SYTHXZT0IcQSxmCp6FxXUhXN+Tk=" artifact="_x0031_" formula="no" inline="no" pdftag="Figure" isBookmarkSet="no" validate="no" bookmark="no" Order="_x0039_"/>
  <Shape xmlns="" ID="jVzhp4yjBoES3JoPnYT1bMjNTmc=" formula="no" inline="no" isBookmarkSet="no" validate="no" bookmark="no" pdftag="P" artifact="_x0030_" Order="_x0038_"/>
  <Shape xmlns="" ID="5SHCVqG5kTuf4tCvucF2l9LKwU8=" artifact="_x0031_" formula="no" inline="no" pdftag="Figure" isBookmarkSet="no" validate="no" bookmark="no" Order="_x0037_"/>
  <Shape xmlns="" ID="iSpEglb/fQwZMDLvRAi1tp7OV4U=" formula="no" inline="no" isBookmarkSet="no" validate="no" bookmark="no" pdftag="P" artifact="_x0030_" Order="_x0036_"/>
  <Shape xmlns="" ID="n14NIlORoFMs6r8UQGWmt6ZdqDg=" artifact="_x0031_" formula="no" inline="no" pdftag="Figure" isBookmarkSet="no" validate="no" bookmark="no" Order="_x0035_"/>
  <Shape xmlns="" ID="akQ3xEQAM+PCHFH/+7Rb0nVvVQk=" formula="no" inline="no" isBookmarkSet="no" validate="no" bookmark="no" pdftag="P" artifact="_x0030_" Order="_x0034_"/>
  <Shape xmlns="" ID="CbX2Rrw9+BGKu00EExI6jrh1bXA=" artifact="_x0031_" formula="no" inline="no" pdftag="Figure" isBookmarkSet="no" validate="no" bookmark="no" Order="_x0033_"/>
  <Shape xmlns="" ID="7UQRMexUXA+ZQgilBXa1qkU0Bkc=" formula="no" inline="no" isBookmarkSet="no" validate="no" bookmark="no" pdftag="P" artifact="_x0030_" Order="_x0032_"/>
  <Shape xmlns="" ID="p7AkvmviCeh/qV1pubDpEH8ZDv8=" formula="no" inline="no" isBookmarkSet="no" validate="no" bookmark="no" pdftag="H2" artifact="_x0030_" Order="_x0031_"/>
  <Shape xmlns="" ID="9wjHnySfXT9SLdM+f1F2QTmumDw=" Order="_x0031_1" pdftag="_x005B_Artifact_x005D_" isBookmarkSet="no" bookmark="no"/>
  <Shape xmlns="" ID="cHjfB5mBERKo0tfJgRUIyBsLpZ4=" formula="no" inline="no" isBookmarkSet="no" validate="no" bookmark="no" pdftag="P" artifact="_x0030_" Order="_x0031_1"/>
  <Shape xmlns="" ID="9pohZzMyyPSCWu9AxOP4OqXPEDY=" artifact="_x0031_" formula="no" inline="no" pdftag="Figure" isBookmarkSet="no" validate="no" bookmark="no" Order="_x0031_0"/>
  <Shape xmlns="" ID="ugNN/JWQyEyeiokvPM4oFU75+oA=" formula="no" inline="no" isBookmarkSet="no" validate="no" bookmark="no" pdftag="P" artifact="_x0030_" Order="_x0039_"/>
  <Shape xmlns="" ID="GkyGIZFAW0maSUHtxXfYH9pUVVE=" artifact="_x0031_" formula="no" inline="no" pdftag="Figure" isBookmarkSet="no" validate="no" bookmark="no" Order="_x0038_"/>
  <Shape xmlns="" ID="zTSRV7DzBedLt3bEcKJFbG/wt+o=" formula="no" inline="no" isBookmarkSet="no" validate="no" bookmark="no" pdftag="P" artifact="_x0030_" Order="_x0037_"/>
  <Shape xmlns="" ID="DyYjwnfhxSjTUkb78OB4GKFiBws=" artifact="_x0031_" formula="no" inline="no" pdftag="Figure" isBookmarkSet="no" validate="no" bookmark="no" Order="_x0036_"/>
  <Shape xmlns="" ID="kD+9HQ+kaAIVZGoBBOFXZBaDSyE=" formula="no" inline="no" isBookmarkSet="no" validate="no" bookmark="no" pdftag="P" artifact="_x0030_" Order="_x0035_"/>
  <Shape xmlns="" ID="uTqRkfpK7FLGCYJxXn0/4pqyrsE=" artifact="_x0031_" formula="no" inline="no" pdftag="Figure" isBookmarkSet="no" validate="no" bookmark="no" Order="_x0034_"/>
  <Shape xmlns="" ID="Ett5ajy8F2ZQkvBEhjJ1mh96Z6s=" formula="no" inline="no" isBookmarkSet="no" validate="no" bookmark="no" pdftag="P" artifact="_x0030_" Order="_x0033_"/>
  <Shape xmlns="" ID="LWlghF9dBGVAbMkss8TgP9VC+wk=" formula="no" inline="no" isBookmarkSet="no" Order="_x0032_" validate="no" bookmark="no" pdftag="_x005B_Artifact_x005D_" artifact="_x0031_"/>
  <Shape xmlns="" ID="/V2KfqqKtOhZUimsWgfsxzeT8XA=" formula="no" inline="no" isBookmarkSet="no" validate="no" bookmark="no" pdftag="P" artifact="_x0030_" Order="_x0032_"/>
  <Shape xmlns="" ID="OK8fDlh45cC3FQ3MCsyGt7uDaGA=" formula="no" inline="no" isBookmarkSet="no" validate="no" pdftag="H2" artifact="_x0030_" bookmark="yes" Order="_x0031_"/>
  <Shape xmlns="" ID="C1bPKuZZrVGMynXdV1NZKVeAbiU=" Order="_x0031_3" pdftag="_x005B_Artifact_x005D_" isBookmarkSet="no" bookmark="no"/>
  <Shape xmlns="" ID="B8bbTKojVBhy+xkE9KBnBbMq5WA=" formula="no" inline="no" isBookmarkSet="no" validate="no" bookmark="no" pdftag="P" artifact="_x0030_" Order="_x0039_"/>
  <Shape xmlns="" ID="d0KV4ydMWyrqe46MclLKH1MmEEo=" formula="no" inline="no" isBookmarkSet="no" validate="no" bookmark="no" pdftag="P" artifact="_x0030_" Order="_x0038_"/>
  <Shape xmlns="" ID="UsZNsMp9Xr9Gyyc6dkMCo4D2H5g=" formula="no" inline="no" isBookmarkSet="no" validate="no" bookmark="no" pdftag="P" artifact="_x0030_" Order="_x0037_"/>
  <Shape xmlns="" ID="BTJPnuhZ53YebmSrziZoXMdpS4M=" formula="no" inline="no" isBookmarkSet="no" validate="no" bookmark="no" pdftag="P" artifact="_x0030_" Order="_x0036_"/>
  <Shape xmlns="" ID="ljpiZkm/+QtJ6TtCx0/nMp1KZ8w=" formula="no" inline="no" isBookmarkSet="no" validate="no" bookmark="no" pdftag="P" artifact="_x0030_" Order="_x0035_"/>
  <Shape xmlns="" ID="kZH0Ok5ipkvN0FkAN3j6YtzWZ0o=" formula="no" inline="no" isBookmarkSet="no" validate="no" bookmark="no" pdftag="P" artifact="_x0030_" Order="_x0034_"/>
  <Shape xmlns="" ID="oYbE/k8TZfwS/ihit0l4wfpUf18=" formula="no" inline="no" isBookmarkSet="no" validate="no" bookmark="no" pdftag="P" artifact="_x0030_" Order="_x0033_"/>
  <Shape xmlns="" ID="7q7pqaj5ccuGFUB8xe8K1+9CIbs=" formula="no" inline="no" isBookmarkSet="no" validate="no" bookmark="no" pdftag="P" artifact="_x0030_" Order="_x0032_"/>
  <Shape xmlns="" ID="06fgHE22rbrWIXYLReLUpJlI2Lo=" formula="no" inline="no" isBookmarkSet="no" validate="no" pdftag="H2" artifact="_x0030_" bookmark="yes" Order="_x0031_"/>
  <Shape xmlns="" ID="gnjtE6PO3uYW1fIl6+LjiySPNw8=" Order="_x0031_0" pdftag="_x005B_Artifact_x005D_" isBookmarkSet="no" bookmark="no"/>
  <Shape xmlns="" ID="NZs7ujEul47hYVL3ryCSJ6XrrVg=" formula="no" inline="no" isBookmarkSet="no" validate="no" bookmark="no" pdftag="Figure" artifact="_x0030_" Order="_x0039_"/>
  <Shape xmlns="" ID="VZxKRv9RcZ2K+ddOgs7MbJ209Zo=" artifact="_x0031_" formula="no" inline="no" pdftag="Figure" isBookmarkSet="no" validate="no" bookmark="no" Order="_x0031_0"/>
  <Shape xmlns="" ID="P8o92jFNl+qbMwiC+4jxKRL30AY=" formula="no" inline="no" isBookmarkSet="no" validate="no" bookmark="no" pdftag="P" artifact="_x0030_" Order="_x0031_1"/>
  <Shape xmlns="" ID="sC8UtcO69jkzKmktKABqob0Rgoo=" formula="no" inline="no" isBookmarkSet="no" validate="no" bookmark="no" pdftag="P" artifact="_x0030_" Order="_x0038_"/>
  <Shape xmlns="" ID="WI2UGNvdiveVk/5DceCr1Bbt+5w=" formula="no" inline="no" isBookmarkSet="no" validate="no" bookmark="no" pdftag="P" artifact="_x0030_" Order="_x0037_"/>
  <Shape xmlns="" ID="EbH/7DZ/GaXwMPPvJcAA+fRlNKM=" formula="no" inline="no" isBookmarkSet="no" validate="no" bookmark="no" pdftag="P" artifact="_x0030_" Order="_x0036_"/>
  <Shape xmlns="" ID="Y/ldxXXlU5AN+uYb5N6FRB4JGeg=" formula="no" inline="no" isBookmarkSet="no" validate="no" bookmark="no" pdftag="P" artifact="_x0030_" Order="_x0035_"/>
  <Shape xmlns="" ID="PuZQjrBFOkFDxvBoQ+BkhpdseEQ=" formula="no" inline="no" isBookmarkSet="no" validate="no" bookmark="no" pdftag="P" artifact="_x0030_" Order="_x0034_"/>
  <Shape xmlns="" ID="k5X4i5RvYDgiARcKEkf1+aFlvAI=" formula="no" inline="no" isBookmarkSet="no" validate="no" bookmark="no" pdftag="P" artifact="_x0030_" Order="_x0033_"/>
  <Shape xmlns="" ID="Z5v8HpASDPo/Wz/0q/BGJ6ugT5U=" formula="no" inline="no" isBookmarkSet="no" validate="no" bookmark="no" pdftag="P" artifact="_x0030_" Order="_x0032_"/>
  <Shape xmlns="" ID="qg/yRKvPs8ROT+r1Jk5a31WpY/w=" formula="no" inline="no" isBookmarkSet="no" validate="no" bookmark="no" pdftag="H2" artifact="_x0030_" Order="_x0031_"/>
  <Shape xmlns="" ID="YCxz2RypFb5QpuXgkpj+yuhAraQ=" Order="_x0031_2" pdftag="_x005B_Artifact_x005D_" isBookmarkSet="no" bookmark="no"/>
  <Shape xmlns="" ID="JVaVeqwnrJXcfjyxjN23u6U6YjU=" formula="no" inline="no" isBookmarkSet="no" validate="no" bookmark="no" pdftag="P" artifact="_x0030_" Order="_x0031_1"/>
  <Shape xmlns="" ID="1VYlZJxEhUYoBZrPC1K4brZxD4o=" artifact="_x0031_" formula="no" inline="no" pdftag="Figure" isBookmarkSet="no" validate="no" bookmark="no" Order="_x0031_0"/>
  <Shape xmlns="" ID="fcLbEBweMN1jqvR6XEB80Uzn1vI=" artifact="_x0031_" formula="no" inline="no" pdftag="Figure" isBookmarkSet="no" validate="no" bookmark="no" Order="_x0039_"/>
  <Shape xmlns="" ID="gLvMFMxEiDWTy9xz23vSIMFDq7s=" formula="no" inline="no" isBookmarkSet="no" validate="no" bookmark="no" pdftag="P" artifact="_x0030_" Order="_x0038_"/>
  <Shape xmlns="" ID="OAEemmU3Tf/BYnd4sNW+SnhaUvA=" formula="no" inline="no" isBookmarkSet="no" validate="no" bookmark="no" pdftag="P" artifact="_x0030_" Order="_x0037_"/>
  <Shape xmlns="" ID="56JdV7wQqNvSBwuHfa0UR8rHwds=" formula="no" inline="no" isBookmarkSet="no" validate="no" bookmark="no" pdftag="P" artifact="_x0030_" Order="_x0036_"/>
  <Shape xmlns="" ID="+5RFGTA9WgsU+8IpV9j0zuD5b3Y=" formula="no" inline="no" isBookmarkSet="no" validate="no" bookmark="no" pdftag="P" artifact="_x0030_" Order="_x0035_"/>
  <Shape xmlns="" ID="6pTAVe1s1elbalCQHyEHhZhOka8=" formula="no" inline="no" isBookmarkSet="no" validate="no" bookmark="no" pdftag="P" artifact="_x0030_" Order="_x0034_"/>
  <Shape xmlns="" ID="HZ6wPwmBoY1xi70XpuSBjrgzi4o=" formula="no" inline="no" isBookmarkSet="no" validate="no" bookmark="no" pdftag="P" artifact="_x0030_" Order="_x0033_"/>
  <Shape xmlns="" ID="0DLg+oV8Bq9ALt7YjL8qdjZ92lY=" formula="no" inline="no" isBookmarkSet="no" validate="no" bookmark="no" pdftag="P" artifact="_x0030_" Order="_x0032_"/>
  <Shape xmlns="" ID="4Qpe+3raQyAYzBoBw0jiGi1IBRA=" formula="no" inline="no" isBookmarkSet="no" validate="no" bookmark="no" pdftag="H2" artifact="_x0030_" Order="_x0031_"/>
  <Shape xmlns="" ID="orNo5z6Ai1BHwym5+HcTkzXCzn4=" Order="_x0031_2" pdftag="_x005B_Artifact_x005D_" isBookmarkSet="no" bookmark="no"/>
  <Shape xmlns="" ID="/2+v/OfzjyBI0gyUFEsQZQmakrs=" formula="no" inline="no" isBookmarkSet="no" validate="no" bookmark="no" pdftag="P" artifact="_x0030_" Order="_x0031_1"/>
  <Shape xmlns="" ID="yRia6CFwgu5PColb2v862juIANg=" formula="no" inline="no" isBookmarkSet="no" validate="no" bookmark="no" pdftag="P" artifact="_x0030_" Order="_x0031_0"/>
  <Shape xmlns="" ID="3951gZFeWCNFfOMfr9aJS0dmigQ=" formula="no" inline="no" isBookmarkSet="no" validate="no" bookmark="no" pdftag="P" artifact="_x0030_" Order="_x0039_"/>
  <Shape xmlns="" ID="eCd0QjJtXeBNI7lqnfkbDq03nyA=" formula="no" inline="no" isBookmarkSet="no" validate="no" bookmark="no" pdftag="P" artifact="_x0030_" Order="_x0038_"/>
  <Shape xmlns="" ID="5qHzbrLSJyNopwSGa+U9giIOoU0=" formula="no" inline="no" isBookmarkSet="no" validate="no" bookmark="no" pdftag="P" artifact="_x0030_" Order="_x0037_"/>
  <Shape xmlns="" ID="93Ei1wg2lCAYEXL8hM0eglN+JZw=" formula="no" inline="no" isBookmarkSet="no" validate="no" bookmark="no" pdftag="P" artifact="_x0030_" Order="_x0036_"/>
  <Shape xmlns="" ID="hhUUUIquUZX8CXSx4RvuPtTDJr0=" formula="no" inline="no" isBookmarkSet="no" validate="no" bookmark="no" pdftag="P" artifact="_x0030_" Order="_x0035_"/>
  <Shape xmlns="" ID="PFtooTCc9Is2KZjVM+Rv59rDIF4=" formula="no" inline="no" isBookmarkSet="no" validate="no" bookmark="no" pdftag="P" artifact="_x0030_" Order="_x0034_"/>
  <Shape xmlns="" ID="bTTi1JtL2EY98xvmpEOKXfM7aqI=" formula="no" inline="no" isBookmarkSet="no" validate="no" bookmark="no" pdftag="P" artifact="_x0030_" Order="_x0033_"/>
  <Shape xmlns="" ID="HiPUN43njYDy6A8ebvKutKJeQQI=" formula="no" inline="no" isBookmarkSet="no" validate="no" bookmark="no" pdftag="P" artifact="_x0030_" Order="_x0032_"/>
  <Shape xmlns="" ID="QDWzWr8G+ZvEZ4vu2Nre5OoUAq8=" formula="no" inline="no" isBookmarkSet="no" validate="no" bookmark="no" pdftag="H2" artifact="_x0030_" Order="_x0031_"/>
  <Shape xmlns="" ID="vDRhnoKxdxlVXiqTq9epPUfWCQc=" Order="_x0031_2" pdftag="_x005B_Artifact_x005D_" isBookmarkSet="no" bookmark="no"/>
  <SubText xmlns="" ID="gqPylL6ho2wS7odMpYoYIYa2EiQ=" ActualText=""/>
  <Shape xmlns="" ID="q6QEuKcewaQk+H5NwdvXJ7JOfiU=" isBookmarkSet="no" bookmark="yes" pdftag="P" artifact="_x0030_" Order="_x0032_"/>
  <Shape xmlns="" ID="eJbFegz/OsZ8+LOsEs3W59f6SFE=" Order="_x0033_" pdftag="_x005B_Artifact_x005D_" isBookmarkSet="no" bookmark="no"/>
  <Shape xmlns="" ID="P5/P8zix130QuOoA2x8M1/anwoU=" formula="no" inline="no" isBookmarkSet="no" bookmark="no" Order="_x0034_" validate="no" pdftag="_x005B_Artifact_x005D_" artifact="_x0031_"/>
  <Shape xmlns="" ID="g38tpwtlcldDP1d4Sk0fHMlHfA8=" formula="no" inline="no" isBookmarkSet="no" bookmark="no" Order="_x0032_" validate="no" pdftag="_x005B_Artifact_x005D_" artifact="_x0031_"/>
  <Shape xmlns="" ID="/NGazWuJN+U27SgGNMvP/CBdjIY=" formula="no" inline="no" isBookmarkSet="no" bookmark="no" validate="no" pdftag="P" artifact="_x0030_" Order="_x0033_"/>
  <Shape xmlns="" ID="vHg7ht2qgKojnu0Fl6z4ZxLC0YA=" formula="no" inline="no" isBookmarkSet="no" bookmark="no" validate="no" pdftag="P" artifact="_x0030_" Order="_x0033_"/>
  <Shape xmlns="" ID="087xzxITSNs4wfiZyAhvetOzLGc=" formula="no" inline="no" isBookmarkSet="no" pdftag="H3" artifact="_x0031_" validate="no" bookmark="yes" Order="_x0032_"/>
  <Shape xmlns="" ID="pPciIK89Yvxn43UsZgxeMTQ6jjs=" formula="no" inline="no" isBookmarkSet="no" pdftag="H2" artifact="_x0031_" validate="no" bookmark="yes" Order="_x0031_"/>
  <Shape xmlns="" ID="u+bKl0f3uyLlc1fl7b0P2WS1waI=" Order="_x0033_" pdftag="_x005B_Artifact_x005D_" isBookmarkSet="no" bookmark="no"/>
  <SubText xmlns="" ID="YYZK/rqcw1y6FSRhMUky5hCvlBc=" ActualText=""/>
  <SubText xmlns="" ID="jwSUrC2q/ZOxpNQklLjFzGCePU8=" ActualText=""/>
  <SubText xmlns="" ID="/Mrs0I4hjUA5YxESRQO8IZ7Hfgk=" ActualText=""/>
  <SubText xmlns="" ID="3YV+panle0zAYt4gWJBxeHOB544=" ActualText=""/>
  <SubText xmlns="" ID="VbDaZtGLtsE1jP9oUUv31g6DngA=" ActualText=""/>
  <SubText xmlns="" ID="o2fv8p+gsaQrBpkFAcHYjVp+02k=" ActualText=""/>
  <SubText xmlns="" ID="zvgCYiGZ/lf2Wnjqqgxkx4zW5m8=" ActualText=""/>
  <SubText xmlns="" ID="087xzxITSNs4wfiZyAhvetOzLGc=" ActualText=""/>
  <SubText xmlns="" ID="pPciIK89Yvxn43UsZgxeMTQ6jjs=" ActualText=""/>
  <SubText xmlns="" ID="Hx4rxvpCWPz2O34OwcJrXGoRlHM=" ActualText=""/>
  <SubText xmlns="" ID="rsSAAOGSU0w78cXhI3jMYn/ST5Y=" ActualText=""/>
</PAW>
</file>

<file path=customXml/itemProps1.xml><?xml version="1.0" encoding="utf-8"?>
<ds:datastoreItem xmlns:ds="http://schemas.openxmlformats.org/officeDocument/2006/customXml" ds:itemID="{A870AE42-B7EF-4425-8E23-8E4BA26DAB5C}">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otalTime>2603</TotalTime>
  <Words>3419</Words>
  <Application>Microsoft Office PowerPoint</Application>
  <PresentationFormat>Widescreen</PresentationFormat>
  <Paragraphs>578</Paragraphs>
  <Slides>65</Slides>
  <Notes>61</Notes>
  <HiddenSlides>1</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65</vt:i4>
      </vt:variant>
    </vt:vector>
  </HeadingPairs>
  <TitlesOfParts>
    <vt:vector size="78" baseType="lpstr">
      <vt:lpstr>Arial</vt:lpstr>
      <vt:lpstr>Calibri</vt:lpstr>
      <vt:lpstr>Calibri Light</vt:lpstr>
      <vt:lpstr>Times New Roman</vt:lpstr>
      <vt:lpstr>Webdings</vt:lpstr>
      <vt:lpstr>Wingdings</vt:lpstr>
      <vt:lpstr>Wingdings 2</vt:lpstr>
      <vt:lpstr>Wingdings 3</vt:lpstr>
      <vt:lpstr>General Content</vt:lpstr>
      <vt:lpstr>Special Content</vt:lpstr>
      <vt:lpstr>People Slides</vt:lpstr>
      <vt:lpstr>Interactive Slides</vt:lpstr>
      <vt:lpstr>Infographic Layouts</vt:lpstr>
      <vt:lpstr>Read Before You Proceed: Instructions for Use &amp; Legal Compliance</vt:lpstr>
      <vt:lpstr>Where Are You?</vt:lpstr>
      <vt:lpstr>H-1B Performance Reporting Orientation 3.0</vt:lpstr>
      <vt:lpstr>Today’s Moderator</vt:lpstr>
      <vt:lpstr>Your Speakers</vt:lpstr>
      <vt:lpstr>Polling Question</vt:lpstr>
      <vt:lpstr>Today’s Agenda Items </vt:lpstr>
      <vt:lpstr>SA Performance Reporting Overview and Policy Guidance</vt:lpstr>
      <vt:lpstr>Webinar Objectives:</vt:lpstr>
      <vt:lpstr>H-1B Reporting Requirements</vt:lpstr>
      <vt:lpstr>Reporting Guidance for the Quarter Ending 12/31/2019</vt:lpstr>
      <vt:lpstr>Reminder: Section B Outcome Reporting in the QNR</vt:lpstr>
      <vt:lpstr>Suggested Format for Reporting  Scaling Apprenticeship Output Measures</vt:lpstr>
      <vt:lpstr>Note about QNR Attachments</vt:lpstr>
      <vt:lpstr>PIRL 2109-2117 Clarification: Types of Training</vt:lpstr>
      <vt:lpstr>SA Performance Reporting Handbook 2.0 and Updated PIRL Available Now!</vt:lpstr>
      <vt:lpstr>Any Questions?</vt:lpstr>
      <vt:lpstr>Creating a Data File</vt:lpstr>
      <vt:lpstr>From a Data File to a QPR</vt:lpstr>
      <vt:lpstr>What is a Data File?</vt:lpstr>
      <vt:lpstr>Sample Case Management and CSV Data File</vt:lpstr>
      <vt:lpstr> Data File Format </vt:lpstr>
      <vt:lpstr>Data File Technical Requirements</vt:lpstr>
      <vt:lpstr>Polling Question</vt:lpstr>
      <vt:lpstr>Any Questions?</vt:lpstr>
      <vt:lpstr>WIPS and Data Files</vt:lpstr>
      <vt:lpstr>WIPS Access</vt:lpstr>
      <vt:lpstr>Reset Password in WIPS</vt:lpstr>
      <vt:lpstr>Change Authorized Representative</vt:lpstr>
      <vt:lpstr>H-1B WIPS Homepage (First Tab)</vt:lpstr>
      <vt:lpstr>PowerPoint Presentation</vt:lpstr>
      <vt:lpstr>PowerPoint Presentation</vt:lpstr>
      <vt:lpstr>Reviewing Your Uploaded QPR (Fourth Tab)</vt:lpstr>
      <vt:lpstr>Knowledge Check!</vt:lpstr>
      <vt:lpstr>Any Questions?</vt:lpstr>
      <vt:lpstr>Data Validation and Resolving Data File Errors</vt:lpstr>
      <vt:lpstr>Steps for Data Validation</vt:lpstr>
      <vt:lpstr>Steps for Data Validation</vt:lpstr>
      <vt:lpstr>PowerPoint Presentation</vt:lpstr>
      <vt:lpstr>PowerPoint Presentation</vt:lpstr>
      <vt:lpstr>Data Validation Error Report Resolution</vt:lpstr>
      <vt:lpstr>Common Format &amp; Valid Value Errors</vt:lpstr>
      <vt:lpstr>Logic Validation Rule Samples</vt:lpstr>
      <vt:lpstr>Logic Validation Rule Samples</vt:lpstr>
      <vt:lpstr>WIPS Tips</vt:lpstr>
      <vt:lpstr>Knowledge Check!</vt:lpstr>
      <vt:lpstr>Any Questions?</vt:lpstr>
      <vt:lpstr>Quarterly Performance Report (QPR) Form</vt:lpstr>
      <vt:lpstr>Reviewing Your Uploaded QPR (Fourth Tab)</vt:lpstr>
      <vt:lpstr>QPR Overview: One File—One QPR</vt:lpstr>
      <vt:lpstr>H-1B QPR Aggregation Rules</vt:lpstr>
      <vt:lpstr>H-1B WIOA Primary Indicators of Performance on QPR</vt:lpstr>
      <vt:lpstr>Guidance for Collecting Social Security Numbers</vt:lpstr>
      <vt:lpstr>H-1B “Real-time” Measures on QPR</vt:lpstr>
      <vt:lpstr>Crosswalk: SA Performance Outcomes with H-1B QPR</vt:lpstr>
      <vt:lpstr>H-1B Quarterly Performance Report Aggregations</vt:lpstr>
      <vt:lpstr>H-1B QPR Aggregation Rules:  Sections A-D</vt:lpstr>
      <vt:lpstr>H-1B QPR Aggregation Rules: Sections E-G</vt:lpstr>
      <vt:lpstr>Knowledge Check!</vt:lpstr>
      <vt:lpstr>Any Questions?</vt:lpstr>
      <vt:lpstr>Next Steps: Your Action Items</vt:lpstr>
      <vt:lpstr>Quarter Ending: H-1B Reporting Reminders</vt:lpstr>
      <vt:lpstr>Current Scaling Apprenticeship Performance Resources</vt:lpstr>
      <vt:lpstr>Polling Question</vt:lpstr>
      <vt:lpstr>Thank you for all  your hard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Laura Casertano</cp:lastModifiedBy>
  <cp:revision>207</cp:revision>
  <dcterms:created xsi:type="dcterms:W3CDTF">2019-06-21T16:58:05Z</dcterms:created>
  <dcterms:modified xsi:type="dcterms:W3CDTF">2020-01-15T15:34:21Z</dcterms:modified>
</cp:coreProperties>
</file>