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1/24/2020</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12/04/18/26/TAA-Performance-Series-Employment-Rate"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86975345" TargetMode="External"/><Relationship Id="rId4" Type="http://schemas.openxmlformats.org/officeDocument/2006/relationships/hyperlink" Target="https://www.workforcegps.org/MemberDirectory/MemberDetails?uid=1450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TAA Performance Series: Employment Rate</a:t>
            </a:r>
            <a:br>
              <a:rPr lang="en-US" sz="1600" dirty="0"/>
            </a:br>
            <a:r>
              <a:rPr lang="en-US" sz="1100" dirty="0"/>
              <a:t>01/23/2020</a:t>
            </a:r>
            <a:br>
              <a:rPr lang="en-US" sz="1600" dirty="0"/>
            </a:br>
            <a:r>
              <a:rPr lang="en-US" sz="1100" dirty="0"/>
              <a:t>Moderator(s): </a:t>
            </a:r>
            <a:r>
              <a:rPr lang="en-US" sz="1100" dirty="0">
                <a:hlinkClick r:id="rId4"/>
              </a:rPr>
              <a:t>Robert Hoekstra</a:t>
            </a:r>
            <a:br>
              <a:rPr lang="en-US" sz="1100" dirty="0"/>
            </a:br>
            <a:r>
              <a:rPr lang="en-US" sz="1100" dirty="0"/>
              <a:t>Speaker(s): </a:t>
            </a:r>
            <a:r>
              <a:rPr lang="en-US" sz="1100" dirty="0">
                <a:hlinkClick r:id="rId4"/>
              </a:rPr>
              <a:t>Robert Hoekstra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sz="1200" dirty="0">
                <a:solidFill>
                  <a:schemeClr val="tx1"/>
                </a:solidFill>
              </a:rPr>
              <a:t>The Trade Adjustment Assistance (TAA) Performance Series looks at the performance measures in the TAA Program.  This webinar discusses Employment Rate measures for both the second and fourth quarters after exit including the calculations, special notes related to the TAA Program, and a review of the results.  The review of results both looked at general trends and how various groups differ in employment outcomes.</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5"/>
              </a:rPr>
              <a:t>TAA Performance Series: Employment Rate</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378801427"/>
              </p:ext>
            </p:extLst>
          </p:nvPr>
        </p:nvGraphicFramePr>
        <p:xfrm>
          <a:off x="5506262" y="657880"/>
          <a:ext cx="3402846" cy="3840376"/>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50008">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40004">
                <a:tc>
                  <a:txBody>
                    <a:bodyPr/>
                    <a:lstStyle/>
                    <a:p>
                      <a:pPr marL="0" indent="0">
                        <a:buFont typeface="Arial" panose="020B0604020202020204" pitchFamily="34" charset="0"/>
                        <a:buNone/>
                      </a:pPr>
                      <a:r>
                        <a:rPr lang="en-US" sz="1000" b="1" dirty="0"/>
                        <a:t>Objectives</a:t>
                      </a:r>
                    </a:p>
                  </a:txBody>
                  <a:tcPr/>
                </a:tc>
                <a:tc>
                  <a:txBody>
                    <a:bodyPr/>
                    <a:lstStyle/>
                    <a:p>
                      <a:pPr marL="0" indent="0" algn="ctr"/>
                      <a:r>
                        <a:rPr lang="en-US" sz="900" dirty="0"/>
                        <a:t>1:40</a:t>
                      </a:r>
                    </a:p>
                  </a:txBody>
                  <a:tcPr anchor="ctr"/>
                </a:tc>
                <a:extLst>
                  <a:ext uri="{0D108BD9-81ED-4DB2-BD59-A6C34878D82A}">
                    <a16:rowId xmlns:a16="http://schemas.microsoft.com/office/drawing/2014/main" val="3310568495"/>
                  </a:ext>
                </a:extLst>
              </a:tr>
              <a:tr h="240004">
                <a:tc>
                  <a:txBody>
                    <a:bodyPr/>
                    <a:lstStyle/>
                    <a:p>
                      <a:pPr marL="0" indent="0" algn="l">
                        <a:buFont typeface="Arial" panose="020B0604020202020204" pitchFamily="34" charset="0"/>
                        <a:buNone/>
                      </a:pPr>
                      <a:r>
                        <a:rPr lang="en-US" sz="1000" b="1" dirty="0"/>
                        <a:t>TAA Performance</a:t>
                      </a:r>
                      <a:r>
                        <a:rPr lang="en-US" sz="1000" b="1" baseline="0" dirty="0"/>
                        <a:t> Measures</a:t>
                      </a:r>
                      <a:endParaRPr lang="en-US" sz="1000" b="1" dirty="0"/>
                    </a:p>
                  </a:txBody>
                  <a:tcPr/>
                </a:tc>
                <a:tc>
                  <a:txBody>
                    <a:bodyPr/>
                    <a:lstStyle/>
                    <a:p>
                      <a:pPr algn="ctr"/>
                      <a:r>
                        <a:rPr lang="en-US" sz="900" dirty="0"/>
                        <a:t>2:26</a:t>
                      </a:r>
                    </a:p>
                  </a:txBody>
                  <a:tcPr anchor="ctr"/>
                </a:tc>
                <a:extLst>
                  <a:ext uri="{0D108BD9-81ED-4DB2-BD59-A6C34878D82A}">
                    <a16:rowId xmlns:a16="http://schemas.microsoft.com/office/drawing/2014/main" val="2075400689"/>
                  </a:ext>
                </a:extLst>
              </a:tr>
              <a:tr h="240004">
                <a:tc>
                  <a:txBody>
                    <a:bodyPr/>
                    <a:lstStyle/>
                    <a:p>
                      <a:pPr marL="171450" indent="-171450">
                        <a:buFont typeface="Arial" panose="020B0604020202020204" pitchFamily="34" charset="0"/>
                        <a:buChar char="•"/>
                      </a:pPr>
                      <a:r>
                        <a:rPr lang="en-US" sz="900" b="0" dirty="0"/>
                        <a:t>Performance Targets</a:t>
                      </a:r>
                    </a:p>
                  </a:txBody>
                  <a:tcPr/>
                </a:tc>
                <a:tc>
                  <a:txBody>
                    <a:bodyPr/>
                    <a:lstStyle/>
                    <a:p>
                      <a:pPr algn="ctr"/>
                      <a:r>
                        <a:rPr lang="en-US" sz="900" dirty="0"/>
                        <a:t>3:30</a:t>
                      </a:r>
                    </a:p>
                  </a:txBody>
                  <a:tcPr anchor="ctr"/>
                </a:tc>
                <a:extLst>
                  <a:ext uri="{0D108BD9-81ED-4DB2-BD59-A6C34878D82A}">
                    <a16:rowId xmlns:a16="http://schemas.microsoft.com/office/drawing/2014/main" val="812580546"/>
                  </a:ext>
                </a:extLst>
              </a:tr>
              <a:tr h="240004">
                <a:tc>
                  <a:txBody>
                    <a:bodyPr/>
                    <a:lstStyle/>
                    <a:p>
                      <a:pPr marL="0" indent="0">
                        <a:buFont typeface="Arial" panose="020B0604020202020204" pitchFamily="34" charset="0"/>
                        <a:buNone/>
                      </a:pPr>
                      <a:r>
                        <a:rPr lang="en-US" sz="900" b="1" dirty="0"/>
                        <a:t>Defining</a:t>
                      </a:r>
                      <a:r>
                        <a:rPr lang="en-US" sz="900" b="1" baseline="0" dirty="0"/>
                        <a:t> Employment Rate</a:t>
                      </a:r>
                      <a:endParaRPr lang="en-US" sz="900" b="1" dirty="0"/>
                    </a:p>
                  </a:txBody>
                  <a:tcPr/>
                </a:tc>
                <a:tc>
                  <a:txBody>
                    <a:bodyPr/>
                    <a:lstStyle/>
                    <a:p>
                      <a:pPr algn="ctr"/>
                      <a:r>
                        <a:rPr lang="en-US" sz="900" dirty="0"/>
                        <a:t>4:47</a:t>
                      </a:r>
                    </a:p>
                  </a:txBody>
                  <a:tcPr anchor="ctr"/>
                </a:tc>
                <a:extLst>
                  <a:ext uri="{0D108BD9-81ED-4DB2-BD59-A6C34878D82A}">
                    <a16:rowId xmlns:a16="http://schemas.microsoft.com/office/drawing/2014/main" val="10004"/>
                  </a:ext>
                </a:extLst>
              </a:tr>
              <a:tr h="240004">
                <a:tc>
                  <a:txBody>
                    <a:bodyPr/>
                    <a:lstStyle/>
                    <a:p>
                      <a:pPr marL="171450" indent="-171450">
                        <a:buFont typeface="Arial" panose="020B0604020202020204" pitchFamily="34" charset="0"/>
                        <a:buChar char="•"/>
                      </a:pPr>
                      <a:r>
                        <a:rPr lang="en-US" sz="900" b="0" dirty="0"/>
                        <a:t>Exit</a:t>
                      </a:r>
                      <a:r>
                        <a:rPr lang="en-US" sz="900" b="0" baseline="0" dirty="0"/>
                        <a:t> Date Rules</a:t>
                      </a:r>
                      <a:endParaRPr lang="en-US" sz="900" b="0" dirty="0"/>
                    </a:p>
                  </a:txBody>
                  <a:tcPr/>
                </a:tc>
                <a:tc>
                  <a:txBody>
                    <a:bodyPr/>
                    <a:lstStyle/>
                    <a:p>
                      <a:pPr algn="ctr"/>
                      <a:r>
                        <a:rPr lang="en-US" sz="900" dirty="0"/>
                        <a:t>6:03</a:t>
                      </a:r>
                    </a:p>
                  </a:txBody>
                  <a:tcPr anchor="ctr"/>
                </a:tc>
                <a:extLst>
                  <a:ext uri="{0D108BD9-81ED-4DB2-BD59-A6C34878D82A}">
                    <a16:rowId xmlns:a16="http://schemas.microsoft.com/office/drawing/2014/main" val="10005"/>
                  </a:ext>
                </a:extLst>
              </a:tr>
              <a:tr h="240004">
                <a:tc>
                  <a:txBody>
                    <a:bodyPr/>
                    <a:lstStyle/>
                    <a:p>
                      <a:pPr marL="171450" indent="-171450">
                        <a:buFont typeface="Arial" panose="020B0604020202020204" pitchFamily="34" charset="0"/>
                        <a:buChar char="•"/>
                      </a:pPr>
                      <a:r>
                        <a:rPr lang="en-US" sz="900" b="0" dirty="0"/>
                        <a:t>Calculating</a:t>
                      </a:r>
                      <a:r>
                        <a:rPr lang="en-US" sz="900" b="0" baseline="0" dirty="0"/>
                        <a:t> the Exit Dates in a Query</a:t>
                      </a:r>
                      <a:endParaRPr lang="en-US" sz="900" b="0" dirty="0"/>
                    </a:p>
                  </a:txBody>
                  <a:tcPr/>
                </a:tc>
                <a:tc>
                  <a:txBody>
                    <a:bodyPr/>
                    <a:lstStyle/>
                    <a:p>
                      <a:pPr algn="ctr"/>
                      <a:r>
                        <a:rPr lang="en-US" sz="900" dirty="0"/>
                        <a:t>8:18</a:t>
                      </a:r>
                    </a:p>
                  </a:txBody>
                  <a:tcPr anchor="ctr"/>
                </a:tc>
                <a:extLst>
                  <a:ext uri="{0D108BD9-81ED-4DB2-BD59-A6C34878D82A}">
                    <a16:rowId xmlns:a16="http://schemas.microsoft.com/office/drawing/2014/main" val="10006"/>
                  </a:ext>
                </a:extLst>
              </a:tr>
              <a:tr h="225004">
                <a:tc>
                  <a:txBody>
                    <a:bodyPr/>
                    <a:lstStyle/>
                    <a:p>
                      <a:pPr marL="0" indent="0">
                        <a:buFont typeface="Arial" panose="020B0604020202020204" pitchFamily="34" charset="0"/>
                        <a:buNone/>
                      </a:pPr>
                      <a:r>
                        <a:rPr lang="en-US" sz="900" b="1" dirty="0"/>
                        <a:t>Employment</a:t>
                      </a:r>
                      <a:r>
                        <a:rPr lang="en-US" sz="900" b="1" baseline="0" dirty="0"/>
                        <a:t> Rate Results</a:t>
                      </a:r>
                      <a:endParaRPr lang="en-US" sz="900" b="1" dirty="0"/>
                    </a:p>
                  </a:txBody>
                  <a:tcPr/>
                </a:tc>
                <a:tc>
                  <a:txBody>
                    <a:bodyPr/>
                    <a:lstStyle/>
                    <a:p>
                      <a:pPr algn="ctr"/>
                      <a:r>
                        <a:rPr lang="en-US" sz="900" dirty="0"/>
                        <a:t>12:20</a:t>
                      </a:r>
                    </a:p>
                  </a:txBody>
                  <a:tcPr anchor="ctr"/>
                </a:tc>
                <a:extLst>
                  <a:ext uri="{0D108BD9-81ED-4DB2-BD59-A6C34878D82A}">
                    <a16:rowId xmlns:a16="http://schemas.microsoft.com/office/drawing/2014/main" val="10009"/>
                  </a:ext>
                </a:extLst>
              </a:tr>
              <a:tr h="240004">
                <a:tc>
                  <a:txBody>
                    <a:bodyPr/>
                    <a:lstStyle/>
                    <a:p>
                      <a:pPr marL="171450" indent="-171450">
                        <a:buFont typeface="Arial" panose="020B0604020202020204" pitchFamily="34" charset="0"/>
                        <a:buChar char="•"/>
                      </a:pPr>
                      <a:r>
                        <a:rPr lang="en-US" sz="1000" b="0" dirty="0"/>
                        <a:t>Over Time Trend</a:t>
                      </a:r>
                    </a:p>
                  </a:txBody>
                  <a:tcPr/>
                </a:tc>
                <a:tc>
                  <a:txBody>
                    <a:bodyPr/>
                    <a:lstStyle/>
                    <a:p>
                      <a:pPr algn="ctr"/>
                      <a:r>
                        <a:rPr lang="en-US" sz="900" dirty="0"/>
                        <a:t>12:36</a:t>
                      </a:r>
                    </a:p>
                  </a:txBody>
                  <a:tcPr anchor="ctr"/>
                </a:tc>
                <a:extLst>
                  <a:ext uri="{0D108BD9-81ED-4DB2-BD59-A6C34878D82A}">
                    <a16:rowId xmlns:a16="http://schemas.microsoft.com/office/drawing/2014/main" val="2501489609"/>
                  </a:ext>
                </a:extLst>
              </a:tr>
              <a:tr h="240004">
                <a:tc>
                  <a:txBody>
                    <a:bodyPr/>
                    <a:lstStyle/>
                    <a:p>
                      <a:pPr marL="171450" indent="-171450">
                        <a:buFont typeface="Arial" panose="020B0604020202020204" pitchFamily="34" charset="0"/>
                        <a:buChar char="•"/>
                      </a:pPr>
                      <a:r>
                        <a:rPr lang="en-US" sz="1000" b="0" dirty="0"/>
                        <a:t>Result</a:t>
                      </a:r>
                      <a:r>
                        <a:rPr lang="en-US" sz="1000" b="0" baseline="0" dirty="0"/>
                        <a:t>s by Age at Participation</a:t>
                      </a:r>
                      <a:endParaRPr lang="en-US" sz="1000" b="0" dirty="0"/>
                    </a:p>
                  </a:txBody>
                  <a:tcPr/>
                </a:tc>
                <a:tc>
                  <a:txBody>
                    <a:bodyPr/>
                    <a:lstStyle/>
                    <a:p>
                      <a:pPr algn="ctr"/>
                      <a:r>
                        <a:rPr lang="en-US" sz="900" dirty="0"/>
                        <a:t>14:01</a:t>
                      </a:r>
                    </a:p>
                  </a:txBody>
                  <a:tcPr anchor="ctr"/>
                </a:tc>
                <a:extLst>
                  <a:ext uri="{0D108BD9-81ED-4DB2-BD59-A6C34878D82A}">
                    <a16:rowId xmlns:a16="http://schemas.microsoft.com/office/drawing/2014/main" val="1577649460"/>
                  </a:ext>
                </a:extLst>
              </a:tr>
              <a:tr h="240004">
                <a:tc>
                  <a:txBody>
                    <a:bodyPr/>
                    <a:lstStyle/>
                    <a:p>
                      <a:pPr marL="171450" indent="-171450">
                        <a:buFont typeface="Arial" panose="020B0604020202020204" pitchFamily="34" charset="0"/>
                        <a:buChar char="•"/>
                      </a:pPr>
                      <a:r>
                        <a:rPr lang="en-US" sz="1000" b="0" dirty="0"/>
                        <a:t>Result</a:t>
                      </a:r>
                      <a:r>
                        <a:rPr lang="en-US" sz="1000" b="0" baseline="0" dirty="0"/>
                        <a:t>s by Education at Participation</a:t>
                      </a:r>
                      <a:endParaRPr lang="en-US" sz="1000" b="0" dirty="0"/>
                    </a:p>
                  </a:txBody>
                  <a:tcPr/>
                </a:tc>
                <a:tc>
                  <a:txBody>
                    <a:bodyPr/>
                    <a:lstStyle/>
                    <a:p>
                      <a:pPr algn="ctr"/>
                      <a:r>
                        <a:rPr lang="en-US" sz="900" dirty="0"/>
                        <a:t>15:52</a:t>
                      </a:r>
                    </a:p>
                  </a:txBody>
                  <a:tcPr anchor="ctr"/>
                </a:tc>
                <a:extLst>
                  <a:ext uri="{0D108BD9-81ED-4DB2-BD59-A6C34878D82A}">
                    <a16:rowId xmlns:a16="http://schemas.microsoft.com/office/drawing/2014/main" val="3231640449"/>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Training and Credential</a:t>
                      </a:r>
                      <a:endParaRPr lang="en-US" sz="1000" b="0" kern="1200" dirty="0">
                        <a:solidFill>
                          <a:schemeClr val="dk1"/>
                        </a:solidFill>
                        <a:latin typeface="+mn-lt"/>
                        <a:ea typeface="+mn-ea"/>
                        <a:cs typeface="+mn-cs"/>
                      </a:endParaRPr>
                    </a:p>
                  </a:txBody>
                  <a:tcPr/>
                </a:tc>
                <a:tc>
                  <a:txBody>
                    <a:bodyPr/>
                    <a:lstStyle/>
                    <a:p>
                      <a:pPr algn="ctr"/>
                      <a:r>
                        <a:rPr lang="en-US" sz="900" dirty="0"/>
                        <a:t>22:04</a:t>
                      </a:r>
                    </a:p>
                  </a:txBody>
                  <a:tcPr anchor="ctr"/>
                </a:tc>
                <a:extLst>
                  <a:ext uri="{0D108BD9-81ED-4DB2-BD59-A6C34878D82A}">
                    <a16:rowId xmlns:a16="http://schemas.microsoft.com/office/drawing/2014/main" val="206804161"/>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a:t>
                      </a:r>
                      <a:r>
                        <a:rPr lang="en-US" sz="1000" b="0" kern="1200" baseline="0" dirty="0">
                          <a:solidFill>
                            <a:schemeClr val="dk1"/>
                          </a:solidFill>
                          <a:latin typeface="+mn-lt"/>
                          <a:ea typeface="+mn-ea"/>
                          <a:cs typeface="+mn-cs"/>
                        </a:rPr>
                        <a:t> by Co-Enrollment</a:t>
                      </a:r>
                      <a:endParaRPr lang="en-US" sz="1000" b="0" kern="1200" dirty="0">
                        <a:solidFill>
                          <a:schemeClr val="dk1"/>
                        </a:solidFill>
                        <a:latin typeface="+mn-lt"/>
                        <a:ea typeface="+mn-ea"/>
                        <a:cs typeface="+mn-cs"/>
                      </a:endParaRPr>
                    </a:p>
                  </a:txBody>
                  <a:tcPr/>
                </a:tc>
                <a:tc>
                  <a:txBody>
                    <a:bodyPr/>
                    <a:lstStyle/>
                    <a:p>
                      <a:pPr algn="ctr"/>
                      <a:r>
                        <a:rPr lang="en-US" sz="900" dirty="0"/>
                        <a:t>24:04</a:t>
                      </a:r>
                    </a:p>
                  </a:txBody>
                  <a:tcPr anchor="ctr"/>
                </a:tc>
                <a:extLst>
                  <a:ext uri="{0D108BD9-81ED-4DB2-BD59-A6C34878D82A}">
                    <a16:rowId xmlns:a16="http://schemas.microsoft.com/office/drawing/2014/main" val="3995260037"/>
                  </a:ext>
                </a:extLst>
              </a:tr>
              <a:tr h="24000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Results by Job Search Allowances</a:t>
                      </a:r>
                    </a:p>
                  </a:txBody>
                  <a:tcPr/>
                </a:tc>
                <a:tc>
                  <a:txBody>
                    <a:bodyPr/>
                    <a:lstStyle/>
                    <a:p>
                      <a:pPr algn="ctr"/>
                      <a:r>
                        <a:rPr lang="en-US" sz="900" dirty="0"/>
                        <a:t>25:45</a:t>
                      </a:r>
                    </a:p>
                  </a:txBody>
                  <a:tcPr anchor="ctr"/>
                </a:tc>
                <a:extLst>
                  <a:ext uri="{0D108BD9-81ED-4DB2-BD59-A6C34878D82A}">
                    <a16:rowId xmlns:a16="http://schemas.microsoft.com/office/drawing/2014/main" val="4034396916"/>
                  </a:ext>
                </a:extLst>
              </a:tr>
              <a:tr h="24000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Closing</a:t>
                      </a:r>
                      <a:r>
                        <a:rPr lang="en-US" sz="1000" b="1" kern="1200" baseline="0" dirty="0">
                          <a:solidFill>
                            <a:schemeClr val="dk1"/>
                          </a:solidFill>
                          <a:latin typeface="+mn-lt"/>
                          <a:ea typeface="+mn-ea"/>
                          <a:cs typeface="+mn-cs"/>
                        </a:rPr>
                        <a:t> Notes</a:t>
                      </a:r>
                      <a:endParaRPr lang="en-US" sz="1000" b="1" kern="1200" dirty="0">
                        <a:solidFill>
                          <a:schemeClr val="dk1"/>
                        </a:solidFill>
                        <a:latin typeface="+mn-lt"/>
                        <a:ea typeface="+mn-ea"/>
                        <a:cs typeface="+mn-cs"/>
                      </a:endParaRPr>
                    </a:p>
                  </a:txBody>
                  <a:tcPr/>
                </a:tc>
                <a:tc>
                  <a:txBody>
                    <a:bodyPr/>
                    <a:lstStyle/>
                    <a:p>
                      <a:pPr algn="ctr"/>
                      <a:r>
                        <a:rPr lang="en-US" sz="900" dirty="0"/>
                        <a:t>32:38</a:t>
                      </a:r>
                    </a:p>
                  </a:txBody>
                  <a:tcPr anchor="ctr"/>
                </a:tc>
                <a:extLst>
                  <a:ext uri="{0D108BD9-81ED-4DB2-BD59-A6C34878D82A}">
                    <a16:rowId xmlns:a16="http://schemas.microsoft.com/office/drawing/2014/main" val="2938759726"/>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TAA Performance Series: Employment Rate 01/23/2020 Moderator(s): Robert Hoekstra Speaker(s): Robe&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6250</TotalTime>
  <Words>176</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TAA Performance Series: Employment Rate 01/23/2020 Moderator(s): Robert Hoekstra Speaker(s): Robert Hoekstra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104</cp:revision>
  <dcterms:created xsi:type="dcterms:W3CDTF">2017-09-27T21:43:17Z</dcterms:created>
  <dcterms:modified xsi:type="dcterms:W3CDTF">2020-01-24T18:06:35Z</dcterms:modified>
</cp:coreProperties>
</file>