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0" r:id="rId3"/>
    <p:sldMasterId id="2147483658" r:id="rId4"/>
    <p:sldMasterId id="2147483684" r:id="rId5"/>
    <p:sldMasterId id="2147483699" r:id="rId6"/>
  </p:sldMasterIdLst>
  <p:notesMasterIdLst>
    <p:notesMasterId r:id="rId36"/>
  </p:notesMasterIdLst>
  <p:sldIdLst>
    <p:sldId id="305" r:id="rId7"/>
    <p:sldId id="256" r:id="rId8"/>
    <p:sldId id="306" r:id="rId9"/>
    <p:sldId id="307" r:id="rId10"/>
    <p:sldId id="308" r:id="rId11"/>
    <p:sldId id="313" r:id="rId12"/>
    <p:sldId id="312" r:id="rId13"/>
    <p:sldId id="314" r:id="rId14"/>
    <p:sldId id="315" r:id="rId15"/>
    <p:sldId id="335" r:id="rId16"/>
    <p:sldId id="321" r:id="rId17"/>
    <p:sldId id="323" r:id="rId18"/>
    <p:sldId id="324" r:id="rId19"/>
    <p:sldId id="320" r:id="rId20"/>
    <p:sldId id="317" r:id="rId21"/>
    <p:sldId id="319" r:id="rId22"/>
    <p:sldId id="334" r:id="rId23"/>
    <p:sldId id="322" r:id="rId24"/>
    <p:sldId id="316" r:id="rId25"/>
    <p:sldId id="325" r:id="rId26"/>
    <p:sldId id="326" r:id="rId27"/>
    <p:sldId id="327" r:id="rId28"/>
    <p:sldId id="329" r:id="rId29"/>
    <p:sldId id="328" r:id="rId30"/>
    <p:sldId id="330" r:id="rId31"/>
    <p:sldId id="274" r:id="rId32"/>
    <p:sldId id="336" r:id="rId33"/>
    <p:sldId id="275" r:id="rId34"/>
    <p:sldId id="333"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shefski, Stanley S - OPA" initials="OSS-O" lastIdx="1" clrIdx="0">
    <p:extLst>
      <p:ext uri="{19B8F6BF-5375-455C-9EA6-DF929625EA0E}">
        <p15:presenceInfo xmlns:p15="http://schemas.microsoft.com/office/powerpoint/2012/main" userId="S-1-5-21-625881431-3029617060-3355961844-1252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4660"/>
  </p:normalViewPr>
  <p:slideViewPr>
    <p:cSldViewPr snapToGrid="0">
      <p:cViewPr varScale="1">
        <p:scale>
          <a:sx n="77" d="100"/>
          <a:sy n="77" d="100"/>
        </p:scale>
        <p:origin x="77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et Lamb" userId="e04054f8-2e2a-42b4-87e1-29b1f1e2f6f1" providerId="ADAL" clId="{B0F80149-1C3F-4ACA-8268-A2ACB20E1B57}"/>
    <pc:docChg chg="custSel modSld">
      <pc:chgData name="Margaret Lamb" userId="e04054f8-2e2a-42b4-87e1-29b1f1e2f6f1" providerId="ADAL" clId="{B0F80149-1C3F-4ACA-8268-A2ACB20E1B57}" dt="2019-12-05T17:41:07.598" v="31" actId="478"/>
      <pc:docMkLst>
        <pc:docMk/>
      </pc:docMkLst>
      <pc:sldChg chg="addSp delSp modSp">
        <pc:chgData name="Margaret Lamb" userId="e04054f8-2e2a-42b4-87e1-29b1f1e2f6f1" providerId="ADAL" clId="{B0F80149-1C3F-4ACA-8268-A2ACB20E1B57}" dt="2019-12-05T17:41:07.598" v="31" actId="478"/>
        <pc:sldMkLst>
          <pc:docMk/>
          <pc:sldMk cId="2663552957" sldId="256"/>
        </pc:sldMkLst>
        <pc:spChg chg="mod">
          <ac:chgData name="Margaret Lamb" userId="e04054f8-2e2a-42b4-87e1-29b1f1e2f6f1" providerId="ADAL" clId="{B0F80149-1C3F-4ACA-8268-A2ACB20E1B57}" dt="2019-12-05T17:41:01.915" v="30" actId="20577"/>
          <ac:spMkLst>
            <pc:docMk/>
            <pc:sldMk cId="2663552957" sldId="256"/>
            <ac:spMk id="2" creationId="{3D15FB03-888E-4898-A21E-566F5D1EB9B1}"/>
          </ac:spMkLst>
        </pc:spChg>
        <pc:spChg chg="del">
          <ac:chgData name="Margaret Lamb" userId="e04054f8-2e2a-42b4-87e1-29b1f1e2f6f1" providerId="ADAL" clId="{B0F80149-1C3F-4ACA-8268-A2ACB20E1B57}" dt="2019-12-05T17:41:07.598" v="31" actId="478"/>
          <ac:spMkLst>
            <pc:docMk/>
            <pc:sldMk cId="2663552957" sldId="256"/>
            <ac:spMk id="3" creationId="{0DCE6580-02A5-4B5B-8FD9-9A15C6CEA398}"/>
          </ac:spMkLst>
        </pc:spChg>
        <pc:spChg chg="add mod">
          <ac:chgData name="Margaret Lamb" userId="e04054f8-2e2a-42b4-87e1-29b1f1e2f6f1" providerId="ADAL" clId="{B0F80149-1C3F-4ACA-8268-A2ACB20E1B57}" dt="2019-12-05T17:41:07.598" v="31" actId="478"/>
          <ac:spMkLst>
            <pc:docMk/>
            <pc:sldMk cId="2663552957" sldId="256"/>
            <ac:spMk id="5" creationId="{3D419B2D-5403-4628-81B9-81B43B949B2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Hoekstra.Robert\AppData\Roaming\Microsoft\Excel\Book1%20(version%201).xlsb"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91954535884542E-2"/>
          <c:y val="2.0969188484337216E-2"/>
          <c:w val="0.93558277210681218"/>
          <c:h val="0.94598735218962815"/>
        </c:manualLayout>
      </c:layout>
      <c:lineChart>
        <c:grouping val="standard"/>
        <c:varyColors val="0"/>
        <c:ser>
          <c:idx val="0"/>
          <c:order val="0"/>
          <c:tx>
            <c:strRef>
              <c:f>Sheet1!$F$1</c:f>
              <c:strCache>
                <c:ptCount val="1"/>
                <c:pt idx="0">
                  <c:v>PIP ER Q2  </c:v>
                </c:pt>
              </c:strCache>
            </c:strRef>
          </c:tx>
          <c:spPr>
            <a:ln w="50800" cap="rnd">
              <a:solidFill>
                <a:schemeClr val="accent1"/>
              </a:solidFill>
              <a:round/>
            </a:ln>
            <a:effectLst/>
          </c:spPr>
          <c:marker>
            <c:symbol val="none"/>
          </c:marker>
          <c:cat>
            <c:strRef>
              <c:f>Sheet1!$E$2:$E$41</c:f>
              <c:strCache>
                <c:ptCount val="40"/>
                <c:pt idx="0">
                  <c:v>10/01/2008-12/31/2008</c:v>
                </c:pt>
                <c:pt idx="1">
                  <c:v>01/01/2009-03/31/2009</c:v>
                </c:pt>
                <c:pt idx="2">
                  <c:v>04/01/2009-06/30/2009</c:v>
                </c:pt>
                <c:pt idx="3">
                  <c:v>07/01/2009-09/30/2009</c:v>
                </c:pt>
                <c:pt idx="4">
                  <c:v>10/01/2009-12/31/2009</c:v>
                </c:pt>
                <c:pt idx="5">
                  <c:v>01/01/2010-03/31/2010</c:v>
                </c:pt>
                <c:pt idx="6">
                  <c:v>04/01/2010-06/30/2010</c:v>
                </c:pt>
                <c:pt idx="7">
                  <c:v>07/01/2010-09/30/2010</c:v>
                </c:pt>
                <c:pt idx="8">
                  <c:v>10/01/2010-12/31/2010</c:v>
                </c:pt>
                <c:pt idx="9">
                  <c:v>01/01/2011-03/31/2011</c:v>
                </c:pt>
                <c:pt idx="10">
                  <c:v>04/01/2011-06/30/2011</c:v>
                </c:pt>
                <c:pt idx="11">
                  <c:v>07/01/2011-09/30/2011</c:v>
                </c:pt>
                <c:pt idx="12">
                  <c:v>10/01/2011-12/31/2011</c:v>
                </c:pt>
                <c:pt idx="13">
                  <c:v>01/01/2012-03/31/2012</c:v>
                </c:pt>
                <c:pt idx="14">
                  <c:v>04/01/2012-06/30/2012</c:v>
                </c:pt>
                <c:pt idx="15">
                  <c:v>07/01/2012-09/30/2012</c:v>
                </c:pt>
                <c:pt idx="16">
                  <c:v>10/01/2012-12/31/2012</c:v>
                </c:pt>
                <c:pt idx="17">
                  <c:v>01/01/2013-03/31/2013</c:v>
                </c:pt>
                <c:pt idx="18">
                  <c:v>04/01/2013-06/30/2013</c:v>
                </c:pt>
                <c:pt idx="19">
                  <c:v>07/01/2013-09/30/2013</c:v>
                </c:pt>
                <c:pt idx="20">
                  <c:v>10/01/2013-12/31/2013</c:v>
                </c:pt>
                <c:pt idx="21">
                  <c:v>01/01/2014-03/31/2014</c:v>
                </c:pt>
                <c:pt idx="22">
                  <c:v>04/01/2014-06/30/2014</c:v>
                </c:pt>
                <c:pt idx="23">
                  <c:v>07/01/2014-09/30/2014</c:v>
                </c:pt>
                <c:pt idx="24">
                  <c:v>10/01/2014-12/31/2014</c:v>
                </c:pt>
                <c:pt idx="25">
                  <c:v>01/01/2015-03/31/2015</c:v>
                </c:pt>
                <c:pt idx="26">
                  <c:v>04/01/2015-06/30/2015</c:v>
                </c:pt>
                <c:pt idx="27">
                  <c:v>07/01/2015-09/30/2015</c:v>
                </c:pt>
                <c:pt idx="28">
                  <c:v>10/01/2015-12/31/2015</c:v>
                </c:pt>
                <c:pt idx="29">
                  <c:v>01/01/2016-03/31/2016</c:v>
                </c:pt>
                <c:pt idx="30">
                  <c:v>04/01/2016-06/30/2016</c:v>
                </c:pt>
                <c:pt idx="31">
                  <c:v>07/01/2016-09/30/2016</c:v>
                </c:pt>
                <c:pt idx="32">
                  <c:v>10/01/2016-12/31/2016</c:v>
                </c:pt>
                <c:pt idx="33">
                  <c:v>01/01/2017-03/31/2017</c:v>
                </c:pt>
                <c:pt idx="34">
                  <c:v>04/01/2017-06/30/2017</c:v>
                </c:pt>
                <c:pt idx="35">
                  <c:v>07/01/2017-09/30/2017</c:v>
                </c:pt>
                <c:pt idx="36">
                  <c:v>10/01/2017-12/31/2017</c:v>
                </c:pt>
                <c:pt idx="37">
                  <c:v>01/01/2018-03/31/2018</c:v>
                </c:pt>
                <c:pt idx="38">
                  <c:v>04/01/2018-06/30/2018</c:v>
                </c:pt>
                <c:pt idx="39">
                  <c:v>07/01/2018-09/30/2018</c:v>
                </c:pt>
              </c:strCache>
            </c:strRef>
          </c:cat>
          <c:val>
            <c:numRef>
              <c:f>Sheet1!$F$2:$F$41</c:f>
              <c:numCache>
                <c:formatCode>0.00%</c:formatCode>
                <c:ptCount val="40"/>
                <c:pt idx="0">
                  <c:v>0.56159999999999999</c:v>
                </c:pt>
                <c:pt idx="1">
                  <c:v>0.58799999999999997</c:v>
                </c:pt>
                <c:pt idx="2">
                  <c:v>0.58009999999999995</c:v>
                </c:pt>
                <c:pt idx="3">
                  <c:v>0.59079999999999999</c:v>
                </c:pt>
                <c:pt idx="4">
                  <c:v>0.60429999999999995</c:v>
                </c:pt>
                <c:pt idx="5">
                  <c:v>0.66679999999999995</c:v>
                </c:pt>
                <c:pt idx="6">
                  <c:v>0.65229999999999999</c:v>
                </c:pt>
                <c:pt idx="7">
                  <c:v>0.69059999999999999</c:v>
                </c:pt>
                <c:pt idx="8">
                  <c:v>0.68969999999999998</c:v>
                </c:pt>
                <c:pt idx="9">
                  <c:v>0.71540000000000004</c:v>
                </c:pt>
                <c:pt idx="10">
                  <c:v>0.70950000000000002</c:v>
                </c:pt>
                <c:pt idx="11">
                  <c:v>0.73</c:v>
                </c:pt>
                <c:pt idx="12">
                  <c:v>0.71350000000000002</c:v>
                </c:pt>
                <c:pt idx="13">
                  <c:v>0.72560000000000002</c:v>
                </c:pt>
                <c:pt idx="14">
                  <c:v>0.72719999999999996</c:v>
                </c:pt>
                <c:pt idx="15">
                  <c:v>0.73299999999999998</c:v>
                </c:pt>
                <c:pt idx="16">
                  <c:v>0.7157</c:v>
                </c:pt>
                <c:pt idx="17">
                  <c:v>0.73529999999999995</c:v>
                </c:pt>
                <c:pt idx="18">
                  <c:v>0.71660000000000001</c:v>
                </c:pt>
                <c:pt idx="19">
                  <c:v>0.72960000000000003</c:v>
                </c:pt>
                <c:pt idx="20">
                  <c:v>0.74180000000000001</c:v>
                </c:pt>
                <c:pt idx="21">
                  <c:v>0.75229999999999997</c:v>
                </c:pt>
                <c:pt idx="22">
                  <c:v>0.75060000000000004</c:v>
                </c:pt>
                <c:pt idx="23">
                  <c:v>0.76039999999999996</c:v>
                </c:pt>
                <c:pt idx="24">
                  <c:v>0.75539999999999996</c:v>
                </c:pt>
                <c:pt idx="25">
                  <c:v>0.76939999999999997</c:v>
                </c:pt>
                <c:pt idx="26">
                  <c:v>0.73629999999999995</c:v>
                </c:pt>
                <c:pt idx="27">
                  <c:v>0.77510000000000001</c:v>
                </c:pt>
                <c:pt idx="28">
                  <c:v>0.75790000000000002</c:v>
                </c:pt>
                <c:pt idx="29">
                  <c:v>0.75470000000000004</c:v>
                </c:pt>
                <c:pt idx="30">
                  <c:v>0.73860000000000003</c:v>
                </c:pt>
                <c:pt idx="31">
                  <c:v>0.74360000000000004</c:v>
                </c:pt>
                <c:pt idx="32">
                  <c:v>0.76070000000000004</c:v>
                </c:pt>
                <c:pt idx="33">
                  <c:v>0.7742</c:v>
                </c:pt>
                <c:pt idx="34">
                  <c:v>0.7681</c:v>
                </c:pt>
                <c:pt idx="35">
                  <c:v>0.77059999999999995</c:v>
                </c:pt>
                <c:pt idx="36">
                  <c:v>0.76259999999999994</c:v>
                </c:pt>
                <c:pt idx="37">
                  <c:v>0.76680000000000004</c:v>
                </c:pt>
                <c:pt idx="38">
                  <c:v>0.77090000000000003</c:v>
                </c:pt>
                <c:pt idx="39">
                  <c:v>0.77259999999999995</c:v>
                </c:pt>
              </c:numCache>
            </c:numRef>
          </c:val>
          <c:smooth val="0"/>
          <c:extLst>
            <c:ext xmlns:c16="http://schemas.microsoft.com/office/drawing/2014/chart" uri="{C3380CC4-5D6E-409C-BE32-E72D297353CC}">
              <c16:uniqueId val="{00000000-651A-490D-B2DD-FF6EDEFA1DAB}"/>
            </c:ext>
          </c:extLst>
        </c:ser>
        <c:ser>
          <c:idx val="1"/>
          <c:order val="1"/>
          <c:tx>
            <c:strRef>
              <c:f>Sheet1!$G$1</c:f>
              <c:strCache>
                <c:ptCount val="1"/>
                <c:pt idx="0">
                  <c:v>PIP ER Q4 </c:v>
                </c:pt>
              </c:strCache>
            </c:strRef>
          </c:tx>
          <c:spPr>
            <a:ln w="50800" cap="rnd">
              <a:solidFill>
                <a:schemeClr val="accent2"/>
              </a:solidFill>
              <a:round/>
            </a:ln>
            <a:effectLst/>
          </c:spPr>
          <c:marker>
            <c:symbol val="none"/>
          </c:marker>
          <c:cat>
            <c:strRef>
              <c:f>Sheet1!$E$2:$E$41</c:f>
              <c:strCache>
                <c:ptCount val="40"/>
                <c:pt idx="0">
                  <c:v>10/01/2008-12/31/2008</c:v>
                </c:pt>
                <c:pt idx="1">
                  <c:v>01/01/2009-03/31/2009</c:v>
                </c:pt>
                <c:pt idx="2">
                  <c:v>04/01/2009-06/30/2009</c:v>
                </c:pt>
                <c:pt idx="3">
                  <c:v>07/01/2009-09/30/2009</c:v>
                </c:pt>
                <c:pt idx="4">
                  <c:v>10/01/2009-12/31/2009</c:v>
                </c:pt>
                <c:pt idx="5">
                  <c:v>01/01/2010-03/31/2010</c:v>
                </c:pt>
                <c:pt idx="6">
                  <c:v>04/01/2010-06/30/2010</c:v>
                </c:pt>
                <c:pt idx="7">
                  <c:v>07/01/2010-09/30/2010</c:v>
                </c:pt>
                <c:pt idx="8">
                  <c:v>10/01/2010-12/31/2010</c:v>
                </c:pt>
                <c:pt idx="9">
                  <c:v>01/01/2011-03/31/2011</c:v>
                </c:pt>
                <c:pt idx="10">
                  <c:v>04/01/2011-06/30/2011</c:v>
                </c:pt>
                <c:pt idx="11">
                  <c:v>07/01/2011-09/30/2011</c:v>
                </c:pt>
                <c:pt idx="12">
                  <c:v>10/01/2011-12/31/2011</c:v>
                </c:pt>
                <c:pt idx="13">
                  <c:v>01/01/2012-03/31/2012</c:v>
                </c:pt>
                <c:pt idx="14">
                  <c:v>04/01/2012-06/30/2012</c:v>
                </c:pt>
                <c:pt idx="15">
                  <c:v>07/01/2012-09/30/2012</c:v>
                </c:pt>
                <c:pt idx="16">
                  <c:v>10/01/2012-12/31/2012</c:v>
                </c:pt>
                <c:pt idx="17">
                  <c:v>01/01/2013-03/31/2013</c:v>
                </c:pt>
                <c:pt idx="18">
                  <c:v>04/01/2013-06/30/2013</c:v>
                </c:pt>
                <c:pt idx="19">
                  <c:v>07/01/2013-09/30/2013</c:v>
                </c:pt>
                <c:pt idx="20">
                  <c:v>10/01/2013-12/31/2013</c:v>
                </c:pt>
                <c:pt idx="21">
                  <c:v>01/01/2014-03/31/2014</c:v>
                </c:pt>
                <c:pt idx="22">
                  <c:v>04/01/2014-06/30/2014</c:v>
                </c:pt>
                <c:pt idx="23">
                  <c:v>07/01/2014-09/30/2014</c:v>
                </c:pt>
                <c:pt idx="24">
                  <c:v>10/01/2014-12/31/2014</c:v>
                </c:pt>
                <c:pt idx="25">
                  <c:v>01/01/2015-03/31/2015</c:v>
                </c:pt>
                <c:pt idx="26">
                  <c:v>04/01/2015-06/30/2015</c:v>
                </c:pt>
                <c:pt idx="27">
                  <c:v>07/01/2015-09/30/2015</c:v>
                </c:pt>
                <c:pt idx="28">
                  <c:v>10/01/2015-12/31/2015</c:v>
                </c:pt>
                <c:pt idx="29">
                  <c:v>01/01/2016-03/31/2016</c:v>
                </c:pt>
                <c:pt idx="30">
                  <c:v>04/01/2016-06/30/2016</c:v>
                </c:pt>
                <c:pt idx="31">
                  <c:v>07/01/2016-09/30/2016</c:v>
                </c:pt>
                <c:pt idx="32">
                  <c:v>10/01/2016-12/31/2016</c:v>
                </c:pt>
                <c:pt idx="33">
                  <c:v>01/01/2017-03/31/2017</c:v>
                </c:pt>
                <c:pt idx="34">
                  <c:v>04/01/2017-06/30/2017</c:v>
                </c:pt>
                <c:pt idx="35">
                  <c:v>07/01/2017-09/30/2017</c:v>
                </c:pt>
                <c:pt idx="36">
                  <c:v>10/01/2017-12/31/2017</c:v>
                </c:pt>
                <c:pt idx="37">
                  <c:v>01/01/2018-03/31/2018</c:v>
                </c:pt>
                <c:pt idx="38">
                  <c:v>04/01/2018-06/30/2018</c:v>
                </c:pt>
                <c:pt idx="39">
                  <c:v>07/01/2018-09/30/2018</c:v>
                </c:pt>
              </c:strCache>
            </c:strRef>
          </c:cat>
          <c:val>
            <c:numRef>
              <c:f>Sheet1!$G$2:$G$41</c:f>
              <c:numCache>
                <c:formatCode>0.00%</c:formatCode>
                <c:ptCount val="40"/>
                <c:pt idx="0">
                  <c:v>0.54259999999999997</c:v>
                </c:pt>
                <c:pt idx="1">
                  <c:v>0.53879999999999995</c:v>
                </c:pt>
                <c:pt idx="2">
                  <c:v>0.57999999999999996</c:v>
                </c:pt>
                <c:pt idx="3">
                  <c:v>0.63219999999999998</c:v>
                </c:pt>
                <c:pt idx="4">
                  <c:v>0.63090000000000002</c:v>
                </c:pt>
                <c:pt idx="5">
                  <c:v>0.66049999999999998</c:v>
                </c:pt>
                <c:pt idx="6">
                  <c:v>0.64949999999999997</c:v>
                </c:pt>
                <c:pt idx="7">
                  <c:v>0.6986</c:v>
                </c:pt>
                <c:pt idx="8">
                  <c:v>0.69010000000000005</c:v>
                </c:pt>
                <c:pt idx="9">
                  <c:v>0.70569999999999999</c:v>
                </c:pt>
                <c:pt idx="10">
                  <c:v>0.70820000000000005</c:v>
                </c:pt>
                <c:pt idx="11">
                  <c:v>0.73019999999999996</c:v>
                </c:pt>
                <c:pt idx="12">
                  <c:v>0.70760000000000001</c:v>
                </c:pt>
                <c:pt idx="13">
                  <c:v>0.7137</c:v>
                </c:pt>
                <c:pt idx="14">
                  <c:v>0.72430000000000005</c:v>
                </c:pt>
                <c:pt idx="15">
                  <c:v>0.73709999999999998</c:v>
                </c:pt>
                <c:pt idx="16">
                  <c:v>0.71209999999999996</c:v>
                </c:pt>
                <c:pt idx="17">
                  <c:v>0.72089999999999999</c:v>
                </c:pt>
                <c:pt idx="18">
                  <c:v>0.71250000000000002</c:v>
                </c:pt>
                <c:pt idx="19">
                  <c:v>0.73429999999999995</c:v>
                </c:pt>
                <c:pt idx="20">
                  <c:v>0.73980000000000001</c:v>
                </c:pt>
                <c:pt idx="21">
                  <c:v>0.73850000000000005</c:v>
                </c:pt>
                <c:pt idx="22">
                  <c:v>0.73609999999999998</c:v>
                </c:pt>
                <c:pt idx="23">
                  <c:v>0.75349999999999995</c:v>
                </c:pt>
                <c:pt idx="24">
                  <c:v>0.74939999999999996</c:v>
                </c:pt>
                <c:pt idx="25">
                  <c:v>0.75360000000000005</c:v>
                </c:pt>
                <c:pt idx="26">
                  <c:v>0.72740000000000005</c:v>
                </c:pt>
                <c:pt idx="27">
                  <c:v>0.76670000000000005</c:v>
                </c:pt>
                <c:pt idx="28">
                  <c:v>0.73929999999999996</c:v>
                </c:pt>
                <c:pt idx="29">
                  <c:v>0.72570000000000001</c:v>
                </c:pt>
                <c:pt idx="30">
                  <c:v>0.73050000000000004</c:v>
                </c:pt>
                <c:pt idx="31">
                  <c:v>0.77239999999999998</c:v>
                </c:pt>
                <c:pt idx="32">
                  <c:v>0.75939999999999996</c:v>
                </c:pt>
                <c:pt idx="33">
                  <c:v>0.77310000000000001</c:v>
                </c:pt>
                <c:pt idx="34">
                  <c:v>0.77839999999999998</c:v>
                </c:pt>
                <c:pt idx="35">
                  <c:v>0.76990000000000003</c:v>
                </c:pt>
                <c:pt idx="36">
                  <c:v>0.76019999999999999</c:v>
                </c:pt>
                <c:pt idx="37">
                  <c:v>0.76029999999999998</c:v>
                </c:pt>
              </c:numCache>
            </c:numRef>
          </c:val>
          <c:smooth val="0"/>
          <c:extLst>
            <c:ext xmlns:c16="http://schemas.microsoft.com/office/drawing/2014/chart" uri="{C3380CC4-5D6E-409C-BE32-E72D297353CC}">
              <c16:uniqueId val="{00000001-651A-490D-B2DD-FF6EDEFA1DAB}"/>
            </c:ext>
          </c:extLst>
        </c:ser>
        <c:dLbls>
          <c:showLegendKey val="0"/>
          <c:showVal val="0"/>
          <c:showCatName val="0"/>
          <c:showSerName val="0"/>
          <c:showPercent val="0"/>
          <c:showBubbleSize val="0"/>
        </c:dLbls>
        <c:smooth val="0"/>
        <c:axId val="622624304"/>
        <c:axId val="622626800"/>
      </c:lineChart>
      <c:dateAx>
        <c:axId val="622624304"/>
        <c:scaling>
          <c:orientation val="minMax"/>
        </c:scaling>
        <c:delete val="1"/>
        <c:axPos val="b"/>
        <c:numFmt formatCode="General" sourceLinked="1"/>
        <c:majorTickMark val="none"/>
        <c:minorTickMark val="none"/>
        <c:tickLblPos val="nextTo"/>
        <c:crossAx val="622626800"/>
        <c:crosses val="autoZero"/>
        <c:auto val="0"/>
        <c:lblOffset val="100"/>
        <c:baseTimeUnit val="days"/>
      </c:dateAx>
      <c:valAx>
        <c:axId val="6226268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2624304"/>
        <c:crosses val="autoZero"/>
        <c:crossBetween val="between"/>
      </c:valAx>
      <c:spPr>
        <a:noFill/>
        <a:ln>
          <a:noFill/>
        </a:ln>
        <a:effectLst/>
      </c:spPr>
    </c:plotArea>
    <c:legend>
      <c:legendPos val="b"/>
      <c:layout>
        <c:manualLayout>
          <c:xMode val="edge"/>
          <c:yMode val="edge"/>
          <c:x val="0.26441637035743926"/>
          <c:y val="0.89979622820962923"/>
          <c:w val="0.43651975241717889"/>
          <c:h val="4.16669663977770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9.svg"/><Relationship Id="rId7"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21.svg"/><Relationship Id="rId4"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5.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34018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4229791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6505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88713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648882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1.emf"/><Relationship Id="rId4" Type="http://schemas.openxmlformats.org/officeDocument/2006/relationships/slideLayout" Target="../slideLayouts/slideLayout19.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4.xml"/><Relationship Id="rId7" Type="http://schemas.openxmlformats.org/officeDocument/2006/relationships/image" Target="../media/image2.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image" Target="../media/image1.emf"/><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4.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microsoft.com/office/2007/relationships/hdphoto" Target="../media/hdphoto1.wdp"/><Relationship Id="rId5" Type="http://schemas.openxmlformats.org/officeDocument/2006/relationships/slideLayout" Target="../slideLayouts/slideLayout35.xml"/><Relationship Id="rId10" Type="http://schemas.openxmlformats.org/officeDocument/2006/relationships/image" Target="../media/image2.png"/><Relationship Id="rId4" Type="http://schemas.openxmlformats.org/officeDocument/2006/relationships/slideLayout" Target="../slideLayouts/slideLayout3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8" cstate="hqprint">
            <a:alphaModFix amt="70000"/>
            <a:extLst>
              <a:ext uri="{BEBA8EAE-BF5A-486C-A8C5-ECC9F3942E4B}">
                <a14:imgProps xmlns:a14="http://schemas.microsoft.com/office/drawing/2010/main">
                  <a14:imgLayer r:embed="rId1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14" r:id="rId11"/>
    <p:sldLayoutId id="2147483715" r:id="rId12"/>
    <p:sldLayoutId id="2147483716" r:id="rId13"/>
    <p:sldLayoutId id="2147483717" r:id="rId14"/>
    <p:sldLayoutId id="2147483719" r:id="rId15"/>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vimeo.com/370983870/2afa9e8306" TargetMode="External"/><Relationship Id="rId1" Type="http://schemas.openxmlformats.org/officeDocument/2006/relationships/slideLayout" Target="../slideLayouts/slideLayout9.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s://www.doleta.gov/tradeact/taa-data/participant-reporting/" TargetMode="External"/><Relationship Id="rId7" Type="http://schemas.openxmlformats.org/officeDocument/2006/relationships/hyperlink" Target="https://wdr.doleta.gov/directives/corr_doc.cfm?docn=7611" TargetMode="External"/><Relationship Id="rId2" Type="http://schemas.openxmlformats.org/officeDocument/2006/relationships/hyperlink" Target="https://www.doleta.gov/tradeact/" TargetMode="External"/><Relationship Id="rId1" Type="http://schemas.openxmlformats.org/officeDocument/2006/relationships/slideLayout" Target="../slideLayouts/slideLayout20.xml"/><Relationship Id="rId6" Type="http://schemas.openxmlformats.org/officeDocument/2006/relationships/hyperlink" Target="https://wdr.doleta.gov/directives/corr_doc.cfm?DOCN=3255" TargetMode="External"/><Relationship Id="rId5" Type="http://schemas.openxmlformats.org/officeDocument/2006/relationships/hyperlink" Target="https://www.doleta.gov/tradeact/taa-data/participant-reporting/performance.cfm" TargetMode="External"/><Relationship Id="rId4" Type="http://schemas.openxmlformats.org/officeDocument/2006/relationships/hyperlink" Target="https://www.doleta.gov/tradeact/taa-data/participants-data/"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performancereporting.workforcegps.org/resources/2019/04/01/15/23/TEGL-14-18-Performance-Alignment-Webcast-Series-and-Resource-Page" TargetMode="External"/><Relationship Id="rId2" Type="http://schemas.openxmlformats.org/officeDocument/2006/relationships/hyperlink" Target="https://performancereporting.workforcegps.org/resources/2019/10/01/13/32/PIRL-Reporting-Online-Resource" TargetMode="External"/><Relationship Id="rId1" Type="http://schemas.openxmlformats.org/officeDocument/2006/relationships/slideLayout" Target="../slideLayouts/slideLayout20.xml"/><Relationship Id="rId4" Type="http://schemas.openxmlformats.org/officeDocument/2006/relationships/hyperlink" Target="https://performancereporting.workforcegps.org/announcements/2018/07/09/13/50/WIOA-Performance-Indicators-Summer-E-Learning-Serie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hyperlink" Target="mailto:support@workforceGPS.org"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00AFC2C-43E3-4FF4-AB8A-D928780F7D5C}"/>
              </a:ext>
            </a:extLst>
          </p:cNvPr>
          <p:cNvSpPr>
            <a:spLocks noGrp="1"/>
          </p:cNvSpPr>
          <p:nvPr>
            <p:ph idx="1"/>
          </p:nvPr>
        </p:nvSpPr>
        <p:spPr>
          <a:xfrm>
            <a:off x="6770670" y="845177"/>
            <a:ext cx="5188441" cy="5631596"/>
          </a:xfrm>
        </p:spPr>
        <p:txBody>
          <a:bodyPr>
            <a:noAutofit/>
          </a:bodyPr>
          <a:lstStyle/>
          <a:p>
            <a:pPr lvl="0">
              <a:spcBef>
                <a:spcPts val="800"/>
              </a:spcBef>
            </a:pPr>
            <a:r>
              <a:rPr lang="en-US" sz="1400" b="1" dirty="0"/>
              <a:t>Only use tables </a:t>
            </a:r>
            <a:r>
              <a:rPr lang="en-US" sz="1400" dirty="0"/>
              <a:t>when standard content delivery is insufficient, and never merge table cells.</a:t>
            </a:r>
          </a:p>
          <a:p>
            <a:pPr lvl="0">
              <a:spcBef>
                <a:spcPts val="800"/>
              </a:spcBef>
            </a:pPr>
            <a:r>
              <a:rPr lang="en-US" sz="1400" b="1" dirty="0"/>
              <a:t>Do not use screenshots or images of text items</a:t>
            </a:r>
            <a:r>
              <a:rPr lang="en-US" sz="1400" dirty="0"/>
              <a:t>.  All text must be editable and not blur when the screen is zoomed in.</a:t>
            </a:r>
          </a:p>
          <a:p>
            <a:pPr lvl="0">
              <a:spcBef>
                <a:spcPts val="800"/>
              </a:spcBef>
            </a:pPr>
            <a:r>
              <a:rPr lang="en-US" sz="1400" b="1" dirty="0"/>
              <a:t>Avoid</a:t>
            </a:r>
            <a:r>
              <a:rPr lang="en-US" sz="1400" dirty="0"/>
              <a:t> using “</a:t>
            </a:r>
            <a:r>
              <a:rPr lang="en-US" sz="1400" b="1" dirty="0"/>
              <a:t>Smart Art</a:t>
            </a:r>
            <a:r>
              <a:rPr lang="en-US" sz="1400" dirty="0"/>
              <a:t>” or the “</a:t>
            </a:r>
            <a:r>
              <a:rPr lang="en-US" sz="1400" b="1" dirty="0"/>
              <a:t>Design Ideas</a:t>
            </a:r>
            <a:r>
              <a:rPr lang="en-US" sz="1400" dirty="0"/>
              <a:t>” tool.</a:t>
            </a:r>
          </a:p>
          <a:p>
            <a:pPr lvl="0">
              <a:spcBef>
                <a:spcPts val="800"/>
              </a:spcBef>
            </a:pPr>
            <a:r>
              <a:rPr lang="en-US" sz="1400" dirty="0"/>
              <a:t>Do not repurpose slide title boxes for any other use.</a:t>
            </a:r>
          </a:p>
          <a:p>
            <a:pPr lvl="0">
              <a:spcBef>
                <a:spcPts val="800"/>
              </a:spcBef>
              <a:spcAft>
                <a:spcPts val="400"/>
              </a:spcAft>
            </a:pPr>
            <a:r>
              <a:rPr lang="en-US" sz="1400" b="1" dirty="0"/>
              <a:t>Do not use multiple spaces</a:t>
            </a:r>
            <a:r>
              <a:rPr lang="en-US" sz="1400" dirty="0"/>
              <a:t>, </a:t>
            </a:r>
            <a:r>
              <a:rPr lang="en-US" sz="1400" b="1" dirty="0"/>
              <a:t>empty paragraphs</a:t>
            </a:r>
            <a:r>
              <a:rPr lang="en-US" sz="1400" dirty="0"/>
              <a:t>, or </a:t>
            </a:r>
            <a:r>
              <a:rPr lang="en-US" sz="1400" b="1" dirty="0"/>
              <a:t>strings of tabs </a:t>
            </a:r>
            <a:r>
              <a:rPr lang="en-US" sz="1400" dirty="0"/>
              <a:t>to visually adjust your content, as every such repeated character must then be manually stripped from all slides before posting.  Instead:</a:t>
            </a:r>
          </a:p>
          <a:p>
            <a:pPr lvl="1">
              <a:spcBef>
                <a:spcPts val="400"/>
              </a:spcBef>
            </a:pPr>
            <a:r>
              <a:rPr lang="en-US" sz="1300" dirty="0"/>
              <a:t>Use soft returns to bump content to the next line in lieu of spaces (Shift + Enter)</a:t>
            </a:r>
          </a:p>
          <a:p>
            <a:pPr lvl="1">
              <a:spcBef>
                <a:spcPts val="400"/>
              </a:spcBef>
            </a:pPr>
            <a:r>
              <a:rPr lang="en-US" sz="1300" dirty="0"/>
              <a:t>Manage paragraph spacing and tabs in the “Paragraph” panel.</a:t>
            </a:r>
          </a:p>
          <a:p>
            <a:pPr lvl="0">
              <a:spcBef>
                <a:spcPts val="800"/>
              </a:spcBef>
              <a:spcAft>
                <a:spcPts val="400"/>
              </a:spcAft>
            </a:pPr>
            <a:r>
              <a:rPr lang="en-US" sz="1400" b="1" dirty="0"/>
              <a:t>Every image</a:t>
            </a:r>
            <a:r>
              <a:rPr lang="en-US" sz="1400" dirty="0"/>
              <a:t> or visual element used must either have alternative “alt” text applied </a:t>
            </a:r>
            <a:r>
              <a:rPr lang="en-US" sz="1400" i="1" dirty="0"/>
              <a:t>or</a:t>
            </a:r>
            <a:r>
              <a:rPr lang="en-US" sz="1400" dirty="0"/>
              <a:t> be marked as “decorative”. </a:t>
            </a:r>
          </a:p>
          <a:p>
            <a:pPr lvl="1">
              <a:spcBef>
                <a:spcPts val="400"/>
              </a:spcBef>
            </a:pPr>
            <a:r>
              <a:rPr lang="en-US" sz="1300" dirty="0"/>
              <a:t>Alt text translates visual information into verbal information, which is read aloud in screen readers, while items marked “decorative” are skipped.  </a:t>
            </a:r>
          </a:p>
          <a:p>
            <a:pPr lvl="1">
              <a:spcBef>
                <a:spcPts val="400"/>
              </a:spcBef>
            </a:pPr>
            <a:r>
              <a:rPr lang="en-US" sz="1300" dirty="0"/>
              <a:t>This step is required to deliver the full message provided by any graphics.</a:t>
            </a:r>
          </a:p>
          <a:p>
            <a:pPr lvl="1">
              <a:spcBef>
                <a:spcPts val="400"/>
              </a:spcBef>
            </a:pPr>
            <a:r>
              <a:rPr lang="en-US" sz="1300" dirty="0"/>
              <a:t>The person who laid out the content should also provide </a:t>
            </a:r>
            <a:br>
              <a:rPr lang="en-US" sz="1300" dirty="0"/>
            </a:br>
            <a:r>
              <a:rPr lang="en-US" sz="1300" dirty="0"/>
              <a:t>that alternate information to ensure their </a:t>
            </a:r>
            <a:br>
              <a:rPr lang="en-US" sz="1300" dirty="0"/>
            </a:br>
            <a:r>
              <a:rPr lang="en-US" sz="1300" dirty="0"/>
              <a:t>message stays intact.</a:t>
            </a:r>
          </a:p>
        </p:txBody>
      </p:sp>
      <p:sp>
        <p:nvSpPr>
          <p:cNvPr id="10" name="Title 9">
            <a:extLst>
              <a:ext uri="{FF2B5EF4-FFF2-40B4-BE49-F238E27FC236}">
                <a16:creationId xmlns:a16="http://schemas.microsoft.com/office/drawing/2014/main" id="{1DC183B2-9D0B-4E1A-A13C-D984C77F0A35}"/>
              </a:ext>
            </a:extLst>
          </p:cNvPr>
          <p:cNvSpPr>
            <a:spLocks noGrp="1"/>
          </p:cNvSpPr>
          <p:nvPr>
            <p:ph type="title"/>
          </p:nvPr>
        </p:nvSpPr>
        <p:spPr>
          <a:xfrm>
            <a:off x="757597" y="0"/>
            <a:ext cx="5704850" cy="1230593"/>
          </a:xfrm>
        </p:spPr>
        <p:txBody>
          <a:bodyPr>
            <a:noAutofit/>
          </a:bodyPr>
          <a:lstStyle/>
          <a:p>
            <a:r>
              <a:rPr lang="en-US" sz="4000" dirty="0"/>
              <a:t>Read Before You Proceed:</a:t>
            </a:r>
            <a:br>
              <a:rPr lang="en-US" sz="4000" dirty="0"/>
            </a:br>
            <a:r>
              <a:rPr lang="en-US" sz="2600" b="0" dirty="0">
                <a:solidFill>
                  <a:schemeClr val="accent5"/>
                </a:solidFill>
              </a:rPr>
              <a:t>Instructions for Use &amp; Legal Compliance</a:t>
            </a:r>
          </a:p>
        </p:txBody>
      </p:sp>
      <p:sp>
        <p:nvSpPr>
          <p:cNvPr id="4" name="Slide Number Placeholder 3">
            <a:extLst>
              <a:ext uri="{FF2B5EF4-FFF2-40B4-BE49-F238E27FC236}">
                <a16:creationId xmlns:a16="http://schemas.microsoft.com/office/drawing/2014/main" id="{7E016177-F1BF-423A-8D44-AC8FAF48CAFC}"/>
              </a:ext>
            </a:extLst>
          </p:cNvPr>
          <p:cNvSpPr>
            <a:spLocks noGrp="1"/>
          </p:cNvSpPr>
          <p:nvPr>
            <p:ph type="sldNum" sz="quarter" idx="12"/>
          </p:nvPr>
        </p:nvSpPr>
        <p:spPr/>
        <p:txBody>
          <a:bodyPr/>
          <a:lstStyle/>
          <a:p>
            <a:fld id="{158B7785-F6D6-45F8-833E-07BD84680091}" type="slidenum">
              <a:rPr lang="en-US" smtClean="0"/>
              <a:t>1</a:t>
            </a:fld>
            <a:endParaRPr lang="en-US"/>
          </a:p>
        </p:txBody>
      </p:sp>
      <p:grpSp>
        <p:nvGrpSpPr>
          <p:cNvPr id="21" name="Group 20">
            <a:extLst>
              <a:ext uri="{FF2B5EF4-FFF2-40B4-BE49-F238E27FC236}">
                <a16:creationId xmlns:a16="http://schemas.microsoft.com/office/drawing/2014/main" id="{91798838-FC65-4DB5-A0E8-339CA459BF23}"/>
              </a:ext>
            </a:extLst>
          </p:cNvPr>
          <p:cNvGrpSpPr/>
          <p:nvPr/>
        </p:nvGrpSpPr>
        <p:grpSpPr>
          <a:xfrm>
            <a:off x="1169979" y="1563108"/>
            <a:ext cx="4474207" cy="4297942"/>
            <a:chOff x="839788" y="1563108"/>
            <a:chExt cx="4474207" cy="4297942"/>
          </a:xfrm>
        </p:grpSpPr>
        <p:sp>
          <p:nvSpPr>
            <p:cNvPr id="13" name="Text Placeholder 11">
              <a:extLst>
                <a:ext uri="{FF2B5EF4-FFF2-40B4-BE49-F238E27FC236}">
                  <a16:creationId xmlns:a16="http://schemas.microsoft.com/office/drawing/2014/main" id="{5B249FCD-B91F-4598-99BA-5E12CD7DD00A}"/>
                </a:ext>
              </a:extLst>
            </p:cNvPr>
            <p:cNvSpPr txBox="1">
              <a:spLocks/>
            </p:cNvSpPr>
            <p:nvPr/>
          </p:nvSpPr>
          <p:spPr>
            <a:xfrm>
              <a:off x="839788" y="2493235"/>
              <a:ext cx="4474207" cy="2801657"/>
            </a:xfrm>
            <a:prstGeom prst="rect">
              <a:avLst/>
            </a:prstGeom>
            <a:solidFill>
              <a:srgbClr val="F3F4F4"/>
            </a:solidFill>
            <a:ln>
              <a:solidFill>
                <a:schemeClr val="accent4"/>
              </a:solidFill>
            </a:ln>
          </p:spPr>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7800"/>
                </a:spcBef>
                <a:spcAft>
                  <a:spcPts val="7800"/>
                </a:spcAft>
              </a:pPr>
              <a:r>
                <a:rPr lang="en-US" sz="2200" dirty="0"/>
                <a:t>Please watch this webcast</a:t>
              </a:r>
              <a:br>
                <a:rPr lang="en-US" sz="2200" dirty="0"/>
              </a:br>
              <a:r>
                <a:rPr lang="en-US" sz="2200" dirty="0"/>
                <a:t>before using this template.</a:t>
              </a:r>
            </a:p>
            <a:p>
              <a:r>
                <a:rPr lang="en-US" sz="1800" dirty="0">
                  <a:hlinkClick r:id="rId2"/>
                </a:rPr>
                <a:t>https://vimeo.com/370983870/2afa9e8306</a:t>
              </a:r>
              <a:endParaRPr lang="en-US" sz="1800" dirty="0"/>
            </a:p>
            <a:p>
              <a:pPr>
                <a:spcBef>
                  <a:spcPts val="600"/>
                </a:spcBef>
              </a:pPr>
              <a:r>
                <a:rPr lang="en-US" sz="1600" dirty="0">
                  <a:solidFill>
                    <a:schemeClr val="tx1"/>
                  </a:solidFill>
                </a:rPr>
                <a:t>(Ctrl + Click to open link)</a:t>
              </a:r>
            </a:p>
          </p:txBody>
        </p:sp>
        <p:pic>
          <p:nvPicPr>
            <p:cNvPr id="18" name="Graphic 17" descr="Clapper board">
              <a:extLst>
                <a:ext uri="{FF2B5EF4-FFF2-40B4-BE49-F238E27FC236}">
                  <a16:creationId xmlns:a16="http://schemas.microsoft.com/office/drawing/2014/main" id="{8D1C183F-30AE-4C17-8216-AF8E5DF5064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9691" y="3409732"/>
              <a:ext cx="914400" cy="914400"/>
            </a:xfrm>
            <a:prstGeom prst="rect">
              <a:avLst/>
            </a:prstGeom>
          </p:spPr>
        </p:pic>
        <p:sp>
          <p:nvSpPr>
            <p:cNvPr id="19" name="Text Placeholder 11">
              <a:extLst>
                <a:ext uri="{FF2B5EF4-FFF2-40B4-BE49-F238E27FC236}">
                  <a16:creationId xmlns:a16="http://schemas.microsoft.com/office/drawing/2014/main" id="{5315959E-841F-44D2-A062-7E147543ED69}"/>
                </a:ext>
              </a:extLst>
            </p:cNvPr>
            <p:cNvSpPr txBox="1">
              <a:spLocks/>
            </p:cNvSpPr>
            <p:nvPr/>
          </p:nvSpPr>
          <p:spPr>
            <a:xfrm>
              <a:off x="839788" y="5294891"/>
              <a:ext cx="4474207" cy="566159"/>
            </a:xfrm>
            <a:prstGeom prst="rect">
              <a:avLst/>
            </a:prstGeom>
            <a:ln/>
          </p:spPr>
          <p:style>
            <a:lnRef idx="0">
              <a:schemeClr val="accent1"/>
            </a:lnRef>
            <a:fillRef idx="3">
              <a:schemeClr val="accent1"/>
            </a:fillRef>
            <a:effectRef idx="3">
              <a:schemeClr val="accent1"/>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7800"/>
                </a:spcBef>
                <a:spcAft>
                  <a:spcPts val="7800"/>
                </a:spcAft>
              </a:pPr>
              <a:r>
                <a:rPr lang="en-US" sz="1800" dirty="0">
                  <a:solidFill>
                    <a:schemeClr val="bg1"/>
                  </a:solidFill>
                </a:rPr>
                <a:t>Duration: 6 minutes</a:t>
              </a:r>
            </a:p>
          </p:txBody>
        </p:sp>
        <p:sp>
          <p:nvSpPr>
            <p:cNvPr id="20" name="Text Placeholder 11">
              <a:extLst>
                <a:ext uri="{FF2B5EF4-FFF2-40B4-BE49-F238E27FC236}">
                  <a16:creationId xmlns:a16="http://schemas.microsoft.com/office/drawing/2014/main" id="{2C34D0C3-D766-442B-B815-010FF64600E2}"/>
                </a:ext>
              </a:extLst>
            </p:cNvPr>
            <p:cNvSpPr txBox="1">
              <a:spLocks/>
            </p:cNvSpPr>
            <p:nvPr/>
          </p:nvSpPr>
          <p:spPr>
            <a:xfrm>
              <a:off x="839788" y="1563108"/>
              <a:ext cx="4474207" cy="930126"/>
            </a:xfrm>
            <a:prstGeom prst="rect">
              <a:avLst/>
            </a:prstGeom>
            <a:ln/>
          </p:spPr>
          <p:style>
            <a:lnRef idx="0">
              <a:schemeClr val="accent2"/>
            </a:lnRef>
            <a:fillRef idx="3">
              <a:schemeClr val="accent2"/>
            </a:fillRef>
            <a:effectRef idx="3">
              <a:schemeClr val="accent2"/>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90000"/>
                </a:lnSpc>
                <a:spcBef>
                  <a:spcPts val="7800"/>
                </a:spcBef>
                <a:spcAft>
                  <a:spcPts val="7800"/>
                </a:spcAft>
              </a:pPr>
              <a:r>
                <a:rPr lang="en-US" sz="2400" b="1" i="0" dirty="0">
                  <a:solidFill>
                    <a:schemeClr val="bg1"/>
                  </a:solidFill>
                </a:rPr>
                <a:t>Learn about the new innovative features!</a:t>
              </a:r>
            </a:p>
          </p:txBody>
        </p:sp>
      </p:grpSp>
      <p:pic>
        <p:nvPicPr>
          <p:cNvPr id="22" name="Graphic 21">
            <a:extLst>
              <a:ext uri="{FF2B5EF4-FFF2-40B4-BE49-F238E27FC236}">
                <a16:creationId xmlns:a16="http://schemas.microsoft.com/office/drawing/2014/main" id="{EE201BAF-B041-4B62-B6A0-2CB76D644998}"/>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276" y="229454"/>
            <a:ext cx="365760" cy="365760"/>
          </a:xfrm>
          <a:prstGeom prst="rect">
            <a:avLst/>
          </a:prstGeom>
        </p:spPr>
      </p:pic>
      <p:cxnSp>
        <p:nvCxnSpPr>
          <p:cNvPr id="25" name="Straight Connector 24">
            <a:extLst>
              <a:ext uri="{FF2B5EF4-FFF2-40B4-BE49-F238E27FC236}">
                <a16:creationId xmlns:a16="http://schemas.microsoft.com/office/drawing/2014/main" id="{270BB380-AE0E-406F-9822-278C0B707AD6}"/>
              </a:ext>
            </a:extLst>
          </p:cNvPr>
          <p:cNvCxnSpPr>
            <a:cxnSpLocks/>
          </p:cNvCxnSpPr>
          <p:nvPr/>
        </p:nvCxnSpPr>
        <p:spPr>
          <a:xfrm>
            <a:off x="6544639" y="0"/>
            <a:ext cx="0" cy="68580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Text Placeholder 11">
            <a:extLst>
              <a:ext uri="{FF2B5EF4-FFF2-40B4-BE49-F238E27FC236}">
                <a16:creationId xmlns:a16="http://schemas.microsoft.com/office/drawing/2014/main" id="{F63A8164-E940-4C50-9A7D-C661095C658C}"/>
              </a:ext>
            </a:extLst>
          </p:cNvPr>
          <p:cNvSpPr txBox="1">
            <a:spLocks/>
          </p:cNvSpPr>
          <p:nvPr/>
        </p:nvSpPr>
        <p:spPr>
          <a:xfrm>
            <a:off x="6770671" y="163285"/>
            <a:ext cx="5266927" cy="566159"/>
          </a:xfrm>
          <a:prstGeom prst="rect">
            <a:avLst/>
          </a:prstGeom>
          <a:ln/>
        </p:spPr>
        <p:style>
          <a:lnRef idx="0">
            <a:schemeClr val="accent1"/>
          </a:lnRef>
          <a:fillRef idx="3">
            <a:schemeClr val="accent1"/>
          </a:fillRef>
          <a:effectRef idx="3">
            <a:schemeClr val="accent1"/>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a:spcBef>
                <a:spcPts val="7800"/>
              </a:spcBef>
              <a:spcAft>
                <a:spcPts val="7800"/>
              </a:spcAft>
            </a:pPr>
            <a:r>
              <a:rPr lang="en-US" sz="1850" b="1" i="0" dirty="0">
                <a:solidFill>
                  <a:schemeClr val="bg1"/>
                </a:solidFill>
              </a:rPr>
              <a:t>Legal Accessibility Requirements: </a:t>
            </a:r>
            <a:r>
              <a:rPr lang="en-US" sz="1850" i="0" dirty="0">
                <a:solidFill>
                  <a:schemeClr val="bg1"/>
                </a:solidFill>
              </a:rPr>
              <a:t>508 Compliance</a:t>
            </a:r>
          </a:p>
        </p:txBody>
      </p:sp>
    </p:spTree>
    <p:extLst>
      <p:ext uri="{BB962C8B-B14F-4D97-AF65-F5344CB8AC3E}">
        <p14:creationId xmlns:p14="http://schemas.microsoft.com/office/powerpoint/2010/main" val="2038743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10</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Questions on general TAA performance reporting?</a:t>
            </a:r>
          </a:p>
        </p:txBody>
      </p:sp>
    </p:spTree>
    <p:extLst>
      <p:ext uri="{BB962C8B-B14F-4D97-AF65-F5344CB8AC3E}">
        <p14:creationId xmlns:p14="http://schemas.microsoft.com/office/powerpoint/2010/main" val="2524502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11</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Employment Rate</a:t>
            </a:r>
          </a:p>
        </p:txBody>
      </p:sp>
    </p:spTree>
    <p:extLst>
      <p:ext uri="{BB962C8B-B14F-4D97-AF65-F5344CB8AC3E}">
        <p14:creationId xmlns:p14="http://schemas.microsoft.com/office/powerpoint/2010/main" val="1188471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12</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Employment Rate Definition</a:t>
            </a:r>
          </a:p>
        </p:txBody>
      </p:sp>
      <p:sp>
        <p:nvSpPr>
          <p:cNvPr id="4" name="Text Placeholder 3">
            <a:extLst>
              <a:ext uri="{FF2B5EF4-FFF2-40B4-BE49-F238E27FC236}">
                <a16:creationId xmlns:a16="http://schemas.microsoft.com/office/drawing/2014/main" id="{7685B04E-D334-4757-A429-1A0B989B688B}"/>
              </a:ext>
            </a:extLst>
          </p:cNvPr>
          <p:cNvSpPr>
            <a:spLocks noGrp="1"/>
          </p:cNvSpPr>
          <p:nvPr>
            <p:ph type="body" idx="1"/>
          </p:nvPr>
        </p:nvSpPr>
        <p:spPr/>
        <p:txBody>
          <a:bodyPr/>
          <a:lstStyle/>
          <a:p>
            <a:r>
              <a:rPr lang="en-US" dirty="0"/>
              <a:t>Definitions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pPr fontAlgn="base"/>
            <a:r>
              <a:rPr lang="en-US" b="1" dirty="0"/>
              <a:t>Employment Rate in the Second Quarter after Exit</a:t>
            </a:r>
            <a:r>
              <a:rPr lang="en-US" dirty="0"/>
              <a:t> is the percentage of participants who are in unsubsidized employment during the second quarter after exit from the program.</a:t>
            </a:r>
          </a:p>
          <a:p>
            <a:pPr lvl="1" fontAlgn="base"/>
            <a:r>
              <a:rPr lang="en-US" dirty="0"/>
              <a:t>TAARA 2015 Section 239(j)(2)(A)(i)(I)</a:t>
            </a:r>
          </a:p>
          <a:p>
            <a:pPr lvl="1" fontAlgn="base"/>
            <a:r>
              <a:rPr lang="en-US" dirty="0"/>
              <a:t>Mirrors WIOA Definition</a:t>
            </a:r>
          </a:p>
          <a:p>
            <a:pPr fontAlgn="base"/>
            <a:r>
              <a:rPr lang="en-US" b="1" dirty="0"/>
              <a:t>Employment Rate in the Fourth Quarter after Exit</a:t>
            </a:r>
            <a:r>
              <a:rPr lang="en-US" dirty="0"/>
              <a:t> is the percentage of participants who are in unsubsidized employment during the fourth quarter after exit from the program.</a:t>
            </a:r>
          </a:p>
          <a:p>
            <a:pPr lvl="1" fontAlgn="base"/>
            <a:r>
              <a:rPr lang="en-US" dirty="0"/>
              <a:t>TAARA 2015 Section 239(j)(2)(A)(i)(II)</a:t>
            </a:r>
          </a:p>
          <a:p>
            <a:pPr lvl="1" fontAlgn="base"/>
            <a:r>
              <a:rPr lang="en-US" dirty="0"/>
              <a:t>Mirrors WIOA Definition</a:t>
            </a:r>
          </a:p>
        </p:txBody>
      </p:sp>
    </p:spTree>
    <p:extLst>
      <p:ext uri="{BB962C8B-B14F-4D97-AF65-F5344CB8AC3E}">
        <p14:creationId xmlns:p14="http://schemas.microsoft.com/office/powerpoint/2010/main" val="1482651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EA37B3-35EB-44F9-92D3-CE25A473802D}"/>
              </a:ext>
            </a:extLst>
          </p:cNvPr>
          <p:cNvSpPr>
            <a:spLocks noGrp="1"/>
          </p:cNvSpPr>
          <p:nvPr>
            <p:ph type="sldNum" sz="quarter" idx="12"/>
          </p:nvPr>
        </p:nvSpPr>
        <p:spPr/>
        <p:txBody>
          <a:bodyPr/>
          <a:lstStyle/>
          <a:p>
            <a:fld id="{158B7785-F6D6-45F8-833E-07BD84680091}" type="slidenum">
              <a:rPr lang="en-US" smtClean="0"/>
              <a:pPr/>
              <a:t>13</a:t>
            </a:fld>
            <a:endParaRPr lang="en-US"/>
          </a:p>
        </p:txBody>
      </p:sp>
      <p:sp>
        <p:nvSpPr>
          <p:cNvPr id="3" name="Title 2">
            <a:extLst>
              <a:ext uri="{FF2B5EF4-FFF2-40B4-BE49-F238E27FC236}">
                <a16:creationId xmlns:a16="http://schemas.microsoft.com/office/drawing/2014/main" id="{7D730FDF-48A3-409E-AF61-368F45FC1D25}"/>
              </a:ext>
            </a:extLst>
          </p:cNvPr>
          <p:cNvSpPr>
            <a:spLocks noGrp="1"/>
          </p:cNvSpPr>
          <p:nvPr>
            <p:ph type="title"/>
          </p:nvPr>
        </p:nvSpPr>
        <p:spPr/>
        <p:txBody>
          <a:bodyPr/>
          <a:lstStyle/>
          <a:p>
            <a:r>
              <a:rPr lang="en-US" dirty="0"/>
              <a:t>Employment Rate Calculation</a:t>
            </a:r>
          </a:p>
        </p:txBody>
      </p:sp>
      <p:sp>
        <p:nvSpPr>
          <p:cNvPr id="4" name="Text Placeholder 3">
            <a:extLst>
              <a:ext uri="{FF2B5EF4-FFF2-40B4-BE49-F238E27FC236}">
                <a16:creationId xmlns:a16="http://schemas.microsoft.com/office/drawing/2014/main" id="{8BA75C86-642C-45D0-BB7D-6E2B4D3AC17F}"/>
              </a:ext>
            </a:extLst>
          </p:cNvPr>
          <p:cNvSpPr>
            <a:spLocks noGrp="1"/>
          </p:cNvSpPr>
          <p:nvPr>
            <p:ph type="body" idx="1"/>
          </p:nvPr>
        </p:nvSpPr>
        <p:spPr>
          <a:xfrm>
            <a:off x="805866" y="999279"/>
            <a:ext cx="5212080" cy="713143"/>
          </a:xfrm>
        </p:spPr>
        <p:txBody>
          <a:bodyPr>
            <a:normAutofit/>
          </a:bodyPr>
          <a:lstStyle/>
          <a:p>
            <a:r>
              <a:rPr lang="en-US" dirty="0"/>
              <a:t>Who is included? (Denominator)</a:t>
            </a:r>
          </a:p>
        </p:txBody>
      </p:sp>
      <p:sp>
        <p:nvSpPr>
          <p:cNvPr id="5" name="Content Placeholder 4">
            <a:extLst>
              <a:ext uri="{FF2B5EF4-FFF2-40B4-BE49-F238E27FC236}">
                <a16:creationId xmlns:a16="http://schemas.microsoft.com/office/drawing/2014/main" id="{05C808E6-CEDE-43DB-96F4-7F93D6E66EDC}"/>
              </a:ext>
            </a:extLst>
          </p:cNvPr>
          <p:cNvSpPr>
            <a:spLocks noGrp="1"/>
          </p:cNvSpPr>
          <p:nvPr>
            <p:ph sz="half" idx="2"/>
          </p:nvPr>
        </p:nvSpPr>
        <p:spPr>
          <a:xfrm>
            <a:off x="805866" y="1802910"/>
            <a:ext cx="5212080" cy="4553440"/>
          </a:xfrm>
        </p:spPr>
        <p:txBody>
          <a:bodyPr/>
          <a:lstStyle/>
          <a:p>
            <a:r>
              <a:rPr lang="en-US" dirty="0"/>
              <a:t>Participated in TAA</a:t>
            </a:r>
          </a:p>
          <a:p>
            <a:pPr lvl="1"/>
            <a:r>
              <a:rPr lang="en-US" dirty="0"/>
              <a:t>Date of First TAA Benefit or Service (PIRL 925) contains a date</a:t>
            </a:r>
          </a:p>
          <a:p>
            <a:r>
              <a:rPr lang="en-US" dirty="0"/>
              <a:t>Exit Date in Period (PIRL 901)</a:t>
            </a:r>
          </a:p>
          <a:p>
            <a:r>
              <a:rPr lang="en-US" dirty="0"/>
              <a:t>Other Reasons for Exit (PIRL 923) excludes</a:t>
            </a:r>
          </a:p>
          <a:p>
            <a:pPr lvl="1"/>
            <a:r>
              <a:rPr lang="en-US" dirty="0"/>
              <a:t>Institutionalized (01)</a:t>
            </a:r>
          </a:p>
          <a:p>
            <a:pPr lvl="1"/>
            <a:r>
              <a:rPr lang="en-US" dirty="0"/>
              <a:t>Medical Treatment (02)</a:t>
            </a:r>
          </a:p>
          <a:p>
            <a:pPr lvl="1"/>
            <a:r>
              <a:rPr lang="en-US" dirty="0"/>
              <a:t>Deceased (03)</a:t>
            </a:r>
          </a:p>
          <a:p>
            <a:pPr lvl="1"/>
            <a:r>
              <a:rPr lang="en-US" dirty="0"/>
              <a:t>Reserve called to Active Duty (04)</a:t>
            </a:r>
          </a:p>
        </p:txBody>
      </p:sp>
      <p:sp>
        <p:nvSpPr>
          <p:cNvPr id="6" name="Text Placeholder 5">
            <a:extLst>
              <a:ext uri="{FF2B5EF4-FFF2-40B4-BE49-F238E27FC236}">
                <a16:creationId xmlns:a16="http://schemas.microsoft.com/office/drawing/2014/main" id="{A9C3C87C-DA27-4A41-A0D5-D5D724D8BA35}"/>
              </a:ext>
            </a:extLst>
          </p:cNvPr>
          <p:cNvSpPr>
            <a:spLocks noGrp="1"/>
          </p:cNvSpPr>
          <p:nvPr>
            <p:ph type="body" sz="quarter" idx="3"/>
          </p:nvPr>
        </p:nvSpPr>
        <p:spPr>
          <a:xfrm>
            <a:off x="6172200" y="999279"/>
            <a:ext cx="5212080" cy="713143"/>
          </a:xfrm>
        </p:spPr>
        <p:txBody>
          <a:bodyPr>
            <a:normAutofit/>
          </a:bodyPr>
          <a:lstStyle/>
          <a:p>
            <a:r>
              <a:rPr lang="en-US" dirty="0"/>
              <a:t>What is success? (Numerator)</a:t>
            </a:r>
          </a:p>
        </p:txBody>
      </p:sp>
      <p:sp>
        <p:nvSpPr>
          <p:cNvPr id="8" name="Content Placeholder 7">
            <a:extLst>
              <a:ext uri="{FF2B5EF4-FFF2-40B4-BE49-F238E27FC236}">
                <a16:creationId xmlns:a16="http://schemas.microsoft.com/office/drawing/2014/main" id="{98B54F96-2085-4B1A-9B67-FEEDC23EF0B1}"/>
              </a:ext>
            </a:extLst>
          </p:cNvPr>
          <p:cNvSpPr>
            <a:spLocks noGrp="1"/>
          </p:cNvSpPr>
          <p:nvPr>
            <p:ph sz="quarter" idx="4"/>
          </p:nvPr>
        </p:nvSpPr>
        <p:spPr>
          <a:xfrm>
            <a:off x="6172200" y="1802910"/>
            <a:ext cx="5212080" cy="4553440"/>
          </a:xfrm>
        </p:spPr>
        <p:txBody>
          <a:bodyPr/>
          <a:lstStyle/>
          <a:p>
            <a:r>
              <a:rPr lang="en-US" dirty="0"/>
              <a:t>In Unsubsidized Employment</a:t>
            </a:r>
          </a:p>
          <a:p>
            <a:pPr lvl="1"/>
            <a:r>
              <a:rPr lang="en-US" dirty="0"/>
              <a:t>Q2:  PIRL 1602 = 1 or 2 or 3</a:t>
            </a:r>
          </a:p>
          <a:p>
            <a:pPr lvl="1"/>
            <a:r>
              <a:rPr lang="en-US" dirty="0"/>
              <a:t>Q4:  PIRL 1606 = 1 or 2 or 3</a:t>
            </a:r>
          </a:p>
          <a:p>
            <a:r>
              <a:rPr lang="en-US" dirty="0"/>
              <a:t>Types:</a:t>
            </a:r>
          </a:p>
          <a:p>
            <a:pPr lvl="1"/>
            <a:r>
              <a:rPr lang="en-US" dirty="0"/>
              <a:t>1 = participant is in unsubsidized employment (not including Registered Apprenticeship, or the military)</a:t>
            </a:r>
          </a:p>
          <a:p>
            <a:pPr lvl="1"/>
            <a:r>
              <a:rPr lang="en-US" dirty="0"/>
              <a:t>2	= participant is in a Registered Apprenticeship</a:t>
            </a:r>
          </a:p>
          <a:p>
            <a:pPr lvl="1"/>
            <a:r>
              <a:rPr lang="en-US" dirty="0"/>
              <a:t>3 = participant is in the military.</a:t>
            </a:r>
          </a:p>
        </p:txBody>
      </p:sp>
    </p:spTree>
    <p:extLst>
      <p:ext uri="{BB962C8B-B14F-4D97-AF65-F5344CB8AC3E}">
        <p14:creationId xmlns:p14="http://schemas.microsoft.com/office/powerpoint/2010/main" val="2513469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14</a:t>
            </a:fld>
            <a:endParaRPr lang="en-US"/>
          </a:p>
        </p:txBody>
      </p:sp>
      <p:sp>
        <p:nvSpPr>
          <p:cNvPr id="3" name="Title 2"/>
          <p:cNvSpPr>
            <a:spLocks noGrp="1"/>
          </p:cNvSpPr>
          <p:nvPr>
            <p:ph type="title"/>
          </p:nvPr>
        </p:nvSpPr>
        <p:spPr/>
        <p:txBody>
          <a:bodyPr/>
          <a:lstStyle/>
          <a:p>
            <a:r>
              <a:rPr lang="en-US" dirty="0"/>
              <a:t>Exit Date Rules</a:t>
            </a:r>
          </a:p>
        </p:txBody>
      </p:sp>
      <p:sp>
        <p:nvSpPr>
          <p:cNvPr id="4" name="Text Placeholder 3"/>
          <p:cNvSpPr>
            <a:spLocks noGrp="1"/>
          </p:cNvSpPr>
          <p:nvPr>
            <p:ph type="body" idx="1"/>
          </p:nvPr>
        </p:nvSpPr>
        <p:spPr/>
        <p:txBody>
          <a:bodyPr/>
          <a:lstStyle/>
          <a:p>
            <a:r>
              <a:rPr lang="en-US" dirty="0"/>
              <a:t>Base Rule (20 CFR 677.150(c))</a:t>
            </a:r>
          </a:p>
        </p:txBody>
      </p:sp>
      <p:sp>
        <p:nvSpPr>
          <p:cNvPr id="5" name="Content Placeholder 4"/>
          <p:cNvSpPr>
            <a:spLocks noGrp="1"/>
          </p:cNvSpPr>
          <p:nvPr>
            <p:ph sz="half" idx="2"/>
          </p:nvPr>
        </p:nvSpPr>
        <p:spPr/>
        <p:txBody>
          <a:bodyPr/>
          <a:lstStyle/>
          <a:p>
            <a:r>
              <a:rPr lang="en-US" dirty="0"/>
              <a:t>Exit Date (PIRL 901) = Last Date of Service</a:t>
            </a:r>
          </a:p>
          <a:p>
            <a:r>
              <a:rPr lang="en-US" dirty="0"/>
              <a:t>Retroactively applied after 90 days of no benefits or services and no future scheduled service</a:t>
            </a:r>
          </a:p>
          <a:p>
            <a:r>
              <a:rPr lang="en-US" dirty="0"/>
              <a:t>Self-Service, Information-Only, and Follow-Up do not extend exit</a:t>
            </a:r>
          </a:p>
          <a:p>
            <a:endParaRPr lang="en-US" dirty="0"/>
          </a:p>
          <a:p>
            <a:endParaRPr lang="en-US" dirty="0"/>
          </a:p>
        </p:txBody>
      </p:sp>
      <p:sp>
        <p:nvSpPr>
          <p:cNvPr id="6" name="Text Placeholder 5"/>
          <p:cNvSpPr>
            <a:spLocks noGrp="1"/>
          </p:cNvSpPr>
          <p:nvPr>
            <p:ph type="body" sz="quarter" idx="3"/>
          </p:nvPr>
        </p:nvSpPr>
        <p:spPr/>
        <p:txBody>
          <a:bodyPr/>
          <a:lstStyle/>
          <a:p>
            <a:r>
              <a:rPr lang="en-US" dirty="0"/>
              <a:t>Notes</a:t>
            </a:r>
          </a:p>
        </p:txBody>
      </p:sp>
      <p:sp>
        <p:nvSpPr>
          <p:cNvPr id="7" name="Content Placeholder 6"/>
          <p:cNvSpPr>
            <a:spLocks noGrp="1"/>
          </p:cNvSpPr>
          <p:nvPr>
            <p:ph sz="quarter" idx="4"/>
          </p:nvPr>
        </p:nvSpPr>
        <p:spPr/>
        <p:txBody>
          <a:bodyPr/>
          <a:lstStyle/>
          <a:p>
            <a:r>
              <a:rPr lang="en-US" dirty="0"/>
              <a:t>Common Exit</a:t>
            </a:r>
          </a:p>
          <a:p>
            <a:r>
              <a:rPr lang="en-US" dirty="0"/>
              <a:t>TRA and A/RTAA are normal benefits that extend exit</a:t>
            </a:r>
          </a:p>
          <a:p>
            <a:endParaRPr lang="en-US" dirty="0"/>
          </a:p>
        </p:txBody>
      </p:sp>
    </p:spTree>
    <p:extLst>
      <p:ext uri="{BB962C8B-B14F-4D97-AF65-F5344CB8AC3E}">
        <p14:creationId xmlns:p14="http://schemas.microsoft.com/office/powerpoint/2010/main" val="2649550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15</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lstStyle/>
          <a:p>
            <a:r>
              <a:rPr lang="en-US" dirty="0"/>
              <a:t>Exit Dates for Performance Measures</a:t>
            </a:r>
          </a:p>
        </p:txBody>
      </p:sp>
      <p:sp>
        <p:nvSpPr>
          <p:cNvPr id="6" name="Content Placeholder 5">
            <a:extLst>
              <a:ext uri="{FF2B5EF4-FFF2-40B4-BE49-F238E27FC236}">
                <a16:creationId xmlns:a16="http://schemas.microsoft.com/office/drawing/2014/main" id="{F5B89379-CC2D-4E48-8ADF-B69AB282013D}"/>
              </a:ext>
            </a:extLst>
          </p:cNvPr>
          <p:cNvSpPr txBox="1">
            <a:spLocks/>
          </p:cNvSpPr>
          <p:nvPr/>
        </p:nvSpPr>
        <p:spPr>
          <a:xfrm>
            <a:off x="7515225" y="1022720"/>
            <a:ext cx="3762375" cy="4978029"/>
          </a:xfrm>
          <a:prstGeom prst="rect">
            <a:avLst/>
          </a:prstGeom>
        </p:spPr>
        <p:txBody>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dirty="0"/>
              <a:t>Must include both the number of quarters for when the measure is recording plus two collection quarters</a:t>
            </a:r>
          </a:p>
          <a:p>
            <a:pPr fontAlgn="base"/>
            <a:r>
              <a:rPr lang="en-US" dirty="0"/>
              <a:t>ERQ2 delayed by 4 quarters</a:t>
            </a:r>
          </a:p>
          <a:p>
            <a:pPr fontAlgn="base"/>
            <a:r>
              <a:rPr lang="en-US" dirty="0"/>
              <a:t>ERQ4 delayed by 6 quarters</a:t>
            </a:r>
          </a:p>
          <a:p>
            <a:pPr fontAlgn="base"/>
            <a:endParaRPr lang="en-US" dirty="0"/>
          </a:p>
          <a:p>
            <a:pPr marL="0" indent="0" fontAlgn="base">
              <a:buNone/>
            </a:pPr>
            <a:endParaRPr lang="en-US" dirty="0"/>
          </a:p>
        </p:txBody>
      </p:sp>
      <p:pic>
        <p:nvPicPr>
          <p:cNvPr id="2" name="Picture 1"/>
          <p:cNvPicPr>
            <a:picLocks noChangeAspect="1"/>
          </p:cNvPicPr>
          <p:nvPr/>
        </p:nvPicPr>
        <p:blipFill rotWithShape="1">
          <a:blip r:embed="rId2"/>
          <a:srcRect l="1550" t="25668" r="48089" b="23282"/>
          <a:stretch/>
        </p:blipFill>
        <p:spPr>
          <a:xfrm>
            <a:off x="238125" y="1409699"/>
            <a:ext cx="7002673" cy="3842493"/>
          </a:xfrm>
          <a:prstGeom prst="rect">
            <a:avLst/>
          </a:prstGeom>
        </p:spPr>
      </p:pic>
    </p:spTree>
    <p:extLst>
      <p:ext uri="{BB962C8B-B14F-4D97-AF65-F5344CB8AC3E}">
        <p14:creationId xmlns:p14="http://schemas.microsoft.com/office/powerpoint/2010/main" val="3170661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16</a:t>
            </a:fld>
            <a:endParaRPr lang="en-US"/>
          </a:p>
        </p:txBody>
      </p:sp>
      <p:sp>
        <p:nvSpPr>
          <p:cNvPr id="3" name="Title 2"/>
          <p:cNvSpPr>
            <a:spLocks noGrp="1"/>
          </p:cNvSpPr>
          <p:nvPr>
            <p:ph type="title"/>
          </p:nvPr>
        </p:nvSpPr>
        <p:spPr/>
        <p:txBody>
          <a:bodyPr/>
          <a:lstStyle/>
          <a:p>
            <a:r>
              <a:rPr lang="en-US" dirty="0"/>
              <a:t>Exit Date Practice</a:t>
            </a:r>
          </a:p>
        </p:txBody>
      </p:sp>
      <p:graphicFrame>
        <p:nvGraphicFramePr>
          <p:cNvPr id="6" name="Table 5"/>
          <p:cNvGraphicFramePr>
            <a:graphicFrameLocks noGrp="1"/>
          </p:cNvGraphicFramePr>
          <p:nvPr>
            <p:extLst>
              <p:ext uri="{D42A27DB-BD31-4B8C-83A1-F6EECF244321}">
                <p14:modId xmlns:p14="http://schemas.microsoft.com/office/powerpoint/2010/main" val="653427754"/>
              </p:ext>
            </p:extLst>
          </p:nvPr>
        </p:nvGraphicFramePr>
        <p:xfrm>
          <a:off x="805866" y="1118064"/>
          <a:ext cx="10578812" cy="4563683"/>
        </p:xfrm>
        <a:graphic>
          <a:graphicData uri="http://schemas.openxmlformats.org/drawingml/2006/table">
            <a:tbl>
              <a:tblPr firstRow="1" bandRow="1">
                <a:tableStyleId>{5C22544A-7EE6-4342-B048-85BDC9FD1C3A}</a:tableStyleId>
              </a:tblPr>
              <a:tblGrid>
                <a:gridCol w="6421818">
                  <a:extLst>
                    <a:ext uri="{9D8B030D-6E8A-4147-A177-3AD203B41FA5}">
                      <a16:colId xmlns:a16="http://schemas.microsoft.com/office/drawing/2014/main" val="1691068532"/>
                    </a:ext>
                  </a:extLst>
                </a:gridCol>
                <a:gridCol w="4156994">
                  <a:extLst>
                    <a:ext uri="{9D8B030D-6E8A-4147-A177-3AD203B41FA5}">
                      <a16:colId xmlns:a16="http://schemas.microsoft.com/office/drawing/2014/main" val="1518260415"/>
                    </a:ext>
                  </a:extLst>
                </a:gridCol>
              </a:tblGrid>
              <a:tr h="760035">
                <a:tc>
                  <a:txBody>
                    <a:bodyPr/>
                    <a:lstStyle/>
                    <a:p>
                      <a:pPr algn="ctr"/>
                      <a:r>
                        <a:rPr lang="en-US" sz="2400" dirty="0"/>
                        <a:t>Query</a:t>
                      </a:r>
                    </a:p>
                  </a:txBody>
                  <a:tcPr anchor="ctr"/>
                </a:tc>
                <a:tc>
                  <a:txBody>
                    <a:bodyPr/>
                    <a:lstStyle/>
                    <a:p>
                      <a:pPr algn="ctr"/>
                      <a:r>
                        <a:rPr lang="en-US" sz="2400" dirty="0"/>
                        <a:t>Exit Dates</a:t>
                      </a:r>
                    </a:p>
                  </a:txBody>
                  <a:tcPr anchor="ctr"/>
                </a:tc>
                <a:extLst>
                  <a:ext uri="{0D108BD9-81ED-4DB2-BD59-A6C34878D82A}">
                    <a16:rowId xmlns:a16="http://schemas.microsoft.com/office/drawing/2014/main" val="44491963"/>
                  </a:ext>
                </a:extLst>
              </a:tr>
              <a:tr h="763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ER Q2 queried for the 12/31/19 quarter</a:t>
                      </a:r>
                    </a:p>
                  </a:txBody>
                  <a:tcPr anchor="ctr"/>
                </a:tc>
                <a:tc>
                  <a:txBody>
                    <a:bodyPr/>
                    <a:lstStyle/>
                    <a:p>
                      <a:pPr algn="ctr"/>
                      <a:endParaRPr lang="en-US" sz="2400" dirty="0"/>
                    </a:p>
                  </a:txBody>
                  <a:tcPr anchor="ctr"/>
                </a:tc>
                <a:extLst>
                  <a:ext uri="{0D108BD9-81ED-4DB2-BD59-A6C34878D82A}">
                    <a16:rowId xmlns:a16="http://schemas.microsoft.com/office/drawing/2014/main" val="3027124078"/>
                  </a:ext>
                </a:extLst>
              </a:tr>
              <a:tr h="7600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ER Q4 rolling four quarters ending 12/31/19</a:t>
                      </a:r>
                    </a:p>
                  </a:txBody>
                  <a:tcPr anchor="ctr"/>
                </a:tc>
                <a:tc>
                  <a:txBody>
                    <a:bodyPr/>
                    <a:lstStyle/>
                    <a:p>
                      <a:pPr algn="ctr"/>
                      <a:endParaRPr lang="en-US" sz="2400" dirty="0"/>
                    </a:p>
                  </a:txBody>
                  <a:tcPr anchor="ctr"/>
                </a:tc>
                <a:extLst>
                  <a:ext uri="{0D108BD9-81ED-4DB2-BD59-A6C34878D82A}">
                    <a16:rowId xmlns:a16="http://schemas.microsoft.com/office/drawing/2014/main" val="1818234742"/>
                  </a:ext>
                </a:extLst>
              </a:tr>
              <a:tr h="7600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Two years of ER Q2 data ending 9/30/19</a:t>
                      </a:r>
                    </a:p>
                  </a:txBody>
                  <a:tcPr anchor="ctr"/>
                </a:tc>
                <a:tc>
                  <a:txBody>
                    <a:bodyPr/>
                    <a:lstStyle/>
                    <a:p>
                      <a:pPr algn="ctr"/>
                      <a:endParaRPr lang="en-US" sz="2400" dirty="0"/>
                    </a:p>
                  </a:txBody>
                  <a:tcPr anchor="ctr"/>
                </a:tc>
                <a:extLst>
                  <a:ext uri="{0D108BD9-81ED-4DB2-BD59-A6C34878D82A}">
                    <a16:rowId xmlns:a16="http://schemas.microsoft.com/office/drawing/2014/main" val="728875868"/>
                  </a:ext>
                </a:extLst>
              </a:tr>
              <a:tr h="760035">
                <a:tc>
                  <a:txBody>
                    <a:bodyPr/>
                    <a:lstStyle/>
                    <a:p>
                      <a:r>
                        <a:rPr lang="en-US" sz="2400" dirty="0"/>
                        <a:t>FY 2019 ER Q2</a:t>
                      </a:r>
                    </a:p>
                  </a:txBody>
                  <a:tcPr anchor="ctr"/>
                </a:tc>
                <a:tc>
                  <a:txBody>
                    <a:bodyPr/>
                    <a:lstStyle/>
                    <a:p>
                      <a:pPr algn="ctr"/>
                      <a:endParaRPr lang="en-US" sz="2400" dirty="0"/>
                    </a:p>
                  </a:txBody>
                  <a:tcPr anchor="ctr"/>
                </a:tc>
                <a:extLst>
                  <a:ext uri="{0D108BD9-81ED-4DB2-BD59-A6C34878D82A}">
                    <a16:rowId xmlns:a16="http://schemas.microsoft.com/office/drawing/2014/main" val="912435754"/>
                  </a:ext>
                </a:extLst>
              </a:tr>
              <a:tr h="760035">
                <a:tc>
                  <a:txBody>
                    <a:bodyPr/>
                    <a:lstStyle/>
                    <a:p>
                      <a:r>
                        <a:rPr lang="en-US" sz="2400" dirty="0"/>
                        <a:t>FY 2019</a:t>
                      </a:r>
                      <a:r>
                        <a:rPr lang="en-US" sz="2400" baseline="0" dirty="0"/>
                        <a:t> ER Q4</a:t>
                      </a:r>
                      <a:endParaRPr lang="en-US" sz="2400" dirty="0"/>
                    </a:p>
                  </a:txBody>
                  <a:tcPr anchor="ctr"/>
                </a:tc>
                <a:tc>
                  <a:txBody>
                    <a:bodyPr/>
                    <a:lstStyle/>
                    <a:p>
                      <a:pPr algn="ctr"/>
                      <a:endParaRPr lang="en-US" sz="2400" dirty="0"/>
                    </a:p>
                  </a:txBody>
                  <a:tcPr anchor="ctr"/>
                </a:tc>
                <a:extLst>
                  <a:ext uri="{0D108BD9-81ED-4DB2-BD59-A6C34878D82A}">
                    <a16:rowId xmlns:a16="http://schemas.microsoft.com/office/drawing/2014/main" val="1394762604"/>
                  </a:ext>
                </a:extLst>
              </a:tr>
            </a:tbl>
          </a:graphicData>
        </a:graphic>
      </p:graphicFrame>
      <p:sp>
        <p:nvSpPr>
          <p:cNvPr id="10" name="TextBox 9"/>
          <p:cNvSpPr txBox="1"/>
          <p:nvPr/>
        </p:nvSpPr>
        <p:spPr>
          <a:xfrm>
            <a:off x="7759281" y="2012772"/>
            <a:ext cx="3264408" cy="461665"/>
          </a:xfrm>
          <a:prstGeom prst="rect">
            <a:avLst/>
          </a:prstGeom>
          <a:noFill/>
        </p:spPr>
        <p:txBody>
          <a:bodyPr wrap="square" rtlCol="0">
            <a:spAutoFit/>
          </a:bodyPr>
          <a:lstStyle/>
          <a:p>
            <a:pPr algn="ctr"/>
            <a:r>
              <a:rPr lang="en-US" sz="2400" dirty="0"/>
              <a:t>10/1/18 to 12/31/18</a:t>
            </a:r>
          </a:p>
        </p:txBody>
      </p:sp>
      <p:sp>
        <p:nvSpPr>
          <p:cNvPr id="11" name="TextBox 10"/>
          <p:cNvSpPr txBox="1"/>
          <p:nvPr/>
        </p:nvSpPr>
        <p:spPr>
          <a:xfrm>
            <a:off x="7759281" y="2787341"/>
            <a:ext cx="3264408" cy="461665"/>
          </a:xfrm>
          <a:prstGeom prst="rect">
            <a:avLst/>
          </a:prstGeom>
          <a:noFill/>
        </p:spPr>
        <p:txBody>
          <a:bodyPr wrap="square" rtlCol="0">
            <a:spAutoFit/>
          </a:bodyPr>
          <a:lstStyle/>
          <a:p>
            <a:pPr algn="ctr"/>
            <a:r>
              <a:rPr lang="en-US" sz="2400" dirty="0"/>
              <a:t>7/1/17 to 6/30/18</a:t>
            </a:r>
          </a:p>
        </p:txBody>
      </p:sp>
      <p:sp>
        <p:nvSpPr>
          <p:cNvPr id="12" name="TextBox 11"/>
          <p:cNvSpPr txBox="1"/>
          <p:nvPr/>
        </p:nvSpPr>
        <p:spPr>
          <a:xfrm>
            <a:off x="7759281" y="3534478"/>
            <a:ext cx="3264408" cy="461665"/>
          </a:xfrm>
          <a:prstGeom prst="rect">
            <a:avLst/>
          </a:prstGeom>
          <a:noFill/>
        </p:spPr>
        <p:txBody>
          <a:bodyPr wrap="square" rtlCol="0">
            <a:spAutoFit/>
          </a:bodyPr>
          <a:lstStyle/>
          <a:p>
            <a:pPr algn="ctr"/>
            <a:r>
              <a:rPr lang="en-US" sz="2400" dirty="0"/>
              <a:t>10/1/16 to 9/30/18</a:t>
            </a:r>
          </a:p>
        </p:txBody>
      </p:sp>
      <p:sp>
        <p:nvSpPr>
          <p:cNvPr id="13" name="TextBox 12"/>
          <p:cNvSpPr txBox="1"/>
          <p:nvPr/>
        </p:nvSpPr>
        <p:spPr>
          <a:xfrm>
            <a:off x="7759281" y="4309047"/>
            <a:ext cx="3264408" cy="461665"/>
          </a:xfrm>
          <a:prstGeom prst="rect">
            <a:avLst/>
          </a:prstGeom>
          <a:noFill/>
        </p:spPr>
        <p:txBody>
          <a:bodyPr wrap="square" rtlCol="0">
            <a:spAutoFit/>
          </a:bodyPr>
          <a:lstStyle/>
          <a:p>
            <a:pPr algn="ctr"/>
            <a:r>
              <a:rPr lang="en-US" sz="2400" dirty="0"/>
              <a:t>10/1/17 to 9/30/18</a:t>
            </a:r>
          </a:p>
        </p:txBody>
      </p:sp>
      <p:sp>
        <p:nvSpPr>
          <p:cNvPr id="14" name="TextBox 13"/>
          <p:cNvSpPr txBox="1"/>
          <p:nvPr/>
        </p:nvSpPr>
        <p:spPr>
          <a:xfrm>
            <a:off x="7838529" y="5058813"/>
            <a:ext cx="3264408" cy="461665"/>
          </a:xfrm>
          <a:prstGeom prst="rect">
            <a:avLst/>
          </a:prstGeom>
          <a:noFill/>
        </p:spPr>
        <p:txBody>
          <a:bodyPr wrap="square" rtlCol="0">
            <a:spAutoFit/>
          </a:bodyPr>
          <a:lstStyle/>
          <a:p>
            <a:pPr algn="ctr"/>
            <a:r>
              <a:rPr lang="en-US" sz="2400" dirty="0"/>
              <a:t>4/1/17 to 3/31/18</a:t>
            </a:r>
          </a:p>
        </p:txBody>
      </p:sp>
    </p:spTree>
    <p:extLst>
      <p:ext uri="{BB962C8B-B14F-4D97-AF65-F5344CB8AC3E}">
        <p14:creationId xmlns:p14="http://schemas.microsoft.com/office/powerpoint/2010/main" val="534885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17</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Questions on employment rate?</a:t>
            </a:r>
          </a:p>
        </p:txBody>
      </p:sp>
    </p:spTree>
    <p:extLst>
      <p:ext uri="{BB962C8B-B14F-4D97-AF65-F5344CB8AC3E}">
        <p14:creationId xmlns:p14="http://schemas.microsoft.com/office/powerpoint/2010/main" val="3208275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18</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Employment Rate Results</a:t>
            </a:r>
          </a:p>
        </p:txBody>
      </p:sp>
    </p:spTree>
    <p:extLst>
      <p:ext uri="{BB962C8B-B14F-4D97-AF65-F5344CB8AC3E}">
        <p14:creationId xmlns:p14="http://schemas.microsoft.com/office/powerpoint/2010/main" val="265465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19</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p:txBody>
          <a:bodyPr/>
          <a:lstStyle/>
          <a:p>
            <a:r>
              <a:rPr lang="en-US" dirty="0"/>
              <a:t>Overall Employment Rate Trend</a:t>
            </a:r>
          </a:p>
        </p:txBody>
      </p:sp>
      <p:graphicFrame>
        <p:nvGraphicFramePr>
          <p:cNvPr id="5" name="Chart 4"/>
          <p:cNvGraphicFramePr>
            <a:graphicFrameLocks/>
          </p:cNvGraphicFramePr>
          <p:nvPr>
            <p:extLst>
              <p:ext uri="{D42A27DB-BD31-4B8C-83A1-F6EECF244321}">
                <p14:modId xmlns:p14="http://schemas.microsoft.com/office/powerpoint/2010/main" val="2494654831"/>
              </p:ext>
            </p:extLst>
          </p:nvPr>
        </p:nvGraphicFramePr>
        <p:xfrm>
          <a:off x="1045871" y="1022721"/>
          <a:ext cx="6364580" cy="5143499"/>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5">
            <a:extLst>
              <a:ext uri="{FF2B5EF4-FFF2-40B4-BE49-F238E27FC236}">
                <a16:creationId xmlns:a16="http://schemas.microsoft.com/office/drawing/2014/main" id="{F5B89379-CC2D-4E48-8ADF-B69AB282013D}"/>
              </a:ext>
            </a:extLst>
          </p:cNvPr>
          <p:cNvSpPr txBox="1">
            <a:spLocks/>
          </p:cNvSpPr>
          <p:nvPr/>
        </p:nvSpPr>
        <p:spPr>
          <a:xfrm>
            <a:off x="7515225" y="1022720"/>
            <a:ext cx="4438477" cy="4978029"/>
          </a:xfrm>
          <a:prstGeom prst="rect">
            <a:avLst/>
          </a:prstGeom>
        </p:spPr>
        <p:txBody>
          <a:bodyPr/>
          <a:lst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dirty="0"/>
              <a:t>Employment Rates increasing over time</a:t>
            </a:r>
          </a:p>
          <a:p>
            <a:pPr fontAlgn="base"/>
            <a:r>
              <a:rPr lang="en-US" dirty="0"/>
              <a:t>Quarterly variation</a:t>
            </a:r>
          </a:p>
          <a:p>
            <a:pPr fontAlgn="base"/>
            <a:r>
              <a:rPr lang="en-US" dirty="0"/>
              <a:t>Trade Act Participant Report (TAPR) and Participant Individual Record Layout (PIRL) data covering participants with exit dates between 10/1/08 through most recent data available.</a:t>
            </a:r>
          </a:p>
          <a:p>
            <a:pPr lvl="1" fontAlgn="base"/>
            <a:r>
              <a:rPr lang="en-US" dirty="0"/>
              <a:t>ER Q2: 9/30/18</a:t>
            </a:r>
          </a:p>
          <a:p>
            <a:pPr lvl="1" fontAlgn="base"/>
            <a:r>
              <a:rPr lang="en-US" dirty="0"/>
              <a:t>ER Q4: 3/31/18</a:t>
            </a:r>
          </a:p>
          <a:p>
            <a:pPr marL="0" indent="0" fontAlgn="base">
              <a:buNone/>
            </a:pPr>
            <a:endParaRPr lang="en-US" dirty="0"/>
          </a:p>
        </p:txBody>
      </p:sp>
    </p:spTree>
    <p:extLst>
      <p:ext uri="{BB962C8B-B14F-4D97-AF65-F5344CB8AC3E}">
        <p14:creationId xmlns:p14="http://schemas.microsoft.com/office/powerpoint/2010/main" val="2672948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lstStyle/>
          <a:p>
            <a:r>
              <a:rPr lang="en-US" dirty="0"/>
              <a:t>TAA Performance Series:</a:t>
            </a:r>
            <a:br>
              <a:rPr lang="en-US" dirty="0"/>
            </a:br>
            <a:r>
              <a:rPr lang="en-US" dirty="0"/>
              <a:t>Employment Rate</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January 23, 2020</a:t>
            </a:r>
          </a:p>
        </p:txBody>
      </p:sp>
    </p:spTree>
    <p:extLst>
      <p:ext uri="{BB962C8B-B14F-4D97-AF65-F5344CB8AC3E}">
        <p14:creationId xmlns:p14="http://schemas.microsoft.com/office/powerpoint/2010/main" val="2663552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20</a:t>
            </a:fld>
            <a:endParaRPr lang="en-US"/>
          </a:p>
        </p:txBody>
      </p:sp>
      <p:sp>
        <p:nvSpPr>
          <p:cNvPr id="3" name="Title 2"/>
          <p:cNvSpPr>
            <a:spLocks noGrp="1"/>
          </p:cNvSpPr>
          <p:nvPr>
            <p:ph type="title"/>
          </p:nvPr>
        </p:nvSpPr>
        <p:spPr/>
        <p:txBody>
          <a:bodyPr/>
          <a:lstStyle/>
          <a:p>
            <a:r>
              <a:rPr lang="en-US" dirty="0"/>
              <a:t>Employment Rates by Age at Participation*</a:t>
            </a:r>
          </a:p>
        </p:txBody>
      </p:sp>
      <p:pic>
        <p:nvPicPr>
          <p:cNvPr id="6" name="Content Placeholder 5"/>
          <p:cNvPicPr>
            <a:picLocks noGrp="1" noChangeAspect="1"/>
          </p:cNvPicPr>
          <p:nvPr>
            <p:ph sz="half" idx="1"/>
          </p:nvPr>
        </p:nvPicPr>
        <p:blipFill>
          <a:blip r:embed="rId2"/>
          <a:stretch>
            <a:fillRect/>
          </a:stretch>
        </p:blipFill>
        <p:spPr>
          <a:xfrm>
            <a:off x="2362104" y="1161144"/>
            <a:ext cx="5867436" cy="4693949"/>
          </a:xfrm>
          <a:prstGeom prst="rect">
            <a:avLst/>
          </a:prstGeom>
        </p:spPr>
      </p:pic>
      <p:sp>
        <p:nvSpPr>
          <p:cNvPr id="7" name="TextBox 6"/>
          <p:cNvSpPr txBox="1"/>
          <p:nvPr/>
        </p:nvSpPr>
        <p:spPr>
          <a:xfrm>
            <a:off x="1010437" y="5855093"/>
            <a:ext cx="5867436" cy="369332"/>
          </a:xfrm>
          <a:prstGeom prst="rect">
            <a:avLst/>
          </a:prstGeom>
          <a:noFill/>
        </p:spPr>
        <p:txBody>
          <a:bodyPr wrap="square" rtlCol="0">
            <a:spAutoFit/>
          </a:bodyPr>
          <a:lstStyle/>
          <a:p>
            <a:r>
              <a:rPr lang="en-US" dirty="0"/>
              <a:t>*PIRL data 10/1/2017 through 9/30/19 as of 1/15/20 </a:t>
            </a:r>
          </a:p>
        </p:txBody>
      </p:sp>
    </p:spTree>
    <p:extLst>
      <p:ext uri="{BB962C8B-B14F-4D97-AF65-F5344CB8AC3E}">
        <p14:creationId xmlns:p14="http://schemas.microsoft.com/office/powerpoint/2010/main" val="1246399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21</a:t>
            </a:fld>
            <a:endParaRPr lang="en-US"/>
          </a:p>
        </p:txBody>
      </p:sp>
      <p:sp>
        <p:nvSpPr>
          <p:cNvPr id="3" name="Title 2"/>
          <p:cNvSpPr>
            <a:spLocks noGrp="1"/>
          </p:cNvSpPr>
          <p:nvPr>
            <p:ph type="title"/>
          </p:nvPr>
        </p:nvSpPr>
        <p:spPr/>
        <p:txBody>
          <a:bodyPr/>
          <a:lstStyle/>
          <a:p>
            <a:r>
              <a:rPr lang="en-US" dirty="0"/>
              <a:t>Employment Rates by Education at Participation*</a:t>
            </a:r>
          </a:p>
        </p:txBody>
      </p:sp>
      <p:sp>
        <p:nvSpPr>
          <p:cNvPr id="7" name="TextBox 6"/>
          <p:cNvSpPr txBox="1"/>
          <p:nvPr/>
        </p:nvSpPr>
        <p:spPr>
          <a:xfrm>
            <a:off x="1010437" y="5855093"/>
            <a:ext cx="5867436" cy="369332"/>
          </a:xfrm>
          <a:prstGeom prst="rect">
            <a:avLst/>
          </a:prstGeom>
          <a:noFill/>
        </p:spPr>
        <p:txBody>
          <a:bodyPr wrap="square" rtlCol="0">
            <a:spAutoFit/>
          </a:bodyPr>
          <a:lstStyle/>
          <a:p>
            <a:r>
              <a:rPr lang="en-US" dirty="0"/>
              <a:t>*PIRL data 10/1/2017 through 9/30/19 as of 1/15/20 </a:t>
            </a:r>
          </a:p>
        </p:txBody>
      </p:sp>
      <p:pic>
        <p:nvPicPr>
          <p:cNvPr id="8" name="Content Placeholder 7"/>
          <p:cNvPicPr>
            <a:picLocks noGrp="1" noChangeAspect="1"/>
          </p:cNvPicPr>
          <p:nvPr>
            <p:ph sz="half" idx="1"/>
          </p:nvPr>
        </p:nvPicPr>
        <p:blipFill>
          <a:blip r:embed="rId2"/>
          <a:stretch>
            <a:fillRect/>
          </a:stretch>
        </p:blipFill>
        <p:spPr>
          <a:xfrm>
            <a:off x="2322295" y="927973"/>
            <a:ext cx="6039673" cy="4831738"/>
          </a:xfrm>
          <a:prstGeom prst="rect">
            <a:avLst/>
          </a:prstGeom>
        </p:spPr>
      </p:pic>
    </p:spTree>
    <p:extLst>
      <p:ext uri="{BB962C8B-B14F-4D97-AF65-F5344CB8AC3E}">
        <p14:creationId xmlns:p14="http://schemas.microsoft.com/office/powerpoint/2010/main" val="1106901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22</a:t>
            </a:fld>
            <a:endParaRPr lang="en-US"/>
          </a:p>
        </p:txBody>
      </p:sp>
      <p:sp>
        <p:nvSpPr>
          <p:cNvPr id="3" name="Title 2"/>
          <p:cNvSpPr>
            <a:spLocks noGrp="1"/>
          </p:cNvSpPr>
          <p:nvPr>
            <p:ph type="title"/>
          </p:nvPr>
        </p:nvSpPr>
        <p:spPr/>
        <p:txBody>
          <a:bodyPr/>
          <a:lstStyle/>
          <a:p>
            <a:r>
              <a:rPr lang="en-US" dirty="0"/>
              <a:t>Employment Rates by Training/Credential*</a:t>
            </a:r>
          </a:p>
        </p:txBody>
      </p:sp>
      <p:sp>
        <p:nvSpPr>
          <p:cNvPr id="5" name="Content Placeholder 4"/>
          <p:cNvSpPr>
            <a:spLocks noGrp="1"/>
          </p:cNvSpPr>
          <p:nvPr>
            <p:ph sz="half" idx="2"/>
          </p:nvPr>
        </p:nvSpPr>
        <p:spPr>
          <a:xfrm>
            <a:off x="7082443" y="1029614"/>
            <a:ext cx="4414059" cy="5015820"/>
          </a:xfrm>
        </p:spPr>
        <p:txBody>
          <a:bodyPr/>
          <a:lstStyle/>
          <a:p>
            <a:r>
              <a:rPr lang="en-US" dirty="0"/>
              <a:t>Strong outcomes if participants do not need to train</a:t>
            </a:r>
          </a:p>
          <a:p>
            <a:r>
              <a:rPr lang="en-US" dirty="0"/>
              <a:t>Strong outcomes if they receive credential</a:t>
            </a:r>
          </a:p>
          <a:p>
            <a:r>
              <a:rPr lang="en-US" dirty="0"/>
              <a:t>Training that does not result in a credential has lower outcomes</a:t>
            </a:r>
          </a:p>
        </p:txBody>
      </p:sp>
      <p:sp>
        <p:nvSpPr>
          <p:cNvPr id="7" name="TextBox 6"/>
          <p:cNvSpPr txBox="1"/>
          <p:nvPr/>
        </p:nvSpPr>
        <p:spPr>
          <a:xfrm>
            <a:off x="1010437" y="5855093"/>
            <a:ext cx="5867436" cy="369332"/>
          </a:xfrm>
          <a:prstGeom prst="rect">
            <a:avLst/>
          </a:prstGeom>
          <a:noFill/>
        </p:spPr>
        <p:txBody>
          <a:bodyPr wrap="square" rtlCol="0">
            <a:spAutoFit/>
          </a:bodyPr>
          <a:lstStyle/>
          <a:p>
            <a:r>
              <a:rPr lang="en-US" dirty="0"/>
              <a:t>*PIRL data 10/1/2017 through 9/30/19 as of 1/15/20 </a:t>
            </a:r>
          </a:p>
        </p:txBody>
      </p:sp>
      <p:pic>
        <p:nvPicPr>
          <p:cNvPr id="6" name="Content Placeholder 5"/>
          <p:cNvPicPr>
            <a:picLocks noGrp="1" noChangeAspect="1"/>
          </p:cNvPicPr>
          <p:nvPr>
            <p:ph sz="half" idx="1"/>
          </p:nvPr>
        </p:nvPicPr>
        <p:blipFill>
          <a:blip r:embed="rId2"/>
          <a:stretch>
            <a:fillRect/>
          </a:stretch>
        </p:blipFill>
        <p:spPr>
          <a:xfrm>
            <a:off x="805866" y="1029614"/>
            <a:ext cx="6072007" cy="4857606"/>
          </a:xfrm>
          <a:prstGeom prst="rect">
            <a:avLst/>
          </a:prstGeom>
        </p:spPr>
      </p:pic>
    </p:spTree>
    <p:extLst>
      <p:ext uri="{BB962C8B-B14F-4D97-AF65-F5344CB8AC3E}">
        <p14:creationId xmlns:p14="http://schemas.microsoft.com/office/powerpoint/2010/main" val="887175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23</a:t>
            </a:fld>
            <a:endParaRPr lang="en-US"/>
          </a:p>
        </p:txBody>
      </p:sp>
      <p:sp>
        <p:nvSpPr>
          <p:cNvPr id="3" name="Title 2"/>
          <p:cNvSpPr>
            <a:spLocks noGrp="1"/>
          </p:cNvSpPr>
          <p:nvPr>
            <p:ph type="title"/>
          </p:nvPr>
        </p:nvSpPr>
        <p:spPr/>
        <p:txBody>
          <a:bodyPr/>
          <a:lstStyle/>
          <a:p>
            <a:r>
              <a:rPr lang="en-US" dirty="0"/>
              <a:t>Employment Rates by Co-Enrollment*</a:t>
            </a:r>
          </a:p>
        </p:txBody>
      </p:sp>
      <p:sp>
        <p:nvSpPr>
          <p:cNvPr id="5" name="Content Placeholder 4"/>
          <p:cNvSpPr>
            <a:spLocks noGrp="1"/>
          </p:cNvSpPr>
          <p:nvPr>
            <p:ph sz="half" idx="2"/>
          </p:nvPr>
        </p:nvSpPr>
        <p:spPr>
          <a:xfrm>
            <a:off x="7082443" y="1029614"/>
            <a:ext cx="4414059" cy="5015820"/>
          </a:xfrm>
        </p:spPr>
        <p:txBody>
          <a:bodyPr/>
          <a:lstStyle/>
          <a:p>
            <a:r>
              <a:rPr lang="en-US" dirty="0"/>
              <a:t>Co-Enrollment with both WIOA Adult and WIOA Dislocated Worker are related to higher Employment Rates</a:t>
            </a:r>
          </a:p>
          <a:p>
            <a:r>
              <a:rPr lang="en-US" dirty="0"/>
              <a:t>WIOA Adult and Dislocated Worker participants who co-enroll with TAA are also more likely to have higher Employment Rates</a:t>
            </a:r>
          </a:p>
        </p:txBody>
      </p:sp>
      <p:sp>
        <p:nvSpPr>
          <p:cNvPr id="7" name="TextBox 6"/>
          <p:cNvSpPr txBox="1"/>
          <p:nvPr/>
        </p:nvSpPr>
        <p:spPr>
          <a:xfrm>
            <a:off x="1010437" y="5855093"/>
            <a:ext cx="5867436" cy="369332"/>
          </a:xfrm>
          <a:prstGeom prst="rect">
            <a:avLst/>
          </a:prstGeom>
          <a:noFill/>
        </p:spPr>
        <p:txBody>
          <a:bodyPr wrap="square" rtlCol="0">
            <a:spAutoFit/>
          </a:bodyPr>
          <a:lstStyle/>
          <a:p>
            <a:r>
              <a:rPr lang="en-US" dirty="0"/>
              <a:t>*PIRL data 10/1/2017 through 9/30/19 as of 1/15/20 </a:t>
            </a:r>
          </a:p>
        </p:txBody>
      </p:sp>
      <p:pic>
        <p:nvPicPr>
          <p:cNvPr id="10" name="Content Placeholder 9"/>
          <p:cNvPicPr>
            <a:picLocks noGrp="1" noChangeAspect="1"/>
          </p:cNvPicPr>
          <p:nvPr>
            <p:ph sz="half" idx="1"/>
          </p:nvPr>
        </p:nvPicPr>
        <p:blipFill>
          <a:blip r:embed="rId2"/>
          <a:stretch>
            <a:fillRect/>
          </a:stretch>
        </p:blipFill>
        <p:spPr>
          <a:xfrm>
            <a:off x="648393" y="909614"/>
            <a:ext cx="6229479" cy="4983583"/>
          </a:xfrm>
          <a:prstGeom prst="rect">
            <a:avLst/>
          </a:prstGeom>
        </p:spPr>
      </p:pic>
    </p:spTree>
    <p:extLst>
      <p:ext uri="{BB962C8B-B14F-4D97-AF65-F5344CB8AC3E}">
        <p14:creationId xmlns:p14="http://schemas.microsoft.com/office/powerpoint/2010/main" val="1705076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24</a:t>
            </a:fld>
            <a:endParaRPr lang="en-US"/>
          </a:p>
        </p:txBody>
      </p:sp>
      <p:sp>
        <p:nvSpPr>
          <p:cNvPr id="3" name="Title 2"/>
          <p:cNvSpPr>
            <a:spLocks noGrp="1"/>
          </p:cNvSpPr>
          <p:nvPr>
            <p:ph type="title"/>
          </p:nvPr>
        </p:nvSpPr>
        <p:spPr/>
        <p:txBody>
          <a:bodyPr/>
          <a:lstStyle/>
          <a:p>
            <a:r>
              <a:rPr lang="en-US" dirty="0"/>
              <a:t>Employment Rates by Job Search Allowances*</a:t>
            </a:r>
          </a:p>
        </p:txBody>
      </p:sp>
      <p:sp>
        <p:nvSpPr>
          <p:cNvPr id="5" name="Content Placeholder 4"/>
          <p:cNvSpPr>
            <a:spLocks noGrp="1"/>
          </p:cNvSpPr>
          <p:nvPr>
            <p:ph sz="half" idx="2"/>
          </p:nvPr>
        </p:nvSpPr>
        <p:spPr>
          <a:xfrm>
            <a:off x="7082443" y="1029614"/>
            <a:ext cx="4414059" cy="5015820"/>
          </a:xfrm>
        </p:spPr>
        <p:txBody>
          <a:bodyPr/>
          <a:lstStyle/>
          <a:p>
            <a:r>
              <a:rPr lang="en-US" dirty="0"/>
              <a:t>Participants who leverage job search have substantially better outcomes</a:t>
            </a:r>
          </a:p>
        </p:txBody>
      </p:sp>
      <p:sp>
        <p:nvSpPr>
          <p:cNvPr id="7" name="TextBox 6"/>
          <p:cNvSpPr txBox="1"/>
          <p:nvPr/>
        </p:nvSpPr>
        <p:spPr>
          <a:xfrm>
            <a:off x="1010437" y="5855093"/>
            <a:ext cx="5867436" cy="369332"/>
          </a:xfrm>
          <a:prstGeom prst="rect">
            <a:avLst/>
          </a:prstGeom>
          <a:noFill/>
        </p:spPr>
        <p:txBody>
          <a:bodyPr wrap="square" rtlCol="0">
            <a:spAutoFit/>
          </a:bodyPr>
          <a:lstStyle/>
          <a:p>
            <a:r>
              <a:rPr lang="en-US" dirty="0"/>
              <a:t>*PIRL data 10/1/2017 through 9/30/19 as of 1/15/20 </a:t>
            </a:r>
          </a:p>
        </p:txBody>
      </p:sp>
      <p:pic>
        <p:nvPicPr>
          <p:cNvPr id="9" name="Content Placeholder 8"/>
          <p:cNvPicPr>
            <a:picLocks noGrp="1" noChangeAspect="1"/>
          </p:cNvPicPr>
          <p:nvPr>
            <p:ph sz="half" idx="1"/>
          </p:nvPr>
        </p:nvPicPr>
        <p:blipFill>
          <a:blip r:embed="rId2"/>
          <a:stretch>
            <a:fillRect/>
          </a:stretch>
        </p:blipFill>
        <p:spPr>
          <a:xfrm>
            <a:off x="838199" y="909615"/>
            <a:ext cx="6039673" cy="4831738"/>
          </a:xfrm>
          <a:prstGeom prst="rect">
            <a:avLst/>
          </a:prstGeom>
        </p:spPr>
      </p:pic>
    </p:spTree>
    <p:extLst>
      <p:ext uri="{BB962C8B-B14F-4D97-AF65-F5344CB8AC3E}">
        <p14:creationId xmlns:p14="http://schemas.microsoft.com/office/powerpoint/2010/main" val="3360887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25</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Questions on TAA employment rate results?</a:t>
            </a:r>
          </a:p>
        </p:txBody>
      </p:sp>
    </p:spTree>
    <p:extLst>
      <p:ext uri="{BB962C8B-B14F-4D97-AF65-F5344CB8AC3E}">
        <p14:creationId xmlns:p14="http://schemas.microsoft.com/office/powerpoint/2010/main" val="4004837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26</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p:txBody>
          <a:bodyPr/>
          <a:lstStyle/>
          <a:p>
            <a:r>
              <a:rPr lang="en-US" dirty="0"/>
              <a:t>Trade Website</a:t>
            </a:r>
          </a:p>
          <a:p>
            <a:pPr lvl="1"/>
            <a:r>
              <a:rPr lang="en-US" dirty="0"/>
              <a:t>Public information and resources about TAA</a:t>
            </a:r>
          </a:p>
          <a:p>
            <a:pPr lvl="2"/>
            <a:r>
              <a:rPr lang="en-US" dirty="0">
                <a:hlinkClick r:id="rId2"/>
              </a:rPr>
              <a:t>https://www.doleta.gov/tradeact/</a:t>
            </a:r>
            <a:endParaRPr lang="en-US" dirty="0"/>
          </a:p>
          <a:p>
            <a:r>
              <a:rPr lang="en-US" dirty="0"/>
              <a:t>TAA Participant Reporting Page</a:t>
            </a:r>
          </a:p>
          <a:p>
            <a:pPr lvl="1"/>
            <a:r>
              <a:rPr lang="en-US" dirty="0"/>
              <a:t>TAA Reporting Resources</a:t>
            </a:r>
          </a:p>
          <a:p>
            <a:pPr lvl="2"/>
            <a:r>
              <a:rPr lang="en-US" dirty="0">
                <a:hlinkClick r:id="rId3"/>
              </a:rPr>
              <a:t>https://www.doleta.gov/tradeact/taa-data/participant-reporting/</a:t>
            </a:r>
            <a:endParaRPr lang="en-US" dirty="0"/>
          </a:p>
          <a:p>
            <a:r>
              <a:rPr lang="en-US" dirty="0"/>
              <a:t>Quarterly Analysis of TAA Data</a:t>
            </a:r>
          </a:p>
          <a:p>
            <a:pPr lvl="1"/>
            <a:r>
              <a:rPr lang="en-US" dirty="0"/>
              <a:t>A quarterly analysis is conducted of TAA data</a:t>
            </a:r>
          </a:p>
          <a:p>
            <a:pPr lvl="2"/>
            <a:r>
              <a:rPr lang="en-US" dirty="0">
                <a:hlinkClick r:id="rId4"/>
              </a:rPr>
              <a:t>https://www.doleta.gov/tradeact/taa-data/participants-data/</a:t>
            </a:r>
            <a:endParaRPr lang="en-US" dirty="0"/>
          </a:p>
        </p:txBody>
      </p:sp>
      <p:sp>
        <p:nvSpPr>
          <p:cNvPr id="4" name="Content Placeholder 3">
            <a:extLst>
              <a:ext uri="{FF2B5EF4-FFF2-40B4-BE49-F238E27FC236}">
                <a16:creationId xmlns:a16="http://schemas.microsoft.com/office/drawing/2014/main" id="{16D6B816-0E1C-463B-99A1-B2E09103B2F1}"/>
              </a:ext>
            </a:extLst>
          </p:cNvPr>
          <p:cNvSpPr>
            <a:spLocks noGrp="1"/>
          </p:cNvSpPr>
          <p:nvPr>
            <p:ph sz="half" idx="2"/>
          </p:nvPr>
        </p:nvSpPr>
        <p:spPr/>
        <p:txBody>
          <a:bodyPr/>
          <a:lstStyle/>
          <a:p>
            <a:r>
              <a:rPr lang="en-US" dirty="0"/>
              <a:t>TAA Performance Reporting</a:t>
            </a:r>
          </a:p>
          <a:p>
            <a:pPr lvl="1"/>
            <a:r>
              <a:rPr lang="en-US" dirty="0"/>
              <a:t>Describes performance reporting measures</a:t>
            </a:r>
          </a:p>
          <a:p>
            <a:pPr lvl="2"/>
            <a:r>
              <a:rPr lang="en-US" dirty="0">
                <a:hlinkClick r:id="rId5"/>
              </a:rPr>
              <a:t>https://www.doleta.gov/tradeact/taa-data/participant-reporting/performance.cfm</a:t>
            </a:r>
            <a:endParaRPr lang="en-US" dirty="0"/>
          </a:p>
          <a:p>
            <a:r>
              <a:rPr lang="en-US" dirty="0"/>
              <a:t>TEGL 10-16, Change 1</a:t>
            </a:r>
          </a:p>
          <a:p>
            <a:pPr lvl="1"/>
            <a:r>
              <a:rPr lang="en-US" dirty="0"/>
              <a:t>TEGL outlining performance calculations</a:t>
            </a:r>
          </a:p>
          <a:p>
            <a:pPr lvl="2"/>
            <a:r>
              <a:rPr lang="en-US" dirty="0">
                <a:hlinkClick r:id="rId6"/>
              </a:rPr>
              <a:t>https://wdr.doleta.gov/directives/corr_doc.cfm?DOCN=3255</a:t>
            </a:r>
            <a:endParaRPr lang="en-US" dirty="0"/>
          </a:p>
          <a:p>
            <a:r>
              <a:rPr lang="en-US" dirty="0"/>
              <a:t>TEGL 14-18</a:t>
            </a:r>
          </a:p>
          <a:p>
            <a:pPr lvl="1"/>
            <a:r>
              <a:rPr lang="en-US" dirty="0"/>
              <a:t>Alignment of Performance Reporting, particularly note Attachment 10 on TAA</a:t>
            </a:r>
          </a:p>
          <a:p>
            <a:pPr lvl="2"/>
            <a:r>
              <a:rPr lang="en-US" dirty="0">
                <a:hlinkClick r:id="rId7"/>
              </a:rPr>
              <a:t>https://wdr.doleta.gov/directives/corr_doc.cfm?docn=7611</a:t>
            </a:r>
            <a:endParaRPr lang="en-US" dirty="0"/>
          </a:p>
        </p:txBody>
      </p:sp>
    </p:spTree>
    <p:extLst>
      <p:ext uri="{BB962C8B-B14F-4D97-AF65-F5344CB8AC3E}">
        <p14:creationId xmlns:p14="http://schemas.microsoft.com/office/powerpoint/2010/main" val="1677857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27</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a:xfrm>
            <a:off x="838199" y="1161144"/>
            <a:ext cx="10546479" cy="5015820"/>
          </a:xfrm>
        </p:spPr>
        <p:txBody>
          <a:bodyPr/>
          <a:lstStyle/>
          <a:p>
            <a:r>
              <a:rPr lang="en-US" dirty="0"/>
              <a:t>TAA Community</a:t>
            </a:r>
          </a:p>
          <a:p>
            <a:pPr lvl="1"/>
            <a:r>
              <a:rPr lang="en-US" dirty="0"/>
              <a:t>TAA Community page including upcoming events, discussion forum and other resources</a:t>
            </a:r>
          </a:p>
          <a:p>
            <a:pPr lvl="2"/>
            <a:r>
              <a:rPr lang="en-US" dirty="0"/>
              <a:t>https://taa.workforcegps.org</a:t>
            </a:r>
          </a:p>
          <a:p>
            <a:r>
              <a:rPr lang="en-US" dirty="0"/>
              <a:t>PIRL Reporting Online Resource</a:t>
            </a:r>
          </a:p>
          <a:p>
            <a:pPr lvl="2"/>
            <a:r>
              <a:rPr lang="en-US" dirty="0">
                <a:hlinkClick r:id="rId2"/>
              </a:rPr>
              <a:t>https://performancereporting.workforcegps.org/resources/2019/10/01/13/32/PIRL-Reporting-Online-Resource</a:t>
            </a:r>
            <a:endParaRPr lang="en-US" dirty="0"/>
          </a:p>
          <a:p>
            <a:r>
              <a:rPr lang="en-US" dirty="0"/>
              <a:t>TEGL 14-18 Resource Page</a:t>
            </a:r>
          </a:p>
          <a:p>
            <a:pPr lvl="1"/>
            <a:r>
              <a:rPr lang="en-US" dirty="0"/>
              <a:t>Including a TAA-specific webcast on Attachment 10</a:t>
            </a:r>
          </a:p>
          <a:p>
            <a:pPr lvl="2"/>
            <a:r>
              <a:rPr lang="en-US" dirty="0">
                <a:hlinkClick r:id="rId3"/>
              </a:rPr>
              <a:t>https://performancereporting.workforcegps.org/resources/2019/04/01/15/23/TEGL-14-18-Performance-Alignment-Webcast-Series-and-Resource-Page</a:t>
            </a:r>
            <a:endParaRPr lang="en-US" dirty="0"/>
          </a:p>
          <a:p>
            <a:r>
              <a:rPr lang="en-US" dirty="0"/>
              <a:t>WIOA Performance Indicators Series</a:t>
            </a:r>
          </a:p>
          <a:p>
            <a:pPr lvl="2"/>
            <a:r>
              <a:rPr lang="en-US" dirty="0">
                <a:hlinkClick r:id="rId4"/>
              </a:rPr>
              <a:t>https://performancereporting.workforcegps.org/announcements/2018/07/09/13/50/WIOA-Performance-Indicators-Summer-E-Learning-Series</a:t>
            </a:r>
            <a:endParaRPr lang="en-US" dirty="0"/>
          </a:p>
        </p:txBody>
      </p:sp>
    </p:spTree>
    <p:extLst>
      <p:ext uri="{BB962C8B-B14F-4D97-AF65-F5344CB8AC3E}">
        <p14:creationId xmlns:p14="http://schemas.microsoft.com/office/powerpoint/2010/main" val="137894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0239A-EFD5-402F-9334-E74F444BC377}"/>
              </a:ext>
            </a:extLst>
          </p:cNvPr>
          <p:cNvSpPr>
            <a:spLocks noGrp="1"/>
          </p:cNvSpPr>
          <p:nvPr>
            <p:ph type="sldNum" sz="quarter" idx="12"/>
          </p:nvPr>
        </p:nvSpPr>
        <p:spPr/>
        <p:txBody>
          <a:bodyPr/>
          <a:lstStyle/>
          <a:p>
            <a:fld id="{158B7785-F6D6-45F8-833E-07BD84680091}" type="slidenum">
              <a:rPr lang="en-US" smtClean="0"/>
              <a:pPr/>
              <a:t>28</a:t>
            </a:fld>
            <a:endParaRPr lang="en-US"/>
          </a:p>
        </p:txBody>
      </p:sp>
      <p:sp>
        <p:nvSpPr>
          <p:cNvPr id="3" name="Title 2">
            <a:extLst>
              <a:ext uri="{FF2B5EF4-FFF2-40B4-BE49-F238E27FC236}">
                <a16:creationId xmlns:a16="http://schemas.microsoft.com/office/drawing/2014/main" id="{2736EE3D-A03A-4136-8E8D-E53087731073}"/>
              </a:ext>
            </a:extLst>
          </p:cNvPr>
          <p:cNvSpPr>
            <a:spLocks noGrp="1"/>
          </p:cNvSpPr>
          <p:nvPr>
            <p:ph type="title"/>
          </p:nvPr>
        </p:nvSpPr>
        <p:spPr/>
        <p:txBody>
          <a:bodyPr/>
          <a:lstStyle/>
          <a:p>
            <a:r>
              <a:rPr lang="en-US" dirty="0"/>
              <a:t>Contact Us</a:t>
            </a:r>
          </a:p>
        </p:txBody>
      </p:sp>
      <p:sp>
        <p:nvSpPr>
          <p:cNvPr id="2" name="Content Placeholder 1">
            <a:extLst>
              <a:ext uri="{FF2B5EF4-FFF2-40B4-BE49-F238E27FC236}">
                <a16:creationId xmlns:a16="http://schemas.microsoft.com/office/drawing/2014/main" id="{12EEC628-7E2F-40C6-A897-049EE29442C3}"/>
              </a:ext>
            </a:extLst>
          </p:cNvPr>
          <p:cNvSpPr>
            <a:spLocks noGrp="1"/>
          </p:cNvSpPr>
          <p:nvPr>
            <p:ph idx="1"/>
          </p:nvPr>
        </p:nvSpPr>
        <p:spPr/>
        <p:txBody>
          <a:bodyPr>
            <a:normAutofit/>
          </a:bodyPr>
          <a:lstStyle/>
          <a:p>
            <a:r>
              <a:rPr lang="en-US" dirty="0"/>
              <a:t>Robert Hoekstra</a:t>
            </a:r>
          </a:p>
          <a:p>
            <a:pPr lvl="1"/>
            <a:r>
              <a:rPr lang="en-US" dirty="0"/>
              <a:t>Program Analyst, Technical Expert PMDR</a:t>
            </a:r>
          </a:p>
          <a:p>
            <a:pPr lvl="2"/>
            <a:r>
              <a:rPr lang="en-US" dirty="0"/>
              <a:t>Office of Trade Adjustment Assistance</a:t>
            </a:r>
          </a:p>
          <a:p>
            <a:pPr lvl="3"/>
            <a:r>
              <a:rPr lang="en-US" dirty="0"/>
              <a:t>hoekstra.robert@dol.gov</a:t>
            </a:r>
          </a:p>
          <a:p>
            <a:pPr lvl="4"/>
            <a:r>
              <a:rPr lang="en-US" dirty="0"/>
              <a:t>202-693-3522</a:t>
            </a:r>
          </a:p>
        </p:txBody>
      </p:sp>
    </p:spTree>
    <p:extLst>
      <p:ext uri="{BB962C8B-B14F-4D97-AF65-F5344CB8AC3E}">
        <p14:creationId xmlns:p14="http://schemas.microsoft.com/office/powerpoint/2010/main" val="1097583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dirty="0"/>
              <a:t>Need help?  Email</a:t>
            </a:r>
            <a:r>
              <a:rPr lang="en-US"/>
              <a:t>: </a:t>
            </a:r>
            <a:r>
              <a:rPr lang="en-US">
                <a:hlinkClick r:id="rId2"/>
              </a:rPr>
              <a:t>support@workforceGPS.org</a:t>
            </a:r>
            <a:endParaRPr lang="en-US" dirty="0"/>
          </a:p>
        </p:txBody>
      </p:sp>
      <p:pic>
        <p:nvPicPr>
          <p:cNvPr id="4" name="Picture 3" descr="A screenshot of a cell phone&#10;&#10;Description automatically generated">
            <a:extLst>
              <a:ext uri="{FF2B5EF4-FFF2-40B4-BE49-F238E27FC236}">
                <a16:creationId xmlns:a16="http://schemas.microsoft.com/office/drawing/2014/main" id="{0F78D7C0-BE40-4AC0-ACCF-05F00EB30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50069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3</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Today’s Speaker / Today’s Moderator</a:t>
            </a:r>
          </a:p>
        </p:txBody>
      </p:sp>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r>
              <a:rPr lang="en-US" dirty="0"/>
              <a:t>Robert Hoekstra</a:t>
            </a:r>
          </a:p>
          <a:p>
            <a:pPr lvl="1"/>
            <a:r>
              <a:rPr lang="en-US" dirty="0"/>
              <a:t>Program Analyst, PMDR Technical Expert</a:t>
            </a:r>
          </a:p>
          <a:p>
            <a:pPr lvl="2"/>
            <a:r>
              <a:rPr lang="en-US" dirty="0"/>
              <a:t>Office of Trade Adjustment Assistance</a:t>
            </a:r>
          </a:p>
        </p:txBody>
      </p:sp>
      <p:pic>
        <p:nvPicPr>
          <p:cNvPr id="7" name="Picture Placeholder 4"/>
          <p:cNvPicPr>
            <a:picLocks noGrp="1" noChangeAspect="1"/>
          </p:cNvPicPr>
          <p:nvPr>
            <p:ph type="pic" sz="quarter" idx="13"/>
          </p:nvPr>
        </p:nvPicPr>
        <p:blipFill>
          <a:blip r:embed="rId2" cstate="hqprint">
            <a:extLst>
              <a:ext uri="{28A0092B-C50C-407E-A947-70E740481C1C}">
                <a14:useLocalDpi xmlns:a14="http://schemas.microsoft.com/office/drawing/2010/main" val="0"/>
              </a:ext>
            </a:extLst>
          </a:blip>
          <a:stretch>
            <a:fillRect/>
          </a:stretch>
        </p:blipFill>
        <p:spPr>
          <a:xfrm>
            <a:off x="1650273" y="2590404"/>
            <a:ext cx="1837776" cy="2133600"/>
          </a:xfrm>
        </p:spPr>
      </p:pic>
    </p:spTree>
    <p:extLst>
      <p:ext uri="{BB962C8B-B14F-4D97-AF65-F5344CB8AC3E}">
        <p14:creationId xmlns:p14="http://schemas.microsoft.com/office/powerpoint/2010/main" val="768312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a:t>
            </a:fld>
            <a:endParaRPr lang="en-US" dirty="0"/>
          </a:p>
        </p:txBody>
      </p:sp>
      <p:sp>
        <p:nvSpPr>
          <p:cNvPr id="3" name="Title 2"/>
          <p:cNvSpPr>
            <a:spLocks noGrp="1"/>
          </p:cNvSpPr>
          <p:nvPr>
            <p:ph type="title"/>
          </p:nvPr>
        </p:nvSpPr>
        <p:spPr/>
        <p:txBody>
          <a:bodyPr/>
          <a:lstStyle/>
          <a:p>
            <a:r>
              <a:rPr lang="en-US" dirty="0"/>
              <a:t>Who is on the call?</a:t>
            </a:r>
          </a:p>
        </p:txBody>
      </p:sp>
      <p:sp>
        <p:nvSpPr>
          <p:cNvPr id="4" name="Text Placeholder 3"/>
          <p:cNvSpPr>
            <a:spLocks noGrp="1"/>
          </p:cNvSpPr>
          <p:nvPr>
            <p:ph type="body" idx="14"/>
          </p:nvPr>
        </p:nvSpPr>
        <p:spPr/>
        <p:txBody>
          <a:bodyPr/>
          <a:lstStyle/>
          <a:p>
            <a:r>
              <a:rPr lang="en-US" dirty="0"/>
              <a:t>What is your role?</a:t>
            </a:r>
          </a:p>
        </p:txBody>
      </p:sp>
      <p:sp>
        <p:nvSpPr>
          <p:cNvPr id="5" name="Text Placeholder 4"/>
          <p:cNvSpPr>
            <a:spLocks noGrp="1"/>
          </p:cNvSpPr>
          <p:nvPr>
            <p:ph type="body" sz="quarter" idx="13"/>
          </p:nvPr>
        </p:nvSpPr>
        <p:spPr/>
        <p:txBody>
          <a:bodyPr/>
          <a:lstStyle/>
          <a:p>
            <a:r>
              <a:rPr lang="en-US" dirty="0"/>
              <a:t>Please click on the most appropriate answer in the poll.</a:t>
            </a:r>
          </a:p>
        </p:txBody>
      </p:sp>
      <p:sp>
        <p:nvSpPr>
          <p:cNvPr id="6" name="Content Placeholder 5"/>
          <p:cNvSpPr>
            <a:spLocks noGrp="1"/>
          </p:cNvSpPr>
          <p:nvPr>
            <p:ph idx="1"/>
          </p:nvPr>
        </p:nvSpPr>
        <p:spPr/>
        <p:txBody>
          <a:bodyPr/>
          <a:lstStyle/>
          <a:p>
            <a:r>
              <a:rPr lang="en-US" dirty="0"/>
              <a:t>Fiscal Staff</a:t>
            </a:r>
          </a:p>
          <a:p>
            <a:r>
              <a:rPr lang="en-US" dirty="0"/>
              <a:t>TAA Program Reporting Staff</a:t>
            </a:r>
          </a:p>
          <a:p>
            <a:r>
              <a:rPr lang="en-US" dirty="0"/>
              <a:t>TAA Staff</a:t>
            </a:r>
          </a:p>
          <a:p>
            <a:r>
              <a:rPr lang="en-US" dirty="0"/>
              <a:t>TRA Staff</a:t>
            </a:r>
          </a:p>
          <a:p>
            <a:r>
              <a:rPr lang="en-US" dirty="0"/>
              <a:t>DOL ETA Staff</a:t>
            </a:r>
          </a:p>
          <a:p>
            <a:r>
              <a:rPr lang="en-US" dirty="0"/>
              <a:t>Other</a:t>
            </a:r>
          </a:p>
        </p:txBody>
      </p:sp>
    </p:spTree>
    <p:extLst>
      <p:ext uri="{BB962C8B-B14F-4D97-AF65-F5344CB8AC3E}">
        <p14:creationId xmlns:p14="http://schemas.microsoft.com/office/powerpoint/2010/main" val="2947790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5</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Objectives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p:txBody>
          <a:bodyPr/>
          <a:lstStyle/>
          <a:p>
            <a:r>
              <a:rPr lang="en-US" dirty="0"/>
              <a:t>What is employment rate?</a:t>
            </a:r>
          </a:p>
          <a:p>
            <a:r>
              <a:rPr lang="en-US" dirty="0"/>
              <a:t>How is it calculated?</a:t>
            </a:r>
          </a:p>
          <a:p>
            <a:r>
              <a:rPr lang="en-US" dirty="0"/>
              <a:t>What do I need to know about this measure?</a:t>
            </a:r>
          </a:p>
          <a:p>
            <a:r>
              <a:rPr lang="en-US" dirty="0"/>
              <a:t>What are some basic trends on this measure?</a:t>
            </a:r>
          </a:p>
          <a:p>
            <a:r>
              <a:rPr lang="en-US" dirty="0"/>
              <a:t>What groups have higher or lower outcomes?</a:t>
            </a:r>
          </a:p>
        </p:txBody>
      </p:sp>
    </p:spTree>
    <p:extLst>
      <p:ext uri="{BB962C8B-B14F-4D97-AF65-F5344CB8AC3E}">
        <p14:creationId xmlns:p14="http://schemas.microsoft.com/office/powerpoint/2010/main" val="115977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6</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TAA Performance Basics</a:t>
            </a:r>
          </a:p>
        </p:txBody>
      </p:sp>
    </p:spTree>
    <p:extLst>
      <p:ext uri="{BB962C8B-B14F-4D97-AF65-F5344CB8AC3E}">
        <p14:creationId xmlns:p14="http://schemas.microsoft.com/office/powerpoint/2010/main" val="1535873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7</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TAA Performance Basics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pPr fontAlgn="base"/>
            <a:r>
              <a:rPr lang="en-US" dirty="0"/>
              <a:t>TAARA</a:t>
            </a:r>
            <a:r>
              <a:rPr lang="en-US" b="1" dirty="0"/>
              <a:t> </a:t>
            </a:r>
            <a:r>
              <a:rPr lang="en-US" dirty="0"/>
              <a:t>2015 Section 239(j)(2)(A)(i) specifies Primary Indicators of Performance</a:t>
            </a:r>
          </a:p>
          <a:p>
            <a:pPr lvl="1" fontAlgn="base"/>
            <a:r>
              <a:rPr lang="en-US" b="1" dirty="0"/>
              <a:t>Employment Rate Q2 (ERQ2)</a:t>
            </a:r>
          </a:p>
          <a:p>
            <a:pPr lvl="1" fontAlgn="base"/>
            <a:r>
              <a:rPr lang="en-US" b="1" dirty="0"/>
              <a:t>Employment Rate Q4 (ERQ4)</a:t>
            </a:r>
          </a:p>
          <a:p>
            <a:pPr lvl="1" fontAlgn="base"/>
            <a:r>
              <a:rPr lang="en-US" dirty="0"/>
              <a:t>Median Earnings</a:t>
            </a:r>
          </a:p>
          <a:p>
            <a:pPr lvl="1" fontAlgn="base"/>
            <a:r>
              <a:rPr lang="en-US" dirty="0"/>
              <a:t>Credential Attainment</a:t>
            </a:r>
          </a:p>
          <a:p>
            <a:pPr lvl="1" fontAlgn="base"/>
            <a:r>
              <a:rPr lang="en-US" dirty="0"/>
              <a:t>Measurable Skills Gains</a:t>
            </a:r>
          </a:p>
          <a:p>
            <a:pPr fontAlgn="base"/>
            <a:r>
              <a:rPr lang="en-US" dirty="0"/>
              <a:t>No Employer Measure in TAA</a:t>
            </a:r>
          </a:p>
        </p:txBody>
      </p:sp>
      <p:sp>
        <p:nvSpPr>
          <p:cNvPr id="2" name="Text Placeholder 1"/>
          <p:cNvSpPr>
            <a:spLocks noGrp="1"/>
          </p:cNvSpPr>
          <p:nvPr>
            <p:ph type="body" idx="1"/>
          </p:nvPr>
        </p:nvSpPr>
        <p:spPr/>
        <p:txBody>
          <a:bodyPr/>
          <a:lstStyle/>
          <a:p>
            <a:r>
              <a:rPr lang="en-US" dirty="0"/>
              <a:t>Performance Indicators</a:t>
            </a:r>
          </a:p>
        </p:txBody>
      </p:sp>
    </p:spTree>
    <p:extLst>
      <p:ext uri="{BB962C8B-B14F-4D97-AF65-F5344CB8AC3E}">
        <p14:creationId xmlns:p14="http://schemas.microsoft.com/office/powerpoint/2010/main" val="267134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8</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TAA Performance Basics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pPr fontAlgn="base"/>
            <a:r>
              <a:rPr lang="en-US" dirty="0"/>
              <a:t>TAARA</a:t>
            </a:r>
            <a:r>
              <a:rPr lang="en-US" b="1" dirty="0"/>
              <a:t> </a:t>
            </a:r>
            <a:r>
              <a:rPr lang="en-US" dirty="0"/>
              <a:t>2015 Section 249B(b) specifies an extensive list of other reporting requirements including:</a:t>
            </a:r>
          </a:p>
          <a:p>
            <a:pPr lvl="1" fontAlgn="base"/>
            <a:r>
              <a:rPr lang="en-US" dirty="0"/>
              <a:t>Petition data – down to Congressional District</a:t>
            </a:r>
          </a:p>
          <a:p>
            <a:pPr lvl="1" fontAlgn="base"/>
            <a:r>
              <a:rPr lang="en-US" dirty="0"/>
              <a:t>Financial data</a:t>
            </a:r>
          </a:p>
          <a:p>
            <a:pPr lvl="1" fontAlgn="base"/>
            <a:r>
              <a:rPr lang="en-US" dirty="0"/>
              <a:t>Rapid response</a:t>
            </a:r>
          </a:p>
          <a:p>
            <a:pPr lvl="1" fontAlgn="base"/>
            <a:r>
              <a:rPr lang="en-US" dirty="0"/>
              <a:t>Benefits received – workers, durations, Trade Readjustment Allowance (TRA) weeks</a:t>
            </a:r>
          </a:p>
          <a:p>
            <a:pPr lvl="1" fontAlgn="base"/>
            <a:r>
              <a:rPr lang="en-US" dirty="0"/>
              <a:t>Training – types, waivers, costs, durations</a:t>
            </a:r>
          </a:p>
          <a:p>
            <a:pPr lvl="1" fontAlgn="base"/>
            <a:r>
              <a:rPr lang="en-US" b="1" dirty="0"/>
              <a:t>Performance data by age, education, and credential attainment</a:t>
            </a:r>
          </a:p>
          <a:p>
            <a:pPr lvl="1" fontAlgn="base"/>
            <a:r>
              <a:rPr lang="en-US" dirty="0"/>
              <a:t>Median Earnings as a percentage of Prior Earnings (wage replacement)</a:t>
            </a:r>
          </a:p>
        </p:txBody>
      </p:sp>
      <p:sp>
        <p:nvSpPr>
          <p:cNvPr id="2" name="Text Placeholder 1"/>
          <p:cNvSpPr>
            <a:spLocks noGrp="1"/>
          </p:cNvSpPr>
          <p:nvPr>
            <p:ph type="body" idx="1"/>
          </p:nvPr>
        </p:nvSpPr>
        <p:spPr/>
        <p:txBody>
          <a:bodyPr/>
          <a:lstStyle/>
          <a:p>
            <a:r>
              <a:rPr lang="en-US" dirty="0"/>
              <a:t>Other Required Reporting</a:t>
            </a:r>
          </a:p>
        </p:txBody>
      </p:sp>
    </p:spTree>
    <p:extLst>
      <p:ext uri="{BB962C8B-B14F-4D97-AF65-F5344CB8AC3E}">
        <p14:creationId xmlns:p14="http://schemas.microsoft.com/office/powerpoint/2010/main" val="811915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9</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TAA Performance Basics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pPr fontAlgn="base"/>
            <a:r>
              <a:rPr lang="en-US" dirty="0"/>
              <a:t>TAA sets national performance targets</a:t>
            </a:r>
          </a:p>
          <a:p>
            <a:pPr fontAlgn="base"/>
            <a:r>
              <a:rPr lang="en-US" dirty="0"/>
              <a:t>Does not negotiate or set state performance targets</a:t>
            </a:r>
          </a:p>
          <a:p>
            <a:pPr fontAlgn="base"/>
            <a:r>
              <a:rPr lang="en-US" dirty="0"/>
              <a:t>No statistical modeling for states</a:t>
            </a:r>
          </a:p>
          <a:p>
            <a:pPr fontAlgn="base"/>
            <a:r>
              <a:rPr lang="en-US" dirty="0"/>
              <a:t>No sanctioning mechanism</a:t>
            </a:r>
          </a:p>
          <a:p>
            <a:pPr fontAlgn="base"/>
            <a:r>
              <a:rPr lang="en-US" dirty="0"/>
              <a:t>May conduct technical assistance if performance significantly differs from expectations</a:t>
            </a:r>
          </a:p>
        </p:txBody>
      </p:sp>
      <p:sp>
        <p:nvSpPr>
          <p:cNvPr id="2" name="Text Placeholder 1"/>
          <p:cNvSpPr>
            <a:spLocks noGrp="1"/>
          </p:cNvSpPr>
          <p:nvPr>
            <p:ph type="body" idx="1"/>
          </p:nvPr>
        </p:nvSpPr>
        <p:spPr/>
        <p:txBody>
          <a:bodyPr/>
          <a:lstStyle/>
          <a:p>
            <a:r>
              <a:rPr lang="en-US" dirty="0"/>
              <a:t>Reporting, not Targets</a:t>
            </a:r>
          </a:p>
        </p:txBody>
      </p:sp>
    </p:spTree>
    <p:extLst>
      <p:ext uri="{BB962C8B-B14F-4D97-AF65-F5344CB8AC3E}">
        <p14:creationId xmlns:p14="http://schemas.microsoft.com/office/powerpoint/2010/main" val="4764465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58&quot;&gt;&lt;object type=&quot;3&quot; unique_id=&quot;10059&quot;&gt;&lt;property id=&quot;20148&quot; value=&quot;5&quot;/&gt;&lt;property id=&quot;20300&quot; value=&quot;Slide 1 - &amp;quot;Read Before You Proceed: Instructions for Use &amp;amp; Legal Compliance&amp;quot;&quot;/&gt;&lt;property id=&quot;20307&quot; value=&quot;305&quot;/&gt;&lt;/object&gt;&lt;object type=&quot;3&quot; unique_id=&quot;10060&quot;&gt;&lt;property id=&quot;20148&quot; value=&quot;5&quot;/&gt;&lt;property id=&quot;20300&quot; value=&quot;Slide 2 - &amp;quot;TAA Performance Series: Employment Rate&amp;quot;&quot;/&gt;&lt;property id=&quot;20307&quot; value=&quot;256&quot;/&gt;&lt;/object&gt;&lt;object type=&quot;3&quot; unique_id=&quot;10061&quot;&gt;&lt;property id=&quot;20148&quot; value=&quot;5&quot;/&gt;&lt;property id=&quot;20300&quot; value=&quot;Slide 3 - &amp;quot;Today’s Speaker / Today’s Moderator&amp;quot;&quot;/&gt;&lt;property id=&quot;20307&quot; value=&quot;306&quot;/&gt;&lt;/object&gt;&lt;object type=&quot;3&quot; unique_id=&quot;10062&quot;&gt;&lt;property id=&quot;20148&quot; value=&quot;5&quot;/&gt;&lt;property id=&quot;20300&quot; value=&quot;Slide 4 - &amp;quot;Who is on the call?&amp;quot;&quot;/&gt;&lt;property id=&quot;20307&quot; value=&quot;307&quot;/&gt;&lt;/object&gt;&lt;object type=&quot;3&quot; unique_id=&quot;10063&quot;&gt;&lt;property id=&quot;20148&quot; value=&quot;5&quot;/&gt;&lt;property id=&quot;20300&quot; value=&quot;Slide 5 - &amp;quot;Today’s Objectives&amp;quot;&quot;/&gt;&lt;property id=&quot;20307&quot; value=&quot;308&quot;/&gt;&lt;/object&gt;&lt;object type=&quot;3&quot; unique_id=&quot;10064&quot;&gt;&lt;property id=&quot;20148&quot; value=&quot;5&quot;/&gt;&lt;property id=&quot;20300&quot; value=&quot;Slide 6 - &amp;quot;TAA Performance Basics&amp;quot;&quot;/&gt;&lt;property id=&quot;20307&quot; value=&quot;313&quot;/&gt;&lt;/object&gt;&lt;object type=&quot;3&quot; unique_id=&quot;10065&quot;&gt;&lt;property id=&quot;20148&quot; value=&quot;5&quot;/&gt;&lt;property id=&quot;20300&quot; value=&quot;Slide 7 - &amp;quot;TAA Performance Basics&amp;quot;&quot;/&gt;&lt;property id=&quot;20307&quot; value=&quot;312&quot;/&gt;&lt;/object&gt;&lt;object type=&quot;3&quot; unique_id=&quot;10066&quot;&gt;&lt;property id=&quot;20148&quot; value=&quot;5&quot;/&gt;&lt;property id=&quot;20300&quot; value=&quot;Slide 8 - &amp;quot;TAA Performance Basics&amp;quot;&quot;/&gt;&lt;property id=&quot;20307&quot; value=&quot;314&quot;/&gt;&lt;/object&gt;&lt;object type=&quot;3&quot; unique_id=&quot;10067&quot;&gt;&lt;property id=&quot;20148&quot; value=&quot;5&quot;/&gt;&lt;property id=&quot;20300&quot; value=&quot;Slide 9 - &amp;quot;TAA Performance Basics&amp;quot;&quot;/&gt;&lt;property id=&quot;20307&quot; value=&quot;315&quot;/&gt;&lt;/object&gt;&lt;object type=&quot;3&quot; unique_id=&quot;10068&quot;&gt;&lt;property id=&quot;20148&quot; value=&quot;5&quot;/&gt;&lt;property id=&quot;20300&quot; value=&quot;Slide 10 - &amp;quot;Any Questions?&amp;quot;&quot;/&gt;&lt;property id=&quot;20307&quot; value=&quot;335&quot;/&gt;&lt;/object&gt;&lt;object type=&quot;3&quot; unique_id=&quot;10069&quot;&gt;&lt;property id=&quot;20148&quot; value=&quot;5&quot;/&gt;&lt;property id=&quot;20300&quot; value=&quot;Slide 11 - &amp;quot;Employment Rate&amp;quot;&quot;/&gt;&lt;property id=&quot;20307&quot; value=&quot;321&quot;/&gt;&lt;/object&gt;&lt;object type=&quot;3&quot; unique_id=&quot;10070&quot;&gt;&lt;property id=&quot;20148&quot; value=&quot;5&quot;/&gt;&lt;property id=&quot;20300&quot; value=&quot;Slide 12 - &amp;quot;Employment Rate Definition&amp;quot;&quot;/&gt;&lt;property id=&quot;20307&quot; value=&quot;323&quot;/&gt;&lt;/object&gt;&lt;object type=&quot;3&quot; unique_id=&quot;10071&quot;&gt;&lt;property id=&quot;20148&quot; value=&quot;5&quot;/&gt;&lt;property id=&quot;20300&quot; value=&quot;Slide 13 - &amp;quot;Employment Rate Calculation&amp;quot;&quot;/&gt;&lt;property id=&quot;20307&quot; value=&quot;324&quot;/&gt;&lt;/object&gt;&lt;object type=&quot;3&quot; unique_id=&quot;10072&quot;&gt;&lt;property id=&quot;20148&quot; value=&quot;5&quot;/&gt;&lt;property id=&quot;20300&quot; value=&quot;Slide 14 - &amp;quot;Exit Date Rules&amp;quot;&quot;/&gt;&lt;property id=&quot;20307&quot; value=&quot;320&quot;/&gt;&lt;/object&gt;&lt;object type=&quot;3&quot; unique_id=&quot;10073&quot;&gt;&lt;property id=&quot;20148&quot; value=&quot;5&quot;/&gt;&lt;property id=&quot;20300&quot; value=&quot;Slide 15 - &amp;quot;Exit Dates for Performance Measures&amp;quot;&quot;/&gt;&lt;property id=&quot;20307&quot; value=&quot;317&quot;/&gt;&lt;/object&gt;&lt;object type=&quot;3&quot; unique_id=&quot;10074&quot;&gt;&lt;property id=&quot;20148&quot; value=&quot;5&quot;/&gt;&lt;property id=&quot;20300&quot; value=&quot;Slide 16 - &amp;quot;Exit Date Practice&amp;quot;&quot;/&gt;&lt;property id=&quot;20307&quot; value=&quot;319&quot;/&gt;&lt;/object&gt;&lt;object type=&quot;3&quot; unique_id=&quot;10075&quot;&gt;&lt;property id=&quot;20148&quot; value=&quot;5&quot;/&gt;&lt;property id=&quot;20300&quot; value=&quot;Slide 17 - &amp;quot;Any Questions?&amp;quot;&quot;/&gt;&lt;property id=&quot;20307&quot; value=&quot;334&quot;/&gt;&lt;/object&gt;&lt;object type=&quot;3&quot; unique_id=&quot;10076&quot;&gt;&lt;property id=&quot;20148&quot; value=&quot;5&quot;/&gt;&lt;property id=&quot;20300&quot; value=&quot;Slide 18 - &amp;quot;Employment Rate Results&amp;quot;&quot;/&gt;&lt;property id=&quot;20307&quot; value=&quot;322&quot;/&gt;&lt;/object&gt;&lt;object type=&quot;3&quot; unique_id=&quot;10077&quot;&gt;&lt;property id=&quot;20148&quot; value=&quot;5&quot;/&gt;&lt;property id=&quot;20300&quot; value=&quot;Slide 19 - &amp;quot;Overall Employment Rate Trend&amp;quot;&quot;/&gt;&lt;property id=&quot;20307&quot; value=&quot;316&quot;/&gt;&lt;/object&gt;&lt;object type=&quot;3&quot; unique_id=&quot;10078&quot;&gt;&lt;property id=&quot;20148&quot; value=&quot;5&quot;/&gt;&lt;property id=&quot;20300&quot; value=&quot;Slide 20 - &amp;quot;Employment Rates by Age at Participation*&amp;quot;&quot;/&gt;&lt;property id=&quot;20307&quot; value=&quot;325&quot;/&gt;&lt;/object&gt;&lt;object type=&quot;3&quot; unique_id=&quot;10079&quot;&gt;&lt;property id=&quot;20148&quot; value=&quot;5&quot;/&gt;&lt;property id=&quot;20300&quot; value=&quot;Slide 21 - &amp;quot;Employment Rates by Education at Participation*&amp;quot;&quot;/&gt;&lt;property id=&quot;20307&quot; value=&quot;326&quot;/&gt;&lt;/object&gt;&lt;object type=&quot;3&quot; unique_id=&quot;10080&quot;&gt;&lt;property id=&quot;20148&quot; value=&quot;5&quot;/&gt;&lt;property id=&quot;20300&quot; value=&quot;Slide 22 - &amp;quot;Employment Rates by Training/Credential*&amp;quot;&quot;/&gt;&lt;property id=&quot;20307&quot; value=&quot;327&quot;/&gt;&lt;/object&gt;&lt;object type=&quot;3&quot; unique_id=&quot;10081&quot;&gt;&lt;property id=&quot;20148&quot; value=&quot;5&quot;/&gt;&lt;property id=&quot;20300&quot; value=&quot;Slide 23 - &amp;quot;Employment Rates by Co-Enrollment*&amp;quot;&quot;/&gt;&lt;property id=&quot;20307&quot; value=&quot;329&quot;/&gt;&lt;/object&gt;&lt;object type=&quot;3&quot; unique_id=&quot;10082&quot;&gt;&lt;property id=&quot;20148&quot; value=&quot;5&quot;/&gt;&lt;property id=&quot;20300&quot; value=&quot;Slide 24 - &amp;quot;Employment Rates by Job Search Allowances*&amp;quot;&quot;/&gt;&lt;property id=&quot;20307&quot; value=&quot;328&quot;/&gt;&lt;/object&gt;&lt;object type=&quot;3&quot; unique_id=&quot;10083&quot;&gt;&lt;property id=&quot;20148&quot; value=&quot;5&quot;/&gt;&lt;property id=&quot;20300&quot; value=&quot;Slide 25 - &amp;quot;Any Questions?&amp;quot;&quot;/&gt;&lt;property id=&quot;20307&quot; value=&quot;330&quot;/&gt;&lt;/object&gt;&lt;object type=&quot;3&quot; unique_id=&quot;10084&quot;&gt;&lt;property id=&quot;20148&quot; value=&quot;5&quot;/&gt;&lt;property id=&quot;20300&quot; value=&quot;Slide 26 - &amp;quot;Resources:&amp;quot;&quot;/&gt;&lt;property id=&quot;20307&quot; value=&quot;274&quot;/&gt;&lt;/object&gt;&lt;object type=&quot;3&quot; unique_id=&quot;10085&quot;&gt;&lt;property id=&quot;20148&quot; value=&quot;5&quot;/&gt;&lt;property id=&quot;20300&quot; value=&quot;Slide 27 - &amp;quot;Resources:&amp;quot;&quot;/&gt;&lt;property id=&quot;20307&quot; value=&quot;336&quot;/&gt;&lt;/object&gt;&lt;object type=&quot;3&quot; unique_id=&quot;10086&quot;&gt;&lt;property id=&quot;20148&quot; value=&quot;5&quot;/&gt;&lt;property id=&quot;20300&quot; value=&quot;Slide 28 - &amp;quot;Contact Us&amp;quot;&quot;/&gt;&lt;property id=&quot;20307&quot; value=&quot;275&quot;/&gt;&lt;/object&gt;&lt;object type=&quot;3&quot; unique_id=&quot;10087&quot;&gt;&lt;property id=&quot;20148&quot; value=&quot;5&quot;/&gt;&lt;property id=&quot;20300&quot; value=&quot;Slide 29 - &amp;quot;Thank You!&amp;quot;&quot;/&gt;&lt;property id=&quot;20307&quot; value=&quot;333&quot;/&gt;&lt;/object&gt;&lt;/object&gt;&lt;object type=&quot;8&quot; unique_id=&quot;10118&quot;&gt;&lt;/object&gt;&lt;/object&gt;&lt;/database&gt;"/>
  <p:tag name="MMPROD_NEXTUNIQUEID" val="10009"/>
  <p:tag name="SECTOMILLISECCONVERTED"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3779</TotalTime>
  <Words>1439</Words>
  <Application>Microsoft Office PowerPoint</Application>
  <PresentationFormat>Widescreen</PresentationFormat>
  <Paragraphs>212</Paragraphs>
  <Slides>29</Slides>
  <Notes>0</Notes>
  <HiddenSlides>1</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29</vt:i4>
      </vt:variant>
    </vt:vector>
  </HeadingPairs>
  <TitlesOfParts>
    <vt:vector size="42" baseType="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Read Before You Proceed: Instructions for Use &amp; Legal Compliance</vt:lpstr>
      <vt:lpstr>TAA Performance Series: Employment Rate</vt:lpstr>
      <vt:lpstr>Today’s Speaker / Today’s Moderator</vt:lpstr>
      <vt:lpstr>Who is on the call?</vt:lpstr>
      <vt:lpstr>Today’s Objectives</vt:lpstr>
      <vt:lpstr>TAA Performance Basics</vt:lpstr>
      <vt:lpstr>TAA Performance Basics</vt:lpstr>
      <vt:lpstr>TAA Performance Basics</vt:lpstr>
      <vt:lpstr>TAA Performance Basics</vt:lpstr>
      <vt:lpstr>Any Questions?</vt:lpstr>
      <vt:lpstr>Employment Rate</vt:lpstr>
      <vt:lpstr>Employment Rate Definition</vt:lpstr>
      <vt:lpstr>Employment Rate Calculation</vt:lpstr>
      <vt:lpstr>Exit Date Rules</vt:lpstr>
      <vt:lpstr>Exit Dates for Performance Measures</vt:lpstr>
      <vt:lpstr>Exit Date Practice</vt:lpstr>
      <vt:lpstr>Any Questions?</vt:lpstr>
      <vt:lpstr>Employment Rate Results</vt:lpstr>
      <vt:lpstr>Overall Employment Rate Trend</vt:lpstr>
      <vt:lpstr>Employment Rates by Age at Participation*</vt:lpstr>
      <vt:lpstr>Employment Rates by Education at Participation*</vt:lpstr>
      <vt:lpstr>Employment Rates by Training/Credential*</vt:lpstr>
      <vt:lpstr>Employment Rates by Co-Enrollment*</vt:lpstr>
      <vt:lpstr>Employment Rates by Job Search Allowances*</vt:lpstr>
      <vt:lpstr>Any Questions?</vt:lpstr>
      <vt:lpstr>Resources:</vt:lpstr>
      <vt:lpstr>Resources:</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Grace McCall</cp:lastModifiedBy>
  <cp:revision>228</cp:revision>
  <dcterms:created xsi:type="dcterms:W3CDTF">2019-06-21T16:58:05Z</dcterms:created>
  <dcterms:modified xsi:type="dcterms:W3CDTF">2020-01-23T18:19:47Z</dcterms:modified>
</cp:coreProperties>
</file>