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2/3/2020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20/01/02/15/24/TAA-Administrative-Collection-of-States-Overview-and-Question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88523850" TargetMode="External"/><Relationship Id="rId4" Type="http://schemas.openxmlformats.org/officeDocument/2006/relationships/hyperlink" Target="https://www.workforcegps.org/MemberDirectory/MemberDetails?uid=1450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400" dirty="0">
                <a:hlinkClick r:id="rId3"/>
              </a:rPr>
              <a:t>TAA Administrative Collection of States: Overview and Questions</a:t>
            </a:r>
            <a:br>
              <a:rPr lang="en-US" sz="1600" dirty="0"/>
            </a:br>
            <a:r>
              <a:rPr lang="en-US" sz="1100" dirty="0"/>
              <a:t>01/30/2020</a:t>
            </a:r>
            <a:br>
              <a:rPr lang="en-US" sz="1600" dirty="0"/>
            </a:br>
            <a:r>
              <a:rPr lang="en-US" sz="1100" dirty="0"/>
              <a:t>Moderator(s): </a:t>
            </a:r>
            <a:r>
              <a:rPr lang="en-US" sz="1100" dirty="0">
                <a:hlinkClick r:id="rId4"/>
              </a:rPr>
              <a:t>Robert Hoekstra</a:t>
            </a:r>
            <a:br>
              <a:rPr lang="en-US" sz="1100" dirty="0"/>
            </a:br>
            <a:r>
              <a:rPr lang="en-US" sz="1100" dirty="0"/>
              <a:t>Speaker(s): </a:t>
            </a:r>
            <a:r>
              <a:rPr lang="en-US" sz="1100" dirty="0">
                <a:hlinkClick r:id="rId4"/>
              </a:rPr>
              <a:t>Robert Hoekstra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sz="1200" dirty="0">
                <a:solidFill>
                  <a:schemeClr val="tx1"/>
                </a:solidFill>
              </a:rPr>
              <a:t>The Trade Adjustment Assistance (TAA) has launched its initial collection of the TAA Administrative Collection of States (TAAACS).  This webinar discusses the purpose, use, format, and procedures around the new collection.</a:t>
            </a:r>
          </a:p>
          <a:p>
            <a:pPr marL="0" indent="0">
              <a:buNone/>
            </a:pPr>
            <a:r>
              <a:rPr lang="en-US" sz="1200" dirty="0">
                <a:solidFill>
                  <a:schemeClr val="tx1"/>
                </a:solidFill>
              </a:rPr>
              <a:t>The webinar includes a section by section walk through of TAAACS that discusses the intent of each section, what the questions in each section look like, and provides information on the interpretation of questions in the collection.</a:t>
            </a:r>
          </a:p>
          <a:p>
            <a:pPr marL="0" indent="0">
              <a:buNone/>
            </a:pPr>
            <a:r>
              <a:rPr lang="en-US" sz="1200" dirty="0">
                <a:solidFill>
                  <a:schemeClr val="tx1"/>
                </a:solidFill>
              </a:rPr>
              <a:t>Each section includes significant question and answer time where states were able to get clarifications they needed.</a:t>
            </a:r>
          </a:p>
          <a:p>
            <a:pPr marL="0" indent="0">
              <a:buNone/>
            </a:pPr>
            <a:r>
              <a:rPr lang="en-US" sz="1200" b="1" dirty="0">
                <a:solidFill>
                  <a:schemeClr val="accent1">
                    <a:lumMod val="75000"/>
                  </a:schemeClr>
                </a:solidFill>
              </a:rPr>
              <a:t>Recording Link</a:t>
            </a:r>
            <a:r>
              <a:rPr lang="en-US" sz="1200" dirty="0">
                <a:solidFill>
                  <a:schemeClr val="accent1">
                    <a:lumMod val="75000"/>
                  </a:schemeClr>
                </a:solidFill>
              </a:rPr>
              <a:t>: </a:t>
            </a:r>
            <a:r>
              <a:rPr lang="en-US" sz="1200" dirty="0">
                <a:solidFill>
                  <a:schemeClr val="accent1">
                    <a:lumMod val="75000"/>
                  </a:schemeClr>
                </a:solidFill>
                <a:hlinkClick r:id="rId5"/>
              </a:rPr>
              <a:t>TAA Administrative Collection of States: Overview and Questions</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747633647"/>
              </p:ext>
            </p:extLst>
          </p:nvPr>
        </p:nvGraphicFramePr>
        <p:xfrm>
          <a:off x="5506262" y="657880"/>
          <a:ext cx="3402846" cy="399288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1:45</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TAAACS Basics</a:t>
                      </a:r>
                    </a:p>
                  </a:txBody>
                  <a:tcPr/>
                </a:tc>
                <a:tc>
                  <a:txBody>
                    <a:bodyPr/>
                    <a:lstStyle/>
                    <a:p>
                      <a:pPr algn="ctr"/>
                      <a:r>
                        <a:rPr lang="en-US" sz="900" dirty="0"/>
                        <a:t>2:05</a:t>
                      </a:r>
                    </a:p>
                  </a:txBody>
                  <a:tcPr anchor="ctr"/>
                </a:tc>
                <a:extLst>
                  <a:ext uri="{0D108BD9-81ED-4DB2-BD59-A6C34878D82A}">
                    <a16:rowId xmlns:a16="http://schemas.microsoft.com/office/drawing/2014/main" val="2075400689"/>
                  </a:ext>
                </a:extLst>
              </a:tr>
              <a:tr h="189094">
                <a:tc>
                  <a:txBody>
                    <a:bodyPr/>
                    <a:lstStyle/>
                    <a:p>
                      <a:pPr marL="0" indent="0" algn="l">
                        <a:buFont typeface="Arial" panose="020B0604020202020204" pitchFamily="34" charset="0"/>
                        <a:buNone/>
                      </a:pPr>
                      <a:r>
                        <a:rPr lang="en-US" sz="1000" b="1" dirty="0"/>
                        <a:t>TAAACS Overview</a:t>
                      </a:r>
                    </a:p>
                  </a:txBody>
                  <a:tcPr/>
                </a:tc>
                <a:tc>
                  <a:txBody>
                    <a:bodyPr/>
                    <a:lstStyle/>
                    <a:p>
                      <a:pPr algn="ctr"/>
                      <a:r>
                        <a:rPr lang="en-US" sz="900" dirty="0"/>
                        <a:t>4:58</a:t>
                      </a:r>
                    </a:p>
                  </a:txBody>
                  <a:tcPr anchor="ctr"/>
                </a:tc>
                <a:extLst>
                  <a:ext uri="{0D108BD9-81ED-4DB2-BD59-A6C34878D82A}">
                    <a16:rowId xmlns:a16="http://schemas.microsoft.com/office/drawing/2014/main" val="812580546"/>
                  </a:ext>
                </a:extLst>
              </a:tr>
              <a:tr h="189094">
                <a:tc>
                  <a:txBody>
                    <a:bodyPr/>
                    <a:lstStyle/>
                    <a:p>
                      <a:pPr marL="171450" indent="-171450">
                        <a:buFont typeface="Arial" panose="020B0604020202020204" pitchFamily="34" charset="0"/>
                        <a:buChar char="•"/>
                      </a:pPr>
                      <a:r>
                        <a:rPr lang="en-US" sz="900" b="0" dirty="0"/>
                        <a:t>Questions on TAAACS</a:t>
                      </a:r>
                      <a:r>
                        <a:rPr lang="en-US" sz="900" b="0" baseline="0" dirty="0"/>
                        <a:t> Setup</a:t>
                      </a:r>
                      <a:endParaRPr lang="en-US" sz="900" b="0" dirty="0"/>
                    </a:p>
                  </a:txBody>
                  <a:tcPr/>
                </a:tc>
                <a:tc>
                  <a:txBody>
                    <a:bodyPr/>
                    <a:lstStyle/>
                    <a:p>
                      <a:pPr algn="ctr"/>
                      <a:r>
                        <a:rPr lang="en-US" sz="900" dirty="0"/>
                        <a:t>12:30</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900" b="1" dirty="0"/>
                        <a:t>Section by</a:t>
                      </a:r>
                      <a:r>
                        <a:rPr lang="en-US" sz="900" b="1" baseline="0" dirty="0"/>
                        <a:t> Section Review</a:t>
                      </a:r>
                      <a:endParaRPr lang="en-US" sz="900" b="1" dirty="0"/>
                    </a:p>
                  </a:txBody>
                  <a:tcPr/>
                </a:tc>
                <a:tc>
                  <a:txBody>
                    <a:bodyPr/>
                    <a:lstStyle/>
                    <a:p>
                      <a:pPr algn="ctr"/>
                      <a:r>
                        <a:rPr lang="en-US" sz="900" dirty="0"/>
                        <a:t>15:25</a:t>
                      </a:r>
                    </a:p>
                  </a:txBody>
                  <a:tcPr anchor="ctr"/>
                </a:tc>
                <a:extLst>
                  <a:ext uri="{0D108BD9-81ED-4DB2-BD59-A6C34878D82A}">
                    <a16:rowId xmlns:a16="http://schemas.microsoft.com/office/drawing/2014/main" val="1365116506"/>
                  </a:ext>
                </a:extLst>
              </a:tr>
              <a:tr h="189094">
                <a:tc>
                  <a:txBody>
                    <a:bodyPr/>
                    <a:lstStyle/>
                    <a:p>
                      <a:pPr marL="171450" indent="-171450">
                        <a:buFont typeface="Arial" panose="020B0604020202020204" pitchFamily="34" charset="0"/>
                        <a:buChar char="•"/>
                      </a:pPr>
                      <a:r>
                        <a:rPr lang="en-US" sz="1000" b="0" dirty="0"/>
                        <a:t>Section 1: State</a:t>
                      </a:r>
                      <a:r>
                        <a:rPr lang="en-US" sz="1000" b="0" baseline="0" dirty="0"/>
                        <a:t> Overview</a:t>
                      </a:r>
                      <a:endParaRPr lang="en-US" sz="1000" b="0" dirty="0"/>
                    </a:p>
                  </a:txBody>
                  <a:tcPr/>
                </a:tc>
                <a:tc>
                  <a:txBody>
                    <a:bodyPr/>
                    <a:lstStyle/>
                    <a:p>
                      <a:pPr algn="ctr"/>
                      <a:r>
                        <a:rPr lang="en-US" sz="900" dirty="0"/>
                        <a:t>15:36</a:t>
                      </a:r>
                    </a:p>
                  </a:txBody>
                  <a:tcPr anchor="ctr"/>
                </a:tc>
                <a:extLst>
                  <a:ext uri="{0D108BD9-81ED-4DB2-BD59-A6C34878D82A}">
                    <a16:rowId xmlns:a16="http://schemas.microsoft.com/office/drawing/2014/main" val="10009"/>
                  </a:ext>
                </a:extLst>
              </a:tr>
              <a:tr h="189094">
                <a:tc>
                  <a:txBody>
                    <a:bodyPr/>
                    <a:lstStyle/>
                    <a:p>
                      <a:pPr marL="171450" indent="-171450">
                        <a:buFont typeface="Arial" panose="020B0604020202020204" pitchFamily="34" charset="0"/>
                        <a:buChar char="•"/>
                      </a:pPr>
                      <a:r>
                        <a:rPr lang="en-US" sz="1000" b="0" dirty="0"/>
                        <a:t>Section</a:t>
                      </a:r>
                      <a:r>
                        <a:rPr lang="en-US" sz="1000" b="0" baseline="0" dirty="0"/>
                        <a:t> 2: Eligibility Determinations and Participant Training Procedures</a:t>
                      </a:r>
                      <a:endParaRPr lang="en-US" sz="1000" b="0" dirty="0"/>
                    </a:p>
                  </a:txBody>
                  <a:tcPr/>
                </a:tc>
                <a:tc>
                  <a:txBody>
                    <a:bodyPr/>
                    <a:lstStyle/>
                    <a:p>
                      <a:pPr algn="ctr"/>
                      <a:r>
                        <a:rPr lang="en-US" sz="900" dirty="0"/>
                        <a:t>30:48</a:t>
                      </a:r>
                    </a:p>
                  </a:txBody>
                  <a:tcPr anchor="ctr"/>
                </a:tc>
                <a:extLst>
                  <a:ext uri="{0D108BD9-81ED-4DB2-BD59-A6C34878D82A}">
                    <a16:rowId xmlns:a16="http://schemas.microsoft.com/office/drawing/2014/main" val="2501489609"/>
                  </a:ext>
                </a:extLst>
              </a:tr>
              <a:tr h="189094">
                <a:tc>
                  <a:txBody>
                    <a:bodyPr/>
                    <a:lstStyle/>
                    <a:p>
                      <a:pPr marL="171450" indent="-171450">
                        <a:buFont typeface="Arial" panose="020B0604020202020204" pitchFamily="34" charset="0"/>
                        <a:buChar char="•"/>
                      </a:pPr>
                      <a:r>
                        <a:rPr lang="en-US" sz="1000" b="0" dirty="0"/>
                        <a:t>Section 3: Integration</a:t>
                      </a:r>
                    </a:p>
                  </a:txBody>
                  <a:tcPr/>
                </a:tc>
                <a:tc>
                  <a:txBody>
                    <a:bodyPr/>
                    <a:lstStyle/>
                    <a:p>
                      <a:pPr algn="ctr"/>
                      <a:r>
                        <a:rPr lang="en-US" sz="900" dirty="0"/>
                        <a:t>36:48</a:t>
                      </a:r>
                    </a:p>
                  </a:txBody>
                  <a:tcPr anchor="ctr"/>
                </a:tc>
                <a:extLst>
                  <a:ext uri="{0D108BD9-81ED-4DB2-BD59-A6C34878D82A}">
                    <a16:rowId xmlns:a16="http://schemas.microsoft.com/office/drawing/2014/main" val="1577649460"/>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Section 4:</a:t>
                      </a:r>
                      <a:r>
                        <a:rPr lang="en-US" sz="1000" b="0" kern="1200" baseline="0" dirty="0">
                          <a:solidFill>
                            <a:schemeClr val="dk1"/>
                          </a:solidFill>
                          <a:latin typeface="+mn-lt"/>
                          <a:ea typeface="+mn-ea"/>
                          <a:cs typeface="+mn-cs"/>
                        </a:rPr>
                        <a:t> IT Systems and Reporting</a:t>
                      </a:r>
                      <a:endParaRPr lang="en-US" sz="1000" b="0" kern="1200" dirty="0">
                        <a:solidFill>
                          <a:schemeClr val="dk1"/>
                        </a:solidFill>
                        <a:latin typeface="+mn-lt"/>
                        <a:ea typeface="+mn-ea"/>
                        <a:cs typeface="+mn-cs"/>
                      </a:endParaRPr>
                    </a:p>
                  </a:txBody>
                  <a:tcPr/>
                </a:tc>
                <a:tc>
                  <a:txBody>
                    <a:bodyPr/>
                    <a:lstStyle/>
                    <a:p>
                      <a:pPr algn="ctr"/>
                      <a:r>
                        <a:rPr lang="en-US" sz="900" dirty="0"/>
                        <a:t>42:35</a:t>
                      </a:r>
                    </a:p>
                  </a:txBody>
                  <a:tcPr anchor="ctr"/>
                </a:tc>
                <a:extLst>
                  <a:ext uri="{0D108BD9-81ED-4DB2-BD59-A6C34878D82A}">
                    <a16:rowId xmlns:a16="http://schemas.microsoft.com/office/drawing/2014/main" val="3231640449"/>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Section</a:t>
                      </a:r>
                      <a:r>
                        <a:rPr lang="en-US" sz="1000" b="0" kern="1200" baseline="0" dirty="0">
                          <a:solidFill>
                            <a:schemeClr val="dk1"/>
                          </a:solidFill>
                          <a:latin typeface="+mn-lt"/>
                          <a:ea typeface="+mn-ea"/>
                          <a:cs typeface="+mn-cs"/>
                        </a:rPr>
                        <a:t> 5: Training for TAA Staff</a:t>
                      </a:r>
                      <a:endParaRPr lang="en-US" sz="1000" b="0" kern="1200" dirty="0">
                        <a:solidFill>
                          <a:schemeClr val="dk1"/>
                        </a:solidFill>
                        <a:latin typeface="+mn-lt"/>
                        <a:ea typeface="+mn-ea"/>
                        <a:cs typeface="+mn-cs"/>
                      </a:endParaRPr>
                    </a:p>
                  </a:txBody>
                  <a:tcPr/>
                </a:tc>
                <a:tc>
                  <a:txBody>
                    <a:bodyPr/>
                    <a:lstStyle/>
                    <a:p>
                      <a:pPr algn="ctr"/>
                      <a:r>
                        <a:rPr lang="en-US" sz="900" dirty="0"/>
                        <a:t>50:21</a:t>
                      </a:r>
                    </a:p>
                  </a:txBody>
                  <a:tcPr anchor="ctr"/>
                </a:tc>
                <a:extLst>
                  <a:ext uri="{0D108BD9-81ED-4DB2-BD59-A6C34878D82A}">
                    <a16:rowId xmlns:a16="http://schemas.microsoft.com/office/drawing/2014/main" val="206804161"/>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Section 6: Outreach</a:t>
                      </a:r>
                    </a:p>
                  </a:txBody>
                  <a:tcPr/>
                </a:tc>
                <a:tc>
                  <a:txBody>
                    <a:bodyPr/>
                    <a:lstStyle/>
                    <a:p>
                      <a:pPr algn="ctr"/>
                      <a:r>
                        <a:rPr lang="en-US" sz="900" dirty="0"/>
                        <a:t>51:22</a:t>
                      </a:r>
                    </a:p>
                  </a:txBody>
                  <a:tcPr anchor="ctr"/>
                </a:tc>
                <a:extLst>
                  <a:ext uri="{0D108BD9-81ED-4DB2-BD59-A6C34878D82A}">
                    <a16:rowId xmlns:a16="http://schemas.microsoft.com/office/drawing/2014/main" val="1716858679"/>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Section 7:</a:t>
                      </a:r>
                      <a:r>
                        <a:rPr lang="en-US" sz="1000" b="0" kern="1200" baseline="0" dirty="0">
                          <a:solidFill>
                            <a:schemeClr val="dk1"/>
                          </a:solidFill>
                          <a:latin typeface="+mn-lt"/>
                          <a:ea typeface="+mn-ea"/>
                          <a:cs typeface="+mn-cs"/>
                        </a:rPr>
                        <a:t> Job Search and Relocation</a:t>
                      </a:r>
                      <a:endParaRPr lang="en-US" sz="1000" b="0" kern="1200" dirty="0">
                        <a:solidFill>
                          <a:schemeClr val="dk1"/>
                        </a:solidFill>
                        <a:latin typeface="+mn-lt"/>
                        <a:ea typeface="+mn-ea"/>
                        <a:cs typeface="+mn-cs"/>
                      </a:endParaRPr>
                    </a:p>
                  </a:txBody>
                  <a:tcPr/>
                </a:tc>
                <a:tc>
                  <a:txBody>
                    <a:bodyPr/>
                    <a:lstStyle/>
                    <a:p>
                      <a:pPr algn="ctr"/>
                      <a:r>
                        <a:rPr lang="en-US" sz="900" dirty="0"/>
                        <a:t>56:06</a:t>
                      </a:r>
                    </a:p>
                  </a:txBody>
                  <a:tcPr anchor="ctr"/>
                </a:tc>
                <a:extLst>
                  <a:ext uri="{0D108BD9-81ED-4DB2-BD59-A6C34878D82A}">
                    <a16:rowId xmlns:a16="http://schemas.microsoft.com/office/drawing/2014/main" val="3463367217"/>
                  </a:ext>
                </a:extLst>
              </a:tr>
              <a:tr h="189094">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Section</a:t>
                      </a:r>
                      <a:r>
                        <a:rPr lang="en-US" sz="1000" b="0" kern="1200" baseline="0" dirty="0">
                          <a:solidFill>
                            <a:schemeClr val="dk1"/>
                          </a:solidFill>
                          <a:latin typeface="+mn-lt"/>
                          <a:ea typeface="+mn-ea"/>
                          <a:cs typeface="+mn-cs"/>
                        </a:rPr>
                        <a:t> 8: Barriers</a:t>
                      </a:r>
                      <a:endParaRPr lang="en-US" sz="1000" b="0" kern="1200" dirty="0">
                        <a:solidFill>
                          <a:schemeClr val="dk1"/>
                        </a:solidFill>
                        <a:latin typeface="+mn-lt"/>
                        <a:ea typeface="+mn-ea"/>
                        <a:cs typeface="+mn-cs"/>
                      </a:endParaRPr>
                    </a:p>
                  </a:txBody>
                  <a:tcPr/>
                </a:tc>
                <a:tc>
                  <a:txBody>
                    <a:bodyPr/>
                    <a:lstStyle/>
                    <a:p>
                      <a:pPr algn="ctr"/>
                      <a:r>
                        <a:rPr lang="en-US" sz="900" dirty="0"/>
                        <a:t>57:00</a:t>
                      </a:r>
                    </a:p>
                  </a:txBody>
                  <a:tcPr anchor="ctr"/>
                </a:tc>
                <a:extLst>
                  <a:ext uri="{0D108BD9-81ED-4DB2-BD59-A6C34878D82A}">
                    <a16:rowId xmlns:a16="http://schemas.microsoft.com/office/drawing/2014/main" val="136748253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Closing</a:t>
                      </a:r>
                      <a:r>
                        <a:rPr lang="en-US" sz="1000" b="1" kern="1200" baseline="0" dirty="0">
                          <a:solidFill>
                            <a:schemeClr val="dk1"/>
                          </a:solidFill>
                          <a:latin typeface="+mn-lt"/>
                          <a:ea typeface="+mn-ea"/>
                          <a:cs typeface="+mn-cs"/>
                        </a:rPr>
                        <a:t> Notes and Questions</a:t>
                      </a:r>
                      <a:endParaRPr lang="en-US" sz="1000" b="1" kern="1200" dirty="0">
                        <a:solidFill>
                          <a:schemeClr val="dk1"/>
                        </a:solidFill>
                        <a:latin typeface="+mn-lt"/>
                        <a:ea typeface="+mn-ea"/>
                        <a:cs typeface="+mn-cs"/>
                      </a:endParaRPr>
                    </a:p>
                  </a:txBody>
                  <a:tcPr/>
                </a:tc>
                <a:tc>
                  <a:txBody>
                    <a:bodyPr/>
                    <a:lstStyle/>
                    <a:p>
                      <a:pPr algn="ctr"/>
                      <a:r>
                        <a:rPr lang="en-US" sz="900" dirty="0"/>
                        <a:t>58:21</a:t>
                      </a:r>
                    </a:p>
                  </a:txBody>
                  <a:tcPr anchor="ctr"/>
                </a:tc>
                <a:extLst>
                  <a:ext uri="{0D108BD9-81ED-4DB2-BD59-A6C34878D82A}">
                    <a16:rowId xmlns:a16="http://schemas.microsoft.com/office/drawing/2014/main" val="3995260037"/>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TAA Administrative Collection of States: Overview and Questions 01/30/2020 Moderator(s): Robert H&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6183</TotalTime>
  <Words>222</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TAA Administrative Collection of States: Overview and Questions 01/30/2020 Moderator(s): Robert Hoekstra Speaker(s): Robert Hoekstra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101</cp:revision>
  <dcterms:created xsi:type="dcterms:W3CDTF">2017-09-27T21:43:17Z</dcterms:created>
  <dcterms:modified xsi:type="dcterms:W3CDTF">2020-02-03T16:53:14Z</dcterms:modified>
</cp:coreProperties>
</file>