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50"/>
  </p:notesMasterIdLst>
  <p:sldIdLst>
    <p:sldId id="277" r:id="rId7"/>
    <p:sldId id="256" r:id="rId8"/>
    <p:sldId id="296" r:id="rId9"/>
    <p:sldId id="295" r:id="rId10"/>
    <p:sldId id="306" r:id="rId11"/>
    <p:sldId id="286" r:id="rId12"/>
    <p:sldId id="307" r:id="rId13"/>
    <p:sldId id="308" r:id="rId14"/>
    <p:sldId id="309" r:id="rId15"/>
    <p:sldId id="310" r:id="rId16"/>
    <p:sldId id="311" r:id="rId17"/>
    <p:sldId id="312" r:id="rId18"/>
    <p:sldId id="313"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46" r:id="rId32"/>
    <p:sldId id="330" r:id="rId33"/>
    <p:sldId id="329" r:id="rId34"/>
    <p:sldId id="328"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Lst>
  <p:sldSz cx="12192000"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3" autoAdjust="0"/>
    <p:restoredTop sz="94660"/>
  </p:normalViewPr>
  <p:slideViewPr>
    <p:cSldViewPr snapToGrid="0">
      <p:cViewPr varScale="1">
        <p:scale>
          <a:sx n="86" d="100"/>
          <a:sy n="86" d="100"/>
        </p:scale>
        <p:origin x="87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tags" Target="tags/tag1.xml"/><Relationship Id="rId3"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 Dang" userId="5517167b-d78e-42a6-a7ab-368621bc5e35" providerId="ADAL" clId="{3C5F86C3-C35A-4395-962C-59E530CA1CA9}"/>
    <pc:docChg chg="modSld">
      <pc:chgData name="Long Dang" userId="5517167b-d78e-42a6-a7ab-368621bc5e35" providerId="ADAL" clId="{3C5F86C3-C35A-4395-962C-59E530CA1CA9}" dt="2019-11-25T20:32:34.474" v="8" actId="20577"/>
      <pc:docMkLst>
        <pc:docMk/>
      </pc:docMkLst>
      <pc:sldChg chg="modSp">
        <pc:chgData name="Long Dang" userId="5517167b-d78e-42a6-a7ab-368621bc5e35" providerId="ADAL" clId="{3C5F86C3-C35A-4395-962C-59E530CA1CA9}" dt="2019-11-25T20:32:34.474" v="8" actId="20577"/>
        <pc:sldMkLst>
          <pc:docMk/>
          <pc:sldMk cId="1373557105" sldId="291"/>
        </pc:sldMkLst>
        <pc:spChg chg="mod">
          <ac:chgData name="Long Dang" userId="5517167b-d78e-42a6-a7ab-368621bc5e35" providerId="ADAL" clId="{3C5F86C3-C35A-4395-962C-59E530CA1CA9}" dt="2019-11-25T20:32:34.474" v="8" actId="20577"/>
          <ac:spMkLst>
            <pc:docMk/>
            <pc:sldMk cId="1373557105" sldId="291"/>
            <ac:spMk id="5" creationId="{2D3BA267-005E-437F-9930-157D49F7721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7F3CB2-1BD3-473E-B591-A825836F825A}" type="doc">
      <dgm:prSet loTypeId="urn:microsoft.com/office/officeart/2005/8/layout/cycle5" loCatId="cycle" qsTypeId="urn:microsoft.com/office/officeart/2005/8/quickstyle/3d1" qsCatId="3D" csTypeId="urn:microsoft.com/office/officeart/2005/8/colors/colorful2" csCatId="colorful" phldr="1"/>
      <dgm:spPr/>
      <dgm:t>
        <a:bodyPr/>
        <a:lstStyle/>
        <a:p>
          <a:endParaRPr lang="en-US"/>
        </a:p>
      </dgm:t>
    </dgm:pt>
    <dgm:pt modelId="{303F230A-F49C-4742-83CA-2D0B141B77E9}">
      <dgm:prSet phldrT="[Text]" custT="1"/>
      <dgm:spPr/>
      <dgm:t>
        <a:bodyPr/>
        <a:lstStyle/>
        <a:p>
          <a:r>
            <a:rPr lang="en-US" sz="1600" b="1" dirty="0"/>
            <a:t>Plan</a:t>
          </a:r>
        </a:p>
      </dgm:t>
    </dgm:pt>
    <dgm:pt modelId="{D27B8472-1E20-49A1-B65A-DFEC1C2258E2}" type="parTrans" cxnId="{B799B076-E085-40FF-89B8-CD03896DB0AA}">
      <dgm:prSet/>
      <dgm:spPr/>
      <dgm:t>
        <a:bodyPr/>
        <a:lstStyle/>
        <a:p>
          <a:endParaRPr lang="en-US"/>
        </a:p>
      </dgm:t>
    </dgm:pt>
    <dgm:pt modelId="{DB614756-3331-4E6F-82E3-DABCBD355240}" type="sibTrans" cxnId="{B799B076-E085-40FF-89B8-CD03896DB0AA}">
      <dgm:prSet/>
      <dgm:spPr/>
      <dgm:t>
        <a:bodyPr/>
        <a:lstStyle/>
        <a:p>
          <a:endParaRPr lang="en-US"/>
        </a:p>
      </dgm:t>
    </dgm:pt>
    <dgm:pt modelId="{4F308FB4-8E79-483E-B572-00D66F0F55D7}">
      <dgm:prSet phldrT="[Text]" custT="1"/>
      <dgm:spPr/>
      <dgm:t>
        <a:bodyPr/>
        <a:lstStyle/>
        <a:p>
          <a:r>
            <a:rPr lang="en-US" sz="1600" b="1" dirty="0"/>
            <a:t>Implement</a:t>
          </a:r>
        </a:p>
      </dgm:t>
    </dgm:pt>
    <dgm:pt modelId="{1A261604-6DA9-482A-9373-55E063710C5E}" type="parTrans" cxnId="{5DB21249-CC80-4032-BACF-2570A12AEB25}">
      <dgm:prSet/>
      <dgm:spPr/>
      <dgm:t>
        <a:bodyPr/>
        <a:lstStyle/>
        <a:p>
          <a:endParaRPr lang="en-US"/>
        </a:p>
      </dgm:t>
    </dgm:pt>
    <dgm:pt modelId="{9BE09A7B-EA52-478D-A316-53D1ECFFF36F}" type="sibTrans" cxnId="{5DB21249-CC80-4032-BACF-2570A12AEB25}">
      <dgm:prSet/>
      <dgm:spPr/>
      <dgm:t>
        <a:bodyPr/>
        <a:lstStyle/>
        <a:p>
          <a:endParaRPr lang="en-US"/>
        </a:p>
      </dgm:t>
    </dgm:pt>
    <dgm:pt modelId="{0A3EAB62-063A-4CEF-991B-7A7C5BA4CD59}">
      <dgm:prSet phldrT="[Text]" custT="1"/>
      <dgm:spPr/>
      <dgm:t>
        <a:bodyPr/>
        <a:lstStyle/>
        <a:p>
          <a:r>
            <a:rPr lang="en-US" sz="1600" b="1" dirty="0"/>
            <a:t>Study</a:t>
          </a:r>
        </a:p>
      </dgm:t>
    </dgm:pt>
    <dgm:pt modelId="{8E2AE712-9BCA-4FC5-88CF-A26B21D712A7}" type="parTrans" cxnId="{3D29194E-F742-43A3-981B-B0D51A426BB6}">
      <dgm:prSet/>
      <dgm:spPr/>
      <dgm:t>
        <a:bodyPr/>
        <a:lstStyle/>
        <a:p>
          <a:endParaRPr lang="en-US"/>
        </a:p>
      </dgm:t>
    </dgm:pt>
    <dgm:pt modelId="{55CDD70A-4F25-4144-B0AC-9279346BAD6B}" type="sibTrans" cxnId="{3D29194E-F742-43A3-981B-B0D51A426BB6}">
      <dgm:prSet/>
      <dgm:spPr/>
      <dgm:t>
        <a:bodyPr/>
        <a:lstStyle/>
        <a:p>
          <a:endParaRPr lang="en-US"/>
        </a:p>
      </dgm:t>
    </dgm:pt>
    <dgm:pt modelId="{88422000-C7FC-48CD-93B0-1D8DC2AB75F1}">
      <dgm:prSet phldrT="[Text]" custT="1"/>
      <dgm:spPr/>
      <dgm:t>
        <a:bodyPr/>
        <a:lstStyle/>
        <a:p>
          <a:r>
            <a:rPr lang="en-US" sz="1600" b="1" dirty="0"/>
            <a:t>Improve</a:t>
          </a:r>
        </a:p>
      </dgm:t>
    </dgm:pt>
    <dgm:pt modelId="{34064229-75DA-44B1-8B20-BFE044D34012}" type="parTrans" cxnId="{43624A21-52F5-4EE5-942F-8777C2AE844E}">
      <dgm:prSet/>
      <dgm:spPr/>
      <dgm:t>
        <a:bodyPr/>
        <a:lstStyle/>
        <a:p>
          <a:endParaRPr lang="en-US"/>
        </a:p>
      </dgm:t>
    </dgm:pt>
    <dgm:pt modelId="{49BD3FA2-40BE-4B5B-9804-894A67DC3ED5}" type="sibTrans" cxnId="{43624A21-52F5-4EE5-942F-8777C2AE844E}">
      <dgm:prSet/>
      <dgm:spPr/>
      <dgm:t>
        <a:bodyPr/>
        <a:lstStyle/>
        <a:p>
          <a:endParaRPr lang="en-US"/>
        </a:p>
      </dgm:t>
    </dgm:pt>
    <dgm:pt modelId="{C0612660-EB3B-441B-BEC0-E477D6BDA420}" type="pres">
      <dgm:prSet presAssocID="{7E7F3CB2-1BD3-473E-B591-A825836F825A}" presName="cycle" presStyleCnt="0">
        <dgm:presLayoutVars>
          <dgm:dir/>
          <dgm:resizeHandles val="exact"/>
        </dgm:presLayoutVars>
      </dgm:prSet>
      <dgm:spPr/>
    </dgm:pt>
    <dgm:pt modelId="{FB6C0AE7-9DC2-41A5-941D-662AC63FFD0C}" type="pres">
      <dgm:prSet presAssocID="{303F230A-F49C-4742-83CA-2D0B141B77E9}" presName="node" presStyleLbl="node1" presStyleIdx="0" presStyleCnt="4">
        <dgm:presLayoutVars>
          <dgm:bulletEnabled val="1"/>
        </dgm:presLayoutVars>
      </dgm:prSet>
      <dgm:spPr/>
    </dgm:pt>
    <dgm:pt modelId="{09CEAA9A-2A3C-4D13-A334-90682AA8D1B0}" type="pres">
      <dgm:prSet presAssocID="{303F230A-F49C-4742-83CA-2D0B141B77E9}" presName="spNode" presStyleCnt="0"/>
      <dgm:spPr/>
    </dgm:pt>
    <dgm:pt modelId="{E3270AEB-2E2E-489A-8403-BB060B79A1F1}" type="pres">
      <dgm:prSet presAssocID="{DB614756-3331-4E6F-82E3-DABCBD355240}" presName="sibTrans" presStyleLbl="sibTrans1D1" presStyleIdx="0" presStyleCnt="4"/>
      <dgm:spPr/>
    </dgm:pt>
    <dgm:pt modelId="{8329A9E7-EE9E-4E40-ABAF-047B1D63BE21}" type="pres">
      <dgm:prSet presAssocID="{4F308FB4-8E79-483E-B572-00D66F0F55D7}" presName="node" presStyleLbl="node1" presStyleIdx="1" presStyleCnt="4" custScaleX="119686">
        <dgm:presLayoutVars>
          <dgm:bulletEnabled val="1"/>
        </dgm:presLayoutVars>
      </dgm:prSet>
      <dgm:spPr/>
    </dgm:pt>
    <dgm:pt modelId="{5F2CC519-9BB3-4617-A78C-5F2F80D6F917}" type="pres">
      <dgm:prSet presAssocID="{4F308FB4-8E79-483E-B572-00D66F0F55D7}" presName="spNode" presStyleCnt="0"/>
      <dgm:spPr/>
    </dgm:pt>
    <dgm:pt modelId="{085EAFCF-66F4-48F3-9446-0344B15F5AF3}" type="pres">
      <dgm:prSet presAssocID="{9BE09A7B-EA52-478D-A316-53D1ECFFF36F}" presName="sibTrans" presStyleLbl="sibTrans1D1" presStyleIdx="1" presStyleCnt="4"/>
      <dgm:spPr/>
    </dgm:pt>
    <dgm:pt modelId="{BC2A276B-3292-40E7-9EE9-B96615A7FB6F}" type="pres">
      <dgm:prSet presAssocID="{0A3EAB62-063A-4CEF-991B-7A7C5BA4CD59}" presName="node" presStyleLbl="node1" presStyleIdx="2" presStyleCnt="4">
        <dgm:presLayoutVars>
          <dgm:bulletEnabled val="1"/>
        </dgm:presLayoutVars>
      </dgm:prSet>
      <dgm:spPr/>
    </dgm:pt>
    <dgm:pt modelId="{80C62BB5-7D8E-4645-ACD4-8033838599CD}" type="pres">
      <dgm:prSet presAssocID="{0A3EAB62-063A-4CEF-991B-7A7C5BA4CD59}" presName="spNode" presStyleCnt="0"/>
      <dgm:spPr/>
    </dgm:pt>
    <dgm:pt modelId="{02FC0EAF-DDB6-4CEA-88B2-0D1C362E1234}" type="pres">
      <dgm:prSet presAssocID="{55CDD70A-4F25-4144-B0AC-9279346BAD6B}" presName="sibTrans" presStyleLbl="sibTrans1D1" presStyleIdx="2" presStyleCnt="4"/>
      <dgm:spPr/>
    </dgm:pt>
    <dgm:pt modelId="{1C4803F5-FC0D-41EB-8402-0AAC66A861FE}" type="pres">
      <dgm:prSet presAssocID="{88422000-C7FC-48CD-93B0-1D8DC2AB75F1}" presName="node" presStyleLbl="node1" presStyleIdx="3" presStyleCnt="4">
        <dgm:presLayoutVars>
          <dgm:bulletEnabled val="1"/>
        </dgm:presLayoutVars>
      </dgm:prSet>
      <dgm:spPr/>
    </dgm:pt>
    <dgm:pt modelId="{79E587EF-B872-4C7A-BE42-7EA2DA5BAAA9}" type="pres">
      <dgm:prSet presAssocID="{88422000-C7FC-48CD-93B0-1D8DC2AB75F1}" presName="spNode" presStyleCnt="0"/>
      <dgm:spPr/>
    </dgm:pt>
    <dgm:pt modelId="{74629450-D887-4479-98B7-D14825922172}" type="pres">
      <dgm:prSet presAssocID="{49BD3FA2-40BE-4B5B-9804-894A67DC3ED5}" presName="sibTrans" presStyleLbl="sibTrans1D1" presStyleIdx="3" presStyleCnt="4"/>
      <dgm:spPr/>
    </dgm:pt>
  </dgm:ptLst>
  <dgm:cxnLst>
    <dgm:cxn modelId="{BBC4DB02-42D2-41A1-83EA-622B998B6337}" type="presOf" srcId="{49BD3FA2-40BE-4B5B-9804-894A67DC3ED5}" destId="{74629450-D887-4479-98B7-D14825922172}" srcOrd="0" destOrd="0" presId="urn:microsoft.com/office/officeart/2005/8/layout/cycle5"/>
    <dgm:cxn modelId="{88B1881B-CF9B-43DC-823A-CCED5B7FDCC7}" type="presOf" srcId="{4F308FB4-8E79-483E-B572-00D66F0F55D7}" destId="{8329A9E7-EE9E-4E40-ABAF-047B1D63BE21}" srcOrd="0" destOrd="0" presId="urn:microsoft.com/office/officeart/2005/8/layout/cycle5"/>
    <dgm:cxn modelId="{43624A21-52F5-4EE5-942F-8777C2AE844E}" srcId="{7E7F3CB2-1BD3-473E-B591-A825836F825A}" destId="{88422000-C7FC-48CD-93B0-1D8DC2AB75F1}" srcOrd="3" destOrd="0" parTransId="{34064229-75DA-44B1-8B20-BFE044D34012}" sibTransId="{49BD3FA2-40BE-4B5B-9804-894A67DC3ED5}"/>
    <dgm:cxn modelId="{23EA0629-E95D-41FE-830A-BA2938A53DE9}" type="presOf" srcId="{9BE09A7B-EA52-478D-A316-53D1ECFFF36F}" destId="{085EAFCF-66F4-48F3-9446-0344B15F5AF3}" srcOrd="0" destOrd="0" presId="urn:microsoft.com/office/officeart/2005/8/layout/cycle5"/>
    <dgm:cxn modelId="{E6FF9F32-CECB-455D-A499-43ACD3FDBF37}" type="presOf" srcId="{7E7F3CB2-1BD3-473E-B591-A825836F825A}" destId="{C0612660-EB3B-441B-BEC0-E477D6BDA420}" srcOrd="0" destOrd="0" presId="urn:microsoft.com/office/officeart/2005/8/layout/cycle5"/>
    <dgm:cxn modelId="{5DB21249-CC80-4032-BACF-2570A12AEB25}" srcId="{7E7F3CB2-1BD3-473E-B591-A825836F825A}" destId="{4F308FB4-8E79-483E-B572-00D66F0F55D7}" srcOrd="1" destOrd="0" parTransId="{1A261604-6DA9-482A-9373-55E063710C5E}" sibTransId="{9BE09A7B-EA52-478D-A316-53D1ECFFF36F}"/>
    <dgm:cxn modelId="{3D29194E-F742-43A3-981B-B0D51A426BB6}" srcId="{7E7F3CB2-1BD3-473E-B591-A825836F825A}" destId="{0A3EAB62-063A-4CEF-991B-7A7C5BA4CD59}" srcOrd="2" destOrd="0" parTransId="{8E2AE712-9BCA-4FC5-88CF-A26B21D712A7}" sibTransId="{55CDD70A-4F25-4144-B0AC-9279346BAD6B}"/>
    <dgm:cxn modelId="{815CA774-4DBE-4F1A-B684-E81BCB623C1F}" type="presOf" srcId="{88422000-C7FC-48CD-93B0-1D8DC2AB75F1}" destId="{1C4803F5-FC0D-41EB-8402-0AAC66A861FE}" srcOrd="0" destOrd="0" presId="urn:microsoft.com/office/officeart/2005/8/layout/cycle5"/>
    <dgm:cxn modelId="{B799B076-E085-40FF-89B8-CD03896DB0AA}" srcId="{7E7F3CB2-1BD3-473E-B591-A825836F825A}" destId="{303F230A-F49C-4742-83CA-2D0B141B77E9}" srcOrd="0" destOrd="0" parTransId="{D27B8472-1E20-49A1-B65A-DFEC1C2258E2}" sibTransId="{DB614756-3331-4E6F-82E3-DABCBD355240}"/>
    <dgm:cxn modelId="{433EEE93-C292-4E3D-8D9C-78ACB8A739FF}" type="presOf" srcId="{0A3EAB62-063A-4CEF-991B-7A7C5BA4CD59}" destId="{BC2A276B-3292-40E7-9EE9-B96615A7FB6F}" srcOrd="0" destOrd="0" presId="urn:microsoft.com/office/officeart/2005/8/layout/cycle5"/>
    <dgm:cxn modelId="{BD668BD1-7472-4B3C-ADE8-12955D597067}" type="presOf" srcId="{55CDD70A-4F25-4144-B0AC-9279346BAD6B}" destId="{02FC0EAF-DDB6-4CEA-88B2-0D1C362E1234}" srcOrd="0" destOrd="0" presId="urn:microsoft.com/office/officeart/2005/8/layout/cycle5"/>
    <dgm:cxn modelId="{5B5AB0E6-994E-4102-AE3C-F054C7DD95A7}" type="presOf" srcId="{303F230A-F49C-4742-83CA-2D0B141B77E9}" destId="{FB6C0AE7-9DC2-41A5-941D-662AC63FFD0C}" srcOrd="0" destOrd="0" presId="urn:microsoft.com/office/officeart/2005/8/layout/cycle5"/>
    <dgm:cxn modelId="{59244DEB-933D-4984-A594-1ED0BAD47E10}" type="presOf" srcId="{DB614756-3331-4E6F-82E3-DABCBD355240}" destId="{E3270AEB-2E2E-489A-8403-BB060B79A1F1}" srcOrd="0" destOrd="0" presId="urn:microsoft.com/office/officeart/2005/8/layout/cycle5"/>
    <dgm:cxn modelId="{B8A33349-4D2D-48A1-8465-C3291175BF46}" type="presParOf" srcId="{C0612660-EB3B-441B-BEC0-E477D6BDA420}" destId="{FB6C0AE7-9DC2-41A5-941D-662AC63FFD0C}" srcOrd="0" destOrd="0" presId="urn:microsoft.com/office/officeart/2005/8/layout/cycle5"/>
    <dgm:cxn modelId="{BD4F9FB3-7C59-40A7-986E-5023379DC060}" type="presParOf" srcId="{C0612660-EB3B-441B-BEC0-E477D6BDA420}" destId="{09CEAA9A-2A3C-4D13-A334-90682AA8D1B0}" srcOrd="1" destOrd="0" presId="urn:microsoft.com/office/officeart/2005/8/layout/cycle5"/>
    <dgm:cxn modelId="{6909BC53-138C-40A8-A833-0855C42FFBC9}" type="presParOf" srcId="{C0612660-EB3B-441B-BEC0-E477D6BDA420}" destId="{E3270AEB-2E2E-489A-8403-BB060B79A1F1}" srcOrd="2" destOrd="0" presId="urn:microsoft.com/office/officeart/2005/8/layout/cycle5"/>
    <dgm:cxn modelId="{70A16466-F1C5-4C29-AEE1-2C7994E2B6C4}" type="presParOf" srcId="{C0612660-EB3B-441B-BEC0-E477D6BDA420}" destId="{8329A9E7-EE9E-4E40-ABAF-047B1D63BE21}" srcOrd="3" destOrd="0" presId="urn:microsoft.com/office/officeart/2005/8/layout/cycle5"/>
    <dgm:cxn modelId="{F1252D8C-03F2-47B1-8A83-C04B4585D7C6}" type="presParOf" srcId="{C0612660-EB3B-441B-BEC0-E477D6BDA420}" destId="{5F2CC519-9BB3-4617-A78C-5F2F80D6F917}" srcOrd="4" destOrd="0" presId="urn:microsoft.com/office/officeart/2005/8/layout/cycle5"/>
    <dgm:cxn modelId="{E8747F35-32C4-47EC-8700-8430CEB0546D}" type="presParOf" srcId="{C0612660-EB3B-441B-BEC0-E477D6BDA420}" destId="{085EAFCF-66F4-48F3-9446-0344B15F5AF3}" srcOrd="5" destOrd="0" presId="urn:microsoft.com/office/officeart/2005/8/layout/cycle5"/>
    <dgm:cxn modelId="{47B12397-BB4A-44D9-BE5A-E11080D2B4C4}" type="presParOf" srcId="{C0612660-EB3B-441B-BEC0-E477D6BDA420}" destId="{BC2A276B-3292-40E7-9EE9-B96615A7FB6F}" srcOrd="6" destOrd="0" presId="urn:microsoft.com/office/officeart/2005/8/layout/cycle5"/>
    <dgm:cxn modelId="{AA5615DB-AA9C-47DD-B6C9-F13D37AF058E}" type="presParOf" srcId="{C0612660-EB3B-441B-BEC0-E477D6BDA420}" destId="{80C62BB5-7D8E-4645-ACD4-8033838599CD}" srcOrd="7" destOrd="0" presId="urn:microsoft.com/office/officeart/2005/8/layout/cycle5"/>
    <dgm:cxn modelId="{6E0944F6-0EC2-4FB6-80E3-7A81AC17B368}" type="presParOf" srcId="{C0612660-EB3B-441B-BEC0-E477D6BDA420}" destId="{02FC0EAF-DDB6-4CEA-88B2-0D1C362E1234}" srcOrd="8" destOrd="0" presId="urn:microsoft.com/office/officeart/2005/8/layout/cycle5"/>
    <dgm:cxn modelId="{864FB7C0-3EFE-42CE-A694-C518E83C20A6}" type="presParOf" srcId="{C0612660-EB3B-441B-BEC0-E477D6BDA420}" destId="{1C4803F5-FC0D-41EB-8402-0AAC66A861FE}" srcOrd="9" destOrd="0" presId="urn:microsoft.com/office/officeart/2005/8/layout/cycle5"/>
    <dgm:cxn modelId="{F9086EBC-EDAA-40E3-B869-3AA4C86ACA04}" type="presParOf" srcId="{C0612660-EB3B-441B-BEC0-E477D6BDA420}" destId="{79E587EF-B872-4C7A-BE42-7EA2DA5BAAA9}" srcOrd="10" destOrd="0" presId="urn:microsoft.com/office/officeart/2005/8/layout/cycle5"/>
    <dgm:cxn modelId="{1B605AE7-A528-48A8-B1AC-B5506479CCA5}" type="presParOf" srcId="{C0612660-EB3B-441B-BEC0-E477D6BDA420}" destId="{74629450-D887-4479-98B7-D14825922172}"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C0AE7-9DC2-41A5-941D-662AC63FFD0C}">
      <dsp:nvSpPr>
        <dsp:cNvPr id="0" name=""/>
        <dsp:cNvSpPr/>
      </dsp:nvSpPr>
      <dsp:spPr>
        <a:xfrm>
          <a:off x="1329829" y="1512"/>
          <a:ext cx="1026237" cy="667054"/>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Plan</a:t>
          </a:r>
        </a:p>
      </dsp:txBody>
      <dsp:txXfrm>
        <a:off x="1362392" y="34075"/>
        <a:ext cx="961111" cy="601928"/>
      </dsp:txXfrm>
    </dsp:sp>
    <dsp:sp modelId="{E3270AEB-2E2E-489A-8403-BB060B79A1F1}">
      <dsp:nvSpPr>
        <dsp:cNvPr id="0" name=""/>
        <dsp:cNvSpPr/>
      </dsp:nvSpPr>
      <dsp:spPr>
        <a:xfrm>
          <a:off x="740951" y="335039"/>
          <a:ext cx="2203992" cy="2203992"/>
        </a:xfrm>
        <a:custGeom>
          <a:avLst/>
          <a:gdLst/>
          <a:ahLst/>
          <a:cxnLst/>
          <a:rect l="0" t="0" r="0" b="0"/>
          <a:pathLst>
            <a:path>
              <a:moveTo>
                <a:pt x="1756764" y="215613"/>
              </a:moveTo>
              <a:arcTo wR="1101996" hR="1101996" stAng="18387191" swAng="1633628"/>
            </a:path>
          </a:pathLst>
        </a:custGeom>
        <a:noFill/>
        <a:ln w="10000"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329A9E7-EE9E-4E40-ABAF-047B1D63BE21}">
      <dsp:nvSpPr>
        <dsp:cNvPr id="0" name=""/>
        <dsp:cNvSpPr/>
      </dsp:nvSpPr>
      <dsp:spPr>
        <a:xfrm>
          <a:off x="2330812" y="1103508"/>
          <a:ext cx="1228262" cy="667054"/>
        </a:xfrm>
        <a:prstGeom prst="roundRect">
          <a:avLst/>
        </a:prstGeom>
        <a:gradFill rotWithShape="0">
          <a:gsLst>
            <a:gs pos="0">
              <a:schemeClr val="accent2">
                <a:hueOff val="-7034473"/>
                <a:satOff val="-18470"/>
                <a:lumOff val="-3987"/>
                <a:alphaOff val="0"/>
              </a:schemeClr>
            </a:gs>
            <a:gs pos="90000">
              <a:schemeClr val="accent2">
                <a:hueOff val="-7034473"/>
                <a:satOff val="-18470"/>
                <a:lumOff val="-3987"/>
                <a:alphaOff val="0"/>
                <a:shade val="100000"/>
              </a:schemeClr>
            </a:gs>
            <a:gs pos="100000">
              <a:schemeClr val="accent2">
                <a:hueOff val="-7034473"/>
                <a:satOff val="-18470"/>
                <a:lumOff val="-3987"/>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Implement</a:t>
          </a:r>
        </a:p>
      </dsp:txBody>
      <dsp:txXfrm>
        <a:off x="2363375" y="1136071"/>
        <a:ext cx="1163136" cy="601928"/>
      </dsp:txXfrm>
    </dsp:sp>
    <dsp:sp modelId="{085EAFCF-66F4-48F3-9446-0344B15F5AF3}">
      <dsp:nvSpPr>
        <dsp:cNvPr id="0" name=""/>
        <dsp:cNvSpPr/>
      </dsp:nvSpPr>
      <dsp:spPr>
        <a:xfrm>
          <a:off x="740951" y="335039"/>
          <a:ext cx="2203992" cy="2203992"/>
        </a:xfrm>
        <a:custGeom>
          <a:avLst/>
          <a:gdLst/>
          <a:ahLst/>
          <a:cxnLst/>
          <a:rect l="0" t="0" r="0" b="0"/>
          <a:pathLst>
            <a:path>
              <a:moveTo>
                <a:pt x="2089753" y="1590598"/>
              </a:moveTo>
              <a:arcTo wR="1101996" hR="1101996" stAng="1579181" swAng="1633628"/>
            </a:path>
          </a:pathLst>
        </a:custGeom>
        <a:noFill/>
        <a:ln w="10000" cap="flat" cmpd="sng" algn="ctr">
          <a:solidFill>
            <a:schemeClr val="accent2">
              <a:hueOff val="-7034473"/>
              <a:satOff val="-18470"/>
              <a:lumOff val="-3987"/>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C2A276B-3292-40E7-9EE9-B96615A7FB6F}">
      <dsp:nvSpPr>
        <dsp:cNvPr id="0" name=""/>
        <dsp:cNvSpPr/>
      </dsp:nvSpPr>
      <dsp:spPr>
        <a:xfrm>
          <a:off x="1329829" y="2205505"/>
          <a:ext cx="1026237" cy="667054"/>
        </a:xfrm>
        <a:prstGeom prst="roundRect">
          <a:avLst/>
        </a:prstGeom>
        <a:gradFill rotWithShape="0">
          <a:gsLst>
            <a:gs pos="0">
              <a:schemeClr val="accent2">
                <a:hueOff val="-14068945"/>
                <a:satOff val="-36941"/>
                <a:lumOff val="-7973"/>
                <a:alphaOff val="0"/>
              </a:schemeClr>
            </a:gs>
            <a:gs pos="90000">
              <a:schemeClr val="accent2">
                <a:hueOff val="-14068945"/>
                <a:satOff val="-36941"/>
                <a:lumOff val="-7973"/>
                <a:alphaOff val="0"/>
                <a:shade val="100000"/>
              </a:schemeClr>
            </a:gs>
            <a:gs pos="100000">
              <a:schemeClr val="accent2">
                <a:hueOff val="-14068945"/>
                <a:satOff val="-36941"/>
                <a:lumOff val="-7973"/>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Study</a:t>
          </a:r>
        </a:p>
      </dsp:txBody>
      <dsp:txXfrm>
        <a:off x="1362392" y="2238068"/>
        <a:ext cx="961111" cy="601928"/>
      </dsp:txXfrm>
    </dsp:sp>
    <dsp:sp modelId="{02FC0EAF-DDB6-4CEA-88B2-0D1C362E1234}">
      <dsp:nvSpPr>
        <dsp:cNvPr id="0" name=""/>
        <dsp:cNvSpPr/>
      </dsp:nvSpPr>
      <dsp:spPr>
        <a:xfrm>
          <a:off x="740951" y="335039"/>
          <a:ext cx="2203992" cy="2203992"/>
        </a:xfrm>
        <a:custGeom>
          <a:avLst/>
          <a:gdLst/>
          <a:ahLst/>
          <a:cxnLst/>
          <a:rect l="0" t="0" r="0" b="0"/>
          <a:pathLst>
            <a:path>
              <a:moveTo>
                <a:pt x="447227" y="1988378"/>
              </a:moveTo>
              <a:arcTo wR="1101996" hR="1101996" stAng="7587191" swAng="1633628"/>
            </a:path>
          </a:pathLst>
        </a:custGeom>
        <a:noFill/>
        <a:ln w="10000" cap="flat" cmpd="sng" algn="ctr">
          <a:solidFill>
            <a:schemeClr val="accent2">
              <a:hueOff val="-14068945"/>
              <a:satOff val="-36941"/>
              <a:lumOff val="-7973"/>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C4803F5-FC0D-41EB-8402-0AAC66A861FE}">
      <dsp:nvSpPr>
        <dsp:cNvPr id="0" name=""/>
        <dsp:cNvSpPr/>
      </dsp:nvSpPr>
      <dsp:spPr>
        <a:xfrm>
          <a:off x="227832" y="1103508"/>
          <a:ext cx="1026237" cy="667054"/>
        </a:xfrm>
        <a:prstGeom prst="roundRect">
          <a:avLst/>
        </a:prstGeom>
        <a:gradFill rotWithShape="0">
          <a:gsLst>
            <a:gs pos="0">
              <a:schemeClr val="accent2">
                <a:hueOff val="-21103418"/>
                <a:satOff val="-55411"/>
                <a:lumOff val="-11960"/>
                <a:alphaOff val="0"/>
              </a:schemeClr>
            </a:gs>
            <a:gs pos="90000">
              <a:schemeClr val="accent2">
                <a:hueOff val="-21103418"/>
                <a:satOff val="-55411"/>
                <a:lumOff val="-11960"/>
                <a:alphaOff val="0"/>
                <a:shade val="100000"/>
              </a:schemeClr>
            </a:gs>
            <a:gs pos="100000">
              <a:schemeClr val="accent2">
                <a:hueOff val="-21103418"/>
                <a:satOff val="-55411"/>
                <a:lumOff val="-1196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Improve</a:t>
          </a:r>
        </a:p>
      </dsp:txBody>
      <dsp:txXfrm>
        <a:off x="260395" y="1136071"/>
        <a:ext cx="961111" cy="601928"/>
      </dsp:txXfrm>
    </dsp:sp>
    <dsp:sp modelId="{74629450-D887-4479-98B7-D14825922172}">
      <dsp:nvSpPr>
        <dsp:cNvPr id="0" name=""/>
        <dsp:cNvSpPr/>
      </dsp:nvSpPr>
      <dsp:spPr>
        <a:xfrm>
          <a:off x="740951" y="335039"/>
          <a:ext cx="2203992" cy="2203992"/>
        </a:xfrm>
        <a:custGeom>
          <a:avLst/>
          <a:gdLst/>
          <a:ahLst/>
          <a:cxnLst/>
          <a:rect l="0" t="0" r="0" b="0"/>
          <a:pathLst>
            <a:path>
              <a:moveTo>
                <a:pt x="114239" y="613394"/>
              </a:moveTo>
              <a:arcTo wR="1101996" hR="1101996" stAng="12379181" swAng="1633628"/>
            </a:path>
          </a:pathLst>
        </a:custGeom>
        <a:noFill/>
        <a:ln w="10000" cap="flat" cmpd="sng" algn="ctr">
          <a:solidFill>
            <a:schemeClr val="accent2">
              <a:hueOff val="-21103418"/>
              <a:satOff val="-55411"/>
              <a:lumOff val="-1196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microsoft.com/office/2007/relationships/hdphoto" Target="../media/hdphoto1.wdp"/><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s://rc.workforcegps.org/resources/2019/07/30/17/32/RESEA_Evaluation_Evidence_Resources" TargetMode="External"/><Relationship Id="rId2" Type="http://schemas.openxmlformats.org/officeDocument/2006/relationships/hyperlink" Target="https://www.workforcegps.org/events/2019/10/22/15/22/RESEA-Overview-of-Evaluation-and-Evidence-Requiremen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mailto:RESEA@abtassoc.com"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mailto:resea@abtassoc.com"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hyperlink" Target="https://evalhub.workforcegps.org/about" TargetMode="External"/><Relationship Id="rId2" Type="http://schemas.openxmlformats.org/officeDocument/2006/relationships/hyperlink" Target="https://clear.dol.gov/reemployment-services-and-eligibility-assessments-resea" TargetMode="External"/><Relationship Id="rId1" Type="http://schemas.openxmlformats.org/officeDocument/2006/relationships/slideLayout" Target="../slideLayouts/slideLayout15.xml"/><Relationship Id="rId5" Type="http://schemas.openxmlformats.org/officeDocument/2006/relationships/hyperlink" Target="https://wdr.doleta.gov/directives/corr_doc.cfm?DOCN=6691" TargetMode="External"/><Relationship Id="rId4" Type="http://schemas.openxmlformats.org/officeDocument/2006/relationships/hyperlink" Target="https://wdr.doleta.gov/directives/corr_doc.cfm?DOCN=361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clear.dol.gov/reference-documents/clearinghouse-labor-evaluation-and-research-clear-guidelines-reviewing-0" TargetMode="External"/><Relationship Id="rId2" Type="http://schemas.openxmlformats.org/officeDocument/2006/relationships/hyperlink" Target="https://clear.dol.gov/reemployment-services-and-eligibility-assessments-resea" TargetMode="Externa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Lizik.Megan@dol.gov" TargetMode="External"/><Relationship Id="rId2" Type="http://schemas.openxmlformats.org/officeDocument/2006/relationships/hyperlink" Target="mailto:Burns.Lawrence@dol.gov" TargetMode="Externa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1</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Tree>
    <p:extLst>
      <p:ext uri="{BB962C8B-B14F-4D97-AF65-F5344CB8AC3E}">
        <p14:creationId xmlns:p14="http://schemas.microsoft.com/office/powerpoint/2010/main" val="326377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10</a:t>
            </a:fld>
            <a:endParaRPr lang="en-US"/>
          </a:p>
        </p:txBody>
      </p:sp>
      <p:sp>
        <p:nvSpPr>
          <p:cNvPr id="3" name="Title 2"/>
          <p:cNvSpPr>
            <a:spLocks noGrp="1"/>
          </p:cNvSpPr>
          <p:nvPr>
            <p:ph type="title"/>
          </p:nvPr>
        </p:nvSpPr>
        <p:spPr/>
        <p:txBody>
          <a:bodyPr>
            <a:normAutofit/>
          </a:bodyPr>
          <a:lstStyle/>
          <a:p>
            <a:r>
              <a:rPr lang="en-US" sz="3400" dirty="0"/>
              <a:t>In Case You Missed It…</a:t>
            </a:r>
          </a:p>
        </p:txBody>
      </p:sp>
      <p:sp>
        <p:nvSpPr>
          <p:cNvPr id="4" name="Content Placeholder 3"/>
          <p:cNvSpPr>
            <a:spLocks noGrp="1"/>
          </p:cNvSpPr>
          <p:nvPr>
            <p:ph idx="1"/>
          </p:nvPr>
        </p:nvSpPr>
        <p:spPr>
          <a:xfrm>
            <a:off x="1532466" y="1137446"/>
            <a:ext cx="9144001" cy="5039517"/>
          </a:xfrm>
        </p:spPr>
        <p:txBody>
          <a:bodyPr/>
          <a:lstStyle/>
          <a:p>
            <a:pPr marL="0" indent="0" algn="ctr">
              <a:buNone/>
            </a:pPr>
            <a:r>
              <a:rPr lang="en-US" sz="2800" b="1" i="1" dirty="0"/>
              <a:t>You can access the earlier webinar on the FY 2020 evidence and evaluation guidance at the following link:</a:t>
            </a:r>
          </a:p>
          <a:p>
            <a:pPr marL="0" indent="0" algn="ctr">
              <a:buNone/>
            </a:pPr>
            <a:r>
              <a:rPr lang="en-US" sz="2800" b="1" i="1" dirty="0">
                <a:hlinkClick r:id="rId2"/>
              </a:rPr>
              <a:t>https://www.workforcegps.org/events/2019/10/22/15/22/RESEA-Overview-of-Evaluation-and-Evidence-Requirements</a:t>
            </a:r>
            <a:r>
              <a:rPr lang="en-US" sz="2800" b="1" i="1" dirty="0"/>
              <a:t> </a:t>
            </a:r>
          </a:p>
          <a:p>
            <a:pPr marL="0" indent="0" algn="ctr">
              <a:buNone/>
            </a:pPr>
            <a:r>
              <a:rPr lang="en-US" sz="2800" b="1" i="1" dirty="0"/>
              <a:t>RESEA Evaluation and Evidence Resources page on Workforce GPS:</a:t>
            </a:r>
          </a:p>
          <a:p>
            <a:pPr marL="0" indent="0" algn="ctr">
              <a:buNone/>
            </a:pPr>
            <a:r>
              <a:rPr lang="en-US" sz="2800" b="1" i="1" dirty="0">
                <a:hlinkClick r:id="rId3"/>
              </a:rPr>
              <a:t>https://rc.workforcegps.org/resources/2019/07/30/17/32/RESEA_Evaluation_Evidence_Resources</a:t>
            </a:r>
            <a:r>
              <a:rPr lang="en-US" sz="2800" b="1" i="1" dirty="0"/>
              <a:t> </a:t>
            </a:r>
          </a:p>
          <a:p>
            <a:pPr marL="0" indent="0">
              <a:buNone/>
            </a:pPr>
            <a:endParaRPr lang="en-US" dirty="0"/>
          </a:p>
        </p:txBody>
      </p:sp>
    </p:spTree>
    <p:extLst>
      <p:ext uri="{BB962C8B-B14F-4D97-AF65-F5344CB8AC3E}">
        <p14:creationId xmlns:p14="http://schemas.microsoft.com/office/powerpoint/2010/main" val="177722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11</a:t>
            </a:fld>
            <a:endParaRPr lang="en-US" dirty="0"/>
          </a:p>
        </p:txBody>
      </p:sp>
      <p:sp>
        <p:nvSpPr>
          <p:cNvPr id="3" name="Title 2"/>
          <p:cNvSpPr>
            <a:spLocks noGrp="1"/>
          </p:cNvSpPr>
          <p:nvPr>
            <p:ph type="title"/>
          </p:nvPr>
        </p:nvSpPr>
        <p:spPr/>
        <p:txBody>
          <a:bodyPr/>
          <a:lstStyle/>
          <a:p>
            <a:r>
              <a:rPr lang="en-US" dirty="0"/>
              <a:t>Your Presenters:</a:t>
            </a:r>
          </a:p>
        </p:txBody>
      </p:sp>
      <p:pic>
        <p:nvPicPr>
          <p:cNvPr id="10" name="Picture Placeholder 9" title="Photo of Mr. Bur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226" b="5226"/>
          <a:stretch>
            <a:fillRect/>
          </a:stretch>
        </p:blipFill>
        <p:spPr/>
      </p:pic>
      <p:sp>
        <p:nvSpPr>
          <p:cNvPr id="5" name="Content Placeholder 4"/>
          <p:cNvSpPr>
            <a:spLocks noGrp="1"/>
          </p:cNvSpPr>
          <p:nvPr>
            <p:ph sz="half" idx="15"/>
          </p:nvPr>
        </p:nvSpPr>
        <p:spPr>
          <a:xfrm>
            <a:off x="423268" y="3408886"/>
            <a:ext cx="3566160" cy="2201789"/>
          </a:xfrm>
        </p:spPr>
        <p:txBody>
          <a:bodyPr/>
          <a:lstStyle/>
          <a:p>
            <a:r>
              <a:rPr lang="en-US" dirty="0"/>
              <a:t>Lawrence Burns</a:t>
            </a:r>
          </a:p>
          <a:p>
            <a:pPr lvl="1"/>
            <a:r>
              <a:rPr lang="en-US" dirty="0"/>
              <a:t>Reemployment Coordinator</a:t>
            </a:r>
          </a:p>
          <a:p>
            <a:pPr lvl="2"/>
            <a:r>
              <a:rPr lang="en-US" sz="2400" dirty="0"/>
              <a:t>ETA/USDOL</a:t>
            </a:r>
          </a:p>
        </p:txBody>
      </p:sp>
      <p:pic>
        <p:nvPicPr>
          <p:cNvPr id="11" name="Picture Placeholder 10" title="Photo of Dr. Clarkwest"/>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6173" b="6173"/>
          <a:stretch>
            <a:fillRect/>
          </a:stretch>
        </p:blipFill>
        <p:spPr/>
      </p:pic>
      <p:sp>
        <p:nvSpPr>
          <p:cNvPr id="7" name="Content Placeholder 6"/>
          <p:cNvSpPr>
            <a:spLocks noGrp="1"/>
          </p:cNvSpPr>
          <p:nvPr>
            <p:ph sz="half" idx="1"/>
          </p:nvPr>
        </p:nvSpPr>
        <p:spPr>
          <a:xfrm>
            <a:off x="4447354" y="3417349"/>
            <a:ext cx="3566160" cy="2201789"/>
          </a:xfrm>
        </p:spPr>
        <p:txBody>
          <a:bodyPr/>
          <a:lstStyle/>
          <a:p>
            <a:r>
              <a:rPr lang="en-US" dirty="0"/>
              <a:t>Andrew Clarkwest, Ph.D.</a:t>
            </a:r>
          </a:p>
          <a:p>
            <a:pPr lvl="1"/>
            <a:r>
              <a:rPr lang="en-US" dirty="0"/>
              <a:t>Senior Associate</a:t>
            </a:r>
          </a:p>
          <a:p>
            <a:pPr lvl="2"/>
            <a:r>
              <a:rPr lang="en-US" sz="1800" dirty="0"/>
              <a:t>Abt Associates</a:t>
            </a:r>
          </a:p>
        </p:txBody>
      </p:sp>
      <p:pic>
        <p:nvPicPr>
          <p:cNvPr id="12" name="Picture Placeholder 11" title="Photo of Ms. Mills De La Rosa"/>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4691" b="4691"/>
          <a:stretch>
            <a:fillRect/>
          </a:stretch>
        </p:blipFill>
        <p:spPr/>
      </p:pic>
      <p:sp>
        <p:nvSpPr>
          <p:cNvPr id="9" name="Content Placeholder 8"/>
          <p:cNvSpPr>
            <a:spLocks noGrp="1"/>
          </p:cNvSpPr>
          <p:nvPr>
            <p:ph sz="half" idx="2"/>
          </p:nvPr>
        </p:nvSpPr>
        <p:spPr>
          <a:xfrm>
            <a:off x="8471440" y="3408890"/>
            <a:ext cx="3566160" cy="2201789"/>
          </a:xfrm>
        </p:spPr>
        <p:txBody>
          <a:bodyPr/>
          <a:lstStyle/>
          <a:p>
            <a:pPr lvl="0">
              <a:lnSpc>
                <a:spcPct val="90000"/>
              </a:lnSpc>
              <a:spcBef>
                <a:spcPts val="1800"/>
              </a:spcBef>
              <a:buClr>
                <a:srgbClr val="9E1C30"/>
              </a:buClr>
            </a:pPr>
            <a:r>
              <a:rPr lang="en-US"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Siobhan Mills De La Rosa</a:t>
            </a:r>
          </a:p>
          <a:p>
            <a:pPr marL="274320" lvl="1"/>
            <a:r>
              <a:rPr lang="en-US" sz="2400" dirty="0"/>
              <a:t>Associate</a:t>
            </a:r>
          </a:p>
          <a:p>
            <a:pPr lvl="1">
              <a:spcBef>
                <a:spcPts val="800"/>
              </a:spcBef>
            </a:pPr>
            <a:r>
              <a:rPr lang="en-US" sz="1800" dirty="0"/>
              <a:t>Abt Associates</a:t>
            </a:r>
          </a:p>
        </p:txBody>
      </p:sp>
    </p:spTree>
    <p:extLst>
      <p:ext uri="{BB962C8B-B14F-4D97-AF65-F5344CB8AC3E}">
        <p14:creationId xmlns:p14="http://schemas.microsoft.com/office/powerpoint/2010/main" val="4120791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12</a:t>
            </a:fld>
            <a:endParaRPr lang="en-US" dirty="0"/>
          </a:p>
        </p:txBody>
      </p:sp>
      <p:sp>
        <p:nvSpPr>
          <p:cNvPr id="3" name="Title 2"/>
          <p:cNvSpPr>
            <a:spLocks noGrp="1"/>
          </p:cNvSpPr>
          <p:nvPr>
            <p:ph type="title"/>
          </p:nvPr>
        </p:nvSpPr>
        <p:spPr/>
        <p:txBody>
          <a:bodyPr/>
          <a:lstStyle/>
          <a:p>
            <a:r>
              <a:rPr lang="en-US" dirty="0"/>
              <a:t>Answers to Common Questions</a:t>
            </a:r>
          </a:p>
        </p:txBody>
      </p:sp>
    </p:spTree>
    <p:extLst>
      <p:ext uri="{BB962C8B-B14F-4D97-AF65-F5344CB8AC3E}">
        <p14:creationId xmlns:p14="http://schemas.microsoft.com/office/powerpoint/2010/main" val="651313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13</a:t>
            </a:fld>
            <a:endParaRPr lang="en-US"/>
          </a:p>
        </p:txBody>
      </p:sp>
      <p:sp>
        <p:nvSpPr>
          <p:cNvPr id="3" name="Title 2"/>
          <p:cNvSpPr>
            <a:spLocks noGrp="1"/>
          </p:cNvSpPr>
          <p:nvPr>
            <p:ph type="title"/>
          </p:nvPr>
        </p:nvSpPr>
        <p:spPr/>
        <p:txBody>
          <a:bodyPr>
            <a:normAutofit/>
          </a:bodyPr>
          <a:lstStyle/>
          <a:p>
            <a:r>
              <a:rPr lang="en-US" sz="3400" dirty="0"/>
              <a:t>Question 1</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What factors should my state consider when joining a consortium?</a:t>
            </a:r>
          </a:p>
          <a:p>
            <a:pPr marL="0" indent="0">
              <a:buNone/>
            </a:pPr>
            <a:endParaRPr lang="en-US" dirty="0"/>
          </a:p>
        </p:txBody>
      </p:sp>
    </p:spTree>
    <p:extLst>
      <p:ext uri="{BB962C8B-B14F-4D97-AF65-F5344CB8AC3E}">
        <p14:creationId xmlns:p14="http://schemas.microsoft.com/office/powerpoint/2010/main" val="326559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14</a:t>
            </a:fld>
            <a:endParaRPr lang="en-US"/>
          </a:p>
        </p:txBody>
      </p:sp>
      <p:sp>
        <p:nvSpPr>
          <p:cNvPr id="3" name="Title 2"/>
          <p:cNvSpPr>
            <a:spLocks noGrp="1"/>
          </p:cNvSpPr>
          <p:nvPr>
            <p:ph type="title"/>
          </p:nvPr>
        </p:nvSpPr>
        <p:spPr/>
        <p:txBody>
          <a:bodyPr>
            <a:normAutofit/>
          </a:bodyPr>
          <a:lstStyle/>
          <a:p>
            <a:r>
              <a:rPr lang="en-US" sz="3400" dirty="0"/>
              <a:t>Question 1</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What factors should my state consider when joining a consortium?</a:t>
            </a:r>
          </a:p>
          <a:p>
            <a:pPr marL="0" indent="0">
              <a:buNone/>
            </a:pPr>
            <a:endParaRPr lang="en-US" dirty="0"/>
          </a:p>
        </p:txBody>
      </p:sp>
      <p:sp>
        <p:nvSpPr>
          <p:cNvPr id="5" name="Content Placeholder 4"/>
          <p:cNvSpPr>
            <a:spLocks noGrp="1"/>
          </p:cNvSpPr>
          <p:nvPr>
            <p:ph sz="half" idx="2"/>
          </p:nvPr>
        </p:nvSpPr>
        <p:spPr/>
        <p:txBody>
          <a:bodyPr/>
          <a:lstStyle/>
          <a:p>
            <a:pPr marL="457200" lvl="0" indent="-457200">
              <a:buFont typeface="+mj-lt"/>
              <a:buAutoNum type="arabicPeriod"/>
            </a:pPr>
            <a:r>
              <a:rPr lang="en-US" sz="2400" b="1" dirty="0"/>
              <a:t>Increased evaluation quality: </a:t>
            </a:r>
            <a:r>
              <a:rPr lang="en-US" sz="2400" dirty="0"/>
              <a:t>Customized evaluation TA will support you and your evaluation, helping strengthen evaluation quality and build states’ evaluation capacity. </a:t>
            </a:r>
          </a:p>
          <a:p>
            <a:pPr marL="457200" lvl="0" indent="-457200">
              <a:buFont typeface="+mj-lt"/>
              <a:buAutoNum type="arabicPeriod"/>
            </a:pPr>
            <a:r>
              <a:rPr lang="en-US" sz="2400" b="1" dirty="0"/>
              <a:t>Increased sample size</a:t>
            </a:r>
            <a:r>
              <a:rPr lang="en-US" sz="2400" dirty="0"/>
              <a:t>: Can my state generate a large enough sample?</a:t>
            </a:r>
          </a:p>
          <a:p>
            <a:pPr marL="457200" indent="-457200">
              <a:buFont typeface="+mj-lt"/>
              <a:buAutoNum type="arabicPeriod"/>
            </a:pPr>
            <a:r>
              <a:rPr lang="en-US" sz="2400" b="1" dirty="0"/>
              <a:t>Increased budget</a:t>
            </a:r>
            <a:r>
              <a:rPr lang="en-US" sz="2400" dirty="0"/>
              <a:t>: Does my state have the financial resources to fund an evaluation alone?</a:t>
            </a:r>
          </a:p>
        </p:txBody>
      </p:sp>
    </p:spTree>
    <p:extLst>
      <p:ext uri="{BB962C8B-B14F-4D97-AF65-F5344CB8AC3E}">
        <p14:creationId xmlns:p14="http://schemas.microsoft.com/office/powerpoint/2010/main" val="3640893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15</a:t>
            </a:fld>
            <a:endParaRPr lang="en-US"/>
          </a:p>
        </p:txBody>
      </p:sp>
      <p:sp>
        <p:nvSpPr>
          <p:cNvPr id="3" name="Title 2"/>
          <p:cNvSpPr>
            <a:spLocks noGrp="1"/>
          </p:cNvSpPr>
          <p:nvPr>
            <p:ph type="title"/>
          </p:nvPr>
        </p:nvSpPr>
        <p:spPr/>
        <p:txBody>
          <a:bodyPr>
            <a:normAutofit/>
          </a:bodyPr>
          <a:lstStyle/>
          <a:p>
            <a:r>
              <a:rPr lang="en-US" sz="3400" dirty="0"/>
              <a:t>Question 1</a:t>
            </a:r>
          </a:p>
        </p:txBody>
      </p:sp>
      <p:sp>
        <p:nvSpPr>
          <p:cNvPr id="4" name="Content Placeholder 3"/>
          <p:cNvSpPr>
            <a:spLocks noGrp="1"/>
          </p:cNvSpPr>
          <p:nvPr>
            <p:ph sz="half" idx="1"/>
          </p:nvPr>
        </p:nvSpPr>
        <p:spPr>
          <a:xfrm>
            <a:off x="838200" y="1161144"/>
            <a:ext cx="4817533" cy="5015820"/>
          </a:xfrm>
        </p:spPr>
        <p:txBody>
          <a:bodyPr anchor="ctr"/>
          <a:lstStyle/>
          <a:p>
            <a:pPr marL="0" indent="0" algn="ctr">
              <a:buNone/>
            </a:pPr>
            <a:r>
              <a:rPr lang="en-US" sz="3200" b="1" i="1" dirty="0"/>
              <a:t>What factors should my state consider when joining a consortium?</a:t>
            </a:r>
          </a:p>
          <a:p>
            <a:pPr marL="0" indent="0">
              <a:buNone/>
            </a:pPr>
            <a:endParaRPr lang="en-US" dirty="0"/>
          </a:p>
        </p:txBody>
      </p:sp>
      <p:sp>
        <p:nvSpPr>
          <p:cNvPr id="5" name="Content Placeholder 4"/>
          <p:cNvSpPr>
            <a:spLocks noGrp="1"/>
          </p:cNvSpPr>
          <p:nvPr>
            <p:ph sz="half" idx="2"/>
          </p:nvPr>
        </p:nvSpPr>
        <p:spPr/>
        <p:txBody>
          <a:bodyPr/>
          <a:lstStyle/>
          <a:p>
            <a:pPr marL="457200" indent="-457200">
              <a:buFont typeface="+mj-lt"/>
              <a:buAutoNum type="arabicPeriod" startAt="4"/>
            </a:pPr>
            <a:r>
              <a:rPr lang="en-US" sz="2400" b="1" dirty="0"/>
              <a:t>Reduced burden</a:t>
            </a:r>
            <a:r>
              <a:rPr lang="en-US" sz="2400" dirty="0"/>
              <a:t>: Does my state wish to take advantage of additional DOL supports, such as facilitating data matching or streamlining state planning?</a:t>
            </a:r>
          </a:p>
          <a:p>
            <a:pPr marL="457200" indent="-457200">
              <a:buFont typeface="+mj-lt"/>
              <a:buAutoNum type="arabicPeriod" startAt="4"/>
            </a:pPr>
            <a:r>
              <a:rPr lang="en-US" sz="2400" b="1" dirty="0"/>
              <a:t>Flexibility: </a:t>
            </a:r>
            <a:r>
              <a:rPr lang="en-US" sz="2400" dirty="0"/>
              <a:t>What is my state’s willingness and ability to share control over an evaluation? </a:t>
            </a:r>
          </a:p>
          <a:p>
            <a:pPr marL="457200" lvl="0" indent="-457200">
              <a:buFont typeface="+mj-lt"/>
              <a:buAutoNum type="arabicPeriod" startAt="4"/>
            </a:pPr>
            <a:r>
              <a:rPr lang="en-US" sz="2300" b="1" dirty="0"/>
              <a:t>State-specific barriers:</a:t>
            </a:r>
            <a:r>
              <a:rPr lang="en-US" sz="2300" dirty="0"/>
              <a:t> What constraints might my state face to collaboration?</a:t>
            </a:r>
            <a:endParaRPr lang="en-US" sz="2300" b="1" dirty="0"/>
          </a:p>
        </p:txBody>
      </p:sp>
    </p:spTree>
    <p:extLst>
      <p:ext uri="{BB962C8B-B14F-4D97-AF65-F5344CB8AC3E}">
        <p14:creationId xmlns:p14="http://schemas.microsoft.com/office/powerpoint/2010/main" val="36927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16</a:t>
            </a:fld>
            <a:endParaRPr lang="en-US"/>
          </a:p>
        </p:txBody>
      </p:sp>
      <p:sp>
        <p:nvSpPr>
          <p:cNvPr id="3" name="Title 2"/>
          <p:cNvSpPr>
            <a:spLocks noGrp="1"/>
          </p:cNvSpPr>
          <p:nvPr>
            <p:ph type="title"/>
          </p:nvPr>
        </p:nvSpPr>
        <p:spPr/>
        <p:txBody>
          <a:bodyPr>
            <a:normAutofit/>
          </a:bodyPr>
          <a:lstStyle/>
          <a:p>
            <a:r>
              <a:rPr lang="en-US" sz="3400" dirty="0"/>
              <a:t>Question 2</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What kinds of things can DOL’s evaluation TA provider help with?</a:t>
            </a:r>
          </a:p>
          <a:p>
            <a:endParaRPr lang="en-US" dirty="0"/>
          </a:p>
        </p:txBody>
      </p:sp>
    </p:spTree>
    <p:extLst>
      <p:ext uri="{BB962C8B-B14F-4D97-AF65-F5344CB8AC3E}">
        <p14:creationId xmlns:p14="http://schemas.microsoft.com/office/powerpoint/2010/main" val="314126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17</a:t>
            </a:fld>
            <a:endParaRPr lang="en-US"/>
          </a:p>
        </p:txBody>
      </p:sp>
      <p:sp>
        <p:nvSpPr>
          <p:cNvPr id="3" name="Title 2"/>
          <p:cNvSpPr>
            <a:spLocks noGrp="1"/>
          </p:cNvSpPr>
          <p:nvPr>
            <p:ph type="title"/>
          </p:nvPr>
        </p:nvSpPr>
        <p:spPr/>
        <p:txBody>
          <a:bodyPr>
            <a:normAutofit/>
          </a:bodyPr>
          <a:lstStyle/>
          <a:p>
            <a:r>
              <a:rPr lang="en-US" sz="3400" dirty="0"/>
              <a:t>Question 2</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What kinds of things can DOL’s evaluation TA provider help with?</a:t>
            </a:r>
          </a:p>
          <a:p>
            <a:endParaRPr lang="en-US" dirty="0"/>
          </a:p>
        </p:txBody>
      </p:sp>
      <p:sp>
        <p:nvSpPr>
          <p:cNvPr id="5" name="Content Placeholder 4"/>
          <p:cNvSpPr>
            <a:spLocks noGrp="1"/>
          </p:cNvSpPr>
          <p:nvPr>
            <p:ph sz="half" idx="2"/>
          </p:nvPr>
        </p:nvSpPr>
        <p:spPr/>
        <p:txBody>
          <a:bodyPr/>
          <a:lstStyle/>
          <a:p>
            <a:pPr lvl="0"/>
            <a:r>
              <a:rPr lang="en-US" sz="2800" dirty="0"/>
              <a:t>Developing research questions</a:t>
            </a:r>
          </a:p>
          <a:p>
            <a:pPr lvl="0"/>
            <a:r>
              <a:rPr lang="en-US" sz="2800" dirty="0"/>
              <a:t>Understanding data needs and supporting access</a:t>
            </a:r>
          </a:p>
          <a:p>
            <a:pPr lvl="0"/>
            <a:r>
              <a:rPr lang="en-US" sz="2800" dirty="0"/>
              <a:t>Developing evaluator scopes of work</a:t>
            </a:r>
          </a:p>
          <a:p>
            <a:pPr lvl="0"/>
            <a:r>
              <a:rPr lang="en-US" sz="2800" dirty="0"/>
              <a:t>Troubleshooting issues that arise during an evaluation </a:t>
            </a:r>
          </a:p>
          <a:p>
            <a:r>
              <a:rPr lang="en-US" sz="2800" dirty="0"/>
              <a:t>Consulting on analysis plans and reporting</a:t>
            </a:r>
          </a:p>
        </p:txBody>
      </p:sp>
    </p:spTree>
    <p:extLst>
      <p:ext uri="{BB962C8B-B14F-4D97-AF65-F5344CB8AC3E}">
        <p14:creationId xmlns:p14="http://schemas.microsoft.com/office/powerpoint/2010/main" val="1013162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18</a:t>
            </a:fld>
            <a:endParaRPr lang="en-US"/>
          </a:p>
        </p:txBody>
      </p:sp>
      <p:sp>
        <p:nvSpPr>
          <p:cNvPr id="3" name="Title 2"/>
          <p:cNvSpPr>
            <a:spLocks noGrp="1"/>
          </p:cNvSpPr>
          <p:nvPr>
            <p:ph type="title"/>
          </p:nvPr>
        </p:nvSpPr>
        <p:spPr/>
        <p:txBody>
          <a:bodyPr>
            <a:normAutofit/>
          </a:bodyPr>
          <a:lstStyle/>
          <a:p>
            <a:r>
              <a:rPr lang="en-US" sz="3400" dirty="0"/>
              <a:t>Question 2</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What kinds of things can DOL’s evaluation TA provider help with?</a:t>
            </a:r>
          </a:p>
          <a:p>
            <a:endParaRPr lang="en-US" dirty="0"/>
          </a:p>
        </p:txBody>
      </p:sp>
      <p:sp>
        <p:nvSpPr>
          <p:cNvPr id="5" name="Content Placeholder 4"/>
          <p:cNvSpPr>
            <a:spLocks noGrp="1"/>
          </p:cNvSpPr>
          <p:nvPr>
            <p:ph sz="half" idx="2"/>
          </p:nvPr>
        </p:nvSpPr>
        <p:spPr/>
        <p:txBody>
          <a:bodyPr/>
          <a:lstStyle/>
          <a:p>
            <a:r>
              <a:rPr lang="en-US" sz="2800" b="1" dirty="0"/>
              <a:t>All states:</a:t>
            </a:r>
            <a:r>
              <a:rPr lang="en-US" sz="2800" dirty="0"/>
              <a:t> Can receive answers to some basic evaluation questions through the helpline (</a:t>
            </a:r>
            <a:r>
              <a:rPr lang="en-US" sz="2800" dirty="0">
                <a:hlinkClick r:id="rId2"/>
              </a:rPr>
              <a:t>RESEA@abtassoc.com</a:t>
            </a:r>
            <a:r>
              <a:rPr lang="en-US" sz="2800" dirty="0"/>
              <a:t>), to get them oriented</a:t>
            </a:r>
          </a:p>
          <a:p>
            <a:r>
              <a:rPr lang="en-US" sz="2800" b="1" dirty="0"/>
              <a:t>Consortium states:</a:t>
            </a:r>
            <a:r>
              <a:rPr lang="en-US" sz="2800" dirty="0"/>
              <a:t> Access to ongoing, customized TA </a:t>
            </a:r>
            <a:r>
              <a:rPr lang="en-US" sz="2800" dirty="0">
                <a:solidFill>
                  <a:schemeClr val="accent3">
                    <a:lumMod val="90000"/>
                    <a:lumOff val="10000"/>
                  </a:schemeClr>
                </a:solidFill>
              </a:rPr>
              <a:t>throughout your </a:t>
            </a:r>
            <a:r>
              <a:rPr lang="en-US" sz="2800" dirty="0"/>
              <a:t>evaluation.</a:t>
            </a:r>
          </a:p>
        </p:txBody>
      </p:sp>
    </p:spTree>
    <p:extLst>
      <p:ext uri="{BB962C8B-B14F-4D97-AF65-F5344CB8AC3E}">
        <p14:creationId xmlns:p14="http://schemas.microsoft.com/office/powerpoint/2010/main" val="3902896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19</a:t>
            </a:fld>
            <a:endParaRPr lang="en-US"/>
          </a:p>
        </p:txBody>
      </p:sp>
      <p:sp>
        <p:nvSpPr>
          <p:cNvPr id="3" name="Title 2"/>
          <p:cNvSpPr>
            <a:spLocks noGrp="1"/>
          </p:cNvSpPr>
          <p:nvPr>
            <p:ph type="title"/>
          </p:nvPr>
        </p:nvSpPr>
        <p:spPr/>
        <p:txBody>
          <a:bodyPr>
            <a:normAutofit/>
          </a:bodyPr>
          <a:lstStyle/>
          <a:p>
            <a:r>
              <a:rPr lang="en-US" sz="3400" dirty="0"/>
              <a:t>Question 3</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How will consortia be formed?</a:t>
            </a:r>
          </a:p>
          <a:p>
            <a:endParaRPr lang="en-US" dirty="0"/>
          </a:p>
        </p:txBody>
      </p:sp>
    </p:spTree>
    <p:extLst>
      <p:ext uri="{BB962C8B-B14F-4D97-AF65-F5344CB8AC3E}">
        <p14:creationId xmlns:p14="http://schemas.microsoft.com/office/powerpoint/2010/main" val="286239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fontScale="90000"/>
          </a:bodyPr>
          <a:lstStyle/>
          <a:p>
            <a:r>
              <a:rPr lang="en-US" sz="6600" dirty="0"/>
              <a:t>Live Q&amp;A Session:</a:t>
            </a:r>
            <a:br>
              <a:rPr lang="en-US" sz="6600" dirty="0"/>
            </a:br>
            <a:r>
              <a:rPr lang="en-US" dirty="0"/>
              <a:t>RESEA Evaluation Consortia</a:t>
            </a:r>
          </a:p>
        </p:txBody>
      </p:sp>
      <p:sp>
        <p:nvSpPr>
          <p:cNvPr id="3" name="Subtitle 1">
            <a:extLst>
              <a:ext uri="{FF2B5EF4-FFF2-40B4-BE49-F238E27FC236}">
                <a16:creationId xmlns:a16="http://schemas.microsoft.com/office/drawing/2014/main" id="{0DCE6580-02A5-4B5B-8FD9-9A15C6CEA398}"/>
              </a:ext>
            </a:extLst>
          </p:cNvPr>
          <p:cNvSpPr>
            <a:spLocks noGrp="1"/>
          </p:cNvSpPr>
          <p:nvPr>
            <p:ph type="subTitle" idx="1"/>
          </p:nvPr>
        </p:nvSpPr>
        <p:spPr/>
        <p:txBody>
          <a:bodyPr/>
          <a:lstStyle/>
          <a:p>
            <a:r>
              <a:rPr lang="en-US" dirty="0"/>
              <a:t>RESEA Evaluation Technical Assistance</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fld id="{F9B4886A-ACCF-4465-9905-FF6BD48FB85A}" type="datetime4">
              <a:rPr lang="en-US"/>
              <a:pPr/>
              <a:t>February 10, 2020</a:t>
            </a:fld>
            <a:endParaRPr lang="en-US" dirty="0"/>
          </a:p>
        </p:txBody>
      </p:sp>
    </p:spTree>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20</a:t>
            </a:fld>
            <a:endParaRPr lang="en-US"/>
          </a:p>
        </p:txBody>
      </p:sp>
      <p:sp>
        <p:nvSpPr>
          <p:cNvPr id="3" name="Title 2"/>
          <p:cNvSpPr>
            <a:spLocks noGrp="1"/>
          </p:cNvSpPr>
          <p:nvPr>
            <p:ph type="title"/>
          </p:nvPr>
        </p:nvSpPr>
        <p:spPr/>
        <p:txBody>
          <a:bodyPr>
            <a:normAutofit/>
          </a:bodyPr>
          <a:lstStyle/>
          <a:p>
            <a:r>
              <a:rPr lang="en-US" sz="3400" dirty="0"/>
              <a:t>Question 3</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How will consortia be formed?</a:t>
            </a:r>
          </a:p>
          <a:p>
            <a:endParaRPr lang="en-US" dirty="0"/>
          </a:p>
        </p:txBody>
      </p:sp>
      <p:sp>
        <p:nvSpPr>
          <p:cNvPr id="5" name="Content Placeholder 4"/>
          <p:cNvSpPr>
            <a:spLocks noGrp="1"/>
          </p:cNvSpPr>
          <p:nvPr>
            <p:ph sz="half" idx="2"/>
          </p:nvPr>
        </p:nvSpPr>
        <p:spPr/>
        <p:txBody>
          <a:bodyPr/>
          <a:lstStyle/>
          <a:p>
            <a:pPr lvl="0"/>
            <a:r>
              <a:rPr lang="en-US" sz="2900" dirty="0"/>
              <a:t>DOL and the Abt team will work with states to identify promising state partnerships</a:t>
            </a:r>
          </a:p>
          <a:p>
            <a:pPr lvl="1"/>
            <a:r>
              <a:rPr lang="en-US" sz="2600" dirty="0"/>
              <a:t>Interested in evaluating the same intervention</a:t>
            </a:r>
          </a:p>
          <a:p>
            <a:pPr lvl="1"/>
            <a:r>
              <a:rPr lang="en-US" sz="2600" dirty="0"/>
              <a:t>Committed and able to fulfill responsibilities</a:t>
            </a:r>
          </a:p>
        </p:txBody>
      </p:sp>
    </p:spTree>
    <p:extLst>
      <p:ext uri="{BB962C8B-B14F-4D97-AF65-F5344CB8AC3E}">
        <p14:creationId xmlns:p14="http://schemas.microsoft.com/office/powerpoint/2010/main" val="357619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21</a:t>
            </a:fld>
            <a:endParaRPr lang="en-US"/>
          </a:p>
        </p:txBody>
      </p:sp>
      <p:sp>
        <p:nvSpPr>
          <p:cNvPr id="3" name="Title 2"/>
          <p:cNvSpPr>
            <a:spLocks noGrp="1"/>
          </p:cNvSpPr>
          <p:nvPr>
            <p:ph type="title"/>
          </p:nvPr>
        </p:nvSpPr>
        <p:spPr/>
        <p:txBody>
          <a:bodyPr>
            <a:normAutofit/>
          </a:bodyPr>
          <a:lstStyle/>
          <a:p>
            <a:r>
              <a:rPr lang="en-US" sz="3400" dirty="0"/>
              <a:t>Question 3</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How will consortia be formed?</a:t>
            </a:r>
          </a:p>
          <a:p>
            <a:endParaRPr lang="en-US" dirty="0"/>
          </a:p>
        </p:txBody>
      </p:sp>
      <p:sp>
        <p:nvSpPr>
          <p:cNvPr id="5" name="Content Placeholder 4"/>
          <p:cNvSpPr>
            <a:spLocks noGrp="1"/>
          </p:cNvSpPr>
          <p:nvPr>
            <p:ph sz="half" idx="2"/>
          </p:nvPr>
        </p:nvSpPr>
        <p:spPr/>
        <p:txBody>
          <a:bodyPr/>
          <a:lstStyle/>
          <a:p>
            <a:pPr lvl="0"/>
            <a:r>
              <a:rPr lang="en-US" sz="2900" dirty="0"/>
              <a:t>Responsibilities to fulfill:</a:t>
            </a:r>
          </a:p>
          <a:p>
            <a:pPr lvl="1"/>
            <a:r>
              <a:rPr lang="en-US" sz="2600" dirty="0"/>
              <a:t>Provide data</a:t>
            </a:r>
          </a:p>
          <a:p>
            <a:pPr lvl="1"/>
            <a:r>
              <a:rPr lang="en-US" sz="2600" dirty="0"/>
              <a:t>Commit financial and personnel resources</a:t>
            </a:r>
          </a:p>
          <a:p>
            <a:pPr lvl="1"/>
            <a:r>
              <a:rPr lang="en-US" sz="2600" dirty="0"/>
              <a:t>Jointly select &amp; agree on an approach to manage an evaluator</a:t>
            </a:r>
          </a:p>
          <a:p>
            <a:pPr lvl="1"/>
            <a:r>
              <a:rPr lang="en-US" sz="2600" dirty="0"/>
              <a:t>Comply with IRB</a:t>
            </a:r>
          </a:p>
          <a:p>
            <a:pPr lvl="1"/>
            <a:r>
              <a:rPr lang="en-US" sz="2600" dirty="0"/>
              <a:t>Collaborate with </a:t>
            </a:r>
            <a:r>
              <a:rPr lang="en-US" sz="2600" dirty="0" err="1"/>
              <a:t>EvalTA</a:t>
            </a:r>
            <a:r>
              <a:rPr lang="en-US" sz="2600" dirty="0"/>
              <a:t> team</a:t>
            </a:r>
          </a:p>
        </p:txBody>
      </p:sp>
    </p:spTree>
    <p:extLst>
      <p:ext uri="{BB962C8B-B14F-4D97-AF65-F5344CB8AC3E}">
        <p14:creationId xmlns:p14="http://schemas.microsoft.com/office/powerpoint/2010/main" val="2140392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22</a:t>
            </a:fld>
            <a:endParaRPr lang="en-US"/>
          </a:p>
        </p:txBody>
      </p:sp>
      <p:sp>
        <p:nvSpPr>
          <p:cNvPr id="3" name="Title 2"/>
          <p:cNvSpPr>
            <a:spLocks noGrp="1"/>
          </p:cNvSpPr>
          <p:nvPr>
            <p:ph type="title"/>
          </p:nvPr>
        </p:nvSpPr>
        <p:spPr/>
        <p:txBody>
          <a:bodyPr>
            <a:normAutofit/>
          </a:bodyPr>
          <a:lstStyle/>
          <a:p>
            <a:r>
              <a:rPr lang="en-US" sz="3400" dirty="0"/>
              <a:t>Question 4</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How many states will each consortium contain?</a:t>
            </a:r>
          </a:p>
          <a:p>
            <a:pPr marL="0" indent="0">
              <a:buNone/>
            </a:pPr>
            <a:endParaRPr lang="en-US" dirty="0"/>
          </a:p>
        </p:txBody>
      </p:sp>
    </p:spTree>
    <p:extLst>
      <p:ext uri="{BB962C8B-B14F-4D97-AF65-F5344CB8AC3E}">
        <p14:creationId xmlns:p14="http://schemas.microsoft.com/office/powerpoint/2010/main" val="3529572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23</a:t>
            </a:fld>
            <a:endParaRPr lang="en-US"/>
          </a:p>
        </p:txBody>
      </p:sp>
      <p:sp>
        <p:nvSpPr>
          <p:cNvPr id="3" name="Title 2"/>
          <p:cNvSpPr>
            <a:spLocks noGrp="1"/>
          </p:cNvSpPr>
          <p:nvPr>
            <p:ph type="title"/>
          </p:nvPr>
        </p:nvSpPr>
        <p:spPr/>
        <p:txBody>
          <a:bodyPr>
            <a:normAutofit/>
          </a:bodyPr>
          <a:lstStyle/>
          <a:p>
            <a:r>
              <a:rPr lang="en-US" sz="3400" dirty="0"/>
              <a:t>Question 4</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How many states will each consortium contain?</a:t>
            </a:r>
          </a:p>
          <a:p>
            <a:endParaRPr lang="en-US" dirty="0"/>
          </a:p>
        </p:txBody>
      </p:sp>
      <p:sp>
        <p:nvSpPr>
          <p:cNvPr id="5" name="Content Placeholder 4"/>
          <p:cNvSpPr>
            <a:spLocks noGrp="1"/>
          </p:cNvSpPr>
          <p:nvPr>
            <p:ph sz="half" idx="2"/>
          </p:nvPr>
        </p:nvSpPr>
        <p:spPr/>
        <p:txBody>
          <a:bodyPr/>
          <a:lstStyle/>
          <a:p>
            <a:pPr lvl="0"/>
            <a:r>
              <a:rPr lang="en-US" sz="2900" dirty="0"/>
              <a:t>No strict minimum or maximum number</a:t>
            </a:r>
          </a:p>
          <a:p>
            <a:r>
              <a:rPr lang="en-US" sz="2900" dirty="0"/>
              <a:t>Depends on</a:t>
            </a:r>
          </a:p>
          <a:p>
            <a:pPr lvl="1"/>
            <a:r>
              <a:rPr lang="en-US" sz="2600" dirty="0"/>
              <a:t>Research question</a:t>
            </a:r>
          </a:p>
          <a:p>
            <a:pPr lvl="1"/>
            <a:r>
              <a:rPr lang="en-US" sz="2600" dirty="0"/>
              <a:t>Sizes of states</a:t>
            </a:r>
          </a:p>
          <a:p>
            <a:pPr lvl="1"/>
            <a:r>
              <a:rPr lang="en-US" sz="2600" dirty="0"/>
              <a:t>Extent of interest</a:t>
            </a:r>
          </a:p>
        </p:txBody>
      </p:sp>
    </p:spTree>
    <p:extLst>
      <p:ext uri="{BB962C8B-B14F-4D97-AF65-F5344CB8AC3E}">
        <p14:creationId xmlns:p14="http://schemas.microsoft.com/office/powerpoint/2010/main" val="1807056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24</a:t>
            </a:fld>
            <a:endParaRPr lang="en-US"/>
          </a:p>
        </p:txBody>
      </p:sp>
      <p:sp>
        <p:nvSpPr>
          <p:cNvPr id="3" name="Title 2"/>
          <p:cNvSpPr>
            <a:spLocks noGrp="1"/>
          </p:cNvSpPr>
          <p:nvPr>
            <p:ph type="title"/>
          </p:nvPr>
        </p:nvSpPr>
        <p:spPr/>
        <p:txBody>
          <a:bodyPr>
            <a:normAutofit/>
          </a:bodyPr>
          <a:lstStyle/>
          <a:p>
            <a:r>
              <a:rPr lang="en-US" sz="3400" dirty="0"/>
              <a:t>Question 5</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How will a consortium’s study topic be determined?</a:t>
            </a:r>
          </a:p>
          <a:p>
            <a:pPr marL="0" indent="0">
              <a:buNone/>
            </a:pPr>
            <a:endParaRPr lang="en-US" dirty="0"/>
          </a:p>
        </p:txBody>
      </p:sp>
    </p:spTree>
    <p:extLst>
      <p:ext uri="{BB962C8B-B14F-4D97-AF65-F5344CB8AC3E}">
        <p14:creationId xmlns:p14="http://schemas.microsoft.com/office/powerpoint/2010/main" val="67600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25</a:t>
            </a:fld>
            <a:endParaRPr lang="en-US"/>
          </a:p>
        </p:txBody>
      </p:sp>
      <p:sp>
        <p:nvSpPr>
          <p:cNvPr id="3" name="Title 2"/>
          <p:cNvSpPr>
            <a:spLocks noGrp="1"/>
          </p:cNvSpPr>
          <p:nvPr>
            <p:ph type="title"/>
          </p:nvPr>
        </p:nvSpPr>
        <p:spPr/>
        <p:txBody>
          <a:bodyPr>
            <a:normAutofit/>
          </a:bodyPr>
          <a:lstStyle/>
          <a:p>
            <a:r>
              <a:rPr lang="en-US" sz="3400" dirty="0"/>
              <a:t>Question 5</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How will a consortium’s study topic be determined?</a:t>
            </a:r>
          </a:p>
          <a:p>
            <a:endParaRPr lang="en-US" dirty="0"/>
          </a:p>
        </p:txBody>
      </p:sp>
      <p:sp>
        <p:nvSpPr>
          <p:cNvPr id="5" name="Content Placeholder 4"/>
          <p:cNvSpPr>
            <a:spLocks noGrp="1"/>
          </p:cNvSpPr>
          <p:nvPr>
            <p:ph sz="half" idx="2"/>
          </p:nvPr>
        </p:nvSpPr>
        <p:spPr/>
        <p:txBody>
          <a:bodyPr/>
          <a:lstStyle/>
          <a:p>
            <a:pPr lvl="0"/>
            <a:r>
              <a:rPr lang="en-US" sz="2400" dirty="0"/>
              <a:t>States communicate to USDOL which types of interventions are of interest to evaluate</a:t>
            </a:r>
          </a:p>
          <a:p>
            <a:pPr lvl="0"/>
            <a:r>
              <a:rPr lang="en-US" sz="2400" dirty="0"/>
              <a:t>USDOL and the </a:t>
            </a:r>
            <a:r>
              <a:rPr lang="en-US" sz="2400" dirty="0" err="1"/>
              <a:t>EvalTA</a:t>
            </a:r>
            <a:r>
              <a:rPr lang="en-US" sz="2400" dirty="0"/>
              <a:t> team use that information to identify most promising topics </a:t>
            </a:r>
          </a:p>
          <a:p>
            <a:pPr lvl="0"/>
            <a:r>
              <a:rPr lang="en-US" sz="2400" dirty="0"/>
              <a:t>USDOL invites states into a consortium to evaluate a particular intervention. </a:t>
            </a:r>
          </a:p>
          <a:p>
            <a:pPr lvl="0"/>
            <a:r>
              <a:rPr lang="en-US" sz="2400" dirty="0"/>
              <a:t>Consortia members and USDOL refine details of the intervention</a:t>
            </a:r>
          </a:p>
        </p:txBody>
      </p:sp>
    </p:spTree>
    <p:extLst>
      <p:ext uri="{BB962C8B-B14F-4D97-AF65-F5344CB8AC3E}">
        <p14:creationId xmlns:p14="http://schemas.microsoft.com/office/powerpoint/2010/main" val="3539554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26</a:t>
            </a:fld>
            <a:endParaRPr lang="en-US"/>
          </a:p>
        </p:txBody>
      </p:sp>
      <p:sp>
        <p:nvSpPr>
          <p:cNvPr id="3" name="Title 2"/>
          <p:cNvSpPr>
            <a:spLocks noGrp="1"/>
          </p:cNvSpPr>
          <p:nvPr>
            <p:ph type="title"/>
          </p:nvPr>
        </p:nvSpPr>
        <p:spPr/>
        <p:txBody>
          <a:bodyPr/>
          <a:lstStyle/>
          <a:p>
            <a:r>
              <a:rPr lang="en-US" dirty="0"/>
              <a:t>Examples of RESEA Program Interventions for Evaluation</a:t>
            </a:r>
          </a:p>
        </p:txBody>
      </p:sp>
      <p:sp>
        <p:nvSpPr>
          <p:cNvPr id="4" name="Content Placeholder 3"/>
          <p:cNvSpPr>
            <a:spLocks noGrp="1"/>
          </p:cNvSpPr>
          <p:nvPr>
            <p:ph idx="1"/>
          </p:nvPr>
        </p:nvSpPr>
        <p:spPr/>
        <p:txBody>
          <a:bodyPr/>
          <a:lstStyle/>
          <a:p>
            <a:r>
              <a:rPr lang="en-US" dirty="0"/>
              <a:t>Reemployment services</a:t>
            </a:r>
          </a:p>
          <a:p>
            <a:pPr lvl="1"/>
            <a:r>
              <a:rPr lang="en-US" dirty="0"/>
              <a:t>More one-on-one RESEA meetings</a:t>
            </a:r>
          </a:p>
          <a:p>
            <a:pPr lvl="1"/>
            <a:r>
              <a:rPr lang="en-US" dirty="0">
                <a:solidFill>
                  <a:srgbClr val="242021"/>
                </a:solidFill>
                <a:latin typeface="Calibri" panose="020F0502020204030204" pitchFamily="34" charset="0"/>
              </a:rPr>
              <a:t>Higher intensity case management (e.g., more frequent contacts by WIOA counselors)</a:t>
            </a:r>
            <a:endParaRPr lang="en-US" dirty="0"/>
          </a:p>
          <a:p>
            <a:pPr lvl="1"/>
            <a:r>
              <a:rPr lang="en-US" dirty="0"/>
              <a:t>Requiring participation in more reemployment services (workshops, assessments, etc.)</a:t>
            </a:r>
          </a:p>
          <a:p>
            <a:r>
              <a:rPr lang="en-US" dirty="0"/>
              <a:t>Promoting work search compliance: </a:t>
            </a:r>
          </a:p>
          <a:p>
            <a:pPr marL="457200" lvl="1">
              <a:spcBef>
                <a:spcPts val="0"/>
              </a:spcBef>
            </a:pPr>
            <a:r>
              <a:rPr lang="en-US" dirty="0">
                <a:solidFill>
                  <a:srgbClr val="242021"/>
                </a:solidFill>
                <a:latin typeface="Calibri" panose="020F0502020204030204" pitchFamily="34" charset="0"/>
              </a:rPr>
              <a:t>Suspending benefits until compliance with requirements occurs, rather than suspending for just the week.</a:t>
            </a:r>
            <a:endParaRPr lang="en-US" dirty="0"/>
          </a:p>
          <a:p>
            <a:pPr lvl="1"/>
            <a:endParaRPr lang="en-US" dirty="0"/>
          </a:p>
        </p:txBody>
      </p:sp>
    </p:spTree>
    <p:extLst>
      <p:ext uri="{BB962C8B-B14F-4D97-AF65-F5344CB8AC3E}">
        <p14:creationId xmlns:p14="http://schemas.microsoft.com/office/powerpoint/2010/main" val="1101265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27</a:t>
            </a:fld>
            <a:endParaRPr lang="en-US"/>
          </a:p>
        </p:txBody>
      </p:sp>
      <p:sp>
        <p:nvSpPr>
          <p:cNvPr id="3" name="Title 2"/>
          <p:cNvSpPr>
            <a:spLocks noGrp="1"/>
          </p:cNvSpPr>
          <p:nvPr>
            <p:ph type="title"/>
          </p:nvPr>
        </p:nvSpPr>
        <p:spPr/>
        <p:txBody>
          <a:bodyPr>
            <a:normAutofit/>
          </a:bodyPr>
          <a:lstStyle/>
          <a:p>
            <a:r>
              <a:rPr lang="en-US" sz="3400" dirty="0"/>
              <a:t>Question 6</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What formal agreements might need to be in place for the consortia to operate?</a:t>
            </a:r>
          </a:p>
          <a:p>
            <a:pPr marL="0" indent="0">
              <a:buNone/>
            </a:pPr>
            <a:endParaRPr lang="en-US" dirty="0"/>
          </a:p>
        </p:txBody>
      </p:sp>
    </p:spTree>
    <p:extLst>
      <p:ext uri="{BB962C8B-B14F-4D97-AF65-F5344CB8AC3E}">
        <p14:creationId xmlns:p14="http://schemas.microsoft.com/office/powerpoint/2010/main" val="2712185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28</a:t>
            </a:fld>
            <a:endParaRPr lang="en-US"/>
          </a:p>
        </p:txBody>
      </p:sp>
      <p:sp>
        <p:nvSpPr>
          <p:cNvPr id="3" name="Title 2"/>
          <p:cNvSpPr>
            <a:spLocks noGrp="1"/>
          </p:cNvSpPr>
          <p:nvPr>
            <p:ph type="title"/>
          </p:nvPr>
        </p:nvSpPr>
        <p:spPr/>
        <p:txBody>
          <a:bodyPr>
            <a:normAutofit/>
          </a:bodyPr>
          <a:lstStyle/>
          <a:p>
            <a:r>
              <a:rPr lang="en-US" sz="3400" dirty="0"/>
              <a:t>Question 6</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What formal agreements might need to be in place for the consortia to operate?</a:t>
            </a:r>
          </a:p>
          <a:p>
            <a:endParaRPr lang="en-US" dirty="0"/>
          </a:p>
        </p:txBody>
      </p:sp>
      <p:sp>
        <p:nvSpPr>
          <p:cNvPr id="5" name="Content Placeholder 4"/>
          <p:cNvSpPr>
            <a:spLocks noGrp="1"/>
          </p:cNvSpPr>
          <p:nvPr>
            <p:ph sz="half" idx="2"/>
          </p:nvPr>
        </p:nvSpPr>
        <p:spPr/>
        <p:txBody>
          <a:bodyPr/>
          <a:lstStyle/>
          <a:p>
            <a:pPr lvl="0"/>
            <a:r>
              <a:rPr lang="en-US" sz="2800" dirty="0"/>
              <a:t>MOUs among consortia states that define:</a:t>
            </a:r>
          </a:p>
          <a:p>
            <a:pPr lvl="1"/>
            <a:r>
              <a:rPr lang="en-US" sz="2800" dirty="0"/>
              <a:t>Roles and responsibilities</a:t>
            </a:r>
          </a:p>
          <a:p>
            <a:pPr lvl="1"/>
            <a:r>
              <a:rPr lang="en-US" sz="2800" dirty="0"/>
              <a:t>Governance structure</a:t>
            </a:r>
          </a:p>
          <a:p>
            <a:pPr lvl="1"/>
            <a:r>
              <a:rPr lang="en-US" sz="2800" dirty="0"/>
              <a:t>Funding arrangements</a:t>
            </a:r>
          </a:p>
          <a:p>
            <a:r>
              <a:rPr lang="en-US" sz="2800" dirty="0"/>
              <a:t>Agreement with a single independent evaluator (i.e., evaluation contract)</a:t>
            </a:r>
          </a:p>
          <a:p>
            <a:r>
              <a:rPr lang="en-US" sz="2800" dirty="0"/>
              <a:t>Grant agreement with DOL</a:t>
            </a:r>
          </a:p>
        </p:txBody>
      </p:sp>
    </p:spTree>
    <p:extLst>
      <p:ext uri="{BB962C8B-B14F-4D97-AF65-F5344CB8AC3E}">
        <p14:creationId xmlns:p14="http://schemas.microsoft.com/office/powerpoint/2010/main" val="2008060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29</a:t>
            </a:fld>
            <a:endParaRPr lang="en-US"/>
          </a:p>
        </p:txBody>
      </p:sp>
      <p:sp>
        <p:nvSpPr>
          <p:cNvPr id="3" name="Title 2"/>
          <p:cNvSpPr>
            <a:spLocks noGrp="1"/>
          </p:cNvSpPr>
          <p:nvPr>
            <p:ph type="title"/>
          </p:nvPr>
        </p:nvSpPr>
        <p:spPr/>
        <p:txBody>
          <a:bodyPr>
            <a:normAutofit/>
          </a:bodyPr>
          <a:lstStyle/>
          <a:p>
            <a:r>
              <a:rPr lang="en-US" sz="3400" dirty="0"/>
              <a:t>Question 7</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Are states selected for DOL’s evaluation consortia opportunity expected to pool our full 10% of funds allocated for evaluation activities with other states? </a:t>
            </a:r>
          </a:p>
          <a:p>
            <a:pPr marL="0" indent="0">
              <a:buNone/>
            </a:pPr>
            <a:endParaRPr lang="en-US" dirty="0"/>
          </a:p>
        </p:txBody>
      </p:sp>
    </p:spTree>
    <p:extLst>
      <p:ext uri="{BB962C8B-B14F-4D97-AF65-F5344CB8AC3E}">
        <p14:creationId xmlns:p14="http://schemas.microsoft.com/office/powerpoint/2010/main" val="14273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Moderator</a:t>
            </a:r>
          </a:p>
        </p:txBody>
      </p:sp>
      <p:pic>
        <p:nvPicPr>
          <p:cNvPr id="2" name="Picture Placeholder 1" title="Photo of Ms. Lizi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308" b="6308"/>
          <a:stretch>
            <a:fillRect/>
          </a:stretch>
        </p:blipFill>
        <p:spPr/>
      </p:pic>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Megan Lizik</a:t>
            </a:r>
          </a:p>
          <a:p>
            <a:pPr lvl="1"/>
            <a:r>
              <a:rPr lang="en-US" dirty="0"/>
              <a:t>Senior Evaluation Specialist and Project Officer for RESEA Evaluation</a:t>
            </a:r>
          </a:p>
          <a:p>
            <a:pPr lvl="2"/>
            <a:r>
              <a:rPr lang="en-US" dirty="0"/>
              <a:t>U.S. DOL, Chief Evaluation Office</a:t>
            </a:r>
          </a:p>
        </p:txBody>
      </p:sp>
    </p:spTree>
    <p:extLst>
      <p:ext uri="{BB962C8B-B14F-4D97-AF65-F5344CB8AC3E}">
        <p14:creationId xmlns:p14="http://schemas.microsoft.com/office/powerpoint/2010/main" val="404930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30</a:t>
            </a:fld>
            <a:endParaRPr lang="en-US"/>
          </a:p>
        </p:txBody>
      </p:sp>
      <p:sp>
        <p:nvSpPr>
          <p:cNvPr id="3" name="Title 2"/>
          <p:cNvSpPr>
            <a:spLocks noGrp="1"/>
          </p:cNvSpPr>
          <p:nvPr>
            <p:ph type="title"/>
          </p:nvPr>
        </p:nvSpPr>
        <p:spPr/>
        <p:txBody>
          <a:bodyPr>
            <a:normAutofit/>
          </a:bodyPr>
          <a:lstStyle/>
          <a:p>
            <a:r>
              <a:rPr lang="en-US" sz="3400" dirty="0"/>
              <a:t>Question 7</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Are states selected for DOL’s evaluation consortia opportunity expected to pool our full 10% of funds allocated for evaluation activities with other states? </a:t>
            </a:r>
          </a:p>
          <a:p>
            <a:endParaRPr lang="en-US" dirty="0"/>
          </a:p>
        </p:txBody>
      </p:sp>
      <p:sp>
        <p:nvSpPr>
          <p:cNvPr id="5" name="Content Placeholder 4"/>
          <p:cNvSpPr>
            <a:spLocks noGrp="1"/>
          </p:cNvSpPr>
          <p:nvPr>
            <p:ph sz="half" idx="2"/>
          </p:nvPr>
        </p:nvSpPr>
        <p:spPr/>
        <p:txBody>
          <a:bodyPr/>
          <a:lstStyle/>
          <a:p>
            <a:pPr>
              <a:lnSpc>
                <a:spcPct val="100000"/>
              </a:lnSpc>
              <a:spcBef>
                <a:spcPts val="600"/>
              </a:spcBef>
            </a:pPr>
            <a:r>
              <a:rPr lang="en-US" sz="2800" dirty="0"/>
              <a:t>Yes – pooling funds allows that funding to “go further”</a:t>
            </a:r>
          </a:p>
          <a:p>
            <a:pPr>
              <a:lnSpc>
                <a:spcPct val="100000"/>
              </a:lnSpc>
              <a:spcBef>
                <a:spcPts val="600"/>
              </a:spcBef>
            </a:pPr>
            <a:r>
              <a:rPr lang="en-US" sz="2800" dirty="0"/>
              <a:t>States can pool by:</a:t>
            </a:r>
          </a:p>
          <a:p>
            <a:pPr lvl="1">
              <a:lnSpc>
                <a:spcPct val="100000"/>
              </a:lnSpc>
              <a:spcBef>
                <a:spcPts val="600"/>
              </a:spcBef>
            </a:pPr>
            <a:r>
              <a:rPr lang="en-US" dirty="0"/>
              <a:t>Creating an MOU that specifies funding arrangements</a:t>
            </a:r>
          </a:p>
          <a:p>
            <a:pPr lvl="1">
              <a:lnSpc>
                <a:spcPct val="100000"/>
              </a:lnSpc>
              <a:spcBef>
                <a:spcPts val="600"/>
              </a:spcBef>
            </a:pPr>
            <a:r>
              <a:rPr lang="en-US" dirty="0"/>
              <a:t>Contracting or sub-granting to lead states</a:t>
            </a:r>
          </a:p>
        </p:txBody>
      </p:sp>
    </p:spTree>
    <p:extLst>
      <p:ext uri="{BB962C8B-B14F-4D97-AF65-F5344CB8AC3E}">
        <p14:creationId xmlns:p14="http://schemas.microsoft.com/office/powerpoint/2010/main" val="3478979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31</a:t>
            </a:fld>
            <a:endParaRPr lang="en-US"/>
          </a:p>
        </p:txBody>
      </p:sp>
      <p:sp>
        <p:nvSpPr>
          <p:cNvPr id="3" name="Title 2"/>
          <p:cNvSpPr>
            <a:spLocks noGrp="1"/>
          </p:cNvSpPr>
          <p:nvPr>
            <p:ph type="title"/>
          </p:nvPr>
        </p:nvSpPr>
        <p:spPr/>
        <p:txBody>
          <a:bodyPr>
            <a:normAutofit/>
          </a:bodyPr>
          <a:lstStyle/>
          <a:p>
            <a:r>
              <a:rPr lang="en-US" sz="3400" dirty="0"/>
              <a:t>Question 8</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To what extent does USDOL expect consortia members and their evaluator to follow the technical evaluation advice from the RESEA evaluation TA contractor?</a:t>
            </a:r>
          </a:p>
          <a:p>
            <a:pPr marL="0" indent="0">
              <a:buNone/>
            </a:pPr>
            <a:endParaRPr lang="en-US" dirty="0"/>
          </a:p>
        </p:txBody>
      </p:sp>
    </p:spTree>
    <p:extLst>
      <p:ext uri="{BB962C8B-B14F-4D97-AF65-F5344CB8AC3E}">
        <p14:creationId xmlns:p14="http://schemas.microsoft.com/office/powerpoint/2010/main" val="1667794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32</a:t>
            </a:fld>
            <a:endParaRPr lang="en-US"/>
          </a:p>
        </p:txBody>
      </p:sp>
      <p:sp>
        <p:nvSpPr>
          <p:cNvPr id="3" name="Title 2"/>
          <p:cNvSpPr>
            <a:spLocks noGrp="1"/>
          </p:cNvSpPr>
          <p:nvPr>
            <p:ph type="title"/>
          </p:nvPr>
        </p:nvSpPr>
        <p:spPr/>
        <p:txBody>
          <a:bodyPr>
            <a:normAutofit/>
          </a:bodyPr>
          <a:lstStyle/>
          <a:p>
            <a:r>
              <a:rPr lang="en-US" sz="3400" dirty="0"/>
              <a:t>Question 8</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To what extent does USDOL expect consortia members and their evaluator to follow the technical evaluation advice from the RESEA evaluation TA contractor?</a:t>
            </a:r>
          </a:p>
          <a:p>
            <a:endParaRPr lang="en-US" dirty="0"/>
          </a:p>
        </p:txBody>
      </p:sp>
      <p:sp>
        <p:nvSpPr>
          <p:cNvPr id="5" name="Content Placeholder 4"/>
          <p:cNvSpPr>
            <a:spLocks noGrp="1"/>
          </p:cNvSpPr>
          <p:nvPr>
            <p:ph sz="half" idx="2"/>
          </p:nvPr>
        </p:nvSpPr>
        <p:spPr/>
        <p:txBody>
          <a:bodyPr/>
          <a:lstStyle/>
          <a:p>
            <a:r>
              <a:rPr lang="en-US" sz="2800" dirty="0"/>
              <a:t>Consortia states and their evaluator are expected to collaborate with the </a:t>
            </a:r>
            <a:r>
              <a:rPr lang="en-US" sz="2800" dirty="0" err="1"/>
              <a:t>EvalTA</a:t>
            </a:r>
            <a:r>
              <a:rPr lang="en-US" sz="2800" dirty="0"/>
              <a:t> team and be responsive to its technical input</a:t>
            </a:r>
          </a:p>
          <a:p>
            <a:r>
              <a:rPr lang="en-US" sz="2800" dirty="0"/>
              <a:t>Customized support will help produce successful, high quality, evaluations</a:t>
            </a:r>
          </a:p>
        </p:txBody>
      </p:sp>
    </p:spTree>
    <p:extLst>
      <p:ext uri="{BB962C8B-B14F-4D97-AF65-F5344CB8AC3E}">
        <p14:creationId xmlns:p14="http://schemas.microsoft.com/office/powerpoint/2010/main" val="3695424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33</a:t>
            </a:fld>
            <a:endParaRPr lang="en-US"/>
          </a:p>
        </p:txBody>
      </p:sp>
      <p:sp>
        <p:nvSpPr>
          <p:cNvPr id="3" name="Title 2"/>
          <p:cNvSpPr>
            <a:spLocks noGrp="1"/>
          </p:cNvSpPr>
          <p:nvPr>
            <p:ph type="title"/>
          </p:nvPr>
        </p:nvSpPr>
        <p:spPr/>
        <p:txBody>
          <a:bodyPr>
            <a:normAutofit/>
          </a:bodyPr>
          <a:lstStyle/>
          <a:p>
            <a:r>
              <a:rPr lang="en-US" sz="3400" dirty="0"/>
              <a:t>Question 9</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What are states’ next steps in being considered for an evaluation consortium?</a:t>
            </a:r>
          </a:p>
          <a:p>
            <a:pPr marL="0" indent="0">
              <a:buNone/>
            </a:pPr>
            <a:endParaRPr lang="en-US" dirty="0"/>
          </a:p>
        </p:txBody>
      </p:sp>
    </p:spTree>
    <p:extLst>
      <p:ext uri="{BB962C8B-B14F-4D97-AF65-F5344CB8AC3E}">
        <p14:creationId xmlns:p14="http://schemas.microsoft.com/office/powerpoint/2010/main" val="3200824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34</a:t>
            </a:fld>
            <a:endParaRPr lang="en-US"/>
          </a:p>
        </p:txBody>
      </p:sp>
      <p:sp>
        <p:nvSpPr>
          <p:cNvPr id="3" name="Title 2"/>
          <p:cNvSpPr>
            <a:spLocks noGrp="1"/>
          </p:cNvSpPr>
          <p:nvPr>
            <p:ph type="title"/>
          </p:nvPr>
        </p:nvSpPr>
        <p:spPr/>
        <p:txBody>
          <a:bodyPr>
            <a:normAutofit/>
          </a:bodyPr>
          <a:lstStyle/>
          <a:p>
            <a:r>
              <a:rPr lang="en-US" sz="3400" dirty="0"/>
              <a:t>Question 9</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What are states’ next steps in being considered for an evaluation consortium?</a:t>
            </a:r>
          </a:p>
          <a:p>
            <a:endParaRPr lang="en-US" dirty="0"/>
          </a:p>
        </p:txBody>
      </p:sp>
      <p:sp>
        <p:nvSpPr>
          <p:cNvPr id="5" name="Content Placeholder 4"/>
          <p:cNvSpPr>
            <a:spLocks noGrp="1"/>
          </p:cNvSpPr>
          <p:nvPr>
            <p:ph sz="half" idx="2"/>
          </p:nvPr>
        </p:nvSpPr>
        <p:spPr/>
        <p:txBody>
          <a:bodyPr/>
          <a:lstStyle/>
          <a:p>
            <a:r>
              <a:rPr lang="en-US" sz="2400" dirty="0"/>
              <a:t>By </a:t>
            </a:r>
            <a:r>
              <a:rPr lang="en-US" sz="2400" b="1" u="sng" dirty="0"/>
              <a:t>Fri, 2/7</a:t>
            </a:r>
            <a:r>
              <a:rPr lang="en-US" sz="2400" dirty="0"/>
              <a:t>: Email </a:t>
            </a:r>
            <a:r>
              <a:rPr lang="en-US" sz="2400" dirty="0">
                <a:hlinkClick r:id="rId2"/>
              </a:rPr>
              <a:t>resea@abtassoc.com</a:t>
            </a:r>
            <a:r>
              <a:rPr lang="en-US" sz="2400" dirty="0"/>
              <a:t> describing:</a:t>
            </a:r>
          </a:p>
          <a:p>
            <a:pPr lvl="1"/>
            <a:r>
              <a:rPr lang="en-US" sz="2000" dirty="0"/>
              <a:t>The intervention(s) you might be interested in evaluating:</a:t>
            </a:r>
          </a:p>
          <a:p>
            <a:pPr lvl="2"/>
            <a:r>
              <a:rPr lang="en-US" sz="2000" dirty="0"/>
              <a:t>A component of your program (see the list from Question 5). For example:</a:t>
            </a:r>
          </a:p>
          <a:p>
            <a:pPr lvl="3"/>
            <a:r>
              <a:rPr lang="en-US" sz="1800" dirty="0"/>
              <a:t>Additional RESEA meetings</a:t>
            </a:r>
          </a:p>
          <a:p>
            <a:pPr lvl="3"/>
            <a:r>
              <a:rPr lang="en-US" sz="1800" dirty="0"/>
              <a:t>More intensive case management</a:t>
            </a:r>
          </a:p>
          <a:p>
            <a:pPr lvl="3"/>
            <a:r>
              <a:rPr lang="en-US" sz="1800" dirty="0"/>
              <a:t>Other? (see guidance)</a:t>
            </a:r>
          </a:p>
          <a:p>
            <a:pPr lvl="2"/>
            <a:r>
              <a:rPr lang="en-US" sz="2000" dirty="0"/>
              <a:t>AND/OR, your whole RESEA program</a:t>
            </a:r>
          </a:p>
          <a:p>
            <a:pPr lvl="1"/>
            <a:r>
              <a:rPr lang="en-US" sz="2000" dirty="0"/>
              <a:t>List known challenges or barriers to participation</a:t>
            </a:r>
          </a:p>
        </p:txBody>
      </p:sp>
    </p:spTree>
    <p:extLst>
      <p:ext uri="{BB962C8B-B14F-4D97-AF65-F5344CB8AC3E}">
        <p14:creationId xmlns:p14="http://schemas.microsoft.com/office/powerpoint/2010/main" val="1562226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35</a:t>
            </a:fld>
            <a:endParaRPr lang="en-US"/>
          </a:p>
        </p:txBody>
      </p:sp>
      <p:sp>
        <p:nvSpPr>
          <p:cNvPr id="3" name="Title 2"/>
          <p:cNvSpPr>
            <a:spLocks noGrp="1"/>
          </p:cNvSpPr>
          <p:nvPr>
            <p:ph type="title"/>
          </p:nvPr>
        </p:nvSpPr>
        <p:spPr/>
        <p:txBody>
          <a:bodyPr>
            <a:normAutofit/>
          </a:bodyPr>
          <a:lstStyle/>
          <a:p>
            <a:r>
              <a:rPr lang="en-US" sz="3400" dirty="0"/>
              <a:t>Question 9</a:t>
            </a:r>
          </a:p>
        </p:txBody>
      </p:sp>
      <p:sp>
        <p:nvSpPr>
          <p:cNvPr id="4" name="Content Placeholder 3"/>
          <p:cNvSpPr>
            <a:spLocks noGrp="1"/>
          </p:cNvSpPr>
          <p:nvPr>
            <p:ph sz="half" idx="1"/>
          </p:nvPr>
        </p:nvSpPr>
        <p:spPr>
          <a:xfrm>
            <a:off x="838200" y="1161144"/>
            <a:ext cx="4809067" cy="5015820"/>
          </a:xfrm>
        </p:spPr>
        <p:txBody>
          <a:bodyPr anchor="ctr"/>
          <a:lstStyle/>
          <a:p>
            <a:pPr marL="0" indent="0" algn="ctr">
              <a:buNone/>
            </a:pPr>
            <a:r>
              <a:rPr lang="en-US" sz="3200" b="1" i="1" dirty="0"/>
              <a:t>What are states’ next steps in being considered for an evaluation consortium?</a:t>
            </a:r>
          </a:p>
          <a:p>
            <a:endParaRPr lang="en-US" dirty="0"/>
          </a:p>
        </p:txBody>
      </p:sp>
      <p:sp>
        <p:nvSpPr>
          <p:cNvPr id="5" name="Content Placeholder 4"/>
          <p:cNvSpPr>
            <a:spLocks noGrp="1"/>
          </p:cNvSpPr>
          <p:nvPr>
            <p:ph sz="half" idx="2"/>
          </p:nvPr>
        </p:nvSpPr>
        <p:spPr/>
        <p:txBody>
          <a:bodyPr/>
          <a:lstStyle/>
          <a:p>
            <a:r>
              <a:rPr lang="en-US" sz="2400" u="sng" dirty="0"/>
              <a:t>Follow-up discussions</a:t>
            </a:r>
            <a:r>
              <a:rPr lang="en-US" sz="2400" dirty="0"/>
              <a:t>: DOL and the </a:t>
            </a:r>
            <a:r>
              <a:rPr lang="en-US" sz="2400" dirty="0" err="1"/>
              <a:t>EvalTA</a:t>
            </a:r>
            <a:r>
              <a:rPr lang="en-US" sz="2400" dirty="0"/>
              <a:t> team may engage states within the next 4-8 weeks, to discuss interests, options, and issues</a:t>
            </a:r>
          </a:p>
          <a:p>
            <a:r>
              <a:rPr lang="en-US" sz="2400" u="sng" dirty="0"/>
              <a:t>Form consortia</a:t>
            </a:r>
            <a:r>
              <a:rPr lang="en-US" sz="2400" dirty="0"/>
              <a:t>: Within the next 2-4 months, DOL will:</a:t>
            </a:r>
          </a:p>
          <a:p>
            <a:pPr lvl="1"/>
            <a:r>
              <a:rPr lang="en-US" sz="2000" dirty="0"/>
              <a:t>Confirm states’ interest</a:t>
            </a:r>
          </a:p>
          <a:p>
            <a:pPr lvl="1"/>
            <a:r>
              <a:rPr lang="en-US" sz="2000" dirty="0"/>
              <a:t>Identify sets of states that are promising partners</a:t>
            </a:r>
          </a:p>
          <a:p>
            <a:pPr lvl="1"/>
            <a:r>
              <a:rPr lang="en-US" sz="2000" dirty="0"/>
              <a:t>Put those states in contact</a:t>
            </a:r>
          </a:p>
          <a:p>
            <a:pPr lvl="1"/>
            <a:r>
              <a:rPr lang="en-US" sz="2000" dirty="0"/>
              <a:t>Support the development of agreements required to operate consortia</a:t>
            </a:r>
          </a:p>
        </p:txBody>
      </p:sp>
    </p:spTree>
    <p:extLst>
      <p:ext uri="{BB962C8B-B14F-4D97-AF65-F5344CB8AC3E}">
        <p14:creationId xmlns:p14="http://schemas.microsoft.com/office/powerpoint/2010/main" val="2968464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36</a:t>
            </a:fld>
            <a:endParaRPr lang="en-US" dirty="0"/>
          </a:p>
        </p:txBody>
      </p:sp>
      <p:sp>
        <p:nvSpPr>
          <p:cNvPr id="3" name="Title 2"/>
          <p:cNvSpPr>
            <a:spLocks noGrp="1"/>
          </p:cNvSpPr>
          <p:nvPr>
            <p:ph type="title"/>
          </p:nvPr>
        </p:nvSpPr>
        <p:spPr>
          <a:xfrm>
            <a:off x="805867" y="47569"/>
            <a:ext cx="8278866" cy="786384"/>
          </a:xfrm>
        </p:spPr>
        <p:txBody>
          <a:bodyPr>
            <a:normAutofit fontScale="90000"/>
          </a:bodyPr>
          <a:lstStyle/>
          <a:p>
            <a:r>
              <a:rPr lang="en-US" dirty="0"/>
              <a:t>Questions from the Chat and the Phone Lines</a:t>
            </a:r>
          </a:p>
        </p:txBody>
      </p:sp>
      <p:sp>
        <p:nvSpPr>
          <p:cNvPr id="4" name="Text Placeholder 3"/>
          <p:cNvSpPr>
            <a:spLocks noGrp="1"/>
          </p:cNvSpPr>
          <p:nvPr>
            <p:ph type="body" sz="quarter" idx="13"/>
          </p:nvPr>
        </p:nvSpPr>
        <p:spPr/>
        <p:txBody>
          <a:bodyPr/>
          <a:lstStyle/>
          <a:p>
            <a:r>
              <a:rPr lang="en-US" dirty="0"/>
              <a:t>We want to hear from you!</a:t>
            </a:r>
          </a:p>
        </p:txBody>
      </p:sp>
    </p:spTree>
    <p:extLst>
      <p:ext uri="{BB962C8B-B14F-4D97-AF65-F5344CB8AC3E}">
        <p14:creationId xmlns:p14="http://schemas.microsoft.com/office/powerpoint/2010/main" val="4055450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37</a:t>
            </a:fld>
            <a:endParaRPr lang="en-US" dirty="0"/>
          </a:p>
        </p:txBody>
      </p:sp>
      <p:sp>
        <p:nvSpPr>
          <p:cNvPr id="3" name="Title 2"/>
          <p:cNvSpPr>
            <a:spLocks noGrp="1"/>
          </p:cNvSpPr>
          <p:nvPr>
            <p:ph type="title"/>
          </p:nvPr>
        </p:nvSpPr>
        <p:spPr/>
        <p:txBody>
          <a:bodyPr/>
          <a:lstStyle/>
          <a:p>
            <a:r>
              <a:rPr lang="en-US" dirty="0"/>
              <a:t>Closing Thoughts </a:t>
            </a:r>
            <a:br>
              <a:rPr lang="en-US" dirty="0"/>
            </a:br>
            <a:r>
              <a:rPr lang="en-US" dirty="0"/>
              <a:t>and Next Steps</a:t>
            </a:r>
          </a:p>
        </p:txBody>
      </p:sp>
    </p:spTree>
    <p:extLst>
      <p:ext uri="{BB962C8B-B14F-4D97-AF65-F5344CB8AC3E}">
        <p14:creationId xmlns:p14="http://schemas.microsoft.com/office/powerpoint/2010/main" val="1714697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38</a:t>
            </a:fld>
            <a:endParaRPr lang="en-US"/>
          </a:p>
        </p:txBody>
      </p:sp>
      <p:sp>
        <p:nvSpPr>
          <p:cNvPr id="3" name="Title 2"/>
          <p:cNvSpPr>
            <a:spLocks noGrp="1"/>
          </p:cNvSpPr>
          <p:nvPr>
            <p:ph type="title"/>
          </p:nvPr>
        </p:nvSpPr>
        <p:spPr/>
        <p:txBody>
          <a:bodyPr>
            <a:normAutofit/>
          </a:bodyPr>
          <a:lstStyle/>
          <a:p>
            <a:r>
              <a:rPr lang="en-US" sz="3400" dirty="0"/>
              <a:t>Things to keep in mind…</a:t>
            </a:r>
          </a:p>
        </p:txBody>
      </p:sp>
      <p:sp>
        <p:nvSpPr>
          <p:cNvPr id="4" name="Content Placeholder 3"/>
          <p:cNvSpPr>
            <a:spLocks noGrp="1"/>
          </p:cNvSpPr>
          <p:nvPr>
            <p:ph idx="1"/>
          </p:nvPr>
        </p:nvSpPr>
        <p:spPr>
          <a:xfrm>
            <a:off x="805866" y="1137446"/>
            <a:ext cx="6839534" cy="5039517"/>
          </a:xfrm>
        </p:spPr>
        <p:txBody>
          <a:bodyPr>
            <a:normAutofit fontScale="92500" lnSpcReduction="20000"/>
          </a:bodyPr>
          <a:lstStyle/>
          <a:p>
            <a:r>
              <a:rPr lang="en-US" dirty="0"/>
              <a:t>Evaluation is an important part of your state’s continuous learning process </a:t>
            </a:r>
          </a:p>
          <a:p>
            <a:r>
              <a:rPr lang="en-US" dirty="0"/>
              <a:t>Evidence produced by evaluation can benefit </a:t>
            </a:r>
            <a:r>
              <a:rPr lang="en-US" i="1" dirty="0"/>
              <a:t>all</a:t>
            </a:r>
            <a:r>
              <a:rPr lang="en-US" dirty="0"/>
              <a:t> states</a:t>
            </a:r>
          </a:p>
          <a:p>
            <a:r>
              <a:rPr lang="en-US" dirty="0"/>
              <a:t>Take advantage of DOL’s previous and ongoing evaluation TA</a:t>
            </a:r>
          </a:p>
          <a:p>
            <a:r>
              <a:rPr lang="en-US" dirty="0"/>
              <a:t>Consider conducting pooled evaluations with other states:</a:t>
            </a:r>
          </a:p>
          <a:p>
            <a:pPr lvl="1"/>
            <a:r>
              <a:rPr lang="en-US" sz="2000" dirty="0"/>
              <a:t>Combines limited funding</a:t>
            </a:r>
          </a:p>
          <a:p>
            <a:pPr lvl="1"/>
            <a:r>
              <a:rPr lang="en-US" sz="2000" dirty="0"/>
              <a:t>Allows for larger sample sizes </a:t>
            </a:r>
          </a:p>
          <a:p>
            <a:pPr lvl="1"/>
            <a:r>
              <a:rPr lang="en-US" sz="2000" dirty="0"/>
              <a:t>Can potentially detect effects and demonstrate effectiveness within a more reasonable timeframe. </a:t>
            </a:r>
          </a:p>
          <a:p>
            <a:pPr lvl="1"/>
            <a:r>
              <a:rPr lang="en-US" sz="2000" u="sng" dirty="0"/>
              <a:t>Current opportunity for additional technical assistance to consortium</a:t>
            </a:r>
          </a:p>
          <a:p>
            <a:pPr marL="0" indent="0">
              <a:buNone/>
            </a:pPr>
            <a:endParaRPr lang="en-US" dirty="0"/>
          </a:p>
        </p:txBody>
      </p:sp>
      <p:graphicFrame>
        <p:nvGraphicFramePr>
          <p:cNvPr id="5" name="Diagram 4" descr="The continuous learning process is a cycle with four main components: plan a change to your program, implement that change, study the effect of the change on relevant outcomes, and use the evaluation findings to improve and refine the program. " title="Continuous Learning Cycle"/>
          <p:cNvGraphicFramePr/>
          <p:nvPr>
            <p:extLst>
              <p:ext uri="{D42A27DB-BD31-4B8C-83A1-F6EECF244321}">
                <p14:modId xmlns:p14="http://schemas.microsoft.com/office/powerpoint/2010/main" val="1324503010"/>
              </p:ext>
            </p:extLst>
          </p:nvPr>
        </p:nvGraphicFramePr>
        <p:xfrm>
          <a:off x="7645400" y="1137446"/>
          <a:ext cx="3786908" cy="2874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325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39</a:t>
            </a:fld>
            <a:endParaRPr lang="en-US"/>
          </a:p>
        </p:txBody>
      </p:sp>
      <p:sp>
        <p:nvSpPr>
          <p:cNvPr id="3" name="Title 2"/>
          <p:cNvSpPr>
            <a:spLocks noGrp="1"/>
          </p:cNvSpPr>
          <p:nvPr>
            <p:ph type="title"/>
          </p:nvPr>
        </p:nvSpPr>
        <p:spPr/>
        <p:txBody>
          <a:bodyPr/>
          <a:lstStyle/>
          <a:p>
            <a:r>
              <a:rPr lang="en-US" dirty="0"/>
              <a:t>Resources:</a:t>
            </a:r>
          </a:p>
        </p:txBody>
      </p:sp>
      <p:sp>
        <p:nvSpPr>
          <p:cNvPr id="4" name="Content Placeholder 3"/>
          <p:cNvSpPr>
            <a:spLocks noGrp="1"/>
          </p:cNvSpPr>
          <p:nvPr>
            <p:ph sz="half" idx="1"/>
          </p:nvPr>
        </p:nvSpPr>
        <p:spPr/>
        <p:txBody>
          <a:bodyPr/>
          <a:lstStyle/>
          <a:p>
            <a:r>
              <a:rPr lang="en-US" dirty="0" err="1"/>
              <a:t>WorkforceGPS</a:t>
            </a:r>
            <a:r>
              <a:rPr lang="en-US" dirty="0"/>
              <a:t>: RESEA Evidence and Evaluation Resources </a:t>
            </a:r>
          </a:p>
          <a:p>
            <a:pPr lvl="1"/>
            <a:r>
              <a:rPr lang="en-US" dirty="0"/>
              <a:t>This page provides links to relevant RESEA guidance and RESEA evaluation TEA products.</a:t>
            </a:r>
          </a:p>
          <a:p>
            <a:pPr lvl="2"/>
            <a:r>
              <a:rPr lang="en-US" dirty="0">
                <a:hlinkClick r:id="rId2"/>
              </a:rPr>
              <a:t>https://clear.dol.gov/reemployment-services-and-eligibility-assessments-resea</a:t>
            </a:r>
            <a:endParaRPr lang="en-US" dirty="0"/>
          </a:p>
          <a:p>
            <a:r>
              <a:rPr lang="en-US" dirty="0" err="1"/>
              <a:t>WorkforceGPS</a:t>
            </a:r>
            <a:r>
              <a:rPr lang="en-US" dirty="0"/>
              <a:t> Evaluation and Research Hub </a:t>
            </a:r>
          </a:p>
          <a:p>
            <a:pPr lvl="1"/>
            <a:r>
              <a:rPr lang="en-US" dirty="0"/>
              <a:t>This page provides links to a broader set of more general evaluation resources.</a:t>
            </a:r>
          </a:p>
          <a:p>
            <a:pPr lvl="2"/>
            <a:r>
              <a:rPr lang="en-US" dirty="0">
                <a:hlinkClick r:id="rId3"/>
              </a:rPr>
              <a:t>https://evalhub.workforcegps.org/about </a:t>
            </a:r>
            <a:endParaRPr lang="en-US" dirty="0"/>
          </a:p>
          <a:p>
            <a:endParaRPr lang="en-US" dirty="0"/>
          </a:p>
        </p:txBody>
      </p:sp>
      <p:sp>
        <p:nvSpPr>
          <p:cNvPr id="5" name="Content Placeholder 4"/>
          <p:cNvSpPr>
            <a:spLocks noGrp="1"/>
          </p:cNvSpPr>
          <p:nvPr>
            <p:ph sz="half" idx="2"/>
          </p:nvPr>
        </p:nvSpPr>
        <p:spPr/>
        <p:txBody>
          <a:bodyPr/>
          <a:lstStyle/>
          <a:p>
            <a:pPr lvl="1" indent="-274320">
              <a:spcBef>
                <a:spcPts val="3000"/>
              </a:spcBef>
              <a:buClr>
                <a:schemeClr val="accent2"/>
              </a:buClr>
              <a:buFont typeface="Wingdings 2" panose="05020102010507070707" pitchFamily="18" charset="2"/>
              <a:buChar char="¡"/>
            </a:pPr>
            <a:r>
              <a:rPr lang="en-US" sz="2000" i="0" dirty="0">
                <a:solidFill>
                  <a:schemeClr val="tx1"/>
                </a:solidFill>
              </a:rPr>
              <a:t>WIOA Evaluation Toolkit: Key Elements for State Workforce Agencies</a:t>
            </a:r>
          </a:p>
          <a:p>
            <a:pPr lvl="1"/>
            <a:r>
              <a:rPr lang="en-US" dirty="0"/>
              <a:t>This toolkit is provides a basic overview of evaluation elements for WIOA program management purposes and a two-part quick action planner to assess evaluation readiness.</a:t>
            </a:r>
          </a:p>
          <a:p>
            <a:pPr lvl="2"/>
            <a:r>
              <a:rPr lang="en-US" dirty="0"/>
              <a:t>https://evalhub.workforcegps.org/-/media/Global-Site/Content/ETA-Webinars/2018/10---October/20181002_An_Evaluation_Readiness_Assessment/WIOA-Evaluation-Toolkit-for-States-as-of-July-2018.ashx</a:t>
            </a:r>
          </a:p>
          <a:p>
            <a:pPr lvl="1" indent="-274320">
              <a:spcBef>
                <a:spcPts val="3000"/>
              </a:spcBef>
              <a:buClr>
                <a:schemeClr val="accent2"/>
              </a:buClr>
              <a:buFont typeface="Wingdings 2" panose="05020102010507070707" pitchFamily="18" charset="2"/>
              <a:buChar char="¡"/>
            </a:pPr>
            <a:r>
              <a:rPr lang="en-US" sz="2000" i="0" dirty="0">
                <a:solidFill>
                  <a:schemeClr val="tx1"/>
                </a:solidFill>
              </a:rPr>
              <a:t>Evaluation &amp; Evidence Guidance</a:t>
            </a:r>
          </a:p>
          <a:p>
            <a:pPr marL="560070" lvl="1" indent="-285750">
              <a:buFont typeface="Arial" panose="020B0604020202020204" pitchFamily="34" charset="0"/>
              <a:buChar char="•"/>
            </a:pPr>
            <a:r>
              <a:rPr lang="en-US" i="0" dirty="0">
                <a:hlinkClick r:id="rId4"/>
              </a:rPr>
              <a:t>TEGL 06-19</a:t>
            </a:r>
            <a:r>
              <a:rPr lang="en-US" i="0" dirty="0"/>
              <a:t> and </a:t>
            </a:r>
            <a:r>
              <a:rPr lang="en-US" i="0" dirty="0">
                <a:hlinkClick r:id="rId5"/>
              </a:rPr>
              <a:t>UIPL 01-20</a:t>
            </a:r>
            <a:r>
              <a:rPr lang="en-US" i="0" dirty="0"/>
              <a:t>: Expectations for States Implementing the RESEA Program Requirements for Conducting Evaluations and Building Program Evidence.</a:t>
            </a:r>
            <a:endParaRPr lang="en-US" sz="2000" i="0" dirty="0">
              <a:solidFill>
                <a:schemeClr val="tx1"/>
              </a:solidFill>
            </a:endParaRPr>
          </a:p>
          <a:p>
            <a:endParaRPr lang="en-US" dirty="0"/>
          </a:p>
        </p:txBody>
      </p:sp>
    </p:spTree>
    <p:extLst>
      <p:ext uri="{BB962C8B-B14F-4D97-AF65-F5344CB8AC3E}">
        <p14:creationId xmlns:p14="http://schemas.microsoft.com/office/powerpoint/2010/main" val="390783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This Q&amp;A Session Aims to…</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r>
              <a:rPr lang="en-US" dirty="0"/>
              <a:t>Answer common questions about evaluation consortia</a:t>
            </a:r>
          </a:p>
          <a:p>
            <a:pPr lvl="1"/>
            <a:r>
              <a:rPr lang="en-US" dirty="0"/>
              <a:t>How will they be formed?</a:t>
            </a:r>
          </a:p>
          <a:p>
            <a:pPr lvl="1"/>
            <a:r>
              <a:rPr lang="en-US" dirty="0"/>
              <a:t>How might they operate?</a:t>
            </a:r>
          </a:p>
          <a:p>
            <a:pPr lvl="1"/>
            <a:r>
              <a:rPr lang="en-US" dirty="0"/>
              <a:t>What are some of the potential benefits of our participation?</a:t>
            </a:r>
          </a:p>
          <a:p>
            <a:r>
              <a:rPr lang="en-US" dirty="0"/>
              <a:t>Give states ample time and opportunity to ask additional questions</a:t>
            </a:r>
          </a:p>
          <a:p>
            <a:pPr lvl="1"/>
            <a:r>
              <a:rPr lang="en-US" dirty="0"/>
              <a:t>In the chat box</a:t>
            </a:r>
          </a:p>
          <a:p>
            <a:pPr lvl="1"/>
            <a:r>
              <a:rPr lang="en-US" dirty="0"/>
              <a:t>Over the phone</a:t>
            </a:r>
          </a:p>
        </p:txBody>
      </p:sp>
    </p:spTree>
    <p:extLst>
      <p:ext uri="{BB962C8B-B14F-4D97-AF65-F5344CB8AC3E}">
        <p14:creationId xmlns:p14="http://schemas.microsoft.com/office/powerpoint/2010/main" val="409103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40</a:t>
            </a:fld>
            <a:endParaRPr lang="en-US"/>
          </a:p>
        </p:txBody>
      </p:sp>
      <p:sp>
        <p:nvSpPr>
          <p:cNvPr id="3" name="Title 2"/>
          <p:cNvSpPr>
            <a:spLocks noGrp="1"/>
          </p:cNvSpPr>
          <p:nvPr>
            <p:ph type="title"/>
          </p:nvPr>
        </p:nvSpPr>
        <p:spPr/>
        <p:txBody>
          <a:bodyPr/>
          <a:lstStyle/>
          <a:p>
            <a:r>
              <a:rPr lang="en-US" dirty="0"/>
              <a:t>Resources:</a:t>
            </a:r>
          </a:p>
        </p:txBody>
      </p:sp>
      <p:sp>
        <p:nvSpPr>
          <p:cNvPr id="4" name="Content Placeholder 3"/>
          <p:cNvSpPr>
            <a:spLocks noGrp="1"/>
          </p:cNvSpPr>
          <p:nvPr>
            <p:ph sz="half" idx="1"/>
          </p:nvPr>
        </p:nvSpPr>
        <p:spPr/>
        <p:txBody>
          <a:bodyPr/>
          <a:lstStyle/>
          <a:p>
            <a:r>
              <a:rPr lang="en-US" dirty="0"/>
              <a:t>CLEAR RESEA Tab </a:t>
            </a:r>
          </a:p>
          <a:p>
            <a:pPr lvl="1"/>
            <a:r>
              <a:rPr lang="en-US" dirty="0"/>
              <a:t>This page lists RESEA-related evidence resources, including RESEA intervention ratings.</a:t>
            </a:r>
          </a:p>
          <a:p>
            <a:pPr lvl="2"/>
            <a:r>
              <a:rPr lang="en-US" dirty="0">
                <a:hlinkClick r:id="rId2"/>
              </a:rPr>
              <a:t>https://clear.dol.gov/reemployment-services-and-eligibility-assessments-resea</a:t>
            </a:r>
            <a:endParaRPr lang="en-US" dirty="0"/>
          </a:p>
          <a:p>
            <a:r>
              <a:rPr lang="en-US" dirty="0"/>
              <a:t>CLEAR Reemployment Synthesis </a:t>
            </a:r>
          </a:p>
          <a:p>
            <a:pPr lvl="1"/>
            <a:r>
              <a:rPr lang="en-US" dirty="0"/>
              <a:t>This document describes reemployment interventions whose impacts have been evaluated, and the findings of those impact studies.</a:t>
            </a:r>
          </a:p>
          <a:p>
            <a:pPr lvl="2"/>
            <a:r>
              <a:rPr lang="en-US" dirty="0">
                <a:hlinkClick r:id="rId2"/>
              </a:rPr>
              <a:t>https://clear.dol.gov/reemployment-services-and-eligibility-assessments-resea</a:t>
            </a:r>
            <a:endParaRPr lang="en-US" dirty="0"/>
          </a:p>
          <a:p>
            <a:endParaRPr lang="en-US" dirty="0"/>
          </a:p>
        </p:txBody>
      </p:sp>
      <p:sp>
        <p:nvSpPr>
          <p:cNvPr id="5" name="Content Placeholder 4"/>
          <p:cNvSpPr>
            <a:spLocks noGrp="1"/>
          </p:cNvSpPr>
          <p:nvPr>
            <p:ph sz="half" idx="2"/>
          </p:nvPr>
        </p:nvSpPr>
        <p:spPr/>
        <p:txBody>
          <a:bodyPr/>
          <a:lstStyle/>
          <a:p>
            <a:r>
              <a:rPr lang="en-US" dirty="0"/>
              <a:t>CLEAR Causal Evidence Guidelines, Version 2.1 </a:t>
            </a:r>
          </a:p>
          <a:p>
            <a:pPr lvl="1"/>
            <a:r>
              <a:rPr lang="en-US" dirty="0"/>
              <a:t>This document describes  the Clearinghouse for Labor Evaluation and Research (CLEAR) guidelines for rating the strength of causal evidence presented in causal studies.</a:t>
            </a:r>
          </a:p>
          <a:p>
            <a:pPr lvl="2"/>
            <a:r>
              <a:rPr lang="en-US" dirty="0"/>
              <a:t>https://clear.dol.gov/sites/default/files/CLEAR_EvidenceGuidelines_V2.1_0.pdf</a:t>
            </a:r>
          </a:p>
          <a:p>
            <a:r>
              <a:rPr lang="en-US" dirty="0"/>
              <a:t>CLEAR Guidelines for Reviewing Implementation Studies </a:t>
            </a:r>
          </a:p>
          <a:p>
            <a:pPr lvl="1"/>
            <a:r>
              <a:rPr lang="en-US" dirty="0"/>
              <a:t>This document describes  the Clearinghouse for Labor Evaluation and Research (CLEAR) guidelines for reviewing the technical qualities of and findings from implementation studies.</a:t>
            </a:r>
          </a:p>
          <a:p>
            <a:pPr lvl="2"/>
            <a:r>
              <a:rPr lang="en-US" dirty="0">
                <a:hlinkClick r:id="rId3"/>
              </a:rPr>
              <a:t>https://clear.dol.gov/reference-documents/clearinghouse-labor-evaluation-and-research-clear-guidelines-reviewing-0</a:t>
            </a:r>
            <a:endParaRPr lang="en-US" dirty="0"/>
          </a:p>
          <a:p>
            <a:endParaRPr lang="en-US" dirty="0"/>
          </a:p>
        </p:txBody>
      </p:sp>
    </p:spTree>
    <p:extLst>
      <p:ext uri="{BB962C8B-B14F-4D97-AF65-F5344CB8AC3E}">
        <p14:creationId xmlns:p14="http://schemas.microsoft.com/office/powerpoint/2010/main" val="2354478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41</a:t>
            </a:fld>
            <a:endParaRPr lang="en-US"/>
          </a:p>
        </p:txBody>
      </p:sp>
      <p:sp>
        <p:nvSpPr>
          <p:cNvPr id="3" name="Title 2"/>
          <p:cNvSpPr>
            <a:spLocks noGrp="1"/>
          </p:cNvSpPr>
          <p:nvPr>
            <p:ph type="title"/>
          </p:nvPr>
        </p:nvSpPr>
        <p:spPr/>
        <p:txBody>
          <a:bodyPr>
            <a:normAutofit/>
          </a:bodyPr>
          <a:lstStyle/>
          <a:p>
            <a:r>
              <a:rPr lang="en-US" sz="3400" dirty="0"/>
              <a:t>Upcoming RESEA Implementation Study Activity</a:t>
            </a:r>
          </a:p>
        </p:txBody>
      </p:sp>
      <p:sp>
        <p:nvSpPr>
          <p:cNvPr id="4" name="Content Placeholder 3"/>
          <p:cNvSpPr>
            <a:spLocks noGrp="1"/>
          </p:cNvSpPr>
          <p:nvPr>
            <p:ph idx="1"/>
          </p:nvPr>
        </p:nvSpPr>
        <p:spPr/>
        <p:txBody>
          <a:bodyPr/>
          <a:lstStyle/>
          <a:p>
            <a:r>
              <a:rPr lang="en-US" dirty="0"/>
              <a:t>Survey of all states</a:t>
            </a:r>
          </a:p>
          <a:p>
            <a:r>
              <a:rPr lang="en-US" dirty="0"/>
              <a:t>Site visits to 10 randomly selected states </a:t>
            </a:r>
          </a:p>
          <a:p>
            <a:pPr lvl="1"/>
            <a:r>
              <a:rPr lang="en-US" dirty="0"/>
              <a:t>If selected for a visit, expect notification very soon.</a:t>
            </a:r>
          </a:p>
          <a:p>
            <a:pPr lvl="1"/>
            <a:r>
              <a:rPr lang="en-US" dirty="0"/>
              <a:t>The implementation study team will then contact you to arrange visits in February or early March.</a:t>
            </a:r>
          </a:p>
          <a:p>
            <a:endParaRPr lang="en-US" dirty="0"/>
          </a:p>
        </p:txBody>
      </p:sp>
    </p:spTree>
    <p:extLst>
      <p:ext uri="{BB962C8B-B14F-4D97-AF65-F5344CB8AC3E}">
        <p14:creationId xmlns:p14="http://schemas.microsoft.com/office/powerpoint/2010/main" val="1336734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42</a:t>
            </a:fld>
            <a:endParaRPr lang="en-US" dirty="0"/>
          </a:p>
        </p:txBody>
      </p:sp>
      <p:sp>
        <p:nvSpPr>
          <p:cNvPr id="3" name="Title 2"/>
          <p:cNvSpPr>
            <a:spLocks noGrp="1"/>
          </p:cNvSpPr>
          <p:nvPr>
            <p:ph type="title"/>
          </p:nvPr>
        </p:nvSpPr>
        <p:spPr/>
        <p:txBody>
          <a:bodyPr/>
          <a:lstStyle/>
          <a:p>
            <a:r>
              <a:rPr lang="en-US" dirty="0"/>
              <a:t>Contact Information</a:t>
            </a:r>
          </a:p>
        </p:txBody>
      </p:sp>
      <p:sp>
        <p:nvSpPr>
          <p:cNvPr id="4" name="Content Placeholder 3"/>
          <p:cNvSpPr>
            <a:spLocks noGrp="1"/>
          </p:cNvSpPr>
          <p:nvPr>
            <p:ph idx="1"/>
          </p:nvPr>
        </p:nvSpPr>
        <p:spPr/>
        <p:txBody>
          <a:bodyPr>
            <a:normAutofit/>
          </a:bodyPr>
          <a:lstStyle/>
          <a:p>
            <a:r>
              <a:rPr lang="en-US" dirty="0"/>
              <a:t>Larry Burns</a:t>
            </a:r>
          </a:p>
          <a:p>
            <a:pPr lvl="1"/>
            <a:r>
              <a:rPr lang="en-US" dirty="0"/>
              <a:t>Reemployment Coordinator</a:t>
            </a:r>
          </a:p>
          <a:p>
            <a:pPr lvl="2"/>
            <a:r>
              <a:rPr lang="en-US" dirty="0"/>
              <a:t>U.S. DOL– Office Of Unemployment Insurance</a:t>
            </a:r>
          </a:p>
          <a:p>
            <a:pPr lvl="3"/>
            <a:r>
              <a:rPr lang="en-US" dirty="0">
                <a:hlinkClick r:id="rId2"/>
              </a:rPr>
              <a:t>Burns.Lawrence@dol.gov</a:t>
            </a:r>
            <a:endParaRPr lang="en-US" dirty="0"/>
          </a:p>
          <a:p>
            <a:pPr lvl="3"/>
            <a:endParaRPr lang="en-US" dirty="0"/>
          </a:p>
          <a:p>
            <a:r>
              <a:rPr lang="en-US" dirty="0"/>
              <a:t>Megan Lizik</a:t>
            </a:r>
          </a:p>
          <a:p>
            <a:pPr lvl="1"/>
            <a:r>
              <a:rPr lang="en-US" dirty="0"/>
              <a:t>Senior Evaluation Specialist and Project Officer</a:t>
            </a:r>
          </a:p>
          <a:p>
            <a:pPr lvl="2"/>
            <a:r>
              <a:rPr lang="en-US" dirty="0"/>
              <a:t>U.S. DOL– Chief Evaluation Office</a:t>
            </a:r>
          </a:p>
          <a:p>
            <a:pPr lvl="3"/>
            <a:r>
              <a:rPr lang="en-US" dirty="0">
                <a:hlinkClick r:id="rId3"/>
              </a:rPr>
              <a:t>Lizik.Megan@dol.gov</a:t>
            </a:r>
            <a:endParaRPr lang="en-US" dirty="0"/>
          </a:p>
          <a:p>
            <a:pPr lvl="3"/>
            <a:endParaRPr lang="en-US" dirty="0"/>
          </a:p>
          <a:p>
            <a:r>
              <a:rPr lang="en-US" dirty="0"/>
              <a:t>Andrew Clarkwest</a:t>
            </a:r>
          </a:p>
          <a:p>
            <a:pPr lvl="1"/>
            <a:r>
              <a:rPr lang="en-US" dirty="0"/>
              <a:t>Senior Associate</a:t>
            </a:r>
          </a:p>
          <a:p>
            <a:pPr lvl="2"/>
            <a:r>
              <a:rPr lang="en-US" dirty="0"/>
              <a:t>Abt Associates</a:t>
            </a:r>
          </a:p>
          <a:p>
            <a:pPr lvl="3"/>
            <a:r>
              <a:rPr lang="en-US" dirty="0"/>
              <a:t>Andrew_Clarkwest@abtassoc.com</a:t>
            </a:r>
          </a:p>
        </p:txBody>
      </p:sp>
      <p:sp>
        <p:nvSpPr>
          <p:cNvPr id="5" name="Content Placeholder 4">
            <a:extLst>
              <a:ext uri="{FF2B5EF4-FFF2-40B4-BE49-F238E27FC236}">
                <a16:creationId xmlns:a16="http://schemas.microsoft.com/office/drawing/2014/main" id="{6EC64D59-29FA-4179-A338-CB713E8B3EEB}"/>
              </a:ext>
            </a:extLst>
          </p:cNvPr>
          <p:cNvSpPr txBox="1">
            <a:spLocks/>
          </p:cNvSpPr>
          <p:nvPr/>
        </p:nvSpPr>
        <p:spPr>
          <a:xfrm>
            <a:off x="8232349" y="5197142"/>
            <a:ext cx="3654851" cy="97982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30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600" i="1" kern="1200">
                <a:solidFill>
                  <a:schemeClr val="accent3">
                    <a:lumMod val="90000"/>
                    <a:lumOff val="10000"/>
                  </a:schemeClr>
                </a:solidFill>
                <a:latin typeface="+mn-lt"/>
                <a:ea typeface="+mn-ea"/>
                <a:cs typeface="+mn-cs"/>
              </a:defRPr>
            </a:lvl2pPr>
            <a:lvl3pPr marL="365760" indent="0" algn="l" defTabSz="914400" rtl="0" eaLnBrk="1" latinLnBrk="0" hangingPunct="1">
              <a:lnSpc>
                <a:spcPct val="90000"/>
              </a:lnSpc>
              <a:spcBef>
                <a:spcPts val="400"/>
              </a:spcBef>
              <a:buClr>
                <a:schemeClr val="accent1"/>
              </a:buClr>
              <a:buFontTx/>
              <a:buNone/>
              <a:defRPr sz="1400" b="1" kern="1200">
                <a:solidFill>
                  <a:schemeClr val="tx1"/>
                </a:solidFill>
                <a:latin typeface="+mn-lt"/>
                <a:ea typeface="+mn-ea"/>
                <a:cs typeface="+mn-cs"/>
              </a:defRPr>
            </a:lvl3pPr>
            <a:lvl4pPr marL="914400" indent="-274320" algn="l" defTabSz="914400" rtl="0" eaLnBrk="1" latinLnBrk="0" hangingPunct="1">
              <a:lnSpc>
                <a:spcPct val="90000"/>
              </a:lnSpc>
              <a:spcBef>
                <a:spcPts val="1200"/>
              </a:spcBef>
              <a:buClr>
                <a:schemeClr val="accent6"/>
              </a:buClr>
              <a:buSzPct val="90000"/>
              <a:buFont typeface="Wingdings" panose="05000000000000000000" pitchFamily="2" charset="2"/>
              <a:buChar char=""/>
              <a:defRPr sz="1300" i="1" kern="1200">
                <a:solidFill>
                  <a:schemeClr val="accent1"/>
                </a:solidFill>
                <a:latin typeface="+mn-lt"/>
                <a:ea typeface="+mn-ea"/>
                <a:cs typeface="+mn-cs"/>
              </a:defRPr>
            </a:lvl4pPr>
            <a:lvl5pPr marL="914400" indent="-274320" algn="l" defTabSz="914400" rtl="0" eaLnBrk="1" latinLnBrk="0" hangingPunct="1">
              <a:lnSpc>
                <a:spcPct val="90000"/>
              </a:lnSpc>
              <a:spcBef>
                <a:spcPts val="200"/>
              </a:spcBef>
              <a:buClr>
                <a:schemeClr val="accent2"/>
              </a:buClr>
              <a:buSzPct val="120000"/>
              <a:buFont typeface="Wingdings" panose="05000000000000000000" pitchFamily="2" charset="2"/>
              <a:buChar char=""/>
              <a:defRPr sz="1300" b="0" i="0" kern="1200" spc="50" baseline="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95000"/>
              </a:lnSpc>
              <a:spcBef>
                <a:spcPts val="1200"/>
              </a:spcBef>
              <a:buClr>
                <a:srgbClr val="7A232F"/>
              </a:buClr>
            </a:pPr>
            <a:r>
              <a:rPr lang="en-US" sz="2400" dirty="0">
                <a:solidFill>
                  <a:srgbClr val="9E1C30"/>
                </a:solidFill>
                <a:effectLst/>
                <a:latin typeface="Calibri" panose="020F0502020204030204"/>
                <a:ea typeface="+mn-ea"/>
                <a:cs typeface="+mn-cs"/>
              </a:rPr>
              <a:t>RESEA </a:t>
            </a:r>
            <a:r>
              <a:rPr lang="en-US" sz="2400" dirty="0" err="1">
                <a:solidFill>
                  <a:srgbClr val="9E1C30"/>
                </a:solidFill>
                <a:effectLst/>
                <a:latin typeface="Calibri" panose="020F0502020204030204"/>
                <a:ea typeface="+mn-ea"/>
                <a:cs typeface="+mn-cs"/>
              </a:rPr>
              <a:t>EvalTA</a:t>
            </a:r>
            <a:r>
              <a:rPr lang="en-US" sz="2400" dirty="0">
                <a:solidFill>
                  <a:srgbClr val="9E1C30"/>
                </a:solidFill>
                <a:effectLst/>
                <a:latin typeface="Calibri" panose="020F0502020204030204"/>
                <a:ea typeface="+mn-ea"/>
                <a:cs typeface="+mn-cs"/>
              </a:rPr>
              <a:t> Inbox</a:t>
            </a:r>
          </a:p>
          <a:p>
            <a:pPr lvl="3" indent="-457200">
              <a:lnSpc>
                <a:spcPct val="95000"/>
              </a:lnSpc>
              <a:spcBef>
                <a:spcPts val="400"/>
              </a:spcBef>
              <a:buClr>
                <a:srgbClr val="073445">
                  <a:lumMod val="90000"/>
                  <a:lumOff val="10000"/>
                </a:srgbClr>
              </a:buClr>
              <a:buSzTx/>
            </a:pPr>
            <a:r>
              <a:rPr lang="en-US" sz="1800" i="0" u="sng" dirty="0">
                <a:solidFill>
                  <a:srgbClr val="005A7C"/>
                </a:solidFill>
              </a:rPr>
              <a:t>RESEA@abtassoc.com</a:t>
            </a:r>
          </a:p>
          <a:p>
            <a:pPr lvl="3"/>
            <a:endParaRPr lang="en-US" dirty="0"/>
          </a:p>
        </p:txBody>
      </p:sp>
    </p:spTree>
    <p:extLst>
      <p:ext uri="{BB962C8B-B14F-4D97-AF65-F5344CB8AC3E}">
        <p14:creationId xmlns:p14="http://schemas.microsoft.com/office/powerpoint/2010/main" val="3827353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412711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Overview of Evaluation Consortia</a:t>
            </a:r>
          </a:p>
        </p:txBody>
      </p:sp>
      <p:pic>
        <p:nvPicPr>
          <p:cNvPr id="2" name="Picture Placeholder 1" title="Photo of Ms. Gilbert"/>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38665" y="2590404"/>
            <a:ext cx="1460992" cy="2133600"/>
          </a:xfrm>
        </p:spPr>
      </p:pic>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Gay Gilbert</a:t>
            </a:r>
          </a:p>
          <a:p>
            <a:pPr lvl="1"/>
            <a:r>
              <a:rPr lang="en-US" dirty="0"/>
              <a:t>Administrator</a:t>
            </a:r>
          </a:p>
          <a:p>
            <a:pPr lvl="2"/>
            <a:r>
              <a:rPr lang="en-US" dirty="0"/>
              <a:t>Office of Unemployment Insurance, Employment &amp; Training Administration, U.S. Department of Labor</a:t>
            </a:r>
          </a:p>
        </p:txBody>
      </p:sp>
    </p:spTree>
    <p:extLst>
      <p:ext uri="{BB962C8B-B14F-4D97-AF65-F5344CB8AC3E}">
        <p14:creationId xmlns:p14="http://schemas.microsoft.com/office/powerpoint/2010/main" val="226570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6</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noAutofit/>
          </a:bodyPr>
          <a:lstStyle/>
          <a:p>
            <a:r>
              <a:rPr lang="en-US" sz="3400" dirty="0"/>
              <a:t>What are DOL’s expectations for State RESEA Evaluations?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a:xfrm>
            <a:off x="839788" y="999279"/>
            <a:ext cx="10515600" cy="1142788"/>
          </a:xfrm>
        </p:spPr>
        <p:txBody>
          <a:bodyPr>
            <a:normAutofit/>
          </a:bodyPr>
          <a:lstStyle/>
          <a:p>
            <a:pPr algn="ctr"/>
            <a:r>
              <a:rPr lang="en-US" u="sng" dirty="0"/>
              <a:t>States are expected to begin evaluations of RESEA interventions/service delivery strategies no later than during FY 2020</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1989667" y="2404533"/>
            <a:ext cx="8229600" cy="3785130"/>
          </a:xfrm>
        </p:spPr>
        <p:txBody>
          <a:bodyPr/>
          <a:lstStyle/>
          <a:p>
            <a:r>
              <a:rPr lang="en-US" dirty="0"/>
              <a:t>RESEA is a new program</a:t>
            </a:r>
          </a:p>
          <a:p>
            <a:r>
              <a:rPr lang="en-US" dirty="0"/>
              <a:t>Expanded causal evidence is needed to support funding requirements</a:t>
            </a:r>
          </a:p>
          <a:p>
            <a:r>
              <a:rPr lang="en-US" dirty="0"/>
              <a:t>Rigorous impact evaluations are multi-year efforts</a:t>
            </a:r>
          </a:p>
          <a:p>
            <a:r>
              <a:rPr lang="en-US" dirty="0"/>
              <a:t>RESEA state plan requires a description of how the state is meeting/plans to meet the evidence and evaluation requirements</a:t>
            </a:r>
          </a:p>
          <a:p>
            <a:endParaRPr lang="en-US" dirty="0"/>
          </a:p>
        </p:txBody>
      </p:sp>
    </p:spTree>
    <p:extLst>
      <p:ext uri="{BB962C8B-B14F-4D97-AF65-F5344CB8AC3E}">
        <p14:creationId xmlns:p14="http://schemas.microsoft.com/office/powerpoint/2010/main" val="44620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7</a:t>
            </a:fld>
            <a:endParaRPr lang="en-US"/>
          </a:p>
        </p:txBody>
      </p:sp>
      <p:sp>
        <p:nvSpPr>
          <p:cNvPr id="3" name="Title 2"/>
          <p:cNvSpPr>
            <a:spLocks noGrp="1"/>
          </p:cNvSpPr>
          <p:nvPr>
            <p:ph type="title"/>
          </p:nvPr>
        </p:nvSpPr>
        <p:spPr/>
        <p:txBody>
          <a:bodyPr>
            <a:normAutofit/>
          </a:bodyPr>
          <a:lstStyle/>
          <a:p>
            <a:r>
              <a:rPr lang="en-US" sz="3400" dirty="0"/>
              <a:t>Three Ways to Improve Quality of Impact Evaluations</a:t>
            </a:r>
          </a:p>
        </p:txBody>
      </p:sp>
      <p:sp>
        <p:nvSpPr>
          <p:cNvPr id="4" name="Content Placeholder 3"/>
          <p:cNvSpPr>
            <a:spLocks noGrp="1"/>
          </p:cNvSpPr>
          <p:nvPr>
            <p:ph idx="1"/>
          </p:nvPr>
        </p:nvSpPr>
        <p:spPr/>
        <p:txBody>
          <a:bodyPr>
            <a:normAutofit/>
          </a:bodyPr>
          <a:lstStyle/>
          <a:p>
            <a:pPr marL="514350" indent="-514350">
              <a:buFont typeface="+mj-lt"/>
              <a:buAutoNum type="arabicPeriod"/>
            </a:pPr>
            <a:r>
              <a:rPr lang="en-US" sz="2800" dirty="0"/>
              <a:t>Use a strong design (like random assignment)</a:t>
            </a:r>
          </a:p>
          <a:p>
            <a:pPr marL="514350" indent="-514350">
              <a:buFont typeface="+mj-lt"/>
              <a:buAutoNum type="arabicPeriod"/>
            </a:pPr>
            <a:r>
              <a:rPr lang="en-US" sz="2800" dirty="0"/>
              <a:t>Obtain a large enough sample</a:t>
            </a:r>
          </a:p>
          <a:p>
            <a:pPr marL="514350" indent="-514350">
              <a:buFont typeface="+mj-lt"/>
              <a:buAutoNum type="arabicPeriod"/>
            </a:pPr>
            <a:r>
              <a:rPr lang="en-US" sz="2800" dirty="0"/>
              <a:t>Work with an experienced independent evaluator</a:t>
            </a:r>
          </a:p>
        </p:txBody>
      </p:sp>
    </p:spTree>
    <p:extLst>
      <p:ext uri="{BB962C8B-B14F-4D97-AF65-F5344CB8AC3E}">
        <p14:creationId xmlns:p14="http://schemas.microsoft.com/office/powerpoint/2010/main" val="338870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8</a:t>
            </a:fld>
            <a:endParaRPr lang="en-US"/>
          </a:p>
        </p:txBody>
      </p:sp>
      <p:sp>
        <p:nvSpPr>
          <p:cNvPr id="3" name="Title 2"/>
          <p:cNvSpPr>
            <a:spLocks noGrp="1"/>
          </p:cNvSpPr>
          <p:nvPr>
            <p:ph type="title"/>
          </p:nvPr>
        </p:nvSpPr>
        <p:spPr/>
        <p:txBody>
          <a:bodyPr>
            <a:normAutofit/>
          </a:bodyPr>
          <a:lstStyle/>
          <a:p>
            <a:r>
              <a:rPr lang="en-US" sz="3400" dirty="0"/>
              <a:t>Consortia Opportunity Overview</a:t>
            </a:r>
          </a:p>
        </p:txBody>
      </p:sp>
      <p:sp>
        <p:nvSpPr>
          <p:cNvPr id="4" name="Content Placeholder 3"/>
          <p:cNvSpPr>
            <a:spLocks noGrp="1"/>
          </p:cNvSpPr>
          <p:nvPr>
            <p:ph idx="1"/>
          </p:nvPr>
        </p:nvSpPr>
        <p:spPr/>
        <p:txBody>
          <a:bodyPr/>
          <a:lstStyle/>
          <a:p>
            <a:r>
              <a:rPr lang="en-US" dirty="0"/>
              <a:t>Support states in conducting high quality impact evaluations with large enough samples</a:t>
            </a:r>
          </a:p>
          <a:p>
            <a:pPr lvl="1"/>
            <a:r>
              <a:rPr lang="en-US" dirty="0"/>
              <a:t>Facilitate partnerships between larger and smaller states</a:t>
            </a:r>
          </a:p>
          <a:p>
            <a:pPr lvl="1"/>
            <a:r>
              <a:rPr lang="en-US" dirty="0"/>
              <a:t>Potentially decrease states’ burdens</a:t>
            </a:r>
          </a:p>
          <a:p>
            <a:pPr lvl="1"/>
            <a:r>
              <a:rPr lang="en-US" dirty="0"/>
              <a:t>Help meet FY 2023 evidence requirements</a:t>
            </a:r>
          </a:p>
          <a:p>
            <a:r>
              <a:rPr lang="en-US" dirty="0"/>
              <a:t>DOL and Abt will work to help states find partners to jointly evaluate an intervention</a:t>
            </a:r>
          </a:p>
          <a:p>
            <a:r>
              <a:rPr lang="en-US" dirty="0"/>
              <a:t>Consortia states and their evaluators will receive evaluation TA throughout the duration of the evaluation</a:t>
            </a:r>
          </a:p>
          <a:p>
            <a:endParaRPr lang="en-US" dirty="0"/>
          </a:p>
        </p:txBody>
      </p:sp>
    </p:spTree>
    <p:extLst>
      <p:ext uri="{BB962C8B-B14F-4D97-AF65-F5344CB8AC3E}">
        <p14:creationId xmlns:p14="http://schemas.microsoft.com/office/powerpoint/2010/main" val="271687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9</a:t>
            </a:fld>
            <a:endParaRPr lang="en-US"/>
          </a:p>
        </p:txBody>
      </p:sp>
      <p:sp>
        <p:nvSpPr>
          <p:cNvPr id="3" name="Title 2"/>
          <p:cNvSpPr>
            <a:spLocks noGrp="1"/>
          </p:cNvSpPr>
          <p:nvPr>
            <p:ph type="title"/>
          </p:nvPr>
        </p:nvSpPr>
        <p:spPr/>
        <p:txBody>
          <a:bodyPr>
            <a:normAutofit/>
          </a:bodyPr>
          <a:lstStyle/>
          <a:p>
            <a:r>
              <a:rPr lang="en-US" sz="3400" dirty="0"/>
              <a:t>Expressing Interest in Consortia</a:t>
            </a:r>
          </a:p>
        </p:txBody>
      </p:sp>
      <p:sp>
        <p:nvSpPr>
          <p:cNvPr id="4" name="Content Placeholder 3"/>
          <p:cNvSpPr>
            <a:spLocks noGrp="1"/>
          </p:cNvSpPr>
          <p:nvPr>
            <p:ph idx="1"/>
          </p:nvPr>
        </p:nvSpPr>
        <p:spPr/>
        <p:txBody>
          <a:bodyPr/>
          <a:lstStyle/>
          <a:p>
            <a:r>
              <a:rPr lang="en-US" dirty="0"/>
              <a:t>Expressing interest is a first step toward further discussion. It does not:</a:t>
            </a:r>
          </a:p>
          <a:p>
            <a:pPr lvl="1"/>
            <a:r>
              <a:rPr lang="en-US" dirty="0"/>
              <a:t>Commit a state to participating in consortium, nor</a:t>
            </a:r>
          </a:p>
          <a:p>
            <a:pPr lvl="1"/>
            <a:r>
              <a:rPr lang="en-US" dirty="0"/>
              <a:t>Guarantee that a state will be selected</a:t>
            </a:r>
          </a:p>
          <a:p>
            <a:r>
              <a:rPr lang="en-US" dirty="0"/>
              <a:t>After today’s meeting, DOL will work with the RESEA evaluation TA team on final recruitment and selection</a:t>
            </a:r>
          </a:p>
        </p:txBody>
      </p:sp>
    </p:spTree>
    <p:extLst>
      <p:ext uri="{BB962C8B-B14F-4D97-AF65-F5344CB8AC3E}">
        <p14:creationId xmlns:p14="http://schemas.microsoft.com/office/powerpoint/2010/main" val="10786271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288&quot;&gt;&lt;object type=&quot;3&quot; unique_id=&quot;10290&quot;&gt;&lt;property id=&quot;20148&quot; value=&quot;5&quot;/&gt;&lt;property id=&quot;20300&quot; value=&quot;Slide 2 - &amp;quot;Live Q&amp;amp;A Session: RESEA Evaluation Consortia&amp;quot;&quot;/&gt;&lt;property id=&quot;20307&quot; value=&quot;256&quot;/&gt;&lt;/object&gt;&lt;object type=&quot;3&quot; unique_id=&quot;10292&quot;&gt;&lt;property id=&quot;20148&quot; value=&quot;5&quot;/&gt;&lt;property id=&quot;20300&quot; value=&quot;Slide 3 - &amp;quot;Today’s Moderator&amp;quot;&quot;/&gt;&lt;property id=&quot;20307&quot; value=&quot;296&quot;/&gt;&lt;/object&gt;&lt;object type=&quot;3&quot; unique_id=&quot;10295&quot;&gt;&lt;property id=&quot;20148&quot; value=&quot;5&quot;/&gt;&lt;property id=&quot;20300&quot; value=&quot;Slide 4 - &amp;quot;This Q&amp;amp;A Session Aims to…&amp;quot;&quot;/&gt;&lt;property id=&quot;20307&quot; value=&quot;295&quot;/&gt;&lt;/object&gt;&lt;object type=&quot;3&quot; unique_id=&quot;10296&quot;&gt;&lt;property id=&quot;20148&quot; value=&quot;5&quot;/&gt;&lt;property id=&quot;20300&quot; value=&quot;Slide 1 - &amp;quot;Where Are You?&amp;quot;&quot;/&gt;&lt;property id=&quot;20307&quot; value=&quot;277&quot;/&gt;&lt;/object&gt;&lt;object type=&quot;3&quot; unique_id=&quot;10298&quot;&gt;&lt;property id=&quot;20148&quot; value=&quot;5&quot;/&gt;&lt;property id=&quot;20300&quot; value=&quot;Slide 6 - &amp;quot;What are DOL’s expectations for State RESEA Evaluations?&amp;quot;&quot;/&gt;&lt;property id=&quot;20307&quot; value=&quot;286&quot;/&gt;&lt;/object&gt;&lt;object type=&quot;3&quot; unique_id=&quot;10357&quot;&gt;&lt;property id=&quot;20148&quot; value=&quot;5&quot;/&gt;&lt;property id=&quot;20300&quot; value=&quot;Slide 5 - &amp;quot;Overview of Evaluation Consortia&amp;quot;&quot;/&gt;&lt;property id=&quot;20307&quot; value=&quot;306&quot;/&gt;&lt;/object&gt;&lt;object type=&quot;3&quot; unique_id=&quot;10358&quot;&gt;&lt;property id=&quot;20148&quot; value=&quot;5&quot;/&gt;&lt;property id=&quot;20300&quot; value=&quot;Slide 7 - &amp;quot;Three Ways to Improve Quality of Impact Evaluations&amp;quot;&quot;/&gt;&lt;property id=&quot;20307&quot; value=&quot;307&quot;/&gt;&lt;/object&gt;&lt;object type=&quot;3&quot; unique_id=&quot;10359&quot;&gt;&lt;property id=&quot;20148&quot; value=&quot;5&quot;/&gt;&lt;property id=&quot;20300&quot; value=&quot;Slide 8 - &amp;quot;Consortia Opportunity Overview&amp;quot;&quot;/&gt;&lt;property id=&quot;20307&quot; value=&quot;308&quot;/&gt;&lt;/object&gt;&lt;object type=&quot;3&quot; unique_id=&quot;10360&quot;&gt;&lt;property id=&quot;20148&quot; value=&quot;5&quot;/&gt;&lt;property id=&quot;20300&quot; value=&quot;Slide 9 - &amp;quot;Expressing Interest in Consortia&amp;quot;&quot;/&gt;&lt;property id=&quot;20307&quot; value=&quot;309&quot;/&gt;&lt;/object&gt;&lt;object type=&quot;3&quot; unique_id=&quot;10361&quot;&gt;&lt;property id=&quot;20148&quot; value=&quot;5&quot;/&gt;&lt;property id=&quot;20300&quot; value=&quot;Slide 10 - &amp;quot;In Case You Missed It…&amp;quot;&quot;/&gt;&lt;property id=&quot;20307&quot; value=&quot;310&quot;/&gt;&lt;/object&gt;&lt;object type=&quot;3&quot; unique_id=&quot;10362&quot;&gt;&lt;property id=&quot;20148&quot; value=&quot;5&quot;/&gt;&lt;property id=&quot;20300&quot; value=&quot;Slide 11 - &amp;quot;Your Presenters:&amp;quot;&quot;/&gt;&lt;property id=&quot;20307&quot; value=&quot;311&quot;/&gt;&lt;/object&gt;&lt;object type=&quot;3&quot; unique_id=&quot;10363&quot;&gt;&lt;property id=&quot;20148&quot; value=&quot;5&quot;/&gt;&lt;property id=&quot;20300&quot; value=&quot;Slide 12 - &amp;quot;Answers to Common Questions&amp;quot;&quot;/&gt;&lt;property id=&quot;20307&quot; value=&quot;312&quot;/&gt;&lt;/object&gt;&lt;object type=&quot;3&quot; unique_id=&quot;10364&quot;&gt;&lt;property id=&quot;20148&quot; value=&quot;5&quot;/&gt;&lt;property id=&quot;20300&quot; value=&quot;Slide 13 - &amp;quot;Question 1&amp;quot;&quot;/&gt;&lt;property id=&quot;20307&quot; value=&quot;313&quot;/&gt;&lt;/object&gt;&lt;object type=&quot;3&quot; unique_id=&quot;10365&quot;&gt;&lt;property id=&quot;20148&quot; value=&quot;5&quot;/&gt;&lt;property id=&quot;20300&quot; value=&quot;Slide 14 - &amp;quot;Question 1&amp;quot;&quot;/&gt;&lt;property id=&quot;20307&quot; value=&quot;315&quot;/&gt;&lt;/object&gt;&lt;object type=&quot;3&quot; unique_id=&quot;10366&quot;&gt;&lt;property id=&quot;20148&quot; value=&quot;5&quot;/&gt;&lt;property id=&quot;20300&quot; value=&quot;Slide 15 - &amp;quot;Question 1&amp;quot;&quot;/&gt;&lt;property id=&quot;20307&quot; value=&quot;316&quot;/&gt;&lt;/object&gt;&lt;object type=&quot;3&quot; unique_id=&quot;10367&quot;&gt;&lt;property id=&quot;20148&quot; value=&quot;5&quot;/&gt;&lt;property id=&quot;20300&quot; value=&quot;Slide 16 - &amp;quot;Question 2&amp;quot;&quot;/&gt;&lt;property id=&quot;20307&quot; value=&quot;317&quot;/&gt;&lt;/object&gt;&lt;object type=&quot;3&quot; unique_id=&quot;10368&quot;&gt;&lt;property id=&quot;20148&quot; value=&quot;5&quot;/&gt;&lt;property id=&quot;20300&quot; value=&quot;Slide 17 - &amp;quot;Question 2&amp;quot;&quot;/&gt;&lt;property id=&quot;20307&quot; value=&quot;318&quot;/&gt;&lt;/object&gt;&lt;object type=&quot;3&quot; unique_id=&quot;10369&quot;&gt;&lt;property id=&quot;20148&quot; value=&quot;5&quot;/&gt;&lt;property id=&quot;20300&quot; value=&quot;Slide 18 - &amp;quot;Question 2&amp;quot;&quot;/&gt;&lt;property id=&quot;20307&quot; value=&quot;319&quot;/&gt;&lt;/object&gt;&lt;object type=&quot;3&quot; unique_id=&quot;10370&quot;&gt;&lt;property id=&quot;20148&quot; value=&quot;5&quot;/&gt;&lt;property id=&quot;20300&quot; value=&quot;Slide 19 - &amp;quot;Question 3&amp;quot;&quot;/&gt;&lt;property id=&quot;20307&quot; value=&quot;320&quot;/&gt;&lt;/object&gt;&lt;object type=&quot;3&quot; unique_id=&quot;10371&quot;&gt;&lt;property id=&quot;20148&quot; value=&quot;5&quot;/&gt;&lt;property id=&quot;20300&quot; value=&quot;Slide 20 - &amp;quot;Question 3&amp;quot;&quot;/&gt;&lt;property id=&quot;20307&quot; value=&quot;321&quot;/&gt;&lt;/object&gt;&lt;object type=&quot;3&quot; unique_id=&quot;10372&quot;&gt;&lt;property id=&quot;20148&quot; value=&quot;5&quot;/&gt;&lt;property id=&quot;20300&quot; value=&quot;Slide 21 - &amp;quot;Question 3&amp;quot;&quot;/&gt;&lt;property id=&quot;20307&quot; value=&quot;322&quot;/&gt;&lt;/object&gt;&lt;object type=&quot;3&quot; unique_id=&quot;10373&quot;&gt;&lt;property id=&quot;20148&quot; value=&quot;5&quot;/&gt;&lt;property id=&quot;20300&quot; value=&quot;Slide 22 - &amp;quot;Question 4&amp;quot;&quot;/&gt;&lt;property id=&quot;20307&quot; value=&quot;323&quot;/&gt;&lt;/object&gt;&lt;object type=&quot;3&quot; unique_id=&quot;10374&quot;&gt;&lt;property id=&quot;20148&quot; value=&quot;5&quot;/&gt;&lt;property id=&quot;20300&quot; value=&quot;Slide 23 - &amp;quot;Question 4&amp;quot;&quot;/&gt;&lt;property id=&quot;20307&quot; value=&quot;324&quot;/&gt;&lt;/object&gt;&lt;object type=&quot;3&quot; unique_id=&quot;10375&quot;&gt;&lt;property id=&quot;20148&quot; value=&quot;5&quot;/&gt;&lt;property id=&quot;20300&quot; value=&quot;Slide 24 - &amp;quot;Question 5&amp;quot;&quot;/&gt;&lt;property id=&quot;20307&quot; value=&quot;325&quot;/&gt;&lt;/object&gt;&lt;object type=&quot;3&quot; unique_id=&quot;10376&quot;&gt;&lt;property id=&quot;20148&quot; value=&quot;5&quot;/&gt;&lt;property id=&quot;20300&quot; value=&quot;Slide 25 - &amp;quot;Question 5&amp;quot;&quot;/&gt;&lt;property id=&quot;20307&quot; value=&quot;326&quot;/&gt;&lt;/object&gt;&lt;object type=&quot;3&quot; unique_id=&quot;10377&quot;&gt;&lt;property id=&quot;20148&quot; value=&quot;5&quot;/&gt;&lt;property id=&quot;20300&quot; value=&quot;Slide 26 - &amp;quot;Examples of RESEA Program Interventions for Evaluation&amp;quot;&quot;/&gt;&lt;property id=&quot;20307&quot; value=&quot;346&quot;/&gt;&lt;/object&gt;&lt;object type=&quot;3&quot; unique_id=&quot;10378&quot;&gt;&lt;property id=&quot;20148&quot; value=&quot;5&quot;/&gt;&lt;property id=&quot;20300&quot; value=&quot;Slide 27 - &amp;quot;Question 6&amp;quot;&quot;/&gt;&lt;property id=&quot;20307&quot; value=&quot;330&quot;/&gt;&lt;/object&gt;&lt;object type=&quot;3&quot; unique_id=&quot;10379&quot;&gt;&lt;property id=&quot;20148&quot; value=&quot;5&quot;/&gt;&lt;property id=&quot;20300&quot; value=&quot;Slide 28 - &amp;quot;Question 6&amp;quot;&quot;/&gt;&lt;property id=&quot;20307&quot; value=&quot;329&quot;/&gt;&lt;/object&gt;&lt;object type=&quot;3&quot; unique_id=&quot;10380&quot;&gt;&lt;property id=&quot;20148&quot; value=&quot;5&quot;/&gt;&lt;property id=&quot;20300&quot; value=&quot;Slide 29 - &amp;quot;Question 7&amp;quot;&quot;/&gt;&lt;property id=&quot;20307&quot; value=&quot;328&quot;/&gt;&lt;/object&gt;&lt;object type=&quot;3&quot; unique_id=&quot;10381&quot;&gt;&lt;property id=&quot;20148&quot; value=&quot;5&quot;/&gt;&lt;property id=&quot;20300&quot; value=&quot;Slide 30 - &amp;quot;Question 7&amp;quot;&quot;/&gt;&lt;property id=&quot;20307&quot; value=&quot;331&quot;/&gt;&lt;/object&gt;&lt;object type=&quot;3&quot; unique_id=&quot;10382&quot;&gt;&lt;property id=&quot;20148&quot; value=&quot;5&quot;/&gt;&lt;property id=&quot;20300&quot; value=&quot;Slide 31 - &amp;quot;Question 8&amp;quot;&quot;/&gt;&lt;property id=&quot;20307&quot; value=&quot;332&quot;/&gt;&lt;/object&gt;&lt;object type=&quot;3&quot; unique_id=&quot;10383&quot;&gt;&lt;property id=&quot;20148&quot; value=&quot;5&quot;/&gt;&lt;property id=&quot;20300&quot; value=&quot;Slide 32 - &amp;quot;Question 8&amp;quot;&quot;/&gt;&lt;property id=&quot;20307&quot; value=&quot;333&quot;/&gt;&lt;/object&gt;&lt;object type=&quot;3&quot; unique_id=&quot;10384&quot;&gt;&lt;property id=&quot;20148&quot; value=&quot;5&quot;/&gt;&lt;property id=&quot;20300&quot; value=&quot;Slide 33 - &amp;quot;Question 9&amp;quot;&quot;/&gt;&lt;property id=&quot;20307&quot; value=&quot;334&quot;/&gt;&lt;/object&gt;&lt;object type=&quot;3&quot; unique_id=&quot;10385&quot;&gt;&lt;property id=&quot;20148&quot; value=&quot;5&quot;/&gt;&lt;property id=&quot;20300&quot; value=&quot;Slide 34 - &amp;quot;Question 9&amp;quot;&quot;/&gt;&lt;property id=&quot;20307&quot; value=&quot;335&quot;/&gt;&lt;/object&gt;&lt;object type=&quot;3&quot; unique_id=&quot;10386&quot;&gt;&lt;property id=&quot;20148&quot; value=&quot;5&quot;/&gt;&lt;property id=&quot;20300&quot; value=&quot;Slide 35 - &amp;quot;Question 9&amp;quot;&quot;/&gt;&lt;property id=&quot;20307&quot; value=&quot;336&quot;/&gt;&lt;/object&gt;&lt;object type=&quot;3&quot; unique_id=&quot;10387&quot;&gt;&lt;property id=&quot;20148&quot; value=&quot;5&quot;/&gt;&lt;property id=&quot;20300&quot; value=&quot;Slide 36 - &amp;quot;Questions from the Chat and the Phone Lines&amp;quot;&quot;/&gt;&lt;property id=&quot;20307&quot; value=&quot;337&quot;/&gt;&lt;/object&gt;&lt;object type=&quot;3&quot; unique_id=&quot;10388&quot;&gt;&lt;property id=&quot;20148&quot; value=&quot;5&quot;/&gt;&lt;property id=&quot;20300&quot; value=&quot;Slide 37 - &amp;quot;Closing Thoughts  and Next Steps&amp;quot;&quot;/&gt;&lt;property id=&quot;20307&quot; value=&quot;338&quot;/&gt;&lt;/object&gt;&lt;object type=&quot;3&quot; unique_id=&quot;10389&quot;&gt;&lt;property id=&quot;20148&quot; value=&quot;5&quot;/&gt;&lt;property id=&quot;20300&quot; value=&quot;Slide 38 - &amp;quot;Things to keep in mind…&amp;quot;&quot;/&gt;&lt;property id=&quot;20307&quot; value=&quot;339&quot;/&gt;&lt;/object&gt;&lt;object type=&quot;3&quot; unique_id=&quot;10390&quot;&gt;&lt;property id=&quot;20148&quot; value=&quot;5&quot;/&gt;&lt;property id=&quot;20300&quot; value=&quot;Slide 39 - &amp;quot;Resources:&amp;quot;&quot;/&gt;&lt;property id=&quot;20307&quot; value=&quot;340&quot;/&gt;&lt;/object&gt;&lt;object type=&quot;3&quot; unique_id=&quot;10391&quot;&gt;&lt;property id=&quot;20148&quot; value=&quot;5&quot;/&gt;&lt;property id=&quot;20300&quot; value=&quot;Slide 40 - &amp;quot;Resources:&amp;quot;&quot;/&gt;&lt;property id=&quot;20307&quot; value=&quot;341&quot;/&gt;&lt;/object&gt;&lt;object type=&quot;3&quot; unique_id=&quot;10392&quot;&gt;&lt;property id=&quot;20148&quot; value=&quot;5&quot;/&gt;&lt;property id=&quot;20300&quot; value=&quot;Slide 41 - &amp;quot;Upcoming RESEA Implementation Study Activity&amp;quot;&quot;/&gt;&lt;property id=&quot;20307&quot; value=&quot;342&quot;/&gt;&lt;/object&gt;&lt;object type=&quot;3&quot; unique_id=&quot;10393&quot;&gt;&lt;property id=&quot;20148&quot; value=&quot;5&quot;/&gt;&lt;property id=&quot;20300&quot; value=&quot;Slide 42 - &amp;quot;Contact Information&amp;quot;&quot;/&gt;&lt;property id=&quot;20307&quot; value=&quot;343&quot;/&gt;&lt;/object&gt;&lt;object type=&quot;3&quot; unique_id=&quot;10394&quot;&gt;&lt;property id=&quot;20148&quot; value=&quot;5&quot;/&gt;&lt;property id=&quot;20300&quot; value=&quot;Slide 43 - &amp;quot;Thank You!&amp;quot;&quot;/&gt;&lt;property id=&quot;20307&quot; value=&quot;344&quot;/&gt;&lt;/object&gt;&lt;/object&gt;&lt;object type=&quot;8&quot; unique_id=&quot;10356&quot;&gt;&lt;/object&gt;&lt;/object&gt;&lt;/database&gt;"/>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2634</TotalTime>
  <Words>1918</Words>
  <Application>Microsoft Office PowerPoint</Application>
  <PresentationFormat>Widescreen</PresentationFormat>
  <Paragraphs>273</Paragraphs>
  <Slides>43</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43</vt:i4>
      </vt:variant>
    </vt:vector>
  </HeadingPairs>
  <TitlesOfParts>
    <vt:vector size="56"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Where Are You?</vt:lpstr>
      <vt:lpstr>Live Q&amp;A Session: RESEA Evaluation Consortia</vt:lpstr>
      <vt:lpstr>Today’s Moderator</vt:lpstr>
      <vt:lpstr>This Q&amp;A Session Aims to…</vt:lpstr>
      <vt:lpstr>Overview of Evaluation Consortia</vt:lpstr>
      <vt:lpstr>What are DOL’s expectations for State RESEA Evaluations?</vt:lpstr>
      <vt:lpstr>Three Ways to Improve Quality of Impact Evaluations</vt:lpstr>
      <vt:lpstr>Consortia Opportunity Overview</vt:lpstr>
      <vt:lpstr>Expressing Interest in Consortia</vt:lpstr>
      <vt:lpstr>In Case You Missed It…</vt:lpstr>
      <vt:lpstr>Your Presenters:</vt:lpstr>
      <vt:lpstr>Answers to Common Questions</vt:lpstr>
      <vt:lpstr>Question 1</vt:lpstr>
      <vt:lpstr>Question 1</vt:lpstr>
      <vt:lpstr>Question 1</vt:lpstr>
      <vt:lpstr>Question 2</vt:lpstr>
      <vt:lpstr>Question 2</vt:lpstr>
      <vt:lpstr>Question 2</vt:lpstr>
      <vt:lpstr>Question 3</vt:lpstr>
      <vt:lpstr>Question 3</vt:lpstr>
      <vt:lpstr>Question 3</vt:lpstr>
      <vt:lpstr>Question 4</vt:lpstr>
      <vt:lpstr>Question 4</vt:lpstr>
      <vt:lpstr>Question 5</vt:lpstr>
      <vt:lpstr>Question 5</vt:lpstr>
      <vt:lpstr>Examples of RESEA Program Interventions for Evaluation</vt:lpstr>
      <vt:lpstr>Question 6</vt:lpstr>
      <vt:lpstr>Question 6</vt:lpstr>
      <vt:lpstr>Question 7</vt:lpstr>
      <vt:lpstr>Question 7</vt:lpstr>
      <vt:lpstr>Question 8</vt:lpstr>
      <vt:lpstr>Question 8</vt:lpstr>
      <vt:lpstr>Question 9</vt:lpstr>
      <vt:lpstr>Question 9</vt:lpstr>
      <vt:lpstr>Question 9</vt:lpstr>
      <vt:lpstr>Questions from the Chat and the Phone Lines</vt:lpstr>
      <vt:lpstr>Closing Thoughts  and Next Steps</vt:lpstr>
      <vt:lpstr>Things to keep in mind…</vt:lpstr>
      <vt:lpstr>Resources:</vt:lpstr>
      <vt:lpstr>Resources:</vt:lpstr>
      <vt:lpstr>Upcoming RESEA Implementation Study Activity</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194</cp:revision>
  <dcterms:created xsi:type="dcterms:W3CDTF">2019-06-21T16:58:05Z</dcterms:created>
  <dcterms:modified xsi:type="dcterms:W3CDTF">2020-02-10T18:30:27Z</dcterms:modified>
</cp:coreProperties>
</file>