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37"/>
  </p:notesMasterIdLst>
  <p:handoutMasterIdLst>
    <p:handoutMasterId r:id="rId38"/>
  </p:handoutMasterIdLst>
  <p:sldIdLst>
    <p:sldId id="256" r:id="rId10"/>
    <p:sldId id="320" r:id="rId11"/>
    <p:sldId id="296" r:id="rId12"/>
    <p:sldId id="321" r:id="rId13"/>
    <p:sldId id="324" r:id="rId14"/>
    <p:sldId id="295" r:id="rId15"/>
    <p:sldId id="282" r:id="rId16"/>
    <p:sldId id="289" r:id="rId17"/>
    <p:sldId id="312" r:id="rId18"/>
    <p:sldId id="311" r:id="rId19"/>
    <p:sldId id="310" r:id="rId20"/>
    <p:sldId id="309" r:id="rId21"/>
    <p:sldId id="308" r:id="rId22"/>
    <p:sldId id="307" r:id="rId23"/>
    <p:sldId id="313" r:id="rId24"/>
    <p:sldId id="306" r:id="rId25"/>
    <p:sldId id="314" r:id="rId26"/>
    <p:sldId id="316" r:id="rId27"/>
    <p:sldId id="317" r:id="rId28"/>
    <p:sldId id="318" r:id="rId29"/>
    <p:sldId id="319" r:id="rId30"/>
    <p:sldId id="326" r:id="rId31"/>
    <p:sldId id="315" r:id="rId32"/>
    <p:sldId id="274" r:id="rId33"/>
    <p:sldId id="281" r:id="rId34"/>
    <p:sldId id="275" r:id="rId35"/>
    <p:sldId id="297" r:id="rId36"/>
  </p:sldIdLst>
  <p:sldSz cx="12192000" cy="6858000"/>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Patrick R - ETA" initials="DPR" lastIdx="13" clrIdx="0">
    <p:extLst>
      <p:ext uri="{19B8F6BF-5375-455C-9EA6-DF929625EA0E}">
        <p15:presenceInfo xmlns:p15="http://schemas.microsoft.com/office/powerpoint/2012/main" userId="Dennis, Patrick R - 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66830" autoAdjust="0"/>
  </p:normalViewPr>
  <p:slideViewPr>
    <p:cSldViewPr snapToGrid="0">
      <p:cViewPr>
        <p:scale>
          <a:sx n="42" d="100"/>
          <a:sy n="42" d="100"/>
        </p:scale>
        <p:origin x="14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51E999D-03C8-4547-BB11-990546D182A9}" type="datetimeFigureOut">
              <a:rPr lang="en-US" smtClean="0"/>
              <a:t>2/3/2020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C6BB315-D151-4D63-8ED3-CD495A31BA27}" type="slidenum">
              <a:rPr lang="en-US" smtClean="0"/>
              <a:t>‹#›</a:t>
            </a:fld>
            <a:endParaRPr lang="en-US"/>
          </a:p>
        </p:txBody>
      </p:sp>
    </p:spTree>
    <p:extLst>
      <p:ext uri="{BB962C8B-B14F-4D97-AF65-F5344CB8AC3E}">
        <p14:creationId xmlns:p14="http://schemas.microsoft.com/office/powerpoint/2010/main" val="34150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B57773-3BAA-418C-9BDB-0F9C1E1BF433}" type="datetimeFigureOut">
              <a:rPr lang="en-US" smtClean="0"/>
              <a:t>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4968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250351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121286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336108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268270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543748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364016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153027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25628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373899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33891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32459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299132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69984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422214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343271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dr.doleta.gov/directives/corr_doc.cfm?DOCN=6994" TargetMode="External"/><Relationship Id="rId2" Type="http://schemas.openxmlformats.org/officeDocument/2006/relationships/hyperlink" Target="https://www.federalregister.gov/documents/2020/01/06/2019-27260/wagner-peyser-act-staffing-flexibility" TargetMode="External"/><Relationship Id="rId1" Type="http://schemas.openxmlformats.org/officeDocument/2006/relationships/slideLayout" Target="../slideLayouts/slideLayout15.xml"/><Relationship Id="rId4" Type="http://schemas.openxmlformats.org/officeDocument/2006/relationships/hyperlink" Target="https://www.doleta.gov/wioa/docs/State-Plan-ICR.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hyperlink" Target="mailto:DOL.WIOA@dol.gov"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Support@workforceGPS.org"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9.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Wagner-Peyser Act Employment Service</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p:txBody>
          <a:bodyPr/>
          <a:lstStyle/>
          <a:p>
            <a:r>
              <a:rPr lang="en-US" dirty="0"/>
              <a:t>Staffing Flexibility under the 2020 Final Rule</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February 04, 2020</a:t>
            </a:r>
          </a:p>
        </p:txBody>
      </p:sp>
    </p:spTree>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General Changes to Wagner-Peyser Staffing</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lstStyle/>
          <a:p>
            <a:r>
              <a:rPr lang="en-US" dirty="0"/>
              <a:t>Definitions (continued)</a:t>
            </a:r>
          </a:p>
          <a:p>
            <a:pPr lvl="1"/>
            <a:r>
              <a:rPr lang="en-US" dirty="0"/>
              <a:t>For example, the following definitions are used in the final rule to clarify when certain tasks or services may be delivered using more flexible staffing and when they must be delivered using state staff.   </a:t>
            </a:r>
          </a:p>
          <a:p>
            <a:pPr lvl="2"/>
            <a:r>
              <a:rPr lang="en-US" i="1" dirty="0"/>
              <a:t>Employment Service (ES) staff</a:t>
            </a:r>
            <a:r>
              <a:rPr lang="en-US" dirty="0"/>
              <a:t> – </a:t>
            </a:r>
            <a:r>
              <a:rPr lang="en-US" i="1" dirty="0"/>
              <a:t>means</a:t>
            </a:r>
            <a:r>
              <a:rPr lang="en-US" dirty="0"/>
              <a:t> </a:t>
            </a:r>
            <a:r>
              <a:rPr lang="en-US" i="1" dirty="0"/>
              <a:t>individuals, including but not limited to state employees</a:t>
            </a:r>
            <a:r>
              <a:rPr lang="en-US" i="1" strike="sngStrike" dirty="0">
                <a:solidFill>
                  <a:srgbClr val="0070C0"/>
                </a:solidFill>
              </a:rPr>
              <a:t> </a:t>
            </a:r>
            <a:r>
              <a:rPr lang="en-US" i="1" dirty="0"/>
              <a:t>and staff of a subrecipient, who are funded, in whole or in part, by Wagner-Peyser Act funds to carry out activities authorized under the Wagner-Peyser Act. </a:t>
            </a:r>
          </a:p>
          <a:p>
            <a:pPr lvl="2"/>
            <a:r>
              <a:rPr lang="en-US" i="1" dirty="0"/>
              <a:t>State Workforce Agency (SWA) official</a:t>
            </a:r>
            <a:r>
              <a:rPr lang="en-US" dirty="0"/>
              <a:t> </a:t>
            </a:r>
            <a:r>
              <a:rPr lang="en-US" i="1" dirty="0"/>
              <a:t>means</a:t>
            </a:r>
            <a:r>
              <a:rPr lang="en-US" dirty="0"/>
              <a:t> </a:t>
            </a:r>
            <a:r>
              <a:rPr lang="en-US" i="1" dirty="0"/>
              <a:t>an individual employed by the State Workforce Agency or any of its subdivisions</a:t>
            </a:r>
            <a:r>
              <a:rPr lang="en-US" dirty="0"/>
              <a:t>.</a:t>
            </a:r>
            <a:endParaRPr lang="en-US" i="1" dirty="0"/>
          </a:p>
        </p:txBody>
      </p:sp>
    </p:spTree>
    <p:extLst>
      <p:ext uri="{BB962C8B-B14F-4D97-AF65-F5344CB8AC3E}">
        <p14:creationId xmlns:p14="http://schemas.microsoft.com/office/powerpoint/2010/main" val="54552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11</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General Changes to Wagner-Peyser Staffing</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lstStyle/>
          <a:p>
            <a:r>
              <a:rPr lang="en-US" dirty="0"/>
              <a:t>Subawards</a:t>
            </a:r>
          </a:p>
          <a:p>
            <a:pPr lvl="1"/>
            <a:r>
              <a:rPr lang="en-US" dirty="0"/>
              <a:t>Consistent with the Uniform Guidance, staffing arrangements other than the use of State</a:t>
            </a:r>
            <a:r>
              <a:rPr lang="en-US" strike="sngStrike" dirty="0">
                <a:solidFill>
                  <a:srgbClr val="0070C0"/>
                </a:solidFill>
              </a:rPr>
              <a:t> </a:t>
            </a:r>
            <a:r>
              <a:rPr lang="en-US" dirty="0"/>
              <a:t>staff are considered </a:t>
            </a:r>
            <a:r>
              <a:rPr lang="en-US" dirty="0" err="1"/>
              <a:t>subawards</a:t>
            </a:r>
            <a:r>
              <a:rPr lang="en-US" dirty="0"/>
              <a:t>, and non-State entities performing services will be considered subrecipients</a:t>
            </a:r>
          </a:p>
          <a:p>
            <a:pPr lvl="1"/>
            <a:r>
              <a:rPr lang="en-US" dirty="0"/>
              <a:t>States, as Wagner-Peyser Act grantees, are required to oversee all operation under the Wagner-Peyser Act consistent with</a:t>
            </a:r>
            <a:r>
              <a:rPr lang="en-US" dirty="0">
                <a:solidFill>
                  <a:srgbClr val="0070C0"/>
                </a:solidFill>
              </a:rPr>
              <a:t> </a:t>
            </a:r>
            <a:r>
              <a:rPr lang="en-US" dirty="0"/>
              <a:t>20 CFR 683 Subpart D – Oversight and Resolution of Findings</a:t>
            </a:r>
          </a:p>
          <a:p>
            <a:pPr lvl="1"/>
            <a:r>
              <a:rPr lang="en-US" dirty="0"/>
              <a:t>All </a:t>
            </a:r>
            <a:r>
              <a:rPr lang="en-US" dirty="0" err="1"/>
              <a:t>subrecipients</a:t>
            </a:r>
            <a:r>
              <a:rPr lang="en-US" dirty="0"/>
              <a:t> are subject to the</a:t>
            </a:r>
            <a:r>
              <a:rPr lang="en-US" dirty="0">
                <a:solidFill>
                  <a:srgbClr val="0070C0"/>
                </a:solidFill>
              </a:rPr>
              <a:t> </a:t>
            </a:r>
            <a:r>
              <a:rPr lang="en-US" dirty="0"/>
              <a:t>Uniform Guidance and the Salary Bonus Limitations</a:t>
            </a:r>
          </a:p>
          <a:p>
            <a:pPr lvl="1"/>
            <a:r>
              <a:rPr lang="en-US" dirty="0"/>
              <a:t>Consistent with 20 CFR 683.400, the Department will continue to conduct monitoring to ensure States are in compliance. </a:t>
            </a:r>
          </a:p>
          <a:p>
            <a:endParaRPr lang="en-US" dirty="0"/>
          </a:p>
        </p:txBody>
      </p:sp>
    </p:spTree>
    <p:extLst>
      <p:ext uri="{BB962C8B-B14F-4D97-AF65-F5344CB8AC3E}">
        <p14:creationId xmlns:p14="http://schemas.microsoft.com/office/powerpoint/2010/main" val="381911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Related Changes to the State Plan ICR</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a:xfrm>
            <a:off x="805866" y="989556"/>
            <a:ext cx="11081334" cy="5187407"/>
          </a:xfrm>
        </p:spPr>
        <p:txBody>
          <a:bodyPr>
            <a:normAutofit fontScale="77500" lnSpcReduction="20000"/>
          </a:bodyPr>
          <a:lstStyle/>
          <a:p>
            <a:r>
              <a:rPr lang="en-US" sz="3400" dirty="0"/>
              <a:t>The questions in the State Plan to which states must respond = the “information collection request” or ICR. The W-P regulation updated the State Plan ICR.</a:t>
            </a:r>
          </a:p>
          <a:p>
            <a:pPr>
              <a:spcBef>
                <a:spcPts val="1200"/>
              </a:spcBef>
            </a:pPr>
            <a:r>
              <a:rPr lang="en-US" sz="3400" dirty="0"/>
              <a:t>The primary State Plan ICR change asks states how they plan to staff the provision of labor exchange services under the Wagner-Peyser Act.  </a:t>
            </a:r>
          </a:p>
          <a:p>
            <a:pPr lvl="1"/>
            <a:r>
              <a:rPr lang="en-US" sz="3100" dirty="0"/>
              <a:t>States seeking to utilize the flexibility in the rule need to describe how these services will be provided, such as through a subrecipient arrangement, or a combination of state merit-staff, other state staff, and/or</a:t>
            </a:r>
            <a:r>
              <a:rPr lang="en-US" sz="3100" dirty="0">
                <a:solidFill>
                  <a:srgbClr val="0070C0"/>
                </a:solidFill>
              </a:rPr>
              <a:t> </a:t>
            </a:r>
            <a:r>
              <a:rPr lang="en-US" sz="3100" dirty="0"/>
              <a:t>subrecipients.  </a:t>
            </a:r>
          </a:p>
          <a:p>
            <a:pPr>
              <a:spcBef>
                <a:spcPts val="1200"/>
              </a:spcBef>
            </a:pPr>
            <a:r>
              <a:rPr lang="en-US" sz="3400" dirty="0"/>
              <a:t>The Department also made changes to the Agricultural Outreach Plan (AOP) section of the State Plan ICR.  As part of their State Plan submissions, states must address the AOP requirements found in that section.</a:t>
            </a:r>
          </a:p>
          <a:p>
            <a:pPr>
              <a:spcBef>
                <a:spcPts val="1200"/>
              </a:spcBef>
            </a:pPr>
            <a:r>
              <a:rPr lang="en-US" sz="3400" dirty="0"/>
              <a:t>The Department made a change to the Assurances section of the Wagner-Peyser Act part of the State Plan ICR. It removes the assurance that Wagner-Peyser Act-funded staff be state merit-staff employees.  This was replaced with an assurance addressing services to migrant and seasonal farmworkers. </a:t>
            </a:r>
          </a:p>
          <a:p>
            <a:endParaRPr lang="en-US" dirty="0"/>
          </a:p>
        </p:txBody>
      </p:sp>
    </p:spTree>
    <p:extLst>
      <p:ext uri="{BB962C8B-B14F-4D97-AF65-F5344CB8AC3E}">
        <p14:creationId xmlns:p14="http://schemas.microsoft.com/office/powerpoint/2010/main" val="238960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Early Implementation</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lstStyle/>
          <a:p>
            <a:r>
              <a:rPr lang="en-US" dirty="0"/>
              <a:t>States seeking to implement the Final Rule’s flexibility for the beginning of PY 2020 need to describe their planned implementation activities in the PY 2020-2023 State Plan submission.  </a:t>
            </a:r>
          </a:p>
          <a:p>
            <a:r>
              <a:rPr lang="en-US" dirty="0"/>
              <a:t>At least 45 calendar days before submitting its final Agricultural Outreach Plan (AOP) to the Department, the SWA must provide the proposed AOP to NFJP grantees, public agencies, agricultural employer organizations, and other organizations expressing an interest and allow at least 30 calendar days for review and comment.</a:t>
            </a:r>
          </a:p>
          <a:p>
            <a:endParaRPr lang="en-US" dirty="0"/>
          </a:p>
          <a:p>
            <a:endParaRPr lang="en-US" dirty="0"/>
          </a:p>
        </p:txBody>
      </p:sp>
    </p:spTree>
    <p:extLst>
      <p:ext uri="{BB962C8B-B14F-4D97-AF65-F5344CB8AC3E}">
        <p14:creationId xmlns:p14="http://schemas.microsoft.com/office/powerpoint/2010/main" val="425156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Implementation after July 1, 2020</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lstStyle/>
          <a:p>
            <a:r>
              <a:rPr lang="en-US" dirty="0"/>
              <a:t>States wishing to implement the flexibility later than the beginning of PY 2020 or subsequent to the approval of their PY 2020-2023 WIOA Unified or Combined State Plan may submit a State Plan modification any time after they receive such notification of approval.  </a:t>
            </a:r>
          </a:p>
          <a:p>
            <a:pPr marL="0" indent="0">
              <a:buNone/>
            </a:pPr>
            <a:endParaRPr lang="en-US" dirty="0"/>
          </a:p>
        </p:txBody>
      </p:sp>
    </p:spTree>
    <p:extLst>
      <p:ext uri="{BB962C8B-B14F-4D97-AF65-F5344CB8AC3E}">
        <p14:creationId xmlns:p14="http://schemas.microsoft.com/office/powerpoint/2010/main" val="330475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15</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States Opting to Not Use Flexibility</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lstStyle/>
          <a:p>
            <a:r>
              <a:rPr lang="en-US" dirty="0"/>
              <a:t>Under the final rule, states may continue to use state merit staff as they have previously done.  </a:t>
            </a:r>
          </a:p>
          <a:p>
            <a:r>
              <a:rPr lang="en-US" dirty="0"/>
              <a:t>States not seeking to change their staffing will still need to provide responses that address the changes made to the State Plan ICR, and can notify ETA that the state will continue to use state merit-staffing in question (a)(1) under the Wagner Peyser Act section in the state plan.  </a:t>
            </a:r>
          </a:p>
          <a:p>
            <a:endParaRPr lang="en-US" dirty="0"/>
          </a:p>
        </p:txBody>
      </p:sp>
    </p:spTree>
    <p:extLst>
      <p:ext uri="{BB962C8B-B14F-4D97-AF65-F5344CB8AC3E}">
        <p14:creationId xmlns:p14="http://schemas.microsoft.com/office/powerpoint/2010/main" val="126034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3" name="Title 2">
            <a:extLst>
              <a:ext uri="{FF2B5EF4-FFF2-40B4-BE49-F238E27FC236}">
                <a16:creationId xmlns:a16="http://schemas.microsoft.com/office/drawing/2014/main" id="{1D78FCF3-560C-401F-81AF-ADB914E546E1}"/>
              </a:ext>
            </a:extLst>
          </p:cNvPr>
          <p:cNvSpPr>
            <a:spLocks noGrp="1"/>
          </p:cNvSpPr>
          <p:nvPr>
            <p:ph type="title"/>
          </p:nvPr>
        </p:nvSpPr>
        <p:spPr/>
        <p:txBody>
          <a:bodyPr/>
          <a:lstStyle/>
          <a:p>
            <a:r>
              <a:rPr lang="en-US" dirty="0"/>
              <a:t>Key Differences (Monitor Advocate)</a:t>
            </a:r>
          </a:p>
        </p:txBody>
      </p:sp>
      <p:sp>
        <p:nvSpPr>
          <p:cNvPr id="4" name="Content Placeholder 3">
            <a:extLst>
              <a:ext uri="{FF2B5EF4-FFF2-40B4-BE49-F238E27FC236}">
                <a16:creationId xmlns:a16="http://schemas.microsoft.com/office/drawing/2014/main" id="{3756CA95-40E2-44E1-915A-103F00416835}"/>
              </a:ext>
            </a:extLst>
          </p:cNvPr>
          <p:cNvSpPr>
            <a:spLocks noGrp="1"/>
          </p:cNvSpPr>
          <p:nvPr>
            <p:ph sz="half" idx="1"/>
          </p:nvPr>
        </p:nvSpPr>
        <p:spPr>
          <a:xfrm>
            <a:off x="838199" y="1046837"/>
            <a:ext cx="5446987" cy="5353957"/>
          </a:xfrm>
        </p:spPr>
        <p:txBody>
          <a:bodyPr/>
          <a:lstStyle/>
          <a:p>
            <a:r>
              <a:rPr lang="en-US" dirty="0"/>
              <a:t>Staffing Flexibility</a:t>
            </a:r>
          </a:p>
          <a:p>
            <a:pPr lvl="1"/>
            <a:r>
              <a:rPr lang="en-US" dirty="0"/>
              <a:t>Outreach Staff</a:t>
            </a:r>
          </a:p>
          <a:p>
            <a:pPr lvl="1"/>
            <a:r>
              <a:rPr lang="en-US" dirty="0"/>
              <a:t>Significant MSFW One Stop Centers</a:t>
            </a:r>
          </a:p>
          <a:p>
            <a:r>
              <a:rPr lang="en-US" dirty="0"/>
              <a:t>SMA must be SWA official</a:t>
            </a:r>
          </a:p>
          <a:p>
            <a:r>
              <a:rPr lang="en-US" dirty="0"/>
              <a:t>Definitions</a:t>
            </a:r>
          </a:p>
          <a:p>
            <a:pPr lvl="1"/>
            <a:r>
              <a:rPr lang="en-US" dirty="0"/>
              <a:t>ES Staff definition applies</a:t>
            </a:r>
          </a:p>
          <a:p>
            <a:pPr lvl="1"/>
            <a:r>
              <a:rPr lang="en-US" dirty="0"/>
              <a:t>Added Definition of Outreach Staff</a:t>
            </a:r>
          </a:p>
          <a:p>
            <a:pPr lvl="1"/>
            <a:r>
              <a:rPr lang="en-US" dirty="0"/>
              <a:t>Added Definition for SWA Official</a:t>
            </a:r>
          </a:p>
          <a:p>
            <a:r>
              <a:rPr lang="en-US" dirty="0"/>
              <a:t>Clarifying Language </a:t>
            </a:r>
          </a:p>
          <a:p>
            <a:pPr lvl="1"/>
            <a:r>
              <a:rPr lang="en-US" dirty="0"/>
              <a:t>Added clarifying language re: informal resolution of complaints</a:t>
            </a:r>
          </a:p>
          <a:p>
            <a:pPr marL="457200" lvl="1" indent="0">
              <a:buNone/>
            </a:pPr>
            <a:endParaRPr lang="en-US" dirty="0"/>
          </a:p>
          <a:p>
            <a:pPr lvl="1"/>
            <a:endParaRPr lang="en-US" dirty="0"/>
          </a:p>
          <a:p>
            <a:pPr lvl="1"/>
            <a:endParaRPr lang="en-US" dirty="0"/>
          </a:p>
        </p:txBody>
      </p:sp>
      <p:pic>
        <p:nvPicPr>
          <p:cNvPr id="9" name="Picture 8"/>
          <p:cNvPicPr>
            <a:picLocks noChangeAspect="1"/>
          </p:cNvPicPr>
          <p:nvPr/>
        </p:nvPicPr>
        <p:blipFill>
          <a:blip r:embed="rId3"/>
          <a:stretch>
            <a:fillRect/>
          </a:stretch>
        </p:blipFill>
        <p:spPr>
          <a:xfrm>
            <a:off x="6904686" y="2099990"/>
            <a:ext cx="4982514" cy="3323337"/>
          </a:xfrm>
          <a:prstGeom prst="rect">
            <a:avLst/>
          </a:prstGeom>
        </p:spPr>
      </p:pic>
    </p:spTree>
    <p:extLst>
      <p:ext uri="{BB962C8B-B14F-4D97-AF65-F5344CB8AC3E}">
        <p14:creationId xmlns:p14="http://schemas.microsoft.com/office/powerpoint/2010/main" val="221304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Monitor Advocate-Specific Changes</a:t>
            </a:r>
          </a:p>
        </p:txBody>
      </p:sp>
      <p:sp>
        <p:nvSpPr>
          <p:cNvPr id="7" name="Text Placeholder 3">
            <a:extLst>
              <a:ext uri="{FF2B5EF4-FFF2-40B4-BE49-F238E27FC236}">
                <a16:creationId xmlns:a16="http://schemas.microsoft.com/office/drawing/2014/main" id="{C29EAFA4-02AB-4386-BD9C-5662AAE96444}"/>
              </a:ext>
            </a:extLst>
          </p:cNvPr>
          <p:cNvSpPr>
            <a:spLocks noGrp="1"/>
          </p:cNvSpPr>
          <p:nvPr>
            <p:ph idx="1"/>
          </p:nvPr>
        </p:nvSpPr>
        <p:spPr/>
        <p:txBody>
          <a:bodyPr/>
          <a:lstStyle/>
          <a:p>
            <a:r>
              <a:rPr lang="en-US" b="1" dirty="0"/>
              <a:t>New Definitions:</a:t>
            </a:r>
          </a:p>
          <a:p>
            <a:pPr lvl="1"/>
            <a:r>
              <a:rPr lang="en-US" i="1" dirty="0"/>
              <a:t>Outreach staff </a:t>
            </a:r>
            <a:r>
              <a:rPr lang="en-US" dirty="0"/>
              <a:t>means ES staff with the responsibilities described in 20 CFR § 653.107(b).</a:t>
            </a:r>
            <a:endParaRPr lang="en-US" strike="sngStrike" dirty="0">
              <a:solidFill>
                <a:srgbClr val="0070C0"/>
              </a:solidFill>
            </a:endParaRPr>
          </a:p>
          <a:p>
            <a:pPr lvl="1"/>
            <a:r>
              <a:rPr lang="en-US" i="1" dirty="0"/>
              <a:t>State Workforce Agency (SWA) Official </a:t>
            </a:r>
            <a:r>
              <a:rPr lang="en-US" dirty="0"/>
              <a:t>means an individual employed by the State Workforce Agency or any of its subdivisions.</a:t>
            </a:r>
          </a:p>
          <a:p>
            <a:endParaRPr lang="en-US" dirty="0"/>
          </a:p>
        </p:txBody>
      </p:sp>
    </p:spTree>
    <p:extLst>
      <p:ext uri="{BB962C8B-B14F-4D97-AF65-F5344CB8AC3E}">
        <p14:creationId xmlns:p14="http://schemas.microsoft.com/office/powerpoint/2010/main" val="346040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Monitor Advocate-Specific Changes</a:t>
            </a:r>
          </a:p>
        </p:txBody>
      </p:sp>
      <p:sp>
        <p:nvSpPr>
          <p:cNvPr id="7" name="Text Placeholder 3">
            <a:extLst>
              <a:ext uri="{FF2B5EF4-FFF2-40B4-BE49-F238E27FC236}">
                <a16:creationId xmlns:a16="http://schemas.microsoft.com/office/drawing/2014/main" id="{C29EAFA4-02AB-4386-BD9C-5662AAE96444}"/>
              </a:ext>
            </a:extLst>
          </p:cNvPr>
          <p:cNvSpPr>
            <a:spLocks noGrp="1"/>
          </p:cNvSpPr>
          <p:nvPr>
            <p:ph idx="1"/>
          </p:nvPr>
        </p:nvSpPr>
        <p:spPr/>
        <p:txBody>
          <a:bodyPr/>
          <a:lstStyle/>
          <a:p>
            <a:r>
              <a:rPr lang="en-US" b="1" dirty="0"/>
              <a:t>Staffing Flexibility:  Outreach Staff</a:t>
            </a:r>
          </a:p>
          <a:p>
            <a:r>
              <a:rPr lang="en-US" dirty="0"/>
              <a:t>SWAs must seek qualified candidates who speak the language of a significant proportion of the State MSFW population; and</a:t>
            </a:r>
          </a:p>
          <a:p>
            <a:pPr marL="0" indent="0">
              <a:buNone/>
            </a:pPr>
            <a:r>
              <a:rPr lang="en-US" dirty="0"/>
              <a:t>	(i) Who are from MSFW backgrounds; or</a:t>
            </a:r>
          </a:p>
          <a:p>
            <a:pPr marL="0" indent="0">
              <a:buNone/>
            </a:pPr>
            <a:r>
              <a:rPr lang="en-US" dirty="0"/>
              <a:t>	(ii) Who have substantial work experience in farmworker activities.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3409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19</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Monitor Advocate-Specific Changes</a:t>
            </a:r>
          </a:p>
        </p:txBody>
      </p:sp>
      <p:sp>
        <p:nvSpPr>
          <p:cNvPr id="7" name="Text Placeholder 3">
            <a:extLst>
              <a:ext uri="{FF2B5EF4-FFF2-40B4-BE49-F238E27FC236}">
                <a16:creationId xmlns:a16="http://schemas.microsoft.com/office/drawing/2014/main" id="{C29EAFA4-02AB-4386-BD9C-5662AAE96444}"/>
              </a:ext>
            </a:extLst>
          </p:cNvPr>
          <p:cNvSpPr>
            <a:spLocks noGrp="1"/>
          </p:cNvSpPr>
          <p:nvPr>
            <p:ph idx="1"/>
          </p:nvPr>
        </p:nvSpPr>
        <p:spPr/>
        <p:txBody>
          <a:bodyPr/>
          <a:lstStyle/>
          <a:p>
            <a:r>
              <a:rPr lang="en-US" b="1" dirty="0"/>
              <a:t>Staffing Flexibility (Cont.):  ES Staff at Significant MSFW One Stop Centers</a:t>
            </a:r>
          </a:p>
          <a:p>
            <a:r>
              <a:rPr lang="en-US" dirty="0"/>
              <a:t>Provide ES staff in a manner facilitating the delivery of employment services tailored to the special needs of MSFWs, including by seeking ES staff that meet the criteria in 20 CFR § 653.107(a)(3)</a:t>
            </a:r>
          </a:p>
          <a:p>
            <a:r>
              <a:rPr lang="en-US" dirty="0"/>
              <a:t>§ 653.107(a)(3) states: “</a:t>
            </a:r>
            <a:r>
              <a:rPr lang="en-US" sz="2800" dirty="0">
                <a:solidFill>
                  <a:srgbClr val="242021"/>
                </a:solidFill>
              </a:rPr>
              <a:t>…candidate</a:t>
            </a:r>
            <a:r>
              <a:rPr lang="en-US" sz="2800" dirty="0">
                <a:solidFill>
                  <a:srgbClr val="0070C0"/>
                </a:solidFill>
              </a:rPr>
              <a:t> </a:t>
            </a:r>
            <a:r>
              <a:rPr lang="en-US" sz="2800" dirty="0">
                <a:solidFill>
                  <a:srgbClr val="242021"/>
                </a:solidFill>
              </a:rPr>
              <a:t>who speak the language of a significant proportion of the State MSFW population; and</a:t>
            </a:r>
          </a:p>
          <a:p>
            <a:pPr marL="0" lvl="0" indent="0">
              <a:lnSpc>
                <a:spcPct val="90000"/>
              </a:lnSpc>
              <a:buClr>
                <a:srgbClr val="9E1C30"/>
              </a:buClr>
              <a:buNone/>
            </a:pPr>
            <a:r>
              <a:rPr lang="en-US" sz="2800" dirty="0">
                <a:solidFill>
                  <a:srgbClr val="242021"/>
                </a:solidFill>
              </a:rPr>
              <a:t>(i) Who are from MSFW 	backgrounds; or</a:t>
            </a:r>
          </a:p>
          <a:p>
            <a:pPr marL="0" lvl="0" indent="0">
              <a:lnSpc>
                <a:spcPct val="90000"/>
              </a:lnSpc>
              <a:buClr>
                <a:srgbClr val="9E1C30"/>
              </a:buClr>
              <a:buNone/>
            </a:pPr>
            <a:r>
              <a:rPr lang="en-US" sz="2800" dirty="0">
                <a:solidFill>
                  <a:srgbClr val="242021"/>
                </a:solidFill>
              </a:rPr>
              <a:t>(ii) Who have substantial 	work experience in farmworker activities.”</a:t>
            </a:r>
            <a:endParaRPr lang="en-US" sz="2800" dirty="0">
              <a:solidFill>
                <a:srgbClr val="0070C0"/>
              </a:solidFill>
            </a:endParaRP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0809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Kim Vitelli</a:t>
            </a:r>
          </a:p>
          <a:p>
            <a:pPr lvl="1"/>
            <a:r>
              <a:rPr lang="en-US" dirty="0"/>
              <a:t>Acting Administrator</a:t>
            </a:r>
          </a:p>
          <a:p>
            <a:pPr lvl="2"/>
            <a:r>
              <a:rPr lang="en-US" dirty="0"/>
              <a:t>ETA – Office of Workforce Investment</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53762" y="2352256"/>
            <a:ext cx="1740129" cy="2609896"/>
          </a:xfrm>
          <a:prstGeom prst="rect">
            <a:avLst/>
          </a:prstGeom>
        </p:spPr>
      </p:pic>
    </p:spTree>
    <p:extLst>
      <p:ext uri="{BB962C8B-B14F-4D97-AF65-F5344CB8AC3E}">
        <p14:creationId xmlns:p14="http://schemas.microsoft.com/office/powerpoint/2010/main" val="100078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Monitor Advocate-Specific Changes</a:t>
            </a:r>
          </a:p>
        </p:txBody>
      </p:sp>
      <p:sp>
        <p:nvSpPr>
          <p:cNvPr id="7" name="Text Placeholder 3">
            <a:extLst>
              <a:ext uri="{FF2B5EF4-FFF2-40B4-BE49-F238E27FC236}">
                <a16:creationId xmlns:a16="http://schemas.microsoft.com/office/drawing/2014/main" id="{C29EAFA4-02AB-4386-BD9C-5662AAE96444}"/>
              </a:ext>
            </a:extLst>
          </p:cNvPr>
          <p:cNvSpPr>
            <a:spLocks noGrp="1"/>
          </p:cNvSpPr>
          <p:nvPr>
            <p:ph idx="1"/>
          </p:nvPr>
        </p:nvSpPr>
        <p:spPr/>
        <p:txBody>
          <a:bodyPr/>
          <a:lstStyle/>
          <a:p>
            <a:r>
              <a:rPr lang="en-US" b="1" dirty="0"/>
              <a:t>Staffing Flexibility (Cont.): State Monitor Advocate</a:t>
            </a:r>
          </a:p>
          <a:p>
            <a:pPr marL="457200" indent="-457200">
              <a:buFont typeface="+mj-lt"/>
              <a:buAutoNum type="arabicPeriod"/>
            </a:pPr>
            <a:r>
              <a:rPr lang="en-US" sz="2800" dirty="0"/>
              <a:t>The State Administrator must appoint a State Monitor Advocate</a:t>
            </a:r>
            <a:r>
              <a:rPr lang="en-US" sz="2800" dirty="0">
                <a:solidFill>
                  <a:srgbClr val="FF0000"/>
                </a:solidFill>
              </a:rPr>
              <a:t> who must be a SWA official. </a:t>
            </a:r>
            <a:endParaRPr lang="en-US" dirty="0">
              <a:solidFill>
                <a:srgbClr val="FF0000"/>
              </a:solidFill>
            </a:endParaRPr>
          </a:p>
          <a:p>
            <a:pPr marL="457200" indent="-457200">
              <a:buFont typeface="+mj-lt"/>
              <a:buAutoNum type="arabicPeriod"/>
            </a:pPr>
            <a:r>
              <a:rPr lang="en-US" dirty="0"/>
              <a:t>The SWAs must seek persons:</a:t>
            </a:r>
          </a:p>
          <a:p>
            <a:pPr marL="0" indent="0">
              <a:buNone/>
            </a:pPr>
            <a:r>
              <a:rPr lang="en-US" dirty="0"/>
              <a:t>	(1) Who are from MSFW backgrounds; or</a:t>
            </a:r>
          </a:p>
          <a:p>
            <a:pPr marL="0" indent="0">
              <a:buNone/>
            </a:pPr>
            <a:r>
              <a:rPr lang="en-US" dirty="0"/>
              <a:t>	(2) Who speak the languages of a significant proportion of the State 	MSFW population; or</a:t>
            </a:r>
          </a:p>
          <a:p>
            <a:pPr marL="0" indent="0">
              <a:buNone/>
            </a:pPr>
            <a:r>
              <a:rPr lang="en-US" dirty="0"/>
              <a:t>	(3) Who have substantial work experience in farmworker activities.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79055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21</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Monitor Advocate-Specific Changes</a:t>
            </a:r>
          </a:p>
        </p:txBody>
      </p:sp>
      <p:sp>
        <p:nvSpPr>
          <p:cNvPr id="7" name="Text Placeholder 3">
            <a:extLst>
              <a:ext uri="{FF2B5EF4-FFF2-40B4-BE49-F238E27FC236}">
                <a16:creationId xmlns:a16="http://schemas.microsoft.com/office/drawing/2014/main" id="{C29EAFA4-02AB-4386-BD9C-5662AAE96444}"/>
              </a:ext>
            </a:extLst>
          </p:cNvPr>
          <p:cNvSpPr>
            <a:spLocks noGrp="1"/>
          </p:cNvSpPr>
          <p:nvPr>
            <p:ph idx="1"/>
          </p:nvPr>
        </p:nvSpPr>
        <p:spPr/>
        <p:txBody>
          <a:bodyPr/>
          <a:lstStyle/>
          <a:p>
            <a:r>
              <a:rPr lang="en-US" b="1" dirty="0"/>
              <a:t>Informal Resolution of Complaints</a:t>
            </a:r>
          </a:p>
          <a:p>
            <a:r>
              <a:rPr lang="en-US" dirty="0">
                <a:latin typeface="Calibri" panose="020F0502020204030204" pitchFamily="34" charset="0"/>
                <a:ea typeface="Calibri" panose="020F0502020204030204" pitchFamily="34" charset="0"/>
                <a:cs typeface="Times New Roman" panose="02020603050405020304" pitchFamily="18" charset="0"/>
              </a:rPr>
              <a:t>The State Administrator must have overall responsibility for the operation of the Complaint System</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this includes responsibility for the informal resolution of complaints</a:t>
            </a:r>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cs typeface="Times New Roman" panose="02020603050405020304" pitchFamily="18" charset="0"/>
              </a:rPr>
              <a:t>Central complaint log must contain: </a:t>
            </a:r>
            <a:r>
              <a:rPr lang="en-US" dirty="0">
                <a:latin typeface="Calibri" panose="020F0502020204030204" pitchFamily="34" charset="0"/>
                <a:ea typeface="Calibri" panose="020F0502020204030204" pitchFamily="34" charset="0"/>
                <a:cs typeface="Times New Roman" panose="02020603050405020304" pitchFamily="18" charset="0"/>
              </a:rPr>
              <a:t>The action taken, and whether the complaint has been resolved</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including informally. The complaint log also must include action taken on apparent violations</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78466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fld id="{158B7785-F6D6-45F8-833E-07BD84680091}" type="slidenum">
              <a:rPr lang="en-US" smtClean="0"/>
              <a:pPr/>
              <a:t>22</a:t>
            </a:fld>
            <a:endParaRPr lang="en-US"/>
          </a:p>
        </p:txBody>
      </p:sp>
      <p:sp>
        <p:nvSpPr>
          <p:cNvPr id="3" name="Title 2">
            <a:extLst>
              <a:ext uri="{FF2B5EF4-FFF2-40B4-BE49-F238E27FC236}">
                <a16:creationId xmlns:a16="http://schemas.microsoft.com/office/drawing/2014/main" id="{1D78FCF3-560C-401F-81AF-ADB914E546E1}"/>
              </a:ext>
            </a:extLst>
          </p:cNvPr>
          <p:cNvSpPr>
            <a:spLocks noGrp="1"/>
          </p:cNvSpPr>
          <p:nvPr>
            <p:ph type="title"/>
          </p:nvPr>
        </p:nvSpPr>
        <p:spPr/>
        <p:txBody>
          <a:bodyPr>
            <a:normAutofit/>
          </a:bodyPr>
          <a:lstStyle/>
          <a:p>
            <a:r>
              <a:rPr lang="en-US" dirty="0"/>
              <a:t>JVSG Consolidated Positions</a:t>
            </a:r>
          </a:p>
        </p:txBody>
      </p:sp>
      <p:sp>
        <p:nvSpPr>
          <p:cNvPr id="4" name="Content Placeholder 3">
            <a:extLst>
              <a:ext uri="{FF2B5EF4-FFF2-40B4-BE49-F238E27FC236}">
                <a16:creationId xmlns:a16="http://schemas.microsoft.com/office/drawing/2014/main" id="{3756CA95-40E2-44E1-915A-103F00416835}"/>
              </a:ext>
            </a:extLst>
          </p:cNvPr>
          <p:cNvSpPr>
            <a:spLocks noGrp="1"/>
          </p:cNvSpPr>
          <p:nvPr>
            <p:ph sz="half" idx="1"/>
          </p:nvPr>
        </p:nvSpPr>
        <p:spPr>
          <a:xfrm>
            <a:off x="805866" y="2380340"/>
            <a:ext cx="4928507" cy="3796621"/>
          </a:xfrm>
        </p:spPr>
        <p:txBody>
          <a:bodyPr/>
          <a:lstStyle/>
          <a:p>
            <a:r>
              <a:rPr lang="en-US" sz="2400" dirty="0"/>
              <a:t>VPL 02-16</a:t>
            </a:r>
          </a:p>
          <a:p>
            <a:pPr lvl="1"/>
            <a:r>
              <a:rPr lang="en-US" sz="2200" dirty="0"/>
              <a:t>States were required to use these positions sparingly and in areas currently underserved or where the assignment of only full-time DVOP specialists and full-time LVER staff would be impractical.</a:t>
            </a:r>
          </a:p>
          <a:p>
            <a:pPr lvl="1"/>
            <a:r>
              <a:rPr lang="en-US" sz="2200" dirty="0"/>
              <a:t>The Consolidated Position should be the exception and not likely to exceed 10 percent of the total JVSG funded staff positions.</a:t>
            </a:r>
          </a:p>
        </p:txBody>
      </p:sp>
      <p:sp>
        <p:nvSpPr>
          <p:cNvPr id="6" name="Content Placeholder 5">
            <a:extLst>
              <a:ext uri="{FF2B5EF4-FFF2-40B4-BE49-F238E27FC236}">
                <a16:creationId xmlns:a16="http://schemas.microsoft.com/office/drawing/2014/main" id="{600F390C-A08E-48D9-9844-DA96A77EF841}"/>
              </a:ext>
            </a:extLst>
          </p:cNvPr>
          <p:cNvSpPr>
            <a:spLocks noGrp="1"/>
          </p:cNvSpPr>
          <p:nvPr>
            <p:ph sz="half" idx="2"/>
          </p:nvPr>
        </p:nvSpPr>
        <p:spPr>
          <a:xfrm>
            <a:off x="6125028" y="2380340"/>
            <a:ext cx="5259650" cy="3796621"/>
          </a:xfrm>
        </p:spPr>
        <p:txBody>
          <a:bodyPr/>
          <a:lstStyle/>
          <a:p>
            <a:r>
              <a:rPr lang="en-US" sz="2400" dirty="0"/>
              <a:t>VPL 01-20</a:t>
            </a:r>
          </a:p>
          <a:p>
            <a:pPr lvl="1"/>
            <a:r>
              <a:rPr lang="en-US" sz="2200" dirty="0"/>
              <a:t>Grant recipients have the ability to consider their unique situations and allocate staff accordingly, providing a brief narrative to explain how the consolidated positions will promote a more efficient administration of services to veterans.</a:t>
            </a:r>
          </a:p>
          <a:p>
            <a:pPr lvl="1"/>
            <a:endParaRPr lang="en-US" dirty="0"/>
          </a:p>
        </p:txBody>
      </p:sp>
      <p:sp>
        <p:nvSpPr>
          <p:cNvPr id="7" name="TextBox 6"/>
          <p:cNvSpPr txBox="1"/>
          <p:nvPr/>
        </p:nvSpPr>
        <p:spPr>
          <a:xfrm>
            <a:off x="566057" y="1103086"/>
            <a:ext cx="11117943" cy="1200329"/>
          </a:xfrm>
          <a:prstGeom prst="rect">
            <a:avLst/>
          </a:prstGeom>
          <a:noFill/>
        </p:spPr>
        <p:txBody>
          <a:bodyPr wrap="square" rtlCol="0">
            <a:spAutoFit/>
          </a:bodyPr>
          <a:lstStyle/>
          <a:p>
            <a:pPr marL="231775" lvl="1"/>
            <a:r>
              <a:rPr lang="en-US" sz="2400" dirty="0"/>
              <a:t>Consolidated Position of Disabled Veterans’ Outreach Program (DVOP) specialist and Local Veterans’ Employment Representative (LVER) staff positions were authorized in Fiscal Year 2012.  On January 29, 2020 the policy was updated.</a:t>
            </a:r>
          </a:p>
        </p:txBody>
      </p:sp>
    </p:spTree>
    <p:extLst>
      <p:ext uri="{BB962C8B-B14F-4D97-AF65-F5344CB8AC3E}">
        <p14:creationId xmlns:p14="http://schemas.microsoft.com/office/powerpoint/2010/main" val="142237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fld id="{158B7785-F6D6-45F8-833E-07BD84680091}" type="slidenum">
              <a:rPr lang="en-US" smtClean="0"/>
              <a:pPr/>
              <a:t>23</a:t>
            </a:fld>
            <a:endParaRPr lang="en-US"/>
          </a:p>
        </p:txBody>
      </p:sp>
      <p:sp>
        <p:nvSpPr>
          <p:cNvPr id="3" name="Title 2">
            <a:extLst>
              <a:ext uri="{FF2B5EF4-FFF2-40B4-BE49-F238E27FC236}">
                <a16:creationId xmlns:a16="http://schemas.microsoft.com/office/drawing/2014/main" id="{1D78FCF3-560C-401F-81AF-ADB914E546E1}"/>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3756CA95-40E2-44E1-915A-103F00416835}"/>
              </a:ext>
            </a:extLst>
          </p:cNvPr>
          <p:cNvSpPr>
            <a:spLocks noGrp="1"/>
          </p:cNvSpPr>
          <p:nvPr>
            <p:ph sz="half" idx="1"/>
          </p:nvPr>
        </p:nvSpPr>
        <p:spPr/>
        <p:txBody>
          <a:bodyPr/>
          <a:lstStyle/>
          <a:p>
            <a:r>
              <a:rPr lang="en-US" dirty="0"/>
              <a:t>Will this impact the quality of career and labor exchange services delivered through AJCs?</a:t>
            </a:r>
          </a:p>
          <a:p>
            <a:pPr lvl="1"/>
            <a:r>
              <a:rPr lang="en-US" dirty="0"/>
              <a:t>No. The new flexibility will allow states, which know their workforce system best, to determine what staffing structure best meets their needs without sacrificing quality of services.</a:t>
            </a:r>
          </a:p>
          <a:p>
            <a:endParaRPr lang="en-US" dirty="0"/>
          </a:p>
          <a:p>
            <a:pPr lvl="1"/>
            <a:endParaRPr lang="en-US" dirty="0"/>
          </a:p>
        </p:txBody>
      </p:sp>
      <p:sp>
        <p:nvSpPr>
          <p:cNvPr id="6" name="Content Placeholder 5">
            <a:extLst>
              <a:ext uri="{FF2B5EF4-FFF2-40B4-BE49-F238E27FC236}">
                <a16:creationId xmlns:a16="http://schemas.microsoft.com/office/drawing/2014/main" id="{600F390C-A08E-48D9-9844-DA96A77EF841}"/>
              </a:ext>
            </a:extLst>
          </p:cNvPr>
          <p:cNvSpPr>
            <a:spLocks noGrp="1"/>
          </p:cNvSpPr>
          <p:nvPr>
            <p:ph sz="half" idx="2"/>
          </p:nvPr>
        </p:nvSpPr>
        <p:spPr/>
        <p:txBody>
          <a:bodyPr/>
          <a:lstStyle/>
          <a:p>
            <a:r>
              <a:rPr lang="en-US" dirty="0"/>
              <a:t>Can States continue to use merit staff that meet the merit-personnel criteria in Federal law to deliver ES services?</a:t>
            </a:r>
          </a:p>
          <a:p>
            <a:pPr lvl="1"/>
            <a:r>
              <a:rPr lang="en-US" dirty="0"/>
              <a:t>Yes. The final rule does not require states to end the use of merit-staffing. </a:t>
            </a:r>
          </a:p>
          <a:p>
            <a:endParaRPr lang="en-US" dirty="0"/>
          </a:p>
          <a:p>
            <a:pPr lvl="1"/>
            <a:endParaRPr lang="en-US" dirty="0"/>
          </a:p>
        </p:txBody>
      </p:sp>
    </p:spTree>
    <p:extLst>
      <p:ext uri="{BB962C8B-B14F-4D97-AF65-F5344CB8AC3E}">
        <p14:creationId xmlns:p14="http://schemas.microsoft.com/office/powerpoint/2010/main" val="418994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24</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Wagner-Peyser Act Staffing Flexibility Final Rule</a:t>
            </a:r>
          </a:p>
          <a:p>
            <a:pPr lvl="1"/>
            <a:r>
              <a:rPr lang="en-US" dirty="0"/>
              <a:t>85 FR 592</a:t>
            </a:r>
          </a:p>
          <a:p>
            <a:pPr lvl="2"/>
            <a:r>
              <a:rPr lang="en-US" dirty="0">
                <a:hlinkClick r:id="rId2"/>
              </a:rPr>
              <a:t>https://www.federalregister.gov/documents/2020/01/06/2019-27260/wagner-peyser-act-staffing-flexibility</a:t>
            </a:r>
            <a:endParaRPr lang="en-US" dirty="0"/>
          </a:p>
          <a:p>
            <a:r>
              <a:rPr lang="en-US" dirty="0"/>
              <a:t>TEN 13-19</a:t>
            </a:r>
          </a:p>
          <a:p>
            <a:pPr lvl="1"/>
            <a:r>
              <a:rPr lang="en-US" dirty="0"/>
              <a:t>Announcing the Release of the Wagner-Peyser Act Staffing Flexibility Final Rule and Amended Information Collections Associated with this Rulemaking </a:t>
            </a:r>
          </a:p>
          <a:p>
            <a:pPr lvl="2"/>
            <a:r>
              <a:rPr lang="en-US" dirty="0">
                <a:hlinkClick r:id="rId3"/>
              </a:rPr>
              <a:t>https://wdr.doleta.gov/directives/corr_doc.cfm?DOCN=6994</a:t>
            </a: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State Plan ICR</a:t>
            </a:r>
          </a:p>
          <a:p>
            <a:pPr lvl="1"/>
            <a:r>
              <a:rPr lang="en-US" dirty="0"/>
              <a:t>Required Elements for Submission of the Unified or Combined State Plan and Plan Modifications under the Workforce Innovation and Opportunity Act</a:t>
            </a:r>
          </a:p>
          <a:p>
            <a:pPr lvl="2"/>
            <a:r>
              <a:rPr lang="en-US" dirty="0">
                <a:hlinkClick r:id="rId4"/>
              </a:rPr>
              <a:t>https://www.doleta.gov/wioa/docs/State-Plan-ICR.pdf</a:t>
            </a:r>
            <a:r>
              <a:rPr lang="en-US" dirty="0"/>
              <a:t> </a:t>
            </a:r>
          </a:p>
          <a:p>
            <a:pPr lvl="1"/>
            <a:endParaRPr lang="en-US" dirty="0"/>
          </a:p>
        </p:txBody>
      </p:sp>
    </p:spTree>
    <p:extLst>
      <p:ext uri="{BB962C8B-B14F-4D97-AF65-F5344CB8AC3E}">
        <p14:creationId xmlns:p14="http://schemas.microsoft.com/office/powerpoint/2010/main" val="1677857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25</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983620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26</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sz="5400" dirty="0"/>
              <a:t>WIOA Mailbox</a:t>
            </a:r>
          </a:p>
          <a:p>
            <a:r>
              <a:rPr lang="en-US" dirty="0">
                <a:hlinkClick r:id="rId2"/>
              </a:rPr>
              <a:t>DOL.WIOA@dol.gov</a:t>
            </a:r>
            <a:r>
              <a:rPr lang="en-US" dirty="0"/>
              <a:t> </a:t>
            </a:r>
          </a:p>
        </p:txBody>
      </p:sp>
    </p:spTree>
    <p:extLst>
      <p:ext uri="{BB962C8B-B14F-4D97-AF65-F5344CB8AC3E}">
        <p14:creationId xmlns:p14="http://schemas.microsoft.com/office/powerpoint/2010/main" val="1097583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A0A91A61-C603-4E8A-B25F-AE1C6E29E032}"/>
              </a:ext>
            </a:extLst>
          </p:cNvPr>
          <p:cNvSpPr>
            <a:spLocks noGrp="1"/>
          </p:cNvSpPr>
          <p:nvPr>
            <p:ph type="subTitle" idx="1"/>
          </p:nvPr>
        </p:nvSpPr>
        <p:spPr/>
        <p:txBody>
          <a:bodyPr/>
          <a:lstStyle/>
          <a:p>
            <a:endParaRPr lang="en-US" dirty="0"/>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2"/>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Opening Message from ETA’s Assistant Secretary</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John </a:t>
            </a:r>
            <a:r>
              <a:rPr lang="en-US" dirty="0" err="1"/>
              <a:t>Pallasch</a:t>
            </a:r>
            <a:endParaRPr lang="en-US" dirty="0"/>
          </a:p>
          <a:p>
            <a:pPr lvl="1"/>
            <a:r>
              <a:rPr lang="en-US" dirty="0"/>
              <a:t>Assistant Secretary</a:t>
            </a:r>
          </a:p>
          <a:p>
            <a:pPr lvl="2"/>
            <a:r>
              <a:rPr lang="en-US" dirty="0"/>
              <a:t>Employment and Training Administration (ETA)</a:t>
            </a:r>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78677" y="2416984"/>
            <a:ext cx="1994688" cy="2476560"/>
          </a:xfrm>
          <a:prstGeom prst="rect">
            <a:avLst/>
          </a:prstGeom>
        </p:spPr>
      </p:pic>
    </p:spTree>
    <p:extLst>
      <p:ext uri="{BB962C8B-B14F-4D97-AF65-F5344CB8AC3E}">
        <p14:creationId xmlns:p14="http://schemas.microsoft.com/office/powerpoint/2010/main" val="4049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Opening Message from VETS’ Assistant Secretary</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John Lowry</a:t>
            </a:r>
          </a:p>
          <a:p>
            <a:pPr lvl="1"/>
            <a:r>
              <a:rPr lang="en-US" dirty="0"/>
              <a:t>Assistant Secretary</a:t>
            </a:r>
          </a:p>
          <a:p>
            <a:pPr lvl="2"/>
            <a:r>
              <a:rPr lang="en-US" dirty="0"/>
              <a:t>Veterans’ Employment and Training Service (VETS)</a:t>
            </a:r>
          </a:p>
        </p:txBody>
      </p:sp>
      <p:pic>
        <p:nvPicPr>
          <p:cNvPr id="3074" name="Picture 2" descr="John Low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127" y="2391669"/>
            <a:ext cx="2013349" cy="253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3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sp>
        <p:nvSpPr>
          <p:cNvPr id="7" name="Content Placeholder 6">
            <a:extLst>
              <a:ext uri="{FF2B5EF4-FFF2-40B4-BE49-F238E27FC236}">
                <a16:creationId xmlns:a16="http://schemas.microsoft.com/office/drawing/2014/main" id="{90495AA4-C5F4-4FBE-BCE8-903A6E054E5D}"/>
              </a:ext>
            </a:extLst>
          </p:cNvPr>
          <p:cNvSpPr>
            <a:spLocks noGrp="1"/>
          </p:cNvSpPr>
          <p:nvPr>
            <p:ph sz="half" idx="15"/>
          </p:nvPr>
        </p:nvSpPr>
        <p:spPr/>
        <p:txBody>
          <a:bodyPr/>
          <a:lstStyle/>
          <a:p>
            <a:r>
              <a:rPr lang="en-US" dirty="0"/>
              <a:t>Andy Ridgeway	</a:t>
            </a:r>
          </a:p>
          <a:p>
            <a:pPr lvl="1"/>
            <a:r>
              <a:rPr lang="en-US" dirty="0"/>
              <a:t>Unit Chief – Adult Services</a:t>
            </a:r>
          </a:p>
          <a:p>
            <a:pPr lvl="2"/>
            <a:r>
              <a:rPr lang="en-US" dirty="0"/>
              <a:t>OWI – Div. of Adult Services and Governance </a:t>
            </a:r>
          </a:p>
          <a:p>
            <a:pPr lvl="2"/>
            <a:endParaRPr lang="en-US" dirty="0"/>
          </a:p>
        </p:txBody>
      </p:sp>
      <p:sp>
        <p:nvSpPr>
          <p:cNvPr id="3" name="Content Placeholder 2">
            <a:extLst>
              <a:ext uri="{FF2B5EF4-FFF2-40B4-BE49-F238E27FC236}">
                <a16:creationId xmlns:a16="http://schemas.microsoft.com/office/drawing/2014/main" id="{E2BED0D9-11B9-41BB-B610-727CD264CD48}"/>
              </a:ext>
            </a:extLst>
          </p:cNvPr>
          <p:cNvSpPr>
            <a:spLocks noGrp="1"/>
          </p:cNvSpPr>
          <p:nvPr>
            <p:ph sz="half" idx="1"/>
          </p:nvPr>
        </p:nvSpPr>
        <p:spPr>
          <a:xfrm>
            <a:off x="4447354" y="3874554"/>
            <a:ext cx="3566160" cy="2481796"/>
          </a:xfrm>
        </p:spPr>
        <p:txBody>
          <a:bodyPr/>
          <a:lstStyle/>
          <a:p>
            <a:r>
              <a:rPr lang="en-US" dirty="0"/>
              <a:t>Juan Regalado</a:t>
            </a:r>
          </a:p>
          <a:p>
            <a:pPr lvl="1"/>
            <a:r>
              <a:rPr lang="en-US" dirty="0"/>
              <a:t>National Monitor Advocate</a:t>
            </a:r>
          </a:p>
          <a:p>
            <a:pPr lvl="2"/>
            <a:r>
              <a:rPr lang="en-US" dirty="0"/>
              <a:t>OWI – Div. of National Programs, Tools, and Technical Assistance</a:t>
            </a:r>
          </a:p>
          <a:p>
            <a:pPr lvl="2"/>
            <a:endParaRPr lang="en-US" dirty="0"/>
          </a:p>
        </p:txBody>
      </p:sp>
      <p:pic>
        <p:nvPicPr>
          <p:cNvPr id="5" name="Picture Placeholder 4"/>
          <p:cNvPicPr>
            <a:picLocks noGrp="1" noChangeAspect="1"/>
          </p:cNvPicPr>
          <p:nvPr>
            <p:ph type="pic" sz="quarter" idx="16"/>
          </p:nvPr>
        </p:nvPicPr>
        <p:blipFill>
          <a:blip r:embed="rId2" cstate="hqprint">
            <a:extLst>
              <a:ext uri="{28A0092B-C50C-407E-A947-70E740481C1C}">
                <a14:useLocalDpi xmlns:a14="http://schemas.microsoft.com/office/drawing/2010/main" val="0"/>
              </a:ext>
            </a:extLst>
          </a:blip>
          <a:srcRect l="16622" r="16622"/>
          <a:stretch>
            <a:fillRect/>
          </a:stretch>
        </p:blipFill>
        <p:spPr/>
      </p:pic>
      <p:sp>
        <p:nvSpPr>
          <p:cNvPr id="4" name="Content Placeholder 3">
            <a:extLst>
              <a:ext uri="{FF2B5EF4-FFF2-40B4-BE49-F238E27FC236}">
                <a16:creationId xmlns:a16="http://schemas.microsoft.com/office/drawing/2014/main" id="{A5DC4EBE-0A00-492E-9CD3-CBE1F6F1C0AF}"/>
              </a:ext>
            </a:extLst>
          </p:cNvPr>
          <p:cNvSpPr>
            <a:spLocks noGrp="1"/>
          </p:cNvSpPr>
          <p:nvPr>
            <p:ph sz="half" idx="2"/>
          </p:nvPr>
        </p:nvSpPr>
        <p:spPr>
          <a:xfrm>
            <a:off x="8471440" y="3874554"/>
            <a:ext cx="3566160" cy="2201789"/>
          </a:xfrm>
        </p:spPr>
        <p:txBody>
          <a:bodyPr/>
          <a:lstStyle/>
          <a:p>
            <a:r>
              <a:rPr lang="en-US" dirty="0"/>
              <a:t>Maria </a:t>
            </a:r>
            <a:r>
              <a:rPr lang="en-US" dirty="0" err="1"/>
              <a:t>Temiquel</a:t>
            </a:r>
            <a:endParaRPr lang="en-US" dirty="0"/>
          </a:p>
          <a:p>
            <a:pPr lvl="1"/>
            <a:r>
              <a:rPr lang="en-US" dirty="0"/>
              <a:t>Director – Grants and Training</a:t>
            </a:r>
          </a:p>
          <a:p>
            <a:pPr lvl="2"/>
            <a:r>
              <a:rPr lang="en-US" dirty="0"/>
              <a:t>Veterans’ Employment and Training Service</a:t>
            </a:r>
          </a:p>
        </p:txBody>
      </p:sp>
      <p:pic>
        <p:nvPicPr>
          <p:cNvPr id="10" name="Picture Placeholder 4"/>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9984" b="9984"/>
          <a:stretch>
            <a:fillRect/>
          </a:stretch>
        </p:blipFill>
        <p:spPr/>
      </p:pic>
      <p:pic>
        <p:nvPicPr>
          <p:cNvPr id="11" name="Picture Placeholder 5"/>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t="9286" b="9286"/>
          <a:stretch>
            <a:fillRect/>
          </a:stretch>
        </p:blipFill>
        <p:spPr/>
      </p:pic>
    </p:spTree>
    <p:extLst>
      <p:ext uri="{BB962C8B-B14F-4D97-AF65-F5344CB8AC3E}">
        <p14:creationId xmlns:p14="http://schemas.microsoft.com/office/powerpoint/2010/main" val="276828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Describe changes the 2020 final rule created to allow states flexibility in the delivery of Wagner-Peyser Act-funded services</a:t>
            </a:r>
          </a:p>
        </p:txBody>
      </p:sp>
    </p:spTree>
    <p:extLst>
      <p:ext uri="{BB962C8B-B14F-4D97-AF65-F5344CB8AC3E}">
        <p14:creationId xmlns:p14="http://schemas.microsoft.com/office/powerpoint/2010/main" val="40910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sz="32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panose="020B0604020202020204"/>
              </a:rPr>
              <a:t>Under the 2020 Final Rule, States are no longer required to use state merit staff for Employment Services provided under the Wagner-Peyser Act</a:t>
            </a:r>
            <a:endParaRPr lang="en-US" dirty="0"/>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fontScale="92500"/>
          </a:bodyPr>
          <a:lstStyle/>
          <a:p>
            <a:r>
              <a:rPr lang="en-US" sz="2600" i="1" dirty="0">
                <a:solidFill>
                  <a:srgbClr val="303030">
                    <a:lumMod val="90000"/>
                    <a:lumOff val="10000"/>
                  </a:srgbClr>
                </a:solidFill>
                <a:latin typeface="Arial" panose="020B0604020202020204"/>
              </a:rPr>
              <a:t>This increased flexibility means States can provide Wagner-Peyser Act-funded services through a variety of staffing arrangements</a:t>
            </a:r>
            <a:endParaRPr lang="en-US" dirty="0"/>
          </a:p>
        </p:txBody>
      </p:sp>
    </p:spTree>
    <p:extLst>
      <p:ext uri="{BB962C8B-B14F-4D97-AF65-F5344CB8AC3E}">
        <p14:creationId xmlns:p14="http://schemas.microsoft.com/office/powerpoint/2010/main" val="315891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1D78FCF3-560C-401F-81AF-ADB914E546E1}"/>
              </a:ext>
            </a:extLst>
          </p:cNvPr>
          <p:cNvSpPr>
            <a:spLocks noGrp="1"/>
          </p:cNvSpPr>
          <p:nvPr>
            <p:ph type="title"/>
          </p:nvPr>
        </p:nvSpPr>
        <p:spPr/>
        <p:txBody>
          <a:bodyPr/>
          <a:lstStyle/>
          <a:p>
            <a:r>
              <a:rPr lang="en-US" dirty="0"/>
              <a:t>Key Differences</a:t>
            </a:r>
          </a:p>
        </p:txBody>
      </p:sp>
      <p:sp>
        <p:nvSpPr>
          <p:cNvPr id="4" name="Content Placeholder 3">
            <a:extLst>
              <a:ext uri="{FF2B5EF4-FFF2-40B4-BE49-F238E27FC236}">
                <a16:creationId xmlns:a16="http://schemas.microsoft.com/office/drawing/2014/main" id="{3756CA95-40E2-44E1-915A-103F00416835}"/>
              </a:ext>
            </a:extLst>
          </p:cNvPr>
          <p:cNvSpPr>
            <a:spLocks noGrp="1"/>
          </p:cNvSpPr>
          <p:nvPr>
            <p:ph sz="half" idx="1"/>
          </p:nvPr>
        </p:nvSpPr>
        <p:spPr/>
        <p:txBody>
          <a:bodyPr/>
          <a:lstStyle/>
          <a:p>
            <a:r>
              <a:rPr lang="en-US" dirty="0"/>
              <a:t>Previously</a:t>
            </a:r>
          </a:p>
          <a:p>
            <a:pPr lvl="1"/>
            <a:r>
              <a:rPr lang="en-US" dirty="0"/>
              <a:t>States were required to provide Wagner-Peyser Act-funded services through State merit staff, with limited exceptions granted for three States.</a:t>
            </a:r>
          </a:p>
        </p:txBody>
      </p:sp>
      <p:sp>
        <p:nvSpPr>
          <p:cNvPr id="6" name="Content Placeholder 5">
            <a:extLst>
              <a:ext uri="{FF2B5EF4-FFF2-40B4-BE49-F238E27FC236}">
                <a16:creationId xmlns:a16="http://schemas.microsoft.com/office/drawing/2014/main" id="{600F390C-A08E-48D9-9844-DA96A77EF841}"/>
              </a:ext>
            </a:extLst>
          </p:cNvPr>
          <p:cNvSpPr>
            <a:spLocks noGrp="1"/>
          </p:cNvSpPr>
          <p:nvPr>
            <p:ph sz="half" idx="2"/>
          </p:nvPr>
        </p:nvSpPr>
        <p:spPr/>
        <p:txBody>
          <a:bodyPr/>
          <a:lstStyle/>
          <a:p>
            <a:r>
              <a:rPr lang="en-US" dirty="0"/>
              <a:t>Under the final rule</a:t>
            </a:r>
          </a:p>
          <a:p>
            <a:pPr lvl="1"/>
            <a:r>
              <a:rPr lang="en-US" dirty="0"/>
              <a:t>States can provide most Wagner-Peyser Act-funded services through State merit staff, other State staff, </a:t>
            </a:r>
            <a:r>
              <a:rPr lang="en-US" dirty="0" err="1"/>
              <a:t>subawards</a:t>
            </a:r>
            <a:r>
              <a:rPr lang="en-US" dirty="0"/>
              <a:t> to local governments or private entities, a combination of these arrangements, or other allowable staffing solutions under the Uniform Guidance.</a:t>
            </a:r>
          </a:p>
        </p:txBody>
      </p:sp>
    </p:spTree>
    <p:extLst>
      <p:ext uri="{BB962C8B-B14F-4D97-AF65-F5344CB8AC3E}">
        <p14:creationId xmlns:p14="http://schemas.microsoft.com/office/powerpoint/2010/main" val="407374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General Changes to Wagner-Peyser Staffing</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lstStyle/>
          <a:p>
            <a:r>
              <a:rPr lang="en-US" dirty="0"/>
              <a:t>Definitions</a:t>
            </a:r>
          </a:p>
          <a:p>
            <a:pPr lvl="1"/>
            <a:r>
              <a:rPr lang="en-US" dirty="0"/>
              <a:t>The final rule adds or amends several definitions found within 20 CFR Part 651.</a:t>
            </a:r>
          </a:p>
          <a:p>
            <a:pPr lvl="1"/>
            <a:r>
              <a:rPr lang="en-US" dirty="0"/>
              <a:t>Additions and changes were made in order to facilitate the flexibility provided under the final rule that allows staffing beyond just state merit staff. The changes also clarify when the final rule allows for additional flexibility and when state staffing must remain in use. </a:t>
            </a:r>
          </a:p>
          <a:p>
            <a:pPr marL="457200" lvl="1" indent="0">
              <a:buNone/>
            </a:pPr>
            <a:endParaRPr lang="en-US" dirty="0"/>
          </a:p>
          <a:p>
            <a:pPr lvl="1"/>
            <a:endParaRPr lang="en-US" dirty="0"/>
          </a:p>
        </p:txBody>
      </p:sp>
    </p:spTree>
    <p:extLst>
      <p:ext uri="{BB962C8B-B14F-4D97-AF65-F5344CB8AC3E}">
        <p14:creationId xmlns:p14="http://schemas.microsoft.com/office/powerpoint/2010/main" val="3658195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agner-Peyser Act Employment Service&amp;quot;&quot;/&gt;&lt;property id=&quot;20307&quot; value=&quot;256&quot;/&gt;&lt;/object&gt;&lt;object type=&quot;3&quot; unique_id=&quot;10004&quot;&gt;&lt;property id=&quot;20148&quot; value=&quot;5&quot;/&gt;&lt;property id=&quot;20300&quot; value=&quot;Slide 2 - &amp;quot;Today’s Moderator&amp;quot;&quot;/&gt;&lt;property id=&quot;20307&quot; value=&quot;320&quot;/&gt;&lt;/object&gt;&lt;object type=&quot;3&quot; unique_id=&quot;10005&quot;&gt;&lt;property id=&quot;20148&quot; value=&quot;5&quot;/&gt;&lt;property id=&quot;20300&quot; value=&quot;Slide 3 - &amp;quot;Opening Message from ETA’s Assistant Secretary&amp;quot;&quot;/&gt;&lt;property id=&quot;20307&quot; value=&quot;296&quot;/&gt;&lt;/object&gt;&lt;object type=&quot;3&quot; unique_id=&quot;10006&quot;&gt;&lt;property id=&quot;20148&quot; value=&quot;5&quot;/&gt;&lt;property id=&quot;20300&quot; value=&quot;Slide 4 - &amp;quot;Opening Message from VETS’ Assistant Secretary&amp;quot;&quot;/&gt;&lt;property id=&quot;20307&quot; value=&quot;321&quot;/&gt;&lt;/object&gt;&lt;object type=&quot;3&quot; unique_id=&quot;10007&quot;&gt;&lt;property id=&quot;20148&quot; value=&quot;5&quot;/&gt;&lt;property id=&quot;20300&quot; value=&quot;Slide 5 - &amp;quot;Today’s Speakers&amp;quot;&quot;/&gt;&lt;property id=&quot;20307&quot; value=&quot;324&quot;/&gt;&lt;/object&gt;&lt;object type=&quot;3&quot; unique_id=&quot;10008&quot;&gt;&lt;property id=&quot;20148&quot; value=&quot;5&quot;/&gt;&lt;property id=&quot;20300&quot; value=&quot;Slide 6 - &amp;quot;Today’s Objectives&amp;quot;&quot;/&gt;&lt;property id=&quot;20307&quot; value=&quot;295&quot;/&gt;&lt;/object&gt;&lt;object type=&quot;3&quot; unique_id=&quot;10009&quot;&gt;&lt;property id=&quot;20148&quot; value=&quot;5&quot;/&gt;&lt;property id=&quot;20300&quot; value=&quot;Slide 7 - &amp;quot;Under the 2020 Final Rule, States are no longer required to use state merit staff for Employment Services provided &quot;/&gt;&lt;property id=&quot;20307&quot; value=&quot;282&quot;/&gt;&lt;/object&gt;&lt;object type=&quot;3&quot; unique_id=&quot;10010&quot;&gt;&lt;property id=&quot;20148&quot; value=&quot;5&quot;/&gt;&lt;property id=&quot;20300&quot; value=&quot;Slide 8 - &amp;quot;Key Differences&amp;quot;&quot;/&gt;&lt;property id=&quot;20307&quot; value=&quot;289&quot;/&gt;&lt;/object&gt;&lt;object type=&quot;3&quot; unique_id=&quot;10011&quot;&gt;&lt;property id=&quot;20148&quot; value=&quot;5&quot;/&gt;&lt;property id=&quot;20300&quot; value=&quot;Slide 9 - &amp;quot;General Changes to Wagner-Peyser Staffing&amp;quot;&quot;/&gt;&lt;property id=&quot;20307&quot; value=&quot;312&quot;/&gt;&lt;/object&gt;&lt;object type=&quot;3&quot; unique_id=&quot;10012&quot;&gt;&lt;property id=&quot;20148&quot; value=&quot;5&quot;/&gt;&lt;property id=&quot;20300&quot; value=&quot;Slide 10 - &amp;quot;General Changes to Wagner-Peyser Staffing&amp;quot;&quot;/&gt;&lt;property id=&quot;20307&quot; value=&quot;311&quot;/&gt;&lt;/object&gt;&lt;object type=&quot;3&quot; unique_id=&quot;10013&quot;&gt;&lt;property id=&quot;20148&quot; value=&quot;5&quot;/&gt;&lt;property id=&quot;20300&quot; value=&quot;Slide 11 - &amp;quot;General Changes to Wagner-Peyser Staffing&amp;quot;&quot;/&gt;&lt;property id=&quot;20307&quot; value=&quot;310&quot;/&gt;&lt;/object&gt;&lt;object type=&quot;3&quot; unique_id=&quot;10014&quot;&gt;&lt;property id=&quot;20148&quot; value=&quot;5&quot;/&gt;&lt;property id=&quot;20300&quot; value=&quot;Slide 12 - &amp;quot;Related Changes to the State Plan ICR&amp;quot;&quot;/&gt;&lt;property id=&quot;20307&quot; value=&quot;309&quot;/&gt;&lt;/object&gt;&lt;object type=&quot;3&quot; unique_id=&quot;10015&quot;&gt;&lt;property id=&quot;20148&quot; value=&quot;5&quot;/&gt;&lt;property id=&quot;20300&quot; value=&quot;Slide 13 - &amp;quot;Early Implementation&amp;quot;&quot;/&gt;&lt;property id=&quot;20307&quot; value=&quot;308&quot;/&gt;&lt;/object&gt;&lt;object type=&quot;3&quot; unique_id=&quot;10016&quot;&gt;&lt;property id=&quot;20148&quot; value=&quot;5&quot;/&gt;&lt;property id=&quot;20300&quot; value=&quot;Slide 14 - &amp;quot;Implementation after July 1, 2020&amp;quot;&quot;/&gt;&lt;property id=&quot;20307&quot; value=&quot;307&quot;/&gt;&lt;/object&gt;&lt;object type=&quot;3&quot; unique_id=&quot;10017&quot;&gt;&lt;property id=&quot;20148&quot; value=&quot;5&quot;/&gt;&lt;property id=&quot;20300&quot; value=&quot;Slide 15 - &amp;quot;States Opting to Not Use Flexibility&amp;quot;&quot;/&gt;&lt;property id=&quot;20307&quot; value=&quot;313&quot;/&gt;&lt;/object&gt;&lt;object type=&quot;3&quot; unique_id=&quot;10018&quot;&gt;&lt;property id=&quot;20148&quot; value=&quot;5&quot;/&gt;&lt;property id=&quot;20300&quot; value=&quot;Slide 16 - &amp;quot;Key Differences (Monitor Advocate)&amp;quot;&quot;/&gt;&lt;property id=&quot;20307&quot; value=&quot;306&quot;/&gt;&lt;/object&gt;&lt;object type=&quot;3&quot; unique_id=&quot;10019&quot;&gt;&lt;property id=&quot;20148&quot; value=&quot;5&quot;/&gt;&lt;property id=&quot;20300&quot; value=&quot;Slide 17 - &amp;quot;Monitor Advocate-Specific Changes&amp;quot;&quot;/&gt;&lt;property id=&quot;20307&quot; value=&quot;314&quot;/&gt;&lt;/object&gt;&lt;object type=&quot;3&quot; unique_id=&quot;10020&quot;&gt;&lt;property id=&quot;20148&quot; value=&quot;5&quot;/&gt;&lt;property id=&quot;20300&quot; value=&quot;Slide 18 - &amp;quot;Monitor Advocate-Specific Changes&amp;quot;&quot;/&gt;&lt;property id=&quot;20307&quot; value=&quot;316&quot;/&gt;&lt;/object&gt;&lt;object type=&quot;3&quot; unique_id=&quot;10021&quot;&gt;&lt;property id=&quot;20148&quot; value=&quot;5&quot;/&gt;&lt;property id=&quot;20300&quot; value=&quot;Slide 19 - &amp;quot;Monitor Advocate-Specific Changes&amp;quot;&quot;/&gt;&lt;property id=&quot;20307&quot; value=&quot;317&quot;/&gt;&lt;/object&gt;&lt;object type=&quot;3&quot; unique_id=&quot;10022&quot;&gt;&lt;property id=&quot;20148&quot; value=&quot;5&quot;/&gt;&lt;property id=&quot;20300&quot; value=&quot;Slide 20 - &amp;quot;Monitor Advocate-Specific Changes&amp;quot;&quot;/&gt;&lt;property id=&quot;20307&quot; value=&quot;318&quot;/&gt;&lt;/object&gt;&lt;object type=&quot;3&quot; unique_id=&quot;10023&quot;&gt;&lt;property id=&quot;20148&quot; value=&quot;5&quot;/&gt;&lt;property id=&quot;20300&quot; value=&quot;Slide 21 - &amp;quot;Monitor Advocate-Specific Changes&amp;quot;&quot;/&gt;&lt;property id=&quot;20307&quot; value=&quot;319&quot;/&gt;&lt;/object&gt;&lt;object type=&quot;3&quot; unique_id=&quot;10024&quot;&gt;&lt;property id=&quot;20148&quot; value=&quot;5&quot;/&gt;&lt;property id=&quot;20300&quot; value=&quot;Slide 22 - &amp;quot;JVSG Consolidated Positions&amp;quot;&quot;/&gt;&lt;property id=&quot;20307&quot; value=&quot;326&quot;/&gt;&lt;/object&gt;&lt;object type=&quot;3&quot; unique_id=&quot;10025&quot;&gt;&lt;property id=&quot;20148&quot; value=&quot;5&quot;/&gt;&lt;property id=&quot;20300&quot; value=&quot;Slide 23 - &amp;quot;Summary&amp;quot;&quot;/&gt;&lt;property id=&quot;20307&quot; value=&quot;315&quot;/&gt;&lt;/object&gt;&lt;object type=&quot;3&quot; unique_id=&quot;10026&quot;&gt;&lt;property id=&quot;20148&quot; value=&quot;5&quot;/&gt;&lt;property id=&quot;20300&quot; value=&quot;Slide 24 - &amp;quot;Resources:&amp;quot;&quot;/&gt;&lt;property id=&quot;20307&quot; value=&quot;274&quot;/&gt;&lt;/object&gt;&lt;object type=&quot;3&quot; unique_id=&quot;10027&quot;&gt;&lt;property id=&quot;20148&quot; value=&quot;5&quot;/&gt;&lt;property id=&quot;20300&quot; value=&quot;Slide 25 - &amp;quot;Any Questions?&amp;quot;&quot;/&gt;&lt;property id=&quot;20307&quot; value=&quot;281&quot;/&gt;&lt;/object&gt;&lt;object type=&quot;3&quot; unique_id=&quot;10028&quot;&gt;&lt;property id=&quot;20148&quot; value=&quot;5&quot;/&gt;&lt;property id=&quot;20300&quot; value=&quot;Slide 26 - &amp;quot;Contact Us&amp;quot;&quot;/&gt;&lt;property id=&quot;20307&quot; value=&quot;275&quot;/&gt;&lt;/object&gt;&lt;object type=&quot;3&quot; unique_id=&quot;10029&quot;&gt;&lt;property id=&quot;20148&quot; value=&quot;5&quot;/&gt;&lt;property id=&quot;20300&quot; value=&quot;Slide 27 - &amp;quot;Thank You!&amp;quot;&quot;/&gt;&lt;property id=&quot;20307&quot; value=&quot;297&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C6BC4B1EFDC4409E1522139A1FFAD1" ma:contentTypeVersion="0" ma:contentTypeDescription="Create a new document." ma:contentTypeScope="" ma:versionID="1c5f3291e7febbe03255bbfc5f8a692b">
  <xsd:schema xmlns:xsd="http://www.w3.org/2001/XMLSchema" xmlns:xs="http://www.w3.org/2001/XMLSchema" xmlns:p="http://schemas.microsoft.com/office/2006/metadata/properties" targetNamespace="http://schemas.microsoft.com/office/2006/metadata/properties" ma:root="true" ma:fieldsID="7f01f5d43ce5952be672a91c6777a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2A3750C8-4E8D-4DF2-A146-2EFD86986ACC}">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F8C3DC0-5999-497D-A859-3B0B06EFE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4B3B4C46-F1DC-4EC8-ADE4-86FE2B5142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3026</TotalTime>
  <Words>1704</Words>
  <Application>Microsoft Office PowerPoint</Application>
  <PresentationFormat>Widescreen</PresentationFormat>
  <Paragraphs>171</Paragraphs>
  <Slides>27</Slides>
  <Notes>16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27</vt:i4>
      </vt:variant>
    </vt:vector>
  </HeadingPairs>
  <TitlesOfParts>
    <vt:vector size="40"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Wagner-Peyser Act Employment Service</vt:lpstr>
      <vt:lpstr>Today’s Moderator</vt:lpstr>
      <vt:lpstr>Opening Message from ETA’s Assistant Secretary</vt:lpstr>
      <vt:lpstr>Opening Message from VETS’ Assistant Secretary</vt:lpstr>
      <vt:lpstr>Today’s Speakers</vt:lpstr>
      <vt:lpstr>Today’s Objectives</vt:lpstr>
      <vt:lpstr>Under the 2020 Final Rule, States are no longer required to use state merit staff for Employment Services provided under the Wagner-Peyser Act</vt:lpstr>
      <vt:lpstr>Key Differences</vt:lpstr>
      <vt:lpstr>General Changes to Wagner-Peyser Staffing</vt:lpstr>
      <vt:lpstr>General Changes to Wagner-Peyser Staffing</vt:lpstr>
      <vt:lpstr>General Changes to Wagner-Peyser Staffing</vt:lpstr>
      <vt:lpstr>Related Changes to the State Plan ICR</vt:lpstr>
      <vt:lpstr>Early Implementation</vt:lpstr>
      <vt:lpstr>Implementation after July 1, 2020</vt:lpstr>
      <vt:lpstr>States Opting to Not Use Flexibility</vt:lpstr>
      <vt:lpstr>Key Differences (Monitor Advocate)</vt:lpstr>
      <vt:lpstr>Monitor Advocate-Specific Changes</vt:lpstr>
      <vt:lpstr>Monitor Advocate-Specific Changes</vt:lpstr>
      <vt:lpstr>Monitor Advocate-Specific Changes</vt:lpstr>
      <vt:lpstr>Monitor Advocate-Specific Changes</vt:lpstr>
      <vt:lpstr>Monitor Advocate-Specific Changes</vt:lpstr>
      <vt:lpstr>JVSG Consolidated Positions</vt:lpstr>
      <vt:lpstr>Summary</vt:lpstr>
      <vt:lpstr>Resources:</vt:lpstr>
      <vt:lpstr>Any 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262</cp:revision>
  <cp:lastPrinted>2020-01-30T15:36:33Z</cp:lastPrinted>
  <dcterms:created xsi:type="dcterms:W3CDTF">2019-06-21T16:58:05Z</dcterms:created>
  <dcterms:modified xsi:type="dcterms:W3CDTF">2020-02-04T03:54:35Z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0x010100DFC6BC4B1EFDC4409E1522139A1FFAD1</vt:lpwstr>
  </property>
</Properties>
</file>