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3F4F4"/>
        </a:solidFill>
        <a:effectLst/>
      </p:bgPr>
    </p:bg>
    <p:spTree>
      <p:nvGrpSpPr>
        <p:cNvPr id="1" name=""/>
        <p:cNvGrpSpPr/>
        <p:nvPr/>
      </p:nvGrpSpPr>
      <p:grpSpPr>
        <a:xfrm>
          <a:off x="0" y="0"/>
          <a:ext cx="0" cy="0"/>
          <a:chOff x="0" y="0"/>
          <a:chExt cx="0" cy="0"/>
        </a:xfrm>
      </p:grpSpPr>
      <p:pic>
        <p:nvPicPr>
          <p:cNvPr id="22" name="Left Side Embellishment">
            <a:extLst>
              <a:ext uri="{FF2B5EF4-FFF2-40B4-BE49-F238E27FC236}">
                <a16:creationId xmlns:a16="http://schemas.microsoft.com/office/drawing/2014/main" id="{53B45ABE-9C34-43C8-AC5A-5BAE3A5ECB0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6210300" cy="6858000"/>
          </a:xfrm>
          <a:prstGeom prst="rect">
            <a:avLst/>
          </a:prstGeom>
        </p:spPr>
      </p:pic>
      <p:sp>
        <p:nvSpPr>
          <p:cNvPr id="2" name="Presentation Title">
            <a:extLst>
              <a:ext uri="{FF2B5EF4-FFF2-40B4-BE49-F238E27FC236}">
                <a16:creationId xmlns:a16="http://schemas.microsoft.com/office/drawing/2014/main" id="{DAE136CE-2099-43E6-A78F-37528C2B1CF3}"/>
              </a:ext>
            </a:extLst>
          </p:cNvPr>
          <p:cNvSpPr>
            <a:spLocks noGrp="1"/>
          </p:cNvSpPr>
          <p:nvPr>
            <p:ph type="ctrTitle" hasCustomPrompt="1"/>
          </p:nvPr>
        </p:nvSpPr>
        <p:spPr>
          <a:xfrm>
            <a:off x="5494430" y="2313782"/>
            <a:ext cx="6217920" cy="2230436"/>
          </a:xfrm>
        </p:spPr>
        <p:txBody>
          <a:bodyPr lIns="91440" anchor="ctr">
            <a:normAutofit/>
          </a:bodyPr>
          <a:lstStyle>
            <a:lvl1pPr algn="l">
              <a:defRPr sz="4800" b="1">
                <a:solidFill>
                  <a:schemeClr val="accent2"/>
                </a:solidFill>
                <a:latin typeface="+mn-lt"/>
              </a:defRPr>
            </a:lvl1pPr>
          </a:lstStyle>
          <a:p>
            <a:r>
              <a:rPr lang="en-US" dirty="0"/>
              <a:t>Click to add Title</a:t>
            </a:r>
          </a:p>
        </p:txBody>
      </p:sp>
      <p:sp>
        <p:nvSpPr>
          <p:cNvPr id="3" name="Presentation Subtitle">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5494430" y="4673599"/>
            <a:ext cx="6217920" cy="1135061"/>
          </a:xfrm>
        </p:spPr>
        <p:txBody>
          <a:bodyPr>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4" name="Event Date">
            <a:extLst>
              <a:ext uri="{FF2B5EF4-FFF2-40B4-BE49-F238E27FC236}">
                <a16:creationId xmlns:a16="http://schemas.microsoft.com/office/drawing/2014/main" id="{A87BC8D1-B522-491F-805B-FA6690AC2AF6}"/>
              </a:ext>
            </a:extLst>
          </p:cNvPr>
          <p:cNvSpPr>
            <a:spLocks noGrp="1"/>
          </p:cNvSpPr>
          <p:nvPr>
            <p:ph type="dt" sz="half" idx="10"/>
          </p:nvPr>
        </p:nvSpPr>
        <p:spPr>
          <a:xfrm>
            <a:off x="1908175" y="5833156"/>
            <a:ext cx="2743200" cy="365125"/>
          </a:xfrm>
          <a:prstGeom prst="rect">
            <a:avLst/>
          </a:prstGeom>
        </p:spPr>
        <p:txBody>
          <a:bodyPr/>
          <a:lstStyle>
            <a:lvl1pPr algn="ctr">
              <a:defRPr sz="2000">
                <a:solidFill>
                  <a:schemeClr val="bg1"/>
                </a:solidFill>
              </a:defRPr>
            </a:lvl1pPr>
          </a:lstStyle>
          <a:p>
            <a:r>
              <a:rPr lang="en-US" dirty="0"/>
              <a:t>Month XX, 20XX</a:t>
            </a:r>
          </a:p>
        </p:txBody>
      </p:sp>
      <p:grpSp>
        <p:nvGrpSpPr>
          <p:cNvPr id="28" name="DOL-ETA Branding">
            <a:extLst>
              <a:ext uri="{FF2B5EF4-FFF2-40B4-BE49-F238E27FC236}">
                <a16:creationId xmlns:a16="http://schemas.microsoft.com/office/drawing/2014/main" id="{725FB689-92DD-491D-8462-FE0AA953385E}"/>
              </a:ext>
            </a:extLst>
          </p:cNvPr>
          <p:cNvGrpSpPr/>
          <p:nvPr userDrawn="1"/>
        </p:nvGrpSpPr>
        <p:grpSpPr>
          <a:xfrm>
            <a:off x="1360737" y="123825"/>
            <a:ext cx="3899036" cy="755650"/>
            <a:chOff x="1595394" y="293690"/>
            <a:chExt cx="3899036" cy="755650"/>
          </a:xfrm>
        </p:grpSpPr>
        <p:pic>
          <p:nvPicPr>
            <p:cNvPr id="25" name="DOL Seal" descr="Official seal of the United States Department of Labor">
              <a:extLst>
                <a:ext uri="{FF2B5EF4-FFF2-40B4-BE49-F238E27FC236}">
                  <a16:creationId xmlns:a16="http://schemas.microsoft.com/office/drawing/2014/main" id="{64621789-AD2B-43C2-B634-7CA4258C100B}"/>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595394" y="293690"/>
              <a:ext cx="755650" cy="755650"/>
            </a:xfrm>
            <a:prstGeom prst="rect">
              <a:avLst/>
            </a:prstGeom>
          </p:spPr>
        </p:pic>
        <p:pic>
          <p:nvPicPr>
            <p:cNvPr id="27" name="ETA Tagline" descr="Employment and Training Administration, United States Department of Labor">
              <a:extLst>
                <a:ext uri="{FF2B5EF4-FFF2-40B4-BE49-F238E27FC236}">
                  <a16:creationId xmlns:a16="http://schemas.microsoft.com/office/drawing/2014/main" id="{7EAC06E8-608B-4773-B811-5F426901123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63077" y="488047"/>
              <a:ext cx="3031353" cy="366936"/>
            </a:xfrm>
            <a:prstGeom prst="rect">
              <a:avLst/>
            </a:prstGeom>
          </p:spPr>
        </p:pic>
      </p:grpSp>
      <p:pic>
        <p:nvPicPr>
          <p:cNvPr id="10" name="WFGPS Logo" descr="Logo for WorkforceGPS: Navigate to Success">
            <a:extLst>
              <a:ext uri="{FF2B5EF4-FFF2-40B4-BE49-F238E27FC236}">
                <a16:creationId xmlns:a16="http://schemas.microsoft.com/office/drawing/2014/main" id="{A0EDBCB9-034B-4117-97B6-419BF0069DC5}"/>
              </a:ext>
            </a:extLst>
          </p:cNvPr>
          <p:cNvPicPr>
            <a:picLocks noChangeAspect="1"/>
          </p:cNvPicPr>
          <p:nvPr userDrawn="1"/>
        </p:nvPicPr>
        <p:blipFill>
          <a:blip r:embed="rId6"/>
          <a:stretch>
            <a:fillRect/>
          </a:stretch>
        </p:blipFill>
        <p:spPr>
          <a:xfrm>
            <a:off x="7729099" y="630377"/>
            <a:ext cx="3102164" cy="1053028"/>
          </a:xfrm>
          <a:prstGeom prst="rect">
            <a:avLst/>
          </a:prstGeom>
        </p:spPr>
      </p:pic>
      <p:sp>
        <p:nvSpPr>
          <p:cNvPr id="24" name="Date Shadow">
            <a:extLst>
              <a:ext uri="{FF2B5EF4-FFF2-40B4-BE49-F238E27FC236}">
                <a16:creationId xmlns:a16="http://schemas.microsoft.com/office/drawing/2014/main" id="{C56EDC1C-5B01-4E65-95EB-E2F2CD4F99AC}"/>
              </a:ext>
              <a:ext uri="{C183D7F6-B498-43B3-948B-1728B52AA6E4}">
                <adec:decorative xmlns:adec="http://schemas.microsoft.com/office/drawing/2017/decorative" val="1"/>
              </a:ext>
            </a:extLst>
          </p:cNvPr>
          <p:cNvSpPr/>
          <p:nvPr userDrawn="1"/>
        </p:nvSpPr>
        <p:spPr>
          <a:xfrm>
            <a:off x="878681" y="5675086"/>
            <a:ext cx="4802188" cy="681264"/>
          </a:xfrm>
          <a:prstGeom prst="trapezoid">
            <a:avLst>
              <a:gd name="adj" fmla="val 998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213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68C2AF08-471A-4949-A6A1-F45470086C28}"/>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62651369-C661-484B-9FE2-66661E4F996A}"/>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1440254-C3B0-4830-96AF-06C8926280B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Top Corner Embellishment">
            <a:extLst>
              <a:ext uri="{FF2B5EF4-FFF2-40B4-BE49-F238E27FC236}">
                <a16:creationId xmlns:a16="http://schemas.microsoft.com/office/drawing/2014/main" id="{F394876E-3573-4EC0-BB7C-70E02E14CF9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4" name="Freeform: Shape 13">
              <a:extLst>
                <a:ext uri="{FF2B5EF4-FFF2-40B4-BE49-F238E27FC236}">
                  <a16:creationId xmlns:a16="http://schemas.microsoft.com/office/drawing/2014/main" id="{6C822380-D571-4572-8696-087937615352}"/>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BFD818E-234C-4B59-96E4-F4CDAA9252E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0E2A638-2009-43D7-805B-FB7628B42C76}"/>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F5E408F6-FF03-48E6-9C0B-999897EAEBA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77D38047-2F79-488F-8A42-8961AF100928}"/>
              </a:ext>
              <a:ext uri="{C183D7F6-B498-43B3-948B-1728B52AA6E4}">
                <adec:decorative xmlns:adec="http://schemas.microsoft.com/office/drawing/2017/decorative" val="1"/>
              </a:ext>
            </a:extLst>
          </p:cNvPr>
          <p:cNvPicPr>
            <a:picLocks noChangeAspect="1"/>
          </p:cNvPicPr>
          <p:nvPr userDrawn="1"/>
        </p:nvPicPr>
        <p:blipFill>
          <a:blip r:embed="rId3" cstate="hqprint">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B055653F-EAF2-4CBA-949A-2120180C1413}"/>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3CBBA5EA-DF9F-4637-9E25-488F955B71EE}"/>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839788" y="3300730"/>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caption / subtitle</a:t>
            </a:r>
          </a:p>
        </p:txBody>
      </p:sp>
      <p:sp>
        <p:nvSpPr>
          <p:cNvPr id="3"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457201"/>
            <a:ext cx="6172200" cy="5403850"/>
          </a:xfrm>
        </p:spPr>
        <p:txBody>
          <a:bodyPr anchor="ctr">
            <a:normAutofit/>
          </a:bodyPr>
          <a:lstStyle>
            <a:lvl1pPr marL="0" marR="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6" name="Footer Placeholder">
            <a:extLst>
              <a:ext uri="{FF2B5EF4-FFF2-40B4-BE49-F238E27FC236}">
                <a16:creationId xmlns:a16="http://schemas.microsoft.com/office/drawing/2014/main" id="{9B6039DB-1CBA-4C01-87BE-4FAC63D5E19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24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5841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flip="none" rotWithShape="1">
          <a:gsLst>
            <a:gs pos="0">
              <a:schemeClr val="accent4">
                <a:lumMod val="5000"/>
                <a:lumOff val="95000"/>
              </a:schemeClr>
            </a:gs>
            <a:gs pos="74000">
              <a:srgbClr val="F3F4F4"/>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6" name="Right Side embellishment">
            <a:extLst>
              <a:ext uri="{FF2B5EF4-FFF2-40B4-BE49-F238E27FC236}">
                <a16:creationId xmlns:a16="http://schemas.microsoft.com/office/drawing/2014/main" id="{4D9AA7DD-14DE-453A-A67E-C2DAC9D360F7}"/>
              </a:ext>
              <a:ext uri="{C183D7F6-B498-43B3-948B-1728B52AA6E4}">
                <adec:decorative xmlns:adec="http://schemas.microsoft.com/office/drawing/2017/decorative" val="1"/>
              </a:ext>
            </a:extLst>
          </p:cNvPr>
          <p:cNvGrpSpPr/>
          <p:nvPr userDrawn="1"/>
        </p:nvGrpSpPr>
        <p:grpSpPr>
          <a:xfrm>
            <a:off x="5981700" y="0"/>
            <a:ext cx="6698065" cy="6858000"/>
            <a:chOff x="5981700" y="0"/>
            <a:chExt cx="6698065" cy="6858000"/>
          </a:xfrm>
        </p:grpSpPr>
        <p:pic>
          <p:nvPicPr>
            <p:cNvPr id="13" name="Graphic 12">
              <a:extLst>
                <a:ext uri="{FF2B5EF4-FFF2-40B4-BE49-F238E27FC236}">
                  <a16:creationId xmlns:a16="http://schemas.microsoft.com/office/drawing/2014/main" id="{1E010900-2E2A-4E1C-AE1E-D9FC0ED6FBC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flipV="1">
              <a:off x="5981700" y="0"/>
              <a:ext cx="6210300" cy="6858000"/>
            </a:xfrm>
            <a:prstGeom prst="rect">
              <a:avLst/>
            </a:prstGeom>
          </p:spPr>
        </p:pic>
        <p:grpSp>
          <p:nvGrpSpPr>
            <p:cNvPr id="10" name="Group 9">
              <a:extLst>
                <a:ext uri="{FF2B5EF4-FFF2-40B4-BE49-F238E27FC236}">
                  <a16:creationId xmlns:a16="http://schemas.microsoft.com/office/drawing/2014/main" id="{F6564B5D-A8E3-417C-B069-A864DB01FA1F}"/>
                </a:ext>
              </a:extLst>
            </p:cNvPr>
            <p:cNvGrpSpPr/>
            <p:nvPr userDrawn="1"/>
          </p:nvGrpSpPr>
          <p:grpSpPr>
            <a:xfrm>
              <a:off x="11405293" y="5979373"/>
              <a:ext cx="1274472" cy="851703"/>
              <a:chOff x="11405293" y="5979373"/>
              <a:chExt cx="1274472" cy="851703"/>
            </a:xfrm>
          </p:grpSpPr>
          <p:sp>
            <p:nvSpPr>
              <p:cNvPr id="11" name="Freeform: Shape 10">
                <a:extLst>
                  <a:ext uri="{FF2B5EF4-FFF2-40B4-BE49-F238E27FC236}">
                    <a16:creationId xmlns:a16="http://schemas.microsoft.com/office/drawing/2014/main" id="{5898DE2C-B504-404F-ADBB-3D6C7D497DA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05CA48E-DA4C-4709-AE39-A21D3EBE096B}"/>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Freeform: Shape 6">
              <a:extLst>
                <a:ext uri="{FF2B5EF4-FFF2-40B4-BE49-F238E27FC236}">
                  <a16:creationId xmlns:a16="http://schemas.microsoft.com/office/drawing/2014/main" id="{D1D4A77C-E949-4CD8-95DA-E57E0880FF3B}"/>
                </a:ext>
              </a:extLst>
            </p:cNvPr>
            <p:cNvSpPr/>
            <p:nvPr/>
          </p:nvSpPr>
          <p:spPr>
            <a:xfrm flipH="1">
              <a:off x="6216734" y="0"/>
              <a:ext cx="5408000" cy="2698134"/>
            </a:xfrm>
            <a:custGeom>
              <a:avLst/>
              <a:gdLst>
                <a:gd name="connsiteX0" fmla="*/ 5865876 w 5854700"/>
                <a:gd name="connsiteY0" fmla="*/ 0 h 2921000"/>
                <a:gd name="connsiteX1" fmla="*/ 0 w 5854700"/>
                <a:gd name="connsiteY1" fmla="*/ 0 h 2921000"/>
                <a:gd name="connsiteX2" fmla="*/ 2932938 w 5854700"/>
                <a:gd name="connsiteY2" fmla="*/ 2932938 h 2921000"/>
              </a:gdLst>
              <a:ahLst/>
              <a:cxnLst>
                <a:cxn ang="0">
                  <a:pos x="connsiteX0" y="connsiteY0"/>
                </a:cxn>
                <a:cxn ang="0">
                  <a:pos x="connsiteX1" y="connsiteY1"/>
                </a:cxn>
                <a:cxn ang="0">
                  <a:pos x="connsiteX2" y="connsiteY2"/>
                </a:cxn>
              </a:cxnLst>
              <a:rect l="l" t="t" r="r" b="b"/>
              <a:pathLst>
                <a:path w="5854700" h="2921000">
                  <a:moveTo>
                    <a:pt x="5865876" y="0"/>
                  </a:moveTo>
                  <a:lnTo>
                    <a:pt x="0" y="0"/>
                  </a:lnTo>
                  <a:lnTo>
                    <a:pt x="2932938" y="2932938"/>
                  </a:lnTo>
                  <a:close/>
                </a:path>
              </a:pathLst>
            </a:custGeom>
            <a:solidFill>
              <a:schemeClr val="bg1"/>
            </a:solidFill>
            <a:ln w="12700" cap="flat">
              <a:noFill/>
              <a:prstDash val="solid"/>
              <a:miter/>
            </a:ln>
            <a:effectLst>
              <a:outerShdw blurRad="50800" dist="38100" dir="5400000" algn="t" rotWithShape="0">
                <a:prstClr val="black">
                  <a:alpha val="20000"/>
                </a:prstClr>
              </a:outerShdw>
            </a:effectLst>
          </p:spPr>
          <p:txBody>
            <a:bodyPr rtlCol="0" anchor="ctr"/>
            <a:lstStyle/>
            <a:p>
              <a:endParaRPr lang="en-US"/>
            </a:p>
          </p:txBody>
        </p:sp>
        <p:sp>
          <p:nvSpPr>
            <p:cNvPr id="14" name="Freeform: Shape 13">
              <a:extLst>
                <a:ext uri="{FF2B5EF4-FFF2-40B4-BE49-F238E27FC236}">
                  <a16:creationId xmlns:a16="http://schemas.microsoft.com/office/drawing/2014/main" id="{4664FABA-999E-4344-ACD0-3A27759584A7}"/>
                </a:ext>
              </a:extLst>
            </p:cNvPr>
            <p:cNvSpPr/>
            <p:nvPr/>
          </p:nvSpPr>
          <p:spPr>
            <a:xfrm flipH="1">
              <a:off x="6216734" y="4150341"/>
              <a:ext cx="5408000" cy="2698134"/>
            </a:xfrm>
            <a:custGeom>
              <a:avLst/>
              <a:gdLst>
                <a:gd name="connsiteX0" fmla="*/ 0 w 5854700"/>
                <a:gd name="connsiteY0" fmla="*/ 2932938 h 2921000"/>
                <a:gd name="connsiteX1" fmla="*/ 5865876 w 5854700"/>
                <a:gd name="connsiteY1" fmla="*/ 2932938 h 2921000"/>
                <a:gd name="connsiteX2" fmla="*/ 2932938 w 5854700"/>
                <a:gd name="connsiteY2" fmla="*/ 0 h 2921000"/>
              </a:gdLst>
              <a:ahLst/>
              <a:cxnLst>
                <a:cxn ang="0">
                  <a:pos x="connsiteX0" y="connsiteY0"/>
                </a:cxn>
                <a:cxn ang="0">
                  <a:pos x="connsiteX1" y="connsiteY1"/>
                </a:cxn>
                <a:cxn ang="0">
                  <a:pos x="connsiteX2" y="connsiteY2"/>
                </a:cxn>
              </a:cxnLst>
              <a:rect l="l" t="t" r="r" b="b"/>
              <a:pathLst>
                <a:path w="5854700" h="2921000">
                  <a:moveTo>
                    <a:pt x="0" y="2932938"/>
                  </a:moveTo>
                  <a:lnTo>
                    <a:pt x="5865876" y="2932938"/>
                  </a:lnTo>
                  <a:lnTo>
                    <a:pt x="2932938" y="0"/>
                  </a:lnTo>
                  <a:close/>
                </a:path>
              </a:pathLst>
            </a:custGeom>
            <a:solidFill>
              <a:schemeClr val="bg1"/>
            </a:solidFill>
            <a:ln w="12700" cap="flat">
              <a:noFill/>
              <a:prstDash val="solid"/>
              <a:miter/>
            </a:ln>
            <a:effectLst>
              <a:outerShdw blurRad="50800" dist="38100" dir="16200000" rotWithShape="0">
                <a:prstClr val="black">
                  <a:alpha val="20000"/>
                </a:prstClr>
              </a:outerShdw>
            </a:effectLst>
          </p:spPr>
          <p:txBody>
            <a:bodyPr rtlCol="0" anchor="ctr"/>
            <a:lstStyle/>
            <a:p>
              <a:endParaRPr lang="en-US"/>
            </a:p>
          </p:txBody>
        </p:sp>
        <p:sp>
          <p:nvSpPr>
            <p:cNvPr id="15" name="Freeform: Shape 14">
              <a:extLst>
                <a:ext uri="{FF2B5EF4-FFF2-40B4-BE49-F238E27FC236}">
                  <a16:creationId xmlns:a16="http://schemas.microsoft.com/office/drawing/2014/main" id="{D4E59E20-FFBA-4E09-9F1A-EAEFEDF2B97B}"/>
                </a:ext>
              </a:extLst>
            </p:cNvPr>
            <p:cNvSpPr/>
            <p:nvPr/>
          </p:nvSpPr>
          <p:spPr>
            <a:xfrm flipH="1">
              <a:off x="9845796" y="782005"/>
              <a:ext cx="2346204" cy="5290688"/>
            </a:xfrm>
            <a:custGeom>
              <a:avLst/>
              <a:gdLst>
                <a:gd name="connsiteX0" fmla="*/ 2316099 w 2540000"/>
                <a:gd name="connsiteY0" fmla="*/ 2315972 h 5727700"/>
                <a:gd name="connsiteX1" fmla="*/ 0 w 2540000"/>
                <a:gd name="connsiteY1" fmla="*/ 0 h 5727700"/>
                <a:gd name="connsiteX2" fmla="*/ 0 w 2540000"/>
                <a:gd name="connsiteY2" fmla="*/ 5732526 h 5727700"/>
                <a:gd name="connsiteX3" fmla="*/ 2316099 w 2540000"/>
                <a:gd name="connsiteY3" fmla="*/ 3416427 h 5727700"/>
                <a:gd name="connsiteX4" fmla="*/ 2316099 w 2540000"/>
                <a:gd name="connsiteY4" fmla="*/ 2315972 h 572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0000" h="5727700">
                  <a:moveTo>
                    <a:pt x="2316099" y="2315972"/>
                  </a:moveTo>
                  <a:lnTo>
                    <a:pt x="0" y="0"/>
                  </a:lnTo>
                  <a:lnTo>
                    <a:pt x="0" y="5732526"/>
                  </a:lnTo>
                  <a:lnTo>
                    <a:pt x="2316099" y="3416427"/>
                  </a:lnTo>
                  <a:cubicBezTo>
                    <a:pt x="2619883" y="3112643"/>
                    <a:pt x="2619883" y="2619883"/>
                    <a:pt x="2316099" y="2315972"/>
                  </a:cubicBezTo>
                  <a:close/>
                </a:path>
              </a:pathLst>
            </a:custGeom>
            <a:solidFill>
              <a:schemeClr val="bg1"/>
            </a:solidFill>
            <a:ln w="12700" cap="flat">
              <a:noFill/>
              <a:prstDash val="solid"/>
              <a:miter/>
            </a:ln>
            <a:effectLst>
              <a:outerShdw blurRad="50800" dist="38100" dir="10800000" algn="r" rotWithShape="0">
                <a:prstClr val="black">
                  <a:alpha val="10000"/>
                </a:prstClr>
              </a:outerShdw>
            </a:effectLst>
          </p:spPr>
          <p:txBody>
            <a:bodyPr rtlCol="0" anchor="ctr"/>
            <a:lstStyle/>
            <a:p>
              <a:endParaRPr lang="en-US"/>
            </a:p>
          </p:txBody>
        </p:sp>
      </p:grpSp>
      <p:pic>
        <p:nvPicPr>
          <p:cNvPr id="17" name="WFGPS Logo">
            <a:extLst>
              <a:ext uri="{FF2B5EF4-FFF2-40B4-BE49-F238E27FC236}">
                <a16:creationId xmlns:a16="http://schemas.microsoft.com/office/drawing/2014/main" id="{9D976868-9CAA-41E5-AF3B-88CCB6DC8D81}"/>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226213" y="6284572"/>
            <a:ext cx="1389041" cy="471509"/>
          </a:xfrm>
          <a:prstGeom prst="rect">
            <a:avLst/>
          </a:prstGeom>
        </p:spPr>
      </p:pic>
      <p:sp>
        <p:nvSpPr>
          <p:cNvPr id="6" name="Slide Number">
            <a:extLst>
              <a:ext uri="{FF2B5EF4-FFF2-40B4-BE49-F238E27FC236}">
                <a16:creationId xmlns:a16="http://schemas.microsoft.com/office/drawing/2014/main" id="{7F202FB4-F169-4452-A4B3-A923F1681FBF}"/>
              </a:ext>
            </a:extLst>
          </p:cNvPr>
          <p:cNvSpPr>
            <a:spLocks noGrp="1"/>
          </p:cNvSpPr>
          <p:nvPr>
            <p:ph type="sldNum" sz="quarter" idx="12"/>
          </p:nvPr>
        </p:nvSpPr>
        <p:spPr/>
        <p:txBody>
          <a:bodyPr/>
          <a:lstStyle>
            <a:lvl1pPr>
              <a:defRPr>
                <a:solidFill>
                  <a:schemeClr val="accent1"/>
                </a:solidFill>
              </a:defRPr>
            </a:lvl1pPr>
          </a:lstStyle>
          <a:p>
            <a:fld id="{158B7785-F6D6-45F8-833E-07BD84680091}" type="slidenum">
              <a:rPr lang="en-US" smtClean="0"/>
              <a:pPr/>
              <a:t>‹#›</a:t>
            </a:fld>
            <a:endParaRPr lang="en-US" dirty="0"/>
          </a:p>
        </p:txBody>
      </p:sp>
      <p:sp>
        <p:nvSpPr>
          <p:cNvPr id="2" name="Section Title">
            <a:extLst>
              <a:ext uri="{FF2B5EF4-FFF2-40B4-BE49-F238E27FC236}">
                <a16:creationId xmlns:a16="http://schemas.microsoft.com/office/drawing/2014/main" id="{72E288C2-30BA-4AB0-9C9B-92B7CF759799}"/>
              </a:ext>
            </a:extLst>
          </p:cNvPr>
          <p:cNvSpPr>
            <a:spLocks noGrp="1"/>
          </p:cNvSpPr>
          <p:nvPr>
            <p:ph type="title" hasCustomPrompt="1"/>
          </p:nvPr>
        </p:nvSpPr>
        <p:spPr>
          <a:xfrm>
            <a:off x="800101" y="1405870"/>
            <a:ext cx="6553200" cy="2357891"/>
          </a:xfrm>
        </p:spPr>
        <p:txBody>
          <a:bodyPr lIns="91440" anchor="b">
            <a:normAutofit/>
          </a:bodyPr>
          <a:lstStyle>
            <a:lvl1pPr>
              <a:defRPr sz="4400" b="1">
                <a:solidFill>
                  <a:schemeClr val="accent1"/>
                </a:solidFill>
                <a:latin typeface="+mn-lt"/>
              </a:defRPr>
            </a:lvl1pPr>
          </a:lstStyle>
          <a:p>
            <a:r>
              <a:rPr lang="en-US" dirty="0"/>
              <a:t>Add section title here.</a:t>
            </a:r>
          </a:p>
        </p:txBody>
      </p:sp>
      <p:sp>
        <p:nvSpPr>
          <p:cNvPr id="3" name="Section Subtitle">
            <a:extLst>
              <a:ext uri="{FF2B5EF4-FFF2-40B4-BE49-F238E27FC236}">
                <a16:creationId xmlns:a16="http://schemas.microsoft.com/office/drawing/2014/main" id="{B3C775B5-BBF5-4684-873B-88ACF9DA3EF8}"/>
              </a:ext>
            </a:extLst>
          </p:cNvPr>
          <p:cNvSpPr>
            <a:spLocks noGrp="1"/>
          </p:cNvSpPr>
          <p:nvPr>
            <p:ph type="body" idx="1" hasCustomPrompt="1"/>
          </p:nvPr>
        </p:nvSpPr>
        <p:spPr>
          <a:xfrm>
            <a:off x="800100" y="4269493"/>
            <a:ext cx="6553200" cy="1154793"/>
          </a:xfrm>
        </p:spPr>
        <p:txBody>
          <a:bodyPr>
            <a:normAutofit/>
          </a:bodyPr>
          <a:lstStyle>
            <a:lvl1pPr marL="0" indent="0" algn="l">
              <a:buNone/>
              <a:defRPr sz="28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This is a section subtitle if needed.  Otherwise, delete this block.</a:t>
            </a:r>
          </a:p>
        </p:txBody>
      </p:sp>
      <p:sp>
        <p:nvSpPr>
          <p:cNvPr id="5" name="Footer Placeholder">
            <a:extLst>
              <a:ext uri="{FF2B5EF4-FFF2-40B4-BE49-F238E27FC236}">
                <a16:creationId xmlns:a16="http://schemas.microsoft.com/office/drawing/2014/main" id="{E3DA2094-8407-4565-9749-E84DB7A2871B}"/>
              </a:ext>
            </a:extLst>
          </p:cNvPr>
          <p:cNvSpPr>
            <a:spLocks noGrp="1"/>
          </p:cNvSpPr>
          <p:nvPr>
            <p:ph type="ftr" sz="quarter" idx="11"/>
          </p:nvPr>
        </p:nvSpPr>
        <p:spPr>
          <a:xfrm>
            <a:off x="800100" y="6356350"/>
            <a:ext cx="5162552" cy="365125"/>
          </a:xfrm>
        </p:spPr>
        <p:txBody>
          <a:bodyPr/>
          <a:lstStyle>
            <a:lvl1pPr algn="l">
              <a:defRPr sz="14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317997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a:xfrm>
            <a:off x="805866" y="46208"/>
            <a:ext cx="11081334" cy="786384"/>
          </a:xfrm>
        </p:spPr>
        <p:txBody>
          <a:bodyPr/>
          <a:lstStyle/>
          <a:p>
            <a:r>
              <a:rPr lang="en-US" dirty="0"/>
              <a:t>Click to edit Master title style</a:t>
            </a:r>
          </a:p>
        </p:txBody>
      </p:sp>
      <p:sp>
        <p:nvSpPr>
          <p:cNvPr id="3" name="Subtitle">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39788" y="999279"/>
            <a:ext cx="10515600" cy="823912"/>
          </a:xfrm>
          <a:solidFill>
            <a:srgbClr val="F3F4F4"/>
          </a:solidFill>
          <a:ln>
            <a:solidFill>
              <a:schemeClr val="accent4"/>
            </a:solidFill>
          </a:ln>
        </p:spPr>
        <p:txBody>
          <a:bodyPr anchor="ctr">
            <a:normAutofit/>
          </a:bodyPr>
          <a:lstStyle>
            <a:lvl1pPr marL="0" indent="0" algn="l">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 </a:t>
            </a:r>
          </a:p>
        </p:txBody>
      </p:sp>
      <p:sp>
        <p:nvSpPr>
          <p:cNvPr id="4" name="Content Placeholder">
            <a:extLst>
              <a:ext uri="{FF2B5EF4-FFF2-40B4-BE49-F238E27FC236}">
                <a16:creationId xmlns:a16="http://schemas.microsoft.com/office/drawing/2014/main" id="{18CFC8C1-67C5-455C-AAC1-338413D4B475}"/>
              </a:ext>
            </a:extLst>
          </p:cNvPr>
          <p:cNvSpPr>
            <a:spLocks noGrp="1"/>
          </p:cNvSpPr>
          <p:nvPr>
            <p:ph sz="half" idx="2"/>
          </p:nvPr>
        </p:nvSpPr>
        <p:spPr>
          <a:xfrm>
            <a:off x="839788" y="1989878"/>
            <a:ext cx="1051560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796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p:nvPr>
        </p:nvSpPr>
        <p:spPr/>
        <p:txBody>
          <a:bodyPr/>
          <a:lstStyle/>
          <a:p>
            <a:r>
              <a:rPr lang="en-US" dirty="0"/>
              <a:t>Click to edit Master title style</a:t>
            </a:r>
          </a:p>
        </p:txBody>
      </p:sp>
      <p:sp>
        <p:nvSpPr>
          <p:cNvPr id="3" name="Content Placeholder Left">
            <a:extLst>
              <a:ext uri="{FF2B5EF4-FFF2-40B4-BE49-F238E27FC236}">
                <a16:creationId xmlns:a16="http://schemas.microsoft.com/office/drawing/2014/main" id="{2BE8F200-D8FA-4BA3-841A-0AA90D44A055}"/>
              </a:ext>
            </a:extLst>
          </p:cNvPr>
          <p:cNvSpPr>
            <a:spLocks noGrp="1"/>
          </p:cNvSpPr>
          <p:nvPr>
            <p:ph sz="half" idx="1"/>
          </p:nvPr>
        </p:nvSpPr>
        <p:spPr>
          <a:xfrm>
            <a:off x="838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Right">
            <a:extLst>
              <a:ext uri="{FF2B5EF4-FFF2-40B4-BE49-F238E27FC236}">
                <a16:creationId xmlns:a16="http://schemas.microsoft.com/office/drawing/2014/main" id="{134CD3E4-027C-4B7D-A65C-7DBA57E90025}"/>
              </a:ext>
            </a:extLst>
          </p:cNvPr>
          <p:cNvSpPr>
            <a:spLocks noGrp="1"/>
          </p:cNvSpPr>
          <p:nvPr>
            <p:ph sz="half" idx="2"/>
          </p:nvPr>
        </p:nvSpPr>
        <p:spPr>
          <a:xfrm>
            <a:off x="6172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9617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p:txBody>
          <a:bodyPr/>
          <a:lstStyle/>
          <a:p>
            <a:r>
              <a:rPr lang="en-US" dirty="0"/>
              <a:t>Click to edit Master title style</a:t>
            </a:r>
          </a:p>
        </p:txBody>
      </p:sp>
      <p:sp>
        <p:nvSpPr>
          <p:cNvPr id="3" name="Content Title Left">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05866"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left column heading</a:t>
            </a:r>
          </a:p>
        </p:txBody>
      </p:sp>
      <p:sp>
        <p:nvSpPr>
          <p:cNvPr id="4" name="Content Placeholder Left">
            <a:extLst>
              <a:ext uri="{FF2B5EF4-FFF2-40B4-BE49-F238E27FC236}">
                <a16:creationId xmlns:a16="http://schemas.microsoft.com/office/drawing/2014/main" id="{18CFC8C1-67C5-455C-AAC1-338413D4B475}"/>
              </a:ext>
            </a:extLst>
          </p:cNvPr>
          <p:cNvSpPr>
            <a:spLocks noGrp="1"/>
          </p:cNvSpPr>
          <p:nvPr>
            <p:ph sz="half" idx="2"/>
          </p:nvPr>
        </p:nvSpPr>
        <p:spPr>
          <a:xfrm>
            <a:off x="805866"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Title Right">
            <a:extLst>
              <a:ext uri="{FF2B5EF4-FFF2-40B4-BE49-F238E27FC236}">
                <a16:creationId xmlns:a16="http://schemas.microsoft.com/office/drawing/2014/main" id="{BA001118-37CB-4927-A349-C0D3178E122D}"/>
              </a:ext>
            </a:extLst>
          </p:cNvPr>
          <p:cNvSpPr>
            <a:spLocks noGrp="1"/>
          </p:cNvSpPr>
          <p:nvPr>
            <p:ph type="body" sz="quarter" idx="3" hasCustomPrompt="1"/>
          </p:nvPr>
        </p:nvSpPr>
        <p:spPr>
          <a:xfrm>
            <a:off x="6172200"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right column heading</a:t>
            </a:r>
          </a:p>
        </p:txBody>
      </p:sp>
      <p:sp>
        <p:nvSpPr>
          <p:cNvPr id="6" name="Content Placeholder Right">
            <a:extLst>
              <a:ext uri="{FF2B5EF4-FFF2-40B4-BE49-F238E27FC236}">
                <a16:creationId xmlns:a16="http://schemas.microsoft.com/office/drawing/2014/main" id="{FFD68788-1515-4FDE-890A-643522C68A2A}"/>
              </a:ext>
            </a:extLst>
          </p:cNvPr>
          <p:cNvSpPr>
            <a:spLocks noGrp="1"/>
          </p:cNvSpPr>
          <p:nvPr>
            <p:ph sz="quarter" idx="4"/>
          </p:nvPr>
        </p:nvSpPr>
        <p:spPr>
          <a:xfrm>
            <a:off x="6172200"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563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a:extLst>
              <a:ext uri="{FF2B5EF4-FFF2-40B4-BE49-F238E27FC236}">
                <a16:creationId xmlns:a16="http://schemas.microsoft.com/office/drawing/2014/main" id="{50DEA1C2-3B9B-4C61-B9C1-95E92E311634}"/>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0B73BD0A-7F58-4DC5-B1D9-8439C1D6CD7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A3E6CB-2C77-4659-8ABA-8C2B4BD2288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831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Bottom Corner Embellishment">
            <a:extLst>
              <a:ext uri="{FF2B5EF4-FFF2-40B4-BE49-F238E27FC236}">
                <a16:creationId xmlns:a16="http://schemas.microsoft.com/office/drawing/2014/main" id="{F32826CD-6407-4BDD-985F-43E59E5627AA}"/>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6" name="Freeform: Shape 5">
              <a:extLst>
                <a:ext uri="{FF2B5EF4-FFF2-40B4-BE49-F238E27FC236}">
                  <a16:creationId xmlns:a16="http://schemas.microsoft.com/office/drawing/2014/main" id="{149E6F88-C57C-490C-96FC-610856CACBC7}"/>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E9277C0B-D04A-43FD-A009-7C0C3C15DB3C}"/>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ETA Tagline">
            <a:extLst>
              <a:ext uri="{FF2B5EF4-FFF2-40B4-BE49-F238E27FC236}">
                <a16:creationId xmlns:a16="http://schemas.microsoft.com/office/drawing/2014/main" id="{F8CB0E61-E338-4A3F-B0C3-6FE8C56718FA}"/>
              </a:ext>
              <a:ext uri="{C183D7F6-B498-43B3-948B-1728B52AA6E4}">
                <adec:decorative xmlns:adec="http://schemas.microsoft.com/office/drawing/2017/decorative" val="1"/>
              </a:ext>
            </a:extLst>
          </p:cNvPr>
          <p:cNvPicPr>
            <a:picLocks noChangeAspect="1"/>
          </p:cNvPicPr>
          <p:nvPr userDrawn="1"/>
        </p:nvPicPr>
        <p:blipFill>
          <a:blip r:embed="rId2" cstate="hqprint">
            <a:alphaModFix amt="70000"/>
            <a:extLst>
              <a:ext uri="{BEBA8EAE-BF5A-486C-A8C5-ECC9F3942E4B}">
                <a14:imgProps xmlns:a14="http://schemas.microsoft.com/office/drawing/2010/main">
                  <a14:imgLayer r:embed="rId3">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pic>
        <p:nvPicPr>
          <p:cNvPr id="8" name="WFGPS Logo">
            <a:extLst>
              <a:ext uri="{FF2B5EF4-FFF2-40B4-BE49-F238E27FC236}">
                <a16:creationId xmlns:a16="http://schemas.microsoft.com/office/drawing/2014/main" id="{2FC579C9-22DD-4323-A669-4344CCA71A7B}"/>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9622551" y="6284572"/>
            <a:ext cx="1389041" cy="471509"/>
          </a:xfrm>
          <a:prstGeom prst="rect">
            <a:avLst/>
          </a:prstGeom>
        </p:spPr>
      </p:pic>
      <p:sp>
        <p:nvSpPr>
          <p:cNvPr id="4" name="Slide Number">
            <a:extLst>
              <a:ext uri="{FF2B5EF4-FFF2-40B4-BE49-F238E27FC236}">
                <a16:creationId xmlns:a16="http://schemas.microsoft.com/office/drawing/2014/main" id="{4B2BBB3F-DFCB-4306-A3B4-E1931B461831}"/>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3" name="Footer Placeholder">
            <a:extLst>
              <a:ext uri="{FF2B5EF4-FFF2-40B4-BE49-F238E27FC236}">
                <a16:creationId xmlns:a16="http://schemas.microsoft.com/office/drawing/2014/main" id="{21E0F167-436E-4AAC-B149-D0B0439F48F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4743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55F230CC-07F9-42BC-9615-CB3A7B6812E0}"/>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4E22BAF3-80E2-4CF3-AB43-FC0E64F14996}"/>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357098EB-40A6-4336-B0F5-E0AA0FA084AF}"/>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Top Corner Embellishment">
            <a:extLst>
              <a:ext uri="{FF2B5EF4-FFF2-40B4-BE49-F238E27FC236}">
                <a16:creationId xmlns:a16="http://schemas.microsoft.com/office/drawing/2014/main" id="{31258A17-C871-4FB3-B25D-FD074705B04A}"/>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8" name="Freeform: Shape 17">
              <a:extLst>
                <a:ext uri="{FF2B5EF4-FFF2-40B4-BE49-F238E27FC236}">
                  <a16:creationId xmlns:a16="http://schemas.microsoft.com/office/drawing/2014/main" id="{285C913B-C918-4648-A2D5-67D36FA0CBFC}"/>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BAC7268-14E0-4E40-A27F-5CD1B99EB8C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ED6A5E5-5D92-463C-AACF-EC8C2E9D2591}"/>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40D1CC92-595A-4C4B-87DC-6E0AC2E48EB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2B829376-546E-46B9-98B4-30475B1AD681}"/>
              </a:ext>
              <a:ext uri="{C183D7F6-B498-43B3-948B-1728B52AA6E4}">
                <adec:decorative xmlns:adec="http://schemas.microsoft.com/office/drawing/2017/decorative" val="1"/>
              </a:ext>
            </a:extLst>
          </p:cNvPr>
          <p:cNvPicPr>
            <a:picLocks noChangeAspect="1"/>
          </p:cNvPicPr>
          <p:nvPr userDrawn="1"/>
        </p:nvPicPr>
        <p:blipFill>
          <a:blip r:embed="rId3" cstate="hqprint">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8090F5B9-C4F2-45B7-BA66-AA5C6B508C37}"/>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7D3B4C49-C6BA-41E7-B71C-22A0C9AE6DAD}"/>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896BE454-1C77-4AE2-9537-397FA5265275}"/>
              </a:ext>
            </a:extLst>
          </p:cNvPr>
          <p:cNvSpPr>
            <a:spLocks noGrp="1"/>
          </p:cNvSpPr>
          <p:nvPr>
            <p:ph type="body" sz="half" idx="2"/>
          </p:nvPr>
        </p:nvSpPr>
        <p:spPr>
          <a:xfrm>
            <a:off x="839788" y="3300731"/>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a:extLst>
              <a:ext uri="{FF2B5EF4-FFF2-40B4-BE49-F238E27FC236}">
                <a16:creationId xmlns:a16="http://schemas.microsoft.com/office/drawing/2014/main" id="{07FB22A7-9223-4C98-AE44-1CE62BD7ED17}"/>
              </a:ext>
            </a:extLst>
          </p:cNvPr>
          <p:cNvSpPr>
            <a:spLocks noGrp="1"/>
          </p:cNvSpPr>
          <p:nvPr>
            <p:ph idx="1"/>
          </p:nvPr>
        </p:nvSpPr>
        <p:spPr>
          <a:xfrm>
            <a:off x="5183188" y="457201"/>
            <a:ext cx="6172200" cy="5403850"/>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7FAD5935-C62F-469B-AEE6-204111FA2A0B}"/>
              </a:ext>
            </a:extLst>
          </p:cNvPr>
          <p:cNvSpPr txBox="1"/>
          <p:nvPr userDrawn="1"/>
        </p:nvSpPr>
        <p:spPr>
          <a:xfrm>
            <a:off x="4998328" y="6485449"/>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50C9EEB-758D-4F47-9A52-A0D8ACE4B19F}"/>
              </a:ext>
            </a:extLst>
          </p:cNvPr>
          <p:cNvGrpSpPr/>
          <p:nvPr userDrawn="1"/>
        </p:nvGrpSpPr>
        <p:grpSpPr>
          <a:xfrm>
            <a:off x="4676712" y="6170440"/>
            <a:ext cx="2747570" cy="379698"/>
            <a:chOff x="3233847" y="6334892"/>
            <a:chExt cx="2747570" cy="379698"/>
          </a:xfrm>
        </p:grpSpPr>
        <p:grpSp>
          <p:nvGrpSpPr>
            <p:cNvPr id="22" name="Group 21">
              <a:extLst>
                <a:ext uri="{FF2B5EF4-FFF2-40B4-BE49-F238E27FC236}">
                  <a16:creationId xmlns:a16="http://schemas.microsoft.com/office/drawing/2014/main" id="{35AA9E2F-08C1-44EF-8DA6-FD784488F890}"/>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B53D8AC4-1F27-49E0-8024-39BEC570394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1C2C1BEC-DFB1-46BD-ACAE-47A3063A0141}"/>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CB9B51B6-B6AF-4EE4-A562-8078E2862A96}"/>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73DB67B5-1587-4068-B147-CCA667F01AEA}"/>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54350772-95EC-4E9E-8F38-EDAE2B08F31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CADDE9BF-F7DA-4B2F-A6FB-6A718AC71F45}"/>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1B932F0C-3C7D-4246-923C-297061DF6D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BD9B641A-777E-4057-A047-4D1D2573DE4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87764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Gray Line">
            <a:extLst>
              <a:ext uri="{FF2B5EF4-FFF2-40B4-BE49-F238E27FC236}">
                <a16:creationId xmlns:a16="http://schemas.microsoft.com/office/drawing/2014/main" id="{2D9CB85B-CDB3-40F6-9772-D467496C5D12}"/>
              </a:ext>
              <a:ext uri="{C183D7F6-B498-43B3-948B-1728B52AA6E4}">
                <adec:decorative xmlns:adec="http://schemas.microsoft.com/office/drawing/2017/decorative" val="1"/>
              </a:ext>
            </a:extLst>
          </p:cNvPr>
          <p:cNvSpPr/>
          <p:nvPr userDrawn="1"/>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92F17B4-EB2C-4036-8F84-536981B24D75}"/>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62DE680A-B37E-41BD-BB42-D30A6C48656C}"/>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Bottom Corner Embellishment">
            <a:extLst>
              <a:ext uri="{FF2B5EF4-FFF2-40B4-BE49-F238E27FC236}">
                <a16:creationId xmlns:a16="http://schemas.microsoft.com/office/drawing/2014/main" id="{078C2E71-6627-4326-A3D4-76A3FED4FBE5}"/>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DFBB624-8BD4-47AE-8F60-BF3F6F0B009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WFGPS Logo">
            <a:extLst>
              <a:ext uri="{FF2B5EF4-FFF2-40B4-BE49-F238E27FC236}">
                <a16:creationId xmlns:a16="http://schemas.microsoft.com/office/drawing/2014/main" id="{620F4109-A7C5-4DF8-B313-DFB5F6A25EC1}"/>
              </a:ext>
              <a:ext uri="{C183D7F6-B498-43B3-948B-1728B52AA6E4}">
                <adec:decorative xmlns:adec="http://schemas.microsoft.com/office/drawing/2017/decorative" val="1"/>
              </a:ext>
            </a:extLst>
          </p:cNvPr>
          <p:cNvPicPr>
            <a:picLocks noChangeAspect="1"/>
          </p:cNvPicPr>
          <p:nvPr userDrawn="1"/>
        </p:nvPicPr>
        <p:blipFill>
          <a:blip r:embed="rId12"/>
          <a:stretch>
            <a:fillRect/>
          </a:stretch>
        </p:blipFill>
        <p:spPr>
          <a:xfrm>
            <a:off x="9622551" y="6284572"/>
            <a:ext cx="1389041" cy="471509"/>
          </a:xfrm>
          <a:prstGeom prst="rect">
            <a:avLst/>
          </a:prstGeom>
        </p:spPr>
      </p:pic>
      <p:pic>
        <p:nvPicPr>
          <p:cNvPr id="19" name="ETA Tagline">
            <a:extLst>
              <a:ext uri="{FF2B5EF4-FFF2-40B4-BE49-F238E27FC236}">
                <a16:creationId xmlns:a16="http://schemas.microsoft.com/office/drawing/2014/main" id="{B8354039-63F9-4F85-A74E-784D07722FB6}"/>
              </a:ext>
              <a:ext uri="{C183D7F6-B498-43B3-948B-1728B52AA6E4}">
                <adec:decorative xmlns:adec="http://schemas.microsoft.com/office/drawing/2017/decorative" val="1"/>
              </a:ext>
            </a:extLst>
          </p:cNvPr>
          <p:cNvPicPr>
            <a:picLocks noChangeAspect="1"/>
          </p:cNvPicPr>
          <p:nvPr userDrawn="1"/>
        </p:nvPicPr>
        <p:blipFill>
          <a:blip r:embed="rId13" cstate="hqprint">
            <a:alphaModFix amt="70000"/>
            <a:extLst>
              <a:ext uri="{BEBA8EAE-BF5A-486C-A8C5-ECC9F3942E4B}">
                <a14:imgProps xmlns:a14="http://schemas.microsoft.com/office/drawing/2010/main">
                  <a14:imgLayer r:embed="rId1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pPr/>
              <a:t>‹#›</a:t>
            </a:fld>
            <a:endParaRPr lang="en-US" dirty="0"/>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nvPr>
        </p:nvSpPr>
        <p:spPr>
          <a:xfrm>
            <a:off x="805866" y="46208"/>
            <a:ext cx="11081334" cy="786384"/>
          </a:xfrm>
          <a:prstGeom prst="rect">
            <a:avLst/>
          </a:prstGeom>
        </p:spPr>
        <p:txBody>
          <a:bodyPr vert="horz" lIns="182880" tIns="45720" rIns="91440" bIns="45720" rtlCol="0" anchor="ctr">
            <a:normAutofit/>
          </a:bodyPr>
          <a:lstStyle/>
          <a:p>
            <a:r>
              <a:rPr lang="en-US" dirty="0"/>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nvPr>
        </p:nvSpPr>
        <p:spPr>
          <a:xfrm>
            <a:off x="805866" y="1137446"/>
            <a:ext cx="11081334" cy="50395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2762945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3200" b="1" i="0" u="none" kern="1200">
          <a:solidFill>
            <a:schemeClr val="accent1"/>
          </a:solidFill>
          <a:latin typeface="+mn-lt"/>
          <a:ea typeface="+mj-ea"/>
          <a:cs typeface="+mj-cs"/>
        </a:defRPr>
      </a:lvl1pPr>
    </p:titleStyle>
    <p:body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MemberDirectory/MemberDetails?uid=89389" TargetMode="External"/><Relationship Id="rId7" Type="http://schemas.openxmlformats.org/officeDocument/2006/relationships/hyperlink" Target="https://vimeo.com/390826973" TargetMode="External"/><Relationship Id="rId2" Type="http://schemas.openxmlformats.org/officeDocument/2006/relationships/hyperlink" Target="https://www.workforcegps.org/events/2020/01/28/13/46/FY-2020-RESEA-Grants-Funding-Allotments-Operating-Guidance-and-State-Plan-Requirements" TargetMode="External"/><Relationship Id="rId1" Type="http://schemas.openxmlformats.org/officeDocument/2006/relationships/slideLayout" Target="../slideLayouts/slideLayout9.xml"/><Relationship Id="rId6" Type="http://schemas.openxmlformats.org/officeDocument/2006/relationships/hyperlink" Target="https://wdr.doleta.gov/directives/corr_doc.cfm?docn=3714" TargetMode="External"/><Relationship Id="rId5" Type="http://schemas.openxmlformats.org/officeDocument/2006/relationships/hyperlink" Target="https://wdr.doleta.gov/directives/corr_doc.cfm?DOCN=4214" TargetMode="External"/><Relationship Id="rId4" Type="http://schemas.openxmlformats.org/officeDocument/2006/relationships/hyperlink" Target="https://www.workforcegps.org/MemberDirectory/MemberDetails?uid=1367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2150C5-AE68-4815-8B74-870A643F5721}"/>
              </a:ext>
            </a:extLst>
          </p:cNvPr>
          <p:cNvSpPr>
            <a:spLocks noGrp="1"/>
          </p:cNvSpPr>
          <p:nvPr>
            <p:ph type="title"/>
          </p:nvPr>
        </p:nvSpPr>
        <p:spPr>
          <a:xfrm>
            <a:off x="669970" y="0"/>
            <a:ext cx="6212967" cy="1240972"/>
          </a:xfrm>
        </p:spPr>
        <p:txBody>
          <a:bodyPr>
            <a:normAutofit fontScale="90000"/>
          </a:bodyPr>
          <a:lstStyle/>
          <a:p>
            <a:r>
              <a:rPr lang="en-US" sz="2700" dirty="0"/>
              <a:t>Executive Summary</a:t>
            </a:r>
            <a:br>
              <a:rPr lang="en-US" dirty="0"/>
            </a:br>
            <a:r>
              <a:rPr lang="en-US" sz="1400" dirty="0">
                <a:hlinkClick r:id="rId2"/>
              </a:rPr>
              <a:t>Fiscal Year 2020 Reemployment Services and Eligibility Assessment Grants (RESEA):  </a:t>
            </a:r>
            <a:r>
              <a:rPr lang="en-US" sz="1400" i="1" dirty="0">
                <a:hlinkClick r:id="rId2"/>
              </a:rPr>
              <a:t>Funding Allotments, Operating Guidance and State Plan Requirements</a:t>
            </a:r>
            <a:br>
              <a:rPr lang="en-US" sz="1400" dirty="0"/>
            </a:br>
            <a:r>
              <a:rPr lang="en-US" sz="1400" dirty="0"/>
              <a:t>2/7/20</a:t>
            </a:r>
            <a:br>
              <a:rPr lang="en-US" sz="1400" dirty="0"/>
            </a:br>
            <a:r>
              <a:rPr lang="en-US" sz="1400" dirty="0"/>
              <a:t>Moderator: </a:t>
            </a:r>
            <a:r>
              <a:rPr lang="en-US" sz="1400" dirty="0">
                <a:hlinkClick r:id="rId3"/>
              </a:rPr>
              <a:t>Lawrence Burns</a:t>
            </a:r>
            <a:br>
              <a:rPr lang="en-US" sz="1400" dirty="0"/>
            </a:br>
            <a:r>
              <a:rPr lang="en-US" sz="1400" dirty="0"/>
              <a:t>Speakers</a:t>
            </a:r>
            <a:r>
              <a:rPr lang="en-US" sz="1400" dirty="0">
                <a:hlinkClick r:id="rId4"/>
              </a:rPr>
              <a:t>: </a:t>
            </a:r>
            <a:r>
              <a:rPr lang="en-US" sz="1300" dirty="0">
                <a:hlinkClick r:id="rId4"/>
              </a:rPr>
              <a:t>John </a:t>
            </a:r>
            <a:r>
              <a:rPr lang="en-US" sz="1300" dirty="0" err="1">
                <a:hlinkClick r:id="rId4"/>
              </a:rPr>
              <a:t>Pallasch</a:t>
            </a:r>
            <a:r>
              <a:rPr lang="en-US" sz="1300" dirty="0"/>
              <a:t>, Gay Gilbert, Andrew Ridgeway, &amp; Chanta Ferrell</a:t>
            </a:r>
          </a:p>
        </p:txBody>
      </p:sp>
      <p:sp>
        <p:nvSpPr>
          <p:cNvPr id="6" name="Text Placeholder 5">
            <a:extLst>
              <a:ext uri="{FF2B5EF4-FFF2-40B4-BE49-F238E27FC236}">
                <a16:creationId xmlns:a16="http://schemas.microsoft.com/office/drawing/2014/main" id="{A97CFD21-AD80-4421-B39E-89EA6C58948C}"/>
              </a:ext>
            </a:extLst>
          </p:cNvPr>
          <p:cNvSpPr>
            <a:spLocks noGrp="1"/>
          </p:cNvSpPr>
          <p:nvPr>
            <p:ph type="body" sz="half" idx="2"/>
          </p:nvPr>
        </p:nvSpPr>
        <p:spPr>
          <a:xfrm>
            <a:off x="852851" y="1240973"/>
            <a:ext cx="6181497" cy="4844140"/>
          </a:xfrm>
        </p:spPr>
        <p:txBody>
          <a:bodyPr anchor="t"/>
          <a:lstStyle/>
          <a:p>
            <a:pPr algn="l"/>
            <a:r>
              <a:rPr lang="en-US" sz="1200" i="0" dirty="0">
                <a:solidFill>
                  <a:schemeClr val="tx1"/>
                </a:solidFill>
              </a:rPr>
              <a:t>On February 9, 2018, the President signed the Bipartisan Budget Act of 2018, Public Law 115-123, which included amendments to the Social Security Act that created a permanent authorization for the RESEA program. The permanently authorized RESEA program provides for a phased implementation of new program requirements over several years.  This webinar is intended to support states with their ongoing implementation of the new RESEA program during Fiscal Year (FY) 2020 by providing an overview of:</a:t>
            </a:r>
          </a:p>
          <a:p>
            <a:pPr marL="171450" indent="-171450" algn="l">
              <a:spcBef>
                <a:spcPts val="600"/>
              </a:spcBef>
              <a:buFont typeface="Wingdings" panose="05000000000000000000" pitchFamily="2" charset="2"/>
              <a:buChar char="§"/>
            </a:pPr>
            <a:r>
              <a:rPr lang="en-US" sz="1200" i="0" dirty="0">
                <a:solidFill>
                  <a:schemeClr val="tx1"/>
                </a:solidFill>
              </a:rPr>
              <a:t>new program features and how they impact Unemployment and Workforce programs;</a:t>
            </a:r>
          </a:p>
          <a:p>
            <a:pPr marL="171450" indent="-171450" algn="l">
              <a:spcBef>
                <a:spcPts val="600"/>
              </a:spcBef>
              <a:buFont typeface="Wingdings" panose="05000000000000000000" pitchFamily="2" charset="2"/>
              <a:buChar char="§"/>
            </a:pPr>
            <a:r>
              <a:rPr lang="en-US" sz="1200" i="0" dirty="0">
                <a:solidFill>
                  <a:schemeClr val="tx1"/>
                </a:solidFill>
              </a:rPr>
              <a:t>annual RESEA operating guidance (Unemployment Insurance Program Letter </a:t>
            </a:r>
            <a:r>
              <a:rPr lang="en-US" sz="1200" i="0" dirty="0">
                <a:solidFill>
                  <a:schemeClr val="tx1"/>
                </a:solidFill>
                <a:hlinkClick r:id="rId5"/>
              </a:rPr>
              <a:t>8-20</a:t>
            </a:r>
            <a:r>
              <a:rPr lang="en-US" sz="1200" i="0" dirty="0">
                <a:solidFill>
                  <a:schemeClr val="tx1"/>
                </a:solidFill>
              </a:rPr>
              <a:t> and Training and Employment Guidance Letter </a:t>
            </a:r>
            <a:r>
              <a:rPr lang="en-US" sz="1200" i="0" dirty="0">
                <a:solidFill>
                  <a:schemeClr val="tx1"/>
                </a:solidFill>
                <a:hlinkClick r:id="rId6"/>
              </a:rPr>
              <a:t>9-19</a:t>
            </a:r>
            <a:r>
              <a:rPr lang="en-US" sz="1200" i="0" dirty="0">
                <a:solidFill>
                  <a:schemeClr val="tx1"/>
                </a:solidFill>
              </a:rPr>
              <a:t>);</a:t>
            </a:r>
          </a:p>
          <a:p>
            <a:pPr marL="171450" indent="-171450" algn="l">
              <a:spcBef>
                <a:spcPts val="600"/>
              </a:spcBef>
              <a:buFont typeface="Wingdings" panose="05000000000000000000" pitchFamily="2" charset="2"/>
              <a:buChar char="§"/>
            </a:pPr>
            <a:r>
              <a:rPr lang="en-US" sz="1200" i="0" dirty="0">
                <a:solidFill>
                  <a:schemeClr val="tx1"/>
                </a:solidFill>
              </a:rPr>
              <a:t>significant program changes and clarifications;  </a:t>
            </a:r>
          </a:p>
          <a:p>
            <a:pPr marL="171450" indent="-171450" algn="l">
              <a:spcBef>
                <a:spcPts val="600"/>
              </a:spcBef>
              <a:buFont typeface="Wingdings" panose="05000000000000000000" pitchFamily="2" charset="2"/>
              <a:buChar char="§"/>
            </a:pPr>
            <a:r>
              <a:rPr lang="en-US" sz="1200" i="0" dirty="0">
                <a:solidFill>
                  <a:schemeClr val="tx1"/>
                </a:solidFill>
              </a:rPr>
              <a:t>funding allotments and the planned transition to formula funding in FY 2021; and</a:t>
            </a:r>
          </a:p>
          <a:p>
            <a:pPr marL="171450" indent="-171450" algn="l">
              <a:spcBef>
                <a:spcPts val="600"/>
              </a:spcBef>
              <a:buFont typeface="Wingdings" panose="05000000000000000000" pitchFamily="2" charset="2"/>
              <a:buChar char="§"/>
            </a:pPr>
            <a:r>
              <a:rPr lang="en-US" sz="1200" i="0" dirty="0">
                <a:solidFill>
                  <a:schemeClr val="tx1"/>
                </a:solidFill>
              </a:rPr>
              <a:t>the new RESEA state plan requirements and submission process. </a:t>
            </a:r>
          </a:p>
          <a:p>
            <a:pPr algn="l">
              <a:spcBef>
                <a:spcPts val="600"/>
              </a:spcBef>
            </a:pPr>
            <a:r>
              <a:rPr lang="en-US" sz="1200" i="0" dirty="0">
                <a:solidFill>
                  <a:schemeClr val="tx1"/>
                </a:solidFill>
              </a:rPr>
              <a:t>One of the new RESEA program’s statutorily defined purposes is to support the vision of the Workforce Innovation and Opportunity Act (WIOA) by promoting increased integration and service delivery.  To support this purpose, the U.S.  Department of Labor’s RESEA leadership team consists of representatives from across several offices and agencies.  This webinar is presented by </a:t>
            </a:r>
            <a:r>
              <a:rPr lang="en-US" sz="1200" b="1" i="0" dirty="0">
                <a:solidFill>
                  <a:schemeClr val="accent1"/>
                </a:solidFill>
                <a:ea typeface="+mj-ea"/>
                <a:cs typeface="+mj-cs"/>
              </a:rPr>
              <a:t>John </a:t>
            </a:r>
            <a:r>
              <a:rPr lang="en-US" sz="1200" b="1" i="0" dirty="0" err="1">
                <a:solidFill>
                  <a:schemeClr val="accent1"/>
                </a:solidFill>
                <a:ea typeface="+mj-ea"/>
                <a:cs typeface="+mj-cs"/>
              </a:rPr>
              <a:t>Pallasch</a:t>
            </a:r>
            <a:r>
              <a:rPr lang="en-US" sz="1200" i="0" dirty="0">
                <a:solidFill>
                  <a:schemeClr val="tx1"/>
                </a:solidFill>
              </a:rPr>
              <a:t>, Assistant Secretary for Employment and Training; </a:t>
            </a:r>
            <a:r>
              <a:rPr lang="en-US" sz="1200" b="1" i="0" dirty="0">
                <a:solidFill>
                  <a:schemeClr val="accent1"/>
                </a:solidFill>
                <a:ea typeface="+mj-ea"/>
                <a:cs typeface="+mj-cs"/>
              </a:rPr>
              <a:t>Gay Gilbert </a:t>
            </a:r>
            <a:r>
              <a:rPr lang="en-US" sz="1200" i="0" dirty="0">
                <a:solidFill>
                  <a:schemeClr val="tx1"/>
                </a:solidFill>
              </a:rPr>
              <a:t>and </a:t>
            </a:r>
            <a:r>
              <a:rPr lang="en-US" sz="1200" b="1" i="0" dirty="0">
                <a:solidFill>
                  <a:schemeClr val="accent1"/>
                </a:solidFill>
                <a:ea typeface="+mj-ea"/>
                <a:cs typeface="+mj-cs"/>
              </a:rPr>
              <a:t>Lawrence Burns </a:t>
            </a:r>
            <a:r>
              <a:rPr lang="en-US" sz="1200" i="0" dirty="0">
                <a:solidFill>
                  <a:schemeClr val="tx1"/>
                </a:solidFill>
              </a:rPr>
              <a:t>from the Office of Unemployment Insurance; </a:t>
            </a:r>
            <a:r>
              <a:rPr lang="en-US" sz="1200" b="1" i="0" dirty="0">
                <a:solidFill>
                  <a:schemeClr val="accent1"/>
                </a:solidFill>
                <a:ea typeface="+mj-ea"/>
                <a:cs typeface="+mj-cs"/>
              </a:rPr>
              <a:t>Andrew Ridgeway </a:t>
            </a:r>
            <a:r>
              <a:rPr lang="en-US" sz="1200" i="0" dirty="0">
                <a:solidFill>
                  <a:schemeClr val="tx1"/>
                </a:solidFill>
              </a:rPr>
              <a:t>from the Office of Workforce Investment, and </a:t>
            </a:r>
            <a:r>
              <a:rPr lang="en-US" sz="1200" b="1" i="0" dirty="0">
                <a:solidFill>
                  <a:schemeClr val="accent1"/>
                </a:solidFill>
                <a:ea typeface="+mj-ea"/>
                <a:cs typeface="+mj-cs"/>
              </a:rPr>
              <a:t>Chanta Ferrell </a:t>
            </a:r>
            <a:r>
              <a:rPr lang="en-US" sz="1200" i="0" dirty="0">
                <a:solidFill>
                  <a:schemeClr val="tx1"/>
                </a:solidFill>
              </a:rPr>
              <a:t>from the Office of Grant Management.   </a:t>
            </a:r>
          </a:p>
          <a:p>
            <a:pPr algn="l">
              <a:spcBef>
                <a:spcPts val="600"/>
              </a:spcBef>
            </a:pPr>
            <a:r>
              <a:rPr lang="en-US" sz="1200" b="1" i="0" dirty="0">
                <a:solidFill>
                  <a:schemeClr val="accent1">
                    <a:lumMod val="75000"/>
                  </a:schemeClr>
                </a:solidFill>
              </a:rPr>
              <a:t>Recording Link: </a:t>
            </a:r>
            <a:r>
              <a:rPr lang="en-US" sz="1200" i="0" dirty="0">
                <a:solidFill>
                  <a:schemeClr val="accent1">
                    <a:lumMod val="75000"/>
                  </a:schemeClr>
                </a:solidFill>
                <a:hlinkClick r:id="rId7"/>
              </a:rPr>
              <a:t>FY 2020 RESEA Grants: Funding Allotments, Operating Guidance, and State Plan Requirements</a:t>
            </a:r>
            <a:endParaRPr lang="en-US" sz="1200" dirty="0">
              <a:solidFill>
                <a:schemeClr val="accent1">
                  <a:lumMod val="75000"/>
                </a:schemeClr>
              </a:solidFill>
            </a:endParaRPr>
          </a:p>
        </p:txBody>
      </p:sp>
      <p:graphicFrame>
        <p:nvGraphicFramePr>
          <p:cNvPr id="8" name="Content Placeholder 2">
            <a:extLst>
              <a:ext uri="{FF2B5EF4-FFF2-40B4-BE49-F238E27FC236}">
                <a16:creationId xmlns:a16="http://schemas.microsoft.com/office/drawing/2014/main" id="{F3294A9E-D28D-4CB3-ACE3-7CA34CE1549C}"/>
              </a:ext>
            </a:extLst>
          </p:cNvPr>
          <p:cNvGraphicFramePr>
            <a:graphicFrameLocks/>
          </p:cNvGraphicFramePr>
          <p:nvPr>
            <p:extLst>
              <p:ext uri="{D42A27DB-BD31-4B8C-83A1-F6EECF244321}">
                <p14:modId xmlns:p14="http://schemas.microsoft.com/office/powerpoint/2010/main" val="2188703083"/>
              </p:ext>
            </p:extLst>
          </p:nvPr>
        </p:nvGraphicFramePr>
        <p:xfrm>
          <a:off x="7276280" y="267789"/>
          <a:ext cx="4179846" cy="4813238"/>
        </p:xfrm>
        <a:graphic>
          <a:graphicData uri="http://schemas.openxmlformats.org/drawingml/2006/table">
            <a:tbl>
              <a:tblPr firstRow="1" bandRow="1">
                <a:tableStyleId>{5C22544A-7EE6-4342-B048-85BDC9FD1C3A}</a:tableStyleId>
              </a:tblPr>
              <a:tblGrid>
                <a:gridCol w="3323337">
                  <a:extLst>
                    <a:ext uri="{9D8B030D-6E8A-4147-A177-3AD203B41FA5}">
                      <a16:colId xmlns:a16="http://schemas.microsoft.com/office/drawing/2014/main" val="4092781157"/>
                    </a:ext>
                  </a:extLst>
                </a:gridCol>
                <a:gridCol w="856509">
                  <a:extLst>
                    <a:ext uri="{9D8B030D-6E8A-4147-A177-3AD203B41FA5}">
                      <a16:colId xmlns:a16="http://schemas.microsoft.com/office/drawing/2014/main" val="106451588"/>
                    </a:ext>
                  </a:extLst>
                </a:gridCol>
              </a:tblGrid>
              <a:tr h="478136">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55006">
                <a:tc>
                  <a:txBody>
                    <a:bodyPr/>
                    <a:lstStyle/>
                    <a:p>
                      <a:pPr marL="0" indent="0">
                        <a:buFont typeface="Arial" panose="020B0604020202020204" pitchFamily="34" charset="0"/>
                        <a:buNone/>
                      </a:pPr>
                      <a:r>
                        <a:rPr lang="en-US" sz="1000" b="1" dirty="0"/>
                        <a:t>Opening Remarks-</a:t>
                      </a:r>
                      <a:r>
                        <a:rPr lang="en-US" sz="1000" b="1" baseline="0" dirty="0"/>
                        <a:t> John </a:t>
                      </a:r>
                      <a:r>
                        <a:rPr lang="en-US" sz="1000" b="1" baseline="0" dirty="0" err="1"/>
                        <a:t>Pallasch</a:t>
                      </a:r>
                      <a:r>
                        <a:rPr lang="en-US" sz="1000" b="1" baseline="0" dirty="0"/>
                        <a:t>,</a:t>
                      </a:r>
                      <a:endParaRPr lang="en-US" sz="1000" b="1" dirty="0"/>
                    </a:p>
                  </a:txBody>
                  <a:tcPr/>
                </a:tc>
                <a:tc>
                  <a:txBody>
                    <a:bodyPr/>
                    <a:lstStyle/>
                    <a:p>
                      <a:pPr marL="0" indent="0" algn="ctr"/>
                      <a:r>
                        <a:rPr lang="en-US" sz="900" dirty="0"/>
                        <a:t>1:05</a:t>
                      </a:r>
                    </a:p>
                  </a:txBody>
                  <a:tcPr anchor="ctr"/>
                </a:tc>
                <a:extLst>
                  <a:ext uri="{0D108BD9-81ED-4DB2-BD59-A6C34878D82A}">
                    <a16:rowId xmlns:a16="http://schemas.microsoft.com/office/drawing/2014/main" val="3310568495"/>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Objectives</a:t>
                      </a:r>
                    </a:p>
                  </a:txBody>
                  <a:tcPr/>
                </a:tc>
                <a:tc>
                  <a:txBody>
                    <a:bodyPr/>
                    <a:lstStyle/>
                    <a:p>
                      <a:pPr algn="ctr"/>
                      <a:r>
                        <a:rPr lang="en-US" sz="900" dirty="0"/>
                        <a:t>3:25</a:t>
                      </a:r>
                    </a:p>
                  </a:txBody>
                  <a:tcPr anchor="ctr"/>
                </a:tc>
                <a:extLst>
                  <a:ext uri="{0D108BD9-81ED-4DB2-BD59-A6C34878D82A}">
                    <a16:rowId xmlns:a16="http://schemas.microsoft.com/office/drawing/2014/main" val="1080788399"/>
                  </a:ext>
                </a:extLst>
              </a:tr>
              <a:tr h="255006">
                <a:tc>
                  <a:txBody>
                    <a:bodyPr/>
                    <a:lstStyle/>
                    <a:p>
                      <a:pPr marL="0" indent="0" algn="l">
                        <a:buFont typeface="Arial" panose="020B0604020202020204" pitchFamily="34" charset="0"/>
                        <a:buNone/>
                      </a:pPr>
                      <a:r>
                        <a:rPr lang="en-US" sz="1000" b="1" dirty="0"/>
                        <a:t>Opening</a:t>
                      </a:r>
                      <a:r>
                        <a:rPr lang="en-US" sz="1000" b="1" baseline="0" dirty="0"/>
                        <a:t> Message to States- Gay Gilbert</a:t>
                      </a:r>
                      <a:endParaRPr lang="en-US" sz="1000" b="1" dirty="0"/>
                    </a:p>
                  </a:txBody>
                  <a:tcPr/>
                </a:tc>
                <a:tc>
                  <a:txBody>
                    <a:bodyPr/>
                    <a:lstStyle/>
                    <a:p>
                      <a:pPr algn="ctr"/>
                      <a:r>
                        <a:rPr lang="en-US" sz="900" dirty="0"/>
                        <a:t>4:50</a:t>
                      </a:r>
                    </a:p>
                  </a:txBody>
                  <a:tcPr anchor="ctr"/>
                </a:tc>
                <a:extLst>
                  <a:ext uri="{0D108BD9-81ED-4DB2-BD59-A6C34878D82A}">
                    <a16:rowId xmlns:a16="http://schemas.microsoft.com/office/drawing/2014/main" val="1990730680"/>
                  </a:ext>
                </a:extLst>
              </a:tr>
              <a:tr h="25500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Background</a:t>
                      </a:r>
                      <a:r>
                        <a:rPr lang="en-US" sz="1000" b="1" baseline="0" dirty="0"/>
                        <a:t>, New Features, and RESEA’s Impact </a:t>
                      </a:r>
                      <a:endParaRPr lang="en-US" sz="1000" b="1" dirty="0"/>
                    </a:p>
                  </a:txBody>
                  <a:tcPr/>
                </a:tc>
                <a:tc>
                  <a:txBody>
                    <a:bodyPr/>
                    <a:lstStyle/>
                    <a:p>
                      <a:pPr algn="ctr"/>
                      <a:r>
                        <a:rPr lang="en-US" sz="900" dirty="0"/>
                        <a:t>8:30</a:t>
                      </a:r>
                    </a:p>
                  </a:txBody>
                  <a:tcPr anchor="ctr"/>
                </a:tc>
                <a:extLst>
                  <a:ext uri="{0D108BD9-81ED-4DB2-BD59-A6C34878D82A}">
                    <a16:rowId xmlns:a16="http://schemas.microsoft.com/office/drawing/2014/main" val="2579676809"/>
                  </a:ext>
                </a:extLst>
              </a:tr>
              <a:tr h="255006">
                <a:tc>
                  <a:txBody>
                    <a:bodyPr/>
                    <a:lstStyle/>
                    <a:p>
                      <a:pPr marL="0" indent="0">
                        <a:buFont typeface="Arial" panose="020B0604020202020204" pitchFamily="34" charset="0"/>
                        <a:buNone/>
                      </a:pPr>
                      <a:r>
                        <a:rPr lang="en-US" sz="1000" b="1" dirty="0"/>
                        <a:t>FY 2020 Funding Allocations &amp;</a:t>
                      </a:r>
                      <a:r>
                        <a:rPr lang="en-US" sz="1000" b="1" baseline="0" dirty="0"/>
                        <a:t> FY 2021 Formula</a:t>
                      </a:r>
                      <a:endParaRPr lang="en-US" sz="1000" b="1" dirty="0"/>
                    </a:p>
                  </a:txBody>
                  <a:tcPr/>
                </a:tc>
                <a:tc>
                  <a:txBody>
                    <a:bodyPr/>
                    <a:lstStyle/>
                    <a:p>
                      <a:pPr algn="ctr"/>
                      <a:r>
                        <a:rPr lang="en-US" sz="900" dirty="0"/>
                        <a:t>12:25</a:t>
                      </a:r>
                    </a:p>
                  </a:txBody>
                  <a:tcPr anchor="ctr"/>
                </a:tc>
                <a:extLst>
                  <a:ext uri="{0D108BD9-81ED-4DB2-BD59-A6C34878D82A}">
                    <a16:rowId xmlns:a16="http://schemas.microsoft.com/office/drawing/2014/main" val="1326681009"/>
                  </a:ext>
                </a:extLst>
              </a:tr>
              <a:tr h="255006">
                <a:tc>
                  <a:txBody>
                    <a:bodyPr/>
                    <a:lstStyle/>
                    <a:p>
                      <a:pPr marL="0" indent="0">
                        <a:buFont typeface="Arial" panose="020B0604020202020204" pitchFamily="34" charset="0"/>
                        <a:buNone/>
                      </a:pPr>
                      <a:r>
                        <a:rPr lang="en-US" sz="1000" b="1" dirty="0"/>
                        <a:t>FY 2020 Operating Guidance</a:t>
                      </a:r>
                    </a:p>
                  </a:txBody>
                  <a:tcPr/>
                </a:tc>
                <a:tc>
                  <a:txBody>
                    <a:bodyPr/>
                    <a:lstStyle/>
                    <a:p>
                      <a:pPr algn="ctr"/>
                      <a:r>
                        <a:rPr lang="en-US" sz="900" dirty="0"/>
                        <a:t>18:00</a:t>
                      </a:r>
                    </a:p>
                  </a:txBody>
                  <a:tcPr anchor="ctr"/>
                </a:tc>
                <a:extLst>
                  <a:ext uri="{0D108BD9-81ED-4DB2-BD59-A6C34878D82A}">
                    <a16:rowId xmlns:a16="http://schemas.microsoft.com/office/drawing/2014/main" val="1157901340"/>
                  </a:ext>
                </a:extLst>
              </a:tr>
              <a:tr h="25500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Definitions</a:t>
                      </a:r>
                    </a:p>
                  </a:txBody>
                  <a:tcPr/>
                </a:tc>
                <a:tc>
                  <a:txBody>
                    <a:bodyPr/>
                    <a:lstStyle/>
                    <a:p>
                      <a:pPr algn="ctr"/>
                      <a:r>
                        <a:rPr lang="en-US" sz="900" dirty="0"/>
                        <a:t>20:50</a:t>
                      </a:r>
                    </a:p>
                  </a:txBody>
                  <a:tcPr anchor="ctr"/>
                </a:tc>
                <a:extLst>
                  <a:ext uri="{0D108BD9-81ED-4DB2-BD59-A6C34878D82A}">
                    <a16:rowId xmlns:a16="http://schemas.microsoft.com/office/drawing/2014/main" val="2478012710"/>
                  </a:ext>
                </a:extLst>
              </a:tr>
              <a:tr h="255006">
                <a:tc>
                  <a:txBody>
                    <a:bodyPr/>
                    <a:lstStyle/>
                    <a:p>
                      <a:pPr marL="171450" indent="-171450">
                        <a:buFont typeface="Arial" panose="020B0604020202020204" pitchFamily="34" charset="0"/>
                        <a:buChar char="•"/>
                      </a:pPr>
                      <a:r>
                        <a:rPr lang="en-US" sz="1000" b="0" dirty="0"/>
                        <a:t>New Flexibilities/Significant Changes</a:t>
                      </a:r>
                    </a:p>
                  </a:txBody>
                  <a:tcPr/>
                </a:tc>
                <a:tc>
                  <a:txBody>
                    <a:bodyPr/>
                    <a:lstStyle/>
                    <a:p>
                      <a:pPr algn="ctr"/>
                      <a:r>
                        <a:rPr lang="en-US" sz="900" dirty="0"/>
                        <a:t>24:30</a:t>
                      </a:r>
                    </a:p>
                  </a:txBody>
                  <a:tcPr anchor="ctr"/>
                </a:tc>
                <a:extLst>
                  <a:ext uri="{0D108BD9-81ED-4DB2-BD59-A6C34878D82A}">
                    <a16:rowId xmlns:a16="http://schemas.microsoft.com/office/drawing/2014/main" val="2454188308"/>
                  </a:ext>
                </a:extLst>
              </a:tr>
              <a:tr h="255006">
                <a:tc>
                  <a:txBody>
                    <a:bodyPr/>
                    <a:lstStyle/>
                    <a:p>
                      <a:pPr marL="171450" indent="-171450">
                        <a:buFont typeface="Arial" panose="020B0604020202020204" pitchFamily="34" charset="0"/>
                        <a:buChar char="•"/>
                      </a:pPr>
                      <a:r>
                        <a:rPr lang="en-US" sz="900" b="0" dirty="0"/>
                        <a:t>Claimant Selection</a:t>
                      </a:r>
                    </a:p>
                  </a:txBody>
                  <a:tcPr/>
                </a:tc>
                <a:tc>
                  <a:txBody>
                    <a:bodyPr/>
                    <a:lstStyle/>
                    <a:p>
                      <a:pPr algn="ctr"/>
                      <a:r>
                        <a:rPr lang="en-US" sz="900" dirty="0"/>
                        <a:t>27:05</a:t>
                      </a:r>
                    </a:p>
                  </a:txBody>
                  <a:tcPr anchor="ctr"/>
                </a:tc>
                <a:extLst>
                  <a:ext uri="{0D108BD9-81ED-4DB2-BD59-A6C34878D82A}">
                    <a16:rowId xmlns:a16="http://schemas.microsoft.com/office/drawing/2014/main" val="3488877682"/>
                  </a:ext>
                </a:extLst>
              </a:tr>
              <a:tr h="255006">
                <a:tc>
                  <a:txBody>
                    <a:bodyPr/>
                    <a:lstStyle/>
                    <a:p>
                      <a:pPr marL="171450" indent="-171450">
                        <a:buFont typeface="Arial" panose="020B0604020202020204" pitchFamily="34" charset="0"/>
                        <a:buChar char="•"/>
                      </a:pPr>
                      <a:r>
                        <a:rPr lang="en-US" sz="1000" b="0" dirty="0"/>
                        <a:t>Supplement not Supplant other Funds</a:t>
                      </a:r>
                    </a:p>
                  </a:txBody>
                  <a:tcPr/>
                </a:tc>
                <a:tc>
                  <a:txBody>
                    <a:bodyPr/>
                    <a:lstStyle/>
                    <a:p>
                      <a:pPr algn="ctr"/>
                      <a:r>
                        <a:rPr lang="en-US" sz="900" dirty="0"/>
                        <a:t>29:00</a:t>
                      </a:r>
                    </a:p>
                  </a:txBody>
                  <a:tcPr anchor="ctr"/>
                </a:tc>
                <a:extLst>
                  <a:ext uri="{0D108BD9-81ED-4DB2-BD59-A6C34878D82A}">
                    <a16:rowId xmlns:a16="http://schemas.microsoft.com/office/drawing/2014/main" val="4177443287"/>
                  </a:ext>
                </a:extLst>
              </a:tr>
              <a:tr h="255006">
                <a:tc>
                  <a:txBody>
                    <a:bodyPr/>
                    <a:lstStyle/>
                    <a:p>
                      <a:pPr marL="171450" indent="-171450">
                        <a:buFont typeface="Arial" panose="020B0604020202020204" pitchFamily="34" charset="0"/>
                        <a:buChar char="•"/>
                      </a:pPr>
                      <a:r>
                        <a:rPr lang="en-US" sz="1000" b="0" dirty="0"/>
                        <a:t>RESEA &amp; WPRS</a:t>
                      </a:r>
                    </a:p>
                  </a:txBody>
                  <a:tcPr/>
                </a:tc>
                <a:tc>
                  <a:txBody>
                    <a:bodyPr/>
                    <a:lstStyle/>
                    <a:p>
                      <a:pPr algn="ctr"/>
                      <a:r>
                        <a:rPr lang="en-US" sz="900" dirty="0"/>
                        <a:t>30:15</a:t>
                      </a:r>
                    </a:p>
                  </a:txBody>
                  <a:tcPr anchor="ctr"/>
                </a:tc>
                <a:extLst>
                  <a:ext uri="{0D108BD9-81ED-4DB2-BD59-A6C34878D82A}">
                    <a16:rowId xmlns:a16="http://schemas.microsoft.com/office/drawing/2014/main" val="1585133824"/>
                  </a:ext>
                </a:extLst>
              </a:tr>
              <a:tr h="25500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Integration of</a:t>
                      </a:r>
                      <a:r>
                        <a:rPr lang="en-US" sz="1000" b="0" baseline="0" dirty="0"/>
                        <a:t> RESEA with WIOA</a:t>
                      </a:r>
                      <a:endParaRPr lang="en-US" sz="1000" b="0" dirty="0"/>
                    </a:p>
                  </a:txBody>
                  <a:tcPr/>
                </a:tc>
                <a:tc>
                  <a:txBody>
                    <a:bodyPr/>
                    <a:lstStyle/>
                    <a:p>
                      <a:pPr algn="ctr"/>
                      <a:r>
                        <a:rPr lang="en-US" sz="900" dirty="0"/>
                        <a:t>32:45</a:t>
                      </a:r>
                    </a:p>
                  </a:txBody>
                  <a:tcPr anchor="ctr"/>
                </a:tc>
                <a:extLst>
                  <a:ext uri="{0D108BD9-81ED-4DB2-BD59-A6C34878D82A}">
                    <a16:rowId xmlns:a16="http://schemas.microsoft.com/office/drawing/2014/main" val="2217121896"/>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RESEA State Plan-Overview of Requirements</a:t>
                      </a:r>
                    </a:p>
                  </a:txBody>
                  <a:tcPr/>
                </a:tc>
                <a:tc>
                  <a:txBody>
                    <a:bodyPr/>
                    <a:lstStyle/>
                    <a:p>
                      <a:pPr algn="ctr"/>
                      <a:r>
                        <a:rPr lang="en-US" sz="900" dirty="0"/>
                        <a:t>36:50</a:t>
                      </a:r>
                    </a:p>
                  </a:txBody>
                  <a:tcPr anchor="ctr"/>
                </a:tc>
                <a:extLst>
                  <a:ext uri="{0D108BD9-81ED-4DB2-BD59-A6C34878D82A}">
                    <a16:rowId xmlns:a16="http://schemas.microsoft.com/office/drawing/2014/main" val="3243895563"/>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RESEA State Plan-</a:t>
                      </a:r>
                      <a:r>
                        <a:rPr lang="en-US" sz="1000" b="1" kern="1200" baseline="0" dirty="0">
                          <a:solidFill>
                            <a:schemeClr val="dk1"/>
                          </a:solidFill>
                          <a:latin typeface="+mn-lt"/>
                          <a:ea typeface="+mn-ea"/>
                          <a:cs typeface="+mn-cs"/>
                        </a:rPr>
                        <a:t> Submission Process</a:t>
                      </a:r>
                      <a:endParaRPr lang="en-US" sz="1000" b="1" kern="1200" dirty="0">
                        <a:solidFill>
                          <a:schemeClr val="dk1"/>
                        </a:solidFill>
                        <a:latin typeface="+mn-lt"/>
                        <a:ea typeface="+mn-ea"/>
                        <a:cs typeface="+mn-cs"/>
                      </a:endParaRPr>
                    </a:p>
                  </a:txBody>
                  <a:tcPr/>
                </a:tc>
                <a:tc>
                  <a:txBody>
                    <a:bodyPr/>
                    <a:lstStyle/>
                    <a:p>
                      <a:pPr algn="ctr"/>
                      <a:r>
                        <a:rPr lang="en-US" sz="900" dirty="0"/>
                        <a:t>48:25</a:t>
                      </a:r>
                    </a:p>
                  </a:txBody>
                  <a:tcPr anchor="ctr"/>
                </a:tc>
                <a:extLst>
                  <a:ext uri="{0D108BD9-81ED-4DB2-BD59-A6C34878D82A}">
                    <a16:rowId xmlns:a16="http://schemas.microsoft.com/office/drawing/2014/main" val="3156496740"/>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52:52</a:t>
                      </a:r>
                    </a:p>
                  </a:txBody>
                  <a:tcPr anchor="ctr"/>
                </a:tc>
                <a:extLst>
                  <a:ext uri="{0D108BD9-81ED-4DB2-BD59-A6C34878D82A}">
                    <a16:rowId xmlns:a16="http://schemas.microsoft.com/office/drawing/2014/main" val="465298209"/>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Closing Thoughts</a:t>
                      </a:r>
                    </a:p>
                  </a:txBody>
                  <a:tcPr/>
                </a:tc>
                <a:tc>
                  <a:txBody>
                    <a:bodyPr/>
                    <a:lstStyle/>
                    <a:p>
                      <a:pPr algn="ctr"/>
                      <a:r>
                        <a:rPr lang="en-US" sz="900" dirty="0"/>
                        <a:t>1:21:10</a:t>
                      </a:r>
                    </a:p>
                  </a:txBody>
                  <a:tcPr anchor="ctr"/>
                </a:tc>
                <a:extLst>
                  <a:ext uri="{0D108BD9-81ED-4DB2-BD59-A6C34878D82A}">
                    <a16:rowId xmlns:a16="http://schemas.microsoft.com/office/drawing/2014/main" val="841098678"/>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Additional Resources</a:t>
                      </a:r>
                    </a:p>
                  </a:txBody>
                  <a:tcPr/>
                </a:tc>
                <a:tc>
                  <a:txBody>
                    <a:bodyPr/>
                    <a:lstStyle/>
                    <a:p>
                      <a:pPr algn="ctr"/>
                      <a:r>
                        <a:rPr lang="en-US" sz="900" dirty="0"/>
                        <a:t>1:21:50</a:t>
                      </a:r>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3668693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1.0&quot;&gt;&lt;object type=&quot;1&quot; unique_id=&quot;10001&quot;&gt;&lt;object type=&quot;8&quot; unique_id=&quot;10910&quot;&gt;&lt;/object&gt;&lt;object type=&quot;2&quot; unique_id=&quot;10911&quot;&gt;&lt;object type=&quot;3&quot; unique_id=&quot;10912&quot;&gt;&lt;property id=&quot;20148&quot; value=&quot;5&quot;/&gt;&lt;property id=&quot;20300&quot; value=&quot;Slide 1 - &amp;quot;Executive Summary Fiscal Year 2020 Reemployment Services and Eligibility Assessment Grants (RESEA):  Funding Allotm&quot;/&gt;&lt;property id=&quot;20307&quot; value=&quot;257&quot;/&gt;&lt;/object&gt;&lt;/object&gt;&lt;/object&gt;&lt;/database&gt;"/>
  <p:tag name="SECTOMILLISECCONVERTED" val="1"/>
</p:tagLst>
</file>

<file path=ppt/theme/theme1.xml><?xml version="1.0" encoding="utf-8"?>
<a:theme xmlns:a="http://schemas.openxmlformats.org/drawingml/2006/main" name="General Content">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1308</TotalTime>
  <Words>403</Words>
  <Application>Microsoft Office PowerPoint</Application>
  <PresentationFormat>Widescreen</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Wingdings</vt:lpstr>
      <vt:lpstr>Wingdings 3</vt:lpstr>
      <vt:lpstr>General Content</vt:lpstr>
      <vt:lpstr>Executive Summary Fiscal Year 2020 Reemployment Services and Eligibility Assessment Grants (RESEA):  Funding Allotments, Operating Guidance and State Plan Requirements 2/7/20 Moderator: Lawrence Burns Speakers: John Pallasch, Gay Gilbert, Andrew Ridgeway, &amp; Chanta Ferrell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 Event Title Date Moderator(s): Speaker(s):</dc:title>
  <dc:creator>Jonathan Vehlow</dc:creator>
  <cp:lastModifiedBy>Grace McCall</cp:lastModifiedBy>
  <cp:revision>18</cp:revision>
  <dcterms:created xsi:type="dcterms:W3CDTF">2020-01-08T17:12:44Z</dcterms:created>
  <dcterms:modified xsi:type="dcterms:W3CDTF">2020-02-14T19:42:19Z</dcterms:modified>
</cp:coreProperties>
</file>