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 id="2147483721" r:id="rId7"/>
    <p:sldMasterId id="2147483730" r:id="rId8"/>
  </p:sldMasterIdLst>
  <p:notesMasterIdLst>
    <p:notesMasterId r:id="rId49"/>
  </p:notesMasterIdLst>
  <p:sldIdLst>
    <p:sldId id="277" r:id="rId9"/>
    <p:sldId id="256" r:id="rId10"/>
    <p:sldId id="296" r:id="rId11"/>
    <p:sldId id="266" r:id="rId12"/>
    <p:sldId id="295" r:id="rId13"/>
    <p:sldId id="306" r:id="rId14"/>
    <p:sldId id="311" r:id="rId15"/>
    <p:sldId id="291" r:id="rId16"/>
    <p:sldId id="310" r:id="rId17"/>
    <p:sldId id="350" r:id="rId18"/>
    <p:sldId id="351" r:id="rId19"/>
    <p:sldId id="353" r:id="rId20"/>
    <p:sldId id="312" r:id="rId21"/>
    <p:sldId id="313" r:id="rId22"/>
    <p:sldId id="314" r:id="rId23"/>
    <p:sldId id="356" r:id="rId24"/>
    <p:sldId id="317" r:id="rId25"/>
    <p:sldId id="329" r:id="rId26"/>
    <p:sldId id="354" r:id="rId27"/>
    <p:sldId id="330" r:id="rId28"/>
    <p:sldId id="331" r:id="rId29"/>
    <p:sldId id="332" r:id="rId30"/>
    <p:sldId id="338" r:id="rId31"/>
    <p:sldId id="339" r:id="rId32"/>
    <p:sldId id="340" r:id="rId33"/>
    <p:sldId id="341" r:id="rId34"/>
    <p:sldId id="342" r:id="rId35"/>
    <p:sldId id="344" r:id="rId36"/>
    <p:sldId id="345" r:id="rId37"/>
    <p:sldId id="346" r:id="rId38"/>
    <p:sldId id="347" r:id="rId39"/>
    <p:sldId id="348" r:id="rId40"/>
    <p:sldId id="281" r:id="rId41"/>
    <p:sldId id="349" r:id="rId42"/>
    <p:sldId id="343" r:id="rId43"/>
    <p:sldId id="334" r:id="rId44"/>
    <p:sldId id="335" r:id="rId45"/>
    <p:sldId id="336" r:id="rId46"/>
    <p:sldId id="275" r:id="rId47"/>
    <p:sldId id="297" r:id="rId48"/>
  </p:sldIdLst>
  <p:sldSz cx="12192000" cy="6858000"/>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s, Lawrence - ETA" initials="BL-E" lastIdx="1" clrIdx="0">
    <p:extLst>
      <p:ext uri="{19B8F6BF-5375-455C-9EA6-DF929625EA0E}">
        <p15:presenceInfo xmlns:p15="http://schemas.microsoft.com/office/powerpoint/2012/main" userId="S-1-5-21-2522062978-2635407418-847139880-24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7" autoAdjust="0"/>
    <p:restoredTop sz="96265" autoAdjust="0"/>
  </p:normalViewPr>
  <p:slideViewPr>
    <p:cSldViewPr snapToGrid="0">
      <p:cViewPr varScale="1">
        <p:scale>
          <a:sx n="81" d="100"/>
          <a:sy n="81" d="100"/>
        </p:scale>
        <p:origin x="1066" y="72"/>
      </p:cViewPr>
      <p:guideLst/>
    </p:cSldViewPr>
  </p:slideViewPr>
  <p:outlineViewPr>
    <p:cViewPr>
      <p:scale>
        <a:sx n="33" d="100"/>
        <a:sy n="33" d="100"/>
      </p:scale>
      <p:origin x="0" y="-41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1.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7.xml"/><Relationship Id="rId51" Type="http://schemas.openxmlformats.org/officeDocument/2006/relationships/commentAuthors" Target="commentAuthors.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B57773-3BAA-418C-9BDB-0F9C1E1BF433}" type="datetimeFigureOut">
              <a:rPr lang="en-US" smtClean="0"/>
              <a:t>2/7/2020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2286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235732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172141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dirty="0"/>
          </a:p>
        </p:txBody>
      </p:sp>
    </p:spTree>
    <p:extLst>
      <p:ext uri="{BB962C8B-B14F-4D97-AF65-F5344CB8AC3E}">
        <p14:creationId xmlns:p14="http://schemas.microsoft.com/office/powerpoint/2010/main" val="391518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dirty="0"/>
          </a:p>
        </p:txBody>
      </p:sp>
    </p:spTree>
    <p:extLst>
      <p:ext uri="{BB962C8B-B14F-4D97-AF65-F5344CB8AC3E}">
        <p14:creationId xmlns:p14="http://schemas.microsoft.com/office/powerpoint/2010/main" val="309147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dirty="0"/>
          </a:p>
        </p:txBody>
      </p:sp>
    </p:spTree>
    <p:extLst>
      <p:ext uri="{BB962C8B-B14F-4D97-AF65-F5344CB8AC3E}">
        <p14:creationId xmlns:p14="http://schemas.microsoft.com/office/powerpoint/2010/main" val="146328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34</a:t>
            </a:fld>
            <a:endParaRPr lang="en-US"/>
          </a:p>
        </p:txBody>
      </p:sp>
    </p:spTree>
    <p:extLst>
      <p:ext uri="{BB962C8B-B14F-4D97-AF65-F5344CB8AC3E}">
        <p14:creationId xmlns:p14="http://schemas.microsoft.com/office/powerpoint/2010/main" val="3136865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hyperlink" Target="https://rc.workforcegps.org/resources/RESEA"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6.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baseline="0">
                <a:solidFill>
                  <a:schemeClr val="accent5"/>
                </a:solidFill>
                <a:latin typeface="+mn-lt"/>
              </a:defRPr>
            </a:lvl1pPr>
          </a:lstStyle>
          <a:p>
            <a:r>
              <a:rPr lang="en-US" dirty="0"/>
              <a:t>Thank You!</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39" y="5967588"/>
            <a:ext cx="5698147"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baseline="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visit and bookmark the RESEA landing page: </a:t>
            </a:r>
            <a:r>
              <a:rPr lang="en-US" dirty="0">
                <a:hlinkClick r:id="rId4"/>
              </a:rPr>
              <a:t>https://rc.workforcegps.org/resources/RESEA</a:t>
            </a:r>
            <a:endParaRPr lang="en-US" dirty="0"/>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5"/>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408009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6034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861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4503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659521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2784852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577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204067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7058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310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3020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6126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1555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2371105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028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7663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32209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7079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9350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7166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7288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23987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4846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6435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639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microsoft.com/office/2007/relationships/hdphoto" Target="../media/hdphoto1.wdp"/><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microsoft.com/office/2007/relationships/hdphoto" Target="../media/hdphoto1.wdp"/><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microsoft.com/office/2007/relationships/hdphoto" Target="../media/hdphoto1.wdp"/><Relationship Id="rId5" Type="http://schemas.openxmlformats.org/officeDocument/2006/relationships/slideLayout" Target="../slideLayouts/slideLayout38.xml"/><Relationship Id="rId10"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emf"/><Relationship Id="rId4" Type="http://schemas.openxmlformats.org/officeDocument/2006/relationships/slideLayout" Target="../slideLayouts/slideLayout44.xml"/><Relationship Id="rId9"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microsoft.com/office/2007/relationships/hdphoto" Target="../media/hdphoto1.wdp"/><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2" cstate="hqprint">
            <a:alphaModFix amt="70000"/>
            <a:extLst>
              <a:ext uri="{BEBA8EAE-BF5A-486C-A8C5-ECC9F3942E4B}">
                <a14:imgProps xmlns:a14="http://schemas.microsoft.com/office/drawing/2010/main">
                  <a14:imgLayer r:embed="rId1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7" r:id="rId7"/>
    <p:sldLayoutId id="2147483718" r:id="rId8"/>
    <p:sldLayoutId id="2147483719" r:id="rId9"/>
    <p:sldLayoutId id="2147483729"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42" r:id="rId6"/>
    <p:sldLayoutId id="2147483743"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20667891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328018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info.gov/content/pkg/FR-2019-08-08/pdf/2019-16988.pdf"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gcc01.safelinks.protection.outlook.com/?url=https%3A%2F%2Flnks.gd%2Fl%2FeyJhbGciOiJIUzI1NiJ9.eyJidWxsZXRpbl9saW5rX2lkIjoxMDEsInVyaSI6ImJwMjpjbGljayIsImJ1bGxldGluX2lkIjoiMjAyMDAyMDMuMTY1MjY4MDEiLCJ1cmwiOiJodHRwczovL3dkci5kb2xldGEuZ292L2RpcmVjdGl2ZXMvY29ycl9kb2MuY2ZtP0RPQ049NDIxNCZ1dG1fbWVkaXVtPWVtYWlsJnV0bV9zb3VyY2U9Z292ZGVsaXZlcnkifQ.ux0WqVbQG2VYBdNNusHMPAvz500RK0fvMzYmdPSHB_w%2Fbr%2F74617386978-l&amp;data=02%7C01%7Cburns.lawrence%40dol.gov%7C9f89189033e44b03bdc508d7a8c4600b%7C75a6305472044e0c9126adab971d4aca%7C0%7C1%7C637163433701024653&amp;sdata=tHUtgJ7ek0wEvwsmn0bqw03YO1cIKflfs1J941qnXzo%3D&amp;reserved=0" TargetMode="External"/><Relationship Id="rId2" Type="http://schemas.openxmlformats.org/officeDocument/2006/relationships/hyperlink" Target="https://gcc01.safelinks.protection.outlook.com/?url=https%3A%2F%2Flnks.gd%2Fl%2FeyJhbGciOiJIUzI1NiJ9.eyJidWxsZXRpbl9saW5rX2lkIjoxMDAsInVyaSI6ImJwMjpjbGljayIsImJ1bGxldGluX2lkIjoiMjAyMDAyMDMuMTY1MjY4MDEiLCJ1cmwiOiJodHRwczovL3dkci5kb2xldGEuZ292L2RpcmVjdGl2ZXMvY29ycl9kb2MuY2ZtP0RPQ049MzcxNCZ1dG1fbWVkaXVtPWVtYWlsJnV0bV9zb3VyY2U9Z292ZGVsaXZlcnkifQ.5c_QYARz79KicbzcZlSzo0GR0YFQtdJIBzW_N6sMtIg%2Fbr%2F74617386978-l&amp;data=02%7C01%7Cburns.lawrence%40dol.gov%7C9f89189033e44b03bdc508d7a8c4600b%7C75a6305472044e0c9126adab971d4aca%7C0%7C1%7C637163433701024653&amp;sdata=O3a969%2BHPK09jQIburVcf1SwOMqNTBH5TeZlIgDBNaw%3D&amp;reserved=0"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info.gov/app/details/FR-2020-01-06/2019-27260/summary" TargetMode="Externa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s://wdr.doleta.gov/directives/attach/UIPL/UIPL_8-20_Attachment_2.pdf" TargetMode="External"/><Relationship Id="rId1" Type="http://schemas.openxmlformats.org/officeDocument/2006/relationships/slideLayout" Target="../slideLayouts/slideLayout50.xml"/><Relationship Id="rId4" Type="http://schemas.openxmlformats.org/officeDocument/2006/relationships/hyperlink" Target="https://www.grants.gov/web/grants/view-opportunity.html?oppId=32418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rants.gov/web/grants/applicants/appy-for-grants.html"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9.xml"/><Relationship Id="rId7" Type="http://schemas.openxmlformats.org/officeDocument/2006/relationships/notesSlide" Target="../notesSlides/notesSlide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33.xml"/><Relationship Id="rId5" Type="http://schemas.openxmlformats.org/officeDocument/2006/relationships/tags" Target="../tags/tag11.xml"/><Relationship Id="rId4" Type="http://schemas.openxmlformats.org/officeDocument/2006/relationships/tags" Target="../tags/tag10.xml"/></Relationships>
</file>

<file path=ppt/slides/_rels/slide35.xml.rels><?xml version="1.0" encoding="UTF-8" standalone="yes"?>
<Relationships xmlns="http://schemas.openxmlformats.org/package/2006/relationships"><Relationship Id="rId3" Type="http://schemas.openxmlformats.org/officeDocument/2006/relationships/hyperlink" Target="https://rc.workforcegps.org/" TargetMode="External"/><Relationship Id="rId2" Type="http://schemas.openxmlformats.org/officeDocument/2006/relationships/image" Target="../media/image41.png"/><Relationship Id="rId1" Type="http://schemas.openxmlformats.org/officeDocument/2006/relationships/slideLayout" Target="../slideLayouts/slideLayout33.xml"/><Relationship Id="rId4" Type="http://schemas.openxmlformats.org/officeDocument/2006/relationships/hyperlink" Target="https://rc.workforcegps.org/resources/RESE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dr.doleta.gov/directives/corr_doc.cfm?DOCN=6691" TargetMode="External"/><Relationship Id="rId2" Type="http://schemas.openxmlformats.org/officeDocument/2006/relationships/hyperlink" Target="https://wdr.doleta.gov/directives/corr_doc.cfm?DOCN=3619" TargetMode="External"/><Relationship Id="rId1" Type="http://schemas.openxmlformats.org/officeDocument/2006/relationships/slideLayout" Target="../slideLayouts/slideLayout32.xml"/><Relationship Id="rId6" Type="http://schemas.openxmlformats.org/officeDocument/2006/relationships/hyperlink" Target="https://evalhub.workforcegps.org/about" TargetMode="External"/><Relationship Id="rId5" Type="http://schemas.openxmlformats.org/officeDocument/2006/relationships/hyperlink" Target="https://evalhub.workforcegps.org/-/media/Global-Site/Content/ETA-Webinars/2018/10---October/20181002_An_Evaluation_Readiness_Assessment/WIOA-Evaluation-Toolkit-for-States-as-of-July-2018.ashx" TargetMode="External"/><Relationship Id="rId4" Type="http://schemas.openxmlformats.org/officeDocument/2006/relationships/hyperlink" Target="https://www.workforcegps.org/events/2019/10/22/15/22/RESEA-Overview-of-Evaluation-and-Evidence-Requirement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lear.dol.gov/reference-documents/clearinghouse-labor-evaluation-and-research-clear-guidelines-reviewing-0" TargetMode="External"/><Relationship Id="rId2" Type="http://schemas.openxmlformats.org/officeDocument/2006/relationships/hyperlink" Target="https://clear.dol.gov/reemployment-services-and-eligibility-assessments-resea" TargetMode="Externa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8" Type="http://schemas.openxmlformats.org/officeDocument/2006/relationships/hyperlink" Target="https://mahernet.adobeconnect.com/_a14339732/p9uumcab4ro3/" TargetMode="External"/><Relationship Id="rId3" Type="http://schemas.openxmlformats.org/officeDocument/2006/relationships/hyperlink" Target="https://rc.workforcegps.org/resources/2016/10/03/06/29/~/~/link.aspx?_id=210F5B47C530498EB3305DE64F1CA495&amp;_z=z" TargetMode="External"/><Relationship Id="rId7" Type="http://schemas.openxmlformats.org/officeDocument/2006/relationships/hyperlink" Target="https://mahernet.adobeconnect.com/_a14339732/p6pqigvrkwo0/" TargetMode="External"/><Relationship Id="rId12" Type="http://schemas.openxmlformats.org/officeDocument/2006/relationships/hyperlink" Target="https://www.workforcegps.org/events/2019/01/08/15/38/Evaluation-Information-and-Resources-for-RESEA-Programs" TargetMode="External"/><Relationship Id="rId2" Type="http://schemas.openxmlformats.org/officeDocument/2006/relationships/hyperlink" Target="https://rc.workforcegps.org/resources/2016/10/03/06/29/~/~/link.aspx?_id=6CBACC4AF3AA48C997A90A0CCEEE525F&amp;_z=z" TargetMode="External"/><Relationship Id="rId1" Type="http://schemas.openxmlformats.org/officeDocument/2006/relationships/slideLayout" Target="../slideLayouts/slideLayout32.xml"/><Relationship Id="rId6" Type="http://schemas.openxmlformats.org/officeDocument/2006/relationships/hyperlink" Target="https://www.workforcegps.org/events/2019/06/05/13/28/Using-the-Clearinghouse-for-Labor-Evaluation-and-Research-CLEAR-A-Demonstration" TargetMode="External"/><Relationship Id="rId11" Type="http://schemas.openxmlformats.org/officeDocument/2006/relationships/hyperlink" Target="https://www.workforcegps.org/events/2019/12/30/18/53/Forming-Consortia-to-Evaluate-RESEA-Programs" TargetMode="External"/><Relationship Id="rId5" Type="http://schemas.openxmlformats.org/officeDocument/2006/relationships/hyperlink" Target="https://rc.workforcegps.org/resources/2016/10/03/06/29/~/~/link.aspx?_id=DEB13F6E73F74E72B5D03DE623ECA311&amp;_z=z" TargetMode="External"/><Relationship Id="rId10" Type="http://schemas.openxmlformats.org/officeDocument/2006/relationships/hyperlink" Target="http://mahernet.adobeconnect.com/pxdxnu8sqy9w/" TargetMode="External"/><Relationship Id="rId4" Type="http://schemas.openxmlformats.org/officeDocument/2006/relationships/hyperlink" Target="https://rc.workforcegps.org/resources/2016/10/03/06/29/~/~/link.aspx?_id=904FB366286942B09D443C9379047D74&amp;_z=z" TargetMode="External"/><Relationship Id="rId9" Type="http://schemas.openxmlformats.org/officeDocument/2006/relationships/hyperlink" Target="http://mahernet.adobeconnect.com/pubd2hfg1ksi/"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Ferrell.chanta@dol.gov"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3.xml"/><Relationship Id="rId4" Type="http://schemas.openxmlformats.org/officeDocument/2006/relationships/image" Target="../media/image38.jpeg"/></Relationships>
</file>

<file path=ppt/slides/_rels/slide40.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5.xml"/><Relationship Id="rId5" Type="http://schemas.openxmlformats.org/officeDocument/2006/relationships/tags" Target="../tags/tag6.xml"/><Relationship Id="rId4"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8" name="Text Placeholder 7">
            <a:extLst>
              <a:ext uri="{FF2B5EF4-FFF2-40B4-BE49-F238E27FC236}">
                <a16:creationId xmlns:a16="http://schemas.microsoft.com/office/drawing/2014/main" id="{DB60730D-C5B5-43CB-9BC0-5768ED578A47}"/>
              </a:ext>
            </a:extLst>
          </p:cNvPr>
          <p:cNvSpPr>
            <a:spLocks noGrp="1"/>
          </p:cNvSpPr>
          <p:nvPr>
            <p:ph type="body" idx="14"/>
          </p:nvPr>
        </p:nvSpPr>
        <p:spPr/>
        <p:txBody>
          <a:bodyPr/>
          <a:lstStyle/>
          <a:p>
            <a:r>
              <a:rPr lang="en-US" dirty="0"/>
              <a:t>Please include your name, state, and agency.  </a:t>
            </a:r>
          </a:p>
        </p:txBody>
      </p:sp>
    </p:spTree>
    <p:extLst>
      <p:ext uri="{BB962C8B-B14F-4D97-AF65-F5344CB8AC3E}">
        <p14:creationId xmlns:p14="http://schemas.microsoft.com/office/powerpoint/2010/main" val="326377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Important New Features of RESEA</a:t>
            </a:r>
            <a:endParaRPr lang="en-US" dirty="0"/>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It’s </a:t>
            </a:r>
            <a:r>
              <a:rPr lang="en-US" sz="2800" b="1" dirty="0">
                <a:latin typeface="Times New Roman" panose="02020603050405020304" pitchFamily="18" charset="0"/>
                <a:cs typeface="Times New Roman" panose="02020603050405020304" pitchFamily="18" charset="0"/>
              </a:rPr>
              <a:t>permanent and growing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dramatically </a:t>
            </a:r>
            <a:r>
              <a:rPr lang="en-US" sz="2800" dirty="0">
                <a:latin typeface="Times New Roman" panose="02020603050405020304" pitchFamily="18" charset="0"/>
                <a:cs typeface="Times New Roman" panose="02020603050405020304" pitchFamily="18" charset="0"/>
              </a:rPr>
              <a:t>(if all goes well)</a:t>
            </a:r>
          </a:p>
          <a:p>
            <a:r>
              <a:rPr lang="en-US" sz="2800" dirty="0">
                <a:latin typeface="Times New Roman" panose="02020603050405020304" pitchFamily="18" charset="0"/>
                <a:cs typeface="Times New Roman" panose="02020603050405020304" pitchFamily="18" charset="0"/>
              </a:rPr>
              <a:t>It permits </a:t>
            </a:r>
            <a:r>
              <a:rPr lang="en-US" sz="2800" b="1" dirty="0">
                <a:latin typeface="Times New Roman" panose="02020603050405020304" pitchFamily="18" charset="0"/>
                <a:cs typeface="Times New Roman" panose="02020603050405020304" pitchFamily="18" charset="0"/>
              </a:rPr>
              <a:t>flexible targeting </a:t>
            </a:r>
            <a:r>
              <a:rPr lang="en-US" sz="2800" dirty="0">
                <a:latin typeface="Times New Roman" panose="02020603050405020304" pitchFamily="18" charset="0"/>
                <a:cs typeface="Times New Roman" panose="02020603050405020304" pitchFamily="18" charset="0"/>
              </a:rPr>
              <a:t>of UI claimants</a:t>
            </a:r>
          </a:p>
          <a:p>
            <a:r>
              <a:rPr lang="en-US" sz="2800" dirty="0">
                <a:latin typeface="Times New Roman" panose="02020603050405020304" pitchFamily="18" charset="0"/>
                <a:cs typeface="Times New Roman" panose="02020603050405020304" pitchFamily="18" charset="0"/>
              </a:rPr>
              <a:t>It’s no longer a fully prescriptive program - it </a:t>
            </a:r>
            <a:r>
              <a:rPr lang="en-US" sz="2800" b="1" dirty="0">
                <a:latin typeface="Times New Roman" panose="02020603050405020304" pitchFamily="18" charset="0"/>
                <a:cs typeface="Times New Roman" panose="02020603050405020304" pitchFamily="18" charset="0"/>
              </a:rPr>
              <a:t>promotes and rewards new and innovative service delivery strategies </a:t>
            </a:r>
            <a:r>
              <a:rPr lang="en-US" sz="2800" dirty="0">
                <a:latin typeface="Times New Roman" panose="02020603050405020304" pitchFamily="18" charset="0"/>
                <a:cs typeface="Times New Roman" panose="02020603050405020304" pitchFamily="18" charset="0"/>
              </a:rPr>
              <a:t>and interventions that improve employment outcomes and reduce duration</a:t>
            </a:r>
          </a:p>
          <a:p>
            <a:r>
              <a:rPr lang="en-US" sz="2800" dirty="0">
                <a:latin typeface="Times New Roman" panose="02020603050405020304" pitchFamily="18" charset="0"/>
                <a:cs typeface="Times New Roman" panose="02020603050405020304" pitchFamily="18" charset="0"/>
              </a:rPr>
              <a:t>It makes RESEA </a:t>
            </a:r>
            <a:r>
              <a:rPr lang="en-US" sz="2800" b="1" dirty="0">
                <a:latin typeface="Times New Roman" panose="02020603050405020304" pitchFamily="18" charset="0"/>
                <a:cs typeface="Times New Roman" panose="02020603050405020304" pitchFamily="18" charset="0"/>
              </a:rPr>
              <a:t>a mandatory one-stop partner under WIOA</a:t>
            </a: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95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11</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How Does this Shift the RESEA Paradigm</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p:txBody>
          <a:bodyPr>
            <a:norm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Officially makes </a:t>
            </a:r>
            <a:r>
              <a:rPr lang="en-US" sz="2800" b="1" dirty="0">
                <a:latin typeface="Times New Roman" panose="02020603050405020304" pitchFamily="18" charset="0"/>
                <a:cs typeface="Times New Roman" panose="02020603050405020304" pitchFamily="18" charset="0"/>
              </a:rPr>
              <a:t>UI a reemployment program</a:t>
            </a:r>
          </a:p>
          <a:p>
            <a:r>
              <a:rPr lang="en-US" sz="2800" dirty="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funding permits enhanced reemployment services </a:t>
            </a:r>
            <a:r>
              <a:rPr lang="en-US" sz="2800" dirty="0">
                <a:latin typeface="Times New Roman" panose="02020603050405020304" pitchFamily="18" charset="0"/>
                <a:cs typeface="Times New Roman" panose="02020603050405020304" pitchFamily="18" charset="0"/>
              </a:rPr>
              <a:t>that are more staff intensive – so more thorough assessments, more individualized career counseling, more case management </a:t>
            </a:r>
          </a:p>
          <a:p>
            <a:r>
              <a:rPr lang="en-US" sz="2800" dirty="0">
                <a:latin typeface="Times New Roman" panose="02020603050405020304" pitchFamily="18" charset="0"/>
                <a:cs typeface="Times New Roman" panose="02020603050405020304" pitchFamily="18" charset="0"/>
              </a:rPr>
              <a:t>There is </a:t>
            </a:r>
            <a:r>
              <a:rPr lang="en-US" sz="2800" b="1" dirty="0">
                <a:latin typeface="Times New Roman" panose="02020603050405020304" pitchFamily="18" charset="0"/>
                <a:cs typeface="Times New Roman" panose="02020603050405020304" pitchFamily="18" charset="0"/>
              </a:rPr>
              <a:t>no longer a limitation on “number of visits” </a:t>
            </a:r>
            <a:r>
              <a:rPr lang="en-US" sz="2800" dirty="0">
                <a:latin typeface="Times New Roman" panose="02020603050405020304" pitchFamily="18" charset="0"/>
                <a:cs typeface="Times New Roman" panose="02020603050405020304" pitchFamily="18" charset="0"/>
              </a:rPr>
              <a:t>– it’s about a continuum of reemployment service delivery that connects claimants to the services they need through American Job Centers and gets them reemployed in good jobs at the earliest possible time</a:t>
            </a: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97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420" y="447616"/>
            <a:ext cx="7955280" cy="847784"/>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New Requirements Timetable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905000" y="1371600"/>
            <a:ext cx="3909060" cy="231648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36420" y="1514178"/>
            <a:ext cx="3832860" cy="1754326"/>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FY 2019</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Evidence-based requirement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Flexibility in targeting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ETA received input on base funding formula allocation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Formula published August 8, 2019</a:t>
            </a:r>
          </a:p>
        </p:txBody>
      </p:sp>
      <p:sp>
        <p:nvSpPr>
          <p:cNvPr id="7" name="Rectangle 6"/>
          <p:cNvSpPr/>
          <p:nvPr/>
        </p:nvSpPr>
        <p:spPr>
          <a:xfrm>
            <a:off x="6019800" y="1371600"/>
            <a:ext cx="3909060" cy="2316480"/>
          </a:xfrm>
          <a:prstGeom prst="rect">
            <a:avLst/>
          </a:prstGeom>
          <a:solidFill>
            <a:schemeClr val="accent2">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874520" y="3840480"/>
            <a:ext cx="3909060" cy="231648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19800" y="3840480"/>
            <a:ext cx="3909060" cy="2316480"/>
          </a:xfrm>
          <a:prstGeom prst="rect">
            <a:avLst/>
          </a:prstGeom>
          <a:solidFill>
            <a:srgbClr val="92D05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19800" y="1522810"/>
            <a:ext cx="3832860" cy="92333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FY 2020</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RESEA State Plan implemented</a:t>
            </a:r>
          </a:p>
          <a:p>
            <a:endParaRPr lang="en-US" b="1" dirty="0"/>
          </a:p>
        </p:txBody>
      </p:sp>
      <p:sp>
        <p:nvSpPr>
          <p:cNvPr id="11" name="TextBox 10"/>
          <p:cNvSpPr txBox="1"/>
          <p:nvPr/>
        </p:nvSpPr>
        <p:spPr>
          <a:xfrm>
            <a:off x="1874520" y="3983058"/>
            <a:ext cx="3832860"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FY 2021</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Formula allocation begins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DOL reports to Congress on promising reemployment practices</a:t>
            </a:r>
          </a:p>
        </p:txBody>
      </p:sp>
      <p:sp>
        <p:nvSpPr>
          <p:cNvPr id="12" name="TextBox 11"/>
          <p:cNvSpPr txBox="1"/>
          <p:nvPr/>
        </p:nvSpPr>
        <p:spPr>
          <a:xfrm>
            <a:off x="5962650" y="3983057"/>
            <a:ext cx="4121150" cy="2308324"/>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FY 2023</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Evidence-based funding restriction</a:t>
            </a:r>
          </a:p>
          <a:p>
            <a:pPr marL="742950" lvl="1"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25% FYs 2023 and 2024</a:t>
            </a:r>
          </a:p>
          <a:p>
            <a:pPr marL="742950" lvl="1"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40% FYs 2025 and 2025</a:t>
            </a:r>
          </a:p>
          <a:p>
            <a:pPr marL="742950" lvl="1"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50% FY 2027 and later</a:t>
            </a:r>
          </a:p>
          <a:p>
            <a:pPr lvl="1" algn="ctr"/>
            <a:endParaRPr lang="en-US" b="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b="1" dirty="0"/>
          </a:p>
          <a:p>
            <a:pPr marL="285750" indent="-285750" algn="ctr">
              <a:buFont typeface="Arial" panose="020B0604020202020204" pitchFamily="34" charset="0"/>
              <a:buChar char="•"/>
            </a:pPr>
            <a:endParaRPr lang="en-US" b="1" dirty="0"/>
          </a:p>
        </p:txBody>
      </p:sp>
    </p:spTree>
    <p:extLst>
      <p:ext uri="{BB962C8B-B14F-4D97-AF65-F5344CB8AC3E}">
        <p14:creationId xmlns:p14="http://schemas.microsoft.com/office/powerpoint/2010/main" val="23108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FY 2020 RESEA Funding Allocations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Maximum Grant Awards for FY 2020 and Factors to Consider for FY 2021</a:t>
            </a:r>
          </a:p>
        </p:txBody>
      </p:sp>
    </p:spTree>
    <p:extLst>
      <p:ext uri="{BB962C8B-B14F-4D97-AF65-F5344CB8AC3E}">
        <p14:creationId xmlns:p14="http://schemas.microsoft.com/office/powerpoint/2010/main" val="281727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FY 2020 Funding Allocations and FY 2021 Formula</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FY 2020</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Appropriation is $175 million </a:t>
            </a:r>
          </a:p>
          <a:p>
            <a:r>
              <a:rPr lang="en-US" dirty="0"/>
              <a:t>Award limits are based on each state’s proportionate share of projected FY 2020 UI first payments</a:t>
            </a:r>
          </a:p>
          <a:p>
            <a:pPr lvl="1"/>
            <a:r>
              <a:rPr lang="en-US" dirty="0"/>
              <a:t>“Up to” amounts</a:t>
            </a:r>
          </a:p>
          <a:p>
            <a:r>
              <a:rPr lang="en-US" dirty="0"/>
              <a:t>Minimum increase of 10% and Maximum increase of 20% from FY 19</a:t>
            </a:r>
          </a:p>
          <a:p>
            <a:r>
              <a:rPr lang="en-US" dirty="0"/>
              <a:t>RESEA implementation funds, not included in FY 19 base. </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lstStyle/>
          <a:p>
            <a:r>
              <a:rPr lang="en-US" dirty="0"/>
              <a:t>FY 2021</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Authorized Level: $200 million </a:t>
            </a:r>
          </a:p>
          <a:p>
            <a:r>
              <a:rPr lang="en-US" dirty="0"/>
              <a:t>Formula Factors (1) insured unemployment rate (IUR) and (2) CLF </a:t>
            </a:r>
          </a:p>
          <a:p>
            <a:pPr lvl="1"/>
            <a:r>
              <a:rPr lang="en-US" dirty="0"/>
              <a:t>See </a:t>
            </a:r>
            <a:r>
              <a:rPr lang="en-US" dirty="0">
                <a:hlinkClick r:id="rId2"/>
              </a:rPr>
              <a:t>84 Fed. Reg. 39,018 </a:t>
            </a:r>
            <a:endParaRPr lang="en-US" dirty="0"/>
          </a:p>
          <a:p>
            <a:r>
              <a:rPr lang="en-US" dirty="0"/>
              <a:t>Distribution:</a:t>
            </a:r>
          </a:p>
          <a:p>
            <a:pPr lvl="1"/>
            <a:r>
              <a:rPr lang="en-US" dirty="0"/>
              <a:t>89% Base ($178 m)</a:t>
            </a:r>
          </a:p>
          <a:p>
            <a:pPr lvl="1"/>
            <a:r>
              <a:rPr lang="en-US" dirty="0"/>
              <a:t>10% Outcome Payments ($20 m)</a:t>
            </a:r>
          </a:p>
          <a:p>
            <a:pPr lvl="1"/>
            <a:r>
              <a:rPr lang="en-US" dirty="0"/>
              <a:t>1% Technical Assistance ($2 m) </a:t>
            </a:r>
          </a:p>
          <a:p>
            <a:r>
              <a:rPr lang="en-US" dirty="0"/>
              <a:t> Carry Over Limit- 30%</a:t>
            </a:r>
          </a:p>
          <a:p>
            <a:endParaRPr lang="en-US" dirty="0"/>
          </a:p>
          <a:p>
            <a:pPr marL="0" indent="0">
              <a:buNone/>
            </a:pPr>
            <a:endParaRPr lang="en-US" dirty="0"/>
          </a:p>
        </p:txBody>
      </p:sp>
    </p:spTree>
    <p:extLst>
      <p:ext uri="{BB962C8B-B14F-4D97-AF65-F5344CB8AC3E}">
        <p14:creationId xmlns:p14="http://schemas.microsoft.com/office/powerpoint/2010/main" val="154842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FY 2020 Operating Guidance </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Summary of Significant Changes and Program Requirements </a:t>
            </a:r>
          </a:p>
        </p:txBody>
      </p:sp>
    </p:spTree>
    <p:extLst>
      <p:ext uri="{BB962C8B-B14F-4D97-AF65-F5344CB8AC3E}">
        <p14:creationId xmlns:p14="http://schemas.microsoft.com/office/powerpoint/2010/main" val="220030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FY 2020 RESEA Operating Guidance</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805866" y="832592"/>
            <a:ext cx="11081334" cy="5039517"/>
          </a:xfrm>
        </p:spPr>
        <p:txBody>
          <a:bodyPr>
            <a:normAutofit/>
          </a:bodyPr>
          <a:lstStyle/>
          <a:p>
            <a:endParaRPr lang="en-US" sz="2800" dirty="0">
              <a:latin typeface="Times New Roman" panose="02020603050405020304" pitchFamily="18" charset="0"/>
              <a:cs typeface="Times New Roman" panose="02020603050405020304" pitchFamily="18" charset="0"/>
            </a:endParaRPr>
          </a:p>
          <a:p>
            <a:r>
              <a:rPr lang="en-US" dirty="0"/>
              <a:t>The RESEA operating guidance was published on January 30</a:t>
            </a:r>
            <a:r>
              <a:rPr lang="en-US" baseline="30000" dirty="0"/>
              <a:t>th</a:t>
            </a:r>
            <a:r>
              <a:rPr lang="en-US" dirty="0"/>
              <a:t>, as both a Training and Employment Guidance Letter (</a:t>
            </a:r>
            <a:r>
              <a:rPr lang="en-US" u="sng" dirty="0">
                <a:hlinkClick r:id="rId2"/>
              </a:rPr>
              <a:t>TEGL 09-19</a:t>
            </a:r>
            <a:r>
              <a:rPr lang="en-US" dirty="0"/>
              <a:t>) and Unemployment Insurance Program Letter (</a:t>
            </a:r>
            <a:r>
              <a:rPr lang="en-US" u="sng" dirty="0">
                <a:hlinkClick r:id="rId3"/>
              </a:rPr>
              <a:t>UIPL 8-20</a:t>
            </a:r>
            <a:r>
              <a:rPr lang="en-US" dirty="0"/>
              <a:t>).  </a:t>
            </a:r>
          </a:p>
          <a:p>
            <a:r>
              <a:rPr lang="en-US" dirty="0"/>
              <a:t>This joint publication reflects the </a:t>
            </a:r>
            <a:r>
              <a:rPr lang="en-US" u="sng" dirty="0"/>
              <a:t>shared responsibilities </a:t>
            </a:r>
            <a:r>
              <a:rPr lang="en-US" dirty="0"/>
              <a:t>across the UI and workforce programs in conducting RESEA activities. </a:t>
            </a:r>
          </a:p>
          <a:p>
            <a:r>
              <a:rPr lang="en-US" dirty="0"/>
              <a:t>The guidance </a:t>
            </a:r>
            <a:r>
              <a:rPr lang="en-US" u="sng" dirty="0"/>
              <a:t>documents are identical </a:t>
            </a:r>
            <a:r>
              <a:rPr lang="en-US" dirty="0"/>
              <a:t>other than non-substantive changes to formatting.</a:t>
            </a:r>
          </a:p>
          <a:p>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68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RESEA: Changes and Overview of Requirements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normAutofit lnSpcReduction="10000"/>
          </a:bodyPr>
          <a:lstStyle/>
          <a:p>
            <a:r>
              <a:rPr lang="en-US" dirty="0"/>
              <a:t>New Flexibilities and Other Program Changes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New Definitions </a:t>
            </a:r>
          </a:p>
          <a:p>
            <a:r>
              <a:rPr lang="en-US" dirty="0"/>
              <a:t>Revised Program Cost Limits</a:t>
            </a:r>
          </a:p>
          <a:p>
            <a:pPr lvl="1"/>
            <a:r>
              <a:rPr lang="en-US" dirty="0"/>
              <a:t>Administrative </a:t>
            </a:r>
          </a:p>
          <a:p>
            <a:pPr lvl="1"/>
            <a:r>
              <a:rPr lang="en-US" dirty="0"/>
              <a:t>Initial and Subsequent RESEAs</a:t>
            </a:r>
          </a:p>
          <a:p>
            <a:r>
              <a:rPr lang="en-US" dirty="0"/>
              <a:t>Flexibility to Serve Previously Excluded Populations</a:t>
            </a:r>
          </a:p>
          <a:p>
            <a:r>
              <a:rPr lang="en-US" dirty="0"/>
              <a:t>Recommendations for Self-scheduling and Claimant Participation Policies</a:t>
            </a:r>
          </a:p>
          <a:p>
            <a:endParaRPr lang="en-US" dirty="0"/>
          </a:p>
          <a:p>
            <a:endParaRPr lang="en-US" dirty="0"/>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normAutofit lnSpcReduction="10000"/>
          </a:bodyPr>
          <a:lstStyle/>
          <a:p>
            <a:r>
              <a:rPr lang="en-US" dirty="0"/>
              <a:t>Review of Significant Program Requirements</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RESEAs Funds: Supplement not Supplant</a:t>
            </a:r>
          </a:p>
          <a:p>
            <a:r>
              <a:rPr lang="en-US" dirty="0"/>
              <a:t>Continued Flexibility in Targeting of RESEA Services</a:t>
            </a:r>
          </a:p>
          <a:p>
            <a:r>
              <a:rPr lang="en-US" dirty="0"/>
              <a:t>RESEA and Worker Profiling and Reemployment Services (WPRS)</a:t>
            </a:r>
          </a:p>
          <a:p>
            <a:r>
              <a:rPr lang="en-US" dirty="0"/>
              <a:t>RESEA and WIOA Integration </a:t>
            </a:r>
          </a:p>
          <a:p>
            <a:pPr lvl="1">
              <a:spcBef>
                <a:spcPts val="0"/>
              </a:spcBef>
            </a:pPr>
            <a:r>
              <a:rPr lang="en-US" dirty="0"/>
              <a:t>Co-enrollment</a:t>
            </a:r>
          </a:p>
          <a:p>
            <a:pPr lvl="1">
              <a:spcBef>
                <a:spcPts val="0"/>
              </a:spcBef>
            </a:pPr>
            <a:r>
              <a:rPr lang="en-US" dirty="0"/>
              <a:t>Flexible staffing </a:t>
            </a:r>
          </a:p>
          <a:p>
            <a:pPr lvl="1">
              <a:spcBef>
                <a:spcPts val="0"/>
              </a:spcBef>
            </a:pPr>
            <a:r>
              <a:rPr lang="en-US" dirty="0"/>
              <a:t>Performance reporting</a:t>
            </a:r>
          </a:p>
          <a:p>
            <a:pPr lvl="1"/>
            <a:endParaRPr lang="en-US" dirty="0"/>
          </a:p>
          <a:p>
            <a:endParaRPr lang="en-US" dirty="0"/>
          </a:p>
          <a:p>
            <a:endParaRPr lang="en-US" dirty="0"/>
          </a:p>
        </p:txBody>
      </p:sp>
    </p:spTree>
    <p:extLst>
      <p:ext uri="{BB962C8B-B14F-4D97-AF65-F5344CB8AC3E}">
        <p14:creationId xmlns:p14="http://schemas.microsoft.com/office/powerpoint/2010/main" val="227895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598503-04A6-401C-A2EC-127A9ACEC8FB}"/>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CDED5EE6-6CC1-45FE-8E02-975A788A685F}"/>
              </a:ext>
            </a:extLst>
          </p:cNvPr>
          <p:cNvSpPr>
            <a:spLocks noGrp="1"/>
          </p:cNvSpPr>
          <p:nvPr>
            <p:ph type="title"/>
          </p:nvPr>
        </p:nvSpPr>
        <p:spPr/>
        <p:txBody>
          <a:bodyPr/>
          <a:lstStyle/>
          <a:p>
            <a:r>
              <a:rPr lang="en-US" dirty="0"/>
              <a:t>RESEA Definitions </a:t>
            </a:r>
          </a:p>
        </p:txBody>
      </p:sp>
      <p:sp>
        <p:nvSpPr>
          <p:cNvPr id="8" name="Text Placeholder 7">
            <a:extLst>
              <a:ext uri="{FF2B5EF4-FFF2-40B4-BE49-F238E27FC236}">
                <a16:creationId xmlns:a16="http://schemas.microsoft.com/office/drawing/2014/main" id="{66E45CCF-1648-4E20-B230-E9D30A9BF7C2}"/>
              </a:ext>
            </a:extLst>
          </p:cNvPr>
          <p:cNvSpPr>
            <a:spLocks noGrp="1"/>
          </p:cNvSpPr>
          <p:nvPr>
            <p:ph type="body" idx="14"/>
          </p:nvPr>
        </p:nvSpPr>
        <p:spPr>
          <a:xfrm>
            <a:off x="384237" y="1367769"/>
            <a:ext cx="4803399" cy="4047262"/>
          </a:xfrm>
        </p:spPr>
        <p:txBody>
          <a:bodyPr/>
          <a:lstStyle/>
          <a:p>
            <a:pPr marL="342900" indent="-342900">
              <a:buFont typeface="Arial" panose="020B0604020202020204" pitchFamily="34" charset="0"/>
              <a:buChar char="•"/>
            </a:pPr>
            <a:r>
              <a:rPr lang="en-US" dirty="0"/>
              <a:t>RESEA is a new program that </a:t>
            </a:r>
            <a:r>
              <a:rPr lang="en-US" u="sng" dirty="0"/>
              <a:t>provides greater flexibility </a:t>
            </a:r>
            <a:r>
              <a:rPr lang="en-US" dirty="0"/>
              <a:t>in program design and service delivery.  </a:t>
            </a:r>
          </a:p>
          <a:p>
            <a:pPr marL="342900" indent="-342900">
              <a:buFont typeface="Arial" panose="020B0604020202020204" pitchFamily="34" charset="0"/>
              <a:buChar char="•"/>
            </a:pPr>
            <a:r>
              <a:rPr lang="en-US" u="sng" dirty="0"/>
              <a:t>For planning and reporting purposes and to promote greater consistency across programs </a:t>
            </a:r>
            <a:r>
              <a:rPr lang="en-US" dirty="0"/>
              <a:t>new RESEA  specific definitions were introduced. </a:t>
            </a:r>
          </a:p>
          <a:p>
            <a:pPr marL="342900" indent="-342900">
              <a:buFont typeface="Arial" panose="020B0604020202020204" pitchFamily="34" charset="0"/>
              <a:buChar char="•"/>
            </a:pPr>
            <a:r>
              <a:rPr lang="en-US" dirty="0"/>
              <a:t>These definitions reflect the </a:t>
            </a:r>
            <a:r>
              <a:rPr lang="en-US" u="sng" dirty="0"/>
              <a:t>minimum levels of service-delivery </a:t>
            </a:r>
            <a:r>
              <a:rPr lang="en-US" dirty="0"/>
              <a:t>and states may include additional services in their program design. </a:t>
            </a:r>
          </a:p>
        </p:txBody>
      </p:sp>
      <p:sp>
        <p:nvSpPr>
          <p:cNvPr id="9" name="Picture Placeholder 8">
            <a:extLst>
              <a:ext uri="{FF2B5EF4-FFF2-40B4-BE49-F238E27FC236}">
                <a16:creationId xmlns:a16="http://schemas.microsoft.com/office/drawing/2014/main" id="{D4946AB9-12BE-42C7-95B3-0C4539850E14}"/>
              </a:ext>
            </a:extLst>
          </p:cNvPr>
          <p:cNvSpPr>
            <a:spLocks noGrp="1"/>
          </p:cNvSpPr>
          <p:nvPr>
            <p:ph type="pic" sz="quarter" idx="15"/>
          </p:nvPr>
        </p:nvSpPr>
        <p:spPr/>
      </p:sp>
      <p:sp>
        <p:nvSpPr>
          <p:cNvPr id="5" name="Text Placeholder 4">
            <a:extLst>
              <a:ext uri="{FF2B5EF4-FFF2-40B4-BE49-F238E27FC236}">
                <a16:creationId xmlns:a16="http://schemas.microsoft.com/office/drawing/2014/main" id="{D98AABF4-4B28-4F7A-81A4-94BEC208F49B}"/>
              </a:ext>
            </a:extLst>
          </p:cNvPr>
          <p:cNvSpPr>
            <a:spLocks noGrp="1"/>
          </p:cNvSpPr>
          <p:nvPr>
            <p:ph type="body" idx="1"/>
          </p:nvPr>
        </p:nvSpPr>
        <p:spPr/>
        <p:txBody>
          <a:bodyPr/>
          <a:lstStyle/>
          <a:p>
            <a:r>
              <a:rPr lang="en-US" dirty="0"/>
              <a:t>Initial RESEA</a:t>
            </a:r>
          </a:p>
        </p:txBody>
      </p:sp>
      <p:sp>
        <p:nvSpPr>
          <p:cNvPr id="7" name="Picture Placeholder 6">
            <a:extLst>
              <a:ext uri="{FF2B5EF4-FFF2-40B4-BE49-F238E27FC236}">
                <a16:creationId xmlns:a16="http://schemas.microsoft.com/office/drawing/2014/main" id="{5FABF765-98F7-4561-A364-262F8B2507EF}"/>
              </a:ext>
            </a:extLst>
          </p:cNvPr>
          <p:cNvSpPr>
            <a:spLocks noGrp="1"/>
          </p:cNvSpPr>
          <p:nvPr>
            <p:ph type="pic" sz="quarter" idx="13"/>
          </p:nvPr>
        </p:nvSpPr>
        <p:spPr/>
      </p:sp>
      <p:sp>
        <p:nvSpPr>
          <p:cNvPr id="6" name="Text Placeholder 5">
            <a:extLst>
              <a:ext uri="{FF2B5EF4-FFF2-40B4-BE49-F238E27FC236}">
                <a16:creationId xmlns:a16="http://schemas.microsoft.com/office/drawing/2014/main" id="{49149B69-238C-4A2A-93DD-96BDFB327059}"/>
              </a:ext>
            </a:extLst>
          </p:cNvPr>
          <p:cNvSpPr>
            <a:spLocks noGrp="1"/>
          </p:cNvSpPr>
          <p:nvPr>
            <p:ph type="body" sz="quarter" idx="3"/>
          </p:nvPr>
        </p:nvSpPr>
        <p:spPr/>
        <p:txBody>
          <a:bodyPr/>
          <a:lstStyle/>
          <a:p>
            <a:r>
              <a:rPr lang="en-US" dirty="0"/>
              <a:t>Subsequent RESEA</a:t>
            </a:r>
          </a:p>
        </p:txBody>
      </p:sp>
      <p:sp>
        <p:nvSpPr>
          <p:cNvPr id="13" name="Picture Placeholder 12">
            <a:extLst>
              <a:ext uri="{FF2B5EF4-FFF2-40B4-BE49-F238E27FC236}">
                <a16:creationId xmlns:a16="http://schemas.microsoft.com/office/drawing/2014/main" id="{81F94D5A-97A3-4A92-B823-9BF37D874DF5}"/>
              </a:ext>
            </a:extLst>
          </p:cNvPr>
          <p:cNvSpPr>
            <a:spLocks noGrp="1"/>
          </p:cNvSpPr>
          <p:nvPr>
            <p:ph type="pic" sz="quarter" idx="19"/>
          </p:nvPr>
        </p:nvSpPr>
        <p:spPr/>
      </p:sp>
      <p:sp>
        <p:nvSpPr>
          <p:cNvPr id="10" name="Text Placeholder 9">
            <a:extLst>
              <a:ext uri="{FF2B5EF4-FFF2-40B4-BE49-F238E27FC236}">
                <a16:creationId xmlns:a16="http://schemas.microsoft.com/office/drawing/2014/main" id="{A7C8F9FB-4A7D-4D91-A006-16AEB5FC25E9}"/>
              </a:ext>
            </a:extLst>
          </p:cNvPr>
          <p:cNvSpPr>
            <a:spLocks noGrp="1"/>
          </p:cNvSpPr>
          <p:nvPr>
            <p:ph type="body" idx="16"/>
          </p:nvPr>
        </p:nvSpPr>
        <p:spPr/>
        <p:txBody>
          <a:bodyPr/>
          <a:lstStyle/>
          <a:p>
            <a:r>
              <a:rPr lang="en-US" dirty="0"/>
              <a:t>Reemployment Services</a:t>
            </a:r>
          </a:p>
        </p:txBody>
      </p:sp>
      <p:sp>
        <p:nvSpPr>
          <p:cNvPr id="12" name="Picture Placeholder 11">
            <a:extLst>
              <a:ext uri="{FF2B5EF4-FFF2-40B4-BE49-F238E27FC236}">
                <a16:creationId xmlns:a16="http://schemas.microsoft.com/office/drawing/2014/main" id="{5A023DAD-6B02-4407-B409-866137A1A9E6}"/>
              </a:ext>
            </a:extLst>
          </p:cNvPr>
          <p:cNvSpPr>
            <a:spLocks noGrp="1"/>
          </p:cNvSpPr>
          <p:nvPr>
            <p:ph type="pic" sz="quarter" idx="18"/>
          </p:nvPr>
        </p:nvSpPr>
        <p:spPr/>
      </p:sp>
      <p:sp>
        <p:nvSpPr>
          <p:cNvPr id="11" name="Text Placeholder 10">
            <a:extLst>
              <a:ext uri="{FF2B5EF4-FFF2-40B4-BE49-F238E27FC236}">
                <a16:creationId xmlns:a16="http://schemas.microsoft.com/office/drawing/2014/main" id="{3D8B50D1-550E-4993-803C-78FC80320687}"/>
              </a:ext>
            </a:extLst>
          </p:cNvPr>
          <p:cNvSpPr>
            <a:spLocks noGrp="1"/>
          </p:cNvSpPr>
          <p:nvPr>
            <p:ph type="body" sz="quarter" idx="17"/>
          </p:nvPr>
        </p:nvSpPr>
        <p:spPr/>
        <p:txBody>
          <a:bodyPr/>
          <a:lstStyle/>
          <a:p>
            <a:r>
              <a:rPr lang="en-US" dirty="0"/>
              <a:t>Training </a:t>
            </a:r>
          </a:p>
        </p:txBody>
      </p:sp>
      <p:sp>
        <p:nvSpPr>
          <p:cNvPr id="16" name="TextBox 15"/>
          <p:cNvSpPr txBox="1"/>
          <p:nvPr/>
        </p:nvSpPr>
        <p:spPr>
          <a:xfrm>
            <a:off x="6037223" y="1157581"/>
            <a:ext cx="476721" cy="830997"/>
          </a:xfrm>
          <a:prstGeom prst="rect">
            <a:avLst/>
          </a:prstGeom>
          <a:noFill/>
        </p:spPr>
        <p:txBody>
          <a:bodyPr wrap="square" rtlCol="0">
            <a:spAutoFit/>
          </a:bodyPr>
          <a:lstStyle/>
          <a:p>
            <a:r>
              <a:rPr lang="en-US" sz="4800" dirty="0"/>
              <a:t>1</a:t>
            </a:r>
          </a:p>
        </p:txBody>
      </p:sp>
      <p:sp>
        <p:nvSpPr>
          <p:cNvPr id="17" name="TextBox 16"/>
          <p:cNvSpPr txBox="1"/>
          <p:nvPr/>
        </p:nvSpPr>
        <p:spPr>
          <a:xfrm>
            <a:off x="7178014" y="2210030"/>
            <a:ext cx="476721" cy="830997"/>
          </a:xfrm>
          <a:prstGeom prst="rect">
            <a:avLst/>
          </a:prstGeom>
          <a:noFill/>
        </p:spPr>
        <p:txBody>
          <a:bodyPr wrap="square" rtlCol="0">
            <a:spAutoFit/>
          </a:bodyPr>
          <a:lstStyle/>
          <a:p>
            <a:r>
              <a:rPr lang="en-US" sz="4800" dirty="0"/>
              <a:t>2</a:t>
            </a:r>
          </a:p>
        </p:txBody>
      </p:sp>
      <p:sp>
        <p:nvSpPr>
          <p:cNvPr id="18" name="TextBox 17"/>
          <p:cNvSpPr txBox="1"/>
          <p:nvPr/>
        </p:nvSpPr>
        <p:spPr>
          <a:xfrm>
            <a:off x="6037222" y="3102959"/>
            <a:ext cx="476721" cy="830997"/>
          </a:xfrm>
          <a:prstGeom prst="rect">
            <a:avLst/>
          </a:prstGeom>
          <a:noFill/>
        </p:spPr>
        <p:txBody>
          <a:bodyPr wrap="square" rtlCol="0">
            <a:spAutoFit/>
          </a:bodyPr>
          <a:lstStyle/>
          <a:p>
            <a:r>
              <a:rPr lang="en-US" sz="4800" dirty="0"/>
              <a:t>3</a:t>
            </a:r>
          </a:p>
        </p:txBody>
      </p:sp>
      <p:sp>
        <p:nvSpPr>
          <p:cNvPr id="19" name="TextBox 18"/>
          <p:cNvSpPr txBox="1"/>
          <p:nvPr/>
        </p:nvSpPr>
        <p:spPr>
          <a:xfrm>
            <a:off x="7155505" y="4091571"/>
            <a:ext cx="476721" cy="830997"/>
          </a:xfrm>
          <a:prstGeom prst="rect">
            <a:avLst/>
          </a:prstGeom>
          <a:noFill/>
        </p:spPr>
        <p:txBody>
          <a:bodyPr wrap="square" rtlCol="0">
            <a:spAutoFit/>
          </a:bodyPr>
          <a:lstStyle/>
          <a:p>
            <a:r>
              <a:rPr lang="en-US" sz="4800" dirty="0"/>
              <a:t>4</a:t>
            </a:r>
          </a:p>
        </p:txBody>
      </p:sp>
    </p:spTree>
    <p:extLst>
      <p:ext uri="{BB962C8B-B14F-4D97-AF65-F5344CB8AC3E}">
        <p14:creationId xmlns:p14="http://schemas.microsoft.com/office/powerpoint/2010/main" val="181282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420" y="447616"/>
            <a:ext cx="7955280" cy="847784"/>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RESEA Definitions: Minimum Requirements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874520" y="1395011"/>
            <a:ext cx="3909060" cy="224990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12620" y="1470363"/>
            <a:ext cx="3832860" cy="2431435"/>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Initial RESEA</a:t>
            </a:r>
          </a:p>
          <a:p>
            <a:pPr algn="ctr"/>
            <a:endParaRPr lang="en-US" sz="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Official Notification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Eligibility Review/Work Search</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Customized Labor Market Info.</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Enrollment in Employment Service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Support with Reemployment Plan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Information/Referral to Services </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7" name="Rectangle 6"/>
          <p:cNvSpPr/>
          <p:nvPr/>
        </p:nvSpPr>
        <p:spPr>
          <a:xfrm>
            <a:off x="6068695" y="1371600"/>
            <a:ext cx="3909060" cy="2316480"/>
          </a:xfrm>
          <a:prstGeom prst="rect">
            <a:avLst/>
          </a:prstGeom>
          <a:solidFill>
            <a:schemeClr val="accent2">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874520" y="3840480"/>
            <a:ext cx="3909060" cy="2316480"/>
          </a:xfrm>
          <a:prstGeom prst="rect">
            <a:avLst/>
          </a:prstGeom>
          <a:solidFill>
            <a:schemeClr val="accent2">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19800" y="3840480"/>
            <a:ext cx="3909060" cy="231648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057900" y="1484603"/>
            <a:ext cx="3832860" cy="2431435"/>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Subsequent RESEA</a:t>
            </a:r>
          </a:p>
          <a:p>
            <a:pPr algn="ctr"/>
            <a:endParaRPr lang="en-US" sz="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Follow-on meeting to initial RESEA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Eligibility Review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Review of work search to determine if additional services are needed.</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b="1" dirty="0"/>
          </a:p>
        </p:txBody>
      </p:sp>
      <p:sp>
        <p:nvSpPr>
          <p:cNvPr id="11" name="TextBox 10"/>
          <p:cNvSpPr txBox="1"/>
          <p:nvPr/>
        </p:nvSpPr>
        <p:spPr>
          <a:xfrm>
            <a:off x="1874520" y="3983058"/>
            <a:ext cx="3832860" cy="1600438"/>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Reemployment Services </a:t>
            </a:r>
          </a:p>
          <a:p>
            <a:pPr marL="285750" indent="-285750">
              <a:buFont typeface="Arial" panose="020B0604020202020204" pitchFamily="34" charset="0"/>
              <a:buChar char="•"/>
            </a:pPr>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Includes but not limited to WIOA Career Services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WIOA Section 134(c)(2)</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 CFR 678.430</a:t>
            </a:r>
          </a:p>
        </p:txBody>
      </p:sp>
      <p:sp>
        <p:nvSpPr>
          <p:cNvPr id="12" name="TextBox 11"/>
          <p:cNvSpPr txBox="1"/>
          <p:nvPr/>
        </p:nvSpPr>
        <p:spPr>
          <a:xfrm>
            <a:off x="6019800" y="3983057"/>
            <a:ext cx="3870960" cy="2031325"/>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Training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Training Services as defined by WIOA Section 134(c)(3) and 20 CFR 680.200</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UI approved training </a:t>
            </a:r>
          </a:p>
          <a:p>
            <a:pPr marL="285750" indent="-285750" algn="ctr">
              <a:buFont typeface="Arial" panose="020B0604020202020204" pitchFamily="34" charset="0"/>
              <a:buChar char="•"/>
            </a:pPr>
            <a:endParaRPr lang="en-US" b="1" dirty="0"/>
          </a:p>
          <a:p>
            <a:pPr marL="285750" indent="-285750" algn="ctr">
              <a:buFont typeface="Arial" panose="020B0604020202020204" pitchFamily="34" charset="0"/>
              <a:buChar char="•"/>
            </a:pPr>
            <a:endParaRPr lang="en-US" b="1" dirty="0"/>
          </a:p>
        </p:txBody>
      </p:sp>
    </p:spTree>
    <p:extLst>
      <p:ext uri="{BB962C8B-B14F-4D97-AF65-F5344CB8AC3E}">
        <p14:creationId xmlns:p14="http://schemas.microsoft.com/office/powerpoint/2010/main" val="370600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Fiscal Year 2020 Reemployment Services and Eligibility Assessment Grants (RESEA)</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lstStyle/>
          <a:p>
            <a:r>
              <a:rPr lang="en-US" dirty="0"/>
              <a:t>Funding Allotments, Operating Guidance, and State Plan Requirements </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February  7, 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New Flexibilities and Other Program Changes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lstStyle/>
          <a:p>
            <a:r>
              <a:rPr lang="en-US" dirty="0"/>
              <a:t>Revised Cost Limits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Administrative costs limited to 15%</a:t>
            </a:r>
          </a:p>
          <a:p>
            <a:pPr lvl="1"/>
            <a:r>
              <a:rPr lang="en-US" b="1" u="sng" dirty="0"/>
              <a:t>All states </a:t>
            </a:r>
            <a:r>
              <a:rPr lang="en-US" dirty="0"/>
              <a:t>may request to use $100,000 above admin limit for IT and other costs associated with implementation of RESEA program.</a:t>
            </a:r>
          </a:p>
          <a:p>
            <a:r>
              <a:rPr lang="en-US" dirty="0"/>
              <a:t>Cost Per Initial and Subsequent RESEA</a:t>
            </a:r>
          </a:p>
          <a:p>
            <a:pPr lvl="1"/>
            <a:r>
              <a:rPr lang="en-US" b="1" u="sng" dirty="0"/>
              <a:t>No longer capped</a:t>
            </a:r>
          </a:p>
          <a:p>
            <a:pPr lvl="1"/>
            <a:r>
              <a:rPr lang="en-US" dirty="0"/>
              <a:t>Information about projected costs must continue to be provided in state plan. </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lstStyle/>
          <a:p>
            <a:r>
              <a:rPr lang="en-US" dirty="0"/>
              <a:t>Previously Excluded Populations</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Previously states were required to exempt the following claimant populations from RESEA participation:</a:t>
            </a:r>
          </a:p>
          <a:p>
            <a:pPr lvl="1"/>
            <a:r>
              <a:rPr lang="en-US" dirty="0"/>
              <a:t>Have definite return-to-work date</a:t>
            </a:r>
          </a:p>
          <a:p>
            <a:pPr lvl="1"/>
            <a:r>
              <a:rPr lang="en-US" dirty="0"/>
              <a:t>Secure work through union hiring hall</a:t>
            </a:r>
          </a:p>
          <a:p>
            <a:pPr lvl="1"/>
            <a:r>
              <a:rPr lang="en-US" dirty="0"/>
              <a:t>In approved training </a:t>
            </a:r>
          </a:p>
          <a:p>
            <a:r>
              <a:rPr lang="en-US" dirty="0"/>
              <a:t>States now have </a:t>
            </a:r>
            <a:r>
              <a:rPr lang="en-US" b="1" u="sng" dirty="0"/>
              <a:t>discretion to align RESEA participation policies with state work search requirements. </a:t>
            </a:r>
          </a:p>
        </p:txBody>
      </p:sp>
    </p:spTree>
    <p:extLst>
      <p:ext uri="{BB962C8B-B14F-4D97-AF65-F5344CB8AC3E}">
        <p14:creationId xmlns:p14="http://schemas.microsoft.com/office/powerpoint/2010/main" val="2299832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15F674-67DA-4DD3-9830-A75CD46DDEA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D78FCF3-560C-401F-81AF-ADB914E546E1}"/>
              </a:ext>
            </a:extLst>
          </p:cNvPr>
          <p:cNvSpPr>
            <a:spLocks noGrp="1"/>
          </p:cNvSpPr>
          <p:nvPr>
            <p:ph type="title"/>
          </p:nvPr>
        </p:nvSpPr>
        <p:spPr/>
        <p:txBody>
          <a:bodyPr>
            <a:normAutofit fontScale="90000"/>
          </a:bodyPr>
          <a:lstStyle/>
          <a:p>
            <a:r>
              <a:rPr lang="en-US" dirty="0"/>
              <a:t>Section 7c: Claimant Participation in RESEA Services and Rescheduling</a:t>
            </a:r>
          </a:p>
        </p:txBody>
      </p:sp>
      <p:sp>
        <p:nvSpPr>
          <p:cNvPr id="4" name="Content Placeholder 3">
            <a:extLst>
              <a:ext uri="{FF2B5EF4-FFF2-40B4-BE49-F238E27FC236}">
                <a16:creationId xmlns:a16="http://schemas.microsoft.com/office/drawing/2014/main" id="{3756CA95-40E2-44E1-915A-103F00416835}"/>
              </a:ext>
            </a:extLst>
          </p:cNvPr>
          <p:cNvSpPr>
            <a:spLocks noGrp="1"/>
          </p:cNvSpPr>
          <p:nvPr>
            <p:ph sz="half" idx="1"/>
          </p:nvPr>
        </p:nvSpPr>
        <p:spPr/>
        <p:txBody>
          <a:bodyPr/>
          <a:lstStyle/>
          <a:p>
            <a:pPr marL="0" indent="0">
              <a:buNone/>
            </a:pPr>
            <a:endParaRPr lang="en-US" dirty="0"/>
          </a:p>
          <a:p>
            <a:pPr marL="0" indent="0">
              <a:buNone/>
            </a:pPr>
            <a:r>
              <a:rPr lang="en-US" dirty="0"/>
              <a:t>“Many states are developing or have already implemented self-scheduling of RESEA sessions….</a:t>
            </a:r>
            <a:r>
              <a:rPr lang="en-US" u="sng" dirty="0"/>
              <a:t>states utilizing this strategy need to develop policies that prevent excessive rescheduling </a:t>
            </a:r>
            <a:r>
              <a:rPr lang="en-US" dirty="0"/>
              <a:t>that substantially delays or allows a claimant to circumvent participation in RESEA activities, which is a condition of UI eligibility.”- </a:t>
            </a:r>
          </a:p>
        </p:txBody>
      </p:sp>
      <p:sp>
        <p:nvSpPr>
          <p:cNvPr id="6" name="Content Placeholder 5">
            <a:extLst>
              <a:ext uri="{FF2B5EF4-FFF2-40B4-BE49-F238E27FC236}">
                <a16:creationId xmlns:a16="http://schemas.microsoft.com/office/drawing/2014/main" id="{600F390C-A08E-48D9-9844-DA96A77EF841}"/>
              </a:ext>
            </a:extLst>
          </p:cNvPr>
          <p:cNvSpPr>
            <a:spLocks noGrp="1"/>
          </p:cNvSpPr>
          <p:nvPr>
            <p:ph sz="half" idx="2"/>
          </p:nvPr>
        </p:nvSpPr>
        <p:spPr>
          <a:xfrm>
            <a:off x="6111639" y="1086561"/>
            <a:ext cx="5181600" cy="5015820"/>
          </a:xfrm>
        </p:spPr>
        <p:txBody>
          <a:bodyPr/>
          <a:lstStyle/>
          <a:p>
            <a:pPr marL="0" indent="0">
              <a:buNone/>
            </a:pPr>
            <a:endParaRPr lang="en-US" dirty="0"/>
          </a:p>
          <a:p>
            <a:r>
              <a:rPr lang="en-US" sz="2400" dirty="0"/>
              <a:t>Potential Policies: </a:t>
            </a:r>
          </a:p>
          <a:p>
            <a:pPr lvl="1"/>
            <a:r>
              <a:rPr lang="en-US" sz="2000" dirty="0"/>
              <a:t>Unlimited self-reschedules within a certain time period- must contact RESEA staff to schedule beyond time period </a:t>
            </a:r>
          </a:p>
          <a:p>
            <a:pPr lvl="1"/>
            <a:r>
              <a:rPr lang="en-US" sz="2000" dirty="0"/>
              <a:t>Limit number of self-service reschedules before claimant must contact RESEA staff. </a:t>
            </a:r>
          </a:p>
          <a:p>
            <a:r>
              <a:rPr lang="en-US" sz="2400" dirty="0"/>
              <a:t>Be cautious of potential duplication on RESEA activity reports</a:t>
            </a:r>
          </a:p>
          <a:p>
            <a:pPr lvl="1"/>
            <a:r>
              <a:rPr lang="en-US" sz="1800" dirty="0"/>
              <a:t>Rescheduled sessions not resulting in a disqualification must not be counted in “Total number of RESEAs scheduled” (9128, item 2) </a:t>
            </a:r>
          </a:p>
        </p:txBody>
      </p:sp>
    </p:spTree>
    <p:extLst>
      <p:ext uri="{BB962C8B-B14F-4D97-AF65-F5344CB8AC3E}">
        <p14:creationId xmlns:p14="http://schemas.microsoft.com/office/powerpoint/2010/main" val="328829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nvPr>
        </p:nvSpPr>
        <p:spPr/>
        <p:txBody>
          <a:bodyPr/>
          <a:lstStyle/>
          <a:p>
            <a:fld id="{158B7785-F6D6-45F8-833E-07BD84680091}" type="slidenum">
              <a:rPr lang="en-US" smtClean="0"/>
              <a:pPr/>
              <a:t>22</a:t>
            </a:fld>
            <a:endParaRPr lang="en-US"/>
          </a:p>
        </p:txBody>
      </p:sp>
      <p:sp>
        <p:nvSpPr>
          <p:cNvPr id="3" name="Title 2">
            <a:extLst>
              <a:ext uri="{FF2B5EF4-FFF2-40B4-BE49-F238E27FC236}">
                <a16:creationId xmlns:a16="http://schemas.microsoft.com/office/drawing/2014/main" id="{8BCD2381-2BC4-4F0E-BD72-D4E2C5A3AECA}"/>
              </a:ext>
            </a:extLst>
          </p:cNvPr>
          <p:cNvSpPr>
            <a:spLocks noGrp="1"/>
          </p:cNvSpPr>
          <p:nvPr>
            <p:ph type="title"/>
          </p:nvPr>
        </p:nvSpPr>
        <p:spPr/>
        <p:txBody>
          <a:bodyPr/>
          <a:lstStyle/>
          <a:p>
            <a:r>
              <a:rPr lang="en-US" dirty="0"/>
              <a:t>Section 306(h), SSA- Supplement not Supplant</a:t>
            </a:r>
          </a:p>
        </p:txBody>
      </p:sp>
      <p:sp>
        <p:nvSpPr>
          <p:cNvPr id="7" name="Text Placeholder 6">
            <a:extLst>
              <a:ext uri="{FF2B5EF4-FFF2-40B4-BE49-F238E27FC236}">
                <a16:creationId xmlns:a16="http://schemas.microsoft.com/office/drawing/2014/main" id="{252F2017-43D3-457E-A1F6-49B78C8B7881}"/>
              </a:ext>
            </a:extLst>
          </p:cNvPr>
          <p:cNvSpPr>
            <a:spLocks noGrp="1"/>
          </p:cNvSpPr>
          <p:nvPr>
            <p:ph type="body" sz="quarter" idx="14"/>
          </p:nvPr>
        </p:nvSpPr>
        <p:spPr/>
        <p:txBody>
          <a:bodyPr/>
          <a:lstStyle/>
          <a:p>
            <a:r>
              <a:rPr lang="en-US" dirty="0"/>
              <a:t>During the development of your RESEA state plan, be mindful of the following provision, especially, when partnering with or leveraging preexisting programs. </a:t>
            </a:r>
          </a:p>
        </p:txBody>
      </p:sp>
      <p:sp>
        <p:nvSpPr>
          <p:cNvPr id="5" name="Text Placeholder 4">
            <a:extLst>
              <a:ext uri="{FF2B5EF4-FFF2-40B4-BE49-F238E27FC236}">
                <a16:creationId xmlns:a16="http://schemas.microsoft.com/office/drawing/2014/main" id="{2D3BA267-005E-437F-9930-157D49F7721A}"/>
              </a:ext>
            </a:extLst>
          </p:cNvPr>
          <p:cNvSpPr>
            <a:spLocks noGrp="1"/>
          </p:cNvSpPr>
          <p:nvPr>
            <p:ph type="body" sz="quarter" idx="13"/>
          </p:nvPr>
        </p:nvSpPr>
        <p:spPr/>
        <p:txBody>
          <a:bodyPr/>
          <a:lstStyle/>
          <a:p>
            <a:r>
              <a:rPr lang="en-US" dirty="0"/>
              <a:t>“Funds made available to carry out this section shall be used to supplement the level of Federal, State, and local public funds that, in the absence of such availability, would be expended to provide reemployment services and eligibility assessments to individuals receiving unemployment compensation, and in no case to supplant such Federal, State, or local public funds.” </a:t>
            </a:r>
          </a:p>
        </p:txBody>
      </p:sp>
      <p:sp>
        <p:nvSpPr>
          <p:cNvPr id="4" name="Text Placeholder 3">
            <a:extLst>
              <a:ext uri="{FF2B5EF4-FFF2-40B4-BE49-F238E27FC236}">
                <a16:creationId xmlns:a16="http://schemas.microsoft.com/office/drawing/2014/main" id="{C5709815-B259-457F-9A04-BB0630AE0F6D}"/>
              </a:ext>
            </a:extLst>
          </p:cNvPr>
          <p:cNvSpPr>
            <a:spLocks noGrp="1"/>
          </p:cNvSpPr>
          <p:nvPr>
            <p:ph type="body" idx="4294967295"/>
          </p:nvPr>
        </p:nvSpPr>
        <p:spPr>
          <a:xfrm>
            <a:off x="805866" y="5106992"/>
            <a:ext cx="8983593" cy="1046382"/>
          </a:xfrm>
        </p:spPr>
        <p:txBody>
          <a:bodyPr/>
          <a:lstStyle/>
          <a:p>
            <a:pPr marL="0" indent="0">
              <a:buNone/>
            </a:pPr>
            <a:endParaRPr lang="en-US" dirty="0"/>
          </a:p>
        </p:txBody>
      </p:sp>
    </p:spTree>
    <p:extLst>
      <p:ext uri="{BB962C8B-B14F-4D97-AF65-F5344CB8AC3E}">
        <p14:creationId xmlns:p14="http://schemas.microsoft.com/office/powerpoint/2010/main" val="2382632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normAutofit fontScale="90000"/>
          </a:bodyPr>
          <a:lstStyle/>
          <a:p>
            <a:r>
              <a:rPr lang="en-US" dirty="0"/>
              <a:t>RESEA Participant Selection &amp; Worker Profiling and Reemploy Services (WPRS)</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normAutofit lnSpcReduction="10000"/>
          </a:bodyPr>
          <a:lstStyle/>
          <a:p>
            <a:r>
              <a:rPr lang="en-US" dirty="0"/>
              <a:t>Flexible Targeting of  RESEA Services</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dirty="0"/>
              <a:t>FY 2020 Federal Appropriations allow states to identify target groups from recipients of regular UI benefits.</a:t>
            </a:r>
          </a:p>
          <a:p>
            <a:r>
              <a:rPr lang="en-US" dirty="0"/>
              <a:t>Flexibility to target claimants from a variety of backgrounds or lengths of time receiving UI benefits.</a:t>
            </a:r>
          </a:p>
          <a:p>
            <a:r>
              <a:rPr lang="en-US" dirty="0"/>
              <a:t>Targeted claimant population must be supported by local labor market information, economic trends, and other available data.</a:t>
            </a:r>
          </a:p>
          <a:p>
            <a:endParaRPr lang="en-US" dirty="0"/>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normAutofit/>
          </a:bodyPr>
          <a:lstStyle/>
          <a:p>
            <a:r>
              <a:rPr lang="en-US" dirty="0"/>
              <a:t>Intersection with WPRS</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p:txBody>
          <a:bodyPr/>
          <a:lstStyle/>
          <a:p>
            <a:r>
              <a:rPr lang="en-US" dirty="0"/>
              <a:t>WPRS remains a separate stand-alone program (Section 303(j),SSA). </a:t>
            </a:r>
          </a:p>
          <a:p>
            <a:r>
              <a:rPr lang="en-US" dirty="0"/>
              <a:t>RESEA States are subject to WPRS, if </a:t>
            </a:r>
          </a:p>
          <a:p>
            <a:pPr lvl="1"/>
            <a:r>
              <a:rPr lang="en-US" dirty="0"/>
              <a:t>RESEA services are not provided statewide; or</a:t>
            </a:r>
          </a:p>
          <a:p>
            <a:pPr lvl="1"/>
            <a:r>
              <a:rPr lang="en-US" dirty="0"/>
              <a:t>Method other than profiling is used for selection</a:t>
            </a:r>
          </a:p>
          <a:p>
            <a:r>
              <a:rPr lang="en-US" dirty="0"/>
              <a:t>States may serve a combination of target populations while still satisfying WPRS</a:t>
            </a:r>
          </a:p>
          <a:p>
            <a:pPr marL="0" indent="0">
              <a:buNone/>
            </a:pPr>
            <a:endParaRPr lang="en-US" dirty="0"/>
          </a:p>
        </p:txBody>
      </p:sp>
    </p:spTree>
    <p:extLst>
      <p:ext uri="{BB962C8B-B14F-4D97-AF65-F5344CB8AC3E}">
        <p14:creationId xmlns:p14="http://schemas.microsoft.com/office/powerpoint/2010/main" val="364313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Integration with Workforce Innovation and Opportunity Act</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fontScale="92500" lnSpcReduction="10000"/>
          </a:bodyPr>
          <a:lstStyle/>
          <a:p>
            <a:r>
              <a:rPr lang="en-US" dirty="0"/>
              <a:t>By applying for RESEA funding, states agree to integrate the RESEA program with WIOA, the Wagner-</a:t>
            </a:r>
            <a:r>
              <a:rPr lang="en-US" dirty="0" err="1"/>
              <a:t>Peyser</a:t>
            </a:r>
            <a:r>
              <a:rPr lang="en-US" dirty="0"/>
              <a:t> Act, and the workforce system broadly.</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RESEA participants must be co-enrolled in the State’s Wagner-</a:t>
            </a:r>
            <a:r>
              <a:rPr lang="en-US" dirty="0" err="1"/>
              <a:t>Peyser</a:t>
            </a:r>
            <a:r>
              <a:rPr lang="en-US" dirty="0"/>
              <a:t> Act-funded employment service</a:t>
            </a:r>
          </a:p>
          <a:p>
            <a:pPr lvl="1"/>
            <a:r>
              <a:rPr lang="en-US" dirty="0"/>
              <a:t>Co-enrollment in other programs should be considered, where appropriate</a:t>
            </a:r>
          </a:p>
          <a:p>
            <a:r>
              <a:rPr lang="en-US" dirty="0"/>
              <a:t>WIOA data will be used to assess the performance of the RESEA program. </a:t>
            </a:r>
          </a:p>
          <a:p>
            <a:pPr lvl="1"/>
            <a:r>
              <a:rPr lang="en-US" dirty="0"/>
              <a:t>Additional guidance on RESEA performance/outcome payments is forthcoming</a:t>
            </a:r>
          </a:p>
          <a:p>
            <a:pPr lvl="1"/>
            <a:r>
              <a:rPr lang="en-US" dirty="0"/>
              <a:t>RESEA participants must be identified in WIOA reports (PIRL element 401)</a:t>
            </a:r>
          </a:p>
          <a:p>
            <a:r>
              <a:rPr lang="en-US" dirty="0"/>
              <a:t>There is no merit-staffing requirements for RESEA service delivery staff</a:t>
            </a:r>
          </a:p>
          <a:p>
            <a:pPr lvl="1"/>
            <a:r>
              <a:rPr lang="en-US" dirty="0"/>
              <a:t>Eligibility determinations/redeterminations handled by UI merit staff</a:t>
            </a:r>
          </a:p>
          <a:p>
            <a:pPr lvl="1"/>
            <a:r>
              <a:rPr lang="en-US" dirty="0"/>
              <a:t>States are encouraged to review ES staffing flexibilities (</a:t>
            </a:r>
            <a:r>
              <a:rPr lang="en-US" dirty="0">
                <a:hlinkClick r:id="rId2"/>
              </a:rPr>
              <a:t>85 FR 592</a:t>
            </a:r>
            <a:r>
              <a:rPr lang="en-US" dirty="0"/>
              <a:t>) </a:t>
            </a:r>
          </a:p>
          <a:p>
            <a:pPr lvl="1"/>
            <a:endParaRPr lang="en-US" dirty="0"/>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08136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RESEA State Plan</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Summary of New Elements and Submission Instructions</a:t>
            </a:r>
          </a:p>
        </p:txBody>
      </p:sp>
    </p:spTree>
    <p:extLst>
      <p:ext uri="{BB962C8B-B14F-4D97-AF65-F5344CB8AC3E}">
        <p14:creationId xmlns:p14="http://schemas.microsoft.com/office/powerpoint/2010/main" val="31368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RESEA State Plan: Overview</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normAutofit/>
          </a:bodyPr>
          <a:lstStyle/>
          <a:p>
            <a:pPr algn="ctr"/>
            <a:r>
              <a:rPr lang="en-US" b="1" u="sng" dirty="0"/>
              <a:t>DUE: Monday, March 16, 2020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r>
              <a:rPr lang="en-US" dirty="0"/>
              <a:t>Submission of an RESEA state plan is required by Section 306(e), SSA </a:t>
            </a:r>
          </a:p>
          <a:p>
            <a:r>
              <a:rPr lang="en-US" dirty="0"/>
              <a:t>To streamline process a fillable template was developed:   </a:t>
            </a:r>
          </a:p>
          <a:p>
            <a:pPr lvl="1"/>
            <a:r>
              <a:rPr lang="en-US" dirty="0">
                <a:hlinkClick r:id="rId2"/>
              </a:rPr>
              <a:t>Attachment II</a:t>
            </a:r>
            <a:r>
              <a:rPr lang="en-US" dirty="0"/>
              <a:t> of FY 2020 operating guidance</a:t>
            </a:r>
          </a:p>
          <a:p>
            <a:pPr lvl="1"/>
            <a:r>
              <a:rPr lang="en-US" u="sng" dirty="0">
                <a:hlinkClick r:id="rId3"/>
              </a:rPr>
              <a:t>www.grants.gov</a:t>
            </a:r>
            <a:r>
              <a:rPr lang="en-US" dirty="0"/>
              <a:t>  Funding Opportunity Number “</a:t>
            </a:r>
            <a:r>
              <a:rPr lang="en-US" dirty="0">
                <a:hlinkClick r:id="rId4"/>
              </a:rPr>
              <a:t>ETA-UIPL-08-20</a:t>
            </a:r>
            <a:r>
              <a:rPr lang="en-US" dirty="0"/>
              <a:t>”</a:t>
            </a:r>
          </a:p>
          <a:p>
            <a:r>
              <a:rPr lang="en-US" dirty="0"/>
              <a:t>Template is based on previous “RESEA Grant Proposal Summary”</a:t>
            </a:r>
          </a:p>
          <a:p>
            <a:r>
              <a:rPr lang="en-US" dirty="0"/>
              <a:t>DOL will notify states </a:t>
            </a:r>
            <a:r>
              <a:rPr lang="en-US" u="sng" dirty="0"/>
              <a:t>by April 15, 2020</a:t>
            </a:r>
            <a:r>
              <a:rPr lang="en-US" dirty="0"/>
              <a:t> regarding status of state plan</a:t>
            </a:r>
          </a:p>
          <a:p>
            <a:pPr lvl="1"/>
            <a:r>
              <a:rPr lang="en-US" dirty="0"/>
              <a:t>States that are disapproved will be informed of the reasons for the disapproval and be provided an opportunity to submit a revised plan. </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205292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RESEA State Plan: New Elements </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p:txBody>
          <a:bodyPr>
            <a:normAutofit/>
          </a:bodyPr>
          <a:lstStyle/>
          <a:p>
            <a:r>
              <a:rPr lang="en-US" dirty="0"/>
              <a:t>Notification and Scheduling</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p:txBody>
          <a:bodyPr/>
          <a:lstStyle/>
          <a:p>
            <a:r>
              <a:rPr lang="en-US" b="1" dirty="0"/>
              <a:t>Element 24</a:t>
            </a:r>
            <a:r>
              <a:rPr lang="en-US" dirty="0"/>
              <a:t>: Proper Notification</a:t>
            </a:r>
          </a:p>
          <a:p>
            <a:pPr lvl="1"/>
            <a:r>
              <a:rPr lang="en-US" dirty="0"/>
              <a:t>Must be in clear and simple language</a:t>
            </a:r>
          </a:p>
          <a:p>
            <a:pPr lvl="1"/>
            <a:r>
              <a:rPr lang="en-US" dirty="0"/>
              <a:t>Include warnings to ensure individuals are fully aware of potential consequences </a:t>
            </a:r>
          </a:p>
          <a:p>
            <a:r>
              <a:rPr lang="en-US" b="1" dirty="0"/>
              <a:t>Element 25</a:t>
            </a:r>
            <a:r>
              <a:rPr lang="en-US" dirty="0"/>
              <a:t>: Reasonable Scheduling Accommodations</a:t>
            </a:r>
          </a:p>
          <a:p>
            <a:pPr lvl="1"/>
            <a:r>
              <a:rPr lang="en-US" dirty="0"/>
              <a:t>Intended to maximize participation </a:t>
            </a:r>
          </a:p>
          <a:p>
            <a:pPr lvl="1"/>
            <a:r>
              <a:rPr lang="en-US" dirty="0"/>
              <a:t>Ex. Self-scheduling, alternative locations, multiple appointment options, etc.  </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p:txBody>
          <a:bodyPr>
            <a:normAutofit lnSpcReduction="10000"/>
          </a:bodyPr>
          <a:lstStyle/>
          <a:p>
            <a:r>
              <a:rPr lang="en-US" dirty="0"/>
              <a:t>Activities Supporting  Statutory Purposes </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xfrm>
            <a:off x="6172200" y="1894987"/>
            <a:ext cx="5212080" cy="4199785"/>
          </a:xfrm>
        </p:spPr>
        <p:txBody>
          <a:bodyPr/>
          <a:lstStyle/>
          <a:p>
            <a:r>
              <a:rPr lang="en-US" b="1" dirty="0"/>
              <a:t>Element 27a</a:t>
            </a:r>
            <a:r>
              <a:rPr lang="en-US" dirty="0"/>
              <a:t>- Improve employment outcomes/reduce duration through employment</a:t>
            </a:r>
          </a:p>
          <a:p>
            <a:r>
              <a:rPr lang="en-US" b="1" dirty="0"/>
              <a:t>Element 27b</a:t>
            </a:r>
            <a:r>
              <a:rPr lang="en-US" dirty="0"/>
              <a:t>- Strengthen Program Integrity</a:t>
            </a:r>
          </a:p>
          <a:p>
            <a:r>
              <a:rPr lang="en-US" b="1" dirty="0"/>
              <a:t>Element 27c</a:t>
            </a:r>
            <a:r>
              <a:rPr lang="en-US" dirty="0"/>
              <a:t>- Alignment with vision of WIOA) </a:t>
            </a:r>
          </a:p>
          <a:p>
            <a:r>
              <a:rPr lang="en-US" b="1" dirty="0"/>
              <a:t>Element 27d- </a:t>
            </a:r>
            <a:r>
              <a:rPr lang="en-US" dirty="0"/>
              <a:t>Establish RESEA as an Entry-Point to Workforce System</a:t>
            </a:r>
          </a:p>
          <a:p>
            <a:endParaRPr lang="en-US" dirty="0"/>
          </a:p>
          <a:p>
            <a:endParaRPr lang="en-US" dirty="0"/>
          </a:p>
        </p:txBody>
      </p:sp>
    </p:spTree>
    <p:extLst>
      <p:ext uri="{BB962C8B-B14F-4D97-AF65-F5344CB8AC3E}">
        <p14:creationId xmlns:p14="http://schemas.microsoft.com/office/powerpoint/2010/main" val="146683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RESEA State Plan: New Elements </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Evidence-based Standards and Evaluation Requirements	</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7" y="1989878"/>
            <a:ext cx="4706247" cy="4199785"/>
          </a:xfrm>
        </p:spPr>
        <p:txBody>
          <a:bodyPr/>
          <a:lstStyle/>
          <a:p>
            <a:r>
              <a:rPr lang="en-US" sz="2000" b="1" dirty="0"/>
              <a:t>Element 28(a):  </a:t>
            </a:r>
            <a:r>
              <a:rPr lang="en-US" sz="2000" dirty="0"/>
              <a:t>How is the state satisfying the requirement to use grant funds only for interventions and service delivery strategies designed to reduce duration and improve employment outcomes?</a:t>
            </a:r>
          </a:p>
          <a:p>
            <a:pPr lvl="1"/>
            <a:r>
              <a:rPr lang="en-US" sz="1800" dirty="0"/>
              <a:t>Current evidence-base </a:t>
            </a:r>
          </a:p>
          <a:p>
            <a:r>
              <a:rPr lang="en-US" sz="2000" b="1" dirty="0"/>
              <a:t>Element 28(b):  </a:t>
            </a:r>
            <a:r>
              <a:rPr lang="en-US" sz="2000" dirty="0"/>
              <a:t>Are RESEA interventions or service delivery strategies used to implement the program without a high or moderate causal rating under evaluation?</a:t>
            </a:r>
          </a:p>
          <a:p>
            <a:pPr lvl="1"/>
            <a:r>
              <a:rPr lang="en-US" sz="1800" dirty="0"/>
              <a:t>Planned evaluation activities </a:t>
            </a:r>
          </a:p>
        </p:txBody>
      </p:sp>
      <p:pic>
        <p:nvPicPr>
          <p:cNvPr id="2" name="Picture 1"/>
          <p:cNvPicPr>
            <a:picLocks noChangeAspect="1"/>
          </p:cNvPicPr>
          <p:nvPr/>
        </p:nvPicPr>
        <p:blipFill>
          <a:blip r:embed="rId2"/>
          <a:stretch>
            <a:fillRect/>
          </a:stretch>
        </p:blipFill>
        <p:spPr>
          <a:xfrm>
            <a:off x="5325117" y="2245294"/>
            <a:ext cx="3151905" cy="4200508"/>
          </a:xfrm>
          <a:prstGeom prst="rect">
            <a:avLst/>
          </a:prstGeom>
        </p:spPr>
      </p:pic>
      <p:sp>
        <p:nvSpPr>
          <p:cNvPr id="7" name="Content Placeholder 5">
            <a:extLst>
              <a:ext uri="{FF2B5EF4-FFF2-40B4-BE49-F238E27FC236}">
                <a16:creationId xmlns:a16="http://schemas.microsoft.com/office/drawing/2014/main" id="{F5B89379-CC2D-4E48-8ADF-B69AB282013D}"/>
              </a:ext>
            </a:extLst>
          </p:cNvPr>
          <p:cNvSpPr txBox="1">
            <a:spLocks/>
          </p:cNvSpPr>
          <p:nvPr/>
        </p:nvSpPr>
        <p:spPr>
          <a:xfrm>
            <a:off x="5425039" y="1893800"/>
            <a:ext cx="4706247" cy="4199785"/>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2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0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18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Element 28(c): </a:t>
            </a:r>
            <a:r>
              <a:rPr lang="en-US" sz="2000" dirty="0"/>
              <a:t>Total funds that will be set aside for evaluations </a:t>
            </a:r>
          </a:p>
          <a:p>
            <a:pPr lvl="1"/>
            <a:r>
              <a:rPr lang="en-US" sz="1800" dirty="0"/>
              <a:t>Up to 10 percent of total grant award.   </a:t>
            </a:r>
          </a:p>
          <a:p>
            <a:r>
              <a:rPr lang="en-US" sz="2000" b="1" dirty="0"/>
              <a:t>Element 28(d):  </a:t>
            </a:r>
            <a:r>
              <a:rPr lang="en-US" sz="2000" dirty="0"/>
              <a:t>Insert a description of any reemployment activities and evaluations of reemployment interventions and service delivery strategies conducted in the prior Fiscal Year.</a:t>
            </a:r>
            <a:endParaRPr lang="en-US" sz="2000" b="1" dirty="0"/>
          </a:p>
        </p:txBody>
      </p:sp>
    </p:spTree>
    <p:extLst>
      <p:ext uri="{BB962C8B-B14F-4D97-AF65-F5344CB8AC3E}">
        <p14:creationId xmlns:p14="http://schemas.microsoft.com/office/powerpoint/2010/main" val="282417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RESEA State Plan</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Submission using Grants.gov</a:t>
            </a:r>
          </a:p>
        </p:txBody>
      </p:sp>
    </p:spTree>
    <p:extLst>
      <p:ext uri="{BB962C8B-B14F-4D97-AF65-F5344CB8AC3E}">
        <p14:creationId xmlns:p14="http://schemas.microsoft.com/office/powerpoint/2010/main" val="128639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Lawrence Burns</a:t>
            </a:r>
          </a:p>
          <a:p>
            <a:pPr lvl="1"/>
            <a:r>
              <a:rPr lang="en-US" dirty="0"/>
              <a:t>Reemployment Coordinator</a:t>
            </a:r>
          </a:p>
          <a:p>
            <a:pPr lvl="2"/>
            <a:r>
              <a:rPr lang="en-US" dirty="0"/>
              <a:t>Office of Unemployment Insurance</a:t>
            </a:r>
          </a:p>
          <a:p>
            <a:pPr lvl="2"/>
            <a:r>
              <a:rPr lang="en-US" dirty="0"/>
              <a:t>U.S. DOL/ETA</a:t>
            </a:r>
          </a:p>
        </p:txBody>
      </p:sp>
      <p:pic>
        <p:nvPicPr>
          <p:cNvPr id="3" name="Picture Placeholder 2"/>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709" t="2800" r="8303" b="3224"/>
          <a:stretch/>
        </p:blipFill>
        <p:spPr>
          <a:xfrm>
            <a:off x="1520687" y="2425997"/>
            <a:ext cx="1938129" cy="2235455"/>
          </a:xfrm>
        </p:spPr>
      </p:pic>
    </p:spTree>
    <p:extLst>
      <p:ext uri="{BB962C8B-B14F-4D97-AF65-F5344CB8AC3E}">
        <p14:creationId xmlns:p14="http://schemas.microsoft.com/office/powerpoint/2010/main" val="404930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1" y="0"/>
            <a:ext cx="9144000" cy="914400"/>
          </a:xfrm>
        </p:spPr>
        <p:txBody>
          <a:bodyPr>
            <a:normAutofit/>
          </a:bodyPr>
          <a:lstStyle/>
          <a:p>
            <a:r>
              <a:rPr lang="en-US" dirty="0"/>
              <a:t>Application Submission Process</a:t>
            </a:r>
          </a:p>
        </p:txBody>
      </p:sp>
      <p:sp>
        <p:nvSpPr>
          <p:cNvPr id="5" name="Slide Number Placeholder 4"/>
          <p:cNvSpPr>
            <a:spLocks noGrp="1"/>
          </p:cNvSpPr>
          <p:nvPr>
            <p:ph type="sldNum" sz="quarter" idx="4294967295"/>
          </p:nvPr>
        </p:nvSpPr>
        <p:spPr/>
        <p:txBody>
          <a:bodyPr/>
          <a:lstStyle/>
          <a:p>
            <a:fld id="{01723B91-CE10-4F20-890A-0852E2246859}" type="slidenum">
              <a:rPr lang="en-US" smtClean="0"/>
              <a:pPr/>
              <a:t>30</a:t>
            </a:fld>
            <a:endParaRPr lang="en-US" dirty="0"/>
          </a:p>
        </p:txBody>
      </p:sp>
      <p:sp>
        <p:nvSpPr>
          <p:cNvPr id="6" name="Content Placeholder 2"/>
          <p:cNvSpPr txBox="1">
            <a:spLocks/>
          </p:cNvSpPr>
          <p:nvPr/>
        </p:nvSpPr>
        <p:spPr>
          <a:xfrm>
            <a:off x="437322" y="1306287"/>
            <a:ext cx="10947356" cy="50500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fontAlgn="base">
              <a:spcBef>
                <a:spcPct val="0"/>
              </a:spcBef>
              <a:spcAft>
                <a:spcPct val="0"/>
              </a:spcAft>
              <a:buClr>
                <a:srgbClr val="002060"/>
              </a:buClr>
              <a:buSzPct val="70000"/>
              <a:buNone/>
              <a:defRPr/>
            </a:pPr>
            <a:r>
              <a:rPr lang="en-US" sz="2000" b="1" kern="0" dirty="0">
                <a:latin typeface="Arial" panose="020B0604020202020204" pitchFamily="34" charset="0"/>
                <a:cs typeface="Arial" panose="020B0604020202020204" pitchFamily="34" charset="0"/>
              </a:rPr>
              <a:t>Grants.gov Funding Opportunity Number:  ETA-UIPL-08-20</a:t>
            </a:r>
          </a:p>
          <a:p>
            <a:pPr marL="457200" lvl="1" indent="0" fontAlgn="base">
              <a:spcBef>
                <a:spcPct val="0"/>
              </a:spcBef>
              <a:spcAft>
                <a:spcPct val="0"/>
              </a:spcAft>
              <a:buClr>
                <a:srgbClr val="002060"/>
              </a:buClr>
              <a:buSzPct val="70000"/>
              <a:buNone/>
              <a:defRPr/>
            </a:pPr>
            <a:endParaRPr lang="en-US" sz="2000" kern="0" dirty="0">
              <a:latin typeface="Arial" panose="020B0604020202020204" pitchFamily="34" charset="0"/>
              <a:cs typeface="Arial" panose="020B0604020202020204" pitchFamily="34" charset="0"/>
            </a:endParaRPr>
          </a:p>
          <a:p>
            <a:pPr lvl="1" fontAlgn="base">
              <a:spcBef>
                <a:spcPct val="0"/>
              </a:spcBef>
              <a:spcAft>
                <a:spcPct val="0"/>
              </a:spcAft>
              <a:buClr>
                <a:srgbClr val="002060"/>
              </a:buClr>
              <a:buSzPct val="70000"/>
              <a:defRPr/>
            </a:pPr>
            <a:r>
              <a:rPr lang="en-US" sz="2000" kern="0" dirty="0">
                <a:latin typeface="Arial" panose="020B0604020202020204" pitchFamily="34" charset="0"/>
                <a:cs typeface="Arial" panose="020B0604020202020204" pitchFamily="34" charset="0"/>
              </a:rPr>
              <a:t>Applicant’s registration with the System for Award Management (SAM) must be active before an application can be submitted in Grants.gov.</a:t>
            </a:r>
          </a:p>
          <a:p>
            <a:pPr lvl="1" fontAlgn="base">
              <a:spcBef>
                <a:spcPct val="0"/>
              </a:spcBef>
              <a:spcAft>
                <a:spcPct val="0"/>
              </a:spcAft>
              <a:buClr>
                <a:srgbClr val="002060"/>
              </a:buClr>
              <a:buSzPct val="70000"/>
              <a:defRPr/>
            </a:pPr>
            <a:endParaRPr lang="en-US" sz="2000" kern="0" dirty="0">
              <a:latin typeface="Arial" panose="020B0604020202020204" pitchFamily="34" charset="0"/>
              <a:cs typeface="Arial" panose="020B0604020202020204" pitchFamily="34" charset="0"/>
            </a:endParaRPr>
          </a:p>
          <a:p>
            <a:pPr lvl="1" fontAlgn="base">
              <a:spcBef>
                <a:spcPct val="0"/>
              </a:spcBef>
              <a:spcAft>
                <a:spcPct val="0"/>
              </a:spcAft>
              <a:buClr>
                <a:srgbClr val="002060"/>
              </a:buClr>
              <a:buSzPct val="70000"/>
              <a:defRPr/>
            </a:pPr>
            <a:r>
              <a:rPr lang="en-US" sz="2000" kern="0" dirty="0">
                <a:solidFill>
                  <a:srgbClr val="000000"/>
                </a:solidFill>
                <a:latin typeface="Arial" panose="020B0604020202020204" pitchFamily="34" charset="0"/>
                <a:cs typeface="Arial" panose="020B0604020202020204" pitchFamily="34" charset="0"/>
              </a:rPr>
              <a:t>Applicants must register with Grants.gov to submit the required application package. </a:t>
            </a:r>
            <a:r>
              <a:rPr lang="en-US" sz="2000" kern="0" dirty="0">
                <a:solidFill>
                  <a:srgbClr val="000000"/>
                </a:solidFill>
                <a:latin typeface="Arial" panose="020B0604020202020204" pitchFamily="34" charset="0"/>
                <a:cs typeface="Arial" panose="020B0604020202020204" pitchFamily="34" charset="0"/>
                <a:hlinkClick r:id="rId3"/>
              </a:rPr>
              <a:t>https://www.grants.gov/web/grants/applicants/appy-for-grants.html</a:t>
            </a:r>
            <a:r>
              <a:rPr lang="en-US" sz="2000" kern="0" dirty="0">
                <a:solidFill>
                  <a:srgbClr val="000000"/>
                </a:solidFill>
                <a:latin typeface="Arial" panose="020B0604020202020204" pitchFamily="34" charset="0"/>
                <a:cs typeface="Arial" panose="020B0604020202020204" pitchFamily="34" charset="0"/>
              </a:rPr>
              <a:t>.</a:t>
            </a:r>
          </a:p>
          <a:p>
            <a:pPr marL="457200" lvl="1" indent="0" fontAlgn="base">
              <a:spcBef>
                <a:spcPct val="0"/>
              </a:spcBef>
              <a:spcAft>
                <a:spcPct val="0"/>
              </a:spcAft>
              <a:buClr>
                <a:srgbClr val="002060"/>
              </a:buClr>
              <a:buSzPct val="70000"/>
              <a:buNone/>
              <a:defRPr/>
            </a:pPr>
            <a:r>
              <a:rPr lang="en-US" sz="2000" kern="0" dirty="0">
                <a:solidFill>
                  <a:srgbClr val="000000"/>
                </a:solidFill>
                <a:latin typeface="Arial" panose="020B0604020202020204" pitchFamily="34" charset="0"/>
                <a:cs typeface="Arial" panose="020B0604020202020204" pitchFamily="34" charset="0"/>
              </a:rPr>
              <a:t>     </a:t>
            </a:r>
          </a:p>
          <a:p>
            <a:pPr marL="457200" lvl="1" indent="0" algn="ctr" fontAlgn="base">
              <a:spcBef>
                <a:spcPct val="0"/>
              </a:spcBef>
              <a:spcAft>
                <a:spcPct val="0"/>
              </a:spcAft>
              <a:buClr>
                <a:srgbClr val="002060"/>
              </a:buClr>
              <a:buSzPct val="70000"/>
              <a:buNone/>
              <a:defRPr/>
            </a:pPr>
            <a:r>
              <a:rPr lang="en-US" sz="2000" b="1" u="sng" kern="0" dirty="0">
                <a:solidFill>
                  <a:srgbClr val="000000"/>
                </a:solidFill>
                <a:latin typeface="Arial" panose="020B0604020202020204" pitchFamily="34" charset="0"/>
                <a:cs typeface="Arial" panose="020B0604020202020204" pitchFamily="34" charset="0"/>
              </a:rPr>
              <a:t>Please register early!    </a:t>
            </a:r>
          </a:p>
          <a:p>
            <a:pPr marL="457200" lvl="1" indent="0" fontAlgn="base">
              <a:spcBef>
                <a:spcPct val="0"/>
              </a:spcBef>
              <a:spcAft>
                <a:spcPct val="0"/>
              </a:spcAft>
              <a:buClr>
                <a:srgbClr val="002060"/>
              </a:buClr>
              <a:buSzPct val="70000"/>
              <a:buNone/>
              <a:defRPr/>
            </a:pPr>
            <a:r>
              <a:rPr lang="en-US" sz="2000" kern="0" dirty="0">
                <a:solidFill>
                  <a:srgbClr val="000000"/>
                </a:solidFill>
                <a:latin typeface="Arial" panose="020B0604020202020204" pitchFamily="34" charset="0"/>
                <a:cs typeface="Arial" panose="020B0604020202020204" pitchFamily="34" charset="0"/>
              </a:rPr>
              <a:t> </a:t>
            </a:r>
            <a:endParaRPr lang="en-US" sz="2000" b="1" kern="0" dirty="0">
              <a:solidFill>
                <a:srgbClr val="000000"/>
              </a:solidFill>
              <a:latin typeface="Arial" panose="020B0604020202020204" pitchFamily="34" charset="0"/>
              <a:cs typeface="Arial" panose="020B0604020202020204" pitchFamily="34" charset="0"/>
            </a:endParaRPr>
          </a:p>
          <a:p>
            <a:pPr lvl="1" fontAlgn="base">
              <a:spcBef>
                <a:spcPct val="0"/>
              </a:spcBef>
              <a:spcAft>
                <a:spcPct val="0"/>
              </a:spcAft>
              <a:buClr>
                <a:srgbClr val="002060"/>
              </a:buClr>
              <a:buSzPct val="70000"/>
              <a:defRPr/>
            </a:pPr>
            <a:r>
              <a:rPr lang="en-US" sz="2000" kern="0" dirty="0">
                <a:solidFill>
                  <a:srgbClr val="000000"/>
                </a:solidFill>
                <a:latin typeface="Arial" panose="020B0604020202020204" pitchFamily="34" charset="0"/>
                <a:cs typeface="Arial" panose="020B0604020202020204" pitchFamily="34" charset="0"/>
              </a:rPr>
              <a:t>Registration is a one time process, and applicants who already have a Grants.gov account do not need to register again.</a:t>
            </a:r>
          </a:p>
          <a:p>
            <a:pPr marL="0" indent="0" fontAlgn="base">
              <a:spcAft>
                <a:spcPct val="0"/>
              </a:spcAft>
              <a:buClr>
                <a:srgbClr val="660000"/>
              </a:buClr>
              <a:buSzPct val="70000"/>
              <a:buNone/>
              <a:defRPr/>
            </a:pPr>
            <a:endParaRPr lang="en-US" sz="2000" b="1" kern="0" dirty="0">
              <a:solidFill>
                <a:srgbClr val="420000">
                  <a:lumMod val="90000"/>
                  <a:lumOff val="10000"/>
                </a:srgbClr>
              </a:solidFill>
              <a:latin typeface="Calibri"/>
            </a:endParaRPr>
          </a:p>
        </p:txBody>
      </p:sp>
    </p:spTree>
    <p:extLst>
      <p:ext uri="{BB962C8B-B14F-4D97-AF65-F5344CB8AC3E}">
        <p14:creationId xmlns:p14="http://schemas.microsoft.com/office/powerpoint/2010/main" val="362728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726" y="-13033"/>
            <a:ext cx="9144000" cy="914400"/>
          </a:xfrm>
        </p:spPr>
        <p:txBody>
          <a:bodyPr>
            <a:normAutofit/>
          </a:bodyPr>
          <a:lstStyle/>
          <a:p>
            <a:r>
              <a:rPr lang="en-US" dirty="0"/>
              <a:t>RESEA State Plan Requirements</a:t>
            </a:r>
          </a:p>
        </p:txBody>
      </p:sp>
      <p:sp>
        <p:nvSpPr>
          <p:cNvPr id="3" name="Content Placeholder 2"/>
          <p:cNvSpPr>
            <a:spLocks noGrp="1"/>
          </p:cNvSpPr>
          <p:nvPr>
            <p:ph idx="1"/>
          </p:nvPr>
        </p:nvSpPr>
        <p:spPr>
          <a:xfrm>
            <a:off x="1740569" y="813094"/>
            <a:ext cx="8674769" cy="688160"/>
          </a:xfrm>
        </p:spPr>
        <p:txBody>
          <a:bodyPr>
            <a:normAutofit/>
          </a:bodyPr>
          <a:lstStyle/>
          <a:p>
            <a:pPr marL="0" indent="0" algn="ctr">
              <a:buNone/>
            </a:pPr>
            <a:endParaRPr lang="en-US" sz="2400" dirty="0"/>
          </a:p>
          <a:p>
            <a:endParaRPr lang="en-US" sz="3600" dirty="0"/>
          </a:p>
        </p:txBody>
      </p:sp>
      <p:sp>
        <p:nvSpPr>
          <p:cNvPr id="5" name="Slide Number Placeholder 4"/>
          <p:cNvSpPr>
            <a:spLocks noGrp="1"/>
          </p:cNvSpPr>
          <p:nvPr>
            <p:ph type="sldNum" sz="quarter" idx="4294967295"/>
          </p:nvPr>
        </p:nvSpPr>
        <p:spPr/>
        <p:txBody>
          <a:bodyPr/>
          <a:lstStyle/>
          <a:p>
            <a:fld id="{01723B91-CE10-4F20-890A-0852E2246859}" type="slidenum">
              <a:rPr lang="en-US" smtClean="0"/>
              <a:pPr/>
              <a:t>31</a:t>
            </a:fld>
            <a:endParaRPr lang="en-US" dirty="0"/>
          </a:p>
        </p:txBody>
      </p:sp>
      <p:sp>
        <p:nvSpPr>
          <p:cNvPr id="6" name="Content Placeholder 2"/>
          <p:cNvSpPr txBox="1">
            <a:spLocks/>
          </p:cNvSpPr>
          <p:nvPr/>
        </p:nvSpPr>
        <p:spPr>
          <a:xfrm>
            <a:off x="1043609" y="989640"/>
            <a:ext cx="10446026" cy="5232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ct val="0"/>
              </a:spcBef>
              <a:spcAft>
                <a:spcPct val="0"/>
              </a:spcAft>
              <a:buClr>
                <a:srgbClr val="002060"/>
              </a:buClr>
              <a:buSzPct val="70000"/>
              <a:buNone/>
              <a:defRPr/>
            </a:pPr>
            <a:r>
              <a:rPr lang="en-US" sz="2400" kern="0" dirty="0">
                <a:solidFill>
                  <a:srgbClr val="000000"/>
                </a:solidFill>
                <a:latin typeface="+mn-lt"/>
              </a:rPr>
              <a:t>A complete RESEA state plan package includes: </a:t>
            </a:r>
          </a:p>
          <a:p>
            <a:pPr marL="0" indent="0" algn="ctr" fontAlgn="base">
              <a:spcBef>
                <a:spcPct val="0"/>
              </a:spcBef>
              <a:spcAft>
                <a:spcPct val="0"/>
              </a:spcAft>
              <a:buClr>
                <a:srgbClr val="002060"/>
              </a:buClr>
              <a:buSzPct val="70000"/>
              <a:buNone/>
              <a:defRPr/>
            </a:pPr>
            <a:endParaRPr lang="en-US" sz="2400" kern="0" dirty="0">
              <a:solidFill>
                <a:srgbClr val="000000"/>
              </a:solidFill>
              <a:latin typeface="+mn-lt"/>
            </a:endParaRPr>
          </a:p>
          <a:p>
            <a:pPr marL="0" indent="0" algn="ctr" fontAlgn="base">
              <a:spcBef>
                <a:spcPct val="0"/>
              </a:spcBef>
              <a:spcAft>
                <a:spcPct val="0"/>
              </a:spcAft>
              <a:buClr>
                <a:srgbClr val="002060"/>
              </a:buClr>
              <a:buSzPct val="70000"/>
              <a:buNone/>
              <a:defRPr/>
            </a:pPr>
            <a:r>
              <a:rPr lang="en-US" sz="2400" b="1" kern="0" dirty="0">
                <a:solidFill>
                  <a:srgbClr val="000000"/>
                </a:solidFill>
                <a:latin typeface="+mn-lt"/>
                <a:cs typeface="Arial" panose="020B0604020202020204" pitchFamily="34" charset="0"/>
              </a:rPr>
              <a:t>1.  SF-424 Application for Federal Assistance</a:t>
            </a:r>
          </a:p>
          <a:p>
            <a:pPr marL="0" indent="0" algn="ctr" fontAlgn="base">
              <a:spcBef>
                <a:spcPct val="0"/>
              </a:spcBef>
              <a:spcAft>
                <a:spcPct val="0"/>
              </a:spcAft>
              <a:buClr>
                <a:srgbClr val="002060"/>
              </a:buClr>
              <a:buSzPct val="70000"/>
              <a:buNone/>
              <a:defRPr/>
            </a:pPr>
            <a:r>
              <a:rPr lang="en-US" sz="2400" b="1" kern="0" dirty="0">
                <a:solidFill>
                  <a:srgbClr val="000000"/>
                </a:solidFill>
                <a:latin typeface="+mn-lt"/>
                <a:cs typeface="Arial" panose="020B0604020202020204" pitchFamily="34" charset="0"/>
              </a:rPr>
              <a:t>        (</a:t>
            </a:r>
            <a:r>
              <a:rPr lang="en-US" sz="2400" kern="0" dirty="0">
                <a:solidFill>
                  <a:srgbClr val="000000"/>
                </a:solidFill>
                <a:latin typeface="+mn-lt"/>
                <a:cs typeface="Arial" panose="020B0604020202020204" pitchFamily="34" charset="0"/>
              </a:rPr>
              <a:t>OMB No. 4040-0004 – </a:t>
            </a:r>
            <a:r>
              <a:rPr lang="en-US" sz="2400" b="1" u="sng" kern="0" dirty="0">
                <a:solidFill>
                  <a:srgbClr val="000000"/>
                </a:solidFill>
                <a:latin typeface="+mn-lt"/>
                <a:cs typeface="Arial" panose="020B0604020202020204" pitchFamily="34" charset="0"/>
              </a:rPr>
              <a:t>Expiration Date 12/31/2022</a:t>
            </a:r>
            <a:r>
              <a:rPr lang="en-US" sz="2400" kern="0" dirty="0">
                <a:solidFill>
                  <a:srgbClr val="000000"/>
                </a:solidFill>
                <a:latin typeface="+mn-lt"/>
                <a:cs typeface="Arial" panose="020B0604020202020204" pitchFamily="34" charset="0"/>
              </a:rPr>
              <a:t>)</a:t>
            </a:r>
          </a:p>
          <a:p>
            <a:pPr marL="400050" lvl="1" indent="0" algn="ctr" fontAlgn="base">
              <a:spcBef>
                <a:spcPct val="0"/>
              </a:spcBef>
              <a:spcAft>
                <a:spcPct val="0"/>
              </a:spcAft>
              <a:buClr>
                <a:srgbClr val="002060"/>
              </a:buClr>
              <a:buSzPct val="70000"/>
              <a:buNone/>
              <a:defRPr/>
            </a:pPr>
            <a:endParaRPr lang="en-US" sz="2400" kern="0" dirty="0">
              <a:solidFill>
                <a:srgbClr val="000000"/>
              </a:solidFill>
              <a:latin typeface="+mn-lt"/>
              <a:cs typeface="Arial" panose="020B0604020202020204" pitchFamily="34" charset="0"/>
            </a:endParaRPr>
          </a:p>
          <a:p>
            <a:pPr marL="0" indent="0" algn="ctr" fontAlgn="base">
              <a:spcBef>
                <a:spcPct val="0"/>
              </a:spcBef>
              <a:spcAft>
                <a:spcPct val="0"/>
              </a:spcAft>
              <a:buClr>
                <a:srgbClr val="002060"/>
              </a:buClr>
              <a:buSzPct val="70000"/>
              <a:buNone/>
              <a:defRPr/>
            </a:pPr>
            <a:r>
              <a:rPr lang="en-US" sz="2400" b="1" kern="0" dirty="0">
                <a:solidFill>
                  <a:srgbClr val="000000"/>
                </a:solidFill>
                <a:latin typeface="+mn-lt"/>
                <a:cs typeface="Arial" panose="020B0604020202020204" pitchFamily="34" charset="0"/>
              </a:rPr>
              <a:t>2.  SF-424A Budget Information- Non-Construction Programs</a:t>
            </a:r>
            <a:endParaRPr lang="en-US" sz="2400" kern="0" dirty="0">
              <a:solidFill>
                <a:srgbClr val="000000"/>
              </a:solidFill>
              <a:latin typeface="+mn-lt"/>
              <a:cs typeface="Arial" panose="020B0604020202020204" pitchFamily="34" charset="0"/>
            </a:endParaRPr>
          </a:p>
          <a:p>
            <a:pPr marL="0" indent="0" algn="ctr">
              <a:buNone/>
            </a:pPr>
            <a:r>
              <a:rPr lang="en-US" sz="2400" kern="0" dirty="0">
                <a:solidFill>
                  <a:srgbClr val="000000"/>
                </a:solidFill>
                <a:latin typeface="+mn-lt"/>
                <a:cs typeface="Arial" panose="020B0604020202020204" pitchFamily="34" charset="0"/>
              </a:rPr>
              <a:t>        (OMB No. 4040-0006 – </a:t>
            </a:r>
            <a:r>
              <a:rPr lang="en-US" sz="2400" b="1" u="sng" kern="0" dirty="0">
                <a:solidFill>
                  <a:srgbClr val="000000"/>
                </a:solidFill>
                <a:latin typeface="+mn-lt"/>
                <a:cs typeface="Arial" panose="020B0604020202020204" pitchFamily="34" charset="0"/>
              </a:rPr>
              <a:t>Expiration Date 02/28/2022</a:t>
            </a:r>
            <a:r>
              <a:rPr lang="en-US" sz="2400" kern="0" dirty="0">
                <a:solidFill>
                  <a:srgbClr val="000000"/>
                </a:solidFill>
                <a:latin typeface="+mn-lt"/>
                <a:cs typeface="Arial" panose="020B0604020202020204" pitchFamily="34" charset="0"/>
              </a:rPr>
              <a:t>)</a:t>
            </a:r>
          </a:p>
          <a:p>
            <a:pPr marL="0" indent="0" algn="ctr" fontAlgn="base">
              <a:spcBef>
                <a:spcPct val="0"/>
              </a:spcBef>
              <a:spcAft>
                <a:spcPct val="0"/>
              </a:spcAft>
              <a:buClr>
                <a:srgbClr val="002060"/>
              </a:buClr>
              <a:buSzPct val="70000"/>
              <a:buNone/>
              <a:defRPr/>
            </a:pPr>
            <a:endParaRPr lang="en-US" sz="2400" kern="0" dirty="0">
              <a:solidFill>
                <a:srgbClr val="000000"/>
              </a:solidFill>
              <a:latin typeface="+mn-lt"/>
              <a:cs typeface="Arial" panose="020B0604020202020204" pitchFamily="34" charset="0"/>
            </a:endParaRPr>
          </a:p>
          <a:p>
            <a:pPr marL="0" indent="0" algn="ctr" fontAlgn="base">
              <a:spcBef>
                <a:spcPct val="0"/>
              </a:spcBef>
              <a:spcAft>
                <a:spcPct val="0"/>
              </a:spcAft>
              <a:buClr>
                <a:srgbClr val="002060"/>
              </a:buClr>
              <a:buSzPct val="70000"/>
              <a:buNone/>
              <a:defRPr/>
            </a:pPr>
            <a:r>
              <a:rPr lang="en-US" sz="2400" b="1" kern="0" dirty="0">
                <a:solidFill>
                  <a:srgbClr val="000000"/>
                </a:solidFill>
                <a:latin typeface="+mn-lt"/>
                <a:cs typeface="Arial" panose="020B0604020202020204" pitchFamily="34" charset="0"/>
              </a:rPr>
              <a:t>3. Current Indirect Cost Rate Agreement</a:t>
            </a:r>
          </a:p>
          <a:p>
            <a:pPr marL="0" indent="0" algn="ctr" fontAlgn="base">
              <a:spcBef>
                <a:spcPct val="0"/>
              </a:spcBef>
              <a:spcAft>
                <a:spcPct val="0"/>
              </a:spcAft>
              <a:buClr>
                <a:srgbClr val="002060"/>
              </a:buClr>
              <a:buSzPct val="70000"/>
              <a:buNone/>
              <a:defRPr/>
            </a:pPr>
            <a:r>
              <a:rPr lang="en-US" sz="2400" b="1" kern="0" dirty="0">
                <a:solidFill>
                  <a:srgbClr val="000000"/>
                </a:solidFill>
                <a:latin typeface="+mn-lt"/>
                <a:cs typeface="Arial" panose="020B0604020202020204" pitchFamily="34" charset="0"/>
              </a:rPr>
              <a:t>	</a:t>
            </a:r>
          </a:p>
          <a:p>
            <a:pPr marL="0" lvl="1" indent="0" algn="ctr" fontAlgn="base">
              <a:spcBef>
                <a:spcPct val="0"/>
              </a:spcBef>
              <a:spcAft>
                <a:spcPct val="0"/>
              </a:spcAft>
              <a:buClr>
                <a:srgbClr val="002060"/>
              </a:buClr>
              <a:buSzPct val="70000"/>
              <a:buNone/>
              <a:defRPr/>
            </a:pPr>
            <a:r>
              <a:rPr lang="en-US" sz="2400" b="1" kern="0" dirty="0">
                <a:solidFill>
                  <a:srgbClr val="000000"/>
                </a:solidFill>
                <a:latin typeface="+mn-lt"/>
                <a:cs typeface="Arial" panose="020B0604020202020204" pitchFamily="34" charset="0"/>
              </a:rPr>
              <a:t>4. “Elements of an Unemployment Insurance (UI) Reemployment Services and Eligibility Assessment (RESEA) Grant State Plan”  </a:t>
            </a:r>
            <a:r>
              <a:rPr lang="en-US" sz="2400" kern="0" dirty="0">
                <a:solidFill>
                  <a:srgbClr val="000000"/>
                </a:solidFill>
                <a:latin typeface="+mn-lt"/>
                <a:cs typeface="Arial" panose="020B0604020202020204" pitchFamily="34" charset="0"/>
              </a:rPr>
              <a:t>(Fillable PDF) </a:t>
            </a:r>
          </a:p>
          <a:p>
            <a:pPr marL="0" lvl="1" indent="0" algn="ctr" fontAlgn="base">
              <a:spcBef>
                <a:spcPct val="0"/>
              </a:spcBef>
              <a:spcAft>
                <a:spcPct val="0"/>
              </a:spcAft>
              <a:buClr>
                <a:srgbClr val="002060"/>
              </a:buClr>
              <a:buSzPct val="70000"/>
              <a:buNone/>
              <a:defRPr/>
            </a:pPr>
            <a:endParaRPr lang="en-US" sz="2000" kern="0" dirty="0">
              <a:solidFill>
                <a:srgbClr val="000000"/>
              </a:solidFill>
              <a:latin typeface="+mn-lt"/>
              <a:cs typeface="Arial" panose="020B0604020202020204" pitchFamily="34" charset="0"/>
            </a:endParaRPr>
          </a:p>
          <a:p>
            <a:pPr marL="469900" lvl="1" indent="-469900" fontAlgn="base">
              <a:spcBef>
                <a:spcPct val="0"/>
              </a:spcBef>
              <a:spcAft>
                <a:spcPct val="0"/>
              </a:spcAft>
              <a:buClr>
                <a:srgbClr val="002060"/>
              </a:buClr>
              <a:buSzPct val="70000"/>
              <a:buFont typeface="Wingdings" panose="05000000000000000000" pitchFamily="2" charset="2"/>
              <a:buChar char="q"/>
              <a:defRPr/>
            </a:pPr>
            <a:endParaRPr lang="en-US" sz="2400" kern="0" dirty="0">
              <a:solidFill>
                <a:srgbClr val="000000"/>
              </a:solidFill>
              <a:latin typeface="Arial" panose="020B0604020202020204" pitchFamily="34" charset="0"/>
              <a:cs typeface="Arial" panose="020B0604020202020204" pitchFamily="34" charset="0"/>
            </a:endParaRPr>
          </a:p>
          <a:p>
            <a:pPr marL="469900" lvl="1" indent="-469900" fontAlgn="base">
              <a:spcBef>
                <a:spcPct val="0"/>
              </a:spcBef>
              <a:spcAft>
                <a:spcPct val="0"/>
              </a:spcAft>
              <a:buClr>
                <a:srgbClr val="002060"/>
              </a:buClr>
              <a:buSzPct val="70000"/>
              <a:buFont typeface="Wingdings" panose="05000000000000000000" pitchFamily="2" charset="2"/>
              <a:buChar char="q"/>
              <a:defRPr/>
            </a:pPr>
            <a:endParaRPr lang="en-US" sz="2400" kern="0" dirty="0">
              <a:solidFill>
                <a:srgbClr val="000000"/>
              </a:solidFill>
              <a:latin typeface="Calibri"/>
            </a:endParaRPr>
          </a:p>
          <a:p>
            <a:pPr marL="469900" lvl="1" indent="-469900" fontAlgn="base">
              <a:spcBef>
                <a:spcPct val="0"/>
              </a:spcBef>
              <a:spcAft>
                <a:spcPct val="0"/>
              </a:spcAft>
              <a:buClr>
                <a:srgbClr val="002060"/>
              </a:buClr>
              <a:buSzPct val="70000"/>
              <a:buFont typeface="Wingdings" panose="05000000000000000000" pitchFamily="2" charset="2"/>
              <a:buChar char="q"/>
              <a:defRPr/>
            </a:pPr>
            <a:endParaRPr lang="en-US" sz="2400" kern="0" dirty="0">
              <a:solidFill>
                <a:srgbClr val="000000"/>
              </a:solidFill>
              <a:latin typeface="Calibri"/>
            </a:endParaRPr>
          </a:p>
          <a:p>
            <a:pPr marL="869950" lvl="2" indent="-469900" fontAlgn="base">
              <a:spcBef>
                <a:spcPct val="0"/>
              </a:spcBef>
              <a:spcAft>
                <a:spcPct val="0"/>
              </a:spcAft>
              <a:buClr>
                <a:srgbClr val="002060"/>
              </a:buClr>
              <a:buSzPct val="70000"/>
              <a:buFont typeface="Wingdings" panose="05000000000000000000" pitchFamily="2" charset="2"/>
              <a:buChar char="q"/>
              <a:defRPr/>
            </a:pPr>
            <a:endParaRPr lang="en-US" sz="2000" kern="0" dirty="0">
              <a:solidFill>
                <a:srgbClr val="000000"/>
              </a:solidFill>
              <a:latin typeface="Calibri"/>
            </a:endParaRPr>
          </a:p>
          <a:p>
            <a:pPr marL="0" indent="0" fontAlgn="base">
              <a:spcAft>
                <a:spcPct val="0"/>
              </a:spcAft>
              <a:buClr>
                <a:srgbClr val="660000"/>
              </a:buClr>
              <a:buSzPct val="70000"/>
              <a:buNone/>
              <a:defRPr/>
            </a:pPr>
            <a:endParaRPr lang="en-US" sz="2000" b="1" kern="0" dirty="0">
              <a:solidFill>
                <a:srgbClr val="420000">
                  <a:lumMod val="90000"/>
                  <a:lumOff val="10000"/>
                </a:srgbClr>
              </a:solidFill>
              <a:latin typeface="Calibri"/>
            </a:endParaRPr>
          </a:p>
        </p:txBody>
      </p:sp>
    </p:spTree>
    <p:extLst>
      <p:ext uri="{BB962C8B-B14F-4D97-AF65-F5344CB8AC3E}">
        <p14:creationId xmlns:p14="http://schemas.microsoft.com/office/powerpoint/2010/main" val="3484811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Errors</a:t>
            </a:r>
          </a:p>
        </p:txBody>
      </p:sp>
      <p:sp>
        <p:nvSpPr>
          <p:cNvPr id="3" name="Content Placeholder 2"/>
          <p:cNvSpPr>
            <a:spLocks noGrp="1"/>
          </p:cNvSpPr>
          <p:nvPr>
            <p:ph idx="1"/>
          </p:nvPr>
        </p:nvSpPr>
        <p:spPr>
          <a:xfrm>
            <a:off x="606287" y="550800"/>
            <a:ext cx="11062251" cy="5313287"/>
          </a:xfrm>
        </p:spPr>
        <p:txBody>
          <a:bodyPr>
            <a:normAutofit fontScale="85000" lnSpcReduction="20000"/>
          </a:bodyPr>
          <a:lstStyle/>
          <a:p>
            <a:pPr marL="0" indent="0" algn="ctr">
              <a:buNone/>
            </a:pPr>
            <a:endParaRPr lang="en-US" sz="2400" dirty="0">
              <a:solidFill>
                <a:srgbClr val="B52F33"/>
              </a:solidFill>
            </a:endParaRPr>
          </a:p>
          <a:p>
            <a:pPr marL="0" indent="0" algn="ctr">
              <a:buNone/>
            </a:pPr>
            <a:endParaRPr lang="en-US" sz="2800" dirty="0">
              <a:solidFill>
                <a:srgbClr val="B52F33"/>
              </a:solidFill>
            </a:endParaRPr>
          </a:p>
          <a:p>
            <a:pPr marL="0" indent="0">
              <a:buNone/>
            </a:pPr>
            <a:r>
              <a:rPr lang="en-US" sz="2800" b="1" dirty="0">
                <a:latin typeface="Arial" panose="020B0604020202020204" pitchFamily="34" charset="0"/>
                <a:cs typeface="Arial" panose="020B0604020202020204" pitchFamily="34" charset="0"/>
              </a:rPr>
              <a:t>SF-424: Application for Federal Assistance:</a:t>
            </a:r>
          </a:p>
          <a:p>
            <a:pPr marL="0" indent="0" algn="ctr">
              <a:buNone/>
            </a:pPr>
            <a:r>
              <a:rPr lang="en-US" sz="2800" kern="0" dirty="0">
                <a:latin typeface="Arial" panose="020B0604020202020204" pitchFamily="34" charset="0"/>
                <a:cs typeface="Arial" panose="020B0604020202020204" pitchFamily="34" charset="0"/>
              </a:rPr>
              <a:t>Do not submit expired forms—Check dates!</a:t>
            </a:r>
            <a:endParaRPr lang="en-US" sz="2800" dirty="0">
              <a:latin typeface="Arial" panose="020B0604020202020204" pitchFamily="34" charset="0"/>
              <a:cs typeface="Arial" panose="020B0604020202020204" pitchFamily="34" charset="0"/>
            </a:endParaRPr>
          </a:p>
          <a:p>
            <a:pPr marL="457200" lvl="1" indent="0" algn="ctr">
              <a:buNone/>
            </a:pPr>
            <a:endParaRPr lang="en-US" sz="2800" dirty="0">
              <a:solidFill>
                <a:schemeClr val="tx1"/>
              </a:solidFill>
              <a:latin typeface="Arial" panose="020B0604020202020204" pitchFamily="34" charset="0"/>
              <a:cs typeface="Arial" panose="020B0604020202020204" pitchFamily="34" charset="0"/>
            </a:endParaRPr>
          </a:p>
          <a:p>
            <a:pPr marL="457200" lvl="1" indent="0" algn="ctr">
              <a:buNone/>
            </a:pPr>
            <a:r>
              <a:rPr lang="en-US" sz="2800" dirty="0">
                <a:solidFill>
                  <a:schemeClr val="tx1"/>
                </a:solidFill>
                <a:latin typeface="Arial" panose="020B0604020202020204" pitchFamily="34" charset="0"/>
                <a:cs typeface="Arial" panose="020B0604020202020204" pitchFamily="34" charset="0"/>
              </a:rPr>
              <a:t>  Applicant must supply their Data Universal Numbering System </a:t>
            </a:r>
          </a:p>
          <a:p>
            <a:pPr marL="457200" lvl="1" indent="0" algn="ctr">
              <a:buNone/>
            </a:pPr>
            <a:r>
              <a:rPr lang="en-US" sz="2800" dirty="0">
                <a:solidFill>
                  <a:schemeClr val="tx1"/>
                </a:solidFill>
                <a:latin typeface="Arial" panose="020B0604020202020204" pitchFamily="34" charset="0"/>
                <a:cs typeface="Arial" panose="020B0604020202020204" pitchFamily="34" charset="0"/>
              </a:rPr>
              <a:t>    (D-U-N-S) on line 8c.</a:t>
            </a:r>
          </a:p>
          <a:p>
            <a:pPr lvl="1" algn="ctr"/>
            <a:endParaRPr lang="en-US" sz="2800" dirty="0">
              <a:solidFill>
                <a:schemeClr val="tx1"/>
              </a:solidFill>
              <a:latin typeface="Arial" panose="020B0604020202020204" pitchFamily="34" charset="0"/>
              <a:cs typeface="Arial" panose="020B0604020202020204" pitchFamily="34" charset="0"/>
            </a:endParaRPr>
          </a:p>
          <a:p>
            <a:pPr marL="400050" lvl="1" indent="0" algn="ctr" fontAlgn="base">
              <a:spcBef>
                <a:spcPct val="0"/>
              </a:spcBef>
              <a:spcAft>
                <a:spcPct val="0"/>
              </a:spcAft>
              <a:buClr>
                <a:srgbClr val="002060"/>
              </a:buClr>
              <a:buSzPct val="70000"/>
              <a:buNone/>
              <a:defRPr/>
            </a:pPr>
            <a:r>
              <a:rPr lang="en-US" sz="2800" kern="0" dirty="0">
                <a:solidFill>
                  <a:schemeClr val="tx1"/>
                </a:solidFill>
                <a:latin typeface="Arial" panose="020B0604020202020204" pitchFamily="34" charset="0"/>
                <a:cs typeface="Arial" panose="020B0604020202020204" pitchFamily="34" charset="0"/>
              </a:rPr>
              <a:t>     Include the announcement number “ETA-UIPL-08-20” on line 12</a:t>
            </a:r>
          </a:p>
          <a:p>
            <a:pPr marL="400050" lvl="1" indent="0" algn="ctr" fontAlgn="base">
              <a:spcBef>
                <a:spcPct val="0"/>
              </a:spcBef>
              <a:spcAft>
                <a:spcPct val="0"/>
              </a:spcAft>
              <a:buClr>
                <a:srgbClr val="002060"/>
              </a:buClr>
              <a:buSzPct val="70000"/>
              <a:buNone/>
              <a:defRPr/>
            </a:pPr>
            <a:r>
              <a:rPr lang="en-US" sz="2800" kern="0" dirty="0">
                <a:solidFill>
                  <a:schemeClr val="tx1"/>
                </a:solidFill>
                <a:latin typeface="Arial" panose="020B0604020202020204" pitchFamily="34" charset="0"/>
                <a:cs typeface="Arial" panose="020B0604020202020204" pitchFamily="34" charset="0"/>
              </a:rPr>
              <a:t>     Funding Opportunity Number.</a:t>
            </a:r>
          </a:p>
          <a:p>
            <a:pPr marL="400050" lvl="1" indent="0" algn="ctr" fontAlgn="base">
              <a:spcBef>
                <a:spcPct val="0"/>
              </a:spcBef>
              <a:spcAft>
                <a:spcPct val="0"/>
              </a:spcAft>
              <a:buClr>
                <a:srgbClr val="002060"/>
              </a:buClr>
              <a:buSzPct val="70000"/>
              <a:buNone/>
              <a:defRPr/>
            </a:pPr>
            <a:r>
              <a:rPr lang="en-US" sz="2800" kern="0" dirty="0">
                <a:solidFill>
                  <a:schemeClr val="tx1"/>
                </a:solidFill>
                <a:latin typeface="Arial" panose="020B0604020202020204" pitchFamily="34" charset="0"/>
                <a:cs typeface="Arial" panose="020B0604020202020204" pitchFamily="34" charset="0"/>
              </a:rPr>
              <a:t> </a:t>
            </a:r>
            <a:br>
              <a:rPr lang="en-US" sz="2800" kern="0" dirty="0">
                <a:solidFill>
                  <a:schemeClr val="tx1"/>
                </a:solidFill>
                <a:latin typeface="Arial" panose="020B0604020202020204" pitchFamily="34" charset="0"/>
                <a:cs typeface="Arial" panose="020B0604020202020204" pitchFamily="34" charset="0"/>
              </a:rPr>
            </a:br>
            <a:r>
              <a:rPr lang="en-US" sz="2800" kern="0" dirty="0">
                <a:solidFill>
                  <a:schemeClr val="tx1"/>
                </a:solidFill>
                <a:latin typeface="Arial" panose="020B0604020202020204" pitchFamily="34" charset="0"/>
                <a:cs typeface="Arial" panose="020B0604020202020204" pitchFamily="34" charset="0"/>
              </a:rPr>
              <a:t>     Provide the ENTIRE award amount on line 18. </a:t>
            </a:r>
          </a:p>
          <a:p>
            <a:pPr marL="400050" lvl="1" indent="0" algn="ctr" fontAlgn="base">
              <a:spcBef>
                <a:spcPct val="0"/>
              </a:spcBef>
              <a:spcAft>
                <a:spcPct val="0"/>
              </a:spcAft>
              <a:buClr>
                <a:srgbClr val="002060"/>
              </a:buClr>
              <a:buSzPct val="70000"/>
              <a:buNone/>
              <a:defRPr/>
            </a:pPr>
            <a:endParaRPr lang="en-US" sz="2800" kern="0" dirty="0">
              <a:solidFill>
                <a:srgbClr val="000000"/>
              </a:solidFill>
              <a:latin typeface="Arial" panose="020B0604020202020204" pitchFamily="34" charset="0"/>
              <a:cs typeface="Arial" panose="020B0604020202020204" pitchFamily="34" charset="0"/>
            </a:endParaRPr>
          </a:p>
          <a:p>
            <a:pPr marL="400050" lvl="1" indent="0" algn="ctr" fontAlgn="base">
              <a:spcBef>
                <a:spcPct val="0"/>
              </a:spcBef>
              <a:spcAft>
                <a:spcPct val="0"/>
              </a:spcAft>
              <a:buClr>
                <a:srgbClr val="002060"/>
              </a:buClr>
              <a:buSzPct val="70000"/>
              <a:buNone/>
              <a:defRPr/>
            </a:pPr>
            <a:r>
              <a:rPr lang="en-US" sz="2800" kern="0" dirty="0">
                <a:solidFill>
                  <a:srgbClr val="000000"/>
                </a:solidFill>
                <a:latin typeface="Arial" panose="020B0604020202020204" pitchFamily="34" charset="0"/>
                <a:cs typeface="Arial" panose="020B0604020202020204" pitchFamily="34" charset="0"/>
              </a:rPr>
              <a:t> </a:t>
            </a:r>
          </a:p>
          <a:p>
            <a:pPr marL="400050" lvl="1" indent="0" fontAlgn="base">
              <a:spcBef>
                <a:spcPct val="0"/>
              </a:spcBef>
              <a:spcAft>
                <a:spcPct val="0"/>
              </a:spcAft>
              <a:buClr>
                <a:srgbClr val="002060"/>
              </a:buClr>
              <a:buSzPct val="70000"/>
              <a:buNone/>
              <a:defRPr/>
            </a:pPr>
            <a:endParaRPr lang="en-US" sz="2600" kern="0" dirty="0">
              <a:solidFill>
                <a:srgbClr val="000000"/>
              </a:solidFill>
              <a:latin typeface="Arial" panose="020B0604020202020204" pitchFamily="34" charset="0"/>
              <a:cs typeface="Arial" panose="020B0604020202020204" pitchFamily="34" charset="0"/>
            </a:endParaRPr>
          </a:p>
          <a:p>
            <a:pPr marL="400050" lvl="1" indent="0" fontAlgn="base">
              <a:spcBef>
                <a:spcPct val="0"/>
              </a:spcBef>
              <a:spcAft>
                <a:spcPct val="0"/>
              </a:spcAft>
              <a:buClr>
                <a:srgbClr val="002060"/>
              </a:buClr>
              <a:buSzPct val="70000"/>
              <a:buNone/>
              <a:defRPr/>
            </a:pPr>
            <a:endParaRPr lang="en-US" sz="2600" kern="0" dirty="0">
              <a:solidFill>
                <a:srgbClr val="000000"/>
              </a:solidFill>
              <a:latin typeface="Arial" panose="020B0604020202020204" pitchFamily="34" charset="0"/>
              <a:cs typeface="Arial" panose="020B0604020202020204" pitchFamily="34" charset="0"/>
            </a:endParaRPr>
          </a:p>
          <a:p>
            <a:pPr marL="400050" lvl="1" indent="0" fontAlgn="base">
              <a:spcBef>
                <a:spcPct val="0"/>
              </a:spcBef>
              <a:spcAft>
                <a:spcPct val="0"/>
              </a:spcAft>
              <a:buClr>
                <a:srgbClr val="002060"/>
              </a:buClr>
              <a:buSzPct val="70000"/>
              <a:buNone/>
              <a:defRPr/>
            </a:pPr>
            <a:endParaRPr lang="en-US" sz="2600" kern="0" dirty="0">
              <a:solidFill>
                <a:srgbClr val="000000"/>
              </a:solidFill>
              <a:latin typeface="Arial" panose="020B0604020202020204" pitchFamily="34" charset="0"/>
              <a:cs typeface="Arial" panose="020B0604020202020204" pitchFamily="34" charset="0"/>
            </a:endParaRPr>
          </a:p>
          <a:p>
            <a:pPr marL="400050" lvl="1" indent="0" fontAlgn="base">
              <a:spcBef>
                <a:spcPct val="0"/>
              </a:spcBef>
              <a:spcAft>
                <a:spcPct val="0"/>
              </a:spcAft>
              <a:buClr>
                <a:srgbClr val="002060"/>
              </a:buClr>
              <a:buSzPct val="70000"/>
              <a:buNone/>
              <a:defRPr/>
            </a:pPr>
            <a:endParaRPr lang="en-US" kern="0" dirty="0">
              <a:solidFill>
                <a:srgbClr val="000000"/>
              </a:solidFill>
              <a:latin typeface="Calibri"/>
            </a:endParaRPr>
          </a:p>
          <a:p>
            <a:pPr marL="400050" lvl="1" indent="0" fontAlgn="base">
              <a:spcBef>
                <a:spcPct val="0"/>
              </a:spcBef>
              <a:spcAft>
                <a:spcPct val="0"/>
              </a:spcAft>
              <a:buClr>
                <a:srgbClr val="002060"/>
              </a:buClr>
              <a:buSzPct val="70000"/>
              <a:buNone/>
              <a:defRPr/>
            </a:pPr>
            <a:endParaRPr lang="en-US" kern="0" dirty="0">
              <a:solidFill>
                <a:srgbClr val="000000"/>
              </a:solidFill>
              <a:latin typeface="Calibri"/>
            </a:endParaRPr>
          </a:p>
          <a:p>
            <a:pPr marL="457200" lvl="1" indent="0">
              <a:buNone/>
            </a:pPr>
            <a:endParaRPr lang="en-US" dirty="0"/>
          </a:p>
        </p:txBody>
      </p:sp>
      <p:sp>
        <p:nvSpPr>
          <p:cNvPr id="5" name="Slide Number Placeholder 4"/>
          <p:cNvSpPr>
            <a:spLocks noGrp="1"/>
          </p:cNvSpPr>
          <p:nvPr>
            <p:ph type="sldNum" sz="quarter" idx="4294967295"/>
          </p:nvPr>
        </p:nvSpPr>
        <p:spPr/>
        <p:txBody>
          <a:bodyPr/>
          <a:lstStyle/>
          <a:p>
            <a:fld id="{01723B91-CE10-4F20-890A-0852E2246859}" type="slidenum">
              <a:rPr lang="en-US" smtClean="0"/>
              <a:pPr/>
              <a:t>32</a:t>
            </a:fld>
            <a:endParaRPr lang="en-US" dirty="0"/>
          </a:p>
        </p:txBody>
      </p:sp>
    </p:spTree>
    <p:extLst>
      <p:ext uri="{BB962C8B-B14F-4D97-AF65-F5344CB8AC3E}">
        <p14:creationId xmlns:p14="http://schemas.microsoft.com/office/powerpoint/2010/main" val="3708542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Please use chat feature to submit questions.</a:t>
            </a:r>
          </a:p>
          <a:p>
            <a:pPr lvl="1"/>
            <a:r>
              <a:rPr lang="en-US" dirty="0"/>
              <a:t>(We will address questions not answered today via a follow-up webinar or FAQ)</a:t>
            </a:r>
          </a:p>
        </p:txBody>
      </p:sp>
    </p:spTree>
    <p:extLst>
      <p:ext uri="{BB962C8B-B14F-4D97-AF65-F5344CB8AC3E}">
        <p14:creationId xmlns:p14="http://schemas.microsoft.com/office/powerpoint/2010/main" val="983620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Closing Thoughts</a:t>
            </a:r>
          </a:p>
        </p:txBody>
      </p:sp>
      <p:sp>
        <p:nvSpPr>
          <p:cNvPr id="7" name="Content Placeholder 2"/>
          <p:cNvSpPr txBox="1">
            <a:spLocks/>
          </p:cNvSpPr>
          <p:nvPr>
            <p:custDataLst>
              <p:tags r:id="rId3"/>
            </p:custDataLst>
          </p:nvPr>
        </p:nvSpPr>
        <p:spPr>
          <a:xfrm>
            <a:off x="4144651" y="2508250"/>
            <a:ext cx="5410200" cy="2070100"/>
          </a:xfrm>
          <a:prstGeom prst="rect">
            <a:avLst/>
          </a:prstGeom>
          <a:solidFill>
            <a:schemeClr val="bg1">
              <a:lumMod val="75000"/>
              <a:alpha val="85000"/>
            </a:schemeClr>
          </a:solidFill>
        </p:spPr>
        <p:txBody>
          <a:bodyPr vert="horz" lIns="91440" tIns="45720" rIns="91440" bIns="45720" rtlCol="0">
            <a:normAutofit fontScale="70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Gay Gilbert</a:t>
            </a:r>
          </a:p>
          <a:p>
            <a:pPr marL="0" indent="0">
              <a:buNone/>
            </a:pPr>
            <a:r>
              <a:rPr lang="en-US" dirty="0"/>
              <a:t>Administrator</a:t>
            </a:r>
          </a:p>
          <a:p>
            <a:pPr marL="0" indent="0">
              <a:buNone/>
            </a:pPr>
            <a:r>
              <a:rPr lang="en-US" dirty="0"/>
              <a:t>Office of Unemployment Insurance</a:t>
            </a:r>
          </a:p>
          <a:p>
            <a:pPr marL="0" indent="0">
              <a:buNone/>
            </a:pPr>
            <a:r>
              <a:rPr lang="en-US" dirty="0"/>
              <a:t>Employment &amp; Training Administration</a:t>
            </a:r>
          </a:p>
          <a:p>
            <a:pPr marL="0" indent="0">
              <a:buNone/>
            </a:pPr>
            <a:r>
              <a:rPr lang="en-US" dirty="0"/>
              <a:t>U.S. Department of Labor</a:t>
            </a:r>
          </a:p>
        </p:txBody>
      </p:sp>
      <p:sp>
        <p:nvSpPr>
          <p:cNvPr id="3" name="Slide Number Placeholder 2"/>
          <p:cNvSpPr>
            <a:spLocks noGrp="1"/>
          </p:cNvSpPr>
          <p:nvPr>
            <p:ph type="sldNum" sz="quarter" idx="4294967295"/>
            <p:custDataLst>
              <p:tags r:id="rId4"/>
            </p:custDataLst>
          </p:nvPr>
        </p:nvSpPr>
        <p:spPr>
          <a:xfrm>
            <a:off x="7848600" y="6416676"/>
            <a:ext cx="2133600" cy="365125"/>
          </a:xfrm>
          <a:prstGeom prst="rect">
            <a:avLst/>
          </a:prstGeom>
        </p:spPr>
        <p:txBody>
          <a:bodyPr/>
          <a:lstStyle/>
          <a:p>
            <a:fld id="{01723B91-CE10-4F20-890A-0852E2246859}" type="slidenum">
              <a:rPr lang="en-US" smtClean="0"/>
              <a:pPr/>
              <a:t>34</a:t>
            </a:fld>
            <a:endParaRPr lang="en-US" dirty="0"/>
          </a:p>
        </p:txBody>
      </p:sp>
      <p:pic>
        <p:nvPicPr>
          <p:cNvPr id="9" name="Picture 8"/>
          <p:cNvPicPr>
            <a:picLocks noChangeAspect="1"/>
          </p:cNvPicPr>
          <p:nvPr>
            <p:custDataLst>
              <p:tags r:id="rId5"/>
            </p:custDataLst>
          </p:nvPr>
        </p:nvPicPr>
        <p:blipFill>
          <a:blip r:embed="rId8"/>
          <a:stretch>
            <a:fillRect/>
          </a:stretch>
        </p:blipFill>
        <p:spPr>
          <a:xfrm>
            <a:off x="2270916" y="2362200"/>
            <a:ext cx="1615284" cy="2362200"/>
          </a:xfrm>
          <a:prstGeom prst="rect">
            <a:avLst/>
          </a:prstGeom>
          <a:effectLst>
            <a:softEdge rad="31750"/>
          </a:effectLst>
        </p:spPr>
      </p:pic>
    </p:spTree>
    <p:custDataLst>
      <p:tags r:id="rId1"/>
    </p:custDataLst>
    <p:extLst>
      <p:ext uri="{BB962C8B-B14F-4D97-AF65-F5344CB8AC3E}">
        <p14:creationId xmlns:p14="http://schemas.microsoft.com/office/powerpoint/2010/main" val="1453210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756171" y="284041"/>
            <a:ext cx="11081334" cy="786384"/>
          </a:xfrm>
        </p:spPr>
        <p:txBody>
          <a:bodyPr>
            <a:noAutofit/>
          </a:bodyPr>
          <a:lstStyle/>
          <a:p>
            <a:r>
              <a:rPr lang="en-US" sz="3600" dirty="0"/>
              <a:t>Resources: RESEA Landing Page</a:t>
            </a:r>
            <a:br>
              <a:rPr lang="en-US" sz="3600" dirty="0"/>
            </a:br>
            <a:endParaRPr lang="en-US" sz="3600" dirty="0"/>
          </a:p>
        </p:txBody>
      </p:sp>
      <p:pic>
        <p:nvPicPr>
          <p:cNvPr id="20" name="Content Placeholder 19"/>
          <p:cNvPicPr>
            <a:picLocks noGrp="1" noChangeAspect="1"/>
          </p:cNvPicPr>
          <p:nvPr>
            <p:ph idx="1"/>
          </p:nvPr>
        </p:nvPicPr>
        <p:blipFill>
          <a:blip r:embed="rId2"/>
          <a:stretch>
            <a:fillRect/>
          </a:stretch>
        </p:blipFill>
        <p:spPr>
          <a:xfrm>
            <a:off x="5827617" y="1080364"/>
            <a:ext cx="7113131" cy="4664453"/>
          </a:xfrm>
          <a:prstGeom prst="rect">
            <a:avLst/>
          </a:prstGeom>
        </p:spPr>
      </p:pic>
      <p:sp>
        <p:nvSpPr>
          <p:cNvPr id="5" name="Slide Number Placeholder 4"/>
          <p:cNvSpPr>
            <a:spLocks noGrp="1"/>
          </p:cNvSpPr>
          <p:nvPr>
            <p:ph type="sldNum" sz="quarter" idx="10"/>
          </p:nvPr>
        </p:nvSpPr>
        <p:spPr/>
        <p:txBody>
          <a:bodyPr/>
          <a:lstStyle/>
          <a:p>
            <a:fld id="{706D636C-90A3-4979-BA37-BAB384B22101}" type="slidenum">
              <a:rPr lang="en-US" smtClean="0"/>
              <a:pPr/>
              <a:t>35</a:t>
            </a:fld>
            <a:endParaRPr lang="en-US"/>
          </a:p>
        </p:txBody>
      </p:sp>
      <p:sp>
        <p:nvSpPr>
          <p:cNvPr id="3" name="TextBox 2"/>
          <p:cNvSpPr txBox="1"/>
          <p:nvPr/>
        </p:nvSpPr>
        <p:spPr>
          <a:xfrm>
            <a:off x="516835" y="1331843"/>
            <a:ext cx="5009321" cy="3785652"/>
          </a:xfrm>
          <a:prstGeom prst="rect">
            <a:avLst/>
          </a:prstGeom>
          <a:noFill/>
        </p:spPr>
        <p:txBody>
          <a:bodyPr wrap="square" rtlCol="0">
            <a:spAutoFit/>
          </a:bodyPr>
          <a:lstStyle/>
          <a:p>
            <a:r>
              <a:rPr lang="en-US" sz="2000" dirty="0"/>
              <a:t>The new “RESEA Landing Page” is hosted on the Reemployment Connections Resource Page (</a:t>
            </a:r>
            <a:r>
              <a:rPr lang="en-US" sz="2000" dirty="0">
                <a:hlinkClick r:id="rId3"/>
              </a:rPr>
              <a:t>https://rc.workforcegps.org/</a:t>
            </a:r>
            <a:r>
              <a:rPr lang="en-US" sz="2000" dirty="0"/>
              <a:t> ) and serves as a comprehensive location for information to support states with all components of the RESEA program. </a:t>
            </a:r>
          </a:p>
          <a:p>
            <a:endParaRPr lang="en-US" sz="2000" dirty="0"/>
          </a:p>
          <a:p>
            <a:r>
              <a:rPr lang="en-US" sz="2000" dirty="0"/>
              <a:t>The landing page can be accessed directly at: </a:t>
            </a:r>
            <a:r>
              <a:rPr lang="en-US" sz="2000" dirty="0">
                <a:hlinkClick r:id="rId4"/>
              </a:rPr>
              <a:t>https://rc.workforcegps.org/resources/RESEA</a:t>
            </a:r>
            <a:r>
              <a:rPr lang="en-US" sz="2000" dirty="0"/>
              <a:t> </a:t>
            </a:r>
          </a:p>
          <a:p>
            <a:endParaRPr lang="en-US" sz="2000" dirty="0"/>
          </a:p>
          <a:p>
            <a:r>
              <a:rPr lang="en-US" sz="2000" dirty="0"/>
              <a:t>Please visit, bookmark, and check often for new resources!</a:t>
            </a:r>
          </a:p>
        </p:txBody>
      </p:sp>
    </p:spTree>
    <p:extLst>
      <p:ext uri="{BB962C8B-B14F-4D97-AF65-F5344CB8AC3E}">
        <p14:creationId xmlns:p14="http://schemas.microsoft.com/office/powerpoint/2010/main" val="3166063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 RESEA Evaluations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387431" y="714995"/>
            <a:ext cx="4772890" cy="6143005"/>
          </a:xfrm>
        </p:spPr>
        <p:txBody>
          <a:bodyPr/>
          <a:lstStyle/>
          <a:p>
            <a:pPr marL="0" indent="0">
              <a:buNone/>
            </a:pPr>
            <a:endParaRPr lang="en-US" sz="1800" u="sng" dirty="0"/>
          </a:p>
          <a:p>
            <a:r>
              <a:rPr lang="en-US" sz="1800" u="sng" dirty="0"/>
              <a:t>Joint Guidance</a:t>
            </a:r>
            <a:r>
              <a:rPr lang="en-US" sz="1800" dirty="0"/>
              <a:t>:  </a:t>
            </a:r>
            <a:r>
              <a:rPr lang="en-US" sz="1800" i="1" dirty="0"/>
              <a:t>Expectations for States Implementing the RESEA Program Requirements for Conducting Evaluations and Building Program Evidence </a:t>
            </a:r>
          </a:p>
          <a:p>
            <a:pPr lvl="1"/>
            <a:endParaRPr lang="en-US" dirty="0">
              <a:hlinkClick r:id="rId2"/>
            </a:endParaRPr>
          </a:p>
          <a:p>
            <a:pPr lvl="1"/>
            <a:r>
              <a:rPr lang="en-US" dirty="0">
                <a:hlinkClick r:id="rId2"/>
              </a:rPr>
              <a:t>TEGL 06-19</a:t>
            </a:r>
            <a:r>
              <a:rPr lang="en-US" dirty="0"/>
              <a:t> and </a:t>
            </a:r>
            <a:r>
              <a:rPr lang="en-US" dirty="0">
                <a:hlinkClick r:id="rId3"/>
              </a:rPr>
              <a:t>UIPL 01-20</a:t>
            </a:r>
            <a:r>
              <a:rPr lang="en-US" dirty="0"/>
              <a:t> Published October 31, 2019 </a:t>
            </a:r>
          </a:p>
          <a:p>
            <a:pPr lvl="1"/>
            <a:endParaRPr lang="en-US" dirty="0"/>
          </a:p>
          <a:p>
            <a:pPr lvl="1"/>
            <a:r>
              <a:rPr lang="en-US" dirty="0"/>
              <a:t>Webinar recording: </a:t>
            </a:r>
          </a:p>
          <a:p>
            <a:pPr lvl="1"/>
            <a:r>
              <a:rPr lang="en-US" dirty="0">
                <a:hlinkClick r:id="rId4"/>
              </a:rPr>
              <a:t>https://www.workforcegps.org/events/2019/10/22/15/22/RESEA-Overview-of-Evaluation-and-Evidence-Requirements</a:t>
            </a:r>
            <a:endParaRPr lang="en-US" sz="1800"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5035140" y="658801"/>
            <a:ext cx="6349538" cy="5015820"/>
          </a:xfrm>
        </p:spPr>
        <p:txBody>
          <a:bodyPr/>
          <a:lstStyle/>
          <a:p>
            <a:pPr marL="0" lvl="1">
              <a:spcBef>
                <a:spcPts val="1800"/>
              </a:spcBef>
              <a:buClr>
                <a:schemeClr val="accent2"/>
              </a:buClr>
            </a:pPr>
            <a:endParaRPr lang="en-US" sz="2200" dirty="0">
              <a:solidFill>
                <a:schemeClr val="tx1"/>
              </a:solidFill>
              <a:latin typeface="+mn-lt"/>
            </a:endParaRPr>
          </a:p>
          <a:p>
            <a:pPr lvl="1" indent="-228600">
              <a:spcBef>
                <a:spcPts val="1800"/>
              </a:spcBef>
              <a:buClr>
                <a:schemeClr val="accent2"/>
              </a:buClr>
              <a:buFont typeface="Wingdings 3" panose="05040102010807070707" pitchFamily="18" charset="2"/>
              <a:buChar char=""/>
            </a:pPr>
            <a:r>
              <a:rPr lang="en-US" dirty="0">
                <a:solidFill>
                  <a:schemeClr val="tx1"/>
                </a:solidFill>
                <a:latin typeface="+mn-lt"/>
              </a:rPr>
              <a:t>WIOA Evaluation Toolkit: Key Elements for State Workforce Agencies</a:t>
            </a:r>
          </a:p>
          <a:p>
            <a:pPr lvl="1"/>
            <a:r>
              <a:rPr lang="en-US" dirty="0"/>
              <a:t>This toolkit is provides a basic overview of evaluation elements for WIOA program management purposes and a two-part quick action planner to assess evaluation readiness.</a:t>
            </a:r>
          </a:p>
          <a:p>
            <a:pPr lvl="2"/>
            <a:r>
              <a:rPr lang="en-US" dirty="0">
                <a:hlinkClick r:id="rId5"/>
              </a:rPr>
              <a:t>https://evalhub.workforcegps.org/-/media/Global-Site/Content/ETA-Webinars/2018/10---October/20181002_An_Evaluation_Readiness_Assessment/WIOA-Evaluation-Toolkit-for-States-as-of-July-2018.ashx</a:t>
            </a:r>
            <a:endParaRPr lang="en-US" dirty="0"/>
          </a:p>
          <a:p>
            <a:pPr lvl="2"/>
            <a:endParaRPr lang="en-US" dirty="0"/>
          </a:p>
          <a:p>
            <a:r>
              <a:rPr lang="en-US" sz="1800" dirty="0"/>
              <a:t>WorkforceGPS Evaluation and Research Hub </a:t>
            </a:r>
          </a:p>
          <a:p>
            <a:pPr lvl="1"/>
            <a:r>
              <a:rPr lang="en-US" dirty="0"/>
              <a:t>This page provides links to a broader set of more general evaluation resources.</a:t>
            </a:r>
          </a:p>
          <a:p>
            <a:pPr lvl="2"/>
            <a:r>
              <a:rPr lang="en-US" dirty="0">
                <a:hlinkClick r:id="rId6"/>
              </a:rPr>
              <a:t>https://evalhub.workforcegps.org/about </a:t>
            </a:r>
            <a:endParaRPr lang="en-US" dirty="0"/>
          </a:p>
          <a:p>
            <a:pPr lvl="2"/>
            <a:endParaRPr lang="en-US" dirty="0"/>
          </a:p>
          <a:p>
            <a:pPr marL="228600" lvl="2" indent="0">
              <a:buNone/>
            </a:pPr>
            <a:endParaRPr lang="en-US" dirty="0"/>
          </a:p>
        </p:txBody>
      </p:sp>
    </p:spTree>
    <p:extLst>
      <p:ext uri="{BB962C8B-B14F-4D97-AF65-F5344CB8AC3E}">
        <p14:creationId xmlns:p14="http://schemas.microsoft.com/office/powerpoint/2010/main" val="40120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normAutofit fontScale="90000"/>
          </a:bodyPr>
          <a:lstStyle/>
          <a:p>
            <a:r>
              <a:rPr lang="en-US" dirty="0"/>
              <a:t>Resources: Clearinghouse for Labor Evaluation and Research (CLEAR)</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CLEAR RESEA Tab </a:t>
            </a:r>
          </a:p>
          <a:p>
            <a:pPr lvl="1"/>
            <a:r>
              <a:rPr lang="en-US" dirty="0"/>
              <a:t>This page lists RESEA-related evidence resources, including RESEA intervention ratings.</a:t>
            </a:r>
          </a:p>
          <a:p>
            <a:pPr lvl="2"/>
            <a:r>
              <a:rPr lang="en-US" dirty="0">
                <a:hlinkClick r:id="rId2"/>
              </a:rPr>
              <a:t>https://clear.dol.gov/reemployment-services-and-eligibility-assessments-resea</a:t>
            </a:r>
            <a:endParaRPr lang="en-US" dirty="0"/>
          </a:p>
          <a:p>
            <a:r>
              <a:rPr lang="en-US" dirty="0"/>
              <a:t>CLEAR Reemployment Synthesis </a:t>
            </a:r>
          </a:p>
          <a:p>
            <a:pPr lvl="1"/>
            <a:r>
              <a:rPr lang="en-US" dirty="0"/>
              <a:t>This document describes reemployment interventions whose impacts have been evaluated, and the findings of those impact studies.</a:t>
            </a:r>
          </a:p>
          <a:p>
            <a:pPr lvl="2"/>
            <a:r>
              <a:rPr lang="en-US" dirty="0">
                <a:hlinkClick r:id="rId2"/>
              </a:rPr>
              <a:t>https://clear.dol.gov/reemployment-services-and-eligibility-assessments-resea</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CLEAR Causal Evidence Guidelines, Version 2.1 </a:t>
            </a:r>
          </a:p>
          <a:p>
            <a:pPr lvl="1"/>
            <a:r>
              <a:rPr lang="en-US" dirty="0"/>
              <a:t>This document describes  the Clearinghouse for Labor Evaluation and Research (CLEAR) guidelines for rating the strength of causal evidence presented in causal studies.</a:t>
            </a:r>
          </a:p>
          <a:p>
            <a:pPr lvl="2"/>
            <a:r>
              <a:rPr lang="en-US" dirty="0"/>
              <a:t>https://clear.dol.gov/sites/default/files/CLEAR_EvidenceGuidelines_V2.1_0.pdf</a:t>
            </a:r>
          </a:p>
          <a:p>
            <a:r>
              <a:rPr lang="en-US" dirty="0"/>
              <a:t>CLEAR Guidelines for Reviewing Implementation Studies </a:t>
            </a:r>
          </a:p>
          <a:p>
            <a:pPr lvl="1"/>
            <a:r>
              <a:rPr lang="en-US" dirty="0"/>
              <a:t>This document describes  the Clearinghouse for Labor Evaluation and Research (CLEAR) guidelines for reviewing the technical qualities of and findings from implementation studies.</a:t>
            </a:r>
          </a:p>
          <a:p>
            <a:pPr lvl="2"/>
            <a:r>
              <a:rPr lang="en-US" dirty="0">
                <a:hlinkClick r:id="rId3"/>
              </a:rPr>
              <a:t>https://clear.dol.gov/reference-documents/clearinghouse-labor-evaluation-and-research-clear-guidelines-reviewing-0</a:t>
            </a:r>
          </a:p>
        </p:txBody>
      </p:sp>
    </p:spTree>
    <p:extLst>
      <p:ext uri="{BB962C8B-B14F-4D97-AF65-F5344CB8AC3E}">
        <p14:creationId xmlns:p14="http://schemas.microsoft.com/office/powerpoint/2010/main" val="1637531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38</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normAutofit fontScale="90000"/>
          </a:bodyPr>
          <a:lstStyle/>
          <a:p>
            <a:r>
              <a:rPr lang="en-US" dirty="0"/>
              <a:t>Evaluation Resources:  Technical Assistance Webinar Series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hlinkClick r:id="rId2"/>
              </a:rPr>
              <a:t>Evaluating RESEA: How Does it Help My State and Where Do We Start?</a:t>
            </a:r>
            <a:r>
              <a:rPr lang="en-US" dirty="0"/>
              <a:t> </a:t>
            </a:r>
          </a:p>
          <a:p>
            <a:r>
              <a:rPr lang="en-US" dirty="0">
                <a:hlinkClick r:id="rId3"/>
              </a:rPr>
              <a:t>What Evaluation Designs are Right for My State?</a:t>
            </a:r>
            <a:r>
              <a:rPr lang="en-US" dirty="0"/>
              <a:t> </a:t>
            </a:r>
          </a:p>
          <a:p>
            <a:r>
              <a:rPr lang="en-US" dirty="0">
                <a:hlinkClick r:id="rId4"/>
              </a:rPr>
              <a:t>What Evaluation Details Do I Need for a Plan and How Long will it Take? </a:t>
            </a:r>
          </a:p>
          <a:p>
            <a:r>
              <a:rPr lang="en-US" dirty="0">
                <a:hlinkClick r:id="rId5"/>
              </a:rPr>
              <a:t>Procuring and Selecting an Independent Evaluator.</a:t>
            </a:r>
            <a:r>
              <a:rPr lang="en-US" dirty="0"/>
              <a:t> </a:t>
            </a:r>
          </a:p>
          <a:p>
            <a:r>
              <a:rPr lang="en-US" dirty="0">
                <a:hlinkClick r:id="rId6"/>
              </a:rPr>
              <a:t>Using the Clearinghouse for Labor Evaluation and Research (CLEAR) - A Demonstration</a:t>
            </a:r>
            <a:r>
              <a:rPr lang="en-US" dirty="0"/>
              <a:t>. </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u="sng" dirty="0">
                <a:hlinkClick r:id="rId7"/>
              </a:rPr>
              <a:t>Assessing Data for Evaluation</a:t>
            </a:r>
            <a:r>
              <a:rPr lang="en-US" dirty="0"/>
              <a:t>. </a:t>
            </a:r>
          </a:p>
          <a:p>
            <a:r>
              <a:rPr lang="en-US" u="sng" dirty="0">
                <a:hlinkClick r:id="rId8"/>
              </a:rPr>
              <a:t>De-Mystifying Random Assignment</a:t>
            </a:r>
            <a:r>
              <a:rPr lang="en-US" dirty="0"/>
              <a:t>. </a:t>
            </a:r>
          </a:p>
          <a:p>
            <a:r>
              <a:rPr lang="en-US" dirty="0">
                <a:hlinkClick r:id="rId9"/>
              </a:rPr>
              <a:t>Evaluations Using Your Existing Administrative Data: Quasi-Experimental Designs</a:t>
            </a:r>
            <a:r>
              <a:rPr lang="en-US" dirty="0"/>
              <a:t>. </a:t>
            </a:r>
          </a:p>
          <a:p>
            <a:r>
              <a:rPr lang="en-US" dirty="0">
                <a:hlinkClick r:id="rId10"/>
              </a:rPr>
              <a:t>Implementation Studies</a:t>
            </a:r>
            <a:r>
              <a:rPr lang="en-US" dirty="0"/>
              <a:t>. </a:t>
            </a:r>
          </a:p>
          <a:p>
            <a:r>
              <a:rPr lang="en-US" dirty="0">
                <a:hlinkClick r:id="rId11"/>
              </a:rPr>
              <a:t>Forming Consortia to Evaluate RESEA Programs</a:t>
            </a:r>
            <a:endParaRPr lang="en-US" dirty="0"/>
          </a:p>
          <a:p>
            <a:r>
              <a:rPr lang="en-US" dirty="0">
                <a:hlinkClick r:id="rId12"/>
              </a:rPr>
              <a:t>Evaluation Information and Resources for RESEA Programs</a:t>
            </a:r>
            <a:endParaRPr lang="en-US" dirty="0"/>
          </a:p>
          <a:p>
            <a:endParaRPr lang="en-US" dirty="0"/>
          </a:p>
          <a:p>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750706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39</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Lawrence Burns</a:t>
            </a:r>
          </a:p>
          <a:p>
            <a:pPr lvl="1"/>
            <a:r>
              <a:rPr lang="en-US" dirty="0"/>
              <a:t>Reemployment Coordinator</a:t>
            </a:r>
          </a:p>
          <a:p>
            <a:pPr lvl="2"/>
            <a:r>
              <a:rPr lang="en-US" dirty="0"/>
              <a:t>Office of Unemployment Insurance</a:t>
            </a:r>
          </a:p>
          <a:p>
            <a:pPr lvl="3"/>
            <a:r>
              <a:rPr lang="en-US" dirty="0"/>
              <a:t>Burns.Lawrence@dol.gov</a:t>
            </a:r>
          </a:p>
          <a:p>
            <a:r>
              <a:rPr lang="en-US" dirty="0"/>
              <a:t>Chanta Ferrell</a:t>
            </a:r>
          </a:p>
          <a:p>
            <a:pPr lvl="1"/>
            <a:r>
              <a:rPr lang="en-US" dirty="0"/>
              <a:t>Grants Management Specialist</a:t>
            </a:r>
          </a:p>
          <a:p>
            <a:pPr lvl="2"/>
            <a:r>
              <a:rPr lang="en-US" dirty="0"/>
              <a:t>Office of Grants Management </a:t>
            </a:r>
          </a:p>
          <a:p>
            <a:pPr lvl="3"/>
            <a:r>
              <a:rPr lang="en-US" dirty="0">
                <a:hlinkClick r:id="rId2"/>
              </a:rPr>
              <a:t>Ferrell.chanta@dol.gov</a:t>
            </a:r>
            <a:endParaRPr lang="en-US" dirty="0"/>
          </a:p>
          <a:p>
            <a:pPr>
              <a:spcBef>
                <a:spcPts val="2400"/>
              </a:spcBef>
            </a:pPr>
            <a:r>
              <a:rPr lang="en-US" sz="1800" dirty="0"/>
              <a:t>RESEA </a:t>
            </a:r>
            <a:r>
              <a:rPr lang="en-US" sz="1800" dirty="0" err="1"/>
              <a:t>Eval</a:t>
            </a:r>
            <a:r>
              <a:rPr lang="en-US" sz="1800" dirty="0"/>
              <a:t>-TA Inbox</a:t>
            </a:r>
          </a:p>
          <a:p>
            <a:pPr lvl="3"/>
            <a:r>
              <a:rPr lang="en-US" dirty="0"/>
              <a:t>RESEA@abtassoc.com</a:t>
            </a:r>
          </a:p>
          <a:p>
            <a:pPr lvl="1"/>
            <a:endParaRPr lang="en-US" dirty="0"/>
          </a:p>
        </p:txBody>
      </p:sp>
    </p:spTree>
    <p:extLst>
      <p:ext uri="{BB962C8B-B14F-4D97-AF65-F5344CB8AC3E}">
        <p14:creationId xmlns:p14="http://schemas.microsoft.com/office/powerpoint/2010/main" val="109758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a:xfrm>
            <a:off x="423268" y="3706164"/>
            <a:ext cx="3566160" cy="2201789"/>
          </a:xfrm>
        </p:spPr>
        <p:txBody>
          <a:bodyPr/>
          <a:lstStyle/>
          <a:p>
            <a:r>
              <a:rPr lang="en-US" dirty="0"/>
              <a:t>Gay Gilbert</a:t>
            </a:r>
          </a:p>
          <a:p>
            <a:pPr lvl="1"/>
            <a:r>
              <a:rPr lang="en-US" dirty="0"/>
              <a:t>Administrator </a:t>
            </a:r>
          </a:p>
          <a:p>
            <a:pPr lvl="2"/>
            <a:r>
              <a:rPr lang="en-US" dirty="0"/>
              <a:t>Office of Unemployment Insurance, U.S. DOL/ETA</a:t>
            </a:r>
          </a:p>
        </p:txBody>
      </p:sp>
      <p:pic>
        <p:nvPicPr>
          <p:cNvPr id="5" name="Picture Placeholder 4"/>
          <p:cNvPicPr>
            <a:picLocks noGrp="1" noChangeAspect="1"/>
          </p:cNvPicPr>
          <p:nvPr>
            <p:ph type="pic" sz="quarter" idx="14"/>
          </p:nvPr>
        </p:nvPicPr>
        <p:blipFill>
          <a:blip r:embed="rId2" cstate="hqprint">
            <a:extLst>
              <a:ext uri="{28A0092B-C50C-407E-A947-70E740481C1C}">
                <a14:useLocalDpi xmlns:a14="http://schemas.microsoft.com/office/drawing/2010/main" val="0"/>
              </a:ext>
            </a:extLst>
          </a:blip>
          <a:srcRect t="10002" b="10002"/>
          <a:stretch>
            <a:fillRect/>
          </a:stretch>
        </p:blipFill>
        <p:spPr/>
      </p:pic>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p:txBody>
          <a:bodyPr/>
          <a:lstStyle/>
          <a:p>
            <a:r>
              <a:rPr lang="en-US" dirty="0"/>
              <a:t>Andrew Ridgeway</a:t>
            </a:r>
          </a:p>
          <a:p>
            <a:pPr lvl="1"/>
            <a:r>
              <a:rPr lang="en-US" dirty="0"/>
              <a:t>Unit Chief, Adult Services</a:t>
            </a:r>
          </a:p>
          <a:p>
            <a:pPr lvl="1"/>
            <a:r>
              <a:rPr lang="en-US" i="0" dirty="0">
                <a:latin typeface="+mn-lt"/>
              </a:rPr>
              <a:t>Office of Workforce Investment, U.S. DOL/ETA</a:t>
            </a:r>
          </a:p>
          <a:p>
            <a:pPr lvl="2"/>
            <a:endParaRPr lang="en-US" dirty="0"/>
          </a:p>
        </p:txBody>
      </p:sp>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p:txBody>
          <a:bodyPr/>
          <a:lstStyle/>
          <a:p>
            <a:r>
              <a:rPr lang="en-US" dirty="0"/>
              <a:t>Chanta Ferrell</a:t>
            </a:r>
          </a:p>
          <a:p>
            <a:pPr lvl="1"/>
            <a:r>
              <a:rPr lang="en-US" dirty="0"/>
              <a:t>Grants Management Specialist</a:t>
            </a:r>
          </a:p>
          <a:p>
            <a:pPr lvl="2"/>
            <a:r>
              <a:rPr lang="en-US" dirty="0"/>
              <a:t>Office of Grant Management, U.S. DOL/ETA</a:t>
            </a: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5" b="195"/>
          <a:stretch>
            <a:fillRect/>
          </a:stretch>
        </p:blipFill>
        <p:spPr/>
      </p:pic>
      <p:pic>
        <p:nvPicPr>
          <p:cNvPr id="10" name="Picture Placeholder 9"/>
          <p:cNvPicPr>
            <a:picLocks noGrp="1" noChangeAspect="1"/>
          </p:cNvPicPr>
          <p:nvPr>
            <p:ph type="pic" sz="quarter" idx="16"/>
          </p:nvPr>
        </p:nvPicPr>
        <p:blipFill>
          <a:blip r:embed="rId4" cstate="hqprint">
            <a:extLst>
              <a:ext uri="{28A0092B-C50C-407E-A947-70E740481C1C}">
                <a14:useLocalDpi xmlns:a14="http://schemas.microsoft.com/office/drawing/2010/main" val="0"/>
              </a:ext>
            </a:extLst>
          </a:blip>
          <a:srcRect l="469" r="469"/>
          <a:stretch>
            <a:fillRect/>
          </a:stretch>
        </p:blipFill>
        <p:spPr/>
      </p:pic>
    </p:spTree>
    <p:extLst>
      <p:ext uri="{BB962C8B-B14F-4D97-AF65-F5344CB8AC3E}">
        <p14:creationId xmlns:p14="http://schemas.microsoft.com/office/powerpoint/2010/main" val="1124463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1499395"/>
            <a:ext cx="11081334" cy="5039517"/>
          </a:xfrm>
        </p:spPr>
        <p:txBody>
          <a:bodyPr>
            <a:normAutofit lnSpcReduction="10000"/>
          </a:bodyPr>
          <a:lstStyle/>
          <a:p>
            <a:endParaRPr lang="en-US" dirty="0"/>
          </a:p>
          <a:p>
            <a:r>
              <a:rPr lang="en-US" sz="2800" dirty="0"/>
              <a:t>Background, New Features, and Impact</a:t>
            </a:r>
          </a:p>
          <a:p>
            <a:r>
              <a:rPr lang="en-US" sz="2800" dirty="0"/>
              <a:t>Funding Allotments and FY 2021 Transition to Formula</a:t>
            </a:r>
          </a:p>
          <a:p>
            <a:r>
              <a:rPr lang="en-US" sz="2800" dirty="0"/>
              <a:t>Walk-through of FY 2020 RESEA Operating Guidance</a:t>
            </a:r>
            <a:endParaRPr lang="en-US" sz="2600" dirty="0"/>
          </a:p>
          <a:p>
            <a:r>
              <a:rPr lang="en-US" sz="2800" dirty="0"/>
              <a:t>RESEA State Plan Process </a:t>
            </a:r>
          </a:p>
          <a:p>
            <a:pPr lvl="1"/>
            <a:r>
              <a:rPr lang="en-US" sz="2800" dirty="0"/>
              <a:t>Required Elements</a:t>
            </a:r>
          </a:p>
          <a:p>
            <a:pPr lvl="1"/>
            <a:r>
              <a:rPr lang="en-US" sz="2800" dirty="0"/>
              <a:t>Submission Process</a:t>
            </a:r>
          </a:p>
          <a:p>
            <a:pPr lvl="1"/>
            <a:r>
              <a:rPr lang="en-US" sz="2800" dirty="0"/>
              <a:t>Timeline </a:t>
            </a:r>
          </a:p>
          <a:p>
            <a:r>
              <a:rPr lang="en-US" sz="2800" dirty="0"/>
              <a:t>Q&amp;A</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910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Opening Message</a:t>
            </a:r>
          </a:p>
        </p:txBody>
      </p:sp>
      <p:sp>
        <p:nvSpPr>
          <p:cNvPr id="7" name="Content Placeholder 2"/>
          <p:cNvSpPr txBox="1">
            <a:spLocks/>
          </p:cNvSpPr>
          <p:nvPr>
            <p:custDataLst>
              <p:tags r:id="rId3"/>
            </p:custDataLst>
          </p:nvPr>
        </p:nvSpPr>
        <p:spPr>
          <a:xfrm>
            <a:off x="4144651" y="2508250"/>
            <a:ext cx="5410200" cy="2070100"/>
          </a:xfrm>
          <a:prstGeom prst="rect">
            <a:avLst/>
          </a:prstGeom>
          <a:solidFill>
            <a:schemeClr val="bg1">
              <a:lumMod val="75000"/>
              <a:alpha val="85000"/>
            </a:schemeClr>
          </a:solidFill>
        </p:spPr>
        <p:txBody>
          <a:bodyPr vert="horz" lIns="91440" tIns="45720" rIns="91440" bIns="45720" rtlCol="0">
            <a:normAutofit fontScale="70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Gay Gilbert</a:t>
            </a:r>
          </a:p>
          <a:p>
            <a:pPr marL="0" indent="0">
              <a:buNone/>
            </a:pPr>
            <a:r>
              <a:rPr lang="en-US" dirty="0"/>
              <a:t>Administrator</a:t>
            </a:r>
          </a:p>
          <a:p>
            <a:pPr marL="0" indent="0">
              <a:buNone/>
            </a:pPr>
            <a:r>
              <a:rPr lang="en-US" dirty="0"/>
              <a:t>Office of Unemployment Insurance</a:t>
            </a:r>
          </a:p>
          <a:p>
            <a:pPr marL="0" indent="0">
              <a:buNone/>
            </a:pPr>
            <a:r>
              <a:rPr lang="en-US" dirty="0"/>
              <a:t>Employment &amp; Training Administration</a:t>
            </a:r>
          </a:p>
          <a:p>
            <a:pPr marL="0" indent="0">
              <a:buNone/>
            </a:pPr>
            <a:r>
              <a:rPr lang="en-US" dirty="0"/>
              <a:t>U.S. Department of Labor</a:t>
            </a:r>
          </a:p>
        </p:txBody>
      </p:sp>
      <p:sp>
        <p:nvSpPr>
          <p:cNvPr id="3" name="Slide Number Placeholder 2"/>
          <p:cNvSpPr>
            <a:spLocks noGrp="1"/>
          </p:cNvSpPr>
          <p:nvPr>
            <p:ph type="sldNum" sz="quarter" idx="4294967295"/>
            <p:custDataLst>
              <p:tags r:id="rId4"/>
            </p:custDataLst>
          </p:nvPr>
        </p:nvSpPr>
        <p:spPr>
          <a:xfrm>
            <a:off x="7848600" y="6416676"/>
            <a:ext cx="2133600" cy="365125"/>
          </a:xfrm>
          <a:prstGeom prst="rect">
            <a:avLst/>
          </a:prstGeom>
        </p:spPr>
        <p:txBody>
          <a:bodyPr/>
          <a:lstStyle/>
          <a:p>
            <a:fld id="{01723B91-CE10-4F20-890A-0852E2246859}" type="slidenum">
              <a:rPr lang="en-US" smtClean="0"/>
              <a:pPr/>
              <a:t>6</a:t>
            </a:fld>
            <a:endParaRPr lang="en-US" dirty="0"/>
          </a:p>
        </p:txBody>
      </p:sp>
      <p:pic>
        <p:nvPicPr>
          <p:cNvPr id="9" name="Picture 8"/>
          <p:cNvPicPr>
            <a:picLocks noChangeAspect="1"/>
          </p:cNvPicPr>
          <p:nvPr>
            <p:custDataLst>
              <p:tags r:id="rId5"/>
            </p:custDataLst>
          </p:nvPr>
        </p:nvPicPr>
        <p:blipFill>
          <a:blip r:embed="rId8"/>
          <a:stretch>
            <a:fillRect/>
          </a:stretch>
        </p:blipFill>
        <p:spPr>
          <a:xfrm>
            <a:off x="2270916" y="2362200"/>
            <a:ext cx="1615284" cy="2362200"/>
          </a:xfrm>
          <a:prstGeom prst="rect">
            <a:avLst/>
          </a:prstGeom>
          <a:effectLst>
            <a:softEdge rad="31750"/>
          </a:effectLst>
        </p:spPr>
      </p:pic>
    </p:spTree>
    <p:custDataLst>
      <p:tags r:id="rId1"/>
    </p:custDataLst>
    <p:extLst>
      <p:ext uri="{BB962C8B-B14F-4D97-AF65-F5344CB8AC3E}">
        <p14:creationId xmlns:p14="http://schemas.microsoft.com/office/powerpoint/2010/main" val="184980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Background </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Implementing the Permanent RESEA Program </a:t>
            </a:r>
          </a:p>
        </p:txBody>
      </p:sp>
    </p:spTree>
    <p:extLst>
      <p:ext uri="{BB962C8B-B14F-4D97-AF65-F5344CB8AC3E}">
        <p14:creationId xmlns:p14="http://schemas.microsoft.com/office/powerpoint/2010/main" val="242447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8BCD2381-2BC4-4F0E-BD72-D4E2C5A3AECA}"/>
              </a:ext>
            </a:extLst>
          </p:cNvPr>
          <p:cNvSpPr>
            <a:spLocks noGrp="1"/>
          </p:cNvSpPr>
          <p:nvPr>
            <p:ph type="title"/>
          </p:nvPr>
        </p:nvSpPr>
        <p:spPr/>
        <p:txBody>
          <a:bodyPr/>
          <a:lstStyle/>
          <a:p>
            <a:r>
              <a:rPr lang="en-US" dirty="0"/>
              <a:t>Section 306 of the Social Security Act (SSA)</a:t>
            </a:r>
          </a:p>
        </p:txBody>
      </p:sp>
      <p:sp>
        <p:nvSpPr>
          <p:cNvPr id="7" name="Text Placeholder 6">
            <a:extLst>
              <a:ext uri="{FF2B5EF4-FFF2-40B4-BE49-F238E27FC236}">
                <a16:creationId xmlns:a16="http://schemas.microsoft.com/office/drawing/2014/main" id="{252F2017-43D3-457E-A1F6-49B78C8B7881}"/>
              </a:ext>
            </a:extLst>
          </p:cNvPr>
          <p:cNvSpPr>
            <a:spLocks noGrp="1"/>
          </p:cNvSpPr>
          <p:nvPr>
            <p:ph type="body" sz="quarter" idx="14"/>
          </p:nvPr>
        </p:nvSpPr>
        <p:spPr/>
        <p:txBody>
          <a:bodyPr/>
          <a:lstStyle/>
          <a:p>
            <a:r>
              <a:rPr lang="en-US" dirty="0"/>
              <a:t>Enacted by the Bipartisan Budget Act of 2018</a:t>
            </a:r>
          </a:p>
        </p:txBody>
      </p:sp>
      <p:sp>
        <p:nvSpPr>
          <p:cNvPr id="5" name="Text Placeholder 4">
            <a:extLst>
              <a:ext uri="{FF2B5EF4-FFF2-40B4-BE49-F238E27FC236}">
                <a16:creationId xmlns:a16="http://schemas.microsoft.com/office/drawing/2014/main" id="{2D3BA267-005E-437F-9930-157D49F7721A}"/>
              </a:ext>
            </a:extLst>
          </p:cNvPr>
          <p:cNvSpPr>
            <a:spLocks noGrp="1"/>
          </p:cNvSpPr>
          <p:nvPr>
            <p:ph type="body" sz="quarter" idx="13"/>
          </p:nvPr>
        </p:nvSpPr>
        <p:spPr>
          <a:xfrm>
            <a:off x="805866" y="1516828"/>
            <a:ext cx="11080750" cy="3380849"/>
          </a:xfrm>
        </p:spPr>
        <p:txBody>
          <a:bodyPr>
            <a:normAutofit/>
          </a:bodyPr>
          <a:lstStyle/>
          <a:p>
            <a:pPr lvl="1">
              <a:lnSpc>
                <a:spcPct val="90000"/>
              </a:lnSpc>
              <a:buClr>
                <a:prstClr val="white">
                  <a:lumMod val="65000"/>
                </a:prstClr>
              </a:buClr>
              <a:buFont typeface="Wingdings 3" panose="05040102010807070707" pitchFamily="18" charset="2"/>
              <a:buChar char="}"/>
            </a:pPr>
            <a:r>
              <a:rPr lang="en-US" dirty="0">
                <a:solidFill>
                  <a:srgbClr val="303030">
                    <a:lumMod val="90000"/>
                    <a:lumOff val="10000"/>
                  </a:srgbClr>
                </a:solidFill>
                <a:latin typeface="Arial" panose="020B0604020202020204"/>
              </a:rPr>
              <a:t>Establishes a permanent authorization for the RESEA program</a:t>
            </a:r>
          </a:p>
          <a:p>
            <a:pPr lvl="1">
              <a:lnSpc>
                <a:spcPct val="90000"/>
              </a:lnSpc>
              <a:buClr>
                <a:prstClr val="white">
                  <a:lumMod val="65000"/>
                </a:prstClr>
              </a:buClr>
              <a:buFont typeface="Wingdings 3" panose="05040102010807070707" pitchFamily="18" charset="2"/>
              <a:buChar char="}"/>
            </a:pPr>
            <a:r>
              <a:rPr lang="en-US" dirty="0">
                <a:solidFill>
                  <a:srgbClr val="303030">
                    <a:lumMod val="90000"/>
                    <a:lumOff val="10000"/>
                  </a:srgbClr>
                </a:solidFill>
                <a:latin typeface="Arial" panose="020B0604020202020204"/>
              </a:rPr>
              <a:t>Maintains RESEA as a voluntary program</a:t>
            </a:r>
          </a:p>
          <a:p>
            <a:pPr lvl="1">
              <a:lnSpc>
                <a:spcPct val="90000"/>
              </a:lnSpc>
              <a:buClr>
                <a:prstClr val="white">
                  <a:lumMod val="65000"/>
                </a:prstClr>
              </a:buClr>
              <a:buFont typeface="Wingdings 3" panose="05040102010807070707" pitchFamily="18" charset="2"/>
              <a:buChar char="}"/>
            </a:pPr>
            <a:r>
              <a:rPr lang="en-US" dirty="0">
                <a:solidFill>
                  <a:srgbClr val="303030">
                    <a:lumMod val="90000"/>
                    <a:lumOff val="10000"/>
                  </a:srgbClr>
                </a:solidFill>
                <a:latin typeface="Arial" panose="020B0604020202020204"/>
              </a:rPr>
              <a:t>Phased implementation </a:t>
            </a:r>
          </a:p>
          <a:p>
            <a:pPr lvl="2">
              <a:lnSpc>
                <a:spcPct val="90000"/>
              </a:lnSpc>
              <a:buClr>
                <a:prstClr val="white">
                  <a:lumMod val="65000"/>
                </a:prstClr>
              </a:buClr>
              <a:buFont typeface="Arial" panose="020B0604020202020204" pitchFamily="34" charset="0"/>
              <a:buChar char="•"/>
            </a:pPr>
            <a:r>
              <a:rPr lang="en-US" sz="2400" dirty="0">
                <a:solidFill>
                  <a:srgbClr val="303030">
                    <a:lumMod val="90000"/>
                    <a:lumOff val="10000"/>
                  </a:srgbClr>
                </a:solidFill>
                <a:latin typeface="Arial" panose="020B0604020202020204"/>
              </a:rPr>
              <a:t>FY 2019 Evidence-based Requirements</a:t>
            </a:r>
          </a:p>
          <a:p>
            <a:pPr lvl="2">
              <a:lnSpc>
                <a:spcPct val="90000"/>
              </a:lnSpc>
              <a:buClr>
                <a:prstClr val="white">
                  <a:lumMod val="65000"/>
                </a:prstClr>
              </a:buClr>
              <a:buFont typeface="Arial" panose="020B0604020202020204" pitchFamily="34" charset="0"/>
              <a:buChar char="•"/>
            </a:pPr>
            <a:r>
              <a:rPr lang="en-US" sz="2400" dirty="0">
                <a:solidFill>
                  <a:srgbClr val="303030">
                    <a:lumMod val="90000"/>
                    <a:lumOff val="10000"/>
                  </a:srgbClr>
                </a:solidFill>
                <a:latin typeface="Arial" panose="020B0604020202020204"/>
              </a:rPr>
              <a:t>FY 2020 State Plan</a:t>
            </a:r>
          </a:p>
          <a:p>
            <a:pPr lvl="2">
              <a:lnSpc>
                <a:spcPct val="90000"/>
              </a:lnSpc>
              <a:buClr>
                <a:prstClr val="white">
                  <a:lumMod val="65000"/>
                </a:prstClr>
              </a:buClr>
              <a:buFont typeface="Arial" panose="020B0604020202020204" pitchFamily="34" charset="0"/>
              <a:buChar char="•"/>
            </a:pPr>
            <a:r>
              <a:rPr lang="en-US" sz="2400" dirty="0">
                <a:solidFill>
                  <a:srgbClr val="303030">
                    <a:lumMod val="90000"/>
                    <a:lumOff val="10000"/>
                  </a:srgbClr>
                </a:solidFill>
                <a:latin typeface="Arial" panose="020B0604020202020204"/>
              </a:rPr>
              <a:t>FY 2021 Formula Funding</a:t>
            </a:r>
          </a:p>
          <a:p>
            <a:pPr lvl="2">
              <a:lnSpc>
                <a:spcPct val="90000"/>
              </a:lnSpc>
              <a:buClr>
                <a:prstClr val="white">
                  <a:lumMod val="65000"/>
                </a:prstClr>
              </a:buClr>
              <a:buFont typeface="Arial" panose="020B0604020202020204" pitchFamily="34" charset="0"/>
              <a:buChar char="•"/>
            </a:pPr>
            <a:r>
              <a:rPr lang="en-US" sz="2400" dirty="0">
                <a:solidFill>
                  <a:srgbClr val="303030">
                    <a:lumMod val="90000"/>
                    <a:lumOff val="10000"/>
                  </a:srgbClr>
                </a:solidFill>
                <a:latin typeface="Arial" panose="020B0604020202020204"/>
              </a:rPr>
              <a:t>FY 2023 Evidence-based Funding Restrictions </a:t>
            </a:r>
          </a:p>
        </p:txBody>
      </p:sp>
      <p:sp>
        <p:nvSpPr>
          <p:cNvPr id="4" name="Text Placeholder 3">
            <a:extLst>
              <a:ext uri="{FF2B5EF4-FFF2-40B4-BE49-F238E27FC236}">
                <a16:creationId xmlns:a16="http://schemas.microsoft.com/office/drawing/2014/main" id="{C5709815-B259-457F-9A04-BB0630AE0F6D}"/>
              </a:ext>
            </a:extLst>
          </p:cNvPr>
          <p:cNvSpPr>
            <a:spLocks noGrp="1"/>
          </p:cNvSpPr>
          <p:nvPr>
            <p:ph type="body" idx="1"/>
          </p:nvPr>
        </p:nvSpPr>
        <p:spPr/>
        <p:txBody>
          <a:bodyPr/>
          <a:lstStyle/>
          <a:p>
            <a:r>
              <a:rPr lang="en-US" dirty="0"/>
              <a:t>Note: the Consolidated Appropriations Act of 2018 postponed RESEA implementation until FY 2019 </a:t>
            </a:r>
          </a:p>
        </p:txBody>
      </p:sp>
    </p:spTree>
    <p:extLst>
      <p:ext uri="{BB962C8B-B14F-4D97-AF65-F5344CB8AC3E}">
        <p14:creationId xmlns:p14="http://schemas.microsoft.com/office/powerpoint/2010/main" val="137355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F8C7B-F5E1-4164-82DC-EB506970E503}"/>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8BCD2381-2BC4-4F0E-BD72-D4E2C5A3AECA}"/>
              </a:ext>
            </a:extLst>
          </p:cNvPr>
          <p:cNvSpPr>
            <a:spLocks noGrp="1"/>
          </p:cNvSpPr>
          <p:nvPr>
            <p:ph type="title"/>
          </p:nvPr>
        </p:nvSpPr>
        <p:spPr/>
        <p:txBody>
          <a:bodyPr/>
          <a:lstStyle/>
          <a:p>
            <a:r>
              <a:rPr lang="en-US" dirty="0"/>
              <a:t>Section 306(b), SSA</a:t>
            </a:r>
          </a:p>
        </p:txBody>
      </p:sp>
      <p:sp>
        <p:nvSpPr>
          <p:cNvPr id="7" name="Text Placeholder 6">
            <a:extLst>
              <a:ext uri="{FF2B5EF4-FFF2-40B4-BE49-F238E27FC236}">
                <a16:creationId xmlns:a16="http://schemas.microsoft.com/office/drawing/2014/main" id="{252F2017-43D3-457E-A1F6-49B78C8B7881}"/>
              </a:ext>
            </a:extLst>
          </p:cNvPr>
          <p:cNvSpPr>
            <a:spLocks noGrp="1"/>
          </p:cNvSpPr>
          <p:nvPr>
            <p:ph type="body" sz="quarter" idx="14"/>
          </p:nvPr>
        </p:nvSpPr>
        <p:spPr/>
        <p:txBody>
          <a:bodyPr/>
          <a:lstStyle/>
          <a:p>
            <a:r>
              <a:rPr lang="en-US" dirty="0"/>
              <a:t>Establishes Four Purposes (goals) for RESEA</a:t>
            </a:r>
          </a:p>
        </p:txBody>
      </p:sp>
      <p:sp>
        <p:nvSpPr>
          <p:cNvPr id="5" name="Text Placeholder 4">
            <a:extLst>
              <a:ext uri="{FF2B5EF4-FFF2-40B4-BE49-F238E27FC236}">
                <a16:creationId xmlns:a16="http://schemas.microsoft.com/office/drawing/2014/main" id="{2D3BA267-005E-437F-9930-157D49F7721A}"/>
              </a:ext>
            </a:extLst>
          </p:cNvPr>
          <p:cNvSpPr>
            <a:spLocks noGrp="1"/>
          </p:cNvSpPr>
          <p:nvPr>
            <p:ph type="body" sz="quarter" idx="13"/>
          </p:nvPr>
        </p:nvSpPr>
        <p:spPr/>
        <p:txBody>
          <a:bodyPr>
            <a:normAutofit lnSpcReduction="10000"/>
          </a:bodyPr>
          <a:lstStyle/>
          <a:p>
            <a:pPr marL="514350" lvl="0" indent="-514350">
              <a:lnSpc>
                <a:spcPct val="110000"/>
              </a:lnSpc>
              <a:spcBef>
                <a:spcPts val="1800"/>
              </a:spcBef>
              <a:spcAft>
                <a:spcPts val="0"/>
              </a:spcAft>
              <a:buClr>
                <a:srgbClr val="9E1C30"/>
              </a:buClr>
              <a:buFont typeface="+mj-lt"/>
              <a:buAutoNum type="arabicPeriod"/>
            </a:pPr>
            <a:r>
              <a:rPr lang="en-US" sz="2200" dirty="0">
                <a:solidFill>
                  <a:srgbClr val="242021"/>
                </a:solidFill>
                <a:latin typeface="Arial" panose="020B0604020202020204"/>
              </a:rPr>
              <a:t>To </a:t>
            </a:r>
            <a:r>
              <a:rPr lang="en-US" sz="2200" b="1" dirty="0">
                <a:solidFill>
                  <a:srgbClr val="242021"/>
                </a:solidFill>
                <a:latin typeface="Arial" panose="020B0604020202020204"/>
              </a:rPr>
              <a:t>improve employment outcomes </a:t>
            </a:r>
            <a:r>
              <a:rPr lang="en-US" sz="2200" dirty="0">
                <a:solidFill>
                  <a:srgbClr val="242021"/>
                </a:solidFill>
                <a:latin typeface="Arial" panose="020B0604020202020204"/>
              </a:rPr>
              <a:t>of individuals that receive unemployment compensation and </a:t>
            </a:r>
            <a:r>
              <a:rPr lang="en-US" sz="2200" b="1" dirty="0">
                <a:solidFill>
                  <a:srgbClr val="242021"/>
                </a:solidFill>
                <a:latin typeface="Arial" panose="020B0604020202020204"/>
              </a:rPr>
              <a:t>reduce benefit duration </a:t>
            </a:r>
            <a:r>
              <a:rPr lang="en-US" sz="2200" dirty="0">
                <a:solidFill>
                  <a:srgbClr val="242021"/>
                </a:solidFill>
                <a:latin typeface="Arial" panose="020B0604020202020204"/>
              </a:rPr>
              <a:t>through employment. </a:t>
            </a:r>
          </a:p>
          <a:p>
            <a:pPr marL="514350" lvl="0" indent="-514350">
              <a:lnSpc>
                <a:spcPct val="110000"/>
              </a:lnSpc>
              <a:spcBef>
                <a:spcPts val="1800"/>
              </a:spcBef>
              <a:spcAft>
                <a:spcPts val="0"/>
              </a:spcAft>
              <a:buClr>
                <a:srgbClr val="9E1C30"/>
              </a:buClr>
              <a:buFont typeface="+mj-lt"/>
              <a:buAutoNum type="arabicPeriod"/>
            </a:pPr>
            <a:r>
              <a:rPr lang="en-US" sz="2200" dirty="0">
                <a:solidFill>
                  <a:srgbClr val="242021"/>
                </a:solidFill>
                <a:latin typeface="Arial" panose="020B0604020202020204"/>
              </a:rPr>
              <a:t>To </a:t>
            </a:r>
            <a:r>
              <a:rPr lang="en-US" sz="2200" b="1" dirty="0">
                <a:solidFill>
                  <a:srgbClr val="242021"/>
                </a:solidFill>
                <a:latin typeface="Arial" panose="020B0604020202020204"/>
              </a:rPr>
              <a:t>strengthen program integrity </a:t>
            </a:r>
            <a:r>
              <a:rPr lang="en-US" sz="2200" dirty="0">
                <a:solidFill>
                  <a:srgbClr val="242021"/>
                </a:solidFill>
                <a:latin typeface="Arial" panose="020B0604020202020204"/>
              </a:rPr>
              <a:t>and reduce improper payments of unemployment compensation.</a:t>
            </a:r>
          </a:p>
          <a:p>
            <a:pPr marL="514350" lvl="0" indent="-514350">
              <a:lnSpc>
                <a:spcPct val="110000"/>
              </a:lnSpc>
              <a:spcBef>
                <a:spcPts val="1800"/>
              </a:spcBef>
              <a:spcAft>
                <a:spcPts val="0"/>
              </a:spcAft>
              <a:buClr>
                <a:srgbClr val="9E1C30"/>
              </a:buClr>
              <a:buFont typeface="+mj-lt"/>
              <a:buAutoNum type="arabicPeriod"/>
            </a:pPr>
            <a:r>
              <a:rPr lang="en-US" sz="2200" dirty="0">
                <a:solidFill>
                  <a:srgbClr val="242021"/>
                </a:solidFill>
                <a:latin typeface="Arial" panose="020B0604020202020204"/>
              </a:rPr>
              <a:t>To promote alignment with the broader </a:t>
            </a:r>
            <a:r>
              <a:rPr lang="en-US" sz="2200" b="1" dirty="0">
                <a:solidFill>
                  <a:srgbClr val="242021"/>
                </a:solidFill>
                <a:latin typeface="Arial" panose="020B0604020202020204"/>
              </a:rPr>
              <a:t>vision of the Workforce Innovation and Opportunity Act (WIOA). </a:t>
            </a:r>
          </a:p>
          <a:p>
            <a:pPr marL="514350" lvl="0" indent="-514350">
              <a:lnSpc>
                <a:spcPct val="110000"/>
              </a:lnSpc>
              <a:spcBef>
                <a:spcPts val="1800"/>
              </a:spcBef>
              <a:spcAft>
                <a:spcPts val="0"/>
              </a:spcAft>
              <a:buClr>
                <a:srgbClr val="9E1C30"/>
              </a:buClr>
              <a:buFont typeface="+mj-lt"/>
              <a:buAutoNum type="arabicPeriod"/>
            </a:pPr>
            <a:r>
              <a:rPr lang="en-US" sz="2200" dirty="0">
                <a:solidFill>
                  <a:srgbClr val="242021"/>
                </a:solidFill>
                <a:latin typeface="Arial" panose="020B0604020202020204"/>
              </a:rPr>
              <a:t>Establish RESEA as an </a:t>
            </a:r>
            <a:r>
              <a:rPr lang="en-US" sz="2200" b="1" dirty="0">
                <a:solidFill>
                  <a:srgbClr val="242021"/>
                </a:solidFill>
                <a:latin typeface="Arial" panose="020B0604020202020204"/>
              </a:rPr>
              <a:t>entry point </a:t>
            </a:r>
            <a:r>
              <a:rPr lang="en-US" sz="2200" dirty="0">
                <a:solidFill>
                  <a:srgbClr val="242021"/>
                </a:solidFill>
                <a:latin typeface="Arial" panose="020B0604020202020204"/>
              </a:rPr>
              <a:t>to other workforce system partner programs.</a:t>
            </a:r>
          </a:p>
          <a:p>
            <a:pPr lvl="1">
              <a:lnSpc>
                <a:spcPct val="90000"/>
              </a:lnSpc>
              <a:buClr>
                <a:prstClr val="white">
                  <a:lumMod val="65000"/>
                </a:prstClr>
              </a:buClr>
              <a:buFont typeface="Wingdings 3" panose="05040102010807070707" pitchFamily="18" charset="2"/>
              <a:buChar char="}"/>
            </a:pPr>
            <a:endParaRPr lang="en-US" sz="2400" dirty="0">
              <a:solidFill>
                <a:srgbClr val="303030">
                  <a:lumMod val="90000"/>
                  <a:lumOff val="10000"/>
                </a:srgbClr>
              </a:solidFill>
              <a:latin typeface="Arial" panose="020B0604020202020204"/>
            </a:endParaRPr>
          </a:p>
        </p:txBody>
      </p:sp>
      <p:sp>
        <p:nvSpPr>
          <p:cNvPr id="4" name="Text Placeholder 3">
            <a:extLst>
              <a:ext uri="{FF2B5EF4-FFF2-40B4-BE49-F238E27FC236}">
                <a16:creationId xmlns:a16="http://schemas.microsoft.com/office/drawing/2014/main" id="{C5709815-B259-457F-9A04-BB0630AE0F6D}"/>
              </a:ext>
            </a:extLst>
          </p:cNvPr>
          <p:cNvSpPr>
            <a:spLocks noGrp="1"/>
          </p:cNvSpPr>
          <p:nvPr>
            <p:ph type="body" idx="1"/>
          </p:nvPr>
        </p:nvSpPr>
        <p:spPr/>
        <p:txBody>
          <a:bodyPr/>
          <a:lstStyle/>
          <a:p>
            <a:r>
              <a:rPr lang="en-US" dirty="0"/>
              <a:t>Note: the Consolidated Appropriations Act of 2018 postponed RESEA implementation until FY 2019 </a:t>
            </a:r>
          </a:p>
        </p:txBody>
      </p:sp>
    </p:spTree>
    <p:extLst>
      <p:ext uri="{BB962C8B-B14F-4D97-AF65-F5344CB8AC3E}">
        <p14:creationId xmlns:p14="http://schemas.microsoft.com/office/powerpoint/2010/main" val="3238441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88&quot;&gt;&lt;object type=&quot;3&quot; unique_id=&quot;10290&quot;&gt;&lt;property id=&quot;20148&quot; value=&quot;5&quot;/&gt;&lt;property id=&quot;20300&quot; value=&quot;Slide 2 - &amp;quot;Fiscal Year 2020 Reemployment Services and Eligibility Assessment Grants (RESEA)&amp;quot;&quot;/&gt;&lt;property id=&quot;20307&quot; value=&quot;256&quot;/&gt;&lt;/object&gt;&lt;object type=&quot;3&quot; unique_id=&quot;10292&quot;&gt;&lt;property id=&quot;20148&quot; value=&quot;5&quot;/&gt;&lt;property id=&quot;20300&quot; value=&quot;Slide 3 - &amp;quot;Today’s Moderator&amp;quot;&quot;/&gt;&lt;property id=&quot;20307&quot; value=&quot;296&quot;/&gt;&lt;/object&gt;&lt;object type=&quot;3&quot; unique_id=&quot;10294&quot;&gt;&lt;property id=&quot;20148&quot; value=&quot;5&quot;/&gt;&lt;property id=&quot;20300&quot; value=&quot;Slide 4 - &amp;quot;Today’s Speakers&amp;quot;&quot;/&gt;&lt;property id=&quot;20307&quot; value=&quot;266&quot;/&gt;&lt;/object&gt;&lt;object type=&quot;3&quot; unique_id=&quot;10295&quot;&gt;&lt;property id=&quot;20148&quot; value=&quot;5&quot;/&gt;&lt;property id=&quot;20300&quot; value=&quot;Slide 5 - &amp;quot;Today’s Objectives&amp;quot;&quot;/&gt;&lt;property id=&quot;20307&quot; value=&quot;295&quot;/&gt;&lt;/object&gt;&lt;object type=&quot;3&quot; unique_id=&quot;10296&quot;&gt;&lt;property id=&quot;20148&quot; value=&quot;5&quot;/&gt;&lt;property id=&quot;20300&quot; value=&quot;Slide 1 - &amp;quot;Where Are You?&amp;quot;&quot;/&gt;&lt;property id=&quot;20307&quot; value=&quot;277&quot;/&gt;&lt;/object&gt;&lt;object type=&quot;3&quot; unique_id=&quot;10305&quot;&gt;&lt;property id=&quot;20148&quot; value=&quot;5&quot;/&gt;&lt;property id=&quot;20300&quot; value=&quot;Slide 8 - &amp;quot;Section 306 of the Social Security Act (SSA)&amp;quot;&quot;/&gt;&lt;property id=&quot;20307&quot; value=&quot;291&quot;/&gt;&lt;/object&gt;&lt;object type=&quot;3&quot; unique_id=&quot;10312&quot;&gt;&lt;property id=&quot;20148&quot; value=&quot;5&quot;/&gt;&lt;property id=&quot;20300&quot; value=&quot;Slide 33 - &amp;quot;Any Questions?&amp;quot;&quot;/&gt;&lt;property id=&quot;20307&quot; value=&quot;281&quot;/&gt;&lt;/object&gt;&lt;object type=&quot;3&quot; unique_id=&quot;10313&quot;&gt;&lt;property id=&quot;20148&quot; value=&quot;5&quot;/&gt;&lt;property id=&quot;20300&quot; value=&quot;Slide 39 - &amp;quot;Contact Us&amp;quot;&quot;/&gt;&lt;property id=&quot;20307&quot; value=&quot;275&quot;/&gt;&lt;/object&gt;&lt;object type=&quot;3&quot; unique_id=&quot;10314&quot;&gt;&lt;property id=&quot;20148&quot; value=&quot;5&quot;/&gt;&lt;property id=&quot;20300&quot; value=&quot;Slide 40 - &amp;quot;Thank You!&amp;quot;&quot;/&gt;&lt;property id=&quot;20307&quot; value=&quot;297&quot;/&gt;&lt;/object&gt;&lt;object type=&quot;3&quot; unique_id=&quot;10357&quot;&gt;&lt;property id=&quot;20148&quot; value=&quot;5&quot;/&gt;&lt;property id=&quot;20300&quot; value=&quot;Slide 6 - &amp;quot;Opening Message&amp;quot;&quot;/&gt;&lt;property id=&quot;20307&quot; value=&quot;306&quot;/&gt;&lt;/object&gt;&lt;object type=&quot;3&quot; unique_id=&quot;10358&quot;&gt;&lt;property id=&quot;20148&quot; value=&quot;5&quot;/&gt;&lt;property id=&quot;20300&quot; value=&quot;Slide 7 - &amp;quot;Background &amp;quot;&quot;/&gt;&lt;property id=&quot;20307&quot; value=&quot;311&quot;/&gt;&lt;/object&gt;&lt;object type=&quot;3&quot; unique_id=&quot;10359&quot;&gt;&lt;property id=&quot;20148&quot; value=&quot;5&quot;/&gt;&lt;property id=&quot;20300&quot; value=&quot;Slide 9 - &amp;quot;Section 306(b), SSA&amp;quot;&quot;/&gt;&lt;property id=&quot;20307&quot; value=&quot;310&quot;/&gt;&lt;/object&gt;&lt;object type=&quot;3&quot; unique_id=&quot;10360&quot;&gt;&lt;property id=&quot;20148&quot; value=&quot;5&quot;/&gt;&lt;property id=&quot;20300&quot; value=&quot;Slide 10 - &amp;quot;Important New Features of RESEA&amp;quot;&quot;/&gt;&lt;property id=&quot;20307&quot; value=&quot;350&quot;/&gt;&lt;/object&gt;&lt;object type=&quot;3&quot; unique_id=&quot;10361&quot;&gt;&lt;property id=&quot;20148&quot; value=&quot;5&quot;/&gt;&lt;property id=&quot;20300&quot; value=&quot;Slide 11 - &amp;quot;How Does this Shift the RESEA Paradigm&amp;quot;&quot;/&gt;&lt;property id=&quot;20307&quot; value=&quot;351&quot;/&gt;&lt;/object&gt;&lt;object type=&quot;3&quot; unique_id=&quot;10362&quot;&gt;&lt;property id=&quot;20148&quot; value=&quot;5&quot;/&gt;&lt;property id=&quot;20300&quot; value=&quot;Slide 12 - &amp;quot;New Requirements Timetable &amp;quot;&quot;/&gt;&lt;property id=&quot;20307&quot; value=&quot;353&quot;/&gt;&lt;/object&gt;&lt;object type=&quot;3&quot; unique_id=&quot;10363&quot;&gt;&lt;property id=&quot;20148&quot; value=&quot;5&quot;/&gt;&lt;property id=&quot;20300&quot; value=&quot;Slide 13 - &amp;quot;FY 2020 RESEA Funding Allocations&amp;quot;&quot;/&gt;&lt;property id=&quot;20307&quot; value=&quot;312&quot;/&gt;&lt;/object&gt;&lt;object type=&quot;3&quot; unique_id=&quot;10364&quot;&gt;&lt;property id=&quot;20148&quot; value=&quot;5&quot;/&gt;&lt;property id=&quot;20300&quot; value=&quot;Slide 14 - &amp;quot;FY 2020 Funding Allocations and FY 2021 Formula&amp;quot;&quot;/&gt;&lt;property id=&quot;20307&quot; value=&quot;313&quot;/&gt;&lt;/object&gt;&lt;object type=&quot;3&quot; unique_id=&quot;10365&quot;&gt;&lt;property id=&quot;20148&quot; value=&quot;5&quot;/&gt;&lt;property id=&quot;20300&quot; value=&quot;Slide 15 - &amp;quot;FY 2020 Operating Guidance &amp;quot;&quot;/&gt;&lt;property id=&quot;20307&quot; value=&quot;314&quot;/&gt;&lt;/object&gt;&lt;object type=&quot;3&quot; unique_id=&quot;10366&quot;&gt;&lt;property id=&quot;20148&quot; value=&quot;5&quot;/&gt;&lt;property id=&quot;20300&quot; value=&quot;Slide 16 - &amp;quot;FY 2020 RESEA Operating Guidance&amp;quot;&quot;/&gt;&lt;property id=&quot;20307&quot; value=&quot;356&quot;/&gt;&lt;/object&gt;&lt;object type=&quot;3&quot; unique_id=&quot;10367&quot;&gt;&lt;property id=&quot;20148&quot; value=&quot;5&quot;/&gt;&lt;property id=&quot;20300&quot; value=&quot;Slide 17 - &amp;quot;RESEA: Changes and Overview of Requirements&amp;quot;&quot;/&gt;&lt;property id=&quot;20307&quot; value=&quot;317&quot;/&gt;&lt;/object&gt;&lt;object type=&quot;3&quot; unique_id=&quot;10368&quot;&gt;&lt;property id=&quot;20148&quot; value=&quot;5&quot;/&gt;&lt;property id=&quot;20300&quot; value=&quot;Slide 18 - &amp;quot;RESEA Definitions &amp;quot;&quot;/&gt;&lt;property id=&quot;20307&quot; value=&quot;329&quot;/&gt;&lt;/object&gt;&lt;object type=&quot;3&quot; unique_id=&quot;10369&quot;&gt;&lt;property id=&quot;20148&quot; value=&quot;5&quot;/&gt;&lt;property id=&quot;20300&quot; value=&quot;Slide 19 - &amp;quot;RESEA Definitions: Minimum Requirements &amp;quot;&quot;/&gt;&lt;property id=&quot;20307&quot; value=&quot;354&quot;/&gt;&lt;/object&gt;&lt;object type=&quot;3&quot; unique_id=&quot;10370&quot;&gt;&lt;property id=&quot;20148&quot; value=&quot;5&quot;/&gt;&lt;property id=&quot;20300&quot; value=&quot;Slide 20 - &amp;quot;New Flexibilities and Other Program Changes&amp;quot;&quot;/&gt;&lt;property id=&quot;20307&quot; value=&quot;330&quot;/&gt;&lt;/object&gt;&lt;object type=&quot;3&quot; unique_id=&quot;10371&quot;&gt;&lt;property id=&quot;20148&quot; value=&quot;5&quot;/&gt;&lt;property id=&quot;20300&quot; value=&quot;Slide 21 - &amp;quot;Section 7c: Claimant Participation in RESEA Services and Rescheduling&amp;quot;&quot;/&gt;&lt;property id=&quot;20307&quot; value=&quot;331&quot;/&gt;&lt;/object&gt;&lt;object type=&quot;3&quot; unique_id=&quot;10372&quot;&gt;&lt;property id=&quot;20148&quot; value=&quot;5&quot;/&gt;&lt;property id=&quot;20300&quot; value=&quot;Slide 22 - &amp;quot;Section 306(h), SSA- Supplement not Supplant&amp;quot;&quot;/&gt;&lt;property id=&quot;20307&quot; value=&quot;332&quot;/&gt;&lt;/object&gt;&lt;object type=&quot;3&quot; unique_id=&quot;10373&quot;&gt;&lt;property id=&quot;20148&quot; value=&quot;5&quot;/&gt;&lt;property id=&quot;20300&quot; value=&quot;Slide 23 - &amp;quot;RESEA Participant Selection &amp;amp; Worker Profiling and Reemploy Services (WPRS)&amp;quot;&quot;/&gt;&lt;property id=&quot;20307&quot; value=&quot;338&quot;/&gt;&lt;/object&gt;&lt;object type=&quot;3&quot; unique_id=&quot;10374&quot;&gt;&lt;property id=&quot;20148&quot; value=&quot;5&quot;/&gt;&lt;property id=&quot;20300&quot; value=&quot;Slide 24 - &amp;quot;Integration with Workforce Innovation and Opportunity Act&amp;quot;&quot;/&gt;&lt;property id=&quot;20307&quot; value=&quot;339&quot;/&gt;&lt;/object&gt;&lt;object type=&quot;3&quot; unique_id=&quot;10375&quot;&gt;&lt;property id=&quot;20148&quot; value=&quot;5&quot;/&gt;&lt;property id=&quot;20300&quot; value=&quot;Slide 25 - &amp;quot;RESEA State Plan&amp;quot;&quot;/&gt;&lt;property id=&quot;20307&quot; value=&quot;340&quot;/&gt;&lt;/object&gt;&lt;object type=&quot;3&quot; unique_id=&quot;10376&quot;&gt;&lt;property id=&quot;20148&quot; value=&quot;5&quot;/&gt;&lt;property id=&quot;20300&quot; value=&quot;Slide 26 - &amp;quot;RESEA State Plan: Overview&amp;quot;&quot;/&gt;&lt;property id=&quot;20307&quot; value=&quot;341&quot;/&gt;&lt;/object&gt;&lt;object type=&quot;3&quot; unique_id=&quot;10377&quot;&gt;&lt;property id=&quot;20148&quot; value=&quot;5&quot;/&gt;&lt;property id=&quot;20300&quot; value=&quot;Slide 27 - &amp;quot;RESEA State Plan: New Elements &amp;quot;&quot;/&gt;&lt;property id=&quot;20307&quot; value=&quot;342&quot;/&gt;&lt;/object&gt;&lt;object type=&quot;3&quot; unique_id=&quot;10378&quot;&gt;&lt;property id=&quot;20148&quot; value=&quot;5&quot;/&gt;&lt;property id=&quot;20300&quot; value=&quot;Slide 28 - &amp;quot;RESEA State Plan: New Elements &amp;quot;&quot;/&gt;&lt;property id=&quot;20307&quot; value=&quot;344&quot;/&gt;&lt;/object&gt;&lt;object type=&quot;3&quot; unique_id=&quot;10379&quot;&gt;&lt;property id=&quot;20148&quot; value=&quot;5&quot;/&gt;&lt;property id=&quot;20300&quot; value=&quot;Slide 29 - &amp;quot;RESEA State Plan&amp;quot;&quot;/&gt;&lt;property id=&quot;20307&quot; value=&quot;345&quot;/&gt;&lt;/object&gt;&lt;object type=&quot;3&quot; unique_id=&quot;10380&quot;&gt;&lt;property id=&quot;20148&quot; value=&quot;5&quot;/&gt;&lt;property id=&quot;20300&quot; value=&quot;Slide 30 - &amp;quot;Application Submission Process&amp;quot;&quot;/&gt;&lt;property id=&quot;20307&quot; value=&quot;346&quot;/&gt;&lt;/object&gt;&lt;object type=&quot;3&quot; unique_id=&quot;10381&quot;&gt;&lt;property id=&quot;20148&quot; value=&quot;5&quot;/&gt;&lt;property id=&quot;20300&quot; value=&quot;Slide 31 - &amp;quot;RESEA State Plan Requirements&amp;quot;&quot;/&gt;&lt;property id=&quot;20307&quot; value=&quot;347&quot;/&gt;&lt;/object&gt;&lt;object type=&quot;3&quot; unique_id=&quot;10382&quot;&gt;&lt;property id=&quot;20148&quot; value=&quot;5&quot;/&gt;&lt;property id=&quot;20300&quot; value=&quot;Slide 32 - &amp;quot;Common Errors&amp;quot;&quot;/&gt;&lt;property id=&quot;20307&quot; value=&quot;348&quot;/&gt;&lt;/object&gt;&lt;object type=&quot;3&quot; unique_id=&quot;10383&quot;&gt;&lt;property id=&quot;20148&quot; value=&quot;5&quot;/&gt;&lt;property id=&quot;20300&quot; value=&quot;Slide 34 - &amp;quot;Closing Thoughts&amp;quot;&quot;/&gt;&lt;property id=&quot;20307&quot; value=&quot;349&quot;/&gt;&lt;/object&gt;&lt;object type=&quot;3&quot; unique_id=&quot;10384&quot;&gt;&lt;property id=&quot;20148&quot; value=&quot;5&quot;/&gt;&lt;property id=&quot;20300&quot; value=&quot;Slide 35 - &amp;quot;Resources: RESEA Landing Page &amp;quot;&quot;/&gt;&lt;property id=&quot;20307&quot; value=&quot;343&quot;/&gt;&lt;/object&gt;&lt;object type=&quot;3&quot; unique_id=&quot;10385&quot;&gt;&lt;property id=&quot;20148&quot; value=&quot;5&quot;/&gt;&lt;property id=&quot;20300&quot; value=&quot;Slide 36 - &amp;quot;Resources: RESEA Evaluations&amp;quot;&quot;/&gt;&lt;property id=&quot;20307&quot; value=&quot;334&quot;/&gt;&lt;/object&gt;&lt;object type=&quot;3&quot; unique_id=&quot;10386&quot;&gt;&lt;property id=&quot;20148&quot; value=&quot;5&quot;/&gt;&lt;property id=&quot;20300&quot; value=&quot;Slide 37 - &amp;quot;Resources: Clearinghouse for Labor Evaluation and Research (CLEAR)&amp;quot;&quot;/&gt;&lt;property id=&quot;20307&quot; value=&quot;335&quot;/&gt;&lt;/object&gt;&lt;object type=&quot;3&quot; unique_id=&quot;10387&quot;&gt;&lt;property id=&quot;20148&quot; value=&quot;5&quot;/&gt;&lt;property id=&quot;20300&quot; value=&quot;Slide 38 - &amp;quot;Evaluation Resources:  Technical Assistance Webinar Series&amp;quot;&quot;/&gt;&lt;property id=&quot;20307&quot; value=&quot;336&quot;/&gt;&lt;/object&gt;&lt;/object&gt;&lt;object type=&quot;8&quot; unique_id=&quot;1035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vehlow\AppData\Local\Temp\PR\data\asimages\{CDD4BE1C-DE83-498A-BFD4-3F9FAA4BE74B}_3.png&quot;/&gt;&lt;left val=&quot;497&quot;/&gt;&lt;top val=&quot;504&quot;/&gt;&lt;width val=&quot;170&quot;/&gt;&lt;height val=&quot;3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A00BBD-D2B1-45B1-897C-5CE5D5FE5B87}&quot;/&gt;&lt;isInvalidForFieldText val=&quot;0&quot;/&gt;&lt;Image&gt;&lt;filename val=&quot;C:\Users\jvehlow\AppData\Local\Temp\PR\data\asimages\{7FA00BBD-D2B1-45B1-897C-5CE5D5FE5B87}_3.png&quot;/&gt;&lt;left val=&quot;58&quot;/&gt;&lt;top val=&quot;185&quot;/&gt;&lt;width val=&quot;128&quot;/&gt;&lt;height val=&quot;18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93B8DBB5-FC65-47F2-93E2-6199A38F9E2E}&quot;/&gt;&lt;isInvalidForFieldText val=&quot;0&quot;/&gt;&lt;Image&gt;&lt;filename val=&quot;C:\Users\jvehlow\AppData\Local\Temp\PR\data\asimages\{93B8DBB5-FC65-47F2-93E2-6199A38F9E2E}_3.png&quot;/&gt;&lt;left val=&quot;49&quot;/&gt;&lt;top val=&quot;28&quot;/&gt;&lt;width val=&quot;627&quot;/&gt;&lt;height val=&quot;8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4&quot;/&gt;&lt;lineCharCount val=&quot;33&quot;/&gt;&lt;lineCharCount val=&quot;37&quot;/&gt;&lt;lineCharCount val=&quot;24&quot;/&gt;&lt;/TableIndex&gt;&lt;/ShapeTextInfo&gt;"/>
  <p:tag name="HTML_SHAPEINFO" val="&lt;ThreeDShapeInfo&gt;&lt;uuid val=&quot;&quot;/&gt;&lt;isInvalidForFieldText val=&quot;0&quot;/&gt;&lt;Image&gt;&lt;filename val=&quot;C:\Users\jvehlow\AppData\Local\Temp\PR\data\asimages\{F97106FD-DE3E-48C8-A3FE-1D8800B26508}_3.png&quot;/&gt;&lt;left val=&quot;199&quot;/&gt;&lt;top val=&quot;189&quot;/&gt;&lt;width val=&quot;433&quot;/&gt;&lt;height val=&quot;1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vehlow\AppData\Local\Temp\PR\data\asimages\{CDD4BE1C-DE83-498A-BFD4-3F9FAA4BE74B}_3.png&quot;/&gt;&lt;left val=&quot;497&quot;/&gt;&lt;top val=&quot;504&quot;/&gt;&lt;width val=&quot;170&quot;/&gt;&lt;height val=&quot;3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A00BBD-D2B1-45B1-897C-5CE5D5FE5B87}&quot;/&gt;&lt;isInvalidForFieldText val=&quot;0&quot;/&gt;&lt;Image&gt;&lt;filename val=&quot;C:\Users\jvehlow\AppData\Local\Temp\PR\data\asimages\{7FA00BBD-D2B1-45B1-897C-5CE5D5FE5B87}_3.png&quot;/&gt;&lt;left val=&quot;58&quot;/&gt;&lt;top val=&quot;185&quot;/&gt;&lt;width val=&quot;128&quot;/&gt;&lt;height val=&quot;18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93B8DBB5-FC65-47F2-93E2-6199A38F9E2E}&quot;/&gt;&lt;isInvalidForFieldText val=&quot;0&quot;/&gt;&lt;Image&gt;&lt;filename val=&quot;C:\Users\jvehlow\AppData\Local\Temp\PR\data\asimages\{93B8DBB5-FC65-47F2-93E2-6199A38F9E2E}_3.png&quot;/&gt;&lt;left val=&quot;49&quot;/&gt;&lt;top val=&quot;28&quot;/&gt;&lt;width val=&quot;627&quot;/&gt;&lt;height val=&quot;84&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4&quot;/&gt;&lt;lineCharCount val=&quot;33&quot;/&gt;&lt;lineCharCount val=&quot;37&quot;/&gt;&lt;lineCharCount val=&quot;24&quot;/&gt;&lt;/TableIndex&gt;&lt;/ShapeTextInfo&gt;"/>
  <p:tag name="HTML_SHAPEINFO" val="&lt;ThreeDShapeInfo&gt;&lt;uuid val=&quot;&quot;/&gt;&lt;isInvalidForFieldText val=&quot;0&quot;/&gt;&lt;Image&gt;&lt;filename val=&quot;C:\Users\jvehlow\AppData\Local\Temp\PR\data\asimages\{F97106FD-DE3E-48C8-A3FE-1D8800B26508}_3.png&quot;/&gt;&lt;left val=&quot;199&quot;/&gt;&lt;top val=&quot;189&quot;/&gt;&lt;width val=&quot;433&quot;/&gt;&lt;height val=&quot;179&quot;/&gt;&lt;hasText val=&quot;1&quot;/&gt;&lt;/Image&gt;&lt;/ThreeDShapeInfo&gt;"/>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3637</TotalTime>
  <Words>2802</Words>
  <Application>Microsoft Office PowerPoint</Application>
  <PresentationFormat>Widescreen</PresentationFormat>
  <Paragraphs>413</Paragraphs>
  <Slides>40</Slides>
  <Notes>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40</vt:i4>
      </vt:variant>
    </vt:vector>
  </HeadingPairs>
  <TitlesOfParts>
    <vt:vector size="55"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1_Special Content</vt:lpstr>
      <vt:lpstr>1_General Content</vt:lpstr>
      <vt:lpstr>Where Are You?</vt:lpstr>
      <vt:lpstr>Fiscal Year 2020 Reemployment Services and Eligibility Assessment Grants (RESEA)</vt:lpstr>
      <vt:lpstr>Today’s Moderator</vt:lpstr>
      <vt:lpstr>Today’s Speakers</vt:lpstr>
      <vt:lpstr>Today’s Objectives</vt:lpstr>
      <vt:lpstr>Opening Message</vt:lpstr>
      <vt:lpstr>Background </vt:lpstr>
      <vt:lpstr>Section 306 of the Social Security Act (SSA)</vt:lpstr>
      <vt:lpstr>Section 306(b), SSA</vt:lpstr>
      <vt:lpstr>Important New Features of RESEA</vt:lpstr>
      <vt:lpstr>How Does this Shift the RESEA Paradigm</vt:lpstr>
      <vt:lpstr>New Requirements Timetable </vt:lpstr>
      <vt:lpstr>FY 2020 RESEA Funding Allocations</vt:lpstr>
      <vt:lpstr>FY 2020 Funding Allocations and FY 2021 Formula</vt:lpstr>
      <vt:lpstr>FY 2020 Operating Guidance </vt:lpstr>
      <vt:lpstr>FY 2020 RESEA Operating Guidance</vt:lpstr>
      <vt:lpstr>RESEA: Changes and Overview of Requirements</vt:lpstr>
      <vt:lpstr>RESEA Definitions </vt:lpstr>
      <vt:lpstr>RESEA Definitions: Minimum Requirements </vt:lpstr>
      <vt:lpstr>New Flexibilities and Other Program Changes</vt:lpstr>
      <vt:lpstr>Section 7c: Claimant Participation in RESEA Services and Rescheduling</vt:lpstr>
      <vt:lpstr>Section 306(h), SSA- Supplement not Supplant</vt:lpstr>
      <vt:lpstr>RESEA Participant Selection &amp; Worker Profiling and Reemploy Services (WPRS)</vt:lpstr>
      <vt:lpstr>Integration with Workforce Innovation and Opportunity Act</vt:lpstr>
      <vt:lpstr>RESEA State Plan</vt:lpstr>
      <vt:lpstr>RESEA State Plan: Overview</vt:lpstr>
      <vt:lpstr>RESEA State Plan: New Elements </vt:lpstr>
      <vt:lpstr>RESEA State Plan: New Elements </vt:lpstr>
      <vt:lpstr>RESEA State Plan</vt:lpstr>
      <vt:lpstr>Application Submission Process</vt:lpstr>
      <vt:lpstr>RESEA State Plan Requirements</vt:lpstr>
      <vt:lpstr>Common Errors</vt:lpstr>
      <vt:lpstr>Any Questions?</vt:lpstr>
      <vt:lpstr>Closing Thoughts</vt:lpstr>
      <vt:lpstr>Resources: RESEA Landing Page </vt:lpstr>
      <vt:lpstr>Resources: RESEA Evaluations</vt:lpstr>
      <vt:lpstr>Resources: Clearinghouse for Labor Evaluation and Research (CLEAR)</vt:lpstr>
      <vt:lpstr>Evaluation Resources:  Technical Assistance Webinar Series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264</cp:revision>
  <cp:lastPrinted>2020-02-06T20:04:46Z</cp:lastPrinted>
  <dcterms:created xsi:type="dcterms:W3CDTF">2019-06-21T16:58:05Z</dcterms:created>
  <dcterms:modified xsi:type="dcterms:W3CDTF">2020-02-07T14:40:49Z</dcterms:modified>
</cp:coreProperties>
</file>