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70" r:id="rId3"/>
    <p:sldMasterId id="2147483658" r:id="rId4"/>
    <p:sldMasterId id="2147483684" r:id="rId5"/>
    <p:sldMasterId id="2147483699" r:id="rId6"/>
  </p:sldMasterIdLst>
  <p:notesMasterIdLst>
    <p:notesMasterId r:id="rId40"/>
  </p:notesMasterIdLst>
  <p:sldIdLst>
    <p:sldId id="305" r:id="rId7"/>
    <p:sldId id="256" r:id="rId8"/>
    <p:sldId id="306" r:id="rId9"/>
    <p:sldId id="307" r:id="rId10"/>
    <p:sldId id="308" r:id="rId11"/>
    <p:sldId id="313" r:id="rId12"/>
    <p:sldId id="312" r:id="rId13"/>
    <p:sldId id="314" r:id="rId14"/>
    <p:sldId id="315" r:id="rId15"/>
    <p:sldId id="335" r:id="rId16"/>
    <p:sldId id="321" r:id="rId17"/>
    <p:sldId id="323" r:id="rId18"/>
    <p:sldId id="324" r:id="rId19"/>
    <p:sldId id="344" r:id="rId20"/>
    <p:sldId id="320" r:id="rId21"/>
    <p:sldId id="317" r:id="rId22"/>
    <p:sldId id="334" r:id="rId23"/>
    <p:sldId id="322" r:id="rId24"/>
    <p:sldId id="316" r:id="rId25"/>
    <p:sldId id="326" r:id="rId26"/>
    <p:sldId id="337" r:id="rId27"/>
    <p:sldId id="340" r:id="rId28"/>
    <p:sldId id="325" r:id="rId29"/>
    <p:sldId id="327" r:id="rId30"/>
    <p:sldId id="338" r:id="rId31"/>
    <p:sldId id="339" r:id="rId32"/>
    <p:sldId id="341" r:id="rId33"/>
    <p:sldId id="343" r:id="rId34"/>
    <p:sldId id="330" r:id="rId35"/>
    <p:sldId id="274" r:id="rId36"/>
    <p:sldId id="336" r:id="rId37"/>
    <p:sldId id="275" r:id="rId38"/>
    <p:sldId id="333" r:id="rId39"/>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shefski, Stanley S - OPA" initials="OSS-O" lastIdx="9" clrIdx="0">
    <p:extLst>
      <p:ext uri="{19B8F6BF-5375-455C-9EA6-DF929625EA0E}">
        <p15:presenceInfo xmlns:p15="http://schemas.microsoft.com/office/powerpoint/2012/main" userId="S-1-5-21-625881431-3029617060-3355961844-125259" providerId="AD"/>
      </p:ext>
    </p:extLst>
  </p:cmAuthor>
  <p:cmAuthor id="2" name="Manikowski, Susan - ETA" initials="MS-E" lastIdx="6" clrIdx="1">
    <p:extLst>
      <p:ext uri="{19B8F6BF-5375-455C-9EA6-DF929625EA0E}">
        <p15:presenceInfo xmlns:p15="http://schemas.microsoft.com/office/powerpoint/2012/main" userId="S-1-5-21-2522062978-2635407418-847139880-476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4660"/>
  </p:normalViewPr>
  <p:slideViewPr>
    <p:cSldViewPr snapToGrid="0">
      <p:cViewPr varScale="1">
        <p:scale>
          <a:sx n="81" d="100"/>
          <a:sy n="81" d="100"/>
        </p:scale>
        <p:origin x="61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2.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aret Lamb" userId="e04054f8-2e2a-42b4-87e1-29b1f1e2f6f1" providerId="ADAL" clId="{B0F80149-1C3F-4ACA-8268-A2ACB20E1B57}"/>
    <pc:docChg chg="custSel modSld">
      <pc:chgData name="Margaret Lamb" userId="e04054f8-2e2a-42b4-87e1-29b1f1e2f6f1" providerId="ADAL" clId="{B0F80149-1C3F-4ACA-8268-A2ACB20E1B57}" dt="2019-12-05T17:41:07.598" v="31" actId="478"/>
      <pc:docMkLst>
        <pc:docMk/>
      </pc:docMkLst>
      <pc:sldChg chg="addSp delSp modSp">
        <pc:chgData name="Margaret Lamb" userId="e04054f8-2e2a-42b4-87e1-29b1f1e2f6f1" providerId="ADAL" clId="{B0F80149-1C3F-4ACA-8268-A2ACB20E1B57}" dt="2019-12-05T17:41:07.598" v="31" actId="478"/>
        <pc:sldMkLst>
          <pc:docMk/>
          <pc:sldMk cId="2663552957" sldId="256"/>
        </pc:sldMkLst>
        <pc:spChg chg="mod">
          <ac:chgData name="Margaret Lamb" userId="e04054f8-2e2a-42b4-87e1-29b1f1e2f6f1" providerId="ADAL" clId="{B0F80149-1C3F-4ACA-8268-A2ACB20E1B57}" dt="2019-12-05T17:41:01.915" v="30" actId="20577"/>
          <ac:spMkLst>
            <pc:docMk/>
            <pc:sldMk cId="2663552957" sldId="256"/>
            <ac:spMk id="2" creationId="{3D15FB03-888E-4898-A21E-566F5D1EB9B1}"/>
          </ac:spMkLst>
        </pc:spChg>
        <pc:spChg chg="del">
          <ac:chgData name="Margaret Lamb" userId="e04054f8-2e2a-42b4-87e1-29b1f1e2f6f1" providerId="ADAL" clId="{B0F80149-1C3F-4ACA-8268-A2ACB20E1B57}" dt="2019-12-05T17:41:07.598" v="31" actId="478"/>
          <ac:spMkLst>
            <pc:docMk/>
            <pc:sldMk cId="2663552957" sldId="256"/>
            <ac:spMk id="3" creationId="{0DCE6580-02A5-4B5B-8FD9-9A15C6CEA398}"/>
          </ac:spMkLst>
        </pc:spChg>
        <pc:spChg chg="add mod">
          <ac:chgData name="Margaret Lamb" userId="e04054f8-2e2a-42b4-87e1-29b1f1e2f6f1" providerId="ADAL" clId="{B0F80149-1C3F-4ACA-8268-A2ACB20E1B57}" dt="2019-12-05T17:41:07.598" v="31" actId="478"/>
          <ac:spMkLst>
            <pc:docMk/>
            <pc:sldMk cId="2663552957" sldId="256"/>
            <ac:spMk id="5" creationId="{3D419B2D-5403-4628-81B9-81B43B949B2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Sheet2!$D$1</c:f>
              <c:strCache>
                <c:ptCount val="1"/>
                <c:pt idx="0">
                  <c:v>Median Earning Q2 </c:v>
                </c:pt>
              </c:strCache>
            </c:strRef>
          </c:tx>
          <c:spPr>
            <a:solidFill>
              <a:schemeClr val="accent1"/>
            </a:solidFill>
            <a:ln>
              <a:noFill/>
            </a:ln>
            <a:effectLst/>
          </c:spPr>
          <c:cat>
            <c:numRef>
              <c:f>Sheet2!$C$2:$C$41</c:f>
              <c:numCache>
                <c:formatCode>m/d/yyyy</c:formatCode>
                <c:ptCount val="40"/>
                <c:pt idx="0">
                  <c:v>39813</c:v>
                </c:pt>
                <c:pt idx="1">
                  <c:v>39903</c:v>
                </c:pt>
                <c:pt idx="2">
                  <c:v>39994</c:v>
                </c:pt>
                <c:pt idx="3">
                  <c:v>40086</c:v>
                </c:pt>
                <c:pt idx="4">
                  <c:v>40178</c:v>
                </c:pt>
                <c:pt idx="5">
                  <c:v>40268</c:v>
                </c:pt>
                <c:pt idx="6">
                  <c:v>40359</c:v>
                </c:pt>
                <c:pt idx="7">
                  <c:v>40451</c:v>
                </c:pt>
                <c:pt idx="8">
                  <c:v>40543</c:v>
                </c:pt>
                <c:pt idx="9">
                  <c:v>40633</c:v>
                </c:pt>
                <c:pt idx="10">
                  <c:v>40724</c:v>
                </c:pt>
                <c:pt idx="11">
                  <c:v>40816</c:v>
                </c:pt>
                <c:pt idx="12">
                  <c:v>40908</c:v>
                </c:pt>
                <c:pt idx="13">
                  <c:v>40999</c:v>
                </c:pt>
                <c:pt idx="14">
                  <c:v>41090</c:v>
                </c:pt>
                <c:pt idx="15">
                  <c:v>41182</c:v>
                </c:pt>
                <c:pt idx="16">
                  <c:v>41274</c:v>
                </c:pt>
                <c:pt idx="17">
                  <c:v>41364</c:v>
                </c:pt>
                <c:pt idx="18">
                  <c:v>41455</c:v>
                </c:pt>
                <c:pt idx="19">
                  <c:v>41547</c:v>
                </c:pt>
                <c:pt idx="20">
                  <c:v>41639</c:v>
                </c:pt>
                <c:pt idx="21">
                  <c:v>41729</c:v>
                </c:pt>
                <c:pt idx="22">
                  <c:v>41820</c:v>
                </c:pt>
                <c:pt idx="23">
                  <c:v>41912</c:v>
                </c:pt>
                <c:pt idx="24">
                  <c:v>42004</c:v>
                </c:pt>
                <c:pt idx="25">
                  <c:v>42094</c:v>
                </c:pt>
                <c:pt idx="26">
                  <c:v>42185</c:v>
                </c:pt>
                <c:pt idx="27">
                  <c:v>42277</c:v>
                </c:pt>
                <c:pt idx="28">
                  <c:v>42369</c:v>
                </c:pt>
                <c:pt idx="29">
                  <c:v>42460</c:v>
                </c:pt>
                <c:pt idx="30">
                  <c:v>42551</c:v>
                </c:pt>
                <c:pt idx="31">
                  <c:v>42643</c:v>
                </c:pt>
                <c:pt idx="32">
                  <c:v>42735</c:v>
                </c:pt>
                <c:pt idx="33">
                  <c:v>42825</c:v>
                </c:pt>
                <c:pt idx="34">
                  <c:v>42916</c:v>
                </c:pt>
                <c:pt idx="35">
                  <c:v>43008</c:v>
                </c:pt>
                <c:pt idx="36">
                  <c:v>43100</c:v>
                </c:pt>
                <c:pt idx="37">
                  <c:v>43190</c:v>
                </c:pt>
                <c:pt idx="38">
                  <c:v>43281</c:v>
                </c:pt>
                <c:pt idx="39">
                  <c:v>43373</c:v>
                </c:pt>
              </c:numCache>
            </c:numRef>
          </c:cat>
          <c:val>
            <c:numRef>
              <c:f>Sheet2!$D$2:$D$41</c:f>
              <c:numCache>
                <c:formatCode>"$"#,##0.00_);[Red]\("$"#,##0.00\)</c:formatCode>
                <c:ptCount val="40"/>
                <c:pt idx="0">
                  <c:v>5356</c:v>
                </c:pt>
                <c:pt idx="1">
                  <c:v>5612.9</c:v>
                </c:pt>
                <c:pt idx="2">
                  <c:v>5884.55</c:v>
                </c:pt>
                <c:pt idx="3">
                  <c:v>5985.5</c:v>
                </c:pt>
                <c:pt idx="4">
                  <c:v>6451</c:v>
                </c:pt>
                <c:pt idx="5">
                  <c:v>7153.43</c:v>
                </c:pt>
                <c:pt idx="6">
                  <c:v>7367.86</c:v>
                </c:pt>
                <c:pt idx="7">
                  <c:v>6613.44</c:v>
                </c:pt>
                <c:pt idx="8">
                  <c:v>7152.93</c:v>
                </c:pt>
                <c:pt idx="9">
                  <c:v>8013</c:v>
                </c:pt>
                <c:pt idx="10">
                  <c:v>7431.73</c:v>
                </c:pt>
                <c:pt idx="11">
                  <c:v>7188.51</c:v>
                </c:pt>
                <c:pt idx="12">
                  <c:v>7150.81</c:v>
                </c:pt>
                <c:pt idx="13">
                  <c:v>7078.65</c:v>
                </c:pt>
                <c:pt idx="14">
                  <c:v>7204.85</c:v>
                </c:pt>
                <c:pt idx="15">
                  <c:v>6867</c:v>
                </c:pt>
                <c:pt idx="16">
                  <c:v>7039</c:v>
                </c:pt>
                <c:pt idx="17">
                  <c:v>7070</c:v>
                </c:pt>
                <c:pt idx="18">
                  <c:v>7703.04</c:v>
                </c:pt>
                <c:pt idx="19">
                  <c:v>7016.31</c:v>
                </c:pt>
                <c:pt idx="20">
                  <c:v>7161</c:v>
                </c:pt>
                <c:pt idx="21">
                  <c:v>7580.39</c:v>
                </c:pt>
                <c:pt idx="22">
                  <c:v>7860.9</c:v>
                </c:pt>
                <c:pt idx="23">
                  <c:v>7305.3</c:v>
                </c:pt>
                <c:pt idx="24">
                  <c:v>7672.18</c:v>
                </c:pt>
                <c:pt idx="25">
                  <c:v>7789.38</c:v>
                </c:pt>
                <c:pt idx="26">
                  <c:v>8252.2199999999993</c:v>
                </c:pt>
                <c:pt idx="27">
                  <c:v>7199.5</c:v>
                </c:pt>
                <c:pt idx="28">
                  <c:v>7638</c:v>
                </c:pt>
                <c:pt idx="29">
                  <c:v>8130.32</c:v>
                </c:pt>
                <c:pt idx="30">
                  <c:v>8193.33</c:v>
                </c:pt>
                <c:pt idx="31">
                  <c:v>8275.36</c:v>
                </c:pt>
                <c:pt idx="32">
                  <c:v>8434.15</c:v>
                </c:pt>
                <c:pt idx="33">
                  <c:v>9330.0300000000007</c:v>
                </c:pt>
                <c:pt idx="34">
                  <c:v>9139.7000000000007</c:v>
                </c:pt>
                <c:pt idx="35">
                  <c:v>9010.6299999999992</c:v>
                </c:pt>
                <c:pt idx="36">
                  <c:v>9252.24</c:v>
                </c:pt>
                <c:pt idx="37">
                  <c:v>9818.65</c:v>
                </c:pt>
                <c:pt idx="38">
                  <c:v>9966.07</c:v>
                </c:pt>
                <c:pt idx="39">
                  <c:v>9563.14</c:v>
                </c:pt>
              </c:numCache>
            </c:numRef>
          </c:val>
          <c:extLst>
            <c:ext xmlns:c16="http://schemas.microsoft.com/office/drawing/2014/chart" uri="{C3380CC4-5D6E-409C-BE32-E72D297353CC}">
              <c16:uniqueId val="{00000000-48DC-444B-853C-8487B2E90E70}"/>
            </c:ext>
          </c:extLst>
        </c:ser>
        <c:dLbls>
          <c:showLegendKey val="0"/>
          <c:showVal val="0"/>
          <c:showCatName val="0"/>
          <c:showSerName val="0"/>
          <c:showPercent val="0"/>
          <c:showBubbleSize val="0"/>
        </c:dLbls>
        <c:axId val="569493248"/>
        <c:axId val="569493664"/>
      </c:areaChart>
      <c:lineChart>
        <c:grouping val="standard"/>
        <c:varyColors val="0"/>
        <c:ser>
          <c:idx val="1"/>
          <c:order val="1"/>
          <c:tx>
            <c:strRef>
              <c:f>Sheet2!$E$1</c:f>
              <c:strCache>
                <c:ptCount val="1"/>
                <c:pt idx="0">
                  <c:v>Median Wage Replacement PQ1 to AQ2</c:v>
                </c:pt>
              </c:strCache>
            </c:strRef>
          </c:tx>
          <c:spPr>
            <a:ln w="28575" cap="rnd">
              <a:solidFill>
                <a:schemeClr val="accent2"/>
              </a:solidFill>
              <a:round/>
            </a:ln>
            <a:effectLst/>
          </c:spPr>
          <c:marker>
            <c:symbol val="none"/>
          </c:marker>
          <c:cat>
            <c:numRef>
              <c:f>Sheet2!$C$2:$C$41</c:f>
              <c:numCache>
                <c:formatCode>m/d/yyyy</c:formatCode>
                <c:ptCount val="40"/>
                <c:pt idx="0">
                  <c:v>39813</c:v>
                </c:pt>
                <c:pt idx="1">
                  <c:v>39903</c:v>
                </c:pt>
                <c:pt idx="2">
                  <c:v>39994</c:v>
                </c:pt>
                <c:pt idx="3">
                  <c:v>40086</c:v>
                </c:pt>
                <c:pt idx="4">
                  <c:v>40178</c:v>
                </c:pt>
                <c:pt idx="5">
                  <c:v>40268</c:v>
                </c:pt>
                <c:pt idx="6">
                  <c:v>40359</c:v>
                </c:pt>
                <c:pt idx="7">
                  <c:v>40451</c:v>
                </c:pt>
                <c:pt idx="8">
                  <c:v>40543</c:v>
                </c:pt>
                <c:pt idx="9">
                  <c:v>40633</c:v>
                </c:pt>
                <c:pt idx="10">
                  <c:v>40724</c:v>
                </c:pt>
                <c:pt idx="11">
                  <c:v>40816</c:v>
                </c:pt>
                <c:pt idx="12">
                  <c:v>40908</c:v>
                </c:pt>
                <c:pt idx="13">
                  <c:v>40999</c:v>
                </c:pt>
                <c:pt idx="14">
                  <c:v>41090</c:v>
                </c:pt>
                <c:pt idx="15">
                  <c:v>41182</c:v>
                </c:pt>
                <c:pt idx="16">
                  <c:v>41274</c:v>
                </c:pt>
                <c:pt idx="17">
                  <c:v>41364</c:v>
                </c:pt>
                <c:pt idx="18">
                  <c:v>41455</c:v>
                </c:pt>
                <c:pt idx="19">
                  <c:v>41547</c:v>
                </c:pt>
                <c:pt idx="20">
                  <c:v>41639</c:v>
                </c:pt>
                <c:pt idx="21">
                  <c:v>41729</c:v>
                </c:pt>
                <c:pt idx="22">
                  <c:v>41820</c:v>
                </c:pt>
                <c:pt idx="23">
                  <c:v>41912</c:v>
                </c:pt>
                <c:pt idx="24">
                  <c:v>42004</c:v>
                </c:pt>
                <c:pt idx="25">
                  <c:v>42094</c:v>
                </c:pt>
                <c:pt idx="26">
                  <c:v>42185</c:v>
                </c:pt>
                <c:pt idx="27">
                  <c:v>42277</c:v>
                </c:pt>
                <c:pt idx="28">
                  <c:v>42369</c:v>
                </c:pt>
                <c:pt idx="29">
                  <c:v>42460</c:v>
                </c:pt>
                <c:pt idx="30">
                  <c:v>42551</c:v>
                </c:pt>
                <c:pt idx="31">
                  <c:v>42643</c:v>
                </c:pt>
                <c:pt idx="32">
                  <c:v>42735</c:v>
                </c:pt>
                <c:pt idx="33">
                  <c:v>42825</c:v>
                </c:pt>
                <c:pt idx="34">
                  <c:v>42916</c:v>
                </c:pt>
                <c:pt idx="35">
                  <c:v>43008</c:v>
                </c:pt>
                <c:pt idx="36">
                  <c:v>43100</c:v>
                </c:pt>
                <c:pt idx="37">
                  <c:v>43190</c:v>
                </c:pt>
                <c:pt idx="38">
                  <c:v>43281</c:v>
                </c:pt>
                <c:pt idx="39">
                  <c:v>43373</c:v>
                </c:pt>
              </c:numCache>
            </c:numRef>
          </c:cat>
          <c:val>
            <c:numRef>
              <c:f>Sheet2!$E$2:$E$41</c:f>
              <c:numCache>
                <c:formatCode>0.00%</c:formatCode>
                <c:ptCount val="40"/>
                <c:pt idx="0">
                  <c:v>0.71940000000000004</c:v>
                </c:pt>
                <c:pt idx="1">
                  <c:v>0.74039999999999995</c:v>
                </c:pt>
                <c:pt idx="2">
                  <c:v>0.82809999999999995</c:v>
                </c:pt>
                <c:pt idx="3">
                  <c:v>0.77400000000000002</c:v>
                </c:pt>
                <c:pt idx="4">
                  <c:v>0.82299999999999995</c:v>
                </c:pt>
                <c:pt idx="5">
                  <c:v>0.87560000000000004</c:v>
                </c:pt>
                <c:pt idx="6">
                  <c:v>0.91959999999999997</c:v>
                </c:pt>
                <c:pt idx="7">
                  <c:v>0.82750000000000001</c:v>
                </c:pt>
                <c:pt idx="8">
                  <c:v>0.85960000000000003</c:v>
                </c:pt>
                <c:pt idx="9">
                  <c:v>0.90549999999999997</c:v>
                </c:pt>
                <c:pt idx="10">
                  <c:v>0.89800000000000002</c:v>
                </c:pt>
                <c:pt idx="11">
                  <c:v>0.89629999999999999</c:v>
                </c:pt>
                <c:pt idx="12">
                  <c:v>0.86529999999999996</c:v>
                </c:pt>
                <c:pt idx="13">
                  <c:v>0.86270000000000002</c:v>
                </c:pt>
                <c:pt idx="14">
                  <c:v>0.89680000000000004</c:v>
                </c:pt>
                <c:pt idx="15">
                  <c:v>0.80730000000000002</c:v>
                </c:pt>
                <c:pt idx="16">
                  <c:v>0.79810000000000003</c:v>
                </c:pt>
                <c:pt idx="17">
                  <c:v>0.80710000000000004</c:v>
                </c:pt>
                <c:pt idx="18">
                  <c:v>0.78769999999999996</c:v>
                </c:pt>
                <c:pt idx="19">
                  <c:v>0.79</c:v>
                </c:pt>
                <c:pt idx="20">
                  <c:v>0.80349999999999999</c:v>
                </c:pt>
                <c:pt idx="21">
                  <c:v>0.79649999999999999</c:v>
                </c:pt>
                <c:pt idx="22">
                  <c:v>0.84060000000000001</c:v>
                </c:pt>
                <c:pt idx="23">
                  <c:v>0.79869999999999997</c:v>
                </c:pt>
                <c:pt idx="24">
                  <c:v>0.80789999999999995</c:v>
                </c:pt>
                <c:pt idx="25">
                  <c:v>0.82150000000000001</c:v>
                </c:pt>
                <c:pt idx="26">
                  <c:v>0.88770000000000004</c:v>
                </c:pt>
                <c:pt idx="27">
                  <c:v>0.75790000000000002</c:v>
                </c:pt>
                <c:pt idx="28">
                  <c:v>0.7974</c:v>
                </c:pt>
                <c:pt idx="29">
                  <c:v>0.82799999999999996</c:v>
                </c:pt>
                <c:pt idx="30">
                  <c:v>0.82430000000000003</c:v>
                </c:pt>
                <c:pt idx="31">
                  <c:v>0.80489999999999995</c:v>
                </c:pt>
                <c:pt idx="32">
                  <c:v>0.84089999999999998</c:v>
                </c:pt>
                <c:pt idx="33">
                  <c:v>0.92779999999999996</c:v>
                </c:pt>
                <c:pt idx="34">
                  <c:v>0.88939999999999997</c:v>
                </c:pt>
                <c:pt idx="35">
                  <c:v>0.86299999999999999</c:v>
                </c:pt>
                <c:pt idx="36">
                  <c:v>0.88449999999999995</c:v>
                </c:pt>
                <c:pt idx="37">
                  <c:v>0.90590000000000004</c:v>
                </c:pt>
                <c:pt idx="38">
                  <c:v>0.92520000000000002</c:v>
                </c:pt>
                <c:pt idx="39">
                  <c:v>0.88570000000000004</c:v>
                </c:pt>
              </c:numCache>
            </c:numRef>
          </c:val>
          <c:smooth val="0"/>
          <c:extLst>
            <c:ext xmlns:c16="http://schemas.microsoft.com/office/drawing/2014/chart" uri="{C3380CC4-5D6E-409C-BE32-E72D297353CC}">
              <c16:uniqueId val="{00000001-48DC-444B-853C-8487B2E90E70}"/>
            </c:ext>
          </c:extLst>
        </c:ser>
        <c:dLbls>
          <c:showLegendKey val="0"/>
          <c:showVal val="0"/>
          <c:showCatName val="0"/>
          <c:showSerName val="0"/>
          <c:showPercent val="0"/>
          <c:showBubbleSize val="0"/>
        </c:dLbls>
        <c:marker val="1"/>
        <c:smooth val="0"/>
        <c:axId val="801048864"/>
        <c:axId val="686896576"/>
      </c:lineChart>
      <c:dateAx>
        <c:axId val="569493248"/>
        <c:scaling>
          <c:orientation val="minMax"/>
        </c:scaling>
        <c:delete val="1"/>
        <c:axPos val="b"/>
        <c:numFmt formatCode="m/d/yyyy" sourceLinked="1"/>
        <c:majorTickMark val="out"/>
        <c:minorTickMark val="none"/>
        <c:tickLblPos val="nextTo"/>
        <c:crossAx val="569493664"/>
        <c:crosses val="autoZero"/>
        <c:auto val="0"/>
        <c:lblOffset val="100"/>
        <c:baseTimeUnit val="months"/>
      </c:dateAx>
      <c:valAx>
        <c:axId val="56949366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9493248"/>
        <c:crosses val="autoZero"/>
        <c:crossBetween val="between"/>
      </c:valAx>
      <c:valAx>
        <c:axId val="686896576"/>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1048864"/>
        <c:crosses val="max"/>
        <c:crossBetween val="between"/>
      </c:valAx>
      <c:dateAx>
        <c:axId val="801048864"/>
        <c:scaling>
          <c:orientation val="minMax"/>
        </c:scaling>
        <c:delete val="1"/>
        <c:axPos val="b"/>
        <c:numFmt formatCode="m/d/yyyy" sourceLinked="1"/>
        <c:majorTickMark val="out"/>
        <c:minorTickMark val="none"/>
        <c:tickLblPos val="nextTo"/>
        <c:crossAx val="686896576"/>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2/14/2020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9.svg"/><Relationship Id="rId7"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21.svg"/><Relationship Id="rId4"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5.sv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34018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4229791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26505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88713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648882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1.emf"/><Relationship Id="rId4" Type="http://schemas.openxmlformats.org/officeDocument/2006/relationships/slideLayout" Target="../slideLayouts/slideLayout19.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4.xml"/><Relationship Id="rId7" Type="http://schemas.openxmlformats.org/officeDocument/2006/relationships/image" Target="../media/image2.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8.xml"/><Relationship Id="rId7" Type="http://schemas.openxmlformats.org/officeDocument/2006/relationships/image" Target="../media/image1.emf"/><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4.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microsoft.com/office/2007/relationships/hdphoto" Target="../media/hdphoto1.wdp"/><Relationship Id="rId5" Type="http://schemas.openxmlformats.org/officeDocument/2006/relationships/slideLayout" Target="../slideLayouts/slideLayout35.xml"/><Relationship Id="rId10" Type="http://schemas.openxmlformats.org/officeDocument/2006/relationships/image" Target="../media/image2.png"/><Relationship Id="rId4" Type="http://schemas.openxmlformats.org/officeDocument/2006/relationships/slideLayout" Target="../slideLayouts/slideLayout3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8" cstate="hqprint">
            <a:alphaModFix amt="70000"/>
            <a:extLst>
              <a:ext uri="{BEBA8EAE-BF5A-486C-A8C5-ECC9F3942E4B}">
                <a14:imgProps xmlns:a14="http://schemas.microsoft.com/office/drawing/2010/main">
                  <a14:imgLayer r:embed="rId1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 id="2147483714" r:id="rId11"/>
    <p:sldLayoutId id="2147483715" r:id="rId12"/>
    <p:sldLayoutId id="2147483716" r:id="rId13"/>
    <p:sldLayoutId id="2147483717" r:id="rId14"/>
    <p:sldLayoutId id="2147483719" r:id="rId15"/>
  </p:sldLayoutIdLst>
  <p:hf hdr="0" ftr="0" dt="0"/>
  <p:txStyles>
    <p:titleStyle>
      <a:lvl1pPr algn="l" defTabSz="914400" rtl="0" eaLnBrk="1" latinLnBrk="0" hangingPunct="1">
        <a:lnSpc>
          <a:spcPct val="90000"/>
        </a:lnSpc>
        <a:spcBef>
          <a:spcPct val="0"/>
        </a:spcBef>
        <a:buNone/>
        <a:defRPr sz="3200" b="1" i="0" u="none"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vimeo.com/370983870/2afa9e8306" TargetMode="External"/><Relationship Id="rId1" Type="http://schemas.openxmlformats.org/officeDocument/2006/relationships/slideLayout" Target="../slideLayouts/slideLayout9.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hyperlink" Target="https://www.doleta.gov/tradeact/taa-data/participant-reporting/" TargetMode="External"/><Relationship Id="rId7" Type="http://schemas.openxmlformats.org/officeDocument/2006/relationships/hyperlink" Target="https://wdr.doleta.gov/directives/corr_doc.cfm?docn=7611" TargetMode="External"/><Relationship Id="rId2" Type="http://schemas.openxmlformats.org/officeDocument/2006/relationships/hyperlink" Target="https://www.doleta.gov/tradeact/" TargetMode="External"/><Relationship Id="rId1" Type="http://schemas.openxmlformats.org/officeDocument/2006/relationships/slideLayout" Target="../slideLayouts/slideLayout20.xml"/><Relationship Id="rId6" Type="http://schemas.openxmlformats.org/officeDocument/2006/relationships/hyperlink" Target="https://wdr.doleta.gov/directives/corr_doc.cfm?DOCN=3255" TargetMode="External"/><Relationship Id="rId5" Type="http://schemas.openxmlformats.org/officeDocument/2006/relationships/hyperlink" Target="https://www.doleta.gov/tradeact/taa-data/participant-reporting/performance.cfm" TargetMode="External"/><Relationship Id="rId4" Type="http://schemas.openxmlformats.org/officeDocument/2006/relationships/hyperlink" Target="https://www.doleta.gov/tradeact/taa-data/participants-data/"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performancereporting.workforcegps.org/resources/2019/04/01/15/23/TEGL-14-18-Performance-Alignment-Webcast-Series-and-Resource-Page" TargetMode="External"/><Relationship Id="rId2" Type="http://schemas.openxmlformats.org/officeDocument/2006/relationships/hyperlink" Target="https://performancereporting.workforcegps.org/resources/2019/10/01/13/32/PIRL-Reporting-Online-Resource" TargetMode="External"/><Relationship Id="rId1" Type="http://schemas.openxmlformats.org/officeDocument/2006/relationships/slideLayout" Target="../slideLayouts/slideLayout20.xml"/><Relationship Id="rId4" Type="http://schemas.openxmlformats.org/officeDocument/2006/relationships/hyperlink" Target="https://performancereporting.workforcegps.org/announcements/2018/07/09/13/50/WIOA-Performance-Indicators-Summer-E-Learning-Serie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hyperlink" Target="mailto:support@workforceGPS.org"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00AFC2C-43E3-4FF4-AB8A-D928780F7D5C}"/>
              </a:ext>
            </a:extLst>
          </p:cNvPr>
          <p:cNvSpPr>
            <a:spLocks noGrp="1"/>
          </p:cNvSpPr>
          <p:nvPr>
            <p:ph idx="1"/>
          </p:nvPr>
        </p:nvSpPr>
        <p:spPr>
          <a:xfrm>
            <a:off x="6770670" y="845177"/>
            <a:ext cx="5188441" cy="5631596"/>
          </a:xfrm>
        </p:spPr>
        <p:txBody>
          <a:bodyPr>
            <a:noAutofit/>
          </a:bodyPr>
          <a:lstStyle/>
          <a:p>
            <a:pPr lvl="0">
              <a:spcBef>
                <a:spcPts val="800"/>
              </a:spcBef>
            </a:pPr>
            <a:r>
              <a:rPr lang="en-US" sz="1400" b="1" dirty="0"/>
              <a:t>Only use tables </a:t>
            </a:r>
            <a:r>
              <a:rPr lang="en-US" sz="1400" dirty="0"/>
              <a:t>when standard content delivery is insufficient, and never merge table cells.</a:t>
            </a:r>
          </a:p>
          <a:p>
            <a:pPr lvl="0">
              <a:spcBef>
                <a:spcPts val="800"/>
              </a:spcBef>
            </a:pPr>
            <a:r>
              <a:rPr lang="en-US" sz="1400" b="1" dirty="0"/>
              <a:t>Do not use screenshots or images of text items</a:t>
            </a:r>
            <a:r>
              <a:rPr lang="en-US" sz="1400" dirty="0"/>
              <a:t>.  All text must be editable and not blur when the screen is zoomed in.</a:t>
            </a:r>
          </a:p>
          <a:p>
            <a:pPr lvl="0">
              <a:spcBef>
                <a:spcPts val="800"/>
              </a:spcBef>
            </a:pPr>
            <a:r>
              <a:rPr lang="en-US" sz="1400" b="1" dirty="0"/>
              <a:t>Avoid</a:t>
            </a:r>
            <a:r>
              <a:rPr lang="en-US" sz="1400" dirty="0"/>
              <a:t> using “</a:t>
            </a:r>
            <a:r>
              <a:rPr lang="en-US" sz="1400" b="1" dirty="0"/>
              <a:t>Smart Art</a:t>
            </a:r>
            <a:r>
              <a:rPr lang="en-US" sz="1400" dirty="0"/>
              <a:t>” or the “</a:t>
            </a:r>
            <a:r>
              <a:rPr lang="en-US" sz="1400" b="1" dirty="0"/>
              <a:t>Design Ideas</a:t>
            </a:r>
            <a:r>
              <a:rPr lang="en-US" sz="1400" dirty="0"/>
              <a:t>” tool.</a:t>
            </a:r>
          </a:p>
          <a:p>
            <a:pPr lvl="0">
              <a:spcBef>
                <a:spcPts val="800"/>
              </a:spcBef>
            </a:pPr>
            <a:r>
              <a:rPr lang="en-US" sz="1400" dirty="0"/>
              <a:t>Do not repurpose slide title boxes for any other use.</a:t>
            </a:r>
          </a:p>
          <a:p>
            <a:pPr lvl="0">
              <a:spcBef>
                <a:spcPts val="800"/>
              </a:spcBef>
              <a:spcAft>
                <a:spcPts val="400"/>
              </a:spcAft>
            </a:pPr>
            <a:r>
              <a:rPr lang="en-US" sz="1400" b="1" dirty="0"/>
              <a:t>Do not use multiple spaces</a:t>
            </a:r>
            <a:r>
              <a:rPr lang="en-US" sz="1400" dirty="0"/>
              <a:t>, </a:t>
            </a:r>
            <a:r>
              <a:rPr lang="en-US" sz="1400" b="1" dirty="0"/>
              <a:t>empty paragraphs</a:t>
            </a:r>
            <a:r>
              <a:rPr lang="en-US" sz="1400" dirty="0"/>
              <a:t>, or </a:t>
            </a:r>
            <a:r>
              <a:rPr lang="en-US" sz="1400" b="1" dirty="0"/>
              <a:t>strings of tabs </a:t>
            </a:r>
            <a:r>
              <a:rPr lang="en-US" sz="1400" dirty="0"/>
              <a:t>to visually adjust your content, as every such repeated character must then be manually stripped from all slides before posting.  Instead:</a:t>
            </a:r>
          </a:p>
          <a:p>
            <a:pPr lvl="1">
              <a:spcBef>
                <a:spcPts val="400"/>
              </a:spcBef>
            </a:pPr>
            <a:r>
              <a:rPr lang="en-US" sz="1300" dirty="0"/>
              <a:t>Use soft returns to bump content to the next line in lieu of spaces (Shift + Enter)</a:t>
            </a:r>
          </a:p>
          <a:p>
            <a:pPr lvl="1">
              <a:spcBef>
                <a:spcPts val="400"/>
              </a:spcBef>
            </a:pPr>
            <a:r>
              <a:rPr lang="en-US" sz="1300" dirty="0"/>
              <a:t>Manage paragraph spacing and tabs in the “Paragraph” panel.</a:t>
            </a:r>
          </a:p>
          <a:p>
            <a:pPr lvl="0">
              <a:spcBef>
                <a:spcPts val="800"/>
              </a:spcBef>
              <a:spcAft>
                <a:spcPts val="400"/>
              </a:spcAft>
            </a:pPr>
            <a:r>
              <a:rPr lang="en-US" sz="1400" b="1" dirty="0"/>
              <a:t>Every image</a:t>
            </a:r>
            <a:r>
              <a:rPr lang="en-US" sz="1400" dirty="0"/>
              <a:t> or visual element used must either have alternative “alt” text applied </a:t>
            </a:r>
            <a:r>
              <a:rPr lang="en-US" sz="1400" i="1" dirty="0"/>
              <a:t>or</a:t>
            </a:r>
            <a:r>
              <a:rPr lang="en-US" sz="1400" dirty="0"/>
              <a:t> be marked as “decorative”. </a:t>
            </a:r>
          </a:p>
          <a:p>
            <a:pPr lvl="1">
              <a:spcBef>
                <a:spcPts val="400"/>
              </a:spcBef>
            </a:pPr>
            <a:r>
              <a:rPr lang="en-US" sz="1300" dirty="0"/>
              <a:t>Alt text translates visual information into verbal information, which is read aloud in screen readers, while items marked “decorative” are skipped.  </a:t>
            </a:r>
          </a:p>
          <a:p>
            <a:pPr lvl="1">
              <a:spcBef>
                <a:spcPts val="400"/>
              </a:spcBef>
            </a:pPr>
            <a:r>
              <a:rPr lang="en-US" sz="1300" dirty="0"/>
              <a:t>This step is required to deliver the full message provided by any graphics.</a:t>
            </a:r>
          </a:p>
          <a:p>
            <a:pPr lvl="1">
              <a:spcBef>
                <a:spcPts val="400"/>
              </a:spcBef>
            </a:pPr>
            <a:r>
              <a:rPr lang="en-US" sz="1300" dirty="0"/>
              <a:t>The person who laid out the content should also provide </a:t>
            </a:r>
            <a:br>
              <a:rPr lang="en-US" sz="1300" dirty="0"/>
            </a:br>
            <a:r>
              <a:rPr lang="en-US" sz="1300" dirty="0"/>
              <a:t>that alternate information to ensure their </a:t>
            </a:r>
            <a:br>
              <a:rPr lang="en-US" sz="1300" dirty="0"/>
            </a:br>
            <a:r>
              <a:rPr lang="en-US" sz="1300" dirty="0"/>
              <a:t>message stays intact.</a:t>
            </a:r>
          </a:p>
        </p:txBody>
      </p:sp>
      <p:sp>
        <p:nvSpPr>
          <p:cNvPr id="10" name="Title 9">
            <a:extLst>
              <a:ext uri="{FF2B5EF4-FFF2-40B4-BE49-F238E27FC236}">
                <a16:creationId xmlns:a16="http://schemas.microsoft.com/office/drawing/2014/main" id="{1DC183B2-9D0B-4E1A-A13C-D984C77F0A35}"/>
              </a:ext>
            </a:extLst>
          </p:cNvPr>
          <p:cNvSpPr>
            <a:spLocks noGrp="1"/>
          </p:cNvSpPr>
          <p:nvPr>
            <p:ph type="title"/>
          </p:nvPr>
        </p:nvSpPr>
        <p:spPr>
          <a:xfrm>
            <a:off x="757597" y="0"/>
            <a:ext cx="5704850" cy="1230593"/>
          </a:xfrm>
        </p:spPr>
        <p:txBody>
          <a:bodyPr>
            <a:noAutofit/>
          </a:bodyPr>
          <a:lstStyle/>
          <a:p>
            <a:r>
              <a:rPr lang="en-US" sz="4000" dirty="0"/>
              <a:t>Read Before You Proceed:</a:t>
            </a:r>
            <a:br>
              <a:rPr lang="en-US" sz="4000" dirty="0"/>
            </a:br>
            <a:r>
              <a:rPr lang="en-US" sz="2600" b="0" dirty="0">
                <a:solidFill>
                  <a:schemeClr val="accent5"/>
                </a:solidFill>
              </a:rPr>
              <a:t>Instructions for Use &amp; Legal Compliance</a:t>
            </a:r>
          </a:p>
        </p:txBody>
      </p:sp>
      <p:sp>
        <p:nvSpPr>
          <p:cNvPr id="4" name="Slide Number Placeholder 3">
            <a:extLst>
              <a:ext uri="{FF2B5EF4-FFF2-40B4-BE49-F238E27FC236}">
                <a16:creationId xmlns:a16="http://schemas.microsoft.com/office/drawing/2014/main" id="{7E016177-F1BF-423A-8D44-AC8FAF48CAFC}"/>
              </a:ext>
            </a:extLst>
          </p:cNvPr>
          <p:cNvSpPr>
            <a:spLocks noGrp="1"/>
          </p:cNvSpPr>
          <p:nvPr>
            <p:ph type="sldNum" sz="quarter" idx="12"/>
          </p:nvPr>
        </p:nvSpPr>
        <p:spPr/>
        <p:txBody>
          <a:bodyPr/>
          <a:lstStyle/>
          <a:p>
            <a:fld id="{158B7785-F6D6-45F8-833E-07BD84680091}" type="slidenum">
              <a:rPr lang="en-US" smtClean="0"/>
              <a:t>1</a:t>
            </a:fld>
            <a:endParaRPr lang="en-US"/>
          </a:p>
        </p:txBody>
      </p:sp>
      <p:grpSp>
        <p:nvGrpSpPr>
          <p:cNvPr id="21" name="Group 20">
            <a:extLst>
              <a:ext uri="{FF2B5EF4-FFF2-40B4-BE49-F238E27FC236}">
                <a16:creationId xmlns:a16="http://schemas.microsoft.com/office/drawing/2014/main" id="{91798838-FC65-4DB5-A0E8-339CA459BF23}"/>
              </a:ext>
            </a:extLst>
          </p:cNvPr>
          <p:cNvGrpSpPr/>
          <p:nvPr/>
        </p:nvGrpSpPr>
        <p:grpSpPr>
          <a:xfrm>
            <a:off x="1169979" y="1563108"/>
            <a:ext cx="4474207" cy="4297942"/>
            <a:chOff x="839788" y="1563108"/>
            <a:chExt cx="4474207" cy="4297942"/>
          </a:xfrm>
        </p:grpSpPr>
        <p:sp>
          <p:nvSpPr>
            <p:cNvPr id="13" name="Text Placeholder 11">
              <a:extLst>
                <a:ext uri="{FF2B5EF4-FFF2-40B4-BE49-F238E27FC236}">
                  <a16:creationId xmlns:a16="http://schemas.microsoft.com/office/drawing/2014/main" id="{5B249FCD-B91F-4598-99BA-5E12CD7DD00A}"/>
                </a:ext>
              </a:extLst>
            </p:cNvPr>
            <p:cNvSpPr txBox="1">
              <a:spLocks/>
            </p:cNvSpPr>
            <p:nvPr/>
          </p:nvSpPr>
          <p:spPr>
            <a:xfrm>
              <a:off x="839788" y="2493235"/>
              <a:ext cx="4474207" cy="2801657"/>
            </a:xfrm>
            <a:prstGeom prst="rect">
              <a:avLst/>
            </a:prstGeom>
            <a:solidFill>
              <a:srgbClr val="F3F4F4"/>
            </a:solidFill>
            <a:ln>
              <a:solidFill>
                <a:schemeClr val="accent4"/>
              </a:solidFill>
            </a:ln>
          </p:spPr>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7800"/>
                </a:spcBef>
                <a:spcAft>
                  <a:spcPts val="7800"/>
                </a:spcAft>
              </a:pPr>
              <a:r>
                <a:rPr lang="en-US" sz="2200" dirty="0"/>
                <a:t>Please watch this webcast</a:t>
              </a:r>
              <a:br>
                <a:rPr lang="en-US" sz="2200" dirty="0"/>
              </a:br>
              <a:r>
                <a:rPr lang="en-US" sz="2200" dirty="0"/>
                <a:t>before using this template.</a:t>
              </a:r>
            </a:p>
            <a:p>
              <a:r>
                <a:rPr lang="en-US" sz="1800" dirty="0">
                  <a:hlinkClick r:id="rId2"/>
                </a:rPr>
                <a:t>https://vimeo.com/370983870/2afa9e8306</a:t>
              </a:r>
              <a:endParaRPr lang="en-US" sz="1800" dirty="0"/>
            </a:p>
            <a:p>
              <a:pPr>
                <a:spcBef>
                  <a:spcPts val="600"/>
                </a:spcBef>
              </a:pPr>
              <a:r>
                <a:rPr lang="en-US" sz="1600" dirty="0">
                  <a:solidFill>
                    <a:schemeClr val="tx1"/>
                  </a:solidFill>
                </a:rPr>
                <a:t>(Ctrl + Click to open link)</a:t>
              </a:r>
            </a:p>
          </p:txBody>
        </p:sp>
        <p:pic>
          <p:nvPicPr>
            <p:cNvPr id="18" name="Graphic 17" descr="Clapper board">
              <a:extLst>
                <a:ext uri="{FF2B5EF4-FFF2-40B4-BE49-F238E27FC236}">
                  <a16:creationId xmlns:a16="http://schemas.microsoft.com/office/drawing/2014/main" id="{8D1C183F-30AE-4C17-8216-AF8E5DF5064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9691" y="3409732"/>
              <a:ext cx="914400" cy="914400"/>
            </a:xfrm>
            <a:prstGeom prst="rect">
              <a:avLst/>
            </a:prstGeom>
          </p:spPr>
        </p:pic>
        <p:sp>
          <p:nvSpPr>
            <p:cNvPr id="19" name="Text Placeholder 11">
              <a:extLst>
                <a:ext uri="{FF2B5EF4-FFF2-40B4-BE49-F238E27FC236}">
                  <a16:creationId xmlns:a16="http://schemas.microsoft.com/office/drawing/2014/main" id="{5315959E-841F-44D2-A062-7E147543ED69}"/>
                </a:ext>
              </a:extLst>
            </p:cNvPr>
            <p:cNvSpPr txBox="1">
              <a:spLocks/>
            </p:cNvSpPr>
            <p:nvPr/>
          </p:nvSpPr>
          <p:spPr>
            <a:xfrm>
              <a:off x="839788" y="5294891"/>
              <a:ext cx="4474207" cy="566159"/>
            </a:xfrm>
            <a:prstGeom prst="rect">
              <a:avLst/>
            </a:prstGeom>
            <a:ln/>
          </p:spPr>
          <p:style>
            <a:lnRef idx="0">
              <a:schemeClr val="accent1"/>
            </a:lnRef>
            <a:fillRef idx="3">
              <a:schemeClr val="accent1"/>
            </a:fillRef>
            <a:effectRef idx="3">
              <a:schemeClr val="accent1"/>
            </a:effectRef>
            <a:fontRef idx="minor">
              <a:schemeClr val="lt1"/>
            </a:fontRef>
          </p:style>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7800"/>
                </a:spcBef>
                <a:spcAft>
                  <a:spcPts val="7800"/>
                </a:spcAft>
              </a:pPr>
              <a:r>
                <a:rPr lang="en-US" sz="1800" dirty="0">
                  <a:solidFill>
                    <a:schemeClr val="bg1"/>
                  </a:solidFill>
                </a:rPr>
                <a:t>Duration: 6 minutes</a:t>
              </a:r>
            </a:p>
          </p:txBody>
        </p:sp>
        <p:sp>
          <p:nvSpPr>
            <p:cNvPr id="20" name="Text Placeholder 11">
              <a:extLst>
                <a:ext uri="{FF2B5EF4-FFF2-40B4-BE49-F238E27FC236}">
                  <a16:creationId xmlns:a16="http://schemas.microsoft.com/office/drawing/2014/main" id="{2C34D0C3-D766-442B-B815-010FF64600E2}"/>
                </a:ext>
              </a:extLst>
            </p:cNvPr>
            <p:cNvSpPr txBox="1">
              <a:spLocks/>
            </p:cNvSpPr>
            <p:nvPr/>
          </p:nvSpPr>
          <p:spPr>
            <a:xfrm>
              <a:off x="839788" y="1563108"/>
              <a:ext cx="4474207" cy="930126"/>
            </a:xfrm>
            <a:prstGeom prst="rect">
              <a:avLst/>
            </a:prstGeom>
            <a:ln/>
          </p:spPr>
          <p:style>
            <a:lnRef idx="0">
              <a:schemeClr val="accent2"/>
            </a:lnRef>
            <a:fillRef idx="3">
              <a:schemeClr val="accent2"/>
            </a:fillRef>
            <a:effectRef idx="3">
              <a:schemeClr val="accent2"/>
            </a:effectRef>
            <a:fontRef idx="minor">
              <a:schemeClr val="lt1"/>
            </a:fontRef>
          </p:style>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90000"/>
                </a:lnSpc>
                <a:spcBef>
                  <a:spcPts val="7800"/>
                </a:spcBef>
                <a:spcAft>
                  <a:spcPts val="7800"/>
                </a:spcAft>
              </a:pPr>
              <a:r>
                <a:rPr lang="en-US" sz="2400" b="1" i="0" dirty="0">
                  <a:solidFill>
                    <a:schemeClr val="bg1"/>
                  </a:solidFill>
                </a:rPr>
                <a:t>Learn about the new innovative features!</a:t>
              </a:r>
            </a:p>
          </p:txBody>
        </p:sp>
      </p:grpSp>
      <p:pic>
        <p:nvPicPr>
          <p:cNvPr id="22" name="Graphic 21">
            <a:extLst>
              <a:ext uri="{FF2B5EF4-FFF2-40B4-BE49-F238E27FC236}">
                <a16:creationId xmlns:a16="http://schemas.microsoft.com/office/drawing/2014/main" id="{EE201BAF-B041-4B62-B6A0-2CB76D644998}"/>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276" y="229454"/>
            <a:ext cx="365760" cy="365760"/>
          </a:xfrm>
          <a:prstGeom prst="rect">
            <a:avLst/>
          </a:prstGeom>
        </p:spPr>
      </p:pic>
      <p:cxnSp>
        <p:nvCxnSpPr>
          <p:cNvPr id="25" name="Straight Connector 24">
            <a:extLst>
              <a:ext uri="{FF2B5EF4-FFF2-40B4-BE49-F238E27FC236}">
                <a16:creationId xmlns:a16="http://schemas.microsoft.com/office/drawing/2014/main" id="{270BB380-AE0E-406F-9822-278C0B707AD6}"/>
              </a:ext>
            </a:extLst>
          </p:cNvPr>
          <p:cNvCxnSpPr>
            <a:cxnSpLocks/>
          </p:cNvCxnSpPr>
          <p:nvPr/>
        </p:nvCxnSpPr>
        <p:spPr>
          <a:xfrm>
            <a:off x="6544639" y="0"/>
            <a:ext cx="0" cy="685800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8" name="Text Placeholder 11">
            <a:extLst>
              <a:ext uri="{FF2B5EF4-FFF2-40B4-BE49-F238E27FC236}">
                <a16:creationId xmlns:a16="http://schemas.microsoft.com/office/drawing/2014/main" id="{F63A8164-E940-4C50-9A7D-C661095C658C}"/>
              </a:ext>
            </a:extLst>
          </p:cNvPr>
          <p:cNvSpPr txBox="1">
            <a:spLocks/>
          </p:cNvSpPr>
          <p:nvPr/>
        </p:nvSpPr>
        <p:spPr>
          <a:xfrm>
            <a:off x="6770671" y="163285"/>
            <a:ext cx="5266927" cy="566159"/>
          </a:xfrm>
          <a:prstGeom prst="rect">
            <a:avLst/>
          </a:prstGeom>
          <a:ln/>
        </p:spPr>
        <p:style>
          <a:lnRef idx="0">
            <a:schemeClr val="accent1"/>
          </a:lnRef>
          <a:fillRef idx="3">
            <a:schemeClr val="accent1"/>
          </a:fillRef>
          <a:effectRef idx="3">
            <a:schemeClr val="accent1"/>
          </a:effectRef>
          <a:fontRef idx="minor">
            <a:schemeClr val="lt1"/>
          </a:fontRef>
        </p:style>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l">
              <a:spcBef>
                <a:spcPts val="7800"/>
              </a:spcBef>
              <a:spcAft>
                <a:spcPts val="7800"/>
              </a:spcAft>
            </a:pPr>
            <a:r>
              <a:rPr lang="en-US" sz="1850" b="1" i="0" dirty="0">
                <a:solidFill>
                  <a:schemeClr val="bg1"/>
                </a:solidFill>
              </a:rPr>
              <a:t>Legal Accessibility Requirements: </a:t>
            </a:r>
            <a:r>
              <a:rPr lang="en-US" sz="1850" i="0" dirty="0">
                <a:solidFill>
                  <a:schemeClr val="bg1"/>
                </a:solidFill>
              </a:rPr>
              <a:t>508 Compliance</a:t>
            </a:r>
          </a:p>
        </p:txBody>
      </p:sp>
    </p:spTree>
    <p:extLst>
      <p:ext uri="{BB962C8B-B14F-4D97-AF65-F5344CB8AC3E}">
        <p14:creationId xmlns:p14="http://schemas.microsoft.com/office/powerpoint/2010/main" val="2038743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10</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Questions on general TAA performance reporting?</a:t>
            </a:r>
          </a:p>
        </p:txBody>
      </p:sp>
    </p:spTree>
    <p:extLst>
      <p:ext uri="{BB962C8B-B14F-4D97-AF65-F5344CB8AC3E}">
        <p14:creationId xmlns:p14="http://schemas.microsoft.com/office/powerpoint/2010/main" val="2524502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11</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Median Earnings</a:t>
            </a:r>
          </a:p>
        </p:txBody>
      </p:sp>
    </p:spTree>
    <p:extLst>
      <p:ext uri="{BB962C8B-B14F-4D97-AF65-F5344CB8AC3E}">
        <p14:creationId xmlns:p14="http://schemas.microsoft.com/office/powerpoint/2010/main" val="1188471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12</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Median Earnings Definitions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05866" y="1380278"/>
            <a:ext cx="10515600" cy="4199785"/>
          </a:xfrm>
        </p:spPr>
        <p:txBody>
          <a:bodyPr/>
          <a:lstStyle/>
          <a:p>
            <a:pPr fontAlgn="base"/>
            <a:r>
              <a:rPr lang="en-US" dirty="0"/>
              <a:t>Median Earnings: TAARA 2015 Section 239(j)(2)(A)(i)(III)</a:t>
            </a:r>
          </a:p>
          <a:p>
            <a:pPr lvl="1" fontAlgn="base"/>
            <a:r>
              <a:rPr lang="en-US" dirty="0"/>
              <a:t>“The median earnings of participants who are in unsubsidized employment during the second quarter after exit from the program.”</a:t>
            </a:r>
          </a:p>
          <a:p>
            <a:pPr lvl="1" fontAlgn="base"/>
            <a:r>
              <a:rPr lang="en-US" dirty="0"/>
              <a:t>Mirrors WIOA Definition</a:t>
            </a:r>
          </a:p>
          <a:p>
            <a:pPr fontAlgn="base"/>
            <a:r>
              <a:rPr lang="en-US" dirty="0"/>
              <a:t>TAA Prior Income and Wage Replacement: TAARA 2015 Section 249B(b)(4)(C)</a:t>
            </a:r>
          </a:p>
          <a:p>
            <a:pPr lvl="1" fontAlgn="base"/>
            <a:r>
              <a:rPr lang="en-US" dirty="0"/>
              <a:t>“The median earnings of workers described in section 239(j)(2)(A)(i)(III) during the second calendar quarter after exit from the program, expressed as a percentage of the median earnings of such workers before the calendar quarter in which such workers began receiving benefits under this chapter.”</a:t>
            </a:r>
          </a:p>
          <a:p>
            <a:pPr lvl="1" fontAlgn="base"/>
            <a:endParaRPr lang="en-US" dirty="0"/>
          </a:p>
        </p:txBody>
      </p:sp>
    </p:spTree>
    <p:extLst>
      <p:ext uri="{BB962C8B-B14F-4D97-AF65-F5344CB8AC3E}">
        <p14:creationId xmlns:p14="http://schemas.microsoft.com/office/powerpoint/2010/main" val="1482651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EA37B3-35EB-44F9-92D3-CE25A473802D}"/>
              </a:ext>
            </a:extLst>
          </p:cNvPr>
          <p:cNvSpPr>
            <a:spLocks noGrp="1"/>
          </p:cNvSpPr>
          <p:nvPr>
            <p:ph type="sldNum" sz="quarter" idx="12"/>
          </p:nvPr>
        </p:nvSpPr>
        <p:spPr/>
        <p:txBody>
          <a:bodyPr/>
          <a:lstStyle/>
          <a:p>
            <a:fld id="{158B7785-F6D6-45F8-833E-07BD84680091}" type="slidenum">
              <a:rPr lang="en-US" smtClean="0"/>
              <a:pPr/>
              <a:t>13</a:t>
            </a:fld>
            <a:endParaRPr lang="en-US"/>
          </a:p>
        </p:txBody>
      </p:sp>
      <p:sp>
        <p:nvSpPr>
          <p:cNvPr id="3" name="Title 2">
            <a:extLst>
              <a:ext uri="{FF2B5EF4-FFF2-40B4-BE49-F238E27FC236}">
                <a16:creationId xmlns:a16="http://schemas.microsoft.com/office/drawing/2014/main" id="{7D730FDF-48A3-409E-AF61-368F45FC1D25}"/>
              </a:ext>
            </a:extLst>
          </p:cNvPr>
          <p:cNvSpPr>
            <a:spLocks noGrp="1"/>
          </p:cNvSpPr>
          <p:nvPr>
            <p:ph type="title"/>
          </p:nvPr>
        </p:nvSpPr>
        <p:spPr/>
        <p:txBody>
          <a:bodyPr/>
          <a:lstStyle/>
          <a:p>
            <a:r>
              <a:rPr lang="en-US" dirty="0"/>
              <a:t>Median Earnings Calculation</a:t>
            </a:r>
          </a:p>
        </p:txBody>
      </p:sp>
      <p:sp>
        <p:nvSpPr>
          <p:cNvPr id="4" name="Text Placeholder 3">
            <a:extLst>
              <a:ext uri="{FF2B5EF4-FFF2-40B4-BE49-F238E27FC236}">
                <a16:creationId xmlns:a16="http://schemas.microsoft.com/office/drawing/2014/main" id="{8BA75C86-642C-45D0-BB7D-6E2B4D3AC17F}"/>
              </a:ext>
            </a:extLst>
          </p:cNvPr>
          <p:cNvSpPr>
            <a:spLocks noGrp="1"/>
          </p:cNvSpPr>
          <p:nvPr>
            <p:ph type="body" idx="1"/>
          </p:nvPr>
        </p:nvSpPr>
        <p:spPr>
          <a:xfrm>
            <a:off x="805865" y="999279"/>
            <a:ext cx="10298819" cy="713143"/>
          </a:xfrm>
        </p:spPr>
        <p:txBody>
          <a:bodyPr>
            <a:normAutofit/>
          </a:bodyPr>
          <a:lstStyle/>
          <a:p>
            <a:pPr algn="l"/>
            <a:r>
              <a:rPr lang="en-US" dirty="0"/>
              <a:t>Who is included? (denominator)</a:t>
            </a:r>
          </a:p>
        </p:txBody>
      </p:sp>
      <p:sp>
        <p:nvSpPr>
          <p:cNvPr id="5" name="Content Placeholder 4">
            <a:extLst>
              <a:ext uri="{FF2B5EF4-FFF2-40B4-BE49-F238E27FC236}">
                <a16:creationId xmlns:a16="http://schemas.microsoft.com/office/drawing/2014/main" id="{05C808E6-CEDE-43DB-96F4-7F93D6E66EDC}"/>
              </a:ext>
            </a:extLst>
          </p:cNvPr>
          <p:cNvSpPr>
            <a:spLocks noGrp="1"/>
          </p:cNvSpPr>
          <p:nvPr>
            <p:ph sz="half" idx="2"/>
          </p:nvPr>
        </p:nvSpPr>
        <p:spPr>
          <a:xfrm>
            <a:off x="805866" y="1802910"/>
            <a:ext cx="10298818" cy="4553440"/>
          </a:xfrm>
        </p:spPr>
        <p:txBody>
          <a:bodyPr/>
          <a:lstStyle/>
          <a:p>
            <a:r>
              <a:rPr lang="en-US" dirty="0"/>
              <a:t>Participated in TAA</a:t>
            </a:r>
          </a:p>
          <a:p>
            <a:pPr lvl="1"/>
            <a:r>
              <a:rPr lang="en-US" dirty="0"/>
              <a:t>Date of First TAA Benefit or Service (PIRL 925) contains a date</a:t>
            </a:r>
          </a:p>
          <a:p>
            <a:r>
              <a:rPr lang="en-US" dirty="0"/>
              <a:t>Exit Date in Period (PIRL 901)</a:t>
            </a:r>
          </a:p>
          <a:p>
            <a:r>
              <a:rPr lang="en-US" dirty="0"/>
              <a:t>Employed (PIRL 1602) is 1, 2, or 3</a:t>
            </a:r>
          </a:p>
          <a:p>
            <a:r>
              <a:rPr lang="en-US" dirty="0"/>
              <a:t>Has Wages (PIRL 1704)</a:t>
            </a:r>
          </a:p>
          <a:p>
            <a:pPr lvl="1"/>
            <a:r>
              <a:rPr lang="en-US" dirty="0"/>
              <a:t>Greater than $0</a:t>
            </a:r>
          </a:p>
          <a:p>
            <a:pPr lvl="1"/>
            <a:r>
              <a:rPr lang="en-US" dirty="0"/>
              <a:t>Wages not $999,999.99 (unknown wage value)</a:t>
            </a:r>
          </a:p>
          <a:p>
            <a:r>
              <a:rPr lang="en-US" dirty="0"/>
              <a:t>Other Reasons for Exit (PIRL 923) excludes Institutionalized, Medical Treatment, Deceased, Reserve Called to Active Duty</a:t>
            </a:r>
          </a:p>
        </p:txBody>
      </p:sp>
    </p:spTree>
    <p:extLst>
      <p:ext uri="{BB962C8B-B14F-4D97-AF65-F5344CB8AC3E}">
        <p14:creationId xmlns:p14="http://schemas.microsoft.com/office/powerpoint/2010/main" val="2513469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EA37B3-35EB-44F9-92D3-CE25A473802D}"/>
              </a:ext>
            </a:extLst>
          </p:cNvPr>
          <p:cNvSpPr>
            <a:spLocks noGrp="1"/>
          </p:cNvSpPr>
          <p:nvPr>
            <p:ph type="sldNum" sz="quarter" idx="12"/>
          </p:nvPr>
        </p:nvSpPr>
        <p:spPr/>
        <p:txBody>
          <a:bodyPr/>
          <a:lstStyle/>
          <a:p>
            <a:fld id="{158B7785-F6D6-45F8-833E-07BD84680091}" type="slidenum">
              <a:rPr lang="en-US" smtClean="0"/>
              <a:pPr/>
              <a:t>14</a:t>
            </a:fld>
            <a:endParaRPr lang="en-US"/>
          </a:p>
        </p:txBody>
      </p:sp>
      <p:sp>
        <p:nvSpPr>
          <p:cNvPr id="3" name="Title 2">
            <a:extLst>
              <a:ext uri="{FF2B5EF4-FFF2-40B4-BE49-F238E27FC236}">
                <a16:creationId xmlns:a16="http://schemas.microsoft.com/office/drawing/2014/main" id="{7D730FDF-48A3-409E-AF61-368F45FC1D25}"/>
              </a:ext>
            </a:extLst>
          </p:cNvPr>
          <p:cNvSpPr>
            <a:spLocks noGrp="1"/>
          </p:cNvSpPr>
          <p:nvPr>
            <p:ph type="title"/>
          </p:nvPr>
        </p:nvSpPr>
        <p:spPr/>
        <p:txBody>
          <a:bodyPr/>
          <a:lstStyle/>
          <a:p>
            <a:r>
              <a:rPr lang="en-US" dirty="0"/>
              <a:t>Median Earnings Calculation</a:t>
            </a:r>
          </a:p>
        </p:txBody>
      </p:sp>
      <p:sp>
        <p:nvSpPr>
          <p:cNvPr id="4" name="Text Placeholder 3">
            <a:extLst>
              <a:ext uri="{FF2B5EF4-FFF2-40B4-BE49-F238E27FC236}">
                <a16:creationId xmlns:a16="http://schemas.microsoft.com/office/drawing/2014/main" id="{8BA75C86-642C-45D0-BB7D-6E2B4D3AC17F}"/>
              </a:ext>
            </a:extLst>
          </p:cNvPr>
          <p:cNvSpPr>
            <a:spLocks noGrp="1"/>
          </p:cNvSpPr>
          <p:nvPr>
            <p:ph type="body" idx="1"/>
          </p:nvPr>
        </p:nvSpPr>
        <p:spPr>
          <a:xfrm>
            <a:off x="805865" y="999279"/>
            <a:ext cx="10298819" cy="713143"/>
          </a:xfrm>
        </p:spPr>
        <p:txBody>
          <a:bodyPr>
            <a:normAutofit/>
          </a:bodyPr>
          <a:lstStyle/>
          <a:p>
            <a:pPr algn="l"/>
            <a:r>
              <a:rPr lang="en-US" dirty="0"/>
              <a:t>How are wages counted?</a:t>
            </a:r>
          </a:p>
        </p:txBody>
      </p:sp>
      <p:sp>
        <p:nvSpPr>
          <p:cNvPr id="5" name="Content Placeholder 4">
            <a:extLst>
              <a:ext uri="{FF2B5EF4-FFF2-40B4-BE49-F238E27FC236}">
                <a16:creationId xmlns:a16="http://schemas.microsoft.com/office/drawing/2014/main" id="{05C808E6-CEDE-43DB-96F4-7F93D6E66EDC}"/>
              </a:ext>
            </a:extLst>
          </p:cNvPr>
          <p:cNvSpPr>
            <a:spLocks noGrp="1"/>
          </p:cNvSpPr>
          <p:nvPr>
            <p:ph sz="half" idx="2"/>
          </p:nvPr>
        </p:nvSpPr>
        <p:spPr>
          <a:xfrm>
            <a:off x="805866" y="1802910"/>
            <a:ext cx="10298818" cy="4553440"/>
          </a:xfrm>
        </p:spPr>
        <p:txBody>
          <a:bodyPr/>
          <a:lstStyle/>
          <a:p>
            <a:r>
              <a:rPr lang="en-US" dirty="0"/>
              <a:t>Both First Quarter Prior and Second Quarter Following wages used for the same group of workers</a:t>
            </a:r>
          </a:p>
          <a:p>
            <a:r>
              <a:rPr lang="en-US" dirty="0"/>
              <a:t>Prior income of “blank” is interpreted as $0</a:t>
            </a:r>
          </a:p>
          <a:p>
            <a:r>
              <a:rPr lang="en-US" dirty="0"/>
              <a:t>Why use first quarter prior even if not employed?</a:t>
            </a:r>
          </a:p>
          <a:p>
            <a:pPr lvl="1"/>
            <a:r>
              <a:rPr lang="en-US" dirty="0"/>
              <a:t>Statutory definition</a:t>
            </a:r>
          </a:p>
        </p:txBody>
      </p:sp>
    </p:spTree>
    <p:extLst>
      <p:ext uri="{BB962C8B-B14F-4D97-AF65-F5344CB8AC3E}">
        <p14:creationId xmlns:p14="http://schemas.microsoft.com/office/powerpoint/2010/main" val="423116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15</a:t>
            </a:fld>
            <a:endParaRPr lang="en-US"/>
          </a:p>
        </p:txBody>
      </p:sp>
      <p:sp>
        <p:nvSpPr>
          <p:cNvPr id="3" name="Title 2"/>
          <p:cNvSpPr>
            <a:spLocks noGrp="1"/>
          </p:cNvSpPr>
          <p:nvPr>
            <p:ph type="title"/>
          </p:nvPr>
        </p:nvSpPr>
        <p:spPr/>
        <p:txBody>
          <a:bodyPr/>
          <a:lstStyle/>
          <a:p>
            <a:r>
              <a:rPr lang="en-US" dirty="0"/>
              <a:t>Exit Date Rules</a:t>
            </a:r>
          </a:p>
        </p:txBody>
      </p:sp>
      <p:sp>
        <p:nvSpPr>
          <p:cNvPr id="4" name="Text Placeholder 3"/>
          <p:cNvSpPr>
            <a:spLocks noGrp="1"/>
          </p:cNvSpPr>
          <p:nvPr>
            <p:ph type="body" idx="1"/>
          </p:nvPr>
        </p:nvSpPr>
        <p:spPr/>
        <p:txBody>
          <a:bodyPr/>
          <a:lstStyle/>
          <a:p>
            <a:r>
              <a:rPr lang="en-US" dirty="0"/>
              <a:t>Base Rule (20 CFR 677.150(c))</a:t>
            </a:r>
          </a:p>
        </p:txBody>
      </p:sp>
      <p:sp>
        <p:nvSpPr>
          <p:cNvPr id="5" name="Content Placeholder 4"/>
          <p:cNvSpPr>
            <a:spLocks noGrp="1"/>
          </p:cNvSpPr>
          <p:nvPr>
            <p:ph sz="half" idx="2"/>
          </p:nvPr>
        </p:nvSpPr>
        <p:spPr/>
        <p:txBody>
          <a:bodyPr/>
          <a:lstStyle/>
          <a:p>
            <a:r>
              <a:rPr lang="en-US" dirty="0"/>
              <a:t>Exit Date (PIRL 901) = Last Date of Service</a:t>
            </a:r>
          </a:p>
          <a:p>
            <a:r>
              <a:rPr lang="en-US" dirty="0"/>
              <a:t>Retroactively applied after 90 days of no benefits or services and no future scheduled service</a:t>
            </a:r>
          </a:p>
          <a:p>
            <a:r>
              <a:rPr lang="en-US" dirty="0"/>
              <a:t>Self-Service, Information-Only, and Follow-Up do not extend exit</a:t>
            </a:r>
          </a:p>
          <a:p>
            <a:endParaRPr lang="en-US" dirty="0"/>
          </a:p>
          <a:p>
            <a:endParaRPr lang="en-US" dirty="0"/>
          </a:p>
        </p:txBody>
      </p:sp>
      <p:sp>
        <p:nvSpPr>
          <p:cNvPr id="6" name="Text Placeholder 5"/>
          <p:cNvSpPr>
            <a:spLocks noGrp="1"/>
          </p:cNvSpPr>
          <p:nvPr>
            <p:ph type="body" sz="quarter" idx="3"/>
          </p:nvPr>
        </p:nvSpPr>
        <p:spPr/>
        <p:txBody>
          <a:bodyPr/>
          <a:lstStyle/>
          <a:p>
            <a:r>
              <a:rPr lang="en-US" dirty="0"/>
              <a:t>Notes</a:t>
            </a:r>
          </a:p>
        </p:txBody>
      </p:sp>
      <p:sp>
        <p:nvSpPr>
          <p:cNvPr id="7" name="Content Placeholder 6"/>
          <p:cNvSpPr>
            <a:spLocks noGrp="1"/>
          </p:cNvSpPr>
          <p:nvPr>
            <p:ph sz="quarter" idx="4"/>
          </p:nvPr>
        </p:nvSpPr>
        <p:spPr/>
        <p:txBody>
          <a:bodyPr/>
          <a:lstStyle/>
          <a:p>
            <a:r>
              <a:rPr lang="en-US" dirty="0"/>
              <a:t>Common Exit</a:t>
            </a:r>
          </a:p>
          <a:p>
            <a:r>
              <a:rPr lang="en-US" dirty="0"/>
              <a:t>TRA and A/RTAA are normal benefits that extend exit</a:t>
            </a:r>
          </a:p>
          <a:p>
            <a:endParaRPr lang="en-US" dirty="0"/>
          </a:p>
        </p:txBody>
      </p:sp>
    </p:spTree>
    <p:extLst>
      <p:ext uri="{BB962C8B-B14F-4D97-AF65-F5344CB8AC3E}">
        <p14:creationId xmlns:p14="http://schemas.microsoft.com/office/powerpoint/2010/main" val="2649550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pPr/>
              <a:t>16</a:t>
            </a:fld>
            <a:endParaRPr lang="en-US"/>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p:txBody>
          <a:bodyPr/>
          <a:lstStyle/>
          <a:p>
            <a:r>
              <a:rPr lang="en-US" dirty="0"/>
              <a:t>Exit Dates for Performance Measures</a:t>
            </a:r>
          </a:p>
        </p:txBody>
      </p:sp>
      <p:sp>
        <p:nvSpPr>
          <p:cNvPr id="6" name="Content Placeholder 5">
            <a:extLst>
              <a:ext uri="{FF2B5EF4-FFF2-40B4-BE49-F238E27FC236}">
                <a16:creationId xmlns:a16="http://schemas.microsoft.com/office/drawing/2014/main" id="{F5B89379-CC2D-4E48-8ADF-B69AB282013D}"/>
              </a:ext>
            </a:extLst>
          </p:cNvPr>
          <p:cNvSpPr txBox="1">
            <a:spLocks/>
          </p:cNvSpPr>
          <p:nvPr/>
        </p:nvSpPr>
        <p:spPr>
          <a:xfrm>
            <a:off x="7515225" y="1022720"/>
            <a:ext cx="3762375" cy="4978029"/>
          </a:xfrm>
          <a:prstGeom prst="rect">
            <a:avLst/>
          </a:prstGeom>
        </p:spPr>
        <p:txBody>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dirty="0"/>
              <a:t>Must include both the number of quarters for when the measure is recording plus two collection quarters</a:t>
            </a:r>
          </a:p>
          <a:p>
            <a:pPr fontAlgn="base"/>
            <a:r>
              <a:rPr lang="en-US" dirty="0"/>
              <a:t>Median Earnings delayed by 4 quarters</a:t>
            </a:r>
          </a:p>
          <a:p>
            <a:pPr fontAlgn="base"/>
            <a:endParaRPr lang="en-US" dirty="0"/>
          </a:p>
          <a:p>
            <a:pPr marL="0" indent="0" fontAlgn="base">
              <a:buNone/>
            </a:pPr>
            <a:endParaRPr lang="en-US" dirty="0"/>
          </a:p>
        </p:txBody>
      </p:sp>
      <p:pic>
        <p:nvPicPr>
          <p:cNvPr id="2" name="Picture 1"/>
          <p:cNvPicPr>
            <a:picLocks noChangeAspect="1"/>
          </p:cNvPicPr>
          <p:nvPr/>
        </p:nvPicPr>
        <p:blipFill rotWithShape="1">
          <a:blip r:embed="rId2"/>
          <a:srcRect l="1550" t="25668" r="48089" b="23282"/>
          <a:stretch/>
        </p:blipFill>
        <p:spPr>
          <a:xfrm>
            <a:off x="238125" y="1409699"/>
            <a:ext cx="7002673" cy="3842493"/>
          </a:xfrm>
          <a:prstGeom prst="rect">
            <a:avLst/>
          </a:prstGeom>
        </p:spPr>
      </p:pic>
    </p:spTree>
    <p:extLst>
      <p:ext uri="{BB962C8B-B14F-4D97-AF65-F5344CB8AC3E}">
        <p14:creationId xmlns:p14="http://schemas.microsoft.com/office/powerpoint/2010/main" val="3170661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17</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Questions on median earnings?</a:t>
            </a:r>
          </a:p>
        </p:txBody>
      </p:sp>
    </p:spTree>
    <p:extLst>
      <p:ext uri="{BB962C8B-B14F-4D97-AF65-F5344CB8AC3E}">
        <p14:creationId xmlns:p14="http://schemas.microsoft.com/office/powerpoint/2010/main" val="3208275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18</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Median Earnings Results</a:t>
            </a:r>
          </a:p>
        </p:txBody>
      </p:sp>
    </p:spTree>
    <p:extLst>
      <p:ext uri="{BB962C8B-B14F-4D97-AF65-F5344CB8AC3E}">
        <p14:creationId xmlns:p14="http://schemas.microsoft.com/office/powerpoint/2010/main" val="265465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pPr/>
              <a:t>19</a:t>
            </a:fld>
            <a:endParaRPr lang="en-US"/>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p:txBody>
          <a:bodyPr/>
          <a:lstStyle/>
          <a:p>
            <a:r>
              <a:rPr lang="en-US" dirty="0"/>
              <a:t>Overall Median Earnings Trend</a:t>
            </a:r>
          </a:p>
        </p:txBody>
      </p:sp>
      <p:sp>
        <p:nvSpPr>
          <p:cNvPr id="6" name="Content Placeholder 5">
            <a:extLst>
              <a:ext uri="{FF2B5EF4-FFF2-40B4-BE49-F238E27FC236}">
                <a16:creationId xmlns:a16="http://schemas.microsoft.com/office/drawing/2014/main" id="{F5B89379-CC2D-4E48-8ADF-B69AB282013D}"/>
              </a:ext>
            </a:extLst>
          </p:cNvPr>
          <p:cNvSpPr txBox="1">
            <a:spLocks/>
          </p:cNvSpPr>
          <p:nvPr/>
        </p:nvSpPr>
        <p:spPr>
          <a:xfrm>
            <a:off x="7772400" y="1022720"/>
            <a:ext cx="4181302" cy="4978029"/>
          </a:xfrm>
          <a:prstGeom prst="rect">
            <a:avLst/>
          </a:prstGeom>
        </p:spPr>
        <p:txBody>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dirty="0"/>
              <a:t>Median Earnings increasing</a:t>
            </a:r>
          </a:p>
          <a:p>
            <a:pPr fontAlgn="base"/>
            <a:r>
              <a:rPr lang="en-US" dirty="0"/>
              <a:t>Wage Replacement increasing</a:t>
            </a:r>
          </a:p>
          <a:p>
            <a:pPr fontAlgn="base"/>
            <a:r>
              <a:rPr lang="en-US" dirty="0"/>
              <a:t>Quarterly variation</a:t>
            </a:r>
          </a:p>
          <a:p>
            <a:pPr fontAlgn="base"/>
            <a:r>
              <a:rPr lang="en-US" dirty="0"/>
              <a:t>Trade Act Participant Report (TAPR) and Participant Individual Record Layout (PIRL) data covering participants with exit dates between 10/1/2008 through 9/30/2018</a:t>
            </a:r>
          </a:p>
        </p:txBody>
      </p:sp>
      <p:graphicFrame>
        <p:nvGraphicFramePr>
          <p:cNvPr id="8" name="Chart 7"/>
          <p:cNvGraphicFramePr>
            <a:graphicFrameLocks/>
          </p:cNvGraphicFramePr>
          <p:nvPr>
            <p:extLst>
              <p:ext uri="{D42A27DB-BD31-4B8C-83A1-F6EECF244321}">
                <p14:modId xmlns:p14="http://schemas.microsoft.com/office/powerpoint/2010/main" val="1003025880"/>
              </p:ext>
            </p:extLst>
          </p:nvPr>
        </p:nvGraphicFramePr>
        <p:xfrm>
          <a:off x="662720" y="1168217"/>
          <a:ext cx="6740403" cy="46870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2948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p:txBody>
          <a:bodyPr/>
          <a:lstStyle/>
          <a:p>
            <a:r>
              <a:rPr lang="en-US" dirty="0"/>
              <a:t>TAA Performance Series:</a:t>
            </a:r>
            <a:br>
              <a:rPr lang="en-US" dirty="0"/>
            </a:br>
            <a:r>
              <a:rPr lang="en-US" dirty="0"/>
              <a:t>Median Earnings</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February 19, 2020</a:t>
            </a:r>
          </a:p>
        </p:txBody>
      </p:sp>
    </p:spTree>
    <p:extLst>
      <p:ext uri="{BB962C8B-B14F-4D97-AF65-F5344CB8AC3E}">
        <p14:creationId xmlns:p14="http://schemas.microsoft.com/office/powerpoint/2010/main" val="2663552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20</a:t>
            </a:fld>
            <a:endParaRPr lang="en-US"/>
          </a:p>
        </p:txBody>
      </p:sp>
      <p:sp>
        <p:nvSpPr>
          <p:cNvPr id="3" name="Title 2"/>
          <p:cNvSpPr>
            <a:spLocks noGrp="1"/>
          </p:cNvSpPr>
          <p:nvPr>
            <p:ph type="title"/>
          </p:nvPr>
        </p:nvSpPr>
        <p:spPr/>
        <p:txBody>
          <a:bodyPr/>
          <a:lstStyle/>
          <a:p>
            <a:r>
              <a:rPr lang="en-US" dirty="0"/>
              <a:t>Median Earnings Distribution of State Results*</a:t>
            </a:r>
          </a:p>
        </p:txBody>
      </p:sp>
      <p:sp>
        <p:nvSpPr>
          <p:cNvPr id="7" name="TextBox 6"/>
          <p:cNvSpPr txBox="1"/>
          <p:nvPr/>
        </p:nvSpPr>
        <p:spPr>
          <a:xfrm>
            <a:off x="1063190" y="5759995"/>
            <a:ext cx="6885055" cy="646331"/>
          </a:xfrm>
          <a:prstGeom prst="rect">
            <a:avLst/>
          </a:prstGeom>
          <a:noFill/>
        </p:spPr>
        <p:txBody>
          <a:bodyPr wrap="square" rtlCol="0">
            <a:spAutoFit/>
          </a:bodyPr>
          <a:lstStyle/>
          <a:p>
            <a:r>
              <a:rPr lang="en-US" dirty="0"/>
              <a:t>*PIRL data 10/1/2017 through 9/30/2019 as of 1/15/2020**</a:t>
            </a:r>
          </a:p>
          <a:p>
            <a:r>
              <a:rPr lang="en-US" dirty="0"/>
              <a:t>**Excludes states with fewer than 15 participants in the denominator</a:t>
            </a:r>
          </a:p>
        </p:txBody>
      </p:sp>
      <p:pic>
        <p:nvPicPr>
          <p:cNvPr id="17" name="Content Placeholder 16"/>
          <p:cNvPicPr>
            <a:picLocks noGrp="1" noChangeAspect="1"/>
          </p:cNvPicPr>
          <p:nvPr>
            <p:ph sz="half" idx="1"/>
          </p:nvPr>
        </p:nvPicPr>
        <p:blipFill>
          <a:blip r:embed="rId2"/>
          <a:stretch>
            <a:fillRect/>
          </a:stretch>
        </p:blipFill>
        <p:spPr>
          <a:xfrm>
            <a:off x="1925515" y="1067567"/>
            <a:ext cx="8222226" cy="4692428"/>
          </a:xfrm>
          <a:prstGeom prst="rect">
            <a:avLst/>
          </a:prstGeom>
        </p:spPr>
      </p:pic>
    </p:spTree>
    <p:extLst>
      <p:ext uri="{BB962C8B-B14F-4D97-AF65-F5344CB8AC3E}">
        <p14:creationId xmlns:p14="http://schemas.microsoft.com/office/powerpoint/2010/main" val="1106901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21</a:t>
            </a:fld>
            <a:endParaRPr lang="en-US"/>
          </a:p>
        </p:txBody>
      </p:sp>
      <p:sp>
        <p:nvSpPr>
          <p:cNvPr id="3" name="Title 2"/>
          <p:cNvSpPr>
            <a:spLocks noGrp="1"/>
          </p:cNvSpPr>
          <p:nvPr>
            <p:ph type="title"/>
          </p:nvPr>
        </p:nvSpPr>
        <p:spPr/>
        <p:txBody>
          <a:bodyPr/>
          <a:lstStyle/>
          <a:p>
            <a:r>
              <a:rPr lang="en-US" dirty="0"/>
              <a:t>Median Earnings by Education at Participation*</a:t>
            </a:r>
          </a:p>
        </p:txBody>
      </p:sp>
      <p:sp>
        <p:nvSpPr>
          <p:cNvPr id="7" name="TextBox 6"/>
          <p:cNvSpPr txBox="1"/>
          <p:nvPr/>
        </p:nvSpPr>
        <p:spPr>
          <a:xfrm>
            <a:off x="1010437" y="5855093"/>
            <a:ext cx="5867436" cy="369332"/>
          </a:xfrm>
          <a:prstGeom prst="rect">
            <a:avLst/>
          </a:prstGeom>
          <a:noFill/>
        </p:spPr>
        <p:txBody>
          <a:bodyPr wrap="square" rtlCol="0">
            <a:spAutoFit/>
          </a:bodyPr>
          <a:lstStyle/>
          <a:p>
            <a:r>
              <a:rPr lang="en-US" dirty="0"/>
              <a:t>*PIRL data 10/1/2017 through 9/30/2019 as of 1/15/2020 </a:t>
            </a:r>
          </a:p>
        </p:txBody>
      </p:sp>
      <p:pic>
        <p:nvPicPr>
          <p:cNvPr id="9" name="Content Placeholder 8"/>
          <p:cNvPicPr>
            <a:picLocks noGrp="1" noChangeAspect="1"/>
          </p:cNvPicPr>
          <p:nvPr>
            <p:ph sz="half" idx="1"/>
          </p:nvPr>
        </p:nvPicPr>
        <p:blipFill>
          <a:blip r:embed="rId2"/>
          <a:stretch>
            <a:fillRect/>
          </a:stretch>
        </p:blipFill>
        <p:spPr>
          <a:xfrm>
            <a:off x="2514600" y="960276"/>
            <a:ext cx="7668310" cy="4600986"/>
          </a:xfrm>
          <a:prstGeom prst="rect">
            <a:avLst/>
          </a:prstGeom>
        </p:spPr>
      </p:pic>
    </p:spTree>
    <p:extLst>
      <p:ext uri="{BB962C8B-B14F-4D97-AF65-F5344CB8AC3E}">
        <p14:creationId xmlns:p14="http://schemas.microsoft.com/office/powerpoint/2010/main" val="1939480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22</a:t>
            </a:fld>
            <a:endParaRPr lang="en-US"/>
          </a:p>
        </p:txBody>
      </p:sp>
      <p:sp>
        <p:nvSpPr>
          <p:cNvPr id="3" name="Title 2"/>
          <p:cNvSpPr>
            <a:spLocks noGrp="1"/>
          </p:cNvSpPr>
          <p:nvPr>
            <p:ph type="title"/>
          </p:nvPr>
        </p:nvSpPr>
        <p:spPr/>
        <p:txBody>
          <a:bodyPr/>
          <a:lstStyle/>
          <a:p>
            <a:r>
              <a:rPr lang="en-US" dirty="0"/>
              <a:t>Median Earnings by Gender at Participation*</a:t>
            </a:r>
          </a:p>
        </p:txBody>
      </p:sp>
      <p:sp>
        <p:nvSpPr>
          <p:cNvPr id="7" name="TextBox 6"/>
          <p:cNvSpPr txBox="1"/>
          <p:nvPr/>
        </p:nvSpPr>
        <p:spPr>
          <a:xfrm>
            <a:off x="1010437" y="5855093"/>
            <a:ext cx="5867436" cy="369332"/>
          </a:xfrm>
          <a:prstGeom prst="rect">
            <a:avLst/>
          </a:prstGeom>
          <a:noFill/>
        </p:spPr>
        <p:txBody>
          <a:bodyPr wrap="square" rtlCol="0">
            <a:spAutoFit/>
          </a:bodyPr>
          <a:lstStyle/>
          <a:p>
            <a:r>
              <a:rPr lang="en-US" dirty="0"/>
              <a:t>*PIRL data 10/1/2017 through 9/30/2019 as of 1/15/2020 </a:t>
            </a:r>
          </a:p>
        </p:txBody>
      </p:sp>
      <p:pic>
        <p:nvPicPr>
          <p:cNvPr id="5" name="Content Placeholder 4"/>
          <p:cNvPicPr>
            <a:picLocks noGrp="1" noChangeAspect="1"/>
          </p:cNvPicPr>
          <p:nvPr>
            <p:ph sz="half" idx="1"/>
          </p:nvPr>
        </p:nvPicPr>
        <p:blipFill>
          <a:blip r:embed="rId2"/>
          <a:stretch>
            <a:fillRect/>
          </a:stretch>
        </p:blipFill>
        <p:spPr>
          <a:xfrm>
            <a:off x="2483779" y="1026190"/>
            <a:ext cx="7725508" cy="4635305"/>
          </a:xfrm>
          <a:prstGeom prst="rect">
            <a:avLst/>
          </a:prstGeom>
        </p:spPr>
      </p:pic>
    </p:spTree>
    <p:extLst>
      <p:ext uri="{BB962C8B-B14F-4D97-AF65-F5344CB8AC3E}">
        <p14:creationId xmlns:p14="http://schemas.microsoft.com/office/powerpoint/2010/main" val="2258731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23</a:t>
            </a:fld>
            <a:endParaRPr lang="en-US"/>
          </a:p>
        </p:txBody>
      </p:sp>
      <p:sp>
        <p:nvSpPr>
          <p:cNvPr id="3" name="Title 2"/>
          <p:cNvSpPr>
            <a:spLocks noGrp="1"/>
          </p:cNvSpPr>
          <p:nvPr>
            <p:ph type="title"/>
          </p:nvPr>
        </p:nvSpPr>
        <p:spPr/>
        <p:txBody>
          <a:bodyPr/>
          <a:lstStyle/>
          <a:p>
            <a:r>
              <a:rPr lang="en-US" dirty="0"/>
              <a:t>Median Earnings by Age at Participation*</a:t>
            </a:r>
          </a:p>
        </p:txBody>
      </p:sp>
      <p:sp>
        <p:nvSpPr>
          <p:cNvPr id="7" name="TextBox 6"/>
          <p:cNvSpPr txBox="1"/>
          <p:nvPr/>
        </p:nvSpPr>
        <p:spPr>
          <a:xfrm>
            <a:off x="1010437" y="5855093"/>
            <a:ext cx="5867436" cy="369332"/>
          </a:xfrm>
          <a:prstGeom prst="rect">
            <a:avLst/>
          </a:prstGeom>
          <a:noFill/>
        </p:spPr>
        <p:txBody>
          <a:bodyPr wrap="square" rtlCol="0">
            <a:spAutoFit/>
          </a:bodyPr>
          <a:lstStyle/>
          <a:p>
            <a:r>
              <a:rPr lang="en-US" dirty="0"/>
              <a:t>*PIRL data 10/1/2017 through 9/30/2019 as of 1/15/2020 </a:t>
            </a:r>
          </a:p>
        </p:txBody>
      </p:sp>
      <p:pic>
        <p:nvPicPr>
          <p:cNvPr id="9" name="Content Placeholder 8"/>
          <p:cNvPicPr>
            <a:picLocks noGrp="1" noChangeAspect="1"/>
          </p:cNvPicPr>
          <p:nvPr>
            <p:ph sz="half" idx="1"/>
          </p:nvPr>
        </p:nvPicPr>
        <p:blipFill>
          <a:blip r:embed="rId2"/>
          <a:stretch>
            <a:fillRect/>
          </a:stretch>
        </p:blipFill>
        <p:spPr>
          <a:xfrm>
            <a:off x="2255178" y="889029"/>
            <a:ext cx="8182709" cy="4909626"/>
          </a:xfrm>
          <a:prstGeom prst="rect">
            <a:avLst/>
          </a:prstGeom>
        </p:spPr>
      </p:pic>
    </p:spTree>
    <p:extLst>
      <p:ext uri="{BB962C8B-B14F-4D97-AF65-F5344CB8AC3E}">
        <p14:creationId xmlns:p14="http://schemas.microsoft.com/office/powerpoint/2010/main" val="1246399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24</a:t>
            </a:fld>
            <a:endParaRPr lang="en-US"/>
          </a:p>
        </p:txBody>
      </p:sp>
      <p:sp>
        <p:nvSpPr>
          <p:cNvPr id="3" name="Title 2"/>
          <p:cNvSpPr>
            <a:spLocks noGrp="1"/>
          </p:cNvSpPr>
          <p:nvPr>
            <p:ph type="title"/>
          </p:nvPr>
        </p:nvSpPr>
        <p:spPr/>
        <p:txBody>
          <a:bodyPr/>
          <a:lstStyle/>
          <a:p>
            <a:r>
              <a:rPr lang="en-US" dirty="0"/>
              <a:t>Median Earnings by Training/Credential*</a:t>
            </a:r>
          </a:p>
        </p:txBody>
      </p:sp>
      <p:sp>
        <p:nvSpPr>
          <p:cNvPr id="7" name="TextBox 6"/>
          <p:cNvSpPr txBox="1"/>
          <p:nvPr/>
        </p:nvSpPr>
        <p:spPr>
          <a:xfrm>
            <a:off x="1010437" y="5855093"/>
            <a:ext cx="5867436" cy="369332"/>
          </a:xfrm>
          <a:prstGeom prst="rect">
            <a:avLst/>
          </a:prstGeom>
          <a:noFill/>
        </p:spPr>
        <p:txBody>
          <a:bodyPr wrap="square" rtlCol="0">
            <a:spAutoFit/>
          </a:bodyPr>
          <a:lstStyle/>
          <a:p>
            <a:r>
              <a:rPr lang="en-US" dirty="0"/>
              <a:t>*PIRL data 10/1/2017 through 9/30/2019 as of 1/15/2020 </a:t>
            </a:r>
          </a:p>
        </p:txBody>
      </p:sp>
      <p:pic>
        <p:nvPicPr>
          <p:cNvPr id="8" name="Content Placeholder 7"/>
          <p:cNvPicPr>
            <a:picLocks noGrp="1" noChangeAspect="1"/>
          </p:cNvPicPr>
          <p:nvPr>
            <p:ph sz="half" idx="1"/>
          </p:nvPr>
        </p:nvPicPr>
        <p:blipFill>
          <a:blip r:embed="rId2"/>
          <a:stretch>
            <a:fillRect/>
          </a:stretch>
        </p:blipFill>
        <p:spPr>
          <a:xfrm>
            <a:off x="2461798" y="1013002"/>
            <a:ext cx="7769469" cy="4661681"/>
          </a:xfrm>
          <a:prstGeom prst="rect">
            <a:avLst/>
          </a:prstGeom>
        </p:spPr>
      </p:pic>
    </p:spTree>
    <p:extLst>
      <p:ext uri="{BB962C8B-B14F-4D97-AF65-F5344CB8AC3E}">
        <p14:creationId xmlns:p14="http://schemas.microsoft.com/office/powerpoint/2010/main" val="887175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25</a:t>
            </a:fld>
            <a:endParaRPr lang="en-US"/>
          </a:p>
        </p:txBody>
      </p:sp>
      <p:sp>
        <p:nvSpPr>
          <p:cNvPr id="3" name="Title 2"/>
          <p:cNvSpPr>
            <a:spLocks noGrp="1"/>
          </p:cNvSpPr>
          <p:nvPr>
            <p:ph type="title"/>
          </p:nvPr>
        </p:nvSpPr>
        <p:spPr/>
        <p:txBody>
          <a:bodyPr/>
          <a:lstStyle/>
          <a:p>
            <a:r>
              <a:rPr lang="en-US" dirty="0"/>
              <a:t>Median Earnings by Rapid Response*</a:t>
            </a:r>
          </a:p>
        </p:txBody>
      </p:sp>
      <p:sp>
        <p:nvSpPr>
          <p:cNvPr id="7" name="TextBox 6"/>
          <p:cNvSpPr txBox="1"/>
          <p:nvPr/>
        </p:nvSpPr>
        <p:spPr>
          <a:xfrm>
            <a:off x="1010437" y="5855093"/>
            <a:ext cx="5867436" cy="369332"/>
          </a:xfrm>
          <a:prstGeom prst="rect">
            <a:avLst/>
          </a:prstGeom>
          <a:noFill/>
        </p:spPr>
        <p:txBody>
          <a:bodyPr wrap="square" rtlCol="0">
            <a:spAutoFit/>
          </a:bodyPr>
          <a:lstStyle/>
          <a:p>
            <a:r>
              <a:rPr lang="en-US" dirty="0"/>
              <a:t>*PIRL data 10/1/2017 through 9/30/2019 as of 1/15/2020 </a:t>
            </a:r>
          </a:p>
        </p:txBody>
      </p:sp>
      <p:pic>
        <p:nvPicPr>
          <p:cNvPr id="5" name="Content Placeholder 4"/>
          <p:cNvPicPr>
            <a:picLocks noGrp="1" noChangeAspect="1"/>
          </p:cNvPicPr>
          <p:nvPr>
            <p:ph sz="half" idx="1"/>
          </p:nvPr>
        </p:nvPicPr>
        <p:blipFill>
          <a:blip r:embed="rId2"/>
          <a:stretch>
            <a:fillRect/>
          </a:stretch>
        </p:blipFill>
        <p:spPr>
          <a:xfrm>
            <a:off x="2319656" y="927716"/>
            <a:ext cx="8053753" cy="4832252"/>
          </a:xfrm>
          <a:prstGeom prst="rect">
            <a:avLst/>
          </a:prstGeom>
        </p:spPr>
      </p:pic>
    </p:spTree>
    <p:extLst>
      <p:ext uri="{BB962C8B-B14F-4D97-AF65-F5344CB8AC3E}">
        <p14:creationId xmlns:p14="http://schemas.microsoft.com/office/powerpoint/2010/main" val="2708582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26</a:t>
            </a:fld>
            <a:endParaRPr lang="en-US"/>
          </a:p>
        </p:txBody>
      </p:sp>
      <p:sp>
        <p:nvSpPr>
          <p:cNvPr id="3" name="Title 2"/>
          <p:cNvSpPr>
            <a:spLocks noGrp="1"/>
          </p:cNvSpPr>
          <p:nvPr>
            <p:ph type="title"/>
          </p:nvPr>
        </p:nvSpPr>
        <p:spPr/>
        <p:txBody>
          <a:bodyPr/>
          <a:lstStyle/>
          <a:p>
            <a:r>
              <a:rPr lang="en-US" dirty="0"/>
              <a:t>Median Earnings by Change in Industry*</a:t>
            </a:r>
          </a:p>
        </p:txBody>
      </p:sp>
      <p:sp>
        <p:nvSpPr>
          <p:cNvPr id="7" name="TextBox 6"/>
          <p:cNvSpPr txBox="1"/>
          <p:nvPr/>
        </p:nvSpPr>
        <p:spPr>
          <a:xfrm>
            <a:off x="1010437" y="5855093"/>
            <a:ext cx="5867436" cy="369332"/>
          </a:xfrm>
          <a:prstGeom prst="rect">
            <a:avLst/>
          </a:prstGeom>
          <a:noFill/>
        </p:spPr>
        <p:txBody>
          <a:bodyPr wrap="square" rtlCol="0">
            <a:spAutoFit/>
          </a:bodyPr>
          <a:lstStyle/>
          <a:p>
            <a:r>
              <a:rPr lang="en-US" dirty="0"/>
              <a:t>*PIRL data 10/1/2017 through 9/30/2019 as of 1/15/2020 </a:t>
            </a:r>
          </a:p>
        </p:txBody>
      </p:sp>
      <p:pic>
        <p:nvPicPr>
          <p:cNvPr id="5" name="Content Placeholder 4"/>
          <p:cNvPicPr>
            <a:picLocks noGrp="1" noChangeAspect="1"/>
          </p:cNvPicPr>
          <p:nvPr>
            <p:ph sz="half" idx="1"/>
          </p:nvPr>
        </p:nvPicPr>
        <p:blipFill>
          <a:blip r:embed="rId2"/>
          <a:stretch>
            <a:fillRect/>
          </a:stretch>
        </p:blipFill>
        <p:spPr>
          <a:xfrm>
            <a:off x="2432960" y="930789"/>
            <a:ext cx="7827146" cy="4696288"/>
          </a:xfrm>
          <a:prstGeom prst="rect">
            <a:avLst/>
          </a:prstGeom>
        </p:spPr>
      </p:pic>
    </p:spTree>
    <p:extLst>
      <p:ext uri="{BB962C8B-B14F-4D97-AF65-F5344CB8AC3E}">
        <p14:creationId xmlns:p14="http://schemas.microsoft.com/office/powerpoint/2010/main" val="440417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27</a:t>
            </a:fld>
            <a:endParaRPr lang="en-US"/>
          </a:p>
        </p:txBody>
      </p:sp>
      <p:sp>
        <p:nvSpPr>
          <p:cNvPr id="3" name="Title 2"/>
          <p:cNvSpPr>
            <a:spLocks noGrp="1"/>
          </p:cNvSpPr>
          <p:nvPr>
            <p:ph type="title"/>
          </p:nvPr>
        </p:nvSpPr>
        <p:spPr/>
        <p:txBody>
          <a:bodyPr/>
          <a:lstStyle/>
          <a:p>
            <a:r>
              <a:rPr lang="en-US" dirty="0"/>
              <a:t>Median Earnings by Pre-Participation Employment Industry*</a:t>
            </a:r>
          </a:p>
        </p:txBody>
      </p:sp>
      <p:sp>
        <p:nvSpPr>
          <p:cNvPr id="7" name="TextBox 6"/>
          <p:cNvSpPr txBox="1"/>
          <p:nvPr/>
        </p:nvSpPr>
        <p:spPr>
          <a:xfrm>
            <a:off x="1010437" y="5855093"/>
            <a:ext cx="5867436" cy="369332"/>
          </a:xfrm>
          <a:prstGeom prst="rect">
            <a:avLst/>
          </a:prstGeom>
          <a:noFill/>
        </p:spPr>
        <p:txBody>
          <a:bodyPr wrap="square" rtlCol="0">
            <a:spAutoFit/>
          </a:bodyPr>
          <a:lstStyle/>
          <a:p>
            <a:r>
              <a:rPr lang="en-US" dirty="0"/>
              <a:t>*PIRL data 10/1/2017 through 9/30/2019 as of 1/15/2020 </a:t>
            </a:r>
          </a:p>
        </p:txBody>
      </p:sp>
      <p:pic>
        <p:nvPicPr>
          <p:cNvPr id="6" name="Content Placeholder 5"/>
          <p:cNvPicPr>
            <a:picLocks noGrp="1" noChangeAspect="1"/>
          </p:cNvPicPr>
          <p:nvPr>
            <p:ph sz="half" idx="1"/>
          </p:nvPr>
        </p:nvPicPr>
        <p:blipFill>
          <a:blip r:embed="rId2"/>
          <a:stretch>
            <a:fillRect/>
          </a:stretch>
        </p:blipFill>
        <p:spPr>
          <a:xfrm>
            <a:off x="2250272" y="886086"/>
            <a:ext cx="8192521" cy="4915513"/>
          </a:xfrm>
          <a:prstGeom prst="rect">
            <a:avLst/>
          </a:prstGeom>
        </p:spPr>
      </p:pic>
    </p:spTree>
    <p:extLst>
      <p:ext uri="{BB962C8B-B14F-4D97-AF65-F5344CB8AC3E}">
        <p14:creationId xmlns:p14="http://schemas.microsoft.com/office/powerpoint/2010/main" val="3593578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28</a:t>
            </a:fld>
            <a:endParaRPr lang="en-US"/>
          </a:p>
        </p:txBody>
      </p:sp>
      <p:sp>
        <p:nvSpPr>
          <p:cNvPr id="3" name="Title 2"/>
          <p:cNvSpPr>
            <a:spLocks noGrp="1"/>
          </p:cNvSpPr>
          <p:nvPr>
            <p:ph type="title"/>
          </p:nvPr>
        </p:nvSpPr>
        <p:spPr/>
        <p:txBody>
          <a:bodyPr/>
          <a:lstStyle/>
          <a:p>
            <a:r>
              <a:rPr lang="en-US" dirty="0"/>
              <a:t>Median Earnings by Post-Participation Employment Industry*</a:t>
            </a:r>
          </a:p>
        </p:txBody>
      </p:sp>
      <p:sp>
        <p:nvSpPr>
          <p:cNvPr id="7" name="TextBox 6"/>
          <p:cNvSpPr txBox="1"/>
          <p:nvPr/>
        </p:nvSpPr>
        <p:spPr>
          <a:xfrm>
            <a:off x="1010437" y="5855093"/>
            <a:ext cx="5867436" cy="369332"/>
          </a:xfrm>
          <a:prstGeom prst="rect">
            <a:avLst/>
          </a:prstGeom>
          <a:noFill/>
        </p:spPr>
        <p:txBody>
          <a:bodyPr wrap="square" rtlCol="0">
            <a:spAutoFit/>
          </a:bodyPr>
          <a:lstStyle/>
          <a:p>
            <a:r>
              <a:rPr lang="en-US" dirty="0"/>
              <a:t>*PIRL data 10/1/2017 through 9/30/2019 as of 1/15/2020 </a:t>
            </a:r>
          </a:p>
        </p:txBody>
      </p:sp>
      <p:pic>
        <p:nvPicPr>
          <p:cNvPr id="8" name="Content Placeholder 7"/>
          <p:cNvPicPr>
            <a:picLocks noGrp="1" noChangeAspect="1"/>
          </p:cNvPicPr>
          <p:nvPr>
            <p:ph sz="half" idx="1"/>
          </p:nvPr>
        </p:nvPicPr>
        <p:blipFill>
          <a:blip r:embed="rId2"/>
          <a:stretch>
            <a:fillRect/>
          </a:stretch>
        </p:blipFill>
        <p:spPr>
          <a:xfrm>
            <a:off x="2290348" y="987672"/>
            <a:ext cx="8112369" cy="4867421"/>
          </a:xfrm>
          <a:prstGeom prst="rect">
            <a:avLst/>
          </a:prstGeom>
        </p:spPr>
      </p:pic>
    </p:spTree>
    <p:extLst>
      <p:ext uri="{BB962C8B-B14F-4D97-AF65-F5344CB8AC3E}">
        <p14:creationId xmlns:p14="http://schemas.microsoft.com/office/powerpoint/2010/main" val="1241698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29</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Questions on TAA median earnings results?</a:t>
            </a:r>
          </a:p>
        </p:txBody>
      </p:sp>
    </p:spTree>
    <p:extLst>
      <p:ext uri="{BB962C8B-B14F-4D97-AF65-F5344CB8AC3E}">
        <p14:creationId xmlns:p14="http://schemas.microsoft.com/office/powerpoint/2010/main" val="4004837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pPr/>
              <a:t>3</a:t>
            </a:fld>
            <a:endParaRPr lang="en-US"/>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dirty="0"/>
              <a:t>Today’s Speaker / Today’s Moderator</a:t>
            </a:r>
          </a:p>
        </p:txBody>
      </p:sp>
      <p:sp>
        <p:nvSpPr>
          <p:cNvPr id="9" name="Content Placeholder 8">
            <a:extLst>
              <a:ext uri="{FF2B5EF4-FFF2-40B4-BE49-F238E27FC236}">
                <a16:creationId xmlns:a16="http://schemas.microsoft.com/office/drawing/2014/main" id="{D9A418EB-75AD-44C6-8706-B14F9390C784}"/>
              </a:ext>
            </a:extLst>
          </p:cNvPr>
          <p:cNvSpPr>
            <a:spLocks noGrp="1"/>
          </p:cNvSpPr>
          <p:nvPr>
            <p:ph idx="1"/>
          </p:nvPr>
        </p:nvSpPr>
        <p:spPr/>
        <p:txBody>
          <a:bodyPr/>
          <a:lstStyle/>
          <a:p>
            <a:r>
              <a:rPr lang="en-US" dirty="0"/>
              <a:t>Robert Hoekstra</a:t>
            </a:r>
          </a:p>
          <a:p>
            <a:pPr lvl="1"/>
            <a:r>
              <a:rPr lang="en-US" dirty="0"/>
              <a:t>Program Analyst, Performance Management Data Reporting Technical Expert</a:t>
            </a:r>
          </a:p>
          <a:p>
            <a:pPr lvl="2"/>
            <a:r>
              <a:rPr lang="en-US" dirty="0"/>
              <a:t>Office of Trade Adjustment Assistance</a:t>
            </a:r>
          </a:p>
        </p:txBody>
      </p:sp>
      <p:pic>
        <p:nvPicPr>
          <p:cNvPr id="7" name="Picture Placeholder 4"/>
          <p:cNvPicPr>
            <a:picLocks noGrp="1" noChangeAspect="1"/>
          </p:cNvPicPr>
          <p:nvPr>
            <p:ph type="pic" sz="quarter" idx="13"/>
          </p:nvPr>
        </p:nvPicPr>
        <p:blipFill>
          <a:blip r:embed="rId2" cstate="hqprint">
            <a:extLst>
              <a:ext uri="{28A0092B-C50C-407E-A947-70E740481C1C}">
                <a14:useLocalDpi xmlns:a14="http://schemas.microsoft.com/office/drawing/2010/main" val="0"/>
              </a:ext>
            </a:extLst>
          </a:blip>
          <a:stretch>
            <a:fillRect/>
          </a:stretch>
        </p:blipFill>
        <p:spPr>
          <a:xfrm>
            <a:off x="1650273" y="2590404"/>
            <a:ext cx="1837776" cy="2133600"/>
          </a:xfrm>
        </p:spPr>
      </p:pic>
    </p:spTree>
    <p:extLst>
      <p:ext uri="{BB962C8B-B14F-4D97-AF65-F5344CB8AC3E}">
        <p14:creationId xmlns:p14="http://schemas.microsoft.com/office/powerpoint/2010/main" val="768312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C701BC-AA68-4071-B560-FC67FEC5DCCF}"/>
              </a:ext>
            </a:extLst>
          </p:cNvPr>
          <p:cNvSpPr>
            <a:spLocks noGrp="1"/>
          </p:cNvSpPr>
          <p:nvPr>
            <p:ph type="sldNum" sz="quarter" idx="12"/>
          </p:nvPr>
        </p:nvSpPr>
        <p:spPr/>
        <p:txBody>
          <a:bodyPr/>
          <a:lstStyle/>
          <a:p>
            <a:fld id="{158B7785-F6D6-45F8-833E-07BD84680091}" type="slidenum">
              <a:rPr lang="en-US" smtClean="0"/>
              <a:pPr/>
              <a:t>30</a:t>
            </a:fld>
            <a:endParaRPr lang="en-US"/>
          </a:p>
        </p:txBody>
      </p:sp>
      <p:sp>
        <p:nvSpPr>
          <p:cNvPr id="7" name="Title 6">
            <a:extLst>
              <a:ext uri="{FF2B5EF4-FFF2-40B4-BE49-F238E27FC236}">
                <a16:creationId xmlns:a16="http://schemas.microsoft.com/office/drawing/2014/main" id="{A5BCE9EE-60B2-42AC-9821-31A68465888F}"/>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8529379F-2773-44E4-BA78-B9159BAD1D1F}"/>
              </a:ext>
            </a:extLst>
          </p:cNvPr>
          <p:cNvSpPr>
            <a:spLocks noGrp="1"/>
          </p:cNvSpPr>
          <p:nvPr>
            <p:ph sz="half" idx="1"/>
          </p:nvPr>
        </p:nvSpPr>
        <p:spPr/>
        <p:txBody>
          <a:bodyPr/>
          <a:lstStyle/>
          <a:p>
            <a:r>
              <a:rPr lang="en-US" dirty="0"/>
              <a:t>Trade Website</a:t>
            </a:r>
          </a:p>
          <a:p>
            <a:pPr lvl="1"/>
            <a:r>
              <a:rPr lang="en-US" dirty="0"/>
              <a:t>Public information and resources about TAA</a:t>
            </a:r>
          </a:p>
          <a:p>
            <a:pPr lvl="2"/>
            <a:r>
              <a:rPr lang="en-US" dirty="0">
                <a:hlinkClick r:id="rId2"/>
              </a:rPr>
              <a:t>https://www.doleta.gov/tradeact/</a:t>
            </a:r>
            <a:endParaRPr lang="en-US" dirty="0"/>
          </a:p>
          <a:p>
            <a:r>
              <a:rPr lang="en-US" dirty="0"/>
              <a:t>TAA Participant Reporting Page</a:t>
            </a:r>
          </a:p>
          <a:p>
            <a:pPr lvl="1"/>
            <a:r>
              <a:rPr lang="en-US" dirty="0"/>
              <a:t>TAA Reporting Resources</a:t>
            </a:r>
          </a:p>
          <a:p>
            <a:pPr lvl="2"/>
            <a:r>
              <a:rPr lang="en-US" dirty="0">
                <a:hlinkClick r:id="rId3"/>
              </a:rPr>
              <a:t>https://www.doleta.gov/tradeact/taa-data/participant-reporting/</a:t>
            </a:r>
            <a:endParaRPr lang="en-US" dirty="0"/>
          </a:p>
          <a:p>
            <a:r>
              <a:rPr lang="en-US" dirty="0"/>
              <a:t>Quarterly Analysis of TAA Data</a:t>
            </a:r>
          </a:p>
          <a:p>
            <a:pPr lvl="1"/>
            <a:r>
              <a:rPr lang="en-US" dirty="0"/>
              <a:t>A quarterly analysis is conducted of TAA data</a:t>
            </a:r>
          </a:p>
          <a:p>
            <a:pPr lvl="2"/>
            <a:r>
              <a:rPr lang="en-US" dirty="0">
                <a:hlinkClick r:id="rId4"/>
              </a:rPr>
              <a:t>https://www.doleta.gov/tradeact/taa-data/participants-data/</a:t>
            </a:r>
            <a:endParaRPr lang="en-US" dirty="0"/>
          </a:p>
        </p:txBody>
      </p:sp>
      <p:sp>
        <p:nvSpPr>
          <p:cNvPr id="4" name="Content Placeholder 3">
            <a:extLst>
              <a:ext uri="{FF2B5EF4-FFF2-40B4-BE49-F238E27FC236}">
                <a16:creationId xmlns:a16="http://schemas.microsoft.com/office/drawing/2014/main" id="{16D6B816-0E1C-463B-99A1-B2E09103B2F1}"/>
              </a:ext>
            </a:extLst>
          </p:cNvPr>
          <p:cNvSpPr>
            <a:spLocks noGrp="1"/>
          </p:cNvSpPr>
          <p:nvPr>
            <p:ph sz="half" idx="2"/>
          </p:nvPr>
        </p:nvSpPr>
        <p:spPr/>
        <p:txBody>
          <a:bodyPr/>
          <a:lstStyle/>
          <a:p>
            <a:r>
              <a:rPr lang="en-US" dirty="0"/>
              <a:t>TAA Performance Reporting</a:t>
            </a:r>
          </a:p>
          <a:p>
            <a:pPr lvl="1"/>
            <a:r>
              <a:rPr lang="en-US" dirty="0"/>
              <a:t>Describes performance reporting measures</a:t>
            </a:r>
          </a:p>
          <a:p>
            <a:pPr lvl="2"/>
            <a:r>
              <a:rPr lang="en-US" dirty="0">
                <a:hlinkClick r:id="rId5"/>
              </a:rPr>
              <a:t>https://www.doleta.gov/tradeact/taa-data/participant-reporting/performance.cfm</a:t>
            </a:r>
            <a:endParaRPr lang="en-US" dirty="0"/>
          </a:p>
          <a:p>
            <a:r>
              <a:rPr lang="en-US" dirty="0"/>
              <a:t>TEGL No. 10-16, Change 1</a:t>
            </a:r>
          </a:p>
          <a:p>
            <a:pPr lvl="1"/>
            <a:r>
              <a:rPr lang="en-US" dirty="0"/>
              <a:t>TEGL outlining performance calculations</a:t>
            </a:r>
          </a:p>
          <a:p>
            <a:pPr lvl="2"/>
            <a:r>
              <a:rPr lang="en-US" dirty="0">
                <a:hlinkClick r:id="rId6"/>
              </a:rPr>
              <a:t>https://wdr.doleta.gov/directives/corr_doc.cfm?DOCN=3255</a:t>
            </a:r>
            <a:endParaRPr lang="en-US" dirty="0"/>
          </a:p>
          <a:p>
            <a:r>
              <a:rPr lang="en-US" dirty="0"/>
              <a:t>TEGL No. 14-18</a:t>
            </a:r>
          </a:p>
          <a:p>
            <a:pPr lvl="1"/>
            <a:r>
              <a:rPr lang="en-US" dirty="0"/>
              <a:t>Alignment of Performance Reporting, particularly note Attachment 10 on TAA</a:t>
            </a:r>
          </a:p>
          <a:p>
            <a:pPr lvl="2"/>
            <a:r>
              <a:rPr lang="en-US" dirty="0">
                <a:hlinkClick r:id="rId7"/>
              </a:rPr>
              <a:t>https://wdr.doleta.gov/directives/corr_doc.cfm?docn=7611</a:t>
            </a:r>
            <a:endParaRPr lang="en-US" dirty="0"/>
          </a:p>
        </p:txBody>
      </p:sp>
    </p:spTree>
    <p:extLst>
      <p:ext uri="{BB962C8B-B14F-4D97-AF65-F5344CB8AC3E}">
        <p14:creationId xmlns:p14="http://schemas.microsoft.com/office/powerpoint/2010/main" val="1677857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C701BC-AA68-4071-B560-FC67FEC5DCCF}"/>
              </a:ext>
            </a:extLst>
          </p:cNvPr>
          <p:cNvSpPr>
            <a:spLocks noGrp="1"/>
          </p:cNvSpPr>
          <p:nvPr>
            <p:ph type="sldNum" sz="quarter" idx="12"/>
          </p:nvPr>
        </p:nvSpPr>
        <p:spPr/>
        <p:txBody>
          <a:bodyPr/>
          <a:lstStyle/>
          <a:p>
            <a:fld id="{158B7785-F6D6-45F8-833E-07BD84680091}" type="slidenum">
              <a:rPr lang="en-US" smtClean="0"/>
              <a:pPr/>
              <a:t>31</a:t>
            </a:fld>
            <a:endParaRPr lang="en-US"/>
          </a:p>
        </p:txBody>
      </p:sp>
      <p:sp>
        <p:nvSpPr>
          <p:cNvPr id="7" name="Title 6">
            <a:extLst>
              <a:ext uri="{FF2B5EF4-FFF2-40B4-BE49-F238E27FC236}">
                <a16:creationId xmlns:a16="http://schemas.microsoft.com/office/drawing/2014/main" id="{A5BCE9EE-60B2-42AC-9821-31A68465888F}"/>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8529379F-2773-44E4-BA78-B9159BAD1D1F}"/>
              </a:ext>
            </a:extLst>
          </p:cNvPr>
          <p:cNvSpPr>
            <a:spLocks noGrp="1"/>
          </p:cNvSpPr>
          <p:nvPr>
            <p:ph sz="half" idx="1"/>
          </p:nvPr>
        </p:nvSpPr>
        <p:spPr>
          <a:xfrm>
            <a:off x="838199" y="1161144"/>
            <a:ext cx="10546479" cy="5015820"/>
          </a:xfrm>
        </p:spPr>
        <p:txBody>
          <a:bodyPr/>
          <a:lstStyle/>
          <a:p>
            <a:r>
              <a:rPr lang="en-US" dirty="0"/>
              <a:t>TAA Community</a:t>
            </a:r>
          </a:p>
          <a:p>
            <a:pPr lvl="1"/>
            <a:r>
              <a:rPr lang="en-US" dirty="0"/>
              <a:t>TAA Community page including upcoming events, discussion forum and other resources</a:t>
            </a:r>
          </a:p>
          <a:p>
            <a:pPr lvl="2"/>
            <a:r>
              <a:rPr lang="en-US" dirty="0"/>
              <a:t>https://taa.workforcegps.org</a:t>
            </a:r>
          </a:p>
          <a:p>
            <a:r>
              <a:rPr lang="en-US" dirty="0"/>
              <a:t>PIRL Reporting Online Resource</a:t>
            </a:r>
          </a:p>
          <a:p>
            <a:pPr lvl="2"/>
            <a:r>
              <a:rPr lang="en-US" dirty="0">
                <a:hlinkClick r:id="rId2"/>
              </a:rPr>
              <a:t>https://performancereporting.workforcegps.org/resources/2019/10/01/13/32/PIRL-Reporting-Online-Resource</a:t>
            </a:r>
            <a:endParaRPr lang="en-US" dirty="0"/>
          </a:p>
          <a:p>
            <a:r>
              <a:rPr lang="en-US" dirty="0"/>
              <a:t>TEGL No. 14-18 Resource Page</a:t>
            </a:r>
          </a:p>
          <a:p>
            <a:pPr lvl="1"/>
            <a:r>
              <a:rPr lang="en-US" dirty="0"/>
              <a:t>Including a TAA-specific webcast on Attachment 10</a:t>
            </a:r>
          </a:p>
          <a:p>
            <a:pPr lvl="2"/>
            <a:r>
              <a:rPr lang="en-US" dirty="0">
                <a:hlinkClick r:id="rId3"/>
              </a:rPr>
              <a:t>https://performancereporting.workforcegps.org/resources/2019/04/01/15/23/TEGL-14-18-Performance-Alignment-Webcast-Series-and-Resource-Page</a:t>
            </a:r>
            <a:endParaRPr lang="en-US" dirty="0"/>
          </a:p>
          <a:p>
            <a:r>
              <a:rPr lang="en-US" dirty="0"/>
              <a:t>WIOA Performance Indicators Series</a:t>
            </a:r>
          </a:p>
          <a:p>
            <a:pPr lvl="2"/>
            <a:r>
              <a:rPr lang="en-US" dirty="0">
                <a:hlinkClick r:id="rId4"/>
              </a:rPr>
              <a:t>https://performancereporting.workforcegps.org/announcements/2018/07/09/13/50/WIOA-Performance-Indicators-Summer-E-Learning-Series</a:t>
            </a:r>
            <a:endParaRPr lang="en-US" dirty="0"/>
          </a:p>
        </p:txBody>
      </p:sp>
    </p:spTree>
    <p:extLst>
      <p:ext uri="{BB962C8B-B14F-4D97-AF65-F5344CB8AC3E}">
        <p14:creationId xmlns:p14="http://schemas.microsoft.com/office/powerpoint/2010/main" val="137894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0239A-EFD5-402F-9334-E74F444BC377}"/>
              </a:ext>
            </a:extLst>
          </p:cNvPr>
          <p:cNvSpPr>
            <a:spLocks noGrp="1"/>
          </p:cNvSpPr>
          <p:nvPr>
            <p:ph type="sldNum" sz="quarter" idx="12"/>
          </p:nvPr>
        </p:nvSpPr>
        <p:spPr/>
        <p:txBody>
          <a:bodyPr/>
          <a:lstStyle/>
          <a:p>
            <a:fld id="{158B7785-F6D6-45F8-833E-07BD84680091}" type="slidenum">
              <a:rPr lang="en-US" smtClean="0"/>
              <a:pPr/>
              <a:t>32</a:t>
            </a:fld>
            <a:endParaRPr lang="en-US"/>
          </a:p>
        </p:txBody>
      </p:sp>
      <p:sp>
        <p:nvSpPr>
          <p:cNvPr id="3" name="Title 2">
            <a:extLst>
              <a:ext uri="{FF2B5EF4-FFF2-40B4-BE49-F238E27FC236}">
                <a16:creationId xmlns:a16="http://schemas.microsoft.com/office/drawing/2014/main" id="{2736EE3D-A03A-4136-8E8D-E53087731073}"/>
              </a:ext>
            </a:extLst>
          </p:cNvPr>
          <p:cNvSpPr>
            <a:spLocks noGrp="1"/>
          </p:cNvSpPr>
          <p:nvPr>
            <p:ph type="title"/>
          </p:nvPr>
        </p:nvSpPr>
        <p:spPr/>
        <p:txBody>
          <a:bodyPr/>
          <a:lstStyle/>
          <a:p>
            <a:r>
              <a:rPr lang="en-US" dirty="0"/>
              <a:t>Contact Us</a:t>
            </a:r>
          </a:p>
        </p:txBody>
      </p:sp>
      <p:sp>
        <p:nvSpPr>
          <p:cNvPr id="2" name="Content Placeholder 1">
            <a:extLst>
              <a:ext uri="{FF2B5EF4-FFF2-40B4-BE49-F238E27FC236}">
                <a16:creationId xmlns:a16="http://schemas.microsoft.com/office/drawing/2014/main" id="{12EEC628-7E2F-40C6-A897-049EE29442C3}"/>
              </a:ext>
            </a:extLst>
          </p:cNvPr>
          <p:cNvSpPr>
            <a:spLocks noGrp="1"/>
          </p:cNvSpPr>
          <p:nvPr>
            <p:ph idx="1"/>
          </p:nvPr>
        </p:nvSpPr>
        <p:spPr/>
        <p:txBody>
          <a:bodyPr>
            <a:normAutofit/>
          </a:bodyPr>
          <a:lstStyle/>
          <a:p>
            <a:r>
              <a:rPr lang="en-US" dirty="0"/>
              <a:t>Robert Hoekstra</a:t>
            </a:r>
          </a:p>
          <a:p>
            <a:pPr lvl="1"/>
            <a:r>
              <a:rPr lang="en-US" dirty="0"/>
              <a:t>Program Analyst, Performance Management Data Reporting </a:t>
            </a:r>
            <a:r>
              <a:rPr lang="en-US"/>
              <a:t>Technical Expert</a:t>
            </a:r>
            <a:endParaRPr lang="en-US" dirty="0"/>
          </a:p>
          <a:p>
            <a:pPr lvl="2"/>
            <a:r>
              <a:rPr lang="en-US" dirty="0"/>
              <a:t>Office of Trade Adjustment Assistance</a:t>
            </a:r>
          </a:p>
          <a:p>
            <a:pPr lvl="3"/>
            <a:r>
              <a:rPr lang="en-US" dirty="0"/>
              <a:t>hoekstra.robert@dol.gov</a:t>
            </a:r>
          </a:p>
          <a:p>
            <a:pPr lvl="4"/>
            <a:r>
              <a:rPr lang="en-US" dirty="0"/>
              <a:t>202-693-3522</a:t>
            </a:r>
          </a:p>
        </p:txBody>
      </p:sp>
    </p:spTree>
    <p:extLst>
      <p:ext uri="{BB962C8B-B14F-4D97-AF65-F5344CB8AC3E}">
        <p14:creationId xmlns:p14="http://schemas.microsoft.com/office/powerpoint/2010/main" val="1097583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
        <p:nvSpPr>
          <p:cNvPr id="6" name="Text Placeholder 5">
            <a:extLst>
              <a:ext uri="{FF2B5EF4-FFF2-40B4-BE49-F238E27FC236}">
                <a16:creationId xmlns:a16="http://schemas.microsoft.com/office/drawing/2014/main" id="{93CD9FC0-8FC3-45E2-B247-7E10C8F3485B}"/>
              </a:ext>
            </a:extLst>
          </p:cNvPr>
          <p:cNvSpPr>
            <a:spLocks noGrp="1"/>
          </p:cNvSpPr>
          <p:nvPr>
            <p:ph type="body" idx="20"/>
          </p:nvPr>
        </p:nvSpPr>
        <p:spPr/>
        <p:txBody>
          <a:bodyPr/>
          <a:lstStyle/>
          <a:p>
            <a:r>
              <a:rPr lang="en-US" dirty="0"/>
              <a:t>Need help?  Email</a:t>
            </a:r>
            <a:r>
              <a:rPr lang="en-US"/>
              <a:t>: </a:t>
            </a:r>
            <a:r>
              <a:rPr lang="en-US">
                <a:hlinkClick r:id="rId2"/>
              </a:rPr>
              <a:t>support@workforceGPS.org</a:t>
            </a:r>
            <a:endParaRPr lang="en-US" dirty="0"/>
          </a:p>
        </p:txBody>
      </p:sp>
    </p:spTree>
    <p:extLst>
      <p:ext uri="{BB962C8B-B14F-4D97-AF65-F5344CB8AC3E}">
        <p14:creationId xmlns:p14="http://schemas.microsoft.com/office/powerpoint/2010/main" val="3750069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4</a:t>
            </a:fld>
            <a:endParaRPr lang="en-US" dirty="0"/>
          </a:p>
        </p:txBody>
      </p:sp>
      <p:sp>
        <p:nvSpPr>
          <p:cNvPr id="3" name="Title 2"/>
          <p:cNvSpPr>
            <a:spLocks noGrp="1"/>
          </p:cNvSpPr>
          <p:nvPr>
            <p:ph type="title"/>
          </p:nvPr>
        </p:nvSpPr>
        <p:spPr/>
        <p:txBody>
          <a:bodyPr/>
          <a:lstStyle/>
          <a:p>
            <a:r>
              <a:rPr lang="en-US" dirty="0"/>
              <a:t>Who is on the call?</a:t>
            </a:r>
          </a:p>
        </p:txBody>
      </p:sp>
      <p:sp>
        <p:nvSpPr>
          <p:cNvPr id="4" name="Text Placeholder 3"/>
          <p:cNvSpPr>
            <a:spLocks noGrp="1"/>
          </p:cNvSpPr>
          <p:nvPr>
            <p:ph type="body" idx="14"/>
          </p:nvPr>
        </p:nvSpPr>
        <p:spPr/>
        <p:txBody>
          <a:bodyPr/>
          <a:lstStyle/>
          <a:p>
            <a:r>
              <a:rPr lang="en-US" dirty="0"/>
              <a:t>What is your role?</a:t>
            </a:r>
          </a:p>
        </p:txBody>
      </p:sp>
      <p:sp>
        <p:nvSpPr>
          <p:cNvPr id="5" name="Text Placeholder 4"/>
          <p:cNvSpPr>
            <a:spLocks noGrp="1"/>
          </p:cNvSpPr>
          <p:nvPr>
            <p:ph type="body" sz="quarter" idx="13"/>
          </p:nvPr>
        </p:nvSpPr>
        <p:spPr/>
        <p:txBody>
          <a:bodyPr/>
          <a:lstStyle/>
          <a:p>
            <a:r>
              <a:rPr lang="en-US" dirty="0"/>
              <a:t>Please click on the most appropriate answer in the poll.</a:t>
            </a:r>
          </a:p>
        </p:txBody>
      </p:sp>
      <p:sp>
        <p:nvSpPr>
          <p:cNvPr id="6" name="Content Placeholder 5"/>
          <p:cNvSpPr>
            <a:spLocks noGrp="1"/>
          </p:cNvSpPr>
          <p:nvPr>
            <p:ph idx="1"/>
          </p:nvPr>
        </p:nvSpPr>
        <p:spPr/>
        <p:txBody>
          <a:bodyPr/>
          <a:lstStyle/>
          <a:p>
            <a:r>
              <a:rPr lang="en-US" dirty="0"/>
              <a:t>Fiscal Staff</a:t>
            </a:r>
          </a:p>
          <a:p>
            <a:r>
              <a:rPr lang="en-US" dirty="0"/>
              <a:t>TAA Program Reporting Staff</a:t>
            </a:r>
          </a:p>
          <a:p>
            <a:r>
              <a:rPr lang="en-US" dirty="0"/>
              <a:t>TAA Staff</a:t>
            </a:r>
          </a:p>
          <a:p>
            <a:r>
              <a:rPr lang="en-US" dirty="0"/>
              <a:t>TRA Staff</a:t>
            </a:r>
          </a:p>
          <a:p>
            <a:r>
              <a:rPr lang="en-US" dirty="0"/>
              <a:t>DOL ETA Staff</a:t>
            </a:r>
          </a:p>
          <a:p>
            <a:r>
              <a:rPr lang="en-US" dirty="0"/>
              <a:t>Other</a:t>
            </a:r>
          </a:p>
        </p:txBody>
      </p:sp>
    </p:spTree>
    <p:extLst>
      <p:ext uri="{BB962C8B-B14F-4D97-AF65-F5344CB8AC3E}">
        <p14:creationId xmlns:p14="http://schemas.microsoft.com/office/powerpoint/2010/main" val="2947790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5</a:t>
            </a:fld>
            <a:endParaRPr lang="en-US"/>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Today’s Objectives</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nvPr>
        </p:nvSpPr>
        <p:spPr/>
        <p:txBody>
          <a:bodyPr/>
          <a:lstStyle/>
          <a:p>
            <a:r>
              <a:rPr lang="en-US" dirty="0"/>
              <a:t>What is the definition of median earnings?</a:t>
            </a:r>
          </a:p>
          <a:p>
            <a:r>
              <a:rPr lang="en-US" dirty="0"/>
              <a:t>How is it calculated?</a:t>
            </a:r>
          </a:p>
          <a:p>
            <a:r>
              <a:rPr lang="en-US" dirty="0"/>
              <a:t>What do I need to know about this measure?</a:t>
            </a:r>
          </a:p>
          <a:p>
            <a:r>
              <a:rPr lang="en-US" dirty="0"/>
              <a:t>How does TAA use prior earnings?</a:t>
            </a:r>
          </a:p>
          <a:p>
            <a:r>
              <a:rPr lang="en-US" dirty="0"/>
              <a:t>What are some basic trends on this measure?</a:t>
            </a:r>
          </a:p>
          <a:p>
            <a:r>
              <a:rPr lang="en-US" dirty="0"/>
              <a:t>What groups have higher or lower outcomes?</a:t>
            </a:r>
          </a:p>
        </p:txBody>
      </p:sp>
    </p:spTree>
    <p:extLst>
      <p:ext uri="{BB962C8B-B14F-4D97-AF65-F5344CB8AC3E}">
        <p14:creationId xmlns:p14="http://schemas.microsoft.com/office/powerpoint/2010/main" val="115977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6</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TAA Performance Basics</a:t>
            </a:r>
          </a:p>
        </p:txBody>
      </p:sp>
    </p:spTree>
    <p:extLst>
      <p:ext uri="{BB962C8B-B14F-4D97-AF65-F5344CB8AC3E}">
        <p14:creationId xmlns:p14="http://schemas.microsoft.com/office/powerpoint/2010/main" val="1535873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7</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TAA Performance Basics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pPr fontAlgn="base"/>
            <a:r>
              <a:rPr lang="en-US" dirty="0"/>
              <a:t>Trade Adjustment Assistance Reauthorization Act of</a:t>
            </a:r>
            <a:r>
              <a:rPr lang="en-US" b="1" dirty="0"/>
              <a:t> </a:t>
            </a:r>
            <a:r>
              <a:rPr lang="en-US" dirty="0"/>
              <a:t>2015 Section 239(j)(2)(A)(i) specifies Primary Indicators of Performance</a:t>
            </a:r>
          </a:p>
          <a:p>
            <a:pPr lvl="1" fontAlgn="base"/>
            <a:r>
              <a:rPr lang="en-US" dirty="0"/>
              <a:t>Employment Rate Q2 (ERQ2)</a:t>
            </a:r>
          </a:p>
          <a:p>
            <a:pPr lvl="1" fontAlgn="base"/>
            <a:r>
              <a:rPr lang="en-US" dirty="0"/>
              <a:t>Employment Rate Q4 (ERQ4)</a:t>
            </a:r>
          </a:p>
          <a:p>
            <a:pPr lvl="1" fontAlgn="base"/>
            <a:r>
              <a:rPr lang="en-US" b="1" dirty="0"/>
              <a:t>Median Earnings</a:t>
            </a:r>
          </a:p>
          <a:p>
            <a:pPr lvl="1" fontAlgn="base"/>
            <a:r>
              <a:rPr lang="en-US" dirty="0"/>
              <a:t>Credential Attainment</a:t>
            </a:r>
          </a:p>
          <a:p>
            <a:pPr lvl="1" fontAlgn="base"/>
            <a:r>
              <a:rPr lang="en-US" dirty="0"/>
              <a:t>Measurable Skills Gains</a:t>
            </a:r>
          </a:p>
          <a:p>
            <a:pPr fontAlgn="base"/>
            <a:r>
              <a:rPr lang="en-US" dirty="0"/>
              <a:t>No Employer Measure in TAA</a:t>
            </a:r>
          </a:p>
        </p:txBody>
      </p:sp>
      <p:sp>
        <p:nvSpPr>
          <p:cNvPr id="2" name="Text Placeholder 1"/>
          <p:cNvSpPr>
            <a:spLocks noGrp="1"/>
          </p:cNvSpPr>
          <p:nvPr>
            <p:ph type="body" idx="1"/>
          </p:nvPr>
        </p:nvSpPr>
        <p:spPr/>
        <p:txBody>
          <a:bodyPr/>
          <a:lstStyle/>
          <a:p>
            <a:r>
              <a:rPr lang="en-US" dirty="0"/>
              <a:t>Performance Indicators</a:t>
            </a:r>
          </a:p>
        </p:txBody>
      </p:sp>
    </p:spTree>
    <p:extLst>
      <p:ext uri="{BB962C8B-B14F-4D97-AF65-F5344CB8AC3E}">
        <p14:creationId xmlns:p14="http://schemas.microsoft.com/office/powerpoint/2010/main" val="267134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8</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TAA Performance Basics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pPr fontAlgn="base"/>
            <a:r>
              <a:rPr lang="en-US" dirty="0"/>
              <a:t>Trade Adjustment Assistance Reauthorization Act of</a:t>
            </a:r>
            <a:r>
              <a:rPr lang="en-US" b="1" dirty="0"/>
              <a:t> </a:t>
            </a:r>
            <a:r>
              <a:rPr lang="en-US" dirty="0"/>
              <a:t>2015 Section 249B(b) specifies an extensive list of other reporting requirements including:</a:t>
            </a:r>
          </a:p>
          <a:p>
            <a:pPr lvl="1" fontAlgn="base"/>
            <a:r>
              <a:rPr lang="en-US" dirty="0"/>
              <a:t>Petition data – down to Congressional District</a:t>
            </a:r>
          </a:p>
          <a:p>
            <a:pPr lvl="1" fontAlgn="base"/>
            <a:r>
              <a:rPr lang="en-US" dirty="0"/>
              <a:t>Financial data</a:t>
            </a:r>
          </a:p>
          <a:p>
            <a:pPr lvl="1" fontAlgn="base"/>
            <a:r>
              <a:rPr lang="en-US" dirty="0"/>
              <a:t>Rapid response</a:t>
            </a:r>
          </a:p>
          <a:p>
            <a:pPr lvl="1" fontAlgn="base"/>
            <a:r>
              <a:rPr lang="en-US" dirty="0"/>
              <a:t>Benefits received – workers, durations, Trade Readjustment Allowance (TRA) weeks</a:t>
            </a:r>
          </a:p>
          <a:p>
            <a:pPr lvl="1" fontAlgn="base"/>
            <a:r>
              <a:rPr lang="en-US" dirty="0"/>
              <a:t>Training – types, waivers, costs, durations</a:t>
            </a:r>
          </a:p>
          <a:p>
            <a:pPr lvl="1" fontAlgn="base"/>
            <a:r>
              <a:rPr lang="en-US" b="1" dirty="0"/>
              <a:t>Performance data by age, education, and credential attainment</a:t>
            </a:r>
          </a:p>
          <a:p>
            <a:pPr lvl="1" fontAlgn="base"/>
            <a:r>
              <a:rPr lang="en-US" b="1" dirty="0"/>
              <a:t>Median Earnings as a percentage of Prior Earnings (wage replacement)</a:t>
            </a:r>
          </a:p>
        </p:txBody>
      </p:sp>
      <p:sp>
        <p:nvSpPr>
          <p:cNvPr id="2" name="Text Placeholder 1"/>
          <p:cNvSpPr>
            <a:spLocks noGrp="1"/>
          </p:cNvSpPr>
          <p:nvPr>
            <p:ph type="body" idx="1"/>
          </p:nvPr>
        </p:nvSpPr>
        <p:spPr/>
        <p:txBody>
          <a:bodyPr/>
          <a:lstStyle/>
          <a:p>
            <a:r>
              <a:rPr lang="en-US" dirty="0"/>
              <a:t>Other Required Reporting</a:t>
            </a:r>
          </a:p>
        </p:txBody>
      </p:sp>
    </p:spTree>
    <p:extLst>
      <p:ext uri="{BB962C8B-B14F-4D97-AF65-F5344CB8AC3E}">
        <p14:creationId xmlns:p14="http://schemas.microsoft.com/office/powerpoint/2010/main" val="811915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9</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TAA Performance Basics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pPr fontAlgn="base"/>
            <a:r>
              <a:rPr lang="en-US" dirty="0"/>
              <a:t>TAA sets national performance targets</a:t>
            </a:r>
          </a:p>
          <a:p>
            <a:pPr lvl="1" fontAlgn="base"/>
            <a:r>
              <a:rPr lang="en-US" dirty="0"/>
              <a:t>Government Performance and Results Act (GPRA)</a:t>
            </a:r>
          </a:p>
          <a:p>
            <a:pPr fontAlgn="base"/>
            <a:r>
              <a:rPr lang="en-US" dirty="0"/>
              <a:t>Does not negotiate or set state performance targets</a:t>
            </a:r>
          </a:p>
          <a:p>
            <a:pPr fontAlgn="base"/>
            <a:r>
              <a:rPr lang="en-US" dirty="0"/>
              <a:t>No statistical modeling for states</a:t>
            </a:r>
          </a:p>
          <a:p>
            <a:pPr fontAlgn="base"/>
            <a:r>
              <a:rPr lang="en-US" dirty="0"/>
              <a:t>No sanctioning mechanism</a:t>
            </a:r>
          </a:p>
          <a:p>
            <a:pPr fontAlgn="base"/>
            <a:r>
              <a:rPr lang="en-US" dirty="0"/>
              <a:t>May conduct technical assistance if performance significantly differs from expectations</a:t>
            </a:r>
          </a:p>
        </p:txBody>
      </p:sp>
      <p:sp>
        <p:nvSpPr>
          <p:cNvPr id="2" name="Text Placeholder 1"/>
          <p:cNvSpPr>
            <a:spLocks noGrp="1"/>
          </p:cNvSpPr>
          <p:nvPr>
            <p:ph type="body" idx="1"/>
          </p:nvPr>
        </p:nvSpPr>
        <p:spPr/>
        <p:txBody>
          <a:bodyPr/>
          <a:lstStyle/>
          <a:p>
            <a:r>
              <a:rPr lang="en-US" dirty="0"/>
              <a:t>Reporting, Not Targets</a:t>
            </a:r>
          </a:p>
        </p:txBody>
      </p:sp>
    </p:spTree>
    <p:extLst>
      <p:ext uri="{BB962C8B-B14F-4D97-AF65-F5344CB8AC3E}">
        <p14:creationId xmlns:p14="http://schemas.microsoft.com/office/powerpoint/2010/main" val="4764465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Read Before You Proceed: Instructions for Use &amp;amp; Legal Compliance&amp;quot;&quot;/&gt;&lt;property id=&quot;20307&quot; value=&quot;305&quot;/&gt;&lt;/object&gt;&lt;object type=&quot;3&quot; unique_id=&quot;10004&quot;&gt;&lt;property id=&quot;20148&quot; value=&quot;5&quot;/&gt;&lt;property id=&quot;20300&quot; value=&quot;Slide 2 - &amp;quot;TAA Performance Series: Median Earnings&amp;quot;&quot;/&gt;&lt;property id=&quot;20307&quot; value=&quot;256&quot;/&gt;&lt;/object&gt;&lt;object type=&quot;3&quot; unique_id=&quot;10005&quot;&gt;&lt;property id=&quot;20148&quot; value=&quot;5&quot;/&gt;&lt;property id=&quot;20300&quot; value=&quot;Slide 3 - &amp;quot;Today’s Speaker / Today’s Moderator&amp;quot;&quot;/&gt;&lt;property id=&quot;20307&quot; value=&quot;306&quot;/&gt;&lt;/object&gt;&lt;object type=&quot;3&quot; unique_id=&quot;10006&quot;&gt;&lt;property id=&quot;20148&quot; value=&quot;5&quot;/&gt;&lt;property id=&quot;20300&quot; value=&quot;Slide 4 - &amp;quot;Who is on the call?&amp;quot;&quot;/&gt;&lt;property id=&quot;20307&quot; value=&quot;307&quot;/&gt;&lt;/object&gt;&lt;object type=&quot;3&quot; unique_id=&quot;10007&quot;&gt;&lt;property id=&quot;20148&quot; value=&quot;5&quot;/&gt;&lt;property id=&quot;20300&quot; value=&quot;Slide 5 - &amp;quot;Today’s Objectives&amp;quot;&quot;/&gt;&lt;property id=&quot;20307&quot; value=&quot;308&quot;/&gt;&lt;/object&gt;&lt;object type=&quot;3&quot; unique_id=&quot;10008&quot;&gt;&lt;property id=&quot;20148&quot; value=&quot;5&quot;/&gt;&lt;property id=&quot;20300&quot; value=&quot;Slide 6 - &amp;quot;TAA Performance Basics&amp;quot;&quot;/&gt;&lt;property id=&quot;20307&quot; value=&quot;313&quot;/&gt;&lt;/object&gt;&lt;object type=&quot;3&quot; unique_id=&quot;10009&quot;&gt;&lt;property id=&quot;20148&quot; value=&quot;5&quot;/&gt;&lt;property id=&quot;20300&quot; value=&quot;Slide 7 - &amp;quot;TAA Performance Basics&amp;quot;&quot;/&gt;&lt;property id=&quot;20307&quot; value=&quot;312&quot;/&gt;&lt;/object&gt;&lt;object type=&quot;3&quot; unique_id=&quot;10010&quot;&gt;&lt;property id=&quot;20148&quot; value=&quot;5&quot;/&gt;&lt;property id=&quot;20300&quot; value=&quot;Slide 8 - &amp;quot;TAA Performance Basics&amp;quot;&quot;/&gt;&lt;property id=&quot;20307&quot; value=&quot;314&quot;/&gt;&lt;/object&gt;&lt;object type=&quot;3&quot; unique_id=&quot;10011&quot;&gt;&lt;property id=&quot;20148&quot; value=&quot;5&quot;/&gt;&lt;property id=&quot;20300&quot; value=&quot;Slide 9 - &amp;quot;TAA Performance Basics&amp;quot;&quot;/&gt;&lt;property id=&quot;20307&quot; value=&quot;315&quot;/&gt;&lt;/object&gt;&lt;object type=&quot;3&quot; unique_id=&quot;10012&quot;&gt;&lt;property id=&quot;20148&quot; value=&quot;5&quot;/&gt;&lt;property id=&quot;20300&quot; value=&quot;Slide 10 - &amp;quot;Any Questions?&amp;quot;&quot;/&gt;&lt;property id=&quot;20307&quot; value=&quot;335&quot;/&gt;&lt;/object&gt;&lt;object type=&quot;3&quot; unique_id=&quot;10013&quot;&gt;&lt;property id=&quot;20148&quot; value=&quot;5&quot;/&gt;&lt;property id=&quot;20300&quot; value=&quot;Slide 11 - &amp;quot;Median Earnings&amp;quot;&quot;/&gt;&lt;property id=&quot;20307&quot; value=&quot;321&quot;/&gt;&lt;/object&gt;&lt;object type=&quot;3&quot; unique_id=&quot;10014&quot;&gt;&lt;property id=&quot;20148&quot; value=&quot;5&quot;/&gt;&lt;property id=&quot;20300&quot; value=&quot;Slide 12 - &amp;quot;Median Earnings Definitions&amp;quot;&quot;/&gt;&lt;property id=&quot;20307&quot; value=&quot;323&quot;/&gt;&lt;/object&gt;&lt;object type=&quot;3&quot; unique_id=&quot;10015&quot;&gt;&lt;property id=&quot;20148&quot; value=&quot;5&quot;/&gt;&lt;property id=&quot;20300&quot; value=&quot;Slide 13 - &amp;quot;Median Earnings Calculation&amp;quot;&quot;/&gt;&lt;property id=&quot;20307&quot; value=&quot;324&quot;/&gt;&lt;/object&gt;&lt;object type=&quot;3&quot; unique_id=&quot;10016&quot;&gt;&lt;property id=&quot;20148&quot; value=&quot;5&quot;/&gt;&lt;property id=&quot;20300&quot; value=&quot;Slide 14 - &amp;quot;Median Earnings Calculation&amp;quot;&quot;/&gt;&lt;property id=&quot;20307&quot; value=&quot;344&quot;/&gt;&lt;/object&gt;&lt;object type=&quot;3&quot; unique_id=&quot;10017&quot;&gt;&lt;property id=&quot;20148&quot; value=&quot;5&quot;/&gt;&lt;property id=&quot;20300&quot; value=&quot;Slide 15 - &amp;quot;Exit Date Rules&amp;quot;&quot;/&gt;&lt;property id=&quot;20307&quot; value=&quot;320&quot;/&gt;&lt;/object&gt;&lt;object type=&quot;3&quot; unique_id=&quot;10018&quot;&gt;&lt;property id=&quot;20148&quot; value=&quot;5&quot;/&gt;&lt;property id=&quot;20300&quot; value=&quot;Slide 16 - &amp;quot;Exit Dates for Performance Measures&amp;quot;&quot;/&gt;&lt;property id=&quot;20307&quot; value=&quot;317&quot;/&gt;&lt;/object&gt;&lt;object type=&quot;3&quot; unique_id=&quot;10019&quot;&gt;&lt;property id=&quot;20148&quot; value=&quot;5&quot;/&gt;&lt;property id=&quot;20300&quot; value=&quot;Slide 17 - &amp;quot;Any Questions?&amp;quot;&quot;/&gt;&lt;property id=&quot;20307&quot; value=&quot;334&quot;/&gt;&lt;/object&gt;&lt;object type=&quot;3&quot; unique_id=&quot;10020&quot;&gt;&lt;property id=&quot;20148&quot; value=&quot;5&quot;/&gt;&lt;property id=&quot;20300&quot; value=&quot;Slide 18 - &amp;quot;Median Earnings Results&amp;quot;&quot;/&gt;&lt;property id=&quot;20307&quot; value=&quot;322&quot;/&gt;&lt;/object&gt;&lt;object type=&quot;3&quot; unique_id=&quot;10021&quot;&gt;&lt;property id=&quot;20148&quot; value=&quot;5&quot;/&gt;&lt;property id=&quot;20300&quot; value=&quot;Slide 19 - &amp;quot;Overall Median Earnings Trend&amp;quot;&quot;/&gt;&lt;property id=&quot;20307&quot; value=&quot;316&quot;/&gt;&lt;/object&gt;&lt;object type=&quot;3&quot; unique_id=&quot;10022&quot;&gt;&lt;property id=&quot;20148&quot; value=&quot;5&quot;/&gt;&lt;property id=&quot;20300&quot; value=&quot;Slide 20 - &amp;quot;Median Earnings Distribution of State Results*&amp;quot;&quot;/&gt;&lt;property id=&quot;20307&quot; value=&quot;326&quot;/&gt;&lt;/object&gt;&lt;object type=&quot;3&quot; unique_id=&quot;10023&quot;&gt;&lt;property id=&quot;20148&quot; value=&quot;5&quot;/&gt;&lt;property id=&quot;20300&quot; value=&quot;Slide 21 - &amp;quot;Median Earnings by Education at Participation*&amp;quot;&quot;/&gt;&lt;property id=&quot;20307&quot; value=&quot;337&quot;/&gt;&lt;/object&gt;&lt;object type=&quot;3&quot; unique_id=&quot;10024&quot;&gt;&lt;property id=&quot;20148&quot; value=&quot;5&quot;/&gt;&lt;property id=&quot;20300&quot; value=&quot;Slide 22 - &amp;quot;Median Earnings by Gender at Participation*&amp;quot;&quot;/&gt;&lt;property id=&quot;20307&quot; value=&quot;340&quot;/&gt;&lt;/object&gt;&lt;object type=&quot;3&quot; unique_id=&quot;10025&quot;&gt;&lt;property id=&quot;20148&quot; value=&quot;5&quot;/&gt;&lt;property id=&quot;20300&quot; value=&quot;Slide 23 - &amp;quot;Median Earnings by Age at Participation*&amp;quot;&quot;/&gt;&lt;property id=&quot;20307&quot; value=&quot;325&quot;/&gt;&lt;/object&gt;&lt;object type=&quot;3&quot; unique_id=&quot;10026&quot;&gt;&lt;property id=&quot;20148&quot; value=&quot;5&quot;/&gt;&lt;property id=&quot;20300&quot; value=&quot;Slide 24 - &amp;quot;Median Earnings by Training/Credential*&amp;quot;&quot;/&gt;&lt;property id=&quot;20307&quot; value=&quot;327&quot;/&gt;&lt;/object&gt;&lt;object type=&quot;3&quot; unique_id=&quot;10027&quot;&gt;&lt;property id=&quot;20148&quot; value=&quot;5&quot;/&gt;&lt;property id=&quot;20300&quot; value=&quot;Slide 25 - &amp;quot;Median Earnings by Rapid Response*&amp;quot;&quot;/&gt;&lt;property id=&quot;20307&quot; value=&quot;338&quot;/&gt;&lt;/object&gt;&lt;object type=&quot;3&quot; unique_id=&quot;10028&quot;&gt;&lt;property id=&quot;20148&quot; value=&quot;5&quot;/&gt;&lt;property id=&quot;20300&quot; value=&quot;Slide 26 - &amp;quot;Median Earnings by Change in Industry*&amp;quot;&quot;/&gt;&lt;property id=&quot;20307&quot; value=&quot;339&quot;/&gt;&lt;/object&gt;&lt;object type=&quot;3&quot; unique_id=&quot;10029&quot;&gt;&lt;property id=&quot;20148&quot; value=&quot;5&quot;/&gt;&lt;property id=&quot;20300&quot; value=&quot;Slide 27 - &amp;quot;Median Earnings by Pre-Participation Employment Industry*&amp;quot;&quot;/&gt;&lt;property id=&quot;20307&quot; value=&quot;341&quot;/&gt;&lt;/object&gt;&lt;object type=&quot;3&quot; unique_id=&quot;10030&quot;&gt;&lt;property id=&quot;20148&quot; value=&quot;5&quot;/&gt;&lt;property id=&quot;20300&quot; value=&quot;Slide 28 - &amp;quot;Median Earnings by Post-Participation Employment Industry*&amp;quot;&quot;/&gt;&lt;property id=&quot;20307&quot; value=&quot;343&quot;/&gt;&lt;/object&gt;&lt;object type=&quot;3&quot; unique_id=&quot;10031&quot;&gt;&lt;property id=&quot;20148&quot; value=&quot;5&quot;/&gt;&lt;property id=&quot;20300&quot; value=&quot;Slide 29 - &amp;quot;Any Questions?&amp;quot;&quot;/&gt;&lt;property id=&quot;20307&quot; value=&quot;330&quot;/&gt;&lt;/object&gt;&lt;object type=&quot;3&quot; unique_id=&quot;10032&quot;&gt;&lt;property id=&quot;20148&quot; value=&quot;5&quot;/&gt;&lt;property id=&quot;20300&quot; value=&quot;Slide 30 - &amp;quot;Resources:&amp;quot;&quot;/&gt;&lt;property id=&quot;20307&quot; value=&quot;274&quot;/&gt;&lt;/object&gt;&lt;object type=&quot;3&quot; unique_id=&quot;10033&quot;&gt;&lt;property id=&quot;20148&quot; value=&quot;5&quot;/&gt;&lt;property id=&quot;20300&quot; value=&quot;Slide 31 - &amp;quot;Resources:&amp;quot;&quot;/&gt;&lt;property id=&quot;20307&quot; value=&quot;336&quot;/&gt;&lt;/object&gt;&lt;object type=&quot;3&quot; unique_id=&quot;10034&quot;&gt;&lt;property id=&quot;20148&quot; value=&quot;5&quot;/&gt;&lt;property id=&quot;20300&quot; value=&quot;Slide 32 - &amp;quot;Contact Us&amp;quot;&quot;/&gt;&lt;property id=&quot;20307&quot; value=&quot;275&quot;/&gt;&lt;/object&gt;&lt;object type=&quot;3&quot; unique_id=&quot;10035&quot;&gt;&lt;property id=&quot;20148&quot; value=&quot;5&quot;/&gt;&lt;property id=&quot;20300&quot; value=&quot;Slide 33 - &amp;quot;Thank You!&amp;quot;&quot;/&gt;&lt;property id=&quot;20307&quot; value=&quot;333&quot;/&gt;&lt;/object&gt;&lt;/object&gt;&lt;object type=&quot;8&quot; unique_id=&quot;10070&quot;&gt;&lt;/object&gt;&lt;/object&gt;&lt;/database&gt;"/>
  <p:tag name="MMPROD_NEXTUNIQUEID" val="10009"/>
  <p:tag name="SECTOMILLISECCONVERTED"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4737</TotalTime>
  <Words>1453</Words>
  <Application>Microsoft Office PowerPoint</Application>
  <PresentationFormat>Widescreen</PresentationFormat>
  <Paragraphs>202</Paragraphs>
  <Slides>33</Slides>
  <Notes>0</Notes>
  <HiddenSlides>1</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33</vt:i4>
      </vt:variant>
    </vt:vector>
  </HeadingPairs>
  <TitlesOfParts>
    <vt:vector size="46" baseType="lpstr">
      <vt:lpstr>Arial</vt:lpstr>
      <vt:lpstr>Calibri</vt:lpstr>
      <vt:lpstr>Calibri Light</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Read Before You Proceed: Instructions for Use &amp; Legal Compliance</vt:lpstr>
      <vt:lpstr>TAA Performance Series: Median Earnings</vt:lpstr>
      <vt:lpstr>Today’s Speaker / Today’s Moderator</vt:lpstr>
      <vt:lpstr>Who is on the call?</vt:lpstr>
      <vt:lpstr>Today’s Objectives</vt:lpstr>
      <vt:lpstr>TAA Performance Basics</vt:lpstr>
      <vt:lpstr>TAA Performance Basics</vt:lpstr>
      <vt:lpstr>TAA Performance Basics</vt:lpstr>
      <vt:lpstr>TAA Performance Basics</vt:lpstr>
      <vt:lpstr>Any Questions?</vt:lpstr>
      <vt:lpstr>Median Earnings</vt:lpstr>
      <vt:lpstr>Median Earnings Definitions</vt:lpstr>
      <vt:lpstr>Median Earnings Calculation</vt:lpstr>
      <vt:lpstr>Median Earnings Calculation</vt:lpstr>
      <vt:lpstr>Exit Date Rules</vt:lpstr>
      <vt:lpstr>Exit Dates for Performance Measures</vt:lpstr>
      <vt:lpstr>Any Questions?</vt:lpstr>
      <vt:lpstr>Median Earnings Results</vt:lpstr>
      <vt:lpstr>Overall Median Earnings Trend</vt:lpstr>
      <vt:lpstr>Median Earnings Distribution of State Results*</vt:lpstr>
      <vt:lpstr>Median Earnings by Education at Participation*</vt:lpstr>
      <vt:lpstr>Median Earnings by Gender at Participation*</vt:lpstr>
      <vt:lpstr>Median Earnings by Age at Participation*</vt:lpstr>
      <vt:lpstr>Median Earnings by Training/Credential*</vt:lpstr>
      <vt:lpstr>Median Earnings by Rapid Response*</vt:lpstr>
      <vt:lpstr>Median Earnings by Change in Industry*</vt:lpstr>
      <vt:lpstr>Median Earnings by Pre-Participation Employment Industry*</vt:lpstr>
      <vt:lpstr>Median Earnings by Post-Participation Employment Industry*</vt:lpstr>
      <vt:lpstr>Any Questions?</vt:lpstr>
      <vt:lpstr>Resources:</vt:lpstr>
      <vt:lpstr>Resources:</vt:lpstr>
      <vt:lpstr>Contact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Grace McCall</cp:lastModifiedBy>
  <cp:revision>272</cp:revision>
  <dcterms:created xsi:type="dcterms:W3CDTF">2019-06-21T16:58:05Z</dcterms:created>
  <dcterms:modified xsi:type="dcterms:W3CDTF">2020-02-14T14:19:02Z</dcterms:modified>
</cp:coreProperties>
</file>