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33"/>
  </p:notesMasterIdLst>
  <p:handoutMasterIdLst>
    <p:handoutMasterId r:id="rId34"/>
  </p:handoutMasterIdLst>
  <p:sldIdLst>
    <p:sldId id="277" r:id="rId10"/>
    <p:sldId id="256" r:id="rId11"/>
    <p:sldId id="296" r:id="rId12"/>
    <p:sldId id="265" r:id="rId13"/>
    <p:sldId id="330" r:id="rId14"/>
    <p:sldId id="333" r:id="rId15"/>
    <p:sldId id="332" r:id="rId16"/>
    <p:sldId id="326" r:id="rId17"/>
    <p:sldId id="318" r:id="rId18"/>
    <p:sldId id="325" r:id="rId19"/>
    <p:sldId id="319" r:id="rId20"/>
    <p:sldId id="324" r:id="rId21"/>
    <p:sldId id="320" r:id="rId22"/>
    <p:sldId id="323" r:id="rId23"/>
    <p:sldId id="321" r:id="rId24"/>
    <p:sldId id="327" r:id="rId25"/>
    <p:sldId id="322" r:id="rId26"/>
    <p:sldId id="334" r:id="rId27"/>
    <p:sldId id="342" r:id="rId28"/>
    <p:sldId id="284" r:id="rId29"/>
    <p:sldId id="274" r:id="rId30"/>
    <p:sldId id="297" r:id="rId31"/>
    <p:sldId id="343" r:id="rId32"/>
  </p:sldIdLst>
  <p:sldSz cx="12192000" cy="6858000"/>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cia, Stephanie - ETA" initials="GS-E" lastIdx="17" clrIdx="0">
    <p:extLst>
      <p:ext uri="{19B8F6BF-5375-455C-9EA6-DF929625EA0E}">
        <p15:presenceInfo xmlns:p15="http://schemas.microsoft.com/office/powerpoint/2012/main" userId="S-1-5-21-2522062978-2635407418-847139880-23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A0A45-2FF7-4638-91B2-B2C20835A40D}" v="107" dt="2020-01-16T18:53:1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6" autoAdjust="0"/>
    <p:restoredTop sz="72907" autoAdjust="0"/>
  </p:normalViewPr>
  <p:slideViewPr>
    <p:cSldViewPr snapToGrid="0">
      <p:cViewPr varScale="1">
        <p:scale>
          <a:sx n="83" d="100"/>
          <a:sy n="83" d="100"/>
        </p:scale>
        <p:origin x="1650" y="84"/>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294B2CD-2B58-485D-A2FA-5E2062FA377F}" type="datetimeFigureOut">
              <a:rPr lang="en-US" smtClean="0"/>
              <a:t>2/28/2020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035F1EC-3032-44EE-90FF-5CE15FAD9FF9}" type="slidenum">
              <a:rPr lang="en-US" smtClean="0"/>
              <a:t>‹#›</a:t>
            </a:fld>
            <a:endParaRPr lang="en-US"/>
          </a:p>
        </p:txBody>
      </p:sp>
    </p:spTree>
    <p:extLst>
      <p:ext uri="{BB962C8B-B14F-4D97-AF65-F5344CB8AC3E}">
        <p14:creationId xmlns:p14="http://schemas.microsoft.com/office/powerpoint/2010/main" val="2140582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B57773-3BAA-418C-9BDB-0F9C1E1BF433}" type="datetimeFigureOut">
              <a:rPr lang="en-US" smtClean="0"/>
              <a:t>2/28/2020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325067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227932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166058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3072531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66133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5454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625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0507093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microsoft.com/office/2007/relationships/hdphoto" Target="../media/hdphoto1.wdp"/><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image" Target="../media/image1.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4.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microsoft.com/office/2007/relationships/hdphoto" Target="../media/hdphoto1.wdp"/><Relationship Id="rId5" Type="http://schemas.openxmlformats.org/officeDocument/2006/relationships/slideLayout" Target="../slideLayouts/slideLayout34.xml"/><Relationship Id="rId10" Type="http://schemas.openxmlformats.org/officeDocument/2006/relationships/image" Target="../media/image2.png"/><Relationship Id="rId4" Type="http://schemas.openxmlformats.org/officeDocument/2006/relationships/slideLayout" Target="../slideLayouts/slideLayout33.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5" cstate="hqprint">
            <a:alphaModFix amt="70000"/>
            <a:extLst>
              <a:ext uri="{BEBA8EAE-BF5A-486C-A8C5-ECC9F3942E4B}">
                <a14:imgProps xmlns:a14="http://schemas.microsoft.com/office/drawing/2010/main">
                  <a14:imgLayer r:embed="rId16">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21" r:id="rId11"/>
    <p:sldLayoutId id="2147483722" r:id="rId12"/>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17" r:id="rId7"/>
    <p:sldLayoutId id="2147483723" r:id="rId8"/>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hyperlink" Target="https://www.pewtrusts.org/en/research-and-analysis/issue-briefs/2016/10/behavioral-analytics-help-save-unemployment-insurance-funds" TargetMode="External"/><Relationship Id="rId3" Type="http://schemas.openxmlformats.org/officeDocument/2006/relationships/notesSlide" Target="../notesSlides/notesSlide3.xml"/><Relationship Id="rId7" Type="http://schemas.openxmlformats.org/officeDocument/2006/relationships/hyperlink" Target="https://rc.workforcegps.org/resources/2016/10/03/05/28/My_Reemployment_Plan" TargetMode="External"/><Relationship Id="rId2" Type="http://schemas.openxmlformats.org/officeDocument/2006/relationships/slideLayout" Target="../slideLayouts/slideLayout17.xml"/><Relationship Id="rId1" Type="http://schemas.openxmlformats.org/officeDocument/2006/relationships/tags" Target="../tags/tag17.xml"/><Relationship Id="rId6" Type="http://schemas.openxmlformats.org/officeDocument/2006/relationships/hyperlink" Target="https://rc.workforcegps.org/resources/2016/10/03/05/36/Pathway_to_Reemployment_Framework" TargetMode="External"/><Relationship Id="rId5" Type="http://schemas.openxmlformats.org/officeDocument/2006/relationships/hyperlink" Target="https://integrity.naswa.org/services" TargetMode="External"/><Relationship Id="rId4" Type="http://schemas.openxmlformats.org/officeDocument/2006/relationships/hyperlink" Target="https://wdr.doleta.gov/directives/corr_doc.cfm?DOCN=4227"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18.xml"/><Relationship Id="rId4" Type="http://schemas.openxmlformats.org/officeDocument/2006/relationships/hyperlink" Target="Support@workforceGPS.org"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2.xml"/><Relationship Id="rId1" Type="http://schemas.openxmlformats.org/officeDocument/2006/relationships/tags" Target="../tags/tag4.xml"/><Relationship Id="rId4" Type="http://schemas.openxmlformats.org/officeDocument/2006/relationships/image" Target="../media/image37.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Tree>
    <p:extLst>
      <p:ext uri="{BB962C8B-B14F-4D97-AF65-F5344CB8AC3E}">
        <p14:creationId xmlns:p14="http://schemas.microsoft.com/office/powerpoint/2010/main" val="326377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Definition Part 1: Proactive Referrals to Suitable Work</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normAutofit/>
          </a:bodyPr>
          <a:lstStyle/>
          <a:p>
            <a:r>
              <a:rPr lang="en-US" b="1" dirty="0"/>
              <a:t>Proposed Language Section 101(1)</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marL="0" indent="0">
              <a:buNone/>
            </a:pPr>
            <a:r>
              <a:rPr lang="en-US" dirty="0"/>
              <a:t>A claimant must meet the following requirements to be actively seeking work: </a:t>
            </a:r>
          </a:p>
          <a:p>
            <a:pPr marL="514350" indent="-514350">
              <a:buFont typeface="+mj-lt"/>
              <a:buAutoNum type="arabicPeriod"/>
            </a:pPr>
            <a:r>
              <a:rPr lang="en-US" dirty="0"/>
              <a:t>A claimant who receives referrals from [the department] to a job or jobs considered to be suitable, as otherwise defined in state law, must apply for such job(s) within one week of receiving the referral and accept employment in suitable work if offered.</a:t>
            </a:r>
          </a:p>
        </p:txBody>
      </p:sp>
      <p:sp>
        <p:nvSpPr>
          <p:cNvPr id="7" name="Text Placeholder 3">
            <a:extLst>
              <a:ext uri="{FF2B5EF4-FFF2-40B4-BE49-F238E27FC236}">
                <a16:creationId xmlns:a16="http://schemas.microsoft.com/office/drawing/2014/main" id="{C5709815-B259-457F-9A04-BB0630AE0F6D}"/>
              </a:ext>
            </a:extLst>
          </p:cNvPr>
          <p:cNvSpPr txBox="1">
            <a:spLocks/>
          </p:cNvSpPr>
          <p:nvPr/>
        </p:nvSpPr>
        <p:spPr>
          <a:xfrm>
            <a:off x="805866" y="5106992"/>
            <a:ext cx="8983593" cy="1046382"/>
          </a:xfrm>
          <a:prstGeom prst="rect">
            <a:avLst/>
          </a:prstGeom>
          <a:solidFill>
            <a:srgbClr val="F3F4F4"/>
          </a:solidFill>
          <a:ln>
            <a:solidFill>
              <a:schemeClr val="accent4"/>
            </a:solidFill>
          </a:ln>
        </p:spPr>
        <p:txBody>
          <a:bodyPr vert="horz" lIns="91440" tIns="45720" rIns="91440" bIns="45720" rtlCol="0" anchor="ctr">
            <a:normAutofit fontScale="92500"/>
          </a:bodyPr>
          <a:lstStyle>
            <a:lvl1pPr marL="0" indent="0" algn="l" defTabSz="914400" rtl="0" eaLnBrk="1" latinLnBrk="0" hangingPunct="1">
              <a:lnSpc>
                <a:spcPct val="95000"/>
              </a:lnSpc>
              <a:spcBef>
                <a:spcPts val="1800"/>
              </a:spcBef>
              <a:buClr>
                <a:schemeClr val="accent2"/>
              </a:buClr>
              <a:buFont typeface="Wingdings 3" panose="05040102010807070707" pitchFamily="18" charset="2"/>
              <a:buNone/>
              <a:defRPr sz="2800" b="0"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2000" b="1"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800" b="1"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600" b="1"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600" b="1"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State laws that establish suitability requirements must, at a minimum, meet the labor standards in Section 3304(a)(5), FUTA</a:t>
            </a:r>
          </a:p>
        </p:txBody>
      </p:sp>
    </p:spTree>
    <p:custDataLst>
      <p:tags r:id="rId1"/>
    </p:custDataLst>
    <p:extLst>
      <p:ext uri="{BB962C8B-B14F-4D97-AF65-F5344CB8AC3E}">
        <p14:creationId xmlns:p14="http://schemas.microsoft.com/office/powerpoint/2010/main" val="202870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11</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Definition Part 1 Cont’d.</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b="1" dirty="0"/>
              <a:t>Discussion</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States and American Job Centers should have business processes in place to proactively refer all suitable jobs to claimants throughout the life of the claim.</a:t>
            </a:r>
          </a:p>
          <a:p>
            <a:r>
              <a:rPr lang="en-US" dirty="0"/>
              <a:t>To support this proactive approach to job referrals and to promote rapid reemployment to reduce benefit duration, states should:</a:t>
            </a:r>
          </a:p>
          <a:p>
            <a:pPr lvl="1"/>
            <a:r>
              <a:rPr lang="en-US" dirty="0"/>
              <a:t>Improve claimants’ ability to use job banks, and the wide array of private job banks, as tools to identify suitable jobs for claimants;</a:t>
            </a:r>
          </a:p>
          <a:p>
            <a:pPr lvl="1"/>
            <a:r>
              <a:rPr lang="en-US" dirty="0"/>
              <a:t>Identify suitable jobs, in accordance with the state’s definition of “suitable jobs,” to which individual claimants are referred; and </a:t>
            </a:r>
          </a:p>
          <a:p>
            <a:pPr lvl="1"/>
            <a:r>
              <a:rPr lang="en-US" dirty="0"/>
              <a:t>Have processes in place to adjudicate a claimant’s failure to accept suitable work in accordance with Federal and state laws.</a:t>
            </a:r>
          </a:p>
        </p:txBody>
      </p:sp>
    </p:spTree>
    <p:custDataLst>
      <p:tags r:id="rId1"/>
    </p:custDataLst>
    <p:extLst>
      <p:ext uri="{BB962C8B-B14F-4D97-AF65-F5344CB8AC3E}">
        <p14:creationId xmlns:p14="http://schemas.microsoft.com/office/powerpoint/2010/main" val="1061518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12</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normAutofit/>
          </a:bodyPr>
          <a:lstStyle/>
          <a:p>
            <a:r>
              <a:rPr lang="en-US" dirty="0"/>
              <a:t>Definition Part 2: Comprehensive &amp; Results-Oriented Activities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normAutofit/>
          </a:bodyPr>
          <a:lstStyle/>
          <a:p>
            <a:r>
              <a:rPr lang="en-US" b="1" dirty="0"/>
              <a:t>Proposed Language Section 101(2)</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marL="0" indent="0">
              <a:buNone/>
            </a:pPr>
            <a:r>
              <a:rPr lang="en-US" dirty="0"/>
              <a:t>A claimant must meet the following requirements to be actively seeking work: </a:t>
            </a:r>
          </a:p>
          <a:p>
            <a:pPr marL="514350" indent="-514350">
              <a:buFont typeface="+mj-lt"/>
              <a:buAutoNum type="arabicPeriod" startAt="2"/>
            </a:pPr>
            <a:r>
              <a:rPr lang="en-US" dirty="0"/>
              <a:t>The claimant has performed at least the required number of acceptable work search activities in the week for which benefits are claimed, as established in state [regulation and/or policy].  Acceptable work search activities include:</a:t>
            </a:r>
          </a:p>
          <a:p>
            <a:pPr marL="1143000" lvl="1" indent="-457200">
              <a:buAutoNum type="alphaLcPeriod"/>
            </a:pPr>
            <a:r>
              <a:rPr lang="en-US" dirty="0"/>
              <a:t>Creating a reemployment plan;</a:t>
            </a:r>
          </a:p>
          <a:p>
            <a:pPr marL="1143000" lvl="1" indent="-457200">
              <a:buAutoNum type="alphaLcPeriod"/>
            </a:pPr>
            <a:r>
              <a:rPr lang="en-US" dirty="0"/>
              <a:t>Creating a resume;</a:t>
            </a:r>
          </a:p>
          <a:p>
            <a:pPr marL="1143000" lvl="1" indent="-457200">
              <a:buAutoNum type="alphaLcPeriod"/>
            </a:pPr>
            <a:r>
              <a:rPr lang="en-US" dirty="0"/>
              <a:t>Uploading resume to online job boards;</a:t>
            </a:r>
          </a:p>
          <a:p>
            <a:pPr marL="1143000" lvl="1" indent="-457200">
              <a:buAutoNum type="alphaLcPeriod"/>
            </a:pPr>
            <a:r>
              <a:rPr lang="en-US" dirty="0"/>
              <a:t>Registering for work with the state’s labor exchange system . . . ; or</a:t>
            </a:r>
          </a:p>
          <a:p>
            <a:pPr marL="1143000" lvl="1" indent="-457200">
              <a:buFont typeface="+mj-lt"/>
              <a:buAutoNum type="alphaLcPeriod" startAt="15"/>
            </a:pPr>
            <a:r>
              <a:rPr lang="en-US" dirty="0"/>
              <a:t>Any other work search activities prescribed by the state in [regulation and/or policy]</a:t>
            </a:r>
          </a:p>
          <a:p>
            <a:pPr marL="0" indent="0">
              <a:buNone/>
            </a:pPr>
            <a:endParaRPr lang="en-US" dirty="0"/>
          </a:p>
        </p:txBody>
      </p:sp>
    </p:spTree>
    <p:custDataLst>
      <p:tags r:id="rId1"/>
    </p:custDataLst>
    <p:extLst>
      <p:ext uri="{BB962C8B-B14F-4D97-AF65-F5344CB8AC3E}">
        <p14:creationId xmlns:p14="http://schemas.microsoft.com/office/powerpoint/2010/main" val="1782157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13</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normAutofit/>
          </a:bodyPr>
          <a:lstStyle/>
          <a:p>
            <a:r>
              <a:rPr lang="en-US" dirty="0"/>
              <a:t>Definition Part 2 Cont’d. </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b="1" dirty="0"/>
              <a:t>Discussion</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Adopt aggressive work search policies to support the claimant’s rapid reemployment.</a:t>
            </a:r>
          </a:p>
          <a:p>
            <a:r>
              <a:rPr lang="en-US" dirty="0"/>
              <a:t>Utilize the list of acceptable work search activities that was developed by Federal/State workgroup. </a:t>
            </a:r>
          </a:p>
          <a:p>
            <a:r>
              <a:rPr lang="en-US" dirty="0"/>
              <a:t>Include a broad range of work search activities that supports finding suitable employment.  The quality of the work search activity is critical. </a:t>
            </a:r>
          </a:p>
          <a:p>
            <a:r>
              <a:rPr lang="en-US" dirty="0"/>
              <a:t>Incorporate flexibility to adapt through regulation and policy with shifts in the economy and the evolving technology.</a:t>
            </a:r>
          </a:p>
          <a:p>
            <a:endParaRPr lang="en-US" dirty="0"/>
          </a:p>
        </p:txBody>
      </p:sp>
    </p:spTree>
    <p:custDataLst>
      <p:tags r:id="rId1"/>
    </p:custDataLst>
    <p:extLst>
      <p:ext uri="{BB962C8B-B14F-4D97-AF65-F5344CB8AC3E}">
        <p14:creationId xmlns:p14="http://schemas.microsoft.com/office/powerpoint/2010/main" val="1717757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14</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Definition Part 3: Work Search Documentation Requirements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normAutofit/>
          </a:bodyPr>
          <a:lstStyle/>
          <a:p>
            <a:r>
              <a:rPr lang="en-US" b="1" dirty="0"/>
              <a:t>Proposed Language Section 101(3)</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marL="0" indent="0">
              <a:buNone/>
            </a:pPr>
            <a:r>
              <a:rPr lang="en-US" dirty="0"/>
              <a:t>A claimant must meet the following requirements to be actively seeking work: </a:t>
            </a:r>
          </a:p>
          <a:p>
            <a:pPr marL="514350" indent="-514350">
              <a:buFont typeface="+mj-lt"/>
              <a:buAutoNum type="arabicPeriod" startAt="3"/>
            </a:pPr>
            <a:r>
              <a:rPr lang="en-US" dirty="0"/>
              <a:t>The claimant has maintained a work search activity log and submitted weekly work search activity logs to the state UI agency using the method prescribed in state [regulation and/or policy].</a:t>
            </a:r>
          </a:p>
          <a:p>
            <a:endParaRPr lang="en-US" dirty="0"/>
          </a:p>
        </p:txBody>
      </p:sp>
    </p:spTree>
    <p:custDataLst>
      <p:tags r:id="rId1"/>
    </p:custDataLst>
    <p:extLst>
      <p:ext uri="{BB962C8B-B14F-4D97-AF65-F5344CB8AC3E}">
        <p14:creationId xmlns:p14="http://schemas.microsoft.com/office/powerpoint/2010/main" val="3650459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15</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Definition Part 3 Cont’d.</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b="1" dirty="0"/>
              <a:t>Discussion</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Consider integrating the capture of work search activities in the state’s online weekly certification. This enables the state to immediately know whether the claimant has completed the correct number of activities prior to payment of benefits.</a:t>
            </a:r>
          </a:p>
          <a:p>
            <a:r>
              <a:rPr lang="en-US" dirty="0"/>
              <a:t>Encourage active use of the state’s job bank to search for work and integrate UI and Employment Service/Workforce Program technology to provide a seamless method for documenting work search activities.</a:t>
            </a:r>
          </a:p>
          <a:p>
            <a:r>
              <a:rPr lang="en-US" dirty="0"/>
              <a:t>If automation of work search documentation at the time of weekly certification is not an option right now, consider developing tools and templates to support claimants maintaining their work search documentation.  </a:t>
            </a:r>
          </a:p>
        </p:txBody>
      </p:sp>
    </p:spTree>
    <p:custDataLst>
      <p:tags r:id="rId1"/>
    </p:custDataLst>
    <p:extLst>
      <p:ext uri="{BB962C8B-B14F-4D97-AF65-F5344CB8AC3E}">
        <p14:creationId xmlns:p14="http://schemas.microsoft.com/office/powerpoint/2010/main" val="2842756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16</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Notification to Claimants of Requirement </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normAutofit/>
          </a:bodyPr>
          <a:lstStyle/>
          <a:p>
            <a:r>
              <a:rPr lang="en-US" b="1" dirty="0"/>
              <a:t>Proposed Language Section 102</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marL="0" indent="0">
              <a:buNone/>
            </a:pPr>
            <a:r>
              <a:rPr lang="en-US" dirty="0"/>
              <a:t>The [State UI Agency] shall notify claimants, using the delivery method selected by the claimant [or in accordance with existing section of state law], of the requirement to actively seek work at the time an initial claim is filed and at any other time during the benefit year that the requirement for actively seeking work substantially changes.  Delivery methods may include U.S. mail, email, online mailbox, or text.  This notification should include the types of acceptable work search activities; the number of work search activities required in any week; the state requirement for documentation of work search activities; and the requirement to apply to, and accept if offered, suitable jobs referred by the agency.</a:t>
            </a:r>
          </a:p>
          <a:p>
            <a:endParaRPr lang="en-US" dirty="0"/>
          </a:p>
        </p:txBody>
      </p:sp>
    </p:spTree>
    <p:custDataLst>
      <p:tags r:id="rId1"/>
    </p:custDataLst>
    <p:extLst>
      <p:ext uri="{BB962C8B-B14F-4D97-AF65-F5344CB8AC3E}">
        <p14:creationId xmlns:p14="http://schemas.microsoft.com/office/powerpoint/2010/main" val="1607184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Notification to Claimants of Requirement</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b="1" dirty="0"/>
              <a:t>Discussion</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Ensure that the claimant understands work search requirements, both the acceptable activities and documentation requirements.</a:t>
            </a:r>
          </a:p>
          <a:p>
            <a:r>
              <a:rPr lang="en-US" dirty="0"/>
              <a:t>Communicate at the time the initial claim is filed and any other time during the benefit year when the requirements substantially change (e.g., when a work search exemption expires and claimant continues to certify).</a:t>
            </a:r>
          </a:p>
          <a:p>
            <a:r>
              <a:rPr lang="en-US" dirty="0"/>
              <a:t>Reinforce actively seeking work requirements through the lifecycle of the claim using RESEA services, pop-up messages when claimants file for and certify for benefits, and through emails and text messages.</a:t>
            </a:r>
          </a:p>
        </p:txBody>
      </p:sp>
    </p:spTree>
    <p:custDataLst>
      <p:tags r:id="rId1"/>
    </p:custDataLst>
    <p:extLst>
      <p:ext uri="{BB962C8B-B14F-4D97-AF65-F5344CB8AC3E}">
        <p14:creationId xmlns:p14="http://schemas.microsoft.com/office/powerpoint/2010/main" val="3145508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18</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pPr marL="0" indent="0">
              <a:buNone/>
            </a:pPr>
            <a:r>
              <a:rPr lang="en-US" dirty="0"/>
              <a:t>The advantages of requiring claimants to actively search for work include:</a:t>
            </a:r>
          </a:p>
          <a:p>
            <a:r>
              <a:rPr lang="en-US" dirty="0"/>
              <a:t>Rapidly restores the individual’s ability to have self-sustaining employment;</a:t>
            </a:r>
          </a:p>
          <a:p>
            <a:r>
              <a:rPr lang="en-US" dirty="0"/>
              <a:t>Maintains the individual’s participation in the labor force, which is good for the economy; and </a:t>
            </a:r>
          </a:p>
          <a:p>
            <a:r>
              <a:rPr lang="en-US" dirty="0"/>
              <a:t>Reduces benefit duration, saving UI trust fund dollars.</a:t>
            </a:r>
          </a:p>
        </p:txBody>
      </p:sp>
    </p:spTree>
    <p:extLst>
      <p:ext uri="{BB962C8B-B14F-4D97-AF65-F5344CB8AC3E}">
        <p14:creationId xmlns:p14="http://schemas.microsoft.com/office/powerpoint/2010/main" val="1139069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E8A8AD-2AEB-4585-A1DC-19AD4F77F43C}"/>
              </a:ext>
            </a:extLst>
          </p:cNvPr>
          <p:cNvSpPr>
            <a:spLocks noGrp="1"/>
          </p:cNvSpPr>
          <p:nvPr>
            <p:ph type="sldNum" sz="quarter" idx="12"/>
          </p:nvPr>
        </p:nvSpPr>
        <p:spPr/>
        <p:txBody>
          <a:bodyPr/>
          <a:lstStyle/>
          <a:p>
            <a:fld id="{158B7785-F6D6-45F8-833E-07BD84680091}" type="slidenum">
              <a:rPr lang="en-US" smtClean="0"/>
              <a:pPr/>
              <a:t>19</a:t>
            </a:fld>
            <a:endParaRPr lang="en-US"/>
          </a:p>
        </p:txBody>
      </p:sp>
      <p:sp>
        <p:nvSpPr>
          <p:cNvPr id="14" name="Title 13">
            <a:extLst>
              <a:ext uri="{FF2B5EF4-FFF2-40B4-BE49-F238E27FC236}">
                <a16:creationId xmlns:a16="http://schemas.microsoft.com/office/drawing/2014/main" id="{D81288EA-8DDA-4248-8922-2BE3D3B2968D}"/>
              </a:ext>
            </a:extLst>
          </p:cNvPr>
          <p:cNvSpPr>
            <a:spLocks noGrp="1"/>
          </p:cNvSpPr>
          <p:nvPr>
            <p:ph type="title"/>
          </p:nvPr>
        </p:nvSpPr>
        <p:spPr/>
        <p:txBody>
          <a:bodyPr/>
          <a:lstStyle/>
          <a:p>
            <a:r>
              <a:rPr lang="en-US" dirty="0"/>
              <a:t>Partnership Acknowledgement</a:t>
            </a:r>
          </a:p>
        </p:txBody>
      </p:sp>
      <p:sp>
        <p:nvSpPr>
          <p:cNvPr id="18" name="Text Placeholder 17">
            <a:extLst>
              <a:ext uri="{FF2B5EF4-FFF2-40B4-BE49-F238E27FC236}">
                <a16:creationId xmlns:a16="http://schemas.microsoft.com/office/drawing/2014/main" id="{2A22DA20-A9C0-4E64-8E5D-C0EB024E1C3E}"/>
              </a:ext>
            </a:extLst>
          </p:cNvPr>
          <p:cNvSpPr>
            <a:spLocks noGrp="1"/>
          </p:cNvSpPr>
          <p:nvPr>
            <p:ph type="body" idx="14"/>
          </p:nvPr>
        </p:nvSpPr>
        <p:spPr>
          <a:xfrm>
            <a:off x="719215" y="1344963"/>
            <a:ext cx="10847914" cy="603242"/>
          </a:xfrm>
        </p:spPr>
        <p:txBody>
          <a:bodyPr/>
          <a:lstStyle/>
          <a:p>
            <a:r>
              <a:rPr lang="en-US" dirty="0"/>
              <a:t>Thank you!</a:t>
            </a:r>
          </a:p>
        </p:txBody>
      </p:sp>
      <p:sp>
        <p:nvSpPr>
          <p:cNvPr id="19" name="Picture Placeholder 18">
            <a:extLst>
              <a:ext uri="{FF2B5EF4-FFF2-40B4-BE49-F238E27FC236}">
                <a16:creationId xmlns:a16="http://schemas.microsoft.com/office/drawing/2014/main" id="{C8B1A056-A40F-4C93-89C4-8D8AFC2280FA}"/>
              </a:ext>
            </a:extLst>
          </p:cNvPr>
          <p:cNvSpPr>
            <a:spLocks noGrp="1"/>
          </p:cNvSpPr>
          <p:nvPr>
            <p:ph type="pic" sz="quarter" idx="15"/>
          </p:nvPr>
        </p:nvSpPr>
        <p:spPr/>
      </p:sp>
      <p:sp>
        <p:nvSpPr>
          <p:cNvPr id="15" name="Text Placeholder 14">
            <a:extLst>
              <a:ext uri="{FF2B5EF4-FFF2-40B4-BE49-F238E27FC236}">
                <a16:creationId xmlns:a16="http://schemas.microsoft.com/office/drawing/2014/main" id="{6614A02E-8920-4A57-B1A0-E7B3A946F7A4}"/>
              </a:ext>
            </a:extLst>
          </p:cNvPr>
          <p:cNvSpPr>
            <a:spLocks noGrp="1"/>
          </p:cNvSpPr>
          <p:nvPr>
            <p:ph type="body" idx="1"/>
          </p:nvPr>
        </p:nvSpPr>
        <p:spPr/>
        <p:txBody>
          <a:bodyPr>
            <a:noAutofit/>
          </a:bodyPr>
          <a:lstStyle/>
          <a:p>
            <a:r>
              <a:rPr lang="en-US" sz="1700" dirty="0"/>
              <a:t>States participating in development and implementation of the Reemployment Framework</a:t>
            </a:r>
          </a:p>
        </p:txBody>
      </p:sp>
      <p:sp>
        <p:nvSpPr>
          <p:cNvPr id="17" name="Picture Placeholder 16">
            <a:extLst>
              <a:ext uri="{FF2B5EF4-FFF2-40B4-BE49-F238E27FC236}">
                <a16:creationId xmlns:a16="http://schemas.microsoft.com/office/drawing/2014/main" id="{E5DC8A56-BFD7-47DC-8024-32D24C35BCE3}"/>
              </a:ext>
            </a:extLst>
          </p:cNvPr>
          <p:cNvSpPr>
            <a:spLocks noGrp="1"/>
          </p:cNvSpPr>
          <p:nvPr>
            <p:ph type="pic" sz="quarter" idx="13"/>
          </p:nvPr>
        </p:nvSpPr>
        <p:spPr/>
      </p:sp>
      <p:sp>
        <p:nvSpPr>
          <p:cNvPr id="16" name="Text Placeholder 15">
            <a:extLst>
              <a:ext uri="{FF2B5EF4-FFF2-40B4-BE49-F238E27FC236}">
                <a16:creationId xmlns:a16="http://schemas.microsoft.com/office/drawing/2014/main" id="{5B8FAB7D-7012-4CB8-B144-900DB147D02B}"/>
              </a:ext>
            </a:extLst>
          </p:cNvPr>
          <p:cNvSpPr>
            <a:spLocks noGrp="1"/>
          </p:cNvSpPr>
          <p:nvPr>
            <p:ph type="body" sz="quarter" idx="3"/>
          </p:nvPr>
        </p:nvSpPr>
        <p:spPr/>
        <p:txBody>
          <a:bodyPr>
            <a:noAutofit/>
          </a:bodyPr>
          <a:lstStyle/>
          <a:p>
            <a:r>
              <a:rPr lang="en-US" sz="1700" dirty="0"/>
              <a:t>States innovating and sharing their experiences with peers</a:t>
            </a:r>
          </a:p>
        </p:txBody>
      </p:sp>
      <p:sp>
        <p:nvSpPr>
          <p:cNvPr id="23" name="Picture Placeholder 22">
            <a:extLst>
              <a:ext uri="{FF2B5EF4-FFF2-40B4-BE49-F238E27FC236}">
                <a16:creationId xmlns:a16="http://schemas.microsoft.com/office/drawing/2014/main" id="{872B2EFA-8783-400C-BC65-80323EAE1C17}"/>
              </a:ext>
            </a:extLst>
          </p:cNvPr>
          <p:cNvSpPr>
            <a:spLocks noGrp="1"/>
          </p:cNvSpPr>
          <p:nvPr>
            <p:ph type="pic" sz="quarter" idx="19"/>
          </p:nvPr>
        </p:nvSpPr>
        <p:spPr/>
      </p:sp>
      <p:sp>
        <p:nvSpPr>
          <p:cNvPr id="20" name="Text Placeholder 19">
            <a:extLst>
              <a:ext uri="{FF2B5EF4-FFF2-40B4-BE49-F238E27FC236}">
                <a16:creationId xmlns:a16="http://schemas.microsoft.com/office/drawing/2014/main" id="{34EE309D-28E9-4C35-B37C-F91B684E78CA}"/>
              </a:ext>
            </a:extLst>
          </p:cNvPr>
          <p:cNvSpPr>
            <a:spLocks noGrp="1"/>
          </p:cNvSpPr>
          <p:nvPr>
            <p:ph type="body" idx="16"/>
          </p:nvPr>
        </p:nvSpPr>
        <p:spPr/>
        <p:txBody>
          <a:bodyPr>
            <a:normAutofit fontScale="85000" lnSpcReduction="10000"/>
          </a:bodyPr>
          <a:lstStyle/>
          <a:p>
            <a:r>
              <a:rPr lang="en-US" dirty="0"/>
              <a:t>States working closely with their Workforce colleagues to strengthen reemployment strategies</a:t>
            </a:r>
          </a:p>
        </p:txBody>
      </p:sp>
      <p:sp>
        <p:nvSpPr>
          <p:cNvPr id="22" name="Picture Placeholder 21">
            <a:extLst>
              <a:ext uri="{FF2B5EF4-FFF2-40B4-BE49-F238E27FC236}">
                <a16:creationId xmlns:a16="http://schemas.microsoft.com/office/drawing/2014/main" id="{AB4ADFFD-6E56-47F4-A97C-B61DAA0B46F0}"/>
              </a:ext>
            </a:extLst>
          </p:cNvPr>
          <p:cNvSpPr>
            <a:spLocks noGrp="1"/>
          </p:cNvSpPr>
          <p:nvPr>
            <p:ph type="pic" sz="quarter" idx="18"/>
          </p:nvPr>
        </p:nvSpPr>
        <p:spPr/>
      </p:sp>
      <p:sp>
        <p:nvSpPr>
          <p:cNvPr id="21" name="Text Placeholder 20">
            <a:extLst>
              <a:ext uri="{FF2B5EF4-FFF2-40B4-BE49-F238E27FC236}">
                <a16:creationId xmlns:a16="http://schemas.microsoft.com/office/drawing/2014/main" id="{4108C6F6-501A-463D-8D1A-733675EB5127}"/>
              </a:ext>
            </a:extLst>
          </p:cNvPr>
          <p:cNvSpPr>
            <a:spLocks noGrp="1"/>
          </p:cNvSpPr>
          <p:nvPr>
            <p:ph type="body" sz="quarter" idx="17"/>
          </p:nvPr>
        </p:nvSpPr>
        <p:spPr/>
        <p:txBody>
          <a:bodyPr>
            <a:normAutofit lnSpcReduction="10000"/>
          </a:bodyPr>
          <a:lstStyle/>
          <a:p>
            <a:r>
              <a:rPr lang="en-US" sz="1700" dirty="0"/>
              <a:t>States tackling improper payments and partnering with the National UI Integrity Center</a:t>
            </a:r>
          </a:p>
        </p:txBody>
      </p:sp>
    </p:spTree>
    <p:custDataLst>
      <p:tags r:id="rId1"/>
    </p:custDataLst>
    <p:extLst>
      <p:ext uri="{BB962C8B-B14F-4D97-AF65-F5344CB8AC3E}">
        <p14:creationId xmlns:p14="http://schemas.microsoft.com/office/powerpoint/2010/main" val="265135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Model Unemployment Insurance (UI) State</a:t>
            </a:r>
            <a:br>
              <a:rPr lang="en-US" dirty="0"/>
            </a:br>
            <a:r>
              <a:rPr lang="en-US" dirty="0"/>
              <a:t>Work Search Legislation</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February 28,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Training and Employment Notice (TEN) 17-19 released February 10, 2020</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B812ED-6657-4FC2-9630-367100B8229B}"/>
              </a:ext>
            </a:extLst>
          </p:cNvPr>
          <p:cNvSpPr>
            <a:spLocks noGrp="1"/>
          </p:cNvSpPr>
          <p:nvPr>
            <p:ph type="sldNum" sz="quarter" idx="12"/>
          </p:nvPr>
        </p:nvSpPr>
        <p:spPr/>
        <p:txBody>
          <a:bodyPr/>
          <a:lstStyle/>
          <a:p>
            <a:fld id="{158B7785-F6D6-45F8-833E-07BD84680091}" type="slidenum">
              <a:rPr lang="en-US" smtClean="0"/>
              <a:pPr/>
              <a:t>20</a:t>
            </a:fld>
            <a:endParaRPr lang="en-US"/>
          </a:p>
        </p:txBody>
      </p:sp>
      <p:sp>
        <p:nvSpPr>
          <p:cNvPr id="3" name="Title 2">
            <a:extLst>
              <a:ext uri="{FF2B5EF4-FFF2-40B4-BE49-F238E27FC236}">
                <a16:creationId xmlns:a16="http://schemas.microsoft.com/office/drawing/2014/main" id="{5F2150C5-AE68-4815-8B74-870A643F5721}"/>
              </a:ext>
            </a:extLst>
          </p:cNvPr>
          <p:cNvSpPr>
            <a:spLocks noGrp="1"/>
          </p:cNvSpPr>
          <p:nvPr>
            <p:ph type="title"/>
          </p:nvPr>
        </p:nvSpPr>
        <p:spPr/>
        <p:txBody>
          <a:bodyPr/>
          <a:lstStyle/>
          <a:p>
            <a:r>
              <a:rPr lang="en-US" dirty="0"/>
              <a:t>What’s Next?</a:t>
            </a:r>
          </a:p>
        </p:txBody>
      </p:sp>
      <p:sp>
        <p:nvSpPr>
          <p:cNvPr id="4" name="Content Placeholder 3">
            <a:extLst>
              <a:ext uri="{FF2B5EF4-FFF2-40B4-BE49-F238E27FC236}">
                <a16:creationId xmlns:a16="http://schemas.microsoft.com/office/drawing/2014/main" id="{AC8CC3A3-B922-40BD-9723-49ABAC1B8AEE}"/>
              </a:ext>
            </a:extLst>
          </p:cNvPr>
          <p:cNvSpPr>
            <a:spLocks noGrp="1"/>
          </p:cNvSpPr>
          <p:nvPr>
            <p:ph idx="1"/>
          </p:nvPr>
        </p:nvSpPr>
        <p:spPr/>
        <p:txBody>
          <a:bodyPr/>
          <a:lstStyle/>
          <a:p>
            <a:r>
              <a:rPr lang="en-US" dirty="0"/>
              <a:t>Review your existing work search laws and policies in light of the model language and framework.</a:t>
            </a:r>
          </a:p>
          <a:p>
            <a:r>
              <a:rPr lang="en-US" dirty="0"/>
              <a:t>Engage your state legislature and UI stakeholders.</a:t>
            </a:r>
          </a:p>
          <a:p>
            <a:r>
              <a:rPr lang="en-US" dirty="0"/>
              <a:t>Reach out for Technical Assistance.</a:t>
            </a:r>
          </a:p>
        </p:txBody>
      </p:sp>
    </p:spTree>
    <p:extLst>
      <p:ext uri="{BB962C8B-B14F-4D97-AF65-F5344CB8AC3E}">
        <p14:creationId xmlns:p14="http://schemas.microsoft.com/office/powerpoint/2010/main" val="3627929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21</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dirty="0"/>
              <a:t>TEN 17-19</a:t>
            </a:r>
          </a:p>
          <a:p>
            <a:pPr lvl="1"/>
            <a:r>
              <a:rPr lang="en-US" dirty="0"/>
              <a:t>Model Unemployment Insurance State Work Search Legislation</a:t>
            </a:r>
          </a:p>
          <a:p>
            <a:pPr lvl="2"/>
            <a:r>
              <a:rPr lang="en-US" dirty="0">
                <a:hlinkClick r:id="rId4"/>
              </a:rPr>
              <a:t>https://wdr.doleta.gov/directives/corr_doc.cfm?DOCN=4227</a:t>
            </a:r>
            <a:endParaRPr lang="en-US" dirty="0"/>
          </a:p>
          <a:p>
            <a:r>
              <a:rPr lang="en-US" dirty="0"/>
              <a:t>National UI Integrity Center</a:t>
            </a:r>
          </a:p>
          <a:p>
            <a:pPr lvl="1"/>
            <a:r>
              <a:rPr lang="en-US" dirty="0"/>
              <a:t>Contact your state liaison</a:t>
            </a:r>
          </a:p>
          <a:p>
            <a:pPr lvl="2"/>
            <a:r>
              <a:rPr lang="en-US" dirty="0">
                <a:hlinkClick r:id="rId5"/>
              </a:rPr>
              <a:t>https://integrity.naswa.org/services</a:t>
            </a:r>
            <a:endParaRPr lang="en-US" dirty="0"/>
          </a:p>
          <a:p>
            <a:r>
              <a:rPr lang="en-US" dirty="0"/>
              <a:t>Documentation and Validation</a:t>
            </a:r>
          </a:p>
          <a:p>
            <a:pPr lvl="1"/>
            <a:r>
              <a:rPr lang="en-US" dirty="0"/>
              <a:t>What can and should be validated? Is self-attestation enough?</a:t>
            </a:r>
          </a:p>
          <a:p>
            <a:pPr lvl="2"/>
            <a:r>
              <a:rPr lang="en-US" dirty="0"/>
              <a:t>https://rc.workforcegps.org/-/media/Communities/rc/Files/MRP/UI-Documentation-and-Validation-White-Paper_FINAL_20160502.ashx </a:t>
            </a:r>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dirty="0"/>
              <a:t>Pathway to Reemployment Framework</a:t>
            </a:r>
          </a:p>
          <a:p>
            <a:pPr lvl="1"/>
            <a:r>
              <a:rPr lang="en-US" dirty="0"/>
              <a:t>Re-envisioned approach to work search</a:t>
            </a:r>
          </a:p>
          <a:p>
            <a:pPr lvl="2"/>
            <a:r>
              <a:rPr lang="en-US" dirty="0">
                <a:hlinkClick r:id="rId6"/>
              </a:rPr>
              <a:t>https://rc.workforcegps.org/resources/2016/10/03/05/36/Pathway_to_Reemployment_Framework</a:t>
            </a:r>
          </a:p>
          <a:p>
            <a:r>
              <a:rPr lang="en-US" dirty="0"/>
              <a:t>My Reemployment Plan</a:t>
            </a:r>
          </a:p>
          <a:p>
            <a:pPr lvl="1"/>
            <a:r>
              <a:rPr lang="en-US" dirty="0"/>
              <a:t>Interactive job search guide that can be adopted to specific requirements and various economies</a:t>
            </a:r>
          </a:p>
          <a:p>
            <a:pPr lvl="2"/>
            <a:r>
              <a:rPr lang="en-US" dirty="0">
                <a:hlinkClick r:id="rId7"/>
              </a:rPr>
              <a:t>https://rc.workforcegps.org/resources/2016/10/03/05/28/My_Reemployment_Plan</a:t>
            </a:r>
            <a:endParaRPr lang="en-US" dirty="0"/>
          </a:p>
          <a:p>
            <a:r>
              <a:rPr lang="en-US" dirty="0"/>
              <a:t>Behavioral Analytics with New Mexico</a:t>
            </a:r>
          </a:p>
          <a:p>
            <a:pPr lvl="1"/>
            <a:r>
              <a:rPr lang="en-US" dirty="0"/>
              <a:t>Using data for decision-making</a:t>
            </a:r>
          </a:p>
          <a:p>
            <a:pPr lvl="2"/>
            <a:r>
              <a:rPr lang="en-US" dirty="0">
                <a:hlinkClick r:id="rId8"/>
              </a:rPr>
              <a:t>https://www.pewtrusts.org/en/research-and-analysis/issue-briefs/2016/10/behavioral-analytics-help-save-unemployment-insurance-funds</a:t>
            </a:r>
            <a:endParaRPr lang="en-US" dirty="0"/>
          </a:p>
        </p:txBody>
      </p:sp>
    </p:spTree>
    <p:custDataLst>
      <p:tags r:id="rId1"/>
    </p:custDataLst>
    <p:extLst>
      <p:ext uri="{BB962C8B-B14F-4D97-AF65-F5344CB8AC3E}">
        <p14:creationId xmlns:p14="http://schemas.microsoft.com/office/powerpoint/2010/main" val="1677857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4"/>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23</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Please type your question into the chat window.</a:t>
            </a:r>
          </a:p>
        </p:txBody>
      </p:sp>
    </p:spTree>
    <p:custDataLst>
      <p:tags r:id="rId1"/>
    </p:custDataLst>
    <p:extLst>
      <p:ext uri="{BB962C8B-B14F-4D97-AF65-F5344CB8AC3E}">
        <p14:creationId xmlns:p14="http://schemas.microsoft.com/office/powerpoint/2010/main" val="36390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a:t>
            </a:r>
          </a:p>
        </p:txBody>
      </p:sp>
      <p:pic>
        <p:nvPicPr>
          <p:cNvPr id="7" name="Picture Placeholder 6" descr="Screen Clipping"/>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3786" b="3786"/>
          <a:stretch>
            <a:fillRect/>
          </a:stretch>
        </p:blipFill>
        <p:spPr/>
      </p:pic>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Michelle Beebe</a:t>
            </a:r>
          </a:p>
          <a:p>
            <a:pPr lvl="1"/>
            <a:r>
              <a:rPr lang="en-US" dirty="0"/>
              <a:t>Division Chief, Legislation </a:t>
            </a:r>
          </a:p>
          <a:p>
            <a:pPr lvl="1"/>
            <a:r>
              <a:rPr lang="en-US" dirty="0"/>
              <a:t>Office of Unemployment Insurance</a:t>
            </a:r>
          </a:p>
          <a:p>
            <a:pPr lvl="2"/>
            <a:r>
              <a:rPr lang="en-US" dirty="0"/>
              <a:t>Employment and Training Administration</a:t>
            </a:r>
          </a:p>
          <a:p>
            <a:pPr lvl="2"/>
            <a:r>
              <a:rPr lang="en-US" dirty="0"/>
              <a:t>US Department of Labor</a:t>
            </a:r>
          </a:p>
        </p:txBody>
      </p:sp>
    </p:spTree>
    <p:custDataLst>
      <p:tags r:id="rId1"/>
    </p:custDataLst>
    <p:extLst>
      <p:ext uri="{BB962C8B-B14F-4D97-AF65-F5344CB8AC3E}">
        <p14:creationId xmlns:p14="http://schemas.microsoft.com/office/powerpoint/2010/main" val="40493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pic>
        <p:nvPicPr>
          <p:cNvPr id="8" name="Picture Placeholder 7" descr="Screen Clippin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151" r="2151"/>
          <a:stretch>
            <a:fillRect/>
          </a:stretch>
        </p:blipFill>
        <p:spPr/>
      </p:pic>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p:txBody>
          <a:bodyPr/>
          <a:lstStyle/>
          <a:p>
            <a:r>
              <a:rPr lang="en-US" dirty="0"/>
              <a:t>John Pallasch</a:t>
            </a:r>
          </a:p>
          <a:p>
            <a:pPr lvl="1"/>
            <a:r>
              <a:rPr lang="en-US" dirty="0"/>
              <a:t>Assistant Secretary</a:t>
            </a:r>
          </a:p>
          <a:p>
            <a:pPr lvl="2"/>
            <a:r>
              <a:rPr lang="en-US" dirty="0"/>
              <a:t>Employment and Training Administration</a:t>
            </a:r>
          </a:p>
          <a:p>
            <a:pPr lvl="2"/>
            <a:r>
              <a:rPr lang="en-US" dirty="0"/>
              <a:t>US Department of Labor</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p:txBody>
          <a:bodyPr/>
          <a:lstStyle/>
          <a:p>
            <a:r>
              <a:rPr lang="en-US" dirty="0"/>
              <a:t>Gay Gilbert</a:t>
            </a:r>
          </a:p>
          <a:p>
            <a:pPr lvl="1"/>
            <a:r>
              <a:rPr lang="en-US" dirty="0"/>
              <a:t>Administrator </a:t>
            </a:r>
          </a:p>
          <a:p>
            <a:pPr lvl="1"/>
            <a:r>
              <a:rPr lang="en-US" dirty="0"/>
              <a:t>Office of Unemployment Insurance</a:t>
            </a:r>
          </a:p>
          <a:p>
            <a:pPr lvl="2"/>
            <a:r>
              <a:rPr lang="en-US" dirty="0"/>
              <a:t>Employment and Training Administration</a:t>
            </a:r>
          </a:p>
          <a:p>
            <a:pPr lvl="2"/>
            <a:r>
              <a:rPr lang="en-US" dirty="0"/>
              <a:t>US Department of Labor</a:t>
            </a:r>
          </a:p>
        </p:txBody>
      </p:sp>
      <p:pic>
        <p:nvPicPr>
          <p:cNvPr id="6" name="Picture Placeholder 5" descr="Screen Clipping"/>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4211" b="4211"/>
          <a:stretch>
            <a:fillRect/>
          </a:stretch>
        </p:blipFill>
        <p:spPr/>
      </p:pic>
    </p:spTree>
    <p:custDataLst>
      <p:tags r:id="rId1"/>
    </p:custDataLst>
    <p:extLst>
      <p:ext uri="{BB962C8B-B14F-4D97-AF65-F5344CB8AC3E}">
        <p14:creationId xmlns:p14="http://schemas.microsoft.com/office/powerpoint/2010/main" val="318852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pPr marL="0" indent="0">
              <a:buNone/>
            </a:pPr>
            <a:r>
              <a:rPr lang="en-US" dirty="0"/>
              <a:t>To encourage you to work with your legislature and UI stakeholders to adopt a framework for work search requirements that:</a:t>
            </a:r>
          </a:p>
          <a:p>
            <a:pPr lvl="1"/>
            <a:r>
              <a:rPr lang="en-US" dirty="0"/>
              <a:t>Proactively refers claimants to suitable work;</a:t>
            </a:r>
          </a:p>
          <a:p>
            <a:pPr lvl="1"/>
            <a:r>
              <a:rPr lang="en-US" dirty="0"/>
              <a:t>Defines activities that focus on rapid reemployment</a:t>
            </a:r>
          </a:p>
          <a:p>
            <a:pPr lvl="1"/>
            <a:r>
              <a:rPr lang="en-US" dirty="0"/>
              <a:t>Supports claimant compliance </a:t>
            </a:r>
            <a:r>
              <a:rPr lang="en-US"/>
              <a:t>and documentation; </a:t>
            </a:r>
            <a:r>
              <a:rPr lang="en-US" dirty="0"/>
              <a:t>and</a:t>
            </a:r>
          </a:p>
          <a:p>
            <a:pPr lvl="1"/>
            <a:r>
              <a:rPr lang="en-US" dirty="0"/>
              <a:t>Provides fair notice to claimants.</a:t>
            </a:r>
          </a:p>
        </p:txBody>
      </p:sp>
    </p:spTree>
    <p:extLst>
      <p:ext uri="{BB962C8B-B14F-4D97-AF65-F5344CB8AC3E}">
        <p14:creationId xmlns:p14="http://schemas.microsoft.com/office/powerpoint/2010/main" val="166189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6</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Foundation for Work Search Requirement</a:t>
            </a:r>
          </a:p>
          <a:p>
            <a:r>
              <a:rPr lang="en-US" dirty="0"/>
              <a:t>Requirement to be “Actively Seeking Work”</a:t>
            </a:r>
          </a:p>
          <a:p>
            <a:r>
              <a:rPr lang="en-US" dirty="0"/>
              <a:t>Definition of “Actively Seeking Work”</a:t>
            </a:r>
          </a:p>
          <a:p>
            <a:pPr lvl="1"/>
            <a:r>
              <a:rPr lang="en-US" dirty="0"/>
              <a:t>Proactive Referrals to Suitable Work</a:t>
            </a:r>
          </a:p>
          <a:p>
            <a:pPr lvl="1"/>
            <a:r>
              <a:rPr lang="en-US" dirty="0"/>
              <a:t>Comprehensive &amp; Results-Oriented Activities</a:t>
            </a:r>
          </a:p>
          <a:p>
            <a:pPr lvl="1"/>
            <a:r>
              <a:rPr lang="en-US" dirty="0"/>
              <a:t>Work Search Documentation Requirements</a:t>
            </a:r>
          </a:p>
          <a:p>
            <a:r>
              <a:rPr lang="en-US" dirty="0"/>
              <a:t>Notification to Claimants of Requirement</a:t>
            </a:r>
          </a:p>
          <a:p>
            <a:r>
              <a:rPr lang="en-US" dirty="0"/>
              <a:t>Conclusion</a:t>
            </a:r>
          </a:p>
        </p:txBody>
      </p:sp>
    </p:spTree>
    <p:extLst>
      <p:ext uri="{BB962C8B-B14F-4D97-AF65-F5344CB8AC3E}">
        <p14:creationId xmlns:p14="http://schemas.microsoft.com/office/powerpoint/2010/main" val="234464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Foundation for Work Search Requirement</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42 U.S.C. 503(a)(12) Provision for State Laws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marL="0" indent="0">
              <a:buNone/>
            </a:pPr>
            <a:r>
              <a:rPr lang="en-US" dirty="0"/>
              <a:t>A requirement that, as a condition of eligibility for regular compensation </a:t>
            </a:r>
            <a:r>
              <a:rPr lang="en-US" u="sng" dirty="0"/>
              <a:t>for any week</a:t>
            </a:r>
            <a:r>
              <a:rPr lang="en-US" dirty="0"/>
              <a:t>, a claimant must be able to work, available to work, and actively seeking work. </a:t>
            </a:r>
          </a:p>
        </p:txBody>
      </p:sp>
      <p:sp>
        <p:nvSpPr>
          <p:cNvPr id="7" name="Text Placeholder 3">
            <a:extLst>
              <a:ext uri="{FF2B5EF4-FFF2-40B4-BE49-F238E27FC236}">
                <a16:creationId xmlns:a16="http://schemas.microsoft.com/office/drawing/2014/main" id="{C5709815-B259-457F-9A04-BB0630AE0F6D}"/>
              </a:ext>
            </a:extLst>
          </p:cNvPr>
          <p:cNvSpPr txBox="1">
            <a:spLocks/>
          </p:cNvSpPr>
          <p:nvPr/>
        </p:nvSpPr>
        <p:spPr>
          <a:xfrm>
            <a:off x="805866" y="5106992"/>
            <a:ext cx="8983593" cy="1046382"/>
          </a:xfrm>
          <a:prstGeom prst="rect">
            <a:avLst/>
          </a:prstGeom>
          <a:solidFill>
            <a:srgbClr val="F3F4F4"/>
          </a:solidFill>
          <a:ln>
            <a:solidFill>
              <a:schemeClr val="accent4"/>
            </a:solidFill>
          </a:ln>
        </p:spPr>
        <p:txBody>
          <a:bodyPr vert="horz" lIns="91440" tIns="45720" rIns="91440" bIns="45720" rtlCol="0" anchor="ctr">
            <a:normAutofit/>
          </a:bodyPr>
          <a:lstStyle>
            <a:lvl1pPr marL="0" indent="0" algn="l" defTabSz="914400" rtl="0" eaLnBrk="1" latinLnBrk="0" hangingPunct="1">
              <a:lnSpc>
                <a:spcPct val="95000"/>
              </a:lnSpc>
              <a:spcBef>
                <a:spcPts val="1800"/>
              </a:spcBef>
              <a:buClr>
                <a:schemeClr val="accent2"/>
              </a:buClr>
              <a:buFont typeface="Wingdings 3" panose="05040102010807070707" pitchFamily="18" charset="2"/>
              <a:buNone/>
              <a:defRPr sz="2800" b="0"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2000" b="1"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800" b="1"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600" b="1"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600" b="1"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Amended with The Middle Class Tax Relief and Job Creation Act of 2012 (Pub. L. 112-96)</a:t>
            </a:r>
          </a:p>
        </p:txBody>
      </p:sp>
    </p:spTree>
    <p:custDataLst>
      <p:tags r:id="rId1"/>
    </p:custDataLst>
    <p:extLst>
      <p:ext uri="{BB962C8B-B14F-4D97-AF65-F5344CB8AC3E}">
        <p14:creationId xmlns:p14="http://schemas.microsoft.com/office/powerpoint/2010/main" val="3950217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Requirement to be “Actively Seeking Work”</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normAutofit/>
          </a:bodyPr>
          <a:lstStyle/>
          <a:p>
            <a:r>
              <a:rPr lang="en-US" b="1" dirty="0"/>
              <a:t>Proposed Language Section 100</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marL="0" indent="0">
              <a:buNone/>
            </a:pPr>
            <a:r>
              <a:rPr lang="en-US" dirty="0"/>
              <a:t>As a condition of eligibility for unemployment compensation in any week, a claimant must be able to work, available to work, and actively seeking work, unless exempted under [reference state and federal law for work search exemptions].</a:t>
            </a:r>
          </a:p>
          <a:p>
            <a:pPr marL="0" indent="0">
              <a:buNone/>
            </a:pPr>
            <a:endParaRPr lang="en-US" dirty="0"/>
          </a:p>
        </p:txBody>
      </p:sp>
      <p:sp>
        <p:nvSpPr>
          <p:cNvPr id="7" name="Text Placeholder 3">
            <a:extLst>
              <a:ext uri="{FF2B5EF4-FFF2-40B4-BE49-F238E27FC236}">
                <a16:creationId xmlns:a16="http://schemas.microsoft.com/office/drawing/2014/main" id="{C5709815-B259-457F-9A04-BB0630AE0F6D}"/>
              </a:ext>
            </a:extLst>
          </p:cNvPr>
          <p:cNvSpPr txBox="1">
            <a:spLocks/>
          </p:cNvSpPr>
          <p:nvPr/>
        </p:nvSpPr>
        <p:spPr>
          <a:xfrm>
            <a:off x="805866" y="5106992"/>
            <a:ext cx="8983593" cy="1046382"/>
          </a:xfrm>
          <a:prstGeom prst="rect">
            <a:avLst/>
          </a:prstGeom>
          <a:solidFill>
            <a:srgbClr val="F3F4F4"/>
          </a:solidFill>
          <a:ln>
            <a:solidFill>
              <a:schemeClr val="accent4"/>
            </a:solidFill>
          </a:ln>
        </p:spPr>
        <p:txBody>
          <a:bodyPr vert="horz" lIns="91440" tIns="45720" rIns="91440" bIns="45720" rtlCol="0" anchor="ctr">
            <a:normAutofit fontScale="92500" lnSpcReduction="20000"/>
          </a:bodyPr>
          <a:lstStyle>
            <a:lvl1pPr marL="0" indent="0" algn="l" defTabSz="914400" rtl="0" eaLnBrk="1" latinLnBrk="0" hangingPunct="1">
              <a:lnSpc>
                <a:spcPct val="95000"/>
              </a:lnSpc>
              <a:spcBef>
                <a:spcPts val="1800"/>
              </a:spcBef>
              <a:buClr>
                <a:schemeClr val="accent2"/>
              </a:buClr>
              <a:buFont typeface="Wingdings 3" panose="05040102010807070707" pitchFamily="18" charset="2"/>
              <a:buNone/>
              <a:defRPr sz="2800" b="0"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2000" b="1"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800" b="1"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600" b="1"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600" b="1"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States may wish to consider whether to include statutory and/or regulatory requirements for the “able to work” and “available to work” clauses separately.</a:t>
            </a:r>
          </a:p>
        </p:txBody>
      </p:sp>
    </p:spTree>
    <p:custDataLst>
      <p:tags r:id="rId1"/>
    </p:custDataLst>
    <p:extLst>
      <p:ext uri="{BB962C8B-B14F-4D97-AF65-F5344CB8AC3E}">
        <p14:creationId xmlns:p14="http://schemas.microsoft.com/office/powerpoint/2010/main" val="162188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Requirement to be “Actively Seeking Work”</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b="1" dirty="0"/>
              <a:t>Discussion</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UI claimants are important customers of the workforce system, beyond the Reemployment Services and Eligibility Assessment (RESEA) program.  </a:t>
            </a:r>
          </a:p>
          <a:p>
            <a:pPr lvl="1"/>
            <a:r>
              <a:rPr lang="en-US" dirty="0"/>
              <a:t>UI is a mandatory one-stop partner under the Workforce Innovation and Opportunity Act (WIOA).  </a:t>
            </a:r>
          </a:p>
          <a:p>
            <a:pPr lvl="1"/>
            <a:r>
              <a:rPr lang="en-US" dirty="0"/>
              <a:t>UI claimants are specifically named as potential customers of multiple workforce programs, including the Wagner-</a:t>
            </a:r>
            <a:r>
              <a:rPr lang="en-US" dirty="0" err="1"/>
              <a:t>Peyser</a:t>
            </a:r>
            <a:r>
              <a:rPr lang="en-US" dirty="0"/>
              <a:t> Employment Service program, the WIOA Dislocated Worker program, and the Trade Adjustment Assistance program.</a:t>
            </a:r>
          </a:p>
          <a:p>
            <a:r>
              <a:rPr lang="en-US" dirty="0"/>
              <a:t>Consider reinforcing the requirement to complete work search activities throughout the claims cycle.  Use technology tools such as an online application, emails, or texts to “nudge” claimants to comply.</a:t>
            </a:r>
          </a:p>
        </p:txBody>
      </p:sp>
    </p:spTree>
    <p:custDataLst>
      <p:tags r:id="rId1"/>
    </p:custDataLst>
    <p:extLst>
      <p:ext uri="{BB962C8B-B14F-4D97-AF65-F5344CB8AC3E}">
        <p14:creationId xmlns:p14="http://schemas.microsoft.com/office/powerpoint/2010/main" val="42906717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here Are You?&amp;quot;&quot;/&gt;&lt;property id=&quot;20307&quot; value=&quot;277&quot;/&gt;&lt;/object&gt;&lt;object type=&quot;3&quot; unique_id=&quot;10004&quot;&gt;&lt;property id=&quot;20148&quot; value=&quot;5&quot;/&gt;&lt;property id=&quot;20300&quot; value=&quot;Slide 2 - &amp;quot;Model Unemployment Insurance (UI) State Work Search Legislation&amp;quot;&quot;/&gt;&lt;property id=&quot;20307&quot; value=&quot;256&quot;/&gt;&lt;/object&gt;&lt;object type=&quot;3&quot; unique_id=&quot;10005&quot;&gt;&lt;property id=&quot;20148&quot; value=&quot;5&quot;/&gt;&lt;property id=&quot;20300&quot; value=&quot;Slide 3 - &amp;quot;Today’s Moderator&amp;quot;&quot;/&gt;&lt;property id=&quot;20307&quot; value=&quot;296&quot;/&gt;&lt;/object&gt;&lt;object type=&quot;3&quot; unique_id=&quot;10006&quot;&gt;&lt;property id=&quot;20148&quot; value=&quot;5&quot;/&gt;&lt;property id=&quot;20300&quot; value=&quot;Slide 4 - &amp;quot;Today’s Speakers&amp;quot;&quot;/&gt;&lt;property id=&quot;20307&quot; value=&quot;265&quot;/&gt;&lt;/object&gt;&lt;object type=&quot;3&quot; unique_id=&quot;10007&quot;&gt;&lt;property id=&quot;20148&quot; value=&quot;5&quot;/&gt;&lt;property id=&quot;20300&quot; value=&quot;Slide 5 - &amp;quot;Today’s Objective&amp;quot;&quot;/&gt;&lt;property id=&quot;20307&quot; value=&quot;330&quot;/&gt;&lt;/object&gt;&lt;object type=&quot;3&quot; unique_id=&quot;10008&quot;&gt;&lt;property id=&quot;20148&quot; value=&quot;5&quot;/&gt;&lt;property id=&quot;20300&quot; value=&quot;Slide 6 - &amp;quot;Agenda&amp;quot;&quot;/&gt;&lt;property id=&quot;20307&quot; value=&quot;333&quot;/&gt;&lt;/object&gt;&lt;object type=&quot;3&quot; unique_id=&quot;10009&quot;&gt;&lt;property id=&quot;20148&quot; value=&quot;5&quot;/&gt;&lt;property id=&quot;20300&quot; value=&quot;Slide 7 - &amp;quot;Foundation for Work Search Requirement&amp;quot;&quot;/&gt;&lt;property id=&quot;20307&quot; value=&quot;332&quot;/&gt;&lt;/object&gt;&lt;object type=&quot;3&quot; unique_id=&quot;10010&quot;&gt;&lt;property id=&quot;20148&quot; value=&quot;5&quot;/&gt;&lt;property id=&quot;20300&quot; value=&quot;Slide 8 - &amp;quot;Requirement to be “Actively Seeking Work”&amp;quot;&quot;/&gt;&lt;property id=&quot;20307&quot; value=&quot;326&quot;/&gt;&lt;/object&gt;&lt;object type=&quot;3&quot; unique_id=&quot;10011&quot;&gt;&lt;property id=&quot;20148&quot; value=&quot;5&quot;/&gt;&lt;property id=&quot;20300&quot; value=&quot;Slide 9 - &amp;quot;Requirement to be “Actively Seeking Work”&amp;quot;&quot;/&gt;&lt;property id=&quot;20307&quot; value=&quot;318&quot;/&gt;&lt;/object&gt;&lt;object type=&quot;3&quot; unique_id=&quot;10012&quot;&gt;&lt;property id=&quot;20148&quot; value=&quot;5&quot;/&gt;&lt;property id=&quot;20300&quot; value=&quot;Slide 10 - &amp;quot;Definition Part 1: Proactive Referrals to Suitable Work&amp;quot;&quot;/&gt;&lt;property id=&quot;20307&quot; value=&quot;325&quot;/&gt;&lt;/object&gt;&lt;object type=&quot;3&quot; unique_id=&quot;10013&quot;&gt;&lt;property id=&quot;20148&quot; value=&quot;5&quot;/&gt;&lt;property id=&quot;20300&quot; value=&quot;Slide 11 - &amp;quot;Definition Part 1 Cont’d.&amp;quot;&quot;/&gt;&lt;property id=&quot;20307&quot; value=&quot;319&quot;/&gt;&lt;/object&gt;&lt;object type=&quot;3&quot; unique_id=&quot;10014&quot;&gt;&lt;property id=&quot;20148&quot; value=&quot;5&quot;/&gt;&lt;property id=&quot;20300&quot; value=&quot;Slide 12 - &amp;quot;Definition Part 2: Comprehensive &amp;amp; Results-Oriented Activities&amp;quot;&quot;/&gt;&lt;property id=&quot;20307&quot; value=&quot;324&quot;/&gt;&lt;/object&gt;&lt;object type=&quot;3&quot; unique_id=&quot;10015&quot;&gt;&lt;property id=&quot;20148&quot; value=&quot;5&quot;/&gt;&lt;property id=&quot;20300&quot; value=&quot;Slide 13 - &amp;quot;Definition Part 2 Cont’d. &amp;quot;&quot;/&gt;&lt;property id=&quot;20307&quot; value=&quot;320&quot;/&gt;&lt;/object&gt;&lt;object type=&quot;3&quot; unique_id=&quot;10016&quot;&gt;&lt;property id=&quot;20148&quot; value=&quot;5&quot;/&gt;&lt;property id=&quot;20300&quot; value=&quot;Slide 14 - &amp;quot;Definition Part 3: Work Search Documentation Requirements&amp;quot;&quot;/&gt;&lt;property id=&quot;20307&quot; value=&quot;323&quot;/&gt;&lt;/object&gt;&lt;object type=&quot;3&quot; unique_id=&quot;10017&quot;&gt;&lt;property id=&quot;20148&quot; value=&quot;5&quot;/&gt;&lt;property id=&quot;20300&quot; value=&quot;Slide 15 - &amp;quot;Definition Part 3 Cont’d.&amp;quot;&quot;/&gt;&lt;property id=&quot;20307&quot; value=&quot;321&quot;/&gt;&lt;/object&gt;&lt;object type=&quot;3&quot; unique_id=&quot;10018&quot;&gt;&lt;property id=&quot;20148&quot; value=&quot;5&quot;/&gt;&lt;property id=&quot;20300&quot; value=&quot;Slide 16 - &amp;quot;Notification to Claimants of Requirement &amp;quot;&quot;/&gt;&lt;property id=&quot;20307&quot; value=&quot;327&quot;/&gt;&lt;/object&gt;&lt;object type=&quot;3&quot; unique_id=&quot;10019&quot;&gt;&lt;property id=&quot;20148&quot; value=&quot;5&quot;/&gt;&lt;property id=&quot;20300&quot; value=&quot;Slide 17 - &amp;quot;Notification to Claimants of Requirement&amp;quot;&quot;/&gt;&lt;property id=&quot;20307&quot; value=&quot;322&quot;/&gt;&lt;/object&gt;&lt;object type=&quot;3&quot; unique_id=&quot;10020&quot;&gt;&lt;property id=&quot;20148&quot; value=&quot;5&quot;/&gt;&lt;property id=&quot;20300&quot; value=&quot;Slide 18 - &amp;quot;Conclusion&amp;quot;&quot;/&gt;&lt;property id=&quot;20307&quot; value=&quot;334&quot;/&gt;&lt;/object&gt;&lt;object type=&quot;3&quot; unique_id=&quot;10021&quot;&gt;&lt;property id=&quot;20148&quot; value=&quot;5&quot;/&gt;&lt;property id=&quot;20300&quot; value=&quot;Slide 19 - &amp;quot;Partnership Acknowledgement&amp;quot;&quot;/&gt;&lt;property id=&quot;20307&quot; value=&quot;342&quot;/&gt;&lt;/object&gt;&lt;object type=&quot;3&quot; unique_id=&quot;10022&quot;&gt;&lt;property id=&quot;20148&quot; value=&quot;5&quot;/&gt;&lt;property id=&quot;20300&quot; value=&quot;Slide 20 - &amp;quot;What’s Next?&amp;quot;&quot;/&gt;&lt;property id=&quot;20307&quot; value=&quot;284&quot;/&gt;&lt;/object&gt;&lt;object type=&quot;3&quot; unique_id=&quot;10023&quot;&gt;&lt;property id=&quot;20148&quot; value=&quot;5&quot;/&gt;&lt;property id=&quot;20300&quot; value=&quot;Slide 21 - &amp;quot;Resources&amp;quot;&quot;/&gt;&lt;property id=&quot;20307&quot; value=&quot;274&quot;/&gt;&lt;/object&gt;&lt;object type=&quot;3&quot; unique_id=&quot;10024&quot;&gt;&lt;property id=&quot;20148&quot; value=&quot;5&quot;/&gt;&lt;property id=&quot;20300&quot; value=&quot;Slide 22 - &amp;quot;Thank You!&amp;quot;&quot;/&gt;&lt;property id=&quot;20307&quot; value=&quot;297&quot;/&gt;&lt;/object&gt;&lt;object type=&quot;3&quot; unique_id=&quot;10025&quot;&gt;&lt;property id=&quot;20148&quot; value=&quot;5&quot;/&gt;&lt;property id=&quot;20300&quot; value=&quot;Slide 23 - &amp;quot;Any Questions?&amp;quot;&quot;/&gt;&lt;property id=&quot;20307&quot; value=&quot;343&quot;/&gt;&lt;/object&gt;&lt;/object&gt;&lt;object type=&quot;8&quot; unique_id=&quot;10050&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491C6AF9F4D0478FE8852A00081F1E" ma:contentTypeVersion="6" ma:contentTypeDescription="Create a new document." ma:contentTypeScope="" ma:versionID="93691ecc23035cf2d9ee18115cb1f373">
  <xsd:schema xmlns:xsd="http://www.w3.org/2001/XMLSchema" xmlns:xs="http://www.w3.org/2001/XMLSchema" xmlns:p="http://schemas.microsoft.com/office/2006/metadata/properties" xmlns:ns3="d1abeba4-1819-4430-b67d-532fd6d87d91" targetNamespace="http://schemas.microsoft.com/office/2006/metadata/properties" ma:root="true" ma:fieldsID="6cebf36fb99b40ce69f1a84ec146dbd8" ns3:_="">
    <xsd:import namespace="d1abeba4-1819-4430-b67d-532fd6d87d9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beba4-1819-4430-b67d-532fd6d87d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B9965E9D-60BE-4297-BD70-357CEF87AEA5}">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d1abeba4-1819-4430-b67d-532fd6d87d9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B56F9E9-3156-4CA1-8C0B-E9394F2BE389}">
  <ds:schemaRefs>
    <ds:schemaRef ds:uri="http://schemas.microsoft.com/sharepoint/v3/contenttype/forms"/>
  </ds:schemaRefs>
</ds:datastoreItem>
</file>

<file path=customXml/itemProps3.xml><?xml version="1.0" encoding="utf-8"?>
<ds:datastoreItem xmlns:ds="http://schemas.openxmlformats.org/officeDocument/2006/customXml" ds:itemID="{C3B0FC62-CC2D-4C25-8742-4FD040021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beba4-1819-4430-b67d-532fd6d87d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2684</TotalTime>
  <Words>1638</Words>
  <Application>Microsoft Office PowerPoint</Application>
  <PresentationFormat>Widescreen</PresentationFormat>
  <Paragraphs>159</Paragraphs>
  <Slides>23</Slides>
  <Notes>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Where Are You?</vt:lpstr>
      <vt:lpstr>Model Unemployment Insurance (UI) State Work Search Legislation</vt:lpstr>
      <vt:lpstr>Today’s Moderator</vt:lpstr>
      <vt:lpstr>Today’s Speakers</vt:lpstr>
      <vt:lpstr>Today’s Objective</vt:lpstr>
      <vt:lpstr>Agenda</vt:lpstr>
      <vt:lpstr>Foundation for Work Search Requirement</vt:lpstr>
      <vt:lpstr>Requirement to be “Actively Seeking Work”</vt:lpstr>
      <vt:lpstr>Requirement to be “Actively Seeking Work”</vt:lpstr>
      <vt:lpstr>Definition Part 1: Proactive Referrals to Suitable Work</vt:lpstr>
      <vt:lpstr>Definition Part 1 Cont’d.</vt:lpstr>
      <vt:lpstr>Definition Part 2: Comprehensive &amp; Results-Oriented Activities</vt:lpstr>
      <vt:lpstr>Definition Part 2 Cont’d. </vt:lpstr>
      <vt:lpstr>Definition Part 3: Work Search Documentation Requirements</vt:lpstr>
      <vt:lpstr>Definition Part 3 Cont’d.</vt:lpstr>
      <vt:lpstr>Notification to Claimants of Requirement </vt:lpstr>
      <vt:lpstr>Notification to Claimants of Requirement</vt:lpstr>
      <vt:lpstr>Conclusion</vt:lpstr>
      <vt:lpstr>Partnership Acknowledgement</vt:lpstr>
      <vt:lpstr>What’s Next?</vt:lpstr>
      <vt:lpstr>Resources</vt:lpstr>
      <vt:lpstr>Thank You!</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341</cp:revision>
  <cp:lastPrinted>2020-02-24T13:12:15Z</cp:lastPrinted>
  <dcterms:created xsi:type="dcterms:W3CDTF">2019-06-21T16:58:05Z</dcterms:created>
  <dcterms:modified xsi:type="dcterms:W3CDTF">2020-02-28T14:08:31Z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0x01010094491C6AF9F4D0478FE8852A00081F1E</vt:lpwstr>
  </property>
</Properties>
</file>