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 id="2147483677" r:id="rId5"/>
  </p:sldMasterIdLst>
  <p:notesMasterIdLst>
    <p:notesMasterId r:id="rId32"/>
  </p:notesMasterIdLst>
  <p:handoutMasterIdLst>
    <p:handoutMasterId r:id="rId33"/>
  </p:handoutMasterIdLst>
  <p:sldIdLst>
    <p:sldId id="306" r:id="rId6"/>
    <p:sldId id="364" r:id="rId7"/>
    <p:sldId id="376" r:id="rId8"/>
    <p:sldId id="309" r:id="rId9"/>
    <p:sldId id="380" r:id="rId10"/>
    <p:sldId id="315" r:id="rId11"/>
    <p:sldId id="342" r:id="rId12"/>
    <p:sldId id="310" r:id="rId13"/>
    <p:sldId id="345" r:id="rId14"/>
    <p:sldId id="346" r:id="rId15"/>
    <p:sldId id="378" r:id="rId16"/>
    <p:sldId id="347" r:id="rId17"/>
    <p:sldId id="356" r:id="rId18"/>
    <p:sldId id="379" r:id="rId19"/>
    <p:sldId id="370" r:id="rId20"/>
    <p:sldId id="371" r:id="rId21"/>
    <p:sldId id="360" r:id="rId22"/>
    <p:sldId id="375" r:id="rId23"/>
    <p:sldId id="368" r:id="rId24"/>
    <p:sldId id="317" r:id="rId25"/>
    <p:sldId id="322" r:id="rId26"/>
    <p:sldId id="325" r:id="rId27"/>
    <p:sldId id="318" r:id="rId28"/>
    <p:sldId id="377" r:id="rId29"/>
    <p:sldId id="327" r:id="rId30"/>
    <p:sldId id="341" r:id="rId3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5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C6FD"/>
    <a:srgbClr val="496A75"/>
    <a:srgbClr val="53737B"/>
    <a:srgbClr val="36718D"/>
    <a:srgbClr val="79AE02"/>
    <a:srgbClr val="067F9C"/>
    <a:srgbClr val="014E52"/>
    <a:srgbClr val="0C596D"/>
    <a:srgbClr val="03556D"/>
    <a:srgbClr val="145C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71" autoAdjust="0"/>
    <p:restoredTop sz="77150" autoAdjust="0"/>
  </p:normalViewPr>
  <p:slideViewPr>
    <p:cSldViewPr snapToGrid="0">
      <p:cViewPr varScale="1">
        <p:scale>
          <a:sx n="56" d="100"/>
          <a:sy n="56" d="100"/>
        </p:scale>
        <p:origin x="976" y="56"/>
      </p:cViewPr>
      <p:guideLst/>
    </p:cSldViewPr>
  </p:slideViewPr>
  <p:outlineViewPr>
    <p:cViewPr>
      <p:scale>
        <a:sx n="33" d="100"/>
        <a:sy n="33" d="100"/>
      </p:scale>
      <p:origin x="0" y="-1046"/>
    </p:cViewPr>
  </p:outlineViewPr>
  <p:notesTextViewPr>
    <p:cViewPr>
      <p:scale>
        <a:sx n="1" d="1"/>
        <a:sy n="1" d="1"/>
      </p:scale>
      <p:origin x="0" y="0"/>
    </p:cViewPr>
  </p:notesTextViewPr>
  <p:notesViewPr>
    <p:cSldViewPr snapToGrid="0">
      <p:cViewPr varScale="1">
        <p:scale>
          <a:sx n="51" d="100"/>
          <a:sy n="51" d="100"/>
        </p:scale>
        <p:origin x="2668" y="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6876A3F-4FE3-4D4F-B92F-163183850746}"/>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4516C7-1FF3-F44B-93B1-24B9AA324A7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C34C92B-6A45-864A-B429-22A9039765DA}" type="datetimeFigureOut">
              <a:rPr lang="en-US" smtClean="0"/>
              <a:t>4/24/2020</a:t>
            </a:fld>
            <a:endParaRPr lang="en-US" dirty="0"/>
          </a:p>
        </p:txBody>
      </p:sp>
      <p:sp>
        <p:nvSpPr>
          <p:cNvPr id="4" name="Footer Placeholder 3">
            <a:extLst>
              <a:ext uri="{FF2B5EF4-FFF2-40B4-BE49-F238E27FC236}">
                <a16:creationId xmlns:a16="http://schemas.microsoft.com/office/drawing/2014/main" id="{EDC6268A-8AA9-4C40-BEFB-029DF3E8113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8E928AC-AE76-324A-BA05-D16BF60C79E1}"/>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AE62C3C4-9460-4343-9283-24A378E2714B}" type="slidenum">
              <a:rPr lang="en-US" smtClean="0"/>
              <a:t>‹#›</a:t>
            </a:fld>
            <a:endParaRPr lang="en-US" dirty="0"/>
          </a:p>
        </p:txBody>
      </p:sp>
    </p:spTree>
    <p:extLst>
      <p:ext uri="{BB962C8B-B14F-4D97-AF65-F5344CB8AC3E}">
        <p14:creationId xmlns:p14="http://schemas.microsoft.com/office/powerpoint/2010/main" val="41905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noProof="0"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265FE6-BEE9-465E-9202-2D200EDE749C}" type="datetimeFigureOut">
              <a:rPr lang="en-US" noProof="0" smtClean="0"/>
              <a:t>4/24/2020</a:t>
            </a:fld>
            <a:endParaRPr lang="en-US" noProof="0"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noProof="0"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6DE8F2A-B3D4-43F2-B39B-CD77F64A1950}" type="slidenum">
              <a:rPr lang="en-US" noProof="0" smtClean="0"/>
              <a:t>‹#›</a:t>
            </a:fld>
            <a:endParaRPr lang="en-US" noProof="0" dirty="0"/>
          </a:p>
        </p:txBody>
      </p:sp>
    </p:spTree>
    <p:extLst>
      <p:ext uri="{BB962C8B-B14F-4D97-AF65-F5344CB8AC3E}">
        <p14:creationId xmlns:p14="http://schemas.microsoft.com/office/powerpoint/2010/main" val="446177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a:t>
            </a:fld>
            <a:endParaRPr lang="en-US" noProof="0" dirty="0"/>
          </a:p>
        </p:txBody>
      </p:sp>
    </p:spTree>
    <p:extLst>
      <p:ext uri="{BB962C8B-B14F-4D97-AF65-F5344CB8AC3E}">
        <p14:creationId xmlns:p14="http://schemas.microsoft.com/office/powerpoint/2010/main" val="225201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E8F2A-B3D4-43F2-B39B-CD77F64A19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761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17</a:t>
            </a:fld>
            <a:endParaRPr lang="en-US" noProof="0" dirty="0"/>
          </a:p>
        </p:txBody>
      </p:sp>
    </p:spTree>
    <p:extLst>
      <p:ext uri="{BB962C8B-B14F-4D97-AF65-F5344CB8AC3E}">
        <p14:creationId xmlns:p14="http://schemas.microsoft.com/office/powerpoint/2010/main" val="4249672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18</a:t>
            </a:fld>
            <a:endParaRPr lang="en-US" noProof="0" dirty="0"/>
          </a:p>
        </p:txBody>
      </p:sp>
    </p:spTree>
    <p:extLst>
      <p:ext uri="{BB962C8B-B14F-4D97-AF65-F5344CB8AC3E}">
        <p14:creationId xmlns:p14="http://schemas.microsoft.com/office/powerpoint/2010/main" val="181011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19</a:t>
            </a:fld>
            <a:endParaRPr lang="en-US" noProof="0" dirty="0"/>
          </a:p>
        </p:txBody>
      </p:sp>
    </p:spTree>
    <p:extLst>
      <p:ext uri="{BB962C8B-B14F-4D97-AF65-F5344CB8AC3E}">
        <p14:creationId xmlns:p14="http://schemas.microsoft.com/office/powerpoint/2010/main" val="13081651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20</a:t>
            </a:fld>
            <a:endParaRPr lang="en-US" noProof="0" dirty="0"/>
          </a:p>
        </p:txBody>
      </p:sp>
    </p:spTree>
    <p:extLst>
      <p:ext uri="{BB962C8B-B14F-4D97-AF65-F5344CB8AC3E}">
        <p14:creationId xmlns:p14="http://schemas.microsoft.com/office/powerpoint/2010/main" val="3357552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21</a:t>
            </a:fld>
            <a:endParaRPr lang="en-US" noProof="0" dirty="0"/>
          </a:p>
        </p:txBody>
      </p:sp>
    </p:spTree>
    <p:extLst>
      <p:ext uri="{BB962C8B-B14F-4D97-AF65-F5344CB8AC3E}">
        <p14:creationId xmlns:p14="http://schemas.microsoft.com/office/powerpoint/2010/main" val="3530731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24</a:t>
            </a:fld>
            <a:endParaRPr lang="en-US" noProof="0" dirty="0"/>
          </a:p>
        </p:txBody>
      </p:sp>
    </p:spTree>
    <p:extLst>
      <p:ext uri="{BB962C8B-B14F-4D97-AF65-F5344CB8AC3E}">
        <p14:creationId xmlns:p14="http://schemas.microsoft.com/office/powerpoint/2010/main" val="5737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5</a:t>
            </a:fld>
            <a:endParaRPr lang="en-US" noProof="0" dirty="0"/>
          </a:p>
        </p:txBody>
      </p:sp>
    </p:spTree>
    <p:extLst>
      <p:ext uri="{BB962C8B-B14F-4D97-AF65-F5344CB8AC3E}">
        <p14:creationId xmlns:p14="http://schemas.microsoft.com/office/powerpoint/2010/main" val="2129685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6</a:t>
            </a:fld>
            <a:endParaRPr lang="en-US" noProof="0" dirty="0"/>
          </a:p>
        </p:txBody>
      </p:sp>
    </p:spTree>
    <p:extLst>
      <p:ext uri="{BB962C8B-B14F-4D97-AF65-F5344CB8AC3E}">
        <p14:creationId xmlns:p14="http://schemas.microsoft.com/office/powerpoint/2010/main" val="1109990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7</a:t>
            </a:fld>
            <a:endParaRPr lang="en-US" noProof="0" dirty="0"/>
          </a:p>
        </p:txBody>
      </p:sp>
    </p:spTree>
    <p:extLst>
      <p:ext uri="{BB962C8B-B14F-4D97-AF65-F5344CB8AC3E}">
        <p14:creationId xmlns:p14="http://schemas.microsoft.com/office/powerpoint/2010/main" val="1152028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8</a:t>
            </a:fld>
            <a:endParaRPr lang="en-US" noProof="0" dirty="0"/>
          </a:p>
        </p:txBody>
      </p:sp>
    </p:spTree>
    <p:extLst>
      <p:ext uri="{BB962C8B-B14F-4D97-AF65-F5344CB8AC3E}">
        <p14:creationId xmlns:p14="http://schemas.microsoft.com/office/powerpoint/2010/main" val="1619688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defTabSz="931774">
              <a:defRPr/>
            </a:pPr>
            <a:fld id="{F6DE8F2A-B3D4-43F2-B39B-CD77F64A1950}" type="slidenum">
              <a:rPr lang="en-US">
                <a:solidFill>
                  <a:prstClr val="black"/>
                </a:solidFill>
                <a:latin typeface="Calibri" panose="020F0502020204030204"/>
              </a:rPr>
              <a:pPr defTabSz="931774">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83839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10</a:t>
            </a:fld>
            <a:endParaRPr lang="en-US" noProof="0" dirty="0"/>
          </a:p>
        </p:txBody>
      </p:sp>
    </p:spTree>
    <p:extLst>
      <p:ext uri="{BB962C8B-B14F-4D97-AF65-F5344CB8AC3E}">
        <p14:creationId xmlns:p14="http://schemas.microsoft.com/office/powerpoint/2010/main" val="1087548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E8F2A-B3D4-43F2-B39B-CD77F64A1950}" type="slidenum">
              <a:rPr lang="en-US" noProof="0" smtClean="0"/>
              <a:t>11</a:t>
            </a:fld>
            <a:endParaRPr lang="en-US" noProof="0" dirty="0"/>
          </a:p>
        </p:txBody>
      </p:sp>
    </p:spTree>
    <p:extLst>
      <p:ext uri="{BB962C8B-B14F-4D97-AF65-F5344CB8AC3E}">
        <p14:creationId xmlns:p14="http://schemas.microsoft.com/office/powerpoint/2010/main" val="2489493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a:defRPr/>
            </a:pPr>
            <a:fld id="{F6DE8F2A-B3D4-43F2-B39B-CD77F64A1950}" type="slidenum">
              <a:rPr lang="en-US">
                <a:solidFill>
                  <a:prstClr val="black"/>
                </a:solidFill>
                <a:latin typeface="Calibri" panose="020F0502020204030204"/>
              </a:rPr>
              <a:pPr defTabSz="931774">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89361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7048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424147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54481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2043872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3582240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Tree>
    <p:extLst>
      <p:ext uri="{BB962C8B-B14F-4D97-AF65-F5344CB8AC3E}">
        <p14:creationId xmlns:p14="http://schemas.microsoft.com/office/powerpoint/2010/main" val="2367219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9470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176424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Tree>
    <p:extLst>
      <p:ext uri="{BB962C8B-B14F-4D97-AF65-F5344CB8AC3E}">
        <p14:creationId xmlns:p14="http://schemas.microsoft.com/office/powerpoint/2010/main" val="1640996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3432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070143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Tree>
    <p:extLst>
      <p:ext uri="{BB962C8B-B14F-4D97-AF65-F5344CB8AC3E}">
        <p14:creationId xmlns:p14="http://schemas.microsoft.com/office/powerpoint/2010/main" val="3539757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Tree>
    <p:extLst>
      <p:ext uri="{BB962C8B-B14F-4D97-AF65-F5344CB8AC3E}">
        <p14:creationId xmlns:p14="http://schemas.microsoft.com/office/powerpoint/2010/main" val="734192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36" name="Picture Placeholder 35">
            <a:extLst>
              <a:ext uri="{FF2B5EF4-FFF2-40B4-BE49-F238E27FC236}">
                <a16:creationId xmlns:a16="http://schemas.microsoft.com/office/drawing/2014/main" id="{8B934246-87B1-4444-9DCA-06622CAD5507}"/>
              </a:ext>
            </a:extLst>
          </p:cNvPr>
          <p:cNvSpPr>
            <a:spLocks noGrp="1"/>
          </p:cNvSpPr>
          <p:nvPr>
            <p:ph type="pic" sz="quarter" idx="10" hasCustomPrompt="1"/>
          </p:nvPr>
        </p:nvSpPr>
        <p:spPr>
          <a:xfrm>
            <a:off x="123992" y="124953"/>
            <a:ext cx="11944014" cy="4372387"/>
          </a:xfrm>
          <a:custGeom>
            <a:avLst/>
            <a:gdLst>
              <a:gd name="connsiteX0" fmla="*/ 0 w 11944014"/>
              <a:gd name="connsiteY0" fmla="*/ 0 h 4372387"/>
              <a:gd name="connsiteX1" fmla="*/ 11944014 w 11944014"/>
              <a:gd name="connsiteY1" fmla="*/ 0 h 4372387"/>
              <a:gd name="connsiteX2" fmla="*/ 11944014 w 11944014"/>
              <a:gd name="connsiteY2" fmla="*/ 4064314 h 4372387"/>
              <a:gd name="connsiteX3" fmla="*/ 11419539 w 11944014"/>
              <a:gd name="connsiteY3" fmla="*/ 4152711 h 4372387"/>
              <a:gd name="connsiteX4" fmla="*/ 4857299 w 11944014"/>
              <a:gd name="connsiteY4" fmla="*/ 3772522 h 4372387"/>
              <a:gd name="connsiteX5" fmla="*/ 510557 w 11944014"/>
              <a:gd name="connsiteY5" fmla="*/ 3115117 h 4372387"/>
              <a:gd name="connsiteX6" fmla="*/ 0 w 11944014"/>
              <a:gd name="connsiteY6" fmla="*/ 3085767 h 437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4014" h="4372387">
                <a:moveTo>
                  <a:pt x="0" y="0"/>
                </a:moveTo>
                <a:lnTo>
                  <a:pt x="11944014" y="0"/>
                </a:lnTo>
                <a:lnTo>
                  <a:pt x="11944014" y="4064314"/>
                </a:lnTo>
                <a:lnTo>
                  <a:pt x="11419539" y="4152711"/>
                </a:lnTo>
                <a:cubicBezTo>
                  <a:pt x="10120431" y="4379826"/>
                  <a:pt x="8581267" y="4634432"/>
                  <a:pt x="4857299" y="3772522"/>
                </a:cubicBezTo>
                <a:cubicBezTo>
                  <a:pt x="3261016" y="3403063"/>
                  <a:pt x="1951876" y="3212078"/>
                  <a:pt x="510557" y="3115117"/>
                </a:cubicBezTo>
                <a:lnTo>
                  <a:pt x="0" y="3085767"/>
                </a:ln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8" name="Freeform: Shape 7">
            <a:extLst>
              <a:ext uri="{FF2B5EF4-FFF2-40B4-BE49-F238E27FC236}">
                <a16:creationId xmlns:a16="http://schemas.microsoft.com/office/drawing/2014/main" id="{1E99C6B2-05CE-48A7-8696-CEC64BE74DF5}"/>
              </a:ext>
            </a:extLst>
          </p:cNvPr>
          <p:cNvSpPr/>
          <p:nvPr userDrawn="1"/>
        </p:nvSpPr>
        <p:spPr>
          <a:xfrm>
            <a:off x="-1" y="0"/>
            <a:ext cx="12192001" cy="6858000"/>
          </a:xfrm>
          <a:custGeom>
            <a:avLst/>
            <a:gdLst>
              <a:gd name="connsiteX0" fmla="*/ 123993 w 12192001"/>
              <a:gd name="connsiteY0" fmla="*/ 123993 h 6858000"/>
              <a:gd name="connsiteX1" fmla="*/ 123993 w 12192001"/>
              <a:gd name="connsiteY1" fmla="*/ 3209760 h 6858000"/>
              <a:gd name="connsiteX2" fmla="*/ 634550 w 12192001"/>
              <a:gd name="connsiteY2" fmla="*/ 3239110 h 6858000"/>
              <a:gd name="connsiteX3" fmla="*/ 4981292 w 12192001"/>
              <a:gd name="connsiteY3" fmla="*/ 3896515 h 6858000"/>
              <a:gd name="connsiteX4" fmla="*/ 11543532 w 12192001"/>
              <a:gd name="connsiteY4" fmla="*/ 4276704 h 6858000"/>
              <a:gd name="connsiteX5" fmla="*/ 12068007 w 12192001"/>
              <a:gd name="connsiteY5" fmla="*/ 4188307 h 6858000"/>
              <a:gd name="connsiteX6" fmla="*/ 12068007 w 12192001"/>
              <a:gd name="connsiteY6" fmla="*/ 123993 h 6858000"/>
              <a:gd name="connsiteX7" fmla="*/ 0 w 12192001"/>
              <a:gd name="connsiteY7" fmla="*/ 0 h 6858000"/>
              <a:gd name="connsiteX8" fmla="*/ 12192000 w 12192001"/>
              <a:gd name="connsiteY8" fmla="*/ 0 h 6858000"/>
              <a:gd name="connsiteX9" fmla="*/ 12192000 w 12192001"/>
              <a:gd name="connsiteY9" fmla="*/ 4167393 h 6858000"/>
              <a:gd name="connsiteX10" fmla="*/ 12192001 w 12192001"/>
              <a:gd name="connsiteY10" fmla="*/ 4167393 h 6858000"/>
              <a:gd name="connsiteX11" fmla="*/ 12192001 w 12192001"/>
              <a:gd name="connsiteY11" fmla="*/ 4799849 h 6858000"/>
              <a:gd name="connsiteX12" fmla="*/ 12192001 w 12192001"/>
              <a:gd name="connsiteY12" fmla="*/ 4950491 h 6858000"/>
              <a:gd name="connsiteX13" fmla="*/ 12192001 w 12192001"/>
              <a:gd name="connsiteY13" fmla="*/ 6858000 h 6858000"/>
              <a:gd name="connsiteX14" fmla="*/ 12192000 w 12192001"/>
              <a:gd name="connsiteY14" fmla="*/ 6858000 h 6858000"/>
              <a:gd name="connsiteX15" fmla="*/ 1 w 12192001"/>
              <a:gd name="connsiteY15" fmla="*/ 6858000 h 6858000"/>
              <a:gd name="connsiteX16" fmla="*/ 0 w 12192001"/>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1" h="6858000">
                <a:moveTo>
                  <a:pt x="123993" y="123993"/>
                </a:moveTo>
                <a:lnTo>
                  <a:pt x="123993" y="3209760"/>
                </a:lnTo>
                <a:lnTo>
                  <a:pt x="634550" y="3239110"/>
                </a:lnTo>
                <a:cubicBezTo>
                  <a:pt x="2075869" y="3336071"/>
                  <a:pt x="3385009" y="3527056"/>
                  <a:pt x="4981292" y="3896515"/>
                </a:cubicBezTo>
                <a:cubicBezTo>
                  <a:pt x="8705260" y="4758425"/>
                  <a:pt x="10244424" y="4503819"/>
                  <a:pt x="11543532" y="4276704"/>
                </a:cubicBezTo>
                <a:lnTo>
                  <a:pt x="12068007" y="4188307"/>
                </a:lnTo>
                <a:lnTo>
                  <a:pt x="12068007" y="123993"/>
                </a:lnTo>
                <a:close/>
                <a:moveTo>
                  <a:pt x="0" y="0"/>
                </a:moveTo>
                <a:lnTo>
                  <a:pt x="12192000" y="0"/>
                </a:lnTo>
                <a:lnTo>
                  <a:pt x="12192000" y="4167393"/>
                </a:lnTo>
                <a:lnTo>
                  <a:pt x="12192001" y="4167393"/>
                </a:lnTo>
                <a:lnTo>
                  <a:pt x="12192001" y="4799849"/>
                </a:lnTo>
                <a:lnTo>
                  <a:pt x="12192001" y="4950491"/>
                </a:lnTo>
                <a:lnTo>
                  <a:pt x="12192001" y="6858000"/>
                </a:lnTo>
                <a:lnTo>
                  <a:pt x="12192000" y="6858000"/>
                </a:lnTo>
                <a:lnTo>
                  <a:pt x="1"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4697743"/>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3978083"/>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193019"/>
            <a:ext cx="72571" cy="2008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89810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2 with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14F9CD-0693-4A94-A67A-F71413300A64}"/>
              </a:ext>
            </a:extLst>
          </p:cNvPr>
          <p:cNvSpPr>
            <a:spLocks noGrp="1"/>
          </p:cNvSpPr>
          <p:nvPr>
            <p:ph type="pic" sz="quarter" idx="11" hasCustomPrompt="1"/>
          </p:nvPr>
        </p:nvSpPr>
        <p:spPr>
          <a:xfrm>
            <a:off x="0" y="0"/>
            <a:ext cx="12191999" cy="39624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3"/>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7B386286-CEE2-E94A-BBC0-0A3723EB14DE}"/>
              </a:ext>
            </a:extLst>
          </p:cNvPr>
          <p:cNvSpPr/>
          <p:nvPr userDrawn="1"/>
        </p:nvSpPr>
        <p:spPr>
          <a:xfrm>
            <a:off x="11008895" y="6220326"/>
            <a:ext cx="866273" cy="637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4508592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661984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205498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9306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1649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4071380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Footer Placeholder 4">
            <a:extLst>
              <a:ext uri="{FF2B5EF4-FFF2-40B4-BE49-F238E27FC236}">
                <a16:creationId xmlns:a16="http://schemas.microsoft.com/office/drawing/2014/main" id="{6BBA3C17-8AAC-4933-A7DA-CD7D3F840BEB}"/>
              </a:ext>
            </a:extLst>
          </p:cNvPr>
          <p:cNvSpPr>
            <a:spLocks noGrp="1"/>
          </p:cNvSpPr>
          <p:nvPr>
            <p:ph type="ftr" sz="quarter" idx="10"/>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024303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
        <p:nvSpPr>
          <p:cNvPr id="8"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80459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1">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D24BA90-E7BA-471E-AA13-3329EDCD80A2}"/>
              </a:ext>
            </a:extLst>
          </p:cNvPr>
          <p:cNvSpPr/>
          <p:nvPr userDrawn="1"/>
        </p:nvSpPr>
        <p:spPr>
          <a:xfrm flipV="1">
            <a:off x="-1" y="-3"/>
            <a:ext cx="12192001" cy="6858003"/>
          </a:xfrm>
          <a:custGeom>
            <a:avLst/>
            <a:gdLst>
              <a:gd name="connsiteX0" fmla="*/ 9171734 w 12192001"/>
              <a:gd name="connsiteY0" fmla="*/ 2269381 h 6858003"/>
              <a:gd name="connsiteX1" fmla="*/ 4981292 w 12192001"/>
              <a:gd name="connsiteY1" fmla="*/ 1670903 h 6858003"/>
              <a:gd name="connsiteX2" fmla="*/ 634550 w 12192001"/>
              <a:gd name="connsiteY2" fmla="*/ 1013497 h 6858003"/>
              <a:gd name="connsiteX3" fmla="*/ 123993 w 12192001"/>
              <a:gd name="connsiteY3" fmla="*/ 984148 h 6858003"/>
              <a:gd name="connsiteX4" fmla="*/ 123993 w 12192001"/>
              <a:gd name="connsiteY4" fmla="*/ 123993 h 6858003"/>
              <a:gd name="connsiteX5" fmla="*/ 12068007 w 12192001"/>
              <a:gd name="connsiteY5" fmla="*/ 123993 h 6858003"/>
              <a:gd name="connsiteX6" fmla="*/ 12068007 w 12192001"/>
              <a:gd name="connsiteY6" fmla="*/ 1962695 h 6858003"/>
              <a:gd name="connsiteX7" fmla="*/ 11543532 w 12192001"/>
              <a:gd name="connsiteY7" fmla="*/ 2051091 h 6858003"/>
              <a:gd name="connsiteX8" fmla="*/ 9171734 w 12192001"/>
              <a:gd name="connsiteY8" fmla="*/ 2269381 h 6858003"/>
              <a:gd name="connsiteX9" fmla="*/ 1 w 12192001"/>
              <a:gd name="connsiteY9" fmla="*/ 6858003 h 6858003"/>
              <a:gd name="connsiteX10" fmla="*/ 12192001 w 12192001"/>
              <a:gd name="connsiteY10" fmla="*/ 6858003 h 6858003"/>
              <a:gd name="connsiteX11" fmla="*/ 12192001 w 12192001"/>
              <a:gd name="connsiteY11" fmla="*/ 2724879 h 6858003"/>
              <a:gd name="connsiteX12" fmla="*/ 12192001 w 12192001"/>
              <a:gd name="connsiteY12" fmla="*/ 2477360 h 6858003"/>
              <a:gd name="connsiteX13" fmla="*/ 12192001 w 12192001"/>
              <a:gd name="connsiteY13" fmla="*/ 1941781 h 6858003"/>
              <a:gd name="connsiteX14" fmla="*/ 12192000 w 12192001"/>
              <a:gd name="connsiteY14" fmla="*/ 1941781 h 6858003"/>
              <a:gd name="connsiteX15" fmla="*/ 12192000 w 12192001"/>
              <a:gd name="connsiteY15" fmla="*/ 0 h 6858003"/>
              <a:gd name="connsiteX16" fmla="*/ 0 w 12192001"/>
              <a:gd name="connsiteY16" fmla="*/ 0 h 6858003"/>
              <a:gd name="connsiteX17" fmla="*/ 0 w 12192001"/>
              <a:gd name="connsiteY17" fmla="*/ 6858000 h 6858003"/>
              <a:gd name="connsiteX18" fmla="*/ 1 w 12192001"/>
              <a:gd name="connsiteY18" fmla="*/ 6858000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1" h="6858003">
                <a:moveTo>
                  <a:pt x="9171734" y="2269381"/>
                </a:moveTo>
                <a:cubicBezTo>
                  <a:pt x="8159059" y="2253684"/>
                  <a:pt x="6843276" y="2101858"/>
                  <a:pt x="4981292" y="1670903"/>
                </a:cubicBezTo>
                <a:cubicBezTo>
                  <a:pt x="3385010" y="1301444"/>
                  <a:pt x="2075869" y="1110459"/>
                  <a:pt x="634550" y="1013497"/>
                </a:cubicBezTo>
                <a:lnTo>
                  <a:pt x="123993" y="984148"/>
                </a:lnTo>
                <a:lnTo>
                  <a:pt x="123993" y="123993"/>
                </a:lnTo>
                <a:lnTo>
                  <a:pt x="12068007" y="123993"/>
                </a:lnTo>
                <a:lnTo>
                  <a:pt x="12068007" y="1962695"/>
                </a:lnTo>
                <a:lnTo>
                  <a:pt x="11543532" y="2051091"/>
                </a:lnTo>
                <a:cubicBezTo>
                  <a:pt x="10893978" y="2164649"/>
                  <a:pt x="10184410" y="2285079"/>
                  <a:pt x="9171734" y="2269381"/>
                </a:cubicBezTo>
                <a:close/>
                <a:moveTo>
                  <a:pt x="1" y="6858003"/>
                </a:moveTo>
                <a:lnTo>
                  <a:pt x="12192001" y="6858003"/>
                </a:lnTo>
                <a:lnTo>
                  <a:pt x="12192001" y="2724879"/>
                </a:lnTo>
                <a:lnTo>
                  <a:pt x="12192001" y="2477360"/>
                </a:lnTo>
                <a:lnTo>
                  <a:pt x="12192001" y="1941781"/>
                </a:lnTo>
                <a:lnTo>
                  <a:pt x="12192000" y="1941781"/>
                </a:lnTo>
                <a:lnTo>
                  <a:pt x="12192000" y="0"/>
                </a:lnTo>
                <a:lnTo>
                  <a:pt x="0" y="0"/>
                </a:lnTo>
                <a:lnTo>
                  <a:pt x="0" y="6858000"/>
                </a:lnTo>
                <a:lnTo>
                  <a:pt x="1"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Picture Placeholder 10">
            <a:extLst>
              <a:ext uri="{FF2B5EF4-FFF2-40B4-BE49-F238E27FC236}">
                <a16:creationId xmlns:a16="http://schemas.microsoft.com/office/drawing/2014/main" id="{9467520A-F508-4AA5-BBCF-30AE2B312E04}"/>
              </a:ext>
            </a:extLst>
          </p:cNvPr>
          <p:cNvSpPr>
            <a:spLocks noGrp="1"/>
          </p:cNvSpPr>
          <p:nvPr>
            <p:ph type="pic" sz="quarter" idx="13" hasCustomPrompt="1"/>
          </p:nvPr>
        </p:nvSpPr>
        <p:spPr>
          <a:xfrm>
            <a:off x="123992" y="4587876"/>
            <a:ext cx="11944014" cy="2146775"/>
          </a:xfrm>
          <a:custGeom>
            <a:avLst/>
            <a:gdLst>
              <a:gd name="connsiteX0" fmla="*/ 9047741 w 11944014"/>
              <a:gd name="connsiteY0" fmla="*/ 1387 h 2146775"/>
              <a:gd name="connsiteX1" fmla="*/ 11419539 w 11944014"/>
              <a:gd name="connsiteY1" fmla="*/ 219677 h 2146775"/>
              <a:gd name="connsiteX2" fmla="*/ 11944014 w 11944014"/>
              <a:gd name="connsiteY2" fmla="*/ 308073 h 2146775"/>
              <a:gd name="connsiteX3" fmla="*/ 11944014 w 11944014"/>
              <a:gd name="connsiteY3" fmla="*/ 2146775 h 2146775"/>
              <a:gd name="connsiteX4" fmla="*/ 0 w 11944014"/>
              <a:gd name="connsiteY4" fmla="*/ 2146775 h 2146775"/>
              <a:gd name="connsiteX5" fmla="*/ 0 w 11944014"/>
              <a:gd name="connsiteY5" fmla="*/ 1286620 h 2146775"/>
              <a:gd name="connsiteX6" fmla="*/ 510557 w 11944014"/>
              <a:gd name="connsiteY6" fmla="*/ 1257271 h 2146775"/>
              <a:gd name="connsiteX7" fmla="*/ 4857299 w 11944014"/>
              <a:gd name="connsiteY7" fmla="*/ 599865 h 2146775"/>
              <a:gd name="connsiteX8" fmla="*/ 9047741 w 11944014"/>
              <a:gd name="connsiteY8" fmla="*/ 1387 h 214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44014" h="2146775">
                <a:moveTo>
                  <a:pt x="9047741" y="1387"/>
                </a:moveTo>
                <a:cubicBezTo>
                  <a:pt x="10060417" y="-14311"/>
                  <a:pt x="10769985" y="106119"/>
                  <a:pt x="11419539" y="219677"/>
                </a:cubicBezTo>
                <a:lnTo>
                  <a:pt x="11944014" y="308073"/>
                </a:lnTo>
                <a:lnTo>
                  <a:pt x="11944014" y="2146775"/>
                </a:lnTo>
                <a:lnTo>
                  <a:pt x="0" y="2146775"/>
                </a:lnTo>
                <a:lnTo>
                  <a:pt x="0" y="1286620"/>
                </a:lnTo>
                <a:lnTo>
                  <a:pt x="510557" y="1257271"/>
                </a:lnTo>
                <a:cubicBezTo>
                  <a:pt x="1951876" y="1160309"/>
                  <a:pt x="3261017" y="969324"/>
                  <a:pt x="4857299" y="599865"/>
                </a:cubicBezTo>
                <a:cubicBezTo>
                  <a:pt x="6719283" y="168910"/>
                  <a:pt x="8035066" y="17084"/>
                  <a:pt x="9047741" y="1387"/>
                </a:cubicBezTo>
                <a:close/>
              </a:path>
            </a:pathLst>
          </a:custGeom>
          <a:solidFill>
            <a:schemeClr val="bg1">
              <a:lumMod val="95000"/>
            </a:schemeClr>
          </a:solidFill>
        </p:spPr>
        <p:txBody>
          <a:bodyPr vert="horz" wrap="square" lIns="91440" tIns="45720" rIns="91440" bIns="45720" rtlCol="0" anchor="ctr" anchorCtr="1">
            <a:noAutofit/>
          </a:bodyPr>
          <a:lstStyle>
            <a:lvl1pPr marL="0" indent="0">
              <a:buNone/>
              <a:defRPr lang="en-GB" sz="1800" dirty="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839139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9784080"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9784080" cy="1737360"/>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5" name="Rectangle 14">
            <a:extLst>
              <a:ext uri="{FF2B5EF4-FFF2-40B4-BE49-F238E27FC236}">
                <a16:creationId xmlns:a16="http://schemas.microsoft.com/office/drawing/2014/main" id="{05951AB2-D568-4A7E-9408-FADC8BED4119}"/>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152101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
        <p:nvSpPr>
          <p:cNvPr id="1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8689564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alf Page Photo + Text">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679784BB-7CDD-484B-8F47-9CF1D79993F5}"/>
              </a:ext>
            </a:extLst>
          </p:cNvPr>
          <p:cNvSpPr>
            <a:spLocks noGrp="1"/>
          </p:cNvSpPr>
          <p:nvPr>
            <p:ph type="pic" sz="quarter" idx="13" hasCustomPrompt="1"/>
          </p:nvPr>
        </p:nvSpPr>
        <p:spPr>
          <a:xfrm>
            <a:off x="6299200" y="0"/>
            <a:ext cx="58928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493776"/>
            <a:ext cx="5170715" cy="1089529"/>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499" y="2061165"/>
            <a:ext cx="5045529"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499" y="2708227"/>
            <a:ext cx="5045529"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Rectangle 7">
            <a:extLst>
              <a:ext uri="{FF2B5EF4-FFF2-40B4-BE49-F238E27FC236}">
                <a16:creationId xmlns:a16="http://schemas.microsoft.com/office/drawing/2014/main" id="{1E6A75B6-7B4E-496F-A846-0FFBB6E1D164}"/>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Slide Number Placeholder 5">
            <a:extLst>
              <a:ext uri="{FF2B5EF4-FFF2-40B4-BE49-F238E27FC236}">
                <a16:creationId xmlns:a16="http://schemas.microsoft.com/office/drawing/2014/main" id="{7648ACB4-9C22-4636-800F-578055A5BC10}"/>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13"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166308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lowchart: Document 3">
            <a:extLst>
              <a:ext uri="{FF2B5EF4-FFF2-40B4-BE49-F238E27FC236}">
                <a16:creationId xmlns:a16="http://schemas.microsoft.com/office/drawing/2014/main" id="{D5C833BC-89A8-4D28-9D63-F45F14D694BF}"/>
              </a:ext>
            </a:extLst>
          </p:cNvPr>
          <p:cNvSpPr/>
          <p:nvPr userDrawn="1"/>
        </p:nvSpPr>
        <p:spPr>
          <a:xfrm flipH="1">
            <a:off x="123987" y="124955"/>
            <a:ext cx="11953415" cy="440800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17" h="24785">
                <a:moveTo>
                  <a:pt x="17" y="0"/>
                </a:moveTo>
                <a:lnTo>
                  <a:pt x="21617" y="0"/>
                </a:lnTo>
                <a:lnTo>
                  <a:pt x="21617" y="17322"/>
                </a:lnTo>
                <a:cubicBezTo>
                  <a:pt x="10919" y="19230"/>
                  <a:pt x="10221" y="28798"/>
                  <a:pt x="0" y="22875"/>
                </a:cubicBezTo>
                <a:cubicBezTo>
                  <a:pt x="6" y="15250"/>
                  <a:pt x="11" y="7625"/>
                  <a:pt x="1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3" name="Subtitle 2">
            <a:extLst>
              <a:ext uri="{FF2B5EF4-FFF2-40B4-BE49-F238E27FC236}">
                <a16:creationId xmlns:a16="http://schemas.microsoft.com/office/drawing/2014/main" id="{FA174F0C-3444-43F9-9DFF-354C44272A65}"/>
              </a:ext>
            </a:extLst>
          </p:cNvPr>
          <p:cNvSpPr>
            <a:spLocks noGrp="1"/>
          </p:cNvSpPr>
          <p:nvPr>
            <p:ph type="subTitle" idx="1" hasCustomPrompt="1"/>
          </p:nvPr>
        </p:nvSpPr>
        <p:spPr>
          <a:xfrm>
            <a:off x="694871" y="5603181"/>
            <a:ext cx="9144000" cy="341632"/>
          </a:xfrm>
        </p:spPr>
        <p:txBody>
          <a:bodyPr vert="horz" lIns="91440" tIns="45720" rIns="91440" bIns="45720" rtlCol="0">
            <a:spAutoFit/>
          </a:bodyPr>
          <a:lstStyle>
            <a:lvl1pPr marL="0" indent="0">
              <a:buNone/>
              <a:defRPr lang="en-GB" sz="1800" dirty="0">
                <a:solidFill>
                  <a:schemeClr val="accent2">
                    <a:lumMod val="50000"/>
                  </a:schemeClr>
                </a:solidFill>
                <a:latin typeface="+mn-lt"/>
              </a:defRPr>
            </a:lvl1pPr>
          </a:lstStyle>
          <a:p>
            <a:pPr marL="228600" lvl="0" indent="-228600"/>
            <a:r>
              <a:rPr lang="en-US" noProof="0"/>
              <a:t>Subtitle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10607040" cy="701731"/>
          </a:xfrm>
        </p:spPr>
        <p:txBody>
          <a:bodyPr vert="horz" lIns="91440" tIns="45720" rIns="91440" bIns="45720" rtlCol="0" anchor="b">
            <a:spAutoFit/>
          </a:bodyPr>
          <a:lstStyle>
            <a:lvl1pPr>
              <a:defRPr lang="en-GB" sz="4400" b="1" dirty="0">
                <a:solidFill>
                  <a:schemeClr val="tx1">
                    <a:lumMod val="75000"/>
                    <a:lumOff val="25000"/>
                  </a:schemeClr>
                </a:solidFill>
                <a:latin typeface="+mj-lt"/>
              </a:defRPr>
            </a:lvl1pPr>
          </a:lstStyle>
          <a:p>
            <a:pPr marL="0" lvl="0"/>
            <a:r>
              <a:rPr lang="en-US" noProof="0"/>
              <a:t>Title</a:t>
            </a:r>
          </a:p>
        </p:txBody>
      </p:sp>
      <p:sp>
        <p:nvSpPr>
          <p:cNvPr id="11" name="Rectangle 10">
            <a:extLst>
              <a:ext uri="{FF2B5EF4-FFF2-40B4-BE49-F238E27FC236}">
                <a16:creationId xmlns:a16="http://schemas.microsoft.com/office/drawing/2014/main" id="{45C25376-E6F9-4E5A-A81D-E7FA342FB230}"/>
              </a:ext>
            </a:extLst>
          </p:cNvPr>
          <p:cNvSpPr/>
          <p:nvPr userDrawn="1"/>
        </p:nvSpPr>
        <p:spPr>
          <a:xfrm>
            <a:off x="435429" y="4726452"/>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52796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Flowchart: Document 3">
            <a:extLst>
              <a:ext uri="{FF2B5EF4-FFF2-40B4-BE49-F238E27FC236}">
                <a16:creationId xmlns:a16="http://schemas.microsoft.com/office/drawing/2014/main" id="{7F75D8AF-79DE-4E2B-A15F-8EC66948BC31}"/>
              </a:ext>
            </a:extLst>
          </p:cNvPr>
          <p:cNvSpPr/>
          <p:nvPr userDrawn="1"/>
        </p:nvSpPr>
        <p:spPr>
          <a:xfrm flipH="1" flipV="1">
            <a:off x="114590" y="4581492"/>
            <a:ext cx="11962815" cy="2152681"/>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17 w 21617"/>
              <a:gd name="connsiteY0" fmla="*/ 0 h 23765"/>
              <a:gd name="connsiteX1" fmla="*/ 21617 w 21617"/>
              <a:gd name="connsiteY1" fmla="*/ 0 h 23765"/>
              <a:gd name="connsiteX2" fmla="*/ 21617 w 21617"/>
              <a:gd name="connsiteY2" fmla="*/ 17322 h 23765"/>
              <a:gd name="connsiteX3" fmla="*/ 0 w 21617"/>
              <a:gd name="connsiteY3" fmla="*/ 22875 h 23765"/>
              <a:gd name="connsiteX4" fmla="*/ 17 w 21617"/>
              <a:gd name="connsiteY4" fmla="*/ 0 h 23765"/>
              <a:gd name="connsiteX0" fmla="*/ 17 w 21617"/>
              <a:gd name="connsiteY0" fmla="*/ 0 h 24368"/>
              <a:gd name="connsiteX1" fmla="*/ 21617 w 21617"/>
              <a:gd name="connsiteY1" fmla="*/ 0 h 24368"/>
              <a:gd name="connsiteX2" fmla="*/ 21617 w 21617"/>
              <a:gd name="connsiteY2" fmla="*/ 17322 h 24368"/>
              <a:gd name="connsiteX3" fmla="*/ 0 w 21617"/>
              <a:gd name="connsiteY3" fmla="*/ 22875 h 24368"/>
              <a:gd name="connsiteX4" fmla="*/ 17 w 21617"/>
              <a:gd name="connsiteY4" fmla="*/ 0 h 24368"/>
              <a:gd name="connsiteX0" fmla="*/ 17 w 21617"/>
              <a:gd name="connsiteY0" fmla="*/ 0 h 24514"/>
              <a:gd name="connsiteX1" fmla="*/ 21617 w 21617"/>
              <a:gd name="connsiteY1" fmla="*/ 0 h 24514"/>
              <a:gd name="connsiteX2" fmla="*/ 21617 w 21617"/>
              <a:gd name="connsiteY2" fmla="*/ 17322 h 24514"/>
              <a:gd name="connsiteX3" fmla="*/ 0 w 21617"/>
              <a:gd name="connsiteY3" fmla="*/ 22875 h 24514"/>
              <a:gd name="connsiteX4" fmla="*/ 17 w 21617"/>
              <a:gd name="connsiteY4" fmla="*/ 0 h 24514"/>
              <a:gd name="connsiteX0" fmla="*/ 17 w 21617"/>
              <a:gd name="connsiteY0" fmla="*/ 0 h 24569"/>
              <a:gd name="connsiteX1" fmla="*/ 21617 w 21617"/>
              <a:gd name="connsiteY1" fmla="*/ 0 h 24569"/>
              <a:gd name="connsiteX2" fmla="*/ 21617 w 21617"/>
              <a:gd name="connsiteY2" fmla="*/ 17322 h 24569"/>
              <a:gd name="connsiteX3" fmla="*/ 0 w 21617"/>
              <a:gd name="connsiteY3" fmla="*/ 22875 h 24569"/>
              <a:gd name="connsiteX4" fmla="*/ 17 w 21617"/>
              <a:gd name="connsiteY4" fmla="*/ 0 h 24569"/>
              <a:gd name="connsiteX0" fmla="*/ 17 w 21617"/>
              <a:gd name="connsiteY0" fmla="*/ 0 h 24698"/>
              <a:gd name="connsiteX1" fmla="*/ 21617 w 21617"/>
              <a:gd name="connsiteY1" fmla="*/ 0 h 24698"/>
              <a:gd name="connsiteX2" fmla="*/ 21617 w 21617"/>
              <a:gd name="connsiteY2" fmla="*/ 17322 h 24698"/>
              <a:gd name="connsiteX3" fmla="*/ 0 w 21617"/>
              <a:gd name="connsiteY3" fmla="*/ 22875 h 24698"/>
              <a:gd name="connsiteX4" fmla="*/ 17 w 21617"/>
              <a:gd name="connsiteY4" fmla="*/ 0 h 24698"/>
              <a:gd name="connsiteX0" fmla="*/ 17 w 21617"/>
              <a:gd name="connsiteY0" fmla="*/ 0 h 24785"/>
              <a:gd name="connsiteX1" fmla="*/ 21617 w 21617"/>
              <a:gd name="connsiteY1" fmla="*/ 0 h 24785"/>
              <a:gd name="connsiteX2" fmla="*/ 21617 w 21617"/>
              <a:gd name="connsiteY2" fmla="*/ 17322 h 24785"/>
              <a:gd name="connsiteX3" fmla="*/ 0 w 21617"/>
              <a:gd name="connsiteY3" fmla="*/ 22875 h 24785"/>
              <a:gd name="connsiteX4" fmla="*/ 17 w 21617"/>
              <a:gd name="connsiteY4" fmla="*/ 0 h 24785"/>
              <a:gd name="connsiteX0" fmla="*/ 34 w 21634"/>
              <a:gd name="connsiteY0" fmla="*/ 0 h 36778"/>
              <a:gd name="connsiteX1" fmla="*/ 21634 w 21634"/>
              <a:gd name="connsiteY1" fmla="*/ 0 h 36778"/>
              <a:gd name="connsiteX2" fmla="*/ 21634 w 21634"/>
              <a:gd name="connsiteY2" fmla="*/ 17322 h 36778"/>
              <a:gd name="connsiteX3" fmla="*/ 0 w 21634"/>
              <a:gd name="connsiteY3" fmla="*/ 35787 h 36778"/>
              <a:gd name="connsiteX4" fmla="*/ 34 w 21634"/>
              <a:gd name="connsiteY4" fmla="*/ 0 h 36778"/>
              <a:gd name="connsiteX0" fmla="*/ 34 w 21634"/>
              <a:gd name="connsiteY0" fmla="*/ 0 h 41874"/>
              <a:gd name="connsiteX1" fmla="*/ 21634 w 21634"/>
              <a:gd name="connsiteY1" fmla="*/ 0 h 41874"/>
              <a:gd name="connsiteX2" fmla="*/ 21634 w 21634"/>
              <a:gd name="connsiteY2" fmla="*/ 17322 h 41874"/>
              <a:gd name="connsiteX3" fmla="*/ 0 w 21634"/>
              <a:gd name="connsiteY3" fmla="*/ 35787 h 41874"/>
              <a:gd name="connsiteX4" fmla="*/ 34 w 21634"/>
              <a:gd name="connsiteY4" fmla="*/ 0 h 41874"/>
              <a:gd name="connsiteX0" fmla="*/ 34 w 21634"/>
              <a:gd name="connsiteY0" fmla="*/ 0 h 42123"/>
              <a:gd name="connsiteX1" fmla="*/ 21634 w 21634"/>
              <a:gd name="connsiteY1" fmla="*/ 0 h 42123"/>
              <a:gd name="connsiteX2" fmla="*/ 21634 w 21634"/>
              <a:gd name="connsiteY2" fmla="*/ 17322 h 42123"/>
              <a:gd name="connsiteX3" fmla="*/ 0 w 21634"/>
              <a:gd name="connsiteY3" fmla="*/ 35787 h 42123"/>
              <a:gd name="connsiteX4" fmla="*/ 34 w 21634"/>
              <a:gd name="connsiteY4" fmla="*/ 0 h 4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4" h="42123">
                <a:moveTo>
                  <a:pt x="34" y="0"/>
                </a:moveTo>
                <a:lnTo>
                  <a:pt x="21634" y="0"/>
                </a:lnTo>
                <a:lnTo>
                  <a:pt x="21634" y="17322"/>
                </a:lnTo>
                <a:cubicBezTo>
                  <a:pt x="10970" y="21444"/>
                  <a:pt x="9198" y="56098"/>
                  <a:pt x="0" y="35787"/>
                </a:cubicBezTo>
                <a:cubicBezTo>
                  <a:pt x="6" y="28162"/>
                  <a:pt x="28" y="7625"/>
                  <a:pt x="34"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1611383"/>
            <a:ext cx="9666514" cy="746846"/>
          </a:xfrm>
        </p:spPr>
        <p:txBody>
          <a:bodyPr anchor="t">
            <a:noAutofit/>
          </a:bodyPr>
          <a:lstStyle>
            <a:lvl1pPr>
              <a:defRPr sz="4800" spc="-150">
                <a:solidFill>
                  <a:schemeClr val="tx1">
                    <a:lumMod val="75000"/>
                    <a:lumOff val="25000"/>
                  </a:schemeClr>
                </a:solidFill>
              </a:defRPr>
            </a:lvl1pPr>
          </a:lstStyle>
          <a:p>
            <a:r>
              <a:rPr lang="en-US" noProof="0"/>
              <a:t>Section Header 1</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2464424"/>
            <a:ext cx="9666514" cy="221599"/>
          </a:xfrm>
        </p:spPr>
        <p:txBody>
          <a:bodyPr tIns="0" bIns="0">
            <a:spAutoFit/>
          </a:bodyPr>
          <a:lstStyle>
            <a:lvl1pPr marL="0" indent="0">
              <a:buNone/>
              <a:defRPr sz="16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13" name="Rectangle 12">
            <a:extLst>
              <a:ext uri="{FF2B5EF4-FFF2-40B4-BE49-F238E27FC236}">
                <a16:creationId xmlns:a16="http://schemas.microsoft.com/office/drawing/2014/main" id="{560C8850-C2CD-4E0B-AA6F-6B884EB94B4B}"/>
              </a:ext>
            </a:extLst>
          </p:cNvPr>
          <p:cNvSpPr/>
          <p:nvPr userDrawn="1"/>
        </p:nvSpPr>
        <p:spPr>
          <a:xfrm>
            <a:off x="435429" y="1532049"/>
            <a:ext cx="72571"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80D3D7B7-CDD7-4664-B2D8-6F60FEAEAC45}"/>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9E81145E-5F17-4CB6-9E17-ECF3BB38DE75}"/>
              </a:ext>
            </a:extLst>
          </p:cNvPr>
          <p:cNvSpPr txBox="1">
            <a:spLocks/>
          </p:cNvSpPr>
          <p:nvPr userDrawn="1"/>
        </p:nvSpPr>
        <p:spPr>
          <a:xfrm>
            <a:off x="11360016" y="6369050"/>
            <a:ext cx="335909" cy="365125"/>
          </a:xfrm>
          <a:prstGeom prst="rect">
            <a:avLst/>
          </a:prstGeom>
          <a:solidFill>
            <a:schemeClr val="bg1">
              <a:lumMod val="85000"/>
            </a:schemeClr>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tx1"/>
                </a:solidFill>
              </a:rPr>
              <a:pPr/>
              <a:t>‹#›</a:t>
            </a:fld>
            <a:endParaRPr lang="en-US" b="1" noProof="0" dirty="0">
              <a:solidFill>
                <a:schemeClr val="tx1"/>
              </a:solidFill>
            </a:endParaRP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293481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1" name="Content Placeholder 2">
            <a:extLst>
              <a:ext uri="{FF2B5EF4-FFF2-40B4-BE49-F238E27FC236}">
                <a16:creationId xmlns:a16="http://schemas.microsoft.com/office/drawing/2014/main" id="{758E3AAF-44AA-41E0-AE18-8B461598AD07}"/>
              </a:ext>
            </a:extLst>
          </p:cNvPr>
          <p:cNvSpPr>
            <a:spLocks noGrp="1"/>
          </p:cNvSpPr>
          <p:nvPr>
            <p:ph sz="half" idx="1" hasCustomPrompt="1"/>
          </p:nvPr>
        </p:nvSpPr>
        <p:spPr>
          <a:xfrm>
            <a:off x="446314" y="1825625"/>
            <a:ext cx="5306787"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Content Placeholder 3">
            <a:extLst>
              <a:ext uri="{FF2B5EF4-FFF2-40B4-BE49-F238E27FC236}">
                <a16:creationId xmlns:a16="http://schemas.microsoft.com/office/drawing/2014/main" id="{FC1B8B60-5429-4EF9-93D0-2CCCF562B916}"/>
              </a:ext>
            </a:extLst>
          </p:cNvPr>
          <p:cNvSpPr>
            <a:spLocks noGrp="1"/>
          </p:cNvSpPr>
          <p:nvPr>
            <p:ph sz="half" idx="2" hasCustomPrompt="1"/>
          </p:nvPr>
        </p:nvSpPr>
        <p:spPr>
          <a:xfrm>
            <a:off x="64389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061112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6" name="Content Placeholder 2">
            <a:extLst>
              <a:ext uri="{FF2B5EF4-FFF2-40B4-BE49-F238E27FC236}">
                <a16:creationId xmlns:a16="http://schemas.microsoft.com/office/drawing/2014/main" id="{B43535EE-90E2-422C-B7AC-4D346E8D6E04}"/>
              </a:ext>
            </a:extLst>
          </p:cNvPr>
          <p:cNvSpPr>
            <a:spLocks noGrp="1"/>
          </p:cNvSpPr>
          <p:nvPr>
            <p:ph idx="1" hasCustomPrompt="1"/>
          </p:nvPr>
        </p:nvSpPr>
        <p:spPr>
          <a:xfrm>
            <a:off x="5183188" y="500215"/>
            <a:ext cx="6172200" cy="5368773"/>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7511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a:xfrm>
            <a:off x="839788" y="734043"/>
            <a:ext cx="3932237" cy="1089529"/>
          </a:xfrm>
        </p:spPr>
        <p:txBody>
          <a:bodyPr/>
          <a:lstStyle/>
          <a:p>
            <a:r>
              <a:rPr lang="en-US" noProof="0"/>
              <a:t>Click to edit Master title style</a:t>
            </a:r>
          </a:p>
        </p:txBody>
      </p:sp>
      <p:sp>
        <p:nvSpPr>
          <p:cNvPr id="15" name="Text Placeholder 3">
            <a:extLst>
              <a:ext uri="{FF2B5EF4-FFF2-40B4-BE49-F238E27FC236}">
                <a16:creationId xmlns:a16="http://schemas.microsoft.com/office/drawing/2014/main" id="{9B6692B7-0F8A-4381-96B4-5F358BFD1E90}"/>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1" name="Picture Placeholder 2">
            <a:extLst>
              <a:ext uri="{FF2B5EF4-FFF2-40B4-BE49-F238E27FC236}">
                <a16:creationId xmlns:a16="http://schemas.microsoft.com/office/drawing/2014/main" id="{131CB29F-0BE0-476F-B57A-7638E9BFAE76}"/>
              </a:ext>
            </a:extLst>
          </p:cNvPr>
          <p:cNvSpPr>
            <a:spLocks noGrp="1"/>
          </p:cNvSpPr>
          <p:nvPr>
            <p:ph type="pic" idx="1"/>
          </p:nvPr>
        </p:nvSpPr>
        <p:spPr>
          <a:xfrm>
            <a:off x="5183188" y="500215"/>
            <a:ext cx="6172200" cy="536877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10"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3484723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36575665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6C0F6-F728-4FF0-A7F3-F6AECCD35B33}"/>
              </a:ext>
            </a:extLst>
          </p:cNvPr>
          <p:cNvSpPr>
            <a:spLocks noGrp="1"/>
          </p:cNvSpPr>
          <p:nvPr>
            <p:ph type="pic" sz="quarter" idx="13" hasCustomPrompt="1"/>
          </p:nvPr>
        </p:nvSpPr>
        <p:spPr>
          <a:xfrm>
            <a:off x="120650" y="136525"/>
            <a:ext cx="11950700" cy="6584951"/>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7" name="Text Placeholder 6">
            <a:extLst>
              <a:ext uri="{FF2B5EF4-FFF2-40B4-BE49-F238E27FC236}">
                <a16:creationId xmlns:a16="http://schemas.microsoft.com/office/drawing/2014/main" id="{E4DAD220-8CE3-4FF4-957A-1E24442C6565}"/>
              </a:ext>
            </a:extLst>
          </p:cNvPr>
          <p:cNvSpPr>
            <a:spLocks noGrp="1"/>
          </p:cNvSpPr>
          <p:nvPr>
            <p:ph type="body" sz="quarter" idx="14" hasCustomPrompt="1"/>
          </p:nvPr>
        </p:nvSpPr>
        <p:spPr>
          <a:xfrm>
            <a:off x="1587500" y="4022725"/>
            <a:ext cx="10033000" cy="1236236"/>
          </a:xfrm>
          <a:solidFill>
            <a:schemeClr val="tx1">
              <a:alpha val="68000"/>
            </a:schemeClr>
          </a:solidFill>
        </p:spPr>
        <p:txBody>
          <a:bodyPr lIns="274320" tIns="274320" rIns="274320" bIns="274320" anchor="ctr">
            <a:spAutoFit/>
          </a:bodyPr>
          <a:lstStyle>
            <a:lvl1pPr marL="0" indent="0">
              <a:lnSpc>
                <a:spcPct val="100000"/>
              </a:lnSpc>
              <a:buNone/>
              <a:defRPr sz="1800" b="0">
                <a:solidFill>
                  <a:schemeClr val="bg1"/>
                </a:solidFill>
              </a:defRPr>
            </a:lvl1pPr>
          </a:lstStyle>
          <a:p>
            <a:pPr lvl="0"/>
            <a:r>
              <a:rPr lang="en-US" noProof="0"/>
              <a:t>Edit Master text styles</a:t>
            </a:r>
          </a:p>
          <a:p>
            <a:pPr lvl="0"/>
            <a:endParaRPr lang="en-US" noProof="0"/>
          </a:p>
        </p:txBody>
      </p:sp>
      <p:sp>
        <p:nvSpPr>
          <p:cNvPr id="8" name="Text Placeholder 6">
            <a:extLst>
              <a:ext uri="{FF2B5EF4-FFF2-40B4-BE49-F238E27FC236}">
                <a16:creationId xmlns:a16="http://schemas.microsoft.com/office/drawing/2014/main" id="{58FDDD78-44AA-4B92-90B8-DFC56D688C50}"/>
              </a:ext>
            </a:extLst>
          </p:cNvPr>
          <p:cNvSpPr>
            <a:spLocks noGrp="1"/>
          </p:cNvSpPr>
          <p:nvPr>
            <p:ph type="body" sz="quarter" idx="15" hasCustomPrompt="1"/>
          </p:nvPr>
        </p:nvSpPr>
        <p:spPr>
          <a:xfrm>
            <a:off x="336550" y="3269342"/>
            <a:ext cx="1155366" cy="2576090"/>
          </a:xfrm>
          <a:noFill/>
        </p:spPr>
        <p:txBody>
          <a:bodyPr wrap="square" lIns="182880" tIns="182880" rIns="182880" bIns="91440">
            <a:spAutoFit/>
          </a:bodyPr>
          <a:lstStyle>
            <a:lvl1pPr marL="0" indent="0">
              <a:buNone/>
              <a:defRPr sz="16600" b="1">
                <a:solidFill>
                  <a:schemeClr val="bg1"/>
                </a:solidFill>
                <a:latin typeface="Arial" panose="020B0604020202020204" pitchFamily="34" charset="0"/>
                <a:cs typeface="Arial" panose="020B0604020202020204" pitchFamily="34" charset="0"/>
              </a:defRPr>
            </a:lvl1pPr>
          </a:lstStyle>
          <a:p>
            <a:pPr lvl="0"/>
            <a:r>
              <a:rPr lang="en-US" noProof="0"/>
              <a:t>“</a:t>
            </a:r>
          </a:p>
        </p:txBody>
      </p:sp>
      <p:sp>
        <p:nvSpPr>
          <p:cNvPr id="9" name="Frame 8">
            <a:extLst>
              <a:ext uri="{FF2B5EF4-FFF2-40B4-BE49-F238E27FC236}">
                <a16:creationId xmlns:a16="http://schemas.microsoft.com/office/drawing/2014/main" id="{0283712C-6C33-4303-985C-6493AAFAF40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0" name="Rectangle 9">
            <a:extLst>
              <a:ext uri="{FF2B5EF4-FFF2-40B4-BE49-F238E27FC236}">
                <a16:creationId xmlns:a16="http://schemas.microsoft.com/office/drawing/2014/main" id="{5793B617-BDEC-4471-BF16-3ADF8D92DD69}"/>
              </a:ext>
            </a:extLst>
          </p:cNvPr>
          <p:cNvSpPr/>
          <p:nvPr userDrawn="1"/>
        </p:nvSpPr>
        <p:spPr>
          <a:xfrm>
            <a:off x="11360016" y="6369050"/>
            <a:ext cx="335909" cy="4889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1" name="Slide Number Placeholder 5">
            <a:extLst>
              <a:ext uri="{FF2B5EF4-FFF2-40B4-BE49-F238E27FC236}">
                <a16:creationId xmlns:a16="http://schemas.microsoft.com/office/drawing/2014/main" id="{33D238BD-C38B-4BEB-92A5-657AAB9C5351}"/>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2" name="Title 1">
            <a:extLst>
              <a:ext uri="{FF2B5EF4-FFF2-40B4-BE49-F238E27FC236}">
                <a16:creationId xmlns:a16="http://schemas.microsoft.com/office/drawing/2014/main" id="{50E81040-AE93-4763-96F3-062F0F2D8F14}"/>
              </a:ext>
            </a:extLst>
          </p:cNvPr>
          <p:cNvSpPr>
            <a:spLocks noGrp="1"/>
          </p:cNvSpPr>
          <p:nvPr>
            <p:ph type="title"/>
          </p:nvPr>
        </p:nvSpPr>
        <p:spPr/>
        <p:txBody>
          <a:bodyPr/>
          <a:lstStyle/>
          <a:p>
            <a:r>
              <a:rPr lang="en-US" noProof="0"/>
              <a:t>Click to edit Master title style</a:t>
            </a:r>
          </a:p>
        </p:txBody>
      </p:sp>
      <p:sp>
        <p:nvSpPr>
          <p:cNvPr id="12"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1313662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2">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A836EFBB-5449-47CB-96D6-CB08287F755D}"/>
              </a:ext>
            </a:extLst>
          </p:cNvPr>
          <p:cNvSpPr>
            <a:spLocks noGrp="1"/>
          </p:cNvSpPr>
          <p:nvPr>
            <p:ph type="pic" sz="quarter" idx="11" hasCustomPrompt="1"/>
          </p:nvPr>
        </p:nvSpPr>
        <p:spPr>
          <a:xfrm>
            <a:off x="0" y="0"/>
            <a:ext cx="12191999"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dirty="0">
                <a:solidFill>
                  <a:schemeClr val="tx1"/>
                </a:solidFill>
              </a:defRPr>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696686" y="3860800"/>
            <a:ext cx="9666514" cy="1686720"/>
          </a:xfrm>
        </p:spPr>
        <p:txBody>
          <a:bodyPr anchor="b">
            <a:noAutofit/>
          </a:bodyPr>
          <a:lstStyle>
            <a:lvl1pPr>
              <a:defRPr sz="4800" spc="-150">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696686" y="5610170"/>
            <a:ext cx="9666514" cy="221599"/>
          </a:xfrm>
        </p:spPr>
        <p:txBody>
          <a:bodyPr tIns="0" bIns="0">
            <a:spAutoFit/>
          </a:bodyPr>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Subtitle</a:t>
            </a:r>
          </a:p>
        </p:txBody>
      </p:sp>
      <p:sp>
        <p:nvSpPr>
          <p:cNvPr id="8" name="Rectangle 7">
            <a:extLst>
              <a:ext uri="{FF2B5EF4-FFF2-40B4-BE49-F238E27FC236}">
                <a16:creationId xmlns:a16="http://schemas.microsoft.com/office/drawing/2014/main" id="{5B68A07C-35C9-40A7-8487-9EAD314C595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Slide Number Placeholder 5">
            <a:extLst>
              <a:ext uri="{FF2B5EF4-FFF2-40B4-BE49-F238E27FC236}">
                <a16:creationId xmlns:a16="http://schemas.microsoft.com/office/drawing/2014/main" id="{CE9143E8-1B27-4F08-9F20-BE30B14AC24E}"/>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1547055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C719AD2-39D2-425C-90E5-8FD2D783ADDF}"/>
              </a:ext>
            </a:extLst>
          </p:cNvPr>
          <p:cNvSpPr>
            <a:spLocks noGrp="1"/>
          </p:cNvSpPr>
          <p:nvPr>
            <p:ph type="pic" sz="quarter" idx="13" hasCustomPrompt="1"/>
          </p:nvPr>
        </p:nvSpPr>
        <p:spPr>
          <a:xfrm>
            <a:off x="0" y="0"/>
            <a:ext cx="12192000" cy="6858000"/>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2" name="Title 1">
            <a:extLst>
              <a:ext uri="{FF2B5EF4-FFF2-40B4-BE49-F238E27FC236}">
                <a16:creationId xmlns:a16="http://schemas.microsoft.com/office/drawing/2014/main" id="{0E11612A-63A3-4175-9F77-FA03CCD38D4B}"/>
              </a:ext>
            </a:extLst>
          </p:cNvPr>
          <p:cNvSpPr>
            <a:spLocks noGrp="1"/>
          </p:cNvSpPr>
          <p:nvPr>
            <p:ph type="ctrTitle" hasCustomPrompt="1"/>
          </p:nvPr>
        </p:nvSpPr>
        <p:spPr>
          <a:xfrm>
            <a:off x="694871" y="4901450"/>
            <a:ext cx="4907643" cy="701731"/>
          </a:xfrm>
        </p:spPr>
        <p:txBody>
          <a:bodyPr vert="horz" wrap="square" lIns="91440" tIns="45720" rIns="91440" bIns="45720" rtlCol="0" anchor="b">
            <a:spAutoFit/>
          </a:bodyPr>
          <a:lstStyle>
            <a:lvl1pPr>
              <a:defRPr lang="en-GB" sz="4400" b="1" spc="-150" dirty="0">
                <a:solidFill>
                  <a:schemeClr val="bg1"/>
                </a:solidFill>
                <a:latin typeface="+mj-lt"/>
              </a:defRPr>
            </a:lvl1pPr>
          </a:lstStyle>
          <a:p>
            <a:pPr marL="0" lvl="0"/>
            <a:r>
              <a:rPr lang="en-US" noProof="0"/>
              <a:t>Thank You</a:t>
            </a:r>
          </a:p>
        </p:txBody>
      </p:sp>
      <p:sp>
        <p:nvSpPr>
          <p:cNvPr id="4"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Tree>
    <p:extLst>
      <p:ext uri="{BB962C8B-B14F-4D97-AF65-F5344CB8AC3E}">
        <p14:creationId xmlns:p14="http://schemas.microsoft.com/office/powerpoint/2010/main" val="2679094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0" name="Content Placeholder 2">
            <a:extLst>
              <a:ext uri="{FF2B5EF4-FFF2-40B4-BE49-F238E27FC236}">
                <a16:creationId xmlns:a16="http://schemas.microsoft.com/office/drawing/2014/main" id="{3B7F86AE-7774-0B40-8944-DF91C77B02F3}"/>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630125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162-E699-464C-B2EE-136D517A9B8B}"/>
              </a:ext>
            </a:extLst>
          </p:cNvPr>
          <p:cNvSpPr>
            <a:spLocks noGrp="1"/>
          </p:cNvSpPr>
          <p:nvPr>
            <p:ph type="title"/>
          </p:nvPr>
        </p:nvSpPr>
        <p:spPr>
          <a:xfrm>
            <a:off x="446314" y="500215"/>
            <a:ext cx="11174186" cy="590931"/>
          </a:xfrm>
        </p:spPr>
        <p:txBody>
          <a:bodyPr vert="horz" wrap="square" lIns="91440" tIns="45720" rIns="91440" bIns="45720" rtlCol="0" anchor="ctr">
            <a:spAutoFit/>
          </a:bodyPr>
          <a:lstStyle>
            <a:lvl1pPr>
              <a:defRPr lang="en-GB" sz="3600" spc="-60" dirty="0"/>
            </a:lvl1pPr>
          </a:lstStyle>
          <a:p>
            <a:pPr lvl="0"/>
            <a:r>
              <a:rPr lang="en-US" noProof="0"/>
              <a:t>Click to edit Master title style</a:t>
            </a:r>
          </a:p>
        </p:txBody>
      </p:sp>
      <p:sp>
        <p:nvSpPr>
          <p:cNvPr id="3" name="Content Placeholder 2">
            <a:extLst>
              <a:ext uri="{FF2B5EF4-FFF2-40B4-BE49-F238E27FC236}">
                <a16:creationId xmlns:a16="http://schemas.microsoft.com/office/drawing/2014/main" id="{72618346-1C0B-46DB-AAA6-71C865DE85FE}"/>
              </a:ext>
            </a:extLst>
          </p:cNvPr>
          <p:cNvSpPr>
            <a:spLocks noGrp="1"/>
          </p:cNvSpPr>
          <p:nvPr>
            <p:ph idx="1" hasCustomPrompt="1"/>
          </p:nvPr>
        </p:nvSpPr>
        <p:spPr>
          <a:xfrm>
            <a:off x="446315" y="1463040"/>
            <a:ext cx="11174185" cy="4770098"/>
          </a:xfrm>
        </p:spPr>
        <p:txBody>
          <a:bodyPr>
            <a:noAutofit/>
          </a:bodyPr>
          <a:lstStyle>
            <a:lvl1pPr>
              <a:lnSpc>
                <a:spcPct val="100000"/>
              </a:lnSpc>
              <a:spcBef>
                <a:spcPts val="600"/>
              </a:spcBef>
              <a:spcAft>
                <a:spcPts val="1200"/>
              </a:spcAft>
              <a:defRPr sz="1800">
                <a:solidFill>
                  <a:schemeClr val="tx1">
                    <a:lumMod val="75000"/>
                    <a:lumOff val="25000"/>
                  </a:schemeClr>
                </a:solidFill>
              </a:defRPr>
            </a:lvl1pPr>
            <a:lvl2pPr>
              <a:lnSpc>
                <a:spcPct val="100000"/>
              </a:lnSpc>
              <a:spcBef>
                <a:spcPts val="600"/>
              </a:spcBef>
              <a:spcAft>
                <a:spcPts val="1200"/>
              </a:spcAft>
              <a:defRPr sz="1600">
                <a:solidFill>
                  <a:schemeClr val="tx1">
                    <a:lumMod val="75000"/>
                    <a:lumOff val="25000"/>
                  </a:schemeClr>
                </a:solidFill>
              </a:defRPr>
            </a:lvl2pPr>
            <a:lvl3pPr>
              <a:lnSpc>
                <a:spcPct val="100000"/>
              </a:lnSpc>
              <a:spcBef>
                <a:spcPts val="600"/>
              </a:spcBef>
              <a:spcAft>
                <a:spcPts val="1200"/>
              </a:spcAft>
              <a:defRPr sz="1400">
                <a:solidFill>
                  <a:schemeClr val="tx1">
                    <a:lumMod val="75000"/>
                    <a:lumOff val="25000"/>
                  </a:schemeClr>
                </a:solidFill>
              </a:defRPr>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Tree>
    <p:extLst>
      <p:ext uri="{BB962C8B-B14F-4D97-AF65-F5344CB8AC3E}">
        <p14:creationId xmlns:p14="http://schemas.microsoft.com/office/powerpoint/2010/main" val="109320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3" name="Title 2">
            <a:extLst>
              <a:ext uri="{FF2B5EF4-FFF2-40B4-BE49-F238E27FC236}">
                <a16:creationId xmlns:a16="http://schemas.microsoft.com/office/drawing/2014/main" id="{05328109-BF43-024A-B25B-C69E4098CFDA}"/>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14518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1">
            <a:lumMod val="95000"/>
          </a:schemeClr>
        </a:solidFill>
        <a:effectLst/>
      </p:bgPr>
    </p:bg>
    <p:spTree>
      <p:nvGrpSpPr>
        <p:cNvPr id="1" name=""/>
        <p:cNvGrpSpPr/>
        <p:nvPr/>
      </p:nvGrpSpPr>
      <p:grpSpPr>
        <a:xfrm>
          <a:off x="0" y="0"/>
          <a:ext cx="0" cy="0"/>
          <a:chOff x="0" y="0"/>
          <a:chExt cx="0" cy="0"/>
        </a:xfrm>
      </p:grpSpPr>
      <p:sp>
        <p:nvSpPr>
          <p:cNvPr id="8" name="Frame 7">
            <a:extLst>
              <a:ext uri="{FF2B5EF4-FFF2-40B4-BE49-F238E27FC236}">
                <a16:creationId xmlns:a16="http://schemas.microsoft.com/office/drawing/2014/main" id="{53B0C39E-3796-4132-81FF-5A58EAF300A5}"/>
              </a:ext>
            </a:extLst>
          </p:cNvPr>
          <p:cNvSpPr/>
          <p:nvPr userDrawn="1"/>
        </p:nvSpPr>
        <p:spPr>
          <a:xfrm>
            <a:off x="-2" y="0"/>
            <a:ext cx="12192001" cy="6858000"/>
          </a:xfrm>
          <a:prstGeom prst="frame">
            <a:avLst>
              <a:gd name="adj1" fmla="val 17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Rectangle 8">
            <a:extLst>
              <a:ext uri="{FF2B5EF4-FFF2-40B4-BE49-F238E27FC236}">
                <a16:creationId xmlns:a16="http://schemas.microsoft.com/office/drawing/2014/main" id="{C8943364-C409-4EE8-8020-9809E6B2B1AA}"/>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12" name="Slide Number Placeholder 5">
            <a:extLst>
              <a:ext uri="{FF2B5EF4-FFF2-40B4-BE49-F238E27FC236}">
                <a16:creationId xmlns:a16="http://schemas.microsoft.com/office/drawing/2014/main" id="{A67D090F-9522-445C-B984-52BE590455DC}"/>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
        <p:nvSpPr>
          <p:cNvPr id="4" name="Title 3">
            <a:extLst>
              <a:ext uri="{FF2B5EF4-FFF2-40B4-BE49-F238E27FC236}">
                <a16:creationId xmlns:a16="http://schemas.microsoft.com/office/drawing/2014/main" id="{00F7C607-177E-BC4B-9F1D-E0CD83EF0470}"/>
              </a:ext>
            </a:extLst>
          </p:cNvPr>
          <p:cNvSpPr>
            <a:spLocks noGrp="1"/>
          </p:cNvSpPr>
          <p:nvPr>
            <p:ph type="title"/>
          </p:nvPr>
        </p:nvSpPr>
        <p:spPr/>
        <p:txBody>
          <a:bodyPr/>
          <a:lstStyle/>
          <a:p>
            <a:r>
              <a:rPr lang="en-US" noProof="0"/>
              <a:t>Click to edit Master title style</a:t>
            </a:r>
          </a:p>
        </p:txBody>
      </p:sp>
      <p:sp>
        <p:nvSpPr>
          <p:cNvPr id="16" name="Text Placeholder 4">
            <a:extLst>
              <a:ext uri="{FF2B5EF4-FFF2-40B4-BE49-F238E27FC236}">
                <a16:creationId xmlns:a16="http://schemas.microsoft.com/office/drawing/2014/main" id="{1F05F3BA-65F5-4621-807B-C8B857D01CA9}"/>
              </a:ext>
            </a:extLst>
          </p:cNvPr>
          <p:cNvSpPr>
            <a:spLocks noGrp="1"/>
          </p:cNvSpPr>
          <p:nvPr>
            <p:ph type="body" sz="quarter" idx="3" hasCustomPrompt="1"/>
          </p:nvPr>
        </p:nvSpPr>
        <p:spPr>
          <a:xfrm>
            <a:off x="6438900" y="1463346"/>
            <a:ext cx="5181600" cy="487003"/>
          </a:xfrm>
        </p:spPr>
        <p:txBody>
          <a:bodyPr anchor="b">
            <a:normAutofit/>
          </a:bodyPr>
          <a:lstStyle>
            <a:lvl1pPr marL="0" indent="0">
              <a:buNone/>
              <a:defRPr sz="16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5">
            <a:extLst>
              <a:ext uri="{FF2B5EF4-FFF2-40B4-BE49-F238E27FC236}">
                <a16:creationId xmlns:a16="http://schemas.microsoft.com/office/drawing/2014/main" id="{CDF89E18-CCB2-4D69-AB77-CAB656EC211C}"/>
              </a:ext>
            </a:extLst>
          </p:cNvPr>
          <p:cNvSpPr>
            <a:spLocks noGrp="1"/>
          </p:cNvSpPr>
          <p:nvPr>
            <p:ph sz="quarter" idx="4" hasCustomPrompt="1"/>
          </p:nvPr>
        </p:nvSpPr>
        <p:spPr>
          <a:xfrm>
            <a:off x="6438898" y="2149311"/>
            <a:ext cx="5181601"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2">
            <a:extLst>
              <a:ext uri="{FF2B5EF4-FFF2-40B4-BE49-F238E27FC236}">
                <a16:creationId xmlns:a16="http://schemas.microsoft.com/office/drawing/2014/main" id="{986F9159-693C-4325-939A-8C6869B22466}"/>
              </a:ext>
            </a:extLst>
          </p:cNvPr>
          <p:cNvSpPr>
            <a:spLocks noGrp="1"/>
          </p:cNvSpPr>
          <p:nvPr>
            <p:ph type="body" idx="1" hasCustomPrompt="1"/>
          </p:nvPr>
        </p:nvSpPr>
        <p:spPr>
          <a:xfrm>
            <a:off x="446314" y="1463346"/>
            <a:ext cx="5306787" cy="487003"/>
          </a:xfrm>
        </p:spPr>
        <p:txBody>
          <a:bodyPr anchor="b">
            <a:normAutofit/>
          </a:bodyPr>
          <a:lstStyle>
            <a:lvl1pPr marL="0" indent="0">
              <a:buNone/>
              <a:defRPr sz="16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3">
            <a:extLst>
              <a:ext uri="{FF2B5EF4-FFF2-40B4-BE49-F238E27FC236}">
                <a16:creationId xmlns:a16="http://schemas.microsoft.com/office/drawing/2014/main" id="{BEA361C8-0231-48E8-965E-6BB6D606C9FC}"/>
              </a:ext>
            </a:extLst>
          </p:cNvPr>
          <p:cNvSpPr>
            <a:spLocks noGrp="1"/>
          </p:cNvSpPr>
          <p:nvPr>
            <p:ph sz="half" idx="2" hasCustomPrompt="1"/>
          </p:nvPr>
        </p:nvSpPr>
        <p:spPr>
          <a:xfrm>
            <a:off x="446314" y="2149311"/>
            <a:ext cx="5306789" cy="4040352"/>
          </a:xfrm>
        </p:spPr>
        <p:txBody>
          <a:bodyPr>
            <a:normAutofit/>
          </a:bodyPr>
          <a:lstStyle>
            <a:lvl1pPr>
              <a:defRPr sz="1400"/>
            </a:lvl1pPr>
            <a:lvl2pPr>
              <a:defRPr sz="1400"/>
            </a:lvl2pPr>
            <a:lvl3pPr>
              <a:defRPr sz="1400"/>
            </a:lvl3pPr>
            <a:lvl4pPr>
              <a:defRPr sz="1400"/>
            </a:lvl4pPr>
            <a:lvl5pPr>
              <a:defRPr sz="14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159633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571500" y="1509626"/>
            <a:ext cx="4900386" cy="334508"/>
          </a:xfrm>
        </p:spPr>
        <p:txBody>
          <a:bodyPr>
            <a:noAutofit/>
          </a:bodyPr>
          <a:lstStyle>
            <a:lvl1pPr marL="0" indent="0" algn="l">
              <a:buNone/>
              <a:defRPr sz="1600" b="1">
                <a:solidFill>
                  <a:schemeClr val="accent3"/>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6720114" y="1509626"/>
            <a:ext cx="4900386" cy="334508"/>
          </a:xfrm>
        </p:spPr>
        <p:txBody>
          <a:bodyPr>
            <a:noAutofit/>
          </a:bodyPr>
          <a:lstStyle>
            <a:lvl1pPr marL="0" indent="0" algn="l">
              <a:buNone/>
              <a:defRPr sz="1600" b="1">
                <a:solidFill>
                  <a:schemeClr val="accent6"/>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571500"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6720114" y="2156688"/>
            <a:ext cx="4900386" cy="3561943"/>
          </a:xfrm>
        </p:spPr>
        <p:txBody>
          <a:bodyPr>
            <a:noAutofit/>
          </a:bodyPr>
          <a:lstStyle>
            <a:lvl1pPr marL="0" indent="0" algn="l">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E0FB9F81-CC7F-5244-95A6-279BE4B51AB1}"/>
              </a:ext>
            </a:extLst>
          </p:cNvPr>
          <p:cNvSpPr>
            <a:spLocks noGrp="1"/>
          </p:cNvSpPr>
          <p:nvPr>
            <p:ph type="title"/>
          </p:nvPr>
        </p:nvSpPr>
        <p:spPr>
          <a:xfrm>
            <a:off x="446314" y="500215"/>
            <a:ext cx="11174186" cy="590931"/>
          </a:xfrm>
        </p:spPr>
        <p:txBody>
          <a:bodyPr/>
          <a:lstStyle/>
          <a:p>
            <a:r>
              <a:rPr lang="en-US" noProof="0"/>
              <a:t>Click to edit Master title style</a:t>
            </a:r>
          </a:p>
        </p:txBody>
      </p:sp>
    </p:spTree>
    <p:extLst>
      <p:ext uri="{BB962C8B-B14F-4D97-AF65-F5344CB8AC3E}">
        <p14:creationId xmlns:p14="http://schemas.microsoft.com/office/powerpoint/2010/main" val="1440253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theme" Target="../theme/theme2.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en-US" noProof="0" dirty="0"/>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39815756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61" r:id="rId4"/>
    <p:sldLayoutId id="2147483662" r:id="rId5"/>
    <p:sldLayoutId id="2147483650" r:id="rId6"/>
    <p:sldLayoutId id="2147483668" r:id="rId7"/>
    <p:sldLayoutId id="2147483674" r:id="rId8"/>
    <p:sldLayoutId id="2147483666" r:id="rId9"/>
    <p:sldLayoutId id="2147483664" r:id="rId10"/>
    <p:sldLayoutId id="2147483663" r:id="rId11"/>
    <p:sldLayoutId id="2147483667" r:id="rId12"/>
    <p:sldLayoutId id="2147483671" r:id="rId13"/>
    <p:sldLayoutId id="2147483672" r:id="rId14"/>
    <p:sldLayoutId id="2147483673" r:id="rId15"/>
    <p:sldLayoutId id="2147483675" r:id="rId16"/>
    <p:sldLayoutId id="2147483676" r:id="rId17"/>
    <p:sldLayoutId id="2147483665" r:id="rId18"/>
    <p:sldLayoutId id="2147483669" r:id="rId19"/>
    <p:sldLayoutId id="2147483670"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0" userDrawn="1">
          <p15:clr>
            <a:srgbClr val="F26B43"/>
          </p15:clr>
        </p15:guide>
        <p15:guide id="4" pos="7320" userDrawn="1">
          <p15:clr>
            <a:srgbClr val="F26B43"/>
          </p15:clr>
        </p15:guide>
        <p15:guide id="5" orient="horz" pos="360" userDrawn="1">
          <p15:clr>
            <a:srgbClr val="F26B43"/>
          </p15:clr>
        </p15:guide>
        <p15:guide id="6"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B3994-EC85-4CEE-B849-7AE33810F50A}"/>
              </a:ext>
            </a:extLst>
          </p:cNvPr>
          <p:cNvSpPr>
            <a:spLocks noGrp="1"/>
          </p:cNvSpPr>
          <p:nvPr>
            <p:ph type="title"/>
          </p:nvPr>
        </p:nvSpPr>
        <p:spPr>
          <a:xfrm>
            <a:off x="446314" y="500215"/>
            <a:ext cx="11174186" cy="590931"/>
          </a:xfrm>
          <a:prstGeom prst="rect">
            <a:avLst/>
          </a:prstGeom>
        </p:spPr>
        <p:txBody>
          <a:bodyPr vert="horz" wrap="square" lIns="91440" tIns="45720" rIns="91440" bIns="45720" rtlCol="0" anchor="ctr">
            <a:spAutoFit/>
          </a:bodyPr>
          <a:lstStyle/>
          <a:p>
            <a:pPr lvl="0"/>
            <a:r>
              <a:rPr lang="en-US" noProof="0"/>
              <a:t>Click to edit Master title style</a:t>
            </a:r>
          </a:p>
        </p:txBody>
      </p:sp>
      <p:sp>
        <p:nvSpPr>
          <p:cNvPr id="3" name="Text Placeholder 2">
            <a:extLst>
              <a:ext uri="{FF2B5EF4-FFF2-40B4-BE49-F238E27FC236}">
                <a16:creationId xmlns:a16="http://schemas.microsoft.com/office/drawing/2014/main" id="{EE88709A-CA63-4EAC-968C-8873D088E691}"/>
              </a:ext>
            </a:extLst>
          </p:cNvPr>
          <p:cNvSpPr>
            <a:spLocks noGrp="1"/>
          </p:cNvSpPr>
          <p:nvPr>
            <p:ph type="body" idx="1"/>
          </p:nvPr>
        </p:nvSpPr>
        <p:spPr>
          <a:xfrm>
            <a:off x="446314" y="1253331"/>
            <a:ext cx="11174186" cy="477009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BBA3C17-8AAC-4933-A7DA-CD7D3F840BEB}"/>
              </a:ext>
            </a:extLst>
          </p:cNvPr>
          <p:cNvSpPr>
            <a:spLocks noGrp="1"/>
          </p:cNvSpPr>
          <p:nvPr>
            <p:ph type="ftr" sz="quarter" idx="3"/>
          </p:nvPr>
        </p:nvSpPr>
        <p:spPr>
          <a:xfrm>
            <a:off x="446314" y="6356350"/>
            <a:ext cx="4114800" cy="365125"/>
          </a:xfrm>
          <a:prstGeom prst="rect">
            <a:avLst/>
          </a:prstGeom>
        </p:spPr>
        <p:txBody>
          <a:bodyPr vert="horz" lIns="91440" tIns="45720" rIns="91440" bIns="45720" rtlCol="0" anchor="ctr"/>
          <a:lstStyle>
            <a:lvl1pPr algn="l">
              <a:defRPr sz="1200">
                <a:solidFill>
                  <a:schemeClr val="tx1"/>
                </a:solidFill>
                <a:latin typeface="+mj-lt"/>
              </a:defRPr>
            </a:lvl1pPr>
          </a:lstStyle>
          <a:p>
            <a:r>
              <a:rPr lang="en-US" dirty="0"/>
              <a:t>Draft - Not for Circulation </a:t>
            </a:r>
          </a:p>
        </p:txBody>
      </p:sp>
      <p:sp>
        <p:nvSpPr>
          <p:cNvPr id="7" name="Rectangle 6">
            <a:extLst>
              <a:ext uri="{FF2B5EF4-FFF2-40B4-BE49-F238E27FC236}">
                <a16:creationId xmlns:a16="http://schemas.microsoft.com/office/drawing/2014/main" id="{72B1D122-60D0-8B4D-896A-2A770C0B6343}"/>
              </a:ext>
            </a:extLst>
          </p:cNvPr>
          <p:cNvSpPr/>
          <p:nvPr userDrawn="1"/>
        </p:nvSpPr>
        <p:spPr>
          <a:xfrm>
            <a:off x="11360016" y="6369050"/>
            <a:ext cx="335909" cy="48895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8" name="Slide Number Placeholder 5">
            <a:extLst>
              <a:ext uri="{FF2B5EF4-FFF2-40B4-BE49-F238E27FC236}">
                <a16:creationId xmlns:a16="http://schemas.microsoft.com/office/drawing/2014/main" id="{6B5B9FA1-1805-A944-AC99-868579EBA1AD}"/>
              </a:ext>
            </a:extLst>
          </p:cNvPr>
          <p:cNvSpPr txBox="1">
            <a:spLocks/>
          </p:cNvSpPr>
          <p:nvPr userDrawn="1"/>
        </p:nvSpPr>
        <p:spPr>
          <a:xfrm>
            <a:off x="11360016" y="6369050"/>
            <a:ext cx="335909" cy="365125"/>
          </a:xfrm>
          <a:prstGeom prst="rect">
            <a:avLst/>
          </a:prstGeom>
          <a:solidFill>
            <a:schemeClr val="accent2"/>
          </a:solidFill>
        </p:spPr>
        <p:txBody>
          <a:bodyPr vert="horz" lIns="0" tIns="45720" rIns="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1000" b="0" kern="1200">
                <a:solidFill>
                  <a:srgbClr val="01C6F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78048C4E-7BD1-46A5-B2F2-6AD408DAAD47}" type="slidenum">
              <a:rPr lang="en-US" b="1" noProof="0" smtClean="0">
                <a:solidFill>
                  <a:schemeClr val="bg1"/>
                </a:solidFill>
              </a:rPr>
              <a:pPr/>
              <a:t>‹#›</a:t>
            </a:fld>
            <a:endParaRPr lang="en-US" b="1" noProof="0" dirty="0">
              <a:solidFill>
                <a:schemeClr val="bg1"/>
              </a:solidFill>
            </a:endParaRPr>
          </a:p>
        </p:txBody>
      </p:sp>
    </p:spTree>
    <p:extLst>
      <p:ext uri="{BB962C8B-B14F-4D97-AF65-F5344CB8AC3E}">
        <p14:creationId xmlns:p14="http://schemas.microsoft.com/office/powerpoint/2010/main" val="40947292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Lst>
  <p:hf hdr="0" ftr="0" dt="0"/>
  <p:txStyles>
    <p:title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60">
          <p15:clr>
            <a:srgbClr val="F26B43"/>
          </p15:clr>
        </p15:guide>
        <p15:guide id="4" pos="7320">
          <p15:clr>
            <a:srgbClr val="F26B43"/>
          </p15:clr>
        </p15:guide>
        <p15:guide id="5" orient="horz" pos="360">
          <p15:clr>
            <a:srgbClr val="F26B43"/>
          </p15:clr>
        </p15:guide>
        <p15:guide id="6" orient="horz" pos="396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www.federalregister.gov/documents/2020/03/11/2020-03605/apprenticeship-programs-labor-standards-for-registration-amendment-of-regulations" TargetMode="External"/><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hyperlink" Target="https://www.apprenticeship.gov/industry-recognized-apprenticeship-program" TargetMode="External"/><Relationship Id="rId4" Type="http://schemas.openxmlformats.org/officeDocument/2006/relationships/hyperlink" Target="https://www.apprenticeship.gov/sites/default/files/SRE_Application_Mockup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apprenticeship.gov/industry-recognized-apprenticeship-program" TargetMode="Externa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jp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7977" y="4559052"/>
            <a:ext cx="9144000" cy="369332"/>
          </a:xfrm>
        </p:spPr>
        <p:txBody>
          <a:bodyPr/>
          <a:lstStyle/>
          <a:p>
            <a:r>
              <a:rPr lang="en-US" sz="2000" dirty="0">
                <a:solidFill>
                  <a:schemeClr val="tx1"/>
                </a:solidFill>
                <a:latin typeface="Calibri" panose="020F0502020204030204" pitchFamily="34" charset="0"/>
                <a:cs typeface="Calibri" panose="020F0502020204030204" pitchFamily="34" charset="0"/>
              </a:rPr>
              <a:t>Thursday, March 26, 2020  2:00PM-3:00PM EST</a:t>
            </a:r>
          </a:p>
        </p:txBody>
      </p:sp>
      <p:sp>
        <p:nvSpPr>
          <p:cNvPr id="4" name="Title 3"/>
          <p:cNvSpPr>
            <a:spLocks noGrp="1"/>
          </p:cNvSpPr>
          <p:nvPr>
            <p:ph type="ctrTitle"/>
          </p:nvPr>
        </p:nvSpPr>
        <p:spPr>
          <a:xfrm>
            <a:off x="667977" y="3857637"/>
            <a:ext cx="10607040" cy="978729"/>
          </a:xfrm>
        </p:spPr>
        <p:txBody>
          <a:bodyPr/>
          <a:lstStyle/>
          <a:p>
            <a:r>
              <a:rPr lang="en-US" dirty="0">
                <a:solidFill>
                  <a:schemeClr val="tx1"/>
                </a:solidFill>
                <a:latin typeface="Calibri" panose="020F0502020204030204" pitchFamily="34" charset="0"/>
                <a:cs typeface="Calibri" panose="020F0502020204030204" pitchFamily="34" charset="0"/>
              </a:rPr>
              <a:t>Industry-Recognized Apprenticeship Programs</a:t>
            </a:r>
            <a:br>
              <a:rPr lang="en-US" dirty="0">
                <a:solidFill>
                  <a:schemeClr val="tx1"/>
                </a:solidFill>
                <a:latin typeface="Calibri" panose="020F0502020204030204" pitchFamily="34" charset="0"/>
                <a:cs typeface="Calibri" panose="020F0502020204030204" pitchFamily="34" charset="0"/>
              </a:rPr>
            </a:br>
            <a:r>
              <a:rPr lang="en-US" sz="2000" dirty="0">
                <a:solidFill>
                  <a:schemeClr val="tx1"/>
                </a:solidFill>
                <a:latin typeface="Calibri" panose="020F0502020204030204" pitchFamily="34" charset="0"/>
                <a:cs typeface="Calibri" panose="020F0502020204030204" pitchFamily="34" charset="0"/>
              </a:rPr>
              <a:t> </a:t>
            </a:r>
            <a:endParaRPr lang="en-US" dirty="0">
              <a:solidFill>
                <a:schemeClr val="tx1"/>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28331" y="1682424"/>
            <a:ext cx="3283220" cy="2004482"/>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0200" y="146626"/>
            <a:ext cx="2303433" cy="1583767"/>
          </a:xfrm>
          <a:prstGeom prst="rect">
            <a:avLst/>
          </a:prstGeom>
        </p:spPr>
      </p:pic>
      <p:pic>
        <p:nvPicPr>
          <p:cNvPr id="18"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0638" y="146626"/>
            <a:ext cx="2701188" cy="354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The Federal Resources Playbook for Registered Apprenticeship - Google Chrome"/>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63059" y="146626"/>
            <a:ext cx="4681963" cy="1571912"/>
          </a:xfrm>
          <a:prstGeom prst="rect">
            <a:avLst/>
          </a:prstGeom>
        </p:spPr>
      </p:pic>
      <p:pic>
        <p:nvPicPr>
          <p:cNvPr id="21" name="Picture 20" descr="The Federal Resources Playbook for Registered Apprenticeship - Google Chrome"/>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41826" y="146626"/>
            <a:ext cx="1396366" cy="1571911"/>
          </a:xfrm>
          <a:prstGeom prst="rect">
            <a:avLst/>
          </a:prstGeom>
        </p:spPr>
      </p:pic>
      <p:pic>
        <p:nvPicPr>
          <p:cNvPr id="23" name="Pictur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1551" y="1718538"/>
            <a:ext cx="2990962" cy="1968367"/>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403633" y="146626"/>
            <a:ext cx="1660854" cy="1971424"/>
          </a:xfrm>
          <a:prstGeom prst="rect">
            <a:avLst/>
          </a:prstGeom>
        </p:spPr>
      </p:pic>
      <p:pic>
        <p:nvPicPr>
          <p:cNvPr id="14" name="Picture 1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102513" y="1718538"/>
            <a:ext cx="2961974" cy="1968367"/>
          </a:xfrm>
          <a:prstGeom prst="rect">
            <a:avLst/>
          </a:prstGeom>
        </p:spPr>
      </p:pic>
      <p:sp>
        <p:nvSpPr>
          <p:cNvPr id="16" name="Subtitle 3">
            <a:extLst>
              <a:ext uri="{FF2B5EF4-FFF2-40B4-BE49-F238E27FC236}">
                <a16:creationId xmlns:a16="http://schemas.microsoft.com/office/drawing/2014/main" id="{AC6460FC-13EE-467F-96E2-91786D52C9DA}"/>
              </a:ext>
            </a:extLst>
          </p:cNvPr>
          <p:cNvSpPr txBox="1">
            <a:spLocks/>
          </p:cNvSpPr>
          <p:nvPr/>
        </p:nvSpPr>
        <p:spPr>
          <a:xfrm>
            <a:off x="5816787" y="6186522"/>
            <a:ext cx="4586846" cy="34163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lang="en-GB" sz="1800" b="0" kern="1200" dirty="0">
                <a:solidFill>
                  <a:schemeClr val="accent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Office of Apprenticeship</a:t>
            </a:r>
          </a:p>
        </p:txBody>
      </p:sp>
      <p:pic>
        <p:nvPicPr>
          <p:cNvPr id="2" name="Picture 1"/>
          <p:cNvPicPr>
            <a:picLocks noChangeAspect="1"/>
          </p:cNvPicPr>
          <p:nvPr/>
        </p:nvPicPr>
        <p:blipFill>
          <a:blip r:embed="rId11"/>
          <a:stretch>
            <a:fillRect/>
          </a:stretch>
        </p:blipFill>
        <p:spPr>
          <a:xfrm>
            <a:off x="8797751" y="6052576"/>
            <a:ext cx="609524" cy="609524"/>
          </a:xfrm>
          <a:prstGeom prst="rect">
            <a:avLst/>
          </a:prstGeom>
        </p:spPr>
      </p:pic>
      <p:pic>
        <p:nvPicPr>
          <p:cNvPr id="5" name="Picture 4"/>
          <p:cNvPicPr>
            <a:picLocks noChangeAspect="1"/>
          </p:cNvPicPr>
          <p:nvPr/>
        </p:nvPicPr>
        <p:blipFill>
          <a:blip r:embed="rId12"/>
          <a:stretch>
            <a:fillRect/>
          </a:stretch>
        </p:blipFill>
        <p:spPr>
          <a:xfrm>
            <a:off x="10019119" y="6052576"/>
            <a:ext cx="1955520" cy="582816"/>
          </a:xfrm>
          <a:prstGeom prst="rect">
            <a:avLst/>
          </a:prstGeom>
        </p:spPr>
      </p:pic>
    </p:spTree>
    <p:extLst>
      <p:ext uri="{BB962C8B-B14F-4D97-AF65-F5344CB8AC3E}">
        <p14:creationId xmlns:p14="http://schemas.microsoft.com/office/powerpoint/2010/main" val="26938743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751" y="327879"/>
            <a:ext cx="11174186" cy="590931"/>
          </a:xfrm>
        </p:spPr>
        <p:txBody>
          <a:bodyPr/>
          <a:lstStyle/>
          <a:p>
            <a:r>
              <a:rPr lang="en-US" dirty="0"/>
              <a:t>What are IRAPs ?</a:t>
            </a:r>
          </a:p>
        </p:txBody>
      </p:sp>
      <p:sp>
        <p:nvSpPr>
          <p:cNvPr id="3" name="Content Placeholder 2"/>
          <p:cNvSpPr>
            <a:spLocks noGrp="1"/>
          </p:cNvSpPr>
          <p:nvPr>
            <p:ph idx="1"/>
          </p:nvPr>
        </p:nvSpPr>
        <p:spPr>
          <a:xfrm>
            <a:off x="249383" y="1048332"/>
            <a:ext cx="6334297" cy="5643413"/>
          </a:xfrm>
        </p:spPr>
        <p:txBody>
          <a:bodyPr/>
          <a:lstStyle/>
          <a:p>
            <a:pPr marL="0" indent="0">
              <a:buNone/>
            </a:pPr>
            <a:r>
              <a:rPr lang="en-US" sz="2400" b="1" dirty="0">
                <a:solidFill>
                  <a:schemeClr val="tx1"/>
                </a:solidFill>
              </a:rPr>
              <a:t>IRAPs</a:t>
            </a:r>
            <a:r>
              <a:rPr lang="en-US" sz="2400" dirty="0">
                <a:solidFill>
                  <a:schemeClr val="tx1"/>
                </a:solidFill>
              </a:rPr>
              <a:t> are high-quality apprenticeship programs that provide individuals with opportunities to obtain workplace-relevant knowledge and progressively advancing skills. </a:t>
            </a:r>
          </a:p>
          <a:p>
            <a:pPr marL="0" indent="0">
              <a:buNone/>
            </a:pPr>
            <a:r>
              <a:rPr lang="en-US" sz="2400" dirty="0">
                <a:solidFill>
                  <a:schemeClr val="tx1"/>
                </a:solidFill>
              </a:rPr>
              <a:t>The final rule establishes a process for the Department of Labor’s Office of Apprenticeship to recognize qualified third party entities, known as Standards Recognition Entities (SREs), which will, in turn, evaluate and recognize IRAPs consistent with the Department’s standards.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680" y="1048333"/>
            <a:ext cx="5379552" cy="4300512"/>
          </a:xfrm>
          <a:prstGeom prst="rect">
            <a:avLst/>
          </a:prstGeom>
        </p:spPr>
      </p:pic>
      <p:pic>
        <p:nvPicPr>
          <p:cNvPr id="4" name="Picture 3"/>
          <p:cNvPicPr>
            <a:picLocks noChangeAspect="1"/>
          </p:cNvPicPr>
          <p:nvPr/>
        </p:nvPicPr>
        <p:blipFill>
          <a:blip r:embed="rId4"/>
          <a:stretch>
            <a:fillRect/>
          </a:stretch>
        </p:blipFill>
        <p:spPr>
          <a:xfrm>
            <a:off x="10503979" y="133106"/>
            <a:ext cx="1603387" cy="566977"/>
          </a:xfrm>
          <a:prstGeom prst="rect">
            <a:avLst/>
          </a:prstGeom>
        </p:spPr>
      </p:pic>
    </p:spTree>
    <p:extLst>
      <p:ext uri="{BB962C8B-B14F-4D97-AF65-F5344CB8AC3E}">
        <p14:creationId xmlns:p14="http://schemas.microsoft.com/office/powerpoint/2010/main" val="16763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4" y="313178"/>
            <a:ext cx="11174186" cy="590931"/>
          </a:xfrm>
        </p:spPr>
        <p:txBody>
          <a:bodyPr/>
          <a:lstStyle/>
          <a:p>
            <a:r>
              <a:rPr lang="en-US" dirty="0"/>
              <a:t>IRAP Requirements</a:t>
            </a:r>
          </a:p>
        </p:txBody>
      </p:sp>
      <p:grpSp>
        <p:nvGrpSpPr>
          <p:cNvPr id="5" name="Group 4"/>
          <p:cNvGrpSpPr/>
          <p:nvPr/>
        </p:nvGrpSpPr>
        <p:grpSpPr>
          <a:xfrm>
            <a:off x="270164" y="904109"/>
            <a:ext cx="11728347" cy="5394516"/>
            <a:chOff x="270164" y="904109"/>
            <a:chExt cx="11728347" cy="5394516"/>
          </a:xfrm>
        </p:grpSpPr>
        <p:sp>
          <p:nvSpPr>
            <p:cNvPr id="6" name="Freeform 5"/>
            <p:cNvSpPr/>
            <p:nvPr/>
          </p:nvSpPr>
          <p:spPr>
            <a:xfrm>
              <a:off x="1527134" y="905139"/>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a:solidFill>
              <a:srgbClr val="415966"/>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Paid Work </a:t>
              </a:r>
            </a:p>
          </p:txBody>
        </p:sp>
        <p:sp>
          <p:nvSpPr>
            <p:cNvPr id="7" name="Freeform 6"/>
            <p:cNvSpPr/>
            <p:nvPr/>
          </p:nvSpPr>
          <p:spPr>
            <a:xfrm>
              <a:off x="4766951" y="90728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Written Apprenticeship Agreement</a:t>
              </a:r>
            </a:p>
          </p:txBody>
        </p:sp>
        <p:sp>
          <p:nvSpPr>
            <p:cNvPr id="8" name="Freeform 7"/>
            <p:cNvSpPr/>
            <p:nvPr/>
          </p:nvSpPr>
          <p:spPr>
            <a:xfrm>
              <a:off x="8006768" y="904109"/>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Specialized Knowledge &amp; Experience</a:t>
              </a:r>
            </a:p>
          </p:txBody>
        </p:sp>
        <p:sp>
          <p:nvSpPr>
            <p:cNvPr id="9" name="Freeform 8"/>
            <p:cNvSpPr/>
            <p:nvPr/>
          </p:nvSpPr>
          <p:spPr>
            <a:xfrm>
              <a:off x="8343587"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Industry- Recognized Credential</a:t>
              </a:r>
            </a:p>
          </p:txBody>
        </p:sp>
        <p:sp>
          <p:nvSpPr>
            <p:cNvPr id="10" name="Freeform 9"/>
            <p:cNvSpPr/>
            <p:nvPr/>
          </p:nvSpPr>
          <p:spPr>
            <a:xfrm>
              <a:off x="3249233"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Mentorship </a:t>
              </a:r>
            </a:p>
          </p:txBody>
        </p:sp>
        <p:sp>
          <p:nvSpPr>
            <p:cNvPr id="11" name="Freeform 10"/>
            <p:cNvSpPr/>
            <p:nvPr/>
          </p:nvSpPr>
          <p:spPr>
            <a:xfrm>
              <a:off x="4766951"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Written Training Plan</a:t>
              </a:r>
            </a:p>
          </p:txBody>
        </p:sp>
        <p:sp>
          <p:nvSpPr>
            <p:cNvPr id="12" name="Freeform 11"/>
            <p:cNvSpPr/>
            <p:nvPr/>
          </p:nvSpPr>
          <p:spPr>
            <a:xfrm>
              <a:off x="1190315" y="2773805"/>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Credit for Prior Learning</a:t>
              </a:r>
            </a:p>
          </p:txBody>
        </p:sp>
        <p:sp>
          <p:nvSpPr>
            <p:cNvPr id="13" name="Freeform 12"/>
            <p:cNvSpPr/>
            <p:nvPr/>
          </p:nvSpPr>
          <p:spPr>
            <a:xfrm>
              <a:off x="9207371"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Safety </a:t>
              </a:r>
            </a:p>
          </p:txBody>
        </p:sp>
        <p:sp>
          <p:nvSpPr>
            <p:cNvPr id="14" name="Freeform 13"/>
            <p:cNvSpPr/>
            <p:nvPr/>
          </p:nvSpPr>
          <p:spPr>
            <a:xfrm>
              <a:off x="270164"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Equal Employment Opportunity</a:t>
              </a:r>
            </a:p>
          </p:txBody>
        </p:sp>
        <p:sp>
          <p:nvSpPr>
            <p:cNvPr id="15" name="Freeform 14"/>
            <p:cNvSpPr/>
            <p:nvPr/>
          </p:nvSpPr>
          <p:spPr>
            <a:xfrm>
              <a:off x="6228302" y="4623941"/>
              <a:ext cx="2791140" cy="1674684"/>
            </a:xfrm>
            <a:custGeom>
              <a:avLst/>
              <a:gdLst>
                <a:gd name="connsiteX0" fmla="*/ 0 w 2791140"/>
                <a:gd name="connsiteY0" fmla="*/ 0 h 1674684"/>
                <a:gd name="connsiteX1" fmla="*/ 2791140 w 2791140"/>
                <a:gd name="connsiteY1" fmla="*/ 0 h 1674684"/>
                <a:gd name="connsiteX2" fmla="*/ 2791140 w 2791140"/>
                <a:gd name="connsiteY2" fmla="*/ 1674684 h 1674684"/>
                <a:gd name="connsiteX3" fmla="*/ 0 w 2791140"/>
                <a:gd name="connsiteY3" fmla="*/ 1674684 h 1674684"/>
                <a:gd name="connsiteX4" fmla="*/ 0 w 2791140"/>
                <a:gd name="connsiteY4" fmla="*/ 0 h 167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40" h="1674684">
                  <a:moveTo>
                    <a:pt x="0" y="0"/>
                  </a:moveTo>
                  <a:lnTo>
                    <a:pt x="2791140" y="0"/>
                  </a:lnTo>
                  <a:lnTo>
                    <a:pt x="2791140" y="1674684"/>
                  </a:lnTo>
                  <a:lnTo>
                    <a:pt x="0" y="1674684"/>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2870" tIns="102870" rIns="102870" bIns="102870" numCol="1" spcCol="1270" anchor="ctr" anchorCtr="0">
              <a:noAutofit/>
            </a:bodyPr>
            <a:lstStyle/>
            <a:p>
              <a:pPr lvl="0" algn="ctr" defTabSz="1200150" rtl="0">
                <a:lnSpc>
                  <a:spcPct val="90000"/>
                </a:lnSpc>
                <a:spcBef>
                  <a:spcPct val="0"/>
                </a:spcBef>
                <a:spcAft>
                  <a:spcPct val="35000"/>
                </a:spcAft>
              </a:pPr>
              <a:r>
                <a:rPr lang="en-US" sz="2700" b="1" kern="1200" dirty="0"/>
                <a:t>Disclosure of Costs &amp; Fees </a:t>
              </a:r>
            </a:p>
          </p:txBody>
        </p:sp>
      </p:grpSp>
      <p:pic>
        <p:nvPicPr>
          <p:cNvPr id="3" name="Picture 2"/>
          <p:cNvPicPr>
            <a:picLocks noChangeAspect="1"/>
          </p:cNvPicPr>
          <p:nvPr/>
        </p:nvPicPr>
        <p:blipFill>
          <a:blip r:embed="rId3"/>
          <a:stretch>
            <a:fillRect/>
          </a:stretch>
        </p:blipFill>
        <p:spPr>
          <a:xfrm>
            <a:off x="10503980" y="161680"/>
            <a:ext cx="1603387" cy="566977"/>
          </a:xfrm>
          <a:prstGeom prst="rect">
            <a:avLst/>
          </a:prstGeom>
        </p:spPr>
      </p:pic>
    </p:spTree>
    <p:extLst>
      <p:ext uri="{BB962C8B-B14F-4D97-AF65-F5344CB8AC3E}">
        <p14:creationId xmlns:p14="http://schemas.microsoft.com/office/powerpoint/2010/main" val="825902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97" y="204936"/>
            <a:ext cx="11174186" cy="590931"/>
          </a:xfrm>
        </p:spPr>
        <p:txBody>
          <a:bodyPr/>
          <a:lstStyle/>
          <a:p>
            <a:r>
              <a:rPr lang="en-US" dirty="0"/>
              <a:t>Standards Recognition Entities (SREs)</a:t>
            </a:r>
          </a:p>
        </p:txBody>
      </p:sp>
      <p:sp>
        <p:nvSpPr>
          <p:cNvPr id="3" name="Content Placeholder 2"/>
          <p:cNvSpPr>
            <a:spLocks noGrp="1"/>
          </p:cNvSpPr>
          <p:nvPr>
            <p:ph idx="1"/>
          </p:nvPr>
        </p:nvSpPr>
        <p:spPr>
          <a:xfrm>
            <a:off x="54897" y="1018307"/>
            <a:ext cx="11936212" cy="5442239"/>
          </a:xfrm>
          <a:noFill/>
        </p:spPr>
        <p:txBody>
          <a:bodyPr/>
          <a:lstStyle/>
          <a:p>
            <a:pPr marL="0" indent="0">
              <a:buNone/>
            </a:pPr>
            <a:r>
              <a:rPr lang="en-US" sz="2400" dirty="0">
                <a:solidFill>
                  <a:schemeClr val="tx1"/>
                </a:solidFill>
              </a:rPr>
              <a:t>An SRE is a third-party entity, recognized by the Department as qualified to recognize apprenticeship programs as IRAPs. The types of entities that can become SREs include, but are not limited to: </a:t>
            </a:r>
            <a:endParaRPr lang="en-US" sz="2400" dirty="0"/>
          </a:p>
          <a:p>
            <a:pPr>
              <a:buFont typeface="Wingdings" panose="05000000000000000000" pitchFamily="2" charset="2"/>
              <a:buChar char="Ø"/>
            </a:pPr>
            <a:endParaRPr lang="en-US" dirty="0"/>
          </a:p>
          <a:p>
            <a:pPr>
              <a:buFont typeface="Wingdings" panose="05000000000000000000" pitchFamily="2" charset="2"/>
              <a:buChar char="Ø"/>
            </a:pPr>
            <a:endParaRPr lang="en-US" dirty="0"/>
          </a:p>
        </p:txBody>
      </p:sp>
      <p:sp>
        <p:nvSpPr>
          <p:cNvPr id="4" name="Rectangle 3"/>
          <p:cNvSpPr/>
          <p:nvPr/>
        </p:nvSpPr>
        <p:spPr>
          <a:xfrm>
            <a:off x="54897" y="2464788"/>
            <a:ext cx="8009196" cy="4384453"/>
          </a:xfrm>
          <a:prstGeom prst="rect">
            <a:avLst/>
          </a:prstGeom>
        </p:spPr>
        <p:txBody>
          <a:bodyPr numCol="2"/>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Trade, industry, and employer groups or associations;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Corporations and other organized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Educational institutions, such as universities or community colleges;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State and local government agencies or entities;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Non-profit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Unions;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Joint labor-management organizations;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Certification and accreditation bodies or entities for a profession or industry; Or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prstClr val="black"/>
                </a:solidFill>
                <a:effectLst/>
                <a:uLnTx/>
                <a:uFillTx/>
                <a:latin typeface="Century Gothic"/>
                <a:ea typeface="+mn-ea"/>
                <a:cs typeface="+mn-cs"/>
              </a:rPr>
              <a:t>A consortium or partnership of entities such as those above</a:t>
            </a:r>
          </a:p>
        </p:txBody>
      </p:sp>
      <p:sp>
        <p:nvSpPr>
          <p:cNvPr id="5" name="Rectangle 4"/>
          <p:cNvSpPr/>
          <p:nvPr/>
        </p:nvSpPr>
        <p:spPr>
          <a:xfrm>
            <a:off x="8064093" y="2242348"/>
            <a:ext cx="3927016" cy="3573236"/>
          </a:xfrm>
          <a:prstGeom prst="rect">
            <a:avLst/>
          </a:prstGeom>
          <a:blipFill>
            <a:blip r:embed="rId2"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6" name="Picture 5"/>
          <p:cNvPicPr>
            <a:picLocks noChangeAspect="1"/>
          </p:cNvPicPr>
          <p:nvPr/>
        </p:nvPicPr>
        <p:blipFill>
          <a:blip r:embed="rId3"/>
          <a:stretch>
            <a:fillRect/>
          </a:stretch>
        </p:blipFill>
        <p:spPr>
          <a:xfrm>
            <a:off x="10588613" y="89856"/>
            <a:ext cx="1603387" cy="566977"/>
          </a:xfrm>
          <a:prstGeom prst="rect">
            <a:avLst/>
          </a:prstGeom>
        </p:spPr>
      </p:pic>
    </p:spTree>
    <p:extLst>
      <p:ext uri="{BB962C8B-B14F-4D97-AF65-F5344CB8AC3E}">
        <p14:creationId xmlns:p14="http://schemas.microsoft.com/office/powerpoint/2010/main" val="121846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Sponsor</a:t>
            </a:r>
          </a:p>
        </p:txBody>
      </p:sp>
      <p:sp>
        <p:nvSpPr>
          <p:cNvPr id="3" name="Content Placeholder 2"/>
          <p:cNvSpPr>
            <a:spLocks noGrp="1"/>
          </p:cNvSpPr>
          <p:nvPr>
            <p:ph idx="1"/>
          </p:nvPr>
        </p:nvSpPr>
        <p:spPr>
          <a:xfrm>
            <a:off x="446315" y="1328412"/>
            <a:ext cx="11174185" cy="813628"/>
          </a:xfrm>
        </p:spPr>
        <p:txBody>
          <a:bodyPr/>
          <a:lstStyle/>
          <a:p>
            <a:pPr marL="0" indent="0">
              <a:buNone/>
            </a:pPr>
            <a:r>
              <a:rPr lang="en-US" sz="2400" dirty="0">
                <a:solidFill>
                  <a:schemeClr val="tx1"/>
                </a:solidFill>
              </a:rPr>
              <a:t>An IRAP Sponsor is the entity responsible for administering the IRAP, much like a Registered Apprenticeship Program (RAP) sponsor. IRAP Sponsors are entities such as:</a:t>
            </a:r>
          </a:p>
          <a:p>
            <a:pPr>
              <a:buFont typeface="Wingdings" panose="05000000000000000000" pitchFamily="2" charset="2"/>
              <a:buChar char="Ø"/>
            </a:pPr>
            <a:endParaRPr lang="en-US" sz="2400" dirty="0"/>
          </a:p>
        </p:txBody>
      </p:sp>
      <p:sp>
        <p:nvSpPr>
          <p:cNvPr id="7" name="Rectangle 6"/>
          <p:cNvSpPr/>
          <p:nvPr/>
        </p:nvSpPr>
        <p:spPr>
          <a:xfrm>
            <a:off x="688992" y="2620723"/>
            <a:ext cx="9537850" cy="4263509"/>
          </a:xfrm>
          <a:prstGeom prst="rect">
            <a:avLst/>
          </a:prstGeom>
        </p:spPr>
        <p:txBody>
          <a:bodyPr numCol="2"/>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T</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rade</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and industry groups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Corporations</a:t>
            </a:r>
            <a:r>
              <a:rPr lang="en-US" sz="2400" dirty="0">
                <a:solidFill>
                  <a:prstClr val="black"/>
                </a:solidFill>
                <a:latin typeface="Century Gothic"/>
              </a:rPr>
              <a:t>;</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N</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on-profit organizations;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E</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ducational</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institutions; </a:t>
            </a: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U</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nions</a:t>
            </a:r>
            <a:r>
              <a:rPr lang="en-US" sz="2400" dirty="0">
                <a:solidFill>
                  <a:prstClr val="black"/>
                </a:solidFill>
                <a:latin typeface="Century Gothic"/>
              </a:rPr>
              <a:t>; and</a:t>
            </a:r>
            <a:endParaRPr kumimoji="0" lang="en-US" sz="2400" b="0" i="0" u="none" strike="noStrike" kern="1200" cap="none" spc="0" normalizeH="0" baseline="0" noProof="0" dirty="0">
              <a:ln>
                <a:noFill/>
              </a:ln>
              <a:solidFill>
                <a:prstClr val="black"/>
              </a:solidFill>
              <a:effectLst/>
              <a:uLnTx/>
              <a:uFillTx/>
              <a:latin typeface="Century Gothic"/>
              <a:ea typeface="+mn-ea"/>
              <a:cs typeface="+mn-cs"/>
            </a:endParaRPr>
          </a:p>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Ø"/>
              <a:tabLst/>
              <a:defRPr/>
            </a:pPr>
            <a:r>
              <a:rPr lang="en-US" sz="2400" dirty="0">
                <a:solidFill>
                  <a:prstClr val="black"/>
                </a:solidFill>
                <a:latin typeface="Century Gothic"/>
              </a:rPr>
              <a:t>J</a:t>
            </a:r>
            <a:r>
              <a:rPr kumimoji="0" lang="en-US" sz="2400" b="0" i="0" u="none" strike="noStrike" kern="1200" cap="none" spc="0" normalizeH="0" baseline="0" noProof="0" dirty="0" err="1">
                <a:ln>
                  <a:noFill/>
                </a:ln>
                <a:solidFill>
                  <a:prstClr val="black"/>
                </a:solidFill>
                <a:effectLst/>
                <a:uLnTx/>
                <a:uFillTx/>
                <a:latin typeface="Century Gothic"/>
                <a:ea typeface="+mn-ea"/>
                <a:cs typeface="+mn-cs"/>
              </a:rPr>
              <a:t>oint</a:t>
            </a:r>
            <a:r>
              <a:rPr kumimoji="0" lang="en-US" sz="2400" b="0" i="0" u="none" strike="noStrike" kern="1200" cap="none" spc="0" normalizeH="0" baseline="0" noProof="0" dirty="0">
                <a:ln>
                  <a:noFill/>
                </a:ln>
                <a:solidFill>
                  <a:prstClr val="black"/>
                </a:solidFill>
                <a:effectLst/>
                <a:uLnTx/>
                <a:uFillTx/>
                <a:latin typeface="Century Gothic"/>
                <a:ea typeface="+mn-ea"/>
                <a:cs typeface="+mn-cs"/>
              </a:rPr>
              <a:t> labor-management organizations</a:t>
            </a:r>
          </a:p>
        </p:txBody>
      </p:sp>
      <p:pic>
        <p:nvPicPr>
          <p:cNvPr id="5" name="Picture 4" descr="Two men in a room&#10;&#10;Description automatically generated">
            <a:extLst>
              <a:ext uri="{FF2B5EF4-FFF2-40B4-BE49-F238E27FC236}">
                <a16:creationId xmlns:a16="http://schemas.microsoft.com/office/drawing/2014/main" id="{8E91FD22-A5D1-4037-B2FB-1A0DA6E984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308500" y="2379306"/>
            <a:ext cx="4984955" cy="4267660"/>
          </a:xfrm>
          <a:prstGeom prst="rect">
            <a:avLst/>
          </a:prstGeom>
          <a:ln>
            <a:noFill/>
          </a:ln>
          <a:effectLst/>
        </p:spPr>
      </p:pic>
      <p:pic>
        <p:nvPicPr>
          <p:cNvPr id="4" name="Picture 3"/>
          <p:cNvPicPr>
            <a:picLocks noChangeAspect="1"/>
          </p:cNvPicPr>
          <p:nvPr/>
        </p:nvPicPr>
        <p:blipFill>
          <a:blip r:embed="rId3"/>
          <a:stretch>
            <a:fillRect/>
          </a:stretch>
        </p:blipFill>
        <p:spPr>
          <a:xfrm>
            <a:off x="10491761" y="98094"/>
            <a:ext cx="1603387" cy="566977"/>
          </a:xfrm>
          <a:prstGeom prst="rect">
            <a:avLst/>
          </a:prstGeom>
        </p:spPr>
      </p:pic>
    </p:spTree>
    <p:extLst>
      <p:ext uri="{BB962C8B-B14F-4D97-AF65-F5344CB8AC3E}">
        <p14:creationId xmlns:p14="http://schemas.microsoft.com/office/powerpoint/2010/main" val="22580888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Difference Between SREs and IRAP Sponsor</a:t>
            </a:r>
          </a:p>
        </p:txBody>
      </p:sp>
      <p:graphicFrame>
        <p:nvGraphicFramePr>
          <p:cNvPr id="4" name="Table 3"/>
          <p:cNvGraphicFramePr>
            <a:graphicFrameLocks noGrp="1"/>
          </p:cNvGraphicFramePr>
          <p:nvPr/>
        </p:nvGraphicFramePr>
        <p:xfrm>
          <a:off x="571500" y="1320669"/>
          <a:ext cx="11049001" cy="4871550"/>
        </p:xfrm>
        <a:graphic>
          <a:graphicData uri="http://schemas.openxmlformats.org/drawingml/2006/table">
            <a:tbl>
              <a:tblPr firstRow="1" firstCol="1" bandRow="1">
                <a:tableStyleId>{5C22544A-7EE6-4342-B048-85BDC9FD1C3A}</a:tableStyleId>
              </a:tblPr>
              <a:tblGrid>
                <a:gridCol w="1899010">
                  <a:extLst>
                    <a:ext uri="{9D8B030D-6E8A-4147-A177-3AD203B41FA5}">
                      <a16:colId xmlns:a16="http://schemas.microsoft.com/office/drawing/2014/main" val="3618560869"/>
                    </a:ext>
                  </a:extLst>
                </a:gridCol>
                <a:gridCol w="4737114">
                  <a:extLst>
                    <a:ext uri="{9D8B030D-6E8A-4147-A177-3AD203B41FA5}">
                      <a16:colId xmlns:a16="http://schemas.microsoft.com/office/drawing/2014/main" val="3949671261"/>
                    </a:ext>
                  </a:extLst>
                </a:gridCol>
                <a:gridCol w="4412877">
                  <a:extLst>
                    <a:ext uri="{9D8B030D-6E8A-4147-A177-3AD203B41FA5}">
                      <a16:colId xmlns:a16="http://schemas.microsoft.com/office/drawing/2014/main" val="2718083588"/>
                    </a:ext>
                  </a:extLst>
                </a:gridCol>
              </a:tblGrid>
              <a:tr h="283579">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SREs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dirty="0">
                          <a:effectLst/>
                        </a:rPr>
                        <a:t>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5606461"/>
                  </a:ext>
                </a:extLst>
              </a:tr>
              <a:tr h="1198251">
                <a:tc>
                  <a:txBody>
                    <a:bodyPr/>
                    <a:lstStyle/>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dirty="0">
                          <a:effectLst/>
                          <a:latin typeface="+mn-lt"/>
                          <a:ea typeface="Calibri" panose="020F0502020204030204" pitchFamily="34" charset="0"/>
                          <a:cs typeface="Times New Roman" panose="02020603050405020304" pitchFamily="18" charset="0"/>
                        </a:rPr>
                        <a:t>Role of entity</a:t>
                      </a:r>
                    </a:p>
                  </a:txBody>
                  <a:tcPr marL="68580" marR="68580" marT="0" marB="0"/>
                </a:tc>
                <a:tc>
                  <a:txBody>
                    <a:bodyPr/>
                    <a:lstStyle/>
                    <a:p>
                      <a:pPr marL="0" marR="0">
                        <a:lnSpc>
                          <a:spcPct val="107000"/>
                        </a:lnSpc>
                        <a:spcBef>
                          <a:spcPts val="0"/>
                        </a:spcBef>
                        <a:spcAft>
                          <a:spcPts val="0"/>
                        </a:spcAft>
                      </a:pPr>
                      <a:r>
                        <a:rPr lang="en-US" sz="1600" b="0" dirty="0">
                          <a:solidFill>
                            <a:schemeClr val="tx1"/>
                          </a:solidFill>
                        </a:rPr>
                        <a:t>A third-party entity, recognized by the Department as qualified to recognize apprenticeship programs as IRAPs.</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solidFill>
                            <a:schemeClr val="tx1"/>
                          </a:solidFill>
                        </a:rPr>
                        <a:t>The entity responsible for administering the IRAP, much like a 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91289750"/>
                  </a:ext>
                </a:extLst>
              </a:tr>
              <a:tr h="1909350">
                <a:tc>
                  <a:txBody>
                    <a:bodyPr/>
                    <a:lstStyle/>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 </a:t>
                      </a:r>
                    </a:p>
                    <a:p>
                      <a:pPr marL="0" marR="0">
                        <a:lnSpc>
                          <a:spcPct val="107000"/>
                        </a:lnSpc>
                        <a:spcBef>
                          <a:spcPts val="0"/>
                        </a:spcBef>
                        <a:spcAft>
                          <a:spcPts val="0"/>
                        </a:spcAft>
                      </a:pPr>
                      <a:r>
                        <a:rPr lang="en-US" sz="1600" dirty="0">
                          <a:effectLst/>
                        </a:rPr>
                        <a:t>Who is eligible for the role?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Third party entities</a:t>
                      </a:r>
                      <a:r>
                        <a:rPr lang="en-US" sz="1600" baseline="0" dirty="0">
                          <a:effectLst/>
                        </a:rPr>
                        <a:t> such as</a:t>
                      </a:r>
                      <a:r>
                        <a:rPr lang="en-US" sz="1600" dirty="0">
                          <a:effectLst/>
                        </a:rPr>
                        <a:t> trade, industry and employer groups and associations, corporations, educational institutions, state and local government, nonprofits, unions, Certification and accreditation bodies or entities for a profession and joint labor-management organizations.</a:t>
                      </a:r>
                    </a:p>
                  </a:txBody>
                  <a:tcPr marL="68580" marR="68580" marT="0" marB="0" anchor="ctr"/>
                </a:tc>
                <a:tc>
                  <a:txBody>
                    <a:bodyPr/>
                    <a:lstStyle/>
                    <a:p>
                      <a:pPr marL="0" marR="0">
                        <a:lnSpc>
                          <a:spcPct val="107000"/>
                        </a:lnSpc>
                        <a:spcBef>
                          <a:spcPts val="0"/>
                        </a:spcBef>
                        <a:spcAft>
                          <a:spcPts val="0"/>
                        </a:spcAft>
                      </a:pPr>
                      <a:r>
                        <a:rPr lang="en-US" sz="1600" dirty="0">
                          <a:effectLst/>
                        </a:rPr>
                        <a:t>Typically an employer or consortia of employers but can include other entities including trade and industry groups, corporations, non-profit organizations, educational institutions, unions, and joint labor-management organizations.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47814195"/>
                  </a:ext>
                </a:extLst>
              </a:tr>
              <a:tr h="1480370">
                <a:tc>
                  <a:txBody>
                    <a:bodyPr/>
                    <a:lstStyle/>
                    <a:p>
                      <a:pPr marL="0" marR="0">
                        <a:lnSpc>
                          <a:spcPct val="107000"/>
                        </a:lnSpc>
                        <a:spcBef>
                          <a:spcPts val="0"/>
                        </a:spcBef>
                        <a:spcAft>
                          <a:spcPts val="0"/>
                        </a:spcAft>
                      </a:pPr>
                      <a:endParaRPr lang="en-US" sz="1600" dirty="0">
                        <a:effectLst/>
                      </a:endParaRPr>
                    </a:p>
                    <a:p>
                      <a:pPr marL="0" marR="0">
                        <a:lnSpc>
                          <a:spcPct val="107000"/>
                        </a:lnSpc>
                        <a:spcBef>
                          <a:spcPts val="0"/>
                        </a:spcBef>
                        <a:spcAft>
                          <a:spcPts val="0"/>
                        </a:spcAft>
                      </a:pPr>
                      <a:r>
                        <a:rPr lang="en-US" sz="1600" dirty="0">
                          <a:effectLst/>
                        </a:rPr>
                        <a:t>Level of recognition and oversight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Recognized and overseen by the DOL’s Office of Apprenticeship Administrator or any person designated by the Administrator</a:t>
                      </a:r>
                      <a:r>
                        <a:rPr lang="en-US" sz="1600" baseline="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0"/>
                        </a:spcAft>
                      </a:pPr>
                      <a:r>
                        <a:rPr lang="en-US" sz="1600" dirty="0">
                          <a:effectLst/>
                        </a:rPr>
                        <a:t>Recognized and overseen by an SRE, who will maintain a quality assurance role with the IRAP Sponsor.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32048159"/>
                  </a:ext>
                </a:extLst>
              </a:tr>
            </a:tbl>
          </a:graphicData>
        </a:graphic>
      </p:graphicFrame>
      <p:pic>
        <p:nvPicPr>
          <p:cNvPr id="3" name="Picture 2"/>
          <p:cNvPicPr>
            <a:picLocks noChangeAspect="1"/>
          </p:cNvPicPr>
          <p:nvPr/>
        </p:nvPicPr>
        <p:blipFill>
          <a:blip r:embed="rId2"/>
          <a:stretch>
            <a:fillRect/>
          </a:stretch>
        </p:blipFill>
        <p:spPr>
          <a:xfrm>
            <a:off x="10588613" y="0"/>
            <a:ext cx="1603387" cy="566977"/>
          </a:xfrm>
          <a:prstGeom prst="rect">
            <a:avLst/>
          </a:prstGeom>
        </p:spPr>
      </p:pic>
    </p:spTree>
    <p:extLst>
      <p:ext uri="{BB962C8B-B14F-4D97-AF65-F5344CB8AC3E}">
        <p14:creationId xmlns:p14="http://schemas.microsoft.com/office/powerpoint/2010/main" val="3391403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NPRM and Final Rule</a:t>
            </a:r>
          </a:p>
        </p:txBody>
      </p:sp>
      <p:sp>
        <p:nvSpPr>
          <p:cNvPr id="3" name="Content Placeholder 2"/>
          <p:cNvSpPr>
            <a:spLocks noGrp="1"/>
          </p:cNvSpPr>
          <p:nvPr>
            <p:ph idx="1"/>
          </p:nvPr>
        </p:nvSpPr>
        <p:spPr>
          <a:xfrm>
            <a:off x="258183" y="1343437"/>
            <a:ext cx="6082458" cy="5427988"/>
          </a:xfrm>
        </p:spPr>
        <p:txBody>
          <a:bodyPr/>
          <a:lstStyle/>
          <a:p>
            <a:pPr marL="0" indent="0">
              <a:spcAft>
                <a:spcPts val="600"/>
              </a:spcAft>
              <a:buNone/>
            </a:pPr>
            <a:r>
              <a:rPr lang="en-US" sz="2000" dirty="0"/>
              <a:t>The final rule includes the following key changes to the NPRM in response to comments:</a:t>
            </a:r>
          </a:p>
          <a:p>
            <a:pPr lvl="0">
              <a:spcAft>
                <a:spcPts val="600"/>
              </a:spcAft>
            </a:pPr>
            <a:r>
              <a:rPr lang="en-US" sz="2000" dirty="0"/>
              <a:t>Strengthens, expands, and improves the following provisions:</a:t>
            </a:r>
          </a:p>
          <a:p>
            <a:pPr lvl="1">
              <a:spcAft>
                <a:spcPts val="600"/>
              </a:spcAft>
            </a:pPr>
            <a:r>
              <a:rPr lang="en-US" sz="1800" dirty="0"/>
              <a:t>Process and application requirements for becoming an SRE;</a:t>
            </a:r>
          </a:p>
          <a:p>
            <a:pPr lvl="1">
              <a:spcAft>
                <a:spcPts val="600"/>
              </a:spcAft>
            </a:pPr>
            <a:r>
              <a:rPr lang="en-US" sz="1800" dirty="0"/>
              <a:t>Conflict of interest provisions; and</a:t>
            </a:r>
          </a:p>
          <a:p>
            <a:pPr lvl="1">
              <a:spcAft>
                <a:spcPts val="600"/>
              </a:spcAft>
            </a:pPr>
            <a:r>
              <a:rPr lang="en-US" sz="1800" dirty="0"/>
              <a:t>Safety and welfare of apprentice provisions including safety requirements, mentorship, wages and costs.</a:t>
            </a:r>
          </a:p>
          <a:p>
            <a:pPr>
              <a:spcAft>
                <a:spcPts val="600"/>
              </a:spcAft>
            </a:pPr>
            <a:r>
              <a:rPr lang="en-US" sz="2000" dirty="0"/>
              <a:t>Increases SRE oversight of IRAPs by including periodic compliance reviews by the SRE of IRAPs and requiring policies and procedures for the suspension and de-recognition of IRAPs;</a:t>
            </a:r>
          </a:p>
          <a:p>
            <a:pPr lvl="1">
              <a:spcAft>
                <a:spcPts val="600"/>
              </a:spcAft>
            </a:pPr>
            <a:endParaRPr lang="en-US" sz="1800" dirty="0"/>
          </a:p>
          <a:p>
            <a:pPr>
              <a:spcAft>
                <a:spcPts val="600"/>
              </a:spcAft>
            </a:pPr>
            <a:endParaRPr lang="en-US" sz="2000" dirty="0"/>
          </a:p>
        </p:txBody>
      </p:sp>
      <p:sp>
        <p:nvSpPr>
          <p:cNvPr id="5" name="Rectangle 4"/>
          <p:cNvSpPr/>
          <p:nvPr/>
        </p:nvSpPr>
        <p:spPr>
          <a:xfrm>
            <a:off x="6340641" y="1521168"/>
            <a:ext cx="5525043" cy="4060493"/>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4" name="Picture 3"/>
          <p:cNvPicPr>
            <a:picLocks noChangeAspect="1"/>
          </p:cNvPicPr>
          <p:nvPr/>
        </p:nvPicPr>
        <p:blipFill>
          <a:blip r:embed="rId4"/>
          <a:stretch>
            <a:fillRect/>
          </a:stretch>
        </p:blipFill>
        <p:spPr>
          <a:xfrm>
            <a:off x="10588613" y="47915"/>
            <a:ext cx="1603387" cy="566977"/>
          </a:xfrm>
          <a:prstGeom prst="rect">
            <a:avLst/>
          </a:prstGeom>
        </p:spPr>
      </p:pic>
    </p:spTree>
    <p:extLst>
      <p:ext uri="{BB962C8B-B14F-4D97-AF65-F5344CB8AC3E}">
        <p14:creationId xmlns:p14="http://schemas.microsoft.com/office/powerpoint/2010/main" val="344385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 Between NPRM and Final Rule (cont’d)</a:t>
            </a:r>
          </a:p>
        </p:txBody>
      </p:sp>
      <p:sp>
        <p:nvSpPr>
          <p:cNvPr id="3" name="Content Placeholder 2"/>
          <p:cNvSpPr>
            <a:spLocks noGrp="1"/>
          </p:cNvSpPr>
          <p:nvPr>
            <p:ph idx="1"/>
          </p:nvPr>
        </p:nvSpPr>
        <p:spPr>
          <a:xfrm>
            <a:off x="6278251" y="1282471"/>
            <a:ext cx="5547975" cy="5427988"/>
          </a:xfrm>
        </p:spPr>
        <p:txBody>
          <a:bodyPr/>
          <a:lstStyle/>
          <a:p>
            <a:pPr lvl="0">
              <a:spcAft>
                <a:spcPts val="600"/>
              </a:spcAft>
            </a:pPr>
            <a:r>
              <a:rPr lang="en-US" dirty="0"/>
              <a:t>Requires IRAPs to have training plans and apprenticeship agreements with their apprentices;</a:t>
            </a:r>
          </a:p>
          <a:p>
            <a:pPr lvl="0">
              <a:spcAft>
                <a:spcPts val="600"/>
              </a:spcAft>
            </a:pPr>
            <a:r>
              <a:rPr lang="en-US" dirty="0"/>
              <a:t>Improves performance reporting for SREs by requiring SREs to provide performance metrics and information such as apprentice demographic data to DOL in addition to making them publicly available; </a:t>
            </a:r>
          </a:p>
          <a:p>
            <a:pPr>
              <a:spcAft>
                <a:spcPts val="600"/>
              </a:spcAft>
            </a:pPr>
            <a:r>
              <a:rPr lang="en-US" dirty="0"/>
              <a:t>Explicitly excludes the construction sector and clarifies DOL’s definition of construction by including the NAICS Manual’s short description of the construction sector; and</a:t>
            </a:r>
          </a:p>
          <a:p>
            <a:pPr>
              <a:spcAft>
                <a:spcPts val="600"/>
              </a:spcAft>
            </a:pPr>
            <a:r>
              <a:rPr lang="en-US" dirty="0"/>
              <a:t>Military apprenticeships are not excluded (outside of the construction sector) from IRAP participation.</a:t>
            </a:r>
          </a:p>
          <a:p>
            <a:pPr marL="0" lvl="0" indent="0">
              <a:spcAft>
                <a:spcPts val="600"/>
              </a:spcAft>
              <a:buNone/>
            </a:pPr>
            <a:endParaRPr lang="en-US" dirty="0"/>
          </a:p>
          <a:p>
            <a:pPr>
              <a:spcAft>
                <a:spcPts val="600"/>
              </a:spcAft>
            </a:pPr>
            <a:endParaRPr lang="en-US" dirty="0"/>
          </a:p>
        </p:txBody>
      </p:sp>
      <p:sp>
        <p:nvSpPr>
          <p:cNvPr id="4" name="Rectangle 3"/>
          <p:cNvSpPr/>
          <p:nvPr/>
        </p:nvSpPr>
        <p:spPr>
          <a:xfrm>
            <a:off x="304127" y="1282471"/>
            <a:ext cx="5898710" cy="429305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5" name="Picture 4"/>
          <p:cNvPicPr>
            <a:picLocks noChangeAspect="1"/>
          </p:cNvPicPr>
          <p:nvPr/>
        </p:nvPicPr>
        <p:blipFill>
          <a:blip r:embed="rId4"/>
          <a:stretch>
            <a:fillRect/>
          </a:stretch>
        </p:blipFill>
        <p:spPr>
          <a:xfrm>
            <a:off x="10588613" y="0"/>
            <a:ext cx="1603387" cy="566977"/>
          </a:xfrm>
          <a:prstGeom prst="rect">
            <a:avLst/>
          </a:prstGeom>
        </p:spPr>
      </p:pic>
    </p:spTree>
    <p:extLst>
      <p:ext uri="{BB962C8B-B14F-4D97-AF65-F5344CB8AC3E}">
        <p14:creationId xmlns:p14="http://schemas.microsoft.com/office/powerpoint/2010/main" val="3484931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492" y="221870"/>
            <a:ext cx="11174186" cy="590931"/>
          </a:xfrm>
        </p:spPr>
        <p:txBody>
          <a:bodyPr/>
          <a:lstStyle/>
          <a:p>
            <a:r>
              <a:rPr lang="en-US" dirty="0"/>
              <a:t>Criteria to become an SRE: An SRE Must… </a:t>
            </a:r>
          </a:p>
        </p:txBody>
      </p:sp>
      <p:sp>
        <p:nvSpPr>
          <p:cNvPr id="3" name="Content Placeholder 2"/>
          <p:cNvSpPr>
            <a:spLocks noGrp="1"/>
          </p:cNvSpPr>
          <p:nvPr>
            <p:ph idx="1"/>
          </p:nvPr>
        </p:nvSpPr>
        <p:spPr>
          <a:xfrm>
            <a:off x="278492" y="945834"/>
            <a:ext cx="11731170" cy="5951858"/>
          </a:xfrm>
          <a:prstGeom prst="rect">
            <a:avLst/>
          </a:prstGeom>
          <a:noFill/>
        </p:spPr>
        <p:txBody>
          <a:bodyPr numCol="2"/>
          <a:lstStyle/>
          <a:p>
            <a:pPr lvl="0">
              <a:spcAft>
                <a:spcPts val="600"/>
              </a:spcAft>
              <a:buFont typeface="Wingdings" panose="05000000000000000000" pitchFamily="2" charset="2"/>
              <a:buChar char="ü"/>
            </a:pPr>
            <a:r>
              <a:rPr lang="en-US" sz="2400" dirty="0">
                <a:solidFill>
                  <a:schemeClr val="tx1"/>
                </a:solidFill>
              </a:rPr>
              <a:t>Have the expertise to set competency-based standards through a consensus-based process involving industry experts.</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Have the capacity and quality assurance processes and procedures to ensure IRAPs comply with DOL standards, including safety, compensation, and quality.</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Have resources to operate as an SRE for a 5-year period.</a:t>
            </a:r>
          </a:p>
          <a:p>
            <a:pPr marL="0" lv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Demonstrate impartiality.</a:t>
            </a:r>
          </a:p>
          <a:p>
            <a:pPr>
              <a:spcAft>
                <a:spcPts val="600"/>
              </a:spcAft>
              <a:buFont typeface="Wingdings" panose="05000000000000000000" pitchFamily="2" charset="2"/>
              <a:buChar char="ü"/>
            </a:pPr>
            <a:r>
              <a:rPr lang="en-US" sz="2400" dirty="0">
                <a:solidFill>
                  <a:schemeClr val="tx1"/>
                </a:solidFill>
              </a:rPr>
              <a:t>Be in good standing with the U.S. Federal Government; cannot be suspended or debarred.</a:t>
            </a:r>
          </a:p>
          <a:p>
            <a:pPr marL="0" indent="0">
              <a:spcAft>
                <a:spcPts val="600"/>
              </a:spcAft>
              <a:buNone/>
            </a:pPr>
            <a:endParaRPr lang="en-US" sz="600" dirty="0">
              <a:solidFill>
                <a:schemeClr val="tx1"/>
              </a:solidFill>
            </a:endParaRPr>
          </a:p>
          <a:p>
            <a:pPr lvl="0">
              <a:spcAft>
                <a:spcPts val="600"/>
              </a:spcAft>
              <a:buFont typeface="Wingdings" panose="05000000000000000000" pitchFamily="2" charset="2"/>
              <a:buChar char="ü"/>
            </a:pPr>
            <a:r>
              <a:rPr lang="en-US" sz="2400" dirty="0">
                <a:solidFill>
                  <a:schemeClr val="tx1"/>
                </a:solidFill>
              </a:rPr>
              <a:t> </a:t>
            </a:r>
            <a:r>
              <a:rPr lang="en-US" sz="2400" dirty="0">
                <a:solidFill>
                  <a:prstClr val="black"/>
                </a:solidFill>
              </a:rPr>
              <a:t>Have the appropriate industry and occupational expertise and resources in place to recognize IRAPs in their selected geographical area. </a:t>
            </a:r>
          </a:p>
          <a:p>
            <a:pPr marL="0" lvl="0" indent="0">
              <a:spcAft>
                <a:spcPts val="600"/>
              </a:spcAft>
              <a:buNone/>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a:p>
            <a:pPr lvl="0">
              <a:spcAft>
                <a:spcPts val="600"/>
              </a:spcAft>
              <a:buFont typeface="Wingdings" panose="05000000000000000000" pitchFamily="2" charset="2"/>
              <a:buChar char="ü"/>
            </a:pPr>
            <a:endParaRPr lang="en-US" sz="2400" dirty="0">
              <a:solidFill>
                <a:schemeClr val="tx1"/>
              </a:solidFill>
            </a:endParaRPr>
          </a:p>
        </p:txBody>
      </p:sp>
      <p:pic>
        <p:nvPicPr>
          <p:cNvPr id="6" name="Picture 5"/>
          <p:cNvPicPr>
            <a:picLocks noChangeAspect="1"/>
          </p:cNvPicPr>
          <p:nvPr/>
        </p:nvPicPr>
        <p:blipFill>
          <a:blip r:embed="rId3"/>
          <a:stretch>
            <a:fillRect/>
          </a:stretch>
        </p:blipFill>
        <p:spPr>
          <a:xfrm>
            <a:off x="6214602" y="3921763"/>
            <a:ext cx="5017505" cy="2562131"/>
          </a:xfrm>
          <a:prstGeom prst="rect">
            <a:avLst/>
          </a:prstGeom>
        </p:spPr>
      </p:pic>
      <p:pic>
        <p:nvPicPr>
          <p:cNvPr id="4" name="Picture 3"/>
          <p:cNvPicPr>
            <a:picLocks noChangeAspect="1"/>
          </p:cNvPicPr>
          <p:nvPr/>
        </p:nvPicPr>
        <p:blipFill>
          <a:blip r:embed="rId4"/>
          <a:stretch>
            <a:fillRect/>
          </a:stretch>
        </p:blipFill>
        <p:spPr>
          <a:xfrm>
            <a:off x="10588613" y="28852"/>
            <a:ext cx="1603387" cy="566977"/>
          </a:xfrm>
          <a:prstGeom prst="rect">
            <a:avLst/>
          </a:prstGeom>
        </p:spPr>
      </p:pic>
    </p:spTree>
    <p:extLst>
      <p:ext uri="{BB962C8B-B14F-4D97-AF65-F5344CB8AC3E}">
        <p14:creationId xmlns:p14="http://schemas.microsoft.com/office/powerpoint/2010/main" val="4176494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57377"/>
            <a:ext cx="11174186" cy="590931"/>
          </a:xfrm>
        </p:spPr>
        <p:txBody>
          <a:bodyPr/>
          <a:lstStyle/>
          <a:p>
            <a:r>
              <a:rPr lang="en-US" dirty="0"/>
              <a:t>Key Responsibilities of SREs </a:t>
            </a:r>
          </a:p>
        </p:txBody>
      </p:sp>
      <p:sp>
        <p:nvSpPr>
          <p:cNvPr id="3" name="Content Placeholder 2"/>
          <p:cNvSpPr>
            <a:spLocks noGrp="1"/>
          </p:cNvSpPr>
          <p:nvPr>
            <p:ph idx="1"/>
          </p:nvPr>
        </p:nvSpPr>
        <p:spPr>
          <a:xfrm>
            <a:off x="214033" y="1101435"/>
            <a:ext cx="11777075" cy="5442239"/>
          </a:xfrm>
          <a:noFill/>
        </p:spPr>
        <p:txBody>
          <a:bodyPr/>
          <a:lstStyle/>
          <a:p>
            <a:pPr marL="0" indent="0">
              <a:buNone/>
            </a:pPr>
            <a:endParaRPr lang="en-US" dirty="0"/>
          </a:p>
          <a:p>
            <a:pPr>
              <a:buFont typeface="Wingdings" panose="05000000000000000000" pitchFamily="2" charset="2"/>
              <a:buChar char="Ø"/>
            </a:pPr>
            <a:endParaRPr lang="en-US" dirty="0"/>
          </a:p>
        </p:txBody>
      </p:sp>
      <p:sp>
        <p:nvSpPr>
          <p:cNvPr id="6" name="Rectangle 5"/>
          <p:cNvSpPr/>
          <p:nvPr/>
        </p:nvSpPr>
        <p:spPr>
          <a:xfrm>
            <a:off x="214033" y="1062639"/>
            <a:ext cx="11742057" cy="5355312"/>
          </a:xfrm>
          <a:prstGeom prst="rect">
            <a:avLst/>
          </a:prstGeom>
        </p:spPr>
        <p:txBody>
          <a:bodyPr wrap="square" numCol="2">
            <a:spAutoFit/>
          </a:bodyPr>
          <a:lstStyle/>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Recognize High-Quality IRAPs.</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Notify the Office of Apprenticeship within 30 days when they have recognized, suspended, or derecognized an IRAP.</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latin typeface="+mj-lt"/>
                <a:ea typeface="Calibri" panose="020F0502020204030204" pitchFamily="34" charset="0"/>
                <a:cs typeface="Times New Roman" panose="02020603050405020304" pitchFamily="18" charset="0"/>
              </a:rPr>
              <a:t>Provide program and performance data to OA in a timely manner.</a:t>
            </a:r>
          </a:p>
          <a:p>
            <a:endParaRPr lang="en-US" sz="10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r>
              <a:rPr lang="en-US" sz="2400" dirty="0"/>
              <a:t>Develop policies and procedures that require IRAPs’ adherence to applicable Federal, State, and local laws pertaining to EEO and reflect comprehensive outreach strategies to reach diverse populations.</a:t>
            </a:r>
          </a:p>
          <a:p>
            <a:pPr marL="342900" indent="-342900">
              <a:buFont typeface="Wingdings" panose="05000000000000000000" pitchFamily="2" charset="2"/>
              <a:buChar char="Ø"/>
            </a:pPr>
            <a:r>
              <a:rPr lang="en-US" sz="2400" dirty="0">
                <a:ea typeface="Calibri" panose="020F0502020204030204" pitchFamily="34" charset="0"/>
                <a:cs typeface="Times New Roman" panose="02020603050405020304" pitchFamily="18" charset="0"/>
              </a:rPr>
              <a:t>Establish policies and procedures for recognizing, and validating compliance of, programs that ensure that SRE decisions are impartial, consistent, and based on objective and merit-based criteria.</a:t>
            </a: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Ø"/>
            </a:pPr>
            <a:endParaRPr lang="en-US" sz="2400" dirty="0">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4959" y="3320211"/>
            <a:ext cx="4307842" cy="3160601"/>
          </a:xfrm>
          <a:prstGeom prst="rect">
            <a:avLst/>
          </a:prstGeom>
        </p:spPr>
      </p:pic>
      <p:pic>
        <p:nvPicPr>
          <p:cNvPr id="4" name="Picture 3"/>
          <p:cNvPicPr>
            <a:picLocks noChangeAspect="1"/>
          </p:cNvPicPr>
          <p:nvPr/>
        </p:nvPicPr>
        <p:blipFill>
          <a:blip r:embed="rId4"/>
          <a:stretch>
            <a:fillRect/>
          </a:stretch>
        </p:blipFill>
        <p:spPr>
          <a:xfrm>
            <a:off x="10588613" y="29273"/>
            <a:ext cx="1603387" cy="566977"/>
          </a:xfrm>
          <a:prstGeom prst="rect">
            <a:avLst/>
          </a:prstGeom>
        </p:spPr>
      </p:pic>
    </p:spTree>
    <p:extLst>
      <p:ext uri="{BB962C8B-B14F-4D97-AF65-F5344CB8AC3E}">
        <p14:creationId xmlns:p14="http://schemas.microsoft.com/office/powerpoint/2010/main" val="100320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2789" y="3517302"/>
            <a:ext cx="5337711" cy="2779589"/>
          </a:xfrm>
          <a:prstGeom prst="rect">
            <a:avLst/>
          </a:prstGeom>
        </p:spPr>
      </p:pic>
      <p:sp>
        <p:nvSpPr>
          <p:cNvPr id="2" name="Title 1"/>
          <p:cNvSpPr>
            <a:spLocks noGrp="1"/>
          </p:cNvSpPr>
          <p:nvPr>
            <p:ph type="title"/>
          </p:nvPr>
        </p:nvSpPr>
        <p:spPr/>
        <p:txBody>
          <a:bodyPr/>
          <a:lstStyle/>
          <a:p>
            <a:r>
              <a:rPr lang="en-US" dirty="0"/>
              <a:t>SRE Reporting Requirements</a:t>
            </a:r>
          </a:p>
        </p:txBody>
      </p:sp>
      <p:sp>
        <p:nvSpPr>
          <p:cNvPr id="3" name="Content Placeholder 2"/>
          <p:cNvSpPr>
            <a:spLocks noGrp="1"/>
          </p:cNvSpPr>
          <p:nvPr>
            <p:ph idx="1"/>
          </p:nvPr>
        </p:nvSpPr>
        <p:spPr>
          <a:xfrm>
            <a:off x="446315" y="1091145"/>
            <a:ext cx="11174185" cy="5475909"/>
          </a:xfrm>
        </p:spPr>
        <p:txBody>
          <a:bodyPr numCol="2"/>
          <a:lstStyle/>
          <a:p>
            <a:pPr>
              <a:buFont typeface="Wingdings" panose="05000000000000000000" pitchFamily="2" charset="2"/>
              <a:buChar char="ü"/>
            </a:pPr>
            <a:r>
              <a:rPr lang="en-US" dirty="0"/>
              <a:t>Up-to-date contact information for each IRAP;</a:t>
            </a:r>
          </a:p>
          <a:p>
            <a:pPr>
              <a:buFont typeface="Wingdings" panose="05000000000000000000" pitchFamily="2" charset="2"/>
              <a:buChar char="ü"/>
            </a:pPr>
            <a:r>
              <a:rPr lang="en-US" dirty="0"/>
              <a:t>The total number of new and continuing apprentices annually training in each IRAP under an apprenticeship agreement;</a:t>
            </a:r>
          </a:p>
          <a:p>
            <a:pPr>
              <a:buFont typeface="Wingdings" panose="05000000000000000000" pitchFamily="2" charset="2"/>
              <a:buChar char="ü"/>
            </a:pPr>
            <a:r>
              <a:rPr lang="en-US" dirty="0"/>
              <a:t>The total number of apprentices who successfully completed the IRAP annually;</a:t>
            </a:r>
          </a:p>
          <a:p>
            <a:pPr>
              <a:buFont typeface="Wingdings" panose="05000000000000000000" pitchFamily="2" charset="2"/>
              <a:buChar char="ü"/>
            </a:pPr>
            <a:r>
              <a:rPr lang="en-US" dirty="0"/>
              <a:t>The annual completion rate for apprentices. </a:t>
            </a:r>
          </a:p>
          <a:p>
            <a:pPr>
              <a:buFont typeface="Wingdings" panose="05000000000000000000" pitchFamily="2" charset="2"/>
              <a:buChar char="ü"/>
            </a:pPr>
            <a:r>
              <a:rPr lang="en-US" dirty="0"/>
              <a:t>The median length of time for IRAP completion;</a:t>
            </a:r>
          </a:p>
          <a:p>
            <a:pPr>
              <a:buFont typeface="Wingdings" panose="05000000000000000000" pitchFamily="2" charset="2"/>
              <a:buChar char="ü"/>
            </a:pPr>
            <a:r>
              <a:rPr lang="en-US" dirty="0"/>
              <a:t>The post-apprenticeship employment retention rate, calculated 6 and 12 months after program completion;</a:t>
            </a:r>
          </a:p>
          <a:p>
            <a:pPr>
              <a:buFont typeface="Wingdings" panose="05000000000000000000" pitchFamily="2" charset="2"/>
              <a:buChar char="ü"/>
            </a:pPr>
            <a:r>
              <a:rPr lang="en-US" dirty="0"/>
              <a:t> The industry-recognized credentials attained by apprentices in an IRAP, and the annual number of such credentials attained;</a:t>
            </a:r>
          </a:p>
          <a:p>
            <a:pPr>
              <a:buFont typeface="Wingdings" panose="05000000000000000000" pitchFamily="2" charset="2"/>
              <a:buChar char="ü"/>
            </a:pPr>
            <a:r>
              <a:rPr lang="en-US" dirty="0"/>
              <a:t>The annualized average earnings of an IRAP's former apprentices, calculated over the 6 month period after IRAP completion;</a:t>
            </a:r>
          </a:p>
          <a:p>
            <a:pPr>
              <a:buFont typeface="Wingdings" panose="05000000000000000000" pitchFamily="2" charset="2"/>
              <a:buChar char="ü"/>
            </a:pPr>
            <a:r>
              <a:rPr lang="en-US" dirty="0"/>
              <a:t>Training cost per apprentice; and</a:t>
            </a:r>
          </a:p>
          <a:p>
            <a:pPr>
              <a:buFont typeface="Wingdings" panose="05000000000000000000" pitchFamily="2" charset="2"/>
              <a:buChar char="ü"/>
            </a:pPr>
            <a:r>
              <a:rPr lang="en-US" dirty="0"/>
              <a:t> Basic demographic information on participants.</a:t>
            </a:r>
          </a:p>
          <a:p>
            <a:endParaRPr lang="en-US" dirty="0"/>
          </a:p>
        </p:txBody>
      </p:sp>
      <p:pic>
        <p:nvPicPr>
          <p:cNvPr id="5" name="Picture 4"/>
          <p:cNvPicPr>
            <a:picLocks noChangeAspect="1"/>
          </p:cNvPicPr>
          <p:nvPr/>
        </p:nvPicPr>
        <p:blipFill>
          <a:blip r:embed="rId4"/>
          <a:stretch>
            <a:fillRect/>
          </a:stretch>
        </p:blipFill>
        <p:spPr>
          <a:xfrm>
            <a:off x="10588613" y="0"/>
            <a:ext cx="1603387" cy="566977"/>
          </a:xfrm>
          <a:prstGeom prst="rect">
            <a:avLst/>
          </a:prstGeom>
        </p:spPr>
      </p:pic>
    </p:spTree>
    <p:extLst>
      <p:ext uri="{BB962C8B-B14F-4D97-AF65-F5344CB8AC3E}">
        <p14:creationId xmlns:p14="http://schemas.microsoft.com/office/powerpoint/2010/main" val="3656573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Welcome </a:t>
            </a:r>
          </a:p>
        </p:txBody>
      </p:sp>
      <p:sp>
        <p:nvSpPr>
          <p:cNvPr id="11" name="Rectangle 10"/>
          <p:cNvSpPr/>
          <p:nvPr/>
        </p:nvSpPr>
        <p:spPr>
          <a:xfrm>
            <a:off x="4333481" y="2988824"/>
            <a:ext cx="6753147" cy="224676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Andrew Kilberg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rPr>
              <a:t>Counselor to the Secretary</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dirty="0">
                <a:ln w="0"/>
                <a:effectLst>
                  <a:outerShdw blurRad="38100" dist="19050" dir="2700000" algn="tl" rotWithShape="0">
                    <a:prstClr val="black">
                      <a:alpha val="40000"/>
                    </a:prstClr>
                  </a:outerShdw>
                </a:effectLst>
                <a:latin typeface="Century Gothic"/>
              </a:rPr>
              <a:t>U.S. Department of Labor</a:t>
            </a:r>
            <a:endParaRPr kumimoji="0" lang="en-US" sz="2800" b="0" i="0" u="none" strike="noStrike" kern="1200" cap="none" spc="0" normalizeH="0" baseline="0" noProof="0" dirty="0">
              <a:ln w="0"/>
              <a:effectLst>
                <a:outerShdw blurRad="38100" dist="19050" dir="2700000" algn="tl" rotWithShape="0">
                  <a:prstClr val="black">
                    <a:alpha val="40000"/>
                  </a:prstClr>
                </a:outerShdw>
              </a:effectLst>
              <a:uLnTx/>
              <a:uFillTx/>
              <a:latin typeface="Century Gothic"/>
              <a:ea typeface="+mn-ea"/>
              <a:cs typeface="+mn-cs"/>
            </a:endParaRPr>
          </a:p>
        </p:txBody>
      </p:sp>
      <p:cxnSp>
        <p:nvCxnSpPr>
          <p:cNvPr id="8" name="Straight Connector 7"/>
          <p:cNvCxnSpPr/>
          <p:nvPr/>
        </p:nvCxnSpPr>
        <p:spPr>
          <a:xfrm>
            <a:off x="5682343" y="3752504"/>
            <a:ext cx="461118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138" y="1641763"/>
            <a:ext cx="3015343" cy="4221481"/>
          </a:xfrm>
          <a:prstGeom prst="rect">
            <a:avLst/>
          </a:prstGeom>
        </p:spPr>
      </p:pic>
      <p:pic>
        <p:nvPicPr>
          <p:cNvPr id="3" name="Picture 2"/>
          <p:cNvPicPr>
            <a:picLocks noChangeAspect="1"/>
          </p:cNvPicPr>
          <p:nvPr/>
        </p:nvPicPr>
        <p:blipFill>
          <a:blip r:embed="rId3"/>
          <a:stretch>
            <a:fillRect/>
          </a:stretch>
        </p:blipFill>
        <p:spPr>
          <a:xfrm>
            <a:off x="10327621" y="216946"/>
            <a:ext cx="1600468" cy="566537"/>
          </a:xfrm>
          <a:prstGeom prst="rect">
            <a:avLst/>
          </a:prstGeom>
        </p:spPr>
      </p:pic>
    </p:spTree>
    <p:extLst>
      <p:ext uri="{BB962C8B-B14F-4D97-AF65-F5344CB8AC3E}">
        <p14:creationId xmlns:p14="http://schemas.microsoft.com/office/powerpoint/2010/main" val="3395919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76034"/>
            <a:ext cx="11174186" cy="590931"/>
          </a:xfrm>
        </p:spPr>
        <p:txBody>
          <a:bodyPr/>
          <a:lstStyle/>
          <a:p>
            <a:r>
              <a:rPr lang="en-US" dirty="0"/>
              <a:t>Next Steps For Potential SREs </a:t>
            </a:r>
          </a:p>
        </p:txBody>
      </p:sp>
      <p:sp>
        <p:nvSpPr>
          <p:cNvPr id="7" name="Content Placeholder 6"/>
          <p:cNvSpPr>
            <a:spLocks noGrp="1"/>
          </p:cNvSpPr>
          <p:nvPr>
            <p:ph idx="1"/>
          </p:nvPr>
        </p:nvSpPr>
        <p:spPr>
          <a:xfrm>
            <a:off x="571500" y="869474"/>
            <a:ext cx="6404948" cy="5988526"/>
          </a:xfrm>
          <a:ln>
            <a:noFill/>
          </a:ln>
        </p:spPr>
        <p:txBody>
          <a:bodyPr/>
          <a:lstStyle/>
          <a:p>
            <a:pPr lvl="0">
              <a:buFont typeface="Wingdings" panose="05000000000000000000" pitchFamily="2" charset="2"/>
              <a:buChar char="Ø"/>
            </a:pPr>
            <a:r>
              <a:rPr lang="en-US" sz="2100" dirty="0">
                <a:solidFill>
                  <a:schemeClr val="tx1"/>
                </a:solidFill>
                <a:latin typeface="+mj-lt"/>
              </a:rPr>
              <a:t>Organizations interested in serving as SREs will be able to submit their applications online once the Final Rule goes into effect on May 11, 2020. </a:t>
            </a:r>
          </a:p>
          <a:p>
            <a:pPr lvl="0">
              <a:buFont typeface="Wingdings" panose="05000000000000000000" pitchFamily="2" charset="2"/>
              <a:buChar char="Ø"/>
            </a:pPr>
            <a:r>
              <a:rPr lang="en-US" sz="2100" dirty="0">
                <a:solidFill>
                  <a:schemeClr val="tx1"/>
                </a:solidFill>
                <a:latin typeface="+mj-lt"/>
              </a:rPr>
              <a:t>To prepare, those interested in becoming SREs can:</a:t>
            </a:r>
          </a:p>
          <a:p>
            <a:pPr lvl="1">
              <a:buFont typeface="Wingdings" panose="05000000000000000000" pitchFamily="2" charset="2"/>
              <a:buChar char="Ø"/>
            </a:pPr>
            <a:r>
              <a:rPr lang="en-US" sz="2100" dirty="0">
                <a:solidFill>
                  <a:schemeClr val="tx1"/>
                </a:solidFill>
                <a:latin typeface="+mj-lt"/>
              </a:rPr>
              <a:t>Become familiar with the </a:t>
            </a:r>
            <a:r>
              <a:rPr lang="en-US" sz="2100" dirty="0">
                <a:solidFill>
                  <a:schemeClr val="tx1"/>
                </a:solidFill>
                <a:latin typeface="+mj-lt"/>
                <a:hlinkClick r:id="rId3"/>
              </a:rPr>
              <a:t>Final Rule</a:t>
            </a:r>
            <a:r>
              <a:rPr lang="en-US" sz="2100" dirty="0">
                <a:solidFill>
                  <a:schemeClr val="tx1"/>
                </a:solidFill>
                <a:latin typeface="+mj-lt"/>
              </a:rPr>
              <a:t>.</a:t>
            </a:r>
          </a:p>
          <a:p>
            <a:pPr lvl="1">
              <a:buFont typeface="Wingdings" panose="05000000000000000000" pitchFamily="2" charset="2"/>
              <a:buChar char="Ø"/>
            </a:pPr>
            <a:r>
              <a:rPr lang="en-US" sz="2100" dirty="0">
                <a:solidFill>
                  <a:schemeClr val="tx1"/>
                </a:solidFill>
                <a:latin typeface="+mj-lt"/>
              </a:rPr>
              <a:t>Begin to develop the plans of action, structures, and key partnerships that will form the basis for a successful SRE application.</a:t>
            </a:r>
          </a:p>
          <a:p>
            <a:pPr lvl="1">
              <a:buFont typeface="Wingdings" panose="05000000000000000000" pitchFamily="2" charset="2"/>
              <a:buChar char="Ø"/>
            </a:pPr>
            <a:r>
              <a:rPr lang="en-US" sz="2100" dirty="0">
                <a:solidFill>
                  <a:schemeClr val="tx1"/>
                </a:solidFill>
                <a:latin typeface="+mj-lt"/>
              </a:rPr>
              <a:t>Review the </a:t>
            </a:r>
            <a:r>
              <a:rPr lang="en-US" sz="2100" dirty="0">
                <a:solidFill>
                  <a:schemeClr val="tx1"/>
                </a:solidFill>
                <a:latin typeface="+mj-lt"/>
                <a:hlinkClick r:id="rId4"/>
              </a:rPr>
              <a:t>approved application </a:t>
            </a:r>
            <a:r>
              <a:rPr lang="en-US" sz="2100" dirty="0">
                <a:solidFill>
                  <a:schemeClr val="tx1"/>
                </a:solidFill>
                <a:latin typeface="+mj-lt"/>
              </a:rPr>
              <a:t>until the application portal is launched.</a:t>
            </a:r>
          </a:p>
          <a:p>
            <a:pPr lvl="0">
              <a:buFont typeface="Wingdings" panose="05000000000000000000" pitchFamily="2" charset="2"/>
              <a:buChar char="Ø"/>
            </a:pPr>
            <a:r>
              <a:rPr lang="en-US" sz="2000" dirty="0">
                <a:solidFill>
                  <a:schemeClr val="tx1"/>
                </a:solidFill>
              </a:rPr>
              <a:t>Monitor DOL’s </a:t>
            </a:r>
            <a:r>
              <a:rPr lang="en-US" sz="2000" dirty="0">
                <a:solidFill>
                  <a:schemeClr val="tx1"/>
                </a:solidFill>
                <a:hlinkClick r:id="rId5"/>
              </a:rPr>
              <a:t>IRAP website </a:t>
            </a:r>
            <a:r>
              <a:rPr lang="en-US" sz="2000" dirty="0">
                <a:solidFill>
                  <a:schemeClr val="tx1"/>
                </a:solidFill>
              </a:rPr>
              <a:t>for up-to-date information and additional webinars.</a:t>
            </a:r>
            <a:endParaRPr lang="en-US" sz="2100" dirty="0">
              <a:solidFill>
                <a:schemeClr val="tx1"/>
              </a:solidFill>
              <a:latin typeface="+mj-lt"/>
            </a:endParaRPr>
          </a:p>
        </p:txBody>
      </p:sp>
      <p:pic>
        <p:nvPicPr>
          <p:cNvPr id="5" name="Picture Placeholder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976448" y="1221709"/>
            <a:ext cx="4658206" cy="4875847"/>
          </a:xfrm>
          <a:prstGeom prst="rect">
            <a:avLst/>
          </a:prstGeom>
        </p:spPr>
      </p:pic>
      <p:pic>
        <p:nvPicPr>
          <p:cNvPr id="3" name="Picture 2"/>
          <p:cNvPicPr>
            <a:picLocks noChangeAspect="1"/>
          </p:cNvPicPr>
          <p:nvPr/>
        </p:nvPicPr>
        <p:blipFill>
          <a:blip r:embed="rId7"/>
          <a:stretch>
            <a:fillRect/>
          </a:stretch>
        </p:blipFill>
        <p:spPr>
          <a:xfrm>
            <a:off x="10588613" y="17754"/>
            <a:ext cx="1603387" cy="566977"/>
          </a:xfrm>
          <a:prstGeom prst="rect">
            <a:avLst/>
          </a:prstGeom>
        </p:spPr>
      </p:pic>
    </p:spTree>
    <p:extLst>
      <p:ext uri="{BB962C8B-B14F-4D97-AF65-F5344CB8AC3E}">
        <p14:creationId xmlns:p14="http://schemas.microsoft.com/office/powerpoint/2010/main" val="221992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907" y="276034"/>
            <a:ext cx="11174186" cy="590931"/>
          </a:xfrm>
        </p:spPr>
        <p:txBody>
          <a:bodyPr/>
          <a:lstStyle/>
          <a:p>
            <a:r>
              <a:rPr lang="en-US" dirty="0"/>
              <a:t>Next Steps For Potential IRAP Sponsors</a:t>
            </a:r>
          </a:p>
        </p:txBody>
      </p:sp>
      <p:sp>
        <p:nvSpPr>
          <p:cNvPr id="3" name="Content Placeholder 2"/>
          <p:cNvSpPr>
            <a:spLocks noGrp="1"/>
          </p:cNvSpPr>
          <p:nvPr>
            <p:ph idx="1"/>
          </p:nvPr>
        </p:nvSpPr>
        <p:spPr>
          <a:xfrm>
            <a:off x="508907" y="1191877"/>
            <a:ext cx="6493659" cy="5666123"/>
          </a:xfrm>
          <a:solidFill>
            <a:schemeClr val="bg1"/>
          </a:solidFill>
          <a:ln>
            <a:noFill/>
          </a:ln>
        </p:spPr>
        <p:txBody>
          <a:bodyPr/>
          <a:lstStyle/>
          <a:p>
            <a:pPr>
              <a:buFont typeface="Wingdings" panose="05000000000000000000" pitchFamily="2" charset="2"/>
              <a:buChar char="Ø"/>
            </a:pPr>
            <a:r>
              <a:rPr lang="en-US" sz="2400" dirty="0">
                <a:solidFill>
                  <a:schemeClr val="tx1"/>
                </a:solidFill>
              </a:rPr>
              <a:t>Assess your workforce needs, consider how this new flexibility in apprenticeship could offer the right talent development solution, and develop a program.</a:t>
            </a:r>
          </a:p>
          <a:p>
            <a:pPr>
              <a:buFont typeface="Wingdings" panose="05000000000000000000" pitchFamily="2" charset="2"/>
              <a:buChar char="Ø"/>
            </a:pPr>
            <a:r>
              <a:rPr lang="en-US" sz="2400" dirty="0">
                <a:solidFill>
                  <a:schemeClr val="tx1"/>
                </a:solidFill>
              </a:rPr>
              <a:t>Familiarize yourself with the DOL standards for high-quality IRAPs.</a:t>
            </a:r>
          </a:p>
          <a:p>
            <a:pPr>
              <a:buFont typeface="Wingdings" panose="05000000000000000000" pitchFamily="2" charset="2"/>
              <a:buChar char="Ø"/>
            </a:pPr>
            <a:r>
              <a:rPr lang="en-US" sz="2400" dirty="0">
                <a:solidFill>
                  <a:schemeClr val="tx1"/>
                </a:solidFill>
              </a:rPr>
              <a:t>Identify trusted national industry leaders in your industry sector, and encourage them to apply for recognition as an SRE.</a:t>
            </a:r>
          </a:p>
          <a:p>
            <a:pPr>
              <a:buFont typeface="Wingdings" panose="05000000000000000000" pitchFamily="2" charset="2"/>
              <a:buChar char="Ø"/>
            </a:pPr>
            <a:r>
              <a:rPr lang="en-US" sz="2400" dirty="0">
                <a:solidFill>
                  <a:schemeClr val="tx1"/>
                </a:solidFill>
              </a:rPr>
              <a:t>Monitor DOL’s IRAP website for up-to-date information about recognized SREs.</a:t>
            </a:r>
          </a:p>
        </p:txBody>
      </p:sp>
      <p:pic>
        <p:nvPicPr>
          <p:cNvPr id="7" name="Picture Placeholder 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7169727" y="1411208"/>
            <a:ext cx="4514273" cy="4680668"/>
          </a:xfrm>
          <a:prstGeom prst="rect">
            <a:avLst/>
          </a:prstGeom>
        </p:spPr>
      </p:pic>
      <p:pic>
        <p:nvPicPr>
          <p:cNvPr id="4" name="Picture 3"/>
          <p:cNvPicPr>
            <a:picLocks noChangeAspect="1"/>
          </p:cNvPicPr>
          <p:nvPr/>
        </p:nvPicPr>
        <p:blipFill>
          <a:blip r:embed="rId4"/>
          <a:stretch>
            <a:fillRect/>
          </a:stretch>
        </p:blipFill>
        <p:spPr>
          <a:xfrm>
            <a:off x="10588613" y="4522"/>
            <a:ext cx="1603387" cy="566977"/>
          </a:xfrm>
          <a:prstGeom prst="rect">
            <a:avLst/>
          </a:prstGeom>
        </p:spPr>
      </p:pic>
    </p:spTree>
    <p:extLst>
      <p:ext uri="{BB962C8B-B14F-4D97-AF65-F5344CB8AC3E}">
        <p14:creationId xmlns:p14="http://schemas.microsoft.com/office/powerpoint/2010/main" val="3224101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354" y="507125"/>
            <a:ext cx="11174186" cy="590931"/>
          </a:xfrm>
        </p:spPr>
        <p:txBody>
          <a:bodyPr/>
          <a:lstStyle/>
          <a:p>
            <a:r>
              <a:rPr lang="en-US" dirty="0"/>
              <a:t>Next Steps For The Workforce &amp; Education System</a:t>
            </a:r>
          </a:p>
        </p:txBody>
      </p:sp>
      <p:sp>
        <p:nvSpPr>
          <p:cNvPr id="3" name="Content Placeholder 2"/>
          <p:cNvSpPr>
            <a:spLocks noGrp="1"/>
          </p:cNvSpPr>
          <p:nvPr>
            <p:ph idx="1"/>
          </p:nvPr>
        </p:nvSpPr>
        <p:spPr>
          <a:xfrm>
            <a:off x="564354" y="1098056"/>
            <a:ext cx="6119077" cy="5759943"/>
          </a:xfrm>
          <a:ln>
            <a:noFill/>
          </a:ln>
        </p:spPr>
        <p:txBody>
          <a:bodyPr numCol="1"/>
          <a:lstStyle/>
          <a:p>
            <a:pPr>
              <a:buFont typeface="Wingdings" panose="05000000000000000000" pitchFamily="2" charset="2"/>
              <a:buChar char="Ø"/>
            </a:pPr>
            <a:r>
              <a:rPr lang="en-US" sz="2200" dirty="0">
                <a:solidFill>
                  <a:schemeClr val="tx1"/>
                </a:solidFill>
              </a:rPr>
              <a:t>Consider how IRAPs can strengthen your work-based learning model.</a:t>
            </a:r>
          </a:p>
          <a:p>
            <a:pPr>
              <a:buFont typeface="Wingdings" panose="05000000000000000000" pitchFamily="2" charset="2"/>
              <a:buChar char="Ø"/>
            </a:pPr>
            <a:r>
              <a:rPr lang="en-US" sz="2200" dirty="0">
                <a:solidFill>
                  <a:schemeClr val="tx1"/>
                </a:solidFill>
              </a:rPr>
              <a:t>Continue to learn more and serve as an advocate for increasing the adoption and expansion of apprenticeships.</a:t>
            </a:r>
          </a:p>
          <a:p>
            <a:pPr>
              <a:buFont typeface="Wingdings" panose="05000000000000000000" pitchFamily="2" charset="2"/>
              <a:buChar char="Ø"/>
            </a:pPr>
            <a:r>
              <a:rPr lang="en-US" sz="2200" dirty="0">
                <a:solidFill>
                  <a:schemeClr val="tx1"/>
                </a:solidFill>
              </a:rPr>
              <a:t>Share your thoughts and ideas.</a:t>
            </a:r>
          </a:p>
          <a:p>
            <a:pPr>
              <a:buFont typeface="Wingdings" panose="05000000000000000000" pitchFamily="2" charset="2"/>
              <a:buChar char="Ø"/>
            </a:pPr>
            <a:r>
              <a:rPr lang="en-US" sz="2200" dirty="0">
                <a:solidFill>
                  <a:schemeClr val="tx1"/>
                </a:solidFill>
              </a:rPr>
              <a:t>Leverage public-private partnerships to demonstrate your role in creating strong apprenticeship programs.</a:t>
            </a:r>
          </a:p>
          <a:p>
            <a:pPr>
              <a:buFont typeface="Wingdings" panose="05000000000000000000" pitchFamily="2" charset="2"/>
              <a:buChar char="Ø"/>
            </a:pPr>
            <a:r>
              <a:rPr lang="en-US" sz="2200" dirty="0">
                <a:solidFill>
                  <a:schemeClr val="tx1"/>
                </a:solidFill>
              </a:rPr>
              <a:t>Participate in National Apprenticeship Week by hosting or attending an event to learn more about apprenticeship and the current opportunities that exist.</a:t>
            </a:r>
          </a:p>
          <a:p>
            <a:endParaRPr lang="en-US" sz="2200" dirty="0"/>
          </a:p>
        </p:txBody>
      </p:sp>
      <p:pic>
        <p:nvPicPr>
          <p:cNvPr id="5" name="Picture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41375" y="1475429"/>
            <a:ext cx="4757958" cy="4821462"/>
          </a:xfrm>
          <a:prstGeom prst="rect">
            <a:avLst/>
          </a:prstGeom>
        </p:spPr>
      </p:pic>
      <p:pic>
        <p:nvPicPr>
          <p:cNvPr id="4" name="Picture 3"/>
          <p:cNvPicPr>
            <a:picLocks noChangeAspect="1"/>
          </p:cNvPicPr>
          <p:nvPr/>
        </p:nvPicPr>
        <p:blipFill>
          <a:blip r:embed="rId3"/>
          <a:stretch>
            <a:fillRect/>
          </a:stretch>
        </p:blipFill>
        <p:spPr>
          <a:xfrm>
            <a:off x="10588613" y="0"/>
            <a:ext cx="1603387" cy="566977"/>
          </a:xfrm>
          <a:prstGeom prst="rect">
            <a:avLst/>
          </a:prstGeom>
        </p:spPr>
      </p:pic>
    </p:spTree>
    <p:extLst>
      <p:ext uri="{BB962C8B-B14F-4D97-AF65-F5344CB8AC3E}">
        <p14:creationId xmlns:p14="http://schemas.microsoft.com/office/powerpoint/2010/main" val="406078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276034"/>
            <a:ext cx="11174186" cy="590931"/>
          </a:xfrm>
        </p:spPr>
        <p:txBody>
          <a:bodyPr/>
          <a:lstStyle/>
          <a:p>
            <a:r>
              <a:rPr lang="en-US" dirty="0"/>
              <a:t>IRAP RESOURCES </a:t>
            </a:r>
          </a:p>
        </p:txBody>
      </p:sp>
      <p:sp>
        <p:nvSpPr>
          <p:cNvPr id="3" name="Content Placeholder 2"/>
          <p:cNvSpPr>
            <a:spLocks noGrp="1"/>
          </p:cNvSpPr>
          <p:nvPr>
            <p:ph idx="1"/>
          </p:nvPr>
        </p:nvSpPr>
        <p:spPr>
          <a:xfrm>
            <a:off x="178656" y="866965"/>
            <a:ext cx="7673572" cy="5838636"/>
          </a:xfrm>
          <a:ln>
            <a:solidFill>
              <a:srgbClr val="496A75"/>
            </a:solidFill>
          </a:ln>
        </p:spPr>
        <p:txBody>
          <a:bodyPr/>
          <a:lstStyle/>
          <a:p>
            <a:pPr lvl="0">
              <a:spcAft>
                <a:spcPts val="600"/>
              </a:spcAft>
              <a:buFont typeface="Wingdings" panose="05000000000000000000" pitchFamily="2" charset="2"/>
              <a:buChar char="Ø"/>
            </a:pPr>
            <a:r>
              <a:rPr lang="en-US" sz="2000" dirty="0">
                <a:solidFill>
                  <a:schemeClr val="tx1"/>
                </a:solidFill>
              </a:rPr>
              <a:t>To learn more about IRAPs and SREs: Visit our </a:t>
            </a:r>
            <a:r>
              <a:rPr lang="en-US" sz="2000" u="sng" dirty="0">
                <a:solidFill>
                  <a:schemeClr val="tx1"/>
                </a:solidFill>
                <a:hlinkClick r:id="rId2"/>
              </a:rPr>
              <a:t>website</a:t>
            </a:r>
            <a:r>
              <a:rPr lang="en-US" sz="2000" dirty="0">
                <a:solidFill>
                  <a:schemeClr val="tx1"/>
                </a:solidFill>
              </a:rPr>
              <a:t> to review the IRAP Final Rule and resources to become familiar with IRAPs and the roles and responsibilities of SREs. Resources include:</a:t>
            </a:r>
          </a:p>
          <a:p>
            <a:pPr marL="576263" lvl="2" indent="-285750" fontAlgn="ctr">
              <a:spcAft>
                <a:spcPts val="600"/>
              </a:spcAft>
              <a:buFont typeface="Wingdings" panose="05000000000000000000" pitchFamily="2" charset="2"/>
              <a:buChar char="ü"/>
            </a:pPr>
            <a:r>
              <a:rPr lang="en-US" sz="2000" dirty="0"/>
              <a:t>IRAP Press Release</a:t>
            </a:r>
          </a:p>
          <a:p>
            <a:pPr marL="576263" lvl="2" indent="-285750">
              <a:spcAft>
                <a:spcPts val="600"/>
              </a:spcAft>
              <a:buFont typeface="Wingdings" panose="05000000000000000000" pitchFamily="2" charset="2"/>
              <a:buChar char="ü"/>
            </a:pPr>
            <a:r>
              <a:rPr lang="en-US" sz="2000" dirty="0"/>
              <a:t>IRAP Factsheet </a:t>
            </a:r>
          </a:p>
          <a:p>
            <a:pPr marL="576263" lvl="2" indent="-285750">
              <a:spcAft>
                <a:spcPts val="600"/>
              </a:spcAft>
              <a:buFont typeface="Wingdings" panose="05000000000000000000" pitchFamily="2" charset="2"/>
              <a:buChar char="ü"/>
            </a:pPr>
            <a:r>
              <a:rPr lang="en-US" sz="2000" dirty="0"/>
              <a:t>IRAP Factsheet for Prospective SREs</a:t>
            </a:r>
          </a:p>
          <a:p>
            <a:pPr marL="576263" lvl="2" indent="-285750">
              <a:spcAft>
                <a:spcPts val="600"/>
              </a:spcAft>
              <a:buFont typeface="Wingdings" panose="05000000000000000000" pitchFamily="2" charset="2"/>
              <a:buChar char="ü"/>
            </a:pPr>
            <a:r>
              <a:rPr lang="en-US" sz="2000" dirty="0"/>
              <a:t>IRAP Factsheet for Prospective IRAP Sponsors</a:t>
            </a:r>
          </a:p>
          <a:p>
            <a:pPr marL="576263" lvl="2" indent="-285750">
              <a:spcAft>
                <a:spcPts val="600"/>
              </a:spcAft>
              <a:buFont typeface="Wingdings" panose="05000000000000000000" pitchFamily="2" charset="2"/>
              <a:buChar char="ü"/>
            </a:pPr>
            <a:r>
              <a:rPr lang="en-US" sz="2000" dirty="0"/>
              <a:t>IRAP FAQs</a:t>
            </a:r>
          </a:p>
          <a:p>
            <a:pPr marL="576263" lvl="2" indent="-285750">
              <a:spcAft>
                <a:spcPts val="600"/>
              </a:spcAft>
              <a:buFont typeface="Wingdings" panose="05000000000000000000" pitchFamily="2" charset="2"/>
              <a:buChar char="ü"/>
            </a:pPr>
            <a:r>
              <a:rPr lang="en-US" sz="2000" dirty="0"/>
              <a:t>RAPs vs IRAPs comparison chart</a:t>
            </a:r>
          </a:p>
          <a:p>
            <a:pPr marL="576263" lvl="2" indent="-285750">
              <a:spcAft>
                <a:spcPts val="600"/>
              </a:spcAft>
              <a:buFont typeface="Wingdings" panose="05000000000000000000" pitchFamily="2" charset="2"/>
              <a:buChar char="ü"/>
            </a:pPr>
            <a:r>
              <a:rPr lang="en-US" sz="2000" dirty="0"/>
              <a:t>DOL Hotline (1-877-872-5627)</a:t>
            </a:r>
          </a:p>
          <a:p>
            <a:pPr marL="576263" lvl="2" indent="-285750">
              <a:spcAft>
                <a:spcPts val="600"/>
              </a:spcAft>
              <a:buFont typeface="Wingdings" panose="05000000000000000000" pitchFamily="2" charset="2"/>
              <a:buChar char="ü"/>
            </a:pPr>
            <a:r>
              <a:rPr lang="en-US" sz="2000" dirty="0"/>
              <a:t>Office of Apprenticeship Staff</a:t>
            </a:r>
          </a:p>
          <a:p>
            <a:pPr marL="176213" lvl="1" indent="-342900">
              <a:spcAft>
                <a:spcPts val="600"/>
              </a:spcAft>
              <a:buFont typeface="Wingdings" panose="05000000000000000000" pitchFamily="2" charset="2"/>
              <a:buChar char="Ø"/>
            </a:pPr>
            <a:r>
              <a:rPr lang="en-US" sz="2000" dirty="0">
                <a:solidFill>
                  <a:schemeClr val="tx1"/>
                </a:solidFill>
              </a:rPr>
              <a:t>Sign up for our Apprenticeship Newsletter to receive the latest apprenticeship-related news from the USDOL. </a:t>
            </a:r>
          </a:p>
          <a:p>
            <a:pPr>
              <a:buFont typeface="Wingdings" panose="05000000000000000000" pitchFamily="2" charset="2"/>
              <a:buChar char="Ø"/>
            </a:pPr>
            <a:endParaRPr lang="en-US" sz="2000" dirty="0"/>
          </a:p>
          <a:p>
            <a:pPr>
              <a:buFont typeface="Wingdings" panose="05000000000000000000" pitchFamily="2" charset="2"/>
              <a:buChar char="Ø"/>
            </a:pPr>
            <a:endParaRPr lang="en-US" sz="2000" dirty="0"/>
          </a:p>
        </p:txBody>
      </p:sp>
      <p:pic>
        <p:nvPicPr>
          <p:cNvPr id="5" name="Picture 4" descr="Image result for resourc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11886" y="1276623"/>
            <a:ext cx="4062796" cy="39308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0588613" y="4522"/>
            <a:ext cx="1603387" cy="566977"/>
          </a:xfrm>
          <a:prstGeom prst="rect">
            <a:avLst/>
          </a:prstGeom>
        </p:spPr>
      </p:pic>
    </p:spTree>
    <p:extLst>
      <p:ext uri="{BB962C8B-B14F-4D97-AF65-F5344CB8AC3E}">
        <p14:creationId xmlns:p14="http://schemas.microsoft.com/office/powerpoint/2010/main" val="2610781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214" y="3850151"/>
            <a:ext cx="11174186" cy="535531"/>
          </a:xfrm>
        </p:spPr>
        <p:txBody>
          <a:bodyPr/>
          <a:lstStyle/>
          <a:p>
            <a:pPr marL="457200" indent="-457200">
              <a:buFont typeface="Wingdings" panose="05000000000000000000" pitchFamily="2" charset="2"/>
              <a:buChar char="ü"/>
            </a:pPr>
            <a:r>
              <a:rPr lang="en-US" sz="3200" b="0" dirty="0"/>
              <a:t>Are you interested in becoming an SRE</a:t>
            </a:r>
            <a:r>
              <a:rPr lang="en-US" sz="3200" b="0" dirty="0">
                <a:latin typeface="Arial" panose="020B0604020202020204" pitchFamily="34" charset="0"/>
                <a:cs typeface="Arial" panose="020B0604020202020204" pitchFamily="34" charset="0"/>
              </a:rPr>
              <a:t>?</a:t>
            </a:r>
          </a:p>
        </p:txBody>
      </p:sp>
      <p:sp>
        <p:nvSpPr>
          <p:cNvPr id="6" name="Title 1"/>
          <p:cNvSpPr txBox="1">
            <a:spLocks/>
          </p:cNvSpPr>
          <p:nvPr/>
        </p:nvSpPr>
        <p:spPr>
          <a:xfrm>
            <a:off x="662214" y="5198930"/>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Are you interested in becoming an IRAP Sponsor ?</a:t>
            </a:r>
          </a:p>
        </p:txBody>
      </p:sp>
      <p:sp>
        <p:nvSpPr>
          <p:cNvPr id="7" name="Title 1"/>
          <p:cNvSpPr txBox="1">
            <a:spLocks/>
          </p:cNvSpPr>
          <p:nvPr/>
        </p:nvSpPr>
        <p:spPr>
          <a:xfrm>
            <a:off x="662214" y="2501372"/>
            <a:ext cx="11174186" cy="5355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pPr marL="571500" indent="-571500">
              <a:buFont typeface="Wingdings" panose="05000000000000000000" pitchFamily="2" charset="2"/>
              <a:buChar char="ü"/>
            </a:pPr>
            <a:r>
              <a:rPr lang="en-US" sz="3200" b="0" dirty="0"/>
              <a:t>Did you find this webinar helpful</a:t>
            </a:r>
            <a:r>
              <a:rPr lang="en-US" sz="3200" b="0" dirty="0">
                <a:latin typeface="Arial" panose="020B0604020202020204" pitchFamily="34" charset="0"/>
                <a:cs typeface="Arial" panose="020B0604020202020204" pitchFamily="34" charset="0"/>
              </a:rPr>
              <a:t>?</a:t>
            </a:r>
          </a:p>
        </p:txBody>
      </p:sp>
      <p:sp>
        <p:nvSpPr>
          <p:cNvPr id="8" name="Title 1"/>
          <p:cNvSpPr txBox="1">
            <a:spLocks/>
          </p:cNvSpPr>
          <p:nvPr/>
        </p:nvSpPr>
        <p:spPr>
          <a:xfrm>
            <a:off x="662214" y="401101"/>
            <a:ext cx="11174186" cy="1588127"/>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lang="en-GB" sz="3600" b="1" kern="1200" spc="-60" baseline="0" dirty="0">
                <a:solidFill>
                  <a:schemeClr val="tx1"/>
                </a:solidFill>
                <a:latin typeface="+mj-lt"/>
                <a:ea typeface="+mj-ea"/>
                <a:cs typeface="+mj-cs"/>
              </a:defRPr>
            </a:lvl1pPr>
          </a:lstStyle>
          <a:p>
            <a:r>
              <a:rPr lang="en-US" dirty="0"/>
              <a:t>Lets hear from you!  </a:t>
            </a:r>
          </a:p>
          <a:p>
            <a:endParaRPr lang="en-US" dirty="0"/>
          </a:p>
          <a:p>
            <a:r>
              <a:rPr lang="en-US" sz="3200" b="0" dirty="0"/>
              <a:t>Here are a few polling questions:</a:t>
            </a:r>
          </a:p>
        </p:txBody>
      </p:sp>
      <p:pic>
        <p:nvPicPr>
          <p:cNvPr id="3" name="Picture 2"/>
          <p:cNvPicPr>
            <a:picLocks noChangeAspect="1"/>
          </p:cNvPicPr>
          <p:nvPr/>
        </p:nvPicPr>
        <p:blipFill>
          <a:blip r:embed="rId3"/>
          <a:stretch>
            <a:fillRect/>
          </a:stretch>
        </p:blipFill>
        <p:spPr>
          <a:xfrm>
            <a:off x="10588613" y="117612"/>
            <a:ext cx="1603387" cy="566977"/>
          </a:xfrm>
          <a:prstGeom prst="rect">
            <a:avLst/>
          </a:prstGeom>
        </p:spPr>
      </p:pic>
    </p:spTree>
    <p:extLst>
      <p:ext uri="{BB962C8B-B14F-4D97-AF65-F5344CB8AC3E}">
        <p14:creationId xmlns:p14="http://schemas.microsoft.com/office/powerpoint/2010/main" val="3415276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QUESTIONS ?</a:t>
            </a:r>
          </a:p>
        </p:txBody>
      </p:sp>
      <p:sp>
        <p:nvSpPr>
          <p:cNvPr id="3" name="Text Placeholder 2"/>
          <p:cNvSpPr>
            <a:spLocks noGrp="1"/>
          </p:cNvSpPr>
          <p:nvPr>
            <p:ph type="body" idx="4294967295"/>
          </p:nvPr>
        </p:nvSpPr>
        <p:spPr>
          <a:xfrm>
            <a:off x="446314" y="1091146"/>
            <a:ext cx="9666288" cy="222250"/>
          </a:xfrm>
        </p:spPr>
        <p:txBody>
          <a:bodyPr>
            <a:normAutofit fontScale="40000" lnSpcReduction="20000"/>
          </a:bodyPr>
          <a:lstStyle/>
          <a:p>
            <a:pPr marL="0" indent="0">
              <a:buNone/>
            </a:pPr>
            <a:r>
              <a:rPr lang="en-US" dirty="0"/>
              <a:t>Enter your questions in the chat window (lower left side of screen)</a:t>
            </a:r>
          </a:p>
        </p:txBody>
      </p:sp>
      <p:pic>
        <p:nvPicPr>
          <p:cNvPr id="4" name="Content Placeholder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08919" y="1585912"/>
            <a:ext cx="9048750" cy="4524375"/>
          </a:xfrm>
          <a:prstGeom prst="rect">
            <a:avLst/>
          </a:prstGeom>
        </p:spPr>
      </p:pic>
      <p:pic>
        <p:nvPicPr>
          <p:cNvPr id="5" name="Picture 4"/>
          <p:cNvPicPr>
            <a:picLocks noChangeAspect="1"/>
          </p:cNvPicPr>
          <p:nvPr/>
        </p:nvPicPr>
        <p:blipFill>
          <a:blip r:embed="rId3"/>
          <a:stretch>
            <a:fillRect/>
          </a:stretch>
        </p:blipFill>
        <p:spPr>
          <a:xfrm>
            <a:off x="10557669" y="80469"/>
            <a:ext cx="1603387" cy="566977"/>
          </a:xfrm>
          <a:prstGeom prst="rect">
            <a:avLst/>
          </a:prstGeom>
        </p:spPr>
      </p:pic>
    </p:spTree>
    <p:extLst>
      <p:ext uri="{BB962C8B-B14F-4D97-AF65-F5344CB8AC3E}">
        <p14:creationId xmlns:p14="http://schemas.microsoft.com/office/powerpoint/2010/main" val="1388947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22">
            <a:extLst>
              <a:ext uri="{FF2B5EF4-FFF2-40B4-BE49-F238E27FC236}">
                <a16:creationId xmlns:a16="http://schemas.microsoft.com/office/drawing/2014/main" id="{D4E7378D-0752-482D-BA2B-045B98982F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36153" y="0"/>
            <a:ext cx="9119694" cy="3713018"/>
          </a:xfrm>
          <a:prstGeom prst="rect">
            <a:avLst/>
          </a:prstGeom>
        </p:spPr>
      </p:pic>
      <p:sp>
        <p:nvSpPr>
          <p:cNvPr id="4" name="TextBox 3"/>
          <p:cNvSpPr txBox="1"/>
          <p:nvPr/>
        </p:nvSpPr>
        <p:spPr>
          <a:xfrm>
            <a:off x="1161143" y="3328297"/>
            <a:ext cx="9869714" cy="769441"/>
          </a:xfrm>
          <a:prstGeom prst="rect">
            <a:avLst/>
          </a:prstGeom>
          <a:noFill/>
        </p:spPr>
        <p:txBody>
          <a:bodyPr wrap="square" rtlCol="0">
            <a:spAutoFit/>
          </a:bodyPr>
          <a:lstStyle/>
          <a:p>
            <a:pPr algn="ctr"/>
            <a:r>
              <a:rPr lang="en-US" sz="4400" dirty="0"/>
              <a:t>Office of Apprenticeship</a:t>
            </a:r>
          </a:p>
        </p:txBody>
      </p:sp>
      <p:pic>
        <p:nvPicPr>
          <p:cNvPr id="7" name="Picture 6"/>
          <p:cNvPicPr>
            <a:picLocks noChangeAspect="1"/>
          </p:cNvPicPr>
          <p:nvPr/>
        </p:nvPicPr>
        <p:blipFill>
          <a:blip r:embed="rId3"/>
          <a:stretch>
            <a:fillRect/>
          </a:stretch>
        </p:blipFill>
        <p:spPr>
          <a:xfrm>
            <a:off x="10046323" y="3408255"/>
            <a:ext cx="609524" cy="609524"/>
          </a:xfrm>
          <a:prstGeom prst="rect">
            <a:avLst/>
          </a:prstGeom>
        </p:spPr>
      </p:pic>
      <p:pic>
        <p:nvPicPr>
          <p:cNvPr id="2" name="Picture 1"/>
          <p:cNvPicPr>
            <a:picLocks noChangeAspect="1"/>
          </p:cNvPicPr>
          <p:nvPr/>
        </p:nvPicPr>
        <p:blipFill>
          <a:blip r:embed="rId4"/>
          <a:stretch>
            <a:fillRect/>
          </a:stretch>
        </p:blipFill>
        <p:spPr>
          <a:xfrm>
            <a:off x="10588613" y="31644"/>
            <a:ext cx="1603387" cy="566977"/>
          </a:xfrm>
          <a:prstGeom prst="rect">
            <a:avLst/>
          </a:prstGeom>
        </p:spPr>
      </p:pic>
    </p:spTree>
    <p:extLst>
      <p:ext uri="{BB962C8B-B14F-4D97-AF65-F5344CB8AC3E}">
        <p14:creationId xmlns:p14="http://schemas.microsoft.com/office/powerpoint/2010/main" val="620781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Presenters </a:t>
            </a:r>
          </a:p>
        </p:txBody>
      </p:sp>
      <p:pic>
        <p:nvPicPr>
          <p:cNvPr id="4" name="Content Placeholder 3"/>
          <p:cNvPicPr>
            <a:picLocks noGrp="1" noChangeAspect="1"/>
          </p:cNvPicPr>
          <p:nvPr>
            <p:ph idx="1"/>
          </p:nvPr>
        </p:nvPicPr>
        <p:blipFill>
          <a:blip r:embed="rId2"/>
          <a:stretch>
            <a:fillRect/>
          </a:stretch>
        </p:blipFill>
        <p:spPr>
          <a:xfrm>
            <a:off x="1436914" y="1259662"/>
            <a:ext cx="2109105" cy="2692716"/>
          </a:xfrm>
          <a:prstGeom prst="rect">
            <a:avLst/>
          </a:prstGeom>
        </p:spPr>
      </p:pic>
      <p:pic>
        <p:nvPicPr>
          <p:cNvPr id="5" name="Picture 4"/>
          <p:cNvPicPr>
            <a:picLocks noChangeAspect="1"/>
          </p:cNvPicPr>
          <p:nvPr/>
        </p:nvPicPr>
        <p:blipFill>
          <a:blip r:embed="rId3"/>
          <a:stretch>
            <a:fillRect/>
          </a:stretch>
        </p:blipFill>
        <p:spPr>
          <a:xfrm>
            <a:off x="5145061" y="3774734"/>
            <a:ext cx="2243679" cy="2691379"/>
          </a:xfrm>
          <a:prstGeom prst="rect">
            <a:avLst/>
          </a:prstGeom>
        </p:spPr>
      </p:pic>
      <p:sp>
        <p:nvSpPr>
          <p:cNvPr id="6" name="Rectangle 5"/>
          <p:cNvSpPr/>
          <p:nvPr/>
        </p:nvSpPr>
        <p:spPr>
          <a:xfrm>
            <a:off x="2362439" y="1917034"/>
            <a:ext cx="6130554"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John V. Ladd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Administrator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Office of Apprenticeship</a:t>
            </a:r>
          </a:p>
        </p:txBody>
      </p:sp>
      <p:sp>
        <p:nvSpPr>
          <p:cNvPr id="9" name="Rectangle 8"/>
          <p:cNvSpPr/>
          <p:nvPr/>
        </p:nvSpPr>
        <p:spPr>
          <a:xfrm>
            <a:off x="6863147" y="4376842"/>
            <a:ext cx="5445727" cy="120032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Cierra Mitchell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IRAP Division Chief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entury Gothic"/>
                <a:ea typeface="+mn-ea"/>
                <a:cs typeface="+mn-cs"/>
              </a:rPr>
              <a:t>Office of Apprenticeship</a:t>
            </a:r>
          </a:p>
        </p:txBody>
      </p:sp>
      <p:cxnSp>
        <p:nvCxnSpPr>
          <p:cNvPr id="14" name="Straight Connector 13"/>
          <p:cNvCxnSpPr/>
          <p:nvPr/>
        </p:nvCxnSpPr>
        <p:spPr>
          <a:xfrm>
            <a:off x="8079328" y="4838507"/>
            <a:ext cx="30133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84914" y="2273135"/>
            <a:ext cx="3013364" cy="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a:stretch>
            <a:fillRect/>
          </a:stretch>
        </p:blipFill>
        <p:spPr>
          <a:xfrm>
            <a:off x="10290998" y="216726"/>
            <a:ext cx="1603387" cy="566977"/>
          </a:xfrm>
          <a:prstGeom prst="rect">
            <a:avLst/>
          </a:prstGeom>
        </p:spPr>
      </p:pic>
    </p:spTree>
    <p:extLst>
      <p:ext uri="{BB962C8B-B14F-4D97-AF65-F5344CB8AC3E}">
        <p14:creationId xmlns:p14="http://schemas.microsoft.com/office/powerpoint/2010/main" val="3747556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5" y="1167574"/>
            <a:ext cx="11174186" cy="590931"/>
          </a:xfrm>
        </p:spPr>
        <p:txBody>
          <a:bodyPr/>
          <a:lstStyle/>
          <a:p>
            <a:r>
              <a:rPr lang="en-US" dirty="0">
                <a:solidFill>
                  <a:schemeClr val="tx1"/>
                </a:solidFill>
              </a:rPr>
              <a:t>Today’s Objectives</a:t>
            </a:r>
            <a:br>
              <a:rPr lang="en-US" dirty="0">
                <a:solidFill>
                  <a:schemeClr val="tx1"/>
                </a:solidFill>
              </a:rPr>
            </a:br>
            <a:br>
              <a:rPr lang="en-US" dirty="0">
                <a:solidFill>
                  <a:schemeClr val="tx1"/>
                </a:solidFill>
              </a:rPr>
            </a:br>
            <a:endParaRPr lang="en-US" dirty="0">
              <a:solidFill>
                <a:schemeClr val="tx1"/>
              </a:solidFill>
            </a:endParaRPr>
          </a:p>
        </p:txBody>
      </p:sp>
      <p:sp>
        <p:nvSpPr>
          <p:cNvPr id="3" name="Content Placeholder 2"/>
          <p:cNvSpPr>
            <a:spLocks noGrp="1"/>
          </p:cNvSpPr>
          <p:nvPr>
            <p:ph idx="1"/>
          </p:nvPr>
        </p:nvSpPr>
        <p:spPr>
          <a:xfrm>
            <a:off x="446316" y="1758505"/>
            <a:ext cx="11174185" cy="4770098"/>
          </a:xfrm>
        </p:spPr>
        <p:txBody>
          <a:bodyPr/>
          <a:lstStyle/>
          <a:p>
            <a:pPr>
              <a:buFont typeface="Wingdings" panose="05000000000000000000" pitchFamily="2" charset="2"/>
              <a:buChar char="ü"/>
            </a:pPr>
            <a:r>
              <a:rPr lang="en-US" sz="2800" dirty="0">
                <a:solidFill>
                  <a:schemeClr val="tx1"/>
                </a:solidFill>
              </a:rPr>
              <a:t>Learn why Industry-Recognized Apprenticeship Programs (IRAPs) are being launched to expand apprenticeship.</a:t>
            </a:r>
          </a:p>
          <a:p>
            <a:pPr>
              <a:buFont typeface="Century Gothic" panose="020B0502020202020204" pitchFamily="34" charset="0"/>
              <a:buChar char="•"/>
            </a:pPr>
            <a:endParaRPr lang="en-US" sz="2800" dirty="0">
              <a:solidFill>
                <a:schemeClr val="tx1"/>
              </a:solidFill>
            </a:endParaRPr>
          </a:p>
          <a:p>
            <a:pPr>
              <a:buFont typeface="Wingdings" panose="05000000000000000000" pitchFamily="2" charset="2"/>
              <a:buChar char="ü"/>
            </a:pPr>
            <a:r>
              <a:rPr lang="en-US" sz="2800" dirty="0">
                <a:solidFill>
                  <a:schemeClr val="tx1"/>
                </a:solidFill>
              </a:rPr>
              <a:t>Learn about the major components of IRAPs, and how IRAPs benefit businesses and workers.</a:t>
            </a:r>
          </a:p>
          <a:p>
            <a:pPr>
              <a:buFont typeface="Wingdings" panose="05000000000000000000" pitchFamily="2" charset="2"/>
              <a:buChar char="ü"/>
            </a:pPr>
            <a:endParaRPr lang="en-US" sz="2800" dirty="0">
              <a:solidFill>
                <a:schemeClr val="tx1"/>
              </a:solidFill>
            </a:endParaRPr>
          </a:p>
          <a:p>
            <a:pPr>
              <a:buFont typeface="Wingdings" panose="05000000000000000000" pitchFamily="2" charset="2"/>
              <a:buChar char="ü"/>
            </a:pPr>
            <a:r>
              <a:rPr lang="en-US" sz="2800" dirty="0">
                <a:solidFill>
                  <a:schemeClr val="tx1"/>
                </a:solidFill>
              </a:rPr>
              <a:t>Learn how you can get started with IRAPs.</a:t>
            </a:r>
          </a:p>
        </p:txBody>
      </p:sp>
      <p:pic>
        <p:nvPicPr>
          <p:cNvPr id="4" name="Picture 3"/>
          <p:cNvPicPr>
            <a:picLocks noChangeAspect="1"/>
          </p:cNvPicPr>
          <p:nvPr/>
        </p:nvPicPr>
        <p:blipFill>
          <a:blip r:embed="rId2"/>
          <a:stretch>
            <a:fillRect/>
          </a:stretch>
        </p:blipFill>
        <p:spPr>
          <a:xfrm>
            <a:off x="10287412" y="209805"/>
            <a:ext cx="1603387" cy="566977"/>
          </a:xfrm>
          <a:prstGeom prst="rect">
            <a:avLst/>
          </a:prstGeom>
        </p:spPr>
      </p:pic>
    </p:spTree>
    <p:extLst>
      <p:ext uri="{BB962C8B-B14F-4D97-AF65-F5344CB8AC3E}">
        <p14:creationId xmlns:p14="http://schemas.microsoft.com/office/powerpoint/2010/main" val="2082560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314" y="1627321"/>
            <a:ext cx="10975937" cy="4912963"/>
          </a:xfrm>
          <a:solidFill>
            <a:schemeClr val="bg1"/>
          </a:solidFill>
        </p:spPr>
        <p:txBody>
          <a:bodyPr/>
          <a:lstStyle/>
          <a:p>
            <a:r>
              <a:rPr lang="en-US" sz="2800" dirty="0"/>
              <a:t>Serve as an </a:t>
            </a:r>
            <a:r>
              <a:rPr lang="en-US" sz="2800" b="1" dirty="0">
                <a:solidFill>
                  <a:srgbClr val="415966"/>
                </a:solidFill>
              </a:rPr>
              <a:t>Industry Leader</a:t>
            </a:r>
            <a:r>
              <a:rPr lang="en-US" sz="2800" dirty="0">
                <a:solidFill>
                  <a:srgbClr val="415966"/>
                </a:solidFill>
              </a:rPr>
              <a:t> </a:t>
            </a:r>
            <a:r>
              <a:rPr lang="en-US" sz="2800" dirty="0"/>
              <a:t>and </a:t>
            </a:r>
            <a:r>
              <a:rPr lang="en-US" sz="2800" b="1" dirty="0">
                <a:solidFill>
                  <a:srgbClr val="415966"/>
                </a:solidFill>
              </a:rPr>
              <a:t>provide direction to </a:t>
            </a:r>
            <a:r>
              <a:rPr lang="en-US" sz="2800" dirty="0"/>
              <a:t>the apprenticeship programs in your industry to ensure quality and relevancy to employer’s needs.</a:t>
            </a:r>
          </a:p>
          <a:p>
            <a:r>
              <a:rPr lang="en-US" sz="2800" dirty="0"/>
              <a:t>Set the </a:t>
            </a:r>
            <a:r>
              <a:rPr lang="en-US" sz="2800" b="1" dirty="0">
                <a:solidFill>
                  <a:srgbClr val="415966"/>
                </a:solidFill>
              </a:rPr>
              <a:t>Standard</a:t>
            </a:r>
            <a:r>
              <a:rPr lang="en-US" sz="2800" b="1" dirty="0">
                <a:solidFill>
                  <a:schemeClr val="accent5">
                    <a:lumMod val="75000"/>
                  </a:schemeClr>
                </a:solidFill>
              </a:rPr>
              <a:t> </a:t>
            </a:r>
            <a:r>
              <a:rPr lang="en-US" sz="2800" dirty="0"/>
              <a:t>for apprenticeships, ensuring </a:t>
            </a:r>
            <a:r>
              <a:rPr lang="en-US" sz="2800" b="1" dirty="0">
                <a:solidFill>
                  <a:srgbClr val="415966"/>
                </a:solidFill>
              </a:rPr>
              <a:t>more</a:t>
            </a:r>
            <a:r>
              <a:rPr lang="en-US" sz="2800" b="1" dirty="0">
                <a:solidFill>
                  <a:schemeClr val="accent5">
                    <a:lumMod val="75000"/>
                  </a:schemeClr>
                </a:solidFill>
              </a:rPr>
              <a:t> </a:t>
            </a:r>
            <a:r>
              <a:rPr lang="en-US" sz="2800" b="1" dirty="0">
                <a:solidFill>
                  <a:srgbClr val="415966"/>
                </a:solidFill>
              </a:rPr>
              <a:t>flexibility</a:t>
            </a:r>
            <a:r>
              <a:rPr lang="en-US" sz="2800" b="1" dirty="0">
                <a:solidFill>
                  <a:schemeClr val="accent5">
                    <a:lumMod val="75000"/>
                  </a:schemeClr>
                </a:solidFill>
              </a:rPr>
              <a:t> </a:t>
            </a:r>
            <a:r>
              <a:rPr lang="en-US" sz="2800" dirty="0"/>
              <a:t>to meet the needs of industry, to help </a:t>
            </a:r>
            <a:r>
              <a:rPr lang="en-US" sz="2800" b="1" dirty="0">
                <a:solidFill>
                  <a:srgbClr val="415966"/>
                </a:solidFill>
              </a:rPr>
              <a:t>Close</a:t>
            </a:r>
            <a:r>
              <a:rPr lang="en-US" sz="2800" b="1" dirty="0">
                <a:solidFill>
                  <a:schemeClr val="accent5">
                    <a:lumMod val="75000"/>
                  </a:schemeClr>
                </a:solidFill>
              </a:rPr>
              <a:t> </a:t>
            </a:r>
            <a:r>
              <a:rPr lang="en-US" sz="2800" b="1" dirty="0">
                <a:solidFill>
                  <a:srgbClr val="415966"/>
                </a:solidFill>
              </a:rPr>
              <a:t>the</a:t>
            </a:r>
            <a:r>
              <a:rPr lang="en-US" sz="2800" b="1" dirty="0">
                <a:solidFill>
                  <a:schemeClr val="accent5">
                    <a:lumMod val="75000"/>
                  </a:schemeClr>
                </a:solidFill>
              </a:rPr>
              <a:t> </a:t>
            </a:r>
            <a:r>
              <a:rPr lang="en-US" sz="2800" b="1" dirty="0">
                <a:solidFill>
                  <a:srgbClr val="415966"/>
                </a:solidFill>
              </a:rPr>
              <a:t>Skills</a:t>
            </a:r>
            <a:r>
              <a:rPr lang="en-US" sz="2800" b="1" dirty="0">
                <a:solidFill>
                  <a:schemeClr val="accent5">
                    <a:lumMod val="75000"/>
                  </a:schemeClr>
                </a:solidFill>
              </a:rPr>
              <a:t> </a:t>
            </a:r>
            <a:r>
              <a:rPr lang="en-US" sz="2800" b="1" dirty="0">
                <a:solidFill>
                  <a:srgbClr val="415966"/>
                </a:solidFill>
              </a:rPr>
              <a:t>Gap</a:t>
            </a:r>
            <a:r>
              <a:rPr lang="en-US" sz="2800" b="1" dirty="0">
                <a:solidFill>
                  <a:schemeClr val="accent5">
                    <a:lumMod val="75000"/>
                  </a:schemeClr>
                </a:solidFill>
              </a:rPr>
              <a:t> </a:t>
            </a:r>
            <a:r>
              <a:rPr lang="en-US" sz="2800" dirty="0"/>
              <a:t>and </a:t>
            </a:r>
            <a:r>
              <a:rPr lang="en-US" sz="2800" b="1" dirty="0">
                <a:solidFill>
                  <a:srgbClr val="415966"/>
                </a:solidFill>
              </a:rPr>
              <a:t>improve our economy </a:t>
            </a:r>
            <a:r>
              <a:rPr lang="en-US" sz="2800" dirty="0"/>
              <a:t>when our Country needs it most.</a:t>
            </a:r>
          </a:p>
          <a:p>
            <a:r>
              <a:rPr lang="en-US" sz="2800" dirty="0"/>
              <a:t>Help the </a:t>
            </a:r>
            <a:r>
              <a:rPr lang="en-US" sz="2800" b="1" dirty="0">
                <a:solidFill>
                  <a:srgbClr val="415966"/>
                </a:solidFill>
              </a:rPr>
              <a:t>economy</a:t>
            </a:r>
            <a:r>
              <a:rPr lang="en-US" sz="2800" b="1" dirty="0">
                <a:solidFill>
                  <a:schemeClr val="accent5">
                    <a:lumMod val="75000"/>
                  </a:schemeClr>
                </a:solidFill>
              </a:rPr>
              <a:t> </a:t>
            </a:r>
            <a:r>
              <a:rPr lang="en-US" sz="2800" dirty="0"/>
              <a:t>and companies </a:t>
            </a:r>
            <a:r>
              <a:rPr lang="en-US" sz="2800" b="1" dirty="0">
                <a:solidFill>
                  <a:srgbClr val="415966"/>
                </a:solidFill>
              </a:rPr>
              <a:t>scale back up </a:t>
            </a:r>
            <a:r>
              <a:rPr lang="en-US" sz="2800" dirty="0"/>
              <a:t>and redeploy their workforces to new economic realities and pressures.</a:t>
            </a:r>
          </a:p>
        </p:txBody>
      </p:sp>
      <p:sp>
        <p:nvSpPr>
          <p:cNvPr id="2" name="Title 1"/>
          <p:cNvSpPr>
            <a:spLocks noGrp="1"/>
          </p:cNvSpPr>
          <p:nvPr>
            <p:ph type="title"/>
          </p:nvPr>
        </p:nvSpPr>
        <p:spPr>
          <a:xfrm>
            <a:off x="234117" y="685758"/>
            <a:ext cx="11452058" cy="590931"/>
          </a:xfrm>
        </p:spPr>
        <p:txBody>
          <a:bodyPr/>
          <a:lstStyle/>
          <a:p>
            <a:r>
              <a:rPr lang="en-US" dirty="0"/>
              <a:t>Why Become a Standards Recognition Entity(SRE)?</a:t>
            </a:r>
          </a:p>
        </p:txBody>
      </p:sp>
      <p:pic>
        <p:nvPicPr>
          <p:cNvPr id="6" name="Picture 5"/>
          <p:cNvPicPr>
            <a:picLocks noChangeAspect="1"/>
          </p:cNvPicPr>
          <p:nvPr/>
        </p:nvPicPr>
        <p:blipFill>
          <a:blip r:embed="rId3"/>
          <a:stretch>
            <a:fillRect/>
          </a:stretch>
        </p:blipFill>
        <p:spPr>
          <a:xfrm>
            <a:off x="10588613" y="1"/>
            <a:ext cx="1603387" cy="505326"/>
          </a:xfrm>
          <a:prstGeom prst="rect">
            <a:avLst/>
          </a:prstGeom>
        </p:spPr>
      </p:pic>
    </p:spTree>
    <p:extLst>
      <p:ext uri="{BB962C8B-B14F-4D97-AF65-F5344CB8AC3E}">
        <p14:creationId xmlns:p14="http://schemas.microsoft.com/office/powerpoint/2010/main" val="97971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38054"/>
            <a:ext cx="11174186" cy="590931"/>
          </a:xfrm>
        </p:spPr>
        <p:txBody>
          <a:bodyPr/>
          <a:lstStyle/>
          <a:p>
            <a:r>
              <a:rPr lang="en-US" dirty="0"/>
              <a:t>Why IRAPs ?</a:t>
            </a:r>
          </a:p>
        </p:txBody>
      </p:sp>
      <p:sp>
        <p:nvSpPr>
          <p:cNvPr id="3" name="Content Placeholder 2"/>
          <p:cNvSpPr>
            <a:spLocks noGrp="1"/>
          </p:cNvSpPr>
          <p:nvPr>
            <p:ph idx="1"/>
          </p:nvPr>
        </p:nvSpPr>
        <p:spPr>
          <a:xfrm>
            <a:off x="446314" y="1367816"/>
            <a:ext cx="5954487" cy="5490184"/>
          </a:xfrm>
          <a:ln>
            <a:noFill/>
          </a:ln>
        </p:spPr>
        <p:txBody>
          <a:bodyPr/>
          <a:lstStyle/>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Provide an additional pathway to assist career seekers and job creators;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Serve the needs of business by expanding apprenticeships across more industries;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Use innovative, industry-driven approaches to scale a proven workforce education model;</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Allow more flexibility to design apprenticeship programs that meet business needs;</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Supply an immediate pool of workers for today and skilled talent for tomorrow;</a:t>
            </a:r>
            <a:endParaRPr lang="en-US" sz="2100" dirty="0">
              <a:solidFill>
                <a:schemeClr val="tx1"/>
              </a:solidFill>
              <a:latin typeface="+mj-lt"/>
            </a:endParaRPr>
          </a:p>
          <a:p>
            <a:pPr marR="0" lvl="0">
              <a:spcBef>
                <a:spcPts val="0"/>
              </a:spcBef>
              <a:spcAft>
                <a:spcPts val="0"/>
              </a:spcAft>
              <a:buFont typeface="Wingdings" panose="05000000000000000000" pitchFamily="2" charset="2"/>
              <a:buChar char="Ø"/>
              <a:tabLst>
                <a:tab pos="139700" algn="l"/>
                <a:tab pos="457200" algn="l"/>
              </a:tabLst>
            </a:pPr>
            <a:r>
              <a:rPr lang="en-US" sz="2100" dirty="0">
                <a:solidFill>
                  <a:schemeClr val="tx1"/>
                </a:solidFill>
                <a:latin typeface="+mj-lt"/>
                <a:cs typeface="Calibri" panose="020F0502020204030204" pitchFamily="34" charset="0"/>
              </a:rPr>
              <a:t>Create potential to access tools and products to help businesses develop and launch programs quickly; and,</a:t>
            </a:r>
            <a:r>
              <a:rPr lang="en-US" sz="2100" dirty="0">
                <a:solidFill>
                  <a:schemeClr val="tx1"/>
                </a:solidFill>
                <a:latin typeface="+mj-lt"/>
              </a:rPr>
              <a:t> </a:t>
            </a:r>
          </a:p>
          <a:p>
            <a:pPr marL="0" indent="0">
              <a:buNone/>
            </a:pPr>
            <a:endParaRPr lang="en-US" sz="2100" dirty="0"/>
          </a:p>
          <a:p>
            <a:endParaRPr lang="en-US" sz="2100" dirty="0"/>
          </a:p>
        </p:txBody>
      </p:sp>
      <p:sp>
        <p:nvSpPr>
          <p:cNvPr id="5" name="Text Placeholder 6">
            <a:extLst>
              <a:ext uri="{FF2B5EF4-FFF2-40B4-BE49-F238E27FC236}">
                <a16:creationId xmlns:a16="http://schemas.microsoft.com/office/drawing/2014/main" id="{6E5048A1-60CC-40B6-8D7C-41E5BBDF3B2A}"/>
              </a:ext>
            </a:extLst>
          </p:cNvPr>
          <p:cNvSpPr txBox="1">
            <a:spLocks/>
          </p:cNvSpPr>
          <p:nvPr/>
        </p:nvSpPr>
        <p:spPr>
          <a:xfrm>
            <a:off x="571500" y="926220"/>
            <a:ext cx="11385581" cy="429348"/>
          </a:xfrm>
          <a:prstGeom prst="rect">
            <a:avLst/>
          </a:prstGeom>
          <a:solidFill>
            <a:srgbClr val="496A75"/>
          </a:solidFill>
          <a:ln w="25400">
            <a:solidFill>
              <a:sysClr val="window" lastClr="FFFFFF">
                <a:lumMod val="85000"/>
              </a:sysClr>
            </a:solidFill>
            <a:miter lim="800000"/>
          </a:ln>
        </p:spPr>
        <p:txBody>
          <a:bodyPr vert="horz" wrap="square"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9E1C30"/>
              </a:buClr>
              <a:buSzTx/>
              <a:buFont typeface="Wingdings 2" panose="05020102010507070707" pitchFamily="18" charset="2"/>
              <a:buNone/>
              <a:tabLst/>
              <a:defRPr/>
            </a:pPr>
            <a:r>
              <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For Business</a:t>
            </a:r>
            <a:r>
              <a:rPr kumimoji="0" lang="en-US" sz="2300" b="1" i="0" u="none" strike="noStrike" kern="1200" cap="none" spc="0" normalizeH="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 Leaders, IRAPs: </a:t>
            </a:r>
            <a:endPar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1" y="1556002"/>
            <a:ext cx="5608235" cy="4483325"/>
          </a:xfrm>
          <a:prstGeom prst="rect">
            <a:avLst/>
          </a:prstGeom>
        </p:spPr>
      </p:pic>
      <p:pic>
        <p:nvPicPr>
          <p:cNvPr id="6" name="Picture 5"/>
          <p:cNvPicPr>
            <a:picLocks noChangeAspect="1"/>
          </p:cNvPicPr>
          <p:nvPr/>
        </p:nvPicPr>
        <p:blipFill>
          <a:blip r:embed="rId4"/>
          <a:stretch>
            <a:fillRect/>
          </a:stretch>
        </p:blipFill>
        <p:spPr>
          <a:xfrm>
            <a:off x="10405649" y="107547"/>
            <a:ext cx="1603387" cy="566977"/>
          </a:xfrm>
          <a:prstGeom prst="rect">
            <a:avLst/>
          </a:prstGeom>
        </p:spPr>
      </p:pic>
    </p:spTree>
    <p:extLst>
      <p:ext uri="{BB962C8B-B14F-4D97-AF65-F5344CB8AC3E}">
        <p14:creationId xmlns:p14="http://schemas.microsoft.com/office/powerpoint/2010/main" val="12929145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338054"/>
            <a:ext cx="11174186" cy="590931"/>
          </a:xfrm>
        </p:spPr>
        <p:txBody>
          <a:bodyPr/>
          <a:lstStyle/>
          <a:p>
            <a:r>
              <a:rPr lang="en-US" dirty="0"/>
              <a:t>Why IRAPs ?</a:t>
            </a:r>
          </a:p>
        </p:txBody>
      </p:sp>
      <p:sp>
        <p:nvSpPr>
          <p:cNvPr id="6" name="Text Placeholder 8">
            <a:extLst>
              <a:ext uri="{FF2B5EF4-FFF2-40B4-BE49-F238E27FC236}">
                <a16:creationId xmlns:a16="http://schemas.microsoft.com/office/drawing/2014/main" id="{CC35A032-3482-4881-A08B-E3DA5A84984E}"/>
              </a:ext>
            </a:extLst>
          </p:cNvPr>
          <p:cNvSpPr txBox="1">
            <a:spLocks/>
          </p:cNvSpPr>
          <p:nvPr/>
        </p:nvSpPr>
        <p:spPr>
          <a:xfrm>
            <a:off x="611765" y="976753"/>
            <a:ext cx="11008735" cy="445271"/>
          </a:xfrm>
          <a:prstGeom prst="rect">
            <a:avLst/>
          </a:prstGeom>
          <a:solidFill>
            <a:srgbClr val="496A75"/>
          </a:solidFill>
          <a:ln w="25400">
            <a:solidFill>
              <a:sysClr val="window" lastClr="FFFFFF">
                <a:lumMod val="85000"/>
              </a:sysClr>
            </a:solidFill>
            <a:miter lim="800000"/>
          </a:ln>
        </p:spPr>
        <p:txBody>
          <a:bodyPr vert="horz" wrap="square" lIns="45720" tIns="54864" rIns="45720" bIns="54864" rtlCol="0" anchor="ctr">
            <a:spAutoFit/>
          </a:bodyPr>
          <a:lstStyle>
            <a:lvl1pPr marL="0" indent="0" algn="ctr" defTabSz="914400" rtl="0" eaLnBrk="1" latinLnBrk="0" hangingPunct="1">
              <a:lnSpc>
                <a:spcPct val="90000"/>
              </a:lnSpc>
              <a:spcBef>
                <a:spcPts val="0"/>
              </a:spcBef>
              <a:buClr>
                <a:schemeClr val="accent2"/>
              </a:buClr>
              <a:buFont typeface="Wingdings 2" panose="05020102010507070707" pitchFamily="18" charset="2"/>
              <a:buNone/>
              <a:defRPr sz="2300" b="1" kern="1200">
                <a:solidFill>
                  <a:schemeClr val="bg1"/>
                </a:solidFill>
                <a:effectLst>
                  <a:outerShdw blurRad="50800" dist="25400" dir="8100000" algn="tr" rotWithShape="0">
                    <a:prstClr val="black">
                      <a:alpha val="40000"/>
                    </a:prstClr>
                  </a:outerShdw>
                </a:effectLst>
                <a:latin typeface="+mn-lt"/>
                <a:ea typeface="+mn-ea"/>
                <a:cs typeface="+mn-cs"/>
              </a:defRPr>
            </a:lvl1pPr>
            <a:lvl2pPr marL="457200" indent="0" algn="l" defTabSz="914400" rtl="0" eaLnBrk="1" latinLnBrk="0" hangingPunct="1">
              <a:lnSpc>
                <a:spcPct val="90000"/>
              </a:lnSpc>
              <a:spcBef>
                <a:spcPts val="800"/>
              </a:spcBef>
              <a:buClr>
                <a:schemeClr val="bg1">
                  <a:lumMod val="65000"/>
                </a:schemeClr>
              </a:buClr>
              <a:buFont typeface="Wingdings 3" panose="05040102010807070707" pitchFamily="18" charset="2"/>
              <a:buNone/>
              <a:defRPr sz="2000" b="1" kern="1200">
                <a:solidFill>
                  <a:schemeClr val="accent3">
                    <a:lumMod val="90000"/>
                    <a:lumOff val="10000"/>
                  </a:schemeClr>
                </a:solidFill>
                <a:latin typeface="+mn-lt"/>
                <a:ea typeface="+mn-ea"/>
                <a:cs typeface="+mn-cs"/>
              </a:defRPr>
            </a:lvl2pPr>
            <a:lvl3pPr marL="914400" indent="0" algn="l" defTabSz="914400" rtl="0" eaLnBrk="1" latinLnBrk="0" hangingPunct="1">
              <a:lnSpc>
                <a:spcPct val="90000"/>
              </a:lnSpc>
              <a:spcBef>
                <a:spcPts val="600"/>
              </a:spcBef>
              <a:buClr>
                <a:schemeClr val="accent1"/>
              </a:buClr>
              <a:buFont typeface="Wingdings 3" panose="05040102010807070707" pitchFamily="18" charset="2"/>
              <a:buNone/>
              <a:defRPr sz="1800" b="1" kern="1200">
                <a:solidFill>
                  <a:schemeClr val="accent3">
                    <a:lumMod val="90000"/>
                    <a:lumOff val="10000"/>
                  </a:schemeClr>
                </a:solidFill>
                <a:latin typeface="+mn-lt"/>
                <a:ea typeface="+mn-ea"/>
                <a:cs typeface="+mn-cs"/>
              </a:defRPr>
            </a:lvl3pPr>
            <a:lvl4pPr marL="1371600" indent="0" algn="l" defTabSz="914400" rtl="0" eaLnBrk="1" latinLnBrk="0" hangingPunct="1">
              <a:lnSpc>
                <a:spcPct val="90000"/>
              </a:lnSpc>
              <a:spcBef>
                <a:spcPts val="500"/>
              </a:spcBef>
              <a:buClr>
                <a:schemeClr val="accent5"/>
              </a:buClr>
              <a:buFont typeface="Wingdings 3" panose="05040102010807070707" pitchFamily="18" charset="2"/>
              <a:buNone/>
              <a:defRPr sz="1600" b="1" kern="1200">
                <a:solidFill>
                  <a:schemeClr val="accent3">
                    <a:lumMod val="90000"/>
                    <a:lumOff val="10000"/>
                  </a:schemeClr>
                </a:solidFill>
                <a:latin typeface="+mn-lt"/>
                <a:ea typeface="+mn-ea"/>
                <a:cs typeface="+mn-cs"/>
              </a:defRPr>
            </a:lvl4pPr>
            <a:lvl5pPr marL="1828800" indent="0" algn="l" defTabSz="914400" rtl="0" eaLnBrk="1" latinLnBrk="0" hangingPunct="1">
              <a:lnSpc>
                <a:spcPct val="90000"/>
              </a:lnSpc>
              <a:spcBef>
                <a:spcPts val="500"/>
              </a:spcBef>
              <a:buFont typeface="Wingdings 3" panose="05040102010807070707" pitchFamily="18" charset="2"/>
              <a:buNone/>
              <a:defRPr sz="1600" b="1" kern="1200">
                <a:solidFill>
                  <a:schemeClr val="accent3">
                    <a:lumMod val="90000"/>
                    <a:lumOff val="10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
                <a:srgbClr val="9E1C30"/>
              </a:buClr>
              <a:buSzTx/>
              <a:buFont typeface="Wingdings 2" panose="05020102010507070707" pitchFamily="18" charset="2"/>
              <a:buNone/>
              <a:tabLst/>
              <a:defRPr/>
            </a:pPr>
            <a:r>
              <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rPr>
              <a:t>For </a:t>
            </a:r>
            <a:r>
              <a:rPr lang="en-US" dirty="0">
                <a:solidFill>
                  <a:sysClr val="window" lastClr="FFFFFF"/>
                </a:solidFill>
                <a:latin typeface="Arial" panose="020B0604020202020204"/>
              </a:rPr>
              <a:t>Career Seekers, IRAPs:</a:t>
            </a:r>
            <a:endParaRPr kumimoji="0" lang="en-US" sz="2300" b="1" i="0" u="none" strike="noStrike" kern="1200" cap="none" spc="0" normalizeH="0" baseline="0" noProof="0" dirty="0">
              <a:ln>
                <a:noFill/>
              </a:ln>
              <a:solidFill>
                <a:sysClr val="window" lastClr="FFFFFF"/>
              </a:solidFill>
              <a:effectLst>
                <a:outerShdw blurRad="50800" dist="25400" dir="8100000" algn="tr" rotWithShape="0">
                  <a:prstClr val="black">
                    <a:alpha val="40000"/>
                  </a:prstClr>
                </a:outerShdw>
              </a:effectLst>
              <a:uLnTx/>
              <a:uFillTx/>
              <a:latin typeface="Arial" panose="020B0604020202020204"/>
              <a:ea typeface="+mn-ea"/>
              <a:cs typeface="+mn-cs"/>
            </a:endParaRPr>
          </a:p>
        </p:txBody>
      </p:sp>
      <p:sp>
        <p:nvSpPr>
          <p:cNvPr id="7" name="Content Placeholder 9">
            <a:extLst>
              <a:ext uri="{FF2B5EF4-FFF2-40B4-BE49-F238E27FC236}">
                <a16:creationId xmlns:a16="http://schemas.microsoft.com/office/drawing/2014/main" id="{715AABFE-874E-4808-B0DF-A808362A902E}"/>
              </a:ext>
            </a:extLst>
          </p:cNvPr>
          <p:cNvSpPr txBox="1">
            <a:spLocks/>
          </p:cNvSpPr>
          <p:nvPr/>
        </p:nvSpPr>
        <p:spPr>
          <a:xfrm>
            <a:off x="611765" y="1638594"/>
            <a:ext cx="5536372" cy="4815611"/>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Wingdings" panose="05000000000000000000" pitchFamily="2" charset="2"/>
              <a:buChar char="Ø"/>
            </a:pPr>
            <a:r>
              <a:rPr lang="en-US" sz="2400" dirty="0"/>
              <a:t>Offer an opportunity to earn and learn, while obtaining valuable, portable, industry-recognized, competency-based credentials;</a:t>
            </a:r>
          </a:p>
          <a:p>
            <a:pPr lvl="0">
              <a:buFont typeface="Wingdings" panose="05000000000000000000" pitchFamily="2" charset="2"/>
              <a:buChar char="Ø"/>
            </a:pPr>
            <a:r>
              <a:rPr lang="en-US" sz="2400" dirty="0"/>
              <a:t>Provide training in standards that are developed by the industry, ensuring an apprentice develops the skillset needed for career success;</a:t>
            </a:r>
          </a:p>
          <a:p>
            <a:pPr lvl="0">
              <a:buFont typeface="Wingdings" panose="05000000000000000000" pitchFamily="2" charset="2"/>
              <a:buChar char="Ø"/>
            </a:pPr>
            <a:r>
              <a:rPr lang="en-US" sz="2400" dirty="0"/>
              <a:t>Provide an alternative to college for finding career success that allows workers to obtain high paying jobs without going into debt.</a:t>
            </a:r>
          </a:p>
        </p:txBody>
      </p:sp>
      <p:sp>
        <p:nvSpPr>
          <p:cNvPr id="8" name="Rectangle 7"/>
          <p:cNvSpPr/>
          <p:nvPr/>
        </p:nvSpPr>
        <p:spPr>
          <a:xfrm>
            <a:off x="6304547" y="1949116"/>
            <a:ext cx="5315953" cy="395838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3" name="Picture 2"/>
          <p:cNvPicPr>
            <a:picLocks noChangeAspect="1"/>
          </p:cNvPicPr>
          <p:nvPr/>
        </p:nvPicPr>
        <p:blipFill>
          <a:blip r:embed="rId4"/>
          <a:stretch>
            <a:fillRect/>
          </a:stretch>
        </p:blipFill>
        <p:spPr>
          <a:xfrm>
            <a:off x="10491948" y="66542"/>
            <a:ext cx="1603387" cy="566977"/>
          </a:xfrm>
          <a:prstGeom prst="rect">
            <a:avLst/>
          </a:prstGeom>
        </p:spPr>
      </p:pic>
    </p:spTree>
    <p:extLst>
      <p:ext uri="{BB962C8B-B14F-4D97-AF65-F5344CB8AC3E}">
        <p14:creationId xmlns:p14="http://schemas.microsoft.com/office/powerpoint/2010/main" val="1569087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314" y="495821"/>
            <a:ext cx="11174186" cy="1089529"/>
          </a:xfrm>
        </p:spPr>
        <p:txBody>
          <a:bodyPr/>
          <a:lstStyle/>
          <a:p>
            <a:r>
              <a:rPr lang="en-US" dirty="0"/>
              <a:t>IRAPs: How We Got Here</a:t>
            </a:r>
            <a:br>
              <a:rPr lang="en-US" dirty="0"/>
            </a:br>
            <a:endParaRPr lang="en-US" dirty="0"/>
          </a:p>
        </p:txBody>
      </p:sp>
      <p:sp>
        <p:nvSpPr>
          <p:cNvPr id="3" name="Rectangle 2"/>
          <p:cNvSpPr/>
          <p:nvPr/>
        </p:nvSpPr>
        <p:spPr>
          <a:xfrm>
            <a:off x="446314" y="1128713"/>
            <a:ext cx="11432866" cy="5572125"/>
          </a:xfrm>
          <a:prstGeom prst="rect">
            <a:avLst/>
          </a:prstGeom>
        </p:spPr>
        <p:txBody>
          <a:bodyPr/>
          <a:lstStyle/>
          <a:p>
            <a:pPr lvl="1" algn="ctr"/>
            <a:endParaRPr lang="en-US" sz="2000" b="1" dirty="0"/>
          </a:p>
        </p:txBody>
      </p:sp>
      <p:sp>
        <p:nvSpPr>
          <p:cNvPr id="11" name="Arrow: Right 2">
            <a:extLst>
              <a:ext uri="{FF2B5EF4-FFF2-40B4-BE49-F238E27FC236}">
                <a16:creationId xmlns:a16="http://schemas.microsoft.com/office/drawing/2014/main" id="{0E019B57-CDA8-4810-9EAF-3C2FE9412CF2}"/>
              </a:ext>
            </a:extLst>
          </p:cNvPr>
          <p:cNvSpPr/>
          <p:nvPr/>
        </p:nvSpPr>
        <p:spPr>
          <a:xfrm>
            <a:off x="446314" y="2475023"/>
            <a:ext cx="10655074" cy="1653540"/>
          </a:xfrm>
          <a:prstGeom prst="rightArrow">
            <a:avLst/>
          </a:prstGeom>
          <a:gradFill flip="none" rotWithShape="1">
            <a:gsLst>
              <a:gs pos="0">
                <a:schemeClr val="bg1">
                  <a:lumMod val="85000"/>
                </a:schemeClr>
              </a:gs>
              <a:gs pos="100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Chevron 3">
            <a:extLst>
              <a:ext uri="{FF2B5EF4-FFF2-40B4-BE49-F238E27FC236}">
                <a16:creationId xmlns:a16="http://schemas.microsoft.com/office/drawing/2014/main" id="{39732081-D9DF-4776-8E46-63D2DC5BCF65}"/>
              </a:ext>
            </a:extLst>
          </p:cNvPr>
          <p:cNvSpPr/>
          <p:nvPr/>
        </p:nvSpPr>
        <p:spPr>
          <a:xfrm>
            <a:off x="1166631" y="2873445"/>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cxnSp>
        <p:nvCxnSpPr>
          <p:cNvPr id="13" name="Straight Connector 12">
            <a:extLst>
              <a:ext uri="{FF2B5EF4-FFF2-40B4-BE49-F238E27FC236}">
                <a16:creationId xmlns:a16="http://schemas.microsoft.com/office/drawing/2014/main" id="{2B272BC4-CBBE-42DD-A1A6-99B629102921}"/>
              </a:ext>
            </a:extLst>
          </p:cNvPr>
          <p:cNvCxnSpPr>
            <a:cxnSpLocks/>
          </p:cNvCxnSpPr>
          <p:nvPr/>
        </p:nvCxnSpPr>
        <p:spPr>
          <a:xfrm flipH="1">
            <a:off x="1166630" y="3673545"/>
            <a:ext cx="1" cy="2082800"/>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4" name="Freeform: Shape 15">
            <a:extLst>
              <a:ext uri="{FF2B5EF4-FFF2-40B4-BE49-F238E27FC236}">
                <a16:creationId xmlns:a16="http://schemas.microsoft.com/office/drawing/2014/main" id="{4189D2A2-2020-4AB6-91F3-D1D53D3C6A09}"/>
              </a:ext>
            </a:extLst>
          </p:cNvPr>
          <p:cNvSpPr/>
          <p:nvPr/>
        </p:nvSpPr>
        <p:spPr>
          <a:xfrm>
            <a:off x="1312171" y="5440007"/>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kern="1200" dirty="0">
                <a:solidFill>
                  <a:schemeClr val="accent2"/>
                </a:solidFill>
              </a:rPr>
              <a:t>Executive Order 13801 </a:t>
            </a:r>
          </a:p>
          <a:p>
            <a:pPr marL="0" lvl="0" indent="0" algn="ctr" defTabSz="711200">
              <a:lnSpc>
                <a:spcPct val="90000"/>
              </a:lnSpc>
              <a:spcBef>
                <a:spcPct val="0"/>
              </a:spcBef>
              <a:spcAft>
                <a:spcPct val="35000"/>
              </a:spcAft>
              <a:buNone/>
            </a:pPr>
            <a:r>
              <a:rPr lang="en-US" sz="1400" i="1" kern="1200" dirty="0"/>
              <a:t>“Expanding Apprenticeships </a:t>
            </a:r>
            <a:br>
              <a:rPr lang="en-US" sz="1400" i="1" kern="1200" dirty="0"/>
            </a:br>
            <a:r>
              <a:rPr lang="en-US" sz="1400" i="1" kern="1200" dirty="0"/>
              <a:t>in America”</a:t>
            </a:r>
            <a:endParaRPr lang="en-US" sz="1400" kern="1200" dirty="0"/>
          </a:p>
        </p:txBody>
      </p:sp>
      <p:sp>
        <p:nvSpPr>
          <p:cNvPr id="15" name="Arrow: Chevron 21">
            <a:extLst>
              <a:ext uri="{FF2B5EF4-FFF2-40B4-BE49-F238E27FC236}">
                <a16:creationId xmlns:a16="http://schemas.microsoft.com/office/drawing/2014/main" id="{E8E2031D-073C-41AB-BDBF-A62528E48E79}"/>
              </a:ext>
            </a:extLst>
          </p:cNvPr>
          <p:cNvSpPr/>
          <p:nvPr/>
        </p:nvSpPr>
        <p:spPr>
          <a:xfrm>
            <a:off x="1960994" y="2899739"/>
            <a:ext cx="3290631" cy="773806"/>
          </a:xfrm>
          <a:prstGeom prst="chevron">
            <a:avLst>
              <a:gd name="adj" fmla="val 523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chemeClr val="tx1"/>
              </a:solidFill>
            </a:endParaRPr>
          </a:p>
        </p:txBody>
      </p:sp>
      <p:sp>
        <p:nvSpPr>
          <p:cNvPr id="16" name="Arrow: Pentagon 23">
            <a:extLst>
              <a:ext uri="{FF2B5EF4-FFF2-40B4-BE49-F238E27FC236}">
                <a16:creationId xmlns:a16="http://schemas.microsoft.com/office/drawing/2014/main" id="{49E0F294-2130-4E20-9480-2E1BED4458C3}"/>
              </a:ext>
            </a:extLst>
          </p:cNvPr>
          <p:cNvSpPr/>
          <p:nvPr/>
        </p:nvSpPr>
        <p:spPr>
          <a:xfrm>
            <a:off x="4073007" y="2899739"/>
            <a:ext cx="1886415" cy="77380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7" name="Arrow: Chevron 22">
            <a:extLst>
              <a:ext uri="{FF2B5EF4-FFF2-40B4-BE49-F238E27FC236}">
                <a16:creationId xmlns:a16="http://schemas.microsoft.com/office/drawing/2014/main" id="{3F69CDC9-506F-4486-BB22-5DDAC0154EFD}"/>
              </a:ext>
            </a:extLst>
          </p:cNvPr>
          <p:cNvSpPr/>
          <p:nvPr/>
        </p:nvSpPr>
        <p:spPr>
          <a:xfrm>
            <a:off x="2606269" y="3076794"/>
            <a:ext cx="2636638" cy="393870"/>
          </a:xfrm>
          <a:prstGeom prst="chevron">
            <a:avLst/>
          </a:prstGeom>
          <a:solidFill>
            <a:schemeClr val="bg1"/>
          </a:solidFill>
          <a:ln>
            <a:solidFill>
              <a:schemeClr val="bg1">
                <a:lumMod val="6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kern="1200" dirty="0">
                <a:solidFill>
                  <a:schemeClr val="accent3">
                    <a:lumMod val="90000"/>
                    <a:lumOff val="10000"/>
                  </a:schemeClr>
                </a:solidFill>
              </a:rPr>
              <a:t>Nov 2017–May 2018</a:t>
            </a:r>
          </a:p>
        </p:txBody>
      </p:sp>
      <p:sp>
        <p:nvSpPr>
          <p:cNvPr id="18" name="Left Brace 17">
            <a:extLst>
              <a:ext uri="{FF2B5EF4-FFF2-40B4-BE49-F238E27FC236}">
                <a16:creationId xmlns:a16="http://schemas.microsoft.com/office/drawing/2014/main" id="{87C0C0D2-3DE1-4F9B-A4A0-0F9F8F671F0B}"/>
              </a:ext>
            </a:extLst>
          </p:cNvPr>
          <p:cNvSpPr/>
          <p:nvPr/>
        </p:nvSpPr>
        <p:spPr>
          <a:xfrm rot="16200000">
            <a:off x="3671911" y="2141648"/>
            <a:ext cx="297866" cy="3440529"/>
          </a:xfrm>
          <a:prstGeom prst="leftBrace">
            <a:avLst>
              <a:gd name="adj1" fmla="val 86819"/>
              <a:gd name="adj2" fmla="val 50000"/>
            </a:avLst>
          </a:prstGeom>
          <a:ln w="22225" cap="rnd">
            <a:solidFill>
              <a:schemeClr val="tx1">
                <a:lumMod val="75000"/>
                <a:lumOff val="25000"/>
              </a:schemeClr>
            </a:solidFill>
            <a:beve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Freeform: Shape 28">
            <a:extLst>
              <a:ext uri="{FF2B5EF4-FFF2-40B4-BE49-F238E27FC236}">
                <a16:creationId xmlns:a16="http://schemas.microsoft.com/office/drawing/2014/main" id="{128B52F2-49BC-4B0F-92BA-16C5184EF4C9}"/>
              </a:ext>
            </a:extLst>
          </p:cNvPr>
          <p:cNvSpPr/>
          <p:nvPr/>
        </p:nvSpPr>
        <p:spPr>
          <a:xfrm>
            <a:off x="2464962" y="4141279"/>
            <a:ext cx="2615296" cy="297867"/>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3">
                    <a:lumMod val="90000"/>
                    <a:lumOff val="10000"/>
                  </a:schemeClr>
                </a:solidFill>
              </a:rPr>
              <a:t>Task Force Meetings</a:t>
            </a:r>
            <a:endParaRPr lang="en-US" b="1" kern="1200" dirty="0">
              <a:solidFill>
                <a:schemeClr val="accent3">
                  <a:lumMod val="90000"/>
                  <a:lumOff val="10000"/>
                </a:schemeClr>
              </a:solidFill>
            </a:endParaRPr>
          </a:p>
        </p:txBody>
      </p:sp>
      <p:sp>
        <p:nvSpPr>
          <p:cNvPr id="20" name="Arrow: Chevron 29">
            <a:extLst>
              <a:ext uri="{FF2B5EF4-FFF2-40B4-BE49-F238E27FC236}">
                <a16:creationId xmlns:a16="http://schemas.microsoft.com/office/drawing/2014/main" id="{6BECEDC9-1441-4672-A0FC-D3659B58ED4F}"/>
              </a:ext>
            </a:extLst>
          </p:cNvPr>
          <p:cNvSpPr/>
          <p:nvPr/>
        </p:nvSpPr>
        <p:spPr>
          <a:xfrm>
            <a:off x="6163849" y="2883516"/>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1" name="Straight Connector 20">
            <a:extLst>
              <a:ext uri="{FF2B5EF4-FFF2-40B4-BE49-F238E27FC236}">
                <a16:creationId xmlns:a16="http://schemas.microsoft.com/office/drawing/2014/main" id="{B1204B28-6EAF-4753-94B5-7DC5B8008BDC}"/>
              </a:ext>
            </a:extLst>
          </p:cNvPr>
          <p:cNvCxnSpPr>
            <a:cxnSpLocks/>
          </p:cNvCxnSpPr>
          <p:nvPr/>
        </p:nvCxnSpPr>
        <p:spPr>
          <a:xfrm>
            <a:off x="6153457" y="3683616"/>
            <a:ext cx="7180" cy="1185064"/>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2" name="Freeform: Shape 32">
            <a:extLst>
              <a:ext uri="{FF2B5EF4-FFF2-40B4-BE49-F238E27FC236}">
                <a16:creationId xmlns:a16="http://schemas.microsoft.com/office/drawing/2014/main" id="{25B62089-C036-47F9-A58A-CE5C99AE546E}"/>
              </a:ext>
            </a:extLst>
          </p:cNvPr>
          <p:cNvSpPr/>
          <p:nvPr/>
        </p:nvSpPr>
        <p:spPr>
          <a:xfrm>
            <a:off x="4718964" y="5173654"/>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kern="1200" dirty="0">
                <a:solidFill>
                  <a:schemeClr val="accent1"/>
                </a:solidFill>
              </a:rPr>
              <a:t>Final Report</a:t>
            </a:r>
          </a:p>
          <a:p>
            <a:pPr marL="0" lvl="0" indent="0" algn="ctr" defTabSz="711200">
              <a:lnSpc>
                <a:spcPct val="90000"/>
              </a:lnSpc>
              <a:spcBef>
                <a:spcPct val="0"/>
              </a:spcBef>
              <a:spcAft>
                <a:spcPct val="35000"/>
              </a:spcAft>
              <a:buNone/>
            </a:pPr>
            <a:r>
              <a:rPr lang="en-US" sz="1400" i="1" kern="1200" dirty="0"/>
              <a:t>Task Force final report presented to the President</a:t>
            </a:r>
            <a:endParaRPr lang="en-US" sz="1400" kern="1200" dirty="0"/>
          </a:p>
        </p:txBody>
      </p:sp>
      <p:sp>
        <p:nvSpPr>
          <p:cNvPr id="23" name="Arrow: Chevron 29">
            <a:extLst>
              <a:ext uri="{FF2B5EF4-FFF2-40B4-BE49-F238E27FC236}">
                <a16:creationId xmlns:a16="http://schemas.microsoft.com/office/drawing/2014/main" id="{6BECEDC9-1441-4672-A0FC-D3659B58ED4F}"/>
              </a:ext>
            </a:extLst>
          </p:cNvPr>
          <p:cNvSpPr/>
          <p:nvPr/>
        </p:nvSpPr>
        <p:spPr>
          <a:xfrm>
            <a:off x="7438168" y="2886165"/>
            <a:ext cx="536314" cy="815607"/>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Arrow: Chevron 29">
            <a:extLst>
              <a:ext uri="{FF2B5EF4-FFF2-40B4-BE49-F238E27FC236}">
                <a16:creationId xmlns:a16="http://schemas.microsoft.com/office/drawing/2014/main" id="{6BECEDC9-1441-4672-A0FC-D3659B58ED4F}"/>
              </a:ext>
            </a:extLst>
          </p:cNvPr>
          <p:cNvSpPr/>
          <p:nvPr/>
        </p:nvSpPr>
        <p:spPr>
          <a:xfrm>
            <a:off x="8994313" y="2899739"/>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25" name="Straight Connector 24">
            <a:extLst>
              <a:ext uri="{FF2B5EF4-FFF2-40B4-BE49-F238E27FC236}">
                <a16:creationId xmlns:a16="http://schemas.microsoft.com/office/drawing/2014/main" id="{B1204B28-6EAF-4753-94B5-7DC5B8008BDC}"/>
              </a:ext>
            </a:extLst>
          </p:cNvPr>
          <p:cNvCxnSpPr>
            <a:cxnSpLocks/>
          </p:cNvCxnSpPr>
          <p:nvPr/>
        </p:nvCxnSpPr>
        <p:spPr>
          <a:xfrm flipV="1">
            <a:off x="7438251" y="1838765"/>
            <a:ext cx="20548" cy="1032722"/>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6" name="Freeform: Shape 32">
            <a:extLst>
              <a:ext uri="{FF2B5EF4-FFF2-40B4-BE49-F238E27FC236}">
                <a16:creationId xmlns:a16="http://schemas.microsoft.com/office/drawing/2014/main" id="{25B62089-C036-47F9-A58A-CE5C99AE546E}"/>
              </a:ext>
            </a:extLst>
          </p:cNvPr>
          <p:cNvSpPr/>
          <p:nvPr/>
        </p:nvSpPr>
        <p:spPr>
          <a:xfrm>
            <a:off x="6915331" y="976342"/>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1"/>
                </a:solidFill>
              </a:rPr>
              <a:t>Notice of Proposed Rulemaking</a:t>
            </a:r>
            <a:endParaRPr lang="en-US" b="1" kern="1200" dirty="0">
              <a:solidFill>
                <a:schemeClr val="accent1"/>
              </a:solidFill>
            </a:endParaRPr>
          </a:p>
        </p:txBody>
      </p:sp>
      <p:cxnSp>
        <p:nvCxnSpPr>
          <p:cNvPr id="27" name="Straight Connector 26">
            <a:extLst>
              <a:ext uri="{FF2B5EF4-FFF2-40B4-BE49-F238E27FC236}">
                <a16:creationId xmlns:a16="http://schemas.microsoft.com/office/drawing/2014/main" id="{B1204B28-6EAF-4753-94B5-7DC5B8008BDC}"/>
              </a:ext>
            </a:extLst>
          </p:cNvPr>
          <p:cNvCxnSpPr>
            <a:cxnSpLocks/>
          </p:cNvCxnSpPr>
          <p:nvPr/>
        </p:nvCxnSpPr>
        <p:spPr>
          <a:xfrm>
            <a:off x="8994313" y="3699839"/>
            <a:ext cx="0" cy="812660"/>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sp>
        <p:nvSpPr>
          <p:cNvPr id="29" name="Freeform: Shape 32">
            <a:extLst>
              <a:ext uri="{FF2B5EF4-FFF2-40B4-BE49-F238E27FC236}">
                <a16:creationId xmlns:a16="http://schemas.microsoft.com/office/drawing/2014/main" id="{25B62089-C036-47F9-A58A-CE5C99AE546E}"/>
              </a:ext>
            </a:extLst>
          </p:cNvPr>
          <p:cNvSpPr/>
          <p:nvPr/>
        </p:nvSpPr>
        <p:spPr>
          <a:xfrm>
            <a:off x="7892688" y="4639653"/>
            <a:ext cx="2703311" cy="800354"/>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lvl="0" indent="0" algn="ctr" defTabSz="711200">
              <a:lnSpc>
                <a:spcPct val="90000"/>
              </a:lnSpc>
              <a:spcBef>
                <a:spcPct val="0"/>
              </a:spcBef>
              <a:spcAft>
                <a:spcPct val="35000"/>
              </a:spcAft>
              <a:buNone/>
            </a:pPr>
            <a:r>
              <a:rPr lang="en-US" b="1" dirty="0">
                <a:solidFill>
                  <a:schemeClr val="accent1"/>
                </a:solidFill>
              </a:rPr>
              <a:t>Final Rule </a:t>
            </a:r>
          </a:p>
        </p:txBody>
      </p:sp>
      <p:sp>
        <p:nvSpPr>
          <p:cNvPr id="31" name="Rectangle 30">
            <a:extLst>
              <a:ext uri="{FF2B5EF4-FFF2-40B4-BE49-F238E27FC236}">
                <a16:creationId xmlns:a16="http://schemas.microsoft.com/office/drawing/2014/main" id="{DEDCC739-82EA-4556-A400-B7927EB466F8}"/>
              </a:ext>
            </a:extLst>
          </p:cNvPr>
          <p:cNvSpPr/>
          <p:nvPr/>
        </p:nvSpPr>
        <p:spPr>
          <a:xfrm>
            <a:off x="5668837" y="2603400"/>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kern="1200" dirty="0">
                <a:solidFill>
                  <a:schemeClr val="accent1"/>
                </a:solidFill>
              </a:rPr>
              <a:t>May 2018</a:t>
            </a:r>
          </a:p>
        </p:txBody>
      </p:sp>
      <p:sp>
        <p:nvSpPr>
          <p:cNvPr id="32" name="Rectangle 31">
            <a:extLst>
              <a:ext uri="{FF2B5EF4-FFF2-40B4-BE49-F238E27FC236}">
                <a16:creationId xmlns:a16="http://schemas.microsoft.com/office/drawing/2014/main" id="{DEDCC739-82EA-4556-A400-B7927EB466F8}"/>
              </a:ext>
            </a:extLst>
          </p:cNvPr>
          <p:cNvSpPr/>
          <p:nvPr/>
        </p:nvSpPr>
        <p:spPr>
          <a:xfrm>
            <a:off x="7197906" y="3762094"/>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June</a:t>
            </a:r>
            <a:r>
              <a:rPr lang="en-US" sz="1400" i="1" kern="1200" dirty="0">
                <a:solidFill>
                  <a:schemeClr val="accent1"/>
                </a:solidFill>
              </a:rPr>
              <a:t> 2019</a:t>
            </a:r>
          </a:p>
        </p:txBody>
      </p:sp>
      <p:sp>
        <p:nvSpPr>
          <p:cNvPr id="34" name="Rectangle 33">
            <a:extLst>
              <a:ext uri="{FF2B5EF4-FFF2-40B4-BE49-F238E27FC236}">
                <a16:creationId xmlns:a16="http://schemas.microsoft.com/office/drawing/2014/main" id="{DEDCC739-82EA-4556-A400-B7927EB466F8}"/>
              </a:ext>
            </a:extLst>
          </p:cNvPr>
          <p:cNvSpPr/>
          <p:nvPr/>
        </p:nvSpPr>
        <p:spPr>
          <a:xfrm>
            <a:off x="8665781" y="2603400"/>
            <a:ext cx="1157126"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March</a:t>
            </a:r>
            <a:r>
              <a:rPr lang="en-US" sz="1400" i="1" kern="1200" dirty="0">
                <a:solidFill>
                  <a:schemeClr val="accent1"/>
                </a:solidFill>
              </a:rPr>
              <a:t> 2020</a:t>
            </a:r>
          </a:p>
        </p:txBody>
      </p:sp>
      <p:sp>
        <p:nvSpPr>
          <p:cNvPr id="35" name="Rectangle 34"/>
          <p:cNvSpPr/>
          <p:nvPr/>
        </p:nvSpPr>
        <p:spPr>
          <a:xfrm>
            <a:off x="7755733" y="4889252"/>
            <a:ext cx="3471357" cy="286232"/>
          </a:xfrm>
          <a:prstGeom prst="rect">
            <a:avLst/>
          </a:prstGeom>
        </p:spPr>
        <p:txBody>
          <a:bodyPr wrap="square">
            <a:spAutoFit/>
          </a:bodyPr>
          <a:lstStyle/>
          <a:p>
            <a:pPr lvl="0" algn="ctr" defTabSz="711200">
              <a:lnSpc>
                <a:spcPct val="90000"/>
              </a:lnSpc>
              <a:spcBef>
                <a:spcPct val="0"/>
              </a:spcBef>
              <a:spcAft>
                <a:spcPct val="35000"/>
              </a:spcAft>
            </a:pPr>
            <a:r>
              <a:rPr lang="en-US" sz="1400" i="1" dirty="0">
                <a:solidFill>
                  <a:prstClr val="black">
                    <a:hueOff val="0"/>
                    <a:satOff val="0"/>
                    <a:lumOff val="0"/>
                    <a:alphaOff val="0"/>
                  </a:prstClr>
                </a:solidFill>
              </a:rPr>
              <a:t>Final Rule published on March 11,2020</a:t>
            </a:r>
            <a:endParaRPr lang="en-US" sz="1400" dirty="0">
              <a:solidFill>
                <a:prstClr val="black">
                  <a:hueOff val="0"/>
                  <a:satOff val="0"/>
                  <a:lumOff val="0"/>
                  <a:alphaOff val="0"/>
                </a:prstClr>
              </a:solidFill>
            </a:endParaRPr>
          </a:p>
        </p:txBody>
      </p:sp>
      <p:sp>
        <p:nvSpPr>
          <p:cNvPr id="36" name="Rectangle 35"/>
          <p:cNvSpPr/>
          <p:nvPr/>
        </p:nvSpPr>
        <p:spPr>
          <a:xfrm>
            <a:off x="6049947" y="1488222"/>
            <a:ext cx="4346063" cy="286232"/>
          </a:xfrm>
          <a:prstGeom prst="rect">
            <a:avLst/>
          </a:prstGeom>
        </p:spPr>
        <p:txBody>
          <a:bodyPr wrap="none">
            <a:spAutoFit/>
          </a:bodyPr>
          <a:lstStyle/>
          <a:p>
            <a:pPr lvl="0" algn="ctr" defTabSz="711200">
              <a:lnSpc>
                <a:spcPct val="90000"/>
              </a:lnSpc>
              <a:spcBef>
                <a:spcPct val="0"/>
              </a:spcBef>
              <a:spcAft>
                <a:spcPct val="35000"/>
              </a:spcAft>
            </a:pPr>
            <a:r>
              <a:rPr lang="en-US" sz="1400" dirty="0">
                <a:solidFill>
                  <a:prstClr val="black">
                    <a:hueOff val="0"/>
                    <a:satOff val="0"/>
                    <a:lumOff val="0"/>
                    <a:alphaOff val="0"/>
                  </a:prstClr>
                </a:solidFill>
              </a:rPr>
              <a:t>60-day comment period ended August 26, 2019</a:t>
            </a:r>
          </a:p>
        </p:txBody>
      </p:sp>
      <p:sp>
        <p:nvSpPr>
          <p:cNvPr id="28" name="Rectangle 27">
            <a:extLst>
              <a:ext uri="{FF2B5EF4-FFF2-40B4-BE49-F238E27FC236}">
                <a16:creationId xmlns:a16="http://schemas.microsoft.com/office/drawing/2014/main" id="{DEDCC739-82EA-4556-A400-B7927EB466F8}"/>
              </a:ext>
            </a:extLst>
          </p:cNvPr>
          <p:cNvSpPr/>
          <p:nvPr/>
        </p:nvSpPr>
        <p:spPr>
          <a:xfrm>
            <a:off x="950168" y="2607367"/>
            <a:ext cx="969239" cy="254000"/>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lvl="0" indent="0" algn="ctr" defTabSz="711200">
              <a:lnSpc>
                <a:spcPct val="90000"/>
              </a:lnSpc>
              <a:spcBef>
                <a:spcPct val="0"/>
              </a:spcBef>
              <a:buNone/>
            </a:pPr>
            <a:r>
              <a:rPr lang="en-US" sz="1400" i="1" dirty="0">
                <a:solidFill>
                  <a:schemeClr val="accent1"/>
                </a:solidFill>
              </a:rPr>
              <a:t>June </a:t>
            </a:r>
            <a:r>
              <a:rPr lang="en-US" sz="1400" i="1" kern="1200" dirty="0">
                <a:solidFill>
                  <a:schemeClr val="accent1"/>
                </a:solidFill>
              </a:rPr>
              <a:t>2017</a:t>
            </a:r>
          </a:p>
        </p:txBody>
      </p:sp>
      <p:pic>
        <p:nvPicPr>
          <p:cNvPr id="4" name="Picture 3"/>
          <p:cNvPicPr>
            <a:picLocks noChangeAspect="1"/>
          </p:cNvPicPr>
          <p:nvPr/>
        </p:nvPicPr>
        <p:blipFill>
          <a:blip r:embed="rId3"/>
          <a:stretch>
            <a:fillRect/>
          </a:stretch>
        </p:blipFill>
        <p:spPr>
          <a:xfrm>
            <a:off x="10396010" y="148756"/>
            <a:ext cx="1603387" cy="566977"/>
          </a:xfrm>
          <a:prstGeom prst="rect">
            <a:avLst/>
          </a:prstGeom>
        </p:spPr>
      </p:pic>
    </p:spTree>
    <p:extLst>
      <p:ext uri="{BB962C8B-B14F-4D97-AF65-F5344CB8AC3E}">
        <p14:creationId xmlns:p14="http://schemas.microsoft.com/office/powerpoint/2010/main" val="3581449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IRAP Implementation Timeline</a:t>
            </a:r>
          </a:p>
        </p:txBody>
      </p:sp>
      <p:sp>
        <p:nvSpPr>
          <p:cNvPr id="3" name="Arrow: Right 2">
            <a:extLst>
              <a:ext uri="{FF2B5EF4-FFF2-40B4-BE49-F238E27FC236}">
                <a16:creationId xmlns:a16="http://schemas.microsoft.com/office/drawing/2014/main" id="{0E019B57-CDA8-4810-9EAF-3C2FE9412CF2}"/>
              </a:ext>
            </a:extLst>
          </p:cNvPr>
          <p:cNvSpPr/>
          <p:nvPr/>
        </p:nvSpPr>
        <p:spPr>
          <a:xfrm>
            <a:off x="1568716" y="2462492"/>
            <a:ext cx="9944100" cy="1653540"/>
          </a:xfrm>
          <a:prstGeom prst="rightArrow">
            <a:avLst/>
          </a:prstGeom>
          <a:gradFill flip="none" rotWithShape="1">
            <a:gsLst>
              <a:gs pos="0">
                <a:schemeClr val="bg1">
                  <a:lumMod val="85000"/>
                </a:schemeClr>
              </a:gs>
              <a:gs pos="100000">
                <a:schemeClr val="bg1">
                  <a:lumMod val="8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4" name="Arrow: Chevron 3">
            <a:extLst>
              <a:ext uri="{FF2B5EF4-FFF2-40B4-BE49-F238E27FC236}">
                <a16:creationId xmlns:a16="http://schemas.microsoft.com/office/drawing/2014/main" id="{39732081-D9DF-4776-8E46-63D2DC5BCF65}"/>
              </a:ext>
            </a:extLst>
          </p:cNvPr>
          <p:cNvSpPr/>
          <p:nvPr/>
        </p:nvSpPr>
        <p:spPr>
          <a:xfrm>
            <a:off x="1566832" y="2895939"/>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 name="Arrow: Chevron 3">
            <a:extLst>
              <a:ext uri="{FF2B5EF4-FFF2-40B4-BE49-F238E27FC236}">
                <a16:creationId xmlns:a16="http://schemas.microsoft.com/office/drawing/2014/main" id="{39732081-D9DF-4776-8E46-63D2DC5BCF65}"/>
              </a:ext>
            </a:extLst>
          </p:cNvPr>
          <p:cNvSpPr/>
          <p:nvPr/>
        </p:nvSpPr>
        <p:spPr>
          <a:xfrm>
            <a:off x="3560294" y="2901743"/>
            <a:ext cx="536314" cy="800100"/>
          </a:xfrm>
          <a:prstGeom prst="chevron">
            <a:avLst>
              <a:gd name="adj" fmla="val 7855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6" name="Arrow: Chevron 29">
            <a:extLst>
              <a:ext uri="{FF2B5EF4-FFF2-40B4-BE49-F238E27FC236}">
                <a16:creationId xmlns:a16="http://schemas.microsoft.com/office/drawing/2014/main" id="{6BECEDC9-1441-4672-A0FC-D3659B58ED4F}"/>
              </a:ext>
            </a:extLst>
          </p:cNvPr>
          <p:cNvSpPr/>
          <p:nvPr/>
        </p:nvSpPr>
        <p:spPr>
          <a:xfrm>
            <a:off x="7097402"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7" name="Arrow: Chevron 29">
            <a:extLst>
              <a:ext uri="{FF2B5EF4-FFF2-40B4-BE49-F238E27FC236}">
                <a16:creationId xmlns:a16="http://schemas.microsoft.com/office/drawing/2014/main" id="{6BECEDC9-1441-4672-A0FC-D3659B58ED4F}"/>
              </a:ext>
            </a:extLst>
          </p:cNvPr>
          <p:cNvSpPr/>
          <p:nvPr/>
        </p:nvSpPr>
        <p:spPr>
          <a:xfrm>
            <a:off x="8580848" y="290174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8" name="Straight Connector 7">
            <a:extLst>
              <a:ext uri="{FF2B5EF4-FFF2-40B4-BE49-F238E27FC236}">
                <a16:creationId xmlns:a16="http://schemas.microsoft.com/office/drawing/2014/main" id="{2B272BC4-CBBE-42DD-A1A6-99B629102921}"/>
              </a:ext>
            </a:extLst>
          </p:cNvPr>
          <p:cNvCxnSpPr>
            <a:cxnSpLocks/>
          </p:cNvCxnSpPr>
          <p:nvPr/>
        </p:nvCxnSpPr>
        <p:spPr>
          <a:xfrm flipH="1">
            <a:off x="1687104" y="3674895"/>
            <a:ext cx="1" cy="2082800"/>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9" name="Freeform: Shape 15">
            <a:extLst>
              <a:ext uri="{FF2B5EF4-FFF2-40B4-BE49-F238E27FC236}">
                <a16:creationId xmlns:a16="http://schemas.microsoft.com/office/drawing/2014/main" id="{4189D2A2-2020-4AB6-91F3-D1D53D3C6A09}"/>
              </a:ext>
            </a:extLst>
          </p:cNvPr>
          <p:cNvSpPr/>
          <p:nvPr/>
        </p:nvSpPr>
        <p:spPr>
          <a:xfrm>
            <a:off x="1492847" y="563990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March 11, 2020 IRAP Final Rule Published</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cxnSp>
        <p:nvCxnSpPr>
          <p:cNvPr id="10" name="Straight Connector 9">
            <a:extLst>
              <a:ext uri="{FF2B5EF4-FFF2-40B4-BE49-F238E27FC236}">
                <a16:creationId xmlns:a16="http://schemas.microsoft.com/office/drawing/2014/main" id="{2B272BC4-CBBE-42DD-A1A6-99B629102921}"/>
              </a:ext>
            </a:extLst>
          </p:cNvPr>
          <p:cNvCxnSpPr>
            <a:cxnSpLocks/>
          </p:cNvCxnSpPr>
          <p:nvPr/>
        </p:nvCxnSpPr>
        <p:spPr>
          <a:xfrm flipH="1" flipV="1">
            <a:off x="3693029" y="1418488"/>
            <a:ext cx="1169" cy="1487073"/>
          </a:xfrm>
          <a:prstGeom prst="line">
            <a:avLst/>
          </a:prstGeom>
          <a:ln w="9525">
            <a:solidFill>
              <a:schemeClr val="accent2"/>
            </a:solidFill>
            <a:tailEnd type="oval" w="lg" len="lg"/>
          </a:ln>
        </p:spPr>
        <p:style>
          <a:lnRef idx="1">
            <a:schemeClr val="accent1"/>
          </a:lnRef>
          <a:fillRef idx="0">
            <a:schemeClr val="accent1"/>
          </a:fillRef>
          <a:effectRef idx="0">
            <a:schemeClr val="accent1"/>
          </a:effectRef>
          <a:fontRef idx="minor">
            <a:schemeClr val="tx1"/>
          </a:fontRef>
        </p:style>
      </p:cxnSp>
      <p:sp>
        <p:nvSpPr>
          <p:cNvPr id="12" name="Freeform: Shape 15">
            <a:extLst>
              <a:ext uri="{FF2B5EF4-FFF2-40B4-BE49-F238E27FC236}">
                <a16:creationId xmlns:a16="http://schemas.microsoft.com/office/drawing/2014/main" id="{4189D2A2-2020-4AB6-91F3-D1D53D3C6A09}"/>
              </a:ext>
            </a:extLst>
          </p:cNvPr>
          <p:cNvSpPr/>
          <p:nvPr/>
        </p:nvSpPr>
        <p:spPr>
          <a:xfrm>
            <a:off x="3631359" y="1229863"/>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B52F33"/>
                </a:solidFill>
                <a:effectLst/>
                <a:uLnTx/>
                <a:uFillTx/>
                <a:latin typeface="Century Gothic"/>
                <a:ea typeface="+mn-ea"/>
                <a:cs typeface="+mn-cs"/>
              </a:rPr>
              <a:t>IRAP Final Rule </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IRAP Final Rule goes into effect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3" name="Arrow: Chevron 29">
            <a:extLst>
              <a:ext uri="{FF2B5EF4-FFF2-40B4-BE49-F238E27FC236}">
                <a16:creationId xmlns:a16="http://schemas.microsoft.com/office/drawing/2014/main" id="{6BECEDC9-1441-4672-A0FC-D3659B58ED4F}"/>
              </a:ext>
            </a:extLst>
          </p:cNvPr>
          <p:cNvSpPr/>
          <p:nvPr/>
        </p:nvSpPr>
        <p:spPr>
          <a:xfrm>
            <a:off x="4040976" y="2878823"/>
            <a:ext cx="536314" cy="800100"/>
          </a:xfrm>
          <a:prstGeom prst="chevron">
            <a:avLst>
              <a:gd name="adj" fmla="val 7855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cxnSp>
        <p:nvCxnSpPr>
          <p:cNvPr id="14" name="Straight Connector 13">
            <a:extLst>
              <a:ext uri="{FF2B5EF4-FFF2-40B4-BE49-F238E27FC236}">
                <a16:creationId xmlns:a16="http://schemas.microsoft.com/office/drawing/2014/main" id="{B1204B28-6EAF-4753-94B5-7DC5B8008BDC}"/>
              </a:ext>
            </a:extLst>
          </p:cNvPr>
          <p:cNvCxnSpPr>
            <a:cxnSpLocks/>
          </p:cNvCxnSpPr>
          <p:nvPr/>
        </p:nvCxnSpPr>
        <p:spPr>
          <a:xfrm flipH="1">
            <a:off x="3814786" y="3737463"/>
            <a:ext cx="13665" cy="1185035"/>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1204B28-6EAF-4753-94B5-7DC5B8008BDC}"/>
              </a:ext>
            </a:extLst>
          </p:cNvPr>
          <p:cNvCxnSpPr>
            <a:cxnSpLocks/>
          </p:cNvCxnSpPr>
          <p:nvPr/>
        </p:nvCxnSpPr>
        <p:spPr>
          <a:xfrm flipV="1">
            <a:off x="7125757" y="1730442"/>
            <a:ext cx="7180" cy="1185064"/>
          </a:xfrm>
          <a:prstGeom prst="line">
            <a:avLst/>
          </a:prstGeom>
          <a:ln w="9525">
            <a:solidFill>
              <a:schemeClr val="accent1"/>
            </a:solidFill>
            <a:tailEnd type="oval" w="lg" len="lg"/>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1204B28-6EAF-4753-94B5-7DC5B8008BDC}"/>
              </a:ext>
            </a:extLst>
          </p:cNvPr>
          <p:cNvCxnSpPr>
            <a:cxnSpLocks/>
          </p:cNvCxnSpPr>
          <p:nvPr/>
        </p:nvCxnSpPr>
        <p:spPr>
          <a:xfrm>
            <a:off x="9251108" y="3724763"/>
            <a:ext cx="0" cy="1209692"/>
          </a:xfrm>
          <a:prstGeom prst="line">
            <a:avLst/>
          </a:prstGeom>
          <a:ln w="952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7" name="Freeform: Shape 32">
            <a:extLst>
              <a:ext uri="{FF2B5EF4-FFF2-40B4-BE49-F238E27FC236}">
                <a16:creationId xmlns:a16="http://schemas.microsoft.com/office/drawing/2014/main" id="{25B62089-C036-47F9-A58A-CE5C99AE546E}"/>
              </a:ext>
            </a:extLst>
          </p:cNvPr>
          <p:cNvSpPr/>
          <p:nvPr/>
        </p:nvSpPr>
        <p:spPr>
          <a:xfrm>
            <a:off x="4082758" y="4562376"/>
            <a:ext cx="2615296"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Portal</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May 11, 2020 SRE Application Portal Launch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8" name="Freeform: Shape 32">
            <a:extLst>
              <a:ext uri="{FF2B5EF4-FFF2-40B4-BE49-F238E27FC236}">
                <a16:creationId xmlns:a16="http://schemas.microsoft.com/office/drawing/2014/main" id="{25B62089-C036-47F9-A58A-CE5C99AE546E}"/>
              </a:ext>
            </a:extLst>
          </p:cNvPr>
          <p:cNvSpPr/>
          <p:nvPr/>
        </p:nvSpPr>
        <p:spPr>
          <a:xfrm>
            <a:off x="7169438" y="1214063"/>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2A5681"/>
                </a:solidFill>
                <a:effectLst/>
                <a:uLnTx/>
                <a:uFillTx/>
                <a:latin typeface="Century Gothic"/>
                <a:ea typeface="+mn-ea"/>
                <a:cs typeface="+mn-cs"/>
              </a:rPr>
              <a:t>SRE Application Review</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June 9, 2020 OA begins review of first round of SRE Applications </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19" name="Freeform: Shape 32">
            <a:extLst>
              <a:ext uri="{FF2B5EF4-FFF2-40B4-BE49-F238E27FC236}">
                <a16:creationId xmlns:a16="http://schemas.microsoft.com/office/drawing/2014/main" id="{25B62089-C036-47F9-A58A-CE5C99AE546E}"/>
              </a:ext>
            </a:extLst>
          </p:cNvPr>
          <p:cNvSpPr/>
          <p:nvPr/>
        </p:nvSpPr>
        <p:spPr>
          <a:xfrm>
            <a:off x="8849005" y="4799872"/>
            <a:ext cx="3013340" cy="834240"/>
          </a:xfrm>
          <a:custGeom>
            <a:avLst/>
            <a:gdLst>
              <a:gd name="connsiteX0" fmla="*/ 0 w 1610573"/>
              <a:gd name="connsiteY0" fmla="*/ 0 h 1136845"/>
              <a:gd name="connsiteX1" fmla="*/ 1610573 w 1610573"/>
              <a:gd name="connsiteY1" fmla="*/ 0 h 1136845"/>
              <a:gd name="connsiteX2" fmla="*/ 1610573 w 1610573"/>
              <a:gd name="connsiteY2" fmla="*/ 1136845 h 1136845"/>
              <a:gd name="connsiteX3" fmla="*/ 0 w 1610573"/>
              <a:gd name="connsiteY3" fmla="*/ 1136845 h 1136845"/>
              <a:gd name="connsiteX4" fmla="*/ 0 w 1610573"/>
              <a:gd name="connsiteY4" fmla="*/ 0 h 1136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0573" h="1136845">
                <a:moveTo>
                  <a:pt x="0" y="0"/>
                </a:moveTo>
                <a:lnTo>
                  <a:pt x="1610573" y="0"/>
                </a:lnTo>
                <a:lnTo>
                  <a:pt x="1610573" y="1136845"/>
                </a:lnTo>
                <a:lnTo>
                  <a:pt x="0" y="113684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95230" tIns="0" rIns="0" bIns="0"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entury Gothic"/>
                <a:ea typeface="+mn-ea"/>
                <a:cs typeface="+mn-cs"/>
              </a:rPr>
              <a:t>SREs Announced</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1"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rPr>
              <a:t>Fall 2020 first SREs announced and posted online</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entury Gothic"/>
              <a:ea typeface="+mn-ea"/>
              <a:cs typeface="+mn-cs"/>
            </a:endParaRPr>
          </a:p>
        </p:txBody>
      </p:sp>
      <p:sp>
        <p:nvSpPr>
          <p:cNvPr id="20" name="Arrow: Chevron 21">
            <a:extLst>
              <a:ext uri="{FF2B5EF4-FFF2-40B4-BE49-F238E27FC236}">
                <a16:creationId xmlns:a16="http://schemas.microsoft.com/office/drawing/2014/main" id="{E8E2031D-073C-41AB-BDBF-A62528E48E79}"/>
              </a:ext>
            </a:extLst>
          </p:cNvPr>
          <p:cNvSpPr/>
          <p:nvPr/>
        </p:nvSpPr>
        <p:spPr>
          <a:xfrm>
            <a:off x="4167672" y="2883557"/>
            <a:ext cx="3347553" cy="800100"/>
          </a:xfrm>
          <a:prstGeom prst="chevron">
            <a:avLst>
              <a:gd name="adj" fmla="val 5236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1" name="Arrow: Chevron 22">
            <a:extLst>
              <a:ext uri="{FF2B5EF4-FFF2-40B4-BE49-F238E27FC236}">
                <a16:creationId xmlns:a16="http://schemas.microsoft.com/office/drawing/2014/main" id="{3F69CDC9-506F-4486-BB22-5DDAC0154EFD}"/>
              </a:ext>
            </a:extLst>
          </p:cNvPr>
          <p:cNvSpPr/>
          <p:nvPr/>
        </p:nvSpPr>
        <p:spPr>
          <a:xfrm>
            <a:off x="4579254" y="3099054"/>
            <a:ext cx="2636638" cy="393870"/>
          </a:xfrm>
          <a:prstGeom prst="chevron">
            <a:avLst/>
          </a:prstGeom>
          <a:solidFill>
            <a:schemeClr val="bg1"/>
          </a:solidFill>
          <a:ln>
            <a:solidFill>
              <a:schemeClr val="bg1">
                <a:lumMod val="65000"/>
              </a:schemeClr>
            </a:solid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415966">
                    <a:lumMod val="90000"/>
                    <a:lumOff val="10000"/>
                  </a:srgbClr>
                </a:solidFill>
                <a:effectLst/>
                <a:uLnTx/>
                <a:uFillTx/>
                <a:latin typeface="Century Gothic"/>
                <a:ea typeface="+mn-ea"/>
                <a:cs typeface="+mn-cs"/>
              </a:rPr>
              <a:t>May 2020–June 2020</a:t>
            </a:r>
          </a:p>
        </p:txBody>
      </p:sp>
      <p:sp>
        <p:nvSpPr>
          <p:cNvPr id="22" name="Rectangle 21">
            <a:extLst>
              <a:ext uri="{FF2B5EF4-FFF2-40B4-BE49-F238E27FC236}">
                <a16:creationId xmlns:a16="http://schemas.microsoft.com/office/drawing/2014/main" id="{DEDCC739-82EA-4556-A400-B7927EB466F8}"/>
              </a:ext>
            </a:extLst>
          </p:cNvPr>
          <p:cNvSpPr/>
          <p:nvPr/>
        </p:nvSpPr>
        <p:spPr>
          <a:xfrm>
            <a:off x="1427579" y="2669858"/>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March 2020</a:t>
            </a:r>
          </a:p>
        </p:txBody>
      </p:sp>
      <p:sp>
        <p:nvSpPr>
          <p:cNvPr id="23" name="Rectangle 22">
            <a:extLst>
              <a:ext uri="{FF2B5EF4-FFF2-40B4-BE49-F238E27FC236}">
                <a16:creationId xmlns:a16="http://schemas.microsoft.com/office/drawing/2014/main" id="{DEDCC739-82EA-4556-A400-B7927EB466F8}"/>
              </a:ext>
            </a:extLst>
          </p:cNvPr>
          <p:cNvSpPr/>
          <p:nvPr/>
        </p:nvSpPr>
        <p:spPr>
          <a:xfrm>
            <a:off x="3733679"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May 2020</a:t>
            </a:r>
          </a:p>
        </p:txBody>
      </p:sp>
      <p:sp>
        <p:nvSpPr>
          <p:cNvPr id="24" name="Rectangle 23">
            <a:extLst>
              <a:ext uri="{FF2B5EF4-FFF2-40B4-BE49-F238E27FC236}">
                <a16:creationId xmlns:a16="http://schemas.microsoft.com/office/drawing/2014/main" id="{DEDCC739-82EA-4556-A400-B7927EB466F8}"/>
              </a:ext>
            </a:extLst>
          </p:cNvPr>
          <p:cNvSpPr/>
          <p:nvPr/>
        </p:nvSpPr>
        <p:spPr>
          <a:xfrm>
            <a:off x="7215892" y="2610256"/>
            <a:ext cx="1150909" cy="245648"/>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June 2020</a:t>
            </a:r>
          </a:p>
        </p:txBody>
      </p:sp>
      <p:sp>
        <p:nvSpPr>
          <p:cNvPr id="25" name="Rectangle 24">
            <a:extLst>
              <a:ext uri="{FF2B5EF4-FFF2-40B4-BE49-F238E27FC236}">
                <a16:creationId xmlns:a16="http://schemas.microsoft.com/office/drawing/2014/main" id="{DEDCC739-82EA-4556-A400-B7927EB466F8}"/>
              </a:ext>
            </a:extLst>
          </p:cNvPr>
          <p:cNvSpPr/>
          <p:nvPr/>
        </p:nvSpPr>
        <p:spPr>
          <a:xfrm>
            <a:off x="8597570" y="2610256"/>
            <a:ext cx="1585208" cy="247555"/>
          </a:xfrm>
          <a:prstGeom prst="rect">
            <a:avLst/>
          </a:prstGeom>
          <a:noFill/>
          <a:ln>
            <a:noFill/>
          </a:ln>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144" rIns="91440" bIns="0"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en-US" sz="1400" b="0" i="1" u="none" strike="noStrike" kern="1200" cap="none" spc="0" normalizeH="0" baseline="0" noProof="0" dirty="0">
                <a:ln>
                  <a:noFill/>
                </a:ln>
                <a:solidFill>
                  <a:srgbClr val="2A5681"/>
                </a:solidFill>
                <a:effectLst/>
                <a:uLnTx/>
                <a:uFillTx/>
                <a:latin typeface="Century Gothic"/>
                <a:ea typeface="+mn-ea"/>
                <a:cs typeface="+mn-cs"/>
              </a:rPr>
              <a:t>September 2020</a:t>
            </a:r>
          </a:p>
        </p:txBody>
      </p:sp>
      <p:pic>
        <p:nvPicPr>
          <p:cNvPr id="11" name="Picture 10"/>
          <p:cNvPicPr>
            <a:picLocks noChangeAspect="1"/>
          </p:cNvPicPr>
          <p:nvPr/>
        </p:nvPicPr>
        <p:blipFill>
          <a:blip r:embed="rId3"/>
          <a:stretch>
            <a:fillRect/>
          </a:stretch>
        </p:blipFill>
        <p:spPr>
          <a:xfrm>
            <a:off x="10479916" y="93809"/>
            <a:ext cx="1603387" cy="566977"/>
          </a:xfrm>
          <a:prstGeom prst="rect">
            <a:avLst/>
          </a:prstGeom>
        </p:spPr>
      </p:pic>
    </p:spTree>
    <p:extLst>
      <p:ext uri="{BB962C8B-B14F-4D97-AF65-F5344CB8AC3E}">
        <p14:creationId xmlns:p14="http://schemas.microsoft.com/office/powerpoint/2010/main" val="4074385395"/>
      </p:ext>
    </p:extLst>
  </p:cSld>
  <p:clrMapOvr>
    <a:masterClrMapping/>
  </p:clrMapOvr>
</p:sld>
</file>

<file path=ppt/theme/theme1.xml><?xml version="1.0" encoding="utf-8"?>
<a:theme xmlns:a="http://schemas.openxmlformats.org/drawingml/2006/main" name="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2.xml><?xml version="1.0" encoding="utf-8"?>
<a:theme xmlns:a="http://schemas.openxmlformats.org/drawingml/2006/main" name="1_Office Theme">
  <a:themeElements>
    <a:clrScheme name="OA Style - Tool Kit">
      <a:dk1>
        <a:sysClr val="windowText" lastClr="000000"/>
      </a:dk1>
      <a:lt1>
        <a:sysClr val="window" lastClr="FFFFFF"/>
      </a:lt1>
      <a:dk2>
        <a:srgbClr val="415966"/>
      </a:dk2>
      <a:lt2>
        <a:srgbClr val="E7E6E6"/>
      </a:lt2>
      <a:accent1>
        <a:srgbClr val="2A5681"/>
      </a:accent1>
      <a:accent2>
        <a:srgbClr val="B52F33"/>
      </a:accent2>
      <a:accent3>
        <a:srgbClr val="415966"/>
      </a:accent3>
      <a:accent4>
        <a:srgbClr val="E85725"/>
      </a:accent4>
      <a:accent5>
        <a:srgbClr val="4BB4E8"/>
      </a:accent5>
      <a:accent6>
        <a:srgbClr val="82BC00"/>
      </a:accent6>
      <a:hlink>
        <a:srgbClr val="0563C1"/>
      </a:hlink>
      <a:folHlink>
        <a:srgbClr val="954F72"/>
      </a:folHlink>
    </a:clrScheme>
    <a:fontScheme name="MSFT_0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715846_Ocean presentation_RVA_v4.potx" id="{354FE8D4-E883-4E79-A422-6A1915D44872}" vid="{AAC9F203-D7BC-4B95-936D-67F55828A55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CAB3A8D7ECCF45BB07DCA14061295D" ma:contentTypeVersion="5" ma:contentTypeDescription="Create a new document." ma:contentTypeScope="" ma:versionID="c3677d8d60ef7e166a1537f2e4300da3">
  <xsd:schema xmlns:xsd="http://www.w3.org/2001/XMLSchema" xmlns:xs="http://www.w3.org/2001/XMLSchema" xmlns:p="http://schemas.microsoft.com/office/2006/metadata/properties" xmlns:ns3="53dc5197-4fb9-4ab3-9ba9-e19a6ff72ad3" xmlns:ns4="94c88c8d-26b5-453f-9a12-408a52f0a03f" targetNamespace="http://schemas.microsoft.com/office/2006/metadata/properties" ma:root="true" ma:fieldsID="f247d861f94c3b98c5dade81a2d3733e" ns3:_="" ns4:_="">
    <xsd:import namespace="53dc5197-4fb9-4ab3-9ba9-e19a6ff72ad3"/>
    <xsd:import namespace="94c88c8d-26b5-453f-9a12-408a52f0a03f"/>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dc5197-4fb9-4ab3-9ba9-e19a6ff72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c88c8d-26b5-453f-9a12-408a52f0a03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1BBA4BA-D4B5-4D80-B992-72CC65B2F2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dc5197-4fb9-4ab3-9ba9-e19a6ff72ad3"/>
    <ds:schemaRef ds:uri="94c88c8d-26b5-453f-9a12-408a52f0a0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3D7A05-DE9A-4773-A113-AAE964924F7A}">
  <ds:schemaRefs>
    <ds:schemaRef ds:uri="http://schemas.microsoft.com/sharepoint/v3/contenttype/forms"/>
  </ds:schemaRefs>
</ds:datastoreItem>
</file>

<file path=customXml/itemProps3.xml><?xml version="1.0" encoding="utf-8"?>
<ds:datastoreItem xmlns:ds="http://schemas.openxmlformats.org/officeDocument/2006/customXml" ds:itemID="{599B7651-08C1-49A1-AFE9-4E4CD342176D}">
  <ds:schemaRefs>
    <ds:schemaRef ds:uri="http://purl.org/dc/dcmitype/"/>
    <ds:schemaRef ds:uri="http://schemas.microsoft.com/office/2006/documentManagement/types"/>
    <ds:schemaRef ds:uri="http://www.w3.org/XML/1998/namespace"/>
    <ds:schemaRef ds:uri="http://schemas.microsoft.com/office/2006/metadata/properties"/>
    <ds:schemaRef ds:uri="http://purl.org/dc/terms/"/>
    <ds:schemaRef ds:uri="94c88c8d-26b5-453f-9a12-408a52f0a03f"/>
    <ds:schemaRef ds:uri="http://purl.org/dc/elements/1.1/"/>
    <ds:schemaRef ds:uri="http://schemas.microsoft.com/office/infopath/2007/PartnerControls"/>
    <ds:schemaRef ds:uri="http://schemas.openxmlformats.org/package/2006/metadata/core-properties"/>
    <ds:schemaRef ds:uri="53dc5197-4fb9-4ab3-9ba9-e19a6ff72ad3"/>
  </ds:schemaRefs>
</ds:datastoreItem>
</file>

<file path=docProps/app.xml><?xml version="1.0" encoding="utf-8"?>
<Properties xmlns="http://schemas.openxmlformats.org/officeDocument/2006/extended-properties" xmlns:vt="http://schemas.openxmlformats.org/officeDocument/2006/docPropsVTypes">
  <Template>Ocean presentation</Template>
  <TotalTime>0</TotalTime>
  <Words>1822</Words>
  <Application>Microsoft Office PowerPoint</Application>
  <PresentationFormat>Widescreen</PresentationFormat>
  <Paragraphs>224</Paragraphs>
  <Slides>26</Slides>
  <Notes>16</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Century Gothic</vt:lpstr>
      <vt:lpstr>Symbol</vt:lpstr>
      <vt:lpstr>Wingdings</vt:lpstr>
      <vt:lpstr>Wingdings 2</vt:lpstr>
      <vt:lpstr>Office Theme</vt:lpstr>
      <vt:lpstr>1_Office Theme</vt:lpstr>
      <vt:lpstr>Industry-Recognized Apprenticeship Programs  </vt:lpstr>
      <vt:lpstr>Welcome </vt:lpstr>
      <vt:lpstr>Today’s Presenters </vt:lpstr>
      <vt:lpstr>Today’s Objectives  </vt:lpstr>
      <vt:lpstr>Why Become a Standards Recognition Entity(SRE)?</vt:lpstr>
      <vt:lpstr>Why IRAPs ?</vt:lpstr>
      <vt:lpstr>Why IRAPs ?</vt:lpstr>
      <vt:lpstr>IRAPs: How We Got Here </vt:lpstr>
      <vt:lpstr>IRAP Implementation Timeline</vt:lpstr>
      <vt:lpstr>What are IRAPs ?</vt:lpstr>
      <vt:lpstr>IRAP Requirements</vt:lpstr>
      <vt:lpstr>Standards Recognition Entities (SREs)</vt:lpstr>
      <vt:lpstr>IRAP Sponsor</vt:lpstr>
      <vt:lpstr>Difference Between SREs and IRAP Sponsor</vt:lpstr>
      <vt:lpstr>Differences Between NPRM and Final Rule</vt:lpstr>
      <vt:lpstr>Differences Between NPRM and Final Rule (cont’d)</vt:lpstr>
      <vt:lpstr>Criteria to become an SRE: An SRE Must… </vt:lpstr>
      <vt:lpstr>Key Responsibilities of SREs </vt:lpstr>
      <vt:lpstr>SRE Reporting Requirements</vt:lpstr>
      <vt:lpstr>Next Steps For Potential SREs </vt:lpstr>
      <vt:lpstr>Next Steps For Potential IRAP Sponsors</vt:lpstr>
      <vt:lpstr>Next Steps For The Workforce &amp; Education System</vt:lpstr>
      <vt:lpstr>IRAP RESOURCES </vt:lpstr>
      <vt:lpstr>Are you interested in becoming an SRE?</vt:lpstr>
      <vt:lpstr>QUESTIONS ?</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2019-10-30T15:10:56Z</dcterms:created>
  <dcterms:modified xsi:type="dcterms:W3CDTF">2020-04-24T14:05:58Z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0x0101001FCAB3A8D7ECCF45BB07DCA14061295D</vt:lpwstr>
  </property>
</Properties>
</file>