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714" r:id="rId7"/>
    <p:sldMasterId id="2147483719" r:id="rId8"/>
    <p:sldMasterId id="2147483730" r:id="rId9"/>
    <p:sldMasterId id="2147483741" r:id="rId10"/>
    <p:sldMasterId id="2147483752" r:id="rId11"/>
    <p:sldMasterId id="2147483763" r:id="rId12"/>
    <p:sldMasterId id="2147483769" r:id="rId13"/>
    <p:sldMasterId id="2147483774" r:id="rId14"/>
    <p:sldMasterId id="2147483785" r:id="rId15"/>
    <p:sldMasterId id="2147483791" r:id="rId16"/>
    <p:sldMasterId id="2147483802" r:id="rId17"/>
    <p:sldMasterId id="2147483813" r:id="rId18"/>
  </p:sldMasterIdLst>
  <p:notesMasterIdLst>
    <p:notesMasterId r:id="rId56"/>
  </p:notesMasterIdLst>
  <p:sldIdLst>
    <p:sldId id="256" r:id="rId19"/>
    <p:sldId id="306" r:id="rId20"/>
    <p:sldId id="296" r:id="rId21"/>
    <p:sldId id="307" r:id="rId22"/>
    <p:sldId id="298" r:id="rId23"/>
    <p:sldId id="308" r:id="rId24"/>
    <p:sldId id="341" r:id="rId25"/>
    <p:sldId id="309" r:id="rId26"/>
    <p:sldId id="311" r:id="rId27"/>
    <p:sldId id="286" r:id="rId28"/>
    <p:sldId id="335" r:id="rId29"/>
    <p:sldId id="313" r:id="rId30"/>
    <p:sldId id="319" r:id="rId31"/>
    <p:sldId id="314" r:id="rId32"/>
    <p:sldId id="315" r:id="rId33"/>
    <p:sldId id="320" r:id="rId34"/>
    <p:sldId id="334" r:id="rId35"/>
    <p:sldId id="290" r:id="rId36"/>
    <p:sldId id="317" r:id="rId37"/>
    <p:sldId id="340" r:id="rId38"/>
    <p:sldId id="316" r:id="rId39"/>
    <p:sldId id="281" r:id="rId40"/>
    <p:sldId id="321" r:id="rId41"/>
    <p:sldId id="329" r:id="rId42"/>
    <p:sldId id="330" r:id="rId43"/>
    <p:sldId id="331" r:id="rId44"/>
    <p:sldId id="332" r:id="rId45"/>
    <p:sldId id="333" r:id="rId46"/>
    <p:sldId id="336" r:id="rId47"/>
    <p:sldId id="337" r:id="rId48"/>
    <p:sldId id="338" r:id="rId49"/>
    <p:sldId id="339" r:id="rId50"/>
    <p:sldId id="327" r:id="rId51"/>
    <p:sldId id="323" r:id="rId52"/>
    <p:sldId id="325" r:id="rId53"/>
    <p:sldId id="324" r:id="rId54"/>
    <p:sldId id="322"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Angella - ETA CTR" initials="BA-EC" lastIdx="3" clrIdx="0">
    <p:extLst>
      <p:ext uri="{19B8F6BF-5375-455C-9EA6-DF929625EA0E}">
        <p15:presenceInfo xmlns:p15="http://schemas.microsoft.com/office/powerpoint/2012/main" userId="S-1-5-21-2522062978-2635407418-847139880-43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85258" autoAdjust="0"/>
  </p:normalViewPr>
  <p:slideViewPr>
    <p:cSldViewPr snapToGrid="0">
      <p:cViewPr varScale="1">
        <p:scale>
          <a:sx n="57" d="100"/>
          <a:sy n="57" d="100"/>
        </p:scale>
        <p:origin x="127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11.xml"/><Relationship Id="rId11" Type="http://schemas.openxmlformats.org/officeDocument/2006/relationships/slideMaster" Target="slideMasters/slideMaster10.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commentAuthors" Target="commentAuthors.xml"/><Relationship Id="rId5" Type="http://schemas.openxmlformats.org/officeDocument/2006/relationships/slideMaster" Target="slideMasters/slideMaster4.xml"/><Relationship Id="rId61"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3.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notesMaster" Target="notesMasters/notesMaster1.xml"/><Relationship Id="rId8" Type="http://schemas.openxmlformats.org/officeDocument/2006/relationships/slideMaster" Target="slideMasters/slideMaster7.xml"/><Relationship Id="rId51" Type="http://schemas.openxmlformats.org/officeDocument/2006/relationships/slide" Target="slides/slide33.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Master" Target="slideMasters/slideMaster14.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tags" Target="tags/tag1.xml"/><Relationship Id="rId10" Type="http://schemas.openxmlformats.org/officeDocument/2006/relationships/slideMaster" Target="slideMasters/slideMaster9.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68663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8930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8930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DF763-983D-41CA-8512-11EFA92A2E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33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DF763-983D-41CA-8512-11EFA92A2E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44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DF763-983D-41CA-8512-11EFA92A2E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8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DF763-983D-41CA-8512-11EFA92A2E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44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DF763-983D-41CA-8512-11EFA92A2EA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227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F18DF763-983D-41CA-8512-11EFA92A2EA7}"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488335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DF763-983D-41CA-8512-11EFA92A2EA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688732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18DF763-983D-41CA-8512-11EFA92A2EA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2742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594887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0"/>
              </a:spcAft>
              <a:buSzPts val="1000"/>
              <a:buFont typeface="Symbol"/>
              <a:buAutoNum type="arabicPeriod"/>
              <a:tabLst>
                <a:tab pos="457200" algn="l"/>
              </a:tabLst>
            </a:pPr>
            <a:endParaRPr lang="en-US" dirty="0"/>
          </a:p>
        </p:txBody>
      </p:sp>
      <p:sp>
        <p:nvSpPr>
          <p:cNvPr id="4" name="Slide Number Placeholder 3"/>
          <p:cNvSpPr>
            <a:spLocks noGrp="1"/>
          </p:cNvSpPr>
          <p:nvPr>
            <p:ph type="sldNum" sz="quarter" idx="10"/>
          </p:nvPr>
        </p:nvSpPr>
        <p:spPr/>
        <p:txBody>
          <a:bodyPr/>
          <a:lstStyle/>
          <a:p>
            <a:fld id="{F18DF763-983D-41CA-8512-11EFA92A2EA7}"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88732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98930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55297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298930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342BB8-3F7E-4150-BE07-912221E53E6C}"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420200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62784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8930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213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2135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4.xml"/><Relationship Id="rId4" Type="http://schemas.openxmlformats.org/officeDocument/2006/relationships/image" Target="../media/image32.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5.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5.xml"/><Relationship Id="rId4" Type="http://schemas.microsoft.com/office/2007/relationships/hdphoto" Target="../media/hdphoto1.wdp"/></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6.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36.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Master" Target="../slideMasters/slideMaster16.xml"/><Relationship Id="rId4" Type="http://schemas.openxmlformats.org/officeDocument/2006/relationships/image" Target="../media/image1.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6.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6.xml"/><Relationship Id="rId4" Type="http://schemas.microsoft.com/office/2007/relationships/hdphoto" Target="../media/hdphoto2.wdp"/></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7.xml"/><Relationship Id="rId6" Type="http://schemas.openxmlformats.org/officeDocument/2006/relationships/image" Target="../media/image1.emf"/><Relationship Id="rId5" Type="http://schemas.openxmlformats.org/officeDocument/2006/relationships/image" Target="../media/image10.svg"/><Relationship Id="rId4" Type="http://schemas.openxmlformats.org/officeDocument/2006/relationships/image" Target="../media/image1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7.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1.xml"/><Relationship Id="rId4" Type="http://schemas.openxmlformats.org/officeDocument/2006/relationships/image" Target="../media/image29.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1.xml"/><Relationship Id="rId4" Type="http://schemas.openxmlformats.org/officeDocument/2006/relationships/image" Target="../media/image3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3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Master" Target="../slideMasters/slideMaster13.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3.xml"/><Relationship Id="rId4" Type="http://schemas.microsoft.com/office/2007/relationships/hdphoto" Target="../media/hdphoto2.wdp"/></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3.xml"/><Relationship Id="rId4" Type="http://schemas.microsoft.com/office/2007/relationships/hdphoto" Target="../media/hdphoto2.wdp"/></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4.xml"/><Relationship Id="rId4" Type="http://schemas.openxmlformats.org/officeDocument/2006/relationships/image" Target="../media/image29.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91"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4267214"/>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655084848"/>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474991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583826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09313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608690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7670837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1285538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97134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3408523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13018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0597724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01"/>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8"/>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8"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2"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041922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571857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1"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4" y="6284574"/>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2"/>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5"/>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2"/>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8667205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494360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3729147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9988805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5053095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3" y="6284574"/>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91880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3" y="6284574"/>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45474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4" y="46208"/>
            <a:ext cx="11081335"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74" y="983185"/>
            <a:ext cx="11080751"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74" y="1667421"/>
            <a:ext cx="11080751"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7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3" y="6284574"/>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7084543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865199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3017852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19298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1915916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5880715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28867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9"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7"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61" y="6284586"/>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85"/>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501"/>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8"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2"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9" y="2571750"/>
            <a:ext cx="8362951"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1" y="685800"/>
            <a:ext cx="6419851"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1" y="4736322"/>
            <a:ext cx="5630771"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32" y="1137450"/>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33" y="1254662"/>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32" y="379836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5"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5"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93" y="266368"/>
            <a:ext cx="400383"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4"/>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44" y="1137450"/>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14" y="1137447"/>
            <a:ext cx="5925135"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34"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7"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74" y="2465758"/>
            <a:ext cx="5290135"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91"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4267214"/>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23" y="1262145"/>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3"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306" y="1262145"/>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7"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23" y="3207229"/>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3"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306" y="3207229"/>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7"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7" y="5118928"/>
            <a:ext cx="10847915"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7" y="1111060"/>
            <a:ext cx="10847915"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23" y="2297919"/>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3"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306" y="2297920"/>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7"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23" y="4243004"/>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3"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306" y="4243005"/>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7"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46" y="2037189"/>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72"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72"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7"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3"/>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8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2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70"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2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70"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2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70"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74"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51"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2"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5000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4"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2"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40"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5" y="4575300"/>
            <a:ext cx="10462107"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51"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74"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2"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50000"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8"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6"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4"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2"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40"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5" y="4575300"/>
            <a:ext cx="10462107"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9"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5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8"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6" y="2197433"/>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8" y="2695911"/>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2" y="3194389"/>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4"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2" y="4191345"/>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4" y="4689823"/>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304"/>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32" y="1137450"/>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284850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33" y="1254662"/>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32" y="379836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226833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5"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5"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26082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93" y="266368"/>
            <a:ext cx="400383"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4"/>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solidFill>
                    <a:srgbClr val="242021"/>
                  </a:solidFill>
                </a:endParaRPr>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solidFill>
                    <a:srgbClr val="242021"/>
                  </a:solidFill>
                </a:endParaRPr>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44" y="1137450"/>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900185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21291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688037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157773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38611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49015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200988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180301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517588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53226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97546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21291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688037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157773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38611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49015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200988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180301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517588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53226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97546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75584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167869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21630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33758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956424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631611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40095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328097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373327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518636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295572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900489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97864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9207315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387545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2974165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2471821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6939916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42839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37246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2602001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452743318"/>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14" y="1137447"/>
            <a:ext cx="5925135"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294650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34"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7"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74" y="2465758"/>
            <a:ext cx="5290135"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86777728"/>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91"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4267214"/>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74573767"/>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33" y="1137450"/>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519688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34" y="125466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33" y="3798370"/>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6241238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70"/>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5"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5" y="3874570"/>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70"/>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399216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94" y="266368"/>
            <a:ext cx="400383"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4"/>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sz="1800">
                  <a:solidFill>
                    <a:srgbClr val="242021"/>
                  </a:solidFill>
                </a:endParaRPr>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sz="1800">
                  <a:solidFill>
                    <a:srgbClr val="242021"/>
                  </a:solidFill>
                </a:endParaRPr>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45" y="1137450"/>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641148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5"/>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2"/>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043621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9635180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1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sz="1800">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sz="1800">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sz="1800">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4" y="6284588"/>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6"/>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9"/>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6"/>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1999140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5"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75799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1518425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440493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516713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2" y="6284588"/>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002726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2" y="6284588"/>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964913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2" y="6284588"/>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979093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5191829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54334272"/>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14" y="1137447"/>
            <a:ext cx="5925135"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450543254"/>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34"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7"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74" y="2465758"/>
            <a:ext cx="5290135"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2661677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1.emf"/><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10.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microsoft.com/office/2007/relationships/hdphoto" Target="../media/hdphoto1.wdp"/></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9.xml"/><Relationship Id="rId7" Type="http://schemas.openxmlformats.org/officeDocument/2006/relationships/image" Target="../media/image1.emf"/><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1.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microsoft.com/office/2007/relationships/hdphoto" Target="../media/hdphoto1.wdp"/></Relationships>
</file>

<file path=ppt/slideMasters/_rels/slideMaster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84.xml"/><Relationship Id="rId7" Type="http://schemas.openxmlformats.org/officeDocument/2006/relationships/image" Target="../media/image35.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1.emf"/><Relationship Id="rId5" Type="http://schemas.openxmlformats.org/officeDocument/2006/relationships/theme" Target="../theme/theme12.xml"/><Relationship Id="rId4" Type="http://schemas.openxmlformats.org/officeDocument/2006/relationships/slideLayout" Target="../slideLayouts/slideLayout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35.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image" Target="../media/image1.emf"/><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13.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microsoft.com/office/2007/relationships/hdphoto" Target="../media/hdphoto2.wdp"/></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8.xml"/><Relationship Id="rId7" Type="http://schemas.openxmlformats.org/officeDocument/2006/relationships/image" Target="../media/image1.emf"/><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14.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microsoft.com/office/2007/relationships/hdphoto" Target="../media/hdphoto1.wdp"/></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2.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1.emf"/><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heme" Target="../theme/theme15.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microsoft.com/office/2007/relationships/hdphoto" Target="../media/hdphoto1.wdp"/></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5.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image" Target="../media/image1.emf"/><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theme" Target="../theme/theme16.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microsoft.com/office/2007/relationships/hdphoto" Target="../media/hdphoto2.wdp"/></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3.xml"/><Relationship Id="rId7" Type="http://schemas.openxmlformats.org/officeDocument/2006/relationships/theme" Target="../theme/theme1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10" Type="http://schemas.openxmlformats.org/officeDocument/2006/relationships/image" Target="../media/image1.emf"/><Relationship Id="rId4" Type="http://schemas.openxmlformats.org/officeDocument/2006/relationships/slideLayout" Target="../slideLayouts/slideLayout124.xml"/><Relationship Id="rId9"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emf"/><Relationship Id="rId5" Type="http://schemas.openxmlformats.org/officeDocument/2006/relationships/theme" Target="../theme/theme6.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emf"/><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8.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em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9.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10803424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solidFill>
                  <a:srgbClr val="7A232F"/>
                </a:solidFill>
              </a:rPr>
              <a:pPr/>
              <a:t>‹#›</a:t>
            </a:fld>
            <a:endParaRPr lang="en-US" dirty="0">
              <a:solidFill>
                <a:srgbClr val="7A232F"/>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5858142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62" y="6284588"/>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6"/>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5"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5" y="1137450"/>
            <a:ext cx="11081335"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6"/>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2630828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2" y="6284588"/>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6"/>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5"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5"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6"/>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174983869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solidFill>
                  <a:srgbClr val="7A232F"/>
                </a:solidFill>
              </a:rPr>
              <a:pPr/>
              <a:t>‹#›</a:t>
            </a:fld>
            <a:endParaRPr lang="en-US" dirty="0">
              <a:solidFill>
                <a:srgbClr val="7A232F"/>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06315735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6179035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3" y="6284574"/>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52"/>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8"/>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2"/>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2757057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27588408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61" y="6284586"/>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6069178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9906446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9906446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20627777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hyperlink" Target="mailto:AmericasPromise@dol.gov"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cid:image001.png@01D1C800.EFF1EE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747753" y="3087504"/>
            <a:ext cx="6107723" cy="2230436"/>
          </a:xfrm>
          <a:effectLst>
            <a:softEdge rad="63500"/>
          </a:effectLst>
        </p:spPr>
        <p:txBody>
          <a:bodyPr>
            <a:normAutofit/>
          </a:bodyPr>
          <a:lstStyle/>
          <a:p>
            <a:r>
              <a:rPr lang="en-US" sz="36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t>The Role of Partnerships </a:t>
            </a:r>
            <a:br>
              <a:rPr lang="en-US" sz="36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br>
            <a:r>
              <a:rPr lang="en-US" sz="36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t>in Sustainability Planning </a:t>
            </a:r>
            <a:br>
              <a:rPr lang="en-US" sz="36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br>
            <a:r>
              <a:rPr lang="en-US" sz="36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t>and Implementation</a:t>
            </a:r>
            <a:endParaRPr lang="en-US" sz="3600"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March 31,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a:xfrm>
            <a:off x="5794647" y="5423889"/>
            <a:ext cx="4540524" cy="1135061"/>
          </a:xfrm>
        </p:spPr>
        <p:txBody>
          <a:bodyPr>
            <a:normAutofit/>
          </a:bodyPr>
          <a:lstStyle/>
          <a:p>
            <a:pPr lvl="0">
              <a:lnSpc>
                <a:spcPct val="120000"/>
              </a:lnSpc>
              <a:spcBef>
                <a:spcPts val="0"/>
              </a:spcBef>
              <a:buClr>
                <a:srgbClr val="9E1C30"/>
              </a:buClr>
            </a:pPr>
            <a:r>
              <a:rPr lang="en-US" sz="1600" dirty="0">
                <a:solidFill>
                  <a:srgbClr val="242021"/>
                </a:solidFill>
                <a:latin typeface="Arial"/>
              </a:rPr>
              <a:t>High Impact Partners on behalf of the Employment and Training Administration</a:t>
            </a:r>
          </a:p>
          <a:p>
            <a:pPr lvl="0">
              <a:lnSpc>
                <a:spcPct val="120000"/>
              </a:lnSpc>
              <a:spcBef>
                <a:spcPts val="0"/>
              </a:spcBef>
              <a:buClr>
                <a:srgbClr val="9E1C30"/>
              </a:buClr>
            </a:pPr>
            <a:r>
              <a:rPr lang="en-US" sz="1600" dirty="0">
                <a:solidFill>
                  <a:srgbClr val="242021"/>
                </a:solidFill>
                <a:latin typeface="Arial"/>
              </a:rPr>
              <a:t>U.S. DOL</a:t>
            </a:r>
          </a:p>
          <a:p>
            <a:endParaRPr lang="en-US" dirty="0"/>
          </a:p>
        </p:txBody>
      </p:sp>
      <p:pic>
        <p:nvPicPr>
          <p:cNvPr id="6" name="Picture 5">
            <a:extLst>
              <a:ext uri="{FF2B5EF4-FFF2-40B4-BE49-F238E27FC236}">
                <a16:creationId xmlns:a16="http://schemas.microsoft.com/office/drawing/2014/main" id="{4C69EAC1-0AC6-4A6A-90D3-F3450F023A4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64987" y="2222631"/>
            <a:ext cx="4905380" cy="758938"/>
          </a:xfrm>
          <a:prstGeom prst="rect">
            <a:avLst/>
          </a:prstGeom>
          <a:effectLst>
            <a:softEdge rad="12700"/>
          </a:effectLst>
        </p:spPr>
      </p:pic>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sz="3000" dirty="0">
                <a:latin typeface="Arial" pitchFamily="34" charset="0"/>
                <a:cs typeface="Arial" pitchFamily="34" charset="0"/>
              </a:rPr>
              <a:t>Intentional Sustainability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a:xfrm>
            <a:off x="816343" y="999279"/>
            <a:ext cx="10515600" cy="823912"/>
          </a:xfrm>
        </p:spPr>
        <p:txBody>
          <a:bodyPr>
            <a:normAutofit fontScale="62500" lnSpcReduction="20000"/>
          </a:bodyPr>
          <a:lstStyle/>
          <a:p>
            <a:pPr marL="0" lvl="2">
              <a:spcBef>
                <a:spcPts val="1800"/>
              </a:spcBef>
              <a:buClr>
                <a:schemeClr val="accent2"/>
              </a:buClr>
            </a:pPr>
            <a:endParaRPr lang="en-US" sz="2800" dirty="0">
              <a:solidFill>
                <a:srgbClr val="303030">
                  <a:lumMod val="90000"/>
                  <a:lumOff val="10000"/>
                </a:srgbClr>
              </a:solidFill>
            </a:endParaRPr>
          </a:p>
          <a:p>
            <a:pPr marL="0" lvl="2">
              <a:spcBef>
                <a:spcPts val="1800"/>
              </a:spcBef>
              <a:buClr>
                <a:schemeClr val="accent2"/>
              </a:buClr>
            </a:pPr>
            <a:r>
              <a:rPr lang="en-US" sz="4200" dirty="0">
                <a:solidFill>
                  <a:srgbClr val="303030">
                    <a:lumMod val="90000"/>
                    <a:lumOff val="10000"/>
                  </a:srgbClr>
                </a:solidFill>
                <a:latin typeface="Arial" pitchFamily="34" charset="0"/>
                <a:cs typeface="Arial" pitchFamily="34" charset="0"/>
              </a:rPr>
              <a:t>Assessment and Evaluation</a:t>
            </a:r>
          </a:p>
          <a:p>
            <a:endParaRPr lang="en-US" dirty="0"/>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1922585" y="2095386"/>
            <a:ext cx="9432803" cy="4305414"/>
          </a:xfrm>
        </p:spPr>
        <p:txBody>
          <a:bodyPr/>
          <a:lstStyle/>
          <a:p>
            <a:pPr lvl="3">
              <a:buClr>
                <a:srgbClr val="7A232E"/>
              </a:buClr>
            </a:pPr>
            <a:r>
              <a:rPr lang="en-US" sz="2400" dirty="0">
                <a:solidFill>
                  <a:srgbClr val="303030">
                    <a:lumMod val="90000"/>
                    <a:lumOff val="10000"/>
                  </a:srgbClr>
                </a:solidFill>
                <a:latin typeface="Arial" pitchFamily="34" charset="0"/>
                <a:cs typeface="Arial" pitchFamily="34" charset="0"/>
              </a:rPr>
              <a:t>What does success look like after grant funding ends and among the partnerships?</a:t>
            </a:r>
          </a:p>
          <a:p>
            <a:pPr lvl="3">
              <a:buClr>
                <a:srgbClr val="7A232E"/>
              </a:buClr>
            </a:pPr>
            <a:endParaRPr lang="en-US" sz="2400" dirty="0">
              <a:solidFill>
                <a:srgbClr val="303030">
                  <a:lumMod val="90000"/>
                  <a:lumOff val="10000"/>
                </a:srgbClr>
              </a:solidFill>
              <a:latin typeface="Arial" pitchFamily="34" charset="0"/>
              <a:cs typeface="Arial" pitchFamily="34" charset="0"/>
            </a:endParaRPr>
          </a:p>
          <a:p>
            <a:pPr lvl="3">
              <a:buClr>
                <a:srgbClr val="7A232E"/>
              </a:buClr>
            </a:pPr>
            <a:r>
              <a:rPr lang="en-US" sz="2400" dirty="0">
                <a:solidFill>
                  <a:srgbClr val="303030">
                    <a:lumMod val="90000"/>
                    <a:lumOff val="10000"/>
                  </a:srgbClr>
                </a:solidFill>
                <a:latin typeface="Arial" pitchFamily="34" charset="0"/>
                <a:cs typeface="Arial" pitchFamily="34" charset="0"/>
              </a:rPr>
              <a:t>What are the metrics that will be measured?</a:t>
            </a:r>
          </a:p>
          <a:p>
            <a:pPr lvl="4">
              <a:buClr>
                <a:srgbClr val="7A232E"/>
              </a:buClr>
              <a:buFont typeface="Arial" pitchFamily="34" charset="0"/>
              <a:buChar char="•"/>
            </a:pPr>
            <a:r>
              <a:rPr lang="en-US" sz="2400" dirty="0">
                <a:solidFill>
                  <a:srgbClr val="303030">
                    <a:lumMod val="90000"/>
                    <a:lumOff val="10000"/>
                  </a:srgbClr>
                </a:solidFill>
                <a:latin typeface="Arial" pitchFamily="34" charset="0"/>
                <a:cs typeface="Arial" pitchFamily="34" charset="0"/>
              </a:rPr>
              <a:t>How will they be monitored and reported? </a:t>
            </a:r>
          </a:p>
          <a:p>
            <a:pPr lvl="4">
              <a:buClr>
                <a:srgbClr val="7A232E"/>
              </a:buClr>
              <a:buFont typeface="Arial" pitchFamily="34" charset="0"/>
              <a:buChar char="•"/>
            </a:pPr>
            <a:r>
              <a:rPr lang="en-US" sz="2400" dirty="0">
                <a:solidFill>
                  <a:srgbClr val="303030">
                    <a:lumMod val="90000"/>
                    <a:lumOff val="10000"/>
                  </a:srgbClr>
                </a:solidFill>
                <a:latin typeface="Arial" pitchFamily="34" charset="0"/>
                <a:cs typeface="Arial" pitchFamily="34" charset="0"/>
              </a:rPr>
              <a:t>How will each partner be held accountable?</a:t>
            </a:r>
          </a:p>
          <a:p>
            <a:pPr lvl="3">
              <a:buClr>
                <a:srgbClr val="7A232E"/>
              </a:buClr>
            </a:pPr>
            <a:endParaRPr lang="en-US" sz="2400" dirty="0">
              <a:solidFill>
                <a:srgbClr val="303030">
                  <a:lumMod val="90000"/>
                  <a:lumOff val="10000"/>
                </a:srgbClr>
              </a:solidFill>
              <a:latin typeface="Arial" pitchFamily="34" charset="0"/>
              <a:cs typeface="Arial" pitchFamily="34" charset="0"/>
            </a:endParaRPr>
          </a:p>
          <a:p>
            <a:pPr lvl="3">
              <a:buClr>
                <a:srgbClr val="7A232E"/>
              </a:buClr>
            </a:pPr>
            <a:r>
              <a:rPr lang="en-US" sz="2400" dirty="0">
                <a:solidFill>
                  <a:srgbClr val="303030">
                    <a:lumMod val="90000"/>
                    <a:lumOff val="10000"/>
                  </a:srgbClr>
                </a:solidFill>
                <a:latin typeface="Arial" pitchFamily="34" charset="0"/>
                <a:cs typeface="Arial" pitchFamily="34" charset="0"/>
              </a:rPr>
              <a:t>What are the expected program outcomes, including community impact?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29" y="2608018"/>
            <a:ext cx="2454519" cy="267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20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pPr>
              <a:defRPr/>
            </a:pPr>
            <a:fld id="{158B7785-F6D6-45F8-833E-07BD84680091}" type="slidenum">
              <a:rPr lang="en-US" smtClean="0">
                <a:solidFill>
                  <a:srgbClr val="2C5261"/>
                </a:solidFill>
              </a:rPr>
              <a:pPr>
                <a:defRPr/>
              </a:pPr>
              <a:t>11</a:t>
            </a:fld>
            <a:endParaRPr lang="en-US" dirty="0">
              <a:solidFill>
                <a:srgbClr val="2C5261"/>
              </a:solidFill>
            </a:endParaRPr>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normAutofit/>
          </a:bodyPr>
          <a:lstStyle/>
          <a:p>
            <a:r>
              <a:rPr lang="en-US" sz="3000" dirty="0">
                <a:solidFill>
                  <a:srgbClr val="2C5261"/>
                </a:solidFill>
                <a:latin typeface="Arial" pitchFamily="34" charset="0"/>
                <a:cs typeface="Arial" pitchFamily="34" charset="0"/>
              </a:rPr>
              <a:t>Intentional Sustainability</a:t>
            </a:r>
            <a:endParaRPr lang="en-US" sz="3000" dirty="0">
              <a:latin typeface="Arial" pitchFamily="34" charset="0"/>
              <a:cs typeface="Arial" pitchFamily="34" charset="0"/>
            </a:endParaRP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7" y="999278"/>
            <a:ext cx="5212080" cy="911584"/>
          </a:xfrm>
        </p:spPr>
        <p:txBody>
          <a:bodyPr>
            <a:normAutofit/>
          </a:bodyPr>
          <a:lstStyle/>
          <a:p>
            <a:r>
              <a:rPr lang="en-US" sz="2600" b="1" dirty="0">
                <a:solidFill>
                  <a:srgbClr val="242021"/>
                </a:solidFill>
                <a:latin typeface="Arial"/>
              </a:rPr>
              <a:t>Leadership</a:t>
            </a:r>
            <a:endParaRPr lang="en-US" sz="2600" b="1" dirty="0"/>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ln w="12700">
            <a:solidFill>
              <a:schemeClr val="tx1"/>
            </a:solidFill>
          </a:ln>
        </p:spPr>
        <p:txBody>
          <a:bodyPr/>
          <a:lstStyle/>
          <a:p>
            <a:r>
              <a:rPr lang="en-US" sz="2200" dirty="0">
                <a:latin typeface="Arial" pitchFamily="34" charset="0"/>
                <a:cs typeface="Arial" pitchFamily="34" charset="0"/>
              </a:rPr>
              <a:t>Who are or will be the key decision-makers when the grant ends?</a:t>
            </a:r>
          </a:p>
          <a:p>
            <a:pPr lvl="1"/>
            <a:r>
              <a:rPr lang="en-US" dirty="0">
                <a:latin typeface="Arial" pitchFamily="34" charset="0"/>
                <a:cs typeface="Arial" pitchFamily="34" charset="0"/>
              </a:rPr>
              <a:t>Identify new goals and strategies. </a:t>
            </a:r>
          </a:p>
          <a:p>
            <a:pPr lvl="1"/>
            <a:r>
              <a:rPr lang="en-US" dirty="0">
                <a:latin typeface="Arial" pitchFamily="34" charset="0"/>
                <a:cs typeface="Arial" pitchFamily="34" charset="0"/>
              </a:rPr>
              <a:t>Ask questions:</a:t>
            </a:r>
          </a:p>
          <a:p>
            <a:pPr lvl="2"/>
            <a:r>
              <a:rPr lang="en-US" dirty="0">
                <a:latin typeface="Arial" pitchFamily="34" charset="0"/>
                <a:cs typeface="Arial" pitchFamily="34" charset="0"/>
              </a:rPr>
              <a:t>Is there still a demand in the industry? </a:t>
            </a:r>
          </a:p>
          <a:p>
            <a:pPr lvl="2"/>
            <a:r>
              <a:rPr lang="en-US" dirty="0">
                <a:latin typeface="Arial" pitchFamily="34" charset="0"/>
                <a:cs typeface="Arial" pitchFamily="34" charset="0"/>
              </a:rPr>
              <a:t>Is there a supply of talent in the target populations?</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a:xfrm>
            <a:off x="6172200" y="999279"/>
            <a:ext cx="5212080" cy="888136"/>
          </a:xfrm>
        </p:spPr>
        <p:txBody>
          <a:bodyPr>
            <a:normAutofit fontScale="77500" lnSpcReduction="20000"/>
          </a:bodyPr>
          <a:lstStyle/>
          <a:p>
            <a:pPr marL="0" lvl="2" algn="ctr">
              <a:spcBef>
                <a:spcPts val="1800"/>
              </a:spcBef>
              <a:buClr>
                <a:schemeClr val="accent2"/>
              </a:buClr>
            </a:pPr>
            <a:endParaRPr lang="en-US" sz="2800" dirty="0"/>
          </a:p>
          <a:p>
            <a:pPr marL="0" lvl="2" algn="ctr">
              <a:spcBef>
                <a:spcPts val="1800"/>
              </a:spcBef>
              <a:buClr>
                <a:schemeClr val="accent2"/>
              </a:buClr>
            </a:pPr>
            <a:r>
              <a:rPr lang="en-US" sz="3400" dirty="0">
                <a:latin typeface="Arial" pitchFamily="34" charset="0"/>
                <a:cs typeface="Arial" pitchFamily="34" charset="0"/>
              </a:rPr>
              <a:t>Collaboration</a:t>
            </a:r>
          </a:p>
          <a:p>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ln w="12700">
            <a:solidFill>
              <a:schemeClr val="tx1"/>
            </a:solidFill>
          </a:ln>
        </p:spPr>
        <p:txBody>
          <a:bodyPr/>
          <a:lstStyle/>
          <a:p>
            <a:r>
              <a:rPr lang="en-US" sz="2200" dirty="0">
                <a:latin typeface="Arial" pitchFamily="34" charset="0"/>
                <a:cs typeface="Arial" pitchFamily="34" charset="0"/>
              </a:rPr>
              <a:t>Effective collaboration is about achieving goals and objectives through the right people and partners.</a:t>
            </a:r>
          </a:p>
          <a:p>
            <a:pPr lvl="1"/>
            <a:r>
              <a:rPr lang="en-US" sz="2000" dirty="0">
                <a:latin typeface="Arial" pitchFamily="34" charset="0"/>
                <a:cs typeface="Arial" pitchFamily="34" charset="0"/>
              </a:rPr>
              <a:t>How do you take those strategies and operationalize them to achieve your deliverables and outcomes.</a:t>
            </a:r>
          </a:p>
          <a:p>
            <a:pPr lvl="1"/>
            <a:r>
              <a:rPr lang="en-US" sz="2000" dirty="0">
                <a:latin typeface="Arial" pitchFamily="34" charset="0"/>
                <a:cs typeface="Arial" pitchFamily="34" charset="0"/>
              </a:rPr>
              <a:t>Find individuals and/or organizations with a vested interest in one or more of the following: 1) target-population       2) program success 3) skilled workforce, 4) improving the local economy and 5) community impact</a:t>
            </a:r>
          </a:p>
          <a:p>
            <a:pPr lvl="1"/>
            <a:endParaRPr lang="en-US" dirty="0"/>
          </a:p>
          <a:p>
            <a:endParaRPr lang="en-US" dirty="0"/>
          </a:p>
        </p:txBody>
      </p:sp>
    </p:spTree>
    <p:extLst>
      <p:ext uri="{BB962C8B-B14F-4D97-AF65-F5344CB8AC3E}">
        <p14:creationId xmlns:p14="http://schemas.microsoft.com/office/powerpoint/2010/main" val="43392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solidFill>
                  <a:srgbClr val="2C5261"/>
                </a:solidFill>
              </a:rPr>
              <a:pPr/>
              <a:t>12</a:t>
            </a:fld>
            <a:endParaRPr lang="en-US" dirty="0">
              <a:solidFill>
                <a:srgbClr val="2C5261"/>
              </a:solidFill>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sz="3000" dirty="0">
                <a:latin typeface="Arial" pitchFamily="34" charset="0"/>
                <a:cs typeface="Arial" pitchFamily="34" charset="0"/>
              </a:rPr>
              <a:t>Intentional Sustainability</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a:xfrm>
            <a:off x="816343" y="999279"/>
            <a:ext cx="10515600" cy="823912"/>
          </a:xfrm>
        </p:spPr>
        <p:txBody>
          <a:bodyPr>
            <a:normAutofit fontScale="25000" lnSpcReduction="20000"/>
          </a:bodyPr>
          <a:lstStyle/>
          <a:p>
            <a:pPr marL="0" lvl="2">
              <a:spcBef>
                <a:spcPts val="1800"/>
              </a:spcBef>
              <a:buClr>
                <a:schemeClr val="accent2"/>
              </a:buClr>
            </a:pPr>
            <a:endParaRPr lang="en-US" sz="2800" dirty="0">
              <a:solidFill>
                <a:srgbClr val="303030">
                  <a:lumMod val="90000"/>
                  <a:lumOff val="10000"/>
                </a:srgbClr>
              </a:solidFill>
            </a:endParaRPr>
          </a:p>
          <a:p>
            <a:pPr marL="0" lvl="2">
              <a:spcBef>
                <a:spcPts val="1800"/>
              </a:spcBef>
              <a:buClr>
                <a:schemeClr val="accent2"/>
              </a:buClr>
            </a:pPr>
            <a:endParaRPr lang="en-US" sz="4700" dirty="0">
              <a:solidFill>
                <a:srgbClr val="303030">
                  <a:lumMod val="90000"/>
                  <a:lumOff val="10000"/>
                </a:srgbClr>
              </a:solidFill>
              <a:latin typeface="Arial" pitchFamily="34" charset="0"/>
              <a:cs typeface="Arial" pitchFamily="34" charset="0"/>
            </a:endParaRPr>
          </a:p>
          <a:p>
            <a:pPr marL="0" lvl="2">
              <a:spcBef>
                <a:spcPts val="1800"/>
              </a:spcBef>
              <a:buClr>
                <a:schemeClr val="accent2"/>
              </a:buClr>
            </a:pPr>
            <a:r>
              <a:rPr lang="en-US" sz="10400" dirty="0">
                <a:solidFill>
                  <a:srgbClr val="303030">
                    <a:lumMod val="90000"/>
                    <a:lumOff val="10000"/>
                  </a:srgbClr>
                </a:solidFill>
                <a:latin typeface="Arial" pitchFamily="34" charset="0"/>
                <a:cs typeface="Arial" pitchFamily="34" charset="0"/>
              </a:rPr>
              <a:t>Adaptability and Flexibility</a:t>
            </a:r>
          </a:p>
          <a:p>
            <a:pPr marL="0" lvl="2">
              <a:spcBef>
                <a:spcPts val="1800"/>
              </a:spcBef>
              <a:buClr>
                <a:schemeClr val="accent2"/>
              </a:buClr>
            </a:pPr>
            <a:endParaRPr lang="en-US" sz="4200" dirty="0">
              <a:solidFill>
                <a:srgbClr val="303030">
                  <a:lumMod val="90000"/>
                  <a:lumOff val="10000"/>
                </a:srgbClr>
              </a:solidFill>
              <a:latin typeface="Arial" pitchFamily="34" charset="0"/>
              <a:cs typeface="Arial" pitchFamily="34" charset="0"/>
            </a:endParaRPr>
          </a:p>
          <a:p>
            <a:endParaRPr lang="en-US" dirty="0"/>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5380896" y="2074984"/>
            <a:ext cx="6576645" cy="3697278"/>
          </a:xfrm>
          <a:ln w="19050">
            <a:noFill/>
          </a:ln>
        </p:spPr>
        <p:txBody>
          <a:bodyPr/>
          <a:lstStyle/>
          <a:p>
            <a:pPr marL="228600" lvl="3">
              <a:spcBef>
                <a:spcPts val="1800"/>
              </a:spcBef>
              <a:buFont typeface="Wingdings 3" panose="05040102010807070707" pitchFamily="18" charset="2"/>
              <a:buChar char=""/>
            </a:pPr>
            <a:r>
              <a:rPr lang="en-US" sz="2800" dirty="0">
                <a:solidFill>
                  <a:srgbClr val="303030">
                    <a:lumMod val="90000"/>
                    <a:lumOff val="10000"/>
                  </a:srgbClr>
                </a:solidFill>
                <a:latin typeface="Arial" pitchFamily="34" charset="0"/>
                <a:cs typeface="Arial" pitchFamily="34" charset="0"/>
              </a:rPr>
              <a:t>Anticipate and prepare for change.</a:t>
            </a:r>
          </a:p>
          <a:p>
            <a:pPr lvl="1"/>
            <a:r>
              <a:rPr lang="en-US" sz="2400" dirty="0">
                <a:latin typeface="Arial" pitchFamily="34" charset="0"/>
                <a:cs typeface="Arial" pitchFamily="34" charset="0"/>
              </a:rPr>
              <a:t>Perform Environmental Scan: </a:t>
            </a:r>
          </a:p>
          <a:p>
            <a:pPr lvl="3">
              <a:buFont typeface="Arial" pitchFamily="34" charset="0"/>
              <a:buChar char="•"/>
            </a:pPr>
            <a:r>
              <a:rPr lang="en-US" sz="2400" dirty="0">
                <a:latin typeface="Arial" pitchFamily="34" charset="0"/>
                <a:cs typeface="Arial" pitchFamily="34" charset="0"/>
              </a:rPr>
              <a:t>Economic </a:t>
            </a:r>
          </a:p>
          <a:p>
            <a:pPr lvl="3">
              <a:buFont typeface="Arial" pitchFamily="34" charset="0"/>
              <a:buChar char="•"/>
            </a:pPr>
            <a:r>
              <a:rPr lang="en-US" sz="2400" dirty="0">
                <a:latin typeface="Arial" pitchFamily="34" charset="0"/>
                <a:cs typeface="Arial" pitchFamily="34" charset="0"/>
              </a:rPr>
              <a:t>Political </a:t>
            </a:r>
          </a:p>
          <a:p>
            <a:pPr lvl="3">
              <a:buFont typeface="Arial" pitchFamily="34" charset="0"/>
              <a:buChar char="•"/>
            </a:pPr>
            <a:r>
              <a:rPr lang="en-US" sz="2400" dirty="0">
                <a:latin typeface="Arial" pitchFamily="34" charset="0"/>
                <a:cs typeface="Arial" pitchFamily="34" charset="0"/>
              </a:rPr>
              <a:t>Social   </a:t>
            </a:r>
          </a:p>
          <a:p>
            <a:pPr lvl="3">
              <a:buFont typeface="Arial" pitchFamily="34" charset="0"/>
              <a:buChar char="•"/>
            </a:pPr>
            <a:r>
              <a:rPr lang="en-US" sz="2400" dirty="0">
                <a:latin typeface="Arial" pitchFamily="34" charset="0"/>
                <a:cs typeface="Arial" pitchFamily="34" charset="0"/>
              </a:rPr>
              <a:t>Technology </a:t>
            </a:r>
          </a:p>
          <a:p>
            <a:pPr lvl="3">
              <a:buFont typeface="Arial" pitchFamily="34" charset="0"/>
              <a:buChar char="•"/>
            </a:pPr>
            <a:r>
              <a:rPr lang="en-US" sz="2400" dirty="0">
                <a:latin typeface="Arial" pitchFamily="34" charset="0"/>
                <a:cs typeface="Arial" pitchFamily="34" charset="0"/>
              </a:rPr>
              <a:t>Local Labor Data</a:t>
            </a:r>
          </a:p>
          <a:p>
            <a:pPr lvl="3">
              <a:buFont typeface="Arial" pitchFamily="34" charset="0"/>
              <a:buChar char="•"/>
            </a:pPr>
            <a:r>
              <a:rPr lang="en-US" sz="2400" dirty="0">
                <a:latin typeface="Arial" pitchFamily="34" charset="0"/>
                <a:cs typeface="Arial" pitchFamily="34" charset="0"/>
              </a:rPr>
              <a:t>Training &amp; Certification Options </a:t>
            </a:r>
          </a:p>
          <a:p>
            <a:pPr>
              <a:buFont typeface="Arial" pitchFamily="34" charset="0"/>
              <a:buChar char="•"/>
            </a:pPr>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229" y="2157039"/>
            <a:ext cx="4284499" cy="356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4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13</a:t>
            </a:fld>
            <a:endParaRPr lang="en-US" dirty="0">
              <a:solidFill>
                <a:srgbClr val="2C5261"/>
              </a:solidFill>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597879" y="1781907"/>
            <a:ext cx="6353908" cy="1607614"/>
          </a:xfrm>
        </p:spPr>
        <p:txBody>
          <a:bodyPr>
            <a:normAutofit/>
          </a:bodyPr>
          <a:lstStyle/>
          <a:p>
            <a:r>
              <a:rPr lang="en-US" sz="4000" dirty="0">
                <a:solidFill>
                  <a:srgbClr val="C00000"/>
                </a:solidFill>
                <a:latin typeface="Arial" pitchFamily="34" charset="0"/>
                <a:cs typeface="Arial" pitchFamily="34" charset="0"/>
              </a:rPr>
              <a:t>Organizational Capacity </a:t>
            </a:r>
          </a:p>
        </p:txBody>
      </p:sp>
    </p:spTree>
    <p:extLst>
      <p:ext uri="{BB962C8B-B14F-4D97-AF65-F5344CB8AC3E}">
        <p14:creationId xmlns:p14="http://schemas.microsoft.com/office/powerpoint/2010/main" val="12876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solidFill>
                  <a:srgbClr val="2C5261"/>
                </a:solidFill>
              </a:rPr>
              <a:pPr/>
              <a:t>14</a:t>
            </a:fld>
            <a:endParaRPr lang="en-US" dirty="0">
              <a:solidFill>
                <a:srgbClr val="2C5261"/>
              </a:solidFill>
            </a:endParaRPr>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a:xfrm>
            <a:off x="805874" y="46208"/>
            <a:ext cx="11386135" cy="786384"/>
          </a:xfrm>
        </p:spPr>
        <p:txBody>
          <a:bodyPr>
            <a:noAutofit/>
          </a:bodyPr>
          <a:lstStyle/>
          <a:p>
            <a:r>
              <a:rPr lang="en-US" sz="2800" dirty="0">
                <a:solidFill>
                  <a:srgbClr val="2C5261"/>
                </a:solidFill>
                <a:latin typeface="Arial" pitchFamily="34" charset="0"/>
                <a:cs typeface="Arial" pitchFamily="34" charset="0"/>
              </a:rPr>
              <a:t>Organizational Capacity -- The Building Blocks for Sustainability</a:t>
            </a:r>
            <a:endParaRPr lang="en-US" sz="2800" dirty="0">
              <a:latin typeface="Arial" pitchFamily="34" charset="0"/>
              <a:cs typeface="Arial" pitchFamily="34" charset="0"/>
            </a:endParaRP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7" y="1034461"/>
            <a:ext cx="5212080" cy="888137"/>
          </a:xfrm>
        </p:spPr>
        <p:txBody>
          <a:bodyPr>
            <a:normAutofit fontScale="25000" lnSpcReduction="20000"/>
          </a:bodyPr>
          <a:lstStyle/>
          <a:p>
            <a:pPr marL="0" lvl="1" algn="ctr">
              <a:spcBef>
                <a:spcPts val="1800"/>
              </a:spcBef>
              <a:buClr>
                <a:schemeClr val="accent2"/>
              </a:buClr>
            </a:pPr>
            <a:endParaRPr lang="en-US" sz="2400" dirty="0">
              <a:latin typeface="Arial" pitchFamily="34" charset="0"/>
              <a:cs typeface="Arial" pitchFamily="34" charset="0"/>
            </a:endParaRPr>
          </a:p>
          <a:p>
            <a:pPr marL="0" lvl="1">
              <a:spcBef>
                <a:spcPts val="1800"/>
              </a:spcBef>
              <a:buClr>
                <a:schemeClr val="accent2"/>
              </a:buClr>
            </a:pPr>
            <a:r>
              <a:rPr lang="en-US" sz="9600" dirty="0">
                <a:latin typeface="Arial" pitchFamily="34" charset="0"/>
                <a:cs typeface="Arial" pitchFamily="34" charset="0"/>
              </a:rPr>
              <a:t>Structures and Formal Linkage</a:t>
            </a:r>
          </a:p>
          <a:p>
            <a:endParaRPr lang="en-US" sz="2600" b="1" dirty="0"/>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794143" y="2060219"/>
            <a:ext cx="5212080" cy="4199785"/>
          </a:xfrm>
          <a:ln w="12700">
            <a:solidFill>
              <a:schemeClr val="tx1"/>
            </a:solidFill>
          </a:ln>
        </p:spPr>
        <p:txBody>
          <a:bodyPr/>
          <a:lstStyle/>
          <a:p>
            <a:r>
              <a:rPr lang="en-US" sz="2300" dirty="0">
                <a:latin typeface="Arial" pitchFamily="34" charset="0"/>
                <a:cs typeface="Arial" pitchFamily="34" charset="0"/>
              </a:rPr>
              <a:t>Will there be changes in the organizational structure after the grant ends?</a:t>
            </a:r>
          </a:p>
          <a:p>
            <a:r>
              <a:rPr lang="en-US" sz="2300" dirty="0">
                <a:latin typeface="Arial" pitchFamily="34" charset="0"/>
                <a:cs typeface="Arial" pitchFamily="34" charset="0"/>
              </a:rPr>
              <a:t>Clarify goals and strategies and how it will be operationalized towards outcomes.</a:t>
            </a:r>
          </a:p>
          <a:p>
            <a:r>
              <a:rPr lang="en-US" sz="2300" dirty="0">
                <a:latin typeface="Arial" pitchFamily="34" charset="0"/>
                <a:cs typeface="Arial" pitchFamily="34" charset="0"/>
              </a:rPr>
              <a:t>Identify gaps and partners to fill those gaps.</a:t>
            </a:r>
          </a:p>
          <a:p>
            <a:r>
              <a:rPr lang="en-US" sz="2300" dirty="0">
                <a:latin typeface="Arial" pitchFamily="34" charset="0"/>
                <a:cs typeface="Arial" pitchFamily="34" charset="0"/>
              </a:rPr>
              <a:t>Effective communications loop.</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a:xfrm>
            <a:off x="6172200" y="1034448"/>
            <a:ext cx="5212080" cy="888136"/>
          </a:xfrm>
        </p:spPr>
        <p:txBody>
          <a:bodyPr>
            <a:normAutofit fontScale="25000" lnSpcReduction="20000"/>
          </a:bodyPr>
          <a:lstStyle/>
          <a:p>
            <a:pPr marL="0" lvl="2" algn="ctr">
              <a:spcBef>
                <a:spcPts val="1800"/>
              </a:spcBef>
              <a:buClr>
                <a:schemeClr val="accent2"/>
              </a:buClr>
            </a:pPr>
            <a:endParaRPr lang="en-US" sz="2800" dirty="0"/>
          </a:p>
          <a:p>
            <a:r>
              <a:rPr lang="en-US" sz="9600" b="1" dirty="0">
                <a:solidFill>
                  <a:schemeClr val="tx1"/>
                </a:solidFill>
                <a:latin typeface="Arial" pitchFamily="34" charset="0"/>
                <a:cs typeface="Arial" pitchFamily="34" charset="0"/>
              </a:rPr>
              <a:t>Policies, Procedures, and Protocol </a:t>
            </a:r>
          </a:p>
          <a:p>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xfrm>
            <a:off x="6172200" y="2071948"/>
            <a:ext cx="5212080" cy="4199785"/>
          </a:xfrm>
          <a:ln w="12700">
            <a:solidFill>
              <a:schemeClr val="tx1"/>
            </a:solidFill>
          </a:ln>
        </p:spPr>
        <p:txBody>
          <a:bodyPr/>
          <a:lstStyle/>
          <a:p>
            <a:r>
              <a:rPr lang="en-US" dirty="0"/>
              <a:t>Think about the new framework for your day to day operations when your grant ends</a:t>
            </a:r>
          </a:p>
          <a:p>
            <a:r>
              <a:rPr lang="en-US" dirty="0"/>
              <a:t>Along with your partners, discuss if there will be new policies, procedures and protocol.</a:t>
            </a:r>
          </a:p>
        </p:txBody>
      </p:sp>
    </p:spTree>
    <p:extLst>
      <p:ext uri="{BB962C8B-B14F-4D97-AF65-F5344CB8AC3E}">
        <p14:creationId xmlns:p14="http://schemas.microsoft.com/office/powerpoint/2010/main" val="169028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solidFill>
                  <a:srgbClr val="2C5261"/>
                </a:solidFill>
              </a:rPr>
              <a:pPr/>
              <a:t>15</a:t>
            </a:fld>
            <a:endParaRPr lang="en-US" dirty="0">
              <a:solidFill>
                <a:srgbClr val="2C5261"/>
              </a:solidFill>
            </a:endParaRPr>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a:xfrm>
            <a:off x="805874" y="46208"/>
            <a:ext cx="11386135" cy="786384"/>
          </a:xfrm>
        </p:spPr>
        <p:txBody>
          <a:bodyPr>
            <a:noAutofit/>
          </a:bodyPr>
          <a:lstStyle/>
          <a:p>
            <a:r>
              <a:rPr lang="en-US" sz="2800" dirty="0">
                <a:solidFill>
                  <a:srgbClr val="2C5261"/>
                </a:solidFill>
                <a:latin typeface="Arial" pitchFamily="34" charset="0"/>
                <a:cs typeface="Arial" pitchFamily="34" charset="0"/>
              </a:rPr>
              <a:t>Organizational Capacity -- The Building Blocks for Sustainability</a:t>
            </a:r>
            <a:endParaRPr lang="en-US" sz="2800" dirty="0">
              <a:latin typeface="Arial" pitchFamily="34" charset="0"/>
              <a:cs typeface="Arial" pitchFamily="34" charset="0"/>
            </a:endParaRP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7" y="999277"/>
            <a:ext cx="5212080" cy="911584"/>
          </a:xfrm>
        </p:spPr>
        <p:txBody>
          <a:bodyPr>
            <a:normAutofit fontScale="40000" lnSpcReduction="20000"/>
          </a:bodyPr>
          <a:lstStyle/>
          <a:p>
            <a:pPr marL="0" lvl="1" algn="ctr">
              <a:spcBef>
                <a:spcPts val="1800"/>
              </a:spcBef>
              <a:buClr>
                <a:schemeClr val="accent2"/>
              </a:buClr>
            </a:pPr>
            <a:endParaRPr lang="en-US" sz="2400" dirty="0">
              <a:latin typeface="Arial" pitchFamily="34" charset="0"/>
              <a:cs typeface="Arial" pitchFamily="34" charset="0"/>
            </a:endParaRPr>
          </a:p>
          <a:p>
            <a:pPr marL="0" lvl="1" algn="ctr">
              <a:spcBef>
                <a:spcPts val="1800"/>
              </a:spcBef>
              <a:buClr>
                <a:schemeClr val="accent2"/>
              </a:buClr>
            </a:pPr>
            <a:r>
              <a:rPr lang="en-US" sz="9600" dirty="0">
                <a:latin typeface="Arial" pitchFamily="34" charset="0"/>
                <a:cs typeface="Arial" pitchFamily="34" charset="0"/>
              </a:rPr>
              <a:t>Resources</a:t>
            </a:r>
          </a:p>
          <a:p>
            <a:endParaRPr lang="en-US" sz="2600" b="1" dirty="0"/>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794143" y="2060219"/>
            <a:ext cx="5212080" cy="4199785"/>
          </a:xfrm>
          <a:ln w="12700">
            <a:solidFill>
              <a:schemeClr val="tx1"/>
            </a:solidFill>
          </a:ln>
        </p:spPr>
        <p:txBody>
          <a:bodyPr/>
          <a:lstStyle/>
          <a:p>
            <a:r>
              <a:rPr lang="en-US" sz="2300" dirty="0">
                <a:latin typeface="Arial" pitchFamily="34" charset="0"/>
                <a:cs typeface="Arial" pitchFamily="34" charset="0"/>
              </a:rPr>
              <a:t>Physical – Facility and/or virtual.</a:t>
            </a:r>
          </a:p>
          <a:p>
            <a:r>
              <a:rPr lang="en-US" sz="2300" dirty="0">
                <a:latin typeface="Arial" pitchFamily="34" charset="0"/>
                <a:cs typeface="Arial" pitchFamily="34" charset="0"/>
              </a:rPr>
              <a:t>Human – Staff, contractor, volunteer, intern.</a:t>
            </a:r>
          </a:p>
          <a:p>
            <a:r>
              <a:rPr lang="en-US" sz="2300" dirty="0">
                <a:latin typeface="Arial" pitchFamily="34" charset="0"/>
                <a:cs typeface="Arial" pitchFamily="34" charset="0"/>
              </a:rPr>
              <a:t>Technology – Operations, data, communications.</a:t>
            </a:r>
          </a:p>
          <a:p>
            <a:r>
              <a:rPr lang="en-US" sz="2300" dirty="0">
                <a:latin typeface="Arial" pitchFamily="34" charset="0"/>
                <a:cs typeface="Arial" pitchFamily="34" charset="0"/>
              </a:rPr>
              <a:t>Data – Current data for effective decision making.</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a:xfrm>
            <a:off x="6172200" y="1034448"/>
            <a:ext cx="5212080" cy="888136"/>
          </a:xfrm>
        </p:spPr>
        <p:txBody>
          <a:bodyPr>
            <a:normAutofit fontScale="40000" lnSpcReduction="20000"/>
          </a:bodyPr>
          <a:lstStyle/>
          <a:p>
            <a:pPr marL="0" lvl="2" algn="ctr">
              <a:spcBef>
                <a:spcPts val="1800"/>
              </a:spcBef>
              <a:buClr>
                <a:schemeClr val="accent2"/>
              </a:buClr>
            </a:pPr>
            <a:endParaRPr lang="en-US" sz="2800" dirty="0"/>
          </a:p>
          <a:p>
            <a:r>
              <a:rPr lang="en-US" sz="9600" b="1" dirty="0">
                <a:solidFill>
                  <a:schemeClr val="bg2">
                    <a:lumMod val="25000"/>
                  </a:schemeClr>
                </a:solidFill>
                <a:latin typeface="Arial" pitchFamily="34" charset="0"/>
                <a:cs typeface="Arial" pitchFamily="34" charset="0"/>
              </a:rPr>
              <a:t>Expertise</a:t>
            </a:r>
            <a:r>
              <a:rPr lang="en-US" sz="9600" b="1" dirty="0">
                <a:solidFill>
                  <a:schemeClr val="tx1"/>
                </a:solidFill>
                <a:latin typeface="Arial" pitchFamily="34" charset="0"/>
                <a:cs typeface="Arial" pitchFamily="34" charset="0"/>
              </a:rPr>
              <a:t> </a:t>
            </a:r>
          </a:p>
          <a:p>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xfrm>
            <a:off x="6172200" y="2071948"/>
            <a:ext cx="5212080" cy="4199785"/>
          </a:xfrm>
          <a:ln w="12700">
            <a:solidFill>
              <a:schemeClr val="tx1"/>
            </a:solidFill>
          </a:ln>
        </p:spPr>
        <p:txBody>
          <a:bodyPr/>
          <a:lstStyle/>
          <a:p>
            <a:r>
              <a:rPr lang="en-US" sz="2300" dirty="0">
                <a:latin typeface="Arial" pitchFamily="34" charset="0"/>
                <a:cs typeface="Arial" pitchFamily="34" charset="0"/>
              </a:rPr>
              <a:t>What oversight is already in place? What additional oversight or structure is needed?</a:t>
            </a:r>
          </a:p>
          <a:p>
            <a:r>
              <a:rPr lang="en-US" sz="2300" dirty="0">
                <a:latin typeface="Arial" pitchFamily="34" charset="0"/>
                <a:cs typeface="Arial" pitchFamily="34" charset="0"/>
              </a:rPr>
              <a:t>Project Management. </a:t>
            </a:r>
          </a:p>
          <a:p>
            <a:r>
              <a:rPr lang="en-US" sz="2300" dirty="0">
                <a:latin typeface="Arial" pitchFamily="34" charset="0"/>
                <a:cs typeface="Arial" pitchFamily="34" charset="0"/>
              </a:rPr>
              <a:t>Leverage Partnership/Relationship Management.</a:t>
            </a:r>
          </a:p>
          <a:p>
            <a:endParaRPr lang="en-US" dirty="0"/>
          </a:p>
          <a:p>
            <a:endParaRPr lang="en-US" dirty="0"/>
          </a:p>
          <a:p>
            <a:endParaRPr lang="en-US" dirty="0"/>
          </a:p>
        </p:txBody>
      </p:sp>
    </p:spTree>
    <p:extLst>
      <p:ext uri="{BB962C8B-B14F-4D97-AF65-F5344CB8AC3E}">
        <p14:creationId xmlns:p14="http://schemas.microsoft.com/office/powerpoint/2010/main" val="302548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16</a:t>
            </a:fld>
            <a:endParaRPr lang="en-US" dirty="0">
              <a:solidFill>
                <a:srgbClr val="2C5261"/>
              </a:solidFill>
            </a:endParaRPr>
          </a:p>
        </p:txBody>
      </p:sp>
      <p:sp>
        <p:nvSpPr>
          <p:cNvPr id="5" name="Title 3">
            <a:extLst>
              <a:ext uri="{FF2B5EF4-FFF2-40B4-BE49-F238E27FC236}">
                <a16:creationId xmlns:a16="http://schemas.microsoft.com/office/drawing/2014/main" id="{6082C2B4-7EAB-4611-ABFC-2E8C5E72E6A3}"/>
              </a:ext>
            </a:extLst>
          </p:cNvPr>
          <p:cNvSpPr>
            <a:spLocks noGrp="1"/>
          </p:cNvSpPr>
          <p:nvPr>
            <p:ph type="title"/>
          </p:nvPr>
        </p:nvSpPr>
        <p:spPr>
          <a:xfrm>
            <a:off x="668827" y="2320437"/>
            <a:ext cx="7935912" cy="1608138"/>
          </a:xfrm>
        </p:spPr>
        <p:txBody>
          <a:bodyPr>
            <a:noAutofit/>
          </a:bodyPr>
          <a:lstStyle/>
          <a:p>
            <a:r>
              <a:rPr lang="en-US" sz="4000" dirty="0">
                <a:solidFill>
                  <a:srgbClr val="C00000"/>
                </a:solidFill>
                <a:latin typeface="Arial" pitchFamily="34" charset="0"/>
                <a:cs typeface="Arial" pitchFamily="34" charset="0"/>
              </a:rPr>
              <a:t>Clarifying New or Revised Partnership Roles</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15659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p:cNvSpPr>
            <a:spLocks noGrp="1"/>
          </p:cNvSpPr>
          <p:nvPr>
            <p:ph type="title"/>
          </p:nvPr>
        </p:nvSpPr>
        <p:spPr/>
        <p:txBody>
          <a:bodyPr/>
          <a:lstStyle/>
          <a:p>
            <a:r>
              <a:rPr lang="en-US" dirty="0"/>
              <a:t>Clarifying New or Revised Partnership Roles</a:t>
            </a:r>
          </a:p>
        </p:txBody>
      </p:sp>
      <p:sp>
        <p:nvSpPr>
          <p:cNvPr id="4" name="Text Placeholder 3"/>
          <p:cNvSpPr>
            <a:spLocks noGrp="1"/>
          </p:cNvSpPr>
          <p:nvPr>
            <p:ph type="body" idx="14"/>
          </p:nvPr>
        </p:nvSpPr>
        <p:spPr/>
        <p:txBody>
          <a:bodyPr>
            <a:normAutofit/>
          </a:bodyPr>
          <a:lstStyle/>
          <a:p>
            <a:r>
              <a:rPr lang="en-US" sz="3200" b="1" dirty="0"/>
              <a:t>Please select all that apply</a:t>
            </a:r>
          </a:p>
        </p:txBody>
      </p:sp>
      <p:sp>
        <p:nvSpPr>
          <p:cNvPr id="10" name="Text Placeholder 9">
            <a:extLst>
              <a:ext uri="{FF2B5EF4-FFF2-40B4-BE49-F238E27FC236}">
                <a16:creationId xmlns:a16="http://schemas.microsoft.com/office/drawing/2014/main" id="{FA2397C7-A054-40AC-A159-64CB445D93F0}"/>
              </a:ext>
            </a:extLst>
          </p:cNvPr>
          <p:cNvSpPr>
            <a:spLocks noGrp="1"/>
          </p:cNvSpPr>
          <p:nvPr>
            <p:ph type="body" sz="quarter" idx="13"/>
          </p:nvPr>
        </p:nvSpPr>
        <p:spPr/>
        <p:txBody>
          <a:bodyPr/>
          <a:lstStyle/>
          <a:p>
            <a:endParaRPr lang="en-US"/>
          </a:p>
        </p:txBody>
      </p:sp>
      <p:sp>
        <p:nvSpPr>
          <p:cNvPr id="6" name="Content Placeholder 5"/>
          <p:cNvSpPr>
            <a:spLocks noGrp="1"/>
          </p:cNvSpPr>
          <p:nvPr>
            <p:ph idx="1"/>
          </p:nvPr>
        </p:nvSpPr>
        <p:spPr/>
        <p:txBody>
          <a:bodyPr/>
          <a:lstStyle/>
          <a:p>
            <a:r>
              <a:rPr lang="en-US" dirty="0"/>
              <a:t>Your current relationships with key partners are working well.</a:t>
            </a:r>
          </a:p>
          <a:p>
            <a:r>
              <a:rPr lang="en-US" dirty="0"/>
              <a:t>The Champions for your project are identified.</a:t>
            </a:r>
          </a:p>
          <a:p>
            <a:r>
              <a:rPr lang="en-US" dirty="0"/>
              <a:t>The roles of your partners are specific and clear. </a:t>
            </a:r>
          </a:p>
          <a:p>
            <a:r>
              <a:rPr lang="en-US" dirty="0"/>
              <a:t>Your partner roles work towards the project outcomes.</a:t>
            </a:r>
          </a:p>
        </p:txBody>
      </p:sp>
    </p:spTree>
    <p:extLst>
      <p:ext uri="{BB962C8B-B14F-4D97-AF65-F5344CB8AC3E}">
        <p14:creationId xmlns:p14="http://schemas.microsoft.com/office/powerpoint/2010/main" val="33279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805874" y="287844"/>
            <a:ext cx="11081335" cy="786384"/>
          </a:xfrm>
        </p:spPr>
        <p:txBody>
          <a:bodyPr>
            <a:noAutofit/>
          </a:bodyPr>
          <a:lstStyle/>
          <a:p>
            <a:r>
              <a:rPr lang="en-US" sz="2800" dirty="0">
                <a:latin typeface="Arial" pitchFamily="34" charset="0"/>
                <a:cs typeface="Arial" pitchFamily="34" charset="0"/>
              </a:rPr>
              <a:t>Clarifying New or Revised Partnership Roles and Responsibilities in the New Structure</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6" name="Content Placeholder 5"/>
          <p:cNvSpPr>
            <a:spLocks noGrp="1"/>
          </p:cNvSpPr>
          <p:nvPr>
            <p:ph sz="half" idx="2"/>
          </p:nvPr>
        </p:nvSpPr>
        <p:spPr>
          <a:xfrm>
            <a:off x="5776415" y="1749135"/>
            <a:ext cx="5181600" cy="2852383"/>
          </a:xfrm>
        </p:spPr>
        <p:txBody>
          <a:bodyPr/>
          <a:lstStyle/>
          <a:p>
            <a:r>
              <a:rPr lang="en-US" dirty="0">
                <a:latin typeface="Arial" pitchFamily="34" charset="0"/>
                <a:cs typeface="Arial" pitchFamily="34" charset="0"/>
              </a:rPr>
              <a:t>Relationships (Partners)</a:t>
            </a:r>
          </a:p>
          <a:p>
            <a:pPr lvl="1"/>
            <a:r>
              <a:rPr lang="en-US" sz="2600" dirty="0">
                <a:latin typeface="Arial" pitchFamily="34" charset="0"/>
                <a:cs typeface="Arial" pitchFamily="34" charset="0"/>
              </a:rPr>
              <a:t>Identifying who’s in/out  </a:t>
            </a:r>
          </a:p>
          <a:p>
            <a:pPr lvl="2"/>
            <a:r>
              <a:rPr lang="en-US" sz="2600" dirty="0">
                <a:latin typeface="Arial" pitchFamily="34" charset="0"/>
                <a:cs typeface="Arial" pitchFamily="34" charset="0"/>
              </a:rPr>
              <a:t>Features</a:t>
            </a:r>
          </a:p>
          <a:p>
            <a:pPr lvl="2"/>
            <a:r>
              <a:rPr lang="en-US" sz="2600" dirty="0">
                <a:latin typeface="Arial" pitchFamily="34" charset="0"/>
                <a:cs typeface="Arial" pitchFamily="34" charset="0"/>
              </a:rPr>
              <a:t>Benefits</a:t>
            </a:r>
          </a:p>
          <a:p>
            <a:pPr lvl="2"/>
            <a:r>
              <a:rPr lang="en-US" sz="2600" dirty="0">
                <a:latin typeface="Arial" pitchFamily="34" charset="0"/>
                <a:cs typeface="Arial" pitchFamily="34" charset="0"/>
              </a:rPr>
              <a:t>Challenges </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86" y="1612643"/>
            <a:ext cx="3352799" cy="267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54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solidFill>
                  <a:srgbClr val="2C5261"/>
                </a:solidFill>
              </a:rPr>
              <a:pPr/>
              <a:t>19</a:t>
            </a:fld>
            <a:endParaRPr lang="en-US" dirty="0">
              <a:solidFill>
                <a:srgbClr val="2C5261"/>
              </a:solidFill>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805874" y="287845"/>
            <a:ext cx="11081335" cy="786384"/>
          </a:xfrm>
        </p:spPr>
        <p:txBody>
          <a:bodyPr>
            <a:noAutofit/>
          </a:bodyPr>
          <a:lstStyle/>
          <a:p>
            <a:r>
              <a:rPr lang="en-US" sz="2800" dirty="0">
                <a:latin typeface="Arial" pitchFamily="34" charset="0"/>
                <a:cs typeface="Arial" pitchFamily="34" charset="0"/>
              </a:rPr>
              <a:t>Clarifying New or Revised Partnership Roles and Responsibilities in the New Structure</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6" name="Content Placeholder 5"/>
          <p:cNvSpPr>
            <a:spLocks noGrp="1"/>
          </p:cNvSpPr>
          <p:nvPr>
            <p:ph sz="half" idx="2"/>
          </p:nvPr>
        </p:nvSpPr>
        <p:spPr>
          <a:xfrm>
            <a:off x="6158553" y="1891108"/>
            <a:ext cx="5181600" cy="4605741"/>
          </a:xfrm>
        </p:spPr>
        <p:txBody>
          <a:bodyPr/>
          <a:lstStyle/>
          <a:p>
            <a:r>
              <a:rPr lang="en-US" dirty="0">
                <a:latin typeface="Arial" pitchFamily="34" charset="0"/>
                <a:cs typeface="Arial" pitchFamily="34" charset="0"/>
              </a:rPr>
              <a:t>Champions</a:t>
            </a:r>
          </a:p>
          <a:p>
            <a:pPr lvl="1"/>
            <a:r>
              <a:rPr lang="en-US" sz="2600" dirty="0">
                <a:latin typeface="Arial" pitchFamily="34" charset="0"/>
                <a:cs typeface="Arial" pitchFamily="34" charset="0"/>
              </a:rPr>
              <a:t>Tangible – Visible, engaging </a:t>
            </a:r>
          </a:p>
          <a:p>
            <a:pPr lvl="1"/>
            <a:r>
              <a:rPr lang="en-US" sz="2600" dirty="0">
                <a:latin typeface="Arial" pitchFamily="34" charset="0"/>
                <a:cs typeface="Arial" pitchFamily="34" charset="0"/>
              </a:rPr>
              <a:t>Intangible – Behind the scenes</a:t>
            </a:r>
          </a:p>
          <a:p>
            <a:r>
              <a:rPr lang="en-US" dirty="0">
                <a:latin typeface="Arial" pitchFamily="34" charset="0"/>
                <a:cs typeface="Arial" pitchFamily="34" charset="0"/>
              </a:rPr>
              <a:t>Roles/responsibilities </a:t>
            </a:r>
          </a:p>
          <a:p>
            <a:pPr lvl="1"/>
            <a:r>
              <a:rPr lang="en-US" sz="2600" dirty="0">
                <a:latin typeface="Arial" pitchFamily="34" charset="0"/>
                <a:cs typeface="Arial" pitchFamily="34" charset="0"/>
              </a:rPr>
              <a:t>Existing </a:t>
            </a:r>
          </a:p>
          <a:p>
            <a:pPr lvl="1"/>
            <a:r>
              <a:rPr lang="en-US" sz="2600" dirty="0">
                <a:latin typeface="Arial" pitchFamily="34" charset="0"/>
                <a:cs typeface="Arial" pitchFamily="34" charset="0"/>
              </a:rPr>
              <a:t>New </a:t>
            </a:r>
          </a:p>
          <a:p>
            <a:endParaRPr lang="en-US" dirty="0"/>
          </a:p>
        </p:txBody>
      </p:sp>
      <p:pic>
        <p:nvPicPr>
          <p:cNvPr id="8194" name="Picture 2" descr="Image result for r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93" y="1989609"/>
            <a:ext cx="4337536" cy="316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9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a:t>
            </a:fld>
            <a:endParaRPr lang="en-US" dirty="0"/>
          </a:p>
        </p:txBody>
      </p:sp>
      <p:sp>
        <p:nvSpPr>
          <p:cNvPr id="14" name="Title 13">
            <a:extLst>
              <a:ext uri="{FF2B5EF4-FFF2-40B4-BE49-F238E27FC236}">
                <a16:creationId xmlns:a16="http://schemas.microsoft.com/office/drawing/2014/main" id="{B1053408-3274-4153-9BAF-F360867822E9}"/>
              </a:ext>
            </a:extLst>
          </p:cNvPr>
          <p:cNvSpPr>
            <a:spLocks noGrp="1"/>
          </p:cNvSpPr>
          <p:nvPr>
            <p:ph type="title"/>
          </p:nvPr>
        </p:nvSpPr>
        <p:spPr/>
        <p:txBody>
          <a:bodyPr>
            <a:noAutofit/>
          </a:bodyPr>
          <a:lstStyle/>
          <a:p>
            <a:r>
              <a:rPr lang="en-US" sz="3100" dirty="0"/>
              <a:t>Let’s get to know who is on the call today. Using the poll, select the role that you play in your America’s Promise grant.</a:t>
            </a:r>
          </a:p>
        </p:txBody>
      </p:sp>
      <p:sp>
        <p:nvSpPr>
          <p:cNvPr id="4" name="Text Placeholder 3"/>
          <p:cNvSpPr>
            <a:spLocks noGrp="1"/>
          </p:cNvSpPr>
          <p:nvPr>
            <p:ph type="body" idx="14"/>
          </p:nvPr>
        </p:nvSpPr>
        <p:spPr>
          <a:xfrm>
            <a:off x="805867" y="1137446"/>
            <a:ext cx="4412904" cy="2196769"/>
          </a:xfrm>
        </p:spPr>
        <p:txBody>
          <a:bodyPr>
            <a:normAutofit/>
          </a:bodyPr>
          <a:lstStyle/>
          <a:p>
            <a:pPr lvl="0"/>
            <a:r>
              <a:rPr lang="en-US" sz="3200" b="1" dirty="0"/>
              <a:t>For America’s Promise I am the:</a:t>
            </a:r>
          </a:p>
        </p:txBody>
      </p:sp>
      <p:sp>
        <p:nvSpPr>
          <p:cNvPr id="7" name="Content Placeholder 33"/>
          <p:cNvSpPr>
            <a:spLocks noGrp="1"/>
          </p:cNvSpPr>
          <p:nvPr>
            <p:ph idx="1"/>
          </p:nvPr>
        </p:nvSpPr>
        <p:spPr>
          <a:xfrm>
            <a:off x="5786014" y="1137446"/>
            <a:ext cx="5925135" cy="4519563"/>
          </a:xfrm>
        </p:spPr>
        <p:txBody>
          <a:bodyPr/>
          <a:lstStyle/>
          <a:p>
            <a:pPr lvl="0"/>
            <a:r>
              <a:rPr lang="en-US" dirty="0"/>
              <a:t>Authorized Representative</a:t>
            </a:r>
          </a:p>
          <a:p>
            <a:pPr lvl="0"/>
            <a:r>
              <a:rPr lang="en-US" dirty="0"/>
              <a:t>Program Director/Manager</a:t>
            </a:r>
          </a:p>
          <a:p>
            <a:pPr lvl="0"/>
            <a:r>
              <a:rPr lang="en-US" dirty="0"/>
              <a:t>IT/Data Manager or staff</a:t>
            </a:r>
          </a:p>
          <a:p>
            <a:pPr lvl="0"/>
            <a:r>
              <a:rPr lang="en-US" dirty="0"/>
              <a:t>Training Partner</a:t>
            </a:r>
          </a:p>
          <a:p>
            <a:pPr lvl="0"/>
            <a:r>
              <a:rPr lang="en-US" dirty="0"/>
              <a:t>Employer Partner</a:t>
            </a:r>
          </a:p>
          <a:p>
            <a:pPr lvl="0"/>
            <a:r>
              <a:rPr lang="en-US" dirty="0"/>
              <a:t>Service Provider</a:t>
            </a:r>
            <a:endParaRPr lang="en-US" noProof="0" dirty="0"/>
          </a:p>
        </p:txBody>
      </p:sp>
      <p:pic>
        <p:nvPicPr>
          <p:cNvPr id="1026" name="Picture 2" descr="Image result for diverse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19" y="3681605"/>
            <a:ext cx="4267200" cy="258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39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58B7785-F6D6-45F8-833E-07BD84680091}" type="slidenum">
              <a:rPr lang="en-US" smtClean="0">
                <a:solidFill>
                  <a:srgbClr val="2C5261"/>
                </a:solidFill>
              </a:rPr>
              <a:pPr>
                <a:defRPr/>
              </a:pPr>
              <a:t>20</a:t>
            </a:fld>
            <a:endParaRPr lang="en-US" dirty="0">
              <a:solidFill>
                <a:srgbClr val="2C5261"/>
              </a:solidFill>
            </a:endParaRPr>
          </a:p>
        </p:txBody>
      </p:sp>
      <p:sp>
        <p:nvSpPr>
          <p:cNvPr id="6" name="Content Placeholder 5">
            <a:extLst>
              <a:ext uri="{FF2B5EF4-FFF2-40B4-BE49-F238E27FC236}">
                <a16:creationId xmlns:a16="http://schemas.microsoft.com/office/drawing/2014/main" id="{88392C21-2BDE-4F4C-BE85-B007B687AA30}"/>
              </a:ext>
            </a:extLst>
          </p:cNvPr>
          <p:cNvSpPr>
            <a:spLocks noGrp="1"/>
          </p:cNvSpPr>
          <p:nvPr>
            <p:ph idx="1"/>
          </p:nvPr>
        </p:nvSpPr>
        <p:spPr>
          <a:xfrm>
            <a:off x="1167618" y="801858"/>
            <a:ext cx="9851798" cy="4684542"/>
          </a:xfrm>
          <a:solidFill>
            <a:schemeClr val="accent6">
              <a:lumMod val="60000"/>
              <a:lumOff val="40000"/>
            </a:schemeClr>
          </a:solidFill>
        </p:spPr>
        <p:txBody>
          <a:bodyPr/>
          <a:lstStyle/>
          <a:p>
            <a:pPr algn="ctr"/>
            <a:r>
              <a:rPr lang="en-US" b="1" dirty="0">
                <a:solidFill>
                  <a:schemeClr val="tx1"/>
                </a:solidFill>
                <a:latin typeface="Book Antiqua" panose="02040602050305030304" pitchFamily="18" charset="0"/>
                <a:ea typeface="HGPMinchoE" panose="020B0400000000000000" pitchFamily="18" charset="-128"/>
                <a:cs typeface="Aharoni" panose="020B0604020202020204" pitchFamily="2" charset="-79"/>
              </a:rPr>
              <a:t>“What gets measured gets done, </a:t>
            </a:r>
          </a:p>
          <a:p>
            <a:pPr algn="ctr"/>
            <a:r>
              <a:rPr lang="en-US" b="1" dirty="0">
                <a:solidFill>
                  <a:schemeClr val="tx1"/>
                </a:solidFill>
                <a:latin typeface="Book Antiqua" panose="02040602050305030304" pitchFamily="18" charset="0"/>
                <a:ea typeface="HGPMinchoE" panose="020B0400000000000000" pitchFamily="18" charset="-128"/>
                <a:cs typeface="Aharoni" panose="020B0604020202020204" pitchFamily="2" charset="-79"/>
              </a:rPr>
              <a:t>what gets measured and fed back</a:t>
            </a:r>
          </a:p>
          <a:p>
            <a:pPr algn="ctr"/>
            <a:r>
              <a:rPr lang="en-US" b="1" dirty="0">
                <a:solidFill>
                  <a:schemeClr val="tx1"/>
                </a:solidFill>
                <a:latin typeface="Book Antiqua" panose="02040602050305030304" pitchFamily="18" charset="0"/>
                <a:ea typeface="HGPMinchoE" panose="020B0400000000000000" pitchFamily="18" charset="-128"/>
                <a:cs typeface="Aharoni" panose="020B0604020202020204" pitchFamily="2" charset="-79"/>
              </a:rPr>
              <a:t>gets done well, what gets rewarded gets repeated”</a:t>
            </a:r>
          </a:p>
          <a:p>
            <a:pPr algn="ctr"/>
            <a:endParaRPr lang="en-US" b="1" dirty="0">
              <a:solidFill>
                <a:schemeClr val="tx1"/>
              </a:solidFill>
              <a:latin typeface="Book Antiqua" panose="02040602050305030304" pitchFamily="18" charset="0"/>
              <a:ea typeface="HGPMinchoE" panose="020B0400000000000000" pitchFamily="18" charset="-128"/>
              <a:cs typeface="Aharoni" panose="020B0604020202020204" pitchFamily="2" charset="-79"/>
            </a:endParaRPr>
          </a:p>
          <a:p>
            <a:pPr algn="ctr"/>
            <a:r>
              <a:rPr lang="en-US" b="1" dirty="0">
                <a:solidFill>
                  <a:schemeClr val="tx1"/>
                </a:solidFill>
                <a:latin typeface="Book Antiqua" panose="02040602050305030304" pitchFamily="18" charset="0"/>
                <a:ea typeface="HGPMinchoE" panose="020B0400000000000000" pitchFamily="18" charset="-128"/>
                <a:cs typeface="Aharoni" panose="020B0604020202020204" pitchFamily="2" charset="-79"/>
              </a:rPr>
              <a:t>John E. Jones III</a:t>
            </a:r>
          </a:p>
        </p:txBody>
      </p:sp>
    </p:spTree>
    <p:extLst>
      <p:ext uri="{BB962C8B-B14F-4D97-AF65-F5344CB8AC3E}">
        <p14:creationId xmlns:p14="http://schemas.microsoft.com/office/powerpoint/2010/main" val="355447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dirty="0"/>
          </a:p>
        </p:txBody>
      </p:sp>
      <p:sp>
        <p:nvSpPr>
          <p:cNvPr id="4" name="Text Placeholder 3"/>
          <p:cNvSpPr>
            <a:spLocks noGrp="1"/>
          </p:cNvSpPr>
          <p:nvPr>
            <p:ph type="body" idx="14"/>
          </p:nvPr>
        </p:nvSpPr>
        <p:spPr>
          <a:xfrm>
            <a:off x="715112" y="1994688"/>
            <a:ext cx="5263661" cy="2616101"/>
          </a:xfrm>
          <a:solidFill>
            <a:schemeClr val="bg2"/>
          </a:solidFill>
        </p:spPr>
        <p:txBody>
          <a:bodyPr/>
          <a:lstStyle/>
          <a:p>
            <a:pPr lvl="1" defTabSz="457200">
              <a:lnSpc>
                <a:spcPct val="100000"/>
              </a:lnSpc>
              <a:spcBef>
                <a:spcPts val="0"/>
              </a:spcBef>
              <a:buClrTx/>
            </a:pPr>
            <a:r>
              <a:rPr lang="en-US" sz="2800" dirty="0">
                <a:solidFill>
                  <a:srgbClr val="242021"/>
                </a:solidFill>
                <a:latin typeface="Arial"/>
              </a:rPr>
              <a:t>Partners role in monitoring performance, ensuring accountability and achieving outcomes</a:t>
            </a:r>
          </a:p>
          <a:p>
            <a:endParaRPr lang="en-US" dirty="0"/>
          </a:p>
        </p:txBody>
      </p:sp>
      <p:sp>
        <p:nvSpPr>
          <p:cNvPr id="6" name="Text Placeholder 5"/>
          <p:cNvSpPr>
            <a:spLocks noGrp="1"/>
          </p:cNvSpPr>
          <p:nvPr>
            <p:ph type="body" idx="1"/>
          </p:nvPr>
        </p:nvSpPr>
        <p:spPr>
          <a:xfrm>
            <a:off x="6738572" y="1966341"/>
            <a:ext cx="3357485" cy="664962"/>
          </a:xfrm>
        </p:spPr>
        <p:txBody>
          <a:bodyPr/>
          <a:lstStyle/>
          <a:p>
            <a:r>
              <a:rPr lang="en-US" dirty="0">
                <a:latin typeface="Arial" pitchFamily="34" charset="0"/>
                <a:cs typeface="Arial" pitchFamily="34" charset="0"/>
              </a:rPr>
              <a:t>Quality and Accountability</a:t>
            </a:r>
          </a:p>
        </p:txBody>
      </p:sp>
      <p:sp>
        <p:nvSpPr>
          <p:cNvPr id="8" name="Text Placeholder 7"/>
          <p:cNvSpPr>
            <a:spLocks noGrp="1"/>
          </p:cNvSpPr>
          <p:nvPr>
            <p:ph type="body" sz="quarter" idx="3"/>
          </p:nvPr>
        </p:nvSpPr>
        <p:spPr>
          <a:xfrm>
            <a:off x="7931936" y="2984710"/>
            <a:ext cx="3357485" cy="664962"/>
          </a:xfrm>
        </p:spPr>
        <p:txBody>
          <a:bodyPr>
            <a:normAutofit/>
          </a:bodyPr>
          <a:lstStyle/>
          <a:p>
            <a:r>
              <a:rPr lang="en-US" dirty="0">
                <a:latin typeface="Arial" pitchFamily="34" charset="0"/>
                <a:cs typeface="Arial" pitchFamily="34" charset="0"/>
              </a:rPr>
              <a:t>Document Outcomes</a:t>
            </a:r>
          </a:p>
        </p:txBody>
      </p:sp>
      <p:sp>
        <p:nvSpPr>
          <p:cNvPr id="10" name="Text Placeholder 9"/>
          <p:cNvSpPr>
            <a:spLocks noGrp="1"/>
          </p:cNvSpPr>
          <p:nvPr>
            <p:ph type="body" idx="16"/>
          </p:nvPr>
        </p:nvSpPr>
        <p:spPr>
          <a:xfrm>
            <a:off x="7008200" y="4300426"/>
            <a:ext cx="3357485" cy="664962"/>
          </a:xfrm>
        </p:spPr>
        <p:txBody>
          <a:bodyPr>
            <a:normAutofit/>
          </a:bodyPr>
          <a:lstStyle/>
          <a:p>
            <a:r>
              <a:rPr lang="en-US" dirty="0">
                <a:latin typeface="Arial" pitchFamily="34" charset="0"/>
                <a:cs typeface="Arial" pitchFamily="34" charset="0"/>
              </a:rPr>
              <a:t>Reach and Alignment</a:t>
            </a:r>
          </a:p>
        </p:txBody>
      </p:sp>
      <p:sp>
        <p:nvSpPr>
          <p:cNvPr id="15" name="Title 3">
            <a:extLst>
              <a:ext uri="{FF2B5EF4-FFF2-40B4-BE49-F238E27FC236}">
                <a16:creationId xmlns:a16="http://schemas.microsoft.com/office/drawing/2014/main" id="{6082C2B4-7EAB-4611-ABFC-2E8C5E72E6A3}"/>
              </a:ext>
            </a:extLst>
          </p:cNvPr>
          <p:cNvSpPr>
            <a:spLocks noGrp="1"/>
          </p:cNvSpPr>
          <p:nvPr>
            <p:ph type="title"/>
          </p:nvPr>
        </p:nvSpPr>
        <p:spPr>
          <a:xfrm>
            <a:off x="782419" y="233778"/>
            <a:ext cx="11515088" cy="786384"/>
          </a:xfrm>
        </p:spPr>
        <p:txBody>
          <a:bodyPr>
            <a:noAutofit/>
          </a:bodyPr>
          <a:lstStyle/>
          <a:p>
            <a:r>
              <a:rPr lang="en-US" sz="2800" dirty="0">
                <a:latin typeface="Arial" pitchFamily="34" charset="0"/>
                <a:cs typeface="Arial" pitchFamily="34" charset="0"/>
              </a:rPr>
              <a:t>Clarifying New or Revised Partnership Roles and Responsibilities in the New Structure</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pic>
        <p:nvPicPr>
          <p:cNvPr id="10244" name="Picture 4" descr="Image result for reacj and align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2916" y="4366846"/>
            <a:ext cx="1453013" cy="67407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789" y="1680443"/>
            <a:ext cx="1279281" cy="95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66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98362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23</a:t>
            </a:fld>
            <a:endParaRPr lang="en-US" dirty="0">
              <a:solidFill>
                <a:srgbClr val="2C5261"/>
              </a:solidFill>
            </a:endParaRPr>
          </a:p>
        </p:txBody>
      </p:sp>
      <p:sp>
        <p:nvSpPr>
          <p:cNvPr id="5" name="Title 3">
            <a:extLst>
              <a:ext uri="{FF2B5EF4-FFF2-40B4-BE49-F238E27FC236}">
                <a16:creationId xmlns:a16="http://schemas.microsoft.com/office/drawing/2014/main" id="{6082C2B4-7EAB-4611-ABFC-2E8C5E72E6A3}"/>
              </a:ext>
            </a:extLst>
          </p:cNvPr>
          <p:cNvSpPr>
            <a:spLocks noGrp="1"/>
          </p:cNvSpPr>
          <p:nvPr>
            <p:ph type="title"/>
          </p:nvPr>
        </p:nvSpPr>
        <p:spPr>
          <a:xfrm>
            <a:off x="668827" y="2320437"/>
            <a:ext cx="7935912" cy="1608138"/>
          </a:xfrm>
        </p:spPr>
        <p:txBody>
          <a:bodyPr>
            <a:noAutofit/>
          </a:bodyPr>
          <a:lstStyle/>
          <a:p>
            <a:r>
              <a:rPr lang="en-US" sz="4000" dirty="0">
                <a:solidFill>
                  <a:srgbClr val="C00000"/>
                </a:solidFill>
                <a:latin typeface="Arial" pitchFamily="34" charset="0"/>
                <a:cs typeface="Arial" pitchFamily="34" charset="0"/>
              </a:rPr>
              <a:t>Grantee Examples: </a:t>
            </a:r>
            <a:br>
              <a:rPr lang="en-US" sz="4000" dirty="0">
                <a:solidFill>
                  <a:srgbClr val="C00000"/>
                </a:solidFill>
                <a:latin typeface="Arial" pitchFamily="34" charset="0"/>
                <a:cs typeface="Arial" pitchFamily="34" charset="0"/>
              </a:rPr>
            </a:br>
            <a:r>
              <a:rPr lang="en-US" sz="4000" dirty="0">
                <a:solidFill>
                  <a:srgbClr val="C00000"/>
                </a:solidFill>
                <a:latin typeface="Arial" pitchFamily="34" charset="0"/>
                <a:cs typeface="Arial" pitchFamily="34" charset="0"/>
              </a:rPr>
              <a:t>Sustaining Our Partners</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38975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a:solidFill>
                  <a:srgbClr val="2C5261"/>
                </a:solidFill>
                <a:latin typeface="Calibri"/>
              </a:rPr>
              <a:pPr/>
              <a:t>24</a:t>
            </a:fld>
            <a:endParaRPr lang="en-US">
              <a:solidFill>
                <a:srgbClr val="2C5261"/>
              </a:solidFill>
              <a:latin typeface="Calibri"/>
            </a:endParaRPr>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normAutofit fontScale="90000"/>
          </a:bodyPr>
          <a:lstStyle/>
          <a:p>
            <a:br>
              <a:rPr lang="en-US" dirty="0"/>
            </a:br>
            <a:r>
              <a:rPr lang="en-US" dirty="0"/>
              <a:t> </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a:xfrm>
            <a:off x="4537276" y="2927351"/>
            <a:ext cx="3565687" cy="1905000"/>
          </a:xfrm>
        </p:spPr>
        <p:txBody>
          <a:bodyPr/>
          <a:lstStyle/>
          <a:p>
            <a:pPr>
              <a:spcAft>
                <a:spcPts val="600"/>
              </a:spcAft>
            </a:pPr>
            <a:r>
              <a:rPr lang="en-US" dirty="0"/>
              <a:t>Mason Bishop</a:t>
            </a:r>
          </a:p>
          <a:p>
            <a:pPr marL="6350" lvl="1" indent="-6350"/>
            <a:r>
              <a:rPr lang="en-US" b="1" dirty="0">
                <a:latin typeface="Arial" panose="020B0604020202020204" pitchFamily="34" charset="0"/>
                <a:cs typeface="Arial" panose="020B0604020202020204" pitchFamily="34" charset="0"/>
              </a:rPr>
              <a:t>Consortium Director</a:t>
            </a:r>
          </a:p>
        </p:txBody>
      </p:sp>
      <p:sp>
        <p:nvSpPr>
          <p:cNvPr id="7" name="Title 5"/>
          <p:cNvSpPr txBox="1">
            <a:spLocks/>
          </p:cNvSpPr>
          <p:nvPr/>
        </p:nvSpPr>
        <p:spPr>
          <a:xfrm>
            <a:off x="1871663" y="1184275"/>
            <a:ext cx="8496300" cy="1743076"/>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pPr>
              <a:defRPr/>
            </a:pPr>
            <a: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t>West Virginia Higher Education Policy Commission</a:t>
            </a:r>
            <a:b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br>
            <a:endPar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endParaRPr>
          </a:p>
        </p:txBody>
      </p:sp>
      <p:pic>
        <p:nvPicPr>
          <p:cNvPr id="3" name="Picture Placeholder 2" descr="A person wearing a suit and tie smiling at the camera&#10;&#10;Description automatically generated">
            <a:extLst>
              <a:ext uri="{FF2B5EF4-FFF2-40B4-BE49-F238E27FC236}">
                <a16:creationId xmlns:a16="http://schemas.microsoft.com/office/drawing/2014/main" id="{1DD8B960-3EAF-4B40-AC8F-068F31DC4AD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477" b="7477"/>
          <a:stretch>
            <a:fillRect/>
          </a:stretch>
        </p:blipFill>
        <p:spPr>
          <a:xfrm>
            <a:off x="1871673" y="2880264"/>
            <a:ext cx="2537143" cy="2174694"/>
          </a:xfrm>
        </p:spPr>
      </p:pic>
    </p:spTree>
    <p:extLst>
      <p:ext uri="{BB962C8B-B14F-4D97-AF65-F5344CB8AC3E}">
        <p14:creationId xmlns:p14="http://schemas.microsoft.com/office/powerpoint/2010/main" val="4128305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a:solidFill>
                  <a:srgbClr val="2C5261"/>
                </a:solidFill>
                <a:latin typeface="Calibri"/>
              </a:rPr>
              <a:pPr/>
              <a:t>25</a:t>
            </a:fld>
            <a:endParaRPr lang="en-US">
              <a:solidFill>
                <a:srgbClr val="2C5261"/>
              </a:solidFill>
              <a:latin typeface="Calibri"/>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dirty="0">
                <a:latin typeface="Arial" pitchFamily="34" charset="0"/>
                <a:cs typeface="Arial" pitchFamily="34" charset="0"/>
              </a:rPr>
              <a:t>How We Define Sustainability</a:t>
            </a:r>
          </a:p>
        </p:txBody>
      </p:sp>
      <p:sp>
        <p:nvSpPr>
          <p:cNvPr id="5" name="Content Placeholder 4"/>
          <p:cNvSpPr>
            <a:spLocks noGrp="1"/>
          </p:cNvSpPr>
          <p:nvPr>
            <p:ph idx="1"/>
          </p:nvPr>
        </p:nvSpPr>
        <p:spPr>
          <a:xfrm>
            <a:off x="750449" y="1400686"/>
            <a:ext cx="11095188" cy="5039517"/>
          </a:xfrm>
        </p:spPr>
        <p:txBody>
          <a:bodyPr>
            <a:normAutofit/>
          </a:bodyPr>
          <a:lstStyle/>
          <a:p>
            <a:r>
              <a:rPr lang="en-US" sz="2800" dirty="0">
                <a:solidFill>
                  <a:srgbClr val="242021"/>
                </a:solidFill>
                <a:latin typeface="Arial" pitchFamily="34" charset="0"/>
                <a:cs typeface="Arial" pitchFamily="34" charset="0"/>
              </a:rPr>
              <a:t>Programs, Policies, and Practices developed during the grant project that are incorporated into the ongoing business of the community college after the grant project ends.</a:t>
            </a:r>
          </a:p>
          <a:p>
            <a:endParaRPr lang="en-US" sz="2800" i="1" dirty="0">
              <a:solidFill>
                <a:srgbClr val="242021"/>
              </a:solidFill>
              <a:latin typeface="Arial" pitchFamily="34" charset="0"/>
              <a:cs typeface="Arial" pitchFamily="34" charset="0"/>
            </a:endParaRPr>
          </a:p>
          <a:p>
            <a:r>
              <a:rPr lang="en-US" sz="2800" dirty="0">
                <a:latin typeface="Arial" pitchFamily="34" charset="0"/>
                <a:cs typeface="Arial" pitchFamily="34" charset="0"/>
              </a:rPr>
              <a:t>Had immediate “buy-in” and constant communication with college leadership at each of the three community college partners—commitment to sustainability from the top.</a:t>
            </a:r>
          </a:p>
        </p:txBody>
      </p:sp>
    </p:spTree>
    <p:extLst>
      <p:ext uri="{BB962C8B-B14F-4D97-AF65-F5344CB8AC3E}">
        <p14:creationId xmlns:p14="http://schemas.microsoft.com/office/powerpoint/2010/main" val="142601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a:solidFill>
                  <a:srgbClr val="2C5261"/>
                </a:solidFill>
                <a:latin typeface="Calibri"/>
              </a:rPr>
              <a:pPr/>
              <a:t>26</a:t>
            </a:fld>
            <a:endParaRPr lang="en-US">
              <a:solidFill>
                <a:srgbClr val="2C5261"/>
              </a:solidFill>
              <a:latin typeface="Calibri"/>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Autofit/>
          </a:bodyPr>
          <a:lstStyle/>
          <a:p>
            <a:r>
              <a:rPr lang="en-US" dirty="0">
                <a:latin typeface="Arial" pitchFamily="34" charset="0"/>
                <a:cs typeface="Arial" pitchFamily="34" charset="0"/>
              </a:rPr>
              <a:t>Areas of Program We Plan on Sustaining</a:t>
            </a:r>
          </a:p>
        </p:txBody>
      </p:sp>
      <p:sp>
        <p:nvSpPr>
          <p:cNvPr id="5" name="Content Placeholder 4"/>
          <p:cNvSpPr>
            <a:spLocks noGrp="1"/>
          </p:cNvSpPr>
          <p:nvPr>
            <p:ph idx="1"/>
          </p:nvPr>
        </p:nvSpPr>
        <p:spPr/>
        <p:txBody>
          <a:bodyPr>
            <a:normAutofit/>
          </a:bodyPr>
          <a:lstStyle/>
          <a:p>
            <a:pPr marL="0" indent="0">
              <a:buNone/>
            </a:pPr>
            <a:r>
              <a:rPr lang="en-US" b="1" dirty="0">
                <a:solidFill>
                  <a:srgbClr val="242021"/>
                </a:solidFill>
                <a:latin typeface="Arial" pitchFamily="34" charset="0"/>
                <a:cs typeface="Arial" pitchFamily="34" charset="0"/>
              </a:rPr>
              <a:t>Areas that Will be Sustained:</a:t>
            </a:r>
          </a:p>
          <a:p>
            <a:r>
              <a:rPr lang="en-US" sz="2400" dirty="0">
                <a:solidFill>
                  <a:srgbClr val="242021"/>
                </a:solidFill>
                <a:latin typeface="Arial" pitchFamily="34" charset="0"/>
                <a:cs typeface="Arial" pitchFamily="34" charset="0"/>
              </a:rPr>
              <a:t>Each AP220 college is sustaining training programs.</a:t>
            </a:r>
          </a:p>
          <a:p>
            <a:pPr lvl="1"/>
            <a:r>
              <a:rPr lang="en-US" sz="2200" dirty="0">
                <a:solidFill>
                  <a:srgbClr val="242021"/>
                </a:solidFill>
                <a:latin typeface="Arial" pitchFamily="34" charset="0"/>
                <a:cs typeface="Arial" pitchFamily="34" charset="0"/>
              </a:rPr>
              <a:t>Mechanical systems/mechatronics, machining, welding, healthcare professions</a:t>
            </a:r>
          </a:p>
          <a:p>
            <a:r>
              <a:rPr lang="en-US" sz="2400" dirty="0">
                <a:solidFill>
                  <a:srgbClr val="242021"/>
                </a:solidFill>
                <a:latin typeface="Arial" pitchFamily="34" charset="0"/>
                <a:cs typeface="Arial" pitchFamily="34" charset="0"/>
              </a:rPr>
              <a:t>New industry-recognized credentialing: NIMS.</a:t>
            </a:r>
          </a:p>
          <a:p>
            <a:r>
              <a:rPr lang="en-US" sz="2400" dirty="0">
                <a:solidFill>
                  <a:srgbClr val="242021"/>
                </a:solidFill>
                <a:latin typeface="Arial" pitchFamily="34" charset="0"/>
                <a:cs typeface="Arial" pitchFamily="34" charset="0"/>
              </a:rPr>
              <a:t>Staff and faculty positions-bolstering workforce divisions.</a:t>
            </a:r>
          </a:p>
          <a:p>
            <a:r>
              <a:rPr lang="en-US" sz="2400" dirty="0">
                <a:solidFill>
                  <a:srgbClr val="242021"/>
                </a:solidFill>
                <a:latin typeface="Arial" pitchFamily="34" charset="0"/>
                <a:cs typeface="Arial" pitchFamily="34" charset="0"/>
              </a:rPr>
              <a:t>New employer partners and relationships.</a:t>
            </a:r>
          </a:p>
          <a:p>
            <a:r>
              <a:rPr lang="en-US" sz="2400" dirty="0">
                <a:solidFill>
                  <a:srgbClr val="242021"/>
                </a:solidFill>
                <a:latin typeface="Arial" pitchFamily="34" charset="0"/>
                <a:cs typeface="Arial" pitchFamily="34" charset="0"/>
              </a:rPr>
              <a:t>Cross-state college relationships-working together to address worker dislocation-case study: TAA/Verso.</a:t>
            </a:r>
          </a:p>
          <a:p>
            <a:r>
              <a:rPr lang="en-US" sz="2400" dirty="0">
                <a:solidFill>
                  <a:srgbClr val="242021"/>
                </a:solidFill>
                <a:latin typeface="Arial" pitchFamily="34" charset="0"/>
                <a:cs typeface="Arial" pitchFamily="34" charset="0"/>
              </a:rPr>
              <a:t>Equipment </a:t>
            </a:r>
            <a:r>
              <a:rPr lang="en-US" dirty="0">
                <a:solidFill>
                  <a:srgbClr val="242021"/>
                </a:solidFill>
                <a:latin typeface="Arial" pitchFamily="34" charset="0"/>
                <a:cs typeface="Arial" pitchFamily="34" charset="0"/>
              </a:rPr>
              <a:t>purchases and usage.</a:t>
            </a:r>
          </a:p>
          <a:p>
            <a:endParaRPr lang="en-US" dirty="0"/>
          </a:p>
        </p:txBody>
      </p:sp>
    </p:spTree>
    <p:extLst>
      <p:ext uri="{BB962C8B-B14F-4D97-AF65-F5344CB8AC3E}">
        <p14:creationId xmlns:p14="http://schemas.microsoft.com/office/powerpoint/2010/main" val="416958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a:solidFill>
                  <a:srgbClr val="2C5261"/>
                </a:solidFill>
                <a:latin typeface="Calibri"/>
              </a:rPr>
              <a:pPr/>
              <a:t>27</a:t>
            </a:fld>
            <a:endParaRPr lang="en-US">
              <a:solidFill>
                <a:srgbClr val="2C5261"/>
              </a:solidFill>
              <a:latin typeface="Calibri"/>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dirty="0">
                <a:latin typeface="Arial" pitchFamily="34" charset="0"/>
                <a:cs typeface="Arial" pitchFamily="34" charset="0"/>
              </a:rPr>
              <a:t>Our Partners </a:t>
            </a:r>
          </a:p>
        </p:txBody>
      </p:sp>
      <p:sp>
        <p:nvSpPr>
          <p:cNvPr id="6" name="Content Placeholder 5"/>
          <p:cNvSpPr>
            <a:spLocks noGrp="1"/>
          </p:cNvSpPr>
          <p:nvPr>
            <p:ph idx="1"/>
          </p:nvPr>
        </p:nvSpPr>
        <p:spPr>
          <a:xfrm>
            <a:off x="805875" y="1137450"/>
            <a:ext cx="11136743" cy="5388041"/>
          </a:xfrm>
        </p:spPr>
        <p:txBody>
          <a:bodyPr>
            <a:normAutofit fontScale="85000" lnSpcReduction="20000"/>
          </a:bodyPr>
          <a:lstStyle/>
          <a:p>
            <a:pPr marL="457200" indent="-457200">
              <a:buFont typeface="Arial" pitchFamily="34" charset="0"/>
              <a:buChar char="•"/>
            </a:pPr>
            <a:r>
              <a:rPr lang="en-US" sz="3100" b="1" dirty="0">
                <a:solidFill>
                  <a:srgbClr val="242021"/>
                </a:solidFill>
                <a:latin typeface="Arial" pitchFamily="34" charset="0"/>
                <a:cs typeface="Arial" pitchFamily="34" charset="0"/>
              </a:rPr>
              <a:t>AP220: </a:t>
            </a:r>
            <a:r>
              <a:rPr lang="en-US" sz="3100" b="1" dirty="0" err="1">
                <a:solidFill>
                  <a:srgbClr val="242021"/>
                </a:solidFill>
                <a:latin typeface="Arial" pitchFamily="34" charset="0"/>
                <a:cs typeface="Arial" pitchFamily="34" charset="0"/>
              </a:rPr>
              <a:t>Tri-state</a:t>
            </a:r>
            <a:r>
              <a:rPr lang="en-US" sz="3100" b="1" dirty="0">
                <a:solidFill>
                  <a:srgbClr val="242021"/>
                </a:solidFill>
                <a:latin typeface="Arial" pitchFamily="34" charset="0"/>
                <a:cs typeface="Arial" pitchFamily="34" charset="0"/>
              </a:rPr>
              <a:t> College Consortium</a:t>
            </a:r>
          </a:p>
          <a:p>
            <a:pPr marL="914400" lvl="1" indent="-457200">
              <a:buFont typeface="Wingdings" panose="05000000000000000000" pitchFamily="2" charset="2"/>
              <a:buChar char="ü"/>
            </a:pPr>
            <a:r>
              <a:rPr lang="en-US" sz="2600" dirty="0">
                <a:solidFill>
                  <a:srgbClr val="242021"/>
                </a:solidFill>
                <a:latin typeface="Arial" pitchFamily="34" charset="0"/>
                <a:cs typeface="Arial" pitchFamily="34" charset="0"/>
              </a:rPr>
              <a:t>Eastern WV Community and Technical College</a:t>
            </a:r>
          </a:p>
          <a:p>
            <a:pPr marL="914400" lvl="1" indent="-457200">
              <a:buFont typeface="Wingdings" panose="05000000000000000000" pitchFamily="2" charset="2"/>
              <a:buChar char="ü"/>
            </a:pPr>
            <a:r>
              <a:rPr lang="en-US" sz="2600" dirty="0">
                <a:solidFill>
                  <a:srgbClr val="242021"/>
                </a:solidFill>
                <a:latin typeface="Arial" pitchFamily="34" charset="0"/>
                <a:cs typeface="Arial" pitchFamily="34" charset="0"/>
              </a:rPr>
              <a:t>Allegany College of Maryland</a:t>
            </a:r>
          </a:p>
          <a:p>
            <a:pPr marL="914400" lvl="1" indent="-457200">
              <a:buFont typeface="Wingdings" panose="05000000000000000000" pitchFamily="2" charset="2"/>
              <a:buChar char="ü"/>
            </a:pPr>
            <a:r>
              <a:rPr lang="en-US" sz="2600" dirty="0">
                <a:solidFill>
                  <a:srgbClr val="242021"/>
                </a:solidFill>
                <a:latin typeface="Arial" pitchFamily="34" charset="0"/>
                <a:cs typeface="Arial" pitchFamily="34" charset="0"/>
              </a:rPr>
              <a:t>Dabney S. Lancaster Community College</a:t>
            </a:r>
          </a:p>
          <a:p>
            <a:pPr marL="457200" indent="-457200">
              <a:buFont typeface="Arial" pitchFamily="34" charset="0"/>
              <a:buChar char="•"/>
            </a:pPr>
            <a:endParaRPr lang="en-US" sz="1200" dirty="0">
              <a:solidFill>
                <a:srgbClr val="242021"/>
              </a:solidFill>
              <a:latin typeface="Arial" pitchFamily="34" charset="0"/>
              <a:cs typeface="Arial" pitchFamily="34" charset="0"/>
            </a:endParaRPr>
          </a:p>
          <a:p>
            <a:pPr marL="457200" indent="-457200">
              <a:buFont typeface="Arial" pitchFamily="34" charset="0"/>
              <a:buChar char="•"/>
            </a:pPr>
            <a:r>
              <a:rPr lang="en-US" sz="3100" b="1" dirty="0">
                <a:solidFill>
                  <a:srgbClr val="242021"/>
                </a:solidFill>
                <a:latin typeface="Arial" pitchFamily="34" charset="0"/>
                <a:cs typeface="Arial" pitchFamily="34" charset="0"/>
              </a:rPr>
              <a:t>Each college has enhanced its employer and community partnerships</a:t>
            </a:r>
          </a:p>
          <a:p>
            <a:pPr marL="914400" lvl="1" indent="-457200">
              <a:buFont typeface="Wingdings" panose="05000000000000000000" pitchFamily="2" charset="2"/>
              <a:buChar char="ü"/>
            </a:pPr>
            <a:r>
              <a:rPr lang="en-US" sz="2600" dirty="0">
                <a:solidFill>
                  <a:srgbClr val="242021"/>
                </a:solidFill>
                <a:latin typeface="Arial" pitchFamily="34" charset="0"/>
                <a:cs typeface="Arial" pitchFamily="34" charset="0"/>
              </a:rPr>
              <a:t>Eastern-Pilgrims Pride</a:t>
            </a:r>
          </a:p>
          <a:p>
            <a:pPr marL="914400" lvl="1" indent="-457200">
              <a:buFont typeface="Wingdings" panose="05000000000000000000" pitchFamily="2" charset="2"/>
              <a:buChar char="ü"/>
            </a:pPr>
            <a:r>
              <a:rPr lang="en-US" sz="2600" dirty="0">
                <a:solidFill>
                  <a:srgbClr val="242021"/>
                </a:solidFill>
                <a:latin typeface="Arial" pitchFamily="34" charset="0"/>
                <a:cs typeface="Arial" pitchFamily="34" charset="0"/>
              </a:rPr>
              <a:t>Allegany College of Maryland-Berry Plastics, Northrop Grumman, </a:t>
            </a:r>
            <a:r>
              <a:rPr lang="en-US" sz="2600" dirty="0" err="1">
                <a:solidFill>
                  <a:srgbClr val="242021"/>
                </a:solidFill>
                <a:latin typeface="Arial" pitchFamily="34" charset="0"/>
                <a:cs typeface="Arial" pitchFamily="34" charset="0"/>
              </a:rPr>
              <a:t>Beitzel</a:t>
            </a:r>
            <a:r>
              <a:rPr lang="en-US" sz="2600" dirty="0">
                <a:solidFill>
                  <a:srgbClr val="242021"/>
                </a:solidFill>
                <a:latin typeface="Arial" pitchFamily="34" charset="0"/>
                <a:cs typeface="Arial" pitchFamily="34" charset="0"/>
              </a:rPr>
              <a:t>, National Jet</a:t>
            </a:r>
          </a:p>
          <a:p>
            <a:pPr marL="914400" lvl="1" indent="-457200">
              <a:buFont typeface="Wingdings" panose="05000000000000000000" pitchFamily="2" charset="2"/>
              <a:buChar char="ü"/>
            </a:pPr>
            <a:r>
              <a:rPr lang="en-US" sz="2600" dirty="0">
                <a:solidFill>
                  <a:srgbClr val="242021"/>
                </a:solidFill>
                <a:latin typeface="Arial" pitchFamily="34" charset="0"/>
                <a:cs typeface="Arial" pitchFamily="34" charset="0"/>
              </a:rPr>
              <a:t>Dabney S. Lancaster Community College-Conducting monthly workshops at partner sites</a:t>
            </a:r>
          </a:p>
          <a:p>
            <a:pPr marL="914400" lvl="1" indent="-457200">
              <a:buFont typeface="Wingdings" panose="05000000000000000000" pitchFamily="2" charset="2"/>
              <a:buChar char="ü"/>
            </a:pPr>
            <a:endParaRPr lang="en-US" sz="3200" dirty="0">
              <a:solidFill>
                <a:srgbClr val="242021"/>
              </a:solidFill>
              <a:latin typeface="Arial" pitchFamily="34" charset="0"/>
              <a:cs typeface="Arial" pitchFamily="34" charset="0"/>
            </a:endParaRPr>
          </a:p>
          <a:p>
            <a:pPr marL="457200" indent="-457200">
              <a:buFont typeface="Arial" pitchFamily="34" charset="0"/>
              <a:buChar char="•"/>
            </a:pPr>
            <a:r>
              <a:rPr lang="en-US" sz="3100" b="1" dirty="0">
                <a:solidFill>
                  <a:srgbClr val="242021"/>
                </a:solidFill>
                <a:latin typeface="Arial" pitchFamily="34" charset="0"/>
                <a:cs typeface="Arial" pitchFamily="34" charset="0"/>
              </a:rPr>
              <a:t>Training pathways tied to employer needs</a:t>
            </a:r>
          </a:p>
          <a:p>
            <a:endParaRPr lang="en-US" dirty="0"/>
          </a:p>
        </p:txBody>
      </p:sp>
    </p:spTree>
    <p:extLst>
      <p:ext uri="{BB962C8B-B14F-4D97-AF65-F5344CB8AC3E}">
        <p14:creationId xmlns:p14="http://schemas.microsoft.com/office/powerpoint/2010/main" val="3965243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a:solidFill>
                  <a:srgbClr val="2C5261"/>
                </a:solidFill>
                <a:latin typeface="Calibri"/>
              </a:rPr>
              <a:pPr/>
              <a:t>28</a:t>
            </a:fld>
            <a:endParaRPr lang="en-US">
              <a:solidFill>
                <a:srgbClr val="2C5261"/>
              </a:solidFill>
              <a:latin typeface="Calibri"/>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805875" y="46208"/>
            <a:ext cx="11524670" cy="786384"/>
          </a:xfrm>
        </p:spPr>
        <p:txBody>
          <a:bodyPr>
            <a:noAutofit/>
          </a:bodyPr>
          <a:lstStyle/>
          <a:p>
            <a:r>
              <a:rPr lang="en-US" dirty="0">
                <a:latin typeface="Arial" pitchFamily="34" charset="0"/>
                <a:cs typeface="Arial" pitchFamily="34" charset="0"/>
              </a:rPr>
              <a:t>How our Partners are Included in Sustainability Planning</a:t>
            </a:r>
          </a:p>
        </p:txBody>
      </p:sp>
      <p:sp>
        <p:nvSpPr>
          <p:cNvPr id="6" name="Content Placeholder 5"/>
          <p:cNvSpPr>
            <a:spLocks noGrp="1"/>
          </p:cNvSpPr>
          <p:nvPr>
            <p:ph idx="1"/>
          </p:nvPr>
        </p:nvSpPr>
        <p:spPr>
          <a:xfrm>
            <a:off x="501068" y="1109740"/>
            <a:ext cx="11358423" cy="5623568"/>
          </a:xfrm>
        </p:spPr>
        <p:txBody>
          <a:bodyPr>
            <a:normAutofit/>
          </a:bodyPr>
          <a:lstStyle/>
          <a:p>
            <a:pPr marL="457200" indent="-457200">
              <a:lnSpc>
                <a:spcPct val="100000"/>
              </a:lnSpc>
              <a:buFont typeface="Arial" pitchFamily="34" charset="0"/>
              <a:buChar char="•"/>
            </a:pPr>
            <a:r>
              <a:rPr lang="en-US" dirty="0">
                <a:solidFill>
                  <a:srgbClr val="242021"/>
                </a:solidFill>
                <a:latin typeface="Arial" pitchFamily="34" charset="0"/>
                <a:cs typeface="Arial" pitchFamily="34" charset="0"/>
              </a:rPr>
              <a:t>Focused on sustainability </a:t>
            </a:r>
            <a:r>
              <a:rPr lang="en-US" u="sng" dirty="0">
                <a:solidFill>
                  <a:srgbClr val="242021"/>
                </a:solidFill>
                <a:latin typeface="Arial" pitchFamily="34" charset="0"/>
                <a:cs typeface="Arial" pitchFamily="34" charset="0"/>
              </a:rPr>
              <a:t>as a consortium</a:t>
            </a:r>
            <a:r>
              <a:rPr lang="en-US" dirty="0">
                <a:solidFill>
                  <a:srgbClr val="242021"/>
                </a:solidFill>
                <a:latin typeface="Arial" pitchFamily="34" charset="0"/>
                <a:cs typeface="Arial" pitchFamily="34" charset="0"/>
              </a:rPr>
              <a:t> from early in the project.</a:t>
            </a:r>
          </a:p>
          <a:p>
            <a:pPr marL="0" indent="0" algn="just">
              <a:lnSpc>
                <a:spcPct val="100000"/>
              </a:lnSpc>
              <a:buNone/>
            </a:pPr>
            <a:endParaRPr lang="en-US" dirty="0">
              <a:solidFill>
                <a:srgbClr val="242021"/>
              </a:solidFill>
              <a:latin typeface="Arial" pitchFamily="34" charset="0"/>
              <a:cs typeface="Arial" pitchFamily="34" charset="0"/>
            </a:endParaRPr>
          </a:p>
          <a:p>
            <a:pPr marL="457200" indent="-457200" algn="just">
              <a:lnSpc>
                <a:spcPct val="100000"/>
              </a:lnSpc>
              <a:spcBef>
                <a:spcPts val="0"/>
              </a:spcBef>
              <a:buFont typeface="Arial" pitchFamily="34" charset="0"/>
              <a:buChar char="•"/>
            </a:pPr>
            <a:r>
              <a:rPr lang="en-US" dirty="0">
                <a:solidFill>
                  <a:srgbClr val="242021"/>
                </a:solidFill>
                <a:latin typeface="Arial" pitchFamily="34" charset="0"/>
                <a:cs typeface="Arial" pitchFamily="34" charset="0"/>
              </a:rPr>
              <a:t>Defined what sustainability is so all on same page.</a:t>
            </a:r>
          </a:p>
          <a:p>
            <a:pPr marL="0" indent="0" algn="just">
              <a:lnSpc>
                <a:spcPct val="120000"/>
              </a:lnSpc>
              <a:spcBef>
                <a:spcPts val="0"/>
              </a:spcBef>
              <a:buNone/>
            </a:pPr>
            <a:endParaRPr lang="en-US" dirty="0">
              <a:solidFill>
                <a:srgbClr val="242021"/>
              </a:solidFill>
              <a:latin typeface="Arial" pitchFamily="34" charset="0"/>
              <a:cs typeface="Arial" pitchFamily="34" charset="0"/>
            </a:endParaRPr>
          </a:p>
          <a:p>
            <a:pPr marL="457200" indent="-457200">
              <a:lnSpc>
                <a:spcPct val="120000"/>
              </a:lnSpc>
              <a:spcBef>
                <a:spcPts val="0"/>
              </a:spcBef>
              <a:buFont typeface="Arial" pitchFamily="34" charset="0"/>
              <a:buChar char="•"/>
            </a:pPr>
            <a:r>
              <a:rPr lang="en-US" dirty="0">
                <a:solidFill>
                  <a:srgbClr val="242021"/>
                </a:solidFill>
                <a:latin typeface="Arial" pitchFamily="34" charset="0"/>
                <a:cs typeface="Arial" pitchFamily="34" charset="0"/>
              </a:rPr>
              <a:t>Aligned training specifically to skill needs by employers so pathways and courses have long-term viability.</a:t>
            </a:r>
          </a:p>
          <a:p>
            <a:pPr marL="457200" indent="-457200" algn="just">
              <a:lnSpc>
                <a:spcPct val="120000"/>
              </a:lnSpc>
              <a:spcBef>
                <a:spcPts val="0"/>
              </a:spcBef>
              <a:buFont typeface="Arial" pitchFamily="34" charset="0"/>
              <a:buChar char="•"/>
            </a:pPr>
            <a:endParaRPr lang="en-US" dirty="0">
              <a:solidFill>
                <a:srgbClr val="242021"/>
              </a:solidFill>
              <a:latin typeface="Arial" pitchFamily="34" charset="0"/>
              <a:cs typeface="Arial" pitchFamily="34" charset="0"/>
            </a:endParaRPr>
          </a:p>
          <a:p>
            <a:pPr marL="457200" indent="-457200">
              <a:lnSpc>
                <a:spcPct val="110000"/>
              </a:lnSpc>
              <a:spcBef>
                <a:spcPts val="0"/>
              </a:spcBef>
              <a:buFont typeface="Arial" pitchFamily="34" charset="0"/>
              <a:buChar char="•"/>
            </a:pPr>
            <a:r>
              <a:rPr lang="en-US" dirty="0">
                <a:solidFill>
                  <a:srgbClr val="242021"/>
                </a:solidFill>
                <a:latin typeface="Arial" pitchFamily="34" charset="0"/>
                <a:cs typeface="Arial" pitchFamily="34" charset="0"/>
              </a:rPr>
              <a:t>Regional economic and workforce development approach—opened channels to communication and services collaboration between higher education, workforce development, and economic development organizations</a:t>
            </a:r>
          </a:p>
          <a:p>
            <a:endParaRPr lang="en-US" dirty="0"/>
          </a:p>
        </p:txBody>
      </p:sp>
    </p:spTree>
    <p:extLst>
      <p:ext uri="{BB962C8B-B14F-4D97-AF65-F5344CB8AC3E}">
        <p14:creationId xmlns:p14="http://schemas.microsoft.com/office/powerpoint/2010/main" val="3701770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a:solidFill>
                  <a:srgbClr val="2C5261"/>
                </a:solidFill>
              </a:rPr>
              <a:pPr/>
              <a:t>29</a:t>
            </a:fld>
            <a:endParaRPr lang="en-US">
              <a:solidFill>
                <a:srgbClr val="2C5261"/>
              </a:solidFill>
            </a:endParaRPr>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normAutofit fontScale="90000"/>
          </a:bodyPr>
          <a:lstStyle/>
          <a:p>
            <a:br>
              <a:rPr lang="en-US" dirty="0"/>
            </a:br>
            <a:r>
              <a:rPr lang="en-US" dirty="0"/>
              <a:t> </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a:xfrm>
            <a:off x="3886210" y="2927351"/>
            <a:ext cx="4216753" cy="1905000"/>
          </a:xfrm>
        </p:spPr>
        <p:txBody>
          <a:bodyPr/>
          <a:lstStyle/>
          <a:p>
            <a:pPr algn="ctr">
              <a:spcAft>
                <a:spcPts val="600"/>
              </a:spcAft>
            </a:pPr>
            <a:r>
              <a:rPr lang="en-US" dirty="0"/>
              <a:t>Greg </a:t>
            </a:r>
            <a:r>
              <a:rPr lang="en-US" dirty="0" err="1"/>
              <a:t>Goloborodko</a:t>
            </a:r>
            <a:endParaRPr lang="en-US" dirty="0"/>
          </a:p>
          <a:p>
            <a:pPr marL="6350" lvl="1" indent="-6350" algn="ctr">
              <a:buClr>
                <a:srgbClr val="005A7C"/>
              </a:buClr>
            </a:pPr>
            <a:r>
              <a:rPr lang="en-US" b="1" dirty="0">
                <a:solidFill>
                  <a:srgbClr val="F3F4F4">
                    <a:lumMod val="25000"/>
                  </a:srgbClr>
                </a:solidFill>
                <a:latin typeface="Arial" panose="020B0604020202020204" pitchFamily="34" charset="0"/>
                <a:cs typeface="Arial" panose="020B0604020202020204" pitchFamily="34" charset="0"/>
              </a:rPr>
              <a:t>Sr. Project Manager</a:t>
            </a:r>
          </a:p>
          <a:p>
            <a:pPr algn="ctr"/>
            <a:endParaRPr lang="en-US" dirty="0"/>
          </a:p>
        </p:txBody>
      </p:sp>
      <p:sp>
        <p:nvSpPr>
          <p:cNvPr id="7" name="Title 5"/>
          <p:cNvSpPr txBox="1">
            <a:spLocks/>
          </p:cNvSpPr>
          <p:nvPr/>
        </p:nvSpPr>
        <p:spPr>
          <a:xfrm>
            <a:off x="1275919" y="1004165"/>
            <a:ext cx="8496300" cy="174307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pPr>
              <a:defRPr/>
            </a:pPr>
            <a:r>
              <a:rPr dirty="0" err="1">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t>Worksystems</a:t>
            </a:r>
            <a:r>
              <a:rPr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t>, Inc.</a:t>
            </a:r>
            <a:br>
              <a:rPr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br>
            <a:endParaRPr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endParaRPr>
          </a:p>
        </p:txBody>
      </p:sp>
      <p:pic>
        <p:nvPicPr>
          <p:cNvPr id="3" name="Picture Placeholder 2">
            <a:extLst>
              <a:ext uri="{FF2B5EF4-FFF2-40B4-BE49-F238E27FC236}">
                <a16:creationId xmlns:a16="http://schemas.microsoft.com/office/drawing/2014/main" id="{1DD8B960-3EAF-4B40-AC8F-068F31DC4A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64466" y="2381101"/>
            <a:ext cx="1953238" cy="2997499"/>
          </a:xfrm>
          <a:prstGeom prst="round2DiagRect">
            <a:avLst>
              <a:gd name="adj1" fmla="val 11823"/>
              <a:gd name="adj2" fmla="val 0"/>
            </a:avLst>
          </a:prstGeom>
        </p:spPr>
      </p:pic>
    </p:spTree>
    <p:extLst>
      <p:ext uri="{BB962C8B-B14F-4D97-AF65-F5344CB8AC3E}">
        <p14:creationId xmlns:p14="http://schemas.microsoft.com/office/powerpoint/2010/main" val="235466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586" y="2218729"/>
            <a:ext cx="2329777" cy="242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771293" y="2355210"/>
            <a:ext cx="5576474" cy="2133292"/>
          </a:xfrm>
        </p:spPr>
        <p:txBody>
          <a:bodyPr/>
          <a:lstStyle/>
          <a:p>
            <a:pPr>
              <a:spcAft>
                <a:spcPts val="600"/>
              </a:spcAft>
            </a:pPr>
            <a:r>
              <a:rPr lang="en-US" dirty="0"/>
              <a:t>   </a:t>
            </a:r>
            <a:r>
              <a:rPr lang="en-US" dirty="0">
                <a:latin typeface="Arial" pitchFamily="34" charset="0"/>
                <a:cs typeface="Arial" pitchFamily="34" charset="0"/>
              </a:rPr>
              <a:t>Gregory Scheib</a:t>
            </a:r>
          </a:p>
          <a:p>
            <a:pPr lvl="1">
              <a:lnSpc>
                <a:spcPct val="100000"/>
              </a:lnSpc>
              <a:spcBef>
                <a:spcPts val="0"/>
              </a:spcBef>
            </a:pPr>
            <a:r>
              <a:rPr lang="en-US" b="1" i="0" dirty="0">
                <a:latin typeface="Arial" pitchFamily="34" charset="0"/>
                <a:cs typeface="Arial" pitchFamily="34" charset="0"/>
              </a:rPr>
              <a:t>Workforce Analyst</a:t>
            </a:r>
          </a:p>
          <a:p>
            <a:pPr lvl="1">
              <a:lnSpc>
                <a:spcPct val="100000"/>
              </a:lnSpc>
              <a:spcBef>
                <a:spcPts val="0"/>
              </a:spcBef>
            </a:pPr>
            <a:r>
              <a:rPr lang="en-US" i="0" dirty="0">
                <a:latin typeface="Arial" pitchFamily="34" charset="0"/>
                <a:cs typeface="Arial" pitchFamily="34" charset="0"/>
              </a:rPr>
              <a:t>U.S. Department of Labor, </a:t>
            </a:r>
          </a:p>
          <a:p>
            <a:pPr lvl="1">
              <a:lnSpc>
                <a:spcPct val="100000"/>
              </a:lnSpc>
              <a:spcBef>
                <a:spcPts val="0"/>
              </a:spcBef>
            </a:pPr>
            <a:r>
              <a:rPr lang="en-US" i="0" dirty="0">
                <a:latin typeface="Arial" pitchFamily="34" charset="0"/>
                <a:cs typeface="Arial" pitchFamily="34" charset="0"/>
              </a:rPr>
              <a:t>Division of Strategic Investments,</a:t>
            </a:r>
          </a:p>
          <a:p>
            <a:pPr lvl="1">
              <a:lnSpc>
                <a:spcPct val="100000"/>
              </a:lnSpc>
              <a:spcBef>
                <a:spcPts val="0"/>
              </a:spcBef>
            </a:pPr>
            <a:r>
              <a:rPr lang="en-US" i="0" dirty="0">
                <a:latin typeface="Arial" pitchFamily="34" charset="0"/>
                <a:cs typeface="Arial" pitchFamily="34" charset="0"/>
              </a:rPr>
              <a:t>Employment &amp; Training Administration</a:t>
            </a:r>
          </a:p>
          <a:p>
            <a:pPr lvl="1">
              <a:lnSpc>
                <a:spcPct val="100000"/>
              </a:lnSpc>
              <a:spcBef>
                <a:spcPts val="0"/>
              </a:spcBef>
            </a:pPr>
            <a:endParaRPr lang="en-US" i="0" dirty="0">
              <a:latin typeface="Arial" pitchFamily="34" charset="0"/>
              <a:cs typeface="Arial" pitchFamily="34" charset="0"/>
            </a:endParaRPr>
          </a:p>
        </p:txBody>
      </p:sp>
    </p:spTree>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solidFill>
                  <a:srgbClr val="2C5261"/>
                </a:solidFill>
              </a:rPr>
              <a:pPr/>
              <a:t>30</a:t>
            </a:fld>
            <a:endParaRPr lang="en-US">
              <a:solidFill>
                <a:srgbClr val="2C5261"/>
              </a:solidFill>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711200" y="228600"/>
            <a:ext cx="11379200" cy="786384"/>
          </a:xfrm>
        </p:spPr>
        <p:txBody>
          <a:bodyPr>
            <a:normAutofit fontScale="90000"/>
          </a:bodyPr>
          <a:lstStyle/>
          <a:p>
            <a:br>
              <a:rPr lang="en-US" dirty="0"/>
            </a:br>
            <a:endParaRPr lang="en-US" dirty="0"/>
          </a:p>
        </p:txBody>
      </p:sp>
      <p:sp>
        <p:nvSpPr>
          <p:cNvPr id="5" name="TextBox 4">
            <a:extLst>
              <a:ext uri="{FF2B5EF4-FFF2-40B4-BE49-F238E27FC236}">
                <a16:creationId xmlns:a16="http://schemas.microsoft.com/office/drawing/2014/main" id="{4DEC0E43-4B4E-CD47-ADC0-656B1A747C7F}"/>
              </a:ext>
            </a:extLst>
          </p:cNvPr>
          <p:cNvSpPr txBox="1"/>
          <p:nvPr/>
        </p:nvSpPr>
        <p:spPr>
          <a:xfrm>
            <a:off x="711200" y="1058388"/>
            <a:ext cx="10972800" cy="5663089"/>
          </a:xfrm>
          <a:prstGeom prst="rect">
            <a:avLst/>
          </a:prstGeom>
          <a:noFill/>
        </p:spPr>
        <p:txBody>
          <a:bodyPr wrap="square" rtlCol="0">
            <a:spAutoFit/>
          </a:bodyPr>
          <a:lstStyle/>
          <a:p>
            <a:pPr marL="457200" indent="-457200">
              <a:buFont typeface="Arial" pitchFamily="34" charset="0"/>
              <a:buChar char="•"/>
            </a:pPr>
            <a:r>
              <a:rPr lang="en-US" sz="2600" dirty="0">
                <a:solidFill>
                  <a:srgbClr val="242021"/>
                </a:solidFill>
                <a:latin typeface="Arial" pitchFamily="34" charset="0"/>
                <a:cs typeface="Arial" pitchFamily="34" charset="0"/>
              </a:rPr>
              <a:t>We are still trying to determine what elements around America’s Promise can be supported and expanded</a:t>
            </a:r>
            <a:r>
              <a:rPr lang="en-US" sz="2600" dirty="0">
                <a:solidFill>
                  <a:srgbClr val="242021"/>
                </a:solidFill>
                <a:latin typeface="Arial" pitchFamily="34" charset="0"/>
                <a:cs typeface="Arial" pitchFamily="34" charset="0"/>
                <a:sym typeface="Wingdings" pitchFamily="2" charset="2"/>
              </a:rPr>
              <a:t> (i.e. – career coaching, training assistance, employment placement, housing supports, support services, and more)</a:t>
            </a:r>
            <a:endParaRPr lang="en-US" sz="2600" dirty="0">
              <a:solidFill>
                <a:srgbClr val="242021"/>
              </a:solidFill>
              <a:latin typeface="Arial" pitchFamily="34" charset="0"/>
              <a:cs typeface="Arial" pitchFamily="34" charset="0"/>
            </a:endParaRPr>
          </a:p>
          <a:p>
            <a:pPr marL="457200" indent="-457200">
              <a:buFont typeface="Arial" pitchFamily="34" charset="0"/>
              <a:buChar char="•"/>
            </a:pPr>
            <a:endParaRPr lang="en-US" sz="2600" dirty="0">
              <a:solidFill>
                <a:srgbClr val="242021"/>
              </a:solidFill>
              <a:latin typeface="Arial" pitchFamily="34" charset="0"/>
              <a:cs typeface="Arial" pitchFamily="34" charset="0"/>
            </a:endParaRPr>
          </a:p>
          <a:p>
            <a:pPr marL="457200" indent="-457200">
              <a:buFont typeface="Arial" pitchFamily="34" charset="0"/>
              <a:buChar char="•"/>
            </a:pPr>
            <a:r>
              <a:rPr lang="en-US" sz="2600" dirty="0">
                <a:solidFill>
                  <a:srgbClr val="242021"/>
                </a:solidFill>
                <a:latin typeface="Arial" pitchFamily="34" charset="0"/>
                <a:cs typeface="Arial" pitchFamily="34" charset="0"/>
              </a:rPr>
              <a:t>Incumbent worker programs will continue, however, funding will be provided by the hospitals that intend on keeping those elements in-tact.</a:t>
            </a:r>
          </a:p>
          <a:p>
            <a:pPr marL="457200" indent="-457200">
              <a:buFont typeface="Arial" pitchFamily="34" charset="0"/>
              <a:buChar char="•"/>
            </a:pPr>
            <a:endParaRPr lang="en-US" sz="2600" dirty="0">
              <a:solidFill>
                <a:srgbClr val="242021"/>
              </a:solidFill>
              <a:latin typeface="Arial" pitchFamily="34" charset="0"/>
              <a:cs typeface="Arial" pitchFamily="34" charset="0"/>
            </a:endParaRPr>
          </a:p>
          <a:p>
            <a:pPr marL="457200" indent="-457200">
              <a:buFont typeface="Arial" pitchFamily="34" charset="0"/>
              <a:buChar char="•"/>
            </a:pPr>
            <a:r>
              <a:rPr lang="en-US" sz="2600" dirty="0">
                <a:solidFill>
                  <a:srgbClr val="242021"/>
                </a:solidFill>
                <a:latin typeface="Arial" pitchFamily="34" charset="0"/>
                <a:cs typeface="Arial" pitchFamily="34" charset="0"/>
              </a:rPr>
              <a:t>Ideally, backfill recruitment would still take place out of the </a:t>
            </a:r>
            <a:r>
              <a:rPr lang="en-US" sz="2600" dirty="0" err="1">
                <a:solidFill>
                  <a:srgbClr val="242021"/>
                </a:solidFill>
                <a:latin typeface="Arial" pitchFamily="34" charset="0"/>
                <a:cs typeface="Arial" pitchFamily="34" charset="0"/>
              </a:rPr>
              <a:t>WorkSource</a:t>
            </a:r>
            <a:r>
              <a:rPr lang="en-US" sz="2600" dirty="0">
                <a:solidFill>
                  <a:srgbClr val="242021"/>
                </a:solidFill>
                <a:latin typeface="Arial" pitchFamily="34" charset="0"/>
                <a:cs typeface="Arial" pitchFamily="34" charset="0"/>
              </a:rPr>
              <a:t> system (public entity to support job seekers in the state of Oregon), but we’re still working out the logistics with our healthcare partners around how this would work.</a:t>
            </a:r>
          </a:p>
          <a:p>
            <a:endParaRPr lang="en-US" sz="2400" dirty="0">
              <a:solidFill>
                <a:srgbClr val="242021"/>
              </a:solidFill>
            </a:endParaRPr>
          </a:p>
        </p:txBody>
      </p:sp>
      <p:sp>
        <p:nvSpPr>
          <p:cNvPr id="2" name="Rectangle 1"/>
          <p:cNvSpPr/>
          <p:nvPr/>
        </p:nvSpPr>
        <p:spPr>
          <a:xfrm>
            <a:off x="914400" y="115390"/>
            <a:ext cx="9448800" cy="584775"/>
          </a:xfrm>
          <a:prstGeom prst="rect">
            <a:avLst/>
          </a:prstGeom>
        </p:spPr>
        <p:txBody>
          <a:bodyPr wrap="square">
            <a:spAutoFit/>
          </a:bodyPr>
          <a:lstStyle/>
          <a:p>
            <a:r>
              <a:rPr lang="en-US" sz="3200" b="1" dirty="0">
                <a:solidFill>
                  <a:srgbClr val="2C5261"/>
                </a:solidFill>
                <a:latin typeface="Arial" pitchFamily="34" charset="0"/>
                <a:ea typeface="+mj-ea"/>
                <a:cs typeface="Arial" pitchFamily="34" charset="0"/>
              </a:rPr>
              <a:t>Areas of Program We Plan on Sustaining</a:t>
            </a:r>
            <a:endParaRPr lang="en-US" dirty="0"/>
          </a:p>
        </p:txBody>
      </p:sp>
    </p:spTree>
    <p:extLst>
      <p:ext uri="{BB962C8B-B14F-4D97-AF65-F5344CB8AC3E}">
        <p14:creationId xmlns:p14="http://schemas.microsoft.com/office/powerpoint/2010/main" val="1234504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solidFill>
                  <a:srgbClr val="2C5261"/>
                </a:solidFill>
              </a:rPr>
              <a:pPr/>
              <a:t>31</a:t>
            </a:fld>
            <a:endParaRPr lang="en-US">
              <a:solidFill>
                <a:srgbClr val="2C5261"/>
              </a:solidFill>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dirty="0">
                <a:solidFill>
                  <a:schemeClr val="tx2">
                    <a:lumMod val="90000"/>
                    <a:lumOff val="10000"/>
                  </a:schemeClr>
                </a:solidFill>
                <a:latin typeface="Arial" pitchFamily="34" charset="0"/>
                <a:cs typeface="Arial" pitchFamily="34" charset="0"/>
              </a:rPr>
              <a:t>Our Partners</a:t>
            </a:r>
            <a:r>
              <a:rPr lang="en-US" b="0" dirty="0">
                <a:solidFill>
                  <a:schemeClr val="tx2">
                    <a:lumMod val="90000"/>
                    <a:lumOff val="10000"/>
                  </a:schemeClr>
                </a:solidFill>
                <a:latin typeface="Arial" pitchFamily="34" charset="0"/>
                <a:cs typeface="Arial" pitchFamily="34" charset="0"/>
              </a:rPr>
              <a:t> </a:t>
            </a:r>
          </a:p>
        </p:txBody>
      </p:sp>
      <p:sp>
        <p:nvSpPr>
          <p:cNvPr id="5" name="TextBox 4"/>
          <p:cNvSpPr txBox="1"/>
          <p:nvPr/>
        </p:nvSpPr>
        <p:spPr>
          <a:xfrm>
            <a:off x="544945" y="1035655"/>
            <a:ext cx="11425382" cy="5262979"/>
          </a:xfrm>
          <a:prstGeom prst="rect">
            <a:avLst/>
          </a:prstGeom>
          <a:noFill/>
        </p:spPr>
        <p:txBody>
          <a:bodyPr wrap="square" rtlCol="0">
            <a:spAutoFit/>
          </a:bodyPr>
          <a:lstStyle/>
          <a:p>
            <a:pPr marL="457200" indent="-457200">
              <a:buFont typeface="Arial" pitchFamily="34" charset="0"/>
              <a:buChar char="•"/>
            </a:pPr>
            <a:r>
              <a:rPr lang="en-US" sz="2400" dirty="0">
                <a:solidFill>
                  <a:srgbClr val="242021"/>
                </a:solidFill>
                <a:latin typeface="Arial" pitchFamily="34" charset="0"/>
                <a:cs typeface="Arial" pitchFamily="34" charset="0"/>
              </a:rPr>
              <a:t>OHSU, Providence Health, Legacy Health, Kaiser Permanente, Peace Health (SW Wash).</a:t>
            </a:r>
          </a:p>
          <a:p>
            <a:pPr marL="457200" indent="-457200">
              <a:buFont typeface="Arial" pitchFamily="34" charset="0"/>
              <a:buChar char="•"/>
            </a:pPr>
            <a:endParaRPr lang="en-US" sz="2400" dirty="0">
              <a:solidFill>
                <a:srgbClr val="242021"/>
              </a:solidFill>
              <a:latin typeface="Arial" pitchFamily="34" charset="0"/>
              <a:cs typeface="Arial" pitchFamily="34" charset="0"/>
            </a:endParaRPr>
          </a:p>
          <a:p>
            <a:pPr marL="457200" indent="-457200">
              <a:buFont typeface="Arial" pitchFamily="34" charset="0"/>
              <a:buChar char="•"/>
            </a:pPr>
            <a:r>
              <a:rPr lang="en-US" sz="2400" dirty="0">
                <a:solidFill>
                  <a:srgbClr val="242021"/>
                </a:solidFill>
                <a:latin typeface="Arial" pitchFamily="34" charset="0"/>
                <a:cs typeface="Arial" pitchFamily="34" charset="0"/>
              </a:rPr>
              <a:t>Our partners have already fulfilled their grant requirements and expectations;</a:t>
            </a:r>
          </a:p>
          <a:p>
            <a:pPr marL="914400" lvl="1" indent="-457200">
              <a:buFont typeface="Courier New" pitchFamily="49" charset="0"/>
              <a:buChar char="o"/>
            </a:pPr>
            <a:r>
              <a:rPr lang="en-US" sz="2400" dirty="0">
                <a:solidFill>
                  <a:srgbClr val="242021"/>
                </a:solidFill>
                <a:latin typeface="Arial" pitchFamily="34" charset="0"/>
                <a:cs typeface="Arial" pitchFamily="34" charset="0"/>
              </a:rPr>
              <a:t>Have expanded the programs in-house (training and professional development);</a:t>
            </a:r>
          </a:p>
          <a:p>
            <a:pPr marL="914400" lvl="1" indent="-457200">
              <a:buFont typeface="Courier New" pitchFamily="49" charset="0"/>
              <a:buChar char="o"/>
            </a:pPr>
            <a:r>
              <a:rPr lang="en-US" sz="2400" dirty="0">
                <a:solidFill>
                  <a:srgbClr val="242021"/>
                </a:solidFill>
                <a:latin typeface="Arial" pitchFamily="34" charset="0"/>
                <a:cs typeface="Arial" pitchFamily="34" charset="0"/>
              </a:rPr>
              <a:t>Have invested their own training funds to support incumbent worker efforts;</a:t>
            </a:r>
          </a:p>
          <a:p>
            <a:pPr marL="914400" lvl="1" indent="-457200">
              <a:buFont typeface="Courier New" pitchFamily="49" charset="0"/>
              <a:buChar char="o"/>
            </a:pPr>
            <a:r>
              <a:rPr lang="en-US" sz="2400" dirty="0">
                <a:solidFill>
                  <a:srgbClr val="242021"/>
                </a:solidFill>
                <a:latin typeface="Arial" pitchFamily="34" charset="0"/>
                <a:cs typeface="Arial" pitchFamily="34" charset="0"/>
              </a:rPr>
              <a:t>Have applied and secured additional funding for sustainability efforts with input and guidance from WSI and our community partners utilizing the “stronger together” approach of collaborative funding and program delivery model.</a:t>
            </a:r>
          </a:p>
          <a:p>
            <a:pPr marL="914400" lvl="1" indent="-457200">
              <a:buFont typeface="Courier New" pitchFamily="49" charset="0"/>
              <a:buChar char="o"/>
            </a:pPr>
            <a:endParaRPr lang="en-US" sz="2400" dirty="0">
              <a:solidFill>
                <a:srgbClr val="242021"/>
              </a:solidFill>
              <a:latin typeface="Arial" pitchFamily="34" charset="0"/>
              <a:cs typeface="Arial" pitchFamily="34" charset="0"/>
            </a:endParaRPr>
          </a:p>
          <a:p>
            <a:pPr marL="342900" indent="-342900">
              <a:buFont typeface="Arial" pitchFamily="34" charset="0"/>
              <a:buChar char="•"/>
            </a:pPr>
            <a:r>
              <a:rPr lang="en-US" sz="2400" dirty="0">
                <a:solidFill>
                  <a:srgbClr val="242021"/>
                </a:solidFill>
                <a:latin typeface="Arial" pitchFamily="34" charset="0"/>
                <a:cs typeface="Arial" pitchFamily="34" charset="0"/>
              </a:rPr>
              <a:t>When the grant ends our partners will continue their programming and support their workers</a:t>
            </a:r>
          </a:p>
        </p:txBody>
      </p:sp>
    </p:spTree>
    <p:extLst>
      <p:ext uri="{BB962C8B-B14F-4D97-AF65-F5344CB8AC3E}">
        <p14:creationId xmlns:p14="http://schemas.microsoft.com/office/powerpoint/2010/main" val="1318716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solidFill>
                  <a:srgbClr val="2C5261"/>
                </a:solidFill>
              </a:rPr>
              <a:pPr/>
              <a:t>32</a:t>
            </a:fld>
            <a:endParaRPr lang="en-US">
              <a:solidFill>
                <a:srgbClr val="2C5261"/>
              </a:solidFill>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711200" y="228600"/>
            <a:ext cx="11379200" cy="786384"/>
          </a:xfrm>
        </p:spPr>
        <p:txBody>
          <a:bodyPr>
            <a:normAutofit fontScale="90000"/>
          </a:bodyPr>
          <a:lstStyle/>
          <a:p>
            <a:br>
              <a:rPr lang="en-US" dirty="0"/>
            </a:br>
            <a:endParaRPr lang="en-US" dirty="0"/>
          </a:p>
        </p:txBody>
      </p:sp>
      <p:sp>
        <p:nvSpPr>
          <p:cNvPr id="2" name="Rectangle 1"/>
          <p:cNvSpPr/>
          <p:nvPr/>
        </p:nvSpPr>
        <p:spPr>
          <a:xfrm>
            <a:off x="170873" y="1052947"/>
            <a:ext cx="11582400" cy="5324535"/>
          </a:xfrm>
          <a:prstGeom prst="rect">
            <a:avLst/>
          </a:prstGeom>
        </p:spPr>
        <p:txBody>
          <a:bodyPr wrap="square">
            <a:spAutoFit/>
          </a:bodyPr>
          <a:lstStyle/>
          <a:p>
            <a:pPr marL="457200" indent="-457200">
              <a:buFont typeface="Arial" panose="020B0604020202020204" pitchFamily="34" charset="0"/>
              <a:buChar char="•"/>
            </a:pPr>
            <a:endParaRPr lang="en-US" sz="2800" dirty="0">
              <a:solidFill>
                <a:srgbClr val="242021"/>
              </a:solidFill>
              <a:latin typeface="Arial" pitchFamily="34" charset="0"/>
              <a:cs typeface="Arial" pitchFamily="34" charset="0"/>
            </a:endParaRPr>
          </a:p>
          <a:p>
            <a:pPr marL="457200" indent="-457200">
              <a:buFont typeface="Arial" panose="020B0604020202020204" pitchFamily="34" charset="0"/>
              <a:buChar char="•"/>
            </a:pPr>
            <a:r>
              <a:rPr lang="en-US" sz="2800" dirty="0">
                <a:solidFill>
                  <a:srgbClr val="242021"/>
                </a:solidFill>
                <a:latin typeface="Arial" pitchFamily="34" charset="0"/>
                <a:cs typeface="Arial" pitchFamily="34" charset="0"/>
              </a:rPr>
              <a:t>Our hospital and healthcare providers are utilizing their skills, staffing, funding and expertise to increase resources and opportunities to expand/continue their programming.</a:t>
            </a:r>
          </a:p>
          <a:p>
            <a:pPr marL="457200" indent="-457200">
              <a:buFont typeface="Arial" panose="020B0604020202020204" pitchFamily="34" charset="0"/>
              <a:buChar char="•"/>
            </a:pPr>
            <a:endParaRPr lang="en-US" sz="2800" dirty="0">
              <a:solidFill>
                <a:srgbClr val="242021"/>
              </a:solidFill>
              <a:latin typeface="Arial" pitchFamily="34" charset="0"/>
              <a:cs typeface="Arial" pitchFamily="34" charset="0"/>
            </a:endParaRPr>
          </a:p>
          <a:p>
            <a:pPr marL="457200" indent="-457200">
              <a:buFont typeface="Arial" panose="020B0604020202020204" pitchFamily="34" charset="0"/>
              <a:buChar char="•"/>
            </a:pPr>
            <a:r>
              <a:rPr lang="en-US" sz="2800" dirty="0">
                <a:solidFill>
                  <a:srgbClr val="242021"/>
                </a:solidFill>
                <a:latin typeface="Arial" pitchFamily="34" charset="0"/>
                <a:cs typeface="Arial" pitchFamily="34" charset="0"/>
              </a:rPr>
              <a:t>They are working with our local WIB to seek out and connect to other resources, funding streams and job seekers within the area.</a:t>
            </a:r>
          </a:p>
          <a:p>
            <a:pPr marL="457200" indent="-457200">
              <a:buFont typeface="Arial" panose="020B0604020202020204" pitchFamily="34" charset="0"/>
              <a:buChar char="•"/>
            </a:pPr>
            <a:endParaRPr lang="en-US" sz="2800" dirty="0">
              <a:solidFill>
                <a:srgbClr val="242021"/>
              </a:solidFill>
              <a:latin typeface="Arial" pitchFamily="34" charset="0"/>
              <a:cs typeface="Arial" pitchFamily="34" charset="0"/>
            </a:endParaRPr>
          </a:p>
          <a:p>
            <a:pPr marL="457200" indent="-457200">
              <a:buFont typeface="Arial" panose="020B0604020202020204" pitchFamily="34" charset="0"/>
              <a:buChar char="•"/>
            </a:pPr>
            <a:r>
              <a:rPr lang="en-US" sz="2800" dirty="0">
                <a:solidFill>
                  <a:srgbClr val="242021"/>
                </a:solidFill>
                <a:latin typeface="Arial" pitchFamily="34" charset="0"/>
                <a:cs typeface="Arial" pitchFamily="34" charset="0"/>
              </a:rPr>
              <a:t>Utilizing the expertise and the available workforce within the region to back-fill any of the entry level, non-clinical positions, which allows for increased employment within the region for other job seekers.</a:t>
            </a:r>
          </a:p>
          <a:p>
            <a:endParaRPr lang="en-US" sz="3200" b="1" dirty="0">
              <a:solidFill>
                <a:srgbClr val="C00000"/>
              </a:solidFill>
              <a:latin typeface="inherit"/>
              <a:ea typeface="Times New Roman"/>
              <a:cs typeface="Segoe UI"/>
            </a:endParaRPr>
          </a:p>
        </p:txBody>
      </p:sp>
      <p:sp>
        <p:nvSpPr>
          <p:cNvPr id="5" name="Rectangle 4"/>
          <p:cNvSpPr/>
          <p:nvPr/>
        </p:nvSpPr>
        <p:spPr>
          <a:xfrm>
            <a:off x="845126" y="116045"/>
            <a:ext cx="11346874" cy="584775"/>
          </a:xfrm>
          <a:prstGeom prst="rect">
            <a:avLst/>
          </a:prstGeom>
        </p:spPr>
        <p:txBody>
          <a:bodyPr wrap="square">
            <a:spAutoFit/>
          </a:bodyPr>
          <a:lstStyle/>
          <a:p>
            <a:r>
              <a:rPr lang="en-US" sz="3200" b="1" dirty="0">
                <a:solidFill>
                  <a:srgbClr val="2C5261"/>
                </a:solidFill>
                <a:latin typeface="Arial" pitchFamily="34" charset="0"/>
                <a:ea typeface="+mj-ea"/>
                <a:cs typeface="Arial" pitchFamily="34" charset="0"/>
              </a:rPr>
              <a:t>How our Partners are Included in Sustainability Planning</a:t>
            </a:r>
            <a:endParaRPr lang="en-US" dirty="0"/>
          </a:p>
        </p:txBody>
      </p:sp>
    </p:spTree>
    <p:extLst>
      <p:ext uri="{BB962C8B-B14F-4D97-AF65-F5344CB8AC3E}">
        <p14:creationId xmlns:p14="http://schemas.microsoft.com/office/powerpoint/2010/main" val="1892849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solidFill>
                  <a:srgbClr val="7A232F"/>
                </a:solidFill>
              </a:rPr>
              <a:pPr/>
              <a:t>33</a:t>
            </a:fld>
            <a:endParaRPr lang="en-US">
              <a:solidFill>
                <a:srgbClr val="7A232F"/>
              </a:solidFill>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93220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34</a:t>
            </a:fld>
            <a:endParaRPr lang="en-US" dirty="0">
              <a:solidFill>
                <a:srgbClr val="2C5261"/>
              </a:solidFill>
            </a:endParaRPr>
          </a:p>
        </p:txBody>
      </p:sp>
      <p:sp>
        <p:nvSpPr>
          <p:cNvPr id="5" name="Title 3">
            <a:extLst>
              <a:ext uri="{FF2B5EF4-FFF2-40B4-BE49-F238E27FC236}">
                <a16:creationId xmlns:a16="http://schemas.microsoft.com/office/drawing/2014/main" id="{6082C2B4-7EAB-4611-ABFC-2E8C5E72E6A3}"/>
              </a:ext>
            </a:extLst>
          </p:cNvPr>
          <p:cNvSpPr>
            <a:spLocks noGrp="1"/>
          </p:cNvSpPr>
          <p:nvPr>
            <p:ph type="title"/>
          </p:nvPr>
        </p:nvSpPr>
        <p:spPr>
          <a:xfrm>
            <a:off x="2403843" y="1992191"/>
            <a:ext cx="7935912" cy="1608138"/>
          </a:xfrm>
        </p:spPr>
        <p:txBody>
          <a:bodyPr>
            <a:noAutofit/>
          </a:bodyPr>
          <a:lstStyle/>
          <a:p>
            <a:r>
              <a:rPr lang="en-US" sz="4000" dirty="0">
                <a:solidFill>
                  <a:srgbClr val="C00000"/>
                </a:solidFill>
                <a:latin typeface="Arial" pitchFamily="34" charset="0"/>
                <a:cs typeface="Arial" pitchFamily="34" charset="0"/>
              </a:rPr>
              <a:t>Final Remarks</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040349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solidFill>
                  <a:srgbClr val="2C5261"/>
                </a:solidFill>
              </a:rPr>
              <a:pPr/>
              <a:t>35</a:t>
            </a:fld>
            <a:endParaRPr lang="en-US" dirty="0">
              <a:solidFill>
                <a:srgbClr val="2C5261"/>
              </a:solidFill>
            </a:endParaRPr>
          </a:p>
        </p:txBody>
      </p:sp>
      <p:sp>
        <p:nvSpPr>
          <p:cNvPr id="3" name="Title 2"/>
          <p:cNvSpPr>
            <a:spLocks noGrp="1"/>
          </p:cNvSpPr>
          <p:nvPr>
            <p:ph type="title"/>
          </p:nvPr>
        </p:nvSpPr>
        <p:spPr>
          <a:xfrm>
            <a:off x="413239" y="-352591"/>
            <a:ext cx="6553200" cy="2357891"/>
          </a:xfrm>
        </p:spPr>
        <p:txBody>
          <a:bodyPr>
            <a:normAutofit/>
          </a:bodyPr>
          <a:lstStyle/>
          <a:p>
            <a:r>
              <a:rPr lang="en-US" sz="4000" dirty="0">
                <a:solidFill>
                  <a:srgbClr val="C00000"/>
                </a:solidFill>
                <a:latin typeface="Arial" pitchFamily="34" charset="0"/>
                <a:cs typeface="Arial" pitchFamily="34" charset="0"/>
              </a:rPr>
              <a:t>Save-the-Date</a:t>
            </a:r>
          </a:p>
        </p:txBody>
      </p:sp>
      <p:sp>
        <p:nvSpPr>
          <p:cNvPr id="4" name="Text Placeholder 3"/>
          <p:cNvSpPr>
            <a:spLocks noGrp="1"/>
          </p:cNvSpPr>
          <p:nvPr>
            <p:ph type="body" idx="1"/>
          </p:nvPr>
        </p:nvSpPr>
        <p:spPr>
          <a:xfrm>
            <a:off x="671149" y="2065567"/>
            <a:ext cx="6479798" cy="1724347"/>
          </a:xfrm>
        </p:spPr>
        <p:txBody>
          <a:bodyPr>
            <a:normAutofit/>
          </a:bodyPr>
          <a:lstStyle/>
          <a:p>
            <a:r>
              <a:rPr lang="en-US" sz="2600" b="1" i="1" dirty="0">
                <a:solidFill>
                  <a:schemeClr val="accent3">
                    <a:lumMod val="90000"/>
                    <a:lumOff val="10000"/>
                  </a:schemeClr>
                </a:solidFill>
                <a:latin typeface="Arial" pitchFamily="34" charset="0"/>
                <a:cs typeface="Arial" pitchFamily="34" charset="0"/>
              </a:rPr>
              <a:t>Peer-to-Peer Calls </a:t>
            </a:r>
          </a:p>
          <a:p>
            <a:r>
              <a:rPr lang="en-US" sz="2600" b="1" i="1" dirty="0">
                <a:solidFill>
                  <a:schemeClr val="accent3">
                    <a:lumMod val="90000"/>
                    <a:lumOff val="10000"/>
                  </a:schemeClr>
                </a:solidFill>
                <a:latin typeface="Arial" pitchFamily="34" charset="0"/>
                <a:cs typeface="Arial" pitchFamily="34" charset="0"/>
              </a:rPr>
              <a:t>Brag, Borrow, Steal: Sector Strategies that Work</a:t>
            </a:r>
          </a:p>
          <a:p>
            <a:endParaRPr lang="en-US" b="1" dirty="0"/>
          </a:p>
          <a:p>
            <a:endParaRPr lang="en-US" b="1" dirty="0"/>
          </a:p>
          <a:p>
            <a:endParaRPr lang="en-US" b="1" dirty="0"/>
          </a:p>
        </p:txBody>
      </p:sp>
      <p:sp>
        <p:nvSpPr>
          <p:cNvPr id="6" name="TextBox 5"/>
          <p:cNvSpPr txBox="1"/>
          <p:nvPr/>
        </p:nvSpPr>
        <p:spPr>
          <a:xfrm>
            <a:off x="413239" y="3789915"/>
            <a:ext cx="6725850" cy="175432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b="1" dirty="0">
                <a:solidFill>
                  <a:srgbClr val="002060"/>
                </a:solidFill>
                <a:latin typeface="Arial" pitchFamily="34" charset="0"/>
                <a:cs typeface="Arial" pitchFamily="34" charset="0"/>
              </a:rPr>
              <a:t>April 21 at 2:00 p.m. ET:  Healthcare</a:t>
            </a:r>
          </a:p>
          <a:p>
            <a:pPr marL="342900" indent="-342900">
              <a:lnSpc>
                <a:spcPct val="150000"/>
              </a:lnSpc>
              <a:buFont typeface="Wingdings" panose="05000000000000000000" pitchFamily="2" charset="2"/>
              <a:buChar char="Ø"/>
            </a:pPr>
            <a:r>
              <a:rPr lang="en-US" sz="2000" b="1" dirty="0">
                <a:solidFill>
                  <a:srgbClr val="002060"/>
                </a:solidFill>
                <a:latin typeface="Arial" pitchFamily="34" charset="0"/>
                <a:cs typeface="Arial" pitchFamily="34" charset="0"/>
              </a:rPr>
              <a:t>April 22 at 2:00 p.m. ET:  Information Technology</a:t>
            </a:r>
          </a:p>
          <a:p>
            <a:pPr marL="342900" indent="-342900">
              <a:lnSpc>
                <a:spcPct val="150000"/>
              </a:lnSpc>
              <a:buFont typeface="Wingdings" panose="05000000000000000000" pitchFamily="2" charset="2"/>
              <a:buChar char="Ø"/>
            </a:pPr>
            <a:r>
              <a:rPr lang="en-US" sz="2000" b="1" dirty="0">
                <a:solidFill>
                  <a:srgbClr val="002060"/>
                </a:solidFill>
                <a:latin typeface="Arial" pitchFamily="34" charset="0"/>
                <a:cs typeface="Arial" pitchFamily="34" charset="0"/>
              </a:rPr>
              <a:t>April 23 at 2:00 p.m. ET:  Advanced Manufacturing</a:t>
            </a:r>
          </a:p>
          <a:p>
            <a:pPr marL="285750" indent="-285750">
              <a:buFont typeface="Arial" pitchFamily="34" charset="0"/>
              <a:buChar char="•"/>
            </a:pPr>
            <a:endParaRPr lang="en-US" dirty="0"/>
          </a:p>
        </p:txBody>
      </p:sp>
    </p:spTree>
    <p:extLst>
      <p:ext uri="{BB962C8B-B14F-4D97-AF65-F5344CB8AC3E}">
        <p14:creationId xmlns:p14="http://schemas.microsoft.com/office/powerpoint/2010/main" val="1019884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dirty="0"/>
          </a:p>
        </p:txBody>
      </p:sp>
      <p:sp>
        <p:nvSpPr>
          <p:cNvPr id="3" name="Title 2"/>
          <p:cNvSpPr>
            <a:spLocks noGrp="1"/>
          </p:cNvSpPr>
          <p:nvPr>
            <p:ph type="title"/>
          </p:nvPr>
        </p:nvSpPr>
        <p:spPr/>
        <p:txBody>
          <a:bodyPr>
            <a:normAutofit/>
          </a:bodyPr>
          <a:lstStyle/>
          <a:p>
            <a:r>
              <a:rPr lang="en-US" sz="2800" dirty="0">
                <a:latin typeface="Arial" pitchFamily="34" charset="0"/>
                <a:cs typeface="Arial" pitchFamily="34" charset="0"/>
              </a:rPr>
              <a:t>Contact Information</a:t>
            </a:r>
          </a:p>
        </p:txBody>
      </p:sp>
      <p:sp>
        <p:nvSpPr>
          <p:cNvPr id="4" name="Content Placeholder 3"/>
          <p:cNvSpPr>
            <a:spLocks noGrp="1"/>
          </p:cNvSpPr>
          <p:nvPr>
            <p:ph idx="1"/>
          </p:nvPr>
        </p:nvSpPr>
        <p:spPr>
          <a:xfrm>
            <a:off x="1461919" y="3540134"/>
            <a:ext cx="4293527" cy="2109100"/>
          </a:xfrm>
        </p:spPr>
        <p:txBody>
          <a:bodyPr/>
          <a:lstStyle/>
          <a:p>
            <a:pPr lvl="0">
              <a:spcBef>
                <a:spcPts val="3000"/>
              </a:spcBef>
              <a:buClr>
                <a:srgbClr val="7A232F"/>
              </a:buClr>
            </a:pPr>
            <a:r>
              <a:rPr lang="en-US" sz="2800" dirty="0">
                <a:solidFill>
                  <a:srgbClr val="9E1C30"/>
                </a:solidFill>
                <a:latin typeface="Arial" pitchFamily="34" charset="0"/>
                <a:cs typeface="Arial" pitchFamily="34" charset="0"/>
              </a:rPr>
              <a:t>Tracy Johnson</a:t>
            </a:r>
          </a:p>
          <a:p>
            <a:pPr lvl="1">
              <a:spcBef>
                <a:spcPts val="400"/>
              </a:spcBef>
              <a:buClr>
                <a:srgbClr val="005A7C"/>
              </a:buClr>
            </a:pPr>
            <a:r>
              <a:rPr lang="en-US" sz="2200" b="1" i="0" dirty="0">
                <a:solidFill>
                  <a:srgbClr val="F3F4F4">
                    <a:lumMod val="25000"/>
                  </a:srgbClr>
                </a:solidFill>
                <a:latin typeface="Arial" pitchFamily="34" charset="0"/>
                <a:cs typeface="Arial" pitchFamily="34" charset="0"/>
              </a:rPr>
              <a:t>Director of Training and Technical Assistance </a:t>
            </a:r>
            <a:endParaRPr lang="en-US" sz="2800" dirty="0">
              <a:solidFill>
                <a:srgbClr val="9E1C30"/>
              </a:solidFill>
              <a:latin typeface="Arial" pitchFamily="34" charset="0"/>
              <a:cs typeface="Arial" pitchFamily="34" charset="0"/>
            </a:endParaRPr>
          </a:p>
          <a:p>
            <a:pPr lvl="3"/>
            <a:r>
              <a:rPr lang="en-US" dirty="0"/>
              <a:t>tjohnson@ttjohnsongroup.com</a:t>
            </a:r>
          </a:p>
          <a:p>
            <a:pPr lvl="4"/>
            <a:r>
              <a:rPr lang="en-US" dirty="0"/>
              <a:t>815.519.8572</a:t>
            </a:r>
          </a:p>
          <a:p>
            <a:endParaRPr lang="en-US" dirty="0"/>
          </a:p>
        </p:txBody>
      </p:sp>
      <p:sp>
        <p:nvSpPr>
          <p:cNvPr id="5" name="Content Placeholder 3"/>
          <p:cNvSpPr txBox="1">
            <a:spLocks/>
          </p:cNvSpPr>
          <p:nvPr/>
        </p:nvSpPr>
        <p:spPr>
          <a:xfrm>
            <a:off x="1461919" y="1212836"/>
            <a:ext cx="4293527" cy="1947054"/>
          </a:xfrm>
          <a:prstGeom prst="rect">
            <a:avLst/>
          </a:prstGeom>
        </p:spPr>
        <p:txBody>
          <a:bodyPr vert="horz" lIns="91440" tIns="45720" rIns="91440" bIns="45720" rtlCol="0" anchor="ctr">
            <a:normAutofit/>
          </a:bodyPr>
          <a:lstStyle>
            <a:lvl1pPr marL="0" indent="0" algn="l" defTabSz="914400" rtl="0" eaLnBrk="1" latinLnBrk="0" hangingPunct="1">
              <a:lnSpc>
                <a:spcPct val="95000"/>
              </a:lnSpc>
              <a:spcBef>
                <a:spcPts val="1200"/>
              </a:spcBef>
              <a:buClr>
                <a:schemeClr val="accent2"/>
              </a:buClr>
              <a:buFontTx/>
              <a:buNone/>
              <a:defRPr sz="2400" b="1" kern="1200">
                <a:solidFill>
                  <a:schemeClr val="accent5"/>
                </a:solidFill>
                <a:latin typeface="+mn-lt"/>
                <a:ea typeface="+mn-ea"/>
                <a:cs typeface="+mn-cs"/>
              </a:defRPr>
            </a:lvl1pPr>
            <a:lvl2pPr marL="457200" indent="0" algn="l" defTabSz="914400" rtl="0" eaLnBrk="1" latinLnBrk="0" hangingPunct="1">
              <a:lnSpc>
                <a:spcPct val="95000"/>
              </a:lnSpc>
              <a:spcBef>
                <a:spcPts val="200"/>
              </a:spcBef>
              <a:buClr>
                <a:schemeClr val="accent6"/>
              </a:buClr>
              <a:buFont typeface="Wingdings 3" panose="05040102010807070707" pitchFamily="18" charset="2"/>
              <a:buNone/>
              <a:defRPr sz="20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0"/>
              </a:spcBef>
              <a:buClr>
                <a:schemeClr val="bg1">
                  <a:lumMod val="50000"/>
                </a:schemeClr>
              </a:buClr>
              <a:buFont typeface="Wingdings 3" panose="05040102010807070707" pitchFamily="18" charset="2"/>
              <a:buNone/>
              <a:defRPr sz="20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400"/>
              </a:spcBef>
              <a:buClr>
                <a:schemeClr val="tx2">
                  <a:lumMod val="90000"/>
                  <a:lumOff val="10000"/>
                </a:schemeClr>
              </a:buClr>
              <a:buFont typeface="Wingdings" panose="05000000000000000000" pitchFamily="2" charset="2"/>
              <a:buChar char=""/>
              <a:defRPr sz="18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buClr>
                <a:srgbClr val="7A232F"/>
              </a:buClr>
            </a:pPr>
            <a:r>
              <a:rPr lang="en-US" sz="2800" dirty="0">
                <a:solidFill>
                  <a:srgbClr val="9E1C30"/>
                </a:solidFill>
                <a:latin typeface="Arial" pitchFamily="34" charset="0"/>
                <a:cs typeface="Arial" pitchFamily="34" charset="0"/>
              </a:rPr>
              <a:t>America’s Promise </a:t>
            </a:r>
          </a:p>
          <a:p>
            <a:pPr marL="285750"/>
            <a:r>
              <a:rPr lang="en-US" sz="2200" dirty="0">
                <a:solidFill>
                  <a:srgbClr val="F3F4F4">
                    <a:lumMod val="25000"/>
                  </a:srgbClr>
                </a:solidFill>
                <a:latin typeface="Arial" pitchFamily="34" charset="0"/>
                <a:cs typeface="Arial" pitchFamily="34" charset="0"/>
              </a:rPr>
              <a:t>U.S. Department of Labor</a:t>
            </a:r>
          </a:p>
          <a:p>
            <a:pPr lvl="3"/>
            <a:r>
              <a:rPr lang="en-US" dirty="0">
                <a:hlinkClick r:id="rId2"/>
              </a:rPr>
              <a:t>AmericasPromise@dol.gov</a:t>
            </a:r>
            <a:endParaRPr lang="en-US" dirty="0"/>
          </a:p>
          <a:p>
            <a:pPr lvl="4"/>
            <a:r>
              <a:rPr lang="en-US" dirty="0">
                <a:solidFill>
                  <a:schemeClr val="tx1"/>
                </a:solidFill>
              </a:rPr>
              <a:t>202.693.3949</a:t>
            </a:r>
          </a:p>
          <a:p>
            <a:endParaRPr lang="en-US" dirty="0"/>
          </a:p>
        </p:txBody>
      </p:sp>
    </p:spTree>
    <p:extLst>
      <p:ext uri="{BB962C8B-B14F-4D97-AF65-F5344CB8AC3E}">
        <p14:creationId xmlns:p14="http://schemas.microsoft.com/office/powerpoint/2010/main" val="3170380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itchFamily="34" charset="0"/>
                <a:cs typeface="Arial" pitchFamily="34" charset="0"/>
              </a:rPr>
              <a:t>Thank you</a:t>
            </a:r>
          </a:p>
        </p:txBody>
      </p:sp>
    </p:spTree>
    <p:extLst>
      <p:ext uri="{BB962C8B-B14F-4D97-AF65-F5344CB8AC3E}">
        <p14:creationId xmlns:p14="http://schemas.microsoft.com/office/powerpoint/2010/main" val="378070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solidFill>
                  <a:srgbClr val="2C5261"/>
                </a:solidFill>
              </a:rPr>
              <a:pPr/>
              <a:t>4</a:t>
            </a:fld>
            <a:endParaRPr lang="en-US" dirty="0">
              <a:solidFill>
                <a:srgbClr val="2C5261"/>
              </a:solidFill>
            </a:endParaRPr>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Facilitator</a:t>
            </a:r>
          </a:p>
        </p:txBody>
      </p:sp>
      <p:pic>
        <p:nvPicPr>
          <p:cNvPr id="6" name="Picture Placeholder 10">
            <a:extLst>
              <a:ext uri="{FF2B5EF4-FFF2-40B4-BE49-F238E27FC236}">
                <a16:creationId xmlns:a16="http://schemas.microsoft.com/office/drawing/2014/main" id="{46C2CDE4-9DD9-433A-A146-7DA37801BF6B}"/>
              </a:ext>
            </a:extLst>
          </p:cNvPr>
          <p:cNvPicPr>
            <a:picLocks/>
          </p:cNvPicPr>
          <p:nvPr/>
        </p:nvPicPr>
        <p:blipFill>
          <a:blip r:embed="rId3" r:link="rId4" cstate="print">
            <a:extLst>
              <a:ext uri="{28A0092B-C50C-407E-A947-70E740481C1C}">
                <a14:useLocalDpi xmlns:a14="http://schemas.microsoft.com/office/drawing/2010/main" val="0"/>
              </a:ext>
            </a:extLst>
          </a:blip>
          <a:srcRect l="6763" r="6763"/>
          <a:stretch>
            <a:fillRect/>
          </a:stretch>
        </p:blipFill>
        <p:spPr bwMode="auto">
          <a:xfrm>
            <a:off x="2778369" y="2250844"/>
            <a:ext cx="2016371" cy="2074253"/>
          </a:xfrm>
          <a:prstGeom prst="rect">
            <a:avLst/>
          </a:prstGeom>
          <a:solidFill>
            <a:srgbClr val="FFFFFF"/>
          </a:solidFill>
          <a:ln w="76200" cap="sq">
            <a:solidFill>
              <a:srgbClr val="0075BF">
                <a:lumMod val="50000"/>
              </a:srgbClr>
            </a:solidFill>
            <a:miter lim="800000"/>
          </a:ln>
          <a:effectLst>
            <a:outerShdw blurRad="292100" dist="139700" dir="2700000" algn="tl" rotWithShape="0">
              <a:srgbClr val="333333">
                <a:alpha val="65000"/>
              </a:srgbClr>
            </a:outerShdw>
          </a:effectLst>
          <a:scene3d>
            <a:camera prst="orthographicFront"/>
            <a:lightRig rig="threePt" dir="t">
              <a:rot lat="0" lon="0" rev="2700000"/>
            </a:lightRig>
          </a:scene3d>
          <a:sp3d contourW="50800">
            <a:bevelT h="38100"/>
            <a:contourClr>
              <a:srgbClr val="C0C0C0"/>
            </a:contourClr>
          </a:sp3d>
        </p:spPr>
      </p:pic>
      <p:sp>
        <p:nvSpPr>
          <p:cNvPr id="4" name="Rectangle 3"/>
          <p:cNvSpPr/>
          <p:nvPr/>
        </p:nvSpPr>
        <p:spPr>
          <a:xfrm>
            <a:off x="5240217" y="2914584"/>
            <a:ext cx="3270739" cy="1267014"/>
          </a:xfrm>
          <a:prstGeom prst="rect">
            <a:avLst/>
          </a:prstGeom>
        </p:spPr>
        <p:txBody>
          <a:bodyPr wrap="square">
            <a:spAutoFit/>
          </a:bodyPr>
          <a:lstStyle/>
          <a:p>
            <a:pPr marL="0" marR="0" lvl="0" indent="0" defTabSz="914400" eaLnBrk="1" fontAlgn="auto" latinLnBrk="0" hangingPunct="1">
              <a:lnSpc>
                <a:spcPct val="90000"/>
              </a:lnSpc>
              <a:spcBef>
                <a:spcPts val="1800"/>
              </a:spcBef>
              <a:spcAft>
                <a:spcPts val="600"/>
              </a:spcAft>
              <a:buClr>
                <a:srgbClr val="9E1C30"/>
              </a:buClr>
              <a:buSzTx/>
              <a:buFontTx/>
              <a:buNone/>
              <a:tabLst/>
              <a:defRPr/>
            </a:pPr>
            <a:r>
              <a:rPr kumimoji="0" lang="en-US" sz="2400" b="1" i="0" u="none" strike="noStrike" kern="0" cap="none" spc="0" normalizeH="0" baseline="0" noProof="0" dirty="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a:ea typeface="+mj-ea"/>
                <a:cs typeface="+mj-cs"/>
              </a:rPr>
              <a:t> </a:t>
            </a:r>
            <a:r>
              <a:rPr kumimoji="0" lang="en-US" sz="2800" b="1" i="0" u="none" strike="noStrike" kern="0" cap="none" spc="0" normalizeH="0" baseline="0" noProof="0" dirty="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a:ea typeface="+mj-ea"/>
                <a:cs typeface="+mj-cs"/>
              </a:rPr>
              <a:t>Michael Laidlaw</a:t>
            </a:r>
          </a:p>
          <a:p>
            <a:pPr marL="273050" marR="0" lvl="1" defTabSz="914400" eaLnBrk="1" fontAlgn="auto" latinLnBrk="0" hangingPunct="1">
              <a:lnSpc>
                <a:spcPct val="90000"/>
              </a:lnSpc>
              <a:spcBef>
                <a:spcPts val="500"/>
              </a:spcBef>
              <a:spcAft>
                <a:spcPts val="0"/>
              </a:spcAft>
              <a:buClr>
                <a:prstClr val="white">
                  <a:lumMod val="65000"/>
                </a:prstClr>
              </a:buClr>
              <a:buSzTx/>
              <a:buFontTx/>
              <a:buNone/>
              <a:tabLst/>
              <a:defRPr/>
            </a:pPr>
            <a:r>
              <a:rPr kumimoji="0" lang="en-US" sz="2200" b="1" u="none" strike="noStrike" kern="0" cap="none" spc="0" normalizeH="0" baseline="0" noProof="0" dirty="0">
                <a:ln>
                  <a:noFill/>
                </a:ln>
                <a:solidFill>
                  <a:srgbClr val="303030">
                    <a:lumMod val="90000"/>
                    <a:lumOff val="10000"/>
                  </a:srgbClr>
                </a:solidFill>
                <a:effectLst/>
                <a:uLnTx/>
                <a:uFillTx/>
                <a:latin typeface="Arial"/>
              </a:rPr>
              <a:t>TA Coach</a:t>
            </a:r>
          </a:p>
          <a:p>
            <a:pPr marL="274320" marR="0" lvl="1" indent="0" defTabSz="914400" eaLnBrk="1" fontAlgn="auto" latinLnBrk="0" hangingPunct="1">
              <a:lnSpc>
                <a:spcPct val="90000"/>
              </a:lnSpc>
              <a:spcBef>
                <a:spcPts val="500"/>
              </a:spcBef>
              <a:spcAft>
                <a:spcPts val="0"/>
              </a:spcAft>
              <a:buClr>
                <a:prstClr val="white">
                  <a:lumMod val="65000"/>
                </a:prstClr>
              </a:buClr>
              <a:buSzTx/>
              <a:buFontTx/>
              <a:buNone/>
              <a:tabLst/>
              <a:defRPr/>
            </a:pPr>
            <a:r>
              <a:rPr kumimoji="0" lang="en-US" sz="2000" b="0" i="0" u="none" strike="noStrike" kern="0" cap="none" spc="0" normalizeH="0" baseline="0" noProof="0" dirty="0">
                <a:ln>
                  <a:noFill/>
                </a:ln>
                <a:solidFill>
                  <a:srgbClr val="303030">
                    <a:lumMod val="90000"/>
                    <a:lumOff val="10000"/>
                  </a:srgbClr>
                </a:solidFill>
                <a:effectLst/>
                <a:uLnTx/>
                <a:uFillTx/>
                <a:latin typeface="Arial"/>
              </a:rPr>
              <a:t>High Impact Partners</a:t>
            </a: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5986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DDE53-904F-48DB-9222-6930A8BE01A7}"/>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15" name="Text Placeholder 14">
            <a:extLst>
              <a:ext uri="{FF2B5EF4-FFF2-40B4-BE49-F238E27FC236}">
                <a16:creationId xmlns:a16="http://schemas.microsoft.com/office/drawing/2014/main" id="{CC98A2CA-FAB9-495B-95FD-F23D89410BE6}"/>
              </a:ext>
            </a:extLst>
          </p:cNvPr>
          <p:cNvSpPr>
            <a:spLocks noGrp="1"/>
          </p:cNvSpPr>
          <p:nvPr>
            <p:ph type="body" idx="1"/>
          </p:nvPr>
        </p:nvSpPr>
        <p:spPr>
          <a:xfrm>
            <a:off x="1055077" y="2401111"/>
            <a:ext cx="8299939" cy="846182"/>
          </a:xfrm>
        </p:spPr>
        <p:txBody>
          <a:bodyPr>
            <a:normAutofit/>
          </a:bodyPr>
          <a:lstStyle/>
          <a:p>
            <a:r>
              <a:rPr lang="en-US" sz="1800" b="0" dirty="0">
                <a:solidFill>
                  <a:srgbClr val="242021"/>
                </a:solidFill>
                <a:latin typeface="Arial"/>
              </a:rPr>
              <a:t>Organizational Capacity – The Building Blocks for Sustainability</a:t>
            </a:r>
            <a:endParaRPr lang="en-US" b="0" dirty="0"/>
          </a:p>
        </p:txBody>
      </p:sp>
      <p:sp>
        <p:nvSpPr>
          <p:cNvPr id="16" name="Text Placeholder 15">
            <a:extLst>
              <a:ext uri="{FF2B5EF4-FFF2-40B4-BE49-F238E27FC236}">
                <a16:creationId xmlns:a16="http://schemas.microsoft.com/office/drawing/2014/main" id="{0229E929-2D28-44DF-B2E5-9A0F6A4A6A4A}"/>
              </a:ext>
            </a:extLst>
          </p:cNvPr>
          <p:cNvSpPr>
            <a:spLocks noGrp="1"/>
          </p:cNvSpPr>
          <p:nvPr>
            <p:ph type="body" sz="quarter" idx="3"/>
          </p:nvPr>
        </p:nvSpPr>
        <p:spPr>
          <a:xfrm>
            <a:off x="2269249" y="3470032"/>
            <a:ext cx="7735583" cy="797170"/>
          </a:xfrm>
        </p:spPr>
        <p:txBody>
          <a:bodyPr/>
          <a:lstStyle/>
          <a:p>
            <a:r>
              <a:rPr lang="en-US" sz="1800" b="0" dirty="0">
                <a:solidFill>
                  <a:srgbClr val="242021"/>
                </a:solidFill>
                <a:latin typeface="Arial"/>
              </a:rPr>
              <a:t>Clarifying New or Revised Partnership Roles</a:t>
            </a:r>
            <a:endParaRPr lang="en-US" dirty="0"/>
          </a:p>
        </p:txBody>
      </p:sp>
      <p:sp>
        <p:nvSpPr>
          <p:cNvPr id="20" name="Text Placeholder 19">
            <a:extLst>
              <a:ext uri="{FF2B5EF4-FFF2-40B4-BE49-F238E27FC236}">
                <a16:creationId xmlns:a16="http://schemas.microsoft.com/office/drawing/2014/main" id="{F27B16C3-A68F-4295-BB2A-B84B7B939DF5}"/>
              </a:ext>
            </a:extLst>
          </p:cNvPr>
          <p:cNvSpPr>
            <a:spLocks noGrp="1"/>
          </p:cNvSpPr>
          <p:nvPr>
            <p:ph type="body" idx="16"/>
          </p:nvPr>
        </p:nvSpPr>
        <p:spPr>
          <a:xfrm>
            <a:off x="3735449" y="5437011"/>
            <a:ext cx="7237352" cy="741065"/>
          </a:xfrm>
        </p:spPr>
        <p:txBody>
          <a:bodyPr>
            <a:normAutofit/>
          </a:bodyPr>
          <a:lstStyle/>
          <a:p>
            <a:pPr marL="742950" lvl="1" indent="-285750" defTabSz="457200">
              <a:lnSpc>
                <a:spcPct val="100000"/>
              </a:lnSpc>
              <a:spcBef>
                <a:spcPts val="0"/>
              </a:spcBef>
              <a:buClrTx/>
              <a:buFont typeface="Arial" pitchFamily="34" charset="0"/>
              <a:buChar char="•"/>
            </a:pPr>
            <a:endParaRPr lang="en-US" sz="1800" b="0" dirty="0">
              <a:solidFill>
                <a:srgbClr val="242021"/>
              </a:solidFill>
              <a:latin typeface="Arial"/>
            </a:endParaRPr>
          </a:p>
          <a:p>
            <a:pPr lvl="1" defTabSz="457200">
              <a:lnSpc>
                <a:spcPct val="100000"/>
              </a:lnSpc>
              <a:spcBef>
                <a:spcPts val="0"/>
              </a:spcBef>
              <a:buClrTx/>
            </a:pPr>
            <a:r>
              <a:rPr lang="en-US" sz="1800" b="0" dirty="0">
                <a:solidFill>
                  <a:srgbClr val="242021"/>
                </a:solidFill>
                <a:latin typeface="Arial"/>
              </a:rPr>
              <a:t>          Peer-to-Peer: Sustaining our Partners</a:t>
            </a:r>
          </a:p>
          <a:p>
            <a:endParaRPr lang="en-US" dirty="0"/>
          </a:p>
        </p:txBody>
      </p:sp>
      <p:sp>
        <p:nvSpPr>
          <p:cNvPr id="21" name="Text Placeholder 20">
            <a:extLst>
              <a:ext uri="{FF2B5EF4-FFF2-40B4-BE49-F238E27FC236}">
                <a16:creationId xmlns:a16="http://schemas.microsoft.com/office/drawing/2014/main" id="{4F859DF6-6D78-42B8-804A-4AD8BE6555F7}"/>
              </a:ext>
            </a:extLst>
          </p:cNvPr>
          <p:cNvSpPr>
            <a:spLocks noGrp="1"/>
          </p:cNvSpPr>
          <p:nvPr>
            <p:ph type="body" sz="quarter" idx="17"/>
          </p:nvPr>
        </p:nvSpPr>
        <p:spPr>
          <a:xfrm>
            <a:off x="3057832" y="4393642"/>
            <a:ext cx="7422609" cy="811404"/>
          </a:xfrm>
        </p:spPr>
        <p:txBody>
          <a:bodyPr>
            <a:normAutofit fontScale="92500" lnSpcReduction="20000"/>
          </a:bodyPr>
          <a:lstStyle/>
          <a:p>
            <a:pPr marL="0" lvl="1" algn="ctr">
              <a:spcBef>
                <a:spcPts val="1800"/>
              </a:spcBef>
              <a:buClr>
                <a:srgbClr val="7A232F"/>
              </a:buClr>
            </a:pPr>
            <a:endParaRPr lang="en-US" dirty="0">
              <a:solidFill>
                <a:srgbClr val="242021"/>
              </a:solidFill>
            </a:endParaRPr>
          </a:p>
          <a:p>
            <a:pPr marL="0" lvl="1" algn="ctr">
              <a:spcBef>
                <a:spcPts val="1800"/>
              </a:spcBef>
              <a:buClr>
                <a:srgbClr val="7A232F"/>
              </a:buClr>
            </a:pPr>
            <a:r>
              <a:rPr lang="en-US" b="0" dirty="0">
                <a:solidFill>
                  <a:srgbClr val="242021"/>
                </a:solidFill>
                <a:latin typeface="Arial" pitchFamily="34" charset="0"/>
                <a:cs typeface="Arial" pitchFamily="34" charset="0"/>
              </a:rPr>
              <a:t>          Ensuring Accountability and Achieving outcomes</a:t>
            </a:r>
          </a:p>
          <a:p>
            <a:endParaRPr lang="en-US" dirty="0"/>
          </a:p>
        </p:txBody>
      </p:sp>
      <p:sp>
        <p:nvSpPr>
          <p:cNvPr id="13" name="Title 12"/>
          <p:cNvSpPr txBox="1">
            <a:spLocks noGrp="1"/>
          </p:cNvSpPr>
          <p:nvPr>
            <p:ph type="title"/>
          </p:nvPr>
        </p:nvSpPr>
        <p:spPr>
          <a:xfrm>
            <a:off x="805874" y="185485"/>
            <a:ext cx="11081335" cy="507831"/>
          </a:xfrm>
          <a:prstGeom prst="rect">
            <a:avLst/>
          </a:prstGeom>
          <a:noFill/>
        </p:spPr>
        <p:txBody>
          <a:bodyPr wrap="square" rtlCol="0">
            <a:spAutoFit/>
          </a:bodyPr>
          <a:lstStyle/>
          <a:p>
            <a:r>
              <a:rPr lang="en-US" sz="3000" b="1" dirty="0"/>
              <a:t>Discussion Topic:</a:t>
            </a:r>
          </a:p>
        </p:txBody>
      </p:sp>
      <p:sp>
        <p:nvSpPr>
          <p:cNvPr id="2" name="Rectangle 1"/>
          <p:cNvSpPr/>
          <p:nvPr/>
        </p:nvSpPr>
        <p:spPr>
          <a:xfrm>
            <a:off x="304800" y="964868"/>
            <a:ext cx="11265877" cy="1107996"/>
          </a:xfrm>
          <a:prstGeom prst="rect">
            <a:avLst/>
          </a:prstGeom>
        </p:spPr>
        <p:txBody>
          <a:bodyPr wrap="square">
            <a:spAutoFit/>
          </a:bodyPr>
          <a:lstStyle/>
          <a:p>
            <a:pPr lvl="0" algn="ctr" defTabSz="457200"/>
            <a:r>
              <a:rPr lang="en-US" sz="2400" b="1" dirty="0">
                <a:solidFill>
                  <a:srgbClr val="242021"/>
                </a:solidFill>
                <a:latin typeface="Arial"/>
              </a:rPr>
              <a:t>Partnership Roles Necessary for Success in the “New” Organization – when the America’s Promise Grant Ends</a:t>
            </a:r>
          </a:p>
          <a:p>
            <a:pPr lvl="0" defTabSz="457200"/>
            <a:endParaRPr lang="en-US" dirty="0">
              <a:solidFill>
                <a:srgbClr val="242021"/>
              </a:solidFill>
              <a:latin typeface="Aria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1" y="2221537"/>
            <a:ext cx="9834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9889" y="3739662"/>
            <a:ext cx="1124151" cy="87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63" y="5032131"/>
            <a:ext cx="1184031" cy="107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28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p:cNvSpPr>
            <a:spLocks noGrp="1"/>
          </p:cNvSpPr>
          <p:nvPr>
            <p:ph type="title"/>
          </p:nvPr>
        </p:nvSpPr>
        <p:spPr/>
        <p:txBody>
          <a:bodyPr>
            <a:normAutofit fontScale="90000"/>
          </a:bodyPr>
          <a:lstStyle/>
          <a:p>
            <a:pPr lvl="0"/>
            <a:br>
              <a:rPr lang="en-US" dirty="0"/>
            </a:br>
            <a:r>
              <a:rPr lang="en-US" dirty="0"/>
              <a:t>Poll: Sustaining Your Partnerships</a:t>
            </a:r>
            <a:br>
              <a:rPr lang="en-US" dirty="0"/>
            </a:br>
            <a:endParaRPr lang="en-US" dirty="0"/>
          </a:p>
        </p:txBody>
      </p:sp>
      <p:sp>
        <p:nvSpPr>
          <p:cNvPr id="8" name="Text Placeholder 7"/>
          <p:cNvSpPr>
            <a:spLocks noGrp="1"/>
          </p:cNvSpPr>
          <p:nvPr>
            <p:ph type="body" idx="14"/>
          </p:nvPr>
        </p:nvSpPr>
        <p:spPr/>
        <p:txBody>
          <a:bodyPr>
            <a:normAutofit/>
          </a:bodyPr>
          <a:lstStyle/>
          <a:p>
            <a:r>
              <a:rPr lang="en-US" sz="2800" b="1" dirty="0"/>
              <a:t>Please select all that apply to you and your sustainability plan and partners.</a:t>
            </a:r>
          </a:p>
        </p:txBody>
      </p:sp>
      <p:sp>
        <p:nvSpPr>
          <p:cNvPr id="10" name="Text Placeholder 9">
            <a:extLst>
              <a:ext uri="{FF2B5EF4-FFF2-40B4-BE49-F238E27FC236}">
                <a16:creationId xmlns:a16="http://schemas.microsoft.com/office/drawing/2014/main" id="{7F6DF532-EB97-4CF0-8981-CDC51BAC1240}"/>
              </a:ext>
            </a:extLst>
          </p:cNvPr>
          <p:cNvSpPr>
            <a:spLocks noGrp="1"/>
          </p:cNvSpPr>
          <p:nvPr>
            <p:ph type="body" sz="quarter" idx="13"/>
          </p:nvPr>
        </p:nvSpPr>
        <p:spPr/>
        <p:txBody>
          <a:bodyPr/>
          <a:lstStyle/>
          <a:p>
            <a:endParaRPr lang="en-US"/>
          </a:p>
        </p:txBody>
      </p:sp>
      <p:sp>
        <p:nvSpPr>
          <p:cNvPr id="7" name="Content Placeholder 5"/>
          <p:cNvSpPr>
            <a:spLocks noGrp="1"/>
          </p:cNvSpPr>
          <p:nvPr>
            <p:ph idx="1"/>
          </p:nvPr>
        </p:nvSpPr>
        <p:spPr>
          <a:xfrm>
            <a:off x="5786014" y="1137447"/>
            <a:ext cx="5925135" cy="5039516"/>
          </a:xfrm>
        </p:spPr>
        <p:txBody>
          <a:bodyPr>
            <a:normAutofit fontScale="92500" lnSpcReduction="20000"/>
          </a:bodyPr>
          <a:lstStyle/>
          <a:p>
            <a:r>
              <a:rPr lang="en-US" dirty="0"/>
              <a:t>We are planning to continue all or most of the current program elements.</a:t>
            </a:r>
          </a:p>
          <a:p>
            <a:r>
              <a:rPr lang="en-US" dirty="0"/>
              <a:t>We are continuing all of the current partnerships, but the roles will change.</a:t>
            </a:r>
          </a:p>
          <a:p>
            <a:r>
              <a:rPr lang="en-US" dirty="0"/>
              <a:t>One or more of our current partners will become a funder.</a:t>
            </a:r>
          </a:p>
          <a:p>
            <a:r>
              <a:rPr lang="en-US" dirty="0"/>
              <a:t>Our target population will change.</a:t>
            </a:r>
          </a:p>
          <a:p>
            <a:r>
              <a:rPr lang="en-US" dirty="0"/>
              <a:t>We are developing new MOUs, agreements, goals, and outcome measures.</a:t>
            </a:r>
          </a:p>
          <a:p>
            <a:r>
              <a:rPr lang="en-US" dirty="0"/>
              <a:t>There are still many unanswered questions regarding implementing our sustainability plan.</a:t>
            </a:r>
          </a:p>
        </p:txBody>
      </p:sp>
    </p:spTree>
    <p:extLst>
      <p:ext uri="{BB962C8B-B14F-4D97-AF65-F5344CB8AC3E}">
        <p14:creationId xmlns:p14="http://schemas.microsoft.com/office/powerpoint/2010/main" val="185242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solidFill>
                  <a:srgbClr val="2C5261"/>
                </a:solidFill>
              </a:rPr>
              <a:pPr/>
              <a:t>7</a:t>
            </a:fld>
            <a:endParaRPr lang="en-US" dirty="0">
              <a:solidFill>
                <a:srgbClr val="2C5261"/>
              </a:solidFill>
            </a:endParaRPr>
          </a:p>
        </p:txBody>
      </p:sp>
      <p:sp>
        <p:nvSpPr>
          <p:cNvPr id="3" name="Title 2"/>
          <p:cNvSpPr>
            <a:spLocks noGrp="1"/>
          </p:cNvSpPr>
          <p:nvPr>
            <p:ph type="title"/>
          </p:nvPr>
        </p:nvSpPr>
        <p:spPr/>
        <p:txBody>
          <a:bodyPr/>
          <a:lstStyle/>
          <a:p>
            <a:r>
              <a:rPr lang="en-US" dirty="0"/>
              <a:t>Grantee Presenters</a:t>
            </a:r>
          </a:p>
        </p:txBody>
      </p:sp>
      <p:sp>
        <p:nvSpPr>
          <p:cNvPr id="5" name="Content Placeholder 4"/>
          <p:cNvSpPr>
            <a:spLocks noGrp="1"/>
          </p:cNvSpPr>
          <p:nvPr>
            <p:ph sz="half" idx="2"/>
          </p:nvPr>
        </p:nvSpPr>
        <p:spPr/>
        <p:txBody>
          <a:bodyPr/>
          <a:lstStyle/>
          <a:p>
            <a:pPr>
              <a:spcAft>
                <a:spcPts val="600"/>
              </a:spcAft>
            </a:pPr>
            <a:r>
              <a:rPr lang="en-US" dirty="0"/>
              <a:t>Mason Bishop</a:t>
            </a:r>
          </a:p>
          <a:p>
            <a:pPr marL="6350" lvl="1" indent="-6350"/>
            <a:r>
              <a:rPr lang="en-US" b="1" i="0" dirty="0">
                <a:latin typeface="Arial" panose="020B0604020202020204" pitchFamily="34" charset="0"/>
                <a:cs typeface="Arial" panose="020B0604020202020204" pitchFamily="34" charset="0"/>
              </a:rPr>
              <a:t>Consortium Director</a:t>
            </a:r>
          </a:p>
          <a:p>
            <a:pPr marL="6350" lvl="1" indent="-6350"/>
            <a:r>
              <a:rPr lang="en-US" i="0" dirty="0">
                <a:latin typeface="Arial" panose="020B0604020202020204" pitchFamily="34" charset="0"/>
                <a:cs typeface="Arial" panose="020B0604020202020204" pitchFamily="34" charset="0"/>
              </a:rPr>
              <a:t>West Virginia Higher Education Policy Commission</a:t>
            </a:r>
          </a:p>
        </p:txBody>
      </p:sp>
      <p:sp>
        <p:nvSpPr>
          <p:cNvPr id="7" name="Content Placeholder 6"/>
          <p:cNvSpPr>
            <a:spLocks noGrp="1"/>
          </p:cNvSpPr>
          <p:nvPr>
            <p:ph sz="half" idx="1"/>
          </p:nvPr>
        </p:nvSpPr>
        <p:spPr>
          <a:xfrm>
            <a:off x="4439833" y="4166886"/>
            <a:ext cx="5646057" cy="1833273"/>
          </a:xfrm>
        </p:spPr>
        <p:txBody>
          <a:bodyPr/>
          <a:lstStyle/>
          <a:p>
            <a:pPr>
              <a:spcAft>
                <a:spcPts val="600"/>
              </a:spcAft>
            </a:pPr>
            <a:r>
              <a:rPr lang="en-US" dirty="0"/>
              <a:t>Greg Goloborodko</a:t>
            </a:r>
          </a:p>
          <a:p>
            <a:pPr marL="6350" lvl="1" indent="-6350">
              <a:buClr>
                <a:srgbClr val="005A7C"/>
              </a:buClr>
            </a:pPr>
            <a:r>
              <a:rPr lang="en-US" b="1" i="0" dirty="0">
                <a:solidFill>
                  <a:srgbClr val="F3F4F4">
                    <a:lumMod val="25000"/>
                  </a:srgbClr>
                </a:solidFill>
                <a:latin typeface="Arial" panose="020B0604020202020204" pitchFamily="34" charset="0"/>
                <a:cs typeface="Arial" panose="020B0604020202020204" pitchFamily="34" charset="0"/>
              </a:rPr>
              <a:t>Sr. Project Manager</a:t>
            </a:r>
          </a:p>
          <a:p>
            <a:pPr marL="6350" lvl="1" indent="-6350">
              <a:buClr>
                <a:srgbClr val="005A7C"/>
              </a:buClr>
            </a:pPr>
            <a:r>
              <a:rPr lang="en-US" i="0" dirty="0" err="1">
                <a:solidFill>
                  <a:srgbClr val="F3F4F4">
                    <a:lumMod val="25000"/>
                  </a:srgbClr>
                </a:solidFill>
                <a:latin typeface="Arial" panose="020B0604020202020204" pitchFamily="34" charset="0"/>
                <a:cs typeface="Arial" panose="020B0604020202020204" pitchFamily="34" charset="0"/>
              </a:rPr>
              <a:t>Worksystems</a:t>
            </a:r>
            <a:r>
              <a:rPr lang="en-US" i="0" dirty="0">
                <a:solidFill>
                  <a:srgbClr val="F3F4F4">
                    <a:lumMod val="25000"/>
                  </a:srgbClr>
                </a:solidFill>
                <a:latin typeface="Arial" panose="020B0604020202020204" pitchFamily="34" charset="0"/>
                <a:cs typeface="Arial" panose="020B0604020202020204" pitchFamily="34" charset="0"/>
              </a:rPr>
              <a:t>, Inc.</a:t>
            </a:r>
          </a:p>
          <a:p>
            <a:endParaRPr lang="en-US" dirty="0"/>
          </a:p>
        </p:txBody>
      </p:sp>
      <p:pic>
        <p:nvPicPr>
          <p:cNvPr id="8" name="Picture Placeholder 2" descr="A person wearing a suit and tie smiling at the camera&#10;&#10;Description automatically generated">
            <a:extLst>
              <a:ext uri="{FF2B5EF4-FFF2-40B4-BE49-F238E27FC236}">
                <a16:creationId xmlns:a16="http://schemas.microsoft.com/office/drawing/2014/main" id="{1DD8B960-3EAF-4B40-AC8F-068F31DC4AD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387" b="387"/>
          <a:stretch>
            <a:fillRect/>
          </a:stretch>
        </p:blipFill>
        <p:spPr/>
      </p:pic>
      <p:pic>
        <p:nvPicPr>
          <p:cNvPr id="9" name="Picture Placeholder 2">
            <a:extLst>
              <a:ext uri="{FF2B5EF4-FFF2-40B4-BE49-F238E27FC236}">
                <a16:creationId xmlns:a16="http://schemas.microsoft.com/office/drawing/2014/main" id="{1DD8B960-3EAF-4B40-AC8F-068F31DC4AD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5257" b="25184"/>
          <a:stretch/>
        </p:blipFill>
        <p:spPr>
          <a:xfrm>
            <a:off x="1553029" y="3715473"/>
            <a:ext cx="2133599" cy="2234426"/>
          </a:xfrm>
          <a:prstGeom prst="round2DiagRect">
            <a:avLst>
              <a:gd name="adj1" fmla="val 11823"/>
              <a:gd name="adj2" fmla="val 0"/>
            </a:avLst>
          </a:prstGeom>
        </p:spPr>
      </p:pic>
    </p:spTree>
    <p:extLst>
      <p:ext uri="{BB962C8B-B14F-4D97-AF65-F5344CB8AC3E}">
        <p14:creationId xmlns:p14="http://schemas.microsoft.com/office/powerpoint/2010/main" val="1205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solidFill>
                  <a:srgbClr val="2C5261"/>
                </a:solidFill>
              </a:rPr>
              <a:pPr/>
              <a:t>8</a:t>
            </a:fld>
            <a:endParaRPr lang="en-US" dirty="0">
              <a:solidFill>
                <a:srgbClr val="2C5261"/>
              </a:solidFill>
            </a:endParaRPr>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Featured Speaker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410" y="2218200"/>
            <a:ext cx="2353872" cy="261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a:extLst>
              <a:ext uri="{FF2B5EF4-FFF2-40B4-BE49-F238E27FC236}">
                <a16:creationId xmlns:a16="http://schemas.microsoft.com/office/drawing/2014/main" id="{5C4A4C43-9D9E-4AEC-B6F4-D7F125677847}"/>
              </a:ext>
            </a:extLst>
          </p:cNvPr>
          <p:cNvSpPr>
            <a:spLocks noGrp="1"/>
          </p:cNvSpPr>
          <p:nvPr>
            <p:ph idx="1"/>
          </p:nvPr>
        </p:nvSpPr>
        <p:spPr>
          <a:xfrm>
            <a:off x="4000695" y="2614424"/>
            <a:ext cx="6786910" cy="1818203"/>
          </a:xfrm>
        </p:spPr>
        <p:txBody>
          <a:bodyPr>
            <a:noAutofit/>
          </a:bodyPr>
          <a:lstStyle/>
          <a:p>
            <a:pPr>
              <a:spcAft>
                <a:spcPts val="600"/>
              </a:spcAft>
            </a:pPr>
            <a:r>
              <a:rPr lang="en-US" dirty="0">
                <a:latin typeface="Arial" pitchFamily="34" charset="0"/>
                <a:cs typeface="Arial" pitchFamily="34" charset="0"/>
              </a:rPr>
              <a:t>Tracy Johnson</a:t>
            </a:r>
          </a:p>
          <a:p>
            <a:pPr lvl="1">
              <a:lnSpc>
                <a:spcPct val="120000"/>
              </a:lnSpc>
            </a:pPr>
            <a:r>
              <a:rPr lang="en-US" b="1" i="0" dirty="0">
                <a:latin typeface="Arial" pitchFamily="34" charset="0"/>
                <a:cs typeface="Arial" pitchFamily="34" charset="0"/>
              </a:rPr>
              <a:t>Director of Training &amp; Technical Assistance </a:t>
            </a:r>
          </a:p>
          <a:p>
            <a:pPr lvl="1">
              <a:lnSpc>
                <a:spcPct val="120000"/>
              </a:lnSpc>
            </a:pPr>
            <a:r>
              <a:rPr lang="en-US" i="0" dirty="0">
                <a:latin typeface="Arial" pitchFamily="34" charset="0"/>
                <a:cs typeface="Arial" pitchFamily="34" charset="0"/>
              </a:rPr>
              <a:t>Founder &amp; Managing Partner of TTJ Group, LLC </a:t>
            </a:r>
          </a:p>
        </p:txBody>
      </p:sp>
    </p:spTree>
    <p:extLst>
      <p:ext uri="{BB962C8B-B14F-4D97-AF65-F5344CB8AC3E}">
        <p14:creationId xmlns:p14="http://schemas.microsoft.com/office/powerpoint/2010/main" val="51359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9</a:t>
            </a:fld>
            <a:endParaRPr lang="en-US" dirty="0">
              <a:solidFill>
                <a:srgbClr val="2C5261"/>
              </a:solidFill>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601027" y="2111554"/>
            <a:ext cx="6353908" cy="1607614"/>
          </a:xfrm>
        </p:spPr>
        <p:txBody>
          <a:bodyPr>
            <a:normAutofit/>
          </a:bodyPr>
          <a:lstStyle/>
          <a:p>
            <a:r>
              <a:rPr lang="en-US" sz="4000" dirty="0">
                <a:solidFill>
                  <a:srgbClr val="C00000"/>
                </a:solidFill>
                <a:latin typeface="Arial" pitchFamily="34" charset="0"/>
                <a:cs typeface="Arial" pitchFamily="34" charset="0"/>
              </a:rPr>
              <a:t>Intentional Sustainability </a:t>
            </a:r>
          </a:p>
        </p:txBody>
      </p:sp>
      <p:sp>
        <p:nvSpPr>
          <p:cNvPr id="2" name="TextBox 1"/>
          <p:cNvSpPr txBox="1"/>
          <p:nvPr/>
        </p:nvSpPr>
        <p:spPr>
          <a:xfrm>
            <a:off x="601027" y="3946967"/>
            <a:ext cx="6714172" cy="1200329"/>
          </a:xfrm>
          <a:prstGeom prst="rect">
            <a:avLst/>
          </a:prstGeom>
          <a:noFill/>
        </p:spPr>
        <p:txBody>
          <a:bodyPr wrap="square" rtlCol="0">
            <a:spAutoFit/>
          </a:bodyPr>
          <a:lstStyle/>
          <a:p>
            <a:r>
              <a:rPr lang="en-US" sz="2400" i="1" dirty="0">
                <a:solidFill>
                  <a:schemeClr val="accent3"/>
                </a:solidFill>
                <a:latin typeface="Arial" pitchFamily="34" charset="0"/>
                <a:cs typeface="Arial" pitchFamily="34" charset="0"/>
              </a:rPr>
              <a:t>A framework or roadmap for being intentional about sustainability efforts through planning and implementation activities.</a:t>
            </a:r>
            <a:endParaRPr lang="en-US" sz="2400" dirty="0">
              <a:solidFill>
                <a:schemeClr val="accent3"/>
              </a:solidFill>
            </a:endParaRPr>
          </a:p>
        </p:txBody>
      </p:sp>
    </p:spTree>
    <p:extLst>
      <p:ext uri="{BB962C8B-B14F-4D97-AF65-F5344CB8AC3E}">
        <p14:creationId xmlns:p14="http://schemas.microsoft.com/office/powerpoint/2010/main" val="1718975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he Role of Partnerships  in Sustainability Planning  and Implementation&amp;quot;&quot;/&gt;&lt;property id=&quot;20307&quot; value=&quot;256&quot;/&gt;&lt;/object&gt;&lt;object type=&quot;3&quot; unique_id=&quot;10004&quot;&gt;&lt;property id=&quot;20148&quot; value=&quot;5&quot;/&gt;&lt;property id=&quot;20300&quot; value=&quot;Slide 2 - &amp;quot;Let’s get to know who is on the call today. Using the poll, select the role that you play in your America’s Promise&quot;/&gt;&lt;property id=&quot;20307&quot; value=&quot;306&quot;/&gt;&lt;/object&gt;&lt;object type=&quot;3&quot; unique_id=&quot;10005&quot;&gt;&lt;property id=&quot;20148&quot; value=&quot;5&quot;/&gt;&lt;property id=&quot;20300&quot; value=&quot;Slide 3 - &amp;quot;Today’s Moderator&amp;quot;&quot;/&gt;&lt;property id=&quot;20307&quot; value=&quot;296&quot;/&gt;&lt;/object&gt;&lt;object type=&quot;3&quot; unique_id=&quot;10006&quot;&gt;&lt;property id=&quot;20148&quot; value=&quot;5&quot;/&gt;&lt;property id=&quot;20300&quot; value=&quot;Slide 4 - &amp;quot;Today’s Facilitator&amp;quot;&quot;/&gt;&lt;property id=&quot;20307&quot; value=&quot;307&quot;/&gt;&lt;/object&gt;&lt;object type=&quot;3&quot; unique_id=&quot;10007&quot;&gt;&lt;property id=&quot;20148&quot; value=&quot;5&quot;/&gt;&lt;property id=&quot;20300&quot; value=&quot;Slide 5 - &amp;quot;Discussion Topic:&amp;quot;&quot;/&gt;&lt;property id=&quot;20307&quot; value=&quot;298&quot;/&gt;&lt;/object&gt;&lt;object type=&quot;3&quot; unique_id=&quot;10008&quot;&gt;&lt;property id=&quot;20148&quot; value=&quot;5&quot;/&gt;&lt;property id=&quot;20300&quot; value=&quot;Slide 6 - &amp;quot; Poll: Sustaining Your Partnerships &amp;quot;&quot;/&gt;&lt;property id=&quot;20307&quot; value=&quot;308&quot;/&gt;&lt;/object&gt;&lt;object type=&quot;3&quot; unique_id=&quot;10009&quot;&gt;&lt;property id=&quot;20148&quot; value=&quot;5&quot;/&gt;&lt;property id=&quot;20300&quot; value=&quot;Slide 7 - &amp;quot;Grantee Presenters&amp;quot;&quot;/&gt;&lt;property id=&quot;20307&quot; value=&quot;341&quot;/&gt;&lt;/object&gt;&lt;object type=&quot;3&quot; unique_id=&quot;10010&quot;&gt;&lt;property id=&quot;20148&quot; value=&quot;5&quot;/&gt;&lt;property id=&quot;20300&quot; value=&quot;Slide 8 - &amp;quot;Featured Speaker&amp;quot;&quot;/&gt;&lt;property id=&quot;20307&quot; value=&quot;309&quot;/&gt;&lt;/object&gt;&lt;object type=&quot;3&quot; unique_id=&quot;10011&quot;&gt;&lt;property id=&quot;20148&quot; value=&quot;5&quot;/&gt;&lt;property id=&quot;20300&quot; value=&quot;Slide 9 - &amp;quot;Intentional Sustainability &amp;quot;&quot;/&gt;&lt;property id=&quot;20307&quot; value=&quot;311&quot;/&gt;&lt;/object&gt;&lt;object type=&quot;3&quot; unique_id=&quot;10012&quot;&gt;&lt;property id=&quot;20148&quot; value=&quot;5&quot;/&gt;&lt;property id=&quot;20300&quot; value=&quot;Slide 10 - &amp;quot;Intentional Sustainability&amp;quot;&quot;/&gt;&lt;property id=&quot;20307&quot; value=&quot;286&quot;/&gt;&lt;/object&gt;&lt;object type=&quot;3&quot; unique_id=&quot;10013&quot;&gt;&lt;property id=&quot;20148&quot; value=&quot;5&quot;/&gt;&lt;property id=&quot;20300&quot; value=&quot;Slide 11 - &amp;quot;Intentional Sustainability&amp;quot;&quot;/&gt;&lt;property id=&quot;20307&quot; value=&quot;335&quot;/&gt;&lt;/object&gt;&lt;object type=&quot;3&quot; unique_id=&quot;10014&quot;&gt;&lt;property id=&quot;20148&quot; value=&quot;5&quot;/&gt;&lt;property id=&quot;20300&quot; value=&quot;Slide 12 - &amp;quot;Intentional Sustainability&amp;quot;&quot;/&gt;&lt;property id=&quot;20307&quot; value=&quot;313&quot;/&gt;&lt;/object&gt;&lt;object type=&quot;3&quot; unique_id=&quot;10015&quot;&gt;&lt;property id=&quot;20148&quot; value=&quot;5&quot;/&gt;&lt;property id=&quot;20300&quot; value=&quot;Slide 13 - &amp;quot;Organizational Capacity &amp;quot;&quot;/&gt;&lt;property id=&quot;20307&quot; value=&quot;319&quot;/&gt;&lt;/object&gt;&lt;object type=&quot;3&quot; unique_id=&quot;10016&quot;&gt;&lt;property id=&quot;20148&quot; value=&quot;5&quot;/&gt;&lt;property id=&quot;20300&quot; value=&quot;Slide 14 - &amp;quot;Organizational Capacity -- The Building Blocks for Sustainability&amp;quot;&quot;/&gt;&lt;property id=&quot;20307&quot; value=&quot;314&quot;/&gt;&lt;/object&gt;&lt;object type=&quot;3&quot; unique_id=&quot;10017&quot;&gt;&lt;property id=&quot;20148&quot; value=&quot;5&quot;/&gt;&lt;property id=&quot;20300&quot; value=&quot;Slide 15 - &amp;quot;Organizational Capacity -- The Building Blocks for Sustainability&amp;quot;&quot;/&gt;&lt;property id=&quot;20307&quot; value=&quot;315&quot;/&gt;&lt;/object&gt;&lt;object type=&quot;3&quot; unique_id=&quot;10018&quot;&gt;&lt;property id=&quot;20148&quot; value=&quot;5&quot;/&gt;&lt;property id=&quot;20300&quot; value=&quot;Slide 16 - &amp;quot;Clarifying New or Revised Partnership Roles &amp;quot;&quot;/&gt;&lt;property id=&quot;20307&quot; value=&quot;320&quot;/&gt;&lt;/object&gt;&lt;object type=&quot;3&quot; unique_id=&quot;10019&quot;&gt;&lt;property id=&quot;20148&quot; value=&quot;5&quot;/&gt;&lt;property id=&quot;20300&quot; value=&quot;Slide 17 - &amp;quot;Clarifying New or Revised Partnership Roles&amp;quot;&quot;/&gt;&lt;property id=&quot;20307&quot; value=&quot;334&quot;/&gt;&lt;/object&gt;&lt;object type=&quot;3&quot; unique_id=&quot;10020&quot;&gt;&lt;property id=&quot;20148&quot; value=&quot;5&quot;/&gt;&lt;property id=&quot;20300&quot; value=&quot;Slide 18 - &amp;quot;Clarifying New or Revised Partnership Roles and Responsibilities in the New Structure &amp;quot;&quot;/&gt;&lt;property id=&quot;20307&quot; value=&quot;290&quot;/&gt;&lt;/object&gt;&lt;object type=&quot;3&quot; unique_id=&quot;10021&quot;&gt;&lt;property id=&quot;20148&quot; value=&quot;5&quot;/&gt;&lt;property id=&quot;20300&quot; value=&quot;Slide 19 - &amp;quot;Clarifying New or Revised Partnership Roles and Responsibilities in the New Structure &amp;quot;&quot;/&gt;&lt;property id=&quot;20307&quot; value=&quot;317&quot;/&gt;&lt;/object&gt;&lt;object type=&quot;3&quot; unique_id=&quot;10022&quot;&gt;&lt;property id=&quot;20148&quot; value=&quot;5&quot;/&gt;&lt;property id=&quot;20300&quot; value=&quot;Slide 20&quot;/&gt;&lt;property id=&quot;20307&quot; value=&quot;340&quot;/&gt;&lt;/object&gt;&lt;object type=&quot;3&quot; unique_id=&quot;10023&quot;&gt;&lt;property id=&quot;20148&quot; value=&quot;5&quot;/&gt;&lt;property id=&quot;20300&quot; value=&quot;Slide 21 - &amp;quot;Clarifying New or Revised Partnership Roles and Responsibilities in the New Structure &amp;quot;&quot;/&gt;&lt;property id=&quot;20307&quot; value=&quot;316&quot;/&gt;&lt;/object&gt;&lt;object type=&quot;3&quot; unique_id=&quot;10024&quot;&gt;&lt;property id=&quot;20148&quot; value=&quot;5&quot;/&gt;&lt;property id=&quot;20300&quot; value=&quot;Slide 22 - &amp;quot;Any Questions?&amp;quot;&quot;/&gt;&lt;property id=&quot;20307&quot; value=&quot;281&quot;/&gt;&lt;/object&gt;&lt;object type=&quot;3&quot; unique_id=&quot;10025&quot;&gt;&lt;property id=&quot;20148&quot; value=&quot;5&quot;/&gt;&lt;property id=&quot;20300&quot; value=&quot;Slide 23 - &amp;quot;Grantee Examples:  Sustaining Our Partners &amp;quot;&quot;/&gt;&lt;property id=&quot;20307&quot; value=&quot;321&quot;/&gt;&lt;/object&gt;&lt;object type=&quot;3&quot; unique_id=&quot;10026&quot;&gt;&lt;property id=&quot;20148&quot; value=&quot;5&quot;/&gt;&lt;property id=&quot;20300&quot; value=&quot;Slide 24 - &amp;quot;  &amp;quot;&quot;/&gt;&lt;property id=&quot;20307&quot; value=&quot;329&quot;/&gt;&lt;/object&gt;&lt;object type=&quot;3&quot; unique_id=&quot;10027&quot;&gt;&lt;property id=&quot;20148&quot; value=&quot;5&quot;/&gt;&lt;property id=&quot;20300&quot; value=&quot;Slide 25 - &amp;quot;How We Define Sustainability&amp;quot;&quot;/&gt;&lt;property id=&quot;20307&quot; value=&quot;330&quot;/&gt;&lt;/object&gt;&lt;object type=&quot;3&quot; unique_id=&quot;10028&quot;&gt;&lt;property id=&quot;20148&quot; value=&quot;5&quot;/&gt;&lt;property id=&quot;20300&quot; value=&quot;Slide 26 - &amp;quot;Areas of Program We Plan on Sustaining&amp;quot;&quot;/&gt;&lt;property id=&quot;20307&quot; value=&quot;331&quot;/&gt;&lt;/object&gt;&lt;object type=&quot;3&quot; unique_id=&quot;10029&quot;&gt;&lt;property id=&quot;20148&quot; value=&quot;5&quot;/&gt;&lt;property id=&quot;20300&quot; value=&quot;Slide 27 - &amp;quot;Our Partners &amp;quot;&quot;/&gt;&lt;property id=&quot;20307&quot; value=&quot;332&quot;/&gt;&lt;/object&gt;&lt;object type=&quot;3&quot; unique_id=&quot;10030&quot;&gt;&lt;property id=&quot;20148&quot; value=&quot;5&quot;/&gt;&lt;property id=&quot;20300&quot; value=&quot;Slide 28 - &amp;quot;How our Partners are Included in Sustainability Planning&amp;quot;&quot;/&gt;&lt;property id=&quot;20307&quot; value=&quot;333&quot;/&gt;&lt;/object&gt;&lt;object type=&quot;3&quot; unique_id=&quot;10031&quot;&gt;&lt;property id=&quot;20148&quot; value=&quot;5&quot;/&gt;&lt;property id=&quot;20300&quot; value=&quot;Slide 29 - &amp;quot;  &amp;quot;&quot;/&gt;&lt;property id=&quot;20307&quot; value=&quot;336&quot;/&gt;&lt;/object&gt;&lt;object type=&quot;3&quot; unique_id=&quot;10032&quot;&gt;&lt;property id=&quot;20148&quot; value=&quot;5&quot;/&gt;&lt;property id=&quot;20300&quot; value=&quot;Slide 30 - &amp;quot; &amp;quot;&quot;/&gt;&lt;property id=&quot;20307&quot; value=&quot;337&quot;/&gt;&lt;/object&gt;&lt;object type=&quot;3&quot; unique_id=&quot;10033&quot;&gt;&lt;property id=&quot;20148&quot; value=&quot;5&quot;/&gt;&lt;property id=&quot;20300&quot; value=&quot;Slide 31 - &amp;quot;Our Partners &amp;quot;&quot;/&gt;&lt;property id=&quot;20307&quot; value=&quot;338&quot;/&gt;&lt;/object&gt;&lt;object type=&quot;3&quot; unique_id=&quot;10034&quot;&gt;&lt;property id=&quot;20148&quot; value=&quot;5&quot;/&gt;&lt;property id=&quot;20300&quot; value=&quot;Slide 32 - &amp;quot; &amp;quot;&quot;/&gt;&lt;property id=&quot;20307&quot; value=&quot;339&quot;/&gt;&lt;/object&gt;&lt;object type=&quot;3&quot; unique_id=&quot;10035&quot;&gt;&lt;property id=&quot;20148&quot; value=&quot;5&quot;/&gt;&lt;property id=&quot;20300&quot; value=&quot;Slide 33 - &amp;quot;Any Questions?&amp;quot;&quot;/&gt;&lt;property id=&quot;20307&quot; value=&quot;327&quot;/&gt;&lt;/object&gt;&lt;object type=&quot;3&quot; unique_id=&quot;10036&quot;&gt;&lt;property id=&quot;20148&quot; value=&quot;5&quot;/&gt;&lt;property id=&quot;20300&quot; value=&quot;Slide 34 - &amp;quot;Final Remarks &amp;quot;&quot;/&gt;&lt;property id=&quot;20307&quot; value=&quot;323&quot;/&gt;&lt;/object&gt;&lt;object type=&quot;3&quot; unique_id=&quot;10037&quot;&gt;&lt;property id=&quot;20148&quot; value=&quot;5&quot;/&gt;&lt;property id=&quot;20300&quot; value=&quot;Slide 35 - &amp;quot;Save-the-Date&amp;quot;&quot;/&gt;&lt;property id=&quot;20307&quot; value=&quot;325&quot;/&gt;&lt;/object&gt;&lt;object type=&quot;3&quot; unique_id=&quot;10038&quot;&gt;&lt;property id=&quot;20148&quot; value=&quot;5&quot;/&gt;&lt;property id=&quot;20300&quot; value=&quot;Slide 36 - &amp;quot;Contact Information&amp;quot;&quot;/&gt;&lt;property id=&quot;20307&quot; value=&quot;324&quot;/&gt;&lt;/object&gt;&lt;object type=&quot;3&quot; unique_id=&quot;10039&quot;&gt;&lt;property id=&quot;20148&quot; value=&quot;5&quot;/&gt;&lt;property id=&quot;20300&quot; value=&quot;Slide 37 - &amp;quot;Thank you&amp;quot;&quot;/&gt;&lt;property id=&quot;20307&quot; value=&quot;322&quot;/&gt;&lt;/object&gt;&lt;/object&gt;&lt;object type=&quot;8&quot; unique_id=&quot;10078&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3682</TotalTime>
  <Words>1599</Words>
  <Application>Microsoft Office PowerPoint</Application>
  <PresentationFormat>Widescreen</PresentationFormat>
  <Paragraphs>282</Paragraphs>
  <Slides>37</Slides>
  <Notes>21</Notes>
  <HiddenSlides>0</HiddenSlides>
  <MMClips>0</MMClips>
  <ScaleCrop>false</ScaleCrop>
  <HeadingPairs>
    <vt:vector size="6" baseType="variant">
      <vt:variant>
        <vt:lpstr>Fonts Used</vt:lpstr>
      </vt:variant>
      <vt:variant>
        <vt:i4>12</vt:i4>
      </vt:variant>
      <vt:variant>
        <vt:lpstr>Theme</vt:lpstr>
      </vt:variant>
      <vt:variant>
        <vt:i4>17</vt:i4>
      </vt:variant>
      <vt:variant>
        <vt:lpstr>Slide Titles</vt:lpstr>
      </vt:variant>
      <vt:variant>
        <vt:i4>37</vt:i4>
      </vt:variant>
    </vt:vector>
  </HeadingPairs>
  <TitlesOfParts>
    <vt:vector size="66" baseType="lpstr">
      <vt:lpstr>Arial</vt:lpstr>
      <vt:lpstr>Book Antiqua</vt:lpstr>
      <vt:lpstr>Calibri</vt:lpstr>
      <vt:lpstr>Calibri Light</vt:lpstr>
      <vt:lpstr>Courier New</vt:lpstr>
      <vt:lpstr>inherit</vt:lpstr>
      <vt:lpstr>Symbol</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1_People Slides</vt:lpstr>
      <vt:lpstr>1_General Content</vt:lpstr>
      <vt:lpstr>2_General Content</vt:lpstr>
      <vt:lpstr>3_General Content</vt:lpstr>
      <vt:lpstr>4_General Content</vt:lpstr>
      <vt:lpstr>1_Interactive Slides</vt:lpstr>
      <vt:lpstr>2_People Slides</vt:lpstr>
      <vt:lpstr>5_General Content</vt:lpstr>
      <vt:lpstr>2_Interactive Slides</vt:lpstr>
      <vt:lpstr>6_General Content</vt:lpstr>
      <vt:lpstr>7_General Content</vt:lpstr>
      <vt:lpstr>1_Special Content</vt:lpstr>
      <vt:lpstr>The Role of Partnerships  in Sustainability Planning  and Implementation</vt:lpstr>
      <vt:lpstr>Let’s get to know who is on the call today. Using the poll, select the role that you play in your America’s Promise grant.</vt:lpstr>
      <vt:lpstr>Today’s Moderator</vt:lpstr>
      <vt:lpstr>Today’s Facilitator</vt:lpstr>
      <vt:lpstr>Discussion Topic:</vt:lpstr>
      <vt:lpstr> Poll: Sustaining Your Partnerships </vt:lpstr>
      <vt:lpstr>Grantee Presenters</vt:lpstr>
      <vt:lpstr>Featured Speaker</vt:lpstr>
      <vt:lpstr>Intentional Sustainability </vt:lpstr>
      <vt:lpstr>Intentional Sustainability</vt:lpstr>
      <vt:lpstr>Intentional Sustainability</vt:lpstr>
      <vt:lpstr>Intentional Sustainability</vt:lpstr>
      <vt:lpstr>Organizational Capacity </vt:lpstr>
      <vt:lpstr>Organizational Capacity -- The Building Blocks for Sustainability</vt:lpstr>
      <vt:lpstr>Organizational Capacity -- The Building Blocks for Sustainability</vt:lpstr>
      <vt:lpstr>Clarifying New or Revised Partnership Roles </vt:lpstr>
      <vt:lpstr>Clarifying New or Revised Partnership Roles</vt:lpstr>
      <vt:lpstr>Clarifying New or Revised Partnership Roles and Responsibilities in the New Structure </vt:lpstr>
      <vt:lpstr>Clarifying New or Revised Partnership Roles and Responsibilities in the New Structure </vt:lpstr>
      <vt:lpstr>PowerPoint Presentation</vt:lpstr>
      <vt:lpstr>Clarifying New or Revised Partnership Roles and Responsibilities in the New Structure </vt:lpstr>
      <vt:lpstr>Any Questions?</vt:lpstr>
      <vt:lpstr>Grantee Examples:  Sustaining Our Partners </vt:lpstr>
      <vt:lpstr>  </vt:lpstr>
      <vt:lpstr>How We Define Sustainability</vt:lpstr>
      <vt:lpstr>Areas of Program We Plan on Sustaining</vt:lpstr>
      <vt:lpstr>Our Partners </vt:lpstr>
      <vt:lpstr>How our Partners are Included in Sustainability Planning</vt:lpstr>
      <vt:lpstr>  </vt:lpstr>
      <vt:lpstr> </vt:lpstr>
      <vt:lpstr>Our Partners </vt:lpstr>
      <vt:lpstr> </vt:lpstr>
      <vt:lpstr>Any Questions?</vt:lpstr>
      <vt:lpstr>Final Remarks </vt:lpstr>
      <vt:lpstr>Save-the-Date</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261</cp:revision>
  <dcterms:created xsi:type="dcterms:W3CDTF">2019-06-21T16:58:05Z</dcterms:created>
  <dcterms:modified xsi:type="dcterms:W3CDTF">2020-03-31T16:01:25Z</dcterms:modified>
</cp:coreProperties>
</file>