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65"/>
  </p:notesMasterIdLst>
  <p:sldIdLst>
    <p:sldId id="256" r:id="rId10"/>
    <p:sldId id="296" r:id="rId11"/>
    <p:sldId id="295" r:id="rId12"/>
    <p:sldId id="278" r:id="rId13"/>
    <p:sldId id="366" r:id="rId14"/>
    <p:sldId id="326" r:id="rId15"/>
    <p:sldId id="327" r:id="rId16"/>
    <p:sldId id="354" r:id="rId17"/>
    <p:sldId id="355" r:id="rId18"/>
    <p:sldId id="356" r:id="rId19"/>
    <p:sldId id="357" r:id="rId20"/>
    <p:sldId id="358" r:id="rId21"/>
    <p:sldId id="359" r:id="rId22"/>
    <p:sldId id="361" r:id="rId23"/>
    <p:sldId id="362" r:id="rId24"/>
    <p:sldId id="363" r:id="rId25"/>
    <p:sldId id="282" r:id="rId26"/>
    <p:sldId id="286" r:id="rId27"/>
    <p:sldId id="340" r:id="rId28"/>
    <p:sldId id="339" r:id="rId29"/>
    <p:sldId id="343" r:id="rId30"/>
    <p:sldId id="344" r:id="rId31"/>
    <p:sldId id="325" r:id="rId32"/>
    <p:sldId id="332" r:id="rId33"/>
    <p:sldId id="328" r:id="rId34"/>
    <p:sldId id="329" r:id="rId35"/>
    <p:sldId id="333" r:id="rId36"/>
    <p:sldId id="338" r:id="rId37"/>
    <p:sldId id="337" r:id="rId38"/>
    <p:sldId id="336" r:id="rId39"/>
    <p:sldId id="335" r:id="rId40"/>
    <p:sldId id="341" r:id="rId41"/>
    <p:sldId id="364" r:id="rId42"/>
    <p:sldId id="345" r:id="rId43"/>
    <p:sldId id="346" r:id="rId44"/>
    <p:sldId id="347" r:id="rId45"/>
    <p:sldId id="351" r:id="rId46"/>
    <p:sldId id="350" r:id="rId47"/>
    <p:sldId id="349" r:id="rId48"/>
    <p:sldId id="365" r:id="rId49"/>
    <p:sldId id="367" r:id="rId50"/>
    <p:sldId id="373" r:id="rId51"/>
    <p:sldId id="376" r:id="rId52"/>
    <p:sldId id="369" r:id="rId53"/>
    <p:sldId id="371" r:id="rId54"/>
    <p:sldId id="372" r:id="rId55"/>
    <p:sldId id="375" r:id="rId56"/>
    <p:sldId id="380" r:id="rId57"/>
    <p:sldId id="378" r:id="rId58"/>
    <p:sldId id="379" r:id="rId59"/>
    <p:sldId id="370" r:id="rId60"/>
    <p:sldId id="368" r:id="rId61"/>
    <p:sldId id="281" r:id="rId62"/>
    <p:sldId id="275" r:id="rId63"/>
    <p:sldId id="297" r:id="rId64"/>
  </p:sldIdLst>
  <p:sldSz cx="12192000" cy="6858000"/>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3" autoAdjust="0"/>
    <p:restoredTop sz="76702" autoAdjust="0"/>
  </p:normalViewPr>
  <p:slideViewPr>
    <p:cSldViewPr snapToGrid="0">
      <p:cViewPr varScale="1">
        <p:scale>
          <a:sx n="51" d="100"/>
          <a:sy n="51" d="100"/>
        </p:scale>
        <p:origin x="1516" y="40"/>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gs" Target="tags/tag1.xml"/><Relationship Id="rId5" Type="http://schemas.openxmlformats.org/officeDocument/2006/relationships/slideMaster" Target="slideMasters/slideMaster1.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b="1" dirty="0">
              <a:solidFill>
                <a:srgbClr val="C00000"/>
              </a:solidFill>
              <a:latin typeface="Calibri" panose="020F0502020204030204" pitchFamily="34" charset="0"/>
              <a:cs typeface="Arial" pitchFamily="34" charset="0"/>
            </a:rPr>
            <a:t>Workforce Integrated Performance System</a:t>
          </a:r>
        </a:p>
        <a:p>
          <a:r>
            <a:rPr lang="en-US" sz="3600" b="1" dirty="0">
              <a:solidFill>
                <a:srgbClr val="C00000"/>
              </a:solidFill>
              <a:latin typeface="Calibri" panose="020F0502020204030204" pitchFamily="34" charset="0"/>
              <a:cs typeface="Arial" pitchFamily="34" charset="0"/>
            </a:rPr>
            <a:t>WIPS</a:t>
          </a: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5616" custLinFactNeighborY="64367"/>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0542320-1ACE-40DC-8A28-1279388B3948}" srcId="{9F318CA6-08AB-4ABE-B349-676605B65D6C}" destId="{FC9D8059-D2E0-4C91-8D8D-A79D1FB79854}" srcOrd="0" destOrd="0" parTransId="{B4C1CCFE-FE1F-4EA9-A040-FFA594C8966E}" sibTransId="{7D8C7A49-846B-425A-A372-DA2BF28DA196}"/>
    <dgm:cxn modelId="{98F66BC0-BDAB-43C4-A17A-A74DED376816}" type="presOf" srcId="{FC9D8059-D2E0-4C91-8D8D-A79D1FB79854}" destId="{7A996C81-500F-4B1F-B5A4-1B476941A02A}" srcOrd="0" destOrd="0" presId="urn:microsoft.com/office/officeart/2005/8/layout/hierarchy3"/>
    <dgm:cxn modelId="{358C75CD-B355-424F-8C6F-FBE869D2F744}" type="presOf" srcId="{FC9D8059-D2E0-4C91-8D8D-A79D1FB79854}" destId="{326860F1-B8CF-451E-A26A-39B929BC3F19}" srcOrd="1" destOrd="0" presId="urn:microsoft.com/office/officeart/2005/8/layout/hierarchy3"/>
    <dgm:cxn modelId="{B887A9E2-6756-413E-8AB0-64A5919CA781}" type="presOf" srcId="{9F318CA6-08AB-4ABE-B349-676605B65D6C}" destId="{855749C9-25BC-45AC-B787-9457C050449F}" srcOrd="0" destOrd="0" presId="urn:microsoft.com/office/officeart/2005/8/layout/hierarchy3"/>
    <dgm:cxn modelId="{E64E99E6-B8D7-4C9E-BE9A-A06CC2A17F43}" type="presParOf" srcId="{855749C9-25BC-45AC-B787-9457C050449F}" destId="{1E4DC371-F7C6-47CE-B90E-1AFFF13B3F0E}" srcOrd="0" destOrd="0" presId="urn:microsoft.com/office/officeart/2005/8/layout/hierarchy3"/>
    <dgm:cxn modelId="{282472B5-EEC5-4AFE-949F-60889C48CF5B}" type="presParOf" srcId="{1E4DC371-F7C6-47CE-B90E-1AFFF13B3F0E}" destId="{77B1561D-399D-4DFB-9AB8-7B690400EE7B}" srcOrd="0" destOrd="0" presId="urn:microsoft.com/office/officeart/2005/8/layout/hierarchy3"/>
    <dgm:cxn modelId="{C939BCDE-856C-43FC-8AAC-7B0AD9D0DE1A}" type="presParOf" srcId="{77B1561D-399D-4DFB-9AB8-7B690400EE7B}" destId="{7A996C81-500F-4B1F-B5A4-1B476941A02A}" srcOrd="0" destOrd="0" presId="urn:microsoft.com/office/officeart/2005/8/layout/hierarchy3"/>
    <dgm:cxn modelId="{FC8C35E3-9E1D-4575-BBA2-D855D844C593}" type="presParOf" srcId="{77B1561D-399D-4DFB-9AB8-7B690400EE7B}" destId="{326860F1-B8CF-451E-A26A-39B929BC3F19}" srcOrd="1" destOrd="0" presId="urn:microsoft.com/office/officeart/2005/8/layout/hierarchy3"/>
    <dgm:cxn modelId="{1EBEB3D1-F755-40BB-B60E-47EBC67C1360}"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8564F-832C-40C4-B18D-B29752FEBE6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7324886-AC93-4842-A3A9-BFDA2CFFA75D}">
      <dgm:prSet phldrT="[Text]" custT="1"/>
      <dgm:spPr/>
      <dgm:t>
        <a:bodyPr/>
        <a:lstStyle/>
        <a:p>
          <a:r>
            <a:rPr lang="en-US" sz="2800" dirty="0"/>
            <a:t>QNR</a:t>
          </a:r>
        </a:p>
      </dgm:t>
    </dgm:pt>
    <dgm:pt modelId="{5BA04EC3-5EB0-4ECD-B9F7-C31CCB36DBC8}" type="parTrans" cxnId="{EFC02121-B7AC-4C72-9F3C-CEE991C36C47}">
      <dgm:prSet/>
      <dgm:spPr/>
      <dgm:t>
        <a:bodyPr/>
        <a:lstStyle/>
        <a:p>
          <a:endParaRPr lang="en-US"/>
        </a:p>
      </dgm:t>
    </dgm:pt>
    <dgm:pt modelId="{01384027-1C71-4F75-B7C1-8EBC0E2C9F8E}" type="sibTrans" cxnId="{EFC02121-B7AC-4C72-9F3C-CEE991C36C47}">
      <dgm:prSet/>
      <dgm:spPr/>
      <dgm:t>
        <a:bodyPr/>
        <a:lstStyle/>
        <a:p>
          <a:endParaRPr lang="en-US"/>
        </a:p>
      </dgm:t>
    </dgm:pt>
    <dgm:pt modelId="{5BA82BC2-B841-4365-8678-074CD88F308C}">
      <dgm:prSet phldrT="[Text]" custT="1"/>
      <dgm:spPr/>
      <dgm:t>
        <a:bodyPr/>
        <a:lstStyle/>
        <a:p>
          <a:r>
            <a:rPr lang="en-US" sz="2800" dirty="0"/>
            <a:t>QPR</a:t>
          </a:r>
        </a:p>
      </dgm:t>
    </dgm:pt>
    <dgm:pt modelId="{C0E84BDA-61D8-40F9-9346-607A80E4E18C}" type="parTrans" cxnId="{EC83BC0F-C2A8-4B9B-A49E-076FF726127E}">
      <dgm:prSet/>
      <dgm:spPr/>
      <dgm:t>
        <a:bodyPr/>
        <a:lstStyle/>
        <a:p>
          <a:endParaRPr lang="en-US"/>
        </a:p>
      </dgm:t>
    </dgm:pt>
    <dgm:pt modelId="{FB9FA13A-3CDE-477E-ACF8-A818D59BD088}" type="sibTrans" cxnId="{EC83BC0F-C2A8-4B9B-A49E-076FF726127E}">
      <dgm:prSet/>
      <dgm:spPr/>
      <dgm:t>
        <a:bodyPr/>
        <a:lstStyle/>
        <a:p>
          <a:endParaRPr lang="en-US"/>
        </a:p>
      </dgm:t>
    </dgm:pt>
    <dgm:pt modelId="{7FB7DE4D-F2A6-40B0-A039-B5BBCF65EB42}" type="pres">
      <dgm:prSet presAssocID="{D438564F-832C-40C4-B18D-B29752FEBE62}" presName="cycle" presStyleCnt="0">
        <dgm:presLayoutVars>
          <dgm:dir/>
          <dgm:resizeHandles val="exact"/>
        </dgm:presLayoutVars>
      </dgm:prSet>
      <dgm:spPr/>
    </dgm:pt>
    <dgm:pt modelId="{F15756B3-9A24-4575-B6D4-2625F69891AB}" type="pres">
      <dgm:prSet presAssocID="{37324886-AC93-4842-A3A9-BFDA2CFFA75D}" presName="node" presStyleLbl="node1" presStyleIdx="0" presStyleCnt="2" custScaleX="93759" custScaleY="76536" custRadScaleRad="117070" custRadScaleInc="-224329">
        <dgm:presLayoutVars>
          <dgm:bulletEnabled val="1"/>
        </dgm:presLayoutVars>
      </dgm:prSet>
      <dgm:spPr/>
    </dgm:pt>
    <dgm:pt modelId="{AE4C0336-92EF-4EEA-9510-73C43C989323}" type="pres">
      <dgm:prSet presAssocID="{37324886-AC93-4842-A3A9-BFDA2CFFA75D}" presName="spNode" presStyleCnt="0"/>
      <dgm:spPr/>
    </dgm:pt>
    <dgm:pt modelId="{DC057DB9-EEE7-4B21-8415-5CBF69CEE583}" type="pres">
      <dgm:prSet presAssocID="{01384027-1C71-4F75-B7C1-8EBC0E2C9F8E}" presName="sibTrans" presStyleLbl="sibTrans1D1" presStyleIdx="0" presStyleCnt="2"/>
      <dgm:spPr/>
    </dgm:pt>
    <dgm:pt modelId="{EDC41D3A-B62A-421A-B52B-5BE264AA503A}" type="pres">
      <dgm:prSet presAssocID="{5BA82BC2-B841-4365-8678-074CD88F308C}" presName="node" presStyleLbl="node1" presStyleIdx="1" presStyleCnt="2" custScaleX="91051" custScaleY="75961" custRadScaleRad="119047" custRadScaleInc="232720">
        <dgm:presLayoutVars>
          <dgm:bulletEnabled val="1"/>
        </dgm:presLayoutVars>
      </dgm:prSet>
      <dgm:spPr/>
    </dgm:pt>
    <dgm:pt modelId="{6EFC93D7-2255-4E18-BDF6-17F47D611227}" type="pres">
      <dgm:prSet presAssocID="{5BA82BC2-B841-4365-8678-074CD88F308C}" presName="spNode" presStyleCnt="0"/>
      <dgm:spPr/>
    </dgm:pt>
    <dgm:pt modelId="{F5CA7A9E-1747-44B4-BC41-6AFFC605CEBE}" type="pres">
      <dgm:prSet presAssocID="{FB9FA13A-3CDE-477E-ACF8-A818D59BD088}" presName="sibTrans" presStyleLbl="sibTrans1D1" presStyleIdx="1" presStyleCnt="2"/>
      <dgm:spPr/>
    </dgm:pt>
  </dgm:ptLst>
  <dgm:cxnLst>
    <dgm:cxn modelId="{EC83BC0F-C2A8-4B9B-A49E-076FF726127E}" srcId="{D438564F-832C-40C4-B18D-B29752FEBE62}" destId="{5BA82BC2-B841-4365-8678-074CD88F308C}" srcOrd="1" destOrd="0" parTransId="{C0E84BDA-61D8-40F9-9346-607A80E4E18C}" sibTransId="{FB9FA13A-3CDE-477E-ACF8-A818D59BD088}"/>
    <dgm:cxn modelId="{8960BA18-86ED-4F0F-BB91-46185E2FF555}" type="presOf" srcId="{5BA82BC2-B841-4365-8678-074CD88F308C}" destId="{EDC41D3A-B62A-421A-B52B-5BE264AA503A}" srcOrd="0" destOrd="0" presId="urn:microsoft.com/office/officeart/2005/8/layout/cycle6"/>
    <dgm:cxn modelId="{EFC02121-B7AC-4C72-9F3C-CEE991C36C47}" srcId="{D438564F-832C-40C4-B18D-B29752FEBE62}" destId="{37324886-AC93-4842-A3A9-BFDA2CFFA75D}" srcOrd="0" destOrd="0" parTransId="{5BA04EC3-5EB0-4ECD-B9F7-C31CCB36DBC8}" sibTransId="{01384027-1C71-4F75-B7C1-8EBC0E2C9F8E}"/>
    <dgm:cxn modelId="{7FA3743C-F899-40A5-A487-A59DFB7E5C94}" type="presOf" srcId="{D438564F-832C-40C4-B18D-B29752FEBE62}" destId="{7FB7DE4D-F2A6-40B0-A039-B5BBCF65EB42}" srcOrd="0" destOrd="0" presId="urn:microsoft.com/office/officeart/2005/8/layout/cycle6"/>
    <dgm:cxn modelId="{1BD8C468-5E9B-43B9-9814-D28A3691F6CC}" type="presOf" srcId="{37324886-AC93-4842-A3A9-BFDA2CFFA75D}" destId="{F15756B3-9A24-4575-B6D4-2625F69891AB}" srcOrd="0" destOrd="0" presId="urn:microsoft.com/office/officeart/2005/8/layout/cycle6"/>
    <dgm:cxn modelId="{8C109F98-7370-4AE4-900F-07786BDA2918}" type="presOf" srcId="{FB9FA13A-3CDE-477E-ACF8-A818D59BD088}" destId="{F5CA7A9E-1747-44B4-BC41-6AFFC605CEBE}" srcOrd="0" destOrd="0" presId="urn:microsoft.com/office/officeart/2005/8/layout/cycle6"/>
    <dgm:cxn modelId="{94D308B6-6C19-479A-8464-12E4F05CA20B}" type="presOf" srcId="{01384027-1C71-4F75-B7C1-8EBC0E2C9F8E}" destId="{DC057DB9-EEE7-4B21-8415-5CBF69CEE583}" srcOrd="0" destOrd="0" presId="urn:microsoft.com/office/officeart/2005/8/layout/cycle6"/>
    <dgm:cxn modelId="{5A13B9C6-0345-473F-8442-495DB7F56587}" type="presParOf" srcId="{7FB7DE4D-F2A6-40B0-A039-B5BBCF65EB42}" destId="{F15756B3-9A24-4575-B6D4-2625F69891AB}" srcOrd="0" destOrd="0" presId="urn:microsoft.com/office/officeart/2005/8/layout/cycle6"/>
    <dgm:cxn modelId="{6B3C09C7-1ECB-4585-82C5-118E41181FB9}" type="presParOf" srcId="{7FB7DE4D-F2A6-40B0-A039-B5BBCF65EB42}" destId="{AE4C0336-92EF-4EEA-9510-73C43C989323}" srcOrd="1" destOrd="0" presId="urn:microsoft.com/office/officeart/2005/8/layout/cycle6"/>
    <dgm:cxn modelId="{33F069AB-56EB-408A-AB1F-74A88E708D0E}" type="presParOf" srcId="{7FB7DE4D-F2A6-40B0-A039-B5BBCF65EB42}" destId="{DC057DB9-EEE7-4B21-8415-5CBF69CEE583}" srcOrd="2" destOrd="0" presId="urn:microsoft.com/office/officeart/2005/8/layout/cycle6"/>
    <dgm:cxn modelId="{C01D17FE-0410-4C57-9B05-869FD2D42B7F}" type="presParOf" srcId="{7FB7DE4D-F2A6-40B0-A039-B5BBCF65EB42}" destId="{EDC41D3A-B62A-421A-B52B-5BE264AA503A}" srcOrd="3" destOrd="0" presId="urn:microsoft.com/office/officeart/2005/8/layout/cycle6"/>
    <dgm:cxn modelId="{D187D75B-BAD1-4687-821A-4200448B1ADB}" type="presParOf" srcId="{7FB7DE4D-F2A6-40B0-A039-B5BBCF65EB42}" destId="{6EFC93D7-2255-4E18-BDF6-17F47D611227}" srcOrd="4" destOrd="0" presId="urn:microsoft.com/office/officeart/2005/8/layout/cycle6"/>
    <dgm:cxn modelId="{A17D9151-029A-49C0-A3A8-CA087D7C4A1B}" type="presParOf" srcId="{7FB7DE4D-F2A6-40B0-A039-B5BBCF65EB42}" destId="{F5CA7A9E-1747-44B4-BC41-6AFFC605CEBE}" srcOrd="5"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0" y="377814"/>
          <a:ext cx="7647552" cy="1374785"/>
        </a:xfrm>
        <a:prstGeom prst="roundRect">
          <a:avLst>
            <a:gd name="adj" fmla="val 10000"/>
          </a:avLst>
        </a:prstGeom>
        <a:no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latin typeface="Calibri" panose="020F0502020204030204" pitchFamily="34" charset="0"/>
              <a:cs typeface="Arial" pitchFamily="34" charset="0"/>
            </a:rPr>
            <a:t>Workforce Integrated Performance System</a:t>
          </a:r>
        </a:p>
        <a:p>
          <a:pPr marL="0" lvl="0" indent="0" algn="ctr" defTabSz="1066800">
            <a:lnSpc>
              <a:spcPct val="90000"/>
            </a:lnSpc>
            <a:spcBef>
              <a:spcPct val="0"/>
            </a:spcBef>
            <a:spcAft>
              <a:spcPct val="35000"/>
            </a:spcAft>
            <a:buNone/>
          </a:pPr>
          <a:r>
            <a:rPr lang="en-US" sz="3600" b="1" kern="1200" dirty="0">
              <a:solidFill>
                <a:srgbClr val="C00000"/>
              </a:solidFill>
              <a:latin typeface="Calibri" panose="020F0502020204030204" pitchFamily="34" charset="0"/>
              <a:cs typeface="Arial" pitchFamily="34" charset="0"/>
            </a:rPr>
            <a:t>WIPS</a:t>
          </a:r>
        </a:p>
      </dsp:txBody>
      <dsp:txXfrm>
        <a:off x="40266" y="418080"/>
        <a:ext cx="7567020" cy="1294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756B3-9A24-4575-B6D4-2625F69891AB}">
      <dsp:nvSpPr>
        <dsp:cNvPr id="0" name=""/>
        <dsp:cNvSpPr/>
      </dsp:nvSpPr>
      <dsp:spPr>
        <a:xfrm>
          <a:off x="2373630" y="1791319"/>
          <a:ext cx="1984883" cy="105317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QNR</a:t>
          </a:r>
        </a:p>
      </dsp:txBody>
      <dsp:txXfrm>
        <a:off x="2425042" y="1842731"/>
        <a:ext cx="1882059" cy="950352"/>
      </dsp:txXfrm>
    </dsp:sp>
    <dsp:sp modelId="{DC057DB9-EEE7-4B21-8415-5CBF69CEE583}">
      <dsp:nvSpPr>
        <dsp:cNvPr id="0" name=""/>
        <dsp:cNvSpPr/>
      </dsp:nvSpPr>
      <dsp:spPr>
        <a:xfrm>
          <a:off x="277346" y="862241"/>
          <a:ext cx="2333434" cy="2333434"/>
        </a:xfrm>
        <a:custGeom>
          <a:avLst/>
          <a:gdLst/>
          <a:ahLst/>
          <a:cxnLst/>
          <a:rect l="0" t="0" r="0" b="0"/>
          <a:pathLst>
            <a:path>
              <a:moveTo>
                <a:pt x="2095704" y="1872558"/>
              </a:moveTo>
              <a:arcTo wR="1166717" hR="1166717" stAng="2233647" swAng="276911"/>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C41D3A-B62A-421A-B52B-5BE264AA503A}">
      <dsp:nvSpPr>
        <dsp:cNvPr id="0" name=""/>
        <dsp:cNvSpPr/>
      </dsp:nvSpPr>
      <dsp:spPr>
        <a:xfrm>
          <a:off x="385050" y="1799225"/>
          <a:ext cx="1927554" cy="104526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QPR</a:t>
          </a:r>
        </a:p>
      </dsp:txBody>
      <dsp:txXfrm>
        <a:off x="436076" y="1850251"/>
        <a:ext cx="1825502" cy="943212"/>
      </dsp:txXfrm>
    </dsp:sp>
    <dsp:sp modelId="{F5CA7A9E-1747-44B4-BC41-6AFFC605CEBE}">
      <dsp:nvSpPr>
        <dsp:cNvPr id="0" name=""/>
        <dsp:cNvSpPr/>
      </dsp:nvSpPr>
      <dsp:spPr>
        <a:xfrm>
          <a:off x="1070251" y="497242"/>
          <a:ext cx="2596059" cy="2596059"/>
        </a:xfrm>
        <a:custGeom>
          <a:avLst/>
          <a:gdLst/>
          <a:ahLst/>
          <a:cxnLst/>
          <a:rect l="0" t="0" r="0" b="0"/>
          <a:pathLst>
            <a:path>
              <a:moveTo>
                <a:pt x="186" y="1276023"/>
              </a:moveTo>
              <a:arcTo wR="1298029" hR="1298029" stAng="10858285" swAng="10662490"/>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4/2/2020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1559234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580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C97589-81B3-48A3-8226-3514F33742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6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C97589-81B3-48A3-8226-3514F33742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024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1CF614-9315-436C-A206-0E868E5CD47A}" type="slidenum">
              <a:rPr lang="en-US" smtClean="0"/>
              <a:t>14</a:t>
            </a:fld>
            <a:endParaRPr lang="en-US"/>
          </a:p>
        </p:txBody>
      </p:sp>
    </p:spTree>
    <p:extLst>
      <p:ext uri="{BB962C8B-B14F-4D97-AF65-F5344CB8AC3E}">
        <p14:creationId xmlns:p14="http://schemas.microsoft.com/office/powerpoint/2010/main" val="116648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1897971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1141153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2757291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482633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2472986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338106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4227157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3407641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3928818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463532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2829787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2059968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3081380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64291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4089181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1234893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1909964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2312591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1427737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81868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4293442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34</a:t>
            </a:fld>
            <a:endParaRPr lang="en-US"/>
          </a:p>
        </p:txBody>
      </p:sp>
    </p:spTree>
    <p:extLst>
      <p:ext uri="{BB962C8B-B14F-4D97-AF65-F5344CB8AC3E}">
        <p14:creationId xmlns:p14="http://schemas.microsoft.com/office/powerpoint/2010/main" val="342696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2887321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36</a:t>
            </a:fld>
            <a:endParaRPr lang="en-US"/>
          </a:p>
        </p:txBody>
      </p:sp>
    </p:spTree>
    <p:extLst>
      <p:ext uri="{BB962C8B-B14F-4D97-AF65-F5344CB8AC3E}">
        <p14:creationId xmlns:p14="http://schemas.microsoft.com/office/powerpoint/2010/main" val="1022880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37</a:t>
            </a:fld>
            <a:endParaRPr lang="en-US"/>
          </a:p>
        </p:txBody>
      </p:sp>
    </p:spTree>
    <p:extLst>
      <p:ext uri="{BB962C8B-B14F-4D97-AF65-F5344CB8AC3E}">
        <p14:creationId xmlns:p14="http://schemas.microsoft.com/office/powerpoint/2010/main" val="952832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38</a:t>
            </a:fld>
            <a:endParaRPr lang="en-US"/>
          </a:p>
        </p:txBody>
      </p:sp>
    </p:spTree>
    <p:extLst>
      <p:ext uri="{BB962C8B-B14F-4D97-AF65-F5344CB8AC3E}">
        <p14:creationId xmlns:p14="http://schemas.microsoft.com/office/powerpoint/2010/main" val="3933712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39</a:t>
            </a:fld>
            <a:endParaRPr lang="en-US"/>
          </a:p>
        </p:txBody>
      </p:sp>
    </p:spTree>
    <p:extLst>
      <p:ext uri="{BB962C8B-B14F-4D97-AF65-F5344CB8AC3E}">
        <p14:creationId xmlns:p14="http://schemas.microsoft.com/office/powerpoint/2010/main" val="2704649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40</a:t>
            </a:fld>
            <a:endParaRPr lang="en-US"/>
          </a:p>
        </p:txBody>
      </p:sp>
    </p:spTree>
    <p:extLst>
      <p:ext uri="{BB962C8B-B14F-4D97-AF65-F5344CB8AC3E}">
        <p14:creationId xmlns:p14="http://schemas.microsoft.com/office/powerpoint/2010/main" val="1648409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22077116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41</a:t>
            </a:fld>
            <a:endParaRPr lang="en-US"/>
          </a:p>
        </p:txBody>
      </p:sp>
    </p:spTree>
    <p:extLst>
      <p:ext uri="{BB962C8B-B14F-4D97-AF65-F5344CB8AC3E}">
        <p14:creationId xmlns:p14="http://schemas.microsoft.com/office/powerpoint/2010/main" val="1941903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42</a:t>
            </a:fld>
            <a:endParaRPr lang="en-US"/>
          </a:p>
        </p:txBody>
      </p:sp>
    </p:spTree>
    <p:extLst>
      <p:ext uri="{BB962C8B-B14F-4D97-AF65-F5344CB8AC3E}">
        <p14:creationId xmlns:p14="http://schemas.microsoft.com/office/powerpoint/2010/main" val="899301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43</a:t>
            </a:fld>
            <a:endParaRPr lang="en-US"/>
          </a:p>
        </p:txBody>
      </p:sp>
    </p:spTree>
    <p:extLst>
      <p:ext uri="{BB962C8B-B14F-4D97-AF65-F5344CB8AC3E}">
        <p14:creationId xmlns:p14="http://schemas.microsoft.com/office/powerpoint/2010/main" val="9944141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44</a:t>
            </a:fld>
            <a:endParaRPr lang="en-US"/>
          </a:p>
        </p:txBody>
      </p:sp>
    </p:spTree>
    <p:extLst>
      <p:ext uri="{BB962C8B-B14F-4D97-AF65-F5344CB8AC3E}">
        <p14:creationId xmlns:p14="http://schemas.microsoft.com/office/powerpoint/2010/main" val="3529670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45</a:t>
            </a:fld>
            <a:endParaRPr lang="en-US"/>
          </a:p>
        </p:txBody>
      </p:sp>
    </p:spTree>
    <p:extLst>
      <p:ext uri="{BB962C8B-B14F-4D97-AF65-F5344CB8AC3E}">
        <p14:creationId xmlns:p14="http://schemas.microsoft.com/office/powerpoint/2010/main" val="42466100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46</a:t>
            </a:fld>
            <a:endParaRPr lang="en-US"/>
          </a:p>
        </p:txBody>
      </p:sp>
    </p:spTree>
    <p:extLst>
      <p:ext uri="{BB962C8B-B14F-4D97-AF65-F5344CB8AC3E}">
        <p14:creationId xmlns:p14="http://schemas.microsoft.com/office/powerpoint/2010/main" val="4051634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47</a:t>
            </a:fld>
            <a:endParaRPr lang="en-US"/>
          </a:p>
        </p:txBody>
      </p:sp>
    </p:spTree>
    <p:extLst>
      <p:ext uri="{BB962C8B-B14F-4D97-AF65-F5344CB8AC3E}">
        <p14:creationId xmlns:p14="http://schemas.microsoft.com/office/powerpoint/2010/main" val="37807999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48</a:t>
            </a:fld>
            <a:endParaRPr lang="en-US"/>
          </a:p>
        </p:txBody>
      </p:sp>
    </p:spTree>
    <p:extLst>
      <p:ext uri="{BB962C8B-B14F-4D97-AF65-F5344CB8AC3E}">
        <p14:creationId xmlns:p14="http://schemas.microsoft.com/office/powerpoint/2010/main" val="3620438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49</a:t>
            </a:fld>
            <a:endParaRPr lang="en-US"/>
          </a:p>
        </p:txBody>
      </p:sp>
    </p:spTree>
    <p:extLst>
      <p:ext uri="{BB962C8B-B14F-4D97-AF65-F5344CB8AC3E}">
        <p14:creationId xmlns:p14="http://schemas.microsoft.com/office/powerpoint/2010/main" val="34258412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50</a:t>
            </a:fld>
            <a:endParaRPr lang="en-US"/>
          </a:p>
        </p:txBody>
      </p:sp>
    </p:spTree>
    <p:extLst>
      <p:ext uri="{BB962C8B-B14F-4D97-AF65-F5344CB8AC3E}">
        <p14:creationId xmlns:p14="http://schemas.microsoft.com/office/powerpoint/2010/main" val="257591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25808269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51</a:t>
            </a:fld>
            <a:endParaRPr lang="en-US"/>
          </a:p>
        </p:txBody>
      </p:sp>
    </p:spTree>
    <p:extLst>
      <p:ext uri="{BB962C8B-B14F-4D97-AF65-F5344CB8AC3E}">
        <p14:creationId xmlns:p14="http://schemas.microsoft.com/office/powerpoint/2010/main" val="21820348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53</a:t>
            </a:fld>
            <a:endParaRPr lang="en-US"/>
          </a:p>
        </p:txBody>
      </p:sp>
    </p:spTree>
    <p:extLst>
      <p:ext uri="{BB962C8B-B14F-4D97-AF65-F5344CB8AC3E}">
        <p14:creationId xmlns:p14="http://schemas.microsoft.com/office/powerpoint/2010/main" val="367244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2142875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36097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2640632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711211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669396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microsoft.com/office/2007/relationships/hdphoto" Target="../media/hdphoto1.wdp"/><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microsoft.com/office/2007/relationships/hdphoto" Target="../media/hdphoto1.wdp"/><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9" cstate="hq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 id="2147483715" r:id="rId6"/>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dr.doleta.gov/directives/corr_doc.cfm?docn=761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dr.doleta.gov/directives/attach/TEGL/TEGL_14-18_Attachment-6_Acc.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l.appiancloud.com/suite/"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8.emf"/></Relationships>
</file>

<file path=ppt/slides/_rels/slide15.xml.rels><?xml version="1.0" encoding="UTF-8" standalone="yes"?>
<Relationships xmlns="http://schemas.openxmlformats.org/package/2006/relationships"><Relationship Id="rId3" Type="http://schemas.openxmlformats.org/officeDocument/2006/relationships/hyperlink" Target="http://www.resource-link-here.com/"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performancereporting.workforcegps.org/resources/2019/05/17/19/06/TEGL-14-18-Performance-Alignment-Webcast-Series-and-Resource-Page-Pt-2"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www.dol.gov/agencies/eta/feature-grants" TargetMode="External"/><Relationship Id="rId4" Type="http://schemas.openxmlformats.org/officeDocument/2006/relationships/hyperlink" Target="https://www.grants.gov/web/grants/view-opportunity.html?oppId=325616"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dol-eta-dwg@dol.gov" TargetMode="External"/><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hyperlink" Target="Support@workforceGPS.org"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National Dislocated Worker Grants</a:t>
            </a:r>
          </a:p>
        </p:txBody>
      </p:sp>
      <p:sp>
        <p:nvSpPr>
          <p:cNvPr id="3" name="Subtitle 1">
            <a:extLst>
              <a:ext uri="{FF2B5EF4-FFF2-40B4-BE49-F238E27FC236}">
                <a16:creationId xmlns:a16="http://schemas.microsoft.com/office/drawing/2014/main" id="{0DCE6580-02A5-4B5B-8FD9-9A15C6CEA398}"/>
              </a:ext>
            </a:extLst>
          </p:cNvPr>
          <p:cNvSpPr>
            <a:spLocks noGrp="1"/>
          </p:cNvSpPr>
          <p:nvPr>
            <p:ph type="subTitle" idx="1"/>
          </p:nvPr>
        </p:nvSpPr>
        <p:spPr/>
        <p:txBody>
          <a:bodyPr/>
          <a:lstStyle/>
          <a:p>
            <a:r>
              <a:rPr lang="en-US" dirty="0"/>
              <a:t>Updated Program Guidance (TEGL 12-19)</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April 2, 2020</a:t>
            </a:r>
          </a:p>
        </p:txBody>
      </p:sp>
    </p:spTree>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10</a:t>
            </a:fld>
            <a:endParaRPr lang="en-US"/>
          </a:p>
        </p:txBody>
      </p:sp>
      <p:sp>
        <p:nvSpPr>
          <p:cNvPr id="3" name="Title 2"/>
          <p:cNvSpPr>
            <a:spLocks noGrp="1"/>
          </p:cNvSpPr>
          <p:nvPr>
            <p:ph type="title"/>
          </p:nvPr>
        </p:nvSpPr>
        <p:spPr/>
        <p:txBody>
          <a:bodyPr/>
          <a:lstStyle/>
          <a:p>
            <a:r>
              <a:rPr lang="en-US" dirty="0"/>
              <a:t>Performance Guidance References</a:t>
            </a:r>
          </a:p>
        </p:txBody>
      </p:sp>
      <p:sp>
        <p:nvSpPr>
          <p:cNvPr id="4" name="Content Placeholder 3"/>
          <p:cNvSpPr>
            <a:spLocks noGrp="1"/>
          </p:cNvSpPr>
          <p:nvPr>
            <p:ph idx="1"/>
          </p:nvPr>
        </p:nvSpPr>
        <p:spPr/>
        <p:txBody>
          <a:bodyPr/>
          <a:lstStyle/>
          <a:p>
            <a:r>
              <a:rPr lang="en-US" sz="2400" b="1" dirty="0">
                <a:solidFill>
                  <a:srgbClr val="242021"/>
                </a:solidFill>
                <a:latin typeface="Arial" panose="020B0604020202020204" pitchFamily="34" charset="0"/>
                <a:cs typeface="Arial" panose="020B0604020202020204" pitchFamily="34" charset="0"/>
              </a:rPr>
              <a:t>Training and Employment Guidance Letter 14-18</a:t>
            </a:r>
          </a:p>
          <a:p>
            <a:pPr lvl="1"/>
            <a:r>
              <a:rPr lang="en-US" sz="2000" i="1" dirty="0">
                <a:latin typeface="Calibri" panose="020F0502020204030204" pitchFamily="34" charset="0"/>
                <a:cs typeface="Calibri" panose="020F0502020204030204" pitchFamily="34" charset="0"/>
              </a:rPr>
              <a:t>Aligning Performance Accountability Reporting, Definitions, and Policies Across Workforce Employment and Training Programs Administered by the U.S. Department of Labor (DOL)</a:t>
            </a:r>
          </a:p>
          <a:p>
            <a:pPr lvl="1"/>
            <a:r>
              <a:rPr lang="en-US" dirty="0">
                <a:latin typeface="Calibri" panose="020F0502020204030204" pitchFamily="34" charset="0"/>
                <a:cs typeface="Calibri" panose="020F0502020204030204" pitchFamily="34" charset="0"/>
                <a:hlinkClick r:id="rId3"/>
              </a:rPr>
              <a:t>https://wdr.doleta.gov/directives/corr_doc.cfm?docn=7611</a:t>
            </a:r>
            <a:endParaRPr lang="en-US" dirty="0">
              <a:latin typeface="Calibri" panose="020F0502020204030204" pitchFamily="34" charset="0"/>
              <a:cs typeface="Calibri" panose="020F0502020204030204" pitchFamily="34" charset="0"/>
            </a:endParaRPr>
          </a:p>
          <a:p>
            <a:pPr marL="0" indent="0">
              <a:buNone/>
            </a:pPr>
            <a:endParaRPr lang="en-US" sz="2400" b="1" dirty="0">
              <a:solidFill>
                <a:srgbClr val="242021"/>
              </a:solidFill>
              <a:latin typeface="Arial" panose="020B0604020202020204" pitchFamily="34" charset="0"/>
              <a:cs typeface="Arial" panose="020B0604020202020204" pitchFamily="34" charset="0"/>
            </a:endParaRPr>
          </a:p>
          <a:p>
            <a:r>
              <a:rPr lang="en-US" sz="2400" b="1" dirty="0">
                <a:solidFill>
                  <a:srgbClr val="242021"/>
                </a:solidFill>
                <a:latin typeface="Arial" panose="020B0604020202020204" pitchFamily="34" charset="0"/>
                <a:cs typeface="Arial" panose="020B0604020202020204" pitchFamily="34" charset="0"/>
              </a:rPr>
              <a:t>Attachment 6 National Dislocated Worker Grant Program</a:t>
            </a:r>
          </a:p>
          <a:p>
            <a:pPr lvl="1"/>
            <a:r>
              <a:rPr lang="en-US" sz="2000" dirty="0">
                <a:latin typeface="Calibri" panose="020F0502020204030204" pitchFamily="34" charset="0"/>
                <a:cs typeface="Calibri" panose="020F0502020204030204" pitchFamily="34" charset="0"/>
              </a:rPr>
              <a:t>Attachment 6 of TEGL 14-18:</a:t>
            </a:r>
          </a:p>
          <a:p>
            <a:pPr lvl="1"/>
            <a:r>
              <a:rPr lang="en-US" dirty="0">
                <a:latin typeface="Calibri" panose="020F0502020204030204" pitchFamily="34" charset="0"/>
                <a:cs typeface="Calibri" panose="020F0502020204030204" pitchFamily="34" charset="0"/>
                <a:hlinkClick r:id="rId4"/>
              </a:rPr>
              <a:t>https://wdr.doleta.gov/directives/attach/TEGL/TEGL_14-18_Attachment-6_Acc.pdf</a:t>
            </a:r>
            <a:endParaRPr lang="en-US" dirty="0">
              <a:latin typeface="Calibri" panose="020F0502020204030204" pitchFamily="34" charset="0"/>
              <a:cs typeface="Calibri" panose="020F0502020204030204" pitchFamily="34" charset="0"/>
            </a:endParaRPr>
          </a:p>
          <a:p>
            <a:endParaRPr lang="en-US" sz="2400" b="1" dirty="0">
              <a:solidFill>
                <a:srgbClr val="24202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9144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defTabSz="457200">
              <a:defRPr/>
            </a:pPr>
            <a:fld id="{706D636C-90A3-4979-BA37-BAB384B22101}" type="slidenum">
              <a:rPr lang="en-US" sz="1400" b="0">
                <a:solidFill>
                  <a:srgbClr val="124D95">
                    <a:lumMod val="40000"/>
                    <a:lumOff val="60000"/>
                  </a:srgbClr>
                </a:solidFill>
                <a:latin typeface="Arial" panose="020B0604020202020204"/>
              </a:rPr>
              <a:pPr algn="r" defTabSz="457200">
                <a:defRPr/>
              </a:pPr>
              <a:t>11</a:t>
            </a:fld>
            <a:endParaRPr lang="en-US" sz="1400" b="0" dirty="0">
              <a:solidFill>
                <a:srgbClr val="124D95">
                  <a:lumMod val="40000"/>
                  <a:lumOff val="60000"/>
                </a:srgbClr>
              </a:solidFill>
              <a:latin typeface="Arial" panose="020B0604020202020204"/>
            </a:endParaRPr>
          </a:p>
        </p:txBody>
      </p:sp>
      <p:sp>
        <p:nvSpPr>
          <p:cNvPr id="4" name="Title 1"/>
          <p:cNvSpPr txBox="1">
            <a:spLocks/>
          </p:cNvSpPr>
          <p:nvPr/>
        </p:nvSpPr>
        <p:spPr>
          <a:xfrm>
            <a:off x="1309429" y="154030"/>
            <a:ext cx="9144000" cy="6716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defRPr/>
            </a:pPr>
            <a:r>
              <a:rPr lang="en-US" sz="3600" dirty="0"/>
              <a:t>Performance Indicators</a:t>
            </a:r>
            <a:endParaRPr lang="en-US" sz="36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endParaRPr>
          </a:p>
        </p:txBody>
      </p:sp>
      <p:sp>
        <p:nvSpPr>
          <p:cNvPr id="5" name="Content Placeholder 2"/>
          <p:cNvSpPr txBox="1">
            <a:spLocks/>
          </p:cNvSpPr>
          <p:nvPr/>
        </p:nvSpPr>
        <p:spPr>
          <a:xfrm>
            <a:off x="1914008" y="1023071"/>
            <a:ext cx="7934842" cy="576127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buClr>
                <a:prstClr val="white">
                  <a:lumMod val="65000"/>
                </a:prstClr>
              </a:buClr>
              <a:buFont typeface="Wingdings" panose="05000000000000000000" pitchFamily="2" charset="2"/>
              <a:buChar char="Ø"/>
            </a:pPr>
            <a:endParaRPr lang="en-US" b="1" dirty="0">
              <a:solidFill>
                <a:srgbClr val="FF0000"/>
              </a:solidFill>
            </a:endParaRPr>
          </a:p>
          <a:p>
            <a:pPr lvl="1">
              <a:lnSpc>
                <a:spcPct val="110000"/>
              </a:lnSpc>
              <a:buClr>
                <a:prstClr val="white">
                  <a:lumMod val="65000"/>
                </a:prstClr>
              </a:buClr>
              <a:buFont typeface="Wingdings" panose="05000000000000000000" pitchFamily="2" charset="2"/>
              <a:buChar char="Ø"/>
            </a:pPr>
            <a:endParaRPr lang="en-US" b="1" dirty="0">
              <a:solidFill>
                <a:srgbClr val="303030">
                  <a:lumMod val="90000"/>
                  <a:lumOff val="10000"/>
                </a:srgbClr>
              </a:solidFill>
              <a:latin typeface="Arial" panose="020B0604020202020204"/>
            </a:endParaRPr>
          </a:p>
          <a:p>
            <a:pPr lvl="1">
              <a:buClr>
                <a:prstClr val="white">
                  <a:lumMod val="65000"/>
                </a:prstClr>
              </a:buClr>
              <a:defRPr/>
            </a:pPr>
            <a:endParaRPr lang="en-US" b="1" dirty="0">
              <a:solidFill>
                <a:srgbClr val="303030">
                  <a:lumMod val="90000"/>
                  <a:lumOff val="10000"/>
                </a:srgbClr>
              </a:solidFill>
              <a:latin typeface="Arial" panose="020B0604020202020204"/>
            </a:endParaRPr>
          </a:p>
        </p:txBody>
      </p:sp>
      <p:graphicFrame>
        <p:nvGraphicFramePr>
          <p:cNvPr id="6" name="Table 5"/>
          <p:cNvGraphicFramePr>
            <a:graphicFrameLocks noGrp="1"/>
          </p:cNvGraphicFramePr>
          <p:nvPr/>
        </p:nvGraphicFramePr>
        <p:xfrm>
          <a:off x="2520194" y="976950"/>
          <a:ext cx="7166920" cy="5744525"/>
        </p:xfrm>
        <a:graphic>
          <a:graphicData uri="http://schemas.openxmlformats.org/drawingml/2006/table">
            <a:tbl>
              <a:tblPr firstRow="1" firstCol="1" bandRow="1">
                <a:tableStyleId>{5C22544A-7EE6-4342-B048-85BDC9FD1C3A}</a:tableStyleId>
              </a:tblPr>
              <a:tblGrid>
                <a:gridCol w="3270342">
                  <a:extLst>
                    <a:ext uri="{9D8B030D-6E8A-4147-A177-3AD203B41FA5}">
                      <a16:colId xmlns:a16="http://schemas.microsoft.com/office/drawing/2014/main" val="1981870673"/>
                    </a:ext>
                  </a:extLst>
                </a:gridCol>
                <a:gridCol w="3896578">
                  <a:extLst>
                    <a:ext uri="{9D8B030D-6E8A-4147-A177-3AD203B41FA5}">
                      <a16:colId xmlns:a16="http://schemas.microsoft.com/office/drawing/2014/main" val="2709364372"/>
                    </a:ext>
                  </a:extLst>
                </a:gridCol>
              </a:tblGrid>
              <a:tr h="476323">
                <a:tc>
                  <a:txBody>
                    <a:bodyPr/>
                    <a:lstStyle/>
                    <a:p>
                      <a:pPr marL="0" marR="0" algn="ctr">
                        <a:lnSpc>
                          <a:spcPct val="107000"/>
                        </a:lnSpc>
                        <a:spcBef>
                          <a:spcPts val="0"/>
                        </a:spcBef>
                        <a:spcAft>
                          <a:spcPts val="0"/>
                        </a:spcAft>
                      </a:pPr>
                      <a:r>
                        <a:rPr lang="en-US" sz="1400" u="sng" baseline="0" dirty="0">
                          <a:effectLst/>
                        </a:rPr>
                        <a:t>Measure</a:t>
                      </a:r>
                      <a:endParaRPr lang="en-US" sz="1400" u="sng" baseline="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698" marR="64698" marT="0" marB="0"/>
                </a:tc>
                <a:tc>
                  <a:txBody>
                    <a:bodyPr/>
                    <a:lstStyle/>
                    <a:p>
                      <a:pPr marL="0" marR="0" algn="ctr">
                        <a:lnSpc>
                          <a:spcPct val="107000"/>
                        </a:lnSpc>
                        <a:spcBef>
                          <a:spcPts val="0"/>
                        </a:spcBef>
                        <a:spcAft>
                          <a:spcPts val="0"/>
                        </a:spcAft>
                      </a:pPr>
                      <a:r>
                        <a:rPr lang="en-US" sz="1400" u="sng" dirty="0">
                          <a:effectLst/>
                        </a:rPr>
                        <a:t>Description</a:t>
                      </a:r>
                    </a:p>
                    <a:p>
                      <a:pPr marL="0" marR="0">
                        <a:lnSpc>
                          <a:spcPct val="107000"/>
                        </a:lnSpc>
                        <a:spcBef>
                          <a:spcPts val="0"/>
                        </a:spcBef>
                        <a:spcAft>
                          <a:spcPts val="0"/>
                        </a:spcAft>
                      </a:pPr>
                      <a:r>
                        <a:rPr lang="en-US" sz="1400" dirty="0">
                          <a:effectLst/>
                        </a:rPr>
                        <a:t> </a:t>
                      </a:r>
                      <a:endPar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698" marR="64698" marT="0" marB="0"/>
                </a:tc>
                <a:extLst>
                  <a:ext uri="{0D108BD9-81ED-4DB2-BD59-A6C34878D82A}">
                    <a16:rowId xmlns:a16="http://schemas.microsoft.com/office/drawing/2014/main" val="1437154985"/>
                  </a:ext>
                </a:extLst>
              </a:tr>
              <a:tr h="625003">
                <a:tc>
                  <a:txBody>
                    <a:bodyPr/>
                    <a:lstStyle/>
                    <a:p>
                      <a:pPr marL="0" marR="0">
                        <a:lnSpc>
                          <a:spcPct val="107000"/>
                        </a:lnSpc>
                        <a:spcBef>
                          <a:spcPts val="0"/>
                        </a:spcBef>
                        <a:spcAft>
                          <a:spcPts val="0"/>
                        </a:spcAft>
                      </a:pPr>
                      <a:r>
                        <a:rPr lang="en-US" sz="1400" baseline="0" dirty="0">
                          <a:effectLst/>
                        </a:rPr>
                        <a:t>1.Employment Rate</a:t>
                      </a:r>
                    </a:p>
                    <a:p>
                      <a:pPr marL="0" marR="0">
                        <a:lnSpc>
                          <a:spcPct val="107000"/>
                        </a:lnSpc>
                        <a:spcBef>
                          <a:spcPts val="0"/>
                        </a:spcBef>
                        <a:spcAft>
                          <a:spcPts val="0"/>
                        </a:spcAft>
                      </a:pPr>
                      <a:r>
                        <a:rPr lang="en-US" sz="1400" baseline="0" dirty="0">
                          <a:effectLst/>
                        </a:rPr>
                        <a:t>   Second Quarter After Exit </a:t>
                      </a:r>
                    </a:p>
                    <a:p>
                      <a:pPr marL="0" marR="0">
                        <a:lnSpc>
                          <a:spcPct val="107000"/>
                        </a:lnSpc>
                        <a:spcBef>
                          <a:spcPts val="0"/>
                        </a:spcBef>
                        <a:spcAft>
                          <a:spcPts val="0"/>
                        </a:spcAft>
                      </a:pPr>
                      <a:r>
                        <a:rPr lang="en-US" sz="1400" baseline="0" dirty="0">
                          <a:effectLst/>
                        </a:rPr>
                        <a:t> </a:t>
                      </a:r>
                      <a:endParaRPr lang="en-US" sz="1400" baseline="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698" marR="64698" marT="0" marB="0"/>
                </a:tc>
                <a:tc>
                  <a:txBody>
                    <a:bodyPr/>
                    <a:lstStyle/>
                    <a:p>
                      <a:pPr marL="0" marR="0">
                        <a:lnSpc>
                          <a:spcPct val="107000"/>
                        </a:lnSpc>
                        <a:spcBef>
                          <a:spcPts val="0"/>
                        </a:spcBef>
                        <a:spcAft>
                          <a:spcPts val="0"/>
                        </a:spcAft>
                      </a:pPr>
                      <a:r>
                        <a:rPr lang="en-US" sz="1200" dirty="0">
                          <a:effectLst/>
                        </a:rPr>
                        <a:t>Percentage of participants who are in unsubsidized employment during the second quarter after exit.</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698" marR="64698" marT="0" marB="0"/>
                </a:tc>
                <a:extLst>
                  <a:ext uri="{0D108BD9-81ED-4DB2-BD59-A6C34878D82A}">
                    <a16:rowId xmlns:a16="http://schemas.microsoft.com/office/drawing/2014/main" val="4050578131"/>
                  </a:ext>
                </a:extLst>
              </a:tr>
              <a:tr h="625003">
                <a:tc>
                  <a:txBody>
                    <a:bodyPr/>
                    <a:lstStyle/>
                    <a:p>
                      <a:pPr marL="0" marR="0">
                        <a:lnSpc>
                          <a:spcPct val="107000"/>
                        </a:lnSpc>
                        <a:spcBef>
                          <a:spcPts val="0"/>
                        </a:spcBef>
                        <a:spcAft>
                          <a:spcPts val="0"/>
                        </a:spcAft>
                      </a:pPr>
                      <a:r>
                        <a:rPr lang="en-US" sz="1400" baseline="0" dirty="0">
                          <a:effectLst/>
                        </a:rPr>
                        <a:t>2. Employment Rate </a:t>
                      </a:r>
                    </a:p>
                    <a:p>
                      <a:pPr marL="0" marR="0">
                        <a:lnSpc>
                          <a:spcPct val="107000"/>
                        </a:lnSpc>
                        <a:spcBef>
                          <a:spcPts val="0"/>
                        </a:spcBef>
                        <a:spcAft>
                          <a:spcPts val="0"/>
                        </a:spcAft>
                      </a:pPr>
                      <a:r>
                        <a:rPr lang="en-US" sz="1400" baseline="0" dirty="0">
                          <a:effectLst/>
                        </a:rPr>
                        <a:t>   Fourth Quarter After Exit</a:t>
                      </a:r>
                      <a:endParaRPr lang="en-US" sz="1400" baseline="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698" marR="64698" marT="0" marB="0"/>
                </a:tc>
                <a:tc>
                  <a:txBody>
                    <a:bodyPr/>
                    <a:lstStyle/>
                    <a:p>
                      <a:pPr marL="0" marR="0">
                        <a:lnSpc>
                          <a:spcPct val="107000"/>
                        </a:lnSpc>
                        <a:spcBef>
                          <a:spcPts val="0"/>
                        </a:spcBef>
                        <a:spcAft>
                          <a:spcPts val="0"/>
                        </a:spcAft>
                      </a:pPr>
                      <a:r>
                        <a:rPr lang="en-US" sz="1200" dirty="0">
                          <a:effectLst/>
                        </a:rPr>
                        <a:t>Percentage of participants who are in unsubsidized employment during the fourth quarter after exit.</a:t>
                      </a:r>
                    </a:p>
                    <a:p>
                      <a:pPr marL="0" marR="0">
                        <a:lnSpc>
                          <a:spcPct val="107000"/>
                        </a:lnSpc>
                        <a:spcBef>
                          <a:spcPts val="0"/>
                        </a:spcBef>
                        <a:spcAft>
                          <a:spcPts val="0"/>
                        </a:spcAft>
                      </a:pPr>
                      <a:r>
                        <a:rPr lang="en-US" sz="1200" dirty="0">
                          <a:effectLst/>
                        </a:rPr>
                        <a:t>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698" marR="64698" marT="0" marB="0"/>
                </a:tc>
                <a:extLst>
                  <a:ext uri="{0D108BD9-81ED-4DB2-BD59-A6C34878D82A}">
                    <a16:rowId xmlns:a16="http://schemas.microsoft.com/office/drawing/2014/main" val="1213328278"/>
                  </a:ext>
                </a:extLst>
              </a:tr>
              <a:tr h="833338">
                <a:tc>
                  <a:txBody>
                    <a:bodyPr/>
                    <a:lstStyle/>
                    <a:p>
                      <a:pPr marL="0" marR="0">
                        <a:lnSpc>
                          <a:spcPct val="107000"/>
                        </a:lnSpc>
                        <a:spcBef>
                          <a:spcPts val="0"/>
                        </a:spcBef>
                        <a:spcAft>
                          <a:spcPts val="0"/>
                        </a:spcAft>
                      </a:pPr>
                      <a:r>
                        <a:rPr lang="en-US" sz="1400" baseline="0" dirty="0">
                          <a:effectLst/>
                        </a:rPr>
                        <a:t>3. Median Earnings </a:t>
                      </a:r>
                    </a:p>
                    <a:p>
                      <a:pPr marL="0" marR="0">
                        <a:lnSpc>
                          <a:spcPct val="107000"/>
                        </a:lnSpc>
                        <a:spcBef>
                          <a:spcPts val="0"/>
                        </a:spcBef>
                        <a:spcAft>
                          <a:spcPts val="0"/>
                        </a:spcAft>
                      </a:pPr>
                      <a:r>
                        <a:rPr lang="en-US" sz="1400" baseline="0" dirty="0">
                          <a:effectLst/>
                        </a:rPr>
                        <a:t>   Second Quarter After Exit </a:t>
                      </a:r>
                    </a:p>
                    <a:p>
                      <a:pPr marL="0" marR="0">
                        <a:lnSpc>
                          <a:spcPct val="107000"/>
                        </a:lnSpc>
                        <a:spcBef>
                          <a:spcPts val="0"/>
                        </a:spcBef>
                        <a:spcAft>
                          <a:spcPts val="0"/>
                        </a:spcAft>
                      </a:pPr>
                      <a:r>
                        <a:rPr lang="en-US" sz="1400" baseline="0" dirty="0">
                          <a:effectLst/>
                        </a:rPr>
                        <a:t> </a:t>
                      </a:r>
                      <a:endParaRPr lang="en-US" sz="1400" baseline="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698" marR="64698" marT="0" marB="0"/>
                </a:tc>
                <a:tc>
                  <a:txBody>
                    <a:bodyPr/>
                    <a:lstStyle/>
                    <a:p>
                      <a:pPr marL="0" marR="0">
                        <a:lnSpc>
                          <a:spcPct val="107000"/>
                        </a:lnSpc>
                        <a:spcBef>
                          <a:spcPts val="0"/>
                        </a:spcBef>
                        <a:spcAft>
                          <a:spcPts val="0"/>
                        </a:spcAft>
                      </a:pPr>
                      <a:r>
                        <a:rPr lang="en-US" sz="1200" dirty="0">
                          <a:effectLst/>
                        </a:rPr>
                        <a:t>Median earnings of participants who are in unsubsidized employment during the second quarter after exit.</a:t>
                      </a:r>
                    </a:p>
                    <a:p>
                      <a:pPr marL="0" marR="0">
                        <a:lnSpc>
                          <a:spcPct val="107000"/>
                        </a:lnSpc>
                        <a:spcBef>
                          <a:spcPts val="0"/>
                        </a:spcBef>
                        <a:spcAft>
                          <a:spcPts val="0"/>
                        </a:spcAft>
                      </a:pPr>
                      <a:r>
                        <a:rPr lang="en-US" sz="1200" dirty="0">
                          <a:effectLst/>
                        </a:rPr>
                        <a:t>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698" marR="64698" marT="0" marB="0"/>
                </a:tc>
                <a:extLst>
                  <a:ext uri="{0D108BD9-81ED-4DB2-BD59-A6C34878D82A}">
                    <a16:rowId xmlns:a16="http://schemas.microsoft.com/office/drawing/2014/main" val="4258394211"/>
                  </a:ext>
                </a:extLst>
              </a:tr>
              <a:tr h="1250005">
                <a:tc>
                  <a:txBody>
                    <a:bodyPr/>
                    <a:lstStyle/>
                    <a:p>
                      <a:pPr marL="0" marR="0">
                        <a:lnSpc>
                          <a:spcPct val="107000"/>
                        </a:lnSpc>
                        <a:spcBef>
                          <a:spcPts val="0"/>
                        </a:spcBef>
                        <a:spcAft>
                          <a:spcPts val="0"/>
                        </a:spcAft>
                      </a:pPr>
                      <a:r>
                        <a:rPr lang="en-US" sz="1400" baseline="0" dirty="0">
                          <a:effectLst/>
                        </a:rPr>
                        <a:t>4. Credential Attainment</a:t>
                      </a:r>
                      <a:endParaRPr lang="en-US" sz="1400" baseline="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698" marR="64698" marT="0" marB="0"/>
                </a:tc>
                <a:tc>
                  <a:txBody>
                    <a:bodyPr/>
                    <a:lstStyle/>
                    <a:p>
                      <a:pPr marL="0" marR="0">
                        <a:lnSpc>
                          <a:spcPct val="107000"/>
                        </a:lnSpc>
                        <a:spcBef>
                          <a:spcPts val="0"/>
                        </a:spcBef>
                        <a:spcAft>
                          <a:spcPts val="0"/>
                        </a:spcAft>
                      </a:pPr>
                      <a:r>
                        <a:rPr lang="en-US" sz="1200" dirty="0">
                          <a:effectLst/>
                        </a:rPr>
                        <a:t>Percentage of participants enrolled in an education or training program who attain a recognized postsecondary credential or a secondary school diploma during participation or within one year after exit. </a:t>
                      </a:r>
                    </a:p>
                    <a:p>
                      <a:pPr marL="0" marR="0">
                        <a:lnSpc>
                          <a:spcPct val="107000"/>
                        </a:lnSpc>
                        <a:spcBef>
                          <a:spcPts val="0"/>
                        </a:spcBef>
                        <a:spcAft>
                          <a:spcPts val="0"/>
                        </a:spcAft>
                      </a:pPr>
                      <a:r>
                        <a:rPr lang="en-US" sz="1200" dirty="0">
                          <a:effectLst/>
                        </a:rPr>
                        <a:t>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698" marR="64698" marT="0" marB="0"/>
                </a:tc>
                <a:extLst>
                  <a:ext uri="{0D108BD9-81ED-4DB2-BD59-A6C34878D82A}">
                    <a16:rowId xmlns:a16="http://schemas.microsoft.com/office/drawing/2014/main" val="747804651"/>
                  </a:ext>
                </a:extLst>
              </a:tr>
              <a:tr h="1250005">
                <a:tc>
                  <a:txBody>
                    <a:bodyPr/>
                    <a:lstStyle/>
                    <a:p>
                      <a:pPr marL="0" marR="0">
                        <a:lnSpc>
                          <a:spcPct val="107000"/>
                        </a:lnSpc>
                        <a:spcBef>
                          <a:spcPts val="0"/>
                        </a:spcBef>
                        <a:spcAft>
                          <a:spcPts val="0"/>
                        </a:spcAft>
                      </a:pPr>
                      <a:r>
                        <a:rPr lang="en-US" sz="1400" baseline="0" dirty="0">
                          <a:effectLst/>
                        </a:rPr>
                        <a:t>5. Measurable Skill Gains</a:t>
                      </a:r>
                      <a:endParaRPr lang="en-US" sz="1400" baseline="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698" marR="64698" marT="0" marB="0"/>
                </a:tc>
                <a:tc>
                  <a:txBody>
                    <a:bodyPr/>
                    <a:lstStyle/>
                    <a:p>
                      <a:pPr marL="0" marR="0">
                        <a:lnSpc>
                          <a:spcPct val="107000"/>
                        </a:lnSpc>
                        <a:spcBef>
                          <a:spcPts val="0"/>
                        </a:spcBef>
                        <a:spcAft>
                          <a:spcPts val="0"/>
                        </a:spcAft>
                      </a:pPr>
                      <a:r>
                        <a:rPr lang="en-US" sz="1200" dirty="0">
                          <a:effectLst/>
                        </a:rPr>
                        <a:t>Percentage of participants during a program year who are in an education or training program that leads to a recognized postsecondary credential or employment and who are achieving measurable skill gains.  </a:t>
                      </a:r>
                    </a:p>
                    <a:p>
                      <a:pPr marL="0" marR="0">
                        <a:lnSpc>
                          <a:spcPct val="107000"/>
                        </a:lnSpc>
                        <a:spcBef>
                          <a:spcPts val="0"/>
                        </a:spcBef>
                        <a:spcAft>
                          <a:spcPts val="0"/>
                        </a:spcAft>
                      </a:pPr>
                      <a:r>
                        <a:rPr lang="en-US" sz="1200" dirty="0">
                          <a:effectLst/>
                        </a:rPr>
                        <a:t>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698" marR="64698" marT="0" marB="0"/>
                </a:tc>
                <a:extLst>
                  <a:ext uri="{0D108BD9-81ED-4DB2-BD59-A6C34878D82A}">
                    <a16:rowId xmlns:a16="http://schemas.microsoft.com/office/drawing/2014/main" val="479269480"/>
                  </a:ext>
                </a:extLst>
              </a:tr>
              <a:tr h="625003">
                <a:tc>
                  <a:txBody>
                    <a:bodyPr/>
                    <a:lstStyle/>
                    <a:p>
                      <a:pPr marL="0" marR="0">
                        <a:lnSpc>
                          <a:spcPct val="107000"/>
                        </a:lnSpc>
                        <a:spcBef>
                          <a:spcPts val="0"/>
                        </a:spcBef>
                        <a:spcAft>
                          <a:spcPts val="0"/>
                        </a:spcAft>
                      </a:pPr>
                      <a:r>
                        <a:rPr lang="en-US" sz="1400" baseline="0" dirty="0">
                          <a:effectLst/>
                        </a:rPr>
                        <a:t>6. Effectiveness in Serving Employers</a:t>
                      </a:r>
                      <a:endParaRPr lang="en-US" sz="1400" baseline="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698" marR="64698" marT="0" marB="0"/>
                </a:tc>
                <a:tc>
                  <a:txBody>
                    <a:bodyPr/>
                    <a:lstStyle/>
                    <a:p>
                      <a:pPr marL="0" marR="0">
                        <a:lnSpc>
                          <a:spcPct val="107000"/>
                        </a:lnSpc>
                        <a:spcBef>
                          <a:spcPts val="0"/>
                        </a:spcBef>
                        <a:spcAft>
                          <a:spcPts val="0"/>
                        </a:spcAft>
                      </a:pPr>
                      <a:r>
                        <a:rPr lang="en-US" sz="1200" dirty="0">
                          <a:effectLst/>
                        </a:rPr>
                        <a:t>Retention with the same employer in the 2</a:t>
                      </a:r>
                      <a:r>
                        <a:rPr lang="en-US" sz="1200" baseline="30000" dirty="0">
                          <a:effectLst/>
                        </a:rPr>
                        <a:t>nd</a:t>
                      </a:r>
                      <a:r>
                        <a:rPr lang="en-US" sz="1200" dirty="0">
                          <a:effectLst/>
                        </a:rPr>
                        <a:t> and 4</a:t>
                      </a:r>
                      <a:r>
                        <a:rPr lang="en-US" sz="1200" baseline="30000" dirty="0">
                          <a:effectLst/>
                        </a:rPr>
                        <a:t>th</a:t>
                      </a:r>
                      <a:r>
                        <a:rPr lang="en-US" sz="1200" dirty="0">
                          <a:effectLst/>
                        </a:rPr>
                        <a:t> quarter after exit.</a:t>
                      </a:r>
                    </a:p>
                    <a:p>
                      <a:pPr marL="0" marR="0">
                        <a:lnSpc>
                          <a:spcPct val="107000"/>
                        </a:lnSpc>
                        <a:spcBef>
                          <a:spcPts val="0"/>
                        </a:spcBef>
                        <a:spcAft>
                          <a:spcPts val="0"/>
                        </a:spcAft>
                      </a:pPr>
                      <a:r>
                        <a:rPr lang="en-US" sz="1200" dirty="0">
                          <a:effectLst/>
                        </a:rPr>
                        <a:t>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4698" marR="64698" marT="0" marB="0"/>
                </a:tc>
                <a:extLst>
                  <a:ext uri="{0D108BD9-81ED-4DB2-BD59-A6C34878D82A}">
                    <a16:rowId xmlns:a16="http://schemas.microsoft.com/office/drawing/2014/main" val="1758991439"/>
                  </a:ext>
                </a:extLst>
              </a:tr>
            </a:tbl>
          </a:graphicData>
        </a:graphic>
      </p:graphicFrame>
    </p:spTree>
    <p:extLst>
      <p:ext uri="{BB962C8B-B14F-4D97-AF65-F5344CB8AC3E}">
        <p14:creationId xmlns:p14="http://schemas.microsoft.com/office/powerpoint/2010/main" val="116548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6" y="6416678"/>
            <a:ext cx="2028825" cy="365125"/>
          </a:xfrm>
          <a:prstGeom prst="rect">
            <a:avLst/>
          </a:prstGeom>
        </p:spPr>
        <p:txBody>
          <a:bodyPr/>
          <a:lstStyle/>
          <a:p>
            <a:pPr defTabSz="457178"/>
            <a:fld id="{01723B91-CE10-4F20-890A-0852E2246859}" type="slidenum">
              <a:rPr lang="en-US">
                <a:solidFill>
                  <a:srgbClr val="124D95">
                    <a:lumMod val="40000"/>
                    <a:lumOff val="60000"/>
                  </a:srgbClr>
                </a:solidFill>
                <a:latin typeface="Arial" panose="020B0604020202020204"/>
              </a:rPr>
              <a:pPr defTabSz="457178"/>
              <a:t>12</a:t>
            </a:fld>
            <a:endParaRPr lang="en-US" dirty="0">
              <a:solidFill>
                <a:srgbClr val="124D95">
                  <a:lumMod val="40000"/>
                  <a:lumOff val="60000"/>
                </a:srgbClr>
              </a:solidFill>
              <a:latin typeface="Arial" panose="020B0604020202020204"/>
            </a:endParaRPr>
          </a:p>
        </p:txBody>
      </p:sp>
      <p:pic>
        <p:nvPicPr>
          <p:cNvPr id="6" name="Picture 5"/>
          <p:cNvPicPr>
            <a:picLocks noChangeAspect="1"/>
          </p:cNvPicPr>
          <p:nvPr/>
        </p:nvPicPr>
        <p:blipFill rotWithShape="1">
          <a:blip r:embed="rId3"/>
          <a:srcRect l="1" t="16406" r="846" b="10156"/>
          <a:stretch/>
        </p:blipFill>
        <p:spPr>
          <a:xfrm>
            <a:off x="691661" y="990091"/>
            <a:ext cx="11039140" cy="5246586"/>
          </a:xfrm>
          <a:prstGeom prst="rect">
            <a:avLst/>
          </a:prstGeom>
        </p:spPr>
      </p:pic>
      <p:sp>
        <p:nvSpPr>
          <p:cNvPr id="8" name="Title 4"/>
          <p:cNvSpPr txBox="1">
            <a:spLocks/>
          </p:cNvSpPr>
          <p:nvPr/>
        </p:nvSpPr>
        <p:spPr>
          <a:xfrm>
            <a:off x="805866" y="46208"/>
            <a:ext cx="11081334" cy="786384"/>
          </a:xfrm>
          <a:prstGeom prst="rect">
            <a:avLst/>
          </a:prstGeom>
        </p:spPr>
        <p:txBody>
          <a:bodyPr/>
          <a:lst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a:lstStyle>
          <a:p>
            <a:r>
              <a:rPr lang="en-US" dirty="0"/>
              <a:t>Sample Report</a:t>
            </a:r>
          </a:p>
        </p:txBody>
      </p:sp>
    </p:spTree>
    <p:extLst>
      <p:ext uri="{BB962C8B-B14F-4D97-AF65-F5344CB8AC3E}">
        <p14:creationId xmlns:p14="http://schemas.microsoft.com/office/powerpoint/2010/main" val="1759709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6" y="6416678"/>
            <a:ext cx="2028825" cy="365125"/>
          </a:xfrm>
          <a:prstGeom prst="rect">
            <a:avLst/>
          </a:prstGeom>
        </p:spPr>
        <p:txBody>
          <a:bodyPr/>
          <a:lstStyle/>
          <a:p>
            <a:pPr defTabSz="457178"/>
            <a:fld id="{01723B91-CE10-4F20-890A-0852E2246859}" type="slidenum">
              <a:rPr lang="en-US">
                <a:solidFill>
                  <a:srgbClr val="124D95">
                    <a:lumMod val="40000"/>
                    <a:lumOff val="60000"/>
                  </a:srgbClr>
                </a:solidFill>
                <a:latin typeface="Arial" panose="020B0604020202020204"/>
              </a:rPr>
              <a:pPr defTabSz="457178"/>
              <a:t>13</a:t>
            </a:fld>
            <a:endParaRPr lang="en-US" dirty="0">
              <a:solidFill>
                <a:srgbClr val="124D95">
                  <a:lumMod val="40000"/>
                  <a:lumOff val="60000"/>
                </a:srgbClr>
              </a:solidFill>
              <a:latin typeface="Arial" panose="020B0604020202020204"/>
            </a:endParaRPr>
          </a:p>
        </p:txBody>
      </p:sp>
      <p:graphicFrame>
        <p:nvGraphicFramePr>
          <p:cNvPr id="10" name="Diagram 9"/>
          <p:cNvGraphicFramePr/>
          <p:nvPr/>
        </p:nvGraphicFramePr>
        <p:xfrm>
          <a:off x="2491611" y="501211"/>
          <a:ext cx="7652657"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p:cNvSpPr>
          <p:nvPr/>
        </p:nvSpPr>
        <p:spPr>
          <a:xfrm>
            <a:off x="2393639" y="5127237"/>
            <a:ext cx="7750629" cy="774492"/>
          </a:xfrm>
          <a:prstGeom prst="rect">
            <a:avLst/>
          </a:prstGeom>
        </p:spPr>
        <p:txBody>
          <a:bodyPr>
            <a:normAutofit/>
          </a:bodyPr>
          <a:lst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algn="ctr"/>
            <a:r>
              <a:rPr lang="en-US" sz="4400" b="1" cap="all" spc="0" dirty="0">
                <a:ln w="9000" cmpd="sng">
                  <a:solidFill>
                    <a:srgbClr val="D9D9D9">
                      <a:shade val="50000"/>
                      <a:satMod val="120000"/>
                    </a:srgbClr>
                  </a:solidFill>
                  <a:prstDash val="solid"/>
                </a:ln>
                <a:gradFill>
                  <a:gsLst>
                    <a:gs pos="0">
                      <a:srgbClr val="D9D9D9">
                        <a:shade val="20000"/>
                        <a:satMod val="245000"/>
                      </a:srgbClr>
                    </a:gs>
                    <a:gs pos="43000">
                      <a:srgbClr val="D9D9D9">
                        <a:satMod val="255000"/>
                      </a:srgbClr>
                    </a:gs>
                    <a:gs pos="48000">
                      <a:srgbClr val="D9D9D9">
                        <a:shade val="85000"/>
                        <a:satMod val="255000"/>
                      </a:srgbClr>
                    </a:gs>
                    <a:gs pos="100000">
                      <a:srgbClr val="D9D9D9">
                        <a:shade val="20000"/>
                        <a:satMod val="245000"/>
                      </a:srgbClr>
                    </a:gs>
                  </a:gsLst>
                  <a:lin ang="5400000"/>
                </a:gradFill>
                <a:effectLst>
                  <a:reflection blurRad="12700" stA="28000" endPos="45000" dist="1000" dir="5400000" sy="-100000" algn="bl" rotWithShape="0"/>
                </a:effectLst>
                <a:latin typeface="Segoe Script" panose="020B0504020000000003" pitchFamily="34" charset="0"/>
              </a:rPr>
              <a:t>REPORTS!</a:t>
            </a:r>
          </a:p>
        </p:txBody>
      </p:sp>
      <p:graphicFrame>
        <p:nvGraphicFramePr>
          <p:cNvPr id="7" name="Diagram 6"/>
          <p:cNvGraphicFramePr/>
          <p:nvPr/>
        </p:nvGraphicFramePr>
        <p:xfrm>
          <a:off x="3876222" y="1892460"/>
          <a:ext cx="4785461" cy="28444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6062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6D636C-90A3-4979-BA37-BAB384B22101}" type="slidenum">
              <a:rPr lang="en-US" smtClean="0"/>
              <a:pPr/>
              <a:t>14</a:t>
            </a:fld>
            <a:endParaRPr lang="en-US" dirty="0"/>
          </a:p>
        </p:txBody>
      </p:sp>
      <p:sp>
        <p:nvSpPr>
          <p:cNvPr id="3" name="Title 2"/>
          <p:cNvSpPr txBox="1">
            <a:spLocks/>
          </p:cNvSpPr>
          <p:nvPr/>
        </p:nvSpPr>
        <p:spPr>
          <a:xfrm>
            <a:off x="-518158" y="-290390"/>
            <a:ext cx="9144000" cy="10513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lang="en-US"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Reporting System</a:t>
            </a:r>
          </a:p>
        </p:txBody>
      </p:sp>
      <p:sp>
        <p:nvSpPr>
          <p:cNvPr id="4" name="TextBox 3"/>
          <p:cNvSpPr txBox="1"/>
          <p:nvPr/>
        </p:nvSpPr>
        <p:spPr>
          <a:xfrm>
            <a:off x="1919417" y="1435788"/>
            <a:ext cx="8192529" cy="2893100"/>
          </a:xfrm>
          <a:prstGeom prst="rect">
            <a:avLst/>
          </a:prstGeom>
          <a:noFill/>
        </p:spPr>
        <p:txBody>
          <a:bodyPr wrap="square" rtlCol="0">
            <a:spAutoFit/>
          </a:bodyPr>
          <a:lstStyle/>
          <a:p>
            <a:pPr>
              <a:buClr>
                <a:srgbClr val="C00000"/>
              </a:buClr>
            </a:pPr>
            <a:endParaRPr lang="en-US" sz="2000" dirty="0"/>
          </a:p>
          <a:p>
            <a:pPr algn="ctr">
              <a:buClr>
                <a:srgbClr val="C00000"/>
              </a:buClr>
            </a:pPr>
            <a:r>
              <a:rPr lang="en-US" sz="2800" dirty="0"/>
              <a:t>Workforce Integrated Performance System (WIPS) </a:t>
            </a:r>
            <a:r>
              <a:rPr lang="en-US" u="sng" dirty="0">
                <a:hlinkClick r:id="rId3"/>
              </a:rPr>
              <a:t>https://dol.appiancloud.com/suite/</a:t>
            </a:r>
            <a:endParaRPr lang="en-US" dirty="0"/>
          </a:p>
          <a:p>
            <a:pPr>
              <a:buClr>
                <a:srgbClr val="C00000"/>
              </a:buClr>
            </a:pPr>
            <a:endParaRPr lang="en-US" sz="2000" dirty="0"/>
          </a:p>
          <a:p>
            <a:pPr>
              <a:buClr>
                <a:srgbClr val="C00000"/>
              </a:buClr>
            </a:pPr>
            <a:endParaRPr lang="en-US" sz="2000" dirty="0"/>
          </a:p>
          <a:p>
            <a:pPr marL="342900" indent="-342900">
              <a:buClr>
                <a:srgbClr val="C00000"/>
              </a:buClr>
              <a:buFont typeface="Wingdings" panose="05000000000000000000" pitchFamily="2" charset="2"/>
              <a:buChar char="v"/>
            </a:pPr>
            <a:endParaRPr lang="en-US" sz="2000" dirty="0"/>
          </a:p>
          <a:p>
            <a:pPr lvl="0"/>
            <a:endParaRPr lang="en-US" sz="2000" dirty="0"/>
          </a:p>
          <a:p>
            <a:pPr marL="285750" indent="-285750">
              <a:buClr>
                <a:srgbClr val="C00000"/>
              </a:buClr>
              <a:buFont typeface="Wingdings" panose="05000000000000000000" pitchFamily="2" charset="2"/>
              <a:buChar char="Ø"/>
            </a:pPr>
            <a:endParaRPr lang="en-US" dirty="0"/>
          </a:p>
          <a:p>
            <a:pPr marL="285750" indent="-285750">
              <a:buClr>
                <a:srgbClr val="C00000"/>
              </a:buClr>
              <a:buFont typeface="Wingdings" panose="05000000000000000000" pitchFamily="2" charset="2"/>
              <a:buChar char="Ø"/>
            </a:pPr>
            <a:endParaRPr lang="en-US" dirty="0"/>
          </a:p>
        </p:txBody>
      </p:sp>
      <p:pic>
        <p:nvPicPr>
          <p:cNvPr id="5" name="Picture 4"/>
          <p:cNvPicPr>
            <a:picLocks noChangeAspect="1"/>
          </p:cNvPicPr>
          <p:nvPr/>
        </p:nvPicPr>
        <p:blipFill>
          <a:blip r:embed="rId4"/>
          <a:stretch>
            <a:fillRect/>
          </a:stretch>
        </p:blipFill>
        <p:spPr>
          <a:xfrm>
            <a:off x="4383925" y="2785501"/>
            <a:ext cx="3662452" cy="2993185"/>
          </a:xfrm>
          <a:prstGeom prst="rect">
            <a:avLst/>
          </a:prstGeom>
        </p:spPr>
      </p:pic>
    </p:spTree>
    <p:extLst>
      <p:ext uri="{BB962C8B-B14F-4D97-AF65-F5344CB8AC3E}">
        <p14:creationId xmlns:p14="http://schemas.microsoft.com/office/powerpoint/2010/main" val="40383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15</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38200" y="1161144"/>
            <a:ext cx="6957646" cy="5015820"/>
          </a:xfrm>
        </p:spPr>
        <p:txBody>
          <a:bodyPr/>
          <a:lstStyle/>
          <a:p>
            <a:pPr lvl="1">
              <a:buClr>
                <a:srgbClr val="C00000"/>
              </a:buClr>
            </a:pPr>
            <a:endParaRPr lang="en-US" sz="1600" dirty="0">
              <a:latin typeface="Calibri" panose="020F0502020204030204" pitchFamily="34" charset="0"/>
              <a:cs typeface="Calibri" panose="020F0502020204030204" pitchFamily="34" charset="0"/>
            </a:endParaRPr>
          </a:p>
          <a:p>
            <a:r>
              <a:rPr lang="en-US" sz="2800" dirty="0"/>
              <a:t>DWG Performance Web Page</a:t>
            </a:r>
          </a:p>
          <a:p>
            <a:pPr lvl="1">
              <a:buClr>
                <a:srgbClr val="C00000"/>
              </a:buClr>
            </a:pPr>
            <a:r>
              <a:rPr lang="en-US" sz="2400" dirty="0"/>
              <a:t>Reporting Technical Assistance Guide </a:t>
            </a:r>
          </a:p>
          <a:p>
            <a:pPr lvl="1">
              <a:buClr>
                <a:srgbClr val="C00000"/>
              </a:buClr>
            </a:pPr>
            <a:endParaRPr lang="en-US" sz="2400" dirty="0"/>
          </a:p>
          <a:p>
            <a:pPr lvl="2"/>
            <a:r>
              <a:rPr lang="en-US" sz="2400" dirty="0">
                <a:hlinkClick r:id="rId3"/>
              </a:rPr>
              <a:t>www.doleta.gov/DWGs/Performance-and-Reporting-Resources </a:t>
            </a:r>
            <a:endParaRPr lang="en-US" sz="2400" dirty="0"/>
          </a:p>
          <a:p>
            <a:pPr lvl="1"/>
            <a:endParaRPr lang="en-US" sz="2400" dirty="0"/>
          </a:p>
          <a:p>
            <a:pPr marL="0" indent="0">
              <a:buNone/>
            </a:pPr>
            <a:endParaRPr lang="en-US" sz="2800" dirty="0">
              <a:latin typeface="Calibri" panose="020F0502020204030204" pitchFamily="34" charset="0"/>
              <a:cs typeface="Calibri" panose="020F0502020204030204" pitchFamily="34" charset="0"/>
            </a:endParaRPr>
          </a:p>
          <a:p>
            <a:pPr marL="457200" lvl="1">
              <a:buClr>
                <a:srgbClr val="C00000"/>
              </a:buClr>
            </a:pPr>
            <a:endParaRPr lang="en-US"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8760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16</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38200" y="1161144"/>
            <a:ext cx="6957646" cy="5015820"/>
          </a:xfrm>
        </p:spPr>
        <p:txBody>
          <a:bodyPr/>
          <a:lstStyle/>
          <a:p>
            <a:pPr lvl="1">
              <a:buClr>
                <a:srgbClr val="C00000"/>
              </a:buClr>
            </a:pPr>
            <a:endParaRPr lang="en-US" sz="1600" dirty="0">
              <a:latin typeface="Calibri" panose="020F0502020204030204" pitchFamily="34" charset="0"/>
              <a:cs typeface="Calibri" panose="020F0502020204030204" pitchFamily="34" charset="0"/>
            </a:endParaRPr>
          </a:p>
          <a:p>
            <a:r>
              <a:rPr lang="en-US" sz="2800" dirty="0"/>
              <a:t>DWG Performance </a:t>
            </a:r>
            <a:r>
              <a:rPr lang="en-US" sz="2800" dirty="0">
                <a:solidFill>
                  <a:srgbClr val="851F2E"/>
                </a:solidFill>
              </a:rPr>
              <a:t>Web Cast</a:t>
            </a:r>
          </a:p>
          <a:p>
            <a:pPr lvl="1">
              <a:buClr>
                <a:srgbClr val="C00000"/>
              </a:buClr>
            </a:pPr>
            <a:endParaRPr lang="en-US" sz="3200" dirty="0"/>
          </a:p>
          <a:p>
            <a:pPr lvl="1">
              <a:buClr>
                <a:srgbClr val="C00000"/>
              </a:buClr>
            </a:pPr>
            <a:r>
              <a:rPr lang="en-US" sz="3200" dirty="0"/>
              <a:t>Available on Workforce GPS!  </a:t>
            </a:r>
            <a:endParaRPr lang="en-US" sz="4000" dirty="0"/>
          </a:p>
          <a:p>
            <a:pPr lvl="2"/>
            <a:r>
              <a:rPr lang="en-US" sz="2400" dirty="0">
                <a:hlinkClick r:id="rId3"/>
              </a:rPr>
              <a:t>https://performancereporting.workforcegps.org/resources/2019/05/17/19/06/TEGL-14-18-Performance-Alignment-Webcast-Series-and-Resource-Page-Pt-2</a:t>
            </a:r>
            <a:endParaRPr lang="en-US" sz="2400" dirty="0"/>
          </a:p>
          <a:p>
            <a:pPr marL="914400" lvl="2" indent="0">
              <a:buNone/>
            </a:pPr>
            <a:endParaRPr lang="en-US" sz="2400" dirty="0"/>
          </a:p>
          <a:p>
            <a:pPr lvl="1"/>
            <a:endParaRPr lang="en-US" sz="2400" dirty="0"/>
          </a:p>
          <a:p>
            <a:pPr marL="0" indent="0">
              <a:buNone/>
            </a:pPr>
            <a:endParaRPr lang="en-US" sz="2800" dirty="0">
              <a:latin typeface="Calibri" panose="020F0502020204030204" pitchFamily="34" charset="0"/>
              <a:cs typeface="Calibri" panose="020F0502020204030204" pitchFamily="34" charset="0"/>
            </a:endParaRPr>
          </a:p>
          <a:p>
            <a:pPr marL="457200" lvl="1">
              <a:buClr>
                <a:srgbClr val="C00000"/>
              </a:buClr>
            </a:pPr>
            <a:endParaRPr lang="en-US"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9137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17</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TEGL 12-19 vs TEGL 2-15</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lstStyle/>
          <a:p>
            <a:r>
              <a:rPr lang="en-US" dirty="0"/>
              <a:t>Highlights, Changes, Revisions, Updates and Policy Clarifications </a:t>
            </a:r>
          </a:p>
        </p:txBody>
      </p:sp>
    </p:spTree>
    <p:extLst>
      <p:ext uri="{BB962C8B-B14F-4D97-AF65-F5344CB8AC3E}">
        <p14:creationId xmlns:p14="http://schemas.microsoft.com/office/powerpoint/2010/main" val="3158919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Types of DWGs</a:t>
            </a:r>
          </a:p>
        </p:txBody>
      </p:sp>
      <p:sp>
        <p:nvSpPr>
          <p:cNvPr id="2" name="Content Placeholder 1"/>
          <p:cNvSpPr>
            <a:spLocks noGrp="1"/>
          </p:cNvSpPr>
          <p:nvPr>
            <p:ph sz="half" idx="1"/>
          </p:nvPr>
        </p:nvSpPr>
        <p:spPr/>
        <p:txBody>
          <a:bodyPr/>
          <a:lstStyle/>
          <a:p>
            <a:r>
              <a:rPr lang="en-US" sz="3200" dirty="0"/>
              <a:t>TEGL 2-15: 4 Types</a:t>
            </a:r>
          </a:p>
          <a:p>
            <a:pPr lvl="1"/>
            <a:r>
              <a:rPr lang="en-US" sz="2800" dirty="0">
                <a:solidFill>
                  <a:schemeClr val="accent6"/>
                </a:solidFill>
              </a:rPr>
              <a:t>DWGs for Layoffs</a:t>
            </a:r>
          </a:p>
          <a:p>
            <a:pPr lvl="1"/>
            <a:r>
              <a:rPr lang="en-US" sz="2800" dirty="0">
                <a:solidFill>
                  <a:schemeClr val="accent6"/>
                </a:solidFill>
              </a:rPr>
              <a:t>DWGs for Dislocated Service Members</a:t>
            </a:r>
          </a:p>
          <a:p>
            <a:pPr lvl="1"/>
            <a:r>
              <a:rPr lang="en-US" sz="2800" dirty="0">
                <a:solidFill>
                  <a:schemeClr val="accent6"/>
                </a:solidFill>
              </a:rPr>
              <a:t>DWGs for Trade Impacted Workers</a:t>
            </a:r>
          </a:p>
          <a:p>
            <a:pPr lvl="1"/>
            <a:r>
              <a:rPr lang="en-US" sz="2800" dirty="0">
                <a:solidFill>
                  <a:schemeClr val="accent6"/>
                </a:solidFill>
              </a:rPr>
              <a:t>DWGs for Emergencies and Disasters </a:t>
            </a:r>
          </a:p>
          <a:p>
            <a:endParaRPr lang="en-US" dirty="0"/>
          </a:p>
        </p:txBody>
      </p:sp>
      <p:sp>
        <p:nvSpPr>
          <p:cNvPr id="7" name="Content Placeholder 6"/>
          <p:cNvSpPr>
            <a:spLocks noGrp="1"/>
          </p:cNvSpPr>
          <p:nvPr>
            <p:ph sz="half" idx="2"/>
          </p:nvPr>
        </p:nvSpPr>
        <p:spPr/>
        <p:txBody>
          <a:bodyPr/>
          <a:lstStyle/>
          <a:p>
            <a:r>
              <a:rPr lang="en-US" sz="3200" dirty="0"/>
              <a:t>TEGL 12-19: 2 Types</a:t>
            </a:r>
          </a:p>
          <a:p>
            <a:pPr lvl="1"/>
            <a:r>
              <a:rPr lang="en-US" sz="2800" dirty="0">
                <a:solidFill>
                  <a:schemeClr val="accent6"/>
                </a:solidFill>
              </a:rPr>
              <a:t>Disaster Recovery DWG</a:t>
            </a:r>
          </a:p>
          <a:p>
            <a:pPr lvl="1"/>
            <a:r>
              <a:rPr lang="en-US" sz="2800" dirty="0">
                <a:solidFill>
                  <a:schemeClr val="accent6"/>
                </a:solidFill>
              </a:rPr>
              <a:t>Employment Recovery DWG</a:t>
            </a:r>
          </a:p>
        </p:txBody>
      </p:sp>
    </p:spTree>
    <p:extLst>
      <p:ext uri="{BB962C8B-B14F-4D97-AF65-F5344CB8AC3E}">
        <p14:creationId xmlns:p14="http://schemas.microsoft.com/office/powerpoint/2010/main" val="44620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19</a:t>
            </a:fld>
            <a:endParaRPr lang="en-US" dirty="0"/>
          </a:p>
        </p:txBody>
      </p:sp>
      <p:sp>
        <p:nvSpPr>
          <p:cNvPr id="3" name="Title 2"/>
          <p:cNvSpPr>
            <a:spLocks noGrp="1"/>
          </p:cNvSpPr>
          <p:nvPr>
            <p:ph type="title"/>
          </p:nvPr>
        </p:nvSpPr>
        <p:spPr/>
        <p:txBody>
          <a:bodyPr/>
          <a:lstStyle/>
          <a:p>
            <a:r>
              <a:rPr lang="en-US" dirty="0"/>
              <a:t>Disaster Recovery DWGs</a:t>
            </a:r>
          </a:p>
        </p:txBody>
      </p:sp>
    </p:spTree>
    <p:extLst>
      <p:ext uri="{BB962C8B-B14F-4D97-AF65-F5344CB8AC3E}">
        <p14:creationId xmlns:p14="http://schemas.microsoft.com/office/powerpoint/2010/main" val="226769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2</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Presenters</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Moderator: </a:t>
            </a:r>
          </a:p>
          <a:p>
            <a:pPr lvl="1"/>
            <a:r>
              <a:rPr lang="en-US" dirty="0"/>
              <a:t>Amy Ambrose, Office of Workforce Investment/ETA</a:t>
            </a:r>
          </a:p>
          <a:p>
            <a:r>
              <a:rPr lang="en-US" dirty="0"/>
              <a:t>Presenters:</a:t>
            </a:r>
          </a:p>
          <a:p>
            <a:pPr lvl="1"/>
            <a:r>
              <a:rPr lang="en-US" dirty="0"/>
              <a:t>Robert Kight, Office of Workforce Investment/ETA</a:t>
            </a:r>
          </a:p>
          <a:p>
            <a:pPr lvl="1"/>
            <a:r>
              <a:rPr lang="en-US" dirty="0"/>
              <a:t>Kim Powell, Office of Workforce Investment/ETA</a:t>
            </a:r>
          </a:p>
          <a:p>
            <a:pPr lvl="1"/>
            <a:r>
              <a:rPr lang="en-US" dirty="0"/>
              <a:t>Jeff Ryan, Office of Workforce Investment/ETA</a:t>
            </a:r>
          </a:p>
          <a:p>
            <a:pPr lvl="1"/>
            <a:r>
              <a:rPr lang="en-US" dirty="0"/>
              <a:t>Lynn Fraga, Office of Grants Management/ETA</a:t>
            </a:r>
          </a:p>
        </p:txBody>
      </p:sp>
    </p:spTree>
    <p:extLst>
      <p:ext uri="{BB962C8B-B14F-4D97-AF65-F5344CB8AC3E}">
        <p14:creationId xmlns:p14="http://schemas.microsoft.com/office/powerpoint/2010/main" val="404930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20</a:t>
            </a:fld>
            <a:endParaRPr lang="en-US"/>
          </a:p>
        </p:txBody>
      </p:sp>
      <p:sp>
        <p:nvSpPr>
          <p:cNvPr id="3" name="Title 2"/>
          <p:cNvSpPr>
            <a:spLocks noGrp="1"/>
          </p:cNvSpPr>
          <p:nvPr>
            <p:ph type="title"/>
          </p:nvPr>
        </p:nvSpPr>
        <p:spPr/>
        <p:txBody>
          <a:bodyPr/>
          <a:lstStyle/>
          <a:p>
            <a:r>
              <a:rPr lang="en-US" dirty="0"/>
              <a:t>Disaster Recovery DWGs: Purpose and Limitation</a:t>
            </a:r>
          </a:p>
        </p:txBody>
      </p:sp>
      <p:sp>
        <p:nvSpPr>
          <p:cNvPr id="4" name="Content Placeholder 3"/>
          <p:cNvSpPr>
            <a:spLocks noGrp="1"/>
          </p:cNvSpPr>
          <p:nvPr>
            <p:ph idx="1"/>
          </p:nvPr>
        </p:nvSpPr>
        <p:spPr/>
        <p:txBody>
          <a:bodyPr/>
          <a:lstStyle/>
          <a:p>
            <a:r>
              <a:rPr lang="en-US" dirty="0"/>
              <a:t>Disaster Recovery DWGs provide disaster-relief and humanitarian assistance employment, as well as employment and training services, as appropriate, to minimize the employment and economic impact of declared disasters and emergency situations, in disaster-declared areas</a:t>
            </a:r>
          </a:p>
          <a:p>
            <a:pPr lvl="1"/>
            <a:r>
              <a:rPr lang="en-US" dirty="0">
                <a:solidFill>
                  <a:schemeClr val="accent6"/>
                </a:solidFill>
              </a:rPr>
              <a:t>All activities must directly address the impacts of the current disaster and not be designed to prevent the impacts of future disasters</a:t>
            </a:r>
          </a:p>
          <a:p>
            <a:r>
              <a:rPr lang="en-US" dirty="0"/>
              <a:t>DWG funds may also provide employment and training services to dislocated workers and other eligible participants</a:t>
            </a:r>
          </a:p>
          <a:p>
            <a:pPr lvl="1"/>
            <a:r>
              <a:rPr lang="en-US" dirty="0">
                <a:solidFill>
                  <a:schemeClr val="accent6"/>
                </a:solidFill>
              </a:rPr>
              <a:t>Employment and training activities should be designed to ensure participants can obtain unsubsidized, sustainable employment following their participation in the grant</a:t>
            </a:r>
          </a:p>
          <a:p>
            <a:endParaRPr lang="en-US" dirty="0"/>
          </a:p>
        </p:txBody>
      </p:sp>
    </p:spTree>
    <p:extLst>
      <p:ext uri="{BB962C8B-B14F-4D97-AF65-F5344CB8AC3E}">
        <p14:creationId xmlns:p14="http://schemas.microsoft.com/office/powerpoint/2010/main" val="3768317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a:p>
        </p:txBody>
      </p:sp>
      <p:sp>
        <p:nvSpPr>
          <p:cNvPr id="3" name="Title 2"/>
          <p:cNvSpPr>
            <a:spLocks noGrp="1"/>
          </p:cNvSpPr>
          <p:nvPr>
            <p:ph type="title"/>
          </p:nvPr>
        </p:nvSpPr>
        <p:spPr/>
        <p:txBody>
          <a:bodyPr/>
          <a:lstStyle/>
          <a:p>
            <a:r>
              <a:rPr lang="en-US" dirty="0"/>
              <a:t>Disaster Recovery DWGs: Eligible Applicants</a:t>
            </a:r>
          </a:p>
        </p:txBody>
      </p:sp>
      <p:sp>
        <p:nvSpPr>
          <p:cNvPr id="4" name="Content Placeholder 3"/>
          <p:cNvSpPr>
            <a:spLocks noGrp="1"/>
          </p:cNvSpPr>
          <p:nvPr>
            <p:ph idx="1"/>
          </p:nvPr>
        </p:nvSpPr>
        <p:spPr/>
        <p:txBody>
          <a:bodyPr>
            <a:normAutofit/>
          </a:bodyPr>
          <a:lstStyle/>
          <a:p>
            <a:r>
              <a:rPr lang="en-US" dirty="0"/>
              <a:t>Eligible applicants for Disaster Recovery DWGs are:</a:t>
            </a:r>
          </a:p>
          <a:p>
            <a:r>
              <a:rPr lang="en-US" dirty="0"/>
              <a:t>States</a:t>
            </a:r>
          </a:p>
          <a:p>
            <a:r>
              <a:rPr lang="en-US" dirty="0"/>
              <a:t>Outlying areas, </a:t>
            </a:r>
          </a:p>
          <a:p>
            <a:r>
              <a:rPr lang="en-US" dirty="0"/>
              <a:t>Indian tribal governments as defined by the Stafford Act, 42 U.S.C. 5122(6)</a:t>
            </a:r>
          </a:p>
          <a:p>
            <a:r>
              <a:rPr lang="en-US" dirty="0">
                <a:solidFill>
                  <a:schemeClr val="accent6"/>
                </a:solidFill>
              </a:rPr>
              <a:t>States may sub-grant funds to local boards and/or may expend such funds through public and private agencies and organizations engaged in disaster relief projects</a:t>
            </a:r>
          </a:p>
          <a:p>
            <a:endParaRPr lang="en-US" dirty="0"/>
          </a:p>
        </p:txBody>
      </p:sp>
    </p:spTree>
    <p:extLst>
      <p:ext uri="{BB962C8B-B14F-4D97-AF65-F5344CB8AC3E}">
        <p14:creationId xmlns:p14="http://schemas.microsoft.com/office/powerpoint/2010/main" val="3156515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22</a:t>
            </a:fld>
            <a:endParaRPr lang="en-US"/>
          </a:p>
        </p:txBody>
      </p:sp>
      <p:sp>
        <p:nvSpPr>
          <p:cNvPr id="3" name="Title 2"/>
          <p:cNvSpPr>
            <a:spLocks noGrp="1"/>
          </p:cNvSpPr>
          <p:nvPr>
            <p:ph type="title"/>
          </p:nvPr>
        </p:nvSpPr>
        <p:spPr/>
        <p:txBody>
          <a:bodyPr/>
          <a:lstStyle/>
          <a:p>
            <a:r>
              <a:rPr lang="en-US" dirty="0"/>
              <a:t>Disaster Recovery DWGs: Eligible Participants	</a:t>
            </a:r>
          </a:p>
        </p:txBody>
      </p:sp>
      <p:sp>
        <p:nvSpPr>
          <p:cNvPr id="4" name="Content Placeholder 3"/>
          <p:cNvSpPr>
            <a:spLocks noGrp="1"/>
          </p:cNvSpPr>
          <p:nvPr>
            <p:ph idx="1"/>
          </p:nvPr>
        </p:nvSpPr>
        <p:spPr/>
        <p:txBody>
          <a:bodyPr>
            <a:normAutofit/>
          </a:bodyPr>
          <a:lstStyle/>
          <a:p>
            <a:r>
              <a:rPr lang="en-US" dirty="0"/>
              <a:t>Eligibility has not changed from TEGL 2-15</a:t>
            </a:r>
          </a:p>
          <a:p>
            <a:r>
              <a:rPr lang="en-US" dirty="0"/>
              <a:t>However, we want to clarify that grantees are responsible for setting appropriate policies and procedures for determining participant eligibility </a:t>
            </a:r>
          </a:p>
          <a:p>
            <a:pPr lvl="1"/>
            <a:r>
              <a:rPr lang="en-US" dirty="0"/>
              <a:t>The state has the authority to provide exceptions to its policies regarding the acceptable documentation local areas must collect to document participant eligibility</a:t>
            </a:r>
          </a:p>
          <a:p>
            <a:pPr lvl="1"/>
            <a:r>
              <a:rPr lang="en-US" dirty="0"/>
              <a:t>Such exceptions may rely on self-attestation, but states eventually must collect all documentation necessary to demonstrate that each participant is eligible</a:t>
            </a:r>
          </a:p>
        </p:txBody>
      </p:sp>
    </p:spTree>
    <p:extLst>
      <p:ext uri="{BB962C8B-B14F-4D97-AF65-F5344CB8AC3E}">
        <p14:creationId xmlns:p14="http://schemas.microsoft.com/office/powerpoint/2010/main" val="2897337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23</a:t>
            </a:fld>
            <a:endParaRPr lang="en-US"/>
          </a:p>
        </p:txBody>
      </p:sp>
      <p:sp>
        <p:nvSpPr>
          <p:cNvPr id="3" name="Title 2"/>
          <p:cNvSpPr>
            <a:spLocks noGrp="1"/>
          </p:cNvSpPr>
          <p:nvPr>
            <p:ph type="title"/>
          </p:nvPr>
        </p:nvSpPr>
        <p:spPr/>
        <p:txBody>
          <a:bodyPr/>
          <a:lstStyle/>
          <a:p>
            <a:r>
              <a:rPr lang="en-US" dirty="0"/>
              <a:t>Disaster Recovery DWGs: Non-FEMA Declared </a:t>
            </a:r>
          </a:p>
        </p:txBody>
      </p:sp>
      <p:sp>
        <p:nvSpPr>
          <p:cNvPr id="6" name="Content Placeholder 5"/>
          <p:cNvSpPr>
            <a:spLocks noGrp="1"/>
          </p:cNvSpPr>
          <p:nvPr>
            <p:ph idx="1"/>
          </p:nvPr>
        </p:nvSpPr>
        <p:spPr/>
        <p:txBody>
          <a:bodyPr>
            <a:normAutofit lnSpcReduction="10000"/>
          </a:bodyPr>
          <a:lstStyle/>
          <a:p>
            <a:r>
              <a:rPr lang="en-US" dirty="0"/>
              <a:t>Emergency or Disaster of National Significance as declared or otherwise recognized by federal agency other than FEMA</a:t>
            </a:r>
          </a:p>
          <a:p>
            <a:r>
              <a:rPr lang="en-US" dirty="0"/>
              <a:t>Not all Federally-declared emergency or disaster events will qualify for DWG funding</a:t>
            </a:r>
          </a:p>
          <a:p>
            <a:r>
              <a:rPr lang="en-US" dirty="0"/>
              <a:t>Applicants must demonstrate that the emergency or disaster could result in a potentially large loss of employment</a:t>
            </a:r>
          </a:p>
          <a:p>
            <a:r>
              <a:rPr lang="en-US" dirty="0"/>
              <a:t>ETA defines this as the potential loss of at least 50 jobs</a:t>
            </a:r>
          </a:p>
          <a:p>
            <a:r>
              <a:rPr lang="en-US" dirty="0"/>
              <a:t>Applicants must include rationale for how they project the loss of  at least 50 jobs</a:t>
            </a:r>
          </a:p>
          <a:p>
            <a:r>
              <a:rPr lang="en-US" i="1" dirty="0">
                <a:solidFill>
                  <a:schemeClr val="accent6"/>
                </a:solidFill>
              </a:rPr>
              <a:t>FEMA-declared emergencies or disasters do not require demonstration of potential large loss of employment</a:t>
            </a:r>
          </a:p>
        </p:txBody>
      </p:sp>
    </p:spTree>
    <p:extLst>
      <p:ext uri="{BB962C8B-B14F-4D97-AF65-F5344CB8AC3E}">
        <p14:creationId xmlns:p14="http://schemas.microsoft.com/office/powerpoint/2010/main" val="102920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24</a:t>
            </a:fld>
            <a:endParaRPr lang="en-US"/>
          </a:p>
        </p:txBody>
      </p:sp>
      <p:sp>
        <p:nvSpPr>
          <p:cNvPr id="3" name="Title 2"/>
          <p:cNvSpPr>
            <a:spLocks noGrp="1"/>
          </p:cNvSpPr>
          <p:nvPr>
            <p:ph type="title"/>
          </p:nvPr>
        </p:nvSpPr>
        <p:spPr/>
        <p:txBody>
          <a:bodyPr/>
          <a:lstStyle/>
          <a:p>
            <a:r>
              <a:rPr lang="en-US" dirty="0"/>
              <a:t>Disaster Recovery DWGs: Grants for Relocated Individuals</a:t>
            </a:r>
          </a:p>
        </p:txBody>
      </p:sp>
      <p:sp>
        <p:nvSpPr>
          <p:cNvPr id="4" name="Content Placeholder 3"/>
          <p:cNvSpPr>
            <a:spLocks noGrp="1"/>
          </p:cNvSpPr>
          <p:nvPr>
            <p:ph idx="1"/>
          </p:nvPr>
        </p:nvSpPr>
        <p:spPr/>
        <p:txBody>
          <a:bodyPr/>
          <a:lstStyle/>
          <a:p>
            <a:r>
              <a:rPr lang="en-US" dirty="0"/>
              <a:t>May be requested when a “substantial” number of individuals have relocated or been evacuated from a disaster area to another area</a:t>
            </a:r>
          </a:p>
          <a:p>
            <a:r>
              <a:rPr lang="en-US" dirty="0"/>
              <a:t>“Substantial”: Applicants must be able to demonstrate that at least 50 individuals (note: not “workers”) have relocated or evacuated </a:t>
            </a:r>
          </a:p>
          <a:p>
            <a:r>
              <a:rPr lang="en-US" dirty="0"/>
              <a:t>The relocation/evacuation of 50 or more  to a non-impacted area is a qualifying event for DWG application; it does not restrict who may participate in the grant</a:t>
            </a:r>
          </a:p>
          <a:p>
            <a:r>
              <a:rPr lang="en-US" i="1" dirty="0">
                <a:solidFill>
                  <a:schemeClr val="accent6"/>
                </a:solidFill>
              </a:rPr>
              <a:t>Any eligible individuals in the area covered by the grant may be enrolled. </a:t>
            </a:r>
          </a:p>
        </p:txBody>
      </p:sp>
    </p:spTree>
    <p:extLst>
      <p:ext uri="{BB962C8B-B14F-4D97-AF65-F5344CB8AC3E}">
        <p14:creationId xmlns:p14="http://schemas.microsoft.com/office/powerpoint/2010/main" val="783740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25</a:t>
            </a:fld>
            <a:endParaRPr lang="en-US"/>
          </a:p>
        </p:txBody>
      </p:sp>
      <p:sp>
        <p:nvSpPr>
          <p:cNvPr id="3" name="Title 2"/>
          <p:cNvSpPr>
            <a:spLocks noGrp="1"/>
          </p:cNvSpPr>
          <p:nvPr>
            <p:ph type="title"/>
          </p:nvPr>
        </p:nvSpPr>
        <p:spPr/>
        <p:txBody>
          <a:bodyPr/>
          <a:lstStyle/>
          <a:p>
            <a:r>
              <a:rPr lang="en-US" dirty="0"/>
              <a:t>Disaster Recovery DWGs: Grant Activities</a:t>
            </a:r>
          </a:p>
        </p:txBody>
      </p:sp>
      <p:sp>
        <p:nvSpPr>
          <p:cNvPr id="4" name="Content Placeholder 3"/>
          <p:cNvSpPr>
            <a:spLocks noGrp="1"/>
          </p:cNvSpPr>
          <p:nvPr>
            <p:ph idx="1"/>
          </p:nvPr>
        </p:nvSpPr>
        <p:spPr/>
        <p:txBody>
          <a:bodyPr>
            <a:normAutofit/>
          </a:bodyPr>
          <a:lstStyle/>
          <a:p>
            <a:r>
              <a:rPr lang="en-US" dirty="0"/>
              <a:t>Disaster Recovery DWGs provide 2 types of activities</a:t>
            </a:r>
          </a:p>
          <a:p>
            <a:r>
              <a:rPr lang="en-US" dirty="0"/>
              <a:t>Must* provide: Disaster-relief employment</a:t>
            </a:r>
          </a:p>
          <a:p>
            <a:pPr lvl="1"/>
            <a:r>
              <a:rPr lang="en-US" dirty="0"/>
              <a:t>Clean-up and recovery efforts for facilities and lands and offshore areas related to the emergency or disaster</a:t>
            </a:r>
          </a:p>
          <a:p>
            <a:pPr lvl="1"/>
            <a:r>
              <a:rPr lang="en-US" dirty="0"/>
              <a:t>Delivery of appropriate humanitarian assistance in immediate aftermath of the disaster or emergency </a:t>
            </a:r>
          </a:p>
          <a:p>
            <a:r>
              <a:rPr lang="en-US" dirty="0"/>
              <a:t>May provide: Employment and training activities </a:t>
            </a:r>
          </a:p>
          <a:p>
            <a:r>
              <a:rPr lang="en-US" dirty="0"/>
              <a:t>Supportive services allowed for participants receiving either</a:t>
            </a:r>
          </a:p>
          <a:p>
            <a:pPr marL="0" indent="0">
              <a:buNone/>
            </a:pPr>
            <a:r>
              <a:rPr lang="en-US" dirty="0"/>
              <a:t>* There are 2 exceptions to the requirement to provide disaster-relief employment</a:t>
            </a:r>
          </a:p>
          <a:p>
            <a:endParaRPr lang="en-US" dirty="0"/>
          </a:p>
          <a:p>
            <a:endParaRPr lang="en-US" dirty="0"/>
          </a:p>
        </p:txBody>
      </p:sp>
    </p:spTree>
    <p:extLst>
      <p:ext uri="{BB962C8B-B14F-4D97-AF65-F5344CB8AC3E}">
        <p14:creationId xmlns:p14="http://schemas.microsoft.com/office/powerpoint/2010/main" val="3262276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26</a:t>
            </a:fld>
            <a:endParaRPr lang="en-US"/>
          </a:p>
        </p:txBody>
      </p:sp>
      <p:sp>
        <p:nvSpPr>
          <p:cNvPr id="3" name="Title 2"/>
          <p:cNvSpPr>
            <a:spLocks noGrp="1"/>
          </p:cNvSpPr>
          <p:nvPr>
            <p:ph type="title"/>
          </p:nvPr>
        </p:nvSpPr>
        <p:spPr/>
        <p:txBody>
          <a:bodyPr/>
          <a:lstStyle/>
          <a:p>
            <a:r>
              <a:rPr lang="en-US" dirty="0"/>
              <a:t>Disaster Recovery DWGs: Exceptions to DRE Requirement</a:t>
            </a:r>
          </a:p>
        </p:txBody>
      </p:sp>
      <p:sp>
        <p:nvSpPr>
          <p:cNvPr id="4" name="Content Placeholder 3"/>
          <p:cNvSpPr>
            <a:spLocks noGrp="1"/>
          </p:cNvSpPr>
          <p:nvPr>
            <p:ph idx="1"/>
          </p:nvPr>
        </p:nvSpPr>
        <p:spPr/>
        <p:txBody>
          <a:bodyPr>
            <a:normAutofit/>
          </a:bodyPr>
          <a:lstStyle/>
          <a:p>
            <a:r>
              <a:rPr lang="en-US" dirty="0"/>
              <a:t>ETA may permit Disaster Recovery DWGs that only offer employment and training activities in the following situations:</a:t>
            </a:r>
          </a:p>
          <a:p>
            <a:r>
              <a:rPr lang="en-US" dirty="0">
                <a:solidFill>
                  <a:schemeClr val="accent6"/>
                </a:solidFill>
              </a:rPr>
              <a:t>For Disaster Recovery DWGs awarded in response to non-Stafford Act disaster or emergency declarations, where the circumstances and nature of the disaster do not allow for the clean-up and humanitarian temporary employment opportunities </a:t>
            </a:r>
          </a:p>
          <a:p>
            <a:r>
              <a:rPr lang="en-US" dirty="0">
                <a:solidFill>
                  <a:schemeClr val="accent6"/>
                </a:solidFill>
              </a:rPr>
              <a:t>For Disaster Recovery DWGs that are awarded due to an influx of individuals relocated from a disaster area, where the grantee is not responding to the actual disaster. </a:t>
            </a:r>
          </a:p>
          <a:p>
            <a:pPr lvl="1"/>
            <a:r>
              <a:rPr lang="en-US" dirty="0">
                <a:solidFill>
                  <a:schemeClr val="accent6"/>
                </a:solidFill>
              </a:rPr>
              <a:t>However, these grants may also offer participants disaster relief employment where appropriate. </a:t>
            </a:r>
          </a:p>
        </p:txBody>
      </p:sp>
    </p:spTree>
    <p:extLst>
      <p:ext uri="{BB962C8B-B14F-4D97-AF65-F5344CB8AC3E}">
        <p14:creationId xmlns:p14="http://schemas.microsoft.com/office/powerpoint/2010/main" val="2820729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27</a:t>
            </a:fld>
            <a:endParaRPr lang="en-US"/>
          </a:p>
        </p:txBody>
      </p:sp>
      <p:sp>
        <p:nvSpPr>
          <p:cNvPr id="3" name="Title 2"/>
          <p:cNvSpPr>
            <a:spLocks noGrp="1"/>
          </p:cNvSpPr>
          <p:nvPr>
            <p:ph type="title"/>
          </p:nvPr>
        </p:nvSpPr>
        <p:spPr/>
        <p:txBody>
          <a:bodyPr/>
          <a:lstStyle/>
          <a:p>
            <a:r>
              <a:rPr lang="en-US" dirty="0"/>
              <a:t>Disaster Recovery DWGs: Disaster-Relief Employment </a:t>
            </a:r>
          </a:p>
        </p:txBody>
      </p:sp>
      <p:sp>
        <p:nvSpPr>
          <p:cNvPr id="4" name="Content Placeholder 3"/>
          <p:cNvSpPr>
            <a:spLocks noGrp="1"/>
          </p:cNvSpPr>
          <p:nvPr>
            <p:ph idx="1"/>
          </p:nvPr>
        </p:nvSpPr>
        <p:spPr/>
        <p:txBody>
          <a:bodyPr>
            <a:normAutofit/>
          </a:bodyPr>
          <a:lstStyle/>
          <a:p>
            <a:r>
              <a:rPr lang="en-US" dirty="0"/>
              <a:t>Disaster Recovery DWGs provide disaster-relief and humanitarian assistance employment, as well as employment and training services, as appropriate, to minimize the employment and economic impact of declared disasters and emergency situations, in disaster-declared areas</a:t>
            </a:r>
          </a:p>
          <a:p>
            <a:r>
              <a:rPr lang="en-US" dirty="0"/>
              <a:t>Clean-up and recovery efforts including demolition, repair, renovation and reconstruction of damaged and destroyed structures, facilities and lands located within the disaster area and in offshore areas </a:t>
            </a:r>
            <a:r>
              <a:rPr lang="en-US" i="1" dirty="0">
                <a:solidFill>
                  <a:schemeClr val="accent6"/>
                </a:solidFill>
              </a:rPr>
              <a:t>related to the emergency or disaster</a:t>
            </a:r>
          </a:p>
          <a:p>
            <a:r>
              <a:rPr lang="en-US" dirty="0"/>
              <a:t>Employment related to the delivery of appropriate humanitarian assistance in the immediate aftermath of the disaster or emergency</a:t>
            </a:r>
          </a:p>
        </p:txBody>
      </p:sp>
    </p:spTree>
    <p:extLst>
      <p:ext uri="{BB962C8B-B14F-4D97-AF65-F5344CB8AC3E}">
        <p14:creationId xmlns:p14="http://schemas.microsoft.com/office/powerpoint/2010/main" val="3242973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28</a:t>
            </a:fld>
            <a:endParaRPr lang="en-US"/>
          </a:p>
        </p:txBody>
      </p:sp>
      <p:sp>
        <p:nvSpPr>
          <p:cNvPr id="3" name="Title 2"/>
          <p:cNvSpPr>
            <a:spLocks noGrp="1"/>
          </p:cNvSpPr>
          <p:nvPr>
            <p:ph type="title"/>
          </p:nvPr>
        </p:nvSpPr>
        <p:spPr/>
        <p:txBody>
          <a:bodyPr/>
          <a:lstStyle/>
          <a:p>
            <a:r>
              <a:rPr lang="en-US" dirty="0"/>
              <a:t>Disaster Recovery DWGs: Humanitarian Assistance </a:t>
            </a:r>
          </a:p>
        </p:txBody>
      </p:sp>
      <p:sp>
        <p:nvSpPr>
          <p:cNvPr id="4" name="Content Placeholder 3"/>
          <p:cNvSpPr>
            <a:spLocks noGrp="1"/>
          </p:cNvSpPr>
          <p:nvPr>
            <p:ph idx="1"/>
          </p:nvPr>
        </p:nvSpPr>
        <p:spPr/>
        <p:txBody>
          <a:bodyPr/>
          <a:lstStyle/>
          <a:p>
            <a:r>
              <a:rPr lang="en-US" dirty="0"/>
              <a:t>Humanitarian assistance generally includes actions designed to save lives, alleviate suffering, and maintain human dignity in the immediate aftermath of disasters. </a:t>
            </a:r>
          </a:p>
          <a:p>
            <a:r>
              <a:rPr lang="en-US" dirty="0"/>
              <a:t>This assistance includes activities such as the provision of food, clothing, and shelter. </a:t>
            </a:r>
          </a:p>
          <a:p>
            <a:r>
              <a:rPr lang="en-US" i="1" dirty="0">
                <a:solidFill>
                  <a:schemeClr val="accent6"/>
                </a:solidFill>
              </a:rPr>
              <a:t>As with cleanup work, any humanitarian assistance provided by disaster-relief workers must relate directly to immediate response to the disaster situation</a:t>
            </a:r>
          </a:p>
        </p:txBody>
      </p:sp>
    </p:spTree>
    <p:extLst>
      <p:ext uri="{BB962C8B-B14F-4D97-AF65-F5344CB8AC3E}">
        <p14:creationId xmlns:p14="http://schemas.microsoft.com/office/powerpoint/2010/main" val="867219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29</a:t>
            </a:fld>
            <a:endParaRPr lang="en-US"/>
          </a:p>
        </p:txBody>
      </p:sp>
      <p:sp>
        <p:nvSpPr>
          <p:cNvPr id="3" name="Title 2"/>
          <p:cNvSpPr>
            <a:spLocks noGrp="1"/>
          </p:cNvSpPr>
          <p:nvPr>
            <p:ph type="title"/>
          </p:nvPr>
        </p:nvSpPr>
        <p:spPr/>
        <p:txBody>
          <a:bodyPr/>
          <a:lstStyle/>
          <a:p>
            <a:r>
              <a:rPr lang="en-US" dirty="0"/>
              <a:t>Disaster Recovery DWGs: Private Property</a:t>
            </a:r>
          </a:p>
        </p:txBody>
      </p:sp>
      <p:sp>
        <p:nvSpPr>
          <p:cNvPr id="4" name="Content Placeholder 3"/>
          <p:cNvSpPr>
            <a:spLocks noGrp="1"/>
          </p:cNvSpPr>
          <p:nvPr>
            <p:ph idx="1"/>
          </p:nvPr>
        </p:nvSpPr>
        <p:spPr/>
        <p:txBody>
          <a:bodyPr>
            <a:normAutofit fontScale="92500" lnSpcReduction="10000"/>
          </a:bodyPr>
          <a:lstStyle/>
          <a:p>
            <a:r>
              <a:rPr lang="en-US" dirty="0"/>
              <a:t>Grantees should give highest priority to public facilities, lands, </a:t>
            </a:r>
            <a:r>
              <a:rPr lang="en-US" dirty="0" err="1"/>
              <a:t>etc</a:t>
            </a:r>
            <a:endParaRPr lang="en-US" dirty="0"/>
          </a:p>
          <a:p>
            <a:r>
              <a:rPr lang="en-US" dirty="0"/>
              <a:t>Work on private property may be approved under the following circumstances:</a:t>
            </a:r>
          </a:p>
          <a:p>
            <a:pPr lvl="1"/>
            <a:r>
              <a:rPr lang="en-US" dirty="0"/>
              <a:t>Must be intended to remove health and safety hazards to the larger community or to address or alleviate specific economic or employment-related impacts of the disaster (such as clean-up work needed for disaster-affected employers to resume operation);</a:t>
            </a:r>
          </a:p>
          <a:p>
            <a:pPr lvl="1"/>
            <a:r>
              <a:rPr lang="en-US" dirty="0"/>
              <a:t>The activities necessary to remove health and safety hazards on private lands or around homes or other structures may only return the land or structure(s) to a safe and habitable level, and not improve them; </a:t>
            </a:r>
          </a:p>
          <a:p>
            <a:pPr lvl="1"/>
            <a:r>
              <a:rPr lang="en-US" dirty="0"/>
              <a:t>The project prioritizes service to older individuals and individuals with disabilities; and </a:t>
            </a:r>
          </a:p>
          <a:p>
            <a:pPr lvl="1"/>
            <a:r>
              <a:rPr lang="en-US" dirty="0"/>
              <a:t>Grantees must not use Disaster Recovery DWG funds to cover the cost of materials to do repairs</a:t>
            </a:r>
          </a:p>
          <a:p>
            <a:r>
              <a:rPr lang="en-US" dirty="0"/>
              <a:t>Grantees must request prior approval from the grant officer before conducting such work </a:t>
            </a:r>
          </a:p>
        </p:txBody>
      </p:sp>
    </p:spTree>
    <p:extLst>
      <p:ext uri="{BB962C8B-B14F-4D97-AF65-F5344CB8AC3E}">
        <p14:creationId xmlns:p14="http://schemas.microsoft.com/office/powerpoint/2010/main" val="64993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Agenda</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a:xfrm>
            <a:off x="805866" y="522512"/>
            <a:ext cx="11081334" cy="4139157"/>
          </a:xfrm>
        </p:spPr>
        <p:txBody>
          <a:bodyPr/>
          <a:lstStyle/>
          <a:p>
            <a:r>
              <a:rPr lang="en-US" dirty="0"/>
              <a:t>Overview and Purpose of DWG Program </a:t>
            </a:r>
          </a:p>
          <a:p>
            <a:r>
              <a:rPr lang="en-US" dirty="0"/>
              <a:t>Performance Resources</a:t>
            </a:r>
          </a:p>
          <a:p>
            <a:r>
              <a:rPr lang="en-US" dirty="0"/>
              <a:t>DWG Policy and Programmatic Highlights</a:t>
            </a:r>
          </a:p>
          <a:p>
            <a:r>
              <a:rPr lang="en-US" dirty="0"/>
              <a:t>Application Procedures</a:t>
            </a:r>
          </a:p>
        </p:txBody>
      </p:sp>
    </p:spTree>
    <p:extLst>
      <p:ext uri="{BB962C8B-B14F-4D97-AF65-F5344CB8AC3E}">
        <p14:creationId xmlns:p14="http://schemas.microsoft.com/office/powerpoint/2010/main" val="409103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30</a:t>
            </a:fld>
            <a:endParaRPr lang="en-US"/>
          </a:p>
        </p:txBody>
      </p:sp>
      <p:sp>
        <p:nvSpPr>
          <p:cNvPr id="3" name="Title 2"/>
          <p:cNvSpPr>
            <a:spLocks noGrp="1"/>
          </p:cNvSpPr>
          <p:nvPr>
            <p:ph type="title"/>
          </p:nvPr>
        </p:nvSpPr>
        <p:spPr/>
        <p:txBody>
          <a:bodyPr/>
          <a:lstStyle/>
          <a:p>
            <a:r>
              <a:rPr lang="en-US" dirty="0"/>
              <a:t>Disaster Recovery DWGs: Other Policies</a:t>
            </a:r>
          </a:p>
        </p:txBody>
      </p:sp>
      <p:sp>
        <p:nvSpPr>
          <p:cNvPr id="4" name="Content Placeholder 3"/>
          <p:cNvSpPr>
            <a:spLocks noGrp="1"/>
          </p:cNvSpPr>
          <p:nvPr>
            <p:ph idx="1"/>
          </p:nvPr>
        </p:nvSpPr>
        <p:spPr>
          <a:xfrm>
            <a:off x="627017" y="992778"/>
            <a:ext cx="11410583" cy="5184186"/>
          </a:xfrm>
        </p:spPr>
        <p:txBody>
          <a:bodyPr>
            <a:normAutofit fontScale="70000" lnSpcReduction="20000"/>
          </a:bodyPr>
          <a:lstStyle/>
          <a:p>
            <a:r>
              <a:rPr lang="en-US" dirty="0"/>
              <a:t>Disaster Relief Employment Limitation</a:t>
            </a:r>
          </a:p>
          <a:p>
            <a:pPr lvl="1"/>
            <a:r>
              <a:rPr lang="en-US" dirty="0"/>
              <a:t>Temporary employment limited to 12 months or 2,080 hours per individual</a:t>
            </a:r>
          </a:p>
          <a:p>
            <a:pPr lvl="1"/>
            <a:r>
              <a:rPr lang="en-US" dirty="0"/>
              <a:t>Additional 12 months may be approved through modification</a:t>
            </a:r>
          </a:p>
          <a:p>
            <a:r>
              <a:rPr lang="en-US" dirty="0"/>
              <a:t>Participant Wages</a:t>
            </a:r>
          </a:p>
          <a:p>
            <a:pPr lvl="1"/>
            <a:r>
              <a:rPr lang="en-US" dirty="0"/>
              <a:t>Wages are paid by the “worksite employer” (formerly known as “employer of record”)</a:t>
            </a:r>
          </a:p>
          <a:p>
            <a:pPr lvl="1"/>
            <a:r>
              <a:rPr lang="en-US" dirty="0"/>
              <a:t>No limitation on the type of organization that may serve this role</a:t>
            </a:r>
          </a:p>
          <a:p>
            <a:pPr lvl="1"/>
            <a:r>
              <a:rPr lang="en-US" dirty="0"/>
              <a:t>Must pay the higher of Federal, state or local minimum wage</a:t>
            </a:r>
          </a:p>
          <a:p>
            <a:pPr lvl="1"/>
            <a:r>
              <a:rPr lang="en-US" dirty="0"/>
              <a:t>Or comparable rates of pay for other individuals employed in similar occupations by that employer (permanent and temporary employees included)</a:t>
            </a:r>
          </a:p>
          <a:p>
            <a:r>
              <a:rPr lang="en-US" dirty="0"/>
              <a:t>Emergency Application</a:t>
            </a:r>
          </a:p>
          <a:p>
            <a:pPr lvl="1"/>
            <a:r>
              <a:rPr lang="en-US" dirty="0"/>
              <a:t>Limited information required when submitted within 15 days of qualifying declaration</a:t>
            </a:r>
          </a:p>
          <a:p>
            <a:pPr lvl="1"/>
            <a:r>
              <a:rPr lang="en-US" dirty="0">
                <a:solidFill>
                  <a:schemeClr val="accent6"/>
                </a:solidFill>
              </a:rPr>
              <a:t>For COVID-19: ETA will accept all applications as emergency applications without additional justification</a:t>
            </a:r>
          </a:p>
          <a:p>
            <a:r>
              <a:rPr lang="en-US" dirty="0"/>
              <a:t>Full Application</a:t>
            </a:r>
          </a:p>
          <a:p>
            <a:pPr lvl="1"/>
            <a:r>
              <a:rPr lang="en-US" dirty="0"/>
              <a:t>Required within 60 business days of initial award and includes full information related to the application (budget, implementation plan, and a list of worksites, as well as addressing any initial special terms of award) </a:t>
            </a:r>
          </a:p>
          <a:p>
            <a:endParaRPr lang="en-US" dirty="0"/>
          </a:p>
        </p:txBody>
      </p:sp>
    </p:spTree>
    <p:extLst>
      <p:ext uri="{BB962C8B-B14F-4D97-AF65-F5344CB8AC3E}">
        <p14:creationId xmlns:p14="http://schemas.microsoft.com/office/powerpoint/2010/main" val="2525645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31</a:t>
            </a:fld>
            <a:endParaRPr lang="en-US"/>
          </a:p>
        </p:txBody>
      </p:sp>
      <p:sp>
        <p:nvSpPr>
          <p:cNvPr id="3" name="Title 2"/>
          <p:cNvSpPr>
            <a:spLocks noGrp="1"/>
          </p:cNvSpPr>
          <p:nvPr>
            <p:ph type="title"/>
          </p:nvPr>
        </p:nvSpPr>
        <p:spPr/>
        <p:txBody>
          <a:bodyPr/>
          <a:lstStyle/>
          <a:p>
            <a:r>
              <a:rPr lang="en-US" dirty="0"/>
              <a:t>Disaster Recovery DWGs: Timing of Services</a:t>
            </a:r>
          </a:p>
        </p:txBody>
      </p:sp>
      <p:sp>
        <p:nvSpPr>
          <p:cNvPr id="4" name="Content Placeholder 3"/>
          <p:cNvSpPr>
            <a:spLocks noGrp="1"/>
          </p:cNvSpPr>
          <p:nvPr>
            <p:ph idx="1"/>
          </p:nvPr>
        </p:nvSpPr>
        <p:spPr/>
        <p:txBody>
          <a:bodyPr/>
          <a:lstStyle/>
          <a:p>
            <a:r>
              <a:rPr lang="en-US" dirty="0"/>
              <a:t>Grantees may enroll participants in services as best meets their needs and the needs of the project as follows:</a:t>
            </a:r>
          </a:p>
          <a:p>
            <a:r>
              <a:rPr lang="en-US" dirty="0"/>
              <a:t>Disaster-relief employment only</a:t>
            </a:r>
          </a:p>
          <a:p>
            <a:r>
              <a:rPr lang="en-US" dirty="0"/>
              <a:t>Employment and training activities only; or</a:t>
            </a:r>
          </a:p>
          <a:p>
            <a:r>
              <a:rPr lang="en-US" dirty="0"/>
              <a:t>Both disaster-relief employment and employment and training activities</a:t>
            </a:r>
          </a:p>
          <a:p>
            <a:r>
              <a:rPr lang="en-US" dirty="0"/>
              <a:t>These activities may occur concurrently, or one may occur prior to the other. </a:t>
            </a:r>
          </a:p>
        </p:txBody>
      </p:sp>
    </p:spTree>
    <p:extLst>
      <p:ext uri="{BB962C8B-B14F-4D97-AF65-F5344CB8AC3E}">
        <p14:creationId xmlns:p14="http://schemas.microsoft.com/office/powerpoint/2010/main" val="2547908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32</a:t>
            </a:fld>
            <a:endParaRPr lang="en-US" dirty="0"/>
          </a:p>
        </p:txBody>
      </p:sp>
      <p:sp>
        <p:nvSpPr>
          <p:cNvPr id="3" name="Title 2"/>
          <p:cNvSpPr>
            <a:spLocks noGrp="1"/>
          </p:cNvSpPr>
          <p:nvPr>
            <p:ph type="title"/>
          </p:nvPr>
        </p:nvSpPr>
        <p:spPr/>
        <p:txBody>
          <a:bodyPr/>
          <a:lstStyle/>
          <a:p>
            <a:r>
              <a:rPr lang="en-US" dirty="0"/>
              <a:t>Employment Recovery DWGs</a:t>
            </a:r>
          </a:p>
        </p:txBody>
      </p:sp>
    </p:spTree>
    <p:extLst>
      <p:ext uri="{BB962C8B-B14F-4D97-AF65-F5344CB8AC3E}">
        <p14:creationId xmlns:p14="http://schemas.microsoft.com/office/powerpoint/2010/main" val="892795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33</a:t>
            </a:fld>
            <a:endParaRPr lang="en-US"/>
          </a:p>
        </p:txBody>
      </p:sp>
      <p:sp>
        <p:nvSpPr>
          <p:cNvPr id="3" name="Title 2"/>
          <p:cNvSpPr>
            <a:spLocks noGrp="1"/>
          </p:cNvSpPr>
          <p:nvPr>
            <p:ph type="title"/>
          </p:nvPr>
        </p:nvSpPr>
        <p:spPr/>
        <p:txBody>
          <a:bodyPr/>
          <a:lstStyle/>
          <a:p>
            <a:r>
              <a:rPr lang="en-US" dirty="0"/>
              <a:t>Employment Recovery DWGs: Overview</a:t>
            </a:r>
          </a:p>
        </p:txBody>
      </p:sp>
      <p:sp>
        <p:nvSpPr>
          <p:cNvPr id="4" name="Content Placeholder 3"/>
          <p:cNvSpPr>
            <a:spLocks noGrp="1"/>
          </p:cNvSpPr>
          <p:nvPr>
            <p:ph idx="1"/>
          </p:nvPr>
        </p:nvSpPr>
        <p:spPr/>
        <p:txBody>
          <a:bodyPr>
            <a:normAutofit fontScale="92500" lnSpcReduction="10000"/>
          </a:bodyPr>
          <a:lstStyle/>
          <a:p>
            <a:r>
              <a:rPr lang="en-US" dirty="0"/>
              <a:t>Employment Recovery DWGs provide resources to states and other eligible applicants to respond to major economic dislocations, such as large, unexpected layoff events that cause significant job losses</a:t>
            </a:r>
          </a:p>
          <a:p>
            <a:r>
              <a:rPr lang="en-US" dirty="0"/>
              <a:t>The Secretary of Labor has the discretion to award DWGs to eligible entities where the eligible entity can demonstrate the need for additional funds to provide employment and training assistance to workers affected by major economic dislocations, such as plant closures and mass layoffs</a:t>
            </a:r>
          </a:p>
          <a:p>
            <a:r>
              <a:rPr lang="en-US" dirty="0"/>
              <a:t>This also could include closures and realignments of military installations</a:t>
            </a:r>
          </a:p>
          <a:p>
            <a:r>
              <a:rPr lang="en-US" dirty="0"/>
              <a:t>ETA will examine each application on a case-by-case basis to determine if the applicant has demonstrated need</a:t>
            </a:r>
          </a:p>
          <a:p>
            <a:r>
              <a:rPr lang="en-US" dirty="0"/>
              <a:t>Employment Recovery DWGs provide employment and training assistance to dislocated workers and other eligible participants</a:t>
            </a:r>
          </a:p>
        </p:txBody>
      </p:sp>
    </p:spTree>
    <p:extLst>
      <p:ext uri="{BB962C8B-B14F-4D97-AF65-F5344CB8AC3E}">
        <p14:creationId xmlns:p14="http://schemas.microsoft.com/office/powerpoint/2010/main" val="4159063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34</a:t>
            </a:fld>
            <a:endParaRPr lang="en-US"/>
          </a:p>
        </p:txBody>
      </p:sp>
      <p:sp>
        <p:nvSpPr>
          <p:cNvPr id="3" name="Title 2"/>
          <p:cNvSpPr>
            <a:spLocks noGrp="1"/>
          </p:cNvSpPr>
          <p:nvPr>
            <p:ph type="title"/>
          </p:nvPr>
        </p:nvSpPr>
        <p:spPr/>
        <p:txBody>
          <a:bodyPr/>
          <a:lstStyle/>
          <a:p>
            <a:r>
              <a:rPr lang="en-US" dirty="0"/>
              <a:t>Employment Recovery DWGs: Qualifying Events</a:t>
            </a:r>
          </a:p>
        </p:txBody>
      </p:sp>
      <p:sp>
        <p:nvSpPr>
          <p:cNvPr id="4" name="Content Placeholder 3"/>
          <p:cNvSpPr>
            <a:spLocks noGrp="1"/>
          </p:cNvSpPr>
          <p:nvPr>
            <p:ph idx="1"/>
          </p:nvPr>
        </p:nvSpPr>
        <p:spPr/>
        <p:txBody>
          <a:bodyPr>
            <a:normAutofit fontScale="92500" lnSpcReduction="10000"/>
          </a:bodyPr>
          <a:lstStyle/>
          <a:p>
            <a:r>
              <a:rPr lang="en-US" dirty="0"/>
              <a:t>There are three primary types of qualifying events for Employment Recovery DWGs</a:t>
            </a:r>
          </a:p>
          <a:p>
            <a:r>
              <a:rPr lang="en-US" dirty="0"/>
              <a:t>Mass Layoff or Plant Closure</a:t>
            </a:r>
          </a:p>
          <a:p>
            <a:r>
              <a:rPr lang="en-US" dirty="0"/>
              <a:t>Industry-Wide Layoffs</a:t>
            </a:r>
          </a:p>
          <a:p>
            <a:r>
              <a:rPr lang="en-US" dirty="0"/>
              <a:t>Community Impact</a:t>
            </a:r>
          </a:p>
          <a:p>
            <a:r>
              <a:rPr lang="en-US" dirty="0"/>
              <a:t>There is also another qualifying event: For dislocated service members</a:t>
            </a:r>
          </a:p>
          <a:p>
            <a:pPr lvl="1"/>
            <a:r>
              <a:rPr lang="en-US" dirty="0"/>
              <a:t>DWGs may provide assistance to areas where there is a higher-than-average demand for employment and training activities from dislocated military service members and dislocated military spouses that exceeds state and local resources for providing such activities</a:t>
            </a:r>
          </a:p>
          <a:p>
            <a:r>
              <a:rPr lang="en-US" dirty="0"/>
              <a:t>The TEGL refers to these as “special populations” DWG, though services available are the same as under Employment Recovery DWGs</a:t>
            </a:r>
          </a:p>
          <a:p>
            <a:endParaRPr lang="en-US" dirty="0"/>
          </a:p>
          <a:p>
            <a:endParaRPr lang="en-US" dirty="0"/>
          </a:p>
        </p:txBody>
      </p:sp>
    </p:spTree>
    <p:extLst>
      <p:ext uri="{BB962C8B-B14F-4D97-AF65-F5344CB8AC3E}">
        <p14:creationId xmlns:p14="http://schemas.microsoft.com/office/powerpoint/2010/main" val="2811587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35</a:t>
            </a:fld>
            <a:endParaRPr lang="en-US"/>
          </a:p>
        </p:txBody>
      </p:sp>
      <p:sp>
        <p:nvSpPr>
          <p:cNvPr id="3" name="Title 2"/>
          <p:cNvSpPr>
            <a:spLocks noGrp="1"/>
          </p:cNvSpPr>
          <p:nvPr>
            <p:ph type="title"/>
          </p:nvPr>
        </p:nvSpPr>
        <p:spPr/>
        <p:txBody>
          <a:bodyPr/>
          <a:lstStyle/>
          <a:p>
            <a:r>
              <a:rPr lang="en-US" dirty="0"/>
              <a:t>Employment Recovery DWGs: Eligible Applicants</a:t>
            </a:r>
          </a:p>
        </p:txBody>
      </p:sp>
      <p:sp>
        <p:nvSpPr>
          <p:cNvPr id="4" name="Content Placeholder 3"/>
          <p:cNvSpPr>
            <a:spLocks noGrp="1"/>
          </p:cNvSpPr>
          <p:nvPr>
            <p:ph idx="1"/>
          </p:nvPr>
        </p:nvSpPr>
        <p:spPr/>
        <p:txBody>
          <a:bodyPr>
            <a:normAutofit fontScale="92500" lnSpcReduction="10000"/>
          </a:bodyPr>
          <a:lstStyle/>
          <a:p>
            <a:r>
              <a:rPr lang="en-US" dirty="0"/>
              <a:t>Applicants eligible to apply for Employment Recovery DWGs are as follows (please note the changes here from TEGL 2-15)</a:t>
            </a:r>
          </a:p>
          <a:p>
            <a:r>
              <a:rPr lang="en-US" dirty="0"/>
              <a:t>States or outlying areas, or a consortium of these</a:t>
            </a:r>
          </a:p>
          <a:p>
            <a:r>
              <a:rPr lang="en-US" dirty="0"/>
              <a:t>Local Workforce Development Boards (WDBs) or a consortium of WDBs</a:t>
            </a:r>
          </a:p>
          <a:p>
            <a:r>
              <a:rPr lang="en-US" dirty="0"/>
              <a:t>Indian and Native American program grantees (WIOA Section 166(c))</a:t>
            </a:r>
          </a:p>
          <a:p>
            <a:r>
              <a:rPr lang="en-US" dirty="0"/>
              <a:t>The following categories require additional documentation as described on page 9 of the TEGL</a:t>
            </a:r>
          </a:p>
          <a:p>
            <a:r>
              <a:rPr lang="en-US" i="1" dirty="0">
                <a:solidFill>
                  <a:schemeClr val="accent6"/>
                </a:solidFill>
              </a:rPr>
              <a:t>Entities determined to be appropriate by the governor of the state or outlying area involved</a:t>
            </a:r>
          </a:p>
          <a:p>
            <a:r>
              <a:rPr lang="en-US" i="1" dirty="0">
                <a:solidFill>
                  <a:schemeClr val="accent6"/>
                </a:solidFill>
              </a:rPr>
              <a:t>And entities that demonstrate to the Secretary of Labor their capability to effectively respond to circumstances related to particular dislocations</a:t>
            </a:r>
          </a:p>
          <a:p>
            <a:pPr marL="0" indent="0">
              <a:buNone/>
            </a:pPr>
            <a:endParaRPr lang="en-US" dirty="0">
              <a:solidFill>
                <a:schemeClr val="accent6"/>
              </a:solidFill>
            </a:endParaRPr>
          </a:p>
        </p:txBody>
      </p:sp>
    </p:spTree>
    <p:extLst>
      <p:ext uri="{BB962C8B-B14F-4D97-AF65-F5344CB8AC3E}">
        <p14:creationId xmlns:p14="http://schemas.microsoft.com/office/powerpoint/2010/main" val="1231032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36</a:t>
            </a:fld>
            <a:endParaRPr lang="en-US"/>
          </a:p>
        </p:txBody>
      </p:sp>
      <p:sp>
        <p:nvSpPr>
          <p:cNvPr id="3" name="Title 2"/>
          <p:cNvSpPr>
            <a:spLocks noGrp="1"/>
          </p:cNvSpPr>
          <p:nvPr>
            <p:ph type="title"/>
          </p:nvPr>
        </p:nvSpPr>
        <p:spPr/>
        <p:txBody>
          <a:bodyPr/>
          <a:lstStyle/>
          <a:p>
            <a:r>
              <a:rPr lang="en-US" dirty="0"/>
              <a:t>Employment Recovery DWGs: Eligible Participants</a:t>
            </a:r>
          </a:p>
        </p:txBody>
      </p:sp>
      <p:sp>
        <p:nvSpPr>
          <p:cNvPr id="4" name="Content Placeholder 3"/>
          <p:cNvSpPr>
            <a:spLocks noGrp="1"/>
          </p:cNvSpPr>
          <p:nvPr>
            <p:ph idx="1"/>
          </p:nvPr>
        </p:nvSpPr>
        <p:spPr/>
        <p:txBody>
          <a:bodyPr>
            <a:normAutofit/>
          </a:bodyPr>
          <a:lstStyle/>
          <a:p>
            <a:r>
              <a:rPr lang="en-US" dirty="0"/>
              <a:t>Eligible participants remain the same from TEGL 2-15</a:t>
            </a:r>
          </a:p>
          <a:p>
            <a:r>
              <a:rPr lang="en-US" dirty="0">
                <a:solidFill>
                  <a:schemeClr val="accent6"/>
                </a:solidFill>
              </a:rPr>
              <a:t>Employment recovery DWGs are intended to provide supplemental funding to eligible applicants to address the increased burden faced by the workforce system resulting from a qualifying layoff or layoffs</a:t>
            </a:r>
          </a:p>
          <a:p>
            <a:r>
              <a:rPr lang="en-US" dirty="0">
                <a:solidFill>
                  <a:schemeClr val="accent6"/>
                </a:solidFill>
              </a:rPr>
              <a:t>While the TEGL encourages grantees to prioritize services to individuals impacted by the qualifying layoff events where possible, any eligible participants may be included</a:t>
            </a:r>
          </a:p>
        </p:txBody>
      </p:sp>
    </p:spTree>
    <p:extLst>
      <p:ext uri="{BB962C8B-B14F-4D97-AF65-F5344CB8AC3E}">
        <p14:creationId xmlns:p14="http://schemas.microsoft.com/office/powerpoint/2010/main" val="1740836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37</a:t>
            </a:fld>
            <a:endParaRPr lang="en-US"/>
          </a:p>
        </p:txBody>
      </p:sp>
      <p:sp>
        <p:nvSpPr>
          <p:cNvPr id="3" name="Title 2"/>
          <p:cNvSpPr>
            <a:spLocks noGrp="1"/>
          </p:cNvSpPr>
          <p:nvPr>
            <p:ph type="title"/>
          </p:nvPr>
        </p:nvSpPr>
        <p:spPr/>
        <p:txBody>
          <a:bodyPr/>
          <a:lstStyle/>
          <a:p>
            <a:r>
              <a:rPr lang="en-US" dirty="0"/>
              <a:t>Employment Recovery DWGs: Co-Enrollment with TAA</a:t>
            </a:r>
          </a:p>
        </p:txBody>
      </p:sp>
      <p:sp>
        <p:nvSpPr>
          <p:cNvPr id="4" name="Content Placeholder 3"/>
          <p:cNvSpPr>
            <a:spLocks noGrp="1"/>
          </p:cNvSpPr>
          <p:nvPr>
            <p:ph idx="1"/>
          </p:nvPr>
        </p:nvSpPr>
        <p:spPr/>
        <p:txBody>
          <a:bodyPr>
            <a:normAutofit/>
          </a:bodyPr>
          <a:lstStyle/>
          <a:p>
            <a:r>
              <a:rPr lang="en-US" dirty="0"/>
              <a:t>ETA no longer requires a separate DWG application to cover trade-affected workers;</a:t>
            </a:r>
          </a:p>
          <a:p>
            <a:r>
              <a:rPr lang="en-US" dirty="0"/>
              <a:t>Trade affected workers may be served under Employment Recovery DWGs</a:t>
            </a:r>
          </a:p>
          <a:p>
            <a:r>
              <a:rPr lang="en-US" dirty="0"/>
              <a:t>ETA strongly encourages co-enrollment with appropriate programs for eligible individuals, including those who are trade-affected</a:t>
            </a:r>
          </a:p>
          <a:p>
            <a:r>
              <a:rPr lang="en-US" dirty="0"/>
              <a:t>Employment Recovery DWGs may provide DWG participants who are trade-affected with allowable services not otherwise provided by the TAA Program</a:t>
            </a:r>
          </a:p>
          <a:p>
            <a:r>
              <a:rPr lang="en-US" dirty="0"/>
              <a:t>The TEGL also provides some examples of how to work with trade-affected participants in an Employment Recovery DWG</a:t>
            </a:r>
          </a:p>
        </p:txBody>
      </p:sp>
    </p:spTree>
    <p:extLst>
      <p:ext uri="{BB962C8B-B14F-4D97-AF65-F5344CB8AC3E}">
        <p14:creationId xmlns:p14="http://schemas.microsoft.com/office/powerpoint/2010/main" val="44772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38</a:t>
            </a:fld>
            <a:endParaRPr lang="en-US"/>
          </a:p>
        </p:txBody>
      </p:sp>
      <p:sp>
        <p:nvSpPr>
          <p:cNvPr id="3" name="Title 2"/>
          <p:cNvSpPr>
            <a:spLocks noGrp="1"/>
          </p:cNvSpPr>
          <p:nvPr>
            <p:ph type="title"/>
          </p:nvPr>
        </p:nvSpPr>
        <p:spPr/>
        <p:txBody>
          <a:bodyPr/>
          <a:lstStyle/>
          <a:p>
            <a:r>
              <a:rPr lang="en-US" dirty="0"/>
              <a:t>Employment Recovery DWGs: Timing of Applications</a:t>
            </a:r>
          </a:p>
        </p:txBody>
      </p:sp>
      <p:sp>
        <p:nvSpPr>
          <p:cNvPr id="4" name="Content Placeholder 3"/>
          <p:cNvSpPr>
            <a:spLocks noGrp="1"/>
          </p:cNvSpPr>
          <p:nvPr>
            <p:ph idx="1"/>
          </p:nvPr>
        </p:nvSpPr>
        <p:spPr/>
        <p:txBody>
          <a:bodyPr>
            <a:normAutofit/>
          </a:bodyPr>
          <a:lstStyle/>
          <a:p>
            <a:r>
              <a:rPr lang="en-US" dirty="0"/>
              <a:t>Applications should be submitted within 120 days of a qualifying layoff event</a:t>
            </a:r>
          </a:p>
          <a:p>
            <a:pPr lvl="1"/>
            <a:r>
              <a:rPr lang="en-US" i="1" dirty="0">
                <a:solidFill>
                  <a:schemeClr val="accent6"/>
                </a:solidFill>
              </a:rPr>
              <a:t>The target group of workers is eligible for assistance upon notification of layoff (receipt of an individual layoff notice or the date of the company’s layoff announcement) or the date of the layoff itself</a:t>
            </a:r>
          </a:p>
          <a:p>
            <a:r>
              <a:rPr lang="en-US" dirty="0"/>
              <a:t>Most Employment Recovery DWG applications will be submitted as full applications</a:t>
            </a:r>
          </a:p>
          <a:p>
            <a:r>
              <a:rPr lang="en-US" dirty="0"/>
              <a:t>However, in cases of sudden or unexpected mass layoff events, such as an unannounced facility closure or the destruction of a place of employment due to a fire, emergency applications may be accepted </a:t>
            </a:r>
          </a:p>
        </p:txBody>
      </p:sp>
    </p:spTree>
    <p:extLst>
      <p:ext uri="{BB962C8B-B14F-4D97-AF65-F5344CB8AC3E}">
        <p14:creationId xmlns:p14="http://schemas.microsoft.com/office/powerpoint/2010/main" val="370821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39</a:t>
            </a:fld>
            <a:endParaRPr lang="en-US"/>
          </a:p>
        </p:txBody>
      </p:sp>
      <p:sp>
        <p:nvSpPr>
          <p:cNvPr id="3" name="Title 2"/>
          <p:cNvSpPr>
            <a:spLocks noGrp="1"/>
          </p:cNvSpPr>
          <p:nvPr>
            <p:ph type="title"/>
          </p:nvPr>
        </p:nvSpPr>
        <p:spPr/>
        <p:txBody>
          <a:bodyPr/>
          <a:lstStyle/>
          <a:p>
            <a:r>
              <a:rPr lang="en-US" dirty="0"/>
              <a:t>Employment Recovery DWGs: Award Factors</a:t>
            </a:r>
          </a:p>
        </p:txBody>
      </p:sp>
      <p:sp>
        <p:nvSpPr>
          <p:cNvPr id="4" name="Content Placeholder 3"/>
          <p:cNvSpPr>
            <a:spLocks noGrp="1"/>
          </p:cNvSpPr>
          <p:nvPr>
            <p:ph idx="1"/>
          </p:nvPr>
        </p:nvSpPr>
        <p:spPr/>
        <p:txBody>
          <a:bodyPr>
            <a:normAutofit fontScale="77500" lnSpcReduction="20000"/>
          </a:bodyPr>
          <a:lstStyle/>
          <a:p>
            <a:r>
              <a:rPr lang="en-US" dirty="0"/>
              <a:t>Employment Recovery DWGs are awarded at the Secretary’s discretion to assist grant recipients in dealing with dislocation events, such as layoffs and plant closures that cannot be handled through the local workforce development system’s normal capacity.</a:t>
            </a:r>
          </a:p>
          <a:p>
            <a:r>
              <a:rPr lang="en-US" dirty="0"/>
              <a:t>ETA will determine whether the dislocation exceeds the normal capacity of the local workforce system on a case-by-case basis</a:t>
            </a:r>
          </a:p>
          <a:p>
            <a:r>
              <a:rPr lang="en-US" dirty="0"/>
              <a:t>ETA sets no firm requirements that applicants must meet to demonstrate this demand beyond the normal capacity of the local workforce system</a:t>
            </a:r>
          </a:p>
          <a:p>
            <a:pPr lvl="1"/>
            <a:r>
              <a:rPr lang="en-US" i="1" dirty="0">
                <a:solidFill>
                  <a:schemeClr val="accent6"/>
                </a:solidFill>
              </a:rPr>
              <a:t>We no longer require applicants to have spent 70% of prior year DW formula funds</a:t>
            </a:r>
          </a:p>
          <a:p>
            <a:r>
              <a:rPr lang="en-US" dirty="0"/>
              <a:t>Among other factors, ETA may consider the level of expenditure of the applicant’s prior program year total available DW formula funds (including Rapid Response and carry-in). </a:t>
            </a:r>
          </a:p>
          <a:p>
            <a:r>
              <a:rPr lang="en-US" dirty="0"/>
              <a:t>Other factors ETA will consider include including the quality of the proposed project, the severity of job loss qualifying event, and the applicant’s past performance in administering the WIOA Title I Dislocated Worker program or prior DWG awards. </a:t>
            </a:r>
          </a:p>
          <a:p>
            <a:r>
              <a:rPr lang="en-US" dirty="0"/>
              <a:t>ETA may use quarterly financial reports (ETA-9130 form) to verify expenditures and transfers to the Adult program, and may use disbursement reports to verify the fund usage between quarterly reporting periods</a:t>
            </a:r>
          </a:p>
        </p:txBody>
      </p:sp>
    </p:spTree>
    <p:extLst>
      <p:ext uri="{BB962C8B-B14F-4D97-AF65-F5344CB8AC3E}">
        <p14:creationId xmlns:p14="http://schemas.microsoft.com/office/powerpoint/2010/main" val="2317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3C5924-30F6-431F-8CE5-85C391C0A4BD}"/>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3" name="Title 2">
            <a:extLst>
              <a:ext uri="{FF2B5EF4-FFF2-40B4-BE49-F238E27FC236}">
                <a16:creationId xmlns:a16="http://schemas.microsoft.com/office/drawing/2014/main" id="{32798D84-7844-4F88-966E-5217D8640B43}"/>
              </a:ext>
            </a:extLst>
          </p:cNvPr>
          <p:cNvSpPr>
            <a:spLocks noGrp="1"/>
          </p:cNvSpPr>
          <p:nvPr>
            <p:ph type="title"/>
          </p:nvPr>
        </p:nvSpPr>
        <p:spPr/>
        <p:txBody>
          <a:bodyPr/>
          <a:lstStyle/>
          <a:p>
            <a:r>
              <a:rPr lang="en-US" dirty="0"/>
              <a:t>Enter title of polling slide here.</a:t>
            </a:r>
          </a:p>
        </p:txBody>
      </p:sp>
      <p:sp>
        <p:nvSpPr>
          <p:cNvPr id="5" name="Text Placeholder 4">
            <a:extLst>
              <a:ext uri="{FF2B5EF4-FFF2-40B4-BE49-F238E27FC236}">
                <a16:creationId xmlns:a16="http://schemas.microsoft.com/office/drawing/2014/main" id="{40128B89-CD9D-4EE7-BFCA-91F7FDE4128A}"/>
              </a:ext>
            </a:extLst>
          </p:cNvPr>
          <p:cNvSpPr>
            <a:spLocks noGrp="1"/>
          </p:cNvSpPr>
          <p:nvPr>
            <p:ph type="body" idx="14"/>
          </p:nvPr>
        </p:nvSpPr>
        <p:spPr/>
        <p:txBody>
          <a:bodyPr/>
          <a:lstStyle/>
          <a:p>
            <a:r>
              <a:rPr lang="en-US" dirty="0"/>
              <a:t>What type of organization do you represent?</a:t>
            </a:r>
          </a:p>
        </p:txBody>
      </p:sp>
      <p:sp>
        <p:nvSpPr>
          <p:cNvPr id="4" name="Text Placeholder 3">
            <a:extLst>
              <a:ext uri="{FF2B5EF4-FFF2-40B4-BE49-F238E27FC236}">
                <a16:creationId xmlns:a16="http://schemas.microsoft.com/office/drawing/2014/main" id="{7C4F72F3-DCD2-4D70-808D-A9265DB33125}"/>
              </a:ext>
            </a:extLst>
          </p:cNvPr>
          <p:cNvSpPr>
            <a:spLocks noGrp="1"/>
          </p:cNvSpPr>
          <p:nvPr>
            <p:ph type="body" sz="quarter" idx="13"/>
          </p:nvPr>
        </p:nvSpPr>
        <p:spPr/>
        <p:txBody>
          <a:bodyPr/>
          <a:lstStyle/>
          <a:p>
            <a:r>
              <a:rPr lang="en-US" dirty="0"/>
              <a:t>Choose the one option that best answers the question. </a:t>
            </a:r>
          </a:p>
        </p:txBody>
      </p:sp>
      <p:sp>
        <p:nvSpPr>
          <p:cNvPr id="2" name="Content Placeholder 1">
            <a:extLst>
              <a:ext uri="{FF2B5EF4-FFF2-40B4-BE49-F238E27FC236}">
                <a16:creationId xmlns:a16="http://schemas.microsoft.com/office/drawing/2014/main" id="{18374A7C-2283-4327-BCE4-A435B5FE4FA0}"/>
              </a:ext>
            </a:extLst>
          </p:cNvPr>
          <p:cNvSpPr>
            <a:spLocks noGrp="1"/>
          </p:cNvSpPr>
          <p:nvPr>
            <p:ph idx="1"/>
          </p:nvPr>
        </p:nvSpPr>
        <p:spPr/>
        <p:txBody>
          <a:bodyPr/>
          <a:lstStyle/>
          <a:p>
            <a:r>
              <a:rPr lang="en-US" dirty="0"/>
              <a:t>State or Outlying Area Workforce Agency</a:t>
            </a:r>
          </a:p>
          <a:p>
            <a:r>
              <a:rPr lang="en-US" dirty="0"/>
              <a:t>Local Workforce Development Board</a:t>
            </a:r>
          </a:p>
          <a:p>
            <a:r>
              <a:rPr lang="en-US" dirty="0"/>
              <a:t>Indian Tribal Entity or WIOA 166 grantee</a:t>
            </a:r>
          </a:p>
          <a:p>
            <a:r>
              <a:rPr lang="en-US" dirty="0"/>
              <a:t>Federal Agency</a:t>
            </a:r>
          </a:p>
          <a:p>
            <a:r>
              <a:rPr lang="en-US" dirty="0"/>
              <a:t>Other (answer in comments)</a:t>
            </a:r>
          </a:p>
        </p:txBody>
      </p:sp>
    </p:spTree>
    <p:extLst>
      <p:ext uri="{BB962C8B-B14F-4D97-AF65-F5344CB8AC3E}">
        <p14:creationId xmlns:p14="http://schemas.microsoft.com/office/powerpoint/2010/main" val="3683455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40</a:t>
            </a:fld>
            <a:endParaRPr lang="en-US" dirty="0"/>
          </a:p>
        </p:txBody>
      </p:sp>
      <p:sp>
        <p:nvSpPr>
          <p:cNvPr id="3" name="Title 2"/>
          <p:cNvSpPr>
            <a:spLocks noGrp="1"/>
          </p:cNvSpPr>
          <p:nvPr>
            <p:ph type="title"/>
          </p:nvPr>
        </p:nvSpPr>
        <p:spPr>
          <a:xfrm>
            <a:off x="800101" y="1405870"/>
            <a:ext cx="7207430" cy="2748119"/>
          </a:xfrm>
        </p:spPr>
        <p:txBody>
          <a:bodyPr/>
          <a:lstStyle/>
          <a:p>
            <a:r>
              <a:rPr lang="en-US" dirty="0"/>
              <a:t>DWG Application Procedures </a:t>
            </a:r>
          </a:p>
        </p:txBody>
      </p:sp>
    </p:spTree>
    <p:extLst>
      <p:ext uri="{BB962C8B-B14F-4D97-AF65-F5344CB8AC3E}">
        <p14:creationId xmlns:p14="http://schemas.microsoft.com/office/powerpoint/2010/main" val="4080720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ere in the WORLD is Lyndon? | Watch Your Life an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771" y="121277"/>
            <a:ext cx="2873829" cy="1906870"/>
          </a:xfrm>
          <a:prstGeom prst="rect">
            <a:avLst/>
          </a:prstGeom>
        </p:spPr>
      </p:pic>
      <p:sp>
        <p:nvSpPr>
          <p:cNvPr id="2" name="Slide Number Placeholder 1"/>
          <p:cNvSpPr>
            <a:spLocks noGrp="1"/>
          </p:cNvSpPr>
          <p:nvPr>
            <p:ph type="sldNum" sz="quarter" idx="12"/>
          </p:nvPr>
        </p:nvSpPr>
        <p:spPr/>
        <p:txBody>
          <a:bodyPr/>
          <a:lstStyle/>
          <a:p>
            <a:fld id="{158B7785-F6D6-45F8-833E-07BD84680091}" type="slidenum">
              <a:rPr lang="en-US" smtClean="0"/>
              <a:t>41</a:t>
            </a:fld>
            <a:endParaRPr lang="en-US"/>
          </a:p>
        </p:txBody>
      </p:sp>
      <p:sp>
        <p:nvSpPr>
          <p:cNvPr id="3" name="Title 2"/>
          <p:cNvSpPr>
            <a:spLocks noGrp="1"/>
          </p:cNvSpPr>
          <p:nvPr>
            <p:ph type="title"/>
          </p:nvPr>
        </p:nvSpPr>
        <p:spPr/>
        <p:txBody>
          <a:bodyPr>
            <a:normAutofit/>
          </a:bodyPr>
          <a:lstStyle/>
          <a:p>
            <a:r>
              <a:rPr lang="en-US" dirty="0"/>
              <a:t>DWG Application Procedures:  Where are they?  </a:t>
            </a:r>
          </a:p>
        </p:txBody>
      </p:sp>
      <p:sp>
        <p:nvSpPr>
          <p:cNvPr id="4" name="Content Placeholder 3"/>
          <p:cNvSpPr>
            <a:spLocks noGrp="1"/>
          </p:cNvSpPr>
          <p:nvPr>
            <p:ph idx="1"/>
          </p:nvPr>
        </p:nvSpPr>
        <p:spPr>
          <a:xfrm>
            <a:off x="303344" y="1316833"/>
            <a:ext cx="11081334" cy="5039517"/>
          </a:xfrm>
        </p:spPr>
        <p:txBody>
          <a:bodyPr>
            <a:normAutofit/>
          </a:bodyPr>
          <a:lstStyle/>
          <a:p>
            <a:pPr marL="0" indent="0">
              <a:lnSpc>
                <a:spcPct val="100000"/>
              </a:lnSpc>
              <a:buNone/>
            </a:pPr>
            <a:r>
              <a:rPr lang="en-US" b="1" dirty="0">
                <a:solidFill>
                  <a:schemeClr val="accent5">
                    <a:lumMod val="75000"/>
                  </a:schemeClr>
                </a:solidFill>
              </a:rPr>
              <a:t>Grants.gov – TEGL 12-19 Announcement:  </a:t>
            </a:r>
          </a:p>
          <a:p>
            <a:pPr>
              <a:lnSpc>
                <a:spcPct val="100000"/>
              </a:lnSpc>
            </a:pPr>
            <a:r>
              <a:rPr lang="en-US" u="sng" dirty="0">
                <a:hlinkClick r:id="rId4"/>
              </a:rPr>
              <a:t>https://www.grants.gov/web/grants/view-opportunity.html?oppId=325616</a:t>
            </a:r>
            <a:endParaRPr lang="en-US" u="sng" dirty="0"/>
          </a:p>
          <a:p>
            <a:pPr>
              <a:lnSpc>
                <a:spcPct val="100000"/>
              </a:lnSpc>
            </a:pPr>
            <a:r>
              <a:rPr lang="en-US" dirty="0"/>
              <a:t>Contains </a:t>
            </a:r>
            <a:r>
              <a:rPr lang="en-US" i="1" dirty="0"/>
              <a:t>How to Apply </a:t>
            </a:r>
            <a:r>
              <a:rPr lang="en-US" dirty="0"/>
              <a:t>Instructions and Suggested Application/Mod Forms</a:t>
            </a:r>
          </a:p>
          <a:p>
            <a:pPr marL="457200" lvl="1" indent="0">
              <a:buNone/>
            </a:pPr>
            <a:endParaRPr lang="en-US" dirty="0"/>
          </a:p>
          <a:p>
            <a:pPr marL="0" indent="0">
              <a:buNone/>
            </a:pPr>
            <a:r>
              <a:rPr lang="en-US" b="1" dirty="0">
                <a:solidFill>
                  <a:schemeClr val="accent5">
                    <a:lumMod val="75000"/>
                  </a:schemeClr>
                </a:solidFill>
              </a:rPr>
              <a:t>Office of Grants Management Website:</a:t>
            </a:r>
          </a:p>
          <a:p>
            <a:pPr>
              <a:lnSpc>
                <a:spcPct val="100000"/>
              </a:lnSpc>
            </a:pPr>
            <a:r>
              <a:rPr lang="en-US" dirty="0">
                <a:hlinkClick r:id="rId5"/>
              </a:rPr>
              <a:t>https://www.dol.gov/agencies/eta/feature-grants</a:t>
            </a:r>
            <a:endParaRPr lang="en-US" dirty="0"/>
          </a:p>
          <a:p>
            <a:pPr>
              <a:lnSpc>
                <a:spcPct val="100000"/>
              </a:lnSpc>
            </a:pPr>
            <a:r>
              <a:rPr lang="en-US" dirty="0"/>
              <a:t>Contains </a:t>
            </a:r>
            <a:r>
              <a:rPr lang="en-US" i="1" dirty="0"/>
              <a:t>How to Apply </a:t>
            </a:r>
            <a:r>
              <a:rPr lang="en-US" dirty="0"/>
              <a:t>Instructions and link to two DWG funding announcements:  TEGL 12-19 (Employment and Disaster Recovery DWGs) and TEGL 4-18 (National Health Emergency DWGs serving the opioid crisis).</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841272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42</a:t>
            </a:fld>
            <a:endParaRPr lang="en-US"/>
          </a:p>
        </p:txBody>
      </p:sp>
      <p:sp>
        <p:nvSpPr>
          <p:cNvPr id="3" name="Title 2"/>
          <p:cNvSpPr>
            <a:spLocks noGrp="1"/>
          </p:cNvSpPr>
          <p:nvPr>
            <p:ph type="title"/>
          </p:nvPr>
        </p:nvSpPr>
        <p:spPr/>
        <p:txBody>
          <a:bodyPr>
            <a:normAutofit/>
          </a:bodyPr>
          <a:lstStyle/>
          <a:p>
            <a:r>
              <a:rPr lang="en-US" dirty="0"/>
              <a:t>DWG Application Procedures: Subscribe to TEGL Announcement</a:t>
            </a:r>
          </a:p>
        </p:txBody>
      </p:sp>
      <p:sp>
        <p:nvSpPr>
          <p:cNvPr id="4" name="Content Placeholder 3"/>
          <p:cNvSpPr>
            <a:spLocks noGrp="1"/>
          </p:cNvSpPr>
          <p:nvPr>
            <p:ph idx="1"/>
          </p:nvPr>
        </p:nvSpPr>
        <p:spPr>
          <a:xfrm>
            <a:off x="805866" y="1005840"/>
            <a:ext cx="11081334" cy="5171123"/>
          </a:xfrm>
          <a:ln>
            <a:noFill/>
          </a:ln>
        </p:spPr>
        <p:txBody>
          <a:bodyPr>
            <a:normAutofit/>
          </a:bodyPr>
          <a:lstStyle/>
          <a:p>
            <a:pPr marL="0" indent="0">
              <a:buNone/>
            </a:pPr>
            <a:r>
              <a:rPr lang="en-US" dirty="0"/>
              <a:t>Subscribe to the TEGL 12-19 Grants.gov announcement to receive real-time updates on changes to the funding opportunity. </a:t>
            </a:r>
          </a:p>
          <a:p>
            <a:pPr marL="0" indent="0">
              <a:buNone/>
            </a:pPr>
            <a:endParaRPr lang="en-US" dirty="0"/>
          </a:p>
          <a:p>
            <a:pPr lvl="1"/>
            <a:endParaRPr lang="en-US" dirty="0"/>
          </a:p>
          <a:p>
            <a:pPr lvl="1"/>
            <a:endParaRPr lang="en-US" dirty="0"/>
          </a:p>
          <a:p>
            <a:pPr lvl="1"/>
            <a:endParaRPr lang="en-US" dirty="0"/>
          </a:p>
          <a:p>
            <a:endParaRPr lang="en-US" dirty="0"/>
          </a:p>
        </p:txBody>
      </p:sp>
      <p:pic>
        <p:nvPicPr>
          <p:cNvPr id="5" name="Picture 4"/>
          <p:cNvPicPr>
            <a:picLocks noChangeAspect="1"/>
          </p:cNvPicPr>
          <p:nvPr/>
        </p:nvPicPr>
        <p:blipFill>
          <a:blip r:embed="rId3"/>
          <a:stretch>
            <a:fillRect/>
          </a:stretch>
        </p:blipFill>
        <p:spPr>
          <a:xfrm>
            <a:off x="2279528" y="1924339"/>
            <a:ext cx="7315539" cy="4122972"/>
          </a:xfrm>
          <a:prstGeom prst="rect">
            <a:avLst/>
          </a:prstGeom>
        </p:spPr>
      </p:pic>
      <p:sp>
        <p:nvSpPr>
          <p:cNvPr id="6" name="Left Arrow 5"/>
          <p:cNvSpPr/>
          <p:nvPr/>
        </p:nvSpPr>
        <p:spPr>
          <a:xfrm>
            <a:off x="9392194" y="3743509"/>
            <a:ext cx="978408" cy="48463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9392194" y="5133485"/>
            <a:ext cx="978408" cy="484632"/>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649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icky Notes Paper Warnings - Free vector graphic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32" y="1152632"/>
            <a:ext cx="4271978" cy="4660340"/>
          </a:xfrm>
          <a:prstGeom prst="rect">
            <a:avLst/>
          </a:prstGeom>
        </p:spPr>
      </p:pic>
      <p:sp>
        <p:nvSpPr>
          <p:cNvPr id="2" name="Slide Number Placeholder 1"/>
          <p:cNvSpPr>
            <a:spLocks noGrp="1"/>
          </p:cNvSpPr>
          <p:nvPr>
            <p:ph type="sldNum" sz="quarter" idx="12"/>
          </p:nvPr>
        </p:nvSpPr>
        <p:spPr/>
        <p:txBody>
          <a:bodyPr/>
          <a:lstStyle/>
          <a:p>
            <a:fld id="{158B7785-F6D6-45F8-833E-07BD84680091}" type="slidenum">
              <a:rPr lang="en-US" smtClean="0"/>
              <a:t>43</a:t>
            </a:fld>
            <a:endParaRPr lang="en-US"/>
          </a:p>
        </p:txBody>
      </p:sp>
      <p:sp>
        <p:nvSpPr>
          <p:cNvPr id="3" name="Title 2"/>
          <p:cNvSpPr>
            <a:spLocks noGrp="1"/>
          </p:cNvSpPr>
          <p:nvPr>
            <p:ph type="title"/>
          </p:nvPr>
        </p:nvSpPr>
        <p:spPr>
          <a:xfrm>
            <a:off x="805866" y="25935"/>
            <a:ext cx="11081334" cy="786384"/>
          </a:xfrm>
        </p:spPr>
        <p:txBody>
          <a:bodyPr>
            <a:normAutofit fontScale="90000"/>
          </a:bodyPr>
          <a:lstStyle/>
          <a:p>
            <a:r>
              <a:rPr lang="en-US" dirty="0"/>
              <a:t>DWG Application Procedures:  Updated </a:t>
            </a:r>
            <a:r>
              <a:rPr lang="en-US" i="1" dirty="0"/>
              <a:t>How to Apply </a:t>
            </a:r>
            <a:r>
              <a:rPr lang="en-US" dirty="0"/>
              <a:t>Instructions</a:t>
            </a:r>
          </a:p>
        </p:txBody>
      </p:sp>
      <p:sp>
        <p:nvSpPr>
          <p:cNvPr id="4" name="Content Placeholder 3"/>
          <p:cNvSpPr>
            <a:spLocks noGrp="1"/>
          </p:cNvSpPr>
          <p:nvPr>
            <p:ph idx="1"/>
          </p:nvPr>
        </p:nvSpPr>
        <p:spPr>
          <a:xfrm>
            <a:off x="4284617" y="952892"/>
            <a:ext cx="7602583" cy="5403457"/>
          </a:xfrm>
        </p:spPr>
        <p:txBody>
          <a:bodyPr>
            <a:normAutofit/>
          </a:bodyPr>
          <a:lstStyle/>
          <a:p>
            <a:pPr>
              <a:lnSpc>
                <a:spcPct val="100000"/>
              </a:lnSpc>
              <a:buClr>
                <a:srgbClr val="7A232F"/>
              </a:buClr>
            </a:pPr>
            <a:r>
              <a:rPr lang="en-US" dirty="0">
                <a:solidFill>
                  <a:srgbClr val="242021"/>
                </a:solidFill>
              </a:rPr>
              <a:t>It’s a transparent summary of the process, written for all DWG stakeholders:  applicants, grantees, Regional and National Office Staff</a:t>
            </a:r>
          </a:p>
          <a:p>
            <a:pPr>
              <a:lnSpc>
                <a:spcPct val="100000"/>
              </a:lnSpc>
              <a:buClr>
                <a:srgbClr val="7A232F"/>
              </a:buClr>
            </a:pPr>
            <a:r>
              <a:rPr lang="en-US" dirty="0">
                <a:solidFill>
                  <a:srgbClr val="242021"/>
                </a:solidFill>
              </a:rPr>
              <a:t>What remains the same for DWG applicants and grantees:</a:t>
            </a:r>
          </a:p>
          <a:p>
            <a:pPr lvl="1">
              <a:lnSpc>
                <a:spcPct val="100000"/>
              </a:lnSpc>
              <a:buClr>
                <a:srgbClr val="7A232F"/>
              </a:buClr>
            </a:pPr>
            <a:r>
              <a:rPr lang="en-US" dirty="0">
                <a:solidFill>
                  <a:srgbClr val="242021"/>
                </a:solidFill>
              </a:rPr>
              <a:t>All new funding requests must be submitted through Grants.gov announcement (TEGL 12-19 and TEGL 4-18)</a:t>
            </a:r>
          </a:p>
          <a:p>
            <a:pPr lvl="1">
              <a:lnSpc>
                <a:spcPct val="100000"/>
              </a:lnSpc>
              <a:buClr>
                <a:srgbClr val="7A232F"/>
              </a:buClr>
            </a:pPr>
            <a:r>
              <a:rPr lang="en-US" dirty="0">
                <a:solidFill>
                  <a:srgbClr val="242021"/>
                </a:solidFill>
              </a:rPr>
              <a:t>To modify DWGs first submitted via the e-System:  use the e-system to submit modifications</a:t>
            </a:r>
          </a:p>
          <a:p>
            <a:pPr lvl="1">
              <a:lnSpc>
                <a:spcPct val="100000"/>
              </a:lnSpc>
              <a:buClr>
                <a:srgbClr val="7A232F"/>
              </a:buClr>
            </a:pPr>
            <a:r>
              <a:rPr lang="en-US" dirty="0">
                <a:solidFill>
                  <a:srgbClr val="242021"/>
                </a:solidFill>
              </a:rPr>
              <a:t>To modify DWGs submitted via Grants.gov:  email the mod to your Federal Project Officer/Regional Office</a:t>
            </a:r>
          </a:p>
          <a:p>
            <a:pPr marL="0" indent="0">
              <a:buNone/>
            </a:pPr>
            <a:endParaRPr lang="en-US" dirty="0"/>
          </a:p>
          <a:p>
            <a:pPr marL="0" indent="0">
              <a:buNone/>
            </a:pPr>
            <a:endParaRPr lang="en-US" dirty="0"/>
          </a:p>
          <a:p>
            <a:endParaRPr lang="en-US" dirty="0"/>
          </a:p>
        </p:txBody>
      </p:sp>
      <p:sp>
        <p:nvSpPr>
          <p:cNvPr id="6" name="TextBox 5"/>
          <p:cNvSpPr txBox="1"/>
          <p:nvPr/>
        </p:nvSpPr>
        <p:spPr>
          <a:xfrm>
            <a:off x="805866" y="2316481"/>
            <a:ext cx="2950029" cy="1963614"/>
          </a:xfrm>
          <a:prstGeom prst="rect">
            <a:avLst/>
          </a:prstGeom>
          <a:noFill/>
        </p:spPr>
        <p:txBody>
          <a:bodyPr wrap="square" rtlCol="0">
            <a:spAutoFit/>
          </a:bodyPr>
          <a:lstStyle/>
          <a:p>
            <a:pPr lvl="0" algn="ctr">
              <a:lnSpc>
                <a:spcPct val="95000"/>
              </a:lnSpc>
              <a:spcBef>
                <a:spcPts val="1800"/>
              </a:spcBef>
              <a:buClr>
                <a:srgbClr val="7A232F"/>
              </a:buClr>
            </a:pPr>
            <a:r>
              <a:rPr lang="en-US" sz="3200" b="1" dirty="0">
                <a:solidFill>
                  <a:srgbClr val="9E1C30">
                    <a:lumMod val="75000"/>
                  </a:srgbClr>
                </a:solidFill>
                <a:latin typeface="Ink Free" panose="03080402000500000000" pitchFamily="66" charset="0"/>
              </a:rPr>
              <a:t>Quick Notes on the Updated How to Apply Instructions:  </a:t>
            </a:r>
          </a:p>
        </p:txBody>
      </p:sp>
    </p:spTree>
    <p:extLst>
      <p:ext uri="{BB962C8B-B14F-4D97-AF65-F5344CB8AC3E}">
        <p14:creationId xmlns:p14="http://schemas.microsoft.com/office/powerpoint/2010/main" val="2001103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icky Notes Paper Warnings - Free vector graphic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85" y="1423449"/>
            <a:ext cx="3822371" cy="4169860"/>
          </a:xfrm>
          <a:prstGeom prst="rect">
            <a:avLst/>
          </a:prstGeom>
        </p:spPr>
      </p:pic>
      <p:sp>
        <p:nvSpPr>
          <p:cNvPr id="2" name="Slide Number Placeholder 1"/>
          <p:cNvSpPr>
            <a:spLocks noGrp="1"/>
          </p:cNvSpPr>
          <p:nvPr>
            <p:ph type="sldNum" sz="quarter" idx="12"/>
          </p:nvPr>
        </p:nvSpPr>
        <p:spPr/>
        <p:txBody>
          <a:bodyPr/>
          <a:lstStyle/>
          <a:p>
            <a:fld id="{158B7785-F6D6-45F8-833E-07BD84680091}" type="slidenum">
              <a:rPr lang="en-US" smtClean="0"/>
              <a:t>44</a:t>
            </a:fld>
            <a:endParaRPr lang="en-US"/>
          </a:p>
        </p:txBody>
      </p:sp>
      <p:sp>
        <p:nvSpPr>
          <p:cNvPr id="3" name="Title 2"/>
          <p:cNvSpPr>
            <a:spLocks noGrp="1"/>
          </p:cNvSpPr>
          <p:nvPr>
            <p:ph type="title"/>
          </p:nvPr>
        </p:nvSpPr>
        <p:spPr>
          <a:xfrm>
            <a:off x="805866" y="25935"/>
            <a:ext cx="11081334" cy="786384"/>
          </a:xfrm>
        </p:spPr>
        <p:txBody>
          <a:bodyPr>
            <a:normAutofit fontScale="90000"/>
          </a:bodyPr>
          <a:lstStyle/>
          <a:p>
            <a:r>
              <a:rPr lang="en-US" dirty="0"/>
              <a:t>DWG Application Procedures:  Updated </a:t>
            </a:r>
            <a:r>
              <a:rPr lang="en-US" i="1" dirty="0"/>
              <a:t>How to Apply </a:t>
            </a:r>
            <a:r>
              <a:rPr lang="en-US" dirty="0"/>
              <a:t>Instructions</a:t>
            </a:r>
          </a:p>
        </p:txBody>
      </p:sp>
      <p:sp>
        <p:nvSpPr>
          <p:cNvPr id="4" name="Content Placeholder 3"/>
          <p:cNvSpPr>
            <a:spLocks noGrp="1"/>
          </p:cNvSpPr>
          <p:nvPr>
            <p:ph idx="1"/>
          </p:nvPr>
        </p:nvSpPr>
        <p:spPr>
          <a:xfrm>
            <a:off x="4108556" y="429381"/>
            <a:ext cx="7602583" cy="5403457"/>
          </a:xfrm>
        </p:spPr>
        <p:txBody>
          <a:bodyPr>
            <a:normAutofit/>
          </a:bodyPr>
          <a:lstStyle/>
          <a:p>
            <a:pPr marL="0" indent="0" algn="ctr">
              <a:lnSpc>
                <a:spcPct val="100000"/>
              </a:lnSpc>
              <a:buClr>
                <a:srgbClr val="7A232F"/>
              </a:buClr>
              <a:buNone/>
            </a:pPr>
            <a:endParaRPr lang="en-US" dirty="0">
              <a:solidFill>
                <a:srgbClr val="242021"/>
              </a:solidFill>
            </a:endParaRPr>
          </a:p>
          <a:p>
            <a:pPr marL="0" indent="0" algn="ctr">
              <a:lnSpc>
                <a:spcPct val="100000"/>
              </a:lnSpc>
              <a:buClr>
                <a:srgbClr val="7A232F"/>
              </a:buClr>
              <a:buNone/>
            </a:pPr>
            <a:r>
              <a:rPr lang="en-US" sz="2800" b="1" dirty="0">
                <a:solidFill>
                  <a:schemeClr val="accent5">
                    <a:lumMod val="75000"/>
                  </a:schemeClr>
                </a:solidFill>
              </a:rPr>
              <a:t>Conference Calls Between Applicants/Grantees, Regional, and National Office Staff</a:t>
            </a:r>
          </a:p>
          <a:p>
            <a:pPr>
              <a:lnSpc>
                <a:spcPct val="100000"/>
              </a:lnSpc>
              <a:buClr>
                <a:srgbClr val="7A232F"/>
              </a:buClr>
              <a:buFont typeface="Arial" panose="020B0604020202020204" pitchFamily="34" charset="0"/>
              <a:buChar char="•"/>
            </a:pPr>
            <a:r>
              <a:rPr lang="en-US" dirty="0"/>
              <a:t>Offered when a funding request is returned for revision</a:t>
            </a:r>
          </a:p>
          <a:p>
            <a:pPr>
              <a:lnSpc>
                <a:spcPct val="100000"/>
              </a:lnSpc>
              <a:buClr>
                <a:srgbClr val="7A232F"/>
              </a:buClr>
              <a:buFont typeface="Arial" panose="020B0604020202020204" pitchFamily="34" charset="0"/>
              <a:buChar char="•"/>
            </a:pPr>
            <a:r>
              <a:rPr lang="en-US" dirty="0"/>
              <a:t>Generally held within 5 days of the return</a:t>
            </a:r>
          </a:p>
          <a:p>
            <a:pPr>
              <a:lnSpc>
                <a:spcPct val="100000"/>
              </a:lnSpc>
              <a:buClr>
                <a:srgbClr val="7A232F"/>
              </a:buClr>
              <a:buFont typeface="Arial" panose="020B0604020202020204" pitchFamily="34" charset="0"/>
              <a:buChar char="•"/>
            </a:pPr>
            <a:r>
              <a:rPr lang="en-US" dirty="0"/>
              <a:t>Recommended that applicants/grantees resubmit revisions within 10 days of return</a:t>
            </a:r>
          </a:p>
          <a:p>
            <a:endParaRPr lang="en-US" dirty="0"/>
          </a:p>
        </p:txBody>
      </p:sp>
      <p:sp>
        <p:nvSpPr>
          <p:cNvPr id="6" name="TextBox 5"/>
          <p:cNvSpPr txBox="1"/>
          <p:nvPr/>
        </p:nvSpPr>
        <p:spPr>
          <a:xfrm>
            <a:off x="722355" y="2337693"/>
            <a:ext cx="2950029" cy="1969770"/>
          </a:xfrm>
          <a:prstGeom prst="rect">
            <a:avLst/>
          </a:prstGeom>
          <a:noFill/>
        </p:spPr>
        <p:txBody>
          <a:bodyPr wrap="square" rtlCol="0">
            <a:spAutoFit/>
          </a:bodyPr>
          <a:lstStyle/>
          <a:p>
            <a:pPr lvl="0" algn="ctr">
              <a:lnSpc>
                <a:spcPct val="95000"/>
              </a:lnSpc>
              <a:spcBef>
                <a:spcPts val="1800"/>
              </a:spcBef>
              <a:buClr>
                <a:srgbClr val="7A232F"/>
              </a:buClr>
            </a:pPr>
            <a:r>
              <a:rPr lang="en-US" sz="3200" b="1" dirty="0">
                <a:solidFill>
                  <a:srgbClr val="9E1C30">
                    <a:lumMod val="75000"/>
                  </a:srgbClr>
                </a:solidFill>
                <a:latin typeface="Ink Free" panose="03080402000500000000" pitchFamily="66" charset="0"/>
              </a:rPr>
              <a:t>What’s New in the Updated How to Apply Instructions?  </a:t>
            </a:r>
          </a:p>
        </p:txBody>
      </p:sp>
      <p:pic>
        <p:nvPicPr>
          <p:cNvPr id="7" name="Picture 6" descr="Telephone | Free Stock Photo | Illustration of a telephone ..."/>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33976" y="4299413"/>
            <a:ext cx="1850702" cy="1795181"/>
          </a:xfrm>
          <a:prstGeom prst="rect">
            <a:avLst/>
          </a:prstGeom>
        </p:spPr>
      </p:pic>
    </p:spTree>
    <p:extLst>
      <p:ext uri="{BB962C8B-B14F-4D97-AF65-F5344CB8AC3E}">
        <p14:creationId xmlns:p14="http://schemas.microsoft.com/office/powerpoint/2010/main" val="1841567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45</a:t>
            </a:fld>
            <a:endParaRPr lang="en-US"/>
          </a:p>
        </p:txBody>
      </p:sp>
      <p:sp>
        <p:nvSpPr>
          <p:cNvPr id="3" name="Title 2"/>
          <p:cNvSpPr>
            <a:spLocks noGrp="1"/>
          </p:cNvSpPr>
          <p:nvPr>
            <p:ph type="title"/>
          </p:nvPr>
        </p:nvSpPr>
        <p:spPr/>
        <p:txBody>
          <a:bodyPr>
            <a:normAutofit fontScale="90000"/>
          </a:bodyPr>
          <a:lstStyle/>
          <a:p>
            <a:r>
              <a:rPr lang="en-US" dirty="0"/>
              <a:t>DWG Application Procedures:  Suggested Application/Modification Forms</a:t>
            </a:r>
          </a:p>
        </p:txBody>
      </p:sp>
      <p:sp>
        <p:nvSpPr>
          <p:cNvPr id="4" name="Content Placeholder 3"/>
          <p:cNvSpPr>
            <a:spLocks noGrp="1"/>
          </p:cNvSpPr>
          <p:nvPr>
            <p:ph idx="1"/>
          </p:nvPr>
        </p:nvSpPr>
        <p:spPr>
          <a:xfrm>
            <a:off x="629805" y="1074712"/>
            <a:ext cx="11081334" cy="5039517"/>
          </a:xfrm>
        </p:spPr>
        <p:txBody>
          <a:bodyPr>
            <a:normAutofit/>
          </a:bodyPr>
          <a:lstStyle/>
          <a:p>
            <a:r>
              <a:rPr lang="en-US" sz="3200" dirty="0"/>
              <a:t>A new collection of OPTIONAL/SUGGESTED forms is available for DWG applications and modifications</a:t>
            </a:r>
          </a:p>
          <a:p>
            <a:r>
              <a:rPr lang="en-US" sz="3200" dirty="0"/>
              <a:t>Fillable pdf format</a:t>
            </a:r>
          </a:p>
          <a:p>
            <a:r>
              <a:rPr lang="en-US" sz="3200" dirty="0"/>
              <a:t>Applicants may use their own formats to submit required information</a:t>
            </a:r>
          </a:p>
          <a:p>
            <a:endParaRPr lang="en-US" sz="3200" dirty="0"/>
          </a:p>
        </p:txBody>
      </p:sp>
      <p:pic>
        <p:nvPicPr>
          <p:cNvPr id="6" name="Picture 5" descr="Google Forms - Wikipedia"/>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391746" y="3518905"/>
            <a:ext cx="3243943" cy="3243943"/>
          </a:xfrm>
          <a:prstGeom prst="rect">
            <a:avLst/>
          </a:prstGeom>
        </p:spPr>
      </p:pic>
    </p:spTree>
    <p:extLst>
      <p:ext uri="{BB962C8B-B14F-4D97-AF65-F5344CB8AC3E}">
        <p14:creationId xmlns:p14="http://schemas.microsoft.com/office/powerpoint/2010/main" val="3556181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46</a:t>
            </a:fld>
            <a:endParaRPr lang="en-US"/>
          </a:p>
        </p:txBody>
      </p:sp>
      <p:sp>
        <p:nvSpPr>
          <p:cNvPr id="3" name="Title 2"/>
          <p:cNvSpPr>
            <a:spLocks noGrp="1"/>
          </p:cNvSpPr>
          <p:nvPr>
            <p:ph type="title"/>
          </p:nvPr>
        </p:nvSpPr>
        <p:spPr/>
        <p:txBody>
          <a:bodyPr>
            <a:normAutofit fontScale="90000"/>
          </a:bodyPr>
          <a:lstStyle/>
          <a:p>
            <a:r>
              <a:rPr lang="en-US" dirty="0"/>
              <a:t>DWG Application Procedures:  Suggested Forms for Funding Requests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3909412"/>
              </p:ext>
            </p:extLst>
          </p:nvPr>
        </p:nvGraphicFramePr>
        <p:xfrm>
          <a:off x="4898569" y="992779"/>
          <a:ext cx="5199018" cy="5363571"/>
        </p:xfrm>
        <a:graphic>
          <a:graphicData uri="http://schemas.openxmlformats.org/drawingml/2006/table">
            <a:tbl>
              <a:tblPr firstRow="1" firstCol="1" bandRow="1">
                <a:tableStyleId>{5C22544A-7EE6-4342-B048-85BDC9FD1C3A}</a:tableStyleId>
              </a:tblPr>
              <a:tblGrid>
                <a:gridCol w="1039710">
                  <a:extLst>
                    <a:ext uri="{9D8B030D-6E8A-4147-A177-3AD203B41FA5}">
                      <a16:colId xmlns:a16="http://schemas.microsoft.com/office/drawing/2014/main" val="2980311649"/>
                    </a:ext>
                  </a:extLst>
                </a:gridCol>
                <a:gridCol w="1039710">
                  <a:extLst>
                    <a:ext uri="{9D8B030D-6E8A-4147-A177-3AD203B41FA5}">
                      <a16:colId xmlns:a16="http://schemas.microsoft.com/office/drawing/2014/main" val="2129785650"/>
                    </a:ext>
                  </a:extLst>
                </a:gridCol>
                <a:gridCol w="1039710">
                  <a:extLst>
                    <a:ext uri="{9D8B030D-6E8A-4147-A177-3AD203B41FA5}">
                      <a16:colId xmlns:a16="http://schemas.microsoft.com/office/drawing/2014/main" val="600805888"/>
                    </a:ext>
                  </a:extLst>
                </a:gridCol>
                <a:gridCol w="1039710">
                  <a:extLst>
                    <a:ext uri="{9D8B030D-6E8A-4147-A177-3AD203B41FA5}">
                      <a16:colId xmlns:a16="http://schemas.microsoft.com/office/drawing/2014/main" val="1681298171"/>
                    </a:ext>
                  </a:extLst>
                </a:gridCol>
                <a:gridCol w="1040178">
                  <a:extLst>
                    <a:ext uri="{9D8B030D-6E8A-4147-A177-3AD203B41FA5}">
                      <a16:colId xmlns:a16="http://schemas.microsoft.com/office/drawing/2014/main" val="2322301701"/>
                    </a:ext>
                  </a:extLst>
                </a:gridCol>
              </a:tblGrid>
              <a:tr h="775728">
                <a:tc>
                  <a:txBody>
                    <a:bodyPr/>
                    <a:lstStyle/>
                    <a:p>
                      <a:pPr marL="0" marR="0" algn="ctr">
                        <a:spcBef>
                          <a:spcPts val="25"/>
                        </a:spcBef>
                        <a:spcAft>
                          <a:spcPts val="0"/>
                        </a:spcAft>
                      </a:pPr>
                      <a:r>
                        <a:rPr lang="en-US" sz="800">
                          <a:effectLst/>
                        </a:rPr>
                        <a:t>COVID-19 Emergency</a:t>
                      </a:r>
                      <a:endParaRPr lang="en-US" sz="700">
                        <a:effectLst/>
                      </a:endParaRPr>
                    </a:p>
                    <a:p>
                      <a:pPr marL="0" marR="0" algn="ctr">
                        <a:spcBef>
                          <a:spcPts val="25"/>
                        </a:spcBef>
                        <a:spcAft>
                          <a:spcPts val="0"/>
                        </a:spcAft>
                      </a:pPr>
                      <a:r>
                        <a:rPr lang="en-US" sz="800">
                          <a:effectLst/>
                        </a:rPr>
                        <a:t>Application</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800">
                          <a:effectLst/>
                        </a:rPr>
                        <a:t>Disaster Recovery: New Grant Request via an Emergency Application</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800">
                          <a:effectLst/>
                        </a:rPr>
                        <a:t>Disaster Recovery: New Grant Request via a Full</a:t>
                      </a:r>
                      <a:endParaRPr lang="en-US" sz="700">
                        <a:effectLst/>
                      </a:endParaRPr>
                    </a:p>
                    <a:p>
                      <a:pPr marL="0" marR="0" algn="ctr">
                        <a:spcBef>
                          <a:spcPts val="25"/>
                        </a:spcBef>
                        <a:spcAft>
                          <a:spcPts val="0"/>
                        </a:spcAft>
                      </a:pPr>
                      <a:r>
                        <a:rPr lang="en-US" sz="800">
                          <a:effectLst/>
                        </a:rPr>
                        <a:t> (NOT Emergency)          Application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800">
                          <a:effectLst/>
                        </a:rPr>
                        <a:t>Employment Recovery: </a:t>
                      </a:r>
                      <a:endParaRPr lang="en-US" sz="700">
                        <a:effectLst/>
                      </a:endParaRPr>
                    </a:p>
                    <a:p>
                      <a:pPr marL="0" marR="0" algn="ctr">
                        <a:spcBef>
                          <a:spcPts val="25"/>
                        </a:spcBef>
                        <a:spcAft>
                          <a:spcPts val="0"/>
                        </a:spcAft>
                      </a:pPr>
                      <a:r>
                        <a:rPr lang="en-US" sz="800">
                          <a:effectLst/>
                        </a:rPr>
                        <a:t>New Grant Request</a:t>
                      </a:r>
                      <a:endParaRPr lang="en-US" sz="700">
                        <a:effectLst/>
                      </a:endParaRPr>
                    </a:p>
                    <a:p>
                      <a:pPr marL="0" marR="0" algn="ctr">
                        <a:spcBef>
                          <a:spcPts val="25"/>
                        </a:spcBef>
                        <a:spcAft>
                          <a:spcPts val="0"/>
                        </a:spcAft>
                      </a:pPr>
                      <a:r>
                        <a:rPr lang="en-US" sz="800">
                          <a:effectLst/>
                        </a:rPr>
                        <a: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800">
                          <a:effectLst/>
                        </a:rPr>
                        <a:t>Incremental or Supplemental Funding Requests for Both Disaster and Employment Recovery DWGs</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extLst>
                  <a:ext uri="{0D108BD9-81ED-4DB2-BD59-A6C34878D82A}">
                    <a16:rowId xmlns:a16="http://schemas.microsoft.com/office/drawing/2014/main" val="2191561466"/>
                  </a:ext>
                </a:extLst>
              </a:tr>
              <a:tr h="337913">
                <a:tc>
                  <a:txBody>
                    <a:bodyPr/>
                    <a:lstStyle/>
                    <a:p>
                      <a:pPr marL="0" marR="0" algn="ctr">
                        <a:spcBef>
                          <a:spcPts val="25"/>
                        </a:spcBef>
                        <a:spcAft>
                          <a:spcPts val="0"/>
                        </a:spcAft>
                      </a:pPr>
                      <a:r>
                        <a:rPr lang="en-US" sz="700">
                          <a:effectLst/>
                        </a:rPr>
                        <a:t>SF-424</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SF-424</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SF-424</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SF-424</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SF-424</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extLst>
                  <a:ext uri="{0D108BD9-81ED-4DB2-BD59-A6C34878D82A}">
                    <a16:rowId xmlns:a16="http://schemas.microsoft.com/office/drawing/2014/main" val="3823254222"/>
                  </a:ext>
                </a:extLst>
              </a:tr>
              <a:tr h="468183">
                <a:tc>
                  <a:txBody>
                    <a:bodyPr/>
                    <a:lstStyle/>
                    <a:p>
                      <a:pPr marL="0" marR="0" algn="ctr">
                        <a:spcBef>
                          <a:spcPts val="25"/>
                        </a:spcBef>
                        <a:spcAft>
                          <a:spcPts val="0"/>
                        </a:spcAft>
                      </a:pPr>
                      <a:r>
                        <a:rPr lang="en-US" sz="700">
                          <a:effectLst/>
                        </a:rPr>
                        <a:t>COVID-19 DWG – Suggested Project Summary for New Grant Request</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dirty="0">
                          <a:effectLst/>
                        </a:rPr>
                        <a:t>Disaster Recovery DWG – Suggested Project Summary for New Grant Request</a:t>
                      </a:r>
                      <a:endParaRPr lang="en-US"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SF-424A</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SF-424A</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SF-424A</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extLst>
                  <a:ext uri="{0D108BD9-81ED-4DB2-BD59-A6C34878D82A}">
                    <a16:rowId xmlns:a16="http://schemas.microsoft.com/office/drawing/2014/main" val="1254094554"/>
                  </a:ext>
                </a:extLst>
              </a:tr>
              <a:tr h="271030">
                <a:tc>
                  <a:txBody>
                    <a:bodyPr/>
                    <a:lstStyle/>
                    <a:p>
                      <a:pPr marL="0" marR="0" algn="ctr">
                        <a:spcBef>
                          <a:spcPts val="25"/>
                        </a:spcBef>
                        <a:spcAft>
                          <a:spcPts val="0"/>
                        </a:spcAft>
                      </a:pPr>
                      <a:r>
                        <a:rPr lang="en-US" sz="800">
                          <a:effectLst/>
                        </a:rPr>
                        <a: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800">
                          <a:effectLst/>
                        </a:rPr>
                        <a: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Budget Narrative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Budget Narrative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Budget Narrative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extLst>
                  <a:ext uri="{0D108BD9-81ED-4DB2-BD59-A6C34878D82A}">
                    <a16:rowId xmlns:a16="http://schemas.microsoft.com/office/drawing/2014/main" val="531907313"/>
                  </a:ext>
                </a:extLst>
              </a:tr>
              <a:tr h="807845">
                <a:tc>
                  <a:txBody>
                    <a:bodyPr/>
                    <a:lstStyle/>
                    <a:p>
                      <a:pPr marL="0" marR="0" algn="ctr">
                        <a:spcBef>
                          <a:spcPts val="25"/>
                        </a:spcBef>
                        <a:spcAft>
                          <a:spcPts val="0"/>
                        </a:spcAft>
                      </a:pPr>
                      <a:r>
                        <a:rPr lang="en-US" sz="800">
                          <a:effectLst/>
                        </a:rPr>
                        <a: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800">
                          <a:effectLst/>
                        </a:rPr>
                        <a: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Disaster Recovery DWG – Suggested Project Summary for New Grant Request</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Employment Recovery DWG – Suggested Project Summary for New Grant Request</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Disaster Recovery or Employment Recovery DWG – Suggested Modification Summary and Narrative</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extLst>
                  <a:ext uri="{0D108BD9-81ED-4DB2-BD59-A6C34878D82A}">
                    <a16:rowId xmlns:a16="http://schemas.microsoft.com/office/drawing/2014/main" val="3665026806"/>
                  </a:ext>
                </a:extLst>
              </a:tr>
              <a:tr h="1447827">
                <a:tc>
                  <a:txBody>
                    <a:bodyPr/>
                    <a:lstStyle/>
                    <a:p>
                      <a:pPr marL="0" marR="0" algn="ctr">
                        <a:spcBef>
                          <a:spcPts val="25"/>
                        </a:spcBef>
                        <a:spcAft>
                          <a:spcPts val="0"/>
                        </a:spcAft>
                      </a:pPr>
                      <a:r>
                        <a:rPr lang="en-US" sz="800">
                          <a:effectLst/>
                        </a:rPr>
                        <a: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800">
                          <a:effectLst/>
                        </a:rPr>
                        <a: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 </a:t>
                      </a:r>
                    </a:p>
                    <a:p>
                      <a:pPr marL="0" marR="0" algn="ctr">
                        <a:spcBef>
                          <a:spcPts val="25"/>
                        </a:spcBef>
                        <a:spcAft>
                          <a:spcPts val="0"/>
                        </a:spcAft>
                      </a:pPr>
                      <a:r>
                        <a:rPr lang="en-US" sz="700">
                          <a:effectLst/>
                        </a:rPr>
                        <a:t>Disaster Recovery DWG – Suggested Modification Summary and Narrative </a:t>
                      </a:r>
                    </a:p>
                    <a:p>
                      <a:pPr marL="0" marR="0" algn="ctr">
                        <a:spcBef>
                          <a:spcPts val="25"/>
                        </a:spcBef>
                        <a:spcAft>
                          <a:spcPts val="0"/>
                        </a:spcAft>
                      </a:pPr>
                      <a:r>
                        <a:rPr lang="en-US" sz="800">
                          <a:effectLst/>
                        </a:rPr>
                        <a:t> </a:t>
                      </a:r>
                      <a:endParaRPr lang="en-US" sz="700">
                        <a:effectLst/>
                      </a:endParaRPr>
                    </a:p>
                    <a:p>
                      <a:pPr marL="0" marR="0">
                        <a:spcBef>
                          <a:spcPts val="25"/>
                        </a:spcBef>
                        <a:spcAft>
                          <a:spcPts val="0"/>
                        </a:spcAft>
                      </a:pPr>
                      <a:r>
                        <a:rPr lang="en-US" sz="600">
                          <a:effectLst/>
                        </a:rPr>
                        <a:t>(Required to collect the additional information normally submitted in Modification 1, following an emergency application.)</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Employment Recovery DWG – Suggested Enrollment and Expenditure Worksheet</a:t>
                      </a:r>
                    </a:p>
                    <a:p>
                      <a:pPr marL="0" marR="0" algn="ctr">
                        <a:spcBef>
                          <a:spcPts val="25"/>
                        </a:spcBef>
                        <a:spcAft>
                          <a:spcPts val="0"/>
                        </a:spcAft>
                      </a:pPr>
                      <a:r>
                        <a:rPr lang="en-US" sz="700">
                          <a:effectLst/>
                        </a:rPr>
                        <a:t> </a:t>
                      </a:r>
                    </a:p>
                    <a:p>
                      <a:pPr marL="0" marR="0" algn="ctr">
                        <a:spcBef>
                          <a:spcPts val="25"/>
                        </a:spcBef>
                        <a:spcAft>
                          <a:spcPts val="0"/>
                        </a:spcAft>
                      </a:pPr>
                      <a:r>
                        <a:rPr lang="en-US" sz="700">
                          <a:effectLst/>
                        </a:rPr>
                        <a:t> </a:t>
                      </a:r>
                    </a:p>
                    <a:p>
                      <a:pPr marL="0" marR="0">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Disaster Recovery or Employment Recovery DWG – Suggested Enrollment and Expenditure Worksheet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extLst>
                  <a:ext uri="{0D108BD9-81ED-4DB2-BD59-A6C34878D82A}">
                    <a16:rowId xmlns:a16="http://schemas.microsoft.com/office/drawing/2014/main" val="1402231465"/>
                  </a:ext>
                </a:extLst>
              </a:tr>
              <a:tr h="786862">
                <a:tc>
                  <a:txBody>
                    <a:bodyPr/>
                    <a:lstStyle/>
                    <a:p>
                      <a:pPr marL="0" marR="0" algn="ctr">
                        <a:spcBef>
                          <a:spcPts val="25"/>
                        </a:spcBef>
                        <a:spcAft>
                          <a:spcPts val="0"/>
                        </a:spcAft>
                      </a:pPr>
                      <a:r>
                        <a:rPr lang="en-US" sz="800">
                          <a:effectLst/>
                        </a:rPr>
                        <a: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800">
                          <a:effectLst/>
                        </a:rPr>
                        <a: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 </a:t>
                      </a:r>
                    </a:p>
                    <a:p>
                      <a:pPr marL="0" marR="0" algn="ctr">
                        <a:spcBef>
                          <a:spcPts val="25"/>
                        </a:spcBef>
                        <a:spcAft>
                          <a:spcPts val="0"/>
                        </a:spcAft>
                      </a:pPr>
                      <a:r>
                        <a:rPr lang="en-US" sz="700">
                          <a:effectLst/>
                        </a:rPr>
                        <a:t>Disaster Recovery DWG – Suggested Enrollment and Expenditure Worksheet</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Employment Recovery DWG – Suggested Employer Data Worksheet</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Employment Recovery DWG – Suggested Employer Data Worksheet</a:t>
                      </a:r>
                      <a:r>
                        <a:rPr lang="en-US" sz="800">
                          <a:effectLst/>
                        </a:rPr>
                        <a:t> </a:t>
                      </a:r>
                      <a:r>
                        <a:rPr lang="en-US" sz="600">
                          <a:effectLst/>
                        </a:rPr>
                        <a:t>(if an Employment Recovery DWG and updates required)</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extLst>
                  <a:ext uri="{0D108BD9-81ED-4DB2-BD59-A6C34878D82A}">
                    <a16:rowId xmlns:a16="http://schemas.microsoft.com/office/drawing/2014/main" val="4289577845"/>
                  </a:ext>
                </a:extLst>
              </a:tr>
              <a:tr h="468183">
                <a:tc>
                  <a:txBody>
                    <a:bodyPr/>
                    <a:lstStyle/>
                    <a:p>
                      <a:pPr marL="0" marR="0" algn="ctr">
                        <a:spcBef>
                          <a:spcPts val="25"/>
                        </a:spcBef>
                        <a:spcAft>
                          <a:spcPts val="0"/>
                        </a:spcAft>
                      </a:pPr>
                      <a:r>
                        <a:rPr lang="en-US" sz="800">
                          <a:effectLst/>
                        </a:rPr>
                        <a: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800">
                          <a:effectLst/>
                        </a:rPr>
                        <a:t> </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Disaster Recovery DWG – Suggested Project Operator Worksite Information</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700">
                          <a:effectLst/>
                        </a:rPr>
                        <a:t>Employment Recovery DWG – Suggested Project Operator Information</a:t>
                      </a:r>
                      <a:endParaRPr lang="en-US" sz="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tc>
                  <a:txBody>
                    <a:bodyPr/>
                    <a:lstStyle/>
                    <a:p>
                      <a:pPr marL="0" marR="0" algn="ctr">
                        <a:spcBef>
                          <a:spcPts val="25"/>
                        </a:spcBef>
                        <a:spcAft>
                          <a:spcPts val="0"/>
                        </a:spcAft>
                      </a:pPr>
                      <a:r>
                        <a:rPr lang="en-US" sz="800" dirty="0">
                          <a:effectLst/>
                        </a:rPr>
                        <a:t> </a:t>
                      </a:r>
                      <a:endParaRPr lang="en-US" sz="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521" marR="44521" marT="0" marB="0" anchor="ctr"/>
                </a:tc>
                <a:extLst>
                  <a:ext uri="{0D108BD9-81ED-4DB2-BD59-A6C34878D82A}">
                    <a16:rowId xmlns:a16="http://schemas.microsoft.com/office/drawing/2014/main" val="2535409383"/>
                  </a:ext>
                </a:extLst>
              </a:tr>
            </a:tbl>
          </a:graphicData>
        </a:graphic>
      </p:graphicFrame>
      <p:sp>
        <p:nvSpPr>
          <p:cNvPr id="6" name="TextBox 5"/>
          <p:cNvSpPr txBox="1"/>
          <p:nvPr/>
        </p:nvSpPr>
        <p:spPr>
          <a:xfrm>
            <a:off x="1443044" y="1778589"/>
            <a:ext cx="2168434" cy="1815882"/>
          </a:xfrm>
          <a:prstGeom prst="rect">
            <a:avLst/>
          </a:prstGeom>
          <a:noFill/>
        </p:spPr>
        <p:txBody>
          <a:bodyPr wrap="square" rtlCol="0">
            <a:spAutoFit/>
          </a:bodyPr>
          <a:lstStyle/>
          <a:p>
            <a:r>
              <a:rPr lang="en-US" sz="2800" dirty="0"/>
              <a:t>This table is located in the How to Apply Instructions </a:t>
            </a:r>
          </a:p>
        </p:txBody>
      </p:sp>
      <p:sp>
        <p:nvSpPr>
          <p:cNvPr id="7" name="Right Arrow 6"/>
          <p:cNvSpPr/>
          <p:nvPr/>
        </p:nvSpPr>
        <p:spPr>
          <a:xfrm>
            <a:off x="1946617" y="38835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219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47</a:t>
            </a:fld>
            <a:endParaRPr lang="en-US"/>
          </a:p>
        </p:txBody>
      </p:sp>
      <p:sp>
        <p:nvSpPr>
          <p:cNvPr id="3" name="Title 2"/>
          <p:cNvSpPr>
            <a:spLocks noGrp="1"/>
          </p:cNvSpPr>
          <p:nvPr>
            <p:ph type="title"/>
          </p:nvPr>
        </p:nvSpPr>
        <p:spPr/>
        <p:txBody>
          <a:bodyPr>
            <a:normAutofit fontScale="90000"/>
          </a:bodyPr>
          <a:lstStyle/>
          <a:p>
            <a:r>
              <a:rPr lang="en-US" dirty="0"/>
              <a:t>DWG Application Procedures:  Suggested Forms for Mod Requests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6515879"/>
              </p:ext>
            </p:extLst>
          </p:nvPr>
        </p:nvGraphicFramePr>
        <p:xfrm>
          <a:off x="1502228" y="832592"/>
          <a:ext cx="5473338" cy="5764149"/>
        </p:xfrm>
        <a:graphic>
          <a:graphicData uri="http://schemas.openxmlformats.org/drawingml/2006/table">
            <a:tbl>
              <a:tblPr firstRow="1" firstCol="1" bandRow="1">
                <a:tableStyleId>{5C22544A-7EE6-4342-B048-85BDC9FD1C3A}</a:tableStyleId>
              </a:tblPr>
              <a:tblGrid>
                <a:gridCol w="911964">
                  <a:extLst>
                    <a:ext uri="{9D8B030D-6E8A-4147-A177-3AD203B41FA5}">
                      <a16:colId xmlns:a16="http://schemas.microsoft.com/office/drawing/2014/main" val="1146391246"/>
                    </a:ext>
                  </a:extLst>
                </a:gridCol>
                <a:gridCol w="911964">
                  <a:extLst>
                    <a:ext uri="{9D8B030D-6E8A-4147-A177-3AD203B41FA5}">
                      <a16:colId xmlns:a16="http://schemas.microsoft.com/office/drawing/2014/main" val="4019177495"/>
                    </a:ext>
                  </a:extLst>
                </a:gridCol>
                <a:gridCol w="912482">
                  <a:extLst>
                    <a:ext uri="{9D8B030D-6E8A-4147-A177-3AD203B41FA5}">
                      <a16:colId xmlns:a16="http://schemas.microsoft.com/office/drawing/2014/main" val="1954744781"/>
                    </a:ext>
                  </a:extLst>
                </a:gridCol>
                <a:gridCol w="911964">
                  <a:extLst>
                    <a:ext uri="{9D8B030D-6E8A-4147-A177-3AD203B41FA5}">
                      <a16:colId xmlns:a16="http://schemas.microsoft.com/office/drawing/2014/main" val="3599696887"/>
                    </a:ext>
                  </a:extLst>
                </a:gridCol>
                <a:gridCol w="912482">
                  <a:extLst>
                    <a:ext uri="{9D8B030D-6E8A-4147-A177-3AD203B41FA5}">
                      <a16:colId xmlns:a16="http://schemas.microsoft.com/office/drawing/2014/main" val="2849609544"/>
                    </a:ext>
                  </a:extLst>
                </a:gridCol>
                <a:gridCol w="912482">
                  <a:extLst>
                    <a:ext uri="{9D8B030D-6E8A-4147-A177-3AD203B41FA5}">
                      <a16:colId xmlns:a16="http://schemas.microsoft.com/office/drawing/2014/main" val="978697753"/>
                    </a:ext>
                  </a:extLst>
                </a:gridCol>
              </a:tblGrid>
              <a:tr h="652580">
                <a:tc>
                  <a:txBody>
                    <a:bodyPr/>
                    <a:lstStyle/>
                    <a:p>
                      <a:pPr marL="0" marR="0" algn="ctr">
                        <a:spcBef>
                          <a:spcPts val="25"/>
                        </a:spcBef>
                        <a:spcAft>
                          <a:spcPts val="0"/>
                        </a:spcAft>
                      </a:pPr>
                      <a:r>
                        <a:rPr lang="en-US" sz="900">
                          <a:effectLst/>
                        </a:rPr>
                        <a:t>Budget Realignment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Period of Performance Extension Request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Disaster Recovery:  Full             Application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Statement of Work</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Equipment Request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Responding to Terms and Conditions</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extLst>
                  <a:ext uri="{0D108BD9-81ED-4DB2-BD59-A6C34878D82A}">
                    <a16:rowId xmlns:a16="http://schemas.microsoft.com/office/drawing/2014/main" val="2475112522"/>
                  </a:ext>
                </a:extLst>
              </a:tr>
              <a:tr h="889397">
                <a:tc>
                  <a:txBody>
                    <a:bodyPr/>
                    <a:lstStyle/>
                    <a:p>
                      <a:pPr marL="0" marR="0" algn="ctr">
                        <a:spcBef>
                          <a:spcPts val="25"/>
                        </a:spcBef>
                        <a:spcAft>
                          <a:spcPts val="0"/>
                        </a:spcAft>
                      </a:pPr>
                      <a:r>
                        <a:rPr lang="en-US" sz="900">
                          <a:effectLst/>
                        </a:rPr>
                        <a:t>Cover Letter Summarizing Modification Request, Signed by Authorized Representative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0"/>
                        </a:spcBef>
                        <a:spcAft>
                          <a:spcPts val="0"/>
                        </a:spcAft>
                      </a:pPr>
                      <a:r>
                        <a:rPr lang="en-US" sz="900" dirty="0">
                          <a:effectLst/>
                        </a:rPr>
                        <a:t>Cover Letter Summarizing Modification Request, Signed by Authorized Representative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30" marR="53630" marT="0" marB="0" anchor="ctr"/>
                </a:tc>
                <a:tc>
                  <a:txBody>
                    <a:bodyPr/>
                    <a:lstStyle/>
                    <a:p>
                      <a:pPr marL="0" marR="0" algn="ctr">
                        <a:spcBef>
                          <a:spcPts val="0"/>
                        </a:spcBef>
                        <a:spcAft>
                          <a:spcPts val="0"/>
                        </a:spcAft>
                      </a:pPr>
                      <a:r>
                        <a:rPr lang="en-US" sz="900">
                          <a:effectLst/>
                        </a:rPr>
                        <a:t>Cover Letter Summarizing Modification Request, Signed by Authorized Representative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0" marR="53630" marT="0" marB="0" anchor="ctr"/>
                </a:tc>
                <a:tc>
                  <a:txBody>
                    <a:bodyPr/>
                    <a:lstStyle/>
                    <a:p>
                      <a:pPr marL="0" marR="0" algn="ctr">
                        <a:spcBef>
                          <a:spcPts val="0"/>
                        </a:spcBef>
                        <a:spcAft>
                          <a:spcPts val="0"/>
                        </a:spcAft>
                      </a:pPr>
                      <a:r>
                        <a:rPr lang="en-US" sz="900">
                          <a:effectLst/>
                        </a:rPr>
                        <a:t>Cover Letter Summarizing Modification Request, Signed by Authorized Representative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0" marR="53630" marT="0" marB="0" anchor="ctr"/>
                </a:tc>
                <a:tc>
                  <a:txBody>
                    <a:bodyPr/>
                    <a:lstStyle/>
                    <a:p>
                      <a:pPr marL="0" marR="0" algn="ctr">
                        <a:spcBef>
                          <a:spcPts val="0"/>
                        </a:spcBef>
                        <a:spcAft>
                          <a:spcPts val="0"/>
                        </a:spcAft>
                      </a:pPr>
                      <a:r>
                        <a:rPr lang="en-US" sz="900">
                          <a:effectLst/>
                        </a:rPr>
                        <a:t>Cover Letter Summarizing Modification Request, Signed by Authorized Representative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0" marR="53630" marT="0" marB="0" anchor="ctr"/>
                </a:tc>
                <a:tc>
                  <a:txBody>
                    <a:bodyPr/>
                    <a:lstStyle/>
                    <a:p>
                      <a:pPr marL="0" marR="0" algn="ctr">
                        <a:spcBef>
                          <a:spcPts val="0"/>
                        </a:spcBef>
                        <a:spcAft>
                          <a:spcPts val="0"/>
                        </a:spcAft>
                      </a:pPr>
                      <a:r>
                        <a:rPr lang="en-US" sz="900">
                          <a:effectLst/>
                        </a:rPr>
                        <a:t>Cover Letter Summarizing Modification Request, Signed by Authorized Representative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630" marR="53630" marT="0" marB="0" anchor="ctr"/>
                </a:tc>
                <a:extLst>
                  <a:ext uri="{0D108BD9-81ED-4DB2-BD59-A6C34878D82A}">
                    <a16:rowId xmlns:a16="http://schemas.microsoft.com/office/drawing/2014/main" val="4017133244"/>
                  </a:ext>
                </a:extLst>
              </a:tr>
              <a:tr h="1185864">
                <a:tc>
                  <a:txBody>
                    <a:bodyPr/>
                    <a:lstStyle/>
                    <a:p>
                      <a:pPr marL="0" marR="0" algn="ctr">
                        <a:spcBef>
                          <a:spcPts val="25"/>
                        </a:spcBef>
                        <a:spcAft>
                          <a:spcPts val="0"/>
                        </a:spcAft>
                      </a:pPr>
                      <a:r>
                        <a:rPr lang="en-US" sz="900">
                          <a:effectLst/>
                        </a:rPr>
                        <a:t>Disaster Recovery or Employment Recovery DWG – Suggested Modification Summary and Narrative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Disaster Recovery or Employment Recovery DWG – Suggested Modification Summary and Narrative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tc>
                <a:tc>
                  <a:txBody>
                    <a:bodyPr/>
                    <a:lstStyle/>
                    <a:p>
                      <a:pPr marL="0" marR="0" algn="ctr">
                        <a:spcBef>
                          <a:spcPts val="25"/>
                        </a:spcBef>
                        <a:spcAft>
                          <a:spcPts val="0"/>
                        </a:spcAft>
                      </a:pPr>
                      <a:r>
                        <a:rPr lang="en-US" sz="900">
                          <a:effectLst/>
                        </a:rPr>
                        <a:t>Disaster Recovery DWG – Suggested Modification Summary and Narrative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tc>
                <a:tc>
                  <a:txBody>
                    <a:bodyPr/>
                    <a:lstStyle/>
                    <a:p>
                      <a:pPr marL="0" marR="0" algn="ctr">
                        <a:spcBef>
                          <a:spcPts val="25"/>
                        </a:spcBef>
                        <a:spcAft>
                          <a:spcPts val="0"/>
                        </a:spcAft>
                      </a:pPr>
                      <a:r>
                        <a:rPr lang="en-US" sz="900">
                          <a:effectLst/>
                        </a:rPr>
                        <a:t>Disaster Recovery or Employment Recovery DWG – Suggested Modification Summary and Narrative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tc>
                <a:tc>
                  <a:txBody>
                    <a:bodyPr/>
                    <a:lstStyle/>
                    <a:p>
                      <a:pPr marL="0" marR="0" algn="ctr">
                        <a:spcBef>
                          <a:spcPts val="25"/>
                        </a:spcBef>
                        <a:spcAft>
                          <a:spcPts val="0"/>
                        </a:spcAft>
                      </a:pPr>
                      <a:r>
                        <a:rPr lang="en-US" sz="900">
                          <a:effectLst/>
                        </a:rPr>
                        <a:t>Disaster Recovery or Employment Recovery DWG – Suggested Modification Summary and Narrative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tc>
                <a:tc>
                  <a:txBody>
                    <a:bodyPr/>
                    <a:lstStyle/>
                    <a:p>
                      <a:pPr marL="0" marR="0" algn="ctr">
                        <a:spcBef>
                          <a:spcPts val="25"/>
                        </a:spcBef>
                        <a:spcAft>
                          <a:spcPts val="0"/>
                        </a:spcAft>
                      </a:pPr>
                      <a:r>
                        <a:rPr lang="en-US" sz="900">
                          <a:effectLst/>
                        </a:rPr>
                        <a:t>Disaster Recovery or Employment Recovery DWG – Suggested Modification Summary and Narrative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tc>
                <a:extLst>
                  <a:ext uri="{0D108BD9-81ED-4DB2-BD59-A6C34878D82A}">
                    <a16:rowId xmlns:a16="http://schemas.microsoft.com/office/drawing/2014/main" val="3981657721"/>
                  </a:ext>
                </a:extLst>
              </a:tr>
              <a:tr h="369760">
                <a:tc>
                  <a:txBody>
                    <a:bodyPr/>
                    <a:lstStyle/>
                    <a:p>
                      <a:pPr marL="0" marR="0" algn="ctr">
                        <a:spcBef>
                          <a:spcPts val="25"/>
                        </a:spcBef>
                        <a:spcAft>
                          <a:spcPts val="0"/>
                        </a:spcAft>
                      </a:pPr>
                      <a:r>
                        <a:rPr lang="en-US" sz="900">
                          <a:effectLst/>
                        </a:rPr>
                        <a:t>SF-424A</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spcBef>
                          <a:spcPts val="25"/>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SF-424</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SF-424A</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rowSpan="5">
                  <a:txBody>
                    <a:bodyPr/>
                    <a:lstStyle/>
                    <a:p>
                      <a:pPr marL="0" marR="0">
                        <a:spcBef>
                          <a:spcPts val="25"/>
                        </a:spcBef>
                        <a:spcAft>
                          <a:spcPts val="0"/>
                        </a:spcAft>
                      </a:pPr>
                      <a:r>
                        <a:rPr lang="en-US" sz="900">
                          <a:effectLst/>
                        </a:rPr>
                        <a:t>Required forms for modifications responding to special conditions will vary, depending on the components to be addressed.  </a:t>
                      </a:r>
                    </a:p>
                    <a:p>
                      <a:pPr marL="0" marR="0">
                        <a:spcBef>
                          <a:spcPts val="25"/>
                        </a:spcBef>
                        <a:spcAft>
                          <a:spcPts val="0"/>
                        </a:spcAft>
                      </a:pPr>
                      <a:r>
                        <a:rPr lang="en-US" sz="900">
                          <a:effectLst/>
                        </a:rPr>
                        <a:t> </a:t>
                      </a:r>
                    </a:p>
                    <a:p>
                      <a:pPr marL="0" marR="0">
                        <a:spcBef>
                          <a:spcPts val="25"/>
                        </a:spcBef>
                        <a:spcAft>
                          <a:spcPts val="0"/>
                        </a:spcAft>
                      </a:pPr>
                      <a:r>
                        <a:rPr lang="en-US" sz="900">
                          <a:effectLst/>
                        </a:rPr>
                        <a:t>Please consult with your FPO regarding modification request requirements.</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extLst>
                  <a:ext uri="{0D108BD9-81ED-4DB2-BD59-A6C34878D82A}">
                    <a16:rowId xmlns:a16="http://schemas.microsoft.com/office/drawing/2014/main" val="623054454"/>
                  </a:ext>
                </a:extLst>
              </a:tr>
              <a:tr h="369760">
                <a:tc>
                  <a:txBody>
                    <a:bodyPr/>
                    <a:lstStyle/>
                    <a:p>
                      <a:pPr marL="0" marR="0" algn="ctr">
                        <a:spcBef>
                          <a:spcPts val="25"/>
                        </a:spcBef>
                        <a:spcAft>
                          <a:spcPts val="0"/>
                        </a:spcAft>
                      </a:pPr>
                      <a:r>
                        <a:rPr lang="en-US" sz="900">
                          <a:effectLst/>
                        </a:rPr>
                        <a:t>Budget Narrative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spcBef>
                          <a:spcPts val="25"/>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SF-424A</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Budget Narrative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vMerge="1">
                  <a:txBody>
                    <a:bodyPr/>
                    <a:lstStyle/>
                    <a:p>
                      <a:endParaRPr lang="en-US"/>
                    </a:p>
                  </a:txBody>
                  <a:tcPr/>
                </a:tc>
                <a:extLst>
                  <a:ext uri="{0D108BD9-81ED-4DB2-BD59-A6C34878D82A}">
                    <a16:rowId xmlns:a16="http://schemas.microsoft.com/office/drawing/2014/main" val="3625245966"/>
                  </a:ext>
                </a:extLst>
              </a:tr>
              <a:tr h="369760">
                <a:tc>
                  <a:txBody>
                    <a:bodyPr/>
                    <a:lstStyle/>
                    <a:p>
                      <a:pPr marL="0" marR="0" algn="ctr">
                        <a:spcBef>
                          <a:spcPts val="25"/>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Budget Narrative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vMerge="1">
                  <a:txBody>
                    <a:bodyPr/>
                    <a:lstStyle/>
                    <a:p>
                      <a:endParaRPr lang="en-US"/>
                    </a:p>
                  </a:txBody>
                  <a:tcPr/>
                </a:tc>
                <a:extLst>
                  <a:ext uri="{0D108BD9-81ED-4DB2-BD59-A6C34878D82A}">
                    <a16:rowId xmlns:a16="http://schemas.microsoft.com/office/drawing/2014/main" val="1258593378"/>
                  </a:ext>
                </a:extLst>
              </a:tr>
              <a:tr h="889397">
                <a:tc>
                  <a:txBody>
                    <a:bodyPr/>
                    <a:lstStyle/>
                    <a:p>
                      <a:pPr marL="0" marR="0" algn="ctr">
                        <a:spcBef>
                          <a:spcPts val="25"/>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Disaster Recovery DWG – Suggested Enrollment and Expenditure Worksheet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vMerge="1">
                  <a:txBody>
                    <a:bodyPr/>
                    <a:lstStyle/>
                    <a:p>
                      <a:endParaRPr lang="en-US"/>
                    </a:p>
                  </a:txBody>
                  <a:tcPr/>
                </a:tc>
                <a:extLst>
                  <a:ext uri="{0D108BD9-81ED-4DB2-BD59-A6C34878D82A}">
                    <a16:rowId xmlns:a16="http://schemas.microsoft.com/office/drawing/2014/main" val="2373429055"/>
                  </a:ext>
                </a:extLst>
              </a:tr>
              <a:tr h="1037631">
                <a:tc>
                  <a:txBody>
                    <a:bodyPr/>
                    <a:lstStyle/>
                    <a:p>
                      <a:pPr marL="0" marR="0" algn="ctr">
                        <a:spcBef>
                          <a:spcPts val="25"/>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Disaster Recovery DWG – Suggested Project Operator Worksite Information</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a:txBody>
                    <a:bodyPr/>
                    <a:lstStyle/>
                    <a:p>
                      <a:pPr marL="0" marR="0" algn="ctr">
                        <a:spcBef>
                          <a:spcPts val="25"/>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630" marR="53630" marT="0" marB="0" anchor="ctr"/>
                </a:tc>
                <a:tc vMerge="1">
                  <a:txBody>
                    <a:bodyPr/>
                    <a:lstStyle/>
                    <a:p>
                      <a:endParaRPr lang="en-US"/>
                    </a:p>
                  </a:txBody>
                  <a:tcPr/>
                </a:tc>
                <a:extLst>
                  <a:ext uri="{0D108BD9-81ED-4DB2-BD59-A6C34878D82A}">
                    <a16:rowId xmlns:a16="http://schemas.microsoft.com/office/drawing/2014/main" val="3855703222"/>
                  </a:ext>
                </a:extLst>
              </a:tr>
            </a:tbl>
          </a:graphicData>
        </a:graphic>
      </p:graphicFrame>
      <p:sp>
        <p:nvSpPr>
          <p:cNvPr id="8" name="TextBox 7"/>
          <p:cNvSpPr txBox="1"/>
          <p:nvPr/>
        </p:nvSpPr>
        <p:spPr>
          <a:xfrm>
            <a:off x="8347165" y="1756989"/>
            <a:ext cx="2312125" cy="1815882"/>
          </a:xfrm>
          <a:prstGeom prst="rect">
            <a:avLst/>
          </a:prstGeom>
          <a:noFill/>
        </p:spPr>
        <p:txBody>
          <a:bodyPr wrap="square" rtlCol="0">
            <a:spAutoFit/>
          </a:bodyPr>
          <a:lstStyle/>
          <a:p>
            <a:r>
              <a:rPr lang="en-US" sz="2800" dirty="0"/>
              <a:t>This table also located in the </a:t>
            </a:r>
            <a:r>
              <a:rPr lang="en-US" sz="2800" i="1" dirty="0"/>
              <a:t>How to Apply Instructions </a:t>
            </a:r>
          </a:p>
        </p:txBody>
      </p:sp>
      <p:sp>
        <p:nvSpPr>
          <p:cNvPr id="9" name="Left Arrow 8"/>
          <p:cNvSpPr/>
          <p:nvPr/>
        </p:nvSpPr>
        <p:spPr>
          <a:xfrm>
            <a:off x="8896636" y="412679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421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48</a:t>
            </a:fld>
            <a:endParaRPr lang="en-US"/>
          </a:p>
        </p:txBody>
      </p:sp>
      <p:sp>
        <p:nvSpPr>
          <p:cNvPr id="3" name="Title 2"/>
          <p:cNvSpPr>
            <a:spLocks noGrp="1"/>
          </p:cNvSpPr>
          <p:nvPr>
            <p:ph type="title"/>
          </p:nvPr>
        </p:nvSpPr>
        <p:spPr/>
        <p:txBody>
          <a:bodyPr>
            <a:normAutofit/>
          </a:bodyPr>
          <a:lstStyle/>
          <a:p>
            <a:r>
              <a:rPr lang="en-US" dirty="0"/>
              <a:t>A Change to the Suggested Modification Forms:  Highlights</a:t>
            </a:r>
          </a:p>
        </p:txBody>
      </p:sp>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4162" y="2899913"/>
            <a:ext cx="8066525" cy="3135168"/>
          </a:xfrm>
        </p:spPr>
      </p:pic>
      <p:sp>
        <p:nvSpPr>
          <p:cNvPr id="11" name="Rectangle 10"/>
          <p:cNvSpPr/>
          <p:nvPr/>
        </p:nvSpPr>
        <p:spPr>
          <a:xfrm>
            <a:off x="709749" y="1185429"/>
            <a:ext cx="6096000" cy="2031325"/>
          </a:xfrm>
          <a:prstGeom prst="rect">
            <a:avLst/>
          </a:prstGeom>
        </p:spPr>
        <p:txBody>
          <a:bodyPr>
            <a:spAutoFit/>
          </a:bodyPr>
          <a:lstStyle/>
          <a:p>
            <a:pPr algn="ctr"/>
            <a:r>
              <a:rPr lang="en-US" b="1" dirty="0">
                <a:solidFill>
                  <a:srgbClr val="010202"/>
                </a:solidFill>
                <a:latin typeface="Times New Roman" panose="02020603050405020304" pitchFamily="18" charset="0"/>
                <a:ea typeface="Arial" panose="020B0604020202020204" pitchFamily="34" charset="0"/>
              </a:rPr>
              <a:t>DISASTER RECOVERY NATIONAL DISLOCATED WORKER GRANT (DWG)</a:t>
            </a:r>
            <a:endParaRPr lang="en-US" sz="1400" dirty="0">
              <a:latin typeface="Arial" panose="020B0604020202020204" pitchFamily="34" charset="0"/>
              <a:ea typeface="Arial" panose="020B0604020202020204" pitchFamily="34" charset="0"/>
            </a:endParaRPr>
          </a:p>
          <a:p>
            <a:pPr algn="ctr"/>
            <a:r>
              <a:rPr lang="en-US" b="1" dirty="0">
                <a:solidFill>
                  <a:srgbClr val="010202"/>
                </a:solidFill>
                <a:latin typeface="Times New Roman" panose="02020603050405020304" pitchFamily="18" charset="0"/>
                <a:ea typeface="Arial" panose="020B0604020202020204" pitchFamily="34" charset="0"/>
              </a:rPr>
              <a:t>SUGGESTED ENROLLMENT AND EXPENDITURE WORKSHEET</a:t>
            </a:r>
            <a:endParaRPr lang="en-US" sz="1400" dirty="0">
              <a:latin typeface="Arial" panose="020B0604020202020204" pitchFamily="34" charset="0"/>
              <a:ea typeface="Arial" panose="020B0604020202020204" pitchFamily="34" charset="0"/>
            </a:endParaRPr>
          </a:p>
          <a:p>
            <a:pPr algn="ctr"/>
            <a:r>
              <a:rPr lang="en-US" b="1" dirty="0">
                <a:solidFill>
                  <a:srgbClr val="010202"/>
                </a:solidFill>
                <a:latin typeface="Times New Roman" panose="02020603050405020304" pitchFamily="18" charset="0"/>
                <a:ea typeface="Arial" panose="020B0604020202020204" pitchFamily="34" charset="0"/>
              </a:rPr>
              <a:t> </a:t>
            </a:r>
            <a:endParaRPr lang="en-US" sz="1400" dirty="0">
              <a:latin typeface="Arial" panose="020B0604020202020204" pitchFamily="34" charset="0"/>
              <a:ea typeface="Arial" panose="020B0604020202020204" pitchFamily="34" charset="0"/>
            </a:endParaRPr>
          </a:p>
          <a:p>
            <a:pPr algn="ctr"/>
            <a:r>
              <a:rPr lang="en-US" b="1" dirty="0">
                <a:solidFill>
                  <a:srgbClr val="010202"/>
                </a:solidFill>
                <a:latin typeface="Times New Roman" panose="02020603050405020304" pitchFamily="18" charset="0"/>
                <a:ea typeface="Arial" panose="020B0604020202020204" pitchFamily="34" charset="0"/>
              </a:rPr>
              <a:t> </a:t>
            </a:r>
            <a:endParaRPr lang="en-US" sz="1400" dirty="0">
              <a:latin typeface="Arial" panose="020B0604020202020204" pitchFamily="34" charset="0"/>
              <a:ea typeface="Arial" panose="020B0604020202020204" pitchFamily="34" charset="0"/>
            </a:endParaRPr>
          </a:p>
          <a:p>
            <a:pPr algn="ctr"/>
            <a:r>
              <a:rPr lang="en-US" b="1" dirty="0">
                <a:solidFill>
                  <a:srgbClr val="010202"/>
                </a:solidFill>
                <a:latin typeface="Times New Roman" panose="02020603050405020304" pitchFamily="18" charset="0"/>
                <a:ea typeface="Arial" panose="020B0604020202020204" pitchFamily="34" charset="0"/>
              </a:rPr>
              <a:t>Disaster-Relief Employment Component</a:t>
            </a:r>
            <a:endParaRPr lang="en-US"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20705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49</a:t>
            </a:fld>
            <a:endParaRPr lang="en-US"/>
          </a:p>
        </p:txBody>
      </p:sp>
      <p:sp>
        <p:nvSpPr>
          <p:cNvPr id="3" name="Title 2"/>
          <p:cNvSpPr>
            <a:spLocks noGrp="1"/>
          </p:cNvSpPr>
          <p:nvPr>
            <p:ph type="title"/>
          </p:nvPr>
        </p:nvSpPr>
        <p:spPr/>
        <p:txBody>
          <a:bodyPr>
            <a:normAutofit/>
          </a:bodyPr>
          <a:lstStyle/>
          <a:p>
            <a:r>
              <a:rPr lang="en-US" dirty="0"/>
              <a:t>A Change to the Suggested Modification Forms:  Highlights</a:t>
            </a:r>
          </a:p>
        </p:txBody>
      </p:sp>
      <p:graphicFrame>
        <p:nvGraphicFramePr>
          <p:cNvPr id="4" name="Table 3"/>
          <p:cNvGraphicFramePr>
            <a:graphicFrameLocks noGrp="1"/>
          </p:cNvGraphicFramePr>
          <p:nvPr>
            <p:extLst>
              <p:ext uri="{D42A27DB-BD31-4B8C-83A1-F6EECF244321}">
                <p14:modId xmlns:p14="http://schemas.microsoft.com/office/powerpoint/2010/main" val="3613639071"/>
              </p:ext>
            </p:extLst>
          </p:nvPr>
        </p:nvGraphicFramePr>
        <p:xfrm>
          <a:off x="1453651" y="1069418"/>
          <a:ext cx="9084945" cy="1463040"/>
        </p:xfrm>
        <a:graphic>
          <a:graphicData uri="http://schemas.openxmlformats.org/drawingml/2006/table">
            <a:tbl>
              <a:tblPr firstRow="1" firstCol="1" bandRow="1">
                <a:tableStyleId>{5C22544A-7EE6-4342-B048-85BDC9FD1C3A}</a:tableStyleId>
              </a:tblPr>
              <a:tblGrid>
                <a:gridCol w="5511165">
                  <a:extLst>
                    <a:ext uri="{9D8B030D-6E8A-4147-A177-3AD203B41FA5}">
                      <a16:colId xmlns:a16="http://schemas.microsoft.com/office/drawing/2014/main" val="2844715081"/>
                    </a:ext>
                  </a:extLst>
                </a:gridCol>
                <a:gridCol w="3573780">
                  <a:extLst>
                    <a:ext uri="{9D8B030D-6E8A-4147-A177-3AD203B41FA5}">
                      <a16:colId xmlns:a16="http://schemas.microsoft.com/office/drawing/2014/main" val="4099933467"/>
                    </a:ext>
                  </a:extLst>
                </a:gridCol>
              </a:tblGrid>
              <a:tr h="274320">
                <a:tc gridSpan="2">
                  <a:txBody>
                    <a:bodyPr/>
                    <a:lstStyle/>
                    <a:p>
                      <a:pPr marL="0" marR="0" algn="ctr">
                        <a:spcBef>
                          <a:spcPts val="0"/>
                        </a:spcBef>
                        <a:spcAft>
                          <a:spcPts val="0"/>
                        </a:spcAft>
                      </a:pPr>
                      <a:r>
                        <a:rPr lang="en-US" sz="1200">
                          <a:effectLst/>
                        </a:rPr>
                        <a:t>GENERAL INFORMATION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207810678"/>
                  </a:ext>
                </a:extLst>
              </a:tr>
              <a:tr h="274320">
                <a:tc gridSpan="2">
                  <a:txBody>
                    <a:bodyPr/>
                    <a:lstStyle/>
                    <a:p>
                      <a:pPr marL="0" marR="0">
                        <a:spcBef>
                          <a:spcPts val="0"/>
                        </a:spcBef>
                        <a:spcAft>
                          <a:spcPts val="0"/>
                        </a:spcAft>
                      </a:pPr>
                      <a:r>
                        <a:rPr lang="en-US" sz="1200">
                          <a:effectLst/>
                        </a:rPr>
                        <a:t>Project Operator Name:</a:t>
                      </a:r>
                      <a:endParaRPr lang="en-US" sz="1100">
                        <a:effectLst/>
                      </a:endParaRPr>
                    </a:p>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744033423"/>
                  </a:ext>
                </a:extLst>
              </a:tr>
              <a:tr h="274320">
                <a:tc>
                  <a:txBody>
                    <a:bodyPr/>
                    <a:lstStyle/>
                    <a:p>
                      <a:pPr marL="0" marR="0">
                        <a:spcBef>
                          <a:spcPts val="0"/>
                        </a:spcBef>
                        <a:spcAft>
                          <a:spcPts val="0"/>
                        </a:spcAft>
                      </a:pPr>
                      <a:r>
                        <a:rPr lang="en-US" sz="1200">
                          <a:effectLst/>
                        </a:rPr>
                        <a:t>Address: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8089057"/>
                  </a:ext>
                </a:extLst>
              </a:tr>
              <a:tr h="274320">
                <a:tc gridSpan="2">
                  <a:txBody>
                    <a:bodyPr/>
                    <a:lstStyle/>
                    <a:p>
                      <a:pPr marL="0" marR="0">
                        <a:spcBef>
                          <a:spcPts val="0"/>
                        </a:spcBef>
                        <a:spcAft>
                          <a:spcPts val="0"/>
                        </a:spcAft>
                      </a:pPr>
                      <a:r>
                        <a:rPr lang="en-US" sz="1200">
                          <a:effectLst/>
                        </a:rPr>
                        <a:t>Project Counties Covered by Project Operator: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2806633048"/>
                  </a:ext>
                </a:extLst>
              </a:tr>
              <a:tr h="274320">
                <a:tc>
                  <a:txBody>
                    <a:bodyPr/>
                    <a:lstStyle/>
                    <a:p>
                      <a:pPr marL="0" marR="0">
                        <a:spcBef>
                          <a:spcPts val="0"/>
                        </a:spcBef>
                        <a:spcAft>
                          <a:spcPts val="0"/>
                        </a:spcAft>
                      </a:pPr>
                      <a:r>
                        <a:rPr lang="en-US" sz="1200">
                          <a:effectLst/>
                        </a:rPr>
                        <a:t>Total Number of Participants to be Enrolled in Disaster-Relief: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dirty="0">
                          <a:effectLst/>
                        </a:rPr>
                        <a:t>Project Operator Funding Level: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1814741"/>
                  </a:ext>
                </a:extLst>
              </a:tr>
            </a:tbl>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317794928"/>
              </p:ext>
            </p:extLst>
          </p:nvPr>
        </p:nvGraphicFramePr>
        <p:xfrm>
          <a:off x="1386340" y="2769284"/>
          <a:ext cx="9219565" cy="3012440"/>
        </p:xfrm>
        <a:graphic>
          <a:graphicData uri="http://schemas.openxmlformats.org/drawingml/2006/table">
            <a:tbl>
              <a:tblPr firstRow="1" firstCol="1" lastRow="1" lastCol="1" bandRow="1" bandCol="1">
                <a:tableStyleId>{5C22544A-7EE6-4342-B048-85BDC9FD1C3A}</a:tableStyleId>
              </a:tblPr>
              <a:tblGrid>
                <a:gridCol w="1641475">
                  <a:extLst>
                    <a:ext uri="{9D8B030D-6E8A-4147-A177-3AD203B41FA5}">
                      <a16:colId xmlns:a16="http://schemas.microsoft.com/office/drawing/2014/main" val="1728675823"/>
                    </a:ext>
                  </a:extLst>
                </a:gridCol>
                <a:gridCol w="984885">
                  <a:extLst>
                    <a:ext uri="{9D8B030D-6E8A-4147-A177-3AD203B41FA5}">
                      <a16:colId xmlns:a16="http://schemas.microsoft.com/office/drawing/2014/main" val="2205967961"/>
                    </a:ext>
                  </a:extLst>
                </a:gridCol>
                <a:gridCol w="3821430">
                  <a:extLst>
                    <a:ext uri="{9D8B030D-6E8A-4147-A177-3AD203B41FA5}">
                      <a16:colId xmlns:a16="http://schemas.microsoft.com/office/drawing/2014/main" val="2776008202"/>
                    </a:ext>
                  </a:extLst>
                </a:gridCol>
                <a:gridCol w="1478280">
                  <a:extLst>
                    <a:ext uri="{9D8B030D-6E8A-4147-A177-3AD203B41FA5}">
                      <a16:colId xmlns:a16="http://schemas.microsoft.com/office/drawing/2014/main" val="2602242452"/>
                    </a:ext>
                  </a:extLst>
                </a:gridCol>
                <a:gridCol w="1293495">
                  <a:extLst>
                    <a:ext uri="{9D8B030D-6E8A-4147-A177-3AD203B41FA5}">
                      <a16:colId xmlns:a16="http://schemas.microsoft.com/office/drawing/2014/main" val="1526427514"/>
                    </a:ext>
                  </a:extLst>
                </a:gridCol>
              </a:tblGrid>
              <a:tr h="328930">
                <a:tc>
                  <a:txBody>
                    <a:bodyPr/>
                    <a:lstStyle/>
                    <a:p>
                      <a:pPr marL="310515" marR="522605" indent="-17145" algn="ctr">
                        <a:spcBef>
                          <a:spcPts val="0"/>
                        </a:spcBef>
                        <a:spcAft>
                          <a:spcPts val="0"/>
                        </a:spcAft>
                      </a:pPr>
                      <a:r>
                        <a:rPr lang="en-US" sz="1200">
                          <a:effectLst/>
                        </a:rPr>
                        <a:t>Worksite Location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39700" marR="0">
                        <a:spcBef>
                          <a:spcPts val="20"/>
                        </a:spcBef>
                        <a:spcAft>
                          <a:spcPts val="0"/>
                        </a:spcAft>
                      </a:pPr>
                      <a:r>
                        <a:rPr lang="en-US" sz="1200">
                          <a:effectLst/>
                        </a:rPr>
                        <a:t> </a:t>
                      </a:r>
                      <a:endParaRPr lang="en-US" sz="1100">
                        <a:effectLst/>
                      </a:endParaRPr>
                    </a:p>
                    <a:p>
                      <a:pPr marL="139700" marR="0">
                        <a:spcBef>
                          <a:spcPts val="20"/>
                        </a:spcBef>
                        <a:spcAft>
                          <a:spcPts val="0"/>
                        </a:spcAft>
                      </a:pPr>
                      <a:r>
                        <a:rPr lang="en-US" sz="1200">
                          <a:effectLst/>
                        </a:rPr>
                        <a:t>County</a:t>
                      </a:r>
                      <a:endParaRPr lang="en-US" sz="1100">
                        <a:effectLst/>
                      </a:endParaRPr>
                    </a:p>
                    <a:p>
                      <a:pPr marL="0" marR="0" algn="ctr">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057275" marR="306705" indent="-794385" algn="ctr">
                        <a:spcBef>
                          <a:spcPts val="0"/>
                        </a:spcBef>
                        <a:spcAft>
                          <a:spcPts val="0"/>
                        </a:spcAft>
                      </a:pPr>
                      <a:r>
                        <a:rPr lang="en-US" sz="1200">
                          <a:effectLst/>
                        </a:rPr>
                        <a:t>Description of the Primary Work to be Performed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32715" marR="123825" algn="ctr">
                        <a:spcBef>
                          <a:spcPts val="5"/>
                        </a:spcBef>
                        <a:spcAft>
                          <a:spcPts val="0"/>
                        </a:spcAft>
                      </a:pPr>
                      <a:r>
                        <a:rPr lang="en-US" sz="1200">
                          <a:effectLst/>
                        </a:rPr>
                        <a:t>Number of Participants at this Worksite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54610" marR="54610" algn="ctr">
                        <a:spcBef>
                          <a:spcPts val="5"/>
                        </a:spcBef>
                        <a:spcAft>
                          <a:spcPts val="0"/>
                        </a:spcAft>
                      </a:pPr>
                      <a:r>
                        <a:rPr lang="en-US" sz="1200">
                          <a:effectLst/>
                        </a:rPr>
                        <a:t>Enter Percentage of Work Complete (or Enter NEW)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13996401"/>
                  </a:ext>
                </a:extLst>
              </a:tr>
              <a:tr h="24638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5550016"/>
                  </a:ext>
                </a:extLst>
              </a:tr>
              <a:tr h="24638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29718193"/>
                  </a:ext>
                </a:extLst>
              </a:tr>
              <a:tr h="24638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8837744"/>
                  </a:ext>
                </a:extLst>
              </a:tr>
              <a:tr h="24638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53540302"/>
                  </a:ext>
                </a:extLst>
              </a:tr>
              <a:tr h="24638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29499110"/>
                  </a:ext>
                </a:extLst>
              </a:tr>
              <a:tr h="24638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43059071"/>
                  </a:ext>
                </a:extLst>
              </a:tr>
              <a:tr h="24638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14842281"/>
                  </a:ext>
                </a:extLst>
              </a:tr>
              <a:tr h="24638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12905569"/>
                  </a:ext>
                </a:extLst>
              </a:tr>
              <a:tr h="24638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7983474"/>
                  </a:ext>
                </a:extLst>
              </a:tr>
              <a:tr h="246380">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74585206"/>
                  </a:ext>
                </a:extLst>
              </a:tr>
            </a:tbl>
          </a:graphicData>
        </a:graphic>
      </p:graphicFrame>
    </p:spTree>
    <p:extLst>
      <p:ext uri="{BB962C8B-B14F-4D97-AF65-F5344CB8AC3E}">
        <p14:creationId xmlns:p14="http://schemas.microsoft.com/office/powerpoint/2010/main" val="218677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a:t>
            </a:fld>
            <a:endParaRPr lang="en-US"/>
          </a:p>
        </p:txBody>
      </p:sp>
      <p:sp>
        <p:nvSpPr>
          <p:cNvPr id="7" name="Title 6"/>
          <p:cNvSpPr>
            <a:spLocks noGrp="1"/>
          </p:cNvSpPr>
          <p:nvPr>
            <p:ph type="title"/>
          </p:nvPr>
        </p:nvSpPr>
        <p:spPr/>
        <p:txBody>
          <a:bodyPr/>
          <a:lstStyle/>
          <a:p>
            <a:r>
              <a:rPr lang="en-US" dirty="0"/>
              <a:t>Welcome Message</a:t>
            </a:r>
          </a:p>
        </p:txBody>
      </p:sp>
      <p:sp>
        <p:nvSpPr>
          <p:cNvPr id="8" name="Content Placeholder 7"/>
          <p:cNvSpPr>
            <a:spLocks noGrp="1"/>
          </p:cNvSpPr>
          <p:nvPr>
            <p:ph idx="1"/>
          </p:nvPr>
        </p:nvSpPr>
        <p:spPr/>
        <p:txBody>
          <a:bodyPr/>
          <a:lstStyle/>
          <a:p>
            <a:r>
              <a:rPr lang="en-US" dirty="0"/>
              <a:t>Robert Kight</a:t>
            </a:r>
          </a:p>
          <a:p>
            <a:r>
              <a:rPr lang="en-US" dirty="0"/>
              <a:t>Chief, Division of Adult Services and Governance</a:t>
            </a:r>
          </a:p>
          <a:p>
            <a:r>
              <a:rPr lang="en-US" dirty="0"/>
              <a:t>Office of Workforce Investment/ETA</a:t>
            </a:r>
          </a:p>
        </p:txBody>
      </p:sp>
    </p:spTree>
    <p:extLst>
      <p:ext uri="{BB962C8B-B14F-4D97-AF65-F5344CB8AC3E}">
        <p14:creationId xmlns:p14="http://schemas.microsoft.com/office/powerpoint/2010/main" val="573986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50</a:t>
            </a:fld>
            <a:endParaRPr lang="en-US"/>
          </a:p>
        </p:txBody>
      </p:sp>
      <p:sp>
        <p:nvSpPr>
          <p:cNvPr id="3" name="Title 2"/>
          <p:cNvSpPr>
            <a:spLocks noGrp="1"/>
          </p:cNvSpPr>
          <p:nvPr>
            <p:ph type="title"/>
          </p:nvPr>
        </p:nvSpPr>
        <p:spPr/>
        <p:txBody>
          <a:bodyPr>
            <a:normAutofit/>
          </a:bodyPr>
          <a:lstStyle/>
          <a:p>
            <a:r>
              <a:rPr lang="en-US" dirty="0"/>
              <a:t>A Change to the Suggested Modification Forms:  Highlights</a:t>
            </a:r>
          </a:p>
        </p:txBody>
      </p:sp>
      <p:sp>
        <p:nvSpPr>
          <p:cNvPr id="4" name="Content Placeholder 3"/>
          <p:cNvSpPr>
            <a:spLocks noGrp="1"/>
          </p:cNvSpPr>
          <p:nvPr>
            <p:ph idx="1"/>
          </p:nvPr>
        </p:nvSpPr>
        <p:spPr>
          <a:xfrm>
            <a:off x="805866" y="1818483"/>
            <a:ext cx="11081334" cy="5039517"/>
          </a:xfrm>
        </p:spPr>
        <p:txBody>
          <a:bodyPr/>
          <a:lstStyle/>
          <a:p>
            <a:pPr marL="0" indent="0" algn="ctr">
              <a:buNone/>
            </a:pPr>
            <a:r>
              <a:rPr lang="en-US" sz="3600" b="1" dirty="0">
                <a:solidFill>
                  <a:schemeClr val="accent5">
                    <a:lumMod val="75000"/>
                  </a:schemeClr>
                </a:solidFill>
              </a:rPr>
              <a:t>Modification Summary Form</a:t>
            </a:r>
          </a:p>
          <a:p>
            <a:r>
              <a:rPr lang="en-US" sz="2800" dirty="0"/>
              <a:t>One form for submitting the bulk of mod information </a:t>
            </a:r>
          </a:p>
          <a:p>
            <a:r>
              <a:rPr lang="en-US" sz="2800" dirty="0"/>
              <a:t> Check the types of modification requests for the particular submission</a:t>
            </a:r>
          </a:p>
          <a:p>
            <a:r>
              <a:rPr lang="en-US" sz="2800" dirty="0"/>
              <a:t>Enrollment and Expenditure Summary</a:t>
            </a:r>
          </a:p>
          <a:p>
            <a:r>
              <a:rPr lang="en-US" sz="2800" dirty="0"/>
              <a:t>Narrative section to provide the required details of each request</a:t>
            </a:r>
          </a:p>
          <a:p>
            <a:pPr marL="0" indent="0">
              <a:buNone/>
            </a:pPr>
            <a:endParaRPr lang="en-US" sz="2800" dirty="0"/>
          </a:p>
        </p:txBody>
      </p:sp>
    </p:spTree>
    <p:extLst>
      <p:ext uri="{BB962C8B-B14F-4D97-AF65-F5344CB8AC3E}">
        <p14:creationId xmlns:p14="http://schemas.microsoft.com/office/powerpoint/2010/main" val="317042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51</a:t>
            </a:fld>
            <a:endParaRPr lang="en-US"/>
          </a:p>
        </p:txBody>
      </p:sp>
      <p:sp>
        <p:nvSpPr>
          <p:cNvPr id="3" name="Title 2"/>
          <p:cNvSpPr>
            <a:spLocks noGrp="1"/>
          </p:cNvSpPr>
          <p:nvPr>
            <p:ph type="title"/>
          </p:nvPr>
        </p:nvSpPr>
        <p:spPr/>
        <p:txBody>
          <a:bodyPr>
            <a:normAutofit/>
          </a:bodyPr>
          <a:lstStyle/>
          <a:p>
            <a:r>
              <a:rPr lang="en-US" dirty="0">
                <a:solidFill>
                  <a:srgbClr val="2C5261"/>
                </a:solidFill>
              </a:rPr>
              <a:t>DWG Application Procedures:  Timeframes</a:t>
            </a:r>
            <a:endParaRPr lang="en-US" dirty="0"/>
          </a:p>
        </p:txBody>
      </p:sp>
      <p:sp>
        <p:nvSpPr>
          <p:cNvPr id="4" name="Content Placeholder 3"/>
          <p:cNvSpPr>
            <a:spLocks noGrp="1"/>
          </p:cNvSpPr>
          <p:nvPr>
            <p:ph idx="1"/>
          </p:nvPr>
        </p:nvSpPr>
        <p:spPr>
          <a:xfrm>
            <a:off x="4380287" y="2143408"/>
            <a:ext cx="7964113" cy="2902125"/>
          </a:xfrm>
        </p:spPr>
        <p:txBody>
          <a:bodyPr>
            <a:normAutofit/>
          </a:bodyPr>
          <a:lstStyle/>
          <a:p>
            <a:pPr marL="0" lvl="0" indent="0" algn="ctr">
              <a:buClr>
                <a:srgbClr val="7A232F"/>
              </a:buClr>
              <a:buNone/>
            </a:pPr>
            <a:r>
              <a:rPr lang="en-US" sz="3200" b="1" dirty="0">
                <a:solidFill>
                  <a:srgbClr val="9E1C30">
                    <a:lumMod val="75000"/>
                  </a:srgbClr>
                </a:solidFill>
              </a:rPr>
              <a:t>DWG Funding Requests</a:t>
            </a:r>
          </a:p>
          <a:p>
            <a:pPr marL="0" indent="0" algn="ctr">
              <a:buNone/>
            </a:pPr>
            <a:r>
              <a:rPr lang="en-US" dirty="0"/>
              <a:t>45 Days for Application Approval </a:t>
            </a:r>
          </a:p>
          <a:p>
            <a:pPr marL="0" indent="0" algn="ctr">
              <a:buNone/>
            </a:pPr>
            <a:r>
              <a:rPr lang="en-US" dirty="0"/>
              <a:t>10 days for Grant Execution</a:t>
            </a:r>
          </a:p>
          <a:p>
            <a:pPr marL="0" indent="0" algn="ctr">
              <a:buNone/>
            </a:pPr>
            <a:endParaRPr lang="en-US" dirty="0"/>
          </a:p>
          <a:p>
            <a:pPr lvl="1"/>
            <a:endParaRPr lang="en-US" dirty="0"/>
          </a:p>
          <a:p>
            <a:endParaRPr lang="en-US" dirty="0"/>
          </a:p>
          <a:p>
            <a:pPr marL="0" indent="0">
              <a:buNone/>
            </a:pPr>
            <a:endParaRPr lang="en-US" dirty="0"/>
          </a:p>
        </p:txBody>
      </p:sp>
      <p:pic>
        <p:nvPicPr>
          <p:cNvPr id="16" name="Picture 15" descr="Too Busy? Rushing to Judgement - By Their Strange Fru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20" y="1736510"/>
            <a:ext cx="4549906" cy="3309023"/>
          </a:xfrm>
          <a:prstGeom prst="rect">
            <a:avLst/>
          </a:prstGeom>
        </p:spPr>
      </p:pic>
    </p:spTree>
    <p:extLst>
      <p:ext uri="{BB962C8B-B14F-4D97-AF65-F5344CB8AC3E}">
        <p14:creationId xmlns:p14="http://schemas.microsoft.com/office/powerpoint/2010/main" val="3808275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52</a:t>
            </a:fld>
            <a:endParaRPr lang="en-US"/>
          </a:p>
        </p:txBody>
      </p:sp>
      <p:sp>
        <p:nvSpPr>
          <p:cNvPr id="3" name="Title 2"/>
          <p:cNvSpPr>
            <a:spLocks noGrp="1"/>
          </p:cNvSpPr>
          <p:nvPr>
            <p:ph type="title"/>
          </p:nvPr>
        </p:nvSpPr>
        <p:spPr/>
        <p:txBody>
          <a:bodyPr/>
          <a:lstStyle/>
          <a:p>
            <a:r>
              <a:rPr lang="en-US" dirty="0"/>
              <a:t>Don’t hesitate to provide feedback…</a:t>
            </a:r>
          </a:p>
        </p:txBody>
      </p:sp>
      <p:pic>
        <p:nvPicPr>
          <p:cNvPr id="5" name="Content Placeholder 4" descr="Peer Edit Picture | license for copying available ..."/>
          <p:cNvPicPr>
            <a:picLocks noGrp="1" noChangeAspect="1"/>
          </p:cNvPicPr>
          <p:nvPr>
            <p:ph idx="1"/>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300688" y="1829522"/>
            <a:ext cx="5176474" cy="3068342"/>
          </a:xfrm>
        </p:spPr>
      </p:pic>
      <p:sp>
        <p:nvSpPr>
          <p:cNvPr id="6" name="TextBox 5"/>
          <p:cNvSpPr txBox="1"/>
          <p:nvPr/>
        </p:nvSpPr>
        <p:spPr>
          <a:xfrm>
            <a:off x="6962503" y="1470867"/>
            <a:ext cx="4323806" cy="3785652"/>
          </a:xfrm>
          <a:prstGeom prst="rect">
            <a:avLst/>
          </a:prstGeom>
          <a:noFill/>
        </p:spPr>
        <p:txBody>
          <a:bodyPr wrap="square" rtlCol="0">
            <a:spAutoFit/>
          </a:bodyPr>
          <a:lstStyle/>
          <a:p>
            <a:pPr algn="ctr"/>
            <a:r>
              <a:rPr lang="en-US" sz="2400" b="1" dirty="0">
                <a:solidFill>
                  <a:schemeClr val="accent5">
                    <a:lumMod val="75000"/>
                  </a:schemeClr>
                </a:solidFill>
              </a:rPr>
              <a:t>Share your thoughts with us: </a:t>
            </a:r>
          </a:p>
          <a:p>
            <a:pPr algn="ctr"/>
            <a:endParaRPr lang="en-US" sz="2400" b="1" dirty="0">
              <a:solidFill>
                <a:schemeClr val="accent5">
                  <a:lumMod val="75000"/>
                </a:schemeClr>
              </a:solidFill>
            </a:endParaRPr>
          </a:p>
          <a:p>
            <a:pPr algn="ctr"/>
            <a:r>
              <a:rPr lang="en-US" sz="2400" b="1" dirty="0">
                <a:solidFill>
                  <a:schemeClr val="accent5">
                    <a:lumMod val="75000"/>
                  </a:schemeClr>
                </a:solidFill>
              </a:rPr>
              <a:t>Email comments/suggestions on suggested forms and procedures to:  </a:t>
            </a:r>
            <a:r>
              <a:rPr lang="en-US" sz="2400" b="1" dirty="0">
                <a:solidFill>
                  <a:schemeClr val="accent5">
                    <a:lumMod val="75000"/>
                  </a:schemeClr>
                </a:solidFill>
                <a:hlinkClick r:id="rId3"/>
              </a:rPr>
              <a:t>dol-eta-dwg@dol.gov</a:t>
            </a:r>
            <a:endParaRPr lang="en-US" sz="2400" b="1" dirty="0">
              <a:solidFill>
                <a:schemeClr val="accent5">
                  <a:lumMod val="75000"/>
                </a:schemeClr>
              </a:solidFill>
            </a:endParaRPr>
          </a:p>
          <a:p>
            <a:pPr algn="ctr"/>
            <a:r>
              <a:rPr lang="en-US" sz="2400" b="1" dirty="0">
                <a:solidFill>
                  <a:schemeClr val="accent5">
                    <a:lumMod val="75000"/>
                  </a:schemeClr>
                </a:solidFill>
              </a:rPr>
              <a:t>-or-</a:t>
            </a:r>
          </a:p>
          <a:p>
            <a:pPr algn="ctr"/>
            <a:r>
              <a:rPr lang="en-US" sz="2400" b="1" dirty="0">
                <a:solidFill>
                  <a:schemeClr val="accent5">
                    <a:lumMod val="75000"/>
                  </a:schemeClr>
                </a:solidFill>
              </a:rPr>
              <a:t>share feedback during one of our conference calls</a:t>
            </a:r>
          </a:p>
          <a:p>
            <a:pPr algn="ctr"/>
            <a:r>
              <a:rPr lang="en-US" sz="2400" b="1" dirty="0">
                <a:solidFill>
                  <a:schemeClr val="accent5">
                    <a:lumMod val="75000"/>
                  </a:schemeClr>
                </a:solidFill>
              </a:rPr>
              <a:t>-or-</a:t>
            </a:r>
          </a:p>
          <a:p>
            <a:pPr algn="ctr"/>
            <a:r>
              <a:rPr lang="en-US" sz="2400" b="1" dirty="0">
                <a:solidFill>
                  <a:schemeClr val="accent5">
                    <a:lumMod val="75000"/>
                  </a:schemeClr>
                </a:solidFill>
              </a:rPr>
              <a:t>share with your FPO </a:t>
            </a:r>
          </a:p>
        </p:txBody>
      </p:sp>
    </p:spTree>
    <p:extLst>
      <p:ext uri="{BB962C8B-B14F-4D97-AF65-F5344CB8AC3E}">
        <p14:creationId xmlns:p14="http://schemas.microsoft.com/office/powerpoint/2010/main" val="61061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53</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Please enter any questions you have in the chat box.</a:t>
            </a:r>
          </a:p>
          <a:p>
            <a:pPr lvl="1"/>
            <a:r>
              <a:rPr lang="en-US" dirty="0"/>
              <a:t>(As a reminder we may not be able to answer COVID-19 specific questions at this time but please still submit.)</a:t>
            </a:r>
          </a:p>
        </p:txBody>
      </p:sp>
    </p:spTree>
    <p:extLst>
      <p:ext uri="{BB962C8B-B14F-4D97-AF65-F5344CB8AC3E}">
        <p14:creationId xmlns:p14="http://schemas.microsoft.com/office/powerpoint/2010/main" val="983620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54</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a:t>For any questions you may have following this webinar, please reach out to the Federal Project Officer for your state and we will get answers back to you as quickly as possible. </a:t>
            </a:r>
          </a:p>
          <a:p>
            <a:endParaRPr lang="en-US" dirty="0"/>
          </a:p>
          <a:p>
            <a:r>
              <a:rPr lang="en-US" dirty="0"/>
              <a:t>Thank you! </a:t>
            </a:r>
          </a:p>
          <a:p>
            <a:pPr lvl="4"/>
            <a:endParaRPr lang="en-US" dirty="0"/>
          </a:p>
        </p:txBody>
      </p:sp>
    </p:spTree>
    <p:extLst>
      <p:ext uri="{BB962C8B-B14F-4D97-AF65-F5344CB8AC3E}">
        <p14:creationId xmlns:p14="http://schemas.microsoft.com/office/powerpoint/2010/main" val="1097583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2"/>
              </a:rPr>
              <a:t>Support@workforceGPS.org</a:t>
            </a:r>
            <a:endParaRPr lang="en-US" dirty="0"/>
          </a:p>
        </p:txBody>
      </p:sp>
    </p:spTree>
    <p:extLst>
      <p:ext uri="{BB962C8B-B14F-4D97-AF65-F5344CB8AC3E}">
        <p14:creationId xmlns:p14="http://schemas.microsoft.com/office/powerpoint/2010/main" val="84498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National Dislocated Worker Grants</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p:txBody>
          <a:bodyPr/>
          <a:lstStyle/>
          <a:p>
            <a:r>
              <a:rPr lang="en-US" dirty="0"/>
              <a:t>Program Purpose </a:t>
            </a:r>
          </a:p>
        </p:txBody>
      </p:sp>
    </p:spTree>
    <p:extLst>
      <p:ext uri="{BB962C8B-B14F-4D97-AF65-F5344CB8AC3E}">
        <p14:creationId xmlns:p14="http://schemas.microsoft.com/office/powerpoint/2010/main" val="3069868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7</a:t>
            </a:fld>
            <a:endParaRPr lang="en-US" dirty="0"/>
          </a:p>
        </p:txBody>
      </p:sp>
      <p:sp>
        <p:nvSpPr>
          <p:cNvPr id="5" name="Title 4"/>
          <p:cNvSpPr>
            <a:spLocks noGrp="1"/>
          </p:cNvSpPr>
          <p:nvPr>
            <p:ph type="title"/>
          </p:nvPr>
        </p:nvSpPr>
        <p:spPr/>
        <p:txBody>
          <a:bodyPr/>
          <a:lstStyle/>
          <a:p>
            <a:r>
              <a:rPr lang="en-US" dirty="0"/>
              <a:t>DWG Program Overview</a:t>
            </a:r>
          </a:p>
        </p:txBody>
      </p:sp>
      <p:sp>
        <p:nvSpPr>
          <p:cNvPr id="6" name="Content Placeholder 5"/>
          <p:cNvSpPr>
            <a:spLocks noGrp="1"/>
          </p:cNvSpPr>
          <p:nvPr>
            <p:ph idx="1"/>
          </p:nvPr>
        </p:nvSpPr>
        <p:spPr/>
        <p:txBody>
          <a:bodyPr>
            <a:normAutofit/>
          </a:bodyPr>
          <a:lstStyle/>
          <a:p>
            <a:r>
              <a:rPr lang="en-US" dirty="0"/>
              <a:t>DWGs are supplemental resources that provide flexibility responding and recovering from qualifying events (disasters and layoff events)</a:t>
            </a:r>
          </a:p>
          <a:p>
            <a:r>
              <a:rPr lang="en-US" dirty="0"/>
              <a:t>ETA expects these grants will be aligned with existing state/local priorities, resources, and programs</a:t>
            </a:r>
          </a:p>
          <a:p>
            <a:r>
              <a:rPr lang="en-US" dirty="0"/>
              <a:t>DWGs should not be seen as stand-alone programs</a:t>
            </a:r>
          </a:p>
          <a:p>
            <a:r>
              <a:rPr lang="en-US" dirty="0"/>
              <a:t>Design and carry out projects in coordination with existing efforts through Rapid Response/layoff aversion, formula-funded activities, business engagement efforts, and more</a:t>
            </a:r>
          </a:p>
          <a:p>
            <a:r>
              <a:rPr lang="en-US" dirty="0"/>
              <a:t>Expectation that projects demonstrate intent to maximize positive outcomes for participants</a:t>
            </a:r>
          </a:p>
        </p:txBody>
      </p:sp>
    </p:spTree>
    <p:extLst>
      <p:ext uri="{BB962C8B-B14F-4D97-AF65-F5344CB8AC3E}">
        <p14:creationId xmlns:p14="http://schemas.microsoft.com/office/powerpoint/2010/main" val="187352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8</a:t>
            </a:fld>
            <a:endParaRPr lang="en-US" dirty="0"/>
          </a:p>
        </p:txBody>
      </p:sp>
      <p:sp>
        <p:nvSpPr>
          <p:cNvPr id="3" name="Title 2"/>
          <p:cNvSpPr>
            <a:spLocks noGrp="1"/>
          </p:cNvSpPr>
          <p:nvPr>
            <p:ph type="title"/>
          </p:nvPr>
        </p:nvSpPr>
        <p:spPr>
          <a:xfrm>
            <a:off x="800101" y="1405870"/>
            <a:ext cx="7265376" cy="2357891"/>
          </a:xfrm>
        </p:spPr>
        <p:txBody>
          <a:bodyPr/>
          <a:lstStyle/>
          <a:p>
            <a:r>
              <a:rPr lang="en-US" dirty="0"/>
              <a:t>DWG Performance Resources </a:t>
            </a:r>
          </a:p>
        </p:txBody>
      </p:sp>
    </p:spTree>
    <p:extLst>
      <p:ext uri="{BB962C8B-B14F-4D97-AF65-F5344CB8AC3E}">
        <p14:creationId xmlns:p14="http://schemas.microsoft.com/office/powerpoint/2010/main" val="229787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9</a:t>
            </a:fld>
            <a:endParaRPr lang="en-US" dirty="0"/>
          </a:p>
        </p:txBody>
      </p:sp>
      <p:sp>
        <p:nvSpPr>
          <p:cNvPr id="5" name="Title 4"/>
          <p:cNvSpPr>
            <a:spLocks noGrp="1"/>
          </p:cNvSpPr>
          <p:nvPr>
            <p:ph type="title"/>
          </p:nvPr>
        </p:nvSpPr>
        <p:spPr/>
        <p:txBody>
          <a:bodyPr/>
          <a:lstStyle/>
          <a:p>
            <a:r>
              <a:rPr lang="en-US" dirty="0"/>
              <a:t>Training and Employment Guidance Letter 14-18</a:t>
            </a:r>
          </a:p>
        </p:txBody>
      </p:sp>
      <p:sp>
        <p:nvSpPr>
          <p:cNvPr id="6" name="Content Placeholder 5"/>
          <p:cNvSpPr>
            <a:spLocks noGrp="1"/>
          </p:cNvSpPr>
          <p:nvPr>
            <p:ph idx="1"/>
          </p:nvPr>
        </p:nvSpPr>
        <p:spPr/>
        <p:txBody>
          <a:bodyPr>
            <a:normAutofit/>
          </a:bodyPr>
          <a:lstStyle/>
          <a:p>
            <a:r>
              <a:rPr lang="en-US" sz="2600" dirty="0"/>
              <a:t>Describes performance accountability requirements for the DWG program </a:t>
            </a:r>
            <a:endParaRPr lang="en-US" dirty="0"/>
          </a:p>
          <a:p>
            <a:pPr lvl="1"/>
            <a:r>
              <a:rPr lang="en-US" dirty="0"/>
              <a:t>Main body of TEGL 14-18 also applies to DWG</a:t>
            </a:r>
          </a:p>
          <a:p>
            <a:pPr lvl="1"/>
            <a:r>
              <a:rPr lang="en-US" dirty="0"/>
              <a:t>Attachments for each individual program (11 total) </a:t>
            </a:r>
          </a:p>
          <a:p>
            <a:pPr marL="457200" lvl="1" indent="0">
              <a:buNone/>
            </a:pPr>
            <a:endParaRPr lang="en-US" dirty="0"/>
          </a:p>
          <a:p>
            <a:r>
              <a:rPr lang="en-US" dirty="0"/>
              <a:t>Attachment 6 dedicated to DWG performance</a:t>
            </a:r>
          </a:p>
          <a:p>
            <a:endParaRPr lang="en-US" dirty="0"/>
          </a:p>
        </p:txBody>
      </p:sp>
      <p:sp>
        <p:nvSpPr>
          <p:cNvPr id="7" name="Rectangle 6"/>
          <p:cNvSpPr/>
          <p:nvPr/>
        </p:nvSpPr>
        <p:spPr>
          <a:xfrm>
            <a:off x="4554805" y="4710290"/>
            <a:ext cx="1791728" cy="1771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8" name="Graphic 8" descr="Book">
            <a:extLst>
              <a:ext uri="{FF2B5EF4-FFF2-40B4-BE49-F238E27FC236}">
                <a16:creationId xmlns:a16="http://schemas.microsoft.com/office/drawing/2014/main" id="{E26792AF-5D39-4A12-8EDD-CC09A60BDA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2669" y="5545817"/>
            <a:ext cx="936000" cy="936000"/>
          </a:xfrm>
          <a:prstGeom prst="rect">
            <a:avLst/>
          </a:prstGeom>
        </p:spPr>
      </p:pic>
    </p:spTree>
    <p:extLst>
      <p:ext uri="{BB962C8B-B14F-4D97-AF65-F5344CB8AC3E}">
        <p14:creationId xmlns:p14="http://schemas.microsoft.com/office/powerpoint/2010/main" val="1709894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476&quot;&gt;&lt;object type=&quot;3&quot; unique_id=&quot;10477&quot;&gt;&lt;property id=&quot;20148&quot; value=&quot;5&quot;/&gt;&lt;property id=&quot;20300&quot; value=&quot;Slide 1 - &amp;quot;National Dislocated Worker Grants&amp;quot;&quot;/&gt;&lt;property id=&quot;20307&quot; value=&quot;256&quot;/&gt;&lt;/object&gt;&lt;object type=&quot;3&quot; unique_id=&quot;10478&quot;&gt;&lt;property id=&quot;20148&quot; value=&quot;5&quot;/&gt;&lt;property id=&quot;20300&quot; value=&quot;Slide 2 - &amp;quot;Today’s Presenters&amp;quot;&quot;/&gt;&lt;property id=&quot;20307&quot; value=&quot;296&quot;/&gt;&lt;/object&gt;&lt;object type=&quot;3&quot; unique_id=&quot;10479&quot;&gt;&lt;property id=&quot;20148&quot; value=&quot;5&quot;/&gt;&lt;property id=&quot;20300&quot; value=&quot;Slide 3 - &amp;quot;Today’s Agenda&amp;quot;&quot;/&gt;&lt;property id=&quot;20307&quot; value=&quot;295&quot;/&gt;&lt;/object&gt;&lt;object type=&quot;3&quot; unique_id=&quot;10480&quot;&gt;&lt;property id=&quot;20148&quot; value=&quot;5&quot;/&gt;&lt;property id=&quot;20300&quot; value=&quot;Slide 4 - &amp;quot;Enter title of polling slide here.&amp;quot;&quot;/&gt;&lt;property id=&quot;20307&quot; value=&quot;278&quot;/&gt;&lt;/object&gt;&lt;object type=&quot;3&quot; unique_id=&quot;10481&quot;&gt;&lt;property id=&quot;20148&quot; value=&quot;5&quot;/&gt;&lt;property id=&quot;20300&quot; value=&quot;Slide 5 - &amp;quot;Welcome Message&amp;quot;&quot;/&gt;&lt;property id=&quot;20307&quot; value=&quot;366&quot;/&gt;&lt;/object&gt;&lt;object type=&quot;3&quot; unique_id=&quot;10482&quot;&gt;&lt;property id=&quot;20148&quot; value=&quot;5&quot;/&gt;&lt;property id=&quot;20300&quot; value=&quot;Slide 6 - &amp;quot;National Dislocated Worker Grants&amp;quot;&quot;/&gt;&lt;property id=&quot;20307&quot; value=&quot;326&quot;/&gt;&lt;/object&gt;&lt;object type=&quot;3&quot; unique_id=&quot;10483&quot;&gt;&lt;property id=&quot;20148&quot; value=&quot;5&quot;/&gt;&lt;property id=&quot;20300&quot; value=&quot;Slide 7 - &amp;quot;DWG Program Overview&amp;quot;&quot;/&gt;&lt;property id=&quot;20307&quot; value=&quot;327&quot;/&gt;&lt;/object&gt;&lt;object type=&quot;3&quot; unique_id=&quot;10484&quot;&gt;&lt;property id=&quot;20148&quot; value=&quot;5&quot;/&gt;&lt;property id=&quot;20300&quot; value=&quot;Slide 8 - &amp;quot;DWG Performance Resources &amp;quot;&quot;/&gt;&lt;property id=&quot;20307&quot; value=&quot;354&quot;/&gt;&lt;/object&gt;&lt;object type=&quot;3&quot; unique_id=&quot;10485&quot;&gt;&lt;property id=&quot;20148&quot; value=&quot;5&quot;/&gt;&lt;property id=&quot;20300&quot; value=&quot;Slide 9 - &amp;quot;Training and Employment Guidance Letter 14-18&amp;quot;&quot;/&gt;&lt;property id=&quot;20307&quot; value=&quot;355&quot;/&gt;&lt;/object&gt;&lt;object type=&quot;3&quot; unique_id=&quot;10486&quot;&gt;&lt;property id=&quot;20148&quot; value=&quot;5&quot;/&gt;&lt;property id=&quot;20300&quot; value=&quot;Slide 10 - &amp;quot;Performance Guidance References&amp;quot;&quot;/&gt;&lt;property id=&quot;20307&quot; value=&quot;356&quot;/&gt;&lt;/object&gt;&lt;object type=&quot;3&quot; unique_id=&quot;10487&quot;&gt;&lt;property id=&quot;20148&quot; value=&quot;5&quot;/&gt;&lt;property id=&quot;20300&quot; value=&quot;Slide 11&quot;/&gt;&lt;property id=&quot;20307&quot; value=&quot;357&quot;/&gt;&lt;/object&gt;&lt;object type=&quot;3&quot; unique_id=&quot;10488&quot;&gt;&lt;property id=&quot;20148&quot; value=&quot;5&quot;/&gt;&lt;property id=&quot;20300&quot; value=&quot;Slide 12&quot;/&gt;&lt;property id=&quot;20307&quot; value=&quot;358&quot;/&gt;&lt;/object&gt;&lt;object type=&quot;3&quot; unique_id=&quot;10489&quot;&gt;&lt;property id=&quot;20148&quot; value=&quot;5&quot;/&gt;&lt;property id=&quot;20300&quot; value=&quot;Slide 13&quot;/&gt;&lt;property id=&quot;20307&quot; value=&quot;359&quot;/&gt;&lt;/object&gt;&lt;object type=&quot;3&quot; unique_id=&quot;10490&quot;&gt;&lt;property id=&quot;20148&quot; value=&quot;5&quot;/&gt;&lt;property id=&quot;20300&quot; value=&quot;Slide 14&quot;/&gt;&lt;property id=&quot;20307&quot; value=&quot;361&quot;/&gt;&lt;/object&gt;&lt;object type=&quot;3&quot; unique_id=&quot;10491&quot;&gt;&lt;property id=&quot;20148&quot; value=&quot;5&quot;/&gt;&lt;property id=&quot;20300&quot; value=&quot;Slide 15 - &amp;quot;Resource&amp;quot;&quot;/&gt;&lt;property id=&quot;20307&quot; value=&quot;362&quot;/&gt;&lt;/object&gt;&lt;object type=&quot;3&quot; unique_id=&quot;10492&quot;&gt;&lt;property id=&quot;20148&quot; value=&quot;5&quot;/&gt;&lt;property id=&quot;20300&quot; value=&quot;Slide 16 - &amp;quot;Resource&amp;quot;&quot;/&gt;&lt;property id=&quot;20307&quot; value=&quot;363&quot;/&gt;&lt;/object&gt;&lt;object type=&quot;3&quot; unique_id=&quot;10493&quot;&gt;&lt;property id=&quot;20148&quot; value=&quot;5&quot;/&gt;&lt;property id=&quot;20300&quot; value=&quot;Slide 17 - &amp;quot;TEGL 12-19 vs TEGL 2-15&amp;quot;&quot;/&gt;&lt;property id=&quot;20307&quot; value=&quot;282&quot;/&gt;&lt;/object&gt;&lt;object type=&quot;3&quot; unique_id=&quot;10494&quot;&gt;&lt;property id=&quot;20148&quot; value=&quot;5&quot;/&gt;&lt;property id=&quot;20300&quot; value=&quot;Slide 18 - &amp;quot;Types of DWGs&amp;quot;&quot;/&gt;&lt;property id=&quot;20307&quot; value=&quot;286&quot;/&gt;&lt;/object&gt;&lt;object type=&quot;3&quot; unique_id=&quot;10495&quot;&gt;&lt;property id=&quot;20148&quot; value=&quot;5&quot;/&gt;&lt;property id=&quot;20300&quot; value=&quot;Slide 19 - &amp;quot;Disaster Recovery DWGs&amp;quot;&quot;/&gt;&lt;property id=&quot;20307&quot; value=&quot;340&quot;/&gt;&lt;/object&gt;&lt;object type=&quot;3&quot; unique_id=&quot;10496&quot;&gt;&lt;property id=&quot;20148&quot; value=&quot;5&quot;/&gt;&lt;property id=&quot;20300&quot; value=&quot;Slide 20 - &amp;quot;Disaster Recovery DWGs: Purpose and Limitation&amp;quot;&quot;/&gt;&lt;property id=&quot;20307&quot; value=&quot;339&quot;/&gt;&lt;/object&gt;&lt;object type=&quot;3&quot; unique_id=&quot;10497&quot;&gt;&lt;property id=&quot;20148&quot; value=&quot;5&quot;/&gt;&lt;property id=&quot;20300&quot; value=&quot;Slide 21 - &amp;quot;Disaster Recovery DWGs: Eligible Applicants&amp;quot;&quot;/&gt;&lt;property id=&quot;20307&quot; value=&quot;343&quot;/&gt;&lt;/object&gt;&lt;object type=&quot;3&quot; unique_id=&quot;10498&quot;&gt;&lt;property id=&quot;20148&quot; value=&quot;5&quot;/&gt;&lt;property id=&quot;20300&quot; value=&quot;Slide 22 - &amp;quot;Disaster Recovery DWGs: Eligible Participants&amp;amp;#x09;&amp;quot;&quot;/&gt;&lt;property id=&quot;20307&quot; value=&quot;344&quot;/&gt;&lt;/object&gt;&lt;object type=&quot;3&quot; unique_id=&quot;10499&quot;&gt;&lt;property id=&quot;20148&quot; value=&quot;5&quot;/&gt;&lt;property id=&quot;20300&quot; value=&quot;Slide 23 - &amp;quot;Disaster Recovery DWGs: Non-FEMA Declared &amp;quot;&quot;/&gt;&lt;property id=&quot;20307&quot; value=&quot;325&quot;/&gt;&lt;/object&gt;&lt;object type=&quot;3&quot; unique_id=&quot;10500&quot;&gt;&lt;property id=&quot;20148&quot; value=&quot;5&quot;/&gt;&lt;property id=&quot;20300&quot; value=&quot;Slide 24 - &amp;quot;Disaster Recovery DWGs: Grants for Relocated Individuals&amp;quot;&quot;/&gt;&lt;property id=&quot;20307&quot; value=&quot;332&quot;/&gt;&lt;/object&gt;&lt;object type=&quot;3&quot; unique_id=&quot;10501&quot;&gt;&lt;property id=&quot;20148&quot; value=&quot;5&quot;/&gt;&lt;property id=&quot;20300&quot; value=&quot;Slide 25 - &amp;quot;Disaster Recovery DWGs: Grant Activities&amp;quot;&quot;/&gt;&lt;property id=&quot;20307&quot; value=&quot;328&quot;/&gt;&lt;/object&gt;&lt;object type=&quot;3&quot; unique_id=&quot;10502&quot;&gt;&lt;property id=&quot;20148&quot; value=&quot;5&quot;/&gt;&lt;property id=&quot;20300&quot; value=&quot;Slide 26 - &amp;quot;Disaster Recovery DWGs: Exceptions to DRE Requirement&amp;quot;&quot;/&gt;&lt;property id=&quot;20307&quot; value=&quot;329&quot;/&gt;&lt;/object&gt;&lt;object type=&quot;3&quot; unique_id=&quot;10503&quot;&gt;&lt;property id=&quot;20148&quot; value=&quot;5&quot;/&gt;&lt;property id=&quot;20300&quot; value=&quot;Slide 27 - &amp;quot;Disaster Recovery DWGs: Disaster-Relief Employment &amp;quot;&quot;/&gt;&lt;property id=&quot;20307&quot; value=&quot;333&quot;/&gt;&lt;/object&gt;&lt;object type=&quot;3&quot; unique_id=&quot;10504&quot;&gt;&lt;property id=&quot;20148&quot; value=&quot;5&quot;/&gt;&lt;property id=&quot;20300&quot; value=&quot;Slide 28 - &amp;quot;Disaster Recovery DWGs: Humanitarian Assistance &amp;quot;&quot;/&gt;&lt;property id=&quot;20307&quot; value=&quot;338&quot;/&gt;&lt;/object&gt;&lt;object type=&quot;3&quot; unique_id=&quot;10505&quot;&gt;&lt;property id=&quot;20148&quot; value=&quot;5&quot;/&gt;&lt;property id=&quot;20300&quot; value=&quot;Slide 29 - &amp;quot;Disaster Recovery DWGs: Private Property&amp;quot;&quot;/&gt;&lt;property id=&quot;20307&quot; value=&quot;337&quot;/&gt;&lt;/object&gt;&lt;object type=&quot;3&quot; unique_id=&quot;10506&quot;&gt;&lt;property id=&quot;20148&quot; value=&quot;5&quot;/&gt;&lt;property id=&quot;20300&quot; value=&quot;Slide 30 - &amp;quot;Disaster Recovery DWGs: Other Policies&amp;quot;&quot;/&gt;&lt;property id=&quot;20307&quot; value=&quot;336&quot;/&gt;&lt;/object&gt;&lt;object type=&quot;3&quot; unique_id=&quot;10507&quot;&gt;&lt;property id=&quot;20148&quot; value=&quot;5&quot;/&gt;&lt;property id=&quot;20300&quot; value=&quot;Slide 31 - &amp;quot;Disaster Recovery DWGs: Timing of Services&amp;quot;&quot;/&gt;&lt;property id=&quot;20307&quot; value=&quot;335&quot;/&gt;&lt;/object&gt;&lt;object type=&quot;3&quot; unique_id=&quot;10508&quot;&gt;&lt;property id=&quot;20148&quot; value=&quot;5&quot;/&gt;&lt;property id=&quot;20300&quot; value=&quot;Slide 32 - &amp;quot;Employment Recovery DWGs&amp;quot;&quot;/&gt;&lt;property id=&quot;20307&quot; value=&quot;341&quot;/&gt;&lt;/object&gt;&lt;object type=&quot;3&quot; unique_id=&quot;10509&quot;&gt;&lt;property id=&quot;20148&quot; value=&quot;5&quot;/&gt;&lt;property id=&quot;20300&quot; value=&quot;Slide 33 - &amp;quot;Employment Recovery DWGs: Overview&amp;quot;&quot;/&gt;&lt;property id=&quot;20307&quot; value=&quot;364&quot;/&gt;&lt;/object&gt;&lt;object type=&quot;3&quot; unique_id=&quot;10510&quot;&gt;&lt;property id=&quot;20148&quot; value=&quot;5&quot;/&gt;&lt;property id=&quot;20300&quot; value=&quot;Slide 34 - &amp;quot;Employment Recovery DWGs: Qualifying Events&amp;quot;&quot;/&gt;&lt;property id=&quot;20307&quot; value=&quot;345&quot;/&gt;&lt;/object&gt;&lt;object type=&quot;3&quot; unique_id=&quot;10511&quot;&gt;&lt;property id=&quot;20148&quot; value=&quot;5&quot;/&gt;&lt;property id=&quot;20300&quot; value=&quot;Slide 35 - &amp;quot;Employment Recovery DWGs: Eligible Applicants&amp;quot;&quot;/&gt;&lt;property id=&quot;20307&quot; value=&quot;346&quot;/&gt;&lt;/object&gt;&lt;object type=&quot;3&quot; unique_id=&quot;10512&quot;&gt;&lt;property id=&quot;20148&quot; value=&quot;5&quot;/&gt;&lt;property id=&quot;20300&quot; value=&quot;Slide 36 - &amp;quot;Employment Recovery DWGs: Eligible Participants&amp;quot;&quot;/&gt;&lt;property id=&quot;20307&quot; value=&quot;347&quot;/&gt;&lt;/object&gt;&lt;object type=&quot;3&quot; unique_id=&quot;10513&quot;&gt;&lt;property id=&quot;20148&quot; value=&quot;5&quot;/&gt;&lt;property id=&quot;20300&quot; value=&quot;Slide 37 - &amp;quot;Employment Recovery DWGs: Co-Enrollment with TAA&amp;quot;&quot;/&gt;&lt;property id=&quot;20307&quot; value=&quot;351&quot;/&gt;&lt;/object&gt;&lt;object type=&quot;3&quot; unique_id=&quot;10514&quot;&gt;&lt;property id=&quot;20148&quot; value=&quot;5&quot;/&gt;&lt;property id=&quot;20300&quot; value=&quot;Slide 38 - &amp;quot;Employment Recovery DWGs: Timing of Applications&amp;quot;&quot;/&gt;&lt;property id=&quot;20307&quot; value=&quot;350&quot;/&gt;&lt;/object&gt;&lt;object type=&quot;3&quot; unique_id=&quot;10515&quot;&gt;&lt;property id=&quot;20148&quot; value=&quot;5&quot;/&gt;&lt;property id=&quot;20300&quot; value=&quot;Slide 39 - &amp;quot;Employment Recovery DWGs: Award Factors&amp;quot;&quot;/&gt;&lt;property id=&quot;20307&quot; value=&quot;349&quot;/&gt;&lt;/object&gt;&lt;object type=&quot;3&quot; unique_id=&quot;10516&quot;&gt;&lt;property id=&quot;20148&quot; value=&quot;5&quot;/&gt;&lt;property id=&quot;20300&quot; value=&quot;Slide 40 - &amp;quot;DWG Application Procedures &amp;quot;&quot;/&gt;&lt;property id=&quot;20307&quot; value=&quot;365&quot;/&gt;&lt;/object&gt;&lt;object type=&quot;3&quot; unique_id=&quot;10517&quot;&gt;&lt;property id=&quot;20148&quot; value=&quot;5&quot;/&gt;&lt;property id=&quot;20300&quot; value=&quot;Slide 41 - &amp;quot;DWG Application Procedures:  Where are they?  &amp;quot;&quot;/&gt;&lt;property id=&quot;20307&quot; value=&quot;367&quot;/&gt;&lt;/object&gt;&lt;object type=&quot;3&quot; unique_id=&quot;10518&quot;&gt;&lt;property id=&quot;20148&quot; value=&quot;5&quot;/&gt;&lt;property id=&quot;20300&quot; value=&quot;Slide 42 - &amp;quot;DWG Application Procedures: Subscribe to TEGL Announcement&amp;quot;&quot;/&gt;&lt;property id=&quot;20307&quot; value=&quot;373&quot;/&gt;&lt;/object&gt;&lt;object type=&quot;3&quot; unique_id=&quot;10519&quot;&gt;&lt;property id=&quot;20148&quot; value=&quot;5&quot;/&gt;&lt;property id=&quot;20300&quot; value=&quot;Slide 43 - &amp;quot;DWG Application Procedures:  Updated How to Apply Instructions&amp;quot;&quot;/&gt;&lt;property id=&quot;20307&quot; value=&quot;376&quot;/&gt;&lt;/object&gt;&lt;object type=&quot;3&quot; unique_id=&quot;10520&quot;&gt;&lt;property id=&quot;20148&quot; value=&quot;5&quot;/&gt;&lt;property id=&quot;20300&quot; value=&quot;Slide 44 - &amp;quot;DWG Application Procedures:  Updated How to Apply Instructions&amp;quot;&quot;/&gt;&lt;property id=&quot;20307&quot; value=&quot;369&quot;/&gt;&lt;/object&gt;&lt;object type=&quot;3&quot; unique_id=&quot;10521&quot;&gt;&lt;property id=&quot;20148&quot; value=&quot;5&quot;/&gt;&lt;property id=&quot;20300&quot; value=&quot;Slide 45 - &amp;quot;DWG Application Procedures:  Suggested Application/Modification Forms&amp;quot;&quot;/&gt;&lt;property id=&quot;20307&quot; value=&quot;371&quot;/&gt;&lt;/object&gt;&lt;object type=&quot;3&quot; unique_id=&quot;10522&quot;&gt;&lt;property id=&quot;20148&quot; value=&quot;5&quot;/&gt;&lt;property id=&quot;20300&quot; value=&quot;Slide 46 - &amp;quot;DWG Application Procedures:  Suggested Forms for Funding Requests&amp;quot;&quot;/&gt;&lt;property id=&quot;20307&quot; value=&quot;372&quot;/&gt;&lt;/object&gt;&lt;object type=&quot;3&quot; unique_id=&quot;10523&quot;&gt;&lt;property id=&quot;20148&quot; value=&quot;5&quot;/&gt;&lt;property id=&quot;20300&quot; value=&quot;Slide 47 - &amp;quot;DWG Application Procedures:  Suggested Forms for Mod Requests&amp;quot;&quot;/&gt;&lt;property id=&quot;20307&quot; value=&quot;375&quot;/&gt;&lt;/object&gt;&lt;object type=&quot;3&quot; unique_id=&quot;10524&quot;&gt;&lt;property id=&quot;20148&quot; value=&quot;5&quot;/&gt;&lt;property id=&quot;20300&quot; value=&quot;Slide 48 - &amp;quot;A Change to the Suggested Modification Forms:  Highlights&amp;quot;&quot;/&gt;&lt;property id=&quot;20307&quot; value=&quot;380&quot;/&gt;&lt;/object&gt;&lt;object type=&quot;3&quot; unique_id=&quot;10525&quot;&gt;&lt;property id=&quot;20148&quot; value=&quot;5&quot;/&gt;&lt;property id=&quot;20300&quot; value=&quot;Slide 49 - &amp;quot;A Change to the Suggested Modification Forms:  Highlights&amp;quot;&quot;/&gt;&lt;property id=&quot;20307&quot; value=&quot;378&quot;/&gt;&lt;/object&gt;&lt;object type=&quot;3&quot; unique_id=&quot;10526&quot;&gt;&lt;property id=&quot;20148&quot; value=&quot;5&quot;/&gt;&lt;property id=&quot;20300&quot; value=&quot;Slide 50 - &amp;quot;A Change to the Suggested Modification Forms:  Highlights&amp;quot;&quot;/&gt;&lt;property id=&quot;20307&quot; value=&quot;379&quot;/&gt;&lt;/object&gt;&lt;object type=&quot;3&quot; unique_id=&quot;10527&quot;&gt;&lt;property id=&quot;20148&quot; value=&quot;5&quot;/&gt;&lt;property id=&quot;20300&quot; value=&quot;Slide 51 - &amp;quot;DWG Application Procedures:  Timeframes&amp;quot;&quot;/&gt;&lt;property id=&quot;20307&quot; value=&quot;370&quot;/&gt;&lt;/object&gt;&lt;object type=&quot;3&quot; unique_id=&quot;10528&quot;&gt;&lt;property id=&quot;20148&quot; value=&quot;5&quot;/&gt;&lt;property id=&quot;20300&quot; value=&quot;Slide 52 - &amp;quot;Don’t hesitate to provide feedback…&amp;quot;&quot;/&gt;&lt;property id=&quot;20307&quot; value=&quot;368&quot;/&gt;&lt;/object&gt;&lt;object type=&quot;3&quot; unique_id=&quot;10529&quot;&gt;&lt;property id=&quot;20148&quot; value=&quot;5&quot;/&gt;&lt;property id=&quot;20300&quot; value=&quot;Slide 53 - &amp;quot;Any Questions?&amp;quot;&quot;/&gt;&lt;property id=&quot;20307&quot; value=&quot;281&quot;/&gt;&lt;/object&gt;&lt;object type=&quot;3&quot; unique_id=&quot;10530&quot;&gt;&lt;property id=&quot;20148&quot; value=&quot;5&quot;/&gt;&lt;property id=&quot;20300&quot; value=&quot;Slide 54 - &amp;quot;Contact Us&amp;quot;&quot;/&gt;&lt;property id=&quot;20307&quot; value=&quot;275&quot;/&gt;&lt;/object&gt;&lt;object type=&quot;3&quot; unique_id=&quot;10531&quot;&gt;&lt;property id=&quot;20148&quot; value=&quot;5&quot;/&gt;&lt;property id=&quot;20300&quot; value=&quot;Slide 55 - &amp;quot;Thank You!&amp;quot;&quot;/&gt;&lt;property id=&quot;20307&quot; value=&quot;297&quot;/&gt;&lt;/object&gt;&lt;/object&gt;&lt;object type=&quot;8&quot; unique_id=&quot;10588&quot;&gt;&lt;/object&gt;&lt;/object&gt;&lt;/database&gt;"/>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2" ma:contentTypeDescription="Create a new document." ma:contentTypeScope="" ma:versionID="33efae48d8c16de7b1f17e7e88c75849">
  <xsd:schema xmlns:xsd="http://www.w3.org/2001/XMLSchema" xmlns:xs="http://www.w3.org/2001/XMLSchema" xmlns:p="http://schemas.microsoft.com/office/2006/metadata/properties" xmlns:ns3="2a1ba486-ff2f-4459-80ac-1ab5aa17f82f" targetNamespace="http://schemas.microsoft.com/office/2006/metadata/properties" ma:root="true" ma:fieldsID="7c90538a591b19f0fd27851ed4b22ad6" ns3:_="">
    <xsd:import namespace="2a1ba486-ff2f-4459-80ac-1ab5aa17f82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B13B04-0F6F-4F9D-AD32-A0C8D95F53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5AA046-C7FC-4661-9876-A00C53BEB2C5}">
  <ds:schemaRef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schemas.microsoft.com/office/infopath/2007/PartnerControls"/>
    <ds:schemaRef ds:uri="2a1ba486-ff2f-4459-80ac-1ab5aa17f82f"/>
    <ds:schemaRef ds:uri="http://www.w3.org/XML/1998/namespace"/>
    <ds:schemaRef ds:uri="http://purl.org/dc/terms/"/>
  </ds:schemaRefs>
</ds:datastoreItem>
</file>

<file path=customXml/itemProps3.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4.xml><?xml version="1.0" encoding="utf-8"?>
<ds:datastoreItem xmlns:ds="http://schemas.openxmlformats.org/officeDocument/2006/customXml" ds:itemID="{FF5FCA7C-2AB9-4BD6-85FC-E7879FFC10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6932</TotalTime>
  <Words>3909</Words>
  <Application>Microsoft Office PowerPoint</Application>
  <PresentationFormat>Widescreen</PresentationFormat>
  <Paragraphs>582</Paragraphs>
  <Slides>55</Slides>
  <Notes>51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55</vt:i4>
      </vt:variant>
    </vt:vector>
  </HeadingPairs>
  <TitlesOfParts>
    <vt:vector size="70" baseType="lpstr">
      <vt:lpstr>Arial</vt:lpstr>
      <vt:lpstr>Calibri</vt:lpstr>
      <vt:lpstr>Calibri Light</vt:lpstr>
      <vt:lpstr>Ink Free</vt:lpstr>
      <vt:lpstr>Segoe Script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National Dislocated Worker Grants</vt:lpstr>
      <vt:lpstr>Today’s Presenters</vt:lpstr>
      <vt:lpstr>Today’s Agenda</vt:lpstr>
      <vt:lpstr>Enter title of polling slide here.</vt:lpstr>
      <vt:lpstr>Welcome Message</vt:lpstr>
      <vt:lpstr>National Dislocated Worker Grants</vt:lpstr>
      <vt:lpstr>DWG Program Overview</vt:lpstr>
      <vt:lpstr>DWG Performance Resources </vt:lpstr>
      <vt:lpstr>Training and Employment Guidance Letter 14-18</vt:lpstr>
      <vt:lpstr>Performance Guidance References</vt:lpstr>
      <vt:lpstr>PowerPoint Presentation</vt:lpstr>
      <vt:lpstr>PowerPoint Presentation</vt:lpstr>
      <vt:lpstr>PowerPoint Presentation</vt:lpstr>
      <vt:lpstr>PowerPoint Presentation</vt:lpstr>
      <vt:lpstr>Resource</vt:lpstr>
      <vt:lpstr>Resource</vt:lpstr>
      <vt:lpstr>TEGL 12-19 vs TEGL 2-15</vt:lpstr>
      <vt:lpstr>Types of DWGs</vt:lpstr>
      <vt:lpstr>Disaster Recovery DWGs</vt:lpstr>
      <vt:lpstr>Disaster Recovery DWGs: Purpose and Limitation</vt:lpstr>
      <vt:lpstr>Disaster Recovery DWGs: Eligible Applicants</vt:lpstr>
      <vt:lpstr>Disaster Recovery DWGs: Eligible Participants </vt:lpstr>
      <vt:lpstr>Disaster Recovery DWGs: Non-FEMA Declared </vt:lpstr>
      <vt:lpstr>Disaster Recovery DWGs: Grants for Relocated Individuals</vt:lpstr>
      <vt:lpstr>Disaster Recovery DWGs: Grant Activities</vt:lpstr>
      <vt:lpstr>Disaster Recovery DWGs: Exceptions to DRE Requirement</vt:lpstr>
      <vt:lpstr>Disaster Recovery DWGs: Disaster-Relief Employment </vt:lpstr>
      <vt:lpstr>Disaster Recovery DWGs: Humanitarian Assistance </vt:lpstr>
      <vt:lpstr>Disaster Recovery DWGs: Private Property</vt:lpstr>
      <vt:lpstr>Disaster Recovery DWGs: Other Policies</vt:lpstr>
      <vt:lpstr>Disaster Recovery DWGs: Timing of Services</vt:lpstr>
      <vt:lpstr>Employment Recovery DWGs</vt:lpstr>
      <vt:lpstr>Employment Recovery DWGs: Overview</vt:lpstr>
      <vt:lpstr>Employment Recovery DWGs: Qualifying Events</vt:lpstr>
      <vt:lpstr>Employment Recovery DWGs: Eligible Applicants</vt:lpstr>
      <vt:lpstr>Employment Recovery DWGs: Eligible Participants</vt:lpstr>
      <vt:lpstr>Employment Recovery DWGs: Co-Enrollment with TAA</vt:lpstr>
      <vt:lpstr>Employment Recovery DWGs: Timing of Applications</vt:lpstr>
      <vt:lpstr>Employment Recovery DWGs: Award Factors</vt:lpstr>
      <vt:lpstr>DWG Application Procedures </vt:lpstr>
      <vt:lpstr>DWG Application Procedures:  Where are they?  </vt:lpstr>
      <vt:lpstr>DWG Application Procedures: Subscribe to TEGL Announcement</vt:lpstr>
      <vt:lpstr>DWG Application Procedures:  Updated How to Apply Instructions</vt:lpstr>
      <vt:lpstr>DWG Application Procedures:  Updated How to Apply Instructions</vt:lpstr>
      <vt:lpstr>DWG Application Procedures:  Suggested Application/Modification Forms</vt:lpstr>
      <vt:lpstr>DWG Application Procedures:  Suggested Forms for Funding Requests</vt:lpstr>
      <vt:lpstr>DWG Application Procedures:  Suggested Forms for Mod Requests</vt:lpstr>
      <vt:lpstr>A Change to the Suggested Modification Forms:  Highlights</vt:lpstr>
      <vt:lpstr>A Change to the Suggested Modification Forms:  Highlights</vt:lpstr>
      <vt:lpstr>A Change to the Suggested Modification Forms:  Highlights</vt:lpstr>
      <vt:lpstr>DWG Application Procedures:  Timeframes</vt:lpstr>
      <vt:lpstr>Don’t hesitate to provide feedback…</vt:lpstr>
      <vt:lpstr>Any Questions?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327</cp:revision>
  <dcterms:created xsi:type="dcterms:W3CDTF">2019-06-21T16:58:05Z</dcterms:created>
  <dcterms:modified xsi:type="dcterms:W3CDTF">2020-04-02T17:11:30Z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0x0101007669111648CCE841868FE85E89B9B60A</vt:lpwstr>
  </property>
</Properties>
</file>