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 id="2147483734" r:id="rId7"/>
    <p:sldMasterId id="2147483742" r:id="rId8"/>
  </p:sldMasterIdLst>
  <p:notesMasterIdLst>
    <p:notesMasterId r:id="rId57"/>
  </p:notesMasterIdLst>
  <p:sldIdLst>
    <p:sldId id="457" r:id="rId9"/>
    <p:sldId id="256" r:id="rId10"/>
    <p:sldId id="296" r:id="rId11"/>
    <p:sldId id="306" r:id="rId12"/>
    <p:sldId id="310" r:id="rId13"/>
    <p:sldId id="442" r:id="rId14"/>
    <p:sldId id="447" r:id="rId15"/>
    <p:sldId id="381" r:id="rId16"/>
    <p:sldId id="312" r:id="rId17"/>
    <p:sldId id="451" r:id="rId18"/>
    <p:sldId id="380" r:id="rId19"/>
    <p:sldId id="313" r:id="rId20"/>
    <p:sldId id="440" r:id="rId21"/>
    <p:sldId id="382" r:id="rId22"/>
    <p:sldId id="309" r:id="rId23"/>
    <p:sldId id="407" r:id="rId24"/>
    <p:sldId id="430" r:id="rId25"/>
    <p:sldId id="408" r:id="rId26"/>
    <p:sldId id="414" r:id="rId27"/>
    <p:sldId id="443" r:id="rId28"/>
    <p:sldId id="444" r:id="rId29"/>
    <p:sldId id="415" r:id="rId30"/>
    <p:sldId id="438" r:id="rId31"/>
    <p:sldId id="417" r:id="rId32"/>
    <p:sldId id="431" r:id="rId33"/>
    <p:sldId id="416" r:id="rId34"/>
    <p:sldId id="319" r:id="rId35"/>
    <p:sldId id="432" r:id="rId36"/>
    <p:sldId id="450" r:id="rId37"/>
    <p:sldId id="452" r:id="rId38"/>
    <p:sldId id="433" r:id="rId39"/>
    <p:sldId id="434" r:id="rId40"/>
    <p:sldId id="422" r:id="rId41"/>
    <p:sldId id="326" r:id="rId42"/>
    <p:sldId id="327" r:id="rId43"/>
    <p:sldId id="425" r:id="rId44"/>
    <p:sldId id="426" r:id="rId45"/>
    <p:sldId id="427" r:id="rId46"/>
    <p:sldId id="400" r:id="rId47"/>
    <p:sldId id="403" r:id="rId48"/>
    <p:sldId id="404" r:id="rId49"/>
    <p:sldId id="428" r:id="rId50"/>
    <p:sldId id="429" r:id="rId51"/>
    <p:sldId id="387" r:id="rId52"/>
    <p:sldId id="456" r:id="rId53"/>
    <p:sldId id="455" r:id="rId54"/>
    <p:sldId id="396" r:id="rId55"/>
    <p:sldId id="399" r:id="rId56"/>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BC5349-1370-4C29-81FC-A2C76619F0B2}">
          <p14:sldIdLst>
            <p14:sldId id="457"/>
            <p14:sldId id="256"/>
            <p14:sldId id="296"/>
            <p14:sldId id="306"/>
            <p14:sldId id="310"/>
            <p14:sldId id="442"/>
            <p14:sldId id="447"/>
            <p14:sldId id="381"/>
            <p14:sldId id="312"/>
            <p14:sldId id="451"/>
            <p14:sldId id="380"/>
            <p14:sldId id="313"/>
            <p14:sldId id="440"/>
            <p14:sldId id="382"/>
            <p14:sldId id="309"/>
            <p14:sldId id="407"/>
            <p14:sldId id="430"/>
            <p14:sldId id="408"/>
            <p14:sldId id="414"/>
            <p14:sldId id="443"/>
            <p14:sldId id="444"/>
            <p14:sldId id="415"/>
            <p14:sldId id="438"/>
            <p14:sldId id="417"/>
            <p14:sldId id="431"/>
            <p14:sldId id="416"/>
            <p14:sldId id="319"/>
            <p14:sldId id="432"/>
            <p14:sldId id="450"/>
            <p14:sldId id="452"/>
            <p14:sldId id="433"/>
            <p14:sldId id="434"/>
            <p14:sldId id="422"/>
            <p14:sldId id="326"/>
            <p14:sldId id="327"/>
            <p14:sldId id="425"/>
            <p14:sldId id="426"/>
            <p14:sldId id="427"/>
            <p14:sldId id="400"/>
            <p14:sldId id="403"/>
            <p14:sldId id="404"/>
            <p14:sldId id="428"/>
            <p14:sldId id="429"/>
            <p14:sldId id="387"/>
            <p14:sldId id="456"/>
            <p14:sldId id="455"/>
            <p14:sldId id="396"/>
            <p14:sldId id="39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stead, Kristen - ETA" initials="MK-E" lastIdx="37" clrIdx="0">
    <p:extLst>
      <p:ext uri="{19B8F6BF-5375-455C-9EA6-DF929625EA0E}">
        <p15:presenceInfo xmlns:p15="http://schemas.microsoft.com/office/powerpoint/2012/main" userId="S-1-5-21-2522062978-2635407418-847139880-31071" providerId="AD"/>
      </p:ext>
    </p:extLst>
  </p:cmAuthor>
  <p:cmAuthor id="2" name="Martin, Cheryl L - ETA" initials="MCL-E" lastIdx="34" clrIdx="1">
    <p:extLst>
      <p:ext uri="{19B8F6BF-5375-455C-9EA6-DF929625EA0E}">
        <p15:presenceInfo xmlns:p15="http://schemas.microsoft.com/office/powerpoint/2012/main" userId="S-1-5-21-2522062978-2635407418-847139880-4132" providerId="AD"/>
      </p:ext>
    </p:extLst>
  </p:cmAuthor>
  <p:cmAuthor id="3" name="Makonnen, Zewditu - ETA" initials="MZ-E" lastIdx="1" clrIdx="2">
    <p:extLst>
      <p:ext uri="{19B8F6BF-5375-455C-9EA6-DF929625EA0E}">
        <p15:presenceInfo xmlns:p15="http://schemas.microsoft.com/office/powerpoint/2012/main" userId="S-1-5-21-2522062978-2635407418-847139880-69072" providerId="AD"/>
      </p:ext>
    </p:extLst>
  </p:cmAuthor>
  <p:cmAuthor id="4" name="Scheib, Gregory - ETA" initials="GPS" lastIdx="9" clrIdx="3">
    <p:extLst>
      <p:ext uri="{19B8F6BF-5375-455C-9EA6-DF929625EA0E}">
        <p15:presenceInfo xmlns:p15="http://schemas.microsoft.com/office/powerpoint/2012/main" userId="Scheib, Gregory - E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2C5261"/>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CBBC0-2F01-4C7E-A246-320E50C8F188}" v="2" dt="2020-04-15T15:47:50.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8" autoAdjust="0"/>
    <p:restoredTop sz="74476" autoAdjust="0"/>
  </p:normalViewPr>
  <p:slideViewPr>
    <p:cSldViewPr snapToGrid="0">
      <p:cViewPr varScale="1">
        <p:scale>
          <a:sx n="54" d="100"/>
          <a:sy n="54" d="100"/>
        </p:scale>
        <p:origin x="12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gs" Target="tags/tag1.xml"/><Relationship Id="rId5" Type="http://schemas.openxmlformats.org/officeDocument/2006/relationships/slideMaster" Target="slideMasters/slideMaster4.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microsoft.com/office/2016/11/relationships/changesInfo" Target="changesInfos/changesInfo1.xml"/><Relationship Id="rId8" Type="http://schemas.openxmlformats.org/officeDocument/2006/relationships/slideMaster" Target="slideMasters/slideMaster7.xml"/><Relationship Id="rId51" Type="http://schemas.openxmlformats.org/officeDocument/2006/relationships/slide" Target="slides/slide43.xml"/><Relationship Id="rId3"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3.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Vehlow" userId="40d0c0a0-ae58-4816-9718-8d11842a4e5b" providerId="ADAL" clId="{42BCBBC0-2F01-4C7E-A246-320E50C8F188}"/>
    <pc:docChg chg="custSel addSld delSld modSld modSection">
      <pc:chgData name="Jonathan Vehlow" userId="40d0c0a0-ae58-4816-9718-8d11842a4e5b" providerId="ADAL" clId="{42BCBBC0-2F01-4C7E-A246-320E50C8F188}" dt="2020-04-15T15:51:54.122" v="97" actId="368"/>
      <pc:docMkLst>
        <pc:docMk/>
      </pc:docMkLst>
      <pc:sldChg chg="modNotes">
        <pc:chgData name="Jonathan Vehlow" userId="40d0c0a0-ae58-4816-9718-8d11842a4e5b" providerId="ADAL" clId="{42BCBBC0-2F01-4C7E-A246-320E50C8F188}" dt="2020-04-15T15:51:53.798" v="7" actId="368"/>
        <pc:sldMkLst>
          <pc:docMk/>
          <pc:sldMk cId="404930690" sldId="296"/>
        </pc:sldMkLst>
      </pc:sldChg>
      <pc:sldChg chg="del">
        <pc:chgData name="Jonathan Vehlow" userId="40d0c0a0-ae58-4816-9718-8d11842a4e5b" providerId="ADAL" clId="{42BCBBC0-2F01-4C7E-A246-320E50C8F188}" dt="2020-04-15T15:47:18.351" v="0" actId="47"/>
        <pc:sldMkLst>
          <pc:docMk/>
          <pc:sldMk cId="2038743162" sldId="305"/>
        </pc:sldMkLst>
      </pc:sldChg>
      <pc:sldChg chg="modNotes">
        <pc:chgData name="Jonathan Vehlow" userId="40d0c0a0-ae58-4816-9718-8d11842a4e5b" providerId="ADAL" clId="{42BCBBC0-2F01-4C7E-A246-320E50C8F188}" dt="2020-04-15T15:51:53.805" v="9" actId="368"/>
        <pc:sldMkLst>
          <pc:docMk/>
          <pc:sldMk cId="749498711" sldId="306"/>
        </pc:sldMkLst>
      </pc:sldChg>
      <pc:sldChg chg="modNotes">
        <pc:chgData name="Jonathan Vehlow" userId="40d0c0a0-ae58-4816-9718-8d11842a4e5b" providerId="ADAL" clId="{42BCBBC0-2F01-4C7E-A246-320E50C8F188}" dt="2020-04-15T15:51:53.888" v="31" actId="368"/>
        <pc:sldMkLst>
          <pc:docMk/>
          <pc:sldMk cId="2792306958" sldId="309"/>
        </pc:sldMkLst>
      </pc:sldChg>
      <pc:sldChg chg="modNotes">
        <pc:chgData name="Jonathan Vehlow" userId="40d0c0a0-ae58-4816-9718-8d11842a4e5b" providerId="ADAL" clId="{42BCBBC0-2F01-4C7E-A246-320E50C8F188}" dt="2020-04-15T15:51:53.813" v="11" actId="368"/>
        <pc:sldMkLst>
          <pc:docMk/>
          <pc:sldMk cId="3834235502" sldId="310"/>
        </pc:sldMkLst>
      </pc:sldChg>
      <pc:sldChg chg="modNotes">
        <pc:chgData name="Jonathan Vehlow" userId="40d0c0a0-ae58-4816-9718-8d11842a4e5b" providerId="ADAL" clId="{42BCBBC0-2F01-4C7E-A246-320E50C8F188}" dt="2020-04-15T15:51:53.843" v="19" actId="368"/>
        <pc:sldMkLst>
          <pc:docMk/>
          <pc:sldMk cId="1774954308" sldId="312"/>
        </pc:sldMkLst>
      </pc:sldChg>
      <pc:sldChg chg="modNotes">
        <pc:chgData name="Jonathan Vehlow" userId="40d0c0a0-ae58-4816-9718-8d11842a4e5b" providerId="ADAL" clId="{42BCBBC0-2F01-4C7E-A246-320E50C8F188}" dt="2020-04-15T15:51:53.868" v="25" actId="368"/>
        <pc:sldMkLst>
          <pc:docMk/>
          <pc:sldMk cId="2544464814" sldId="313"/>
        </pc:sldMkLst>
      </pc:sldChg>
      <pc:sldChg chg="modNotes">
        <pc:chgData name="Jonathan Vehlow" userId="40d0c0a0-ae58-4816-9718-8d11842a4e5b" providerId="ADAL" clId="{42BCBBC0-2F01-4C7E-A246-320E50C8F188}" dt="2020-04-15T15:51:53.977" v="55" actId="368"/>
        <pc:sldMkLst>
          <pc:docMk/>
          <pc:sldMk cId="1141308731" sldId="319"/>
        </pc:sldMkLst>
      </pc:sldChg>
      <pc:sldChg chg="modNotes">
        <pc:chgData name="Jonathan Vehlow" userId="40d0c0a0-ae58-4816-9718-8d11842a4e5b" providerId="ADAL" clId="{42BCBBC0-2F01-4C7E-A246-320E50C8F188}" dt="2020-04-15T15:51:54.026" v="69" actId="368"/>
        <pc:sldMkLst>
          <pc:docMk/>
          <pc:sldMk cId="2549644317" sldId="326"/>
        </pc:sldMkLst>
      </pc:sldChg>
      <pc:sldChg chg="modNotes">
        <pc:chgData name="Jonathan Vehlow" userId="40d0c0a0-ae58-4816-9718-8d11842a4e5b" providerId="ADAL" clId="{42BCBBC0-2F01-4C7E-A246-320E50C8F188}" dt="2020-04-15T15:51:54.033" v="71" actId="368"/>
        <pc:sldMkLst>
          <pc:docMk/>
          <pc:sldMk cId="3047801828" sldId="327"/>
        </pc:sldMkLst>
      </pc:sldChg>
      <pc:sldChg chg="del">
        <pc:chgData name="Jonathan Vehlow" userId="40d0c0a0-ae58-4816-9718-8d11842a4e5b" providerId="ADAL" clId="{42BCBBC0-2F01-4C7E-A246-320E50C8F188}" dt="2020-04-15T15:47:56.768" v="5" actId="47"/>
        <pc:sldMkLst>
          <pc:docMk/>
          <pc:sldMk cId="3191479892" sldId="369"/>
        </pc:sldMkLst>
      </pc:sldChg>
      <pc:sldChg chg="modNotes">
        <pc:chgData name="Jonathan Vehlow" userId="40d0c0a0-ae58-4816-9718-8d11842a4e5b" providerId="ADAL" clId="{42BCBBC0-2F01-4C7E-A246-320E50C8F188}" dt="2020-04-15T15:51:53.860" v="23" actId="368"/>
        <pc:sldMkLst>
          <pc:docMk/>
          <pc:sldMk cId="2925173352" sldId="380"/>
        </pc:sldMkLst>
      </pc:sldChg>
      <pc:sldChg chg="modNotes">
        <pc:chgData name="Jonathan Vehlow" userId="40d0c0a0-ae58-4816-9718-8d11842a4e5b" providerId="ADAL" clId="{42BCBBC0-2F01-4C7E-A246-320E50C8F188}" dt="2020-04-15T15:51:53.834" v="17" actId="368"/>
        <pc:sldMkLst>
          <pc:docMk/>
          <pc:sldMk cId="2883244086" sldId="381"/>
        </pc:sldMkLst>
      </pc:sldChg>
      <pc:sldChg chg="modNotes">
        <pc:chgData name="Jonathan Vehlow" userId="40d0c0a0-ae58-4816-9718-8d11842a4e5b" providerId="ADAL" clId="{42BCBBC0-2F01-4C7E-A246-320E50C8F188}" dt="2020-04-15T15:51:53.882" v="29" actId="368"/>
        <pc:sldMkLst>
          <pc:docMk/>
          <pc:sldMk cId="2319499519" sldId="382"/>
        </pc:sldMkLst>
      </pc:sldChg>
      <pc:sldChg chg="modNotes">
        <pc:chgData name="Jonathan Vehlow" userId="40d0c0a0-ae58-4816-9718-8d11842a4e5b" providerId="ADAL" clId="{42BCBBC0-2F01-4C7E-A246-320E50C8F188}" dt="2020-04-15T15:51:54.095" v="89" actId="368"/>
        <pc:sldMkLst>
          <pc:docMk/>
          <pc:sldMk cId="2719982912" sldId="387"/>
        </pc:sldMkLst>
      </pc:sldChg>
      <pc:sldChg chg="modNotes">
        <pc:chgData name="Jonathan Vehlow" userId="40d0c0a0-ae58-4816-9718-8d11842a4e5b" providerId="ADAL" clId="{42BCBBC0-2F01-4C7E-A246-320E50C8F188}" dt="2020-04-15T15:51:54.116" v="95" actId="368"/>
        <pc:sldMkLst>
          <pc:docMk/>
          <pc:sldMk cId="3594662054" sldId="396"/>
        </pc:sldMkLst>
      </pc:sldChg>
      <pc:sldChg chg="modNotes">
        <pc:chgData name="Jonathan Vehlow" userId="40d0c0a0-ae58-4816-9718-8d11842a4e5b" providerId="ADAL" clId="{42BCBBC0-2F01-4C7E-A246-320E50C8F188}" dt="2020-04-15T15:51:54.122" v="97" actId="368"/>
        <pc:sldMkLst>
          <pc:docMk/>
          <pc:sldMk cId="996076303" sldId="399"/>
        </pc:sldMkLst>
      </pc:sldChg>
      <pc:sldChg chg="modNotes">
        <pc:chgData name="Jonathan Vehlow" userId="40d0c0a0-ae58-4816-9718-8d11842a4e5b" providerId="ADAL" clId="{42BCBBC0-2F01-4C7E-A246-320E50C8F188}" dt="2020-04-15T15:51:54.062" v="79" actId="368"/>
        <pc:sldMkLst>
          <pc:docMk/>
          <pc:sldMk cId="3083777240" sldId="400"/>
        </pc:sldMkLst>
      </pc:sldChg>
      <pc:sldChg chg="modNotes">
        <pc:chgData name="Jonathan Vehlow" userId="40d0c0a0-ae58-4816-9718-8d11842a4e5b" providerId="ADAL" clId="{42BCBBC0-2F01-4C7E-A246-320E50C8F188}" dt="2020-04-15T15:51:54.070" v="81" actId="368"/>
        <pc:sldMkLst>
          <pc:docMk/>
          <pc:sldMk cId="2055800827" sldId="403"/>
        </pc:sldMkLst>
      </pc:sldChg>
      <pc:sldChg chg="modNotes">
        <pc:chgData name="Jonathan Vehlow" userId="40d0c0a0-ae58-4816-9718-8d11842a4e5b" providerId="ADAL" clId="{42BCBBC0-2F01-4C7E-A246-320E50C8F188}" dt="2020-04-15T15:51:54.077" v="83" actId="368"/>
        <pc:sldMkLst>
          <pc:docMk/>
          <pc:sldMk cId="315328341" sldId="404"/>
        </pc:sldMkLst>
      </pc:sldChg>
      <pc:sldChg chg="modNotes">
        <pc:chgData name="Jonathan Vehlow" userId="40d0c0a0-ae58-4816-9718-8d11842a4e5b" providerId="ADAL" clId="{42BCBBC0-2F01-4C7E-A246-320E50C8F188}" dt="2020-04-15T15:51:53.895" v="33" actId="368"/>
        <pc:sldMkLst>
          <pc:docMk/>
          <pc:sldMk cId="400523591" sldId="407"/>
        </pc:sldMkLst>
      </pc:sldChg>
      <pc:sldChg chg="modNotes">
        <pc:chgData name="Jonathan Vehlow" userId="40d0c0a0-ae58-4816-9718-8d11842a4e5b" providerId="ADAL" clId="{42BCBBC0-2F01-4C7E-A246-320E50C8F188}" dt="2020-04-15T15:51:53.911" v="37" actId="368"/>
        <pc:sldMkLst>
          <pc:docMk/>
          <pc:sldMk cId="225692516" sldId="408"/>
        </pc:sldMkLst>
      </pc:sldChg>
      <pc:sldChg chg="modNotes">
        <pc:chgData name="Jonathan Vehlow" userId="40d0c0a0-ae58-4816-9718-8d11842a4e5b" providerId="ADAL" clId="{42BCBBC0-2F01-4C7E-A246-320E50C8F188}" dt="2020-04-15T15:51:53.919" v="39" actId="368"/>
        <pc:sldMkLst>
          <pc:docMk/>
          <pc:sldMk cId="1106327115" sldId="414"/>
        </pc:sldMkLst>
      </pc:sldChg>
      <pc:sldChg chg="modNotes">
        <pc:chgData name="Jonathan Vehlow" userId="40d0c0a0-ae58-4816-9718-8d11842a4e5b" providerId="ADAL" clId="{42BCBBC0-2F01-4C7E-A246-320E50C8F188}" dt="2020-04-15T15:51:53.942" v="45" actId="368"/>
        <pc:sldMkLst>
          <pc:docMk/>
          <pc:sldMk cId="2601437357" sldId="415"/>
        </pc:sldMkLst>
      </pc:sldChg>
      <pc:sldChg chg="modNotes">
        <pc:chgData name="Jonathan Vehlow" userId="40d0c0a0-ae58-4816-9718-8d11842a4e5b" providerId="ADAL" clId="{42BCBBC0-2F01-4C7E-A246-320E50C8F188}" dt="2020-04-15T15:51:53.970" v="53" actId="368"/>
        <pc:sldMkLst>
          <pc:docMk/>
          <pc:sldMk cId="1801994755" sldId="416"/>
        </pc:sldMkLst>
      </pc:sldChg>
      <pc:sldChg chg="modNotes">
        <pc:chgData name="Jonathan Vehlow" userId="40d0c0a0-ae58-4816-9718-8d11842a4e5b" providerId="ADAL" clId="{42BCBBC0-2F01-4C7E-A246-320E50C8F188}" dt="2020-04-15T15:51:53.956" v="49" actId="368"/>
        <pc:sldMkLst>
          <pc:docMk/>
          <pc:sldMk cId="3937876603" sldId="417"/>
        </pc:sldMkLst>
      </pc:sldChg>
      <pc:sldChg chg="modNotes">
        <pc:chgData name="Jonathan Vehlow" userId="40d0c0a0-ae58-4816-9718-8d11842a4e5b" providerId="ADAL" clId="{42BCBBC0-2F01-4C7E-A246-320E50C8F188}" dt="2020-04-15T15:51:54.020" v="67" actId="368"/>
        <pc:sldMkLst>
          <pc:docMk/>
          <pc:sldMk cId="1271936351" sldId="422"/>
        </pc:sldMkLst>
      </pc:sldChg>
      <pc:sldChg chg="modNotes">
        <pc:chgData name="Jonathan Vehlow" userId="40d0c0a0-ae58-4816-9718-8d11842a4e5b" providerId="ADAL" clId="{42BCBBC0-2F01-4C7E-A246-320E50C8F188}" dt="2020-04-15T15:51:54.041" v="73" actId="368"/>
        <pc:sldMkLst>
          <pc:docMk/>
          <pc:sldMk cId="85160119" sldId="425"/>
        </pc:sldMkLst>
      </pc:sldChg>
      <pc:sldChg chg="modNotes">
        <pc:chgData name="Jonathan Vehlow" userId="40d0c0a0-ae58-4816-9718-8d11842a4e5b" providerId="ADAL" clId="{42BCBBC0-2F01-4C7E-A246-320E50C8F188}" dt="2020-04-15T15:51:54.049" v="75" actId="368"/>
        <pc:sldMkLst>
          <pc:docMk/>
          <pc:sldMk cId="3227821289" sldId="426"/>
        </pc:sldMkLst>
      </pc:sldChg>
      <pc:sldChg chg="modNotes">
        <pc:chgData name="Jonathan Vehlow" userId="40d0c0a0-ae58-4816-9718-8d11842a4e5b" providerId="ADAL" clId="{42BCBBC0-2F01-4C7E-A246-320E50C8F188}" dt="2020-04-15T15:51:54.055" v="77" actId="368"/>
        <pc:sldMkLst>
          <pc:docMk/>
          <pc:sldMk cId="275686408" sldId="427"/>
        </pc:sldMkLst>
      </pc:sldChg>
      <pc:sldChg chg="modNotes">
        <pc:chgData name="Jonathan Vehlow" userId="40d0c0a0-ae58-4816-9718-8d11842a4e5b" providerId="ADAL" clId="{42BCBBC0-2F01-4C7E-A246-320E50C8F188}" dt="2020-04-15T15:51:54.083" v="85" actId="368"/>
        <pc:sldMkLst>
          <pc:docMk/>
          <pc:sldMk cId="4275268481" sldId="428"/>
        </pc:sldMkLst>
      </pc:sldChg>
      <pc:sldChg chg="modNotes">
        <pc:chgData name="Jonathan Vehlow" userId="40d0c0a0-ae58-4816-9718-8d11842a4e5b" providerId="ADAL" clId="{42BCBBC0-2F01-4C7E-A246-320E50C8F188}" dt="2020-04-15T15:51:54.089" v="87" actId="368"/>
        <pc:sldMkLst>
          <pc:docMk/>
          <pc:sldMk cId="2128228377" sldId="429"/>
        </pc:sldMkLst>
      </pc:sldChg>
      <pc:sldChg chg="modNotes">
        <pc:chgData name="Jonathan Vehlow" userId="40d0c0a0-ae58-4816-9718-8d11842a4e5b" providerId="ADAL" clId="{42BCBBC0-2F01-4C7E-A246-320E50C8F188}" dt="2020-04-15T15:51:53.903" v="35" actId="368"/>
        <pc:sldMkLst>
          <pc:docMk/>
          <pc:sldMk cId="3149128621" sldId="430"/>
        </pc:sldMkLst>
      </pc:sldChg>
      <pc:sldChg chg="modNotes">
        <pc:chgData name="Jonathan Vehlow" userId="40d0c0a0-ae58-4816-9718-8d11842a4e5b" providerId="ADAL" clId="{42BCBBC0-2F01-4C7E-A246-320E50C8F188}" dt="2020-04-15T15:51:53.963" v="51" actId="368"/>
        <pc:sldMkLst>
          <pc:docMk/>
          <pc:sldMk cId="1058066908" sldId="431"/>
        </pc:sldMkLst>
      </pc:sldChg>
      <pc:sldChg chg="modNotes">
        <pc:chgData name="Jonathan Vehlow" userId="40d0c0a0-ae58-4816-9718-8d11842a4e5b" providerId="ADAL" clId="{42BCBBC0-2F01-4C7E-A246-320E50C8F188}" dt="2020-04-15T15:51:53.984" v="57" actId="368"/>
        <pc:sldMkLst>
          <pc:docMk/>
          <pc:sldMk cId="257874400" sldId="432"/>
        </pc:sldMkLst>
      </pc:sldChg>
      <pc:sldChg chg="modNotes">
        <pc:chgData name="Jonathan Vehlow" userId="40d0c0a0-ae58-4816-9718-8d11842a4e5b" providerId="ADAL" clId="{42BCBBC0-2F01-4C7E-A246-320E50C8F188}" dt="2020-04-15T15:51:54.006" v="63" actId="368"/>
        <pc:sldMkLst>
          <pc:docMk/>
          <pc:sldMk cId="1879991632" sldId="433"/>
        </pc:sldMkLst>
      </pc:sldChg>
      <pc:sldChg chg="modNotes">
        <pc:chgData name="Jonathan Vehlow" userId="40d0c0a0-ae58-4816-9718-8d11842a4e5b" providerId="ADAL" clId="{42BCBBC0-2F01-4C7E-A246-320E50C8F188}" dt="2020-04-15T15:51:54.013" v="65" actId="368"/>
        <pc:sldMkLst>
          <pc:docMk/>
          <pc:sldMk cId="636997729" sldId="434"/>
        </pc:sldMkLst>
      </pc:sldChg>
      <pc:sldChg chg="modNotes">
        <pc:chgData name="Jonathan Vehlow" userId="40d0c0a0-ae58-4816-9718-8d11842a4e5b" providerId="ADAL" clId="{42BCBBC0-2F01-4C7E-A246-320E50C8F188}" dt="2020-04-15T15:51:53.949" v="47" actId="368"/>
        <pc:sldMkLst>
          <pc:docMk/>
          <pc:sldMk cId="2869181731" sldId="438"/>
        </pc:sldMkLst>
      </pc:sldChg>
      <pc:sldChg chg="modNotes">
        <pc:chgData name="Jonathan Vehlow" userId="40d0c0a0-ae58-4816-9718-8d11842a4e5b" providerId="ADAL" clId="{42BCBBC0-2F01-4C7E-A246-320E50C8F188}" dt="2020-04-15T15:51:53.875" v="27" actId="368"/>
        <pc:sldMkLst>
          <pc:docMk/>
          <pc:sldMk cId="402957786" sldId="440"/>
        </pc:sldMkLst>
      </pc:sldChg>
      <pc:sldChg chg="modNotes">
        <pc:chgData name="Jonathan Vehlow" userId="40d0c0a0-ae58-4816-9718-8d11842a4e5b" providerId="ADAL" clId="{42BCBBC0-2F01-4C7E-A246-320E50C8F188}" dt="2020-04-15T15:51:53.821" v="13" actId="368"/>
        <pc:sldMkLst>
          <pc:docMk/>
          <pc:sldMk cId="1062440802" sldId="442"/>
        </pc:sldMkLst>
      </pc:sldChg>
      <pc:sldChg chg="modNotes">
        <pc:chgData name="Jonathan Vehlow" userId="40d0c0a0-ae58-4816-9718-8d11842a4e5b" providerId="ADAL" clId="{42BCBBC0-2F01-4C7E-A246-320E50C8F188}" dt="2020-04-15T15:51:53.926" v="41" actId="368"/>
        <pc:sldMkLst>
          <pc:docMk/>
          <pc:sldMk cId="559194281" sldId="443"/>
        </pc:sldMkLst>
      </pc:sldChg>
      <pc:sldChg chg="modNotes">
        <pc:chgData name="Jonathan Vehlow" userId="40d0c0a0-ae58-4816-9718-8d11842a4e5b" providerId="ADAL" clId="{42BCBBC0-2F01-4C7E-A246-320E50C8F188}" dt="2020-04-15T15:51:53.934" v="43" actId="368"/>
        <pc:sldMkLst>
          <pc:docMk/>
          <pc:sldMk cId="1390943614" sldId="444"/>
        </pc:sldMkLst>
      </pc:sldChg>
      <pc:sldChg chg="modNotes">
        <pc:chgData name="Jonathan Vehlow" userId="40d0c0a0-ae58-4816-9718-8d11842a4e5b" providerId="ADAL" clId="{42BCBBC0-2F01-4C7E-A246-320E50C8F188}" dt="2020-04-15T15:51:53.827" v="15" actId="368"/>
        <pc:sldMkLst>
          <pc:docMk/>
          <pc:sldMk cId="3708698323" sldId="447"/>
        </pc:sldMkLst>
      </pc:sldChg>
      <pc:sldChg chg="modNotes">
        <pc:chgData name="Jonathan Vehlow" userId="40d0c0a0-ae58-4816-9718-8d11842a4e5b" providerId="ADAL" clId="{42BCBBC0-2F01-4C7E-A246-320E50C8F188}" dt="2020-04-15T15:51:53.991" v="59" actId="368"/>
        <pc:sldMkLst>
          <pc:docMk/>
          <pc:sldMk cId="2156442659" sldId="450"/>
        </pc:sldMkLst>
      </pc:sldChg>
      <pc:sldChg chg="modNotes">
        <pc:chgData name="Jonathan Vehlow" userId="40d0c0a0-ae58-4816-9718-8d11842a4e5b" providerId="ADAL" clId="{42BCBBC0-2F01-4C7E-A246-320E50C8F188}" dt="2020-04-15T15:51:53.852" v="21" actId="368"/>
        <pc:sldMkLst>
          <pc:docMk/>
          <pc:sldMk cId="1876105669" sldId="451"/>
        </pc:sldMkLst>
      </pc:sldChg>
      <pc:sldChg chg="modNotes">
        <pc:chgData name="Jonathan Vehlow" userId="40d0c0a0-ae58-4816-9718-8d11842a4e5b" providerId="ADAL" clId="{42BCBBC0-2F01-4C7E-A246-320E50C8F188}" dt="2020-04-15T15:51:53.998" v="61" actId="368"/>
        <pc:sldMkLst>
          <pc:docMk/>
          <pc:sldMk cId="3354881398" sldId="452"/>
        </pc:sldMkLst>
      </pc:sldChg>
      <pc:sldChg chg="modNotes">
        <pc:chgData name="Jonathan Vehlow" userId="40d0c0a0-ae58-4816-9718-8d11842a4e5b" providerId="ADAL" clId="{42BCBBC0-2F01-4C7E-A246-320E50C8F188}" dt="2020-04-15T15:51:54.109" v="93" actId="368"/>
        <pc:sldMkLst>
          <pc:docMk/>
          <pc:sldMk cId="3146250354" sldId="455"/>
        </pc:sldMkLst>
      </pc:sldChg>
      <pc:sldChg chg="modNotes">
        <pc:chgData name="Jonathan Vehlow" userId="40d0c0a0-ae58-4816-9718-8d11842a4e5b" providerId="ADAL" clId="{42BCBBC0-2F01-4C7E-A246-320E50C8F188}" dt="2020-04-15T15:51:54.102" v="91" actId="368"/>
        <pc:sldMkLst>
          <pc:docMk/>
          <pc:sldMk cId="4251959787" sldId="456"/>
        </pc:sldMkLst>
      </pc:sldChg>
      <pc:sldChg chg="addSp modSp add">
        <pc:chgData name="Jonathan Vehlow" userId="40d0c0a0-ae58-4816-9718-8d11842a4e5b" providerId="ADAL" clId="{42BCBBC0-2F01-4C7E-A246-320E50C8F188}" dt="2020-04-15T15:47:55.201" v="4" actId="14100"/>
        <pc:sldMkLst>
          <pc:docMk/>
          <pc:sldMk cId="3784001306" sldId="457"/>
        </pc:sldMkLst>
        <pc:picChg chg="add mod">
          <ac:chgData name="Jonathan Vehlow" userId="40d0c0a0-ae58-4816-9718-8d11842a4e5b" providerId="ADAL" clId="{42BCBBC0-2F01-4C7E-A246-320E50C8F188}" dt="2020-04-15T15:47:55.201" v="4" actId="14100"/>
          <ac:picMkLst>
            <pc:docMk/>
            <pc:sldMk cId="3784001306" sldId="457"/>
            <ac:picMk id="3" creationId="{B33C5BDF-2978-4ED7-A856-434AA7C0FA9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63986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312928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18022-50D0-43CE-B9C3-944277464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23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61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10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137609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3457243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1434961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76566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2284124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29129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536840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180415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18022-50D0-43CE-B9C3-944277464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95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1397787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29668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95956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547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648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798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1535029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160412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643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245009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2389725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37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35</a:t>
            </a:fld>
            <a:endParaRPr lang="en-US" dirty="0"/>
          </a:p>
        </p:txBody>
      </p:sp>
    </p:spTree>
    <p:extLst>
      <p:ext uri="{BB962C8B-B14F-4D97-AF65-F5344CB8AC3E}">
        <p14:creationId xmlns:p14="http://schemas.microsoft.com/office/powerpoint/2010/main" val="353409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505270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907875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2648691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398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40</a:t>
            </a:fld>
            <a:endParaRPr lang="en-US"/>
          </a:p>
        </p:txBody>
      </p:sp>
    </p:spTree>
    <p:extLst>
      <p:ext uri="{BB962C8B-B14F-4D97-AF65-F5344CB8AC3E}">
        <p14:creationId xmlns:p14="http://schemas.microsoft.com/office/powerpoint/2010/main" val="1020979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41</a:t>
            </a:fld>
            <a:endParaRPr lang="en-US"/>
          </a:p>
        </p:txBody>
      </p:sp>
    </p:spTree>
    <p:extLst>
      <p:ext uri="{BB962C8B-B14F-4D97-AF65-F5344CB8AC3E}">
        <p14:creationId xmlns:p14="http://schemas.microsoft.com/office/powerpoint/2010/main" val="48727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405784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01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389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154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457200" y="685800"/>
            <a:ext cx="6096000" cy="3429000"/>
          </a:xfrm>
          <a:ln/>
        </p:spPr>
      </p:sp>
      <p:sp>
        <p:nvSpPr>
          <p:cNvPr id="68610" name="Rectangle 3"/>
          <p:cNvSpPr>
            <a:spLocks noGrp="1" noChangeArrowheads="1"/>
          </p:cNvSpPr>
          <p:nvPr>
            <p:ph type="body" idx="1"/>
          </p:nvPr>
        </p:nvSpPr>
        <p:spPr>
          <a:solidFill>
            <a:srgbClr val="FFFFFF"/>
          </a:solidFill>
          <a:ln>
            <a:solidFill>
              <a:srgbClr val="000000"/>
            </a:solidFill>
          </a:ln>
        </p:spPr>
        <p:txBody>
          <a:bodyPr lIns="91217" tIns="45610" rIns="91217" bIns="45610"/>
          <a:lstStyle/>
          <a:p>
            <a:pPr eaLnBrk="1" hangingPunct="1"/>
            <a:endParaRPr lang="en-US" dirty="0"/>
          </a:p>
        </p:txBody>
      </p:sp>
    </p:spTree>
    <p:extLst>
      <p:ext uri="{BB962C8B-B14F-4D97-AF65-F5344CB8AC3E}">
        <p14:creationId xmlns:p14="http://schemas.microsoft.com/office/powerpoint/2010/main" val="4042110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791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2521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48</a:t>
            </a:fld>
            <a:endParaRPr lang="en-US" dirty="0"/>
          </a:p>
        </p:txBody>
      </p:sp>
    </p:spTree>
    <p:extLst>
      <p:ext uri="{BB962C8B-B14F-4D97-AF65-F5344CB8AC3E}">
        <p14:creationId xmlns:p14="http://schemas.microsoft.com/office/powerpoint/2010/main" val="300488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20047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7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06995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341176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588428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sv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svg"/><Relationship Id="rId7"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5.svg"/><Relationship Id="rId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4.xml"/><Relationship Id="rId4" Type="http://schemas.openxmlformats.org/officeDocument/2006/relationships/image" Target="../media/image36.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7.xml"/><Relationship Id="rId4" Type="http://schemas.openxmlformats.org/officeDocument/2006/relationships/image" Target="../media/image36.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9.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780061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21959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77257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838200" y="365126"/>
            <a:ext cx="1060704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sz="3400" dirty="0"/>
              <a:t>Your Presenters:</a:t>
            </a:r>
          </a:p>
        </p:txBody>
      </p:sp>
      <p:sp>
        <p:nvSpPr>
          <p:cNvPr id="3" name="Content Placeholder 2"/>
          <p:cNvSpPr>
            <a:spLocks noGrp="1"/>
          </p:cNvSpPr>
          <p:nvPr>
            <p:ph idx="1" hasCustomPrompt="1"/>
          </p:nvPr>
        </p:nvSpPr>
        <p:spPr>
          <a:xfrm>
            <a:off x="5587999" y="1769288"/>
            <a:ext cx="5311140"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436007" y="1769289"/>
            <a:ext cx="2097893"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5587999" y="4115206"/>
            <a:ext cx="5311140"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2436007" y="4115207"/>
            <a:ext cx="2097893"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878243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1060309" y="1197034"/>
            <a:ext cx="85344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2382979" y="571074"/>
            <a:ext cx="9062260"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1252153" y="2188127"/>
            <a:ext cx="9819503"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6603492" y="-2806828"/>
            <a:ext cx="45720" cy="942441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91081" y="449940"/>
            <a:ext cx="1791900"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3507739" y="1882520"/>
            <a:ext cx="7937500"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611134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42965"/>
            <a:ext cx="1048512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1228028" y="4064000"/>
            <a:ext cx="9692765"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6073140" y="-1379415"/>
            <a:ext cx="45720" cy="104851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737838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383792" y="4477392"/>
            <a:ext cx="9424416"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77005" y="1"/>
            <a:ext cx="4713851"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792480" y="2394251"/>
            <a:ext cx="764032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3860817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7100" y="1825625"/>
            <a:ext cx="499872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1100" y="1825625"/>
            <a:ext cx="499872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6054408" y="1658456"/>
            <a:ext cx="6096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6082281" y="-4446337"/>
            <a:ext cx="27432" cy="12192004"/>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001839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3597271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16171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3398966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412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3400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60"/>
            <a:ext cx="6607517"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838200" y="365126"/>
            <a:ext cx="1060704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sz="3400"/>
              <a:t>Save the Date:</a:t>
            </a:r>
            <a:endParaRPr lang="en-US" sz="34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482810" y="1699827"/>
            <a:ext cx="1021491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4065379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45472" y="-1"/>
            <a:ext cx="4505985"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838208" y="1319429"/>
            <a:ext cx="10038593"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6464300" y="193023"/>
            <a:ext cx="535940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838208" y="3037379"/>
            <a:ext cx="10038593"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838208" y="4678385"/>
            <a:ext cx="10038593"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2010132767"/>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838201" y="365126"/>
            <a:ext cx="1060703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6603492" y="-3481789"/>
            <a:ext cx="45720" cy="942441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00" y="636508"/>
            <a:ext cx="11061293"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7468801" y="1207560"/>
            <a:ext cx="397643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089592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383792" y="4477392"/>
            <a:ext cx="9424416"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77005" y="1"/>
            <a:ext cx="4713851"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792480" y="2394251"/>
            <a:ext cx="764032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165071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1060309" y="1197034"/>
            <a:ext cx="85344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2382979" y="571074"/>
            <a:ext cx="9062260"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1252153" y="2188127"/>
            <a:ext cx="9819503"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6603492" y="-2806828"/>
            <a:ext cx="45720" cy="942441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81" y="449940"/>
            <a:ext cx="1791900"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3507739" y="1882520"/>
            <a:ext cx="7937500"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258589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42965"/>
            <a:ext cx="1048512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1228028" y="4064000"/>
            <a:ext cx="9692765"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6073140" y="-1379415"/>
            <a:ext cx="45720" cy="104851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66760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02359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46133188"/>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0042464"/>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99388032"/>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327104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emf"/><Relationship Id="rId4" Type="http://schemas.openxmlformats.org/officeDocument/2006/relationships/slideLayout" Target="../slideLayouts/slideLayout17.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microsoft.com/office/2007/relationships/hdphoto" Target="../media/hdphoto1.wdp"/><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2.png"/><Relationship Id="rId2" Type="http://schemas.openxmlformats.org/officeDocument/2006/relationships/slideLayout" Target="../slideLayouts/slideLayout21.xml"/><Relationship Id="rId16" Type="http://schemas.openxmlformats.org/officeDocument/2006/relationships/image" Target="../media/image1.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image" Target="../media/image1.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microsoft.com/office/2007/relationships/hdphoto" Target="../media/hdphoto1.wdp"/><Relationship Id="rId5" Type="http://schemas.openxmlformats.org/officeDocument/2006/relationships/slideLayout" Target="../slideLayouts/slideLayout43.xml"/><Relationship Id="rId10" Type="http://schemas.openxmlformats.org/officeDocument/2006/relationships/image" Target="../media/image2.png"/><Relationship Id="rId4" Type="http://schemas.openxmlformats.org/officeDocument/2006/relationships/slideLayout" Target="../slideLayouts/slideLayout42.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48.xml"/><Relationship Id="rId7"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40.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image" Target="../media/image1.emf"/><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6" cstate="hqprint">
            <a:alphaModFix amt="70000"/>
            <a:extLst>
              <a:ext uri="{BEBA8EAE-BF5A-486C-A8C5-ECC9F3942E4B}">
                <a14:imgProps xmlns:a14="http://schemas.microsoft.com/office/drawing/2010/main">
                  <a14:imgLayer r:embed="rId1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26" r:id="rId11"/>
    <p:sldLayoutId id="2147483748" r:id="rId12"/>
    <p:sldLayoutId id="2147483749" r:id="rId13"/>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7" cstate="hqprint">
            <a:alphaModFix amt="70000"/>
            <a:extLst>
              <a:ext uri="{BEBA8EAE-BF5A-486C-A8C5-ECC9F3942E4B}">
                <a14:imgProps xmlns:a14="http://schemas.microsoft.com/office/drawing/2010/main">
                  <a14:imgLayer r:embed="rId1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4" r:id="rId5"/>
    <p:sldLayoutId id="2147483715" r:id="rId6"/>
    <p:sldLayoutId id="2147483716" r:id="rId7"/>
    <p:sldLayoutId id="2147483717" r:id="rId8"/>
    <p:sldLayoutId id="2147483718" r:id="rId9"/>
    <p:sldLayoutId id="2147483728" r:id="rId10"/>
    <p:sldLayoutId id="2147483729" r:id="rId11"/>
    <p:sldLayoutId id="2147483732" r:id="rId12"/>
    <p:sldLayoutId id="2147483733" r:id="rId13"/>
    <p:sldLayoutId id="2147483751" r:id="rId1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12192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18" name="Picture 1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044396" y="6332817"/>
            <a:ext cx="1587521" cy="402184"/>
          </a:xfrm>
          <a:prstGeom prst="rect">
            <a:avLst/>
          </a:prstGeom>
        </p:spPr>
      </p:pic>
      <p:sp>
        <p:nvSpPr>
          <p:cNvPr id="2" name="Title Placeholder 1"/>
          <p:cNvSpPr>
            <a:spLocks noGrp="1"/>
          </p:cNvSpPr>
          <p:nvPr>
            <p:ph type="title"/>
          </p:nvPr>
        </p:nvSpPr>
        <p:spPr>
          <a:xfrm>
            <a:off x="838200" y="365126"/>
            <a:ext cx="1060704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770615"/>
            <a:ext cx="1060704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0432" y="6424485"/>
            <a:ext cx="2520867" cy="228857"/>
          </a:xfrm>
          <a:prstGeom prst="rect">
            <a:avLst/>
          </a:prstGeom>
        </p:spPr>
      </p:pic>
      <p:sp>
        <p:nvSpPr>
          <p:cNvPr id="4" name="Slide Number Placeholder 3"/>
          <p:cNvSpPr>
            <a:spLocks noGrp="1"/>
          </p:cNvSpPr>
          <p:nvPr>
            <p:ph type="sldNum" sz="quarter" idx="4"/>
          </p:nvPr>
        </p:nvSpPr>
        <p:spPr>
          <a:xfrm>
            <a:off x="10248144" y="6356351"/>
            <a:ext cx="1703312"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5257447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21489897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4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33.xml"/><Relationship Id="rId4" Type="http://schemas.openxmlformats.org/officeDocument/2006/relationships/image" Target="../media/image55.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hyperlink" Target="https://h1bsa.workforcegps.org/resources/2020/01/03/18/28/Key_Grantee_Performance_Reporting_Resources" TargetMode="External"/><Relationship Id="rId2" Type="http://schemas.openxmlformats.org/officeDocument/2006/relationships/notesSlide" Target="../notesSlides/notesSlide45.xml"/><Relationship Id="rId1" Type="http://schemas.openxmlformats.org/officeDocument/2006/relationships/slideLayout" Target="../slideLayouts/slideLayout43.xml"/><Relationship Id="rId4" Type="http://schemas.openxmlformats.org/officeDocument/2006/relationships/hyperlink" Target="mailto:ScalingApprenticeship@dol.gov"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orkforcegps.org/resources/2020/03/18/23/35/Coronavirus-COVID-19-Resource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dol.gov/coronavirus" TargetMode="External"/><Relationship Id="rId4" Type="http://schemas.openxmlformats.org/officeDocument/2006/relationships/hyperlink" Target="https://gcc01.safelinks.protection.outlook.com/?url=https%3A%2F%2Fwww.cdc.gov%2Fcoronavirus%2F2019-ncov%2Findex.html&amp;data=02%7C01%7CClosingSkillsGap%40dol.gov%7C4de0ac197e8c45dbc65d08d7cb6dbd95%7C75a6305472044e0c9126adab971d4aca%7C0%7C0%7C637201544500025348&amp;sdata=yF%2Fq6SxWnul47el%2FtMmO219DhV7f5%2B8CTflwTurNK68%3D&amp;reserved=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A08589-2675-40AC-9C9C-830215534367}"/>
              </a:ext>
            </a:extLst>
          </p:cNvPr>
          <p:cNvSpPr>
            <a:spLocks noGrp="1"/>
          </p:cNvSpPr>
          <p:nvPr>
            <p:ph type="sldNum" sz="quarter" idx="12"/>
          </p:nvPr>
        </p:nvSpPr>
        <p:spPr/>
        <p:txBody>
          <a:bodyPr/>
          <a:lstStyle/>
          <a:p>
            <a:fld id="{158B7785-F6D6-45F8-833E-07BD84680091}" type="slidenum">
              <a:rPr lang="en-US" smtClean="0"/>
              <a:t>1</a:t>
            </a:fld>
            <a:endParaRPr lang="en-US"/>
          </a:p>
        </p:txBody>
      </p:sp>
      <p:pic>
        <p:nvPicPr>
          <p:cNvPr id="3" name="Picture 2">
            <a:extLst>
              <a:ext uri="{FF2B5EF4-FFF2-40B4-BE49-F238E27FC236}">
                <a16:creationId xmlns:a16="http://schemas.microsoft.com/office/drawing/2014/main" id="{B33C5BDF-2978-4ED7-A856-434AA7C0FA93}"/>
              </a:ext>
            </a:extLst>
          </p:cNvPr>
          <p:cNvPicPr>
            <a:picLocks noChangeAspect="1"/>
          </p:cNvPicPr>
          <p:nvPr/>
        </p:nvPicPr>
        <p:blipFill>
          <a:blip r:embed="rId2"/>
          <a:stretch>
            <a:fillRect/>
          </a:stretch>
        </p:blipFill>
        <p:spPr>
          <a:xfrm>
            <a:off x="-528" y="0"/>
            <a:ext cx="12192528" cy="6858297"/>
          </a:xfrm>
          <a:prstGeom prst="rect">
            <a:avLst/>
          </a:prstGeom>
        </p:spPr>
      </p:pic>
    </p:spTree>
    <p:extLst>
      <p:ext uri="{BB962C8B-B14F-4D97-AF65-F5344CB8AC3E}">
        <p14:creationId xmlns:p14="http://schemas.microsoft.com/office/powerpoint/2010/main" val="378400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a:p>
        </p:txBody>
      </p:sp>
      <p:sp>
        <p:nvSpPr>
          <p:cNvPr id="3" name="Title 2"/>
          <p:cNvSpPr>
            <a:spLocks noGrp="1"/>
          </p:cNvSpPr>
          <p:nvPr>
            <p:ph type="title"/>
          </p:nvPr>
        </p:nvSpPr>
        <p:spPr/>
        <p:txBody>
          <a:bodyPr/>
          <a:lstStyle/>
          <a:p>
            <a:r>
              <a:rPr lang="en-US" dirty="0"/>
              <a:t>Let’s Differentiate Between Key Terms We’ll Use</a:t>
            </a:r>
          </a:p>
        </p:txBody>
      </p:sp>
      <p:sp>
        <p:nvSpPr>
          <p:cNvPr id="4" name="Content Placeholder 3"/>
          <p:cNvSpPr>
            <a:spLocks noGrp="1"/>
          </p:cNvSpPr>
          <p:nvPr>
            <p:ph idx="1"/>
          </p:nvPr>
        </p:nvSpPr>
        <p:spPr>
          <a:xfrm>
            <a:off x="805866" y="1219200"/>
            <a:ext cx="11081334" cy="4957763"/>
          </a:xfrm>
        </p:spPr>
        <p:txBody>
          <a:bodyPr>
            <a:normAutofit fontScale="92500" lnSpcReduction="20000"/>
          </a:bodyPr>
          <a:lstStyle/>
          <a:p>
            <a:r>
              <a:rPr lang="en-US" sz="3600" dirty="0">
                <a:solidFill>
                  <a:schemeClr val="tx1"/>
                </a:solidFill>
              </a:rPr>
              <a:t>Two key components of a high quality apprenticeship where reporting are concerned are 1) the on-the job learning component and 2) the instructional training component.</a:t>
            </a:r>
          </a:p>
          <a:p>
            <a:r>
              <a:rPr lang="en-US" i="1" dirty="0">
                <a:solidFill>
                  <a:schemeClr val="tx1"/>
                </a:solidFill>
              </a:rPr>
              <a:t>On-the-job Training (OJT): </a:t>
            </a:r>
            <a:r>
              <a:rPr lang="en-US" dirty="0">
                <a:solidFill>
                  <a:srgbClr val="C00000"/>
                </a:solidFill>
              </a:rPr>
              <a:t>A well-designed and highly structured work experience </a:t>
            </a:r>
            <a:r>
              <a:rPr lang="en-US" b="1" dirty="0">
                <a:solidFill>
                  <a:srgbClr val="C00000"/>
                </a:solidFill>
              </a:rPr>
              <a:t>that is a component of the apprenticeship</a:t>
            </a:r>
            <a:r>
              <a:rPr lang="en-US" dirty="0">
                <a:solidFill>
                  <a:srgbClr val="C00000"/>
                </a:solidFill>
              </a:rPr>
              <a:t>.  OJT is one of the five hallmarks of program quality in the Scaling Apprenticeship (SA) FOA. </a:t>
            </a:r>
          </a:p>
          <a:p>
            <a:r>
              <a:rPr lang="en-US" b="1" i="1" dirty="0">
                <a:solidFill>
                  <a:schemeClr val="tx1"/>
                </a:solidFill>
              </a:rPr>
              <a:t>Instructional training: </a:t>
            </a:r>
            <a:r>
              <a:rPr lang="en-US" dirty="0">
                <a:solidFill>
                  <a:srgbClr val="C00000"/>
                </a:solidFill>
              </a:rPr>
              <a:t>A shortened version of the term “educational and instructional component” which is another of the five hallmarks of program quality, and which is often referred to as “classroom” training. Other terms used for this include Related Technical Instruction (RTI) in Registered Apprenticeship Programs (RAPs) and Related Instruction in Industry-Recognized Apprenticeship Programs (IRAPs).</a:t>
            </a:r>
          </a:p>
          <a:p>
            <a:endParaRPr lang="en-US" dirty="0"/>
          </a:p>
        </p:txBody>
      </p:sp>
    </p:spTree>
    <p:extLst>
      <p:ext uri="{BB962C8B-B14F-4D97-AF65-F5344CB8AC3E}">
        <p14:creationId xmlns:p14="http://schemas.microsoft.com/office/powerpoint/2010/main" val="187610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sp>
        <p:nvSpPr>
          <p:cNvPr id="2" name="Title 1"/>
          <p:cNvSpPr>
            <a:spLocks noGrp="1"/>
          </p:cNvSpPr>
          <p:nvPr>
            <p:ph type="title"/>
          </p:nvPr>
        </p:nvSpPr>
        <p:spPr/>
        <p:txBody>
          <a:bodyPr/>
          <a:lstStyle/>
          <a:p>
            <a:r>
              <a:rPr lang="en-US" dirty="0"/>
              <a:t>Reporting a Participant as an Apprentice</a:t>
            </a:r>
          </a:p>
        </p:txBody>
      </p:sp>
      <p:sp>
        <p:nvSpPr>
          <p:cNvPr id="3" name="Content Placeholder 2"/>
          <p:cNvSpPr>
            <a:spLocks noGrp="1"/>
          </p:cNvSpPr>
          <p:nvPr>
            <p:ph idx="1"/>
          </p:nvPr>
        </p:nvSpPr>
        <p:spPr/>
        <p:txBody>
          <a:bodyPr>
            <a:normAutofit fontScale="85000" lnSpcReduction="20000"/>
          </a:bodyPr>
          <a:lstStyle/>
          <a:p>
            <a:r>
              <a:rPr lang="en-US" sz="3600" b="1" dirty="0"/>
              <a:t>What is an apprentice? </a:t>
            </a:r>
          </a:p>
          <a:p>
            <a:pPr lvl="1"/>
            <a:r>
              <a:rPr lang="en-US" sz="2600" b="1" i="1" dirty="0">
                <a:solidFill>
                  <a:schemeClr val="tx1"/>
                </a:solidFill>
              </a:rPr>
              <a:t>A participant is counted as an apprentice when they have:</a:t>
            </a:r>
          </a:p>
          <a:p>
            <a:pPr marL="1371600" lvl="2" indent="-457200">
              <a:buFont typeface="+mj-lt"/>
              <a:buAutoNum type="arabicParenR"/>
            </a:pPr>
            <a:r>
              <a:rPr lang="en-US" sz="2400" b="1" i="1" dirty="0">
                <a:solidFill>
                  <a:schemeClr val="tx1"/>
                </a:solidFill>
              </a:rPr>
              <a:t>been hired by an employer and started on-the-job training, </a:t>
            </a:r>
            <a:r>
              <a:rPr lang="en-US" sz="2400" b="1" i="1" u="sng" dirty="0">
                <a:solidFill>
                  <a:schemeClr val="tx1"/>
                </a:solidFill>
              </a:rPr>
              <a:t>and</a:t>
            </a:r>
            <a:r>
              <a:rPr lang="en-US" sz="2400" b="1" i="1" dirty="0">
                <a:solidFill>
                  <a:schemeClr val="tx1"/>
                </a:solidFill>
              </a:rPr>
              <a:t> </a:t>
            </a:r>
          </a:p>
          <a:p>
            <a:pPr marL="1371600" lvl="2" indent="-457200">
              <a:buFont typeface="+mj-lt"/>
              <a:buAutoNum type="arabicParenR"/>
            </a:pPr>
            <a:r>
              <a:rPr lang="en-US" sz="2400" b="1" i="1" dirty="0">
                <a:solidFill>
                  <a:schemeClr val="tx1"/>
                </a:solidFill>
              </a:rPr>
              <a:t>started instructional training.</a:t>
            </a:r>
          </a:p>
          <a:p>
            <a:pPr lvl="0">
              <a:buClr>
                <a:srgbClr val="7A232F"/>
              </a:buClr>
            </a:pPr>
            <a:r>
              <a:rPr lang="en-US" sz="3200" dirty="0">
                <a:solidFill>
                  <a:srgbClr val="242021"/>
                </a:solidFill>
              </a:rPr>
              <a:t>Participants who do not do both of these things cannot be counted as apprentices </a:t>
            </a:r>
            <a:r>
              <a:rPr lang="en-US" sz="3200" b="1" u="sng" dirty="0">
                <a:solidFill>
                  <a:srgbClr val="242021"/>
                </a:solidFill>
              </a:rPr>
              <a:t>until both have taken place</a:t>
            </a:r>
            <a:r>
              <a:rPr lang="en-US" sz="3200" dirty="0">
                <a:solidFill>
                  <a:srgbClr val="242021"/>
                </a:solidFill>
              </a:rPr>
              <a:t>.</a:t>
            </a:r>
          </a:p>
          <a:p>
            <a:pPr>
              <a:buClr>
                <a:srgbClr val="7A232F"/>
              </a:buClr>
            </a:pPr>
            <a:r>
              <a:rPr lang="en-US" sz="3200" dirty="0"/>
              <a:t>The program into which a participant is enrolled can be a Registered Apprenticeship Program (RAP) or an unregistered apprenticeship program</a:t>
            </a:r>
          </a:p>
          <a:p>
            <a:pPr lvl="1">
              <a:buClr>
                <a:srgbClr val="7A232F"/>
              </a:buClr>
            </a:pPr>
            <a:r>
              <a:rPr lang="en-US" sz="3000" dirty="0"/>
              <a:t>Five Hallmarks of Program Quality</a:t>
            </a:r>
          </a:p>
          <a:p>
            <a:pPr marL="2171700" lvl="4" indent="-342900">
              <a:buFont typeface="+mj-lt"/>
              <a:buAutoNum type="arabicPeriod"/>
            </a:pPr>
            <a:r>
              <a:rPr lang="en-US" sz="2400" dirty="0"/>
              <a:t>Paid Work-Based Component</a:t>
            </a:r>
          </a:p>
          <a:p>
            <a:pPr marL="2171700" lvl="4" indent="-342900">
              <a:buFont typeface="+mj-lt"/>
              <a:buAutoNum type="arabicPeriod"/>
            </a:pPr>
            <a:r>
              <a:rPr lang="en-US" sz="2400" dirty="0"/>
              <a:t>OJT Training and Mentorship</a:t>
            </a:r>
          </a:p>
          <a:p>
            <a:pPr marL="2171700" lvl="4" indent="-342900">
              <a:buFont typeface="+mj-lt"/>
              <a:buAutoNum type="arabicPeriod"/>
            </a:pPr>
            <a:r>
              <a:rPr lang="en-US" sz="2400" dirty="0"/>
              <a:t>Educational and instructional Component</a:t>
            </a:r>
          </a:p>
          <a:p>
            <a:pPr marL="2171700" lvl="4" indent="-342900">
              <a:buFont typeface="+mj-lt"/>
              <a:buAutoNum type="arabicPeriod"/>
            </a:pPr>
            <a:r>
              <a:rPr lang="en-US" sz="2400" dirty="0"/>
              <a:t>Industry-Recognized Credentials Earned</a:t>
            </a:r>
          </a:p>
          <a:p>
            <a:pPr marL="2171700" lvl="4" indent="-342900">
              <a:buFont typeface="+mj-lt"/>
              <a:buAutoNum type="arabicPeriod"/>
            </a:pPr>
            <a:r>
              <a:rPr lang="en-US" sz="2400" dirty="0"/>
              <a:t>Safety, Supervision, and Equal Employment Opportunity</a:t>
            </a:r>
          </a:p>
          <a:p>
            <a:pPr marL="914400" lvl="2" indent="0">
              <a:buClr>
                <a:srgbClr val="7A232F"/>
              </a:buClr>
              <a:buNone/>
            </a:pPr>
            <a:endParaRPr lang="en-US" sz="2800" dirty="0"/>
          </a:p>
          <a:p>
            <a:pPr>
              <a:buClr>
                <a:srgbClr val="7A232F"/>
              </a:buClr>
            </a:pPr>
            <a:endParaRPr lang="en-US" sz="3200" dirty="0"/>
          </a:p>
          <a:p>
            <a:pPr lvl="0">
              <a:buClr>
                <a:srgbClr val="7A232F"/>
              </a:buClr>
            </a:pPr>
            <a:endParaRPr lang="en-US" sz="3200" dirty="0">
              <a:solidFill>
                <a:srgbClr val="242021"/>
              </a:solidFill>
            </a:endParaRPr>
          </a:p>
          <a:p>
            <a:pPr marL="914400" lvl="2" indent="0">
              <a:buNone/>
            </a:pPr>
            <a:endParaRPr lang="en-US" sz="2400" b="1" i="1" dirty="0">
              <a:solidFill>
                <a:schemeClr val="tx1"/>
              </a:solidFill>
            </a:endParaRPr>
          </a:p>
        </p:txBody>
      </p:sp>
    </p:spTree>
    <p:extLst>
      <p:ext uri="{BB962C8B-B14F-4D97-AF65-F5344CB8AC3E}">
        <p14:creationId xmlns:p14="http://schemas.microsoft.com/office/powerpoint/2010/main" val="292517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12</a:t>
            </a:fld>
            <a:endParaRPr lang="en-US"/>
          </a:p>
        </p:txBody>
      </p:sp>
      <p:sp>
        <p:nvSpPr>
          <p:cNvPr id="2" name="Title 1"/>
          <p:cNvSpPr>
            <a:spLocks noGrp="1"/>
          </p:cNvSpPr>
          <p:nvPr>
            <p:ph type="title"/>
          </p:nvPr>
        </p:nvSpPr>
        <p:spPr/>
        <p:txBody>
          <a:bodyPr/>
          <a:lstStyle/>
          <a:p>
            <a:r>
              <a:rPr lang="en-US" dirty="0"/>
              <a:t>What About Pre-Apprentices?</a:t>
            </a:r>
          </a:p>
        </p:txBody>
      </p:sp>
      <p:sp>
        <p:nvSpPr>
          <p:cNvPr id="3" name="Content Placeholder 2"/>
          <p:cNvSpPr>
            <a:spLocks noGrp="1"/>
          </p:cNvSpPr>
          <p:nvPr>
            <p:ph idx="1"/>
          </p:nvPr>
        </p:nvSpPr>
        <p:spPr/>
        <p:txBody>
          <a:bodyPr>
            <a:normAutofit/>
          </a:bodyPr>
          <a:lstStyle/>
          <a:p>
            <a:r>
              <a:rPr lang="en-US" sz="3600" dirty="0"/>
              <a:t>Pre-apprenticeships provide career-specific training and readiness skills </a:t>
            </a:r>
            <a:r>
              <a:rPr lang="en-US" sz="3600" b="1" dirty="0"/>
              <a:t>needed to enter an apprenticeship.</a:t>
            </a:r>
          </a:p>
          <a:p>
            <a:r>
              <a:rPr lang="en-US" sz="3600" dirty="0"/>
              <a:t>For Scaling Apprenticeship grants, pre-apprenticeship is considered a grant-funded service. </a:t>
            </a:r>
          </a:p>
          <a:p>
            <a:r>
              <a:rPr lang="en-US" sz="3600" dirty="0"/>
              <a:t>The instructional training that pre-apprentices receive is </a:t>
            </a:r>
            <a:r>
              <a:rPr lang="en-US" sz="3600" b="1" u="sng" dirty="0"/>
              <a:t>not</a:t>
            </a:r>
            <a:r>
              <a:rPr lang="en-US" sz="3600" dirty="0"/>
              <a:t> reported in PIRL </a:t>
            </a:r>
            <a:r>
              <a:rPr lang="en-US" sz="3600" b="1" u="sng" dirty="0"/>
              <a:t>training</a:t>
            </a:r>
            <a:r>
              <a:rPr lang="en-US" sz="3600" dirty="0"/>
              <a:t> data elements.</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54446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endParaRPr lang="en-US" dirty="0"/>
          </a:p>
        </p:txBody>
      </p:sp>
      <p:sp>
        <p:nvSpPr>
          <p:cNvPr id="5" name="Text Placeholder 4">
            <a:extLst>
              <a:ext uri="{FF2B5EF4-FFF2-40B4-BE49-F238E27FC236}">
                <a16:creationId xmlns:a16="http://schemas.microsoft.com/office/drawing/2014/main" id="{6856CB9F-0853-43D2-8D0B-DFFF8752A7D9}"/>
              </a:ext>
            </a:extLst>
          </p:cNvPr>
          <p:cNvSpPr>
            <a:spLocks noGrp="1"/>
          </p:cNvSpPr>
          <p:nvPr>
            <p:ph type="body" idx="14"/>
          </p:nvPr>
        </p:nvSpPr>
        <p:spPr/>
        <p:txBody>
          <a:bodyPr>
            <a:normAutofit/>
          </a:bodyPr>
          <a:lstStyle/>
          <a:p>
            <a:r>
              <a:rPr lang="en-US" dirty="0"/>
              <a:t>Which of the following is </a:t>
            </a:r>
            <a:r>
              <a:rPr lang="en-US" dirty="0">
                <a:solidFill>
                  <a:schemeClr val="tx1"/>
                </a:solidFill>
              </a:rPr>
              <a:t>may be</a:t>
            </a:r>
            <a:r>
              <a:rPr lang="en-US" strike="sngStrike" dirty="0">
                <a:solidFill>
                  <a:srgbClr val="FF0000"/>
                </a:solidFill>
              </a:rPr>
              <a:t> </a:t>
            </a:r>
            <a:r>
              <a:rPr lang="en-US" dirty="0"/>
              <a:t>considered a grant-funded service?</a:t>
            </a:r>
          </a:p>
        </p:txBody>
      </p:sp>
      <p:sp>
        <p:nvSpPr>
          <p:cNvPr id="3" name="Content Placeholder 2"/>
          <p:cNvSpPr>
            <a:spLocks noGrp="1"/>
          </p:cNvSpPr>
          <p:nvPr>
            <p:ph idx="1"/>
          </p:nvPr>
        </p:nvSpPr>
        <p:spPr/>
        <p:txBody>
          <a:bodyPr>
            <a:normAutofit/>
          </a:bodyPr>
          <a:lstStyle/>
          <a:p>
            <a:r>
              <a:rPr lang="en-US" dirty="0"/>
              <a:t>Pre-apprenticeship training </a:t>
            </a:r>
          </a:p>
          <a:p>
            <a:r>
              <a:rPr lang="en-US" dirty="0"/>
              <a:t>Instructional/classroom training</a:t>
            </a:r>
            <a:endParaRPr lang="en-US" strike="sngStrike" dirty="0"/>
          </a:p>
          <a:p>
            <a:r>
              <a:rPr lang="en-US" dirty="0"/>
              <a:t>Being hired  by an employer into an apprenticeship</a:t>
            </a:r>
          </a:p>
          <a:p>
            <a:r>
              <a:rPr lang="en-US" dirty="0"/>
              <a:t>Drug testing for employment </a:t>
            </a:r>
          </a:p>
          <a:p>
            <a:r>
              <a:rPr lang="en-US" dirty="0"/>
              <a:t>All may be considered grant-funded services</a:t>
            </a:r>
          </a:p>
        </p:txBody>
      </p:sp>
    </p:spTree>
    <p:extLst>
      <p:ext uri="{BB962C8B-B14F-4D97-AF65-F5344CB8AC3E}">
        <p14:creationId xmlns:p14="http://schemas.microsoft.com/office/powerpoint/2010/main" val="40295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664C8-1C54-42A9-872B-4F528BA33384}"/>
              </a:ext>
            </a:extLst>
          </p:cNvPr>
          <p:cNvSpPr>
            <a:spLocks noGrp="1"/>
          </p:cNvSpPr>
          <p:nvPr>
            <p:ph type="title"/>
          </p:nvPr>
        </p:nvSpPr>
        <p:spPr/>
        <p:txBody>
          <a:bodyPr/>
          <a:lstStyle/>
          <a:p>
            <a:r>
              <a:rPr lang="en-US" dirty="0"/>
              <a:t>Any Questions?</a:t>
            </a:r>
          </a:p>
        </p:txBody>
      </p:sp>
      <p:sp>
        <p:nvSpPr>
          <p:cNvPr id="4" name="Text Placeholder 3">
            <a:extLst>
              <a:ext uri="{FF2B5EF4-FFF2-40B4-BE49-F238E27FC236}">
                <a16:creationId xmlns:a16="http://schemas.microsoft.com/office/drawing/2014/main" id="{5B20488F-1821-49AE-BE23-87837D79673B}"/>
              </a:ext>
            </a:extLst>
          </p:cNvPr>
          <p:cNvSpPr>
            <a:spLocks noGrp="1"/>
          </p:cNvSpPr>
          <p:nvPr>
            <p:ph type="body" sz="quarter" idx="13"/>
          </p:nvPr>
        </p:nvSpPr>
        <p:spPr/>
        <p:txBody>
          <a:bodyPr/>
          <a:lstStyle/>
          <a:p>
            <a:r>
              <a:rPr lang="en-US" dirty="0"/>
              <a:t>Enter your questions in the chat window</a:t>
            </a:r>
          </a:p>
        </p:txBody>
      </p:sp>
      <p:sp>
        <p:nvSpPr>
          <p:cNvPr id="2" name="Slide Number Placeholder 1"/>
          <p:cNvSpPr>
            <a:spLocks noGrp="1"/>
          </p:cNvSpPr>
          <p:nvPr>
            <p:ph type="sldNum" sz="quarter" idx="4294967295"/>
          </p:nvPr>
        </p:nvSpPr>
        <p:spPr>
          <a:xfrm>
            <a:off x="11537950" y="6356350"/>
            <a:ext cx="654050" cy="365125"/>
          </a:xfrm>
        </p:spPr>
        <p:txBody>
          <a:bodyPr/>
          <a:lstStyle/>
          <a:p>
            <a:pPr algn="r" defTabSz="457200">
              <a:defRPr/>
            </a:pPr>
            <a:fld id="{706D636C-90A3-4979-BA37-BAB384B22101}" type="slidenum">
              <a:rPr lang="en-US" sz="1400" b="0">
                <a:solidFill>
                  <a:srgbClr val="124D95">
                    <a:lumMod val="40000"/>
                    <a:lumOff val="60000"/>
                  </a:srgbClr>
                </a:solidFill>
                <a:latin typeface="Arial" panose="020B0604020202020204"/>
              </a:rPr>
              <a:pPr algn="r" defTabSz="457200">
                <a:defRPr/>
              </a:pPr>
              <a:t>14</a:t>
            </a:fld>
            <a:endParaRPr lang="en-US" sz="1400" b="0"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231949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Reporting Apprenticeship Training: </a:t>
            </a:r>
            <a:br>
              <a:rPr lang="en-US" dirty="0"/>
            </a:br>
            <a:r>
              <a:rPr lang="en-US" dirty="0"/>
              <a:t>It’s All About Timing</a:t>
            </a:r>
          </a:p>
        </p:txBody>
      </p:sp>
      <p:sp>
        <p:nvSpPr>
          <p:cNvPr id="4" name="Text Placeholder 3"/>
          <p:cNvSpPr>
            <a:spLocks noGrp="1"/>
          </p:cNvSpPr>
          <p:nvPr>
            <p:ph type="body" idx="1"/>
          </p:nvPr>
        </p:nvSpPr>
        <p:spPr>
          <a:xfrm>
            <a:off x="1228028" y="4063999"/>
            <a:ext cx="9692765" cy="2011123"/>
          </a:xfrm>
        </p:spPr>
        <p:txBody>
          <a:bodyPr>
            <a:normAutofit/>
          </a:bodyPr>
          <a:lstStyle/>
          <a:p>
            <a:pPr marL="571500" indent="-571500">
              <a:buFont typeface="Wingdings" panose="05000000000000000000" pitchFamily="2" charset="2"/>
              <a:buChar char="ü"/>
            </a:pPr>
            <a:r>
              <a:rPr lang="en-US" sz="3600" dirty="0"/>
              <a:t>When and how should apprenticeship training be recorded in WIPS?</a:t>
            </a:r>
          </a:p>
        </p:txBody>
      </p:sp>
      <p:sp>
        <p:nvSpPr>
          <p:cNvPr id="2" name="Slide Number Placeholder 1"/>
          <p:cNvSpPr>
            <a:spLocks noGrp="1"/>
          </p:cNvSpPr>
          <p:nvPr>
            <p:ph type="sldNum" sz="quarter" idx="10"/>
          </p:nvPr>
        </p:nvSpPr>
        <p:spPr/>
        <p:txBody>
          <a:bodyPr/>
          <a:lstStyle/>
          <a:p>
            <a:fld id="{706D636C-90A3-4979-BA37-BAB384B22101}" type="slidenum">
              <a:rPr lang="en-US" smtClean="0"/>
              <a:pPr/>
              <a:t>15</a:t>
            </a:fld>
            <a:endParaRPr lang="en-US" dirty="0"/>
          </a:p>
        </p:txBody>
      </p:sp>
    </p:spTree>
    <p:extLst>
      <p:ext uri="{BB962C8B-B14F-4D97-AF65-F5344CB8AC3E}">
        <p14:creationId xmlns:p14="http://schemas.microsoft.com/office/powerpoint/2010/main" val="279230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a:p>
        </p:txBody>
      </p:sp>
      <p:sp>
        <p:nvSpPr>
          <p:cNvPr id="3" name="Title 2"/>
          <p:cNvSpPr>
            <a:spLocks noGrp="1"/>
          </p:cNvSpPr>
          <p:nvPr>
            <p:ph type="title"/>
          </p:nvPr>
        </p:nvSpPr>
        <p:spPr/>
        <p:txBody>
          <a:bodyPr>
            <a:normAutofit fontScale="90000"/>
          </a:bodyPr>
          <a:lstStyle/>
          <a:p>
            <a:r>
              <a:rPr lang="en-US" dirty="0"/>
              <a:t>Dates Are Key to Understanding How to Report Training Activities</a:t>
            </a:r>
          </a:p>
        </p:txBody>
      </p:sp>
      <p:sp>
        <p:nvSpPr>
          <p:cNvPr id="4" name="Content Placeholder 3"/>
          <p:cNvSpPr>
            <a:spLocks noGrp="1"/>
          </p:cNvSpPr>
          <p:nvPr>
            <p:ph idx="1"/>
          </p:nvPr>
        </p:nvSpPr>
        <p:spPr/>
        <p:txBody>
          <a:bodyPr>
            <a:normAutofit fontScale="92500" lnSpcReduction="10000"/>
          </a:bodyPr>
          <a:lstStyle/>
          <a:p>
            <a:r>
              <a:rPr lang="en-US" sz="4000" dirty="0"/>
              <a:t>Date of Program Entry (</a:t>
            </a:r>
            <a:r>
              <a:rPr lang="en-US" sz="4000" dirty="0">
                <a:solidFill>
                  <a:srgbClr val="C00000"/>
                </a:solidFill>
              </a:rPr>
              <a:t>PIRL 900</a:t>
            </a:r>
            <a:r>
              <a:rPr lang="en-US" sz="4000" dirty="0"/>
              <a:t>)</a:t>
            </a:r>
          </a:p>
          <a:p>
            <a:pPr lvl="1"/>
            <a:r>
              <a:rPr lang="en-US" sz="3800" i="1" dirty="0"/>
              <a:t>Entry into Your Grant Program</a:t>
            </a:r>
          </a:p>
          <a:p>
            <a:r>
              <a:rPr lang="en-US" sz="4000" dirty="0"/>
              <a:t>Date Entered Training #1 (</a:t>
            </a:r>
            <a:r>
              <a:rPr lang="en-US" sz="4000" dirty="0">
                <a:solidFill>
                  <a:srgbClr val="C00000"/>
                </a:solidFill>
              </a:rPr>
              <a:t>PIRL 1302</a:t>
            </a:r>
            <a:r>
              <a:rPr lang="en-US" sz="4000" dirty="0"/>
              <a:t>)</a:t>
            </a:r>
          </a:p>
          <a:p>
            <a:pPr lvl="1"/>
            <a:r>
              <a:rPr lang="en-US" sz="3800" i="1" dirty="0"/>
              <a:t>Entry into Apprenticeship Training</a:t>
            </a:r>
          </a:p>
          <a:p>
            <a:r>
              <a:rPr lang="en-US" sz="4000" dirty="0"/>
              <a:t>Date Entered Employment (</a:t>
            </a:r>
            <a:r>
              <a:rPr lang="en-US" sz="4000" dirty="0">
                <a:solidFill>
                  <a:srgbClr val="C00000"/>
                </a:solidFill>
              </a:rPr>
              <a:t>PIRL 2118</a:t>
            </a:r>
            <a:r>
              <a:rPr lang="en-US" sz="4000" dirty="0"/>
              <a:t>)</a:t>
            </a:r>
          </a:p>
          <a:p>
            <a:pPr lvl="1"/>
            <a:r>
              <a:rPr lang="en-US" sz="3800" i="1" dirty="0"/>
              <a:t>Hired by an Employer into an Apprenticeship</a:t>
            </a:r>
          </a:p>
          <a:p>
            <a:r>
              <a:rPr lang="en-US" sz="4000" dirty="0"/>
              <a:t>Date Completed Training (</a:t>
            </a:r>
            <a:r>
              <a:rPr lang="en-US" sz="4000" dirty="0">
                <a:solidFill>
                  <a:srgbClr val="C00000"/>
                </a:solidFill>
              </a:rPr>
              <a:t>PIRL 1813</a:t>
            </a:r>
            <a:r>
              <a:rPr lang="en-US" sz="4000" dirty="0"/>
              <a:t>)</a:t>
            </a:r>
          </a:p>
          <a:p>
            <a:pPr lvl="1"/>
            <a:r>
              <a:rPr lang="en-US" sz="3800" i="1" dirty="0"/>
              <a:t>Completed all Components of Apprenticeship</a:t>
            </a:r>
          </a:p>
          <a:p>
            <a:pPr marL="457200" lvl="1" indent="0">
              <a:buNone/>
            </a:pPr>
            <a:endParaRPr lang="en-US" sz="3800" i="1" dirty="0"/>
          </a:p>
          <a:p>
            <a:pPr lvl="1"/>
            <a:endParaRPr lang="en-US" sz="3800" i="1" dirty="0"/>
          </a:p>
        </p:txBody>
      </p:sp>
    </p:spTree>
    <p:extLst>
      <p:ext uri="{BB962C8B-B14F-4D97-AF65-F5344CB8AC3E}">
        <p14:creationId xmlns:p14="http://schemas.microsoft.com/office/powerpoint/2010/main" val="400523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a:p>
        </p:txBody>
      </p:sp>
      <p:sp>
        <p:nvSpPr>
          <p:cNvPr id="3" name="Title 2"/>
          <p:cNvSpPr>
            <a:spLocks noGrp="1"/>
          </p:cNvSpPr>
          <p:nvPr>
            <p:ph type="title"/>
          </p:nvPr>
        </p:nvSpPr>
        <p:spPr/>
        <p:txBody>
          <a:bodyPr/>
          <a:lstStyle/>
          <a:p>
            <a:r>
              <a:rPr lang="en-US" dirty="0"/>
              <a:t>Participant Status at Entry is Also Key</a:t>
            </a:r>
          </a:p>
        </p:txBody>
      </p:sp>
      <p:pic>
        <p:nvPicPr>
          <p:cNvPr id="5" name="Content Placeholder 4"/>
          <p:cNvPicPr>
            <a:picLocks noGrp="1" noChangeAspect="1"/>
          </p:cNvPicPr>
          <p:nvPr>
            <p:ph idx="1"/>
          </p:nvPr>
        </p:nvPicPr>
        <p:blipFill>
          <a:blip r:embed="rId3"/>
          <a:stretch>
            <a:fillRect/>
          </a:stretch>
        </p:blipFill>
        <p:spPr>
          <a:xfrm>
            <a:off x="1625600" y="913729"/>
            <a:ext cx="9055100" cy="5262626"/>
          </a:xfrm>
          <a:prstGeom prst="rect">
            <a:avLst/>
          </a:prstGeom>
        </p:spPr>
      </p:pic>
    </p:spTree>
    <p:extLst>
      <p:ext uri="{BB962C8B-B14F-4D97-AF65-F5344CB8AC3E}">
        <p14:creationId xmlns:p14="http://schemas.microsoft.com/office/powerpoint/2010/main" val="3149128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18</a:t>
            </a:fld>
            <a:endParaRPr lang="en-US"/>
          </a:p>
        </p:txBody>
      </p:sp>
      <p:sp>
        <p:nvSpPr>
          <p:cNvPr id="3" name="Title 2"/>
          <p:cNvSpPr>
            <a:spLocks noGrp="1"/>
          </p:cNvSpPr>
          <p:nvPr>
            <p:ph type="title"/>
          </p:nvPr>
        </p:nvSpPr>
        <p:spPr/>
        <p:txBody>
          <a:bodyPr>
            <a:normAutofit fontScale="90000"/>
          </a:bodyPr>
          <a:lstStyle/>
          <a:p>
            <a:r>
              <a:rPr lang="en-US" dirty="0"/>
              <a:t>The Path to Reporting Apprenticeship Training Activities for Underemployed/Unemployed/Employed Participants</a:t>
            </a:r>
          </a:p>
        </p:txBody>
      </p:sp>
      <p:sp>
        <p:nvSpPr>
          <p:cNvPr id="4" name="Content Placeholder 3"/>
          <p:cNvSpPr>
            <a:spLocks noGrp="1"/>
          </p:cNvSpPr>
          <p:nvPr>
            <p:ph idx="1"/>
          </p:nvPr>
        </p:nvSpPr>
        <p:spPr>
          <a:xfrm>
            <a:off x="558800" y="1137446"/>
            <a:ext cx="11328400" cy="5039517"/>
          </a:xfrm>
        </p:spPr>
        <p:txBody>
          <a:bodyPr/>
          <a:lstStyle/>
          <a:p>
            <a:r>
              <a:rPr lang="en-US" sz="3600" b="1" dirty="0"/>
              <a:t>PIRL 900 Date of Program Entry</a:t>
            </a:r>
          </a:p>
          <a:p>
            <a:pPr lvl="1"/>
            <a:r>
              <a:rPr lang="en-US" sz="3600" dirty="0">
                <a:solidFill>
                  <a:schemeClr val="tx1"/>
                </a:solidFill>
              </a:rPr>
              <a:t>The date an individual has received a grant funded service </a:t>
            </a:r>
            <a:r>
              <a:rPr lang="en-US" sz="3600" u="sng" dirty="0">
                <a:solidFill>
                  <a:schemeClr val="tx1"/>
                </a:solidFill>
              </a:rPr>
              <a:t>after</a:t>
            </a:r>
            <a:r>
              <a:rPr lang="en-US" sz="3600" dirty="0">
                <a:solidFill>
                  <a:schemeClr val="tx1"/>
                </a:solidFill>
              </a:rPr>
              <a:t> they have been determined eligible by the grantee. </a:t>
            </a:r>
          </a:p>
          <a:p>
            <a:pPr lvl="1"/>
            <a:r>
              <a:rPr lang="en-US" sz="3600" dirty="0"/>
              <a:t>The Date of Program Entry </a:t>
            </a:r>
            <a:r>
              <a:rPr lang="en-US" sz="3600" i="1" dirty="0"/>
              <a:t>may</a:t>
            </a:r>
            <a:r>
              <a:rPr lang="en-US" sz="3600" dirty="0"/>
              <a:t> be the same as the date a participant begins apprenticeship training. </a:t>
            </a:r>
          </a:p>
          <a:p>
            <a:pPr marL="457200" lvl="1" indent="0">
              <a:buNone/>
            </a:pPr>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22569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sp>
        <p:nvSpPr>
          <p:cNvPr id="3" name="Title 2"/>
          <p:cNvSpPr>
            <a:spLocks noGrp="1"/>
          </p:cNvSpPr>
          <p:nvPr>
            <p:ph type="title"/>
          </p:nvPr>
        </p:nvSpPr>
        <p:spPr/>
        <p:txBody>
          <a:bodyPr>
            <a:normAutofit fontScale="90000"/>
          </a:bodyPr>
          <a:lstStyle/>
          <a:p>
            <a:r>
              <a:rPr lang="en-US" dirty="0"/>
              <a:t>When is a Participant Enrolled in an Apprenticeship? </a:t>
            </a:r>
            <a:br>
              <a:rPr lang="en-US" dirty="0"/>
            </a:br>
            <a:r>
              <a:rPr lang="en-US" dirty="0"/>
              <a:t>A Tale of Three Scenarios</a:t>
            </a:r>
          </a:p>
        </p:txBody>
      </p:sp>
      <p:sp>
        <p:nvSpPr>
          <p:cNvPr id="4" name="Content Placeholder 3"/>
          <p:cNvSpPr>
            <a:spLocks noGrp="1"/>
          </p:cNvSpPr>
          <p:nvPr>
            <p:ph idx="1"/>
          </p:nvPr>
        </p:nvSpPr>
        <p:spPr>
          <a:xfrm>
            <a:off x="558800" y="1137446"/>
            <a:ext cx="11328400" cy="5039517"/>
          </a:xfrm>
        </p:spPr>
        <p:txBody>
          <a:bodyPr>
            <a:normAutofit lnSpcReduction="10000"/>
          </a:bodyPr>
          <a:lstStyle/>
          <a:p>
            <a:r>
              <a:rPr lang="en-US" sz="2800" b="1" i="1" dirty="0"/>
              <a:t>PIRL 1302 Date Entered Training #1 </a:t>
            </a:r>
            <a:r>
              <a:rPr lang="en-US" sz="2800" dirty="0"/>
              <a:t>and </a:t>
            </a:r>
            <a:r>
              <a:rPr lang="en-US" sz="2800" b="1" i="1" dirty="0"/>
              <a:t>PIRL 2118</a:t>
            </a:r>
            <a:r>
              <a:rPr lang="en-US" sz="2800" i="1" dirty="0"/>
              <a:t> </a:t>
            </a:r>
            <a:r>
              <a:rPr lang="en-US" sz="2800" b="1" i="1" dirty="0"/>
              <a:t>Date Entered Employment </a:t>
            </a:r>
            <a:r>
              <a:rPr lang="en-US" sz="2800" dirty="0"/>
              <a:t>are linked together for reporting apprenticeship training.  </a:t>
            </a:r>
          </a:p>
          <a:p>
            <a:pPr marL="457200" lvl="1" indent="0">
              <a:buNone/>
            </a:pPr>
            <a:r>
              <a:rPr lang="en-US" sz="2800" b="1" i="1" u="sng" dirty="0">
                <a:solidFill>
                  <a:srgbClr val="C00000"/>
                </a:solidFill>
              </a:rPr>
              <a:t>Scenario 1</a:t>
            </a:r>
            <a:r>
              <a:rPr lang="en-US" sz="2800" dirty="0">
                <a:solidFill>
                  <a:srgbClr val="C00000"/>
                </a:solidFill>
              </a:rPr>
              <a:t>:  </a:t>
            </a:r>
          </a:p>
          <a:p>
            <a:pPr marL="457200" lvl="1" indent="0">
              <a:buNone/>
            </a:pPr>
            <a:r>
              <a:rPr lang="en-US" sz="2800" dirty="0">
                <a:solidFill>
                  <a:srgbClr val="C00000"/>
                </a:solidFill>
              </a:rPr>
              <a:t>Tom </a:t>
            </a:r>
            <a:r>
              <a:rPr lang="en-US" sz="2800" b="1" dirty="0">
                <a:solidFill>
                  <a:srgbClr val="C00000"/>
                </a:solidFill>
              </a:rPr>
              <a:t>starts</a:t>
            </a:r>
            <a:r>
              <a:rPr lang="en-US" sz="2800" dirty="0">
                <a:solidFill>
                  <a:srgbClr val="C00000"/>
                </a:solidFill>
              </a:rPr>
              <a:t> </a:t>
            </a:r>
            <a:r>
              <a:rPr lang="en-US" sz="2800" b="1" dirty="0">
                <a:solidFill>
                  <a:srgbClr val="C00000"/>
                </a:solidFill>
              </a:rPr>
              <a:t>the instructional training, or classroom, component of his apprenticeship </a:t>
            </a:r>
            <a:r>
              <a:rPr lang="en-US" sz="2800" dirty="0">
                <a:solidFill>
                  <a:srgbClr val="C00000"/>
                </a:solidFill>
              </a:rPr>
              <a:t>on January 15, 2020. On April 10, 2020, he is hired by an employer and</a:t>
            </a:r>
            <a:r>
              <a:rPr lang="en-US" sz="2800" b="1" dirty="0">
                <a:solidFill>
                  <a:srgbClr val="C00000"/>
                </a:solidFill>
              </a:rPr>
              <a:t> starts the on-the-job training component of his apprenticeship. </a:t>
            </a:r>
            <a:endParaRPr lang="en-US" sz="2800" dirty="0">
              <a:solidFill>
                <a:srgbClr val="C00000"/>
              </a:solidFill>
            </a:endParaRPr>
          </a:p>
          <a:p>
            <a:pPr marL="457200" lvl="1" indent="0">
              <a:buNone/>
            </a:pPr>
            <a:endParaRPr lang="en-US" sz="2600" dirty="0"/>
          </a:p>
          <a:p>
            <a:pPr marL="457200" lvl="1" indent="0">
              <a:buNone/>
            </a:pPr>
            <a:r>
              <a:rPr lang="en-US" dirty="0"/>
              <a:t>To report this in WIPS:</a:t>
            </a:r>
          </a:p>
          <a:p>
            <a:pPr lvl="1"/>
            <a:r>
              <a:rPr lang="en-US" dirty="0">
                <a:solidFill>
                  <a:srgbClr val="C00000"/>
                </a:solidFill>
              </a:rPr>
              <a:t>PIRL 1302 </a:t>
            </a:r>
            <a:r>
              <a:rPr lang="en-US" dirty="0"/>
              <a:t>Date Entered Training #1 is </a:t>
            </a:r>
            <a:r>
              <a:rPr lang="en-US" dirty="0">
                <a:solidFill>
                  <a:srgbClr val="C00000"/>
                </a:solidFill>
              </a:rPr>
              <a:t>January 15,2020. </a:t>
            </a:r>
          </a:p>
          <a:p>
            <a:pPr lvl="1"/>
            <a:r>
              <a:rPr lang="en-US" dirty="0">
                <a:solidFill>
                  <a:srgbClr val="C00000"/>
                </a:solidFill>
              </a:rPr>
              <a:t>PIRL 2118 </a:t>
            </a:r>
            <a:r>
              <a:rPr lang="en-US" dirty="0"/>
              <a:t>Date Entered Employment is </a:t>
            </a:r>
            <a:r>
              <a:rPr lang="en-US" dirty="0">
                <a:solidFill>
                  <a:srgbClr val="C00000"/>
                </a:solidFill>
              </a:rPr>
              <a:t>April 10, 2020.</a:t>
            </a:r>
          </a:p>
          <a:p>
            <a:pPr lvl="1"/>
            <a:r>
              <a:rPr lang="en-US" dirty="0">
                <a:solidFill>
                  <a:srgbClr val="C00000"/>
                </a:solidFill>
              </a:rPr>
              <a:t>Both dates will be reported </a:t>
            </a:r>
            <a:r>
              <a:rPr lang="en-US" i="1" dirty="0">
                <a:solidFill>
                  <a:srgbClr val="2C5261"/>
                </a:solidFill>
              </a:rPr>
              <a:t>after the quarter ending June 30, 2020.</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10632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4854574" y="1768837"/>
            <a:ext cx="7097280" cy="3935010"/>
          </a:xfrm>
        </p:spPr>
        <p:txBody>
          <a:bodyPr>
            <a:normAutofit/>
          </a:bodyPr>
          <a:lstStyle/>
          <a:p>
            <a:r>
              <a:rPr lang="en-US" dirty="0"/>
              <a:t>Reporting Apprenticeship Training Activities for </a:t>
            </a:r>
            <a:br>
              <a:rPr lang="en-US" dirty="0"/>
            </a:br>
            <a:r>
              <a:rPr lang="en-US" dirty="0"/>
              <a:t>H-1B Scaling Apprenticeship Grants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April 15, 2020</a:t>
            </a:r>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normAutofit fontScale="90000"/>
          </a:bodyPr>
          <a:lstStyle/>
          <a:p>
            <a:r>
              <a:rPr lang="en-US" dirty="0"/>
              <a:t>When is a Participant Enrolled in an Apprenticeship? </a:t>
            </a:r>
            <a:br>
              <a:rPr lang="en-US" dirty="0"/>
            </a:br>
            <a:r>
              <a:rPr lang="en-US" dirty="0"/>
              <a:t>A Tale of Three Scenarios</a:t>
            </a:r>
          </a:p>
        </p:txBody>
      </p:sp>
      <p:sp>
        <p:nvSpPr>
          <p:cNvPr id="4" name="Content Placeholder 3"/>
          <p:cNvSpPr>
            <a:spLocks noGrp="1"/>
          </p:cNvSpPr>
          <p:nvPr>
            <p:ph idx="1"/>
          </p:nvPr>
        </p:nvSpPr>
        <p:spPr>
          <a:xfrm>
            <a:off x="558800" y="1137446"/>
            <a:ext cx="11328400" cy="5039517"/>
          </a:xfrm>
        </p:spPr>
        <p:txBody>
          <a:bodyPr>
            <a:normAutofit fontScale="92500" lnSpcReduction="10000"/>
          </a:bodyPr>
          <a:lstStyle/>
          <a:p>
            <a:r>
              <a:rPr lang="en-US" sz="2800" b="1" i="1" dirty="0"/>
              <a:t>PIRL 1302 Date Entered Training #1 </a:t>
            </a:r>
            <a:r>
              <a:rPr lang="en-US" sz="2800" dirty="0"/>
              <a:t>and </a:t>
            </a:r>
            <a:r>
              <a:rPr lang="en-US" sz="2800" b="1" i="1" dirty="0"/>
              <a:t>PIRL 2118</a:t>
            </a:r>
            <a:r>
              <a:rPr lang="en-US" sz="2800" i="1" dirty="0"/>
              <a:t> </a:t>
            </a:r>
            <a:r>
              <a:rPr lang="en-US" sz="2800" b="1" i="1" dirty="0"/>
              <a:t>Date Entered Employment </a:t>
            </a:r>
            <a:r>
              <a:rPr lang="en-US" sz="2800" dirty="0"/>
              <a:t>are linked together for reporting apprenticeship training.  </a:t>
            </a:r>
          </a:p>
          <a:p>
            <a:pPr marL="457200" lvl="1" indent="0">
              <a:buNone/>
            </a:pPr>
            <a:r>
              <a:rPr lang="en-US" sz="2800" b="1" i="1" u="sng" dirty="0">
                <a:solidFill>
                  <a:srgbClr val="C00000"/>
                </a:solidFill>
              </a:rPr>
              <a:t>Scenario 2</a:t>
            </a:r>
            <a:r>
              <a:rPr lang="en-US" sz="2800" dirty="0">
                <a:solidFill>
                  <a:srgbClr val="C00000"/>
                </a:solidFill>
              </a:rPr>
              <a:t>:  </a:t>
            </a:r>
          </a:p>
          <a:p>
            <a:pPr marL="457200" lvl="1" indent="0">
              <a:buNone/>
            </a:pPr>
            <a:r>
              <a:rPr lang="en-US" sz="2800" dirty="0">
                <a:solidFill>
                  <a:srgbClr val="C00000"/>
                </a:solidFill>
              </a:rPr>
              <a:t>Bob is </a:t>
            </a:r>
            <a:r>
              <a:rPr lang="en-US" sz="2800" b="1" dirty="0">
                <a:solidFill>
                  <a:srgbClr val="C00000"/>
                </a:solidFill>
              </a:rPr>
              <a:t>hired by an employer and starts on-the-job apprenticeship training </a:t>
            </a:r>
            <a:r>
              <a:rPr lang="en-US" sz="2800" dirty="0">
                <a:solidFill>
                  <a:srgbClr val="C00000"/>
                </a:solidFill>
              </a:rPr>
              <a:t>on December 1, 2019.  When the semester starts on January 22, 2020, he </a:t>
            </a:r>
            <a:r>
              <a:rPr lang="en-US" sz="2800" b="1" dirty="0">
                <a:solidFill>
                  <a:srgbClr val="C00000"/>
                </a:solidFill>
              </a:rPr>
              <a:t>starts the instructional training component of his apprenticeship</a:t>
            </a:r>
            <a:r>
              <a:rPr lang="en-US" sz="2800" dirty="0">
                <a:solidFill>
                  <a:srgbClr val="C00000"/>
                </a:solidFill>
              </a:rPr>
              <a:t>. </a:t>
            </a:r>
          </a:p>
          <a:p>
            <a:pPr marL="457200" lvl="1" indent="0">
              <a:buNone/>
            </a:pPr>
            <a:endParaRPr lang="en-US" sz="2800" dirty="0">
              <a:solidFill>
                <a:srgbClr val="C00000"/>
              </a:solidFill>
            </a:endParaRPr>
          </a:p>
          <a:p>
            <a:pPr marL="457200" lvl="1" indent="0">
              <a:buNone/>
            </a:pPr>
            <a:r>
              <a:rPr lang="en-US" dirty="0"/>
              <a:t>To report this in WIPS:</a:t>
            </a:r>
          </a:p>
          <a:p>
            <a:pPr lvl="1"/>
            <a:r>
              <a:rPr lang="en-US" dirty="0">
                <a:solidFill>
                  <a:srgbClr val="C00000"/>
                </a:solidFill>
              </a:rPr>
              <a:t>PIRL 2118 </a:t>
            </a:r>
            <a:r>
              <a:rPr lang="en-US" dirty="0"/>
              <a:t>Date Entered Employment and </a:t>
            </a:r>
            <a:r>
              <a:rPr lang="en-US" dirty="0">
                <a:solidFill>
                  <a:srgbClr val="C00000"/>
                </a:solidFill>
              </a:rPr>
              <a:t>PIRL 1302 </a:t>
            </a:r>
            <a:r>
              <a:rPr lang="en-US" dirty="0"/>
              <a:t>Date Entered Training #1 are both reported as </a:t>
            </a:r>
            <a:r>
              <a:rPr lang="en-US" dirty="0">
                <a:solidFill>
                  <a:srgbClr val="C00000"/>
                </a:solidFill>
              </a:rPr>
              <a:t>December 1, 2019.</a:t>
            </a:r>
          </a:p>
          <a:p>
            <a:pPr lvl="1"/>
            <a:r>
              <a:rPr lang="en-US" dirty="0">
                <a:solidFill>
                  <a:srgbClr val="2C5261"/>
                </a:solidFill>
              </a:rPr>
              <a:t>The instructional training for his apprenticeship </a:t>
            </a:r>
            <a:r>
              <a:rPr lang="en-US" dirty="0">
                <a:solidFill>
                  <a:schemeClr val="tx1"/>
                </a:solidFill>
              </a:rPr>
              <a:t>may be </a:t>
            </a:r>
            <a:r>
              <a:rPr lang="en-US" dirty="0">
                <a:solidFill>
                  <a:srgbClr val="2C5261"/>
                </a:solidFill>
              </a:rPr>
              <a:t>reported in </a:t>
            </a:r>
            <a:r>
              <a:rPr lang="en-US" dirty="0">
                <a:solidFill>
                  <a:srgbClr val="C00000"/>
                </a:solidFill>
              </a:rPr>
              <a:t>PIRL 1309 </a:t>
            </a:r>
            <a:r>
              <a:rPr lang="en-US" dirty="0">
                <a:solidFill>
                  <a:srgbClr val="2C5261"/>
                </a:solidFill>
              </a:rPr>
              <a:t>Date Entered Training #2 as</a:t>
            </a:r>
            <a:r>
              <a:rPr lang="en-US" dirty="0">
                <a:solidFill>
                  <a:srgbClr val="C00000"/>
                </a:solidFill>
              </a:rPr>
              <a:t> January 22, 2020.</a:t>
            </a:r>
          </a:p>
          <a:p>
            <a:pPr lvl="1"/>
            <a:r>
              <a:rPr lang="en-US" b="1" dirty="0">
                <a:solidFill>
                  <a:srgbClr val="C00000"/>
                </a:solidFill>
              </a:rPr>
              <a:t>Dates for all three data elements are reported </a:t>
            </a:r>
            <a:r>
              <a:rPr lang="en-US" b="1" i="1" dirty="0">
                <a:solidFill>
                  <a:srgbClr val="2C5261"/>
                </a:solidFill>
              </a:rPr>
              <a:t>after the quarter ending March 31, 2020.</a:t>
            </a:r>
            <a:endParaRPr lang="en-US" i="1" dirty="0">
              <a:solidFill>
                <a:srgbClr val="2C5261"/>
              </a:solidFill>
            </a:endParaRPr>
          </a:p>
          <a:p>
            <a:pPr lvl="1"/>
            <a:endParaRPr lang="en-US" dirty="0"/>
          </a:p>
          <a:p>
            <a:pPr marL="457200" lvl="1" indent="0">
              <a:buNone/>
            </a:pPr>
            <a:endParaRPr lang="en-US" dirty="0"/>
          </a:p>
        </p:txBody>
      </p:sp>
    </p:spTree>
    <p:extLst>
      <p:ext uri="{BB962C8B-B14F-4D97-AF65-F5344CB8AC3E}">
        <p14:creationId xmlns:p14="http://schemas.microsoft.com/office/powerpoint/2010/main" val="559194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normAutofit fontScale="90000"/>
          </a:bodyPr>
          <a:lstStyle/>
          <a:p>
            <a:r>
              <a:rPr lang="en-US" dirty="0"/>
              <a:t>When is a Participant Enrolled in an Apprenticeship? </a:t>
            </a:r>
            <a:br>
              <a:rPr lang="en-US" dirty="0"/>
            </a:br>
            <a:r>
              <a:rPr lang="en-US" dirty="0"/>
              <a:t>A Tale of Three Scenarios</a:t>
            </a:r>
          </a:p>
        </p:txBody>
      </p:sp>
      <p:sp>
        <p:nvSpPr>
          <p:cNvPr id="4" name="Content Placeholder 3"/>
          <p:cNvSpPr>
            <a:spLocks noGrp="1"/>
          </p:cNvSpPr>
          <p:nvPr>
            <p:ph idx="1"/>
          </p:nvPr>
        </p:nvSpPr>
        <p:spPr>
          <a:xfrm>
            <a:off x="558800" y="1137446"/>
            <a:ext cx="11328400" cy="5039517"/>
          </a:xfrm>
        </p:spPr>
        <p:txBody>
          <a:bodyPr>
            <a:normAutofit fontScale="92500" lnSpcReduction="20000"/>
          </a:bodyPr>
          <a:lstStyle/>
          <a:p>
            <a:r>
              <a:rPr lang="en-US" sz="2800" b="1" i="1" dirty="0"/>
              <a:t>PIRL 1302 Date Entered Training #1 </a:t>
            </a:r>
            <a:r>
              <a:rPr lang="en-US" sz="2800" dirty="0"/>
              <a:t>and </a:t>
            </a:r>
            <a:r>
              <a:rPr lang="en-US" sz="2800" b="1" i="1" dirty="0"/>
              <a:t>PIRL 2118</a:t>
            </a:r>
            <a:r>
              <a:rPr lang="en-US" sz="2800" i="1" dirty="0"/>
              <a:t> </a:t>
            </a:r>
            <a:r>
              <a:rPr lang="en-US" sz="2800" b="1" i="1" dirty="0"/>
              <a:t>Date Entered Employment </a:t>
            </a:r>
            <a:r>
              <a:rPr lang="en-US" sz="2800" dirty="0"/>
              <a:t>are linked together for reporting apprenticeship training.  </a:t>
            </a:r>
          </a:p>
          <a:p>
            <a:pPr marL="457200" lvl="1" indent="0">
              <a:buNone/>
            </a:pPr>
            <a:r>
              <a:rPr lang="en-US" sz="2800" b="1" i="1" u="sng" dirty="0">
                <a:solidFill>
                  <a:srgbClr val="C00000"/>
                </a:solidFill>
              </a:rPr>
              <a:t>Scenario 3</a:t>
            </a:r>
            <a:r>
              <a:rPr lang="en-US" sz="2800" dirty="0">
                <a:solidFill>
                  <a:srgbClr val="C00000"/>
                </a:solidFill>
              </a:rPr>
              <a:t>:  Linda is </a:t>
            </a:r>
            <a:r>
              <a:rPr lang="en-US" sz="2800" b="1" dirty="0">
                <a:solidFill>
                  <a:srgbClr val="C00000"/>
                </a:solidFill>
              </a:rPr>
              <a:t>hired and begins her apprenticeship on-the job training  </a:t>
            </a:r>
            <a:r>
              <a:rPr lang="en-US" sz="2800" dirty="0">
                <a:solidFill>
                  <a:srgbClr val="C00000"/>
                </a:solidFill>
              </a:rPr>
              <a:t>through her employer on March 1, 2020. A couple of weeks later, on March 15, 2020, she </a:t>
            </a:r>
            <a:r>
              <a:rPr lang="en-US" sz="2800" b="1" dirty="0">
                <a:solidFill>
                  <a:srgbClr val="C00000"/>
                </a:solidFill>
              </a:rPr>
              <a:t>starts the instructional training (classroom) component of the apprenticeship.  </a:t>
            </a:r>
          </a:p>
          <a:p>
            <a:pPr marL="457200" lvl="1" indent="0">
              <a:buNone/>
            </a:pPr>
            <a:endParaRPr lang="en-US" sz="2800" dirty="0">
              <a:solidFill>
                <a:srgbClr val="C00000"/>
              </a:solidFill>
            </a:endParaRPr>
          </a:p>
          <a:p>
            <a:pPr marL="457200" lvl="1" indent="0">
              <a:buNone/>
            </a:pPr>
            <a:r>
              <a:rPr lang="en-US" dirty="0"/>
              <a:t>To report this in WIPS:</a:t>
            </a:r>
          </a:p>
          <a:p>
            <a:pPr lvl="1"/>
            <a:r>
              <a:rPr lang="en-US" dirty="0">
                <a:solidFill>
                  <a:srgbClr val="C00000"/>
                </a:solidFill>
              </a:rPr>
              <a:t>PIRL 1302 </a:t>
            </a:r>
            <a:r>
              <a:rPr lang="en-US" dirty="0">
                <a:solidFill>
                  <a:srgbClr val="2C5261"/>
                </a:solidFill>
              </a:rPr>
              <a:t>Date Entered Training #1</a:t>
            </a:r>
            <a:r>
              <a:rPr lang="en-US" dirty="0">
                <a:solidFill>
                  <a:srgbClr val="C00000"/>
                </a:solidFill>
              </a:rPr>
              <a:t> </a:t>
            </a:r>
            <a:r>
              <a:rPr lang="en-US" dirty="0"/>
              <a:t>is </a:t>
            </a:r>
            <a:r>
              <a:rPr lang="en-US" dirty="0">
                <a:solidFill>
                  <a:srgbClr val="FF0000"/>
                </a:solidFill>
              </a:rPr>
              <a:t>March 1, 2020</a:t>
            </a:r>
            <a:r>
              <a:rPr lang="en-US" dirty="0"/>
              <a:t>.  </a:t>
            </a:r>
          </a:p>
          <a:p>
            <a:pPr lvl="1"/>
            <a:r>
              <a:rPr lang="en-US" dirty="0">
                <a:solidFill>
                  <a:srgbClr val="C00000"/>
                </a:solidFill>
              </a:rPr>
              <a:t>PIRL 2118 </a:t>
            </a:r>
            <a:r>
              <a:rPr lang="en-US" dirty="0"/>
              <a:t>Date Entered Employment is </a:t>
            </a:r>
            <a:r>
              <a:rPr lang="en-US" dirty="0">
                <a:solidFill>
                  <a:srgbClr val="FF0000"/>
                </a:solidFill>
              </a:rPr>
              <a:t>March 1, 2020</a:t>
            </a:r>
            <a:r>
              <a:rPr lang="en-US" dirty="0"/>
              <a:t>.</a:t>
            </a:r>
          </a:p>
          <a:p>
            <a:pPr lvl="1"/>
            <a:r>
              <a:rPr lang="en-US" dirty="0">
                <a:solidFill>
                  <a:srgbClr val="2C5261"/>
                </a:solidFill>
              </a:rPr>
              <a:t>The RTI for her apprenticeship is reported in </a:t>
            </a:r>
            <a:r>
              <a:rPr lang="en-US" dirty="0">
                <a:solidFill>
                  <a:srgbClr val="C00000"/>
                </a:solidFill>
              </a:rPr>
              <a:t>PIRL 1309 </a:t>
            </a:r>
            <a:r>
              <a:rPr lang="en-US" dirty="0">
                <a:solidFill>
                  <a:srgbClr val="2C5261"/>
                </a:solidFill>
              </a:rPr>
              <a:t>Date Entered Training #2 as</a:t>
            </a:r>
            <a:r>
              <a:rPr lang="en-US" dirty="0">
                <a:solidFill>
                  <a:srgbClr val="C00000"/>
                </a:solidFill>
              </a:rPr>
              <a:t> March 15, 2020.</a:t>
            </a:r>
            <a:endParaRPr lang="en-US" dirty="0"/>
          </a:p>
          <a:p>
            <a:pPr lvl="1"/>
            <a:r>
              <a:rPr lang="en-US" b="1" dirty="0">
                <a:solidFill>
                  <a:srgbClr val="C00000"/>
                </a:solidFill>
              </a:rPr>
              <a:t>Dates for all three data elements can be immediately reported </a:t>
            </a:r>
            <a:r>
              <a:rPr lang="en-US" b="1" i="1" dirty="0">
                <a:solidFill>
                  <a:srgbClr val="2C5261"/>
                </a:solidFill>
              </a:rPr>
              <a:t>after the same reporting quarter (March 31, 2020).</a:t>
            </a:r>
            <a:endParaRPr lang="en-US" sz="2800" i="1" dirty="0">
              <a:solidFill>
                <a:srgbClr val="2C5261"/>
              </a:solidFill>
            </a:endParaRPr>
          </a:p>
          <a:p>
            <a:pPr lvl="1"/>
            <a:endParaRPr lang="en-US" dirty="0"/>
          </a:p>
          <a:p>
            <a:pPr marL="457200" lvl="1" indent="0">
              <a:buNone/>
            </a:pPr>
            <a:endParaRPr lang="en-US" dirty="0"/>
          </a:p>
        </p:txBody>
      </p:sp>
    </p:spTree>
    <p:extLst>
      <p:ext uri="{BB962C8B-B14F-4D97-AF65-F5344CB8AC3E}">
        <p14:creationId xmlns:p14="http://schemas.microsoft.com/office/powerpoint/2010/main" val="1390943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normAutofit fontScale="90000"/>
          </a:bodyPr>
          <a:lstStyle/>
          <a:p>
            <a:r>
              <a:rPr lang="en-US" dirty="0"/>
              <a:t>PIRL Data Elements for Reporting “Entering Apprenticeship Training”</a:t>
            </a:r>
          </a:p>
        </p:txBody>
      </p:sp>
      <p:sp>
        <p:nvSpPr>
          <p:cNvPr id="4" name="Content Placeholder 3"/>
          <p:cNvSpPr>
            <a:spLocks noGrp="1"/>
          </p:cNvSpPr>
          <p:nvPr>
            <p:ph idx="1"/>
          </p:nvPr>
        </p:nvSpPr>
        <p:spPr>
          <a:xfrm>
            <a:off x="558800" y="1137446"/>
            <a:ext cx="11328400" cy="5039517"/>
          </a:xfrm>
        </p:spPr>
        <p:txBody>
          <a:bodyPr>
            <a:normAutofit fontScale="85000" lnSpcReduction="20000"/>
          </a:bodyPr>
          <a:lstStyle/>
          <a:p>
            <a:r>
              <a:rPr lang="en-US" b="1" dirty="0"/>
              <a:t>When the participant has been both hired by an employer into an apprenticeship and begun the instructional training (or classroom), report:</a:t>
            </a:r>
          </a:p>
          <a:p>
            <a:pPr lvl="1"/>
            <a:r>
              <a:rPr lang="en-US" b="1" dirty="0">
                <a:solidFill>
                  <a:schemeClr val="accent5"/>
                </a:solidFill>
              </a:rPr>
              <a:t>PIRL 1302 </a:t>
            </a:r>
            <a:r>
              <a:rPr lang="en-US" b="1" dirty="0"/>
              <a:t>Date Entered Training #1</a:t>
            </a:r>
          </a:p>
          <a:p>
            <a:pPr lvl="2">
              <a:spcBef>
                <a:spcPts val="0"/>
              </a:spcBef>
              <a:buFont typeface="Wingdings 3" panose="05040102010807070707" pitchFamily="18" charset="2"/>
              <a:buChar char=""/>
              <a:tabLst>
                <a:tab pos="1371600" algn="l"/>
              </a:tabLst>
            </a:pPr>
            <a:r>
              <a:rPr lang="en-US" sz="2400" i="1" dirty="0">
                <a:solidFill>
                  <a:schemeClr val="tx1"/>
                </a:solidFill>
                <a:latin typeface="Calibri" panose="020F0502020204030204" pitchFamily="34" charset="0"/>
                <a:ea typeface="Calibri" panose="020F0502020204030204" pitchFamily="34" charset="0"/>
              </a:rPr>
              <a:t>The date the participant started the on-the-job component of the apprenticeship with the employer </a:t>
            </a:r>
            <a:r>
              <a:rPr lang="en-US" sz="2400" i="1" u="sng" dirty="0">
                <a:solidFill>
                  <a:schemeClr val="tx1"/>
                </a:solidFill>
                <a:latin typeface="Calibri" panose="020F0502020204030204" pitchFamily="34" charset="0"/>
                <a:ea typeface="Calibri" panose="020F0502020204030204" pitchFamily="34" charset="0"/>
              </a:rPr>
              <a:t>or</a:t>
            </a:r>
            <a:r>
              <a:rPr lang="en-US" sz="2400" i="1" dirty="0">
                <a:solidFill>
                  <a:schemeClr val="tx1"/>
                </a:solidFill>
                <a:latin typeface="Calibri" panose="020F0502020204030204" pitchFamily="34" charset="0"/>
                <a:ea typeface="Calibri" panose="020F0502020204030204" pitchFamily="34" charset="0"/>
              </a:rPr>
              <a:t> the date the participant started the instructional training – </a:t>
            </a:r>
            <a:r>
              <a:rPr lang="en-US" sz="2400" b="1" i="1" u="sng" dirty="0">
                <a:solidFill>
                  <a:schemeClr val="tx1"/>
                </a:solidFill>
                <a:latin typeface="Calibri" panose="020F0502020204030204" pitchFamily="34" charset="0"/>
                <a:ea typeface="Calibri" panose="020F0502020204030204" pitchFamily="34" charset="0"/>
              </a:rPr>
              <a:t>whichever occurs first</a:t>
            </a:r>
            <a:endParaRPr lang="en-US" sz="2400" dirty="0">
              <a:solidFill>
                <a:schemeClr val="tx1"/>
              </a:solidFill>
              <a:latin typeface="Times New Roman" panose="02020603050405020304" pitchFamily="18" charset="0"/>
              <a:ea typeface="Calibri" panose="020F0502020204030204" pitchFamily="34" charset="0"/>
            </a:endParaRPr>
          </a:p>
          <a:p>
            <a:pPr lvl="1"/>
            <a:r>
              <a:rPr lang="en-US" b="1" dirty="0">
                <a:solidFill>
                  <a:schemeClr val="accent5"/>
                </a:solidFill>
              </a:rPr>
              <a:t>PIRL 2118 </a:t>
            </a:r>
            <a:r>
              <a:rPr lang="en-US" b="1" dirty="0"/>
              <a:t>Date Entered Employment </a:t>
            </a:r>
          </a:p>
          <a:p>
            <a:pPr lvl="2"/>
            <a:r>
              <a:rPr lang="en-US" i="1" dirty="0"/>
              <a:t>The date the employer hired the participant</a:t>
            </a:r>
          </a:p>
          <a:p>
            <a:pPr lvl="1"/>
            <a:r>
              <a:rPr lang="en-US" b="1" dirty="0">
                <a:solidFill>
                  <a:schemeClr val="accent5"/>
                </a:solidFill>
              </a:rPr>
              <a:t>PIRL 105 </a:t>
            </a:r>
            <a:r>
              <a:rPr lang="en-US" b="1" dirty="0"/>
              <a:t>Type of Apprenticeship*</a:t>
            </a:r>
          </a:p>
          <a:p>
            <a:pPr lvl="2"/>
            <a:r>
              <a:rPr lang="en-US" b="1" i="1" dirty="0"/>
              <a:t>SARAP11:  </a:t>
            </a:r>
            <a:r>
              <a:rPr lang="en-US" i="1" dirty="0"/>
              <a:t>Registered Apprenticeship Program</a:t>
            </a:r>
          </a:p>
          <a:p>
            <a:pPr lvl="2"/>
            <a:r>
              <a:rPr lang="en-US" b="1" i="1" dirty="0"/>
              <a:t>SAUAP22:  </a:t>
            </a:r>
            <a:r>
              <a:rPr lang="en-US" i="1" dirty="0"/>
              <a:t>Unregistered Apprenticeship </a:t>
            </a:r>
          </a:p>
          <a:p>
            <a:r>
              <a:rPr lang="en-US" b="1" dirty="0"/>
              <a:t>All three data elements must be entered within the same reporting quarter – for PIRL 105, this includes the apprenticeship code values only! </a:t>
            </a:r>
          </a:p>
          <a:p>
            <a:r>
              <a:rPr lang="en-US" b="1" i="1" dirty="0"/>
              <a:t>If a participant is not an apprentice or a pre-apprentice, but has received a grant-funded service or one of the two components of apprenticeship training, in PIRL 105, enter SANONE4 for None.</a:t>
            </a:r>
            <a:endParaRPr lang="en-US" dirty="0"/>
          </a:p>
          <a:p>
            <a:pPr marL="0" indent="0">
              <a:buNone/>
            </a:pPr>
            <a:r>
              <a:rPr lang="en-US" sz="1900" b="1" dirty="0"/>
              <a:t>*NOTE: </a:t>
            </a:r>
            <a:r>
              <a:rPr lang="en-US" sz="1900" dirty="0"/>
              <a:t>Ignore the words “at the time of program entry” in code value definition (not applicable to this employment status)</a:t>
            </a:r>
          </a:p>
          <a:p>
            <a:pPr marL="0" indent="0">
              <a:buNone/>
            </a:pPr>
            <a:endParaRPr lang="en-US" b="1" dirty="0"/>
          </a:p>
        </p:txBody>
      </p:sp>
    </p:spTree>
    <p:extLst>
      <p:ext uri="{BB962C8B-B14F-4D97-AF65-F5344CB8AC3E}">
        <p14:creationId xmlns:p14="http://schemas.microsoft.com/office/powerpoint/2010/main" val="2601437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endParaRPr lang="en-US" dirty="0"/>
          </a:p>
        </p:txBody>
      </p:sp>
      <p:sp>
        <p:nvSpPr>
          <p:cNvPr id="5" name="Text Placeholder 4">
            <a:extLst>
              <a:ext uri="{FF2B5EF4-FFF2-40B4-BE49-F238E27FC236}">
                <a16:creationId xmlns:a16="http://schemas.microsoft.com/office/drawing/2014/main" id="{6856CB9F-0853-43D2-8D0B-DFFF8752A7D9}"/>
              </a:ext>
            </a:extLst>
          </p:cNvPr>
          <p:cNvSpPr>
            <a:spLocks noGrp="1"/>
          </p:cNvSpPr>
          <p:nvPr>
            <p:ph type="body" idx="14"/>
          </p:nvPr>
        </p:nvSpPr>
        <p:spPr/>
        <p:txBody>
          <a:bodyPr>
            <a:normAutofit lnSpcReduction="10000"/>
          </a:bodyPr>
          <a:lstStyle/>
          <a:p>
            <a:r>
              <a:rPr lang="en-US" dirty="0"/>
              <a:t>Terry starts instructional training in an apprenticeship program in Quarter 1 of your grant.  In Quarter 2, she is hired by an employer into a Registered Apprenticeship Program.</a:t>
            </a:r>
          </a:p>
          <a:p>
            <a:endParaRPr lang="en-US" dirty="0"/>
          </a:p>
          <a:p>
            <a:r>
              <a:rPr lang="en-US" dirty="0"/>
              <a:t>Which of the following is </a:t>
            </a:r>
            <a:r>
              <a:rPr lang="en-US" b="1" u="sng" dirty="0"/>
              <a:t>not</a:t>
            </a:r>
            <a:r>
              <a:rPr lang="en-US" dirty="0"/>
              <a:t> correct?</a:t>
            </a:r>
          </a:p>
        </p:txBody>
      </p:sp>
      <p:sp>
        <p:nvSpPr>
          <p:cNvPr id="3" name="Content Placeholder 2"/>
          <p:cNvSpPr>
            <a:spLocks noGrp="1"/>
          </p:cNvSpPr>
          <p:nvPr>
            <p:ph idx="1"/>
          </p:nvPr>
        </p:nvSpPr>
        <p:spPr>
          <a:xfrm>
            <a:off x="5786005" y="1137446"/>
            <a:ext cx="5925134" cy="4925151"/>
          </a:xfrm>
        </p:spPr>
        <p:txBody>
          <a:bodyPr>
            <a:normAutofit fontScale="92500" lnSpcReduction="10000"/>
          </a:bodyPr>
          <a:lstStyle/>
          <a:p>
            <a:r>
              <a:rPr lang="en-US" dirty="0"/>
              <a:t>After Quarter 1, Terry is reported as “None” in PIRL 105 to indicate she is not yet an apprentice. </a:t>
            </a:r>
          </a:p>
          <a:p>
            <a:r>
              <a:rPr lang="en-US" dirty="0"/>
              <a:t>After Quarter 1, the date Terry started instruction</a:t>
            </a:r>
            <a:r>
              <a:rPr lang="en-US" b="0" dirty="0"/>
              <a:t>a</a:t>
            </a:r>
            <a:r>
              <a:rPr lang="en-US" dirty="0"/>
              <a:t>l training is reported in PIRL 1302. </a:t>
            </a:r>
          </a:p>
          <a:p>
            <a:r>
              <a:rPr lang="en-US" dirty="0"/>
              <a:t>After Quarter 2, the date Terry started working as an apprentice is reported in PIRL 2118. </a:t>
            </a:r>
          </a:p>
          <a:p>
            <a:r>
              <a:rPr lang="en-US" dirty="0"/>
              <a:t>After Quarter 2, Terry is reported as a being in a Registered Apprenticeship Program in PIRL 105. </a:t>
            </a:r>
          </a:p>
        </p:txBody>
      </p:sp>
    </p:spTree>
    <p:extLst>
      <p:ext uri="{BB962C8B-B14F-4D97-AF65-F5344CB8AC3E}">
        <p14:creationId xmlns:p14="http://schemas.microsoft.com/office/powerpoint/2010/main" val="286918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a:p>
        </p:txBody>
      </p:sp>
      <p:sp>
        <p:nvSpPr>
          <p:cNvPr id="3" name="Title 2"/>
          <p:cNvSpPr>
            <a:spLocks noGrp="1"/>
          </p:cNvSpPr>
          <p:nvPr>
            <p:ph type="title"/>
          </p:nvPr>
        </p:nvSpPr>
        <p:spPr/>
        <p:txBody>
          <a:bodyPr>
            <a:normAutofit/>
          </a:bodyPr>
          <a:lstStyle/>
          <a:p>
            <a:r>
              <a:rPr lang="en-US" dirty="0"/>
              <a:t>Reporting Training Types – It’s Based on PIRL 105</a:t>
            </a:r>
          </a:p>
        </p:txBody>
      </p:sp>
      <p:sp>
        <p:nvSpPr>
          <p:cNvPr id="4" name="Content Placeholder 3"/>
          <p:cNvSpPr>
            <a:spLocks noGrp="1"/>
          </p:cNvSpPr>
          <p:nvPr>
            <p:ph idx="1"/>
          </p:nvPr>
        </p:nvSpPr>
        <p:spPr/>
        <p:txBody>
          <a:bodyPr>
            <a:normAutofit fontScale="92500" lnSpcReduction="20000"/>
          </a:bodyPr>
          <a:lstStyle/>
          <a:p>
            <a:r>
              <a:rPr lang="en-US" b="1" dirty="0">
                <a:solidFill>
                  <a:srgbClr val="C00000"/>
                </a:solidFill>
              </a:rPr>
              <a:t>PIRL 1303 </a:t>
            </a:r>
            <a:r>
              <a:rPr lang="en-US" dirty="0"/>
              <a:t>Type of Training Service #1</a:t>
            </a:r>
          </a:p>
          <a:p>
            <a:pPr lvl="1"/>
            <a:r>
              <a:rPr lang="en-US" dirty="0"/>
              <a:t>Two Options: </a:t>
            </a:r>
          </a:p>
          <a:p>
            <a:pPr lvl="2"/>
            <a:r>
              <a:rPr lang="en-US" dirty="0"/>
              <a:t>Registered Apprenticeship Program (09) </a:t>
            </a:r>
          </a:p>
          <a:p>
            <a:pPr lvl="2"/>
            <a:r>
              <a:rPr lang="en-US" dirty="0"/>
              <a:t>Occupational Skills Training (06)</a:t>
            </a:r>
          </a:p>
          <a:p>
            <a:r>
              <a:rPr lang="en-US" b="1" dirty="0">
                <a:solidFill>
                  <a:srgbClr val="C00000"/>
                </a:solidFill>
              </a:rPr>
              <a:t>PIRL 2109 </a:t>
            </a:r>
            <a:r>
              <a:rPr lang="en-US" dirty="0"/>
              <a:t>Type of Training #1 (for PIRL 1303)</a:t>
            </a:r>
          </a:p>
          <a:p>
            <a:pPr lvl="1"/>
            <a:r>
              <a:rPr lang="en-US" dirty="0"/>
              <a:t>Registered Apprenticeship Program Option (8)</a:t>
            </a:r>
          </a:p>
          <a:p>
            <a:pPr lvl="1"/>
            <a:r>
              <a:rPr lang="en-US" dirty="0"/>
              <a:t>Or multiple options for unregistered apprenticeship</a:t>
            </a:r>
          </a:p>
          <a:p>
            <a:pPr marL="914400" lvl="2" indent="0">
              <a:buNone/>
            </a:pPr>
            <a:r>
              <a:rPr lang="en-US" sz="2400" dirty="0"/>
              <a:t>1 = On-the-job Training</a:t>
            </a:r>
          </a:p>
          <a:p>
            <a:pPr marL="914400" lvl="2" indent="0">
              <a:buNone/>
            </a:pPr>
            <a:r>
              <a:rPr lang="en-US" sz="2400" dirty="0"/>
              <a:t>2 = Classroom Occupational Training</a:t>
            </a:r>
          </a:p>
          <a:p>
            <a:pPr marL="914400" lvl="2" indent="0">
              <a:buNone/>
            </a:pPr>
            <a:r>
              <a:rPr lang="en-US" sz="2400" dirty="0"/>
              <a:t>3 = Contextualized Learning</a:t>
            </a:r>
          </a:p>
          <a:p>
            <a:pPr marL="914400" lvl="2" indent="0">
              <a:buNone/>
            </a:pPr>
            <a:r>
              <a:rPr lang="en-US" sz="2400" dirty="0"/>
              <a:t>4 = Distanced Learning</a:t>
            </a:r>
          </a:p>
          <a:p>
            <a:pPr marL="914400" lvl="2" indent="0">
              <a:buNone/>
            </a:pPr>
            <a:r>
              <a:rPr lang="en-US" sz="2400" dirty="0"/>
              <a:t>5 = Customized Learning</a:t>
            </a:r>
          </a:p>
          <a:p>
            <a:pPr marL="914400" lvl="2" indent="0">
              <a:buNone/>
            </a:pPr>
            <a:r>
              <a:rPr lang="en-US" sz="2400" strike="sngStrike" dirty="0"/>
              <a:t>6 = Incumbent Worker Training</a:t>
            </a:r>
          </a:p>
          <a:p>
            <a:pPr marL="914400" lvl="2" indent="0">
              <a:buNone/>
            </a:pPr>
            <a:r>
              <a:rPr lang="en-US" sz="2400" dirty="0"/>
              <a:t>7 = Other Occupational Skills Training</a:t>
            </a:r>
          </a:p>
          <a:p>
            <a:pPr lvl="2"/>
            <a:endParaRPr lang="en-US" dirty="0"/>
          </a:p>
          <a:p>
            <a:pPr marL="457200" lvl="1" indent="0">
              <a:buNone/>
            </a:pPr>
            <a:endParaRPr lang="en-US" dirty="0"/>
          </a:p>
        </p:txBody>
      </p:sp>
    </p:spTree>
    <p:extLst>
      <p:ext uri="{BB962C8B-B14F-4D97-AF65-F5344CB8AC3E}">
        <p14:creationId xmlns:p14="http://schemas.microsoft.com/office/powerpoint/2010/main" val="3937876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a:p>
        </p:txBody>
      </p:sp>
      <p:sp>
        <p:nvSpPr>
          <p:cNvPr id="3" name="Title 2"/>
          <p:cNvSpPr>
            <a:spLocks noGrp="1"/>
          </p:cNvSpPr>
          <p:nvPr>
            <p:ph type="title"/>
          </p:nvPr>
        </p:nvSpPr>
        <p:spPr/>
        <p:txBody>
          <a:bodyPr>
            <a:normAutofit/>
          </a:bodyPr>
          <a:lstStyle/>
          <a:p>
            <a:r>
              <a:rPr lang="en-US" dirty="0"/>
              <a:t>Reporting Completion and the Related Employment Outcome</a:t>
            </a:r>
          </a:p>
        </p:txBody>
      </p:sp>
      <p:sp>
        <p:nvSpPr>
          <p:cNvPr id="4" name="Content Placeholder 3"/>
          <p:cNvSpPr>
            <a:spLocks noGrp="1"/>
          </p:cNvSpPr>
          <p:nvPr>
            <p:ph idx="1"/>
          </p:nvPr>
        </p:nvSpPr>
        <p:spPr/>
        <p:txBody>
          <a:bodyPr>
            <a:normAutofit/>
          </a:bodyPr>
          <a:lstStyle/>
          <a:p>
            <a:r>
              <a:rPr lang="en-US" b="1" dirty="0">
                <a:solidFill>
                  <a:schemeClr val="accent5"/>
                </a:solidFill>
              </a:rPr>
              <a:t>PIRL 1813 </a:t>
            </a:r>
            <a:r>
              <a:rPr lang="en-US" dirty="0"/>
              <a:t>– Date Completed an Education or Training Program Leading to a Recognized Postsecondary Credential or Employment </a:t>
            </a:r>
          </a:p>
          <a:p>
            <a:pPr lvl="1"/>
            <a:r>
              <a:rPr lang="en-US" dirty="0"/>
              <a:t>Participants must complete all training components of the apprenticeship program</a:t>
            </a:r>
          </a:p>
          <a:p>
            <a:pPr lvl="1"/>
            <a:r>
              <a:rPr lang="en-US" dirty="0"/>
              <a:t>This includes the instructional training component and the on-the-job training component </a:t>
            </a:r>
          </a:p>
          <a:p>
            <a:r>
              <a:rPr lang="en-US" b="1" dirty="0">
                <a:solidFill>
                  <a:schemeClr val="accent5"/>
                </a:solidFill>
              </a:rPr>
              <a:t>PIRL 2126 </a:t>
            </a:r>
            <a:r>
              <a:rPr lang="en-US" dirty="0"/>
              <a:t>Entered Training-Related Employment </a:t>
            </a:r>
          </a:p>
          <a:p>
            <a:pPr lvl="1"/>
            <a:r>
              <a:rPr lang="en-US" dirty="0"/>
              <a:t>Participants who completed the training components of their apprenticeships who remained in their positions or obtained new positions</a:t>
            </a:r>
          </a:p>
          <a:p>
            <a:pPr marL="457200" lvl="1" indent="0">
              <a:buNone/>
            </a:pPr>
            <a:endParaRPr lang="en-US" dirty="0"/>
          </a:p>
        </p:txBody>
      </p:sp>
    </p:spTree>
    <p:extLst>
      <p:ext uri="{BB962C8B-B14F-4D97-AF65-F5344CB8AC3E}">
        <p14:creationId xmlns:p14="http://schemas.microsoft.com/office/powerpoint/2010/main" val="1058066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a:p>
        </p:txBody>
      </p:sp>
      <p:sp>
        <p:nvSpPr>
          <p:cNvPr id="3" name="Title 2"/>
          <p:cNvSpPr>
            <a:spLocks noGrp="1"/>
          </p:cNvSpPr>
          <p:nvPr>
            <p:ph type="title"/>
          </p:nvPr>
        </p:nvSpPr>
        <p:spPr/>
        <p:txBody>
          <a:bodyPr>
            <a:normAutofit fontScale="90000"/>
          </a:bodyPr>
          <a:lstStyle/>
          <a:p>
            <a:r>
              <a:rPr lang="en-US" dirty="0"/>
              <a:t>Figure 1. Flow Chart: How to Report Apprenticeship Training Activities for Underemployed/Unemployed/Employed Participants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8071" y="939452"/>
            <a:ext cx="8768220" cy="5416898"/>
          </a:xfrm>
        </p:spPr>
      </p:pic>
    </p:spTree>
    <p:extLst>
      <p:ext uri="{BB962C8B-B14F-4D97-AF65-F5344CB8AC3E}">
        <p14:creationId xmlns:p14="http://schemas.microsoft.com/office/powerpoint/2010/main" val="1801994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Apprenticeship Training for Incumbent Workers</a:t>
            </a:r>
          </a:p>
        </p:txBody>
      </p:sp>
      <p:sp>
        <p:nvSpPr>
          <p:cNvPr id="5" name="Text Placeholder 3"/>
          <p:cNvSpPr>
            <a:spLocks noGrp="1"/>
          </p:cNvSpPr>
          <p:nvPr>
            <p:ph type="body" idx="1"/>
          </p:nvPr>
        </p:nvSpPr>
        <p:spPr>
          <a:xfrm>
            <a:off x="1228028" y="4139156"/>
            <a:ext cx="9692765" cy="1866900"/>
          </a:xfrm>
        </p:spPr>
        <p:txBody>
          <a:bodyPr/>
          <a:lstStyle/>
          <a:p>
            <a:pPr marL="457200" indent="-457200">
              <a:buFont typeface="Wingdings" panose="05000000000000000000" pitchFamily="2" charset="2"/>
              <a:buChar char="ü"/>
            </a:pPr>
            <a:r>
              <a:rPr lang="en-US" sz="2800" dirty="0"/>
              <a:t>What are the differences between how apprenticeship training is reported for underemployed/ unemployed/employed participants and for incumbent worker participants?</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27</a:t>
            </a:fld>
            <a:endParaRPr lang="en-US"/>
          </a:p>
        </p:txBody>
      </p:sp>
    </p:spTree>
    <p:extLst>
      <p:ext uri="{BB962C8B-B14F-4D97-AF65-F5344CB8AC3E}">
        <p14:creationId xmlns:p14="http://schemas.microsoft.com/office/powerpoint/2010/main" val="1141308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p:cNvSpPr>
            <a:spLocks noGrp="1"/>
          </p:cNvSpPr>
          <p:nvPr>
            <p:ph type="title"/>
          </p:nvPr>
        </p:nvSpPr>
        <p:spPr/>
        <p:txBody>
          <a:bodyPr>
            <a:normAutofit/>
          </a:bodyPr>
          <a:lstStyle/>
          <a:p>
            <a:r>
              <a:rPr lang="en-US" dirty="0"/>
              <a:t>Incumbent Workers Are Different</a:t>
            </a:r>
          </a:p>
        </p:txBody>
      </p:sp>
      <p:sp>
        <p:nvSpPr>
          <p:cNvPr id="4" name="Content Placeholder 3"/>
          <p:cNvSpPr>
            <a:spLocks noGrp="1"/>
          </p:cNvSpPr>
          <p:nvPr>
            <p:ph idx="1"/>
          </p:nvPr>
        </p:nvSpPr>
        <p:spPr>
          <a:xfrm>
            <a:off x="558800" y="1137446"/>
            <a:ext cx="11328400" cy="5039517"/>
          </a:xfrm>
        </p:spPr>
        <p:txBody>
          <a:bodyPr>
            <a:normAutofit/>
          </a:bodyPr>
          <a:lstStyle/>
          <a:p>
            <a:r>
              <a:rPr lang="en-US" b="1" i="1" dirty="0"/>
              <a:t>Incumbent workers must meet the same criteria as underemployed, unemployed and employed workers to be considered apprentices.  They must:</a:t>
            </a:r>
          </a:p>
          <a:p>
            <a:pPr lvl="2"/>
            <a:r>
              <a:rPr lang="en-US" sz="2800" dirty="0">
                <a:solidFill>
                  <a:schemeClr val="tx1"/>
                </a:solidFill>
              </a:rPr>
              <a:t>Be employed by the employer offering the apprenticeship; </a:t>
            </a:r>
            <a:r>
              <a:rPr lang="en-US" sz="2800" b="1" u="sng" dirty="0">
                <a:solidFill>
                  <a:schemeClr val="tx1"/>
                </a:solidFill>
              </a:rPr>
              <a:t>and</a:t>
            </a:r>
            <a:endParaRPr lang="en-US" sz="2800" u="sng" strike="sngStrike" dirty="0">
              <a:solidFill>
                <a:schemeClr val="tx1"/>
              </a:solidFill>
            </a:endParaRPr>
          </a:p>
          <a:p>
            <a:pPr lvl="2"/>
            <a:r>
              <a:rPr lang="en-US" sz="2800" dirty="0">
                <a:solidFill>
                  <a:schemeClr val="tx1"/>
                </a:solidFill>
              </a:rPr>
              <a:t>Have started their instructional training (or classroom) component. </a:t>
            </a:r>
            <a:endParaRPr lang="en-US" b="1" i="1" dirty="0">
              <a:solidFill>
                <a:schemeClr val="tx1"/>
              </a:solidFill>
            </a:endParaRPr>
          </a:p>
          <a:p>
            <a:r>
              <a:rPr lang="en-US" i="1" dirty="0"/>
              <a:t>By definition, you will not report “hire by an employer” in WIPS when reporting apprenticeship training for incumbent worker participants.  </a:t>
            </a:r>
          </a:p>
          <a:p>
            <a:pPr lvl="1"/>
            <a:r>
              <a:rPr lang="en-US" i="1" dirty="0"/>
              <a:t>Their apprenticeship is developed in conjunction with their employer before they become participants in your program</a:t>
            </a:r>
          </a:p>
        </p:txBody>
      </p:sp>
    </p:spTree>
    <p:extLst>
      <p:ext uri="{BB962C8B-B14F-4D97-AF65-F5344CB8AC3E}">
        <p14:creationId xmlns:p14="http://schemas.microsoft.com/office/powerpoint/2010/main" val="257874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p:cNvSpPr>
            <a:spLocks noGrp="1"/>
          </p:cNvSpPr>
          <p:nvPr>
            <p:ph type="title"/>
          </p:nvPr>
        </p:nvSpPr>
        <p:spPr/>
        <p:txBody>
          <a:bodyPr>
            <a:normAutofit fontScale="90000"/>
          </a:bodyPr>
          <a:lstStyle/>
          <a:p>
            <a:r>
              <a:rPr lang="en-US" dirty="0"/>
              <a:t>PIRL Data Elements for Reporting “Entering Apprenticeship Training” (Incumbent Workers)</a:t>
            </a:r>
          </a:p>
        </p:txBody>
      </p:sp>
      <p:sp>
        <p:nvSpPr>
          <p:cNvPr id="4" name="Content Placeholder 3"/>
          <p:cNvSpPr>
            <a:spLocks noGrp="1"/>
          </p:cNvSpPr>
          <p:nvPr>
            <p:ph idx="1"/>
          </p:nvPr>
        </p:nvSpPr>
        <p:spPr>
          <a:xfrm>
            <a:off x="558800" y="1137446"/>
            <a:ext cx="11328400" cy="5039517"/>
          </a:xfrm>
        </p:spPr>
        <p:txBody>
          <a:bodyPr>
            <a:normAutofit/>
          </a:bodyPr>
          <a:lstStyle/>
          <a:p>
            <a:r>
              <a:rPr lang="en-US" b="1" i="1" dirty="0"/>
              <a:t>When the incumbent worker participant </a:t>
            </a:r>
            <a:r>
              <a:rPr lang="en-US" b="1" dirty="0"/>
              <a:t>has both started the apprenticeship with the employer and has begun </a:t>
            </a:r>
            <a:r>
              <a:rPr lang="en-US" b="1" dirty="0">
                <a:solidFill>
                  <a:srgbClr val="FF0000"/>
                </a:solidFill>
              </a:rPr>
              <a:t>instructional training</a:t>
            </a:r>
            <a:r>
              <a:rPr lang="en-US" b="1" dirty="0"/>
              <a:t>, report:</a:t>
            </a:r>
          </a:p>
          <a:p>
            <a:pPr lvl="1"/>
            <a:r>
              <a:rPr lang="en-US" b="1" dirty="0">
                <a:solidFill>
                  <a:schemeClr val="accent5"/>
                </a:solidFill>
              </a:rPr>
              <a:t>PIRL 1302 </a:t>
            </a:r>
            <a:r>
              <a:rPr lang="en-US" b="1" dirty="0"/>
              <a:t>Date Entered Training #1</a:t>
            </a:r>
          </a:p>
          <a:p>
            <a:pPr lvl="2">
              <a:spcBef>
                <a:spcPts val="0"/>
              </a:spcBef>
              <a:buFont typeface="Wingdings 3" panose="05040102010807070707" pitchFamily="18" charset="2"/>
              <a:buChar char=""/>
              <a:tabLst>
                <a:tab pos="1371600" algn="l"/>
              </a:tabLst>
            </a:pPr>
            <a:r>
              <a:rPr lang="en-US" sz="2000" i="1" dirty="0">
                <a:solidFill>
                  <a:srgbClr val="3B3838"/>
                </a:solidFill>
                <a:latin typeface="Calibri" panose="020F0502020204030204" pitchFamily="34" charset="0"/>
                <a:ea typeface="Calibri" panose="020F0502020204030204" pitchFamily="34" charset="0"/>
              </a:rPr>
              <a:t>The date the participant</a:t>
            </a:r>
            <a:r>
              <a:rPr lang="en-US" sz="2000" i="1" dirty="0">
                <a:solidFill>
                  <a:schemeClr val="tx1"/>
                </a:solidFill>
                <a:latin typeface="Calibri" panose="020F0502020204030204" pitchFamily="34" charset="0"/>
                <a:ea typeface="Calibri" panose="020F0502020204030204" pitchFamily="34" charset="0"/>
              </a:rPr>
              <a:t> started the on-the-job component of the apprenticeship with the employer </a:t>
            </a:r>
            <a:r>
              <a:rPr lang="en-US" sz="2000" i="1" u="sng" dirty="0">
                <a:solidFill>
                  <a:srgbClr val="3B3838"/>
                </a:solidFill>
                <a:latin typeface="Calibri" panose="020F0502020204030204" pitchFamily="34" charset="0"/>
                <a:ea typeface="Calibri" panose="020F0502020204030204" pitchFamily="34" charset="0"/>
              </a:rPr>
              <a:t>or</a:t>
            </a:r>
            <a:r>
              <a:rPr lang="en-US" sz="2000" i="1" dirty="0">
                <a:solidFill>
                  <a:srgbClr val="3B3838"/>
                </a:solidFill>
                <a:latin typeface="Calibri" panose="020F0502020204030204" pitchFamily="34" charset="0"/>
                <a:ea typeface="Calibri" panose="020F0502020204030204" pitchFamily="34" charset="0"/>
              </a:rPr>
              <a:t> the date the participant started the </a:t>
            </a:r>
            <a:r>
              <a:rPr lang="en-US" sz="2000" i="1" dirty="0">
                <a:solidFill>
                  <a:srgbClr val="000000"/>
                </a:solidFill>
                <a:latin typeface="Calibri" panose="020F0502020204030204" pitchFamily="34" charset="0"/>
                <a:ea typeface="Calibri" panose="020F0502020204030204" pitchFamily="34" charset="0"/>
              </a:rPr>
              <a:t>instructional training</a:t>
            </a:r>
            <a:r>
              <a:rPr lang="en-US" sz="2000" i="1" dirty="0">
                <a:solidFill>
                  <a:srgbClr val="00B050"/>
                </a:solidFill>
                <a:latin typeface="Calibri" panose="020F0502020204030204" pitchFamily="34" charset="0"/>
                <a:ea typeface="Calibri" panose="020F0502020204030204" pitchFamily="34" charset="0"/>
              </a:rPr>
              <a:t> </a:t>
            </a:r>
            <a:r>
              <a:rPr lang="en-US" sz="2000" i="1" dirty="0">
                <a:solidFill>
                  <a:srgbClr val="3B3838"/>
                </a:solidFill>
                <a:latin typeface="Calibri" panose="020F0502020204030204" pitchFamily="34" charset="0"/>
                <a:ea typeface="Calibri" panose="020F0502020204030204" pitchFamily="34" charset="0"/>
              </a:rPr>
              <a:t>– </a:t>
            </a:r>
            <a:r>
              <a:rPr lang="en-US" sz="2000" b="1" i="1" u="sng" dirty="0">
                <a:solidFill>
                  <a:srgbClr val="3B3838"/>
                </a:solidFill>
                <a:latin typeface="Calibri" panose="020F0502020204030204" pitchFamily="34" charset="0"/>
                <a:ea typeface="Calibri" panose="020F0502020204030204" pitchFamily="34" charset="0"/>
              </a:rPr>
              <a:t>whichever occurs </a:t>
            </a:r>
            <a:r>
              <a:rPr lang="en-US" sz="2000" b="1" i="1" u="sng" dirty="0">
                <a:solidFill>
                  <a:schemeClr val="tx1"/>
                </a:solidFill>
                <a:latin typeface="Calibri" panose="020F0502020204030204" pitchFamily="34" charset="0"/>
                <a:ea typeface="Calibri" panose="020F0502020204030204" pitchFamily="34" charset="0"/>
              </a:rPr>
              <a:t>first</a:t>
            </a:r>
            <a:endParaRPr lang="en-US" sz="2000" dirty="0">
              <a:solidFill>
                <a:schemeClr val="tx1"/>
              </a:solidFill>
              <a:latin typeface="Times New Roman" panose="02020603050405020304" pitchFamily="18" charset="0"/>
              <a:ea typeface="Calibri" panose="020F0502020204030204" pitchFamily="34" charset="0"/>
            </a:endParaRPr>
          </a:p>
          <a:p>
            <a:pPr lvl="1"/>
            <a:r>
              <a:rPr lang="en-US" b="1" dirty="0">
                <a:solidFill>
                  <a:schemeClr val="accent5"/>
                </a:solidFill>
              </a:rPr>
              <a:t>PIRL 105 </a:t>
            </a:r>
            <a:r>
              <a:rPr lang="en-US" b="1" dirty="0"/>
              <a:t>Type of Apprenticeship  </a:t>
            </a:r>
          </a:p>
          <a:p>
            <a:pPr lvl="2"/>
            <a:r>
              <a:rPr lang="en-US" b="1" i="1" dirty="0"/>
              <a:t>SARAP11:  </a:t>
            </a:r>
            <a:r>
              <a:rPr lang="en-US" i="1" dirty="0"/>
              <a:t>Registered Apprenticeship Program</a:t>
            </a:r>
          </a:p>
          <a:p>
            <a:pPr lvl="2"/>
            <a:r>
              <a:rPr lang="en-US" b="1" i="1" dirty="0"/>
              <a:t>SARAP22:  </a:t>
            </a:r>
            <a:r>
              <a:rPr lang="en-US" i="1" dirty="0"/>
              <a:t>Unregistered Apprenticeship </a:t>
            </a:r>
            <a:endParaRPr lang="en-US" sz="1900" b="1" i="1" u="sng" dirty="0">
              <a:solidFill>
                <a:srgbClr val="F3F4F4">
                  <a:lumMod val="25000"/>
                </a:srgbClr>
              </a:solidFill>
            </a:endParaRPr>
          </a:p>
          <a:p>
            <a:r>
              <a:rPr lang="en-US" b="1" i="1" dirty="0"/>
              <a:t>PIRL 2118, Date Entered Employment, is never a required data element for incumbent workers. </a:t>
            </a:r>
          </a:p>
          <a:p>
            <a:pPr lvl="1"/>
            <a:r>
              <a:rPr lang="en-US" b="1" i="1" dirty="0">
                <a:solidFill>
                  <a:srgbClr val="C00000"/>
                </a:solidFill>
              </a:rPr>
              <a:t>You must </a:t>
            </a:r>
            <a:r>
              <a:rPr lang="en-US" b="1" i="1" u="sng" dirty="0">
                <a:solidFill>
                  <a:srgbClr val="C00000"/>
                </a:solidFill>
              </a:rPr>
              <a:t>document</a:t>
            </a:r>
            <a:r>
              <a:rPr lang="en-US" b="1" i="1" dirty="0">
                <a:solidFill>
                  <a:srgbClr val="C00000"/>
                </a:solidFill>
              </a:rPr>
              <a:t> separately that your participant has begun the apprenticeship training with their employer, however.</a:t>
            </a:r>
          </a:p>
          <a:p>
            <a:pPr marL="457200" lvl="1" indent="0">
              <a:buNone/>
            </a:pPr>
            <a:endParaRPr lang="en-US" dirty="0"/>
          </a:p>
        </p:txBody>
      </p:sp>
    </p:spTree>
    <p:extLst>
      <p:ext uri="{BB962C8B-B14F-4D97-AF65-F5344CB8AC3E}">
        <p14:creationId xmlns:p14="http://schemas.microsoft.com/office/powerpoint/2010/main" val="215644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a:t>Today’s Moderator</a:t>
            </a:r>
            <a:endParaRPr lang="en-US" dirty="0"/>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err="1"/>
              <a:t>Zodie</a:t>
            </a:r>
            <a:r>
              <a:rPr lang="en-US" dirty="0"/>
              <a:t> Makonnen</a:t>
            </a:r>
          </a:p>
          <a:p>
            <a:pPr lvl="1"/>
            <a:r>
              <a:rPr lang="en-US" dirty="0"/>
              <a:t>Workforce Analyst</a:t>
            </a:r>
          </a:p>
          <a:p>
            <a:pPr lvl="2"/>
            <a:r>
              <a:rPr lang="en-US" dirty="0"/>
              <a:t>U.S. Department of Labor, Employment and Training Administration</a:t>
            </a: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128" b="5128"/>
          <a:stretch>
            <a:fillRect/>
          </a:stretch>
        </p:blipFill>
        <p:spPr>
          <a:xfrm>
            <a:off x="1010141" y="1865871"/>
            <a:ext cx="3429681" cy="3792016"/>
          </a:xfrm>
          <a:prstGeom prst="round2DiagRect">
            <a:avLst>
              <a:gd name="adj1" fmla="val 16667"/>
              <a:gd name="adj2" fmla="val 8545"/>
            </a:avLst>
          </a:prstGeom>
        </p:spPr>
      </p:pic>
    </p:spTree>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30</a:t>
            </a:fld>
            <a:endParaRPr lang="en-US"/>
          </a:p>
        </p:txBody>
      </p:sp>
      <p:sp>
        <p:nvSpPr>
          <p:cNvPr id="3" name="Title 2"/>
          <p:cNvSpPr>
            <a:spLocks noGrp="1"/>
          </p:cNvSpPr>
          <p:nvPr>
            <p:ph type="title"/>
          </p:nvPr>
        </p:nvSpPr>
        <p:spPr/>
        <p:txBody>
          <a:bodyPr>
            <a:normAutofit/>
          </a:bodyPr>
          <a:lstStyle/>
          <a:p>
            <a:r>
              <a:rPr lang="en-US" dirty="0"/>
              <a:t>Incumbent Worker Training Scenario</a:t>
            </a:r>
          </a:p>
        </p:txBody>
      </p:sp>
      <p:sp>
        <p:nvSpPr>
          <p:cNvPr id="4" name="Content Placeholder 3"/>
          <p:cNvSpPr>
            <a:spLocks noGrp="1"/>
          </p:cNvSpPr>
          <p:nvPr>
            <p:ph idx="1"/>
          </p:nvPr>
        </p:nvSpPr>
        <p:spPr>
          <a:xfrm>
            <a:off x="471118" y="962081"/>
            <a:ext cx="11328400" cy="5039517"/>
          </a:xfrm>
        </p:spPr>
        <p:txBody>
          <a:bodyPr>
            <a:normAutofit/>
          </a:bodyPr>
          <a:lstStyle/>
          <a:p>
            <a:pPr marL="0" indent="0">
              <a:buNone/>
            </a:pPr>
            <a:endParaRPr lang="en-US" sz="2800" dirty="0"/>
          </a:p>
          <a:p>
            <a:pPr marL="457200" lvl="1" indent="0">
              <a:buNone/>
            </a:pPr>
            <a:r>
              <a:rPr lang="en-US" sz="2800" b="1" i="1" u="sng" dirty="0">
                <a:solidFill>
                  <a:srgbClr val="C00000"/>
                </a:solidFill>
              </a:rPr>
              <a:t>Scenario</a:t>
            </a:r>
            <a:r>
              <a:rPr lang="en-US" sz="2800" dirty="0">
                <a:solidFill>
                  <a:srgbClr val="C00000"/>
                </a:solidFill>
              </a:rPr>
              <a:t>:  </a:t>
            </a:r>
          </a:p>
          <a:p>
            <a:pPr marL="457200" lvl="1" indent="0">
              <a:buNone/>
            </a:pPr>
            <a:r>
              <a:rPr lang="en-US" sz="2800" dirty="0">
                <a:solidFill>
                  <a:srgbClr val="C00000"/>
                </a:solidFill>
              </a:rPr>
              <a:t>Donna is an incumbent worker who </a:t>
            </a:r>
            <a:r>
              <a:rPr lang="en-US" sz="2800" b="1" dirty="0">
                <a:solidFill>
                  <a:srgbClr val="C00000"/>
                </a:solidFill>
              </a:rPr>
              <a:t>starts on-the-job apprenticeship training with her employer </a:t>
            </a:r>
            <a:r>
              <a:rPr lang="en-US" sz="2800" dirty="0">
                <a:solidFill>
                  <a:srgbClr val="C00000"/>
                </a:solidFill>
              </a:rPr>
              <a:t>on February 1, 2020.  She </a:t>
            </a:r>
            <a:r>
              <a:rPr lang="en-US" sz="2800" b="1" dirty="0">
                <a:solidFill>
                  <a:srgbClr val="C00000"/>
                </a:solidFill>
              </a:rPr>
              <a:t>starts the instructional training component of her apprenticeship</a:t>
            </a:r>
            <a:r>
              <a:rPr lang="en-US" sz="2800" dirty="0">
                <a:solidFill>
                  <a:srgbClr val="C00000"/>
                </a:solidFill>
              </a:rPr>
              <a:t> on April 1, 2020.  </a:t>
            </a:r>
          </a:p>
          <a:p>
            <a:pPr marL="457200" lvl="1" indent="0">
              <a:buNone/>
            </a:pPr>
            <a:endParaRPr lang="en-US" sz="2800" dirty="0">
              <a:solidFill>
                <a:srgbClr val="C00000"/>
              </a:solidFill>
            </a:endParaRPr>
          </a:p>
          <a:p>
            <a:pPr marL="457200" lvl="1" indent="0">
              <a:buNone/>
            </a:pPr>
            <a:r>
              <a:rPr lang="en-US" dirty="0"/>
              <a:t>To report this in WIPS:</a:t>
            </a:r>
          </a:p>
          <a:p>
            <a:pPr lvl="1"/>
            <a:r>
              <a:rPr lang="en-US" dirty="0">
                <a:solidFill>
                  <a:srgbClr val="C00000"/>
                </a:solidFill>
              </a:rPr>
              <a:t>PIRL 1302 </a:t>
            </a:r>
            <a:r>
              <a:rPr lang="en-US" dirty="0"/>
              <a:t>Date Entered Training #1 is February 1, 2020 and will be reported </a:t>
            </a:r>
            <a:r>
              <a:rPr lang="en-US" b="1" i="1" dirty="0"/>
              <a:t>after </a:t>
            </a:r>
            <a:r>
              <a:rPr lang="en-US" b="1" dirty="0"/>
              <a:t>the quarter ending June 30, 2020</a:t>
            </a:r>
            <a:r>
              <a:rPr lang="en-US" dirty="0"/>
              <a:t>.  </a:t>
            </a:r>
          </a:p>
          <a:p>
            <a:pPr lvl="1"/>
            <a:r>
              <a:rPr lang="en-US" dirty="0"/>
              <a:t>Instructional training may be reported in </a:t>
            </a:r>
            <a:r>
              <a:rPr lang="en-US" dirty="0">
                <a:solidFill>
                  <a:srgbClr val="C00000"/>
                </a:solidFill>
              </a:rPr>
              <a:t>PIRL 1309 </a:t>
            </a:r>
            <a:r>
              <a:rPr lang="en-US" dirty="0"/>
              <a:t>Date Entered Training #2 </a:t>
            </a:r>
            <a:r>
              <a:rPr lang="en-US" b="1" i="1" dirty="0"/>
              <a:t>after the quarter ending June 30, 2020.</a:t>
            </a:r>
            <a:endParaRPr lang="en-US" b="1" i="1" dirty="0">
              <a:solidFill>
                <a:srgbClr val="2C5261"/>
              </a:solidFill>
            </a:endParaRPr>
          </a:p>
          <a:p>
            <a:pPr lvl="1"/>
            <a:endParaRPr lang="en-US" dirty="0"/>
          </a:p>
          <a:p>
            <a:pPr marL="457200" lvl="1" indent="0">
              <a:buNone/>
            </a:pPr>
            <a:endParaRPr lang="en-US" dirty="0"/>
          </a:p>
        </p:txBody>
      </p:sp>
    </p:spTree>
    <p:extLst>
      <p:ext uri="{BB962C8B-B14F-4D97-AF65-F5344CB8AC3E}">
        <p14:creationId xmlns:p14="http://schemas.microsoft.com/office/powerpoint/2010/main" val="3354881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p:cNvSpPr>
            <a:spLocks noGrp="1"/>
          </p:cNvSpPr>
          <p:nvPr>
            <p:ph type="title"/>
          </p:nvPr>
        </p:nvSpPr>
        <p:spPr/>
        <p:txBody>
          <a:bodyPr>
            <a:normAutofit/>
          </a:bodyPr>
          <a:lstStyle/>
          <a:p>
            <a:r>
              <a:rPr lang="en-US" dirty="0"/>
              <a:t>Reporting Training Types: Incumbent Workers</a:t>
            </a:r>
          </a:p>
        </p:txBody>
      </p:sp>
      <p:sp>
        <p:nvSpPr>
          <p:cNvPr id="4" name="Content Placeholder 3"/>
          <p:cNvSpPr>
            <a:spLocks noGrp="1"/>
          </p:cNvSpPr>
          <p:nvPr>
            <p:ph idx="1"/>
          </p:nvPr>
        </p:nvSpPr>
        <p:spPr/>
        <p:txBody>
          <a:bodyPr>
            <a:normAutofit/>
          </a:bodyPr>
          <a:lstStyle/>
          <a:p>
            <a:r>
              <a:rPr lang="en-US" b="1" dirty="0">
                <a:solidFill>
                  <a:srgbClr val="C00000"/>
                </a:solidFill>
              </a:rPr>
              <a:t>PIRL 1303 </a:t>
            </a:r>
            <a:r>
              <a:rPr lang="en-US" dirty="0"/>
              <a:t>Type of Training Service #1</a:t>
            </a:r>
          </a:p>
          <a:p>
            <a:pPr lvl="1"/>
            <a:r>
              <a:rPr lang="en-US" dirty="0"/>
              <a:t>Two Options: </a:t>
            </a:r>
          </a:p>
          <a:p>
            <a:pPr lvl="2"/>
            <a:r>
              <a:rPr lang="en-US" dirty="0"/>
              <a:t>Registered Apprenticeship Program (09) </a:t>
            </a:r>
          </a:p>
          <a:p>
            <a:pPr lvl="2"/>
            <a:r>
              <a:rPr lang="en-US" dirty="0"/>
              <a:t>Unregistered Apprenticeship (06)</a:t>
            </a:r>
          </a:p>
          <a:p>
            <a:r>
              <a:rPr lang="en-US" b="1" dirty="0">
                <a:solidFill>
                  <a:srgbClr val="C00000"/>
                </a:solidFill>
              </a:rPr>
              <a:t>PIRL 2109 </a:t>
            </a:r>
            <a:r>
              <a:rPr lang="en-US" dirty="0"/>
              <a:t>Type of Training #1 (for PIRL 1303)</a:t>
            </a:r>
          </a:p>
          <a:p>
            <a:pPr lvl="1"/>
            <a:r>
              <a:rPr lang="en-US" dirty="0"/>
              <a:t>6 = Incumbent Worker Training</a:t>
            </a:r>
            <a:endParaRPr lang="en-US" sz="2400" dirty="0"/>
          </a:p>
          <a:p>
            <a:pPr lvl="2"/>
            <a:endParaRPr lang="en-US" dirty="0"/>
          </a:p>
          <a:p>
            <a:pPr marL="457200" lvl="1" indent="0">
              <a:buNone/>
            </a:pPr>
            <a:endParaRPr lang="en-US" dirty="0"/>
          </a:p>
        </p:txBody>
      </p:sp>
    </p:spTree>
    <p:extLst>
      <p:ext uri="{BB962C8B-B14F-4D97-AF65-F5344CB8AC3E}">
        <p14:creationId xmlns:p14="http://schemas.microsoft.com/office/powerpoint/2010/main" val="1879991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p:cNvSpPr>
            <a:spLocks noGrp="1"/>
          </p:cNvSpPr>
          <p:nvPr>
            <p:ph type="title"/>
          </p:nvPr>
        </p:nvSpPr>
        <p:spPr/>
        <p:txBody>
          <a:bodyPr>
            <a:normAutofit fontScale="90000"/>
          </a:bodyPr>
          <a:lstStyle/>
          <a:p>
            <a:r>
              <a:rPr lang="en-US" dirty="0"/>
              <a:t>Reporting Completion and the Related Employment Outcome (Incumbent Workers)</a:t>
            </a:r>
          </a:p>
        </p:txBody>
      </p:sp>
      <p:sp>
        <p:nvSpPr>
          <p:cNvPr id="4" name="Content Placeholder 3"/>
          <p:cNvSpPr>
            <a:spLocks noGrp="1"/>
          </p:cNvSpPr>
          <p:nvPr>
            <p:ph idx="1"/>
          </p:nvPr>
        </p:nvSpPr>
        <p:spPr/>
        <p:txBody>
          <a:bodyPr>
            <a:normAutofit/>
          </a:bodyPr>
          <a:lstStyle/>
          <a:p>
            <a:r>
              <a:rPr lang="en-US" b="1" dirty="0">
                <a:solidFill>
                  <a:schemeClr val="accent5"/>
                </a:solidFill>
              </a:rPr>
              <a:t>PIRL 1813 </a:t>
            </a:r>
            <a:r>
              <a:rPr lang="en-US" dirty="0"/>
              <a:t>– Date Completed an Education or Training Program Leading to a Recognized Postsecondary Credential or Employment </a:t>
            </a:r>
          </a:p>
          <a:p>
            <a:pPr lvl="1"/>
            <a:r>
              <a:rPr lang="en-US" dirty="0"/>
              <a:t>Participants must complete all training components of the apprenticeship program</a:t>
            </a:r>
          </a:p>
          <a:p>
            <a:r>
              <a:rPr lang="en-US" b="1" dirty="0">
                <a:solidFill>
                  <a:schemeClr val="accent5"/>
                </a:solidFill>
              </a:rPr>
              <a:t>PIRL 2120 </a:t>
            </a:r>
            <a:r>
              <a:rPr lang="en-US" dirty="0"/>
              <a:t>Advanced to New Employment</a:t>
            </a:r>
          </a:p>
          <a:p>
            <a:pPr lvl="1"/>
            <a:r>
              <a:rPr lang="en-US" dirty="0"/>
              <a:t>Participants who were incumbent workers at program entry who completed the training components of their apprenticeships who advanced to new positions with their current employer or with a new employer.</a:t>
            </a:r>
          </a:p>
          <a:p>
            <a:pPr lvl="2"/>
            <a:r>
              <a:rPr lang="en-US" dirty="0"/>
              <a:t>Participants </a:t>
            </a:r>
            <a:r>
              <a:rPr lang="en-US" b="1" dirty="0"/>
              <a:t>must complete the on-the-job components </a:t>
            </a:r>
            <a:r>
              <a:rPr lang="en-US" dirty="0"/>
              <a:t>of their apprenticeships to be counted in this data element.</a:t>
            </a:r>
          </a:p>
          <a:p>
            <a:pPr lvl="2"/>
            <a:r>
              <a:rPr lang="en-US" dirty="0"/>
              <a:t>Often the job title and description are different, but not always.</a:t>
            </a:r>
          </a:p>
          <a:p>
            <a:pPr lvl="3"/>
            <a:r>
              <a:rPr lang="en-US" dirty="0"/>
              <a:t>As long as the competency is applied in the new position, it can be counted </a:t>
            </a:r>
            <a:r>
              <a:rPr lang="en-US"/>
              <a:t>as advancement.  </a:t>
            </a:r>
            <a:endParaRPr lang="en-US" dirty="0"/>
          </a:p>
          <a:p>
            <a:pPr lvl="3"/>
            <a:endParaRPr lang="en-US" dirty="0"/>
          </a:p>
          <a:p>
            <a:pPr marL="457200" lvl="1" indent="0">
              <a:buNone/>
            </a:pPr>
            <a:endParaRPr lang="en-US" dirty="0"/>
          </a:p>
        </p:txBody>
      </p:sp>
    </p:spTree>
    <p:extLst>
      <p:ext uri="{BB962C8B-B14F-4D97-AF65-F5344CB8AC3E}">
        <p14:creationId xmlns:p14="http://schemas.microsoft.com/office/powerpoint/2010/main" val="636997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33</a:t>
            </a:fld>
            <a:endParaRPr lang="en-US"/>
          </a:p>
        </p:txBody>
      </p:sp>
      <p:sp>
        <p:nvSpPr>
          <p:cNvPr id="3" name="Title 2"/>
          <p:cNvSpPr>
            <a:spLocks noGrp="1"/>
          </p:cNvSpPr>
          <p:nvPr>
            <p:ph type="title"/>
          </p:nvPr>
        </p:nvSpPr>
        <p:spPr/>
        <p:txBody>
          <a:bodyPr>
            <a:normAutofit fontScale="90000"/>
          </a:bodyPr>
          <a:lstStyle/>
          <a:p>
            <a:r>
              <a:rPr lang="en-US" dirty="0"/>
              <a:t>Figure 2. Flow Chart: How to Report Apprenticeship Training Activities for Incumbent Workers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1430" y="951978"/>
            <a:ext cx="8043402" cy="5406862"/>
          </a:xfrm>
        </p:spPr>
      </p:pic>
    </p:spTree>
    <p:extLst>
      <p:ext uri="{BB962C8B-B14F-4D97-AF65-F5344CB8AC3E}">
        <p14:creationId xmlns:p14="http://schemas.microsoft.com/office/powerpoint/2010/main" val="1271936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41D3D-CC13-4BC1-8B52-BF826CAFF518}"/>
              </a:ext>
            </a:extLst>
          </p:cNvPr>
          <p:cNvSpPr>
            <a:spLocks noGrp="1"/>
          </p:cNvSpPr>
          <p:nvPr>
            <p:ph type="title"/>
          </p:nvPr>
        </p:nvSpPr>
        <p:spPr/>
        <p:txBody>
          <a:bodyPr/>
          <a:lstStyle/>
          <a:p>
            <a:r>
              <a:rPr lang="en-US" dirty="0"/>
              <a:t>Any Questions?</a:t>
            </a:r>
          </a:p>
        </p:txBody>
      </p:sp>
      <p:sp>
        <p:nvSpPr>
          <p:cNvPr id="4" name="Text Placeholder 3">
            <a:extLst>
              <a:ext uri="{FF2B5EF4-FFF2-40B4-BE49-F238E27FC236}">
                <a16:creationId xmlns:a16="http://schemas.microsoft.com/office/drawing/2014/main" id="{A9763097-B165-4434-B353-C98573ABEACF}"/>
              </a:ext>
            </a:extLst>
          </p:cNvPr>
          <p:cNvSpPr>
            <a:spLocks noGrp="1"/>
          </p:cNvSpPr>
          <p:nvPr>
            <p:ph type="body" sz="quarter" idx="13"/>
          </p:nvPr>
        </p:nvSpPr>
        <p:spPr/>
        <p:txBody>
          <a:bodyPr/>
          <a:lstStyle/>
          <a:p>
            <a:r>
              <a:rPr lang="en-US" dirty="0"/>
              <a:t>Enter your questions in the chat window</a:t>
            </a:r>
          </a:p>
        </p:txBody>
      </p:sp>
      <p:sp>
        <p:nvSpPr>
          <p:cNvPr id="2" name="Slide Number Placeholder 1"/>
          <p:cNvSpPr>
            <a:spLocks noGrp="1"/>
          </p:cNvSpPr>
          <p:nvPr>
            <p:ph type="sldNum" sz="quarter" idx="4294967295"/>
          </p:nvPr>
        </p:nvSpPr>
        <p:spPr>
          <a:xfrm>
            <a:off x="11537950" y="6356350"/>
            <a:ext cx="654050" cy="365125"/>
          </a:xfrm>
        </p:spPr>
        <p:txBody>
          <a:bodyPr/>
          <a:lstStyle/>
          <a:p>
            <a:pPr algn="r" defTabSz="457200">
              <a:defRPr/>
            </a:pPr>
            <a:fld id="{706D636C-90A3-4979-BA37-BAB384B22101}" type="slidenum">
              <a:rPr lang="en-US" sz="1400" b="0">
                <a:solidFill>
                  <a:srgbClr val="124D95">
                    <a:lumMod val="40000"/>
                    <a:lumOff val="60000"/>
                  </a:srgbClr>
                </a:solidFill>
                <a:latin typeface="Arial" panose="020B0604020202020204"/>
              </a:rPr>
              <a:pPr algn="r" defTabSz="457200">
                <a:defRPr/>
              </a:pPr>
              <a:t>34</a:t>
            </a:fld>
            <a:endParaRPr lang="en-US" sz="1400" b="0"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2549644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Apprenticeship Training and Your QPR</a:t>
            </a:r>
          </a:p>
        </p:txBody>
      </p:sp>
      <p:sp>
        <p:nvSpPr>
          <p:cNvPr id="7" name="Text Placeholder 6">
            <a:extLst>
              <a:ext uri="{FF2B5EF4-FFF2-40B4-BE49-F238E27FC236}">
                <a16:creationId xmlns:a16="http://schemas.microsoft.com/office/drawing/2014/main" id="{3279CC3B-C63B-4E22-ABCE-2B96099CF679}"/>
              </a:ext>
            </a:extLst>
          </p:cNvPr>
          <p:cNvSpPr>
            <a:spLocks noGrp="1"/>
          </p:cNvSpPr>
          <p:nvPr>
            <p:ph type="body" idx="1"/>
          </p:nvPr>
        </p:nvSpPr>
        <p:spPr/>
        <p:txBody>
          <a:bodyPr>
            <a:normAutofit/>
          </a:bodyPr>
          <a:lstStyle/>
          <a:p>
            <a:pPr marL="571500" lvl="0" indent="-571500">
              <a:lnSpc>
                <a:spcPct val="95000"/>
              </a:lnSpc>
              <a:spcBef>
                <a:spcPts val="1800"/>
              </a:spcBef>
              <a:buClr>
                <a:srgbClr val="7A232F"/>
              </a:buClr>
              <a:buFont typeface="Wingdings" panose="05000000000000000000" pitchFamily="2" charset="2"/>
              <a:buChar char="ü"/>
            </a:pPr>
            <a:r>
              <a:rPr lang="en-US" sz="3600" dirty="0">
                <a:solidFill>
                  <a:srgbClr val="242021"/>
                </a:solidFill>
              </a:rPr>
              <a:t>Where does apprenticeship training aggregate (show up) on the QPR?</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35</a:t>
            </a:fld>
            <a:endParaRPr lang="en-US" dirty="0"/>
          </a:p>
        </p:txBody>
      </p:sp>
    </p:spTree>
    <p:extLst>
      <p:ext uri="{BB962C8B-B14F-4D97-AF65-F5344CB8AC3E}">
        <p14:creationId xmlns:p14="http://schemas.microsoft.com/office/powerpoint/2010/main" val="304780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36</a:t>
            </a:fld>
            <a:endParaRPr lang="en-US"/>
          </a:p>
        </p:txBody>
      </p:sp>
      <p:sp>
        <p:nvSpPr>
          <p:cNvPr id="3" name="Title 2"/>
          <p:cNvSpPr>
            <a:spLocks noGrp="1"/>
          </p:cNvSpPr>
          <p:nvPr>
            <p:ph type="title"/>
          </p:nvPr>
        </p:nvSpPr>
        <p:spPr/>
        <p:txBody>
          <a:bodyPr/>
          <a:lstStyle/>
          <a:p>
            <a:r>
              <a:rPr lang="en-US" dirty="0"/>
              <a:t>Program Entry and Starting Training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5882432"/>
              </p:ext>
            </p:extLst>
          </p:nvPr>
        </p:nvGraphicFramePr>
        <p:xfrm>
          <a:off x="395416" y="1138238"/>
          <a:ext cx="11491783" cy="4623363"/>
        </p:xfrm>
        <a:graphic>
          <a:graphicData uri="http://schemas.openxmlformats.org/drawingml/2006/table">
            <a:tbl>
              <a:tblPr firstRow="1" bandRow="1">
                <a:tableStyleId>{5C22544A-7EE6-4342-B048-85BDC9FD1C3A}</a:tableStyleId>
              </a:tblPr>
              <a:tblGrid>
                <a:gridCol w="3820983">
                  <a:extLst>
                    <a:ext uri="{9D8B030D-6E8A-4147-A177-3AD203B41FA5}">
                      <a16:colId xmlns:a16="http://schemas.microsoft.com/office/drawing/2014/main" val="640913337"/>
                    </a:ext>
                  </a:extLst>
                </a:gridCol>
                <a:gridCol w="3835400">
                  <a:extLst>
                    <a:ext uri="{9D8B030D-6E8A-4147-A177-3AD203B41FA5}">
                      <a16:colId xmlns:a16="http://schemas.microsoft.com/office/drawing/2014/main" val="31182782"/>
                    </a:ext>
                  </a:extLst>
                </a:gridCol>
                <a:gridCol w="3835400">
                  <a:extLst>
                    <a:ext uri="{9D8B030D-6E8A-4147-A177-3AD203B41FA5}">
                      <a16:colId xmlns:a16="http://schemas.microsoft.com/office/drawing/2014/main" val="1839746549"/>
                    </a:ext>
                  </a:extLst>
                </a:gridCol>
              </a:tblGrid>
              <a:tr h="757697">
                <a:tc>
                  <a:txBody>
                    <a:bodyPr/>
                    <a:lstStyle/>
                    <a:p>
                      <a:pPr algn="ctr" fontAlgn="b"/>
                      <a:r>
                        <a:rPr lang="en-US" sz="2400" b="1" i="0" u="none" strike="noStrike">
                          <a:solidFill>
                            <a:schemeClr val="bg1"/>
                          </a:solidFill>
                          <a:effectLst/>
                          <a:latin typeface="Calibri" panose="020F0502020204030204" pitchFamily="34" charset="0"/>
                        </a:rPr>
                        <a:t>FOA Outcome </a:t>
                      </a:r>
                    </a:p>
                  </a:txBody>
                  <a:tcPr marL="6350" marR="6350" marT="6350" marB="0" anchor="b"/>
                </a:tc>
                <a:tc>
                  <a:txBody>
                    <a:bodyPr/>
                    <a:lstStyle/>
                    <a:p>
                      <a:pPr algn="ctr" fontAlgn="b"/>
                      <a:r>
                        <a:rPr lang="en-US" sz="2400" b="1" i="0" u="none" strike="noStrike">
                          <a:solidFill>
                            <a:schemeClr val="bg1"/>
                          </a:solidFill>
                          <a:effectLst/>
                          <a:latin typeface="Calibri" panose="020F0502020204030204" pitchFamily="34" charset="0"/>
                        </a:rPr>
                        <a:t>QPR Outcome</a:t>
                      </a:r>
                    </a:p>
                  </a:txBody>
                  <a:tcPr marL="6350" marR="6350" marT="6350" marB="0" anchor="b"/>
                </a:tc>
                <a:tc>
                  <a:txBody>
                    <a:bodyPr/>
                    <a:lstStyle/>
                    <a:p>
                      <a:pPr algn="ctr" fontAlgn="b"/>
                      <a:r>
                        <a:rPr lang="en-US" sz="2400" b="1" i="0" u="none" strike="noStrike" dirty="0">
                          <a:solidFill>
                            <a:schemeClr val="bg1"/>
                          </a:solidFill>
                          <a:effectLst/>
                          <a:latin typeface="Calibri" panose="020F0502020204030204" pitchFamily="34" charset="0"/>
                        </a:rPr>
                        <a:t>Summary</a:t>
                      </a:r>
                      <a:r>
                        <a:rPr lang="en-US" sz="2400" b="1" i="0" u="none" strike="noStrike" baseline="0" dirty="0">
                          <a:solidFill>
                            <a:schemeClr val="bg1"/>
                          </a:solidFill>
                          <a:effectLst/>
                          <a:latin typeface="Calibri" panose="020F0502020204030204" pitchFamily="34" charset="0"/>
                        </a:rPr>
                        <a:t> of </a:t>
                      </a:r>
                      <a:r>
                        <a:rPr lang="en-US" sz="2400" b="1" i="0" u="none" strike="noStrike" dirty="0">
                          <a:solidFill>
                            <a:schemeClr val="bg1"/>
                          </a:solidFill>
                          <a:effectLst/>
                          <a:latin typeface="Calibri" panose="020F0502020204030204" pitchFamily="34" charset="0"/>
                        </a:rPr>
                        <a:t>WIPS Data Elements You Must Report</a:t>
                      </a:r>
                    </a:p>
                  </a:txBody>
                  <a:tcPr marL="6350" marR="6350" marT="6350" marB="0" anchor="b">
                    <a:solidFill>
                      <a:schemeClr val="accent2">
                        <a:lumMod val="60000"/>
                        <a:lumOff val="40000"/>
                      </a:schemeClr>
                    </a:solidFill>
                  </a:tcPr>
                </a:tc>
                <a:extLst>
                  <a:ext uri="{0D108BD9-81ED-4DB2-BD59-A6C34878D82A}">
                    <a16:rowId xmlns:a16="http://schemas.microsoft.com/office/drawing/2014/main" val="3834054116"/>
                  </a:ext>
                </a:extLst>
              </a:tr>
              <a:tr h="958147">
                <a:tc>
                  <a:txBody>
                    <a:bodyPr/>
                    <a:lstStyle/>
                    <a:p>
                      <a:pPr algn="l" fontAlgn="t"/>
                      <a:r>
                        <a:rPr lang="en-US" sz="2800" b="1" i="0" u="none" strike="noStrike" dirty="0">
                          <a:solidFill>
                            <a:srgbClr val="000000"/>
                          </a:solidFill>
                          <a:effectLst/>
                          <a:latin typeface="Calibri" panose="020F0502020204030204" pitchFamily="34" charset="0"/>
                        </a:rPr>
                        <a:t>A1. </a:t>
                      </a:r>
                      <a:r>
                        <a:rPr lang="en-US" sz="2800" b="0" i="0" u="none" strike="noStrike" dirty="0">
                          <a:solidFill>
                            <a:srgbClr val="000000"/>
                          </a:solidFill>
                          <a:effectLst/>
                          <a:latin typeface="Calibri" panose="020F0502020204030204" pitchFamily="34" charset="0"/>
                        </a:rPr>
                        <a:t>Total Apprentices Served</a:t>
                      </a:r>
                    </a:p>
                  </a:txBody>
                  <a:tcPr marL="6350" marR="6350" marT="6350" marB="0"/>
                </a:tc>
                <a:tc>
                  <a:txBody>
                    <a:bodyPr/>
                    <a:lstStyle/>
                    <a:p>
                      <a:pPr algn="l" fontAlgn="t"/>
                      <a:r>
                        <a:rPr lang="en-US" sz="2800" b="1" i="0" u="none" strike="noStrike" dirty="0">
                          <a:solidFill>
                            <a:srgbClr val="000000"/>
                          </a:solidFill>
                          <a:effectLst/>
                          <a:latin typeface="Calibri" panose="020F0502020204030204" pitchFamily="34" charset="0"/>
                        </a:rPr>
                        <a:t>A2. </a:t>
                      </a:r>
                      <a:r>
                        <a:rPr lang="en-US" sz="2800" b="0" i="0" u="none" strike="noStrike" dirty="0">
                          <a:solidFill>
                            <a:srgbClr val="000000"/>
                          </a:solidFill>
                          <a:effectLst/>
                          <a:latin typeface="Calibri" panose="020F0502020204030204" pitchFamily="34" charset="0"/>
                        </a:rPr>
                        <a:t>Total Participants Served</a:t>
                      </a:r>
                    </a:p>
                  </a:txBody>
                  <a:tcPr marL="6350" marR="6350" marT="6350" marB="0"/>
                </a:tc>
                <a:tc>
                  <a:txBody>
                    <a:bodyPr/>
                    <a:lstStyle/>
                    <a:p>
                      <a:pPr algn="l" fontAlgn="t"/>
                      <a:r>
                        <a:rPr lang="en-US" sz="2800" b="1" i="0" u="none" strike="noStrike" dirty="0">
                          <a:solidFill>
                            <a:srgbClr val="000000"/>
                          </a:solidFill>
                          <a:effectLst/>
                          <a:latin typeface="Calibri" panose="020F0502020204030204" pitchFamily="34" charset="0"/>
                        </a:rPr>
                        <a:t>PIRL 900 </a:t>
                      </a:r>
                      <a:r>
                        <a:rPr lang="en-US" sz="2800" b="0" i="0" u="none" strike="noStrike" dirty="0">
                          <a:solidFill>
                            <a:srgbClr val="000000"/>
                          </a:solidFill>
                          <a:effectLst/>
                          <a:latin typeface="Calibri" panose="020F0502020204030204" pitchFamily="34" charset="0"/>
                        </a:rPr>
                        <a:t>Date of Program Entry</a:t>
                      </a:r>
                    </a:p>
                  </a:txBody>
                  <a:tcPr marL="6350" marR="6350" marT="6350" marB="0">
                    <a:solidFill>
                      <a:schemeClr val="accent2">
                        <a:lumMod val="20000"/>
                        <a:lumOff val="80000"/>
                      </a:schemeClr>
                    </a:solidFill>
                  </a:tcPr>
                </a:tc>
                <a:extLst>
                  <a:ext uri="{0D108BD9-81ED-4DB2-BD59-A6C34878D82A}">
                    <a16:rowId xmlns:a16="http://schemas.microsoft.com/office/drawing/2014/main" val="3520984026"/>
                  </a:ext>
                </a:extLst>
              </a:tr>
              <a:tr h="2907519">
                <a:tc>
                  <a:txBody>
                    <a:bodyPr/>
                    <a:lstStyle/>
                    <a:p>
                      <a:pPr algn="l" fontAlgn="t"/>
                      <a:r>
                        <a:rPr lang="en-US" sz="2800" b="1" i="0" u="none" strike="noStrike" dirty="0">
                          <a:solidFill>
                            <a:srgbClr val="000000"/>
                          </a:solidFill>
                          <a:effectLst/>
                          <a:latin typeface="Calibri" panose="020F0502020204030204" pitchFamily="34" charset="0"/>
                        </a:rPr>
                        <a:t>A2. </a:t>
                      </a:r>
                      <a:r>
                        <a:rPr lang="en-US" sz="2800" b="0" i="0" u="none" strike="noStrike" dirty="0">
                          <a:solidFill>
                            <a:srgbClr val="000000"/>
                          </a:solidFill>
                          <a:effectLst/>
                          <a:latin typeface="Calibri" panose="020F0502020204030204" pitchFamily="34" charset="0"/>
                        </a:rPr>
                        <a:t>Total Apprentices Hired by an Employer and Enrolled in an Apprenticeship Education/Training Program</a:t>
                      </a:r>
                    </a:p>
                  </a:txBody>
                  <a:tcPr marL="6350" marR="6350" marT="6350" marB="0"/>
                </a:tc>
                <a:tc>
                  <a:txBody>
                    <a:bodyPr/>
                    <a:lstStyle/>
                    <a:p>
                      <a:pPr algn="l" fontAlgn="t"/>
                      <a:r>
                        <a:rPr lang="en-US" sz="2800" b="1" i="0" u="none" strike="noStrike" dirty="0">
                          <a:solidFill>
                            <a:schemeClr val="tx1"/>
                          </a:solidFill>
                          <a:effectLst/>
                          <a:latin typeface="Calibri" panose="020F0502020204030204" pitchFamily="34" charset="0"/>
                        </a:rPr>
                        <a:t>E6a</a:t>
                      </a:r>
                      <a:r>
                        <a:rPr lang="en-US" sz="2800" b="0" i="0" u="none" strike="noStrike" dirty="0">
                          <a:solidFill>
                            <a:schemeClr val="tx1"/>
                          </a:solidFill>
                          <a:effectLst/>
                          <a:latin typeface="Calibri" panose="020F0502020204030204" pitchFamily="34" charset="0"/>
                        </a:rPr>
                        <a:t>. Began Receiving Education/Job Training Activities</a:t>
                      </a:r>
                    </a:p>
                  </a:txBody>
                  <a:tcPr marL="6350" marR="6350" marT="6350" marB="0"/>
                </a:tc>
                <a:tc>
                  <a:txBody>
                    <a:bodyPr/>
                    <a:lstStyle/>
                    <a:p>
                      <a:pPr algn="l" fontAlgn="t"/>
                      <a:r>
                        <a:rPr lang="en-US" sz="2800" b="1" i="0" u="none" strike="noStrike" dirty="0">
                          <a:solidFill>
                            <a:schemeClr val="tx1"/>
                          </a:solidFill>
                          <a:effectLst/>
                          <a:latin typeface="Calibri" panose="020F0502020204030204" pitchFamily="34" charset="0"/>
                        </a:rPr>
                        <a:t>PIRL 105 </a:t>
                      </a:r>
                      <a:r>
                        <a:rPr lang="en-US" sz="2800" b="0" i="0" u="none" strike="noStrike" dirty="0">
                          <a:solidFill>
                            <a:schemeClr val="tx1"/>
                          </a:solidFill>
                          <a:effectLst/>
                          <a:latin typeface="Calibri" panose="020F0502020204030204" pitchFamily="34" charset="0"/>
                        </a:rPr>
                        <a:t>Type of Apprenticeship </a:t>
                      </a:r>
                      <a:r>
                        <a:rPr lang="en-US" sz="2000" b="0" i="0" u="none" strike="noStrike" dirty="0">
                          <a:solidFill>
                            <a:schemeClr val="tx1"/>
                          </a:solidFill>
                          <a:effectLst/>
                          <a:latin typeface="Calibri" panose="020F0502020204030204" pitchFamily="34" charset="0"/>
                        </a:rPr>
                        <a:t>(RAP or unregistered</a:t>
                      </a:r>
                      <a:r>
                        <a:rPr lang="en-US" sz="2000" b="0" i="0" u="none" strike="noStrike" baseline="0" dirty="0">
                          <a:solidFill>
                            <a:schemeClr val="tx1"/>
                          </a:solidFill>
                          <a:effectLst/>
                          <a:latin typeface="Calibri" panose="020F0502020204030204" pitchFamily="34" charset="0"/>
                        </a:rPr>
                        <a:t> apprenticeship only)</a:t>
                      </a:r>
                      <a:br>
                        <a:rPr lang="en-US" sz="2800" b="0" i="0" u="none" strike="noStrike" dirty="0">
                          <a:solidFill>
                            <a:schemeClr val="tx1"/>
                          </a:solidFill>
                          <a:effectLst/>
                          <a:latin typeface="Calibri" panose="020F0502020204030204" pitchFamily="34" charset="0"/>
                        </a:rPr>
                      </a:br>
                      <a:r>
                        <a:rPr lang="en-US" sz="2800" b="1" i="0" u="none" strike="noStrike" dirty="0">
                          <a:solidFill>
                            <a:schemeClr val="tx1"/>
                          </a:solidFill>
                          <a:effectLst/>
                          <a:latin typeface="Calibri" panose="020F0502020204030204" pitchFamily="34" charset="0"/>
                        </a:rPr>
                        <a:t>PIRL 1302 </a:t>
                      </a:r>
                      <a:r>
                        <a:rPr lang="en-US" sz="2800" b="0" i="0" u="none" strike="noStrike" dirty="0">
                          <a:solidFill>
                            <a:schemeClr val="tx1"/>
                          </a:solidFill>
                          <a:effectLst/>
                          <a:latin typeface="Calibri" panose="020F0502020204030204" pitchFamily="34" charset="0"/>
                        </a:rPr>
                        <a:t>Date Received Training #1</a:t>
                      </a:r>
                      <a:br>
                        <a:rPr lang="en-US" sz="2800" b="0" i="0" u="none" strike="noStrike" dirty="0">
                          <a:solidFill>
                            <a:schemeClr val="tx1"/>
                          </a:solidFill>
                          <a:effectLst/>
                          <a:latin typeface="Calibri" panose="020F0502020204030204" pitchFamily="34" charset="0"/>
                        </a:rPr>
                      </a:br>
                      <a:r>
                        <a:rPr lang="en-US" sz="2800" b="1" i="0" u="none" strike="noStrike" dirty="0">
                          <a:solidFill>
                            <a:schemeClr val="tx1"/>
                          </a:solidFill>
                          <a:effectLst/>
                          <a:latin typeface="Calibri" panose="020F0502020204030204" pitchFamily="34" charset="0"/>
                        </a:rPr>
                        <a:t>PIRL 2118 </a:t>
                      </a:r>
                      <a:r>
                        <a:rPr lang="en-US" sz="2800" b="0" i="0" u="none" strike="noStrike" dirty="0">
                          <a:solidFill>
                            <a:schemeClr val="tx1"/>
                          </a:solidFill>
                          <a:effectLst/>
                          <a:latin typeface="Calibri" panose="020F0502020204030204" pitchFamily="34" charset="0"/>
                        </a:rPr>
                        <a:t>Date Entered  Employment</a:t>
                      </a:r>
                      <a:r>
                        <a:rPr lang="en-US" sz="2800" b="0" i="0" u="none" strike="noStrike" baseline="30000" dirty="0">
                          <a:solidFill>
                            <a:schemeClr val="tx1"/>
                          </a:solidFill>
                          <a:effectLst/>
                          <a:latin typeface="Calibri" panose="020F0502020204030204" pitchFamily="34" charset="0"/>
                        </a:rPr>
                        <a:t>1</a:t>
                      </a:r>
                      <a:endParaRPr lang="en-US" sz="2800" b="0" i="1" u="none" strike="noStrike" baseline="30000" dirty="0">
                        <a:solidFill>
                          <a:schemeClr val="tx1"/>
                        </a:solidFill>
                        <a:effectLst/>
                        <a:latin typeface="Calibri" panose="020F0502020204030204" pitchFamily="34" charset="0"/>
                      </a:endParaRPr>
                    </a:p>
                  </a:txBody>
                  <a:tcPr marL="6350" marR="6350" marT="6350" marB="0">
                    <a:solidFill>
                      <a:schemeClr val="accent2">
                        <a:lumMod val="20000"/>
                        <a:lumOff val="80000"/>
                      </a:schemeClr>
                    </a:solidFill>
                  </a:tcPr>
                </a:tc>
                <a:extLst>
                  <a:ext uri="{0D108BD9-81ED-4DB2-BD59-A6C34878D82A}">
                    <a16:rowId xmlns:a16="http://schemas.microsoft.com/office/drawing/2014/main" val="45132168"/>
                  </a:ext>
                </a:extLst>
              </a:tr>
            </a:tbl>
          </a:graphicData>
        </a:graphic>
      </p:graphicFrame>
      <p:sp>
        <p:nvSpPr>
          <p:cNvPr id="6" name="TextBox 5"/>
          <p:cNvSpPr txBox="1"/>
          <p:nvPr/>
        </p:nvSpPr>
        <p:spPr>
          <a:xfrm>
            <a:off x="380999" y="5761602"/>
            <a:ext cx="4701223" cy="369332"/>
          </a:xfrm>
          <a:prstGeom prst="rect">
            <a:avLst/>
          </a:prstGeom>
          <a:noFill/>
        </p:spPr>
        <p:txBody>
          <a:bodyPr wrap="none" rtlCol="0">
            <a:spAutoFit/>
          </a:bodyPr>
          <a:lstStyle/>
          <a:p>
            <a:r>
              <a:rPr lang="en-US" b="1" dirty="0"/>
              <a:t>1 Underemployed/unemployed/employed only</a:t>
            </a:r>
          </a:p>
        </p:txBody>
      </p:sp>
    </p:spTree>
    <p:extLst>
      <p:ext uri="{BB962C8B-B14F-4D97-AF65-F5344CB8AC3E}">
        <p14:creationId xmlns:p14="http://schemas.microsoft.com/office/powerpoint/2010/main" val="85160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37</a:t>
            </a:fld>
            <a:endParaRPr lang="en-US"/>
          </a:p>
        </p:txBody>
      </p:sp>
      <p:sp>
        <p:nvSpPr>
          <p:cNvPr id="3" name="Title 2"/>
          <p:cNvSpPr>
            <a:spLocks noGrp="1"/>
          </p:cNvSpPr>
          <p:nvPr>
            <p:ph type="title"/>
          </p:nvPr>
        </p:nvSpPr>
        <p:spPr/>
        <p:txBody>
          <a:bodyPr/>
          <a:lstStyle/>
          <a:p>
            <a:r>
              <a:rPr lang="en-US" dirty="0"/>
              <a:t>Completion and Credential Achievement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4298089"/>
              </p:ext>
            </p:extLst>
          </p:nvPr>
        </p:nvGraphicFramePr>
        <p:xfrm>
          <a:off x="381000" y="902689"/>
          <a:ext cx="11506200" cy="5334955"/>
        </p:xfrm>
        <a:graphic>
          <a:graphicData uri="http://schemas.openxmlformats.org/drawingml/2006/table">
            <a:tbl>
              <a:tblPr firstRow="1" bandRow="1">
                <a:tableStyleId>{5C22544A-7EE6-4342-B048-85BDC9FD1C3A}</a:tableStyleId>
              </a:tblPr>
              <a:tblGrid>
                <a:gridCol w="3835400">
                  <a:extLst>
                    <a:ext uri="{9D8B030D-6E8A-4147-A177-3AD203B41FA5}">
                      <a16:colId xmlns:a16="http://schemas.microsoft.com/office/drawing/2014/main" val="640913337"/>
                    </a:ext>
                  </a:extLst>
                </a:gridCol>
                <a:gridCol w="3835400">
                  <a:extLst>
                    <a:ext uri="{9D8B030D-6E8A-4147-A177-3AD203B41FA5}">
                      <a16:colId xmlns:a16="http://schemas.microsoft.com/office/drawing/2014/main" val="31182782"/>
                    </a:ext>
                  </a:extLst>
                </a:gridCol>
                <a:gridCol w="3835400">
                  <a:extLst>
                    <a:ext uri="{9D8B030D-6E8A-4147-A177-3AD203B41FA5}">
                      <a16:colId xmlns:a16="http://schemas.microsoft.com/office/drawing/2014/main" val="1839746549"/>
                    </a:ext>
                  </a:extLst>
                </a:gridCol>
              </a:tblGrid>
              <a:tr h="723979">
                <a:tc>
                  <a:txBody>
                    <a:bodyPr/>
                    <a:lstStyle/>
                    <a:p>
                      <a:pPr algn="ctr" fontAlgn="b"/>
                      <a:r>
                        <a:rPr lang="en-US" sz="2400" b="1" i="0" u="none" strike="noStrike">
                          <a:solidFill>
                            <a:schemeClr val="bg1"/>
                          </a:solidFill>
                          <a:effectLst/>
                          <a:latin typeface="Calibri" panose="020F0502020204030204" pitchFamily="34" charset="0"/>
                        </a:rPr>
                        <a:t>FOA Outcome </a:t>
                      </a:r>
                    </a:p>
                  </a:txBody>
                  <a:tcPr marL="6350" marR="6350" marT="6350" marB="0" anchor="b"/>
                </a:tc>
                <a:tc>
                  <a:txBody>
                    <a:bodyPr/>
                    <a:lstStyle/>
                    <a:p>
                      <a:pPr algn="ctr" fontAlgn="b"/>
                      <a:r>
                        <a:rPr lang="en-US" sz="2400" b="1" i="0" u="none" strike="noStrike" dirty="0">
                          <a:solidFill>
                            <a:schemeClr val="bg1"/>
                          </a:solidFill>
                          <a:effectLst/>
                          <a:latin typeface="Calibri" panose="020F0502020204030204" pitchFamily="34" charset="0"/>
                        </a:rPr>
                        <a:t>QPR Outcome</a:t>
                      </a:r>
                    </a:p>
                  </a:txBody>
                  <a:tcPr marL="6350" marR="6350" marT="6350" marB="0" anchor="b"/>
                </a:tc>
                <a:tc>
                  <a:txBody>
                    <a:bodyPr/>
                    <a:lstStyle/>
                    <a:p>
                      <a:pPr algn="ctr" fontAlgn="b"/>
                      <a:r>
                        <a:rPr lang="en-US" sz="2400" b="1" i="0" u="none" strike="noStrike" dirty="0">
                          <a:solidFill>
                            <a:schemeClr val="bg1"/>
                          </a:solidFill>
                          <a:effectLst/>
                          <a:latin typeface="Calibri" panose="020F0502020204030204" pitchFamily="34" charset="0"/>
                        </a:rPr>
                        <a:t>Summary</a:t>
                      </a:r>
                      <a:r>
                        <a:rPr lang="en-US" sz="2400" b="1" i="0" u="none" strike="noStrike" baseline="0" dirty="0">
                          <a:solidFill>
                            <a:schemeClr val="bg1"/>
                          </a:solidFill>
                          <a:effectLst/>
                          <a:latin typeface="Calibri" panose="020F0502020204030204" pitchFamily="34" charset="0"/>
                        </a:rPr>
                        <a:t> of </a:t>
                      </a:r>
                      <a:r>
                        <a:rPr lang="en-US" sz="2400" b="1" i="0" u="none" strike="noStrike" dirty="0">
                          <a:solidFill>
                            <a:schemeClr val="bg1"/>
                          </a:solidFill>
                          <a:effectLst/>
                          <a:latin typeface="Calibri" panose="020F0502020204030204" pitchFamily="34" charset="0"/>
                        </a:rPr>
                        <a:t>WIPS Data Elements You Must Report</a:t>
                      </a:r>
                    </a:p>
                  </a:txBody>
                  <a:tcPr marL="6350" marR="6350" marT="6350" marB="0" anchor="b">
                    <a:solidFill>
                      <a:schemeClr val="accent2">
                        <a:lumMod val="60000"/>
                        <a:lumOff val="40000"/>
                      </a:schemeClr>
                    </a:solidFill>
                  </a:tcPr>
                </a:tc>
                <a:extLst>
                  <a:ext uri="{0D108BD9-81ED-4DB2-BD59-A6C34878D82A}">
                    <a16:rowId xmlns:a16="http://schemas.microsoft.com/office/drawing/2014/main" val="3834054116"/>
                  </a:ext>
                </a:extLst>
              </a:tr>
              <a:tr h="2024897">
                <a:tc>
                  <a:txBody>
                    <a:bodyPr/>
                    <a:lstStyle/>
                    <a:p>
                      <a:pPr algn="l" fontAlgn="t"/>
                      <a:r>
                        <a:rPr lang="en-US" sz="2700" b="1" i="0" u="none" strike="noStrike" dirty="0">
                          <a:solidFill>
                            <a:srgbClr val="000000"/>
                          </a:solidFill>
                          <a:effectLst/>
                          <a:latin typeface="Calibri" panose="020F0502020204030204" pitchFamily="34" charset="0"/>
                        </a:rPr>
                        <a:t>A3. </a:t>
                      </a:r>
                      <a:r>
                        <a:rPr lang="en-US" sz="2700" b="0" i="0" u="none" strike="noStrike" dirty="0">
                          <a:solidFill>
                            <a:srgbClr val="000000"/>
                          </a:solidFill>
                          <a:effectLst/>
                          <a:latin typeface="Calibri" panose="020F0502020204030204" pitchFamily="34" charset="0"/>
                        </a:rPr>
                        <a:t>Total Apprentices Who Complete an Apprenticeship Education/Training Program</a:t>
                      </a:r>
                    </a:p>
                  </a:txBody>
                  <a:tcPr marL="6350" marR="6350" marT="6350" marB="0"/>
                </a:tc>
                <a:tc>
                  <a:txBody>
                    <a:bodyPr/>
                    <a:lstStyle/>
                    <a:p>
                      <a:pPr algn="l" fontAlgn="t"/>
                      <a:r>
                        <a:rPr lang="en-US" sz="2700" b="1" i="0" u="none" strike="noStrike" dirty="0">
                          <a:solidFill>
                            <a:srgbClr val="000000"/>
                          </a:solidFill>
                          <a:effectLst/>
                          <a:latin typeface="Calibri" panose="020F0502020204030204" pitchFamily="34" charset="0"/>
                        </a:rPr>
                        <a:t>F1. </a:t>
                      </a:r>
                      <a:r>
                        <a:rPr lang="en-US" sz="2700" b="0" i="0" u="none" strike="noStrike" dirty="0">
                          <a:solidFill>
                            <a:srgbClr val="000000"/>
                          </a:solidFill>
                          <a:effectLst/>
                          <a:latin typeface="Calibri" panose="020F0502020204030204" pitchFamily="34" charset="0"/>
                        </a:rPr>
                        <a:t>Number Completed Education/Job Training Program Activities</a:t>
                      </a:r>
                    </a:p>
                  </a:txBody>
                  <a:tcPr marL="6350" marR="6350" marT="6350" marB="0"/>
                </a:tc>
                <a:tc>
                  <a:txBody>
                    <a:bodyPr/>
                    <a:lstStyle/>
                    <a:p>
                      <a:pPr algn="l" fontAlgn="t"/>
                      <a:r>
                        <a:rPr lang="en-US" sz="2700" b="1" i="0" u="none" strike="noStrike" dirty="0">
                          <a:solidFill>
                            <a:srgbClr val="000000"/>
                          </a:solidFill>
                          <a:effectLst/>
                          <a:latin typeface="Calibri" panose="020F0502020204030204" pitchFamily="34" charset="0"/>
                        </a:rPr>
                        <a:t>PIRL 1813 </a:t>
                      </a:r>
                      <a:r>
                        <a:rPr lang="en-US" sz="2700" b="0" i="0" u="none" strike="noStrike" dirty="0">
                          <a:solidFill>
                            <a:srgbClr val="000000"/>
                          </a:solidFill>
                          <a:effectLst/>
                          <a:latin typeface="Calibri" panose="020F0502020204030204" pitchFamily="34" charset="0"/>
                        </a:rPr>
                        <a:t>Date of Program Completion</a:t>
                      </a:r>
                    </a:p>
                  </a:txBody>
                  <a:tcPr marL="6350" marR="6350" marT="6350" marB="0">
                    <a:solidFill>
                      <a:schemeClr val="accent2">
                        <a:lumMod val="20000"/>
                        <a:lumOff val="80000"/>
                      </a:schemeClr>
                    </a:solidFill>
                  </a:tcPr>
                </a:tc>
                <a:extLst>
                  <a:ext uri="{0D108BD9-81ED-4DB2-BD59-A6C34878D82A}">
                    <a16:rowId xmlns:a16="http://schemas.microsoft.com/office/drawing/2014/main" val="3520984026"/>
                  </a:ext>
                </a:extLst>
              </a:tr>
              <a:tr h="2533335">
                <a:tc>
                  <a:txBody>
                    <a:bodyPr/>
                    <a:lstStyle/>
                    <a:p>
                      <a:pPr algn="l" fontAlgn="t"/>
                      <a:r>
                        <a:rPr lang="en-US" sz="2700" b="1" i="0" u="none" strike="noStrike" dirty="0">
                          <a:solidFill>
                            <a:srgbClr val="000000"/>
                          </a:solidFill>
                          <a:effectLst/>
                          <a:latin typeface="Calibri" panose="020F0502020204030204" pitchFamily="34" charset="0"/>
                        </a:rPr>
                        <a:t>A4. </a:t>
                      </a:r>
                      <a:r>
                        <a:rPr lang="en-US" sz="2700" b="0" i="0" u="none" strike="noStrike" dirty="0">
                          <a:solidFill>
                            <a:srgbClr val="000000"/>
                          </a:solidFill>
                          <a:effectLst/>
                          <a:latin typeface="Calibri" panose="020F0502020204030204" pitchFamily="34" charset="0"/>
                        </a:rPr>
                        <a:t>Total Apprentices Who Complete an Apprenticeship Education/Training Program and Receive</a:t>
                      </a:r>
                      <a:r>
                        <a:rPr lang="en-US" sz="2700" b="0" i="0" u="none" strike="noStrike" baseline="0" dirty="0">
                          <a:solidFill>
                            <a:srgbClr val="000000"/>
                          </a:solidFill>
                          <a:effectLst/>
                          <a:latin typeface="Calibri" panose="020F0502020204030204" pitchFamily="34" charset="0"/>
                        </a:rPr>
                        <a:t> a Degree or Other Credential</a:t>
                      </a:r>
                      <a:endParaRPr lang="en-US" sz="27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US" sz="2700" b="1" i="0" u="none" strike="noStrike" dirty="0">
                          <a:solidFill>
                            <a:srgbClr val="000000"/>
                          </a:solidFill>
                          <a:effectLst/>
                          <a:latin typeface="Calibri" panose="020F0502020204030204" pitchFamily="34" charset="0"/>
                        </a:rPr>
                        <a:t>F2</a:t>
                      </a:r>
                      <a:r>
                        <a:rPr lang="en-US" sz="2700" b="0" i="0" u="none" strike="noStrike" dirty="0">
                          <a:solidFill>
                            <a:srgbClr val="000000"/>
                          </a:solidFill>
                          <a:effectLst/>
                          <a:latin typeface="Calibri" panose="020F0502020204030204" pitchFamily="34" charset="0"/>
                        </a:rPr>
                        <a:t>. Completed Training Program Activities and Obtained a Credential</a:t>
                      </a:r>
                    </a:p>
                  </a:txBody>
                  <a:tcPr marL="6350" marR="6350" marT="6350" marB="0"/>
                </a:tc>
                <a:tc>
                  <a:txBody>
                    <a:bodyPr/>
                    <a:lstStyle/>
                    <a:p>
                      <a:pPr algn="l" fontAlgn="t"/>
                      <a:r>
                        <a:rPr lang="en-US" sz="2700" b="1" i="0" u="none" strike="noStrike" dirty="0">
                          <a:solidFill>
                            <a:srgbClr val="000000"/>
                          </a:solidFill>
                          <a:effectLst/>
                          <a:latin typeface="Calibri" panose="020F0502020204030204" pitchFamily="34" charset="0"/>
                        </a:rPr>
                        <a:t>PIRL 1813 </a:t>
                      </a:r>
                      <a:r>
                        <a:rPr lang="en-US" sz="2700" b="0" i="0" u="none" strike="noStrike" dirty="0">
                          <a:solidFill>
                            <a:srgbClr val="000000"/>
                          </a:solidFill>
                          <a:effectLst/>
                          <a:latin typeface="Calibri" panose="020F0502020204030204" pitchFamily="34" charset="0"/>
                        </a:rPr>
                        <a:t>Date of Program Completion</a:t>
                      </a:r>
                      <a:br>
                        <a:rPr lang="en-US" sz="2700" b="0" i="0" u="none" strike="noStrike" dirty="0">
                          <a:solidFill>
                            <a:srgbClr val="000000"/>
                          </a:solidFill>
                          <a:effectLst/>
                          <a:latin typeface="Calibri" panose="020F0502020204030204" pitchFamily="34" charset="0"/>
                        </a:rPr>
                      </a:br>
                      <a:r>
                        <a:rPr lang="en-US" sz="2700" b="1" i="0" u="none" strike="noStrike" dirty="0">
                          <a:solidFill>
                            <a:srgbClr val="000000"/>
                          </a:solidFill>
                          <a:effectLst/>
                          <a:latin typeface="Calibri" panose="020F0502020204030204" pitchFamily="34" charset="0"/>
                        </a:rPr>
                        <a:t>PIRL 1800 </a:t>
                      </a:r>
                      <a:r>
                        <a:rPr lang="en-US" sz="2700" b="0" i="0" u="none" strike="noStrike" dirty="0">
                          <a:solidFill>
                            <a:srgbClr val="000000"/>
                          </a:solidFill>
                          <a:effectLst/>
                          <a:latin typeface="Calibri" panose="020F0502020204030204" pitchFamily="34" charset="0"/>
                        </a:rPr>
                        <a:t>Type of Recognized Credential #1</a:t>
                      </a:r>
                    </a:p>
                  </a:txBody>
                  <a:tcPr marL="6350" marR="6350" marT="6350" marB="0">
                    <a:solidFill>
                      <a:schemeClr val="accent2">
                        <a:lumMod val="20000"/>
                        <a:lumOff val="80000"/>
                      </a:schemeClr>
                    </a:solidFill>
                  </a:tcPr>
                </a:tc>
                <a:extLst>
                  <a:ext uri="{0D108BD9-81ED-4DB2-BD59-A6C34878D82A}">
                    <a16:rowId xmlns:a16="http://schemas.microsoft.com/office/drawing/2014/main" val="45132168"/>
                  </a:ext>
                </a:extLst>
              </a:tr>
            </a:tbl>
          </a:graphicData>
        </a:graphic>
      </p:graphicFrame>
    </p:spTree>
    <p:extLst>
      <p:ext uri="{BB962C8B-B14F-4D97-AF65-F5344CB8AC3E}">
        <p14:creationId xmlns:p14="http://schemas.microsoft.com/office/powerpoint/2010/main" val="3227821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38</a:t>
            </a:fld>
            <a:endParaRPr lang="en-US"/>
          </a:p>
        </p:txBody>
      </p:sp>
      <p:sp>
        <p:nvSpPr>
          <p:cNvPr id="3" name="Title 2"/>
          <p:cNvSpPr>
            <a:spLocks noGrp="1"/>
          </p:cNvSpPr>
          <p:nvPr>
            <p:ph type="title"/>
          </p:nvPr>
        </p:nvSpPr>
        <p:spPr/>
        <p:txBody>
          <a:bodyPr/>
          <a:lstStyle/>
          <a:p>
            <a:r>
              <a:rPr lang="en-US" dirty="0"/>
              <a:t>Employment Outcomes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2515482"/>
              </p:ext>
            </p:extLst>
          </p:nvPr>
        </p:nvGraphicFramePr>
        <p:xfrm>
          <a:off x="381000" y="971917"/>
          <a:ext cx="11506200" cy="4823982"/>
        </p:xfrm>
        <a:graphic>
          <a:graphicData uri="http://schemas.openxmlformats.org/drawingml/2006/table">
            <a:tbl>
              <a:tblPr firstRow="1" bandRow="1">
                <a:tableStyleId>{5C22544A-7EE6-4342-B048-85BDC9FD1C3A}</a:tableStyleId>
              </a:tblPr>
              <a:tblGrid>
                <a:gridCol w="3835400">
                  <a:extLst>
                    <a:ext uri="{9D8B030D-6E8A-4147-A177-3AD203B41FA5}">
                      <a16:colId xmlns:a16="http://schemas.microsoft.com/office/drawing/2014/main" val="640913337"/>
                    </a:ext>
                  </a:extLst>
                </a:gridCol>
                <a:gridCol w="3835400">
                  <a:extLst>
                    <a:ext uri="{9D8B030D-6E8A-4147-A177-3AD203B41FA5}">
                      <a16:colId xmlns:a16="http://schemas.microsoft.com/office/drawing/2014/main" val="31182782"/>
                    </a:ext>
                  </a:extLst>
                </a:gridCol>
                <a:gridCol w="3835400">
                  <a:extLst>
                    <a:ext uri="{9D8B030D-6E8A-4147-A177-3AD203B41FA5}">
                      <a16:colId xmlns:a16="http://schemas.microsoft.com/office/drawing/2014/main" val="1839746549"/>
                    </a:ext>
                  </a:extLst>
                </a:gridCol>
              </a:tblGrid>
              <a:tr h="692818">
                <a:tc>
                  <a:txBody>
                    <a:bodyPr/>
                    <a:lstStyle/>
                    <a:p>
                      <a:pPr algn="ctr" fontAlgn="b"/>
                      <a:r>
                        <a:rPr lang="en-US" sz="2400" b="1" i="0" u="none" strike="noStrike" dirty="0">
                          <a:solidFill>
                            <a:schemeClr val="bg1"/>
                          </a:solidFill>
                          <a:effectLst/>
                          <a:latin typeface="Calibri" panose="020F0502020204030204" pitchFamily="34" charset="0"/>
                        </a:rPr>
                        <a:t>FOA Outcome </a:t>
                      </a:r>
                    </a:p>
                  </a:txBody>
                  <a:tcPr marL="6350" marR="6350" marT="6350" marB="0" anchor="b"/>
                </a:tc>
                <a:tc>
                  <a:txBody>
                    <a:bodyPr/>
                    <a:lstStyle/>
                    <a:p>
                      <a:pPr algn="ctr" fontAlgn="b"/>
                      <a:r>
                        <a:rPr lang="en-US" sz="2400" b="1" i="0" u="none" strike="noStrike">
                          <a:solidFill>
                            <a:schemeClr val="bg1"/>
                          </a:solidFill>
                          <a:effectLst/>
                          <a:latin typeface="Calibri" panose="020F0502020204030204" pitchFamily="34" charset="0"/>
                        </a:rPr>
                        <a:t>QPR Outcome</a:t>
                      </a:r>
                    </a:p>
                  </a:txBody>
                  <a:tcPr marL="6350" marR="6350" marT="6350" marB="0" anchor="b"/>
                </a:tc>
                <a:tc>
                  <a:txBody>
                    <a:bodyPr/>
                    <a:lstStyle/>
                    <a:p>
                      <a:pPr algn="ctr" fontAlgn="b"/>
                      <a:r>
                        <a:rPr lang="en-US" sz="2400" b="1" i="0" u="none" strike="noStrike" dirty="0">
                          <a:solidFill>
                            <a:schemeClr val="bg1"/>
                          </a:solidFill>
                          <a:effectLst/>
                          <a:latin typeface="Calibri" panose="020F0502020204030204" pitchFamily="34" charset="0"/>
                        </a:rPr>
                        <a:t>Summary</a:t>
                      </a:r>
                      <a:r>
                        <a:rPr lang="en-US" sz="2400" b="1" i="0" u="none" strike="noStrike" baseline="0" dirty="0">
                          <a:solidFill>
                            <a:schemeClr val="bg1"/>
                          </a:solidFill>
                          <a:effectLst/>
                          <a:latin typeface="Calibri" panose="020F0502020204030204" pitchFamily="34" charset="0"/>
                        </a:rPr>
                        <a:t> of </a:t>
                      </a:r>
                      <a:r>
                        <a:rPr lang="en-US" sz="2400" b="1" i="0" u="none" strike="noStrike" dirty="0">
                          <a:solidFill>
                            <a:schemeClr val="bg1"/>
                          </a:solidFill>
                          <a:effectLst/>
                          <a:latin typeface="Calibri" panose="020F0502020204030204" pitchFamily="34" charset="0"/>
                        </a:rPr>
                        <a:t>WIPS Data Elements You Must Report</a:t>
                      </a:r>
                    </a:p>
                  </a:txBody>
                  <a:tcPr marL="6350" marR="6350" marT="6350" marB="0" anchor="b">
                    <a:solidFill>
                      <a:schemeClr val="accent2">
                        <a:lumMod val="60000"/>
                        <a:lumOff val="40000"/>
                      </a:schemeClr>
                    </a:solidFill>
                  </a:tcPr>
                </a:tc>
                <a:extLst>
                  <a:ext uri="{0D108BD9-81ED-4DB2-BD59-A6C34878D82A}">
                    <a16:rowId xmlns:a16="http://schemas.microsoft.com/office/drawing/2014/main" val="3834054116"/>
                  </a:ext>
                </a:extLst>
              </a:tr>
              <a:tr h="1723102">
                <a:tc>
                  <a:txBody>
                    <a:bodyPr/>
                    <a:lstStyle/>
                    <a:p>
                      <a:pPr algn="l" fontAlgn="t"/>
                      <a:r>
                        <a:rPr lang="en-US" sz="2000" b="1" i="0" u="none" strike="noStrike" dirty="0">
                          <a:solidFill>
                            <a:srgbClr val="000000"/>
                          </a:solidFill>
                          <a:effectLst/>
                          <a:latin typeface="Calibri" panose="020F0502020204030204" pitchFamily="34" charset="0"/>
                        </a:rPr>
                        <a:t>A5. </a:t>
                      </a:r>
                      <a:r>
                        <a:rPr lang="en-US" sz="2000" b="0" i="0" u="none" strike="noStrike" dirty="0">
                          <a:solidFill>
                            <a:srgbClr val="000000"/>
                          </a:solidFill>
                          <a:effectLst/>
                          <a:latin typeface="Calibri" panose="020F0502020204030204" pitchFamily="34" charset="0"/>
                        </a:rPr>
                        <a:t>Total Number of Unemployed and Underemployed Apprentices Who Complete an Apprenticeship Education/Training Program</a:t>
                      </a:r>
                      <a:r>
                        <a:rPr lang="en-US" sz="2000" b="0" i="0" u="none" strike="noStrike" baseline="0" dirty="0">
                          <a:solidFill>
                            <a:srgbClr val="000000"/>
                          </a:solidFill>
                          <a:effectLst/>
                          <a:latin typeface="Calibri" panose="020F0502020204030204" pitchFamily="34" charset="0"/>
                        </a:rPr>
                        <a:t> and Maintain Their Employment Status with a Current or New Employer</a:t>
                      </a:r>
                      <a:endParaRPr lang="en-US" sz="20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US" sz="2000" b="1" i="0" u="none" strike="noStrike" dirty="0">
                          <a:solidFill>
                            <a:srgbClr val="000000"/>
                          </a:solidFill>
                          <a:effectLst/>
                          <a:latin typeface="Calibri" panose="020F0502020204030204" pitchFamily="34" charset="0"/>
                        </a:rPr>
                        <a:t>G1a. </a:t>
                      </a:r>
                      <a:r>
                        <a:rPr lang="en-US" sz="2000" b="0" i="0" u="none" strike="noStrike" dirty="0">
                          <a:solidFill>
                            <a:srgbClr val="000000"/>
                          </a:solidFill>
                          <a:effectLst/>
                          <a:latin typeface="Calibri" panose="020F0502020204030204" pitchFamily="34" charset="0"/>
                        </a:rPr>
                        <a:t>Entered Unsubsidized Training-Related Employment</a:t>
                      </a:r>
                    </a:p>
                  </a:txBody>
                  <a:tcPr marL="6350" marR="6350" marT="6350" marB="0"/>
                </a:tc>
                <a:tc>
                  <a:txBody>
                    <a:bodyPr/>
                    <a:lstStyle/>
                    <a:p>
                      <a:pPr algn="l" fontAlgn="t"/>
                      <a:r>
                        <a:rPr lang="en-US" sz="2000" b="1" i="0" u="none" strike="noStrike" dirty="0">
                          <a:solidFill>
                            <a:srgbClr val="000000"/>
                          </a:solidFill>
                          <a:effectLst/>
                          <a:latin typeface="Calibri" panose="020F0502020204030204" pitchFamily="34" charset="0"/>
                        </a:rPr>
                        <a:t>PIRL 1813 </a:t>
                      </a:r>
                      <a:r>
                        <a:rPr lang="en-US" sz="2000" b="0" i="0" u="none" strike="noStrike" dirty="0">
                          <a:solidFill>
                            <a:srgbClr val="000000"/>
                          </a:solidFill>
                          <a:effectLst/>
                          <a:latin typeface="Calibri" panose="020F0502020204030204" pitchFamily="34" charset="0"/>
                        </a:rPr>
                        <a:t>Date of Program Completion</a:t>
                      </a:r>
                    </a:p>
                    <a:p>
                      <a:pPr algn="l" fontAlgn="t"/>
                      <a:r>
                        <a:rPr lang="en-US" sz="2000" b="1" i="0" u="none" strike="noStrike" dirty="0">
                          <a:solidFill>
                            <a:schemeClr val="tx1"/>
                          </a:solidFill>
                          <a:effectLst/>
                          <a:latin typeface="Calibri" panose="020F0502020204030204" pitchFamily="34" charset="0"/>
                        </a:rPr>
                        <a:t>PIRL 2118 </a:t>
                      </a:r>
                      <a:r>
                        <a:rPr lang="en-US" sz="2000" b="0" i="0" u="none" strike="noStrike" dirty="0">
                          <a:solidFill>
                            <a:schemeClr val="tx1"/>
                          </a:solidFill>
                          <a:effectLst/>
                          <a:latin typeface="Calibri" panose="020F0502020204030204" pitchFamily="34" charset="0"/>
                        </a:rPr>
                        <a:t>Date Entered Employment</a:t>
                      </a:r>
                      <a:r>
                        <a:rPr lang="en-US" sz="2000" b="0" i="0" u="none" strike="noStrike" baseline="30000" dirty="0">
                          <a:solidFill>
                            <a:schemeClr val="tx1"/>
                          </a:solidFill>
                          <a:effectLst/>
                          <a:latin typeface="Calibri" panose="020F0502020204030204" pitchFamily="34" charset="0"/>
                        </a:rPr>
                        <a:t>1</a:t>
                      </a:r>
                    </a:p>
                    <a:p>
                      <a:pPr algn="l" fontAlgn="t"/>
                      <a:r>
                        <a:rPr lang="en-US" sz="2000" b="1" i="0" u="none" strike="noStrike" dirty="0">
                          <a:solidFill>
                            <a:schemeClr val="tx1"/>
                          </a:solidFill>
                          <a:effectLst/>
                          <a:latin typeface="Calibri" panose="020F0502020204030204" pitchFamily="34" charset="0"/>
                        </a:rPr>
                        <a:t>PIRL</a:t>
                      </a:r>
                      <a:r>
                        <a:rPr lang="en-US" sz="2000" b="1" i="0" u="none" strike="noStrike" baseline="0" dirty="0">
                          <a:solidFill>
                            <a:schemeClr val="tx1"/>
                          </a:solidFill>
                          <a:effectLst/>
                          <a:latin typeface="Calibri" panose="020F0502020204030204" pitchFamily="34" charset="0"/>
                        </a:rPr>
                        <a:t> 2126</a:t>
                      </a:r>
                      <a:r>
                        <a:rPr lang="en-US" sz="2000" b="0" i="0" u="none" strike="noStrike" baseline="0" dirty="0">
                          <a:solidFill>
                            <a:schemeClr val="tx1"/>
                          </a:solidFill>
                          <a:effectLst/>
                          <a:latin typeface="Calibri" panose="020F0502020204030204" pitchFamily="34" charset="0"/>
                        </a:rPr>
                        <a:t> Entered Training-Related Employment</a:t>
                      </a:r>
                      <a:r>
                        <a:rPr lang="en-US" sz="2000" b="0" i="0" u="none" strike="noStrike" baseline="30000" dirty="0">
                          <a:solidFill>
                            <a:schemeClr val="tx1"/>
                          </a:solidFill>
                          <a:effectLst/>
                          <a:latin typeface="Calibri" panose="020F0502020204030204" pitchFamily="34" charset="0"/>
                        </a:rPr>
                        <a:t>1</a:t>
                      </a:r>
                    </a:p>
                  </a:txBody>
                  <a:tcPr marL="6350" marR="6350" marT="6350" marB="0">
                    <a:solidFill>
                      <a:schemeClr val="accent2">
                        <a:lumMod val="20000"/>
                        <a:lumOff val="80000"/>
                      </a:schemeClr>
                    </a:solidFill>
                  </a:tcPr>
                </a:tc>
                <a:extLst>
                  <a:ext uri="{0D108BD9-81ED-4DB2-BD59-A6C34878D82A}">
                    <a16:rowId xmlns:a16="http://schemas.microsoft.com/office/drawing/2014/main" val="3520984026"/>
                  </a:ext>
                </a:extLst>
              </a:tr>
              <a:tr h="2250962">
                <a:tc>
                  <a:txBody>
                    <a:bodyPr/>
                    <a:lstStyle/>
                    <a:p>
                      <a:pPr algn="l" fontAlgn="t"/>
                      <a:r>
                        <a:rPr lang="en-US" sz="2000" b="1" i="0" u="none" strike="noStrike" dirty="0">
                          <a:solidFill>
                            <a:srgbClr val="000000"/>
                          </a:solidFill>
                          <a:effectLst/>
                          <a:latin typeface="Calibri" panose="020F0502020204030204" pitchFamily="34" charset="0"/>
                        </a:rPr>
                        <a:t>A6. </a:t>
                      </a:r>
                      <a:r>
                        <a:rPr lang="en-US" sz="2000" b="0" i="0" u="none" strike="noStrike" dirty="0">
                          <a:solidFill>
                            <a:srgbClr val="000000"/>
                          </a:solidFill>
                          <a:effectLst/>
                          <a:latin typeface="Calibri" panose="020F0502020204030204" pitchFamily="34" charset="0"/>
                        </a:rPr>
                        <a:t>Total Number of Incumbent Worker Apprentices Who Complete an Apprenticeship Education/Training Program That</a:t>
                      </a:r>
                      <a:r>
                        <a:rPr lang="en-US" sz="2000" b="0" i="0" u="none" strike="noStrike" baseline="0" dirty="0">
                          <a:solidFill>
                            <a:srgbClr val="000000"/>
                          </a:solidFill>
                          <a:effectLst/>
                          <a:latin typeface="Calibri" panose="020F0502020204030204" pitchFamily="34" charset="0"/>
                        </a:rPr>
                        <a:t> Advance into a New Position</a:t>
                      </a:r>
                      <a:endParaRPr lang="en-US" sz="20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US" sz="2000" b="1" i="0" u="none" strike="noStrike" dirty="0">
                          <a:solidFill>
                            <a:srgbClr val="000000"/>
                          </a:solidFill>
                          <a:effectLst/>
                          <a:latin typeface="Calibri" panose="020F0502020204030204" pitchFamily="34" charset="0"/>
                        </a:rPr>
                        <a:t>G3</a:t>
                      </a:r>
                      <a:r>
                        <a:rPr lang="en-US" sz="2000" b="0" i="0" u="none" strike="noStrike" dirty="0">
                          <a:solidFill>
                            <a:srgbClr val="000000"/>
                          </a:solidFill>
                          <a:effectLst/>
                          <a:latin typeface="Calibri" panose="020F0502020204030204" pitchFamily="34" charset="0"/>
                        </a:rPr>
                        <a:t>. Incumbent Workers that Advance into New Employment</a:t>
                      </a:r>
                    </a:p>
                  </a:txBody>
                  <a:tcPr marL="6350" marR="6350" marT="6350" marB="0"/>
                </a:tc>
                <a:tc>
                  <a:txBody>
                    <a:bodyPr/>
                    <a:lstStyle/>
                    <a:p>
                      <a:pPr algn="l" fontAlgn="t"/>
                      <a:r>
                        <a:rPr lang="en-US" sz="2000" b="1" i="0" u="none" strike="noStrike" dirty="0">
                          <a:solidFill>
                            <a:schemeClr val="tx1"/>
                          </a:solidFill>
                          <a:effectLst/>
                          <a:latin typeface="Calibri" panose="020F0502020204030204" pitchFamily="34" charset="0"/>
                        </a:rPr>
                        <a:t>PIRL 907 </a:t>
                      </a:r>
                      <a:r>
                        <a:rPr lang="en-US" sz="2000" b="0" i="0" u="none" strike="noStrike" dirty="0">
                          <a:solidFill>
                            <a:schemeClr val="tx1"/>
                          </a:solidFill>
                          <a:effectLst/>
                          <a:latin typeface="Calibri" panose="020F0502020204030204" pitchFamily="34" charset="0"/>
                        </a:rPr>
                        <a:t>Receipt of Incumbent Worker Training</a:t>
                      </a:r>
                      <a:r>
                        <a:rPr lang="en-US" sz="2000" b="0" i="0" u="none" strike="noStrike" baseline="30000" dirty="0">
                          <a:solidFill>
                            <a:schemeClr val="tx1"/>
                          </a:solidFill>
                          <a:effectLst/>
                          <a:latin typeface="Calibri" panose="020F0502020204030204" pitchFamily="34" charset="0"/>
                        </a:rPr>
                        <a:t>2</a:t>
                      </a:r>
                      <a:br>
                        <a:rPr lang="en-US" sz="2000" b="0" i="0" u="none" strike="noStrike" dirty="0">
                          <a:solidFill>
                            <a:schemeClr val="tx1"/>
                          </a:solidFill>
                          <a:effectLst/>
                          <a:latin typeface="Calibri" panose="020F0502020204030204" pitchFamily="34" charset="0"/>
                        </a:rPr>
                      </a:br>
                      <a:r>
                        <a:rPr lang="en-US" sz="2000" b="1" i="0" u="none" strike="noStrike" dirty="0">
                          <a:solidFill>
                            <a:schemeClr val="tx1"/>
                          </a:solidFill>
                          <a:effectLst/>
                          <a:latin typeface="Calibri" panose="020F0502020204030204" pitchFamily="34" charset="0"/>
                        </a:rPr>
                        <a:t>PIRL 1813 </a:t>
                      </a:r>
                      <a:r>
                        <a:rPr lang="en-US" sz="2000" b="0" i="0" u="none" strike="noStrike" dirty="0">
                          <a:solidFill>
                            <a:schemeClr val="tx1"/>
                          </a:solidFill>
                          <a:effectLst/>
                          <a:latin typeface="Calibri" panose="020F0502020204030204" pitchFamily="34" charset="0"/>
                        </a:rPr>
                        <a:t>Date of Program Completion</a:t>
                      </a:r>
                    </a:p>
                    <a:p>
                      <a:pPr algn="l" fontAlgn="t"/>
                      <a:r>
                        <a:rPr lang="en-US" sz="2000" b="1" i="0" u="none" strike="noStrike" dirty="0">
                          <a:solidFill>
                            <a:schemeClr val="tx1"/>
                          </a:solidFill>
                          <a:effectLst/>
                          <a:latin typeface="Calibri" panose="020F0502020204030204" pitchFamily="34" charset="0"/>
                        </a:rPr>
                        <a:t>PIRL 2120 </a:t>
                      </a:r>
                      <a:r>
                        <a:rPr lang="en-US" sz="2000" b="0" i="0" u="none" strike="noStrike" dirty="0">
                          <a:solidFill>
                            <a:schemeClr val="tx1"/>
                          </a:solidFill>
                          <a:effectLst/>
                          <a:latin typeface="Calibri" panose="020F0502020204030204" pitchFamily="34" charset="0"/>
                        </a:rPr>
                        <a:t>Incumbent</a:t>
                      </a:r>
                      <a:r>
                        <a:rPr lang="en-US" sz="2000" b="0" i="0" u="none" strike="noStrike" baseline="0" dirty="0">
                          <a:solidFill>
                            <a:schemeClr val="tx1"/>
                          </a:solidFill>
                          <a:effectLst/>
                          <a:latin typeface="Calibri" panose="020F0502020204030204" pitchFamily="34" charset="0"/>
                        </a:rPr>
                        <a:t> Workers Advance into New Position</a:t>
                      </a:r>
                      <a:r>
                        <a:rPr lang="en-US" sz="2000" b="0" i="0" u="none" strike="noStrike" baseline="30000" dirty="0">
                          <a:solidFill>
                            <a:schemeClr val="tx1"/>
                          </a:solidFill>
                          <a:effectLst/>
                          <a:latin typeface="Calibri" panose="020F0502020204030204" pitchFamily="34" charset="0"/>
                        </a:rPr>
                        <a:t>2</a:t>
                      </a:r>
                    </a:p>
                  </a:txBody>
                  <a:tcPr marL="6350" marR="6350" marT="6350" marB="0">
                    <a:solidFill>
                      <a:schemeClr val="accent2">
                        <a:lumMod val="20000"/>
                        <a:lumOff val="80000"/>
                      </a:schemeClr>
                    </a:solidFill>
                  </a:tcPr>
                </a:tc>
                <a:extLst>
                  <a:ext uri="{0D108BD9-81ED-4DB2-BD59-A6C34878D82A}">
                    <a16:rowId xmlns:a16="http://schemas.microsoft.com/office/drawing/2014/main" val="45132168"/>
                  </a:ext>
                </a:extLst>
              </a:tr>
            </a:tbl>
          </a:graphicData>
        </a:graphic>
      </p:graphicFrame>
      <p:sp>
        <p:nvSpPr>
          <p:cNvPr id="6" name="TextBox 5"/>
          <p:cNvSpPr txBox="1"/>
          <p:nvPr/>
        </p:nvSpPr>
        <p:spPr>
          <a:xfrm>
            <a:off x="381000" y="5795383"/>
            <a:ext cx="4701223" cy="646331"/>
          </a:xfrm>
          <a:prstGeom prst="rect">
            <a:avLst/>
          </a:prstGeom>
          <a:noFill/>
        </p:spPr>
        <p:txBody>
          <a:bodyPr wrap="none" rtlCol="0">
            <a:spAutoFit/>
          </a:bodyPr>
          <a:lstStyle/>
          <a:p>
            <a:r>
              <a:rPr lang="en-US" b="1" dirty="0"/>
              <a:t>1 Underemployed/unemployed/employed only</a:t>
            </a:r>
          </a:p>
          <a:p>
            <a:r>
              <a:rPr lang="en-US" b="1" dirty="0"/>
              <a:t>2 Incumbent workers only</a:t>
            </a:r>
          </a:p>
        </p:txBody>
      </p:sp>
    </p:spTree>
    <p:extLst>
      <p:ext uri="{BB962C8B-B14F-4D97-AF65-F5344CB8AC3E}">
        <p14:creationId xmlns:p14="http://schemas.microsoft.com/office/powerpoint/2010/main" val="275686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B Outcomes: Programs not Participants</a:t>
            </a:r>
          </a:p>
        </p:txBody>
      </p:sp>
      <p:sp>
        <p:nvSpPr>
          <p:cNvPr id="4" name="Text Placeholder 3"/>
          <p:cNvSpPr>
            <a:spLocks noGrp="1"/>
          </p:cNvSpPr>
          <p:nvPr>
            <p:ph type="body" idx="1"/>
          </p:nvPr>
        </p:nvSpPr>
        <p:spPr>
          <a:xfrm>
            <a:off x="1228028" y="3888634"/>
            <a:ext cx="9857506" cy="2011123"/>
          </a:xfrm>
        </p:spPr>
        <p:txBody>
          <a:bodyPr>
            <a:normAutofit fontScale="92500"/>
          </a:bodyPr>
          <a:lstStyle/>
          <a:p>
            <a:endParaRPr lang="en-US" dirty="0"/>
          </a:p>
          <a:p>
            <a:pPr marL="457200" indent="-457200">
              <a:buFont typeface="Wingdings" panose="05000000000000000000" pitchFamily="2" charset="2"/>
              <a:buChar char="ü"/>
            </a:pPr>
            <a:r>
              <a:rPr lang="en-US" sz="3200" dirty="0"/>
              <a:t>How is reporting apprenticeship training in the data file different from reporting on apprenticeship programs in your QNR (your Section B target outcomes)? </a:t>
            </a:r>
          </a:p>
          <a:p>
            <a:endParaRPr lang="en-US" dirty="0"/>
          </a:p>
        </p:txBody>
      </p:sp>
      <p:sp>
        <p:nvSpPr>
          <p:cNvPr id="2" name="Slide Number Placeholder 1"/>
          <p:cNvSpPr>
            <a:spLocks noGrp="1"/>
          </p:cNvSpPr>
          <p:nvPr>
            <p:ph type="sldNum" sz="quarter" idx="10"/>
          </p:nvPr>
        </p:nvSpPr>
        <p:spPr/>
        <p:txBody>
          <a:bodyPr/>
          <a:lstStyle/>
          <a:p>
            <a:fld id="{706D636C-90A3-4979-BA37-BAB384B22101}" type="slidenum">
              <a:rPr lang="en-US" smtClean="0"/>
              <a:pPr/>
              <a:t>39</a:t>
            </a:fld>
            <a:endParaRPr lang="en-US" dirty="0"/>
          </a:p>
        </p:txBody>
      </p:sp>
    </p:spTree>
    <p:extLst>
      <p:ext uri="{BB962C8B-B14F-4D97-AF65-F5344CB8AC3E}">
        <p14:creationId xmlns:p14="http://schemas.microsoft.com/office/powerpoint/2010/main" val="308377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2"/>
          </p:nvPr>
        </p:nvSpPr>
        <p:spPr/>
        <p:txBody>
          <a:bodyPr/>
          <a:lstStyle/>
          <a:p>
            <a:fld id="{706D636C-90A3-4979-BA37-BAB384B22101}" type="slidenum">
              <a:rPr lang="en-US" smtClean="0"/>
              <a:pPr/>
              <a:t>4</a:t>
            </a:fld>
            <a:endParaRPr lang="en-US"/>
          </a:p>
        </p:txBody>
      </p:sp>
      <p:sp>
        <p:nvSpPr>
          <p:cNvPr id="20" name="Title 19">
            <a:extLst>
              <a:ext uri="{FF2B5EF4-FFF2-40B4-BE49-F238E27FC236}">
                <a16:creationId xmlns:a16="http://schemas.microsoft.com/office/drawing/2014/main" id="{8AD6F952-C1FB-4059-94BF-12B1AF8E4AD6}"/>
              </a:ext>
            </a:extLst>
          </p:cNvPr>
          <p:cNvSpPr>
            <a:spLocks noGrp="1"/>
          </p:cNvSpPr>
          <p:nvPr>
            <p:ph type="title"/>
          </p:nvPr>
        </p:nvSpPr>
        <p:spPr/>
        <p:txBody>
          <a:bodyPr/>
          <a:lstStyle/>
          <a:p>
            <a:r>
              <a:rPr lang="en-US"/>
              <a:t>Your Speakers</a:t>
            </a:r>
            <a:endParaRPr lang="en-US" dirty="0"/>
          </a:p>
        </p:txBody>
      </p:sp>
      <p:pic>
        <p:nvPicPr>
          <p:cNvPr id="15" name="Picture Placeholder 11">
            <a:extLst>
              <a:ext uri="{FF2B5EF4-FFF2-40B4-BE49-F238E27FC236}">
                <a16:creationId xmlns:a16="http://schemas.microsoft.com/office/drawing/2014/main" id="{5EBCBF89-4A7E-4A5D-BF9C-88BD3303147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856" b="6856"/>
          <a:stretch>
            <a:fillRect/>
          </a:stretch>
        </p:blipFill>
        <p:spPr/>
      </p:pic>
      <p:sp>
        <p:nvSpPr>
          <p:cNvPr id="4" name="Content Placeholder 3">
            <a:extLst>
              <a:ext uri="{FF2B5EF4-FFF2-40B4-BE49-F238E27FC236}">
                <a16:creationId xmlns:a16="http://schemas.microsoft.com/office/drawing/2014/main" id="{EF3D63DE-138A-43D0-83F4-01A25A27177B}"/>
              </a:ext>
            </a:extLst>
          </p:cNvPr>
          <p:cNvSpPr>
            <a:spLocks noGrp="1"/>
          </p:cNvSpPr>
          <p:nvPr>
            <p:ph sz="half" idx="2"/>
          </p:nvPr>
        </p:nvSpPr>
        <p:spPr/>
        <p:txBody>
          <a:bodyPr/>
          <a:lstStyle/>
          <a:p>
            <a:r>
              <a:rPr lang="en-US" dirty="0"/>
              <a:t>Kristen Milstead</a:t>
            </a:r>
          </a:p>
          <a:p>
            <a:pPr lvl="1"/>
            <a:r>
              <a:rPr lang="en-US" dirty="0"/>
              <a:t>Workforce Analyst</a:t>
            </a:r>
          </a:p>
          <a:p>
            <a:pPr lvl="2"/>
            <a:r>
              <a:rPr lang="en-US" dirty="0"/>
              <a:t>U.S. Department of Labor, Employment and Training Administration</a:t>
            </a:r>
          </a:p>
        </p:txBody>
      </p:sp>
      <p:pic>
        <p:nvPicPr>
          <p:cNvPr id="13" name="Picture Placeholder 4">
            <a:extLst>
              <a:ext uri="{FF2B5EF4-FFF2-40B4-BE49-F238E27FC236}">
                <a16:creationId xmlns:a16="http://schemas.microsoft.com/office/drawing/2014/main" id="{1168D026-3416-4195-8BF7-F63A35BE273E}"/>
              </a:ext>
            </a:extLst>
          </p:cNvPr>
          <p:cNvPicPr>
            <a:picLocks noGrp="1" noChangeAspect="1"/>
          </p:cNvPicPr>
          <p:nvPr>
            <p:ph type="pic" sz="quarter" idx="14"/>
          </p:nvPr>
        </p:nvPicPr>
        <p:blipFill>
          <a:blip r:embed="rId4"/>
          <a:srcRect t="2226" b="2226"/>
          <a:stretch>
            <a:fillRect/>
          </a:stretch>
        </p:blipFill>
        <p:spPr/>
      </p:pic>
      <p:sp>
        <p:nvSpPr>
          <p:cNvPr id="8" name="Content Placeholder 7">
            <a:extLst>
              <a:ext uri="{FF2B5EF4-FFF2-40B4-BE49-F238E27FC236}">
                <a16:creationId xmlns:a16="http://schemas.microsoft.com/office/drawing/2014/main" id="{2873C97B-95A2-4116-9274-303EDB06FE9F}"/>
              </a:ext>
            </a:extLst>
          </p:cNvPr>
          <p:cNvSpPr>
            <a:spLocks noGrp="1"/>
          </p:cNvSpPr>
          <p:nvPr>
            <p:ph sz="half" idx="1"/>
          </p:nvPr>
        </p:nvSpPr>
        <p:spPr>
          <a:xfrm>
            <a:off x="4439822" y="3798354"/>
            <a:ext cx="5932614" cy="2201789"/>
          </a:xfrm>
        </p:spPr>
        <p:txBody>
          <a:bodyPr/>
          <a:lstStyle/>
          <a:p>
            <a:r>
              <a:rPr lang="en-US" dirty="0"/>
              <a:t>Timmy Dudley</a:t>
            </a:r>
          </a:p>
          <a:p>
            <a:pPr lvl="1"/>
            <a:r>
              <a:rPr lang="en-US" dirty="0"/>
              <a:t>Senior Technical Project Management Analyst</a:t>
            </a:r>
          </a:p>
          <a:p>
            <a:pPr lvl="2"/>
            <a:r>
              <a:rPr lang="en-US" dirty="0"/>
              <a:t>ICF</a:t>
            </a:r>
          </a:p>
        </p:txBody>
      </p:sp>
    </p:spTree>
    <p:extLst>
      <p:ext uri="{BB962C8B-B14F-4D97-AF65-F5344CB8AC3E}">
        <p14:creationId xmlns:p14="http://schemas.microsoft.com/office/powerpoint/2010/main" val="749498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40</a:t>
            </a:fld>
            <a:endParaRPr lang="en-US"/>
          </a:p>
        </p:txBody>
      </p:sp>
      <p:sp>
        <p:nvSpPr>
          <p:cNvPr id="2" name="Title 1"/>
          <p:cNvSpPr>
            <a:spLocks noGrp="1"/>
          </p:cNvSpPr>
          <p:nvPr>
            <p:ph type="title"/>
          </p:nvPr>
        </p:nvSpPr>
        <p:spPr/>
        <p:txBody>
          <a:bodyPr/>
          <a:lstStyle/>
          <a:p>
            <a:r>
              <a:rPr lang="en-US" dirty="0"/>
              <a:t>Section B Program Outcomes</a:t>
            </a:r>
          </a:p>
        </p:txBody>
      </p:sp>
      <p:sp>
        <p:nvSpPr>
          <p:cNvPr id="3" name="Content Placeholder 2"/>
          <p:cNvSpPr>
            <a:spLocks noGrp="1"/>
          </p:cNvSpPr>
          <p:nvPr>
            <p:ph idx="1"/>
          </p:nvPr>
        </p:nvSpPr>
        <p:spPr>
          <a:xfrm>
            <a:off x="475666" y="1074712"/>
            <a:ext cx="11081334" cy="5046688"/>
          </a:xfrm>
        </p:spPr>
        <p:txBody>
          <a:bodyPr/>
          <a:lstStyle/>
          <a:p>
            <a:r>
              <a:rPr lang="en-US" dirty="0"/>
              <a:t>Scaling Apprenticeship grantees were required to provide targets on three output measures related to expanding apprenticeship [Section B]</a:t>
            </a:r>
          </a:p>
          <a:p>
            <a:endParaRPr lang="en-US" dirty="0"/>
          </a:p>
          <a:p>
            <a:endParaRPr lang="en-US" dirty="0"/>
          </a:p>
          <a:p>
            <a:endParaRPr lang="en-US" dirty="0"/>
          </a:p>
          <a:p>
            <a:endParaRPr lang="en-US" dirty="0"/>
          </a:p>
          <a:p>
            <a:r>
              <a:rPr lang="en-US" dirty="0"/>
              <a:t>These are not participant outcomes, but </a:t>
            </a:r>
            <a:r>
              <a:rPr lang="en-US" u="sng" dirty="0"/>
              <a:t>program outcomes </a:t>
            </a:r>
            <a:r>
              <a:rPr lang="en-US" dirty="0"/>
              <a:t>so are not reported in your data file.</a:t>
            </a:r>
          </a:p>
        </p:txBody>
      </p:sp>
      <p:pic>
        <p:nvPicPr>
          <p:cNvPr id="5" name="Picture 4"/>
          <p:cNvPicPr>
            <a:picLocks noChangeAspect="1"/>
          </p:cNvPicPr>
          <p:nvPr/>
        </p:nvPicPr>
        <p:blipFill>
          <a:blip r:embed="rId3"/>
          <a:stretch>
            <a:fillRect/>
          </a:stretch>
        </p:blipFill>
        <p:spPr>
          <a:xfrm>
            <a:off x="941287" y="1905000"/>
            <a:ext cx="9816656" cy="3238500"/>
          </a:xfrm>
          <a:prstGeom prst="rect">
            <a:avLst/>
          </a:prstGeom>
        </p:spPr>
      </p:pic>
    </p:spTree>
    <p:extLst>
      <p:ext uri="{BB962C8B-B14F-4D97-AF65-F5344CB8AC3E}">
        <p14:creationId xmlns:p14="http://schemas.microsoft.com/office/powerpoint/2010/main" val="2055800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41</a:t>
            </a:fld>
            <a:endParaRPr lang="en-US"/>
          </a:p>
        </p:txBody>
      </p:sp>
      <p:sp>
        <p:nvSpPr>
          <p:cNvPr id="2" name="Title 1"/>
          <p:cNvSpPr>
            <a:spLocks noGrp="1"/>
          </p:cNvSpPr>
          <p:nvPr>
            <p:ph type="title"/>
          </p:nvPr>
        </p:nvSpPr>
        <p:spPr/>
        <p:txBody>
          <a:bodyPr>
            <a:normAutofit/>
          </a:bodyPr>
          <a:lstStyle/>
          <a:p>
            <a:r>
              <a:rPr lang="en-US" dirty="0"/>
              <a:t>How to Report Section B Outcome Measures</a:t>
            </a:r>
          </a:p>
        </p:txBody>
      </p:sp>
      <p:pic>
        <p:nvPicPr>
          <p:cNvPr id="7" name="Content Placeholder 6"/>
          <p:cNvPicPr>
            <a:picLocks noGrp="1" noChangeAspect="1"/>
          </p:cNvPicPr>
          <p:nvPr>
            <p:ph idx="4294967295"/>
          </p:nvPr>
        </p:nvPicPr>
        <p:blipFill rotWithShape="1">
          <a:blip r:embed="rId3"/>
          <a:srcRect r="11469"/>
          <a:stretch/>
        </p:blipFill>
        <p:spPr>
          <a:xfrm>
            <a:off x="805866" y="2633384"/>
            <a:ext cx="10350500" cy="3498613"/>
          </a:xfrm>
          <a:prstGeom prst="rect">
            <a:avLst/>
          </a:prstGeom>
        </p:spPr>
      </p:pic>
      <p:sp>
        <p:nvSpPr>
          <p:cNvPr id="3" name="Rectangle 2"/>
          <p:cNvSpPr/>
          <p:nvPr/>
        </p:nvSpPr>
        <p:spPr>
          <a:xfrm>
            <a:off x="805866" y="832592"/>
            <a:ext cx="10578812" cy="1754326"/>
          </a:xfrm>
          <a:prstGeom prst="rect">
            <a:avLst/>
          </a:prstGeom>
        </p:spPr>
        <p:txBody>
          <a:bodyPr wrap="square">
            <a:spAutoFit/>
          </a:bodyPr>
          <a:lstStyle/>
          <a:p>
            <a:r>
              <a:rPr lang="en-US" sz="3200" b="1" dirty="0">
                <a:solidFill>
                  <a:schemeClr val="accent5"/>
                </a:solidFill>
              </a:rPr>
              <a:t>These output measures should be reported in Section XI.A of the QNR.</a:t>
            </a:r>
          </a:p>
          <a:p>
            <a:endParaRPr lang="en-US" sz="2000" b="1" dirty="0">
              <a:solidFill>
                <a:schemeClr val="accent5"/>
              </a:solidFill>
            </a:endParaRPr>
          </a:p>
          <a:p>
            <a:r>
              <a:rPr lang="en-US" sz="2400" b="1" i="1" dirty="0">
                <a:solidFill>
                  <a:schemeClr val="accent5"/>
                </a:solidFill>
              </a:rPr>
              <a:t>Suggested Format:</a:t>
            </a:r>
          </a:p>
        </p:txBody>
      </p:sp>
    </p:spTree>
    <p:extLst>
      <p:ext uri="{BB962C8B-B14F-4D97-AF65-F5344CB8AC3E}">
        <p14:creationId xmlns:p14="http://schemas.microsoft.com/office/powerpoint/2010/main" val="315328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6" name="Title 5"/>
          <p:cNvSpPr>
            <a:spLocks noGrp="1"/>
          </p:cNvSpPr>
          <p:nvPr>
            <p:ph type="title"/>
          </p:nvPr>
        </p:nvSpPr>
        <p:spPr/>
        <p:txBody>
          <a:bodyPr/>
          <a:lstStyle/>
          <a:p>
            <a:r>
              <a:rPr lang="en-US" dirty="0"/>
              <a:t>TIPS for Reporting Section B Outcomes</a:t>
            </a:r>
          </a:p>
        </p:txBody>
      </p:sp>
      <p:sp>
        <p:nvSpPr>
          <p:cNvPr id="7" name="Content Placeholder 6"/>
          <p:cNvSpPr>
            <a:spLocks noGrp="1"/>
          </p:cNvSpPr>
          <p:nvPr>
            <p:ph idx="1"/>
          </p:nvPr>
        </p:nvSpPr>
        <p:spPr/>
        <p:txBody>
          <a:bodyPr>
            <a:normAutofit/>
          </a:bodyPr>
          <a:lstStyle/>
          <a:p>
            <a:r>
              <a:rPr lang="en-US" sz="3200" dirty="0"/>
              <a:t>List and report on each of the three Section B outcomes each quarter.</a:t>
            </a:r>
          </a:p>
          <a:p>
            <a:r>
              <a:rPr lang="en-US" sz="3200" dirty="0"/>
              <a:t>Report on each outcome even if you have nothing to report.  Report 0 if you have no data to report yet.</a:t>
            </a:r>
          </a:p>
          <a:p>
            <a:r>
              <a:rPr lang="en-US" sz="3200" dirty="0"/>
              <a:t>Clearly label the numbers you include.  Examples may include, “Quarter Only,” “Cumulative-to-Date,” “Annual Target,” or “Total Target.”</a:t>
            </a:r>
            <a:endParaRPr lang="en-US" dirty="0"/>
          </a:p>
          <a:p>
            <a:endParaRPr lang="en-US" dirty="0"/>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4275268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6" name="Title 5"/>
          <p:cNvSpPr>
            <a:spLocks noGrp="1"/>
          </p:cNvSpPr>
          <p:nvPr>
            <p:ph type="title"/>
          </p:nvPr>
        </p:nvSpPr>
        <p:spPr/>
        <p:txBody>
          <a:bodyPr/>
          <a:lstStyle/>
          <a:p>
            <a:r>
              <a:rPr lang="en-US" dirty="0"/>
              <a:t>Counting Programs and Employers:  What Do We Count?</a:t>
            </a:r>
          </a:p>
        </p:txBody>
      </p:sp>
      <p:sp>
        <p:nvSpPr>
          <p:cNvPr id="7" name="Content Placeholder 6"/>
          <p:cNvSpPr>
            <a:spLocks noGrp="1"/>
          </p:cNvSpPr>
          <p:nvPr>
            <p:ph idx="1"/>
          </p:nvPr>
        </p:nvSpPr>
        <p:spPr/>
        <p:txBody>
          <a:bodyPr>
            <a:normAutofit fontScale="85000" lnSpcReduction="20000"/>
          </a:bodyPr>
          <a:lstStyle/>
          <a:p>
            <a:pPr marL="0" marR="0">
              <a:spcBef>
                <a:spcPts val="0"/>
              </a:spcBef>
              <a:spcAft>
                <a:spcPts val="0"/>
              </a:spcAft>
            </a:pPr>
            <a:r>
              <a:rPr lang="en-US" sz="4700" b="1" dirty="0">
                <a:latin typeface="Calibri" panose="020F0502020204030204" pitchFamily="34" charset="0"/>
                <a:ea typeface="Times New Roman" panose="02020603050405020304" pitchFamily="18" charset="0"/>
                <a:cs typeface="Times New Roman" panose="02020603050405020304" pitchFamily="18" charset="0"/>
              </a:rPr>
              <a:t>Remember the five hallmarks of quality</a:t>
            </a:r>
          </a:p>
          <a:p>
            <a:pPr marL="0" marR="0">
              <a:spcBef>
                <a:spcPts val="0"/>
              </a:spcBef>
              <a:spcAft>
                <a:spcPts val="0"/>
              </a:spcAft>
            </a:pPr>
            <a:endParaRPr lang="en-US" sz="3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3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Counting Programs (B1 and B3)</a:t>
            </a:r>
            <a:endParaRPr lang="en-US" sz="3200" dirty="0">
              <a:solidFill>
                <a:srgbClr val="000000"/>
              </a:solidFill>
              <a:latin typeface="Times New Roman" panose="02020603050405020304" pitchFamily="18" charset="0"/>
              <a:ea typeface="Times New Roman" panose="02020603050405020304" pitchFamily="18" charset="0"/>
            </a:endParaRPr>
          </a:p>
          <a:p>
            <a:pPr marL="457200" lvl="1">
              <a:spcBef>
                <a:spcPts val="0"/>
              </a:spcBef>
              <a:spcAft>
                <a:spcPts val="600"/>
              </a:spcAft>
            </a:pPr>
            <a:r>
              <a:rPr lang="en-US" sz="3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Programs can be counted only one time in either B1 </a:t>
            </a:r>
            <a:r>
              <a:rPr lang="en-US" sz="3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or </a:t>
            </a:r>
            <a:r>
              <a:rPr lang="en-US" sz="3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B3 during the period of performance.  </a:t>
            </a:r>
          </a:p>
          <a:p>
            <a:pPr marL="457200" lvl="1">
              <a:spcBef>
                <a:spcPts val="0"/>
              </a:spcBef>
              <a:spcAft>
                <a:spcPts val="600"/>
              </a:spcAft>
            </a:pPr>
            <a:r>
              <a:rPr lang="en-US" sz="3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definition of new vs. expanded programs depends upon whether the program existed prior to the start of the grant.</a:t>
            </a:r>
          </a:p>
          <a:p>
            <a:pPr marL="457200" lvl="1">
              <a:spcBef>
                <a:spcPts val="0"/>
              </a:spcBef>
              <a:spcAft>
                <a:spcPts val="600"/>
              </a:spcAft>
            </a:pPr>
            <a:r>
              <a:rPr lang="en-US" sz="3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program cannot count as both new and expanded. </a:t>
            </a:r>
          </a:p>
          <a:p>
            <a:pPr marL="457200" lvl="1">
              <a:spcBef>
                <a:spcPts val="0"/>
              </a:spcBef>
              <a:spcAft>
                <a:spcPts val="600"/>
              </a:spcAft>
            </a:pPr>
            <a:r>
              <a:rPr lang="en-US" sz="3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Each expanded program can count one time during the period of performance and cannot be duplicated in B3.</a:t>
            </a:r>
            <a:endParaRPr lang="en-US" sz="3000" dirty="0">
              <a:solidFill>
                <a:srgbClr val="000000"/>
              </a:solidFill>
              <a:latin typeface="Times New Roman" panose="02020603050405020304" pitchFamily="18" charset="0"/>
              <a:ea typeface="Times New Roman" panose="02020603050405020304" pitchFamily="18" charset="0"/>
            </a:endParaRPr>
          </a:p>
          <a:p>
            <a:pPr marL="457200" lvl="1">
              <a:spcBef>
                <a:spcPts val="0"/>
              </a:spcBef>
            </a:pPr>
            <a:endParaRPr lang="en-US" sz="3000" dirty="0">
              <a:solidFill>
                <a:srgbClr val="000000"/>
              </a:solidFill>
              <a:latin typeface="Times New Roman" panose="02020603050405020304" pitchFamily="18" charset="0"/>
              <a:ea typeface="Times New Roman" panose="02020603050405020304" pitchFamily="18" charset="0"/>
            </a:endParaRPr>
          </a:p>
          <a:p>
            <a:pPr marL="0" marR="0">
              <a:spcBef>
                <a:spcPts val="0"/>
              </a:spcBef>
              <a:spcAft>
                <a:spcPts val="600"/>
              </a:spcAft>
            </a:pPr>
            <a:r>
              <a:rPr lang="en-US" sz="3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Counting Employers (B2)</a:t>
            </a:r>
          </a:p>
          <a:p>
            <a:pPr marL="457200" lvl="1">
              <a:spcBef>
                <a:spcPts val="0"/>
              </a:spcBef>
              <a:spcAft>
                <a:spcPts val="600"/>
              </a:spcAft>
            </a:pPr>
            <a:r>
              <a:rPr lang="en-US" sz="3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B2 cannot contain duplicated counts of employers.  Each employer can be counted only once in this output measure.</a:t>
            </a:r>
            <a:endParaRPr lang="en-US" sz="3000" dirty="0">
              <a:solidFill>
                <a:srgbClr val="000000"/>
              </a:solidFill>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2128228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B2810-B235-4E0B-9500-9F03F41122FE}"/>
              </a:ext>
            </a:extLst>
          </p:cNvPr>
          <p:cNvSpPr>
            <a:spLocks noGrp="1"/>
          </p:cNvSpPr>
          <p:nvPr>
            <p:ph type="title"/>
          </p:nvPr>
        </p:nvSpPr>
        <p:spPr/>
        <p:txBody>
          <a:bodyPr/>
          <a:lstStyle/>
          <a:p>
            <a:r>
              <a:rPr lang="en-US" dirty="0"/>
              <a:t>Any Questions</a:t>
            </a:r>
          </a:p>
        </p:txBody>
      </p:sp>
      <p:sp>
        <p:nvSpPr>
          <p:cNvPr id="4" name="Text Placeholder 3">
            <a:extLst>
              <a:ext uri="{FF2B5EF4-FFF2-40B4-BE49-F238E27FC236}">
                <a16:creationId xmlns:a16="http://schemas.microsoft.com/office/drawing/2014/main" id="{EC353DE8-1EC6-4522-A811-5C8ECE6AC36B}"/>
              </a:ext>
            </a:extLst>
          </p:cNvPr>
          <p:cNvSpPr>
            <a:spLocks noGrp="1"/>
          </p:cNvSpPr>
          <p:nvPr>
            <p:ph type="body" sz="quarter" idx="13"/>
          </p:nvPr>
        </p:nvSpPr>
        <p:spPr/>
        <p:txBody>
          <a:bodyPr/>
          <a:lstStyle/>
          <a:p>
            <a:r>
              <a:rPr lang="en-US" dirty="0"/>
              <a:t>Enter your questions in the chat window</a:t>
            </a:r>
          </a:p>
        </p:txBody>
      </p:sp>
      <p:sp>
        <p:nvSpPr>
          <p:cNvPr id="2" name="Slide Number Placeholder 1"/>
          <p:cNvSpPr>
            <a:spLocks noGrp="1"/>
          </p:cNvSpPr>
          <p:nvPr>
            <p:ph type="sldNum" sz="quarter" idx="4294967295"/>
          </p:nvPr>
        </p:nvSpPr>
        <p:spPr>
          <a:xfrm>
            <a:off x="11537950" y="6356350"/>
            <a:ext cx="654050" cy="365125"/>
          </a:xfrm>
        </p:spPr>
        <p:txBody>
          <a:bodyPr/>
          <a:lstStyle/>
          <a:p>
            <a:pPr algn="r" defTabSz="457200">
              <a:defRPr/>
            </a:pPr>
            <a:fld id="{706D636C-90A3-4979-BA37-BAB384B22101}" type="slidenum">
              <a:rPr lang="en-US" sz="1400" b="0">
                <a:solidFill>
                  <a:srgbClr val="124D95">
                    <a:lumMod val="40000"/>
                    <a:lumOff val="60000"/>
                  </a:srgbClr>
                </a:solidFill>
                <a:latin typeface="Arial" panose="020B0604020202020204"/>
              </a:rPr>
              <a:pPr algn="r" defTabSz="457200">
                <a:defRPr/>
              </a:pPr>
              <a:t>44</a:t>
            </a:fld>
            <a:endParaRPr lang="en-US" sz="1400" b="0"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2719982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9788" y="0"/>
            <a:ext cx="11081334" cy="786384"/>
          </a:xfrm>
        </p:spPr>
        <p:txBody>
          <a:bodyPr>
            <a:normAutofit/>
          </a:bodyPr>
          <a:lstStyle/>
          <a:p>
            <a:r>
              <a:rPr lang="en-US" i="1" dirty="0"/>
              <a:t>Preview: Changes Coming to PIRL Reporting!</a:t>
            </a:r>
          </a:p>
        </p:txBody>
      </p:sp>
      <p:sp>
        <p:nvSpPr>
          <p:cNvPr id="67586" name="Rectangle 3"/>
          <p:cNvSpPr>
            <a:spLocks noGrp="1" noChangeArrowheads="1"/>
          </p:cNvSpPr>
          <p:nvPr>
            <p:ph type="body" idx="1"/>
          </p:nvPr>
        </p:nvSpPr>
        <p:spPr/>
        <p:txBody>
          <a:bodyPr>
            <a:noAutofit/>
          </a:bodyPr>
          <a:lstStyle/>
          <a:p>
            <a:pPr algn="ctr"/>
            <a:r>
              <a:rPr lang="en-US" sz="3600" b="1" i="1" dirty="0"/>
              <a:t>Pre-Apprenticeship is Currently Reported in PIRL 105</a:t>
            </a:r>
          </a:p>
        </p:txBody>
      </p:sp>
      <p:pic>
        <p:nvPicPr>
          <p:cNvPr id="2" name="Picture 1" descr="File:Icon Camera.svg - Wikimedia Comm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794953">
            <a:off x="9819180" y="89613"/>
            <a:ext cx="1393543" cy="1393543"/>
          </a:xfrm>
          <a:prstGeom prst="rect">
            <a:avLst/>
          </a:prstGeom>
        </p:spPr>
      </p:pic>
      <p:pic>
        <p:nvPicPr>
          <p:cNvPr id="7" name="Picture 6"/>
          <p:cNvPicPr>
            <a:picLocks noChangeAspect="1"/>
          </p:cNvPicPr>
          <p:nvPr/>
        </p:nvPicPr>
        <p:blipFill>
          <a:blip r:embed="rId4"/>
          <a:stretch>
            <a:fillRect/>
          </a:stretch>
        </p:blipFill>
        <p:spPr>
          <a:xfrm>
            <a:off x="2270624" y="1823191"/>
            <a:ext cx="8455593" cy="4866323"/>
          </a:xfrm>
          <a:prstGeom prst="rect">
            <a:avLst/>
          </a:prstGeom>
        </p:spPr>
      </p:pic>
      <p:sp>
        <p:nvSpPr>
          <p:cNvPr id="8" name="Oval 7"/>
          <p:cNvSpPr/>
          <p:nvPr/>
        </p:nvSpPr>
        <p:spPr>
          <a:xfrm>
            <a:off x="1641453" y="4460136"/>
            <a:ext cx="8399204" cy="1320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959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6" name="Title 5"/>
          <p:cNvSpPr>
            <a:spLocks noGrp="1"/>
          </p:cNvSpPr>
          <p:nvPr>
            <p:ph type="title"/>
          </p:nvPr>
        </p:nvSpPr>
        <p:spPr/>
        <p:txBody>
          <a:bodyPr>
            <a:normAutofit/>
          </a:bodyPr>
          <a:lstStyle/>
          <a:p>
            <a:r>
              <a:rPr lang="en-US" dirty="0"/>
              <a:t>Changes Coming Soon!</a:t>
            </a:r>
          </a:p>
        </p:txBody>
      </p:sp>
      <p:sp>
        <p:nvSpPr>
          <p:cNvPr id="7" name="Content Placeholder 6"/>
          <p:cNvSpPr>
            <a:spLocks noGrp="1"/>
          </p:cNvSpPr>
          <p:nvPr>
            <p:ph idx="1"/>
          </p:nvPr>
        </p:nvSpPr>
        <p:spPr>
          <a:xfrm>
            <a:off x="805866" y="2565414"/>
            <a:ext cx="11081334" cy="5039517"/>
          </a:xfrm>
        </p:spPr>
        <p:txBody>
          <a:bodyPr>
            <a:normAutofit/>
          </a:bodyPr>
          <a:lstStyle/>
          <a:p>
            <a:pPr marL="0" marR="0">
              <a:lnSpc>
                <a:spcPct val="100000"/>
              </a:lnSpc>
              <a:spcBef>
                <a:spcPts val="0"/>
              </a:spcBef>
              <a:spcAft>
                <a:spcPts val="0"/>
              </a:spcAft>
            </a:pPr>
            <a:r>
              <a:rPr lang="en-US" sz="3200" dirty="0">
                <a:latin typeface="Calibri" panose="020F0502020204030204" pitchFamily="34" charset="0"/>
                <a:ea typeface="Times New Roman" panose="02020603050405020304" pitchFamily="18" charset="0"/>
                <a:cs typeface="Times New Roman" panose="02020603050405020304" pitchFamily="18" charset="0"/>
              </a:rPr>
              <a:t>Pre-Apprenticeship will be removed from PIRL 105 </a:t>
            </a:r>
            <a:r>
              <a:rPr lang="en-US" sz="3200" b="1" dirty="0">
                <a:latin typeface="Calibri" panose="020F0502020204030204" pitchFamily="34" charset="0"/>
                <a:ea typeface="Times New Roman" panose="02020603050405020304" pitchFamily="18" charset="0"/>
                <a:cs typeface="Times New Roman" panose="02020603050405020304" pitchFamily="18" charset="0"/>
              </a:rPr>
              <a:t>and a distinct place to report</a:t>
            </a:r>
            <a:r>
              <a:rPr lang="en-US" sz="3200" dirty="0">
                <a:latin typeface="Calibri" panose="020F0502020204030204" pitchFamily="34" charset="0"/>
                <a:ea typeface="Times New Roman" panose="02020603050405020304" pitchFamily="18" charset="0"/>
                <a:cs typeface="Times New Roman" panose="02020603050405020304" pitchFamily="18" charset="0"/>
              </a:rPr>
              <a:t> pre-apprenticeship will be included</a:t>
            </a:r>
          </a:p>
          <a:p>
            <a:pPr marL="0" marR="0">
              <a:lnSpc>
                <a:spcPct val="100000"/>
              </a:lnSpc>
              <a:spcBef>
                <a:spcPts val="0"/>
              </a:spcBef>
              <a:spcAft>
                <a:spcPts val="0"/>
              </a:spcAft>
            </a:pPr>
            <a:endPar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Allows Scaling Apprenticeship grantees to report participants as both pre-apprentices </a:t>
            </a:r>
            <a:r>
              <a:rPr lang="en-US" sz="3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a:t>
            </a:r>
            <a:r>
              <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apprentices as appropriate</a:t>
            </a:r>
          </a:p>
          <a:p>
            <a:pPr marL="0" marR="0">
              <a:lnSpc>
                <a:spcPct val="100000"/>
              </a:lnSpc>
              <a:spcBef>
                <a:spcPts val="0"/>
              </a:spcBef>
              <a:spcAft>
                <a:spcPts val="0"/>
              </a:spcAft>
            </a:pPr>
            <a:endPar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r>
              <a:rPr lang="en-US" sz="32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Changes will go into effect after June 30, 2020.  For this quarter, report pre-apprentices using the current PIRL.</a:t>
            </a:r>
          </a:p>
          <a:p>
            <a:pPr marL="0" marR="0">
              <a:spcBef>
                <a:spcPts val="0"/>
              </a:spcBef>
              <a:spcAft>
                <a:spcPts val="0"/>
              </a:spcAft>
            </a:pPr>
            <a:endPar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3146250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idx="24"/>
          </p:nvPr>
        </p:nvSpPr>
        <p:spPr>
          <a:xfrm>
            <a:off x="571382" y="3559040"/>
            <a:ext cx="2949740" cy="800015"/>
          </a:xfrm>
        </p:spPr>
        <p:txBody>
          <a:bodyPr/>
          <a:lstStyle/>
          <a:p>
            <a:r>
              <a:rPr lang="en-US" dirty="0"/>
              <a:t>April 15</a:t>
            </a:r>
          </a:p>
        </p:txBody>
      </p:sp>
      <p:sp>
        <p:nvSpPr>
          <p:cNvPr id="17" name="Text Placeholder 16"/>
          <p:cNvSpPr>
            <a:spLocks noGrp="1"/>
          </p:cNvSpPr>
          <p:nvPr>
            <p:ph type="body" idx="25"/>
          </p:nvPr>
        </p:nvSpPr>
        <p:spPr>
          <a:xfrm>
            <a:off x="8473001" y="3523316"/>
            <a:ext cx="2789557" cy="800015"/>
          </a:xfrm>
        </p:spPr>
        <p:txBody>
          <a:bodyPr/>
          <a:lstStyle/>
          <a:p>
            <a:r>
              <a:rPr lang="en-US" dirty="0"/>
              <a:t>May 15</a:t>
            </a:r>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47</a:t>
            </a:fld>
            <a:endParaRPr lang="en-US" dirty="0"/>
          </a:p>
        </p:txBody>
      </p:sp>
      <p:sp>
        <p:nvSpPr>
          <p:cNvPr id="2" name="Title 1">
            <a:extLst>
              <a:ext uri="{FF2B5EF4-FFF2-40B4-BE49-F238E27FC236}">
                <a16:creationId xmlns:a16="http://schemas.microsoft.com/office/drawing/2014/main" id="{A43783D3-FDC6-4673-A372-F4DC7A41142A}"/>
              </a:ext>
            </a:extLst>
          </p:cNvPr>
          <p:cNvSpPr>
            <a:spLocks noGrp="1"/>
          </p:cNvSpPr>
          <p:nvPr>
            <p:ph type="title"/>
          </p:nvPr>
        </p:nvSpPr>
        <p:spPr/>
        <p:txBody>
          <a:bodyPr>
            <a:normAutofit/>
          </a:bodyPr>
          <a:lstStyle/>
          <a:p>
            <a:pPr algn="ctr"/>
            <a:r>
              <a:rPr lang="en-US" sz="3600" dirty="0"/>
              <a:t>Scaling Apprenticeship Reporting Reminders</a:t>
            </a:r>
          </a:p>
        </p:txBody>
      </p:sp>
      <p:sp>
        <p:nvSpPr>
          <p:cNvPr id="8" name="Text Placeholder 7"/>
          <p:cNvSpPr>
            <a:spLocks noGrp="1"/>
          </p:cNvSpPr>
          <p:nvPr>
            <p:ph type="body" idx="15"/>
          </p:nvPr>
        </p:nvSpPr>
        <p:spPr/>
        <p:txBody>
          <a:bodyPr/>
          <a:lstStyle/>
          <a:p>
            <a:r>
              <a:rPr lang="en-US" dirty="0"/>
              <a:t>NOW! Start Early</a:t>
            </a:r>
          </a:p>
        </p:txBody>
      </p:sp>
      <p:sp>
        <p:nvSpPr>
          <p:cNvPr id="9" name="Text Placeholder 8"/>
          <p:cNvSpPr>
            <a:spLocks noGrp="1"/>
          </p:cNvSpPr>
          <p:nvPr>
            <p:ph type="body" idx="16"/>
          </p:nvPr>
        </p:nvSpPr>
        <p:spPr>
          <a:xfrm rot="19800000">
            <a:off x="3004767" y="1979179"/>
            <a:ext cx="3357485" cy="505948"/>
          </a:xfrm>
        </p:spPr>
        <p:txBody>
          <a:bodyPr>
            <a:normAutofit fontScale="92500" lnSpcReduction="20000"/>
          </a:bodyPr>
          <a:lstStyle/>
          <a:p>
            <a:r>
              <a:rPr lang="en-US" dirty="0"/>
              <a:t>April 20: Peer-sharing Call (COVID-19 Strategies)	</a:t>
            </a:r>
          </a:p>
        </p:txBody>
      </p:sp>
      <p:sp>
        <p:nvSpPr>
          <p:cNvPr id="11" name="Text Placeholder 10"/>
          <p:cNvSpPr>
            <a:spLocks noGrp="1"/>
          </p:cNvSpPr>
          <p:nvPr>
            <p:ph type="body" idx="17"/>
          </p:nvPr>
        </p:nvSpPr>
        <p:spPr>
          <a:xfrm rot="19800000">
            <a:off x="4585087" y="1941233"/>
            <a:ext cx="3357485" cy="505948"/>
          </a:xfrm>
        </p:spPr>
        <p:txBody>
          <a:bodyPr/>
          <a:lstStyle/>
          <a:p>
            <a:r>
              <a:rPr lang="en-US" dirty="0"/>
              <a:t>April 23: Office Hours #1</a:t>
            </a:r>
          </a:p>
        </p:txBody>
      </p:sp>
      <p:sp>
        <p:nvSpPr>
          <p:cNvPr id="12" name="Text Placeholder 11"/>
          <p:cNvSpPr>
            <a:spLocks noGrp="1"/>
          </p:cNvSpPr>
          <p:nvPr>
            <p:ph type="body" idx="18"/>
          </p:nvPr>
        </p:nvSpPr>
        <p:spPr>
          <a:xfrm rot="19800000">
            <a:off x="6165410" y="1953449"/>
            <a:ext cx="3357485" cy="505948"/>
          </a:xfrm>
        </p:spPr>
        <p:txBody>
          <a:bodyPr/>
          <a:lstStyle/>
          <a:p>
            <a:r>
              <a:rPr lang="en-US" dirty="0"/>
              <a:t>May 5: Office Hours #2</a:t>
            </a:r>
          </a:p>
        </p:txBody>
      </p:sp>
      <p:sp>
        <p:nvSpPr>
          <p:cNvPr id="14" name="Text Placeholder 13"/>
          <p:cNvSpPr>
            <a:spLocks noGrp="1"/>
          </p:cNvSpPr>
          <p:nvPr>
            <p:ph type="body" idx="20"/>
          </p:nvPr>
        </p:nvSpPr>
        <p:spPr>
          <a:xfrm rot="19800000">
            <a:off x="7587813" y="1932784"/>
            <a:ext cx="3357485" cy="505948"/>
          </a:xfrm>
        </p:spPr>
        <p:txBody>
          <a:bodyPr/>
          <a:lstStyle/>
          <a:p>
            <a:r>
              <a:rPr lang="en-US" dirty="0"/>
              <a:t>May 11: Office Hours #3</a:t>
            </a:r>
          </a:p>
        </p:txBody>
      </p:sp>
      <p:sp>
        <p:nvSpPr>
          <p:cNvPr id="15" name="Text Placeholder 14"/>
          <p:cNvSpPr>
            <a:spLocks noGrp="1"/>
          </p:cNvSpPr>
          <p:nvPr>
            <p:ph type="body" idx="21"/>
          </p:nvPr>
        </p:nvSpPr>
        <p:spPr>
          <a:xfrm rot="19800000">
            <a:off x="8829397" y="1924980"/>
            <a:ext cx="3357485" cy="505948"/>
          </a:xfrm>
        </p:spPr>
        <p:txBody>
          <a:bodyPr/>
          <a:lstStyle/>
          <a:p>
            <a:r>
              <a:rPr lang="en-US" dirty="0"/>
              <a:t>May 15:  Reporting Deadline!</a:t>
            </a:r>
          </a:p>
        </p:txBody>
      </p:sp>
      <p:sp>
        <p:nvSpPr>
          <p:cNvPr id="4" name="Content Placeholder 3">
            <a:extLst>
              <a:ext uri="{FF2B5EF4-FFF2-40B4-BE49-F238E27FC236}">
                <a16:creationId xmlns:a16="http://schemas.microsoft.com/office/drawing/2014/main" id="{CACBEA56-198D-45EB-879C-28D75388D591}"/>
              </a:ext>
            </a:extLst>
          </p:cNvPr>
          <p:cNvSpPr>
            <a:spLocks noGrp="1"/>
          </p:cNvSpPr>
          <p:nvPr>
            <p:ph type="body" idx="4294967295"/>
          </p:nvPr>
        </p:nvSpPr>
        <p:spPr>
          <a:xfrm>
            <a:off x="571382" y="805968"/>
            <a:ext cx="10515600" cy="706539"/>
          </a:xfrm>
        </p:spPr>
        <p:txBody>
          <a:bodyPr>
            <a:normAutofit/>
          </a:bodyPr>
          <a:lstStyle/>
          <a:p>
            <a:pPr lvl="1"/>
            <a:r>
              <a:rPr lang="en-US" sz="2900" b="1" i="1" dirty="0"/>
              <a:t>Reporting Deadline: </a:t>
            </a:r>
            <a:r>
              <a:rPr lang="en-US" sz="2900" b="1" i="1" dirty="0">
                <a:solidFill>
                  <a:schemeClr val="accent5"/>
                </a:solidFill>
              </a:rPr>
              <a:t>May 15, 2020</a:t>
            </a:r>
          </a:p>
        </p:txBody>
      </p:sp>
      <p:sp>
        <p:nvSpPr>
          <p:cNvPr id="21" name="Content Placeholder 3">
            <a:extLst>
              <a:ext uri="{FF2B5EF4-FFF2-40B4-BE49-F238E27FC236}">
                <a16:creationId xmlns:a16="http://schemas.microsoft.com/office/drawing/2014/main" id="{CACBEA56-198D-45EB-879C-28D75388D591}"/>
              </a:ext>
            </a:extLst>
          </p:cNvPr>
          <p:cNvSpPr>
            <a:spLocks noGrp="1"/>
          </p:cNvSpPr>
          <p:nvPr>
            <p:ph type="body" idx="4294967295"/>
          </p:nvPr>
        </p:nvSpPr>
        <p:spPr>
          <a:xfrm>
            <a:off x="366666" y="4665433"/>
            <a:ext cx="10895892" cy="261891"/>
          </a:xfrm>
        </p:spPr>
        <p:txBody>
          <a:bodyPr>
            <a:noAutofit/>
          </a:bodyPr>
          <a:lstStyle/>
          <a:p>
            <a:pPr marL="457200" lvl="1" indent="0" algn="ctr">
              <a:buNone/>
            </a:pPr>
            <a:r>
              <a:rPr lang="en-US" sz="2800" b="1" u="sng" dirty="0">
                <a:solidFill>
                  <a:schemeClr val="accent5"/>
                </a:solidFill>
                <a:hlinkClick r:id="rId3"/>
              </a:rPr>
              <a:t>Scaling Apprenticeship Performance Reporting Resources Page</a:t>
            </a:r>
            <a:endParaRPr lang="en-US" sz="2800" b="1" u="sng" dirty="0">
              <a:solidFill>
                <a:schemeClr val="accent5"/>
              </a:solidFill>
            </a:endParaRPr>
          </a:p>
          <a:p>
            <a:pPr marL="457200" lvl="1" indent="0">
              <a:buNone/>
            </a:pPr>
            <a:endParaRPr lang="en-US" sz="1000" b="1" dirty="0">
              <a:solidFill>
                <a:schemeClr val="accent5"/>
              </a:solidFill>
            </a:endParaRPr>
          </a:p>
          <a:p>
            <a:pPr marL="457200" lvl="1" indent="0" algn="ctr">
              <a:buNone/>
            </a:pPr>
            <a:r>
              <a:rPr lang="en-US" b="1" dirty="0">
                <a:solidFill>
                  <a:schemeClr val="accent5"/>
                </a:solidFill>
              </a:rPr>
              <a:t>Questions? </a:t>
            </a:r>
            <a:r>
              <a:rPr lang="en-US" b="1" dirty="0">
                <a:solidFill>
                  <a:schemeClr val="accent5"/>
                </a:solidFill>
                <a:hlinkClick r:id="rId4"/>
              </a:rPr>
              <a:t>ScalingApprenticeship@dol.gov</a:t>
            </a:r>
            <a:r>
              <a:rPr lang="en-US" b="1" dirty="0">
                <a:solidFill>
                  <a:schemeClr val="accent5"/>
                </a:solidFill>
              </a:rPr>
              <a:t> </a:t>
            </a:r>
          </a:p>
          <a:p>
            <a:pPr marL="457200" lvl="1" indent="0" algn="ctr">
              <a:buNone/>
            </a:pPr>
            <a:r>
              <a:rPr lang="en-US" b="1" dirty="0">
                <a:solidFill>
                  <a:schemeClr val="accent5"/>
                </a:solidFill>
              </a:rPr>
              <a:t>(don’t forget to copy your FPO)</a:t>
            </a:r>
          </a:p>
        </p:txBody>
      </p:sp>
    </p:spTree>
    <p:extLst>
      <p:ext uri="{BB962C8B-B14F-4D97-AF65-F5344CB8AC3E}">
        <p14:creationId xmlns:p14="http://schemas.microsoft.com/office/powerpoint/2010/main" val="3594662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391EB9-DC37-4068-9BE2-04EC01B8C136}"/>
              </a:ext>
            </a:extLst>
          </p:cNvPr>
          <p:cNvSpPr>
            <a:spLocks noGrp="1"/>
          </p:cNvSpPr>
          <p:nvPr>
            <p:ph type="ctrTitle"/>
          </p:nvPr>
        </p:nvSpPr>
        <p:spPr/>
        <p:txBody>
          <a:bodyPr/>
          <a:lstStyle/>
          <a:p>
            <a:r>
              <a:rPr lang="en-US"/>
              <a:t>Thank you for all </a:t>
            </a:r>
            <a:br>
              <a:rPr lang="en-US"/>
            </a:br>
            <a:r>
              <a:rPr lang="en-US"/>
              <a:t>your hard work!</a:t>
            </a:r>
            <a:endParaRPr lang="en-US" dirty="0"/>
          </a:p>
        </p:txBody>
      </p:sp>
      <p:sp>
        <p:nvSpPr>
          <p:cNvPr id="2" name="Slide Number Placeholder 1"/>
          <p:cNvSpPr>
            <a:spLocks noGrp="1"/>
          </p:cNvSpPr>
          <p:nvPr>
            <p:ph type="sldNum" sz="quarter" idx="4294967295"/>
          </p:nvPr>
        </p:nvSpPr>
        <p:spPr>
          <a:xfrm>
            <a:off x="11537950" y="6356350"/>
            <a:ext cx="654050" cy="365125"/>
          </a:xfrm>
        </p:spPr>
        <p:txBody>
          <a:bodyPr/>
          <a:lstStyle/>
          <a:p>
            <a:fld id="{706D636C-90A3-4979-BA37-BAB384B22101}" type="slidenum">
              <a:rPr lang="en-US" smtClean="0"/>
              <a:pPr/>
              <a:t>48</a:t>
            </a:fld>
            <a:endParaRPr lang="en-US" dirty="0"/>
          </a:p>
        </p:txBody>
      </p:sp>
    </p:spTree>
    <p:extLst>
      <p:ext uri="{BB962C8B-B14F-4D97-AF65-F5344CB8AC3E}">
        <p14:creationId xmlns:p14="http://schemas.microsoft.com/office/powerpoint/2010/main" val="99607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06D636C-90A3-4979-BA37-BAB384B22101}" type="slidenum">
              <a:rPr lang="en-US" smtClean="0"/>
              <a:pPr/>
              <a:t>5</a:t>
            </a:fld>
            <a:endParaRPr lang="en-US"/>
          </a:p>
        </p:txBody>
      </p:sp>
      <p:sp>
        <p:nvSpPr>
          <p:cNvPr id="6" name="Title 5"/>
          <p:cNvSpPr>
            <a:spLocks noGrp="1"/>
          </p:cNvSpPr>
          <p:nvPr>
            <p:ph type="title"/>
          </p:nvPr>
        </p:nvSpPr>
        <p:spPr/>
        <p:txBody>
          <a:bodyPr/>
          <a:lstStyle/>
          <a:p>
            <a:r>
              <a:rPr lang="en-US"/>
              <a:t>Webinar Objectives:</a:t>
            </a:r>
            <a:endParaRPr lang="en-US" dirty="0"/>
          </a:p>
        </p:txBody>
      </p:sp>
      <p:sp>
        <p:nvSpPr>
          <p:cNvPr id="7" name="Content Placeholder 6"/>
          <p:cNvSpPr>
            <a:spLocks noGrp="1"/>
          </p:cNvSpPr>
          <p:nvPr>
            <p:ph idx="1"/>
          </p:nvPr>
        </p:nvSpPr>
        <p:spPr/>
        <p:txBody>
          <a:bodyPr/>
          <a:lstStyle/>
          <a:p>
            <a:pPr marL="514350" indent="-514350">
              <a:buFont typeface="+mj-lt"/>
              <a:buAutoNum type="arabicPeriod"/>
            </a:pPr>
            <a:r>
              <a:rPr lang="en-US" dirty="0"/>
              <a:t>Know the difference between a participant, a pre-apprentice, and an apprentice for your grant reporting purposes</a:t>
            </a:r>
          </a:p>
          <a:p>
            <a:pPr marL="514350" indent="-514350">
              <a:buFont typeface="+mj-lt"/>
              <a:buAutoNum type="arabicPeriod"/>
            </a:pPr>
            <a:r>
              <a:rPr lang="en-US" dirty="0"/>
              <a:t>Know when you can report that a participant is an apprentice and what data elements you must report at that time</a:t>
            </a:r>
          </a:p>
          <a:p>
            <a:pPr marL="514350" indent="-514350">
              <a:buFont typeface="+mj-lt"/>
              <a:buAutoNum type="arabicPeriod"/>
            </a:pPr>
            <a:r>
              <a:rPr lang="en-US" dirty="0"/>
              <a:t>Understand how a participant’s employment status at entry determines how to report apprenticeship training</a:t>
            </a:r>
          </a:p>
          <a:p>
            <a:pPr marL="514350" indent="-514350">
              <a:buFont typeface="+mj-lt"/>
              <a:buAutoNum type="arabicPeriod"/>
            </a:pPr>
            <a:r>
              <a:rPr lang="en-US" dirty="0"/>
              <a:t>Learn how to check your QPR to ensure you have reported data elements accurately for apprenticeship training</a:t>
            </a:r>
          </a:p>
          <a:p>
            <a:pPr marL="514350" indent="-514350">
              <a:buFont typeface="+mj-lt"/>
              <a:buAutoNum type="arabicPeriod"/>
            </a:pPr>
            <a:r>
              <a:rPr lang="en-US" dirty="0"/>
              <a:t>Understand what you should and should not be counting in Section B outcomes in the QNR</a:t>
            </a:r>
          </a:p>
          <a:p>
            <a:endParaRPr lang="en-US" dirty="0"/>
          </a:p>
          <a:p>
            <a:endParaRPr lang="en-US" dirty="0"/>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383423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a:t>
            </a:fld>
            <a:endParaRPr lang="en-US"/>
          </a:p>
        </p:txBody>
      </p:sp>
      <p:sp>
        <p:nvSpPr>
          <p:cNvPr id="3" name="Title 2"/>
          <p:cNvSpPr>
            <a:spLocks noGrp="1"/>
          </p:cNvSpPr>
          <p:nvPr>
            <p:ph type="title"/>
          </p:nvPr>
        </p:nvSpPr>
        <p:spPr/>
        <p:txBody>
          <a:bodyPr/>
          <a:lstStyle/>
          <a:p>
            <a:r>
              <a:rPr lang="en-US" dirty="0"/>
              <a:t>ETA Grants and COVID-19</a:t>
            </a:r>
          </a:p>
        </p:txBody>
      </p:sp>
      <p:sp>
        <p:nvSpPr>
          <p:cNvPr id="5" name="Content Placeholder 4"/>
          <p:cNvSpPr>
            <a:spLocks noGrp="1"/>
          </p:cNvSpPr>
          <p:nvPr>
            <p:ph sz="half" idx="2"/>
          </p:nvPr>
        </p:nvSpPr>
        <p:spPr>
          <a:xfrm>
            <a:off x="839788" y="1075038"/>
            <a:ext cx="10515600" cy="5114625"/>
          </a:xfrm>
        </p:spPr>
        <p:txBody>
          <a:bodyPr/>
          <a:lstStyle/>
          <a:p>
            <a:pPr marL="342900" lvl="0" indent="-342900">
              <a:spcBef>
                <a:spcPts val="3000"/>
              </a:spcBef>
              <a:buClr>
                <a:srgbClr val="7A232F"/>
              </a:buClr>
              <a:buFont typeface="Wingdings" panose="05000000000000000000" pitchFamily="2" charset="2"/>
              <a:buChar char="Ø"/>
            </a:pPr>
            <a:r>
              <a:rPr lang="en-US" b="1" dirty="0">
                <a:solidFill>
                  <a:srgbClr val="242021"/>
                </a:solidFill>
              </a:rPr>
              <a:t>Commitment to support grantees during this unprecedented time</a:t>
            </a:r>
          </a:p>
          <a:p>
            <a:pPr marL="342900" lvl="0" indent="-342900">
              <a:spcBef>
                <a:spcPts val="3000"/>
              </a:spcBef>
              <a:buClr>
                <a:srgbClr val="7A232F"/>
              </a:buClr>
              <a:buFont typeface="Wingdings" panose="05000000000000000000" pitchFamily="2" charset="2"/>
              <a:buChar char="Ø"/>
            </a:pPr>
            <a:r>
              <a:rPr lang="en-US" b="1" dirty="0">
                <a:solidFill>
                  <a:srgbClr val="242021"/>
                </a:solidFill>
              </a:rPr>
              <a:t>Prioritize the health and well-being of yourselves, your families and colleagues, and individuals that you serve.  </a:t>
            </a:r>
          </a:p>
          <a:p>
            <a:pPr marL="342900" lvl="0" indent="-342900">
              <a:spcBef>
                <a:spcPts val="3000"/>
              </a:spcBef>
              <a:buClr>
                <a:srgbClr val="7A232F"/>
              </a:buClr>
              <a:buFont typeface="Wingdings" panose="05000000000000000000" pitchFamily="2" charset="2"/>
              <a:buChar char="Ø"/>
            </a:pPr>
            <a:r>
              <a:rPr lang="en-US" b="1" dirty="0">
                <a:solidFill>
                  <a:srgbClr val="242021"/>
                </a:solidFill>
              </a:rPr>
              <a:t>ETA’s Frequently Asked Questions on COVID-19’s impact to grant programs</a:t>
            </a:r>
            <a:r>
              <a:rPr lang="en-US" b="1" dirty="0">
                <a:solidFill>
                  <a:srgbClr val="9E1C30"/>
                </a:solidFill>
              </a:rPr>
              <a:t>:</a:t>
            </a:r>
          </a:p>
          <a:p>
            <a:pPr marL="0" lvl="0" indent="0">
              <a:spcBef>
                <a:spcPts val="600"/>
              </a:spcBef>
              <a:buClr>
                <a:srgbClr val="7A232F"/>
              </a:buClr>
              <a:buNone/>
            </a:pPr>
            <a:r>
              <a:rPr lang="en-US" b="1" dirty="0">
                <a:solidFill>
                  <a:srgbClr val="9E1C30"/>
                </a:solidFill>
                <a:hlinkClick r:id="rId3"/>
              </a:rPr>
              <a:t>https://www.workforcegps.org/resources/2020/03/18/23/35/Coronavirus-COVID-19-Resources</a:t>
            </a:r>
            <a:r>
              <a:rPr lang="en-US" b="1" dirty="0">
                <a:solidFill>
                  <a:srgbClr val="9E1C30"/>
                </a:solidFill>
              </a:rPr>
              <a:t> </a:t>
            </a:r>
          </a:p>
          <a:p>
            <a:pPr marL="0" lvl="0" indent="0">
              <a:spcBef>
                <a:spcPts val="600"/>
              </a:spcBef>
              <a:buClr>
                <a:srgbClr val="7A232F"/>
              </a:buClr>
              <a:buNone/>
            </a:pPr>
            <a:endParaRPr lang="en-US" b="1" dirty="0">
              <a:solidFill>
                <a:srgbClr val="242021"/>
              </a:solidFill>
            </a:endParaRPr>
          </a:p>
          <a:p>
            <a:pPr marL="342900" lvl="0" indent="-342900">
              <a:spcBef>
                <a:spcPts val="600"/>
              </a:spcBef>
              <a:buClr>
                <a:srgbClr val="7A232F"/>
              </a:buClr>
              <a:buFont typeface="Wingdings" panose="05000000000000000000" pitchFamily="2" charset="2"/>
              <a:buChar char="Ø"/>
            </a:pPr>
            <a:r>
              <a:rPr lang="en-US" b="1" dirty="0">
                <a:solidFill>
                  <a:srgbClr val="242021"/>
                </a:solidFill>
              </a:rPr>
              <a:t>Remote continuity of operations, and virtual training and delivery of services.</a:t>
            </a:r>
          </a:p>
          <a:p>
            <a:pPr marL="342900" lvl="0" indent="-342900">
              <a:spcBef>
                <a:spcPts val="3000"/>
              </a:spcBef>
              <a:buClr>
                <a:srgbClr val="7A232F"/>
              </a:buClr>
              <a:buFont typeface="Wingdings" panose="05000000000000000000" pitchFamily="2" charset="2"/>
              <a:buChar char="Ø"/>
            </a:pPr>
            <a:r>
              <a:rPr lang="en-US" b="1" dirty="0">
                <a:solidFill>
                  <a:srgbClr val="242021"/>
                </a:solidFill>
              </a:rPr>
              <a:t>Visit the </a:t>
            </a:r>
            <a:r>
              <a:rPr lang="en-US" b="1" u="sng" dirty="0">
                <a:solidFill>
                  <a:srgbClr val="9E1C30"/>
                </a:solidFill>
                <a:hlinkClick r:id="rId4"/>
              </a:rPr>
              <a:t>Centers for Disease Control and Prevention</a:t>
            </a:r>
            <a:r>
              <a:rPr lang="en-US" b="1" dirty="0">
                <a:solidFill>
                  <a:srgbClr val="9E1C30"/>
                </a:solidFill>
              </a:rPr>
              <a:t> </a:t>
            </a:r>
            <a:r>
              <a:rPr lang="en-US" b="1" dirty="0">
                <a:solidFill>
                  <a:srgbClr val="242021"/>
                </a:solidFill>
              </a:rPr>
              <a:t>(CDC) for information on Covid-19 and community resources. OSHA has also published information on keeping workplaces safe at </a:t>
            </a:r>
            <a:r>
              <a:rPr lang="en-US" b="1" u="sng" dirty="0">
                <a:solidFill>
                  <a:srgbClr val="9E1C30"/>
                </a:solidFill>
                <a:hlinkClick r:id="rId5"/>
              </a:rPr>
              <a:t>https://www.dol.gov/coronavirus</a:t>
            </a:r>
            <a:r>
              <a:rPr lang="en-US" b="1" dirty="0">
                <a:solidFill>
                  <a:srgbClr val="9E1C30"/>
                </a:solidFill>
              </a:rPr>
              <a:t>.</a:t>
            </a:r>
          </a:p>
        </p:txBody>
      </p:sp>
    </p:spTree>
    <p:extLst>
      <p:ext uri="{BB962C8B-B14F-4D97-AF65-F5344CB8AC3E}">
        <p14:creationId xmlns:p14="http://schemas.microsoft.com/office/powerpoint/2010/main" val="106244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9480B0-EB59-44FF-91FF-A30589A88973}"/>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5" name="Content Placeholder 4">
            <a:extLst>
              <a:ext uri="{FF2B5EF4-FFF2-40B4-BE49-F238E27FC236}">
                <a16:creationId xmlns:a16="http://schemas.microsoft.com/office/drawing/2014/main" id="{A9E5832E-2E6F-4A02-9CF6-44B589CC2D0A}"/>
              </a:ext>
            </a:extLst>
          </p:cNvPr>
          <p:cNvSpPr>
            <a:spLocks noGrp="1"/>
          </p:cNvSpPr>
          <p:nvPr>
            <p:ph idx="1"/>
          </p:nvPr>
        </p:nvSpPr>
        <p:spPr/>
        <p:txBody>
          <a:bodyPr/>
          <a:lstStyle/>
          <a:p>
            <a:r>
              <a:rPr lang="en-US" dirty="0"/>
              <a:t>Share any strategies you are using now to minimize the impacts of COVID-19, or any concerns or questions you may have in the chat window.</a:t>
            </a:r>
          </a:p>
        </p:txBody>
      </p:sp>
      <p:sp>
        <p:nvSpPr>
          <p:cNvPr id="3" name="Content Placeholder 2">
            <a:extLst>
              <a:ext uri="{FF2B5EF4-FFF2-40B4-BE49-F238E27FC236}">
                <a16:creationId xmlns:a16="http://schemas.microsoft.com/office/drawing/2014/main" id="{8BD665DB-B043-4C93-ADCC-85BAF35A5FE6}"/>
              </a:ext>
            </a:extLst>
          </p:cNvPr>
          <p:cNvSpPr>
            <a:spLocks noGrp="1"/>
          </p:cNvSpPr>
          <p:nvPr>
            <p:ph idx="13"/>
          </p:nvPr>
        </p:nvSpPr>
        <p:spPr/>
        <p:txBody>
          <a:bodyPr>
            <a:noAutofit/>
          </a:bodyPr>
          <a:lstStyle/>
          <a:p>
            <a:r>
              <a:rPr lang="en-US" sz="7200" i="1" dirty="0"/>
              <a:t>Let’s CHAT</a:t>
            </a:r>
          </a:p>
        </p:txBody>
      </p:sp>
    </p:spTree>
    <p:extLst>
      <p:ext uri="{BB962C8B-B14F-4D97-AF65-F5344CB8AC3E}">
        <p14:creationId xmlns:p14="http://schemas.microsoft.com/office/powerpoint/2010/main" val="370869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835" y="868365"/>
            <a:ext cx="8185149" cy="2852737"/>
          </a:xfrm>
        </p:spPr>
        <p:txBody>
          <a:bodyPr/>
          <a:lstStyle/>
          <a:p>
            <a:r>
              <a:rPr lang="en-US" dirty="0"/>
              <a:t>Participants, Apprentices, and Pre-Apprentices:  Oh My!</a:t>
            </a:r>
          </a:p>
        </p:txBody>
      </p:sp>
      <p:sp>
        <p:nvSpPr>
          <p:cNvPr id="4" name="Text Placeholder 3"/>
          <p:cNvSpPr>
            <a:spLocks noGrp="1"/>
          </p:cNvSpPr>
          <p:nvPr>
            <p:ph type="body" idx="1"/>
          </p:nvPr>
        </p:nvSpPr>
        <p:spPr/>
        <p:txBody>
          <a:bodyPr>
            <a:normAutofit/>
          </a:bodyPr>
          <a:lstStyle/>
          <a:p>
            <a:pPr marL="571500" indent="-571500">
              <a:buFont typeface="Wingdings" panose="05000000000000000000" pitchFamily="2" charset="2"/>
              <a:buChar char="ü"/>
            </a:pPr>
            <a:r>
              <a:rPr lang="en-US" sz="3600" dirty="0"/>
              <a:t>What is Apprenticeship Training?</a:t>
            </a:r>
          </a:p>
        </p:txBody>
      </p:sp>
      <p:sp>
        <p:nvSpPr>
          <p:cNvPr id="2" name="Slide Number Placeholder 1"/>
          <p:cNvSpPr>
            <a:spLocks noGrp="1"/>
          </p:cNvSpPr>
          <p:nvPr>
            <p:ph type="sldNum" sz="quarter" idx="10"/>
          </p:nvPr>
        </p:nvSpPr>
        <p:spPr/>
        <p:txBody>
          <a:bodyPr/>
          <a:lstStyle/>
          <a:p>
            <a:fld id="{706D636C-90A3-4979-BA37-BAB384B22101}" type="slidenum">
              <a:rPr lang="en-US" smtClean="0"/>
              <a:pPr/>
              <a:t>8</a:t>
            </a:fld>
            <a:endParaRPr lang="en-US" dirty="0"/>
          </a:p>
        </p:txBody>
      </p:sp>
    </p:spTree>
    <p:extLst>
      <p:ext uri="{BB962C8B-B14F-4D97-AF65-F5344CB8AC3E}">
        <p14:creationId xmlns:p14="http://schemas.microsoft.com/office/powerpoint/2010/main" val="288324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sp>
        <p:nvSpPr>
          <p:cNvPr id="2" name="Title 1"/>
          <p:cNvSpPr>
            <a:spLocks noGrp="1"/>
          </p:cNvSpPr>
          <p:nvPr>
            <p:ph type="title"/>
          </p:nvPr>
        </p:nvSpPr>
        <p:spPr/>
        <p:txBody>
          <a:bodyPr/>
          <a:lstStyle/>
          <a:p>
            <a:r>
              <a:rPr lang="en-US" dirty="0"/>
              <a:t>Becoming a Grant Participant</a:t>
            </a:r>
          </a:p>
        </p:txBody>
      </p:sp>
      <p:sp>
        <p:nvSpPr>
          <p:cNvPr id="3" name="Content Placeholder 2"/>
          <p:cNvSpPr>
            <a:spLocks noGrp="1"/>
          </p:cNvSpPr>
          <p:nvPr>
            <p:ph idx="1"/>
          </p:nvPr>
        </p:nvSpPr>
        <p:spPr/>
        <p:txBody>
          <a:bodyPr>
            <a:normAutofit/>
          </a:bodyPr>
          <a:lstStyle/>
          <a:p>
            <a:r>
              <a:rPr lang="en-US" dirty="0"/>
              <a:t>An individual becomes a grant participant when he or she is deemed eligible by your grant to participate </a:t>
            </a:r>
            <a:r>
              <a:rPr lang="en-US" i="1" dirty="0"/>
              <a:t>and</a:t>
            </a:r>
            <a:r>
              <a:rPr lang="en-US" dirty="0"/>
              <a:t> receives a </a:t>
            </a:r>
            <a:r>
              <a:rPr lang="en-US" b="1" dirty="0"/>
              <a:t>grant-funded service</a:t>
            </a:r>
            <a:r>
              <a:rPr lang="en-US" dirty="0"/>
              <a:t>, including (but not limited to):</a:t>
            </a:r>
          </a:p>
          <a:p>
            <a:pPr lvl="1"/>
            <a:r>
              <a:rPr lang="en-US" dirty="0"/>
              <a:t>Assessments</a:t>
            </a:r>
          </a:p>
          <a:p>
            <a:pPr lvl="1"/>
            <a:r>
              <a:rPr lang="en-US" dirty="0"/>
              <a:t>Drug-testing</a:t>
            </a:r>
          </a:p>
          <a:p>
            <a:pPr lvl="1"/>
            <a:r>
              <a:rPr lang="en-US" dirty="0"/>
              <a:t>Case management services</a:t>
            </a:r>
          </a:p>
          <a:p>
            <a:pPr lvl="1"/>
            <a:r>
              <a:rPr lang="en-US" dirty="0"/>
              <a:t>Apprenticeship training</a:t>
            </a:r>
          </a:p>
          <a:p>
            <a:pPr lvl="1"/>
            <a:r>
              <a:rPr lang="en-US" dirty="0"/>
              <a:t>Pre-apprenticeship training</a:t>
            </a:r>
          </a:p>
          <a:p>
            <a:pPr lvl="1"/>
            <a:endParaRPr lang="en-US" dirty="0"/>
          </a:p>
          <a:p>
            <a:r>
              <a:rPr lang="en-US" b="1" dirty="0"/>
              <a:t>Follow the money! </a:t>
            </a:r>
          </a:p>
          <a:p>
            <a:pPr marL="457200" lvl="1" indent="0">
              <a:buNone/>
            </a:pPr>
            <a:endParaRPr lang="en-US" dirty="0"/>
          </a:p>
          <a:p>
            <a:pPr marL="457200" lvl="1" indent="0">
              <a:buNone/>
            </a:pPr>
            <a:endParaRPr lang="en-US" dirty="0"/>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2171">
            <a:off x="3646487" y="4716864"/>
            <a:ext cx="2271713" cy="1947183"/>
          </a:xfrm>
          <a:prstGeom prst="rect">
            <a:avLst/>
          </a:prstGeom>
        </p:spPr>
      </p:pic>
    </p:spTree>
    <p:extLst>
      <p:ext uri="{BB962C8B-B14F-4D97-AF65-F5344CB8AC3E}">
        <p14:creationId xmlns:p14="http://schemas.microsoft.com/office/powerpoint/2010/main" val="1774954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8367&quot;&gt;&lt;object type=&quot;3&quot; unique_id=&quot;18368&quot;&gt;&lt;property id=&quot;20148&quot; value=&quot;5&quot;/&gt;&lt;property id=&quot;20300&quot; value=&quot;Slide 3 - &amp;quot;H-1B Performance Reporting Orientation 3.0&amp;quot;&quot;/&gt;&lt;property id=&quot;20307&quot; value=&quot;256&quot;/&gt;&lt;/object&gt;&lt;object type=&quot;3&quot; unique_id=&quot;18369&quot;&gt;&lt;property id=&quot;20148&quot; value=&quot;5&quot;/&gt;&lt;property id=&quot;20300&quot; value=&quot;Slide 46 - &amp;quot;Knowledge Check!&amp;quot;&quot;/&gt;&lt;property id=&quot;20307&quot; value=&quot;347&quot;/&gt;&lt;/object&gt;&lt;object type=&quot;3&quot; unique_id=&quot;18390&quot;&gt;&lt;property id=&quot;20148&quot; value=&quot;5&quot;/&gt;&lt;property id=&quot;20300&quot; value=&quot;Slide 47 - &amp;quot;Any Questions?&amp;quot;&quot;/&gt;&lt;property id=&quot;20307&quot; value=&quot;348&quot;/&gt;&lt;/object&gt;&lt;object type=&quot;3&quot; unique_id=&quot;18393&quot;&gt;&lt;property id=&quot;20148&quot; value=&quot;5&quot;/&gt;&lt;property id=&quot;20300&quot; value=&quot;Slide 48 - &amp;quot;Quarterly Performance Report (QPR) Form&amp;quot;&quot;/&gt;&lt;property id=&quot;20307&quot; value=&quot;349&quot;/&gt;&lt;/object&gt;&lt;object type=&quot;3&quot; unique_id=&quot;18396&quot;&gt;&lt;property id=&quot;20148&quot; value=&quot;5&quot;/&gt;&lt;property id=&quot;20300&quot; value=&quot;Slide 14 - &amp;quot;Note about QNR Attachments&amp;quot;&quot;/&gt;&lt;property id=&quot;20307&quot; value=&quot;315&quot;/&gt;&lt;/object&gt;&lt;object type=&quot;3&quot; unique_id=&quot;18645&quot;&gt;&lt;property id=&quot;20148&quot; value=&quot;5&quot;/&gt;&lt;property id=&quot;20300&quot; value=&quot;Slide 1 - &amp;quot;Read Before You Proceed: Instructions for Use &amp;amp; Legal Compliance&amp;quot;&quot;/&gt;&lt;property id=&quot;20307&quot; value=&quot;305&quot;/&gt;&lt;/object&gt;&lt;object type=&quot;3&quot; unique_id=&quot;18647&quot;&gt;&lt;property id=&quot;20148&quot; value=&quot;5&quot;/&gt;&lt;property id=&quot;20300&quot; value=&quot;Slide 4 - &amp;quot;Today’s Moderator&amp;quot;&quot;/&gt;&lt;property id=&quot;20307&quot; value=&quot;296&quot;/&gt;&lt;/object&gt;&lt;object type=&quot;3&quot; unique_id=&quot;18648&quot;&gt;&lt;property id=&quot;20148&quot; value=&quot;5&quot;/&gt;&lt;property id=&quot;20300&quot; value=&quot;Slide 5 - &amp;quot;Your Speakers&amp;quot;&quot;/&gt;&lt;property id=&quot;20307&quot; value=&quot;306&quot;/&gt;&lt;/object&gt;&lt;object type=&quot;3&quot; unique_id=&quot;18649&quot;&gt;&lt;property id=&quot;20148&quot; value=&quot;5&quot;/&gt;&lt;property id=&quot;20300&quot; value=&quot;Slide 6 - &amp;quot;Polling Question&amp;quot;&quot;/&gt;&lt;property id=&quot;20307&quot; value=&quot;307&quot;/&gt;&lt;/object&gt;&lt;object type=&quot;3&quot; unique_id=&quot;18650&quot;&gt;&lt;property id=&quot;20148&quot; value=&quot;5&quot;/&gt;&lt;property id=&quot;20300&quot; value=&quot;Slide 7 - &amp;quot;Today’s Agenda Items &amp;quot;&quot;/&gt;&lt;property id=&quot;20307&quot; value=&quot;308&quot;/&gt;&lt;/object&gt;&lt;object type=&quot;3&quot; unique_id=&quot;18651&quot;&gt;&lt;property id=&quot;20148&quot; value=&quot;5&quot;/&gt;&lt;property id=&quot;20300&quot; value=&quot;Slide 8 - &amp;quot;SA Performance Reporting Overview and Policy Guidance&amp;quot;&quot;/&gt;&lt;property id=&quot;20307&quot; value=&quot;309&quot;/&gt;&lt;/object&gt;&lt;object type=&quot;3&quot; unique_id=&quot;18652&quot;&gt;&lt;property id=&quot;20148&quot; value=&quot;5&quot;/&gt;&lt;property id=&quot;20300&quot; value=&quot;Slide 9 - &amp;quot;Webinar Objectives:&amp;quot;&quot;/&gt;&lt;property id=&quot;20307&quot; value=&quot;310&quot;/&gt;&lt;/object&gt;&lt;object type=&quot;3&quot; unique_id=&quot;18653&quot;&gt;&lt;property id=&quot;20148&quot; value=&quot;5&quot;/&gt;&lt;property id=&quot;20300&quot; value=&quot;Slide 10 - &amp;quot;H-1B Reporting Requirements&amp;quot;&quot;/&gt;&lt;property id=&quot;20307&quot; value=&quot;311&quot;/&gt;&lt;/object&gt;&lt;object type=&quot;3&quot; unique_id=&quot;18654&quot;&gt;&lt;property id=&quot;20148&quot; value=&quot;5&quot;/&gt;&lt;property id=&quot;20300&quot; value=&quot;Slide 11 - &amp;quot;Reporting Guidance for the Quarter Ending 12/31/2019&amp;quot;&quot;/&gt;&lt;property id=&quot;20307&quot; value=&quot;312&quot;/&gt;&lt;/object&gt;&lt;object type=&quot;3&quot; unique_id=&quot;18655&quot;&gt;&lt;property id=&quot;20148&quot; value=&quot;5&quot;/&gt;&lt;property id=&quot;20300&quot; value=&quot;Slide 12 - &amp;quot;Reminder: Section B Outcome Reporting in the QNR&amp;quot;&quot;/&gt;&lt;property id=&quot;20307&quot; value=&quot;313&quot;/&gt;&lt;/object&gt;&lt;object type=&quot;3&quot; unique_id=&quot;18656&quot;&gt;&lt;property id=&quot;20148&quot; value=&quot;5&quot;/&gt;&lt;property id=&quot;20300&quot; value=&quot;Slide 13 - &amp;quot;Suggested Format for Reporting  Scaling Apprenticeship Output Measures&amp;quot;&quot;/&gt;&lt;property id=&quot;20307&quot; value=&quot;314&quot;/&gt;&lt;/object&gt;&lt;object type=&quot;3&quot; unique_id=&quot;18657&quot;&gt;&lt;property id=&quot;20148&quot; value=&quot;5&quot;/&gt;&lt;property id=&quot;20300&quot; value=&quot;Slide 15 - &amp;quot;PIRL 2109-2117 Clarification: Types of Training&amp;quot;&quot;/&gt;&lt;property id=&quot;20307&quot; value=&quot;316&quot;/&gt;&lt;/object&gt;&lt;object type=&quot;3&quot; unique_id=&quot;18658&quot;&gt;&lt;property id=&quot;20148&quot; value=&quot;5&quot;/&gt;&lt;property id=&quot;20300&quot; value=&quot;Slide 16 - &amp;quot;SA Performance Reporting Handbook 2.0 and Updated PIRL Available Now!&amp;quot;&quot;/&gt;&lt;property id=&quot;20307&quot; value=&quot;317&quot;/&gt;&lt;/object&gt;&lt;object type=&quot;3&quot; unique_id=&quot;18659&quot;&gt;&lt;property id=&quot;20148&quot; value=&quot;5&quot;/&gt;&lt;property id=&quot;20300&quot; value=&quot;Slide 17&quot;/&gt;&lt;property id=&quot;20307&quot; value=&quot;318&quot;/&gt;&lt;/object&gt;&lt;object type=&quot;3&quot; unique_id=&quot;18660&quot;&gt;&lt;property id=&quot;20148&quot; value=&quot;5&quot;/&gt;&lt;property id=&quot;20300&quot; value=&quot;Slide 18 - &amp;quot;Creating a Data File&amp;quot;&quot;/&gt;&lt;property id=&quot;20307&quot; value=&quot;319&quot;/&gt;&lt;/object&gt;&lt;object type=&quot;3&quot; unique_id=&quot;18661&quot;&gt;&lt;property id=&quot;20148&quot; value=&quot;5&quot;/&gt;&lt;property id=&quot;20300&quot; value=&quot;Slide 19 - &amp;quot;From a Data File to a QPR&amp;quot;&quot;/&gt;&lt;property id=&quot;20307&quot; value=&quot;320&quot;/&gt;&lt;/object&gt;&lt;object type=&quot;3&quot; unique_id=&quot;18662&quot;&gt;&lt;property id=&quot;20148&quot; value=&quot;5&quot;/&gt;&lt;property id=&quot;20300&quot; value=&quot;Slide 20 - &amp;quot;Polling Question&amp;quot;&quot;/&gt;&lt;property id=&quot;20307&quot; value=&quot;321&quot;/&gt;&lt;/object&gt;&lt;object type=&quot;3&quot; unique_id=&quot;18663&quot;&gt;&lt;property id=&quot;20148&quot; value=&quot;5&quot;/&gt;&lt;property id=&quot;20300&quot; value=&quot;Slide 21 - &amp;quot;Sample Case Management and CSV Data File&amp;quot;&quot;/&gt;&lt;property id=&quot;20307&quot; value=&quot;322&quot;/&gt;&lt;/object&gt;&lt;object type=&quot;3&quot; unique_id=&quot;18664&quot;&gt;&lt;property id=&quot;20148&quot; value=&quot;5&quot;/&gt;&lt;property id=&quot;20300&quot; value=&quot;Slide 22 - &amp;quot; Data File Format &amp;quot;&quot;/&gt;&lt;property id=&quot;20307&quot; value=&quot;323&quot;/&gt;&lt;/object&gt;&lt;object type=&quot;3&quot; unique_id=&quot;18665&quot;&gt;&lt;property id=&quot;20148&quot; value=&quot;5&quot;/&gt;&lt;property id=&quot;20300&quot; value=&quot;Slide 23 - &amp;quot;Data File Technical Requirements&amp;quot;&quot;/&gt;&lt;property id=&quot;20307&quot; value=&quot;324&quot;/&gt;&lt;/object&gt;&lt;object type=&quot;3&quot; unique_id=&quot;18666&quot;&gt;&lt;property id=&quot;20148&quot; value=&quot;5&quot;/&gt;&lt;property id=&quot;20300&quot; value=&quot;Slide 24 - &amp;quot;Polling Question&amp;quot;&quot;/&gt;&lt;property id=&quot;20307&quot; value=&quot;325&quot;/&gt;&lt;/object&gt;&lt;object type=&quot;3&quot; unique_id=&quot;18667&quot;&gt;&lt;property id=&quot;20148&quot; value=&quot;5&quot;/&gt;&lt;property id=&quot;20300&quot; value=&quot;Slide 25 - &amp;quot;Any Questions?&amp;quot;&quot;/&gt;&lt;property id=&quot;20307&quot; value=&quot;326&quot;/&gt;&lt;/object&gt;&lt;object type=&quot;3&quot; unique_id=&quot;18668&quot;&gt;&lt;property id=&quot;20148&quot; value=&quot;5&quot;/&gt;&lt;property id=&quot;20300&quot; value=&quot;Slide 26 - &amp;quot;WIPS and Data Files&amp;quot;&quot;/&gt;&lt;property id=&quot;20307&quot; value=&quot;327&quot;/&gt;&lt;/object&gt;&lt;object type=&quot;3&quot; unique_id=&quot;18669&quot;&gt;&lt;property id=&quot;20148&quot; value=&quot;5&quot;/&gt;&lt;property id=&quot;20300&quot; value=&quot;Slide 27 - &amp;quot;WIPS Access&amp;quot;&quot;/&gt;&lt;property id=&quot;20307&quot; value=&quot;328&quot;/&gt;&lt;/object&gt;&lt;object type=&quot;3&quot; unique_id=&quot;18670&quot;&gt;&lt;property id=&quot;20148&quot; value=&quot;5&quot;/&gt;&lt;property id=&quot;20300&quot; value=&quot;Slide 28 - &amp;quot;Reset Password in WIPS&amp;quot;&quot;/&gt;&lt;property id=&quot;20307&quot; value=&quot;329&quot;/&gt;&lt;/object&gt;&lt;object type=&quot;3&quot; unique_id=&quot;18671&quot;&gt;&lt;property id=&quot;20148&quot; value=&quot;5&quot;/&gt;&lt;property id=&quot;20300&quot; value=&quot;Slide 29 - &amp;quot;Change Authorized Representative&amp;quot;&quot;/&gt;&lt;property id=&quot;20307&quot; value=&quot;330&quot;/&gt;&lt;/object&gt;&lt;object type=&quot;3&quot; unique_id=&quot;18672&quot;&gt;&lt;property id=&quot;20148&quot; value=&quot;5&quot;/&gt;&lt;property id=&quot;20300&quot; value=&quot;Slide 30 - &amp;quot;H-1B WIPS Homepage (First Tab)&amp;quot;&quot;/&gt;&lt;property id=&quot;20307&quot; value=&quot;331&quot;/&gt;&lt;/object&gt;&lt;object type=&quot;3&quot; unique_id=&quot;18673&quot;&gt;&lt;property id=&quot;20148&quot; value=&quot;5&quot;/&gt;&lt;property id=&quot;20300&quot; value=&quot;Slide 31&quot;/&gt;&lt;property id=&quot;20307&quot; value=&quot;332&quot;/&gt;&lt;/object&gt;&lt;object type=&quot;3&quot; unique_id=&quot;18675&quot;&gt;&lt;property id=&quot;20148&quot; value=&quot;5&quot;/&gt;&lt;property id=&quot;20300&quot; value=&quot;Slide 33 - &amp;quot;Reviewing Your Uploaded QPR (Fourth Tab)&amp;quot;&quot;/&gt;&lt;property id=&quot;20307&quot; value=&quot;334&quot;/&gt;&lt;/object&gt;&lt;object type=&quot;3&quot; unique_id=&quot;18676&quot;&gt;&lt;property id=&quot;20148&quot; value=&quot;5&quot;/&gt;&lt;property id=&quot;20300&quot; value=&quot;Slide 34 - &amp;quot;Knowledge Check!&amp;quot;&quot;/&gt;&lt;property id=&quot;20307&quot; value=&quot;335&quot;/&gt;&lt;/object&gt;&lt;object type=&quot;3&quot; unique_id=&quot;18677&quot;&gt;&lt;property id=&quot;20148&quot; value=&quot;5&quot;/&gt;&lt;property id=&quot;20300&quot; value=&quot;Slide 35 - &amp;quot;Any Questions?&amp;quot;&quot;/&gt;&lt;property id=&quot;20307&quot; value=&quot;336&quot;/&gt;&lt;/object&gt;&lt;object type=&quot;3&quot; unique_id=&quot;18678&quot;&gt;&lt;property id=&quot;20148&quot; value=&quot;5&quot;/&gt;&lt;property id=&quot;20300&quot; value=&quot;Slide 36 - &amp;quot;Data Validation and Resolving Data File Errors&amp;quot;&quot;/&gt;&lt;property id=&quot;20307&quot; value=&quot;337&quot;/&gt;&lt;/object&gt;&lt;object type=&quot;3&quot; unique_id=&quot;18679&quot;&gt;&lt;property id=&quot;20148&quot; value=&quot;5&quot;/&gt;&lt;property id=&quot;20300&quot; value=&quot;Slide 37 - &amp;quot;Steps for Data Validation&amp;quot;&quot;/&gt;&lt;property id=&quot;20307&quot; value=&quot;338&quot;/&gt;&lt;/object&gt;&lt;object type=&quot;3&quot; unique_id=&quot;18680&quot;&gt;&lt;property id=&quot;20148&quot; value=&quot;5&quot;/&gt;&lt;property id=&quot;20300&quot; value=&quot;Slide 38 - &amp;quot;Steps for Data Validation&amp;quot;&quot;/&gt;&lt;property id=&quot;20307&quot; value=&quot;339&quot;/&gt;&lt;/object&gt;&lt;object type=&quot;3&quot; unique_id=&quot;18681&quot;&gt;&lt;property id=&quot;20148&quot; value=&quot;5&quot;/&gt;&lt;property id=&quot;20300&quot; value=&quot;Slide 39&quot;/&gt;&lt;property id=&quot;20307&quot; value=&quot;367&quot;/&gt;&lt;/object&gt;&lt;object type=&quot;3&quot; unique_id=&quot;18682&quot;&gt;&lt;property id=&quot;20148&quot; value=&quot;5&quot;/&gt;&lt;property id=&quot;20300&quot; value=&quot;Slide 40&quot;/&gt;&lt;property id=&quot;20307&quot; value=&quot;341&quot;/&gt;&lt;/object&gt;&lt;object type=&quot;3&quot; unique_id=&quot;18683&quot;&gt;&lt;property id=&quot;20148&quot; value=&quot;5&quot;/&gt;&lt;property id=&quot;20300&quot; value=&quot;Slide 41 - &amp;quot;Data Validation Error Report Resolution&amp;quot;&quot;/&gt;&lt;property id=&quot;20307&quot; value=&quot;342&quot;/&gt;&lt;/object&gt;&lt;object type=&quot;3&quot; unique_id=&quot;18684&quot;&gt;&lt;property id=&quot;20148&quot; value=&quot;5&quot;/&gt;&lt;property id=&quot;20300&quot; value=&quot;Slide 42 - &amp;quot;Common Format &amp;amp; Valid Value Errors&amp;quot;&quot;/&gt;&lt;property id=&quot;20307&quot; value=&quot;343&quot;/&gt;&lt;/object&gt;&lt;object type=&quot;3&quot; unique_id=&quot;18685&quot;&gt;&lt;property id=&quot;20148&quot; value=&quot;5&quot;/&gt;&lt;property id=&quot;20300&quot; value=&quot;Slide 43 - &amp;quot;Logic Validation Rule Samples&amp;quot;&quot;/&gt;&lt;property id=&quot;20307&quot; value=&quot;344&quot;/&gt;&lt;/object&gt;&lt;object type=&quot;3&quot; unique_id=&quot;18686&quot;&gt;&lt;property id=&quot;20148&quot; value=&quot;5&quot;/&gt;&lt;property id=&quot;20300&quot; value=&quot;Slide 44 - &amp;quot;Logic Validation Rule Samples&amp;quot;&quot;/&gt;&lt;property id=&quot;20307&quot; value=&quot;345&quot;/&gt;&lt;/object&gt;&lt;object type=&quot;3&quot; unique_id=&quot;18687&quot;&gt;&lt;property id=&quot;20148&quot; value=&quot;5&quot;/&gt;&lt;property id=&quot;20300&quot; value=&quot;Slide 45 - &amp;quot;WIPS Tips&amp;quot;&quot;/&gt;&lt;property id=&quot;20307&quot; value=&quot;346&quot;/&gt;&lt;/object&gt;&lt;object type=&quot;3&quot; unique_id=&quot;18688&quot;&gt;&lt;property id=&quot;20148&quot; value=&quot;5&quot;/&gt;&lt;property id=&quot;20300&quot; value=&quot;Slide 49 - &amp;quot;Reviewing Your Uploaded QPR (Fourth Tab)&amp;quot;&quot;/&gt;&lt;property id=&quot;20307&quot; value=&quot;350&quot;/&gt;&lt;/object&gt;&lt;object type=&quot;3&quot; unique_id=&quot;18689&quot;&gt;&lt;property id=&quot;20148&quot; value=&quot;5&quot;/&gt;&lt;property id=&quot;20300&quot; value=&quot;Slide 50 - &amp;quot;QPR Overview: One File—One QPR&amp;quot;&quot;/&gt;&lt;property id=&quot;20307&quot; value=&quot;351&quot;/&gt;&lt;/object&gt;&lt;object type=&quot;3&quot; unique_id=&quot;18690&quot;&gt;&lt;property id=&quot;20148&quot; value=&quot;5&quot;/&gt;&lt;property id=&quot;20300&quot; value=&quot;Slide 51 - &amp;quot;H-1B QPR Aggregation Rules&amp;quot;&quot;/&gt;&lt;property id=&quot;20307&quot; value=&quot;352&quot;/&gt;&lt;/object&gt;&lt;object type=&quot;3&quot; unique_id=&quot;18691&quot;&gt;&lt;property id=&quot;20148&quot; value=&quot;5&quot;/&gt;&lt;property id=&quot;20300&quot; value=&quot;Slide 52 - &amp;quot;H-1B WIOA Primary Indicators of Performance on QPR&amp;quot;&quot;/&gt;&lt;property id=&quot;20307&quot; value=&quot;353&quot;/&gt;&lt;/object&gt;&lt;object type=&quot;3&quot; unique_id=&quot;18692&quot;&gt;&lt;property id=&quot;20148&quot; value=&quot;5&quot;/&gt;&lt;property id=&quot;20300&quot; value=&quot;Slide 53 - &amp;quot;Guidance for Collecting Social Security Numbers&amp;quot;&quot;/&gt;&lt;property id=&quot;20307&quot; value=&quot;354&quot;/&gt;&lt;/object&gt;&lt;object type=&quot;3&quot; unique_id=&quot;18693&quot;&gt;&lt;property id=&quot;20148&quot; value=&quot;5&quot;/&gt;&lt;property id=&quot;20300&quot; value=&quot;Slide 54 - &amp;quot;H-1B “Real-time” Measures on QPR&amp;quot;&quot;/&gt;&lt;property id=&quot;20307&quot; value=&quot;355&quot;/&gt;&lt;/object&gt;&lt;object type=&quot;3&quot; unique_id=&quot;18694&quot;&gt;&lt;property id=&quot;20148&quot; value=&quot;5&quot;/&gt;&lt;property id=&quot;20300&quot; value=&quot;Slide 55 - &amp;quot;Crosswalk: SA Performance Outcomes with H-1B QPR&amp;quot;&quot;/&gt;&lt;property id=&quot;20307&quot; value=&quot;356&quot;/&gt;&lt;/object&gt;&lt;object type=&quot;3&quot; unique_id=&quot;18695&quot;&gt;&lt;property id=&quot;20148&quot; value=&quot;5&quot;/&gt;&lt;property id=&quot;20300&quot; value=&quot;Slide 56 - &amp;quot;H-1B Quarterly Performance Report Aggregations&amp;quot;&quot;/&gt;&lt;property id=&quot;20307&quot; value=&quot;357&quot;/&gt;&lt;/object&gt;&lt;object type=&quot;3&quot; unique_id=&quot;18696&quot;&gt;&lt;property id=&quot;20148&quot; value=&quot;5&quot;/&gt;&lt;property id=&quot;20300&quot; value=&quot;Slide 57 - &amp;quot;H-1B QPR Aggregation Rules:  Sections A-D&amp;quot;&quot;/&gt;&lt;property id=&quot;20307&quot; value=&quot;358&quot;/&gt;&lt;/object&gt;&lt;object type=&quot;3&quot; unique_id=&quot;18697&quot;&gt;&lt;property id=&quot;20148&quot; value=&quot;5&quot;/&gt;&lt;property id=&quot;20300&quot; value=&quot;Slide 58 - &amp;quot;H-1B QPR Aggregation Rules: Sections E-G&amp;quot;&quot;/&gt;&lt;property id=&quot;20307&quot; value=&quot;359&quot;/&gt;&lt;/object&gt;&lt;object type=&quot;3&quot; unique_id=&quot;18698&quot;&gt;&lt;property id=&quot;20148&quot; value=&quot;5&quot;/&gt;&lt;property id=&quot;20300&quot; value=&quot;Slide 59 - &amp;quot;Knowledge Check!&amp;quot;&quot;/&gt;&lt;property id=&quot;20307&quot; value=&quot;360&quot;/&gt;&lt;/object&gt;&lt;object type=&quot;3&quot; unique_id=&quot;18699&quot;&gt;&lt;property id=&quot;20148&quot; value=&quot;5&quot;/&gt;&lt;property id=&quot;20300&quot; value=&quot;Slide 60 - &amp;quot;Any Questions&amp;quot;&quot;/&gt;&lt;property id=&quot;20307&quot; value=&quot;361&quot;/&gt;&lt;/object&gt;&lt;object type=&quot;3&quot; unique_id=&quot;18700&quot;&gt;&lt;property id=&quot;20148&quot; value=&quot;5&quot;/&gt;&lt;property id=&quot;20300&quot; value=&quot;Slide 61 - &amp;quot;Next Steps: Your Action Items&amp;quot;&quot;/&gt;&lt;property id=&quot;20307&quot; value=&quot;362&quot;/&gt;&lt;/object&gt;&lt;object type=&quot;3&quot; unique_id=&quot;18701&quot;&gt;&lt;property id=&quot;20148&quot; value=&quot;5&quot;/&gt;&lt;property id=&quot;20300&quot; value=&quot;Slide 62 - &amp;quot;Quarter Ending: H-1B Reporting Reminders&amp;quot;&quot;/&gt;&lt;property id=&quot;20307&quot; value=&quot;363&quot;/&gt;&lt;/object&gt;&lt;object type=&quot;3&quot; unique_id=&quot;18702&quot;&gt;&lt;property id=&quot;20148&quot; value=&quot;5&quot;/&gt;&lt;property id=&quot;20300&quot; value=&quot;Slide 63 - &amp;quot;Current Scaling Apprenticeship Performance Resources&amp;quot;&quot;/&gt;&lt;property id=&quot;20307&quot; value=&quot;364&quot;/&gt;&lt;/object&gt;&lt;object type=&quot;3&quot; unique_id=&quot;18703&quot;&gt;&lt;property id=&quot;20148&quot; value=&quot;5&quot;/&gt;&lt;property id=&quot;20300&quot; value=&quot;Slide 64 - &amp;quot;Polling Question&amp;quot;&quot;/&gt;&lt;property id=&quot;20307&quot; value=&quot;365&quot;/&gt;&lt;/object&gt;&lt;object type=&quot;3&quot; unique_id=&quot;18704&quot;&gt;&lt;property id=&quot;20148&quot; value=&quot;5&quot;/&gt;&lt;property id=&quot;20300&quot; value=&quot;Slide 65 - &amp;quot;Thank you for all  your hard work!&amp;quot;&quot;/&gt;&lt;property id=&quot;20307&quot; value=&quot;366&quot;/&gt;&lt;/object&gt;&lt;object type=&quot;3&quot; unique_id=&quot;18930&quot;&gt;&lt;property id=&quot;20148&quot; value=&quot;5&quot;/&gt;&lt;property id=&quot;20300&quot; value=&quot;Slide 32&quot;/&gt;&lt;property id=&quot;20307&quot; value=&quot;368&quot;/&gt;&lt;/object&gt;&lt;object type=&quot;3&quot; unique_id=&quot;19533&quot;&gt;&lt;property id=&quot;20148&quot; value=&quot;5&quot;/&gt;&lt;property id=&quot;20300&quot; value=&quot;Slide 2 - &amp;quot;Where Are You?&amp;quot;&quot;/&gt;&lt;property id=&quot;20307&quot; value=&quot;369&quot;/&gt;&lt;/object&gt;&lt;/object&gt;&lt;object type=&quot;8&quot; unique_id=&quot;18427&quot;&gt;&lt;/object&gt;&lt;/object&gt;&lt;/database&gt;"/>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5815</TotalTime>
  <Words>3129</Words>
  <Application>Microsoft Office PowerPoint</Application>
  <PresentationFormat>Widescreen</PresentationFormat>
  <Paragraphs>400</Paragraphs>
  <Slides>48</Slides>
  <Notes>46</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48</vt:i4>
      </vt:variant>
    </vt:vector>
  </HeadingPairs>
  <TitlesOfParts>
    <vt:vector size="63"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1_Interactive Slides</vt:lpstr>
      <vt:lpstr>2_Interactive Slides</vt:lpstr>
      <vt:lpstr>PowerPoint Presentation</vt:lpstr>
      <vt:lpstr>Reporting Apprenticeship Training Activities for  H-1B Scaling Apprenticeship Grants</vt:lpstr>
      <vt:lpstr>Today’s Moderator</vt:lpstr>
      <vt:lpstr>Your Speakers</vt:lpstr>
      <vt:lpstr>Webinar Objectives:</vt:lpstr>
      <vt:lpstr>ETA Grants and COVID-19</vt:lpstr>
      <vt:lpstr>PowerPoint Presentation</vt:lpstr>
      <vt:lpstr>Participants, Apprentices, and Pre-Apprentices:  Oh My!</vt:lpstr>
      <vt:lpstr>Becoming a Grant Participant</vt:lpstr>
      <vt:lpstr>Let’s Differentiate Between Key Terms We’ll Use</vt:lpstr>
      <vt:lpstr>Reporting a Participant as an Apprentice</vt:lpstr>
      <vt:lpstr>What About Pre-Apprentices?</vt:lpstr>
      <vt:lpstr>Knowledge Check!</vt:lpstr>
      <vt:lpstr>Any Questions?</vt:lpstr>
      <vt:lpstr>Reporting Apprenticeship Training:  It’s All About Timing</vt:lpstr>
      <vt:lpstr>Dates Are Key to Understanding How to Report Training Activities</vt:lpstr>
      <vt:lpstr>Participant Status at Entry is Also Key</vt:lpstr>
      <vt:lpstr>The Path to Reporting Apprenticeship Training Activities for Underemployed/Unemployed/Employed Participants</vt:lpstr>
      <vt:lpstr>When is a Participant Enrolled in an Apprenticeship?  A Tale of Three Scenarios</vt:lpstr>
      <vt:lpstr>When is a Participant Enrolled in an Apprenticeship?  A Tale of Three Scenarios</vt:lpstr>
      <vt:lpstr>When is a Participant Enrolled in an Apprenticeship?  A Tale of Three Scenarios</vt:lpstr>
      <vt:lpstr>PIRL Data Elements for Reporting “Entering Apprenticeship Training”</vt:lpstr>
      <vt:lpstr>Knowledge Check!</vt:lpstr>
      <vt:lpstr>Reporting Training Types – It’s Based on PIRL 105</vt:lpstr>
      <vt:lpstr>Reporting Completion and the Related Employment Outcome</vt:lpstr>
      <vt:lpstr>Figure 1. Flow Chart: How to Report Apprenticeship Training Activities for Underemployed/Unemployed/Employed Participants</vt:lpstr>
      <vt:lpstr>Reporting Apprenticeship Training for Incumbent Workers</vt:lpstr>
      <vt:lpstr>Incumbent Workers Are Different</vt:lpstr>
      <vt:lpstr>PIRL Data Elements for Reporting “Entering Apprenticeship Training” (Incumbent Workers)</vt:lpstr>
      <vt:lpstr>Incumbent Worker Training Scenario</vt:lpstr>
      <vt:lpstr>Reporting Training Types: Incumbent Workers</vt:lpstr>
      <vt:lpstr>Reporting Completion and the Related Employment Outcome (Incumbent Workers)</vt:lpstr>
      <vt:lpstr>Figure 2. Flow Chart: How to Report Apprenticeship Training Activities for Incumbent Workers</vt:lpstr>
      <vt:lpstr>Any Questions?</vt:lpstr>
      <vt:lpstr>Apprenticeship Training and Your QPR</vt:lpstr>
      <vt:lpstr>Program Entry and Starting Training</vt:lpstr>
      <vt:lpstr>Completion and Credential Achievement</vt:lpstr>
      <vt:lpstr>Employment Outcomes</vt:lpstr>
      <vt:lpstr>Section B Outcomes: Programs not Participants</vt:lpstr>
      <vt:lpstr>Section B Program Outcomes</vt:lpstr>
      <vt:lpstr>How to Report Section B Outcome Measures</vt:lpstr>
      <vt:lpstr>TIPS for Reporting Section B Outcomes</vt:lpstr>
      <vt:lpstr>Counting Programs and Employers:  What Do We Count?</vt:lpstr>
      <vt:lpstr>Any Questions</vt:lpstr>
      <vt:lpstr>Preview: Changes Coming to PIRL Reporting!</vt:lpstr>
      <vt:lpstr>Changes Coming Soon!</vt:lpstr>
      <vt:lpstr>Scaling Apprenticeship Reporting Reminders</vt:lpstr>
      <vt:lpstr>Thank you for all  your hard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464</cp:revision>
  <dcterms:created xsi:type="dcterms:W3CDTF">2019-06-21T16:58:05Z</dcterms:created>
  <dcterms:modified xsi:type="dcterms:W3CDTF">2020-04-15T15:52:20Z</dcterms:modified>
</cp:coreProperties>
</file>