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 id="2147483714" r:id="rId7"/>
    <p:sldMasterId id="2147483720" r:id="rId8"/>
    <p:sldMasterId id="2147483733" r:id="rId9"/>
    <p:sldMasterId id="2147483746" r:id="rId10"/>
    <p:sldMasterId id="2147483768" r:id="rId11"/>
    <p:sldMasterId id="2147483779" r:id="rId12"/>
  </p:sldMasterIdLst>
  <p:notesMasterIdLst>
    <p:notesMasterId r:id="rId68"/>
  </p:notesMasterIdLst>
  <p:sldIdLst>
    <p:sldId id="305" r:id="rId13"/>
    <p:sldId id="361" r:id="rId14"/>
    <p:sldId id="306" r:id="rId15"/>
    <p:sldId id="256" r:id="rId16"/>
    <p:sldId id="307" r:id="rId17"/>
    <p:sldId id="308" r:id="rId18"/>
    <p:sldId id="295" r:id="rId19"/>
    <p:sldId id="355" r:id="rId20"/>
    <p:sldId id="356" r:id="rId21"/>
    <p:sldId id="360" r:id="rId22"/>
    <p:sldId id="282" r:id="rId23"/>
    <p:sldId id="359" r:id="rId24"/>
    <p:sldId id="346" r:id="rId25"/>
    <p:sldId id="320" r:id="rId26"/>
    <p:sldId id="347" r:id="rId27"/>
    <p:sldId id="337" r:id="rId28"/>
    <p:sldId id="329" r:id="rId29"/>
    <p:sldId id="330" r:id="rId30"/>
    <p:sldId id="358" r:id="rId31"/>
    <p:sldId id="343" r:id="rId32"/>
    <p:sldId id="338" r:id="rId33"/>
    <p:sldId id="344" r:id="rId34"/>
    <p:sldId id="278" r:id="rId35"/>
    <p:sldId id="331" r:id="rId36"/>
    <p:sldId id="332" r:id="rId37"/>
    <p:sldId id="333" r:id="rId38"/>
    <p:sldId id="334" r:id="rId39"/>
    <p:sldId id="335" r:id="rId40"/>
    <p:sldId id="336" r:id="rId41"/>
    <p:sldId id="342" r:id="rId42"/>
    <p:sldId id="309" r:id="rId43"/>
    <p:sldId id="317" r:id="rId44"/>
    <p:sldId id="318" r:id="rId45"/>
    <p:sldId id="324" r:id="rId46"/>
    <p:sldId id="316" r:id="rId47"/>
    <p:sldId id="353" r:id="rId48"/>
    <p:sldId id="313" r:id="rId49"/>
    <p:sldId id="325" r:id="rId50"/>
    <p:sldId id="315" r:id="rId51"/>
    <p:sldId id="326" r:id="rId52"/>
    <p:sldId id="319" r:id="rId53"/>
    <p:sldId id="341" r:id="rId54"/>
    <p:sldId id="311" r:id="rId55"/>
    <p:sldId id="327" r:id="rId56"/>
    <p:sldId id="328" r:id="rId57"/>
    <p:sldId id="339" r:id="rId58"/>
    <p:sldId id="312" r:id="rId59"/>
    <p:sldId id="257" r:id="rId60"/>
    <p:sldId id="357" r:id="rId61"/>
    <p:sldId id="294" r:id="rId62"/>
    <p:sldId id="274" r:id="rId63"/>
    <p:sldId id="321" r:id="rId64"/>
    <p:sldId id="281" r:id="rId65"/>
    <p:sldId id="275" r:id="rId66"/>
    <p:sldId id="297"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75654" autoAdjust="0"/>
  </p:normalViewPr>
  <p:slideViewPr>
    <p:cSldViewPr snapToGrid="0">
      <p:cViewPr varScale="1">
        <p:scale>
          <a:sx n="50" d="100"/>
          <a:sy n="50" d="100"/>
        </p:scale>
        <p:origin x="15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0.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5" Type="http://schemas.openxmlformats.org/officeDocument/2006/relationships/slideMaster" Target="slideMasters/slideMaster4.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tags" Target="tags/tag1.xml"/><Relationship Id="rId8" Type="http://schemas.openxmlformats.org/officeDocument/2006/relationships/slideMaster" Target="slideMasters/slideMaster7.xml"/><Relationship Id="rId51" Type="http://schemas.openxmlformats.org/officeDocument/2006/relationships/slide" Target="slides/slide39.xml"/><Relationship Id="rId72"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9.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ta-940-01.eta.dir.labor.gov\Shared\BRG\5%20-%20H1B%20Skills%20Training%20Grants\6%20-%20TechHire\006%20-%20Performance\06%20TH%20Performance%20Analysis\12.31.19\Summary%20Charts%2012.31.19.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eta-940-01.eta.dir.labor.gov\Shared\BRG\5%20-%20H1B%20Skills%20Training%20Grants\6%20-%20TechHire\006%20-%20Performance\06%20TH%20Performance%20Analysis\12.31.19\Summary%20Charts%2012.31.19.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eta-940-01.eta.dir.labor.gov\Shared\BRG\5%20-%20H1B%20Skills%20Training%20Grants\6%20-%20TechHire\006%20-%20Performance\06%20TH%20Performance%20Analysis\12.31.19\Summary%20Charts%2012.31.19.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eta-940-01.eta.dir.labor.gov\Shared\BRG\5%20-%20H1B%20Skills%20Training%20Grants\6%20-%20TechHire\006%20-%20Performance\06%20TH%20Performance%20Analysis\12.31.19\Summary%20Charts%2012.31.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Example</a:t>
            </a:r>
            <a:r>
              <a:rPr lang="en-US" sz="1800" b="1" baseline="0" dirty="0"/>
              <a:t> Community</a:t>
            </a:r>
            <a:r>
              <a:rPr lang="en-US" sz="1800" b="1" dirty="0"/>
              <a:t> College - </a:t>
            </a:r>
            <a:r>
              <a:rPr lang="en-US" sz="1800" b="1" baseline="0" dirty="0"/>
              <a:t>Outcomes Through 12.31.19</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'Clackamas CC'!$B$8</c:f>
              <c:strCache>
                <c:ptCount val="1"/>
                <c:pt idx="0">
                  <c:v>Participants Served</c:v>
                </c:pt>
              </c:strCache>
            </c:strRef>
          </c:tx>
          <c:spPr>
            <a:ln w="28575" cap="rnd">
              <a:solidFill>
                <a:schemeClr val="accent5"/>
              </a:solidFill>
              <a:round/>
            </a:ln>
            <a:effectLst/>
          </c:spPr>
          <c:marker>
            <c:symbol val="none"/>
          </c:marker>
          <c:dLbls>
            <c:dLbl>
              <c:idx val="0"/>
              <c:layout>
                <c:manualLayout>
                  <c:x val="-4.0597255851493159E-2"/>
                  <c:y val="-2.9828486204325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44-4E94-8A1C-AD491CC6F073}"/>
                </c:ext>
              </c:extLst>
            </c:dLbl>
            <c:dLbl>
              <c:idx val="1"/>
              <c:layout>
                <c:manualLayout>
                  <c:x val="-6.997578692493947E-2"/>
                  <c:y val="-1.6764459346186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44-4E94-8A1C-AD491CC6F073}"/>
                </c:ext>
              </c:extLst>
            </c:dLbl>
            <c:dLbl>
              <c:idx val="2"/>
              <c:layout>
                <c:manualLayout>
                  <c:x val="-6.1904761904761907E-2"/>
                  <c:y val="-1.1176306230790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44-4E94-8A1C-AD491CC6F073}"/>
                </c:ext>
              </c:extLst>
            </c:dLbl>
            <c:dLbl>
              <c:idx val="3"/>
              <c:layout>
                <c:manualLayout>
                  <c:x val="-6.1904761904762053E-2"/>
                  <c:y val="-1.3970382788488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44-4E94-8A1C-AD491CC6F073}"/>
                </c:ext>
              </c:extLst>
            </c:dLbl>
            <c:dLbl>
              <c:idx val="4"/>
              <c:layout>
                <c:manualLayout>
                  <c:x val="-6.1904761904761976E-2"/>
                  <c:y val="-1.2950012950012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44-4E94-8A1C-AD491CC6F073}"/>
                </c:ext>
              </c:extLst>
            </c:dLbl>
            <c:dLbl>
              <c:idx val="5"/>
              <c:layout>
                <c:manualLayout>
                  <c:x val="-7.110573042776433E-2"/>
                  <c:y val="-1.2950012950012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44-4E94-8A1C-AD491CC6F073}"/>
                </c:ext>
              </c:extLst>
            </c:dLbl>
            <c:dLbl>
              <c:idx val="6"/>
              <c:layout>
                <c:manualLayout>
                  <c:x val="-7.1105730427764469E-2"/>
                  <c:y val="-1.5540015540015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44-4E94-8A1C-AD491CC6F073}"/>
                </c:ext>
              </c:extLst>
            </c:dLbl>
            <c:dLbl>
              <c:idx val="7"/>
              <c:layout>
                <c:manualLayout>
                  <c:x val="-7.110573042776433E-2"/>
                  <c:y val="-1.8130018130018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44-4E94-8A1C-AD491CC6F0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'Clackamas CC'!$C$7:$J$7</c:f>
              <c:strCache>
                <c:ptCount val="8"/>
                <c:pt idx="0">
                  <c:v>3.31.18</c:v>
                </c:pt>
                <c:pt idx="1">
                  <c:v>6.30.18</c:v>
                </c:pt>
                <c:pt idx="2">
                  <c:v>9.30.18</c:v>
                </c:pt>
                <c:pt idx="3">
                  <c:v>12.31.18</c:v>
                </c:pt>
                <c:pt idx="4">
                  <c:v>3.31.19</c:v>
                </c:pt>
                <c:pt idx="5">
                  <c:v>6.30.19</c:v>
                </c:pt>
                <c:pt idx="6">
                  <c:v>9.30.19</c:v>
                </c:pt>
                <c:pt idx="7">
                  <c:v>12.31.19</c:v>
                </c:pt>
              </c:strCache>
            </c:strRef>
          </c:cat>
          <c:val>
            <c:numRef>
              <c:f>'Clackamas CC'!$C$8:$J$8</c:f>
              <c:numCache>
                <c:formatCode>General</c:formatCode>
                <c:ptCount val="8"/>
                <c:pt idx="0">
                  <c:v>102</c:v>
                </c:pt>
                <c:pt idx="1">
                  <c:v>146</c:v>
                </c:pt>
                <c:pt idx="2">
                  <c:v>171</c:v>
                </c:pt>
                <c:pt idx="3">
                  <c:v>215</c:v>
                </c:pt>
                <c:pt idx="4">
                  <c:v>297</c:v>
                </c:pt>
                <c:pt idx="5">
                  <c:v>349</c:v>
                </c:pt>
                <c:pt idx="6">
                  <c:v>375</c:v>
                </c:pt>
                <c:pt idx="7">
                  <c:v>407</c:v>
                </c:pt>
              </c:numCache>
            </c:numRef>
          </c:val>
          <c:smooth val="0"/>
          <c:extLst>
            <c:ext xmlns:c16="http://schemas.microsoft.com/office/drawing/2014/chart" uri="{C3380CC4-5D6E-409C-BE32-E72D297353CC}">
              <c16:uniqueId val="{00000008-2D44-4E94-8A1C-AD491CC6F073}"/>
            </c:ext>
          </c:extLst>
        </c:ser>
        <c:ser>
          <c:idx val="1"/>
          <c:order val="1"/>
          <c:tx>
            <c:strRef>
              <c:f>'Clackamas CC'!$B$9</c:f>
              <c:strCache>
                <c:ptCount val="1"/>
                <c:pt idx="0">
                  <c:v>Began Training</c:v>
                </c:pt>
              </c:strCache>
            </c:strRef>
          </c:tx>
          <c:spPr>
            <a:ln w="28575"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2D44-4E94-8A1C-AD491CC6F0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'Clackamas CC'!$C$7:$J$7</c:f>
              <c:strCache>
                <c:ptCount val="8"/>
                <c:pt idx="0">
                  <c:v>3.31.18</c:v>
                </c:pt>
                <c:pt idx="1">
                  <c:v>6.30.18</c:v>
                </c:pt>
                <c:pt idx="2">
                  <c:v>9.30.18</c:v>
                </c:pt>
                <c:pt idx="3">
                  <c:v>12.31.18</c:v>
                </c:pt>
                <c:pt idx="4">
                  <c:v>3.31.19</c:v>
                </c:pt>
                <c:pt idx="5">
                  <c:v>6.30.19</c:v>
                </c:pt>
                <c:pt idx="6">
                  <c:v>9.30.19</c:v>
                </c:pt>
                <c:pt idx="7">
                  <c:v>12.31.19</c:v>
                </c:pt>
              </c:strCache>
            </c:strRef>
          </c:cat>
          <c:val>
            <c:numRef>
              <c:f>'Clackamas CC'!$C$9:$J$9</c:f>
              <c:numCache>
                <c:formatCode>General</c:formatCode>
                <c:ptCount val="8"/>
                <c:pt idx="0">
                  <c:v>72</c:v>
                </c:pt>
                <c:pt idx="1">
                  <c:v>104</c:v>
                </c:pt>
                <c:pt idx="2">
                  <c:v>131</c:v>
                </c:pt>
                <c:pt idx="3">
                  <c:v>136</c:v>
                </c:pt>
                <c:pt idx="4">
                  <c:v>227</c:v>
                </c:pt>
                <c:pt idx="5">
                  <c:v>283</c:v>
                </c:pt>
                <c:pt idx="6" formatCode="0">
                  <c:v>311</c:v>
                </c:pt>
                <c:pt idx="7" formatCode="0">
                  <c:v>330</c:v>
                </c:pt>
              </c:numCache>
            </c:numRef>
          </c:val>
          <c:smooth val="0"/>
          <c:extLst>
            <c:ext xmlns:c16="http://schemas.microsoft.com/office/drawing/2014/chart" uri="{C3380CC4-5D6E-409C-BE32-E72D297353CC}">
              <c16:uniqueId val="{0000000A-2D44-4E94-8A1C-AD491CC6F073}"/>
            </c:ext>
          </c:extLst>
        </c:ser>
        <c:ser>
          <c:idx val="2"/>
          <c:order val="2"/>
          <c:tx>
            <c:strRef>
              <c:f>'Clackamas CC'!$B$10</c:f>
              <c:strCache>
                <c:ptCount val="1"/>
                <c:pt idx="0">
                  <c:v>Completed Training</c:v>
                </c:pt>
              </c:strCache>
            </c:strRef>
          </c:tx>
          <c:spPr>
            <a:ln w="28575" cap="rnd">
              <a:solidFill>
                <a:schemeClr val="accent3"/>
              </a:solidFill>
              <a:round/>
            </a:ln>
            <a:effectLst/>
          </c:spPr>
          <c:marker>
            <c:symbol val="none"/>
          </c:marker>
          <c:dLbls>
            <c:dLbl>
              <c:idx val="2"/>
              <c:layout>
                <c:manualLayout>
                  <c:x val="-5.2703793381759519E-2"/>
                  <c:y val="1.33860307088653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44-4E94-8A1C-AD491CC6F073}"/>
                </c:ext>
              </c:extLst>
            </c:dLbl>
            <c:dLbl>
              <c:idx val="3"/>
              <c:layout>
                <c:manualLayout>
                  <c:x val="-5.0686037126715169E-2"/>
                  <c:y val="-9.19858793874541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44-4E94-8A1C-AD491CC6F073}"/>
                </c:ext>
              </c:extLst>
            </c:dLbl>
            <c:dLbl>
              <c:idx val="4"/>
              <c:layout>
                <c:manualLayout>
                  <c:x val="-5.8757062146892802E-2"/>
                  <c:y val="-1.11763062307908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44-4E94-8A1C-AD491CC6F073}"/>
                </c:ext>
              </c:extLst>
            </c:dLbl>
            <c:dLbl>
              <c:idx val="5"/>
              <c:layout>
                <c:manualLayout>
                  <c:x val="-7.1993543179983854E-2"/>
                  <c:y val="-2.48570718369376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44-4E94-8A1C-AD491CC6F073}"/>
                </c:ext>
              </c:extLst>
            </c:dLbl>
            <c:dLbl>
              <c:idx val="6"/>
              <c:layout>
                <c:manualLayout>
                  <c:x val="-3.1638418079096044E-2"/>
                  <c:y val="-7.66579585477228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44-4E94-8A1C-AD491CC6F073}"/>
                </c:ext>
              </c:extLst>
            </c:dLbl>
            <c:dLbl>
              <c:idx val="7"/>
              <c:layout>
                <c:manualLayout>
                  <c:x val="-5.5851493139628734E-2"/>
                  <c:y val="-1.03600103600103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44-4E94-8A1C-AD491CC6F0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'Clackamas CC'!$C$7:$J$7</c:f>
              <c:strCache>
                <c:ptCount val="8"/>
                <c:pt idx="0">
                  <c:v>3.31.18</c:v>
                </c:pt>
                <c:pt idx="1">
                  <c:v>6.30.18</c:v>
                </c:pt>
                <c:pt idx="2">
                  <c:v>9.30.18</c:v>
                </c:pt>
                <c:pt idx="3">
                  <c:v>12.31.18</c:v>
                </c:pt>
                <c:pt idx="4">
                  <c:v>3.31.19</c:v>
                </c:pt>
                <c:pt idx="5">
                  <c:v>6.30.19</c:v>
                </c:pt>
                <c:pt idx="6">
                  <c:v>9.30.19</c:v>
                </c:pt>
                <c:pt idx="7">
                  <c:v>12.31.19</c:v>
                </c:pt>
              </c:strCache>
            </c:strRef>
          </c:cat>
          <c:val>
            <c:numRef>
              <c:f>'Clackamas CC'!$C$10:$J$10</c:f>
              <c:numCache>
                <c:formatCode>General</c:formatCode>
                <c:ptCount val="8"/>
                <c:pt idx="0">
                  <c:v>0</c:v>
                </c:pt>
                <c:pt idx="1">
                  <c:v>0</c:v>
                </c:pt>
                <c:pt idx="2">
                  <c:v>34</c:v>
                </c:pt>
                <c:pt idx="3">
                  <c:v>56</c:v>
                </c:pt>
                <c:pt idx="4">
                  <c:v>126</c:v>
                </c:pt>
                <c:pt idx="5">
                  <c:v>155</c:v>
                </c:pt>
                <c:pt idx="6" formatCode="0">
                  <c:v>182</c:v>
                </c:pt>
                <c:pt idx="7" formatCode="0">
                  <c:v>223</c:v>
                </c:pt>
              </c:numCache>
            </c:numRef>
          </c:val>
          <c:smooth val="0"/>
          <c:extLst>
            <c:ext xmlns:c16="http://schemas.microsoft.com/office/drawing/2014/chart" uri="{C3380CC4-5D6E-409C-BE32-E72D297353CC}">
              <c16:uniqueId val="{00000011-2D44-4E94-8A1C-AD491CC6F073}"/>
            </c:ext>
          </c:extLst>
        </c:ser>
        <c:ser>
          <c:idx val="3"/>
          <c:order val="3"/>
          <c:tx>
            <c:strRef>
              <c:f>'Clackamas CC'!$B$11</c:f>
              <c:strCache>
                <c:ptCount val="1"/>
                <c:pt idx="0">
                  <c:v>Completed Training and Earned a Credential</c:v>
                </c:pt>
              </c:strCache>
            </c:strRef>
          </c:tx>
          <c:spPr>
            <a:ln w="28575" cap="rnd">
              <a:solidFill>
                <a:schemeClr val="accent4"/>
              </a:solidFill>
              <a:round/>
            </a:ln>
            <a:effectLst/>
          </c:spPr>
          <c:marker>
            <c:symbol val="none"/>
          </c:marker>
          <c:dLbls>
            <c:dLbl>
              <c:idx val="2"/>
              <c:layout>
                <c:manualLayout>
                  <c:x val="-1.6384180790960452E-2"/>
                  <c:y val="1.8035469279986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44-4E94-8A1C-AD491CC6F073}"/>
                </c:ext>
              </c:extLst>
            </c:dLbl>
            <c:dLbl>
              <c:idx val="3"/>
              <c:layout>
                <c:manualLayout>
                  <c:x val="-4.8668280871670702E-2"/>
                  <c:y val="2.6109320227589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44-4E94-8A1C-AD491CC6F073}"/>
                </c:ext>
              </c:extLst>
            </c:dLbl>
            <c:dLbl>
              <c:idx val="4"/>
              <c:layout>
                <c:manualLayout>
                  <c:x val="-3.2526230831315575E-2"/>
                  <c:y val="2.7632451983770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44-4E94-8A1C-AD491CC6F073}"/>
                </c:ext>
              </c:extLst>
            </c:dLbl>
            <c:dLbl>
              <c:idx val="5"/>
              <c:layout>
                <c:manualLayout>
                  <c:x val="-1.3478611783696529E-2"/>
                  <c:y val="1.4914243102162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44-4E94-8A1C-AD491CC6F073}"/>
                </c:ext>
              </c:extLst>
            </c:dLbl>
            <c:dLbl>
              <c:idx val="6"/>
              <c:layout>
                <c:manualLayout>
                  <c:x val="-4.3744955609362389E-2"/>
                  <c:y val="2.9828486204325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D44-4E94-8A1C-AD491CC6F073}"/>
                </c:ext>
              </c:extLst>
            </c:dLbl>
            <c:dLbl>
              <c:idx val="7"/>
              <c:layout>
                <c:manualLayout>
                  <c:x val="-5.3833736884584343E-2"/>
                  <c:y val="3.108003108003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D44-4E94-8A1C-AD491CC6F0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'Clackamas CC'!$C$7:$J$7</c:f>
              <c:strCache>
                <c:ptCount val="8"/>
                <c:pt idx="0">
                  <c:v>3.31.18</c:v>
                </c:pt>
                <c:pt idx="1">
                  <c:v>6.30.18</c:v>
                </c:pt>
                <c:pt idx="2">
                  <c:v>9.30.18</c:v>
                </c:pt>
                <c:pt idx="3">
                  <c:v>12.31.18</c:v>
                </c:pt>
                <c:pt idx="4">
                  <c:v>3.31.19</c:v>
                </c:pt>
                <c:pt idx="5">
                  <c:v>6.30.19</c:v>
                </c:pt>
                <c:pt idx="6">
                  <c:v>9.30.19</c:v>
                </c:pt>
                <c:pt idx="7">
                  <c:v>12.31.19</c:v>
                </c:pt>
              </c:strCache>
            </c:strRef>
          </c:cat>
          <c:val>
            <c:numRef>
              <c:f>'Clackamas CC'!$C$11:$J$11</c:f>
              <c:numCache>
                <c:formatCode>General</c:formatCode>
                <c:ptCount val="8"/>
                <c:pt idx="0">
                  <c:v>0</c:v>
                </c:pt>
                <c:pt idx="1">
                  <c:v>0</c:v>
                </c:pt>
                <c:pt idx="2">
                  <c:v>25</c:v>
                </c:pt>
                <c:pt idx="3">
                  <c:v>43</c:v>
                </c:pt>
                <c:pt idx="4">
                  <c:v>113</c:v>
                </c:pt>
                <c:pt idx="5">
                  <c:v>138</c:v>
                </c:pt>
                <c:pt idx="6" formatCode="0">
                  <c:v>160</c:v>
                </c:pt>
                <c:pt idx="7" formatCode="0">
                  <c:v>196</c:v>
                </c:pt>
              </c:numCache>
            </c:numRef>
          </c:val>
          <c:smooth val="0"/>
          <c:extLst>
            <c:ext xmlns:c16="http://schemas.microsoft.com/office/drawing/2014/chart" uri="{C3380CC4-5D6E-409C-BE32-E72D297353CC}">
              <c16:uniqueId val="{00000018-2D44-4E94-8A1C-AD491CC6F073}"/>
            </c:ext>
          </c:extLst>
        </c:ser>
        <c:ser>
          <c:idx val="4"/>
          <c:order val="4"/>
          <c:tx>
            <c:strRef>
              <c:f>'Clackamas CC'!$B$12</c:f>
              <c:strCache>
                <c:ptCount val="1"/>
                <c:pt idx="0">
                  <c:v>Entered Employment</c:v>
                </c:pt>
              </c:strCache>
            </c:strRef>
          </c:tx>
          <c:spPr>
            <a:ln w="28575" cap="rnd">
              <a:solidFill>
                <a:srgbClr val="7030A0"/>
              </a:solidFill>
              <a:prstDash val="solid"/>
              <a:round/>
            </a:ln>
            <a:effectLst/>
          </c:spPr>
          <c:marker>
            <c:symbol val="none"/>
          </c:marker>
          <c:dLbls>
            <c:dLbl>
              <c:idx val="2"/>
              <c:layout>
                <c:manualLayout>
                  <c:x val="-3.0952380952380988E-2"/>
                  <c:y val="-2.1995647979899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44-4E94-8A1C-AD491CC6F073}"/>
                </c:ext>
              </c:extLst>
            </c:dLbl>
            <c:dLbl>
              <c:idx val="3"/>
              <c:layout>
                <c:manualLayout>
                  <c:x val="-3.0952380952380953E-2"/>
                  <c:y val="-1.940564538989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D44-4E94-8A1C-AD491CC6F073}"/>
                </c:ext>
              </c:extLst>
            </c:dLbl>
            <c:dLbl>
              <c:idx val="4"/>
              <c:layout>
                <c:manualLayout>
                  <c:x val="-3.0952380952380953E-2"/>
                  <c:y val="-1.6815642799894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D44-4E94-8A1C-AD491CC6F073}"/>
                </c:ext>
              </c:extLst>
            </c:dLbl>
            <c:dLbl>
              <c:idx val="5"/>
              <c:layout>
                <c:manualLayout>
                  <c:x val="-3.0952380952380953E-2"/>
                  <c:y val="-2.1995647979899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D44-4E94-8A1C-AD491CC6F073}"/>
                </c:ext>
              </c:extLst>
            </c:dLbl>
            <c:dLbl>
              <c:idx val="6"/>
              <c:layout>
                <c:manualLayout>
                  <c:x val="-2.8934624697336563E-2"/>
                  <c:y val="-2.4585650569902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D44-4E94-8A1C-AD491CC6F073}"/>
                </c:ext>
              </c:extLst>
            </c:dLbl>
            <c:dLbl>
              <c:idx val="7"/>
              <c:layout>
                <c:manualLayout>
                  <c:x val="-3.7005649717514272E-2"/>
                  <c:y val="-2.4585650569902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D44-4E94-8A1C-AD491CC6F0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'Clackamas CC'!$C$7:$J$7</c:f>
              <c:strCache>
                <c:ptCount val="8"/>
                <c:pt idx="0">
                  <c:v>3.31.18</c:v>
                </c:pt>
                <c:pt idx="1">
                  <c:v>6.30.18</c:v>
                </c:pt>
                <c:pt idx="2">
                  <c:v>9.30.18</c:v>
                </c:pt>
                <c:pt idx="3">
                  <c:v>12.31.18</c:v>
                </c:pt>
                <c:pt idx="4">
                  <c:v>3.31.19</c:v>
                </c:pt>
                <c:pt idx="5">
                  <c:v>6.30.19</c:v>
                </c:pt>
                <c:pt idx="6">
                  <c:v>9.30.19</c:v>
                </c:pt>
                <c:pt idx="7">
                  <c:v>12.31.19</c:v>
                </c:pt>
              </c:strCache>
            </c:strRef>
          </c:cat>
          <c:val>
            <c:numRef>
              <c:f>'Clackamas CC'!$C$12:$J$12</c:f>
              <c:numCache>
                <c:formatCode>General</c:formatCode>
                <c:ptCount val="8"/>
                <c:pt idx="0">
                  <c:v>24</c:v>
                </c:pt>
                <c:pt idx="1">
                  <c:v>34</c:v>
                </c:pt>
                <c:pt idx="2">
                  <c:v>47</c:v>
                </c:pt>
                <c:pt idx="3">
                  <c:v>53</c:v>
                </c:pt>
                <c:pt idx="4">
                  <c:v>81</c:v>
                </c:pt>
                <c:pt idx="5">
                  <c:v>109</c:v>
                </c:pt>
                <c:pt idx="6">
                  <c:v>138</c:v>
                </c:pt>
                <c:pt idx="7">
                  <c:v>153</c:v>
                </c:pt>
              </c:numCache>
            </c:numRef>
          </c:val>
          <c:smooth val="0"/>
          <c:extLst>
            <c:ext xmlns:c16="http://schemas.microsoft.com/office/drawing/2014/chart" uri="{C3380CC4-5D6E-409C-BE32-E72D297353CC}">
              <c16:uniqueId val="{0000001F-2D44-4E94-8A1C-AD491CC6F073}"/>
            </c:ext>
          </c:extLst>
        </c:ser>
        <c:ser>
          <c:idx val="5"/>
          <c:order val="5"/>
          <c:tx>
            <c:strRef>
              <c:f>'Clackamas CC'!$B$13</c:f>
              <c:strCache>
                <c:ptCount val="1"/>
                <c:pt idx="0">
                  <c:v>Incumbent Workers Advanced</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'Clackamas CC'!$C$7:$J$7</c:f>
              <c:strCache>
                <c:ptCount val="8"/>
                <c:pt idx="0">
                  <c:v>3.31.18</c:v>
                </c:pt>
                <c:pt idx="1">
                  <c:v>6.30.18</c:v>
                </c:pt>
                <c:pt idx="2">
                  <c:v>9.30.18</c:v>
                </c:pt>
                <c:pt idx="3">
                  <c:v>12.31.18</c:v>
                </c:pt>
                <c:pt idx="4">
                  <c:v>3.31.19</c:v>
                </c:pt>
                <c:pt idx="5">
                  <c:v>6.30.19</c:v>
                </c:pt>
                <c:pt idx="6">
                  <c:v>9.30.19</c:v>
                </c:pt>
                <c:pt idx="7">
                  <c:v>12.31.19</c:v>
                </c:pt>
              </c:strCache>
            </c:strRef>
          </c:cat>
          <c:val>
            <c:numRef>
              <c:f>'Clackamas CC'!$C$13:$H$13</c:f>
              <c:numCache>
                <c:formatCode>General</c:formatCode>
                <c:ptCount val="6"/>
                <c:pt idx="0">
                  <c:v>0</c:v>
                </c:pt>
                <c:pt idx="1">
                  <c:v>0</c:v>
                </c:pt>
                <c:pt idx="2">
                  <c:v>1</c:v>
                </c:pt>
                <c:pt idx="3">
                  <c:v>1</c:v>
                </c:pt>
                <c:pt idx="4">
                  <c:v>12</c:v>
                </c:pt>
                <c:pt idx="5">
                  <c:v>13</c:v>
                </c:pt>
              </c:numCache>
            </c:numRef>
          </c:val>
          <c:smooth val="0"/>
          <c:extLst>
            <c:ext xmlns:c16="http://schemas.microsoft.com/office/drawing/2014/chart" uri="{C3380CC4-5D6E-409C-BE32-E72D297353CC}">
              <c16:uniqueId val="{00000020-2D44-4E94-8A1C-AD491CC6F073}"/>
            </c:ext>
          </c:extLst>
        </c:ser>
        <c:dLbls>
          <c:dLblPos val="l"/>
          <c:showLegendKey val="0"/>
          <c:showVal val="1"/>
          <c:showCatName val="0"/>
          <c:showSerName val="0"/>
          <c:showPercent val="0"/>
          <c:showBubbleSize val="0"/>
        </c:dLbls>
        <c:smooth val="0"/>
        <c:axId val="755667072"/>
        <c:axId val="755674560"/>
      </c:lineChart>
      <c:catAx>
        <c:axId val="75566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55674560"/>
        <c:crosses val="autoZero"/>
        <c:auto val="1"/>
        <c:lblAlgn val="ctr"/>
        <c:lblOffset val="100"/>
        <c:noMultiLvlLbl val="0"/>
      </c:catAx>
      <c:valAx>
        <c:axId val="75567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5566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Example Community College - Outcomes Through 12.31.19</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'Clackamas CC'!$J$7</c:f>
              <c:strCache>
                <c:ptCount val="1"/>
                <c:pt idx="0">
                  <c:v>12.31.19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'Clackamas CC'!$B$8:$B$13</c:f>
              <c:strCache>
                <c:ptCount val="6"/>
                <c:pt idx="0">
                  <c:v>Participants Served</c:v>
                </c:pt>
                <c:pt idx="1">
                  <c:v>Began Training</c:v>
                </c:pt>
                <c:pt idx="2">
                  <c:v>Completed Training</c:v>
                </c:pt>
                <c:pt idx="3">
                  <c:v>Completed Training and Earned a Credential</c:v>
                </c:pt>
                <c:pt idx="4">
                  <c:v>Entered Employment</c:v>
                </c:pt>
                <c:pt idx="5">
                  <c:v>Incumbent Workers Advanced</c:v>
                </c:pt>
              </c:strCache>
            </c:strRef>
          </c:cat>
          <c:val>
            <c:numRef>
              <c:f>'Clackamas CC'!$J$8:$J$13</c:f>
              <c:numCache>
                <c:formatCode>0</c:formatCode>
                <c:ptCount val="6"/>
                <c:pt idx="0" formatCode="General">
                  <c:v>407</c:v>
                </c:pt>
                <c:pt idx="1">
                  <c:v>330</c:v>
                </c:pt>
                <c:pt idx="2">
                  <c:v>223</c:v>
                </c:pt>
                <c:pt idx="3">
                  <c:v>196</c:v>
                </c:pt>
                <c:pt idx="4" formatCode="General">
                  <c:v>153</c:v>
                </c:pt>
                <c:pt idx="5" formatCode="General">
                  <c:v>15</c:v>
                </c:pt>
              </c:numCache>
            </c:numRef>
          </c:val>
          <c:extLst>
            <c:ext xmlns:c16="http://schemas.microsoft.com/office/drawing/2014/chart" uri="{C3380CC4-5D6E-409C-BE32-E72D297353CC}">
              <c16:uniqueId val="{00000000-1991-4EE1-96A4-FF8A97ED35C4}"/>
            </c:ext>
          </c:extLst>
        </c:ser>
        <c:ser>
          <c:idx val="1"/>
          <c:order val="1"/>
          <c:tx>
            <c:strRef>
              <c:f>'Clackamas CC'!$K$7</c:f>
              <c:strCache>
                <c:ptCount val="1"/>
                <c:pt idx="0">
                  <c:v>6.30.20 Target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'Clackamas CC'!$B$8:$B$13</c:f>
              <c:strCache>
                <c:ptCount val="6"/>
                <c:pt idx="0">
                  <c:v>Participants Served</c:v>
                </c:pt>
                <c:pt idx="1">
                  <c:v>Began Training</c:v>
                </c:pt>
                <c:pt idx="2">
                  <c:v>Completed Training</c:v>
                </c:pt>
                <c:pt idx="3">
                  <c:v>Completed Training and Earned a Credential</c:v>
                </c:pt>
                <c:pt idx="4">
                  <c:v>Entered Employment</c:v>
                </c:pt>
                <c:pt idx="5">
                  <c:v>Incumbent Workers Advanced</c:v>
                </c:pt>
              </c:strCache>
            </c:strRef>
          </c:cat>
          <c:val>
            <c:numRef>
              <c:f>'Clackamas CC'!$K$8:$K$13</c:f>
              <c:numCache>
                <c:formatCode>General</c:formatCode>
                <c:ptCount val="6"/>
                <c:pt idx="0">
                  <c:v>508</c:v>
                </c:pt>
                <c:pt idx="1">
                  <c:v>431</c:v>
                </c:pt>
                <c:pt idx="2">
                  <c:v>387</c:v>
                </c:pt>
                <c:pt idx="3">
                  <c:v>368</c:v>
                </c:pt>
                <c:pt idx="4">
                  <c:v>228</c:v>
                </c:pt>
                <c:pt idx="5">
                  <c:v>127</c:v>
                </c:pt>
              </c:numCache>
            </c:numRef>
          </c:val>
          <c:extLst>
            <c:ext xmlns:c16="http://schemas.microsoft.com/office/drawing/2014/chart" uri="{C3380CC4-5D6E-409C-BE32-E72D297353CC}">
              <c16:uniqueId val="{00000001-1991-4EE1-96A4-FF8A97ED35C4}"/>
            </c:ext>
          </c:extLst>
        </c:ser>
        <c:dLbls>
          <c:showLegendKey val="0"/>
          <c:showVal val="0"/>
          <c:showCatName val="0"/>
          <c:showSerName val="0"/>
          <c:showPercent val="0"/>
          <c:showBubbleSize val="0"/>
        </c:dLbls>
        <c:gapWidth val="219"/>
        <c:overlap val="-27"/>
        <c:axId val="745818656"/>
        <c:axId val="745819072"/>
      </c:barChart>
      <c:catAx>
        <c:axId val="74581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45819072"/>
        <c:crosses val="autoZero"/>
        <c:auto val="1"/>
        <c:lblAlgn val="ctr"/>
        <c:lblOffset val="100"/>
        <c:noMultiLvlLbl val="0"/>
      </c:catAx>
      <c:valAx>
        <c:axId val="74581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45818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Aggregate Participants Training and Completion Outcomes 12.31.19</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 Charts 12.31.19.xlsx]Sheet1'!$B$26</c:f>
              <c:strCache>
                <c:ptCount val="1"/>
                <c:pt idx="0">
                  <c:v>12.31.19 Outcome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Charts 12.31.19.xlsx]Sheet1'!$A$27:$A$29</c:f>
              <c:strCache>
                <c:ptCount val="3"/>
                <c:pt idx="0">
                  <c:v>Participants Served</c:v>
                </c:pt>
                <c:pt idx="1">
                  <c:v>Participants Began Ed/Job Training</c:v>
                </c:pt>
                <c:pt idx="2">
                  <c:v>Participants Completed Training </c:v>
                </c:pt>
              </c:strCache>
            </c:strRef>
          </c:cat>
          <c:val>
            <c:numRef>
              <c:f>'[Summary Charts 12.31.19.xlsx]Sheet1'!$B$27:$B$29</c:f>
              <c:numCache>
                <c:formatCode>#,##0</c:formatCode>
                <c:ptCount val="3"/>
                <c:pt idx="0">
                  <c:v>17443</c:v>
                </c:pt>
                <c:pt idx="1">
                  <c:v>15702</c:v>
                </c:pt>
                <c:pt idx="2">
                  <c:v>8824</c:v>
                </c:pt>
              </c:numCache>
            </c:numRef>
          </c:val>
          <c:extLst>
            <c:ext xmlns:c16="http://schemas.microsoft.com/office/drawing/2014/chart" uri="{C3380CC4-5D6E-409C-BE32-E72D297353CC}">
              <c16:uniqueId val="{00000000-E81E-413C-8501-26825765FB8A}"/>
            </c:ext>
          </c:extLst>
        </c:ser>
        <c:dLbls>
          <c:showLegendKey val="0"/>
          <c:showVal val="0"/>
          <c:showCatName val="0"/>
          <c:showSerName val="0"/>
          <c:showPercent val="0"/>
          <c:showBubbleSize val="0"/>
        </c:dLbls>
        <c:gapWidth val="219"/>
        <c:overlap val="-27"/>
        <c:axId val="687590032"/>
        <c:axId val="687591696"/>
      </c:barChart>
      <c:lineChart>
        <c:grouping val="standard"/>
        <c:varyColors val="0"/>
        <c:ser>
          <c:idx val="1"/>
          <c:order val="1"/>
          <c:tx>
            <c:strRef>
              <c:f>'[Summary Charts 12.31.19.xlsx]Sheet1'!$C$26</c:f>
              <c:strCache>
                <c:ptCount val="1"/>
                <c:pt idx="0">
                  <c:v> Year 4 Target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Charts 12.31.19.xlsx]Sheet1'!$A$27:$A$29</c:f>
              <c:strCache>
                <c:ptCount val="3"/>
                <c:pt idx="0">
                  <c:v>Participants Served</c:v>
                </c:pt>
                <c:pt idx="1">
                  <c:v>Participants Began Ed/Job Training</c:v>
                </c:pt>
                <c:pt idx="2">
                  <c:v>Participants Completed Training </c:v>
                </c:pt>
              </c:strCache>
            </c:strRef>
          </c:cat>
          <c:val>
            <c:numRef>
              <c:f>'[Summary Charts 12.31.19.xlsx]Sheet1'!$C$27:$C$29</c:f>
              <c:numCache>
                <c:formatCode>#,##0</c:formatCode>
                <c:ptCount val="3"/>
                <c:pt idx="0">
                  <c:v>19772</c:v>
                </c:pt>
                <c:pt idx="1">
                  <c:v>18641</c:v>
                </c:pt>
                <c:pt idx="2">
                  <c:v>14884</c:v>
                </c:pt>
              </c:numCache>
            </c:numRef>
          </c:val>
          <c:smooth val="0"/>
          <c:extLst>
            <c:ext xmlns:c16="http://schemas.microsoft.com/office/drawing/2014/chart" uri="{C3380CC4-5D6E-409C-BE32-E72D297353CC}">
              <c16:uniqueId val="{00000001-E81E-413C-8501-26825765FB8A}"/>
            </c:ext>
          </c:extLst>
        </c:ser>
        <c:dLbls>
          <c:showLegendKey val="0"/>
          <c:showVal val="0"/>
          <c:showCatName val="0"/>
          <c:showSerName val="0"/>
          <c:showPercent val="0"/>
          <c:showBubbleSize val="0"/>
        </c:dLbls>
        <c:marker val="1"/>
        <c:smooth val="0"/>
        <c:axId val="687590032"/>
        <c:axId val="687591696"/>
      </c:lineChart>
      <c:catAx>
        <c:axId val="68759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87591696"/>
        <c:crosses val="autoZero"/>
        <c:auto val="1"/>
        <c:lblAlgn val="ctr"/>
        <c:lblOffset val="100"/>
        <c:noMultiLvlLbl val="0"/>
      </c:catAx>
      <c:valAx>
        <c:axId val="687591696"/>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87590032"/>
        <c:crosses val="autoZero"/>
        <c:crossBetween val="between"/>
        <c:majorUnit val="4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Aggregate Employment Outcomes 12.31.19</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670383322428535"/>
          <c:y val="0.12424710616276935"/>
          <c:w val="0.75633625882724542"/>
          <c:h val="0.60587668507410097"/>
        </c:manualLayout>
      </c:layout>
      <c:barChart>
        <c:barDir val="bar"/>
        <c:grouping val="clustered"/>
        <c:varyColors val="0"/>
        <c:ser>
          <c:idx val="0"/>
          <c:order val="0"/>
          <c:tx>
            <c:strRef>
              <c:f>'[Summary Charts 12.31.19.xlsx]Sheet1'!$B$31</c:f>
              <c:strCache>
                <c:ptCount val="1"/>
                <c:pt idx="0">
                  <c:v>12.31.19 Outcome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Charts 12.31.19.xlsx]Sheet1'!$A$32:$A$33</c:f>
              <c:strCache>
                <c:ptCount val="2"/>
                <c:pt idx="0">
                  <c:v>Entered Employment</c:v>
                </c:pt>
                <c:pt idx="1">
                  <c:v>Training-Related Employment</c:v>
                </c:pt>
              </c:strCache>
            </c:strRef>
          </c:cat>
          <c:val>
            <c:numRef>
              <c:f>'[Summary Charts 12.31.19.xlsx]Sheet1'!$B$32:$B$33</c:f>
              <c:numCache>
                <c:formatCode>#,##0</c:formatCode>
                <c:ptCount val="2"/>
                <c:pt idx="0">
                  <c:v>4697</c:v>
                </c:pt>
                <c:pt idx="1">
                  <c:v>3239</c:v>
                </c:pt>
              </c:numCache>
            </c:numRef>
          </c:val>
          <c:extLst>
            <c:ext xmlns:c16="http://schemas.microsoft.com/office/drawing/2014/chart" uri="{C3380CC4-5D6E-409C-BE32-E72D297353CC}">
              <c16:uniqueId val="{00000000-D939-412A-AB4D-4A0EB5C41E34}"/>
            </c:ext>
          </c:extLst>
        </c:ser>
        <c:ser>
          <c:idx val="1"/>
          <c:order val="1"/>
          <c:tx>
            <c:strRef>
              <c:f>'[Summary Charts 12.31.19.xlsx]Sheet1'!$C$31</c:f>
              <c:strCache>
                <c:ptCount val="1"/>
                <c:pt idx="0">
                  <c:v>Year 4 Target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Charts 12.31.19.xlsx]Sheet1'!$A$32:$A$33</c:f>
              <c:strCache>
                <c:ptCount val="2"/>
                <c:pt idx="0">
                  <c:v>Entered Employment</c:v>
                </c:pt>
                <c:pt idx="1">
                  <c:v>Training-Related Employment</c:v>
                </c:pt>
              </c:strCache>
            </c:strRef>
          </c:cat>
          <c:val>
            <c:numRef>
              <c:f>'[Summary Charts 12.31.19.xlsx]Sheet1'!$C$32:$C$33</c:f>
              <c:numCache>
                <c:formatCode>General</c:formatCode>
                <c:ptCount val="2"/>
                <c:pt idx="0" formatCode="#,##0">
                  <c:v>10277</c:v>
                </c:pt>
              </c:numCache>
            </c:numRef>
          </c:val>
          <c:extLst>
            <c:ext xmlns:c16="http://schemas.microsoft.com/office/drawing/2014/chart" uri="{C3380CC4-5D6E-409C-BE32-E72D297353CC}">
              <c16:uniqueId val="{00000001-D939-412A-AB4D-4A0EB5C41E34}"/>
            </c:ext>
          </c:extLst>
        </c:ser>
        <c:dLbls>
          <c:showLegendKey val="0"/>
          <c:showVal val="0"/>
          <c:showCatName val="0"/>
          <c:showSerName val="0"/>
          <c:showPercent val="0"/>
          <c:showBubbleSize val="0"/>
        </c:dLbls>
        <c:gapWidth val="182"/>
        <c:axId val="416288944"/>
        <c:axId val="416288112"/>
      </c:barChart>
      <c:catAx>
        <c:axId val="41628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16288112"/>
        <c:crosses val="autoZero"/>
        <c:auto val="1"/>
        <c:lblAlgn val="ctr"/>
        <c:lblOffset val="100"/>
        <c:noMultiLvlLbl val="0"/>
      </c:catAx>
      <c:valAx>
        <c:axId val="416288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16288944"/>
        <c:crosses val="autoZero"/>
        <c:crossBetween val="between"/>
      </c:valAx>
      <c:spPr>
        <a:noFill/>
        <a:ln>
          <a:noFill/>
        </a:ln>
        <a:effectLst/>
      </c:spPr>
    </c:plotArea>
    <c:legend>
      <c:legendPos val="b"/>
      <c:layout>
        <c:manualLayout>
          <c:xMode val="edge"/>
          <c:yMode val="edge"/>
          <c:x val="0.38792834420052796"/>
          <c:y val="0.83889356930572734"/>
          <c:w val="0.29520348351871489"/>
          <c:h val="5.776679616371205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Aggregate Credential Outcomes 12.31.19</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602188480021658"/>
          <c:y val="9.348456206679269E-2"/>
          <c:w val="0.66470302100489587"/>
          <c:h val="0.63915970806106703"/>
        </c:manualLayout>
      </c:layout>
      <c:barChart>
        <c:barDir val="bar"/>
        <c:grouping val="clustered"/>
        <c:varyColors val="0"/>
        <c:ser>
          <c:idx val="0"/>
          <c:order val="0"/>
          <c:tx>
            <c:strRef>
              <c:f>'[Summary Charts 12.31.19.xlsx]Sheet1'!$B$35</c:f>
              <c:strCache>
                <c:ptCount val="1"/>
                <c:pt idx="0">
                  <c:v>12.31.19 Outcome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Charts 12.31.19.xlsx]Sheet1'!$A$36:$A$37</c:f>
              <c:strCache>
                <c:ptCount val="2"/>
                <c:pt idx="0">
                  <c:v>Total Credentials</c:v>
                </c:pt>
                <c:pt idx="1">
                  <c:v>Total Completed and Obtained a Credential</c:v>
                </c:pt>
              </c:strCache>
            </c:strRef>
          </c:cat>
          <c:val>
            <c:numRef>
              <c:f>'[Summary Charts 12.31.19.xlsx]Sheet1'!$B$36:$B$37</c:f>
              <c:numCache>
                <c:formatCode>#,##0</c:formatCode>
                <c:ptCount val="2"/>
                <c:pt idx="0">
                  <c:v>10766</c:v>
                </c:pt>
                <c:pt idx="1">
                  <c:v>6835</c:v>
                </c:pt>
              </c:numCache>
            </c:numRef>
          </c:val>
          <c:extLst>
            <c:ext xmlns:c16="http://schemas.microsoft.com/office/drawing/2014/chart" uri="{C3380CC4-5D6E-409C-BE32-E72D297353CC}">
              <c16:uniqueId val="{00000000-FCDE-490C-B501-6F669E0CBF13}"/>
            </c:ext>
          </c:extLst>
        </c:ser>
        <c:ser>
          <c:idx val="1"/>
          <c:order val="1"/>
          <c:tx>
            <c:strRef>
              <c:f>'[Summary Charts 12.31.19.xlsx]Sheet1'!$C$35</c:f>
              <c:strCache>
                <c:ptCount val="1"/>
                <c:pt idx="0">
                  <c:v>Year 4 Target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Charts 12.31.19.xlsx]Sheet1'!$A$36:$A$37</c:f>
              <c:strCache>
                <c:ptCount val="2"/>
                <c:pt idx="0">
                  <c:v>Total Credentials</c:v>
                </c:pt>
                <c:pt idx="1">
                  <c:v>Total Completed and Obtained a Credential</c:v>
                </c:pt>
              </c:strCache>
            </c:strRef>
          </c:cat>
          <c:val>
            <c:numRef>
              <c:f>'[Summary Charts 12.31.19.xlsx]Sheet1'!$C$36:$C$37</c:f>
              <c:numCache>
                <c:formatCode>#,##0</c:formatCode>
                <c:ptCount val="2"/>
                <c:pt idx="1">
                  <c:v>12190</c:v>
                </c:pt>
              </c:numCache>
            </c:numRef>
          </c:val>
          <c:extLst>
            <c:ext xmlns:c16="http://schemas.microsoft.com/office/drawing/2014/chart" uri="{C3380CC4-5D6E-409C-BE32-E72D297353CC}">
              <c16:uniqueId val="{00000001-FCDE-490C-B501-6F669E0CBF13}"/>
            </c:ext>
          </c:extLst>
        </c:ser>
        <c:dLbls>
          <c:showLegendKey val="0"/>
          <c:showVal val="0"/>
          <c:showCatName val="0"/>
          <c:showSerName val="0"/>
          <c:showPercent val="0"/>
          <c:showBubbleSize val="0"/>
        </c:dLbls>
        <c:gapWidth val="182"/>
        <c:axId val="672652496"/>
        <c:axId val="672647504"/>
      </c:barChart>
      <c:catAx>
        <c:axId val="67265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72647504"/>
        <c:crosses val="autoZero"/>
        <c:auto val="1"/>
        <c:lblAlgn val="ctr"/>
        <c:lblOffset val="100"/>
        <c:noMultiLvlLbl val="0"/>
      </c:catAx>
      <c:valAx>
        <c:axId val="6726475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7265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Grantee Real</a:t>
            </a:r>
            <a:r>
              <a:rPr lang="en-US" sz="1800" baseline="0" dirty="0"/>
              <a:t> Time Outcome Progress</a:t>
            </a:r>
            <a:r>
              <a:rPr lang="en-US" sz="1800" dirty="0"/>
              <a:t> 12.31.19</a:t>
            </a:r>
          </a:p>
          <a:p>
            <a:pPr>
              <a:defRPr sz="1800"/>
            </a:pPr>
            <a:r>
              <a:rPr lang="en-US" sz="1800" dirty="0"/>
              <a:t>(Percentage Rate of Annual Target YR 4)</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471786657040361E-2"/>
          <c:y val="0.13655954631379963"/>
          <c:w val="0.95992076348622613"/>
          <c:h val="0.68178100610769587"/>
        </c:manualLayout>
      </c:layout>
      <c:barChart>
        <c:barDir val="col"/>
        <c:grouping val="clustered"/>
        <c:varyColors val="0"/>
        <c:ser>
          <c:idx val="0"/>
          <c:order val="0"/>
          <c:tx>
            <c:strRef>
              <c:f>Sheet1!$A$4</c:f>
              <c:strCache>
                <c:ptCount val="1"/>
                <c:pt idx="0">
                  <c:v> (75% or &gt;)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Sheet1!$B$3:$E$3</c:f>
              <c:strCache>
                <c:ptCount val="4"/>
                <c:pt idx="0">
                  <c:v>Participants Served</c:v>
                </c:pt>
                <c:pt idx="1">
                  <c:v>Participant Began Training</c:v>
                </c:pt>
                <c:pt idx="2">
                  <c:v>Participants Completed Training </c:v>
                </c:pt>
                <c:pt idx="3">
                  <c:v>Entered Employment</c:v>
                </c:pt>
              </c:strCache>
            </c:strRef>
          </c:cat>
          <c:val>
            <c:numRef>
              <c:f>Sheet1!$B$4:$E$4</c:f>
              <c:numCache>
                <c:formatCode>General</c:formatCode>
                <c:ptCount val="4"/>
                <c:pt idx="0">
                  <c:v>29</c:v>
                </c:pt>
                <c:pt idx="1">
                  <c:v>29</c:v>
                </c:pt>
                <c:pt idx="2">
                  <c:v>13</c:v>
                </c:pt>
                <c:pt idx="3">
                  <c:v>7</c:v>
                </c:pt>
              </c:numCache>
            </c:numRef>
          </c:val>
          <c:extLst>
            <c:ext xmlns:c16="http://schemas.microsoft.com/office/drawing/2014/chart" uri="{C3380CC4-5D6E-409C-BE32-E72D297353CC}">
              <c16:uniqueId val="{00000000-1660-47B7-8678-D45F1B344557}"/>
            </c:ext>
          </c:extLst>
        </c:ser>
        <c:ser>
          <c:idx val="1"/>
          <c:order val="1"/>
          <c:tx>
            <c:strRef>
              <c:f>Sheet1!$A$5</c:f>
              <c:strCache>
                <c:ptCount val="1"/>
                <c:pt idx="0">
                  <c:v>(50 % - 74%)</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Sheet1!$B$3:$E$3</c:f>
              <c:strCache>
                <c:ptCount val="4"/>
                <c:pt idx="0">
                  <c:v>Participants Served</c:v>
                </c:pt>
                <c:pt idx="1">
                  <c:v>Participant Began Training</c:v>
                </c:pt>
                <c:pt idx="2">
                  <c:v>Participants Completed Training </c:v>
                </c:pt>
                <c:pt idx="3">
                  <c:v>Entered Employment</c:v>
                </c:pt>
              </c:strCache>
            </c:strRef>
          </c:cat>
          <c:val>
            <c:numRef>
              <c:f>Sheet1!$B$5:$E$5</c:f>
              <c:numCache>
                <c:formatCode>General</c:formatCode>
                <c:ptCount val="4"/>
                <c:pt idx="0">
                  <c:v>4</c:v>
                </c:pt>
                <c:pt idx="1">
                  <c:v>2</c:v>
                </c:pt>
                <c:pt idx="2">
                  <c:v>12</c:v>
                </c:pt>
                <c:pt idx="3">
                  <c:v>10</c:v>
                </c:pt>
              </c:numCache>
            </c:numRef>
          </c:val>
          <c:extLst>
            <c:ext xmlns:c16="http://schemas.microsoft.com/office/drawing/2014/chart" uri="{C3380CC4-5D6E-409C-BE32-E72D297353CC}">
              <c16:uniqueId val="{00000001-1660-47B7-8678-D45F1B344557}"/>
            </c:ext>
          </c:extLst>
        </c:ser>
        <c:ser>
          <c:idx val="2"/>
          <c:order val="2"/>
          <c:tx>
            <c:strRef>
              <c:f>Sheet1!$A$6</c:f>
              <c:strCache>
                <c:ptCount val="1"/>
                <c:pt idx="0">
                  <c:v>(25 % - 49%)</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Sheet1!$B$3:$E$3</c:f>
              <c:strCache>
                <c:ptCount val="4"/>
                <c:pt idx="0">
                  <c:v>Participants Served</c:v>
                </c:pt>
                <c:pt idx="1">
                  <c:v>Participant Began Training</c:v>
                </c:pt>
                <c:pt idx="2">
                  <c:v>Participants Completed Training </c:v>
                </c:pt>
                <c:pt idx="3">
                  <c:v>Entered Employment</c:v>
                </c:pt>
              </c:strCache>
            </c:strRef>
          </c:cat>
          <c:val>
            <c:numRef>
              <c:f>Sheet1!$B$6:$E$6</c:f>
              <c:numCache>
                <c:formatCode>General</c:formatCode>
                <c:ptCount val="4"/>
                <c:pt idx="0">
                  <c:v>3</c:v>
                </c:pt>
                <c:pt idx="1">
                  <c:v>5</c:v>
                </c:pt>
                <c:pt idx="2">
                  <c:v>7</c:v>
                </c:pt>
                <c:pt idx="3">
                  <c:v>9</c:v>
                </c:pt>
              </c:numCache>
            </c:numRef>
          </c:val>
          <c:extLst>
            <c:ext xmlns:c16="http://schemas.microsoft.com/office/drawing/2014/chart" uri="{C3380CC4-5D6E-409C-BE32-E72D297353CC}">
              <c16:uniqueId val="{00000002-1660-47B7-8678-D45F1B344557}"/>
            </c:ext>
          </c:extLst>
        </c:ser>
        <c:ser>
          <c:idx val="3"/>
          <c:order val="3"/>
          <c:tx>
            <c:strRef>
              <c:f>Sheet1!$A$7</c:f>
              <c:strCache>
                <c:ptCount val="1"/>
                <c:pt idx="0">
                  <c:v>High-Risk (0% - 24%)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Sheet1!$B$3:$E$3</c:f>
              <c:strCache>
                <c:ptCount val="4"/>
                <c:pt idx="0">
                  <c:v>Participants Served</c:v>
                </c:pt>
                <c:pt idx="1">
                  <c:v>Participant Began Training</c:v>
                </c:pt>
                <c:pt idx="2">
                  <c:v>Participants Completed Training </c:v>
                </c:pt>
                <c:pt idx="3">
                  <c:v>Entered Employment</c:v>
                </c:pt>
              </c:strCache>
            </c:strRef>
          </c:cat>
          <c:val>
            <c:numRef>
              <c:f>Sheet1!$B$7:$E$7</c:f>
              <c:numCache>
                <c:formatCode>General</c:formatCode>
                <c:ptCount val="4"/>
                <c:pt idx="0">
                  <c:v>0</c:v>
                </c:pt>
                <c:pt idx="1">
                  <c:v>0</c:v>
                </c:pt>
                <c:pt idx="2">
                  <c:v>4</c:v>
                </c:pt>
                <c:pt idx="3">
                  <c:v>10</c:v>
                </c:pt>
              </c:numCache>
            </c:numRef>
          </c:val>
          <c:extLst>
            <c:ext xmlns:c16="http://schemas.microsoft.com/office/drawing/2014/chart" uri="{C3380CC4-5D6E-409C-BE32-E72D297353CC}">
              <c16:uniqueId val="{00000003-1660-47B7-8678-D45F1B344557}"/>
            </c:ext>
          </c:extLst>
        </c:ser>
        <c:dLbls>
          <c:showLegendKey val="0"/>
          <c:showVal val="0"/>
          <c:showCatName val="0"/>
          <c:showSerName val="0"/>
          <c:showPercent val="0"/>
          <c:showBubbleSize val="0"/>
        </c:dLbls>
        <c:gapWidth val="219"/>
        <c:overlap val="-27"/>
        <c:axId val="859155744"/>
        <c:axId val="859157408"/>
      </c:barChart>
      <c:catAx>
        <c:axId val="8591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59157408"/>
        <c:crosses val="autoZero"/>
        <c:auto val="1"/>
        <c:lblAlgn val="ctr"/>
        <c:lblOffset val="100"/>
        <c:noMultiLvlLbl val="0"/>
      </c:catAx>
      <c:valAx>
        <c:axId val="85915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915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05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376499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2BB04-8AD9-9740-AFA1-6E6019F517B2}" type="slidenum">
              <a:rPr lang="en-US" smtClean="0"/>
              <a:t>17</a:t>
            </a:fld>
            <a:endParaRPr lang="en-US"/>
          </a:p>
        </p:txBody>
      </p:sp>
    </p:spTree>
    <p:extLst>
      <p:ext uri="{BB962C8B-B14F-4D97-AF65-F5344CB8AC3E}">
        <p14:creationId xmlns:p14="http://schemas.microsoft.com/office/powerpoint/2010/main" val="396781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32BB04-8AD9-9740-AFA1-6E6019F517B2}" type="slidenum">
              <a:rPr lang="en-US" smtClean="0"/>
              <a:t>18</a:t>
            </a:fld>
            <a:endParaRPr lang="en-US"/>
          </a:p>
        </p:txBody>
      </p:sp>
    </p:spTree>
    <p:extLst>
      <p:ext uri="{BB962C8B-B14F-4D97-AF65-F5344CB8AC3E}">
        <p14:creationId xmlns:p14="http://schemas.microsoft.com/office/powerpoint/2010/main" val="70681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280737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1308267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3563654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389221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115000"/>
              </a:lnSpc>
              <a:spcBef>
                <a:spcPts val="1200"/>
              </a:spcBef>
              <a:spcAft>
                <a:spcPts val="12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24</a:t>
            </a:fld>
            <a:endParaRPr lang="en-US"/>
          </a:p>
        </p:txBody>
      </p:sp>
    </p:spTree>
    <p:extLst>
      <p:ext uri="{BB962C8B-B14F-4D97-AF65-F5344CB8AC3E}">
        <p14:creationId xmlns:p14="http://schemas.microsoft.com/office/powerpoint/2010/main" val="88657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25</a:t>
            </a:fld>
            <a:endParaRPr lang="en-US"/>
          </a:p>
        </p:txBody>
      </p:sp>
    </p:spTree>
    <p:extLst>
      <p:ext uri="{BB962C8B-B14F-4D97-AF65-F5344CB8AC3E}">
        <p14:creationId xmlns:p14="http://schemas.microsoft.com/office/powerpoint/2010/main" val="4221694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26</a:t>
            </a:fld>
            <a:endParaRPr lang="en-US"/>
          </a:p>
        </p:txBody>
      </p:sp>
    </p:spTree>
    <p:extLst>
      <p:ext uri="{BB962C8B-B14F-4D97-AF65-F5344CB8AC3E}">
        <p14:creationId xmlns:p14="http://schemas.microsoft.com/office/powerpoint/2010/main" val="403739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1196879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27</a:t>
            </a:fld>
            <a:endParaRPr lang="en-US"/>
          </a:p>
        </p:txBody>
      </p:sp>
    </p:spTree>
    <p:extLst>
      <p:ext uri="{BB962C8B-B14F-4D97-AF65-F5344CB8AC3E}">
        <p14:creationId xmlns:p14="http://schemas.microsoft.com/office/powerpoint/2010/main" val="3110699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28</a:t>
            </a:fld>
            <a:endParaRPr lang="en-US"/>
          </a:p>
        </p:txBody>
      </p:sp>
    </p:spTree>
    <p:extLst>
      <p:ext uri="{BB962C8B-B14F-4D97-AF65-F5344CB8AC3E}">
        <p14:creationId xmlns:p14="http://schemas.microsoft.com/office/powerpoint/2010/main" val="3534907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29</a:t>
            </a:fld>
            <a:endParaRPr lang="en-US"/>
          </a:p>
        </p:txBody>
      </p:sp>
    </p:spTree>
    <p:extLst>
      <p:ext uri="{BB962C8B-B14F-4D97-AF65-F5344CB8AC3E}">
        <p14:creationId xmlns:p14="http://schemas.microsoft.com/office/powerpoint/2010/main" val="195031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527348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1001940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32</a:t>
            </a:fld>
            <a:endParaRPr lang="en-US"/>
          </a:p>
        </p:txBody>
      </p:sp>
    </p:spTree>
    <p:extLst>
      <p:ext uri="{BB962C8B-B14F-4D97-AF65-F5344CB8AC3E}">
        <p14:creationId xmlns:p14="http://schemas.microsoft.com/office/powerpoint/2010/main" val="328288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33</a:t>
            </a:fld>
            <a:endParaRPr lang="en-US"/>
          </a:p>
        </p:txBody>
      </p:sp>
    </p:spTree>
    <p:extLst>
      <p:ext uri="{BB962C8B-B14F-4D97-AF65-F5344CB8AC3E}">
        <p14:creationId xmlns:p14="http://schemas.microsoft.com/office/powerpoint/2010/main" val="4146599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34</a:t>
            </a:fld>
            <a:endParaRPr lang="en-US"/>
          </a:p>
        </p:txBody>
      </p:sp>
    </p:spTree>
    <p:extLst>
      <p:ext uri="{BB962C8B-B14F-4D97-AF65-F5344CB8AC3E}">
        <p14:creationId xmlns:p14="http://schemas.microsoft.com/office/powerpoint/2010/main" val="3039526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35</a:t>
            </a:fld>
            <a:endParaRPr lang="en-US"/>
          </a:p>
        </p:txBody>
      </p:sp>
    </p:spTree>
    <p:extLst>
      <p:ext uri="{BB962C8B-B14F-4D97-AF65-F5344CB8AC3E}">
        <p14:creationId xmlns:p14="http://schemas.microsoft.com/office/powerpoint/2010/main" val="1506956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136259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868768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37</a:t>
            </a:fld>
            <a:endParaRPr lang="en-US"/>
          </a:p>
        </p:txBody>
      </p:sp>
    </p:spTree>
    <p:extLst>
      <p:ext uri="{BB962C8B-B14F-4D97-AF65-F5344CB8AC3E}">
        <p14:creationId xmlns:p14="http://schemas.microsoft.com/office/powerpoint/2010/main" val="94206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38</a:t>
            </a:fld>
            <a:endParaRPr lang="en-US"/>
          </a:p>
        </p:txBody>
      </p:sp>
    </p:spTree>
    <p:extLst>
      <p:ext uri="{BB962C8B-B14F-4D97-AF65-F5344CB8AC3E}">
        <p14:creationId xmlns:p14="http://schemas.microsoft.com/office/powerpoint/2010/main" val="3284518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39</a:t>
            </a:fld>
            <a:endParaRPr lang="en-US"/>
          </a:p>
        </p:txBody>
      </p:sp>
    </p:spTree>
    <p:extLst>
      <p:ext uri="{BB962C8B-B14F-4D97-AF65-F5344CB8AC3E}">
        <p14:creationId xmlns:p14="http://schemas.microsoft.com/office/powerpoint/2010/main" val="4075718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40</a:t>
            </a:fld>
            <a:endParaRPr lang="en-US"/>
          </a:p>
        </p:txBody>
      </p:sp>
    </p:spTree>
    <p:extLst>
      <p:ext uri="{BB962C8B-B14F-4D97-AF65-F5344CB8AC3E}">
        <p14:creationId xmlns:p14="http://schemas.microsoft.com/office/powerpoint/2010/main" val="1628491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41</a:t>
            </a:fld>
            <a:endParaRPr lang="en-US"/>
          </a:p>
        </p:txBody>
      </p:sp>
    </p:spTree>
    <p:extLst>
      <p:ext uri="{BB962C8B-B14F-4D97-AF65-F5344CB8AC3E}">
        <p14:creationId xmlns:p14="http://schemas.microsoft.com/office/powerpoint/2010/main" val="186269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1545050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44</a:t>
            </a:fld>
            <a:endParaRPr lang="en-US"/>
          </a:p>
        </p:txBody>
      </p:sp>
    </p:spTree>
    <p:extLst>
      <p:ext uri="{BB962C8B-B14F-4D97-AF65-F5344CB8AC3E}">
        <p14:creationId xmlns:p14="http://schemas.microsoft.com/office/powerpoint/2010/main" val="2705724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45</a:t>
            </a:fld>
            <a:endParaRPr lang="en-US"/>
          </a:p>
        </p:txBody>
      </p:sp>
    </p:spTree>
    <p:extLst>
      <p:ext uri="{BB962C8B-B14F-4D97-AF65-F5344CB8AC3E}">
        <p14:creationId xmlns:p14="http://schemas.microsoft.com/office/powerpoint/2010/main" val="1417460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3490608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47</a:t>
            </a:fld>
            <a:endParaRPr lang="en-US"/>
          </a:p>
        </p:txBody>
      </p:sp>
    </p:spTree>
    <p:extLst>
      <p:ext uri="{BB962C8B-B14F-4D97-AF65-F5344CB8AC3E}">
        <p14:creationId xmlns:p14="http://schemas.microsoft.com/office/powerpoint/2010/main" val="286348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2808195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2138324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1226018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3938883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51</a:t>
            </a:fld>
            <a:endParaRPr lang="en-US"/>
          </a:p>
        </p:txBody>
      </p:sp>
    </p:spTree>
    <p:extLst>
      <p:ext uri="{BB962C8B-B14F-4D97-AF65-F5344CB8AC3E}">
        <p14:creationId xmlns:p14="http://schemas.microsoft.com/office/powerpoint/2010/main" val="2259356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52</a:t>
            </a:fld>
            <a:endParaRPr lang="en-US"/>
          </a:p>
        </p:txBody>
      </p:sp>
    </p:spTree>
    <p:extLst>
      <p:ext uri="{BB962C8B-B14F-4D97-AF65-F5344CB8AC3E}">
        <p14:creationId xmlns:p14="http://schemas.microsoft.com/office/powerpoint/2010/main" val="4215887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55</a:t>
            </a:fld>
            <a:endParaRPr lang="en-US"/>
          </a:p>
        </p:txBody>
      </p:sp>
    </p:spTree>
    <p:extLst>
      <p:ext uri="{BB962C8B-B14F-4D97-AF65-F5344CB8AC3E}">
        <p14:creationId xmlns:p14="http://schemas.microsoft.com/office/powerpoint/2010/main" val="119073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276503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247955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185726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349353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1173220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sv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sv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sv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emf"/><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Master" Target="../slideMasters/slideMaster6.xml"/><Relationship Id="rId4" Type="http://schemas.openxmlformats.org/officeDocument/2006/relationships/image" Target="../media/image3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39.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39.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39.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40.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40.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9.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0.xml"/><Relationship Id="rId4" Type="http://schemas.microsoft.com/office/2007/relationships/hdphoto" Target="../media/hdphoto1.wdp"/></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0.xml"/><Relationship Id="rId4" Type="http://schemas.microsoft.com/office/2007/relationships/hdphoto" Target="../media/hdphoto1.wdp"/></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1.emf"/></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1.xml"/><Relationship Id="rId4" Type="http://schemas.microsoft.com/office/2007/relationships/hdphoto" Target="../media/hdphoto1.wdp"/></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sic Slide - Less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652" y="2137367"/>
            <a:ext cx="4242847" cy="1325563"/>
          </a:xfrm>
          <a:prstGeom prst="rect">
            <a:avLst/>
          </a:prstGeom>
        </p:spPr>
        <p:txBody>
          <a:bodyPr/>
          <a:lstStyle>
            <a:lvl1pPr>
              <a:defRPr sz="4000" b="0" i="0" spc="500" baseline="0">
                <a:solidFill>
                  <a:schemeClr val="bg2">
                    <a:lumMod val="25000"/>
                  </a:schemeClr>
                </a:solidFill>
                <a:latin typeface="Arial" charset="0"/>
                <a:ea typeface="Arial" charset="0"/>
                <a:cs typeface="Arial" charset="0"/>
              </a:defRPr>
            </a:lvl1pPr>
          </a:lstStyle>
          <a:p>
            <a:r>
              <a:rPr lang="en-US" dirty="0"/>
              <a:t>TITLE</a:t>
            </a:r>
            <a:br>
              <a:rPr lang="en-US" dirty="0"/>
            </a:br>
            <a:r>
              <a:rPr lang="en-US" dirty="0"/>
              <a:t>HERE</a:t>
            </a:r>
          </a:p>
        </p:txBody>
      </p:sp>
      <p:sp>
        <p:nvSpPr>
          <p:cNvPr id="8" name="Text Placeholder 7"/>
          <p:cNvSpPr>
            <a:spLocks noGrp="1"/>
          </p:cNvSpPr>
          <p:nvPr>
            <p:ph type="body" sz="quarter" idx="13" hasCustomPrompt="1"/>
          </p:nvPr>
        </p:nvSpPr>
        <p:spPr>
          <a:xfrm>
            <a:off x="5053209" y="2137809"/>
            <a:ext cx="7119937" cy="2047694"/>
          </a:xfrm>
          <a:prstGeom prst="rect">
            <a:avLst/>
          </a:prstGeom>
        </p:spPr>
        <p:txBody>
          <a:bodyPr/>
          <a:lstStyle>
            <a:lvl1pPr marL="0" indent="0">
              <a:spcAft>
                <a:spcPts val="2400"/>
              </a:spcAft>
              <a:buNone/>
              <a:defRPr sz="2400" b="0" i="0" baseline="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1</a:t>
            </a:r>
          </a:p>
          <a:p>
            <a:pPr lvl="0"/>
            <a:r>
              <a:rPr lang="en-US" dirty="0"/>
              <a:t>Point 2</a:t>
            </a:r>
          </a:p>
          <a:p>
            <a:pPr lvl="0"/>
            <a:r>
              <a:rPr lang="en-US" dirty="0"/>
              <a:t>Point 3</a:t>
            </a:r>
          </a:p>
        </p:txBody>
      </p:sp>
    </p:spTree>
    <p:extLst>
      <p:ext uri="{BB962C8B-B14F-4D97-AF65-F5344CB8AC3E}">
        <p14:creationId xmlns:p14="http://schemas.microsoft.com/office/powerpoint/2010/main" val="166706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812814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4445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974196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9401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76899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462572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391137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426602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17758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5403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6442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32887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01325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838200" y="365126"/>
            <a:ext cx="1060704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sz="3400" dirty="0"/>
              <a:t>Your Presenters:</a:t>
            </a:r>
          </a:p>
        </p:txBody>
      </p:sp>
      <p:sp>
        <p:nvSpPr>
          <p:cNvPr id="3" name="Content Placeholder 2"/>
          <p:cNvSpPr>
            <a:spLocks noGrp="1"/>
          </p:cNvSpPr>
          <p:nvPr>
            <p:ph idx="1" hasCustomPrompt="1"/>
          </p:nvPr>
        </p:nvSpPr>
        <p:spPr>
          <a:xfrm>
            <a:off x="5587999" y="1769288"/>
            <a:ext cx="5311140"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436007" y="1769289"/>
            <a:ext cx="2097893"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5587999" y="4115206"/>
            <a:ext cx="5311140"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2436007" y="4115207"/>
            <a:ext cx="2097893"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785052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1060309" y="1197034"/>
            <a:ext cx="85344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2382979" y="571074"/>
            <a:ext cx="9062260"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1252153" y="2188127"/>
            <a:ext cx="9819503"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6603492" y="-2806828"/>
            <a:ext cx="45720" cy="942441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91081" y="449940"/>
            <a:ext cx="1791900"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3507739" y="1882520"/>
            <a:ext cx="7937500"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351763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42965"/>
            <a:ext cx="1048512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1228028" y="4064000"/>
            <a:ext cx="9692765"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6073140" y="-1379415"/>
            <a:ext cx="45720" cy="104851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62759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383792" y="4477392"/>
            <a:ext cx="9424416"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77005" y="1"/>
            <a:ext cx="4713851"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792480" y="2394251"/>
            <a:ext cx="764032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1043025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7100" y="1825625"/>
            <a:ext cx="499872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1100" y="1825625"/>
            <a:ext cx="499872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6054408" y="1658456"/>
            <a:ext cx="6096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6082281" y="-4446337"/>
            <a:ext cx="27432" cy="12192004"/>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692403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68224" y="5870448"/>
            <a:ext cx="2901696" cy="201168"/>
          </a:xfrm>
          <a:prstGeom prst="rect">
            <a:avLst/>
          </a:prstGeom>
        </p:spPr>
        <p:txBody>
          <a:bodyPr/>
          <a:lstStyle/>
          <a:p>
            <a:fld id="{94B7499E-3031-413E-B01E-B94970708CAA}" type="datetime4">
              <a:rPr lang="en-US" smtClean="0"/>
              <a:pPr/>
              <a:t>April 16, 2020</a:t>
            </a:fld>
            <a:endParaRPr lang="en-US" dirty="0"/>
          </a:p>
        </p:txBody>
      </p:sp>
      <p:sp>
        <p:nvSpPr>
          <p:cNvPr id="3" name="Footer Placeholder 2"/>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889941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709518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188129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7350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77680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083916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390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838200" y="365126"/>
            <a:ext cx="1060704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sz="3400" dirty="0"/>
              <a:t>Your Presenters:</a:t>
            </a:r>
          </a:p>
        </p:txBody>
      </p:sp>
      <p:sp>
        <p:nvSpPr>
          <p:cNvPr id="3" name="Content Placeholder 2"/>
          <p:cNvSpPr>
            <a:spLocks noGrp="1"/>
          </p:cNvSpPr>
          <p:nvPr>
            <p:ph idx="1" hasCustomPrompt="1"/>
          </p:nvPr>
        </p:nvSpPr>
        <p:spPr>
          <a:xfrm>
            <a:off x="5587999" y="1769288"/>
            <a:ext cx="5311140"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436007" y="1769289"/>
            <a:ext cx="2097893"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5587999" y="4115206"/>
            <a:ext cx="5311140"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2436007" y="4115207"/>
            <a:ext cx="2097893"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67749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1060309" y="1197034"/>
            <a:ext cx="85344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2382979" y="571074"/>
            <a:ext cx="9062260"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1252153" y="2188127"/>
            <a:ext cx="9819503"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6603492" y="-2806828"/>
            <a:ext cx="45720" cy="942441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91081" y="449940"/>
            <a:ext cx="1791900"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3507739" y="1882520"/>
            <a:ext cx="7937500"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3043167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42965"/>
            <a:ext cx="1048512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1228028" y="4064000"/>
            <a:ext cx="9692765"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6073140" y="-1379415"/>
            <a:ext cx="45720" cy="104851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310817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383792" y="4477392"/>
            <a:ext cx="9424416"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77005" y="1"/>
            <a:ext cx="4713851"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792480" y="2394251"/>
            <a:ext cx="764032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1241198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7100" y="1825625"/>
            <a:ext cx="499872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1100" y="1825625"/>
            <a:ext cx="499872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6054408" y="1658456"/>
            <a:ext cx="6096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6082281" y="-4446337"/>
            <a:ext cx="27432" cy="12192004"/>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0674371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68224" y="5870448"/>
            <a:ext cx="2901696" cy="201168"/>
          </a:xfrm>
          <a:prstGeom prst="rect">
            <a:avLst/>
          </a:prstGeom>
        </p:spPr>
        <p:txBody>
          <a:bodyPr/>
          <a:lstStyle/>
          <a:p>
            <a:fld id="{94B7499E-3031-413E-B01E-B94970708CAA}" type="datetime4">
              <a:rPr lang="en-US" smtClean="0"/>
              <a:pPr/>
              <a:t>April 16, 2020</a:t>
            </a:fld>
            <a:endParaRPr lang="en-US" dirty="0"/>
          </a:p>
        </p:txBody>
      </p:sp>
      <p:sp>
        <p:nvSpPr>
          <p:cNvPr id="3" name="Footer Placeholder 2"/>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178177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58344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855495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249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9824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21103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92101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288885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62987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305693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9999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2644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12210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9399492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7377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8660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277576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06177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38994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71802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34455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7862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5316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55090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652" y="864747"/>
            <a:ext cx="4242847" cy="1325563"/>
          </a:xfrm>
          <a:prstGeom prst="rect">
            <a:avLst/>
          </a:prstGeom>
        </p:spPr>
        <p:txBody>
          <a:bodyPr/>
          <a:lstStyle>
            <a:lvl1pPr>
              <a:defRPr sz="4000" b="0" i="0" spc="500" baseline="0">
                <a:solidFill>
                  <a:schemeClr val="bg2">
                    <a:lumMod val="25000"/>
                  </a:schemeClr>
                </a:solidFill>
                <a:latin typeface="Arial" charset="0"/>
                <a:ea typeface="Arial" charset="0"/>
                <a:cs typeface="Arial" charset="0"/>
              </a:defRPr>
            </a:lvl1pPr>
          </a:lstStyle>
          <a:p>
            <a:r>
              <a:rPr lang="en-US" dirty="0"/>
              <a:t>TITLE</a:t>
            </a:r>
            <a:br>
              <a:rPr lang="en-US" dirty="0"/>
            </a:br>
            <a:r>
              <a:rPr lang="en-US" dirty="0"/>
              <a:t>HERE</a:t>
            </a:r>
          </a:p>
        </p:txBody>
      </p:sp>
      <p:sp>
        <p:nvSpPr>
          <p:cNvPr id="8" name="Text Placeholder 7"/>
          <p:cNvSpPr>
            <a:spLocks noGrp="1"/>
          </p:cNvSpPr>
          <p:nvPr>
            <p:ph type="body" sz="quarter" idx="13" hasCustomPrompt="1"/>
          </p:nvPr>
        </p:nvSpPr>
        <p:spPr>
          <a:xfrm>
            <a:off x="5053209" y="865188"/>
            <a:ext cx="7119937" cy="5375275"/>
          </a:xfrm>
          <a:prstGeom prst="rect">
            <a:avLst/>
          </a:prstGeom>
        </p:spPr>
        <p:txBody>
          <a:bodyPr/>
          <a:lstStyle>
            <a:lvl1pPr marL="0" indent="0">
              <a:spcAft>
                <a:spcPts val="2400"/>
              </a:spcAft>
              <a:buNone/>
              <a:defRPr sz="2400" b="0" i="0" baseline="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1</a:t>
            </a:r>
          </a:p>
          <a:p>
            <a:pPr lvl="0"/>
            <a:r>
              <a:rPr lang="en-US" dirty="0"/>
              <a:t>Point 2</a:t>
            </a:r>
          </a:p>
          <a:p>
            <a:pPr lvl="0"/>
            <a:r>
              <a:rPr lang="en-US" dirty="0"/>
              <a:t>Point 3</a:t>
            </a:r>
          </a:p>
        </p:txBody>
      </p:sp>
    </p:spTree>
    <p:extLst>
      <p:ext uri="{BB962C8B-B14F-4D97-AF65-F5344CB8AC3E}">
        <p14:creationId xmlns:p14="http://schemas.microsoft.com/office/powerpoint/2010/main" val="38390712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490033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818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59629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7817641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354959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37932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44914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14614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35571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830336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199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1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microsoft.com/office/2007/relationships/hdphoto" Target="../media/hdphoto1.wdp"/><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2.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image" Target="../media/image1.emf"/><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theme" Target="../theme/theme11.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emf"/><Relationship Id="rId4" Type="http://schemas.openxmlformats.org/officeDocument/2006/relationships/slideLayout" Target="../slideLayouts/slideLayout18.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microsoft.com/office/2007/relationships/hdphoto" Target="../media/hdphoto1.wdp"/><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microsoft.com/office/2007/relationships/hdphoto" Target="../media/hdphoto1.wdp"/><Relationship Id="rId5" Type="http://schemas.openxmlformats.org/officeDocument/2006/relationships/slideLayout" Target="../slideLayouts/slideLayout35.xml"/><Relationship Id="rId10"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image" Target="../media/image1.emf"/><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6.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2.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8.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2.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e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microsoft.com/office/2007/relationships/hdphoto" Target="../media/hdphoto1.wdp"/><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7" cstate="hqprint">
            <a:alphaModFix amt="70000"/>
            <a:extLst>
              <a:ext uri="{BEBA8EAE-BF5A-486C-A8C5-ECC9F3942E4B}">
                <a14:imgProps xmlns:a14="http://schemas.microsoft.com/office/drawing/2010/main">
                  <a14:imgLayer r:embed="rId1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91" r:id="rId11"/>
    <p:sldLayoutId id="2147483795" r:id="rId12"/>
    <p:sldLayoutId id="2147483796" r:id="rId13"/>
    <p:sldLayoutId id="2147483798" r:id="rId14"/>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1152294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90" r:id="rId11"/>
    <p:sldLayoutId id="2147483792" r:id="rId12"/>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273614449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97" r:id="rId6"/>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19643788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0986287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26179526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6546901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94"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a01.safelinks.protection.outlook.com/?url=https://h1bskillstraining.workforcegps.org/resources/2018/01/09/20/16/H-1B_Training_Activities_and_Outcomes_Diagram&amp;data=02|01|Dudley.Timmy.T@dol.gov|6f8745dc073c40c8580e08d69033692f|75a6305472044e0c9126adab971d4aca|0|0|636854947822923170&amp;sdata=myogIjhXRr2JlBV3aDQ33FjiLFAa/ii5V7JlrY2kFdM%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1bskillstraining.workforcegps.org/resources/2018/10/04/14/44/WIOA-Primary-Indicators-of-Performance-E-Learning-Modules"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hyperlink" Target="https://h1bskillstraining.workforcegps.org/resources/2017/07/07/12/48/H-1B_Grants_Performance_Reporting_Handbook_-_WIPS_Reporting_Guidance"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6.xml"/><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7.xml"/><Relationship Id="rId1" Type="http://schemas.openxmlformats.org/officeDocument/2006/relationships/slideLayout" Target="../slideLayouts/slideLayout8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3" Type="http://schemas.openxmlformats.org/officeDocument/2006/relationships/hyperlink" Target="mailto:TechHire@DOL.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hyperlink" Target="https://h1bskillstraining.workforcegps.org/resources/2017/06/08/12/17/H-1B_Performance_Reporting_Resources"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hyperlink" Target="https://h1bskillstraining.workforcegps.org/resources/2017/06/06/14/32/Amended_ETA-9712_DOL_PIRL_for_H-1B_Grants" TargetMode="External"/><Relationship Id="rId4" Type="http://schemas.openxmlformats.org/officeDocument/2006/relationships/hyperlink" Target="https://h1bskillstraining.workforcegps.org/resources/2017/07/07/12/48/H-1B_Grants_Performance_Reporting_Handbook_-_WIPS_Reporting_Guidance"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workforcegps.org/resources/2020/03/18/23/35/Coronavirus-COVID-19-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dol.gov/coronavirus" TargetMode="External"/><Relationship Id="rId4" Type="http://schemas.openxmlformats.org/officeDocument/2006/relationships/hyperlink" Target="https://gcc01.safelinks.protection.outlook.com/?url=https%3A%2F%2Fwww.cdc.gov%2Fcoronavirus%2F2019-ncov%2Findex.html&amp;data=02%7C01%7CClosingSkillsGap%40dol.gov%7C4de0ac197e8c45dbc65d08d7cb6dbd95%7C75a6305472044e0c9126adab971d4aca%7C0%7C0%7C637201544500025348&amp;sdata=yF%2Fq6SxWnul47el%2FtMmO219DhV7f5%2B8CTflwTurNK68%3D&amp;reserved=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dirty="0"/>
          </a:p>
        </p:txBody>
      </p:sp>
      <p:sp>
        <p:nvSpPr>
          <p:cNvPr id="3" name="Title 2"/>
          <p:cNvSpPr>
            <a:spLocks noGrp="1"/>
          </p:cNvSpPr>
          <p:nvPr>
            <p:ph type="title"/>
          </p:nvPr>
        </p:nvSpPr>
        <p:spPr/>
        <p:txBody>
          <a:bodyPr/>
          <a:lstStyle/>
          <a:p>
            <a:r>
              <a:rPr lang="en-US" dirty="0"/>
              <a:t>Period of Performance Extension Requests</a:t>
            </a:r>
          </a:p>
        </p:txBody>
      </p:sp>
      <p:sp>
        <p:nvSpPr>
          <p:cNvPr id="4" name="Text Placeholder 3"/>
          <p:cNvSpPr>
            <a:spLocks noGrp="1"/>
          </p:cNvSpPr>
          <p:nvPr>
            <p:ph type="body" idx="14"/>
          </p:nvPr>
        </p:nvSpPr>
        <p:spPr/>
        <p:txBody>
          <a:bodyPr/>
          <a:lstStyle/>
          <a:p>
            <a:r>
              <a:rPr lang="en-US" dirty="0"/>
              <a:t>Are you planning for a period of performance extension for your H-1B TechHire Grant</a:t>
            </a:r>
          </a:p>
        </p:txBody>
      </p:sp>
      <p:sp>
        <p:nvSpPr>
          <p:cNvPr id="5" name="Text Placeholder 4"/>
          <p:cNvSpPr>
            <a:spLocks noGrp="1"/>
          </p:cNvSpPr>
          <p:nvPr>
            <p:ph type="body" sz="quarter" idx="13"/>
          </p:nvPr>
        </p:nvSpPr>
        <p:spPr/>
        <p:txBody>
          <a:bodyPr/>
          <a:lstStyle/>
          <a:p>
            <a:r>
              <a:rPr lang="en-US" dirty="0"/>
              <a:t>Please select the best answer that applies to your grant. </a:t>
            </a:r>
          </a:p>
        </p:txBody>
      </p:sp>
      <p:sp>
        <p:nvSpPr>
          <p:cNvPr id="6" name="Content Placeholder 5"/>
          <p:cNvSpPr>
            <a:spLocks noGrp="1"/>
          </p:cNvSpPr>
          <p:nvPr>
            <p:ph idx="1"/>
          </p:nvPr>
        </p:nvSpPr>
        <p:spPr>
          <a:xfrm>
            <a:off x="5786005" y="1137447"/>
            <a:ext cx="5925134" cy="4767594"/>
          </a:xfrm>
        </p:spPr>
        <p:txBody>
          <a:bodyPr>
            <a:normAutofit lnSpcReduction="10000"/>
          </a:bodyPr>
          <a:lstStyle/>
          <a:p>
            <a:r>
              <a:rPr lang="en-US" dirty="0"/>
              <a:t>No, our grant program will end after June 30, 2020.</a:t>
            </a:r>
          </a:p>
          <a:p>
            <a:r>
              <a:rPr lang="en-US" dirty="0"/>
              <a:t>Yes, we have already submitted and have been approved for a period of performance extension.</a:t>
            </a:r>
          </a:p>
          <a:p>
            <a:r>
              <a:rPr lang="en-US" dirty="0"/>
              <a:t>Yes, we are planning to submit a request for a period of performance extension.</a:t>
            </a:r>
          </a:p>
          <a:p>
            <a:r>
              <a:rPr lang="en-US" dirty="0"/>
              <a:t>Yes, we are planning to submit a request for a period of performance extension as a result of Covid-19’s impact to our operations. </a:t>
            </a:r>
          </a:p>
        </p:txBody>
      </p:sp>
    </p:spTree>
    <p:extLst>
      <p:ext uri="{BB962C8B-B14F-4D97-AF65-F5344CB8AC3E}">
        <p14:creationId xmlns:p14="http://schemas.microsoft.com/office/powerpoint/2010/main" val="154322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Performance Policy Overview</a:t>
            </a:r>
          </a:p>
        </p:txBody>
      </p:sp>
    </p:spTree>
    <p:extLst>
      <p:ext uri="{BB962C8B-B14F-4D97-AF65-F5344CB8AC3E}">
        <p14:creationId xmlns:p14="http://schemas.microsoft.com/office/powerpoint/2010/main" val="315891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a:p>
        </p:txBody>
      </p:sp>
      <p:sp>
        <p:nvSpPr>
          <p:cNvPr id="3" name="Title 2"/>
          <p:cNvSpPr>
            <a:spLocks noGrp="1"/>
          </p:cNvSpPr>
          <p:nvPr>
            <p:ph type="title"/>
          </p:nvPr>
        </p:nvSpPr>
        <p:spPr/>
        <p:txBody>
          <a:bodyPr>
            <a:normAutofit/>
          </a:bodyPr>
          <a:lstStyle/>
          <a:p>
            <a:r>
              <a:rPr lang="en-US" dirty="0"/>
              <a:t>Strategies for Performance Data at Close Out </a:t>
            </a:r>
          </a:p>
        </p:txBody>
      </p:sp>
      <p:sp>
        <p:nvSpPr>
          <p:cNvPr id="4" name="Content Placeholder 3"/>
          <p:cNvSpPr>
            <a:spLocks noGrp="1"/>
          </p:cNvSpPr>
          <p:nvPr>
            <p:ph idx="1"/>
          </p:nvPr>
        </p:nvSpPr>
        <p:spPr>
          <a:xfrm>
            <a:off x="805866" y="907709"/>
            <a:ext cx="11081334" cy="5373523"/>
          </a:xfrm>
        </p:spPr>
        <p:txBody>
          <a:bodyPr>
            <a:normAutofit fontScale="92500" lnSpcReduction="10000"/>
          </a:bodyPr>
          <a:lstStyle/>
          <a:p>
            <a:r>
              <a:rPr lang="en-US" dirty="0"/>
              <a:t>Review hard copy participant records to make sure they align with participant-level data reported in WIPS</a:t>
            </a:r>
          </a:p>
          <a:p>
            <a:r>
              <a:rPr lang="en-US" dirty="0"/>
              <a:t>Identify participants in your data file that are missing key outcomes in WIPS: program end date, credential outcomes and employment outcomes</a:t>
            </a:r>
          </a:p>
          <a:p>
            <a:r>
              <a:rPr lang="en-US" dirty="0"/>
              <a:t>Correct any missing information in your data file to report the most accurate outcomes in your QPR </a:t>
            </a:r>
          </a:p>
          <a:p>
            <a:r>
              <a:rPr lang="en-US" dirty="0"/>
              <a:t>Follow up with participants to collect real-time credential attainment and employment outcomes</a:t>
            </a:r>
          </a:p>
          <a:p>
            <a:r>
              <a:rPr lang="en-US" dirty="0"/>
              <a:t>Review your QPR to ensure that the outcomes reported in your QPR are in alignment with your numbers</a:t>
            </a:r>
          </a:p>
          <a:p>
            <a:r>
              <a:rPr lang="en-US" dirty="0"/>
              <a:t>Compare your final QPR to your original target goals to determine if the performance goals of your grant were successfully met. </a:t>
            </a:r>
          </a:p>
          <a:p>
            <a:pPr lvl="1"/>
            <a:r>
              <a:rPr lang="en-US" dirty="0"/>
              <a:t>Provide a summary in your QNR if further explanation is needed</a:t>
            </a:r>
          </a:p>
          <a:p>
            <a:pPr marL="0" indent="0">
              <a:buNone/>
            </a:pPr>
            <a:endParaRPr lang="en-US" dirty="0"/>
          </a:p>
        </p:txBody>
      </p:sp>
    </p:spTree>
    <p:extLst>
      <p:ext uri="{BB962C8B-B14F-4D97-AF65-F5344CB8AC3E}">
        <p14:creationId xmlns:p14="http://schemas.microsoft.com/office/powerpoint/2010/main" val="398529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lstStyle/>
          <a:p>
            <a:r>
              <a:rPr lang="en-US" dirty="0"/>
              <a:t>Upcoming Aggregation Rule Updates</a:t>
            </a:r>
          </a:p>
        </p:txBody>
      </p:sp>
      <p:sp>
        <p:nvSpPr>
          <p:cNvPr id="4" name="Content Placeholder 3"/>
          <p:cNvSpPr>
            <a:spLocks noGrp="1"/>
          </p:cNvSpPr>
          <p:nvPr>
            <p:ph idx="1"/>
          </p:nvPr>
        </p:nvSpPr>
        <p:spPr/>
        <p:txBody>
          <a:bodyPr>
            <a:normAutofit fontScale="77500" lnSpcReduction="20000"/>
          </a:bodyPr>
          <a:lstStyle/>
          <a:p>
            <a:r>
              <a:rPr lang="en-US" b="1" dirty="0"/>
              <a:t>A-1: Total </a:t>
            </a:r>
            <a:r>
              <a:rPr lang="en-US" b="1" dirty="0" err="1"/>
              <a:t>Exiters</a:t>
            </a:r>
            <a:endParaRPr lang="en-US" b="1" dirty="0"/>
          </a:p>
          <a:p>
            <a:pPr lvl="1"/>
            <a:r>
              <a:rPr lang="en-US" dirty="0"/>
              <a:t>Exiter Totals have been corrected on the “Current Quarter” &amp; “Rolling 4 Quarters” QPRs to differ from the “Grant to Date” QPR</a:t>
            </a:r>
          </a:p>
          <a:p>
            <a:r>
              <a:rPr lang="en-US" b="1" dirty="0"/>
              <a:t>B-2g: More Than One Race</a:t>
            </a:r>
          </a:p>
          <a:p>
            <a:pPr lvl="1"/>
            <a:r>
              <a:rPr lang="en-US" dirty="0"/>
              <a:t>Totals will decrease as “Participant did not self-identify” selections will no longer be included in the total</a:t>
            </a:r>
          </a:p>
          <a:p>
            <a:r>
              <a:rPr lang="en-US" b="1" dirty="0"/>
              <a:t>B-4a: Youth and Young Adults, Ages 17-29</a:t>
            </a:r>
          </a:p>
          <a:p>
            <a:pPr lvl="1"/>
            <a:r>
              <a:rPr lang="en-US" dirty="0"/>
              <a:t>Totals will increase as 29 year olds will now be included in the total</a:t>
            </a:r>
          </a:p>
          <a:p>
            <a:r>
              <a:rPr lang="en-US" b="1" dirty="0"/>
              <a:t>E-2: Received Assessment Services</a:t>
            </a:r>
          </a:p>
          <a:p>
            <a:pPr lvl="1"/>
            <a:r>
              <a:rPr lang="en-US" dirty="0"/>
              <a:t>Please include PIRL 902 “Date of First Case Management and Employment Service”, alongside PIRL 2103, “Most Recent Date Received Assessment Services” for a participant to be included in this total</a:t>
            </a:r>
          </a:p>
          <a:p>
            <a:r>
              <a:rPr lang="en-US" b="1" dirty="0"/>
              <a:t>F-1a: Number Completed On-the-Job Training Activities</a:t>
            </a:r>
          </a:p>
          <a:p>
            <a:pPr lvl="1"/>
            <a:r>
              <a:rPr lang="en-US" dirty="0"/>
              <a:t>Please ensure that one of PIRL 2109 through PIRL 2117 “Type of Training Service for Training Activities”  is recorded as “#1, On-The-Job Training” to ensure all completers with on the job training are included in this total</a:t>
            </a:r>
          </a:p>
          <a:p>
            <a:pPr lvl="1"/>
            <a:endParaRPr lang="en-US" dirty="0"/>
          </a:p>
          <a:p>
            <a:pPr lvl="1"/>
            <a:endParaRPr lang="en-US" dirty="0"/>
          </a:p>
        </p:txBody>
      </p:sp>
    </p:spTree>
    <p:extLst>
      <p:ext uri="{BB962C8B-B14F-4D97-AF65-F5344CB8AC3E}">
        <p14:creationId xmlns:p14="http://schemas.microsoft.com/office/powerpoint/2010/main" val="90581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301" y="156118"/>
            <a:ext cx="9157629" cy="769434"/>
          </a:xfrm>
        </p:spPr>
        <p:txBody>
          <a:bodyPr>
            <a:normAutofit/>
          </a:bodyPr>
          <a:lstStyle/>
          <a:p>
            <a:r>
              <a:rPr lang="en-US" sz="2700" dirty="0"/>
              <a:t>Performance Data Element Review</a:t>
            </a:r>
            <a:endParaRPr lang="en-US" dirty="0"/>
          </a:p>
        </p:txBody>
      </p:sp>
      <p:sp>
        <p:nvSpPr>
          <p:cNvPr id="3" name="Content Placeholder 2"/>
          <p:cNvSpPr>
            <a:spLocks noGrp="1"/>
          </p:cNvSpPr>
          <p:nvPr>
            <p:ph idx="1"/>
          </p:nvPr>
        </p:nvSpPr>
        <p:spPr>
          <a:xfrm>
            <a:off x="950301" y="925552"/>
            <a:ext cx="8640207" cy="5620213"/>
          </a:xfrm>
        </p:spPr>
        <p:txBody>
          <a:bodyPr>
            <a:noAutofit/>
          </a:bodyPr>
          <a:lstStyle/>
          <a:p>
            <a:r>
              <a:rPr lang="en-US" sz="2000" b="1" dirty="0"/>
              <a:t>Always update your data file to the most accurate data available, Each reporting quarter is cumulative report starting from the beginning of the H-1B TechHire program July 1, 2017.</a:t>
            </a:r>
          </a:p>
          <a:p>
            <a:r>
              <a:rPr lang="en-US" sz="2000" b="1" dirty="0">
                <a:solidFill>
                  <a:srgbClr val="000000"/>
                </a:solidFill>
                <a:latin typeface="Calibri" panose="020F0502020204030204" pitchFamily="34" charset="0"/>
              </a:rPr>
              <a:t>PIRL Section I – Individual Information (Data Elements 100 –803) </a:t>
            </a:r>
            <a:endParaRPr lang="en-US" sz="2000" dirty="0">
              <a:solidFill>
                <a:srgbClr val="000000"/>
              </a:solidFill>
              <a:latin typeface="Calibri" panose="020F0502020204030204" pitchFamily="34" charset="0"/>
            </a:endParaRPr>
          </a:p>
          <a:p>
            <a:pPr>
              <a:buFont typeface="Arial" panose="020B0604020202020204" pitchFamily="34" charset="0"/>
              <a:buChar char="•"/>
            </a:pPr>
            <a:r>
              <a:rPr lang="en-US" sz="2000" dirty="0">
                <a:solidFill>
                  <a:srgbClr val="000000"/>
                </a:solidFill>
                <a:latin typeface="Calibri" panose="020F0502020204030204" pitchFamily="34" charset="0"/>
              </a:rPr>
              <a:t>Data Elements 100 - 803 track participant demographics, including employment status at program participation, which can be used during your participant screening, intake, and/or on-boarding process. </a:t>
            </a:r>
          </a:p>
          <a:p>
            <a:r>
              <a:rPr lang="fr-FR" sz="2000" b="1" dirty="0">
                <a:solidFill>
                  <a:srgbClr val="000000"/>
                </a:solidFill>
                <a:latin typeface="Calibri" panose="020F0502020204030204" pitchFamily="34" charset="0"/>
              </a:rPr>
              <a:t>PIRL Section II – Program Participation Information (Data </a:t>
            </a:r>
            <a:r>
              <a:rPr lang="fr-FR" sz="2000" b="1" dirty="0" err="1">
                <a:solidFill>
                  <a:srgbClr val="000000"/>
                </a:solidFill>
                <a:latin typeface="Calibri" panose="020F0502020204030204" pitchFamily="34" charset="0"/>
              </a:rPr>
              <a:t>Elements</a:t>
            </a:r>
            <a:r>
              <a:rPr lang="fr-FR" sz="2000" b="1" dirty="0">
                <a:solidFill>
                  <a:srgbClr val="000000"/>
                </a:solidFill>
                <a:latin typeface="Calibri" panose="020F0502020204030204" pitchFamily="34" charset="0"/>
              </a:rPr>
              <a:t> 900 – 938) </a:t>
            </a:r>
            <a:endParaRPr lang="fr-FR" sz="2000" dirty="0">
              <a:solidFill>
                <a:srgbClr val="000000"/>
              </a:solidFill>
              <a:latin typeface="Calibri" panose="020F0502020204030204" pitchFamily="34" charset="0"/>
            </a:endParaRPr>
          </a:p>
          <a:p>
            <a:pPr>
              <a:buFont typeface="Arial" panose="020B0604020202020204" pitchFamily="34" charset="0"/>
              <a:buChar char="•"/>
            </a:pPr>
            <a:r>
              <a:rPr lang="en-US" sz="2000" dirty="0">
                <a:solidFill>
                  <a:srgbClr val="000000"/>
                </a:solidFill>
                <a:latin typeface="Calibri" panose="020F0502020204030204" pitchFamily="34" charset="0"/>
              </a:rPr>
              <a:t>These data elements capture program participation data, which includes the date of program entry, dates of first receiving services, and program exit. The employment status of individuals at program participation (examples include unemployed, underemployed, or incumbent workers) are also recognized and accounted for in this section. </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14</a:t>
            </a:fld>
            <a:endParaRPr lang="en-US"/>
          </a:p>
        </p:txBody>
      </p:sp>
    </p:spTree>
    <p:extLst>
      <p:ext uri="{BB962C8B-B14F-4D97-AF65-F5344CB8AC3E}">
        <p14:creationId xmlns:p14="http://schemas.microsoft.com/office/powerpoint/2010/main" val="275342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301" y="156118"/>
            <a:ext cx="9157629" cy="769434"/>
          </a:xfrm>
        </p:spPr>
        <p:txBody>
          <a:bodyPr>
            <a:normAutofit/>
          </a:bodyPr>
          <a:lstStyle/>
          <a:p>
            <a:r>
              <a:rPr lang="en-US" sz="2700" dirty="0">
                <a:solidFill>
                  <a:srgbClr val="2C5261"/>
                </a:solidFill>
              </a:rPr>
              <a:t>Performance Data Element Review</a:t>
            </a:r>
            <a:endParaRPr lang="en-US" dirty="0"/>
          </a:p>
        </p:txBody>
      </p:sp>
      <p:sp>
        <p:nvSpPr>
          <p:cNvPr id="3" name="Content Placeholder 2"/>
          <p:cNvSpPr>
            <a:spLocks noGrp="1"/>
          </p:cNvSpPr>
          <p:nvPr>
            <p:ph idx="1"/>
          </p:nvPr>
        </p:nvSpPr>
        <p:spPr>
          <a:xfrm>
            <a:off x="950301" y="925552"/>
            <a:ext cx="8640207" cy="5620213"/>
          </a:xfrm>
        </p:spPr>
        <p:txBody>
          <a:bodyPr>
            <a:noAutofit/>
          </a:bodyPr>
          <a:lstStyle/>
          <a:p>
            <a:r>
              <a:rPr lang="en-US" sz="2000" b="1" dirty="0">
                <a:solidFill>
                  <a:srgbClr val="000000"/>
                </a:solidFill>
                <a:latin typeface="Calibri" panose="020F0502020204030204" pitchFamily="34" charset="0"/>
              </a:rPr>
              <a:t>PIRL Section III – Services and Activities (Data Elements 1203 – 1409) </a:t>
            </a:r>
            <a:endParaRPr lang="en-US" sz="2000" dirty="0">
              <a:solidFill>
                <a:srgbClr val="000000"/>
              </a:solidFill>
              <a:latin typeface="Calibri" panose="020F0502020204030204" pitchFamily="34" charset="0"/>
            </a:endParaRPr>
          </a:p>
          <a:p>
            <a:pPr>
              <a:buFont typeface="Arial" panose="020B0604020202020204" pitchFamily="34" charset="0"/>
              <a:buChar char="•"/>
            </a:pPr>
            <a:r>
              <a:rPr lang="en-US" sz="2000" dirty="0">
                <a:solidFill>
                  <a:srgbClr val="000000"/>
                </a:solidFill>
                <a:latin typeface="Calibri" panose="020F0502020204030204" pitchFamily="34" charset="0"/>
              </a:rPr>
              <a:t>These data elements focus on the date and type of training services participants received during the H-1B program. Grantees can record up to three training activities that have specific training start and end dates. Work experience opportunities and supportive services are also recorded in this section. </a:t>
            </a:r>
          </a:p>
          <a:p>
            <a:r>
              <a:rPr lang="en-US" sz="2000" b="1" dirty="0">
                <a:solidFill>
                  <a:srgbClr val="000000"/>
                </a:solidFill>
                <a:latin typeface="Calibri" panose="020F0502020204030204" pitchFamily="34" charset="0"/>
              </a:rPr>
              <a:t>PIRL Section IV – Program Outcomes Information (Data Elements 1800 – 1813) </a:t>
            </a:r>
            <a:endParaRPr lang="en-US" sz="2000" dirty="0">
              <a:solidFill>
                <a:srgbClr val="000000"/>
              </a:solidFill>
              <a:latin typeface="Calibri" panose="020F0502020204030204" pitchFamily="34" charset="0"/>
            </a:endParaRPr>
          </a:p>
          <a:p>
            <a:pPr>
              <a:buFont typeface="Arial" panose="020B0604020202020204" pitchFamily="34" charset="0"/>
              <a:buChar char="•"/>
            </a:pPr>
            <a:r>
              <a:rPr lang="en-US" sz="2000" dirty="0">
                <a:solidFill>
                  <a:srgbClr val="000000"/>
                </a:solidFill>
                <a:latin typeface="Calibri" panose="020F0502020204030204" pitchFamily="34" charset="0"/>
              </a:rPr>
              <a:t>These data elements focus on the type of and date of recognized credentials received. (Up to 3 recognized credentials may be recorded per participant) </a:t>
            </a:r>
          </a:p>
          <a:p>
            <a:r>
              <a:rPr lang="en-US" sz="2000" b="1" dirty="0">
                <a:solidFill>
                  <a:srgbClr val="000000"/>
                </a:solidFill>
                <a:latin typeface="Calibri" panose="020F0502020204030204" pitchFamily="34" charset="0"/>
              </a:rPr>
              <a:t>PIRL Section V – H-1B (Data Elements 2101 – 2700) </a:t>
            </a:r>
            <a:endParaRPr lang="en-US" sz="2000" dirty="0">
              <a:solidFill>
                <a:srgbClr val="000000"/>
              </a:solidFill>
              <a:latin typeface="Calibri" panose="020F0502020204030204" pitchFamily="34" charset="0"/>
            </a:endParaRPr>
          </a:p>
          <a:p>
            <a:pPr>
              <a:buFont typeface="Arial" panose="020B0604020202020204" pitchFamily="34" charset="0"/>
              <a:buChar char="•"/>
            </a:pPr>
            <a:r>
              <a:rPr lang="en-US" sz="2000" dirty="0">
                <a:solidFill>
                  <a:srgbClr val="000000"/>
                </a:solidFill>
                <a:latin typeface="Calibri" panose="020F0502020204030204" pitchFamily="34" charset="0"/>
              </a:rPr>
              <a:t>These data elements are specific to H-1B grants making them very important . They are not shared with WIOA or other discretionary grant programs. </a:t>
            </a:r>
            <a:endParaRPr lang="en-US" sz="2000" b="1"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15</a:t>
            </a:fld>
            <a:endParaRPr lang="en-US"/>
          </a:p>
        </p:txBody>
      </p:sp>
    </p:spTree>
    <p:extLst>
      <p:ext uri="{BB962C8B-B14F-4D97-AF65-F5344CB8AC3E}">
        <p14:creationId xmlns:p14="http://schemas.microsoft.com/office/powerpoint/2010/main" val="54011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301" y="156118"/>
            <a:ext cx="9157629" cy="769434"/>
          </a:xfrm>
        </p:spPr>
        <p:txBody>
          <a:bodyPr>
            <a:normAutofit/>
          </a:bodyPr>
          <a:lstStyle/>
          <a:p>
            <a:r>
              <a:rPr lang="en-US" sz="2700" dirty="0"/>
              <a:t>Completion, Credentials &amp; Employment</a:t>
            </a:r>
            <a:endParaRPr lang="en-US" dirty="0"/>
          </a:p>
        </p:txBody>
      </p:sp>
      <p:sp>
        <p:nvSpPr>
          <p:cNvPr id="3" name="Content Placeholder 2"/>
          <p:cNvSpPr>
            <a:spLocks noGrp="1"/>
          </p:cNvSpPr>
          <p:nvPr>
            <p:ph idx="1"/>
          </p:nvPr>
        </p:nvSpPr>
        <p:spPr>
          <a:xfrm>
            <a:off x="950301" y="925552"/>
            <a:ext cx="8640207" cy="5620213"/>
          </a:xfrm>
        </p:spPr>
        <p:txBody>
          <a:bodyPr>
            <a:noAutofit/>
          </a:bodyPr>
          <a:lstStyle/>
          <a:p>
            <a:pPr>
              <a:lnSpc>
                <a:spcPct val="120000"/>
              </a:lnSpc>
              <a:spcBef>
                <a:spcPts val="600"/>
              </a:spcBef>
              <a:spcAft>
                <a:spcPts val="600"/>
              </a:spcAft>
            </a:pPr>
            <a:r>
              <a:rPr lang="en-US" sz="2000" b="1" dirty="0"/>
              <a:t>PIRL 1813:</a:t>
            </a:r>
            <a:r>
              <a:rPr lang="en-US" sz="2000" dirty="0"/>
              <a:t> Date Completed, During Program Participation, an Education or Training Program Leading to a Recognized Postsecondary Credential or Employment (WIOA) </a:t>
            </a:r>
          </a:p>
          <a:p>
            <a:pPr lvl="1">
              <a:lnSpc>
                <a:spcPct val="120000"/>
              </a:lnSpc>
              <a:spcBef>
                <a:spcPts val="600"/>
              </a:spcBef>
              <a:spcAft>
                <a:spcPts val="600"/>
              </a:spcAft>
            </a:pPr>
            <a:r>
              <a:rPr lang="en-US" sz="1600" dirty="0"/>
              <a:t>Report the date an H-1B participant completes the </a:t>
            </a:r>
            <a:r>
              <a:rPr lang="en-US" sz="1600" u="sng" dirty="0"/>
              <a:t>final</a:t>
            </a:r>
            <a:r>
              <a:rPr lang="en-US" sz="1600" dirty="0"/>
              <a:t> training intended for the participant during the grant.  The data  element does </a:t>
            </a:r>
            <a:r>
              <a:rPr lang="en-US" sz="1600" u="sng" dirty="0"/>
              <a:t>not</a:t>
            </a:r>
            <a:r>
              <a:rPr lang="en-US" sz="1600" dirty="0"/>
              <a:t> reflect either that a participant has successfully received a recognized postsecondary credential, or employment.  </a:t>
            </a:r>
          </a:p>
          <a:p>
            <a:pPr>
              <a:lnSpc>
                <a:spcPct val="120000"/>
              </a:lnSpc>
              <a:spcBef>
                <a:spcPts val="600"/>
              </a:spcBef>
              <a:spcAft>
                <a:spcPts val="600"/>
              </a:spcAft>
            </a:pPr>
            <a:r>
              <a:rPr lang="en-US" sz="2000" b="1" dirty="0"/>
              <a:t>Credential attainment</a:t>
            </a:r>
            <a:r>
              <a:rPr lang="en-US" sz="2000" dirty="0"/>
              <a:t> is captured by </a:t>
            </a:r>
            <a:r>
              <a:rPr lang="en-US" sz="2000" b="1" dirty="0"/>
              <a:t>PIRL 1800, 1802 and 1804</a:t>
            </a:r>
            <a:r>
              <a:rPr lang="en-US" sz="2000" dirty="0"/>
              <a:t> “Type of Recognized Credential (WIOA),” and </a:t>
            </a:r>
            <a:r>
              <a:rPr lang="en-US" sz="2000" b="1" dirty="0"/>
              <a:t>PIRL 1801, 1803, 1805 </a:t>
            </a:r>
            <a:r>
              <a:rPr lang="en-US" sz="2000" dirty="0"/>
              <a:t>“Date Attained Recognized Credential (WIOA)”</a:t>
            </a:r>
          </a:p>
          <a:p>
            <a:pPr>
              <a:lnSpc>
                <a:spcPct val="120000"/>
              </a:lnSpc>
              <a:spcBef>
                <a:spcPts val="600"/>
              </a:spcBef>
              <a:spcAft>
                <a:spcPts val="600"/>
              </a:spcAft>
            </a:pPr>
            <a:r>
              <a:rPr lang="en-US" sz="2000" b="1" dirty="0"/>
              <a:t>Employment</a:t>
            </a:r>
            <a:r>
              <a:rPr lang="en-US" sz="2000" dirty="0"/>
              <a:t>  is captured in PIRL 2118 “Date Entered Employment (Discretionary Grants)” and PIRL 2126 “Entered Training-Related Employment”</a:t>
            </a:r>
          </a:p>
          <a:p>
            <a:pPr>
              <a:lnSpc>
                <a:spcPct val="120000"/>
              </a:lnSpc>
              <a:spcBef>
                <a:spcPts val="600"/>
              </a:spcBef>
              <a:spcAft>
                <a:spcPts val="600"/>
              </a:spcAft>
            </a:pPr>
            <a:r>
              <a:rPr lang="en-US" sz="2000" dirty="0"/>
              <a:t>Refer to the </a:t>
            </a:r>
            <a:r>
              <a:rPr lang="en-US" sz="2000" u="sng" dirty="0">
                <a:hlinkClick r:id="rId3"/>
              </a:rPr>
              <a:t>H-1B Training Activities and Outcomes Diagram</a:t>
            </a:r>
            <a:r>
              <a:rPr lang="en-US" sz="2000" dirty="0"/>
              <a:t> for a flow chart illustrating an H-1B participants relevant training data elements</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16</a:t>
            </a:fld>
            <a:endParaRPr lang="en-US"/>
          </a:p>
        </p:txBody>
      </p:sp>
    </p:spTree>
    <p:extLst>
      <p:ext uri="{BB962C8B-B14F-4D97-AF65-F5344CB8AC3E}">
        <p14:creationId xmlns:p14="http://schemas.microsoft.com/office/powerpoint/2010/main" val="203640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634A-1B97-EF47-8AF3-73EAEE08A676}"/>
              </a:ext>
            </a:extLst>
          </p:cNvPr>
          <p:cNvSpPr>
            <a:spLocks noGrp="1"/>
          </p:cNvSpPr>
          <p:nvPr>
            <p:ph type="title"/>
          </p:nvPr>
        </p:nvSpPr>
        <p:spPr>
          <a:xfrm>
            <a:off x="699469" y="1160047"/>
            <a:ext cx="4101132" cy="1325563"/>
          </a:xfrm>
        </p:spPr>
        <p:txBody>
          <a:bodyPr>
            <a:normAutofit fontScale="90000"/>
          </a:bodyPr>
          <a:lstStyle/>
          <a:p>
            <a:r>
              <a:rPr lang="en-US" dirty="0"/>
              <a:t>WIOA Primary Indicators of Performance</a:t>
            </a:r>
          </a:p>
        </p:txBody>
      </p:sp>
      <p:sp>
        <p:nvSpPr>
          <p:cNvPr id="5" name="Content Placeholder 2">
            <a:extLst>
              <a:ext uri="{FF2B5EF4-FFF2-40B4-BE49-F238E27FC236}">
                <a16:creationId xmlns:a16="http://schemas.microsoft.com/office/drawing/2014/main" id="{3E9083C7-0B33-0149-B3CC-536F1FB8F971}"/>
              </a:ext>
            </a:extLst>
          </p:cNvPr>
          <p:cNvSpPr txBox="1">
            <a:spLocks/>
          </p:cNvSpPr>
          <p:nvPr/>
        </p:nvSpPr>
        <p:spPr>
          <a:xfrm>
            <a:off x="5325763" y="1093089"/>
            <a:ext cx="6866237" cy="4760277"/>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itchFamily="2" charset="2"/>
              <a:buChar char="§"/>
            </a:pPr>
            <a:r>
              <a:rPr lang="en-US" sz="2400" dirty="0">
                <a:latin typeface="Arial" panose="020B0604020202020204" pitchFamily="34" charset="0"/>
                <a:cs typeface="Arial" panose="020B0604020202020204" pitchFamily="34" charset="0"/>
              </a:rPr>
              <a:t>Employment Rate –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Quarter after Exit</a:t>
            </a:r>
          </a:p>
          <a:p>
            <a:pPr>
              <a:buFont typeface="Wingdings" pitchFamily="2" charset="2"/>
              <a:buChar char="§"/>
            </a:pPr>
            <a:r>
              <a:rPr lang="en-US" sz="2400" dirty="0">
                <a:latin typeface="Arial" panose="020B0604020202020204" pitchFamily="34" charset="0"/>
                <a:cs typeface="Arial" panose="020B0604020202020204" pitchFamily="34" charset="0"/>
              </a:rPr>
              <a:t>Employment Rate – 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Quarter after Exit</a:t>
            </a:r>
          </a:p>
          <a:p>
            <a:pPr>
              <a:buFont typeface="Wingdings" pitchFamily="2" charset="2"/>
              <a:buChar char="§"/>
            </a:pPr>
            <a:r>
              <a:rPr lang="en-US" sz="2400" dirty="0">
                <a:latin typeface="Arial" panose="020B0604020202020204" pitchFamily="34" charset="0"/>
                <a:cs typeface="Arial" panose="020B0604020202020204" pitchFamily="34" charset="0"/>
              </a:rPr>
              <a:t>Median Earnings –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Quarter after Exit</a:t>
            </a:r>
          </a:p>
          <a:p>
            <a:pPr>
              <a:buFont typeface="Wingdings" pitchFamily="2" charset="2"/>
              <a:buChar char="§"/>
            </a:pPr>
            <a:r>
              <a:rPr lang="en-US" sz="2400" dirty="0">
                <a:latin typeface="Arial" panose="020B0604020202020204" pitchFamily="34" charset="0"/>
                <a:cs typeface="Arial" panose="020B0604020202020204" pitchFamily="34" charset="0"/>
              </a:rPr>
              <a:t>Credential Attainment</a:t>
            </a:r>
          </a:p>
          <a:p>
            <a:pPr>
              <a:buFont typeface="Wingdings" pitchFamily="2" charset="2"/>
              <a:buChar char="§"/>
            </a:pPr>
            <a:r>
              <a:rPr lang="en-US" sz="2400" dirty="0">
                <a:latin typeface="Arial" panose="020B0604020202020204" pitchFamily="34" charset="0"/>
                <a:cs typeface="Arial" panose="020B0604020202020204" pitchFamily="34" charset="0"/>
              </a:rPr>
              <a:t>Measurable Skill Gains</a:t>
            </a:r>
          </a:p>
          <a:p>
            <a:pPr>
              <a:buFont typeface="Wingdings" pitchFamily="2" charset="2"/>
              <a:buChar char="§"/>
            </a:pPr>
            <a:r>
              <a:rPr lang="en-US" sz="2400" dirty="0">
                <a:latin typeface="Arial" panose="020B0604020202020204" pitchFamily="34" charset="0"/>
                <a:cs typeface="Arial" panose="020B0604020202020204" pitchFamily="34" charset="0"/>
              </a:rPr>
              <a:t>Effectiveness in Serving Employers</a:t>
            </a:r>
          </a:p>
        </p:txBody>
      </p:sp>
      <p:sp>
        <p:nvSpPr>
          <p:cNvPr id="3" name="Rectangle 2"/>
          <p:cNvSpPr/>
          <p:nvPr/>
        </p:nvSpPr>
        <p:spPr>
          <a:xfrm>
            <a:off x="820174" y="3954332"/>
            <a:ext cx="6096000" cy="2308324"/>
          </a:xfrm>
          <a:prstGeom prst="rect">
            <a:avLst/>
          </a:prstGeom>
          <a:solidFill>
            <a:schemeClr val="accent4">
              <a:lumMod val="20000"/>
              <a:lumOff val="80000"/>
            </a:schemeClr>
          </a:solidFill>
          <a:ln>
            <a:solidFill>
              <a:srgbClr val="FF0000"/>
            </a:solidFill>
          </a:ln>
        </p:spPr>
        <p:txBody>
          <a:bodyPr>
            <a:spAutoFit/>
          </a:bodyPr>
          <a:lstStyle/>
          <a:p>
            <a:pPr marL="285750" indent="-285750">
              <a:buFont typeface="Wingdings" panose="05000000000000000000" pitchFamily="2" charset="2"/>
              <a:buChar char="ü"/>
            </a:pPr>
            <a:r>
              <a:rPr lang="en-US" dirty="0"/>
              <a:t>It is important to note that grantees were not required to provide outcome targets for these indicators of performance in their grant Statement of Work (SOW).  </a:t>
            </a:r>
          </a:p>
          <a:p>
            <a:pPr marL="285750" indent="-285750">
              <a:buFont typeface="Wingdings" panose="05000000000000000000" pitchFamily="2" charset="2"/>
              <a:buChar char="ü"/>
            </a:pPr>
            <a:r>
              <a:rPr lang="en-US" dirty="0"/>
              <a:t>Some of these indicators may not currently calculate on your QPR. For more information please visit our </a:t>
            </a:r>
            <a:r>
              <a:rPr lang="en-US" b="1" dirty="0">
                <a:hlinkClick r:id="rId3"/>
              </a:rPr>
              <a:t>WIOA Primary Indicators of Performance E-Learning Modules</a:t>
            </a:r>
            <a:endParaRPr lang="en-US" b="1" dirty="0"/>
          </a:p>
          <a:p>
            <a:pPr marL="285750" indent="-285750">
              <a:buFont typeface="Wingdings" panose="05000000000000000000" pitchFamily="2" charset="2"/>
              <a:buChar char="ü"/>
            </a:pPr>
            <a:r>
              <a:rPr lang="en-US" dirty="0"/>
              <a:t>Ensure all Social Security Numbers are recorded correctly so that employment outcomes can be collected properly</a:t>
            </a:r>
          </a:p>
        </p:txBody>
      </p:sp>
    </p:spTree>
    <p:extLst>
      <p:ext uri="{BB962C8B-B14F-4D97-AF65-F5344CB8AC3E}">
        <p14:creationId xmlns:p14="http://schemas.microsoft.com/office/powerpoint/2010/main" val="3120437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634A-1B97-EF47-8AF3-73EAEE08A676}"/>
              </a:ext>
            </a:extLst>
          </p:cNvPr>
          <p:cNvSpPr>
            <a:spLocks noGrp="1"/>
          </p:cNvSpPr>
          <p:nvPr>
            <p:ph type="title"/>
          </p:nvPr>
        </p:nvSpPr>
        <p:spPr>
          <a:xfrm>
            <a:off x="539644" y="933035"/>
            <a:ext cx="3893418" cy="2469292"/>
          </a:xfrm>
        </p:spPr>
        <p:txBody>
          <a:bodyPr/>
          <a:lstStyle/>
          <a:p>
            <a:r>
              <a:rPr lang="en-US" dirty="0"/>
              <a:t>H-1B “Real-Time” Performance Measures</a:t>
            </a:r>
          </a:p>
        </p:txBody>
      </p:sp>
      <p:sp>
        <p:nvSpPr>
          <p:cNvPr id="5" name="Content Placeholder 2">
            <a:extLst>
              <a:ext uri="{FF2B5EF4-FFF2-40B4-BE49-F238E27FC236}">
                <a16:creationId xmlns:a16="http://schemas.microsoft.com/office/drawing/2014/main" id="{3E9083C7-0B33-0149-B3CC-536F1FB8F971}"/>
              </a:ext>
            </a:extLst>
          </p:cNvPr>
          <p:cNvSpPr txBox="1">
            <a:spLocks/>
          </p:cNvSpPr>
          <p:nvPr/>
        </p:nvSpPr>
        <p:spPr>
          <a:xfrm>
            <a:off x="5325762" y="926757"/>
            <a:ext cx="6866237" cy="51679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itchFamily="2" charset="2"/>
              <a:buChar char="§"/>
            </a:pPr>
            <a:r>
              <a:rPr lang="en-US" sz="2400" dirty="0"/>
              <a:t>Total participants served</a:t>
            </a:r>
          </a:p>
          <a:p>
            <a:pPr>
              <a:buFont typeface="Wingdings" pitchFamily="2" charset="2"/>
              <a:buChar char="§"/>
            </a:pPr>
            <a:r>
              <a:rPr lang="en-US" sz="2400" dirty="0"/>
              <a:t>Total participants enrolled in education/training activities </a:t>
            </a:r>
          </a:p>
          <a:p>
            <a:pPr>
              <a:buFont typeface="Wingdings" pitchFamily="2" charset="2"/>
              <a:buChar char="§"/>
            </a:pPr>
            <a:r>
              <a:rPr lang="en-US" sz="2400" dirty="0"/>
              <a:t>Total participants completing education/training activities</a:t>
            </a:r>
          </a:p>
          <a:p>
            <a:pPr>
              <a:buFont typeface="Wingdings" pitchFamily="2" charset="2"/>
              <a:buChar char="§"/>
            </a:pPr>
            <a:r>
              <a:rPr lang="en-US" sz="2400" dirty="0"/>
              <a:t>Total participants who complete education/training activities and receive a degree, or other type of credential </a:t>
            </a:r>
          </a:p>
          <a:p>
            <a:pPr>
              <a:buFont typeface="Wingdings" pitchFamily="2" charset="2"/>
              <a:buChar char="§"/>
            </a:pPr>
            <a:r>
              <a:rPr lang="en-US" sz="2400" dirty="0"/>
              <a:t>Total number of participants who entered unsubsidized employment</a:t>
            </a:r>
          </a:p>
          <a:p>
            <a:pPr>
              <a:buFont typeface="Wingdings" pitchFamily="2" charset="2"/>
              <a:buChar char="§"/>
            </a:pPr>
            <a:r>
              <a:rPr lang="en-US" sz="2400" dirty="0"/>
              <a:t>Total number of incumbent worker participants who complete training activities and that advance into a new position. </a:t>
            </a:r>
          </a:p>
        </p:txBody>
      </p:sp>
      <p:sp>
        <p:nvSpPr>
          <p:cNvPr id="3" name="TextBox 2"/>
          <p:cNvSpPr txBox="1"/>
          <p:nvPr/>
        </p:nvSpPr>
        <p:spPr>
          <a:xfrm>
            <a:off x="539644" y="3382663"/>
            <a:ext cx="4002859" cy="2585323"/>
          </a:xfrm>
          <a:prstGeom prst="rect">
            <a:avLst/>
          </a:prstGeom>
          <a:solidFill>
            <a:schemeClr val="accent4">
              <a:lumMod val="20000"/>
              <a:lumOff val="80000"/>
            </a:schemeClr>
          </a:solidFill>
          <a:ln>
            <a:solidFill>
              <a:srgbClr val="FF0000"/>
            </a:solidFill>
          </a:ln>
        </p:spPr>
        <p:txBody>
          <a:bodyPr wrap="square" rtlCol="0">
            <a:spAutoFit/>
          </a:bodyPr>
          <a:lstStyle/>
          <a:p>
            <a:pPr marL="285750" indent="-285750">
              <a:buClr>
                <a:srgbClr val="FF0000"/>
              </a:buClr>
              <a:buFont typeface="Wingdings" panose="05000000000000000000" pitchFamily="2" charset="2"/>
              <a:buChar char="ü"/>
            </a:pPr>
            <a:r>
              <a:rPr lang="en-US" dirty="0"/>
              <a:t>H-1B TechHire Grantees have target goals for each of these 6 outcomes. </a:t>
            </a:r>
          </a:p>
          <a:p>
            <a:pPr marL="742950" lvl="1" indent="-285750">
              <a:buClr>
                <a:srgbClr val="FF0000"/>
              </a:buClr>
              <a:buFont typeface="Courier New" panose="02070309020205020404" pitchFamily="49" charset="0"/>
              <a:buChar char="o"/>
            </a:pPr>
            <a:r>
              <a:rPr lang="en-US" dirty="0"/>
              <a:t>Your grant’s target outcome can be found in your Statement of Work</a:t>
            </a:r>
          </a:p>
          <a:p>
            <a:pPr marL="742950" lvl="1" indent="-285750">
              <a:buClr>
                <a:srgbClr val="FF0000"/>
              </a:buClr>
              <a:buFont typeface="Courier New" panose="02070309020205020404" pitchFamily="49" charset="0"/>
              <a:buChar char="o"/>
            </a:pPr>
            <a:r>
              <a:rPr lang="en-US" dirty="0"/>
              <a:t>Your grants actual outcome can be found in your most recent QPR submission from WIPS</a:t>
            </a:r>
          </a:p>
          <a:p>
            <a:pPr marL="742950" lvl="1" indent="-285750">
              <a:buClr>
                <a:srgbClr val="FF0000"/>
              </a:buClr>
              <a:buFont typeface="Wingdings" panose="05000000000000000000" pitchFamily="2" charset="2"/>
              <a:buChar char="ü"/>
            </a:pPr>
            <a:endParaRPr lang="en-US" dirty="0"/>
          </a:p>
        </p:txBody>
      </p:sp>
    </p:spTree>
    <p:extLst>
      <p:ext uri="{BB962C8B-B14F-4D97-AF65-F5344CB8AC3E}">
        <p14:creationId xmlns:p14="http://schemas.microsoft.com/office/powerpoint/2010/main" val="353347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p:cNvSpPr>
            <a:spLocks noGrp="1"/>
          </p:cNvSpPr>
          <p:nvPr>
            <p:ph type="title"/>
          </p:nvPr>
        </p:nvSpPr>
        <p:spPr/>
        <p:txBody>
          <a:bodyPr/>
          <a:lstStyle/>
          <a:p>
            <a:r>
              <a:rPr lang="en-US" dirty="0"/>
              <a:t>Individual Performance Data Emails</a:t>
            </a:r>
          </a:p>
        </p:txBody>
      </p:sp>
      <p:sp>
        <p:nvSpPr>
          <p:cNvPr id="4" name="Content Placeholder 3"/>
          <p:cNvSpPr>
            <a:spLocks noGrp="1"/>
          </p:cNvSpPr>
          <p:nvPr>
            <p:ph idx="1"/>
          </p:nvPr>
        </p:nvSpPr>
        <p:spPr/>
        <p:txBody>
          <a:bodyPr>
            <a:normAutofit fontScale="92500" lnSpcReduction="10000"/>
          </a:bodyPr>
          <a:lstStyle/>
          <a:p>
            <a:r>
              <a:rPr lang="en-US" dirty="0"/>
              <a:t>Before we review each Real-Time Performance Outcome’s characteristics individually, lets discuss the outcomes and targets each grantee received in an email recently.</a:t>
            </a:r>
          </a:p>
          <a:p>
            <a:r>
              <a:rPr lang="en-US" dirty="0"/>
              <a:t>Each TechHire grantee recently received an email with an attachment. The attachment contained an excel file with the following 3 items:</a:t>
            </a:r>
          </a:p>
          <a:p>
            <a:pPr lvl="1"/>
            <a:r>
              <a:rPr lang="en-US" b="1" dirty="0"/>
              <a:t>Table: </a:t>
            </a:r>
            <a:r>
              <a:rPr lang="en-US" dirty="0"/>
              <a:t>Communicates performance data outcome progress beginning on 3.31.18 through 12.31.19 with the inclusion of the 6.30.20 Final Outcome Targets</a:t>
            </a:r>
          </a:p>
          <a:p>
            <a:pPr lvl="1"/>
            <a:r>
              <a:rPr lang="en-US" b="1" dirty="0"/>
              <a:t>Line Graph: </a:t>
            </a:r>
            <a:r>
              <a:rPr lang="en-US" dirty="0"/>
              <a:t>Visually displays performance data outcome progress beginning in 3.31.18 through 12.31.19</a:t>
            </a:r>
          </a:p>
          <a:p>
            <a:pPr lvl="1"/>
            <a:r>
              <a:rPr lang="en-US" b="1" dirty="0"/>
              <a:t>Bar Graph: </a:t>
            </a:r>
            <a:r>
              <a:rPr lang="en-US" dirty="0"/>
              <a:t>Visually</a:t>
            </a:r>
            <a:r>
              <a:rPr lang="en-US" b="1" dirty="0"/>
              <a:t> </a:t>
            </a:r>
            <a:r>
              <a:rPr lang="en-US" dirty="0"/>
              <a:t>displays the most recent 12.31.19 Performance Outcomes in comparison to the 6.30.20 Final Outcome Targets</a:t>
            </a:r>
          </a:p>
          <a:p>
            <a:r>
              <a:rPr lang="en-US" dirty="0"/>
              <a:t>As we review each of the 6 Real-Time Performance Outcomes, please keep your individual data at hand to ensure that your understanding of the data, matches up with how we calculate </a:t>
            </a:r>
            <a:r>
              <a:rPr lang="en-US"/>
              <a:t>each outcome.</a:t>
            </a:r>
            <a:endParaRPr lang="en-US" dirty="0"/>
          </a:p>
        </p:txBody>
      </p:sp>
    </p:spTree>
    <p:extLst>
      <p:ext uri="{BB962C8B-B14F-4D97-AF65-F5344CB8AC3E}">
        <p14:creationId xmlns:p14="http://schemas.microsoft.com/office/powerpoint/2010/main" val="48545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a:t>
            </a:fld>
            <a:endParaRPr lang="en-US" dirty="0"/>
          </a:p>
        </p:txBody>
      </p:sp>
      <p:sp>
        <p:nvSpPr>
          <p:cNvPr id="3" name="Title 2"/>
          <p:cNvSpPr>
            <a:spLocks noGrp="1"/>
          </p:cNvSpPr>
          <p:nvPr>
            <p:ph type="title"/>
          </p:nvPr>
        </p:nvSpPr>
        <p:spPr/>
        <p:txBody>
          <a:bodyPr/>
          <a:lstStyle/>
          <a:p>
            <a:r>
              <a:rPr lang="en-US" dirty="0"/>
              <a:t>Polling Question:  Who’s on the call?</a:t>
            </a:r>
          </a:p>
        </p:txBody>
      </p:sp>
      <p:sp>
        <p:nvSpPr>
          <p:cNvPr id="4" name="Text Placeholder 3"/>
          <p:cNvSpPr>
            <a:spLocks noGrp="1"/>
          </p:cNvSpPr>
          <p:nvPr>
            <p:ph type="body" idx="14"/>
          </p:nvPr>
        </p:nvSpPr>
        <p:spPr/>
        <p:txBody>
          <a:bodyPr>
            <a:normAutofit/>
          </a:bodyPr>
          <a:lstStyle/>
          <a:p>
            <a:r>
              <a:rPr lang="en-US" sz="3200" dirty="0"/>
              <a:t>What role do you play in your H-1B TechHire Grant Project? </a:t>
            </a:r>
          </a:p>
        </p:txBody>
      </p:sp>
      <p:sp>
        <p:nvSpPr>
          <p:cNvPr id="5" name="Text Placeholder 4"/>
          <p:cNvSpPr>
            <a:spLocks noGrp="1"/>
          </p:cNvSpPr>
          <p:nvPr>
            <p:ph type="body" sz="quarter" idx="13"/>
          </p:nvPr>
        </p:nvSpPr>
        <p:spPr>
          <a:xfrm>
            <a:off x="805866" y="5013434"/>
            <a:ext cx="4624388" cy="1155700"/>
          </a:xfrm>
        </p:spPr>
        <p:txBody>
          <a:bodyPr/>
          <a:lstStyle/>
          <a:p>
            <a:r>
              <a:rPr lang="en-US" dirty="0"/>
              <a:t>Choose the best answer that reflect your role in your TH grant project!</a:t>
            </a:r>
          </a:p>
        </p:txBody>
      </p:sp>
      <p:sp>
        <p:nvSpPr>
          <p:cNvPr id="6" name="Content Placeholder 5"/>
          <p:cNvSpPr>
            <a:spLocks noGrp="1"/>
          </p:cNvSpPr>
          <p:nvPr>
            <p:ph idx="1"/>
          </p:nvPr>
        </p:nvSpPr>
        <p:spPr>
          <a:xfrm>
            <a:off x="5786005" y="1137447"/>
            <a:ext cx="5925134" cy="5039516"/>
          </a:xfrm>
        </p:spPr>
        <p:txBody>
          <a:bodyPr/>
          <a:lstStyle/>
          <a:p>
            <a:r>
              <a:rPr lang="en-US" dirty="0"/>
              <a:t>Authorized Representative</a:t>
            </a:r>
          </a:p>
          <a:p>
            <a:r>
              <a:rPr lang="en-US" dirty="0"/>
              <a:t>Grant Director/Manager</a:t>
            </a:r>
          </a:p>
          <a:p>
            <a:r>
              <a:rPr lang="en-US" dirty="0"/>
              <a:t>Training Provider</a:t>
            </a:r>
          </a:p>
          <a:p>
            <a:r>
              <a:rPr lang="en-US" dirty="0"/>
              <a:t>Employer Partner</a:t>
            </a:r>
          </a:p>
          <a:p>
            <a:r>
              <a:rPr lang="en-US" dirty="0"/>
              <a:t>Supportive Services Provider</a:t>
            </a:r>
          </a:p>
          <a:p>
            <a:r>
              <a:rPr lang="en-US" dirty="0"/>
              <a:t>Case Manager / Career Navigator</a:t>
            </a:r>
          </a:p>
          <a:p>
            <a:r>
              <a:rPr lang="en-US" dirty="0"/>
              <a:t>Performance / Data Analyst </a:t>
            </a:r>
          </a:p>
        </p:txBody>
      </p:sp>
    </p:spTree>
    <p:extLst>
      <p:ext uri="{BB962C8B-B14F-4D97-AF65-F5344CB8AC3E}">
        <p14:creationId xmlns:p14="http://schemas.microsoft.com/office/powerpoint/2010/main" val="429429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lstStyle/>
          <a:p>
            <a:r>
              <a:rPr lang="en-US" dirty="0"/>
              <a:t>Example of Individual Performance Data Outcome Table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98130974"/>
              </p:ext>
            </p:extLst>
          </p:nvPr>
        </p:nvGraphicFramePr>
        <p:xfrm>
          <a:off x="1754660" y="1272744"/>
          <a:ext cx="9032788" cy="4041792"/>
        </p:xfrm>
        <a:graphic>
          <a:graphicData uri="http://schemas.openxmlformats.org/drawingml/2006/table">
            <a:tbl>
              <a:tblPr/>
              <a:tblGrid>
                <a:gridCol w="2333831">
                  <a:extLst>
                    <a:ext uri="{9D8B030D-6E8A-4147-A177-3AD203B41FA5}">
                      <a16:colId xmlns:a16="http://schemas.microsoft.com/office/drawing/2014/main" val="349522610"/>
                    </a:ext>
                  </a:extLst>
                </a:gridCol>
                <a:gridCol w="691505">
                  <a:extLst>
                    <a:ext uri="{9D8B030D-6E8A-4147-A177-3AD203B41FA5}">
                      <a16:colId xmlns:a16="http://schemas.microsoft.com/office/drawing/2014/main" val="1117681640"/>
                    </a:ext>
                  </a:extLst>
                </a:gridCol>
                <a:gridCol w="691505">
                  <a:extLst>
                    <a:ext uri="{9D8B030D-6E8A-4147-A177-3AD203B41FA5}">
                      <a16:colId xmlns:a16="http://schemas.microsoft.com/office/drawing/2014/main" val="3315356540"/>
                    </a:ext>
                  </a:extLst>
                </a:gridCol>
                <a:gridCol w="691505">
                  <a:extLst>
                    <a:ext uri="{9D8B030D-6E8A-4147-A177-3AD203B41FA5}">
                      <a16:colId xmlns:a16="http://schemas.microsoft.com/office/drawing/2014/main" val="839403903"/>
                    </a:ext>
                  </a:extLst>
                </a:gridCol>
                <a:gridCol w="691505">
                  <a:extLst>
                    <a:ext uri="{9D8B030D-6E8A-4147-A177-3AD203B41FA5}">
                      <a16:colId xmlns:a16="http://schemas.microsoft.com/office/drawing/2014/main" val="1312820265"/>
                    </a:ext>
                  </a:extLst>
                </a:gridCol>
                <a:gridCol w="691505">
                  <a:extLst>
                    <a:ext uri="{9D8B030D-6E8A-4147-A177-3AD203B41FA5}">
                      <a16:colId xmlns:a16="http://schemas.microsoft.com/office/drawing/2014/main" val="4010388442"/>
                    </a:ext>
                  </a:extLst>
                </a:gridCol>
                <a:gridCol w="662692">
                  <a:extLst>
                    <a:ext uri="{9D8B030D-6E8A-4147-A177-3AD203B41FA5}">
                      <a16:colId xmlns:a16="http://schemas.microsoft.com/office/drawing/2014/main" val="138511849"/>
                    </a:ext>
                  </a:extLst>
                </a:gridCol>
                <a:gridCol w="907601">
                  <a:extLst>
                    <a:ext uri="{9D8B030D-6E8A-4147-A177-3AD203B41FA5}">
                      <a16:colId xmlns:a16="http://schemas.microsoft.com/office/drawing/2014/main" val="3350539584"/>
                    </a:ext>
                  </a:extLst>
                </a:gridCol>
                <a:gridCol w="763538">
                  <a:extLst>
                    <a:ext uri="{9D8B030D-6E8A-4147-A177-3AD203B41FA5}">
                      <a16:colId xmlns:a16="http://schemas.microsoft.com/office/drawing/2014/main" val="2022211763"/>
                    </a:ext>
                  </a:extLst>
                </a:gridCol>
                <a:gridCol w="907601">
                  <a:extLst>
                    <a:ext uri="{9D8B030D-6E8A-4147-A177-3AD203B41FA5}">
                      <a16:colId xmlns:a16="http://schemas.microsoft.com/office/drawing/2014/main" val="3229979827"/>
                    </a:ext>
                  </a:extLst>
                </a:gridCol>
              </a:tblGrid>
              <a:tr h="886941">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effectLst/>
                          <a:latin typeface="Calibri" panose="020F0502020204030204" pitchFamily="34" charset="0"/>
                        </a:rPr>
                        <a:t>3.31.18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a:solidFill>
                            <a:srgbClr val="000000"/>
                          </a:solidFill>
                          <a:effectLst/>
                          <a:latin typeface="Calibri" panose="020F0502020204030204" pitchFamily="34" charset="0"/>
                        </a:rPr>
                        <a:t>6.30.18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effectLst/>
                          <a:latin typeface="Calibri" panose="020F0502020204030204" pitchFamily="34" charset="0"/>
                        </a:rPr>
                        <a:t>9.30.18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effectLst/>
                          <a:latin typeface="Calibri" panose="020F0502020204030204" pitchFamily="34" charset="0"/>
                        </a:rPr>
                        <a:t>12.31.18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effectLst/>
                          <a:latin typeface="Calibri" panose="020F0502020204030204" pitchFamily="34" charset="0"/>
                        </a:rPr>
                        <a:t>3.31.19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effectLst/>
                          <a:latin typeface="Calibri" panose="020F0502020204030204" pitchFamily="34" charset="0"/>
                        </a:rPr>
                        <a:t>6.30.19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effectLst/>
                          <a:latin typeface="Calibri" panose="020F0502020204030204" pitchFamily="34" charset="0"/>
                        </a:rPr>
                        <a:t>9.30.19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effectLst/>
                          <a:latin typeface="Calibri" panose="020F0502020204030204" pitchFamily="34" charset="0"/>
                        </a:rPr>
                        <a:t>12.31.19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effectLst/>
                          <a:latin typeface="Calibri" panose="020F0502020204030204" pitchFamily="34" charset="0"/>
                        </a:rPr>
                        <a:t>6.30.20 Target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444218"/>
                  </a:ext>
                </a:extLst>
              </a:tr>
              <a:tr h="443470">
                <a:tc>
                  <a:txBody>
                    <a:bodyPr/>
                    <a:lstStyle/>
                    <a:p>
                      <a:pPr algn="r" fontAlgn="b"/>
                      <a:r>
                        <a:rPr lang="en-US" sz="1600" b="1" i="0" u="none" strike="noStrike" dirty="0">
                          <a:solidFill>
                            <a:srgbClr val="000000"/>
                          </a:solidFill>
                          <a:effectLst/>
                          <a:latin typeface="Calibri" panose="020F0502020204030204" pitchFamily="34" charset="0"/>
                        </a:rPr>
                        <a:t>Participants Served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911043"/>
                  </a:ext>
                </a:extLst>
              </a:tr>
              <a:tr h="443470">
                <a:tc>
                  <a:txBody>
                    <a:bodyPr/>
                    <a:lstStyle/>
                    <a:p>
                      <a:pPr algn="r" fontAlgn="b"/>
                      <a:r>
                        <a:rPr lang="en-US" sz="1600" b="1" i="0" u="none" strike="noStrike">
                          <a:solidFill>
                            <a:srgbClr val="000000"/>
                          </a:solidFill>
                          <a:effectLst/>
                          <a:latin typeface="Calibri" panose="020F0502020204030204" pitchFamily="34" charset="0"/>
                        </a:rPr>
                        <a:t>Began Training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735155"/>
                  </a:ext>
                </a:extLst>
              </a:tr>
              <a:tr h="443470">
                <a:tc>
                  <a:txBody>
                    <a:bodyPr/>
                    <a:lstStyle/>
                    <a:p>
                      <a:pPr algn="r" fontAlgn="b"/>
                      <a:r>
                        <a:rPr lang="en-US" sz="1600" b="1" i="0" u="none" strike="noStrike" dirty="0">
                          <a:solidFill>
                            <a:srgbClr val="000000"/>
                          </a:solidFill>
                          <a:effectLst/>
                          <a:latin typeface="Calibri" panose="020F0502020204030204" pitchFamily="34" charset="0"/>
                        </a:rPr>
                        <a:t>Completed Training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1100" b="0" i="0" u="none" strike="noStrike">
                          <a:solidFill>
                            <a:srgbClr val="000000"/>
                          </a:solidFill>
                          <a:effectLst/>
                          <a:latin typeface="Calibri" panose="020F0502020204030204" pitchFamily="34" charset="0"/>
                        </a:rPr>
                        <a:t>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4379163"/>
                  </a:ext>
                </a:extLst>
              </a:tr>
              <a:tr h="886941">
                <a:tc>
                  <a:txBody>
                    <a:bodyPr/>
                    <a:lstStyle/>
                    <a:p>
                      <a:pPr algn="r" fontAlgn="b"/>
                      <a:r>
                        <a:rPr lang="en-US" sz="1600" b="1" i="0" u="none" strike="noStrike" dirty="0">
                          <a:solidFill>
                            <a:srgbClr val="000000"/>
                          </a:solidFill>
                          <a:effectLst/>
                          <a:latin typeface="Calibri" panose="020F0502020204030204" pitchFamily="34" charset="0"/>
                        </a:rPr>
                        <a:t>Completed Training and Earned a Credential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943483"/>
                  </a:ext>
                </a:extLst>
              </a:tr>
              <a:tr h="443470">
                <a:tc>
                  <a:txBody>
                    <a:bodyPr/>
                    <a:lstStyle/>
                    <a:p>
                      <a:pPr algn="r" fontAlgn="b"/>
                      <a:r>
                        <a:rPr lang="en-US" sz="1600" b="1" i="0" u="none" strike="noStrike" dirty="0">
                          <a:solidFill>
                            <a:srgbClr val="000000"/>
                          </a:solidFill>
                          <a:effectLst/>
                          <a:latin typeface="Calibri" panose="020F0502020204030204" pitchFamily="34" charset="0"/>
                        </a:rPr>
                        <a:t>Entered Employment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934337"/>
                  </a:ext>
                </a:extLst>
              </a:tr>
              <a:tr h="443470">
                <a:tc>
                  <a:txBody>
                    <a:bodyPr/>
                    <a:lstStyle/>
                    <a:p>
                      <a:pPr algn="ctr" fontAlgn="b"/>
                      <a:r>
                        <a:rPr lang="en-US" sz="1600" b="1" i="0" u="none" strike="noStrike" dirty="0">
                          <a:solidFill>
                            <a:srgbClr val="000000"/>
                          </a:solidFill>
                          <a:effectLst/>
                          <a:latin typeface="Calibri" panose="020F0502020204030204" pitchFamily="34" charset="0"/>
                        </a:rPr>
                        <a:t>Incumbent Workers Advanced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903362"/>
                  </a:ext>
                </a:extLst>
              </a:tr>
            </a:tbl>
          </a:graphicData>
        </a:graphic>
      </p:graphicFrame>
    </p:spTree>
    <p:extLst>
      <p:ext uri="{BB962C8B-B14F-4D97-AF65-F5344CB8AC3E}">
        <p14:creationId xmlns:p14="http://schemas.microsoft.com/office/powerpoint/2010/main" val="314876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lstStyle/>
          <a:p>
            <a:r>
              <a:rPr lang="en-US" dirty="0"/>
              <a:t>Example of Individual Performance Data Outcome Chart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9709153"/>
              </p:ext>
            </p:extLst>
          </p:nvPr>
        </p:nvGraphicFramePr>
        <p:xfrm>
          <a:off x="806450" y="1138238"/>
          <a:ext cx="1108075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328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a:t>Example of Individual Performance Data Outcome Chart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5948149"/>
              </p:ext>
            </p:extLst>
          </p:nvPr>
        </p:nvGraphicFramePr>
        <p:xfrm>
          <a:off x="806450" y="1138238"/>
          <a:ext cx="1108075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0915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23</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lstStyle/>
          <a:p>
            <a:r>
              <a:rPr lang="en-US" dirty="0"/>
              <a:t>Participant Polling Question #</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p:txBody>
          <a:bodyPr/>
          <a:lstStyle/>
          <a:p>
            <a:r>
              <a:rPr lang="en-US" dirty="0"/>
              <a:t>We review our performance data…</a:t>
            </a:r>
          </a:p>
        </p:txBody>
      </p:sp>
      <p:sp>
        <p:nvSpPr>
          <p:cNvPr id="4" name="Text Placeholder 3">
            <a:extLst>
              <a:ext uri="{FF2B5EF4-FFF2-40B4-BE49-F238E27FC236}">
                <a16:creationId xmlns:a16="http://schemas.microsoft.com/office/drawing/2014/main" id="{7C4F72F3-DCD2-4D70-808D-A9265DB33125}"/>
              </a:ext>
            </a:extLst>
          </p:cNvPr>
          <p:cNvSpPr>
            <a:spLocks noGrp="1"/>
          </p:cNvSpPr>
          <p:nvPr>
            <p:ph type="body" sz="quarter" idx="13"/>
          </p:nvPr>
        </p:nvSpPr>
        <p:spPr/>
        <p:txBody>
          <a:bodyPr/>
          <a:lstStyle/>
          <a:p>
            <a:pPr lvl="1"/>
            <a:r>
              <a:rPr lang="en-US" dirty="0"/>
              <a:t>(Select which answer is most applicable) </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p:txBody>
          <a:bodyPr/>
          <a:lstStyle/>
          <a:p>
            <a:r>
              <a:rPr lang="en-US" dirty="0"/>
              <a:t> Every day</a:t>
            </a:r>
          </a:p>
          <a:p>
            <a:r>
              <a:rPr lang="en-US" dirty="0"/>
              <a:t> Every other week</a:t>
            </a:r>
          </a:p>
          <a:p>
            <a:r>
              <a:rPr lang="en-US" dirty="0"/>
              <a:t> Every month</a:t>
            </a:r>
          </a:p>
          <a:p>
            <a:r>
              <a:rPr lang="en-US" dirty="0"/>
              <a:t> Quarterly </a:t>
            </a:r>
          </a:p>
          <a:p>
            <a:r>
              <a:rPr lang="en-US" dirty="0"/>
              <a:t> Never</a:t>
            </a:r>
          </a:p>
        </p:txBody>
      </p:sp>
    </p:spTree>
    <p:extLst>
      <p:ext uri="{BB962C8B-B14F-4D97-AF65-F5344CB8AC3E}">
        <p14:creationId xmlns:p14="http://schemas.microsoft.com/office/powerpoint/2010/main" val="3683455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634A-1B97-EF47-8AF3-73EAEE08A676}"/>
              </a:ext>
            </a:extLst>
          </p:cNvPr>
          <p:cNvSpPr>
            <a:spLocks noGrp="1"/>
          </p:cNvSpPr>
          <p:nvPr>
            <p:ph type="title"/>
          </p:nvPr>
        </p:nvSpPr>
        <p:spPr>
          <a:xfrm>
            <a:off x="809271" y="-250382"/>
            <a:ext cx="10721468" cy="1421379"/>
          </a:xfrm>
        </p:spPr>
        <p:txBody>
          <a:bodyPr>
            <a:normAutofit/>
          </a:bodyPr>
          <a:lstStyle/>
          <a:p>
            <a:r>
              <a:rPr lang="en-US" sz="3200" dirty="0"/>
              <a:t>H-1B “Real-Time” Performance Measures</a:t>
            </a:r>
          </a:p>
        </p:txBody>
      </p:sp>
      <p:sp>
        <p:nvSpPr>
          <p:cNvPr id="5" name="Content Placeholder 2">
            <a:extLst>
              <a:ext uri="{FF2B5EF4-FFF2-40B4-BE49-F238E27FC236}">
                <a16:creationId xmlns:a16="http://schemas.microsoft.com/office/drawing/2014/main" id="{3E9083C7-0B33-0149-B3CC-536F1FB8F971}"/>
              </a:ext>
            </a:extLst>
          </p:cNvPr>
          <p:cNvSpPr txBox="1">
            <a:spLocks/>
          </p:cNvSpPr>
          <p:nvPr/>
        </p:nvSpPr>
        <p:spPr>
          <a:xfrm>
            <a:off x="5932971" y="1637446"/>
            <a:ext cx="6396680" cy="51679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Total participants served</a:t>
            </a:r>
          </a:p>
          <a:p>
            <a:pPr lvl="1">
              <a:buFont typeface="Wingdings" panose="05000000000000000000" pitchFamily="2" charset="2"/>
              <a:buChar char="ü"/>
            </a:pPr>
            <a:r>
              <a:rPr lang="en-US" sz="1800" dirty="0">
                <a:solidFill>
                  <a:schemeClr val="bg2">
                    <a:lumMod val="50000"/>
                  </a:schemeClr>
                </a:solidFill>
              </a:rPr>
              <a:t> 	</a:t>
            </a:r>
            <a:r>
              <a:rPr lang="en-US" sz="1800" dirty="0">
                <a:solidFill>
                  <a:schemeClr val="accent1"/>
                </a:solidFill>
              </a:rPr>
              <a:t>DATE OF PROGRAM ENTRY [PIRL 900]</a:t>
            </a:r>
          </a:p>
          <a:p>
            <a:pPr marL="0" indent="0">
              <a:buNone/>
            </a:pPr>
            <a:endParaRPr lang="en-US" sz="2400" dirty="0"/>
          </a:p>
        </p:txBody>
      </p:sp>
      <p:sp>
        <p:nvSpPr>
          <p:cNvPr id="3" name="TextBox 2"/>
          <p:cNvSpPr txBox="1"/>
          <p:nvPr/>
        </p:nvSpPr>
        <p:spPr>
          <a:xfrm>
            <a:off x="442450" y="3085983"/>
            <a:ext cx="7393859" cy="2542234"/>
          </a:xfrm>
          <a:prstGeom prst="rect">
            <a:avLst/>
          </a:prstGeom>
          <a:solidFill>
            <a:schemeClr val="accent4">
              <a:lumMod val="20000"/>
              <a:lumOff val="80000"/>
            </a:schemeClr>
          </a:solidFill>
          <a:ln>
            <a:solidFill>
              <a:srgbClr val="FF0000"/>
            </a:solidFill>
          </a:ln>
        </p:spPr>
        <p:txBody>
          <a:bodyPr wrap="square" rtlCol="0">
            <a:spAutoFit/>
          </a:bodyPr>
          <a:lstStyle/>
          <a:p>
            <a:pPr>
              <a:spcBef>
                <a:spcPts val="600"/>
              </a:spcBef>
              <a:spcAft>
                <a:spcPts val="600"/>
              </a:spcAft>
            </a:pPr>
            <a:r>
              <a:rPr lang="en-US" sz="2000" b="1" dirty="0">
                <a:hlinkClick r:id="rId3"/>
              </a:rPr>
              <a:t>From Your:  H-1B Performance Handbook (Revised August 2019)</a:t>
            </a:r>
            <a:endParaRPr lang="en-US" sz="2000" b="1" dirty="0"/>
          </a:p>
          <a:p>
            <a:pPr marL="114300" marR="0">
              <a:lnSpc>
                <a:spcPct val="115000"/>
              </a:lnSpc>
              <a:spcBef>
                <a:spcPts val="1200"/>
              </a:spcBef>
              <a:spcAft>
                <a:spcPts val="1200"/>
              </a:spcAft>
            </a:pPr>
            <a:r>
              <a:rPr lang="en-US" b="1" dirty="0">
                <a:solidFill>
                  <a:srgbClr val="000000"/>
                </a:solidFill>
                <a:latin typeface="Calibri" panose="020F0502020204030204" pitchFamily="34" charset="0"/>
                <a:ea typeface="Times New Roman" panose="02020603050405020304" pitchFamily="18" charset="0"/>
              </a:rPr>
              <a:t>PARTICIPANT: </a:t>
            </a:r>
            <a:r>
              <a:rPr lang="en-US" dirty="0">
                <a:solidFill>
                  <a:srgbClr val="000000"/>
                </a:solidFill>
                <a:latin typeface="Calibri" panose="020F0502020204030204" pitchFamily="34" charset="0"/>
                <a:ea typeface="Times New Roman" panose="02020603050405020304" pitchFamily="18" charset="0"/>
              </a:rPr>
              <a:t>A participant is any individual who receives an H-1B grant-funded service beyond a determination of eligibility. Individuals who receive only a determination of eligibility to participate in the program but do not begin receiving services are NOT considered participants. Grant-funded services are allowable services and education and training activities applicable to the grantees SOW and the FOA applicable. </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462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E9083C7-0B33-0149-B3CC-536F1FB8F971}"/>
              </a:ext>
            </a:extLst>
          </p:cNvPr>
          <p:cNvSpPr txBox="1">
            <a:spLocks/>
          </p:cNvSpPr>
          <p:nvPr/>
        </p:nvSpPr>
        <p:spPr>
          <a:xfrm>
            <a:off x="5857103" y="1516693"/>
            <a:ext cx="6334896" cy="51679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Total participants enrolled in education/training activities</a:t>
            </a:r>
          </a:p>
          <a:p>
            <a:pPr lvl="1">
              <a:buFont typeface="Wingdings" panose="05000000000000000000" pitchFamily="2" charset="2"/>
              <a:buChar char="ü"/>
            </a:pPr>
            <a:r>
              <a:rPr lang="en-US" sz="1800" dirty="0">
                <a:solidFill>
                  <a:schemeClr val="accent1"/>
                </a:solidFill>
              </a:rPr>
              <a:t>Date of Program Entry [PIRL 900] </a:t>
            </a:r>
          </a:p>
          <a:p>
            <a:pPr lvl="1">
              <a:buFont typeface="Wingdings" panose="05000000000000000000" pitchFamily="2" charset="2"/>
              <a:buChar char="ü"/>
            </a:pPr>
            <a:r>
              <a:rPr lang="en-US" sz="1800" dirty="0">
                <a:solidFill>
                  <a:schemeClr val="accent1"/>
                </a:solidFill>
              </a:rPr>
              <a:t>Date Entered Training #1 [PIRL 1302]</a:t>
            </a:r>
          </a:p>
          <a:p>
            <a:pPr marL="0" indent="0">
              <a:buNone/>
            </a:pPr>
            <a:endParaRPr lang="en-US" sz="2400" dirty="0"/>
          </a:p>
        </p:txBody>
      </p:sp>
      <p:sp>
        <p:nvSpPr>
          <p:cNvPr id="4" name="Title 1">
            <a:extLst>
              <a:ext uri="{FF2B5EF4-FFF2-40B4-BE49-F238E27FC236}">
                <a16:creationId xmlns:a16="http://schemas.microsoft.com/office/drawing/2014/main" id="{A4FE89AB-FE61-C044-8D22-85224553BA21}"/>
              </a:ext>
            </a:extLst>
          </p:cNvPr>
          <p:cNvSpPr txBox="1">
            <a:spLocks/>
          </p:cNvSpPr>
          <p:nvPr/>
        </p:nvSpPr>
        <p:spPr>
          <a:xfrm>
            <a:off x="815759" y="169454"/>
            <a:ext cx="11376240" cy="1347239"/>
          </a:xfrm>
          <a:prstGeom prst="rect">
            <a:avLst/>
          </a:prstGeom>
        </p:spPr>
        <p:txBody>
          <a:bodyPr/>
          <a:lstStyle>
            <a:lvl1pPr algn="l" defTabSz="914400" rtl="0" eaLnBrk="1" latinLnBrk="0" hangingPunct="1">
              <a:lnSpc>
                <a:spcPct val="90000"/>
              </a:lnSpc>
              <a:spcBef>
                <a:spcPct val="0"/>
              </a:spcBef>
              <a:buNone/>
              <a:defRPr sz="4000" b="0" i="0" kern="1200" spc="500" baseline="0">
                <a:solidFill>
                  <a:schemeClr val="bg2">
                    <a:lumMod val="25000"/>
                  </a:schemeClr>
                </a:solidFill>
                <a:latin typeface="Arial" charset="0"/>
                <a:ea typeface="Arial" charset="0"/>
                <a:cs typeface="Arial" charset="0"/>
              </a:defRPr>
            </a:lvl1pPr>
          </a:lstStyle>
          <a:p>
            <a:r>
              <a:rPr lang="en-US" sz="3200" dirty="0"/>
              <a:t>H-1B “Real-Time” Performance Measures</a:t>
            </a:r>
          </a:p>
        </p:txBody>
      </p:sp>
      <p:sp>
        <p:nvSpPr>
          <p:cNvPr id="2" name="Rectangle 1"/>
          <p:cNvSpPr/>
          <p:nvPr/>
        </p:nvSpPr>
        <p:spPr>
          <a:xfrm>
            <a:off x="73742" y="2781370"/>
            <a:ext cx="6096000" cy="2308324"/>
          </a:xfrm>
          <a:prstGeom prst="rect">
            <a:avLst/>
          </a:prstGeom>
          <a:solidFill>
            <a:schemeClr val="accent4">
              <a:lumMod val="20000"/>
              <a:lumOff val="80000"/>
            </a:schemeClr>
          </a:solidFill>
          <a:ln>
            <a:solidFill>
              <a:srgbClr val="FF0000"/>
            </a:solidFill>
          </a:ln>
        </p:spPr>
        <p:txBody>
          <a:bodyPr>
            <a:spAutoFit/>
          </a:bodyPr>
          <a:lstStyle/>
          <a:p>
            <a:pPr marL="742950" lvl="1" indent="-285750">
              <a:buClr>
                <a:srgbClr val="FF0000"/>
              </a:buClr>
              <a:buFont typeface="Wingdings" panose="05000000000000000000" pitchFamily="2" charset="2"/>
              <a:buChar char="ü"/>
            </a:pPr>
            <a:r>
              <a:rPr lang="en-US" dirty="0"/>
              <a:t>Keep in mind that all participants will not necessarily enter education and training activities. This is why outcome targets differ between the two for most grantees</a:t>
            </a:r>
          </a:p>
          <a:p>
            <a:pPr marL="742950" lvl="1" indent="-285750">
              <a:buClr>
                <a:srgbClr val="FF0000"/>
              </a:buClr>
              <a:buFont typeface="Wingdings" panose="05000000000000000000" pitchFamily="2" charset="2"/>
              <a:buChar char="ü"/>
            </a:pPr>
            <a:r>
              <a:rPr lang="en-US" dirty="0"/>
              <a:t>A participant can have up to 3 training activities, but only Date Entered Training #1 [PIRL 1302] is necessary to trigger this outcome on your QPR</a:t>
            </a:r>
          </a:p>
          <a:p>
            <a:pPr marL="742950" lvl="1" indent="-285750">
              <a:buFont typeface="Wingdings" panose="05000000000000000000" pitchFamily="2" charset="2"/>
              <a:buChar char="Ø"/>
            </a:pPr>
            <a:endParaRPr lang="en-US" dirty="0">
              <a:solidFill>
                <a:schemeClr val="bg2">
                  <a:lumMod val="50000"/>
                </a:schemeClr>
              </a:solidFill>
            </a:endParaRPr>
          </a:p>
        </p:txBody>
      </p:sp>
    </p:spTree>
    <p:extLst>
      <p:ext uri="{BB962C8B-B14F-4D97-AF65-F5344CB8AC3E}">
        <p14:creationId xmlns:p14="http://schemas.microsoft.com/office/powerpoint/2010/main" val="1651728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634A-1B97-EF47-8AF3-73EAEE08A676}"/>
              </a:ext>
            </a:extLst>
          </p:cNvPr>
          <p:cNvSpPr>
            <a:spLocks noGrp="1"/>
          </p:cNvSpPr>
          <p:nvPr>
            <p:ph type="title"/>
          </p:nvPr>
        </p:nvSpPr>
        <p:spPr>
          <a:xfrm>
            <a:off x="900368" y="-284138"/>
            <a:ext cx="10273910" cy="1347239"/>
          </a:xfrm>
        </p:spPr>
        <p:txBody>
          <a:bodyPr>
            <a:normAutofit/>
          </a:bodyPr>
          <a:lstStyle/>
          <a:p>
            <a:r>
              <a:rPr lang="en-US" sz="3200" dirty="0"/>
              <a:t>H-1B “Real-Time” Performance Measures</a:t>
            </a:r>
          </a:p>
        </p:txBody>
      </p:sp>
      <p:sp>
        <p:nvSpPr>
          <p:cNvPr id="5" name="Content Placeholder 2">
            <a:extLst>
              <a:ext uri="{FF2B5EF4-FFF2-40B4-BE49-F238E27FC236}">
                <a16:creationId xmlns:a16="http://schemas.microsoft.com/office/drawing/2014/main" id="{3E9083C7-0B33-0149-B3CC-536F1FB8F971}"/>
              </a:ext>
            </a:extLst>
          </p:cNvPr>
          <p:cNvSpPr txBox="1">
            <a:spLocks/>
          </p:cNvSpPr>
          <p:nvPr/>
        </p:nvSpPr>
        <p:spPr>
          <a:xfrm>
            <a:off x="5624186" y="926757"/>
            <a:ext cx="6567813" cy="51679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Total participants completing education/training activities</a:t>
            </a:r>
          </a:p>
          <a:p>
            <a:pPr lvl="1">
              <a:buFont typeface="Wingdings" pitchFamily="2" charset="2"/>
              <a:buChar char="§"/>
            </a:pPr>
            <a:r>
              <a:rPr lang="en-US" sz="1800" dirty="0">
                <a:solidFill>
                  <a:schemeClr val="accent1"/>
                </a:solidFill>
              </a:rPr>
              <a:t>Training Completed #1 [PIRL 1307]= 1</a:t>
            </a:r>
          </a:p>
          <a:p>
            <a:pPr marL="457200" lvl="1" indent="0">
              <a:buNone/>
            </a:pPr>
            <a:r>
              <a:rPr lang="en-US" sz="1800" dirty="0">
                <a:solidFill>
                  <a:schemeClr val="accent1"/>
                </a:solidFill>
              </a:rPr>
              <a:t>OR </a:t>
            </a:r>
          </a:p>
          <a:p>
            <a:pPr lvl="1">
              <a:buFont typeface="Wingdings" pitchFamily="2" charset="2"/>
              <a:buChar char="§"/>
            </a:pPr>
            <a:r>
              <a:rPr lang="en-US" sz="1800" dirty="0">
                <a:solidFill>
                  <a:schemeClr val="accent1"/>
                </a:solidFill>
              </a:rPr>
              <a:t>Training Completed #2 [PIRL 1312] = 1</a:t>
            </a:r>
          </a:p>
          <a:p>
            <a:pPr marL="457200" lvl="1" indent="0">
              <a:buNone/>
            </a:pPr>
            <a:r>
              <a:rPr lang="en-US" sz="1800" dirty="0">
                <a:solidFill>
                  <a:schemeClr val="accent1"/>
                </a:solidFill>
              </a:rPr>
              <a:t>OR </a:t>
            </a:r>
          </a:p>
          <a:p>
            <a:pPr lvl="1">
              <a:buFont typeface="Wingdings" pitchFamily="2" charset="2"/>
              <a:buChar char="§"/>
            </a:pPr>
            <a:r>
              <a:rPr lang="en-US" sz="1800" dirty="0">
                <a:solidFill>
                  <a:schemeClr val="accent1"/>
                </a:solidFill>
              </a:rPr>
              <a:t>Training Completed #3 [PIRL 1317] = 1)</a:t>
            </a:r>
          </a:p>
          <a:p>
            <a:pPr marL="457200" lvl="1" indent="0">
              <a:buNone/>
            </a:pPr>
            <a:r>
              <a:rPr lang="en-US" sz="1800" dirty="0">
                <a:solidFill>
                  <a:schemeClr val="accent1"/>
                </a:solidFill>
              </a:rPr>
              <a:t>AND</a:t>
            </a:r>
          </a:p>
          <a:p>
            <a:pPr lvl="1">
              <a:buFont typeface="Wingdings" pitchFamily="2" charset="2"/>
              <a:buChar char="§"/>
            </a:pPr>
            <a:r>
              <a:rPr lang="en-US" sz="1800" dirty="0">
                <a:solidFill>
                  <a:schemeClr val="accent1"/>
                </a:solidFill>
              </a:rPr>
              <a:t>Date Completed, During Program Participation, an Education or Training Program Leading to a Recognized Postsecondary Credential or Employment [PIRL 1813]</a:t>
            </a:r>
          </a:p>
          <a:p>
            <a:pPr marL="0" indent="0">
              <a:buNone/>
            </a:pPr>
            <a:endParaRPr lang="en-US" sz="2400" dirty="0"/>
          </a:p>
        </p:txBody>
      </p:sp>
      <p:sp>
        <p:nvSpPr>
          <p:cNvPr id="4" name="Rectangle 3"/>
          <p:cNvSpPr/>
          <p:nvPr/>
        </p:nvSpPr>
        <p:spPr>
          <a:xfrm>
            <a:off x="112734" y="3194137"/>
            <a:ext cx="5604324" cy="2862322"/>
          </a:xfrm>
          <a:prstGeom prst="rect">
            <a:avLst/>
          </a:prstGeom>
          <a:solidFill>
            <a:schemeClr val="accent4">
              <a:lumMod val="20000"/>
              <a:lumOff val="80000"/>
            </a:schemeClr>
          </a:solidFill>
          <a:ln>
            <a:solidFill>
              <a:srgbClr val="FF0000"/>
            </a:solidFill>
          </a:ln>
        </p:spPr>
        <p:txBody>
          <a:bodyPr wrap="square">
            <a:spAutoFit/>
          </a:bodyPr>
          <a:lstStyle/>
          <a:p>
            <a:pPr marL="742950" lvl="1" indent="-285750">
              <a:buClr>
                <a:srgbClr val="FF0000"/>
              </a:buClr>
              <a:buFont typeface="Wingdings" panose="05000000000000000000" pitchFamily="2" charset="2"/>
              <a:buChar char="ü"/>
            </a:pPr>
            <a:r>
              <a:rPr lang="en-US" dirty="0"/>
              <a:t>Please pay attention to the “OR” &amp; “AND” phrases in the QPR Aggregation. These are critical in ensuring these outcomes populate your QPR</a:t>
            </a:r>
          </a:p>
          <a:p>
            <a:pPr marL="742950" lvl="1" indent="-285750">
              <a:buClr>
                <a:srgbClr val="FF0000"/>
              </a:buClr>
              <a:buFont typeface="Wingdings" panose="05000000000000000000" pitchFamily="2" charset="2"/>
              <a:buChar char="ü"/>
            </a:pPr>
            <a:r>
              <a:rPr lang="en-US" dirty="0"/>
              <a:t>Training completed #1,#2,or #3, are “training services” within your program.</a:t>
            </a:r>
          </a:p>
          <a:p>
            <a:pPr marL="1200150" lvl="2" indent="-285750">
              <a:buClr>
                <a:srgbClr val="FF0000"/>
              </a:buClr>
              <a:buFont typeface="Courier New" panose="02070309020205020404" pitchFamily="49" charset="0"/>
              <a:buChar char="o"/>
            </a:pPr>
            <a:r>
              <a:rPr lang="en-US" dirty="0"/>
              <a:t>A participant must complete all training services to be counted in PIRL 1813 (Training Program Completion), if that was the intent for that participant at the start of their program.  </a:t>
            </a:r>
          </a:p>
        </p:txBody>
      </p:sp>
    </p:spTree>
    <p:extLst>
      <p:ext uri="{BB962C8B-B14F-4D97-AF65-F5344CB8AC3E}">
        <p14:creationId xmlns:p14="http://schemas.microsoft.com/office/powerpoint/2010/main" val="1894903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634A-1B97-EF47-8AF3-73EAEE08A676}"/>
              </a:ext>
            </a:extLst>
          </p:cNvPr>
          <p:cNvSpPr>
            <a:spLocks noGrp="1"/>
          </p:cNvSpPr>
          <p:nvPr>
            <p:ph type="title"/>
          </p:nvPr>
        </p:nvSpPr>
        <p:spPr>
          <a:xfrm>
            <a:off x="626048" y="-142626"/>
            <a:ext cx="10749708" cy="1347239"/>
          </a:xfrm>
        </p:spPr>
        <p:txBody>
          <a:bodyPr>
            <a:normAutofit/>
          </a:bodyPr>
          <a:lstStyle/>
          <a:p>
            <a:r>
              <a:rPr lang="en-US" sz="3200" dirty="0"/>
              <a:t>H-1B “Real-Time” Performance Measures</a:t>
            </a:r>
          </a:p>
        </p:txBody>
      </p:sp>
      <p:sp>
        <p:nvSpPr>
          <p:cNvPr id="5" name="Content Placeholder 2">
            <a:extLst>
              <a:ext uri="{FF2B5EF4-FFF2-40B4-BE49-F238E27FC236}">
                <a16:creationId xmlns:a16="http://schemas.microsoft.com/office/drawing/2014/main" id="{3E9083C7-0B33-0149-B3CC-536F1FB8F971}"/>
              </a:ext>
            </a:extLst>
          </p:cNvPr>
          <p:cNvSpPr txBox="1">
            <a:spLocks/>
          </p:cNvSpPr>
          <p:nvPr/>
        </p:nvSpPr>
        <p:spPr>
          <a:xfrm>
            <a:off x="5325762" y="926757"/>
            <a:ext cx="6866237" cy="51679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b="1" dirty="0"/>
              <a:t>Total participants who complete education/training activities and receive a degree, or other type of credential </a:t>
            </a:r>
          </a:p>
          <a:p>
            <a:pPr lvl="1">
              <a:buFont typeface="Wingdings" pitchFamily="2" charset="2"/>
              <a:buChar char="§"/>
            </a:pPr>
            <a:r>
              <a:rPr lang="en-US" sz="1800" dirty="0">
                <a:solidFill>
                  <a:schemeClr val="accent1"/>
                </a:solidFill>
              </a:rPr>
              <a:t>(Type of Recognized Credential #1 [PIRL 1800] &gt; 0</a:t>
            </a:r>
          </a:p>
          <a:p>
            <a:pPr marL="457200" lvl="1" indent="0">
              <a:buNone/>
            </a:pPr>
            <a:r>
              <a:rPr lang="en-US" sz="1800" dirty="0">
                <a:solidFill>
                  <a:schemeClr val="accent1"/>
                </a:solidFill>
              </a:rPr>
              <a:t>OR </a:t>
            </a:r>
          </a:p>
          <a:p>
            <a:pPr lvl="1">
              <a:buFont typeface="Wingdings" pitchFamily="2" charset="2"/>
              <a:buChar char="§"/>
            </a:pPr>
            <a:r>
              <a:rPr lang="en-US" sz="1800" dirty="0">
                <a:solidFill>
                  <a:schemeClr val="accent1"/>
                </a:solidFill>
              </a:rPr>
              <a:t>Type of Recognized Credential #2 [PIRL 1802] &gt; 0</a:t>
            </a:r>
          </a:p>
          <a:p>
            <a:pPr marL="457200" lvl="1" indent="0">
              <a:buNone/>
            </a:pPr>
            <a:r>
              <a:rPr lang="en-US" sz="1800" dirty="0">
                <a:solidFill>
                  <a:schemeClr val="accent1"/>
                </a:solidFill>
              </a:rPr>
              <a:t>OR</a:t>
            </a:r>
          </a:p>
          <a:p>
            <a:pPr lvl="1">
              <a:buFont typeface="Wingdings" pitchFamily="2" charset="2"/>
              <a:buChar char="§"/>
            </a:pPr>
            <a:r>
              <a:rPr lang="en-US" sz="1800" dirty="0">
                <a:solidFill>
                  <a:schemeClr val="accent1"/>
                </a:solidFill>
              </a:rPr>
              <a:t>Type of Recognized Credential #3 [PIRL 1804] &gt; 0)</a:t>
            </a:r>
          </a:p>
          <a:p>
            <a:pPr marL="457200" lvl="1" indent="0">
              <a:buNone/>
            </a:pPr>
            <a:r>
              <a:rPr lang="en-US" sz="1800" dirty="0">
                <a:solidFill>
                  <a:schemeClr val="accent1"/>
                </a:solidFill>
              </a:rPr>
              <a:t>AND</a:t>
            </a:r>
          </a:p>
          <a:p>
            <a:pPr lvl="1">
              <a:buFont typeface="Wingdings" pitchFamily="2" charset="2"/>
              <a:buChar char="§"/>
            </a:pPr>
            <a:r>
              <a:rPr lang="en-US" sz="1800" dirty="0">
                <a:solidFill>
                  <a:schemeClr val="accent1"/>
                </a:solidFill>
              </a:rPr>
              <a:t>PIRL 1813 Date Completed, During Program Participation, an Education or Training Program Leading to a Recognized Postsecondary Credential or Employment &lt;= end of the report period</a:t>
            </a:r>
          </a:p>
          <a:p>
            <a:pPr marL="0" indent="0">
              <a:buNone/>
            </a:pPr>
            <a:endParaRPr lang="en-US" sz="2400" dirty="0"/>
          </a:p>
        </p:txBody>
      </p:sp>
      <p:sp>
        <p:nvSpPr>
          <p:cNvPr id="4" name="Rectangle 3"/>
          <p:cNvSpPr/>
          <p:nvPr/>
        </p:nvSpPr>
        <p:spPr>
          <a:xfrm>
            <a:off x="300625" y="2273996"/>
            <a:ext cx="5025138" cy="4031873"/>
          </a:xfrm>
          <a:prstGeom prst="rect">
            <a:avLst/>
          </a:prstGeom>
          <a:solidFill>
            <a:schemeClr val="accent4">
              <a:lumMod val="20000"/>
              <a:lumOff val="80000"/>
            </a:schemeClr>
          </a:solidFill>
          <a:ln>
            <a:solidFill>
              <a:srgbClr val="FF0000"/>
            </a:solidFill>
          </a:ln>
        </p:spPr>
        <p:txBody>
          <a:bodyPr wrap="square">
            <a:spAutoFit/>
          </a:bodyPr>
          <a:lstStyle/>
          <a:p>
            <a:pPr marL="742950" lvl="1" indent="-285750">
              <a:buClr>
                <a:srgbClr val="FF0000"/>
              </a:buClr>
              <a:buFont typeface="Wingdings" panose="05000000000000000000" pitchFamily="2" charset="2"/>
              <a:buChar char="ü"/>
            </a:pPr>
            <a:r>
              <a:rPr lang="en-US" sz="1600" dirty="0"/>
              <a:t>Use the appropriate code to record the type of recognized diploma, degree, or a credential consisting of an industry-recognized certificate or certification, a certificate of completion of a Registered Apprenticeship, a license recognized by the State involved or Federal Government, or an associate or baccalaureate degree attained by the participant who received education or training services.</a:t>
            </a:r>
          </a:p>
          <a:p>
            <a:pPr marL="1200150" lvl="2" indent="-285750">
              <a:buClr>
                <a:srgbClr val="FF0000"/>
              </a:buClr>
              <a:buFont typeface="Courier New" panose="02070309020205020404" pitchFamily="49" charset="0"/>
              <a:buChar char="o"/>
            </a:pPr>
            <a:r>
              <a:rPr lang="en-US" sz="1600" dirty="0"/>
              <a:t>Record 0 if the participant received education or training services, but did not attain a recognized diploma, degree, license or certificate.</a:t>
            </a:r>
          </a:p>
          <a:p>
            <a:pPr marL="742950" lvl="1" indent="-285750">
              <a:buClr>
                <a:srgbClr val="FF0000"/>
              </a:buClr>
              <a:buFont typeface="Wingdings" panose="05000000000000000000" pitchFamily="2" charset="2"/>
              <a:buChar char="ü"/>
            </a:pPr>
            <a:r>
              <a:rPr lang="en-US" sz="1600" dirty="0"/>
              <a:t>NOTE: Diplomas, degrees, licenses or certificates must be attained either during participation or within one year of exit. </a:t>
            </a:r>
          </a:p>
        </p:txBody>
      </p:sp>
    </p:spTree>
    <p:extLst>
      <p:ext uri="{BB962C8B-B14F-4D97-AF65-F5344CB8AC3E}">
        <p14:creationId xmlns:p14="http://schemas.microsoft.com/office/powerpoint/2010/main" val="314583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E9083C7-0B33-0149-B3CC-536F1FB8F971}"/>
              </a:ext>
            </a:extLst>
          </p:cNvPr>
          <p:cNvSpPr txBox="1">
            <a:spLocks/>
          </p:cNvSpPr>
          <p:nvPr/>
        </p:nvSpPr>
        <p:spPr>
          <a:xfrm>
            <a:off x="5647039" y="1084073"/>
            <a:ext cx="6376086" cy="51679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Total number of participants who entered unsubsidized employment</a:t>
            </a:r>
          </a:p>
          <a:p>
            <a:pPr lvl="1">
              <a:buFont typeface="Wingdings" pitchFamily="2" charset="2"/>
              <a:buChar char="§"/>
            </a:pPr>
            <a:r>
              <a:rPr lang="en-US" sz="1800" dirty="0">
                <a:solidFill>
                  <a:schemeClr val="accent1"/>
                </a:solidFill>
              </a:rPr>
              <a:t>Date Entered Employment [PIRL 2118]</a:t>
            </a:r>
          </a:p>
          <a:p>
            <a:pPr marL="0" indent="0">
              <a:buNone/>
            </a:pPr>
            <a:endParaRPr lang="en-US" sz="2400" dirty="0"/>
          </a:p>
          <a:p>
            <a:pPr marL="0" indent="0">
              <a:buNone/>
            </a:pPr>
            <a:endParaRPr lang="en-US" sz="2400" dirty="0"/>
          </a:p>
          <a:p>
            <a:pPr marL="0" indent="0">
              <a:buNone/>
            </a:pPr>
            <a:endParaRPr lang="en-US" sz="2400" dirty="0"/>
          </a:p>
        </p:txBody>
      </p:sp>
      <p:sp>
        <p:nvSpPr>
          <p:cNvPr id="4" name="Rectangle 3"/>
          <p:cNvSpPr/>
          <p:nvPr/>
        </p:nvSpPr>
        <p:spPr>
          <a:xfrm>
            <a:off x="222422" y="2775108"/>
            <a:ext cx="6096000" cy="3139321"/>
          </a:xfrm>
          <a:prstGeom prst="rect">
            <a:avLst/>
          </a:prstGeom>
          <a:solidFill>
            <a:schemeClr val="accent4">
              <a:lumMod val="20000"/>
              <a:lumOff val="80000"/>
            </a:schemeClr>
          </a:solidFill>
          <a:ln>
            <a:solidFill>
              <a:srgbClr val="FF0000"/>
            </a:solidFill>
          </a:ln>
        </p:spPr>
        <p:txBody>
          <a:bodyPr>
            <a:spAutoFit/>
          </a:bodyPr>
          <a:lstStyle/>
          <a:p>
            <a:pPr marL="742950" lvl="1" indent="-285750">
              <a:buClr>
                <a:srgbClr val="FF0000"/>
              </a:buClr>
              <a:buFont typeface="Wingdings" panose="05000000000000000000" pitchFamily="2" charset="2"/>
              <a:buChar char="ü"/>
            </a:pPr>
            <a:r>
              <a:rPr lang="en-US" dirty="0"/>
              <a:t>A participant can be counted in Date Entered Employment [PIRL 2118] at anytime during or within 1 year following the training program. A participant’s employment is not required to be training related to be recorded in PIRL 2118. </a:t>
            </a:r>
          </a:p>
          <a:p>
            <a:pPr marL="742950" lvl="1" indent="-285750">
              <a:buClr>
                <a:srgbClr val="FF0000"/>
              </a:buClr>
              <a:buFont typeface="Wingdings" panose="05000000000000000000" pitchFamily="2" charset="2"/>
              <a:buChar char="ü"/>
            </a:pPr>
            <a:r>
              <a:rPr lang="en-US" dirty="0"/>
              <a:t>Training related employment is recorded in PIRL 2126, and requires that the participant have completed the training program. </a:t>
            </a:r>
          </a:p>
          <a:p>
            <a:pPr marL="1200150" lvl="2" indent="-285750">
              <a:buClr>
                <a:srgbClr val="FF0000"/>
              </a:buClr>
              <a:buFont typeface="Courier New" panose="02070309020205020404" pitchFamily="49" charset="0"/>
              <a:buChar char="o"/>
            </a:pPr>
            <a:r>
              <a:rPr lang="en-US" dirty="0"/>
              <a:t>Training Related Employment [PIRL 2126] and requires that the participant have completed the training program (PIRL 1813).</a:t>
            </a:r>
          </a:p>
        </p:txBody>
      </p:sp>
      <p:sp>
        <p:nvSpPr>
          <p:cNvPr id="6" name="Title 1">
            <a:extLst>
              <a:ext uri="{FF2B5EF4-FFF2-40B4-BE49-F238E27FC236}">
                <a16:creationId xmlns:a16="http://schemas.microsoft.com/office/drawing/2014/main" id="{263B634A-1B97-EF47-8AF3-73EAEE08A676}"/>
              </a:ext>
            </a:extLst>
          </p:cNvPr>
          <p:cNvSpPr>
            <a:spLocks noGrp="1"/>
          </p:cNvSpPr>
          <p:nvPr>
            <p:ph type="title"/>
          </p:nvPr>
        </p:nvSpPr>
        <p:spPr>
          <a:xfrm>
            <a:off x="626048" y="-142626"/>
            <a:ext cx="10749708" cy="1347239"/>
          </a:xfrm>
        </p:spPr>
        <p:txBody>
          <a:bodyPr>
            <a:normAutofit/>
          </a:bodyPr>
          <a:lstStyle/>
          <a:p>
            <a:r>
              <a:rPr lang="en-US" sz="3200" dirty="0"/>
              <a:t>H-1B “Real-Time” Performance Measures</a:t>
            </a:r>
          </a:p>
        </p:txBody>
      </p:sp>
    </p:spTree>
    <p:extLst>
      <p:ext uri="{BB962C8B-B14F-4D97-AF65-F5344CB8AC3E}">
        <p14:creationId xmlns:p14="http://schemas.microsoft.com/office/powerpoint/2010/main" val="2252487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634A-1B97-EF47-8AF3-73EAEE08A676}"/>
              </a:ext>
            </a:extLst>
          </p:cNvPr>
          <p:cNvSpPr>
            <a:spLocks noGrp="1"/>
          </p:cNvSpPr>
          <p:nvPr>
            <p:ph type="title"/>
          </p:nvPr>
        </p:nvSpPr>
        <p:spPr>
          <a:xfrm>
            <a:off x="638826" y="-133823"/>
            <a:ext cx="11124388" cy="1347239"/>
          </a:xfrm>
        </p:spPr>
        <p:txBody>
          <a:bodyPr>
            <a:normAutofit/>
          </a:bodyPr>
          <a:lstStyle/>
          <a:p>
            <a:r>
              <a:rPr lang="en-US" sz="3200" dirty="0"/>
              <a:t>H-1B “Real-Time” Performance Measures</a:t>
            </a:r>
          </a:p>
        </p:txBody>
      </p:sp>
      <p:sp>
        <p:nvSpPr>
          <p:cNvPr id="5" name="Content Placeholder 2">
            <a:extLst>
              <a:ext uri="{FF2B5EF4-FFF2-40B4-BE49-F238E27FC236}">
                <a16:creationId xmlns:a16="http://schemas.microsoft.com/office/drawing/2014/main" id="{3E9083C7-0B33-0149-B3CC-536F1FB8F971}"/>
              </a:ext>
            </a:extLst>
          </p:cNvPr>
          <p:cNvSpPr txBox="1">
            <a:spLocks/>
          </p:cNvSpPr>
          <p:nvPr/>
        </p:nvSpPr>
        <p:spPr>
          <a:xfrm>
            <a:off x="5686816" y="1084881"/>
            <a:ext cx="6273619" cy="545370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Total number of incumbent worker participants who complete training activities and that advance into a new position. </a:t>
            </a:r>
          </a:p>
          <a:p>
            <a:pPr lvl="1">
              <a:buFont typeface="Wingdings" pitchFamily="2" charset="2"/>
              <a:buChar char="§"/>
            </a:pPr>
            <a:r>
              <a:rPr lang="en-US" sz="1800" dirty="0">
                <a:solidFill>
                  <a:schemeClr val="accent1"/>
                </a:solidFill>
              </a:rPr>
              <a:t>Date Completed, During Program Participation, an Education or Training Program Leading to a Recognized Postsecondary Credential or Employment [PIRL 1813] </a:t>
            </a:r>
          </a:p>
          <a:p>
            <a:pPr marL="457200" lvl="1" indent="0">
              <a:buNone/>
            </a:pPr>
            <a:r>
              <a:rPr lang="en-US" sz="1800" dirty="0">
                <a:solidFill>
                  <a:schemeClr val="accent1"/>
                </a:solidFill>
              </a:rPr>
              <a:t>AND</a:t>
            </a:r>
          </a:p>
          <a:p>
            <a:pPr lvl="1">
              <a:buFont typeface="Wingdings" pitchFamily="2" charset="2"/>
              <a:buChar char="§"/>
            </a:pPr>
            <a:r>
              <a:rPr lang="en-US" sz="1800" dirty="0">
                <a:solidFill>
                  <a:schemeClr val="accent1"/>
                </a:solidFill>
              </a:rPr>
              <a:t>Recipient of Incumbent Worker Training [PIRL 907] = 4</a:t>
            </a:r>
          </a:p>
          <a:p>
            <a:pPr marL="457200" lvl="1" indent="0">
              <a:buNone/>
            </a:pPr>
            <a:r>
              <a:rPr lang="en-US" sz="1800" dirty="0">
                <a:solidFill>
                  <a:schemeClr val="accent1"/>
                </a:solidFill>
              </a:rPr>
              <a:t>AND</a:t>
            </a:r>
          </a:p>
          <a:p>
            <a:pPr lvl="1">
              <a:buFont typeface="Wingdings" pitchFamily="2" charset="2"/>
              <a:buChar char="§"/>
            </a:pPr>
            <a:r>
              <a:rPr lang="en-US" sz="1800" dirty="0">
                <a:solidFill>
                  <a:schemeClr val="accent1"/>
                </a:solidFill>
              </a:rPr>
              <a:t>Incumbent Workers Advanced into a New Position with Current or New Employer in the 1st Quarter, 2</a:t>
            </a:r>
            <a:r>
              <a:rPr lang="en-US" sz="1800" baseline="30000" dirty="0">
                <a:solidFill>
                  <a:schemeClr val="accent1"/>
                </a:solidFill>
              </a:rPr>
              <a:t>nd</a:t>
            </a:r>
            <a:r>
              <a:rPr lang="en-US" sz="1800" dirty="0">
                <a:solidFill>
                  <a:schemeClr val="accent1"/>
                </a:solidFill>
              </a:rPr>
              <a:t> Quarter or 3</a:t>
            </a:r>
            <a:r>
              <a:rPr lang="en-US" sz="1800" baseline="30000" dirty="0">
                <a:solidFill>
                  <a:schemeClr val="accent1"/>
                </a:solidFill>
              </a:rPr>
              <a:t>rd</a:t>
            </a:r>
            <a:r>
              <a:rPr lang="en-US" sz="1800" dirty="0">
                <a:solidFill>
                  <a:schemeClr val="accent1"/>
                </a:solidFill>
              </a:rPr>
              <a:t> Quarter after Completion [PIRL 2120, 2122, 2124] = 1</a:t>
            </a:r>
          </a:p>
          <a:p>
            <a:pPr marL="0" indent="0">
              <a:buNone/>
            </a:pPr>
            <a:endParaRPr lang="en-US" sz="2400" dirty="0"/>
          </a:p>
        </p:txBody>
      </p:sp>
      <p:sp>
        <p:nvSpPr>
          <p:cNvPr id="4" name="Rectangle 3"/>
          <p:cNvSpPr/>
          <p:nvPr/>
        </p:nvSpPr>
        <p:spPr>
          <a:xfrm>
            <a:off x="321326" y="1084881"/>
            <a:ext cx="4897678" cy="5047536"/>
          </a:xfrm>
          <a:prstGeom prst="rect">
            <a:avLst/>
          </a:prstGeom>
          <a:solidFill>
            <a:schemeClr val="accent4">
              <a:lumMod val="20000"/>
              <a:lumOff val="80000"/>
            </a:schemeClr>
          </a:solidFill>
          <a:ln>
            <a:solidFill>
              <a:srgbClr val="FF0000"/>
            </a:solidFill>
          </a:ln>
        </p:spPr>
        <p:txBody>
          <a:bodyPr wrap="square">
            <a:spAutoFit/>
          </a:bodyPr>
          <a:lstStyle/>
          <a:p>
            <a:pPr marL="742950" lvl="1" indent="-285750">
              <a:buClr>
                <a:srgbClr val="FF0000"/>
              </a:buClr>
              <a:buFont typeface="Wingdings" panose="05000000000000000000" pitchFamily="2" charset="2"/>
              <a:buChar char="ü"/>
            </a:pPr>
            <a:r>
              <a:rPr lang="en-US" sz="1600" dirty="0"/>
              <a:t>As long as the incumbent worker utilizes the competency (or competencies) that was acquired through the H-1B grant-funded education/job training program in their new position, it can be counted as an advancement to new employment.  </a:t>
            </a:r>
          </a:p>
          <a:p>
            <a:pPr marL="1200150" lvl="2" indent="-285750">
              <a:buClr>
                <a:srgbClr val="FF0000"/>
              </a:buClr>
              <a:buFont typeface="Courier New" panose="02070309020205020404" pitchFamily="49" charset="0"/>
              <a:buChar char="o"/>
            </a:pPr>
            <a:r>
              <a:rPr lang="en-US" sz="1600" dirty="0"/>
              <a:t>Generally, a new position of employment with the same employer will have a title that is different from the title for the individual’s previous position and a new position-specific job description. If the title is the same, but the incumbent worker is applying advanced level of skills in their current job, it may count as an advancement to new employment. </a:t>
            </a:r>
          </a:p>
          <a:p>
            <a:pPr marL="1200150" lvl="2" indent="-285750">
              <a:buClr>
                <a:srgbClr val="FF0000"/>
              </a:buClr>
              <a:buFont typeface="Courier New" panose="02070309020205020404" pitchFamily="49" charset="0"/>
              <a:buChar char="o"/>
            </a:pPr>
            <a:r>
              <a:rPr lang="en-US" sz="1600" dirty="0"/>
              <a:t>A new position of employment with a different employer may or may not have a different title or job description from the previous occupation.</a:t>
            </a:r>
          </a:p>
          <a:p>
            <a:pPr lvl="1"/>
            <a:r>
              <a:rPr lang="en-US" dirty="0">
                <a:solidFill>
                  <a:srgbClr val="FF0000"/>
                </a:solidFill>
              </a:rPr>
              <a:t> </a:t>
            </a:r>
          </a:p>
        </p:txBody>
      </p:sp>
    </p:spTree>
    <p:extLst>
      <p:ext uri="{BB962C8B-B14F-4D97-AF65-F5344CB8AC3E}">
        <p14:creationId xmlns:p14="http://schemas.microsoft.com/office/powerpoint/2010/main" val="33976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F0074-9D2B-403C-8E87-BBB17BDA4EE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solidFill>
                <a:srgbClr val="7A232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F9D9F3C-6B0D-4918-A38F-917FD77694C5}"/>
              </a:ext>
            </a:extLst>
          </p:cNvPr>
          <p:cNvSpPr>
            <a:spLocks noGrp="1"/>
          </p:cNvSpPr>
          <p:nvPr>
            <p:ph type="title"/>
          </p:nvPr>
        </p:nvSpPr>
        <p:spPr/>
        <p:txBody>
          <a:bodyPr/>
          <a:lstStyle/>
          <a:p>
            <a:r>
              <a:rPr lang="en-US" dirty="0"/>
              <a:t>Where Are You?</a:t>
            </a:r>
          </a:p>
        </p:txBody>
      </p:sp>
      <p:sp>
        <p:nvSpPr>
          <p:cNvPr id="4" name="Text Placeholder 3">
            <a:extLst>
              <a:ext uri="{FF2B5EF4-FFF2-40B4-BE49-F238E27FC236}">
                <a16:creationId xmlns:a16="http://schemas.microsoft.com/office/drawing/2014/main" id="{DD065322-873B-46EA-B0EB-4B4C0D305E7B}"/>
              </a:ext>
            </a:extLst>
          </p:cNvPr>
          <p:cNvSpPr>
            <a:spLocks noGrp="1"/>
          </p:cNvSpPr>
          <p:nvPr>
            <p:ph type="body" sz="quarter" idx="13"/>
          </p:nvPr>
        </p:nvSpPr>
        <p:spPr/>
        <p:txBody>
          <a:bodyPr/>
          <a:lstStyle/>
          <a:p>
            <a:r>
              <a:rPr lang="en-US" dirty="0"/>
              <a:t>Enter your location in the chat window</a:t>
            </a:r>
          </a:p>
        </p:txBody>
      </p:sp>
    </p:spTree>
    <p:extLst>
      <p:ext uri="{BB962C8B-B14F-4D97-AF65-F5344CB8AC3E}">
        <p14:creationId xmlns:p14="http://schemas.microsoft.com/office/powerpoint/2010/main" val="4272554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30</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1825235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Performance Data Reflection</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Aggregate Grantee Outcomes</a:t>
            </a:r>
          </a:p>
        </p:txBody>
      </p:sp>
    </p:spTree>
    <p:extLst>
      <p:ext uri="{BB962C8B-B14F-4D97-AF65-F5344CB8AC3E}">
        <p14:creationId xmlns:p14="http://schemas.microsoft.com/office/powerpoint/2010/main" val="245796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1" y="2"/>
            <a:ext cx="11080750" cy="810881"/>
          </a:xfrm>
        </p:spPr>
        <p:txBody>
          <a:bodyPr>
            <a:normAutofit fontScale="90000"/>
          </a:bodyPr>
          <a:lstStyle/>
          <a:p>
            <a:r>
              <a:rPr lang="en-US" dirty="0"/>
              <a:t>TechHire Grants – Quarter Ending 12.31.19</a:t>
            </a:r>
            <a:br>
              <a:rPr lang="en-US" dirty="0"/>
            </a:br>
            <a:r>
              <a:rPr lang="en-US" dirty="0"/>
              <a:t>Training and Program Completion Outcomes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02386395"/>
              </p:ext>
            </p:extLst>
          </p:nvPr>
        </p:nvGraphicFramePr>
        <p:xfrm>
          <a:off x="806450" y="1138238"/>
          <a:ext cx="1108075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74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TechHire Grants – Quarter Ending 12.31.19</a:t>
            </a:r>
            <a:br>
              <a:rPr lang="en-US" dirty="0"/>
            </a:br>
            <a:r>
              <a:rPr lang="en-US" dirty="0"/>
              <a:t>Employment Placement Outcomes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38331643"/>
              </p:ext>
            </p:extLst>
          </p:nvPr>
        </p:nvGraphicFramePr>
        <p:xfrm>
          <a:off x="806450" y="1138238"/>
          <a:ext cx="1108075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79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TechHire Grants – Quarter Ending 12.31.19</a:t>
            </a:r>
            <a:br>
              <a:rPr lang="en-US" dirty="0"/>
            </a:br>
            <a:r>
              <a:rPr lang="en-US" dirty="0"/>
              <a:t>Credential Outcomes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78362795"/>
              </p:ext>
            </p:extLst>
          </p:nvPr>
        </p:nvGraphicFramePr>
        <p:xfrm>
          <a:off x="721609" y="968555"/>
          <a:ext cx="1108075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580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205" y="136160"/>
            <a:ext cx="7955280" cy="705391"/>
          </a:xfrm>
        </p:spPr>
        <p:txBody>
          <a:bodyPr>
            <a:normAutofit fontScale="90000"/>
          </a:bodyPr>
          <a:lstStyle/>
          <a:p>
            <a:r>
              <a:rPr lang="en-US" sz="2900" dirty="0">
                <a:solidFill>
                  <a:srgbClr val="2C5261"/>
                </a:solidFill>
              </a:rPr>
              <a:t>TechHire Grants – Quarter Ending 12.31.19</a:t>
            </a:r>
            <a:br>
              <a:rPr lang="en-US" sz="2900" dirty="0">
                <a:solidFill>
                  <a:srgbClr val="2C5261"/>
                </a:solidFill>
              </a:rPr>
            </a:br>
            <a:r>
              <a:rPr lang="en-US" dirty="0"/>
              <a:t>Grantee Real Time Outcome Progress </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35</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85473945"/>
              </p:ext>
            </p:extLst>
          </p:nvPr>
        </p:nvGraphicFramePr>
        <p:xfrm>
          <a:off x="806450" y="927815"/>
          <a:ext cx="1108075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18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Performance Data Reflection</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Comparing TechHire Grantee Real-Time Outcome Progress</a:t>
            </a:r>
          </a:p>
        </p:txBody>
      </p:sp>
    </p:spTree>
    <p:extLst>
      <p:ext uri="{BB962C8B-B14F-4D97-AF65-F5344CB8AC3E}">
        <p14:creationId xmlns:p14="http://schemas.microsoft.com/office/powerpoint/2010/main" val="3897773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194" y="190270"/>
            <a:ext cx="7955280" cy="582728"/>
          </a:xfrm>
        </p:spPr>
        <p:txBody>
          <a:bodyPr>
            <a:normAutofit/>
          </a:bodyPr>
          <a:lstStyle/>
          <a:p>
            <a:r>
              <a:rPr lang="en-US" sz="2800" dirty="0"/>
              <a:t>TechHire Grants Performance Outcomes</a:t>
            </a:r>
          </a:p>
        </p:txBody>
      </p:sp>
      <p:sp>
        <p:nvSpPr>
          <p:cNvPr id="3" name="Content Placeholder 2"/>
          <p:cNvSpPr>
            <a:spLocks noGrp="1"/>
          </p:cNvSpPr>
          <p:nvPr>
            <p:ph idx="1"/>
          </p:nvPr>
        </p:nvSpPr>
        <p:spPr>
          <a:xfrm>
            <a:off x="2018000" y="2163761"/>
            <a:ext cx="7955280" cy="3904698"/>
          </a:xfrm>
        </p:spPr>
        <p:txBody>
          <a:bodyPr>
            <a:normAutofit fontScale="92500"/>
          </a:bodyPr>
          <a:lstStyle/>
          <a:p>
            <a:r>
              <a:rPr lang="en-US" sz="2400" dirty="0"/>
              <a:t>% QPR Outcome compared to cumulative to Year 4 Target Outcomes from Statement of Work (SOW)</a:t>
            </a:r>
          </a:p>
          <a:p>
            <a:r>
              <a:rPr lang="en-US" sz="2400" dirty="0"/>
              <a:t>Every grantee has different Target Outcomes</a:t>
            </a:r>
          </a:p>
          <a:p>
            <a:r>
              <a:rPr lang="en-US" sz="2400" dirty="0"/>
              <a:t>Grantees are ranked from highest to lowest using their Began Training or Education % to their Year 4 Target Outcomes</a:t>
            </a:r>
          </a:p>
          <a:p>
            <a:r>
              <a:rPr lang="en-US" sz="2400" dirty="0"/>
              <a:t>This chart allows TechHire grantees to see where they stand in comparison to reaching their target outcomes</a:t>
            </a:r>
          </a:p>
          <a:p>
            <a:r>
              <a:rPr lang="en-US" sz="2400" b="1" i="1" dirty="0"/>
              <a:t>Program Completion Outcomes are low for a variety of reasons.</a:t>
            </a:r>
          </a:p>
          <a:p>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95876558"/>
              </p:ext>
            </p:extLst>
          </p:nvPr>
        </p:nvGraphicFramePr>
        <p:xfrm>
          <a:off x="1665350" y="947854"/>
          <a:ext cx="8822243" cy="849212"/>
        </p:xfrm>
        <a:graphic>
          <a:graphicData uri="http://schemas.openxmlformats.org/drawingml/2006/table">
            <a:tbl>
              <a:tblPr firstRow="1" bandRow="1">
                <a:tableStyleId>{5C22544A-7EE6-4342-B048-85BDC9FD1C3A}</a:tableStyleId>
              </a:tblPr>
              <a:tblGrid>
                <a:gridCol w="4170033">
                  <a:extLst>
                    <a:ext uri="{9D8B030D-6E8A-4147-A177-3AD203B41FA5}">
                      <a16:colId xmlns:a16="http://schemas.microsoft.com/office/drawing/2014/main" val="2208807500"/>
                    </a:ext>
                  </a:extLst>
                </a:gridCol>
                <a:gridCol w="2438400">
                  <a:extLst>
                    <a:ext uri="{9D8B030D-6E8A-4147-A177-3AD203B41FA5}">
                      <a16:colId xmlns:a16="http://schemas.microsoft.com/office/drawing/2014/main" val="3839502271"/>
                    </a:ext>
                  </a:extLst>
                </a:gridCol>
                <a:gridCol w="2213810">
                  <a:extLst>
                    <a:ext uri="{9D8B030D-6E8A-4147-A177-3AD203B41FA5}">
                      <a16:colId xmlns:a16="http://schemas.microsoft.com/office/drawing/2014/main" val="3313167272"/>
                    </a:ext>
                  </a:extLst>
                </a:gridCol>
              </a:tblGrid>
              <a:tr h="849212">
                <a:tc>
                  <a:txBody>
                    <a:bodyPr/>
                    <a:lstStyle/>
                    <a:p>
                      <a:pPr algn="ctr" fontAlgn="b"/>
                      <a:r>
                        <a:rPr lang="en-US" sz="1800" b="1" i="0" u="none" strike="noStrike" dirty="0">
                          <a:solidFill>
                            <a:srgbClr val="000000"/>
                          </a:solidFill>
                          <a:effectLst/>
                          <a:latin typeface="Calibri" panose="020F0502020204030204" pitchFamily="34" charset="0"/>
                        </a:rPr>
                        <a:t>TechHire Grantee</a:t>
                      </a: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Training Completed</a:t>
                      </a:r>
                    </a:p>
                    <a:p>
                      <a:pPr algn="ctr" fontAlgn="b"/>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 (Year 4)</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Received Employment</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 (Year 4)</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extLst>
                  <a:ext uri="{0D108BD9-81ED-4DB2-BD59-A6C34878D82A}">
                    <a16:rowId xmlns:a16="http://schemas.microsoft.com/office/drawing/2014/main" val="690755834"/>
                  </a:ext>
                </a:extLst>
              </a:tr>
            </a:tbl>
          </a:graphicData>
        </a:graphic>
      </p:graphicFrame>
      <p:sp>
        <p:nvSpPr>
          <p:cNvPr id="6" name="Rectangle 5"/>
          <p:cNvSpPr/>
          <p:nvPr/>
        </p:nvSpPr>
        <p:spPr>
          <a:xfrm>
            <a:off x="3790470" y="5826793"/>
            <a:ext cx="4572000" cy="707886"/>
          </a:xfrm>
          <a:prstGeom prst="rect">
            <a:avLst/>
          </a:prstGeom>
          <a:solidFill>
            <a:schemeClr val="accent6">
              <a:lumMod val="20000"/>
              <a:lumOff val="80000"/>
            </a:schemeClr>
          </a:solidFill>
        </p:spPr>
        <p:txBody>
          <a:bodyPr>
            <a:spAutoFit/>
          </a:bodyPr>
          <a:lstStyle/>
          <a:p>
            <a:pPr algn="ctr">
              <a:defRPr sz="2000" b="1" i="0" u="none" strike="noStrike" kern="1200" spc="0" baseline="0">
                <a:solidFill>
                  <a:prstClr val="black">
                    <a:lumMod val="65000"/>
                    <a:lumOff val="35000"/>
                  </a:prstClr>
                </a:solidFill>
                <a:latin typeface="+mn-lt"/>
                <a:ea typeface="+mn-ea"/>
                <a:cs typeface="+mn-cs"/>
              </a:defRPr>
            </a:pPr>
            <a:r>
              <a:rPr lang="en-US" sz="2000" b="1" dirty="0"/>
              <a:t>Percentage Rate of Cumulative YR 4 Targets for Quarter Ending 12.31.19</a:t>
            </a:r>
          </a:p>
        </p:txBody>
      </p:sp>
    </p:spTree>
    <p:extLst>
      <p:ext uri="{BB962C8B-B14F-4D97-AF65-F5344CB8AC3E}">
        <p14:creationId xmlns:p14="http://schemas.microsoft.com/office/powerpoint/2010/main" val="1765332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432776606"/>
              </p:ext>
            </p:extLst>
          </p:nvPr>
        </p:nvGraphicFramePr>
        <p:xfrm>
          <a:off x="1561709" y="593887"/>
          <a:ext cx="9143998" cy="5421095"/>
        </p:xfrm>
        <a:graphic>
          <a:graphicData uri="http://schemas.openxmlformats.org/drawingml/2006/table">
            <a:tbl>
              <a:tblPr firstRow="1" bandRow="1">
                <a:tableStyleId>{5C22544A-7EE6-4342-B048-85BDC9FD1C3A}</a:tableStyleId>
              </a:tblPr>
              <a:tblGrid>
                <a:gridCol w="4874495">
                  <a:extLst>
                    <a:ext uri="{9D8B030D-6E8A-4147-A177-3AD203B41FA5}">
                      <a16:colId xmlns:a16="http://schemas.microsoft.com/office/drawing/2014/main" val="1834760138"/>
                    </a:ext>
                  </a:extLst>
                </a:gridCol>
                <a:gridCol w="2112846">
                  <a:extLst>
                    <a:ext uri="{9D8B030D-6E8A-4147-A177-3AD203B41FA5}">
                      <a16:colId xmlns:a16="http://schemas.microsoft.com/office/drawing/2014/main" val="1767805224"/>
                    </a:ext>
                  </a:extLst>
                </a:gridCol>
                <a:gridCol w="2156657">
                  <a:extLst>
                    <a:ext uri="{9D8B030D-6E8A-4147-A177-3AD203B41FA5}">
                      <a16:colId xmlns:a16="http://schemas.microsoft.com/office/drawing/2014/main" val="1094154956"/>
                    </a:ext>
                  </a:extLst>
                </a:gridCol>
              </a:tblGrid>
              <a:tr h="1124349">
                <a:tc>
                  <a:txBody>
                    <a:bodyPr/>
                    <a:lstStyle/>
                    <a:p>
                      <a:pPr algn="ctr" fontAlgn="b"/>
                      <a:r>
                        <a:rPr lang="en-US" sz="1800" b="1" i="0" u="none" strike="noStrike" dirty="0">
                          <a:solidFill>
                            <a:srgbClr val="000000"/>
                          </a:solidFill>
                          <a:effectLst/>
                          <a:latin typeface="Calibri" panose="020F0502020204030204" pitchFamily="34" charset="0"/>
                        </a:rPr>
                        <a:t>TechHire Grantee</a:t>
                      </a: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Training Completion</a:t>
                      </a:r>
                    </a:p>
                    <a:p>
                      <a:pPr algn="ctr" fontAlgn="b"/>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 (Year 4)</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Received Employment</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effectLst/>
                          <a:latin typeface="Calibri" panose="020F0502020204030204" pitchFamily="34" charset="0"/>
                        </a:rPr>
                        <a:t>(Year 4)</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extLst>
                  <a:ext uri="{0D108BD9-81ED-4DB2-BD59-A6C34878D82A}">
                    <a16:rowId xmlns:a16="http://schemas.microsoft.com/office/drawing/2014/main" val="2299026489"/>
                  </a:ext>
                </a:extLst>
              </a:tr>
              <a:tr h="285939">
                <a:tc>
                  <a:txBody>
                    <a:bodyPr/>
                    <a:lstStyle/>
                    <a:p>
                      <a:pPr algn="l" fontAlgn="b"/>
                      <a:r>
                        <a:rPr lang="en-US" sz="1600" b="1" i="0" u="none" strike="noStrike" dirty="0">
                          <a:solidFill>
                            <a:srgbClr val="000000"/>
                          </a:solidFill>
                          <a:effectLst/>
                          <a:latin typeface="Calibri" panose="020F0502020204030204" pitchFamily="34" charset="0"/>
                        </a:rPr>
                        <a:t>Daytona State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175.33%</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43.33%</a:t>
                      </a:r>
                    </a:p>
                  </a:txBody>
                  <a:tcPr marL="6350" marR="6350" marT="6350" marB="0" anchor="b"/>
                </a:tc>
                <a:extLst>
                  <a:ext uri="{0D108BD9-81ED-4DB2-BD59-A6C34878D82A}">
                    <a16:rowId xmlns:a16="http://schemas.microsoft.com/office/drawing/2014/main" val="2111132016"/>
                  </a:ext>
                </a:extLst>
              </a:tr>
              <a:tr h="285939">
                <a:tc>
                  <a:txBody>
                    <a:bodyPr/>
                    <a:lstStyle/>
                    <a:p>
                      <a:pPr algn="l" fontAlgn="b"/>
                      <a:r>
                        <a:rPr lang="en-US" sz="1600" b="1" i="0" u="none" strike="noStrike">
                          <a:solidFill>
                            <a:srgbClr val="000000"/>
                          </a:solidFill>
                          <a:effectLst/>
                          <a:latin typeface="Calibri" panose="020F0502020204030204" pitchFamily="34" charset="0"/>
                        </a:rPr>
                        <a:t>Miami Dade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163.99%</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86.06%</a:t>
                      </a:r>
                    </a:p>
                  </a:txBody>
                  <a:tcPr marL="6350" marR="6350" marT="6350" marB="0" anchor="b"/>
                </a:tc>
                <a:extLst>
                  <a:ext uri="{0D108BD9-81ED-4DB2-BD59-A6C34878D82A}">
                    <a16:rowId xmlns:a16="http://schemas.microsoft.com/office/drawing/2014/main" val="4139814401"/>
                  </a:ext>
                </a:extLst>
              </a:tr>
              <a:tr h="285939">
                <a:tc>
                  <a:txBody>
                    <a:bodyPr/>
                    <a:lstStyle/>
                    <a:p>
                      <a:pPr algn="l" fontAlgn="b"/>
                      <a:r>
                        <a:rPr lang="en-US" sz="1600" b="1" i="0" u="none" strike="noStrike" dirty="0">
                          <a:solidFill>
                            <a:srgbClr val="000000"/>
                          </a:solidFill>
                          <a:effectLst/>
                          <a:latin typeface="Calibri" panose="020F0502020204030204" pitchFamily="34" charset="0"/>
                        </a:rPr>
                        <a:t>Montgomery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138.49%</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43.59%</a:t>
                      </a:r>
                    </a:p>
                  </a:txBody>
                  <a:tcPr marL="6350" marR="6350" marT="6350" marB="0" anchor="b"/>
                </a:tc>
                <a:extLst>
                  <a:ext uri="{0D108BD9-81ED-4DB2-BD59-A6C34878D82A}">
                    <a16:rowId xmlns:a16="http://schemas.microsoft.com/office/drawing/2014/main" val="2871301479"/>
                  </a:ext>
                </a:extLst>
              </a:tr>
              <a:tr h="285939">
                <a:tc>
                  <a:txBody>
                    <a:bodyPr/>
                    <a:lstStyle/>
                    <a:p>
                      <a:pPr algn="l" fontAlgn="b"/>
                      <a:r>
                        <a:rPr lang="en-US" sz="1600" b="1" i="0" u="none" strike="noStrike" dirty="0">
                          <a:solidFill>
                            <a:srgbClr val="000000"/>
                          </a:solidFill>
                          <a:effectLst/>
                          <a:latin typeface="Calibri" panose="020F0502020204030204" pitchFamily="34" charset="0"/>
                        </a:rPr>
                        <a:t>UAW-Labor Employment and Training Corporation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115.00%</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69.62%</a:t>
                      </a:r>
                    </a:p>
                  </a:txBody>
                  <a:tcPr marL="6350" marR="6350" marT="6350" marB="0" anchor="b"/>
                </a:tc>
                <a:extLst>
                  <a:ext uri="{0D108BD9-81ED-4DB2-BD59-A6C34878D82A}">
                    <a16:rowId xmlns:a16="http://schemas.microsoft.com/office/drawing/2014/main" val="1716322292"/>
                  </a:ext>
                </a:extLst>
              </a:tr>
              <a:tr h="285939">
                <a:tc>
                  <a:txBody>
                    <a:bodyPr/>
                    <a:lstStyle/>
                    <a:p>
                      <a:pPr algn="l" fontAlgn="b"/>
                      <a:r>
                        <a:rPr lang="en-US" sz="1600" b="1" i="0" u="none" strike="noStrike" dirty="0">
                          <a:solidFill>
                            <a:srgbClr val="000000"/>
                          </a:solidFill>
                          <a:effectLst/>
                          <a:latin typeface="Calibri" panose="020F0502020204030204" pitchFamily="34" charset="0"/>
                        </a:rPr>
                        <a:t>Polk State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113.41%</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85.32%</a:t>
                      </a:r>
                    </a:p>
                  </a:txBody>
                  <a:tcPr marL="6350" marR="6350" marT="6350" marB="0" anchor="b"/>
                </a:tc>
                <a:extLst>
                  <a:ext uri="{0D108BD9-81ED-4DB2-BD59-A6C34878D82A}">
                    <a16:rowId xmlns:a16="http://schemas.microsoft.com/office/drawing/2014/main" val="3366668341"/>
                  </a:ext>
                </a:extLst>
              </a:tr>
              <a:tr h="285939">
                <a:tc>
                  <a:txBody>
                    <a:bodyPr/>
                    <a:lstStyle/>
                    <a:p>
                      <a:pPr algn="l" fontAlgn="b"/>
                      <a:r>
                        <a:rPr lang="en-US" sz="1600" b="1" i="0" u="none" strike="noStrike">
                          <a:solidFill>
                            <a:srgbClr val="000000"/>
                          </a:solidFill>
                          <a:effectLst/>
                          <a:latin typeface="Calibri" panose="020F0502020204030204" pitchFamily="34" charset="0"/>
                        </a:rPr>
                        <a:t>Workforce Connection Of Central New Mexico</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104.57%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115.00%</a:t>
                      </a:r>
                    </a:p>
                  </a:txBody>
                  <a:tcPr marL="6350" marR="6350" marT="6350" marB="0" anchor="b"/>
                </a:tc>
                <a:extLst>
                  <a:ext uri="{0D108BD9-81ED-4DB2-BD59-A6C34878D82A}">
                    <a16:rowId xmlns:a16="http://schemas.microsoft.com/office/drawing/2014/main" val="4121792444"/>
                  </a:ext>
                </a:extLst>
              </a:tr>
              <a:tr h="285939">
                <a:tc>
                  <a:txBody>
                    <a:bodyPr/>
                    <a:lstStyle/>
                    <a:p>
                      <a:pPr algn="l" fontAlgn="b"/>
                      <a:r>
                        <a:rPr lang="en-US" sz="1600" b="1" i="0" u="none" strike="noStrike" dirty="0">
                          <a:solidFill>
                            <a:srgbClr val="000000"/>
                          </a:solidFill>
                          <a:effectLst/>
                          <a:latin typeface="Calibri" panose="020F0502020204030204" pitchFamily="34" charset="0"/>
                        </a:rPr>
                        <a:t>Flying HIGH Inc.</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96.82%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88.65%</a:t>
                      </a:r>
                    </a:p>
                  </a:txBody>
                  <a:tcPr marL="6350" marR="6350" marT="6350" marB="0" anchor="b"/>
                </a:tc>
                <a:extLst>
                  <a:ext uri="{0D108BD9-81ED-4DB2-BD59-A6C34878D82A}">
                    <a16:rowId xmlns:a16="http://schemas.microsoft.com/office/drawing/2014/main" val="479907302"/>
                  </a:ext>
                </a:extLst>
              </a:tr>
              <a:tr h="565409">
                <a:tc>
                  <a:txBody>
                    <a:bodyPr/>
                    <a:lstStyle/>
                    <a:p>
                      <a:pPr algn="l" fontAlgn="b"/>
                      <a:r>
                        <a:rPr lang="en-US" sz="1600" b="1" i="0" u="none" strike="noStrike">
                          <a:solidFill>
                            <a:srgbClr val="000000"/>
                          </a:solidFill>
                          <a:effectLst/>
                          <a:latin typeface="Calibri" panose="020F0502020204030204" pitchFamily="34" charset="0"/>
                        </a:rPr>
                        <a:t>Tampa Bay Workforce Alliance,Inc dba CareerSource Tampa Bay</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94.40%</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54.65%</a:t>
                      </a:r>
                    </a:p>
                  </a:txBody>
                  <a:tcPr marL="6350" marR="6350" marT="6350" marB="0" anchor="b"/>
                </a:tc>
                <a:extLst>
                  <a:ext uri="{0D108BD9-81ED-4DB2-BD59-A6C34878D82A}">
                    <a16:rowId xmlns:a16="http://schemas.microsoft.com/office/drawing/2014/main" val="82231507"/>
                  </a:ext>
                </a:extLst>
              </a:tr>
              <a:tr h="565409">
                <a:tc>
                  <a:txBody>
                    <a:bodyPr/>
                    <a:lstStyle/>
                    <a:p>
                      <a:pPr algn="l" fontAlgn="b"/>
                      <a:r>
                        <a:rPr lang="en-US" sz="1600" b="1" i="0" u="none" strike="noStrike" dirty="0">
                          <a:solidFill>
                            <a:srgbClr val="000000"/>
                          </a:solidFill>
                          <a:effectLst/>
                          <a:latin typeface="Calibri" panose="020F0502020204030204" pitchFamily="34" charset="0"/>
                        </a:rPr>
                        <a:t>The Westchester County Department of Social Services</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82.37%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98.45%</a:t>
                      </a:r>
                    </a:p>
                  </a:txBody>
                  <a:tcPr marL="6350" marR="6350" marT="6350" marB="0" anchor="b"/>
                </a:tc>
                <a:extLst>
                  <a:ext uri="{0D108BD9-81ED-4DB2-BD59-A6C34878D82A}">
                    <a16:rowId xmlns:a16="http://schemas.microsoft.com/office/drawing/2014/main" val="1257381633"/>
                  </a:ext>
                </a:extLst>
              </a:tr>
              <a:tr h="285939">
                <a:tc>
                  <a:txBody>
                    <a:bodyPr/>
                    <a:lstStyle/>
                    <a:p>
                      <a:pPr algn="l" fontAlgn="b"/>
                      <a:r>
                        <a:rPr lang="en-US" sz="1600" b="1" i="0" u="none" strike="noStrike">
                          <a:solidFill>
                            <a:srgbClr val="000000"/>
                          </a:solidFill>
                          <a:effectLst/>
                          <a:latin typeface="Calibri" panose="020F0502020204030204" pitchFamily="34" charset="0"/>
                        </a:rPr>
                        <a:t>Jobs for the Future, Inc.</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80.69%</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117.51%</a:t>
                      </a:r>
                    </a:p>
                  </a:txBody>
                  <a:tcPr marL="6350" marR="6350" marT="6350" marB="0" anchor="b"/>
                </a:tc>
                <a:extLst>
                  <a:ext uri="{0D108BD9-81ED-4DB2-BD59-A6C34878D82A}">
                    <a16:rowId xmlns:a16="http://schemas.microsoft.com/office/drawing/2014/main" val="3246913812"/>
                  </a:ext>
                </a:extLst>
              </a:tr>
              <a:tr h="565409">
                <a:tc>
                  <a:txBody>
                    <a:bodyPr/>
                    <a:lstStyle/>
                    <a:p>
                      <a:pPr algn="l" fontAlgn="b"/>
                      <a:r>
                        <a:rPr lang="en-US" sz="1600" b="1" i="0" u="none" strike="noStrike">
                          <a:solidFill>
                            <a:srgbClr val="000000"/>
                          </a:solidFill>
                          <a:effectLst/>
                          <a:latin typeface="Calibri" panose="020F0502020204030204" pitchFamily="34" charset="0"/>
                        </a:rPr>
                        <a:t>Goodwill Industries International, Inc.</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78.21%</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28.84%</a:t>
                      </a:r>
                    </a:p>
                  </a:txBody>
                  <a:tcPr marL="6350" marR="6350" marT="6350" marB="0" anchor="b"/>
                </a:tc>
                <a:extLst>
                  <a:ext uri="{0D108BD9-81ED-4DB2-BD59-A6C34878D82A}">
                    <a16:rowId xmlns:a16="http://schemas.microsoft.com/office/drawing/2014/main" val="3369263882"/>
                  </a:ext>
                </a:extLst>
              </a:tr>
              <a:tr h="313007">
                <a:tc>
                  <a:txBody>
                    <a:bodyPr/>
                    <a:lstStyle/>
                    <a:p>
                      <a:pPr algn="l" fontAlgn="b"/>
                      <a:r>
                        <a:rPr lang="en-US" sz="1600" b="1" i="0" u="none" strike="noStrike">
                          <a:solidFill>
                            <a:srgbClr val="000000"/>
                          </a:solidFill>
                          <a:effectLst/>
                          <a:latin typeface="Calibri" panose="020F0502020204030204" pitchFamily="34" charset="0"/>
                        </a:rPr>
                        <a:t>Citadel Community Development Corporation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78.15%</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69.17%</a:t>
                      </a:r>
                    </a:p>
                  </a:txBody>
                  <a:tcPr marL="6350" marR="6350" marT="6350" marB="0" anchor="b"/>
                </a:tc>
                <a:extLst>
                  <a:ext uri="{0D108BD9-81ED-4DB2-BD59-A6C34878D82A}">
                    <a16:rowId xmlns:a16="http://schemas.microsoft.com/office/drawing/2014/main" val="4009138909"/>
                  </a:ext>
                </a:extLst>
              </a:tr>
            </a:tbl>
          </a:graphicData>
        </a:graphic>
      </p:graphicFrame>
    </p:spTree>
    <p:extLst>
      <p:ext uri="{BB962C8B-B14F-4D97-AF65-F5344CB8AC3E}">
        <p14:creationId xmlns:p14="http://schemas.microsoft.com/office/powerpoint/2010/main" val="937280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237292248"/>
              </p:ext>
            </p:extLst>
          </p:nvPr>
        </p:nvGraphicFramePr>
        <p:xfrm>
          <a:off x="1533429" y="603314"/>
          <a:ext cx="9143998" cy="5629186"/>
        </p:xfrm>
        <a:graphic>
          <a:graphicData uri="http://schemas.openxmlformats.org/drawingml/2006/table">
            <a:tbl>
              <a:tblPr firstRow="1" bandRow="1">
                <a:tableStyleId>{5C22544A-7EE6-4342-B048-85BDC9FD1C3A}</a:tableStyleId>
              </a:tblPr>
              <a:tblGrid>
                <a:gridCol w="4874495">
                  <a:extLst>
                    <a:ext uri="{9D8B030D-6E8A-4147-A177-3AD203B41FA5}">
                      <a16:colId xmlns:a16="http://schemas.microsoft.com/office/drawing/2014/main" val="1834760138"/>
                    </a:ext>
                  </a:extLst>
                </a:gridCol>
                <a:gridCol w="2112846">
                  <a:extLst>
                    <a:ext uri="{9D8B030D-6E8A-4147-A177-3AD203B41FA5}">
                      <a16:colId xmlns:a16="http://schemas.microsoft.com/office/drawing/2014/main" val="1767805224"/>
                    </a:ext>
                  </a:extLst>
                </a:gridCol>
                <a:gridCol w="2156657">
                  <a:extLst>
                    <a:ext uri="{9D8B030D-6E8A-4147-A177-3AD203B41FA5}">
                      <a16:colId xmlns:a16="http://schemas.microsoft.com/office/drawing/2014/main" val="1094154956"/>
                    </a:ext>
                  </a:extLst>
                </a:gridCol>
              </a:tblGrid>
              <a:tr h="1124349">
                <a:tc>
                  <a:txBody>
                    <a:bodyPr/>
                    <a:lstStyle/>
                    <a:p>
                      <a:pPr algn="ctr" fontAlgn="b"/>
                      <a:r>
                        <a:rPr lang="en-US" sz="1800" b="1" i="0" u="none" strike="noStrike" dirty="0">
                          <a:solidFill>
                            <a:srgbClr val="000000"/>
                          </a:solidFill>
                          <a:effectLst/>
                          <a:latin typeface="Calibri" panose="020F0502020204030204" pitchFamily="34" charset="0"/>
                        </a:rPr>
                        <a:t>TechHire Grantee</a:t>
                      </a: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Training Completion</a:t>
                      </a:r>
                    </a:p>
                    <a:p>
                      <a:pPr algn="ctr" fontAlgn="b"/>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 (Year 4)</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Received Employment</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effectLst/>
                          <a:latin typeface="Calibri" panose="020F0502020204030204" pitchFamily="34" charset="0"/>
                        </a:rPr>
                        <a:t>(Year 4)</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extLst>
                  <a:ext uri="{0D108BD9-81ED-4DB2-BD59-A6C34878D82A}">
                    <a16:rowId xmlns:a16="http://schemas.microsoft.com/office/drawing/2014/main" val="2299026489"/>
                  </a:ext>
                </a:extLst>
              </a:tr>
              <a:tr h="285939">
                <a:tc>
                  <a:txBody>
                    <a:bodyPr/>
                    <a:lstStyle/>
                    <a:p>
                      <a:pPr algn="l" fontAlgn="b"/>
                      <a:r>
                        <a:rPr lang="en-US" sz="1600" b="1" i="0" u="none" strike="noStrike" dirty="0">
                          <a:solidFill>
                            <a:srgbClr val="000000"/>
                          </a:solidFill>
                          <a:effectLst/>
                          <a:latin typeface="Calibri" panose="020F0502020204030204" pitchFamily="34" charset="0"/>
                        </a:rPr>
                        <a:t>Mount </a:t>
                      </a:r>
                      <a:r>
                        <a:rPr lang="en-US" sz="1600" b="1" i="0" u="none" strike="noStrike" dirty="0" err="1">
                          <a:solidFill>
                            <a:srgbClr val="000000"/>
                          </a:solidFill>
                          <a:effectLst/>
                          <a:latin typeface="Calibri" panose="020F0502020204030204" pitchFamily="34" charset="0"/>
                        </a:rPr>
                        <a:t>Wachusett</a:t>
                      </a:r>
                      <a:r>
                        <a:rPr lang="en-US" sz="1600" b="1" i="0" u="none" strike="noStrike" dirty="0">
                          <a:solidFill>
                            <a:srgbClr val="000000"/>
                          </a:solidFill>
                          <a:effectLst/>
                          <a:latin typeface="Calibri" panose="020F0502020204030204" pitchFamily="34" charset="0"/>
                        </a:rPr>
                        <a:t> Community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76.95%</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53.65%</a:t>
                      </a:r>
                    </a:p>
                  </a:txBody>
                  <a:tcPr marL="6350" marR="6350" marT="6350" marB="0" anchor="b"/>
                </a:tc>
                <a:extLst>
                  <a:ext uri="{0D108BD9-81ED-4DB2-BD59-A6C34878D82A}">
                    <a16:rowId xmlns:a16="http://schemas.microsoft.com/office/drawing/2014/main" val="2111132016"/>
                  </a:ext>
                </a:extLst>
              </a:tr>
              <a:tr h="285939">
                <a:tc>
                  <a:txBody>
                    <a:bodyPr/>
                    <a:lstStyle/>
                    <a:p>
                      <a:pPr algn="l" fontAlgn="b"/>
                      <a:r>
                        <a:rPr lang="en-US" sz="1600" b="1" i="0" u="none" strike="noStrike">
                          <a:solidFill>
                            <a:srgbClr val="000000"/>
                          </a:solidFill>
                          <a:effectLst/>
                          <a:latin typeface="Calibri" panose="020F0502020204030204" pitchFamily="34" charset="0"/>
                        </a:rPr>
                        <a:t>Everett Community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68.35%</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41.86%</a:t>
                      </a:r>
                    </a:p>
                  </a:txBody>
                  <a:tcPr marL="6350" marR="6350" marT="6350" marB="0" anchor="b"/>
                </a:tc>
                <a:extLst>
                  <a:ext uri="{0D108BD9-81ED-4DB2-BD59-A6C34878D82A}">
                    <a16:rowId xmlns:a16="http://schemas.microsoft.com/office/drawing/2014/main" val="4139814401"/>
                  </a:ext>
                </a:extLst>
              </a:tr>
              <a:tr h="285939">
                <a:tc>
                  <a:txBody>
                    <a:bodyPr/>
                    <a:lstStyle/>
                    <a:p>
                      <a:pPr algn="l" fontAlgn="b"/>
                      <a:r>
                        <a:rPr lang="en-US" sz="1600" b="1" i="0" u="none" strike="noStrike">
                          <a:solidFill>
                            <a:srgbClr val="000000"/>
                          </a:solidFill>
                          <a:effectLst/>
                          <a:latin typeface="Calibri" panose="020F0502020204030204" pitchFamily="34" charset="0"/>
                        </a:rPr>
                        <a:t>Waukesha-Ozaukee-Washington Workforce Development, Inc.</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66.03%</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64.56%</a:t>
                      </a:r>
                    </a:p>
                  </a:txBody>
                  <a:tcPr marL="6350" marR="6350" marT="6350" marB="0" anchor="b"/>
                </a:tc>
                <a:extLst>
                  <a:ext uri="{0D108BD9-81ED-4DB2-BD59-A6C34878D82A}">
                    <a16:rowId xmlns:a16="http://schemas.microsoft.com/office/drawing/2014/main" val="2871301479"/>
                  </a:ext>
                </a:extLst>
              </a:tr>
              <a:tr h="285939">
                <a:tc>
                  <a:txBody>
                    <a:bodyPr/>
                    <a:lstStyle/>
                    <a:p>
                      <a:pPr algn="l" fontAlgn="b"/>
                      <a:r>
                        <a:rPr lang="en-US" sz="1600" b="1" i="0" u="none" strike="noStrike" dirty="0">
                          <a:solidFill>
                            <a:srgbClr val="000000"/>
                          </a:solidFill>
                          <a:effectLst/>
                          <a:latin typeface="Calibri" panose="020F0502020204030204" pitchFamily="34" charset="0"/>
                        </a:rPr>
                        <a:t>Atlanta Technical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65.54%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51.38%</a:t>
                      </a:r>
                    </a:p>
                  </a:txBody>
                  <a:tcPr marL="6350" marR="6350" marT="6350" marB="0" anchor="b"/>
                </a:tc>
                <a:extLst>
                  <a:ext uri="{0D108BD9-81ED-4DB2-BD59-A6C34878D82A}">
                    <a16:rowId xmlns:a16="http://schemas.microsoft.com/office/drawing/2014/main" val="1716322292"/>
                  </a:ext>
                </a:extLst>
              </a:tr>
              <a:tr h="285939">
                <a:tc>
                  <a:txBody>
                    <a:bodyPr/>
                    <a:lstStyle/>
                    <a:p>
                      <a:pPr algn="l" fontAlgn="b"/>
                      <a:r>
                        <a:rPr lang="en-US" sz="1600" b="1" i="0" u="none" strike="noStrike" dirty="0">
                          <a:solidFill>
                            <a:srgbClr val="000000"/>
                          </a:solidFill>
                          <a:effectLst/>
                          <a:latin typeface="Calibri" panose="020F0502020204030204" pitchFamily="34" charset="0"/>
                        </a:rPr>
                        <a:t>Northwest Regional Workforce Investment Board</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64.69%</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40.87%</a:t>
                      </a:r>
                    </a:p>
                  </a:txBody>
                  <a:tcPr marL="6350" marR="6350" marT="6350" marB="0" anchor="b"/>
                </a:tc>
                <a:extLst>
                  <a:ext uri="{0D108BD9-81ED-4DB2-BD59-A6C34878D82A}">
                    <a16:rowId xmlns:a16="http://schemas.microsoft.com/office/drawing/2014/main" val="3366668341"/>
                  </a:ext>
                </a:extLst>
              </a:tr>
              <a:tr h="285939">
                <a:tc>
                  <a:txBody>
                    <a:bodyPr/>
                    <a:lstStyle/>
                    <a:p>
                      <a:pPr algn="l" fontAlgn="b"/>
                      <a:r>
                        <a:rPr lang="en-US" sz="1600" b="1" i="0" u="none" strike="noStrike" dirty="0">
                          <a:solidFill>
                            <a:srgbClr val="000000"/>
                          </a:solidFill>
                          <a:effectLst/>
                          <a:latin typeface="Calibri" panose="020F0502020204030204" pitchFamily="34" charset="0"/>
                        </a:rPr>
                        <a:t>Midlands Technical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62.98%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32.33%</a:t>
                      </a:r>
                    </a:p>
                  </a:txBody>
                  <a:tcPr marL="6350" marR="6350" marT="6350" marB="0" anchor="b"/>
                </a:tc>
                <a:extLst>
                  <a:ext uri="{0D108BD9-81ED-4DB2-BD59-A6C34878D82A}">
                    <a16:rowId xmlns:a16="http://schemas.microsoft.com/office/drawing/2014/main" val="4121792444"/>
                  </a:ext>
                </a:extLst>
              </a:tr>
              <a:tr h="285939">
                <a:tc>
                  <a:txBody>
                    <a:bodyPr/>
                    <a:lstStyle/>
                    <a:p>
                      <a:pPr algn="l" fontAlgn="b"/>
                      <a:r>
                        <a:rPr lang="en-US" sz="1600" b="1" i="0" u="none" strike="noStrike" dirty="0" err="1">
                          <a:solidFill>
                            <a:srgbClr val="000000"/>
                          </a:solidFill>
                          <a:effectLst/>
                          <a:latin typeface="Calibri" panose="020F0502020204030204" pitchFamily="34" charset="0"/>
                        </a:rPr>
                        <a:t>Pellissippi</a:t>
                      </a:r>
                      <a:r>
                        <a:rPr lang="en-US" sz="1600" b="1" i="0" u="none" strike="noStrike" dirty="0">
                          <a:solidFill>
                            <a:srgbClr val="000000"/>
                          </a:solidFill>
                          <a:effectLst/>
                          <a:latin typeface="Calibri" panose="020F0502020204030204" pitchFamily="34" charset="0"/>
                        </a:rPr>
                        <a:t> State Community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62.91%</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25.96%</a:t>
                      </a:r>
                    </a:p>
                  </a:txBody>
                  <a:tcPr marL="6350" marR="6350" marT="6350" marB="0" anchor="b"/>
                </a:tc>
                <a:extLst>
                  <a:ext uri="{0D108BD9-81ED-4DB2-BD59-A6C34878D82A}">
                    <a16:rowId xmlns:a16="http://schemas.microsoft.com/office/drawing/2014/main" val="479907302"/>
                  </a:ext>
                </a:extLst>
              </a:tr>
              <a:tr h="565409">
                <a:tc>
                  <a:txBody>
                    <a:bodyPr/>
                    <a:lstStyle/>
                    <a:p>
                      <a:pPr algn="l" fontAlgn="b"/>
                      <a:r>
                        <a:rPr lang="en-US" sz="1600" b="1" i="0" u="none" strike="noStrike" dirty="0">
                          <a:solidFill>
                            <a:srgbClr val="000000"/>
                          </a:solidFill>
                          <a:effectLst/>
                          <a:latin typeface="Calibri" panose="020F0502020204030204" pitchFamily="34" charset="0"/>
                        </a:rPr>
                        <a:t>Wake Technical Community College</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61.64%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71.49%</a:t>
                      </a:r>
                    </a:p>
                  </a:txBody>
                  <a:tcPr marL="6350" marR="6350" marT="6350" marB="0" anchor="b"/>
                </a:tc>
                <a:extLst>
                  <a:ext uri="{0D108BD9-81ED-4DB2-BD59-A6C34878D82A}">
                    <a16:rowId xmlns:a16="http://schemas.microsoft.com/office/drawing/2014/main" val="82231507"/>
                  </a:ext>
                </a:extLst>
              </a:tr>
              <a:tr h="565409">
                <a:tc>
                  <a:txBody>
                    <a:bodyPr/>
                    <a:lstStyle/>
                    <a:p>
                      <a:pPr algn="l" fontAlgn="b"/>
                      <a:r>
                        <a:rPr lang="en-US" sz="1600" b="1" i="0" u="none" strike="noStrike">
                          <a:solidFill>
                            <a:srgbClr val="000000"/>
                          </a:solidFill>
                          <a:effectLst/>
                          <a:latin typeface="Calibri" panose="020F0502020204030204" pitchFamily="34" charset="0"/>
                        </a:rPr>
                        <a:t>Clackamas Community College</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57.62%</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67.11%</a:t>
                      </a:r>
                    </a:p>
                  </a:txBody>
                  <a:tcPr marL="6350" marR="6350" marT="6350" marB="0" anchor="b"/>
                </a:tc>
                <a:extLst>
                  <a:ext uri="{0D108BD9-81ED-4DB2-BD59-A6C34878D82A}">
                    <a16:rowId xmlns:a16="http://schemas.microsoft.com/office/drawing/2014/main" val="1257381633"/>
                  </a:ext>
                </a:extLst>
              </a:tr>
              <a:tr h="285939">
                <a:tc>
                  <a:txBody>
                    <a:bodyPr/>
                    <a:lstStyle/>
                    <a:p>
                      <a:pPr algn="l" fontAlgn="b"/>
                      <a:r>
                        <a:rPr lang="en-US" sz="1600" b="1" i="0" u="none" strike="noStrike">
                          <a:solidFill>
                            <a:srgbClr val="000000"/>
                          </a:solidFill>
                          <a:effectLst/>
                          <a:latin typeface="Calibri" panose="020F0502020204030204" pitchFamily="34" charset="0"/>
                        </a:rPr>
                        <a:t>Employ Milwaukee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57.18%</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56.43%</a:t>
                      </a:r>
                    </a:p>
                  </a:txBody>
                  <a:tcPr marL="6350" marR="6350" marT="6350" marB="0" anchor="b"/>
                </a:tc>
                <a:extLst>
                  <a:ext uri="{0D108BD9-81ED-4DB2-BD59-A6C34878D82A}">
                    <a16:rowId xmlns:a16="http://schemas.microsoft.com/office/drawing/2014/main" val="3246913812"/>
                  </a:ext>
                </a:extLst>
              </a:tr>
              <a:tr h="565409">
                <a:tc>
                  <a:txBody>
                    <a:bodyPr/>
                    <a:lstStyle/>
                    <a:p>
                      <a:pPr algn="l" fontAlgn="b"/>
                      <a:r>
                        <a:rPr lang="en-US" sz="1600" b="1" i="0" u="none" strike="noStrike" dirty="0">
                          <a:solidFill>
                            <a:srgbClr val="000000"/>
                          </a:solidFill>
                          <a:effectLst/>
                          <a:latin typeface="Calibri" panose="020F0502020204030204" pitchFamily="34" charset="0"/>
                        </a:rPr>
                        <a:t>State Technical College of Missouri</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52.86%</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21.71%</a:t>
                      </a:r>
                    </a:p>
                  </a:txBody>
                  <a:tcPr marL="6350" marR="6350" marT="6350" marB="0" anchor="b"/>
                </a:tc>
                <a:extLst>
                  <a:ext uri="{0D108BD9-81ED-4DB2-BD59-A6C34878D82A}">
                    <a16:rowId xmlns:a16="http://schemas.microsoft.com/office/drawing/2014/main" val="3369263882"/>
                  </a:ext>
                </a:extLst>
              </a:tr>
              <a:tr h="313007">
                <a:tc>
                  <a:txBody>
                    <a:bodyPr/>
                    <a:lstStyle/>
                    <a:p>
                      <a:pPr algn="l" fontAlgn="b"/>
                      <a:r>
                        <a:rPr lang="en-US" sz="1600" b="1" i="0" u="none" strike="noStrike">
                          <a:solidFill>
                            <a:srgbClr val="000000"/>
                          </a:solidFill>
                          <a:effectLst/>
                          <a:latin typeface="Calibri" panose="020F0502020204030204" pitchFamily="34" charset="0"/>
                        </a:rPr>
                        <a:t>Chippewa Valley Technical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52.72%</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18.00%</a:t>
                      </a:r>
                    </a:p>
                  </a:txBody>
                  <a:tcPr marL="6350" marR="6350" marT="6350" marB="0" anchor="b"/>
                </a:tc>
                <a:extLst>
                  <a:ext uri="{0D108BD9-81ED-4DB2-BD59-A6C34878D82A}">
                    <a16:rowId xmlns:a16="http://schemas.microsoft.com/office/drawing/2014/main" val="4009138909"/>
                  </a:ext>
                </a:extLst>
              </a:tr>
            </a:tbl>
          </a:graphicData>
        </a:graphic>
      </p:graphicFrame>
    </p:spTree>
    <p:extLst>
      <p:ext uri="{BB962C8B-B14F-4D97-AF65-F5344CB8AC3E}">
        <p14:creationId xmlns:p14="http://schemas.microsoft.com/office/powerpoint/2010/main" val="960435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a:bodyPr>
          <a:lstStyle/>
          <a:p>
            <a:r>
              <a:rPr lang="en-US" i="1" dirty="0"/>
              <a:t>H-1B TechHire Performance Data Review</a:t>
            </a:r>
            <a:endParaRPr lang="en-US"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April 16, 2020</a:t>
            </a:r>
          </a:p>
        </p:txBody>
      </p:sp>
    </p:spTree>
    <p:extLst>
      <p:ext uri="{BB962C8B-B14F-4D97-AF65-F5344CB8AC3E}">
        <p14:creationId xmlns:p14="http://schemas.microsoft.com/office/powerpoint/2010/main" val="266355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572478813"/>
              </p:ext>
            </p:extLst>
          </p:nvPr>
        </p:nvGraphicFramePr>
        <p:xfrm>
          <a:off x="1514575" y="556180"/>
          <a:ext cx="9143998" cy="5421095"/>
        </p:xfrm>
        <a:graphic>
          <a:graphicData uri="http://schemas.openxmlformats.org/drawingml/2006/table">
            <a:tbl>
              <a:tblPr firstRow="1" bandRow="1">
                <a:tableStyleId>{5C22544A-7EE6-4342-B048-85BDC9FD1C3A}</a:tableStyleId>
              </a:tblPr>
              <a:tblGrid>
                <a:gridCol w="4874495">
                  <a:extLst>
                    <a:ext uri="{9D8B030D-6E8A-4147-A177-3AD203B41FA5}">
                      <a16:colId xmlns:a16="http://schemas.microsoft.com/office/drawing/2014/main" val="1834760138"/>
                    </a:ext>
                  </a:extLst>
                </a:gridCol>
                <a:gridCol w="2112846">
                  <a:extLst>
                    <a:ext uri="{9D8B030D-6E8A-4147-A177-3AD203B41FA5}">
                      <a16:colId xmlns:a16="http://schemas.microsoft.com/office/drawing/2014/main" val="1767805224"/>
                    </a:ext>
                  </a:extLst>
                </a:gridCol>
                <a:gridCol w="2156657">
                  <a:extLst>
                    <a:ext uri="{9D8B030D-6E8A-4147-A177-3AD203B41FA5}">
                      <a16:colId xmlns:a16="http://schemas.microsoft.com/office/drawing/2014/main" val="1094154956"/>
                    </a:ext>
                  </a:extLst>
                </a:gridCol>
              </a:tblGrid>
              <a:tr h="1124349">
                <a:tc>
                  <a:txBody>
                    <a:bodyPr/>
                    <a:lstStyle/>
                    <a:p>
                      <a:pPr algn="ctr" fontAlgn="b"/>
                      <a:r>
                        <a:rPr lang="en-US" sz="1800" b="1" i="0" u="none" strike="noStrike" dirty="0">
                          <a:solidFill>
                            <a:srgbClr val="000000"/>
                          </a:solidFill>
                          <a:effectLst/>
                          <a:latin typeface="Calibri" panose="020F0502020204030204" pitchFamily="34" charset="0"/>
                        </a:rPr>
                        <a:t>TechHire Grantee</a:t>
                      </a: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Training Completion</a:t>
                      </a:r>
                    </a:p>
                    <a:p>
                      <a:pPr algn="ctr" fontAlgn="b"/>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 (Year 4)</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Received Employment</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effectLst/>
                          <a:latin typeface="Calibri" panose="020F0502020204030204" pitchFamily="34" charset="0"/>
                        </a:rPr>
                        <a:t>(Year 4)</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extLst>
                  <a:ext uri="{0D108BD9-81ED-4DB2-BD59-A6C34878D82A}">
                    <a16:rowId xmlns:a16="http://schemas.microsoft.com/office/drawing/2014/main" val="2299026489"/>
                  </a:ext>
                </a:extLst>
              </a:tr>
              <a:tr h="285939">
                <a:tc>
                  <a:txBody>
                    <a:bodyPr/>
                    <a:lstStyle/>
                    <a:p>
                      <a:pPr algn="l" fontAlgn="b"/>
                      <a:r>
                        <a:rPr lang="en-US" sz="1600" b="1" i="0" u="none" strike="noStrike" dirty="0" err="1">
                          <a:solidFill>
                            <a:srgbClr val="000000"/>
                          </a:solidFill>
                          <a:effectLst/>
                          <a:latin typeface="Calibri" panose="020F0502020204030204" pitchFamily="34" charset="0"/>
                        </a:rPr>
                        <a:t>Worksystems</a:t>
                      </a:r>
                      <a:r>
                        <a:rPr lang="en-US" sz="1600" b="1" i="0" u="none" strike="noStrike" dirty="0">
                          <a:solidFill>
                            <a:srgbClr val="000000"/>
                          </a:solidFill>
                          <a:effectLst/>
                          <a:latin typeface="Calibri" panose="020F0502020204030204" pitchFamily="34" charset="0"/>
                        </a:rPr>
                        <a:t>, Inc.</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52.10%</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36.89%</a:t>
                      </a:r>
                    </a:p>
                  </a:txBody>
                  <a:tcPr marL="6350" marR="6350" marT="6350" marB="0" anchor="b"/>
                </a:tc>
                <a:extLst>
                  <a:ext uri="{0D108BD9-81ED-4DB2-BD59-A6C34878D82A}">
                    <a16:rowId xmlns:a16="http://schemas.microsoft.com/office/drawing/2014/main" val="2111132016"/>
                  </a:ext>
                </a:extLst>
              </a:tr>
              <a:tr h="285939">
                <a:tc>
                  <a:txBody>
                    <a:bodyPr/>
                    <a:lstStyle/>
                    <a:p>
                      <a:pPr algn="l" fontAlgn="b"/>
                      <a:r>
                        <a:rPr lang="en-US" sz="1600" b="1" i="0" u="none" strike="noStrike" dirty="0">
                          <a:solidFill>
                            <a:srgbClr val="000000"/>
                          </a:solidFill>
                          <a:effectLst/>
                          <a:latin typeface="Calibri" panose="020F0502020204030204" pitchFamily="34" charset="0"/>
                        </a:rPr>
                        <a:t>Suffolk County Community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42.25%</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132.00%</a:t>
                      </a:r>
                    </a:p>
                  </a:txBody>
                  <a:tcPr marL="6350" marR="6350" marT="6350" marB="0" anchor="b"/>
                </a:tc>
                <a:extLst>
                  <a:ext uri="{0D108BD9-81ED-4DB2-BD59-A6C34878D82A}">
                    <a16:rowId xmlns:a16="http://schemas.microsoft.com/office/drawing/2014/main" val="4139814401"/>
                  </a:ext>
                </a:extLst>
              </a:tr>
              <a:tr h="285939">
                <a:tc>
                  <a:txBody>
                    <a:bodyPr/>
                    <a:lstStyle/>
                    <a:p>
                      <a:pPr algn="l" fontAlgn="b"/>
                      <a:r>
                        <a:rPr lang="en-US" sz="1600" b="1" i="0" u="none" strike="noStrike" dirty="0">
                          <a:solidFill>
                            <a:srgbClr val="000000"/>
                          </a:solidFill>
                          <a:effectLst/>
                          <a:latin typeface="Calibri" panose="020F0502020204030204" pitchFamily="34" charset="0"/>
                        </a:rPr>
                        <a:t>James </a:t>
                      </a:r>
                      <a:r>
                        <a:rPr lang="en-US" sz="1600" b="1" i="0" u="none" strike="noStrike" dirty="0" err="1">
                          <a:solidFill>
                            <a:srgbClr val="000000"/>
                          </a:solidFill>
                          <a:effectLst/>
                          <a:latin typeface="Calibri" panose="020F0502020204030204" pitchFamily="34" charset="0"/>
                        </a:rPr>
                        <a:t>Sprunt</a:t>
                      </a:r>
                      <a:r>
                        <a:rPr lang="en-US" sz="1600" b="1" i="0" u="none" strike="noStrike" dirty="0">
                          <a:solidFill>
                            <a:srgbClr val="000000"/>
                          </a:solidFill>
                          <a:effectLst/>
                          <a:latin typeface="Calibri" panose="020F0502020204030204" pitchFamily="34" charset="0"/>
                        </a:rPr>
                        <a:t> Community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37.16%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24.34%</a:t>
                      </a:r>
                    </a:p>
                  </a:txBody>
                  <a:tcPr marL="6350" marR="6350" marT="6350" marB="0" anchor="b"/>
                </a:tc>
                <a:extLst>
                  <a:ext uri="{0D108BD9-81ED-4DB2-BD59-A6C34878D82A}">
                    <a16:rowId xmlns:a16="http://schemas.microsoft.com/office/drawing/2014/main" val="2871301479"/>
                  </a:ext>
                </a:extLst>
              </a:tr>
              <a:tr h="285939">
                <a:tc>
                  <a:txBody>
                    <a:bodyPr/>
                    <a:lstStyle/>
                    <a:p>
                      <a:pPr algn="l" fontAlgn="b"/>
                      <a:r>
                        <a:rPr lang="en-US" sz="1600" b="1" i="0" u="none" strike="noStrike" dirty="0" err="1">
                          <a:solidFill>
                            <a:srgbClr val="000000"/>
                          </a:solidFill>
                          <a:effectLst/>
                          <a:latin typeface="Calibri" panose="020F0502020204030204" pitchFamily="34" charset="0"/>
                        </a:rPr>
                        <a:t>BridgeValley</a:t>
                      </a:r>
                      <a:r>
                        <a:rPr lang="en-US" sz="1600" b="1" i="0" u="none" strike="noStrike" dirty="0">
                          <a:solidFill>
                            <a:srgbClr val="000000"/>
                          </a:solidFill>
                          <a:effectLst/>
                          <a:latin typeface="Calibri" panose="020F0502020204030204" pitchFamily="34" charset="0"/>
                        </a:rPr>
                        <a:t> Community &amp; Technical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35.07%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23.21%</a:t>
                      </a:r>
                    </a:p>
                  </a:txBody>
                  <a:tcPr marL="6350" marR="6350" marT="6350" marB="0" anchor="b"/>
                </a:tc>
                <a:extLst>
                  <a:ext uri="{0D108BD9-81ED-4DB2-BD59-A6C34878D82A}">
                    <a16:rowId xmlns:a16="http://schemas.microsoft.com/office/drawing/2014/main" val="1716322292"/>
                  </a:ext>
                </a:extLst>
              </a:tr>
              <a:tr h="285939">
                <a:tc>
                  <a:txBody>
                    <a:bodyPr/>
                    <a:lstStyle/>
                    <a:p>
                      <a:pPr algn="l" fontAlgn="b"/>
                      <a:r>
                        <a:rPr lang="en-US" sz="1600" b="1" i="0" u="none" strike="noStrike" dirty="0">
                          <a:solidFill>
                            <a:srgbClr val="000000"/>
                          </a:solidFill>
                          <a:effectLst/>
                          <a:latin typeface="Calibri" panose="020F0502020204030204" pitchFamily="34" charset="0"/>
                        </a:rPr>
                        <a:t>FULL EMPLOYMENT COUNCIL, INC.</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31.07%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56.78%</a:t>
                      </a:r>
                    </a:p>
                  </a:txBody>
                  <a:tcPr marL="6350" marR="6350" marT="6350" marB="0" anchor="b"/>
                </a:tc>
                <a:extLst>
                  <a:ext uri="{0D108BD9-81ED-4DB2-BD59-A6C34878D82A}">
                    <a16:rowId xmlns:a16="http://schemas.microsoft.com/office/drawing/2014/main" val="3366668341"/>
                  </a:ext>
                </a:extLst>
              </a:tr>
              <a:tr h="285939">
                <a:tc>
                  <a:txBody>
                    <a:bodyPr/>
                    <a:lstStyle/>
                    <a:p>
                      <a:pPr algn="l" fontAlgn="b"/>
                      <a:r>
                        <a:rPr lang="en-US" sz="1600" b="1" i="0" u="none" strike="noStrike">
                          <a:solidFill>
                            <a:srgbClr val="000000"/>
                          </a:solidFill>
                          <a:effectLst/>
                          <a:latin typeface="Calibri" panose="020F0502020204030204" pitchFamily="34" charset="0"/>
                        </a:rPr>
                        <a:t>Coastal Counties Workforce Inc.</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27.16%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41.94%</a:t>
                      </a:r>
                    </a:p>
                  </a:txBody>
                  <a:tcPr marL="6350" marR="6350" marT="6350" marB="0" anchor="b"/>
                </a:tc>
                <a:extLst>
                  <a:ext uri="{0D108BD9-81ED-4DB2-BD59-A6C34878D82A}">
                    <a16:rowId xmlns:a16="http://schemas.microsoft.com/office/drawing/2014/main" val="4121792444"/>
                  </a:ext>
                </a:extLst>
              </a:tr>
              <a:tr h="285939">
                <a:tc>
                  <a:txBody>
                    <a:bodyPr/>
                    <a:lstStyle/>
                    <a:p>
                      <a:pPr algn="l" fontAlgn="b"/>
                      <a:r>
                        <a:rPr lang="en-US" sz="1600" b="1" i="0" u="none" strike="noStrike" dirty="0">
                          <a:solidFill>
                            <a:srgbClr val="000000"/>
                          </a:solidFill>
                          <a:effectLst/>
                          <a:latin typeface="Calibri" panose="020F0502020204030204" pitchFamily="34" charset="0"/>
                        </a:rPr>
                        <a:t>North Central Texas College</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25.56%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19.45%</a:t>
                      </a:r>
                    </a:p>
                  </a:txBody>
                  <a:tcPr marL="6350" marR="6350" marT="6350" marB="0" anchor="b"/>
                </a:tc>
                <a:extLst>
                  <a:ext uri="{0D108BD9-81ED-4DB2-BD59-A6C34878D82A}">
                    <a16:rowId xmlns:a16="http://schemas.microsoft.com/office/drawing/2014/main" val="479907302"/>
                  </a:ext>
                </a:extLst>
              </a:tr>
              <a:tr h="565409">
                <a:tc>
                  <a:txBody>
                    <a:bodyPr/>
                    <a:lstStyle/>
                    <a:p>
                      <a:pPr algn="l" fontAlgn="b"/>
                      <a:r>
                        <a:rPr lang="en-US" sz="1600" b="1" i="0" u="none" strike="noStrike" dirty="0">
                          <a:solidFill>
                            <a:srgbClr val="000000"/>
                          </a:solidFill>
                          <a:effectLst/>
                          <a:latin typeface="Calibri" panose="020F0502020204030204" pitchFamily="34" charset="0"/>
                        </a:rPr>
                        <a:t>Research Foundation of CUNY on behalf of LaGuardia Community College</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25.28%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11.87%</a:t>
                      </a:r>
                    </a:p>
                  </a:txBody>
                  <a:tcPr marL="6350" marR="6350" marT="6350" marB="0" anchor="b"/>
                </a:tc>
                <a:extLst>
                  <a:ext uri="{0D108BD9-81ED-4DB2-BD59-A6C34878D82A}">
                    <a16:rowId xmlns:a16="http://schemas.microsoft.com/office/drawing/2014/main" val="82231507"/>
                  </a:ext>
                </a:extLst>
              </a:tr>
              <a:tr h="565409">
                <a:tc>
                  <a:txBody>
                    <a:bodyPr/>
                    <a:lstStyle/>
                    <a:p>
                      <a:pPr algn="l" fontAlgn="b"/>
                      <a:r>
                        <a:rPr lang="en-US" sz="1600" b="1" i="0" u="none" strike="noStrike" dirty="0">
                          <a:solidFill>
                            <a:srgbClr val="000000"/>
                          </a:solidFill>
                          <a:effectLst/>
                          <a:latin typeface="Calibri" panose="020F0502020204030204" pitchFamily="34" charset="0"/>
                        </a:rPr>
                        <a:t>Indiana AFL-CIO Labor Institute for Training, Inc.</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17.39%</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3.08%</a:t>
                      </a:r>
                    </a:p>
                  </a:txBody>
                  <a:tcPr marL="6350" marR="6350" marT="6350" marB="0" anchor="b"/>
                </a:tc>
                <a:extLst>
                  <a:ext uri="{0D108BD9-81ED-4DB2-BD59-A6C34878D82A}">
                    <a16:rowId xmlns:a16="http://schemas.microsoft.com/office/drawing/2014/main" val="1257381633"/>
                  </a:ext>
                </a:extLst>
              </a:tr>
              <a:tr h="285939">
                <a:tc>
                  <a:txBody>
                    <a:bodyPr/>
                    <a:lstStyle/>
                    <a:p>
                      <a:pPr algn="l" fontAlgn="b"/>
                      <a:r>
                        <a:rPr lang="en-US" sz="1600" b="1" i="0" u="none" strike="noStrike">
                          <a:solidFill>
                            <a:srgbClr val="000000"/>
                          </a:solidFill>
                          <a:effectLst/>
                          <a:latin typeface="Calibri" panose="020F0502020204030204" pitchFamily="34" charset="0"/>
                        </a:rPr>
                        <a:t>United Migrant Opportunity Services/UMOS, Inc.</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16.30%</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24.00%</a:t>
                      </a:r>
                    </a:p>
                  </a:txBody>
                  <a:tcPr marL="6350" marR="6350" marT="6350" marB="0" anchor="b"/>
                </a:tc>
                <a:extLst>
                  <a:ext uri="{0D108BD9-81ED-4DB2-BD59-A6C34878D82A}">
                    <a16:rowId xmlns:a16="http://schemas.microsoft.com/office/drawing/2014/main" val="3246913812"/>
                  </a:ext>
                </a:extLst>
              </a:tr>
              <a:tr h="565409">
                <a:tc>
                  <a:txBody>
                    <a:bodyPr/>
                    <a:lstStyle/>
                    <a:p>
                      <a:pPr algn="l" fontAlgn="b"/>
                      <a:r>
                        <a:rPr lang="en-US" sz="1600" b="1" i="0" u="none" strike="noStrike">
                          <a:solidFill>
                            <a:srgbClr val="000000"/>
                          </a:solidFill>
                          <a:effectLst/>
                          <a:latin typeface="Calibri" panose="020F0502020204030204" pitchFamily="34" charset="0"/>
                        </a:rPr>
                        <a:t>Seattle Central College</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4.10%</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6.00%</a:t>
                      </a:r>
                    </a:p>
                  </a:txBody>
                  <a:tcPr marL="6350" marR="6350" marT="6350" marB="0" anchor="b"/>
                </a:tc>
                <a:extLst>
                  <a:ext uri="{0D108BD9-81ED-4DB2-BD59-A6C34878D82A}">
                    <a16:rowId xmlns:a16="http://schemas.microsoft.com/office/drawing/2014/main" val="3369263882"/>
                  </a:ext>
                </a:extLst>
              </a:tr>
              <a:tr h="313007">
                <a:tc>
                  <a:txBody>
                    <a:bodyPr/>
                    <a:lstStyle/>
                    <a:p>
                      <a:pPr algn="l" fontAlgn="b"/>
                      <a:r>
                        <a:rPr lang="en-US" sz="1600" b="1" i="0" u="none" strike="noStrike">
                          <a:solidFill>
                            <a:srgbClr val="000000"/>
                          </a:solidFill>
                          <a:effectLst/>
                          <a:latin typeface="Calibri" panose="020F0502020204030204" pitchFamily="34" charset="0"/>
                        </a:rPr>
                        <a:t>Ivy Tech Community College of Indiana</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0.00%</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0.00%</a:t>
                      </a:r>
                    </a:p>
                  </a:txBody>
                  <a:tcPr marL="6350" marR="6350" marT="6350" marB="0" anchor="b"/>
                </a:tc>
                <a:extLst>
                  <a:ext uri="{0D108BD9-81ED-4DB2-BD59-A6C34878D82A}">
                    <a16:rowId xmlns:a16="http://schemas.microsoft.com/office/drawing/2014/main" val="4009138909"/>
                  </a:ext>
                </a:extLst>
              </a:tr>
            </a:tbl>
          </a:graphicData>
        </a:graphic>
      </p:graphicFrame>
    </p:spTree>
    <p:extLst>
      <p:ext uri="{BB962C8B-B14F-4D97-AF65-F5344CB8AC3E}">
        <p14:creationId xmlns:p14="http://schemas.microsoft.com/office/powerpoint/2010/main" val="4203726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Polling Question # </a:t>
            </a:r>
          </a:p>
        </p:txBody>
      </p:sp>
      <p:sp>
        <p:nvSpPr>
          <p:cNvPr id="3" name="Content Placeholder 2"/>
          <p:cNvSpPr>
            <a:spLocks noGrp="1"/>
          </p:cNvSpPr>
          <p:nvPr>
            <p:ph idx="1"/>
          </p:nvPr>
        </p:nvSpPr>
        <p:spPr/>
        <p:txBody>
          <a:bodyPr/>
          <a:lstStyle/>
          <a:p>
            <a:pPr marL="0" indent="0">
              <a:buNone/>
            </a:pPr>
            <a:r>
              <a:rPr lang="en-US" sz="3200" b="1" dirty="0"/>
              <a:t>After reviewing this performance data, I am … </a:t>
            </a:r>
            <a:r>
              <a:rPr lang="en-US" sz="2000" dirty="0"/>
              <a:t>(Select which answer is most applicable)</a:t>
            </a:r>
          </a:p>
          <a:p>
            <a:pPr>
              <a:buFont typeface="Wingdings" panose="05000000000000000000" pitchFamily="2" charset="2"/>
              <a:buChar char="q"/>
            </a:pPr>
            <a:r>
              <a:rPr lang="en-US" dirty="0"/>
              <a:t> Not surprised. I knew exactly where we are to meeting our target outcomes. </a:t>
            </a:r>
          </a:p>
          <a:p>
            <a:pPr>
              <a:buFont typeface="Wingdings" panose="05000000000000000000" pitchFamily="2" charset="2"/>
              <a:buChar char="q"/>
            </a:pPr>
            <a:r>
              <a:rPr lang="en-US" dirty="0"/>
              <a:t>Surprised! I didn’t know where we stood on these outcome measures.</a:t>
            </a:r>
          </a:p>
          <a:p>
            <a:pPr>
              <a:buFont typeface="Wingdings" panose="05000000000000000000" pitchFamily="2" charset="2"/>
              <a:buChar char="q"/>
            </a:pPr>
            <a:r>
              <a:rPr lang="en-US" dirty="0"/>
              <a:t>Not sure…I need more information. </a:t>
            </a:r>
          </a:p>
          <a:p>
            <a:pPr marL="0" indent="0">
              <a:buNone/>
            </a:pPr>
            <a:endParaRPr lang="en-US" dirty="0"/>
          </a:p>
        </p:txBody>
      </p:sp>
    </p:spTree>
    <p:extLst>
      <p:ext uri="{BB962C8B-B14F-4D97-AF65-F5344CB8AC3E}">
        <p14:creationId xmlns:p14="http://schemas.microsoft.com/office/powerpoint/2010/main" val="2283035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42</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4031909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Performance Data Scenarios </a:t>
            </a:r>
          </a:p>
        </p:txBody>
      </p:sp>
    </p:spTree>
    <p:extLst>
      <p:ext uri="{BB962C8B-B14F-4D97-AF65-F5344CB8AC3E}">
        <p14:creationId xmlns:p14="http://schemas.microsoft.com/office/powerpoint/2010/main" val="1052952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1892" y="-759416"/>
            <a:ext cx="9656443" cy="2621228"/>
          </a:xfrm>
        </p:spPr>
        <p:txBody>
          <a:bodyPr>
            <a:normAutofit/>
          </a:bodyPr>
          <a:lstStyle/>
          <a:p>
            <a:r>
              <a:rPr lang="en-US" b="1" dirty="0">
                <a:solidFill>
                  <a:srgbClr val="1BBC9C"/>
                </a:solidFill>
              </a:rPr>
              <a:t>What Should the Grantee Do? </a:t>
            </a:r>
          </a:p>
        </p:txBody>
      </p:sp>
      <p:sp>
        <p:nvSpPr>
          <p:cNvPr id="2" name="TextBox 1"/>
          <p:cNvSpPr txBox="1"/>
          <p:nvPr/>
        </p:nvSpPr>
        <p:spPr>
          <a:xfrm>
            <a:off x="4469845" y="1352071"/>
            <a:ext cx="7039897" cy="461665"/>
          </a:xfrm>
          <a:prstGeom prst="rect">
            <a:avLst/>
          </a:prstGeom>
          <a:noFill/>
        </p:spPr>
        <p:txBody>
          <a:bodyPr wrap="square" rtlCol="0">
            <a:spAutoFit/>
          </a:bodyPr>
          <a:lstStyle/>
          <a:p>
            <a:pPr marL="285750" indent="-285750">
              <a:buFont typeface="Wingdings" panose="05000000000000000000" pitchFamily="2" charset="2"/>
              <a:buChar char="Ø"/>
            </a:pPr>
            <a:endParaRPr lang="en-US" sz="2400" dirty="0"/>
          </a:p>
        </p:txBody>
      </p:sp>
      <p:pic>
        <p:nvPicPr>
          <p:cNvPr id="3" name="Picture 2" descr="Pop Quiz! | Speaking of Resear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32" y="1352071"/>
            <a:ext cx="3665633" cy="2432255"/>
          </a:xfrm>
          <a:prstGeom prst="rect">
            <a:avLst/>
          </a:prstGeom>
        </p:spPr>
      </p:pic>
      <p:sp>
        <p:nvSpPr>
          <p:cNvPr id="5" name="TextBox 4"/>
          <p:cNvSpPr txBox="1"/>
          <p:nvPr/>
        </p:nvSpPr>
        <p:spPr>
          <a:xfrm>
            <a:off x="4340941" y="1386816"/>
            <a:ext cx="7039897" cy="489364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As of April 16</a:t>
            </a:r>
            <a:r>
              <a:rPr lang="en-US" sz="2400" baseline="30000" dirty="0"/>
              <a:t>th</a:t>
            </a:r>
            <a:r>
              <a:rPr lang="en-US" sz="2400" dirty="0"/>
              <a:t>, 2020, Andy Griffith of Middle Carolina Community College, has come to the conclusion that his completion outcome targets are going to be difficult to reach by the quarter ending June 30,2020. He is concerned and is going to reach out to the Federal Project Officer (FPO) this week. </a:t>
            </a:r>
          </a:p>
          <a:p>
            <a:endParaRPr lang="en-US" sz="2400" dirty="0"/>
          </a:p>
          <a:p>
            <a:pPr marL="285750" indent="-285750">
              <a:buFont typeface="Wingdings" panose="05000000000000000000" pitchFamily="2" charset="2"/>
              <a:buChar char="Ø"/>
            </a:pPr>
            <a:r>
              <a:rPr lang="en-US" sz="2400" dirty="0"/>
              <a:t>What merits must be met for these participants to be counted as completers?</a:t>
            </a:r>
          </a:p>
          <a:p>
            <a:pPr marL="285750" indent="-285750">
              <a:buFont typeface="Wingdings" panose="05000000000000000000" pitchFamily="2" charset="2"/>
              <a:buChar char="Ø"/>
            </a:pPr>
            <a:r>
              <a:rPr lang="en-US" sz="2400" dirty="0"/>
              <a:t>If these participants do not complete their training, what other outcomes can not be recorded for these participants?</a:t>
            </a:r>
          </a:p>
          <a:p>
            <a:endParaRPr lang="en-US" sz="2400" dirty="0"/>
          </a:p>
        </p:txBody>
      </p:sp>
    </p:spTree>
    <p:extLst>
      <p:ext uri="{BB962C8B-B14F-4D97-AF65-F5344CB8AC3E}">
        <p14:creationId xmlns:p14="http://schemas.microsoft.com/office/powerpoint/2010/main" val="3999740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01859" y="-248713"/>
            <a:ext cx="9577952" cy="1325563"/>
          </a:xfrm>
        </p:spPr>
        <p:txBody>
          <a:bodyPr>
            <a:normAutofit/>
          </a:bodyPr>
          <a:lstStyle/>
          <a:p>
            <a:r>
              <a:rPr lang="en-US" b="1" dirty="0">
                <a:solidFill>
                  <a:srgbClr val="1BBC9C"/>
                </a:solidFill>
              </a:rPr>
              <a:t>What Should the Grantee Do? </a:t>
            </a:r>
          </a:p>
        </p:txBody>
      </p:sp>
      <p:sp>
        <p:nvSpPr>
          <p:cNvPr id="3" name="TextBox 2"/>
          <p:cNvSpPr txBox="1"/>
          <p:nvPr/>
        </p:nvSpPr>
        <p:spPr>
          <a:xfrm>
            <a:off x="4340941" y="1386816"/>
            <a:ext cx="7039897" cy="41549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Jerry Seinfeld, a data specialist from Employment ‘R’ Us, is having trouble recording employment for 35 of his participants as employed. These participants left the program after the first training session but have not contacted the program since their departure.</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What are the best practices for reaching out to the participants?</a:t>
            </a:r>
          </a:p>
          <a:p>
            <a:pPr marL="285750" indent="-285750">
              <a:buFont typeface="Wingdings" panose="05000000000000000000" pitchFamily="2" charset="2"/>
              <a:buChar char="Ø"/>
            </a:pPr>
            <a:r>
              <a:rPr lang="en-US" sz="2400" dirty="0"/>
              <a:t>What information should be documented in Jerry’s records to verify this employment if needed by their Federal Project Officer (FPO)?</a:t>
            </a:r>
          </a:p>
        </p:txBody>
      </p:sp>
      <p:pic>
        <p:nvPicPr>
          <p:cNvPr id="5" name="Picture 4" descr="Pop Quiz! | Speaking of Resear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07" y="1386816"/>
            <a:ext cx="3665633" cy="2432255"/>
          </a:xfrm>
          <a:prstGeom prst="rect">
            <a:avLst/>
          </a:prstGeom>
        </p:spPr>
      </p:pic>
    </p:spTree>
    <p:extLst>
      <p:ext uri="{BB962C8B-B14F-4D97-AF65-F5344CB8AC3E}">
        <p14:creationId xmlns:p14="http://schemas.microsoft.com/office/powerpoint/2010/main" val="830112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46</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2213289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Next Steps:</a:t>
            </a:r>
            <a:br>
              <a:rPr lang="en-US" dirty="0"/>
            </a:br>
            <a:r>
              <a:rPr lang="en-US" dirty="0"/>
              <a:t>Your Action Items</a:t>
            </a:r>
          </a:p>
        </p:txBody>
      </p:sp>
    </p:spTree>
    <p:extLst>
      <p:ext uri="{BB962C8B-B14F-4D97-AF65-F5344CB8AC3E}">
        <p14:creationId xmlns:p14="http://schemas.microsoft.com/office/powerpoint/2010/main" val="1016477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48</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Next Steps for H-1B TechHire Data Reporting</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fontScale="92500" lnSpcReduction="10000"/>
          </a:bodyPr>
          <a:lstStyle/>
          <a:p>
            <a:r>
              <a:rPr lang="en-US" dirty="0"/>
              <a:t>Review Real-Time Performance Outcome Targets</a:t>
            </a:r>
          </a:p>
          <a:p>
            <a:r>
              <a:rPr lang="en-US" dirty="0"/>
              <a:t>Review Your Performance Data Records</a:t>
            </a:r>
          </a:p>
          <a:p>
            <a:pPr lvl="1"/>
            <a:r>
              <a:rPr lang="en-US" dirty="0"/>
              <a:t>Ensure that all sub-grantees are using data tracking guidelines</a:t>
            </a:r>
          </a:p>
          <a:p>
            <a:pPr lvl="1"/>
            <a:r>
              <a:rPr lang="en-US" dirty="0"/>
              <a:t>Ensure proper understanding of any ambiguous data elements or policy</a:t>
            </a:r>
          </a:p>
          <a:p>
            <a:pPr lvl="2"/>
            <a:r>
              <a:rPr lang="en-US" dirty="0"/>
              <a:t>Ask Questions during Performance Office Hours</a:t>
            </a:r>
          </a:p>
          <a:p>
            <a:pPr lvl="2"/>
            <a:r>
              <a:rPr lang="en-US" dirty="0"/>
              <a:t>Contact the </a:t>
            </a:r>
            <a:r>
              <a:rPr lang="en-US" dirty="0">
                <a:hlinkClick r:id="rId3"/>
              </a:rPr>
              <a:t>TechHire@DOL.GOV</a:t>
            </a:r>
            <a:r>
              <a:rPr lang="en-US" dirty="0"/>
              <a:t> </a:t>
            </a:r>
          </a:p>
          <a:p>
            <a:r>
              <a:rPr lang="en-US" dirty="0"/>
              <a:t>Report Data in WIPS and Certify Quarterly Performance Report for 3.31.20</a:t>
            </a:r>
          </a:p>
          <a:p>
            <a:r>
              <a:rPr lang="en-US" dirty="0"/>
              <a:t>Report Data in WIPS and Certify Quarterly Performance Report for 6.30.20</a:t>
            </a:r>
          </a:p>
          <a:p>
            <a:pPr lvl="1"/>
            <a:r>
              <a:rPr lang="en-US" dirty="0"/>
              <a:t>Ensure that your QPR outcomes are correct, as this is the FINAL reporting quarter for TechHire grantees without an period of performance extension</a:t>
            </a:r>
          </a:p>
          <a:p>
            <a:pPr lvl="1"/>
            <a:r>
              <a:rPr lang="en-US" dirty="0"/>
              <a:t>Review all participant data as there will be no chance to revise your data after the August 14, 2020 reporting deadline</a:t>
            </a:r>
          </a:p>
        </p:txBody>
      </p:sp>
    </p:spTree>
    <p:extLst>
      <p:ext uri="{BB962C8B-B14F-4D97-AF65-F5344CB8AC3E}">
        <p14:creationId xmlns:p14="http://schemas.microsoft.com/office/powerpoint/2010/main" val="2048083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49</a:t>
            </a:fld>
            <a:endParaRPr lang="en-US"/>
          </a:p>
        </p:txBody>
      </p:sp>
      <p:sp>
        <p:nvSpPr>
          <p:cNvPr id="5" name="Content Placeholder 4"/>
          <p:cNvSpPr>
            <a:spLocks noGrp="1"/>
          </p:cNvSpPr>
          <p:nvPr>
            <p:ph idx="1"/>
          </p:nvPr>
        </p:nvSpPr>
        <p:spPr/>
        <p:txBody>
          <a:bodyPr/>
          <a:lstStyle/>
          <a:p>
            <a:r>
              <a:rPr lang="en-US" dirty="0"/>
              <a:t>For those grantees who have closed out an H-1B or other discretionary grant through ETA, what tips do you have for other grantees to ensure proper data in the final reporting quarter?</a:t>
            </a:r>
          </a:p>
        </p:txBody>
      </p:sp>
      <p:sp>
        <p:nvSpPr>
          <p:cNvPr id="6" name="Content Placeholder 5"/>
          <p:cNvSpPr>
            <a:spLocks noGrp="1"/>
          </p:cNvSpPr>
          <p:nvPr>
            <p:ph idx="13"/>
          </p:nvPr>
        </p:nvSpPr>
        <p:spPr/>
        <p:txBody>
          <a:bodyPr>
            <a:noAutofit/>
          </a:bodyPr>
          <a:lstStyle/>
          <a:p>
            <a:r>
              <a:rPr lang="en-US" sz="8000" dirty="0"/>
              <a:t>Let’s CHAT!</a:t>
            </a:r>
          </a:p>
        </p:txBody>
      </p:sp>
    </p:spTree>
    <p:extLst>
      <p:ext uri="{BB962C8B-B14F-4D97-AF65-F5344CB8AC3E}">
        <p14:creationId xmlns:p14="http://schemas.microsoft.com/office/powerpoint/2010/main" val="386115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a:t>Today’s Moderator</a:t>
            </a:r>
            <a:endParaRPr lang="en-US" dirty="0"/>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Ayreen Cadwallader</a:t>
            </a:r>
          </a:p>
          <a:p>
            <a:pPr lvl="1"/>
            <a:r>
              <a:rPr lang="en-US" dirty="0"/>
              <a:t>Workforce Analyst</a:t>
            </a:r>
          </a:p>
          <a:p>
            <a:pPr lvl="2"/>
            <a:r>
              <a:rPr lang="en-US" dirty="0"/>
              <a:t>U.S. Department of Labor, Employment and Training Administration</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42" b="2642"/>
          <a:stretch>
            <a:fillRect/>
          </a:stretch>
        </p:blipFill>
        <p:spPr/>
      </p:pic>
    </p:spTree>
    <p:extLst>
      <p:ext uri="{BB962C8B-B14F-4D97-AF65-F5344CB8AC3E}">
        <p14:creationId xmlns:p14="http://schemas.microsoft.com/office/powerpoint/2010/main" val="4282231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fld id="{158B7785-F6D6-45F8-833E-07BD84680091}" type="slidenum">
              <a:rPr lang="en-US" smtClean="0"/>
              <a:pPr/>
              <a:t>50</a:t>
            </a:fld>
            <a:endParaRPr lang="en-US"/>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 Reporting Deadline May 15</a:t>
            </a:r>
            <a:r>
              <a:rPr lang="en-US" baseline="30000" dirty="0"/>
              <a:t>th</a:t>
            </a:r>
            <a:r>
              <a:rPr lang="en-US" dirty="0"/>
              <a:t>, 2020</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a:xfrm>
            <a:off x="805866" y="832592"/>
            <a:ext cx="11081334" cy="5039517"/>
          </a:xfrm>
        </p:spPr>
        <p:txBody>
          <a:bodyPr/>
          <a:lstStyle/>
          <a:p>
            <a:r>
              <a:rPr lang="en-US" dirty="0"/>
              <a:t>Quarter Ending 3.31.19 Performance Reporting Office Hours #1</a:t>
            </a:r>
          </a:p>
          <a:p>
            <a:pPr lvl="2"/>
            <a:r>
              <a:rPr lang="en-US" dirty="0"/>
              <a:t>Thursday, April 30, 2020 1:00PM EST</a:t>
            </a:r>
          </a:p>
          <a:p>
            <a:pPr marL="457200" lvl="2" indent="0">
              <a:buNone/>
            </a:pPr>
            <a:endParaRPr lang="en-US" dirty="0"/>
          </a:p>
          <a:p>
            <a:r>
              <a:rPr lang="en-US" dirty="0"/>
              <a:t>Quarter Ending 3.31.19 Performance Reporting Office Hours #2</a:t>
            </a:r>
          </a:p>
          <a:p>
            <a:pPr lvl="2"/>
            <a:r>
              <a:rPr lang="en-US" dirty="0"/>
              <a:t>Wednesday, May 6, 2020 1:00PM EST</a:t>
            </a:r>
          </a:p>
          <a:p>
            <a:pPr marL="457200" lvl="2" indent="0">
              <a:buNone/>
            </a:pPr>
            <a:endParaRPr lang="en-US" dirty="0"/>
          </a:p>
          <a:p>
            <a:r>
              <a:rPr lang="en-US" dirty="0"/>
              <a:t>Quarter Ending 3.31.19 Performance Reporting Office Hours #3</a:t>
            </a:r>
          </a:p>
          <a:p>
            <a:pPr lvl="2"/>
            <a:r>
              <a:rPr lang="en-US" dirty="0"/>
              <a:t>Tuesday, May 12, 2020 2:00PM EST</a:t>
            </a:r>
          </a:p>
        </p:txBody>
      </p:sp>
    </p:spTree>
    <p:extLst>
      <p:ext uri="{BB962C8B-B14F-4D97-AF65-F5344CB8AC3E}">
        <p14:creationId xmlns:p14="http://schemas.microsoft.com/office/powerpoint/2010/main" val="1919517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51</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 H-1B Performance Reporting</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u="sng" dirty="0">
                <a:solidFill>
                  <a:srgbClr val="0056B3"/>
                </a:solidFill>
                <a:latin typeface="Calibri" panose="020F0502020204030204" pitchFamily="34" charset="0"/>
                <a:hlinkClick r:id="rId3"/>
              </a:rPr>
              <a:t>H-1B Performance Reporting Resources for TechHire</a:t>
            </a:r>
            <a:endParaRPr lang="en-US" u="sng" dirty="0">
              <a:solidFill>
                <a:srgbClr val="0056B3"/>
              </a:solidFill>
              <a:latin typeface="Calibri" panose="020F0502020204030204" pitchFamily="34" charset="0"/>
            </a:endParaRPr>
          </a:p>
          <a:p>
            <a:pPr lvl="1">
              <a:buClr>
                <a:srgbClr val="005A7C"/>
              </a:buClr>
            </a:pPr>
            <a:r>
              <a:rPr lang="en-US" dirty="0">
                <a:solidFill>
                  <a:srgbClr val="303030">
                    <a:lumMod val="75000"/>
                    <a:lumOff val="25000"/>
                  </a:srgbClr>
                </a:solidFill>
              </a:rPr>
              <a:t>This resource page is the go-to site for all things related to performance reporting for H-1B TechHire Partnership (TechHire) grants</a:t>
            </a:r>
            <a:r>
              <a:rPr lang="en-US" dirty="0"/>
              <a:t>.</a:t>
            </a:r>
          </a:p>
          <a:p>
            <a:r>
              <a:rPr lang="en-US" u="sng" dirty="0">
                <a:hlinkClick r:id="rId4" tooltip="Opens in new window"/>
              </a:rPr>
              <a:t>H-1B Grants Performance Reporting Handbook &amp; WIPS Reporting Guidance</a:t>
            </a:r>
            <a:endParaRPr lang="en-US" u="sng" dirty="0"/>
          </a:p>
          <a:p>
            <a:pPr lvl="1">
              <a:buClr>
                <a:srgbClr val="005A7C"/>
              </a:buClr>
            </a:pPr>
            <a:r>
              <a:rPr lang="en-US" dirty="0">
                <a:solidFill>
                  <a:srgbClr val="303030">
                    <a:lumMod val="75000"/>
                    <a:lumOff val="25000"/>
                  </a:srgbClr>
                </a:solidFill>
              </a:rPr>
              <a:t>Performance reporting guidance and instructions for H-1B TechHire Partnerships grants.</a:t>
            </a:r>
            <a:endParaRPr lang="en-US" dirty="0"/>
          </a:p>
          <a:p>
            <a:r>
              <a:rPr lang="en-US" dirty="0">
                <a:solidFill>
                  <a:srgbClr val="0D3547"/>
                </a:solidFill>
                <a:latin typeface="Calibri" panose="020F0502020204030204" pitchFamily="34" charset="0"/>
                <a:hlinkClick r:id="rId5" tooltip="opens in new window"/>
              </a:rPr>
              <a:t>Amended ETA-9712 DOL PIRL for H-1B Grants</a:t>
            </a:r>
            <a:endParaRPr lang="en-US" dirty="0">
              <a:solidFill>
                <a:srgbClr val="0D3547"/>
              </a:solidFill>
              <a:latin typeface="Calibri" panose="020F0502020204030204" pitchFamily="34" charset="0"/>
            </a:endParaRPr>
          </a:p>
          <a:p>
            <a:pPr lvl="1">
              <a:buClr>
                <a:srgbClr val="005A7C"/>
              </a:buClr>
            </a:pPr>
            <a:r>
              <a:rPr lang="en-US" dirty="0">
                <a:solidFill>
                  <a:srgbClr val="303030">
                    <a:lumMod val="75000"/>
                    <a:lumOff val="25000"/>
                  </a:srgbClr>
                </a:solidFill>
              </a:rPr>
              <a:t>The most recently proposed, amended data elements for the performance reporting requirements of your H-1B grant.</a:t>
            </a:r>
            <a:endParaRPr lang="en-US" dirty="0"/>
          </a:p>
        </p:txBody>
      </p:sp>
      <p:pic>
        <p:nvPicPr>
          <p:cNvPr id="5" name="Content Placeholder 4"/>
          <p:cNvPicPr>
            <a:picLocks noGrp="1" noChangeAspect="1"/>
          </p:cNvPicPr>
          <p:nvPr>
            <p:ph sz="half" idx="2"/>
          </p:nvPr>
        </p:nvPicPr>
        <p:blipFill>
          <a:blip r:embed="rId6"/>
          <a:stretch>
            <a:fillRect/>
          </a:stretch>
        </p:blipFill>
        <p:spPr>
          <a:xfrm>
            <a:off x="5925098" y="1627321"/>
            <a:ext cx="6266902" cy="3316637"/>
          </a:xfrm>
          <a:prstGeom prst="rect">
            <a:avLst/>
          </a:prstGeom>
        </p:spPr>
      </p:pic>
    </p:spTree>
    <p:extLst>
      <p:ext uri="{BB962C8B-B14F-4D97-AF65-F5344CB8AC3E}">
        <p14:creationId xmlns:p14="http://schemas.microsoft.com/office/powerpoint/2010/main" val="1677857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52</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normAutofit/>
          </a:bodyPr>
          <a:lstStyle/>
          <a:p>
            <a:r>
              <a:rPr lang="en-US" dirty="0"/>
              <a:t>Polling Question</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p:txBody>
          <a:bodyPr/>
          <a:lstStyle/>
          <a:p>
            <a:r>
              <a:rPr lang="en-US" dirty="0"/>
              <a:t>How confident are you in your performance reporting data for the final 3.31.20 &amp; 6.30.20 reporting quarters…</a:t>
            </a:r>
          </a:p>
        </p:txBody>
      </p:sp>
      <p:sp>
        <p:nvSpPr>
          <p:cNvPr id="4" name="Text Placeholder 3">
            <a:extLst>
              <a:ext uri="{FF2B5EF4-FFF2-40B4-BE49-F238E27FC236}">
                <a16:creationId xmlns:a16="http://schemas.microsoft.com/office/drawing/2014/main" id="{7C4F72F3-DCD2-4D70-808D-A9265DB33125}"/>
              </a:ext>
            </a:extLst>
          </p:cNvPr>
          <p:cNvSpPr>
            <a:spLocks noGrp="1"/>
          </p:cNvSpPr>
          <p:nvPr>
            <p:ph type="body" sz="quarter" idx="13"/>
          </p:nvPr>
        </p:nvSpPr>
        <p:spPr/>
        <p:txBody>
          <a:bodyPr/>
          <a:lstStyle/>
          <a:p>
            <a:r>
              <a:rPr lang="en-US" dirty="0"/>
              <a:t>Enter answering instructions</a:t>
            </a:r>
          </a:p>
          <a:p>
            <a:pPr lvl="1"/>
            <a:r>
              <a:rPr lang="en-US" dirty="0"/>
              <a:t>(Additional answering instructions if needed) </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p:txBody>
          <a:bodyPr/>
          <a:lstStyle/>
          <a:p>
            <a:r>
              <a:rPr lang="en-US" dirty="0"/>
              <a:t>Very Confident, my data is perfect.</a:t>
            </a:r>
          </a:p>
          <a:p>
            <a:r>
              <a:rPr lang="en-US" dirty="0"/>
              <a:t>Confident, with a few changes our data will be up to date.</a:t>
            </a:r>
          </a:p>
          <a:p>
            <a:r>
              <a:rPr lang="en-US" dirty="0"/>
              <a:t>Performance Reporting office hours support should be enough assistance to correct our data.</a:t>
            </a:r>
          </a:p>
          <a:p>
            <a:r>
              <a:rPr lang="en-US" dirty="0"/>
              <a:t>Help!! We will need 1 on 1 technical assistance to finalize our data file.</a:t>
            </a:r>
          </a:p>
        </p:txBody>
      </p:sp>
    </p:spTree>
    <p:extLst>
      <p:ext uri="{BB962C8B-B14F-4D97-AF65-F5344CB8AC3E}">
        <p14:creationId xmlns:p14="http://schemas.microsoft.com/office/powerpoint/2010/main" val="3767806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53</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Add guidance for how to answer questions here.</a:t>
            </a:r>
          </a:p>
          <a:p>
            <a:pPr lvl="1"/>
            <a:r>
              <a:rPr lang="en-US" dirty="0"/>
              <a:t>(If more info is needed as a parenthetical, add here.  If not needed, delete this block.)</a:t>
            </a:r>
          </a:p>
        </p:txBody>
      </p:sp>
    </p:spTree>
    <p:extLst>
      <p:ext uri="{BB962C8B-B14F-4D97-AF65-F5344CB8AC3E}">
        <p14:creationId xmlns:p14="http://schemas.microsoft.com/office/powerpoint/2010/main" val="983620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54</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H-1B TechHire</a:t>
            </a:r>
          </a:p>
          <a:p>
            <a:pPr lvl="2"/>
            <a:r>
              <a:rPr lang="en-US" dirty="0"/>
              <a:t>U.S. Department of Labor, Employment and Training Administration</a:t>
            </a:r>
          </a:p>
          <a:p>
            <a:pPr lvl="3"/>
            <a:r>
              <a:rPr lang="en-US" dirty="0"/>
              <a:t>TechHire@dol.gov</a:t>
            </a:r>
          </a:p>
          <a:p>
            <a:pPr marL="484632" lvl="4" indent="0">
              <a:buNone/>
            </a:pPr>
            <a:endParaRPr lang="en-US" dirty="0"/>
          </a:p>
        </p:txBody>
      </p:sp>
    </p:spTree>
    <p:extLst>
      <p:ext uri="{BB962C8B-B14F-4D97-AF65-F5344CB8AC3E}">
        <p14:creationId xmlns:p14="http://schemas.microsoft.com/office/powerpoint/2010/main" val="1097583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8449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20" name="Title 19">
            <a:extLst>
              <a:ext uri="{FF2B5EF4-FFF2-40B4-BE49-F238E27FC236}">
                <a16:creationId xmlns:a16="http://schemas.microsoft.com/office/drawing/2014/main" id="{8AD6F952-C1FB-4059-94BF-12B1AF8E4AD6}"/>
              </a:ext>
            </a:extLst>
          </p:cNvPr>
          <p:cNvSpPr>
            <a:spLocks noGrp="1"/>
          </p:cNvSpPr>
          <p:nvPr>
            <p:ph type="title"/>
          </p:nvPr>
        </p:nvSpPr>
        <p:spPr/>
        <p:txBody>
          <a:bodyPr/>
          <a:lstStyle/>
          <a:p>
            <a:r>
              <a:rPr lang="en-US"/>
              <a:t>Your Speakers</a:t>
            </a:r>
            <a:endParaRPr lang="en-US" dirty="0"/>
          </a:p>
        </p:txBody>
      </p:sp>
      <p:pic>
        <p:nvPicPr>
          <p:cNvPr id="13" name="Picture Placeholder 4">
            <a:extLst>
              <a:ext uri="{FF2B5EF4-FFF2-40B4-BE49-F238E27FC236}">
                <a16:creationId xmlns:a16="http://schemas.microsoft.com/office/drawing/2014/main" id="{1168D026-3416-4195-8BF7-F63A35BE273E}"/>
              </a:ext>
            </a:extLst>
          </p:cNvPr>
          <p:cNvPicPr>
            <a:picLocks noGrp="1" noChangeAspect="1"/>
          </p:cNvPicPr>
          <p:nvPr>
            <p:ph type="pic" sz="quarter" idx="14"/>
          </p:nvPr>
        </p:nvPicPr>
        <p:blipFill>
          <a:blip r:embed="rId3"/>
          <a:srcRect t="2226" b="2226"/>
          <a:stretch>
            <a:fillRect/>
          </a:stretch>
        </p:blipFill>
        <p:spPr>
          <a:xfrm>
            <a:off x="1428470" y="2299211"/>
            <a:ext cx="2133600" cy="2133600"/>
          </a:xfrm>
        </p:spPr>
      </p:pic>
      <p:sp>
        <p:nvSpPr>
          <p:cNvPr id="8" name="Content Placeholder 7">
            <a:extLst>
              <a:ext uri="{FF2B5EF4-FFF2-40B4-BE49-F238E27FC236}">
                <a16:creationId xmlns:a16="http://schemas.microsoft.com/office/drawing/2014/main" id="{2873C97B-95A2-4116-9274-303EDB06FE9F}"/>
              </a:ext>
            </a:extLst>
          </p:cNvPr>
          <p:cNvSpPr>
            <a:spLocks noGrp="1"/>
          </p:cNvSpPr>
          <p:nvPr>
            <p:ph sz="half" idx="1"/>
          </p:nvPr>
        </p:nvSpPr>
        <p:spPr>
          <a:xfrm>
            <a:off x="4402876" y="2117336"/>
            <a:ext cx="5646057" cy="2201789"/>
          </a:xfrm>
        </p:spPr>
        <p:txBody>
          <a:bodyPr/>
          <a:lstStyle/>
          <a:p>
            <a:r>
              <a:rPr lang="en-US" dirty="0"/>
              <a:t>Timmy Dudley</a:t>
            </a:r>
          </a:p>
          <a:p>
            <a:pPr lvl="1"/>
            <a:r>
              <a:rPr lang="en-US" dirty="0"/>
              <a:t>Technical Project Manager</a:t>
            </a:r>
          </a:p>
          <a:p>
            <a:pPr lvl="2"/>
            <a:r>
              <a:rPr lang="en-US" dirty="0"/>
              <a:t>ICF</a:t>
            </a:r>
          </a:p>
        </p:txBody>
      </p:sp>
    </p:spTree>
    <p:extLst>
      <p:ext uri="{BB962C8B-B14F-4D97-AF65-F5344CB8AC3E}">
        <p14:creationId xmlns:p14="http://schemas.microsoft.com/office/powerpoint/2010/main" val="362087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a:bodyPr>
          <a:lstStyle/>
          <a:p>
            <a:r>
              <a:rPr lang="en-US" sz="2800" dirty="0"/>
              <a:t>Update on ETA Grants and COVID-19</a:t>
            </a:r>
            <a:endParaRPr lang="en-US" dirty="0"/>
          </a:p>
          <a:p>
            <a:r>
              <a:rPr lang="en-US" dirty="0"/>
              <a:t>Highlight Performance Policy Update </a:t>
            </a:r>
          </a:p>
          <a:p>
            <a:r>
              <a:rPr lang="en-US" dirty="0"/>
              <a:t>Review PIRL Data Elements to Ensure Accurate WIPS Data Reporting</a:t>
            </a:r>
          </a:p>
          <a:p>
            <a:r>
              <a:rPr lang="en-US" dirty="0"/>
              <a:t>Review Real Time Outcome Measures and WIOA Primary Indicators </a:t>
            </a:r>
          </a:p>
          <a:p>
            <a:r>
              <a:rPr lang="en-US" dirty="0"/>
              <a:t>Overview of Individual Grantee Real Time Performance Charts/Tables</a:t>
            </a:r>
          </a:p>
          <a:p>
            <a:r>
              <a:rPr lang="en-US" dirty="0"/>
              <a:t>Ensure grantees readiness for final the final reporting quarters ending March 31, 2020, and June 30, 2020.</a:t>
            </a:r>
          </a:p>
        </p:txBody>
      </p:sp>
    </p:spTree>
    <p:extLst>
      <p:ext uri="{BB962C8B-B14F-4D97-AF65-F5344CB8AC3E}">
        <p14:creationId xmlns:p14="http://schemas.microsoft.com/office/powerpoint/2010/main" val="40910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dirty="0"/>
          </a:p>
        </p:txBody>
      </p:sp>
      <p:sp>
        <p:nvSpPr>
          <p:cNvPr id="12" name="Title 11"/>
          <p:cNvSpPr>
            <a:spLocks noGrp="1"/>
          </p:cNvSpPr>
          <p:nvPr>
            <p:ph type="title"/>
          </p:nvPr>
        </p:nvSpPr>
        <p:spPr/>
        <p:txBody>
          <a:bodyPr/>
          <a:lstStyle/>
          <a:p>
            <a:r>
              <a:rPr lang="en-US" dirty="0"/>
              <a:t>ETA Grants and COVID-19 </a:t>
            </a:r>
          </a:p>
        </p:txBody>
      </p:sp>
      <p:sp>
        <p:nvSpPr>
          <p:cNvPr id="13" name="Content Placeholder 12"/>
          <p:cNvSpPr>
            <a:spLocks noGrp="1"/>
          </p:cNvSpPr>
          <p:nvPr>
            <p:ph idx="1"/>
          </p:nvPr>
        </p:nvSpPr>
        <p:spPr>
          <a:xfrm>
            <a:off x="805866" y="967564"/>
            <a:ext cx="11081334" cy="5497032"/>
          </a:xfrm>
        </p:spPr>
        <p:txBody>
          <a:bodyPr>
            <a:noAutofit/>
          </a:bodyPr>
          <a:lstStyle/>
          <a:p>
            <a:pPr marL="342900" indent="-342900">
              <a:buFont typeface="Wingdings" panose="05000000000000000000" pitchFamily="2" charset="2"/>
              <a:buChar char="Ø"/>
            </a:pPr>
            <a:r>
              <a:rPr lang="en-US" sz="2400" dirty="0">
                <a:solidFill>
                  <a:schemeClr val="tx1"/>
                </a:solidFill>
              </a:rPr>
              <a:t>Commitment to support grantees during this unprecedented time</a:t>
            </a:r>
          </a:p>
          <a:p>
            <a:pPr marL="342900" indent="-342900">
              <a:buFont typeface="Wingdings" panose="05000000000000000000" pitchFamily="2" charset="2"/>
              <a:buChar char="Ø"/>
            </a:pPr>
            <a:r>
              <a:rPr lang="en-US" sz="2400" dirty="0">
                <a:solidFill>
                  <a:schemeClr val="tx1"/>
                </a:solidFill>
              </a:rPr>
              <a:t>Prioritize the health and well-being of yourselves, your families and colleagues, and individuals that you serve.  </a:t>
            </a:r>
          </a:p>
          <a:p>
            <a:pPr marL="342900" indent="-342900">
              <a:buFont typeface="Wingdings" panose="05000000000000000000" pitchFamily="2" charset="2"/>
              <a:buChar char="Ø"/>
            </a:pPr>
            <a:r>
              <a:rPr lang="en-US" sz="2400" b="1" dirty="0">
                <a:solidFill>
                  <a:schemeClr val="tx1"/>
                </a:solidFill>
              </a:rPr>
              <a:t>ETA’s Frequently Asked Questions</a:t>
            </a:r>
            <a:r>
              <a:rPr lang="en-US" sz="2400" dirty="0">
                <a:solidFill>
                  <a:schemeClr val="tx1"/>
                </a:solidFill>
              </a:rPr>
              <a:t> on COVID-19’s impact to grant programs</a:t>
            </a:r>
            <a:r>
              <a:rPr lang="en-US" sz="2400" dirty="0"/>
              <a:t>:</a:t>
            </a:r>
          </a:p>
          <a:p>
            <a:pPr marL="0" indent="0">
              <a:spcBef>
                <a:spcPts val="600"/>
              </a:spcBef>
              <a:buNone/>
            </a:pPr>
            <a:r>
              <a:rPr lang="en-US" sz="2400" dirty="0">
                <a:hlinkClick r:id="rId3"/>
              </a:rPr>
              <a:t>https://www.workforcegps.org/resources/2020/03/18/23/35/Coronavirus-COVID-19-Resources</a:t>
            </a:r>
            <a:r>
              <a:rPr lang="en-US" sz="2400" dirty="0"/>
              <a:t> </a:t>
            </a:r>
          </a:p>
          <a:p>
            <a:pPr marL="0" indent="0">
              <a:spcBef>
                <a:spcPts val="600"/>
              </a:spcBef>
              <a:buNone/>
            </a:pPr>
            <a:endParaRPr lang="en-US" sz="2400" dirty="0">
              <a:solidFill>
                <a:schemeClr val="tx1"/>
              </a:solidFill>
            </a:endParaRPr>
          </a:p>
          <a:p>
            <a:pPr marL="342900" indent="-342900">
              <a:spcBef>
                <a:spcPts val="600"/>
              </a:spcBef>
              <a:buFont typeface="Wingdings" panose="05000000000000000000" pitchFamily="2" charset="2"/>
              <a:buChar char="Ø"/>
            </a:pPr>
            <a:r>
              <a:rPr lang="en-US" sz="2400" dirty="0">
                <a:solidFill>
                  <a:schemeClr val="tx1"/>
                </a:solidFill>
              </a:rPr>
              <a:t>Remote continuity of operations, and virtual training and delivery of services.</a:t>
            </a:r>
          </a:p>
          <a:p>
            <a:pPr marL="342900" indent="-342900">
              <a:buFont typeface="Wingdings" panose="05000000000000000000" pitchFamily="2" charset="2"/>
              <a:buChar char="Ø"/>
            </a:pPr>
            <a:r>
              <a:rPr lang="en-US" sz="2400" dirty="0">
                <a:solidFill>
                  <a:schemeClr val="tx1"/>
                </a:solidFill>
              </a:rPr>
              <a:t>Visit the </a:t>
            </a:r>
            <a:r>
              <a:rPr lang="en-US" sz="2400" u="sng" dirty="0">
                <a:hlinkClick r:id="rId4"/>
              </a:rPr>
              <a:t>Centers for Disease Control and Prevention</a:t>
            </a:r>
            <a:r>
              <a:rPr lang="en-US" sz="2400" dirty="0"/>
              <a:t> </a:t>
            </a:r>
            <a:r>
              <a:rPr lang="en-US" sz="2400" dirty="0">
                <a:solidFill>
                  <a:schemeClr val="tx1"/>
                </a:solidFill>
              </a:rPr>
              <a:t>(CDC) for information on Covid-19 and community resources. OSHA has also published information on keeping workplaces safe at </a:t>
            </a:r>
            <a:r>
              <a:rPr lang="en-US" sz="2400" u="sng" dirty="0">
                <a:hlinkClick r:id="rId5"/>
              </a:rPr>
              <a:t>https://www.dol.gov/coronavirus</a:t>
            </a:r>
            <a:r>
              <a:rPr lang="en-US" sz="2400" dirty="0"/>
              <a:t>.</a:t>
            </a:r>
          </a:p>
        </p:txBody>
      </p:sp>
    </p:spTree>
    <p:extLst>
      <p:ext uri="{BB962C8B-B14F-4D97-AF65-F5344CB8AC3E}">
        <p14:creationId xmlns:p14="http://schemas.microsoft.com/office/powerpoint/2010/main" val="291116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a:p>
        </p:txBody>
      </p:sp>
      <p:sp>
        <p:nvSpPr>
          <p:cNvPr id="5" name="Content Placeholder 4"/>
          <p:cNvSpPr>
            <a:spLocks noGrp="1"/>
          </p:cNvSpPr>
          <p:nvPr>
            <p:ph idx="1"/>
          </p:nvPr>
        </p:nvSpPr>
        <p:spPr/>
        <p:txBody>
          <a:bodyPr/>
          <a:lstStyle/>
          <a:p>
            <a:r>
              <a:rPr lang="en-US" dirty="0"/>
              <a:t>Share any strategies you are doing now to minimize the impacts of COVID-19, or any concerns or questions you may have in the chat window. </a:t>
            </a:r>
          </a:p>
        </p:txBody>
      </p:sp>
      <p:sp>
        <p:nvSpPr>
          <p:cNvPr id="6" name="Content Placeholder 5"/>
          <p:cNvSpPr>
            <a:spLocks noGrp="1"/>
          </p:cNvSpPr>
          <p:nvPr>
            <p:ph idx="13"/>
          </p:nvPr>
        </p:nvSpPr>
        <p:spPr/>
        <p:txBody>
          <a:bodyPr>
            <a:noAutofit/>
          </a:bodyPr>
          <a:lstStyle/>
          <a:p>
            <a:r>
              <a:rPr lang="en-US" sz="8000" dirty="0"/>
              <a:t>Let’s CHAT!</a:t>
            </a:r>
          </a:p>
        </p:txBody>
      </p:sp>
    </p:spTree>
    <p:extLst>
      <p:ext uri="{BB962C8B-B14F-4D97-AF65-F5344CB8AC3E}">
        <p14:creationId xmlns:p14="http://schemas.microsoft.com/office/powerpoint/2010/main" val="1050453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11.0&quot;&gt;&lt;object type=&quot;1&quot; unique_id=&quot;10001&quot;&gt;&lt;object type=&quot;2&quot; unique_id=&quot;12253&quot;&gt;&lt;object type=&quot;3&quot; unique_id=&quot;12254&quot;&gt;&lt;property id=&quot;20148&quot; value=&quot;5&quot;/&gt;&lt;property id=&quot;20300&quot; value=&quot;Slide 1 - &amp;quot;Read Before You Proceed: Instructions for Use &amp;amp; Legal Compliance&amp;quot;&quot;/&gt;&lt;property id=&quot;20307&quot; value=&quot;305&quot;/&gt;&lt;/object&gt;&lt;object type=&quot;3&quot; unique_id=&quot;12255&quot;&gt;&lt;property id=&quot;20148&quot; value=&quot;5&quot;/&gt;&lt;property id=&quot;20300&quot; value=&quot;Slide 3 - &amp;quot;Where Are You?&amp;quot;&quot;/&gt;&lt;property id=&quot;20307&quot; value=&quot;306&quot;/&gt;&lt;/object&gt;&lt;object type=&quot;3&quot; unique_id=&quot;12256&quot;&gt;&lt;property id=&quot;20148&quot; value=&quot;5&quot;/&gt;&lt;property id=&quot;20300&quot; value=&quot;Slide 4 - &amp;quot;H-1B TechHire Performance Data Review&amp;quot;&quot;/&gt;&lt;property id=&quot;20307&quot; value=&quot;256&quot;/&gt;&lt;/object&gt;&lt;object type=&quot;3&quot; unique_id=&quot;12257&quot;&gt;&lt;property id=&quot;20148&quot; value=&quot;5&quot;/&gt;&lt;property id=&quot;20300&quot; value=&quot;Slide 5 - &amp;quot;Today’s Moderator&amp;quot;&quot;/&gt;&lt;property id=&quot;20307&quot; value=&quot;307&quot;/&gt;&lt;/object&gt;&lt;object type=&quot;3&quot; unique_id=&quot;12258&quot;&gt;&lt;property id=&quot;20148&quot; value=&quot;5&quot;/&gt;&lt;property id=&quot;20300&quot; value=&quot;Slide 6 - &amp;quot;Your Speakers&amp;quot;&quot;/&gt;&lt;property id=&quot;20307&quot; value=&quot;308&quot;/&gt;&lt;/object&gt;&lt;object type=&quot;3&quot; unique_id=&quot;12259&quot;&gt;&lt;property id=&quot;20148&quot; value=&quot;5&quot;/&gt;&lt;property id=&quot;20300&quot; value=&quot;Slide 7 - &amp;quot;Today’s Objectives&amp;quot;&quot;/&gt;&lt;property id=&quot;20307&quot; value=&quot;295&quot;/&gt;&lt;/object&gt;&lt;object type=&quot;3&quot; unique_id=&quot;12260&quot;&gt;&lt;property id=&quot;20148&quot; value=&quot;5&quot;/&gt;&lt;property id=&quot;20300&quot; value=&quot;Slide 8 - &amp;quot;ETA Grants and COVID-19 &amp;quot;&quot;/&gt;&lt;property id=&quot;20307&quot; value=&quot;355&quot;/&gt;&lt;/object&gt;&lt;object type=&quot;3&quot; unique_id=&quot;12261&quot;&gt;&lt;property id=&quot;20148&quot; value=&quot;5&quot;/&gt;&lt;property id=&quot;20300&quot; value=&quot;Slide 9&quot;/&gt;&lt;property id=&quot;20307&quot; value=&quot;356&quot;/&gt;&lt;/object&gt;&lt;object type=&quot;3&quot; unique_id=&quot;12262&quot;&gt;&lt;property id=&quot;20148&quot; value=&quot;5&quot;/&gt;&lt;property id=&quot;20300&quot; value=&quot;Slide 11 - &amp;quot;Performance Policy Overview&amp;quot;&quot;/&gt;&lt;property id=&quot;20307&quot; value=&quot;282&quot;/&gt;&lt;/object&gt;&lt;object type=&quot;3&quot; unique_id=&quot;12263&quot;&gt;&lt;property id=&quot;20148&quot; value=&quot;5&quot;/&gt;&lt;property id=&quot;20300&quot; value=&quot;Slide 12 - &amp;quot;Strategies for Performance Data at Close Out &amp;quot;&quot;/&gt;&lt;property id=&quot;20307&quot; value=&quot;359&quot;/&gt;&lt;/object&gt;&lt;object type=&quot;3&quot; unique_id=&quot;12264&quot;&gt;&lt;property id=&quot;20148&quot; value=&quot;5&quot;/&gt;&lt;property id=&quot;20300&quot; value=&quot;Slide 13 - &amp;quot;Upcoming Aggregation Rule Updates&amp;quot;&quot;/&gt;&lt;property id=&quot;20307&quot; value=&quot;346&quot;/&gt;&lt;/object&gt;&lt;object type=&quot;3&quot; unique_id=&quot;12265&quot;&gt;&lt;property id=&quot;20148&quot; value=&quot;5&quot;/&gt;&lt;property id=&quot;20300&quot; value=&quot;Slide 14 - &amp;quot;Performance Data Element Review&amp;quot;&quot;/&gt;&lt;property id=&quot;20307&quot; value=&quot;320&quot;/&gt;&lt;/object&gt;&lt;object type=&quot;3&quot; unique_id=&quot;12266&quot;&gt;&lt;property id=&quot;20148&quot; value=&quot;5&quot;/&gt;&lt;property id=&quot;20300&quot; value=&quot;Slide 15 - &amp;quot;Performance Data Element Review&amp;quot;&quot;/&gt;&lt;property id=&quot;20307&quot; value=&quot;347&quot;/&gt;&lt;/object&gt;&lt;object type=&quot;3&quot; unique_id=&quot;12267&quot;&gt;&lt;property id=&quot;20148&quot; value=&quot;5&quot;/&gt;&lt;property id=&quot;20300&quot; value=&quot;Slide 16 - &amp;quot;Completion, Credentials &amp;amp; Employment&amp;quot;&quot;/&gt;&lt;property id=&quot;20307&quot; value=&quot;337&quot;/&gt;&lt;/object&gt;&lt;object type=&quot;3&quot; unique_id=&quot;12268&quot;&gt;&lt;property id=&quot;20148&quot; value=&quot;5&quot;/&gt;&lt;property id=&quot;20300&quot; value=&quot;Slide 17 - &amp;quot;WIOA Primary Indicators of Performance&amp;quot;&quot;/&gt;&lt;property id=&quot;20307&quot; value=&quot;329&quot;/&gt;&lt;/object&gt;&lt;object type=&quot;3&quot; unique_id=&quot;12269&quot;&gt;&lt;property id=&quot;20148&quot; value=&quot;5&quot;/&gt;&lt;property id=&quot;20300&quot; value=&quot;Slide 18 - &amp;quot;H-1B “Real-Time” Performance Measures&amp;quot;&quot;/&gt;&lt;property id=&quot;20307&quot; value=&quot;330&quot;/&gt;&lt;/object&gt;&lt;object type=&quot;3&quot; unique_id=&quot;12270&quot;&gt;&lt;property id=&quot;20148&quot; value=&quot;5&quot;/&gt;&lt;property id=&quot;20300&quot; value=&quot;Slide 19 - &amp;quot;Individual Performance Data Emails&amp;quot;&quot;/&gt;&lt;property id=&quot;20307&quot; value=&quot;358&quot;/&gt;&lt;/object&gt;&lt;object type=&quot;3&quot; unique_id=&quot;12271&quot;&gt;&lt;property id=&quot;20148&quot; value=&quot;5&quot;/&gt;&lt;property id=&quot;20300&quot; value=&quot;Slide 20 - &amp;quot;Example of Individual Performance Data Outcome Table&amp;quot;&quot;/&gt;&lt;property id=&quot;20307&quot; value=&quot;343&quot;/&gt;&lt;/object&gt;&lt;object type=&quot;3&quot; unique_id=&quot;12272&quot;&gt;&lt;property id=&quot;20148&quot; value=&quot;5&quot;/&gt;&lt;property id=&quot;20300&quot; value=&quot;Slide 21 - &amp;quot;Example of Individual Performance Data Outcome Chart&amp;quot;&quot;/&gt;&lt;property id=&quot;20307&quot; value=&quot;338&quot;/&gt;&lt;/object&gt;&lt;object type=&quot;3&quot; unique_id=&quot;12273&quot;&gt;&lt;property id=&quot;20148&quot; value=&quot;5&quot;/&gt;&lt;property id=&quot;20300&quot; value=&quot;Slide 22 - &amp;quot;Example of Individual Performance Data Outcome Chart&amp;quot;&quot;/&gt;&lt;property id=&quot;20307&quot; value=&quot;344&quot;/&gt;&lt;/object&gt;&lt;object type=&quot;3&quot; unique_id=&quot;12274&quot;&gt;&lt;property id=&quot;20148&quot; value=&quot;5&quot;/&gt;&lt;property id=&quot;20300&quot; value=&quot;Slide 23 - &amp;quot;Participant Polling Question #&amp;quot;&quot;/&gt;&lt;property id=&quot;20307&quot; value=&quot;278&quot;/&gt;&lt;/object&gt;&lt;object type=&quot;3&quot; unique_id=&quot;12275&quot;&gt;&lt;property id=&quot;20148&quot; value=&quot;5&quot;/&gt;&lt;property id=&quot;20300&quot; value=&quot;Slide 24 - &amp;quot;H-1B “Real-Time” Performance Measures&amp;quot;&quot;/&gt;&lt;property id=&quot;20307&quot; value=&quot;331&quot;/&gt;&lt;/object&gt;&lt;object type=&quot;3&quot; unique_id=&quot;12276&quot;&gt;&lt;property id=&quot;20148&quot; value=&quot;5&quot;/&gt;&lt;property id=&quot;20300&quot; value=&quot;Slide 25&quot;/&gt;&lt;property id=&quot;20307&quot; value=&quot;332&quot;/&gt;&lt;/object&gt;&lt;object type=&quot;3&quot; unique_id=&quot;12277&quot;&gt;&lt;property id=&quot;20148&quot; value=&quot;5&quot;/&gt;&lt;property id=&quot;20300&quot; value=&quot;Slide 26 - &amp;quot;H-1B “Real-Time” Performance Measures&amp;quot;&quot;/&gt;&lt;property id=&quot;20307&quot; value=&quot;333&quot;/&gt;&lt;/object&gt;&lt;object type=&quot;3&quot; unique_id=&quot;12278&quot;&gt;&lt;property id=&quot;20148&quot; value=&quot;5&quot;/&gt;&lt;property id=&quot;20300&quot; value=&quot;Slide 27 - &amp;quot;H-1B “Real-Time” Performance Measures&amp;quot;&quot;/&gt;&lt;property id=&quot;20307&quot; value=&quot;334&quot;/&gt;&lt;/object&gt;&lt;object type=&quot;3&quot; unique_id=&quot;12279&quot;&gt;&lt;property id=&quot;20148&quot; value=&quot;5&quot;/&gt;&lt;property id=&quot;20300&quot; value=&quot;Slide 28 - &amp;quot;H-1B “Real-Time” Performance Measures&amp;quot;&quot;/&gt;&lt;property id=&quot;20307&quot; value=&quot;335&quot;/&gt;&lt;/object&gt;&lt;object type=&quot;3&quot; unique_id=&quot;12280&quot;&gt;&lt;property id=&quot;20148&quot; value=&quot;5&quot;/&gt;&lt;property id=&quot;20300&quot; value=&quot;Slide 29 - &amp;quot;H-1B “Real-Time” Performance Measures&amp;quot;&quot;/&gt;&lt;property id=&quot;20307&quot; value=&quot;336&quot;/&gt;&lt;/object&gt;&lt;object type=&quot;3&quot; unique_id=&quot;12281&quot;&gt;&lt;property id=&quot;20148&quot; value=&quot;5&quot;/&gt;&lt;property id=&quot;20300&quot; value=&quot;Slide 30 - &amp;quot;Any Questions?&amp;quot;&quot;/&gt;&lt;property id=&quot;20307&quot; value=&quot;342&quot;/&gt;&lt;/object&gt;&lt;object type=&quot;3&quot; unique_id=&quot;12282&quot;&gt;&lt;property id=&quot;20148&quot; value=&quot;5&quot;/&gt;&lt;property id=&quot;20300&quot; value=&quot;Slide 31 - &amp;quot;Performance Data Reflection&amp;quot;&quot;/&gt;&lt;property id=&quot;20307&quot; value=&quot;309&quot;/&gt;&lt;/object&gt;&lt;object type=&quot;3&quot; unique_id=&quot;12283&quot;&gt;&lt;property id=&quot;20148&quot; value=&quot;5&quot;/&gt;&lt;property id=&quot;20300&quot; value=&quot;Slide 32 - &amp;quot;TechHire Grants – Quarter Ending 12.31.19 Training and Program Completion Outcomes&amp;quot;&quot;/&gt;&lt;property id=&quot;20307&quot; value=&quot;317&quot;/&gt;&lt;/object&gt;&lt;object type=&quot;3&quot; unique_id=&quot;12284&quot;&gt;&lt;property id=&quot;20148&quot; value=&quot;5&quot;/&gt;&lt;property id=&quot;20300&quot; value=&quot;Slide 33 - &amp;quot;TechHire Grants – Quarter Ending 12.31.19 Employment Placement Outcomes&amp;quot;&quot;/&gt;&lt;property id=&quot;20307&quot; value=&quot;318&quot;/&gt;&lt;/object&gt;&lt;object type=&quot;3&quot; unique_id=&quot;12285&quot;&gt;&lt;property id=&quot;20148&quot; value=&quot;5&quot;/&gt;&lt;property id=&quot;20300&quot; value=&quot;Slide 34 - &amp;quot;TechHire Grants – Quarter Ending 12.31.19 Credential Outcomes&amp;quot;&quot;/&gt;&lt;property id=&quot;20307&quot; value=&quot;324&quot;/&gt;&lt;/object&gt;&lt;object type=&quot;3&quot; unique_id=&quot;12286&quot;&gt;&lt;property id=&quot;20148&quot; value=&quot;5&quot;/&gt;&lt;property id=&quot;20300&quot; value=&quot;Slide 35 - &amp;quot;TechHire Grants – Quarter Ending 12.31.19 Grantee Real Time Outcome Progress &amp;quot;&quot;/&gt;&lt;property id=&quot;20307&quot; value=&quot;316&quot;/&gt;&lt;/object&gt;&lt;object type=&quot;3&quot; unique_id=&quot;12287&quot;&gt;&lt;property id=&quot;20148&quot; value=&quot;5&quot;/&gt;&lt;property id=&quot;20300&quot; value=&quot;Slide 36 - &amp;quot;Performance Data Reflection&amp;quot;&quot;/&gt;&lt;property id=&quot;20307&quot; value=&quot;353&quot;/&gt;&lt;/object&gt;&lt;object type=&quot;3&quot; unique_id=&quot;12288&quot;&gt;&lt;property id=&quot;20148&quot; value=&quot;5&quot;/&gt;&lt;property id=&quot;20300&quot; value=&quot;Slide 37 - &amp;quot;TechHire Grants Performance Outcomes&amp;quot;&quot;/&gt;&lt;property id=&quot;20307&quot; value=&quot;313&quot;/&gt;&lt;/object&gt;&lt;object type=&quot;3&quot; unique_id=&quot;12289&quot;&gt;&lt;property id=&quot;20148&quot; value=&quot;5&quot;/&gt;&lt;property id=&quot;20300&quot; value=&quot;Slide 38&quot;/&gt;&lt;property id=&quot;20307&quot; value=&quot;325&quot;/&gt;&lt;/object&gt;&lt;object type=&quot;3&quot; unique_id=&quot;12290&quot;&gt;&lt;property id=&quot;20148&quot; value=&quot;5&quot;/&gt;&lt;property id=&quot;20300&quot; value=&quot;Slide 39&quot;/&gt;&lt;property id=&quot;20307&quot; value=&quot;315&quot;/&gt;&lt;/object&gt;&lt;object type=&quot;3&quot; unique_id=&quot;12291&quot;&gt;&lt;property id=&quot;20148&quot; value=&quot;5&quot;/&gt;&lt;property id=&quot;20300&quot; value=&quot;Slide 40&quot;/&gt;&lt;property id=&quot;20307&quot; value=&quot;326&quot;/&gt;&lt;/object&gt;&lt;object type=&quot;3&quot; unique_id=&quot;12292&quot;&gt;&lt;property id=&quot;20148&quot; value=&quot;5&quot;/&gt;&lt;property id=&quot;20300&quot; value=&quot;Slide 41 - &amp;quot;Participant Polling Question # &amp;quot;&quot;/&gt;&lt;property id=&quot;20307&quot; value=&quot;319&quot;/&gt;&lt;/object&gt;&lt;object type=&quot;3&quot; unique_id=&quot;12293&quot;&gt;&lt;property id=&quot;20148&quot; value=&quot;5&quot;/&gt;&lt;property id=&quot;20300&quot; value=&quot;Slide 42 - &amp;quot;Any Questions?&amp;quot;&quot;/&gt;&lt;property id=&quot;20307&quot; value=&quot;341&quot;/&gt;&lt;/object&gt;&lt;object type=&quot;3&quot; unique_id=&quot;12294&quot;&gt;&lt;property id=&quot;20148&quot; value=&quot;5&quot;/&gt;&lt;property id=&quot;20300&quot; value=&quot;Slide 43 - &amp;quot;Performance Data Scenarios &amp;quot;&quot;/&gt;&lt;property id=&quot;20307&quot; value=&quot;311&quot;/&gt;&lt;/object&gt;&lt;object type=&quot;3&quot; unique_id=&quot;12295&quot;&gt;&lt;property id=&quot;20148&quot; value=&quot;5&quot;/&gt;&lt;property id=&quot;20300&quot; value=&quot;Slide 44 - &amp;quot;What Should the Grantee Do? &amp;quot;&quot;/&gt;&lt;property id=&quot;20307&quot; value=&quot;327&quot;/&gt;&lt;/object&gt;&lt;object type=&quot;3&quot; unique_id=&quot;12296&quot;&gt;&lt;property id=&quot;20148&quot; value=&quot;5&quot;/&gt;&lt;property id=&quot;20300&quot; value=&quot;Slide 45 - &amp;quot;What Should the Grantee Do? &amp;quot;&quot;/&gt;&lt;property id=&quot;20307&quot; value=&quot;328&quot;/&gt;&lt;/object&gt;&lt;object type=&quot;3&quot; unique_id=&quot;12297&quot;&gt;&lt;property id=&quot;20148&quot; value=&quot;5&quot;/&gt;&lt;property id=&quot;20300&quot; value=&quot;Slide 46 - &amp;quot;Any Questions?&amp;quot;&quot;/&gt;&lt;property id=&quot;20307&quot; value=&quot;339&quot;/&gt;&lt;/object&gt;&lt;object type=&quot;3&quot; unique_id=&quot;12298&quot;&gt;&lt;property id=&quot;20148&quot; value=&quot;5&quot;/&gt;&lt;property id=&quot;20300&quot; value=&quot;Slide 47 - &amp;quot;Next Steps: Your Action Items&amp;quot;&quot;/&gt;&lt;property id=&quot;20307&quot; value=&quot;312&quot;/&gt;&lt;/object&gt;&lt;object type=&quot;3&quot; unique_id=&quot;12299&quot;&gt;&lt;property id=&quot;20148&quot; value=&quot;5&quot;/&gt;&lt;property id=&quot;20300&quot; value=&quot;Slide 48 - &amp;quot;Next Steps for H-1B TechHire Data Reporting&amp;quot;&quot;/&gt;&lt;property id=&quot;20307&quot; value=&quot;257&quot;/&gt;&lt;/object&gt;&lt;object type=&quot;3&quot; unique_id=&quot;12300&quot;&gt;&lt;property id=&quot;20148&quot; value=&quot;5&quot;/&gt;&lt;property id=&quot;20300&quot; value=&quot;Slide 49&quot;/&gt;&lt;property id=&quot;20307&quot; value=&quot;357&quot;/&gt;&lt;/object&gt;&lt;object type=&quot;3&quot; unique_id=&quot;12301&quot;&gt;&lt;property id=&quot;20148&quot; value=&quot;5&quot;/&gt;&lt;property id=&quot;20300&quot; value=&quot;Slide 50 - &amp;quot;Save the Date: Reporting Deadline May 15th, 2020&amp;quot;&quot;/&gt;&lt;property id=&quot;20307&quot; value=&quot;294&quot;/&gt;&lt;/object&gt;&lt;object type=&quot;3&quot; unique_id=&quot;12302&quot;&gt;&lt;property id=&quot;20148&quot; value=&quot;5&quot;/&gt;&lt;property id=&quot;20300&quot; value=&quot;Slide 51 - &amp;quot;Resources: H-1B Performance Reporting&amp;quot;&quot;/&gt;&lt;property id=&quot;20307&quot; value=&quot;274&quot;/&gt;&lt;/object&gt;&lt;object type=&quot;3&quot; unique_id=&quot;12303&quot;&gt;&lt;property id=&quot;20148&quot; value=&quot;5&quot;/&gt;&lt;property id=&quot;20300&quot; value=&quot;Slide 52 - &amp;quot;Polling Question&amp;quot;&quot;/&gt;&lt;property id=&quot;20307&quot; value=&quot;321&quot;/&gt;&lt;/object&gt;&lt;object type=&quot;3&quot; unique_id=&quot;12304&quot;&gt;&lt;property id=&quot;20148&quot; value=&quot;5&quot;/&gt;&lt;property id=&quot;20300&quot; value=&quot;Slide 53 - &amp;quot;Any Questions?&amp;quot;&quot;/&gt;&lt;property id=&quot;20307&quot; value=&quot;281&quot;/&gt;&lt;/object&gt;&lt;object type=&quot;3&quot; unique_id=&quot;12305&quot;&gt;&lt;property id=&quot;20148&quot; value=&quot;5&quot;/&gt;&lt;property id=&quot;20300&quot; value=&quot;Slide 54 - &amp;quot;Contact Us&amp;quot;&quot;/&gt;&lt;property id=&quot;20307&quot; value=&quot;275&quot;/&gt;&lt;/object&gt;&lt;object type=&quot;3&quot; unique_id=&quot;12306&quot;&gt;&lt;property id=&quot;20148&quot; value=&quot;5&quot;/&gt;&lt;property id=&quot;20300&quot; value=&quot;Slide 55 - &amp;quot;Thank You!&amp;quot;&quot;/&gt;&lt;property id=&quot;20307&quot; value=&quot;297&quot;/&gt;&lt;/object&gt;&lt;object type=&quot;3&quot; unique_id=&quot;12589&quot;&gt;&lt;property id=&quot;20148&quot; value=&quot;5&quot;/&gt;&lt;property id=&quot;20300&quot; value=&quot;Slide 2 - &amp;quot;Polling Question:  Who’s on the call?&amp;quot;&quot;/&gt;&lt;property id=&quot;20307&quot; value=&quot;361&quot;/&gt;&lt;/object&gt;&lt;object type=&quot;3&quot; unique_id=&quot;12590&quot;&gt;&lt;property id=&quot;20148&quot; value=&quot;5&quot;/&gt;&lt;property id=&quot;20300&quot; value=&quot;Slide 10 - &amp;quot;Period of Performance Extension Requests&amp;quot;&quot;/&gt;&lt;property id=&quot;20307&quot; value=&quot;360&quot;/&gt;&lt;/object&gt;&lt;/object&gt;&lt;object type=&quot;8&quot; unique_id=&quot;12361&quot;&gt;&lt;/object&gt;&lt;/object&gt;&lt;/database&gt;"/>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3820</TotalTime>
  <Words>4143</Words>
  <Application>Microsoft Office PowerPoint</Application>
  <PresentationFormat>Widescreen</PresentationFormat>
  <Paragraphs>562</Paragraphs>
  <Slides>55</Slides>
  <Notes>45</Notes>
  <HiddenSlides>1</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55</vt:i4>
      </vt:variant>
    </vt:vector>
  </HeadingPairs>
  <TitlesOfParts>
    <vt:vector size="75" baseType="lpstr">
      <vt:lpstr>Arial</vt:lpstr>
      <vt:lpstr>Calibri</vt:lpstr>
      <vt:lpstr>Calibri Light</vt:lpstr>
      <vt:lpstr>Courier New</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1_Interactive Slides</vt:lpstr>
      <vt:lpstr>1_People Slides</vt:lpstr>
      <vt:lpstr>2_People Slides</vt:lpstr>
      <vt:lpstr>1_General Content</vt:lpstr>
      <vt:lpstr>3_General Content</vt:lpstr>
      <vt:lpstr>4_General Content</vt:lpstr>
      <vt:lpstr>Read Before You Proceed: Instructions for Use &amp; Legal Compliance</vt:lpstr>
      <vt:lpstr>Polling Question:  Who’s on the call?</vt:lpstr>
      <vt:lpstr>Where Are You?</vt:lpstr>
      <vt:lpstr>H-1B TechHire Performance Data Review</vt:lpstr>
      <vt:lpstr>Today’s Moderator</vt:lpstr>
      <vt:lpstr>Your Speakers</vt:lpstr>
      <vt:lpstr>Today’s Objectives</vt:lpstr>
      <vt:lpstr>ETA Grants and COVID-19 </vt:lpstr>
      <vt:lpstr>PowerPoint Presentation</vt:lpstr>
      <vt:lpstr>Period of Performance Extension Requests</vt:lpstr>
      <vt:lpstr>Performance Policy Overview</vt:lpstr>
      <vt:lpstr>Strategies for Performance Data at Close Out </vt:lpstr>
      <vt:lpstr>Upcoming Aggregation Rule Updates</vt:lpstr>
      <vt:lpstr>Performance Data Element Review</vt:lpstr>
      <vt:lpstr>Performance Data Element Review</vt:lpstr>
      <vt:lpstr>Completion, Credentials &amp; Employment</vt:lpstr>
      <vt:lpstr>WIOA Primary Indicators of Performance</vt:lpstr>
      <vt:lpstr>H-1B “Real-Time” Performance Measures</vt:lpstr>
      <vt:lpstr>Individual Performance Data Emails</vt:lpstr>
      <vt:lpstr>Example of Individual Performance Data Outcome Table</vt:lpstr>
      <vt:lpstr>Example of Individual Performance Data Outcome Chart</vt:lpstr>
      <vt:lpstr>Example of Individual Performance Data Outcome Chart</vt:lpstr>
      <vt:lpstr>Participant Polling Question #</vt:lpstr>
      <vt:lpstr>H-1B “Real-Time” Performance Measures</vt:lpstr>
      <vt:lpstr>PowerPoint Presentation</vt:lpstr>
      <vt:lpstr>H-1B “Real-Time” Performance Measures</vt:lpstr>
      <vt:lpstr>H-1B “Real-Time” Performance Measures</vt:lpstr>
      <vt:lpstr>H-1B “Real-Time” Performance Measures</vt:lpstr>
      <vt:lpstr>H-1B “Real-Time” Performance Measures</vt:lpstr>
      <vt:lpstr>Any Questions?</vt:lpstr>
      <vt:lpstr>Performance Data Reflection</vt:lpstr>
      <vt:lpstr>TechHire Grants – Quarter Ending 12.31.19 Training and Program Completion Outcomes</vt:lpstr>
      <vt:lpstr>TechHire Grants – Quarter Ending 12.31.19 Employment Placement Outcomes</vt:lpstr>
      <vt:lpstr>TechHire Grants – Quarter Ending 12.31.19 Credential Outcomes</vt:lpstr>
      <vt:lpstr>TechHire Grants – Quarter Ending 12.31.19 Grantee Real Time Outcome Progress </vt:lpstr>
      <vt:lpstr>Performance Data Reflection</vt:lpstr>
      <vt:lpstr>TechHire Grants Performance Outcomes</vt:lpstr>
      <vt:lpstr>PowerPoint Presentation</vt:lpstr>
      <vt:lpstr>PowerPoint Presentation</vt:lpstr>
      <vt:lpstr>PowerPoint Presentation</vt:lpstr>
      <vt:lpstr>Participant Polling Question # </vt:lpstr>
      <vt:lpstr>Any Questions?</vt:lpstr>
      <vt:lpstr>Performance Data Scenarios </vt:lpstr>
      <vt:lpstr>What Should the Grantee Do? </vt:lpstr>
      <vt:lpstr>What Should the Grantee Do? </vt:lpstr>
      <vt:lpstr>Any Questions?</vt:lpstr>
      <vt:lpstr>Next Steps: Your Action Items</vt:lpstr>
      <vt:lpstr>Next Steps for H-1B TechHire Data Reporting</vt:lpstr>
      <vt:lpstr>PowerPoint Presentation</vt:lpstr>
      <vt:lpstr>Save the Date: Reporting Deadline May 15th, 2020</vt:lpstr>
      <vt:lpstr>Resources: H-1B Performance Reporting</vt:lpstr>
      <vt:lpstr>Polling Question</vt:lpstr>
      <vt:lpstr>Any 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277</cp:revision>
  <dcterms:created xsi:type="dcterms:W3CDTF">2019-06-21T16:58:05Z</dcterms:created>
  <dcterms:modified xsi:type="dcterms:W3CDTF">2020-04-16T17:02:56Z</dcterms:modified>
</cp:coreProperties>
</file>