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bookmarkIdSeed="2">
  <p:sldMasterIdLst>
    <p:sldMasterId id="2147483648" r:id="rId4"/>
    <p:sldMasterId id="2147483677" r:id="rId5"/>
  </p:sldMasterIdLst>
  <p:notesMasterIdLst>
    <p:notesMasterId r:id="rId36"/>
  </p:notesMasterIdLst>
  <p:handoutMasterIdLst>
    <p:handoutMasterId r:id="rId37"/>
  </p:handoutMasterIdLst>
  <p:sldIdLst>
    <p:sldId id="306" r:id="rId6"/>
    <p:sldId id="410" r:id="rId7"/>
    <p:sldId id="376" r:id="rId8"/>
    <p:sldId id="309" r:id="rId9"/>
    <p:sldId id="390" r:id="rId10"/>
    <p:sldId id="393" r:id="rId11"/>
    <p:sldId id="397" r:id="rId12"/>
    <p:sldId id="391" r:id="rId13"/>
    <p:sldId id="409" r:id="rId14"/>
    <p:sldId id="396" r:id="rId15"/>
    <p:sldId id="394" r:id="rId16"/>
    <p:sldId id="395" r:id="rId17"/>
    <p:sldId id="399" r:id="rId18"/>
    <p:sldId id="400" r:id="rId19"/>
    <p:sldId id="378" r:id="rId20"/>
    <p:sldId id="398" r:id="rId21"/>
    <p:sldId id="383" r:id="rId22"/>
    <p:sldId id="387" r:id="rId23"/>
    <p:sldId id="388" r:id="rId24"/>
    <p:sldId id="406" r:id="rId25"/>
    <p:sldId id="407" r:id="rId26"/>
    <p:sldId id="408" r:id="rId27"/>
    <p:sldId id="379" r:id="rId28"/>
    <p:sldId id="380" r:id="rId29"/>
    <p:sldId id="381" r:id="rId30"/>
    <p:sldId id="401" r:id="rId31"/>
    <p:sldId id="402" r:id="rId32"/>
    <p:sldId id="403" r:id="rId33"/>
    <p:sldId id="404" r:id="rId34"/>
    <p:sldId id="405" r:id="rId35"/>
  </p:sldIdLst>
  <p:sldSz cx="12192000" cy="6858000"/>
  <p:notesSz cx="7010400" cy="92964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4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5966"/>
    <a:srgbClr val="01C6FD"/>
    <a:srgbClr val="496A75"/>
    <a:srgbClr val="53737B"/>
    <a:srgbClr val="36718D"/>
    <a:srgbClr val="79AE02"/>
    <a:srgbClr val="067F9C"/>
    <a:srgbClr val="014E52"/>
    <a:srgbClr val="0C596D"/>
    <a:srgbClr val="0355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71" autoAdjust="0"/>
    <p:restoredTop sz="84817" autoAdjust="0"/>
  </p:normalViewPr>
  <p:slideViewPr>
    <p:cSldViewPr snapToGrid="0">
      <p:cViewPr varScale="1">
        <p:scale>
          <a:sx n="43" d="100"/>
          <a:sy n="43" d="100"/>
        </p:scale>
        <p:origin x="82" y="456"/>
      </p:cViewPr>
      <p:guideLst/>
    </p:cSldViewPr>
  </p:slideViewPr>
  <p:outlineViewPr>
    <p:cViewPr>
      <p:scale>
        <a:sx n="33" d="100"/>
        <a:sy n="33" d="100"/>
      </p:scale>
      <p:origin x="0" y="-1046"/>
    </p:cViewPr>
  </p:outlineViewPr>
  <p:notesTextViewPr>
    <p:cViewPr>
      <p:scale>
        <a:sx n="1" d="1"/>
        <a:sy n="1" d="1"/>
      </p:scale>
      <p:origin x="0" y="0"/>
    </p:cViewPr>
  </p:notesTextViewPr>
  <p:notesViewPr>
    <p:cSldViewPr snapToGrid="0">
      <p:cViewPr varScale="1">
        <p:scale>
          <a:sx n="66" d="100"/>
          <a:sy n="66" d="100"/>
        </p:scale>
        <p:origin x="2286"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C34C92B-6A45-864A-B429-22A9039765DA}" type="datetimeFigureOut">
              <a:rPr lang="en-US" smtClean="0"/>
              <a:t>4/16/2020</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noProof="0"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D265FE6-BEE9-465E-9202-2D200EDE749C}" type="datetimeFigureOut">
              <a:rPr lang="en-US" noProof="0" smtClean="0"/>
              <a:t>4/16/2020</a:t>
            </a:fld>
            <a:endParaRPr lang="en-US" noProof="0"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noProof="0"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6DE8F2A-B3D4-43F2-B39B-CD77F64A1950}" type="slidenum">
              <a:rPr lang="en-US" noProof="0" smtClean="0"/>
              <a:t>‹#›</a:t>
            </a:fld>
            <a:endParaRPr lang="en-US" noProof="0"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1</a:t>
            </a:fld>
            <a:endParaRPr lang="en-US" noProof="0" dirty="0"/>
          </a:p>
        </p:txBody>
      </p:sp>
    </p:spTree>
    <p:extLst>
      <p:ext uri="{BB962C8B-B14F-4D97-AF65-F5344CB8AC3E}">
        <p14:creationId xmlns:p14="http://schemas.microsoft.com/office/powerpoint/2010/main" val="2252018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15</a:t>
            </a:fld>
            <a:endParaRPr lang="en-US" noProof="0" dirty="0"/>
          </a:p>
        </p:txBody>
      </p:sp>
    </p:spTree>
    <p:extLst>
      <p:ext uri="{BB962C8B-B14F-4D97-AF65-F5344CB8AC3E}">
        <p14:creationId xmlns:p14="http://schemas.microsoft.com/office/powerpoint/2010/main" val="1564106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16</a:t>
            </a:fld>
            <a:endParaRPr lang="en-US" noProof="0" dirty="0"/>
          </a:p>
        </p:txBody>
      </p:sp>
    </p:spTree>
    <p:extLst>
      <p:ext uri="{BB962C8B-B14F-4D97-AF65-F5344CB8AC3E}">
        <p14:creationId xmlns:p14="http://schemas.microsoft.com/office/powerpoint/2010/main" val="1480229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17</a:t>
            </a:fld>
            <a:endParaRPr lang="en-US" noProof="0" dirty="0"/>
          </a:p>
        </p:txBody>
      </p:sp>
    </p:spTree>
    <p:extLst>
      <p:ext uri="{BB962C8B-B14F-4D97-AF65-F5344CB8AC3E}">
        <p14:creationId xmlns:p14="http://schemas.microsoft.com/office/powerpoint/2010/main" val="1430173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18</a:t>
            </a:fld>
            <a:endParaRPr lang="en-US" noProof="0" dirty="0"/>
          </a:p>
        </p:txBody>
      </p:sp>
    </p:spTree>
    <p:extLst>
      <p:ext uri="{BB962C8B-B14F-4D97-AF65-F5344CB8AC3E}">
        <p14:creationId xmlns:p14="http://schemas.microsoft.com/office/powerpoint/2010/main" val="1466314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19</a:t>
            </a:fld>
            <a:endParaRPr lang="en-US" noProof="0" dirty="0"/>
          </a:p>
        </p:txBody>
      </p:sp>
    </p:spTree>
    <p:extLst>
      <p:ext uri="{BB962C8B-B14F-4D97-AF65-F5344CB8AC3E}">
        <p14:creationId xmlns:p14="http://schemas.microsoft.com/office/powerpoint/2010/main" val="3155087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20</a:t>
            </a:fld>
            <a:endParaRPr lang="en-US" noProof="0" dirty="0"/>
          </a:p>
        </p:txBody>
      </p:sp>
    </p:spTree>
    <p:extLst>
      <p:ext uri="{BB962C8B-B14F-4D97-AF65-F5344CB8AC3E}">
        <p14:creationId xmlns:p14="http://schemas.microsoft.com/office/powerpoint/2010/main" val="3521418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21</a:t>
            </a:fld>
            <a:endParaRPr lang="en-US" noProof="0" dirty="0"/>
          </a:p>
        </p:txBody>
      </p:sp>
    </p:spTree>
    <p:extLst>
      <p:ext uri="{BB962C8B-B14F-4D97-AF65-F5344CB8AC3E}">
        <p14:creationId xmlns:p14="http://schemas.microsoft.com/office/powerpoint/2010/main" val="1360989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22</a:t>
            </a:fld>
            <a:endParaRPr lang="en-US" noProof="0" dirty="0"/>
          </a:p>
        </p:txBody>
      </p:sp>
    </p:spTree>
    <p:extLst>
      <p:ext uri="{BB962C8B-B14F-4D97-AF65-F5344CB8AC3E}">
        <p14:creationId xmlns:p14="http://schemas.microsoft.com/office/powerpoint/2010/main" val="1087051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24</a:t>
            </a:fld>
            <a:endParaRPr lang="en-US" noProof="0" dirty="0"/>
          </a:p>
        </p:txBody>
      </p:sp>
    </p:spTree>
    <p:extLst>
      <p:ext uri="{BB962C8B-B14F-4D97-AF65-F5344CB8AC3E}">
        <p14:creationId xmlns:p14="http://schemas.microsoft.com/office/powerpoint/2010/main" val="546335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25</a:t>
            </a:fld>
            <a:endParaRPr lang="en-US" noProof="0" dirty="0"/>
          </a:p>
        </p:txBody>
      </p:sp>
    </p:spTree>
    <p:extLst>
      <p:ext uri="{BB962C8B-B14F-4D97-AF65-F5344CB8AC3E}">
        <p14:creationId xmlns:p14="http://schemas.microsoft.com/office/powerpoint/2010/main" val="2194572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931774">
              <a:defRPr/>
            </a:pPr>
            <a:fld id="{F6DE8F2A-B3D4-43F2-B39B-CD77F64A1950}" type="slidenum">
              <a:rPr lang="en-US">
                <a:solidFill>
                  <a:prstClr val="black"/>
                </a:solidFill>
                <a:latin typeface="Calibri" panose="020F0502020204030204"/>
              </a:rPr>
              <a:pPr defTabSz="931774">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06188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26</a:t>
            </a:fld>
            <a:endParaRPr lang="en-US" noProof="0" dirty="0"/>
          </a:p>
        </p:txBody>
      </p:sp>
    </p:spTree>
    <p:extLst>
      <p:ext uri="{BB962C8B-B14F-4D97-AF65-F5344CB8AC3E}">
        <p14:creationId xmlns:p14="http://schemas.microsoft.com/office/powerpoint/2010/main" val="3765989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27</a:t>
            </a:fld>
            <a:endParaRPr lang="en-US" noProof="0" dirty="0"/>
          </a:p>
        </p:txBody>
      </p:sp>
    </p:spTree>
    <p:extLst>
      <p:ext uri="{BB962C8B-B14F-4D97-AF65-F5344CB8AC3E}">
        <p14:creationId xmlns:p14="http://schemas.microsoft.com/office/powerpoint/2010/main" val="4140216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28</a:t>
            </a:fld>
            <a:endParaRPr lang="en-US" noProof="0" dirty="0"/>
          </a:p>
        </p:txBody>
      </p:sp>
    </p:spTree>
    <p:extLst>
      <p:ext uri="{BB962C8B-B14F-4D97-AF65-F5344CB8AC3E}">
        <p14:creationId xmlns:p14="http://schemas.microsoft.com/office/powerpoint/2010/main" val="3052434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29</a:t>
            </a:fld>
            <a:endParaRPr lang="en-US" noProof="0" dirty="0"/>
          </a:p>
        </p:txBody>
      </p:sp>
    </p:spTree>
    <p:extLst>
      <p:ext uri="{BB962C8B-B14F-4D97-AF65-F5344CB8AC3E}">
        <p14:creationId xmlns:p14="http://schemas.microsoft.com/office/powerpoint/2010/main" val="127590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6</a:t>
            </a:fld>
            <a:endParaRPr lang="en-US" noProof="0" dirty="0"/>
          </a:p>
        </p:txBody>
      </p:sp>
    </p:spTree>
    <p:extLst>
      <p:ext uri="{BB962C8B-B14F-4D97-AF65-F5344CB8AC3E}">
        <p14:creationId xmlns:p14="http://schemas.microsoft.com/office/powerpoint/2010/main" val="2502908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7</a:t>
            </a:fld>
            <a:endParaRPr lang="en-US" noProof="0" dirty="0"/>
          </a:p>
        </p:txBody>
      </p:sp>
    </p:spTree>
    <p:extLst>
      <p:ext uri="{BB962C8B-B14F-4D97-AF65-F5344CB8AC3E}">
        <p14:creationId xmlns:p14="http://schemas.microsoft.com/office/powerpoint/2010/main" val="1540772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8</a:t>
            </a:fld>
            <a:endParaRPr lang="en-US" noProof="0" dirty="0"/>
          </a:p>
        </p:txBody>
      </p:sp>
    </p:spTree>
    <p:extLst>
      <p:ext uri="{BB962C8B-B14F-4D97-AF65-F5344CB8AC3E}">
        <p14:creationId xmlns:p14="http://schemas.microsoft.com/office/powerpoint/2010/main" val="3232101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9</a:t>
            </a:fld>
            <a:endParaRPr lang="en-US" noProof="0" dirty="0"/>
          </a:p>
        </p:txBody>
      </p:sp>
    </p:spTree>
    <p:extLst>
      <p:ext uri="{BB962C8B-B14F-4D97-AF65-F5344CB8AC3E}">
        <p14:creationId xmlns:p14="http://schemas.microsoft.com/office/powerpoint/2010/main" val="2185385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10</a:t>
            </a:fld>
            <a:endParaRPr lang="en-US" noProof="0" dirty="0"/>
          </a:p>
        </p:txBody>
      </p:sp>
    </p:spTree>
    <p:extLst>
      <p:ext uri="{BB962C8B-B14F-4D97-AF65-F5344CB8AC3E}">
        <p14:creationId xmlns:p14="http://schemas.microsoft.com/office/powerpoint/2010/main" val="2278936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13</a:t>
            </a:fld>
            <a:endParaRPr lang="en-US" noProof="0" dirty="0"/>
          </a:p>
        </p:txBody>
      </p:sp>
    </p:spTree>
    <p:extLst>
      <p:ext uri="{BB962C8B-B14F-4D97-AF65-F5344CB8AC3E}">
        <p14:creationId xmlns:p14="http://schemas.microsoft.com/office/powerpoint/2010/main" val="2388759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14</a:t>
            </a:fld>
            <a:endParaRPr lang="en-US" noProof="0" dirty="0"/>
          </a:p>
        </p:txBody>
      </p:sp>
    </p:spTree>
    <p:extLst>
      <p:ext uri="{BB962C8B-B14F-4D97-AF65-F5344CB8AC3E}">
        <p14:creationId xmlns:p14="http://schemas.microsoft.com/office/powerpoint/2010/main" val="840164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4697743"/>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3978083"/>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193019"/>
            <a:ext cx="72571" cy="200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tx1"/>
                </a:solidFill>
              </a:rPr>
              <a:pPr/>
              <a:t>‹#›</a:t>
            </a:fld>
            <a:endParaRPr lang="en-US" b="1" noProof="0" dirty="0">
              <a:solidFill>
                <a:schemeClr val="tx1"/>
              </a:solidFill>
            </a:endParaRPr>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hasCustomPrompt="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hasCustomPrompt="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noProof="0"/>
              <a:t>Thank You</a:t>
            </a:r>
          </a:p>
        </p:txBody>
      </p:sp>
    </p:spTree>
    <p:extLst>
      <p:ext uri="{BB962C8B-B14F-4D97-AF65-F5344CB8AC3E}">
        <p14:creationId xmlns:p14="http://schemas.microsoft.com/office/powerpoint/2010/main" val="734192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4697743"/>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3978083"/>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193019"/>
            <a:ext cx="72571" cy="200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89810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7"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3450859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10"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1661984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10"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4205498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15" y="1463040"/>
            <a:ext cx="1117418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11"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93065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1117418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3116490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noProof="0"/>
              <a:t>Click to edit Master title style</a:t>
            </a:r>
          </a:p>
        </p:txBody>
      </p:sp>
      <p:sp>
        <p:nvSpPr>
          <p:cNvPr id="4"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4071380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hasCustomPrompt="1"/>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Footer Placeholder 4">
            <a:extLst>
              <a:ext uri="{FF2B5EF4-FFF2-40B4-BE49-F238E27FC236}">
                <a16:creationId xmlns:a16="http://schemas.microsoft.com/office/drawing/2014/main" id="{6BBA3C17-8AAC-4933-A7DA-CD7D3F840BEB}"/>
              </a:ext>
            </a:extLst>
          </p:cNvPr>
          <p:cNvSpPr>
            <a:spLocks noGrp="1"/>
          </p:cNvSpPr>
          <p:nvPr>
            <p:ph type="ftr" sz="quarter" idx="10"/>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3024303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noProof="0"/>
              <a:t>Click to edit Master title style</a:t>
            </a:r>
          </a:p>
        </p:txBody>
      </p:sp>
      <p:sp>
        <p:nvSpPr>
          <p:cNvPr id="8"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3804591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839139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1152101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noProof="0"/>
              <a:t>Click to edit Master title style</a:t>
            </a:r>
          </a:p>
        </p:txBody>
      </p:sp>
      <p:sp>
        <p:nvSpPr>
          <p:cNvPr id="1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28689564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13"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3166308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2652796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tx1"/>
                </a:solidFill>
              </a:rPr>
              <a:pPr/>
              <a:t>‹#›</a:t>
            </a:fld>
            <a:endParaRPr lang="en-US" b="1" noProof="0" dirty="0">
              <a:solidFill>
                <a:schemeClr val="tx1"/>
              </a:solidFill>
            </a:endParaRPr>
          </a:p>
        </p:txBody>
      </p:sp>
      <p:sp>
        <p:nvSpPr>
          <p:cNvPr id="10"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26293481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hasCustomPrompt="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20611123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hasCustomPrompt="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3675114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10"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23484723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3657566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a:t>Click to edit Master title style</a:t>
            </a:r>
          </a:p>
        </p:txBody>
      </p:sp>
      <p:sp>
        <p:nvSpPr>
          <p:cNvPr id="12"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1313662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15470558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noProof="0"/>
              <a:t>Thank You</a:t>
            </a:r>
          </a:p>
        </p:txBody>
      </p:sp>
      <p:sp>
        <p:nvSpPr>
          <p:cNvPr id="4"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2679094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15" y="1463040"/>
            <a:ext cx="1117418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1117418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hasCustomPrompt="1"/>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noProof="0"/>
              <a:t>Click to edit Master title style</a:t>
            </a:r>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US" noProof="0" dirty="0"/>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Lst>
  <p:hf hdr="0" ftr="0" dt="0"/>
  <p:txStyles>
    <p:titleStyle>
      <a:lvl1pPr algn="l" defTabSz="914400" rtl="0" eaLnBrk="1" latinLnBrk="0" hangingPunct="1">
        <a:lnSpc>
          <a:spcPct val="90000"/>
        </a:lnSpc>
        <a:spcBef>
          <a:spcPct val="0"/>
        </a:spcBef>
        <a:buNone/>
        <a:defRPr lang="en-GB" sz="3600" b="1" i="0" u="none"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40947292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0">
          <p15:clr>
            <a:srgbClr val="F26B43"/>
          </p15:clr>
        </p15:guide>
        <p15:guide id="4" pos="7320">
          <p15:clr>
            <a:srgbClr val="F26B43"/>
          </p15:clr>
        </p15:guide>
        <p15:guide id="5" orient="horz" pos="360">
          <p15:clr>
            <a:srgbClr val="F26B43"/>
          </p15:clr>
        </p15:guide>
        <p15:guide id="6" orient="horz" pos="39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emf"/><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hyperlink" Target="https://www.apprenticeship.gov/sites/default/files/SRE_Application_Mockups.pdf" TargetMode="External"/><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10.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24.jpg"/><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openxmlformats.org/officeDocument/2006/relationships/image" Target="../media/image26.jpg"/><Relationship Id="rId4" Type="http://schemas.openxmlformats.org/officeDocument/2006/relationships/image" Target="../media/image25.emf"/></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28.jpg"/><Relationship Id="rId4" Type="http://schemas.openxmlformats.org/officeDocument/2006/relationships/image" Target="../media/image27.emf"/></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hyperlink" Target="https://www.federalregister.gov/documents/2020/03/11/2020-03605/apprenticeship-programs-labor-standards-for-registration-amendment-of-regulations" TargetMode="External"/><Relationship Id="rId7"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hyperlink" Target="https://www.apprenticeship.gov/help/contact-us" TargetMode="External"/><Relationship Id="rId5" Type="http://schemas.openxmlformats.org/officeDocument/2006/relationships/hyperlink" Target="https://www.apprenticeship.gov/industry-recognized-apprenticeship-program" TargetMode="External"/><Relationship Id="rId4" Type="http://schemas.openxmlformats.org/officeDocument/2006/relationships/hyperlink" Target="https://www.apprenticeship.gov/sites/default/files/SRE_Application_Mockups.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hyperlink" Target="https://www.apprenticeship.gov/industry-recognized-apprenticeship-program" TargetMode="External"/><Relationship Id="rId2" Type="http://schemas.openxmlformats.org/officeDocument/2006/relationships/notesSlide" Target="../notesSlides/notesSlide22.xml"/><Relationship Id="rId1" Type="http://schemas.openxmlformats.org/officeDocument/2006/relationships/slideLayout" Target="../slideLayouts/slideLayout26.xml"/><Relationship Id="rId5" Type="http://schemas.openxmlformats.org/officeDocument/2006/relationships/image" Target="../media/image10.png"/><Relationship Id="rId4" Type="http://schemas.openxmlformats.org/officeDocument/2006/relationships/hyperlink" Target="https://www.apprenticeship.gov/help/contact-u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3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7064" y="5868991"/>
            <a:ext cx="9144000" cy="369332"/>
          </a:xfrm>
        </p:spPr>
        <p:txBody>
          <a:bodyPr/>
          <a:lstStyle/>
          <a:p>
            <a:r>
              <a:rPr lang="en-US" sz="2000" dirty="0">
                <a:solidFill>
                  <a:schemeClr val="tx1"/>
                </a:solidFill>
                <a:latin typeface="Calibri" panose="020F0502020204030204" pitchFamily="34" charset="0"/>
                <a:cs typeface="Calibri" panose="020F0502020204030204" pitchFamily="34" charset="0"/>
              </a:rPr>
              <a:t>Thursday, April 16, 2020  3:00PM-4:00PM EDT</a:t>
            </a:r>
          </a:p>
        </p:txBody>
      </p:sp>
      <p:sp>
        <p:nvSpPr>
          <p:cNvPr id="4" name="Title 3"/>
          <p:cNvSpPr>
            <a:spLocks noGrp="1"/>
          </p:cNvSpPr>
          <p:nvPr>
            <p:ph type="ctrTitle"/>
          </p:nvPr>
        </p:nvSpPr>
        <p:spPr>
          <a:xfrm>
            <a:off x="505325" y="4668616"/>
            <a:ext cx="10601249" cy="1366528"/>
          </a:xfrm>
        </p:spPr>
        <p:txBody>
          <a:bodyPr/>
          <a:lstStyle/>
          <a:p>
            <a:r>
              <a:rPr lang="en-US" dirty="0">
                <a:solidFill>
                  <a:schemeClr val="tx1"/>
                </a:solidFill>
                <a:latin typeface="Calibri" panose="020F0502020204030204" pitchFamily="34" charset="0"/>
                <a:cs typeface="Calibri" panose="020F0502020204030204" pitchFamily="34" charset="0"/>
              </a:rPr>
              <a:t>Industry-Recognized Apprenticeship Programs</a:t>
            </a:r>
            <a:br>
              <a:rPr lang="en-US" dirty="0">
                <a:solidFill>
                  <a:schemeClr val="tx1"/>
                </a:solidFill>
                <a:latin typeface="Calibri" panose="020F0502020204030204" pitchFamily="34" charset="0"/>
                <a:cs typeface="Calibri" panose="020F0502020204030204" pitchFamily="34" charset="0"/>
              </a:rPr>
            </a:br>
            <a:r>
              <a:rPr lang="en-US" sz="2800" dirty="0"/>
              <a:t>Information for Prospective Standards Recognition Entities</a:t>
            </a:r>
            <a:br>
              <a:rPr lang="en-US" dirty="0">
                <a:solidFill>
                  <a:schemeClr val="tx1"/>
                </a:solidFill>
                <a:latin typeface="Calibri" panose="020F0502020204030204" pitchFamily="34" charset="0"/>
                <a:cs typeface="Calibri" panose="020F0502020204030204" pitchFamily="34" charset="0"/>
              </a:rPr>
            </a:br>
            <a:r>
              <a:rPr lang="en-US" sz="2000" dirty="0">
                <a:solidFill>
                  <a:schemeClr val="tx1"/>
                </a:solidFill>
                <a:latin typeface="Calibri" panose="020F0502020204030204" pitchFamily="34" charset="0"/>
                <a:cs typeface="Calibri" panose="020F0502020204030204" pitchFamily="34" charset="0"/>
              </a:rPr>
              <a:t> </a:t>
            </a:r>
            <a:endParaRPr lang="en-US" dirty="0">
              <a:solidFill>
                <a:schemeClr val="tx1"/>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8331" y="1682424"/>
            <a:ext cx="3283220" cy="2004482"/>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00200" y="146626"/>
            <a:ext cx="2303433" cy="1583767"/>
          </a:xfrm>
          <a:prstGeom prst="rect">
            <a:avLst/>
          </a:prstGeom>
        </p:spPr>
      </p:pic>
      <p:pic>
        <p:nvPicPr>
          <p:cNvPr id="18"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0638" y="146626"/>
            <a:ext cx="2701188" cy="354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The Federal Resources Playbook for Registered Apprenticeship - Google Chrome"/>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63059" y="146626"/>
            <a:ext cx="4681963" cy="1571912"/>
          </a:xfrm>
          <a:prstGeom prst="rect">
            <a:avLst/>
          </a:prstGeom>
        </p:spPr>
      </p:pic>
      <p:pic>
        <p:nvPicPr>
          <p:cNvPr id="21" name="Picture 20" descr="The Federal Resources Playbook for Registered Apprenticeship - Google Chrome"/>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41826" y="146626"/>
            <a:ext cx="1396366" cy="1571911"/>
          </a:xfrm>
          <a:prstGeom prst="rect">
            <a:avLst/>
          </a:prstGeom>
        </p:spPr>
      </p:pic>
      <p:pic>
        <p:nvPicPr>
          <p:cNvPr id="23" name="Picture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11551" y="1718538"/>
            <a:ext cx="2990962" cy="1968367"/>
          </a:xfrm>
          <a:prstGeom prst="rect">
            <a:avLst/>
          </a:prstGeom>
        </p:spPr>
      </p:pic>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03633" y="146626"/>
            <a:ext cx="1660854" cy="1971424"/>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02513" y="1718538"/>
            <a:ext cx="2961974" cy="1968367"/>
          </a:xfrm>
          <a:prstGeom prst="rect">
            <a:avLst/>
          </a:prstGeom>
        </p:spPr>
      </p:pic>
      <p:sp>
        <p:nvSpPr>
          <p:cNvPr id="16" name="Subtitle 3">
            <a:extLst>
              <a:ext uri="{FF2B5EF4-FFF2-40B4-BE49-F238E27FC236}">
                <a16:creationId xmlns:a16="http://schemas.microsoft.com/office/drawing/2014/main" id="{AC6460FC-13EE-467F-96E2-91786D52C9DA}"/>
              </a:ext>
            </a:extLst>
          </p:cNvPr>
          <p:cNvSpPr txBox="1">
            <a:spLocks/>
          </p:cNvSpPr>
          <p:nvPr/>
        </p:nvSpPr>
        <p:spPr>
          <a:xfrm>
            <a:off x="6111551" y="6444916"/>
            <a:ext cx="4586846" cy="3416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GB" sz="1800" b="0" kern="1200" dirty="0">
                <a:solidFill>
                  <a:schemeClr val="accent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Office of Apprenticeship</a:t>
            </a:r>
          </a:p>
        </p:txBody>
      </p:sp>
      <p:pic>
        <p:nvPicPr>
          <p:cNvPr id="2" name="Picture 1"/>
          <p:cNvPicPr>
            <a:picLocks noChangeAspect="1"/>
          </p:cNvPicPr>
          <p:nvPr/>
        </p:nvPicPr>
        <p:blipFill>
          <a:blip r:embed="rId11"/>
          <a:stretch>
            <a:fillRect/>
          </a:stretch>
        </p:blipFill>
        <p:spPr>
          <a:xfrm>
            <a:off x="9095010" y="6160332"/>
            <a:ext cx="609524" cy="613573"/>
          </a:xfrm>
          <a:prstGeom prst="rect">
            <a:avLst/>
          </a:prstGeom>
        </p:spPr>
      </p:pic>
      <p:pic>
        <p:nvPicPr>
          <p:cNvPr id="15" name="Picture 14"/>
          <p:cNvPicPr>
            <a:picLocks noChangeAspect="1"/>
          </p:cNvPicPr>
          <p:nvPr/>
        </p:nvPicPr>
        <p:blipFill>
          <a:blip r:embed="rId12"/>
          <a:stretch>
            <a:fillRect/>
          </a:stretch>
        </p:blipFill>
        <p:spPr>
          <a:xfrm>
            <a:off x="10583500" y="6160332"/>
            <a:ext cx="1603387" cy="566977"/>
          </a:xfrm>
          <a:prstGeom prst="rect">
            <a:avLst/>
          </a:prstGeom>
        </p:spPr>
      </p:pic>
    </p:spTree>
    <p:extLst>
      <p:ext uri="{BB962C8B-B14F-4D97-AF65-F5344CB8AC3E}">
        <p14:creationId xmlns:p14="http://schemas.microsoft.com/office/powerpoint/2010/main" val="2693874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338054"/>
            <a:ext cx="11174186" cy="590931"/>
          </a:xfrm>
        </p:spPr>
        <p:txBody>
          <a:bodyPr/>
          <a:lstStyle/>
          <a:p>
            <a:r>
              <a:rPr lang="en-US" dirty="0"/>
              <a:t>Why IRAPs ?</a:t>
            </a:r>
          </a:p>
        </p:txBody>
      </p:sp>
      <p:sp>
        <p:nvSpPr>
          <p:cNvPr id="3" name="Content Placeholder 2"/>
          <p:cNvSpPr>
            <a:spLocks noGrp="1"/>
          </p:cNvSpPr>
          <p:nvPr>
            <p:ph idx="1"/>
          </p:nvPr>
        </p:nvSpPr>
        <p:spPr>
          <a:xfrm>
            <a:off x="446314" y="1482040"/>
            <a:ext cx="6979747" cy="5342115"/>
          </a:xfrm>
          <a:ln>
            <a:noFill/>
          </a:ln>
        </p:spPr>
        <p:txBody>
          <a:bodyPr/>
          <a:lstStyle/>
          <a:p>
            <a:pPr marR="0" lvl="0">
              <a:spcBef>
                <a:spcPts val="0"/>
              </a:spcBef>
              <a:spcAft>
                <a:spcPts val="0"/>
              </a:spcAft>
              <a:buFont typeface="Wingdings" panose="05000000000000000000" pitchFamily="2" charset="2"/>
              <a:buChar char="Ø"/>
              <a:tabLst>
                <a:tab pos="139700" algn="l"/>
                <a:tab pos="457200" algn="l"/>
              </a:tabLst>
            </a:pPr>
            <a:r>
              <a:rPr lang="en-US" sz="2100" dirty="0">
                <a:solidFill>
                  <a:schemeClr val="tx1"/>
                </a:solidFill>
                <a:latin typeface="+mj-lt"/>
                <a:cs typeface="Calibri" panose="020F0502020204030204" pitchFamily="34" charset="0"/>
              </a:rPr>
              <a:t>Provide an additional pathway to assist career seekers and job creators;</a:t>
            </a:r>
          </a:p>
          <a:p>
            <a:pPr marR="0" lvl="0">
              <a:spcBef>
                <a:spcPts val="0"/>
              </a:spcBef>
              <a:spcAft>
                <a:spcPts val="0"/>
              </a:spcAft>
              <a:buFont typeface="Wingdings" panose="05000000000000000000" pitchFamily="2" charset="2"/>
              <a:buChar char="Ø"/>
              <a:tabLst>
                <a:tab pos="139700" algn="l"/>
                <a:tab pos="457200" algn="l"/>
              </a:tabLst>
            </a:pPr>
            <a:endParaRPr lang="en-US" sz="1200" dirty="0">
              <a:solidFill>
                <a:schemeClr val="tx1"/>
              </a:solidFill>
              <a:latin typeface="+mj-lt"/>
            </a:endParaRPr>
          </a:p>
          <a:p>
            <a:pPr marR="0" lvl="0">
              <a:spcBef>
                <a:spcPts val="0"/>
              </a:spcBef>
              <a:spcAft>
                <a:spcPts val="0"/>
              </a:spcAft>
              <a:buFont typeface="Wingdings" panose="05000000000000000000" pitchFamily="2" charset="2"/>
              <a:buChar char="Ø"/>
              <a:tabLst>
                <a:tab pos="139700" algn="l"/>
                <a:tab pos="457200" algn="l"/>
              </a:tabLst>
            </a:pPr>
            <a:r>
              <a:rPr lang="en-US" sz="2100" dirty="0">
                <a:solidFill>
                  <a:schemeClr val="tx1"/>
                </a:solidFill>
                <a:latin typeface="+mj-lt"/>
                <a:cs typeface="Calibri" panose="020F0502020204030204" pitchFamily="34" charset="0"/>
              </a:rPr>
              <a:t>Serve the needs of business by expanding apprenticeships across more industries;</a:t>
            </a:r>
          </a:p>
          <a:p>
            <a:pPr marR="0" lvl="0">
              <a:spcBef>
                <a:spcPts val="0"/>
              </a:spcBef>
              <a:spcAft>
                <a:spcPts val="0"/>
              </a:spcAft>
              <a:buFont typeface="Wingdings" panose="05000000000000000000" pitchFamily="2" charset="2"/>
              <a:buChar char="Ø"/>
              <a:tabLst>
                <a:tab pos="139700" algn="l"/>
                <a:tab pos="457200" algn="l"/>
              </a:tabLst>
            </a:pPr>
            <a:endParaRPr lang="en-US" sz="1200" dirty="0">
              <a:solidFill>
                <a:schemeClr val="tx1"/>
              </a:solidFill>
              <a:latin typeface="+mj-lt"/>
            </a:endParaRPr>
          </a:p>
          <a:p>
            <a:pPr marR="0" lvl="0">
              <a:spcBef>
                <a:spcPts val="0"/>
              </a:spcBef>
              <a:spcAft>
                <a:spcPts val="0"/>
              </a:spcAft>
              <a:buFont typeface="Wingdings" panose="05000000000000000000" pitchFamily="2" charset="2"/>
              <a:buChar char="Ø"/>
              <a:tabLst>
                <a:tab pos="139700" algn="l"/>
                <a:tab pos="457200" algn="l"/>
              </a:tabLst>
            </a:pPr>
            <a:r>
              <a:rPr lang="en-US" sz="2100" dirty="0">
                <a:solidFill>
                  <a:schemeClr val="tx1"/>
                </a:solidFill>
                <a:latin typeface="+mj-lt"/>
                <a:cs typeface="Calibri" panose="020F0502020204030204" pitchFamily="34" charset="0"/>
              </a:rPr>
              <a:t>Use innovative, industry-driven approaches to scale a proven workforce education model;</a:t>
            </a:r>
          </a:p>
          <a:p>
            <a:pPr marR="0" lvl="0">
              <a:spcBef>
                <a:spcPts val="0"/>
              </a:spcBef>
              <a:spcAft>
                <a:spcPts val="0"/>
              </a:spcAft>
              <a:buFont typeface="Wingdings" panose="05000000000000000000" pitchFamily="2" charset="2"/>
              <a:buChar char="Ø"/>
              <a:tabLst>
                <a:tab pos="139700" algn="l"/>
                <a:tab pos="457200" algn="l"/>
              </a:tabLst>
            </a:pPr>
            <a:endParaRPr lang="en-US" sz="1200" dirty="0">
              <a:solidFill>
                <a:schemeClr val="tx1"/>
              </a:solidFill>
              <a:latin typeface="+mj-lt"/>
            </a:endParaRPr>
          </a:p>
          <a:p>
            <a:pPr marR="0" lvl="0">
              <a:spcBef>
                <a:spcPts val="0"/>
              </a:spcBef>
              <a:spcAft>
                <a:spcPts val="0"/>
              </a:spcAft>
              <a:buFont typeface="Wingdings" panose="05000000000000000000" pitchFamily="2" charset="2"/>
              <a:buChar char="Ø"/>
              <a:tabLst>
                <a:tab pos="139700" algn="l"/>
                <a:tab pos="457200" algn="l"/>
              </a:tabLst>
            </a:pPr>
            <a:r>
              <a:rPr lang="en-US" sz="2100" dirty="0">
                <a:solidFill>
                  <a:schemeClr val="tx1"/>
                </a:solidFill>
                <a:latin typeface="+mj-lt"/>
                <a:cs typeface="Calibri" panose="020F0502020204030204" pitchFamily="34" charset="0"/>
              </a:rPr>
              <a:t>Allow more flexibility to design apprenticeship programs that meet business needs;</a:t>
            </a:r>
          </a:p>
          <a:p>
            <a:pPr marR="0" lvl="0">
              <a:spcBef>
                <a:spcPts val="0"/>
              </a:spcBef>
              <a:spcAft>
                <a:spcPts val="0"/>
              </a:spcAft>
              <a:buFont typeface="Wingdings" panose="05000000000000000000" pitchFamily="2" charset="2"/>
              <a:buChar char="Ø"/>
              <a:tabLst>
                <a:tab pos="139700" algn="l"/>
                <a:tab pos="457200" algn="l"/>
              </a:tabLst>
            </a:pPr>
            <a:endParaRPr lang="en-US" sz="1200" dirty="0">
              <a:solidFill>
                <a:schemeClr val="tx1"/>
              </a:solidFill>
              <a:latin typeface="+mj-lt"/>
            </a:endParaRPr>
          </a:p>
          <a:p>
            <a:pPr marR="0" lvl="0">
              <a:spcBef>
                <a:spcPts val="0"/>
              </a:spcBef>
              <a:spcAft>
                <a:spcPts val="0"/>
              </a:spcAft>
              <a:buFont typeface="Wingdings" panose="05000000000000000000" pitchFamily="2" charset="2"/>
              <a:buChar char="Ø"/>
              <a:tabLst>
                <a:tab pos="139700" algn="l"/>
                <a:tab pos="457200" algn="l"/>
              </a:tabLst>
            </a:pPr>
            <a:r>
              <a:rPr lang="en-US" sz="2100" dirty="0">
                <a:solidFill>
                  <a:schemeClr val="tx1"/>
                </a:solidFill>
                <a:latin typeface="+mj-lt"/>
                <a:cs typeface="Calibri" panose="020F0502020204030204" pitchFamily="34" charset="0"/>
              </a:rPr>
              <a:t>Supply an immediate pool of workers for today and skilled talent for tomorrow;</a:t>
            </a:r>
          </a:p>
          <a:p>
            <a:pPr marR="0" lvl="0">
              <a:spcBef>
                <a:spcPts val="0"/>
              </a:spcBef>
              <a:spcAft>
                <a:spcPts val="0"/>
              </a:spcAft>
              <a:buFont typeface="Wingdings" panose="05000000000000000000" pitchFamily="2" charset="2"/>
              <a:buChar char="Ø"/>
              <a:tabLst>
                <a:tab pos="139700" algn="l"/>
                <a:tab pos="457200" algn="l"/>
              </a:tabLst>
            </a:pPr>
            <a:endParaRPr lang="en-US" sz="1200" dirty="0">
              <a:solidFill>
                <a:schemeClr val="tx1"/>
              </a:solidFill>
              <a:latin typeface="+mj-lt"/>
            </a:endParaRPr>
          </a:p>
          <a:p>
            <a:pPr marR="0" lvl="0">
              <a:spcBef>
                <a:spcPts val="0"/>
              </a:spcBef>
              <a:spcAft>
                <a:spcPts val="0"/>
              </a:spcAft>
              <a:buFont typeface="Wingdings" panose="05000000000000000000" pitchFamily="2" charset="2"/>
              <a:buChar char="Ø"/>
              <a:tabLst>
                <a:tab pos="139700" algn="l"/>
                <a:tab pos="457200" algn="l"/>
              </a:tabLst>
            </a:pPr>
            <a:r>
              <a:rPr lang="en-US" sz="2100" dirty="0">
                <a:solidFill>
                  <a:schemeClr val="tx1"/>
                </a:solidFill>
                <a:latin typeface="+mj-lt"/>
                <a:cs typeface="Calibri" panose="020F0502020204030204" pitchFamily="34" charset="0"/>
              </a:rPr>
              <a:t>Create potential to access tools and products to help businesses develop and launch programs quickly.</a:t>
            </a:r>
            <a:endParaRPr lang="en-US" sz="2100" dirty="0">
              <a:solidFill>
                <a:schemeClr val="tx1"/>
              </a:solidFill>
              <a:latin typeface="+mj-lt"/>
            </a:endParaRPr>
          </a:p>
          <a:p>
            <a:pPr marL="0" indent="0">
              <a:buNone/>
            </a:pPr>
            <a:endParaRPr lang="en-US" sz="2100" dirty="0"/>
          </a:p>
          <a:p>
            <a:endParaRPr lang="en-US" sz="2100" dirty="0"/>
          </a:p>
        </p:txBody>
      </p:sp>
      <p:sp>
        <p:nvSpPr>
          <p:cNvPr id="5" name="Text Placeholder 6">
            <a:extLst>
              <a:ext uri="{FF2B5EF4-FFF2-40B4-BE49-F238E27FC236}">
                <a16:creationId xmlns:a16="http://schemas.microsoft.com/office/drawing/2014/main" id="{6E5048A1-60CC-40B6-8D7C-41E5BBDF3B2A}"/>
              </a:ext>
            </a:extLst>
          </p:cNvPr>
          <p:cNvSpPr txBox="1">
            <a:spLocks/>
          </p:cNvSpPr>
          <p:nvPr/>
        </p:nvSpPr>
        <p:spPr>
          <a:xfrm>
            <a:off x="571500" y="926220"/>
            <a:ext cx="11385581" cy="429348"/>
          </a:xfrm>
          <a:prstGeom prst="rect">
            <a:avLst/>
          </a:prstGeom>
          <a:solidFill>
            <a:srgbClr val="496A75"/>
          </a:solidFill>
          <a:ln w="25400">
            <a:solidFill>
              <a:sysClr val="window" lastClr="FFFFFF">
                <a:lumMod val="85000"/>
              </a:sysClr>
            </a:solidFill>
            <a:miter lim="800000"/>
          </a:ln>
        </p:spPr>
        <p:txBody>
          <a:bodyPr vert="horz" wrap="square" lIns="45720" tIns="54864" rIns="45720" bIns="54864" rtlCol="0" anchor="ctr">
            <a:spAutoFit/>
          </a:bodyPr>
          <a:lstStyle>
            <a:lvl1pPr marL="0" indent="0" algn="ctr" defTabSz="914400" rtl="0" eaLnBrk="1" latinLnBrk="0" hangingPunct="1">
              <a:lnSpc>
                <a:spcPct val="90000"/>
              </a:lnSpc>
              <a:spcBef>
                <a:spcPts val="0"/>
              </a:spcBef>
              <a:buClr>
                <a:schemeClr val="accent2"/>
              </a:buClr>
              <a:buFont typeface="Wingdings 2" panose="05020102010507070707" pitchFamily="18" charset="2"/>
              <a:buNone/>
              <a:defRPr sz="2300" b="1" kern="1200">
                <a:solidFill>
                  <a:schemeClr val="bg1"/>
                </a:solidFill>
                <a:effectLst>
                  <a:outerShdw blurRad="50800" dist="25400" dir="8100000" algn="tr" rotWithShape="0">
                    <a:prstClr val="black">
                      <a:alpha val="40000"/>
                    </a:prstClr>
                  </a:outerShdw>
                </a:effectLst>
                <a:latin typeface="+mn-lt"/>
                <a:ea typeface="+mn-ea"/>
                <a:cs typeface="+mn-cs"/>
              </a:defRPr>
            </a:lvl1pPr>
            <a:lvl2pPr marL="457200" indent="0" algn="l" defTabSz="914400" rtl="0" eaLnBrk="1" latinLnBrk="0" hangingPunct="1">
              <a:lnSpc>
                <a:spcPct val="90000"/>
              </a:lnSpc>
              <a:spcBef>
                <a:spcPts val="800"/>
              </a:spcBef>
              <a:buClr>
                <a:schemeClr val="bg1">
                  <a:lumMod val="65000"/>
                </a:schemeClr>
              </a:buClr>
              <a:buFont typeface="Wingdings 3" panose="05040102010807070707" pitchFamily="18" charset="2"/>
              <a:buNone/>
              <a:defRPr sz="2000" b="1" kern="1200">
                <a:solidFill>
                  <a:schemeClr val="accent3">
                    <a:lumMod val="90000"/>
                    <a:lumOff val="10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Font typeface="Wingdings 3" panose="05040102010807070707" pitchFamily="18" charset="2"/>
              <a:buNone/>
              <a:defRPr sz="1800" b="1" kern="1200">
                <a:solidFill>
                  <a:schemeClr val="accent3">
                    <a:lumMod val="90000"/>
                    <a:lumOff val="1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buClr>
              <a:buFont typeface="Wingdings 3" panose="05040102010807070707" pitchFamily="18" charset="2"/>
              <a:buNone/>
              <a:defRPr sz="1600" b="1" kern="1200">
                <a:solidFill>
                  <a:schemeClr val="accent3">
                    <a:lumMod val="90000"/>
                    <a:lumOff val="10000"/>
                  </a:schemeClr>
                </a:solidFill>
                <a:latin typeface="+mn-lt"/>
                <a:ea typeface="+mn-ea"/>
                <a:cs typeface="+mn-cs"/>
              </a:defRPr>
            </a:lvl4pPr>
            <a:lvl5pPr marL="1828800" indent="0" algn="l" defTabSz="914400" rtl="0" eaLnBrk="1" latinLnBrk="0" hangingPunct="1">
              <a:lnSpc>
                <a:spcPct val="90000"/>
              </a:lnSpc>
              <a:spcBef>
                <a:spcPts val="500"/>
              </a:spcBef>
              <a:buFont typeface="Wingdings 3" panose="05040102010807070707" pitchFamily="18" charset="2"/>
              <a:buNone/>
              <a:defRPr sz="1600" b="1" kern="1200">
                <a:solidFill>
                  <a:schemeClr val="accent3">
                    <a:lumMod val="90000"/>
                    <a:lumOff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9E1C30"/>
              </a:buClr>
              <a:buSzTx/>
              <a:buFont typeface="Wingdings 2" panose="05020102010507070707" pitchFamily="18" charset="2"/>
              <a:buNone/>
              <a:tabLst/>
              <a:defRPr/>
            </a:pPr>
            <a:r>
              <a:rPr kumimoji="0" lang="en-US" sz="2300" b="1" i="0" u="none" strike="noStrike" kern="1200" cap="none" spc="0" normalizeH="0" baseline="0" noProof="0" dirty="0">
                <a:ln>
                  <a:noFill/>
                </a:ln>
                <a:solidFill>
                  <a:sysClr val="window" lastClr="FFFFFF"/>
                </a:solidFill>
                <a:effectLst>
                  <a:outerShdw blurRad="50800" dist="25400" dir="8100000" algn="tr" rotWithShape="0">
                    <a:prstClr val="black">
                      <a:alpha val="40000"/>
                    </a:prstClr>
                  </a:outerShdw>
                </a:effectLst>
                <a:uLnTx/>
                <a:uFillTx/>
                <a:latin typeface="Arial" panose="020B0604020202020204"/>
                <a:ea typeface="+mn-ea"/>
                <a:cs typeface="+mn-cs"/>
              </a:rPr>
              <a:t>For Business</a:t>
            </a:r>
            <a:r>
              <a:rPr kumimoji="0" lang="en-US" sz="2300" b="1" i="0" u="none" strike="noStrike" kern="1200" cap="none" spc="0" normalizeH="0" noProof="0" dirty="0">
                <a:ln>
                  <a:noFill/>
                </a:ln>
                <a:solidFill>
                  <a:sysClr val="window" lastClr="FFFFFF"/>
                </a:solidFill>
                <a:effectLst>
                  <a:outerShdw blurRad="50800" dist="25400" dir="8100000" algn="tr" rotWithShape="0">
                    <a:prstClr val="black">
                      <a:alpha val="40000"/>
                    </a:prstClr>
                  </a:outerShdw>
                </a:effectLst>
                <a:uLnTx/>
                <a:uFillTx/>
                <a:latin typeface="Arial" panose="020B0604020202020204"/>
                <a:ea typeface="+mn-ea"/>
                <a:cs typeface="+mn-cs"/>
              </a:rPr>
              <a:t> Leaders, IRAPs: </a:t>
            </a:r>
            <a:endParaRPr kumimoji="0" lang="en-US" sz="2300" b="1" i="0" u="none" strike="noStrike" kern="1200" cap="none" spc="0" normalizeH="0" baseline="0" noProof="0" dirty="0">
              <a:ln>
                <a:noFill/>
              </a:ln>
              <a:solidFill>
                <a:sysClr val="window" lastClr="FFFFFF"/>
              </a:solidFill>
              <a:effectLst>
                <a:outerShdw blurRad="50800" dist="25400" dir="8100000" algn="tr" rotWithShape="0">
                  <a:prstClr val="black">
                    <a:alpha val="40000"/>
                  </a:prstClr>
                </a:outerShdw>
              </a:effectLst>
              <a:uLnTx/>
              <a:uFillTx/>
              <a:latin typeface="Arial" panose="020B0604020202020204"/>
              <a:ea typeface="+mn-ea"/>
              <a:cs typeface="+mn-cs"/>
            </a:endParaRPr>
          </a:p>
        </p:txBody>
      </p:sp>
      <p:pic>
        <p:nvPicPr>
          <p:cNvPr id="6" name="Picture 5"/>
          <p:cNvPicPr>
            <a:picLocks noChangeAspect="1"/>
          </p:cNvPicPr>
          <p:nvPr/>
        </p:nvPicPr>
        <p:blipFill>
          <a:blip r:embed="rId3"/>
          <a:stretch>
            <a:fillRect/>
          </a:stretch>
        </p:blipFill>
        <p:spPr>
          <a:xfrm>
            <a:off x="10405649" y="107547"/>
            <a:ext cx="1603387" cy="566977"/>
          </a:xfrm>
          <a:prstGeom prst="rect">
            <a:avLst/>
          </a:prstGeom>
        </p:spPr>
      </p:pic>
      <p:sp>
        <p:nvSpPr>
          <p:cNvPr id="7" name="Rectangle 6"/>
          <p:cNvSpPr/>
          <p:nvPr/>
        </p:nvSpPr>
        <p:spPr>
          <a:xfrm>
            <a:off x="7256396" y="1743584"/>
            <a:ext cx="4700685" cy="4277206"/>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745436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IRAP Sponsor</a:t>
            </a:r>
          </a:p>
        </p:txBody>
      </p:sp>
      <p:sp>
        <p:nvSpPr>
          <p:cNvPr id="3" name="Content Placeholder 2"/>
          <p:cNvSpPr>
            <a:spLocks noGrp="1"/>
          </p:cNvSpPr>
          <p:nvPr>
            <p:ph idx="1"/>
          </p:nvPr>
        </p:nvSpPr>
        <p:spPr>
          <a:xfrm>
            <a:off x="446315" y="1328412"/>
            <a:ext cx="11174185" cy="813628"/>
          </a:xfrm>
        </p:spPr>
        <p:txBody>
          <a:bodyPr/>
          <a:lstStyle/>
          <a:p>
            <a:pPr marL="0" indent="0">
              <a:buNone/>
            </a:pPr>
            <a:r>
              <a:rPr lang="en-US" sz="2400" dirty="0">
                <a:solidFill>
                  <a:schemeClr val="tx1"/>
                </a:solidFill>
              </a:rPr>
              <a:t>An IRAP Sponsor is the entity responsible for administering the IRAP, much like a Registered Apprenticeship Program (RAP) sponsor. IRAP Sponsors are entities such as:</a:t>
            </a:r>
          </a:p>
          <a:p>
            <a:pPr>
              <a:buFont typeface="Wingdings" panose="05000000000000000000" pitchFamily="2" charset="2"/>
              <a:buChar char="Ø"/>
            </a:pPr>
            <a:endParaRPr lang="en-US" sz="2400" dirty="0"/>
          </a:p>
        </p:txBody>
      </p:sp>
      <p:sp>
        <p:nvSpPr>
          <p:cNvPr id="7" name="Rectangle 6"/>
          <p:cNvSpPr/>
          <p:nvPr/>
        </p:nvSpPr>
        <p:spPr>
          <a:xfrm>
            <a:off x="688992" y="2620723"/>
            <a:ext cx="9537850" cy="4263509"/>
          </a:xfrm>
          <a:prstGeom prst="rect">
            <a:avLst/>
          </a:prstGeom>
        </p:spPr>
        <p:txBody>
          <a:bodyPr numCol="2"/>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sz="2400" dirty="0">
                <a:solidFill>
                  <a:prstClr val="black"/>
                </a:solidFill>
                <a:latin typeface="Century Gothic"/>
              </a:rPr>
              <a:t>T</a:t>
            </a:r>
            <a:r>
              <a:rPr kumimoji="0" lang="en-US" sz="2400" b="0" i="0" u="none" strike="noStrike" kern="1200" cap="none" spc="0" normalizeH="0" baseline="0" noProof="0" dirty="0" err="1">
                <a:ln>
                  <a:noFill/>
                </a:ln>
                <a:solidFill>
                  <a:prstClr val="black"/>
                </a:solidFill>
                <a:effectLst/>
                <a:uLnTx/>
                <a:uFillTx/>
                <a:latin typeface="Century Gothic"/>
                <a:ea typeface="+mn-ea"/>
                <a:cs typeface="+mn-cs"/>
              </a:rPr>
              <a:t>rade</a:t>
            </a:r>
            <a:r>
              <a:rPr kumimoji="0" lang="en-US" sz="2400" b="0" i="0" u="none" strike="noStrike" kern="1200" cap="none" spc="0" normalizeH="0" baseline="0" noProof="0" dirty="0">
                <a:ln>
                  <a:noFill/>
                </a:ln>
                <a:solidFill>
                  <a:prstClr val="black"/>
                </a:solidFill>
                <a:effectLst/>
                <a:uLnTx/>
                <a:uFillTx/>
                <a:latin typeface="Century Gothic"/>
                <a:ea typeface="+mn-ea"/>
                <a:cs typeface="+mn-cs"/>
              </a:rPr>
              <a:t> and industry groups</a:t>
            </a:r>
            <a:r>
              <a:rPr lang="en-US" sz="2400" dirty="0">
                <a:solidFill>
                  <a:prstClr val="black"/>
                </a:solidFill>
                <a:latin typeface="Century Gothic"/>
              </a:rPr>
              <a:t>;</a:t>
            </a:r>
            <a:endParaRPr kumimoji="0" lang="en-US" sz="2400" b="0" i="0" u="none" strike="noStrike" kern="1200" cap="none" spc="0" normalizeH="0" baseline="0" noProof="0" dirty="0">
              <a:ln>
                <a:noFill/>
              </a:ln>
              <a:solidFill>
                <a:prstClr val="black"/>
              </a:solidFill>
              <a:effectLst/>
              <a:uLnTx/>
              <a:uFillTx/>
              <a:latin typeface="Century Gothic"/>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entury Gothic"/>
                <a:ea typeface="+mn-ea"/>
                <a:cs typeface="+mn-cs"/>
              </a:rPr>
              <a:t>Corporations</a:t>
            </a:r>
            <a:r>
              <a:rPr lang="en-US" sz="2400" dirty="0">
                <a:solidFill>
                  <a:prstClr val="black"/>
                </a:solidFill>
                <a:latin typeface="Century Gothic"/>
              </a:rPr>
              <a:t>;</a:t>
            </a:r>
            <a:endParaRPr kumimoji="0" lang="en-US" sz="2400" b="0" i="0" u="none" strike="noStrike" kern="1200" cap="none" spc="0" normalizeH="0" baseline="0" noProof="0" dirty="0">
              <a:ln>
                <a:noFill/>
              </a:ln>
              <a:solidFill>
                <a:prstClr val="black"/>
              </a:solidFill>
              <a:effectLst/>
              <a:uLnTx/>
              <a:uFillTx/>
              <a:latin typeface="Century Gothic"/>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sz="2400" dirty="0">
                <a:solidFill>
                  <a:prstClr val="black"/>
                </a:solidFill>
                <a:latin typeface="Century Gothic"/>
              </a:rPr>
              <a:t>N</a:t>
            </a:r>
            <a:r>
              <a:rPr kumimoji="0" lang="en-US" sz="2400" b="0" i="0" u="none" strike="noStrike" kern="1200" cap="none" spc="0" normalizeH="0" baseline="0" noProof="0" dirty="0">
                <a:ln>
                  <a:noFill/>
                </a:ln>
                <a:solidFill>
                  <a:prstClr val="black"/>
                </a:solidFill>
                <a:effectLst/>
                <a:uLnTx/>
                <a:uFillTx/>
                <a:latin typeface="Century Gothic"/>
                <a:ea typeface="+mn-ea"/>
                <a:cs typeface="+mn-cs"/>
              </a:rPr>
              <a:t>on-profit organizations;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sz="2400" dirty="0">
                <a:solidFill>
                  <a:prstClr val="black"/>
                </a:solidFill>
                <a:latin typeface="Century Gothic"/>
              </a:rPr>
              <a:t>E</a:t>
            </a:r>
            <a:r>
              <a:rPr kumimoji="0" lang="en-US" sz="2400" b="0" i="0" u="none" strike="noStrike" kern="1200" cap="none" spc="0" normalizeH="0" baseline="0" noProof="0" dirty="0" err="1">
                <a:ln>
                  <a:noFill/>
                </a:ln>
                <a:solidFill>
                  <a:prstClr val="black"/>
                </a:solidFill>
                <a:effectLst/>
                <a:uLnTx/>
                <a:uFillTx/>
                <a:latin typeface="Century Gothic"/>
                <a:ea typeface="+mn-ea"/>
                <a:cs typeface="+mn-cs"/>
              </a:rPr>
              <a:t>ducational</a:t>
            </a:r>
            <a:r>
              <a:rPr kumimoji="0" lang="en-US" sz="2400" b="0" i="0" u="none" strike="noStrike" kern="1200" cap="none" spc="0" normalizeH="0" baseline="0" noProof="0" dirty="0">
                <a:ln>
                  <a:noFill/>
                </a:ln>
                <a:solidFill>
                  <a:prstClr val="black"/>
                </a:solidFill>
                <a:effectLst/>
                <a:uLnTx/>
                <a:uFillTx/>
                <a:latin typeface="Century Gothic"/>
                <a:ea typeface="+mn-ea"/>
                <a:cs typeface="+mn-cs"/>
              </a:rPr>
              <a:t> institutions;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sz="2400" dirty="0">
                <a:solidFill>
                  <a:prstClr val="black"/>
                </a:solidFill>
                <a:latin typeface="Century Gothic"/>
              </a:rPr>
              <a:t>U</a:t>
            </a:r>
            <a:r>
              <a:rPr kumimoji="0" lang="en-US" sz="2400" b="0" i="0" u="none" strike="noStrike" kern="1200" cap="none" spc="0" normalizeH="0" baseline="0" noProof="0" dirty="0" err="1">
                <a:ln>
                  <a:noFill/>
                </a:ln>
                <a:solidFill>
                  <a:prstClr val="black"/>
                </a:solidFill>
                <a:effectLst/>
                <a:uLnTx/>
                <a:uFillTx/>
                <a:latin typeface="Century Gothic"/>
                <a:ea typeface="+mn-ea"/>
                <a:cs typeface="+mn-cs"/>
              </a:rPr>
              <a:t>nions</a:t>
            </a:r>
            <a:r>
              <a:rPr lang="en-US" sz="2400" dirty="0">
                <a:solidFill>
                  <a:prstClr val="black"/>
                </a:solidFill>
                <a:latin typeface="Century Gothic"/>
              </a:rPr>
              <a:t>; and</a:t>
            </a:r>
            <a:endParaRPr kumimoji="0" lang="en-US" sz="2400" b="0" i="0" u="none" strike="noStrike" kern="1200" cap="none" spc="0" normalizeH="0" baseline="0" noProof="0" dirty="0">
              <a:ln>
                <a:noFill/>
              </a:ln>
              <a:solidFill>
                <a:prstClr val="black"/>
              </a:solidFill>
              <a:effectLst/>
              <a:uLnTx/>
              <a:uFillTx/>
              <a:latin typeface="Century Gothic"/>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sz="2400" dirty="0">
                <a:solidFill>
                  <a:prstClr val="black"/>
                </a:solidFill>
                <a:latin typeface="Century Gothic"/>
              </a:rPr>
              <a:t>J</a:t>
            </a:r>
            <a:r>
              <a:rPr kumimoji="0" lang="en-US" sz="2400" b="0" i="0" u="none" strike="noStrike" kern="1200" cap="none" spc="0" normalizeH="0" baseline="0" noProof="0" dirty="0" err="1">
                <a:ln>
                  <a:noFill/>
                </a:ln>
                <a:solidFill>
                  <a:prstClr val="black"/>
                </a:solidFill>
                <a:effectLst/>
                <a:uLnTx/>
                <a:uFillTx/>
                <a:latin typeface="Century Gothic"/>
                <a:ea typeface="+mn-ea"/>
                <a:cs typeface="+mn-cs"/>
              </a:rPr>
              <a:t>oint</a:t>
            </a:r>
            <a:r>
              <a:rPr kumimoji="0" lang="en-US" sz="2400" b="0" i="0" u="none" strike="noStrike" kern="1200" cap="none" spc="0" normalizeH="0" baseline="0" noProof="0" dirty="0">
                <a:ln>
                  <a:noFill/>
                </a:ln>
                <a:solidFill>
                  <a:prstClr val="black"/>
                </a:solidFill>
                <a:effectLst/>
                <a:uLnTx/>
                <a:uFillTx/>
                <a:latin typeface="Century Gothic"/>
                <a:ea typeface="+mn-ea"/>
                <a:cs typeface="+mn-cs"/>
              </a:rPr>
              <a:t> labor-management organizations</a:t>
            </a:r>
          </a:p>
        </p:txBody>
      </p:sp>
      <p:pic>
        <p:nvPicPr>
          <p:cNvPr id="5" name="Picture 4" descr="Two men in a room&#10;&#10;Description automatically generated">
            <a:extLst>
              <a:ext uri="{FF2B5EF4-FFF2-40B4-BE49-F238E27FC236}">
                <a16:creationId xmlns:a16="http://schemas.microsoft.com/office/drawing/2014/main" id="{8E91FD22-A5D1-4037-B2FB-1A0DA6E984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08500" y="2379306"/>
            <a:ext cx="4984955" cy="4267660"/>
          </a:xfrm>
          <a:prstGeom prst="rect">
            <a:avLst/>
          </a:prstGeom>
          <a:ln>
            <a:noFill/>
          </a:ln>
          <a:effectLst/>
        </p:spPr>
      </p:pic>
      <p:pic>
        <p:nvPicPr>
          <p:cNvPr id="4" name="Picture 3"/>
          <p:cNvPicPr>
            <a:picLocks noChangeAspect="1"/>
          </p:cNvPicPr>
          <p:nvPr/>
        </p:nvPicPr>
        <p:blipFill>
          <a:blip r:embed="rId3"/>
          <a:stretch>
            <a:fillRect/>
          </a:stretch>
        </p:blipFill>
        <p:spPr>
          <a:xfrm>
            <a:off x="10491761" y="98094"/>
            <a:ext cx="1603387" cy="566977"/>
          </a:xfrm>
          <a:prstGeom prst="rect">
            <a:avLst/>
          </a:prstGeom>
        </p:spPr>
      </p:pic>
    </p:spTree>
    <p:extLst>
      <p:ext uri="{BB962C8B-B14F-4D97-AF65-F5344CB8AC3E}">
        <p14:creationId xmlns:p14="http://schemas.microsoft.com/office/powerpoint/2010/main" val="3346881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Difference Between SREs and IRAP Sponsor</a:t>
            </a:r>
          </a:p>
        </p:txBody>
      </p:sp>
      <p:graphicFrame>
        <p:nvGraphicFramePr>
          <p:cNvPr id="4" name="Table 3"/>
          <p:cNvGraphicFramePr>
            <a:graphicFrameLocks noGrp="1"/>
          </p:cNvGraphicFramePr>
          <p:nvPr>
            <p:extLst>
              <p:ext uri="{D42A27DB-BD31-4B8C-83A1-F6EECF244321}">
                <p14:modId xmlns:p14="http://schemas.microsoft.com/office/powerpoint/2010/main" val="4012022252"/>
              </p:ext>
            </p:extLst>
          </p:nvPr>
        </p:nvGraphicFramePr>
        <p:xfrm>
          <a:off x="571500" y="1320669"/>
          <a:ext cx="11049001" cy="4871550"/>
        </p:xfrm>
        <a:graphic>
          <a:graphicData uri="http://schemas.openxmlformats.org/drawingml/2006/table">
            <a:tbl>
              <a:tblPr firstRow="1" firstCol="1" bandRow="1">
                <a:tableStyleId>{5C22544A-7EE6-4342-B048-85BDC9FD1C3A}</a:tableStyleId>
              </a:tblPr>
              <a:tblGrid>
                <a:gridCol w="1899010">
                  <a:extLst>
                    <a:ext uri="{9D8B030D-6E8A-4147-A177-3AD203B41FA5}">
                      <a16:colId xmlns:a16="http://schemas.microsoft.com/office/drawing/2014/main" val="3618560869"/>
                    </a:ext>
                  </a:extLst>
                </a:gridCol>
                <a:gridCol w="4737114">
                  <a:extLst>
                    <a:ext uri="{9D8B030D-6E8A-4147-A177-3AD203B41FA5}">
                      <a16:colId xmlns:a16="http://schemas.microsoft.com/office/drawing/2014/main" val="3949671261"/>
                    </a:ext>
                  </a:extLst>
                </a:gridCol>
                <a:gridCol w="4412877">
                  <a:extLst>
                    <a:ext uri="{9D8B030D-6E8A-4147-A177-3AD203B41FA5}">
                      <a16:colId xmlns:a16="http://schemas.microsoft.com/office/drawing/2014/main" val="2718083588"/>
                    </a:ext>
                  </a:extLst>
                </a:gridCol>
              </a:tblGrid>
              <a:tr h="283579">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SREs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IRAP Sponsor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5606461"/>
                  </a:ext>
                </a:extLst>
              </a:tr>
              <a:tr h="1198251">
                <a:tc>
                  <a:txBody>
                    <a:bodyPr/>
                    <a:lstStyle/>
                    <a:p>
                      <a:pPr marL="0" marR="0">
                        <a:lnSpc>
                          <a:spcPct val="107000"/>
                        </a:lnSpc>
                        <a:spcBef>
                          <a:spcPts val="0"/>
                        </a:spcBef>
                        <a:spcAft>
                          <a:spcPts val="0"/>
                        </a:spcAft>
                      </a:pPr>
                      <a:endParaRPr lang="en-US" sz="16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6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Role of entity</a:t>
                      </a:r>
                    </a:p>
                  </a:txBody>
                  <a:tcPr marL="68580" marR="68580" marT="0" marB="0"/>
                </a:tc>
                <a:tc>
                  <a:txBody>
                    <a:bodyPr/>
                    <a:lstStyle/>
                    <a:p>
                      <a:pPr marL="0" marR="0">
                        <a:lnSpc>
                          <a:spcPct val="107000"/>
                        </a:lnSpc>
                        <a:spcBef>
                          <a:spcPts val="0"/>
                        </a:spcBef>
                        <a:spcAft>
                          <a:spcPts val="0"/>
                        </a:spcAft>
                      </a:pPr>
                      <a:r>
                        <a:rPr lang="en-US" sz="1600" b="0" dirty="0">
                          <a:solidFill>
                            <a:schemeClr val="tx1"/>
                          </a:solidFill>
                        </a:rPr>
                        <a:t>A third-party entity, recognized by the Department as qualified to recognize apprenticeship programs as IRAPs.</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dirty="0">
                          <a:solidFill>
                            <a:schemeClr val="tx1"/>
                          </a:solidFill>
                        </a:rPr>
                        <a:t>The entity responsible for administering the IRAP, much like a RAP sponsor.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91289750"/>
                  </a:ext>
                </a:extLst>
              </a:tr>
              <a:tr h="1909350">
                <a:tc>
                  <a:txBody>
                    <a:bodyPr/>
                    <a:lstStyle/>
                    <a:p>
                      <a:pPr marL="0" marR="0">
                        <a:lnSpc>
                          <a:spcPct val="107000"/>
                        </a:lnSpc>
                        <a:spcBef>
                          <a:spcPts val="0"/>
                        </a:spcBef>
                        <a:spcAft>
                          <a:spcPts val="0"/>
                        </a:spcAft>
                      </a:pPr>
                      <a:r>
                        <a:rPr lang="en-US" sz="1600" dirty="0">
                          <a:effectLst/>
                        </a:rPr>
                        <a:t> </a:t>
                      </a:r>
                    </a:p>
                    <a:p>
                      <a:pPr marL="0" marR="0">
                        <a:lnSpc>
                          <a:spcPct val="107000"/>
                        </a:lnSpc>
                        <a:spcBef>
                          <a:spcPts val="0"/>
                        </a:spcBef>
                        <a:spcAft>
                          <a:spcPts val="0"/>
                        </a:spcAft>
                      </a:pPr>
                      <a:r>
                        <a:rPr lang="en-US" sz="1600" dirty="0">
                          <a:effectLst/>
                        </a:rPr>
                        <a:t> </a:t>
                      </a:r>
                    </a:p>
                    <a:p>
                      <a:pPr marL="0" marR="0">
                        <a:lnSpc>
                          <a:spcPct val="107000"/>
                        </a:lnSpc>
                        <a:spcBef>
                          <a:spcPts val="0"/>
                        </a:spcBef>
                        <a:spcAft>
                          <a:spcPts val="0"/>
                        </a:spcAft>
                      </a:pPr>
                      <a:r>
                        <a:rPr lang="en-US" sz="1600" dirty="0">
                          <a:effectLst/>
                        </a:rPr>
                        <a:t>Who is eligible for the role?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Third party entities</a:t>
                      </a:r>
                      <a:r>
                        <a:rPr lang="en-US" sz="1600" baseline="0" dirty="0">
                          <a:effectLst/>
                        </a:rPr>
                        <a:t> such as</a:t>
                      </a:r>
                      <a:r>
                        <a:rPr lang="en-US" sz="1600" dirty="0">
                          <a:effectLst/>
                        </a:rPr>
                        <a:t> trade, industry and employer groups and associations, corporations, educational institutions, state and local government, nonprofits, unions, Certification and accreditation bodies or entities for a profession and joint labor-management organizations.</a:t>
                      </a:r>
                    </a:p>
                  </a:txBody>
                  <a:tcPr marL="68580" marR="68580" marT="0" marB="0" anchor="ctr"/>
                </a:tc>
                <a:tc>
                  <a:txBody>
                    <a:bodyPr/>
                    <a:lstStyle/>
                    <a:p>
                      <a:pPr marL="0" marR="0">
                        <a:lnSpc>
                          <a:spcPct val="107000"/>
                        </a:lnSpc>
                        <a:spcBef>
                          <a:spcPts val="0"/>
                        </a:spcBef>
                        <a:spcAft>
                          <a:spcPts val="0"/>
                        </a:spcAft>
                      </a:pPr>
                      <a:r>
                        <a:rPr lang="en-US" sz="1600" dirty="0">
                          <a:effectLst/>
                        </a:rPr>
                        <a:t>Typically an employer or consortia of employers but can include other entities including trade and industry groups, corporations, non-profit organizations, educational institutions, unions, and joint labor-management organizations.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7814195"/>
                  </a:ext>
                </a:extLst>
              </a:tr>
              <a:tr h="1480370">
                <a:tc>
                  <a:txBody>
                    <a:bodyPr/>
                    <a:lstStyle/>
                    <a:p>
                      <a:pPr marL="0" marR="0">
                        <a:lnSpc>
                          <a:spcPct val="107000"/>
                        </a:lnSpc>
                        <a:spcBef>
                          <a:spcPts val="0"/>
                        </a:spcBef>
                        <a:spcAft>
                          <a:spcPts val="0"/>
                        </a:spcAft>
                      </a:pPr>
                      <a:endParaRPr lang="en-US" sz="1600" dirty="0">
                        <a:effectLst/>
                      </a:endParaRPr>
                    </a:p>
                    <a:p>
                      <a:pPr marL="0" marR="0">
                        <a:lnSpc>
                          <a:spcPct val="107000"/>
                        </a:lnSpc>
                        <a:spcBef>
                          <a:spcPts val="0"/>
                        </a:spcBef>
                        <a:spcAft>
                          <a:spcPts val="0"/>
                        </a:spcAft>
                      </a:pPr>
                      <a:r>
                        <a:rPr lang="en-US" sz="1600" dirty="0">
                          <a:effectLst/>
                        </a:rPr>
                        <a:t>Level of recognition and oversight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Recognized and overseen by the DOL’s Office of Apprenticeship Administrator or any person designated by the Administrator</a:t>
                      </a:r>
                      <a:r>
                        <a:rPr lang="en-US" sz="1600" baseline="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dirty="0">
                          <a:effectLst/>
                        </a:rPr>
                        <a:t>Recognized and overseen by an SRE, who will maintain a quality assurance role with the IRAP Sponsor.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32048159"/>
                  </a:ext>
                </a:extLst>
              </a:tr>
            </a:tbl>
          </a:graphicData>
        </a:graphic>
      </p:graphicFrame>
      <p:pic>
        <p:nvPicPr>
          <p:cNvPr id="3" name="Picture 2"/>
          <p:cNvPicPr>
            <a:picLocks noChangeAspect="1"/>
          </p:cNvPicPr>
          <p:nvPr/>
        </p:nvPicPr>
        <p:blipFill>
          <a:blip r:embed="rId2"/>
          <a:stretch>
            <a:fillRect/>
          </a:stretch>
        </p:blipFill>
        <p:spPr>
          <a:xfrm>
            <a:off x="10588613" y="0"/>
            <a:ext cx="1603387" cy="566977"/>
          </a:xfrm>
          <a:prstGeom prst="rect">
            <a:avLst/>
          </a:prstGeom>
        </p:spPr>
      </p:pic>
    </p:spTree>
    <p:extLst>
      <p:ext uri="{BB962C8B-B14F-4D97-AF65-F5344CB8AC3E}">
        <p14:creationId xmlns:p14="http://schemas.microsoft.com/office/powerpoint/2010/main" val="2662537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257377"/>
            <a:ext cx="11174186" cy="590931"/>
          </a:xfrm>
        </p:spPr>
        <p:txBody>
          <a:bodyPr/>
          <a:lstStyle/>
          <a:p>
            <a:r>
              <a:rPr lang="en-US" dirty="0"/>
              <a:t>Key Responsibilities of SREs </a:t>
            </a:r>
          </a:p>
        </p:txBody>
      </p:sp>
      <p:sp>
        <p:nvSpPr>
          <p:cNvPr id="3" name="Content Placeholder 2"/>
          <p:cNvSpPr>
            <a:spLocks noGrp="1"/>
          </p:cNvSpPr>
          <p:nvPr>
            <p:ph idx="1"/>
          </p:nvPr>
        </p:nvSpPr>
        <p:spPr>
          <a:xfrm>
            <a:off x="214033" y="1101435"/>
            <a:ext cx="11777075" cy="5442239"/>
          </a:xfrm>
          <a:noFill/>
        </p:spPr>
        <p:txBody>
          <a:bodyPr/>
          <a:lstStyle/>
          <a:p>
            <a:pPr marL="0" indent="0">
              <a:buNone/>
            </a:pPr>
            <a:endParaRPr lang="en-US" dirty="0"/>
          </a:p>
          <a:p>
            <a:pPr>
              <a:buFont typeface="Wingdings" panose="05000000000000000000" pitchFamily="2" charset="2"/>
              <a:buChar char="Ø"/>
            </a:pPr>
            <a:endParaRPr lang="en-US" dirty="0"/>
          </a:p>
        </p:txBody>
      </p:sp>
      <p:sp>
        <p:nvSpPr>
          <p:cNvPr id="6" name="Rectangle 5"/>
          <p:cNvSpPr/>
          <p:nvPr/>
        </p:nvSpPr>
        <p:spPr>
          <a:xfrm>
            <a:off x="214033" y="1062639"/>
            <a:ext cx="11742057" cy="5478423"/>
          </a:xfrm>
          <a:prstGeom prst="rect">
            <a:avLst/>
          </a:prstGeom>
        </p:spPr>
        <p:txBody>
          <a:bodyPr wrap="square" numCol="1">
            <a:spAutoFit/>
          </a:bodyPr>
          <a:lstStyle/>
          <a:p>
            <a:pPr marL="342900" indent="-342900">
              <a:buFont typeface="Wingdings" panose="05000000000000000000" pitchFamily="2" charset="2"/>
              <a:buChar char="Ø"/>
            </a:pPr>
            <a:r>
              <a:rPr lang="en-US" sz="2500" dirty="0">
                <a:latin typeface="+mj-lt"/>
                <a:ea typeface="Calibri" panose="020F0502020204030204" pitchFamily="34" charset="0"/>
                <a:cs typeface="Times New Roman" panose="02020603050405020304" pitchFamily="18" charset="0"/>
              </a:rPr>
              <a:t>Recognize High-Quality IRAPs.</a:t>
            </a:r>
          </a:p>
          <a:p>
            <a:endParaRPr lang="en-US" sz="2500" dirty="0">
              <a:latin typeface="+mj-l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r>
              <a:rPr lang="en-US" sz="2500" dirty="0">
                <a:latin typeface="+mj-lt"/>
                <a:ea typeface="Calibri" panose="020F0502020204030204" pitchFamily="34" charset="0"/>
                <a:cs typeface="Times New Roman" panose="02020603050405020304" pitchFamily="18" charset="0"/>
              </a:rPr>
              <a:t>Notify the Office of Apprenticeship within 30 days when they have recognized, suspended, or derecognized an IRAP.</a:t>
            </a:r>
          </a:p>
          <a:p>
            <a:endParaRPr lang="en-US" sz="2500" dirty="0">
              <a:latin typeface="+mj-l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r>
              <a:rPr lang="en-US" sz="2500" dirty="0">
                <a:latin typeface="+mj-lt"/>
                <a:ea typeface="Calibri" panose="020F0502020204030204" pitchFamily="34" charset="0"/>
                <a:cs typeface="Times New Roman" panose="02020603050405020304" pitchFamily="18" charset="0"/>
              </a:rPr>
              <a:t>Provide program and performance data to OA in a timely manner.</a:t>
            </a:r>
          </a:p>
          <a:p>
            <a:endParaRPr lang="en-US" sz="2500" dirty="0">
              <a:latin typeface="+mj-l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r>
              <a:rPr lang="en-US" sz="2500" dirty="0"/>
              <a:t>Develop policies and procedures that require IRAPs’ adherence to applicable Federal, State, and local laws pertaining to EEO and reflect comprehensive outreach strategies to reach diverse populations.</a:t>
            </a:r>
          </a:p>
          <a:p>
            <a:pPr marL="342900" indent="-342900">
              <a:buFont typeface="Wingdings" panose="05000000000000000000" pitchFamily="2" charset="2"/>
              <a:buChar char="Ø"/>
            </a:pPr>
            <a:endParaRPr lang="en-US" sz="2500" dirty="0"/>
          </a:p>
          <a:p>
            <a:pPr marL="342900" indent="-342900">
              <a:buFont typeface="Wingdings" panose="05000000000000000000" pitchFamily="2" charset="2"/>
              <a:buChar char="Ø"/>
            </a:pPr>
            <a:r>
              <a:rPr lang="en-US" sz="2500" dirty="0">
                <a:ea typeface="Calibri" panose="020F0502020204030204" pitchFamily="34" charset="0"/>
                <a:cs typeface="Times New Roman" panose="02020603050405020304" pitchFamily="18" charset="0"/>
              </a:rPr>
              <a:t>Establish policies and procedures for recognizing, and validating compliance of, programs that ensure that SRE decisions are impartial, consistent, and based on objective and merit-based criteria.</a:t>
            </a:r>
          </a:p>
        </p:txBody>
      </p:sp>
      <p:pic>
        <p:nvPicPr>
          <p:cNvPr id="4" name="Picture 3"/>
          <p:cNvPicPr>
            <a:picLocks noChangeAspect="1"/>
          </p:cNvPicPr>
          <p:nvPr/>
        </p:nvPicPr>
        <p:blipFill>
          <a:blip r:embed="rId3"/>
          <a:stretch>
            <a:fillRect/>
          </a:stretch>
        </p:blipFill>
        <p:spPr>
          <a:xfrm>
            <a:off x="10588613" y="29273"/>
            <a:ext cx="1603387" cy="566977"/>
          </a:xfrm>
          <a:prstGeom prst="rect">
            <a:avLst/>
          </a:prstGeom>
        </p:spPr>
      </p:pic>
    </p:spTree>
    <p:extLst>
      <p:ext uri="{BB962C8B-B14F-4D97-AF65-F5344CB8AC3E}">
        <p14:creationId xmlns:p14="http://schemas.microsoft.com/office/powerpoint/2010/main" val="4214011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315" y="1091145"/>
            <a:ext cx="11174185" cy="5475909"/>
          </a:xfrm>
        </p:spPr>
        <p:txBody>
          <a:bodyPr numCol="2"/>
          <a:lstStyle/>
          <a:p>
            <a:pPr>
              <a:buFont typeface="Wingdings" panose="05000000000000000000" pitchFamily="2" charset="2"/>
              <a:buChar char="ü"/>
            </a:pPr>
            <a:r>
              <a:rPr lang="en-US" dirty="0"/>
              <a:t>Up-to-date contact information for each IRAP;</a:t>
            </a:r>
          </a:p>
          <a:p>
            <a:pPr>
              <a:buFont typeface="Wingdings" panose="05000000000000000000" pitchFamily="2" charset="2"/>
              <a:buChar char="ü"/>
            </a:pPr>
            <a:r>
              <a:rPr lang="en-US" dirty="0"/>
              <a:t>The total number of new and continuing apprentices annually training in each IRAP under an apprenticeship agreement;</a:t>
            </a:r>
          </a:p>
          <a:p>
            <a:pPr>
              <a:buFont typeface="Wingdings" panose="05000000000000000000" pitchFamily="2" charset="2"/>
              <a:buChar char="ü"/>
            </a:pPr>
            <a:r>
              <a:rPr lang="en-US" dirty="0"/>
              <a:t>The total number of apprentices who successfully completed the IRAP annually;</a:t>
            </a:r>
          </a:p>
          <a:p>
            <a:pPr>
              <a:buFont typeface="Wingdings" panose="05000000000000000000" pitchFamily="2" charset="2"/>
              <a:buChar char="ü"/>
            </a:pPr>
            <a:r>
              <a:rPr lang="en-US" dirty="0"/>
              <a:t>The annual completion rate for apprentices. </a:t>
            </a:r>
          </a:p>
          <a:p>
            <a:pPr>
              <a:buFont typeface="Wingdings" panose="05000000000000000000" pitchFamily="2" charset="2"/>
              <a:buChar char="ü"/>
            </a:pPr>
            <a:r>
              <a:rPr lang="en-US" dirty="0"/>
              <a:t>The median length of time for IRAP completion;</a:t>
            </a:r>
          </a:p>
          <a:p>
            <a:pPr>
              <a:buFont typeface="Wingdings" panose="05000000000000000000" pitchFamily="2" charset="2"/>
              <a:buChar char="ü"/>
            </a:pPr>
            <a:r>
              <a:rPr lang="en-US" dirty="0"/>
              <a:t>The post-apprenticeship employment retention rate, calculated 6 and 12 months after program completion;</a:t>
            </a:r>
          </a:p>
          <a:p>
            <a:pPr>
              <a:buFont typeface="Wingdings" panose="05000000000000000000" pitchFamily="2" charset="2"/>
              <a:buChar char="ü"/>
            </a:pPr>
            <a:r>
              <a:rPr lang="en-US" dirty="0"/>
              <a:t> The industry-recognized credentials attained by apprentices in an IRAP, and the annual number of such credentials attained;</a:t>
            </a:r>
          </a:p>
          <a:p>
            <a:pPr>
              <a:buFont typeface="Wingdings" panose="05000000000000000000" pitchFamily="2" charset="2"/>
              <a:buChar char="ü"/>
            </a:pPr>
            <a:r>
              <a:rPr lang="en-US" dirty="0"/>
              <a:t>The annualized average earnings of an IRAP's former apprentices, calculated over the 6 month period after IRAP completion;</a:t>
            </a:r>
          </a:p>
          <a:p>
            <a:pPr>
              <a:buFont typeface="Wingdings" panose="05000000000000000000" pitchFamily="2" charset="2"/>
              <a:buChar char="ü"/>
            </a:pPr>
            <a:r>
              <a:rPr lang="en-US" dirty="0"/>
              <a:t>Training cost per apprentice; and</a:t>
            </a:r>
          </a:p>
          <a:p>
            <a:pPr>
              <a:buFont typeface="Wingdings" panose="05000000000000000000" pitchFamily="2" charset="2"/>
              <a:buChar char="ü"/>
            </a:pPr>
            <a:r>
              <a:rPr lang="en-US" dirty="0"/>
              <a:t> Basic demographic information on participants.</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986" r="1681"/>
          <a:stretch/>
        </p:blipFill>
        <p:spPr>
          <a:xfrm>
            <a:off x="6292311" y="3433861"/>
            <a:ext cx="5021451" cy="2832034"/>
          </a:xfrm>
          <a:prstGeom prst="rect">
            <a:avLst/>
          </a:prstGeom>
        </p:spPr>
      </p:pic>
      <p:sp>
        <p:nvSpPr>
          <p:cNvPr id="2" name="Title 1"/>
          <p:cNvSpPr>
            <a:spLocks noGrp="1"/>
          </p:cNvSpPr>
          <p:nvPr>
            <p:ph type="title"/>
          </p:nvPr>
        </p:nvSpPr>
        <p:spPr/>
        <p:txBody>
          <a:bodyPr/>
          <a:lstStyle/>
          <a:p>
            <a:r>
              <a:rPr lang="en-US" dirty="0"/>
              <a:t>SRE Reporting Requirements</a:t>
            </a:r>
          </a:p>
        </p:txBody>
      </p:sp>
      <p:pic>
        <p:nvPicPr>
          <p:cNvPr id="5" name="Picture 4"/>
          <p:cNvPicPr>
            <a:picLocks noChangeAspect="1"/>
          </p:cNvPicPr>
          <p:nvPr/>
        </p:nvPicPr>
        <p:blipFill>
          <a:blip r:embed="rId4"/>
          <a:stretch>
            <a:fillRect/>
          </a:stretch>
        </p:blipFill>
        <p:spPr>
          <a:xfrm>
            <a:off x="10588613" y="0"/>
            <a:ext cx="1603387" cy="566977"/>
          </a:xfrm>
          <a:prstGeom prst="rect">
            <a:avLst/>
          </a:prstGeom>
        </p:spPr>
      </p:pic>
    </p:spTree>
    <p:extLst>
      <p:ext uri="{BB962C8B-B14F-4D97-AF65-F5344CB8AC3E}">
        <p14:creationId xmlns:p14="http://schemas.microsoft.com/office/powerpoint/2010/main" val="2706307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Become an SRE</a:t>
            </a:r>
          </a:p>
        </p:txBody>
      </p:sp>
      <p:sp>
        <p:nvSpPr>
          <p:cNvPr id="3" name="Content Placeholder 2"/>
          <p:cNvSpPr>
            <a:spLocks noGrp="1"/>
          </p:cNvSpPr>
          <p:nvPr>
            <p:ph idx="1"/>
          </p:nvPr>
        </p:nvSpPr>
        <p:spPr/>
        <p:txBody>
          <a:bodyPr numCol="2"/>
          <a:lstStyle/>
          <a:p>
            <a:pPr>
              <a:buFont typeface="Wingdings" panose="05000000000000000000" pitchFamily="2" charset="2"/>
              <a:buChar char="ü"/>
            </a:pPr>
            <a:r>
              <a:rPr lang="en-US" sz="2000" dirty="0"/>
              <a:t>Prospective SREs that intend to recognize IRAPs must first apply for recognition by submitting the information requested in the application to the Administrator. Organizations interested in serving as SREs will be able to submit their applications online once the Final Rule goes into effect on May 11, 2020.  </a:t>
            </a:r>
          </a:p>
          <a:p>
            <a:pPr>
              <a:buFont typeface="Wingdings" panose="05000000000000000000" pitchFamily="2" charset="2"/>
              <a:buChar char="ü"/>
            </a:pPr>
            <a:r>
              <a:rPr lang="en-US" sz="2000" dirty="0"/>
              <a:t>Before the rule goes into effect, entities will be able to consult with and receive technical assistance from DOL about how to prepare their applications. </a:t>
            </a:r>
          </a:p>
          <a:p>
            <a:pPr>
              <a:buFont typeface="Wingdings" panose="05000000000000000000" pitchFamily="2" charset="2"/>
              <a:buChar char="ü"/>
            </a:pPr>
            <a:endParaRPr lang="en-US" sz="2000" dirty="0"/>
          </a:p>
          <a:p>
            <a:pPr>
              <a:buFont typeface="Wingdings" panose="05000000000000000000" pitchFamily="2" charset="2"/>
              <a:buChar char="ü"/>
            </a:pPr>
            <a:r>
              <a:rPr lang="en-US" sz="2000" dirty="0"/>
              <a:t>Applications should be submitted electronically using the Department’s online application form on our website. The application must include all required policies and procedures.</a:t>
            </a:r>
          </a:p>
          <a:p>
            <a:endParaRPr lang="en-US" dirty="0"/>
          </a:p>
        </p:txBody>
      </p:sp>
      <p:pic>
        <p:nvPicPr>
          <p:cNvPr id="5" name="Picture 4"/>
          <p:cNvPicPr>
            <a:picLocks noChangeAspect="1"/>
          </p:cNvPicPr>
          <p:nvPr/>
        </p:nvPicPr>
        <p:blipFill>
          <a:blip r:embed="rId3"/>
          <a:stretch>
            <a:fillRect/>
          </a:stretch>
        </p:blipFill>
        <p:spPr>
          <a:xfrm>
            <a:off x="10468297" y="128321"/>
            <a:ext cx="1603387" cy="566977"/>
          </a:xfrm>
          <a:prstGeom prst="rect">
            <a:avLst/>
          </a:prstGeom>
        </p:spPr>
      </p:pic>
      <p:pic>
        <p:nvPicPr>
          <p:cNvPr id="6" name="Picture 5"/>
          <p:cNvPicPr>
            <a:picLocks noChangeAspect="1"/>
          </p:cNvPicPr>
          <p:nvPr/>
        </p:nvPicPr>
        <p:blipFill>
          <a:blip r:embed="rId4"/>
          <a:stretch>
            <a:fillRect/>
          </a:stretch>
        </p:blipFill>
        <p:spPr>
          <a:xfrm>
            <a:off x="6252485" y="3394821"/>
            <a:ext cx="5017505" cy="2562131"/>
          </a:xfrm>
          <a:prstGeom prst="rect">
            <a:avLst/>
          </a:prstGeom>
        </p:spPr>
      </p:pic>
    </p:spTree>
    <p:extLst>
      <p:ext uri="{BB962C8B-B14F-4D97-AF65-F5344CB8AC3E}">
        <p14:creationId xmlns:p14="http://schemas.microsoft.com/office/powerpoint/2010/main" val="1001360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492" y="221870"/>
            <a:ext cx="11174186" cy="590931"/>
          </a:xfrm>
        </p:spPr>
        <p:txBody>
          <a:bodyPr/>
          <a:lstStyle/>
          <a:p>
            <a:r>
              <a:rPr lang="en-US" dirty="0"/>
              <a:t>Criteria to become an SRE: An SRE Must… </a:t>
            </a:r>
          </a:p>
        </p:txBody>
      </p:sp>
      <p:sp>
        <p:nvSpPr>
          <p:cNvPr id="3" name="Content Placeholder 2"/>
          <p:cNvSpPr>
            <a:spLocks noGrp="1"/>
          </p:cNvSpPr>
          <p:nvPr>
            <p:ph idx="1"/>
          </p:nvPr>
        </p:nvSpPr>
        <p:spPr>
          <a:xfrm>
            <a:off x="278492" y="945834"/>
            <a:ext cx="11731170" cy="5951858"/>
          </a:xfrm>
          <a:prstGeom prst="rect">
            <a:avLst/>
          </a:prstGeom>
          <a:noFill/>
        </p:spPr>
        <p:txBody>
          <a:bodyPr numCol="1"/>
          <a:lstStyle/>
          <a:p>
            <a:pPr lvl="0">
              <a:spcAft>
                <a:spcPts val="600"/>
              </a:spcAft>
              <a:buFont typeface="Wingdings" panose="05000000000000000000" pitchFamily="2" charset="2"/>
              <a:buChar char="ü"/>
            </a:pPr>
            <a:r>
              <a:rPr lang="en-US" sz="2500" dirty="0">
                <a:solidFill>
                  <a:schemeClr val="tx1"/>
                </a:solidFill>
              </a:rPr>
              <a:t> Have the expertise to set competency-based standards through a consensus-based process involving industry experts.</a:t>
            </a:r>
          </a:p>
          <a:p>
            <a:pPr lvl="0">
              <a:spcAft>
                <a:spcPts val="600"/>
              </a:spcAft>
              <a:buFont typeface="Wingdings" panose="05000000000000000000" pitchFamily="2" charset="2"/>
              <a:buChar char="ü"/>
            </a:pPr>
            <a:r>
              <a:rPr lang="en-US" sz="2500" dirty="0">
                <a:solidFill>
                  <a:schemeClr val="tx1"/>
                </a:solidFill>
              </a:rPr>
              <a:t> Have the capacity and quality assurance processes and procedures to ensure IRAPs comply with DOL standards, including safety, compensation, and quality.</a:t>
            </a:r>
          </a:p>
          <a:p>
            <a:pPr lvl="0">
              <a:spcAft>
                <a:spcPts val="600"/>
              </a:spcAft>
              <a:buFont typeface="Wingdings" panose="05000000000000000000" pitchFamily="2" charset="2"/>
              <a:buChar char="ü"/>
            </a:pPr>
            <a:r>
              <a:rPr lang="en-US" sz="2500" dirty="0">
                <a:solidFill>
                  <a:schemeClr val="tx1"/>
                </a:solidFill>
              </a:rPr>
              <a:t> Have resources to operate as an SRE for a 5-year period.</a:t>
            </a:r>
          </a:p>
          <a:p>
            <a:pPr lvl="0">
              <a:spcAft>
                <a:spcPts val="600"/>
              </a:spcAft>
              <a:buFont typeface="Wingdings" panose="05000000000000000000" pitchFamily="2" charset="2"/>
              <a:buChar char="ü"/>
            </a:pPr>
            <a:r>
              <a:rPr lang="en-US" sz="2500" dirty="0">
                <a:solidFill>
                  <a:schemeClr val="tx1"/>
                </a:solidFill>
              </a:rPr>
              <a:t> Demonstrate impartiality.</a:t>
            </a:r>
          </a:p>
          <a:p>
            <a:pPr>
              <a:spcAft>
                <a:spcPts val="600"/>
              </a:spcAft>
              <a:buFont typeface="Wingdings" panose="05000000000000000000" pitchFamily="2" charset="2"/>
              <a:buChar char="ü"/>
            </a:pPr>
            <a:r>
              <a:rPr lang="en-US" sz="2500" dirty="0">
                <a:solidFill>
                  <a:schemeClr val="tx1"/>
                </a:solidFill>
              </a:rPr>
              <a:t> Be in good standing with the U.S. Federal Government; cannot be suspended or debarred.</a:t>
            </a:r>
          </a:p>
          <a:p>
            <a:pPr lvl="0">
              <a:spcAft>
                <a:spcPts val="600"/>
              </a:spcAft>
              <a:buFont typeface="Wingdings" panose="05000000000000000000" pitchFamily="2" charset="2"/>
              <a:buChar char="ü"/>
            </a:pPr>
            <a:r>
              <a:rPr lang="en-US" sz="2500" dirty="0">
                <a:solidFill>
                  <a:schemeClr val="tx1"/>
                </a:solidFill>
              </a:rPr>
              <a:t> </a:t>
            </a:r>
            <a:r>
              <a:rPr lang="en-US" sz="2500" dirty="0">
                <a:solidFill>
                  <a:prstClr val="black"/>
                </a:solidFill>
              </a:rPr>
              <a:t>Have the appropriate industry and occupational expertise and resources in place to recognize IRAPs in their selected geographical area</a:t>
            </a:r>
            <a:r>
              <a:rPr lang="en-US" sz="2400" dirty="0">
                <a:solidFill>
                  <a:prstClr val="black"/>
                </a:solidFill>
              </a:rPr>
              <a:t>. </a:t>
            </a:r>
          </a:p>
          <a:p>
            <a:pPr marL="0" lvl="0" indent="0">
              <a:spcAft>
                <a:spcPts val="600"/>
              </a:spcAft>
              <a:buNone/>
            </a:pPr>
            <a:endParaRPr lang="en-US" sz="2400" dirty="0">
              <a:solidFill>
                <a:schemeClr val="tx1"/>
              </a:solidFill>
            </a:endParaRPr>
          </a:p>
          <a:p>
            <a:pPr lvl="0">
              <a:spcAft>
                <a:spcPts val="600"/>
              </a:spcAft>
              <a:buFont typeface="Wingdings" panose="05000000000000000000" pitchFamily="2" charset="2"/>
              <a:buChar char="ü"/>
            </a:pPr>
            <a:endParaRPr lang="en-US" sz="2400" dirty="0">
              <a:solidFill>
                <a:schemeClr val="tx1"/>
              </a:solidFill>
            </a:endParaRPr>
          </a:p>
          <a:p>
            <a:pPr lvl="0">
              <a:spcAft>
                <a:spcPts val="600"/>
              </a:spcAft>
              <a:buFont typeface="Wingdings" panose="05000000000000000000" pitchFamily="2" charset="2"/>
              <a:buChar char="ü"/>
            </a:pPr>
            <a:endParaRPr lang="en-US" sz="2400" dirty="0">
              <a:solidFill>
                <a:schemeClr val="tx1"/>
              </a:solidFill>
            </a:endParaRPr>
          </a:p>
        </p:txBody>
      </p:sp>
      <p:pic>
        <p:nvPicPr>
          <p:cNvPr id="4" name="Picture 3"/>
          <p:cNvPicPr>
            <a:picLocks noChangeAspect="1"/>
          </p:cNvPicPr>
          <p:nvPr/>
        </p:nvPicPr>
        <p:blipFill>
          <a:blip r:embed="rId3"/>
          <a:stretch>
            <a:fillRect/>
          </a:stretch>
        </p:blipFill>
        <p:spPr>
          <a:xfrm>
            <a:off x="10588613" y="28852"/>
            <a:ext cx="1603387" cy="566977"/>
          </a:xfrm>
          <a:prstGeom prst="rect">
            <a:avLst/>
          </a:prstGeom>
        </p:spPr>
      </p:pic>
    </p:spTree>
    <p:extLst>
      <p:ext uri="{BB962C8B-B14F-4D97-AF65-F5344CB8AC3E}">
        <p14:creationId xmlns:p14="http://schemas.microsoft.com/office/powerpoint/2010/main" val="1055023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Filing a Complaint Against an IRAP</a:t>
            </a:r>
          </a:p>
        </p:txBody>
      </p:sp>
      <p:sp>
        <p:nvSpPr>
          <p:cNvPr id="3" name="Content Placeholder 2"/>
          <p:cNvSpPr>
            <a:spLocks noGrp="1"/>
          </p:cNvSpPr>
          <p:nvPr>
            <p:ph idx="1"/>
          </p:nvPr>
        </p:nvSpPr>
        <p:spPr>
          <a:xfrm>
            <a:off x="446313" y="1591360"/>
            <a:ext cx="10768857" cy="4458913"/>
          </a:xfrm>
        </p:spPr>
        <p:txBody>
          <a:bodyPr/>
          <a:lstStyle/>
          <a:p>
            <a:pPr>
              <a:buFont typeface="Wingdings" panose="05000000000000000000" pitchFamily="2" charset="2"/>
              <a:buChar char="q"/>
            </a:pPr>
            <a:r>
              <a:rPr lang="en-US" sz="2200" dirty="0"/>
              <a:t> </a:t>
            </a:r>
            <a:r>
              <a:rPr lang="en-US" sz="2400" dirty="0"/>
              <a:t>An SRE must have policies and procedures for addressing complaints filed by apprentices, prospective apprentices, an apprentice’s authorized representative, a personnel certification body, or an employer against each IRAP the SRE recognizes. </a:t>
            </a:r>
          </a:p>
          <a:p>
            <a:pPr>
              <a:buFont typeface="Wingdings" panose="05000000000000000000" pitchFamily="2" charset="2"/>
              <a:buChar char="q"/>
            </a:pPr>
            <a:r>
              <a:rPr lang="en-US" sz="2400" dirty="0"/>
              <a:t> An SRE must notify the public about the right of an apprentice, a prospective apprentice, the apprentice’s authorized representative, a personnel certification body, or an employer, to file a complaint with the SRE against an IRAP the complainant is associated with, and the requirements for filing a complaint.</a:t>
            </a:r>
          </a:p>
          <a:p>
            <a:pPr>
              <a:buFont typeface="Wingdings" panose="05000000000000000000" pitchFamily="2" charset="2"/>
              <a:buChar char="q"/>
            </a:pPr>
            <a:endParaRPr lang="en-US" sz="2200" dirty="0"/>
          </a:p>
          <a:p>
            <a:pPr>
              <a:buFont typeface="Wingdings" panose="05000000000000000000" pitchFamily="2" charset="2"/>
              <a:buChar char="q"/>
            </a:pPr>
            <a:endParaRPr lang="en-US" sz="2200" dirty="0"/>
          </a:p>
        </p:txBody>
      </p:sp>
      <p:pic>
        <p:nvPicPr>
          <p:cNvPr id="5" name="Picture 4"/>
          <p:cNvPicPr>
            <a:picLocks noChangeAspect="1"/>
          </p:cNvPicPr>
          <p:nvPr/>
        </p:nvPicPr>
        <p:blipFill>
          <a:blip r:embed="rId3"/>
          <a:stretch>
            <a:fillRect/>
          </a:stretch>
        </p:blipFill>
        <p:spPr>
          <a:xfrm>
            <a:off x="10588613" y="0"/>
            <a:ext cx="1603387" cy="566977"/>
          </a:xfrm>
          <a:prstGeom prst="rect">
            <a:avLst/>
          </a:prstGeom>
        </p:spPr>
      </p:pic>
    </p:spTree>
    <p:extLst>
      <p:ext uri="{BB962C8B-B14F-4D97-AF65-F5344CB8AC3E}">
        <p14:creationId xmlns:p14="http://schemas.microsoft.com/office/powerpoint/2010/main" val="1474007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p:cNvPr>
          <p:cNvPicPr>
            <a:picLocks noChangeAspect="1"/>
          </p:cNvPicPr>
          <p:nvPr/>
        </p:nvPicPr>
        <p:blipFill rotWithShape="1">
          <a:blip r:embed="rId4"/>
          <a:srcRect l="3611" t="14197" r="10139" b="5505"/>
          <a:stretch/>
        </p:blipFill>
        <p:spPr>
          <a:xfrm>
            <a:off x="4441510" y="283488"/>
            <a:ext cx="7178990" cy="5811685"/>
          </a:xfrm>
          <a:prstGeom prst="rect">
            <a:avLst/>
          </a:prstGeom>
        </p:spPr>
      </p:pic>
      <p:sp>
        <p:nvSpPr>
          <p:cNvPr id="2" name="Title 1"/>
          <p:cNvSpPr>
            <a:spLocks noGrp="1"/>
          </p:cNvSpPr>
          <p:nvPr>
            <p:ph type="title"/>
          </p:nvPr>
        </p:nvSpPr>
        <p:spPr/>
        <p:txBody>
          <a:bodyPr/>
          <a:lstStyle/>
          <a:p>
            <a:r>
              <a:rPr lang="en-US" dirty="0"/>
              <a:t>The Application </a:t>
            </a:r>
          </a:p>
        </p:txBody>
      </p:sp>
      <p:sp>
        <p:nvSpPr>
          <p:cNvPr id="3" name="Content Placeholder 2"/>
          <p:cNvSpPr>
            <a:spLocks noGrp="1"/>
          </p:cNvSpPr>
          <p:nvPr>
            <p:ph idx="1"/>
          </p:nvPr>
        </p:nvSpPr>
        <p:spPr>
          <a:xfrm>
            <a:off x="446314" y="1513060"/>
            <a:ext cx="4370478" cy="4770098"/>
          </a:xfrm>
        </p:spPr>
        <p:txBody>
          <a:bodyPr/>
          <a:lstStyle/>
          <a:p>
            <a:pPr marL="457200" indent="-457200">
              <a:buFont typeface="+mj-lt"/>
              <a:buAutoNum type="arabicPeriod"/>
            </a:pPr>
            <a:r>
              <a:rPr lang="en-US" sz="2400" dirty="0"/>
              <a:t>SRE Applicant Information </a:t>
            </a:r>
            <a:endParaRPr lang="en-US" dirty="0"/>
          </a:p>
          <a:p>
            <a:pPr marL="457200" indent="-457200">
              <a:buFont typeface="+mj-lt"/>
              <a:buAutoNum type="arabicPeriod"/>
            </a:pPr>
            <a:r>
              <a:rPr lang="en-US" sz="2400" dirty="0"/>
              <a:t>Capabilities and Experience </a:t>
            </a:r>
            <a:endParaRPr lang="en-US" dirty="0"/>
          </a:p>
          <a:p>
            <a:pPr marL="457200" indent="-457200">
              <a:buFont typeface="+mj-lt"/>
              <a:buAutoNum type="arabicPeriod"/>
            </a:pPr>
            <a:r>
              <a:rPr lang="en-US" sz="2400" dirty="0"/>
              <a:t>Evaluating and Monitoring High Quality Programs</a:t>
            </a:r>
          </a:p>
          <a:p>
            <a:pPr marL="457200" indent="-457200">
              <a:buFont typeface="+mj-lt"/>
              <a:buAutoNum type="arabicPeriod"/>
            </a:pPr>
            <a:r>
              <a:rPr lang="en-US" sz="2400" dirty="0"/>
              <a:t>Policies and Procedures</a:t>
            </a:r>
          </a:p>
          <a:p>
            <a:pPr marL="457200" indent="-457200">
              <a:buFont typeface="+mj-lt"/>
              <a:buAutoNum type="arabicPeriod"/>
            </a:pPr>
            <a:r>
              <a:rPr lang="en-US" sz="2400" dirty="0"/>
              <a:t>Attestation </a:t>
            </a:r>
          </a:p>
        </p:txBody>
      </p:sp>
      <p:pic>
        <p:nvPicPr>
          <p:cNvPr id="10" name="Picture 9"/>
          <p:cNvPicPr>
            <a:picLocks noChangeAspect="1"/>
          </p:cNvPicPr>
          <p:nvPr/>
        </p:nvPicPr>
        <p:blipFill>
          <a:blip r:embed="rId5"/>
          <a:stretch>
            <a:fillRect/>
          </a:stretch>
        </p:blipFill>
        <p:spPr>
          <a:xfrm>
            <a:off x="10588613" y="0"/>
            <a:ext cx="1603387" cy="566977"/>
          </a:xfrm>
          <a:prstGeom prst="rect">
            <a:avLst/>
          </a:prstGeom>
        </p:spPr>
      </p:pic>
      <p:sp>
        <p:nvSpPr>
          <p:cNvPr id="11" name="Rectangle 10"/>
          <p:cNvSpPr/>
          <p:nvPr/>
        </p:nvSpPr>
        <p:spPr>
          <a:xfrm>
            <a:off x="446314" y="6341554"/>
            <a:ext cx="11800825" cy="323165"/>
          </a:xfrm>
          <a:prstGeom prst="rect">
            <a:avLst/>
          </a:prstGeom>
        </p:spPr>
        <p:txBody>
          <a:bodyPr wrap="square">
            <a:spAutoFit/>
          </a:bodyPr>
          <a:lstStyle/>
          <a:p>
            <a:r>
              <a:rPr lang="en-US" sz="1500" b="1" dirty="0">
                <a:hlinkClick r:id="rId3"/>
              </a:rPr>
              <a:t>Application Mockups found here</a:t>
            </a:r>
            <a:r>
              <a:rPr lang="en-US" sz="1500" dirty="0">
                <a:hlinkClick r:id="rId3"/>
              </a:rPr>
              <a:t>: https://www.apprenticeship.gov/sites/default/files/SRE_Application_Mockups.pdf</a:t>
            </a:r>
            <a:endParaRPr lang="en-US" sz="1500" dirty="0"/>
          </a:p>
        </p:txBody>
      </p:sp>
    </p:spTree>
    <p:extLst>
      <p:ext uri="{BB962C8B-B14F-4D97-AF65-F5344CB8AC3E}">
        <p14:creationId xmlns:p14="http://schemas.microsoft.com/office/powerpoint/2010/main" val="1684173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You’ll Need to Apply </a:t>
            </a:r>
          </a:p>
        </p:txBody>
      </p:sp>
      <p:pic>
        <p:nvPicPr>
          <p:cNvPr id="4" name="Picture 3"/>
          <p:cNvPicPr>
            <a:picLocks noChangeAspect="1"/>
          </p:cNvPicPr>
          <p:nvPr/>
        </p:nvPicPr>
        <p:blipFill>
          <a:blip r:embed="rId3"/>
          <a:stretch>
            <a:fillRect/>
          </a:stretch>
        </p:blipFill>
        <p:spPr>
          <a:xfrm>
            <a:off x="10588613" y="0"/>
            <a:ext cx="1603387" cy="566977"/>
          </a:xfrm>
          <a:prstGeom prst="rect">
            <a:avLst/>
          </a:prstGeom>
        </p:spPr>
      </p:pic>
      <p:pic>
        <p:nvPicPr>
          <p:cNvPr id="3" name="Picture 2"/>
          <p:cNvPicPr>
            <a:picLocks noChangeAspect="1"/>
          </p:cNvPicPr>
          <p:nvPr/>
        </p:nvPicPr>
        <p:blipFill rotWithShape="1">
          <a:blip r:embed="rId4"/>
          <a:srcRect l="3409" t="16223" r="20583" b="11999"/>
          <a:stretch/>
        </p:blipFill>
        <p:spPr>
          <a:xfrm>
            <a:off x="837281" y="1154695"/>
            <a:ext cx="10003317" cy="5313744"/>
          </a:xfrm>
          <a:prstGeom prst="rect">
            <a:avLst/>
          </a:prstGeom>
        </p:spPr>
      </p:pic>
    </p:spTree>
    <p:extLst>
      <p:ext uri="{BB962C8B-B14F-4D97-AF65-F5344CB8AC3E}">
        <p14:creationId xmlns:p14="http://schemas.microsoft.com/office/powerpoint/2010/main" val="4218040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a:t>
            </a:r>
          </a:p>
        </p:txBody>
      </p:sp>
      <p:sp>
        <p:nvSpPr>
          <p:cNvPr id="11" name="Rectangle 10"/>
          <p:cNvSpPr/>
          <p:nvPr/>
        </p:nvSpPr>
        <p:spPr>
          <a:xfrm>
            <a:off x="4333481" y="2988824"/>
            <a:ext cx="6753147" cy="224676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rPr>
              <a:t>Andrew Kilberg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w="0"/>
                <a:effectLst>
                  <a:outerShdw blurRad="38100" dist="19050" dir="2700000" algn="tl" rotWithShape="0">
                    <a:prstClr val="black">
                      <a:alpha val="40000"/>
                    </a:prstClr>
                  </a:outerShdw>
                </a:effectLst>
                <a:uLnTx/>
                <a:uFillTx/>
                <a:latin typeface="Century Gothic"/>
                <a:ea typeface="+mn-ea"/>
                <a:cs typeface="+mn-cs"/>
              </a:rPr>
              <a:t>Counselor to the Secretary</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dirty="0">
                <a:ln w="0"/>
                <a:effectLst>
                  <a:outerShdw blurRad="38100" dist="19050" dir="2700000" algn="tl" rotWithShape="0">
                    <a:prstClr val="black">
                      <a:alpha val="40000"/>
                    </a:prstClr>
                  </a:outerShdw>
                </a:effectLst>
                <a:latin typeface="Century Gothic"/>
              </a:rPr>
              <a:t>U.S. Department of Labor</a:t>
            </a:r>
            <a:endParaRPr kumimoji="0" lang="en-US" sz="2800" b="0" i="0" u="none" strike="noStrike" kern="1200" cap="none" spc="0" normalizeH="0" baseline="0" noProof="0" dirty="0">
              <a:ln w="0"/>
              <a:effectLst>
                <a:outerShdw blurRad="38100" dist="19050" dir="2700000" algn="tl" rotWithShape="0">
                  <a:prstClr val="black">
                    <a:alpha val="40000"/>
                  </a:prstClr>
                </a:outerShdw>
              </a:effectLst>
              <a:uLnTx/>
              <a:uFillTx/>
              <a:latin typeface="Century Gothic"/>
              <a:ea typeface="+mn-ea"/>
              <a:cs typeface="+mn-cs"/>
            </a:endParaRPr>
          </a:p>
        </p:txBody>
      </p:sp>
      <p:cxnSp>
        <p:nvCxnSpPr>
          <p:cNvPr id="8" name="Straight Connector 7"/>
          <p:cNvCxnSpPr/>
          <p:nvPr/>
        </p:nvCxnSpPr>
        <p:spPr>
          <a:xfrm>
            <a:off x="5682343" y="3752504"/>
            <a:ext cx="4611189"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138" y="1641763"/>
            <a:ext cx="3015343" cy="4221481"/>
          </a:xfrm>
          <a:prstGeom prst="rect">
            <a:avLst/>
          </a:prstGeom>
        </p:spPr>
      </p:pic>
      <p:pic>
        <p:nvPicPr>
          <p:cNvPr id="3" name="Picture 2"/>
          <p:cNvPicPr>
            <a:picLocks noChangeAspect="1"/>
          </p:cNvPicPr>
          <p:nvPr/>
        </p:nvPicPr>
        <p:blipFill>
          <a:blip r:embed="rId3"/>
          <a:stretch>
            <a:fillRect/>
          </a:stretch>
        </p:blipFill>
        <p:spPr>
          <a:xfrm>
            <a:off x="10327621" y="216946"/>
            <a:ext cx="1600468" cy="566537"/>
          </a:xfrm>
          <a:prstGeom prst="rect">
            <a:avLst/>
          </a:prstGeom>
        </p:spPr>
      </p:pic>
    </p:spTree>
    <p:extLst>
      <p:ext uri="{BB962C8B-B14F-4D97-AF65-F5344CB8AC3E}">
        <p14:creationId xmlns:p14="http://schemas.microsoft.com/office/powerpoint/2010/main" val="1710308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You’ll Need to Apply </a:t>
            </a:r>
          </a:p>
        </p:txBody>
      </p:sp>
      <p:pic>
        <p:nvPicPr>
          <p:cNvPr id="4" name="Picture 3"/>
          <p:cNvPicPr>
            <a:picLocks noChangeAspect="1"/>
          </p:cNvPicPr>
          <p:nvPr/>
        </p:nvPicPr>
        <p:blipFill>
          <a:blip r:embed="rId3"/>
          <a:stretch>
            <a:fillRect/>
          </a:stretch>
        </p:blipFill>
        <p:spPr>
          <a:xfrm>
            <a:off x="10588613" y="0"/>
            <a:ext cx="1603387" cy="566977"/>
          </a:xfrm>
          <a:prstGeom prst="rect">
            <a:avLst/>
          </a:prstGeom>
        </p:spPr>
      </p:pic>
      <p:sp>
        <p:nvSpPr>
          <p:cNvPr id="9" name="Rectangle 8"/>
          <p:cNvSpPr/>
          <p:nvPr/>
        </p:nvSpPr>
        <p:spPr>
          <a:xfrm>
            <a:off x="320957" y="-386182"/>
            <a:ext cx="11069349" cy="1569660"/>
          </a:xfrm>
          <a:prstGeom prst="rect">
            <a:avLst/>
          </a:prstGeom>
        </p:spPr>
        <p:txBody>
          <a:bodyPr wrap="square">
            <a:spAutoFit/>
          </a:bodyPr>
          <a:lstStyle/>
          <a:p>
            <a:endParaRPr lang="en-US" sz="3200" dirty="0">
              <a:solidFill>
                <a:srgbClr val="000000"/>
              </a:solidFill>
              <a:latin typeface="Source Sans Pro"/>
            </a:endParaRPr>
          </a:p>
          <a:p>
            <a:endParaRPr lang="en-US" sz="3200" dirty="0">
              <a:latin typeface="Source Sans Pro"/>
            </a:endParaRPr>
          </a:p>
          <a:p>
            <a:r>
              <a:rPr lang="en-US" sz="3200" dirty="0">
                <a:latin typeface="Source Sans Pro"/>
              </a:rPr>
              <a:t> </a:t>
            </a:r>
            <a:endParaRPr lang="en-US" dirty="0"/>
          </a:p>
        </p:txBody>
      </p:sp>
      <p:sp>
        <p:nvSpPr>
          <p:cNvPr id="10" name="TextBox 9"/>
          <p:cNvSpPr txBox="1"/>
          <p:nvPr/>
        </p:nvSpPr>
        <p:spPr>
          <a:xfrm>
            <a:off x="446314" y="1091146"/>
            <a:ext cx="10742386" cy="1323439"/>
          </a:xfrm>
          <a:prstGeom prst="rect">
            <a:avLst/>
          </a:prstGeom>
          <a:noFill/>
        </p:spPr>
        <p:txBody>
          <a:bodyPr wrap="square" rtlCol="0">
            <a:spAutoFit/>
          </a:bodyPr>
          <a:lstStyle/>
          <a:p>
            <a:r>
              <a:rPr lang="en-US" sz="1600" b="1" dirty="0">
                <a:solidFill>
                  <a:srgbClr val="223E8F"/>
                </a:solidFill>
                <a:latin typeface="Source Sans Pro"/>
              </a:rPr>
              <a:t>Application Attachment Checklist </a:t>
            </a:r>
            <a:endParaRPr lang="en-US" sz="1600" dirty="0">
              <a:solidFill>
                <a:srgbClr val="223E8F"/>
              </a:solidFill>
              <a:latin typeface="Source Sans Pro"/>
            </a:endParaRPr>
          </a:p>
          <a:p>
            <a:r>
              <a:rPr lang="en-US" sz="1600" dirty="0">
                <a:solidFill>
                  <a:srgbClr val="000000"/>
                </a:solidFill>
                <a:latin typeface="Source Sans Pro"/>
              </a:rPr>
              <a:t>The application is divided into three sections. Any existing materials such as org charts and information on your training programs may be used to meet the documentation requirements of the application, but please be certain that these materials adequately respond to all the application questions to which you respond with materials not created solely for the application. </a:t>
            </a:r>
            <a:r>
              <a:rPr lang="en-US" sz="1600" i="1" dirty="0">
                <a:solidFill>
                  <a:srgbClr val="000000"/>
                </a:solidFill>
                <a:latin typeface="Source Sans Pro"/>
              </a:rPr>
              <a:t>Applicants must submit individual attachments for each of the areas listed in these tables</a:t>
            </a:r>
            <a:r>
              <a:rPr lang="en-US" sz="1600" dirty="0">
                <a:solidFill>
                  <a:srgbClr val="000000"/>
                </a:solidFill>
                <a:latin typeface="Source Sans Pro"/>
              </a:rPr>
              <a:t>. </a:t>
            </a:r>
            <a:endParaRPr lang="en-US" sz="1600" dirty="0"/>
          </a:p>
        </p:txBody>
      </p:sp>
      <p:pic>
        <p:nvPicPr>
          <p:cNvPr id="15" name="Picture 14"/>
          <p:cNvPicPr>
            <a:picLocks noChangeAspect="1"/>
          </p:cNvPicPr>
          <p:nvPr/>
        </p:nvPicPr>
        <p:blipFill rotWithShape="1">
          <a:blip r:embed="rId4"/>
          <a:srcRect b="70155"/>
          <a:stretch/>
        </p:blipFill>
        <p:spPr>
          <a:xfrm>
            <a:off x="320957" y="2513737"/>
            <a:ext cx="11174186" cy="3743844"/>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B640A502-FBA0-48BF-9986-36D51B2B1FE6}"/>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853235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838" y="283488"/>
            <a:ext cx="11174186" cy="590931"/>
          </a:xfrm>
        </p:spPr>
        <p:txBody>
          <a:bodyPr/>
          <a:lstStyle/>
          <a:p>
            <a:r>
              <a:rPr lang="en-US" dirty="0"/>
              <a:t>What You’ll Need to Apply </a:t>
            </a:r>
          </a:p>
        </p:txBody>
      </p:sp>
      <p:pic>
        <p:nvPicPr>
          <p:cNvPr id="4" name="Picture 3"/>
          <p:cNvPicPr>
            <a:picLocks noChangeAspect="1"/>
          </p:cNvPicPr>
          <p:nvPr/>
        </p:nvPicPr>
        <p:blipFill>
          <a:blip r:embed="rId3"/>
          <a:stretch>
            <a:fillRect/>
          </a:stretch>
        </p:blipFill>
        <p:spPr>
          <a:xfrm>
            <a:off x="10588613" y="0"/>
            <a:ext cx="1603387" cy="566977"/>
          </a:xfrm>
          <a:prstGeom prst="rect">
            <a:avLst/>
          </a:prstGeom>
        </p:spPr>
      </p:pic>
      <p:pic>
        <p:nvPicPr>
          <p:cNvPr id="7" name="Picture 6"/>
          <p:cNvPicPr>
            <a:picLocks noChangeAspect="1"/>
          </p:cNvPicPr>
          <p:nvPr/>
        </p:nvPicPr>
        <p:blipFill rotWithShape="1">
          <a:blip r:embed="rId4"/>
          <a:srcRect l="1006" t="29194" r="1256" b="25778"/>
          <a:stretch/>
        </p:blipFill>
        <p:spPr>
          <a:xfrm>
            <a:off x="826264" y="1211855"/>
            <a:ext cx="10349305" cy="5100810"/>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A1364448-53CE-45B5-B68A-FCC37A53156F}"/>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673755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You’ll Need to Apply </a:t>
            </a:r>
          </a:p>
        </p:txBody>
      </p:sp>
      <p:pic>
        <p:nvPicPr>
          <p:cNvPr id="4" name="Picture 3"/>
          <p:cNvPicPr>
            <a:picLocks noChangeAspect="1"/>
          </p:cNvPicPr>
          <p:nvPr/>
        </p:nvPicPr>
        <p:blipFill>
          <a:blip r:embed="rId3"/>
          <a:stretch>
            <a:fillRect/>
          </a:stretch>
        </p:blipFill>
        <p:spPr>
          <a:xfrm>
            <a:off x="10588613" y="0"/>
            <a:ext cx="1603387" cy="566977"/>
          </a:xfrm>
          <a:prstGeom prst="rect">
            <a:avLst/>
          </a:prstGeom>
        </p:spPr>
      </p:pic>
      <p:pic>
        <p:nvPicPr>
          <p:cNvPr id="7" name="Picture 6"/>
          <p:cNvPicPr>
            <a:picLocks noChangeAspect="1"/>
          </p:cNvPicPr>
          <p:nvPr/>
        </p:nvPicPr>
        <p:blipFill rotWithShape="1">
          <a:blip r:embed="rId4"/>
          <a:srcRect t="73589" b="3518"/>
          <a:stretch/>
        </p:blipFill>
        <p:spPr>
          <a:xfrm>
            <a:off x="180381" y="1630495"/>
            <a:ext cx="11706052" cy="4026227"/>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74E46584-947D-46B2-AE49-02B1A57D178B}"/>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817565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Application Process </a:t>
            </a:r>
          </a:p>
        </p:txBody>
      </p:sp>
      <p:sp>
        <p:nvSpPr>
          <p:cNvPr id="3" name="Content Placeholder 2"/>
          <p:cNvSpPr>
            <a:spLocks noGrp="1"/>
          </p:cNvSpPr>
          <p:nvPr>
            <p:ph idx="1"/>
          </p:nvPr>
        </p:nvSpPr>
        <p:spPr>
          <a:xfrm>
            <a:off x="446314" y="1198344"/>
            <a:ext cx="10879026" cy="5312625"/>
          </a:xfrm>
        </p:spPr>
        <p:txBody>
          <a:bodyPr numCol="1"/>
          <a:lstStyle/>
          <a:p>
            <a:pPr>
              <a:buFont typeface="Wingdings" panose="05000000000000000000" pitchFamily="2" charset="2"/>
              <a:buChar char="q"/>
            </a:pPr>
            <a:r>
              <a:rPr lang="en-US" sz="2400" dirty="0"/>
              <a:t> Applications can be submitted starting on May 11, 2020, which is the  date the application portal launches.  The portal will be open 24/7/365, except for scheduled maintenance.  However, DOL will review applications, in batches, on a quarterly basis.  </a:t>
            </a:r>
          </a:p>
          <a:p>
            <a:pPr>
              <a:buFont typeface="Wingdings" panose="05000000000000000000" pitchFamily="2" charset="2"/>
              <a:buChar char="q"/>
            </a:pPr>
            <a:r>
              <a:rPr lang="en-US" sz="2400" dirty="0"/>
              <a:t> Based upon the information submitted, the Administrator will determine whether the applicant is qualified to be recognized as an SRE of IRAPs under 29 CFR 29 subpart B. DOL’s Office of Apprenticeship will notify the applicant. </a:t>
            </a:r>
          </a:p>
          <a:p>
            <a:pPr>
              <a:buFont typeface="Wingdings" panose="05000000000000000000" pitchFamily="2" charset="2"/>
              <a:buChar char="q"/>
            </a:pPr>
            <a:r>
              <a:rPr lang="en-US" sz="2400" dirty="0"/>
              <a:t> Applicants can expect to receive a determination within approximately 90 days after the end of each quarterly review cycle.</a:t>
            </a:r>
          </a:p>
          <a:p>
            <a:pPr>
              <a:buFont typeface="Wingdings" panose="05000000000000000000" pitchFamily="2" charset="2"/>
              <a:buChar char="q"/>
            </a:pPr>
            <a:r>
              <a:rPr lang="en-US" sz="2400" dirty="0"/>
              <a:t> An SRE will be recognized for 5 years, and must reapply at least 6 months before the date that its current recognition is set to expire if it seeks re-recognition. </a:t>
            </a:r>
          </a:p>
          <a:p>
            <a:pPr>
              <a:buFont typeface="Wingdings" panose="05000000000000000000" pitchFamily="2" charset="2"/>
              <a:buChar char="q"/>
            </a:pPr>
            <a:endParaRPr lang="en-US" sz="2000" dirty="0"/>
          </a:p>
          <a:p>
            <a:pPr>
              <a:buFont typeface="Wingdings" panose="05000000000000000000" pitchFamily="2" charset="2"/>
              <a:buChar char="q"/>
            </a:pPr>
            <a:endParaRPr lang="en-US" sz="2000" dirty="0"/>
          </a:p>
        </p:txBody>
      </p:sp>
      <p:pic>
        <p:nvPicPr>
          <p:cNvPr id="5" name="Picture 4"/>
          <p:cNvPicPr>
            <a:picLocks noChangeAspect="1"/>
          </p:cNvPicPr>
          <p:nvPr/>
        </p:nvPicPr>
        <p:blipFill>
          <a:blip r:embed="rId2"/>
          <a:stretch>
            <a:fillRect/>
          </a:stretch>
        </p:blipFill>
        <p:spPr>
          <a:xfrm>
            <a:off x="10588613" y="0"/>
            <a:ext cx="1603387" cy="566977"/>
          </a:xfrm>
          <a:prstGeom prst="rect">
            <a:avLst/>
          </a:prstGeom>
        </p:spPr>
      </p:pic>
    </p:spTree>
    <p:extLst>
      <p:ext uri="{BB962C8B-B14F-4D97-AF65-F5344CB8AC3E}">
        <p14:creationId xmlns:p14="http://schemas.microsoft.com/office/powerpoint/2010/main" val="295877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250917"/>
            <a:ext cx="11174186" cy="1089529"/>
          </a:xfrm>
        </p:spPr>
        <p:txBody>
          <a:bodyPr/>
          <a:lstStyle/>
          <a:p>
            <a:r>
              <a:rPr lang="en-US" dirty="0"/>
              <a:t>If your application is denied …</a:t>
            </a:r>
            <a:br>
              <a:rPr lang="en-US" dirty="0"/>
            </a:br>
            <a:endParaRPr lang="en-US" dirty="0"/>
          </a:p>
        </p:txBody>
      </p:sp>
      <p:sp>
        <p:nvSpPr>
          <p:cNvPr id="3" name="Content Placeholder 2"/>
          <p:cNvSpPr>
            <a:spLocks noGrp="1"/>
          </p:cNvSpPr>
          <p:nvPr>
            <p:ph idx="1"/>
          </p:nvPr>
        </p:nvSpPr>
        <p:spPr>
          <a:xfrm>
            <a:off x="446315" y="1340446"/>
            <a:ext cx="10775867" cy="5269673"/>
          </a:xfrm>
        </p:spPr>
        <p:txBody>
          <a:bodyPr/>
          <a:lstStyle/>
          <a:p>
            <a:pPr>
              <a:buFont typeface="Wingdings" panose="05000000000000000000" pitchFamily="2" charset="2"/>
              <a:buChar char="Ø"/>
            </a:pPr>
            <a:r>
              <a:rPr lang="en-US" sz="2600" dirty="0"/>
              <a:t>The Office of Apprenticeship will provide a denial of recognition with the reason(s) for denial. The notice will tell the applicant what it needs to do differently before resubmitting its application. The notice will also explain that a request for administrative review must comply with the service requirements contained in 29 CFR part 18. </a:t>
            </a:r>
          </a:p>
          <a:p>
            <a:pPr>
              <a:buFont typeface="Wingdings" panose="05000000000000000000" pitchFamily="2" charset="2"/>
              <a:buChar char="Ø"/>
            </a:pPr>
            <a:r>
              <a:rPr lang="en-US" sz="2600" dirty="0"/>
              <a:t>An entity that has been denied may request administrative review within 30 calendar days of receipt of the notice.  </a:t>
            </a:r>
          </a:p>
          <a:p>
            <a:pPr>
              <a:buFont typeface="Wingdings" panose="05000000000000000000" pitchFamily="2" charset="2"/>
              <a:buChar char="Ø"/>
            </a:pPr>
            <a:r>
              <a:rPr lang="en-US" sz="2600" dirty="0"/>
              <a:t>The Administrator will refer any requests for administrative review to the Office of Administrative Law Judges to be addressed in accordance with § 29.29.</a:t>
            </a:r>
          </a:p>
        </p:txBody>
      </p:sp>
      <p:pic>
        <p:nvPicPr>
          <p:cNvPr id="5" name="Picture 4"/>
          <p:cNvPicPr>
            <a:picLocks noChangeAspect="1"/>
          </p:cNvPicPr>
          <p:nvPr/>
        </p:nvPicPr>
        <p:blipFill>
          <a:blip r:embed="rId3"/>
          <a:stretch>
            <a:fillRect/>
          </a:stretch>
        </p:blipFill>
        <p:spPr>
          <a:xfrm>
            <a:off x="10588613" y="0"/>
            <a:ext cx="1603387" cy="566977"/>
          </a:xfrm>
          <a:prstGeom prst="rect">
            <a:avLst/>
          </a:prstGeom>
        </p:spPr>
      </p:pic>
    </p:spTree>
    <p:extLst>
      <p:ext uri="{BB962C8B-B14F-4D97-AF65-F5344CB8AC3E}">
        <p14:creationId xmlns:p14="http://schemas.microsoft.com/office/powerpoint/2010/main" val="4015567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SRE Derecognition </a:t>
            </a:r>
          </a:p>
        </p:txBody>
      </p:sp>
      <p:sp>
        <p:nvSpPr>
          <p:cNvPr id="3" name="Content Placeholder 2"/>
          <p:cNvSpPr>
            <a:spLocks noGrp="1"/>
          </p:cNvSpPr>
          <p:nvPr>
            <p:ph idx="1"/>
          </p:nvPr>
        </p:nvSpPr>
        <p:spPr>
          <a:xfrm>
            <a:off x="446314" y="1591361"/>
            <a:ext cx="5668047" cy="4269612"/>
          </a:xfrm>
        </p:spPr>
        <p:txBody>
          <a:bodyPr/>
          <a:lstStyle/>
          <a:p>
            <a:pPr marL="0" indent="0">
              <a:buNone/>
            </a:pPr>
            <a:r>
              <a:rPr lang="en-US" sz="2400" dirty="0"/>
              <a:t>Once recognized, the Administrator may suspend an SRE for 45 calendar days and may initiate review of an SRE if it receives information indicating that: </a:t>
            </a:r>
          </a:p>
          <a:p>
            <a:pPr marL="457200" indent="-457200">
              <a:buAutoNum type="arabicParenBoth"/>
            </a:pPr>
            <a:r>
              <a:rPr lang="en-US" sz="2400" dirty="0"/>
              <a:t>The SRE is not in substantial compliance with this subpart; or </a:t>
            </a:r>
          </a:p>
          <a:p>
            <a:pPr marL="457200" indent="-457200">
              <a:buAutoNum type="arabicParenBoth"/>
            </a:pPr>
            <a:r>
              <a:rPr lang="en-US" sz="2400" dirty="0"/>
              <a:t>The SRE is no longer capable of continuing as an SRE.</a:t>
            </a:r>
          </a:p>
          <a:p>
            <a:pPr marL="0" indent="0" algn="ctr">
              <a:buNone/>
            </a:pPr>
            <a:endParaRPr lang="en-US" sz="2400" dirty="0"/>
          </a:p>
          <a:p>
            <a:pPr marL="0" indent="0" algn="ctr">
              <a:buNone/>
            </a:pPr>
            <a:endParaRPr lang="en-US" sz="2400" dirty="0"/>
          </a:p>
        </p:txBody>
      </p:sp>
      <p:pic>
        <p:nvPicPr>
          <p:cNvPr id="6" name="Picture 5"/>
          <p:cNvPicPr>
            <a:picLocks noChangeAspect="1"/>
          </p:cNvPicPr>
          <p:nvPr/>
        </p:nvPicPr>
        <p:blipFill>
          <a:blip r:embed="rId3"/>
          <a:stretch>
            <a:fillRect/>
          </a:stretch>
        </p:blipFill>
        <p:spPr>
          <a:xfrm>
            <a:off x="10588613" y="0"/>
            <a:ext cx="1603387" cy="56697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9290"/>
          <a:stretch/>
        </p:blipFill>
        <p:spPr>
          <a:xfrm>
            <a:off x="6312003" y="1591361"/>
            <a:ext cx="5308497" cy="3898392"/>
          </a:xfrm>
          <a:prstGeom prst="rect">
            <a:avLst/>
          </a:prstGeom>
        </p:spPr>
      </p:pic>
    </p:spTree>
    <p:extLst>
      <p:ext uri="{BB962C8B-B14F-4D97-AF65-F5344CB8AC3E}">
        <p14:creationId xmlns:p14="http://schemas.microsoft.com/office/powerpoint/2010/main" val="3255898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642" y="449963"/>
            <a:ext cx="11174186" cy="590931"/>
          </a:xfrm>
        </p:spPr>
        <p:txBody>
          <a:bodyPr/>
          <a:lstStyle/>
          <a:p>
            <a:r>
              <a:rPr lang="en-US" dirty="0"/>
              <a:t>Next Steps For Potential SREs </a:t>
            </a:r>
          </a:p>
        </p:txBody>
      </p:sp>
      <p:sp>
        <p:nvSpPr>
          <p:cNvPr id="7" name="Content Placeholder 6"/>
          <p:cNvSpPr>
            <a:spLocks noGrp="1"/>
          </p:cNvSpPr>
          <p:nvPr>
            <p:ph idx="1"/>
          </p:nvPr>
        </p:nvSpPr>
        <p:spPr>
          <a:xfrm>
            <a:off x="341523" y="1193822"/>
            <a:ext cx="11380424" cy="5151894"/>
          </a:xfrm>
          <a:ln>
            <a:noFill/>
          </a:ln>
        </p:spPr>
        <p:txBody>
          <a:bodyPr/>
          <a:lstStyle/>
          <a:p>
            <a:pPr lvl="0">
              <a:buFont typeface="Wingdings" panose="05000000000000000000" pitchFamily="2" charset="2"/>
              <a:buChar char="Ø"/>
            </a:pPr>
            <a:r>
              <a:rPr lang="en-US" sz="2200" dirty="0">
                <a:solidFill>
                  <a:schemeClr val="tx1"/>
                </a:solidFill>
                <a:latin typeface="+mj-lt"/>
              </a:rPr>
              <a:t>Organizations interested in serving as SREs will be able to submit their applications online once the Final Rule goes into effect on May 11, 2020. </a:t>
            </a:r>
          </a:p>
          <a:p>
            <a:pPr lvl="0">
              <a:buFont typeface="Wingdings" panose="05000000000000000000" pitchFamily="2" charset="2"/>
              <a:buChar char="Ø"/>
            </a:pPr>
            <a:r>
              <a:rPr lang="en-US" sz="2200" dirty="0">
                <a:solidFill>
                  <a:schemeClr val="tx1"/>
                </a:solidFill>
                <a:latin typeface="+mj-lt"/>
              </a:rPr>
              <a:t>To prepare, those interested in becoming SREs can:</a:t>
            </a:r>
          </a:p>
          <a:p>
            <a:pPr lvl="1">
              <a:buFont typeface="Wingdings" panose="05000000000000000000" pitchFamily="2" charset="2"/>
              <a:buChar char="Ø"/>
            </a:pPr>
            <a:r>
              <a:rPr lang="en-US" sz="2200" dirty="0">
                <a:solidFill>
                  <a:schemeClr val="tx1"/>
                </a:solidFill>
                <a:latin typeface="+mj-lt"/>
              </a:rPr>
              <a:t>Become familiar with the </a:t>
            </a:r>
            <a:r>
              <a:rPr lang="en-US" sz="2200" dirty="0">
                <a:solidFill>
                  <a:schemeClr val="tx1"/>
                </a:solidFill>
                <a:latin typeface="+mj-lt"/>
                <a:hlinkClick r:id="rId3"/>
              </a:rPr>
              <a:t>Final Rule</a:t>
            </a:r>
            <a:r>
              <a:rPr lang="en-US" sz="2200" dirty="0">
                <a:solidFill>
                  <a:schemeClr val="tx1"/>
                </a:solidFill>
                <a:latin typeface="+mj-lt"/>
              </a:rPr>
              <a:t>.</a:t>
            </a:r>
            <a:r>
              <a:rPr lang="en-US" sz="2200" dirty="0">
                <a:hlinkClick r:id="rId3"/>
              </a:rPr>
              <a:t> </a:t>
            </a:r>
            <a:endParaRPr lang="en-US" sz="2200" dirty="0"/>
          </a:p>
          <a:p>
            <a:pPr lvl="1">
              <a:buFont typeface="Wingdings" panose="05000000000000000000" pitchFamily="2" charset="2"/>
              <a:buChar char="Ø"/>
            </a:pPr>
            <a:r>
              <a:rPr lang="en-US" sz="2200" dirty="0">
                <a:solidFill>
                  <a:schemeClr val="tx1"/>
                </a:solidFill>
                <a:latin typeface="+mj-lt"/>
              </a:rPr>
              <a:t>Begin to develop the plans of action, structures, and key partnerships that will form the basis for a successful SRE application.</a:t>
            </a:r>
          </a:p>
          <a:p>
            <a:pPr lvl="1">
              <a:buFont typeface="Wingdings" panose="05000000000000000000" pitchFamily="2" charset="2"/>
              <a:buChar char="Ø"/>
            </a:pPr>
            <a:r>
              <a:rPr lang="en-US" sz="2200" dirty="0">
                <a:solidFill>
                  <a:schemeClr val="tx1"/>
                </a:solidFill>
                <a:latin typeface="+mj-lt"/>
              </a:rPr>
              <a:t>Review the </a:t>
            </a:r>
            <a:r>
              <a:rPr lang="en-US" sz="2200" dirty="0">
                <a:solidFill>
                  <a:schemeClr val="tx1"/>
                </a:solidFill>
                <a:latin typeface="+mj-lt"/>
                <a:hlinkClick r:id="rId4"/>
              </a:rPr>
              <a:t>approved application </a:t>
            </a:r>
            <a:r>
              <a:rPr lang="en-US" sz="2200" dirty="0">
                <a:solidFill>
                  <a:schemeClr val="tx1"/>
                </a:solidFill>
                <a:latin typeface="+mj-lt"/>
              </a:rPr>
              <a:t>mockup until the application portal is launched.</a:t>
            </a:r>
            <a:r>
              <a:rPr lang="en-US" sz="2200" dirty="0">
                <a:hlinkClick r:id="rId4"/>
              </a:rPr>
              <a:t> </a:t>
            </a:r>
            <a:endParaRPr lang="en-US" sz="2200" dirty="0"/>
          </a:p>
          <a:p>
            <a:pPr lvl="1">
              <a:buFont typeface="Wingdings" panose="05000000000000000000" pitchFamily="2" charset="2"/>
              <a:buChar char="Ø"/>
            </a:pPr>
            <a:r>
              <a:rPr lang="en-US" sz="2200" dirty="0">
                <a:solidFill>
                  <a:schemeClr val="tx1"/>
                </a:solidFill>
              </a:rPr>
              <a:t>Monitor DOL’s </a:t>
            </a:r>
            <a:r>
              <a:rPr lang="en-US" sz="2200" dirty="0">
                <a:solidFill>
                  <a:schemeClr val="tx1"/>
                </a:solidFill>
                <a:hlinkClick r:id="rId5"/>
              </a:rPr>
              <a:t>IRAP website </a:t>
            </a:r>
            <a:r>
              <a:rPr lang="en-US" sz="2200" dirty="0">
                <a:solidFill>
                  <a:schemeClr val="tx1"/>
                </a:solidFill>
              </a:rPr>
              <a:t>for up-to-date information and additional webinars.</a:t>
            </a:r>
            <a:r>
              <a:rPr lang="en-US" sz="2200" dirty="0">
                <a:hlinkClick r:id="rId5"/>
              </a:rPr>
              <a:t> </a:t>
            </a:r>
            <a:endParaRPr lang="en-US" sz="2200" dirty="0"/>
          </a:p>
          <a:p>
            <a:pPr lvl="1">
              <a:buFont typeface="Wingdings" panose="05000000000000000000" pitchFamily="2" charset="2"/>
              <a:buChar char="Ø"/>
            </a:pPr>
            <a:r>
              <a:rPr lang="en-US" sz="2200" dirty="0">
                <a:solidFill>
                  <a:schemeClr val="tx1"/>
                </a:solidFill>
                <a:latin typeface="+mj-lt"/>
              </a:rPr>
              <a:t>Contact DOL with any technical assistance questions at </a:t>
            </a:r>
            <a:r>
              <a:rPr lang="en-US" sz="2200" dirty="0">
                <a:hlinkClick r:id="rId6"/>
              </a:rPr>
              <a:t>https://www.apprenticeship.gov/help/contact-us</a:t>
            </a:r>
            <a:r>
              <a:rPr lang="en-US" sz="2200" dirty="0"/>
              <a:t>.</a:t>
            </a:r>
            <a:endParaRPr lang="en-US" sz="2200" dirty="0">
              <a:solidFill>
                <a:schemeClr val="tx1"/>
              </a:solidFill>
              <a:latin typeface="+mj-lt"/>
            </a:endParaRPr>
          </a:p>
        </p:txBody>
      </p:sp>
      <p:pic>
        <p:nvPicPr>
          <p:cNvPr id="3" name="Picture 2"/>
          <p:cNvPicPr>
            <a:picLocks noChangeAspect="1"/>
          </p:cNvPicPr>
          <p:nvPr/>
        </p:nvPicPr>
        <p:blipFill>
          <a:blip r:embed="rId7"/>
          <a:stretch>
            <a:fillRect/>
          </a:stretch>
        </p:blipFill>
        <p:spPr>
          <a:xfrm>
            <a:off x="10588613" y="17754"/>
            <a:ext cx="1603387" cy="566977"/>
          </a:xfrm>
          <a:prstGeom prst="rect">
            <a:avLst/>
          </a:prstGeom>
        </p:spPr>
      </p:pic>
    </p:spTree>
    <p:extLst>
      <p:ext uri="{BB962C8B-B14F-4D97-AF65-F5344CB8AC3E}">
        <p14:creationId xmlns:p14="http://schemas.microsoft.com/office/powerpoint/2010/main" val="1858525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907" y="290756"/>
            <a:ext cx="11174186" cy="590931"/>
          </a:xfrm>
        </p:spPr>
        <p:txBody>
          <a:bodyPr/>
          <a:lstStyle/>
          <a:p>
            <a:r>
              <a:rPr lang="en-US" dirty="0"/>
              <a:t>Next Steps For Potential IRAP Sponsors</a:t>
            </a:r>
          </a:p>
        </p:txBody>
      </p:sp>
      <p:sp>
        <p:nvSpPr>
          <p:cNvPr id="3" name="Content Placeholder 2"/>
          <p:cNvSpPr>
            <a:spLocks noGrp="1"/>
          </p:cNvSpPr>
          <p:nvPr>
            <p:ph idx="1"/>
          </p:nvPr>
        </p:nvSpPr>
        <p:spPr>
          <a:xfrm>
            <a:off x="508907" y="1191877"/>
            <a:ext cx="6493659" cy="5666123"/>
          </a:xfrm>
          <a:solidFill>
            <a:schemeClr val="bg1"/>
          </a:solidFill>
          <a:ln>
            <a:noFill/>
          </a:ln>
        </p:spPr>
        <p:txBody>
          <a:bodyPr/>
          <a:lstStyle/>
          <a:p>
            <a:pPr>
              <a:buFont typeface="Wingdings" panose="05000000000000000000" pitchFamily="2" charset="2"/>
              <a:buChar char="Ø"/>
            </a:pPr>
            <a:r>
              <a:rPr lang="en-US" sz="2400" dirty="0">
                <a:solidFill>
                  <a:schemeClr val="tx1"/>
                </a:solidFill>
              </a:rPr>
              <a:t>Assess your workforce needs, consider how this new flexibility in apprenticeship could offer the right talent development solution, and develop a program.</a:t>
            </a:r>
          </a:p>
          <a:p>
            <a:pPr>
              <a:buFont typeface="Wingdings" panose="05000000000000000000" pitchFamily="2" charset="2"/>
              <a:buChar char="Ø"/>
            </a:pPr>
            <a:r>
              <a:rPr lang="en-US" sz="2400" dirty="0">
                <a:solidFill>
                  <a:schemeClr val="tx1"/>
                </a:solidFill>
              </a:rPr>
              <a:t>Familiarize yourself with the DOL standards for high-quality IRAPs.</a:t>
            </a:r>
          </a:p>
          <a:p>
            <a:pPr>
              <a:buFont typeface="Wingdings" panose="05000000000000000000" pitchFamily="2" charset="2"/>
              <a:buChar char="Ø"/>
            </a:pPr>
            <a:r>
              <a:rPr lang="en-US" sz="2400" dirty="0">
                <a:solidFill>
                  <a:schemeClr val="tx1"/>
                </a:solidFill>
              </a:rPr>
              <a:t>Identify trusted national industry leaders in your industry sector, and encourage them to apply for recognition as an SRE.</a:t>
            </a:r>
          </a:p>
          <a:p>
            <a:pPr>
              <a:buFont typeface="Wingdings" panose="05000000000000000000" pitchFamily="2" charset="2"/>
              <a:buChar char="Ø"/>
            </a:pPr>
            <a:r>
              <a:rPr lang="en-US" sz="2400" dirty="0">
                <a:solidFill>
                  <a:schemeClr val="tx1"/>
                </a:solidFill>
              </a:rPr>
              <a:t>Monitor DOL’s IRAP website for up-to-date information about recognized SREs.</a:t>
            </a:r>
          </a:p>
        </p:txBody>
      </p:sp>
      <p:pic>
        <p:nvPicPr>
          <p:cNvPr id="7" name="Picture Placeholder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169727" y="1191877"/>
            <a:ext cx="4513366" cy="4679728"/>
          </a:xfrm>
          <a:prstGeom prst="rect">
            <a:avLst/>
          </a:prstGeom>
        </p:spPr>
      </p:pic>
      <p:pic>
        <p:nvPicPr>
          <p:cNvPr id="4" name="Picture 3"/>
          <p:cNvPicPr>
            <a:picLocks noChangeAspect="1"/>
          </p:cNvPicPr>
          <p:nvPr/>
        </p:nvPicPr>
        <p:blipFill>
          <a:blip r:embed="rId4"/>
          <a:stretch>
            <a:fillRect/>
          </a:stretch>
        </p:blipFill>
        <p:spPr>
          <a:xfrm>
            <a:off x="10588613" y="4522"/>
            <a:ext cx="1603387" cy="566977"/>
          </a:xfrm>
          <a:prstGeom prst="rect">
            <a:avLst/>
          </a:prstGeom>
        </p:spPr>
      </p:pic>
    </p:spTree>
    <p:extLst>
      <p:ext uri="{BB962C8B-B14F-4D97-AF65-F5344CB8AC3E}">
        <p14:creationId xmlns:p14="http://schemas.microsoft.com/office/powerpoint/2010/main" val="3581928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276034"/>
            <a:ext cx="11174186" cy="590931"/>
          </a:xfrm>
        </p:spPr>
        <p:txBody>
          <a:bodyPr/>
          <a:lstStyle/>
          <a:p>
            <a:r>
              <a:rPr lang="en-US" dirty="0"/>
              <a:t>IRAP Resources</a:t>
            </a:r>
          </a:p>
        </p:txBody>
      </p:sp>
      <p:sp>
        <p:nvSpPr>
          <p:cNvPr id="3" name="Content Placeholder 2"/>
          <p:cNvSpPr>
            <a:spLocks noGrp="1"/>
          </p:cNvSpPr>
          <p:nvPr>
            <p:ph idx="1"/>
          </p:nvPr>
        </p:nvSpPr>
        <p:spPr>
          <a:xfrm>
            <a:off x="446314" y="866965"/>
            <a:ext cx="10882946" cy="5991034"/>
          </a:xfrm>
          <a:ln>
            <a:noFill/>
          </a:ln>
        </p:spPr>
        <p:txBody>
          <a:bodyPr/>
          <a:lstStyle/>
          <a:p>
            <a:pPr lvl="0">
              <a:spcAft>
                <a:spcPts val="600"/>
              </a:spcAft>
              <a:buFont typeface="Wingdings" panose="05000000000000000000" pitchFamily="2" charset="2"/>
              <a:buChar char="Ø"/>
            </a:pPr>
            <a:r>
              <a:rPr lang="en-US" sz="2000" dirty="0">
                <a:solidFill>
                  <a:schemeClr val="tx1"/>
                </a:solidFill>
              </a:rPr>
              <a:t> </a:t>
            </a:r>
            <a:r>
              <a:rPr lang="en-US" sz="2200" dirty="0">
                <a:solidFill>
                  <a:schemeClr val="tx1"/>
                </a:solidFill>
              </a:rPr>
              <a:t>To learn more about IRAPs and SREs: Visit our website at </a:t>
            </a:r>
            <a:r>
              <a:rPr lang="en-US" sz="2200" dirty="0">
                <a:hlinkClick r:id="rId3"/>
              </a:rPr>
              <a:t>https://www.apprenticeship.gov/industry-recognized-apprenticeship-program</a:t>
            </a:r>
            <a:r>
              <a:rPr lang="en-US" sz="2200" dirty="0">
                <a:solidFill>
                  <a:schemeClr val="tx1"/>
                </a:solidFill>
              </a:rPr>
              <a:t> to review the IRAP Final Rule and resources to become familiar with IRAPs and the roles and responsibilities of SREs. Resources include:</a:t>
            </a:r>
          </a:p>
          <a:p>
            <a:pPr marL="576263" lvl="2" indent="-285750" fontAlgn="ctr">
              <a:spcAft>
                <a:spcPts val="600"/>
              </a:spcAft>
              <a:buFont typeface="Wingdings" panose="05000000000000000000" pitchFamily="2" charset="2"/>
              <a:buChar char="ü"/>
            </a:pPr>
            <a:r>
              <a:rPr lang="en-US" sz="1900" dirty="0"/>
              <a:t>IRAP Press Release</a:t>
            </a:r>
          </a:p>
          <a:p>
            <a:pPr marL="576263" lvl="2" indent="-285750">
              <a:spcAft>
                <a:spcPts val="600"/>
              </a:spcAft>
              <a:buFont typeface="Wingdings" panose="05000000000000000000" pitchFamily="2" charset="2"/>
              <a:buChar char="ü"/>
            </a:pPr>
            <a:r>
              <a:rPr lang="en-US" sz="1900" dirty="0"/>
              <a:t>IRAP Factsheet </a:t>
            </a:r>
          </a:p>
          <a:p>
            <a:pPr marL="576263" lvl="2" indent="-285750">
              <a:spcAft>
                <a:spcPts val="600"/>
              </a:spcAft>
              <a:buFont typeface="Wingdings" panose="05000000000000000000" pitchFamily="2" charset="2"/>
              <a:buChar char="ü"/>
            </a:pPr>
            <a:r>
              <a:rPr lang="en-US" sz="1900" dirty="0"/>
              <a:t>IRAP Factsheet for Prospective SREs</a:t>
            </a:r>
          </a:p>
          <a:p>
            <a:pPr marL="576263" lvl="2" indent="-285750">
              <a:spcAft>
                <a:spcPts val="600"/>
              </a:spcAft>
              <a:buFont typeface="Wingdings" panose="05000000000000000000" pitchFamily="2" charset="2"/>
              <a:buChar char="ü"/>
            </a:pPr>
            <a:r>
              <a:rPr lang="en-US" sz="1900" dirty="0"/>
              <a:t>IRAP Factsheet for Prospective IRAP Sponsors</a:t>
            </a:r>
          </a:p>
          <a:p>
            <a:pPr marL="576263" lvl="2" indent="-285750">
              <a:spcAft>
                <a:spcPts val="600"/>
              </a:spcAft>
              <a:buFont typeface="Wingdings" panose="05000000000000000000" pitchFamily="2" charset="2"/>
              <a:buChar char="ü"/>
            </a:pPr>
            <a:r>
              <a:rPr lang="en-US" sz="1900" dirty="0"/>
              <a:t>IRAP FAQs</a:t>
            </a:r>
          </a:p>
          <a:p>
            <a:pPr marL="576263" lvl="2" indent="-285750">
              <a:spcAft>
                <a:spcPts val="600"/>
              </a:spcAft>
              <a:buFont typeface="Wingdings" panose="05000000000000000000" pitchFamily="2" charset="2"/>
              <a:buChar char="ü"/>
            </a:pPr>
            <a:r>
              <a:rPr lang="en-US" sz="1900" dirty="0"/>
              <a:t>RAPs vs IRAPs comparison chart</a:t>
            </a:r>
          </a:p>
          <a:p>
            <a:pPr marL="576263" lvl="2" indent="-285750">
              <a:spcAft>
                <a:spcPts val="600"/>
              </a:spcAft>
              <a:buFont typeface="Wingdings" panose="05000000000000000000" pitchFamily="2" charset="2"/>
              <a:buChar char="ü"/>
            </a:pPr>
            <a:r>
              <a:rPr lang="en-US" sz="1800" dirty="0"/>
              <a:t>Office of Apprenticeship Staff: </a:t>
            </a:r>
            <a:r>
              <a:rPr lang="en-US" sz="1800" dirty="0">
                <a:hlinkClick r:id="rId4"/>
              </a:rPr>
              <a:t>https://www.apprenticeship.gov/help/contact-us</a:t>
            </a:r>
            <a:endParaRPr lang="en-US" sz="1800" dirty="0"/>
          </a:p>
          <a:p>
            <a:pPr marL="576263" lvl="2" indent="-285750">
              <a:spcAft>
                <a:spcPts val="600"/>
              </a:spcAft>
              <a:buFont typeface="Wingdings" panose="05000000000000000000" pitchFamily="2" charset="2"/>
              <a:buChar char="ü"/>
            </a:pPr>
            <a:r>
              <a:rPr lang="en-US" sz="1900" dirty="0"/>
              <a:t>DOL Hotline (1-877-872-5627)</a:t>
            </a:r>
          </a:p>
          <a:p>
            <a:pPr marL="176213" lvl="1" indent="-342900">
              <a:spcAft>
                <a:spcPts val="600"/>
              </a:spcAft>
              <a:buFont typeface="Wingdings" panose="05000000000000000000" pitchFamily="2" charset="2"/>
              <a:buChar char="Ø"/>
            </a:pPr>
            <a:r>
              <a:rPr lang="en-US" sz="2200" dirty="0">
                <a:solidFill>
                  <a:schemeClr val="tx1"/>
                </a:solidFill>
              </a:rPr>
              <a:t>Sign up for our Apprenticeship Newsletter to receive the latest apprenticeship-related news from the USDOL. </a:t>
            </a:r>
          </a:p>
          <a:p>
            <a:pPr>
              <a:buFont typeface="Wingdings" panose="05000000000000000000" pitchFamily="2" charset="2"/>
              <a:buChar char="Ø"/>
            </a:pPr>
            <a:endParaRPr lang="en-US" sz="2000" dirty="0"/>
          </a:p>
          <a:p>
            <a:pPr>
              <a:buFont typeface="Wingdings" panose="05000000000000000000" pitchFamily="2" charset="2"/>
              <a:buChar char="Ø"/>
            </a:pPr>
            <a:endParaRPr lang="en-US" sz="2000" dirty="0"/>
          </a:p>
        </p:txBody>
      </p:sp>
      <p:pic>
        <p:nvPicPr>
          <p:cNvPr id="4" name="Picture 3"/>
          <p:cNvPicPr>
            <a:picLocks noChangeAspect="1"/>
          </p:cNvPicPr>
          <p:nvPr/>
        </p:nvPicPr>
        <p:blipFill>
          <a:blip r:embed="rId5"/>
          <a:stretch>
            <a:fillRect/>
          </a:stretch>
        </p:blipFill>
        <p:spPr>
          <a:xfrm>
            <a:off x="10588613" y="4522"/>
            <a:ext cx="1603387" cy="566977"/>
          </a:xfrm>
          <a:prstGeom prst="rect">
            <a:avLst/>
          </a:prstGeom>
        </p:spPr>
      </p:pic>
    </p:spTree>
    <p:extLst>
      <p:ext uri="{BB962C8B-B14F-4D97-AF65-F5344CB8AC3E}">
        <p14:creationId xmlns:p14="http://schemas.microsoft.com/office/powerpoint/2010/main" val="3026211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214" y="3850151"/>
            <a:ext cx="11174186" cy="535531"/>
          </a:xfrm>
        </p:spPr>
        <p:txBody>
          <a:bodyPr/>
          <a:lstStyle/>
          <a:p>
            <a:pPr marL="457200" indent="-457200">
              <a:buFont typeface="Wingdings" panose="05000000000000000000" pitchFamily="2" charset="2"/>
              <a:buChar char="ü"/>
            </a:pPr>
            <a:r>
              <a:rPr lang="en-US" sz="3200" b="0" dirty="0"/>
              <a:t>Are you interested in becoming an SRE</a:t>
            </a:r>
            <a:r>
              <a:rPr lang="en-US" sz="3200" b="0" dirty="0">
                <a:latin typeface="Arial" panose="020B0604020202020204" pitchFamily="34" charset="0"/>
                <a:cs typeface="Arial" panose="020B0604020202020204" pitchFamily="34" charset="0"/>
              </a:rPr>
              <a:t>?</a:t>
            </a:r>
          </a:p>
        </p:txBody>
      </p:sp>
      <p:sp>
        <p:nvSpPr>
          <p:cNvPr id="6" name="Title 1"/>
          <p:cNvSpPr txBox="1">
            <a:spLocks/>
          </p:cNvSpPr>
          <p:nvPr/>
        </p:nvSpPr>
        <p:spPr>
          <a:xfrm>
            <a:off x="662214" y="5198930"/>
            <a:ext cx="11174186" cy="5355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marL="571500" indent="-571500">
              <a:buFont typeface="Wingdings" panose="05000000000000000000" pitchFamily="2" charset="2"/>
              <a:buChar char="ü"/>
            </a:pPr>
            <a:r>
              <a:rPr lang="en-US" sz="3200" b="0" dirty="0"/>
              <a:t>Are you interested in becoming an IRAP Sponsor ?</a:t>
            </a:r>
          </a:p>
        </p:txBody>
      </p:sp>
      <p:sp>
        <p:nvSpPr>
          <p:cNvPr id="7" name="Title 1"/>
          <p:cNvSpPr txBox="1">
            <a:spLocks/>
          </p:cNvSpPr>
          <p:nvPr/>
        </p:nvSpPr>
        <p:spPr>
          <a:xfrm>
            <a:off x="662214" y="2501372"/>
            <a:ext cx="11174186" cy="5355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marL="571500" indent="-571500">
              <a:buFont typeface="Wingdings" panose="05000000000000000000" pitchFamily="2" charset="2"/>
              <a:buChar char="ü"/>
            </a:pPr>
            <a:r>
              <a:rPr lang="en-US" sz="3200" b="0" dirty="0"/>
              <a:t>Did you find this webinar helpful</a:t>
            </a:r>
            <a:r>
              <a:rPr lang="en-US" sz="3200" b="0" dirty="0">
                <a:latin typeface="Arial" panose="020B0604020202020204" pitchFamily="34" charset="0"/>
                <a:cs typeface="Arial" panose="020B0604020202020204" pitchFamily="34" charset="0"/>
              </a:rPr>
              <a:t>?</a:t>
            </a:r>
          </a:p>
        </p:txBody>
      </p:sp>
      <p:sp>
        <p:nvSpPr>
          <p:cNvPr id="8" name="Title 1"/>
          <p:cNvSpPr txBox="1">
            <a:spLocks/>
          </p:cNvSpPr>
          <p:nvPr/>
        </p:nvSpPr>
        <p:spPr>
          <a:xfrm>
            <a:off x="662214" y="401101"/>
            <a:ext cx="11174186" cy="1588127"/>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r>
              <a:rPr lang="en-US" dirty="0"/>
              <a:t>Lets hear from you!  </a:t>
            </a:r>
          </a:p>
          <a:p>
            <a:endParaRPr lang="en-US" dirty="0"/>
          </a:p>
          <a:p>
            <a:r>
              <a:rPr lang="en-US" sz="3200" b="0" dirty="0"/>
              <a:t>Here are a few polling questions:</a:t>
            </a:r>
          </a:p>
        </p:txBody>
      </p:sp>
      <p:pic>
        <p:nvPicPr>
          <p:cNvPr id="3" name="Picture 2"/>
          <p:cNvPicPr>
            <a:picLocks noChangeAspect="1"/>
          </p:cNvPicPr>
          <p:nvPr/>
        </p:nvPicPr>
        <p:blipFill>
          <a:blip r:embed="rId3"/>
          <a:stretch>
            <a:fillRect/>
          </a:stretch>
        </p:blipFill>
        <p:spPr>
          <a:xfrm>
            <a:off x="10588613" y="117612"/>
            <a:ext cx="1603387" cy="566977"/>
          </a:xfrm>
          <a:prstGeom prst="rect">
            <a:avLst/>
          </a:prstGeom>
        </p:spPr>
      </p:pic>
    </p:spTree>
    <p:extLst>
      <p:ext uri="{BB962C8B-B14F-4D97-AF65-F5344CB8AC3E}">
        <p14:creationId xmlns:p14="http://schemas.microsoft.com/office/powerpoint/2010/main" val="2282218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Presenters </a:t>
            </a:r>
          </a:p>
        </p:txBody>
      </p:sp>
      <p:pic>
        <p:nvPicPr>
          <p:cNvPr id="4" name="Content Placeholder 3"/>
          <p:cNvPicPr>
            <a:picLocks noGrp="1" noChangeAspect="1"/>
          </p:cNvPicPr>
          <p:nvPr>
            <p:ph idx="1"/>
          </p:nvPr>
        </p:nvPicPr>
        <p:blipFill rotWithShape="1">
          <a:blip r:embed="rId2"/>
          <a:srcRect t="5794"/>
          <a:stretch/>
        </p:blipFill>
        <p:spPr>
          <a:xfrm>
            <a:off x="1310676" y="1390645"/>
            <a:ext cx="1953880" cy="2350008"/>
          </a:xfrm>
          <a:prstGeom prst="rect">
            <a:avLst/>
          </a:prstGeom>
        </p:spPr>
      </p:pic>
      <p:pic>
        <p:nvPicPr>
          <p:cNvPr id="5" name="Picture 4"/>
          <p:cNvPicPr>
            <a:picLocks noChangeAspect="1"/>
          </p:cNvPicPr>
          <p:nvPr/>
        </p:nvPicPr>
        <p:blipFill>
          <a:blip r:embed="rId3"/>
          <a:stretch>
            <a:fillRect/>
          </a:stretch>
        </p:blipFill>
        <p:spPr>
          <a:xfrm>
            <a:off x="1303532" y="4040152"/>
            <a:ext cx="1961024" cy="2352323"/>
          </a:xfrm>
          <a:prstGeom prst="rect">
            <a:avLst/>
          </a:prstGeom>
        </p:spPr>
      </p:pic>
      <p:sp>
        <p:nvSpPr>
          <p:cNvPr id="6" name="Rectangle 5"/>
          <p:cNvSpPr/>
          <p:nvPr/>
        </p:nvSpPr>
        <p:spPr>
          <a:xfrm>
            <a:off x="2754325" y="2132056"/>
            <a:ext cx="613055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rPr>
              <a:t>John V. Ladd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rPr>
              <a:t>Administrator, Office of Apprenticeship</a:t>
            </a:r>
          </a:p>
        </p:txBody>
      </p:sp>
      <p:sp>
        <p:nvSpPr>
          <p:cNvPr id="9" name="Rectangle 8"/>
          <p:cNvSpPr/>
          <p:nvPr/>
        </p:nvSpPr>
        <p:spPr>
          <a:xfrm>
            <a:off x="3388542" y="4754649"/>
            <a:ext cx="544572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rPr>
              <a:t>Cierra Mitchell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rPr>
              <a:t>IRAP Division Chief, Office of Apprenticeship</a:t>
            </a:r>
          </a:p>
        </p:txBody>
      </p:sp>
      <p:cxnSp>
        <p:nvCxnSpPr>
          <p:cNvPr id="14" name="Straight Connector 13"/>
          <p:cNvCxnSpPr/>
          <p:nvPr/>
        </p:nvCxnSpPr>
        <p:spPr>
          <a:xfrm>
            <a:off x="4604723" y="5200815"/>
            <a:ext cx="30133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14807" y="2581147"/>
            <a:ext cx="3013364"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stretch>
            <a:fillRect/>
          </a:stretch>
        </p:blipFill>
        <p:spPr>
          <a:xfrm>
            <a:off x="10479917" y="38551"/>
            <a:ext cx="1603387" cy="566977"/>
          </a:xfrm>
          <a:prstGeom prst="rect">
            <a:avLst/>
          </a:prstGeom>
        </p:spPr>
      </p:pic>
    </p:spTree>
    <p:extLst>
      <p:ext uri="{BB962C8B-B14F-4D97-AF65-F5344CB8AC3E}">
        <p14:creationId xmlns:p14="http://schemas.microsoft.com/office/powerpoint/2010/main" val="3747556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22">
            <a:extLst>
              <a:ext uri="{FF2B5EF4-FFF2-40B4-BE49-F238E27FC236}">
                <a16:creationId xmlns:a16="http://schemas.microsoft.com/office/drawing/2014/main" id="{D4E7378D-0752-482D-BA2B-045B98982FE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36153" y="0"/>
            <a:ext cx="9119694" cy="3713018"/>
          </a:xfrm>
          <a:prstGeom prst="rect">
            <a:avLst/>
          </a:prstGeom>
        </p:spPr>
      </p:pic>
      <p:sp>
        <p:nvSpPr>
          <p:cNvPr id="4" name="TextBox 3"/>
          <p:cNvSpPr txBox="1"/>
          <p:nvPr/>
        </p:nvSpPr>
        <p:spPr>
          <a:xfrm>
            <a:off x="1161143" y="3328297"/>
            <a:ext cx="9869714" cy="769441"/>
          </a:xfrm>
          <a:prstGeom prst="rect">
            <a:avLst/>
          </a:prstGeom>
          <a:noFill/>
        </p:spPr>
        <p:txBody>
          <a:bodyPr wrap="square" rtlCol="0">
            <a:spAutoFit/>
          </a:bodyPr>
          <a:lstStyle/>
          <a:p>
            <a:pPr algn="ctr"/>
            <a:r>
              <a:rPr lang="en-US" sz="4400" dirty="0"/>
              <a:t>Office of Apprenticeship</a:t>
            </a:r>
          </a:p>
        </p:txBody>
      </p:sp>
      <p:pic>
        <p:nvPicPr>
          <p:cNvPr id="7" name="Picture 6"/>
          <p:cNvPicPr>
            <a:picLocks noChangeAspect="1"/>
          </p:cNvPicPr>
          <p:nvPr/>
        </p:nvPicPr>
        <p:blipFill>
          <a:blip r:embed="rId3"/>
          <a:stretch>
            <a:fillRect/>
          </a:stretch>
        </p:blipFill>
        <p:spPr>
          <a:xfrm>
            <a:off x="10046323" y="3408255"/>
            <a:ext cx="609524" cy="609524"/>
          </a:xfrm>
          <a:prstGeom prst="rect">
            <a:avLst/>
          </a:prstGeom>
        </p:spPr>
      </p:pic>
      <p:pic>
        <p:nvPicPr>
          <p:cNvPr id="2" name="Picture 1"/>
          <p:cNvPicPr>
            <a:picLocks noChangeAspect="1"/>
          </p:cNvPicPr>
          <p:nvPr/>
        </p:nvPicPr>
        <p:blipFill>
          <a:blip r:embed="rId4"/>
          <a:stretch>
            <a:fillRect/>
          </a:stretch>
        </p:blipFill>
        <p:spPr>
          <a:xfrm>
            <a:off x="10588613" y="31644"/>
            <a:ext cx="1603387" cy="566977"/>
          </a:xfrm>
          <a:prstGeom prst="rect">
            <a:avLst/>
          </a:prstGeom>
        </p:spPr>
      </p:pic>
    </p:spTree>
    <p:extLst>
      <p:ext uri="{BB962C8B-B14F-4D97-AF65-F5344CB8AC3E}">
        <p14:creationId xmlns:p14="http://schemas.microsoft.com/office/powerpoint/2010/main" val="1954053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5" y="1167574"/>
            <a:ext cx="11174186" cy="590931"/>
          </a:xfrm>
        </p:spPr>
        <p:txBody>
          <a:bodyPr/>
          <a:lstStyle/>
          <a:p>
            <a:r>
              <a:rPr lang="en-US" dirty="0">
                <a:solidFill>
                  <a:schemeClr val="tx1"/>
                </a:solidFill>
              </a:rPr>
              <a:t>Today’s Objectives</a:t>
            </a:r>
            <a:br>
              <a:rPr lang="en-US" dirty="0">
                <a:solidFill>
                  <a:schemeClr val="tx1"/>
                </a:solidFill>
              </a:rPr>
            </a:br>
            <a:br>
              <a:rPr lang="en-US" dirty="0">
                <a:solidFill>
                  <a:schemeClr val="tx1"/>
                </a:solidFill>
              </a:rPr>
            </a:br>
            <a:endParaRPr lang="en-US" dirty="0">
              <a:solidFill>
                <a:schemeClr val="tx1"/>
              </a:solidFill>
            </a:endParaRPr>
          </a:p>
        </p:txBody>
      </p:sp>
      <p:sp>
        <p:nvSpPr>
          <p:cNvPr id="3" name="Content Placeholder 2"/>
          <p:cNvSpPr>
            <a:spLocks noGrp="1"/>
          </p:cNvSpPr>
          <p:nvPr>
            <p:ph idx="1"/>
          </p:nvPr>
        </p:nvSpPr>
        <p:spPr>
          <a:xfrm>
            <a:off x="446316" y="1619449"/>
            <a:ext cx="11174185" cy="4770098"/>
          </a:xfrm>
        </p:spPr>
        <p:txBody>
          <a:bodyPr/>
          <a:lstStyle/>
          <a:p>
            <a:pPr>
              <a:buFont typeface="Wingdings" panose="05000000000000000000" pitchFamily="2" charset="2"/>
              <a:buChar char="ü"/>
            </a:pPr>
            <a:r>
              <a:rPr lang="en-US" sz="2800" dirty="0">
                <a:solidFill>
                  <a:schemeClr val="tx1"/>
                </a:solidFill>
              </a:rPr>
              <a:t>  Learn about the criteria to become a Standards Recognition   Entity (SRE). </a:t>
            </a:r>
          </a:p>
          <a:p>
            <a:pPr marL="0" indent="0">
              <a:buNone/>
            </a:pPr>
            <a:endParaRPr lang="en-US" sz="2800" dirty="0">
              <a:solidFill>
                <a:schemeClr val="tx1"/>
              </a:solidFill>
            </a:endParaRPr>
          </a:p>
          <a:p>
            <a:pPr>
              <a:buFont typeface="Wingdings" panose="05000000000000000000" pitchFamily="2" charset="2"/>
              <a:buChar char="ü"/>
            </a:pPr>
            <a:r>
              <a:rPr lang="en-US" sz="2800" dirty="0">
                <a:solidFill>
                  <a:schemeClr val="tx1"/>
                </a:solidFill>
              </a:rPr>
              <a:t>  Learn about the roles and responsibilities of an SRE.</a:t>
            </a:r>
          </a:p>
          <a:p>
            <a:pPr marL="0" indent="0">
              <a:buNone/>
            </a:pPr>
            <a:endParaRPr lang="en-US" sz="2800" dirty="0">
              <a:solidFill>
                <a:schemeClr val="tx1"/>
              </a:solidFill>
            </a:endParaRPr>
          </a:p>
          <a:p>
            <a:pPr>
              <a:buFont typeface="Wingdings" panose="05000000000000000000" pitchFamily="2" charset="2"/>
              <a:buChar char="ü"/>
            </a:pPr>
            <a:r>
              <a:rPr lang="en-US" sz="2800" dirty="0">
                <a:solidFill>
                  <a:schemeClr val="tx1"/>
                </a:solidFill>
              </a:rPr>
              <a:t>  Learn about the Application Process for becoming an SRE.</a:t>
            </a:r>
          </a:p>
          <a:p>
            <a:pPr>
              <a:buFont typeface="Wingdings" panose="05000000000000000000" pitchFamily="2" charset="2"/>
              <a:buChar char="ü"/>
            </a:pPr>
            <a:endParaRPr lang="en-US" sz="2800" dirty="0">
              <a:solidFill>
                <a:schemeClr val="tx1"/>
              </a:solidFill>
            </a:endParaRPr>
          </a:p>
        </p:txBody>
      </p:sp>
      <p:pic>
        <p:nvPicPr>
          <p:cNvPr id="4" name="Picture 3"/>
          <p:cNvPicPr>
            <a:picLocks noChangeAspect="1"/>
          </p:cNvPicPr>
          <p:nvPr/>
        </p:nvPicPr>
        <p:blipFill>
          <a:blip r:embed="rId2"/>
          <a:stretch>
            <a:fillRect/>
          </a:stretch>
        </p:blipFill>
        <p:spPr>
          <a:xfrm>
            <a:off x="10588613" y="0"/>
            <a:ext cx="1603387" cy="566977"/>
          </a:xfrm>
          <a:prstGeom prst="rect">
            <a:avLst/>
          </a:prstGeom>
        </p:spPr>
      </p:pic>
    </p:spTree>
    <p:extLst>
      <p:ext uri="{BB962C8B-B14F-4D97-AF65-F5344CB8AC3E}">
        <p14:creationId xmlns:p14="http://schemas.microsoft.com/office/powerpoint/2010/main" val="2082560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IRAP Implementation Timeline</a:t>
            </a:r>
          </a:p>
        </p:txBody>
      </p:sp>
      <p:grpSp>
        <p:nvGrpSpPr>
          <p:cNvPr id="28" name="Group 27"/>
          <p:cNvGrpSpPr/>
          <p:nvPr/>
        </p:nvGrpSpPr>
        <p:grpSpPr>
          <a:xfrm>
            <a:off x="846843" y="1322551"/>
            <a:ext cx="10434766" cy="5260080"/>
            <a:chOff x="1427579" y="1214063"/>
            <a:chExt cx="10434766" cy="5260080"/>
          </a:xfrm>
        </p:grpSpPr>
        <p:sp>
          <p:nvSpPr>
            <p:cNvPr id="3" name="Arrow: Right 2">
              <a:extLst>
                <a:ext uri="{FF2B5EF4-FFF2-40B4-BE49-F238E27FC236}">
                  <a16:creationId xmlns:a16="http://schemas.microsoft.com/office/drawing/2014/main" id="{0E019B57-CDA8-4810-9EAF-3C2FE9412CF2}"/>
                </a:ext>
              </a:extLst>
            </p:cNvPr>
            <p:cNvSpPr/>
            <p:nvPr/>
          </p:nvSpPr>
          <p:spPr>
            <a:xfrm>
              <a:off x="1568716" y="2462492"/>
              <a:ext cx="9944100" cy="1653540"/>
            </a:xfrm>
            <a:prstGeom prst="rightArrow">
              <a:avLst/>
            </a:prstGeom>
            <a:gradFill flip="none" rotWithShape="1">
              <a:gsLst>
                <a:gs pos="0">
                  <a:schemeClr val="bg1">
                    <a:lumMod val="85000"/>
                  </a:schemeClr>
                </a:gs>
                <a:gs pos="100000">
                  <a:schemeClr val="bg1">
                    <a:lumMod val="8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grpSp>
          <p:nvGrpSpPr>
            <p:cNvPr id="27" name="Group 26"/>
            <p:cNvGrpSpPr/>
            <p:nvPr/>
          </p:nvGrpSpPr>
          <p:grpSpPr>
            <a:xfrm>
              <a:off x="1427579" y="1214063"/>
              <a:ext cx="10434766" cy="5260080"/>
              <a:chOff x="1427579" y="1214063"/>
              <a:chExt cx="10434766" cy="5260080"/>
            </a:xfrm>
          </p:grpSpPr>
          <p:sp>
            <p:nvSpPr>
              <p:cNvPr id="4" name="Arrow: Chevron 3">
                <a:extLst>
                  <a:ext uri="{FF2B5EF4-FFF2-40B4-BE49-F238E27FC236}">
                    <a16:creationId xmlns:a16="http://schemas.microsoft.com/office/drawing/2014/main" id="{39732081-D9DF-4776-8E46-63D2DC5BCF65}"/>
                  </a:ext>
                </a:extLst>
              </p:cNvPr>
              <p:cNvSpPr/>
              <p:nvPr/>
            </p:nvSpPr>
            <p:spPr>
              <a:xfrm>
                <a:off x="1566832" y="2895939"/>
                <a:ext cx="536314" cy="800100"/>
              </a:xfrm>
              <a:prstGeom prst="chevron">
                <a:avLst>
                  <a:gd name="adj" fmla="val 7855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 name="Arrow: Chevron 3">
                <a:extLst>
                  <a:ext uri="{FF2B5EF4-FFF2-40B4-BE49-F238E27FC236}">
                    <a16:creationId xmlns:a16="http://schemas.microsoft.com/office/drawing/2014/main" id="{39732081-D9DF-4776-8E46-63D2DC5BCF65}"/>
                  </a:ext>
                </a:extLst>
              </p:cNvPr>
              <p:cNvSpPr/>
              <p:nvPr/>
            </p:nvSpPr>
            <p:spPr>
              <a:xfrm>
                <a:off x="3560294" y="2901743"/>
                <a:ext cx="536314" cy="800100"/>
              </a:xfrm>
              <a:prstGeom prst="chevron">
                <a:avLst>
                  <a:gd name="adj" fmla="val 7855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 name="Arrow: Chevron 29">
                <a:extLst>
                  <a:ext uri="{FF2B5EF4-FFF2-40B4-BE49-F238E27FC236}">
                    <a16:creationId xmlns:a16="http://schemas.microsoft.com/office/drawing/2014/main" id="{6BECEDC9-1441-4672-A0FC-D3659B58ED4F}"/>
                  </a:ext>
                </a:extLst>
              </p:cNvPr>
              <p:cNvSpPr/>
              <p:nvPr/>
            </p:nvSpPr>
            <p:spPr>
              <a:xfrm>
                <a:off x="7097402" y="2878823"/>
                <a:ext cx="536314" cy="800100"/>
              </a:xfrm>
              <a:prstGeom prst="chevron">
                <a:avLst>
                  <a:gd name="adj" fmla="val 785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 name="Arrow: Chevron 29">
                <a:extLst>
                  <a:ext uri="{FF2B5EF4-FFF2-40B4-BE49-F238E27FC236}">
                    <a16:creationId xmlns:a16="http://schemas.microsoft.com/office/drawing/2014/main" id="{6BECEDC9-1441-4672-A0FC-D3659B58ED4F}"/>
                  </a:ext>
                </a:extLst>
              </p:cNvPr>
              <p:cNvSpPr/>
              <p:nvPr/>
            </p:nvSpPr>
            <p:spPr>
              <a:xfrm>
                <a:off x="8580848" y="2901743"/>
                <a:ext cx="536314" cy="800100"/>
              </a:xfrm>
              <a:prstGeom prst="chevron">
                <a:avLst>
                  <a:gd name="adj" fmla="val 785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cxnSp>
            <p:nvCxnSpPr>
              <p:cNvPr id="8" name="Straight Connector 7">
                <a:extLst>
                  <a:ext uri="{FF2B5EF4-FFF2-40B4-BE49-F238E27FC236}">
                    <a16:creationId xmlns:a16="http://schemas.microsoft.com/office/drawing/2014/main" id="{2B272BC4-CBBE-42DD-A1A6-99B629102921}"/>
                  </a:ext>
                </a:extLst>
              </p:cNvPr>
              <p:cNvCxnSpPr>
                <a:cxnSpLocks/>
              </p:cNvCxnSpPr>
              <p:nvPr/>
            </p:nvCxnSpPr>
            <p:spPr>
              <a:xfrm flipH="1">
                <a:off x="1687104" y="3674895"/>
                <a:ext cx="1" cy="2082800"/>
              </a:xfrm>
              <a:prstGeom prst="line">
                <a:avLst/>
              </a:prstGeom>
              <a:ln w="952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9" name="Freeform: Shape 15">
                <a:extLst>
                  <a:ext uri="{FF2B5EF4-FFF2-40B4-BE49-F238E27FC236}">
                    <a16:creationId xmlns:a16="http://schemas.microsoft.com/office/drawing/2014/main" id="{4189D2A2-2020-4AB6-91F3-D1D53D3C6A09}"/>
                  </a:ext>
                </a:extLst>
              </p:cNvPr>
              <p:cNvSpPr/>
              <p:nvPr/>
            </p:nvSpPr>
            <p:spPr>
              <a:xfrm>
                <a:off x="1492847" y="5639903"/>
                <a:ext cx="2615296" cy="834240"/>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B52F33"/>
                    </a:solidFill>
                    <a:effectLst/>
                    <a:uLnTx/>
                    <a:uFillTx/>
                    <a:latin typeface="Century Gothic"/>
                    <a:ea typeface="+mn-ea"/>
                    <a:cs typeface="+mn-cs"/>
                  </a:rPr>
                  <a:t>IRAP Final Rule </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1"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rPr>
                  <a:t>March 11, 2020 IRAP Final Rule published</a:t>
                </a:r>
                <a:endPar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endParaRPr>
              </a:p>
            </p:txBody>
          </p:sp>
          <p:cxnSp>
            <p:nvCxnSpPr>
              <p:cNvPr id="10" name="Straight Connector 9">
                <a:extLst>
                  <a:ext uri="{FF2B5EF4-FFF2-40B4-BE49-F238E27FC236}">
                    <a16:creationId xmlns:a16="http://schemas.microsoft.com/office/drawing/2014/main" id="{2B272BC4-CBBE-42DD-A1A6-99B629102921}"/>
                  </a:ext>
                </a:extLst>
              </p:cNvPr>
              <p:cNvCxnSpPr>
                <a:cxnSpLocks/>
              </p:cNvCxnSpPr>
              <p:nvPr/>
            </p:nvCxnSpPr>
            <p:spPr>
              <a:xfrm flipH="1" flipV="1">
                <a:off x="3693029" y="1418488"/>
                <a:ext cx="1169" cy="1487073"/>
              </a:xfrm>
              <a:prstGeom prst="line">
                <a:avLst/>
              </a:prstGeom>
              <a:ln w="952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12" name="Freeform: Shape 15">
                <a:extLst>
                  <a:ext uri="{FF2B5EF4-FFF2-40B4-BE49-F238E27FC236}">
                    <a16:creationId xmlns:a16="http://schemas.microsoft.com/office/drawing/2014/main" id="{4189D2A2-2020-4AB6-91F3-D1D53D3C6A09}"/>
                  </a:ext>
                </a:extLst>
              </p:cNvPr>
              <p:cNvSpPr/>
              <p:nvPr/>
            </p:nvSpPr>
            <p:spPr>
              <a:xfrm>
                <a:off x="3631359" y="1229863"/>
                <a:ext cx="2615296" cy="834240"/>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B52F33"/>
                    </a:solidFill>
                    <a:effectLst/>
                    <a:uLnTx/>
                    <a:uFillTx/>
                    <a:latin typeface="Century Gothic"/>
                    <a:ea typeface="+mn-ea"/>
                    <a:cs typeface="+mn-cs"/>
                  </a:rPr>
                  <a:t>IRAP Final Rule </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1"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rPr>
                  <a:t>May 11, 2020 IRAP Final Rule goes into effect</a:t>
                </a:r>
                <a:endPar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endParaRPr>
              </a:p>
            </p:txBody>
          </p:sp>
          <p:sp>
            <p:nvSpPr>
              <p:cNvPr id="13" name="Arrow: Chevron 29">
                <a:extLst>
                  <a:ext uri="{FF2B5EF4-FFF2-40B4-BE49-F238E27FC236}">
                    <a16:creationId xmlns:a16="http://schemas.microsoft.com/office/drawing/2014/main" id="{6BECEDC9-1441-4672-A0FC-D3659B58ED4F}"/>
                  </a:ext>
                </a:extLst>
              </p:cNvPr>
              <p:cNvSpPr/>
              <p:nvPr/>
            </p:nvSpPr>
            <p:spPr>
              <a:xfrm>
                <a:off x="4040976" y="2878823"/>
                <a:ext cx="536314" cy="800100"/>
              </a:xfrm>
              <a:prstGeom prst="chevron">
                <a:avLst>
                  <a:gd name="adj" fmla="val 785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cxnSp>
            <p:nvCxnSpPr>
              <p:cNvPr id="14" name="Straight Connector 13">
                <a:extLst>
                  <a:ext uri="{FF2B5EF4-FFF2-40B4-BE49-F238E27FC236}">
                    <a16:creationId xmlns:a16="http://schemas.microsoft.com/office/drawing/2014/main" id="{B1204B28-6EAF-4753-94B5-7DC5B8008BDC}"/>
                  </a:ext>
                </a:extLst>
              </p:cNvPr>
              <p:cNvCxnSpPr>
                <a:cxnSpLocks/>
              </p:cNvCxnSpPr>
              <p:nvPr/>
            </p:nvCxnSpPr>
            <p:spPr>
              <a:xfrm flipH="1">
                <a:off x="3814786" y="3737463"/>
                <a:ext cx="13665" cy="1185035"/>
              </a:xfrm>
              <a:prstGeom prst="line">
                <a:avLst/>
              </a:prstGeom>
              <a:ln w="952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1204B28-6EAF-4753-94B5-7DC5B8008BDC}"/>
                  </a:ext>
                </a:extLst>
              </p:cNvPr>
              <p:cNvCxnSpPr>
                <a:cxnSpLocks/>
              </p:cNvCxnSpPr>
              <p:nvPr/>
            </p:nvCxnSpPr>
            <p:spPr>
              <a:xfrm flipV="1">
                <a:off x="7125757" y="1730442"/>
                <a:ext cx="7180" cy="1185064"/>
              </a:xfrm>
              <a:prstGeom prst="line">
                <a:avLst/>
              </a:prstGeom>
              <a:ln w="952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204B28-6EAF-4753-94B5-7DC5B8008BDC}"/>
                  </a:ext>
                </a:extLst>
              </p:cNvPr>
              <p:cNvCxnSpPr>
                <a:cxnSpLocks/>
              </p:cNvCxnSpPr>
              <p:nvPr/>
            </p:nvCxnSpPr>
            <p:spPr>
              <a:xfrm>
                <a:off x="9251108" y="3724763"/>
                <a:ext cx="0" cy="1209692"/>
              </a:xfrm>
              <a:prstGeom prst="line">
                <a:avLst/>
              </a:prstGeom>
              <a:ln w="9525">
                <a:solidFill>
                  <a:srgbClr val="C00000"/>
                </a:solidFill>
                <a:tailEnd type="oval" w="lg" len="lg"/>
              </a:ln>
            </p:spPr>
            <p:style>
              <a:lnRef idx="1">
                <a:schemeClr val="accent1"/>
              </a:lnRef>
              <a:fillRef idx="0">
                <a:schemeClr val="accent1"/>
              </a:fillRef>
              <a:effectRef idx="0">
                <a:schemeClr val="accent1"/>
              </a:effectRef>
              <a:fontRef idx="minor">
                <a:schemeClr val="tx1"/>
              </a:fontRef>
            </p:style>
          </p:cxnSp>
          <p:sp>
            <p:nvSpPr>
              <p:cNvPr id="17" name="Freeform: Shape 32">
                <a:extLst>
                  <a:ext uri="{FF2B5EF4-FFF2-40B4-BE49-F238E27FC236}">
                    <a16:creationId xmlns:a16="http://schemas.microsoft.com/office/drawing/2014/main" id="{25B62089-C036-47F9-A58A-CE5C99AE546E}"/>
                  </a:ext>
                </a:extLst>
              </p:cNvPr>
              <p:cNvSpPr/>
              <p:nvPr/>
            </p:nvSpPr>
            <p:spPr>
              <a:xfrm>
                <a:off x="4082758" y="4562376"/>
                <a:ext cx="2615296" cy="834240"/>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A5681"/>
                    </a:solidFill>
                    <a:effectLst/>
                    <a:uLnTx/>
                    <a:uFillTx/>
                    <a:latin typeface="Century Gothic"/>
                    <a:ea typeface="+mn-ea"/>
                    <a:cs typeface="+mn-cs"/>
                  </a:rPr>
                  <a:t>SRE Application Portal</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1"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rPr>
                  <a:t>May 11, 2020 SRE Application portal </a:t>
                </a:r>
                <a:r>
                  <a:rPr lang="en-US" sz="1400" i="1" dirty="0">
                    <a:solidFill>
                      <a:prstClr val="black">
                        <a:hueOff val="0"/>
                        <a:satOff val="0"/>
                        <a:lumOff val="0"/>
                        <a:alphaOff val="0"/>
                      </a:prstClr>
                    </a:solidFill>
                    <a:latin typeface="Century Gothic"/>
                  </a:rPr>
                  <a:t>l</a:t>
                </a:r>
                <a:r>
                  <a:rPr kumimoji="0" lang="en-US" sz="1400" b="0" i="1" u="none" strike="noStrike" kern="1200" cap="none" spc="0" normalizeH="0" baseline="0" noProof="0" dirty="0" err="1">
                    <a:ln>
                      <a:noFill/>
                    </a:ln>
                    <a:solidFill>
                      <a:prstClr val="black">
                        <a:hueOff val="0"/>
                        <a:satOff val="0"/>
                        <a:lumOff val="0"/>
                        <a:alphaOff val="0"/>
                      </a:prstClr>
                    </a:solidFill>
                    <a:effectLst/>
                    <a:uLnTx/>
                    <a:uFillTx/>
                    <a:latin typeface="Century Gothic"/>
                    <a:ea typeface="+mn-ea"/>
                    <a:cs typeface="+mn-cs"/>
                  </a:rPr>
                  <a:t>aunch</a:t>
                </a:r>
                <a:r>
                  <a:rPr kumimoji="0" lang="en-US" sz="1400" b="0" i="1"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rPr>
                  <a:t> </a:t>
                </a:r>
                <a:endPar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endParaRPr>
              </a:p>
            </p:txBody>
          </p:sp>
          <p:sp>
            <p:nvSpPr>
              <p:cNvPr id="18" name="Freeform: Shape 32">
                <a:extLst>
                  <a:ext uri="{FF2B5EF4-FFF2-40B4-BE49-F238E27FC236}">
                    <a16:creationId xmlns:a16="http://schemas.microsoft.com/office/drawing/2014/main" id="{25B62089-C036-47F9-A58A-CE5C99AE546E}"/>
                  </a:ext>
                </a:extLst>
              </p:cNvPr>
              <p:cNvSpPr/>
              <p:nvPr/>
            </p:nvSpPr>
            <p:spPr>
              <a:xfrm>
                <a:off x="7169438" y="1214063"/>
                <a:ext cx="3013340" cy="834240"/>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A5681"/>
                    </a:solidFill>
                    <a:effectLst/>
                    <a:uLnTx/>
                    <a:uFillTx/>
                    <a:latin typeface="Century Gothic"/>
                    <a:ea typeface="+mn-ea"/>
                    <a:cs typeface="+mn-cs"/>
                  </a:rPr>
                  <a:t>SRE Application Review</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1"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rPr>
                  <a:t>June 9, 2020 OA begins review of first round of SRE Applications </a:t>
                </a:r>
                <a:endPar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endParaRPr>
              </a:p>
            </p:txBody>
          </p:sp>
          <p:sp>
            <p:nvSpPr>
              <p:cNvPr id="19" name="Freeform: Shape 32">
                <a:extLst>
                  <a:ext uri="{FF2B5EF4-FFF2-40B4-BE49-F238E27FC236}">
                    <a16:creationId xmlns:a16="http://schemas.microsoft.com/office/drawing/2014/main" id="{25B62089-C036-47F9-A58A-CE5C99AE546E}"/>
                  </a:ext>
                </a:extLst>
              </p:cNvPr>
              <p:cNvSpPr/>
              <p:nvPr/>
            </p:nvSpPr>
            <p:spPr>
              <a:xfrm>
                <a:off x="8849005" y="4799872"/>
                <a:ext cx="3013340" cy="834240"/>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entury Gothic"/>
                    <a:ea typeface="+mn-ea"/>
                    <a:cs typeface="+mn-cs"/>
                  </a:rPr>
                  <a:t>SREs Announced</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1"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rPr>
                  <a:t>Fall 2020 first SREs announced and posted online</a:t>
                </a:r>
                <a:endPar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endParaRPr>
              </a:p>
            </p:txBody>
          </p:sp>
          <p:sp>
            <p:nvSpPr>
              <p:cNvPr id="20" name="Arrow: Chevron 21">
                <a:extLst>
                  <a:ext uri="{FF2B5EF4-FFF2-40B4-BE49-F238E27FC236}">
                    <a16:creationId xmlns:a16="http://schemas.microsoft.com/office/drawing/2014/main" id="{E8E2031D-073C-41AB-BDBF-A62528E48E79}"/>
                  </a:ext>
                </a:extLst>
              </p:cNvPr>
              <p:cNvSpPr/>
              <p:nvPr/>
            </p:nvSpPr>
            <p:spPr>
              <a:xfrm>
                <a:off x="4167672" y="2883557"/>
                <a:ext cx="3347553" cy="800100"/>
              </a:xfrm>
              <a:prstGeom prst="chevron">
                <a:avLst>
                  <a:gd name="adj" fmla="val 5236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 name="Arrow: Chevron 22">
                <a:extLst>
                  <a:ext uri="{FF2B5EF4-FFF2-40B4-BE49-F238E27FC236}">
                    <a16:creationId xmlns:a16="http://schemas.microsoft.com/office/drawing/2014/main" id="{3F69CDC9-506F-4486-BB22-5DDAC0154EFD}"/>
                  </a:ext>
                </a:extLst>
              </p:cNvPr>
              <p:cNvSpPr/>
              <p:nvPr/>
            </p:nvSpPr>
            <p:spPr>
              <a:xfrm>
                <a:off x="4579254" y="3099054"/>
                <a:ext cx="2636638" cy="393870"/>
              </a:xfrm>
              <a:prstGeom prst="chevron">
                <a:avLst/>
              </a:prstGeom>
              <a:solidFill>
                <a:schemeClr val="bg1"/>
              </a:solidFill>
              <a:ln>
                <a:solidFill>
                  <a:schemeClr val="bg1">
                    <a:lumMod val="65000"/>
                  </a:schemeClr>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marR="0" lvl="0" indent="0" algn="ctr" defTabSz="711200"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415966">
                        <a:lumMod val="90000"/>
                        <a:lumOff val="10000"/>
                      </a:srgbClr>
                    </a:solidFill>
                    <a:effectLst/>
                    <a:uLnTx/>
                    <a:uFillTx/>
                    <a:latin typeface="Century Gothic"/>
                    <a:ea typeface="+mn-ea"/>
                    <a:cs typeface="+mn-cs"/>
                  </a:rPr>
                  <a:t>May 2020–June 2020</a:t>
                </a:r>
              </a:p>
            </p:txBody>
          </p:sp>
          <p:sp>
            <p:nvSpPr>
              <p:cNvPr id="22" name="Rectangle 21">
                <a:extLst>
                  <a:ext uri="{FF2B5EF4-FFF2-40B4-BE49-F238E27FC236}">
                    <a16:creationId xmlns:a16="http://schemas.microsoft.com/office/drawing/2014/main" id="{DEDCC739-82EA-4556-A400-B7927EB466F8}"/>
                  </a:ext>
                </a:extLst>
              </p:cNvPr>
              <p:cNvSpPr/>
              <p:nvPr/>
            </p:nvSpPr>
            <p:spPr>
              <a:xfrm>
                <a:off x="1427579" y="2669858"/>
                <a:ext cx="1150909" cy="245648"/>
              </a:xfrm>
              <a:prstGeom prst="rect">
                <a:avLst/>
              </a:pr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marR="0" lvl="0" indent="0" algn="ctr" defTabSz="711200"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2A5681"/>
                    </a:solidFill>
                    <a:effectLst/>
                    <a:uLnTx/>
                    <a:uFillTx/>
                    <a:latin typeface="Century Gothic"/>
                    <a:ea typeface="+mn-ea"/>
                    <a:cs typeface="+mn-cs"/>
                  </a:rPr>
                  <a:t>March 2020</a:t>
                </a:r>
              </a:p>
            </p:txBody>
          </p:sp>
          <p:sp>
            <p:nvSpPr>
              <p:cNvPr id="23" name="Rectangle 22">
                <a:extLst>
                  <a:ext uri="{FF2B5EF4-FFF2-40B4-BE49-F238E27FC236}">
                    <a16:creationId xmlns:a16="http://schemas.microsoft.com/office/drawing/2014/main" id="{DEDCC739-82EA-4556-A400-B7927EB466F8}"/>
                  </a:ext>
                </a:extLst>
              </p:cNvPr>
              <p:cNvSpPr/>
              <p:nvPr/>
            </p:nvSpPr>
            <p:spPr>
              <a:xfrm>
                <a:off x="3733679" y="2610256"/>
                <a:ext cx="1150909" cy="245648"/>
              </a:xfrm>
              <a:prstGeom prst="rect">
                <a:avLst/>
              </a:pr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marR="0" lvl="0" indent="0" algn="ctr" defTabSz="711200"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2A5681"/>
                    </a:solidFill>
                    <a:effectLst/>
                    <a:uLnTx/>
                    <a:uFillTx/>
                    <a:latin typeface="Century Gothic"/>
                    <a:ea typeface="+mn-ea"/>
                    <a:cs typeface="+mn-cs"/>
                  </a:rPr>
                  <a:t>May 2020</a:t>
                </a:r>
              </a:p>
            </p:txBody>
          </p:sp>
          <p:sp>
            <p:nvSpPr>
              <p:cNvPr id="24" name="Rectangle 23">
                <a:extLst>
                  <a:ext uri="{FF2B5EF4-FFF2-40B4-BE49-F238E27FC236}">
                    <a16:creationId xmlns:a16="http://schemas.microsoft.com/office/drawing/2014/main" id="{DEDCC739-82EA-4556-A400-B7927EB466F8}"/>
                  </a:ext>
                </a:extLst>
              </p:cNvPr>
              <p:cNvSpPr/>
              <p:nvPr/>
            </p:nvSpPr>
            <p:spPr>
              <a:xfrm>
                <a:off x="7215892" y="2610256"/>
                <a:ext cx="1150909" cy="245648"/>
              </a:xfrm>
              <a:prstGeom prst="rect">
                <a:avLst/>
              </a:pr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marR="0" lvl="0" indent="0" algn="ctr" defTabSz="711200"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2A5681"/>
                    </a:solidFill>
                    <a:effectLst/>
                    <a:uLnTx/>
                    <a:uFillTx/>
                    <a:latin typeface="Century Gothic"/>
                    <a:ea typeface="+mn-ea"/>
                    <a:cs typeface="+mn-cs"/>
                  </a:rPr>
                  <a:t>June 2020</a:t>
                </a:r>
              </a:p>
            </p:txBody>
          </p:sp>
          <p:sp>
            <p:nvSpPr>
              <p:cNvPr id="25" name="Rectangle 24">
                <a:extLst>
                  <a:ext uri="{FF2B5EF4-FFF2-40B4-BE49-F238E27FC236}">
                    <a16:creationId xmlns:a16="http://schemas.microsoft.com/office/drawing/2014/main" id="{DEDCC739-82EA-4556-A400-B7927EB466F8}"/>
                  </a:ext>
                </a:extLst>
              </p:cNvPr>
              <p:cNvSpPr/>
              <p:nvPr/>
            </p:nvSpPr>
            <p:spPr>
              <a:xfrm>
                <a:off x="8597570" y="2610256"/>
                <a:ext cx="1585208" cy="247555"/>
              </a:xfrm>
              <a:prstGeom prst="rect">
                <a:avLst/>
              </a:pr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marR="0" lvl="0" indent="0" algn="ctr" defTabSz="711200"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2A5681"/>
                    </a:solidFill>
                    <a:effectLst/>
                    <a:uLnTx/>
                    <a:uFillTx/>
                    <a:latin typeface="Century Gothic"/>
                    <a:ea typeface="+mn-ea"/>
                    <a:cs typeface="+mn-cs"/>
                  </a:rPr>
                  <a:t>September 2020</a:t>
                </a:r>
              </a:p>
            </p:txBody>
          </p:sp>
        </p:grpSp>
      </p:grpSp>
      <p:pic>
        <p:nvPicPr>
          <p:cNvPr id="11" name="Picture 10"/>
          <p:cNvPicPr>
            <a:picLocks noChangeAspect="1"/>
          </p:cNvPicPr>
          <p:nvPr/>
        </p:nvPicPr>
        <p:blipFill>
          <a:blip r:embed="rId3"/>
          <a:stretch>
            <a:fillRect/>
          </a:stretch>
        </p:blipFill>
        <p:spPr>
          <a:xfrm>
            <a:off x="10479916" y="93809"/>
            <a:ext cx="1603387" cy="566977"/>
          </a:xfrm>
          <a:prstGeom prst="rect">
            <a:avLst/>
          </a:prstGeom>
        </p:spPr>
      </p:pic>
    </p:spTree>
    <p:extLst>
      <p:ext uri="{BB962C8B-B14F-4D97-AF65-F5344CB8AC3E}">
        <p14:creationId xmlns:p14="http://schemas.microsoft.com/office/powerpoint/2010/main" val="3047311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20" y="295952"/>
            <a:ext cx="11174186" cy="590931"/>
          </a:xfrm>
        </p:spPr>
        <p:txBody>
          <a:bodyPr/>
          <a:lstStyle/>
          <a:p>
            <a:r>
              <a:rPr lang="en-US" dirty="0"/>
              <a:t>Standards Recognition Entities (SREs)</a:t>
            </a:r>
          </a:p>
        </p:txBody>
      </p:sp>
      <p:sp>
        <p:nvSpPr>
          <p:cNvPr id="3" name="Content Placeholder 2"/>
          <p:cNvSpPr>
            <a:spLocks noGrp="1"/>
          </p:cNvSpPr>
          <p:nvPr>
            <p:ph idx="1"/>
          </p:nvPr>
        </p:nvSpPr>
        <p:spPr>
          <a:xfrm>
            <a:off x="216120" y="1017961"/>
            <a:ext cx="11936212" cy="5442239"/>
          </a:xfrm>
          <a:noFill/>
        </p:spPr>
        <p:txBody>
          <a:bodyPr/>
          <a:lstStyle/>
          <a:p>
            <a:pPr marL="0" indent="0">
              <a:buNone/>
            </a:pPr>
            <a:r>
              <a:rPr lang="en-US" sz="2400" dirty="0">
                <a:solidFill>
                  <a:schemeClr val="tx1"/>
                </a:solidFill>
              </a:rPr>
              <a:t>An SRE is a third-party entity, recognized by the Department as qualified to recognize apprenticeship programs as IRAPs. The types of entities that can become SREs include, but are not limited to: </a:t>
            </a:r>
            <a:endParaRPr lang="en-US" sz="2400" dirty="0"/>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
        <p:nvSpPr>
          <p:cNvPr id="4" name="Rectangle 3"/>
          <p:cNvSpPr/>
          <p:nvPr/>
        </p:nvSpPr>
        <p:spPr>
          <a:xfrm>
            <a:off x="216120" y="2486827"/>
            <a:ext cx="11565593" cy="3361804"/>
          </a:xfrm>
          <a:prstGeom prst="rect">
            <a:avLst/>
          </a:prstGeom>
        </p:spPr>
        <p:txBody>
          <a:bodyPr numCol="2"/>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Trade, industry, and employer groups </a:t>
            </a:r>
            <a:br>
              <a:rPr kumimoji="0" lang="en-US" sz="2200" b="0" i="0" u="none" strike="noStrike" kern="1200" cap="none" spc="0" normalizeH="0" baseline="0" noProof="0" dirty="0">
                <a:ln>
                  <a:noFill/>
                </a:ln>
                <a:solidFill>
                  <a:prstClr val="black"/>
                </a:solidFill>
                <a:effectLst/>
                <a:uLnTx/>
                <a:uFillTx/>
                <a:latin typeface="Century Gothic"/>
                <a:ea typeface="+mn-ea"/>
                <a:cs typeface="+mn-cs"/>
              </a:rPr>
            </a:br>
            <a:r>
              <a:rPr kumimoji="0" lang="en-US" sz="2200" b="0" i="0" u="none" strike="noStrike" kern="1200" cap="none" spc="0" normalizeH="0" baseline="0" noProof="0" dirty="0">
                <a:ln>
                  <a:noFill/>
                </a:ln>
                <a:solidFill>
                  <a:prstClr val="black"/>
                </a:solidFill>
                <a:effectLst/>
                <a:uLnTx/>
                <a:uFillTx/>
                <a:latin typeface="Century Gothic"/>
                <a:ea typeface="+mn-ea"/>
                <a:cs typeface="+mn-cs"/>
              </a:rPr>
              <a:t>or associations;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Corporations and other organized entities;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Educational institutions, such as universities or community colleges;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State and local government </a:t>
            </a:r>
            <a:br>
              <a:rPr kumimoji="0" lang="en-US" sz="2200" b="0" i="0" u="none" strike="noStrike" kern="1200" cap="none" spc="0" normalizeH="0" baseline="0" noProof="0" dirty="0">
                <a:ln>
                  <a:noFill/>
                </a:ln>
                <a:solidFill>
                  <a:prstClr val="black"/>
                </a:solidFill>
                <a:effectLst/>
                <a:uLnTx/>
                <a:uFillTx/>
                <a:latin typeface="Century Gothic"/>
                <a:ea typeface="+mn-ea"/>
                <a:cs typeface="+mn-cs"/>
              </a:rPr>
            </a:br>
            <a:r>
              <a:rPr kumimoji="0" lang="en-US" sz="2200" b="0" i="0" u="none" strike="noStrike" kern="1200" cap="none" spc="0" normalizeH="0" baseline="0" noProof="0" dirty="0">
                <a:ln>
                  <a:noFill/>
                </a:ln>
                <a:solidFill>
                  <a:prstClr val="black"/>
                </a:solidFill>
                <a:effectLst/>
                <a:uLnTx/>
                <a:uFillTx/>
                <a:latin typeface="Century Gothic"/>
                <a:ea typeface="+mn-ea"/>
                <a:cs typeface="+mn-cs"/>
              </a:rPr>
              <a:t>agencies or entities;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200" b="0" i="0" u="none" strike="noStrike" kern="1200" cap="none" spc="0" normalizeH="0" baseline="0" noProof="0" dirty="0">
              <a:ln>
                <a:noFill/>
              </a:ln>
              <a:solidFill>
                <a:prstClr val="black"/>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Non-profit organizations;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Unions;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Joint labor-management organizations;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Certification and accreditation bodies or entities for a profession or industry; Or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A consortium or partnership of entities such as those above.</a:t>
            </a:r>
          </a:p>
        </p:txBody>
      </p:sp>
      <p:pic>
        <p:nvPicPr>
          <p:cNvPr id="6" name="Picture 5"/>
          <p:cNvPicPr>
            <a:picLocks noChangeAspect="1"/>
          </p:cNvPicPr>
          <p:nvPr/>
        </p:nvPicPr>
        <p:blipFill>
          <a:blip r:embed="rId3"/>
          <a:stretch>
            <a:fillRect/>
          </a:stretch>
        </p:blipFill>
        <p:spPr>
          <a:xfrm>
            <a:off x="10588613" y="89856"/>
            <a:ext cx="1603387" cy="566977"/>
          </a:xfrm>
          <a:prstGeom prst="rect">
            <a:avLst/>
          </a:prstGeom>
        </p:spPr>
      </p:pic>
      <p:sp>
        <p:nvSpPr>
          <p:cNvPr id="7" name="TextBox 6"/>
          <p:cNvSpPr txBox="1"/>
          <p:nvPr/>
        </p:nvSpPr>
        <p:spPr>
          <a:xfrm>
            <a:off x="404734" y="5914170"/>
            <a:ext cx="10824349" cy="677108"/>
          </a:xfrm>
          <a:prstGeom prst="rect">
            <a:avLst/>
          </a:prstGeom>
          <a:noFill/>
        </p:spPr>
        <p:txBody>
          <a:bodyPr wrap="square" rtlCol="0">
            <a:spAutoFit/>
          </a:bodyPr>
          <a:lstStyle/>
          <a:p>
            <a:pPr algn="ctr"/>
            <a:r>
              <a:rPr lang="en-US" dirty="0"/>
              <a:t>The U.S. Department of </a:t>
            </a:r>
            <a:r>
              <a:rPr lang="en-US" sz="2000" dirty="0"/>
              <a:t>Labor</a:t>
            </a:r>
            <a:r>
              <a:rPr lang="en-US" dirty="0"/>
              <a:t> will not recognize SREs that intend to recognize programs that train apprentices to perform construction activities.</a:t>
            </a:r>
          </a:p>
        </p:txBody>
      </p:sp>
    </p:spTree>
    <p:extLst>
      <p:ext uri="{BB962C8B-B14F-4D97-AF65-F5344CB8AC3E}">
        <p14:creationId xmlns:p14="http://schemas.microsoft.com/office/powerpoint/2010/main" val="3095170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314" y="1627321"/>
            <a:ext cx="10975937" cy="4912963"/>
          </a:xfrm>
          <a:solidFill>
            <a:schemeClr val="bg1"/>
          </a:solidFill>
        </p:spPr>
        <p:txBody>
          <a:bodyPr/>
          <a:lstStyle/>
          <a:p>
            <a:r>
              <a:rPr lang="en-US" sz="2800" dirty="0"/>
              <a:t>Serve as an </a:t>
            </a:r>
            <a:r>
              <a:rPr lang="en-US" sz="2800" b="1" dirty="0">
                <a:solidFill>
                  <a:srgbClr val="415966"/>
                </a:solidFill>
              </a:rPr>
              <a:t>Industry Leader</a:t>
            </a:r>
            <a:r>
              <a:rPr lang="en-US" sz="2800" dirty="0">
                <a:solidFill>
                  <a:srgbClr val="415966"/>
                </a:solidFill>
              </a:rPr>
              <a:t> </a:t>
            </a:r>
            <a:r>
              <a:rPr lang="en-US" sz="2800" dirty="0"/>
              <a:t>and </a:t>
            </a:r>
            <a:r>
              <a:rPr lang="en-US" sz="2800" b="1" dirty="0">
                <a:solidFill>
                  <a:srgbClr val="415966"/>
                </a:solidFill>
              </a:rPr>
              <a:t>provide direction to </a:t>
            </a:r>
            <a:r>
              <a:rPr lang="en-US" sz="2800" dirty="0"/>
              <a:t>the apprenticeship programs in your industry to ensure quality and relevancy to employer’s needs.</a:t>
            </a:r>
          </a:p>
          <a:p>
            <a:r>
              <a:rPr lang="en-US" sz="2800" dirty="0"/>
              <a:t>Set the </a:t>
            </a:r>
            <a:r>
              <a:rPr lang="en-US" sz="2800" b="1" dirty="0">
                <a:solidFill>
                  <a:srgbClr val="415966"/>
                </a:solidFill>
              </a:rPr>
              <a:t>Standard</a:t>
            </a:r>
            <a:r>
              <a:rPr lang="en-US" sz="2800" b="1" dirty="0">
                <a:solidFill>
                  <a:schemeClr val="accent5">
                    <a:lumMod val="75000"/>
                  </a:schemeClr>
                </a:solidFill>
              </a:rPr>
              <a:t> </a:t>
            </a:r>
            <a:r>
              <a:rPr lang="en-US" sz="2800" dirty="0"/>
              <a:t>for apprenticeships, ensuring </a:t>
            </a:r>
            <a:r>
              <a:rPr lang="en-US" sz="2800" b="1" dirty="0">
                <a:solidFill>
                  <a:srgbClr val="415966"/>
                </a:solidFill>
              </a:rPr>
              <a:t>more</a:t>
            </a:r>
            <a:r>
              <a:rPr lang="en-US" sz="2800" b="1" dirty="0">
                <a:solidFill>
                  <a:schemeClr val="accent5">
                    <a:lumMod val="75000"/>
                  </a:schemeClr>
                </a:solidFill>
              </a:rPr>
              <a:t> </a:t>
            </a:r>
            <a:r>
              <a:rPr lang="en-US" sz="2800" b="1" dirty="0">
                <a:solidFill>
                  <a:srgbClr val="415966"/>
                </a:solidFill>
              </a:rPr>
              <a:t>flexibility</a:t>
            </a:r>
            <a:r>
              <a:rPr lang="en-US" sz="2800" b="1" dirty="0">
                <a:solidFill>
                  <a:schemeClr val="accent5">
                    <a:lumMod val="75000"/>
                  </a:schemeClr>
                </a:solidFill>
              </a:rPr>
              <a:t> </a:t>
            </a:r>
            <a:r>
              <a:rPr lang="en-US" sz="2800" dirty="0"/>
              <a:t>to meet the needs of industry, to help </a:t>
            </a:r>
            <a:r>
              <a:rPr lang="en-US" sz="2800" b="1" dirty="0">
                <a:solidFill>
                  <a:srgbClr val="415966"/>
                </a:solidFill>
              </a:rPr>
              <a:t>Close</a:t>
            </a:r>
            <a:r>
              <a:rPr lang="en-US" sz="2800" b="1" dirty="0">
                <a:solidFill>
                  <a:schemeClr val="accent5">
                    <a:lumMod val="75000"/>
                  </a:schemeClr>
                </a:solidFill>
              </a:rPr>
              <a:t> </a:t>
            </a:r>
            <a:r>
              <a:rPr lang="en-US" sz="2800" b="1" dirty="0">
                <a:solidFill>
                  <a:srgbClr val="415966"/>
                </a:solidFill>
              </a:rPr>
              <a:t>the</a:t>
            </a:r>
            <a:r>
              <a:rPr lang="en-US" sz="2800" b="1" dirty="0">
                <a:solidFill>
                  <a:schemeClr val="accent5">
                    <a:lumMod val="75000"/>
                  </a:schemeClr>
                </a:solidFill>
              </a:rPr>
              <a:t> </a:t>
            </a:r>
            <a:r>
              <a:rPr lang="en-US" sz="2800" b="1" dirty="0">
                <a:solidFill>
                  <a:srgbClr val="415966"/>
                </a:solidFill>
              </a:rPr>
              <a:t>Skills</a:t>
            </a:r>
            <a:r>
              <a:rPr lang="en-US" sz="2800" b="1" dirty="0">
                <a:solidFill>
                  <a:schemeClr val="accent5">
                    <a:lumMod val="75000"/>
                  </a:schemeClr>
                </a:solidFill>
              </a:rPr>
              <a:t> </a:t>
            </a:r>
            <a:r>
              <a:rPr lang="en-US" sz="2800" b="1" dirty="0">
                <a:solidFill>
                  <a:srgbClr val="415966"/>
                </a:solidFill>
              </a:rPr>
              <a:t>Gap</a:t>
            </a:r>
            <a:r>
              <a:rPr lang="en-US" sz="2800" b="1" dirty="0">
                <a:solidFill>
                  <a:schemeClr val="accent5">
                    <a:lumMod val="75000"/>
                  </a:schemeClr>
                </a:solidFill>
              </a:rPr>
              <a:t> </a:t>
            </a:r>
            <a:r>
              <a:rPr lang="en-US" sz="2800" dirty="0"/>
              <a:t>and </a:t>
            </a:r>
            <a:r>
              <a:rPr lang="en-US" sz="2800" b="1" dirty="0">
                <a:solidFill>
                  <a:srgbClr val="415966"/>
                </a:solidFill>
              </a:rPr>
              <a:t>improve our economy </a:t>
            </a:r>
            <a:r>
              <a:rPr lang="en-US" sz="2800" dirty="0"/>
              <a:t>when our Country needs it most.</a:t>
            </a:r>
          </a:p>
          <a:p>
            <a:r>
              <a:rPr lang="en-US" sz="2800" dirty="0"/>
              <a:t>Help the </a:t>
            </a:r>
            <a:r>
              <a:rPr lang="en-US" sz="2800" b="1" dirty="0">
                <a:solidFill>
                  <a:srgbClr val="415966"/>
                </a:solidFill>
              </a:rPr>
              <a:t>economy</a:t>
            </a:r>
            <a:r>
              <a:rPr lang="en-US" sz="2800" b="1" dirty="0">
                <a:solidFill>
                  <a:schemeClr val="accent5">
                    <a:lumMod val="75000"/>
                  </a:schemeClr>
                </a:solidFill>
              </a:rPr>
              <a:t> </a:t>
            </a:r>
            <a:r>
              <a:rPr lang="en-US" sz="2800" dirty="0"/>
              <a:t>and companies </a:t>
            </a:r>
            <a:r>
              <a:rPr lang="en-US" sz="2800" b="1" dirty="0">
                <a:solidFill>
                  <a:srgbClr val="415966"/>
                </a:solidFill>
              </a:rPr>
              <a:t>scale back up </a:t>
            </a:r>
            <a:r>
              <a:rPr lang="en-US" sz="2800" dirty="0"/>
              <a:t>and redeploy their workforces to new economic realities and pressures.</a:t>
            </a:r>
          </a:p>
        </p:txBody>
      </p:sp>
      <p:sp>
        <p:nvSpPr>
          <p:cNvPr id="2" name="Title 1"/>
          <p:cNvSpPr>
            <a:spLocks noGrp="1"/>
          </p:cNvSpPr>
          <p:nvPr>
            <p:ph type="title"/>
          </p:nvPr>
        </p:nvSpPr>
        <p:spPr>
          <a:xfrm>
            <a:off x="234117" y="685758"/>
            <a:ext cx="11452058" cy="590931"/>
          </a:xfrm>
        </p:spPr>
        <p:txBody>
          <a:bodyPr/>
          <a:lstStyle/>
          <a:p>
            <a:r>
              <a:rPr lang="en-US" dirty="0"/>
              <a:t>Why Become a Standards Recognition Entity(SRE)?</a:t>
            </a:r>
          </a:p>
        </p:txBody>
      </p:sp>
      <p:pic>
        <p:nvPicPr>
          <p:cNvPr id="6" name="Picture 5"/>
          <p:cNvPicPr>
            <a:picLocks noChangeAspect="1"/>
          </p:cNvPicPr>
          <p:nvPr/>
        </p:nvPicPr>
        <p:blipFill>
          <a:blip r:embed="rId3"/>
          <a:stretch>
            <a:fillRect/>
          </a:stretch>
        </p:blipFill>
        <p:spPr>
          <a:xfrm>
            <a:off x="10588613" y="1"/>
            <a:ext cx="1603387" cy="505326"/>
          </a:xfrm>
          <a:prstGeom prst="rect">
            <a:avLst/>
          </a:prstGeom>
        </p:spPr>
      </p:pic>
    </p:spTree>
    <p:extLst>
      <p:ext uri="{BB962C8B-B14F-4D97-AF65-F5344CB8AC3E}">
        <p14:creationId xmlns:p14="http://schemas.microsoft.com/office/powerpoint/2010/main" val="387399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751" y="327879"/>
            <a:ext cx="11174186" cy="590931"/>
          </a:xfrm>
        </p:spPr>
        <p:txBody>
          <a:bodyPr/>
          <a:lstStyle/>
          <a:p>
            <a:r>
              <a:rPr lang="en-US" dirty="0"/>
              <a:t>What are IRAPs ?</a:t>
            </a:r>
          </a:p>
        </p:txBody>
      </p:sp>
      <p:sp>
        <p:nvSpPr>
          <p:cNvPr id="3" name="Content Placeholder 2"/>
          <p:cNvSpPr>
            <a:spLocks noGrp="1"/>
          </p:cNvSpPr>
          <p:nvPr>
            <p:ph idx="1"/>
          </p:nvPr>
        </p:nvSpPr>
        <p:spPr>
          <a:xfrm>
            <a:off x="404751" y="1113583"/>
            <a:ext cx="6334297" cy="5643413"/>
          </a:xfrm>
        </p:spPr>
        <p:txBody>
          <a:bodyPr/>
          <a:lstStyle/>
          <a:p>
            <a:pPr marL="0" indent="0">
              <a:buNone/>
            </a:pPr>
            <a:r>
              <a:rPr lang="en-US" sz="2400" b="1" dirty="0">
                <a:solidFill>
                  <a:schemeClr val="tx1"/>
                </a:solidFill>
              </a:rPr>
              <a:t>IRAPs</a:t>
            </a:r>
            <a:r>
              <a:rPr lang="en-US" sz="2400" dirty="0">
                <a:solidFill>
                  <a:schemeClr val="tx1"/>
                </a:solidFill>
              </a:rPr>
              <a:t> are high-quality apprenticeship programs that provide individuals with opportunities to obtain workplace-relevant knowledge and progressively advancing skills. </a:t>
            </a:r>
          </a:p>
          <a:p>
            <a:pPr marL="0" indent="0">
              <a:buNone/>
            </a:pPr>
            <a:r>
              <a:rPr lang="en-US" sz="2400" dirty="0">
                <a:solidFill>
                  <a:schemeClr val="tx1"/>
                </a:solidFill>
              </a:rPr>
              <a:t>The final rule establishes a process for the Department of Labor’s Office of Apprenticeship to recognize qualified third party entities, known as Standards Recognition Entities (SREs), which will, in turn, evaluate and recognize IRAPs consistent with the Department’s standards.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9048" y="1428342"/>
            <a:ext cx="5255304" cy="4201186"/>
          </a:xfrm>
          <a:prstGeom prst="rect">
            <a:avLst/>
          </a:prstGeom>
        </p:spPr>
      </p:pic>
      <p:pic>
        <p:nvPicPr>
          <p:cNvPr id="4" name="Picture 3"/>
          <p:cNvPicPr>
            <a:picLocks noChangeAspect="1"/>
          </p:cNvPicPr>
          <p:nvPr/>
        </p:nvPicPr>
        <p:blipFill>
          <a:blip r:embed="rId4"/>
          <a:stretch>
            <a:fillRect/>
          </a:stretch>
        </p:blipFill>
        <p:spPr>
          <a:xfrm>
            <a:off x="10503979" y="133106"/>
            <a:ext cx="1603387" cy="566977"/>
          </a:xfrm>
          <a:prstGeom prst="rect">
            <a:avLst/>
          </a:prstGeom>
        </p:spPr>
      </p:pic>
    </p:spTree>
    <p:extLst>
      <p:ext uri="{BB962C8B-B14F-4D97-AF65-F5344CB8AC3E}">
        <p14:creationId xmlns:p14="http://schemas.microsoft.com/office/powerpoint/2010/main" val="938132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4" y="313178"/>
            <a:ext cx="11174186" cy="590931"/>
          </a:xfrm>
        </p:spPr>
        <p:txBody>
          <a:bodyPr/>
          <a:lstStyle/>
          <a:p>
            <a:r>
              <a:rPr lang="en-US" dirty="0"/>
              <a:t>IRAP Requirements</a:t>
            </a:r>
          </a:p>
        </p:txBody>
      </p:sp>
      <p:grpSp>
        <p:nvGrpSpPr>
          <p:cNvPr id="5" name="Group 4"/>
          <p:cNvGrpSpPr/>
          <p:nvPr/>
        </p:nvGrpSpPr>
        <p:grpSpPr>
          <a:xfrm>
            <a:off x="270164" y="904109"/>
            <a:ext cx="11728347" cy="5394516"/>
            <a:chOff x="270164" y="904109"/>
            <a:chExt cx="11728347" cy="5394516"/>
          </a:xfrm>
        </p:grpSpPr>
        <p:sp>
          <p:nvSpPr>
            <p:cNvPr id="6" name="Freeform 5"/>
            <p:cNvSpPr/>
            <p:nvPr/>
          </p:nvSpPr>
          <p:spPr>
            <a:xfrm>
              <a:off x="1527134" y="905139"/>
              <a:ext cx="2791140" cy="1674684"/>
            </a:xfrm>
            <a:custGeom>
              <a:avLst/>
              <a:gdLst>
                <a:gd name="connsiteX0" fmla="*/ 0 w 2791140"/>
                <a:gd name="connsiteY0" fmla="*/ 0 h 1674684"/>
                <a:gd name="connsiteX1" fmla="*/ 2791140 w 2791140"/>
                <a:gd name="connsiteY1" fmla="*/ 0 h 1674684"/>
                <a:gd name="connsiteX2" fmla="*/ 2791140 w 2791140"/>
                <a:gd name="connsiteY2" fmla="*/ 1674684 h 1674684"/>
                <a:gd name="connsiteX3" fmla="*/ 0 w 2791140"/>
                <a:gd name="connsiteY3" fmla="*/ 1674684 h 1674684"/>
                <a:gd name="connsiteX4" fmla="*/ 0 w 2791140"/>
                <a:gd name="connsiteY4" fmla="*/ 0 h 167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40" h="1674684">
                  <a:moveTo>
                    <a:pt x="0" y="0"/>
                  </a:moveTo>
                  <a:lnTo>
                    <a:pt x="2791140" y="0"/>
                  </a:lnTo>
                  <a:lnTo>
                    <a:pt x="2791140" y="1674684"/>
                  </a:lnTo>
                  <a:lnTo>
                    <a:pt x="0" y="1674684"/>
                  </a:lnTo>
                  <a:lnTo>
                    <a:pt x="0" y="0"/>
                  </a:lnTo>
                  <a:close/>
                </a:path>
              </a:pathLst>
            </a:custGeom>
            <a:solidFill>
              <a:srgbClr val="415966"/>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a:t>Paid Work </a:t>
              </a:r>
            </a:p>
          </p:txBody>
        </p:sp>
        <p:sp>
          <p:nvSpPr>
            <p:cNvPr id="7" name="Freeform 6"/>
            <p:cNvSpPr/>
            <p:nvPr/>
          </p:nvSpPr>
          <p:spPr>
            <a:xfrm>
              <a:off x="4766951" y="907285"/>
              <a:ext cx="2791140" cy="1674684"/>
            </a:xfrm>
            <a:custGeom>
              <a:avLst/>
              <a:gdLst>
                <a:gd name="connsiteX0" fmla="*/ 0 w 2791140"/>
                <a:gd name="connsiteY0" fmla="*/ 0 h 1674684"/>
                <a:gd name="connsiteX1" fmla="*/ 2791140 w 2791140"/>
                <a:gd name="connsiteY1" fmla="*/ 0 h 1674684"/>
                <a:gd name="connsiteX2" fmla="*/ 2791140 w 2791140"/>
                <a:gd name="connsiteY2" fmla="*/ 1674684 h 1674684"/>
                <a:gd name="connsiteX3" fmla="*/ 0 w 2791140"/>
                <a:gd name="connsiteY3" fmla="*/ 1674684 h 1674684"/>
                <a:gd name="connsiteX4" fmla="*/ 0 w 2791140"/>
                <a:gd name="connsiteY4" fmla="*/ 0 h 167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40" h="1674684">
                  <a:moveTo>
                    <a:pt x="0" y="0"/>
                  </a:moveTo>
                  <a:lnTo>
                    <a:pt x="2791140" y="0"/>
                  </a:lnTo>
                  <a:lnTo>
                    <a:pt x="2791140" y="1674684"/>
                  </a:lnTo>
                  <a:lnTo>
                    <a:pt x="0" y="167468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a:t>Written Apprenticeship Agreement</a:t>
              </a:r>
            </a:p>
          </p:txBody>
        </p:sp>
        <p:sp>
          <p:nvSpPr>
            <p:cNvPr id="8" name="Freeform 7"/>
            <p:cNvSpPr/>
            <p:nvPr/>
          </p:nvSpPr>
          <p:spPr>
            <a:xfrm>
              <a:off x="8006768" y="904109"/>
              <a:ext cx="2791140" cy="1674684"/>
            </a:xfrm>
            <a:custGeom>
              <a:avLst/>
              <a:gdLst>
                <a:gd name="connsiteX0" fmla="*/ 0 w 2791140"/>
                <a:gd name="connsiteY0" fmla="*/ 0 h 1674684"/>
                <a:gd name="connsiteX1" fmla="*/ 2791140 w 2791140"/>
                <a:gd name="connsiteY1" fmla="*/ 0 h 1674684"/>
                <a:gd name="connsiteX2" fmla="*/ 2791140 w 2791140"/>
                <a:gd name="connsiteY2" fmla="*/ 1674684 h 1674684"/>
                <a:gd name="connsiteX3" fmla="*/ 0 w 2791140"/>
                <a:gd name="connsiteY3" fmla="*/ 1674684 h 1674684"/>
                <a:gd name="connsiteX4" fmla="*/ 0 w 2791140"/>
                <a:gd name="connsiteY4" fmla="*/ 0 h 167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40" h="1674684">
                  <a:moveTo>
                    <a:pt x="0" y="0"/>
                  </a:moveTo>
                  <a:lnTo>
                    <a:pt x="2791140" y="0"/>
                  </a:lnTo>
                  <a:lnTo>
                    <a:pt x="2791140" y="1674684"/>
                  </a:lnTo>
                  <a:lnTo>
                    <a:pt x="0" y="167468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a:t>Specialized Knowledge &amp; Experience</a:t>
              </a:r>
            </a:p>
          </p:txBody>
        </p:sp>
        <p:sp>
          <p:nvSpPr>
            <p:cNvPr id="9" name="Freeform 8"/>
            <p:cNvSpPr/>
            <p:nvPr/>
          </p:nvSpPr>
          <p:spPr>
            <a:xfrm>
              <a:off x="8343587" y="2773805"/>
              <a:ext cx="2791140" cy="1674684"/>
            </a:xfrm>
            <a:custGeom>
              <a:avLst/>
              <a:gdLst>
                <a:gd name="connsiteX0" fmla="*/ 0 w 2791140"/>
                <a:gd name="connsiteY0" fmla="*/ 0 h 1674684"/>
                <a:gd name="connsiteX1" fmla="*/ 2791140 w 2791140"/>
                <a:gd name="connsiteY1" fmla="*/ 0 h 1674684"/>
                <a:gd name="connsiteX2" fmla="*/ 2791140 w 2791140"/>
                <a:gd name="connsiteY2" fmla="*/ 1674684 h 1674684"/>
                <a:gd name="connsiteX3" fmla="*/ 0 w 2791140"/>
                <a:gd name="connsiteY3" fmla="*/ 1674684 h 1674684"/>
                <a:gd name="connsiteX4" fmla="*/ 0 w 2791140"/>
                <a:gd name="connsiteY4" fmla="*/ 0 h 167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40" h="1674684">
                  <a:moveTo>
                    <a:pt x="0" y="0"/>
                  </a:moveTo>
                  <a:lnTo>
                    <a:pt x="2791140" y="0"/>
                  </a:lnTo>
                  <a:lnTo>
                    <a:pt x="2791140" y="1674684"/>
                  </a:lnTo>
                  <a:lnTo>
                    <a:pt x="0" y="167468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a:t>Industry- Recognized Credential</a:t>
              </a:r>
            </a:p>
          </p:txBody>
        </p:sp>
        <p:sp>
          <p:nvSpPr>
            <p:cNvPr id="10" name="Freeform 9"/>
            <p:cNvSpPr/>
            <p:nvPr/>
          </p:nvSpPr>
          <p:spPr>
            <a:xfrm>
              <a:off x="3249233" y="4623941"/>
              <a:ext cx="2791140" cy="1674684"/>
            </a:xfrm>
            <a:custGeom>
              <a:avLst/>
              <a:gdLst>
                <a:gd name="connsiteX0" fmla="*/ 0 w 2791140"/>
                <a:gd name="connsiteY0" fmla="*/ 0 h 1674684"/>
                <a:gd name="connsiteX1" fmla="*/ 2791140 w 2791140"/>
                <a:gd name="connsiteY1" fmla="*/ 0 h 1674684"/>
                <a:gd name="connsiteX2" fmla="*/ 2791140 w 2791140"/>
                <a:gd name="connsiteY2" fmla="*/ 1674684 h 1674684"/>
                <a:gd name="connsiteX3" fmla="*/ 0 w 2791140"/>
                <a:gd name="connsiteY3" fmla="*/ 1674684 h 1674684"/>
                <a:gd name="connsiteX4" fmla="*/ 0 w 2791140"/>
                <a:gd name="connsiteY4" fmla="*/ 0 h 167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40" h="1674684">
                  <a:moveTo>
                    <a:pt x="0" y="0"/>
                  </a:moveTo>
                  <a:lnTo>
                    <a:pt x="2791140" y="0"/>
                  </a:lnTo>
                  <a:lnTo>
                    <a:pt x="2791140" y="1674684"/>
                  </a:lnTo>
                  <a:lnTo>
                    <a:pt x="0" y="167468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a:t>Mentorship </a:t>
              </a:r>
            </a:p>
          </p:txBody>
        </p:sp>
        <p:sp>
          <p:nvSpPr>
            <p:cNvPr id="11" name="Freeform 10"/>
            <p:cNvSpPr/>
            <p:nvPr/>
          </p:nvSpPr>
          <p:spPr>
            <a:xfrm>
              <a:off x="4766951" y="2773805"/>
              <a:ext cx="2791140" cy="1674684"/>
            </a:xfrm>
            <a:custGeom>
              <a:avLst/>
              <a:gdLst>
                <a:gd name="connsiteX0" fmla="*/ 0 w 2791140"/>
                <a:gd name="connsiteY0" fmla="*/ 0 h 1674684"/>
                <a:gd name="connsiteX1" fmla="*/ 2791140 w 2791140"/>
                <a:gd name="connsiteY1" fmla="*/ 0 h 1674684"/>
                <a:gd name="connsiteX2" fmla="*/ 2791140 w 2791140"/>
                <a:gd name="connsiteY2" fmla="*/ 1674684 h 1674684"/>
                <a:gd name="connsiteX3" fmla="*/ 0 w 2791140"/>
                <a:gd name="connsiteY3" fmla="*/ 1674684 h 1674684"/>
                <a:gd name="connsiteX4" fmla="*/ 0 w 2791140"/>
                <a:gd name="connsiteY4" fmla="*/ 0 h 167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40" h="1674684">
                  <a:moveTo>
                    <a:pt x="0" y="0"/>
                  </a:moveTo>
                  <a:lnTo>
                    <a:pt x="2791140" y="0"/>
                  </a:lnTo>
                  <a:lnTo>
                    <a:pt x="2791140" y="1674684"/>
                  </a:lnTo>
                  <a:lnTo>
                    <a:pt x="0" y="167468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a:t>Written Training Plan</a:t>
              </a:r>
            </a:p>
          </p:txBody>
        </p:sp>
        <p:sp>
          <p:nvSpPr>
            <p:cNvPr id="12" name="Freeform 11"/>
            <p:cNvSpPr/>
            <p:nvPr/>
          </p:nvSpPr>
          <p:spPr>
            <a:xfrm>
              <a:off x="1190315" y="2773805"/>
              <a:ext cx="2791140" cy="1674684"/>
            </a:xfrm>
            <a:custGeom>
              <a:avLst/>
              <a:gdLst>
                <a:gd name="connsiteX0" fmla="*/ 0 w 2791140"/>
                <a:gd name="connsiteY0" fmla="*/ 0 h 1674684"/>
                <a:gd name="connsiteX1" fmla="*/ 2791140 w 2791140"/>
                <a:gd name="connsiteY1" fmla="*/ 0 h 1674684"/>
                <a:gd name="connsiteX2" fmla="*/ 2791140 w 2791140"/>
                <a:gd name="connsiteY2" fmla="*/ 1674684 h 1674684"/>
                <a:gd name="connsiteX3" fmla="*/ 0 w 2791140"/>
                <a:gd name="connsiteY3" fmla="*/ 1674684 h 1674684"/>
                <a:gd name="connsiteX4" fmla="*/ 0 w 2791140"/>
                <a:gd name="connsiteY4" fmla="*/ 0 h 167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40" h="1674684">
                  <a:moveTo>
                    <a:pt x="0" y="0"/>
                  </a:moveTo>
                  <a:lnTo>
                    <a:pt x="2791140" y="0"/>
                  </a:lnTo>
                  <a:lnTo>
                    <a:pt x="2791140" y="1674684"/>
                  </a:lnTo>
                  <a:lnTo>
                    <a:pt x="0" y="167468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a:t>Credit for Prior Learning</a:t>
              </a:r>
            </a:p>
          </p:txBody>
        </p:sp>
        <p:sp>
          <p:nvSpPr>
            <p:cNvPr id="13" name="Freeform 12"/>
            <p:cNvSpPr/>
            <p:nvPr/>
          </p:nvSpPr>
          <p:spPr>
            <a:xfrm>
              <a:off x="9207371" y="4623941"/>
              <a:ext cx="2791140" cy="1674684"/>
            </a:xfrm>
            <a:custGeom>
              <a:avLst/>
              <a:gdLst>
                <a:gd name="connsiteX0" fmla="*/ 0 w 2791140"/>
                <a:gd name="connsiteY0" fmla="*/ 0 h 1674684"/>
                <a:gd name="connsiteX1" fmla="*/ 2791140 w 2791140"/>
                <a:gd name="connsiteY1" fmla="*/ 0 h 1674684"/>
                <a:gd name="connsiteX2" fmla="*/ 2791140 w 2791140"/>
                <a:gd name="connsiteY2" fmla="*/ 1674684 h 1674684"/>
                <a:gd name="connsiteX3" fmla="*/ 0 w 2791140"/>
                <a:gd name="connsiteY3" fmla="*/ 1674684 h 1674684"/>
                <a:gd name="connsiteX4" fmla="*/ 0 w 2791140"/>
                <a:gd name="connsiteY4" fmla="*/ 0 h 167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40" h="1674684">
                  <a:moveTo>
                    <a:pt x="0" y="0"/>
                  </a:moveTo>
                  <a:lnTo>
                    <a:pt x="2791140" y="0"/>
                  </a:lnTo>
                  <a:lnTo>
                    <a:pt x="2791140" y="1674684"/>
                  </a:lnTo>
                  <a:lnTo>
                    <a:pt x="0" y="167468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a:t>Safety </a:t>
              </a:r>
            </a:p>
          </p:txBody>
        </p:sp>
        <p:sp>
          <p:nvSpPr>
            <p:cNvPr id="14" name="Freeform 13"/>
            <p:cNvSpPr/>
            <p:nvPr/>
          </p:nvSpPr>
          <p:spPr>
            <a:xfrm>
              <a:off x="270164" y="4623941"/>
              <a:ext cx="2791140" cy="1674684"/>
            </a:xfrm>
            <a:custGeom>
              <a:avLst/>
              <a:gdLst>
                <a:gd name="connsiteX0" fmla="*/ 0 w 2791140"/>
                <a:gd name="connsiteY0" fmla="*/ 0 h 1674684"/>
                <a:gd name="connsiteX1" fmla="*/ 2791140 w 2791140"/>
                <a:gd name="connsiteY1" fmla="*/ 0 h 1674684"/>
                <a:gd name="connsiteX2" fmla="*/ 2791140 w 2791140"/>
                <a:gd name="connsiteY2" fmla="*/ 1674684 h 1674684"/>
                <a:gd name="connsiteX3" fmla="*/ 0 w 2791140"/>
                <a:gd name="connsiteY3" fmla="*/ 1674684 h 1674684"/>
                <a:gd name="connsiteX4" fmla="*/ 0 w 2791140"/>
                <a:gd name="connsiteY4" fmla="*/ 0 h 167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40" h="1674684">
                  <a:moveTo>
                    <a:pt x="0" y="0"/>
                  </a:moveTo>
                  <a:lnTo>
                    <a:pt x="2791140" y="0"/>
                  </a:lnTo>
                  <a:lnTo>
                    <a:pt x="2791140" y="1674684"/>
                  </a:lnTo>
                  <a:lnTo>
                    <a:pt x="0" y="167468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a:t>Equal Employment Opportunity</a:t>
              </a:r>
            </a:p>
          </p:txBody>
        </p:sp>
        <p:sp>
          <p:nvSpPr>
            <p:cNvPr id="15" name="Freeform 14"/>
            <p:cNvSpPr/>
            <p:nvPr/>
          </p:nvSpPr>
          <p:spPr>
            <a:xfrm>
              <a:off x="6228302" y="4623941"/>
              <a:ext cx="2791140" cy="1674684"/>
            </a:xfrm>
            <a:custGeom>
              <a:avLst/>
              <a:gdLst>
                <a:gd name="connsiteX0" fmla="*/ 0 w 2791140"/>
                <a:gd name="connsiteY0" fmla="*/ 0 h 1674684"/>
                <a:gd name="connsiteX1" fmla="*/ 2791140 w 2791140"/>
                <a:gd name="connsiteY1" fmla="*/ 0 h 1674684"/>
                <a:gd name="connsiteX2" fmla="*/ 2791140 w 2791140"/>
                <a:gd name="connsiteY2" fmla="*/ 1674684 h 1674684"/>
                <a:gd name="connsiteX3" fmla="*/ 0 w 2791140"/>
                <a:gd name="connsiteY3" fmla="*/ 1674684 h 1674684"/>
                <a:gd name="connsiteX4" fmla="*/ 0 w 2791140"/>
                <a:gd name="connsiteY4" fmla="*/ 0 h 167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40" h="1674684">
                  <a:moveTo>
                    <a:pt x="0" y="0"/>
                  </a:moveTo>
                  <a:lnTo>
                    <a:pt x="2791140" y="0"/>
                  </a:lnTo>
                  <a:lnTo>
                    <a:pt x="2791140" y="1674684"/>
                  </a:lnTo>
                  <a:lnTo>
                    <a:pt x="0" y="167468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a:t>Disclosure of Costs &amp; Fees </a:t>
              </a:r>
            </a:p>
          </p:txBody>
        </p:sp>
      </p:grpSp>
      <p:pic>
        <p:nvPicPr>
          <p:cNvPr id="3" name="Picture 2"/>
          <p:cNvPicPr>
            <a:picLocks noChangeAspect="1"/>
          </p:cNvPicPr>
          <p:nvPr/>
        </p:nvPicPr>
        <p:blipFill>
          <a:blip r:embed="rId3"/>
          <a:stretch>
            <a:fillRect/>
          </a:stretch>
        </p:blipFill>
        <p:spPr>
          <a:xfrm>
            <a:off x="10503980" y="161680"/>
            <a:ext cx="1603387" cy="566977"/>
          </a:xfrm>
          <a:prstGeom prst="rect">
            <a:avLst/>
          </a:prstGeom>
        </p:spPr>
      </p:pic>
    </p:spTree>
    <p:extLst>
      <p:ext uri="{BB962C8B-B14F-4D97-AF65-F5344CB8AC3E}">
        <p14:creationId xmlns:p14="http://schemas.microsoft.com/office/powerpoint/2010/main" val="20834922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dustry-Recognized Apprenticeship Programs Information for Prospective Standards Recognition Entities  &amp;quot;&quot;/&gt;&lt;property id=&quot;20307&quot; value=&quot;306&quot;/&gt;&lt;/object&gt;&lt;object type=&quot;3&quot; unique_id=&quot;10004&quot;&gt;&lt;property id=&quot;20148&quot; value=&quot;5&quot;/&gt;&lt;property id=&quot;20300&quot; value=&quot;Slide 2 - &amp;quot;Welcome &amp;quot;&quot;/&gt;&lt;property id=&quot;20307&quot; value=&quot;410&quot;/&gt;&lt;/object&gt;&lt;object type=&quot;3&quot; unique_id=&quot;10005&quot;&gt;&lt;property id=&quot;20148&quot; value=&quot;5&quot;/&gt;&lt;property id=&quot;20300&quot; value=&quot;Slide 3 - &amp;quot;Today’s Presenters &amp;quot;&quot;/&gt;&lt;property id=&quot;20307&quot; value=&quot;376&quot;/&gt;&lt;/object&gt;&lt;object type=&quot;3&quot; unique_id=&quot;10006&quot;&gt;&lt;property id=&quot;20148&quot; value=&quot;5&quot;/&gt;&lt;property id=&quot;20300&quot; value=&quot;Slide 4 - &amp;quot;Today’s Objectives  &amp;quot;&quot;/&gt;&lt;property id=&quot;20307&quot; value=&quot;309&quot;/&gt;&lt;/object&gt;&lt;object type=&quot;3&quot; unique_id=&quot;10007&quot;&gt;&lt;property id=&quot;20148&quot; value=&quot;5&quot;/&gt;&lt;property id=&quot;20300&quot; value=&quot;Slide 5 - &amp;quot;IRAP Implementation Timeline&amp;quot;&quot;/&gt;&lt;property id=&quot;20307&quot; value=&quot;390&quot;/&gt;&lt;/object&gt;&lt;object type=&quot;3&quot; unique_id=&quot;10008&quot;&gt;&lt;property id=&quot;20148&quot; value=&quot;5&quot;/&gt;&lt;property id=&quot;20300&quot; value=&quot;Slide 6 - &amp;quot;Standards Recognition Entities (SREs)&amp;quot;&quot;/&gt;&lt;property id=&quot;20307&quot; value=&quot;393&quot;/&gt;&lt;/object&gt;&lt;object type=&quot;3&quot; unique_id=&quot;10009&quot;&gt;&lt;property id=&quot;20148&quot; value=&quot;5&quot;/&gt;&lt;property id=&quot;20300&quot; value=&quot;Slide 7 - &amp;quot;Why Become a Standards Recognition Entity(SRE)?&amp;quot;&quot;/&gt;&lt;property id=&quot;20307&quot; value=&quot;397&quot;/&gt;&lt;/object&gt;&lt;object type=&quot;3&quot; unique_id=&quot;10010&quot;&gt;&lt;property id=&quot;20148&quot; value=&quot;5&quot;/&gt;&lt;property id=&quot;20300&quot; value=&quot;Slide 8 - &amp;quot;What are IRAPs ?&amp;quot;&quot;/&gt;&lt;property id=&quot;20307&quot; value=&quot;391&quot;/&gt;&lt;/object&gt;&lt;object type=&quot;3&quot; unique_id=&quot;10011&quot;&gt;&lt;property id=&quot;20148&quot; value=&quot;5&quot;/&gt;&lt;property id=&quot;20300&quot; value=&quot;Slide 9 - &amp;quot;IRAP Requirements&amp;quot;&quot;/&gt;&lt;property id=&quot;20307&quot; value=&quot;409&quot;/&gt;&lt;/object&gt;&lt;object type=&quot;3&quot; unique_id=&quot;10012&quot;&gt;&lt;property id=&quot;20148&quot; value=&quot;5&quot;/&gt;&lt;property id=&quot;20300&quot; value=&quot;Slide 10 - &amp;quot;Why IRAPs ?&amp;quot;&quot;/&gt;&lt;property id=&quot;20307&quot; value=&quot;396&quot;/&gt;&lt;/object&gt;&lt;object type=&quot;3&quot; unique_id=&quot;10013&quot;&gt;&lt;property id=&quot;20148&quot; value=&quot;5&quot;/&gt;&lt;property id=&quot;20300&quot; value=&quot;Slide 11 - &amp;quot;IRAP Sponsor&amp;quot;&quot;/&gt;&lt;property id=&quot;20307&quot; value=&quot;394&quot;/&gt;&lt;/object&gt;&lt;object type=&quot;3&quot; unique_id=&quot;10014&quot;&gt;&lt;property id=&quot;20148&quot; value=&quot;5&quot;/&gt;&lt;property id=&quot;20300&quot; value=&quot;Slide 12 - &amp;quot;Difference Between SREs and IRAP Sponsor&amp;quot;&quot;/&gt;&lt;property id=&quot;20307&quot; value=&quot;395&quot;/&gt;&lt;/object&gt;&lt;object type=&quot;3&quot; unique_id=&quot;10015&quot;&gt;&lt;property id=&quot;20148&quot; value=&quot;5&quot;/&gt;&lt;property id=&quot;20300&quot; value=&quot;Slide 13 - &amp;quot;Key Responsibilities of SREs &amp;quot;&quot;/&gt;&lt;property id=&quot;20307&quot; value=&quot;399&quot;/&gt;&lt;/object&gt;&lt;object type=&quot;3&quot; unique_id=&quot;10016&quot;&gt;&lt;property id=&quot;20148&quot; value=&quot;5&quot;/&gt;&lt;property id=&quot;20300&quot; value=&quot;Slide 14 - &amp;quot;SRE Reporting Requirements&amp;quot;&quot;/&gt;&lt;property id=&quot;20307&quot; value=&quot;400&quot;/&gt;&lt;/object&gt;&lt;object type=&quot;3&quot; unique_id=&quot;10017&quot;&gt;&lt;property id=&quot;20148&quot; value=&quot;5&quot;/&gt;&lt;property id=&quot;20300&quot; value=&quot;Slide 15 - &amp;quot;How to Become an SRE&amp;quot;&quot;/&gt;&lt;property id=&quot;20307&quot; value=&quot;378&quot;/&gt;&lt;/object&gt;&lt;object type=&quot;3&quot; unique_id=&quot;10018&quot;&gt;&lt;property id=&quot;20148&quot; value=&quot;5&quot;/&gt;&lt;property id=&quot;20300&quot; value=&quot;Slide 16 - &amp;quot;Criteria to become an SRE: An SRE Must… &amp;quot;&quot;/&gt;&lt;property id=&quot;20307&quot; value=&quot;398&quot;/&gt;&lt;/object&gt;&lt;object type=&quot;3&quot; unique_id=&quot;10019&quot;&gt;&lt;property id=&quot;20148&quot; value=&quot;5&quot;/&gt;&lt;property id=&quot;20300&quot; value=&quot;Slide 17 - &amp;quot;Filing a Complaint Against an IRAP&amp;quot;&quot;/&gt;&lt;property id=&quot;20307&quot; value=&quot;383&quot;/&gt;&lt;/object&gt;&lt;object type=&quot;3&quot; unique_id=&quot;10020&quot;&gt;&lt;property id=&quot;20148&quot; value=&quot;5&quot;/&gt;&lt;property id=&quot;20300&quot; value=&quot;Slide 18 - &amp;quot;The Application &amp;quot;&quot;/&gt;&lt;property id=&quot;20307&quot; value=&quot;387&quot;/&gt;&lt;/object&gt;&lt;object type=&quot;3&quot; unique_id=&quot;10021&quot;&gt;&lt;property id=&quot;20148&quot; value=&quot;5&quot;/&gt;&lt;property id=&quot;20300&quot; value=&quot;Slide 19 - &amp;quot;What You’ll Need to Apply &amp;quot;&quot;/&gt;&lt;property id=&quot;20307&quot; value=&quot;388&quot;/&gt;&lt;/object&gt;&lt;object type=&quot;3&quot; unique_id=&quot;10022&quot;&gt;&lt;property id=&quot;20148&quot; value=&quot;5&quot;/&gt;&lt;property id=&quot;20300&quot; value=&quot;Slide 20 - &amp;quot;What You’ll Need to Apply &amp;quot;&quot;/&gt;&lt;property id=&quot;20307&quot; value=&quot;406&quot;/&gt;&lt;/object&gt;&lt;object type=&quot;3&quot; unique_id=&quot;10023&quot;&gt;&lt;property id=&quot;20148&quot; value=&quot;5&quot;/&gt;&lt;property id=&quot;20300&quot; value=&quot;Slide 21 - &amp;quot;What You’ll Need to Apply &amp;quot;&quot;/&gt;&lt;property id=&quot;20307&quot; value=&quot;407&quot;/&gt;&lt;/object&gt;&lt;object type=&quot;3&quot; unique_id=&quot;10024&quot;&gt;&lt;property id=&quot;20148&quot; value=&quot;5&quot;/&gt;&lt;property id=&quot;20300&quot; value=&quot;Slide 22 - &amp;quot;What You’ll Need to Apply &amp;quot;&quot;/&gt;&lt;property id=&quot;20307&quot; value=&quot;408&quot;/&gt;&lt;/object&gt;&lt;object type=&quot;3&quot; unique_id=&quot;10025&quot;&gt;&lt;property id=&quot;20148&quot; value=&quot;5&quot;/&gt;&lt;property id=&quot;20300&quot; value=&quot;Slide 23 - &amp;quot;The Application Process &amp;quot;&quot;/&gt;&lt;property id=&quot;20307&quot; value=&quot;379&quot;/&gt;&lt;/object&gt;&lt;object type=&quot;3&quot; unique_id=&quot;10026&quot;&gt;&lt;property id=&quot;20148&quot; value=&quot;5&quot;/&gt;&lt;property id=&quot;20300&quot; value=&quot;Slide 24 - &amp;quot;If your application is denied … &amp;quot;&quot;/&gt;&lt;property id=&quot;20307&quot; value=&quot;380&quot;/&gt;&lt;/object&gt;&lt;object type=&quot;3&quot; unique_id=&quot;10027&quot;&gt;&lt;property id=&quot;20148&quot; value=&quot;5&quot;/&gt;&lt;property id=&quot;20300&quot; value=&quot;Slide 25 - &amp;quot;SRE Derecognition &amp;quot;&quot;/&gt;&lt;property id=&quot;20307&quot; value=&quot;381&quot;/&gt;&lt;/object&gt;&lt;object type=&quot;3&quot; unique_id=&quot;10028&quot;&gt;&lt;property id=&quot;20148&quot; value=&quot;5&quot;/&gt;&lt;property id=&quot;20300&quot; value=&quot;Slide 26 - &amp;quot;Next Steps For Potential SREs &amp;quot;&quot;/&gt;&lt;property id=&quot;20307&quot; value=&quot;401&quot;/&gt;&lt;/object&gt;&lt;object type=&quot;3&quot; unique_id=&quot;10029&quot;&gt;&lt;property id=&quot;20148&quot; value=&quot;5&quot;/&gt;&lt;property id=&quot;20300&quot; value=&quot;Slide 27 - &amp;quot;Next Steps For Potential IRAP Sponsors&amp;quot;&quot;/&gt;&lt;property id=&quot;20307&quot; value=&quot;402&quot;/&gt;&lt;/object&gt;&lt;object type=&quot;3&quot; unique_id=&quot;10030&quot;&gt;&lt;property id=&quot;20148&quot; value=&quot;5&quot;/&gt;&lt;property id=&quot;20300&quot; value=&quot;Slide 28 - &amp;quot;IRAP Resources&amp;quot;&quot;/&gt;&lt;property id=&quot;20307&quot; value=&quot;403&quot;/&gt;&lt;/object&gt;&lt;object type=&quot;3&quot; unique_id=&quot;10031&quot;&gt;&lt;property id=&quot;20148&quot; value=&quot;5&quot;/&gt;&lt;property id=&quot;20300&quot; value=&quot;Slide 29 - &amp;quot;Are you interested in becoming an SRE?&amp;quot;&quot;/&gt;&lt;property id=&quot;20307&quot; value=&quot;404&quot;/&gt;&lt;/object&gt;&lt;object type=&quot;3&quot; unique_id=&quot;10032&quot;&gt;&lt;property id=&quot;20148&quot; value=&quot;5&quot;/&gt;&lt;property id=&quot;20300&quot; value=&quot;Slide 30&quot;/&gt;&lt;property id=&quot;20307&quot; value=&quot;405&quot;/&gt;&lt;/object&gt;&lt;/object&gt;&lt;object type=&quot;8&quot; unique_id=&quot;10064&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A Style - Tool Kit">
      <a:dk1>
        <a:sysClr val="windowText" lastClr="000000"/>
      </a:dk1>
      <a:lt1>
        <a:sysClr val="window" lastClr="FFFFFF"/>
      </a:lt1>
      <a:dk2>
        <a:srgbClr val="415966"/>
      </a:dk2>
      <a:lt2>
        <a:srgbClr val="E7E6E6"/>
      </a:lt2>
      <a:accent1>
        <a:srgbClr val="2A5681"/>
      </a:accent1>
      <a:accent2>
        <a:srgbClr val="B52F33"/>
      </a:accent2>
      <a:accent3>
        <a:srgbClr val="415966"/>
      </a:accent3>
      <a:accent4>
        <a:srgbClr val="E85725"/>
      </a:accent4>
      <a:accent5>
        <a:srgbClr val="4BB4E8"/>
      </a:accent5>
      <a:accent6>
        <a:srgbClr val="82BC00"/>
      </a:accent6>
      <a:hlink>
        <a:srgbClr val="0563C1"/>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715846_Ocean presentation_RVA_v4.potx" id="{354FE8D4-E883-4E79-A422-6A1915D44872}" vid="{AAC9F203-D7BC-4B95-936D-67F55828A55A}"/>
    </a:ext>
  </a:extLst>
</a:theme>
</file>

<file path=ppt/theme/theme2.xml><?xml version="1.0" encoding="utf-8"?>
<a:theme xmlns:a="http://schemas.openxmlformats.org/drawingml/2006/main" name="1_Office Theme">
  <a:themeElements>
    <a:clrScheme name="OA Style - Tool Kit">
      <a:dk1>
        <a:sysClr val="windowText" lastClr="000000"/>
      </a:dk1>
      <a:lt1>
        <a:sysClr val="window" lastClr="FFFFFF"/>
      </a:lt1>
      <a:dk2>
        <a:srgbClr val="415966"/>
      </a:dk2>
      <a:lt2>
        <a:srgbClr val="E7E6E6"/>
      </a:lt2>
      <a:accent1>
        <a:srgbClr val="2A5681"/>
      </a:accent1>
      <a:accent2>
        <a:srgbClr val="B52F33"/>
      </a:accent2>
      <a:accent3>
        <a:srgbClr val="415966"/>
      </a:accent3>
      <a:accent4>
        <a:srgbClr val="E85725"/>
      </a:accent4>
      <a:accent5>
        <a:srgbClr val="4BB4E8"/>
      </a:accent5>
      <a:accent6>
        <a:srgbClr val="82BC00"/>
      </a:accent6>
      <a:hlink>
        <a:srgbClr val="0563C1"/>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715846_Ocean presentation_RVA_v4.potx" id="{354FE8D4-E883-4E79-A422-6A1915D44872}" vid="{AAC9F203-D7BC-4B95-936D-67F55828A5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E9C519F9B7A83438153BC353DD803C3" ma:contentTypeVersion="2" ma:contentTypeDescription="Create a new document." ma:contentTypeScope="" ma:versionID="7b75bb3dbd5390b725851b169dcf68f4">
  <xsd:schema xmlns:xsd="http://www.w3.org/2001/XMLSchema" xmlns:xs="http://www.w3.org/2001/XMLSchema" xmlns:p="http://schemas.microsoft.com/office/2006/metadata/properties" xmlns:ns3="a9b4a9ea-bc58-4c7b-a6b3-52b65281c7b1" targetNamespace="http://schemas.microsoft.com/office/2006/metadata/properties" ma:root="true" ma:fieldsID="e0c524fa5390437cb5412336879f6d5f" ns3:_="">
    <xsd:import namespace="a9b4a9ea-bc58-4c7b-a6b3-52b65281c7b1"/>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b4a9ea-bc58-4c7b-a6b3-52b65281c7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9B7651-08C1-49A1-AFE9-4E4CD342176D}">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a9b4a9ea-bc58-4c7b-a6b3-52b65281c7b1"/>
    <ds:schemaRef ds:uri="http://purl.org/dc/term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E927FC8-C30E-4BE2-A9A7-F32CC87504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b4a9ea-bc58-4c7b-a6b3-52b65281c7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C3D7A05-DE9A-4773-A113-AAE964924F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Ocean presentation</Template>
  <TotalTime>0</TotalTime>
  <Words>2159</Words>
  <Application>Microsoft Office PowerPoint</Application>
  <PresentationFormat>Widescreen</PresentationFormat>
  <Paragraphs>227</Paragraphs>
  <Slides>30</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Calibri</vt:lpstr>
      <vt:lpstr>Century Gothic</vt:lpstr>
      <vt:lpstr>Source Sans Pro</vt:lpstr>
      <vt:lpstr>Symbol</vt:lpstr>
      <vt:lpstr>Wingdings</vt:lpstr>
      <vt:lpstr>Wingdings 2</vt:lpstr>
      <vt:lpstr>Office Theme</vt:lpstr>
      <vt:lpstr>1_Office Theme</vt:lpstr>
      <vt:lpstr>Industry-Recognized Apprenticeship Programs Information for Prospective Standards Recognition Entities  </vt:lpstr>
      <vt:lpstr>Welcome </vt:lpstr>
      <vt:lpstr>Today’s Presenters </vt:lpstr>
      <vt:lpstr>Today’s Objectives  </vt:lpstr>
      <vt:lpstr>IRAP Implementation Timeline</vt:lpstr>
      <vt:lpstr>Standards Recognition Entities (SREs)</vt:lpstr>
      <vt:lpstr>Why Become a Standards Recognition Entity(SRE)?</vt:lpstr>
      <vt:lpstr>What are IRAPs ?</vt:lpstr>
      <vt:lpstr>IRAP Requirements</vt:lpstr>
      <vt:lpstr>Why IRAPs ?</vt:lpstr>
      <vt:lpstr>IRAP Sponsor</vt:lpstr>
      <vt:lpstr>Difference Between SREs and IRAP Sponsor</vt:lpstr>
      <vt:lpstr>Key Responsibilities of SREs </vt:lpstr>
      <vt:lpstr>SRE Reporting Requirements</vt:lpstr>
      <vt:lpstr>How to Become an SRE</vt:lpstr>
      <vt:lpstr>Criteria to become an SRE: An SRE Must… </vt:lpstr>
      <vt:lpstr>Filing a Complaint Against an IRAP</vt:lpstr>
      <vt:lpstr>The Application </vt:lpstr>
      <vt:lpstr>What You’ll Need to Apply </vt:lpstr>
      <vt:lpstr>What You’ll Need to Apply </vt:lpstr>
      <vt:lpstr>What You’ll Need to Apply </vt:lpstr>
      <vt:lpstr>What You’ll Need to Apply </vt:lpstr>
      <vt:lpstr>The Application Process </vt:lpstr>
      <vt:lpstr>If your application is denied … </vt:lpstr>
      <vt:lpstr>SRE Derecognition </vt:lpstr>
      <vt:lpstr>Next Steps For Potential SREs </vt:lpstr>
      <vt:lpstr>Next Steps For Potential IRAP Sponsors</vt:lpstr>
      <vt:lpstr>IRAP Resources</vt:lpstr>
      <vt:lpstr>Are you interested in becoming an SRE?</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2019-10-30T15:10:56Z</dcterms:created>
  <dcterms:modified xsi:type="dcterms:W3CDTF">2020-04-16T15:54:31Z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0x0101008E9C519F9B7A83438153BC353DD803C3</vt:lpwstr>
  </property>
</Properties>
</file>