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7.xml" ContentType="application/vnd.openxmlformats-officedocument.theme+xml"/>
  <Override PartName="/ppt/tags/tag3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6.xml" ContentType="application/vnd.openxmlformats-officedocument.presentationml.notesSlide+xml"/>
  <Override PartName="/ppt/tags/tag71.xml" ContentType="application/vnd.openxmlformats-officedocument.presentationml.tags+xml"/>
  <Override PartName="/ppt/notesSlides/notesSlide27.xml" ContentType="application/vnd.openxmlformats-officedocument.presentationml.notesSlide+xml"/>
  <Override PartName="/ppt/tags/tag72.xml" ContentType="application/vnd.openxmlformats-officedocument.presentationml.tags+xml"/>
  <Override PartName="/ppt/notesSlides/notesSlide28.xml" ContentType="application/vnd.openxmlformats-officedocument.presentationml.notesSlide+xml"/>
  <Override PartName="/ppt/tags/tag73.xml" ContentType="application/vnd.openxmlformats-officedocument.presentationml.tags+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 id="2147483717" r:id="rId10"/>
  </p:sldMasterIdLst>
  <p:notesMasterIdLst>
    <p:notesMasterId r:id="rId40"/>
  </p:notesMasterIdLst>
  <p:sldIdLst>
    <p:sldId id="256" r:id="rId11"/>
    <p:sldId id="277" r:id="rId12"/>
    <p:sldId id="296" r:id="rId13"/>
    <p:sldId id="265" r:id="rId14"/>
    <p:sldId id="278" r:id="rId15"/>
    <p:sldId id="295" r:id="rId16"/>
    <p:sldId id="321" r:id="rId17"/>
    <p:sldId id="309" r:id="rId18"/>
    <p:sldId id="310" r:id="rId19"/>
    <p:sldId id="322" r:id="rId20"/>
    <p:sldId id="311" r:id="rId21"/>
    <p:sldId id="312" r:id="rId22"/>
    <p:sldId id="323" r:id="rId23"/>
    <p:sldId id="324" r:id="rId24"/>
    <p:sldId id="325" r:id="rId25"/>
    <p:sldId id="326" r:id="rId26"/>
    <p:sldId id="327" r:id="rId27"/>
    <p:sldId id="328" r:id="rId28"/>
    <p:sldId id="329" r:id="rId29"/>
    <p:sldId id="313" r:id="rId30"/>
    <p:sldId id="314" r:id="rId31"/>
    <p:sldId id="315" r:id="rId32"/>
    <p:sldId id="316" r:id="rId33"/>
    <p:sldId id="317" r:id="rId34"/>
    <p:sldId id="318" r:id="rId35"/>
    <p:sldId id="320" r:id="rId36"/>
    <p:sldId id="281" r:id="rId37"/>
    <p:sldId id="275" r:id="rId38"/>
    <p:sldId id="297"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F32015-FEFA-4B94-A9C4-B1BF061BAC0A}" v="1" dt="2020-04-20T17:44:11.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94724" autoAdjust="0"/>
  </p:normalViewPr>
  <p:slideViewPr>
    <p:cSldViewPr snapToGrid="0">
      <p:cViewPr varScale="1">
        <p:scale>
          <a:sx n="100" d="100"/>
          <a:sy n="100" d="100"/>
        </p:scale>
        <p:origin x="1302" y="78"/>
      </p:cViewPr>
      <p:guideLst/>
    </p:cSldViewPr>
  </p:slideViewPr>
  <p:notesTextViewPr>
    <p:cViewPr>
      <p:scale>
        <a:sx n="1" d="1"/>
        <a:sy n="1" d="1"/>
      </p:scale>
      <p:origin x="0" y="0"/>
    </p:cViewPr>
  </p:notesTextViewPr>
  <p:sorterViewPr>
    <p:cViewPr>
      <p:scale>
        <a:sx n="100" d="100"/>
        <a:sy n="100" d="100"/>
      </p:scale>
      <p:origin x="0" y="-3588"/>
    </p:cViewPr>
  </p:sorter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microsoft.com/office/2015/10/relationships/revisionInfo" Target="revisionInfo.xml"/><Relationship Id="rId20" Type="http://schemas.openxmlformats.org/officeDocument/2006/relationships/slide" Target="slides/slide10.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4/20/2020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 - Steve</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152349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Award Types - Jimmie</a:t>
            </a:r>
          </a:p>
        </p:txBody>
      </p:sp>
      <p:sp>
        <p:nvSpPr>
          <p:cNvPr id="4" name="Slide Number Placeholder 3"/>
          <p:cNvSpPr>
            <a:spLocks noGrp="1"/>
          </p:cNvSpPr>
          <p:nvPr>
            <p:ph type="sldNum" sz="quarter" idx="5"/>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402395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Award Types - Jimmie</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14647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Award Types - Jimmie</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3386142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Eligibility Information - Francisca</a:t>
            </a:r>
          </a:p>
        </p:txBody>
      </p:sp>
      <p:sp>
        <p:nvSpPr>
          <p:cNvPr id="4" name="Slide Number Placeholder 3"/>
          <p:cNvSpPr>
            <a:spLocks noGrp="1"/>
          </p:cNvSpPr>
          <p:nvPr>
            <p:ph type="sldNum" sz="quarter" idx="5"/>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421168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Eligibility Information - Francisca</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242342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Eligibility Information - Francisca</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4268753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Eligibility Information - Francisca</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1002951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Eligibility Information - Francisca</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2566916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Eligibility Information - Francisca</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400773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Eligibility Information - Francisca</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189756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 - Steve</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4242653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Submission Requirements - Jimmie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805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Application Submission Requirements - Jimmie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499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Application Submission Requirements - Jimmie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588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Application Submission Requirements - Jimmie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070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Application Submission Requirements - Jimmie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423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Application Submission Requirements - Jimmie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228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Application Submission Requirements - Jimmie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865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 Steve</a:t>
            </a:r>
          </a:p>
        </p:txBody>
      </p:sp>
      <p:sp>
        <p:nvSpPr>
          <p:cNvPr id="4" name="Slide Number Placeholder 3"/>
          <p:cNvSpPr>
            <a:spLocks noGrp="1"/>
          </p:cNvSpPr>
          <p:nvPr>
            <p:ph type="sldNum" sz="quarter" idx="5"/>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368721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Closing - Steve</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3773325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Closing - Steve</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 - Steve</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246419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 - Steve</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2572202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 - Steve</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271214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 - Steve</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351748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 Laura</a:t>
            </a:r>
          </a:p>
        </p:txBody>
      </p:sp>
      <p:sp>
        <p:nvSpPr>
          <p:cNvPr id="4" name="Slide Number Placeholder 3"/>
          <p:cNvSpPr>
            <a:spLocks noGrp="1"/>
          </p:cNvSpPr>
          <p:nvPr>
            <p:ph type="sldNum" sz="quarter" idx="5"/>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70738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 Laura</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3486375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 Laura</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508152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4.xml"/><Relationship Id="rId4" Type="http://schemas.openxmlformats.org/officeDocument/2006/relationships/image" Target="../media/image31.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4.xml"/><Relationship Id="rId4" Type="http://schemas.openxmlformats.org/officeDocument/2006/relationships/image" Target="../media/image34.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17.xml"/><Relationship Id="rId7" Type="http://schemas.openxmlformats.org/officeDocument/2006/relationships/image" Target="../media/image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6.xml"/><Relationship Id="rId11" Type="http://schemas.openxmlformats.org/officeDocument/2006/relationships/image" Target="../media/image1.emf"/><Relationship Id="rId5" Type="http://schemas.openxmlformats.org/officeDocument/2006/relationships/tags" Target="../tags/tag19.xml"/><Relationship Id="rId10" Type="http://schemas.openxmlformats.org/officeDocument/2006/relationships/image" Target="../media/image6.png"/><Relationship Id="rId4" Type="http://schemas.openxmlformats.org/officeDocument/2006/relationships/tags" Target="../tags/tag18.xml"/><Relationship Id="rId9"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image" Target="../media/image3.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slideMaster" Target="../slideMasters/slideMaster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image" Target="../media/image1.emf"/><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4.svg"/></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6.xml"/><Relationship Id="rId5" Type="http://schemas.openxmlformats.org/officeDocument/2006/relationships/tags" Target="../tags/tag35.xml"/><Relationship Id="rId4" Type="http://schemas.openxmlformats.org/officeDocument/2006/relationships/tags" Target="../tags/tag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1304556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2"/>
            <a:ext cx="12192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pic>
        <p:nvPicPr>
          <p:cNvPr id="11" name="Picture 10" descr="wrfgps-logo.png"/>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0144" y="6106512"/>
            <a:ext cx="2974377" cy="754553"/>
          </a:xfrm>
          <a:prstGeom prst="rect">
            <a:avLst/>
          </a:prstGeom>
        </p:spPr>
      </p:pic>
      <p:sp>
        <p:nvSpPr>
          <p:cNvPr id="12" name="Rectangle 11"/>
          <p:cNvSpPr/>
          <p:nvPr userDrawn="1"/>
        </p:nvSpPr>
        <p:spPr>
          <a:xfrm>
            <a:off x="7843727" y="6070006"/>
            <a:ext cx="32512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3" name="Rectangle 12"/>
          <p:cNvSpPr/>
          <p:nvPr userDrawn="1"/>
        </p:nvSpPr>
        <p:spPr>
          <a:xfrm>
            <a:off x="8632605" y="-1933"/>
            <a:ext cx="2730499"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pic>
        <p:nvPicPr>
          <p:cNvPr id="8" name="Picture 7"/>
          <p:cNvPicPr>
            <a:picLocks noChangeAspect="1"/>
          </p:cNvPicPr>
          <p:nvPr userDrawn="1"/>
        </p:nvPicPr>
        <p:blipFill rotWithShape="1">
          <a:blip r:embed="rId3"/>
          <a:srcRect r="66253"/>
          <a:stretch/>
        </p:blipFill>
        <p:spPr>
          <a:xfrm>
            <a:off x="9997856" y="568"/>
            <a:ext cx="2194145"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11353800" y="0"/>
            <a:ext cx="83820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
        <p:nvSpPr>
          <p:cNvPr id="17" name="TextBox 16"/>
          <p:cNvSpPr txBox="1"/>
          <p:nvPr userDrawn="1"/>
        </p:nvSpPr>
        <p:spPr>
          <a:xfrm>
            <a:off x="11214099" y="13774"/>
            <a:ext cx="977900"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11405147" y="5040638"/>
            <a:ext cx="790084"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grpSp>
    </p:spTree>
    <p:extLst>
      <p:ext uri="{BB962C8B-B14F-4D97-AF65-F5344CB8AC3E}">
        <p14:creationId xmlns:p14="http://schemas.microsoft.com/office/powerpoint/2010/main" val="34989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custDataLst>
              <p:tags r:id="rId1"/>
            </p:custDataLst>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custDataLst>
              <p:tags r:id="rId2"/>
            </p:custDataLst>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custDataLst>
              <p:tags r:id="rId3"/>
            </p:custDataLst>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p:custDataLst>
              <p:tags r:id="rId4"/>
            </p:custDataLst>
          </p:nvPr>
        </p:nvPicPr>
        <p:blipFill>
          <a:blip r:embed="rId11"/>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p:custDataLst>
              <p:tags r:id="rId5"/>
            </p:custDataLst>
          </p:nvPr>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30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30351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p:custDataLst>
              <p:tags r:id="rId1"/>
            </p:custDataLst>
          </p:nvPr>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custDataLst>
                  <p:tags r:id="rId10"/>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custDataLst>
                  <p:tags r:id="rId11"/>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custDataLst>
                <p:tags r:id="rId7"/>
              </p:custDataLst>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custDataLst>
                <p:tags r:id="rId8"/>
              </p:custDataLst>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custDataLst>
                <p:tags r:id="rId9"/>
              </p:custDataLst>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p:custDataLst>
              <p:tags r:id="rId2"/>
            </p:custDataLst>
          </p:nvPr>
        </p:nvPicPr>
        <p:blipFill>
          <a:blip r:embed="rId15"/>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custDataLst>
              <p:tags r:id="rId3"/>
            </p:custDataLst>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custDataLst>
              <p:tags r:id="rId4"/>
            </p:custDataLst>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custDataLst>
              <p:tags r:id="rId5"/>
            </p:custDataLst>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custDataLst>
              <p:tags r:id="rId6"/>
            </p:custDataLst>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31113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custDataLst>
              <p:tags r:id="rId2"/>
            </p:custDataLst>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custDataLst>
              <p:tags r:id="rId3"/>
            </p:custDataLst>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custDataLst>
              <p:tags r:id="rId4"/>
            </p:custDataLst>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5"/>
            </p:custDataLst>
          </p:nvPr>
        </p:nvSpPr>
        <p:spPr/>
        <p:txBody>
          <a:bodyPr/>
          <a:lstStyle/>
          <a:p>
            <a:endParaRPr lang="en-US"/>
          </a:p>
        </p:txBody>
      </p:sp>
    </p:spTree>
    <p:extLst>
      <p:ext uri="{BB962C8B-B14F-4D97-AF65-F5344CB8AC3E}">
        <p14:creationId xmlns:p14="http://schemas.microsoft.com/office/powerpoint/2010/main" val="3310789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29985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385729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16975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00195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93056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0311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microsoft.com/office/2007/relationships/hdphoto" Target="../media/hdphoto1.wdp"/><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1.xml"/><Relationship Id="rId7"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microsoft.com/office/2007/relationships/hdphoto" Target="../media/hdphoto1.wdp"/><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3.xml"/><Relationship Id="rId18" Type="http://schemas.openxmlformats.org/officeDocument/2006/relationships/tags" Target="../tags/tag8.xml"/><Relationship Id="rId26" Type="http://schemas.openxmlformats.org/officeDocument/2006/relationships/image" Target="../media/image2.png"/><Relationship Id="rId3" Type="http://schemas.openxmlformats.org/officeDocument/2006/relationships/slideLayout" Target="../slideLayouts/slideLayout37.xml"/><Relationship Id="rId21" Type="http://schemas.openxmlformats.org/officeDocument/2006/relationships/tags" Target="../tags/tag11.xml"/><Relationship Id="rId7" Type="http://schemas.openxmlformats.org/officeDocument/2006/relationships/slideLayout" Target="../slideLayouts/slideLayout41.xml"/><Relationship Id="rId12" Type="http://schemas.openxmlformats.org/officeDocument/2006/relationships/tags" Target="../tags/tag2.xml"/><Relationship Id="rId17" Type="http://schemas.openxmlformats.org/officeDocument/2006/relationships/tags" Target="../tags/tag7.xml"/><Relationship Id="rId25" Type="http://schemas.openxmlformats.org/officeDocument/2006/relationships/image" Target="../media/image1.emf"/><Relationship Id="rId2" Type="http://schemas.openxmlformats.org/officeDocument/2006/relationships/slideLayout" Target="../slideLayouts/slideLayout36.xml"/><Relationship Id="rId16" Type="http://schemas.openxmlformats.org/officeDocument/2006/relationships/tags" Target="../tags/tag6.xml"/><Relationship Id="rId20" Type="http://schemas.openxmlformats.org/officeDocument/2006/relationships/tags" Target="../tags/tag1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6.xml"/><Relationship Id="rId24" Type="http://schemas.openxmlformats.org/officeDocument/2006/relationships/tags" Target="../tags/tag14.xml"/><Relationship Id="rId5" Type="http://schemas.openxmlformats.org/officeDocument/2006/relationships/slideLayout" Target="../slideLayouts/slideLayout39.xml"/><Relationship Id="rId15" Type="http://schemas.openxmlformats.org/officeDocument/2006/relationships/tags" Target="../tags/tag5.xml"/><Relationship Id="rId23" Type="http://schemas.openxmlformats.org/officeDocument/2006/relationships/tags" Target="../tags/tag13.xml"/><Relationship Id="rId10" Type="http://schemas.openxmlformats.org/officeDocument/2006/relationships/slideLayout" Target="../slideLayouts/slideLayout44.xml"/><Relationship Id="rId19" Type="http://schemas.openxmlformats.org/officeDocument/2006/relationships/tags" Target="../tags/tag9.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4.xml"/><Relationship Id="rId22" Type="http://schemas.openxmlformats.org/officeDocument/2006/relationships/tags" Target="../tags/tag12.xml"/><Relationship Id="rId27"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15" r:id="rId7"/>
    <p:sldLayoutId id="2147483716" r:id="rId8"/>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p:custDataLst>
              <p:tags r:id="rId12"/>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p:custDataLst>
              <p:tags r:id="rId13"/>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22"/>
              </p:custDataLst>
            </p:nvPr>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23"/>
              </p:custDataLst>
            </p:nvPr>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24"/>
              </p:custDataLst>
            </p:nvPr>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p:custDataLst>
              <p:tags r:id="rId14"/>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20"/>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21"/>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p:custDataLst>
              <p:tags r:id="rId15"/>
            </p:custDataLst>
          </p:nvPr>
        </p:nvPicPr>
        <p:blipFill>
          <a:blip r:embed="rId25"/>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p:nvPicPr>
        <p:blipFill>
          <a:blip r:embed="rId26" cstate="hqprint">
            <a:alphaModFix amt="70000"/>
            <a:extLst>
              <a:ext uri="{BEBA8EAE-BF5A-486C-A8C5-ECC9F3942E4B}">
                <a14:imgProps xmlns:a14="http://schemas.microsoft.com/office/drawing/2010/main">
                  <a14:imgLayer r:embed="rId27">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p:ph type="sldNum" sz="quarter" idx="4"/>
            <p:custDataLst>
              <p:tags r:id="rId16"/>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p:ph type="title"/>
            <p:custDataLst>
              <p:tags r:id="rId17"/>
            </p:custDataLst>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p:ph type="body" idx="1"/>
            <p:custDataLst>
              <p:tags r:id="rId18"/>
            </p:custDataLst>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p:ph type="ftr" sz="quarter" idx="3"/>
            <p:custDataLst>
              <p:tags r:id="rId19"/>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0483259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gcc01.safelinks.protection.outlook.com/?url=https%3A%2F%2Fwww.irs.gov%2Fnewsroom%2Fopportunity-zones-frequently-asked-questions&amp;data=02%7C01%7CRios.Francisca.S%40DOL.GOV%7Cd404d8ee41de45569c5108d7e2c652e8%7C75a6305472044e0c9126adab971d4aca%7C0%7C0%7C637227213732052714&amp;sdata=hqHNAaZabnyq0R0ZVZDQLC%2Fd3LonqGc%2BCcve4HTdYPk%3D&amp;reserve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dr.doleta.gov/directives/attach/TEGL/TEGL_18-16.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farmworker.workforcegps.org/resources/2018/11/07/21/26/NFJP-Eligibility-Flowchart" TargetMode="External"/><Relationship Id="rId4" Type="http://schemas.openxmlformats.org/officeDocument/2006/relationships/hyperlink" Target="https://farmworker.workforcegps.org/resources/2018/04/30/16/18/NFJP_Program_Eligibility_FAQ_May_2018"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notesSlide" Target="../notesSlides/notesSlide2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4.xml"/><Relationship Id="rId5" Type="http://schemas.openxmlformats.org/officeDocument/2006/relationships/tags" Target="../tags/tag46.xml"/><Relationship Id="rId4" Type="http://schemas.openxmlformats.org/officeDocument/2006/relationships/tags" Target="../tags/tag45.xml"/></Relationships>
</file>

<file path=ppt/slides/_rels/slide22.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notesSlide" Target="../notesSlides/notesSlide2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4.xml"/><Relationship Id="rId5" Type="http://schemas.openxmlformats.org/officeDocument/2006/relationships/tags" Target="../tags/tag51.xml"/><Relationship Id="rId4" Type="http://schemas.openxmlformats.org/officeDocument/2006/relationships/tags" Target="../tags/tag50.xml"/></Relationships>
</file>

<file path=ppt/slides/_rels/slide2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23.xml"/><Relationship Id="rId5" Type="http://schemas.openxmlformats.org/officeDocument/2006/relationships/slideLayout" Target="../slideLayouts/slideLayout4.xml"/><Relationship Id="rId4" Type="http://schemas.openxmlformats.org/officeDocument/2006/relationships/tags" Target="../tags/tag55.xml"/></Relationships>
</file>

<file path=ppt/slides/_rels/slide24.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notesSlide" Target="../notesSlides/notesSlide24.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4.xml"/><Relationship Id="rId5" Type="http://schemas.openxmlformats.org/officeDocument/2006/relationships/tags" Target="../tags/tag60.xml"/><Relationship Id="rId4" Type="http://schemas.openxmlformats.org/officeDocument/2006/relationships/tags" Target="../tags/tag59.xml"/></Relationships>
</file>

<file path=ppt/slides/_rels/slide25.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notesSlide" Target="../notesSlides/notesSlide25.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4.xml"/><Relationship Id="rId5" Type="http://schemas.openxmlformats.org/officeDocument/2006/relationships/tags" Target="../tags/tag65.xml"/><Relationship Id="rId4" Type="http://schemas.openxmlformats.org/officeDocument/2006/relationships/tags" Target="../tags/tag64.xml"/></Relationships>
</file>

<file path=ppt/slides/_rels/slide26.xml.rels><?xml version="1.0" encoding="UTF-8" standalone="yes"?>
<Relationships xmlns="http://schemas.openxmlformats.org/package/2006/relationships"><Relationship Id="rId8" Type="http://schemas.openxmlformats.org/officeDocument/2006/relationships/hyperlink" Target="http://www.grants.gov/" TargetMode="External"/><Relationship Id="rId3" Type="http://schemas.openxmlformats.org/officeDocument/2006/relationships/tags" Target="../tags/tag68.xml"/><Relationship Id="rId7" Type="http://schemas.openxmlformats.org/officeDocument/2006/relationships/notesSlide" Target="../notesSlides/notesSlide26.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4.xml"/><Relationship Id="rId5" Type="http://schemas.openxmlformats.org/officeDocument/2006/relationships/tags" Target="../tags/tag70.xml"/><Relationship Id="rId4" Type="http://schemas.openxmlformats.org/officeDocument/2006/relationships/tags" Target="../tags/tag6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7.xml"/><Relationship Id="rId1" Type="http://schemas.openxmlformats.org/officeDocument/2006/relationships/tags" Target="../tags/tag7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2.xml"/><Relationship Id="rId1" Type="http://schemas.openxmlformats.org/officeDocument/2006/relationships/tags" Target="../tags/tag7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tags" Target="../tags/tag73.xml"/><Relationship Id="rId4" Type="http://schemas.openxmlformats.org/officeDocument/2006/relationships/hyperlink" Target="Support@workforceGPS.or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37.xml"/><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38.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National Farmworker Jobs Program (NFJP)</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April 20, 2020</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a:t>Prospective Applicant Information Webinar</a:t>
            </a:r>
          </a:p>
        </p:txBody>
      </p:sp>
    </p:spTree>
    <p:custDataLst>
      <p:tags r:id="rId1"/>
    </p:custDataLst>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0F8C9-33E7-44A4-A27E-D10B48F14561}"/>
              </a:ext>
            </a:extLst>
          </p:cNvPr>
          <p:cNvSpPr>
            <a:spLocks noGrp="1"/>
          </p:cNvSpPr>
          <p:nvPr>
            <p:ph type="sldNum" sz="quarter" idx="12"/>
          </p:nvPr>
        </p:nvSpPr>
        <p:spPr/>
        <p:txBody>
          <a:bodyPr/>
          <a:lstStyle/>
          <a:p>
            <a:fld id="{158B7785-F6D6-45F8-833E-07BD84680091}" type="slidenum">
              <a:rPr lang="en-US" smtClean="0"/>
              <a:t>10</a:t>
            </a:fld>
            <a:endParaRPr lang="en-US"/>
          </a:p>
        </p:txBody>
      </p:sp>
      <p:sp>
        <p:nvSpPr>
          <p:cNvPr id="5" name="Title 4">
            <a:extLst>
              <a:ext uri="{FF2B5EF4-FFF2-40B4-BE49-F238E27FC236}">
                <a16:creationId xmlns:a16="http://schemas.microsoft.com/office/drawing/2014/main" id="{895FA6B4-80B0-4359-B0A7-F45D0B9A400F}"/>
              </a:ext>
            </a:extLst>
          </p:cNvPr>
          <p:cNvSpPr>
            <a:spLocks noGrp="1"/>
          </p:cNvSpPr>
          <p:nvPr>
            <p:ph type="title"/>
          </p:nvPr>
        </p:nvSpPr>
        <p:spPr/>
        <p:txBody>
          <a:bodyPr/>
          <a:lstStyle/>
          <a:p>
            <a:r>
              <a:rPr lang="en-US" dirty="0"/>
              <a:t>Award Types</a:t>
            </a:r>
          </a:p>
        </p:txBody>
      </p:sp>
    </p:spTree>
    <p:extLst>
      <p:ext uri="{BB962C8B-B14F-4D97-AF65-F5344CB8AC3E}">
        <p14:creationId xmlns:p14="http://schemas.microsoft.com/office/powerpoint/2010/main" val="294583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158F-AA8F-4AC5-B829-8CE6A7C0884C}"/>
              </a:ext>
            </a:extLst>
          </p:cNvPr>
          <p:cNvSpPr>
            <a:spLocks noGrp="1"/>
          </p:cNvSpPr>
          <p:nvPr>
            <p:ph type="title"/>
          </p:nvPr>
        </p:nvSpPr>
        <p:spPr/>
        <p:txBody>
          <a:bodyPr/>
          <a:lstStyle/>
          <a:p>
            <a:r>
              <a:rPr lang="en-US" dirty="0"/>
              <a:t>Career Services and Training Grants</a:t>
            </a:r>
          </a:p>
        </p:txBody>
      </p:sp>
      <p:sp>
        <p:nvSpPr>
          <p:cNvPr id="3" name="Content Placeholder 2">
            <a:extLst>
              <a:ext uri="{FF2B5EF4-FFF2-40B4-BE49-F238E27FC236}">
                <a16:creationId xmlns:a16="http://schemas.microsoft.com/office/drawing/2014/main" id="{B6AE82BB-E437-47D7-A5B9-7502CD3BE3C8}"/>
              </a:ext>
            </a:extLst>
          </p:cNvPr>
          <p:cNvSpPr>
            <a:spLocks noGrp="1"/>
          </p:cNvSpPr>
          <p:nvPr>
            <p:ph idx="1"/>
          </p:nvPr>
        </p:nvSpPr>
        <p:spPr/>
        <p:txBody>
          <a:bodyPr/>
          <a:lstStyle/>
          <a:p>
            <a:r>
              <a:rPr lang="en-US" dirty="0"/>
              <a:t>Approximately $85 million to fund an estimated 52 grants</a:t>
            </a:r>
          </a:p>
          <a:p>
            <a:r>
              <a:rPr lang="en-US" dirty="0"/>
              <a:t>Eligible participants receive quality career services and training opportunities through a case management approach</a:t>
            </a:r>
          </a:p>
          <a:p>
            <a:r>
              <a:rPr lang="en-US" dirty="0"/>
              <a:t>Grantees will partner with employers to build knowledge of industries, inform program design, generate resources, and broaden reach</a:t>
            </a:r>
          </a:p>
          <a:p>
            <a:r>
              <a:rPr lang="en-US" dirty="0"/>
              <a:t>Goals for participants – better earnings and better quality of life</a:t>
            </a:r>
          </a:p>
        </p:txBody>
      </p:sp>
    </p:spTree>
    <p:extLst>
      <p:ext uri="{BB962C8B-B14F-4D97-AF65-F5344CB8AC3E}">
        <p14:creationId xmlns:p14="http://schemas.microsoft.com/office/powerpoint/2010/main" val="4288273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CDAE9-1ABE-4327-97AC-89FF98AFAB66}"/>
              </a:ext>
            </a:extLst>
          </p:cNvPr>
          <p:cNvSpPr>
            <a:spLocks noGrp="1"/>
          </p:cNvSpPr>
          <p:nvPr>
            <p:ph type="title"/>
          </p:nvPr>
        </p:nvSpPr>
        <p:spPr/>
        <p:txBody>
          <a:bodyPr/>
          <a:lstStyle/>
          <a:p>
            <a:r>
              <a:rPr lang="en-US" dirty="0"/>
              <a:t>Housing Grants</a:t>
            </a:r>
          </a:p>
        </p:txBody>
      </p:sp>
      <p:sp>
        <p:nvSpPr>
          <p:cNvPr id="3" name="Content Placeholder 2">
            <a:extLst>
              <a:ext uri="{FF2B5EF4-FFF2-40B4-BE49-F238E27FC236}">
                <a16:creationId xmlns:a16="http://schemas.microsoft.com/office/drawing/2014/main" id="{E9A419C0-0E0B-431F-8A6B-80A06956494E}"/>
              </a:ext>
            </a:extLst>
          </p:cNvPr>
          <p:cNvSpPr>
            <a:spLocks noGrp="1"/>
          </p:cNvSpPr>
          <p:nvPr>
            <p:ph idx="1"/>
          </p:nvPr>
        </p:nvSpPr>
        <p:spPr/>
        <p:txBody>
          <a:bodyPr/>
          <a:lstStyle/>
          <a:p>
            <a:r>
              <a:rPr lang="en-US" dirty="0"/>
              <a:t>Approximately $6 million to fund an estimated 7-20 grants</a:t>
            </a:r>
          </a:p>
          <a:p>
            <a:r>
              <a:rPr lang="en-US" dirty="0"/>
              <a:t>Temporary and permanent housing</a:t>
            </a:r>
          </a:p>
          <a:p>
            <a:r>
              <a:rPr lang="en-US" dirty="0"/>
              <a:t>Related assistance services, including emergency assistance</a:t>
            </a:r>
          </a:p>
          <a:p>
            <a:r>
              <a:rPr lang="en-US" dirty="0"/>
              <a:t>Intended to increase living options available to migrant and seasonal farmworkers and their families</a:t>
            </a:r>
          </a:p>
        </p:txBody>
      </p:sp>
    </p:spTree>
    <p:extLst>
      <p:ext uri="{BB962C8B-B14F-4D97-AF65-F5344CB8AC3E}">
        <p14:creationId xmlns:p14="http://schemas.microsoft.com/office/powerpoint/2010/main" val="1512441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C6FEC3-2B3E-433E-BF1C-A1A37FACD08A}"/>
              </a:ext>
            </a:extLst>
          </p:cNvPr>
          <p:cNvSpPr>
            <a:spLocks noGrp="1"/>
          </p:cNvSpPr>
          <p:nvPr>
            <p:ph type="sldNum" sz="quarter" idx="12"/>
          </p:nvPr>
        </p:nvSpPr>
        <p:spPr/>
        <p:txBody>
          <a:bodyPr/>
          <a:lstStyle/>
          <a:p>
            <a:fld id="{158B7785-F6D6-45F8-833E-07BD84680091}" type="slidenum">
              <a:rPr lang="en-US" smtClean="0"/>
              <a:t>13</a:t>
            </a:fld>
            <a:endParaRPr lang="en-US"/>
          </a:p>
        </p:txBody>
      </p:sp>
      <p:sp>
        <p:nvSpPr>
          <p:cNvPr id="5" name="Title 4">
            <a:extLst>
              <a:ext uri="{FF2B5EF4-FFF2-40B4-BE49-F238E27FC236}">
                <a16:creationId xmlns:a16="http://schemas.microsoft.com/office/drawing/2014/main" id="{3C5D9EA4-FBD9-40C2-A8DE-76EB3F3DACB6}"/>
              </a:ext>
            </a:extLst>
          </p:cNvPr>
          <p:cNvSpPr>
            <a:spLocks noGrp="1"/>
          </p:cNvSpPr>
          <p:nvPr>
            <p:ph type="title"/>
          </p:nvPr>
        </p:nvSpPr>
        <p:spPr/>
        <p:txBody>
          <a:bodyPr/>
          <a:lstStyle/>
          <a:p>
            <a:r>
              <a:rPr lang="en-US" dirty="0"/>
              <a:t>Eligibility Information</a:t>
            </a:r>
          </a:p>
        </p:txBody>
      </p:sp>
    </p:spTree>
    <p:extLst>
      <p:ext uri="{BB962C8B-B14F-4D97-AF65-F5344CB8AC3E}">
        <p14:creationId xmlns:p14="http://schemas.microsoft.com/office/powerpoint/2010/main" val="1642618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D7E52B-1C39-4966-A5B4-DE709875E23E}"/>
              </a:ext>
            </a:extLst>
          </p:cNvPr>
          <p:cNvSpPr>
            <a:spLocks noGrp="1"/>
          </p:cNvSpPr>
          <p:nvPr>
            <p:ph type="sldNum" sz="quarter" idx="12"/>
          </p:nvPr>
        </p:nvSpPr>
        <p:spPr/>
        <p:txBody>
          <a:bodyPr/>
          <a:lstStyle/>
          <a:p>
            <a:fld id="{158B7785-F6D6-45F8-833E-07BD84680091}" type="slidenum">
              <a:rPr lang="en-US" smtClean="0"/>
              <a:pPr/>
              <a:t>14</a:t>
            </a:fld>
            <a:endParaRPr lang="en-US" dirty="0"/>
          </a:p>
        </p:txBody>
      </p:sp>
      <p:sp>
        <p:nvSpPr>
          <p:cNvPr id="5" name="Title 4">
            <a:extLst>
              <a:ext uri="{FF2B5EF4-FFF2-40B4-BE49-F238E27FC236}">
                <a16:creationId xmlns:a16="http://schemas.microsoft.com/office/drawing/2014/main" id="{8DAB27A0-ABF2-4E04-916C-EFB774718FB3}"/>
              </a:ext>
            </a:extLst>
          </p:cNvPr>
          <p:cNvSpPr>
            <a:spLocks noGrp="1"/>
          </p:cNvSpPr>
          <p:nvPr>
            <p:ph type="title"/>
          </p:nvPr>
        </p:nvSpPr>
        <p:spPr/>
        <p:txBody>
          <a:bodyPr>
            <a:normAutofit/>
          </a:bodyPr>
          <a:lstStyle/>
          <a:p>
            <a:r>
              <a:rPr lang="en-US" dirty="0"/>
              <a:t>Eligible Applicants</a:t>
            </a:r>
          </a:p>
        </p:txBody>
      </p:sp>
      <p:sp>
        <p:nvSpPr>
          <p:cNvPr id="6" name="Content Placeholder 5">
            <a:extLst>
              <a:ext uri="{FF2B5EF4-FFF2-40B4-BE49-F238E27FC236}">
                <a16:creationId xmlns:a16="http://schemas.microsoft.com/office/drawing/2014/main" id="{C572984E-2CFD-4072-9593-258FB44E1B26}"/>
              </a:ext>
            </a:extLst>
          </p:cNvPr>
          <p:cNvSpPr>
            <a:spLocks noGrp="1"/>
          </p:cNvSpPr>
          <p:nvPr>
            <p:ph idx="1"/>
          </p:nvPr>
        </p:nvSpPr>
        <p:spPr/>
        <p:txBody>
          <a:bodyPr>
            <a:normAutofit lnSpcReduction="10000"/>
          </a:bodyPr>
          <a:lstStyle/>
          <a:p>
            <a:r>
              <a:rPr lang="en-US" dirty="0"/>
              <a:t>Must have an understanding of the problems eligible Migrant and Seasonal Farmworkers (and their dependents) face</a:t>
            </a:r>
          </a:p>
          <a:p>
            <a:r>
              <a:rPr lang="en-US" dirty="0"/>
              <a:t>Must have a familiarity with the agriculture industry and the labor market needs of the proposed service area</a:t>
            </a:r>
          </a:p>
          <a:p>
            <a:r>
              <a:rPr lang="en-US" dirty="0"/>
              <a:t>Must have the ability to demonstrate the capacity to administer and deliver effectively a diversified program of workforce investment activities</a:t>
            </a:r>
          </a:p>
          <a:p>
            <a:r>
              <a:rPr lang="en-US" dirty="0"/>
              <a:t>Priority of consideration and 2 bonus points will be awarded if the applicant (or at least one subgrantee) has at least one census tract in their target area designated by the Secretary of the Treasury as a qualified opportunity zone</a:t>
            </a:r>
          </a:p>
          <a:p>
            <a:r>
              <a:rPr lang="en-US" dirty="0"/>
              <a:t>For more information on opportunity zones, go to: </a:t>
            </a:r>
            <a:r>
              <a:rPr lang="en-US" u="sng" dirty="0">
                <a:hlinkClick r:id="rId3"/>
              </a:rPr>
              <a:t>https://www.irs.gov/newsroom/opportunity-zones-frequently-asked-questions</a:t>
            </a:r>
            <a:endParaRPr lang="en-US" dirty="0"/>
          </a:p>
        </p:txBody>
      </p:sp>
    </p:spTree>
    <p:extLst>
      <p:ext uri="{BB962C8B-B14F-4D97-AF65-F5344CB8AC3E}">
        <p14:creationId xmlns:p14="http://schemas.microsoft.com/office/powerpoint/2010/main" val="718315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FDAF00-54E9-498C-8EBF-99D7FF390228}"/>
              </a:ext>
            </a:extLst>
          </p:cNvPr>
          <p:cNvSpPr>
            <a:spLocks noGrp="1"/>
          </p:cNvSpPr>
          <p:nvPr>
            <p:ph type="sldNum" sz="quarter" idx="12"/>
          </p:nvPr>
        </p:nvSpPr>
        <p:spPr/>
        <p:txBody>
          <a:bodyPr/>
          <a:lstStyle/>
          <a:p>
            <a:fld id="{158B7785-F6D6-45F8-833E-07BD84680091}" type="slidenum">
              <a:rPr lang="en-US" smtClean="0"/>
              <a:t>15</a:t>
            </a:fld>
            <a:endParaRPr lang="en-US"/>
          </a:p>
        </p:txBody>
      </p:sp>
      <p:sp>
        <p:nvSpPr>
          <p:cNvPr id="3" name="Title 2">
            <a:extLst>
              <a:ext uri="{FF2B5EF4-FFF2-40B4-BE49-F238E27FC236}">
                <a16:creationId xmlns:a16="http://schemas.microsoft.com/office/drawing/2014/main" id="{EED692B8-85CD-4918-8BBA-EB3E3E13A86D}"/>
              </a:ext>
            </a:extLst>
          </p:cNvPr>
          <p:cNvSpPr>
            <a:spLocks noGrp="1"/>
          </p:cNvSpPr>
          <p:nvPr>
            <p:ph type="title"/>
          </p:nvPr>
        </p:nvSpPr>
        <p:spPr/>
        <p:txBody>
          <a:bodyPr/>
          <a:lstStyle/>
          <a:p>
            <a:r>
              <a:rPr lang="en-US" dirty="0"/>
              <a:t>Career Services and Training Grants</a:t>
            </a:r>
          </a:p>
        </p:txBody>
      </p:sp>
      <p:sp>
        <p:nvSpPr>
          <p:cNvPr id="4" name="Content Placeholder 3">
            <a:extLst>
              <a:ext uri="{FF2B5EF4-FFF2-40B4-BE49-F238E27FC236}">
                <a16:creationId xmlns:a16="http://schemas.microsoft.com/office/drawing/2014/main" id="{0D395940-95A2-4203-B0D3-EA27294DD9CB}"/>
              </a:ext>
            </a:extLst>
          </p:cNvPr>
          <p:cNvSpPr>
            <a:spLocks noGrp="1"/>
          </p:cNvSpPr>
          <p:nvPr>
            <p:ph idx="1"/>
          </p:nvPr>
        </p:nvSpPr>
        <p:spPr/>
        <p:txBody>
          <a:bodyPr>
            <a:normAutofit lnSpcReduction="10000"/>
          </a:bodyPr>
          <a:lstStyle/>
          <a:p>
            <a:r>
              <a:rPr lang="en-US" dirty="0"/>
              <a:t>Career Services and Training grant applications are being solicited for a single NFJP grant per state, including Puerto Rico, to serve the eligible migrant and seasonal farmworker population within that state, with the following exceptions:</a:t>
            </a:r>
          </a:p>
          <a:p>
            <a:pPr lvl="1"/>
            <a:r>
              <a:rPr lang="en-US" dirty="0"/>
              <a:t>No application will be accepted to operate NFJP in the District of Columbia due to the small relative share of eligible participants and seasonal agricultural employment;</a:t>
            </a:r>
          </a:p>
          <a:p>
            <a:pPr lvl="1"/>
            <a:r>
              <a:rPr lang="en-US" dirty="0"/>
              <a:t>Between four and six entities will be selected to provide NFJP services in California;</a:t>
            </a:r>
          </a:p>
          <a:p>
            <a:pPr lvl="1"/>
            <a:r>
              <a:rPr lang="en-US" dirty="0"/>
              <a:t>Connecticut and Rhode Island are a combined service delivery area;</a:t>
            </a:r>
          </a:p>
          <a:p>
            <a:pPr lvl="1"/>
            <a:r>
              <a:rPr lang="en-US" dirty="0"/>
              <a:t>Delaware and Maryland are a combined service delivery area; and</a:t>
            </a:r>
          </a:p>
          <a:p>
            <a:pPr lvl="2"/>
            <a:r>
              <a:rPr lang="en-US" dirty="0"/>
              <a:t>Applications for the two combined state service delivery areas listed above must consider the two states as a single geographic area</a:t>
            </a:r>
          </a:p>
        </p:txBody>
      </p:sp>
    </p:spTree>
    <p:extLst>
      <p:ext uri="{BB962C8B-B14F-4D97-AF65-F5344CB8AC3E}">
        <p14:creationId xmlns:p14="http://schemas.microsoft.com/office/powerpoint/2010/main" val="1985279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257A52-D4F5-4662-B353-25A943CCD101}"/>
              </a:ext>
            </a:extLst>
          </p:cNvPr>
          <p:cNvSpPr>
            <a:spLocks noGrp="1"/>
          </p:cNvSpPr>
          <p:nvPr>
            <p:ph type="sldNum" sz="quarter" idx="12"/>
          </p:nvPr>
        </p:nvSpPr>
        <p:spPr/>
        <p:txBody>
          <a:bodyPr/>
          <a:lstStyle/>
          <a:p>
            <a:fld id="{158B7785-F6D6-45F8-833E-07BD84680091}" type="slidenum">
              <a:rPr lang="en-US" smtClean="0"/>
              <a:t>16</a:t>
            </a:fld>
            <a:endParaRPr lang="en-US"/>
          </a:p>
        </p:txBody>
      </p:sp>
      <p:sp>
        <p:nvSpPr>
          <p:cNvPr id="3" name="Title 2">
            <a:extLst>
              <a:ext uri="{FF2B5EF4-FFF2-40B4-BE49-F238E27FC236}">
                <a16:creationId xmlns:a16="http://schemas.microsoft.com/office/drawing/2014/main" id="{E8101542-4A9C-4B07-991E-A2BE132CAD6A}"/>
              </a:ext>
            </a:extLst>
          </p:cNvPr>
          <p:cNvSpPr>
            <a:spLocks noGrp="1"/>
          </p:cNvSpPr>
          <p:nvPr>
            <p:ph type="title"/>
          </p:nvPr>
        </p:nvSpPr>
        <p:spPr/>
        <p:txBody>
          <a:bodyPr/>
          <a:lstStyle/>
          <a:p>
            <a:r>
              <a:rPr lang="en-US" dirty="0"/>
              <a:t>Housing Grants</a:t>
            </a:r>
          </a:p>
        </p:txBody>
      </p:sp>
      <p:sp>
        <p:nvSpPr>
          <p:cNvPr id="4" name="Content Placeholder 3">
            <a:extLst>
              <a:ext uri="{FF2B5EF4-FFF2-40B4-BE49-F238E27FC236}">
                <a16:creationId xmlns:a16="http://schemas.microsoft.com/office/drawing/2014/main" id="{40D1CC03-02E7-4625-818F-078F20623292}"/>
              </a:ext>
            </a:extLst>
          </p:cNvPr>
          <p:cNvSpPr>
            <a:spLocks noGrp="1"/>
          </p:cNvSpPr>
          <p:nvPr>
            <p:ph idx="1"/>
          </p:nvPr>
        </p:nvSpPr>
        <p:spPr/>
        <p:txBody>
          <a:bodyPr/>
          <a:lstStyle/>
          <a:p>
            <a:r>
              <a:rPr lang="en-US" dirty="0"/>
              <a:t>For the purposes of this announcement, Housing grant applications are being solicited for service areas designated by the applicant and may be for:</a:t>
            </a:r>
          </a:p>
          <a:p>
            <a:pPr lvl="1"/>
            <a:r>
              <a:rPr lang="en-US" dirty="0"/>
              <a:t>A single state;</a:t>
            </a:r>
          </a:p>
          <a:p>
            <a:pPr lvl="1"/>
            <a:r>
              <a:rPr lang="en-US" dirty="0"/>
              <a:t>Multiple contiguous states; and</a:t>
            </a:r>
          </a:p>
          <a:p>
            <a:pPr lvl="1"/>
            <a:r>
              <a:rPr lang="en-US" dirty="0"/>
              <a:t>Portions of one or more contiguous states</a:t>
            </a:r>
          </a:p>
        </p:txBody>
      </p:sp>
    </p:spTree>
    <p:extLst>
      <p:ext uri="{BB962C8B-B14F-4D97-AF65-F5344CB8AC3E}">
        <p14:creationId xmlns:p14="http://schemas.microsoft.com/office/powerpoint/2010/main" val="1622812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88BBE5-2F68-4877-AEE1-2ED5F441BBF4}"/>
              </a:ext>
            </a:extLst>
          </p:cNvPr>
          <p:cNvSpPr>
            <a:spLocks noGrp="1"/>
          </p:cNvSpPr>
          <p:nvPr>
            <p:ph type="sldNum" sz="quarter" idx="12"/>
          </p:nvPr>
        </p:nvSpPr>
        <p:spPr/>
        <p:txBody>
          <a:bodyPr/>
          <a:lstStyle/>
          <a:p>
            <a:fld id="{158B7785-F6D6-45F8-833E-07BD84680091}" type="slidenum">
              <a:rPr lang="en-US" smtClean="0"/>
              <a:t>17</a:t>
            </a:fld>
            <a:endParaRPr lang="en-US"/>
          </a:p>
        </p:txBody>
      </p:sp>
      <p:sp>
        <p:nvSpPr>
          <p:cNvPr id="3" name="Title 2">
            <a:extLst>
              <a:ext uri="{FF2B5EF4-FFF2-40B4-BE49-F238E27FC236}">
                <a16:creationId xmlns:a16="http://schemas.microsoft.com/office/drawing/2014/main" id="{C3E0A0E1-19DC-4F8E-903D-51213C34D7F6}"/>
              </a:ext>
            </a:extLst>
          </p:cNvPr>
          <p:cNvSpPr>
            <a:spLocks noGrp="1"/>
          </p:cNvSpPr>
          <p:nvPr>
            <p:ph type="title"/>
          </p:nvPr>
        </p:nvSpPr>
        <p:spPr/>
        <p:txBody>
          <a:bodyPr/>
          <a:lstStyle/>
          <a:p>
            <a:r>
              <a:rPr lang="en-US" dirty="0"/>
              <a:t>Participant Eligibility </a:t>
            </a:r>
          </a:p>
        </p:txBody>
      </p:sp>
      <p:sp>
        <p:nvSpPr>
          <p:cNvPr id="4" name="Content Placeholder 3">
            <a:extLst>
              <a:ext uri="{FF2B5EF4-FFF2-40B4-BE49-F238E27FC236}">
                <a16:creationId xmlns:a16="http://schemas.microsoft.com/office/drawing/2014/main" id="{41019418-0ECB-4BE4-9650-EA762418997E}"/>
              </a:ext>
            </a:extLst>
          </p:cNvPr>
          <p:cNvSpPr>
            <a:spLocks noGrp="1"/>
          </p:cNvSpPr>
          <p:nvPr>
            <p:ph idx="1"/>
          </p:nvPr>
        </p:nvSpPr>
        <p:spPr/>
        <p:txBody>
          <a:bodyPr>
            <a:normAutofit/>
          </a:bodyPr>
          <a:lstStyle/>
          <a:p>
            <a:r>
              <a:rPr lang="en-US" dirty="0"/>
              <a:t>Program Eligibility information can be found in </a:t>
            </a:r>
            <a:r>
              <a:rPr lang="en-US" dirty="0">
                <a:hlinkClick r:id="rId3"/>
              </a:rPr>
              <a:t>TEGL 18-16</a:t>
            </a:r>
            <a:endParaRPr lang="en-US" dirty="0"/>
          </a:p>
          <a:p>
            <a:r>
              <a:rPr lang="en-US" dirty="0"/>
              <a:t>Additional program participant eligibility information is available on the </a:t>
            </a:r>
            <a:r>
              <a:rPr lang="en-US" dirty="0">
                <a:hlinkClick r:id="rId4"/>
              </a:rPr>
              <a:t>May 2018 Frequently Asked </a:t>
            </a:r>
            <a:r>
              <a:rPr lang="en-US">
                <a:hlinkClick r:id="rId4"/>
              </a:rPr>
              <a:t>Questions document</a:t>
            </a:r>
            <a:r>
              <a:rPr lang="en-US" dirty="0"/>
              <a:t>.</a:t>
            </a:r>
          </a:p>
          <a:p>
            <a:r>
              <a:rPr lang="en-US" dirty="0"/>
              <a:t>The </a:t>
            </a:r>
            <a:r>
              <a:rPr lang="en-US" dirty="0">
                <a:hlinkClick r:id="rId5"/>
              </a:rPr>
              <a:t>NFJP Eligibility Flowchart</a:t>
            </a:r>
            <a:r>
              <a:rPr lang="en-US" dirty="0"/>
              <a:t> will help applicants better understand the eligibility requirements for NFJP participants.</a:t>
            </a:r>
          </a:p>
          <a:p>
            <a:r>
              <a:rPr lang="en-US" dirty="0"/>
              <a:t>Pursuant to WIOA Section 189(h) Enforcement of Military Selective Service Act, for Career Services and Training Grants and Housing Grants, NFJP male participants must meet the registration requirements of the Military Selective Service Act by registering for Selective Service as required. Additional information is available in </a:t>
            </a:r>
            <a:r>
              <a:rPr lang="en-US" dirty="0">
                <a:hlinkClick r:id="rId3"/>
              </a:rPr>
              <a:t>TEGL 18-16</a:t>
            </a:r>
            <a:r>
              <a:rPr lang="en-US" dirty="0"/>
              <a:t>.</a:t>
            </a:r>
          </a:p>
        </p:txBody>
      </p:sp>
    </p:spTree>
    <p:extLst>
      <p:ext uri="{BB962C8B-B14F-4D97-AF65-F5344CB8AC3E}">
        <p14:creationId xmlns:p14="http://schemas.microsoft.com/office/powerpoint/2010/main" val="1942452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51352-7A17-4049-B9DC-A7C447BF5686}"/>
              </a:ext>
            </a:extLst>
          </p:cNvPr>
          <p:cNvSpPr>
            <a:spLocks noGrp="1"/>
          </p:cNvSpPr>
          <p:nvPr>
            <p:ph type="sldNum" sz="quarter" idx="12"/>
          </p:nvPr>
        </p:nvSpPr>
        <p:spPr/>
        <p:txBody>
          <a:bodyPr/>
          <a:lstStyle/>
          <a:p>
            <a:fld id="{158B7785-F6D6-45F8-833E-07BD84680091}" type="slidenum">
              <a:rPr lang="en-US" smtClean="0"/>
              <a:t>18</a:t>
            </a:fld>
            <a:endParaRPr lang="en-US"/>
          </a:p>
        </p:txBody>
      </p:sp>
      <p:sp>
        <p:nvSpPr>
          <p:cNvPr id="3" name="Title 2">
            <a:extLst>
              <a:ext uri="{FF2B5EF4-FFF2-40B4-BE49-F238E27FC236}">
                <a16:creationId xmlns:a16="http://schemas.microsoft.com/office/drawing/2014/main" id="{D99336A5-9E5C-46E8-9722-1AD54BD7E987}"/>
              </a:ext>
            </a:extLst>
          </p:cNvPr>
          <p:cNvSpPr>
            <a:spLocks noGrp="1"/>
          </p:cNvSpPr>
          <p:nvPr>
            <p:ph type="title"/>
          </p:nvPr>
        </p:nvSpPr>
        <p:spPr/>
        <p:txBody>
          <a:bodyPr/>
          <a:lstStyle/>
          <a:p>
            <a:r>
              <a:rPr lang="en-US" dirty="0"/>
              <a:t>Career Services and Training Participant Eligibility</a:t>
            </a:r>
          </a:p>
        </p:txBody>
      </p:sp>
      <p:sp>
        <p:nvSpPr>
          <p:cNvPr id="4" name="Content Placeholder 3">
            <a:extLst>
              <a:ext uri="{FF2B5EF4-FFF2-40B4-BE49-F238E27FC236}">
                <a16:creationId xmlns:a16="http://schemas.microsoft.com/office/drawing/2014/main" id="{72D42F2F-805F-447C-9FC5-20715F953DF8}"/>
              </a:ext>
            </a:extLst>
          </p:cNvPr>
          <p:cNvSpPr>
            <a:spLocks noGrp="1"/>
          </p:cNvSpPr>
          <p:nvPr>
            <p:ph idx="1"/>
          </p:nvPr>
        </p:nvSpPr>
        <p:spPr/>
        <p:txBody>
          <a:bodyPr>
            <a:normAutofit/>
          </a:bodyPr>
          <a:lstStyle/>
          <a:p>
            <a:r>
              <a:rPr lang="en-US" dirty="0"/>
              <a:t>On the date of application for enrollment, in order to receive Career Services and Training, an individual must be either a(n):</a:t>
            </a:r>
          </a:p>
          <a:p>
            <a:pPr lvl="1"/>
            <a:r>
              <a:rPr lang="en-US" dirty="0"/>
              <a:t>Eligible seasonal farmworker adult;</a:t>
            </a:r>
          </a:p>
          <a:p>
            <a:pPr lvl="1"/>
            <a:r>
              <a:rPr lang="en-US" dirty="0"/>
              <a:t>Eligible migrant farmworker adult;</a:t>
            </a:r>
          </a:p>
          <a:p>
            <a:pPr lvl="1"/>
            <a:r>
              <a:rPr lang="en-US" dirty="0"/>
              <a:t>Eligible migrant and seasonal farmworker youth; or</a:t>
            </a:r>
          </a:p>
          <a:p>
            <a:pPr lvl="1"/>
            <a:r>
              <a:rPr lang="en-US" dirty="0"/>
              <a:t>The dependent of a migrant and seasonal farmworker; and</a:t>
            </a:r>
          </a:p>
          <a:p>
            <a:pPr lvl="1"/>
            <a:r>
              <a:rPr lang="en-US" dirty="0"/>
              <a:t>A low-income individual who faces multiple barriers to economic self-sufficiency as defined in section 6 of TEGL 18-16.</a:t>
            </a:r>
          </a:p>
        </p:txBody>
      </p:sp>
    </p:spTree>
    <p:extLst>
      <p:ext uri="{BB962C8B-B14F-4D97-AF65-F5344CB8AC3E}">
        <p14:creationId xmlns:p14="http://schemas.microsoft.com/office/powerpoint/2010/main" val="317727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C6FAB-EAD3-46A2-A139-7CE96F7B9C67}"/>
              </a:ext>
            </a:extLst>
          </p:cNvPr>
          <p:cNvSpPr>
            <a:spLocks noGrp="1"/>
          </p:cNvSpPr>
          <p:nvPr>
            <p:ph type="sldNum" sz="quarter" idx="12"/>
          </p:nvPr>
        </p:nvSpPr>
        <p:spPr/>
        <p:txBody>
          <a:bodyPr/>
          <a:lstStyle/>
          <a:p>
            <a:fld id="{158B7785-F6D6-45F8-833E-07BD84680091}" type="slidenum">
              <a:rPr lang="en-US" smtClean="0"/>
              <a:t>19</a:t>
            </a:fld>
            <a:endParaRPr lang="en-US"/>
          </a:p>
        </p:txBody>
      </p:sp>
      <p:sp>
        <p:nvSpPr>
          <p:cNvPr id="3" name="Title 2">
            <a:extLst>
              <a:ext uri="{FF2B5EF4-FFF2-40B4-BE49-F238E27FC236}">
                <a16:creationId xmlns:a16="http://schemas.microsoft.com/office/drawing/2014/main" id="{C6F58E31-A5AF-4322-8075-E35DF592531C}"/>
              </a:ext>
            </a:extLst>
          </p:cNvPr>
          <p:cNvSpPr>
            <a:spLocks noGrp="1"/>
          </p:cNvSpPr>
          <p:nvPr>
            <p:ph type="title"/>
          </p:nvPr>
        </p:nvSpPr>
        <p:spPr/>
        <p:txBody>
          <a:bodyPr/>
          <a:lstStyle/>
          <a:p>
            <a:r>
              <a:rPr lang="en-US" dirty="0"/>
              <a:t>Housing Grant Participant Eligibility </a:t>
            </a:r>
          </a:p>
        </p:txBody>
      </p:sp>
      <p:sp>
        <p:nvSpPr>
          <p:cNvPr id="4" name="Content Placeholder 3">
            <a:extLst>
              <a:ext uri="{FF2B5EF4-FFF2-40B4-BE49-F238E27FC236}">
                <a16:creationId xmlns:a16="http://schemas.microsoft.com/office/drawing/2014/main" id="{F2FB6F0F-E378-4EE7-A8F2-027C3ABE8682}"/>
              </a:ext>
            </a:extLst>
          </p:cNvPr>
          <p:cNvSpPr>
            <a:spLocks noGrp="1"/>
          </p:cNvSpPr>
          <p:nvPr>
            <p:ph idx="1"/>
          </p:nvPr>
        </p:nvSpPr>
        <p:spPr/>
        <p:txBody>
          <a:bodyPr>
            <a:normAutofit fontScale="85000" lnSpcReduction="20000"/>
          </a:bodyPr>
          <a:lstStyle/>
          <a:p>
            <a:r>
              <a:rPr lang="en-US" dirty="0"/>
              <a:t>On the date of application for enrollment, in order to receive </a:t>
            </a:r>
            <a:r>
              <a:rPr lang="en-US" i="1" dirty="0"/>
              <a:t>permanent </a:t>
            </a:r>
            <a:r>
              <a:rPr lang="en-US" dirty="0"/>
              <a:t>Housing Assistance</a:t>
            </a:r>
            <a:br>
              <a:rPr lang="en-US" dirty="0"/>
            </a:br>
            <a:r>
              <a:rPr lang="en-US" dirty="0"/>
              <a:t>Services, an individual must be either a(n):</a:t>
            </a:r>
          </a:p>
          <a:p>
            <a:pPr lvl="1"/>
            <a:r>
              <a:rPr lang="en-US" dirty="0"/>
              <a:t>Eligible migrant and seasonal farmworker;</a:t>
            </a:r>
          </a:p>
          <a:p>
            <a:pPr lvl="1"/>
            <a:r>
              <a:rPr lang="en-US" dirty="0"/>
              <a:t>Eligible migrant and seasonal farmworker family;</a:t>
            </a:r>
          </a:p>
          <a:p>
            <a:pPr lvl="1"/>
            <a:r>
              <a:rPr lang="en-US" dirty="0"/>
              <a:t>Other individual; or</a:t>
            </a:r>
          </a:p>
          <a:p>
            <a:pPr lvl="1"/>
            <a:r>
              <a:rPr lang="en-US" dirty="0"/>
              <a:t>Other families,</a:t>
            </a:r>
            <a:br>
              <a:rPr lang="en-US" dirty="0"/>
            </a:br>
            <a:r>
              <a:rPr lang="en-US" dirty="0"/>
              <a:t>and</a:t>
            </a:r>
          </a:p>
          <a:p>
            <a:pPr lvl="1"/>
            <a:r>
              <a:rPr lang="en-US" dirty="0"/>
              <a:t>A low-income individual who faces multiple barriers to economic self-sufficiency as</a:t>
            </a:r>
            <a:br>
              <a:rPr lang="en-US" dirty="0"/>
            </a:br>
            <a:r>
              <a:rPr lang="en-US" dirty="0"/>
              <a:t>defined in section 6 of TEGL 18-16.</a:t>
            </a:r>
          </a:p>
          <a:p>
            <a:r>
              <a:rPr lang="en-US" dirty="0"/>
              <a:t>On the date of application for enrollment, in order to receive </a:t>
            </a:r>
            <a:r>
              <a:rPr lang="en-US" i="1" dirty="0"/>
              <a:t>temporary </a:t>
            </a:r>
            <a:r>
              <a:rPr lang="en-US" dirty="0"/>
              <a:t>Housing Assistance</a:t>
            </a:r>
            <a:br>
              <a:rPr lang="en-US" dirty="0"/>
            </a:br>
            <a:r>
              <a:rPr lang="en-US" dirty="0"/>
              <a:t>Services, an individual must be either a(n):</a:t>
            </a:r>
          </a:p>
          <a:p>
            <a:pPr lvl="1"/>
            <a:r>
              <a:rPr lang="en-US" dirty="0"/>
              <a:t>Eligible migrant and seasonal farmworker; or</a:t>
            </a:r>
          </a:p>
          <a:p>
            <a:pPr lvl="1"/>
            <a:r>
              <a:rPr lang="en-US" dirty="0"/>
              <a:t>Eligible migrant and seasonal farmworker family; And</a:t>
            </a:r>
          </a:p>
          <a:p>
            <a:pPr lvl="1"/>
            <a:r>
              <a:rPr lang="en-US" dirty="0"/>
              <a:t>Low-income individual who faces multiple barriers to economic self-sufficiency as defined in section 6 of TEGL 18-16</a:t>
            </a:r>
            <a:br>
              <a:rPr lang="en-US" dirty="0"/>
            </a:br>
            <a:endParaRPr lang="en-US" dirty="0"/>
          </a:p>
        </p:txBody>
      </p:sp>
    </p:spTree>
    <p:extLst>
      <p:ext uri="{BB962C8B-B14F-4D97-AF65-F5344CB8AC3E}">
        <p14:creationId xmlns:p14="http://schemas.microsoft.com/office/powerpoint/2010/main" val="93892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2</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Tree>
    <p:extLst>
      <p:ext uri="{BB962C8B-B14F-4D97-AF65-F5344CB8AC3E}">
        <p14:creationId xmlns:p14="http://schemas.microsoft.com/office/powerpoint/2010/main" val="3263777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custDataLst>
              <p:tags r:id="rId2"/>
            </p:custDataLst>
          </p:nvPr>
        </p:nvSpPr>
        <p:spPr>
          <a:xfrm>
            <a:off x="11384678" y="6356350"/>
            <a:ext cx="65292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F82E2C5-9465-4D62-9D11-434910C088F2}"/>
              </a:ext>
            </a:extLst>
          </p:cNvPr>
          <p:cNvSpPr>
            <a:spLocks noGrp="1"/>
          </p:cNvSpPr>
          <p:nvPr>
            <p:ph type="title"/>
            <p:custDataLst>
              <p:tags r:id="rId3"/>
            </p:custDataLst>
          </p:nvPr>
        </p:nvSpPr>
        <p:spPr>
          <a:xfrm>
            <a:off x="367394" y="1422199"/>
            <a:ext cx="8424181" cy="2702126"/>
          </a:xfrm>
        </p:spPr>
        <p:txBody>
          <a:bodyPr>
            <a:normAutofit/>
          </a:bodyPr>
          <a:lstStyle/>
          <a:p>
            <a:r>
              <a:rPr lang="en-US" sz="5400" dirty="0"/>
              <a:t>Application Submission Requirements</a:t>
            </a:r>
          </a:p>
        </p:txBody>
      </p:sp>
    </p:spTree>
    <p:custDataLst>
      <p:tags r:id="rId1"/>
    </p:custDataLst>
    <p:extLst>
      <p:ext uri="{BB962C8B-B14F-4D97-AF65-F5344CB8AC3E}">
        <p14:creationId xmlns:p14="http://schemas.microsoft.com/office/powerpoint/2010/main" val="595904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Content and Form of Application Submission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823912"/>
          </a:xfrm>
          <a:prstGeom prst="rect">
            <a:avLst/>
          </a:prstGeom>
          <a:solidFill>
            <a:srgbClr val="F3F4F4"/>
          </a:solidFill>
          <a:ln>
            <a:solidFill>
              <a:schemeClr val="accent4"/>
            </a:solidFill>
          </a:ln>
        </p:spPr>
        <p:txBody>
          <a:bodyPr/>
          <a:lstStyle/>
          <a:p>
            <a:r>
              <a:rPr lang="en-US" dirty="0"/>
              <a:t>Section IV.B</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2212521"/>
            <a:ext cx="10515600" cy="3977142"/>
          </a:xfrm>
        </p:spPr>
        <p:txBody>
          <a:bodyPr/>
          <a:lstStyle/>
          <a:p>
            <a:r>
              <a:rPr lang="en-US" sz="3600" dirty="0"/>
              <a:t>SF-424 Application For Federal Assistance</a:t>
            </a:r>
          </a:p>
          <a:p>
            <a:r>
              <a:rPr lang="en-US" sz="3600" dirty="0"/>
              <a:t>Project Budget (SF-424A and Budget Narrative)</a:t>
            </a:r>
          </a:p>
          <a:p>
            <a:r>
              <a:rPr lang="en-US" sz="3600" dirty="0"/>
              <a:t>Project Narrative</a:t>
            </a:r>
          </a:p>
          <a:p>
            <a:r>
              <a:rPr lang="en-US" sz="3600" dirty="0"/>
              <a:t>Attachments to the Project Narrative</a:t>
            </a:r>
          </a:p>
        </p:txBody>
      </p:sp>
    </p:spTree>
    <p:custDataLst>
      <p:tags r:id="rId1"/>
    </p:custDataLst>
    <p:extLst>
      <p:ext uri="{BB962C8B-B14F-4D97-AF65-F5344CB8AC3E}">
        <p14:creationId xmlns:p14="http://schemas.microsoft.com/office/powerpoint/2010/main" val="3549083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SF-424 and Project Budget</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823912"/>
          </a:xfrm>
          <a:prstGeom prst="rect">
            <a:avLst/>
          </a:prstGeom>
          <a:solidFill>
            <a:srgbClr val="F3F4F4"/>
          </a:solidFill>
          <a:ln>
            <a:solidFill>
              <a:schemeClr val="accent4"/>
            </a:solidFill>
          </a:ln>
        </p:spPr>
        <p:txBody>
          <a:bodyPr/>
          <a:lstStyle/>
          <a:p>
            <a:r>
              <a:rPr lang="en-US" dirty="0"/>
              <a:t>Section IV.B.1 and Section IV.B.2</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1989878"/>
            <a:ext cx="10515600" cy="4469915"/>
          </a:xfrm>
        </p:spPr>
        <p:txBody>
          <a:bodyPr/>
          <a:lstStyle/>
          <a:p>
            <a:r>
              <a:rPr lang="en-US" sz="3600" dirty="0"/>
              <a:t>SF-424 Application For Federal Assistance</a:t>
            </a:r>
          </a:p>
          <a:p>
            <a:pPr lvl="1"/>
            <a:r>
              <a:rPr lang="en-US" sz="3400" dirty="0"/>
              <a:t>DUNS number</a:t>
            </a:r>
          </a:p>
          <a:p>
            <a:pPr lvl="1"/>
            <a:r>
              <a:rPr lang="en-US" sz="3400" dirty="0"/>
              <a:t>Must register with SAM</a:t>
            </a:r>
          </a:p>
          <a:p>
            <a:pPr lvl="1"/>
            <a:r>
              <a:rPr lang="en-US" sz="3400" dirty="0"/>
              <a:t>Sam Registration Flexibility</a:t>
            </a:r>
          </a:p>
          <a:p>
            <a:r>
              <a:rPr lang="en-US" sz="3600" dirty="0"/>
              <a:t>Project Budget </a:t>
            </a:r>
          </a:p>
          <a:p>
            <a:pPr lvl="1"/>
            <a:r>
              <a:rPr lang="en-US" sz="3400" dirty="0"/>
              <a:t>SF-424A: Budget Information Form</a:t>
            </a:r>
          </a:p>
          <a:p>
            <a:pPr lvl="1"/>
            <a:r>
              <a:rPr lang="en-US" sz="3400" dirty="0"/>
              <a:t>Budget Narrative</a:t>
            </a:r>
          </a:p>
        </p:txBody>
      </p:sp>
    </p:spTree>
    <p:custDataLst>
      <p:tags r:id="rId1"/>
    </p:custDataLst>
    <p:extLst>
      <p:ext uri="{BB962C8B-B14F-4D97-AF65-F5344CB8AC3E}">
        <p14:creationId xmlns:p14="http://schemas.microsoft.com/office/powerpoint/2010/main" val="3339275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Project Narrative</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823912"/>
          </a:xfrm>
          <a:prstGeom prst="rect">
            <a:avLst/>
          </a:prstGeom>
          <a:solidFill>
            <a:srgbClr val="F3F4F4"/>
          </a:solidFill>
          <a:ln>
            <a:solidFill>
              <a:schemeClr val="accent4"/>
            </a:solidFill>
          </a:ln>
        </p:spPr>
        <p:txBody>
          <a:bodyPr/>
          <a:lstStyle/>
          <a:p>
            <a:r>
              <a:rPr lang="en-US" dirty="0"/>
              <a:t>Section IV.B.3</a:t>
            </a:r>
          </a:p>
        </p:txBody>
      </p:sp>
      <p:graphicFrame>
        <p:nvGraphicFramePr>
          <p:cNvPr id="2" name="Table 6">
            <a:extLst>
              <a:ext uri="{FF2B5EF4-FFF2-40B4-BE49-F238E27FC236}">
                <a16:creationId xmlns:a16="http://schemas.microsoft.com/office/drawing/2014/main" id="{473D8BFE-B2EA-46BA-8E34-DDA3A3F366D7}"/>
              </a:ext>
            </a:extLst>
          </p:cNvPr>
          <p:cNvGraphicFramePr>
            <a:graphicFrameLocks noGrp="1"/>
          </p:cNvGraphicFramePr>
          <p:nvPr>
            <p:extLst>
              <p:ext uri="{D42A27DB-BD31-4B8C-83A1-F6EECF244321}">
                <p14:modId xmlns:p14="http://schemas.microsoft.com/office/powerpoint/2010/main" val="559546263"/>
              </p:ext>
            </p:extLst>
          </p:nvPr>
        </p:nvGraphicFramePr>
        <p:xfrm>
          <a:off x="1192635" y="1797861"/>
          <a:ext cx="9806730" cy="4535009"/>
        </p:xfrm>
        <a:graphic>
          <a:graphicData uri="http://schemas.openxmlformats.org/drawingml/2006/table">
            <a:tbl>
              <a:tblPr firstRow="1" bandRow="1">
                <a:tableStyleId>{5C22544A-7EE6-4342-B048-85BDC9FD1C3A}</a:tableStyleId>
              </a:tblPr>
              <a:tblGrid>
                <a:gridCol w="5335398">
                  <a:extLst>
                    <a:ext uri="{9D8B030D-6E8A-4147-A177-3AD203B41FA5}">
                      <a16:colId xmlns:a16="http://schemas.microsoft.com/office/drawing/2014/main" val="1731841607"/>
                    </a:ext>
                  </a:extLst>
                </a:gridCol>
                <a:gridCol w="4471332">
                  <a:extLst>
                    <a:ext uri="{9D8B030D-6E8A-4147-A177-3AD203B41FA5}">
                      <a16:colId xmlns:a16="http://schemas.microsoft.com/office/drawing/2014/main" val="908661210"/>
                    </a:ext>
                  </a:extLst>
                </a:gridCol>
              </a:tblGrid>
              <a:tr h="461779">
                <a:tc>
                  <a:txBody>
                    <a:bodyPr/>
                    <a:lstStyle/>
                    <a:p>
                      <a:r>
                        <a:rPr lang="en-US" dirty="0"/>
                        <a:t>Section</a:t>
                      </a:r>
                    </a:p>
                  </a:txBody>
                  <a:tcPr/>
                </a:tc>
                <a:tc>
                  <a:txBody>
                    <a:bodyPr/>
                    <a:lstStyle/>
                    <a:p>
                      <a:r>
                        <a:rPr lang="en-US" dirty="0"/>
                        <a:t>Points</a:t>
                      </a:r>
                    </a:p>
                  </a:txBody>
                  <a:tcPr/>
                </a:tc>
                <a:extLst>
                  <a:ext uri="{0D108BD9-81ED-4DB2-BD59-A6C34878D82A}">
                    <a16:rowId xmlns:a16="http://schemas.microsoft.com/office/drawing/2014/main" val="3686506722"/>
                  </a:ext>
                </a:extLst>
              </a:tr>
              <a:tr h="461779">
                <a:tc>
                  <a:txBody>
                    <a:bodyPr/>
                    <a:lstStyle/>
                    <a:p>
                      <a:r>
                        <a:rPr lang="en-US" dirty="0"/>
                        <a:t>Statement of Need</a:t>
                      </a:r>
                    </a:p>
                  </a:txBody>
                  <a:tcPr/>
                </a:tc>
                <a:tc>
                  <a:txBody>
                    <a:bodyPr/>
                    <a:lstStyle/>
                    <a:p>
                      <a:r>
                        <a:rPr lang="en-US" dirty="0"/>
                        <a:t>Up to 12 points</a:t>
                      </a:r>
                    </a:p>
                  </a:txBody>
                  <a:tcPr/>
                </a:tc>
                <a:extLst>
                  <a:ext uri="{0D108BD9-81ED-4DB2-BD59-A6C34878D82A}">
                    <a16:rowId xmlns:a16="http://schemas.microsoft.com/office/drawing/2014/main" val="270087391"/>
                  </a:ext>
                </a:extLst>
              </a:tr>
              <a:tr h="1499173">
                <a:tc>
                  <a:txBody>
                    <a:bodyPr/>
                    <a:lstStyle/>
                    <a:p>
                      <a:r>
                        <a:rPr lang="en-US" dirty="0"/>
                        <a:t>Project Design </a:t>
                      </a:r>
                    </a:p>
                    <a:p>
                      <a:pPr marL="285750" indent="-285750">
                        <a:buFont typeface="Arial" panose="020B0604020202020204" pitchFamily="34" charset="0"/>
                        <a:buChar char="•"/>
                      </a:pPr>
                      <a:r>
                        <a:rPr lang="en-US" dirty="0"/>
                        <a:t>Evidence-Informed Approaches &amp; Methods</a:t>
                      </a:r>
                    </a:p>
                    <a:p>
                      <a:pPr marL="285750" indent="-285750">
                        <a:buFont typeface="Arial" panose="020B0604020202020204" pitchFamily="34" charset="0"/>
                        <a:buChar char="•"/>
                      </a:pPr>
                      <a:r>
                        <a:rPr lang="en-US" dirty="0"/>
                        <a:t>Planning Phase</a:t>
                      </a:r>
                    </a:p>
                    <a:p>
                      <a:pPr marL="285750" indent="-285750">
                        <a:buFont typeface="Arial" panose="020B0604020202020204" pitchFamily="34" charset="0"/>
                        <a:buChar char="•"/>
                      </a:pPr>
                      <a:r>
                        <a:rPr lang="en-US" dirty="0"/>
                        <a:t>Outreach &amp; Enrollment</a:t>
                      </a:r>
                    </a:p>
                    <a:p>
                      <a:pPr marL="285750" indent="-285750">
                        <a:buFont typeface="Arial" panose="020B0604020202020204" pitchFamily="34" charset="0"/>
                        <a:buChar char="•"/>
                      </a:pPr>
                      <a:r>
                        <a:rPr lang="en-US" dirty="0"/>
                        <a:t>Case Management</a:t>
                      </a:r>
                    </a:p>
                  </a:txBody>
                  <a:tcPr/>
                </a:tc>
                <a:tc>
                  <a:txBody>
                    <a:bodyPr/>
                    <a:lstStyle/>
                    <a:p>
                      <a:r>
                        <a:rPr lang="en-US" dirty="0"/>
                        <a:t>Up to 30 total points</a:t>
                      </a:r>
                    </a:p>
                    <a:p>
                      <a:pPr marL="285750" indent="-285750">
                        <a:buFont typeface="Arial" panose="020B0604020202020204" pitchFamily="34" charset="0"/>
                        <a:buChar char="•"/>
                      </a:pPr>
                      <a:r>
                        <a:rPr lang="en-US" dirty="0"/>
                        <a:t>Up to 10 points</a:t>
                      </a:r>
                    </a:p>
                    <a:p>
                      <a:pPr marL="285750" indent="-285750">
                        <a:buFont typeface="Arial" panose="020B0604020202020204" pitchFamily="34" charset="0"/>
                        <a:buChar char="•"/>
                      </a:pPr>
                      <a:r>
                        <a:rPr lang="en-US" dirty="0"/>
                        <a:t>Up to 6 points</a:t>
                      </a:r>
                    </a:p>
                    <a:p>
                      <a:pPr marL="285750" indent="-285750">
                        <a:buFont typeface="Arial" panose="020B0604020202020204" pitchFamily="34" charset="0"/>
                        <a:buChar char="•"/>
                      </a:pPr>
                      <a:r>
                        <a:rPr lang="en-US" dirty="0"/>
                        <a:t>Up to 6 points</a:t>
                      </a:r>
                    </a:p>
                    <a:p>
                      <a:pPr marL="285750" indent="-285750">
                        <a:buFont typeface="Arial" panose="020B0604020202020204" pitchFamily="34" charset="0"/>
                        <a:buChar char="•"/>
                      </a:pPr>
                      <a:r>
                        <a:rPr lang="en-US" dirty="0"/>
                        <a:t>Up to 8 points</a:t>
                      </a:r>
                    </a:p>
                  </a:txBody>
                  <a:tcPr/>
                </a:tc>
                <a:extLst>
                  <a:ext uri="{0D108BD9-81ED-4DB2-BD59-A6C34878D82A}">
                    <a16:rowId xmlns:a16="http://schemas.microsoft.com/office/drawing/2014/main" val="1840199043"/>
                  </a:ext>
                </a:extLst>
              </a:tr>
              <a:tr h="461779">
                <a:tc>
                  <a:txBody>
                    <a:bodyPr/>
                    <a:lstStyle/>
                    <a:p>
                      <a:pPr marL="0" indent="0">
                        <a:buFont typeface="Arial" panose="020B0604020202020204" pitchFamily="34" charset="0"/>
                        <a:buNone/>
                      </a:pPr>
                      <a:r>
                        <a:rPr lang="en-US" dirty="0"/>
                        <a:t>Organizational, Administrative, and Fiscal Capacity </a:t>
                      </a:r>
                    </a:p>
                    <a:p>
                      <a:pPr marL="285750" indent="-285750">
                        <a:buFont typeface="Arial" panose="020B0604020202020204" pitchFamily="34" charset="0"/>
                        <a:buChar char="•"/>
                      </a:pPr>
                      <a:r>
                        <a:rPr lang="en-US" dirty="0"/>
                        <a:t>Organizational Capacity </a:t>
                      </a:r>
                    </a:p>
                    <a:p>
                      <a:pPr marL="285750" indent="-285750">
                        <a:buFont typeface="Arial" panose="020B0604020202020204" pitchFamily="34" charset="0"/>
                        <a:buChar char="•"/>
                      </a:pPr>
                      <a:r>
                        <a:rPr lang="en-US" dirty="0"/>
                        <a:t>Administrative and Fiscal Capacity</a:t>
                      </a:r>
                    </a:p>
                    <a:p>
                      <a:pPr marL="285750" indent="-285750">
                        <a:buFont typeface="Arial" panose="020B0604020202020204" pitchFamily="34" charset="0"/>
                        <a:buChar char="•"/>
                      </a:pPr>
                      <a:r>
                        <a:rPr lang="en-US" dirty="0"/>
                        <a:t>Partnerships</a:t>
                      </a:r>
                    </a:p>
                  </a:txBody>
                  <a:tcPr/>
                </a:tc>
                <a:tc>
                  <a:txBody>
                    <a:bodyPr/>
                    <a:lstStyle/>
                    <a:p>
                      <a:r>
                        <a:rPr lang="en-US" dirty="0"/>
                        <a:t>Up to 24 total points</a:t>
                      </a:r>
                    </a:p>
                    <a:p>
                      <a:pPr marL="285750" indent="-285750">
                        <a:buFont typeface="Arial" panose="020B0604020202020204" pitchFamily="34" charset="0"/>
                        <a:buChar char="•"/>
                      </a:pPr>
                      <a:r>
                        <a:rPr lang="en-US" dirty="0"/>
                        <a:t>Up to 8 points</a:t>
                      </a:r>
                    </a:p>
                    <a:p>
                      <a:pPr marL="285750" indent="-285750">
                        <a:buFont typeface="Arial" panose="020B0604020202020204" pitchFamily="34" charset="0"/>
                        <a:buChar char="•"/>
                      </a:pPr>
                      <a:r>
                        <a:rPr lang="en-US" dirty="0"/>
                        <a:t>Up to 8 points</a:t>
                      </a:r>
                    </a:p>
                    <a:p>
                      <a:pPr marL="285750" indent="-285750">
                        <a:buFont typeface="Arial" panose="020B0604020202020204" pitchFamily="34" charset="0"/>
                        <a:buChar char="•"/>
                      </a:pPr>
                      <a:r>
                        <a:rPr lang="en-US" dirty="0"/>
                        <a:t>Up to 8 points</a:t>
                      </a:r>
                    </a:p>
                  </a:txBody>
                  <a:tcPr/>
                </a:tc>
                <a:extLst>
                  <a:ext uri="{0D108BD9-81ED-4DB2-BD59-A6C34878D82A}">
                    <a16:rowId xmlns:a16="http://schemas.microsoft.com/office/drawing/2014/main" val="214776233"/>
                  </a:ext>
                </a:extLst>
              </a:tr>
              <a:tr h="461779">
                <a:tc>
                  <a:txBody>
                    <a:bodyPr/>
                    <a:lstStyle/>
                    <a:p>
                      <a:r>
                        <a:rPr lang="en-US" dirty="0"/>
                        <a:t>Past Performance and Programmatic Capability </a:t>
                      </a:r>
                    </a:p>
                  </a:txBody>
                  <a:tcPr/>
                </a:tc>
                <a:tc>
                  <a:txBody>
                    <a:bodyPr/>
                    <a:lstStyle/>
                    <a:p>
                      <a:pPr marL="0" indent="0">
                        <a:buFont typeface="Arial" panose="020B0604020202020204" pitchFamily="34" charset="0"/>
                        <a:buNone/>
                      </a:pPr>
                      <a:r>
                        <a:rPr lang="en-US" dirty="0"/>
                        <a:t>Up to 24 points</a:t>
                      </a:r>
                    </a:p>
                  </a:txBody>
                  <a:tcPr/>
                </a:tc>
                <a:extLst>
                  <a:ext uri="{0D108BD9-81ED-4DB2-BD59-A6C34878D82A}">
                    <a16:rowId xmlns:a16="http://schemas.microsoft.com/office/drawing/2014/main" val="142161285"/>
                  </a:ext>
                </a:extLst>
              </a:tr>
              <a:tr h="461779">
                <a:tc>
                  <a:txBody>
                    <a:bodyPr/>
                    <a:lstStyle/>
                    <a:p>
                      <a:r>
                        <a:rPr lang="en-US" dirty="0"/>
                        <a:t>Budget and Budget Narrative</a:t>
                      </a:r>
                    </a:p>
                  </a:txBody>
                  <a:tcPr/>
                </a:tc>
                <a:tc>
                  <a:txBody>
                    <a:bodyPr/>
                    <a:lstStyle/>
                    <a:p>
                      <a:r>
                        <a:rPr lang="en-US" dirty="0"/>
                        <a:t>Up to 10 points</a:t>
                      </a:r>
                    </a:p>
                  </a:txBody>
                  <a:tcPr/>
                </a:tc>
                <a:extLst>
                  <a:ext uri="{0D108BD9-81ED-4DB2-BD59-A6C34878D82A}">
                    <a16:rowId xmlns:a16="http://schemas.microsoft.com/office/drawing/2014/main" val="630165894"/>
                  </a:ext>
                </a:extLst>
              </a:tr>
            </a:tbl>
          </a:graphicData>
        </a:graphic>
      </p:graphicFrame>
    </p:spTree>
    <p:custDataLst>
      <p:tags r:id="rId1"/>
    </p:custDataLst>
    <p:extLst>
      <p:ext uri="{BB962C8B-B14F-4D97-AF65-F5344CB8AC3E}">
        <p14:creationId xmlns:p14="http://schemas.microsoft.com/office/powerpoint/2010/main" val="1461446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Attachments to the Project Narrative</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823912"/>
          </a:xfrm>
          <a:prstGeom prst="rect">
            <a:avLst/>
          </a:prstGeom>
          <a:solidFill>
            <a:srgbClr val="F3F4F4"/>
          </a:solidFill>
          <a:ln>
            <a:solidFill>
              <a:schemeClr val="accent4"/>
            </a:solidFill>
          </a:ln>
        </p:spPr>
        <p:txBody>
          <a:bodyPr/>
          <a:lstStyle/>
          <a:p>
            <a:r>
              <a:rPr lang="en-US" dirty="0"/>
              <a:t>Section IV.B.4</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1989878"/>
            <a:ext cx="10515600" cy="4199785"/>
          </a:xfrm>
        </p:spPr>
        <p:txBody>
          <a:bodyPr/>
          <a:lstStyle/>
          <a:p>
            <a:pPr marL="0" indent="0">
              <a:buNone/>
            </a:pPr>
            <a:r>
              <a:rPr lang="en-US" sz="2800" dirty="0"/>
              <a:t>In addition to the Project Narrative applicants must submit attachments.</a:t>
            </a:r>
          </a:p>
          <a:p>
            <a:r>
              <a:rPr lang="en-US" sz="2800" dirty="0"/>
              <a:t>Must be clearly labeled as Attachments.</a:t>
            </a:r>
          </a:p>
          <a:p>
            <a:r>
              <a:rPr lang="en-US" sz="2800" dirty="0"/>
              <a:t>Only Attachments listed in Section IV.B.4 of the FOA are excluded from the page limit.</a:t>
            </a:r>
          </a:p>
          <a:p>
            <a:r>
              <a:rPr lang="en-US" sz="2800" dirty="0"/>
              <a:t>No additional materials will be considered.</a:t>
            </a:r>
          </a:p>
          <a:p>
            <a:r>
              <a:rPr lang="en-US" sz="2800" dirty="0"/>
              <a:t>See Section IV.B.4 for information on valid attachment file names.</a:t>
            </a:r>
          </a:p>
        </p:txBody>
      </p:sp>
    </p:spTree>
    <p:custDataLst>
      <p:tags r:id="rId1"/>
    </p:custDataLst>
    <p:extLst>
      <p:ext uri="{BB962C8B-B14F-4D97-AF65-F5344CB8AC3E}">
        <p14:creationId xmlns:p14="http://schemas.microsoft.com/office/powerpoint/2010/main" val="2596186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Application Screening Criteria</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05866" y="915935"/>
            <a:ext cx="10515600" cy="335769"/>
          </a:xfrm>
          <a:prstGeom prst="rect">
            <a:avLst/>
          </a:prstGeom>
          <a:solidFill>
            <a:srgbClr val="F3F4F4"/>
          </a:solidFill>
          <a:ln>
            <a:solidFill>
              <a:schemeClr val="accent4"/>
            </a:solidFill>
          </a:ln>
        </p:spPr>
        <p:txBody>
          <a:bodyPr>
            <a:normAutofit fontScale="70000" lnSpcReduction="20000"/>
          </a:bodyPr>
          <a:lstStyle/>
          <a:p>
            <a:r>
              <a:rPr lang="en-US" dirty="0"/>
              <a:t>Section III.C.1</a:t>
            </a:r>
          </a:p>
        </p:txBody>
      </p:sp>
      <p:graphicFrame>
        <p:nvGraphicFramePr>
          <p:cNvPr id="8" name="Content Placeholder 4"/>
          <p:cNvGraphicFramePr>
            <a:graphicFrameLocks noGrp="1"/>
          </p:cNvGraphicFramePr>
          <p:nvPr>
            <p:ph idx="1"/>
            <p:custDataLst>
              <p:tags r:id="rId5"/>
            </p:custDataLst>
            <p:extLst>
              <p:ext uri="{D42A27DB-BD31-4B8C-83A1-F6EECF244321}">
                <p14:modId xmlns:p14="http://schemas.microsoft.com/office/powerpoint/2010/main" val="2774440099"/>
              </p:ext>
            </p:extLst>
          </p:nvPr>
        </p:nvGraphicFramePr>
        <p:xfrm>
          <a:off x="2057400" y="1335048"/>
          <a:ext cx="7955280" cy="4798860"/>
        </p:xfrm>
        <a:graphic>
          <a:graphicData uri="http://schemas.openxmlformats.org/drawingml/2006/table">
            <a:tbl>
              <a:tblPr firstRow="1" bandRow="1">
                <a:tableStyleId>{5940675A-B579-460E-94D1-54222C63F5DA}</a:tableStyleId>
              </a:tblPr>
              <a:tblGrid>
                <a:gridCol w="5595909">
                  <a:extLst>
                    <a:ext uri="{9D8B030D-6E8A-4147-A177-3AD203B41FA5}">
                      <a16:colId xmlns:a16="http://schemas.microsoft.com/office/drawing/2014/main" val="1209678559"/>
                    </a:ext>
                  </a:extLst>
                </a:gridCol>
                <a:gridCol w="2359371">
                  <a:extLst>
                    <a:ext uri="{9D8B030D-6E8A-4147-A177-3AD203B41FA5}">
                      <a16:colId xmlns:a16="http://schemas.microsoft.com/office/drawing/2014/main" val="3463410824"/>
                    </a:ext>
                  </a:extLst>
                </a:gridCol>
              </a:tblGrid>
              <a:tr h="347694">
                <a:tc>
                  <a:txBody>
                    <a:bodyPr/>
                    <a:lstStyle/>
                    <a:p>
                      <a:pPr algn="ctr"/>
                      <a:r>
                        <a:rPr lang="en-US" b="1" dirty="0"/>
                        <a:t>Application Requirement</a:t>
                      </a:r>
                    </a:p>
                  </a:txBody>
                  <a:tcPr>
                    <a:solidFill>
                      <a:schemeClr val="accent4"/>
                    </a:solidFill>
                  </a:tcPr>
                </a:tc>
                <a:tc>
                  <a:txBody>
                    <a:bodyPr/>
                    <a:lstStyle/>
                    <a:p>
                      <a:pPr algn="ctr"/>
                      <a:r>
                        <a:rPr lang="en-US" b="1" dirty="0"/>
                        <a:t>Instructions</a:t>
                      </a:r>
                    </a:p>
                  </a:txBody>
                  <a:tcPr>
                    <a:solidFill>
                      <a:schemeClr val="accent4"/>
                    </a:solidFill>
                  </a:tcPr>
                </a:tc>
                <a:extLst>
                  <a:ext uri="{0D108BD9-81ED-4DB2-BD59-A6C34878D82A}">
                    <a16:rowId xmlns:a16="http://schemas.microsoft.com/office/drawing/2014/main" val="3192823832"/>
                  </a:ext>
                </a:extLst>
              </a:tr>
              <a:tr h="347694">
                <a:tc>
                  <a:txBody>
                    <a:bodyPr/>
                    <a:lstStyle/>
                    <a:p>
                      <a:pPr algn="ctr"/>
                      <a:r>
                        <a:rPr lang="en-US" sz="1600" dirty="0"/>
                        <a:t>The deadline submission</a:t>
                      </a:r>
                      <a:r>
                        <a:rPr lang="en-US" sz="1600" baseline="0" dirty="0"/>
                        <a:t> requirements are met.</a:t>
                      </a:r>
                      <a:endParaRPr lang="en-US" sz="1600" dirty="0"/>
                    </a:p>
                  </a:txBody>
                  <a:tcPr/>
                </a:tc>
                <a:tc>
                  <a:txBody>
                    <a:bodyPr/>
                    <a:lstStyle/>
                    <a:p>
                      <a:pPr algn="ctr"/>
                      <a:r>
                        <a:rPr lang="en-US" sz="1600" dirty="0"/>
                        <a:t>Section</a:t>
                      </a:r>
                      <a:r>
                        <a:rPr lang="en-US" sz="1600" baseline="0" dirty="0"/>
                        <a:t> IV.C</a:t>
                      </a:r>
                      <a:endParaRPr lang="en-US" sz="1600" dirty="0"/>
                    </a:p>
                  </a:txBody>
                  <a:tcPr/>
                </a:tc>
                <a:extLst>
                  <a:ext uri="{0D108BD9-81ED-4DB2-BD59-A6C34878D82A}">
                    <a16:rowId xmlns:a16="http://schemas.microsoft.com/office/drawing/2014/main" val="2370534246"/>
                  </a:ext>
                </a:extLst>
              </a:tr>
              <a:tr h="347694">
                <a:tc>
                  <a:txBody>
                    <a:bodyPr/>
                    <a:lstStyle/>
                    <a:p>
                      <a:pPr algn="ctr"/>
                      <a:r>
                        <a:rPr lang="en-US" sz="1600" dirty="0"/>
                        <a:t>Eligibility</a:t>
                      </a:r>
                    </a:p>
                  </a:txBody>
                  <a:tcPr/>
                </a:tc>
                <a:tc>
                  <a:txBody>
                    <a:bodyPr/>
                    <a:lstStyle/>
                    <a:p>
                      <a:pPr algn="ctr"/>
                      <a:r>
                        <a:rPr lang="en-US" sz="1600" dirty="0"/>
                        <a:t>Section III.A</a:t>
                      </a:r>
                    </a:p>
                  </a:txBody>
                  <a:tcPr/>
                </a:tc>
                <a:extLst>
                  <a:ext uri="{0D108BD9-81ED-4DB2-BD59-A6C34878D82A}">
                    <a16:rowId xmlns:a16="http://schemas.microsoft.com/office/drawing/2014/main" val="2007541902"/>
                  </a:ext>
                </a:extLst>
              </a:tr>
              <a:tr h="782312">
                <a:tc>
                  <a:txBody>
                    <a:bodyPr/>
                    <a:lstStyle/>
                    <a:p>
                      <a:pPr algn="ctr"/>
                      <a:r>
                        <a:rPr lang="en-US" sz="1200" dirty="0"/>
                        <a:t>If submitted through Grants.gov,</a:t>
                      </a:r>
                      <a:r>
                        <a:rPr lang="en-US" sz="1200" baseline="0" dirty="0"/>
                        <a:t> the components of the application are saved in any of the specified formats and are not corrupt. (We will attempt to open the document but will not take any additional measures in the event of problems with opening.)</a:t>
                      </a:r>
                      <a:endParaRPr lang="en-US" sz="1200" dirty="0"/>
                    </a:p>
                  </a:txBody>
                  <a:tcPr/>
                </a:tc>
                <a:tc>
                  <a:txBody>
                    <a:bodyPr/>
                    <a:lstStyle/>
                    <a:p>
                      <a:pPr algn="ctr"/>
                      <a:endParaRPr lang="en-US" dirty="0"/>
                    </a:p>
                    <a:p>
                      <a:pPr algn="ctr"/>
                      <a:r>
                        <a:rPr lang="en-US" sz="1600" dirty="0"/>
                        <a:t>Section IV.C.2</a:t>
                      </a:r>
                    </a:p>
                  </a:txBody>
                  <a:tcPr/>
                </a:tc>
                <a:extLst>
                  <a:ext uri="{0D108BD9-81ED-4DB2-BD59-A6C34878D82A}">
                    <a16:rowId xmlns:a16="http://schemas.microsoft.com/office/drawing/2014/main" val="1949266766"/>
                  </a:ext>
                </a:extLst>
              </a:tr>
              <a:tr h="347694">
                <a:tc>
                  <a:txBody>
                    <a:bodyPr/>
                    <a:lstStyle/>
                    <a:p>
                      <a:pPr algn="ctr"/>
                      <a:r>
                        <a:rPr lang="en-US" sz="1600" dirty="0"/>
                        <a:t>SAM Registration</a:t>
                      </a:r>
                    </a:p>
                  </a:txBody>
                  <a:tcPr/>
                </a:tc>
                <a:tc>
                  <a:txBody>
                    <a:bodyPr/>
                    <a:lstStyle/>
                    <a:p>
                      <a:pPr algn="ctr"/>
                      <a:r>
                        <a:rPr lang="en-US" sz="1600" dirty="0"/>
                        <a:t>Section IV.B.1</a:t>
                      </a:r>
                    </a:p>
                  </a:txBody>
                  <a:tcPr/>
                </a:tc>
                <a:extLst>
                  <a:ext uri="{0D108BD9-81ED-4DB2-BD59-A6C34878D82A}">
                    <a16:rowId xmlns:a16="http://schemas.microsoft.com/office/drawing/2014/main" val="2363778680"/>
                  </a:ext>
                </a:extLst>
              </a:tr>
              <a:tr h="347694">
                <a:tc>
                  <a:txBody>
                    <a:bodyPr/>
                    <a:lstStyle/>
                    <a:p>
                      <a:pPr algn="ctr"/>
                      <a:r>
                        <a:rPr lang="en-US" sz="1600" dirty="0"/>
                        <a:t>SF-424, Application</a:t>
                      </a:r>
                      <a:r>
                        <a:rPr lang="en-US" sz="1600" baseline="0" dirty="0"/>
                        <a:t> for Federal Assistance includes DUNS Number</a:t>
                      </a:r>
                      <a:endParaRPr lang="en-US" sz="1600" dirty="0"/>
                    </a:p>
                  </a:txBody>
                  <a:tcPr/>
                </a:tc>
                <a:tc>
                  <a:txBody>
                    <a:bodyPr/>
                    <a:lstStyle/>
                    <a:p>
                      <a:pPr algn="ctr"/>
                      <a:r>
                        <a:rPr lang="en-US" sz="1600" dirty="0"/>
                        <a:t>Section</a:t>
                      </a:r>
                      <a:r>
                        <a:rPr lang="en-US" sz="1600" baseline="0" dirty="0"/>
                        <a:t> IV.B.1</a:t>
                      </a:r>
                      <a:endParaRPr lang="en-US" sz="1600" dirty="0"/>
                    </a:p>
                  </a:txBody>
                  <a:tcPr/>
                </a:tc>
                <a:extLst>
                  <a:ext uri="{0D108BD9-81ED-4DB2-BD59-A6C34878D82A}">
                    <a16:rowId xmlns:a16="http://schemas.microsoft.com/office/drawing/2014/main" val="765618241"/>
                  </a:ext>
                </a:extLst>
              </a:tr>
              <a:tr h="347694">
                <a:tc>
                  <a:txBody>
                    <a:bodyPr/>
                    <a:lstStyle/>
                    <a:p>
                      <a:pPr algn="ctr"/>
                      <a:r>
                        <a:rPr lang="en-US" sz="1600" dirty="0"/>
                        <a:t>SF-424A, Budget Information</a:t>
                      </a:r>
                      <a:r>
                        <a:rPr lang="en-US" sz="1600" baseline="0" dirty="0"/>
                        <a:t> Form</a:t>
                      </a:r>
                      <a:endParaRPr lang="en-US" sz="1600" dirty="0"/>
                    </a:p>
                  </a:txBody>
                  <a:tcPr/>
                </a:tc>
                <a:tc>
                  <a:txBody>
                    <a:bodyPr/>
                    <a:lstStyle/>
                    <a:p>
                      <a:pPr algn="ctr"/>
                      <a:r>
                        <a:rPr lang="en-US" sz="1600" dirty="0"/>
                        <a:t>Section IV.B.2</a:t>
                      </a:r>
                    </a:p>
                  </a:txBody>
                  <a:tcPr/>
                </a:tc>
                <a:extLst>
                  <a:ext uri="{0D108BD9-81ED-4DB2-BD59-A6C34878D82A}">
                    <a16:rowId xmlns:a16="http://schemas.microsoft.com/office/drawing/2014/main" val="3742967902"/>
                  </a:ext>
                </a:extLst>
              </a:tr>
              <a:tr h="347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Budget Narrative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Section</a:t>
                      </a:r>
                      <a:r>
                        <a:rPr lang="en-US" sz="1600" baseline="0" dirty="0"/>
                        <a:t> IV.B.2</a:t>
                      </a:r>
                      <a:endParaRPr lang="en-US" sz="1600" dirty="0"/>
                    </a:p>
                  </a:txBody>
                  <a:tcPr/>
                </a:tc>
                <a:extLst>
                  <a:ext uri="{0D108BD9-81ED-4DB2-BD59-A6C34878D82A}">
                    <a16:rowId xmlns:a16="http://schemas.microsoft.com/office/drawing/2014/main" val="1619215712"/>
                  </a:ext>
                </a:extLst>
              </a:tr>
              <a:tr h="3476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Project Narrative</a:t>
                      </a:r>
                    </a:p>
                  </a:txBody>
                  <a:tcPr/>
                </a:tc>
                <a:tc>
                  <a:txBody>
                    <a:bodyPr/>
                    <a:lstStyle/>
                    <a:p>
                      <a:pPr algn="ctr"/>
                      <a:r>
                        <a:rPr lang="en-US" sz="1600" dirty="0"/>
                        <a:t>Section IV.B.3</a:t>
                      </a:r>
                    </a:p>
                  </a:txBody>
                  <a:tcPr/>
                </a:tc>
                <a:extLst>
                  <a:ext uri="{0D108BD9-81ED-4DB2-BD59-A6C34878D82A}">
                    <a16:rowId xmlns:a16="http://schemas.microsoft.com/office/drawing/2014/main" val="1990190003"/>
                  </a:ext>
                </a:extLst>
              </a:tr>
              <a:tr h="608465">
                <a:tc>
                  <a:txBody>
                    <a:bodyPr/>
                    <a:lstStyle/>
                    <a:p>
                      <a:pPr algn="ctr"/>
                      <a:r>
                        <a:rPr lang="en-US" sz="1600" dirty="0"/>
                        <a:t>Project/Performance Site Location(s) Form</a:t>
                      </a:r>
                    </a:p>
                  </a:txBody>
                  <a:tcPr/>
                </a:tc>
                <a:tc>
                  <a:txBody>
                    <a:bodyPr/>
                    <a:lstStyle/>
                    <a:p>
                      <a:pPr algn="ctr"/>
                      <a:r>
                        <a:rPr lang="en-US" sz="1600" dirty="0"/>
                        <a:t>Section IV.a.1</a:t>
                      </a:r>
                    </a:p>
                  </a:txBody>
                  <a:tcPr/>
                </a:tc>
                <a:extLst>
                  <a:ext uri="{0D108BD9-81ED-4DB2-BD59-A6C34878D82A}">
                    <a16:rowId xmlns:a16="http://schemas.microsoft.com/office/drawing/2014/main" val="2289858389"/>
                  </a:ext>
                </a:extLst>
              </a:tr>
              <a:tr h="608465">
                <a:tc>
                  <a:txBody>
                    <a:bodyPr/>
                    <a:lstStyle/>
                    <a:p>
                      <a:pPr algn="ctr"/>
                      <a:r>
                        <a:rPr lang="en-US" sz="1600" dirty="0"/>
                        <a:t>Opportunity Zone Information</a:t>
                      </a:r>
                    </a:p>
                  </a:txBody>
                  <a:tcPr/>
                </a:tc>
                <a:tc>
                  <a:txBody>
                    <a:bodyPr/>
                    <a:lstStyle/>
                    <a:p>
                      <a:pPr algn="ctr"/>
                      <a:r>
                        <a:rPr lang="en-US" sz="1600" dirty="0"/>
                        <a:t>Section IV.a.2</a:t>
                      </a:r>
                    </a:p>
                  </a:txBody>
                  <a:tcPr/>
                </a:tc>
                <a:extLst>
                  <a:ext uri="{0D108BD9-81ED-4DB2-BD59-A6C34878D82A}">
                    <a16:rowId xmlns:a16="http://schemas.microsoft.com/office/drawing/2014/main" val="4294581071"/>
                  </a:ext>
                </a:extLst>
              </a:tr>
            </a:tbl>
          </a:graphicData>
        </a:graphic>
      </p:graphicFrame>
    </p:spTree>
    <p:custDataLst>
      <p:tags r:id="rId1"/>
    </p:custDataLst>
    <p:extLst>
      <p:ext uri="{BB962C8B-B14F-4D97-AF65-F5344CB8AC3E}">
        <p14:creationId xmlns:p14="http://schemas.microsoft.com/office/powerpoint/2010/main" val="3387689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2"/>
            </p:custDataLst>
          </p:nvPr>
        </p:nvSpPr>
        <p:spPr>
          <a:xfrm>
            <a:off x="11384678" y="6356350"/>
            <a:ext cx="65292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3"/>
            </p:custDataLst>
          </p:nvPr>
        </p:nvSpPr>
        <p:spPr>
          <a:xfrm>
            <a:off x="805866" y="46208"/>
            <a:ext cx="11081334" cy="786384"/>
          </a:xfrm>
        </p:spPr>
        <p:txBody>
          <a:bodyPr/>
          <a:lstStyle/>
          <a:p>
            <a:pPr algn="ctr"/>
            <a:r>
              <a:rPr lang="en-US" dirty="0"/>
              <a:t>Proposal Submission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custDataLst>
              <p:tags r:id="rId4"/>
            </p:custDataLst>
          </p:nvPr>
        </p:nvSpPr>
        <p:spPr>
          <a:xfrm>
            <a:off x="839788" y="999279"/>
            <a:ext cx="10515600" cy="453964"/>
          </a:xfrm>
          <a:prstGeom prst="rect">
            <a:avLst/>
          </a:prstGeom>
          <a:solidFill>
            <a:srgbClr val="F3F4F4"/>
          </a:solidFill>
          <a:ln>
            <a:solidFill>
              <a:schemeClr val="accent4"/>
            </a:solidFill>
          </a:ln>
        </p:spPr>
        <p:txBody>
          <a:bodyPr>
            <a:normAutofit fontScale="92500" lnSpcReduction="10000"/>
          </a:bodyPr>
          <a:lstStyle/>
          <a:p>
            <a:r>
              <a:rPr lang="en-US" dirty="0"/>
              <a:t>Section IV.C</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9788" y="1989878"/>
            <a:ext cx="10515600" cy="4199785"/>
          </a:xfrm>
        </p:spPr>
        <p:txBody>
          <a:bodyPr/>
          <a:lstStyle/>
          <a:p>
            <a:pPr marL="0" indent="0">
              <a:buNone/>
            </a:pPr>
            <a:r>
              <a:rPr lang="en-US" sz="2800" dirty="0">
                <a:solidFill>
                  <a:schemeClr val="accent2"/>
                </a:solidFill>
              </a:rPr>
              <a:t>Applications must be received by 4:00 p.m. (ET) on the closing date – May 14, 2020 </a:t>
            </a:r>
          </a:p>
          <a:p>
            <a:pPr marL="0" indent="0">
              <a:buNone/>
            </a:pPr>
            <a:r>
              <a:rPr lang="en-US" sz="2800" b="1" dirty="0"/>
              <a:t>Method of Submission</a:t>
            </a:r>
          </a:p>
          <a:p>
            <a:r>
              <a:rPr lang="en-US" sz="2800" dirty="0"/>
              <a:t>Online at </a:t>
            </a:r>
            <a:r>
              <a:rPr lang="en-US" sz="2800" dirty="0">
                <a:hlinkClick r:id="rId8"/>
              </a:rPr>
              <a:t>www.grants.gov</a:t>
            </a:r>
            <a:endParaRPr lang="en-US" sz="2800" dirty="0"/>
          </a:p>
          <a:p>
            <a:pPr marL="0" indent="0">
              <a:buNone/>
            </a:pPr>
            <a:endParaRPr lang="en-US" sz="2800" dirty="0"/>
          </a:p>
        </p:txBody>
      </p:sp>
    </p:spTree>
    <p:custDataLst>
      <p:tags r:id="rId1"/>
    </p:custDataLst>
    <p:extLst>
      <p:ext uri="{BB962C8B-B14F-4D97-AF65-F5344CB8AC3E}">
        <p14:creationId xmlns:p14="http://schemas.microsoft.com/office/powerpoint/2010/main" val="2608763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27</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6" name="TextBox 5">
            <a:extLst>
              <a:ext uri="{FF2B5EF4-FFF2-40B4-BE49-F238E27FC236}">
                <a16:creationId xmlns:a16="http://schemas.microsoft.com/office/drawing/2014/main" id="{64FC4780-D376-4F85-9160-6FFA457BD3E0}"/>
              </a:ext>
            </a:extLst>
          </p:cNvPr>
          <p:cNvSpPr txBox="1"/>
          <p:nvPr/>
        </p:nvSpPr>
        <p:spPr>
          <a:xfrm>
            <a:off x="504888" y="3347522"/>
            <a:ext cx="3638550" cy="461665"/>
          </a:xfrm>
          <a:prstGeom prst="rect">
            <a:avLst/>
          </a:prstGeom>
          <a:noFill/>
        </p:spPr>
        <p:txBody>
          <a:bodyPr wrap="square" rtlCol="0">
            <a:spAutoFit/>
          </a:bodyPr>
          <a:lstStyle/>
          <a:p>
            <a:r>
              <a:rPr lang="en-US" sz="2400" b="1" dirty="0"/>
              <a:t>Please send questions to:</a:t>
            </a:r>
          </a:p>
        </p:txBody>
      </p:sp>
      <p:sp>
        <p:nvSpPr>
          <p:cNvPr id="7" name="Rectangle 6">
            <a:extLst>
              <a:ext uri="{FF2B5EF4-FFF2-40B4-BE49-F238E27FC236}">
                <a16:creationId xmlns:a16="http://schemas.microsoft.com/office/drawing/2014/main" id="{F9246750-674E-4F85-A6C2-3EFF460FC376}"/>
              </a:ext>
            </a:extLst>
          </p:cNvPr>
          <p:cNvSpPr/>
          <p:nvPr/>
        </p:nvSpPr>
        <p:spPr>
          <a:xfrm>
            <a:off x="504888" y="3992742"/>
            <a:ext cx="6096000" cy="1368067"/>
          </a:xfrm>
          <a:prstGeom prst="rect">
            <a:avLst/>
          </a:prstGeom>
        </p:spPr>
        <p:txBody>
          <a:bodyPr>
            <a:spAutoFit/>
          </a:bodyPr>
          <a:lstStyle/>
          <a:p>
            <a:pPr lvl="0">
              <a:lnSpc>
                <a:spcPct val="95000"/>
              </a:lnSpc>
              <a:spcBef>
                <a:spcPts val="1200"/>
              </a:spcBef>
              <a:buClr>
                <a:srgbClr val="7A232F"/>
              </a:buClr>
            </a:pPr>
            <a:r>
              <a:rPr lang="en-US" sz="2400" b="1" dirty="0" err="1">
                <a:solidFill>
                  <a:srgbClr val="9E1C30"/>
                </a:solidFill>
              </a:rPr>
              <a:t>Charese</a:t>
            </a:r>
            <a:r>
              <a:rPr lang="en-US" sz="2400" b="1" dirty="0">
                <a:solidFill>
                  <a:srgbClr val="9E1C30"/>
                </a:solidFill>
              </a:rPr>
              <a:t> Moore</a:t>
            </a:r>
          </a:p>
          <a:p>
            <a:pPr lvl="1">
              <a:lnSpc>
                <a:spcPct val="95000"/>
              </a:lnSpc>
              <a:spcBef>
                <a:spcPts val="200"/>
              </a:spcBef>
              <a:buClr>
                <a:srgbClr val="005A7C"/>
              </a:buClr>
            </a:pPr>
            <a:r>
              <a:rPr lang="en-US" sz="2000" i="1" dirty="0">
                <a:solidFill>
                  <a:srgbClr val="F3F4F4">
                    <a:lumMod val="25000"/>
                  </a:srgbClr>
                </a:solidFill>
                <a:latin typeface="Calibri Light" panose="020F0302020204030204"/>
              </a:rPr>
              <a:t>Grant Management Specialist</a:t>
            </a:r>
          </a:p>
          <a:p>
            <a:pPr marL="457200" lvl="2">
              <a:lnSpc>
                <a:spcPct val="95000"/>
              </a:lnSpc>
              <a:buClr>
                <a:srgbClr val="FFFFFF">
                  <a:lumMod val="50000"/>
                </a:srgbClr>
              </a:buClr>
            </a:pPr>
            <a:r>
              <a:rPr lang="en-US" sz="2000" dirty="0">
                <a:solidFill>
                  <a:srgbClr val="F3F4F4">
                    <a:lumMod val="25000"/>
                  </a:srgbClr>
                </a:solidFill>
              </a:rPr>
              <a:t>U.S. Department of Labor</a:t>
            </a:r>
          </a:p>
          <a:p>
            <a:pPr marL="914400" lvl="3" indent="-457200">
              <a:lnSpc>
                <a:spcPct val="95000"/>
              </a:lnSpc>
              <a:spcBef>
                <a:spcPts val="400"/>
              </a:spcBef>
              <a:buClr>
                <a:srgbClr val="073445">
                  <a:lumMod val="90000"/>
                  <a:lumOff val="10000"/>
                </a:srgbClr>
              </a:buClr>
              <a:buFont typeface="Wingdings" panose="05000000000000000000" pitchFamily="2" charset="2"/>
              <a:buChar char=""/>
            </a:pPr>
            <a:r>
              <a:rPr lang="en-US" u="sng" dirty="0">
                <a:solidFill>
                  <a:srgbClr val="005A7C"/>
                </a:solidFill>
              </a:rPr>
              <a:t>Moore.Charese@dol.gov </a:t>
            </a:r>
          </a:p>
        </p:txBody>
      </p:sp>
    </p:spTree>
    <p:custDataLst>
      <p:tags r:id="rId1"/>
    </p:custDataLst>
    <p:extLst>
      <p:ext uri="{BB962C8B-B14F-4D97-AF65-F5344CB8AC3E}">
        <p14:creationId xmlns:p14="http://schemas.microsoft.com/office/powerpoint/2010/main" val="983620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28</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err="1"/>
              <a:t>Charese</a:t>
            </a:r>
            <a:r>
              <a:rPr lang="en-US" dirty="0"/>
              <a:t> Moore</a:t>
            </a:r>
          </a:p>
          <a:p>
            <a:pPr lvl="1"/>
            <a:r>
              <a:rPr lang="en-US" dirty="0"/>
              <a:t>Grant Management Specialist</a:t>
            </a:r>
          </a:p>
          <a:p>
            <a:pPr lvl="2"/>
            <a:r>
              <a:rPr lang="en-US" dirty="0"/>
              <a:t>U.S. Department of Labor</a:t>
            </a:r>
          </a:p>
          <a:p>
            <a:pPr lvl="3"/>
            <a:r>
              <a:rPr lang="en-US" dirty="0"/>
              <a:t>Moore.Charese@dol.gov </a:t>
            </a:r>
          </a:p>
        </p:txBody>
      </p:sp>
    </p:spTree>
    <p:custDataLst>
      <p:tags r:id="rId1"/>
    </p:custDataLst>
    <p:extLst>
      <p:ext uri="{BB962C8B-B14F-4D97-AF65-F5344CB8AC3E}">
        <p14:creationId xmlns:p14="http://schemas.microsoft.com/office/powerpoint/2010/main" val="1097583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4"/>
              </a:rPr>
              <a:t>Support@workforceGPS.org</a:t>
            </a:r>
            <a:endParaRPr lang="en-US" dirty="0"/>
          </a:p>
        </p:txBody>
      </p:sp>
    </p:spTree>
    <p:custDataLst>
      <p:tags r:id="rId1"/>
    </p:custDataLst>
    <p:extLst>
      <p:ext uri="{BB962C8B-B14F-4D97-AF65-F5344CB8AC3E}">
        <p14:creationId xmlns:p14="http://schemas.microsoft.com/office/powerpoint/2010/main" val="84498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a:t>
            </a:r>
          </a:p>
        </p:txBody>
      </p:sp>
      <p:pic>
        <p:nvPicPr>
          <p:cNvPr id="3" name="Picture Placeholder 2" descr="A person wearing a suit and glasses&#10;&#10;Description automatically generated">
            <a:extLst>
              <a:ext uri="{FF2B5EF4-FFF2-40B4-BE49-F238E27FC236}">
                <a16:creationId xmlns:a16="http://schemas.microsoft.com/office/drawing/2014/main" id="{BD66EAAC-6D7A-40EF-8151-8358C798527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Steven </a:t>
            </a:r>
            <a:r>
              <a:rPr lang="en-US" dirty="0" err="1"/>
              <a:t>Rietzke</a:t>
            </a:r>
            <a:endParaRPr lang="en-US" dirty="0"/>
          </a:p>
          <a:p>
            <a:pPr lvl="1"/>
            <a:r>
              <a:rPr lang="en-US" dirty="0"/>
              <a:t>Division Chief, Division of National Programs, Tools, and Technical Assistance</a:t>
            </a:r>
          </a:p>
          <a:p>
            <a:pPr lvl="2"/>
            <a:r>
              <a:rPr lang="en-US" dirty="0"/>
              <a:t>US Department of Labor, Employment and Training Administration </a:t>
            </a:r>
          </a:p>
        </p:txBody>
      </p:sp>
    </p:spTree>
    <p:custDataLst>
      <p:tags r:id="rId1"/>
    </p:custDataLst>
    <p:extLst>
      <p:ext uri="{BB962C8B-B14F-4D97-AF65-F5344CB8AC3E}">
        <p14:creationId xmlns:p14="http://schemas.microsoft.com/office/powerpoint/2010/main" val="40493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pic>
        <p:nvPicPr>
          <p:cNvPr id="11" name="Picture Placeholder 10" descr="A person smiling for the camera&#10;&#10;Description automatically generated">
            <a:extLst>
              <a:ext uri="{FF2B5EF4-FFF2-40B4-BE49-F238E27FC236}">
                <a16:creationId xmlns:a16="http://schemas.microsoft.com/office/drawing/2014/main" id="{608E82EF-3DAF-4C19-9825-5D45425C339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4247" r="14247"/>
          <a:stretch>
            <a:fillRect/>
          </a:stretch>
        </p:blipFill>
        <p:spPr/>
      </p:pic>
      <p:sp>
        <p:nvSpPr>
          <p:cNvPr id="8" name="Content Placeholder 7">
            <a:extLst>
              <a:ext uri="{FF2B5EF4-FFF2-40B4-BE49-F238E27FC236}">
                <a16:creationId xmlns:a16="http://schemas.microsoft.com/office/drawing/2014/main" id="{B7DF2E46-D567-4B9C-8FB8-EE6847638EB0}"/>
              </a:ext>
            </a:extLst>
          </p:cNvPr>
          <p:cNvSpPr>
            <a:spLocks noGrp="1"/>
          </p:cNvSpPr>
          <p:nvPr>
            <p:ph sz="half" idx="15"/>
          </p:nvPr>
        </p:nvSpPr>
        <p:spPr/>
        <p:txBody>
          <a:bodyPr/>
          <a:lstStyle/>
          <a:p>
            <a:r>
              <a:rPr lang="en-US" dirty="0"/>
              <a:t>Laura </a:t>
            </a:r>
            <a:r>
              <a:rPr lang="en-US" dirty="0" err="1"/>
              <a:t>Ibañez</a:t>
            </a:r>
            <a:r>
              <a:rPr lang="en-US" dirty="0"/>
              <a:t> </a:t>
            </a:r>
          </a:p>
          <a:p>
            <a:pPr lvl="1"/>
            <a:r>
              <a:rPr lang="en-US" dirty="0"/>
              <a:t>Unit Chief, Specialty National Programs</a:t>
            </a:r>
          </a:p>
          <a:p>
            <a:pPr lvl="2"/>
            <a:r>
              <a:rPr lang="en-US" dirty="0"/>
              <a:t>US Department of Labor, Employment and Training Administration </a:t>
            </a:r>
          </a:p>
        </p:txBody>
      </p:sp>
      <p:pic>
        <p:nvPicPr>
          <p:cNvPr id="13" name="Picture Placeholder 12" descr="A person smiling for the camera&#10;&#10;Description automatically generated">
            <a:extLst>
              <a:ext uri="{FF2B5EF4-FFF2-40B4-BE49-F238E27FC236}">
                <a16:creationId xmlns:a16="http://schemas.microsoft.com/office/drawing/2014/main" id="{854D120C-3A05-49DE-8C6D-3206AA042F75}"/>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2632" b="2632"/>
          <a:stretch>
            <a:fillRect/>
          </a:stretch>
        </p:blipFill>
        <p:spPr/>
      </p:pic>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p:txBody>
          <a:bodyPr/>
          <a:lstStyle/>
          <a:p>
            <a:r>
              <a:rPr lang="en-US" dirty="0"/>
              <a:t>Francisca Rios</a:t>
            </a:r>
          </a:p>
          <a:p>
            <a:pPr lvl="1"/>
            <a:r>
              <a:rPr lang="en-US" dirty="0"/>
              <a:t>Workforce Analyst, Specialty National Programs</a:t>
            </a:r>
          </a:p>
          <a:p>
            <a:pPr lvl="2"/>
            <a:r>
              <a:rPr lang="en-US" dirty="0"/>
              <a:t>US Department of Labor, Employment and Training Administration </a:t>
            </a:r>
          </a:p>
          <a:p>
            <a:pPr lvl="2"/>
            <a:endParaRPr lang="en-US" dirty="0"/>
          </a:p>
        </p:txBody>
      </p:sp>
      <p:pic>
        <p:nvPicPr>
          <p:cNvPr id="15" name="Picture Placeholder 14" descr="A person smiling for the camera&#10;&#10;Description automatically generated">
            <a:extLst>
              <a:ext uri="{FF2B5EF4-FFF2-40B4-BE49-F238E27FC236}">
                <a16:creationId xmlns:a16="http://schemas.microsoft.com/office/drawing/2014/main" id="{82BEBA6B-E925-43A2-9EFF-D53F1C3106BD}"/>
              </a:ext>
            </a:extLst>
          </p:cNvPr>
          <p:cNvPicPr>
            <a:picLocks noGrp="1" noChangeAspect="1"/>
          </p:cNvPicPr>
          <p:nvPr>
            <p:ph type="pic" sz="quarter" idx="16"/>
          </p:nvPr>
        </p:nvPicPr>
        <p:blipFill rotWithShape="1">
          <a:blip r:embed="rId6">
            <a:extLst>
              <a:ext uri="{28A0092B-C50C-407E-A947-70E740481C1C}">
                <a14:useLocalDpi xmlns:a14="http://schemas.microsoft.com/office/drawing/2010/main" val="0"/>
              </a:ext>
            </a:extLst>
          </a:blip>
          <a:srcRect t="9153" b="24245"/>
          <a:stretch/>
        </p:blipFill>
        <p:spPr>
          <a:xfrm>
            <a:off x="9009920" y="1272152"/>
            <a:ext cx="2133600" cy="2133600"/>
          </a:xfrm>
        </p:spPr>
      </p:pic>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p:txBody>
          <a:bodyPr/>
          <a:lstStyle/>
          <a:p>
            <a:r>
              <a:rPr lang="en-US" dirty="0"/>
              <a:t>Jimmie Curtis</a:t>
            </a:r>
          </a:p>
          <a:p>
            <a:pPr lvl="1"/>
            <a:r>
              <a:rPr lang="en-US" dirty="0"/>
              <a:t>Grant Officer, National Programs Unit</a:t>
            </a:r>
          </a:p>
          <a:p>
            <a:pPr lvl="2"/>
            <a:r>
              <a:rPr lang="en-US" dirty="0"/>
              <a:t>US Department of Labor, Employment and Training Administration </a:t>
            </a:r>
          </a:p>
          <a:p>
            <a:pPr lvl="2"/>
            <a:endParaRPr lang="en-US" dirty="0"/>
          </a:p>
        </p:txBody>
      </p:sp>
    </p:spTree>
    <p:custDataLst>
      <p:tags r:id="rId1"/>
    </p:custDataLst>
    <p:extLst>
      <p:ext uri="{BB962C8B-B14F-4D97-AF65-F5344CB8AC3E}">
        <p14:creationId xmlns:p14="http://schemas.microsoft.com/office/powerpoint/2010/main" val="318852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3C5924-30F6-431F-8CE5-85C391C0A4BD}"/>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3" name="Title 2">
            <a:extLst>
              <a:ext uri="{FF2B5EF4-FFF2-40B4-BE49-F238E27FC236}">
                <a16:creationId xmlns:a16="http://schemas.microsoft.com/office/drawing/2014/main" id="{32798D84-7844-4F88-966E-5217D8640B43}"/>
              </a:ext>
            </a:extLst>
          </p:cNvPr>
          <p:cNvSpPr>
            <a:spLocks noGrp="1"/>
          </p:cNvSpPr>
          <p:nvPr>
            <p:ph type="title"/>
          </p:nvPr>
        </p:nvSpPr>
        <p:spPr/>
        <p:txBody>
          <a:bodyPr/>
          <a:lstStyle/>
          <a:p>
            <a:r>
              <a:rPr lang="en-US" dirty="0"/>
              <a:t>Polling Question 1</a:t>
            </a:r>
          </a:p>
        </p:txBody>
      </p:sp>
      <p:sp>
        <p:nvSpPr>
          <p:cNvPr id="5" name="Text Placeholder 4">
            <a:extLst>
              <a:ext uri="{FF2B5EF4-FFF2-40B4-BE49-F238E27FC236}">
                <a16:creationId xmlns:a16="http://schemas.microsoft.com/office/drawing/2014/main" id="{40128B89-CD9D-4EE7-BFCA-91F7FDE4128A}"/>
              </a:ext>
            </a:extLst>
          </p:cNvPr>
          <p:cNvSpPr>
            <a:spLocks noGrp="1"/>
          </p:cNvSpPr>
          <p:nvPr>
            <p:ph type="body" idx="14"/>
          </p:nvPr>
        </p:nvSpPr>
        <p:spPr/>
        <p:txBody>
          <a:bodyPr>
            <a:normAutofit/>
          </a:bodyPr>
          <a:lstStyle/>
          <a:p>
            <a:r>
              <a:rPr lang="en-US" sz="3200" b="1" dirty="0"/>
              <a:t>Is your organization currently or has your organization ever been an NFJP grantee?</a:t>
            </a:r>
          </a:p>
        </p:txBody>
      </p:sp>
      <p:sp>
        <p:nvSpPr>
          <p:cNvPr id="2" name="Content Placeholder 1">
            <a:extLst>
              <a:ext uri="{FF2B5EF4-FFF2-40B4-BE49-F238E27FC236}">
                <a16:creationId xmlns:a16="http://schemas.microsoft.com/office/drawing/2014/main" id="{18374A7C-2283-4327-BCE4-A435B5FE4FA0}"/>
              </a:ext>
            </a:extLst>
          </p:cNvPr>
          <p:cNvSpPr>
            <a:spLocks noGrp="1"/>
          </p:cNvSpPr>
          <p:nvPr>
            <p:ph idx="1"/>
          </p:nvPr>
        </p:nvSpPr>
        <p:spPr/>
        <p:txBody>
          <a:bodyPr/>
          <a:lstStyle/>
          <a:p>
            <a:r>
              <a:rPr lang="en-US" dirty="0"/>
              <a:t>Yes, I am currently a grantee!</a:t>
            </a:r>
          </a:p>
          <a:p>
            <a:r>
              <a:rPr lang="en-US" dirty="0"/>
              <a:t>My organization has been a grantee in the past but is not currently a grantee. </a:t>
            </a:r>
          </a:p>
          <a:p>
            <a:r>
              <a:rPr lang="en-US" dirty="0"/>
              <a:t>We are new and excited to learn more!</a:t>
            </a:r>
          </a:p>
        </p:txBody>
      </p:sp>
      <p:sp>
        <p:nvSpPr>
          <p:cNvPr id="8" name="Text Placeholder 7">
            <a:extLst>
              <a:ext uri="{FF2B5EF4-FFF2-40B4-BE49-F238E27FC236}">
                <a16:creationId xmlns:a16="http://schemas.microsoft.com/office/drawing/2014/main" id="{87BE76CC-7E63-4614-A921-D84FEC557F43}"/>
              </a:ext>
            </a:extLst>
          </p:cNvPr>
          <p:cNvSpPr>
            <a:spLocks noGrp="1"/>
          </p:cNvSpPr>
          <p:nvPr>
            <p:ph type="body" sz="quarter" idx="13"/>
          </p:nvPr>
        </p:nvSpPr>
        <p:spPr/>
        <p:txBody>
          <a:bodyPr/>
          <a:lstStyle/>
          <a:p>
            <a:r>
              <a:rPr lang="en-US" dirty="0"/>
              <a:t>Choose one response.</a:t>
            </a:r>
          </a:p>
        </p:txBody>
      </p:sp>
    </p:spTree>
    <p:extLst>
      <p:ext uri="{BB962C8B-B14F-4D97-AF65-F5344CB8AC3E}">
        <p14:creationId xmlns:p14="http://schemas.microsoft.com/office/powerpoint/2010/main" val="423340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6</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normAutofit/>
          </a:bodyPr>
          <a:lstStyle/>
          <a:p>
            <a:r>
              <a:rPr lang="en-US" sz="3200" dirty="0"/>
              <a:t>Introductions</a:t>
            </a:r>
          </a:p>
          <a:p>
            <a:r>
              <a:rPr lang="en-US" sz="3200" dirty="0"/>
              <a:t>NFJP Overview</a:t>
            </a:r>
          </a:p>
          <a:p>
            <a:r>
              <a:rPr lang="en-US" sz="3200" dirty="0"/>
              <a:t>Award Types and Amount</a:t>
            </a:r>
          </a:p>
          <a:p>
            <a:r>
              <a:rPr lang="en-US" sz="3200" dirty="0"/>
              <a:t>Eligibility Information </a:t>
            </a:r>
          </a:p>
          <a:p>
            <a:r>
              <a:rPr lang="en-US" sz="3200" dirty="0"/>
              <a:t>Application and Submission Information</a:t>
            </a:r>
          </a:p>
        </p:txBody>
      </p:sp>
    </p:spTree>
    <p:extLst>
      <p:ext uri="{BB962C8B-B14F-4D97-AF65-F5344CB8AC3E}">
        <p14:creationId xmlns:p14="http://schemas.microsoft.com/office/powerpoint/2010/main" val="40910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B11DC0-F74B-4D33-A83C-4EA4F1D801E0}"/>
              </a:ext>
            </a:extLst>
          </p:cNvPr>
          <p:cNvSpPr>
            <a:spLocks noGrp="1"/>
          </p:cNvSpPr>
          <p:nvPr>
            <p:ph type="sldNum" sz="quarter" idx="12"/>
          </p:nvPr>
        </p:nvSpPr>
        <p:spPr/>
        <p:txBody>
          <a:bodyPr/>
          <a:lstStyle/>
          <a:p>
            <a:fld id="{158B7785-F6D6-45F8-833E-07BD84680091}" type="slidenum">
              <a:rPr lang="en-US" smtClean="0"/>
              <a:t>7</a:t>
            </a:fld>
            <a:endParaRPr lang="en-US"/>
          </a:p>
        </p:txBody>
      </p:sp>
      <p:sp>
        <p:nvSpPr>
          <p:cNvPr id="7" name="Title 6">
            <a:extLst>
              <a:ext uri="{FF2B5EF4-FFF2-40B4-BE49-F238E27FC236}">
                <a16:creationId xmlns:a16="http://schemas.microsoft.com/office/drawing/2014/main" id="{E6120AC6-D751-43E6-929A-BC7156207F58}"/>
              </a:ext>
            </a:extLst>
          </p:cNvPr>
          <p:cNvSpPr>
            <a:spLocks noGrp="1"/>
          </p:cNvSpPr>
          <p:nvPr>
            <p:ph type="title"/>
          </p:nvPr>
        </p:nvSpPr>
        <p:spPr>
          <a:xfrm>
            <a:off x="800101" y="1405871"/>
            <a:ext cx="6553200" cy="3242330"/>
          </a:xfrm>
        </p:spPr>
        <p:txBody>
          <a:bodyPr>
            <a:normAutofit/>
          </a:bodyPr>
          <a:lstStyle/>
          <a:p>
            <a:r>
              <a:rPr lang="en-US" sz="6000" dirty="0"/>
              <a:t>National Farmworker Jobs Program</a:t>
            </a:r>
          </a:p>
        </p:txBody>
      </p:sp>
    </p:spTree>
    <p:extLst>
      <p:ext uri="{BB962C8B-B14F-4D97-AF65-F5344CB8AC3E}">
        <p14:creationId xmlns:p14="http://schemas.microsoft.com/office/powerpoint/2010/main" val="156809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NFJP Program Overview</a:t>
            </a:r>
          </a:p>
        </p:txBody>
      </p:sp>
      <p:sp>
        <p:nvSpPr>
          <p:cNvPr id="3" name="Content Placeholder 2"/>
          <p:cNvSpPr>
            <a:spLocks noGrp="1"/>
          </p:cNvSpPr>
          <p:nvPr>
            <p:ph idx="1"/>
          </p:nvPr>
        </p:nvSpPr>
        <p:spPr/>
        <p:txBody>
          <a:bodyPr>
            <a:normAutofit/>
          </a:bodyPr>
          <a:lstStyle/>
          <a:p>
            <a:r>
              <a:rPr lang="en-US" sz="2800" dirty="0">
                <a:solidFill>
                  <a:schemeClr val="tx1"/>
                </a:solidFill>
              </a:rPr>
              <a:t>To support development of employment and training and housing assistance grants for migrant and seasonal farmworkers(MSFW), including MSFW youth, and their dependents to receive career services, training services, housing assistance services, youth services, and other related assistance services that help retain and stabilize their current agriculture jobs as well as acquire new skills they need to start careers that provide higher wages and stable, year-round employment. </a:t>
            </a:r>
          </a:p>
          <a:p>
            <a:r>
              <a:rPr lang="en-US" sz="2800" b="1" dirty="0"/>
              <a:t>Approximately $91 million in grant funds </a:t>
            </a:r>
          </a:p>
          <a:p>
            <a:pPr marL="0" indent="0">
              <a:buNone/>
            </a:pPr>
            <a:endParaRPr lang="en-US" sz="2800" dirty="0">
              <a:solidFill>
                <a:schemeClr val="tx1"/>
              </a:solidFill>
            </a:endParaRPr>
          </a:p>
          <a:p>
            <a:pPr lvl="1"/>
            <a:endParaRPr lang="en-US" sz="2800" dirty="0"/>
          </a:p>
          <a:p>
            <a:endParaRPr lang="en-US" sz="2400" dirty="0"/>
          </a:p>
          <a:p>
            <a:pPr>
              <a:spcBef>
                <a:spcPct val="20000"/>
              </a:spcBef>
              <a:spcAft>
                <a:spcPts val="0"/>
              </a:spcAft>
              <a:buNone/>
              <a:defRPr/>
            </a:pPr>
            <a:endParaRPr lang="en-US" sz="2400" dirty="0">
              <a:solidFill>
                <a:prstClr val="black"/>
              </a:solidFill>
              <a:latin typeface="Calibri"/>
            </a:endParaRPr>
          </a:p>
          <a:p>
            <a:endParaRPr lang="en-US" sz="2800" dirty="0"/>
          </a:p>
          <a:p>
            <a:pPr marL="457200" lvl="1" indent="0">
              <a:buNone/>
            </a:pPr>
            <a:endParaRPr lang="en-US" sz="2800" dirty="0"/>
          </a:p>
          <a:p>
            <a:pPr marL="914400" lvl="2" indent="0">
              <a:buNone/>
            </a:pPr>
            <a:endParaRPr lang="en-US" sz="2400" dirty="0"/>
          </a:p>
        </p:txBody>
      </p:sp>
    </p:spTree>
    <p:extLst>
      <p:ext uri="{BB962C8B-B14F-4D97-AF65-F5344CB8AC3E}">
        <p14:creationId xmlns:p14="http://schemas.microsoft.com/office/powerpoint/2010/main" val="300455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AB5D-B61F-494D-8949-F32C97E024CA}"/>
              </a:ext>
            </a:extLst>
          </p:cNvPr>
          <p:cNvSpPr>
            <a:spLocks noGrp="1"/>
          </p:cNvSpPr>
          <p:nvPr>
            <p:ph type="title"/>
          </p:nvPr>
        </p:nvSpPr>
        <p:spPr/>
        <p:txBody>
          <a:bodyPr/>
          <a:lstStyle/>
          <a:p>
            <a:r>
              <a:rPr lang="en-US" dirty="0"/>
              <a:t>Required Partners</a:t>
            </a:r>
          </a:p>
        </p:txBody>
      </p:sp>
      <p:sp>
        <p:nvSpPr>
          <p:cNvPr id="3" name="Content Placeholder 2">
            <a:extLst>
              <a:ext uri="{FF2B5EF4-FFF2-40B4-BE49-F238E27FC236}">
                <a16:creationId xmlns:a16="http://schemas.microsoft.com/office/drawing/2014/main" id="{B065D92F-F6EB-4DC2-9E04-160227C1B347}"/>
              </a:ext>
            </a:extLst>
          </p:cNvPr>
          <p:cNvSpPr>
            <a:spLocks noGrp="1"/>
          </p:cNvSpPr>
          <p:nvPr>
            <p:ph idx="1"/>
          </p:nvPr>
        </p:nvSpPr>
        <p:spPr>
          <a:xfrm>
            <a:off x="805866" y="1137446"/>
            <a:ext cx="10300284" cy="5039517"/>
          </a:xfrm>
        </p:spPr>
        <p:txBody>
          <a:bodyPr/>
          <a:lstStyle/>
          <a:p>
            <a:r>
              <a:rPr lang="en-US" dirty="0"/>
              <a:t>State Monitor Advocates</a:t>
            </a:r>
          </a:p>
          <a:p>
            <a:r>
              <a:rPr lang="en-US" dirty="0"/>
              <a:t>Nearby American Job Centers</a:t>
            </a:r>
          </a:p>
          <a:p>
            <a:r>
              <a:rPr lang="en-US" dirty="0"/>
              <a:t>Must enter into a Memorandum of Understanding (MOU) with local Workforce Development Board</a:t>
            </a:r>
          </a:p>
        </p:txBody>
      </p:sp>
    </p:spTree>
    <p:extLst>
      <p:ext uri="{BB962C8B-B14F-4D97-AF65-F5344CB8AC3E}">
        <p14:creationId xmlns:p14="http://schemas.microsoft.com/office/powerpoint/2010/main" val="754889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753D6687-C709-47EB-9A8B-C50C11825E3F}&quot;/&gt;&lt;isInvalidForFieldText val=&quot;0&quot;/&gt;&lt;Image&gt;&lt;filename val=&quot;C:\Users\GraceMcCall\AppData\Local\Temp\PR\data\asimages\{753D6687-C709-47EB-9A8B-C50C11825E3F}.png&quot;/&gt;&lt;left val=&quot;608&quot;/&gt;&lt;top val=&quot;49&quot;/&gt;&lt;width val=&quot;245&quot;/&gt;&lt;height val=&quot;8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49264F9-CE71-4214-9088-53BDF9B7B817}&quot;/&gt;&lt;isInvalidForFieldText val=&quot;0&quot;/&gt;&lt;Image&gt;&lt;filename val=&quot;C:\Users\GraceMcCall\AppData\Local\Temp\PR\data\asimages\{549264F9-CE71-4214-9088-53BDF9B7B817}_MtorLt.png&quot;/&gt;&lt;left val=&quot;470&quot;/&gt;&lt;top val=&quot;-1&quot;/&gt;&lt;width val=&quot;491&quot;/&gt;&lt;height val=&quot;54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HTML_AUTOSHAPE_INFO" val="&lt;ThreeDShapeInfo&gt;&lt;uuid val=&quot;{2EDD88E3-61E3-4273-8900-A7DAFB291A1C}&quot;/&gt;&lt;isInvalidForFieldText val=&quot;0&quot;/&gt;&lt;Image&gt;&lt;filename val=&quot;C:\Users\GraceMcCall\AppData\Local\Temp\PR\data\asimages\{2EDD88E3-61E3-4273-8900-A7DAFB291A1C}.png&quot;/&gt;&lt;left val=&quot;647&quot;/&gt;&lt;top val=&quot;494&quot;/&gt;&lt;width val=&quot;110&quot;/&gt;&lt;height val=&quot;38&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29&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EEF16E-C943-4A34-AFF1-1A2AAF14CFE7}&quot;/&gt;&lt;isInvalidForFieldText val=&quot;0&quot;/&gt;&lt;Image&gt;&lt;filename val=&quot;C:\Users\GraceMcCall\AppData\Local\Temp\PR\data\asimages\{62EEF16E-C943-4A34-AFF1-1A2AAF14CFE7}_MtorLt.png&quot;/&gt;&lt;left val=&quot;0&quot;/&gt;&lt;top val=&quot;0&quot;/&gt;&lt;width val=&quot;63&quot;/&gt;&lt;height val=&quot;99&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4editing.wav"/>
  <p:tag name="PPSNARRATION" val="4,306276220,C:\Audio Files\March\YARP Pros App webinar 3.26.2020 Final_pptx\Media.ppcx"/>
  <p:tag name="HTML_SHAPEINFO" val="&lt;SlideThumbPath val=&quot;Slide4.PNG&quot;/&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02531A-3113-4200-BE70-09AB3B675A3D}&quot;/&gt;&lt;isInvalidForFieldText val=&quot;0&quot;/&gt;&lt;Image&gt;&lt;filename val=&quot;C:\Users\GraceMcCall\AppData\Local\Temp\PR\data\asimages\{0902531A-3113-4200-BE70-09AB3B675A3D}_MtorLt.png&quot;/&gt;&lt;left val=&quot;888&quot;/&gt;&lt;top val=&quot;444&quot;/&gt;&lt;width val=&quot;72&quot;/&gt;&lt;height val=&quot;95&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12137119-5B6F-4E09-B5D6-8127C3FA584F}_4.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92C72D55-9111-4606-A7B9-543F6D2C6C23}_4.png&quot;/&gt;&lt;left val=&quot;9&quot;/&gt;&lt;top val=&quot;111&quot;/&gt;&lt;width val=&quot;744&quot;/&gt;&lt;height val=&quot;209&quot;/&gt;&lt;hasText val=&quot;1&quot;/&gt;&lt;/Image&gt;&lt;/ThreeDShapeInfo&gt;"/>
  <p:tag name="PRESENTER_SHAPETEXTINFO" val="&lt;ShapeTextInfo&gt;&lt;TableIndex row=&quot;-1&quot; col=&quot;-1&quot;&gt;&lt;linesCount val=&quot;1&quot;/&gt;&lt;lineCharCount val=&quot;35&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5editing.wav"/>
  <p:tag name="PPSNARRATION" val="5,306276220,C:\Audio Files\March\YARP Pros App webinar 3.26.2020 Final_pptx\Media.ppcx"/>
  <p:tag name="HTML_SHAPEINFO" val="&lt;SlideThumbPath val=&quot;Slide5.PNG&quot;/&gt;"/>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ED43A51-6E51-45CE-ABF6-4F2E73EB8F05}_5.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065F778-A8AB-478E-9FD5-A3A8A07D75BF}_5.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42&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0F09015-16DC-42E8-BC92-6F0D19CE5AC5}_5.png&quot;/&gt;&lt;left val=&quot;56&quot;/&gt;&lt;top val=&quot;78&quot;/&gt;&lt;width val=&quot;838&quot;/&gt;&lt;height val=&quot;66&quot;/&gt;&lt;hasText val=&quot;1&quot;/&gt;&lt;/Image&gt;&lt;/ThreeDShapeInfo&gt;"/>
  <p:tag name="PRESENTER_SHAPETEXTINFO" val="&lt;ShapeTextInfo&gt;&lt;TableIndex row=&quot;-1&quot; col=&quot;-1&quot;&gt;&lt;linesCount val=&quot;1&quot;/&gt;&lt;lineCharCount val=&quot;12&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2C233C41-2A66-433D-883D-12131A1FCF8D}_5.png&quot;/&gt;&lt;left val=&quot;52&quot;/&gt;&lt;top val=&quot;164&quot;/&gt;&lt;width val=&quot;842&quot;/&gt;&lt;height val=&quot;323&quot;/&gt;&lt;hasText val=&quot;1&quot;/&gt;&lt;/Image&gt;&lt;/ThreeDShapeInfo&gt;"/>
  <p:tag name="PRESENTER_SHAPETEXTINFO" val="&lt;ShapeTextInfo&gt;&lt;TableIndex row=&quot;-1&quot; col=&quot;-1&quot;&gt;&lt;linesCount val=&quot;4&quot;/&gt;&lt;lineCharCount val=&quot;42&quot;/&gt;&lt;lineCharCount val=&quot;46&quot;/&gt;&lt;lineCharCount val=&quot;18&quot;/&gt;&lt;lineCharCount val=&quot;36&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6editing.wav"/>
  <p:tag name="PPSNARRATION" val="6,306276220,C:\Audio Files\March\YARP Pros App webinar 3.26.2020 Final_pptx\Media.ppcx"/>
  <p:tag name="HTML_SHAPEINFO" val="&lt;SlideThumbPath val=&quot;Slide6.PNG&quot;/&gt;"/>
</p:tagLst>
</file>

<file path=ppt/tags/tag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F3D5DCC9-D45A-4BBF-B2DE-0D5CA6583020}_6.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7CABCF3-4679-44E9-BCF7-4081FA14B193}_6.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2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A16D13FB-01D2-422A-8B14-86DBE238B339}&quot;/&gt;&lt;isInvalidForFieldText val=&quot;0&quot;/&gt;&lt;Image&gt;&lt;filename val=&quot;C:\Users\GraceMcCall\AppData\Local\Temp\PR\data\asimages\{A16D13FB-01D2-422A-8B14-86DBE238B339}.png&quot;/&gt;&lt;left val=&quot;757&quot;/&gt;&lt;top val=&quot;494&quot;/&gt;&lt;width val=&quot;110&quot;/&gt;&lt;height val=&quot;3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C09BF291-9551-4AD6-B169-81CF5AB36B3E}_6.png&quot;/&gt;&lt;left val=&quot;56&quot;/&gt;&lt;top val=&quot;78&quot;/&gt;&lt;width val=&quot;838&quot;/&gt;&lt;height val=&quot;66&quot;/&gt;&lt;hasText val=&quot;1&quot;/&gt;&lt;/Image&gt;&lt;/ThreeDShapeInfo&gt;"/>
  <p:tag name="PRESENTER_SHAPETEXTINFO" val="&lt;ShapeTextInfo&gt;&lt;TableIndex row=&quot;-1&quot; col=&quot;-1&quot;&gt;&lt;linesCount val=&quot;1&quot;/&gt;&lt;lineCharCount val=&quot;3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D4963737-DA9B-4740-A87A-36D7815A7374}_6.png&quot;/&gt;&lt;left val=&quot;52&quot;/&gt;&lt;top val=&quot;164&quot;/&gt;&lt;width val=&quot;842&quot;/&gt;&lt;height val=&quot;323&quot;/&gt;&lt;hasText val=&quot;1&quot;/&gt;&lt;/Image&gt;&lt;/ThreeDShapeInfo&gt;"/>
  <p:tag name="PRESENTER_SHAPETEXTINFO" val="&lt;ShapeTextInfo&gt;&lt;TableIndex row=&quot;-1&quot; col=&quot;-1&quot;&gt;&lt;linesCount val=&quot;6&quot;/&gt;&lt;lineCharCount val=&quot;42&quot;/&gt;&lt;lineCharCount val=&quot;12&quot;/&gt;&lt;lineCharCount val=&quot;23&quot;/&gt;&lt;lineCharCount val=&quot;16&quot;/&gt;&lt;lineCharCount val=&quot;33&quot;/&gt;&lt;lineCharCount val=&quot;16&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7editing.wav"/>
  <p:tag name="PPSNARRATION" val="7,306276220,C:\Audio Files\March\YARP Pros App webinar 3.26.2020 Final_pptx\Media.ppcx"/>
  <p:tag name="HTML_SHAPEINFO" val="&lt;SlideThumbPath val=&quot;Slide7.PNG&quot;/&gt;"/>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BE4D80F0-18DF-4A86-9733-4B24626C0846}_7.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F00C5EA-4B26-4EE2-8F38-10493FE39BBC}_7.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17&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A7C47C30-A916-4E3A-B5D2-FEB5A974E4A9}_7.png&quot;/&gt;&lt;left val=&quot;56&quot;/&gt;&lt;top val=&quot;78&quot;/&gt;&lt;width val=&quot;838&quot;/&gt;&lt;height val=&quot;66&quot;/&gt;&lt;hasText val=&quot;1&quot;/&gt;&lt;/Image&gt;&lt;/ThreeDShapeInfo&gt;"/>
  <p:tag name="PRESENTER_SHAPETEXTINFO" val="&lt;ShapeTextInfo&gt;&lt;TableIndex row=&quot;-1&quot; col=&quot;-1&quot;&gt;&lt;linesCount val=&quot;1&quot;/&gt;&lt;lineCharCount val=&quot;16&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8editing.wav"/>
  <p:tag name="PPSNARRATION" val="8,306276220,C:\Audio Files\March\YARP Pros App webinar 3.26.2020 Final_pptx\Media.ppcx"/>
  <p:tag name="HTML_SHAPEINFO" val="&lt;SlideThumbPath val=&quot;Slide8.PNG&quot;/&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AEF19A8-003F-4B4B-BD5F-D6096985E927}_8.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854AB001-D6C3-4896-B5DB-3E3B5AFEC960}_8.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36&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C369E46-BDAB-412E-9CCC-AA22C335669C}_8.png&quot;/&gt;&lt;left val=&quot;56&quot;/&gt;&lt;top val=&quot;78&quot;/&gt;&lt;width val=&quot;838&quot;/&gt;&lt;height val=&quot;66&quot;/&gt;&lt;hasText val=&quot;1&quot;/&gt;&lt;/Image&gt;&lt;/ThreeDShapeInfo&gt;"/>
  <p:tag name="PRESENTER_SHAPETEXTINFO" val="&lt;ShapeTextInfo&gt;&lt;TableIndex row=&quot;-1&quot; col=&quot;-1&quot;&gt;&lt;linesCount val=&quot;1&quot;/&gt;&lt;lineCharCount val=&quot;1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AAC795F4-D9E4-4CBC-93EF-16EAD55001D9}_8.png&quot;/&gt;&lt;left val=&quot;56&quot;/&gt;&lt;top val=&quot;149&quot;/&gt;&lt;width val=&quot;838&quot;/&gt;&lt;height val=&quot;338&quot;/&gt;&lt;hasText val=&quot;1&quot;/&gt;&lt;/Image&gt;&lt;/ThreeDShapeInfo&gt;"/>
  <p:tag name="PRESENTER_SHAPETEXTINFO" val="&lt;ShapeTextInfo&gt;&lt;TableIndex row=&quot;-1&quot; col=&quot;-1&quot;&gt;&lt;linesCount val=&quot;7&quot;/&gt;&lt;lineCharCount val=&quot;60&quot;/&gt;&lt;lineCharCount val=&quot;13&quot;/&gt;&lt;lineCharCount val=&quot;40&quot;/&gt;&lt;lineCharCount val=&quot;66&quot;/&gt;&lt;lineCharCount val=&quot;21&quot;/&gt;&lt;lineCharCount val=&quot;44&quot;/&gt;&lt;lineCharCount val=&quot;66&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9editing.wav"/>
  <p:tag name="PPSNARRATION" val="9,306276220,C:\Audio Files\March\YARP Pros App webinar 3.26.2020 Final_pptx\Media.ppcx"/>
  <p:tag name="HTML_SHAPEINFO" val="&lt;SlideThumbPath val=&quot;Slide9.PNG&quot;/&gt;"/>
</p:tagLst>
</file>

<file path=ppt/tags/tag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54D6D14A-039F-467E-B372-F6A52AEBC3B6}_9.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1&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6BA39FF-597B-4643-8CBC-7DC75896AD6E}_9.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3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4EF75225-DFDD-4D13-A93B-99D3E55D1D97}_9.png&quot;/&gt;&lt;left val=&quot;58&quot;/&gt;&lt;top val=&quot;64&quot;/&gt;&lt;width val=&quot;833&quot;/&gt;&lt;height val=&quot;43&quot;/&gt;&lt;hasText val=&quot;1&quot;/&gt;&lt;/Image&gt;&lt;/ThreeDShapeInfo&gt;"/>
  <p:tag name="PRESENTER_SHAPETEXTINFO" val="&lt;ShapeTextInfo&gt;&lt;TableIndex row=&quot;-1&quot; col=&quot;-1&quot;&gt;&lt;linesCount val=&quot;1&quot;/&gt;&lt;lineCharCount val=&quot;15&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79CD2031-8AD2-477C-A9AC-52CA37BE07BD}_9.png&quot;/&gt;&lt;left val=&quot;161&quot;/&gt;&lt;top val=&quot;102&quot;/&gt;&lt;width val=&quot;628&quot;/&gt;&lt;height val=&quot;411&quot;/&gt;&lt;hasText val=&quot;1&quot;/&gt;&lt;/Image&gt;&lt;/ThreeDShapeInfo&gt;"/>
  <p:tag name="PRESENTER_SHAPETEXTINFO" val="&lt;ShapeTextInfo&gt;&lt;TableIndex row=&quot;1&quot; col=&quot;1&quot;&gt;&lt;linesCount val=&quot;1&quot;/&gt;&lt;lineCharCount val=&quot;23&quot;/&gt;&lt;/TableIndex&gt;&lt;TableIndex row=&quot;1&quot; col=&quot;2&quot;&gt;&lt;linesCount val=&quot;1&quot;/&gt;&lt;lineCharCount val=&quot;12&quot;/&gt;&lt;/TableIndex&gt;&lt;TableIndex row=&quot;2&quot; col=&quot;1&quot;&gt;&lt;linesCount val=&quot;1&quot;/&gt;&lt;lineCharCount val=&quot;45&quot;/&gt;&lt;/TableIndex&gt;&lt;TableIndex row=&quot;2&quot; col=&quot;2&quot;&gt;&lt;linesCount val=&quot;1&quot;/&gt;&lt;lineCharCount val=&quot;12&quot;/&gt;&lt;/TableIndex&gt;&lt;TableIndex row=&quot;3&quot; col=&quot;1&quot;&gt;&lt;linesCount val=&quot;1&quot;/&gt;&lt;lineCharCount val=&quot;11&quot;/&gt;&lt;/TableIndex&gt;&lt;TableIndex row=&quot;3&quot; col=&quot;2&quot;&gt;&lt;linesCount val=&quot;1&quot;/&gt;&lt;lineCharCount val=&quot;13&quot;/&gt;&lt;/TableIndex&gt;&lt;TableIndex row=&quot;4&quot; col=&quot;1&quot;&gt;&lt;linesCount val=&quot;3&quot;/&gt;&lt;lineCharCount val=&quot;87&quot;/&gt;&lt;lineCharCount val=&quot;86&quot;/&gt;&lt;lineCharCount val=&quot;77&quot;/&gt;&lt;/TableIndex&gt;&lt;TableIndex row=&quot;4&quot; col=&quot;2&quot;&gt;&lt;linesCount val=&quot;2&quot;/&gt;&lt;lineCharCount val=&quot;1&quot;/&gt;&lt;lineCharCount val=&quot;14&quot;/&gt;&lt;/TableIndex&gt;&lt;TableIndex row=&quot;5&quot; col=&quot;1&quot;&gt;&lt;linesCount val=&quot;2&quot;/&gt;&lt;lineCharCount val=&quot;62&quot;/&gt;&lt;lineCharCount val=&quot;20&quot;/&gt;&lt;/TableIndex&gt;&lt;TableIndex row=&quot;5&quot; col=&quot;2&quot;&gt;&lt;linesCount val=&quot;2&quot;/&gt;&lt;lineCharCount val=&quot;1&quot;/&gt;&lt;lineCharCount val=&quot;12&quot;/&gt;&lt;/TableIndex&gt;&lt;TableIndex row=&quot;6&quot; col=&quot;1&quot;&gt;&lt;linesCount val=&quot;1&quot;/&gt;&lt;lineCharCount val=&quot;16&quot;/&gt;&lt;/TableIndex&gt;&lt;TableIndex row=&quot;6&quot; col=&quot;2&quot;&gt;&lt;linesCount val=&quot;1&quot;/&gt;&lt;lineCharCount val=&quot;14&quot;/&gt;&lt;/TableIndex&gt;&lt;TableIndex row=&quot;7&quot; col=&quot;1&quot;&gt;&lt;linesCount val=&quot;1&quot;/&gt;&lt;lineCharCount val=&quot;42&quot;/&gt;&lt;/TableIndex&gt;&lt;TableIndex row=&quot;7&quot; col=&quot;2&quot;&gt;&lt;linesCount val=&quot;1&quot;/&gt;&lt;lineCharCount val=&quot;14&quot;/&gt;&lt;/TableIndex&gt;&lt;TableIndex row=&quot;8&quot; col=&quot;1&quot;&gt;&lt;linesCount val=&quot;1&quot;/&gt;&lt;lineCharCount val=&quot;27&quot;/&gt;&lt;/TableIndex&gt;&lt;TableIndex row=&quot;8&quot; col=&quot;2&quot;&gt;&lt;linesCount val=&quot;1&quot;/&gt;&lt;lineCharCount val=&quot;14&quot;/&gt;&lt;/TableIndex&gt;&lt;TableIndex row=&quot;9&quot; col=&quot;1&quot;&gt;&lt;linesCount val=&quot;1&quot;/&gt;&lt;lineCharCount val=&quot;32&quot;/&gt;&lt;/TableIndex&gt;&lt;TableIndex row=&quot;9&quot; col=&quot;2&quot;&gt;&lt;linesCount val=&quot;1&quot;/&gt;&lt;lineCharCount val=&quot;14&quot;/&gt;&lt;/TableIndex&gt;&lt;TableIndex row=&quot;10&quot; col=&quot;1&quot;&gt;&lt;linesCount val=&quot;1&quot;/&gt;&lt;lineCharCount val=&quot;16&quot;/&gt;&lt;/TableIndex&gt;&lt;TableIndex row=&quot;10&quot; col=&quot;2&quot;&gt;&lt;linesCount val=&quot;1&quot;/&gt;&lt;lineCharCount val=&quot;14&quot;/&gt;&lt;/TableIndex&gt;&lt;TableIndex row=&quot;11&quot; col=&quot;1&quot;&gt;&lt;linesCount val=&quot;1&quot;/&gt;&lt;lineCharCount val=&quot;17&quot;/&gt;&lt;/TableIndex&gt;&lt;TableIndex row=&quot;11&quot; col=&quot;2&quot;&gt;&lt;linesCount val=&quot;1&quot;/&gt;&lt;lineCharCount val=&quot;14&quot;/&gt;&lt;/TableIndex&gt;&lt;TableIndex row=&quot;12&quot; col=&quot;1&quot;&gt;&lt;linesCount val=&quot;2&quot;/&gt;&lt;lineCharCount val=&quot;59&quot;/&gt;&lt;lineCharCount val=&quot;12&quot;/&gt;&lt;/TableIndex&gt;&lt;TableIndex row=&quot;12&quot; col=&quot;2&quot;&gt;&lt;linesCount val=&quot;1&quot;/&gt;&lt;lineCharCount val=&quot;14&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PSNARRATIONPROPS" val="C:\Users\GraceMcCall\OneDrive - Maher &amp; Maher\Desktop\Audio Editing\2020\March\03162020\YARPS\Audio\Final Audio\s11editing.wav"/>
  <p:tag name="PPSNARRATION" val="11,306276220,C:\Audio Files\March\YARP Pros App webinar 3.26.2020 Final_pptx\Media.ppcx"/>
  <p:tag name="HTML_SHAPEINFO" val="&lt;SlideThumbPath val=&quot;Slide11.PNG&quot;/&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3CFEFD6D-D69C-4504-8AB0-F038E9FC3EA1}_11.png&quot;/&gt;&lt;left val=&quot;895&quot;/&gt;&lt;top val=&quot;499&quot;/&gt;&lt;width val=&quot;52&quot;/&gt;&lt;height val=&quot;34&quot;/&gt;&lt;hasText val=&quot;1&quot;/&gt;&lt;/Image&gt;&lt;/ThreeDShapeInfo&gt;"/>
  <p:tag name="PRESENTER_SHAPETEXTINFO" val="&lt;ShapeTextInfo&gt;&lt;TableIndex row=&quot;-1&quot; col=&quot;-1&quot;&gt;&lt;linesCount val=&quot;1&quot;/&gt;&lt;lineCharCount val=&quot;2&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6FD36285-FC2B-42C2-8BC0-E3938AFBF3A6}_11.png&quot;/&gt;&lt;left val=&quot;63&quot;/&gt;&lt;top val=&quot;3&quot;/&gt;&lt;width val=&quot;873&quot;/&gt;&lt;height val=&quot;68&quot;/&gt;&lt;hasText val=&quot;1&quot;/&gt;&lt;/Image&gt;&lt;/ThreeDShapeInfo&gt;"/>
  <p:tag name="PRESENTER_SHAPETEXTINFO" val="&lt;ShapeTextInfo&gt;&lt;TableIndex row=&quot;-1&quot; col=&quot;-1&quot;&gt;&lt;linesCount val=&quot;1&quot;/&gt;&lt;lineCharCount val=&quot;19&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E25B61AE-2CA7-42DF-9915-37BE67C9A3D9}_11.png&quot;/&gt;&lt;left val=&quot;57&quot;/&gt;&lt;top val=&quot;70&quot;/&gt;&lt;width val=&quot;837&quot;/&gt;&lt;height val=&quot;55&quot;/&gt;&lt;hasText val=&quot;1&quot;/&gt;&lt;/Image&gt;&lt;/ThreeDShapeInfo&gt;"/>
  <p:tag name="PRESENTER_SHAPETEXTINFO" val="&lt;ShapeTextInfo&gt;&lt;TableIndex row=&quot;-1&quot; col=&quot;-1&quot;&gt;&lt;linesCount val=&quot;1&quot;/&gt;&lt;lineCharCount val=&quot;1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raceMcCall\AppData\Local\Temp\PR\data\asimages\{098C7623-D733-4930-A4C1-BA2340638DC3}_11.png&quot;/&gt;&lt;left val=&quot;56&quot;/&gt;&lt;top val=&quot;149&quot;/&gt;&lt;width val=&quot;838&quot;/&gt;&lt;height val=&quot;338&quot;/&gt;&lt;hasText val=&quot;1&quot;/&gt;&lt;/Image&gt;&lt;/ThreeDShapeInfo&gt;"/>
  <p:tag name="PRESENTER_SHAPETEXTINFO" val="&lt;ShapeTextInfo&gt;&lt;TableIndex row=&quot;-1&quot; col=&quot;-1&quot;&gt;&lt;linesCount val=&quot;3&quot;/&gt;&lt;lineCharCount val=&quot;69&quot;/&gt;&lt;lineCharCount val=&quot;21&quot;/&gt;&lt;lineCharCount val=&quot;29&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25D1567A62174E934897885E9EDD65" ma:contentTypeVersion="13" ma:contentTypeDescription="Create a new document." ma:contentTypeScope="" ma:versionID="51472a3e96eab8bb5d1549536b462c3c">
  <xsd:schema xmlns:xsd="http://www.w3.org/2001/XMLSchema" xmlns:xs="http://www.w3.org/2001/XMLSchema" xmlns:p="http://schemas.microsoft.com/office/2006/metadata/properties" xmlns:ns3="ec2d61fe-be47-4d09-a7ff-1339a61cdaae" xmlns:ns4="d5a11604-a475-45c0-bf40-6cbb517e4195" targetNamespace="http://schemas.microsoft.com/office/2006/metadata/properties" ma:root="true" ma:fieldsID="d05531e3b352814da366b2f6577d696d" ns3:_="" ns4:_="">
    <xsd:import namespace="ec2d61fe-be47-4d09-a7ff-1339a61cdaae"/>
    <xsd:import namespace="d5a11604-a475-45c0-bf40-6cbb517e419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d61fe-be47-4d09-a7ff-1339a61cdaa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a11604-a475-45c0-bf40-6cbb517e419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5D9C8A-D02C-4F79-BB7E-3D291871F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d61fe-be47-4d09-a7ff-1339a61cdaae"/>
    <ds:schemaRef ds:uri="d5a11604-a475-45c0-bf40-6cbb517e41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3.xml><?xml version="1.0" encoding="utf-8"?>
<ds:datastoreItem xmlns:ds="http://schemas.openxmlformats.org/officeDocument/2006/customXml" ds:itemID="{0B20E08D-DADE-45DE-983B-C10CD0ECC34A}">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835BA5F9-BA04-43BE-883D-24082252A9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3962</TotalTime>
  <Words>1661</Words>
  <Application>Microsoft Office PowerPoint</Application>
  <PresentationFormat>Widescreen</PresentationFormat>
  <Paragraphs>273</Paragraphs>
  <Slides>29</Slides>
  <Notes>29</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29</vt:i4>
      </vt:variant>
    </vt:vector>
  </HeadingPairs>
  <TitlesOfParts>
    <vt:vector size="44" baseType="lpstr">
      <vt:lpstr>Arial</vt:lpstr>
      <vt:lpstr>Calibri</vt:lpstr>
      <vt:lpstr>Calibri Light</vt:lpstr>
      <vt:lpstr>Impact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1_General Content</vt:lpstr>
      <vt:lpstr>National Farmworker Jobs Program (NFJP)</vt:lpstr>
      <vt:lpstr>Where Are You?</vt:lpstr>
      <vt:lpstr>Today’s Moderator</vt:lpstr>
      <vt:lpstr>Today’s Speakers</vt:lpstr>
      <vt:lpstr>Polling Question 1</vt:lpstr>
      <vt:lpstr>Today’s Objectives</vt:lpstr>
      <vt:lpstr>National Farmworker Jobs Program</vt:lpstr>
      <vt:lpstr>NFJP Program Overview</vt:lpstr>
      <vt:lpstr>Required Partners</vt:lpstr>
      <vt:lpstr>Award Types</vt:lpstr>
      <vt:lpstr>Career Services and Training Grants</vt:lpstr>
      <vt:lpstr>Housing Grants</vt:lpstr>
      <vt:lpstr>Eligibility Information</vt:lpstr>
      <vt:lpstr>Eligible Applicants</vt:lpstr>
      <vt:lpstr>Career Services and Training Grants</vt:lpstr>
      <vt:lpstr>Housing Grants</vt:lpstr>
      <vt:lpstr>Participant Eligibility </vt:lpstr>
      <vt:lpstr>Career Services and Training Participant Eligibility</vt:lpstr>
      <vt:lpstr>Housing Grant Participant Eligibility </vt:lpstr>
      <vt:lpstr>Application Submission Requirements</vt:lpstr>
      <vt:lpstr>Content and Form of Application Submission</vt:lpstr>
      <vt:lpstr>SF-424 and Project Budget</vt:lpstr>
      <vt:lpstr>Project Narrative</vt:lpstr>
      <vt:lpstr>Attachments to the Project Narrative</vt:lpstr>
      <vt:lpstr>Application Screening Criteria</vt:lpstr>
      <vt:lpstr>Proposal Submission</vt:lpstr>
      <vt:lpstr>Any Questions?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Jen Pirtle</cp:lastModifiedBy>
  <cp:revision>203</cp:revision>
  <dcterms:created xsi:type="dcterms:W3CDTF">2019-06-21T16:58:05Z</dcterms:created>
  <dcterms:modified xsi:type="dcterms:W3CDTF">2020-04-20T17:44:38Z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0x0101002625D1567A62174E934897885E9EDD65</vt:lpwstr>
  </property>
</Properties>
</file>