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sldIdLst>
    <p:sldId id="262" r:id="rId2"/>
    <p:sldId id="309" r:id="rId3"/>
    <p:sldId id="263" r:id="rId4"/>
    <p:sldId id="264" r:id="rId5"/>
    <p:sldId id="276" r:id="rId6"/>
    <p:sldId id="266" r:id="rId7"/>
    <p:sldId id="277" r:id="rId8"/>
    <p:sldId id="268" r:id="rId9"/>
    <p:sldId id="269" r:id="rId10"/>
    <p:sldId id="270" r:id="rId11"/>
    <p:sldId id="271" r:id="rId12"/>
    <p:sldId id="281" r:id="rId13"/>
    <p:sldId id="272" r:id="rId14"/>
    <p:sldId id="282" r:id="rId15"/>
    <p:sldId id="273" r:id="rId16"/>
    <p:sldId id="283" r:id="rId17"/>
    <p:sldId id="284" r:id="rId18"/>
    <p:sldId id="286" r:id="rId19"/>
    <p:sldId id="305" r:id="rId20"/>
    <p:sldId id="308" r:id="rId21"/>
    <p:sldId id="307" r:id="rId22"/>
    <p:sldId id="292" r:id="rId23"/>
    <p:sldId id="288" r:id="rId24"/>
    <p:sldId id="289" r:id="rId25"/>
    <p:sldId id="290" r:id="rId26"/>
    <p:sldId id="291" r:id="rId27"/>
    <p:sldId id="294" r:id="rId28"/>
    <p:sldId id="295" r:id="rId29"/>
    <p:sldId id="310" r:id="rId30"/>
    <p:sldId id="296" r:id="rId31"/>
    <p:sldId id="297" r:id="rId32"/>
    <p:sldId id="298" r:id="rId33"/>
    <p:sldId id="299" r:id="rId34"/>
    <p:sldId id="302" r:id="rId35"/>
    <p:sldId id="300" r:id="rId36"/>
    <p:sldId id="279" r:id="rId37"/>
    <p:sldId id="30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mback, Kevin - ETA" initials="BK-E" lastIdx="7" clrIdx="0">
    <p:extLst>
      <p:ext uri="{19B8F6BF-5375-455C-9EA6-DF929625EA0E}">
        <p15:presenceInfo xmlns:p15="http://schemas.microsoft.com/office/powerpoint/2012/main" userId="S-1-5-21-2522062978-2635407418-847139880-44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D896A0-DD4F-4487-ABA3-D772FB69C705}" v="3" dt="2020-04-22T14:21:29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1" autoAdjust="0"/>
    <p:restoredTop sz="70942" autoAdjust="0"/>
  </p:normalViewPr>
  <p:slideViewPr>
    <p:cSldViewPr snapToGrid="0">
      <p:cViewPr varScale="1">
        <p:scale>
          <a:sx n="52" d="100"/>
          <a:sy n="52" d="100"/>
        </p:scale>
        <p:origin x="11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CB755-4789-4867-A7AA-F7482EB7878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F6C84-9BB8-46EC-BF25-56827448F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1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66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AC956-66B3-4C5E-91B6-25A6602A03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37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AC956-66B3-4C5E-91B6-25A6602A03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98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6C84-9BB8-46EC-BF25-56827448F6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94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509036"/>
            <a:ext cx="5739063" cy="3689211"/>
          </a:xfrm>
        </p:spPr>
        <p:txBody>
          <a:bodyPr/>
          <a:lstStyle/>
          <a:p>
            <a:pPr defTabSz="46986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AC956-66B3-4C5E-91B6-25A6602A03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41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6C84-9BB8-46EC-BF25-56827448F6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73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6C84-9BB8-46EC-BF25-56827448F6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44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6C84-9BB8-46EC-BF25-56827448F6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26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6C84-9BB8-46EC-BF25-56827448F61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87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6C84-9BB8-46EC-BF25-56827448F6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65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6C84-9BB8-46EC-BF25-56827448F61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3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26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6C84-9BB8-46EC-BF25-56827448F61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64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6C84-9BB8-46EC-BF25-56827448F61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9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6C84-9BB8-46EC-BF25-56827448F61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7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6C84-9BB8-46EC-BF25-56827448F61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383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940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6C84-9BB8-46EC-BF25-56827448F61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59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6C84-9BB8-46EC-BF25-56827448F61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00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6C84-9BB8-46EC-BF25-56827448F61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87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6C84-9BB8-46EC-BF25-56827448F61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37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6C84-9BB8-46EC-BF25-56827448F61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20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4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6C84-9BB8-46EC-BF25-56827448F6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13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5556" y="4509036"/>
            <a:ext cx="5947434" cy="3689211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AC956-66B3-4C5E-91B6-25A6602A03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AC956-66B3-4C5E-91B6-25A6602A03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77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endParaRPr lang="en-US" sz="1200" u="none" strike="noStrike" kern="1200" dirty="0">
              <a:solidFill>
                <a:schemeClr val="tx1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AC956-66B3-4C5E-91B6-25A6602A03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79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AC956-66B3-4C5E-91B6-25A6602A03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95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7043" y="4400550"/>
            <a:ext cx="6181888" cy="3600450"/>
          </a:xfrm>
        </p:spPr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AC956-66B3-4C5E-91B6-25A6602A03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2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10B7B10-ADD3-4B54-9FC4-31E6EFF43AB5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A032294-E9DB-4B95-9A47-B945693E67A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04B1A0E6-9761-40DE-A390-9EF5950D5C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49" y="6436582"/>
            <a:ext cx="1210126" cy="4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7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3F1A-6C22-4DAF-A2DA-D8F6F0BC6EFF}" type="datetime1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0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DFF6-2BD8-4E3F-944A-E8DEA38806AF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95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9616-AC77-4EE6-95A2-F8BC4E856AA4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60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5241-5798-48BF-8324-2E05C2D3572F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98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6965-B995-4DED-9F09-139618953F40}" type="datetime1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96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F166-7A5E-46D2-B0CE-118A1C491272}" type="datetime1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46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5F23522-6D46-470D-B46A-6690527ECFFB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06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85E87AE-6B56-41E4-97E9-D1D65E5C8C1A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648F-CD00-4467-BC35-65CD078DA0B3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A58484F-D0E7-4517-9137-6654A3F7B0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536" y="6396779"/>
            <a:ext cx="1210126" cy="4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4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C95A-0B73-447E-ABEF-DDD41B0B5CE3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6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64F0-D46B-4AE7-B0A0-A2D9F35F0C79}" type="datetime1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2BCCF2D-5468-4F51-B68C-74E2C553DF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536" y="6396779"/>
            <a:ext cx="1210126" cy="4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2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6B2E-CB76-491A-B74C-F7AE061FE746}" type="datetime1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29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E40B-7DCE-4A22-966D-FA2BC04EBD68}" type="datetime1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0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3C1EE-8598-4652-81F5-E604F97F1E5E}" type="datetime1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6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D18C-AECB-4A60-8213-1AE518EE10A3}" type="datetime1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2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005B1-AB7C-485F-B018-B2195FA0E12B}" type="datetime1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4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CCF3AC1-92E9-4420-A9A6-B285EAF16BC0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A032294-E9DB-4B95-9A47-B945693E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0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leta.gov/grants/resources.cfm" TargetMode="External"/><Relationship Id="rId2" Type="http://schemas.openxmlformats.org/officeDocument/2006/relationships/hyperlink" Target="https://www.doleta.gov/grants/pdf/2018_Core_Monitoring_Guid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cfr.gov/cgi-bin/retrieveECFR?gp=&amp;SID=b0a4ed4205a054730d41d2de6f8ad7ad&amp;mc=true&amp;n=pt2.1.200&amp;r=PART&amp;ty=HTML" TargetMode="External"/><Relationship Id="rId5" Type="http://schemas.openxmlformats.org/officeDocument/2006/relationships/hyperlink" Target="https://www.ecfr.gov/cgi-bin/text-idx?SID=267c80b906226ed40790c1e6fcfd2987&amp;mc=true&amp;node=pt20.4.683&amp;rgn=div5" TargetMode="External"/><Relationship Id="rId4" Type="http://schemas.openxmlformats.org/officeDocument/2006/relationships/hyperlink" Target="https://ecfr.io/Title-02/cfr2900_main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Brumback.Kevin@dol.gov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02526" y="1480457"/>
            <a:ext cx="7239000" cy="3200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84D830"/>
                </a:solidFill>
              </a:rPr>
              <a:t>Resolving Audits Effectively and Efficiently</a:t>
            </a:r>
            <a:br>
              <a:rPr lang="en-US" sz="2400" dirty="0">
                <a:solidFill>
                  <a:srgbClr val="262626"/>
                </a:solidFill>
              </a:rPr>
            </a:br>
            <a:endParaRPr lang="en-US" sz="5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286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73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7873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Auditee Responsibilities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Maintain internal control over Federal programs</a:t>
            </a:r>
          </a:p>
          <a:p>
            <a:r>
              <a:rPr lang="en-US" sz="2800" dirty="0"/>
              <a:t>Comply with laws, regulations, and provisions of contracts or grant agreements</a:t>
            </a:r>
          </a:p>
          <a:p>
            <a:r>
              <a:rPr lang="en-US" sz="2800" dirty="0"/>
              <a:t>Ensure audits are properly performed and submitted when due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7EDC3-2C03-4CCB-B3C4-D40DEEC00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46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233482" cy="7069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Frequency and Timing of Audit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2 CFR 200.504 and 2 CFR 200.512</a:t>
            </a:r>
          </a:p>
          <a:p>
            <a:r>
              <a:rPr lang="en-US" sz="2400" dirty="0"/>
              <a:t>Performed annually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Biennial audit exceptions continue for certain states</a:t>
            </a:r>
          </a:p>
          <a:p>
            <a:r>
              <a:rPr lang="en-US" sz="2400" dirty="0"/>
              <a:t>Submission of audit report/data collection form to Federal Audit Clearinghouse within the earlier of: </a:t>
            </a:r>
          </a:p>
          <a:p>
            <a:pPr lvl="1">
              <a:buClr>
                <a:srgbClr val="2A5681">
                  <a:lumMod val="75000"/>
                </a:srgbClr>
              </a:buClr>
            </a:pPr>
            <a:r>
              <a:rPr lang="en-US" sz="2400" dirty="0">
                <a:solidFill>
                  <a:schemeClr val="tx1"/>
                </a:solidFill>
              </a:rPr>
              <a:t>One month after receipt of audit report or </a:t>
            </a:r>
          </a:p>
          <a:p>
            <a:pPr lvl="1">
              <a:buClr>
                <a:srgbClr val="2A5681">
                  <a:lumMod val="75000"/>
                </a:srgbClr>
              </a:buClr>
            </a:pPr>
            <a:r>
              <a:rPr lang="en-US" sz="2400" dirty="0">
                <a:solidFill>
                  <a:schemeClr val="tx1"/>
                </a:solidFill>
              </a:rPr>
              <a:t>Nine months after the end of the audit period (fiscal year)</a:t>
            </a:r>
          </a:p>
          <a:p>
            <a:pPr marL="257175" lvl="1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FB0D2-7DEB-4BFD-9D46-0F8711679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54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561" y="1063416"/>
            <a:ext cx="10510178" cy="706964"/>
          </a:xfrm>
        </p:spPr>
        <p:txBody>
          <a:bodyPr/>
          <a:lstStyle/>
          <a:p>
            <a:r>
              <a:rPr lang="en-US" dirty="0"/>
              <a:t>COVID-19 Extension for Single Audit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OMB memo M-20-17</a:t>
            </a:r>
          </a:p>
          <a:p>
            <a:r>
              <a:rPr lang="en-US" sz="2400" dirty="0"/>
              <a:t>For those that: </a:t>
            </a:r>
          </a:p>
          <a:p>
            <a:pPr lvl="1"/>
            <a:r>
              <a:rPr lang="en-US" sz="2400" dirty="0"/>
              <a:t>Have a Single Audit that has a fiscal year end through June 30, 2020</a:t>
            </a:r>
          </a:p>
          <a:p>
            <a:pPr lvl="1"/>
            <a:r>
              <a:rPr lang="en-US" sz="2400" dirty="0"/>
              <a:t>Have not filed as of March 19, 2020 </a:t>
            </a:r>
          </a:p>
          <a:p>
            <a:r>
              <a:rPr lang="en-US" sz="2400" dirty="0"/>
              <a:t>Extends the Single Audit completion and submission for six months beyond their normal date.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58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71681"/>
            <a:ext cx="7287430" cy="70986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Pass-Through Entity Responsibilities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66432"/>
            <a:ext cx="8825659" cy="3577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 2 CFR 200.331(c)</a:t>
            </a:r>
          </a:p>
          <a:p>
            <a:pPr>
              <a:lnSpc>
                <a:spcPct val="105000"/>
              </a:lnSpc>
            </a:pPr>
            <a:r>
              <a:rPr lang="en-US" sz="2400" dirty="0"/>
              <a:t>Verify that the </a:t>
            </a:r>
            <a:r>
              <a:rPr lang="en-US" sz="2400" dirty="0" err="1"/>
              <a:t>subrecipient</a:t>
            </a:r>
            <a:r>
              <a:rPr lang="en-US" sz="2400" dirty="0"/>
              <a:t> is audited if they meet expenditure threshold</a:t>
            </a:r>
          </a:p>
          <a:p>
            <a:pPr>
              <a:lnSpc>
                <a:spcPct val="105000"/>
              </a:lnSpc>
            </a:pPr>
            <a:r>
              <a:rPr lang="en-US" sz="2400" dirty="0"/>
              <a:t>Work with </a:t>
            </a:r>
            <a:r>
              <a:rPr lang="en-US" sz="2400" dirty="0" err="1"/>
              <a:t>subrecipient</a:t>
            </a:r>
            <a:r>
              <a:rPr lang="en-US" sz="2400" dirty="0"/>
              <a:t> to resolve audit 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E6E88-D520-4EEE-942B-F23B3209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25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5000"/>
              </a:lnSpc>
            </a:pPr>
            <a:r>
              <a:rPr lang="en-US" sz="2400" dirty="0"/>
              <a:t>ETA encourages a similar informal audit resolution model that we use – FAR, ID, FD and Appeal (2 CFR 2900.20 – 2 CFR 2900.22)</a:t>
            </a:r>
          </a:p>
          <a:p>
            <a:pPr>
              <a:lnSpc>
                <a:spcPct val="105000"/>
              </a:lnSpc>
            </a:pPr>
            <a:r>
              <a:rPr lang="en-US" sz="2400" dirty="0"/>
              <a:t>Prepare management decisions on </a:t>
            </a:r>
            <a:r>
              <a:rPr lang="en-US" sz="2400" dirty="0" err="1"/>
              <a:t>subrecipient</a:t>
            </a:r>
            <a:r>
              <a:rPr lang="en-US" sz="2400" dirty="0"/>
              <a:t> audit findings</a:t>
            </a:r>
          </a:p>
          <a:p>
            <a:pPr>
              <a:lnSpc>
                <a:spcPct val="105000"/>
              </a:lnSpc>
            </a:pPr>
            <a:r>
              <a:rPr lang="en-US" sz="2400" dirty="0"/>
              <a:t>Must issue a final management decision within 12 months of acceptance of the audit report by the FAC</a:t>
            </a:r>
          </a:p>
          <a:p>
            <a:pPr>
              <a:lnSpc>
                <a:spcPct val="105000"/>
              </a:lnSpc>
            </a:pPr>
            <a:r>
              <a:rPr lang="en-US" sz="2400" dirty="0"/>
              <a:t>Pursue debt collection if necessary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54954" y="821268"/>
            <a:ext cx="8761413" cy="95673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Pass-Through Entity Responsibilities</a:t>
            </a:r>
            <a:r>
              <a:rPr lang="en-US" dirty="0"/>
              <a:t> (cont.)</a:t>
            </a:r>
          </a:p>
        </p:txBody>
      </p:sp>
    </p:spTree>
    <p:extLst>
      <p:ext uri="{BB962C8B-B14F-4D97-AF65-F5344CB8AC3E}">
        <p14:creationId xmlns:p14="http://schemas.microsoft.com/office/powerpoint/2010/main" val="1623523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Resolution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12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OIG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Conducts and supervises audits of DOL programs and operations and determines if agency actions are sufficient to resolve recommendations</a:t>
            </a:r>
          </a:p>
          <a:p>
            <a:r>
              <a:rPr lang="en-US" sz="2400" dirty="0"/>
              <a:t>Receives all Single Audit reports and issues to DOL agencies for resolution</a:t>
            </a:r>
          </a:p>
          <a:p>
            <a:r>
              <a:rPr lang="en-US" sz="2400" dirty="0"/>
              <a:t>Maintains the official system for tracking audits and audit resolution process</a:t>
            </a:r>
          </a:p>
          <a:p>
            <a:r>
              <a:rPr lang="en-US" sz="2400" dirty="0"/>
              <a:t>Reports on unresolved audits over 6 months old in the Semiannual Report to Congress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16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OIG Responsibilities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Takes immediate action to report to the Office of Labor Racketeering and Fraud Investigations any suspicions of fraud, program abuse and/or criminal conduct </a:t>
            </a:r>
          </a:p>
          <a:p>
            <a:r>
              <a:rPr lang="en-US" sz="2400" dirty="0"/>
              <a:t>Could be identified during the course of an audit, hotline complaint, etc.</a:t>
            </a:r>
          </a:p>
          <a:p>
            <a:r>
              <a:rPr lang="en-US" sz="2400" dirty="0"/>
              <a:t>Reports to the Attorney General any suspected violations of Federal criminal laws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32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Cooperative Audit Resolution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81431"/>
            <a:ext cx="8825659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dirty="0"/>
              <a:t>2 CFR 2900.20</a:t>
            </a:r>
          </a:p>
          <a:p>
            <a:r>
              <a:rPr lang="en-US" altLang="en-US" sz="2400" dirty="0"/>
              <a:t>Cooperative Audit Resolution Process </a:t>
            </a:r>
          </a:p>
          <a:p>
            <a:r>
              <a:rPr lang="en-US" altLang="en-US" sz="2400" dirty="0"/>
              <a:t>At a minimum, the process includes</a:t>
            </a:r>
          </a:p>
          <a:p>
            <a:pPr lvl="1"/>
            <a:r>
              <a:rPr lang="en-US" altLang="en-US" sz="2400" kern="0" dirty="0"/>
              <a:t>Final Audit Report (FAR)</a:t>
            </a:r>
          </a:p>
          <a:p>
            <a:pPr lvl="1"/>
            <a:r>
              <a:rPr lang="en-US" altLang="en-US" sz="2400" kern="0" dirty="0"/>
              <a:t>An Initial Determination (ID)</a:t>
            </a:r>
          </a:p>
          <a:p>
            <a:pPr lvl="1"/>
            <a:r>
              <a:rPr lang="en-US" altLang="en-US" sz="2400" kern="0" dirty="0"/>
              <a:t>An informal resolution process</a:t>
            </a:r>
          </a:p>
          <a:p>
            <a:pPr lvl="1"/>
            <a:r>
              <a:rPr lang="en-US" altLang="en-US" sz="2400" kern="0" dirty="0"/>
              <a:t>A Final Determination (FD)</a:t>
            </a:r>
          </a:p>
          <a:p>
            <a:r>
              <a:rPr lang="en-US" altLang="en-US" sz="2400" kern="0" dirty="0"/>
              <a:t>ETA recommends this process for resolving findings with your </a:t>
            </a:r>
            <a:r>
              <a:rPr lang="en-US" altLang="en-US" sz="2400" kern="0" dirty="0" err="1"/>
              <a:t>subrecipients</a:t>
            </a:r>
            <a:r>
              <a:rPr lang="en-US" altLang="en-US" sz="2400" kern="0" dirty="0"/>
              <a:t>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35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Audit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16118"/>
            <a:ext cx="8825659" cy="3416300"/>
          </a:xfrm>
        </p:spPr>
        <p:txBody>
          <a:bodyPr>
            <a:noAutofit/>
          </a:bodyPr>
          <a:lstStyle/>
          <a:p>
            <a:r>
              <a:rPr lang="en-US" sz="2200" dirty="0"/>
              <a:t>Lack of internal controls </a:t>
            </a:r>
          </a:p>
          <a:p>
            <a:pPr marL="0" indent="0">
              <a:buNone/>
            </a:pPr>
            <a:r>
              <a:rPr lang="en-US" sz="2200" dirty="0"/>
              <a:t>	-(2 CFR 200.302(a) and 2 CFR 200.303(a))</a:t>
            </a:r>
          </a:p>
          <a:p>
            <a:r>
              <a:rPr lang="en-US" sz="2200" dirty="0"/>
              <a:t>Inadequate documentation to support charges </a:t>
            </a:r>
          </a:p>
          <a:p>
            <a:pPr marL="0" indent="0">
              <a:buNone/>
            </a:pPr>
            <a:r>
              <a:rPr lang="en-US" sz="2200" dirty="0"/>
              <a:t>	-(2 CFR 200.302(a) and (b), 2 CFR 200.303, 2 CFR 200.403 	 	and 2 CFR 200.404)</a:t>
            </a:r>
          </a:p>
          <a:p>
            <a:r>
              <a:rPr lang="en-US" sz="2200" dirty="0"/>
              <a:t>Inaccurate financial reports </a:t>
            </a:r>
          </a:p>
          <a:p>
            <a:pPr marL="0" indent="0">
              <a:buNone/>
            </a:pPr>
            <a:r>
              <a:rPr lang="en-US" sz="2200" dirty="0"/>
              <a:t>	-(2 CFR 200.302(a) and (b), 2 CFR 200.303(a) and (b))</a:t>
            </a:r>
          </a:p>
          <a:p>
            <a:r>
              <a:rPr lang="en-US" sz="2200" dirty="0"/>
              <a:t>Inadequate documentation of participant records and eligibility	</a:t>
            </a:r>
          </a:p>
          <a:p>
            <a:pPr marL="0" indent="0">
              <a:buNone/>
            </a:pPr>
            <a:r>
              <a:rPr lang="en-US" sz="2200" dirty="0"/>
              <a:t>	-(2 CFR 200.302(a) and 2 CFR 200.303(a))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6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06582" y="2442754"/>
            <a:ext cx="7781109" cy="308283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84D830"/>
                </a:solidFill>
              </a:rPr>
              <a:t>Kevin Brumback</a:t>
            </a:r>
            <a:br>
              <a:rPr lang="en-US" sz="3200" dirty="0">
                <a:solidFill>
                  <a:srgbClr val="84D830"/>
                </a:solidFill>
              </a:rPr>
            </a:br>
            <a:r>
              <a:rPr lang="en-US" sz="3200" dirty="0">
                <a:solidFill>
                  <a:srgbClr val="84D830"/>
                </a:solidFill>
              </a:rPr>
              <a:t>Audit Resolution Specialist</a:t>
            </a:r>
            <a:br>
              <a:rPr lang="en-US" sz="3200" dirty="0">
                <a:solidFill>
                  <a:srgbClr val="84D830"/>
                </a:solidFill>
              </a:rPr>
            </a:br>
            <a:r>
              <a:rPr lang="en-US" sz="3200" dirty="0">
                <a:solidFill>
                  <a:srgbClr val="84D830"/>
                </a:solidFill>
              </a:rPr>
              <a:t>U.S. Department of Labor, ETA</a:t>
            </a:r>
            <a:br>
              <a:rPr lang="en-US" sz="3200" dirty="0">
                <a:solidFill>
                  <a:srgbClr val="84D830"/>
                </a:solidFill>
              </a:rPr>
            </a:br>
            <a:r>
              <a:rPr lang="en-US" sz="3200" dirty="0">
                <a:solidFill>
                  <a:srgbClr val="84D830"/>
                </a:solidFill>
              </a:rPr>
              <a:t>Office of Grants Management</a:t>
            </a:r>
            <a:br>
              <a:rPr lang="en-US" sz="3200" dirty="0">
                <a:solidFill>
                  <a:srgbClr val="262626"/>
                </a:solidFill>
              </a:rPr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286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0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Audit Findings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29180"/>
            <a:ext cx="9360646" cy="3416300"/>
          </a:xfrm>
        </p:spPr>
        <p:txBody>
          <a:bodyPr>
            <a:noAutofit/>
          </a:bodyPr>
          <a:lstStyle/>
          <a:p>
            <a:r>
              <a:rPr lang="en-US" sz="2200" dirty="0"/>
              <a:t>Lack of procurement policies and procedures</a:t>
            </a:r>
          </a:p>
          <a:p>
            <a:pPr marL="0" indent="0">
              <a:buNone/>
            </a:pPr>
            <a:r>
              <a:rPr lang="en-US" sz="2200" dirty="0"/>
              <a:t>	-(2 CFR 200.318 – 2 CFR 200.320)</a:t>
            </a:r>
          </a:p>
          <a:p>
            <a:r>
              <a:rPr lang="en-US" sz="2200" dirty="0"/>
              <a:t>Verification of </a:t>
            </a:r>
            <a:r>
              <a:rPr lang="en-US" sz="2200" dirty="0" err="1"/>
              <a:t>Subrecipient</a:t>
            </a:r>
            <a:r>
              <a:rPr lang="en-US" sz="2200" dirty="0"/>
              <a:t> Suspension and Debarment Status</a:t>
            </a:r>
          </a:p>
          <a:p>
            <a:pPr marL="0" indent="0">
              <a:buNone/>
            </a:pPr>
            <a:r>
              <a:rPr lang="en-US" sz="2200" dirty="0"/>
              <a:t>	-(2 CFR 200.213)</a:t>
            </a:r>
          </a:p>
          <a:p>
            <a:r>
              <a:rPr lang="en-US" sz="2200" dirty="0"/>
              <a:t>Lack of required terms and conditions in </a:t>
            </a:r>
            <a:r>
              <a:rPr lang="en-US" sz="2200" dirty="0" err="1"/>
              <a:t>subaward</a:t>
            </a:r>
            <a:r>
              <a:rPr lang="en-US" sz="2200" dirty="0"/>
              <a:t> agreements</a:t>
            </a:r>
          </a:p>
          <a:p>
            <a:pPr marL="0" indent="0">
              <a:buNone/>
            </a:pPr>
            <a:r>
              <a:rPr lang="en-US" sz="2200" dirty="0"/>
              <a:t>	-(2 CFR 200.331(a))</a:t>
            </a:r>
          </a:p>
          <a:p>
            <a:r>
              <a:rPr lang="en-US" sz="2200" dirty="0"/>
              <a:t>Lack of </a:t>
            </a:r>
            <a:r>
              <a:rPr lang="en-US" sz="2200" dirty="0" err="1"/>
              <a:t>subrecipient</a:t>
            </a:r>
            <a:r>
              <a:rPr lang="en-US" sz="2200" dirty="0"/>
              <a:t> monitoring and oversight</a:t>
            </a:r>
          </a:p>
          <a:p>
            <a:pPr marL="0" indent="0">
              <a:buNone/>
            </a:pPr>
            <a:r>
              <a:rPr lang="en-US" sz="2200" dirty="0"/>
              <a:t>	-(2 CFR 200.331(d)</a:t>
            </a:r>
          </a:p>
          <a:p>
            <a:r>
              <a:rPr lang="en-US" sz="2200" dirty="0"/>
              <a:t>UI improper payments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01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034075" cy="706964"/>
          </a:xfrm>
        </p:spPr>
        <p:txBody>
          <a:bodyPr/>
          <a:lstStyle/>
          <a:p>
            <a:r>
              <a:rPr lang="en-US" dirty="0"/>
              <a:t>Final Determination – Time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At DOL, Final Determination must be issued by ETA within six months (180 days) of receipt from OIG</a:t>
            </a:r>
          </a:p>
          <a:p>
            <a:pPr marL="457200" lvl="1" indent="0">
              <a:buNone/>
            </a:pPr>
            <a:r>
              <a:rPr lang="en-US" sz="2200" dirty="0"/>
              <a:t>-No extensions</a:t>
            </a:r>
          </a:p>
          <a:p>
            <a:r>
              <a:rPr lang="en-US" sz="2400" dirty="0"/>
              <a:t>DOL UG Exception (2 CFR 2900.21)</a:t>
            </a:r>
          </a:p>
          <a:p>
            <a:r>
              <a:rPr lang="en-US" sz="2400" dirty="0"/>
              <a:t>Uniform Guidance (2 CFR 200.521)</a:t>
            </a:r>
          </a:p>
          <a:p>
            <a:r>
              <a:rPr lang="en-US" sz="2400" dirty="0"/>
              <a:t>Department of Labor Manual Series (DLMS) 8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27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Audit Resolution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81432"/>
            <a:ext cx="8825659" cy="3416300"/>
          </a:xfrm>
        </p:spPr>
        <p:txBody>
          <a:bodyPr>
            <a:noAutofit/>
          </a:bodyPr>
          <a:lstStyle/>
          <a:p>
            <a:r>
              <a:rPr lang="en-US" sz="2200" dirty="0"/>
              <a:t>ETA Audit Resolution Unit</a:t>
            </a:r>
          </a:p>
          <a:p>
            <a:pPr marL="0" indent="0">
              <a:buNone/>
            </a:pPr>
            <a:r>
              <a:rPr lang="en-US" sz="2200" dirty="0"/>
              <a:t>	-Audit Resolution Grant Officer, Audit Resolution Specialist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ETA Regional Office</a:t>
            </a:r>
          </a:p>
          <a:p>
            <a:pPr marL="0" indent="0">
              <a:buNone/>
            </a:pPr>
            <a:r>
              <a:rPr lang="en-US" sz="2200" dirty="0"/>
              <a:t>	-Audit Point of Contact (POC), Financial and Program Staff, 	Federal Project Officer (FPO)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Grantee</a:t>
            </a:r>
          </a:p>
          <a:p>
            <a:pPr marL="0" indent="0">
              <a:buNone/>
            </a:pPr>
            <a:r>
              <a:rPr lang="en-US" sz="2200" dirty="0"/>
              <a:t>	-Comptroller, Executive Director, Program Manager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44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47542"/>
            <a:ext cx="8761413" cy="706964"/>
          </a:xfrm>
        </p:spPr>
        <p:txBody>
          <a:bodyPr/>
          <a:lstStyle/>
          <a:p>
            <a:r>
              <a:rPr lang="en-US" dirty="0"/>
              <a:t>Resolution Process – FAC and OIG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OIG pulls down Single Audits from the Federal Clearing House (FAC)</a:t>
            </a:r>
          </a:p>
          <a:p>
            <a:r>
              <a:rPr lang="en-US" sz="2400" dirty="0"/>
              <a:t>OIG forwards the audit to the appropriate agency via a formal memo </a:t>
            </a:r>
          </a:p>
          <a:p>
            <a:r>
              <a:rPr lang="en-US" sz="2400" dirty="0"/>
              <a:t>ARU verifies information in the memo and ensures that the audits forwarded by OIG belong to ETA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6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Process – Sending the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ARU forwards the Final Audit Report (FAR) to the grantee within 5 days of receipt</a:t>
            </a:r>
          </a:p>
          <a:p>
            <a:r>
              <a:rPr lang="en-US" sz="2400" dirty="0"/>
              <a:t>ARU verifies recipient info on data collection sheet is correct</a:t>
            </a:r>
          </a:p>
          <a:p>
            <a:r>
              <a:rPr lang="en-US" sz="2400" dirty="0"/>
              <a:t>ARU forwards a copy of the audit to the Regional Office</a:t>
            </a:r>
          </a:p>
          <a:p>
            <a:r>
              <a:rPr lang="en-US" sz="2400" dirty="0"/>
              <a:t>ARU and Regional Office works with grantee to resolve administrative findings and questioned costs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47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854" y="843040"/>
            <a:ext cx="10035785" cy="706964"/>
          </a:xfrm>
        </p:spPr>
        <p:txBody>
          <a:bodyPr/>
          <a:lstStyle/>
          <a:p>
            <a:r>
              <a:rPr lang="en-US" dirty="0"/>
              <a:t>Resolution Process – Grantees Response to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38186"/>
            <a:ext cx="8825659" cy="3416300"/>
          </a:xfrm>
        </p:spPr>
        <p:txBody>
          <a:bodyPr>
            <a:normAutofit/>
          </a:bodyPr>
          <a:lstStyle/>
          <a:p>
            <a:r>
              <a:rPr lang="en-US" sz="2400" dirty="0"/>
              <a:t>The grantee may submit documentation during this period to be considered in the Initial Determination.  </a:t>
            </a:r>
          </a:p>
          <a:p>
            <a:r>
              <a:rPr lang="en-US" sz="2400" dirty="0"/>
              <a:t>Grantee is encouraged to reach out to Regional Audit POC and ARU Specialist for any technical assistance</a:t>
            </a:r>
          </a:p>
          <a:p>
            <a:r>
              <a:rPr lang="en-US" sz="2400" dirty="0"/>
              <a:t>Grantee generally </a:t>
            </a:r>
            <a:r>
              <a:rPr lang="en-US" sz="2400"/>
              <a:t>given 45 </a:t>
            </a:r>
            <a:r>
              <a:rPr lang="en-US" sz="2400" dirty="0"/>
              <a:t>- 60 days to provide response</a:t>
            </a:r>
          </a:p>
          <a:p>
            <a:r>
              <a:rPr lang="en-US" sz="2400" dirty="0"/>
              <a:t>Grantee provides response to both the ARU Specialist and the Regional Audit POC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10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10248921" cy="706964"/>
          </a:xfrm>
        </p:spPr>
        <p:txBody>
          <a:bodyPr/>
          <a:lstStyle/>
          <a:p>
            <a:r>
              <a:rPr lang="en-US" dirty="0"/>
              <a:t>Resolution Process – Documentation </a:t>
            </a:r>
            <a:br>
              <a:rPr lang="en-US" dirty="0"/>
            </a:br>
            <a:r>
              <a:rPr lang="en-US" dirty="0"/>
              <a:t>Review and Initial Determination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71892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Regional Office and ARU reviews the grantee documentation and gives their recommendation to the ARU Grant Officer</a:t>
            </a:r>
          </a:p>
          <a:p>
            <a:r>
              <a:rPr lang="en-US" sz="2400" dirty="0"/>
              <a:t>An Initial Determination is issued</a:t>
            </a:r>
          </a:p>
          <a:p>
            <a:r>
              <a:rPr lang="en-US" sz="2400" dirty="0"/>
              <a:t>Initial Determination summarizes which findings are considered corrected or uncorrected and which costs allowed or tentatively disallowed</a:t>
            </a:r>
          </a:p>
          <a:p>
            <a:r>
              <a:rPr lang="en-US" sz="2400" dirty="0"/>
              <a:t>Informal Resolution begins and lasts 60 days from issuance of the Initial Determination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2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761413" cy="706964"/>
          </a:xfrm>
        </p:spPr>
        <p:txBody>
          <a:bodyPr/>
          <a:lstStyle/>
          <a:p>
            <a:r>
              <a:rPr lang="en-US" dirty="0"/>
              <a:t>Resolution Process – Grantees Response to ID and Preparing for FD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Again, the grantee has the opportunity to submit documentation</a:t>
            </a:r>
          </a:p>
          <a:p>
            <a:r>
              <a:rPr lang="en-US" sz="2400" dirty="0"/>
              <a:t>ARU and Regional Office reviews the documentation and makes recommendation to the Grant Officer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61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Determination (FD)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Copies of FD transmitted to recipient, OIG, Region and the Grant Officer</a:t>
            </a:r>
          </a:p>
          <a:p>
            <a:r>
              <a:rPr lang="en-US" sz="2400" dirty="0"/>
              <a:t>FD summarizes which findings are determined to be corrected or uncorrected by the Grant Officer, as well as any disallowed costs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79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034075" cy="706964"/>
          </a:xfrm>
        </p:spPr>
        <p:txBody>
          <a:bodyPr/>
          <a:lstStyle/>
          <a:p>
            <a:r>
              <a:rPr lang="en-US" dirty="0"/>
              <a:t>Final Determination – Time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At DOL, Final Determination must be issued by ETA within six months (180 days) of receipt from OIG</a:t>
            </a:r>
          </a:p>
          <a:p>
            <a:pPr marL="457200" lvl="1" indent="0">
              <a:buNone/>
            </a:pPr>
            <a:r>
              <a:rPr lang="en-US" sz="2200" dirty="0"/>
              <a:t>-No extensions</a:t>
            </a:r>
          </a:p>
          <a:p>
            <a:r>
              <a:rPr lang="en-US" sz="2400" dirty="0"/>
              <a:t>DOL UG Exception (2 CFR 2900.21)</a:t>
            </a:r>
          </a:p>
          <a:p>
            <a:r>
              <a:rPr lang="en-US" sz="2400" dirty="0"/>
              <a:t>Uniform Guidance (2 CFR 200.521)</a:t>
            </a:r>
          </a:p>
          <a:p>
            <a:r>
              <a:rPr lang="en-US" sz="2400" dirty="0"/>
              <a:t>Department of Labor Manual Series (DLMS) 8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Purpose </a:t>
            </a:r>
          </a:p>
          <a:p>
            <a:r>
              <a:rPr lang="en-US" sz="2400" dirty="0"/>
              <a:t>Audit Types</a:t>
            </a:r>
          </a:p>
          <a:p>
            <a:r>
              <a:rPr lang="en-US" sz="2400" dirty="0"/>
              <a:t>Single Audits</a:t>
            </a:r>
          </a:p>
          <a:p>
            <a:r>
              <a:rPr lang="en-US" sz="2400" dirty="0"/>
              <a:t>Audit Resolution Process</a:t>
            </a:r>
          </a:p>
          <a:p>
            <a:r>
              <a:rPr lang="en-US" sz="2400" dirty="0"/>
              <a:t>Tips for Resolving Audits Effectively and Efficiently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44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Final Determination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59808"/>
            <a:ext cx="8825659" cy="3416300"/>
          </a:xfrm>
        </p:spPr>
        <p:txBody>
          <a:bodyPr>
            <a:noAutofit/>
          </a:bodyPr>
          <a:lstStyle/>
          <a:p>
            <a:r>
              <a:rPr lang="en-US" sz="2400" dirty="0"/>
              <a:t>Regional follow up on uncorrected findings in the FD</a:t>
            </a:r>
          </a:p>
          <a:p>
            <a:r>
              <a:rPr lang="en-US" sz="2400" dirty="0"/>
              <a:t>Regional TA to help resolve uncorrected findings</a:t>
            </a:r>
          </a:p>
          <a:p>
            <a:r>
              <a:rPr lang="en-US" sz="2400" dirty="0"/>
              <a:t>Disallowed costs are sent to ETA Accounting for possible debt collection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15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Debt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37739"/>
            <a:ext cx="8825659" cy="3640546"/>
          </a:xfrm>
        </p:spPr>
        <p:txBody>
          <a:bodyPr>
            <a:noAutofit/>
          </a:bodyPr>
          <a:lstStyle/>
          <a:p>
            <a:r>
              <a:rPr lang="en-US" sz="2400" dirty="0"/>
              <a:t>2 CFR 200.345</a:t>
            </a:r>
          </a:p>
          <a:p>
            <a:r>
              <a:rPr lang="en-US" sz="2400" dirty="0"/>
              <a:t>Federal debt collection provisions</a:t>
            </a:r>
          </a:p>
          <a:p>
            <a:r>
              <a:rPr lang="en-US" sz="2400" dirty="0"/>
              <a:t>Debt established in Final Determination - payable in 30 days</a:t>
            </a:r>
          </a:p>
          <a:p>
            <a:r>
              <a:rPr lang="en-US" sz="2400" dirty="0"/>
              <a:t>If not paid within 90 days Federal awarding agency may reduce the debt by:</a:t>
            </a:r>
          </a:p>
          <a:p>
            <a:pPr marL="0" indent="0">
              <a:buNone/>
            </a:pPr>
            <a:r>
              <a:rPr lang="en-US" sz="2400" dirty="0"/>
              <a:t>	-Withholding advance payments or</a:t>
            </a:r>
          </a:p>
          <a:p>
            <a:pPr marL="0" indent="0">
              <a:buNone/>
            </a:pPr>
            <a:r>
              <a:rPr lang="en-US" sz="2400" dirty="0"/>
              <a:t>	-Taking other action permitted by Federal statute</a:t>
            </a:r>
          </a:p>
          <a:p>
            <a:r>
              <a:rPr lang="en-US" sz="2400" dirty="0"/>
              <a:t>Note that interest charged on overdue debt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30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32</a:t>
            </a:fld>
            <a:endParaRPr lang="en-US"/>
          </a:p>
        </p:txBody>
      </p:sp>
      <p:pic>
        <p:nvPicPr>
          <p:cNvPr id="5" name="Content Placeholder 4" descr="Picture of Pay.gov website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3056" t="28518" r="10555" b="35185"/>
          <a:stretch/>
        </p:blipFill>
        <p:spPr>
          <a:xfrm>
            <a:off x="1454704" y="2603500"/>
            <a:ext cx="8226905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37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Due within 21 days from the Receipt of the FD</a:t>
            </a:r>
          </a:p>
          <a:p>
            <a:pPr marL="457200" lvl="1" indent="0">
              <a:buNone/>
            </a:pPr>
            <a:r>
              <a:rPr lang="en-US" sz="2200" dirty="0"/>
              <a:t>-Important to submit appeal timely</a:t>
            </a:r>
          </a:p>
          <a:p>
            <a:endParaRPr lang="en-US" sz="2400" dirty="0"/>
          </a:p>
          <a:p>
            <a:r>
              <a:rPr lang="en-US" sz="2400" dirty="0"/>
              <a:t>Appeal rights and process described to grantee in FD cover letter</a:t>
            </a:r>
          </a:p>
          <a:p>
            <a:endParaRPr lang="en-US" sz="2400" dirty="0"/>
          </a:p>
          <a:p>
            <a:r>
              <a:rPr lang="en-US" sz="2400" dirty="0"/>
              <a:t>Appeal to DOL Office of Administrative Law Judges</a:t>
            </a:r>
          </a:p>
          <a:p>
            <a:pPr marL="0" indent="0">
              <a:buNone/>
            </a:pPr>
            <a:r>
              <a:rPr lang="en-US" sz="2400" dirty="0"/>
              <a:t>	-29 CFR 2900.22(b)</a:t>
            </a:r>
          </a:p>
          <a:p>
            <a:pPr marL="0" indent="0">
              <a:buNone/>
            </a:pPr>
            <a:r>
              <a:rPr lang="en-US" sz="2400"/>
              <a:t>	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02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Resolving Audit Findings and Resolving Quicker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Grantees get a head start – don’t wait</a:t>
            </a:r>
          </a:p>
          <a:p>
            <a:r>
              <a:rPr lang="en-US" sz="2400" dirty="0"/>
              <a:t>Communicate</a:t>
            </a:r>
          </a:p>
          <a:p>
            <a:r>
              <a:rPr lang="en-US" sz="2400" dirty="0"/>
              <a:t>Ask for technical assistance when needed</a:t>
            </a:r>
          </a:p>
          <a:p>
            <a:r>
              <a:rPr lang="en-US" sz="2400" dirty="0"/>
              <a:t>Be specific in your responses and provide supporting documentation</a:t>
            </a:r>
          </a:p>
          <a:p>
            <a:r>
              <a:rPr lang="en-US" sz="2400" dirty="0"/>
              <a:t>Seek to resolve past and current audit findings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76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35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ADFD82-A110-4E3C-872B-8AC37F325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5337286" cy="3416300"/>
          </a:xfrm>
        </p:spPr>
        <p:txBody>
          <a:bodyPr>
            <a:normAutofit fontScale="92500"/>
          </a:bodyPr>
          <a:lstStyle/>
          <a:p>
            <a:r>
              <a:rPr lang="en-US" sz="1350" dirty="0">
                <a:hlinkClick r:id="rId2"/>
              </a:rPr>
              <a:t>Core Monitoring Guide</a:t>
            </a:r>
            <a:endParaRPr lang="en-US" sz="1350" dirty="0"/>
          </a:p>
          <a:p>
            <a:pPr marL="560785" lvl="1" indent="-217885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►"/>
            </a:pPr>
            <a:r>
              <a:rPr lang="en-US" i="0" dirty="0">
                <a:solidFill>
                  <a:schemeClr val="accent1">
                    <a:lumMod val="75000"/>
                  </a:schemeClr>
                </a:solidFill>
              </a:rPr>
              <a:t>Objective 3.f Audits and Audit Resolution</a:t>
            </a:r>
          </a:p>
          <a:p>
            <a:pPr marL="297656" indent="-257175">
              <a:spcBef>
                <a:spcPts val="900"/>
              </a:spcBef>
            </a:pPr>
            <a:r>
              <a:rPr lang="en-US" sz="1350" dirty="0">
                <a:hlinkClick r:id="rId3"/>
              </a:rPr>
              <a:t>Grant &amp; Financial Management Technical Assistance Guide </a:t>
            </a:r>
            <a:endParaRPr lang="en-US" sz="1350" dirty="0"/>
          </a:p>
          <a:p>
            <a:pPr marL="560785" lvl="1" indent="-217885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►"/>
            </a:pPr>
            <a:r>
              <a:rPr lang="en-US" i="0" dirty="0">
                <a:solidFill>
                  <a:schemeClr val="accent1">
                    <a:lumMod val="75000"/>
                  </a:schemeClr>
                </a:solidFill>
              </a:rPr>
              <a:t>Chapter 16: Audit and Audit Resolution</a:t>
            </a:r>
          </a:p>
          <a:p>
            <a:pPr>
              <a:spcBef>
                <a:spcPts val="900"/>
              </a:spcBef>
            </a:pPr>
            <a:r>
              <a:rPr lang="en-US" sz="1350" dirty="0"/>
              <a:t>Department of Labor Exceptions </a:t>
            </a:r>
            <a:r>
              <a:rPr lang="en-US" sz="1350" dirty="0">
                <a:hlinkClick r:id="rId4"/>
              </a:rPr>
              <a:t>2 CFR Part 2900</a:t>
            </a:r>
            <a:endParaRPr lang="en-US" sz="1350" dirty="0"/>
          </a:p>
          <a:p>
            <a:pPr marL="560785" lvl="1" indent="-217885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►"/>
            </a:pPr>
            <a:r>
              <a:rPr lang="en-US" i="0" dirty="0">
                <a:solidFill>
                  <a:schemeClr val="accent1">
                    <a:lumMod val="75000"/>
                  </a:schemeClr>
                </a:solidFill>
              </a:rPr>
              <a:t>2 CFR 2900.2</a:t>
            </a:r>
          </a:p>
          <a:p>
            <a:pPr marL="560785" lvl="1" indent="-217885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►"/>
            </a:pPr>
            <a:r>
              <a:rPr lang="en-US" i="0" dirty="0">
                <a:solidFill>
                  <a:schemeClr val="accent1">
                    <a:lumMod val="75000"/>
                  </a:schemeClr>
                </a:solidFill>
              </a:rPr>
              <a:t>2 CFR 2900.20</a:t>
            </a:r>
          </a:p>
          <a:p>
            <a:pPr marL="560785" lvl="1" indent="-217885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►"/>
            </a:pPr>
            <a:r>
              <a:rPr lang="en-US" i="0" dirty="0">
                <a:solidFill>
                  <a:schemeClr val="accent1">
                    <a:lumMod val="75000"/>
                  </a:schemeClr>
                </a:solidFill>
              </a:rPr>
              <a:t>2 CFR 2900.21</a:t>
            </a:r>
          </a:p>
          <a:p>
            <a:pPr marL="560785" lvl="1" indent="-217885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►"/>
            </a:pPr>
            <a:r>
              <a:rPr lang="en-US" i="0" dirty="0">
                <a:solidFill>
                  <a:schemeClr val="accent1">
                    <a:lumMod val="75000"/>
                  </a:schemeClr>
                </a:solidFill>
              </a:rPr>
              <a:t>2 CFR 2900.22</a:t>
            </a:r>
          </a:p>
          <a:p>
            <a:pPr>
              <a:spcBef>
                <a:spcPts val="900"/>
              </a:spcBef>
            </a:pPr>
            <a:r>
              <a:rPr lang="en-US" sz="1350" dirty="0"/>
              <a:t>WIOA Provisions </a:t>
            </a:r>
            <a:r>
              <a:rPr lang="en-US" sz="1350" dirty="0">
                <a:hlinkClick r:id="rId5"/>
              </a:rPr>
              <a:t>20 CFR Part 683</a:t>
            </a:r>
            <a:endParaRPr lang="en-US" sz="1350" dirty="0"/>
          </a:p>
          <a:p>
            <a:pPr marL="560785" lvl="1" indent="-217885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►"/>
            </a:pPr>
            <a:r>
              <a:rPr lang="en-US" i="0" dirty="0">
                <a:solidFill>
                  <a:schemeClr val="accent1">
                    <a:lumMod val="75000"/>
                  </a:schemeClr>
                </a:solidFill>
              </a:rPr>
              <a:t>20 CFR 683.420</a:t>
            </a:r>
          </a:p>
          <a:p>
            <a:pPr marL="560785" lvl="1" indent="-217885">
              <a:lnSpc>
                <a:spcPct val="95000"/>
              </a:lnSpc>
              <a:spcBef>
                <a:spcPts val="375"/>
              </a:spcBef>
              <a:buFont typeface="Arial" panose="020B0604020202020204" pitchFamily="34" charset="0"/>
              <a:buChar char="►"/>
            </a:pPr>
            <a:r>
              <a:rPr lang="en-US" i="0" dirty="0">
                <a:solidFill>
                  <a:schemeClr val="accent1">
                    <a:lumMod val="75000"/>
                  </a:schemeClr>
                </a:solidFill>
              </a:rPr>
              <a:t>20 CFR 683.730-750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42C815C-DA92-436C-B2C4-E14C88AAD515}"/>
              </a:ext>
            </a:extLst>
          </p:cNvPr>
          <p:cNvSpPr txBox="1">
            <a:spLocks/>
          </p:cNvSpPr>
          <p:nvPr/>
        </p:nvSpPr>
        <p:spPr>
          <a:xfrm>
            <a:off x="6492241" y="2603500"/>
            <a:ext cx="4114800" cy="350465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/>
              <a:t>Uniform Administrative Requirements, Cost Principles, and Audit Requirements for Federal Awards </a:t>
            </a:r>
            <a:r>
              <a:rPr lang="en-US" sz="1500">
                <a:hlinkClick r:id="rId6"/>
              </a:rPr>
              <a:t>2 CFR Part 200</a:t>
            </a:r>
            <a:endParaRPr lang="en-US" sz="1500"/>
          </a:p>
          <a:p>
            <a:pPr marL="560785" lvl="1" indent="-217885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►"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2 CFR 200.317-326</a:t>
            </a:r>
          </a:p>
          <a:p>
            <a:pPr marL="560785" lvl="1" indent="-217885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►"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2 CFR 200.331</a:t>
            </a:r>
          </a:p>
          <a:p>
            <a:pPr marL="560785" lvl="1" indent="-217885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►"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2 CFR 200.345</a:t>
            </a:r>
          </a:p>
          <a:p>
            <a:pPr marL="560785" lvl="1" indent="-217885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►"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2 CFR 200.501</a:t>
            </a:r>
          </a:p>
          <a:p>
            <a:pPr marL="560785" lvl="1" indent="-217885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►"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2 CFR 200.502</a:t>
            </a:r>
          </a:p>
          <a:p>
            <a:pPr marL="560785" lvl="1" indent="-217885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►"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2 CFR 200.504</a:t>
            </a:r>
          </a:p>
          <a:p>
            <a:pPr marL="560785" lvl="1" indent="-217885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►"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2 CFR 200.507</a:t>
            </a:r>
          </a:p>
          <a:p>
            <a:pPr marL="560785" lvl="1" indent="-217885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►"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2 CFR 200.509 </a:t>
            </a:r>
          </a:p>
          <a:p>
            <a:pPr marL="560785" lvl="1" indent="-217885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►"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2 CFR 200.512 </a:t>
            </a:r>
          </a:p>
          <a:p>
            <a:pPr marL="560785" lvl="1" indent="-217885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►"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2 CFR 200.514 </a:t>
            </a:r>
          </a:p>
          <a:p>
            <a:pPr marL="560785" lvl="1" indent="-217885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►"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2 CFR 200.515</a:t>
            </a:r>
          </a:p>
          <a:p>
            <a:pPr marL="560785" lvl="1" indent="-217885">
              <a:lnSpc>
                <a:spcPct val="95000"/>
              </a:lnSpc>
              <a:spcBef>
                <a:spcPts val="300"/>
              </a:spcBef>
              <a:buFont typeface="Arial" panose="020B0604020202020204" pitchFamily="34" charset="0"/>
              <a:buChar char="►"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2 CFR 200.521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38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512113" cy="706964"/>
          </a:xfrm>
        </p:spPr>
        <p:txBody>
          <a:bodyPr/>
          <a:lstStyle/>
          <a:p>
            <a:r>
              <a:rPr lang="en-US" dirty="0"/>
              <a:t>Additional Guidance on Audit Procurement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9733180" cy="3416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prstClr val="black"/>
                </a:solidFill>
                <a:ea typeface="MS PGothic" panose="020B0600070205080204" pitchFamily="34" charset="-128"/>
              </a:rPr>
              <a:t>“</a:t>
            </a:r>
            <a:r>
              <a:rPr lang="en-US" altLang="ja-JP" sz="2400" dirty="0">
                <a:solidFill>
                  <a:prstClr val="black"/>
                </a:solidFill>
                <a:ea typeface="MS PGothic" panose="020B0600070205080204" pitchFamily="34" charset="-128"/>
              </a:rPr>
              <a:t>How to Avoid a Substandard Audit: Suggestions for Procuring  an Audit,</a:t>
            </a:r>
            <a:r>
              <a:rPr lang="ja-JP" altLang="en-US" sz="2400" dirty="0">
                <a:solidFill>
                  <a:prstClr val="black"/>
                </a:solidFill>
                <a:ea typeface="MS PGothic" panose="020B0600070205080204" pitchFamily="34" charset="-128"/>
              </a:rPr>
              <a:t>”</a:t>
            </a:r>
            <a:r>
              <a:rPr lang="en-US" altLang="ja-JP" sz="2400" dirty="0">
                <a:solidFill>
                  <a:prstClr val="black"/>
                </a:solidFill>
                <a:ea typeface="MS PGothic" panose="020B0600070205080204" pitchFamily="34" charset="-128"/>
              </a:rPr>
              <a:t> located on the GAO website:</a:t>
            </a:r>
          </a:p>
          <a:p>
            <a:pPr lvl="1"/>
            <a:r>
              <a:rPr lang="en-US" altLang="ja-JP" sz="2400" dirty="0">
                <a:solidFill>
                  <a:prstClr val="black"/>
                </a:solidFill>
                <a:ea typeface="MS PGothic" panose="020B0600070205080204" pitchFamily="34" charset="-128"/>
              </a:rPr>
              <a:t>https://www.gao.gov/assets/200/194429.pdf. </a:t>
            </a:r>
          </a:p>
          <a:p>
            <a:pPr marL="57150" indent="0">
              <a:buNone/>
            </a:pPr>
            <a:r>
              <a:rPr lang="en-US" altLang="en-US" sz="2600" dirty="0">
                <a:solidFill>
                  <a:prstClr val="black"/>
                </a:solidFill>
                <a:ea typeface="MS PGothic" panose="020B0600070205080204" pitchFamily="34" charset="-128"/>
              </a:rPr>
              <a:t>Additional information can be found at:</a:t>
            </a:r>
          </a:p>
          <a:p>
            <a:pPr lvl="1"/>
            <a:r>
              <a:rPr lang="en-US" altLang="en-US" sz="2400" dirty="0">
                <a:solidFill>
                  <a:prstClr val="black"/>
                </a:solidFill>
                <a:ea typeface="MS PGothic" panose="020B0600070205080204" pitchFamily="34" charset="-128"/>
              </a:rPr>
              <a:t>https://harvester.census.gov/facweb/</a:t>
            </a:r>
          </a:p>
          <a:p>
            <a:pPr lvl="1"/>
            <a:r>
              <a:rPr lang="en-US" altLang="en-US" sz="2400" dirty="0">
                <a:solidFill>
                  <a:prstClr val="black"/>
                </a:solidFill>
                <a:ea typeface="MS PGothic" panose="020B0600070205080204" pitchFamily="34" charset="-128"/>
              </a:rPr>
              <a:t>www.agacgfm.org/homepage.aspx. 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3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8642189" cy="3416301"/>
          </a:xfrm>
        </p:spPr>
        <p:txBody>
          <a:bodyPr>
            <a:normAutofit/>
          </a:bodyPr>
          <a:lstStyle/>
          <a:p>
            <a:r>
              <a:rPr lang="en-US" sz="2400" dirty="0"/>
              <a:t>Your Federal Project Officer (FPO)</a:t>
            </a:r>
          </a:p>
          <a:p>
            <a:r>
              <a:rPr lang="en-US" sz="2400" dirty="0"/>
              <a:t>Kevin Brumback, </a:t>
            </a:r>
            <a:r>
              <a:rPr lang="en-US" sz="2400" dirty="0">
                <a:hlinkClick r:id="rId2"/>
              </a:rPr>
              <a:t>Brumback.Kevin@dol.gov</a:t>
            </a:r>
            <a:r>
              <a:rPr lang="en-US" sz="2400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32294-E9DB-4B95-9A47-B945693E67A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5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Audit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Single Audits</a:t>
            </a:r>
          </a:p>
          <a:p>
            <a:r>
              <a:rPr lang="en-US" sz="2400" dirty="0"/>
              <a:t>Regional Monitoring Reports</a:t>
            </a:r>
          </a:p>
          <a:p>
            <a:r>
              <a:rPr lang="en-US" sz="2400" dirty="0"/>
              <a:t>OIG Reports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6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Single Audit Dollar Threshold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38" y="2410691"/>
            <a:ext cx="7943850" cy="3530600"/>
          </a:xfrm>
        </p:spPr>
        <p:txBody>
          <a:bodyPr>
            <a:noAutofit/>
          </a:bodyPr>
          <a:lstStyle/>
          <a:p>
            <a:pPr marL="0" lvl="1" indent="0">
              <a:spcBef>
                <a:spcPts val="1350"/>
              </a:spcBef>
              <a:buClr>
                <a:schemeClr val="accent2"/>
              </a:buClr>
              <a:buNone/>
            </a:pPr>
            <a:r>
              <a:rPr lang="en-US" sz="2200" dirty="0">
                <a:solidFill>
                  <a:schemeClr val="tx1"/>
                </a:solidFill>
              </a:rPr>
              <a:t>A Single Audit or program-specific audit is required when a non-Federal entity expends $750,000 or more in Federal awards in a fiscal year [2 CFR 200.501(a)]</a:t>
            </a:r>
          </a:p>
          <a:p>
            <a:pPr marL="257175" lvl="1" indent="-257175">
              <a:spcBef>
                <a:spcPts val="135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Basis for determining Federal awards includes accrued costs, disbursements to </a:t>
            </a:r>
            <a:r>
              <a:rPr lang="en-US" sz="2200" dirty="0" err="1">
                <a:solidFill>
                  <a:schemeClr val="tx1"/>
                </a:solidFill>
              </a:rPr>
              <a:t>subrecipients</a:t>
            </a:r>
            <a:r>
              <a:rPr lang="en-US" sz="2200" dirty="0">
                <a:solidFill>
                  <a:schemeClr val="tx1"/>
                </a:solidFill>
              </a:rPr>
              <a:t> [2 CFR 200.502] </a:t>
            </a:r>
          </a:p>
          <a:p>
            <a:pPr marL="0" lvl="1" indent="0">
              <a:spcBef>
                <a:spcPts val="1350"/>
              </a:spcBef>
              <a:buClr>
                <a:schemeClr val="accent2"/>
              </a:buClr>
              <a:buNone/>
            </a:pPr>
            <a:r>
              <a:rPr lang="en-US" sz="2200" dirty="0">
                <a:solidFill>
                  <a:schemeClr val="tx1"/>
                </a:solidFill>
              </a:rPr>
              <a:t>If under $750,000, grantee still must make all records available for audit or review by the Federal agency, its pass-through agency, and/or GAO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BD495-1E92-4B1B-A371-6798D4D4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2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Single Audit - Applicability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lvl="1" indent="-257175">
              <a:spcBef>
                <a:spcPts val="1350"/>
              </a:spcBef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All recipients and subrecipients of a Federal award:</a:t>
            </a:r>
          </a:p>
          <a:p>
            <a:pPr lvl="1"/>
            <a:r>
              <a:rPr lang="en-US" sz="2400" dirty="0"/>
              <a:t>States &amp; local governments</a:t>
            </a:r>
          </a:p>
          <a:p>
            <a:pPr lvl="1"/>
            <a:r>
              <a:rPr lang="en-US" sz="2400" dirty="0"/>
              <a:t>Non-profit organizations</a:t>
            </a:r>
          </a:p>
          <a:p>
            <a:pPr lvl="1"/>
            <a:r>
              <a:rPr lang="en-US" sz="2400" dirty="0"/>
              <a:t>Indian tribes</a:t>
            </a:r>
          </a:p>
          <a:p>
            <a:pPr lvl="1"/>
            <a:r>
              <a:rPr lang="en-US" sz="2400" dirty="0"/>
              <a:t>Institutions of Higher Education (IHE)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A541C-C843-48D1-81D1-FBA1FAF4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06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Single Audit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62213"/>
            <a:ext cx="9761989" cy="3530600"/>
          </a:xfrm>
        </p:spPr>
        <p:txBody>
          <a:bodyPr>
            <a:noAutofit/>
          </a:bodyPr>
          <a:lstStyle/>
          <a:p>
            <a:pPr marL="257175" lvl="1" indent="-257175" fontAlgn="base">
              <a:lnSpc>
                <a:spcPct val="85000"/>
              </a:lnSpc>
              <a:spcBef>
                <a:spcPts val="135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Federal awards from two or more Federal programs </a:t>
            </a:r>
          </a:p>
          <a:p>
            <a:pPr lvl="1" fontAlgn="base">
              <a:spcAft>
                <a:spcPct val="0"/>
              </a:spcAft>
              <a:buClr>
                <a:srgbClr val="2A5681">
                  <a:lumMod val="75000"/>
                </a:srgbClr>
              </a:buClr>
            </a:pPr>
            <a:r>
              <a:rPr lang="en-US" sz="2400" dirty="0"/>
              <a:t>Conducted in accordance with GAGAS and 2 CFR 200.514</a:t>
            </a:r>
            <a:r>
              <a:rPr lang="en-US" sz="2400" u="sng" dirty="0"/>
              <a:t> </a:t>
            </a:r>
            <a:r>
              <a:rPr lang="en-US" sz="2400" dirty="0"/>
              <a:t>Scope of Audit </a:t>
            </a:r>
          </a:p>
          <a:p>
            <a:pPr lvl="1" fontAlgn="base">
              <a:spcAft>
                <a:spcPct val="0"/>
              </a:spcAft>
              <a:buClr>
                <a:srgbClr val="2A5681">
                  <a:lumMod val="75000"/>
                </a:srgbClr>
              </a:buClr>
            </a:pPr>
            <a:r>
              <a:rPr lang="en-US" sz="2400" dirty="0"/>
              <a:t>Organizational-wide audit</a:t>
            </a:r>
          </a:p>
          <a:p>
            <a:pPr lvl="1" fontAlgn="base">
              <a:spcAft>
                <a:spcPct val="0"/>
              </a:spcAft>
              <a:buClr>
                <a:srgbClr val="2A5681">
                  <a:lumMod val="75000"/>
                </a:srgbClr>
              </a:buClr>
            </a:pPr>
            <a:r>
              <a:rPr lang="en-US" sz="2400" dirty="0"/>
              <a:t>Overall operations, compliance with regulations governing Federal awards, organization’s overall financial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C7089-2570-4C80-80E6-2CEAF0CE9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7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Purpose of the Single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46661"/>
            <a:ext cx="10241179" cy="3632405"/>
          </a:xfrm>
        </p:spPr>
        <p:txBody>
          <a:bodyPr>
            <a:noAutofit/>
          </a:bodyPr>
          <a:lstStyle/>
          <a:p>
            <a:pPr fontAlgn="base">
              <a:spcAft>
                <a:spcPct val="15000"/>
              </a:spcAft>
            </a:pPr>
            <a:r>
              <a:rPr lang="en-US" altLang="en-US" sz="2600" dirty="0"/>
              <a:t>Set standards for obtaining consistency and uniformity among Federal agencies</a:t>
            </a:r>
          </a:p>
          <a:p>
            <a:pPr fontAlgn="base">
              <a:spcAft>
                <a:spcPct val="15000"/>
              </a:spcAft>
            </a:pPr>
            <a:r>
              <a:rPr lang="en-US" altLang="en-US" sz="2600" dirty="0"/>
              <a:t>Reduce burden on grant recipients by only having a single Federal audit</a:t>
            </a:r>
          </a:p>
          <a:p>
            <a:pPr fontAlgn="base">
              <a:spcAft>
                <a:spcPct val="15000"/>
              </a:spcAft>
            </a:pPr>
            <a:r>
              <a:rPr lang="en-US" altLang="en-US" sz="2600" dirty="0"/>
              <a:t>Provides an overview of an organization</a:t>
            </a:r>
            <a:r>
              <a:rPr lang="ja-JP" altLang="en-US" sz="2600" dirty="0"/>
              <a:t>’</a:t>
            </a:r>
            <a:r>
              <a:rPr lang="en-US" altLang="ja-JP" sz="2600" dirty="0"/>
              <a:t>s financial operations</a:t>
            </a:r>
          </a:p>
          <a:p>
            <a:pPr fontAlgn="base">
              <a:spcAft>
                <a:spcPct val="15000"/>
              </a:spcAft>
            </a:pPr>
            <a:r>
              <a:rPr lang="en-US" sz="2600" dirty="0"/>
              <a:t>Not intended to provide detailed </a:t>
            </a:r>
            <a:br>
              <a:rPr lang="en-US" sz="2600" dirty="0"/>
            </a:br>
            <a:r>
              <a:rPr lang="en-US" sz="2600" dirty="0"/>
              <a:t>financial coverage or in-depth review of individual programs/awards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82989-17EC-4101-A5D5-6923E6547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4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421" y="756924"/>
            <a:ext cx="9157446" cy="103800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Auditee Responsibilities – 2 CFR 200.508 through 2 CFR 200.512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421" y="2586567"/>
            <a:ext cx="10035785" cy="3416300"/>
          </a:xfrm>
        </p:spPr>
        <p:txBody>
          <a:bodyPr>
            <a:noAutofit/>
          </a:bodyPr>
          <a:lstStyle/>
          <a:p>
            <a:r>
              <a:rPr lang="en-US" sz="2600" dirty="0"/>
              <a:t>Procure/arrange for audit in accordance with 2 CFR 200.509</a:t>
            </a:r>
          </a:p>
          <a:p>
            <a:pPr lvl="1">
              <a:lnSpc>
                <a:spcPct val="105000"/>
              </a:lnSpc>
            </a:pPr>
            <a:r>
              <a:rPr lang="en-US" sz="2600" dirty="0"/>
              <a:t>Always purchase audit services through a competitive procurement process</a:t>
            </a:r>
          </a:p>
          <a:p>
            <a:pPr>
              <a:lnSpc>
                <a:spcPct val="105000"/>
              </a:lnSpc>
            </a:pPr>
            <a:r>
              <a:rPr lang="en-US" sz="2600" dirty="0"/>
              <a:t>Prepare appropriate financial information 2 CFR 200.510</a:t>
            </a:r>
          </a:p>
          <a:p>
            <a:r>
              <a:rPr lang="en-US" sz="2600" dirty="0"/>
              <a:t>Provide access to auditor of needed information</a:t>
            </a:r>
          </a:p>
          <a:p>
            <a:r>
              <a:rPr lang="en-US" sz="2600" dirty="0"/>
              <a:t>Promptly follow up on corrective actions 2 CFR 200.511</a:t>
            </a:r>
          </a:p>
          <a:p>
            <a:endParaRPr lang="en-US" sz="2600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E747E-C4EA-445D-BAFB-42D31C95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280C-1E94-430E-A516-D051ECA457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7619</TotalTime>
  <Words>1793</Words>
  <Application>Microsoft Office PowerPoint</Application>
  <PresentationFormat>Widescreen</PresentationFormat>
  <Paragraphs>274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Century Gothic</vt:lpstr>
      <vt:lpstr>Wingdings</vt:lpstr>
      <vt:lpstr>Wingdings 3</vt:lpstr>
      <vt:lpstr>Ion Boardroom</vt:lpstr>
      <vt:lpstr>Resolving Audits Effectively and Efficiently </vt:lpstr>
      <vt:lpstr>Kevin Brumback Audit Resolution Specialist U.S. Department of Labor, ETA Office of Grants Management </vt:lpstr>
      <vt:lpstr>Overview</vt:lpstr>
      <vt:lpstr>Audit Types</vt:lpstr>
      <vt:lpstr>Single Audit Dollar Threshold</vt:lpstr>
      <vt:lpstr>Single Audit - Applicability</vt:lpstr>
      <vt:lpstr>Single Audit (cont.)</vt:lpstr>
      <vt:lpstr>Purpose of the Single Audit</vt:lpstr>
      <vt:lpstr>Auditee Responsibilities – 2 CFR 200.508 through 2 CFR 200.512 </vt:lpstr>
      <vt:lpstr>Auditee Responsibilities (cont.)</vt:lpstr>
      <vt:lpstr>Frequency and Timing of Audit Submission</vt:lpstr>
      <vt:lpstr>COVID-19 Extension for Single Audit Submission</vt:lpstr>
      <vt:lpstr>Pass-Through Entity Responsibilities </vt:lpstr>
      <vt:lpstr>Pass-Through Entity Responsibilities (cont.)</vt:lpstr>
      <vt:lpstr>Audit Resolution Process</vt:lpstr>
      <vt:lpstr>OIG Responsibilities</vt:lpstr>
      <vt:lpstr>OIG Responsibilities (cont.)</vt:lpstr>
      <vt:lpstr>Cooperative Audit Resolution Process</vt:lpstr>
      <vt:lpstr>Common Audit Findings</vt:lpstr>
      <vt:lpstr>Common Audit Findings (cont.)</vt:lpstr>
      <vt:lpstr>Final Determination – Time Requirement</vt:lpstr>
      <vt:lpstr>Common Audit Resolution Participants</vt:lpstr>
      <vt:lpstr>Resolution Process – FAC and OIG</vt:lpstr>
      <vt:lpstr>Resolution Process – Sending the FAR</vt:lpstr>
      <vt:lpstr>Resolution Process – Grantees Response to FAR</vt:lpstr>
      <vt:lpstr>Resolution Process – Documentation  Review and Initial Determination </vt:lpstr>
      <vt:lpstr>Resolution Process – Grantees Response to ID and Preparing for FD </vt:lpstr>
      <vt:lpstr>The Final Determination (FD)</vt:lpstr>
      <vt:lpstr>Final Determination – Time Requirement</vt:lpstr>
      <vt:lpstr>After the Final Determination </vt:lpstr>
      <vt:lpstr>Federal Debt Collection</vt:lpstr>
      <vt:lpstr>Pay.gov</vt:lpstr>
      <vt:lpstr>Appeals </vt:lpstr>
      <vt:lpstr>Tips for Resolving Audit Findings and Resolving Quicker </vt:lpstr>
      <vt:lpstr>Additional Resources</vt:lpstr>
      <vt:lpstr>Additional Guidance on Audit Procurement</vt:lpstr>
      <vt:lpstr>Questions?</vt:lpstr>
    </vt:vector>
  </TitlesOfParts>
  <Company>Department of Labor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Brumback, Kevin - ETA</dc:creator>
  <cp:lastModifiedBy>Jonathan Vehlow</cp:lastModifiedBy>
  <cp:revision>62</cp:revision>
  <dcterms:created xsi:type="dcterms:W3CDTF">2020-04-09T15:13:34Z</dcterms:created>
  <dcterms:modified xsi:type="dcterms:W3CDTF">2020-04-22T14:22:25Z</dcterms:modified>
</cp:coreProperties>
</file>