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47"/>
  </p:notesMasterIdLst>
  <p:sldIdLst>
    <p:sldId id="305" r:id="rId7"/>
    <p:sldId id="256" r:id="rId8"/>
    <p:sldId id="296" r:id="rId9"/>
    <p:sldId id="306" r:id="rId10"/>
    <p:sldId id="282" r:id="rId11"/>
    <p:sldId id="307" r:id="rId12"/>
    <p:sldId id="286" r:id="rId13"/>
    <p:sldId id="308" r:id="rId14"/>
    <p:sldId id="314" r:id="rId15"/>
    <p:sldId id="383" r:id="rId16"/>
    <p:sldId id="368" r:id="rId17"/>
    <p:sldId id="386" r:id="rId18"/>
    <p:sldId id="387" r:id="rId19"/>
    <p:sldId id="369" r:id="rId20"/>
    <p:sldId id="393" r:id="rId21"/>
    <p:sldId id="370" r:id="rId22"/>
    <p:sldId id="371" r:id="rId23"/>
    <p:sldId id="372" r:id="rId24"/>
    <p:sldId id="373" r:id="rId25"/>
    <p:sldId id="374" r:id="rId26"/>
    <p:sldId id="375" r:id="rId27"/>
    <p:sldId id="376" r:id="rId28"/>
    <p:sldId id="377" r:id="rId29"/>
    <p:sldId id="378" r:id="rId30"/>
    <p:sldId id="379" r:id="rId31"/>
    <p:sldId id="382" r:id="rId32"/>
    <p:sldId id="381" r:id="rId33"/>
    <p:sldId id="380" r:id="rId34"/>
    <p:sldId id="384" r:id="rId35"/>
    <p:sldId id="388" r:id="rId36"/>
    <p:sldId id="389" r:id="rId37"/>
    <p:sldId id="390" r:id="rId38"/>
    <p:sldId id="392" r:id="rId39"/>
    <p:sldId id="385" r:id="rId40"/>
    <p:sldId id="367" r:id="rId41"/>
    <p:sldId id="362" r:id="rId42"/>
    <p:sldId id="359" r:id="rId43"/>
    <p:sldId id="366" r:id="rId44"/>
    <p:sldId id="275" r:id="rId45"/>
    <p:sldId id="365"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2" autoAdjust="0"/>
    <p:restoredTop sz="83140" autoAdjust="0"/>
  </p:normalViewPr>
  <p:slideViewPr>
    <p:cSldViewPr snapToGrid="0">
      <p:cViewPr varScale="1">
        <p:scale>
          <a:sx n="55" d="100"/>
          <a:sy n="55" d="100"/>
        </p:scale>
        <p:origin x="9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6953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411301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412347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76739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301167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18080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70824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1198786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28663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711654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61715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411390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893398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685126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1371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135254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11380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246314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195480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11205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1661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52207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10682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419204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28582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866470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944381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1851817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2987042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 id="2147483716"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taa.workforcegps.org/events" TargetMode="External"/><Relationship Id="rId2" Type="http://schemas.openxmlformats.org/officeDocument/2006/relationships/hyperlink" Target="https://www.doleta.gov/tradeact/taa-data/participant-reporting/"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hyperlink" Target="mailto:support@workforceGPS.or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hoekstra.robert@dol.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p:cNvSpPr>
            <a:spLocks noGrp="1"/>
          </p:cNvSpPr>
          <p:nvPr>
            <p:ph type="title"/>
          </p:nvPr>
        </p:nvSpPr>
        <p:spPr/>
        <p:txBody>
          <a:bodyPr/>
          <a:lstStyle/>
          <a:p>
            <a:r>
              <a:rPr lang="en-US" dirty="0"/>
              <a:t>TAAACS Results</a:t>
            </a:r>
          </a:p>
        </p:txBody>
      </p:sp>
      <p:sp>
        <p:nvSpPr>
          <p:cNvPr id="4" name="Text Placeholder 3"/>
          <p:cNvSpPr>
            <a:spLocks noGrp="1"/>
          </p:cNvSpPr>
          <p:nvPr>
            <p:ph type="body" idx="1"/>
          </p:nvPr>
        </p:nvSpPr>
        <p:spPr>
          <a:xfrm>
            <a:off x="800100" y="4269493"/>
            <a:ext cx="6553200" cy="1472088"/>
          </a:xfrm>
        </p:spPr>
        <p:txBody>
          <a:bodyPr>
            <a:normAutofit fontScale="92500" lnSpcReduction="10000"/>
          </a:bodyPr>
          <a:lstStyle/>
          <a:p>
            <a:r>
              <a:rPr lang="en-US" dirty="0"/>
              <a:t>Data based on FY 2020 TAAACS, TAADI results from the 12/31/2019 quarter, and the most recent four quarter PIRL data ending 12/31/2019 unless otherwise noted.</a:t>
            </a:r>
          </a:p>
        </p:txBody>
      </p:sp>
    </p:spTree>
    <p:extLst>
      <p:ext uri="{BB962C8B-B14F-4D97-AF65-F5344CB8AC3E}">
        <p14:creationId xmlns:p14="http://schemas.microsoft.com/office/powerpoint/2010/main" val="11082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a:p>
        </p:txBody>
      </p:sp>
      <p:sp>
        <p:nvSpPr>
          <p:cNvPr id="4" name="Text Placeholder 3"/>
          <p:cNvSpPr>
            <a:spLocks noGrp="1"/>
          </p:cNvSpPr>
          <p:nvPr>
            <p:ph type="body" sz="half" idx="2"/>
          </p:nvPr>
        </p:nvSpPr>
        <p:spPr>
          <a:xfrm>
            <a:off x="3652712" y="6155094"/>
            <a:ext cx="4342971" cy="383818"/>
          </a:xfrm>
        </p:spPr>
        <p:txBody>
          <a:bodyPr anchor="ctr"/>
          <a:lstStyle/>
          <a:p>
            <a:pPr algn="l">
              <a:lnSpc>
                <a:spcPct val="100000"/>
              </a:lnSpc>
              <a:spcBef>
                <a:spcPts val="0"/>
              </a:spcBef>
            </a:pPr>
            <a:r>
              <a:rPr lang="en-US" sz="1200" dirty="0"/>
              <a:t>Population in 2018, Certified Workers 1/1/2018 – 9/30/2019</a:t>
            </a:r>
          </a:p>
        </p:txBody>
      </p:sp>
      <p:pic>
        <p:nvPicPr>
          <p:cNvPr id="5" name="Content Placeholder 4"/>
          <p:cNvPicPr>
            <a:picLocks noGrp="1" noChangeAspect="1"/>
          </p:cNvPicPr>
          <p:nvPr>
            <p:ph idx="1"/>
          </p:nvPr>
        </p:nvPicPr>
        <p:blipFill>
          <a:blip r:embed="rId3"/>
          <a:stretch>
            <a:fillRect/>
          </a:stretch>
        </p:blipFill>
        <p:spPr>
          <a:xfrm>
            <a:off x="933057" y="130690"/>
            <a:ext cx="10621121" cy="5812910"/>
          </a:xfrm>
          <a:prstGeom prst="rect">
            <a:avLst/>
          </a:prstGeom>
        </p:spPr>
      </p:pic>
    </p:spTree>
    <p:extLst>
      <p:ext uri="{BB962C8B-B14F-4D97-AF65-F5344CB8AC3E}">
        <p14:creationId xmlns:p14="http://schemas.microsoft.com/office/powerpoint/2010/main" val="160788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4" name="Text Placeholder 3"/>
          <p:cNvSpPr>
            <a:spLocks noGrp="1"/>
          </p:cNvSpPr>
          <p:nvPr>
            <p:ph type="body" sz="half" idx="2"/>
          </p:nvPr>
        </p:nvSpPr>
        <p:spPr>
          <a:xfrm>
            <a:off x="3652712" y="6155094"/>
            <a:ext cx="4342971" cy="383818"/>
          </a:xfrm>
        </p:spPr>
        <p:txBody>
          <a:bodyPr anchor="ctr"/>
          <a:lstStyle/>
          <a:p>
            <a:pPr algn="l">
              <a:lnSpc>
                <a:spcPct val="100000"/>
              </a:lnSpc>
              <a:spcBef>
                <a:spcPts val="0"/>
              </a:spcBef>
            </a:pPr>
            <a:r>
              <a:rPr lang="en-US" sz="1200" dirty="0"/>
              <a:t>Population in 2018, Certified Workers 1/1/2018 – 9/30/2019</a:t>
            </a:r>
          </a:p>
        </p:txBody>
      </p:sp>
      <p:pic>
        <p:nvPicPr>
          <p:cNvPr id="5" name="Content Placeholder 4"/>
          <p:cNvPicPr>
            <a:picLocks noGrp="1" noChangeAspect="1"/>
          </p:cNvPicPr>
          <p:nvPr>
            <p:ph idx="1"/>
          </p:nvPr>
        </p:nvPicPr>
        <p:blipFill>
          <a:blip r:embed="rId3"/>
          <a:stretch>
            <a:fillRect/>
          </a:stretch>
        </p:blipFill>
        <p:spPr>
          <a:xfrm>
            <a:off x="933057" y="130690"/>
            <a:ext cx="10621121" cy="5812910"/>
          </a:xfrm>
          <a:prstGeom prst="rect">
            <a:avLst/>
          </a:prstGeom>
        </p:spPr>
      </p:pic>
      <p:sp>
        <p:nvSpPr>
          <p:cNvPr id="3" name="Oval 2"/>
          <p:cNvSpPr/>
          <p:nvPr/>
        </p:nvSpPr>
        <p:spPr>
          <a:xfrm>
            <a:off x="2519917" y="627321"/>
            <a:ext cx="648586" cy="584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77694" y="627321"/>
            <a:ext cx="648586" cy="584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18931" y="2420455"/>
            <a:ext cx="648586" cy="584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47097" y="2420454"/>
            <a:ext cx="648586" cy="584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16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4" name="Text Placeholder 3"/>
          <p:cNvSpPr>
            <a:spLocks noGrp="1"/>
          </p:cNvSpPr>
          <p:nvPr>
            <p:ph type="body" sz="half" idx="2"/>
          </p:nvPr>
        </p:nvSpPr>
        <p:spPr>
          <a:xfrm>
            <a:off x="3652712" y="6155094"/>
            <a:ext cx="4342971" cy="383818"/>
          </a:xfrm>
        </p:spPr>
        <p:txBody>
          <a:bodyPr anchor="ctr"/>
          <a:lstStyle/>
          <a:p>
            <a:pPr algn="l">
              <a:lnSpc>
                <a:spcPct val="100000"/>
              </a:lnSpc>
              <a:spcBef>
                <a:spcPts val="0"/>
              </a:spcBef>
            </a:pPr>
            <a:r>
              <a:rPr lang="en-US" sz="1200" dirty="0"/>
              <a:t>Population in 2018, Certified Workers 1/1/2018 – 9/30/2019</a:t>
            </a:r>
          </a:p>
        </p:txBody>
      </p:sp>
      <p:pic>
        <p:nvPicPr>
          <p:cNvPr id="5" name="Content Placeholder 4"/>
          <p:cNvPicPr>
            <a:picLocks noGrp="1" noChangeAspect="1"/>
          </p:cNvPicPr>
          <p:nvPr>
            <p:ph idx="1"/>
          </p:nvPr>
        </p:nvPicPr>
        <p:blipFill>
          <a:blip r:embed="rId3"/>
          <a:stretch>
            <a:fillRect/>
          </a:stretch>
        </p:blipFill>
        <p:spPr>
          <a:xfrm>
            <a:off x="933057" y="130690"/>
            <a:ext cx="10621121" cy="5812910"/>
          </a:xfrm>
          <a:prstGeom prst="rect">
            <a:avLst/>
          </a:prstGeom>
        </p:spPr>
      </p:pic>
      <p:sp>
        <p:nvSpPr>
          <p:cNvPr id="3" name="Oval 2"/>
          <p:cNvSpPr/>
          <p:nvPr/>
        </p:nvSpPr>
        <p:spPr>
          <a:xfrm>
            <a:off x="1637415" y="4550733"/>
            <a:ext cx="361506" cy="418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25480" y="5252484"/>
            <a:ext cx="389860" cy="262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97703" y="4550733"/>
            <a:ext cx="382772" cy="418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08559" y="5252484"/>
            <a:ext cx="389860" cy="262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3" idx="6"/>
            <a:endCxn id="8" idx="2"/>
          </p:cNvCxnSpPr>
          <p:nvPr/>
        </p:nvCxnSpPr>
        <p:spPr>
          <a:xfrm>
            <a:off x="1998921" y="4759785"/>
            <a:ext cx="6198782"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p:cNvCxnSpPr>
            <a:stCxn id="7" idx="6"/>
          </p:cNvCxnSpPr>
          <p:nvPr/>
        </p:nvCxnSpPr>
        <p:spPr>
          <a:xfrm flipV="1">
            <a:off x="3115340" y="5383506"/>
            <a:ext cx="5993219" cy="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6656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4" name="Text Placeholder 3"/>
          <p:cNvSpPr>
            <a:spLocks noGrp="1"/>
          </p:cNvSpPr>
          <p:nvPr>
            <p:ph type="body" sz="half" idx="2"/>
          </p:nvPr>
        </p:nvSpPr>
        <p:spPr>
          <a:xfrm>
            <a:off x="3606830" y="6172470"/>
            <a:ext cx="5027016" cy="366442"/>
          </a:xfrm>
        </p:spPr>
        <p:txBody>
          <a:bodyPr anchor="ctr"/>
          <a:lstStyle/>
          <a:p>
            <a:pPr algn="l">
              <a:lnSpc>
                <a:spcPct val="100000"/>
              </a:lnSpc>
              <a:spcBef>
                <a:spcPts val="0"/>
              </a:spcBef>
            </a:pPr>
            <a:r>
              <a:rPr lang="en-US" sz="1400" dirty="0"/>
              <a:t>Population in 2018, Certified Workers 1/1/2018 – 9/30/2019</a:t>
            </a:r>
          </a:p>
        </p:txBody>
      </p:sp>
      <p:pic>
        <p:nvPicPr>
          <p:cNvPr id="7" name="Content Placeholder 6"/>
          <p:cNvPicPr>
            <a:picLocks noGrp="1" noChangeAspect="1"/>
          </p:cNvPicPr>
          <p:nvPr>
            <p:ph idx="1"/>
          </p:nvPr>
        </p:nvPicPr>
        <p:blipFill>
          <a:blip r:embed="rId3"/>
          <a:stretch>
            <a:fillRect/>
          </a:stretch>
        </p:blipFill>
        <p:spPr>
          <a:xfrm>
            <a:off x="1041992" y="146452"/>
            <a:ext cx="10342686" cy="6033235"/>
          </a:xfrm>
          <a:prstGeom prst="rect">
            <a:avLst/>
          </a:prstGeom>
        </p:spPr>
      </p:pic>
    </p:spTree>
    <p:extLst>
      <p:ext uri="{BB962C8B-B14F-4D97-AF65-F5344CB8AC3E}">
        <p14:creationId xmlns:p14="http://schemas.microsoft.com/office/powerpoint/2010/main" val="384895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4" name="Text Placeholder 3"/>
          <p:cNvSpPr>
            <a:spLocks noGrp="1"/>
          </p:cNvSpPr>
          <p:nvPr>
            <p:ph type="body" sz="half" idx="2"/>
          </p:nvPr>
        </p:nvSpPr>
        <p:spPr>
          <a:xfrm>
            <a:off x="3606830" y="6172470"/>
            <a:ext cx="5027016" cy="366442"/>
          </a:xfrm>
        </p:spPr>
        <p:txBody>
          <a:bodyPr anchor="ctr"/>
          <a:lstStyle/>
          <a:p>
            <a:pPr algn="l">
              <a:lnSpc>
                <a:spcPct val="100000"/>
              </a:lnSpc>
              <a:spcBef>
                <a:spcPts val="0"/>
              </a:spcBef>
            </a:pPr>
            <a:r>
              <a:rPr lang="en-US" sz="1400" dirty="0"/>
              <a:t>Population in 2018, Certified Workers 1/1/2018 – 9/30/2019</a:t>
            </a:r>
          </a:p>
        </p:txBody>
      </p:sp>
      <p:pic>
        <p:nvPicPr>
          <p:cNvPr id="5" name="Content Placeholder 4"/>
          <p:cNvPicPr>
            <a:picLocks noGrp="1" noChangeAspect="1"/>
          </p:cNvPicPr>
          <p:nvPr>
            <p:ph idx="1"/>
          </p:nvPr>
        </p:nvPicPr>
        <p:blipFill>
          <a:blip r:embed="rId3"/>
          <a:stretch>
            <a:fillRect/>
          </a:stretch>
        </p:blipFill>
        <p:spPr>
          <a:xfrm>
            <a:off x="1034496" y="169144"/>
            <a:ext cx="10171684" cy="5933482"/>
          </a:xfrm>
          <a:prstGeom prst="rect">
            <a:avLst/>
          </a:prstGeom>
        </p:spPr>
      </p:pic>
    </p:spTree>
    <p:extLst>
      <p:ext uri="{BB962C8B-B14F-4D97-AF65-F5344CB8AC3E}">
        <p14:creationId xmlns:p14="http://schemas.microsoft.com/office/powerpoint/2010/main" val="352925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pic>
        <p:nvPicPr>
          <p:cNvPr id="12" name="Content Placeholder 11"/>
          <p:cNvPicPr>
            <a:picLocks noGrp="1" noChangeAspect="1"/>
          </p:cNvPicPr>
          <p:nvPr>
            <p:ph idx="1"/>
          </p:nvPr>
        </p:nvPicPr>
        <p:blipFill>
          <a:blip r:embed="rId3"/>
          <a:stretch>
            <a:fillRect/>
          </a:stretch>
        </p:blipFill>
        <p:spPr>
          <a:xfrm>
            <a:off x="1496534" y="0"/>
            <a:ext cx="9139726" cy="6093151"/>
          </a:xfrm>
          <a:prstGeom prst="rect">
            <a:avLst/>
          </a:prstGeom>
        </p:spPr>
      </p:pic>
    </p:spTree>
    <p:extLst>
      <p:ext uri="{BB962C8B-B14F-4D97-AF65-F5344CB8AC3E}">
        <p14:creationId xmlns:p14="http://schemas.microsoft.com/office/powerpoint/2010/main" val="37332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pic>
        <p:nvPicPr>
          <p:cNvPr id="8" name="Content Placeholder 7"/>
          <p:cNvPicPr>
            <a:picLocks noGrp="1" noChangeAspect="1"/>
          </p:cNvPicPr>
          <p:nvPr>
            <p:ph idx="1"/>
          </p:nvPr>
        </p:nvPicPr>
        <p:blipFill>
          <a:blip r:embed="rId3"/>
          <a:stretch>
            <a:fillRect/>
          </a:stretch>
        </p:blipFill>
        <p:spPr>
          <a:xfrm>
            <a:off x="2977116" y="220327"/>
            <a:ext cx="6188149" cy="6136023"/>
          </a:xfrm>
          <a:prstGeom prst="rect">
            <a:avLst/>
          </a:prstGeom>
        </p:spPr>
      </p:pic>
    </p:spTree>
    <p:extLst>
      <p:ext uri="{BB962C8B-B14F-4D97-AF65-F5344CB8AC3E}">
        <p14:creationId xmlns:p14="http://schemas.microsoft.com/office/powerpoint/2010/main" val="428435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pic>
        <p:nvPicPr>
          <p:cNvPr id="5" name="Content Placeholder 4"/>
          <p:cNvPicPr>
            <a:picLocks noGrp="1" noChangeAspect="1"/>
          </p:cNvPicPr>
          <p:nvPr>
            <p:ph idx="1"/>
          </p:nvPr>
        </p:nvPicPr>
        <p:blipFill>
          <a:blip r:embed="rId3"/>
          <a:stretch>
            <a:fillRect/>
          </a:stretch>
        </p:blipFill>
        <p:spPr>
          <a:xfrm>
            <a:off x="1935124" y="0"/>
            <a:ext cx="9154633" cy="6103089"/>
          </a:xfrm>
          <a:prstGeom prst="rect">
            <a:avLst/>
          </a:prstGeom>
        </p:spPr>
      </p:pic>
    </p:spTree>
    <p:extLst>
      <p:ext uri="{BB962C8B-B14F-4D97-AF65-F5344CB8AC3E}">
        <p14:creationId xmlns:p14="http://schemas.microsoft.com/office/powerpoint/2010/main" val="207606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pic>
        <p:nvPicPr>
          <p:cNvPr id="11" name="Content Placeholder 10"/>
          <p:cNvPicPr>
            <a:picLocks noGrp="1" noChangeAspect="1"/>
          </p:cNvPicPr>
          <p:nvPr>
            <p:ph idx="1"/>
          </p:nvPr>
        </p:nvPicPr>
        <p:blipFill>
          <a:blip r:embed="rId3"/>
          <a:stretch>
            <a:fillRect/>
          </a:stretch>
        </p:blipFill>
        <p:spPr>
          <a:xfrm>
            <a:off x="1754373" y="241095"/>
            <a:ext cx="8293396" cy="6115255"/>
          </a:xfrm>
          <a:prstGeom prst="rect">
            <a:avLst/>
          </a:prstGeom>
        </p:spPr>
      </p:pic>
    </p:spTree>
    <p:extLst>
      <p:ext uri="{BB962C8B-B14F-4D97-AF65-F5344CB8AC3E}">
        <p14:creationId xmlns:p14="http://schemas.microsoft.com/office/powerpoint/2010/main" val="207601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Administrative Collection of States</a:t>
            </a:r>
            <a:br>
              <a:rPr lang="en-US" dirty="0"/>
            </a:br>
            <a:r>
              <a:rPr lang="en-US" dirty="0"/>
              <a:t>(TAAACS)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23,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Initial Review of Results</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pic>
        <p:nvPicPr>
          <p:cNvPr id="12" name="Content Placeholder 11"/>
          <p:cNvPicPr>
            <a:picLocks noGrp="1" noChangeAspect="1"/>
          </p:cNvPicPr>
          <p:nvPr>
            <p:ph idx="1"/>
          </p:nvPr>
        </p:nvPicPr>
        <p:blipFill>
          <a:blip r:embed="rId3"/>
          <a:stretch>
            <a:fillRect/>
          </a:stretch>
        </p:blipFill>
        <p:spPr>
          <a:xfrm>
            <a:off x="2126512" y="162357"/>
            <a:ext cx="7793665" cy="6193993"/>
          </a:xfrm>
          <a:prstGeom prst="rect">
            <a:avLst/>
          </a:prstGeom>
        </p:spPr>
      </p:pic>
    </p:spTree>
    <p:extLst>
      <p:ext uri="{BB962C8B-B14F-4D97-AF65-F5344CB8AC3E}">
        <p14:creationId xmlns:p14="http://schemas.microsoft.com/office/powerpoint/2010/main" val="123029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4" name="Text Placeholder 3"/>
          <p:cNvSpPr>
            <a:spLocks noGrp="1"/>
          </p:cNvSpPr>
          <p:nvPr>
            <p:ph type="body" sz="half" idx="2"/>
          </p:nvPr>
        </p:nvSpPr>
        <p:spPr>
          <a:xfrm>
            <a:off x="576950" y="1841146"/>
            <a:ext cx="1865873" cy="2981819"/>
          </a:xfrm>
        </p:spPr>
        <p:txBody>
          <a:bodyPr anchor="ctr"/>
          <a:lstStyle/>
          <a:p>
            <a:pPr algn="l">
              <a:lnSpc>
                <a:spcPct val="100000"/>
              </a:lnSpc>
              <a:spcBef>
                <a:spcPts val="0"/>
              </a:spcBef>
            </a:pPr>
            <a:r>
              <a:rPr lang="en-US" dirty="0"/>
              <a:t>Blue indicates Centralized TAA Program</a:t>
            </a:r>
          </a:p>
          <a:p>
            <a:pPr algn="l">
              <a:lnSpc>
                <a:spcPct val="100000"/>
              </a:lnSpc>
              <a:spcBef>
                <a:spcPts val="0"/>
              </a:spcBef>
            </a:pPr>
            <a:endParaRPr lang="en-US" dirty="0"/>
          </a:p>
          <a:p>
            <a:pPr algn="l">
              <a:lnSpc>
                <a:spcPct val="100000"/>
              </a:lnSpc>
              <a:spcBef>
                <a:spcPts val="0"/>
              </a:spcBef>
            </a:pPr>
            <a:r>
              <a:rPr lang="en-US" dirty="0"/>
              <a:t>Green indicates Localized TAA Program</a:t>
            </a:r>
          </a:p>
        </p:txBody>
      </p:sp>
      <p:pic>
        <p:nvPicPr>
          <p:cNvPr id="6" name="Picture 5"/>
          <p:cNvPicPr>
            <a:picLocks noChangeAspect="1"/>
          </p:cNvPicPr>
          <p:nvPr/>
        </p:nvPicPr>
        <p:blipFill>
          <a:blip r:embed="rId3"/>
          <a:stretch>
            <a:fillRect/>
          </a:stretch>
        </p:blipFill>
        <p:spPr>
          <a:xfrm>
            <a:off x="2670087" y="263015"/>
            <a:ext cx="8372855" cy="5840368"/>
          </a:xfrm>
          <a:prstGeom prst="rect">
            <a:avLst/>
          </a:prstGeom>
        </p:spPr>
      </p:pic>
    </p:spTree>
    <p:extLst>
      <p:ext uri="{BB962C8B-B14F-4D97-AF65-F5344CB8AC3E}">
        <p14:creationId xmlns:p14="http://schemas.microsoft.com/office/powerpoint/2010/main" val="236871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4" name="Text Placeholder 3"/>
          <p:cNvSpPr>
            <a:spLocks noGrp="1"/>
          </p:cNvSpPr>
          <p:nvPr>
            <p:ph type="body" sz="half" idx="2"/>
          </p:nvPr>
        </p:nvSpPr>
        <p:spPr>
          <a:xfrm>
            <a:off x="247340" y="2169042"/>
            <a:ext cx="1865873" cy="2664556"/>
          </a:xfrm>
        </p:spPr>
        <p:txBody>
          <a:bodyPr anchor="ctr"/>
          <a:lstStyle/>
          <a:p>
            <a:pPr algn="l">
              <a:lnSpc>
                <a:spcPct val="100000"/>
              </a:lnSpc>
              <a:spcBef>
                <a:spcPts val="0"/>
              </a:spcBef>
            </a:pPr>
            <a:r>
              <a:rPr lang="en-US" dirty="0"/>
              <a:t>Based on Decisions rendered 10/1/2017 through 4/5/2020</a:t>
            </a:r>
          </a:p>
        </p:txBody>
      </p:sp>
      <p:pic>
        <p:nvPicPr>
          <p:cNvPr id="5" name="Picture 4"/>
          <p:cNvPicPr>
            <a:picLocks noChangeAspect="1"/>
          </p:cNvPicPr>
          <p:nvPr/>
        </p:nvPicPr>
        <p:blipFill>
          <a:blip r:embed="rId3"/>
          <a:stretch>
            <a:fillRect/>
          </a:stretch>
        </p:blipFill>
        <p:spPr>
          <a:xfrm>
            <a:off x="2248740" y="148766"/>
            <a:ext cx="9135938" cy="6090626"/>
          </a:xfrm>
          <a:prstGeom prst="rect">
            <a:avLst/>
          </a:prstGeom>
        </p:spPr>
      </p:pic>
    </p:spTree>
    <p:extLst>
      <p:ext uri="{BB962C8B-B14F-4D97-AF65-F5344CB8AC3E}">
        <p14:creationId xmlns:p14="http://schemas.microsoft.com/office/powerpoint/2010/main" val="402437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pic>
        <p:nvPicPr>
          <p:cNvPr id="6" name="Content Placeholder 5"/>
          <p:cNvPicPr>
            <a:picLocks noGrp="1" noChangeAspect="1"/>
          </p:cNvPicPr>
          <p:nvPr>
            <p:ph idx="1"/>
          </p:nvPr>
        </p:nvPicPr>
        <p:blipFill>
          <a:blip r:embed="rId3"/>
          <a:stretch>
            <a:fillRect/>
          </a:stretch>
        </p:blipFill>
        <p:spPr>
          <a:xfrm>
            <a:off x="1350335" y="346297"/>
            <a:ext cx="8846288" cy="5897526"/>
          </a:xfrm>
          <a:prstGeom prst="rect">
            <a:avLst/>
          </a:prstGeom>
        </p:spPr>
      </p:pic>
    </p:spTree>
    <p:extLst>
      <p:ext uri="{BB962C8B-B14F-4D97-AF65-F5344CB8AC3E}">
        <p14:creationId xmlns:p14="http://schemas.microsoft.com/office/powerpoint/2010/main" val="416516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pic>
        <p:nvPicPr>
          <p:cNvPr id="5" name="Content Placeholder 4"/>
          <p:cNvPicPr>
            <a:picLocks noGrp="1" noChangeAspect="1"/>
          </p:cNvPicPr>
          <p:nvPr>
            <p:ph idx="1"/>
          </p:nvPr>
        </p:nvPicPr>
        <p:blipFill>
          <a:blip r:embed="rId3"/>
          <a:stretch>
            <a:fillRect/>
          </a:stretch>
        </p:blipFill>
        <p:spPr>
          <a:xfrm>
            <a:off x="1194043" y="360252"/>
            <a:ext cx="5331472" cy="5730284"/>
          </a:xfrm>
          <a:prstGeom prst="rect">
            <a:avLst/>
          </a:prstGeom>
        </p:spPr>
      </p:pic>
      <p:pic>
        <p:nvPicPr>
          <p:cNvPr id="8" name="Picture 7"/>
          <p:cNvPicPr>
            <a:picLocks noChangeAspect="1"/>
          </p:cNvPicPr>
          <p:nvPr/>
        </p:nvPicPr>
        <p:blipFill>
          <a:blip r:embed="rId4"/>
          <a:stretch>
            <a:fillRect/>
          </a:stretch>
        </p:blipFill>
        <p:spPr>
          <a:xfrm>
            <a:off x="7485641" y="302600"/>
            <a:ext cx="2849205" cy="5845587"/>
          </a:xfrm>
          <a:prstGeom prst="rect">
            <a:avLst/>
          </a:prstGeom>
        </p:spPr>
      </p:pic>
    </p:spTree>
    <p:extLst>
      <p:ext uri="{BB962C8B-B14F-4D97-AF65-F5344CB8AC3E}">
        <p14:creationId xmlns:p14="http://schemas.microsoft.com/office/powerpoint/2010/main" val="62354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Integration Observations</a:t>
            </a:r>
          </a:p>
        </p:txBody>
      </p:sp>
      <p:sp>
        <p:nvSpPr>
          <p:cNvPr id="4" name="Content Placeholder 3"/>
          <p:cNvSpPr>
            <a:spLocks noGrp="1"/>
          </p:cNvSpPr>
          <p:nvPr>
            <p:ph sz="half" idx="1"/>
          </p:nvPr>
        </p:nvSpPr>
        <p:spPr>
          <a:xfrm>
            <a:off x="838200" y="1161144"/>
            <a:ext cx="10740656" cy="4867516"/>
          </a:xfrm>
        </p:spPr>
        <p:txBody>
          <a:bodyPr/>
          <a:lstStyle/>
          <a:p>
            <a:r>
              <a:rPr lang="en-US" dirty="0"/>
              <a:t>States who have Rapid Response in the same department (37) as TAA average 85.6% vs. 74.2% on the TAADI measure</a:t>
            </a:r>
          </a:p>
          <a:p>
            <a:r>
              <a:rPr lang="en-US" dirty="0"/>
              <a:t>States that have Fiscal in the same department (33) have a TAADI training expenditures passage rate of 70% vs. 30% if they are not in the same department</a:t>
            </a:r>
          </a:p>
          <a:p>
            <a:r>
              <a:rPr lang="en-US" dirty="0"/>
              <a:t>Integration with VETS program is not related to higher veteran participant rates or better outcomes</a:t>
            </a:r>
          </a:p>
          <a:p>
            <a:r>
              <a:rPr lang="en-US" dirty="0"/>
              <a:t>Integration with Title 1 is associated with higher training rates and higher employment rates</a:t>
            </a:r>
          </a:p>
          <a:p>
            <a:r>
              <a:rPr lang="en-US" dirty="0"/>
              <a:t>Integration ratings of 2 and 4 (hedged ratings) typically have lower outcomes and training rates than states providing a clear rating of 1, 3, or 5</a:t>
            </a:r>
          </a:p>
        </p:txBody>
      </p:sp>
    </p:spTree>
    <p:extLst>
      <p:ext uri="{BB962C8B-B14F-4D97-AF65-F5344CB8AC3E}">
        <p14:creationId xmlns:p14="http://schemas.microsoft.com/office/powerpoint/2010/main" val="139019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pic>
        <p:nvPicPr>
          <p:cNvPr id="3" name="Picture 2"/>
          <p:cNvPicPr>
            <a:picLocks noChangeAspect="1"/>
          </p:cNvPicPr>
          <p:nvPr/>
        </p:nvPicPr>
        <p:blipFill>
          <a:blip r:embed="rId3"/>
          <a:stretch>
            <a:fillRect/>
          </a:stretch>
        </p:blipFill>
        <p:spPr>
          <a:xfrm>
            <a:off x="854370" y="164186"/>
            <a:ext cx="7470922" cy="5976738"/>
          </a:xfrm>
          <a:prstGeom prst="rect">
            <a:avLst/>
          </a:prstGeom>
        </p:spPr>
      </p:pic>
      <p:pic>
        <p:nvPicPr>
          <p:cNvPr id="9" name="Picture 8"/>
          <p:cNvPicPr>
            <a:picLocks noChangeAspect="1"/>
          </p:cNvPicPr>
          <p:nvPr/>
        </p:nvPicPr>
        <p:blipFill>
          <a:blip r:embed="rId4"/>
          <a:stretch>
            <a:fillRect/>
          </a:stretch>
        </p:blipFill>
        <p:spPr>
          <a:xfrm>
            <a:off x="8507552" y="611993"/>
            <a:ext cx="2773591" cy="5547181"/>
          </a:xfrm>
          <a:prstGeom prst="rect">
            <a:avLst/>
          </a:prstGeom>
        </p:spPr>
      </p:pic>
    </p:spTree>
    <p:extLst>
      <p:ext uri="{BB962C8B-B14F-4D97-AF65-F5344CB8AC3E}">
        <p14:creationId xmlns:p14="http://schemas.microsoft.com/office/powerpoint/2010/main" val="283467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pic>
        <p:nvPicPr>
          <p:cNvPr id="7" name="Picture 6"/>
          <p:cNvPicPr>
            <a:picLocks noChangeAspect="1"/>
          </p:cNvPicPr>
          <p:nvPr/>
        </p:nvPicPr>
        <p:blipFill>
          <a:blip r:embed="rId3"/>
          <a:stretch>
            <a:fillRect/>
          </a:stretch>
        </p:blipFill>
        <p:spPr>
          <a:xfrm>
            <a:off x="1456660" y="156431"/>
            <a:ext cx="8999727" cy="5999819"/>
          </a:xfrm>
          <a:prstGeom prst="rect">
            <a:avLst/>
          </a:prstGeom>
        </p:spPr>
      </p:pic>
    </p:spTree>
    <p:extLst>
      <p:ext uri="{BB962C8B-B14F-4D97-AF65-F5344CB8AC3E}">
        <p14:creationId xmlns:p14="http://schemas.microsoft.com/office/powerpoint/2010/main" val="272172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pic>
        <p:nvPicPr>
          <p:cNvPr id="10" name="Content Placeholder 9"/>
          <p:cNvPicPr>
            <a:picLocks noGrp="1" noChangeAspect="1"/>
          </p:cNvPicPr>
          <p:nvPr>
            <p:ph idx="1"/>
          </p:nvPr>
        </p:nvPicPr>
        <p:blipFill>
          <a:blip r:embed="rId3"/>
          <a:stretch>
            <a:fillRect/>
          </a:stretch>
        </p:blipFill>
        <p:spPr>
          <a:xfrm>
            <a:off x="651962" y="778652"/>
            <a:ext cx="11059177" cy="4739646"/>
          </a:xfrm>
          <a:prstGeom prst="rect">
            <a:avLst/>
          </a:prstGeom>
        </p:spPr>
      </p:pic>
    </p:spTree>
    <p:extLst>
      <p:ext uri="{BB962C8B-B14F-4D97-AF65-F5344CB8AC3E}">
        <p14:creationId xmlns:p14="http://schemas.microsoft.com/office/powerpoint/2010/main" val="1639321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p:txBody>
          <a:bodyPr/>
          <a:lstStyle/>
          <a:p>
            <a:r>
              <a:rPr lang="en-US" dirty="0"/>
              <a:t>Training for TAA Staff Observations</a:t>
            </a:r>
          </a:p>
        </p:txBody>
      </p:sp>
      <p:sp>
        <p:nvSpPr>
          <p:cNvPr id="4" name="Content Placeholder 3"/>
          <p:cNvSpPr>
            <a:spLocks noGrp="1"/>
          </p:cNvSpPr>
          <p:nvPr>
            <p:ph sz="half" idx="1"/>
          </p:nvPr>
        </p:nvSpPr>
        <p:spPr>
          <a:xfrm>
            <a:off x="838200" y="1161144"/>
            <a:ext cx="10740656" cy="4867516"/>
          </a:xfrm>
        </p:spPr>
        <p:txBody>
          <a:bodyPr/>
          <a:lstStyle/>
          <a:p>
            <a:r>
              <a:rPr lang="en-US" dirty="0"/>
              <a:t>Nearly every State has a handbook for TAA staff, but those who do not have substantially lower Q2 employment rates (62% vs. 77%)</a:t>
            </a:r>
          </a:p>
          <a:p>
            <a:r>
              <a:rPr lang="en-US" dirty="0"/>
              <a:t>All but 7 states hold conferences, but 1/3 of those who conduct conferences hold them less than annually</a:t>
            </a:r>
          </a:p>
          <a:p>
            <a:r>
              <a:rPr lang="en-US" dirty="0"/>
              <a:t>Webinars are highly leveraged and 30 states hold regular conference calls</a:t>
            </a:r>
          </a:p>
          <a:p>
            <a:r>
              <a:rPr lang="en-US" dirty="0"/>
              <a:t>States that do not conduct any regular conference calls or webinars have somewhat lower credentialing, training completion, and case management rates</a:t>
            </a:r>
          </a:p>
          <a:p>
            <a:r>
              <a:rPr lang="en-US" dirty="0"/>
              <a:t>Generally, training is important, but there is no clear benefit to one training over another</a:t>
            </a:r>
          </a:p>
        </p:txBody>
      </p:sp>
    </p:spTree>
    <p:extLst>
      <p:ext uri="{BB962C8B-B14F-4D97-AF65-F5344CB8AC3E}">
        <p14:creationId xmlns:p14="http://schemas.microsoft.com/office/powerpoint/2010/main" val="95171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 PMDR Technical Expert</a:t>
            </a:r>
          </a:p>
          <a:p>
            <a:pPr lvl="2"/>
            <a:r>
              <a:rPr lang="en-US" dirty="0"/>
              <a:t>Office of Trade Adjustment Assistance</a:t>
            </a:r>
          </a:p>
        </p:txBody>
      </p:sp>
      <p:pic>
        <p:nvPicPr>
          <p:cNvPr id="6" name="Picture Placeholder 5"/>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6932" b="6932"/>
          <a:stretch>
            <a:fillRect/>
          </a:stretch>
        </p:blipFill>
        <p:spPr/>
      </p:pic>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pic>
        <p:nvPicPr>
          <p:cNvPr id="4" name="Picture 3"/>
          <p:cNvPicPr>
            <a:picLocks noChangeAspect="1"/>
          </p:cNvPicPr>
          <p:nvPr/>
        </p:nvPicPr>
        <p:blipFill>
          <a:blip r:embed="rId3"/>
          <a:stretch>
            <a:fillRect/>
          </a:stretch>
        </p:blipFill>
        <p:spPr>
          <a:xfrm>
            <a:off x="749550" y="650356"/>
            <a:ext cx="10841665" cy="5420833"/>
          </a:xfrm>
          <a:prstGeom prst="rect">
            <a:avLst/>
          </a:prstGeom>
        </p:spPr>
      </p:pic>
    </p:spTree>
    <p:extLst>
      <p:ext uri="{BB962C8B-B14F-4D97-AF65-F5344CB8AC3E}">
        <p14:creationId xmlns:p14="http://schemas.microsoft.com/office/powerpoint/2010/main" val="180266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pic>
        <p:nvPicPr>
          <p:cNvPr id="3" name="Picture 2"/>
          <p:cNvPicPr>
            <a:picLocks noChangeAspect="1"/>
          </p:cNvPicPr>
          <p:nvPr/>
        </p:nvPicPr>
        <p:blipFill>
          <a:blip r:embed="rId3"/>
          <a:stretch>
            <a:fillRect/>
          </a:stretch>
        </p:blipFill>
        <p:spPr>
          <a:xfrm>
            <a:off x="749550" y="708835"/>
            <a:ext cx="10752086" cy="5376043"/>
          </a:xfrm>
          <a:prstGeom prst="rect">
            <a:avLst/>
          </a:prstGeom>
        </p:spPr>
      </p:pic>
    </p:spTree>
    <p:extLst>
      <p:ext uri="{BB962C8B-B14F-4D97-AF65-F5344CB8AC3E}">
        <p14:creationId xmlns:p14="http://schemas.microsoft.com/office/powerpoint/2010/main" val="2405945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32</a:t>
            </a:fld>
            <a:endParaRPr lang="en-US"/>
          </a:p>
        </p:txBody>
      </p:sp>
      <p:pic>
        <p:nvPicPr>
          <p:cNvPr id="4" name="Picture 3"/>
          <p:cNvPicPr>
            <a:picLocks noChangeAspect="1"/>
          </p:cNvPicPr>
          <p:nvPr/>
        </p:nvPicPr>
        <p:blipFill>
          <a:blip r:embed="rId3"/>
          <a:stretch>
            <a:fillRect/>
          </a:stretch>
        </p:blipFill>
        <p:spPr>
          <a:xfrm>
            <a:off x="1395963" y="129544"/>
            <a:ext cx="9151534" cy="6101023"/>
          </a:xfrm>
          <a:prstGeom prst="rect">
            <a:avLst/>
          </a:prstGeom>
        </p:spPr>
      </p:pic>
    </p:spTree>
    <p:extLst>
      <p:ext uri="{BB962C8B-B14F-4D97-AF65-F5344CB8AC3E}">
        <p14:creationId xmlns:p14="http://schemas.microsoft.com/office/powerpoint/2010/main" val="37454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pic>
        <p:nvPicPr>
          <p:cNvPr id="6" name="Picture 5"/>
          <p:cNvPicPr>
            <a:picLocks noChangeAspect="1"/>
          </p:cNvPicPr>
          <p:nvPr/>
        </p:nvPicPr>
        <p:blipFill>
          <a:blip r:embed="rId3"/>
          <a:stretch>
            <a:fillRect/>
          </a:stretch>
        </p:blipFill>
        <p:spPr>
          <a:xfrm>
            <a:off x="440421" y="978378"/>
            <a:ext cx="11597179" cy="4708438"/>
          </a:xfrm>
          <a:prstGeom prst="rect">
            <a:avLst/>
          </a:prstGeom>
        </p:spPr>
      </p:pic>
    </p:spTree>
    <p:extLst>
      <p:ext uri="{BB962C8B-B14F-4D97-AF65-F5344CB8AC3E}">
        <p14:creationId xmlns:p14="http://schemas.microsoft.com/office/powerpoint/2010/main" val="383741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r>
              <a:rPr lang="en-US" dirty="0"/>
              <a:t>Job Search and Relocation Observations</a:t>
            </a:r>
          </a:p>
        </p:txBody>
      </p:sp>
      <p:sp>
        <p:nvSpPr>
          <p:cNvPr id="4" name="Content Placeholder 3"/>
          <p:cNvSpPr>
            <a:spLocks noGrp="1"/>
          </p:cNvSpPr>
          <p:nvPr>
            <p:ph sz="half" idx="1"/>
          </p:nvPr>
        </p:nvSpPr>
        <p:spPr>
          <a:xfrm>
            <a:off x="838200" y="1161144"/>
            <a:ext cx="10740656" cy="4867516"/>
          </a:xfrm>
        </p:spPr>
        <p:txBody>
          <a:bodyPr/>
          <a:lstStyle/>
          <a:p>
            <a:r>
              <a:rPr lang="en-US" dirty="0"/>
              <a:t>Every state informs participants of job search and relocation benefits when participants start</a:t>
            </a:r>
          </a:p>
          <a:p>
            <a:r>
              <a:rPr lang="en-US" dirty="0"/>
              <a:t>36 states talk about these benefits at training completion and additionally at the case manager’s discretion</a:t>
            </a:r>
          </a:p>
          <a:p>
            <a:r>
              <a:rPr lang="en-US" dirty="0"/>
              <a:t>States that do not discuss these benefits at training completion have substantially lower utilization</a:t>
            </a:r>
          </a:p>
          <a:p>
            <a:r>
              <a:rPr lang="en-US" dirty="0"/>
              <a:t>40% of states have a specific follow-up time to discuss these benefits, which is associated with slightly </a:t>
            </a:r>
            <a:r>
              <a:rPr lang="en-US" i="1" dirty="0"/>
              <a:t>lower</a:t>
            </a:r>
            <a:r>
              <a:rPr lang="en-US" dirty="0"/>
              <a:t> utilization</a:t>
            </a:r>
          </a:p>
          <a:p>
            <a:endParaRPr lang="en-US" dirty="0"/>
          </a:p>
        </p:txBody>
      </p:sp>
    </p:spTree>
    <p:extLst>
      <p:ext uri="{BB962C8B-B14F-4D97-AF65-F5344CB8AC3E}">
        <p14:creationId xmlns:p14="http://schemas.microsoft.com/office/powerpoint/2010/main" val="370629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pic>
        <p:nvPicPr>
          <p:cNvPr id="11" name="Picture 10"/>
          <p:cNvPicPr>
            <a:picLocks noChangeAspect="1"/>
          </p:cNvPicPr>
          <p:nvPr/>
        </p:nvPicPr>
        <p:blipFill>
          <a:blip r:embed="rId3"/>
          <a:stretch>
            <a:fillRect/>
          </a:stretch>
        </p:blipFill>
        <p:spPr>
          <a:xfrm>
            <a:off x="843689" y="542140"/>
            <a:ext cx="10783295" cy="5520729"/>
          </a:xfrm>
          <a:prstGeom prst="rect">
            <a:avLst/>
          </a:prstGeom>
        </p:spPr>
      </p:pic>
    </p:spTree>
    <p:extLst>
      <p:ext uri="{BB962C8B-B14F-4D97-AF65-F5344CB8AC3E}">
        <p14:creationId xmlns:p14="http://schemas.microsoft.com/office/powerpoint/2010/main" val="154270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Any other questions?</a:t>
            </a:r>
          </a:p>
        </p:txBody>
      </p:sp>
    </p:spTree>
    <p:extLst>
      <p:ext uri="{BB962C8B-B14F-4D97-AF65-F5344CB8AC3E}">
        <p14:creationId xmlns:p14="http://schemas.microsoft.com/office/powerpoint/2010/main" val="219907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6988925" cy="2357891"/>
          </a:xfrm>
        </p:spPr>
        <p:txBody>
          <a:bodyPr/>
          <a:lstStyle/>
          <a:p>
            <a:r>
              <a:rPr lang="en-US" dirty="0"/>
              <a:t>Closing Notes</a:t>
            </a:r>
          </a:p>
        </p:txBody>
      </p:sp>
    </p:spTree>
    <p:extLst>
      <p:ext uri="{BB962C8B-B14F-4D97-AF65-F5344CB8AC3E}">
        <p14:creationId xmlns:p14="http://schemas.microsoft.com/office/powerpoint/2010/main" val="2400504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161144"/>
            <a:ext cx="10433538" cy="5015820"/>
          </a:xfrm>
        </p:spPr>
        <p:txBody>
          <a:bodyPr/>
          <a:lstStyle/>
          <a:p>
            <a:r>
              <a:rPr lang="en-US" dirty="0"/>
              <a:t>TAA Participant Reporting Page</a:t>
            </a:r>
          </a:p>
          <a:p>
            <a:pPr lvl="1"/>
            <a:r>
              <a:rPr lang="en-US" dirty="0"/>
              <a:t>Tons of information on participant reporting including TAADI resources</a:t>
            </a:r>
          </a:p>
          <a:p>
            <a:pPr lvl="2"/>
            <a:r>
              <a:rPr lang="en-US" dirty="0">
                <a:hlinkClick r:id="rId2"/>
              </a:rPr>
              <a:t>https://www.doleta.gov/tradeact/taa-data/participant-reporting/</a:t>
            </a:r>
            <a:endParaRPr lang="en-US" dirty="0"/>
          </a:p>
          <a:p>
            <a:r>
              <a:rPr lang="en-US" dirty="0"/>
              <a:t>Upcoming Webinars on our TAA Community Page</a:t>
            </a:r>
          </a:p>
          <a:p>
            <a:pPr lvl="1"/>
            <a:r>
              <a:rPr lang="en-US" dirty="0" err="1"/>
              <a:t>WorkforceGPS</a:t>
            </a:r>
            <a:r>
              <a:rPr lang="en-US" dirty="0"/>
              <a:t> TAA community page lists upcoming webinars and events</a:t>
            </a:r>
          </a:p>
          <a:p>
            <a:pPr lvl="2"/>
            <a:r>
              <a:rPr lang="en-US" dirty="0">
                <a:hlinkClick r:id="rId3"/>
              </a:rPr>
              <a:t>https://taa.workforcegps.org/events</a:t>
            </a:r>
            <a:endParaRPr lang="en-US" dirty="0"/>
          </a:p>
        </p:txBody>
      </p:sp>
    </p:spTree>
    <p:extLst>
      <p:ext uri="{BB962C8B-B14F-4D97-AF65-F5344CB8AC3E}">
        <p14:creationId xmlns:p14="http://schemas.microsoft.com/office/powerpoint/2010/main" val="2595268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Technical Expert PMDR</a:t>
            </a:r>
          </a:p>
          <a:p>
            <a:pPr lvl="2"/>
            <a:r>
              <a:rPr lang="en-US" dirty="0"/>
              <a:t>Office of Trade Adjustment Assistance</a:t>
            </a:r>
          </a:p>
          <a:p>
            <a:pPr lvl="3"/>
            <a:r>
              <a:rPr lang="en-US" dirty="0"/>
              <a:t>hoekstra.robert@dol.gov</a:t>
            </a:r>
          </a:p>
          <a:p>
            <a:pPr lvl="4"/>
            <a:r>
              <a:rPr lang="en-US" dirty="0"/>
              <a:t>202-693-3522</a:t>
            </a:r>
          </a:p>
        </p:txBody>
      </p:sp>
    </p:spTree>
    <p:extLst>
      <p:ext uri="{BB962C8B-B14F-4D97-AF65-F5344CB8AC3E}">
        <p14:creationId xmlns:p14="http://schemas.microsoft.com/office/powerpoint/2010/main" val="109758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Fiscal Staff</a:t>
            </a:r>
          </a:p>
          <a:p>
            <a:r>
              <a:rPr lang="en-US" dirty="0"/>
              <a:t>TAA Program Reporting Staff</a:t>
            </a:r>
          </a:p>
          <a:p>
            <a:r>
              <a:rPr lang="en-US" dirty="0"/>
              <a:t>TAA Staff</a:t>
            </a:r>
          </a:p>
          <a:p>
            <a:r>
              <a:rPr lang="en-US" dirty="0"/>
              <a:t>TRA Staff</a:t>
            </a:r>
          </a:p>
          <a:p>
            <a:r>
              <a:rPr lang="en-US" dirty="0"/>
              <a:t>DOL ETA Staff</a:t>
            </a:r>
          </a:p>
          <a:p>
            <a:r>
              <a:rPr lang="en-US" dirty="0"/>
              <a:t>Other</a:t>
            </a:r>
          </a:p>
        </p:txBody>
      </p:sp>
    </p:spTree>
    <p:extLst>
      <p:ext uri="{BB962C8B-B14F-4D97-AF65-F5344CB8AC3E}">
        <p14:creationId xmlns:p14="http://schemas.microsoft.com/office/powerpoint/2010/main" val="1347035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a:t>
            </a:r>
            <a:r>
              <a:rPr lang="en-US"/>
              <a:t>? Email: </a:t>
            </a:r>
            <a:r>
              <a:rPr lang="en-US">
                <a:hlinkClick r:id="rId2"/>
              </a:rPr>
              <a:t>support@workforceGPS.org</a:t>
            </a:r>
            <a:endParaRPr lang="en-US" dirty="0"/>
          </a:p>
        </p:txBody>
      </p:sp>
    </p:spTree>
    <p:extLst>
      <p:ext uri="{BB962C8B-B14F-4D97-AF65-F5344CB8AC3E}">
        <p14:creationId xmlns:p14="http://schemas.microsoft.com/office/powerpoint/2010/main" val="409566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TAAACS Basics Recap</a:t>
            </a:r>
          </a:p>
        </p:txBody>
      </p:sp>
    </p:spTree>
    <p:extLst>
      <p:ext uri="{BB962C8B-B14F-4D97-AF65-F5344CB8AC3E}">
        <p14:creationId xmlns:p14="http://schemas.microsoft.com/office/powerpoint/2010/main" val="31589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 Recap</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What is TAAACS?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8400927" cy="4199785"/>
          </a:xfrm>
        </p:spPr>
        <p:txBody>
          <a:bodyPr/>
          <a:lstStyle/>
          <a:p>
            <a:r>
              <a:rPr lang="en-US" dirty="0"/>
              <a:t>Formal Collection (OMB No. 1205-0540)</a:t>
            </a:r>
          </a:p>
          <a:p>
            <a:r>
              <a:rPr lang="en-US" dirty="0"/>
              <a:t>165 Questions About State Organization and Practice around the TAA Program (Estimated 5 hours to complete)</a:t>
            </a:r>
          </a:p>
          <a:p>
            <a:pPr lvl="1"/>
            <a:r>
              <a:rPr lang="en-US" dirty="0"/>
              <a:t>Discrete data and categories</a:t>
            </a:r>
          </a:p>
          <a:p>
            <a:pPr lvl="1"/>
            <a:r>
              <a:rPr lang="en-US" dirty="0"/>
              <a:t>Provides help text</a:t>
            </a:r>
          </a:p>
          <a:p>
            <a:r>
              <a:rPr lang="en-US" dirty="0"/>
              <a:t>Mandatory under Section 239(c) of Title II, Chapter 2 of the Trade Act of 1974, as amended (19 USC § 2271 et seq.)</a:t>
            </a:r>
          </a:p>
          <a:p>
            <a:endParaRPr lang="en-US" dirty="0"/>
          </a:p>
          <a:p>
            <a:endParaRPr lang="en-US" dirty="0"/>
          </a:p>
        </p:txBody>
      </p:sp>
      <p:pic>
        <p:nvPicPr>
          <p:cNvPr id="2" name="Picture 1" descr="VÍCTIMAS DE ABUSO SEXUAL, EXAMEN GENITAL Y DIAGNÓSTICO CLÍN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788" y="3389215"/>
            <a:ext cx="2738351" cy="1597371"/>
          </a:xfrm>
          <a:prstGeom prst="rect">
            <a:avLst/>
          </a:prstGeom>
        </p:spPr>
      </p:pic>
    </p:spTree>
    <p:extLst>
      <p:ext uri="{BB962C8B-B14F-4D97-AF65-F5344CB8AC3E}">
        <p14:creationId xmlns:p14="http://schemas.microsoft.com/office/powerpoint/2010/main" val="224841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 Recap</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Purpose of TAA Administrative Collection of States (TAAACS)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8787789" cy="4199785"/>
          </a:xfrm>
        </p:spPr>
        <p:txBody>
          <a:bodyPr/>
          <a:lstStyle/>
          <a:p>
            <a:r>
              <a:rPr lang="en-US" dirty="0"/>
              <a:t>Provide Baseline Information on State Organization</a:t>
            </a:r>
          </a:p>
          <a:p>
            <a:r>
              <a:rPr lang="en-US" dirty="0"/>
              <a:t>Collect State Practice</a:t>
            </a:r>
          </a:p>
          <a:p>
            <a:pPr lvl="1"/>
            <a:r>
              <a:rPr lang="en-US" dirty="0"/>
              <a:t>Context for technical assistance</a:t>
            </a:r>
          </a:p>
          <a:p>
            <a:pPr lvl="1"/>
            <a:r>
              <a:rPr lang="en-US" dirty="0"/>
              <a:t>Common practices</a:t>
            </a:r>
          </a:p>
          <a:p>
            <a:pPr lvl="1"/>
            <a:r>
              <a:rPr lang="en-US" dirty="0"/>
              <a:t>Outlier states</a:t>
            </a:r>
          </a:p>
          <a:p>
            <a:r>
              <a:rPr lang="en-US" dirty="0"/>
              <a:t>Prioritize Technical Assistance</a:t>
            </a:r>
          </a:p>
          <a:p>
            <a:r>
              <a:rPr lang="en-US" dirty="0"/>
              <a:t>Investigate Practices Related to Positive Program Metrics</a:t>
            </a:r>
          </a:p>
        </p:txBody>
      </p:sp>
      <p:pic>
        <p:nvPicPr>
          <p:cNvPr id="2" name="Picture 1" descr="Tại sao nên mua hàng online tại alomehereshop.com"/>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23182" y="3138854"/>
            <a:ext cx="1532206" cy="1299502"/>
          </a:xfrm>
          <a:prstGeom prst="rect">
            <a:avLst/>
          </a:prstGeom>
        </p:spPr>
      </p:pic>
    </p:spTree>
    <p:extLst>
      <p:ext uri="{BB962C8B-B14F-4D97-AF65-F5344CB8AC3E}">
        <p14:creationId xmlns:p14="http://schemas.microsoft.com/office/powerpoint/2010/main" val="44620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Topics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7468943" cy="4199785"/>
          </a:xfrm>
        </p:spPr>
        <p:txBody>
          <a:bodyPr/>
          <a:lstStyle/>
          <a:p>
            <a:r>
              <a:rPr lang="en-US" dirty="0"/>
              <a:t>The Collection is Broken Down into Eight Topic Areas</a:t>
            </a:r>
          </a:p>
          <a:p>
            <a:pPr marL="914400" lvl="1" indent="-457200">
              <a:buFont typeface="+mj-lt"/>
              <a:buAutoNum type="arabicPeriod"/>
            </a:pPr>
            <a:r>
              <a:rPr lang="en-US" dirty="0"/>
              <a:t>State Organization</a:t>
            </a:r>
          </a:p>
          <a:p>
            <a:pPr marL="914400" lvl="1" indent="-457200">
              <a:buFont typeface="+mj-lt"/>
              <a:buAutoNum type="arabicPeriod"/>
            </a:pPr>
            <a:r>
              <a:rPr lang="en-US" dirty="0"/>
              <a:t>Eligibility Determinations and Participant Training Procedures</a:t>
            </a:r>
          </a:p>
          <a:p>
            <a:pPr marL="914400" lvl="1" indent="-457200">
              <a:buFont typeface="+mj-lt"/>
              <a:buAutoNum type="arabicPeriod"/>
            </a:pPr>
            <a:r>
              <a:rPr lang="en-US" dirty="0"/>
              <a:t>Integration</a:t>
            </a:r>
          </a:p>
          <a:p>
            <a:pPr marL="914400" lvl="1" indent="-457200">
              <a:buFont typeface="+mj-lt"/>
              <a:buAutoNum type="arabicPeriod"/>
            </a:pPr>
            <a:r>
              <a:rPr lang="en-US" dirty="0"/>
              <a:t>IT Systems and Reporting</a:t>
            </a:r>
          </a:p>
          <a:p>
            <a:pPr marL="914400" lvl="1" indent="-457200">
              <a:buFont typeface="+mj-lt"/>
              <a:buAutoNum type="arabicPeriod"/>
            </a:pPr>
            <a:r>
              <a:rPr lang="en-US" dirty="0"/>
              <a:t>Training for TAA Staff</a:t>
            </a:r>
          </a:p>
          <a:p>
            <a:pPr marL="914400" lvl="1" indent="-457200">
              <a:buFont typeface="+mj-lt"/>
              <a:buAutoNum type="arabicPeriod"/>
            </a:pPr>
            <a:r>
              <a:rPr lang="en-US" dirty="0"/>
              <a:t>Outreach</a:t>
            </a:r>
          </a:p>
          <a:p>
            <a:pPr marL="914400" lvl="1" indent="-457200">
              <a:buFont typeface="+mj-lt"/>
              <a:buAutoNum type="arabicPeriod"/>
            </a:pPr>
            <a:r>
              <a:rPr lang="en-US" dirty="0"/>
              <a:t>Job Search and Relocation</a:t>
            </a:r>
          </a:p>
          <a:p>
            <a:pPr marL="914400" lvl="1" indent="-457200">
              <a:buFont typeface="+mj-lt"/>
              <a:buAutoNum type="arabicPeriod"/>
            </a:pPr>
            <a:r>
              <a:rPr lang="en-US" dirty="0"/>
              <a:t>Barriers</a:t>
            </a:r>
          </a:p>
          <a:p>
            <a:pPr lvl="1"/>
            <a:endParaRPr lang="en-US" dirty="0"/>
          </a:p>
        </p:txBody>
      </p:sp>
      <p:pic>
        <p:nvPicPr>
          <p:cNvPr id="2" name="Picture 1" descr="Check-list pati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372" y="2709949"/>
            <a:ext cx="2762016" cy="2043892"/>
          </a:xfrm>
          <a:prstGeom prst="rect">
            <a:avLst/>
          </a:prstGeom>
        </p:spPr>
      </p:pic>
    </p:spTree>
    <p:extLst>
      <p:ext uri="{BB962C8B-B14F-4D97-AF65-F5344CB8AC3E}">
        <p14:creationId xmlns:p14="http://schemas.microsoft.com/office/powerpoint/2010/main" val="263901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TAAACS Basics Recap</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Timeline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8-Week Collection Window</a:t>
            </a:r>
          </a:p>
          <a:p>
            <a:r>
              <a:rPr lang="en-US" dirty="0"/>
              <a:t>Collection Will Normally Run October through November</a:t>
            </a:r>
          </a:p>
          <a:p>
            <a:pPr lvl="1"/>
            <a:r>
              <a:rPr lang="en-US" dirty="0"/>
              <a:t>Allows for integration with annual reporting</a:t>
            </a:r>
          </a:p>
          <a:p>
            <a:r>
              <a:rPr lang="en-US" dirty="0"/>
              <a:t>Extensions May Be Requested</a:t>
            </a:r>
          </a:p>
          <a:p>
            <a:r>
              <a:rPr lang="en-US" dirty="0"/>
              <a:t>To Be Returned as an Excel Sheet to </a:t>
            </a:r>
            <a:r>
              <a:rPr lang="en-US" dirty="0">
                <a:hlinkClick r:id="rId2"/>
              </a:rPr>
              <a:t>hoekstra.robert@dol.gov</a:t>
            </a:r>
            <a:endParaRPr lang="en-US" dirty="0"/>
          </a:p>
          <a:p>
            <a:pPr lvl="1"/>
            <a:endParaRPr lang="en-US" dirty="0"/>
          </a:p>
        </p:txBody>
      </p:sp>
    </p:spTree>
    <p:extLst>
      <p:ext uri="{BB962C8B-B14F-4D97-AF65-F5344CB8AC3E}">
        <p14:creationId xmlns:p14="http://schemas.microsoft.com/office/powerpoint/2010/main" val="216207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TAA Administrative Collection of States (TAAACS)&amp;quot;&quot;/&gt;&lt;property id=&quot;20307&quot; value=&quot;256&quot;/&gt;&lt;/object&gt;&lt;object type=&quot;3&quot; unique_id=&quot;10005&quot;&gt;&lt;property id=&quot;20148&quot; value=&quot;5&quot;/&gt;&lt;property id=&quot;20300&quot; value=&quot;Slide 3 - &amp;quot;Today’s Speaker / Today’s Moderator&amp;quot;&quot;/&gt;&lt;property id=&quot;20307&quot; value=&quot;296&quot;/&gt;&lt;/object&gt;&lt;object type=&quot;3&quot; unique_id=&quot;10006&quot;&gt;&lt;property id=&quot;20148&quot; value=&quot;5&quot;/&gt;&lt;property id=&quot;20300&quot; value=&quot;Slide 4 - &amp;quot;Who is on the call?&amp;quot;&quot;/&gt;&lt;property id=&quot;20307&quot; value=&quot;306&quot;/&gt;&lt;/object&gt;&lt;object type=&quot;3&quot; unique_id=&quot;10007&quot;&gt;&lt;property id=&quot;20148&quot; value=&quot;5&quot;/&gt;&lt;property id=&quot;20300&quot; value=&quot;Slide 5 - &amp;quot;TAAACS Basics Recap&amp;quot;&quot;/&gt;&lt;property id=&quot;20307&quot; value=&quot;282&quot;/&gt;&lt;/object&gt;&lt;object type=&quot;3&quot; unique_id=&quot;10008&quot;&gt;&lt;property id=&quot;20148&quot; value=&quot;5&quot;/&gt;&lt;property id=&quot;20300&quot; value=&quot;Slide 6 - &amp;quot;TAAACS Basics Recap&amp;quot;&quot;/&gt;&lt;property id=&quot;20307&quot; value=&quot;307&quot;/&gt;&lt;/object&gt;&lt;object type=&quot;3&quot; unique_id=&quot;10009&quot;&gt;&lt;property id=&quot;20148&quot; value=&quot;5&quot;/&gt;&lt;property id=&quot;20300&quot; value=&quot;Slide 7 - &amp;quot;TAAACS Basics Recap&amp;quot;&quot;/&gt;&lt;property id=&quot;20307&quot; value=&quot;286&quot;/&gt;&lt;/object&gt;&lt;object type=&quot;3&quot; unique_id=&quot;10010&quot;&gt;&lt;property id=&quot;20148&quot; value=&quot;5&quot;/&gt;&lt;property id=&quot;20300&quot; value=&quot;Slide 8 - &amp;quot;TAAACS Overview&amp;quot;&quot;/&gt;&lt;property id=&quot;20307&quot; value=&quot;308&quot;/&gt;&lt;/object&gt;&lt;object type=&quot;3&quot; unique_id=&quot;10011&quot;&gt;&lt;property id=&quot;20148&quot; value=&quot;5&quot;/&gt;&lt;property id=&quot;20300&quot; value=&quot;Slide 9 - &amp;quot;TAAACS Basics Recap&amp;quot;&quot;/&gt;&lt;property id=&quot;20307&quot; value=&quot;314&quot;/&gt;&lt;/object&gt;&lt;object type=&quot;3&quot; unique_id=&quot;10012&quot;&gt;&lt;property id=&quot;20148&quot; value=&quot;5&quot;/&gt;&lt;property id=&quot;20300&quot; value=&quot;Slide 10 - &amp;quot;TAAACS Results&amp;quot;&quot;/&gt;&lt;property id=&quot;20307&quot; value=&quot;383&quot;/&gt;&lt;/object&gt;&lt;object type=&quot;3&quot; unique_id=&quot;10013&quot;&gt;&lt;property id=&quot;20148&quot; value=&quot;5&quot;/&gt;&lt;property id=&quot;20300&quot; value=&quot;Slide 11&quot;/&gt;&lt;property id=&quot;20307&quot; value=&quot;368&quot;/&gt;&lt;/object&gt;&lt;object type=&quot;3&quot; unique_id=&quot;10014&quot;&gt;&lt;property id=&quot;20148&quot; value=&quot;5&quot;/&gt;&lt;property id=&quot;20300&quot; value=&quot;Slide 12&quot;/&gt;&lt;property id=&quot;20307&quot; value=&quot;386&quot;/&gt;&lt;/object&gt;&lt;object type=&quot;3&quot; unique_id=&quot;10015&quot;&gt;&lt;property id=&quot;20148&quot; value=&quot;5&quot;/&gt;&lt;property id=&quot;20300&quot; value=&quot;Slide 13&quot;/&gt;&lt;property id=&quot;20307&quot; value=&quot;387&quot;/&gt;&lt;/object&gt;&lt;object type=&quot;3&quot; unique_id=&quot;10016&quot;&gt;&lt;property id=&quot;20148&quot; value=&quot;5&quot;/&gt;&lt;property id=&quot;20300&quot; value=&quot;Slide 14&quot;/&gt;&lt;property id=&quot;20307&quot; value=&quot;369&quot;/&gt;&lt;/object&gt;&lt;object type=&quot;3&quot; unique_id=&quot;10017&quot;&gt;&lt;property id=&quot;20148&quot; value=&quot;5&quot;/&gt;&lt;property id=&quot;20300&quot; value=&quot;Slide 15&quot;/&gt;&lt;property id=&quot;20307&quot; value=&quot;393&quot;/&gt;&lt;/object&gt;&lt;object type=&quot;3&quot; unique_id=&quot;10018&quot;&gt;&lt;property id=&quot;20148&quot; value=&quot;5&quot;/&gt;&lt;property id=&quot;20300&quot; value=&quot;Slide 16&quot;/&gt;&lt;property id=&quot;20307&quot; value=&quot;370&quot;/&gt;&lt;/object&gt;&lt;object type=&quot;3&quot; unique_id=&quot;10019&quot;&gt;&lt;property id=&quot;20148&quot; value=&quot;5&quot;/&gt;&lt;property id=&quot;20300&quot; value=&quot;Slide 17&quot;/&gt;&lt;property id=&quot;20307&quot; value=&quot;371&quot;/&gt;&lt;/object&gt;&lt;object type=&quot;3&quot; unique_id=&quot;10020&quot;&gt;&lt;property id=&quot;20148&quot; value=&quot;5&quot;/&gt;&lt;property id=&quot;20300&quot; value=&quot;Slide 18&quot;/&gt;&lt;property id=&quot;20307&quot; value=&quot;372&quot;/&gt;&lt;/object&gt;&lt;object type=&quot;3&quot; unique_id=&quot;10021&quot;&gt;&lt;property id=&quot;20148&quot; value=&quot;5&quot;/&gt;&lt;property id=&quot;20300&quot; value=&quot;Slide 19&quot;/&gt;&lt;property id=&quot;20307&quot; value=&quot;373&quot;/&gt;&lt;/object&gt;&lt;object type=&quot;3&quot; unique_id=&quot;10022&quot;&gt;&lt;property id=&quot;20148&quot; value=&quot;5&quot;/&gt;&lt;property id=&quot;20300&quot; value=&quot;Slide 20&quot;/&gt;&lt;property id=&quot;20307&quot; value=&quot;374&quot;/&gt;&lt;/object&gt;&lt;object type=&quot;3&quot; unique_id=&quot;10023&quot;&gt;&lt;property id=&quot;20148&quot; value=&quot;5&quot;/&gt;&lt;property id=&quot;20300&quot; value=&quot;Slide 21&quot;/&gt;&lt;property id=&quot;20307&quot; value=&quot;375&quot;/&gt;&lt;/object&gt;&lt;object type=&quot;3&quot; unique_id=&quot;10024&quot;&gt;&lt;property id=&quot;20148&quot; value=&quot;5&quot;/&gt;&lt;property id=&quot;20300&quot; value=&quot;Slide 22&quot;/&gt;&lt;property id=&quot;20307&quot; value=&quot;376&quot;/&gt;&lt;/object&gt;&lt;object type=&quot;3&quot; unique_id=&quot;10025&quot;&gt;&lt;property id=&quot;20148&quot; value=&quot;5&quot;/&gt;&lt;property id=&quot;20300&quot; value=&quot;Slide 23&quot;/&gt;&lt;property id=&quot;20307&quot; value=&quot;377&quot;/&gt;&lt;/object&gt;&lt;object type=&quot;3&quot; unique_id=&quot;10026&quot;&gt;&lt;property id=&quot;20148&quot; value=&quot;5&quot;/&gt;&lt;property id=&quot;20300&quot; value=&quot;Slide 24&quot;/&gt;&lt;property id=&quot;20307&quot; value=&quot;378&quot;/&gt;&lt;/object&gt;&lt;object type=&quot;3&quot; unique_id=&quot;10027&quot;&gt;&lt;property id=&quot;20148&quot; value=&quot;5&quot;/&gt;&lt;property id=&quot;20300&quot; value=&quot;Slide 25 - &amp;quot;Integration Observations&amp;quot;&quot;/&gt;&lt;property id=&quot;20307&quot; value=&quot;379&quot;/&gt;&lt;/object&gt;&lt;object type=&quot;3&quot; unique_id=&quot;10028&quot;&gt;&lt;property id=&quot;20148&quot; value=&quot;5&quot;/&gt;&lt;property id=&quot;20300&quot; value=&quot;Slide 26&quot;/&gt;&lt;property id=&quot;20307&quot; value=&quot;382&quot;/&gt;&lt;/object&gt;&lt;object type=&quot;3&quot; unique_id=&quot;10029&quot;&gt;&lt;property id=&quot;20148&quot; value=&quot;5&quot;/&gt;&lt;property id=&quot;20300&quot; value=&quot;Slide 27&quot;/&gt;&lt;property id=&quot;20307&quot; value=&quot;381&quot;/&gt;&lt;/object&gt;&lt;object type=&quot;3&quot; unique_id=&quot;10030&quot;&gt;&lt;property id=&quot;20148&quot; value=&quot;5&quot;/&gt;&lt;property id=&quot;20300&quot; value=&quot;Slide 28&quot;/&gt;&lt;property id=&quot;20307&quot; value=&quot;380&quot;/&gt;&lt;/object&gt;&lt;object type=&quot;3&quot; unique_id=&quot;10031&quot;&gt;&lt;property id=&quot;20148&quot; value=&quot;5&quot;/&gt;&lt;property id=&quot;20300&quot; value=&quot;Slide 29 - &amp;quot;Training for TAA Staff Observations&amp;quot;&quot;/&gt;&lt;property id=&quot;20307&quot; value=&quot;384&quot;/&gt;&lt;/object&gt;&lt;object type=&quot;3&quot; unique_id=&quot;10032&quot;&gt;&lt;property id=&quot;20148&quot; value=&quot;5&quot;/&gt;&lt;property id=&quot;20300&quot; value=&quot;Slide 30&quot;/&gt;&lt;property id=&quot;20307&quot; value=&quot;388&quot;/&gt;&lt;/object&gt;&lt;object type=&quot;3&quot; unique_id=&quot;10033&quot;&gt;&lt;property id=&quot;20148&quot; value=&quot;5&quot;/&gt;&lt;property id=&quot;20300&quot; value=&quot;Slide 31&quot;/&gt;&lt;property id=&quot;20307&quot; value=&quot;389&quot;/&gt;&lt;/object&gt;&lt;object type=&quot;3&quot; unique_id=&quot;10034&quot;&gt;&lt;property id=&quot;20148&quot; value=&quot;5&quot;/&gt;&lt;property id=&quot;20300&quot; value=&quot;Slide 32&quot;/&gt;&lt;property id=&quot;20307&quot; value=&quot;390&quot;/&gt;&lt;/object&gt;&lt;object type=&quot;3&quot; unique_id=&quot;10035&quot;&gt;&lt;property id=&quot;20148&quot; value=&quot;5&quot;/&gt;&lt;property id=&quot;20300&quot; value=&quot;Slide 33&quot;/&gt;&lt;property id=&quot;20307&quot; value=&quot;392&quot;/&gt;&lt;/object&gt;&lt;object type=&quot;3&quot; unique_id=&quot;10036&quot;&gt;&lt;property id=&quot;20148&quot; value=&quot;5&quot;/&gt;&lt;property id=&quot;20300&quot; value=&quot;Slide 34 - &amp;quot;Job Search and Relocation Observations&amp;quot;&quot;/&gt;&lt;property id=&quot;20307&quot; value=&quot;385&quot;/&gt;&lt;/object&gt;&lt;object type=&quot;3&quot; unique_id=&quot;10037&quot;&gt;&lt;property id=&quot;20148&quot; value=&quot;5&quot;/&gt;&lt;property id=&quot;20300&quot; value=&quot;Slide 35&quot;/&gt;&lt;property id=&quot;20307&quot; value=&quot;367&quot;/&gt;&lt;/object&gt;&lt;object type=&quot;3&quot; unique_id=&quot;10038&quot;&gt;&lt;property id=&quot;20148&quot; value=&quot;5&quot;/&gt;&lt;property id=&quot;20300&quot; value=&quot;Slide 36 - &amp;quot;Any Questions?&amp;quot;&quot;/&gt;&lt;property id=&quot;20307&quot; value=&quot;362&quot;/&gt;&lt;/object&gt;&lt;object type=&quot;3&quot; unique_id=&quot;10039&quot;&gt;&lt;property id=&quot;20148&quot; value=&quot;5&quot;/&gt;&lt;property id=&quot;20300&quot; value=&quot;Slide 37 - &amp;quot;Closing Notes&amp;quot;&quot;/&gt;&lt;property id=&quot;20307&quot; value=&quot;359&quot;/&gt;&lt;/object&gt;&lt;object type=&quot;3&quot; unique_id=&quot;10040&quot;&gt;&lt;property id=&quot;20148&quot; value=&quot;5&quot;/&gt;&lt;property id=&quot;20300&quot; value=&quot;Slide 38 - &amp;quot;Resources:&amp;quot;&quot;/&gt;&lt;property id=&quot;20307&quot; value=&quot;366&quot;/&gt;&lt;/object&gt;&lt;object type=&quot;3&quot; unique_id=&quot;10041&quot;&gt;&lt;property id=&quot;20148&quot; value=&quot;5&quot;/&gt;&lt;property id=&quot;20300&quot; value=&quot;Slide 39 - &amp;quot;Contact Us&amp;quot;&quot;/&gt;&lt;property id=&quot;20307&quot; value=&quot;275&quot;/&gt;&lt;/object&gt;&lt;object type=&quot;3&quot; unique_id=&quot;10042&quot;&gt;&lt;property id=&quot;20148&quot; value=&quot;5&quot;/&gt;&lt;property id=&quot;20300&quot; value=&quot;Slide 40 - &amp;quot;Thank You!&amp;quot;&quot;/&gt;&lt;property id=&quot;20307&quot; value=&quot;365&quot;/&gt;&lt;/object&gt;&lt;/object&gt;&lt;object type=&quot;8&quot; unique_id=&quot;10084&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8000</TotalTime>
  <Words>1076</Words>
  <Application>Microsoft Office PowerPoint</Application>
  <PresentationFormat>Widescreen</PresentationFormat>
  <Paragraphs>179</Paragraphs>
  <Slides>40</Slides>
  <Notes>26</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Administrative Collection of States (TAAACS)</vt:lpstr>
      <vt:lpstr>Today’s Speaker / Today’s Moderator</vt:lpstr>
      <vt:lpstr>Who is on the call?</vt:lpstr>
      <vt:lpstr>TAAACS Basics Recap</vt:lpstr>
      <vt:lpstr>TAAACS Basics Recap</vt:lpstr>
      <vt:lpstr>TAAACS Basics Recap</vt:lpstr>
      <vt:lpstr>TAAACS Overview</vt:lpstr>
      <vt:lpstr>TAAACS Basics Recap</vt:lpstr>
      <vt:lpstr>TAAACS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Integration Observations</vt:lpstr>
      <vt:lpstr>PowerPoint Presentation</vt:lpstr>
      <vt:lpstr>PowerPoint Presentation</vt:lpstr>
      <vt:lpstr>PowerPoint Presentation</vt:lpstr>
      <vt:lpstr>Training for TAA Staff Observations</vt:lpstr>
      <vt:lpstr>PowerPoint Presentation</vt:lpstr>
      <vt:lpstr>PowerPoint Presentation</vt:lpstr>
      <vt:lpstr>PowerPoint Presentation</vt:lpstr>
      <vt:lpstr>PowerPoint Presentation</vt:lpstr>
      <vt:lpstr>Job Search and Relocation Observations</vt:lpstr>
      <vt:lpstr>PowerPoint Presentation</vt:lpstr>
      <vt:lpstr>Any Questions?</vt:lpstr>
      <vt:lpstr>Closing Notes</vt:lpstr>
      <vt:lpstr>Resources: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358</cp:revision>
  <dcterms:created xsi:type="dcterms:W3CDTF">2019-06-21T16:58:05Z</dcterms:created>
  <dcterms:modified xsi:type="dcterms:W3CDTF">2020-04-23T16:55:48Z</dcterms:modified>
</cp:coreProperties>
</file>