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 id="2147483715" r:id="rId10"/>
    <p:sldMasterId id="2147483717" r:id="rId11"/>
  </p:sldMasterIdLst>
  <p:notesMasterIdLst>
    <p:notesMasterId r:id="rId89"/>
  </p:notesMasterIdLst>
  <p:handoutMasterIdLst>
    <p:handoutMasterId r:id="rId90"/>
  </p:handoutMasterIdLst>
  <p:sldIdLst>
    <p:sldId id="305" r:id="rId12"/>
    <p:sldId id="277" r:id="rId13"/>
    <p:sldId id="256" r:id="rId14"/>
    <p:sldId id="359" r:id="rId15"/>
    <p:sldId id="296" r:id="rId16"/>
    <p:sldId id="265" r:id="rId17"/>
    <p:sldId id="295" r:id="rId18"/>
    <p:sldId id="360" r:id="rId19"/>
    <p:sldId id="306" r:id="rId20"/>
    <p:sldId id="309" r:id="rId21"/>
    <p:sldId id="349" r:id="rId22"/>
    <p:sldId id="307" r:id="rId23"/>
    <p:sldId id="312" r:id="rId24"/>
    <p:sldId id="289" r:id="rId25"/>
    <p:sldId id="311" r:id="rId26"/>
    <p:sldId id="339" r:id="rId27"/>
    <p:sldId id="313" r:id="rId28"/>
    <p:sldId id="340" r:id="rId29"/>
    <p:sldId id="321" r:id="rId30"/>
    <p:sldId id="380" r:id="rId31"/>
    <p:sldId id="374" r:id="rId32"/>
    <p:sldId id="381" r:id="rId33"/>
    <p:sldId id="386" r:id="rId34"/>
    <p:sldId id="314" r:id="rId35"/>
    <p:sldId id="315" r:id="rId36"/>
    <p:sldId id="316" r:id="rId37"/>
    <p:sldId id="317" r:id="rId38"/>
    <p:sldId id="318" r:id="rId39"/>
    <p:sldId id="319" r:id="rId40"/>
    <p:sldId id="361" r:id="rId41"/>
    <p:sldId id="363" r:id="rId42"/>
    <p:sldId id="375" r:id="rId43"/>
    <p:sldId id="364" r:id="rId44"/>
    <p:sldId id="387" r:id="rId45"/>
    <p:sldId id="320" r:id="rId46"/>
    <p:sldId id="346" r:id="rId47"/>
    <p:sldId id="331" r:id="rId48"/>
    <p:sldId id="373" r:id="rId49"/>
    <p:sldId id="322" r:id="rId50"/>
    <p:sldId id="365" r:id="rId51"/>
    <p:sldId id="376" r:id="rId52"/>
    <p:sldId id="382" r:id="rId53"/>
    <p:sldId id="388" r:id="rId54"/>
    <p:sldId id="324" r:id="rId55"/>
    <p:sldId id="366" r:id="rId56"/>
    <p:sldId id="377" r:id="rId57"/>
    <p:sldId id="383" r:id="rId58"/>
    <p:sldId id="389" r:id="rId59"/>
    <p:sldId id="325" r:id="rId60"/>
    <p:sldId id="367" r:id="rId61"/>
    <p:sldId id="378" r:id="rId62"/>
    <p:sldId id="384" r:id="rId63"/>
    <p:sldId id="390" r:id="rId64"/>
    <p:sldId id="326" r:id="rId65"/>
    <p:sldId id="368" r:id="rId66"/>
    <p:sldId id="379" r:id="rId67"/>
    <p:sldId id="385" r:id="rId68"/>
    <p:sldId id="391" r:id="rId69"/>
    <p:sldId id="344" r:id="rId70"/>
    <p:sldId id="327" r:id="rId71"/>
    <p:sldId id="328" r:id="rId72"/>
    <p:sldId id="369" r:id="rId73"/>
    <p:sldId id="329" r:id="rId74"/>
    <p:sldId id="330" r:id="rId75"/>
    <p:sldId id="342" r:id="rId76"/>
    <p:sldId id="333" r:id="rId77"/>
    <p:sldId id="335" r:id="rId78"/>
    <p:sldId id="334" r:id="rId79"/>
    <p:sldId id="345" r:id="rId80"/>
    <p:sldId id="351" r:id="rId81"/>
    <p:sldId id="352" r:id="rId82"/>
    <p:sldId id="341" r:id="rId83"/>
    <p:sldId id="281" r:id="rId84"/>
    <p:sldId id="274" r:id="rId85"/>
    <p:sldId id="372" r:id="rId86"/>
    <p:sldId id="370" r:id="rId87"/>
    <p:sldId id="371" r:id="rId8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y McRae" initials="MM [2]" lastIdx="9" clrIdx="6">
    <p:extLst>
      <p:ext uri="{19B8F6BF-5375-455C-9EA6-DF929625EA0E}">
        <p15:presenceInfo xmlns:p15="http://schemas.microsoft.com/office/powerpoint/2012/main" userId="S::mmcrae@youthbuild.org::95e7d41d-b158-441d-9c93-6d5cbf9b5b3e" providerId="AD"/>
      </p:ext>
    </p:extLst>
  </p:cmAuthor>
  <p:cmAuthor id="1" name="Lisa Reddy" initials="LR" lastIdx="9" clrIdx="0">
    <p:extLst>
      <p:ext uri="{19B8F6BF-5375-455C-9EA6-DF929625EA0E}">
        <p15:presenceInfo xmlns:p15="http://schemas.microsoft.com/office/powerpoint/2012/main" userId="Lisa Reddy" providerId="None"/>
      </p:ext>
    </p:extLst>
  </p:cmAuthor>
  <p:cmAuthor id="2" name="Mary McRae" initials="MM" lastIdx="29" clrIdx="1">
    <p:extLst>
      <p:ext uri="{19B8F6BF-5375-455C-9EA6-DF929625EA0E}">
        <p15:presenceInfo xmlns:p15="http://schemas.microsoft.com/office/powerpoint/2012/main" userId="0dc5872251cd7171" providerId="Windows Live"/>
      </p:ext>
    </p:extLst>
  </p:cmAuthor>
  <p:cmAuthor id="3" name="Rossie Johnson" initials="RJ" lastIdx="2" clrIdx="2">
    <p:extLst>
      <p:ext uri="{19B8F6BF-5375-455C-9EA6-DF929625EA0E}">
        <p15:presenceInfo xmlns:p15="http://schemas.microsoft.com/office/powerpoint/2012/main" userId="027335acccb79824" providerId="Windows Live"/>
      </p:ext>
    </p:extLst>
  </p:cmAuthor>
  <p:cmAuthor id="4" name="rossie cherry" initials="rc" lastIdx="6" clrIdx="3">
    <p:extLst>
      <p:ext uri="{19B8F6BF-5375-455C-9EA6-DF929625EA0E}">
        <p15:presenceInfo xmlns:p15="http://schemas.microsoft.com/office/powerpoint/2012/main" userId="667665877196a06d" providerId="Windows Live"/>
      </p:ext>
    </p:extLst>
  </p:cmAuthor>
  <p:cmAuthor id="5" name="Smith, Jenn - ETA" initials="SJ-E" lastIdx="9" clrIdx="4">
    <p:extLst>
      <p:ext uri="{19B8F6BF-5375-455C-9EA6-DF929625EA0E}">
        <p15:presenceInfo xmlns:p15="http://schemas.microsoft.com/office/powerpoint/2012/main" userId="S-1-5-21-2522062978-2635407418-847139880-5153" providerId="AD"/>
      </p:ext>
    </p:extLst>
  </p:cmAuthor>
  <p:cmAuthor id="6" name="Lisa Reddy" initials="LR [2]" lastIdx="1" clrIdx="5">
    <p:extLst>
      <p:ext uri="{19B8F6BF-5375-455C-9EA6-DF929625EA0E}">
        <p15:presenceInfo xmlns:p15="http://schemas.microsoft.com/office/powerpoint/2012/main" userId="S-1-5-21-1101530024-275746497-128951880-27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8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notesMaster" Target="notesMasters/notesMaster1.xml"/><Relationship Id="rId16" Type="http://schemas.openxmlformats.org/officeDocument/2006/relationships/slide" Target="slides/slide5.xml"/><Relationship Id="rId11" Type="http://schemas.openxmlformats.org/officeDocument/2006/relationships/slideMaster" Target="slideMasters/slideMaster7.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1.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4.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6.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3.xml"/><Relationship Id="rId71" Type="http://schemas.openxmlformats.org/officeDocument/2006/relationships/slide" Target="slides/slide60.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CBF09B-ED57-4D7C-9F5D-00350037E84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CD2B9C-B5ED-46D3-8671-7ACBEBAF1954}"/>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A844F17-64B2-4FAF-9209-A7BE18C478F9}" type="datetimeFigureOut">
              <a:rPr lang="en-US" smtClean="0"/>
              <a:t>5/4/2020</a:t>
            </a:fld>
            <a:endParaRPr lang="en-US" dirty="0"/>
          </a:p>
        </p:txBody>
      </p:sp>
      <p:sp>
        <p:nvSpPr>
          <p:cNvPr id="4" name="Footer Placeholder 3">
            <a:extLst>
              <a:ext uri="{FF2B5EF4-FFF2-40B4-BE49-F238E27FC236}">
                <a16:creationId xmlns:a16="http://schemas.microsoft.com/office/drawing/2014/main" id="{A5445697-421F-40C8-8FC3-029B211C350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E5AAD36-9D47-434C-914A-20228E19314F}"/>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6B242BA-68B7-4360-86DC-120B3BEDEAF1}" type="slidenum">
              <a:rPr lang="en-US" smtClean="0"/>
              <a:t>‹#›</a:t>
            </a:fld>
            <a:endParaRPr lang="en-US" dirty="0"/>
          </a:p>
        </p:txBody>
      </p:sp>
    </p:spTree>
    <p:extLst>
      <p:ext uri="{BB962C8B-B14F-4D97-AF65-F5344CB8AC3E}">
        <p14:creationId xmlns:p14="http://schemas.microsoft.com/office/powerpoint/2010/main" val="258616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9B57773-3BAA-418C-9BDB-0F9C1E1BF433}" type="datetimeFigureOut">
              <a:rPr lang="en-US" smtClean="0"/>
              <a:t>5/4/2020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7</a:t>
            </a:fld>
            <a:endParaRPr lang="en-US" dirty="0"/>
          </a:p>
        </p:txBody>
      </p:sp>
    </p:spTree>
    <p:extLst>
      <p:ext uri="{BB962C8B-B14F-4D97-AF65-F5344CB8AC3E}">
        <p14:creationId xmlns:p14="http://schemas.microsoft.com/office/powerpoint/2010/main" val="311398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23</a:t>
            </a:fld>
            <a:endParaRPr lang="en-US" dirty="0"/>
          </a:p>
        </p:txBody>
      </p:sp>
    </p:spTree>
    <p:extLst>
      <p:ext uri="{BB962C8B-B14F-4D97-AF65-F5344CB8AC3E}">
        <p14:creationId xmlns:p14="http://schemas.microsoft.com/office/powerpoint/2010/main" val="2740795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24</a:t>
            </a:fld>
            <a:endParaRPr lang="en-US" dirty="0"/>
          </a:p>
        </p:txBody>
      </p:sp>
    </p:spTree>
    <p:extLst>
      <p:ext uri="{BB962C8B-B14F-4D97-AF65-F5344CB8AC3E}">
        <p14:creationId xmlns:p14="http://schemas.microsoft.com/office/powerpoint/2010/main" val="351847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dirty="0"/>
          </a:p>
        </p:txBody>
      </p:sp>
    </p:spTree>
    <p:extLst>
      <p:ext uri="{BB962C8B-B14F-4D97-AF65-F5344CB8AC3E}">
        <p14:creationId xmlns:p14="http://schemas.microsoft.com/office/powerpoint/2010/main" val="394575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28</a:t>
            </a:fld>
            <a:endParaRPr lang="en-US" dirty="0"/>
          </a:p>
        </p:txBody>
      </p:sp>
    </p:spTree>
    <p:extLst>
      <p:ext uri="{BB962C8B-B14F-4D97-AF65-F5344CB8AC3E}">
        <p14:creationId xmlns:p14="http://schemas.microsoft.com/office/powerpoint/2010/main" val="278019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dirty="0"/>
          </a:p>
        </p:txBody>
      </p:sp>
    </p:spTree>
    <p:extLst>
      <p:ext uri="{BB962C8B-B14F-4D97-AF65-F5344CB8AC3E}">
        <p14:creationId xmlns:p14="http://schemas.microsoft.com/office/powerpoint/2010/main" val="3064381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32</a:t>
            </a:fld>
            <a:endParaRPr lang="en-US" dirty="0"/>
          </a:p>
        </p:txBody>
      </p:sp>
    </p:spTree>
    <p:extLst>
      <p:ext uri="{BB962C8B-B14F-4D97-AF65-F5344CB8AC3E}">
        <p14:creationId xmlns:p14="http://schemas.microsoft.com/office/powerpoint/2010/main" val="175484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34</a:t>
            </a:fld>
            <a:endParaRPr lang="en-US" dirty="0"/>
          </a:p>
        </p:txBody>
      </p:sp>
    </p:spTree>
    <p:extLst>
      <p:ext uri="{BB962C8B-B14F-4D97-AF65-F5344CB8AC3E}">
        <p14:creationId xmlns:p14="http://schemas.microsoft.com/office/powerpoint/2010/main" val="2669808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35</a:t>
            </a:fld>
            <a:endParaRPr lang="en-US" dirty="0"/>
          </a:p>
        </p:txBody>
      </p:sp>
    </p:spTree>
    <p:extLst>
      <p:ext uri="{BB962C8B-B14F-4D97-AF65-F5344CB8AC3E}">
        <p14:creationId xmlns:p14="http://schemas.microsoft.com/office/powerpoint/2010/main" val="750535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36</a:t>
            </a:fld>
            <a:endParaRPr lang="en-US" dirty="0"/>
          </a:p>
        </p:txBody>
      </p:sp>
    </p:spTree>
    <p:extLst>
      <p:ext uri="{BB962C8B-B14F-4D97-AF65-F5344CB8AC3E}">
        <p14:creationId xmlns:p14="http://schemas.microsoft.com/office/powerpoint/2010/main" val="1638267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39</a:t>
            </a:fld>
            <a:endParaRPr lang="en-US" dirty="0"/>
          </a:p>
        </p:txBody>
      </p:sp>
    </p:spTree>
    <p:extLst>
      <p:ext uri="{BB962C8B-B14F-4D97-AF65-F5344CB8AC3E}">
        <p14:creationId xmlns:p14="http://schemas.microsoft.com/office/powerpoint/2010/main" val="83754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9</a:t>
            </a:fld>
            <a:endParaRPr lang="en-US" dirty="0"/>
          </a:p>
        </p:txBody>
      </p:sp>
    </p:spTree>
    <p:extLst>
      <p:ext uri="{BB962C8B-B14F-4D97-AF65-F5344CB8AC3E}">
        <p14:creationId xmlns:p14="http://schemas.microsoft.com/office/powerpoint/2010/main" val="3134999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43</a:t>
            </a:fld>
            <a:endParaRPr lang="en-US" dirty="0"/>
          </a:p>
        </p:txBody>
      </p:sp>
    </p:spTree>
    <p:extLst>
      <p:ext uri="{BB962C8B-B14F-4D97-AF65-F5344CB8AC3E}">
        <p14:creationId xmlns:p14="http://schemas.microsoft.com/office/powerpoint/2010/main" val="4008981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44</a:t>
            </a:fld>
            <a:endParaRPr lang="en-US" dirty="0"/>
          </a:p>
        </p:txBody>
      </p:sp>
    </p:spTree>
    <p:extLst>
      <p:ext uri="{BB962C8B-B14F-4D97-AF65-F5344CB8AC3E}">
        <p14:creationId xmlns:p14="http://schemas.microsoft.com/office/powerpoint/2010/main" val="979330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46</a:t>
            </a:fld>
            <a:endParaRPr lang="en-US" dirty="0"/>
          </a:p>
        </p:txBody>
      </p:sp>
    </p:spTree>
    <p:extLst>
      <p:ext uri="{BB962C8B-B14F-4D97-AF65-F5344CB8AC3E}">
        <p14:creationId xmlns:p14="http://schemas.microsoft.com/office/powerpoint/2010/main" val="1199949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48</a:t>
            </a:fld>
            <a:endParaRPr lang="en-US" dirty="0"/>
          </a:p>
        </p:txBody>
      </p:sp>
    </p:spTree>
    <p:extLst>
      <p:ext uri="{BB962C8B-B14F-4D97-AF65-F5344CB8AC3E}">
        <p14:creationId xmlns:p14="http://schemas.microsoft.com/office/powerpoint/2010/main" val="1834189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51</a:t>
            </a:fld>
            <a:endParaRPr lang="en-US" dirty="0"/>
          </a:p>
        </p:txBody>
      </p:sp>
    </p:spTree>
    <p:extLst>
      <p:ext uri="{BB962C8B-B14F-4D97-AF65-F5344CB8AC3E}">
        <p14:creationId xmlns:p14="http://schemas.microsoft.com/office/powerpoint/2010/main" val="3896005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53</a:t>
            </a:fld>
            <a:endParaRPr lang="en-US" dirty="0"/>
          </a:p>
        </p:txBody>
      </p:sp>
    </p:spTree>
    <p:extLst>
      <p:ext uri="{BB962C8B-B14F-4D97-AF65-F5344CB8AC3E}">
        <p14:creationId xmlns:p14="http://schemas.microsoft.com/office/powerpoint/2010/main" val="1556045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54</a:t>
            </a:fld>
            <a:endParaRPr lang="en-US" dirty="0"/>
          </a:p>
        </p:txBody>
      </p:sp>
    </p:spTree>
    <p:extLst>
      <p:ext uri="{BB962C8B-B14F-4D97-AF65-F5344CB8AC3E}">
        <p14:creationId xmlns:p14="http://schemas.microsoft.com/office/powerpoint/2010/main" val="932013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55</a:t>
            </a:fld>
            <a:endParaRPr lang="en-US" dirty="0"/>
          </a:p>
        </p:txBody>
      </p:sp>
    </p:spTree>
    <p:extLst>
      <p:ext uri="{BB962C8B-B14F-4D97-AF65-F5344CB8AC3E}">
        <p14:creationId xmlns:p14="http://schemas.microsoft.com/office/powerpoint/2010/main" val="836223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56</a:t>
            </a:fld>
            <a:endParaRPr lang="en-US" dirty="0"/>
          </a:p>
        </p:txBody>
      </p:sp>
    </p:spTree>
    <p:extLst>
      <p:ext uri="{BB962C8B-B14F-4D97-AF65-F5344CB8AC3E}">
        <p14:creationId xmlns:p14="http://schemas.microsoft.com/office/powerpoint/2010/main" val="2353152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57</a:t>
            </a:fld>
            <a:endParaRPr lang="en-US" dirty="0"/>
          </a:p>
        </p:txBody>
      </p:sp>
    </p:spTree>
    <p:extLst>
      <p:ext uri="{BB962C8B-B14F-4D97-AF65-F5344CB8AC3E}">
        <p14:creationId xmlns:p14="http://schemas.microsoft.com/office/powerpoint/2010/main" val="167753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dirty="0"/>
          </a:p>
        </p:txBody>
      </p:sp>
    </p:spTree>
    <p:extLst>
      <p:ext uri="{BB962C8B-B14F-4D97-AF65-F5344CB8AC3E}">
        <p14:creationId xmlns:p14="http://schemas.microsoft.com/office/powerpoint/2010/main" val="3430783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58</a:t>
            </a:fld>
            <a:endParaRPr lang="en-US" dirty="0"/>
          </a:p>
        </p:txBody>
      </p:sp>
    </p:spTree>
    <p:extLst>
      <p:ext uri="{BB962C8B-B14F-4D97-AF65-F5344CB8AC3E}">
        <p14:creationId xmlns:p14="http://schemas.microsoft.com/office/powerpoint/2010/main" val="1319888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61</a:t>
            </a:fld>
            <a:endParaRPr lang="en-US" dirty="0"/>
          </a:p>
        </p:txBody>
      </p:sp>
    </p:spTree>
    <p:extLst>
      <p:ext uri="{BB962C8B-B14F-4D97-AF65-F5344CB8AC3E}">
        <p14:creationId xmlns:p14="http://schemas.microsoft.com/office/powerpoint/2010/main" val="908143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64</a:t>
            </a:fld>
            <a:endParaRPr lang="en-US" dirty="0"/>
          </a:p>
        </p:txBody>
      </p:sp>
    </p:spTree>
    <p:extLst>
      <p:ext uri="{BB962C8B-B14F-4D97-AF65-F5344CB8AC3E}">
        <p14:creationId xmlns:p14="http://schemas.microsoft.com/office/powerpoint/2010/main" val="1371890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65</a:t>
            </a:fld>
            <a:endParaRPr lang="en-US" dirty="0"/>
          </a:p>
        </p:txBody>
      </p:sp>
    </p:spTree>
    <p:extLst>
      <p:ext uri="{BB962C8B-B14F-4D97-AF65-F5344CB8AC3E}">
        <p14:creationId xmlns:p14="http://schemas.microsoft.com/office/powerpoint/2010/main" val="1397220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68</a:t>
            </a:fld>
            <a:endParaRPr lang="en-US" dirty="0"/>
          </a:p>
        </p:txBody>
      </p:sp>
    </p:spTree>
    <p:extLst>
      <p:ext uri="{BB962C8B-B14F-4D97-AF65-F5344CB8AC3E}">
        <p14:creationId xmlns:p14="http://schemas.microsoft.com/office/powerpoint/2010/main" val="4085289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70</a:t>
            </a:fld>
            <a:endParaRPr lang="en-US" dirty="0"/>
          </a:p>
        </p:txBody>
      </p:sp>
    </p:spTree>
    <p:extLst>
      <p:ext uri="{BB962C8B-B14F-4D97-AF65-F5344CB8AC3E}">
        <p14:creationId xmlns:p14="http://schemas.microsoft.com/office/powerpoint/2010/main" val="803042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71</a:t>
            </a:fld>
            <a:endParaRPr lang="en-US" dirty="0"/>
          </a:p>
        </p:txBody>
      </p:sp>
    </p:spTree>
    <p:extLst>
      <p:ext uri="{BB962C8B-B14F-4D97-AF65-F5344CB8AC3E}">
        <p14:creationId xmlns:p14="http://schemas.microsoft.com/office/powerpoint/2010/main" val="606513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77</a:t>
            </a:fld>
            <a:endParaRPr lang="en-US" dirty="0"/>
          </a:p>
        </p:txBody>
      </p:sp>
    </p:spTree>
    <p:extLst>
      <p:ext uri="{BB962C8B-B14F-4D97-AF65-F5344CB8AC3E}">
        <p14:creationId xmlns:p14="http://schemas.microsoft.com/office/powerpoint/2010/main" val="239558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dirty="0"/>
          </a:p>
        </p:txBody>
      </p:sp>
    </p:spTree>
    <p:extLst>
      <p:ext uri="{BB962C8B-B14F-4D97-AF65-F5344CB8AC3E}">
        <p14:creationId xmlns:p14="http://schemas.microsoft.com/office/powerpoint/2010/main" val="80254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dirty="0"/>
          </a:p>
        </p:txBody>
      </p:sp>
    </p:spTree>
    <p:extLst>
      <p:ext uri="{BB962C8B-B14F-4D97-AF65-F5344CB8AC3E}">
        <p14:creationId xmlns:p14="http://schemas.microsoft.com/office/powerpoint/2010/main" val="247442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17</a:t>
            </a:fld>
            <a:endParaRPr lang="en-US" dirty="0"/>
          </a:p>
        </p:txBody>
      </p:sp>
    </p:spTree>
    <p:extLst>
      <p:ext uri="{BB962C8B-B14F-4D97-AF65-F5344CB8AC3E}">
        <p14:creationId xmlns:p14="http://schemas.microsoft.com/office/powerpoint/2010/main" val="95113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18</a:t>
            </a:fld>
            <a:endParaRPr lang="en-US" dirty="0"/>
          </a:p>
        </p:txBody>
      </p:sp>
    </p:spTree>
    <p:extLst>
      <p:ext uri="{BB962C8B-B14F-4D97-AF65-F5344CB8AC3E}">
        <p14:creationId xmlns:p14="http://schemas.microsoft.com/office/powerpoint/2010/main" val="409074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dirty="0"/>
          </a:p>
        </p:txBody>
      </p:sp>
    </p:spTree>
    <p:extLst>
      <p:ext uri="{BB962C8B-B14F-4D97-AF65-F5344CB8AC3E}">
        <p14:creationId xmlns:p14="http://schemas.microsoft.com/office/powerpoint/2010/main" val="358805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dirty="0"/>
          </a:p>
        </p:txBody>
      </p:sp>
    </p:spTree>
    <p:extLst>
      <p:ext uri="{BB962C8B-B14F-4D97-AF65-F5344CB8AC3E}">
        <p14:creationId xmlns:p14="http://schemas.microsoft.com/office/powerpoint/2010/main" val="300344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a:t>
            </a:r>
            <a:r>
              <a:rPr lang="en-US" err="1"/>
              <a:t>LastName</a:t>
            </a:r>
            <a:endParaRPr lang="en-US"/>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5336778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a:t>Event Title Here</a:t>
            </a:r>
          </a:p>
          <a:p>
            <a:pPr lvl="1"/>
            <a:r>
              <a:rPr lang="en-US"/>
              <a:t>Event summary goes here</a:t>
            </a:r>
          </a:p>
          <a:p>
            <a:pPr lvl="2"/>
            <a:r>
              <a:rPr lang="en-US"/>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Breakout Room Title</a:t>
            </a:r>
          </a:p>
          <a:p>
            <a:pPr lvl="1"/>
            <a:r>
              <a:rPr lang="en-US"/>
              <a:t>Breakout Room Summary / Description</a:t>
            </a:r>
          </a:p>
          <a:p>
            <a:pPr lvl="2"/>
            <a:r>
              <a:rPr lang="en-US"/>
              <a:t>Phone Keypad Instructions</a:t>
            </a:r>
          </a:p>
          <a:p>
            <a:pPr lvl="3"/>
            <a:r>
              <a:rPr lang="en-US"/>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a:t>Enter location directions</a:t>
            </a:r>
          </a:p>
          <a:p>
            <a:pPr lvl="1"/>
            <a:r>
              <a:rPr lang="en-US"/>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emf"/><Relationship Id="rId5" Type="http://schemas.openxmlformats.org/officeDocument/2006/relationships/slideLayout" Target="../slideLayouts/slideLayout15.xml"/><Relationship Id="rId10" Type="http://schemas.microsoft.com/office/2007/relationships/hdphoto" Target="../media/hdphoto1.wdp"/><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34.xml"/><Relationship Id="rId5" Type="http://schemas.microsoft.com/office/2007/relationships/hdphoto" Target="../media/hdphoto1.wdp"/><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35.xml"/><Relationship Id="rId5" Type="http://schemas.openxmlformats.org/officeDocument/2006/relationships/image" Target="../media/image1.emf"/><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4"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4" cstate="hqprint">
            <a:alphaModFix amt="70000"/>
            <a:extLst>
              <a:ext uri="{BEBA8EAE-BF5A-486C-A8C5-ECC9F3942E4B}">
                <a14:imgProps xmlns:a14="http://schemas.microsoft.com/office/drawing/2010/main">
                  <a14:imgLayer r:embed="rId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716" r:id="rId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718" r:id="rId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vimeo.com/370983870/2afa9e8306" TargetMode="External"/><Relationship Id="rId1" Type="http://schemas.openxmlformats.org/officeDocument/2006/relationships/slideLayout" Target="../slideLayouts/slideLayout9.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bls.gov/emp/tables/employment-by-major-industry-sector.htm#2" TargetMode="External"/><Relationship Id="rId2" Type="http://schemas.openxmlformats.org/officeDocument/2006/relationships/hyperlink" Target="https://www.bls.gov/emp/tables/employment-by-major-industry-sector.htm#1" TargetMode="External"/><Relationship Id="rId1" Type="http://schemas.openxmlformats.org/officeDocument/2006/relationships/slideLayout" Target="../slideLayouts/slideLayout5.xml"/><Relationship Id="rId5" Type="http://schemas.openxmlformats.org/officeDocument/2006/relationships/hyperlink" Target="https://www.bls.gov/emp/tables/employment-by-major-industry-sector.htm" TargetMode="External"/><Relationship Id="rId4" Type="http://schemas.openxmlformats.org/officeDocument/2006/relationships/hyperlink" Target="https://www.bls.gov/emp/tables/employment-by-major-industry-sector.htm#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6.emf"/></Relationships>
</file>

<file path=ppt/slides/_rels/slide1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emergentbydesign.com/2011/03/04/5-key-issues-impacting-the-future-of-facebook/"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douglassalumni.blogspot.com/2008/08/2-youth-build-homes-taking-shape.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progressive-charlestown.com/2014_06_01_archive.html"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picserver.org/f"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blog.ncce.org/author/hemithik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courses.lumenlearning.com/wmopen-introbusiness/chapter/meaning-and-purposes-of-the-law/"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lawyersandsettlements.com/articles/california_labor_law/interview-california-labor-law-54-21596.html"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cooldavis.org/projects/measurement-learning-and-evaluation-group/"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hyperlink" Target="https://youthbuild.workforcegps.org/resources/2019/10/28/13/11/Apprenticeship_Resource_Page" TargetMode="External"/><Relationship Id="rId2" Type="http://schemas.openxmlformats.org/officeDocument/2006/relationships/hyperlink" Target="https://youthbuild.workforcegps.org/resources/2014/08/21/10/06/dol-apprenticeship-guide-for-youthbuild-programs" TargetMode="External"/><Relationship Id="rId1" Type="http://schemas.openxmlformats.org/officeDocument/2006/relationships/slideLayout" Target="../slideLayouts/slideLayout15.xml"/><Relationship Id="rId4" Type="http://schemas.openxmlformats.org/officeDocument/2006/relationships/hyperlink" Target="https://youthbuild.workforcegps.org/resources/2017/06/08/13/06/Implementing-Building-Trades-Multi-Craft-Core-Curriculum"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3" Type="http://schemas.openxmlformats.org/officeDocument/2006/relationships/hyperlink" Target="Support@workforceGPS.org" TargetMode="External"/><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dirty="0"/>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2"/>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10</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What are Career Pathways? (cont.)</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885422"/>
            <a:ext cx="10321480" cy="5087155"/>
          </a:xfrm>
        </p:spPr>
        <p:txBody>
          <a:bodyPr/>
          <a:lstStyle/>
          <a:p>
            <a:pPr marL="0" indent="0">
              <a:buNone/>
            </a:pPr>
            <a:endParaRPr lang="en-US" dirty="0"/>
          </a:p>
          <a:p>
            <a:pPr marL="457200" indent="-457200">
              <a:buFont typeface="+mj-lt"/>
              <a:buAutoNum type="alphaUcPeriod" startAt="4"/>
            </a:pPr>
            <a:r>
              <a:rPr lang="en-US" dirty="0"/>
              <a:t>includes, as appropriate, education offered concurrently with, and in the same context as, workforce preparation activities and training for a specific occupation or occupational cluster.</a:t>
            </a:r>
          </a:p>
          <a:p>
            <a:pPr marL="457200" indent="-457200">
              <a:buFont typeface="+mj-lt"/>
              <a:buAutoNum type="alphaUcPeriod" startAt="5"/>
            </a:pPr>
            <a:r>
              <a:rPr lang="en-US" dirty="0"/>
              <a:t>organizes education, training, and other services to meet the particular needs of an individual in a manner that accelerates the educational and career advancement of the individual to the extent practicable.</a:t>
            </a:r>
          </a:p>
          <a:p>
            <a:pPr marL="457200" indent="-457200">
              <a:buFont typeface="+mj-lt"/>
              <a:buAutoNum type="alphaUcPeriod" startAt="5"/>
            </a:pPr>
            <a:r>
              <a:rPr lang="en-US" dirty="0"/>
              <a:t>enables an individual to gain a secondary school diploma or its recognized equivalent, and at least one recognized postsecondary credential.</a:t>
            </a:r>
          </a:p>
          <a:p>
            <a:pPr marL="457200" indent="-457200">
              <a:buFont typeface="+mj-lt"/>
              <a:buAutoNum type="alphaUcPeriod" startAt="5"/>
            </a:pPr>
            <a:r>
              <a:rPr lang="en-US" dirty="0"/>
              <a:t>helps an individual enter or advance within a specific occupation or occupational cluster.</a:t>
            </a:r>
          </a:p>
          <a:p>
            <a:pPr marL="457200" indent="-457200">
              <a:buFont typeface="+mj-lt"/>
              <a:buAutoNum type="alphaUcPeriod"/>
            </a:pPr>
            <a:endParaRPr lang="en-US" dirty="0"/>
          </a:p>
          <a:p>
            <a:pPr marL="0" indent="0">
              <a:buNone/>
            </a:pPr>
            <a:endParaRPr lang="en-US" dirty="0"/>
          </a:p>
        </p:txBody>
      </p:sp>
    </p:spTree>
    <p:extLst>
      <p:ext uri="{BB962C8B-B14F-4D97-AF65-F5344CB8AC3E}">
        <p14:creationId xmlns:p14="http://schemas.microsoft.com/office/powerpoint/2010/main" val="41311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11</a:t>
            </a:fld>
            <a:endParaRPr lang="en-US" dirty="0"/>
          </a:p>
        </p:txBody>
      </p:sp>
      <p:sp>
        <p:nvSpPr>
          <p:cNvPr id="6" name="Title 5"/>
          <p:cNvSpPr>
            <a:spLocks noGrp="1"/>
          </p:cNvSpPr>
          <p:nvPr>
            <p:ph type="title"/>
          </p:nvPr>
        </p:nvSpPr>
        <p:spPr/>
        <p:txBody>
          <a:bodyPr>
            <a:normAutofit/>
          </a:bodyPr>
          <a:lstStyle/>
          <a:p>
            <a:r>
              <a:rPr lang="en-US" dirty="0"/>
              <a:t>Career Pathways as value added to your YouthBuild Program</a:t>
            </a:r>
          </a:p>
        </p:txBody>
      </p:sp>
      <p:sp>
        <p:nvSpPr>
          <p:cNvPr id="10" name="Text Placeholder 9"/>
          <p:cNvSpPr>
            <a:spLocks noGrp="1"/>
          </p:cNvSpPr>
          <p:nvPr>
            <p:ph type="body" sz="half" idx="2"/>
          </p:nvPr>
        </p:nvSpPr>
        <p:spPr/>
        <p:txBody>
          <a:bodyPr/>
          <a:lstStyle/>
          <a:p>
            <a:endParaRPr lang="en-US" dirty="0"/>
          </a:p>
        </p:txBody>
      </p:sp>
      <p:sp>
        <p:nvSpPr>
          <p:cNvPr id="9" name="Content Placeholder 8"/>
          <p:cNvSpPr>
            <a:spLocks noGrp="1"/>
          </p:cNvSpPr>
          <p:nvPr>
            <p:ph idx="1"/>
          </p:nvPr>
        </p:nvSpPr>
        <p:spPr>
          <a:xfrm>
            <a:off x="5183188" y="457201"/>
            <a:ext cx="6193076" cy="5549986"/>
          </a:xfrm>
        </p:spPr>
        <p:txBody>
          <a:bodyPr>
            <a:normAutofit fontScale="47500" lnSpcReduction="20000"/>
          </a:bodyPr>
          <a:lstStyle/>
          <a:p>
            <a:endParaRPr lang="en-US" dirty="0"/>
          </a:p>
          <a:p>
            <a:r>
              <a:rPr lang="en-US" sz="4200" dirty="0"/>
              <a:t>Career pathways programs make it easier for people to earn industry-recognized credentials through avenues that are more relevant.</a:t>
            </a:r>
            <a:endParaRPr lang="en-US" sz="4200" dirty="0">
              <a:cs typeface="Calibri"/>
            </a:endParaRPr>
          </a:p>
          <a:p>
            <a:r>
              <a:rPr lang="en-US" sz="4200" dirty="0"/>
              <a:t>Provides opportunities for more flexible education and training and to attain market identifiable skills that can transfer into work. </a:t>
            </a:r>
            <a:endParaRPr lang="en-US" sz="4200" dirty="0">
              <a:cs typeface="Calibri"/>
            </a:endParaRPr>
          </a:p>
          <a:p>
            <a:r>
              <a:rPr lang="en-US" sz="4200" dirty="0"/>
              <a:t>These comprehensive education and training programs are suited to meet the needs of working learners and non-traditional participants. </a:t>
            </a:r>
            <a:endParaRPr lang="en-US" sz="4200" dirty="0">
              <a:cs typeface="Calibri"/>
            </a:endParaRPr>
          </a:p>
          <a:p>
            <a:r>
              <a:rPr lang="en-US" sz="4200" dirty="0"/>
              <a:t>Career pathways programs are designed to serve a diverse group of learners including adults, youth, dislocated workers, veterans, individuals with a disability, public assistance recipients, new immigrants, English language learners, and justice-involved individuals. </a:t>
            </a:r>
            <a:endParaRPr lang="en-US" sz="4200" dirty="0">
              <a:cs typeface="Calibri"/>
            </a:endParaRPr>
          </a:p>
          <a:p>
            <a:r>
              <a:rPr lang="en-US" sz="4200" dirty="0"/>
              <a:t>Career pathways systems and programs have been defined in multiple ways. WIOA now codifies the essential elements of career pathways into law.</a:t>
            </a:r>
            <a:endParaRPr lang="en-US" sz="4200" dirty="0">
              <a:cs typeface="Calibri"/>
            </a:endParaRPr>
          </a:p>
          <a:p>
            <a:endParaRPr lang="en-US" dirty="0"/>
          </a:p>
        </p:txBody>
      </p:sp>
      <p:pic>
        <p:nvPicPr>
          <p:cNvPr id="11" name="Picture 10" descr="Two construction workers transporting sheet of plywo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9" y="3300731"/>
            <a:ext cx="3932236" cy="2560320"/>
          </a:xfrm>
          <a:prstGeom prst="rect">
            <a:avLst/>
          </a:prstGeom>
        </p:spPr>
      </p:pic>
    </p:spTree>
    <p:extLst>
      <p:ext uri="{BB962C8B-B14F-4D97-AF65-F5344CB8AC3E}">
        <p14:creationId xmlns:p14="http://schemas.microsoft.com/office/powerpoint/2010/main" val="135861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Construction as a Career Pathway – Why?</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940158"/>
            <a:ext cx="10321480" cy="5087155"/>
          </a:xfrm>
        </p:spPr>
        <p:txBody>
          <a:bodyPr vert="horz" lIns="91440" tIns="45720" rIns="91440" bIns="45720" rtlCol="0" anchor="t">
            <a:noAutofit/>
          </a:bodyPr>
          <a:lstStyle/>
          <a:p>
            <a:r>
              <a:rPr lang="en-US" dirty="0"/>
              <a:t>Building and Trades – Construction is one of the fastest-growing industries in the country. </a:t>
            </a:r>
          </a:p>
          <a:p>
            <a:pPr lvl="0"/>
            <a:r>
              <a:rPr lang="en-US" dirty="0"/>
              <a:t>Construction is projected to be a HIGH-DEMAND INDUSTRY over the next 5-10 years.</a:t>
            </a:r>
          </a:p>
          <a:p>
            <a:pPr lvl="0"/>
            <a:r>
              <a:rPr lang="en-US" dirty="0"/>
              <a:t>YouthBuild model has infrastructure (education, hands-on training, supportive services and career planning) and historical partners that are construction focused.</a:t>
            </a:r>
          </a:p>
          <a:p>
            <a:r>
              <a:rPr lang="en-US" dirty="0"/>
              <a:t>YouthBuild programs already use industry-recognized credentials established by industry to build off and there are many registered apprenticeship programs with which to align.</a:t>
            </a:r>
          </a:p>
          <a:p>
            <a:pPr lvl="0"/>
            <a:r>
              <a:rPr lang="en-US" dirty="0"/>
              <a:t>Entry points align with technical skill level of most youth completing a YouthBuild program.</a:t>
            </a:r>
          </a:p>
          <a:p>
            <a:pPr marL="0" lvl="0" indent="0">
              <a:buNone/>
            </a:pPr>
            <a:endParaRPr lang="en-US" sz="2800" dirty="0"/>
          </a:p>
          <a:p>
            <a:pPr marL="0" indent="0">
              <a:buNone/>
            </a:pPr>
            <a:endParaRPr lang="en-US" dirty="0"/>
          </a:p>
        </p:txBody>
      </p:sp>
    </p:spTree>
    <p:extLst>
      <p:ext uri="{BB962C8B-B14F-4D97-AF65-F5344CB8AC3E}">
        <p14:creationId xmlns:p14="http://schemas.microsoft.com/office/powerpoint/2010/main" val="1341208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3C89-6337-47A5-9C46-317C4DEE6938}"/>
              </a:ext>
            </a:extLst>
          </p:cNvPr>
          <p:cNvSpPr>
            <a:spLocks noGrp="1"/>
          </p:cNvSpPr>
          <p:nvPr>
            <p:ph type="title"/>
          </p:nvPr>
        </p:nvSpPr>
        <p:spPr>
          <a:xfrm>
            <a:off x="725173" y="365127"/>
            <a:ext cx="10515600" cy="898410"/>
          </a:xfrm>
        </p:spPr>
        <p:txBody>
          <a:bodyPr>
            <a:normAutofit/>
          </a:bodyPr>
          <a:lstStyle/>
          <a:p>
            <a:r>
              <a:rPr lang="en-US" sz="2400" dirty="0"/>
              <a:t>U.S. Bureau of Labor Statistics – Employment by Major Industry Sector</a:t>
            </a:r>
            <a:br>
              <a:rPr lang="en-US" sz="1400" dirty="0"/>
            </a:br>
            <a:endParaRPr lang="en-US" sz="1800" dirty="0"/>
          </a:p>
        </p:txBody>
      </p:sp>
      <p:graphicFrame>
        <p:nvGraphicFramePr>
          <p:cNvPr id="5" name="Content Placeholder 4" descr="Employment by major industry sector chart">
            <a:extLst>
              <a:ext uri="{FF2B5EF4-FFF2-40B4-BE49-F238E27FC236}">
                <a16:creationId xmlns:a16="http://schemas.microsoft.com/office/drawing/2014/main" id="{40366B79-2428-4147-9723-FC469056FFE0}"/>
              </a:ext>
            </a:extLst>
          </p:cNvPr>
          <p:cNvGraphicFramePr>
            <a:graphicFrameLocks noGrp="1"/>
          </p:cNvGraphicFramePr>
          <p:nvPr>
            <p:ph sz="half" idx="1"/>
            <p:extLst>
              <p:ext uri="{D42A27DB-BD31-4B8C-83A1-F6EECF244321}">
                <p14:modId xmlns:p14="http://schemas.microsoft.com/office/powerpoint/2010/main" val="2267377242"/>
              </p:ext>
            </p:extLst>
          </p:nvPr>
        </p:nvGraphicFramePr>
        <p:xfrm>
          <a:off x="601887" y="1252910"/>
          <a:ext cx="11109252" cy="5084272"/>
        </p:xfrm>
        <a:graphic>
          <a:graphicData uri="http://schemas.openxmlformats.org/drawingml/2006/table">
            <a:tbl>
              <a:tblPr firstRow="1" firstCol="1" bandRow="1">
                <a:tableStyleId>{5C22544A-7EE6-4342-B048-85BDC9FD1C3A}</a:tableStyleId>
              </a:tblPr>
              <a:tblGrid>
                <a:gridCol w="1009932">
                  <a:extLst>
                    <a:ext uri="{9D8B030D-6E8A-4147-A177-3AD203B41FA5}">
                      <a16:colId xmlns:a16="http://schemas.microsoft.com/office/drawing/2014/main" val="1942484307"/>
                    </a:ext>
                  </a:extLst>
                </a:gridCol>
                <a:gridCol w="1009932">
                  <a:extLst>
                    <a:ext uri="{9D8B030D-6E8A-4147-A177-3AD203B41FA5}">
                      <a16:colId xmlns:a16="http://schemas.microsoft.com/office/drawing/2014/main" val="22464967"/>
                    </a:ext>
                  </a:extLst>
                </a:gridCol>
                <a:gridCol w="1009932">
                  <a:extLst>
                    <a:ext uri="{9D8B030D-6E8A-4147-A177-3AD203B41FA5}">
                      <a16:colId xmlns:a16="http://schemas.microsoft.com/office/drawing/2014/main" val="1432487958"/>
                    </a:ext>
                  </a:extLst>
                </a:gridCol>
                <a:gridCol w="1009932">
                  <a:extLst>
                    <a:ext uri="{9D8B030D-6E8A-4147-A177-3AD203B41FA5}">
                      <a16:colId xmlns:a16="http://schemas.microsoft.com/office/drawing/2014/main" val="3641036509"/>
                    </a:ext>
                  </a:extLst>
                </a:gridCol>
                <a:gridCol w="1009932">
                  <a:extLst>
                    <a:ext uri="{9D8B030D-6E8A-4147-A177-3AD203B41FA5}">
                      <a16:colId xmlns:a16="http://schemas.microsoft.com/office/drawing/2014/main" val="2677909685"/>
                    </a:ext>
                  </a:extLst>
                </a:gridCol>
                <a:gridCol w="1009932">
                  <a:extLst>
                    <a:ext uri="{9D8B030D-6E8A-4147-A177-3AD203B41FA5}">
                      <a16:colId xmlns:a16="http://schemas.microsoft.com/office/drawing/2014/main" val="3495608859"/>
                    </a:ext>
                  </a:extLst>
                </a:gridCol>
                <a:gridCol w="1009932">
                  <a:extLst>
                    <a:ext uri="{9D8B030D-6E8A-4147-A177-3AD203B41FA5}">
                      <a16:colId xmlns:a16="http://schemas.microsoft.com/office/drawing/2014/main" val="3973156833"/>
                    </a:ext>
                  </a:extLst>
                </a:gridCol>
                <a:gridCol w="1009932">
                  <a:extLst>
                    <a:ext uri="{9D8B030D-6E8A-4147-A177-3AD203B41FA5}">
                      <a16:colId xmlns:a16="http://schemas.microsoft.com/office/drawing/2014/main" val="1300133457"/>
                    </a:ext>
                  </a:extLst>
                </a:gridCol>
                <a:gridCol w="1009932">
                  <a:extLst>
                    <a:ext uri="{9D8B030D-6E8A-4147-A177-3AD203B41FA5}">
                      <a16:colId xmlns:a16="http://schemas.microsoft.com/office/drawing/2014/main" val="823699891"/>
                    </a:ext>
                  </a:extLst>
                </a:gridCol>
                <a:gridCol w="1009932">
                  <a:extLst>
                    <a:ext uri="{9D8B030D-6E8A-4147-A177-3AD203B41FA5}">
                      <a16:colId xmlns:a16="http://schemas.microsoft.com/office/drawing/2014/main" val="4088777427"/>
                    </a:ext>
                  </a:extLst>
                </a:gridCol>
                <a:gridCol w="1009932">
                  <a:extLst>
                    <a:ext uri="{9D8B030D-6E8A-4147-A177-3AD203B41FA5}">
                      <a16:colId xmlns:a16="http://schemas.microsoft.com/office/drawing/2014/main" val="250403112"/>
                    </a:ext>
                  </a:extLst>
                </a:gridCol>
              </a:tblGrid>
              <a:tr h="213341">
                <a:tc gridSpan="11">
                  <a:txBody>
                    <a:bodyPr/>
                    <a:lstStyle/>
                    <a:p>
                      <a:pPr marL="0" marR="0">
                        <a:lnSpc>
                          <a:spcPts val="1465"/>
                        </a:lnSpc>
                        <a:spcBef>
                          <a:spcPts val="0"/>
                        </a:spcBef>
                        <a:spcAft>
                          <a:spcPts val="0"/>
                        </a:spcAft>
                      </a:pPr>
                      <a:r>
                        <a:rPr lang="en-US" sz="600" dirty="0">
                          <a:effectLst/>
                        </a:rPr>
                        <a:t> </a:t>
                      </a:r>
                      <a:r>
                        <a:rPr lang="en-US" sz="700" dirty="0">
                          <a:effectLst/>
                        </a:rPr>
                        <a:t>Table 2.1 Employment by major industry sector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817497"/>
                  </a:ext>
                </a:extLst>
              </a:tr>
              <a:tr h="159794">
                <a:tc rowSpan="2">
                  <a:txBody>
                    <a:bodyPr/>
                    <a:lstStyle/>
                    <a:p>
                      <a:pPr marL="0" marR="0" algn="ctr">
                        <a:lnSpc>
                          <a:spcPts val="960"/>
                        </a:lnSpc>
                        <a:spcBef>
                          <a:spcPts val="0"/>
                        </a:spcBef>
                        <a:spcAft>
                          <a:spcPts val="0"/>
                        </a:spcAft>
                      </a:pPr>
                      <a:r>
                        <a:rPr lang="en-US" sz="600" dirty="0">
                          <a:effectLst/>
                        </a:rPr>
                        <a:t>Industry Sector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gridSpan="3">
                  <a:txBody>
                    <a:bodyPr/>
                    <a:lstStyle/>
                    <a:p>
                      <a:pPr marL="0" marR="0" algn="ctr">
                        <a:lnSpc>
                          <a:spcPts val="960"/>
                        </a:lnSpc>
                        <a:spcBef>
                          <a:spcPts val="0"/>
                        </a:spcBef>
                        <a:spcAft>
                          <a:spcPts val="0"/>
                        </a:spcAft>
                      </a:pPr>
                      <a:r>
                        <a:rPr lang="en-US" sz="600" dirty="0">
                          <a:effectLst/>
                        </a:rPr>
                        <a:t>Thousands of Jobs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hMerge="1">
                  <a:txBody>
                    <a:bodyPr/>
                    <a:lstStyle/>
                    <a:p>
                      <a:endParaRPr lang="en-US"/>
                    </a:p>
                  </a:txBody>
                  <a:tcPr/>
                </a:tc>
                <a:tc hMerge="1">
                  <a:txBody>
                    <a:bodyPr/>
                    <a:lstStyle/>
                    <a:p>
                      <a:endParaRPr lang="en-US"/>
                    </a:p>
                  </a:txBody>
                  <a:tcPr/>
                </a:tc>
                <a:tc gridSpan="2">
                  <a:txBody>
                    <a:bodyPr/>
                    <a:lstStyle/>
                    <a:p>
                      <a:pPr marL="0" marR="0" algn="ctr">
                        <a:lnSpc>
                          <a:spcPts val="960"/>
                        </a:lnSpc>
                        <a:spcBef>
                          <a:spcPts val="0"/>
                        </a:spcBef>
                        <a:spcAft>
                          <a:spcPts val="0"/>
                        </a:spcAft>
                      </a:pPr>
                      <a:r>
                        <a:rPr lang="en-US" sz="600" dirty="0">
                          <a:effectLst/>
                        </a:rPr>
                        <a:t>Change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hMerge="1">
                  <a:txBody>
                    <a:bodyPr/>
                    <a:lstStyle/>
                    <a:p>
                      <a:endParaRPr lang="en-US"/>
                    </a:p>
                  </a:txBody>
                  <a:tcPr/>
                </a:tc>
                <a:tc gridSpan="3">
                  <a:txBody>
                    <a:bodyPr/>
                    <a:lstStyle/>
                    <a:p>
                      <a:pPr marL="0" marR="0" algn="ctr">
                        <a:lnSpc>
                          <a:spcPts val="960"/>
                        </a:lnSpc>
                        <a:spcBef>
                          <a:spcPts val="0"/>
                        </a:spcBef>
                        <a:spcAft>
                          <a:spcPts val="0"/>
                        </a:spcAft>
                      </a:pPr>
                      <a:r>
                        <a:rPr lang="en-US" sz="600" dirty="0">
                          <a:effectLst/>
                        </a:rPr>
                        <a:t>Percent Distribution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hMerge="1">
                  <a:txBody>
                    <a:bodyPr/>
                    <a:lstStyle/>
                    <a:p>
                      <a:endParaRPr lang="en-US"/>
                    </a:p>
                  </a:txBody>
                  <a:tcPr/>
                </a:tc>
                <a:tc hMerge="1">
                  <a:txBody>
                    <a:bodyPr/>
                    <a:lstStyle/>
                    <a:p>
                      <a:endParaRPr lang="en-US"/>
                    </a:p>
                  </a:txBody>
                  <a:tcPr/>
                </a:tc>
                <a:tc gridSpan="2">
                  <a:txBody>
                    <a:bodyPr/>
                    <a:lstStyle/>
                    <a:p>
                      <a:pPr marL="0" marR="0" algn="ctr">
                        <a:lnSpc>
                          <a:spcPts val="960"/>
                        </a:lnSpc>
                        <a:spcBef>
                          <a:spcPts val="0"/>
                        </a:spcBef>
                        <a:spcAft>
                          <a:spcPts val="0"/>
                        </a:spcAft>
                      </a:pPr>
                      <a:r>
                        <a:rPr lang="en-US" sz="600" dirty="0">
                          <a:effectLst/>
                        </a:rPr>
                        <a:t>Compound Annual Rate of Change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hMerge="1">
                  <a:txBody>
                    <a:bodyPr/>
                    <a:lstStyle/>
                    <a:p>
                      <a:endParaRPr lang="en-US"/>
                    </a:p>
                  </a:txBody>
                  <a:tcPr/>
                </a:tc>
                <a:extLst>
                  <a:ext uri="{0D108BD9-81ED-4DB2-BD59-A6C34878D82A}">
                    <a16:rowId xmlns:a16="http://schemas.microsoft.com/office/drawing/2014/main" val="2955354045"/>
                  </a:ext>
                </a:extLst>
              </a:tr>
              <a:tr h="159794">
                <a:tc vMerge="1">
                  <a:txBody>
                    <a:bodyPr/>
                    <a:lstStyle/>
                    <a:p>
                      <a:endParaRPr lang="en-US"/>
                    </a:p>
                  </a:txBody>
                  <a:tcPr/>
                </a:tc>
                <a:tc>
                  <a:txBody>
                    <a:bodyPr/>
                    <a:lstStyle/>
                    <a:p>
                      <a:pPr marL="0" marR="0" algn="ctr">
                        <a:lnSpc>
                          <a:spcPts val="960"/>
                        </a:lnSpc>
                        <a:spcBef>
                          <a:spcPts val="0"/>
                        </a:spcBef>
                        <a:spcAft>
                          <a:spcPts val="0"/>
                        </a:spcAft>
                      </a:pPr>
                      <a:r>
                        <a:rPr lang="en-US" sz="600" dirty="0">
                          <a:effectLst/>
                        </a:rPr>
                        <a:t>2008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a:txBody>
                    <a:bodyPr/>
                    <a:lstStyle/>
                    <a:p>
                      <a:pPr marL="0" marR="0" algn="ctr">
                        <a:lnSpc>
                          <a:spcPts val="960"/>
                        </a:lnSpc>
                        <a:spcBef>
                          <a:spcPts val="0"/>
                        </a:spcBef>
                        <a:spcAft>
                          <a:spcPts val="0"/>
                        </a:spcAft>
                      </a:pPr>
                      <a:r>
                        <a:rPr lang="en-US" sz="600" dirty="0">
                          <a:effectLst/>
                        </a:rPr>
                        <a:t>2018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a:txBody>
                    <a:bodyPr/>
                    <a:lstStyle/>
                    <a:p>
                      <a:pPr marL="0" marR="0" algn="ctr">
                        <a:lnSpc>
                          <a:spcPts val="960"/>
                        </a:lnSpc>
                        <a:spcBef>
                          <a:spcPts val="0"/>
                        </a:spcBef>
                        <a:spcAft>
                          <a:spcPts val="0"/>
                        </a:spcAft>
                      </a:pPr>
                      <a:r>
                        <a:rPr lang="en-US" sz="600" dirty="0">
                          <a:effectLst/>
                        </a:rPr>
                        <a:t>2028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a:txBody>
                    <a:bodyPr/>
                    <a:lstStyle/>
                    <a:p>
                      <a:pPr marL="0" marR="0" algn="ctr">
                        <a:lnSpc>
                          <a:spcPts val="960"/>
                        </a:lnSpc>
                        <a:spcBef>
                          <a:spcPts val="0"/>
                        </a:spcBef>
                        <a:spcAft>
                          <a:spcPts val="0"/>
                        </a:spcAft>
                      </a:pPr>
                      <a:r>
                        <a:rPr lang="en-US" sz="600" dirty="0">
                          <a:effectLst/>
                        </a:rPr>
                        <a:t>2008 - 2018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a:txBody>
                    <a:bodyPr/>
                    <a:lstStyle/>
                    <a:p>
                      <a:pPr marL="0" marR="0" algn="ctr">
                        <a:lnSpc>
                          <a:spcPts val="960"/>
                        </a:lnSpc>
                        <a:spcBef>
                          <a:spcPts val="0"/>
                        </a:spcBef>
                        <a:spcAft>
                          <a:spcPts val="0"/>
                        </a:spcAft>
                      </a:pPr>
                      <a:r>
                        <a:rPr lang="en-US" sz="600" dirty="0">
                          <a:effectLst/>
                        </a:rPr>
                        <a:t>2018 - 2028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a:txBody>
                    <a:bodyPr/>
                    <a:lstStyle/>
                    <a:p>
                      <a:pPr marL="0" marR="0" algn="ctr">
                        <a:lnSpc>
                          <a:spcPts val="960"/>
                        </a:lnSpc>
                        <a:spcBef>
                          <a:spcPts val="0"/>
                        </a:spcBef>
                        <a:spcAft>
                          <a:spcPts val="0"/>
                        </a:spcAft>
                      </a:pPr>
                      <a:r>
                        <a:rPr lang="en-US" sz="600" dirty="0">
                          <a:effectLst/>
                        </a:rPr>
                        <a:t>2008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a:txBody>
                    <a:bodyPr/>
                    <a:lstStyle/>
                    <a:p>
                      <a:pPr marL="0" marR="0" algn="ctr">
                        <a:lnSpc>
                          <a:spcPts val="960"/>
                        </a:lnSpc>
                        <a:spcBef>
                          <a:spcPts val="0"/>
                        </a:spcBef>
                        <a:spcAft>
                          <a:spcPts val="0"/>
                        </a:spcAft>
                      </a:pPr>
                      <a:r>
                        <a:rPr lang="en-US" sz="600" dirty="0">
                          <a:effectLst/>
                        </a:rPr>
                        <a:t>2018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a:txBody>
                    <a:bodyPr/>
                    <a:lstStyle/>
                    <a:p>
                      <a:pPr marL="0" marR="0" algn="ctr">
                        <a:lnSpc>
                          <a:spcPts val="960"/>
                        </a:lnSpc>
                        <a:spcBef>
                          <a:spcPts val="0"/>
                        </a:spcBef>
                        <a:spcAft>
                          <a:spcPts val="0"/>
                        </a:spcAft>
                      </a:pPr>
                      <a:r>
                        <a:rPr lang="en-US" sz="600" dirty="0">
                          <a:effectLst/>
                        </a:rPr>
                        <a:t>2028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a:txBody>
                    <a:bodyPr/>
                    <a:lstStyle/>
                    <a:p>
                      <a:pPr marL="0" marR="0" algn="ctr">
                        <a:lnSpc>
                          <a:spcPts val="960"/>
                        </a:lnSpc>
                        <a:spcBef>
                          <a:spcPts val="0"/>
                        </a:spcBef>
                        <a:spcAft>
                          <a:spcPts val="0"/>
                        </a:spcAft>
                      </a:pPr>
                      <a:r>
                        <a:rPr lang="en-US" sz="600" dirty="0">
                          <a:effectLst/>
                        </a:rPr>
                        <a:t>2008 - 2018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tc>
                  <a:txBody>
                    <a:bodyPr/>
                    <a:lstStyle/>
                    <a:p>
                      <a:pPr marL="0" marR="0" algn="ctr">
                        <a:lnSpc>
                          <a:spcPts val="960"/>
                        </a:lnSpc>
                        <a:spcBef>
                          <a:spcPts val="0"/>
                        </a:spcBef>
                        <a:spcAft>
                          <a:spcPts val="0"/>
                        </a:spcAft>
                      </a:pPr>
                      <a:r>
                        <a:rPr lang="en-US" sz="600" dirty="0">
                          <a:effectLst/>
                        </a:rPr>
                        <a:t>2018 - 2028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b"/>
                </a:tc>
                <a:extLst>
                  <a:ext uri="{0D108BD9-81ED-4DB2-BD59-A6C34878D82A}">
                    <a16:rowId xmlns:a16="http://schemas.microsoft.com/office/drawing/2014/main" val="2800218102"/>
                  </a:ext>
                </a:extLst>
              </a:tr>
              <a:tr h="159794">
                <a:tc>
                  <a:txBody>
                    <a:bodyPr/>
                    <a:lstStyle/>
                    <a:p>
                      <a:pPr marL="0" marR="0">
                        <a:lnSpc>
                          <a:spcPts val="960"/>
                        </a:lnSpc>
                        <a:spcBef>
                          <a:spcPts val="0"/>
                        </a:spcBef>
                        <a:spcAft>
                          <a:spcPts val="0"/>
                        </a:spcAft>
                      </a:pPr>
                      <a:r>
                        <a:rPr lang="en-US" sz="600" dirty="0">
                          <a:effectLst/>
                        </a:rPr>
                        <a:t>Total</a:t>
                      </a:r>
                      <a:r>
                        <a:rPr lang="en-US" sz="500" u="sng" dirty="0">
                          <a:effectLst/>
                          <a:hlinkClick r:id="rId2"/>
                        </a:rPr>
                        <a:t>(1)</a:t>
                      </a:r>
                      <a:r>
                        <a:rPr lang="en-US" sz="500" u="sng" dirty="0">
                          <a:effectLst/>
                          <a:hlinkClick r:id="rId3"/>
                        </a:rPr>
                        <a:t>(2)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149,276.0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161,037.7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169,435.9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11,761.7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8,398.2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100.0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100.0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100.0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2359371325"/>
                  </a:ext>
                </a:extLst>
              </a:tr>
              <a:tr h="184055">
                <a:tc gridSpan="11">
                  <a:txBody>
                    <a:bodyPr/>
                    <a:lstStyle/>
                    <a:p>
                      <a:pPr marL="0" marR="0" algn="ctr">
                        <a:lnSpc>
                          <a:spcPts val="1465"/>
                        </a:lnSpc>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6603363"/>
                  </a:ext>
                </a:extLst>
              </a:tr>
              <a:tr h="293163">
                <a:tc>
                  <a:txBody>
                    <a:bodyPr/>
                    <a:lstStyle/>
                    <a:p>
                      <a:pPr marL="0" marR="0">
                        <a:lnSpc>
                          <a:spcPts val="960"/>
                        </a:lnSpc>
                        <a:spcBef>
                          <a:spcPts val="0"/>
                        </a:spcBef>
                        <a:spcAft>
                          <a:spcPts val="0"/>
                        </a:spcAft>
                      </a:pPr>
                      <a:r>
                        <a:rPr lang="en-US" sz="600" dirty="0">
                          <a:effectLst/>
                        </a:rPr>
                        <a:t>Nonagriculture wage and salary</a:t>
                      </a:r>
                      <a:r>
                        <a:rPr lang="en-US" sz="500" u="sng" dirty="0">
                          <a:effectLst/>
                          <a:hlinkClick r:id="rId4"/>
                        </a:rPr>
                        <a:t>(3)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137,991.0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149,803.7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157,662.0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11,812.7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7,858.3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92.4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93.0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93.1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790461434"/>
                  </a:ext>
                </a:extLst>
              </a:tr>
              <a:tr h="199012">
                <a:tc gridSpan="11">
                  <a:txBody>
                    <a:bodyPr/>
                    <a:lstStyle/>
                    <a:p>
                      <a:pPr marL="0" marR="0" algn="ctr">
                        <a:lnSpc>
                          <a:spcPts val="1465"/>
                        </a:lnSpc>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9176809"/>
                  </a:ext>
                </a:extLst>
              </a:tr>
              <a:tr h="293163">
                <a:tc>
                  <a:txBody>
                    <a:bodyPr/>
                    <a:lstStyle/>
                    <a:p>
                      <a:pPr marL="0" marR="0">
                        <a:lnSpc>
                          <a:spcPts val="960"/>
                        </a:lnSpc>
                        <a:spcBef>
                          <a:spcPts val="0"/>
                        </a:spcBef>
                        <a:spcAft>
                          <a:spcPts val="0"/>
                        </a:spcAft>
                      </a:pPr>
                      <a:r>
                        <a:rPr lang="en-US" sz="600" dirty="0">
                          <a:effectLst/>
                        </a:rPr>
                        <a:t>Goods-producing, excluding agriculture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21,277.9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20,661.3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20,872.7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-616.6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211.4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14.3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12.8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12.3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3228649833"/>
                  </a:ext>
                </a:extLst>
              </a:tr>
              <a:tr h="131024">
                <a:tc>
                  <a:txBody>
                    <a:bodyPr/>
                    <a:lstStyle/>
                    <a:p>
                      <a:pPr marL="0" marR="0">
                        <a:lnSpc>
                          <a:spcPts val="960"/>
                        </a:lnSpc>
                        <a:spcBef>
                          <a:spcPts val="0"/>
                        </a:spcBef>
                        <a:spcAft>
                          <a:spcPts val="0"/>
                        </a:spcAft>
                      </a:pPr>
                      <a:r>
                        <a:rPr lang="en-US" sz="600" dirty="0">
                          <a:effectLst/>
                        </a:rPr>
                        <a:t>Mining</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709.9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683.3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727.9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-26.6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44.6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1605954310"/>
                  </a:ext>
                </a:extLst>
              </a:tr>
              <a:tr h="981266">
                <a:tc>
                  <a:txBody>
                    <a:bodyPr/>
                    <a:lstStyle/>
                    <a:p>
                      <a:pPr marL="0" marR="0">
                        <a:lnSpc>
                          <a:spcPts val="960"/>
                        </a:lnSpc>
                        <a:spcBef>
                          <a:spcPts val="0"/>
                        </a:spcBef>
                        <a:spcAft>
                          <a:spcPts val="0"/>
                        </a:spcAft>
                      </a:pPr>
                      <a:r>
                        <a:rPr lang="en-US" sz="1050" b="1" dirty="0">
                          <a:effectLst/>
                        </a:rPr>
                        <a:t>Construction</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solidFill>
                      <a:srgbClr val="FFC000"/>
                    </a:solidFill>
                  </a:tcPr>
                </a:tc>
                <a:tc>
                  <a:txBody>
                    <a:bodyPr/>
                    <a:lstStyle/>
                    <a:p>
                      <a:pPr marL="0" marR="0" algn="r">
                        <a:lnSpc>
                          <a:spcPts val="960"/>
                        </a:lnSpc>
                        <a:spcBef>
                          <a:spcPts val="0"/>
                        </a:spcBef>
                        <a:spcAft>
                          <a:spcPts val="0"/>
                        </a:spcAft>
                      </a:pPr>
                      <a:r>
                        <a:rPr lang="en-US" sz="1050" b="1" dirty="0">
                          <a:effectLst/>
                        </a:rPr>
                        <a:t>7,162.5</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solidFill>
                      <a:srgbClr val="FFC000"/>
                    </a:solidFill>
                  </a:tcPr>
                </a:tc>
                <a:tc>
                  <a:txBody>
                    <a:bodyPr/>
                    <a:lstStyle/>
                    <a:p>
                      <a:pPr marL="0" marR="0" algn="r">
                        <a:lnSpc>
                          <a:spcPts val="960"/>
                        </a:lnSpc>
                        <a:spcBef>
                          <a:spcPts val="0"/>
                        </a:spcBef>
                        <a:spcAft>
                          <a:spcPts val="0"/>
                        </a:spcAft>
                      </a:pPr>
                      <a:r>
                        <a:rPr lang="en-US" sz="1050" b="1" dirty="0">
                          <a:effectLst/>
                        </a:rPr>
                        <a:t>7,289.3</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solidFill>
                      <a:srgbClr val="FFC000"/>
                    </a:solidFill>
                  </a:tcPr>
                </a:tc>
                <a:tc>
                  <a:txBody>
                    <a:bodyPr/>
                    <a:lstStyle/>
                    <a:p>
                      <a:pPr marL="0" marR="0" algn="r">
                        <a:lnSpc>
                          <a:spcPts val="960"/>
                        </a:lnSpc>
                        <a:spcBef>
                          <a:spcPts val="0"/>
                        </a:spcBef>
                        <a:spcAft>
                          <a:spcPts val="0"/>
                        </a:spcAft>
                      </a:pPr>
                      <a:r>
                        <a:rPr lang="en-US" sz="1050" b="1" dirty="0">
                          <a:effectLst/>
                        </a:rPr>
                        <a:t>8,096.8</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solidFill>
                      <a:srgbClr val="FFC000"/>
                    </a:solidFill>
                  </a:tcPr>
                </a:tc>
                <a:tc>
                  <a:txBody>
                    <a:bodyPr/>
                    <a:lstStyle/>
                    <a:p>
                      <a:pPr marL="0" marR="0" algn="r">
                        <a:lnSpc>
                          <a:spcPts val="960"/>
                        </a:lnSpc>
                        <a:spcBef>
                          <a:spcPts val="0"/>
                        </a:spcBef>
                        <a:spcAft>
                          <a:spcPts val="0"/>
                        </a:spcAft>
                      </a:pPr>
                      <a:r>
                        <a:rPr lang="en-US" sz="1050" b="1" dirty="0">
                          <a:effectLst/>
                        </a:rPr>
                        <a:t>126.8</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solidFill>
                      <a:srgbClr val="FFC000"/>
                    </a:solidFill>
                  </a:tcPr>
                </a:tc>
                <a:tc>
                  <a:txBody>
                    <a:bodyPr/>
                    <a:lstStyle/>
                    <a:p>
                      <a:pPr marL="0" marR="0" algn="r">
                        <a:lnSpc>
                          <a:spcPts val="960"/>
                        </a:lnSpc>
                        <a:spcBef>
                          <a:spcPts val="0"/>
                        </a:spcBef>
                        <a:spcAft>
                          <a:spcPts val="0"/>
                        </a:spcAft>
                      </a:pPr>
                      <a:r>
                        <a:rPr lang="en-US" sz="1050" b="1" dirty="0">
                          <a:effectLst/>
                        </a:rPr>
                        <a:t>807.5</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solidFill>
                      <a:srgbClr val="FFC000"/>
                    </a:solidFill>
                  </a:tcPr>
                </a:tc>
                <a:tc>
                  <a:txBody>
                    <a:bodyPr/>
                    <a:lstStyle/>
                    <a:p>
                      <a:pPr marL="0" marR="0" algn="r">
                        <a:lnSpc>
                          <a:spcPts val="960"/>
                        </a:lnSpc>
                        <a:spcBef>
                          <a:spcPts val="0"/>
                        </a:spcBef>
                        <a:spcAft>
                          <a:spcPts val="0"/>
                        </a:spcAft>
                      </a:pPr>
                      <a:r>
                        <a:rPr lang="en-US" sz="1050" b="1" dirty="0">
                          <a:effectLst/>
                        </a:rPr>
                        <a:t>4.8</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solidFill>
                      <a:srgbClr val="FFC000"/>
                    </a:solidFill>
                  </a:tcPr>
                </a:tc>
                <a:tc>
                  <a:txBody>
                    <a:bodyPr/>
                    <a:lstStyle/>
                    <a:p>
                      <a:pPr marL="0" marR="0" algn="r">
                        <a:lnSpc>
                          <a:spcPts val="960"/>
                        </a:lnSpc>
                        <a:spcBef>
                          <a:spcPts val="0"/>
                        </a:spcBef>
                        <a:spcAft>
                          <a:spcPts val="0"/>
                        </a:spcAft>
                      </a:pPr>
                      <a:r>
                        <a:rPr lang="en-US" sz="1050" b="1" dirty="0">
                          <a:effectLst/>
                        </a:rPr>
                        <a:t>4.5</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solidFill>
                      <a:srgbClr val="FFC000"/>
                    </a:solidFill>
                  </a:tcPr>
                </a:tc>
                <a:tc>
                  <a:txBody>
                    <a:bodyPr/>
                    <a:lstStyle/>
                    <a:p>
                      <a:pPr marL="0" marR="0" algn="r">
                        <a:lnSpc>
                          <a:spcPts val="960"/>
                        </a:lnSpc>
                        <a:spcBef>
                          <a:spcPts val="0"/>
                        </a:spcBef>
                        <a:spcAft>
                          <a:spcPts val="0"/>
                        </a:spcAft>
                      </a:pPr>
                      <a:r>
                        <a:rPr lang="en-US" sz="1050" b="1" dirty="0">
                          <a:effectLst/>
                        </a:rPr>
                        <a:t>4.8</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solidFill>
                      <a:srgbClr val="FFC000"/>
                    </a:solidFill>
                  </a:tcPr>
                </a:tc>
                <a:tc>
                  <a:txBody>
                    <a:bodyPr/>
                    <a:lstStyle/>
                    <a:p>
                      <a:pPr marL="0" marR="0" algn="r">
                        <a:lnSpc>
                          <a:spcPts val="960"/>
                        </a:lnSpc>
                        <a:spcBef>
                          <a:spcPts val="0"/>
                        </a:spcBef>
                        <a:spcAft>
                          <a:spcPts val="0"/>
                        </a:spcAft>
                      </a:pPr>
                      <a:r>
                        <a:rPr lang="en-US" sz="1050" b="1" dirty="0">
                          <a:effectLst/>
                        </a:rPr>
                        <a:t>0.2</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solidFill>
                      <a:srgbClr val="FFC000"/>
                    </a:solidFill>
                  </a:tcPr>
                </a:tc>
                <a:tc>
                  <a:txBody>
                    <a:bodyPr/>
                    <a:lstStyle/>
                    <a:p>
                      <a:pPr marL="0" marR="0" algn="r">
                        <a:lnSpc>
                          <a:spcPts val="960"/>
                        </a:lnSpc>
                        <a:spcBef>
                          <a:spcPts val="0"/>
                        </a:spcBef>
                        <a:spcAft>
                          <a:spcPts val="0"/>
                        </a:spcAft>
                      </a:pPr>
                      <a:r>
                        <a:rPr lang="en-US" sz="1050" b="1" dirty="0">
                          <a:effectLst/>
                        </a:rPr>
                        <a:t>1.1</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solidFill>
                      <a:srgbClr val="FFC000"/>
                    </a:solidFill>
                  </a:tcPr>
                </a:tc>
                <a:extLst>
                  <a:ext uri="{0D108BD9-81ED-4DB2-BD59-A6C34878D82A}">
                    <a16:rowId xmlns:a16="http://schemas.microsoft.com/office/drawing/2014/main" val="913173636"/>
                  </a:ext>
                </a:extLst>
              </a:tr>
              <a:tr h="159794">
                <a:tc>
                  <a:txBody>
                    <a:bodyPr/>
                    <a:lstStyle/>
                    <a:p>
                      <a:pPr marL="0" marR="0">
                        <a:lnSpc>
                          <a:spcPts val="960"/>
                        </a:lnSpc>
                        <a:spcBef>
                          <a:spcPts val="0"/>
                        </a:spcBef>
                        <a:spcAft>
                          <a:spcPts val="0"/>
                        </a:spcAft>
                      </a:pPr>
                      <a:r>
                        <a:rPr lang="en-US" sz="600" dirty="0">
                          <a:effectLst/>
                        </a:rPr>
                        <a:t>Manufacturing</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13,405.5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12,688.7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12,048.0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-716.8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-640.7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9.0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7.9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7.1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1083596216"/>
                  </a:ext>
                </a:extLst>
              </a:tr>
              <a:tr h="184055">
                <a:tc gridSpan="11">
                  <a:txBody>
                    <a:bodyPr/>
                    <a:lstStyle/>
                    <a:p>
                      <a:pPr marL="0" marR="0" algn="ctr">
                        <a:lnSpc>
                          <a:spcPts val="1465"/>
                        </a:lnSpc>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4433446"/>
                  </a:ext>
                </a:extLst>
              </a:tr>
              <a:tr h="293163">
                <a:tc>
                  <a:txBody>
                    <a:bodyPr/>
                    <a:lstStyle/>
                    <a:p>
                      <a:pPr marL="0" marR="0">
                        <a:lnSpc>
                          <a:spcPts val="960"/>
                        </a:lnSpc>
                        <a:spcBef>
                          <a:spcPts val="0"/>
                        </a:spcBef>
                        <a:spcAft>
                          <a:spcPts val="0"/>
                        </a:spcAft>
                      </a:pPr>
                      <a:r>
                        <a:rPr lang="en-US" sz="600" dirty="0">
                          <a:effectLst/>
                        </a:rPr>
                        <a:t>Services-providing excluding special industries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116,713.1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129,142.4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136,789.3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12,429.3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7,646.9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78.2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80.2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80.7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3266571030"/>
                  </a:ext>
                </a:extLst>
              </a:tr>
              <a:tr h="159794">
                <a:tc>
                  <a:txBody>
                    <a:bodyPr/>
                    <a:lstStyle/>
                    <a:p>
                      <a:pPr marL="0" marR="0">
                        <a:lnSpc>
                          <a:spcPts val="960"/>
                        </a:lnSpc>
                        <a:spcBef>
                          <a:spcPts val="0"/>
                        </a:spcBef>
                        <a:spcAft>
                          <a:spcPts val="0"/>
                        </a:spcAft>
                      </a:pPr>
                      <a:r>
                        <a:rPr lang="en-US" sz="600" dirty="0">
                          <a:effectLst/>
                        </a:rPr>
                        <a:t>Utilities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558.8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554.6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537.2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-4.2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-17.4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3841616826"/>
                  </a:ext>
                </a:extLst>
              </a:tr>
              <a:tr h="159794">
                <a:tc>
                  <a:txBody>
                    <a:bodyPr/>
                    <a:lstStyle/>
                    <a:p>
                      <a:pPr marL="0" marR="0">
                        <a:lnSpc>
                          <a:spcPts val="960"/>
                        </a:lnSpc>
                        <a:spcBef>
                          <a:spcPts val="0"/>
                        </a:spcBef>
                        <a:spcAft>
                          <a:spcPts val="0"/>
                        </a:spcAft>
                      </a:pPr>
                      <a:r>
                        <a:rPr lang="en-US" sz="600" dirty="0">
                          <a:effectLst/>
                        </a:rPr>
                        <a:t>Wholesale trade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5,875.0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5,852.5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5,754.0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-22.5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-98.5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3.9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3.6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3.4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3093477652"/>
                  </a:ext>
                </a:extLst>
              </a:tr>
              <a:tr h="159794">
                <a:tc>
                  <a:txBody>
                    <a:bodyPr/>
                    <a:lstStyle/>
                    <a:p>
                      <a:pPr marL="0" marR="0">
                        <a:lnSpc>
                          <a:spcPts val="960"/>
                        </a:lnSpc>
                        <a:spcBef>
                          <a:spcPts val="0"/>
                        </a:spcBef>
                        <a:spcAft>
                          <a:spcPts val="0"/>
                        </a:spcAft>
                      </a:pPr>
                      <a:r>
                        <a:rPr lang="en-US" sz="600" dirty="0">
                          <a:effectLst/>
                        </a:rPr>
                        <a:t>Retail trade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15,289.1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15,833.1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15,679.4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544.0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-153.7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10.2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9.8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9.3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1915138503"/>
                  </a:ext>
                </a:extLst>
              </a:tr>
              <a:tr h="293163">
                <a:tc>
                  <a:txBody>
                    <a:bodyPr/>
                    <a:lstStyle/>
                    <a:p>
                      <a:pPr marL="0" marR="0">
                        <a:lnSpc>
                          <a:spcPts val="960"/>
                        </a:lnSpc>
                        <a:spcBef>
                          <a:spcPts val="0"/>
                        </a:spcBef>
                        <a:spcAft>
                          <a:spcPts val="0"/>
                        </a:spcAft>
                      </a:pPr>
                      <a:r>
                        <a:rPr lang="en-US" sz="600" dirty="0">
                          <a:effectLst/>
                        </a:rPr>
                        <a:t>Transportation and warehousing</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4,513.6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5,419.1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5,741.4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905.5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322.3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3.0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3.4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3.4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903812311"/>
                  </a:ext>
                </a:extLst>
              </a:tr>
              <a:tr h="159794">
                <a:tc>
                  <a:txBody>
                    <a:bodyPr/>
                    <a:lstStyle/>
                    <a:p>
                      <a:pPr marL="0" marR="0">
                        <a:lnSpc>
                          <a:spcPts val="960"/>
                        </a:lnSpc>
                        <a:spcBef>
                          <a:spcPts val="0"/>
                        </a:spcBef>
                        <a:spcAft>
                          <a:spcPts val="0"/>
                        </a:spcAft>
                      </a:pPr>
                      <a:r>
                        <a:rPr lang="en-US" sz="600" dirty="0">
                          <a:effectLst/>
                        </a:rPr>
                        <a:t>Information</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2,983.8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2,828.1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2,833.7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-155.7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5.6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3877116279"/>
                  </a:ext>
                </a:extLst>
              </a:tr>
              <a:tr h="159794">
                <a:tc>
                  <a:txBody>
                    <a:bodyPr/>
                    <a:lstStyle/>
                    <a:p>
                      <a:pPr marL="0" marR="0">
                        <a:lnSpc>
                          <a:spcPts val="960"/>
                        </a:lnSpc>
                        <a:spcBef>
                          <a:spcPts val="0"/>
                        </a:spcBef>
                        <a:spcAft>
                          <a:spcPts val="0"/>
                        </a:spcAft>
                      </a:pPr>
                      <a:r>
                        <a:rPr lang="en-US" sz="600" dirty="0">
                          <a:effectLst/>
                        </a:rPr>
                        <a:t>Financial activities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8,206.1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8,568.8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8,849.4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362.7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280.6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5.5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5.3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5.2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4255881402"/>
                  </a:ext>
                </a:extLst>
              </a:tr>
              <a:tr h="293163">
                <a:tc>
                  <a:txBody>
                    <a:bodyPr/>
                    <a:lstStyle/>
                    <a:p>
                      <a:pPr marL="0" marR="0">
                        <a:lnSpc>
                          <a:spcPts val="960"/>
                        </a:lnSpc>
                        <a:spcBef>
                          <a:spcPts val="0"/>
                        </a:spcBef>
                        <a:spcAft>
                          <a:spcPts val="0"/>
                        </a:spcAft>
                      </a:pPr>
                      <a:r>
                        <a:rPr lang="en-US" sz="600" dirty="0">
                          <a:effectLst/>
                        </a:rPr>
                        <a:t>Professional and business services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17,792.3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20,999.5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22,661.9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3,207.2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1,662.4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11.9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13.0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13.4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0.8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3915808490"/>
                  </a:ext>
                </a:extLst>
              </a:tr>
              <a:tr h="159794">
                <a:tc>
                  <a:txBody>
                    <a:bodyPr/>
                    <a:lstStyle/>
                    <a:p>
                      <a:pPr marL="0" marR="0">
                        <a:lnSpc>
                          <a:spcPts val="960"/>
                        </a:lnSpc>
                        <a:spcBef>
                          <a:spcPts val="0"/>
                        </a:spcBef>
                        <a:spcAft>
                          <a:spcPts val="0"/>
                        </a:spcAft>
                      </a:pPr>
                      <a:r>
                        <a:rPr lang="en-US" sz="600" dirty="0">
                          <a:effectLst/>
                        </a:rPr>
                        <a:t>Educational services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523" marR="24523" marT="12261" marB="24523" anchor="ctr"/>
                </a:tc>
                <a:tc>
                  <a:txBody>
                    <a:bodyPr/>
                    <a:lstStyle/>
                    <a:p>
                      <a:pPr marL="0" marR="0" algn="r">
                        <a:lnSpc>
                          <a:spcPts val="960"/>
                        </a:lnSpc>
                        <a:spcBef>
                          <a:spcPts val="0"/>
                        </a:spcBef>
                        <a:spcAft>
                          <a:spcPts val="0"/>
                        </a:spcAft>
                      </a:pPr>
                      <a:r>
                        <a:rPr lang="en-US" sz="600" dirty="0">
                          <a:effectLst/>
                        </a:rPr>
                        <a:t>3,039.8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3,727.5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4,201.0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687.7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473.5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2.5</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2.1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tc>
                  <a:txBody>
                    <a:bodyPr/>
                    <a:lstStyle/>
                    <a:p>
                      <a:pPr marL="0" marR="0" algn="r">
                        <a:lnSpc>
                          <a:spcPts val="960"/>
                        </a:lnSpc>
                        <a:spcBef>
                          <a:spcPts val="0"/>
                        </a:spcBef>
                        <a:spcAft>
                          <a:spcPts val="0"/>
                        </a:spcAft>
                      </a:pPr>
                      <a:r>
                        <a:rPr lang="en-US" sz="600" dirty="0">
                          <a:effectLst/>
                        </a:rPr>
                        <a:t>1.2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2261" marR="12261" marT="0" marB="12261" anchor="ctr"/>
                </a:tc>
                <a:extLst>
                  <a:ext uri="{0D108BD9-81ED-4DB2-BD59-A6C34878D82A}">
                    <a16:rowId xmlns:a16="http://schemas.microsoft.com/office/drawing/2014/main" val="3935424372"/>
                  </a:ext>
                </a:extLst>
              </a:tr>
            </a:tbl>
          </a:graphicData>
        </a:graphic>
      </p:graphicFrame>
      <p:sp>
        <p:nvSpPr>
          <p:cNvPr id="7" name="Arrow: Right 6">
            <a:extLst>
              <a:ext uri="{FF2B5EF4-FFF2-40B4-BE49-F238E27FC236}">
                <a16:creationId xmlns:a16="http://schemas.microsoft.com/office/drawing/2014/main" id="{AAFEF7A9-6A63-4385-8CE5-028FCE9A2473}"/>
              </a:ext>
            </a:extLst>
          </p:cNvPr>
          <p:cNvSpPr/>
          <p:nvPr/>
        </p:nvSpPr>
        <p:spPr>
          <a:xfrm>
            <a:off x="42529" y="3297837"/>
            <a:ext cx="404037" cy="4545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DFF7641-9915-4E88-B445-0CD8BF063BE5}"/>
              </a:ext>
            </a:extLst>
          </p:cNvPr>
          <p:cNvSpPr>
            <a:spLocks noGrp="1"/>
          </p:cNvSpPr>
          <p:nvPr>
            <p:ph type="sldNum" sz="quarter" idx="12"/>
          </p:nvPr>
        </p:nvSpPr>
        <p:spPr/>
        <p:txBody>
          <a:bodyPr/>
          <a:lstStyle/>
          <a:p>
            <a:fld id="{B4C811BF-408A-444E-B10C-D199E7300DD3}" type="slidenum">
              <a:rPr lang="en-US" smtClean="0"/>
              <a:t>13</a:t>
            </a:fld>
            <a:endParaRPr lang="en-US" dirty="0"/>
          </a:p>
        </p:txBody>
      </p:sp>
      <p:sp>
        <p:nvSpPr>
          <p:cNvPr id="4" name="Rectangle 3">
            <a:extLst>
              <a:ext uri="{FF2B5EF4-FFF2-40B4-BE49-F238E27FC236}">
                <a16:creationId xmlns:a16="http://schemas.microsoft.com/office/drawing/2014/main" id="{1DA66132-40B9-47A7-A8A0-D1C00BA245C5}"/>
              </a:ext>
            </a:extLst>
          </p:cNvPr>
          <p:cNvSpPr/>
          <p:nvPr/>
        </p:nvSpPr>
        <p:spPr>
          <a:xfrm>
            <a:off x="2620179" y="6323596"/>
            <a:ext cx="6725587" cy="338554"/>
          </a:xfrm>
          <a:prstGeom prst="rect">
            <a:avLst/>
          </a:prstGeom>
        </p:spPr>
        <p:txBody>
          <a:bodyPr wrap="square">
            <a:spAutoFit/>
          </a:bodyPr>
          <a:lstStyle/>
          <a:p>
            <a:r>
              <a:rPr lang="en-US" sz="1600" dirty="0">
                <a:hlinkClick r:id="rId5"/>
              </a:rPr>
              <a:t>https://www.bls.gov/emp/tables/employment-by-major-industry-sector.htm</a:t>
            </a:r>
            <a:endParaRPr lang="en-US" sz="1600" dirty="0"/>
          </a:p>
        </p:txBody>
      </p:sp>
    </p:spTree>
    <p:extLst>
      <p:ext uri="{BB962C8B-B14F-4D97-AF65-F5344CB8AC3E}">
        <p14:creationId xmlns:p14="http://schemas.microsoft.com/office/powerpoint/2010/main" val="209650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15F674-67DA-4DD3-9830-A75CD46DDEA2}"/>
              </a:ext>
            </a:extLst>
          </p:cNvPr>
          <p:cNvSpPr>
            <a:spLocks noGrp="1"/>
          </p:cNvSpPr>
          <p:nvPr>
            <p:ph type="sldNum" sz="quarter" idx="12"/>
          </p:nvPr>
        </p:nvSpPr>
        <p:spPr/>
        <p:txBody>
          <a:bodyPr/>
          <a:lstStyle/>
          <a:p>
            <a:fld id="{158B7785-F6D6-45F8-833E-07BD84680091}" type="slidenum">
              <a:rPr lang="en-US" smtClean="0"/>
              <a:pPr/>
              <a:t>14</a:t>
            </a:fld>
            <a:endParaRPr lang="en-US" dirty="0"/>
          </a:p>
        </p:txBody>
      </p:sp>
      <p:pic>
        <p:nvPicPr>
          <p:cNvPr id="7" name="Picture 6">
            <a:extLst>
              <a:ext uri="{FF2B5EF4-FFF2-40B4-BE49-F238E27FC236}">
                <a16:creationId xmlns:a16="http://schemas.microsoft.com/office/drawing/2014/main" id="{A02C424D-7AA6-4644-9152-5B91BBB5BA99}"/>
              </a:ext>
            </a:extLst>
          </p:cNvPr>
          <p:cNvPicPr>
            <a:picLocks noChangeAspect="1"/>
          </p:cNvPicPr>
          <p:nvPr/>
        </p:nvPicPr>
        <p:blipFill>
          <a:blip r:embed="rId3"/>
          <a:stretch>
            <a:fillRect/>
          </a:stretch>
        </p:blipFill>
        <p:spPr>
          <a:xfrm>
            <a:off x="4414812" y="-22707"/>
            <a:ext cx="5530145" cy="2456640"/>
          </a:xfrm>
          <a:prstGeom prst="rect">
            <a:avLst/>
          </a:prstGeom>
        </p:spPr>
      </p:pic>
      <p:pic>
        <p:nvPicPr>
          <p:cNvPr id="8" name="Picture 7" descr="Chart of the Career Pathway System">
            <a:extLst>
              <a:ext uri="{FF2B5EF4-FFF2-40B4-BE49-F238E27FC236}">
                <a16:creationId xmlns:a16="http://schemas.microsoft.com/office/drawing/2014/main" id="{19117662-EC8A-4A0C-BE84-3449427A49E5}"/>
              </a:ext>
            </a:extLst>
          </p:cNvPr>
          <p:cNvPicPr>
            <a:picLocks noChangeAspect="1"/>
          </p:cNvPicPr>
          <p:nvPr/>
        </p:nvPicPr>
        <p:blipFill>
          <a:blip r:embed="rId4"/>
          <a:stretch>
            <a:fillRect/>
          </a:stretch>
        </p:blipFill>
        <p:spPr>
          <a:xfrm>
            <a:off x="3443564" y="2514733"/>
            <a:ext cx="7941114" cy="3859858"/>
          </a:xfrm>
          <a:prstGeom prst="rect">
            <a:avLst/>
          </a:prstGeom>
        </p:spPr>
      </p:pic>
      <p:sp>
        <p:nvSpPr>
          <p:cNvPr id="9" name="TextBox 8"/>
          <p:cNvSpPr txBox="1"/>
          <p:nvPr/>
        </p:nvSpPr>
        <p:spPr>
          <a:xfrm>
            <a:off x="382138" y="2413337"/>
            <a:ext cx="2528488" cy="1938992"/>
          </a:xfrm>
          <a:prstGeom prst="rect">
            <a:avLst/>
          </a:prstGeom>
          <a:noFill/>
        </p:spPr>
        <p:txBody>
          <a:bodyPr wrap="square" rtlCol="0">
            <a:spAutoFit/>
          </a:bodyPr>
          <a:lstStyle/>
          <a:p>
            <a:r>
              <a:rPr lang="en-US" sz="2000" dirty="0"/>
              <a:t>This graphic from the National Governors Association illustrates the linkages between sector partnerships and career pathways. </a:t>
            </a:r>
          </a:p>
        </p:txBody>
      </p:sp>
    </p:spTree>
    <p:extLst>
      <p:ext uri="{BB962C8B-B14F-4D97-AF65-F5344CB8AC3E}">
        <p14:creationId xmlns:p14="http://schemas.microsoft.com/office/powerpoint/2010/main" val="407374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dirty="0"/>
          </a:p>
        </p:txBody>
      </p:sp>
      <p:sp>
        <p:nvSpPr>
          <p:cNvPr id="6" name="Title 5"/>
          <p:cNvSpPr>
            <a:spLocks noGrp="1"/>
          </p:cNvSpPr>
          <p:nvPr>
            <p:ph type="title"/>
          </p:nvPr>
        </p:nvSpPr>
        <p:spPr/>
        <p:txBody>
          <a:bodyPr/>
          <a:lstStyle/>
          <a:p>
            <a:r>
              <a:rPr lang="en-US" dirty="0"/>
              <a:t>Sample of Construction Clusters</a:t>
            </a:r>
          </a:p>
        </p:txBody>
      </p:sp>
      <p:pic>
        <p:nvPicPr>
          <p:cNvPr id="7" name="Content Placeholder 6">
            <a:extLst>
              <a:ext uri="{FF2B5EF4-FFF2-40B4-BE49-F238E27FC236}">
                <a16:creationId xmlns:a16="http://schemas.microsoft.com/office/drawing/2014/main" id="{B32C8439-EF26-427F-B7D9-CB1EB413AC8A}"/>
              </a:ext>
            </a:extLst>
          </p:cNvPr>
          <p:cNvPicPr>
            <a:picLocks noChangeAspect="1"/>
          </p:cNvPicPr>
          <p:nvPr/>
        </p:nvPicPr>
        <p:blipFill>
          <a:blip r:embed="rId2"/>
          <a:stretch>
            <a:fillRect/>
          </a:stretch>
        </p:blipFill>
        <p:spPr>
          <a:xfrm>
            <a:off x="5580700" y="1120461"/>
            <a:ext cx="6306500" cy="5047537"/>
          </a:xfrm>
          <a:prstGeom prst="rect">
            <a:avLst/>
          </a:prstGeom>
        </p:spPr>
      </p:pic>
      <p:sp>
        <p:nvSpPr>
          <p:cNvPr id="8" name="Rectangle 7"/>
          <p:cNvSpPr/>
          <p:nvPr/>
        </p:nvSpPr>
        <p:spPr>
          <a:xfrm>
            <a:off x="321972" y="1120461"/>
            <a:ext cx="3142445" cy="5047536"/>
          </a:xfrm>
          <a:prstGeom prst="rect">
            <a:avLst/>
          </a:prstGeom>
        </p:spPr>
        <p:txBody>
          <a:bodyPr wrap="square">
            <a:spAutoFit/>
          </a:bodyPr>
          <a:lstStyle/>
          <a:p>
            <a:pPr marL="285750" indent="-285750">
              <a:buFont typeface="Arial" panose="020B0604020202020204" pitchFamily="34" charset="0"/>
              <a:buChar char="•"/>
            </a:pPr>
            <a:r>
              <a:rPr lang="en-US" sz="1400" dirty="0"/>
              <a:t>Boilermakers</a:t>
            </a:r>
          </a:p>
          <a:p>
            <a:pPr marL="285750" indent="-285750">
              <a:buFont typeface="Arial" panose="020B0604020202020204" pitchFamily="34" charset="0"/>
              <a:buChar char="•"/>
            </a:pPr>
            <a:r>
              <a:rPr lang="en-US" sz="1400" dirty="0"/>
              <a:t>General Construction Workers</a:t>
            </a:r>
          </a:p>
          <a:p>
            <a:pPr marL="285750" indent="-285750">
              <a:buFont typeface="Arial" panose="020B0604020202020204" pitchFamily="34" charset="0"/>
              <a:buChar char="•"/>
            </a:pPr>
            <a:r>
              <a:rPr lang="en-US" sz="1400" dirty="0"/>
              <a:t>Bricklayers and Stonemasons</a:t>
            </a:r>
          </a:p>
          <a:p>
            <a:pPr marL="285750" indent="-285750">
              <a:buFont typeface="Arial" panose="020B0604020202020204" pitchFamily="34" charset="0"/>
              <a:buChar char="•"/>
            </a:pPr>
            <a:r>
              <a:rPr lang="en-US" sz="1400" dirty="0"/>
              <a:t>Glaziers</a:t>
            </a:r>
          </a:p>
          <a:p>
            <a:pPr marL="285750" indent="-285750">
              <a:buFont typeface="Arial" panose="020B0604020202020204" pitchFamily="34" charset="0"/>
              <a:buChar char="•"/>
            </a:pPr>
            <a:r>
              <a:rPr lang="en-US" sz="1400" dirty="0"/>
              <a:t>Cabinetmakers</a:t>
            </a:r>
          </a:p>
          <a:p>
            <a:pPr marL="285750" indent="-285750">
              <a:buFont typeface="Arial" panose="020B0604020202020204" pitchFamily="34" charset="0"/>
              <a:buChar char="•"/>
            </a:pPr>
            <a:r>
              <a:rPr lang="en-US" sz="1400" dirty="0"/>
              <a:t>Heating and Cooling System Mechanics</a:t>
            </a:r>
          </a:p>
          <a:p>
            <a:pPr marL="285750" indent="-285750">
              <a:buFont typeface="Arial" panose="020B0604020202020204" pitchFamily="34" charset="0"/>
              <a:buChar char="•"/>
            </a:pPr>
            <a:r>
              <a:rPr lang="en-US" sz="1400" dirty="0"/>
              <a:t>Carpenters</a:t>
            </a:r>
          </a:p>
          <a:p>
            <a:pPr marL="285750" indent="-285750">
              <a:buFont typeface="Arial" panose="020B0604020202020204" pitchFamily="34" charset="0"/>
              <a:buChar char="•"/>
            </a:pPr>
            <a:r>
              <a:rPr lang="en-US" sz="1400" dirty="0"/>
              <a:t>Insulation Installers</a:t>
            </a:r>
          </a:p>
          <a:p>
            <a:pPr marL="285750" indent="-285750">
              <a:buFont typeface="Arial" panose="020B0604020202020204" pitchFamily="34" charset="0"/>
              <a:buChar char="•"/>
            </a:pPr>
            <a:r>
              <a:rPr lang="en-US" sz="1400" dirty="0"/>
              <a:t>Cement Masons </a:t>
            </a:r>
          </a:p>
          <a:p>
            <a:pPr marL="285750" indent="-285750">
              <a:buFont typeface="Arial" panose="020B0604020202020204" pitchFamily="34" charset="0"/>
              <a:buChar char="•"/>
            </a:pPr>
            <a:r>
              <a:rPr lang="en-US" sz="1400" dirty="0"/>
              <a:t>Landscapers and Grounds Keepers</a:t>
            </a:r>
          </a:p>
          <a:p>
            <a:pPr marL="285750" indent="-285750">
              <a:buFont typeface="Arial" panose="020B0604020202020204" pitchFamily="34" charset="0"/>
              <a:buChar char="•"/>
            </a:pPr>
            <a:r>
              <a:rPr lang="en-US" sz="1400" dirty="0"/>
              <a:t>Commercial Drivers</a:t>
            </a:r>
          </a:p>
          <a:p>
            <a:pPr marL="285750" indent="-285750">
              <a:buFont typeface="Arial" panose="020B0604020202020204" pitchFamily="34" charset="0"/>
              <a:buChar char="•"/>
            </a:pPr>
            <a:r>
              <a:rPr lang="en-US" sz="1400" dirty="0"/>
              <a:t>Line Installers and Repairers</a:t>
            </a:r>
          </a:p>
          <a:p>
            <a:pPr marL="285750" indent="-285750">
              <a:buFont typeface="Arial" panose="020B0604020202020204" pitchFamily="34" charset="0"/>
              <a:buChar char="•"/>
            </a:pPr>
            <a:r>
              <a:rPr lang="en-US" sz="1400" dirty="0"/>
              <a:t>Construction and Well Drillers</a:t>
            </a:r>
          </a:p>
          <a:p>
            <a:pPr marL="285750" indent="-285750">
              <a:buFont typeface="Arial" panose="020B0604020202020204" pitchFamily="34" charset="0"/>
              <a:buChar char="•"/>
            </a:pPr>
            <a:r>
              <a:rPr lang="en-US" sz="1400" dirty="0"/>
              <a:t>Painter</a:t>
            </a:r>
          </a:p>
          <a:p>
            <a:pPr marL="285750" indent="-285750">
              <a:buFont typeface="Arial" panose="020B0604020202020204" pitchFamily="34" charset="0"/>
              <a:buChar char="•"/>
            </a:pPr>
            <a:r>
              <a:rPr lang="en-US" sz="1400" dirty="0"/>
              <a:t>Construction Helpers</a:t>
            </a:r>
          </a:p>
          <a:p>
            <a:pPr marL="285750" indent="-285750">
              <a:buFont typeface="Arial" panose="020B0604020202020204" pitchFamily="34" charset="0"/>
              <a:buChar char="•"/>
            </a:pPr>
            <a:r>
              <a:rPr lang="en-US" sz="1400" dirty="0"/>
              <a:t>Paving Equipment Operators</a:t>
            </a:r>
          </a:p>
          <a:p>
            <a:pPr marL="285750" indent="-285750">
              <a:buFont typeface="Arial" panose="020B0604020202020204" pitchFamily="34" charset="0"/>
              <a:buChar char="•"/>
            </a:pPr>
            <a:r>
              <a:rPr lang="en-US" sz="1400" dirty="0"/>
              <a:t>Construction Managers</a:t>
            </a:r>
          </a:p>
          <a:p>
            <a:pPr marL="285750" indent="-285750">
              <a:buFont typeface="Arial" panose="020B0604020202020204" pitchFamily="34" charset="0"/>
              <a:buChar char="•"/>
            </a:pPr>
            <a:r>
              <a:rPr lang="en-US" sz="1400" dirty="0"/>
              <a:t>Pipelayers</a:t>
            </a:r>
          </a:p>
          <a:p>
            <a:pPr marL="285750" indent="-285750">
              <a:buFont typeface="Arial" panose="020B0604020202020204" pitchFamily="34" charset="0"/>
              <a:buChar char="•"/>
            </a:pPr>
            <a:r>
              <a:rPr lang="en-US" sz="1400" dirty="0"/>
              <a:t>Drywall Finishers</a:t>
            </a:r>
          </a:p>
          <a:p>
            <a:pPr marL="285750" indent="-285750">
              <a:buFont typeface="Arial" panose="020B0604020202020204" pitchFamily="34" charset="0"/>
              <a:buChar char="•"/>
            </a:pPr>
            <a:r>
              <a:rPr lang="en-US" sz="1400" dirty="0"/>
              <a:t>Plasterers</a:t>
            </a:r>
          </a:p>
          <a:p>
            <a:pPr marL="285750" indent="-285750">
              <a:buFont typeface="Arial" panose="020B0604020202020204" pitchFamily="34" charset="0"/>
              <a:buChar char="•"/>
            </a:pPr>
            <a:r>
              <a:rPr lang="en-US" sz="1400" dirty="0"/>
              <a:t>Drywall Installers</a:t>
            </a:r>
          </a:p>
          <a:p>
            <a:pPr marL="285750" indent="-285750">
              <a:buFont typeface="Arial" panose="020B0604020202020204" pitchFamily="34" charset="0"/>
              <a:buChar char="•"/>
            </a:pPr>
            <a:r>
              <a:rPr lang="en-US" sz="1400" dirty="0"/>
              <a:t>Plumbers and Pipefitters</a:t>
            </a:r>
          </a:p>
        </p:txBody>
      </p:sp>
      <p:sp>
        <p:nvSpPr>
          <p:cNvPr id="9" name="Rectangle 8"/>
          <p:cNvSpPr/>
          <p:nvPr/>
        </p:nvSpPr>
        <p:spPr>
          <a:xfrm>
            <a:off x="3464417" y="1120462"/>
            <a:ext cx="2266682" cy="3754874"/>
          </a:xfrm>
          <a:prstGeom prst="rect">
            <a:avLst/>
          </a:prstGeom>
        </p:spPr>
        <p:txBody>
          <a:bodyPr wrap="square">
            <a:spAutoFit/>
          </a:bodyPr>
          <a:lstStyle/>
          <a:p>
            <a:pPr marL="285750" indent="-285750">
              <a:buFont typeface="Arial" panose="020B0604020202020204" pitchFamily="34" charset="0"/>
              <a:buChar char="•"/>
            </a:pPr>
            <a:r>
              <a:rPr lang="en-US" sz="1400" dirty="0"/>
              <a:t>Ironworkers</a:t>
            </a:r>
          </a:p>
          <a:p>
            <a:pPr marL="285750" indent="-285750">
              <a:buFont typeface="Arial" panose="020B0604020202020204" pitchFamily="34" charset="0"/>
              <a:buChar char="•"/>
            </a:pPr>
            <a:r>
              <a:rPr lang="en-US" sz="1400" dirty="0"/>
              <a:t>Electrician Helpers</a:t>
            </a:r>
          </a:p>
          <a:p>
            <a:pPr marL="285750" indent="-285750">
              <a:buFont typeface="Arial" panose="020B0604020202020204" pitchFamily="34" charset="0"/>
              <a:buChar char="•"/>
            </a:pPr>
            <a:r>
              <a:rPr lang="en-US" sz="1400" dirty="0"/>
              <a:t>Roof Bolters</a:t>
            </a:r>
          </a:p>
          <a:p>
            <a:pPr marL="285750" indent="-285750">
              <a:buFont typeface="Arial" panose="020B0604020202020204" pitchFamily="34" charset="0"/>
              <a:buChar char="•"/>
            </a:pPr>
            <a:r>
              <a:rPr lang="en-US" sz="1400" dirty="0"/>
              <a:t>Electricians</a:t>
            </a:r>
          </a:p>
          <a:p>
            <a:pPr marL="285750" indent="-285750">
              <a:buFont typeface="Arial" panose="020B0604020202020204" pitchFamily="34" charset="0"/>
              <a:buChar char="•"/>
            </a:pPr>
            <a:r>
              <a:rPr lang="en-US" sz="1400" dirty="0"/>
              <a:t>Roofers</a:t>
            </a:r>
          </a:p>
          <a:p>
            <a:pPr marL="285750" indent="-285750">
              <a:buFont typeface="Arial" panose="020B0604020202020204" pitchFamily="34" charset="0"/>
              <a:buChar char="•"/>
            </a:pPr>
            <a:r>
              <a:rPr lang="en-US" sz="1400" dirty="0"/>
              <a:t>Elevator Installers and Repairs</a:t>
            </a:r>
          </a:p>
          <a:p>
            <a:pPr marL="285750" indent="-285750">
              <a:buFont typeface="Arial" panose="020B0604020202020204" pitchFamily="34" charset="0"/>
              <a:buChar char="•"/>
            </a:pPr>
            <a:r>
              <a:rPr lang="en-US" sz="1400" dirty="0"/>
              <a:t>Sheet Metal Workers</a:t>
            </a:r>
          </a:p>
          <a:p>
            <a:pPr marL="285750" indent="-285750">
              <a:buFont typeface="Arial" panose="020B0604020202020204" pitchFamily="34" charset="0"/>
              <a:buChar char="•"/>
            </a:pPr>
            <a:r>
              <a:rPr lang="en-US" sz="1400" dirty="0"/>
              <a:t>Sprinkler Installers</a:t>
            </a:r>
          </a:p>
          <a:p>
            <a:pPr marL="285750" indent="-285750">
              <a:buFont typeface="Arial" panose="020B0604020202020204" pitchFamily="34" charset="0"/>
              <a:buChar char="•"/>
            </a:pPr>
            <a:r>
              <a:rPr lang="en-US" sz="1400" dirty="0"/>
              <a:t>Explosives Workers</a:t>
            </a:r>
          </a:p>
          <a:p>
            <a:pPr marL="285750" indent="-285750">
              <a:buFont typeface="Arial" panose="020B0604020202020204" pitchFamily="34" charset="0"/>
              <a:buChar char="•"/>
            </a:pPr>
            <a:r>
              <a:rPr lang="en-US" sz="1400" dirty="0"/>
              <a:t>Structural Metal Workers</a:t>
            </a:r>
          </a:p>
          <a:p>
            <a:pPr marL="285750" indent="-285750">
              <a:buFont typeface="Arial" panose="020B0604020202020204" pitchFamily="34" charset="0"/>
              <a:buChar char="•"/>
            </a:pPr>
            <a:r>
              <a:rPr lang="en-US" sz="1400" dirty="0"/>
              <a:t>Fence Builders</a:t>
            </a:r>
          </a:p>
          <a:p>
            <a:pPr marL="285750" indent="-285750">
              <a:buFont typeface="Arial" panose="020B0604020202020204" pitchFamily="34" charset="0"/>
              <a:buChar char="•"/>
            </a:pPr>
            <a:r>
              <a:rPr lang="en-US" sz="1400" dirty="0"/>
              <a:t>Tile Setters</a:t>
            </a:r>
          </a:p>
          <a:p>
            <a:pPr marL="285750" indent="-285750">
              <a:buFont typeface="Arial" panose="020B0604020202020204" pitchFamily="34" charset="0"/>
              <a:buChar char="•"/>
            </a:pPr>
            <a:r>
              <a:rPr lang="en-US" sz="1400" dirty="0"/>
              <a:t>Floor Sanding Machine Operators</a:t>
            </a:r>
          </a:p>
          <a:p>
            <a:pPr marL="285750" indent="-285750">
              <a:buFont typeface="Arial" panose="020B0604020202020204" pitchFamily="34" charset="0"/>
              <a:buChar char="•"/>
            </a:pPr>
            <a:r>
              <a:rPr lang="en-US" sz="1400" dirty="0"/>
              <a:t>Wallpaper Hangers</a:t>
            </a:r>
          </a:p>
        </p:txBody>
      </p:sp>
    </p:spTree>
    <p:extLst>
      <p:ext uri="{BB962C8B-B14F-4D97-AF65-F5344CB8AC3E}">
        <p14:creationId xmlns:p14="http://schemas.microsoft.com/office/powerpoint/2010/main" val="2929673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dirty="0"/>
          </a:p>
        </p:txBody>
      </p:sp>
      <p:sp>
        <p:nvSpPr>
          <p:cNvPr id="3" name="Title 2"/>
          <p:cNvSpPr>
            <a:spLocks noGrp="1"/>
          </p:cNvSpPr>
          <p:nvPr>
            <p:ph type="title"/>
          </p:nvPr>
        </p:nvSpPr>
        <p:spPr/>
        <p:txBody>
          <a:bodyPr/>
          <a:lstStyle/>
          <a:p>
            <a:r>
              <a:rPr lang="en-US" dirty="0"/>
              <a:t>Six Key Elements of Career Pathways</a:t>
            </a:r>
          </a:p>
        </p:txBody>
      </p:sp>
      <p:sp>
        <p:nvSpPr>
          <p:cNvPr id="6" name="Text Placeholder 5"/>
          <p:cNvSpPr>
            <a:spLocks noGrp="1"/>
          </p:cNvSpPr>
          <p:nvPr>
            <p:ph type="body" idx="18"/>
          </p:nvPr>
        </p:nvSpPr>
        <p:spPr>
          <a:xfrm>
            <a:off x="2791561" y="1836872"/>
            <a:ext cx="5618649" cy="664962"/>
          </a:xfrm>
        </p:spPr>
        <p:txBody>
          <a:bodyPr>
            <a:noAutofit/>
          </a:bodyPr>
          <a:lstStyle/>
          <a:p>
            <a:r>
              <a:rPr lang="en-US" dirty="0"/>
              <a:t>Identify Sector or Industry and Engage Employers</a:t>
            </a:r>
          </a:p>
        </p:txBody>
      </p:sp>
      <p:sp>
        <p:nvSpPr>
          <p:cNvPr id="7" name="Text Placeholder 6" descr="Chart of Six Key Elements of Career Pathways"/>
          <p:cNvSpPr>
            <a:spLocks noGrp="1"/>
          </p:cNvSpPr>
          <p:nvPr>
            <p:ph type="body" idx="17"/>
          </p:nvPr>
        </p:nvSpPr>
        <p:spPr>
          <a:xfrm>
            <a:off x="3493827" y="2653185"/>
            <a:ext cx="5568286" cy="664962"/>
          </a:xfrm>
        </p:spPr>
        <p:txBody>
          <a:bodyPr>
            <a:normAutofit/>
          </a:bodyPr>
          <a:lstStyle/>
          <a:p>
            <a:r>
              <a:rPr lang="en-US" dirty="0"/>
              <a:t>Design Education &amp; Training Programs</a:t>
            </a:r>
          </a:p>
        </p:txBody>
      </p:sp>
      <p:sp>
        <p:nvSpPr>
          <p:cNvPr id="8" name="Text Placeholder 7"/>
          <p:cNvSpPr>
            <a:spLocks noGrp="1"/>
          </p:cNvSpPr>
          <p:nvPr>
            <p:ph type="body" idx="16"/>
          </p:nvPr>
        </p:nvSpPr>
        <p:spPr>
          <a:xfrm>
            <a:off x="4422061" y="3469498"/>
            <a:ext cx="5199611" cy="664962"/>
          </a:xfrm>
        </p:spPr>
        <p:txBody>
          <a:bodyPr/>
          <a:lstStyle/>
          <a:p>
            <a:r>
              <a:rPr lang="en-US" dirty="0"/>
              <a:t>Identify Funding Needs &amp; Sources</a:t>
            </a:r>
          </a:p>
        </p:txBody>
      </p:sp>
      <p:sp>
        <p:nvSpPr>
          <p:cNvPr id="9" name="Text Placeholder 8"/>
          <p:cNvSpPr>
            <a:spLocks noGrp="1"/>
          </p:cNvSpPr>
          <p:nvPr>
            <p:ph type="body" idx="15"/>
          </p:nvPr>
        </p:nvSpPr>
        <p:spPr/>
        <p:txBody>
          <a:bodyPr/>
          <a:lstStyle/>
          <a:p>
            <a:r>
              <a:rPr lang="en-US" dirty="0"/>
              <a:t>Align Policies &amp; Programs</a:t>
            </a:r>
          </a:p>
        </p:txBody>
      </p:sp>
      <p:sp>
        <p:nvSpPr>
          <p:cNvPr id="11" name="Text Placeholder 10"/>
          <p:cNvSpPr>
            <a:spLocks noGrp="1"/>
          </p:cNvSpPr>
          <p:nvPr>
            <p:ph type="body" idx="1"/>
          </p:nvPr>
        </p:nvSpPr>
        <p:spPr>
          <a:xfrm>
            <a:off x="6052561" y="5102122"/>
            <a:ext cx="5043331" cy="664962"/>
          </a:xfrm>
        </p:spPr>
        <p:txBody>
          <a:bodyPr>
            <a:noAutofit/>
          </a:bodyPr>
          <a:lstStyle/>
          <a:p>
            <a:r>
              <a:rPr lang="en-US" dirty="0"/>
              <a:t>Measure System Change &amp; Performance</a:t>
            </a:r>
          </a:p>
        </p:txBody>
      </p:sp>
      <p:sp>
        <p:nvSpPr>
          <p:cNvPr id="24" name="Text Placeholder 23"/>
          <p:cNvSpPr>
            <a:spLocks noGrp="1"/>
          </p:cNvSpPr>
          <p:nvPr>
            <p:ph type="body" idx="19"/>
          </p:nvPr>
        </p:nvSpPr>
        <p:spPr>
          <a:xfrm>
            <a:off x="1976311" y="1020559"/>
            <a:ext cx="5775617" cy="664962"/>
          </a:xfrm>
        </p:spPr>
        <p:txBody>
          <a:bodyPr>
            <a:normAutofit/>
          </a:bodyPr>
          <a:lstStyle/>
          <a:p>
            <a:r>
              <a:rPr lang="en-US" dirty="0"/>
              <a:t>Build Cross-Agency Partnerships and Clarify Roles</a:t>
            </a:r>
          </a:p>
        </p:txBody>
      </p:sp>
    </p:spTree>
    <p:extLst>
      <p:ext uri="{BB962C8B-B14F-4D97-AF65-F5344CB8AC3E}">
        <p14:creationId xmlns:p14="http://schemas.microsoft.com/office/powerpoint/2010/main" val="1127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17</a:t>
            </a:fld>
            <a:endParaRPr lang="en-US" dirty="0"/>
          </a:p>
        </p:txBody>
      </p:sp>
      <p:sp>
        <p:nvSpPr>
          <p:cNvPr id="3" name="Title 2"/>
          <p:cNvSpPr>
            <a:spLocks noGrp="1"/>
          </p:cNvSpPr>
          <p:nvPr>
            <p:ph type="title"/>
          </p:nvPr>
        </p:nvSpPr>
        <p:spPr/>
        <p:txBody>
          <a:bodyPr/>
          <a:lstStyle/>
          <a:p>
            <a:r>
              <a:rPr lang="en-US" dirty="0"/>
              <a:t>Six Elements of Career Pathways Development</a:t>
            </a:r>
          </a:p>
        </p:txBody>
      </p:sp>
      <p:sp>
        <p:nvSpPr>
          <p:cNvPr id="5" name="Text Placeholder 4"/>
          <p:cNvSpPr>
            <a:spLocks noGrp="1"/>
          </p:cNvSpPr>
          <p:nvPr>
            <p:ph type="body" sz="half" idx="2"/>
          </p:nvPr>
        </p:nvSpPr>
        <p:spPr/>
        <p:txBody>
          <a:bodyPr/>
          <a:lstStyle/>
          <a:p>
            <a:endParaRPr lang="en-US" b="1" dirty="0"/>
          </a:p>
          <a:p>
            <a:r>
              <a:rPr lang="en-US" b="1" dirty="0"/>
              <a:t>Element One</a:t>
            </a:r>
            <a:r>
              <a:rPr lang="en-US" dirty="0"/>
              <a:t> - Build cross-agency partnerships and clarify roles. Comprehensive career pathways systems require participation at many different levels.</a:t>
            </a:r>
          </a:p>
          <a:p>
            <a:r>
              <a:rPr lang="en-US" b="1" dirty="0"/>
              <a:t> </a:t>
            </a:r>
            <a:endParaRPr lang="en-US" dirty="0"/>
          </a:p>
          <a:p>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endParaRPr lang="en-US" b="1" dirty="0"/>
          </a:p>
          <a:p>
            <a:pPr marL="0" indent="0">
              <a:buNone/>
            </a:pPr>
            <a:r>
              <a:rPr lang="en-US" b="1" dirty="0"/>
              <a:t>Key Element One Components</a:t>
            </a:r>
          </a:p>
          <a:p>
            <a:pPr marL="514350" indent="-514350">
              <a:buFont typeface="+mj-lt"/>
              <a:buAutoNum type="alphaLcParenR"/>
            </a:pPr>
            <a:r>
              <a:rPr lang="en-US" dirty="0"/>
              <a:t>Engage cross-agency partners and employers</a:t>
            </a:r>
          </a:p>
          <a:p>
            <a:pPr marL="514350" lvl="0" indent="-514350">
              <a:buFont typeface="+mj-lt"/>
              <a:buAutoNum type="alphaLcParenR"/>
            </a:pPr>
            <a:r>
              <a:rPr lang="en-US" dirty="0"/>
              <a:t>Establish a shared vision, mission, and set of goals</a:t>
            </a:r>
          </a:p>
          <a:p>
            <a:pPr marL="514350" lvl="0" indent="-514350">
              <a:buFont typeface="+mj-lt"/>
              <a:buAutoNum type="alphaLcParenR"/>
            </a:pPr>
            <a:r>
              <a:rPr lang="en-US" dirty="0"/>
              <a:t>Define the roles and responsibilities of all partners</a:t>
            </a:r>
          </a:p>
          <a:p>
            <a:pPr marL="514350" lvl="0" indent="-514350">
              <a:buFont typeface="+mj-lt"/>
              <a:buAutoNum type="alphaLcParenR"/>
            </a:pPr>
            <a:r>
              <a:rPr lang="en-US" dirty="0"/>
              <a:t>Develop a work plan and/or Memorandum of Understanding for the partnership </a:t>
            </a:r>
          </a:p>
          <a:p>
            <a:endParaRPr lang="en-US" dirty="0"/>
          </a:p>
        </p:txBody>
      </p:sp>
    </p:spTree>
    <p:extLst>
      <p:ext uri="{BB962C8B-B14F-4D97-AF65-F5344CB8AC3E}">
        <p14:creationId xmlns:p14="http://schemas.microsoft.com/office/powerpoint/2010/main" val="230200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18</a:t>
            </a:fld>
            <a:endParaRPr lang="en-US" dirty="0"/>
          </a:p>
        </p:txBody>
      </p:sp>
      <p:sp>
        <p:nvSpPr>
          <p:cNvPr id="3" name="Title 2"/>
          <p:cNvSpPr>
            <a:spLocks noGrp="1"/>
          </p:cNvSpPr>
          <p:nvPr>
            <p:ph type="title"/>
          </p:nvPr>
        </p:nvSpPr>
        <p:spPr>
          <a:xfrm>
            <a:off x="479133" y="287844"/>
            <a:ext cx="11081334" cy="786384"/>
          </a:xfrm>
        </p:spPr>
        <p:txBody>
          <a:bodyPr>
            <a:normAutofit fontScale="90000"/>
          </a:bodyPr>
          <a:lstStyle/>
          <a:p>
            <a:pPr algn="ctr"/>
            <a:br>
              <a:rPr lang="en-US" dirty="0"/>
            </a:br>
            <a:r>
              <a:rPr lang="en-US" dirty="0"/>
              <a:t>Element One: Build Agency Partnerships and Clarify Roles</a:t>
            </a:r>
            <a:br>
              <a:rPr lang="en-US" sz="2700" dirty="0"/>
            </a:br>
            <a:br>
              <a:rPr lang="en-US" sz="2800" dirty="0"/>
            </a:br>
            <a:endParaRPr lang="en-US" sz="2700" dirty="0"/>
          </a:p>
        </p:txBody>
      </p:sp>
      <p:sp>
        <p:nvSpPr>
          <p:cNvPr id="4" name="Content Placeholder 3"/>
          <p:cNvSpPr>
            <a:spLocks noGrp="1"/>
          </p:cNvSpPr>
          <p:nvPr>
            <p:ph sz="half" idx="1"/>
          </p:nvPr>
        </p:nvSpPr>
        <p:spPr>
          <a:xfrm>
            <a:off x="838200" y="1842180"/>
            <a:ext cx="5181600" cy="5015820"/>
          </a:xfrm>
        </p:spPr>
        <p:txBody>
          <a:bodyPr>
            <a:normAutofit/>
          </a:bodyPr>
          <a:lstStyle/>
          <a:p>
            <a:pPr>
              <a:buFont typeface="Wingdings" panose="05000000000000000000" pitchFamily="2" charset="2"/>
              <a:buChar char="ü"/>
            </a:pPr>
            <a:r>
              <a:rPr lang="en-US" dirty="0"/>
              <a:t>Workforce Development Boards and American Job Centers (WIOA – Youth, disadvantaged workers)</a:t>
            </a:r>
          </a:p>
          <a:p>
            <a:pPr lvl="0">
              <a:buFont typeface="Wingdings" panose="05000000000000000000" pitchFamily="2" charset="2"/>
              <a:buChar char="ü"/>
            </a:pPr>
            <a:r>
              <a:rPr lang="en-US" dirty="0"/>
              <a:t>Local building and trades councils (emphasize youth, female, and disadvantaged workers)</a:t>
            </a:r>
          </a:p>
          <a:p>
            <a:pPr lvl="0">
              <a:buFont typeface="Wingdings" panose="05000000000000000000" pitchFamily="2" charset="2"/>
              <a:buChar char="ü"/>
            </a:pPr>
            <a:r>
              <a:rPr lang="en-US" dirty="0"/>
              <a:t>Local construction employers (review the entire construction cluster and various specialty trades)</a:t>
            </a:r>
          </a:p>
          <a:p>
            <a:endParaRPr lang="en-US" dirty="0"/>
          </a:p>
        </p:txBody>
      </p:sp>
      <p:sp>
        <p:nvSpPr>
          <p:cNvPr id="5" name="Text Placeholder 4"/>
          <p:cNvSpPr>
            <a:spLocks noGrp="1"/>
          </p:cNvSpPr>
          <p:nvPr>
            <p:ph sz="half" idx="2"/>
          </p:nvPr>
        </p:nvSpPr>
        <p:spPr>
          <a:xfrm>
            <a:off x="6203078" y="1842180"/>
            <a:ext cx="5181600" cy="5015820"/>
          </a:xfrm>
        </p:spPr>
        <p:txBody>
          <a:bodyPr vert="horz" lIns="91440" tIns="45720" rIns="91440" bIns="45720" rtlCol="0" anchor="t">
            <a:noAutofit/>
          </a:bodyPr>
          <a:lstStyle/>
          <a:p>
            <a:pPr>
              <a:buFont typeface="Wingdings" panose="05000000000000000000" pitchFamily="2" charset="2"/>
              <a:buChar char="ü"/>
            </a:pPr>
            <a:r>
              <a:rPr lang="en-US" dirty="0">
                <a:cs typeface="Calibri"/>
              </a:rPr>
              <a:t>HUD Section 3</a:t>
            </a:r>
            <a:endParaRPr lang="en-US" dirty="0"/>
          </a:p>
          <a:p>
            <a:pPr lvl="0">
              <a:buFont typeface="Wingdings" panose="05000000000000000000" pitchFamily="2" charset="2"/>
              <a:buChar char="ü"/>
            </a:pPr>
            <a:r>
              <a:rPr lang="en-US" dirty="0"/>
              <a:t>Postsecondary - registered apprenticeship, community colleges, trade schools</a:t>
            </a:r>
          </a:p>
          <a:p>
            <a:pPr lvl="0">
              <a:buFont typeface="Wingdings" panose="05000000000000000000" pitchFamily="2" charset="2"/>
              <a:buChar char="ü"/>
            </a:pPr>
            <a:r>
              <a:rPr lang="en-US" dirty="0"/>
              <a:t>Local education agency</a:t>
            </a:r>
          </a:p>
          <a:p>
            <a:pPr lvl="0">
              <a:buFont typeface="Wingdings" panose="05000000000000000000" pitchFamily="2" charset="2"/>
              <a:buChar char="ü"/>
            </a:pPr>
            <a:r>
              <a:rPr lang="en-US" dirty="0"/>
              <a:t>Social services</a:t>
            </a:r>
          </a:p>
          <a:p>
            <a:pPr lvl="0">
              <a:buFont typeface="Wingdings" panose="05000000000000000000" pitchFamily="2" charset="2"/>
              <a:buChar char="ü"/>
            </a:pPr>
            <a:r>
              <a:rPr lang="en-US" dirty="0"/>
              <a:t>Supportive services</a:t>
            </a:r>
          </a:p>
          <a:p>
            <a:endParaRPr lang="en-US" dirty="0"/>
          </a:p>
          <a:p>
            <a:endParaRPr lang="en-US" dirty="0"/>
          </a:p>
        </p:txBody>
      </p:sp>
      <p:sp>
        <p:nvSpPr>
          <p:cNvPr id="6" name="Rectangle 5">
            <a:extLst>
              <a:ext uri="{FF2B5EF4-FFF2-40B4-BE49-F238E27FC236}">
                <a16:creationId xmlns:a16="http://schemas.microsoft.com/office/drawing/2014/main" id="{8E0C02AB-FA62-4010-B01A-39A9E68AB944}"/>
              </a:ext>
            </a:extLst>
          </p:cNvPr>
          <p:cNvSpPr/>
          <p:nvPr/>
        </p:nvSpPr>
        <p:spPr>
          <a:xfrm>
            <a:off x="838200" y="1074228"/>
            <a:ext cx="3566554" cy="584775"/>
          </a:xfrm>
          <a:prstGeom prst="rect">
            <a:avLst/>
          </a:prstGeom>
        </p:spPr>
        <p:txBody>
          <a:bodyPr wrap="none">
            <a:spAutoFit/>
          </a:bodyPr>
          <a:lstStyle/>
          <a:p>
            <a:r>
              <a:rPr lang="en-US" sz="3200" dirty="0"/>
              <a:t>Key Agency Partners</a:t>
            </a:r>
          </a:p>
        </p:txBody>
      </p:sp>
    </p:spTree>
    <p:extLst>
      <p:ext uri="{BB962C8B-B14F-4D97-AF65-F5344CB8AC3E}">
        <p14:creationId xmlns:p14="http://schemas.microsoft.com/office/powerpoint/2010/main" val="3272967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dirty="0"/>
          </a:p>
        </p:txBody>
      </p:sp>
      <p:sp>
        <p:nvSpPr>
          <p:cNvPr id="4" name="Rectangle 3">
            <a:extLst>
              <a:ext uri="{FF2B5EF4-FFF2-40B4-BE49-F238E27FC236}">
                <a16:creationId xmlns:a16="http://schemas.microsoft.com/office/drawing/2014/main" id="{3311438E-96DC-47E6-8FE7-C78904D24D69}"/>
              </a:ext>
            </a:extLst>
          </p:cNvPr>
          <p:cNvSpPr/>
          <p:nvPr/>
        </p:nvSpPr>
        <p:spPr>
          <a:xfrm>
            <a:off x="425170" y="2516296"/>
            <a:ext cx="3379072" cy="1815882"/>
          </a:xfrm>
          <a:prstGeom prst="rect">
            <a:avLst/>
          </a:prstGeom>
        </p:spPr>
        <p:txBody>
          <a:bodyPr wrap="square">
            <a:spAutoFit/>
          </a:bodyPr>
          <a:lstStyle/>
          <a:p>
            <a:r>
              <a:rPr lang="en-US" sz="2800" b="1" dirty="0">
                <a:solidFill>
                  <a:schemeClr val="tx2">
                    <a:lumMod val="90000"/>
                    <a:lumOff val="10000"/>
                  </a:schemeClr>
                </a:solidFill>
              </a:rPr>
              <a:t>Complementary Approaches </a:t>
            </a:r>
          </a:p>
          <a:p>
            <a:r>
              <a:rPr lang="en-US" sz="2800" b="1" dirty="0">
                <a:solidFill>
                  <a:schemeClr val="tx2">
                    <a:lumMod val="90000"/>
                    <a:lumOff val="10000"/>
                  </a:schemeClr>
                </a:solidFill>
              </a:rPr>
              <a:t>to Workforce Development</a:t>
            </a:r>
          </a:p>
        </p:txBody>
      </p:sp>
      <p:pic>
        <p:nvPicPr>
          <p:cNvPr id="7" name="Picture 6">
            <a:extLst>
              <a:ext uri="{FF2B5EF4-FFF2-40B4-BE49-F238E27FC236}">
                <a16:creationId xmlns:a16="http://schemas.microsoft.com/office/drawing/2014/main" id="{91BEA9AD-9547-4183-9881-A0F7CBE71BCF}"/>
              </a:ext>
            </a:extLst>
          </p:cNvPr>
          <p:cNvPicPr>
            <a:picLocks noChangeAspect="1"/>
          </p:cNvPicPr>
          <p:nvPr/>
        </p:nvPicPr>
        <p:blipFill>
          <a:blip r:embed="rId3"/>
          <a:stretch>
            <a:fillRect/>
          </a:stretch>
        </p:blipFill>
        <p:spPr>
          <a:xfrm>
            <a:off x="3510628" y="127000"/>
            <a:ext cx="6524625" cy="6229350"/>
          </a:xfrm>
          <a:prstGeom prst="rect">
            <a:avLst/>
          </a:prstGeom>
        </p:spPr>
      </p:pic>
    </p:spTree>
    <p:extLst>
      <p:ext uri="{BB962C8B-B14F-4D97-AF65-F5344CB8AC3E}">
        <p14:creationId xmlns:p14="http://schemas.microsoft.com/office/powerpoint/2010/main" val="388087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2</a:t>
            </a:fld>
            <a:endParaRPr lang="en-US" dirty="0"/>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Tree>
    <p:extLst>
      <p:ext uri="{BB962C8B-B14F-4D97-AF65-F5344CB8AC3E}">
        <p14:creationId xmlns:p14="http://schemas.microsoft.com/office/powerpoint/2010/main" val="326377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B977E6-C44F-4C9F-AB19-2A0EC2CAEBDE}"/>
              </a:ext>
            </a:extLst>
          </p:cNvPr>
          <p:cNvSpPr>
            <a:spLocks noGrp="1"/>
          </p:cNvSpPr>
          <p:nvPr>
            <p:ph type="title"/>
          </p:nvPr>
        </p:nvSpPr>
        <p:spPr/>
        <p:txBody>
          <a:bodyPr/>
          <a:lstStyle/>
          <a:p>
            <a:r>
              <a:rPr lang="en-US" dirty="0"/>
              <a:t>Element One: Program Implementation</a:t>
            </a:r>
          </a:p>
        </p:txBody>
      </p:sp>
      <p:sp>
        <p:nvSpPr>
          <p:cNvPr id="5" name="Text Placeholder 3">
            <a:extLst>
              <a:ext uri="{FF2B5EF4-FFF2-40B4-BE49-F238E27FC236}">
                <a16:creationId xmlns:a16="http://schemas.microsoft.com/office/drawing/2014/main" id="{F84B16DC-80B2-499C-8046-EEA3D70988AE}"/>
              </a:ext>
            </a:extLst>
          </p:cNvPr>
          <p:cNvSpPr txBox="1">
            <a:spLocks noGrp="1"/>
          </p:cNvSpPr>
          <p:nvPr>
            <p:ph idx="1"/>
          </p:nvPr>
        </p:nvSpPr>
        <p:spPr>
          <a:xfrm>
            <a:off x="806450" y="1138238"/>
            <a:ext cx="11080750"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marL="347345" indent="-347345"/>
            <a:endParaRPr lang="en-US" sz="4000" dirty="0">
              <a:cs typeface="Calibri"/>
            </a:endParaRPr>
          </a:p>
        </p:txBody>
      </p:sp>
      <p:sp>
        <p:nvSpPr>
          <p:cNvPr id="4" name="Slide Number Placeholder 6">
            <a:extLst>
              <a:ext uri="{FF2B5EF4-FFF2-40B4-BE49-F238E27FC236}">
                <a16:creationId xmlns:a16="http://schemas.microsoft.com/office/drawing/2014/main" id="{97A150BB-5B48-4C7B-AAB6-B007AF325482}"/>
              </a:ext>
            </a:extLst>
          </p:cNvPr>
          <p:cNvSpPr txBox="1">
            <a:spLocks/>
          </p:cNvSpPr>
          <p:nvPr/>
        </p:nvSpPr>
        <p:spPr>
          <a:xfrm>
            <a:off x="11539078" y="6482609"/>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8B7785-F6D6-45F8-833E-07BD84680091}" type="slidenum">
              <a:rPr lang="en-US" smtClean="0"/>
              <a:pPr/>
              <a:t>20</a:t>
            </a:fld>
            <a:endParaRPr lang="en-US" dirty="0"/>
          </a:p>
        </p:txBody>
      </p:sp>
      <p:sp>
        <p:nvSpPr>
          <p:cNvPr id="8" name="Content Placeholder 3">
            <a:extLst>
              <a:ext uri="{FF2B5EF4-FFF2-40B4-BE49-F238E27FC236}">
                <a16:creationId xmlns:a16="http://schemas.microsoft.com/office/drawing/2014/main" id="{2850BC7B-4FED-4CFF-B5E5-EE9BE82659EF}"/>
              </a:ext>
            </a:extLst>
          </p:cNvPr>
          <p:cNvSpPr txBox="1">
            <a:spLocks/>
          </p:cNvSpPr>
          <p:nvPr/>
        </p:nvSpPr>
        <p:spPr>
          <a:xfrm>
            <a:off x="4514774" y="2389637"/>
            <a:ext cx="5646057" cy="2201789"/>
          </a:xfrm>
          <a:prstGeom prst="rect">
            <a:avLst/>
          </a:prstGeom>
        </p:spPr>
        <p:txBody>
          <a:bodyPr/>
          <a:lst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Joanna James</a:t>
            </a:r>
          </a:p>
          <a:p>
            <a:pPr lvl="1"/>
            <a:r>
              <a:rPr lang="en-US" dirty="0"/>
              <a:t>Executive Director</a:t>
            </a:r>
          </a:p>
          <a:p>
            <a:pPr lvl="2"/>
            <a:r>
              <a:rPr lang="en-US" dirty="0"/>
              <a:t>Project REBUILD</a:t>
            </a:r>
          </a:p>
        </p:txBody>
      </p:sp>
      <p:pic>
        <p:nvPicPr>
          <p:cNvPr id="14" name="Picture Placeholder 14" descr="Picture of Joanna James">
            <a:extLst>
              <a:ext uri="{FF2B5EF4-FFF2-40B4-BE49-F238E27FC236}">
                <a16:creationId xmlns:a16="http://schemas.microsoft.com/office/drawing/2014/main" id="{3A588C25-D02A-4EA1-989D-A07C55BBCD16}"/>
              </a:ext>
            </a:extLst>
          </p:cNvPr>
          <p:cNvPicPr>
            <a:picLocks noChangeAspect="1"/>
          </p:cNvPicPr>
          <p:nvPr/>
        </p:nvPicPr>
        <p:blipFill>
          <a:blip r:embed="rId2">
            <a:extLst>
              <a:ext uri="{28A0092B-C50C-407E-A947-70E740481C1C}">
                <a14:useLocalDpi xmlns:a14="http://schemas.microsoft.com/office/drawing/2010/main" val="0"/>
              </a:ext>
            </a:extLst>
          </a:blip>
          <a:srcRect t="8286" b="8286"/>
          <a:stretch>
            <a:fillRect/>
          </a:stretch>
        </p:blipFill>
        <p:spPr>
          <a:xfrm>
            <a:off x="1687941" y="2389637"/>
            <a:ext cx="2133600" cy="2133600"/>
          </a:xfrm>
          <a:prstGeom prst="round2DiagRect">
            <a:avLst/>
          </a:prstGeom>
        </p:spPr>
      </p:pic>
    </p:spTree>
    <p:extLst>
      <p:ext uri="{BB962C8B-B14F-4D97-AF65-F5344CB8AC3E}">
        <p14:creationId xmlns:p14="http://schemas.microsoft.com/office/powerpoint/2010/main" val="3355156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1B5B1-716F-47CD-AD6D-E385EF6326EE}"/>
              </a:ext>
            </a:extLst>
          </p:cNvPr>
          <p:cNvSpPr>
            <a:spLocks noGrp="1"/>
          </p:cNvSpPr>
          <p:nvPr>
            <p:ph type="sldNum" sz="quarter" idx="12"/>
          </p:nvPr>
        </p:nvSpPr>
        <p:spPr/>
        <p:txBody>
          <a:bodyPr/>
          <a:lstStyle/>
          <a:p>
            <a:fld id="{158B7785-F6D6-45F8-833E-07BD84680091}" type="slidenum">
              <a:rPr lang="en-US" smtClean="0"/>
              <a:t>21</a:t>
            </a:fld>
            <a:endParaRPr lang="en-US" dirty="0"/>
          </a:p>
        </p:txBody>
      </p:sp>
      <p:sp>
        <p:nvSpPr>
          <p:cNvPr id="3" name="Title 2">
            <a:extLst>
              <a:ext uri="{FF2B5EF4-FFF2-40B4-BE49-F238E27FC236}">
                <a16:creationId xmlns:a16="http://schemas.microsoft.com/office/drawing/2014/main" id="{6CF6B495-49B5-428F-8F1A-E3750CD5D47B}"/>
              </a:ext>
            </a:extLst>
          </p:cNvPr>
          <p:cNvSpPr>
            <a:spLocks noGrp="1"/>
          </p:cNvSpPr>
          <p:nvPr>
            <p:ph type="title"/>
          </p:nvPr>
        </p:nvSpPr>
        <p:spPr>
          <a:xfrm>
            <a:off x="805866" y="48552"/>
            <a:ext cx="11081334" cy="786384"/>
          </a:xfrm>
        </p:spPr>
        <p:txBody>
          <a:bodyPr/>
          <a:lstStyle/>
          <a:p>
            <a:r>
              <a:rPr lang="en-US" dirty="0">
                <a:cs typeface="Calibri"/>
              </a:rPr>
              <a:t>Element One: Build Cross-Agency Partnership and Clarify Roles</a:t>
            </a:r>
            <a:endParaRPr lang="en-US" dirty="0"/>
          </a:p>
        </p:txBody>
      </p:sp>
      <p:sp>
        <p:nvSpPr>
          <p:cNvPr id="4" name="Content Placeholder 3">
            <a:extLst>
              <a:ext uri="{FF2B5EF4-FFF2-40B4-BE49-F238E27FC236}">
                <a16:creationId xmlns:a16="http://schemas.microsoft.com/office/drawing/2014/main" id="{650BE1A5-0234-4BA0-9E63-249CA4C58424}"/>
              </a:ext>
            </a:extLst>
          </p:cNvPr>
          <p:cNvSpPr>
            <a:spLocks noGrp="1"/>
          </p:cNvSpPr>
          <p:nvPr>
            <p:ph idx="1"/>
          </p:nvPr>
        </p:nvSpPr>
        <p:spPr/>
        <p:txBody>
          <a:bodyPr vert="horz" lIns="91440" tIns="45720" rIns="91440" bIns="45720" rtlCol="0" anchor="t">
            <a:normAutofit/>
          </a:bodyPr>
          <a:lstStyle/>
          <a:p>
            <a:r>
              <a:rPr lang="en-US" sz="3200" dirty="0">
                <a:cs typeface="Calibri"/>
              </a:rPr>
              <a:t>Understand the Definition of Partner</a:t>
            </a:r>
          </a:p>
          <a:p>
            <a:r>
              <a:rPr lang="en-US" sz="3200" dirty="0">
                <a:cs typeface="Calibri"/>
              </a:rPr>
              <a:t>Very Defined Roles and Responsibilities</a:t>
            </a:r>
          </a:p>
          <a:p>
            <a:r>
              <a:rPr lang="en-US" sz="3200" dirty="0">
                <a:cs typeface="Calibri"/>
              </a:rPr>
              <a:t>Review Plans and MOUs Regularly</a:t>
            </a:r>
          </a:p>
          <a:p>
            <a:endParaRPr lang="en-US" sz="3200" dirty="0">
              <a:cs typeface="Calibri"/>
            </a:endParaRPr>
          </a:p>
          <a:p>
            <a:pPr marL="0" indent="0">
              <a:buNone/>
            </a:pPr>
            <a:r>
              <a:rPr lang="en-US" sz="3200" dirty="0">
                <a:cs typeface="Calibri"/>
              </a:rPr>
              <a:t>In Summary – Create a partnership, NOT a placement</a:t>
            </a:r>
          </a:p>
        </p:txBody>
      </p:sp>
      <p:pic>
        <p:nvPicPr>
          <p:cNvPr id="5" name="Picture 5" descr="A close up of a logo&#10;&#10;Description generated with high confidence">
            <a:extLst>
              <a:ext uri="{FF2B5EF4-FFF2-40B4-BE49-F238E27FC236}">
                <a16:creationId xmlns:a16="http://schemas.microsoft.com/office/drawing/2014/main" id="{0E6779CC-39CC-48FF-8B94-05ECBEED0DD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94400" y="1151752"/>
            <a:ext cx="2743200" cy="2743200"/>
          </a:xfrm>
          <a:prstGeom prst="rect">
            <a:avLst/>
          </a:prstGeom>
        </p:spPr>
      </p:pic>
      <p:sp>
        <p:nvSpPr>
          <p:cNvPr id="7" name="TextBox 6">
            <a:extLst>
              <a:ext uri="{FF2B5EF4-FFF2-40B4-BE49-F238E27FC236}">
                <a16:creationId xmlns:a16="http://schemas.microsoft.com/office/drawing/2014/main" id="{4DACEE89-B233-4747-9290-4BE664EAED17}"/>
              </a:ext>
            </a:extLst>
          </p:cNvPr>
          <p:cNvSpPr txBox="1"/>
          <p:nvPr/>
        </p:nvSpPr>
        <p:spPr>
          <a:xfrm>
            <a:off x="9167004" y="4728713"/>
            <a:ext cx="2743200" cy="317500"/>
          </a:xfrm>
          <a:prstGeom prst="rect">
            <a:avLst/>
          </a:prstGeom>
        </p:spPr>
        <p:txBody>
          <a:bodyPr>
            <a:normAutofit fontScale="47500" lnSpcReduction="20000"/>
          </a:bodyPr>
          <a:lstStyle/>
          <a:p>
            <a:r>
              <a:rPr lang="en-US" dirty="0">
                <a:hlinkClick r:id="rId4"/>
              </a:rPr>
              <a:t>This Photo</a:t>
            </a:r>
            <a:r>
              <a:rPr lang="en-US" dirty="0"/>
              <a:t> by Unknown author is licensed under </a:t>
            </a:r>
            <a:r>
              <a:rPr lang="en-US" dirty="0">
                <a:hlinkClick r:id="rId5"/>
              </a:rPr>
              <a:t>CC BY</a:t>
            </a:r>
            <a:r>
              <a:rPr lang="en-US" dirty="0"/>
              <a:t>.</a:t>
            </a:r>
          </a:p>
        </p:txBody>
      </p:sp>
    </p:spTree>
    <p:extLst>
      <p:ext uri="{BB962C8B-B14F-4D97-AF65-F5344CB8AC3E}">
        <p14:creationId xmlns:p14="http://schemas.microsoft.com/office/powerpoint/2010/main" val="2618002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B977E6-C44F-4C9F-AB19-2A0EC2CAEBDE}"/>
              </a:ext>
            </a:extLst>
          </p:cNvPr>
          <p:cNvSpPr>
            <a:spLocks noGrp="1"/>
          </p:cNvSpPr>
          <p:nvPr>
            <p:ph type="title"/>
          </p:nvPr>
        </p:nvSpPr>
        <p:spPr/>
        <p:txBody>
          <a:bodyPr/>
          <a:lstStyle/>
          <a:p>
            <a:r>
              <a:rPr lang="en-US" dirty="0"/>
              <a:t>Element One: Program Implementation</a:t>
            </a:r>
          </a:p>
        </p:txBody>
      </p:sp>
      <p:sp>
        <p:nvSpPr>
          <p:cNvPr id="5" name="Text Placeholder 3">
            <a:extLst>
              <a:ext uri="{FF2B5EF4-FFF2-40B4-BE49-F238E27FC236}">
                <a16:creationId xmlns:a16="http://schemas.microsoft.com/office/drawing/2014/main" id="{F84B16DC-80B2-499C-8046-EEA3D70988AE}"/>
              </a:ext>
            </a:extLst>
          </p:cNvPr>
          <p:cNvSpPr txBox="1">
            <a:spLocks noGrp="1"/>
          </p:cNvSpPr>
          <p:nvPr>
            <p:ph idx="1"/>
          </p:nvPr>
        </p:nvSpPr>
        <p:spPr>
          <a:xfrm>
            <a:off x="806450" y="1138238"/>
            <a:ext cx="11080750"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marL="347345" indent="-347345"/>
            <a:endParaRPr lang="en-US" sz="4000" dirty="0">
              <a:cs typeface="Calibri"/>
            </a:endParaRPr>
          </a:p>
        </p:txBody>
      </p:sp>
      <p:sp>
        <p:nvSpPr>
          <p:cNvPr id="4" name="Slide Number Placeholder 6">
            <a:extLst>
              <a:ext uri="{FF2B5EF4-FFF2-40B4-BE49-F238E27FC236}">
                <a16:creationId xmlns:a16="http://schemas.microsoft.com/office/drawing/2014/main" id="{97A150BB-5B48-4C7B-AAB6-B007AF325482}"/>
              </a:ext>
            </a:extLst>
          </p:cNvPr>
          <p:cNvSpPr txBox="1">
            <a:spLocks/>
          </p:cNvSpPr>
          <p:nvPr/>
        </p:nvSpPr>
        <p:spPr>
          <a:xfrm>
            <a:off x="11539078" y="6482609"/>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8B7785-F6D6-45F8-833E-07BD84680091}" type="slidenum">
              <a:rPr lang="en-US" smtClean="0"/>
              <a:pPr/>
              <a:t>22</a:t>
            </a:fld>
            <a:endParaRPr lang="en-US" dirty="0"/>
          </a:p>
        </p:txBody>
      </p:sp>
      <p:pic>
        <p:nvPicPr>
          <p:cNvPr id="10" name="Picture Placeholder 8" descr="Picture of Brian McMahon">
            <a:extLst>
              <a:ext uri="{FF2B5EF4-FFF2-40B4-BE49-F238E27FC236}">
                <a16:creationId xmlns:a16="http://schemas.microsoft.com/office/drawing/2014/main" id="{10024A8F-752A-491D-9642-0B49CA6C7D4A}"/>
              </a:ext>
            </a:extLst>
          </p:cNvPr>
          <p:cNvPicPr>
            <a:picLocks noChangeAspect="1"/>
          </p:cNvPicPr>
          <p:nvPr/>
        </p:nvPicPr>
        <p:blipFill>
          <a:blip r:embed="rId2">
            <a:extLst>
              <a:ext uri="{28A0092B-C50C-407E-A947-70E740481C1C}">
                <a14:useLocalDpi xmlns:a14="http://schemas.microsoft.com/office/drawing/2010/main" val="0"/>
              </a:ext>
            </a:extLst>
          </a:blip>
          <a:srcRect t="14250" b="14250"/>
          <a:stretch>
            <a:fillRect/>
          </a:stretch>
        </p:blipFill>
        <p:spPr>
          <a:xfrm>
            <a:off x="1442400" y="2063608"/>
            <a:ext cx="2133600" cy="2133600"/>
          </a:xfrm>
          <a:prstGeom prst="round2DiagRect">
            <a:avLst/>
          </a:prstGeom>
        </p:spPr>
      </p:pic>
      <p:sp>
        <p:nvSpPr>
          <p:cNvPr id="12" name="Content Placeholder 2">
            <a:extLst>
              <a:ext uri="{FF2B5EF4-FFF2-40B4-BE49-F238E27FC236}">
                <a16:creationId xmlns:a16="http://schemas.microsoft.com/office/drawing/2014/main" id="{2E84322F-F831-4F9A-9E7F-C116CF1440C5}"/>
              </a:ext>
            </a:extLst>
          </p:cNvPr>
          <p:cNvSpPr txBox="1">
            <a:spLocks/>
          </p:cNvSpPr>
          <p:nvPr/>
        </p:nvSpPr>
        <p:spPr>
          <a:xfrm>
            <a:off x="4211950" y="2029513"/>
            <a:ext cx="5646057" cy="2201789"/>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5"/>
                </a:solidFill>
              </a:rPr>
              <a:t>Brian McMahon</a:t>
            </a:r>
          </a:p>
          <a:p>
            <a:pPr marL="457200" lvl="1" indent="0">
              <a:buNone/>
            </a:pPr>
            <a:r>
              <a:rPr lang="en-US" sz="2200" i="1" dirty="0">
                <a:solidFill>
                  <a:srgbClr val="3A4040"/>
                </a:solidFill>
                <a:latin typeface="+mj-lt"/>
              </a:rPr>
              <a:t>Deputy Director</a:t>
            </a:r>
            <a:endParaRPr lang="en-US" sz="2200" i="1" dirty="0">
              <a:solidFill>
                <a:srgbClr val="242021"/>
              </a:solidFill>
              <a:latin typeface="+mj-lt"/>
              <a:cs typeface="Calibri"/>
            </a:endParaRPr>
          </a:p>
          <a:p>
            <a:pPr marL="465138" lvl="2" indent="0">
              <a:buNone/>
            </a:pPr>
            <a:r>
              <a:rPr lang="en-US" dirty="0">
                <a:solidFill>
                  <a:srgbClr val="3A4040"/>
                </a:solidFill>
              </a:rPr>
              <a:t>Operation</a:t>
            </a:r>
            <a:r>
              <a:rPr lang="en-US" dirty="0"/>
              <a:t> Fresh Start</a:t>
            </a:r>
            <a:endParaRPr lang="en-US" dirty="0">
              <a:cs typeface="Calibri" panose="020F0502020204030204"/>
            </a:endParaRPr>
          </a:p>
        </p:txBody>
      </p:sp>
    </p:spTree>
    <p:extLst>
      <p:ext uri="{BB962C8B-B14F-4D97-AF65-F5344CB8AC3E}">
        <p14:creationId xmlns:p14="http://schemas.microsoft.com/office/powerpoint/2010/main" val="2500164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1B5B1-716F-47CD-AD6D-E385EF6326EE}"/>
              </a:ext>
            </a:extLst>
          </p:cNvPr>
          <p:cNvSpPr>
            <a:spLocks noGrp="1"/>
          </p:cNvSpPr>
          <p:nvPr>
            <p:ph type="sldNum" sz="quarter" idx="12"/>
          </p:nvPr>
        </p:nvSpPr>
        <p:spPr/>
        <p:txBody>
          <a:bodyPr/>
          <a:lstStyle/>
          <a:p>
            <a:fld id="{158B7785-F6D6-45F8-833E-07BD84680091}" type="slidenum">
              <a:rPr lang="en-US" smtClean="0"/>
              <a:t>23</a:t>
            </a:fld>
            <a:endParaRPr lang="en-US" dirty="0"/>
          </a:p>
        </p:txBody>
      </p:sp>
      <p:sp>
        <p:nvSpPr>
          <p:cNvPr id="3" name="Title 2">
            <a:extLst>
              <a:ext uri="{FF2B5EF4-FFF2-40B4-BE49-F238E27FC236}">
                <a16:creationId xmlns:a16="http://schemas.microsoft.com/office/drawing/2014/main" id="{6CF6B495-49B5-428F-8F1A-E3750CD5D47B}"/>
              </a:ext>
            </a:extLst>
          </p:cNvPr>
          <p:cNvSpPr>
            <a:spLocks noGrp="1"/>
          </p:cNvSpPr>
          <p:nvPr>
            <p:ph type="title"/>
          </p:nvPr>
        </p:nvSpPr>
        <p:spPr>
          <a:xfrm>
            <a:off x="805866" y="48552"/>
            <a:ext cx="11081334" cy="786384"/>
          </a:xfrm>
        </p:spPr>
        <p:txBody>
          <a:bodyPr/>
          <a:lstStyle/>
          <a:p>
            <a:r>
              <a:rPr lang="en-US" dirty="0">
                <a:cs typeface="Calibri"/>
              </a:rPr>
              <a:t>Element One: Build Cross-Agency Partnership and Clarify Roles</a:t>
            </a:r>
            <a:endParaRPr lang="en-US" dirty="0"/>
          </a:p>
        </p:txBody>
      </p:sp>
      <p:sp>
        <p:nvSpPr>
          <p:cNvPr id="4" name="Content Placeholder 3">
            <a:extLst>
              <a:ext uri="{FF2B5EF4-FFF2-40B4-BE49-F238E27FC236}">
                <a16:creationId xmlns:a16="http://schemas.microsoft.com/office/drawing/2014/main" id="{650BE1A5-0234-4BA0-9E63-249CA4C58424}"/>
              </a:ext>
            </a:extLst>
          </p:cNvPr>
          <p:cNvSpPr>
            <a:spLocks noGrp="1"/>
          </p:cNvSpPr>
          <p:nvPr>
            <p:ph idx="1"/>
          </p:nvPr>
        </p:nvSpPr>
        <p:spPr/>
        <p:txBody>
          <a:bodyPr vert="horz" lIns="91440" tIns="45720" rIns="91440" bIns="45720" rtlCol="0" anchor="t">
            <a:normAutofit/>
          </a:bodyPr>
          <a:lstStyle/>
          <a:p>
            <a:r>
              <a:rPr lang="en-US" sz="3200" dirty="0">
                <a:cs typeface="Calibri"/>
              </a:rPr>
              <a:t>Joined sub-committee within Construction Workforce Diversity Alliance (CWDA)</a:t>
            </a:r>
            <a:endParaRPr lang="en-US" dirty="0"/>
          </a:p>
          <a:p>
            <a:r>
              <a:rPr lang="en-US" sz="3200" dirty="0">
                <a:cs typeface="Calibri"/>
              </a:rPr>
              <a:t>Partnered with Construction Training, Inc. (CTI) and joined Board of Directors</a:t>
            </a:r>
          </a:p>
          <a:p>
            <a:r>
              <a:rPr lang="en-US" sz="3200" dirty="0">
                <a:cs typeface="Calibri"/>
              </a:rPr>
              <a:t>Developed relationships with local union apprenticeship coordinators</a:t>
            </a:r>
          </a:p>
          <a:p>
            <a:r>
              <a:rPr lang="en-US" sz="3200" dirty="0">
                <a:cs typeface="Calibri"/>
              </a:rPr>
              <a:t>Engaged Findorff, a large regional construction firm, in an employment training partnership</a:t>
            </a:r>
          </a:p>
        </p:txBody>
      </p:sp>
    </p:spTree>
    <p:extLst>
      <p:ext uri="{BB962C8B-B14F-4D97-AF65-F5344CB8AC3E}">
        <p14:creationId xmlns:p14="http://schemas.microsoft.com/office/powerpoint/2010/main" val="810604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dirty="0"/>
          </a:p>
        </p:txBody>
      </p:sp>
      <p:sp>
        <p:nvSpPr>
          <p:cNvPr id="3" name="Title 2"/>
          <p:cNvSpPr>
            <a:spLocks noGrp="1"/>
          </p:cNvSpPr>
          <p:nvPr>
            <p:ph type="title"/>
          </p:nvPr>
        </p:nvSpPr>
        <p:spPr>
          <a:xfrm>
            <a:off x="839787" y="7496"/>
            <a:ext cx="3932237" cy="2377440"/>
          </a:xfrm>
        </p:spPr>
        <p:txBody>
          <a:bodyPr/>
          <a:lstStyle/>
          <a:p>
            <a:r>
              <a:rPr lang="en-US" dirty="0"/>
              <a:t>Six Elements of Career Pathways Development</a:t>
            </a:r>
          </a:p>
        </p:txBody>
      </p:sp>
      <p:sp>
        <p:nvSpPr>
          <p:cNvPr id="5" name="Text Placeholder 4"/>
          <p:cNvSpPr>
            <a:spLocks noGrp="1"/>
          </p:cNvSpPr>
          <p:nvPr>
            <p:ph type="body" sz="half" idx="2"/>
          </p:nvPr>
        </p:nvSpPr>
        <p:spPr>
          <a:xfrm>
            <a:off x="839787" y="2834640"/>
            <a:ext cx="3932237" cy="3190184"/>
          </a:xfrm>
        </p:spPr>
        <p:txBody>
          <a:bodyPr/>
          <a:lstStyle/>
          <a:p>
            <a:endParaRPr lang="en-US" b="1" dirty="0"/>
          </a:p>
          <a:p>
            <a:pPr algn="l"/>
            <a:r>
              <a:rPr lang="en-US" b="1" dirty="0"/>
              <a:t>Element Two</a:t>
            </a:r>
            <a:r>
              <a:rPr lang="en-US" dirty="0"/>
              <a:t> - Identify industry sectors and engage employers. A career pathways system must be employer driven. This is the single most important transformational element of a career pathways system; employers are partners and co-investors in the system.  </a:t>
            </a:r>
          </a:p>
          <a:p>
            <a:r>
              <a:rPr lang="en-US" b="1" dirty="0"/>
              <a:t> </a:t>
            </a:r>
            <a:endParaRPr lang="en-US" dirty="0"/>
          </a:p>
          <a:p>
            <a:endParaRPr lang="en-US" dirty="0"/>
          </a:p>
        </p:txBody>
      </p:sp>
      <p:sp>
        <p:nvSpPr>
          <p:cNvPr id="4" name="Content Placeholder 3"/>
          <p:cNvSpPr>
            <a:spLocks noGrp="1"/>
          </p:cNvSpPr>
          <p:nvPr>
            <p:ph idx="1"/>
          </p:nvPr>
        </p:nvSpPr>
        <p:spPr/>
        <p:txBody>
          <a:bodyPr>
            <a:normAutofit fontScale="70000" lnSpcReduction="20000"/>
          </a:bodyPr>
          <a:lstStyle/>
          <a:p>
            <a:pPr marL="0" indent="0">
              <a:buNone/>
            </a:pPr>
            <a:endParaRPr lang="en-US" b="1" dirty="0"/>
          </a:p>
          <a:p>
            <a:pPr marL="0" indent="0">
              <a:buNone/>
            </a:pPr>
            <a:r>
              <a:rPr lang="en-US" b="1" dirty="0"/>
              <a:t>Key Element Two Components</a:t>
            </a:r>
          </a:p>
          <a:p>
            <a:pPr marL="514350" lvl="0" indent="-514350">
              <a:buFont typeface="+mj-lt"/>
              <a:buAutoNum type="alphaLcParenR"/>
            </a:pPr>
            <a:r>
              <a:rPr lang="en-US" dirty="0"/>
              <a:t>Conduct labor market analysis to target high demand and growing industries.</a:t>
            </a:r>
          </a:p>
          <a:p>
            <a:pPr marL="514350" lvl="0" indent="-514350">
              <a:buFont typeface="+mj-lt"/>
              <a:buAutoNum type="alphaLcParenR"/>
            </a:pPr>
            <a:r>
              <a:rPr lang="en-US" dirty="0"/>
              <a:t>Survey and engage key industry leaders from targeted industries and sector partnerships.</a:t>
            </a:r>
          </a:p>
          <a:p>
            <a:pPr marL="514350" lvl="0" indent="-514350">
              <a:buFont typeface="+mj-lt"/>
              <a:buAutoNum type="alphaLcParenR"/>
            </a:pPr>
            <a:r>
              <a:rPr lang="en-US" dirty="0"/>
              <a:t>Clarify the role of employers in the development and operation of programs.</a:t>
            </a:r>
          </a:p>
          <a:p>
            <a:pPr marL="514350" lvl="0" indent="-514350">
              <a:buFont typeface="+mj-lt"/>
              <a:buAutoNum type="alphaLcParenR"/>
            </a:pPr>
            <a:r>
              <a:rPr lang="en-US" dirty="0"/>
              <a:t>Identify existing training systems within industry as well as the natural progression and/or mobility (career ladders/lattices).</a:t>
            </a:r>
          </a:p>
          <a:p>
            <a:pPr marL="514350" lvl="0" indent="-514350">
              <a:buFont typeface="+mj-lt"/>
              <a:buAutoNum type="alphaLcParenR"/>
            </a:pPr>
            <a:r>
              <a:rPr lang="en-US" dirty="0"/>
              <a:t>Identify the skill competencies and associated training needs.</a:t>
            </a:r>
          </a:p>
          <a:p>
            <a:pPr marL="514350" lvl="0" indent="-514350">
              <a:buFont typeface="+mj-lt"/>
              <a:buAutoNum type="alphaLcParenR"/>
            </a:pPr>
            <a:r>
              <a:rPr lang="en-US" dirty="0"/>
              <a:t>Sustain and expand business partnerships.</a:t>
            </a:r>
          </a:p>
          <a:p>
            <a:endParaRPr lang="en-US" dirty="0"/>
          </a:p>
        </p:txBody>
      </p:sp>
    </p:spTree>
    <p:extLst>
      <p:ext uri="{BB962C8B-B14F-4D97-AF65-F5344CB8AC3E}">
        <p14:creationId xmlns:p14="http://schemas.microsoft.com/office/powerpoint/2010/main" val="253973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dirty="0"/>
          </a:p>
        </p:txBody>
      </p:sp>
      <p:sp>
        <p:nvSpPr>
          <p:cNvPr id="10" name="Title 9"/>
          <p:cNvSpPr>
            <a:spLocks noGrp="1"/>
          </p:cNvSpPr>
          <p:nvPr>
            <p:ph type="title"/>
          </p:nvPr>
        </p:nvSpPr>
        <p:spPr>
          <a:xfrm>
            <a:off x="689886" y="0"/>
            <a:ext cx="3932237" cy="2377440"/>
          </a:xfrm>
        </p:spPr>
        <p:txBody>
          <a:bodyPr>
            <a:normAutofit/>
          </a:bodyPr>
          <a:lstStyle/>
          <a:p>
            <a:pPr algn="ctr"/>
            <a:br>
              <a:rPr lang="en-US" u="sng" dirty="0"/>
            </a:br>
            <a:r>
              <a:rPr lang="en-US" dirty="0"/>
              <a:t>Labor Market Information</a:t>
            </a:r>
          </a:p>
        </p:txBody>
      </p:sp>
      <p:sp>
        <p:nvSpPr>
          <p:cNvPr id="11" name="Content Placeholder 10"/>
          <p:cNvSpPr>
            <a:spLocks noGrp="1"/>
          </p:cNvSpPr>
          <p:nvPr>
            <p:ph type="body" sz="half" idx="2"/>
          </p:nvPr>
        </p:nvSpPr>
        <p:spPr>
          <a:xfrm>
            <a:off x="836612" y="2569666"/>
            <a:ext cx="3932237" cy="2188461"/>
          </a:xfrm>
        </p:spPr>
        <p:txBody>
          <a:bodyPr/>
          <a:lstStyle/>
          <a:p>
            <a:pPr algn="l"/>
            <a:r>
              <a:rPr lang="en-US" dirty="0"/>
              <a:t>What is the labor market information telling you about building and trades career opportunities in your area?</a:t>
            </a:r>
          </a:p>
        </p:txBody>
      </p:sp>
      <p:sp>
        <p:nvSpPr>
          <p:cNvPr id="4" name="Content Placeholder 3"/>
          <p:cNvSpPr>
            <a:spLocks noGrp="1"/>
          </p:cNvSpPr>
          <p:nvPr>
            <p:ph idx="1"/>
          </p:nvPr>
        </p:nvSpPr>
        <p:spPr>
          <a:xfrm>
            <a:off x="5538939" y="1126563"/>
            <a:ext cx="6172200" cy="5403850"/>
          </a:xfrm>
        </p:spPr>
        <p:txBody>
          <a:bodyPr/>
          <a:lstStyle/>
          <a:p>
            <a:pPr marL="0" indent="0">
              <a:buNone/>
            </a:pPr>
            <a:r>
              <a:rPr lang="en-US" sz="2800" dirty="0"/>
              <a:t>The intent of career pathways is to train participants for the skill needs of employers, so it is essential to select the industries that will benefit the local economy and provide employment at family sustaining wages.</a:t>
            </a:r>
          </a:p>
          <a:p>
            <a:pPr marL="0" indent="0">
              <a:buNone/>
            </a:pPr>
            <a:endParaRPr lang="en-US" dirty="0"/>
          </a:p>
          <a:p>
            <a:endParaRPr lang="en-US" dirty="0"/>
          </a:p>
        </p:txBody>
      </p:sp>
    </p:spTree>
    <p:extLst>
      <p:ext uri="{BB962C8B-B14F-4D97-AF65-F5344CB8AC3E}">
        <p14:creationId xmlns:p14="http://schemas.microsoft.com/office/powerpoint/2010/main" val="1379301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26</a:t>
            </a:fld>
            <a:endParaRPr lang="en-US" dirty="0"/>
          </a:p>
        </p:txBody>
      </p:sp>
      <p:sp>
        <p:nvSpPr>
          <p:cNvPr id="3" name="Title 2"/>
          <p:cNvSpPr>
            <a:spLocks noGrp="1"/>
          </p:cNvSpPr>
          <p:nvPr>
            <p:ph type="title"/>
          </p:nvPr>
        </p:nvSpPr>
        <p:spPr/>
        <p:txBody>
          <a:bodyPr/>
          <a:lstStyle/>
          <a:p>
            <a:r>
              <a:rPr lang="en-US" dirty="0"/>
              <a:t>Effective Employer Engagement</a:t>
            </a:r>
          </a:p>
        </p:txBody>
      </p:sp>
      <p:pic>
        <p:nvPicPr>
          <p:cNvPr id="5" name="Content Placeholder 3" descr="Steps in Career Pathway Progress Chart">
            <a:extLst>
              <a:ext uri="{FF2B5EF4-FFF2-40B4-BE49-F238E27FC236}">
                <a16:creationId xmlns:a16="http://schemas.microsoft.com/office/drawing/2014/main" id="{8E800F38-73D0-4261-86A7-81389F9EE333}"/>
              </a:ext>
            </a:extLst>
          </p:cNvPr>
          <p:cNvPicPr>
            <a:picLocks noGrp="1" noChangeAspect="1"/>
          </p:cNvPicPr>
          <p:nvPr>
            <p:ph idx="1"/>
          </p:nvPr>
        </p:nvPicPr>
        <p:blipFill>
          <a:blip r:embed="rId2"/>
          <a:stretch>
            <a:fillRect/>
          </a:stretch>
        </p:blipFill>
        <p:spPr>
          <a:xfrm>
            <a:off x="0" y="1038288"/>
            <a:ext cx="11992208" cy="3051452"/>
          </a:xfrm>
          <a:prstGeom prst="rect">
            <a:avLst/>
          </a:prstGeom>
        </p:spPr>
      </p:pic>
      <p:sp>
        <p:nvSpPr>
          <p:cNvPr id="4" name="TextBox 3">
            <a:extLst>
              <a:ext uri="{FF2B5EF4-FFF2-40B4-BE49-F238E27FC236}">
                <a16:creationId xmlns:a16="http://schemas.microsoft.com/office/drawing/2014/main" id="{876F8EB6-6BEE-4E7F-BEC8-F31DE4F3A1C6}"/>
              </a:ext>
            </a:extLst>
          </p:cNvPr>
          <p:cNvSpPr txBox="1"/>
          <p:nvPr/>
        </p:nvSpPr>
        <p:spPr>
          <a:xfrm>
            <a:off x="643467" y="3767994"/>
            <a:ext cx="2912533" cy="2862322"/>
          </a:xfrm>
          <a:prstGeom prst="rect">
            <a:avLst/>
          </a:prstGeom>
          <a:noFill/>
        </p:spPr>
        <p:txBody>
          <a:bodyPr wrap="square" rtlCol="0">
            <a:spAutoFit/>
          </a:bodyPr>
          <a:lstStyle/>
          <a:p>
            <a:r>
              <a:rPr lang="en-US" dirty="0"/>
              <a:t>Be specific with construction employers to identify what they really want youth to know in key areas:</a:t>
            </a:r>
          </a:p>
          <a:p>
            <a:pPr marL="342900" indent="-342900">
              <a:buAutoNum type="alphaLcPeriod"/>
            </a:pPr>
            <a:r>
              <a:rPr lang="en-US" dirty="0"/>
              <a:t>Technical skills</a:t>
            </a:r>
          </a:p>
          <a:p>
            <a:pPr marL="342900" indent="-342900">
              <a:buAutoNum type="alphaLcPeriod"/>
            </a:pPr>
            <a:r>
              <a:rPr lang="en-US" dirty="0"/>
              <a:t>Employability skills</a:t>
            </a:r>
          </a:p>
          <a:p>
            <a:pPr marL="342900" indent="-342900">
              <a:buAutoNum type="alphaLcPeriod"/>
            </a:pPr>
            <a:r>
              <a:rPr lang="en-US" dirty="0"/>
              <a:t>Path to career advancement</a:t>
            </a:r>
          </a:p>
          <a:p>
            <a:endParaRPr lang="en-US" dirty="0"/>
          </a:p>
          <a:p>
            <a:endParaRPr lang="en-US" dirty="0"/>
          </a:p>
        </p:txBody>
      </p:sp>
      <p:sp>
        <p:nvSpPr>
          <p:cNvPr id="6" name="TextBox 5">
            <a:extLst>
              <a:ext uri="{FF2B5EF4-FFF2-40B4-BE49-F238E27FC236}">
                <a16:creationId xmlns:a16="http://schemas.microsoft.com/office/drawing/2014/main" id="{719DEB01-991F-4E18-846C-DC830897F558}"/>
              </a:ext>
            </a:extLst>
          </p:cNvPr>
          <p:cNvSpPr txBox="1"/>
          <p:nvPr/>
        </p:nvSpPr>
        <p:spPr>
          <a:xfrm>
            <a:off x="4255911" y="3771027"/>
            <a:ext cx="3048000" cy="2862322"/>
          </a:xfrm>
          <a:prstGeom prst="rect">
            <a:avLst/>
          </a:prstGeom>
          <a:noFill/>
        </p:spPr>
        <p:txBody>
          <a:bodyPr wrap="square" rtlCol="0">
            <a:spAutoFit/>
          </a:bodyPr>
          <a:lstStyle/>
          <a:p>
            <a:r>
              <a:rPr lang="en-US" dirty="0"/>
              <a:t>Ask construction employers how they instruct their staff in key areas of competency and if they have any activities to reinforce these skills.</a:t>
            </a:r>
          </a:p>
          <a:p>
            <a:endParaRPr lang="en-US" dirty="0"/>
          </a:p>
          <a:p>
            <a:r>
              <a:rPr lang="en-US" dirty="0"/>
              <a:t>Ask construction employers to assist in developing curriculum content in addition to your HBI, MC3, NCCER, etc. </a:t>
            </a:r>
          </a:p>
        </p:txBody>
      </p:sp>
      <p:sp>
        <p:nvSpPr>
          <p:cNvPr id="7" name="TextBox 6">
            <a:extLst>
              <a:ext uri="{FF2B5EF4-FFF2-40B4-BE49-F238E27FC236}">
                <a16:creationId xmlns:a16="http://schemas.microsoft.com/office/drawing/2014/main" id="{4A9DF24E-7EF2-43EB-8BD4-2C5F0BDA9E44}"/>
              </a:ext>
            </a:extLst>
          </p:cNvPr>
          <p:cNvSpPr txBox="1"/>
          <p:nvPr/>
        </p:nvSpPr>
        <p:spPr>
          <a:xfrm>
            <a:off x="8003822" y="3767994"/>
            <a:ext cx="3048000" cy="2308324"/>
          </a:xfrm>
          <a:prstGeom prst="rect">
            <a:avLst/>
          </a:prstGeom>
          <a:noFill/>
        </p:spPr>
        <p:txBody>
          <a:bodyPr wrap="square" rtlCol="0">
            <a:spAutoFit/>
          </a:bodyPr>
          <a:lstStyle/>
          <a:p>
            <a:r>
              <a:rPr lang="en-US" dirty="0"/>
              <a:t>Ask construction employers how they sequence competencies.  If they are doing project-related math, what do they teach first and why? What is the sequencing to ensure no gaps in conceptual learning?</a:t>
            </a:r>
          </a:p>
        </p:txBody>
      </p:sp>
    </p:spTree>
    <p:extLst>
      <p:ext uri="{BB962C8B-B14F-4D97-AF65-F5344CB8AC3E}">
        <p14:creationId xmlns:p14="http://schemas.microsoft.com/office/powerpoint/2010/main" val="2589105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dirty="0"/>
          </a:p>
        </p:txBody>
      </p:sp>
      <p:sp>
        <p:nvSpPr>
          <p:cNvPr id="3" name="Title 2"/>
          <p:cNvSpPr>
            <a:spLocks noGrp="1"/>
          </p:cNvSpPr>
          <p:nvPr>
            <p:ph type="title"/>
          </p:nvPr>
        </p:nvSpPr>
        <p:spPr/>
        <p:txBody>
          <a:bodyPr/>
          <a:lstStyle/>
          <a:p>
            <a:r>
              <a:rPr lang="en-US" dirty="0"/>
              <a:t>Roles of Employers (and/or Other Stakeholders)</a:t>
            </a:r>
          </a:p>
        </p:txBody>
      </p:sp>
      <p:sp>
        <p:nvSpPr>
          <p:cNvPr id="4" name="Content Placeholder 3"/>
          <p:cNvSpPr>
            <a:spLocks noGrp="1"/>
          </p:cNvSpPr>
          <p:nvPr>
            <p:ph idx="1"/>
          </p:nvPr>
        </p:nvSpPr>
        <p:spPr/>
        <p:txBody>
          <a:bodyPr>
            <a:normAutofit fontScale="92500" lnSpcReduction="10000"/>
          </a:bodyPr>
          <a:lstStyle/>
          <a:p>
            <a:pPr marL="0" indent="0">
              <a:buNone/>
            </a:pPr>
            <a:r>
              <a:rPr lang="en-US" dirty="0"/>
              <a:t>Does this career pathway align with the skill needs of industries in the state or regional economy involved?</a:t>
            </a:r>
          </a:p>
          <a:p>
            <a:pPr marL="0" indent="0">
              <a:buNone/>
            </a:pPr>
            <a:r>
              <a:rPr lang="en-US" dirty="0"/>
              <a:t>Career pathways are intended to encourage and expand the number of participants, jobseekers, and workers who earn industry-recognized postsecondary credentials that correspond to the skill needs of employers in high-demand industry sectors. Therefore, career pathways programs should engage employers and other stakeholders in: </a:t>
            </a:r>
          </a:p>
          <a:p>
            <a:pPr indent="280988"/>
            <a:r>
              <a:rPr lang="en-US" dirty="0"/>
              <a:t>identifying the skills that are needed by high-demand employers.</a:t>
            </a:r>
          </a:p>
          <a:p>
            <a:pPr indent="280988"/>
            <a:r>
              <a:rPr lang="en-US" dirty="0"/>
              <a:t>determining how participants are deemed proficient in these skills.</a:t>
            </a:r>
          </a:p>
          <a:p>
            <a:pPr indent="280988"/>
            <a:r>
              <a:rPr lang="en-US" dirty="0"/>
              <a:t>identifying the credentials that employers value in making labor market decisions.</a:t>
            </a:r>
          </a:p>
          <a:p>
            <a:pPr indent="280988"/>
            <a:r>
              <a:rPr lang="en-US" dirty="0"/>
              <a:t>providing work-based learning opportunities for participants.</a:t>
            </a:r>
          </a:p>
          <a:p>
            <a:pPr indent="280988"/>
            <a:r>
              <a:rPr lang="en-US" dirty="0"/>
              <a:t>advising how to validate curricula and credentials.</a:t>
            </a:r>
          </a:p>
          <a:p>
            <a:endParaRPr lang="en-US" dirty="0"/>
          </a:p>
        </p:txBody>
      </p:sp>
    </p:spTree>
    <p:extLst>
      <p:ext uri="{BB962C8B-B14F-4D97-AF65-F5344CB8AC3E}">
        <p14:creationId xmlns:p14="http://schemas.microsoft.com/office/powerpoint/2010/main" val="137429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28</a:t>
            </a:fld>
            <a:endParaRPr lang="en-US" dirty="0"/>
          </a:p>
        </p:txBody>
      </p:sp>
      <p:sp>
        <p:nvSpPr>
          <p:cNvPr id="5" name="Title 4"/>
          <p:cNvSpPr>
            <a:spLocks noGrp="1"/>
          </p:cNvSpPr>
          <p:nvPr>
            <p:ph type="title"/>
          </p:nvPr>
        </p:nvSpPr>
        <p:spPr>
          <a:xfrm>
            <a:off x="839787" y="232417"/>
            <a:ext cx="4049536" cy="1900163"/>
          </a:xfrm>
        </p:spPr>
        <p:txBody>
          <a:bodyPr>
            <a:normAutofit/>
          </a:bodyPr>
          <a:lstStyle/>
          <a:p>
            <a:r>
              <a:rPr lang="en-US" sz="2400" dirty="0">
                <a:solidFill>
                  <a:schemeClr val="tx2">
                    <a:lumMod val="90000"/>
                    <a:lumOff val="10000"/>
                  </a:schemeClr>
                </a:solidFill>
              </a:rPr>
              <a:t>Role of Construction Employers in the Development and</a:t>
            </a:r>
            <a:br>
              <a:rPr lang="en-US" sz="2400" dirty="0">
                <a:solidFill>
                  <a:schemeClr val="tx2">
                    <a:lumMod val="90000"/>
                    <a:lumOff val="10000"/>
                  </a:schemeClr>
                </a:solidFill>
              </a:rPr>
            </a:br>
            <a:r>
              <a:rPr lang="en-US" sz="2400" dirty="0">
                <a:solidFill>
                  <a:schemeClr val="tx2">
                    <a:lumMod val="90000"/>
                    <a:lumOff val="10000"/>
                  </a:schemeClr>
                </a:solidFill>
              </a:rPr>
              <a:t>Operation of Programs</a:t>
            </a:r>
            <a:br>
              <a:rPr lang="en-US" sz="2400" dirty="0">
                <a:solidFill>
                  <a:srgbClr val="231F20"/>
                </a:solidFill>
                <a:latin typeface="Lucida Sans" panose="020B0602030504020204" pitchFamily="34" charset="0"/>
              </a:rPr>
            </a:br>
            <a:endParaRPr lang="en-US" sz="2400" dirty="0"/>
          </a:p>
        </p:txBody>
      </p:sp>
      <p:sp>
        <p:nvSpPr>
          <p:cNvPr id="7" name="Text Placeholder 6"/>
          <p:cNvSpPr>
            <a:spLocks noGrp="1"/>
          </p:cNvSpPr>
          <p:nvPr>
            <p:ph type="body" sz="half" idx="2"/>
          </p:nvPr>
        </p:nvSpPr>
        <p:spPr>
          <a:xfrm>
            <a:off x="898437" y="1895977"/>
            <a:ext cx="3932237" cy="4269318"/>
          </a:xfrm>
        </p:spPr>
        <p:txBody>
          <a:bodyPr/>
          <a:lstStyle/>
          <a:p>
            <a:pPr algn="l"/>
            <a:r>
              <a:rPr lang="en-US" sz="1800" dirty="0">
                <a:solidFill>
                  <a:srgbClr val="231F20"/>
                </a:solidFill>
                <a:latin typeface="Tahoma" panose="020B0604030504040204" pitchFamily="34" charset="0"/>
              </a:rPr>
              <a:t>Key employers will accept multiple roles and contribute in the development of career pathway elements such as:</a:t>
            </a:r>
          </a:p>
          <a:p>
            <a:pPr marL="457200" indent="-457200" algn="l">
              <a:buAutoNum type="arabicPeriod"/>
            </a:pPr>
            <a:r>
              <a:rPr lang="en-US" sz="1800" dirty="0">
                <a:solidFill>
                  <a:srgbClr val="231F20"/>
                </a:solidFill>
                <a:latin typeface="Tahoma" panose="020B0604030504040204" pitchFamily="34" charset="0"/>
              </a:rPr>
              <a:t>enhancing/aligning current curriculum, content, and instruction on mastery of trade-related tools</a:t>
            </a:r>
          </a:p>
          <a:p>
            <a:pPr marL="457200" indent="-457200" algn="l">
              <a:buAutoNum type="arabicPeriod"/>
            </a:pPr>
            <a:r>
              <a:rPr lang="en-US" sz="1800" dirty="0">
                <a:solidFill>
                  <a:srgbClr val="231F20"/>
                </a:solidFill>
                <a:latin typeface="Tahoma" panose="020B0604030504040204" pitchFamily="34" charset="0"/>
              </a:rPr>
              <a:t>developing work-based learning program with “internship descriptions,”  time keeping, and assessments</a:t>
            </a:r>
            <a:endParaRPr lang="en-US" sz="1800" dirty="0"/>
          </a:p>
        </p:txBody>
      </p:sp>
      <p:pic>
        <p:nvPicPr>
          <p:cNvPr id="4" name="Picture 3" descr="Role of Construction Employers Chart">
            <a:extLst>
              <a:ext uri="{FF2B5EF4-FFF2-40B4-BE49-F238E27FC236}">
                <a16:creationId xmlns:a16="http://schemas.microsoft.com/office/drawing/2014/main" id="{F3B2E65B-7389-481B-8EAF-C21A83C1B0E2}"/>
              </a:ext>
            </a:extLst>
          </p:cNvPr>
          <p:cNvPicPr>
            <a:picLocks noChangeAspect="1"/>
          </p:cNvPicPr>
          <p:nvPr/>
        </p:nvPicPr>
        <p:blipFill>
          <a:blip r:embed="rId3"/>
          <a:stretch>
            <a:fillRect/>
          </a:stretch>
        </p:blipFill>
        <p:spPr>
          <a:xfrm>
            <a:off x="5742797" y="431800"/>
            <a:ext cx="4438650" cy="5924550"/>
          </a:xfrm>
          <a:prstGeom prst="rect">
            <a:avLst/>
          </a:prstGeom>
        </p:spPr>
      </p:pic>
    </p:spTree>
    <p:extLst>
      <p:ext uri="{BB962C8B-B14F-4D97-AF65-F5344CB8AC3E}">
        <p14:creationId xmlns:p14="http://schemas.microsoft.com/office/powerpoint/2010/main" val="231970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29</a:t>
            </a:fld>
            <a:endParaRPr lang="en-US" dirty="0"/>
          </a:p>
        </p:txBody>
      </p:sp>
      <p:sp>
        <p:nvSpPr>
          <p:cNvPr id="6" name="Title 5"/>
          <p:cNvSpPr>
            <a:spLocks noGrp="1"/>
          </p:cNvSpPr>
          <p:nvPr>
            <p:ph type="title"/>
          </p:nvPr>
        </p:nvSpPr>
        <p:spPr/>
        <p:txBody>
          <a:bodyPr>
            <a:normAutofit fontScale="90000"/>
          </a:bodyPr>
          <a:lstStyle/>
          <a:p>
            <a:r>
              <a:rPr lang="en-US" dirty="0"/>
              <a:t>Employer-Driven Competencies Embedded in All Aspects of Industry-Recognized Credential </a:t>
            </a:r>
          </a:p>
        </p:txBody>
      </p:sp>
      <p:sp>
        <p:nvSpPr>
          <p:cNvPr id="7" name="Content Placeholder 6"/>
          <p:cNvSpPr>
            <a:spLocks noGrp="1"/>
          </p:cNvSpPr>
          <p:nvPr>
            <p:ph idx="1"/>
          </p:nvPr>
        </p:nvSpPr>
        <p:spPr>
          <a:xfrm>
            <a:off x="677333" y="1481490"/>
            <a:ext cx="11209867" cy="5239985"/>
          </a:xfrm>
        </p:spPr>
        <p:txBody>
          <a:bodyPr>
            <a:normAutofit/>
          </a:bodyPr>
          <a:lstStyle/>
          <a:p>
            <a:r>
              <a:rPr lang="en-US" dirty="0"/>
              <a:t>Education/Academics – Example:  a specialty trade employer would like to see math and vocabulary within material data safety sheets, writing about problem solving in that particular workplace, and science projects related to their needs</a:t>
            </a:r>
          </a:p>
          <a:p>
            <a:r>
              <a:rPr lang="en-US" dirty="0"/>
              <a:t>Leadership – work-based learning component where youth can “shadow” company project manager or other leadership staff as an intern learning the overall trade</a:t>
            </a:r>
          </a:p>
          <a:p>
            <a:endParaRPr lang="en-US" dirty="0"/>
          </a:p>
        </p:txBody>
      </p:sp>
    </p:spTree>
    <p:extLst>
      <p:ext uri="{BB962C8B-B14F-4D97-AF65-F5344CB8AC3E}">
        <p14:creationId xmlns:p14="http://schemas.microsoft.com/office/powerpoint/2010/main" val="4457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Building a Construction Career Pathway</a:t>
            </a:r>
            <a:endParaRPr lang="en-US" dirty="0">
              <a:cs typeface="Calibri"/>
            </a:endParaRP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May 5, 2020</a:t>
            </a:r>
          </a:p>
        </p:txBody>
      </p:sp>
    </p:spTree>
    <p:extLst>
      <p:ext uri="{BB962C8B-B14F-4D97-AF65-F5344CB8AC3E}">
        <p14:creationId xmlns:p14="http://schemas.microsoft.com/office/powerpoint/2010/main" val="2663552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555A32-7DE0-4264-9C3C-CCF7C8ECDFC0}"/>
              </a:ext>
            </a:extLst>
          </p:cNvPr>
          <p:cNvSpPr>
            <a:spLocks noGrp="1"/>
          </p:cNvSpPr>
          <p:nvPr>
            <p:ph type="sldNum" sz="quarter" idx="12"/>
          </p:nvPr>
        </p:nvSpPr>
        <p:spPr/>
        <p:txBody>
          <a:bodyPr/>
          <a:lstStyle/>
          <a:p>
            <a:fld id="{158B7785-F6D6-45F8-833E-07BD84680091}" type="slidenum">
              <a:rPr lang="en-US" smtClean="0"/>
              <a:t>30</a:t>
            </a:fld>
            <a:endParaRPr lang="en-US" dirty="0"/>
          </a:p>
        </p:txBody>
      </p:sp>
      <p:sp>
        <p:nvSpPr>
          <p:cNvPr id="3" name="Title 2">
            <a:extLst>
              <a:ext uri="{FF2B5EF4-FFF2-40B4-BE49-F238E27FC236}">
                <a16:creationId xmlns:a16="http://schemas.microsoft.com/office/drawing/2014/main" id="{09F7280F-512E-457E-949A-8029E0036C4A}"/>
              </a:ext>
            </a:extLst>
          </p:cNvPr>
          <p:cNvSpPr>
            <a:spLocks noGrp="1"/>
          </p:cNvSpPr>
          <p:nvPr>
            <p:ph type="title"/>
          </p:nvPr>
        </p:nvSpPr>
        <p:spPr/>
        <p:txBody>
          <a:bodyPr/>
          <a:lstStyle/>
          <a:p>
            <a:r>
              <a:rPr lang="en-US" dirty="0"/>
              <a:t>Competency-Driven – Ask Questions</a:t>
            </a:r>
          </a:p>
        </p:txBody>
      </p:sp>
      <p:sp>
        <p:nvSpPr>
          <p:cNvPr id="4" name="Content Placeholder 3">
            <a:extLst>
              <a:ext uri="{FF2B5EF4-FFF2-40B4-BE49-F238E27FC236}">
                <a16:creationId xmlns:a16="http://schemas.microsoft.com/office/drawing/2014/main" id="{375F4E69-94BC-49E1-944D-B03EB4C14390}"/>
              </a:ext>
            </a:extLst>
          </p:cNvPr>
          <p:cNvSpPr>
            <a:spLocks noGrp="1"/>
          </p:cNvSpPr>
          <p:nvPr>
            <p:ph idx="1"/>
          </p:nvPr>
        </p:nvSpPr>
        <p:spPr/>
        <p:txBody>
          <a:bodyPr>
            <a:normAutofit fontScale="92500"/>
          </a:bodyPr>
          <a:lstStyle/>
          <a:p>
            <a:pPr marL="0" indent="0">
              <a:buNone/>
            </a:pPr>
            <a:r>
              <a:rPr lang="en-US" sz="3000" b="1" dirty="0"/>
              <a:t>What are skill gaps in employer work demand that may need to be added to curriculum to increase local hiring for participants?</a:t>
            </a:r>
          </a:p>
          <a:p>
            <a:pPr marL="0" indent="0">
              <a:buNone/>
            </a:pPr>
            <a:r>
              <a:rPr lang="en-US" dirty="0"/>
              <a:t>Example – employer has a few years of solar installation farm projects and would like program to add a module into their curriculum.</a:t>
            </a:r>
          </a:p>
          <a:p>
            <a:pPr marL="0" indent="0">
              <a:buNone/>
            </a:pPr>
            <a:r>
              <a:rPr lang="en-US" sz="3000" b="1" dirty="0"/>
              <a:t>What are challenges employers identify within current workforce?</a:t>
            </a:r>
          </a:p>
          <a:p>
            <a:r>
              <a:rPr lang="en-US" dirty="0"/>
              <a:t>Employability Skills Framework – Example:  What is youth relationship with construction employer supervisor? Will it be one based upon mentor/mentee (ideal)?  How do you build relationship development between youth and employer into program?</a:t>
            </a:r>
          </a:p>
          <a:p>
            <a:r>
              <a:rPr lang="en-US" dirty="0"/>
              <a:t>Career One-Stop Competency Model – Example: Clearly define what professionalism within various building and trades work sites looks like for our youth </a:t>
            </a:r>
          </a:p>
          <a:p>
            <a:endParaRPr lang="en-US" dirty="0"/>
          </a:p>
        </p:txBody>
      </p:sp>
    </p:spTree>
    <p:extLst>
      <p:ext uri="{BB962C8B-B14F-4D97-AF65-F5344CB8AC3E}">
        <p14:creationId xmlns:p14="http://schemas.microsoft.com/office/powerpoint/2010/main" val="3044981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B977E6-C44F-4C9F-AB19-2A0EC2CAEBDE}"/>
              </a:ext>
            </a:extLst>
          </p:cNvPr>
          <p:cNvSpPr>
            <a:spLocks noGrp="1"/>
          </p:cNvSpPr>
          <p:nvPr>
            <p:ph type="title"/>
          </p:nvPr>
        </p:nvSpPr>
        <p:spPr/>
        <p:txBody>
          <a:bodyPr/>
          <a:lstStyle/>
          <a:p>
            <a:r>
              <a:rPr lang="en-US" dirty="0"/>
              <a:t>Element Two: Program Implementation</a:t>
            </a:r>
          </a:p>
        </p:txBody>
      </p:sp>
      <p:sp>
        <p:nvSpPr>
          <p:cNvPr id="5" name="Text Placeholder 3">
            <a:extLst>
              <a:ext uri="{FF2B5EF4-FFF2-40B4-BE49-F238E27FC236}">
                <a16:creationId xmlns:a16="http://schemas.microsoft.com/office/drawing/2014/main" id="{F84B16DC-80B2-499C-8046-EEA3D70988AE}"/>
              </a:ext>
            </a:extLst>
          </p:cNvPr>
          <p:cNvSpPr txBox="1">
            <a:spLocks noGrp="1"/>
          </p:cNvSpPr>
          <p:nvPr>
            <p:ph idx="1"/>
          </p:nvPr>
        </p:nvSpPr>
        <p:spPr>
          <a:xfrm>
            <a:off x="806450" y="1138238"/>
            <a:ext cx="11080750"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marL="347345" indent="-347345"/>
            <a:endParaRPr lang="en-US" sz="4000" dirty="0">
              <a:cs typeface="Calibri"/>
            </a:endParaRPr>
          </a:p>
        </p:txBody>
      </p:sp>
      <p:sp>
        <p:nvSpPr>
          <p:cNvPr id="4" name="Slide Number Placeholder 6">
            <a:extLst>
              <a:ext uri="{FF2B5EF4-FFF2-40B4-BE49-F238E27FC236}">
                <a16:creationId xmlns:a16="http://schemas.microsoft.com/office/drawing/2014/main" id="{97A150BB-5B48-4C7B-AAB6-B007AF325482}"/>
              </a:ext>
            </a:extLst>
          </p:cNvPr>
          <p:cNvSpPr txBox="1">
            <a:spLocks/>
          </p:cNvSpPr>
          <p:nvPr/>
        </p:nvSpPr>
        <p:spPr>
          <a:xfrm>
            <a:off x="11539078" y="6482609"/>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8B7785-F6D6-45F8-833E-07BD84680091}" type="slidenum">
              <a:rPr lang="en-US" smtClean="0"/>
              <a:pPr/>
              <a:t>31</a:t>
            </a:fld>
            <a:endParaRPr lang="en-US" dirty="0"/>
          </a:p>
        </p:txBody>
      </p:sp>
      <p:sp>
        <p:nvSpPr>
          <p:cNvPr id="8" name="Content Placeholder 3">
            <a:extLst>
              <a:ext uri="{FF2B5EF4-FFF2-40B4-BE49-F238E27FC236}">
                <a16:creationId xmlns:a16="http://schemas.microsoft.com/office/drawing/2014/main" id="{2850BC7B-4FED-4CFF-B5E5-EE9BE82659EF}"/>
              </a:ext>
            </a:extLst>
          </p:cNvPr>
          <p:cNvSpPr txBox="1">
            <a:spLocks/>
          </p:cNvSpPr>
          <p:nvPr/>
        </p:nvSpPr>
        <p:spPr>
          <a:xfrm>
            <a:off x="4439824" y="2355542"/>
            <a:ext cx="5646057" cy="2201789"/>
          </a:xfrm>
          <a:prstGeom prst="rect">
            <a:avLst/>
          </a:prstGeom>
        </p:spPr>
        <p:txBody>
          <a:bodyPr/>
          <a:lst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Joanna James</a:t>
            </a:r>
          </a:p>
          <a:p>
            <a:pPr lvl="1"/>
            <a:r>
              <a:rPr lang="en-US" dirty="0"/>
              <a:t>Executive Director</a:t>
            </a:r>
          </a:p>
          <a:p>
            <a:pPr lvl="2"/>
            <a:r>
              <a:rPr lang="en-US" dirty="0"/>
              <a:t>Project REBUILD</a:t>
            </a:r>
          </a:p>
        </p:txBody>
      </p:sp>
      <p:pic>
        <p:nvPicPr>
          <p:cNvPr id="14" name="Picture Placeholder 14" descr="Picture of Joanna James">
            <a:extLst>
              <a:ext uri="{FF2B5EF4-FFF2-40B4-BE49-F238E27FC236}">
                <a16:creationId xmlns:a16="http://schemas.microsoft.com/office/drawing/2014/main" id="{3A588C25-D02A-4EA1-989D-A07C55BBCD16}"/>
              </a:ext>
            </a:extLst>
          </p:cNvPr>
          <p:cNvPicPr>
            <a:picLocks noChangeAspect="1"/>
          </p:cNvPicPr>
          <p:nvPr/>
        </p:nvPicPr>
        <p:blipFill>
          <a:blip r:embed="rId2">
            <a:extLst>
              <a:ext uri="{28A0092B-C50C-407E-A947-70E740481C1C}">
                <a14:useLocalDpi xmlns:a14="http://schemas.microsoft.com/office/drawing/2010/main" val="0"/>
              </a:ext>
            </a:extLst>
          </a:blip>
          <a:srcRect t="8286" b="8286"/>
          <a:stretch>
            <a:fillRect/>
          </a:stretch>
        </p:blipFill>
        <p:spPr>
          <a:xfrm>
            <a:off x="1556337" y="2389637"/>
            <a:ext cx="2133600" cy="2133600"/>
          </a:xfrm>
          <a:prstGeom prst="round2DiagRect">
            <a:avLst/>
          </a:prstGeom>
        </p:spPr>
      </p:pic>
    </p:spTree>
    <p:extLst>
      <p:ext uri="{BB962C8B-B14F-4D97-AF65-F5344CB8AC3E}">
        <p14:creationId xmlns:p14="http://schemas.microsoft.com/office/powerpoint/2010/main" val="3786220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F8340D-F079-40C0-AC45-6CB6F4060258}"/>
              </a:ext>
            </a:extLst>
          </p:cNvPr>
          <p:cNvSpPr>
            <a:spLocks noGrp="1"/>
          </p:cNvSpPr>
          <p:nvPr>
            <p:ph type="sldNum" sz="quarter" idx="12"/>
          </p:nvPr>
        </p:nvSpPr>
        <p:spPr/>
        <p:txBody>
          <a:bodyPr/>
          <a:lstStyle/>
          <a:p>
            <a:fld id="{158B7785-F6D6-45F8-833E-07BD84680091}" type="slidenum">
              <a:rPr lang="en-US" smtClean="0"/>
              <a:t>32</a:t>
            </a:fld>
            <a:endParaRPr lang="en-US" dirty="0"/>
          </a:p>
        </p:txBody>
      </p:sp>
      <p:sp>
        <p:nvSpPr>
          <p:cNvPr id="3" name="Title 2">
            <a:extLst>
              <a:ext uri="{FF2B5EF4-FFF2-40B4-BE49-F238E27FC236}">
                <a16:creationId xmlns:a16="http://schemas.microsoft.com/office/drawing/2014/main" id="{D10A1971-31AF-4AAE-ABB2-B8D61CADB53E}"/>
              </a:ext>
            </a:extLst>
          </p:cNvPr>
          <p:cNvSpPr>
            <a:spLocks noGrp="1"/>
          </p:cNvSpPr>
          <p:nvPr>
            <p:ph type="title"/>
          </p:nvPr>
        </p:nvSpPr>
        <p:spPr/>
        <p:txBody>
          <a:bodyPr/>
          <a:lstStyle/>
          <a:p>
            <a:r>
              <a:rPr lang="en-US" dirty="0">
                <a:cs typeface="Calibri"/>
              </a:rPr>
              <a:t>Element Two:  Identify Sector or Industry and Engage Employers</a:t>
            </a:r>
            <a:endParaRPr lang="en-US" dirty="0"/>
          </a:p>
        </p:txBody>
      </p:sp>
      <p:sp>
        <p:nvSpPr>
          <p:cNvPr id="4" name="Content Placeholder 3">
            <a:extLst>
              <a:ext uri="{FF2B5EF4-FFF2-40B4-BE49-F238E27FC236}">
                <a16:creationId xmlns:a16="http://schemas.microsoft.com/office/drawing/2014/main" id="{864E65E8-DC33-4E3A-A812-2BF2A50DC1A3}"/>
              </a:ext>
            </a:extLst>
          </p:cNvPr>
          <p:cNvSpPr>
            <a:spLocks noGrp="1"/>
          </p:cNvSpPr>
          <p:nvPr>
            <p:ph idx="1"/>
          </p:nvPr>
        </p:nvSpPr>
        <p:spPr>
          <a:xfrm>
            <a:off x="805866" y="1499395"/>
            <a:ext cx="11081334" cy="5039517"/>
          </a:xfrm>
        </p:spPr>
        <p:txBody>
          <a:bodyPr vert="horz" lIns="91440" tIns="45720" rIns="91440" bIns="45720" rtlCol="0" anchor="t">
            <a:normAutofit/>
          </a:bodyPr>
          <a:lstStyle/>
          <a:p>
            <a:r>
              <a:rPr lang="en-US" dirty="0">
                <a:cs typeface="Calibri"/>
              </a:rPr>
              <a:t>Know your organization’s capacity to engage employers</a:t>
            </a:r>
          </a:p>
          <a:p>
            <a:r>
              <a:rPr lang="en-US" dirty="0">
                <a:cs typeface="Calibri"/>
              </a:rPr>
              <a:t>Know your young people (before you spend time and energy creating partnerships)</a:t>
            </a:r>
          </a:p>
          <a:p>
            <a:r>
              <a:rPr lang="en-US" dirty="0">
                <a:cs typeface="Calibri"/>
              </a:rPr>
              <a:t>Know employer needs and your capacity to meet those needs</a:t>
            </a:r>
          </a:p>
          <a:p>
            <a:pPr marL="0" indent="0">
              <a:buNone/>
            </a:pPr>
            <a:endParaRPr lang="en-US" dirty="0">
              <a:cs typeface="Calibri"/>
            </a:endParaRPr>
          </a:p>
          <a:p>
            <a:pPr marL="0" indent="0">
              <a:buNone/>
            </a:pPr>
            <a:r>
              <a:rPr lang="en-US" dirty="0">
                <a:cs typeface="Calibri"/>
              </a:rPr>
              <a:t>In Summary:  Be prepared, be realistic, and be knowledgeable</a:t>
            </a:r>
          </a:p>
        </p:txBody>
      </p:sp>
      <p:pic>
        <p:nvPicPr>
          <p:cNvPr id="5" name="Picture 5" descr="A wooden house&#10;&#10;Description generated with high confidence">
            <a:extLst>
              <a:ext uri="{FF2B5EF4-FFF2-40B4-BE49-F238E27FC236}">
                <a16:creationId xmlns:a16="http://schemas.microsoft.com/office/drawing/2014/main" id="{7743D997-FF2B-4797-9EAC-EF738C1FCC32}"/>
              </a:ext>
            </a:extLst>
          </p:cNvPr>
          <p:cNvPicPr>
            <a:picLocks noChangeAspect="1"/>
          </p:cNvPicPr>
          <p:nvPr/>
        </p:nvPicPr>
        <p:blipFill>
          <a:blip r:embed="rId3"/>
          <a:stretch>
            <a:fillRect/>
          </a:stretch>
        </p:blipFill>
        <p:spPr>
          <a:xfrm>
            <a:off x="5047522" y="4967287"/>
            <a:ext cx="2095500" cy="1571625"/>
          </a:xfrm>
          <a:prstGeom prst="rect">
            <a:avLst/>
          </a:prstGeom>
        </p:spPr>
      </p:pic>
    </p:spTree>
    <p:extLst>
      <p:ext uri="{BB962C8B-B14F-4D97-AF65-F5344CB8AC3E}">
        <p14:creationId xmlns:p14="http://schemas.microsoft.com/office/powerpoint/2010/main" val="2246936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A16364-2B59-46F9-8FA6-806581235683}"/>
              </a:ext>
            </a:extLst>
          </p:cNvPr>
          <p:cNvSpPr>
            <a:spLocks noGrp="1"/>
          </p:cNvSpPr>
          <p:nvPr>
            <p:ph type="sldNum" sz="quarter" idx="12"/>
          </p:nvPr>
        </p:nvSpPr>
        <p:spPr/>
        <p:txBody>
          <a:bodyPr/>
          <a:lstStyle/>
          <a:p>
            <a:fld id="{158B7785-F6D6-45F8-833E-07BD84680091}" type="slidenum">
              <a:rPr lang="en-US" smtClean="0"/>
              <a:t>33</a:t>
            </a:fld>
            <a:endParaRPr lang="en-US" dirty="0"/>
          </a:p>
        </p:txBody>
      </p:sp>
      <p:sp>
        <p:nvSpPr>
          <p:cNvPr id="3" name="Title 2">
            <a:extLst>
              <a:ext uri="{FF2B5EF4-FFF2-40B4-BE49-F238E27FC236}">
                <a16:creationId xmlns:a16="http://schemas.microsoft.com/office/drawing/2014/main" id="{2E8E5367-9F3C-43EA-995B-CEFA62C75848}"/>
              </a:ext>
            </a:extLst>
          </p:cNvPr>
          <p:cNvSpPr>
            <a:spLocks noGrp="1"/>
          </p:cNvSpPr>
          <p:nvPr>
            <p:ph type="title"/>
          </p:nvPr>
        </p:nvSpPr>
        <p:spPr/>
        <p:txBody>
          <a:bodyPr/>
          <a:lstStyle/>
          <a:p>
            <a:r>
              <a:rPr lang="en-US" dirty="0"/>
              <a:t>Element Two: Program Implementation</a:t>
            </a:r>
          </a:p>
        </p:txBody>
      </p:sp>
      <p:sp>
        <p:nvSpPr>
          <p:cNvPr id="7" name="Text Placeholder 3">
            <a:extLst>
              <a:ext uri="{FF2B5EF4-FFF2-40B4-BE49-F238E27FC236}">
                <a16:creationId xmlns:a16="http://schemas.microsoft.com/office/drawing/2014/main" id="{11D43FFA-14DC-44A7-9667-B37EF73B2D7A}"/>
              </a:ext>
            </a:extLst>
          </p:cNvPr>
          <p:cNvSpPr txBox="1">
            <a:spLocks/>
          </p:cNvSpPr>
          <p:nvPr/>
        </p:nvSpPr>
        <p:spPr>
          <a:xfrm>
            <a:off x="806450" y="1138238"/>
            <a:ext cx="11080750"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marL="347345" indent="-347345"/>
            <a:endParaRPr lang="en-US" sz="4000" dirty="0">
              <a:cs typeface="Calibri"/>
            </a:endParaRPr>
          </a:p>
        </p:txBody>
      </p:sp>
      <p:sp>
        <p:nvSpPr>
          <p:cNvPr id="9" name="Slide Number Placeholder 1">
            <a:extLst>
              <a:ext uri="{FF2B5EF4-FFF2-40B4-BE49-F238E27FC236}">
                <a16:creationId xmlns:a16="http://schemas.microsoft.com/office/drawing/2014/main" id="{28018504-F06F-4823-B56B-076A4D3743FA}"/>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8B7785-F6D6-45F8-833E-07BD84680091}" type="slidenum">
              <a:rPr lang="en-US" smtClean="0"/>
              <a:pPr/>
              <a:t>33</a:t>
            </a:fld>
            <a:endParaRPr lang="en-US" dirty="0"/>
          </a:p>
        </p:txBody>
      </p:sp>
      <p:sp>
        <p:nvSpPr>
          <p:cNvPr id="11" name="Slide Number Placeholder 6">
            <a:extLst>
              <a:ext uri="{FF2B5EF4-FFF2-40B4-BE49-F238E27FC236}">
                <a16:creationId xmlns:a16="http://schemas.microsoft.com/office/drawing/2014/main" id="{833D411D-C544-44B3-AA69-505E18EA2C85}"/>
              </a:ext>
            </a:extLst>
          </p:cNvPr>
          <p:cNvSpPr txBox="1">
            <a:spLocks/>
          </p:cNvSpPr>
          <p:nvPr/>
        </p:nvSpPr>
        <p:spPr>
          <a:xfrm>
            <a:off x="11537078" y="65087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8B7785-F6D6-45F8-833E-07BD84680091}" type="slidenum">
              <a:rPr lang="en-US" smtClean="0"/>
              <a:pPr/>
              <a:t>33</a:t>
            </a:fld>
            <a:endParaRPr lang="en-US" dirty="0"/>
          </a:p>
        </p:txBody>
      </p:sp>
      <p:pic>
        <p:nvPicPr>
          <p:cNvPr id="13" name="Picture Placeholder 8" descr="Picture of Brian McMahon">
            <a:extLst>
              <a:ext uri="{FF2B5EF4-FFF2-40B4-BE49-F238E27FC236}">
                <a16:creationId xmlns:a16="http://schemas.microsoft.com/office/drawing/2014/main" id="{03F812AB-6330-45B3-9549-551A646DA99C}"/>
              </a:ext>
            </a:extLst>
          </p:cNvPr>
          <p:cNvPicPr>
            <a:picLocks noChangeAspect="1"/>
          </p:cNvPicPr>
          <p:nvPr/>
        </p:nvPicPr>
        <p:blipFill>
          <a:blip r:embed="rId2">
            <a:extLst>
              <a:ext uri="{28A0092B-C50C-407E-A947-70E740481C1C}">
                <a14:useLocalDpi xmlns:a14="http://schemas.microsoft.com/office/drawing/2010/main" val="0"/>
              </a:ext>
            </a:extLst>
          </a:blip>
          <a:srcRect t="14250" b="14250"/>
          <a:stretch>
            <a:fillRect/>
          </a:stretch>
        </p:blipFill>
        <p:spPr>
          <a:xfrm>
            <a:off x="1367450" y="2093589"/>
            <a:ext cx="2133600" cy="2133600"/>
          </a:xfrm>
          <a:prstGeom prst="round2DiagRect">
            <a:avLst/>
          </a:prstGeom>
        </p:spPr>
      </p:pic>
      <p:sp>
        <p:nvSpPr>
          <p:cNvPr id="14" name="Content Placeholder 2">
            <a:extLst>
              <a:ext uri="{FF2B5EF4-FFF2-40B4-BE49-F238E27FC236}">
                <a16:creationId xmlns:a16="http://schemas.microsoft.com/office/drawing/2014/main" id="{3CA3CA7E-61BB-47DA-8BA7-66DB31B637AF}"/>
              </a:ext>
            </a:extLst>
          </p:cNvPr>
          <p:cNvSpPr txBox="1">
            <a:spLocks/>
          </p:cNvSpPr>
          <p:nvPr/>
        </p:nvSpPr>
        <p:spPr>
          <a:xfrm>
            <a:off x="4409842" y="2093589"/>
            <a:ext cx="5646057" cy="2201789"/>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5"/>
                </a:solidFill>
              </a:rPr>
              <a:t>Brian McMahon</a:t>
            </a:r>
          </a:p>
          <a:p>
            <a:pPr marL="457200" lvl="1" indent="0">
              <a:buNone/>
            </a:pPr>
            <a:r>
              <a:rPr lang="en-US" sz="2200" i="1" dirty="0">
                <a:solidFill>
                  <a:srgbClr val="3A4040"/>
                </a:solidFill>
                <a:latin typeface="+mj-lt"/>
              </a:rPr>
              <a:t>Deputy Director</a:t>
            </a:r>
            <a:endParaRPr lang="en-US" sz="2200" i="1" dirty="0">
              <a:solidFill>
                <a:srgbClr val="242021"/>
              </a:solidFill>
              <a:latin typeface="+mj-lt"/>
              <a:cs typeface="Calibri"/>
            </a:endParaRPr>
          </a:p>
          <a:p>
            <a:pPr marL="465138" lvl="2" indent="0">
              <a:buNone/>
            </a:pPr>
            <a:r>
              <a:rPr lang="en-US" dirty="0">
                <a:solidFill>
                  <a:srgbClr val="3A4040"/>
                </a:solidFill>
              </a:rPr>
              <a:t>Operation</a:t>
            </a:r>
            <a:r>
              <a:rPr lang="en-US" dirty="0"/>
              <a:t> Fresh Start</a:t>
            </a:r>
            <a:endParaRPr lang="en-US" dirty="0">
              <a:cs typeface="Calibri" panose="020F0502020204030204"/>
            </a:endParaRPr>
          </a:p>
        </p:txBody>
      </p:sp>
    </p:spTree>
    <p:extLst>
      <p:ext uri="{BB962C8B-B14F-4D97-AF65-F5344CB8AC3E}">
        <p14:creationId xmlns:p14="http://schemas.microsoft.com/office/powerpoint/2010/main" val="222743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F8340D-F079-40C0-AC45-6CB6F4060258}"/>
              </a:ext>
            </a:extLst>
          </p:cNvPr>
          <p:cNvSpPr>
            <a:spLocks noGrp="1"/>
          </p:cNvSpPr>
          <p:nvPr>
            <p:ph type="sldNum" sz="quarter" idx="12"/>
          </p:nvPr>
        </p:nvSpPr>
        <p:spPr/>
        <p:txBody>
          <a:bodyPr/>
          <a:lstStyle/>
          <a:p>
            <a:fld id="{158B7785-F6D6-45F8-833E-07BD84680091}" type="slidenum">
              <a:rPr lang="en-US" smtClean="0"/>
              <a:t>34</a:t>
            </a:fld>
            <a:endParaRPr lang="en-US" dirty="0"/>
          </a:p>
        </p:txBody>
      </p:sp>
      <p:sp>
        <p:nvSpPr>
          <p:cNvPr id="3" name="Title 2">
            <a:extLst>
              <a:ext uri="{FF2B5EF4-FFF2-40B4-BE49-F238E27FC236}">
                <a16:creationId xmlns:a16="http://schemas.microsoft.com/office/drawing/2014/main" id="{D10A1971-31AF-4AAE-ABB2-B8D61CADB53E}"/>
              </a:ext>
            </a:extLst>
          </p:cNvPr>
          <p:cNvSpPr>
            <a:spLocks noGrp="1"/>
          </p:cNvSpPr>
          <p:nvPr>
            <p:ph type="title"/>
          </p:nvPr>
        </p:nvSpPr>
        <p:spPr/>
        <p:txBody>
          <a:bodyPr/>
          <a:lstStyle/>
          <a:p>
            <a:r>
              <a:rPr lang="en-US" dirty="0">
                <a:cs typeface="Calibri"/>
              </a:rPr>
              <a:t>Element Two:  Identify Sector or Industry and Engage Employers</a:t>
            </a:r>
            <a:endParaRPr lang="en-US" dirty="0"/>
          </a:p>
        </p:txBody>
      </p:sp>
      <p:sp>
        <p:nvSpPr>
          <p:cNvPr id="4" name="Content Placeholder 3">
            <a:extLst>
              <a:ext uri="{FF2B5EF4-FFF2-40B4-BE49-F238E27FC236}">
                <a16:creationId xmlns:a16="http://schemas.microsoft.com/office/drawing/2014/main" id="{864E65E8-DC33-4E3A-A812-2BF2A50DC1A3}"/>
              </a:ext>
            </a:extLst>
          </p:cNvPr>
          <p:cNvSpPr>
            <a:spLocks noGrp="1"/>
          </p:cNvSpPr>
          <p:nvPr>
            <p:ph idx="1"/>
          </p:nvPr>
        </p:nvSpPr>
        <p:spPr/>
        <p:txBody>
          <a:bodyPr vert="horz" lIns="91440" tIns="45720" rIns="91440" bIns="45720" rtlCol="0" anchor="t">
            <a:normAutofit/>
          </a:bodyPr>
          <a:lstStyle/>
          <a:p>
            <a:r>
              <a:rPr lang="en-US" dirty="0">
                <a:cs typeface="Calibri"/>
              </a:rPr>
              <a:t>Developed OFS Grad Crew program, an advanced construction training platform</a:t>
            </a:r>
          </a:p>
          <a:p>
            <a:r>
              <a:rPr lang="en-US" dirty="0">
                <a:cs typeface="Calibri"/>
              </a:rPr>
              <a:t>Apprenticeship readiness evaluation</a:t>
            </a:r>
          </a:p>
          <a:p>
            <a:r>
              <a:rPr lang="en-US" dirty="0">
                <a:cs typeface="Calibri"/>
              </a:rPr>
              <a:t>Obtained BAS (Bureau of Apprenticeship Standards) Pre-Apprenticeship Training Provider certification</a:t>
            </a:r>
          </a:p>
          <a:p>
            <a:r>
              <a:rPr lang="en-US" dirty="0">
                <a:cs typeface="Calibri"/>
              </a:rPr>
              <a:t>Communicated with employers and our regional Workforce Development Board about workforce needs</a:t>
            </a:r>
          </a:p>
          <a:p>
            <a:endParaRPr lang="en-US" dirty="0">
              <a:cs typeface="Calibri"/>
            </a:endParaRPr>
          </a:p>
        </p:txBody>
      </p:sp>
      <p:pic>
        <p:nvPicPr>
          <p:cNvPr id="6" name="Picture 6" descr="A person that is standing in the sand&#10;&#10;Description generated with very high confidence">
            <a:extLst>
              <a:ext uri="{FF2B5EF4-FFF2-40B4-BE49-F238E27FC236}">
                <a16:creationId xmlns:a16="http://schemas.microsoft.com/office/drawing/2014/main" id="{78679B32-B77A-441F-BEDE-6782DA5EB96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4301379"/>
            <a:ext cx="2743199" cy="1965277"/>
          </a:xfrm>
          <a:prstGeom prst="rect">
            <a:avLst/>
          </a:prstGeom>
        </p:spPr>
      </p:pic>
    </p:spTree>
    <p:extLst>
      <p:ext uri="{BB962C8B-B14F-4D97-AF65-F5344CB8AC3E}">
        <p14:creationId xmlns:p14="http://schemas.microsoft.com/office/powerpoint/2010/main" val="1418149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35</a:t>
            </a:fld>
            <a:endParaRPr lang="en-US" dirty="0"/>
          </a:p>
        </p:txBody>
      </p:sp>
      <p:sp>
        <p:nvSpPr>
          <p:cNvPr id="3" name="Title 2"/>
          <p:cNvSpPr>
            <a:spLocks noGrp="1"/>
          </p:cNvSpPr>
          <p:nvPr>
            <p:ph type="title"/>
          </p:nvPr>
        </p:nvSpPr>
        <p:spPr>
          <a:xfrm>
            <a:off x="839788" y="172386"/>
            <a:ext cx="3932237" cy="2377440"/>
          </a:xfrm>
        </p:spPr>
        <p:txBody>
          <a:bodyPr/>
          <a:lstStyle/>
          <a:p>
            <a:r>
              <a:rPr lang="en-US" dirty="0"/>
              <a:t>Six Elements of Career Pathways Development</a:t>
            </a:r>
          </a:p>
        </p:txBody>
      </p:sp>
      <p:sp>
        <p:nvSpPr>
          <p:cNvPr id="6" name="Text Placeholder 5"/>
          <p:cNvSpPr>
            <a:spLocks noGrp="1"/>
          </p:cNvSpPr>
          <p:nvPr>
            <p:ph type="body" sz="half" idx="2"/>
          </p:nvPr>
        </p:nvSpPr>
        <p:spPr>
          <a:xfrm>
            <a:off x="839787" y="3028015"/>
            <a:ext cx="3932237" cy="2560320"/>
          </a:xfrm>
        </p:spPr>
        <p:txBody>
          <a:bodyPr/>
          <a:lstStyle/>
          <a:p>
            <a:pPr algn="l"/>
            <a:r>
              <a:rPr lang="en-US" b="1" dirty="0"/>
              <a:t>Element Three</a:t>
            </a:r>
            <a:r>
              <a:rPr lang="en-US" dirty="0"/>
              <a:t> - Design education and training programs; career pathways programs provide a clear sequence of education courses and credentials that meet the skill needs of high-demand industries.</a:t>
            </a:r>
          </a:p>
          <a:p>
            <a:endParaRPr lang="en-US" dirty="0"/>
          </a:p>
        </p:txBody>
      </p:sp>
      <p:sp>
        <p:nvSpPr>
          <p:cNvPr id="5" name="Content Placeholder 4"/>
          <p:cNvSpPr>
            <a:spLocks noGrp="1"/>
          </p:cNvSpPr>
          <p:nvPr>
            <p:ph idx="1"/>
          </p:nvPr>
        </p:nvSpPr>
        <p:spPr>
          <a:xfrm>
            <a:off x="5180012" y="598806"/>
            <a:ext cx="6172200" cy="5403850"/>
          </a:xfrm>
        </p:spPr>
        <p:txBody>
          <a:bodyPr>
            <a:normAutofit fontScale="62500" lnSpcReduction="20000"/>
          </a:bodyPr>
          <a:lstStyle/>
          <a:p>
            <a:pPr marL="0" indent="0">
              <a:buNone/>
            </a:pPr>
            <a:r>
              <a:rPr lang="en-US" b="1" dirty="0"/>
              <a:t>Key Element Three Components</a:t>
            </a:r>
            <a:endParaRPr lang="en-US" dirty="0"/>
          </a:p>
          <a:p>
            <a:pPr marL="514350" indent="-514350">
              <a:buFont typeface="+mj-lt"/>
              <a:buAutoNum type="alphaLcParenR"/>
            </a:pPr>
            <a:r>
              <a:rPr lang="en-US" dirty="0"/>
              <a:t>Education and training programs provide a clear sequence of education courses and credentials.</a:t>
            </a:r>
          </a:p>
          <a:p>
            <a:pPr marL="514350" indent="-514350">
              <a:buFont typeface="+mj-lt"/>
              <a:buAutoNum type="alphaLcParenR"/>
            </a:pPr>
            <a:r>
              <a:rPr lang="en-US" dirty="0"/>
              <a:t>Combine with continuous and seamless support systems that prepare individuals, regardless of their skill levels at the point of entry, for postsecondary education, training, and employment.</a:t>
            </a:r>
          </a:p>
          <a:p>
            <a:pPr marL="514350" indent="-514350">
              <a:buFont typeface="+mj-lt"/>
              <a:buAutoNum type="alphaLcParenR"/>
            </a:pPr>
            <a:r>
              <a:rPr lang="en-US" dirty="0"/>
              <a:t>Align skills and competencies with postsecondary education, registered apprenticeship, and other workforce training systems.</a:t>
            </a:r>
          </a:p>
          <a:p>
            <a:pPr marL="514350" indent="-514350">
              <a:buFont typeface="+mj-lt"/>
              <a:buAutoNum type="alphaLcParenR"/>
            </a:pPr>
            <a:r>
              <a:rPr lang="en-US" dirty="0"/>
              <a:t>Your program design is encouraged not to be “business as usual” and requires “out of the box” thinking to best meet the needs of employers and learners.</a:t>
            </a:r>
          </a:p>
          <a:p>
            <a:pPr marL="514350" indent="-514350">
              <a:buFont typeface="+mj-lt"/>
              <a:buAutoNum type="alphaLcParenR"/>
            </a:pPr>
            <a:r>
              <a:rPr lang="en-US" dirty="0"/>
              <a:t>Think of the how to best support the unique needs of targeted populations and what challenges youth may encounter that cause early exiting from career pathways programs.</a:t>
            </a:r>
          </a:p>
          <a:p>
            <a:endParaRPr lang="en-US" dirty="0"/>
          </a:p>
        </p:txBody>
      </p:sp>
    </p:spTree>
    <p:extLst>
      <p:ext uri="{BB962C8B-B14F-4D97-AF65-F5344CB8AC3E}">
        <p14:creationId xmlns:p14="http://schemas.microsoft.com/office/powerpoint/2010/main" val="2627280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36</a:t>
            </a:fld>
            <a:endParaRPr lang="en-US" dirty="0"/>
          </a:p>
        </p:txBody>
      </p:sp>
      <p:sp>
        <p:nvSpPr>
          <p:cNvPr id="3" name="Title 2"/>
          <p:cNvSpPr>
            <a:spLocks noGrp="1"/>
          </p:cNvSpPr>
          <p:nvPr>
            <p:ph type="title"/>
          </p:nvPr>
        </p:nvSpPr>
        <p:spPr/>
        <p:txBody>
          <a:bodyPr>
            <a:normAutofit/>
          </a:bodyPr>
          <a:lstStyle/>
          <a:p>
            <a:r>
              <a:rPr lang="en-US" dirty="0"/>
              <a:t>Element Three - Design Education and Training Programs</a:t>
            </a:r>
            <a:endParaRPr lang="en-US" sz="2700" dirty="0"/>
          </a:p>
        </p:txBody>
      </p:sp>
      <p:sp>
        <p:nvSpPr>
          <p:cNvPr id="4" name="Content Placeholder 3"/>
          <p:cNvSpPr>
            <a:spLocks noGrp="1"/>
          </p:cNvSpPr>
          <p:nvPr>
            <p:ph idx="1"/>
          </p:nvPr>
        </p:nvSpPr>
        <p:spPr/>
        <p:txBody>
          <a:bodyPr>
            <a:normAutofit lnSpcReduction="10000"/>
          </a:bodyPr>
          <a:lstStyle/>
          <a:p>
            <a:pPr lvl="0" eaLnBrk="0" hangingPunct="0"/>
            <a:r>
              <a:rPr lang="en-US" dirty="0"/>
              <a:t>Identify and engage education and training partners.</a:t>
            </a:r>
          </a:p>
          <a:p>
            <a:pPr lvl="0" eaLnBrk="0" hangingPunct="0"/>
            <a:r>
              <a:rPr lang="en-US" dirty="0"/>
              <a:t>Identify target populations, entry points, and recruitment strategies.</a:t>
            </a:r>
          </a:p>
          <a:p>
            <a:pPr eaLnBrk="0" hangingPunct="0"/>
            <a:r>
              <a:rPr lang="en-US" dirty="0"/>
              <a:t>Career pathways systems provide participants with multiple entry points to accommodate academic readiness and multiple exit points to permit on ramp and off ramp when necessary.</a:t>
            </a:r>
          </a:p>
          <a:p>
            <a:pPr lvl="0" eaLnBrk="0" hangingPunct="0"/>
            <a:r>
              <a:rPr lang="en-US" dirty="0"/>
              <a:t>Review, develop, or modify competency models with employers and develop and validate career ladders/lattices.</a:t>
            </a:r>
          </a:p>
          <a:p>
            <a:pPr eaLnBrk="0" hangingPunct="0"/>
            <a:r>
              <a:rPr lang="en-US" dirty="0"/>
              <a:t>Designing programs requires organizing competencies into a logical sequence of information and experiences by applying teaching methodologies. Develop or modify programs to ensure they meet industry-recognized and/or postsecondary credentials.</a:t>
            </a:r>
          </a:p>
          <a:p>
            <a:endParaRPr lang="en-US" dirty="0"/>
          </a:p>
        </p:txBody>
      </p:sp>
    </p:spTree>
    <p:extLst>
      <p:ext uri="{BB962C8B-B14F-4D97-AF65-F5344CB8AC3E}">
        <p14:creationId xmlns:p14="http://schemas.microsoft.com/office/powerpoint/2010/main" val="3539709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37</a:t>
            </a:fld>
            <a:endParaRPr lang="en-US" dirty="0"/>
          </a:p>
        </p:txBody>
      </p:sp>
      <p:sp>
        <p:nvSpPr>
          <p:cNvPr id="3" name="TextBox 2" descr="Employability Skills Chart">
            <a:extLst>
              <a:ext uri="{FF2B5EF4-FFF2-40B4-BE49-F238E27FC236}">
                <a16:creationId xmlns:a16="http://schemas.microsoft.com/office/drawing/2014/main" id="{77413EF3-22B1-40EF-9540-9B013B246182}"/>
              </a:ext>
            </a:extLst>
          </p:cNvPr>
          <p:cNvSpPr txBox="1"/>
          <p:nvPr/>
        </p:nvSpPr>
        <p:spPr>
          <a:xfrm>
            <a:off x="3836870" y="6288685"/>
            <a:ext cx="4403240" cy="369332"/>
          </a:xfrm>
          <a:prstGeom prst="rect">
            <a:avLst/>
          </a:prstGeom>
          <a:noFill/>
        </p:spPr>
        <p:txBody>
          <a:bodyPr wrap="square" rtlCol="0">
            <a:spAutoFit/>
          </a:bodyPr>
          <a:lstStyle/>
          <a:p>
            <a:pPr algn="ctr"/>
            <a:r>
              <a:rPr lang="en-US" dirty="0"/>
              <a:t>Http://cte.ed.gov/employabilityskills</a:t>
            </a:r>
          </a:p>
        </p:txBody>
      </p:sp>
      <p:pic>
        <p:nvPicPr>
          <p:cNvPr id="7" name="Picture 6">
            <a:extLst>
              <a:ext uri="{FF2B5EF4-FFF2-40B4-BE49-F238E27FC236}">
                <a16:creationId xmlns:a16="http://schemas.microsoft.com/office/drawing/2014/main" id="{3C68112F-EBA8-4B74-AE9D-795D24E36EB3}"/>
              </a:ext>
            </a:extLst>
          </p:cNvPr>
          <p:cNvPicPr>
            <a:picLocks noChangeAspect="1"/>
          </p:cNvPicPr>
          <p:nvPr/>
        </p:nvPicPr>
        <p:blipFill>
          <a:blip r:embed="rId2"/>
          <a:stretch>
            <a:fillRect/>
          </a:stretch>
        </p:blipFill>
        <p:spPr>
          <a:xfrm>
            <a:off x="3062742" y="231514"/>
            <a:ext cx="5876925" cy="5915025"/>
          </a:xfrm>
          <a:prstGeom prst="rect">
            <a:avLst/>
          </a:prstGeom>
        </p:spPr>
      </p:pic>
    </p:spTree>
    <p:extLst>
      <p:ext uri="{BB962C8B-B14F-4D97-AF65-F5344CB8AC3E}">
        <p14:creationId xmlns:p14="http://schemas.microsoft.com/office/powerpoint/2010/main" val="566514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FD5F66-A14D-466F-9B36-83E3C671AE51}"/>
              </a:ext>
            </a:extLst>
          </p:cNvPr>
          <p:cNvSpPr>
            <a:spLocks noGrp="1"/>
          </p:cNvSpPr>
          <p:nvPr>
            <p:ph type="sldNum" sz="quarter" idx="12"/>
          </p:nvPr>
        </p:nvSpPr>
        <p:spPr/>
        <p:txBody>
          <a:bodyPr/>
          <a:lstStyle/>
          <a:p>
            <a:fld id="{158B7785-F6D6-45F8-833E-07BD84680091}" type="slidenum">
              <a:rPr lang="en-US" smtClean="0"/>
              <a:t>38</a:t>
            </a:fld>
            <a:endParaRPr lang="en-US" dirty="0"/>
          </a:p>
        </p:txBody>
      </p:sp>
      <p:sp>
        <p:nvSpPr>
          <p:cNvPr id="3" name="Title 2">
            <a:extLst>
              <a:ext uri="{FF2B5EF4-FFF2-40B4-BE49-F238E27FC236}">
                <a16:creationId xmlns:a16="http://schemas.microsoft.com/office/drawing/2014/main" id="{A9DFDE71-9EC5-4FAB-A6AD-86DF740EE8D1}"/>
              </a:ext>
            </a:extLst>
          </p:cNvPr>
          <p:cNvSpPr>
            <a:spLocks noGrp="1"/>
          </p:cNvSpPr>
          <p:nvPr>
            <p:ph type="title"/>
          </p:nvPr>
        </p:nvSpPr>
        <p:spPr/>
        <p:txBody>
          <a:bodyPr/>
          <a:lstStyle/>
          <a:p>
            <a:r>
              <a:rPr lang="en-US" dirty="0"/>
              <a:t>Employability Skills Framework</a:t>
            </a:r>
          </a:p>
        </p:txBody>
      </p:sp>
      <p:sp>
        <p:nvSpPr>
          <p:cNvPr id="4" name="Rectangle 3">
            <a:extLst>
              <a:ext uri="{FF2B5EF4-FFF2-40B4-BE49-F238E27FC236}">
                <a16:creationId xmlns:a16="http://schemas.microsoft.com/office/drawing/2014/main" id="{7F28CD40-91AD-499D-92B6-D88883393FEB}"/>
              </a:ext>
            </a:extLst>
          </p:cNvPr>
          <p:cNvSpPr/>
          <p:nvPr/>
        </p:nvSpPr>
        <p:spPr>
          <a:xfrm>
            <a:off x="805866" y="1870922"/>
            <a:ext cx="4806940" cy="4339650"/>
          </a:xfrm>
          <a:prstGeom prst="rect">
            <a:avLst/>
          </a:prstGeom>
        </p:spPr>
        <p:txBody>
          <a:bodyPr wrap="square">
            <a:spAutoFit/>
          </a:bodyPr>
          <a:lstStyle/>
          <a:p>
            <a:endParaRPr lang="en-US" sz="2400" b="1" u="sng" dirty="0"/>
          </a:p>
          <a:p>
            <a:r>
              <a:rPr lang="en-US" sz="2400" b="1" u="sng" dirty="0"/>
              <a:t>Applied Knowledge</a:t>
            </a:r>
            <a:r>
              <a:rPr lang="en-US" sz="2400" b="1" dirty="0"/>
              <a:t>:</a:t>
            </a:r>
          </a:p>
          <a:p>
            <a:pPr marL="342900" indent="-342900">
              <a:buAutoNum type="alphaLcPeriod"/>
            </a:pPr>
            <a:r>
              <a:rPr lang="en-US" sz="2400" dirty="0"/>
              <a:t>Applied academic skills</a:t>
            </a:r>
          </a:p>
          <a:p>
            <a:pPr marL="342900" indent="-342900">
              <a:buAutoNum type="alphaLcPeriod"/>
            </a:pPr>
            <a:r>
              <a:rPr lang="en-US" sz="2400" dirty="0"/>
              <a:t>Critical thinking skills</a:t>
            </a:r>
          </a:p>
          <a:p>
            <a:pPr marL="342900" indent="-342900">
              <a:buAutoNum type="alphaLcPeriod"/>
            </a:pPr>
            <a:endParaRPr lang="en-US" dirty="0"/>
          </a:p>
          <a:p>
            <a:r>
              <a:rPr lang="en-US" sz="2400" b="1" u="sng" dirty="0"/>
              <a:t>Workplace Skills</a:t>
            </a:r>
            <a:r>
              <a:rPr lang="en-US" sz="2400" b="1" dirty="0"/>
              <a:t>:</a:t>
            </a:r>
          </a:p>
          <a:p>
            <a:pPr marL="342900" indent="-342900">
              <a:buAutoNum type="alphaLcPeriod"/>
            </a:pPr>
            <a:r>
              <a:rPr lang="en-US" sz="2400" dirty="0"/>
              <a:t>Information use</a:t>
            </a:r>
          </a:p>
          <a:p>
            <a:pPr marL="342900" indent="-342900">
              <a:buAutoNum type="alphaLcPeriod"/>
            </a:pPr>
            <a:r>
              <a:rPr lang="en-US" sz="2400" dirty="0"/>
              <a:t>Resource management</a:t>
            </a:r>
          </a:p>
          <a:p>
            <a:pPr marL="342900" indent="-342900">
              <a:buAutoNum type="alphaLcPeriod"/>
            </a:pPr>
            <a:r>
              <a:rPr lang="en-US" sz="2400" dirty="0"/>
              <a:t>Communication skills </a:t>
            </a:r>
          </a:p>
          <a:p>
            <a:pPr marL="342900" indent="-342900">
              <a:buAutoNum type="alphaLcPeriod"/>
            </a:pPr>
            <a:r>
              <a:rPr lang="en-US" sz="2400" dirty="0"/>
              <a:t>Systems thinking</a:t>
            </a:r>
          </a:p>
          <a:p>
            <a:pPr marL="342900" indent="-342900">
              <a:buAutoNum type="alphaLcPeriod"/>
            </a:pPr>
            <a:r>
              <a:rPr lang="en-US" sz="2400" dirty="0"/>
              <a:t>Technology use</a:t>
            </a:r>
          </a:p>
          <a:p>
            <a:pPr marL="342900" indent="-342900">
              <a:buAutoNum type="alphaLcPeriod"/>
            </a:pPr>
            <a:endParaRPr lang="en-US" dirty="0"/>
          </a:p>
        </p:txBody>
      </p:sp>
      <p:sp>
        <p:nvSpPr>
          <p:cNvPr id="6" name="Rectangle 5">
            <a:extLst>
              <a:ext uri="{FF2B5EF4-FFF2-40B4-BE49-F238E27FC236}">
                <a16:creationId xmlns:a16="http://schemas.microsoft.com/office/drawing/2014/main" id="{029C2E80-DEF4-4BCF-AFD4-5CF5D6C862F9}"/>
              </a:ext>
            </a:extLst>
          </p:cNvPr>
          <p:cNvSpPr/>
          <p:nvPr/>
        </p:nvSpPr>
        <p:spPr>
          <a:xfrm>
            <a:off x="6078414" y="2219035"/>
            <a:ext cx="6096000" cy="2677656"/>
          </a:xfrm>
          <a:prstGeom prst="rect">
            <a:avLst/>
          </a:prstGeom>
        </p:spPr>
        <p:txBody>
          <a:bodyPr>
            <a:spAutoFit/>
          </a:bodyPr>
          <a:lstStyle/>
          <a:p>
            <a:r>
              <a:rPr lang="en-US" sz="2400" b="1" u="sng" dirty="0"/>
              <a:t>Effective Relationships</a:t>
            </a:r>
            <a:r>
              <a:rPr lang="en-US" sz="2400" dirty="0"/>
              <a:t>:</a:t>
            </a:r>
          </a:p>
          <a:p>
            <a:pPr marL="342900" indent="-342900">
              <a:buAutoNum type="alphaLcPeriod"/>
            </a:pPr>
            <a:r>
              <a:rPr lang="en-US" sz="2400" dirty="0"/>
              <a:t>Personal qualities</a:t>
            </a:r>
          </a:p>
          <a:p>
            <a:pPr marL="342900" indent="-342900">
              <a:buAutoNum type="alphaLcPeriod"/>
            </a:pPr>
            <a:r>
              <a:rPr lang="en-US" sz="2400" dirty="0"/>
              <a:t>Interpersonal skills</a:t>
            </a:r>
          </a:p>
          <a:p>
            <a:endParaRPr lang="en-US" sz="2400" dirty="0"/>
          </a:p>
          <a:p>
            <a:r>
              <a:rPr lang="en-US" sz="2400" dirty="0"/>
              <a:t>The Leadership Development component within our programs should be heavily focused on building these skills in participants.</a:t>
            </a:r>
          </a:p>
        </p:txBody>
      </p:sp>
      <p:sp>
        <p:nvSpPr>
          <p:cNvPr id="7" name="Rectangle 6">
            <a:extLst>
              <a:ext uri="{FF2B5EF4-FFF2-40B4-BE49-F238E27FC236}">
                <a16:creationId xmlns:a16="http://schemas.microsoft.com/office/drawing/2014/main" id="{4EFD0E08-66EB-472A-98F7-517B57435B72}"/>
              </a:ext>
            </a:extLst>
          </p:cNvPr>
          <p:cNvSpPr/>
          <p:nvPr/>
        </p:nvSpPr>
        <p:spPr>
          <a:xfrm>
            <a:off x="638907" y="916815"/>
            <a:ext cx="10879015" cy="954107"/>
          </a:xfrm>
          <a:prstGeom prst="rect">
            <a:avLst/>
          </a:prstGeom>
        </p:spPr>
        <p:txBody>
          <a:bodyPr wrap="square">
            <a:spAutoFit/>
          </a:bodyPr>
          <a:lstStyle/>
          <a:p>
            <a:r>
              <a:rPr lang="en-US" sz="2800" b="1" dirty="0"/>
              <a:t>Employability Skills Framework – identify with employers ways to embed and sequence skills within all program components.</a:t>
            </a:r>
          </a:p>
        </p:txBody>
      </p:sp>
    </p:spTree>
    <p:extLst>
      <p:ext uri="{BB962C8B-B14F-4D97-AF65-F5344CB8AC3E}">
        <p14:creationId xmlns:p14="http://schemas.microsoft.com/office/powerpoint/2010/main" val="2858045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39</a:t>
            </a:fld>
            <a:endParaRPr lang="en-US" dirty="0"/>
          </a:p>
        </p:txBody>
      </p:sp>
      <p:sp>
        <p:nvSpPr>
          <p:cNvPr id="3" name="Title 2"/>
          <p:cNvSpPr>
            <a:spLocks noGrp="1"/>
          </p:cNvSpPr>
          <p:nvPr>
            <p:ph type="title"/>
          </p:nvPr>
        </p:nvSpPr>
        <p:spPr/>
        <p:txBody>
          <a:bodyPr>
            <a:normAutofit/>
          </a:bodyPr>
          <a:lstStyle/>
          <a:p>
            <a:r>
              <a:rPr lang="en-US" dirty="0"/>
              <a:t>Element Three - Design Education and Training Programs</a:t>
            </a:r>
            <a:endParaRPr lang="en-US" sz="2700" dirty="0"/>
          </a:p>
        </p:txBody>
      </p:sp>
      <p:sp>
        <p:nvSpPr>
          <p:cNvPr id="4" name="Content Placeholder 3"/>
          <p:cNvSpPr>
            <a:spLocks noGrp="1"/>
          </p:cNvSpPr>
          <p:nvPr>
            <p:ph idx="1"/>
          </p:nvPr>
        </p:nvSpPr>
        <p:spPr>
          <a:xfrm>
            <a:off x="629805" y="909241"/>
            <a:ext cx="11081334" cy="5039517"/>
          </a:xfrm>
        </p:spPr>
        <p:txBody>
          <a:bodyPr vert="horz" lIns="91440" tIns="45720" rIns="91440" bIns="45720" rtlCol="0" anchor="t">
            <a:normAutofit fontScale="77500" lnSpcReduction="20000"/>
          </a:bodyPr>
          <a:lstStyle/>
          <a:p>
            <a:pPr lvl="0" eaLnBrk="0" hangingPunct="0"/>
            <a:endParaRPr lang="en-US" dirty="0"/>
          </a:p>
          <a:p>
            <a:pPr lvl="0" eaLnBrk="0" hangingPunct="0"/>
            <a:r>
              <a:rPr lang="en-US" sz="3000" dirty="0"/>
              <a:t>Research and promote work-based learning opportunities within construction and industry-related partners. What major construction projects are going on near your program site?</a:t>
            </a:r>
            <a:endParaRPr lang="en-US" sz="3000" dirty="0">
              <a:cs typeface="Calibri"/>
            </a:endParaRPr>
          </a:p>
          <a:p>
            <a:pPr eaLnBrk="0" hangingPunct="0"/>
            <a:r>
              <a:rPr lang="en-US" sz="3000" dirty="0"/>
              <a:t>Develop integrated, accelerated, contextualized learning strategies. Work with key partners/employers to identify “how” they teach. What order do they teach specific concepts in (especially math and technical skills)?</a:t>
            </a:r>
            <a:endParaRPr lang="en-US" sz="3000" dirty="0">
              <a:cs typeface="Calibri"/>
            </a:endParaRPr>
          </a:p>
          <a:p>
            <a:pPr eaLnBrk="0" hangingPunct="0"/>
            <a:r>
              <a:rPr lang="en-US" sz="3000" dirty="0"/>
              <a:t>Provide flexible delivery methods. Does the employer use technology and/or online instruction platforms? What is the classroom and hands-on ratio to ensure competency?</a:t>
            </a:r>
            <a:endParaRPr lang="en-US" sz="3000" dirty="0">
              <a:cs typeface="Calibri"/>
            </a:endParaRPr>
          </a:p>
          <a:p>
            <a:pPr eaLnBrk="0" hangingPunct="0"/>
            <a:r>
              <a:rPr lang="en-US" sz="3000" dirty="0"/>
              <a:t>Provide career services, case management, and comprehensive supportive services.  What building and trade apprenticeship schools are available for tours and/or demos?</a:t>
            </a:r>
            <a:endParaRPr lang="en-US" sz="3000" dirty="0">
              <a:cs typeface="Calibri"/>
            </a:endParaRPr>
          </a:p>
          <a:p>
            <a:pPr eaLnBrk="0" hangingPunct="0"/>
            <a:r>
              <a:rPr lang="en-US" sz="3000" dirty="0"/>
              <a:t>Provide employment assistance and retention services.  Is there a childcare partner that employer works with? Do they offer substance abuse counseling? </a:t>
            </a:r>
            <a:endParaRPr lang="en-US" sz="3000" dirty="0">
              <a:cs typeface="Calibri"/>
            </a:endParaRPr>
          </a:p>
          <a:p>
            <a:endParaRPr lang="en-US" dirty="0"/>
          </a:p>
        </p:txBody>
      </p:sp>
    </p:spTree>
    <p:extLst>
      <p:ext uri="{BB962C8B-B14F-4D97-AF65-F5344CB8AC3E}">
        <p14:creationId xmlns:p14="http://schemas.microsoft.com/office/powerpoint/2010/main" val="167357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7CFF92-18EA-4B36-9FE5-D7F466301BC8}"/>
              </a:ext>
            </a:extLst>
          </p:cNvPr>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a:extLst>
              <a:ext uri="{FF2B5EF4-FFF2-40B4-BE49-F238E27FC236}">
                <a16:creationId xmlns:a16="http://schemas.microsoft.com/office/drawing/2014/main" id="{A7A915D4-63A2-42E9-8A72-6FAFF96EE267}"/>
              </a:ext>
            </a:extLst>
          </p:cNvPr>
          <p:cNvSpPr>
            <a:spLocks noGrp="1"/>
          </p:cNvSpPr>
          <p:nvPr>
            <p:ph type="title"/>
          </p:nvPr>
        </p:nvSpPr>
        <p:spPr/>
        <p:txBody>
          <a:bodyPr/>
          <a:lstStyle/>
          <a:p>
            <a:r>
              <a:rPr lang="en-US" dirty="0"/>
              <a:t>Today’s Moderator</a:t>
            </a:r>
          </a:p>
        </p:txBody>
      </p:sp>
      <p:sp>
        <p:nvSpPr>
          <p:cNvPr id="7" name="Content Placeholder 6">
            <a:extLst>
              <a:ext uri="{FF2B5EF4-FFF2-40B4-BE49-F238E27FC236}">
                <a16:creationId xmlns:a16="http://schemas.microsoft.com/office/drawing/2014/main" id="{8D1A5D81-D30A-466C-BB89-94A077938E8B}"/>
              </a:ext>
            </a:extLst>
          </p:cNvPr>
          <p:cNvSpPr>
            <a:spLocks noGrp="1"/>
          </p:cNvSpPr>
          <p:nvPr>
            <p:ph sz="half" idx="1"/>
          </p:nvPr>
        </p:nvSpPr>
        <p:spPr>
          <a:xfrm>
            <a:off x="4514773" y="2383033"/>
            <a:ext cx="5646057" cy="2201789"/>
          </a:xfrm>
        </p:spPr>
        <p:txBody>
          <a:bodyPr/>
          <a:lstStyle/>
          <a:p>
            <a:r>
              <a:rPr lang="en-US" dirty="0"/>
              <a:t>Mark Smith</a:t>
            </a:r>
          </a:p>
          <a:p>
            <a:pPr lvl="1"/>
            <a:r>
              <a:rPr lang="en-US" dirty="0"/>
              <a:t>Workforce Analyst</a:t>
            </a:r>
          </a:p>
          <a:p>
            <a:pPr lvl="2"/>
            <a:r>
              <a:rPr lang="en-US" dirty="0"/>
              <a:t>U.S. Department of Labor</a:t>
            </a:r>
          </a:p>
          <a:p>
            <a:pPr lvl="2"/>
            <a:r>
              <a:rPr lang="en-US" dirty="0"/>
              <a:t>Employment and Training Administration</a:t>
            </a:r>
          </a:p>
        </p:txBody>
      </p:sp>
      <p:pic>
        <p:nvPicPr>
          <p:cNvPr id="13" name="Picture Placeholder 12" descr="A person wearing a suit and tie&#10;&#10;Description automatically generated">
            <a:extLst>
              <a:ext uri="{FF2B5EF4-FFF2-40B4-BE49-F238E27FC236}">
                <a16:creationId xmlns:a16="http://schemas.microsoft.com/office/drawing/2014/main" id="{FB67074C-AD05-4A9B-BF8A-BCD35F70D75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659" b="3659"/>
          <a:stretch>
            <a:fillRect/>
          </a:stretch>
        </p:blipFill>
        <p:spPr>
          <a:xfrm>
            <a:off x="1519238" y="2697163"/>
            <a:ext cx="2133600" cy="2133600"/>
          </a:xfrm>
        </p:spPr>
      </p:pic>
    </p:spTree>
    <p:extLst>
      <p:ext uri="{BB962C8B-B14F-4D97-AF65-F5344CB8AC3E}">
        <p14:creationId xmlns:p14="http://schemas.microsoft.com/office/powerpoint/2010/main" val="494166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072D6-3FEE-4BC1-AF06-28A6A42113A6}"/>
              </a:ext>
            </a:extLst>
          </p:cNvPr>
          <p:cNvSpPr>
            <a:spLocks noGrp="1"/>
          </p:cNvSpPr>
          <p:nvPr>
            <p:ph type="title"/>
          </p:nvPr>
        </p:nvSpPr>
        <p:spPr/>
        <p:txBody>
          <a:bodyPr/>
          <a:lstStyle/>
          <a:p>
            <a:r>
              <a:rPr lang="en-US" dirty="0"/>
              <a:t>Element Three: Program Implementation</a:t>
            </a:r>
          </a:p>
        </p:txBody>
      </p:sp>
      <p:sp>
        <p:nvSpPr>
          <p:cNvPr id="6" name="Text Placeholder 3">
            <a:extLst>
              <a:ext uri="{FF2B5EF4-FFF2-40B4-BE49-F238E27FC236}">
                <a16:creationId xmlns:a16="http://schemas.microsoft.com/office/drawing/2014/main" id="{A3C56F42-F9EC-4466-B8AA-291A5E260A48}"/>
              </a:ext>
            </a:extLst>
          </p:cNvPr>
          <p:cNvSpPr txBox="1">
            <a:spLocks/>
          </p:cNvSpPr>
          <p:nvPr/>
        </p:nvSpPr>
        <p:spPr>
          <a:xfrm>
            <a:off x="806450" y="1138238"/>
            <a:ext cx="11080750"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marL="347345" indent="-347345"/>
            <a:endParaRPr lang="en-US" sz="4000" dirty="0">
              <a:cs typeface="Calibri"/>
            </a:endParaRPr>
          </a:p>
        </p:txBody>
      </p:sp>
      <p:sp>
        <p:nvSpPr>
          <p:cNvPr id="7" name="Slide Number Placeholder 6">
            <a:extLst>
              <a:ext uri="{FF2B5EF4-FFF2-40B4-BE49-F238E27FC236}">
                <a16:creationId xmlns:a16="http://schemas.microsoft.com/office/drawing/2014/main" id="{EFB8FC75-30C7-4EA5-849C-637AA0F5347F}"/>
              </a:ext>
            </a:extLst>
          </p:cNvPr>
          <p:cNvSpPr txBox="1">
            <a:spLocks/>
          </p:cNvSpPr>
          <p:nvPr/>
        </p:nvSpPr>
        <p:spPr>
          <a:xfrm>
            <a:off x="11417156" y="6446667"/>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8B7785-F6D6-45F8-833E-07BD84680091}" type="slidenum">
              <a:rPr lang="en-US" smtClean="0"/>
              <a:pPr/>
              <a:t>40</a:t>
            </a:fld>
            <a:endParaRPr lang="en-US" dirty="0"/>
          </a:p>
        </p:txBody>
      </p:sp>
      <p:sp>
        <p:nvSpPr>
          <p:cNvPr id="8" name="Content Placeholder 3">
            <a:extLst>
              <a:ext uri="{FF2B5EF4-FFF2-40B4-BE49-F238E27FC236}">
                <a16:creationId xmlns:a16="http://schemas.microsoft.com/office/drawing/2014/main" id="{F2104086-3802-41BB-BED7-DC21798F95DA}"/>
              </a:ext>
            </a:extLst>
          </p:cNvPr>
          <p:cNvSpPr txBox="1">
            <a:spLocks/>
          </p:cNvSpPr>
          <p:nvPr/>
        </p:nvSpPr>
        <p:spPr>
          <a:xfrm>
            <a:off x="4454813" y="2590800"/>
            <a:ext cx="5646057" cy="2201789"/>
          </a:xfrm>
          <a:prstGeom prst="rect">
            <a:avLst/>
          </a:prstGeom>
        </p:spPr>
        <p:txBody>
          <a:bodyPr/>
          <a:lst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Joanna James</a:t>
            </a:r>
          </a:p>
          <a:p>
            <a:pPr lvl="1"/>
            <a:r>
              <a:rPr lang="en-US" dirty="0"/>
              <a:t>Executive Director</a:t>
            </a:r>
          </a:p>
          <a:p>
            <a:pPr lvl="2"/>
            <a:r>
              <a:rPr lang="en-US" dirty="0"/>
              <a:t>Project REBUILD</a:t>
            </a:r>
          </a:p>
        </p:txBody>
      </p:sp>
      <p:pic>
        <p:nvPicPr>
          <p:cNvPr id="11" name="Picture Placeholder 14" descr="Picture of Joanna James">
            <a:extLst>
              <a:ext uri="{FF2B5EF4-FFF2-40B4-BE49-F238E27FC236}">
                <a16:creationId xmlns:a16="http://schemas.microsoft.com/office/drawing/2014/main" id="{1901A1EF-82E1-4748-8B65-6B5D0E2610D7}"/>
              </a:ext>
            </a:extLst>
          </p:cNvPr>
          <p:cNvPicPr>
            <a:picLocks noChangeAspect="1"/>
          </p:cNvPicPr>
          <p:nvPr/>
        </p:nvPicPr>
        <p:blipFill>
          <a:blip r:embed="rId2">
            <a:extLst>
              <a:ext uri="{28A0092B-C50C-407E-A947-70E740481C1C}">
                <a14:useLocalDpi xmlns:a14="http://schemas.microsoft.com/office/drawing/2010/main" val="0"/>
              </a:ext>
            </a:extLst>
          </a:blip>
          <a:srcRect t="8286" b="8286"/>
          <a:stretch>
            <a:fillRect/>
          </a:stretch>
        </p:blipFill>
        <p:spPr>
          <a:xfrm>
            <a:off x="1352459" y="2590800"/>
            <a:ext cx="2133600" cy="2133600"/>
          </a:xfrm>
          <a:prstGeom prst="round2DiagRect">
            <a:avLst/>
          </a:prstGeom>
        </p:spPr>
      </p:pic>
    </p:spTree>
    <p:extLst>
      <p:ext uri="{BB962C8B-B14F-4D97-AF65-F5344CB8AC3E}">
        <p14:creationId xmlns:p14="http://schemas.microsoft.com/office/powerpoint/2010/main" val="127214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9371DB-E95A-495E-A93F-81C9D8569ECE}"/>
              </a:ext>
            </a:extLst>
          </p:cNvPr>
          <p:cNvSpPr>
            <a:spLocks noGrp="1"/>
          </p:cNvSpPr>
          <p:nvPr>
            <p:ph type="sldNum" sz="quarter" idx="12"/>
          </p:nvPr>
        </p:nvSpPr>
        <p:spPr/>
        <p:txBody>
          <a:bodyPr/>
          <a:lstStyle/>
          <a:p>
            <a:fld id="{158B7785-F6D6-45F8-833E-07BD84680091}" type="slidenum">
              <a:rPr lang="en-US" smtClean="0"/>
              <a:t>41</a:t>
            </a:fld>
            <a:endParaRPr lang="en-US" dirty="0"/>
          </a:p>
        </p:txBody>
      </p:sp>
      <p:sp>
        <p:nvSpPr>
          <p:cNvPr id="3" name="Title 2">
            <a:extLst>
              <a:ext uri="{FF2B5EF4-FFF2-40B4-BE49-F238E27FC236}">
                <a16:creationId xmlns:a16="http://schemas.microsoft.com/office/drawing/2014/main" id="{7A4CA713-24FD-4B81-A3FA-E63CD179E35E}"/>
              </a:ext>
            </a:extLst>
          </p:cNvPr>
          <p:cNvSpPr>
            <a:spLocks noGrp="1"/>
          </p:cNvSpPr>
          <p:nvPr>
            <p:ph type="title"/>
          </p:nvPr>
        </p:nvSpPr>
        <p:spPr/>
        <p:txBody>
          <a:bodyPr/>
          <a:lstStyle/>
          <a:p>
            <a:r>
              <a:rPr lang="en-US" dirty="0">
                <a:cs typeface="Calibri"/>
              </a:rPr>
              <a:t>Element Three:  Design Education &amp; Training Program</a:t>
            </a:r>
            <a:endParaRPr lang="en-US" dirty="0"/>
          </a:p>
        </p:txBody>
      </p:sp>
      <p:sp>
        <p:nvSpPr>
          <p:cNvPr id="4" name="Content Placeholder 3">
            <a:extLst>
              <a:ext uri="{FF2B5EF4-FFF2-40B4-BE49-F238E27FC236}">
                <a16:creationId xmlns:a16="http://schemas.microsoft.com/office/drawing/2014/main" id="{B044C1FE-583C-4529-8ECC-F68E57D01849}"/>
              </a:ext>
            </a:extLst>
          </p:cNvPr>
          <p:cNvSpPr>
            <a:spLocks noGrp="1"/>
          </p:cNvSpPr>
          <p:nvPr>
            <p:ph idx="1"/>
          </p:nvPr>
        </p:nvSpPr>
        <p:spPr/>
        <p:txBody>
          <a:bodyPr vert="horz" lIns="91440" tIns="45720" rIns="91440" bIns="45720" rtlCol="0" anchor="t">
            <a:normAutofit/>
          </a:bodyPr>
          <a:lstStyle/>
          <a:p>
            <a:r>
              <a:rPr lang="en-US" sz="2800" dirty="0">
                <a:cs typeface="Calibri"/>
              </a:rPr>
              <a:t>Everything that you do</a:t>
            </a:r>
          </a:p>
          <a:p>
            <a:r>
              <a:rPr lang="en-US" sz="2800" dirty="0">
                <a:cs typeface="Calibri"/>
              </a:rPr>
              <a:t>Progressive milestones and the bar of expectations rises</a:t>
            </a:r>
          </a:p>
          <a:p>
            <a:r>
              <a:rPr lang="en-US" sz="2800" dirty="0">
                <a:cs typeface="Calibri"/>
              </a:rPr>
              <a:t>Consider other certifications</a:t>
            </a:r>
          </a:p>
          <a:p>
            <a:r>
              <a:rPr lang="en-US" sz="2800" dirty="0">
                <a:cs typeface="Calibri"/>
              </a:rPr>
              <a:t>Skills-specific trainings</a:t>
            </a:r>
          </a:p>
          <a:p>
            <a:r>
              <a:rPr lang="en-US" sz="2800" dirty="0">
                <a:cs typeface="Calibri"/>
              </a:rPr>
              <a:t>Think about your community partners</a:t>
            </a:r>
          </a:p>
          <a:p>
            <a:pPr marL="0" indent="0">
              <a:buNone/>
            </a:pPr>
            <a:endParaRPr lang="en-US" dirty="0">
              <a:cs typeface="Calibri"/>
            </a:endParaRPr>
          </a:p>
          <a:p>
            <a:pPr marL="0" indent="0">
              <a:buNone/>
            </a:pPr>
            <a:r>
              <a:rPr lang="en-US" dirty="0">
                <a:cs typeface="Calibri"/>
              </a:rPr>
              <a:t>In Summary:  Everything that you and your staff does should correlate to success in a career pathway and make sure that you're communicating that to your young people.</a:t>
            </a:r>
          </a:p>
        </p:txBody>
      </p:sp>
    </p:spTree>
    <p:extLst>
      <p:ext uri="{BB962C8B-B14F-4D97-AF65-F5344CB8AC3E}">
        <p14:creationId xmlns:p14="http://schemas.microsoft.com/office/powerpoint/2010/main" val="116972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072D6-3FEE-4BC1-AF06-28A6A42113A6}"/>
              </a:ext>
            </a:extLst>
          </p:cNvPr>
          <p:cNvSpPr>
            <a:spLocks noGrp="1"/>
          </p:cNvSpPr>
          <p:nvPr>
            <p:ph type="title"/>
          </p:nvPr>
        </p:nvSpPr>
        <p:spPr/>
        <p:txBody>
          <a:bodyPr/>
          <a:lstStyle/>
          <a:p>
            <a:r>
              <a:rPr lang="en-US" dirty="0"/>
              <a:t>Element Three: Program Implementation</a:t>
            </a:r>
          </a:p>
        </p:txBody>
      </p:sp>
      <p:sp>
        <p:nvSpPr>
          <p:cNvPr id="6" name="Text Placeholder 3">
            <a:extLst>
              <a:ext uri="{FF2B5EF4-FFF2-40B4-BE49-F238E27FC236}">
                <a16:creationId xmlns:a16="http://schemas.microsoft.com/office/drawing/2014/main" id="{A3C56F42-F9EC-4466-B8AA-291A5E260A48}"/>
              </a:ext>
            </a:extLst>
          </p:cNvPr>
          <p:cNvSpPr txBox="1">
            <a:spLocks/>
          </p:cNvSpPr>
          <p:nvPr/>
        </p:nvSpPr>
        <p:spPr>
          <a:xfrm>
            <a:off x="806450" y="1138238"/>
            <a:ext cx="11080750"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marL="347345" indent="-347345"/>
            <a:endParaRPr lang="en-US" sz="4000" dirty="0">
              <a:cs typeface="Calibri"/>
            </a:endParaRPr>
          </a:p>
        </p:txBody>
      </p:sp>
      <p:sp>
        <p:nvSpPr>
          <p:cNvPr id="7" name="Slide Number Placeholder 6">
            <a:extLst>
              <a:ext uri="{FF2B5EF4-FFF2-40B4-BE49-F238E27FC236}">
                <a16:creationId xmlns:a16="http://schemas.microsoft.com/office/drawing/2014/main" id="{EFB8FC75-30C7-4EA5-849C-637AA0F5347F}"/>
              </a:ext>
            </a:extLst>
          </p:cNvPr>
          <p:cNvSpPr txBox="1">
            <a:spLocks/>
          </p:cNvSpPr>
          <p:nvPr/>
        </p:nvSpPr>
        <p:spPr>
          <a:xfrm>
            <a:off x="11417156" y="6446667"/>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8B7785-F6D6-45F8-833E-07BD84680091}" type="slidenum">
              <a:rPr lang="en-US" smtClean="0"/>
              <a:pPr/>
              <a:t>42</a:t>
            </a:fld>
            <a:endParaRPr lang="en-US" dirty="0"/>
          </a:p>
        </p:txBody>
      </p:sp>
      <p:pic>
        <p:nvPicPr>
          <p:cNvPr id="9" name="Picture Placeholder 8" descr="Picture of Brian McMahon">
            <a:extLst>
              <a:ext uri="{FF2B5EF4-FFF2-40B4-BE49-F238E27FC236}">
                <a16:creationId xmlns:a16="http://schemas.microsoft.com/office/drawing/2014/main" id="{19C1AFDF-397D-4DAC-AE4C-E3330511B25A}"/>
              </a:ext>
            </a:extLst>
          </p:cNvPr>
          <p:cNvPicPr>
            <a:picLocks noChangeAspect="1"/>
          </p:cNvPicPr>
          <p:nvPr/>
        </p:nvPicPr>
        <p:blipFill>
          <a:blip r:embed="rId2">
            <a:extLst>
              <a:ext uri="{28A0092B-C50C-407E-A947-70E740481C1C}">
                <a14:useLocalDpi xmlns:a14="http://schemas.microsoft.com/office/drawing/2010/main" val="0"/>
              </a:ext>
            </a:extLst>
          </a:blip>
          <a:srcRect t="14250" b="14250"/>
          <a:stretch>
            <a:fillRect/>
          </a:stretch>
        </p:blipFill>
        <p:spPr>
          <a:xfrm>
            <a:off x="1382440" y="1973668"/>
            <a:ext cx="2133600" cy="2133600"/>
          </a:xfrm>
          <a:prstGeom prst="round2DiagRect">
            <a:avLst/>
          </a:prstGeom>
        </p:spPr>
      </p:pic>
      <p:sp>
        <p:nvSpPr>
          <p:cNvPr id="10" name="Content Placeholder 2">
            <a:extLst>
              <a:ext uri="{FF2B5EF4-FFF2-40B4-BE49-F238E27FC236}">
                <a16:creationId xmlns:a16="http://schemas.microsoft.com/office/drawing/2014/main" id="{439165C0-0EBE-4D7B-A7AE-3737E9951D35}"/>
              </a:ext>
            </a:extLst>
          </p:cNvPr>
          <p:cNvSpPr txBox="1">
            <a:spLocks/>
          </p:cNvSpPr>
          <p:nvPr/>
        </p:nvSpPr>
        <p:spPr>
          <a:xfrm>
            <a:off x="4304911" y="1973668"/>
            <a:ext cx="5646057" cy="2201789"/>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5"/>
                </a:solidFill>
              </a:rPr>
              <a:t>Brian McMahon</a:t>
            </a:r>
          </a:p>
          <a:p>
            <a:pPr marL="457200" lvl="1" indent="0">
              <a:buNone/>
            </a:pPr>
            <a:r>
              <a:rPr lang="en-US" sz="2200" i="1" dirty="0">
                <a:solidFill>
                  <a:srgbClr val="3A4040"/>
                </a:solidFill>
                <a:latin typeface="+mj-lt"/>
              </a:rPr>
              <a:t>Deputy Director</a:t>
            </a:r>
            <a:endParaRPr lang="en-US" sz="2200" i="1" dirty="0">
              <a:solidFill>
                <a:srgbClr val="242021"/>
              </a:solidFill>
              <a:latin typeface="+mj-lt"/>
              <a:cs typeface="Calibri"/>
            </a:endParaRPr>
          </a:p>
          <a:p>
            <a:pPr marL="465138" lvl="2" indent="0">
              <a:buNone/>
            </a:pPr>
            <a:r>
              <a:rPr lang="en-US" dirty="0">
                <a:solidFill>
                  <a:srgbClr val="3A4040"/>
                </a:solidFill>
              </a:rPr>
              <a:t>Operation</a:t>
            </a:r>
            <a:r>
              <a:rPr lang="en-US" dirty="0"/>
              <a:t> Fresh Start</a:t>
            </a:r>
            <a:endParaRPr lang="en-US" dirty="0">
              <a:cs typeface="Calibri" panose="020F0502020204030204"/>
            </a:endParaRPr>
          </a:p>
        </p:txBody>
      </p:sp>
    </p:spTree>
    <p:extLst>
      <p:ext uri="{BB962C8B-B14F-4D97-AF65-F5344CB8AC3E}">
        <p14:creationId xmlns:p14="http://schemas.microsoft.com/office/powerpoint/2010/main" val="1134224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9371DB-E95A-495E-A93F-81C9D8569ECE}"/>
              </a:ext>
            </a:extLst>
          </p:cNvPr>
          <p:cNvSpPr>
            <a:spLocks noGrp="1"/>
          </p:cNvSpPr>
          <p:nvPr>
            <p:ph type="sldNum" sz="quarter" idx="12"/>
          </p:nvPr>
        </p:nvSpPr>
        <p:spPr/>
        <p:txBody>
          <a:bodyPr/>
          <a:lstStyle/>
          <a:p>
            <a:fld id="{158B7785-F6D6-45F8-833E-07BD84680091}" type="slidenum">
              <a:rPr lang="en-US" smtClean="0"/>
              <a:t>43</a:t>
            </a:fld>
            <a:endParaRPr lang="en-US" dirty="0"/>
          </a:p>
        </p:txBody>
      </p:sp>
      <p:sp>
        <p:nvSpPr>
          <p:cNvPr id="3" name="Title 2">
            <a:extLst>
              <a:ext uri="{FF2B5EF4-FFF2-40B4-BE49-F238E27FC236}">
                <a16:creationId xmlns:a16="http://schemas.microsoft.com/office/drawing/2014/main" id="{7A4CA713-24FD-4B81-A3FA-E63CD179E35E}"/>
              </a:ext>
            </a:extLst>
          </p:cNvPr>
          <p:cNvSpPr>
            <a:spLocks noGrp="1"/>
          </p:cNvSpPr>
          <p:nvPr>
            <p:ph type="title"/>
          </p:nvPr>
        </p:nvSpPr>
        <p:spPr/>
        <p:txBody>
          <a:bodyPr/>
          <a:lstStyle/>
          <a:p>
            <a:r>
              <a:rPr lang="en-US" dirty="0">
                <a:cs typeface="Calibri"/>
              </a:rPr>
              <a:t>Element Three:  Design Education &amp; Training Program</a:t>
            </a:r>
            <a:endParaRPr lang="en-US" dirty="0"/>
          </a:p>
        </p:txBody>
      </p:sp>
      <p:sp>
        <p:nvSpPr>
          <p:cNvPr id="4" name="Content Placeholder 3">
            <a:extLst>
              <a:ext uri="{FF2B5EF4-FFF2-40B4-BE49-F238E27FC236}">
                <a16:creationId xmlns:a16="http://schemas.microsoft.com/office/drawing/2014/main" id="{B044C1FE-583C-4529-8ECC-F68E57D01849}"/>
              </a:ext>
            </a:extLst>
          </p:cNvPr>
          <p:cNvSpPr>
            <a:spLocks noGrp="1"/>
          </p:cNvSpPr>
          <p:nvPr>
            <p:ph idx="1"/>
          </p:nvPr>
        </p:nvSpPr>
        <p:spPr/>
        <p:txBody>
          <a:bodyPr vert="horz" lIns="91440" tIns="45720" rIns="91440" bIns="45720" rtlCol="0" anchor="t">
            <a:normAutofit/>
          </a:bodyPr>
          <a:lstStyle/>
          <a:p>
            <a:r>
              <a:rPr lang="en-US" sz="2800" dirty="0">
                <a:cs typeface="Calibri"/>
              </a:rPr>
              <a:t>Educational alignment with project-based learning - supervisor and teacher communication</a:t>
            </a:r>
          </a:p>
          <a:p>
            <a:r>
              <a:rPr lang="en-US" sz="2800" dirty="0">
                <a:cs typeface="Calibri"/>
              </a:rPr>
              <a:t>BAS Pre-Apprenticeship curriculum</a:t>
            </a:r>
          </a:p>
          <a:p>
            <a:r>
              <a:rPr lang="en-US" sz="2800" dirty="0">
                <a:cs typeface="Calibri"/>
              </a:rPr>
              <a:t>DRIVE-OFS Driver License Program and partnership with 4 Lakes Driving School</a:t>
            </a:r>
          </a:p>
        </p:txBody>
      </p:sp>
      <p:pic>
        <p:nvPicPr>
          <p:cNvPr id="5" name="Picture 5" descr="Workers placing solar panels on roof">
            <a:extLst>
              <a:ext uri="{FF2B5EF4-FFF2-40B4-BE49-F238E27FC236}">
                <a16:creationId xmlns:a16="http://schemas.microsoft.com/office/drawing/2014/main" id="{81CDFDD5-37CA-4948-BA85-727CC2EAFA0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23117" y="3863098"/>
            <a:ext cx="2743200" cy="1777238"/>
          </a:xfrm>
          <a:prstGeom prst="rect">
            <a:avLst/>
          </a:prstGeom>
        </p:spPr>
      </p:pic>
      <p:sp>
        <p:nvSpPr>
          <p:cNvPr id="7" name="TextBox 6">
            <a:extLst>
              <a:ext uri="{FF2B5EF4-FFF2-40B4-BE49-F238E27FC236}">
                <a16:creationId xmlns:a16="http://schemas.microsoft.com/office/drawing/2014/main" id="{0A21113B-F14C-462C-B93F-566542CC2113}"/>
              </a:ext>
            </a:extLst>
          </p:cNvPr>
          <p:cNvSpPr txBox="1"/>
          <p:nvPr/>
        </p:nvSpPr>
        <p:spPr>
          <a:xfrm>
            <a:off x="4523117" y="5640717"/>
            <a:ext cx="2743200" cy="317500"/>
          </a:xfrm>
          <a:prstGeom prst="rect">
            <a:avLst/>
          </a:prstGeom>
        </p:spPr>
        <p:txBody>
          <a:bodyPr>
            <a:normAutofit fontScale="47500" lnSpcReduction="20000"/>
          </a:bodyPr>
          <a:lstStyle/>
          <a:p>
            <a:r>
              <a:rPr lang="en-US" dirty="0">
                <a:hlinkClick r:id="rId4"/>
              </a:rPr>
              <a:t>This Photo</a:t>
            </a:r>
            <a:r>
              <a:rPr lang="en-US" dirty="0"/>
              <a:t> by Unknown author is licensed under </a:t>
            </a:r>
            <a:r>
              <a:rPr lang="en-US" dirty="0">
                <a:hlinkClick r:id="rId5"/>
              </a:rPr>
              <a:t>CC BY-SA</a:t>
            </a:r>
            <a:r>
              <a:rPr lang="en-US" dirty="0"/>
              <a:t>.</a:t>
            </a:r>
          </a:p>
        </p:txBody>
      </p:sp>
    </p:spTree>
    <p:extLst>
      <p:ext uri="{BB962C8B-B14F-4D97-AF65-F5344CB8AC3E}">
        <p14:creationId xmlns:p14="http://schemas.microsoft.com/office/powerpoint/2010/main" val="2984671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44</a:t>
            </a:fld>
            <a:endParaRPr lang="en-US" dirty="0"/>
          </a:p>
        </p:txBody>
      </p:sp>
      <p:sp>
        <p:nvSpPr>
          <p:cNvPr id="5" name="Title 4"/>
          <p:cNvSpPr>
            <a:spLocks noGrp="1"/>
          </p:cNvSpPr>
          <p:nvPr>
            <p:ph type="title"/>
          </p:nvPr>
        </p:nvSpPr>
        <p:spPr>
          <a:xfrm>
            <a:off x="839788" y="37476"/>
            <a:ext cx="3932237" cy="2377440"/>
          </a:xfrm>
        </p:spPr>
        <p:txBody>
          <a:bodyPr/>
          <a:lstStyle/>
          <a:p>
            <a:r>
              <a:rPr lang="en-US" dirty="0"/>
              <a:t>Six Elements of Career Pathways Development</a:t>
            </a:r>
          </a:p>
        </p:txBody>
      </p:sp>
      <p:sp>
        <p:nvSpPr>
          <p:cNvPr id="7" name="Text Placeholder 6"/>
          <p:cNvSpPr>
            <a:spLocks noGrp="1"/>
          </p:cNvSpPr>
          <p:nvPr>
            <p:ph type="body" sz="half" idx="2"/>
          </p:nvPr>
        </p:nvSpPr>
        <p:spPr>
          <a:xfrm>
            <a:off x="839788" y="2834640"/>
            <a:ext cx="3932237" cy="3026411"/>
          </a:xfrm>
        </p:spPr>
        <p:txBody>
          <a:bodyPr/>
          <a:lstStyle/>
          <a:p>
            <a:endParaRPr lang="en-US" sz="2400" b="1" dirty="0"/>
          </a:p>
          <a:p>
            <a:endParaRPr lang="en-US" sz="2400" b="1" dirty="0"/>
          </a:p>
          <a:p>
            <a:pPr algn="l"/>
            <a:r>
              <a:rPr lang="en-US" b="1" dirty="0"/>
              <a:t>Element Four</a:t>
            </a:r>
            <a:r>
              <a:rPr lang="en-US" dirty="0"/>
              <a:t> - Identify funding needs and sources. </a:t>
            </a:r>
          </a:p>
          <a:p>
            <a:pPr algn="l"/>
            <a:r>
              <a:rPr lang="en-US" dirty="0"/>
              <a:t>Necessary resources are raised and/or leveraged to develop, operate, and sustain the career pathways system and programs. </a:t>
            </a:r>
          </a:p>
          <a:p>
            <a:pPr algn="l"/>
            <a:endParaRPr lang="en-US" sz="3600" dirty="0"/>
          </a:p>
          <a:p>
            <a:endParaRPr lang="en-US" dirty="0"/>
          </a:p>
        </p:txBody>
      </p:sp>
      <p:sp>
        <p:nvSpPr>
          <p:cNvPr id="6" name="Content Placeholder 5"/>
          <p:cNvSpPr>
            <a:spLocks noGrp="1"/>
          </p:cNvSpPr>
          <p:nvPr>
            <p:ph idx="1"/>
          </p:nvPr>
        </p:nvSpPr>
        <p:spPr>
          <a:xfrm>
            <a:off x="5335570" y="727075"/>
            <a:ext cx="6172200" cy="5403850"/>
          </a:xfrm>
        </p:spPr>
        <p:txBody>
          <a:bodyPr>
            <a:normAutofit lnSpcReduction="10000"/>
          </a:bodyPr>
          <a:lstStyle/>
          <a:p>
            <a:pPr marL="0" indent="0">
              <a:buNone/>
            </a:pPr>
            <a:endParaRPr lang="en-US" sz="3000" b="1" dirty="0"/>
          </a:p>
          <a:p>
            <a:pPr marL="0" indent="0">
              <a:buNone/>
            </a:pPr>
            <a:r>
              <a:rPr lang="en-US" sz="3000" b="1" dirty="0"/>
              <a:t>Key Element Four Components</a:t>
            </a:r>
            <a:endParaRPr lang="en-US" sz="3000" b="1" dirty="0">
              <a:cs typeface="Calibri"/>
            </a:endParaRPr>
          </a:p>
          <a:p>
            <a:pPr marL="514350" indent="-514350">
              <a:buFont typeface="+mj-lt"/>
              <a:buAutoNum type="alphaLcParenR"/>
            </a:pPr>
            <a:r>
              <a:rPr lang="en-US" sz="3000" dirty="0"/>
              <a:t>Identify the costs associated with system and program development and operations. </a:t>
            </a:r>
            <a:endParaRPr lang="en-US" sz="3000" dirty="0">
              <a:cs typeface="Calibri"/>
            </a:endParaRPr>
          </a:p>
          <a:p>
            <a:pPr marL="514350" indent="-514350">
              <a:buFont typeface="+mj-lt"/>
              <a:buAutoNum type="alphaLcParenR"/>
            </a:pPr>
            <a:r>
              <a:rPr lang="en-US" sz="3000" dirty="0"/>
              <a:t>Identify sources of funding available from partner agencies and related public and private resources and secure funding.</a:t>
            </a:r>
            <a:endParaRPr lang="en-US" sz="3000" dirty="0">
              <a:cs typeface="Calibri"/>
            </a:endParaRPr>
          </a:p>
          <a:p>
            <a:pPr marL="514350" indent="-514350">
              <a:buFont typeface="+mj-lt"/>
              <a:buAutoNum type="alphaLcParenR"/>
            </a:pPr>
            <a:r>
              <a:rPr lang="en-US" sz="3000" dirty="0"/>
              <a:t>Develop long-term sustainability plan with state or local partners.</a:t>
            </a:r>
            <a:endParaRPr lang="en-US" sz="3000" dirty="0">
              <a:cs typeface="Calibri"/>
            </a:endParaRPr>
          </a:p>
          <a:p>
            <a:endParaRPr lang="en-US" dirty="0"/>
          </a:p>
        </p:txBody>
      </p:sp>
    </p:spTree>
    <p:extLst>
      <p:ext uri="{BB962C8B-B14F-4D97-AF65-F5344CB8AC3E}">
        <p14:creationId xmlns:p14="http://schemas.microsoft.com/office/powerpoint/2010/main" val="1393254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072D6-3FEE-4BC1-AF06-28A6A42113A6}"/>
              </a:ext>
            </a:extLst>
          </p:cNvPr>
          <p:cNvSpPr>
            <a:spLocks noGrp="1"/>
          </p:cNvSpPr>
          <p:nvPr>
            <p:ph type="title"/>
          </p:nvPr>
        </p:nvSpPr>
        <p:spPr/>
        <p:txBody>
          <a:bodyPr/>
          <a:lstStyle/>
          <a:p>
            <a:r>
              <a:rPr lang="en-US" dirty="0"/>
              <a:t>Element Four: Program Implementation</a:t>
            </a:r>
          </a:p>
        </p:txBody>
      </p:sp>
      <p:sp>
        <p:nvSpPr>
          <p:cNvPr id="6" name="Text Placeholder 3">
            <a:extLst>
              <a:ext uri="{FF2B5EF4-FFF2-40B4-BE49-F238E27FC236}">
                <a16:creationId xmlns:a16="http://schemas.microsoft.com/office/drawing/2014/main" id="{CFA37B77-D615-4E48-8C67-3E1BA03455B6}"/>
              </a:ext>
            </a:extLst>
          </p:cNvPr>
          <p:cNvSpPr txBox="1">
            <a:spLocks/>
          </p:cNvSpPr>
          <p:nvPr/>
        </p:nvSpPr>
        <p:spPr>
          <a:xfrm>
            <a:off x="806450" y="1138238"/>
            <a:ext cx="11080750"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marL="347345" indent="-347345"/>
            <a:endParaRPr lang="en-US" sz="4000" dirty="0">
              <a:cs typeface="Calibri"/>
            </a:endParaRPr>
          </a:p>
        </p:txBody>
      </p:sp>
      <p:sp>
        <p:nvSpPr>
          <p:cNvPr id="7" name="Slide Number Placeholder 6">
            <a:extLst>
              <a:ext uri="{FF2B5EF4-FFF2-40B4-BE49-F238E27FC236}">
                <a16:creationId xmlns:a16="http://schemas.microsoft.com/office/drawing/2014/main" id="{1ADD46F2-4852-49E8-B60A-0FA1AB649FB3}"/>
              </a:ext>
            </a:extLst>
          </p:cNvPr>
          <p:cNvSpPr txBox="1">
            <a:spLocks/>
          </p:cNvSpPr>
          <p:nvPr/>
        </p:nvSpPr>
        <p:spPr>
          <a:xfrm>
            <a:off x="11539078" y="6446667"/>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8B7785-F6D6-45F8-833E-07BD84680091}" type="slidenum">
              <a:rPr lang="en-US" smtClean="0"/>
              <a:pPr/>
              <a:t>45</a:t>
            </a:fld>
            <a:endParaRPr lang="en-US" dirty="0"/>
          </a:p>
        </p:txBody>
      </p:sp>
      <p:sp>
        <p:nvSpPr>
          <p:cNvPr id="8" name="Content Placeholder 3">
            <a:extLst>
              <a:ext uri="{FF2B5EF4-FFF2-40B4-BE49-F238E27FC236}">
                <a16:creationId xmlns:a16="http://schemas.microsoft.com/office/drawing/2014/main" id="{85595714-889A-458F-8E61-1390259D646E}"/>
              </a:ext>
            </a:extLst>
          </p:cNvPr>
          <p:cNvSpPr txBox="1">
            <a:spLocks/>
          </p:cNvSpPr>
          <p:nvPr/>
        </p:nvSpPr>
        <p:spPr>
          <a:xfrm>
            <a:off x="4470556" y="2757778"/>
            <a:ext cx="5646057" cy="2201789"/>
          </a:xfrm>
          <a:prstGeom prst="rect">
            <a:avLst/>
          </a:prstGeom>
        </p:spPr>
        <p:txBody>
          <a:bodyPr/>
          <a:lst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Joanna James</a:t>
            </a:r>
          </a:p>
          <a:p>
            <a:pPr lvl="1"/>
            <a:r>
              <a:rPr lang="en-US" dirty="0"/>
              <a:t>Executive Director</a:t>
            </a:r>
          </a:p>
          <a:p>
            <a:pPr lvl="2"/>
            <a:r>
              <a:rPr lang="en-US" dirty="0"/>
              <a:t>Project REBUILD</a:t>
            </a:r>
          </a:p>
        </p:txBody>
      </p:sp>
      <p:pic>
        <p:nvPicPr>
          <p:cNvPr id="11" name="Picture Placeholder 14" descr="A person posing for the camera&#10;&#10;Description automatically generated">
            <a:extLst>
              <a:ext uri="{FF2B5EF4-FFF2-40B4-BE49-F238E27FC236}">
                <a16:creationId xmlns:a16="http://schemas.microsoft.com/office/drawing/2014/main" id="{1F0BCE5D-433A-433E-AC59-5B98C54DFDF3}"/>
              </a:ext>
            </a:extLst>
          </p:cNvPr>
          <p:cNvPicPr>
            <a:picLocks noChangeAspect="1"/>
          </p:cNvPicPr>
          <p:nvPr/>
        </p:nvPicPr>
        <p:blipFill>
          <a:blip r:embed="rId2">
            <a:extLst>
              <a:ext uri="{28A0092B-C50C-407E-A947-70E740481C1C}">
                <a14:useLocalDpi xmlns:a14="http://schemas.microsoft.com/office/drawing/2010/main" val="0"/>
              </a:ext>
            </a:extLst>
          </a:blip>
          <a:srcRect t="8286" b="8286"/>
          <a:stretch>
            <a:fillRect/>
          </a:stretch>
        </p:blipFill>
        <p:spPr>
          <a:xfrm>
            <a:off x="1571703" y="2757778"/>
            <a:ext cx="2133600" cy="2133600"/>
          </a:xfrm>
          <a:prstGeom prst="round2DiagRect">
            <a:avLst/>
          </a:prstGeom>
        </p:spPr>
      </p:pic>
    </p:spTree>
    <p:extLst>
      <p:ext uri="{BB962C8B-B14F-4D97-AF65-F5344CB8AC3E}">
        <p14:creationId xmlns:p14="http://schemas.microsoft.com/office/powerpoint/2010/main" val="8450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5B15E-BAAE-432B-B0F5-49443C8FBAF4}"/>
              </a:ext>
            </a:extLst>
          </p:cNvPr>
          <p:cNvSpPr>
            <a:spLocks noGrp="1"/>
          </p:cNvSpPr>
          <p:nvPr>
            <p:ph type="sldNum" sz="quarter" idx="12"/>
          </p:nvPr>
        </p:nvSpPr>
        <p:spPr/>
        <p:txBody>
          <a:bodyPr/>
          <a:lstStyle/>
          <a:p>
            <a:fld id="{158B7785-F6D6-45F8-833E-07BD84680091}" type="slidenum">
              <a:rPr lang="en-US" smtClean="0"/>
              <a:t>46</a:t>
            </a:fld>
            <a:endParaRPr lang="en-US" dirty="0"/>
          </a:p>
        </p:txBody>
      </p:sp>
      <p:sp>
        <p:nvSpPr>
          <p:cNvPr id="3" name="Title 2">
            <a:extLst>
              <a:ext uri="{FF2B5EF4-FFF2-40B4-BE49-F238E27FC236}">
                <a16:creationId xmlns:a16="http://schemas.microsoft.com/office/drawing/2014/main" id="{A66014A0-0F0E-42F7-8454-9D7E818615C2}"/>
              </a:ext>
            </a:extLst>
          </p:cNvPr>
          <p:cNvSpPr>
            <a:spLocks noGrp="1"/>
          </p:cNvSpPr>
          <p:nvPr>
            <p:ph type="title"/>
          </p:nvPr>
        </p:nvSpPr>
        <p:spPr/>
        <p:txBody>
          <a:bodyPr/>
          <a:lstStyle/>
          <a:p>
            <a:r>
              <a:rPr lang="en-US" dirty="0">
                <a:cs typeface="Calibri"/>
              </a:rPr>
              <a:t>Element Four:  Identify Funding Needs &amp; Sources</a:t>
            </a:r>
            <a:endParaRPr lang="en-US" dirty="0"/>
          </a:p>
        </p:txBody>
      </p:sp>
      <p:sp>
        <p:nvSpPr>
          <p:cNvPr id="4" name="Content Placeholder 3">
            <a:extLst>
              <a:ext uri="{FF2B5EF4-FFF2-40B4-BE49-F238E27FC236}">
                <a16:creationId xmlns:a16="http://schemas.microsoft.com/office/drawing/2014/main" id="{8852B7ED-F84D-45DA-A808-72769CD76207}"/>
              </a:ext>
            </a:extLst>
          </p:cNvPr>
          <p:cNvSpPr>
            <a:spLocks noGrp="1"/>
          </p:cNvSpPr>
          <p:nvPr>
            <p:ph idx="1"/>
          </p:nvPr>
        </p:nvSpPr>
        <p:spPr/>
        <p:txBody>
          <a:bodyPr vert="horz" lIns="91440" tIns="45720" rIns="91440" bIns="45720" rtlCol="0" anchor="t">
            <a:normAutofit/>
          </a:bodyPr>
          <a:lstStyle/>
          <a:p>
            <a:r>
              <a:rPr lang="en-US" sz="3600" dirty="0">
                <a:cs typeface="Calibri"/>
              </a:rPr>
              <a:t>Will vary for each partner</a:t>
            </a:r>
          </a:p>
          <a:p>
            <a:r>
              <a:rPr lang="en-US" sz="3600" dirty="0">
                <a:cs typeface="Calibri"/>
              </a:rPr>
              <a:t>Get creative</a:t>
            </a:r>
          </a:p>
          <a:p>
            <a:r>
              <a:rPr lang="en-US" sz="3600" dirty="0">
                <a:cs typeface="Calibri"/>
              </a:rPr>
              <a:t>Don't forget your community partners</a:t>
            </a:r>
          </a:p>
          <a:p>
            <a:pPr marL="0" indent="0">
              <a:buNone/>
            </a:pPr>
            <a:endParaRPr lang="en-US" sz="3600" dirty="0">
              <a:cs typeface="Calibri"/>
            </a:endParaRPr>
          </a:p>
          <a:p>
            <a:pPr marL="0" indent="0">
              <a:buNone/>
            </a:pPr>
            <a:r>
              <a:rPr lang="en-US" sz="3600" dirty="0">
                <a:cs typeface="Calibri"/>
              </a:rPr>
              <a:t>In Summary:  Think of who has funding and how you can approach them about adding value and helping to prepare your young people for success.</a:t>
            </a:r>
          </a:p>
        </p:txBody>
      </p:sp>
      <p:pic>
        <p:nvPicPr>
          <p:cNvPr id="5" name="Picture 5" descr="A close up of a street sign&#10;&#10;Description generated with very high confidence">
            <a:extLst>
              <a:ext uri="{FF2B5EF4-FFF2-40B4-BE49-F238E27FC236}">
                <a16:creationId xmlns:a16="http://schemas.microsoft.com/office/drawing/2014/main" id="{0A8E8406-CECC-4ABD-837F-D776D74708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04362" y="975504"/>
            <a:ext cx="2743200" cy="1600200"/>
          </a:xfrm>
          <a:prstGeom prst="rect">
            <a:avLst/>
          </a:prstGeom>
        </p:spPr>
      </p:pic>
    </p:spTree>
    <p:extLst>
      <p:ext uri="{BB962C8B-B14F-4D97-AF65-F5344CB8AC3E}">
        <p14:creationId xmlns:p14="http://schemas.microsoft.com/office/powerpoint/2010/main" val="3217750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072D6-3FEE-4BC1-AF06-28A6A42113A6}"/>
              </a:ext>
            </a:extLst>
          </p:cNvPr>
          <p:cNvSpPr>
            <a:spLocks noGrp="1"/>
          </p:cNvSpPr>
          <p:nvPr>
            <p:ph type="title"/>
          </p:nvPr>
        </p:nvSpPr>
        <p:spPr/>
        <p:txBody>
          <a:bodyPr/>
          <a:lstStyle/>
          <a:p>
            <a:r>
              <a:rPr lang="en-US" dirty="0"/>
              <a:t>Element Four: Program Implementation</a:t>
            </a:r>
          </a:p>
        </p:txBody>
      </p:sp>
      <p:sp>
        <p:nvSpPr>
          <p:cNvPr id="6" name="Text Placeholder 3">
            <a:extLst>
              <a:ext uri="{FF2B5EF4-FFF2-40B4-BE49-F238E27FC236}">
                <a16:creationId xmlns:a16="http://schemas.microsoft.com/office/drawing/2014/main" id="{CFA37B77-D615-4E48-8C67-3E1BA03455B6}"/>
              </a:ext>
            </a:extLst>
          </p:cNvPr>
          <p:cNvSpPr txBox="1">
            <a:spLocks/>
          </p:cNvSpPr>
          <p:nvPr/>
        </p:nvSpPr>
        <p:spPr>
          <a:xfrm>
            <a:off x="806450" y="1138238"/>
            <a:ext cx="11080750"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marL="347345" indent="-347345"/>
            <a:endParaRPr lang="en-US" sz="4000" dirty="0">
              <a:cs typeface="Calibri"/>
            </a:endParaRPr>
          </a:p>
        </p:txBody>
      </p:sp>
      <p:sp>
        <p:nvSpPr>
          <p:cNvPr id="7" name="Slide Number Placeholder 6">
            <a:extLst>
              <a:ext uri="{FF2B5EF4-FFF2-40B4-BE49-F238E27FC236}">
                <a16:creationId xmlns:a16="http://schemas.microsoft.com/office/drawing/2014/main" id="{1ADD46F2-4852-49E8-B60A-0FA1AB649FB3}"/>
              </a:ext>
            </a:extLst>
          </p:cNvPr>
          <p:cNvSpPr txBox="1">
            <a:spLocks/>
          </p:cNvSpPr>
          <p:nvPr/>
        </p:nvSpPr>
        <p:spPr>
          <a:xfrm>
            <a:off x="11539078" y="6446667"/>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8B7785-F6D6-45F8-833E-07BD84680091}" type="slidenum">
              <a:rPr lang="en-US" smtClean="0"/>
              <a:pPr/>
              <a:t>47</a:t>
            </a:fld>
            <a:endParaRPr lang="en-US" dirty="0"/>
          </a:p>
        </p:txBody>
      </p:sp>
      <p:pic>
        <p:nvPicPr>
          <p:cNvPr id="9" name="Picture Placeholder 8" descr="A person smiling for the camera&#10;&#10;Description automatically generated">
            <a:extLst>
              <a:ext uri="{FF2B5EF4-FFF2-40B4-BE49-F238E27FC236}">
                <a16:creationId xmlns:a16="http://schemas.microsoft.com/office/drawing/2014/main" id="{A17564F5-EB74-452F-8480-BB081365EC35}"/>
              </a:ext>
            </a:extLst>
          </p:cNvPr>
          <p:cNvPicPr>
            <a:picLocks noChangeAspect="1"/>
          </p:cNvPicPr>
          <p:nvPr/>
        </p:nvPicPr>
        <p:blipFill>
          <a:blip r:embed="rId2">
            <a:extLst>
              <a:ext uri="{28A0092B-C50C-407E-A947-70E740481C1C}">
                <a14:useLocalDpi xmlns:a14="http://schemas.microsoft.com/office/drawing/2010/main" val="0"/>
              </a:ext>
            </a:extLst>
          </a:blip>
          <a:srcRect t="14250" b="14250"/>
          <a:stretch>
            <a:fillRect/>
          </a:stretch>
        </p:blipFill>
        <p:spPr>
          <a:xfrm>
            <a:off x="1352460" y="2138559"/>
            <a:ext cx="2133600" cy="2133600"/>
          </a:xfrm>
          <a:prstGeom prst="round2DiagRect">
            <a:avLst/>
          </a:prstGeom>
        </p:spPr>
      </p:pic>
      <p:sp>
        <p:nvSpPr>
          <p:cNvPr id="10" name="Content Placeholder 2">
            <a:extLst>
              <a:ext uri="{FF2B5EF4-FFF2-40B4-BE49-F238E27FC236}">
                <a16:creationId xmlns:a16="http://schemas.microsoft.com/office/drawing/2014/main" id="{02ECA9FF-2567-457E-B51B-68A661B7E399}"/>
              </a:ext>
            </a:extLst>
          </p:cNvPr>
          <p:cNvSpPr txBox="1">
            <a:spLocks/>
          </p:cNvSpPr>
          <p:nvPr/>
        </p:nvSpPr>
        <p:spPr>
          <a:xfrm>
            <a:off x="4364871" y="2138559"/>
            <a:ext cx="5646057" cy="2201789"/>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5"/>
                </a:solidFill>
              </a:rPr>
              <a:t>Brian McMahon</a:t>
            </a:r>
          </a:p>
          <a:p>
            <a:pPr marL="457200" lvl="1" indent="0">
              <a:buNone/>
            </a:pPr>
            <a:r>
              <a:rPr lang="en-US" sz="2200" i="1" dirty="0">
                <a:solidFill>
                  <a:srgbClr val="3A4040"/>
                </a:solidFill>
                <a:latin typeface="+mj-lt"/>
              </a:rPr>
              <a:t>Deputy Director</a:t>
            </a:r>
            <a:endParaRPr lang="en-US" sz="2200" i="1" dirty="0">
              <a:solidFill>
                <a:srgbClr val="242021"/>
              </a:solidFill>
              <a:latin typeface="+mj-lt"/>
              <a:cs typeface="Calibri"/>
            </a:endParaRPr>
          </a:p>
          <a:p>
            <a:pPr marL="465138" lvl="2" indent="0">
              <a:buNone/>
            </a:pPr>
            <a:r>
              <a:rPr lang="en-US" dirty="0">
                <a:solidFill>
                  <a:srgbClr val="3A4040"/>
                </a:solidFill>
              </a:rPr>
              <a:t>Operation</a:t>
            </a:r>
            <a:r>
              <a:rPr lang="en-US" dirty="0"/>
              <a:t> Fresh Start</a:t>
            </a:r>
            <a:endParaRPr lang="en-US" dirty="0">
              <a:cs typeface="Calibri" panose="020F0502020204030204"/>
            </a:endParaRPr>
          </a:p>
        </p:txBody>
      </p:sp>
    </p:spTree>
    <p:extLst>
      <p:ext uri="{BB962C8B-B14F-4D97-AF65-F5344CB8AC3E}">
        <p14:creationId xmlns:p14="http://schemas.microsoft.com/office/powerpoint/2010/main" val="3349979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5B15E-BAAE-432B-B0F5-49443C8FBAF4}"/>
              </a:ext>
            </a:extLst>
          </p:cNvPr>
          <p:cNvSpPr>
            <a:spLocks noGrp="1"/>
          </p:cNvSpPr>
          <p:nvPr>
            <p:ph type="sldNum" sz="quarter" idx="12"/>
          </p:nvPr>
        </p:nvSpPr>
        <p:spPr/>
        <p:txBody>
          <a:bodyPr/>
          <a:lstStyle/>
          <a:p>
            <a:fld id="{158B7785-F6D6-45F8-833E-07BD84680091}" type="slidenum">
              <a:rPr lang="en-US" smtClean="0"/>
              <a:t>48</a:t>
            </a:fld>
            <a:endParaRPr lang="en-US" dirty="0"/>
          </a:p>
        </p:txBody>
      </p:sp>
      <p:sp>
        <p:nvSpPr>
          <p:cNvPr id="3" name="Title 2">
            <a:extLst>
              <a:ext uri="{FF2B5EF4-FFF2-40B4-BE49-F238E27FC236}">
                <a16:creationId xmlns:a16="http://schemas.microsoft.com/office/drawing/2014/main" id="{A66014A0-0F0E-42F7-8454-9D7E818615C2}"/>
              </a:ext>
            </a:extLst>
          </p:cNvPr>
          <p:cNvSpPr>
            <a:spLocks noGrp="1"/>
          </p:cNvSpPr>
          <p:nvPr>
            <p:ph type="title"/>
          </p:nvPr>
        </p:nvSpPr>
        <p:spPr/>
        <p:txBody>
          <a:bodyPr/>
          <a:lstStyle/>
          <a:p>
            <a:r>
              <a:rPr lang="en-US" dirty="0">
                <a:cs typeface="Calibri"/>
              </a:rPr>
              <a:t>Element Four:  Identify Funding Needs &amp; Sources</a:t>
            </a:r>
            <a:endParaRPr lang="en-US" dirty="0"/>
          </a:p>
        </p:txBody>
      </p:sp>
      <p:sp>
        <p:nvSpPr>
          <p:cNvPr id="4" name="Content Placeholder 3">
            <a:extLst>
              <a:ext uri="{FF2B5EF4-FFF2-40B4-BE49-F238E27FC236}">
                <a16:creationId xmlns:a16="http://schemas.microsoft.com/office/drawing/2014/main" id="{8852B7ED-F84D-45DA-A808-72769CD76207}"/>
              </a:ext>
            </a:extLst>
          </p:cNvPr>
          <p:cNvSpPr>
            <a:spLocks noGrp="1"/>
          </p:cNvSpPr>
          <p:nvPr>
            <p:ph idx="1"/>
          </p:nvPr>
        </p:nvSpPr>
        <p:spPr/>
        <p:txBody>
          <a:bodyPr vert="horz" lIns="91440" tIns="45720" rIns="91440" bIns="45720" rtlCol="0" anchor="t">
            <a:normAutofit/>
          </a:bodyPr>
          <a:lstStyle/>
          <a:p>
            <a:r>
              <a:rPr lang="en-US" sz="3600" dirty="0">
                <a:cs typeface="Calibri"/>
              </a:rPr>
              <a:t>WIOA</a:t>
            </a:r>
          </a:p>
          <a:p>
            <a:r>
              <a:rPr lang="en-US" sz="3600" dirty="0">
                <a:cs typeface="Calibri"/>
              </a:rPr>
              <a:t>City, county, and local funding for DRIVE program</a:t>
            </a:r>
          </a:p>
          <a:p>
            <a:r>
              <a:rPr lang="en-US" sz="3600" dirty="0">
                <a:cs typeface="Calibri"/>
              </a:rPr>
              <a:t>Grad Crew model can be a revenue generator</a:t>
            </a:r>
          </a:p>
        </p:txBody>
      </p:sp>
      <p:pic>
        <p:nvPicPr>
          <p:cNvPr id="5" name="Picture 5" descr="Stick figure at table writing">
            <a:extLst>
              <a:ext uri="{FF2B5EF4-FFF2-40B4-BE49-F238E27FC236}">
                <a16:creationId xmlns:a16="http://schemas.microsoft.com/office/drawing/2014/main" id="{6D555F1E-1470-4DC0-B29C-DE88F3A048F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34928" y="3743125"/>
            <a:ext cx="3447689" cy="1916542"/>
          </a:xfrm>
          <a:prstGeom prst="rect">
            <a:avLst/>
          </a:prstGeom>
        </p:spPr>
      </p:pic>
    </p:spTree>
    <p:extLst>
      <p:ext uri="{BB962C8B-B14F-4D97-AF65-F5344CB8AC3E}">
        <p14:creationId xmlns:p14="http://schemas.microsoft.com/office/powerpoint/2010/main" val="3916461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49</a:t>
            </a:fld>
            <a:endParaRPr lang="en-US" dirty="0"/>
          </a:p>
        </p:txBody>
      </p:sp>
      <p:sp>
        <p:nvSpPr>
          <p:cNvPr id="3" name="Title 2"/>
          <p:cNvSpPr>
            <a:spLocks noGrp="1"/>
          </p:cNvSpPr>
          <p:nvPr>
            <p:ph type="title"/>
          </p:nvPr>
        </p:nvSpPr>
        <p:spPr>
          <a:xfrm>
            <a:off x="836612" y="157397"/>
            <a:ext cx="3932237" cy="2377440"/>
          </a:xfrm>
        </p:spPr>
        <p:txBody>
          <a:bodyPr/>
          <a:lstStyle/>
          <a:p>
            <a:r>
              <a:rPr lang="en-US" dirty="0"/>
              <a:t>Six Elements of Career Pathways Development</a:t>
            </a:r>
          </a:p>
        </p:txBody>
      </p:sp>
      <p:sp>
        <p:nvSpPr>
          <p:cNvPr id="4" name="Text Placeholder 3"/>
          <p:cNvSpPr>
            <a:spLocks noGrp="1"/>
          </p:cNvSpPr>
          <p:nvPr>
            <p:ph type="body" sz="half" idx="2"/>
          </p:nvPr>
        </p:nvSpPr>
        <p:spPr>
          <a:xfrm>
            <a:off x="836611" y="2881007"/>
            <a:ext cx="3932237" cy="2560320"/>
          </a:xfrm>
        </p:spPr>
        <p:txBody>
          <a:bodyPr/>
          <a:lstStyle/>
          <a:p>
            <a:pPr algn="l"/>
            <a:r>
              <a:rPr lang="en-US" sz="2800" b="1" dirty="0"/>
              <a:t>Element Five</a:t>
            </a:r>
            <a:r>
              <a:rPr lang="en-US" sz="2800" dirty="0"/>
              <a:t> </a:t>
            </a:r>
            <a:r>
              <a:rPr lang="en-US" dirty="0"/>
              <a:t>- Align policies and programs.</a:t>
            </a:r>
          </a:p>
          <a:p>
            <a:pPr algn="l"/>
            <a:r>
              <a:rPr lang="en-US" dirty="0"/>
              <a:t>State and local policies and administrative reforms have been revised to align with implementation of a career pathways system.</a:t>
            </a:r>
          </a:p>
        </p:txBody>
      </p:sp>
      <p:sp>
        <p:nvSpPr>
          <p:cNvPr id="5" name="Content Placeholder 4"/>
          <p:cNvSpPr>
            <a:spLocks noGrp="1"/>
          </p:cNvSpPr>
          <p:nvPr>
            <p:ph idx="1"/>
          </p:nvPr>
        </p:nvSpPr>
        <p:spPr/>
        <p:txBody>
          <a:bodyPr>
            <a:normAutofit fontScale="92500" lnSpcReduction="10000"/>
          </a:bodyPr>
          <a:lstStyle/>
          <a:p>
            <a:pPr marL="0" indent="0">
              <a:buNone/>
            </a:pPr>
            <a:endParaRPr lang="en-US" b="1" dirty="0"/>
          </a:p>
          <a:p>
            <a:pPr marL="0" indent="0">
              <a:buNone/>
            </a:pPr>
            <a:r>
              <a:rPr lang="en-US" b="1" dirty="0"/>
              <a:t>Key Element Five Components </a:t>
            </a:r>
          </a:p>
          <a:p>
            <a:pPr marL="514350" indent="-514350">
              <a:buFont typeface="+mj-lt"/>
              <a:buAutoNum type="alphaLcParenR"/>
            </a:pPr>
            <a:r>
              <a:rPr lang="en-US" dirty="0"/>
              <a:t>Identify state and local policies necessary to implement career pathways systems.</a:t>
            </a:r>
          </a:p>
          <a:p>
            <a:pPr marL="514350" indent="-514350">
              <a:buFont typeface="+mj-lt"/>
              <a:buAutoNum type="alphaLcParenR"/>
            </a:pPr>
            <a:r>
              <a:rPr lang="en-US" dirty="0"/>
              <a:t>Identify and pursue needed reforms in state and local policy (if necessary).</a:t>
            </a:r>
          </a:p>
          <a:p>
            <a:pPr marL="514350" indent="-514350">
              <a:buFont typeface="+mj-lt"/>
              <a:buAutoNum type="alphaLcParenR"/>
            </a:pPr>
            <a:r>
              <a:rPr lang="en-US" dirty="0"/>
              <a:t>Implement administrative policies and procedures to facilitate cross-agency collaboration.</a:t>
            </a:r>
          </a:p>
          <a:p>
            <a:pPr marL="514350" indent="-514350">
              <a:buFont typeface="+mj-lt"/>
              <a:buAutoNum type="alphaLcParenR"/>
            </a:pPr>
            <a:endParaRPr lang="en-US" dirty="0"/>
          </a:p>
        </p:txBody>
      </p:sp>
    </p:spTree>
    <p:extLst>
      <p:ext uri="{BB962C8B-B14F-4D97-AF65-F5344CB8AC3E}">
        <p14:creationId xmlns:p14="http://schemas.microsoft.com/office/powerpoint/2010/main" val="308406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5</a:t>
            </a:fld>
            <a:endParaRPr lang="en-US" dirty="0"/>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a:t>
            </a:r>
          </a:p>
        </p:txBody>
      </p:sp>
      <p:pic>
        <p:nvPicPr>
          <p:cNvPr id="7" name="Picture Placeholder 6" descr="A person wearing glasses and smiling at the camera&#10;&#10;Description automatically generated">
            <a:extLst>
              <a:ext uri="{FF2B5EF4-FFF2-40B4-BE49-F238E27FC236}">
                <a16:creationId xmlns:a16="http://schemas.microsoft.com/office/drawing/2014/main" id="{CBB7914A-0478-4FC5-922B-24CB661F964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74" b="2174"/>
          <a:stretch>
            <a:fillRect/>
          </a:stretch>
        </p:blipFill>
        <p:spPr/>
      </p:pic>
      <p:sp>
        <p:nvSpPr>
          <p:cNvPr id="3" name="Content Placeholder 2">
            <a:extLst>
              <a:ext uri="{FF2B5EF4-FFF2-40B4-BE49-F238E27FC236}">
                <a16:creationId xmlns:a16="http://schemas.microsoft.com/office/drawing/2014/main" id="{9F816B8E-9F68-47A5-A3FB-2D359AA51C3C}"/>
              </a:ext>
            </a:extLst>
          </p:cNvPr>
          <p:cNvSpPr>
            <a:spLocks noGrp="1"/>
          </p:cNvSpPr>
          <p:nvPr>
            <p:ph idx="1"/>
          </p:nvPr>
        </p:nvSpPr>
        <p:spPr/>
        <p:txBody>
          <a:bodyPr/>
          <a:lstStyle/>
          <a:p>
            <a:r>
              <a:rPr lang="en-US" dirty="0"/>
              <a:t>Rossie Cherry</a:t>
            </a:r>
          </a:p>
          <a:p>
            <a:pPr lvl="1"/>
            <a:r>
              <a:rPr lang="en-US" dirty="0"/>
              <a:t>DOL YouthBuild Technical Assistance Coach</a:t>
            </a:r>
          </a:p>
        </p:txBody>
      </p:sp>
    </p:spTree>
    <p:extLst>
      <p:ext uri="{BB962C8B-B14F-4D97-AF65-F5344CB8AC3E}">
        <p14:creationId xmlns:p14="http://schemas.microsoft.com/office/powerpoint/2010/main" val="404930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3717F1-AAED-48B8-BFCB-F7395C247EAC}"/>
              </a:ext>
            </a:extLst>
          </p:cNvPr>
          <p:cNvSpPr>
            <a:spLocks noGrp="1"/>
          </p:cNvSpPr>
          <p:nvPr>
            <p:ph type="sldNum" sz="quarter" idx="12"/>
          </p:nvPr>
        </p:nvSpPr>
        <p:spPr/>
        <p:txBody>
          <a:bodyPr/>
          <a:lstStyle/>
          <a:p>
            <a:fld id="{158B7785-F6D6-45F8-833E-07BD84680091}" type="slidenum">
              <a:rPr lang="en-US" smtClean="0"/>
              <a:t>50</a:t>
            </a:fld>
            <a:endParaRPr lang="en-US" dirty="0"/>
          </a:p>
        </p:txBody>
      </p:sp>
      <p:sp>
        <p:nvSpPr>
          <p:cNvPr id="3" name="Title 2">
            <a:extLst>
              <a:ext uri="{FF2B5EF4-FFF2-40B4-BE49-F238E27FC236}">
                <a16:creationId xmlns:a16="http://schemas.microsoft.com/office/drawing/2014/main" id="{894072D6-3FEE-4BC1-AF06-28A6A42113A6}"/>
              </a:ext>
            </a:extLst>
          </p:cNvPr>
          <p:cNvSpPr>
            <a:spLocks noGrp="1"/>
          </p:cNvSpPr>
          <p:nvPr>
            <p:ph type="title"/>
          </p:nvPr>
        </p:nvSpPr>
        <p:spPr/>
        <p:txBody>
          <a:bodyPr/>
          <a:lstStyle/>
          <a:p>
            <a:r>
              <a:rPr lang="en-US" dirty="0"/>
              <a:t>Element Five: Program Implementation</a:t>
            </a:r>
          </a:p>
        </p:txBody>
      </p:sp>
      <p:sp>
        <p:nvSpPr>
          <p:cNvPr id="5" name="Text Placeholder 3">
            <a:extLst>
              <a:ext uri="{FF2B5EF4-FFF2-40B4-BE49-F238E27FC236}">
                <a16:creationId xmlns:a16="http://schemas.microsoft.com/office/drawing/2014/main" id="{D9E27DE3-8D0F-4856-801F-33C55491984A}"/>
              </a:ext>
            </a:extLst>
          </p:cNvPr>
          <p:cNvSpPr txBox="1">
            <a:spLocks/>
          </p:cNvSpPr>
          <p:nvPr/>
        </p:nvSpPr>
        <p:spPr>
          <a:xfrm>
            <a:off x="806450" y="1138238"/>
            <a:ext cx="11080750"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marL="347345" indent="-347345"/>
            <a:endParaRPr lang="en-US" sz="4000" dirty="0">
              <a:cs typeface="Calibri"/>
            </a:endParaRPr>
          </a:p>
        </p:txBody>
      </p:sp>
      <p:sp>
        <p:nvSpPr>
          <p:cNvPr id="6" name="Content Placeholder 3">
            <a:extLst>
              <a:ext uri="{FF2B5EF4-FFF2-40B4-BE49-F238E27FC236}">
                <a16:creationId xmlns:a16="http://schemas.microsoft.com/office/drawing/2014/main" id="{EE0139AA-8994-44F0-AC61-1194E3851869}"/>
              </a:ext>
            </a:extLst>
          </p:cNvPr>
          <p:cNvSpPr txBox="1">
            <a:spLocks/>
          </p:cNvSpPr>
          <p:nvPr/>
        </p:nvSpPr>
        <p:spPr>
          <a:xfrm>
            <a:off x="4439824" y="2741774"/>
            <a:ext cx="5646057" cy="2201789"/>
          </a:xfrm>
          <a:prstGeom prst="rect">
            <a:avLst/>
          </a:prstGeom>
        </p:spPr>
        <p:txBody>
          <a:bodyPr/>
          <a:lst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Joanna James</a:t>
            </a:r>
          </a:p>
          <a:p>
            <a:pPr lvl="1"/>
            <a:r>
              <a:rPr lang="en-US" dirty="0"/>
              <a:t>Executive Director</a:t>
            </a:r>
          </a:p>
          <a:p>
            <a:pPr lvl="2"/>
            <a:r>
              <a:rPr lang="en-US" dirty="0"/>
              <a:t>Project REBUILD</a:t>
            </a:r>
          </a:p>
        </p:txBody>
      </p:sp>
      <p:pic>
        <p:nvPicPr>
          <p:cNvPr id="9" name="Picture Placeholder 14" descr="Picture of Joanna James">
            <a:extLst>
              <a:ext uri="{FF2B5EF4-FFF2-40B4-BE49-F238E27FC236}">
                <a16:creationId xmlns:a16="http://schemas.microsoft.com/office/drawing/2014/main" id="{988B5994-6D35-4FB8-9758-6A71C04F37CB}"/>
              </a:ext>
            </a:extLst>
          </p:cNvPr>
          <p:cNvPicPr>
            <a:picLocks noChangeAspect="1"/>
          </p:cNvPicPr>
          <p:nvPr/>
        </p:nvPicPr>
        <p:blipFill>
          <a:blip r:embed="rId2">
            <a:extLst>
              <a:ext uri="{28A0092B-C50C-407E-A947-70E740481C1C}">
                <a14:useLocalDpi xmlns:a14="http://schemas.microsoft.com/office/drawing/2010/main" val="0"/>
              </a:ext>
            </a:extLst>
          </a:blip>
          <a:srcRect t="8286" b="8286"/>
          <a:stretch>
            <a:fillRect/>
          </a:stretch>
        </p:blipFill>
        <p:spPr>
          <a:xfrm>
            <a:off x="1556337" y="2832729"/>
            <a:ext cx="2133600" cy="2133600"/>
          </a:xfrm>
          <a:prstGeom prst="round2DiagRect">
            <a:avLst/>
          </a:prstGeom>
        </p:spPr>
      </p:pic>
    </p:spTree>
    <p:extLst>
      <p:ext uri="{BB962C8B-B14F-4D97-AF65-F5344CB8AC3E}">
        <p14:creationId xmlns:p14="http://schemas.microsoft.com/office/powerpoint/2010/main" val="4194233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31C0C8-ECCF-456E-A835-8C5CFD3CA669}"/>
              </a:ext>
            </a:extLst>
          </p:cNvPr>
          <p:cNvSpPr>
            <a:spLocks noGrp="1"/>
          </p:cNvSpPr>
          <p:nvPr>
            <p:ph type="sldNum" sz="quarter" idx="12"/>
          </p:nvPr>
        </p:nvSpPr>
        <p:spPr/>
        <p:txBody>
          <a:bodyPr/>
          <a:lstStyle/>
          <a:p>
            <a:fld id="{158B7785-F6D6-45F8-833E-07BD84680091}" type="slidenum">
              <a:rPr lang="en-US" smtClean="0"/>
              <a:t>51</a:t>
            </a:fld>
            <a:endParaRPr lang="en-US" dirty="0"/>
          </a:p>
        </p:txBody>
      </p:sp>
      <p:sp>
        <p:nvSpPr>
          <p:cNvPr id="3" name="Title 2">
            <a:extLst>
              <a:ext uri="{FF2B5EF4-FFF2-40B4-BE49-F238E27FC236}">
                <a16:creationId xmlns:a16="http://schemas.microsoft.com/office/drawing/2014/main" id="{530319B3-049E-46F9-A69D-BA9E351B1B6B}"/>
              </a:ext>
            </a:extLst>
          </p:cNvPr>
          <p:cNvSpPr>
            <a:spLocks noGrp="1"/>
          </p:cNvSpPr>
          <p:nvPr>
            <p:ph type="title"/>
          </p:nvPr>
        </p:nvSpPr>
        <p:spPr/>
        <p:txBody>
          <a:bodyPr/>
          <a:lstStyle/>
          <a:p>
            <a:r>
              <a:rPr lang="en-US" dirty="0">
                <a:cs typeface="Calibri"/>
              </a:rPr>
              <a:t>Element Five:  Align Polices &amp; Programs</a:t>
            </a:r>
            <a:endParaRPr lang="en-US" dirty="0"/>
          </a:p>
        </p:txBody>
      </p:sp>
      <p:sp>
        <p:nvSpPr>
          <p:cNvPr id="4" name="Content Placeholder 3">
            <a:extLst>
              <a:ext uri="{FF2B5EF4-FFF2-40B4-BE49-F238E27FC236}">
                <a16:creationId xmlns:a16="http://schemas.microsoft.com/office/drawing/2014/main" id="{F7E869C7-4487-4522-9AB3-5D0D788071DC}"/>
              </a:ext>
            </a:extLst>
          </p:cNvPr>
          <p:cNvSpPr>
            <a:spLocks noGrp="1"/>
          </p:cNvSpPr>
          <p:nvPr>
            <p:ph idx="1"/>
          </p:nvPr>
        </p:nvSpPr>
        <p:spPr/>
        <p:txBody>
          <a:bodyPr vert="horz" lIns="91440" tIns="45720" rIns="91440" bIns="45720" rtlCol="0" anchor="t">
            <a:normAutofit/>
          </a:bodyPr>
          <a:lstStyle/>
          <a:p>
            <a:r>
              <a:rPr lang="en-US" sz="3600" dirty="0">
                <a:cs typeface="Calibri"/>
              </a:rPr>
              <a:t>Understand Employer Expectations</a:t>
            </a:r>
          </a:p>
          <a:p>
            <a:r>
              <a:rPr lang="en-US" sz="3600" dirty="0">
                <a:cs typeface="Calibri"/>
              </a:rPr>
              <a:t>Your Policies</a:t>
            </a:r>
          </a:p>
        </p:txBody>
      </p:sp>
      <p:pic>
        <p:nvPicPr>
          <p:cNvPr id="5" name="Picture 5" descr="Word map with Rules being the largest word">
            <a:extLst>
              <a:ext uri="{FF2B5EF4-FFF2-40B4-BE49-F238E27FC236}">
                <a16:creationId xmlns:a16="http://schemas.microsoft.com/office/drawing/2014/main" id="{574BECB0-43E7-4D22-92A2-994A88B34DC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79625" y="2331288"/>
            <a:ext cx="4554511" cy="3508396"/>
          </a:xfrm>
          <a:prstGeom prst="rect">
            <a:avLst/>
          </a:prstGeom>
        </p:spPr>
      </p:pic>
    </p:spTree>
    <p:extLst>
      <p:ext uri="{BB962C8B-B14F-4D97-AF65-F5344CB8AC3E}">
        <p14:creationId xmlns:p14="http://schemas.microsoft.com/office/powerpoint/2010/main" val="2713694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3717F1-AAED-48B8-BFCB-F7395C247EAC}"/>
              </a:ext>
            </a:extLst>
          </p:cNvPr>
          <p:cNvSpPr>
            <a:spLocks noGrp="1"/>
          </p:cNvSpPr>
          <p:nvPr>
            <p:ph type="sldNum" sz="quarter" idx="12"/>
          </p:nvPr>
        </p:nvSpPr>
        <p:spPr/>
        <p:txBody>
          <a:bodyPr/>
          <a:lstStyle/>
          <a:p>
            <a:fld id="{158B7785-F6D6-45F8-833E-07BD84680091}" type="slidenum">
              <a:rPr lang="en-US" smtClean="0"/>
              <a:t>52</a:t>
            </a:fld>
            <a:endParaRPr lang="en-US" dirty="0"/>
          </a:p>
        </p:txBody>
      </p:sp>
      <p:sp>
        <p:nvSpPr>
          <p:cNvPr id="3" name="Title 2">
            <a:extLst>
              <a:ext uri="{FF2B5EF4-FFF2-40B4-BE49-F238E27FC236}">
                <a16:creationId xmlns:a16="http://schemas.microsoft.com/office/drawing/2014/main" id="{894072D6-3FEE-4BC1-AF06-28A6A42113A6}"/>
              </a:ext>
            </a:extLst>
          </p:cNvPr>
          <p:cNvSpPr>
            <a:spLocks noGrp="1"/>
          </p:cNvSpPr>
          <p:nvPr>
            <p:ph type="title"/>
          </p:nvPr>
        </p:nvSpPr>
        <p:spPr/>
        <p:txBody>
          <a:bodyPr/>
          <a:lstStyle/>
          <a:p>
            <a:r>
              <a:rPr lang="en-US" dirty="0"/>
              <a:t>Element Five: Program Implementation</a:t>
            </a:r>
          </a:p>
        </p:txBody>
      </p:sp>
      <p:sp>
        <p:nvSpPr>
          <p:cNvPr id="5" name="Text Placeholder 3">
            <a:extLst>
              <a:ext uri="{FF2B5EF4-FFF2-40B4-BE49-F238E27FC236}">
                <a16:creationId xmlns:a16="http://schemas.microsoft.com/office/drawing/2014/main" id="{D9E27DE3-8D0F-4856-801F-33C55491984A}"/>
              </a:ext>
            </a:extLst>
          </p:cNvPr>
          <p:cNvSpPr txBox="1">
            <a:spLocks/>
          </p:cNvSpPr>
          <p:nvPr/>
        </p:nvSpPr>
        <p:spPr>
          <a:xfrm>
            <a:off x="806450" y="1138238"/>
            <a:ext cx="11080750"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marL="347345" indent="-347345"/>
            <a:endParaRPr lang="en-US" sz="4000" dirty="0">
              <a:cs typeface="Calibri"/>
            </a:endParaRPr>
          </a:p>
        </p:txBody>
      </p:sp>
      <p:pic>
        <p:nvPicPr>
          <p:cNvPr id="7" name="Picture Placeholder 8" descr="Picture of Brian McMahon">
            <a:extLst>
              <a:ext uri="{FF2B5EF4-FFF2-40B4-BE49-F238E27FC236}">
                <a16:creationId xmlns:a16="http://schemas.microsoft.com/office/drawing/2014/main" id="{E99FB320-4509-449E-BD1A-DE24F19DE179}"/>
              </a:ext>
            </a:extLst>
          </p:cNvPr>
          <p:cNvPicPr>
            <a:picLocks noChangeAspect="1"/>
          </p:cNvPicPr>
          <p:nvPr/>
        </p:nvPicPr>
        <p:blipFill>
          <a:blip r:embed="rId2">
            <a:extLst>
              <a:ext uri="{28A0092B-C50C-407E-A947-70E740481C1C}">
                <a14:useLocalDpi xmlns:a14="http://schemas.microsoft.com/office/drawing/2010/main" val="0"/>
              </a:ext>
            </a:extLst>
          </a:blip>
          <a:srcRect t="14250" b="14250"/>
          <a:stretch>
            <a:fillRect/>
          </a:stretch>
        </p:blipFill>
        <p:spPr>
          <a:xfrm>
            <a:off x="1556336" y="2213510"/>
            <a:ext cx="2133600" cy="2133600"/>
          </a:xfrm>
          <a:prstGeom prst="round2DiagRect">
            <a:avLst/>
          </a:prstGeom>
        </p:spPr>
      </p:pic>
      <p:sp>
        <p:nvSpPr>
          <p:cNvPr id="8" name="Content Placeholder 2">
            <a:extLst>
              <a:ext uri="{FF2B5EF4-FFF2-40B4-BE49-F238E27FC236}">
                <a16:creationId xmlns:a16="http://schemas.microsoft.com/office/drawing/2014/main" id="{333F4AFC-0F1F-4438-9321-3CCD4125BFF7}"/>
              </a:ext>
            </a:extLst>
          </p:cNvPr>
          <p:cNvSpPr txBox="1">
            <a:spLocks/>
          </p:cNvSpPr>
          <p:nvPr/>
        </p:nvSpPr>
        <p:spPr>
          <a:xfrm>
            <a:off x="4439822" y="2213510"/>
            <a:ext cx="5646057" cy="2201789"/>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5"/>
                </a:solidFill>
              </a:rPr>
              <a:t>Brian McMahon</a:t>
            </a:r>
          </a:p>
          <a:p>
            <a:pPr marL="457200" lvl="1" indent="0">
              <a:buNone/>
            </a:pPr>
            <a:r>
              <a:rPr lang="en-US" sz="2200" i="1" dirty="0">
                <a:solidFill>
                  <a:srgbClr val="3A4040"/>
                </a:solidFill>
                <a:latin typeface="+mj-lt"/>
              </a:rPr>
              <a:t>Deputy Director</a:t>
            </a:r>
            <a:endParaRPr lang="en-US" sz="2200" i="1" dirty="0">
              <a:solidFill>
                <a:srgbClr val="242021"/>
              </a:solidFill>
              <a:latin typeface="+mj-lt"/>
              <a:cs typeface="Calibri"/>
            </a:endParaRPr>
          </a:p>
          <a:p>
            <a:pPr marL="465138" lvl="2" indent="0">
              <a:buNone/>
            </a:pPr>
            <a:r>
              <a:rPr lang="en-US" dirty="0">
                <a:solidFill>
                  <a:srgbClr val="3A4040"/>
                </a:solidFill>
              </a:rPr>
              <a:t>Operation</a:t>
            </a:r>
            <a:r>
              <a:rPr lang="en-US" dirty="0"/>
              <a:t> Fresh Start</a:t>
            </a:r>
            <a:endParaRPr lang="en-US" dirty="0">
              <a:cs typeface="Calibri" panose="020F0502020204030204"/>
            </a:endParaRPr>
          </a:p>
        </p:txBody>
      </p:sp>
    </p:spTree>
    <p:extLst>
      <p:ext uri="{BB962C8B-B14F-4D97-AF65-F5344CB8AC3E}">
        <p14:creationId xmlns:p14="http://schemas.microsoft.com/office/powerpoint/2010/main" val="4129872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31C0C8-ECCF-456E-A835-8C5CFD3CA669}"/>
              </a:ext>
            </a:extLst>
          </p:cNvPr>
          <p:cNvSpPr>
            <a:spLocks noGrp="1"/>
          </p:cNvSpPr>
          <p:nvPr>
            <p:ph type="sldNum" sz="quarter" idx="12"/>
          </p:nvPr>
        </p:nvSpPr>
        <p:spPr/>
        <p:txBody>
          <a:bodyPr/>
          <a:lstStyle/>
          <a:p>
            <a:fld id="{158B7785-F6D6-45F8-833E-07BD84680091}" type="slidenum">
              <a:rPr lang="en-US" smtClean="0"/>
              <a:t>53</a:t>
            </a:fld>
            <a:endParaRPr lang="en-US" dirty="0"/>
          </a:p>
        </p:txBody>
      </p:sp>
      <p:sp>
        <p:nvSpPr>
          <p:cNvPr id="3" name="Title 2">
            <a:extLst>
              <a:ext uri="{FF2B5EF4-FFF2-40B4-BE49-F238E27FC236}">
                <a16:creationId xmlns:a16="http://schemas.microsoft.com/office/drawing/2014/main" id="{530319B3-049E-46F9-A69D-BA9E351B1B6B}"/>
              </a:ext>
            </a:extLst>
          </p:cNvPr>
          <p:cNvSpPr>
            <a:spLocks noGrp="1"/>
          </p:cNvSpPr>
          <p:nvPr>
            <p:ph type="title"/>
          </p:nvPr>
        </p:nvSpPr>
        <p:spPr/>
        <p:txBody>
          <a:bodyPr/>
          <a:lstStyle/>
          <a:p>
            <a:r>
              <a:rPr lang="en-US" dirty="0">
                <a:cs typeface="Calibri"/>
              </a:rPr>
              <a:t>Element Five:  Align Polices &amp; Programs</a:t>
            </a:r>
            <a:endParaRPr lang="en-US" dirty="0"/>
          </a:p>
        </p:txBody>
      </p:sp>
      <p:sp>
        <p:nvSpPr>
          <p:cNvPr id="4" name="Content Placeholder 3">
            <a:extLst>
              <a:ext uri="{FF2B5EF4-FFF2-40B4-BE49-F238E27FC236}">
                <a16:creationId xmlns:a16="http://schemas.microsoft.com/office/drawing/2014/main" id="{F7E869C7-4487-4522-9AB3-5D0D788071DC}"/>
              </a:ext>
            </a:extLst>
          </p:cNvPr>
          <p:cNvSpPr>
            <a:spLocks noGrp="1"/>
          </p:cNvSpPr>
          <p:nvPr>
            <p:ph idx="1"/>
          </p:nvPr>
        </p:nvSpPr>
        <p:spPr/>
        <p:txBody>
          <a:bodyPr vert="horz" lIns="91440" tIns="45720" rIns="91440" bIns="45720" rtlCol="0" anchor="t">
            <a:normAutofit/>
          </a:bodyPr>
          <a:lstStyle/>
          <a:p>
            <a:r>
              <a:rPr lang="en-US" sz="3600" dirty="0">
                <a:cs typeface="Calibri"/>
              </a:rPr>
              <a:t>Implemented Accuplacer prep and testing requirement</a:t>
            </a:r>
          </a:p>
          <a:p>
            <a:r>
              <a:rPr lang="en-US" sz="3600" dirty="0">
                <a:cs typeface="Calibri"/>
              </a:rPr>
              <a:t>Developed DRIVE program to address community need</a:t>
            </a:r>
          </a:p>
        </p:txBody>
      </p:sp>
      <p:pic>
        <p:nvPicPr>
          <p:cNvPr id="6" name="Picture 6" descr="A hand holding a pen&#10;&#10;">
            <a:extLst>
              <a:ext uri="{FF2B5EF4-FFF2-40B4-BE49-F238E27FC236}">
                <a16:creationId xmlns:a16="http://schemas.microsoft.com/office/drawing/2014/main" id="{7380668D-B2D1-40C7-BBE1-89A7F739258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50152" y="3156908"/>
            <a:ext cx="2400300" cy="1866900"/>
          </a:xfrm>
          <a:prstGeom prst="rect">
            <a:avLst/>
          </a:prstGeom>
        </p:spPr>
      </p:pic>
    </p:spTree>
    <p:extLst>
      <p:ext uri="{BB962C8B-B14F-4D97-AF65-F5344CB8AC3E}">
        <p14:creationId xmlns:p14="http://schemas.microsoft.com/office/powerpoint/2010/main" val="3953727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54</a:t>
            </a:fld>
            <a:endParaRPr lang="en-US" dirty="0"/>
          </a:p>
        </p:txBody>
      </p:sp>
      <p:sp>
        <p:nvSpPr>
          <p:cNvPr id="3" name="Title 2"/>
          <p:cNvSpPr>
            <a:spLocks noGrp="1"/>
          </p:cNvSpPr>
          <p:nvPr>
            <p:ph type="title"/>
          </p:nvPr>
        </p:nvSpPr>
        <p:spPr/>
        <p:txBody>
          <a:bodyPr/>
          <a:lstStyle/>
          <a:p>
            <a:r>
              <a:rPr lang="en-US" dirty="0"/>
              <a:t>Six Elements of Career Pathways Development</a:t>
            </a:r>
            <a:br>
              <a:rPr lang="en-US" dirty="0"/>
            </a:br>
            <a:endParaRPr lang="en-US" dirty="0"/>
          </a:p>
        </p:txBody>
      </p:sp>
      <p:sp>
        <p:nvSpPr>
          <p:cNvPr id="4" name="Text Placeholder 3"/>
          <p:cNvSpPr>
            <a:spLocks noGrp="1"/>
          </p:cNvSpPr>
          <p:nvPr>
            <p:ph type="body" sz="half" idx="2"/>
          </p:nvPr>
        </p:nvSpPr>
        <p:spPr>
          <a:xfrm>
            <a:off x="839788" y="2511188"/>
            <a:ext cx="3932237" cy="3349863"/>
          </a:xfrm>
        </p:spPr>
        <p:txBody>
          <a:bodyPr/>
          <a:lstStyle/>
          <a:p>
            <a:pPr algn="l"/>
            <a:r>
              <a:rPr lang="en-US" sz="2800" b="1" dirty="0"/>
              <a:t>Element Six</a:t>
            </a:r>
            <a:r>
              <a:rPr lang="en-US" sz="2800" dirty="0"/>
              <a:t> </a:t>
            </a:r>
            <a:r>
              <a:rPr lang="en-US" dirty="0"/>
              <a:t>- Measure system change and performance.</a:t>
            </a:r>
          </a:p>
          <a:p>
            <a:pPr algn="l"/>
            <a:r>
              <a:rPr lang="en-US" dirty="0"/>
              <a:t>Appropriate measures and evaluation methods are in place to support continuous improvement of the career pathways system.</a:t>
            </a:r>
          </a:p>
          <a:p>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endParaRPr lang="en-US" dirty="0"/>
          </a:p>
          <a:p>
            <a:pPr marL="0" indent="0">
              <a:buNone/>
            </a:pPr>
            <a:r>
              <a:rPr lang="en-US" b="1" dirty="0"/>
              <a:t>Key Element Six Components</a:t>
            </a:r>
          </a:p>
          <a:p>
            <a:pPr marL="514350" indent="-514350">
              <a:buFont typeface="+mj-lt"/>
              <a:buAutoNum type="alphaLcParenR"/>
            </a:pPr>
            <a:r>
              <a:rPr lang="en-US" dirty="0"/>
              <a:t>Define desired system, program, and participant outcomes.</a:t>
            </a:r>
          </a:p>
          <a:p>
            <a:pPr marL="514350" indent="-514350">
              <a:buFont typeface="+mj-lt"/>
              <a:buAutoNum type="alphaLcParenR"/>
            </a:pPr>
            <a:r>
              <a:rPr lang="en-US" dirty="0"/>
              <a:t>Identify the data needed to measure system, program, and participant outcomes.</a:t>
            </a:r>
          </a:p>
          <a:p>
            <a:pPr marL="514350" indent="-514350">
              <a:buFont typeface="+mj-lt"/>
              <a:buAutoNum type="alphaLcParenR"/>
            </a:pPr>
            <a:r>
              <a:rPr lang="en-US" dirty="0"/>
              <a:t>Implement a process to collect, store, track, share, and analyze data.</a:t>
            </a:r>
          </a:p>
          <a:p>
            <a:pPr marL="514350" indent="-514350">
              <a:buFont typeface="+mj-lt"/>
              <a:buAutoNum type="alphaLcParenR"/>
            </a:pPr>
            <a:r>
              <a:rPr lang="en-US" dirty="0"/>
              <a:t>Design and implement a plan for reporting system and program outcomes.</a:t>
            </a:r>
          </a:p>
          <a:p>
            <a:pPr marL="514350" indent="-514350">
              <a:buFont typeface="+mj-lt"/>
              <a:buAutoNum type="alphaLcParenR"/>
            </a:pPr>
            <a:endParaRPr lang="en-US" dirty="0"/>
          </a:p>
        </p:txBody>
      </p:sp>
    </p:spTree>
    <p:extLst>
      <p:ext uri="{BB962C8B-B14F-4D97-AF65-F5344CB8AC3E}">
        <p14:creationId xmlns:p14="http://schemas.microsoft.com/office/powerpoint/2010/main" val="1202453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3717F1-AAED-48B8-BFCB-F7395C247EAC}"/>
              </a:ext>
            </a:extLst>
          </p:cNvPr>
          <p:cNvSpPr>
            <a:spLocks noGrp="1"/>
          </p:cNvSpPr>
          <p:nvPr>
            <p:ph type="sldNum" sz="quarter" idx="12"/>
          </p:nvPr>
        </p:nvSpPr>
        <p:spPr/>
        <p:txBody>
          <a:bodyPr/>
          <a:lstStyle/>
          <a:p>
            <a:fld id="{158B7785-F6D6-45F8-833E-07BD84680091}" type="slidenum">
              <a:rPr lang="en-US" smtClean="0"/>
              <a:t>55</a:t>
            </a:fld>
            <a:endParaRPr lang="en-US" dirty="0"/>
          </a:p>
        </p:txBody>
      </p:sp>
      <p:sp>
        <p:nvSpPr>
          <p:cNvPr id="3" name="Title 2">
            <a:extLst>
              <a:ext uri="{FF2B5EF4-FFF2-40B4-BE49-F238E27FC236}">
                <a16:creationId xmlns:a16="http://schemas.microsoft.com/office/drawing/2014/main" id="{894072D6-3FEE-4BC1-AF06-28A6A42113A6}"/>
              </a:ext>
            </a:extLst>
          </p:cNvPr>
          <p:cNvSpPr>
            <a:spLocks noGrp="1"/>
          </p:cNvSpPr>
          <p:nvPr>
            <p:ph type="title"/>
          </p:nvPr>
        </p:nvSpPr>
        <p:spPr/>
        <p:txBody>
          <a:bodyPr/>
          <a:lstStyle/>
          <a:p>
            <a:r>
              <a:rPr lang="en-US" dirty="0"/>
              <a:t>Element Six: Program Implementation</a:t>
            </a:r>
          </a:p>
        </p:txBody>
      </p:sp>
      <p:sp>
        <p:nvSpPr>
          <p:cNvPr id="5" name="Text Placeholder 3" descr="Picture of Joanna James">
            <a:extLst>
              <a:ext uri="{FF2B5EF4-FFF2-40B4-BE49-F238E27FC236}">
                <a16:creationId xmlns:a16="http://schemas.microsoft.com/office/drawing/2014/main" id="{7C4C2E25-A161-4215-862D-E615E1765CEB}"/>
              </a:ext>
            </a:extLst>
          </p:cNvPr>
          <p:cNvSpPr txBox="1">
            <a:spLocks/>
          </p:cNvSpPr>
          <p:nvPr/>
        </p:nvSpPr>
        <p:spPr>
          <a:xfrm>
            <a:off x="806450" y="1138238"/>
            <a:ext cx="11080750"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marL="347345" indent="-347345"/>
            <a:endParaRPr lang="en-US" sz="4000" dirty="0">
              <a:cs typeface="Calibri"/>
            </a:endParaRPr>
          </a:p>
        </p:txBody>
      </p:sp>
      <p:sp>
        <p:nvSpPr>
          <p:cNvPr id="6" name="Content Placeholder 3" descr="Picture of Joanna James">
            <a:extLst>
              <a:ext uri="{FF2B5EF4-FFF2-40B4-BE49-F238E27FC236}">
                <a16:creationId xmlns:a16="http://schemas.microsoft.com/office/drawing/2014/main" id="{7B3D407A-F90A-4238-BA4B-101D5975EDF5}"/>
              </a:ext>
            </a:extLst>
          </p:cNvPr>
          <p:cNvSpPr txBox="1">
            <a:spLocks/>
          </p:cNvSpPr>
          <p:nvPr/>
        </p:nvSpPr>
        <p:spPr>
          <a:xfrm>
            <a:off x="4470556" y="2321448"/>
            <a:ext cx="5646057" cy="2201789"/>
          </a:xfrm>
          <a:prstGeom prst="rect">
            <a:avLst/>
          </a:prstGeom>
        </p:spPr>
        <p:txBody>
          <a:bodyPr/>
          <a:lst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Joanna James</a:t>
            </a:r>
          </a:p>
          <a:p>
            <a:pPr lvl="1"/>
            <a:r>
              <a:rPr lang="en-US" dirty="0"/>
              <a:t>Executive Director</a:t>
            </a:r>
          </a:p>
          <a:p>
            <a:pPr lvl="2"/>
            <a:r>
              <a:rPr lang="en-US" dirty="0"/>
              <a:t>Project REBUILD</a:t>
            </a:r>
          </a:p>
        </p:txBody>
      </p:sp>
      <p:pic>
        <p:nvPicPr>
          <p:cNvPr id="9" name="Picture Placeholder 14" descr="Picture of Joanna James">
            <a:extLst>
              <a:ext uri="{FF2B5EF4-FFF2-40B4-BE49-F238E27FC236}">
                <a16:creationId xmlns:a16="http://schemas.microsoft.com/office/drawing/2014/main" id="{6971FB86-9BFD-441C-9034-A003871727D5}"/>
              </a:ext>
            </a:extLst>
          </p:cNvPr>
          <p:cNvPicPr>
            <a:picLocks noChangeAspect="1"/>
          </p:cNvPicPr>
          <p:nvPr/>
        </p:nvPicPr>
        <p:blipFill>
          <a:blip r:embed="rId3">
            <a:extLst>
              <a:ext uri="{28A0092B-C50C-407E-A947-70E740481C1C}">
                <a14:useLocalDpi xmlns:a14="http://schemas.microsoft.com/office/drawing/2010/main" val="0"/>
              </a:ext>
            </a:extLst>
          </a:blip>
          <a:srcRect t="8286" b="8286"/>
          <a:stretch>
            <a:fillRect/>
          </a:stretch>
        </p:blipFill>
        <p:spPr>
          <a:xfrm>
            <a:off x="1571703" y="2389637"/>
            <a:ext cx="2133600" cy="2133600"/>
          </a:xfrm>
          <a:prstGeom prst="round2DiagRect">
            <a:avLst/>
          </a:prstGeom>
        </p:spPr>
      </p:pic>
    </p:spTree>
    <p:extLst>
      <p:ext uri="{BB962C8B-B14F-4D97-AF65-F5344CB8AC3E}">
        <p14:creationId xmlns:p14="http://schemas.microsoft.com/office/powerpoint/2010/main" val="3798651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65CB9A-9E10-4D4D-A467-B53178A04BA0}"/>
              </a:ext>
            </a:extLst>
          </p:cNvPr>
          <p:cNvSpPr>
            <a:spLocks noGrp="1"/>
          </p:cNvSpPr>
          <p:nvPr>
            <p:ph type="sldNum" sz="quarter" idx="12"/>
          </p:nvPr>
        </p:nvSpPr>
        <p:spPr/>
        <p:txBody>
          <a:bodyPr/>
          <a:lstStyle/>
          <a:p>
            <a:fld id="{158B7785-F6D6-45F8-833E-07BD84680091}" type="slidenum">
              <a:rPr lang="en-US" smtClean="0"/>
              <a:t>56</a:t>
            </a:fld>
            <a:endParaRPr lang="en-US" dirty="0"/>
          </a:p>
        </p:txBody>
      </p:sp>
      <p:sp>
        <p:nvSpPr>
          <p:cNvPr id="3" name="Title 2">
            <a:extLst>
              <a:ext uri="{FF2B5EF4-FFF2-40B4-BE49-F238E27FC236}">
                <a16:creationId xmlns:a16="http://schemas.microsoft.com/office/drawing/2014/main" id="{BE7C0833-56A0-46C0-815B-62529D86D70D}"/>
              </a:ext>
            </a:extLst>
          </p:cNvPr>
          <p:cNvSpPr>
            <a:spLocks noGrp="1"/>
          </p:cNvSpPr>
          <p:nvPr>
            <p:ph type="title"/>
          </p:nvPr>
        </p:nvSpPr>
        <p:spPr/>
        <p:txBody>
          <a:bodyPr/>
          <a:lstStyle/>
          <a:p>
            <a:r>
              <a:rPr lang="en-US" dirty="0">
                <a:cs typeface="Calibri"/>
              </a:rPr>
              <a:t>Element Six:  Measure System Change &amp; Performance</a:t>
            </a:r>
            <a:endParaRPr lang="en-US" dirty="0"/>
          </a:p>
        </p:txBody>
      </p:sp>
      <p:sp>
        <p:nvSpPr>
          <p:cNvPr id="4" name="Content Placeholder 3">
            <a:extLst>
              <a:ext uri="{FF2B5EF4-FFF2-40B4-BE49-F238E27FC236}">
                <a16:creationId xmlns:a16="http://schemas.microsoft.com/office/drawing/2014/main" id="{D30E6F78-E50C-470C-A588-A8B5F5F28765}"/>
              </a:ext>
            </a:extLst>
          </p:cNvPr>
          <p:cNvSpPr>
            <a:spLocks noGrp="1"/>
          </p:cNvSpPr>
          <p:nvPr>
            <p:ph idx="1"/>
          </p:nvPr>
        </p:nvSpPr>
        <p:spPr/>
        <p:txBody>
          <a:bodyPr vert="horz" lIns="91440" tIns="45720" rIns="91440" bIns="45720" rtlCol="0" anchor="t">
            <a:normAutofit/>
          </a:bodyPr>
          <a:lstStyle/>
          <a:p>
            <a:r>
              <a:rPr lang="en-US" sz="3200" dirty="0">
                <a:cs typeface="Calibri"/>
              </a:rPr>
              <a:t>Your plan for monitoring</a:t>
            </a:r>
          </a:p>
          <a:p>
            <a:r>
              <a:rPr lang="en-US" sz="3200" dirty="0">
                <a:cs typeface="Calibri"/>
              </a:rPr>
              <a:t>Assessing progress</a:t>
            </a:r>
          </a:p>
          <a:p>
            <a:r>
              <a:rPr lang="en-US" sz="3200" dirty="0">
                <a:cs typeface="Calibri"/>
              </a:rPr>
              <a:t>Intervention or course changes</a:t>
            </a:r>
          </a:p>
          <a:p>
            <a:endParaRPr lang="en-US" sz="3200" dirty="0">
              <a:cs typeface="Calibri"/>
            </a:endParaRPr>
          </a:p>
          <a:p>
            <a:pPr marL="0" indent="0">
              <a:buNone/>
            </a:pPr>
            <a:r>
              <a:rPr lang="en-US" sz="3200" dirty="0">
                <a:cs typeface="Calibri"/>
              </a:rPr>
              <a:t>In Summary:  The young person is still your young person and your support does not stop</a:t>
            </a:r>
          </a:p>
        </p:txBody>
      </p:sp>
      <p:pic>
        <p:nvPicPr>
          <p:cNvPr id="5" name="Picture 5" descr="Future, present and past sign post">
            <a:extLst>
              <a:ext uri="{FF2B5EF4-FFF2-40B4-BE49-F238E27FC236}">
                <a16:creationId xmlns:a16="http://schemas.microsoft.com/office/drawing/2014/main" id="{55836B32-755A-46DA-9CC9-78DBA0C8389D}"/>
              </a:ext>
            </a:extLst>
          </p:cNvPr>
          <p:cNvPicPr>
            <a:picLocks noChangeAspect="1"/>
          </p:cNvPicPr>
          <p:nvPr/>
        </p:nvPicPr>
        <p:blipFill>
          <a:blip r:embed="rId3"/>
          <a:stretch>
            <a:fillRect/>
          </a:stretch>
        </p:blipFill>
        <p:spPr>
          <a:xfrm>
            <a:off x="7707557" y="1306248"/>
            <a:ext cx="3181854" cy="2122751"/>
          </a:xfrm>
          <a:prstGeom prst="rect">
            <a:avLst/>
          </a:prstGeom>
        </p:spPr>
      </p:pic>
    </p:spTree>
    <p:extLst>
      <p:ext uri="{BB962C8B-B14F-4D97-AF65-F5344CB8AC3E}">
        <p14:creationId xmlns:p14="http://schemas.microsoft.com/office/powerpoint/2010/main" val="44837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3717F1-AAED-48B8-BFCB-F7395C247EAC}"/>
              </a:ext>
            </a:extLst>
          </p:cNvPr>
          <p:cNvSpPr>
            <a:spLocks noGrp="1"/>
          </p:cNvSpPr>
          <p:nvPr>
            <p:ph type="sldNum" sz="quarter" idx="12"/>
          </p:nvPr>
        </p:nvSpPr>
        <p:spPr/>
        <p:txBody>
          <a:bodyPr/>
          <a:lstStyle/>
          <a:p>
            <a:fld id="{158B7785-F6D6-45F8-833E-07BD84680091}" type="slidenum">
              <a:rPr lang="en-US" smtClean="0"/>
              <a:t>57</a:t>
            </a:fld>
            <a:endParaRPr lang="en-US" dirty="0"/>
          </a:p>
        </p:txBody>
      </p:sp>
      <p:sp>
        <p:nvSpPr>
          <p:cNvPr id="3" name="Title 2">
            <a:extLst>
              <a:ext uri="{FF2B5EF4-FFF2-40B4-BE49-F238E27FC236}">
                <a16:creationId xmlns:a16="http://schemas.microsoft.com/office/drawing/2014/main" id="{894072D6-3FEE-4BC1-AF06-28A6A42113A6}"/>
              </a:ext>
            </a:extLst>
          </p:cNvPr>
          <p:cNvSpPr>
            <a:spLocks noGrp="1"/>
          </p:cNvSpPr>
          <p:nvPr>
            <p:ph type="title"/>
          </p:nvPr>
        </p:nvSpPr>
        <p:spPr/>
        <p:txBody>
          <a:bodyPr/>
          <a:lstStyle/>
          <a:p>
            <a:r>
              <a:rPr lang="en-US" dirty="0"/>
              <a:t>Element Six: Program Implementation</a:t>
            </a:r>
          </a:p>
        </p:txBody>
      </p:sp>
      <p:sp>
        <p:nvSpPr>
          <p:cNvPr id="5" name="Text Placeholder 3" descr="Picture of Joanna James">
            <a:extLst>
              <a:ext uri="{FF2B5EF4-FFF2-40B4-BE49-F238E27FC236}">
                <a16:creationId xmlns:a16="http://schemas.microsoft.com/office/drawing/2014/main" id="{7C4C2E25-A161-4215-862D-E615E1765CEB}"/>
              </a:ext>
            </a:extLst>
          </p:cNvPr>
          <p:cNvSpPr txBox="1">
            <a:spLocks/>
          </p:cNvSpPr>
          <p:nvPr/>
        </p:nvSpPr>
        <p:spPr>
          <a:xfrm>
            <a:off x="806450" y="1138238"/>
            <a:ext cx="11080750"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a:p>
            <a:pPr marL="347345" indent="-347345"/>
            <a:endParaRPr lang="en-US" sz="4000" dirty="0">
              <a:cs typeface="Calibri"/>
            </a:endParaRPr>
          </a:p>
        </p:txBody>
      </p:sp>
      <p:pic>
        <p:nvPicPr>
          <p:cNvPr id="7" name="Picture Placeholder 8" descr="Picture of Brian McMahon">
            <a:extLst>
              <a:ext uri="{FF2B5EF4-FFF2-40B4-BE49-F238E27FC236}">
                <a16:creationId xmlns:a16="http://schemas.microsoft.com/office/drawing/2014/main" id="{37549F8E-B46F-4FA6-A392-324092383233}"/>
              </a:ext>
            </a:extLst>
          </p:cNvPr>
          <p:cNvPicPr>
            <a:picLocks noChangeAspect="1"/>
          </p:cNvPicPr>
          <p:nvPr/>
        </p:nvPicPr>
        <p:blipFill>
          <a:blip r:embed="rId3">
            <a:extLst>
              <a:ext uri="{28A0092B-C50C-407E-A947-70E740481C1C}">
                <a14:useLocalDpi xmlns:a14="http://schemas.microsoft.com/office/drawing/2010/main" val="0"/>
              </a:ext>
            </a:extLst>
          </a:blip>
          <a:srcRect t="14250" b="14250"/>
          <a:stretch>
            <a:fillRect/>
          </a:stretch>
        </p:blipFill>
        <p:spPr>
          <a:xfrm>
            <a:off x="1352460" y="2183529"/>
            <a:ext cx="2133600" cy="2133600"/>
          </a:xfrm>
          <a:prstGeom prst="round2DiagRect">
            <a:avLst/>
          </a:prstGeom>
        </p:spPr>
      </p:pic>
      <p:sp>
        <p:nvSpPr>
          <p:cNvPr id="8" name="Content Placeholder 2" descr="Picture of Joanna James">
            <a:extLst>
              <a:ext uri="{FF2B5EF4-FFF2-40B4-BE49-F238E27FC236}">
                <a16:creationId xmlns:a16="http://schemas.microsoft.com/office/drawing/2014/main" id="{2511A71C-EB5D-435B-9C74-0B54B35C6581}"/>
              </a:ext>
            </a:extLst>
          </p:cNvPr>
          <p:cNvSpPr txBox="1">
            <a:spLocks/>
          </p:cNvSpPr>
          <p:nvPr/>
        </p:nvSpPr>
        <p:spPr>
          <a:xfrm>
            <a:off x="4319901" y="2183529"/>
            <a:ext cx="5646057" cy="2201789"/>
          </a:xfrm>
          <a:prstGeom prst="rect">
            <a:avLst/>
          </a:prstGeom>
        </p:spPr>
        <p:txBody>
          <a:bodyPr vert="horz" lIns="91440" tIns="45720" rIns="91440" bIns="45720" rtlCol="0" anchor="t">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5"/>
                </a:solidFill>
              </a:rPr>
              <a:t>Brian McMahon</a:t>
            </a:r>
          </a:p>
          <a:p>
            <a:pPr marL="457200" lvl="1" indent="0">
              <a:buNone/>
            </a:pPr>
            <a:r>
              <a:rPr lang="en-US" sz="2200" i="1" dirty="0">
                <a:solidFill>
                  <a:srgbClr val="3A4040"/>
                </a:solidFill>
                <a:latin typeface="+mj-lt"/>
              </a:rPr>
              <a:t>Deputy Director</a:t>
            </a:r>
            <a:endParaRPr lang="en-US" sz="2200" i="1" dirty="0">
              <a:solidFill>
                <a:srgbClr val="242021"/>
              </a:solidFill>
              <a:latin typeface="+mj-lt"/>
              <a:cs typeface="Calibri"/>
            </a:endParaRPr>
          </a:p>
          <a:p>
            <a:pPr marL="465138" lvl="2" indent="0">
              <a:buNone/>
            </a:pPr>
            <a:r>
              <a:rPr lang="en-US" dirty="0">
                <a:solidFill>
                  <a:srgbClr val="3A4040"/>
                </a:solidFill>
              </a:rPr>
              <a:t>Operation</a:t>
            </a:r>
            <a:r>
              <a:rPr lang="en-US" dirty="0"/>
              <a:t> Fresh Start</a:t>
            </a:r>
            <a:endParaRPr lang="en-US" dirty="0">
              <a:cs typeface="Calibri" panose="020F0502020204030204"/>
            </a:endParaRPr>
          </a:p>
        </p:txBody>
      </p:sp>
    </p:spTree>
    <p:extLst>
      <p:ext uri="{BB962C8B-B14F-4D97-AF65-F5344CB8AC3E}">
        <p14:creationId xmlns:p14="http://schemas.microsoft.com/office/powerpoint/2010/main" val="3897869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65CB9A-9E10-4D4D-A467-B53178A04BA0}"/>
              </a:ext>
            </a:extLst>
          </p:cNvPr>
          <p:cNvSpPr>
            <a:spLocks noGrp="1"/>
          </p:cNvSpPr>
          <p:nvPr>
            <p:ph type="sldNum" sz="quarter" idx="12"/>
          </p:nvPr>
        </p:nvSpPr>
        <p:spPr/>
        <p:txBody>
          <a:bodyPr/>
          <a:lstStyle/>
          <a:p>
            <a:fld id="{158B7785-F6D6-45F8-833E-07BD84680091}" type="slidenum">
              <a:rPr lang="en-US" smtClean="0"/>
              <a:t>58</a:t>
            </a:fld>
            <a:endParaRPr lang="en-US" dirty="0"/>
          </a:p>
        </p:txBody>
      </p:sp>
      <p:sp>
        <p:nvSpPr>
          <p:cNvPr id="3" name="Title 2">
            <a:extLst>
              <a:ext uri="{FF2B5EF4-FFF2-40B4-BE49-F238E27FC236}">
                <a16:creationId xmlns:a16="http://schemas.microsoft.com/office/drawing/2014/main" id="{BE7C0833-56A0-46C0-815B-62529D86D70D}"/>
              </a:ext>
            </a:extLst>
          </p:cNvPr>
          <p:cNvSpPr>
            <a:spLocks noGrp="1"/>
          </p:cNvSpPr>
          <p:nvPr>
            <p:ph type="title"/>
          </p:nvPr>
        </p:nvSpPr>
        <p:spPr/>
        <p:txBody>
          <a:bodyPr/>
          <a:lstStyle/>
          <a:p>
            <a:r>
              <a:rPr lang="en-US" dirty="0">
                <a:cs typeface="Calibri"/>
              </a:rPr>
              <a:t>Element Six:  Measure System Change &amp; Performance</a:t>
            </a:r>
            <a:endParaRPr lang="en-US" dirty="0"/>
          </a:p>
        </p:txBody>
      </p:sp>
      <p:sp>
        <p:nvSpPr>
          <p:cNvPr id="4" name="Content Placeholder 3">
            <a:extLst>
              <a:ext uri="{FF2B5EF4-FFF2-40B4-BE49-F238E27FC236}">
                <a16:creationId xmlns:a16="http://schemas.microsoft.com/office/drawing/2014/main" id="{D30E6F78-E50C-470C-A588-A8B5F5F28765}"/>
              </a:ext>
            </a:extLst>
          </p:cNvPr>
          <p:cNvSpPr>
            <a:spLocks noGrp="1"/>
          </p:cNvSpPr>
          <p:nvPr>
            <p:ph idx="1"/>
          </p:nvPr>
        </p:nvSpPr>
        <p:spPr/>
        <p:txBody>
          <a:bodyPr vert="horz" lIns="91440" tIns="45720" rIns="91440" bIns="45720" rtlCol="0" anchor="t">
            <a:normAutofit/>
          </a:bodyPr>
          <a:lstStyle/>
          <a:p>
            <a:r>
              <a:rPr lang="en-US" sz="3200" dirty="0">
                <a:cs typeface="Calibri"/>
              </a:rPr>
              <a:t>Pre-Apprenticeship competencies</a:t>
            </a:r>
            <a:endParaRPr lang="en-US" dirty="0"/>
          </a:p>
          <a:p>
            <a:r>
              <a:rPr lang="en-US" sz="3200" dirty="0">
                <a:cs typeface="Calibri"/>
              </a:rPr>
              <a:t>8-week participant one-on-one evaluations</a:t>
            </a:r>
          </a:p>
          <a:p>
            <a:r>
              <a:rPr lang="en-US" sz="3200" dirty="0">
                <a:cs typeface="Calibri"/>
              </a:rPr>
              <a:t>Apprenticeship readiness evaluation</a:t>
            </a:r>
          </a:p>
          <a:p>
            <a:r>
              <a:rPr lang="en-US" sz="3200" dirty="0">
                <a:cs typeface="Calibri"/>
              </a:rPr>
              <a:t>Retention, retention, retention - follow up with participants and employers</a:t>
            </a:r>
          </a:p>
          <a:p>
            <a:endParaRPr lang="en-US" sz="3200" dirty="0">
              <a:cs typeface="Calibri"/>
            </a:endParaRPr>
          </a:p>
          <a:p>
            <a:pPr marL="0" indent="0">
              <a:buNone/>
            </a:pPr>
            <a:endParaRPr lang="en-US" sz="3200" dirty="0">
              <a:cs typeface="Calibri"/>
            </a:endParaRPr>
          </a:p>
        </p:txBody>
      </p:sp>
      <p:pic>
        <p:nvPicPr>
          <p:cNvPr id="6" name="Picture 6" descr="A row of measure&#10;&#10;Description generated with high confidence">
            <a:extLst>
              <a:ext uri="{FF2B5EF4-FFF2-40B4-BE49-F238E27FC236}">
                <a16:creationId xmlns:a16="http://schemas.microsoft.com/office/drawing/2014/main" id="{D201124C-FE71-4DE4-8634-9FBD27F029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07834" y="4281937"/>
            <a:ext cx="2743199" cy="1830956"/>
          </a:xfrm>
          <a:prstGeom prst="rect">
            <a:avLst/>
          </a:prstGeom>
        </p:spPr>
      </p:pic>
    </p:spTree>
    <p:extLst>
      <p:ext uri="{BB962C8B-B14F-4D97-AF65-F5344CB8AC3E}">
        <p14:creationId xmlns:p14="http://schemas.microsoft.com/office/powerpoint/2010/main" val="3855479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59</a:t>
            </a:fld>
            <a:endParaRPr lang="en-US" dirty="0"/>
          </a:p>
        </p:txBody>
      </p:sp>
      <p:sp>
        <p:nvSpPr>
          <p:cNvPr id="6" name="Title 5"/>
          <p:cNvSpPr>
            <a:spLocks noGrp="1"/>
          </p:cNvSpPr>
          <p:nvPr>
            <p:ph type="title"/>
          </p:nvPr>
        </p:nvSpPr>
        <p:spPr/>
        <p:txBody>
          <a:bodyPr/>
          <a:lstStyle/>
          <a:p>
            <a:r>
              <a:rPr lang="en-US" dirty="0"/>
              <a:t>Ideas for Next Steps in Your Career Pathways Development Process</a:t>
            </a:r>
          </a:p>
        </p:txBody>
      </p:sp>
    </p:spTree>
    <p:extLst>
      <p:ext uri="{BB962C8B-B14F-4D97-AF65-F5344CB8AC3E}">
        <p14:creationId xmlns:p14="http://schemas.microsoft.com/office/powerpoint/2010/main" val="91244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Joanna James</a:t>
            </a:r>
          </a:p>
          <a:p>
            <a:pPr lvl="1"/>
            <a:r>
              <a:rPr lang="en-US" dirty="0"/>
              <a:t>Executive Director</a:t>
            </a:r>
          </a:p>
          <a:p>
            <a:pPr lvl="2"/>
            <a:r>
              <a:rPr lang="en-US" dirty="0"/>
              <a:t>Project REBUILD</a:t>
            </a:r>
          </a:p>
        </p:txBody>
      </p:sp>
      <p:pic>
        <p:nvPicPr>
          <p:cNvPr id="9" name="Picture Placeholder 8" descr="A person smiling for the camera&#10;&#10;Description automatically generated">
            <a:extLst>
              <a:ext uri="{FF2B5EF4-FFF2-40B4-BE49-F238E27FC236}">
                <a16:creationId xmlns:a16="http://schemas.microsoft.com/office/drawing/2014/main" id="{957C583C-7D45-4AB6-B157-97CF8EA755C8}"/>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4250" b="14250"/>
          <a:stretch>
            <a:fillRect/>
          </a:stretch>
        </p:blipFill>
        <p:spPr/>
      </p:pic>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a:t>Brian McMahon</a:t>
            </a:r>
          </a:p>
          <a:p>
            <a:pPr lvl="1"/>
            <a:r>
              <a:rPr lang="en-US" dirty="0"/>
              <a:t>Deputy Director</a:t>
            </a:r>
          </a:p>
          <a:p>
            <a:pPr lvl="2"/>
            <a:r>
              <a:rPr lang="en-US" dirty="0"/>
              <a:t>Operation Fresh Start</a:t>
            </a:r>
          </a:p>
        </p:txBody>
      </p:sp>
      <p:pic>
        <p:nvPicPr>
          <p:cNvPr id="15" name="Picture Placeholder 14" descr="A person posing for the camera&#10;&#10;Description automatically generated">
            <a:extLst>
              <a:ext uri="{FF2B5EF4-FFF2-40B4-BE49-F238E27FC236}">
                <a16:creationId xmlns:a16="http://schemas.microsoft.com/office/drawing/2014/main" id="{C0BEA87B-027D-45D8-B505-0D69D221FB9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286" b="8286"/>
          <a:stretch>
            <a:fillRect/>
          </a:stretch>
        </p:blipFill>
        <p:spPr/>
      </p:pic>
    </p:spTree>
    <p:extLst>
      <p:ext uri="{BB962C8B-B14F-4D97-AF65-F5344CB8AC3E}">
        <p14:creationId xmlns:p14="http://schemas.microsoft.com/office/powerpoint/2010/main" val="3188522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60</a:t>
            </a:fld>
            <a:endParaRPr lang="en-US" dirty="0"/>
          </a:p>
        </p:txBody>
      </p:sp>
      <p:sp>
        <p:nvSpPr>
          <p:cNvPr id="6" name="Title 5"/>
          <p:cNvSpPr>
            <a:spLocks noGrp="1"/>
          </p:cNvSpPr>
          <p:nvPr>
            <p:ph type="title"/>
          </p:nvPr>
        </p:nvSpPr>
        <p:spPr/>
        <p:txBody>
          <a:bodyPr>
            <a:normAutofit fontScale="90000"/>
          </a:bodyPr>
          <a:lstStyle/>
          <a:p>
            <a:r>
              <a:rPr lang="en-US" dirty="0"/>
              <a:t>Ideas for Next Steps in Your Career Pathways Development Process</a:t>
            </a:r>
          </a:p>
        </p:txBody>
      </p:sp>
      <p:sp>
        <p:nvSpPr>
          <p:cNvPr id="7" name="Content Placeholder 6"/>
          <p:cNvSpPr>
            <a:spLocks noGrp="1"/>
          </p:cNvSpPr>
          <p:nvPr>
            <p:ph idx="1"/>
          </p:nvPr>
        </p:nvSpPr>
        <p:spPr>
          <a:xfrm>
            <a:off x="805866" y="1316833"/>
            <a:ext cx="11081334" cy="5039517"/>
          </a:xfrm>
        </p:spPr>
        <p:txBody>
          <a:bodyPr/>
          <a:lstStyle/>
          <a:p>
            <a:pPr marL="347663" indent="-347663"/>
            <a:r>
              <a:rPr lang="en-US" sz="3600" dirty="0"/>
              <a:t>Planning</a:t>
            </a:r>
          </a:p>
          <a:p>
            <a:pPr marL="347663" indent="-347663"/>
            <a:r>
              <a:rPr lang="en-US" sz="3600" dirty="0"/>
              <a:t>Curriculum and instruction</a:t>
            </a:r>
          </a:p>
          <a:p>
            <a:pPr marL="347663" indent="-347663"/>
            <a:r>
              <a:rPr lang="en-US" sz="3600" dirty="0"/>
              <a:t>Technical skills implementation</a:t>
            </a:r>
          </a:p>
          <a:p>
            <a:pPr marL="347663" indent="-347663"/>
            <a:r>
              <a:rPr lang="en-US" sz="3600" dirty="0"/>
              <a:t>Employer engagement</a:t>
            </a:r>
          </a:p>
          <a:p>
            <a:pPr marL="347663" indent="-347663"/>
            <a:r>
              <a:rPr lang="en-US" sz="3600" dirty="0"/>
              <a:t>Youth engagement</a:t>
            </a:r>
          </a:p>
          <a:p>
            <a:pPr marL="0" indent="0">
              <a:buNone/>
            </a:pPr>
            <a:endParaRPr lang="en-US" sz="4400" dirty="0"/>
          </a:p>
          <a:p>
            <a:pPr marL="0" indent="0">
              <a:buNone/>
            </a:pPr>
            <a:endParaRPr lang="en-US" dirty="0"/>
          </a:p>
        </p:txBody>
      </p:sp>
    </p:spTree>
    <p:extLst>
      <p:ext uri="{BB962C8B-B14F-4D97-AF65-F5344CB8AC3E}">
        <p14:creationId xmlns:p14="http://schemas.microsoft.com/office/powerpoint/2010/main" val="613253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61</a:t>
            </a:fld>
            <a:endParaRPr lang="en-US" dirty="0"/>
          </a:p>
        </p:txBody>
      </p:sp>
      <p:sp>
        <p:nvSpPr>
          <p:cNvPr id="3" name="Title 2"/>
          <p:cNvSpPr>
            <a:spLocks noGrp="1"/>
          </p:cNvSpPr>
          <p:nvPr>
            <p:ph type="title"/>
          </p:nvPr>
        </p:nvSpPr>
        <p:spPr/>
        <p:txBody>
          <a:bodyPr/>
          <a:lstStyle/>
          <a:p>
            <a:r>
              <a:rPr lang="en-US" dirty="0"/>
              <a:t>Things to Consider - </a:t>
            </a:r>
            <a:r>
              <a:rPr lang="en-US" dirty="0">
                <a:solidFill>
                  <a:srgbClr val="FF0000"/>
                </a:solidFill>
              </a:rPr>
              <a:t>Planning</a:t>
            </a:r>
          </a:p>
        </p:txBody>
      </p:sp>
      <p:sp>
        <p:nvSpPr>
          <p:cNvPr id="4" name="Content Placeholder 3"/>
          <p:cNvSpPr>
            <a:spLocks noGrp="1"/>
          </p:cNvSpPr>
          <p:nvPr>
            <p:ph idx="1"/>
          </p:nvPr>
        </p:nvSpPr>
        <p:spPr>
          <a:xfrm>
            <a:off x="555333" y="1182416"/>
            <a:ext cx="11081334" cy="5039517"/>
          </a:xfrm>
        </p:spPr>
        <p:txBody>
          <a:bodyPr>
            <a:normAutofit/>
          </a:bodyPr>
          <a:lstStyle/>
          <a:p>
            <a:pPr marL="0" indent="0" algn="ctr">
              <a:buNone/>
            </a:pPr>
            <a:r>
              <a:rPr lang="en-US" sz="2800" b="1" dirty="0"/>
              <a:t>I.  Assessing the construction program in your local/regional community for needs and partner participation – things to consider</a:t>
            </a:r>
          </a:p>
          <a:p>
            <a:pPr lvl="1"/>
            <a:r>
              <a:rPr lang="en-US" sz="2800" dirty="0"/>
              <a:t>Program management and planning — A system of data collection and evaluation that supports continuous improvement resulting in high participant achievement. </a:t>
            </a:r>
          </a:p>
          <a:p>
            <a:pPr lvl="1"/>
            <a:r>
              <a:rPr lang="en-US" sz="2800" dirty="0"/>
              <a:t>Curriculum — A written curriculum for each sequential course that integrates and balances classroom/lab instruction, work-based learning, leadership, and personal development.</a:t>
            </a:r>
          </a:p>
          <a:p>
            <a:pPr marL="165100" indent="-165100">
              <a:buNone/>
            </a:pPr>
            <a:r>
              <a:rPr lang="en-US" sz="2800" dirty="0"/>
              <a:t> (What needs to be added to current curriculum, whether you are using MC3, HBI  PACT, NCCER, etc.)?</a:t>
            </a:r>
          </a:p>
        </p:txBody>
      </p:sp>
    </p:spTree>
    <p:extLst>
      <p:ext uri="{BB962C8B-B14F-4D97-AF65-F5344CB8AC3E}">
        <p14:creationId xmlns:p14="http://schemas.microsoft.com/office/powerpoint/2010/main" val="623810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BB40B4-D7A7-4692-A998-D249E9E424C3}"/>
              </a:ext>
            </a:extLst>
          </p:cNvPr>
          <p:cNvSpPr>
            <a:spLocks noGrp="1"/>
          </p:cNvSpPr>
          <p:nvPr>
            <p:ph type="sldNum" sz="quarter" idx="12"/>
          </p:nvPr>
        </p:nvSpPr>
        <p:spPr/>
        <p:txBody>
          <a:bodyPr/>
          <a:lstStyle/>
          <a:p>
            <a:fld id="{158B7785-F6D6-45F8-833E-07BD84680091}" type="slidenum">
              <a:rPr lang="en-US" smtClean="0"/>
              <a:t>62</a:t>
            </a:fld>
            <a:endParaRPr lang="en-US" dirty="0"/>
          </a:p>
        </p:txBody>
      </p:sp>
      <p:sp>
        <p:nvSpPr>
          <p:cNvPr id="3" name="Title 2">
            <a:extLst>
              <a:ext uri="{FF2B5EF4-FFF2-40B4-BE49-F238E27FC236}">
                <a16:creationId xmlns:a16="http://schemas.microsoft.com/office/drawing/2014/main" id="{52F19964-02A5-4FE6-AD38-3964B864F7FC}"/>
              </a:ext>
            </a:extLst>
          </p:cNvPr>
          <p:cNvSpPr>
            <a:spLocks noGrp="1"/>
          </p:cNvSpPr>
          <p:nvPr>
            <p:ph type="title"/>
          </p:nvPr>
        </p:nvSpPr>
        <p:spPr/>
        <p:txBody>
          <a:bodyPr/>
          <a:lstStyle/>
          <a:p>
            <a:r>
              <a:rPr lang="en-US" dirty="0"/>
              <a:t>Things to Consider – </a:t>
            </a:r>
            <a:r>
              <a:rPr lang="en-US" dirty="0">
                <a:solidFill>
                  <a:srgbClr val="FF0000"/>
                </a:solidFill>
              </a:rPr>
              <a:t>Planning</a:t>
            </a:r>
            <a:r>
              <a:rPr lang="en-US" dirty="0"/>
              <a:t> (cont.)</a:t>
            </a:r>
          </a:p>
        </p:txBody>
      </p:sp>
      <p:sp>
        <p:nvSpPr>
          <p:cNvPr id="4" name="Content Placeholder 3">
            <a:extLst>
              <a:ext uri="{FF2B5EF4-FFF2-40B4-BE49-F238E27FC236}">
                <a16:creationId xmlns:a16="http://schemas.microsoft.com/office/drawing/2014/main" id="{883DFB4B-5D4F-4D8D-AB35-10AAB7DBFD7C}"/>
              </a:ext>
            </a:extLst>
          </p:cNvPr>
          <p:cNvSpPr>
            <a:spLocks noGrp="1"/>
          </p:cNvSpPr>
          <p:nvPr>
            <p:ph idx="1"/>
          </p:nvPr>
        </p:nvSpPr>
        <p:spPr>
          <a:xfrm>
            <a:off x="805866" y="1316833"/>
            <a:ext cx="11081334" cy="5039517"/>
          </a:xfrm>
        </p:spPr>
        <p:txBody>
          <a:bodyPr/>
          <a:lstStyle/>
          <a:p>
            <a:r>
              <a:rPr lang="en-US" sz="2800" dirty="0"/>
              <a:t>Instruction — Instructor qualifications and job descriptions. Classroom instruction aligned with the approved industry-recognized written curriculum.</a:t>
            </a:r>
          </a:p>
          <a:p>
            <a:r>
              <a:rPr lang="en-US" sz="2800" dirty="0"/>
              <a:t>Professional development — Certified teachers participating in ongoing, high-quality professional development activities.</a:t>
            </a:r>
          </a:p>
          <a:p>
            <a:r>
              <a:rPr lang="en-US" sz="2800" dirty="0"/>
              <a:t>Instructional facilities and equipment — Safe, clean, and appropriate facilities and equipment.</a:t>
            </a:r>
          </a:p>
          <a:p>
            <a:r>
              <a:rPr lang="en-US" sz="2800" dirty="0"/>
              <a:t>Employer engagement - CREATE AN ADVISORY COMMITTEE - Focus on the expertise of the members you invite.  </a:t>
            </a:r>
          </a:p>
          <a:p>
            <a:endParaRPr lang="en-US" dirty="0"/>
          </a:p>
        </p:txBody>
      </p:sp>
    </p:spTree>
    <p:extLst>
      <p:ext uri="{BB962C8B-B14F-4D97-AF65-F5344CB8AC3E}">
        <p14:creationId xmlns:p14="http://schemas.microsoft.com/office/powerpoint/2010/main" val="434561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63</a:t>
            </a:fld>
            <a:endParaRPr lang="en-US" dirty="0"/>
          </a:p>
        </p:txBody>
      </p:sp>
      <p:sp>
        <p:nvSpPr>
          <p:cNvPr id="3" name="Title 2"/>
          <p:cNvSpPr>
            <a:spLocks noGrp="1"/>
          </p:cNvSpPr>
          <p:nvPr>
            <p:ph type="title"/>
          </p:nvPr>
        </p:nvSpPr>
        <p:spPr/>
        <p:txBody>
          <a:bodyPr>
            <a:normAutofit fontScale="90000"/>
          </a:bodyPr>
          <a:lstStyle/>
          <a:p>
            <a:br>
              <a:rPr lang="en-US" sz="3600" dirty="0">
                <a:solidFill>
                  <a:prstClr val="black"/>
                </a:solidFill>
              </a:rPr>
            </a:br>
            <a:r>
              <a:rPr lang="en-US" sz="3600" dirty="0">
                <a:solidFill>
                  <a:prstClr val="black"/>
                </a:solidFill>
              </a:rPr>
              <a:t>Things to Consider - </a:t>
            </a:r>
            <a:r>
              <a:rPr lang="en-US" sz="3600" dirty="0">
                <a:solidFill>
                  <a:srgbClr val="FF0000"/>
                </a:solidFill>
              </a:rPr>
              <a:t>Curriculum and Instruction</a:t>
            </a:r>
            <a:br>
              <a:rPr lang="en-US" dirty="0">
                <a:solidFill>
                  <a:srgbClr val="FF0000"/>
                </a:solidFill>
              </a:rPr>
            </a:br>
            <a:endParaRPr lang="en-US" dirty="0">
              <a:solidFill>
                <a:srgbClr val="FF0000"/>
              </a:solidFill>
            </a:endParaRPr>
          </a:p>
        </p:txBody>
      </p:sp>
      <p:sp>
        <p:nvSpPr>
          <p:cNvPr id="4" name="Content Placeholder 3"/>
          <p:cNvSpPr>
            <a:spLocks noGrp="1"/>
          </p:cNvSpPr>
          <p:nvPr>
            <p:ph idx="1"/>
          </p:nvPr>
        </p:nvSpPr>
        <p:spPr/>
        <p:txBody>
          <a:bodyPr>
            <a:normAutofit fontScale="92500" lnSpcReduction="20000"/>
          </a:bodyPr>
          <a:lstStyle/>
          <a:p>
            <a:pPr marL="0" indent="0" algn="ctr">
              <a:buNone/>
            </a:pPr>
            <a:r>
              <a:rPr lang="en-US" sz="3000" b="1" dirty="0"/>
              <a:t>II.  Curriculum integration and sequencing</a:t>
            </a:r>
          </a:p>
          <a:p>
            <a:r>
              <a:rPr lang="en-US" dirty="0"/>
              <a:t>Career pathways programs have written curriculum requirements for each sequential course, balancing classroom/laboratory instruction, leadership, and personal development with employability competencies. </a:t>
            </a:r>
          </a:p>
          <a:p>
            <a:r>
              <a:rPr lang="en-US" dirty="0"/>
              <a:t>Some quality indicators of such programs include:</a:t>
            </a:r>
          </a:p>
          <a:p>
            <a:pPr lvl="1">
              <a:buFont typeface="Wingdings" panose="05000000000000000000" pitchFamily="2" charset="2"/>
              <a:buChar char="ü"/>
            </a:pPr>
            <a:r>
              <a:rPr lang="en-US" dirty="0"/>
              <a:t>Lesson plans and teaching calendars derived from the construction curriculum guide are used to direct the instructional process.  Plan it all out, including the competencies listed in earlier diagrams.</a:t>
            </a:r>
          </a:p>
          <a:p>
            <a:pPr lvl="1">
              <a:buFont typeface="Wingdings" panose="05000000000000000000" pitchFamily="2" charset="2"/>
              <a:buChar char="ü"/>
            </a:pPr>
            <a:r>
              <a:rPr lang="en-US" dirty="0"/>
              <a:t>A variety of instructional methods are used to accommodate all learning styles.</a:t>
            </a:r>
          </a:p>
          <a:p>
            <a:pPr lvl="1">
              <a:buFont typeface="Wingdings" panose="05000000000000000000" pitchFamily="2" charset="2"/>
              <a:buChar char="ü"/>
            </a:pPr>
            <a:r>
              <a:rPr lang="en-US" dirty="0"/>
              <a:t>Effective classroom management techniques facilitate instruction. </a:t>
            </a:r>
          </a:p>
          <a:p>
            <a:pPr lvl="1">
              <a:buFont typeface="Wingdings" panose="05000000000000000000" pitchFamily="2" charset="2"/>
              <a:buChar char="ü"/>
            </a:pPr>
            <a:r>
              <a:rPr lang="en-US" dirty="0"/>
              <a:t>The instructor and the case management staff work cooperatively to provide assistance to youth transitioning to the workplace and/or postsecondary education.</a:t>
            </a:r>
          </a:p>
          <a:p>
            <a:pPr lvl="1">
              <a:buFont typeface="Wingdings" panose="05000000000000000000" pitchFamily="2" charset="2"/>
              <a:buChar char="ü"/>
            </a:pPr>
            <a:r>
              <a:rPr lang="en-US" dirty="0"/>
              <a:t>Construction-related work-based learning is integral to the curriculum and program objectives.</a:t>
            </a:r>
          </a:p>
          <a:p>
            <a:endParaRPr lang="en-US" dirty="0"/>
          </a:p>
        </p:txBody>
      </p:sp>
    </p:spTree>
    <p:extLst>
      <p:ext uri="{BB962C8B-B14F-4D97-AF65-F5344CB8AC3E}">
        <p14:creationId xmlns:p14="http://schemas.microsoft.com/office/powerpoint/2010/main" val="904470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64</a:t>
            </a:fld>
            <a:endParaRPr lang="en-US" dirty="0"/>
          </a:p>
        </p:txBody>
      </p:sp>
      <p:sp>
        <p:nvSpPr>
          <p:cNvPr id="3" name="Title 2"/>
          <p:cNvSpPr>
            <a:spLocks noGrp="1"/>
          </p:cNvSpPr>
          <p:nvPr>
            <p:ph type="title"/>
          </p:nvPr>
        </p:nvSpPr>
        <p:spPr/>
        <p:txBody>
          <a:bodyPr/>
          <a:lstStyle/>
          <a:p>
            <a:r>
              <a:rPr lang="en-US" dirty="0">
                <a:solidFill>
                  <a:prstClr val="black"/>
                </a:solidFill>
              </a:rPr>
              <a:t>Things to Consider - </a:t>
            </a:r>
            <a:r>
              <a:rPr lang="en-US" dirty="0">
                <a:solidFill>
                  <a:srgbClr val="FF0000"/>
                </a:solidFill>
              </a:rPr>
              <a:t>Technical Skills Implementation</a:t>
            </a:r>
          </a:p>
        </p:txBody>
      </p:sp>
      <p:sp>
        <p:nvSpPr>
          <p:cNvPr id="4" name="Content Placeholder 3"/>
          <p:cNvSpPr>
            <a:spLocks noGrp="1"/>
          </p:cNvSpPr>
          <p:nvPr>
            <p:ph idx="1"/>
          </p:nvPr>
        </p:nvSpPr>
        <p:spPr/>
        <p:txBody>
          <a:bodyPr>
            <a:normAutofit fontScale="92500" lnSpcReduction="10000"/>
          </a:bodyPr>
          <a:lstStyle/>
          <a:p>
            <a:pPr marL="0" indent="0" algn="ctr">
              <a:buNone/>
            </a:pPr>
            <a:r>
              <a:rPr lang="en-US" sz="3000" b="1" dirty="0"/>
              <a:t>III.  Technical skills, hands-on training, and work-based learning</a:t>
            </a:r>
          </a:p>
          <a:p>
            <a:r>
              <a:rPr lang="en-US" dirty="0"/>
              <a:t>Technical skills taught should center on key competencies in TRADE areas that meet employer needs.</a:t>
            </a:r>
          </a:p>
          <a:p>
            <a:r>
              <a:rPr lang="en-US" dirty="0"/>
              <a:t> All programs are designed to prepare participants for an apprenticeship, entry-level position in the field, or postsecondary education. </a:t>
            </a:r>
          </a:p>
          <a:p>
            <a:r>
              <a:rPr lang="en-US" dirty="0"/>
              <a:t>Teach entry-level skills for the major trades involved in residential construction such as carpentry, siding, interior trim, drywall hanging, roofing, and concrete work or other specialized skill areas to meet local/regional employer needs.</a:t>
            </a:r>
          </a:p>
          <a:p>
            <a:r>
              <a:rPr lang="en-US" dirty="0"/>
              <a:t>Provide participants with a working knowledge of relevant technology as well as necessary critical thinking and academic skills for pursuing apprenticeships or entry-level careers in residential and commercial construction.</a:t>
            </a:r>
          </a:p>
          <a:p>
            <a:r>
              <a:rPr lang="en-US" dirty="0"/>
              <a:t>Include major units of instruction for safety, blueprint reading, and specialty trades. </a:t>
            </a:r>
          </a:p>
        </p:txBody>
      </p:sp>
    </p:spTree>
    <p:extLst>
      <p:ext uri="{BB962C8B-B14F-4D97-AF65-F5344CB8AC3E}">
        <p14:creationId xmlns:p14="http://schemas.microsoft.com/office/powerpoint/2010/main" val="2603377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65</a:t>
            </a:fld>
            <a:endParaRPr lang="en-US" dirty="0"/>
          </a:p>
        </p:txBody>
      </p:sp>
      <p:sp>
        <p:nvSpPr>
          <p:cNvPr id="3" name="Title 2"/>
          <p:cNvSpPr>
            <a:spLocks noGrp="1"/>
          </p:cNvSpPr>
          <p:nvPr>
            <p:ph type="title"/>
          </p:nvPr>
        </p:nvSpPr>
        <p:spPr/>
        <p:txBody>
          <a:bodyPr>
            <a:normAutofit fontScale="90000"/>
          </a:bodyPr>
          <a:lstStyle/>
          <a:p>
            <a:br>
              <a:rPr lang="en-US" dirty="0"/>
            </a:br>
            <a:r>
              <a:rPr lang="en-US" sz="3600" dirty="0">
                <a:solidFill>
                  <a:schemeClr val="tx1"/>
                </a:solidFill>
              </a:rPr>
              <a:t>Things to Consider - </a:t>
            </a:r>
            <a:r>
              <a:rPr lang="en-US" sz="3600" dirty="0">
                <a:solidFill>
                  <a:srgbClr val="FF0000"/>
                </a:solidFill>
              </a:rPr>
              <a:t>Employer Engagement – Placement, Placement, and More Placement</a:t>
            </a:r>
            <a:br>
              <a:rPr lang="en-US" dirty="0"/>
            </a:br>
            <a:endParaRPr lang="en-US" dirty="0"/>
          </a:p>
        </p:txBody>
      </p:sp>
      <p:sp>
        <p:nvSpPr>
          <p:cNvPr id="4" name="Content Placeholder 3"/>
          <p:cNvSpPr>
            <a:spLocks noGrp="1"/>
          </p:cNvSpPr>
          <p:nvPr>
            <p:ph idx="1"/>
          </p:nvPr>
        </p:nvSpPr>
        <p:spPr/>
        <p:txBody>
          <a:bodyPr vert="horz" lIns="91440" tIns="45720" rIns="91440" bIns="45720" rtlCol="0" anchor="t">
            <a:normAutofit lnSpcReduction="10000"/>
          </a:bodyPr>
          <a:lstStyle/>
          <a:p>
            <a:pPr marL="0" indent="0">
              <a:buNone/>
            </a:pPr>
            <a:r>
              <a:rPr lang="en-US" b="1" dirty="0"/>
              <a:t>Employer-driven approach leads to placements:</a:t>
            </a:r>
          </a:p>
          <a:p>
            <a:pPr marL="285750" indent="-285750">
              <a:buFont typeface="Arial" panose="020B0604020202020204" pitchFamily="34" charset="0"/>
              <a:buChar char="•"/>
            </a:pPr>
            <a:r>
              <a:rPr lang="en-US" dirty="0"/>
              <a:t>Seek specialty trades subcontractors who have high demand for workers</a:t>
            </a:r>
            <a:endParaRPr lang="en-US" dirty="0">
              <a:cs typeface="Calibri"/>
            </a:endParaRPr>
          </a:p>
          <a:p>
            <a:pPr marL="285750" indent="-285750">
              <a:buFont typeface="Arial" panose="020B0604020202020204" pitchFamily="34" charset="0"/>
              <a:buChar char="•"/>
            </a:pPr>
            <a:r>
              <a:rPr lang="en-US" dirty="0"/>
              <a:t>Design efficient construction work sites with employer-driven strategies for engagement with youth</a:t>
            </a:r>
            <a:endParaRPr lang="en-US" dirty="0">
              <a:cs typeface="Calibri"/>
            </a:endParaRPr>
          </a:p>
          <a:p>
            <a:pPr marL="285750" indent="-285750">
              <a:buFont typeface="Arial" panose="020B0604020202020204" pitchFamily="34" charset="0"/>
              <a:buChar char="•"/>
            </a:pPr>
            <a:r>
              <a:rPr lang="en-US" dirty="0"/>
              <a:t>Work-based learning opportunities with employers</a:t>
            </a:r>
            <a:endParaRPr lang="en-US" dirty="0">
              <a:cs typeface="Calibri"/>
            </a:endParaRPr>
          </a:p>
          <a:p>
            <a:pPr marL="285750" indent="-285750">
              <a:buFont typeface="Arial" panose="020B0604020202020204" pitchFamily="34" charset="0"/>
              <a:buChar char="•"/>
            </a:pPr>
            <a:r>
              <a:rPr lang="en-US" dirty="0"/>
              <a:t>Engage guest speakers for employability competencies</a:t>
            </a:r>
            <a:endParaRPr lang="en-US" dirty="0">
              <a:cs typeface="Calibri"/>
            </a:endParaRPr>
          </a:p>
          <a:p>
            <a:pPr marL="285750" indent="-285750">
              <a:buFont typeface="Arial" panose="020B0604020202020204" pitchFamily="34" charset="0"/>
              <a:buChar char="•"/>
            </a:pPr>
            <a:r>
              <a:rPr lang="en-US" dirty="0"/>
              <a:t>Supportive service needs – how to help mitigate potential challenges? </a:t>
            </a:r>
            <a:endParaRPr lang="en-US" dirty="0">
              <a:cs typeface="Calibri"/>
            </a:endParaRPr>
          </a:p>
          <a:p>
            <a:pPr marL="285750" indent="-285750">
              <a:buFont typeface="Arial" panose="020B0604020202020204" pitchFamily="34" charset="0"/>
              <a:buChar char="•"/>
            </a:pPr>
            <a:r>
              <a:rPr lang="en-US" dirty="0"/>
              <a:t>Follow-up plans – Can YouthBuild staff visit company work sites?  Monthly meeting with employers to assess youth who are placed and areas to strengthen training for future placements</a:t>
            </a:r>
            <a:endParaRPr lang="en-US" dirty="0">
              <a:cs typeface="Calibri"/>
            </a:endParaRPr>
          </a:p>
          <a:p>
            <a:pPr marL="0" indent="0">
              <a:buNone/>
            </a:pPr>
            <a:endParaRPr lang="en-US" dirty="0"/>
          </a:p>
          <a:p>
            <a:endParaRPr lang="en-US" dirty="0"/>
          </a:p>
        </p:txBody>
      </p:sp>
    </p:spTree>
    <p:extLst>
      <p:ext uri="{BB962C8B-B14F-4D97-AF65-F5344CB8AC3E}">
        <p14:creationId xmlns:p14="http://schemas.microsoft.com/office/powerpoint/2010/main" val="14672870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66</a:t>
            </a:fld>
            <a:endParaRPr lang="en-US" dirty="0"/>
          </a:p>
        </p:txBody>
      </p:sp>
      <p:sp>
        <p:nvSpPr>
          <p:cNvPr id="3" name="Title 2"/>
          <p:cNvSpPr>
            <a:spLocks noGrp="1"/>
          </p:cNvSpPr>
          <p:nvPr>
            <p:ph type="title"/>
          </p:nvPr>
        </p:nvSpPr>
        <p:spPr/>
        <p:txBody>
          <a:bodyPr>
            <a:normAutofit fontScale="90000"/>
          </a:bodyPr>
          <a:lstStyle/>
          <a:p>
            <a:br>
              <a:rPr lang="en-US" dirty="0"/>
            </a:br>
            <a:r>
              <a:rPr lang="en-US" sz="3600" dirty="0">
                <a:solidFill>
                  <a:schemeClr val="tx1"/>
                </a:solidFill>
              </a:rPr>
              <a:t>Things to Consider - </a:t>
            </a:r>
            <a:r>
              <a:rPr lang="en-US" sz="3600" dirty="0">
                <a:solidFill>
                  <a:srgbClr val="FF0000"/>
                </a:solidFill>
              </a:rPr>
              <a:t>Youth Engagement</a:t>
            </a:r>
            <a:br>
              <a:rPr lang="en-US" dirty="0"/>
            </a:br>
            <a:endParaRPr lang="en-US" dirty="0"/>
          </a:p>
        </p:txBody>
      </p:sp>
      <p:sp>
        <p:nvSpPr>
          <p:cNvPr id="5" name="Content Placeholder 4"/>
          <p:cNvSpPr>
            <a:spLocks noGrp="1"/>
          </p:cNvSpPr>
          <p:nvPr>
            <p:ph idx="1"/>
          </p:nvPr>
        </p:nvSpPr>
        <p:spPr>
          <a:xfrm>
            <a:off x="805866" y="1316833"/>
            <a:ext cx="11081334" cy="5039517"/>
          </a:xfrm>
        </p:spPr>
        <p:txBody>
          <a:bodyPr>
            <a:normAutofit/>
          </a:bodyPr>
          <a:lstStyle/>
          <a:p>
            <a:pPr marL="514350" indent="-514350">
              <a:buFont typeface="+mj-lt"/>
              <a:buAutoNum type="alphaUcPeriod"/>
            </a:pPr>
            <a:r>
              <a:rPr lang="en-US" sz="3200" dirty="0"/>
              <a:t>Develop a clear and flexible plan of study</a:t>
            </a:r>
          </a:p>
          <a:p>
            <a:pPr marL="514350" indent="-514350">
              <a:buFont typeface="+mj-lt"/>
              <a:buAutoNum type="alphaUcPeriod"/>
            </a:pPr>
            <a:r>
              <a:rPr lang="en-US" sz="3200" dirty="0"/>
              <a:t>Identify internships (paid or unpaid)</a:t>
            </a:r>
          </a:p>
          <a:p>
            <a:pPr marL="514350" indent="-514350">
              <a:buFont typeface="+mj-lt"/>
              <a:buAutoNum type="alphaUcPeriod"/>
            </a:pPr>
            <a:r>
              <a:rPr lang="en-US" sz="3200" dirty="0"/>
              <a:t>Identify job/shadowing opportunities</a:t>
            </a:r>
          </a:p>
          <a:p>
            <a:pPr marL="514350" indent="-514350">
              <a:buFont typeface="+mj-lt"/>
              <a:buAutoNum type="alphaUcPeriod"/>
            </a:pPr>
            <a:r>
              <a:rPr lang="en-US" sz="3200" dirty="0"/>
              <a:t>Set plan to tour current construction projects and/or training facilities</a:t>
            </a:r>
          </a:p>
          <a:p>
            <a:endParaRPr lang="en-US" dirty="0"/>
          </a:p>
        </p:txBody>
      </p:sp>
    </p:spTree>
    <p:extLst>
      <p:ext uri="{BB962C8B-B14F-4D97-AF65-F5344CB8AC3E}">
        <p14:creationId xmlns:p14="http://schemas.microsoft.com/office/powerpoint/2010/main" val="12080465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67</a:t>
            </a:fld>
            <a:endParaRPr lang="en-US" dirty="0"/>
          </a:p>
        </p:txBody>
      </p:sp>
      <p:sp>
        <p:nvSpPr>
          <p:cNvPr id="3" name="Title 2"/>
          <p:cNvSpPr>
            <a:spLocks noGrp="1"/>
          </p:cNvSpPr>
          <p:nvPr>
            <p:ph type="title"/>
          </p:nvPr>
        </p:nvSpPr>
        <p:spPr>
          <a:xfrm>
            <a:off x="836612" y="0"/>
            <a:ext cx="3932237" cy="2377440"/>
          </a:xfrm>
        </p:spPr>
        <p:txBody>
          <a:bodyPr/>
          <a:lstStyle/>
          <a:p>
            <a:r>
              <a:rPr lang="en-US" dirty="0"/>
              <a:t>Youth Engagement</a:t>
            </a:r>
            <a:br>
              <a:rPr lang="en-US" dirty="0"/>
            </a:br>
            <a:endParaRPr lang="en-US" dirty="0"/>
          </a:p>
        </p:txBody>
      </p:sp>
      <p:sp>
        <p:nvSpPr>
          <p:cNvPr id="5" name="Text Placeholder 4"/>
          <p:cNvSpPr>
            <a:spLocks noGrp="1"/>
          </p:cNvSpPr>
          <p:nvPr>
            <p:ph type="body" sz="half" idx="2"/>
          </p:nvPr>
        </p:nvSpPr>
        <p:spPr>
          <a:xfrm>
            <a:off x="836612" y="2377440"/>
            <a:ext cx="3932237" cy="1051560"/>
          </a:xfrm>
        </p:spPr>
        <p:txBody>
          <a:bodyPr/>
          <a:lstStyle/>
          <a:p>
            <a:pPr algn="l"/>
            <a:r>
              <a:rPr lang="en-US" dirty="0"/>
              <a:t>Develop a clear and flexible Plan of Study</a:t>
            </a:r>
          </a:p>
        </p:txBody>
      </p:sp>
      <p:sp>
        <p:nvSpPr>
          <p:cNvPr id="4" name="Content Placeholder 3"/>
          <p:cNvSpPr>
            <a:spLocks noGrp="1"/>
          </p:cNvSpPr>
          <p:nvPr>
            <p:ph idx="1"/>
          </p:nvPr>
        </p:nvSpPr>
        <p:spPr>
          <a:xfrm>
            <a:off x="5212478" y="727075"/>
            <a:ext cx="6172200" cy="5403850"/>
          </a:xfrm>
        </p:spPr>
        <p:txBody>
          <a:bodyPr/>
          <a:lstStyle/>
          <a:p>
            <a:pPr marL="0" indent="0">
              <a:buNone/>
            </a:pPr>
            <a:r>
              <a:rPr lang="en-US" b="1" dirty="0"/>
              <a:t>List a sequence of learning:</a:t>
            </a:r>
          </a:p>
          <a:p>
            <a:pPr marL="285750" indent="-285750">
              <a:buFont typeface="Arial" panose="020B0604020202020204" pitchFamily="34" charset="0"/>
              <a:buChar char="•"/>
            </a:pPr>
            <a:r>
              <a:rPr lang="en-US" dirty="0"/>
              <a:t>Academic skills</a:t>
            </a:r>
            <a:endParaRPr lang="en-US" dirty="0">
              <a:cs typeface="Calibri"/>
            </a:endParaRPr>
          </a:p>
          <a:p>
            <a:pPr marL="285750" indent="-285750">
              <a:buFont typeface="Arial" panose="020B0604020202020204" pitchFamily="34" charset="0"/>
              <a:buChar char="•"/>
            </a:pPr>
            <a:r>
              <a:rPr lang="en-US" dirty="0"/>
              <a:t>Technical skills</a:t>
            </a:r>
            <a:endParaRPr lang="en-US" dirty="0">
              <a:cs typeface="Calibri"/>
            </a:endParaRPr>
          </a:p>
          <a:p>
            <a:pPr marL="285750" indent="-285750">
              <a:buFont typeface="Arial" panose="020B0604020202020204" pitchFamily="34" charset="0"/>
              <a:buChar char="•"/>
            </a:pPr>
            <a:r>
              <a:rPr lang="en-US" dirty="0"/>
              <a:t>Employability skills</a:t>
            </a:r>
            <a:endParaRPr lang="en-US" dirty="0">
              <a:cs typeface="Calibri"/>
            </a:endParaRPr>
          </a:p>
          <a:p>
            <a:pPr marL="285750" indent="-285750">
              <a:buFont typeface="Arial" panose="020B0604020202020204" pitchFamily="34" charset="0"/>
              <a:buChar char="•"/>
            </a:pPr>
            <a:r>
              <a:rPr lang="en-US" dirty="0"/>
              <a:t>Work-based learning </a:t>
            </a:r>
            <a:endParaRPr lang="en-US" dirty="0">
              <a:cs typeface="Calibri"/>
            </a:endParaRPr>
          </a:p>
          <a:p>
            <a:pPr marL="285750" indent="-285750">
              <a:buFont typeface="Arial" panose="020B0604020202020204" pitchFamily="34" charset="0"/>
              <a:buChar char="•"/>
            </a:pPr>
            <a:r>
              <a:rPr lang="en-US" dirty="0"/>
              <a:t>Supportive service needs</a:t>
            </a:r>
            <a:endParaRPr lang="en-US" dirty="0">
              <a:cs typeface="Calibri"/>
            </a:endParaRPr>
          </a:p>
          <a:p>
            <a:pPr marL="285750" indent="-285750">
              <a:buFont typeface="Arial" panose="020B0604020202020204" pitchFamily="34" charset="0"/>
              <a:buChar char="•"/>
            </a:pPr>
            <a:r>
              <a:rPr lang="en-US" dirty="0"/>
              <a:t>Other relevant areas</a:t>
            </a:r>
            <a:endParaRPr lang="en-US" dirty="0">
              <a:cs typeface="Calibri"/>
            </a:endParaRPr>
          </a:p>
          <a:p>
            <a:endParaRPr lang="en-US" dirty="0"/>
          </a:p>
        </p:txBody>
      </p:sp>
    </p:spTree>
    <p:extLst>
      <p:ext uri="{BB962C8B-B14F-4D97-AF65-F5344CB8AC3E}">
        <p14:creationId xmlns:p14="http://schemas.microsoft.com/office/powerpoint/2010/main" val="1290555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68</a:t>
            </a:fld>
            <a:endParaRPr lang="en-US" dirty="0"/>
          </a:p>
        </p:txBody>
      </p:sp>
      <p:pic>
        <p:nvPicPr>
          <p:cNvPr id="8" name="Content Placeholder 10">
            <a:extLst>
              <a:ext uri="{FF2B5EF4-FFF2-40B4-BE49-F238E27FC236}">
                <a16:creationId xmlns:a16="http://schemas.microsoft.com/office/drawing/2014/main" id="{E0A7604D-EBB1-48CD-B2C4-05E8FA9FC875}"/>
              </a:ext>
            </a:extLst>
          </p:cNvPr>
          <p:cNvPicPr>
            <a:picLocks noChangeAspect="1"/>
          </p:cNvPicPr>
          <p:nvPr/>
        </p:nvPicPr>
        <p:blipFill>
          <a:blip r:embed="rId3"/>
          <a:stretch>
            <a:fillRect/>
          </a:stretch>
        </p:blipFill>
        <p:spPr>
          <a:xfrm>
            <a:off x="725606" y="713554"/>
            <a:ext cx="10740788" cy="5645546"/>
          </a:xfrm>
          <a:prstGeom prst="rect">
            <a:avLst/>
          </a:prstGeom>
        </p:spPr>
      </p:pic>
      <p:sp>
        <p:nvSpPr>
          <p:cNvPr id="9" name="TextBox 8"/>
          <p:cNvSpPr txBox="1"/>
          <p:nvPr/>
        </p:nvSpPr>
        <p:spPr>
          <a:xfrm>
            <a:off x="805219" y="128779"/>
            <a:ext cx="4353636" cy="584775"/>
          </a:xfrm>
          <a:prstGeom prst="rect">
            <a:avLst/>
          </a:prstGeom>
          <a:noFill/>
        </p:spPr>
        <p:txBody>
          <a:bodyPr wrap="square" rtlCol="0">
            <a:spAutoFit/>
          </a:bodyPr>
          <a:lstStyle/>
          <a:p>
            <a:r>
              <a:rPr lang="en-US" sz="3200" b="1" dirty="0">
                <a:solidFill>
                  <a:schemeClr val="tx2">
                    <a:lumMod val="90000"/>
                    <a:lumOff val="10000"/>
                  </a:schemeClr>
                </a:solidFill>
              </a:rPr>
              <a:t>Sample Plan of Study</a:t>
            </a:r>
          </a:p>
        </p:txBody>
      </p:sp>
    </p:spTree>
    <p:extLst>
      <p:ext uri="{BB962C8B-B14F-4D97-AF65-F5344CB8AC3E}">
        <p14:creationId xmlns:p14="http://schemas.microsoft.com/office/powerpoint/2010/main" val="15145954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69</a:t>
            </a:fld>
            <a:endParaRPr lang="en-US" dirty="0"/>
          </a:p>
        </p:txBody>
      </p:sp>
      <p:sp>
        <p:nvSpPr>
          <p:cNvPr id="3" name="Title 2"/>
          <p:cNvSpPr>
            <a:spLocks noGrp="1"/>
          </p:cNvSpPr>
          <p:nvPr>
            <p:ph type="title"/>
          </p:nvPr>
        </p:nvSpPr>
        <p:spPr/>
        <p:txBody>
          <a:bodyPr/>
          <a:lstStyle/>
          <a:p>
            <a:r>
              <a:rPr lang="en-US" dirty="0"/>
              <a:t>What’s Next?</a:t>
            </a:r>
          </a:p>
        </p:txBody>
      </p:sp>
    </p:spTree>
    <p:extLst>
      <p:ext uri="{BB962C8B-B14F-4D97-AF65-F5344CB8AC3E}">
        <p14:creationId xmlns:p14="http://schemas.microsoft.com/office/powerpoint/2010/main" val="385880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805866" y="1499395"/>
            <a:ext cx="11081334" cy="5039517"/>
          </a:xfrm>
        </p:spPr>
        <p:txBody>
          <a:bodyPr/>
          <a:lstStyle/>
          <a:p>
            <a:r>
              <a:rPr lang="en-US" dirty="0"/>
              <a:t>Clearly define career pathways according to WIOA</a:t>
            </a:r>
          </a:p>
          <a:p>
            <a:r>
              <a:rPr lang="en-US" dirty="0"/>
              <a:t>Identify six elements for development of career pathways and how they can apply to YouthBuild Construction career pathways</a:t>
            </a:r>
            <a:endParaRPr lang="en-US" dirty="0">
              <a:cs typeface="Calibri"/>
            </a:endParaRPr>
          </a:p>
          <a:p>
            <a:r>
              <a:rPr lang="en-US" dirty="0"/>
              <a:t>Understand need for employer-driven competencies of construction career pathways for implementation at a YouthBuild program level</a:t>
            </a:r>
          </a:p>
          <a:p>
            <a:r>
              <a:rPr lang="en-US" dirty="0"/>
              <a:t>Identify promising practices for administrative planning, partnership development, and program implementation at the local YouthBuild level</a:t>
            </a:r>
          </a:p>
          <a:p>
            <a:endParaRPr lang="en-US" dirty="0"/>
          </a:p>
          <a:p>
            <a:endParaRPr lang="en-US" dirty="0"/>
          </a:p>
          <a:p>
            <a:endParaRPr lang="en-US" dirty="0"/>
          </a:p>
        </p:txBody>
      </p:sp>
    </p:spTree>
    <p:extLst>
      <p:ext uri="{BB962C8B-B14F-4D97-AF65-F5344CB8AC3E}">
        <p14:creationId xmlns:p14="http://schemas.microsoft.com/office/powerpoint/2010/main" val="4091033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70</a:t>
            </a:fld>
            <a:endParaRPr lang="en-US" dirty="0"/>
          </a:p>
        </p:txBody>
      </p:sp>
      <p:sp>
        <p:nvSpPr>
          <p:cNvPr id="5" name="Title 4"/>
          <p:cNvSpPr>
            <a:spLocks noGrp="1"/>
          </p:cNvSpPr>
          <p:nvPr>
            <p:ph type="title"/>
          </p:nvPr>
        </p:nvSpPr>
        <p:spPr/>
        <p:txBody>
          <a:bodyPr/>
          <a:lstStyle/>
          <a:p>
            <a:r>
              <a:rPr lang="en-US" dirty="0"/>
              <a:t>Assess your Construction Career Pathway</a:t>
            </a:r>
          </a:p>
        </p:txBody>
      </p:sp>
      <p:sp>
        <p:nvSpPr>
          <p:cNvPr id="6" name="Content Placeholder 5"/>
          <p:cNvSpPr>
            <a:spLocks noGrp="1"/>
          </p:cNvSpPr>
          <p:nvPr>
            <p:ph idx="1"/>
          </p:nvPr>
        </p:nvSpPr>
        <p:spPr>
          <a:xfrm>
            <a:off x="5204208" y="518400"/>
            <a:ext cx="6387489" cy="5403850"/>
          </a:xfrm>
        </p:spPr>
        <p:txBody>
          <a:bodyPr>
            <a:normAutofit fontScale="25000" lnSpcReduction="20000"/>
          </a:bodyPr>
          <a:lstStyle/>
          <a:p>
            <a:endParaRPr lang="en-US" sz="11200" dirty="0"/>
          </a:p>
          <a:p>
            <a:pPr marL="0" indent="0">
              <a:buNone/>
            </a:pPr>
            <a:r>
              <a:rPr lang="en-US" sz="11200" b="1" dirty="0"/>
              <a:t>A strong construction career pathway:</a:t>
            </a:r>
            <a:br>
              <a:rPr lang="en-US" sz="10400" b="1" dirty="0"/>
            </a:br>
            <a:endParaRPr lang="en-US" sz="10400" b="1" dirty="0"/>
          </a:p>
          <a:p>
            <a:pPr marL="404813" indent="-404813">
              <a:buFont typeface="+mj-lt"/>
              <a:buAutoNum type="alphaUcPeriod"/>
            </a:pPr>
            <a:r>
              <a:rPr lang="en-US" sz="10400" dirty="0"/>
              <a:t>aligns with the skill needs of industries in the economy of the state or regional economy involved.</a:t>
            </a:r>
          </a:p>
          <a:p>
            <a:pPr marL="404813" indent="-404813">
              <a:buFont typeface="+mj-lt"/>
              <a:buAutoNum type="alphaUcPeriod"/>
            </a:pPr>
            <a:r>
              <a:rPr lang="en-US" sz="10400" dirty="0"/>
              <a:t>prepares an individual to be successful in any of a full range of secondary or postsecondary education options, including apprenticeships.</a:t>
            </a:r>
          </a:p>
          <a:p>
            <a:pPr marL="404813" indent="-404813">
              <a:buFont typeface="+mj-lt"/>
              <a:buAutoNum type="alphaUcPeriod"/>
            </a:pPr>
            <a:r>
              <a:rPr lang="en-US" sz="10400" dirty="0"/>
              <a:t>includes counseling to support an individual in achieving the individual’s education career goals.</a:t>
            </a:r>
          </a:p>
          <a:p>
            <a:pPr marL="404813" indent="-404813">
              <a:buFont typeface="+mj-lt"/>
              <a:buAutoNum type="alphaUcPeriod"/>
            </a:pPr>
            <a:r>
              <a:rPr lang="en-US" sz="10400" dirty="0"/>
              <a:t>includes, as appropriate, education offered concurrently with and in the same context as workforce preparation activities and training for a specific occupation or occupational cluster.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31" y="3220325"/>
            <a:ext cx="3509749" cy="21935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95119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71</a:t>
            </a:fld>
            <a:endParaRPr lang="en-US" dirty="0"/>
          </a:p>
        </p:txBody>
      </p:sp>
      <p:sp>
        <p:nvSpPr>
          <p:cNvPr id="5" name="Title 4"/>
          <p:cNvSpPr>
            <a:spLocks noGrp="1"/>
          </p:cNvSpPr>
          <p:nvPr>
            <p:ph type="title"/>
          </p:nvPr>
        </p:nvSpPr>
        <p:spPr/>
        <p:txBody>
          <a:bodyPr/>
          <a:lstStyle/>
          <a:p>
            <a:r>
              <a:rPr lang="en-US" dirty="0"/>
              <a:t>Assess your Construction Career Pathway (cont.)</a:t>
            </a:r>
          </a:p>
        </p:txBody>
      </p:sp>
      <p:sp>
        <p:nvSpPr>
          <p:cNvPr id="6" name="Content Placeholder 5"/>
          <p:cNvSpPr>
            <a:spLocks noGrp="1"/>
          </p:cNvSpPr>
          <p:nvPr>
            <p:ph idx="1"/>
          </p:nvPr>
        </p:nvSpPr>
        <p:spPr>
          <a:xfrm>
            <a:off x="5180012" y="952500"/>
            <a:ext cx="6172200" cy="5403850"/>
          </a:xfrm>
        </p:spPr>
        <p:txBody>
          <a:bodyPr>
            <a:normAutofit fontScale="92500" lnSpcReduction="10000"/>
          </a:bodyPr>
          <a:lstStyle/>
          <a:p>
            <a:pPr marL="514350" indent="-514350">
              <a:buFont typeface="+mj-lt"/>
              <a:buAutoNum type="alphaUcPeriod" startAt="5"/>
            </a:pPr>
            <a:r>
              <a:rPr lang="en-US" sz="2800" dirty="0"/>
              <a:t>organizes education, training, and other services to meet the particular needs of an individual in a manner that accelerates the educational and career advancement of the individual to the extent practicable.</a:t>
            </a:r>
          </a:p>
          <a:p>
            <a:pPr marL="514350" indent="-514350">
              <a:buFont typeface="+mj-lt"/>
              <a:buAutoNum type="alphaUcPeriod" startAt="5"/>
            </a:pPr>
            <a:r>
              <a:rPr lang="en-US" sz="2800" dirty="0"/>
              <a:t>enables an individual to attain a secondary school diploma or its recognized equivalent, and at least one recognized postsecondary credential.</a:t>
            </a:r>
          </a:p>
          <a:p>
            <a:pPr marL="514350" indent="-514350">
              <a:buFont typeface="+mj-lt"/>
              <a:buAutoNum type="alphaUcPeriod" startAt="5"/>
            </a:pPr>
            <a:r>
              <a:rPr lang="en-US" sz="2800" dirty="0"/>
              <a:t>helps an individual enter or advance within a specific occupation or occupational cluster.</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828" y="3159126"/>
            <a:ext cx="3303292" cy="21935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40218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72</a:t>
            </a:fld>
            <a:endParaRPr lang="en-US" dirty="0"/>
          </a:p>
        </p:txBody>
      </p:sp>
      <p:sp>
        <p:nvSpPr>
          <p:cNvPr id="3" name="Title 2"/>
          <p:cNvSpPr>
            <a:spLocks noGrp="1"/>
          </p:cNvSpPr>
          <p:nvPr>
            <p:ph type="title"/>
          </p:nvPr>
        </p:nvSpPr>
        <p:spPr>
          <a:xfrm>
            <a:off x="839788" y="73153"/>
            <a:ext cx="3932237" cy="2377440"/>
          </a:xfrm>
        </p:spPr>
        <p:txBody>
          <a:bodyPr/>
          <a:lstStyle/>
          <a:p>
            <a:r>
              <a:rPr lang="en-US" dirty="0"/>
              <a:t>Closing Thoughts</a:t>
            </a:r>
            <a:br>
              <a:rPr lang="en-US" dirty="0"/>
            </a:br>
            <a:endParaRPr lang="en-US" dirty="0"/>
          </a:p>
        </p:txBody>
      </p:sp>
      <p:sp>
        <p:nvSpPr>
          <p:cNvPr id="5" name="Text Placeholder 4"/>
          <p:cNvSpPr>
            <a:spLocks noGrp="1"/>
          </p:cNvSpPr>
          <p:nvPr>
            <p:ph type="body" sz="half" idx="2"/>
          </p:nvPr>
        </p:nvSpPr>
        <p:spPr>
          <a:xfrm>
            <a:off x="839788" y="2450593"/>
            <a:ext cx="3932237" cy="1956815"/>
          </a:xfrm>
        </p:spPr>
        <p:txBody>
          <a:bodyPr/>
          <a:lstStyle/>
          <a:p>
            <a:pPr algn="l"/>
            <a:r>
              <a:rPr lang="en-US" dirty="0"/>
              <a:t>Revisit your program’s career pathways plan and ensure that it meets WIOA standards and the six elements of career pathway development</a:t>
            </a:r>
          </a:p>
        </p:txBody>
      </p:sp>
      <p:sp>
        <p:nvSpPr>
          <p:cNvPr id="4" name="Content Placeholder 3"/>
          <p:cNvSpPr>
            <a:spLocks noGrp="1"/>
          </p:cNvSpPr>
          <p:nvPr>
            <p:ph idx="1"/>
          </p:nvPr>
        </p:nvSpPr>
        <p:spPr/>
        <p:txBody>
          <a:bodyPr>
            <a:normAutofit fontScale="62500" lnSpcReduction="20000"/>
          </a:bodyPr>
          <a:lstStyle/>
          <a:p>
            <a:pPr marL="0" indent="0">
              <a:buNone/>
            </a:pPr>
            <a:r>
              <a:rPr lang="en-US" sz="4200" b="1" dirty="0"/>
              <a:t>Be intentional and leave no stone unturned</a:t>
            </a:r>
          </a:p>
          <a:p>
            <a:pPr marL="285750" indent="-285750">
              <a:buFont typeface="Arial" panose="020B0604020202020204" pitchFamily="34" charset="0"/>
              <a:buChar char="•"/>
            </a:pPr>
            <a:r>
              <a:rPr lang="en-US" sz="3600" dirty="0"/>
              <a:t>Understand local labor market by construction cluster and specialty trades.</a:t>
            </a:r>
          </a:p>
          <a:p>
            <a:pPr marL="285750" indent="-285750">
              <a:buFont typeface="Arial" panose="020B0604020202020204" pitchFamily="34" charset="0"/>
              <a:buChar char="•"/>
            </a:pPr>
            <a:r>
              <a:rPr lang="en-US" sz="3600" dirty="0"/>
              <a:t>Understand needs of employers – get them back to the table.</a:t>
            </a:r>
          </a:p>
          <a:p>
            <a:pPr marL="285750" indent="-285750">
              <a:buFont typeface="Arial" panose="020B0604020202020204" pitchFamily="34" charset="0"/>
              <a:buChar char="•"/>
            </a:pPr>
            <a:r>
              <a:rPr lang="en-US" sz="3600" dirty="0"/>
              <a:t>Understand needs and challenges of youth we serve.</a:t>
            </a:r>
          </a:p>
          <a:p>
            <a:pPr marL="285750" indent="-285750">
              <a:buFont typeface="Arial" panose="020B0604020202020204" pitchFamily="34" charset="0"/>
              <a:buChar char="•"/>
            </a:pPr>
            <a:r>
              <a:rPr lang="en-US" sz="3600" dirty="0"/>
              <a:t>Revisit curriculum and see how to improve sequencing and integration.</a:t>
            </a:r>
          </a:p>
          <a:p>
            <a:pPr marL="285750" indent="-285750">
              <a:buFont typeface="Arial" panose="020B0604020202020204" pitchFamily="34" charset="0"/>
              <a:buChar char="•"/>
            </a:pPr>
            <a:r>
              <a:rPr lang="en-US" sz="3600" dirty="0"/>
              <a:t>Are supportive services consistent and addressing needs of employers and youth?</a:t>
            </a:r>
          </a:p>
          <a:p>
            <a:pPr marL="285750" indent="-285750">
              <a:buFont typeface="Arial" panose="020B0604020202020204" pitchFamily="34" charset="0"/>
              <a:buChar char="•"/>
            </a:pPr>
            <a:r>
              <a:rPr lang="en-US" sz="3600" dirty="0"/>
              <a:t>Are there any employers or agencies you think you need to strengthen gaps in service delivery?</a:t>
            </a:r>
          </a:p>
          <a:p>
            <a:endParaRPr lang="en-US" dirty="0"/>
          </a:p>
        </p:txBody>
      </p:sp>
    </p:spTree>
    <p:extLst>
      <p:ext uri="{BB962C8B-B14F-4D97-AF65-F5344CB8AC3E}">
        <p14:creationId xmlns:p14="http://schemas.microsoft.com/office/powerpoint/2010/main" val="2606729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73</a:t>
            </a:fld>
            <a:endParaRPr lang="en-US" dirty="0"/>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Place your questions in the text box.</a:t>
            </a:r>
          </a:p>
        </p:txBody>
      </p:sp>
    </p:spTree>
    <p:extLst>
      <p:ext uri="{BB962C8B-B14F-4D97-AF65-F5344CB8AC3E}">
        <p14:creationId xmlns:p14="http://schemas.microsoft.com/office/powerpoint/2010/main" val="9836207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74</a:t>
            </a:fld>
            <a:endParaRPr lang="en-US" dirty="0"/>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dirty="0"/>
              <a:t>Career Pathways Toolkit</a:t>
            </a:r>
          </a:p>
          <a:p>
            <a:pPr lvl="2"/>
            <a:r>
              <a:rPr lang="en-US" dirty="0"/>
              <a:t>https://youthbuild.workforcegps.org/resources/2016/10/26/09/44/Career_Pathways_Toolkit</a:t>
            </a:r>
          </a:p>
          <a:p>
            <a:r>
              <a:rPr lang="en-US" dirty="0"/>
              <a:t>Apprenticeship Guide for YouthBuild Programs</a:t>
            </a:r>
          </a:p>
          <a:p>
            <a:pPr lvl="2"/>
            <a:r>
              <a:rPr lang="en-US" dirty="0">
                <a:hlinkClick r:id="rId2"/>
              </a:rPr>
              <a:t>https://youthbuild.workforcegps.org/resources/2014/08/21/10/06/dol-apprenticeship-guide-for-youthbuild-programs</a:t>
            </a:r>
            <a:endParaRPr lang="en-US" dirty="0"/>
          </a:p>
          <a:p>
            <a:r>
              <a:rPr lang="en-US" dirty="0"/>
              <a:t>Apprenticeship Resource Page</a:t>
            </a:r>
          </a:p>
          <a:p>
            <a:pPr lvl="2"/>
            <a:r>
              <a:rPr lang="en-US" dirty="0">
                <a:hlinkClick r:id="rId3"/>
              </a:rPr>
              <a:t>https://youthbuild.workforcegps.org/resources/2019/10/28/13/11/Apprenticeship_Resource_Page</a:t>
            </a:r>
            <a:endParaRPr lang="en-US" dirty="0"/>
          </a:p>
          <a:p>
            <a:pPr marL="228600" lvl="2" indent="0">
              <a:buNone/>
            </a:pPr>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dirty="0"/>
              <a:t>Implementing Building Trades Multi-Craft Core Curriculum</a:t>
            </a:r>
          </a:p>
          <a:p>
            <a:pPr lvl="2"/>
            <a:r>
              <a:rPr lang="en-US" dirty="0">
                <a:hlinkClick r:id="rId4"/>
              </a:rPr>
              <a:t>https://youthbuild.workforcegps.org/resources/2017/06/08/13/06/Implementing-Building-Trades-Multi-Craft-Core-Curriculum</a:t>
            </a:r>
            <a:endParaRPr lang="en-US" dirty="0"/>
          </a:p>
          <a:p>
            <a:r>
              <a:rPr lang="en-US" dirty="0"/>
              <a:t>National Center for Construction Education and Research</a:t>
            </a:r>
          </a:p>
          <a:p>
            <a:pPr lvl="2"/>
            <a:r>
              <a:rPr lang="en-US" dirty="0"/>
              <a:t>http://www.nccer.org/credentials-nationalregistry?mID=195</a:t>
            </a:r>
          </a:p>
          <a:p>
            <a:r>
              <a:rPr lang="en-US" dirty="0"/>
              <a:t>Home Builders Institute</a:t>
            </a:r>
          </a:p>
          <a:p>
            <a:pPr lvl="2"/>
            <a:r>
              <a:rPr lang="en-US" dirty="0"/>
              <a:t>http://www.hbi.org/</a:t>
            </a:r>
          </a:p>
        </p:txBody>
      </p:sp>
    </p:spTree>
    <p:extLst>
      <p:ext uri="{BB962C8B-B14F-4D97-AF65-F5344CB8AC3E}">
        <p14:creationId xmlns:p14="http://schemas.microsoft.com/office/powerpoint/2010/main" val="16778578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75</a:t>
            </a:fld>
            <a:endParaRPr lang="en-US" dirty="0"/>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Mark Smith</a:t>
            </a:r>
          </a:p>
          <a:p>
            <a:pPr lvl="1"/>
            <a:r>
              <a:rPr lang="en-US" dirty="0"/>
              <a:t>Workforce Analyst</a:t>
            </a:r>
          </a:p>
          <a:p>
            <a:pPr lvl="2"/>
            <a:r>
              <a:rPr lang="en-US" dirty="0"/>
              <a:t>U.S. Department of Labor</a:t>
            </a:r>
          </a:p>
          <a:p>
            <a:pPr lvl="3"/>
            <a:r>
              <a:rPr lang="en-US" dirty="0"/>
              <a:t>smith.mark.w@dol.gov</a:t>
            </a:r>
          </a:p>
          <a:p>
            <a:pPr lvl="4"/>
            <a:r>
              <a:rPr lang="en-US" dirty="0"/>
              <a:t>202.693.3597</a:t>
            </a:r>
          </a:p>
          <a:p>
            <a:r>
              <a:rPr lang="en-US" dirty="0"/>
              <a:t>Rossie Cherry</a:t>
            </a:r>
          </a:p>
          <a:p>
            <a:pPr lvl="1"/>
            <a:r>
              <a:rPr lang="en-US" dirty="0"/>
              <a:t>DOL YouthBuild Technical Assistance Coach</a:t>
            </a:r>
          </a:p>
          <a:p>
            <a:pPr lvl="3"/>
            <a:r>
              <a:rPr lang="en-US" dirty="0"/>
              <a:t>rcherry@avyyouthbuild.org</a:t>
            </a:r>
          </a:p>
          <a:p>
            <a:pPr lvl="4"/>
            <a:r>
              <a:rPr lang="en-US" dirty="0"/>
              <a:t>661.317.8310</a:t>
            </a:r>
          </a:p>
        </p:txBody>
      </p:sp>
    </p:spTree>
    <p:extLst>
      <p:ext uri="{BB962C8B-B14F-4D97-AF65-F5344CB8AC3E}">
        <p14:creationId xmlns:p14="http://schemas.microsoft.com/office/powerpoint/2010/main" val="40031271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76</a:t>
            </a:fld>
            <a:endParaRPr lang="en-US" dirty="0"/>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Joanna James</a:t>
            </a:r>
          </a:p>
          <a:p>
            <a:pPr lvl="1"/>
            <a:r>
              <a:rPr lang="en-US" dirty="0"/>
              <a:t>Executive Director</a:t>
            </a:r>
          </a:p>
          <a:p>
            <a:pPr lvl="2"/>
            <a:r>
              <a:rPr lang="en-US" dirty="0"/>
              <a:t>Project ReBUILD</a:t>
            </a:r>
          </a:p>
          <a:p>
            <a:pPr lvl="3"/>
            <a:r>
              <a:rPr lang="en-US" dirty="0"/>
              <a:t>jjames@projectrebuild.org</a:t>
            </a:r>
          </a:p>
          <a:p>
            <a:pPr lvl="4"/>
            <a:r>
              <a:rPr lang="en-US" dirty="0"/>
              <a:t>330.588.3205</a:t>
            </a:r>
          </a:p>
          <a:p>
            <a:r>
              <a:rPr lang="en-US" dirty="0"/>
              <a:t>Brian McMahon</a:t>
            </a:r>
          </a:p>
          <a:p>
            <a:pPr lvl="1"/>
            <a:r>
              <a:rPr lang="en-US" dirty="0"/>
              <a:t>Deputy Director</a:t>
            </a:r>
          </a:p>
          <a:p>
            <a:pPr lvl="2"/>
            <a:r>
              <a:rPr lang="en-US" dirty="0"/>
              <a:t>Operation Fresh Start</a:t>
            </a:r>
          </a:p>
          <a:p>
            <a:pPr lvl="3"/>
            <a:r>
              <a:rPr lang="en-US" dirty="0"/>
              <a:t>bmcmahon@operationfreshstart.org</a:t>
            </a:r>
          </a:p>
          <a:p>
            <a:pPr lvl="4"/>
            <a:r>
              <a:rPr lang="en-US" dirty="0"/>
              <a:t>608.444.4262</a:t>
            </a:r>
          </a:p>
        </p:txBody>
      </p:sp>
    </p:spTree>
    <p:extLst>
      <p:ext uri="{BB962C8B-B14F-4D97-AF65-F5344CB8AC3E}">
        <p14:creationId xmlns:p14="http://schemas.microsoft.com/office/powerpoint/2010/main" val="19552778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A0A91A61-C603-4E8A-B25F-AE1C6E29E032}"/>
              </a:ext>
            </a:extLst>
          </p:cNvPr>
          <p:cNvSpPr>
            <a:spLocks noGrp="1"/>
          </p:cNvSpPr>
          <p:nvPr>
            <p:ph type="subTitle" idx="1"/>
          </p:nvPr>
        </p:nvSpPr>
        <p:spPr/>
        <p:txBody>
          <a:bodyPr/>
          <a:lstStyle/>
          <a:p>
            <a:r>
              <a:rPr lang="en-US" dirty="0"/>
              <a:t>Please stay for a moment to complete a short survey.</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3"/>
              </a:rPr>
              <a:t>Support@workforceGPS.org</a:t>
            </a:r>
            <a:endParaRPr lang="en-US" dirty="0"/>
          </a:p>
        </p:txBody>
      </p:sp>
    </p:spTree>
    <p:extLst>
      <p:ext uri="{BB962C8B-B14F-4D97-AF65-F5344CB8AC3E}">
        <p14:creationId xmlns:p14="http://schemas.microsoft.com/office/powerpoint/2010/main" val="310465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D0A82C-A787-4BEC-BF31-122FEB280F8F}"/>
              </a:ext>
            </a:extLst>
          </p:cNvPr>
          <p:cNvSpPr>
            <a:spLocks noGrp="1"/>
          </p:cNvSpPr>
          <p:nvPr>
            <p:ph type="sldNum" sz="quarter" idx="12"/>
          </p:nvPr>
        </p:nvSpPr>
        <p:spPr/>
        <p:txBody>
          <a:bodyPr/>
          <a:lstStyle/>
          <a:p>
            <a:fld id="{158B7785-F6D6-45F8-833E-07BD84680091}" type="slidenum">
              <a:rPr lang="en-US" smtClean="0"/>
              <a:t>8</a:t>
            </a:fld>
            <a:endParaRPr lang="en-US" dirty="0"/>
          </a:p>
        </p:txBody>
      </p:sp>
      <p:sp>
        <p:nvSpPr>
          <p:cNvPr id="3" name="Title 2">
            <a:extLst>
              <a:ext uri="{FF2B5EF4-FFF2-40B4-BE49-F238E27FC236}">
                <a16:creationId xmlns:a16="http://schemas.microsoft.com/office/drawing/2014/main" id="{97740AF6-EF6A-4C7B-964A-D9C4D32E67EC}"/>
              </a:ext>
            </a:extLst>
          </p:cNvPr>
          <p:cNvSpPr>
            <a:spLocks noGrp="1"/>
          </p:cNvSpPr>
          <p:nvPr>
            <p:ph type="title"/>
          </p:nvPr>
        </p:nvSpPr>
        <p:spPr/>
        <p:txBody>
          <a:bodyPr/>
          <a:lstStyle/>
          <a:p>
            <a:r>
              <a:rPr lang="en-US" dirty="0"/>
              <a:t>Poll</a:t>
            </a:r>
          </a:p>
        </p:txBody>
      </p:sp>
      <p:sp>
        <p:nvSpPr>
          <p:cNvPr id="4" name="Text Placeholder 3">
            <a:extLst>
              <a:ext uri="{FF2B5EF4-FFF2-40B4-BE49-F238E27FC236}">
                <a16:creationId xmlns:a16="http://schemas.microsoft.com/office/drawing/2014/main" id="{3E13AEA8-72DE-4117-8C84-0287B3CDE44A}"/>
              </a:ext>
            </a:extLst>
          </p:cNvPr>
          <p:cNvSpPr>
            <a:spLocks noGrp="1"/>
          </p:cNvSpPr>
          <p:nvPr>
            <p:ph type="body" idx="14"/>
          </p:nvPr>
        </p:nvSpPr>
        <p:spPr/>
        <p:txBody>
          <a:bodyPr/>
          <a:lstStyle/>
          <a:p>
            <a:r>
              <a:rPr lang="en-US" dirty="0"/>
              <a:t>How would you describe your level of engagement with building construction career pathways?</a:t>
            </a:r>
          </a:p>
          <a:p>
            <a:endParaRPr lang="en-US" dirty="0"/>
          </a:p>
        </p:txBody>
      </p:sp>
      <p:sp>
        <p:nvSpPr>
          <p:cNvPr id="5" name="Text Placeholder 4">
            <a:extLst>
              <a:ext uri="{FF2B5EF4-FFF2-40B4-BE49-F238E27FC236}">
                <a16:creationId xmlns:a16="http://schemas.microsoft.com/office/drawing/2014/main" id="{2F062F81-B64E-4A71-9CBE-F81FC894A1F5}"/>
              </a:ext>
            </a:extLst>
          </p:cNvPr>
          <p:cNvSpPr>
            <a:spLocks noGrp="1"/>
          </p:cNvSpPr>
          <p:nvPr>
            <p:ph type="body" sz="quarter" idx="13"/>
          </p:nvPr>
        </p:nvSpPr>
        <p:spPr>
          <a:xfrm>
            <a:off x="805866" y="4708580"/>
            <a:ext cx="4624388" cy="1155700"/>
          </a:xfrm>
        </p:spPr>
        <p:txBody>
          <a:bodyPr/>
          <a:lstStyle/>
          <a:p>
            <a:pPr algn="l"/>
            <a:r>
              <a:rPr lang="en-US" dirty="0"/>
              <a:t>Choose the best answer for your organization</a:t>
            </a:r>
          </a:p>
        </p:txBody>
      </p:sp>
      <p:sp>
        <p:nvSpPr>
          <p:cNvPr id="7" name="Content Placeholder 1">
            <a:extLst>
              <a:ext uri="{FF2B5EF4-FFF2-40B4-BE49-F238E27FC236}">
                <a16:creationId xmlns:a16="http://schemas.microsoft.com/office/drawing/2014/main" id="{26D2A89B-28C5-4DB0-9CCA-2B7D48D9545A}"/>
              </a:ext>
            </a:extLst>
          </p:cNvPr>
          <p:cNvSpPr>
            <a:spLocks noGrp="1"/>
          </p:cNvSpPr>
          <p:nvPr>
            <p:ph idx="1"/>
          </p:nvPr>
        </p:nvSpPr>
        <p:spPr>
          <a:xfrm>
            <a:off x="5786438" y="1138238"/>
            <a:ext cx="5924550" cy="4089400"/>
          </a:xfrm>
        </p:spPr>
        <p:txBody>
          <a:bodyPr>
            <a:normAutofit fontScale="92500" lnSpcReduction="10000"/>
          </a:bodyPr>
          <a:lstStyle/>
          <a:p>
            <a:r>
              <a:rPr lang="en-US" b="0" dirty="0"/>
              <a:t>I’m just learning about construction career pathways.</a:t>
            </a:r>
          </a:p>
          <a:p>
            <a:r>
              <a:rPr lang="en-US" b="0" dirty="0"/>
              <a:t>I’m familiar with construction career pathways but am not currently planning or implementing a model.</a:t>
            </a:r>
          </a:p>
          <a:p>
            <a:r>
              <a:rPr lang="en-US" b="0" dirty="0"/>
              <a:t>My program is committed to a construction career pathways approach and is in the planning stages.</a:t>
            </a:r>
          </a:p>
          <a:p>
            <a:r>
              <a:rPr lang="en-US" b="0" dirty="0"/>
              <a:t>My program is currently implementing a construction career pathway.</a:t>
            </a:r>
          </a:p>
        </p:txBody>
      </p:sp>
    </p:spTree>
    <p:extLst>
      <p:ext uri="{BB962C8B-B14F-4D97-AF65-F5344CB8AC3E}">
        <p14:creationId xmlns:p14="http://schemas.microsoft.com/office/powerpoint/2010/main" val="403525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9</a:t>
            </a:fld>
            <a:endParaRPr lang="en-US" dirty="0"/>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What are Career Pathways?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1451757"/>
            <a:ext cx="10321480" cy="5087155"/>
          </a:xfrm>
        </p:spPr>
        <p:txBody>
          <a:bodyPr/>
          <a:lstStyle/>
          <a:p>
            <a:pPr marL="0" indent="0">
              <a:buNone/>
            </a:pPr>
            <a:r>
              <a:rPr lang="en-US" sz="2800" dirty="0"/>
              <a:t>According to the Workforce Innovation and Opportunity Act (WIOA), the term ‘‘career pathway’’ means a combination of rigorous, high-quality education, training, and other services that:</a:t>
            </a:r>
          </a:p>
          <a:p>
            <a:pPr marL="457200" indent="-457200">
              <a:buAutoNum type="alphaUcPeriod"/>
            </a:pPr>
            <a:r>
              <a:rPr lang="en-US" dirty="0"/>
              <a:t>aligns with the skill needs of industries in the economy of the state or regional economy involved.</a:t>
            </a:r>
          </a:p>
          <a:p>
            <a:pPr marL="457200" indent="-457200">
              <a:buAutoNum type="alphaUcPeriod" startAt="2"/>
            </a:pPr>
            <a:r>
              <a:rPr lang="en-US" dirty="0"/>
              <a:t>prepares an individual to be successful in any of a full range of secondary or postsecondary education options, including registered apprenticeships.</a:t>
            </a:r>
          </a:p>
          <a:p>
            <a:pPr marL="457200" indent="-457200">
              <a:buAutoNum type="alphaUcPeriod" startAt="2"/>
            </a:pPr>
            <a:r>
              <a:rPr lang="en-US" dirty="0"/>
              <a:t>includes counseling to support an individual in achieving the individual’s education and career goals.</a:t>
            </a:r>
          </a:p>
          <a:p>
            <a:pPr marL="457200" indent="-457200">
              <a:buAutoNum type="alphaUcPeriod" startAt="2"/>
            </a:pPr>
            <a:endParaRPr lang="en-US" dirty="0"/>
          </a:p>
        </p:txBody>
      </p:sp>
    </p:spTree>
    <p:extLst>
      <p:ext uri="{BB962C8B-B14F-4D97-AF65-F5344CB8AC3E}">
        <p14:creationId xmlns:p14="http://schemas.microsoft.com/office/powerpoint/2010/main" val="658954376"/>
      </p:ext>
    </p:extLst>
  </p:cSld>
  <p:clrMapOvr>
    <a:masterClrMapping/>
  </p:clrMapOvr>
</p:sld>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F8804E9BD7F64285B99CD2CB1C4B50" ma:contentTypeVersion="12" ma:contentTypeDescription="Create a new document." ma:contentTypeScope="" ma:versionID="2476f915372d9d016e3aa1c9e7051251">
  <xsd:schema xmlns:xsd="http://www.w3.org/2001/XMLSchema" xmlns:xs="http://www.w3.org/2001/XMLSchema" xmlns:p="http://schemas.microsoft.com/office/2006/metadata/properties" xmlns:ns2="61c9bd80-a33c-42bd-8868-2bf360eb401f" xmlns:ns3="06b3155c-15ce-4148-b05d-995c16985bca" targetNamespace="http://schemas.microsoft.com/office/2006/metadata/properties" ma:root="true" ma:fieldsID="6b0a496dd63a223bb535cd577cacca16" ns2:_="" ns3:_="">
    <xsd:import namespace="61c9bd80-a33c-42bd-8868-2bf360eb401f"/>
    <xsd:import namespace="06b3155c-15ce-4148-b05d-995c16985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9bd80-a33c-42bd-8868-2bf360eb4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b3155c-15ce-4148-b05d-995c16985b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F0771ECE-1B6B-4C37-A8E5-D5AEE893F5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9bd80-a33c-42bd-8868-2bf360eb401f"/>
    <ds:schemaRef ds:uri="06b3155c-15ce-4148-b05d-995c16985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F3C0CA-CDBD-4EDF-A4B4-C3C046015008}">
  <ds:schemaRefs>
    <ds:schemaRef ds:uri="http://schemas.microsoft.com/sharepoint/v3/contenttype/forms"/>
  </ds:schemaRefs>
</ds:datastoreItem>
</file>

<file path=customXml/itemProps3.xml><?xml version="1.0" encoding="utf-8"?>
<ds:datastoreItem xmlns:ds="http://schemas.openxmlformats.org/officeDocument/2006/customXml" ds:itemID="{8EE9461E-56EB-4410-9F63-F4DAB048182F}">
  <ds:schemaRefs>
    <ds:schemaRef ds:uri="http://www.w3.org/XML/1998/namespace"/>
    <ds:schemaRef ds:uri="http://schemas.microsoft.com/office/infopath/2007/PartnerControls"/>
    <ds:schemaRef ds:uri="06b3155c-15ce-4148-b05d-995c16985bca"/>
    <ds:schemaRef ds:uri="http://purl.org/dc/dcmitype/"/>
    <ds:schemaRef ds:uri="http://purl.org/dc/elements/1.1/"/>
    <ds:schemaRef ds:uri="61c9bd80-a33c-42bd-8868-2bf360eb401f"/>
    <ds:schemaRef ds:uri="http://schemas.microsoft.com/office/2006/metadata/properties"/>
    <ds:schemaRef ds:uri="http://schemas.microsoft.com/office/2006/documentManagement/types"/>
    <ds:schemaRef ds:uri="http://schemas.openxmlformats.org/package/2006/metadata/core-properties"/>
    <ds:schemaRef ds:uri="http://purl.org/dc/terms/"/>
  </ds:schemaRefs>
</ds:datastoreItem>
</file>

<file path=customXml/itemProps4.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553</TotalTime>
  <Words>4084</Words>
  <Application>Microsoft Office PowerPoint</Application>
  <PresentationFormat>Widescreen</PresentationFormat>
  <Paragraphs>781</Paragraphs>
  <Slides>77</Slides>
  <Notes>37</Notes>
  <HiddenSlides>1</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77</vt:i4>
      </vt:variant>
    </vt:vector>
  </HeadingPairs>
  <TitlesOfParts>
    <vt:vector size="94" baseType="lpstr">
      <vt:lpstr>Arial</vt:lpstr>
      <vt:lpstr>Calibri</vt:lpstr>
      <vt:lpstr>Calibri Light</vt:lpstr>
      <vt:lpstr>Lucida Sans</vt:lpstr>
      <vt:lpstr>Tahoma</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People Slides</vt:lpstr>
      <vt:lpstr>Special Content</vt:lpstr>
      <vt:lpstr>Read Before You Proceed: Instructions for Use &amp; Legal Compliance</vt:lpstr>
      <vt:lpstr>Where Are You?</vt:lpstr>
      <vt:lpstr>Building a Construction Career Pathway</vt:lpstr>
      <vt:lpstr>Today’s Moderator</vt:lpstr>
      <vt:lpstr>Today’s Speaker</vt:lpstr>
      <vt:lpstr>Today’s Speakers</vt:lpstr>
      <vt:lpstr>Today’s Objectives</vt:lpstr>
      <vt:lpstr>Poll</vt:lpstr>
      <vt:lpstr>What are Career Pathways?</vt:lpstr>
      <vt:lpstr>What are Career Pathways? (cont.)</vt:lpstr>
      <vt:lpstr>Career Pathways as value added to your YouthBuild Program</vt:lpstr>
      <vt:lpstr>Construction as a Career Pathway – Why?</vt:lpstr>
      <vt:lpstr>U.S. Bureau of Labor Statistics – Employment by Major Industry Sector </vt:lpstr>
      <vt:lpstr>PowerPoint Presentation</vt:lpstr>
      <vt:lpstr>Sample of Construction Clusters</vt:lpstr>
      <vt:lpstr>Six Key Elements of Career Pathways</vt:lpstr>
      <vt:lpstr>Six Elements of Career Pathways Development</vt:lpstr>
      <vt:lpstr> Element One: Build Agency Partnerships and Clarify Roles  </vt:lpstr>
      <vt:lpstr>PowerPoint Presentation</vt:lpstr>
      <vt:lpstr>Element One: Program Implementation</vt:lpstr>
      <vt:lpstr>Element One: Build Cross-Agency Partnership and Clarify Roles</vt:lpstr>
      <vt:lpstr>Element One: Program Implementation</vt:lpstr>
      <vt:lpstr>Element One: Build Cross-Agency Partnership and Clarify Roles</vt:lpstr>
      <vt:lpstr>Six Elements of Career Pathways Development</vt:lpstr>
      <vt:lpstr> Labor Market Information</vt:lpstr>
      <vt:lpstr>Effective Employer Engagement</vt:lpstr>
      <vt:lpstr>Roles of Employers (and/or Other Stakeholders)</vt:lpstr>
      <vt:lpstr>Role of Construction Employers in the Development and Operation of Programs </vt:lpstr>
      <vt:lpstr>Employer-Driven Competencies Embedded in All Aspects of Industry-Recognized Credential </vt:lpstr>
      <vt:lpstr>Competency-Driven – Ask Questions</vt:lpstr>
      <vt:lpstr>Element Two: Program Implementation</vt:lpstr>
      <vt:lpstr>Element Two:  Identify Sector or Industry and Engage Employers</vt:lpstr>
      <vt:lpstr>Element Two: Program Implementation</vt:lpstr>
      <vt:lpstr>Element Two:  Identify Sector or Industry and Engage Employers</vt:lpstr>
      <vt:lpstr>Six Elements of Career Pathways Development</vt:lpstr>
      <vt:lpstr>Element Three - Design Education and Training Programs</vt:lpstr>
      <vt:lpstr>PowerPoint Presentation</vt:lpstr>
      <vt:lpstr>Employability Skills Framework</vt:lpstr>
      <vt:lpstr>Element Three - Design Education and Training Programs</vt:lpstr>
      <vt:lpstr>Element Three: Program Implementation</vt:lpstr>
      <vt:lpstr>Element Three:  Design Education &amp; Training Program</vt:lpstr>
      <vt:lpstr>Element Three: Program Implementation</vt:lpstr>
      <vt:lpstr>Element Three:  Design Education &amp; Training Program</vt:lpstr>
      <vt:lpstr>Six Elements of Career Pathways Development</vt:lpstr>
      <vt:lpstr>Element Four: Program Implementation</vt:lpstr>
      <vt:lpstr>Element Four:  Identify Funding Needs &amp; Sources</vt:lpstr>
      <vt:lpstr>Element Four: Program Implementation</vt:lpstr>
      <vt:lpstr>Element Four:  Identify Funding Needs &amp; Sources</vt:lpstr>
      <vt:lpstr>Six Elements of Career Pathways Development</vt:lpstr>
      <vt:lpstr>Element Five: Program Implementation</vt:lpstr>
      <vt:lpstr>Element Five:  Align Polices &amp; Programs</vt:lpstr>
      <vt:lpstr>Element Five: Program Implementation</vt:lpstr>
      <vt:lpstr>Element Five:  Align Polices &amp; Programs</vt:lpstr>
      <vt:lpstr>Six Elements of Career Pathways Development </vt:lpstr>
      <vt:lpstr>Element Six: Program Implementation</vt:lpstr>
      <vt:lpstr>Element Six:  Measure System Change &amp; Performance</vt:lpstr>
      <vt:lpstr>Element Six: Program Implementation</vt:lpstr>
      <vt:lpstr>Element Six:  Measure System Change &amp; Performance</vt:lpstr>
      <vt:lpstr>Ideas for Next Steps in Your Career Pathways Development Process</vt:lpstr>
      <vt:lpstr>Ideas for Next Steps in Your Career Pathways Development Process</vt:lpstr>
      <vt:lpstr>Things to Consider - Planning</vt:lpstr>
      <vt:lpstr>Things to Consider – Planning (cont.)</vt:lpstr>
      <vt:lpstr> Things to Consider - Curriculum and Instruction </vt:lpstr>
      <vt:lpstr>Things to Consider - Technical Skills Implementation</vt:lpstr>
      <vt:lpstr> Things to Consider - Employer Engagement – Placement, Placement, and More Placement </vt:lpstr>
      <vt:lpstr> Things to Consider - Youth Engagement </vt:lpstr>
      <vt:lpstr>Youth Engagement </vt:lpstr>
      <vt:lpstr>PowerPoint Presentation</vt:lpstr>
      <vt:lpstr>What’s Next?</vt:lpstr>
      <vt:lpstr>Assess your Construction Career Pathway</vt:lpstr>
      <vt:lpstr>Assess your Construction Career Pathway (cont.)</vt:lpstr>
      <vt:lpstr>Closing Thoughts </vt:lpstr>
      <vt:lpstr>Any Questions?</vt:lpstr>
      <vt:lpstr>Resources:</vt:lpstr>
      <vt:lpstr>Contact Us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Lisa Reddy</cp:lastModifiedBy>
  <cp:revision>302</cp:revision>
  <cp:lastPrinted>2020-04-13T23:15:47Z</cp:lastPrinted>
  <dcterms:created xsi:type="dcterms:W3CDTF">2019-06-21T16:58:05Z</dcterms:created>
  <dcterms:modified xsi:type="dcterms:W3CDTF">2020-05-04T16:16:47Z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0x0101004DF8804E9BD7F64285B99CD2CB1C4B50</vt:lpwstr>
  </property>
</Properties>
</file>