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emf"/><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3F4F4"/>
        </a:solidFill>
        <a:effectLst/>
      </p:bgPr>
    </p:bg>
    <p:spTree>
      <p:nvGrpSpPr>
        <p:cNvPr id="1" name=""/>
        <p:cNvGrpSpPr/>
        <p:nvPr/>
      </p:nvGrpSpPr>
      <p:grpSpPr>
        <a:xfrm>
          <a:off x="0" y="0"/>
          <a:ext cx="0" cy="0"/>
          <a:chOff x="0" y="0"/>
          <a:chExt cx="0" cy="0"/>
        </a:xfrm>
      </p:grpSpPr>
      <p:pic>
        <p:nvPicPr>
          <p:cNvPr id="22" name="Left Side Embellishment">
            <a:extLst>
              <a:ext uri="{FF2B5EF4-FFF2-40B4-BE49-F238E27FC236}">
                <a16:creationId xmlns:a16="http://schemas.microsoft.com/office/drawing/2014/main" id="{53B45ABE-9C34-43C8-AC5A-5BAE3A5ECB0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6210300" cy="6858000"/>
          </a:xfrm>
          <a:prstGeom prst="rect">
            <a:avLst/>
          </a:prstGeom>
        </p:spPr>
      </p:pic>
      <p:sp>
        <p:nvSpPr>
          <p:cNvPr id="2" name="Presentation Title">
            <a:extLst>
              <a:ext uri="{FF2B5EF4-FFF2-40B4-BE49-F238E27FC236}">
                <a16:creationId xmlns:a16="http://schemas.microsoft.com/office/drawing/2014/main" id="{DAE136CE-2099-43E6-A78F-37528C2B1CF3}"/>
              </a:ext>
            </a:extLst>
          </p:cNvPr>
          <p:cNvSpPr>
            <a:spLocks noGrp="1"/>
          </p:cNvSpPr>
          <p:nvPr>
            <p:ph type="ctrTitle" hasCustomPrompt="1"/>
          </p:nvPr>
        </p:nvSpPr>
        <p:spPr>
          <a:xfrm>
            <a:off x="5494430" y="2313782"/>
            <a:ext cx="6217920" cy="2230436"/>
          </a:xfrm>
        </p:spPr>
        <p:txBody>
          <a:bodyPr lIns="91440" anchor="ctr">
            <a:normAutofit/>
          </a:bodyPr>
          <a:lstStyle>
            <a:lvl1pPr algn="l">
              <a:defRPr sz="4800" b="1">
                <a:solidFill>
                  <a:schemeClr val="accent2"/>
                </a:solidFill>
                <a:latin typeface="+mn-lt"/>
              </a:defRPr>
            </a:lvl1pPr>
          </a:lstStyle>
          <a:p>
            <a:r>
              <a:rPr lang="en-US" dirty="0"/>
              <a:t>Click to add Title</a:t>
            </a:r>
          </a:p>
        </p:txBody>
      </p:sp>
      <p:sp>
        <p:nvSpPr>
          <p:cNvPr id="3" name="Presentation Subtitle">
            <a:extLst>
              <a:ext uri="{FF2B5EF4-FFF2-40B4-BE49-F238E27FC236}">
                <a16:creationId xmlns:a16="http://schemas.microsoft.com/office/drawing/2014/main" id="{C25573A4-A9C4-47F0-9576-FF873A4291CD}"/>
              </a:ext>
            </a:extLst>
          </p:cNvPr>
          <p:cNvSpPr>
            <a:spLocks noGrp="1"/>
          </p:cNvSpPr>
          <p:nvPr>
            <p:ph type="subTitle" idx="1" hasCustomPrompt="1"/>
          </p:nvPr>
        </p:nvSpPr>
        <p:spPr>
          <a:xfrm>
            <a:off x="5494430" y="4673599"/>
            <a:ext cx="6217920" cy="1135061"/>
          </a:xfrm>
        </p:spPr>
        <p:txBody>
          <a:bodyPr>
            <a:normAutofit/>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4" name="Event Date">
            <a:extLst>
              <a:ext uri="{FF2B5EF4-FFF2-40B4-BE49-F238E27FC236}">
                <a16:creationId xmlns:a16="http://schemas.microsoft.com/office/drawing/2014/main" id="{A87BC8D1-B522-491F-805B-FA6690AC2AF6}"/>
              </a:ext>
            </a:extLst>
          </p:cNvPr>
          <p:cNvSpPr>
            <a:spLocks noGrp="1"/>
          </p:cNvSpPr>
          <p:nvPr>
            <p:ph type="dt" sz="half" idx="10"/>
          </p:nvPr>
        </p:nvSpPr>
        <p:spPr>
          <a:xfrm>
            <a:off x="1908175" y="5833156"/>
            <a:ext cx="2743200" cy="365125"/>
          </a:xfrm>
          <a:prstGeom prst="rect">
            <a:avLst/>
          </a:prstGeom>
        </p:spPr>
        <p:txBody>
          <a:bodyPr/>
          <a:lstStyle>
            <a:lvl1pPr algn="ctr">
              <a:defRPr sz="2000">
                <a:solidFill>
                  <a:schemeClr val="bg1"/>
                </a:solidFill>
              </a:defRPr>
            </a:lvl1pPr>
          </a:lstStyle>
          <a:p>
            <a:r>
              <a:rPr lang="en-US" dirty="0"/>
              <a:t>Month XX, 20XX</a:t>
            </a:r>
          </a:p>
        </p:txBody>
      </p:sp>
      <p:grpSp>
        <p:nvGrpSpPr>
          <p:cNvPr id="28" name="DOL-ETA Branding">
            <a:extLst>
              <a:ext uri="{FF2B5EF4-FFF2-40B4-BE49-F238E27FC236}">
                <a16:creationId xmlns:a16="http://schemas.microsoft.com/office/drawing/2014/main" id="{725FB689-92DD-491D-8462-FE0AA953385E}"/>
              </a:ext>
            </a:extLst>
          </p:cNvPr>
          <p:cNvGrpSpPr/>
          <p:nvPr userDrawn="1"/>
        </p:nvGrpSpPr>
        <p:grpSpPr>
          <a:xfrm>
            <a:off x="1360737" y="123825"/>
            <a:ext cx="3899036" cy="755650"/>
            <a:chOff x="1595394" y="293690"/>
            <a:chExt cx="3899036" cy="755650"/>
          </a:xfrm>
        </p:grpSpPr>
        <p:pic>
          <p:nvPicPr>
            <p:cNvPr id="25" name="DOL Seal" descr="Official seal of the United States Department of Labor">
              <a:extLst>
                <a:ext uri="{FF2B5EF4-FFF2-40B4-BE49-F238E27FC236}">
                  <a16:creationId xmlns:a16="http://schemas.microsoft.com/office/drawing/2014/main" id="{64621789-AD2B-43C2-B634-7CA4258C100B}"/>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595394" y="293690"/>
              <a:ext cx="755650" cy="755650"/>
            </a:xfrm>
            <a:prstGeom prst="rect">
              <a:avLst/>
            </a:prstGeom>
          </p:spPr>
        </p:pic>
        <p:pic>
          <p:nvPicPr>
            <p:cNvPr id="27" name="ETA Tagline" descr="Employment and Training Administration, United States Department of Labor">
              <a:extLst>
                <a:ext uri="{FF2B5EF4-FFF2-40B4-BE49-F238E27FC236}">
                  <a16:creationId xmlns:a16="http://schemas.microsoft.com/office/drawing/2014/main" id="{7EAC06E8-608B-4773-B811-5F426901123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63077" y="488047"/>
              <a:ext cx="3031353" cy="366936"/>
            </a:xfrm>
            <a:prstGeom prst="rect">
              <a:avLst/>
            </a:prstGeom>
          </p:spPr>
        </p:pic>
      </p:grpSp>
      <p:pic>
        <p:nvPicPr>
          <p:cNvPr id="10" name="WFGPS Logo" descr="Logo for WorkforceGPS: Navigate to Success">
            <a:extLst>
              <a:ext uri="{FF2B5EF4-FFF2-40B4-BE49-F238E27FC236}">
                <a16:creationId xmlns:a16="http://schemas.microsoft.com/office/drawing/2014/main" id="{A0EDBCB9-034B-4117-97B6-419BF0069DC5}"/>
              </a:ext>
            </a:extLst>
          </p:cNvPr>
          <p:cNvPicPr>
            <a:picLocks noChangeAspect="1"/>
          </p:cNvPicPr>
          <p:nvPr userDrawn="1"/>
        </p:nvPicPr>
        <p:blipFill>
          <a:blip r:embed="rId6"/>
          <a:stretch>
            <a:fillRect/>
          </a:stretch>
        </p:blipFill>
        <p:spPr>
          <a:xfrm>
            <a:off x="7729099" y="630377"/>
            <a:ext cx="3102164" cy="1053028"/>
          </a:xfrm>
          <a:prstGeom prst="rect">
            <a:avLst/>
          </a:prstGeom>
        </p:spPr>
      </p:pic>
      <p:sp>
        <p:nvSpPr>
          <p:cNvPr id="24" name="Date Shadow">
            <a:extLst>
              <a:ext uri="{FF2B5EF4-FFF2-40B4-BE49-F238E27FC236}">
                <a16:creationId xmlns:a16="http://schemas.microsoft.com/office/drawing/2014/main" id="{C56EDC1C-5B01-4E65-95EB-E2F2CD4F99AC}"/>
              </a:ext>
              <a:ext uri="{C183D7F6-B498-43B3-948B-1728B52AA6E4}">
                <adec:decorative xmlns:adec="http://schemas.microsoft.com/office/drawing/2017/decorative" val="1"/>
              </a:ext>
            </a:extLst>
          </p:cNvPr>
          <p:cNvSpPr/>
          <p:nvPr userDrawn="1"/>
        </p:nvSpPr>
        <p:spPr>
          <a:xfrm>
            <a:off x="878681" y="5675086"/>
            <a:ext cx="4802188" cy="681264"/>
          </a:xfrm>
          <a:prstGeom prst="trapezoid">
            <a:avLst>
              <a:gd name="adj" fmla="val 9980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213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68C2AF08-471A-4949-A6A1-F45470086C28}"/>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62651369-C661-484B-9FE2-66661E4F996A}"/>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1440254-C3B0-4830-96AF-06C8926280B4}"/>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Top Corner Embellishment">
            <a:extLst>
              <a:ext uri="{FF2B5EF4-FFF2-40B4-BE49-F238E27FC236}">
                <a16:creationId xmlns:a16="http://schemas.microsoft.com/office/drawing/2014/main" id="{F394876E-3573-4EC0-BB7C-70E02E14CF96}"/>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14" name="Freeform: Shape 13">
              <a:extLst>
                <a:ext uri="{FF2B5EF4-FFF2-40B4-BE49-F238E27FC236}">
                  <a16:creationId xmlns:a16="http://schemas.microsoft.com/office/drawing/2014/main" id="{6C822380-D571-4572-8696-087937615352}"/>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BFD818E-234C-4B59-96E4-F4CDAA9252E6}"/>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0E2A638-2009-43D7-805B-FB7628B42C76}"/>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1" name="WFGPS Logo">
            <a:extLst>
              <a:ext uri="{FF2B5EF4-FFF2-40B4-BE49-F238E27FC236}">
                <a16:creationId xmlns:a16="http://schemas.microsoft.com/office/drawing/2014/main" id="{F5E408F6-FF03-48E6-9C0B-999897EAEBA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77D38047-2F79-488F-8A42-8961AF100928}"/>
              </a:ext>
              <a:ext uri="{C183D7F6-B498-43B3-948B-1728B52AA6E4}">
                <adec:decorative xmlns:adec="http://schemas.microsoft.com/office/drawing/2017/decorative" val="1"/>
              </a:ext>
            </a:extLst>
          </p:cNvPr>
          <p:cNvPicPr>
            <a:picLocks noChangeAspect="1"/>
          </p:cNvPicPr>
          <p:nvPr userDrawn="1"/>
        </p:nvPicPr>
        <p:blipFill>
          <a:blip r:embed="rId3" cstate="hqprint">
            <a:alphaModFix amt="70000"/>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B055653F-EAF2-4CBA-949A-2120180C1413}"/>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3CBBA5EA-DF9F-4637-9E25-488F955B71EE}"/>
              </a:ext>
            </a:extLst>
          </p:cNvPr>
          <p:cNvSpPr>
            <a:spLocks noGrp="1"/>
          </p:cNvSpPr>
          <p:nvPr>
            <p:ph type="title"/>
          </p:nvPr>
        </p:nvSpPr>
        <p:spPr>
          <a:xfrm>
            <a:off x="839788" y="457200"/>
            <a:ext cx="3932237" cy="2377440"/>
          </a:xfrm>
        </p:spPr>
        <p:txBody>
          <a:bodyPr anchor="b">
            <a:normAutofit/>
          </a:bodyPr>
          <a:lstStyle>
            <a:lvl1pPr>
              <a:defRPr sz="3600"/>
            </a:lvl1pPr>
          </a:lstStyle>
          <a:p>
            <a:r>
              <a:rPr lang="en-US" dirty="0"/>
              <a:t>Click to edit Master title style</a:t>
            </a:r>
          </a:p>
        </p:txBody>
      </p:sp>
      <p:sp>
        <p:nvSpPr>
          <p:cNvPr id="4" name="Subtitle Caption">
            <a:extLst>
              <a:ext uri="{FF2B5EF4-FFF2-40B4-BE49-F238E27FC236}">
                <a16:creationId xmlns:a16="http://schemas.microsoft.com/office/drawing/2014/main" id="{ACE185BF-D479-4469-B290-584318A7463F}"/>
              </a:ext>
            </a:extLst>
          </p:cNvPr>
          <p:cNvSpPr>
            <a:spLocks noGrp="1"/>
          </p:cNvSpPr>
          <p:nvPr>
            <p:ph type="body" sz="half" idx="2" hasCustomPrompt="1"/>
          </p:nvPr>
        </p:nvSpPr>
        <p:spPr>
          <a:xfrm>
            <a:off x="839788" y="3300730"/>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caption / subtitle</a:t>
            </a:r>
          </a:p>
        </p:txBody>
      </p:sp>
      <p:sp>
        <p:nvSpPr>
          <p:cNvPr id="3" name="Picture Placeholder">
            <a:extLst>
              <a:ext uri="{FF2B5EF4-FFF2-40B4-BE49-F238E27FC236}">
                <a16:creationId xmlns:a16="http://schemas.microsoft.com/office/drawing/2014/main" id="{DABA74C2-14DB-422A-8954-B53A9CACED51}"/>
              </a:ext>
            </a:extLst>
          </p:cNvPr>
          <p:cNvSpPr>
            <a:spLocks noGrp="1"/>
          </p:cNvSpPr>
          <p:nvPr>
            <p:ph type="pic" idx="1" hasCustomPrompt="1"/>
          </p:nvPr>
        </p:nvSpPr>
        <p:spPr>
          <a:xfrm>
            <a:off x="5183188" y="457201"/>
            <a:ext cx="6172200" cy="5403850"/>
          </a:xfrm>
        </p:spPr>
        <p:txBody>
          <a:bodyPr anchor="ctr">
            <a:normAutofit/>
          </a:bodyPr>
          <a:lstStyle>
            <a:lvl1pPr marL="0" marR="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sz="2000" i="1">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a:pPr>
            <a:r>
              <a:rPr lang="en-US" dirty="0"/>
              <a:t>Click icon to add picture, or drag and drop from your files.</a:t>
            </a:r>
          </a:p>
        </p:txBody>
      </p:sp>
      <p:sp>
        <p:nvSpPr>
          <p:cNvPr id="6" name="Footer Placeholder">
            <a:extLst>
              <a:ext uri="{FF2B5EF4-FFF2-40B4-BE49-F238E27FC236}">
                <a16:creationId xmlns:a16="http://schemas.microsoft.com/office/drawing/2014/main" id="{9B6039DB-1CBA-4C01-87BE-4FAC63D5E19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0246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17AAC5FF-8264-4C60-8AAC-1B83EE2420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5841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flip="none" rotWithShape="1">
          <a:gsLst>
            <a:gs pos="0">
              <a:schemeClr val="accent4">
                <a:lumMod val="5000"/>
                <a:lumOff val="95000"/>
              </a:schemeClr>
            </a:gs>
            <a:gs pos="74000">
              <a:srgbClr val="F3F4F4"/>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16" name="Right Side embellishment">
            <a:extLst>
              <a:ext uri="{FF2B5EF4-FFF2-40B4-BE49-F238E27FC236}">
                <a16:creationId xmlns:a16="http://schemas.microsoft.com/office/drawing/2014/main" id="{4D9AA7DD-14DE-453A-A67E-C2DAC9D360F7}"/>
              </a:ext>
              <a:ext uri="{C183D7F6-B498-43B3-948B-1728B52AA6E4}">
                <adec:decorative xmlns:adec="http://schemas.microsoft.com/office/drawing/2017/decorative" val="1"/>
              </a:ext>
            </a:extLst>
          </p:cNvPr>
          <p:cNvGrpSpPr/>
          <p:nvPr userDrawn="1"/>
        </p:nvGrpSpPr>
        <p:grpSpPr>
          <a:xfrm>
            <a:off x="5981700" y="0"/>
            <a:ext cx="6698065" cy="6858000"/>
            <a:chOff x="5981700" y="0"/>
            <a:chExt cx="6698065" cy="6858000"/>
          </a:xfrm>
        </p:grpSpPr>
        <p:pic>
          <p:nvPicPr>
            <p:cNvPr id="13" name="Graphic 12">
              <a:extLst>
                <a:ext uri="{FF2B5EF4-FFF2-40B4-BE49-F238E27FC236}">
                  <a16:creationId xmlns:a16="http://schemas.microsoft.com/office/drawing/2014/main" id="{1E010900-2E2A-4E1C-AE1E-D9FC0ED6FBC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flipV="1">
              <a:off x="5981700" y="0"/>
              <a:ext cx="6210300" cy="6858000"/>
            </a:xfrm>
            <a:prstGeom prst="rect">
              <a:avLst/>
            </a:prstGeom>
          </p:spPr>
        </p:pic>
        <p:grpSp>
          <p:nvGrpSpPr>
            <p:cNvPr id="10" name="Group 9">
              <a:extLst>
                <a:ext uri="{FF2B5EF4-FFF2-40B4-BE49-F238E27FC236}">
                  <a16:creationId xmlns:a16="http://schemas.microsoft.com/office/drawing/2014/main" id="{F6564B5D-A8E3-417C-B069-A864DB01FA1F}"/>
                </a:ext>
              </a:extLst>
            </p:cNvPr>
            <p:cNvGrpSpPr/>
            <p:nvPr userDrawn="1"/>
          </p:nvGrpSpPr>
          <p:grpSpPr>
            <a:xfrm>
              <a:off x="11405293" y="5979373"/>
              <a:ext cx="1274472" cy="851703"/>
              <a:chOff x="11405293" y="5979373"/>
              <a:chExt cx="1274472" cy="851703"/>
            </a:xfrm>
          </p:grpSpPr>
          <p:sp>
            <p:nvSpPr>
              <p:cNvPr id="11" name="Freeform: Shape 10">
                <a:extLst>
                  <a:ext uri="{FF2B5EF4-FFF2-40B4-BE49-F238E27FC236}">
                    <a16:creationId xmlns:a16="http://schemas.microsoft.com/office/drawing/2014/main" id="{5898DE2C-B504-404F-ADBB-3D6C7D497DA8}"/>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F05CA48E-DA4C-4709-AE39-A21D3EBE096B}"/>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Freeform: Shape 6">
              <a:extLst>
                <a:ext uri="{FF2B5EF4-FFF2-40B4-BE49-F238E27FC236}">
                  <a16:creationId xmlns:a16="http://schemas.microsoft.com/office/drawing/2014/main" id="{D1D4A77C-E949-4CD8-95DA-E57E0880FF3B}"/>
                </a:ext>
              </a:extLst>
            </p:cNvPr>
            <p:cNvSpPr/>
            <p:nvPr/>
          </p:nvSpPr>
          <p:spPr>
            <a:xfrm flipH="1">
              <a:off x="6216734" y="0"/>
              <a:ext cx="5408000" cy="2698134"/>
            </a:xfrm>
            <a:custGeom>
              <a:avLst/>
              <a:gdLst>
                <a:gd name="connsiteX0" fmla="*/ 5865876 w 5854700"/>
                <a:gd name="connsiteY0" fmla="*/ 0 h 2921000"/>
                <a:gd name="connsiteX1" fmla="*/ 0 w 5854700"/>
                <a:gd name="connsiteY1" fmla="*/ 0 h 2921000"/>
                <a:gd name="connsiteX2" fmla="*/ 2932938 w 5854700"/>
                <a:gd name="connsiteY2" fmla="*/ 2932938 h 2921000"/>
              </a:gdLst>
              <a:ahLst/>
              <a:cxnLst>
                <a:cxn ang="0">
                  <a:pos x="connsiteX0" y="connsiteY0"/>
                </a:cxn>
                <a:cxn ang="0">
                  <a:pos x="connsiteX1" y="connsiteY1"/>
                </a:cxn>
                <a:cxn ang="0">
                  <a:pos x="connsiteX2" y="connsiteY2"/>
                </a:cxn>
              </a:cxnLst>
              <a:rect l="l" t="t" r="r" b="b"/>
              <a:pathLst>
                <a:path w="5854700" h="2921000">
                  <a:moveTo>
                    <a:pt x="5865876" y="0"/>
                  </a:moveTo>
                  <a:lnTo>
                    <a:pt x="0" y="0"/>
                  </a:lnTo>
                  <a:lnTo>
                    <a:pt x="2932938" y="2932938"/>
                  </a:lnTo>
                  <a:close/>
                </a:path>
              </a:pathLst>
            </a:custGeom>
            <a:solidFill>
              <a:schemeClr val="bg1"/>
            </a:solidFill>
            <a:ln w="12700" cap="flat">
              <a:noFill/>
              <a:prstDash val="solid"/>
              <a:miter/>
            </a:ln>
            <a:effectLst>
              <a:outerShdw blurRad="50800" dist="38100" dir="5400000" algn="t" rotWithShape="0">
                <a:prstClr val="black">
                  <a:alpha val="20000"/>
                </a:prstClr>
              </a:outerShdw>
            </a:effectLst>
          </p:spPr>
          <p:txBody>
            <a:bodyPr rtlCol="0" anchor="ctr"/>
            <a:lstStyle/>
            <a:p>
              <a:endParaRPr lang="en-US"/>
            </a:p>
          </p:txBody>
        </p:sp>
        <p:sp>
          <p:nvSpPr>
            <p:cNvPr id="14" name="Freeform: Shape 13">
              <a:extLst>
                <a:ext uri="{FF2B5EF4-FFF2-40B4-BE49-F238E27FC236}">
                  <a16:creationId xmlns:a16="http://schemas.microsoft.com/office/drawing/2014/main" id="{4664FABA-999E-4344-ACD0-3A27759584A7}"/>
                </a:ext>
              </a:extLst>
            </p:cNvPr>
            <p:cNvSpPr/>
            <p:nvPr/>
          </p:nvSpPr>
          <p:spPr>
            <a:xfrm flipH="1">
              <a:off x="6216734" y="4150341"/>
              <a:ext cx="5408000" cy="2698134"/>
            </a:xfrm>
            <a:custGeom>
              <a:avLst/>
              <a:gdLst>
                <a:gd name="connsiteX0" fmla="*/ 0 w 5854700"/>
                <a:gd name="connsiteY0" fmla="*/ 2932938 h 2921000"/>
                <a:gd name="connsiteX1" fmla="*/ 5865876 w 5854700"/>
                <a:gd name="connsiteY1" fmla="*/ 2932938 h 2921000"/>
                <a:gd name="connsiteX2" fmla="*/ 2932938 w 5854700"/>
                <a:gd name="connsiteY2" fmla="*/ 0 h 2921000"/>
              </a:gdLst>
              <a:ahLst/>
              <a:cxnLst>
                <a:cxn ang="0">
                  <a:pos x="connsiteX0" y="connsiteY0"/>
                </a:cxn>
                <a:cxn ang="0">
                  <a:pos x="connsiteX1" y="connsiteY1"/>
                </a:cxn>
                <a:cxn ang="0">
                  <a:pos x="connsiteX2" y="connsiteY2"/>
                </a:cxn>
              </a:cxnLst>
              <a:rect l="l" t="t" r="r" b="b"/>
              <a:pathLst>
                <a:path w="5854700" h="2921000">
                  <a:moveTo>
                    <a:pt x="0" y="2932938"/>
                  </a:moveTo>
                  <a:lnTo>
                    <a:pt x="5865876" y="2932938"/>
                  </a:lnTo>
                  <a:lnTo>
                    <a:pt x="2932938" y="0"/>
                  </a:lnTo>
                  <a:close/>
                </a:path>
              </a:pathLst>
            </a:custGeom>
            <a:solidFill>
              <a:schemeClr val="bg1"/>
            </a:solidFill>
            <a:ln w="12700" cap="flat">
              <a:noFill/>
              <a:prstDash val="solid"/>
              <a:miter/>
            </a:ln>
            <a:effectLst>
              <a:outerShdw blurRad="50800" dist="38100" dir="16200000" rotWithShape="0">
                <a:prstClr val="black">
                  <a:alpha val="20000"/>
                </a:prstClr>
              </a:outerShdw>
            </a:effectLst>
          </p:spPr>
          <p:txBody>
            <a:bodyPr rtlCol="0" anchor="ctr"/>
            <a:lstStyle/>
            <a:p>
              <a:endParaRPr lang="en-US"/>
            </a:p>
          </p:txBody>
        </p:sp>
        <p:sp>
          <p:nvSpPr>
            <p:cNvPr id="15" name="Freeform: Shape 14">
              <a:extLst>
                <a:ext uri="{FF2B5EF4-FFF2-40B4-BE49-F238E27FC236}">
                  <a16:creationId xmlns:a16="http://schemas.microsoft.com/office/drawing/2014/main" id="{D4E59E20-FFBA-4E09-9F1A-EAEFEDF2B97B}"/>
                </a:ext>
              </a:extLst>
            </p:cNvPr>
            <p:cNvSpPr/>
            <p:nvPr/>
          </p:nvSpPr>
          <p:spPr>
            <a:xfrm flipH="1">
              <a:off x="9845796" y="782005"/>
              <a:ext cx="2346204" cy="5290688"/>
            </a:xfrm>
            <a:custGeom>
              <a:avLst/>
              <a:gdLst>
                <a:gd name="connsiteX0" fmla="*/ 2316099 w 2540000"/>
                <a:gd name="connsiteY0" fmla="*/ 2315972 h 5727700"/>
                <a:gd name="connsiteX1" fmla="*/ 0 w 2540000"/>
                <a:gd name="connsiteY1" fmla="*/ 0 h 5727700"/>
                <a:gd name="connsiteX2" fmla="*/ 0 w 2540000"/>
                <a:gd name="connsiteY2" fmla="*/ 5732526 h 5727700"/>
                <a:gd name="connsiteX3" fmla="*/ 2316099 w 2540000"/>
                <a:gd name="connsiteY3" fmla="*/ 3416427 h 5727700"/>
                <a:gd name="connsiteX4" fmla="*/ 2316099 w 2540000"/>
                <a:gd name="connsiteY4" fmla="*/ 2315972 h 572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0000" h="5727700">
                  <a:moveTo>
                    <a:pt x="2316099" y="2315972"/>
                  </a:moveTo>
                  <a:lnTo>
                    <a:pt x="0" y="0"/>
                  </a:lnTo>
                  <a:lnTo>
                    <a:pt x="0" y="5732526"/>
                  </a:lnTo>
                  <a:lnTo>
                    <a:pt x="2316099" y="3416427"/>
                  </a:lnTo>
                  <a:cubicBezTo>
                    <a:pt x="2619883" y="3112643"/>
                    <a:pt x="2619883" y="2619883"/>
                    <a:pt x="2316099" y="2315972"/>
                  </a:cubicBezTo>
                  <a:close/>
                </a:path>
              </a:pathLst>
            </a:custGeom>
            <a:solidFill>
              <a:schemeClr val="bg1"/>
            </a:solidFill>
            <a:ln w="12700" cap="flat">
              <a:noFill/>
              <a:prstDash val="solid"/>
              <a:miter/>
            </a:ln>
            <a:effectLst>
              <a:outerShdw blurRad="50800" dist="38100" dir="10800000" algn="r" rotWithShape="0">
                <a:prstClr val="black">
                  <a:alpha val="10000"/>
                </a:prstClr>
              </a:outerShdw>
            </a:effectLst>
          </p:spPr>
          <p:txBody>
            <a:bodyPr rtlCol="0" anchor="ctr"/>
            <a:lstStyle/>
            <a:p>
              <a:endParaRPr lang="en-US"/>
            </a:p>
          </p:txBody>
        </p:sp>
      </p:grpSp>
      <p:pic>
        <p:nvPicPr>
          <p:cNvPr id="17" name="WFGPS Logo">
            <a:extLst>
              <a:ext uri="{FF2B5EF4-FFF2-40B4-BE49-F238E27FC236}">
                <a16:creationId xmlns:a16="http://schemas.microsoft.com/office/drawing/2014/main" id="{9D976868-9CAA-41E5-AF3B-88CCB6DC8D81}"/>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8226213" y="6284572"/>
            <a:ext cx="1389041" cy="471509"/>
          </a:xfrm>
          <a:prstGeom prst="rect">
            <a:avLst/>
          </a:prstGeom>
        </p:spPr>
      </p:pic>
      <p:sp>
        <p:nvSpPr>
          <p:cNvPr id="6" name="Slide Number">
            <a:extLst>
              <a:ext uri="{FF2B5EF4-FFF2-40B4-BE49-F238E27FC236}">
                <a16:creationId xmlns:a16="http://schemas.microsoft.com/office/drawing/2014/main" id="{7F202FB4-F169-4452-A4B3-A923F1681FBF}"/>
              </a:ext>
            </a:extLst>
          </p:cNvPr>
          <p:cNvSpPr>
            <a:spLocks noGrp="1"/>
          </p:cNvSpPr>
          <p:nvPr>
            <p:ph type="sldNum" sz="quarter" idx="12"/>
          </p:nvPr>
        </p:nvSpPr>
        <p:spPr/>
        <p:txBody>
          <a:bodyPr/>
          <a:lstStyle>
            <a:lvl1pPr>
              <a:defRPr>
                <a:solidFill>
                  <a:schemeClr val="accent1"/>
                </a:solidFill>
              </a:defRPr>
            </a:lvl1pPr>
          </a:lstStyle>
          <a:p>
            <a:fld id="{158B7785-F6D6-45F8-833E-07BD84680091}" type="slidenum">
              <a:rPr lang="en-US" smtClean="0"/>
              <a:pPr/>
              <a:t>‹#›</a:t>
            </a:fld>
            <a:endParaRPr lang="en-US" dirty="0"/>
          </a:p>
        </p:txBody>
      </p:sp>
      <p:sp>
        <p:nvSpPr>
          <p:cNvPr id="2" name="Section Title">
            <a:extLst>
              <a:ext uri="{FF2B5EF4-FFF2-40B4-BE49-F238E27FC236}">
                <a16:creationId xmlns:a16="http://schemas.microsoft.com/office/drawing/2014/main" id="{72E288C2-30BA-4AB0-9C9B-92B7CF759799}"/>
              </a:ext>
            </a:extLst>
          </p:cNvPr>
          <p:cNvSpPr>
            <a:spLocks noGrp="1"/>
          </p:cNvSpPr>
          <p:nvPr>
            <p:ph type="title" hasCustomPrompt="1"/>
          </p:nvPr>
        </p:nvSpPr>
        <p:spPr>
          <a:xfrm>
            <a:off x="800101" y="1405870"/>
            <a:ext cx="6553200" cy="2357891"/>
          </a:xfrm>
        </p:spPr>
        <p:txBody>
          <a:bodyPr lIns="91440" anchor="b">
            <a:normAutofit/>
          </a:bodyPr>
          <a:lstStyle>
            <a:lvl1pPr>
              <a:defRPr sz="4400" b="1">
                <a:solidFill>
                  <a:schemeClr val="accent1"/>
                </a:solidFill>
                <a:latin typeface="+mn-lt"/>
              </a:defRPr>
            </a:lvl1pPr>
          </a:lstStyle>
          <a:p>
            <a:r>
              <a:rPr lang="en-US" dirty="0"/>
              <a:t>Add section title here.</a:t>
            </a:r>
          </a:p>
        </p:txBody>
      </p:sp>
      <p:sp>
        <p:nvSpPr>
          <p:cNvPr id="3" name="Section Subtitle">
            <a:extLst>
              <a:ext uri="{FF2B5EF4-FFF2-40B4-BE49-F238E27FC236}">
                <a16:creationId xmlns:a16="http://schemas.microsoft.com/office/drawing/2014/main" id="{B3C775B5-BBF5-4684-873B-88ACF9DA3EF8}"/>
              </a:ext>
            </a:extLst>
          </p:cNvPr>
          <p:cNvSpPr>
            <a:spLocks noGrp="1"/>
          </p:cNvSpPr>
          <p:nvPr>
            <p:ph type="body" idx="1" hasCustomPrompt="1"/>
          </p:nvPr>
        </p:nvSpPr>
        <p:spPr>
          <a:xfrm>
            <a:off x="800100" y="4269493"/>
            <a:ext cx="6553200" cy="1154793"/>
          </a:xfrm>
        </p:spPr>
        <p:txBody>
          <a:bodyPr>
            <a:normAutofit/>
          </a:bodyPr>
          <a:lstStyle>
            <a:lvl1pPr marL="0" indent="0" algn="l">
              <a:buNone/>
              <a:defRPr sz="28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This is a section subtitle if needed.  Otherwise, delete this block.</a:t>
            </a:r>
          </a:p>
        </p:txBody>
      </p:sp>
      <p:sp>
        <p:nvSpPr>
          <p:cNvPr id="5" name="Footer Placeholder">
            <a:extLst>
              <a:ext uri="{FF2B5EF4-FFF2-40B4-BE49-F238E27FC236}">
                <a16:creationId xmlns:a16="http://schemas.microsoft.com/office/drawing/2014/main" id="{E3DA2094-8407-4565-9749-E84DB7A2871B}"/>
              </a:ext>
            </a:extLst>
          </p:cNvPr>
          <p:cNvSpPr>
            <a:spLocks noGrp="1"/>
          </p:cNvSpPr>
          <p:nvPr>
            <p:ph type="ftr" sz="quarter" idx="11"/>
          </p:nvPr>
        </p:nvSpPr>
        <p:spPr>
          <a:xfrm>
            <a:off x="800100" y="6356350"/>
            <a:ext cx="5162552" cy="365125"/>
          </a:xfrm>
        </p:spPr>
        <p:txBody>
          <a:bodyPr/>
          <a:lstStyle>
            <a:lvl1pPr algn="l">
              <a:defRPr sz="1400">
                <a:solidFill>
                  <a:schemeClr val="accent3">
                    <a:lumMod val="90000"/>
                    <a:lumOff val="10000"/>
                  </a:schemeClr>
                </a:solidFill>
              </a:defRPr>
            </a:lvl1pPr>
          </a:lstStyle>
          <a:p>
            <a:endParaRPr lang="en-US" dirty="0"/>
          </a:p>
        </p:txBody>
      </p:sp>
    </p:spTree>
    <p:extLst>
      <p:ext uri="{BB962C8B-B14F-4D97-AF65-F5344CB8AC3E}">
        <p14:creationId xmlns:p14="http://schemas.microsoft.com/office/powerpoint/2010/main" val="317997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a:xfrm>
            <a:off x="805866" y="46208"/>
            <a:ext cx="11081334" cy="786384"/>
          </a:xfrm>
        </p:spPr>
        <p:txBody>
          <a:bodyPr/>
          <a:lstStyle/>
          <a:p>
            <a:r>
              <a:rPr lang="en-US" dirty="0"/>
              <a:t>Click to edit Master title style</a:t>
            </a:r>
          </a:p>
        </p:txBody>
      </p:sp>
      <p:sp>
        <p:nvSpPr>
          <p:cNvPr id="3" name="Subtitle">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39788" y="999279"/>
            <a:ext cx="10515600" cy="823912"/>
          </a:xfrm>
          <a:solidFill>
            <a:srgbClr val="F3F4F4"/>
          </a:solidFill>
          <a:ln>
            <a:solidFill>
              <a:schemeClr val="accent4"/>
            </a:solidFill>
          </a:ln>
        </p:spPr>
        <p:txBody>
          <a:bodyPr anchor="ctr">
            <a:normAutofit/>
          </a:bodyPr>
          <a:lstStyle>
            <a:lvl1pPr marL="0" indent="0" algn="l">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 </a:t>
            </a:r>
          </a:p>
        </p:txBody>
      </p:sp>
      <p:sp>
        <p:nvSpPr>
          <p:cNvPr id="4" name="Content Placeholder">
            <a:extLst>
              <a:ext uri="{FF2B5EF4-FFF2-40B4-BE49-F238E27FC236}">
                <a16:creationId xmlns:a16="http://schemas.microsoft.com/office/drawing/2014/main" id="{18CFC8C1-67C5-455C-AAC1-338413D4B475}"/>
              </a:ext>
            </a:extLst>
          </p:cNvPr>
          <p:cNvSpPr>
            <a:spLocks noGrp="1"/>
          </p:cNvSpPr>
          <p:nvPr>
            <p:ph sz="half" idx="2"/>
          </p:nvPr>
        </p:nvSpPr>
        <p:spPr>
          <a:xfrm>
            <a:off x="839788" y="1989878"/>
            <a:ext cx="1051560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796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a:extLst>
              <a:ext uri="{FF2B5EF4-FFF2-40B4-BE49-F238E27FC236}">
                <a16:creationId xmlns:a16="http://schemas.microsoft.com/office/drawing/2014/main" id="{07E76459-9783-4638-A403-290188AF83C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BCC9EA8F-2DFF-4F02-95B9-44E5CC5ED0EF}"/>
              </a:ext>
            </a:extLst>
          </p:cNvPr>
          <p:cNvSpPr>
            <a:spLocks noGrp="1"/>
          </p:cNvSpPr>
          <p:nvPr>
            <p:ph type="title"/>
          </p:nvPr>
        </p:nvSpPr>
        <p:spPr/>
        <p:txBody>
          <a:bodyPr/>
          <a:lstStyle/>
          <a:p>
            <a:r>
              <a:rPr lang="en-US" dirty="0"/>
              <a:t>Click to edit Master title style</a:t>
            </a:r>
          </a:p>
        </p:txBody>
      </p:sp>
      <p:sp>
        <p:nvSpPr>
          <p:cNvPr id="3" name="Content Placeholder Left">
            <a:extLst>
              <a:ext uri="{FF2B5EF4-FFF2-40B4-BE49-F238E27FC236}">
                <a16:creationId xmlns:a16="http://schemas.microsoft.com/office/drawing/2014/main" id="{2BE8F200-D8FA-4BA3-841A-0AA90D44A055}"/>
              </a:ext>
            </a:extLst>
          </p:cNvPr>
          <p:cNvSpPr>
            <a:spLocks noGrp="1"/>
          </p:cNvSpPr>
          <p:nvPr>
            <p:ph sz="half" idx="1"/>
          </p:nvPr>
        </p:nvSpPr>
        <p:spPr>
          <a:xfrm>
            <a:off x="838200" y="1161144"/>
            <a:ext cx="5181600" cy="501582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Right">
            <a:extLst>
              <a:ext uri="{FF2B5EF4-FFF2-40B4-BE49-F238E27FC236}">
                <a16:creationId xmlns:a16="http://schemas.microsoft.com/office/drawing/2014/main" id="{134CD3E4-027C-4B7D-A65C-7DBA57E90025}"/>
              </a:ext>
            </a:extLst>
          </p:cNvPr>
          <p:cNvSpPr>
            <a:spLocks noGrp="1"/>
          </p:cNvSpPr>
          <p:nvPr>
            <p:ph sz="half" idx="2"/>
          </p:nvPr>
        </p:nvSpPr>
        <p:spPr>
          <a:xfrm>
            <a:off x="6172200" y="1161144"/>
            <a:ext cx="5181600" cy="501582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a:extLst>
              <a:ext uri="{FF2B5EF4-FFF2-40B4-BE49-F238E27FC236}">
                <a16:creationId xmlns:a16="http://schemas.microsoft.com/office/drawing/2014/main" id="{1EDEE5CB-3268-42B3-8050-AE7311A60C1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96178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p:txBody>
          <a:bodyPr/>
          <a:lstStyle/>
          <a:p>
            <a:r>
              <a:rPr lang="en-US" dirty="0"/>
              <a:t>Click to edit Master title style</a:t>
            </a:r>
          </a:p>
        </p:txBody>
      </p:sp>
      <p:sp>
        <p:nvSpPr>
          <p:cNvPr id="3" name="Content Title Left">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05866"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left column heading</a:t>
            </a:r>
          </a:p>
        </p:txBody>
      </p:sp>
      <p:sp>
        <p:nvSpPr>
          <p:cNvPr id="4" name="Content Placeholder Left">
            <a:extLst>
              <a:ext uri="{FF2B5EF4-FFF2-40B4-BE49-F238E27FC236}">
                <a16:creationId xmlns:a16="http://schemas.microsoft.com/office/drawing/2014/main" id="{18CFC8C1-67C5-455C-AAC1-338413D4B475}"/>
              </a:ext>
            </a:extLst>
          </p:cNvPr>
          <p:cNvSpPr>
            <a:spLocks noGrp="1"/>
          </p:cNvSpPr>
          <p:nvPr>
            <p:ph sz="half" idx="2"/>
          </p:nvPr>
        </p:nvSpPr>
        <p:spPr>
          <a:xfrm>
            <a:off x="805866"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Title Right">
            <a:extLst>
              <a:ext uri="{FF2B5EF4-FFF2-40B4-BE49-F238E27FC236}">
                <a16:creationId xmlns:a16="http://schemas.microsoft.com/office/drawing/2014/main" id="{BA001118-37CB-4927-A349-C0D3178E122D}"/>
              </a:ext>
            </a:extLst>
          </p:cNvPr>
          <p:cNvSpPr>
            <a:spLocks noGrp="1"/>
          </p:cNvSpPr>
          <p:nvPr>
            <p:ph type="body" sz="quarter" idx="3" hasCustomPrompt="1"/>
          </p:nvPr>
        </p:nvSpPr>
        <p:spPr>
          <a:xfrm>
            <a:off x="6172200"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right column heading</a:t>
            </a:r>
          </a:p>
        </p:txBody>
      </p:sp>
      <p:sp>
        <p:nvSpPr>
          <p:cNvPr id="6" name="Content Placeholder Right">
            <a:extLst>
              <a:ext uri="{FF2B5EF4-FFF2-40B4-BE49-F238E27FC236}">
                <a16:creationId xmlns:a16="http://schemas.microsoft.com/office/drawing/2014/main" id="{FFD68788-1515-4FDE-890A-643522C68A2A}"/>
              </a:ext>
            </a:extLst>
          </p:cNvPr>
          <p:cNvSpPr>
            <a:spLocks noGrp="1"/>
          </p:cNvSpPr>
          <p:nvPr>
            <p:ph sz="quarter" idx="4"/>
          </p:nvPr>
        </p:nvSpPr>
        <p:spPr>
          <a:xfrm>
            <a:off x="6172200"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1563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a:extLst>
              <a:ext uri="{FF2B5EF4-FFF2-40B4-BE49-F238E27FC236}">
                <a16:creationId xmlns:a16="http://schemas.microsoft.com/office/drawing/2014/main" id="{50DEA1C2-3B9B-4C61-B9C1-95E92E311634}"/>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0B73BD0A-7F58-4DC5-B1D9-8439C1D6CD73}"/>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A3E6CB-2C77-4659-8ABA-8C2B4BD2288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7831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Bottom Corner Embellishment">
            <a:extLst>
              <a:ext uri="{FF2B5EF4-FFF2-40B4-BE49-F238E27FC236}">
                <a16:creationId xmlns:a16="http://schemas.microsoft.com/office/drawing/2014/main" id="{F32826CD-6407-4BDD-985F-43E59E5627AA}"/>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6" name="Freeform: Shape 5">
              <a:extLst>
                <a:ext uri="{FF2B5EF4-FFF2-40B4-BE49-F238E27FC236}">
                  <a16:creationId xmlns:a16="http://schemas.microsoft.com/office/drawing/2014/main" id="{149E6F88-C57C-490C-96FC-610856CACBC7}"/>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E9277C0B-D04A-43FD-A009-7C0C3C15DB3C}"/>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ETA Tagline">
            <a:extLst>
              <a:ext uri="{FF2B5EF4-FFF2-40B4-BE49-F238E27FC236}">
                <a16:creationId xmlns:a16="http://schemas.microsoft.com/office/drawing/2014/main" id="{F8CB0E61-E338-4A3F-B0C3-6FE8C56718FA}"/>
              </a:ext>
              <a:ext uri="{C183D7F6-B498-43B3-948B-1728B52AA6E4}">
                <adec:decorative xmlns:adec="http://schemas.microsoft.com/office/drawing/2017/decorative" val="1"/>
              </a:ext>
            </a:extLst>
          </p:cNvPr>
          <p:cNvPicPr>
            <a:picLocks noChangeAspect="1"/>
          </p:cNvPicPr>
          <p:nvPr userDrawn="1"/>
        </p:nvPicPr>
        <p:blipFill>
          <a:blip r:embed="rId2" cstate="hqprint">
            <a:alphaModFix amt="70000"/>
            <a:extLst>
              <a:ext uri="{BEBA8EAE-BF5A-486C-A8C5-ECC9F3942E4B}">
                <a14:imgProps xmlns:a14="http://schemas.microsoft.com/office/drawing/2010/main">
                  <a14:imgLayer r:embed="rId3">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pic>
        <p:nvPicPr>
          <p:cNvPr id="8" name="WFGPS Logo">
            <a:extLst>
              <a:ext uri="{FF2B5EF4-FFF2-40B4-BE49-F238E27FC236}">
                <a16:creationId xmlns:a16="http://schemas.microsoft.com/office/drawing/2014/main" id="{2FC579C9-22DD-4323-A669-4344CCA71A7B}"/>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9622551" y="6284572"/>
            <a:ext cx="1389041" cy="471509"/>
          </a:xfrm>
          <a:prstGeom prst="rect">
            <a:avLst/>
          </a:prstGeom>
        </p:spPr>
      </p:pic>
      <p:sp>
        <p:nvSpPr>
          <p:cNvPr id="4" name="Slide Number">
            <a:extLst>
              <a:ext uri="{FF2B5EF4-FFF2-40B4-BE49-F238E27FC236}">
                <a16:creationId xmlns:a16="http://schemas.microsoft.com/office/drawing/2014/main" id="{4B2BBB3F-DFCB-4306-A3B4-E1931B461831}"/>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3" name="Footer Placeholder">
            <a:extLst>
              <a:ext uri="{FF2B5EF4-FFF2-40B4-BE49-F238E27FC236}">
                <a16:creationId xmlns:a16="http://schemas.microsoft.com/office/drawing/2014/main" id="{21E0F167-436E-4AAC-B149-D0B0439F48F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4743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55F230CC-07F9-42BC-9615-CB3A7B6812E0}"/>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4E22BAF3-80E2-4CF3-AB43-FC0E64F14996}"/>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357098EB-40A6-4336-B0F5-E0AA0FA084AF}"/>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7" name="Top Corner Embellishment">
            <a:extLst>
              <a:ext uri="{FF2B5EF4-FFF2-40B4-BE49-F238E27FC236}">
                <a16:creationId xmlns:a16="http://schemas.microsoft.com/office/drawing/2014/main" id="{31258A17-C871-4FB3-B25D-FD074705B04A}"/>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18" name="Freeform: Shape 17">
              <a:extLst>
                <a:ext uri="{FF2B5EF4-FFF2-40B4-BE49-F238E27FC236}">
                  <a16:creationId xmlns:a16="http://schemas.microsoft.com/office/drawing/2014/main" id="{285C913B-C918-4648-A2D5-67D36FA0CBFC}"/>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9BAC7268-14E0-4E40-A27F-5CD1B99EB8C6}"/>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FED6A5E5-5D92-463C-AACF-EC8C2E9D2591}"/>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1" name="WFGPS Logo">
            <a:extLst>
              <a:ext uri="{FF2B5EF4-FFF2-40B4-BE49-F238E27FC236}">
                <a16:creationId xmlns:a16="http://schemas.microsoft.com/office/drawing/2014/main" id="{40D1CC92-595A-4C4B-87DC-6E0AC2E48EB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2B829376-546E-46B9-98B4-30475B1AD681}"/>
              </a:ext>
              <a:ext uri="{C183D7F6-B498-43B3-948B-1728B52AA6E4}">
                <adec:decorative xmlns:adec="http://schemas.microsoft.com/office/drawing/2017/decorative" val="1"/>
              </a:ext>
            </a:extLst>
          </p:cNvPr>
          <p:cNvPicPr>
            <a:picLocks noChangeAspect="1"/>
          </p:cNvPicPr>
          <p:nvPr userDrawn="1"/>
        </p:nvPicPr>
        <p:blipFill>
          <a:blip r:embed="rId3" cstate="hqprint">
            <a:alphaModFix amt="70000"/>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8090F5B9-C4F2-45B7-BA66-AA5C6B508C37}"/>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7D3B4C49-C6BA-41E7-B71C-22A0C9AE6DAD}"/>
              </a:ext>
            </a:extLst>
          </p:cNvPr>
          <p:cNvSpPr>
            <a:spLocks noGrp="1"/>
          </p:cNvSpPr>
          <p:nvPr>
            <p:ph type="title"/>
          </p:nvPr>
        </p:nvSpPr>
        <p:spPr>
          <a:xfrm>
            <a:off x="839788" y="457200"/>
            <a:ext cx="3932237" cy="2377440"/>
          </a:xfrm>
        </p:spPr>
        <p:txBody>
          <a:bodyPr anchor="b">
            <a:normAutofit/>
          </a:bodyPr>
          <a:lstStyle>
            <a:lvl1pPr>
              <a:defRPr sz="3600"/>
            </a:lvl1pPr>
          </a:lstStyle>
          <a:p>
            <a:r>
              <a:rPr lang="en-US" dirty="0"/>
              <a:t>Click to edit Master title style</a:t>
            </a:r>
          </a:p>
        </p:txBody>
      </p:sp>
      <p:sp>
        <p:nvSpPr>
          <p:cNvPr id="4" name="Subtitle Caption">
            <a:extLst>
              <a:ext uri="{FF2B5EF4-FFF2-40B4-BE49-F238E27FC236}">
                <a16:creationId xmlns:a16="http://schemas.microsoft.com/office/drawing/2014/main" id="{896BE454-1C77-4AE2-9537-397FA5265275}"/>
              </a:ext>
            </a:extLst>
          </p:cNvPr>
          <p:cNvSpPr>
            <a:spLocks noGrp="1"/>
          </p:cNvSpPr>
          <p:nvPr>
            <p:ph type="body" sz="half" idx="2"/>
          </p:nvPr>
        </p:nvSpPr>
        <p:spPr>
          <a:xfrm>
            <a:off x="839788" y="3300731"/>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a:extLst>
              <a:ext uri="{FF2B5EF4-FFF2-40B4-BE49-F238E27FC236}">
                <a16:creationId xmlns:a16="http://schemas.microsoft.com/office/drawing/2014/main" id="{07FB22A7-9223-4C98-AE44-1CE62BD7ED17}"/>
              </a:ext>
            </a:extLst>
          </p:cNvPr>
          <p:cNvSpPr>
            <a:spLocks noGrp="1"/>
          </p:cNvSpPr>
          <p:nvPr>
            <p:ph idx="1"/>
          </p:nvPr>
        </p:nvSpPr>
        <p:spPr>
          <a:xfrm>
            <a:off x="5183188" y="457201"/>
            <a:ext cx="6172200" cy="5403850"/>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a:extLst>
              <a:ext uri="{FF2B5EF4-FFF2-40B4-BE49-F238E27FC236}">
                <a16:creationId xmlns:a16="http://schemas.microsoft.com/office/drawing/2014/main" id="{7FAD5935-C62F-469B-AEE6-204111FA2A0B}"/>
              </a:ext>
            </a:extLst>
          </p:cNvPr>
          <p:cNvSpPr txBox="1"/>
          <p:nvPr userDrawn="1"/>
        </p:nvSpPr>
        <p:spPr>
          <a:xfrm>
            <a:off x="4998328" y="6485449"/>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50C9EEB-758D-4F47-9A52-A0D8ACE4B19F}"/>
              </a:ext>
            </a:extLst>
          </p:cNvPr>
          <p:cNvGrpSpPr/>
          <p:nvPr userDrawn="1"/>
        </p:nvGrpSpPr>
        <p:grpSpPr>
          <a:xfrm>
            <a:off x="4676712" y="6170440"/>
            <a:ext cx="2747570" cy="379698"/>
            <a:chOff x="3233847" y="6334892"/>
            <a:chExt cx="2747570" cy="379698"/>
          </a:xfrm>
        </p:grpSpPr>
        <p:grpSp>
          <p:nvGrpSpPr>
            <p:cNvPr id="22" name="Group 21">
              <a:extLst>
                <a:ext uri="{FF2B5EF4-FFF2-40B4-BE49-F238E27FC236}">
                  <a16:creationId xmlns:a16="http://schemas.microsoft.com/office/drawing/2014/main" id="{35AA9E2F-08C1-44EF-8DA6-FD784488F890}"/>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B53D8AC4-1F27-49E0-8024-39BEC570394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1C2C1BEC-DFB1-46BD-ACAE-47A3063A0141}"/>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CB9B51B6-B6AF-4EE4-A562-8078E2862A96}"/>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73DB67B5-1587-4068-B147-CCA667F01AEA}"/>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54350772-95EC-4E9E-8F38-EDAE2B08F31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CADDE9BF-F7DA-4B2F-A6FB-6A718AC71F45}"/>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1B932F0C-3C7D-4246-923C-297061DF6D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BD9B641A-777E-4057-A047-4D1D2573DE4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87764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Gray Line">
            <a:extLst>
              <a:ext uri="{FF2B5EF4-FFF2-40B4-BE49-F238E27FC236}">
                <a16:creationId xmlns:a16="http://schemas.microsoft.com/office/drawing/2014/main" id="{2D9CB85B-CDB3-40F6-9772-D467496C5D12}"/>
              </a:ext>
              <a:ext uri="{C183D7F6-B498-43B3-948B-1728B52AA6E4}">
                <adec:decorative xmlns:adec="http://schemas.microsoft.com/office/drawing/2017/decorative" val="1"/>
              </a:ext>
            </a:extLst>
          </p:cNvPr>
          <p:cNvSpPr/>
          <p:nvPr userDrawn="1"/>
        </p:nvSpPr>
        <p:spPr>
          <a:xfrm>
            <a:off x="0" y="854008"/>
            <a:ext cx="12192000" cy="27432"/>
          </a:xfrm>
          <a:prstGeom prst="rect">
            <a:avLst/>
          </a:prstGeom>
          <a:gradFill>
            <a:gsLst>
              <a:gs pos="8000">
                <a:srgbClr val="C8C8C6"/>
              </a:gs>
              <a:gs pos="0">
                <a:schemeClr val="accent4">
                  <a:lumMod val="85000"/>
                </a:schemeClr>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Top Corner Embellishment">
            <a:extLst>
              <a:ext uri="{FF2B5EF4-FFF2-40B4-BE49-F238E27FC236}">
                <a16:creationId xmlns:a16="http://schemas.microsoft.com/office/drawing/2014/main" id="{8F95FEB6-FFF2-4F11-B483-D3D22A0B2F16}"/>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30" name="Freeform: Shape 29">
              <a:extLst>
                <a:ext uri="{FF2B5EF4-FFF2-40B4-BE49-F238E27FC236}">
                  <a16:creationId xmlns:a16="http://schemas.microsoft.com/office/drawing/2014/main" id="{44D73738-9E9A-48A2-88A3-D975822610A5}"/>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F92F17B4-EB2C-4036-8F84-536981B24D75}"/>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62DE680A-B37E-41BD-BB42-D30A6C48656C}"/>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 name="Bottom Corner Embellishment">
            <a:extLst>
              <a:ext uri="{FF2B5EF4-FFF2-40B4-BE49-F238E27FC236}">
                <a16:creationId xmlns:a16="http://schemas.microsoft.com/office/drawing/2014/main" id="{078C2E71-6627-4326-A3D4-76A3FED4FBE5}"/>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23" name="Freeform: Shape 22">
              <a:extLst>
                <a:ext uri="{FF2B5EF4-FFF2-40B4-BE49-F238E27FC236}">
                  <a16:creationId xmlns:a16="http://schemas.microsoft.com/office/drawing/2014/main" id="{0F69B7C9-83D1-4F78-A10E-4B6C8CBDFB28}"/>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FDFBB624-8BD4-47AE-8F60-BF3F6F0B0094}"/>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WFGPS Logo">
            <a:extLst>
              <a:ext uri="{FF2B5EF4-FFF2-40B4-BE49-F238E27FC236}">
                <a16:creationId xmlns:a16="http://schemas.microsoft.com/office/drawing/2014/main" id="{620F4109-A7C5-4DF8-B313-DFB5F6A25EC1}"/>
              </a:ext>
              <a:ext uri="{C183D7F6-B498-43B3-948B-1728B52AA6E4}">
                <adec:decorative xmlns:adec="http://schemas.microsoft.com/office/drawing/2017/decorative" val="1"/>
              </a:ext>
            </a:extLst>
          </p:cNvPr>
          <p:cNvPicPr>
            <a:picLocks noChangeAspect="1"/>
          </p:cNvPicPr>
          <p:nvPr userDrawn="1"/>
        </p:nvPicPr>
        <p:blipFill>
          <a:blip r:embed="rId12"/>
          <a:stretch>
            <a:fillRect/>
          </a:stretch>
        </p:blipFill>
        <p:spPr>
          <a:xfrm>
            <a:off x="9622551" y="6284572"/>
            <a:ext cx="1389041" cy="471509"/>
          </a:xfrm>
          <a:prstGeom prst="rect">
            <a:avLst/>
          </a:prstGeom>
        </p:spPr>
      </p:pic>
      <p:pic>
        <p:nvPicPr>
          <p:cNvPr id="19" name="ETA Tagline">
            <a:extLst>
              <a:ext uri="{FF2B5EF4-FFF2-40B4-BE49-F238E27FC236}">
                <a16:creationId xmlns:a16="http://schemas.microsoft.com/office/drawing/2014/main" id="{B8354039-63F9-4F85-A74E-784D07722FB6}"/>
              </a:ext>
              <a:ext uri="{C183D7F6-B498-43B3-948B-1728B52AA6E4}">
                <adec:decorative xmlns:adec="http://schemas.microsoft.com/office/drawing/2017/decorative" val="1"/>
              </a:ext>
            </a:extLst>
          </p:cNvPr>
          <p:cNvPicPr>
            <a:picLocks noChangeAspect="1"/>
          </p:cNvPicPr>
          <p:nvPr userDrawn="1"/>
        </p:nvPicPr>
        <p:blipFill>
          <a:blip r:embed="rId13" cstate="hqprint">
            <a:alphaModFix amt="70000"/>
            <a:extLst>
              <a:ext uri="{BEBA8EAE-BF5A-486C-A8C5-ECC9F3942E4B}">
                <a14:imgProps xmlns:a14="http://schemas.microsoft.com/office/drawing/2010/main">
                  <a14:imgLayer r:embed="rId1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6" name="Slide Number">
            <a:extLst>
              <a:ext uri="{FF2B5EF4-FFF2-40B4-BE49-F238E27FC236}">
                <a16:creationId xmlns:a16="http://schemas.microsoft.com/office/drawing/2014/main" id="{A1572889-5393-4231-B195-9251F27C13AF}"/>
              </a:ext>
            </a:extLst>
          </p:cNvPr>
          <p:cNvSpPr>
            <a:spLocks noGrp="1"/>
          </p:cNvSpPr>
          <p:nvPr userDrawn="1">
            <p:ph type="sldNum" sz="quarter" idx="4"/>
          </p:nvPr>
        </p:nvSpPr>
        <p:spPr>
          <a:xfrm>
            <a:off x="11384678" y="6356350"/>
            <a:ext cx="652922" cy="365125"/>
          </a:xfrm>
          <a:prstGeom prst="rect">
            <a:avLst/>
          </a:prstGeom>
        </p:spPr>
        <p:txBody>
          <a:bodyPr vert="horz" lIns="91440" tIns="45720" rIns="91440" bIns="45720" rtlCol="0" anchor="ctr"/>
          <a:lstStyle>
            <a:lvl1pPr algn="ctr">
              <a:defRPr sz="1600" b="1">
                <a:solidFill>
                  <a:schemeClr val="accent1"/>
                </a:solidFill>
              </a:defRPr>
            </a:lvl1pPr>
          </a:lstStyle>
          <a:p>
            <a:fld id="{158B7785-F6D6-45F8-833E-07BD84680091}" type="slidenum">
              <a:rPr lang="en-US" smtClean="0"/>
              <a:pPr/>
              <a:t>‹#›</a:t>
            </a:fld>
            <a:endParaRPr lang="en-US" dirty="0"/>
          </a:p>
        </p:txBody>
      </p:sp>
      <p:sp>
        <p:nvSpPr>
          <p:cNvPr id="2" name="Title Placeholder">
            <a:extLst>
              <a:ext uri="{FF2B5EF4-FFF2-40B4-BE49-F238E27FC236}">
                <a16:creationId xmlns:a16="http://schemas.microsoft.com/office/drawing/2014/main" id="{D0834ABB-946B-471F-87D5-D81FC8FF23DF}"/>
              </a:ext>
            </a:extLst>
          </p:cNvPr>
          <p:cNvSpPr>
            <a:spLocks noGrp="1"/>
          </p:cNvSpPr>
          <p:nvPr userDrawn="1">
            <p:ph type="title"/>
          </p:nvPr>
        </p:nvSpPr>
        <p:spPr>
          <a:xfrm>
            <a:off x="805866" y="46208"/>
            <a:ext cx="11081334" cy="786384"/>
          </a:xfrm>
          <a:prstGeom prst="rect">
            <a:avLst/>
          </a:prstGeom>
        </p:spPr>
        <p:txBody>
          <a:bodyPr vert="horz" lIns="182880" tIns="45720" rIns="91440" bIns="45720" rtlCol="0" anchor="ctr">
            <a:normAutofit/>
          </a:bodyPr>
          <a:lstStyle/>
          <a:p>
            <a:r>
              <a:rPr lang="en-US" dirty="0"/>
              <a:t>Click to edit Master title style</a:t>
            </a:r>
          </a:p>
        </p:txBody>
      </p:sp>
      <p:sp>
        <p:nvSpPr>
          <p:cNvPr id="3" name="Text Placeholder">
            <a:extLst>
              <a:ext uri="{FF2B5EF4-FFF2-40B4-BE49-F238E27FC236}">
                <a16:creationId xmlns:a16="http://schemas.microsoft.com/office/drawing/2014/main" id="{E5CB76F7-62AF-4D93-B023-FFC586BFA1E2}"/>
              </a:ext>
            </a:extLst>
          </p:cNvPr>
          <p:cNvSpPr>
            <a:spLocks noGrp="1"/>
          </p:cNvSpPr>
          <p:nvPr userDrawn="1">
            <p:ph type="body" idx="1"/>
          </p:nvPr>
        </p:nvSpPr>
        <p:spPr>
          <a:xfrm>
            <a:off x="805866" y="1137446"/>
            <a:ext cx="11081334" cy="50395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a:extLst>
              <a:ext uri="{FF2B5EF4-FFF2-40B4-BE49-F238E27FC236}">
                <a16:creationId xmlns:a16="http://schemas.microsoft.com/office/drawing/2014/main" id="{C6F6E286-73CB-45E0-AF89-B50934118376}"/>
              </a:ext>
            </a:extLst>
          </p:cNvPr>
          <p:cNvSpPr>
            <a:spLocks noGrp="1"/>
          </p:cNvSpPr>
          <p:nvPr userDrawn="1">
            <p:ph type="ftr" sz="quarter" idx="3"/>
          </p:nvPr>
        </p:nvSpPr>
        <p:spPr>
          <a:xfrm>
            <a:off x="4439823" y="6356350"/>
            <a:ext cx="4114800" cy="365125"/>
          </a:xfrm>
          <a:prstGeom prst="rect">
            <a:avLst/>
          </a:prstGeom>
        </p:spPr>
        <p:txBody>
          <a:bodyPr vert="horz" lIns="91440" tIns="45720" rIns="91440" bIns="45720" rtlCol="0" anchor="ctr"/>
          <a:lstStyle>
            <a:lvl1pPr algn="ctr">
              <a:defRPr sz="1200">
                <a:solidFill>
                  <a:schemeClr val="accent3">
                    <a:lumMod val="90000"/>
                    <a:lumOff val="10000"/>
                  </a:schemeClr>
                </a:solidFill>
              </a:defRPr>
            </a:lvl1pPr>
          </a:lstStyle>
          <a:p>
            <a:endParaRPr lang="en-US" dirty="0"/>
          </a:p>
        </p:txBody>
      </p:sp>
    </p:spTree>
    <p:extLst>
      <p:ext uri="{BB962C8B-B14F-4D97-AF65-F5344CB8AC3E}">
        <p14:creationId xmlns:p14="http://schemas.microsoft.com/office/powerpoint/2010/main" val="2762945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3200" b="1" i="0" u="none" kern="1200">
          <a:solidFill>
            <a:schemeClr val="accent1"/>
          </a:solidFill>
          <a:latin typeface="+mn-lt"/>
          <a:ea typeface="+mj-ea"/>
          <a:cs typeface="+mj-cs"/>
        </a:defRPr>
      </a:lvl1pPr>
    </p:titleStyle>
    <p:bodyStyle>
      <a:lvl1pPr marL="228600" indent="-228600" algn="l" defTabSz="914400" rtl="0" eaLnBrk="1" latinLnBrk="0" hangingPunct="1">
        <a:lnSpc>
          <a:spcPct val="95000"/>
        </a:lnSpc>
        <a:spcBef>
          <a:spcPts val="1800"/>
        </a:spcBef>
        <a:buClr>
          <a:schemeClr val="accent2"/>
        </a:buClr>
        <a:buFont typeface="Wingdings 3" panose="05040102010807070707" pitchFamily="18" charset="2"/>
        <a:buChar char=""/>
        <a:defRPr sz="2600" kern="1200">
          <a:solidFill>
            <a:schemeClr val="tx1"/>
          </a:solidFill>
          <a:latin typeface="+mn-lt"/>
          <a:ea typeface="+mn-ea"/>
          <a:cs typeface="+mn-cs"/>
        </a:defRPr>
      </a:lvl1pPr>
      <a:lvl2pPr marL="685800" indent="-228600" algn="l" defTabSz="914400" rtl="0" eaLnBrk="1" latinLnBrk="0" hangingPunct="1">
        <a:lnSpc>
          <a:spcPct val="95000"/>
        </a:lnSpc>
        <a:spcBef>
          <a:spcPts val="800"/>
        </a:spcBef>
        <a:buClr>
          <a:schemeClr val="accent6"/>
        </a:buClr>
        <a:buFont typeface="Wingdings 3" panose="05040102010807070707" pitchFamily="18" charset="2"/>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5000"/>
        </a:lnSpc>
        <a:spcBef>
          <a:spcPts val="500"/>
        </a:spcBef>
        <a:buClr>
          <a:schemeClr val="bg1">
            <a:lumMod val="50000"/>
          </a:schemeClr>
        </a:buClr>
        <a:buFont typeface="Wingdings 3" panose="05040102010807070707" pitchFamily="18" charset="2"/>
        <a:buChar char="ê"/>
        <a:defRPr sz="2200" kern="1200">
          <a:solidFill>
            <a:schemeClr val="bg2">
              <a:lumMod val="25000"/>
            </a:schemeClr>
          </a:solidFill>
          <a:latin typeface="+mn-lt"/>
          <a:ea typeface="+mn-ea"/>
          <a:cs typeface="+mn-cs"/>
        </a:defRPr>
      </a:lvl3pPr>
      <a:lvl4pPr marL="1600200" indent="-228600" algn="l" defTabSz="914400" rtl="0" eaLnBrk="1" latinLnBrk="0" hangingPunct="1">
        <a:lnSpc>
          <a:spcPct val="95000"/>
        </a:lnSpc>
        <a:spcBef>
          <a:spcPts val="500"/>
        </a:spcBef>
        <a:buClr>
          <a:schemeClr val="accent2"/>
        </a:buClr>
        <a:buFont typeface="Wingdings 3" panose="05040102010807070707" pitchFamily="18" charset="2"/>
        <a:buChar char="ê"/>
        <a:defRPr sz="2000" kern="1200">
          <a:solidFill>
            <a:schemeClr val="bg2">
              <a:lumMod val="25000"/>
            </a:schemeClr>
          </a:solidFill>
          <a:latin typeface="+mn-lt"/>
          <a:ea typeface="+mn-ea"/>
          <a:cs typeface="+mn-cs"/>
        </a:defRPr>
      </a:lvl4pPr>
      <a:lvl5pPr marL="2057400" indent="-228600" algn="l" defTabSz="914400" rtl="0" eaLnBrk="1" latinLnBrk="0" hangingPunct="1">
        <a:lnSpc>
          <a:spcPct val="95000"/>
        </a:lnSpc>
        <a:spcBef>
          <a:spcPts val="500"/>
        </a:spcBef>
        <a:buClr>
          <a:schemeClr val="accent6"/>
        </a:buClr>
        <a:buFont typeface="Wingdings 3" panose="05040102010807070707" pitchFamily="18" charset="2"/>
        <a:buChar char="ê"/>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workforcegps.org/MemberDirectory/MemberDetails?uid=174251"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2150C5-AE68-4815-8B74-870A643F5721}"/>
              </a:ext>
            </a:extLst>
          </p:cNvPr>
          <p:cNvSpPr>
            <a:spLocks noGrp="1"/>
          </p:cNvSpPr>
          <p:nvPr>
            <p:ph type="title"/>
          </p:nvPr>
        </p:nvSpPr>
        <p:spPr>
          <a:xfrm>
            <a:off x="669971" y="0"/>
            <a:ext cx="5057061" cy="1240972"/>
          </a:xfrm>
        </p:spPr>
        <p:txBody>
          <a:bodyPr>
            <a:normAutofit fontScale="90000"/>
          </a:bodyPr>
          <a:lstStyle/>
          <a:p>
            <a:r>
              <a:rPr lang="en-US" sz="2700" dirty="0"/>
              <a:t>Executive Summary</a:t>
            </a:r>
            <a:br>
              <a:rPr lang="en-US" dirty="0"/>
            </a:br>
            <a:r>
              <a:rPr lang="en-US" sz="1400" dirty="0"/>
              <a:t>COVID-19 Benefits and Resources Town Hall</a:t>
            </a:r>
            <a:br>
              <a:rPr lang="en-US" sz="1400" dirty="0"/>
            </a:br>
            <a:r>
              <a:rPr lang="en-US" sz="1400" dirty="0"/>
              <a:t>May 7, 2020</a:t>
            </a:r>
            <a:br>
              <a:rPr lang="en-US" sz="1400" dirty="0"/>
            </a:br>
            <a:r>
              <a:rPr lang="en-US" sz="1400" dirty="0"/>
              <a:t>Moderator: Robert Kight</a:t>
            </a:r>
            <a:br>
              <a:rPr lang="en-US" sz="1400" dirty="0"/>
            </a:br>
            <a:r>
              <a:rPr lang="en-US" sz="1400" dirty="0"/>
              <a:t>Speaker(s): Olivia Jones, </a:t>
            </a:r>
            <a:r>
              <a:rPr lang="en-US" sz="1400" dirty="0">
                <a:hlinkClick r:id="rId2"/>
              </a:rPr>
              <a:t>Michelle Beebe</a:t>
            </a:r>
            <a:r>
              <a:rPr lang="en-US" sz="1400" dirty="0"/>
              <a:t>, Kristy Phillips, Amber Rivers, Joe Canary</a:t>
            </a:r>
            <a:endParaRPr lang="en-US" dirty="0"/>
          </a:p>
        </p:txBody>
      </p:sp>
      <p:sp>
        <p:nvSpPr>
          <p:cNvPr id="6" name="Text Placeholder 5">
            <a:extLst>
              <a:ext uri="{FF2B5EF4-FFF2-40B4-BE49-F238E27FC236}">
                <a16:creationId xmlns:a16="http://schemas.microsoft.com/office/drawing/2014/main" id="{A97CFD21-AD80-4421-B39E-89EA6C58948C}"/>
              </a:ext>
            </a:extLst>
          </p:cNvPr>
          <p:cNvSpPr>
            <a:spLocks noGrp="1"/>
          </p:cNvSpPr>
          <p:nvPr>
            <p:ph type="body" sz="half" idx="2"/>
          </p:nvPr>
        </p:nvSpPr>
        <p:spPr>
          <a:xfrm>
            <a:off x="852851" y="1240973"/>
            <a:ext cx="6181497" cy="4844140"/>
          </a:xfrm>
        </p:spPr>
        <p:txBody>
          <a:bodyPr anchor="t"/>
          <a:lstStyle/>
          <a:p>
            <a:pPr algn="l"/>
            <a:r>
              <a:rPr lang="en-US" sz="1600" i="0" dirty="0">
                <a:solidFill>
                  <a:srgbClr val="000000"/>
                </a:solidFill>
              </a:rPr>
              <a:t>To address the recent COVID-19 related legislation addressing unemployment insurance, emergency leave, and health and retirement benefits, this web-based event brought together workforce development professionals from states and local workforce areas around the country to hear directly from experts from three Department of Labor agencies with jurisdiction over these programs: Wage and Hour Division (WHD), Employee Benefits Security Administration (EBSA), and Employment and Training Administration’s (ETA) Office of Unemployment Insurance. </a:t>
            </a:r>
          </a:p>
          <a:p>
            <a:pPr algn="l"/>
            <a:r>
              <a:rPr lang="en-US" sz="1600" i="0" dirty="0">
                <a:solidFill>
                  <a:srgbClr val="000000"/>
                </a:solidFill>
              </a:rPr>
              <a:t>This town hall event covered major changes included in the CARES  Act and the Families First Coronavirus Response Act, and may </a:t>
            </a:r>
            <a:r>
              <a:rPr lang="en-US" sz="1600" i="0">
                <a:solidFill>
                  <a:srgbClr val="000000"/>
                </a:solidFill>
              </a:rPr>
              <a:t>be of interest </a:t>
            </a:r>
            <a:r>
              <a:rPr lang="en-US" sz="1600" i="0" dirty="0">
                <a:solidFill>
                  <a:srgbClr val="000000"/>
                </a:solidFill>
              </a:rPr>
              <a:t>to state and local workforce development organizations and the companies and workers with whom they interact on a daily basis.  </a:t>
            </a:r>
            <a:endParaRPr lang="en-US" sz="1200" dirty="0">
              <a:solidFill>
                <a:schemeClr val="tx1"/>
              </a:solidFill>
            </a:endParaRPr>
          </a:p>
        </p:txBody>
      </p:sp>
      <p:graphicFrame>
        <p:nvGraphicFramePr>
          <p:cNvPr id="8" name="Content Placeholder 2">
            <a:extLst>
              <a:ext uri="{FF2B5EF4-FFF2-40B4-BE49-F238E27FC236}">
                <a16:creationId xmlns:a16="http://schemas.microsoft.com/office/drawing/2014/main" id="{F3294A9E-D28D-4CB3-ACE3-7CA34CE1549C}"/>
              </a:ext>
            </a:extLst>
          </p:cNvPr>
          <p:cNvGraphicFramePr>
            <a:graphicFrameLocks/>
          </p:cNvGraphicFramePr>
          <p:nvPr>
            <p:extLst>
              <p:ext uri="{D42A27DB-BD31-4B8C-83A1-F6EECF244321}">
                <p14:modId xmlns:p14="http://schemas.microsoft.com/office/powerpoint/2010/main" val="1204755227"/>
              </p:ext>
            </p:extLst>
          </p:nvPr>
        </p:nvGraphicFramePr>
        <p:xfrm>
          <a:off x="7276280" y="267789"/>
          <a:ext cx="4179846" cy="5817324"/>
        </p:xfrm>
        <a:graphic>
          <a:graphicData uri="http://schemas.openxmlformats.org/drawingml/2006/table">
            <a:tbl>
              <a:tblPr firstRow="1" bandRow="1">
                <a:tableStyleId>{5C22544A-7EE6-4342-B048-85BDC9FD1C3A}</a:tableStyleId>
              </a:tblPr>
              <a:tblGrid>
                <a:gridCol w="3323337">
                  <a:extLst>
                    <a:ext uri="{9D8B030D-6E8A-4147-A177-3AD203B41FA5}">
                      <a16:colId xmlns:a16="http://schemas.microsoft.com/office/drawing/2014/main" val="4092781157"/>
                    </a:ext>
                  </a:extLst>
                </a:gridCol>
                <a:gridCol w="856509">
                  <a:extLst>
                    <a:ext uri="{9D8B030D-6E8A-4147-A177-3AD203B41FA5}">
                      <a16:colId xmlns:a16="http://schemas.microsoft.com/office/drawing/2014/main" val="106451588"/>
                    </a:ext>
                  </a:extLst>
                </a:gridCol>
              </a:tblGrid>
              <a:tr h="478136">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55006">
                <a:tc>
                  <a:txBody>
                    <a:bodyPr/>
                    <a:lstStyle/>
                    <a:p>
                      <a:pPr marL="0" indent="0">
                        <a:buFont typeface="Arial" panose="020B0604020202020204" pitchFamily="34" charset="0"/>
                        <a:buNone/>
                      </a:pPr>
                      <a:r>
                        <a:rPr lang="en-US" sz="1000" b="1" dirty="0"/>
                        <a:t>Welcome</a:t>
                      </a:r>
                      <a:r>
                        <a:rPr lang="en-US" sz="1000" b="1" baseline="0" dirty="0"/>
                        <a:t> and Introductions</a:t>
                      </a:r>
                      <a:endParaRPr lang="en-US" sz="1000" b="1" dirty="0"/>
                    </a:p>
                  </a:txBody>
                  <a:tcPr/>
                </a:tc>
                <a:tc>
                  <a:txBody>
                    <a:bodyPr/>
                    <a:lstStyle/>
                    <a:p>
                      <a:pPr marL="0" indent="0" algn="ctr"/>
                      <a:r>
                        <a:rPr lang="en-US" sz="900" dirty="0"/>
                        <a:t>0:24</a:t>
                      </a:r>
                    </a:p>
                  </a:txBody>
                  <a:tcPr anchor="ctr"/>
                </a:tc>
                <a:extLst>
                  <a:ext uri="{0D108BD9-81ED-4DB2-BD59-A6C34878D82A}">
                    <a16:rowId xmlns:a16="http://schemas.microsoft.com/office/drawing/2014/main" val="3310568495"/>
                  </a:ext>
                </a:extLst>
              </a:tr>
              <a:tr h="255006">
                <a:tc>
                  <a:txBody>
                    <a:bodyPr/>
                    <a:lstStyle/>
                    <a:p>
                      <a:pPr marL="0" indent="0" algn="l">
                        <a:buFont typeface="Arial" panose="020B0604020202020204" pitchFamily="34" charset="0"/>
                        <a:buNone/>
                      </a:pPr>
                      <a:r>
                        <a:rPr lang="en-US" sz="1000" b="1" dirty="0"/>
                        <a:t>Families First Coronavirus Response Act (FFCRA)</a:t>
                      </a:r>
                    </a:p>
                  </a:txBody>
                  <a:tcPr/>
                </a:tc>
                <a:tc>
                  <a:txBody>
                    <a:bodyPr/>
                    <a:lstStyle/>
                    <a:p>
                      <a:pPr algn="ctr"/>
                      <a:r>
                        <a:rPr lang="en-US" sz="900" dirty="0"/>
                        <a:t>2:48</a:t>
                      </a:r>
                    </a:p>
                  </a:txBody>
                  <a:tcPr anchor="ctr"/>
                </a:tc>
                <a:extLst>
                  <a:ext uri="{0D108BD9-81ED-4DB2-BD59-A6C34878D82A}">
                    <a16:rowId xmlns:a16="http://schemas.microsoft.com/office/drawing/2014/main" val="2075400689"/>
                  </a:ext>
                </a:extLst>
              </a:tr>
              <a:tr h="255006">
                <a:tc>
                  <a:txBody>
                    <a:bodyPr/>
                    <a:lstStyle/>
                    <a:p>
                      <a:pPr marL="0" indent="0">
                        <a:buFont typeface="Arial" panose="020B0604020202020204" pitchFamily="34" charset="0"/>
                        <a:buNone/>
                      </a:pPr>
                      <a:r>
                        <a:rPr lang="en-US" sz="1000" b="1" dirty="0"/>
                        <a:t>Emergency Paid Sick Leave Act</a:t>
                      </a:r>
                    </a:p>
                  </a:txBody>
                  <a:tcPr/>
                </a:tc>
                <a:tc>
                  <a:txBody>
                    <a:bodyPr/>
                    <a:lstStyle/>
                    <a:p>
                      <a:pPr algn="ctr"/>
                      <a:r>
                        <a:rPr lang="en-US" sz="900" dirty="0"/>
                        <a:t>5:24</a:t>
                      </a:r>
                    </a:p>
                  </a:txBody>
                  <a:tcPr anchor="ctr"/>
                </a:tc>
                <a:extLst>
                  <a:ext uri="{0D108BD9-81ED-4DB2-BD59-A6C34878D82A}">
                    <a16:rowId xmlns:a16="http://schemas.microsoft.com/office/drawing/2014/main" val="812580546"/>
                  </a:ext>
                </a:extLst>
              </a:tr>
              <a:tr h="255006">
                <a:tc>
                  <a:txBody>
                    <a:bodyPr/>
                    <a:lstStyle/>
                    <a:p>
                      <a:pPr marL="0" indent="0">
                        <a:buFont typeface="Arial" panose="020B0604020202020204" pitchFamily="34" charset="0"/>
                        <a:buNone/>
                      </a:pPr>
                      <a:r>
                        <a:rPr lang="en-US" sz="1000" b="1" dirty="0"/>
                        <a:t>Emergency Family and Medical Leave Expansion</a:t>
                      </a:r>
                      <a:r>
                        <a:rPr lang="en-US" sz="1000" b="1" baseline="0" dirty="0"/>
                        <a:t> Act</a:t>
                      </a:r>
                      <a:endParaRPr lang="en-US" sz="1000" b="1" dirty="0"/>
                    </a:p>
                  </a:txBody>
                  <a:tcPr/>
                </a:tc>
                <a:tc>
                  <a:txBody>
                    <a:bodyPr/>
                    <a:lstStyle/>
                    <a:p>
                      <a:pPr algn="ctr"/>
                      <a:r>
                        <a:rPr lang="en-US" sz="900" dirty="0"/>
                        <a:t>10:-00</a:t>
                      </a:r>
                    </a:p>
                  </a:txBody>
                  <a:tcPr anchor="ctr"/>
                </a:tc>
                <a:extLst>
                  <a:ext uri="{0D108BD9-81ED-4DB2-BD59-A6C34878D82A}">
                    <a16:rowId xmlns:a16="http://schemas.microsoft.com/office/drawing/2014/main" val="10004"/>
                  </a:ext>
                </a:extLst>
              </a:tr>
              <a:tr h="255006">
                <a:tc>
                  <a:txBody>
                    <a:bodyPr/>
                    <a:lstStyle/>
                    <a:p>
                      <a:pPr marL="0" indent="0">
                        <a:buFont typeface="Arial" panose="020B0604020202020204" pitchFamily="34" charset="0"/>
                        <a:buNone/>
                      </a:pPr>
                      <a:r>
                        <a:rPr lang="en-US" sz="1000" b="1" dirty="0"/>
                        <a:t>Unemployment</a:t>
                      </a:r>
                      <a:r>
                        <a:rPr lang="en-US" sz="1000" b="1" baseline="0" dirty="0"/>
                        <a:t> Insurance Guidance and Programs</a:t>
                      </a:r>
                      <a:endParaRPr lang="en-US" sz="1000" b="1" dirty="0"/>
                    </a:p>
                  </a:txBody>
                  <a:tcPr/>
                </a:tc>
                <a:tc>
                  <a:txBody>
                    <a:bodyPr/>
                    <a:lstStyle/>
                    <a:p>
                      <a:pPr algn="ctr"/>
                      <a:r>
                        <a:rPr lang="en-US" sz="900" dirty="0"/>
                        <a:t>14:56</a:t>
                      </a:r>
                    </a:p>
                  </a:txBody>
                  <a:tcPr anchor="ctr"/>
                </a:tc>
                <a:extLst>
                  <a:ext uri="{0D108BD9-81ED-4DB2-BD59-A6C34878D82A}">
                    <a16:rowId xmlns:a16="http://schemas.microsoft.com/office/drawing/2014/main" val="10005"/>
                  </a:ext>
                </a:extLst>
              </a:tr>
              <a:tr h="255006">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t>Summary and Background</a:t>
                      </a:r>
                    </a:p>
                  </a:txBody>
                  <a:tcPr/>
                </a:tc>
                <a:tc>
                  <a:txBody>
                    <a:bodyPr/>
                    <a:lstStyle/>
                    <a:p>
                      <a:pPr algn="ctr"/>
                      <a:r>
                        <a:rPr lang="en-US" sz="900" dirty="0"/>
                        <a:t>15:06</a:t>
                      </a:r>
                    </a:p>
                  </a:txBody>
                  <a:tcPr anchor="ctr"/>
                </a:tc>
                <a:extLst>
                  <a:ext uri="{0D108BD9-81ED-4DB2-BD59-A6C34878D82A}">
                    <a16:rowId xmlns:a16="http://schemas.microsoft.com/office/drawing/2014/main" val="10006"/>
                  </a:ext>
                </a:extLst>
              </a:tr>
              <a:tr h="255006">
                <a:tc>
                  <a:txBody>
                    <a:bodyPr/>
                    <a:lstStyle/>
                    <a:p>
                      <a:pPr marL="171450" indent="-171450">
                        <a:buFont typeface="Arial" panose="020B0604020202020204" pitchFamily="34" charset="0"/>
                        <a:buChar char="•"/>
                      </a:pPr>
                      <a:r>
                        <a:rPr lang="en-US" sz="1000" b="0" dirty="0"/>
                        <a:t>Short-Time Compensation</a:t>
                      </a:r>
                    </a:p>
                  </a:txBody>
                  <a:tcPr/>
                </a:tc>
                <a:tc>
                  <a:txBody>
                    <a:bodyPr/>
                    <a:lstStyle/>
                    <a:p>
                      <a:pPr algn="ctr"/>
                      <a:r>
                        <a:rPr lang="en-US" sz="900" dirty="0"/>
                        <a:t>19:30</a:t>
                      </a:r>
                    </a:p>
                  </a:txBody>
                  <a:tcPr anchor="ctr"/>
                </a:tc>
                <a:extLst>
                  <a:ext uri="{0D108BD9-81ED-4DB2-BD59-A6C34878D82A}">
                    <a16:rowId xmlns:a16="http://schemas.microsoft.com/office/drawing/2014/main" val="1365116506"/>
                  </a:ext>
                </a:extLst>
              </a:tr>
              <a:tr h="239068">
                <a:tc>
                  <a:txBody>
                    <a:bodyPr/>
                    <a:lstStyle/>
                    <a:p>
                      <a:pPr marL="171450" indent="-171450">
                        <a:buFont typeface="Arial" panose="020B0604020202020204" pitchFamily="34" charset="0"/>
                        <a:buChar char="•"/>
                      </a:pPr>
                      <a:r>
                        <a:rPr lang="en-US" sz="900" b="0" dirty="0"/>
                        <a:t>Pandemic Emergency Unemployment Compensation</a:t>
                      </a:r>
                    </a:p>
                  </a:txBody>
                  <a:tcPr/>
                </a:tc>
                <a:tc>
                  <a:txBody>
                    <a:bodyPr/>
                    <a:lstStyle/>
                    <a:p>
                      <a:pPr algn="ctr"/>
                      <a:r>
                        <a:rPr lang="en-US" sz="900" dirty="0"/>
                        <a:t>21:22</a:t>
                      </a:r>
                    </a:p>
                  </a:txBody>
                  <a:tcPr anchor="ctr"/>
                </a:tc>
                <a:extLst>
                  <a:ext uri="{0D108BD9-81ED-4DB2-BD59-A6C34878D82A}">
                    <a16:rowId xmlns:a16="http://schemas.microsoft.com/office/drawing/2014/main" val="10009"/>
                  </a:ext>
                </a:extLst>
              </a:tr>
              <a:tr h="255006">
                <a:tc>
                  <a:txBody>
                    <a:bodyPr/>
                    <a:lstStyle/>
                    <a:p>
                      <a:pPr marL="171450" indent="-171450">
                        <a:buFont typeface="Arial" panose="020B0604020202020204" pitchFamily="34" charset="0"/>
                        <a:buChar char="•"/>
                      </a:pPr>
                      <a:r>
                        <a:rPr lang="en-US" sz="1000" b="0" dirty="0"/>
                        <a:t>Pandemic</a:t>
                      </a:r>
                      <a:r>
                        <a:rPr lang="en-US" sz="1000" b="0" baseline="0" dirty="0"/>
                        <a:t> Unemployment Assistance</a:t>
                      </a:r>
                      <a:endParaRPr lang="en-US" sz="1000" b="0" dirty="0"/>
                    </a:p>
                  </a:txBody>
                  <a:tcPr/>
                </a:tc>
                <a:tc>
                  <a:txBody>
                    <a:bodyPr/>
                    <a:lstStyle/>
                    <a:p>
                      <a:pPr algn="ctr"/>
                      <a:r>
                        <a:rPr lang="en-US" sz="900" dirty="0"/>
                        <a:t>22:25</a:t>
                      </a:r>
                    </a:p>
                  </a:txBody>
                  <a:tcPr anchor="ctr"/>
                </a:tc>
                <a:extLst>
                  <a:ext uri="{0D108BD9-81ED-4DB2-BD59-A6C34878D82A}">
                    <a16:rowId xmlns:a16="http://schemas.microsoft.com/office/drawing/2014/main" val="2501489609"/>
                  </a:ext>
                </a:extLst>
              </a:tr>
              <a:tr h="255006">
                <a:tc>
                  <a:txBody>
                    <a:bodyPr/>
                    <a:lstStyle/>
                    <a:p>
                      <a:pPr marL="171450" indent="-171450">
                        <a:buFont typeface="Arial" panose="020B0604020202020204" pitchFamily="34" charset="0"/>
                        <a:buChar char="•"/>
                      </a:pPr>
                      <a:r>
                        <a:rPr lang="en-US" sz="1000" b="0" dirty="0"/>
                        <a:t>Federal Pandemic Unemployment Compensation </a:t>
                      </a:r>
                    </a:p>
                  </a:txBody>
                  <a:tcPr/>
                </a:tc>
                <a:tc>
                  <a:txBody>
                    <a:bodyPr/>
                    <a:lstStyle/>
                    <a:p>
                      <a:pPr algn="ctr"/>
                      <a:r>
                        <a:rPr lang="en-US" sz="900" dirty="0"/>
                        <a:t>23:50</a:t>
                      </a:r>
                    </a:p>
                  </a:txBody>
                  <a:tcPr anchor="ctr"/>
                </a:tc>
                <a:extLst>
                  <a:ext uri="{0D108BD9-81ED-4DB2-BD59-A6C34878D82A}">
                    <a16:rowId xmlns:a16="http://schemas.microsoft.com/office/drawing/2014/main" val="1577649460"/>
                  </a:ext>
                </a:extLst>
              </a:tr>
              <a:tr h="255006">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t>Examples</a:t>
                      </a:r>
                    </a:p>
                  </a:txBody>
                  <a:tcPr/>
                </a:tc>
                <a:tc>
                  <a:txBody>
                    <a:bodyPr/>
                    <a:lstStyle/>
                    <a:p>
                      <a:pPr algn="ctr"/>
                      <a:r>
                        <a:rPr lang="en-US" sz="900" dirty="0"/>
                        <a:t>24:28</a:t>
                      </a:r>
                    </a:p>
                  </a:txBody>
                  <a:tcPr anchor="ctr"/>
                </a:tc>
                <a:extLst>
                  <a:ext uri="{0D108BD9-81ED-4DB2-BD59-A6C34878D82A}">
                    <a16:rowId xmlns:a16="http://schemas.microsoft.com/office/drawing/2014/main" val="3231640449"/>
                  </a:ext>
                </a:extLst>
              </a:tr>
              <a:tr h="25500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Employee</a:t>
                      </a:r>
                      <a:r>
                        <a:rPr lang="en-US" sz="1000" b="1" kern="1200" baseline="0" dirty="0">
                          <a:solidFill>
                            <a:schemeClr val="dk1"/>
                          </a:solidFill>
                          <a:latin typeface="+mn-lt"/>
                          <a:ea typeface="+mn-ea"/>
                          <a:cs typeface="+mn-cs"/>
                        </a:rPr>
                        <a:t> Benefits Security Administration</a:t>
                      </a:r>
                      <a:endParaRPr lang="en-US" sz="1000" b="1" kern="1200" dirty="0">
                        <a:solidFill>
                          <a:schemeClr val="dk1"/>
                        </a:solidFill>
                        <a:latin typeface="+mn-lt"/>
                        <a:ea typeface="+mn-ea"/>
                        <a:cs typeface="+mn-cs"/>
                      </a:endParaRPr>
                    </a:p>
                  </a:txBody>
                  <a:tcPr/>
                </a:tc>
                <a:tc>
                  <a:txBody>
                    <a:bodyPr/>
                    <a:lstStyle/>
                    <a:p>
                      <a:pPr algn="ctr"/>
                      <a:r>
                        <a:rPr lang="en-US" sz="900" dirty="0"/>
                        <a:t>30:26</a:t>
                      </a:r>
                    </a:p>
                  </a:txBody>
                  <a:tcPr anchor="ctr"/>
                </a:tc>
                <a:extLst>
                  <a:ext uri="{0D108BD9-81ED-4DB2-BD59-A6C34878D82A}">
                    <a16:rowId xmlns:a16="http://schemas.microsoft.com/office/drawing/2014/main" val="206804161"/>
                  </a:ext>
                </a:extLst>
              </a:tr>
              <a:tr h="255006">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Response &amp; Guidance</a:t>
                      </a:r>
                    </a:p>
                  </a:txBody>
                  <a:tcPr/>
                </a:tc>
                <a:tc>
                  <a:txBody>
                    <a:bodyPr/>
                    <a:lstStyle/>
                    <a:p>
                      <a:pPr algn="ctr"/>
                      <a:r>
                        <a:rPr lang="en-US" sz="900" dirty="0"/>
                        <a:t>30:32</a:t>
                      </a:r>
                    </a:p>
                  </a:txBody>
                  <a:tcPr anchor="ctr"/>
                </a:tc>
                <a:extLst>
                  <a:ext uri="{0D108BD9-81ED-4DB2-BD59-A6C34878D82A}">
                    <a16:rowId xmlns:a16="http://schemas.microsoft.com/office/drawing/2014/main" val="1716858679"/>
                  </a:ext>
                </a:extLst>
              </a:tr>
              <a:tr h="255006">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Outreach,</a:t>
                      </a:r>
                      <a:r>
                        <a:rPr lang="en-US" sz="1000" b="0" kern="1200" baseline="0" dirty="0">
                          <a:solidFill>
                            <a:schemeClr val="dk1"/>
                          </a:solidFill>
                          <a:latin typeface="+mn-lt"/>
                          <a:ea typeface="+mn-ea"/>
                          <a:cs typeface="+mn-cs"/>
                        </a:rPr>
                        <a:t> Education &amp; Assistance</a:t>
                      </a:r>
                      <a:endParaRPr lang="en-US" sz="1000" b="0" kern="1200" dirty="0">
                        <a:solidFill>
                          <a:schemeClr val="dk1"/>
                        </a:solidFill>
                        <a:latin typeface="+mn-lt"/>
                        <a:ea typeface="+mn-ea"/>
                        <a:cs typeface="+mn-cs"/>
                      </a:endParaRPr>
                    </a:p>
                  </a:txBody>
                  <a:tcPr/>
                </a:tc>
                <a:tc>
                  <a:txBody>
                    <a:bodyPr/>
                    <a:lstStyle/>
                    <a:p>
                      <a:pPr algn="ctr"/>
                      <a:r>
                        <a:rPr lang="en-US" sz="900" dirty="0"/>
                        <a:t>31:28</a:t>
                      </a:r>
                    </a:p>
                  </a:txBody>
                  <a:tcPr anchor="ctr"/>
                </a:tc>
                <a:extLst>
                  <a:ext uri="{0D108BD9-81ED-4DB2-BD59-A6C34878D82A}">
                    <a16:rowId xmlns:a16="http://schemas.microsoft.com/office/drawing/2014/main" val="3995260037"/>
                  </a:ext>
                </a:extLst>
              </a:tr>
              <a:tr h="255006">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FFCRA and</a:t>
                      </a:r>
                      <a:r>
                        <a:rPr lang="en-US" sz="1000" b="0" kern="1200" baseline="0" dirty="0">
                          <a:solidFill>
                            <a:schemeClr val="dk1"/>
                          </a:solidFill>
                          <a:latin typeface="+mn-lt"/>
                          <a:ea typeface="+mn-ea"/>
                          <a:cs typeface="+mn-cs"/>
                        </a:rPr>
                        <a:t> CARES Act</a:t>
                      </a:r>
                      <a:endParaRPr lang="en-US" sz="1000" b="0" kern="1200" dirty="0">
                        <a:solidFill>
                          <a:schemeClr val="dk1"/>
                        </a:solidFill>
                        <a:latin typeface="+mn-lt"/>
                        <a:ea typeface="+mn-ea"/>
                        <a:cs typeface="+mn-cs"/>
                      </a:endParaRPr>
                    </a:p>
                  </a:txBody>
                  <a:tcPr/>
                </a:tc>
                <a:tc>
                  <a:txBody>
                    <a:bodyPr/>
                    <a:lstStyle/>
                    <a:p>
                      <a:pPr algn="ctr"/>
                      <a:r>
                        <a:rPr lang="en-US" sz="900" dirty="0"/>
                        <a:t>36:35</a:t>
                      </a:r>
                    </a:p>
                  </a:txBody>
                  <a:tcPr anchor="ctr"/>
                </a:tc>
                <a:extLst>
                  <a:ext uri="{0D108BD9-81ED-4DB2-BD59-A6C34878D82A}">
                    <a16:rowId xmlns:a16="http://schemas.microsoft.com/office/drawing/2014/main" val="3130188558"/>
                  </a:ext>
                </a:extLst>
              </a:tr>
              <a:tr h="255006">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Benefits FAQs</a:t>
                      </a:r>
                    </a:p>
                  </a:txBody>
                  <a:tcPr/>
                </a:tc>
                <a:tc>
                  <a:txBody>
                    <a:bodyPr/>
                    <a:lstStyle/>
                    <a:p>
                      <a:pPr algn="ctr"/>
                      <a:r>
                        <a:rPr lang="en-US" sz="900" dirty="0"/>
                        <a:t>38:30</a:t>
                      </a:r>
                    </a:p>
                  </a:txBody>
                  <a:tcPr anchor="ctr"/>
                </a:tc>
                <a:extLst>
                  <a:ext uri="{0D108BD9-81ED-4DB2-BD59-A6C34878D82A}">
                    <a16:rowId xmlns:a16="http://schemas.microsoft.com/office/drawing/2014/main" val="2122160807"/>
                  </a:ext>
                </a:extLst>
              </a:tr>
              <a:tr h="255006">
                <a:tc>
                  <a:txBody>
                    <a:bodyPr/>
                    <a:lstStyle/>
                    <a:p>
                      <a:pPr marL="171450" indent="-171450" algn="l" defTabSz="914400" rtl="0" eaLnBrk="1" latinLnBrk="0" hangingPunct="1">
                        <a:buFont typeface="Arial" panose="020B0604020202020204" pitchFamily="34" charset="0"/>
                        <a:buChar char="•"/>
                      </a:pPr>
                      <a:r>
                        <a:rPr lang="en-US" sz="1000" b="0" kern="1200" dirty="0">
                          <a:solidFill>
                            <a:schemeClr val="dk1"/>
                          </a:solidFill>
                          <a:latin typeface="+mn-lt"/>
                          <a:ea typeface="+mn-ea"/>
                          <a:cs typeface="+mn-cs"/>
                        </a:rPr>
                        <a:t>EBSA Disaster Relief Notice</a:t>
                      </a:r>
                    </a:p>
                  </a:txBody>
                  <a:tcPr/>
                </a:tc>
                <a:tc>
                  <a:txBody>
                    <a:bodyPr/>
                    <a:lstStyle/>
                    <a:p>
                      <a:pPr algn="ctr"/>
                      <a:r>
                        <a:rPr lang="en-US" sz="900" dirty="0"/>
                        <a:t>51:00</a:t>
                      </a:r>
                    </a:p>
                  </a:txBody>
                  <a:tcPr anchor="ctr"/>
                </a:tc>
                <a:extLst>
                  <a:ext uri="{0D108BD9-81ED-4DB2-BD59-A6C34878D82A}">
                    <a16:rowId xmlns:a16="http://schemas.microsoft.com/office/drawing/2014/main" val="1080788399"/>
                  </a:ext>
                </a:extLst>
              </a:tr>
              <a:tr h="25500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Q&amp;A</a:t>
                      </a:r>
                    </a:p>
                  </a:txBody>
                  <a:tcPr/>
                </a:tc>
                <a:tc>
                  <a:txBody>
                    <a:bodyPr/>
                    <a:lstStyle/>
                    <a:p>
                      <a:pPr algn="ctr"/>
                      <a:r>
                        <a:rPr lang="en-US" sz="900" dirty="0"/>
                        <a:t>55:51</a:t>
                      </a:r>
                    </a:p>
                  </a:txBody>
                  <a:tcPr anchor="ctr"/>
                </a:tc>
                <a:extLst>
                  <a:ext uri="{0D108BD9-81ED-4DB2-BD59-A6C34878D82A}">
                    <a16:rowId xmlns:a16="http://schemas.microsoft.com/office/drawing/2014/main" val="1990730680"/>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36686934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11.0&quot;&gt;&lt;object type=&quot;1&quot; unique_id=&quot;10001&quot;&gt;&lt;object type=&quot;8&quot; unique_id=&quot;10910&quot;&gt;&lt;/object&gt;&lt;object type=&quot;2&quot; unique_id=&quot;10911&quot;&gt;&lt;object type=&quot;3&quot; unique_id=&quot;10912&quot;&gt;&lt;property id=&quot;20148&quot; value=&quot;5&quot;/&gt;&lt;property id=&quot;20300&quot; value=&quot;Slide 1 - &amp;quot;Executive Summary COVID-19 Benefits and Resources Town Hall May 7, 2020 Moderator: Robert Kight Speaker(s): Olivia &quot;/&gt;&lt;property id=&quot;20307&quot; value=&quot;257&quot;/&gt;&lt;/object&gt;&lt;/object&gt;&lt;/object&gt;&lt;/database&gt;"/>
  <p:tag name="SECTOMILLISECCONVERTED" val="1"/>
</p:tagLst>
</file>

<file path=ppt/theme/theme1.xml><?xml version="1.0" encoding="utf-8"?>
<a:theme xmlns:a="http://schemas.openxmlformats.org/drawingml/2006/main" name="General Content">
  <a:themeElements>
    <a:clrScheme name="WFGPS 2019">
      <a:dk1>
        <a:srgbClr val="242021"/>
      </a:dk1>
      <a:lt1>
        <a:srgbClr val="FFFFFF"/>
      </a:lt1>
      <a:dk2>
        <a:srgbClr val="073445"/>
      </a:dk2>
      <a:lt2>
        <a:srgbClr val="F3F4F4"/>
      </a:lt2>
      <a:accent1>
        <a:srgbClr val="2C5261"/>
      </a:accent1>
      <a:accent2>
        <a:srgbClr val="7A232F"/>
      </a:accent2>
      <a:accent3>
        <a:srgbClr val="303030"/>
      </a:accent3>
      <a:accent4>
        <a:srgbClr val="C8C8C6"/>
      </a:accent4>
      <a:accent5>
        <a:srgbClr val="9E1C30"/>
      </a:accent5>
      <a:accent6>
        <a:srgbClr val="005A7C"/>
      </a:accent6>
      <a:hlink>
        <a:srgbClr val="005A7C"/>
      </a:hlink>
      <a:folHlink>
        <a:srgbClr val="6666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69111648CCE841868FE85E89B9B60A" ma:contentTypeVersion="2" ma:contentTypeDescription="Create a new document." ma:contentTypeScope="" ma:versionID="33efae48d8c16de7b1f17e7e88c75849">
  <xsd:schema xmlns:xsd="http://www.w3.org/2001/XMLSchema" xmlns:xs="http://www.w3.org/2001/XMLSchema" xmlns:p="http://schemas.microsoft.com/office/2006/metadata/properties" xmlns:ns3="2a1ba486-ff2f-4459-80ac-1ab5aa17f82f" targetNamespace="http://schemas.microsoft.com/office/2006/metadata/properties" ma:root="true" ma:fieldsID="7c90538a591b19f0fd27851ed4b22ad6" ns3:_="">
    <xsd:import namespace="2a1ba486-ff2f-4459-80ac-1ab5aa17f82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1ba486-ff2f-4459-80ac-1ab5aa17f8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D9404F-62D0-4FEE-9E55-F78A57BF5180}">
  <ds:schemaRefs>
    <ds:schemaRef ds:uri="http://schemas.microsoft.com/office/2006/metadata/properties"/>
    <ds:schemaRef ds:uri="http://schemas.microsoft.com/office/2006/documentManagement/types"/>
    <ds:schemaRef ds:uri="http://purl.org/dc/terms/"/>
    <ds:schemaRef ds:uri="http://schemas.microsoft.com/office/infopath/2007/PartnerControls"/>
    <ds:schemaRef ds:uri="http://www.w3.org/XML/1998/namespace"/>
    <ds:schemaRef ds:uri="http://purl.org/dc/elements/1.1/"/>
    <ds:schemaRef ds:uri="http://schemas.openxmlformats.org/package/2006/metadata/core-properties"/>
    <ds:schemaRef ds:uri="2a1ba486-ff2f-4459-80ac-1ab5aa17f82f"/>
    <ds:schemaRef ds:uri="http://purl.org/dc/dcmitype/"/>
  </ds:schemaRefs>
</ds:datastoreItem>
</file>

<file path=customXml/itemProps2.xml><?xml version="1.0" encoding="utf-8"?>
<ds:datastoreItem xmlns:ds="http://schemas.openxmlformats.org/officeDocument/2006/customXml" ds:itemID="{8FD42F43-7AC3-475A-B2E8-B18CDE92B43D}">
  <ds:schemaRefs>
    <ds:schemaRef ds:uri="http://schemas.microsoft.com/sharepoint/v3/contenttype/forms"/>
  </ds:schemaRefs>
</ds:datastoreItem>
</file>

<file path=customXml/itemProps3.xml><?xml version="1.0" encoding="utf-8"?>
<ds:datastoreItem xmlns:ds="http://schemas.openxmlformats.org/officeDocument/2006/customXml" ds:itemID="{BB22E677-80A2-41F4-844E-9BE2884572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1ba486-ff2f-4459-80ac-1ab5aa17f8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101</TotalTime>
  <Words>258</Words>
  <Application>Microsoft Office PowerPoint</Application>
  <PresentationFormat>Widescreen</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Wingdings</vt:lpstr>
      <vt:lpstr>Wingdings 3</vt:lpstr>
      <vt:lpstr>General Content</vt:lpstr>
      <vt:lpstr>Executive Summary COVID-19 Benefits and Resources Town Hall May 7, 2020 Moderator: Robert Kight Speaker(s): Olivia Jones, Michelle Beebe, Kristy Phillips, Amber Rivers, Joe Canary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 Event Title Date Moderator(s): Speaker(s):</dc:title>
  <dc:creator>Jonathan Vehlow</dc:creator>
  <cp:lastModifiedBy>Grace McCall</cp:lastModifiedBy>
  <cp:revision>5</cp:revision>
  <dcterms:created xsi:type="dcterms:W3CDTF">2020-01-08T17:12:44Z</dcterms:created>
  <dcterms:modified xsi:type="dcterms:W3CDTF">2020-05-19T13:06:44Z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0x0101007669111648CCE841868FE85E89B9B60A</vt:lpwstr>
  </property>
</Properties>
</file>