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84" r:id="rId6"/>
    <p:sldMasterId id="2147483699" r:id="rId7"/>
  </p:sldMasterIdLst>
  <p:notesMasterIdLst>
    <p:notesMasterId r:id="rId37"/>
  </p:notesMasterIdLst>
  <p:sldIdLst>
    <p:sldId id="287" r:id="rId8"/>
    <p:sldId id="356" r:id="rId9"/>
    <p:sldId id="289" r:id="rId10"/>
    <p:sldId id="361" r:id="rId11"/>
    <p:sldId id="360" r:id="rId12"/>
    <p:sldId id="358" r:id="rId13"/>
    <p:sldId id="290" r:id="rId14"/>
    <p:sldId id="364" r:id="rId15"/>
    <p:sldId id="373" r:id="rId16"/>
    <p:sldId id="340" r:id="rId17"/>
    <p:sldId id="365" r:id="rId18"/>
    <p:sldId id="375" r:id="rId19"/>
    <p:sldId id="372" r:id="rId20"/>
    <p:sldId id="291" r:id="rId21"/>
    <p:sldId id="378" r:id="rId22"/>
    <p:sldId id="341" r:id="rId23"/>
    <p:sldId id="342" r:id="rId24"/>
    <p:sldId id="343" r:id="rId25"/>
    <p:sldId id="344" r:id="rId26"/>
    <p:sldId id="346" r:id="rId27"/>
    <p:sldId id="376" r:id="rId28"/>
    <p:sldId id="371" r:id="rId29"/>
    <p:sldId id="352" r:id="rId30"/>
    <p:sldId id="377" r:id="rId31"/>
    <p:sldId id="370" r:id="rId32"/>
    <p:sldId id="369" r:id="rId33"/>
    <p:sldId id="353" r:id="rId34"/>
    <p:sldId id="355" r:id="rId35"/>
    <p:sldId id="297" r:id="rId36"/>
  </p:sldIdLst>
  <p:sldSz cx="12192000" cy="6858000"/>
  <p:notesSz cx="6858000" cy="2790825"/>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ty Kosowsky" initials="PK" lastIdx="1" clrIdx="0">
    <p:extLst>
      <p:ext uri="{19B8F6BF-5375-455C-9EA6-DF929625EA0E}">
        <p15:presenceInfo xmlns:p15="http://schemas.microsoft.com/office/powerpoint/2012/main" userId="S::PKosowsky@mahernet.com::5ba75e93-5a5e-46ae-83f3-69bc7f3f2d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2C5261"/>
    <a:srgbClr val="F3F4F4"/>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84167" autoAdjust="0"/>
  </p:normalViewPr>
  <p:slideViewPr>
    <p:cSldViewPr snapToGrid="0">
      <p:cViewPr varScale="1">
        <p:scale>
          <a:sx n="56" d="100"/>
          <a:sy n="56" d="100"/>
        </p:scale>
        <p:origin x="1044" y="48"/>
      </p:cViewPr>
      <p:guideLst/>
    </p:cSldViewPr>
  </p:slideViewPr>
  <p:outlineViewPr>
    <p:cViewPr>
      <p:scale>
        <a:sx n="33" d="100"/>
        <a:sy n="33" d="100"/>
      </p:scale>
      <p:origin x="0" y="-12300"/>
    </p:cViewPr>
  </p:outlineViewPr>
  <p:notesTextViewPr>
    <p:cViewPr>
      <p:scale>
        <a:sx n="1" d="1"/>
        <a:sy n="1" d="1"/>
      </p:scale>
      <p:origin x="0" y="0"/>
    </p:cViewPr>
  </p:notesTextViewPr>
  <p:notesViewPr>
    <p:cSldViewPr snapToGrid="0">
      <p:cViewPr>
        <p:scale>
          <a:sx n="10" d="100"/>
          <a:sy n="10" d="100"/>
        </p:scale>
        <p:origin x="4086" y="21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6D69B-2FE1-46CA-86E4-D7527D67E5CB}"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8ADF77FF-977D-4082-AD30-46E70ACF4967}">
      <dgm:prSet phldrT="[Text]" custT="1"/>
      <dgm:spPr/>
      <dgm:t>
        <a:bodyPr/>
        <a:lstStyle/>
        <a:p>
          <a:r>
            <a:rPr lang="en-US" sz="1600" b="0" dirty="0"/>
            <a:t>Recruitment</a:t>
          </a:r>
        </a:p>
      </dgm:t>
    </dgm:pt>
    <dgm:pt modelId="{69AF1B5F-93A9-4E41-9460-522A88EB313B}" type="parTrans" cxnId="{42F78D4A-BF33-4899-A7E6-163D3F2BC164}">
      <dgm:prSet/>
      <dgm:spPr/>
      <dgm:t>
        <a:bodyPr/>
        <a:lstStyle/>
        <a:p>
          <a:endParaRPr lang="en-US" b="0"/>
        </a:p>
      </dgm:t>
    </dgm:pt>
    <dgm:pt modelId="{EA637386-6D50-4BAF-9325-237B7ECF7FEE}" type="sibTrans" cxnId="{42F78D4A-BF33-4899-A7E6-163D3F2BC164}">
      <dgm:prSet/>
      <dgm:spPr/>
      <dgm:t>
        <a:bodyPr/>
        <a:lstStyle/>
        <a:p>
          <a:endParaRPr lang="en-US" b="0"/>
        </a:p>
      </dgm:t>
    </dgm:pt>
    <dgm:pt modelId="{48FC1D4A-94A1-41AA-94D3-51FF4AF8AB5E}">
      <dgm:prSet phldrT="[Text]" custT="1"/>
      <dgm:spPr/>
      <dgm:t>
        <a:bodyPr/>
        <a:lstStyle/>
        <a:p>
          <a:r>
            <a:rPr lang="en-US" sz="1600" b="0" dirty="0"/>
            <a:t>Eligibility Determination/ Intake</a:t>
          </a:r>
        </a:p>
      </dgm:t>
    </dgm:pt>
    <dgm:pt modelId="{5C685C80-7890-4574-8804-B4323507AF09}" type="parTrans" cxnId="{805B1FCA-F16B-49DE-9F1F-4F42052A4258}">
      <dgm:prSet/>
      <dgm:spPr/>
      <dgm:t>
        <a:bodyPr/>
        <a:lstStyle/>
        <a:p>
          <a:endParaRPr lang="en-US" b="0"/>
        </a:p>
      </dgm:t>
    </dgm:pt>
    <dgm:pt modelId="{C0D3A301-4392-474E-8ECA-79BE3D60B2CA}" type="sibTrans" cxnId="{805B1FCA-F16B-49DE-9F1F-4F42052A4258}">
      <dgm:prSet/>
      <dgm:spPr/>
      <dgm:t>
        <a:bodyPr/>
        <a:lstStyle/>
        <a:p>
          <a:endParaRPr lang="en-US" b="0"/>
        </a:p>
      </dgm:t>
    </dgm:pt>
    <dgm:pt modelId="{FD222074-80A6-4C97-8B13-AD7FDA15FFF2}">
      <dgm:prSet phldrT="[Text]" custT="1"/>
      <dgm:spPr/>
      <dgm:t>
        <a:bodyPr/>
        <a:lstStyle/>
        <a:p>
          <a:r>
            <a:rPr lang="en-US" sz="1600" b="0" dirty="0"/>
            <a:t>Service</a:t>
          </a:r>
          <a:r>
            <a:rPr lang="en-US" sz="1300" b="0" dirty="0"/>
            <a:t> </a:t>
          </a:r>
          <a:r>
            <a:rPr lang="en-US" sz="1600" b="0" dirty="0"/>
            <a:t>Delivery</a:t>
          </a:r>
        </a:p>
      </dgm:t>
    </dgm:pt>
    <dgm:pt modelId="{0DB31487-A229-4175-843A-1F6F0308CAF8}" type="parTrans" cxnId="{7C0C2EA3-98ED-431D-9F54-083420603C29}">
      <dgm:prSet/>
      <dgm:spPr/>
      <dgm:t>
        <a:bodyPr/>
        <a:lstStyle/>
        <a:p>
          <a:endParaRPr lang="en-US" b="0"/>
        </a:p>
      </dgm:t>
    </dgm:pt>
    <dgm:pt modelId="{40950C07-B084-4719-A7D5-A00D029B0A00}" type="sibTrans" cxnId="{7C0C2EA3-98ED-431D-9F54-083420603C29}">
      <dgm:prSet/>
      <dgm:spPr/>
      <dgm:t>
        <a:bodyPr/>
        <a:lstStyle/>
        <a:p>
          <a:endParaRPr lang="en-US" b="0"/>
        </a:p>
      </dgm:t>
    </dgm:pt>
    <dgm:pt modelId="{10EFDCDC-9594-482F-862D-AD7ED2AA8330}">
      <dgm:prSet phldrT="[Text]" custT="1"/>
      <dgm:spPr/>
      <dgm:t>
        <a:bodyPr/>
        <a:lstStyle/>
        <a:p>
          <a:pPr rtl="0"/>
          <a:r>
            <a:rPr lang="en-US" sz="1600" b="0" dirty="0">
              <a:latin typeface="Arial" panose="020B0604020202020204"/>
            </a:rPr>
            <a:t>After Services End/Exit</a:t>
          </a:r>
          <a:endParaRPr lang="en-US" sz="1600" b="0" dirty="0"/>
        </a:p>
      </dgm:t>
    </dgm:pt>
    <dgm:pt modelId="{1E17239B-F8A0-46BD-83B6-F1ECCCB85B23}" type="parTrans" cxnId="{E43E2D9A-E275-49B7-8613-29B5B7A1E68A}">
      <dgm:prSet/>
      <dgm:spPr/>
      <dgm:t>
        <a:bodyPr/>
        <a:lstStyle/>
        <a:p>
          <a:endParaRPr lang="en-US" b="0"/>
        </a:p>
      </dgm:t>
    </dgm:pt>
    <dgm:pt modelId="{F37E94E4-483C-4A64-9B0C-A68F39E56F57}" type="sibTrans" cxnId="{E43E2D9A-E275-49B7-8613-29B5B7A1E68A}">
      <dgm:prSet/>
      <dgm:spPr/>
      <dgm:t>
        <a:bodyPr/>
        <a:lstStyle/>
        <a:p>
          <a:endParaRPr lang="en-US" b="0"/>
        </a:p>
      </dgm:t>
    </dgm:pt>
    <dgm:pt modelId="{262BC444-4937-40F8-A177-B3F1554076CD}" type="pres">
      <dgm:prSet presAssocID="{AF06D69B-2FE1-46CA-86E4-D7527D67E5CB}" presName="Name0" presStyleCnt="0">
        <dgm:presLayoutVars>
          <dgm:chMax val="11"/>
          <dgm:chPref val="11"/>
          <dgm:dir/>
          <dgm:resizeHandles/>
        </dgm:presLayoutVars>
      </dgm:prSet>
      <dgm:spPr/>
    </dgm:pt>
    <dgm:pt modelId="{1099D7DF-779D-44B9-885D-0FE3F338A746}" type="pres">
      <dgm:prSet presAssocID="{10EFDCDC-9594-482F-862D-AD7ED2AA8330}" presName="Accent4" presStyleCnt="0"/>
      <dgm:spPr/>
    </dgm:pt>
    <dgm:pt modelId="{373681FB-AB32-418F-A65C-93D541C51535}" type="pres">
      <dgm:prSet presAssocID="{10EFDCDC-9594-482F-862D-AD7ED2AA8330}" presName="Accent" presStyleLbl="node1" presStyleIdx="0" presStyleCnt="4"/>
      <dgm:spPr/>
    </dgm:pt>
    <dgm:pt modelId="{E7F1A482-AC39-4EEE-856B-8DC9523977DE}" type="pres">
      <dgm:prSet presAssocID="{10EFDCDC-9594-482F-862D-AD7ED2AA8330}" presName="ParentBackground4" presStyleCnt="0"/>
      <dgm:spPr/>
    </dgm:pt>
    <dgm:pt modelId="{A65B525C-A581-4105-825B-1F8371227854}" type="pres">
      <dgm:prSet presAssocID="{10EFDCDC-9594-482F-862D-AD7ED2AA8330}" presName="ParentBackground" presStyleLbl="fgAcc1" presStyleIdx="0" presStyleCnt="4"/>
      <dgm:spPr/>
    </dgm:pt>
    <dgm:pt modelId="{59820314-9A97-4725-9BA5-6FCDE6F7749D}" type="pres">
      <dgm:prSet presAssocID="{10EFDCDC-9594-482F-862D-AD7ED2AA8330}" presName="Parent4" presStyleLbl="revTx" presStyleIdx="0" presStyleCnt="0">
        <dgm:presLayoutVars>
          <dgm:chMax val="1"/>
          <dgm:chPref val="1"/>
          <dgm:bulletEnabled val="1"/>
        </dgm:presLayoutVars>
      </dgm:prSet>
      <dgm:spPr/>
    </dgm:pt>
    <dgm:pt modelId="{34B142BB-44E3-475B-89DE-CB49150D2B76}" type="pres">
      <dgm:prSet presAssocID="{FD222074-80A6-4C97-8B13-AD7FDA15FFF2}" presName="Accent3" presStyleCnt="0"/>
      <dgm:spPr/>
    </dgm:pt>
    <dgm:pt modelId="{CAA167AD-ABAF-4F5E-8C79-DB2A37262510}" type="pres">
      <dgm:prSet presAssocID="{FD222074-80A6-4C97-8B13-AD7FDA15FFF2}" presName="Accent" presStyleLbl="node1" presStyleIdx="1" presStyleCnt="4"/>
      <dgm:spPr>
        <a:solidFill>
          <a:srgbClr val="0E3A70"/>
        </a:solidFill>
      </dgm:spPr>
    </dgm:pt>
    <dgm:pt modelId="{E5E52618-AE4B-4853-A389-A0540C2F5890}" type="pres">
      <dgm:prSet presAssocID="{FD222074-80A6-4C97-8B13-AD7FDA15FFF2}" presName="ParentBackground3" presStyleCnt="0"/>
      <dgm:spPr/>
    </dgm:pt>
    <dgm:pt modelId="{B6F7D6FB-37CA-46C0-9708-70C8C441CCE4}" type="pres">
      <dgm:prSet presAssocID="{FD222074-80A6-4C97-8B13-AD7FDA15FFF2}" presName="ParentBackground" presStyleLbl="fgAcc1" presStyleIdx="1" presStyleCnt="4"/>
      <dgm:spPr/>
    </dgm:pt>
    <dgm:pt modelId="{392D0CC5-B0EE-4819-A5CB-942CDDFAE6A6}" type="pres">
      <dgm:prSet presAssocID="{FD222074-80A6-4C97-8B13-AD7FDA15FFF2}" presName="Parent3" presStyleLbl="revTx" presStyleIdx="0" presStyleCnt="0">
        <dgm:presLayoutVars>
          <dgm:chMax val="1"/>
          <dgm:chPref val="1"/>
          <dgm:bulletEnabled val="1"/>
        </dgm:presLayoutVars>
      </dgm:prSet>
      <dgm:spPr/>
    </dgm:pt>
    <dgm:pt modelId="{689803D6-8917-49C2-BAF3-6AF664BC6094}" type="pres">
      <dgm:prSet presAssocID="{48FC1D4A-94A1-41AA-94D3-51FF4AF8AB5E}" presName="Accent2" presStyleCnt="0"/>
      <dgm:spPr/>
    </dgm:pt>
    <dgm:pt modelId="{BDBE1AF0-7450-42EE-8B76-4CB9BB29D119}" type="pres">
      <dgm:prSet presAssocID="{48FC1D4A-94A1-41AA-94D3-51FF4AF8AB5E}" presName="Accent" presStyleLbl="node1" presStyleIdx="2" presStyleCnt="4"/>
      <dgm:spPr/>
    </dgm:pt>
    <dgm:pt modelId="{C0F0656C-46C4-4BE8-8EE9-D9AB834198E0}" type="pres">
      <dgm:prSet presAssocID="{48FC1D4A-94A1-41AA-94D3-51FF4AF8AB5E}" presName="ParentBackground2" presStyleCnt="0"/>
      <dgm:spPr/>
    </dgm:pt>
    <dgm:pt modelId="{13572D02-E9E8-4FB5-B596-1CC62E585C2A}" type="pres">
      <dgm:prSet presAssocID="{48FC1D4A-94A1-41AA-94D3-51FF4AF8AB5E}" presName="ParentBackground" presStyleLbl="fgAcc1" presStyleIdx="2" presStyleCnt="4"/>
      <dgm:spPr/>
    </dgm:pt>
    <dgm:pt modelId="{A912B136-F36E-4016-BFF8-017E5F672249}" type="pres">
      <dgm:prSet presAssocID="{48FC1D4A-94A1-41AA-94D3-51FF4AF8AB5E}" presName="Parent2" presStyleLbl="revTx" presStyleIdx="0" presStyleCnt="0">
        <dgm:presLayoutVars>
          <dgm:chMax val="1"/>
          <dgm:chPref val="1"/>
          <dgm:bulletEnabled val="1"/>
        </dgm:presLayoutVars>
      </dgm:prSet>
      <dgm:spPr/>
    </dgm:pt>
    <dgm:pt modelId="{7BA62413-9FCD-4CD3-A187-AF160A69806A}" type="pres">
      <dgm:prSet presAssocID="{8ADF77FF-977D-4082-AD30-46E70ACF4967}" presName="Accent1" presStyleCnt="0"/>
      <dgm:spPr/>
    </dgm:pt>
    <dgm:pt modelId="{B28D7C34-C2B9-4FC7-9064-5C800DB6451F}" type="pres">
      <dgm:prSet presAssocID="{8ADF77FF-977D-4082-AD30-46E70ACF4967}" presName="Accent" presStyleLbl="node1" presStyleIdx="3" presStyleCnt="4"/>
      <dgm:spPr/>
    </dgm:pt>
    <dgm:pt modelId="{2F7BE106-6BA9-4FDE-A257-0C8F1F134EEA}" type="pres">
      <dgm:prSet presAssocID="{8ADF77FF-977D-4082-AD30-46E70ACF4967}" presName="ParentBackground1" presStyleCnt="0"/>
      <dgm:spPr/>
    </dgm:pt>
    <dgm:pt modelId="{8C9DFEE6-418F-42FF-92AF-32BC49FD1D78}" type="pres">
      <dgm:prSet presAssocID="{8ADF77FF-977D-4082-AD30-46E70ACF4967}" presName="ParentBackground" presStyleLbl="fgAcc1" presStyleIdx="3" presStyleCnt="4"/>
      <dgm:spPr/>
    </dgm:pt>
    <dgm:pt modelId="{C8DB0ABC-C7D7-4900-B081-61E46D293498}" type="pres">
      <dgm:prSet presAssocID="{8ADF77FF-977D-4082-AD30-46E70ACF4967}" presName="Parent1" presStyleLbl="revTx" presStyleIdx="0" presStyleCnt="0">
        <dgm:presLayoutVars>
          <dgm:chMax val="1"/>
          <dgm:chPref val="1"/>
          <dgm:bulletEnabled val="1"/>
        </dgm:presLayoutVars>
      </dgm:prSet>
      <dgm:spPr/>
    </dgm:pt>
  </dgm:ptLst>
  <dgm:cxnLst>
    <dgm:cxn modelId="{7849FE25-651D-4BDB-82AD-DFD1B1063934}" type="presOf" srcId="{AF06D69B-2FE1-46CA-86E4-D7527D67E5CB}" destId="{262BC444-4937-40F8-A177-B3F1554076CD}" srcOrd="0" destOrd="0" presId="urn:microsoft.com/office/officeart/2011/layout/CircleProcess"/>
    <dgm:cxn modelId="{0594DC2E-B45A-4937-A6F6-D8BF051F1BB4}" type="presOf" srcId="{48FC1D4A-94A1-41AA-94D3-51FF4AF8AB5E}" destId="{A912B136-F36E-4016-BFF8-017E5F672249}" srcOrd="1" destOrd="0" presId="urn:microsoft.com/office/officeart/2011/layout/CircleProcess"/>
    <dgm:cxn modelId="{A8AB5F32-47BA-4753-8AC4-6C605EEE210B}" type="presOf" srcId="{10EFDCDC-9594-482F-862D-AD7ED2AA8330}" destId="{59820314-9A97-4725-9BA5-6FCDE6F7749D}" srcOrd="1" destOrd="0" presId="urn:microsoft.com/office/officeart/2011/layout/CircleProcess"/>
    <dgm:cxn modelId="{309DD435-2D5A-47BE-8896-3531191334DB}" type="presOf" srcId="{8ADF77FF-977D-4082-AD30-46E70ACF4967}" destId="{C8DB0ABC-C7D7-4900-B081-61E46D293498}" srcOrd="1" destOrd="0" presId="urn:microsoft.com/office/officeart/2011/layout/CircleProcess"/>
    <dgm:cxn modelId="{F5D75A40-BBD1-4F90-BDFF-C6AF056BB2C7}" type="presOf" srcId="{10EFDCDC-9594-482F-862D-AD7ED2AA8330}" destId="{A65B525C-A581-4105-825B-1F8371227854}" srcOrd="0" destOrd="0" presId="urn:microsoft.com/office/officeart/2011/layout/CircleProcess"/>
    <dgm:cxn modelId="{6A9E0443-D853-4C58-AB19-1E3BEBDFC60A}" type="presOf" srcId="{FD222074-80A6-4C97-8B13-AD7FDA15FFF2}" destId="{B6F7D6FB-37CA-46C0-9708-70C8C441CCE4}" srcOrd="0" destOrd="0" presId="urn:microsoft.com/office/officeart/2011/layout/CircleProcess"/>
    <dgm:cxn modelId="{8FF37768-4727-4764-90FD-8F291890989F}" type="presOf" srcId="{48FC1D4A-94A1-41AA-94D3-51FF4AF8AB5E}" destId="{13572D02-E9E8-4FB5-B596-1CC62E585C2A}" srcOrd="0" destOrd="0" presId="urn:microsoft.com/office/officeart/2011/layout/CircleProcess"/>
    <dgm:cxn modelId="{42F78D4A-BF33-4899-A7E6-163D3F2BC164}" srcId="{AF06D69B-2FE1-46CA-86E4-D7527D67E5CB}" destId="{8ADF77FF-977D-4082-AD30-46E70ACF4967}" srcOrd="0" destOrd="0" parTransId="{69AF1B5F-93A9-4E41-9460-522A88EB313B}" sibTransId="{EA637386-6D50-4BAF-9325-237B7ECF7FEE}"/>
    <dgm:cxn modelId="{E43E2D9A-E275-49B7-8613-29B5B7A1E68A}" srcId="{AF06D69B-2FE1-46CA-86E4-D7527D67E5CB}" destId="{10EFDCDC-9594-482F-862D-AD7ED2AA8330}" srcOrd="3" destOrd="0" parTransId="{1E17239B-F8A0-46BD-83B6-F1ECCCB85B23}" sibTransId="{F37E94E4-483C-4A64-9B0C-A68F39E56F57}"/>
    <dgm:cxn modelId="{7C0C2EA3-98ED-431D-9F54-083420603C29}" srcId="{AF06D69B-2FE1-46CA-86E4-D7527D67E5CB}" destId="{FD222074-80A6-4C97-8B13-AD7FDA15FFF2}" srcOrd="2" destOrd="0" parTransId="{0DB31487-A229-4175-843A-1F6F0308CAF8}" sibTransId="{40950C07-B084-4719-A7D5-A00D029B0A00}"/>
    <dgm:cxn modelId="{805B1FCA-F16B-49DE-9F1F-4F42052A4258}" srcId="{AF06D69B-2FE1-46CA-86E4-D7527D67E5CB}" destId="{48FC1D4A-94A1-41AA-94D3-51FF4AF8AB5E}" srcOrd="1" destOrd="0" parTransId="{5C685C80-7890-4574-8804-B4323507AF09}" sibTransId="{C0D3A301-4392-474E-8ECA-79BE3D60B2CA}"/>
    <dgm:cxn modelId="{B13A56CA-A087-41FA-A516-FD47B0B967BB}" type="presOf" srcId="{8ADF77FF-977D-4082-AD30-46E70ACF4967}" destId="{8C9DFEE6-418F-42FF-92AF-32BC49FD1D78}" srcOrd="0" destOrd="0" presId="urn:microsoft.com/office/officeart/2011/layout/CircleProcess"/>
    <dgm:cxn modelId="{140AC2DD-3408-4406-8A1D-FF1DC61762C4}" type="presOf" srcId="{FD222074-80A6-4C97-8B13-AD7FDA15FFF2}" destId="{392D0CC5-B0EE-4819-A5CB-942CDDFAE6A6}" srcOrd="1" destOrd="0" presId="urn:microsoft.com/office/officeart/2011/layout/CircleProcess"/>
    <dgm:cxn modelId="{418B132B-3B26-4DA1-BF4D-A14458126168}" type="presParOf" srcId="{262BC444-4937-40F8-A177-B3F1554076CD}" destId="{1099D7DF-779D-44B9-885D-0FE3F338A746}" srcOrd="0" destOrd="0" presId="urn:microsoft.com/office/officeart/2011/layout/CircleProcess"/>
    <dgm:cxn modelId="{994D1A6E-BAD7-4CA2-9820-05C655984A76}" type="presParOf" srcId="{1099D7DF-779D-44B9-885D-0FE3F338A746}" destId="{373681FB-AB32-418F-A65C-93D541C51535}" srcOrd="0" destOrd="0" presId="urn:microsoft.com/office/officeart/2011/layout/CircleProcess"/>
    <dgm:cxn modelId="{C4F22373-ECFD-450F-8683-73AD96CF8E4B}" type="presParOf" srcId="{262BC444-4937-40F8-A177-B3F1554076CD}" destId="{E7F1A482-AC39-4EEE-856B-8DC9523977DE}" srcOrd="1" destOrd="0" presId="urn:microsoft.com/office/officeart/2011/layout/CircleProcess"/>
    <dgm:cxn modelId="{DF472397-BB4C-4196-8CF3-A9AB5C606C5E}" type="presParOf" srcId="{E7F1A482-AC39-4EEE-856B-8DC9523977DE}" destId="{A65B525C-A581-4105-825B-1F8371227854}" srcOrd="0" destOrd="0" presId="urn:microsoft.com/office/officeart/2011/layout/CircleProcess"/>
    <dgm:cxn modelId="{89B692F6-52D8-4F61-8C84-1E9C82350F6D}" type="presParOf" srcId="{262BC444-4937-40F8-A177-B3F1554076CD}" destId="{59820314-9A97-4725-9BA5-6FCDE6F7749D}" srcOrd="2" destOrd="0" presId="urn:microsoft.com/office/officeart/2011/layout/CircleProcess"/>
    <dgm:cxn modelId="{46F8B79E-D525-4F92-9835-F3C3D460D005}" type="presParOf" srcId="{262BC444-4937-40F8-A177-B3F1554076CD}" destId="{34B142BB-44E3-475B-89DE-CB49150D2B76}" srcOrd="3" destOrd="0" presId="urn:microsoft.com/office/officeart/2011/layout/CircleProcess"/>
    <dgm:cxn modelId="{3C1D4808-A646-4600-AB3F-E24904D83DE9}" type="presParOf" srcId="{34B142BB-44E3-475B-89DE-CB49150D2B76}" destId="{CAA167AD-ABAF-4F5E-8C79-DB2A37262510}" srcOrd="0" destOrd="0" presId="urn:microsoft.com/office/officeart/2011/layout/CircleProcess"/>
    <dgm:cxn modelId="{258E623D-BAFC-4BB0-BD74-9B62B7236CED}" type="presParOf" srcId="{262BC444-4937-40F8-A177-B3F1554076CD}" destId="{E5E52618-AE4B-4853-A389-A0540C2F5890}" srcOrd="4" destOrd="0" presId="urn:microsoft.com/office/officeart/2011/layout/CircleProcess"/>
    <dgm:cxn modelId="{A244558C-BAE7-443D-9ACC-43E72A5F5DD6}" type="presParOf" srcId="{E5E52618-AE4B-4853-A389-A0540C2F5890}" destId="{B6F7D6FB-37CA-46C0-9708-70C8C441CCE4}" srcOrd="0" destOrd="0" presId="urn:microsoft.com/office/officeart/2011/layout/CircleProcess"/>
    <dgm:cxn modelId="{DFE0480A-6EFD-404A-ABFB-4A04B09BDAA5}" type="presParOf" srcId="{262BC444-4937-40F8-A177-B3F1554076CD}" destId="{392D0CC5-B0EE-4819-A5CB-942CDDFAE6A6}" srcOrd="5" destOrd="0" presId="urn:microsoft.com/office/officeart/2011/layout/CircleProcess"/>
    <dgm:cxn modelId="{A34A9346-1E2F-4CE0-AA3E-96B512C929E8}" type="presParOf" srcId="{262BC444-4937-40F8-A177-B3F1554076CD}" destId="{689803D6-8917-49C2-BAF3-6AF664BC6094}" srcOrd="6" destOrd="0" presId="urn:microsoft.com/office/officeart/2011/layout/CircleProcess"/>
    <dgm:cxn modelId="{B71A39B4-A41D-4DB3-944E-E1FEF907CC99}" type="presParOf" srcId="{689803D6-8917-49C2-BAF3-6AF664BC6094}" destId="{BDBE1AF0-7450-42EE-8B76-4CB9BB29D119}" srcOrd="0" destOrd="0" presId="urn:microsoft.com/office/officeart/2011/layout/CircleProcess"/>
    <dgm:cxn modelId="{B966B2CB-6DE6-497E-BF9D-AB58AB111895}" type="presParOf" srcId="{262BC444-4937-40F8-A177-B3F1554076CD}" destId="{C0F0656C-46C4-4BE8-8EE9-D9AB834198E0}" srcOrd="7" destOrd="0" presId="urn:microsoft.com/office/officeart/2011/layout/CircleProcess"/>
    <dgm:cxn modelId="{0286A3FB-B7F3-4503-9B69-B09421CC6A28}" type="presParOf" srcId="{C0F0656C-46C4-4BE8-8EE9-D9AB834198E0}" destId="{13572D02-E9E8-4FB5-B596-1CC62E585C2A}" srcOrd="0" destOrd="0" presId="urn:microsoft.com/office/officeart/2011/layout/CircleProcess"/>
    <dgm:cxn modelId="{421F057C-76BF-4198-9702-E6E261A3223D}" type="presParOf" srcId="{262BC444-4937-40F8-A177-B3F1554076CD}" destId="{A912B136-F36E-4016-BFF8-017E5F672249}" srcOrd="8" destOrd="0" presId="urn:microsoft.com/office/officeart/2011/layout/CircleProcess"/>
    <dgm:cxn modelId="{143758C4-B88B-4FBB-8C64-A20474CACC2B}" type="presParOf" srcId="{262BC444-4937-40F8-A177-B3F1554076CD}" destId="{7BA62413-9FCD-4CD3-A187-AF160A69806A}" srcOrd="9" destOrd="0" presId="urn:microsoft.com/office/officeart/2011/layout/CircleProcess"/>
    <dgm:cxn modelId="{670C77B3-DC0B-4008-92A4-53F32F6506A5}" type="presParOf" srcId="{7BA62413-9FCD-4CD3-A187-AF160A69806A}" destId="{B28D7C34-C2B9-4FC7-9064-5C800DB6451F}" srcOrd="0" destOrd="0" presId="urn:microsoft.com/office/officeart/2011/layout/CircleProcess"/>
    <dgm:cxn modelId="{87C41F77-5F5F-48BA-8FF2-0173557D5922}" type="presParOf" srcId="{262BC444-4937-40F8-A177-B3F1554076CD}" destId="{2F7BE106-6BA9-4FDE-A257-0C8F1F134EEA}" srcOrd="10" destOrd="0" presId="urn:microsoft.com/office/officeart/2011/layout/CircleProcess"/>
    <dgm:cxn modelId="{E3296852-6500-4CC9-93EE-EE95252B1023}" type="presParOf" srcId="{2F7BE106-6BA9-4FDE-A257-0C8F1F134EEA}" destId="{8C9DFEE6-418F-42FF-92AF-32BC49FD1D78}" srcOrd="0" destOrd="0" presId="urn:microsoft.com/office/officeart/2011/layout/CircleProcess"/>
    <dgm:cxn modelId="{FAF466D9-DE1A-4CC3-8ADF-F609A2E280E6}" type="presParOf" srcId="{262BC444-4937-40F8-A177-B3F1554076CD}" destId="{C8DB0ABC-C7D7-4900-B081-61E46D293498}"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06D69B-2FE1-46CA-86E4-D7527D67E5CB}"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8ADF77FF-977D-4082-AD30-46E70ACF4967}">
      <dgm:prSet phldrT="[Text]" custT="1"/>
      <dgm:spPr/>
      <dgm:t>
        <a:bodyPr/>
        <a:lstStyle/>
        <a:p>
          <a:r>
            <a:rPr lang="en-US" sz="1600" b="0" dirty="0"/>
            <a:t>Recruitment</a:t>
          </a:r>
        </a:p>
      </dgm:t>
    </dgm:pt>
    <dgm:pt modelId="{69AF1B5F-93A9-4E41-9460-522A88EB313B}" type="parTrans" cxnId="{42F78D4A-BF33-4899-A7E6-163D3F2BC164}">
      <dgm:prSet/>
      <dgm:spPr/>
      <dgm:t>
        <a:bodyPr/>
        <a:lstStyle/>
        <a:p>
          <a:endParaRPr lang="en-US" b="0"/>
        </a:p>
      </dgm:t>
    </dgm:pt>
    <dgm:pt modelId="{EA637386-6D50-4BAF-9325-237B7ECF7FEE}" type="sibTrans" cxnId="{42F78D4A-BF33-4899-A7E6-163D3F2BC164}">
      <dgm:prSet/>
      <dgm:spPr/>
      <dgm:t>
        <a:bodyPr/>
        <a:lstStyle/>
        <a:p>
          <a:endParaRPr lang="en-US" b="0"/>
        </a:p>
      </dgm:t>
    </dgm:pt>
    <dgm:pt modelId="{48FC1D4A-94A1-41AA-94D3-51FF4AF8AB5E}">
      <dgm:prSet phldrT="[Text]" custT="1"/>
      <dgm:spPr/>
      <dgm:t>
        <a:bodyPr/>
        <a:lstStyle/>
        <a:p>
          <a:r>
            <a:rPr lang="en-US" sz="1600" b="0" dirty="0"/>
            <a:t>Eligibility Determination/ Intake</a:t>
          </a:r>
        </a:p>
      </dgm:t>
    </dgm:pt>
    <dgm:pt modelId="{5C685C80-7890-4574-8804-B4323507AF09}" type="parTrans" cxnId="{805B1FCA-F16B-49DE-9F1F-4F42052A4258}">
      <dgm:prSet/>
      <dgm:spPr/>
      <dgm:t>
        <a:bodyPr/>
        <a:lstStyle/>
        <a:p>
          <a:endParaRPr lang="en-US" b="0"/>
        </a:p>
      </dgm:t>
    </dgm:pt>
    <dgm:pt modelId="{C0D3A301-4392-474E-8ECA-79BE3D60B2CA}" type="sibTrans" cxnId="{805B1FCA-F16B-49DE-9F1F-4F42052A4258}">
      <dgm:prSet/>
      <dgm:spPr/>
      <dgm:t>
        <a:bodyPr/>
        <a:lstStyle/>
        <a:p>
          <a:endParaRPr lang="en-US" b="0"/>
        </a:p>
      </dgm:t>
    </dgm:pt>
    <dgm:pt modelId="{FD222074-80A6-4C97-8B13-AD7FDA15FFF2}">
      <dgm:prSet phldrT="[Text]" custT="1"/>
      <dgm:spPr/>
      <dgm:t>
        <a:bodyPr/>
        <a:lstStyle/>
        <a:p>
          <a:r>
            <a:rPr lang="en-US" sz="1600" b="0" dirty="0"/>
            <a:t>Service</a:t>
          </a:r>
          <a:r>
            <a:rPr lang="en-US" sz="1300" b="0" dirty="0"/>
            <a:t> </a:t>
          </a:r>
          <a:r>
            <a:rPr lang="en-US" sz="1600" b="0" dirty="0"/>
            <a:t>Delivery</a:t>
          </a:r>
        </a:p>
      </dgm:t>
    </dgm:pt>
    <dgm:pt modelId="{0DB31487-A229-4175-843A-1F6F0308CAF8}" type="parTrans" cxnId="{7C0C2EA3-98ED-431D-9F54-083420603C29}">
      <dgm:prSet/>
      <dgm:spPr/>
      <dgm:t>
        <a:bodyPr/>
        <a:lstStyle/>
        <a:p>
          <a:endParaRPr lang="en-US" b="0"/>
        </a:p>
      </dgm:t>
    </dgm:pt>
    <dgm:pt modelId="{40950C07-B084-4719-A7D5-A00D029B0A00}" type="sibTrans" cxnId="{7C0C2EA3-98ED-431D-9F54-083420603C29}">
      <dgm:prSet/>
      <dgm:spPr/>
      <dgm:t>
        <a:bodyPr/>
        <a:lstStyle/>
        <a:p>
          <a:endParaRPr lang="en-US" b="0"/>
        </a:p>
      </dgm:t>
    </dgm:pt>
    <dgm:pt modelId="{10EFDCDC-9594-482F-862D-AD7ED2AA8330}">
      <dgm:prSet phldrT="[Text]" custT="1"/>
      <dgm:spPr/>
      <dgm:t>
        <a:bodyPr/>
        <a:lstStyle/>
        <a:p>
          <a:pPr rtl="0"/>
          <a:r>
            <a:rPr lang="en-US" sz="1600" b="0" dirty="0">
              <a:latin typeface="Arial" panose="020B0604020202020204"/>
            </a:rPr>
            <a:t>After Services End/Exit</a:t>
          </a:r>
          <a:endParaRPr lang="en-US" sz="1600" b="0" dirty="0"/>
        </a:p>
      </dgm:t>
    </dgm:pt>
    <dgm:pt modelId="{1E17239B-F8A0-46BD-83B6-F1ECCCB85B23}" type="parTrans" cxnId="{E43E2D9A-E275-49B7-8613-29B5B7A1E68A}">
      <dgm:prSet/>
      <dgm:spPr/>
      <dgm:t>
        <a:bodyPr/>
        <a:lstStyle/>
        <a:p>
          <a:endParaRPr lang="en-US" b="0"/>
        </a:p>
      </dgm:t>
    </dgm:pt>
    <dgm:pt modelId="{F37E94E4-483C-4A64-9B0C-A68F39E56F57}" type="sibTrans" cxnId="{E43E2D9A-E275-49B7-8613-29B5B7A1E68A}">
      <dgm:prSet/>
      <dgm:spPr/>
      <dgm:t>
        <a:bodyPr/>
        <a:lstStyle/>
        <a:p>
          <a:endParaRPr lang="en-US" b="0"/>
        </a:p>
      </dgm:t>
    </dgm:pt>
    <dgm:pt modelId="{262BC444-4937-40F8-A177-B3F1554076CD}" type="pres">
      <dgm:prSet presAssocID="{AF06D69B-2FE1-46CA-86E4-D7527D67E5CB}" presName="Name0" presStyleCnt="0">
        <dgm:presLayoutVars>
          <dgm:chMax val="11"/>
          <dgm:chPref val="11"/>
          <dgm:dir/>
          <dgm:resizeHandles/>
        </dgm:presLayoutVars>
      </dgm:prSet>
      <dgm:spPr/>
    </dgm:pt>
    <dgm:pt modelId="{1099D7DF-779D-44B9-885D-0FE3F338A746}" type="pres">
      <dgm:prSet presAssocID="{10EFDCDC-9594-482F-862D-AD7ED2AA8330}" presName="Accent4" presStyleCnt="0"/>
      <dgm:spPr/>
    </dgm:pt>
    <dgm:pt modelId="{373681FB-AB32-418F-A65C-93D541C51535}" type="pres">
      <dgm:prSet presAssocID="{10EFDCDC-9594-482F-862D-AD7ED2AA8330}" presName="Accent" presStyleLbl="node1" presStyleIdx="0" presStyleCnt="4"/>
      <dgm:spPr/>
    </dgm:pt>
    <dgm:pt modelId="{E7F1A482-AC39-4EEE-856B-8DC9523977DE}" type="pres">
      <dgm:prSet presAssocID="{10EFDCDC-9594-482F-862D-AD7ED2AA8330}" presName="ParentBackground4" presStyleCnt="0"/>
      <dgm:spPr/>
    </dgm:pt>
    <dgm:pt modelId="{A65B525C-A581-4105-825B-1F8371227854}" type="pres">
      <dgm:prSet presAssocID="{10EFDCDC-9594-482F-862D-AD7ED2AA8330}" presName="ParentBackground" presStyleLbl="fgAcc1" presStyleIdx="0" presStyleCnt="4"/>
      <dgm:spPr/>
    </dgm:pt>
    <dgm:pt modelId="{59820314-9A97-4725-9BA5-6FCDE6F7749D}" type="pres">
      <dgm:prSet presAssocID="{10EFDCDC-9594-482F-862D-AD7ED2AA8330}" presName="Parent4" presStyleLbl="revTx" presStyleIdx="0" presStyleCnt="0">
        <dgm:presLayoutVars>
          <dgm:chMax val="1"/>
          <dgm:chPref val="1"/>
          <dgm:bulletEnabled val="1"/>
        </dgm:presLayoutVars>
      </dgm:prSet>
      <dgm:spPr/>
    </dgm:pt>
    <dgm:pt modelId="{34B142BB-44E3-475B-89DE-CB49150D2B76}" type="pres">
      <dgm:prSet presAssocID="{FD222074-80A6-4C97-8B13-AD7FDA15FFF2}" presName="Accent3" presStyleCnt="0"/>
      <dgm:spPr/>
    </dgm:pt>
    <dgm:pt modelId="{CAA167AD-ABAF-4F5E-8C79-DB2A37262510}" type="pres">
      <dgm:prSet presAssocID="{FD222074-80A6-4C97-8B13-AD7FDA15FFF2}" presName="Accent" presStyleLbl="node1" presStyleIdx="1" presStyleCnt="4"/>
      <dgm:spPr>
        <a:solidFill>
          <a:srgbClr val="0E3A70"/>
        </a:solidFill>
      </dgm:spPr>
    </dgm:pt>
    <dgm:pt modelId="{E5E52618-AE4B-4853-A389-A0540C2F5890}" type="pres">
      <dgm:prSet presAssocID="{FD222074-80A6-4C97-8B13-AD7FDA15FFF2}" presName="ParentBackground3" presStyleCnt="0"/>
      <dgm:spPr/>
    </dgm:pt>
    <dgm:pt modelId="{B6F7D6FB-37CA-46C0-9708-70C8C441CCE4}" type="pres">
      <dgm:prSet presAssocID="{FD222074-80A6-4C97-8B13-AD7FDA15FFF2}" presName="ParentBackground" presStyleLbl="fgAcc1" presStyleIdx="1" presStyleCnt="4"/>
      <dgm:spPr/>
    </dgm:pt>
    <dgm:pt modelId="{392D0CC5-B0EE-4819-A5CB-942CDDFAE6A6}" type="pres">
      <dgm:prSet presAssocID="{FD222074-80A6-4C97-8B13-AD7FDA15FFF2}" presName="Parent3" presStyleLbl="revTx" presStyleIdx="0" presStyleCnt="0">
        <dgm:presLayoutVars>
          <dgm:chMax val="1"/>
          <dgm:chPref val="1"/>
          <dgm:bulletEnabled val="1"/>
        </dgm:presLayoutVars>
      </dgm:prSet>
      <dgm:spPr/>
    </dgm:pt>
    <dgm:pt modelId="{689803D6-8917-49C2-BAF3-6AF664BC6094}" type="pres">
      <dgm:prSet presAssocID="{48FC1D4A-94A1-41AA-94D3-51FF4AF8AB5E}" presName="Accent2" presStyleCnt="0"/>
      <dgm:spPr/>
    </dgm:pt>
    <dgm:pt modelId="{BDBE1AF0-7450-42EE-8B76-4CB9BB29D119}" type="pres">
      <dgm:prSet presAssocID="{48FC1D4A-94A1-41AA-94D3-51FF4AF8AB5E}" presName="Accent" presStyleLbl="node1" presStyleIdx="2" presStyleCnt="4"/>
      <dgm:spPr/>
    </dgm:pt>
    <dgm:pt modelId="{C0F0656C-46C4-4BE8-8EE9-D9AB834198E0}" type="pres">
      <dgm:prSet presAssocID="{48FC1D4A-94A1-41AA-94D3-51FF4AF8AB5E}" presName="ParentBackground2" presStyleCnt="0"/>
      <dgm:spPr/>
    </dgm:pt>
    <dgm:pt modelId="{13572D02-E9E8-4FB5-B596-1CC62E585C2A}" type="pres">
      <dgm:prSet presAssocID="{48FC1D4A-94A1-41AA-94D3-51FF4AF8AB5E}" presName="ParentBackground" presStyleLbl="fgAcc1" presStyleIdx="2" presStyleCnt="4"/>
      <dgm:spPr/>
    </dgm:pt>
    <dgm:pt modelId="{A912B136-F36E-4016-BFF8-017E5F672249}" type="pres">
      <dgm:prSet presAssocID="{48FC1D4A-94A1-41AA-94D3-51FF4AF8AB5E}" presName="Parent2" presStyleLbl="revTx" presStyleIdx="0" presStyleCnt="0">
        <dgm:presLayoutVars>
          <dgm:chMax val="1"/>
          <dgm:chPref val="1"/>
          <dgm:bulletEnabled val="1"/>
        </dgm:presLayoutVars>
      </dgm:prSet>
      <dgm:spPr/>
    </dgm:pt>
    <dgm:pt modelId="{7BA62413-9FCD-4CD3-A187-AF160A69806A}" type="pres">
      <dgm:prSet presAssocID="{8ADF77FF-977D-4082-AD30-46E70ACF4967}" presName="Accent1" presStyleCnt="0"/>
      <dgm:spPr/>
    </dgm:pt>
    <dgm:pt modelId="{B28D7C34-C2B9-4FC7-9064-5C800DB6451F}" type="pres">
      <dgm:prSet presAssocID="{8ADF77FF-977D-4082-AD30-46E70ACF4967}" presName="Accent" presStyleLbl="node1" presStyleIdx="3" presStyleCnt="4"/>
      <dgm:spPr/>
    </dgm:pt>
    <dgm:pt modelId="{2F7BE106-6BA9-4FDE-A257-0C8F1F134EEA}" type="pres">
      <dgm:prSet presAssocID="{8ADF77FF-977D-4082-AD30-46E70ACF4967}" presName="ParentBackground1" presStyleCnt="0"/>
      <dgm:spPr/>
    </dgm:pt>
    <dgm:pt modelId="{8C9DFEE6-418F-42FF-92AF-32BC49FD1D78}" type="pres">
      <dgm:prSet presAssocID="{8ADF77FF-977D-4082-AD30-46E70ACF4967}" presName="ParentBackground" presStyleLbl="fgAcc1" presStyleIdx="3" presStyleCnt="4"/>
      <dgm:spPr/>
    </dgm:pt>
    <dgm:pt modelId="{C8DB0ABC-C7D7-4900-B081-61E46D293498}" type="pres">
      <dgm:prSet presAssocID="{8ADF77FF-977D-4082-AD30-46E70ACF4967}" presName="Parent1" presStyleLbl="revTx" presStyleIdx="0" presStyleCnt="0">
        <dgm:presLayoutVars>
          <dgm:chMax val="1"/>
          <dgm:chPref val="1"/>
          <dgm:bulletEnabled val="1"/>
        </dgm:presLayoutVars>
      </dgm:prSet>
      <dgm:spPr/>
    </dgm:pt>
  </dgm:ptLst>
  <dgm:cxnLst>
    <dgm:cxn modelId="{7849FE25-651D-4BDB-82AD-DFD1B1063934}" type="presOf" srcId="{AF06D69B-2FE1-46CA-86E4-D7527D67E5CB}" destId="{262BC444-4937-40F8-A177-B3F1554076CD}" srcOrd="0" destOrd="0" presId="urn:microsoft.com/office/officeart/2011/layout/CircleProcess"/>
    <dgm:cxn modelId="{0594DC2E-B45A-4937-A6F6-D8BF051F1BB4}" type="presOf" srcId="{48FC1D4A-94A1-41AA-94D3-51FF4AF8AB5E}" destId="{A912B136-F36E-4016-BFF8-017E5F672249}" srcOrd="1" destOrd="0" presId="urn:microsoft.com/office/officeart/2011/layout/CircleProcess"/>
    <dgm:cxn modelId="{A8AB5F32-47BA-4753-8AC4-6C605EEE210B}" type="presOf" srcId="{10EFDCDC-9594-482F-862D-AD7ED2AA8330}" destId="{59820314-9A97-4725-9BA5-6FCDE6F7749D}" srcOrd="1" destOrd="0" presId="urn:microsoft.com/office/officeart/2011/layout/CircleProcess"/>
    <dgm:cxn modelId="{309DD435-2D5A-47BE-8896-3531191334DB}" type="presOf" srcId="{8ADF77FF-977D-4082-AD30-46E70ACF4967}" destId="{C8DB0ABC-C7D7-4900-B081-61E46D293498}" srcOrd="1" destOrd="0" presId="urn:microsoft.com/office/officeart/2011/layout/CircleProcess"/>
    <dgm:cxn modelId="{F5D75A40-BBD1-4F90-BDFF-C6AF056BB2C7}" type="presOf" srcId="{10EFDCDC-9594-482F-862D-AD7ED2AA8330}" destId="{A65B525C-A581-4105-825B-1F8371227854}" srcOrd="0" destOrd="0" presId="urn:microsoft.com/office/officeart/2011/layout/CircleProcess"/>
    <dgm:cxn modelId="{6A9E0443-D853-4C58-AB19-1E3BEBDFC60A}" type="presOf" srcId="{FD222074-80A6-4C97-8B13-AD7FDA15FFF2}" destId="{B6F7D6FB-37CA-46C0-9708-70C8C441CCE4}" srcOrd="0" destOrd="0" presId="urn:microsoft.com/office/officeart/2011/layout/CircleProcess"/>
    <dgm:cxn modelId="{8FF37768-4727-4764-90FD-8F291890989F}" type="presOf" srcId="{48FC1D4A-94A1-41AA-94D3-51FF4AF8AB5E}" destId="{13572D02-E9E8-4FB5-B596-1CC62E585C2A}" srcOrd="0" destOrd="0" presId="urn:microsoft.com/office/officeart/2011/layout/CircleProcess"/>
    <dgm:cxn modelId="{42F78D4A-BF33-4899-A7E6-163D3F2BC164}" srcId="{AF06D69B-2FE1-46CA-86E4-D7527D67E5CB}" destId="{8ADF77FF-977D-4082-AD30-46E70ACF4967}" srcOrd="0" destOrd="0" parTransId="{69AF1B5F-93A9-4E41-9460-522A88EB313B}" sibTransId="{EA637386-6D50-4BAF-9325-237B7ECF7FEE}"/>
    <dgm:cxn modelId="{E43E2D9A-E275-49B7-8613-29B5B7A1E68A}" srcId="{AF06D69B-2FE1-46CA-86E4-D7527D67E5CB}" destId="{10EFDCDC-9594-482F-862D-AD7ED2AA8330}" srcOrd="3" destOrd="0" parTransId="{1E17239B-F8A0-46BD-83B6-F1ECCCB85B23}" sibTransId="{F37E94E4-483C-4A64-9B0C-A68F39E56F57}"/>
    <dgm:cxn modelId="{7C0C2EA3-98ED-431D-9F54-083420603C29}" srcId="{AF06D69B-2FE1-46CA-86E4-D7527D67E5CB}" destId="{FD222074-80A6-4C97-8B13-AD7FDA15FFF2}" srcOrd="2" destOrd="0" parTransId="{0DB31487-A229-4175-843A-1F6F0308CAF8}" sibTransId="{40950C07-B084-4719-A7D5-A00D029B0A00}"/>
    <dgm:cxn modelId="{805B1FCA-F16B-49DE-9F1F-4F42052A4258}" srcId="{AF06D69B-2FE1-46CA-86E4-D7527D67E5CB}" destId="{48FC1D4A-94A1-41AA-94D3-51FF4AF8AB5E}" srcOrd="1" destOrd="0" parTransId="{5C685C80-7890-4574-8804-B4323507AF09}" sibTransId="{C0D3A301-4392-474E-8ECA-79BE3D60B2CA}"/>
    <dgm:cxn modelId="{B13A56CA-A087-41FA-A516-FD47B0B967BB}" type="presOf" srcId="{8ADF77FF-977D-4082-AD30-46E70ACF4967}" destId="{8C9DFEE6-418F-42FF-92AF-32BC49FD1D78}" srcOrd="0" destOrd="0" presId="urn:microsoft.com/office/officeart/2011/layout/CircleProcess"/>
    <dgm:cxn modelId="{140AC2DD-3408-4406-8A1D-FF1DC61762C4}" type="presOf" srcId="{FD222074-80A6-4C97-8B13-AD7FDA15FFF2}" destId="{392D0CC5-B0EE-4819-A5CB-942CDDFAE6A6}" srcOrd="1" destOrd="0" presId="urn:microsoft.com/office/officeart/2011/layout/CircleProcess"/>
    <dgm:cxn modelId="{418B132B-3B26-4DA1-BF4D-A14458126168}" type="presParOf" srcId="{262BC444-4937-40F8-A177-B3F1554076CD}" destId="{1099D7DF-779D-44B9-885D-0FE3F338A746}" srcOrd="0" destOrd="0" presId="urn:microsoft.com/office/officeart/2011/layout/CircleProcess"/>
    <dgm:cxn modelId="{994D1A6E-BAD7-4CA2-9820-05C655984A76}" type="presParOf" srcId="{1099D7DF-779D-44B9-885D-0FE3F338A746}" destId="{373681FB-AB32-418F-A65C-93D541C51535}" srcOrd="0" destOrd="0" presId="urn:microsoft.com/office/officeart/2011/layout/CircleProcess"/>
    <dgm:cxn modelId="{C4F22373-ECFD-450F-8683-73AD96CF8E4B}" type="presParOf" srcId="{262BC444-4937-40F8-A177-B3F1554076CD}" destId="{E7F1A482-AC39-4EEE-856B-8DC9523977DE}" srcOrd="1" destOrd="0" presId="urn:microsoft.com/office/officeart/2011/layout/CircleProcess"/>
    <dgm:cxn modelId="{DF472397-BB4C-4196-8CF3-A9AB5C606C5E}" type="presParOf" srcId="{E7F1A482-AC39-4EEE-856B-8DC9523977DE}" destId="{A65B525C-A581-4105-825B-1F8371227854}" srcOrd="0" destOrd="0" presId="urn:microsoft.com/office/officeart/2011/layout/CircleProcess"/>
    <dgm:cxn modelId="{89B692F6-52D8-4F61-8C84-1E9C82350F6D}" type="presParOf" srcId="{262BC444-4937-40F8-A177-B3F1554076CD}" destId="{59820314-9A97-4725-9BA5-6FCDE6F7749D}" srcOrd="2" destOrd="0" presId="urn:microsoft.com/office/officeart/2011/layout/CircleProcess"/>
    <dgm:cxn modelId="{46F8B79E-D525-4F92-9835-F3C3D460D005}" type="presParOf" srcId="{262BC444-4937-40F8-A177-B3F1554076CD}" destId="{34B142BB-44E3-475B-89DE-CB49150D2B76}" srcOrd="3" destOrd="0" presId="urn:microsoft.com/office/officeart/2011/layout/CircleProcess"/>
    <dgm:cxn modelId="{3C1D4808-A646-4600-AB3F-E24904D83DE9}" type="presParOf" srcId="{34B142BB-44E3-475B-89DE-CB49150D2B76}" destId="{CAA167AD-ABAF-4F5E-8C79-DB2A37262510}" srcOrd="0" destOrd="0" presId="urn:microsoft.com/office/officeart/2011/layout/CircleProcess"/>
    <dgm:cxn modelId="{258E623D-BAFC-4BB0-BD74-9B62B7236CED}" type="presParOf" srcId="{262BC444-4937-40F8-A177-B3F1554076CD}" destId="{E5E52618-AE4B-4853-A389-A0540C2F5890}" srcOrd="4" destOrd="0" presId="urn:microsoft.com/office/officeart/2011/layout/CircleProcess"/>
    <dgm:cxn modelId="{A244558C-BAE7-443D-9ACC-43E72A5F5DD6}" type="presParOf" srcId="{E5E52618-AE4B-4853-A389-A0540C2F5890}" destId="{B6F7D6FB-37CA-46C0-9708-70C8C441CCE4}" srcOrd="0" destOrd="0" presId="urn:microsoft.com/office/officeart/2011/layout/CircleProcess"/>
    <dgm:cxn modelId="{DFE0480A-6EFD-404A-ABFB-4A04B09BDAA5}" type="presParOf" srcId="{262BC444-4937-40F8-A177-B3F1554076CD}" destId="{392D0CC5-B0EE-4819-A5CB-942CDDFAE6A6}" srcOrd="5" destOrd="0" presId="urn:microsoft.com/office/officeart/2011/layout/CircleProcess"/>
    <dgm:cxn modelId="{A34A9346-1E2F-4CE0-AA3E-96B512C929E8}" type="presParOf" srcId="{262BC444-4937-40F8-A177-B3F1554076CD}" destId="{689803D6-8917-49C2-BAF3-6AF664BC6094}" srcOrd="6" destOrd="0" presId="urn:microsoft.com/office/officeart/2011/layout/CircleProcess"/>
    <dgm:cxn modelId="{B71A39B4-A41D-4DB3-944E-E1FEF907CC99}" type="presParOf" srcId="{689803D6-8917-49C2-BAF3-6AF664BC6094}" destId="{BDBE1AF0-7450-42EE-8B76-4CB9BB29D119}" srcOrd="0" destOrd="0" presId="urn:microsoft.com/office/officeart/2011/layout/CircleProcess"/>
    <dgm:cxn modelId="{B966B2CB-6DE6-497E-BF9D-AB58AB111895}" type="presParOf" srcId="{262BC444-4937-40F8-A177-B3F1554076CD}" destId="{C0F0656C-46C4-4BE8-8EE9-D9AB834198E0}" srcOrd="7" destOrd="0" presId="urn:microsoft.com/office/officeart/2011/layout/CircleProcess"/>
    <dgm:cxn modelId="{0286A3FB-B7F3-4503-9B69-B09421CC6A28}" type="presParOf" srcId="{C0F0656C-46C4-4BE8-8EE9-D9AB834198E0}" destId="{13572D02-E9E8-4FB5-B596-1CC62E585C2A}" srcOrd="0" destOrd="0" presId="urn:microsoft.com/office/officeart/2011/layout/CircleProcess"/>
    <dgm:cxn modelId="{421F057C-76BF-4198-9702-E6E261A3223D}" type="presParOf" srcId="{262BC444-4937-40F8-A177-B3F1554076CD}" destId="{A912B136-F36E-4016-BFF8-017E5F672249}" srcOrd="8" destOrd="0" presId="urn:microsoft.com/office/officeart/2011/layout/CircleProcess"/>
    <dgm:cxn modelId="{143758C4-B88B-4FBB-8C64-A20474CACC2B}" type="presParOf" srcId="{262BC444-4937-40F8-A177-B3F1554076CD}" destId="{7BA62413-9FCD-4CD3-A187-AF160A69806A}" srcOrd="9" destOrd="0" presId="urn:microsoft.com/office/officeart/2011/layout/CircleProcess"/>
    <dgm:cxn modelId="{670C77B3-DC0B-4008-92A4-53F32F6506A5}" type="presParOf" srcId="{7BA62413-9FCD-4CD3-A187-AF160A69806A}" destId="{B28D7C34-C2B9-4FC7-9064-5C800DB6451F}" srcOrd="0" destOrd="0" presId="urn:microsoft.com/office/officeart/2011/layout/CircleProcess"/>
    <dgm:cxn modelId="{87C41F77-5F5F-48BA-8FF2-0173557D5922}" type="presParOf" srcId="{262BC444-4937-40F8-A177-B3F1554076CD}" destId="{2F7BE106-6BA9-4FDE-A257-0C8F1F134EEA}" srcOrd="10" destOrd="0" presId="urn:microsoft.com/office/officeart/2011/layout/CircleProcess"/>
    <dgm:cxn modelId="{E3296852-6500-4CC9-93EE-EE95252B1023}" type="presParOf" srcId="{2F7BE106-6BA9-4FDE-A257-0C8F1F134EEA}" destId="{8C9DFEE6-418F-42FF-92AF-32BC49FD1D78}" srcOrd="0" destOrd="0" presId="urn:microsoft.com/office/officeart/2011/layout/CircleProcess"/>
    <dgm:cxn modelId="{FAF466D9-DE1A-4CC3-8ADF-F609A2E280E6}" type="presParOf" srcId="{262BC444-4937-40F8-A177-B3F1554076CD}" destId="{C8DB0ABC-C7D7-4900-B081-61E46D293498}"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681FB-AB32-418F-A65C-93D541C51535}">
      <dsp:nvSpPr>
        <dsp:cNvPr id="0" name=""/>
        <dsp:cNvSpPr/>
      </dsp:nvSpPr>
      <dsp:spPr>
        <a:xfrm>
          <a:off x="7629976" y="1430190"/>
          <a:ext cx="2283483" cy="228360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B525C-A581-4105-825B-1F8371227854}">
      <dsp:nvSpPr>
        <dsp:cNvPr id="0" name=""/>
        <dsp:cNvSpPr/>
      </dsp:nvSpPr>
      <dsp:spPr>
        <a:xfrm>
          <a:off x="7706353" y="1506323"/>
          <a:ext cx="2131708" cy="2131333"/>
        </a:xfrm>
        <a:prstGeom prst="ellips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0" kern="1200" dirty="0">
              <a:latin typeface="Arial" panose="020B0604020202020204"/>
            </a:rPr>
            <a:t>After Services End/Exit</a:t>
          </a:r>
          <a:endParaRPr lang="en-US" sz="1600" b="0" kern="1200" dirty="0"/>
        </a:p>
      </dsp:txBody>
      <dsp:txXfrm>
        <a:off x="8010883" y="1810857"/>
        <a:ext cx="1522648" cy="1522266"/>
      </dsp:txXfrm>
    </dsp:sp>
    <dsp:sp modelId="{CAA167AD-ABAF-4F5E-8C79-DB2A37262510}">
      <dsp:nvSpPr>
        <dsp:cNvPr id="0" name=""/>
        <dsp:cNvSpPr/>
      </dsp:nvSpPr>
      <dsp:spPr>
        <a:xfrm rot="2700000">
          <a:off x="5260305" y="1430029"/>
          <a:ext cx="2283520" cy="2283520"/>
        </a:xfrm>
        <a:prstGeom prst="teardrop">
          <a:avLst>
            <a:gd name="adj" fmla="val 100000"/>
          </a:avLst>
        </a:prstGeom>
        <a:solidFill>
          <a:srgbClr val="0E3A7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7D6FB-37CA-46C0-9708-70C8C441CCE4}">
      <dsp:nvSpPr>
        <dsp:cNvPr id="0" name=""/>
        <dsp:cNvSpPr/>
      </dsp:nvSpPr>
      <dsp:spPr>
        <a:xfrm>
          <a:off x="5346493" y="1506323"/>
          <a:ext cx="2131708" cy="2131333"/>
        </a:xfrm>
        <a:prstGeom prst="ellipse">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Service</a:t>
          </a:r>
          <a:r>
            <a:rPr lang="en-US" sz="1300" b="0" kern="1200" dirty="0"/>
            <a:t> </a:t>
          </a:r>
          <a:r>
            <a:rPr lang="en-US" sz="1600" b="0" kern="1200" dirty="0"/>
            <a:t>Delivery</a:t>
          </a:r>
        </a:p>
      </dsp:txBody>
      <dsp:txXfrm>
        <a:off x="5651022" y="1810857"/>
        <a:ext cx="1522648" cy="1522266"/>
      </dsp:txXfrm>
    </dsp:sp>
    <dsp:sp modelId="{BDBE1AF0-7450-42EE-8B76-4CB9BB29D119}">
      <dsp:nvSpPr>
        <dsp:cNvPr id="0" name=""/>
        <dsp:cNvSpPr/>
      </dsp:nvSpPr>
      <dsp:spPr>
        <a:xfrm rot="2700000">
          <a:off x="2910236" y="1430029"/>
          <a:ext cx="2283520" cy="2283520"/>
        </a:xfrm>
        <a:prstGeom prst="teardrop">
          <a:avLst>
            <a:gd name="adj" fmla="val 1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572D02-E9E8-4FB5-B596-1CC62E585C2A}">
      <dsp:nvSpPr>
        <dsp:cNvPr id="0" name=""/>
        <dsp:cNvSpPr/>
      </dsp:nvSpPr>
      <dsp:spPr>
        <a:xfrm>
          <a:off x="2986632" y="1506323"/>
          <a:ext cx="2131708" cy="2131333"/>
        </a:xfrm>
        <a:prstGeom prst="ellips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Eligibility Determination/ Intake</a:t>
          </a:r>
        </a:p>
      </dsp:txBody>
      <dsp:txXfrm>
        <a:off x="3291162" y="1810857"/>
        <a:ext cx="1522648" cy="1522266"/>
      </dsp:txXfrm>
    </dsp:sp>
    <dsp:sp modelId="{B28D7C34-C2B9-4FC7-9064-5C800DB6451F}">
      <dsp:nvSpPr>
        <dsp:cNvPr id="0" name=""/>
        <dsp:cNvSpPr/>
      </dsp:nvSpPr>
      <dsp:spPr>
        <a:xfrm rot="2700000">
          <a:off x="550375" y="1430029"/>
          <a:ext cx="2283520" cy="2283520"/>
        </a:xfrm>
        <a:prstGeom prst="teardrop">
          <a:avLst>
            <a:gd name="adj" fmla="val 1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DFEE6-418F-42FF-92AF-32BC49FD1D78}">
      <dsp:nvSpPr>
        <dsp:cNvPr id="0" name=""/>
        <dsp:cNvSpPr/>
      </dsp:nvSpPr>
      <dsp:spPr>
        <a:xfrm>
          <a:off x="626771" y="1506323"/>
          <a:ext cx="2131708" cy="2131333"/>
        </a:xfrm>
        <a:prstGeom prst="ellips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Recruitment</a:t>
          </a:r>
        </a:p>
      </dsp:txBody>
      <dsp:txXfrm>
        <a:off x="931301" y="1810857"/>
        <a:ext cx="1522648" cy="1522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681FB-AB32-418F-A65C-93D541C51535}">
      <dsp:nvSpPr>
        <dsp:cNvPr id="0" name=""/>
        <dsp:cNvSpPr/>
      </dsp:nvSpPr>
      <dsp:spPr>
        <a:xfrm>
          <a:off x="7629976" y="1430190"/>
          <a:ext cx="2283483" cy="228360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B525C-A581-4105-825B-1F8371227854}">
      <dsp:nvSpPr>
        <dsp:cNvPr id="0" name=""/>
        <dsp:cNvSpPr/>
      </dsp:nvSpPr>
      <dsp:spPr>
        <a:xfrm>
          <a:off x="7706353" y="1506323"/>
          <a:ext cx="2131708" cy="2131333"/>
        </a:xfrm>
        <a:prstGeom prst="ellips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0" kern="1200" dirty="0">
              <a:latin typeface="Arial" panose="020B0604020202020204"/>
            </a:rPr>
            <a:t>After Services End/Exit</a:t>
          </a:r>
          <a:endParaRPr lang="en-US" sz="1600" b="0" kern="1200" dirty="0"/>
        </a:p>
      </dsp:txBody>
      <dsp:txXfrm>
        <a:off x="8010883" y="1810857"/>
        <a:ext cx="1522648" cy="1522266"/>
      </dsp:txXfrm>
    </dsp:sp>
    <dsp:sp modelId="{CAA167AD-ABAF-4F5E-8C79-DB2A37262510}">
      <dsp:nvSpPr>
        <dsp:cNvPr id="0" name=""/>
        <dsp:cNvSpPr/>
      </dsp:nvSpPr>
      <dsp:spPr>
        <a:xfrm rot="2700000">
          <a:off x="5260305" y="1430029"/>
          <a:ext cx="2283520" cy="2283520"/>
        </a:xfrm>
        <a:prstGeom prst="teardrop">
          <a:avLst>
            <a:gd name="adj" fmla="val 100000"/>
          </a:avLst>
        </a:prstGeom>
        <a:solidFill>
          <a:srgbClr val="0E3A7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7D6FB-37CA-46C0-9708-70C8C441CCE4}">
      <dsp:nvSpPr>
        <dsp:cNvPr id="0" name=""/>
        <dsp:cNvSpPr/>
      </dsp:nvSpPr>
      <dsp:spPr>
        <a:xfrm>
          <a:off x="5346493" y="1506323"/>
          <a:ext cx="2131708" cy="2131333"/>
        </a:xfrm>
        <a:prstGeom prst="ellipse">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Service</a:t>
          </a:r>
          <a:r>
            <a:rPr lang="en-US" sz="1300" b="0" kern="1200" dirty="0"/>
            <a:t> </a:t>
          </a:r>
          <a:r>
            <a:rPr lang="en-US" sz="1600" b="0" kern="1200" dirty="0"/>
            <a:t>Delivery</a:t>
          </a:r>
        </a:p>
      </dsp:txBody>
      <dsp:txXfrm>
        <a:off x="5651022" y="1810857"/>
        <a:ext cx="1522648" cy="1522266"/>
      </dsp:txXfrm>
    </dsp:sp>
    <dsp:sp modelId="{BDBE1AF0-7450-42EE-8B76-4CB9BB29D119}">
      <dsp:nvSpPr>
        <dsp:cNvPr id="0" name=""/>
        <dsp:cNvSpPr/>
      </dsp:nvSpPr>
      <dsp:spPr>
        <a:xfrm rot="2700000">
          <a:off x="2910236" y="1430029"/>
          <a:ext cx="2283520" cy="2283520"/>
        </a:xfrm>
        <a:prstGeom prst="teardrop">
          <a:avLst>
            <a:gd name="adj" fmla="val 1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572D02-E9E8-4FB5-B596-1CC62E585C2A}">
      <dsp:nvSpPr>
        <dsp:cNvPr id="0" name=""/>
        <dsp:cNvSpPr/>
      </dsp:nvSpPr>
      <dsp:spPr>
        <a:xfrm>
          <a:off x="2986632" y="1506323"/>
          <a:ext cx="2131708" cy="2131333"/>
        </a:xfrm>
        <a:prstGeom prst="ellips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Eligibility Determination/ Intake</a:t>
          </a:r>
        </a:p>
      </dsp:txBody>
      <dsp:txXfrm>
        <a:off x="3291162" y="1810857"/>
        <a:ext cx="1522648" cy="1522266"/>
      </dsp:txXfrm>
    </dsp:sp>
    <dsp:sp modelId="{B28D7C34-C2B9-4FC7-9064-5C800DB6451F}">
      <dsp:nvSpPr>
        <dsp:cNvPr id="0" name=""/>
        <dsp:cNvSpPr/>
      </dsp:nvSpPr>
      <dsp:spPr>
        <a:xfrm rot="2700000">
          <a:off x="550375" y="1430029"/>
          <a:ext cx="2283520" cy="2283520"/>
        </a:xfrm>
        <a:prstGeom prst="teardrop">
          <a:avLst>
            <a:gd name="adj" fmla="val 1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DFEE6-418F-42FF-92AF-32BC49FD1D78}">
      <dsp:nvSpPr>
        <dsp:cNvPr id="0" name=""/>
        <dsp:cNvSpPr/>
      </dsp:nvSpPr>
      <dsp:spPr>
        <a:xfrm>
          <a:off x="626771" y="1506323"/>
          <a:ext cx="2131708" cy="2131333"/>
        </a:xfrm>
        <a:prstGeom prst="ellips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Recruitment</a:t>
          </a:r>
        </a:p>
      </dsp:txBody>
      <dsp:txXfrm>
        <a:off x="931301" y="1810857"/>
        <a:ext cx="1522648" cy="152226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5/14/2020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dirty="0"/>
          </a:p>
        </p:txBody>
      </p:sp>
    </p:spTree>
    <p:extLst>
      <p:ext uri="{BB962C8B-B14F-4D97-AF65-F5344CB8AC3E}">
        <p14:creationId xmlns:p14="http://schemas.microsoft.com/office/powerpoint/2010/main" val="4234499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a:xfrm>
            <a:off x="685800" y="-2724150"/>
            <a:ext cx="5486400" cy="3600450"/>
          </a:xfrm>
        </p:spPr>
        <p:txBody>
          <a:bodyPr/>
          <a:lstStyle/>
          <a:p>
            <a:pPr defTabSz="1902043">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10</a:t>
            </a:fld>
            <a:endParaRPr lang="en-US" dirty="0"/>
          </a:p>
        </p:txBody>
      </p:sp>
    </p:spTree>
    <p:extLst>
      <p:ext uri="{BB962C8B-B14F-4D97-AF65-F5344CB8AC3E}">
        <p14:creationId xmlns:p14="http://schemas.microsoft.com/office/powerpoint/2010/main" val="3968945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pPr defTabSz="1902043">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11</a:t>
            </a:fld>
            <a:endParaRPr lang="en-US" dirty="0"/>
          </a:p>
        </p:txBody>
      </p:sp>
    </p:spTree>
    <p:extLst>
      <p:ext uri="{BB962C8B-B14F-4D97-AF65-F5344CB8AC3E}">
        <p14:creationId xmlns:p14="http://schemas.microsoft.com/office/powerpoint/2010/main" val="852657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342BB8-3F7E-4150-BE07-912221E53E6C}" type="slidenum">
              <a:rPr lang="en-US" smtClean="0"/>
              <a:t>12</a:t>
            </a:fld>
            <a:endParaRPr lang="en-US" dirty="0"/>
          </a:p>
        </p:txBody>
      </p:sp>
    </p:spTree>
    <p:extLst>
      <p:ext uri="{BB962C8B-B14F-4D97-AF65-F5344CB8AC3E}">
        <p14:creationId xmlns:p14="http://schemas.microsoft.com/office/powerpoint/2010/main" val="325868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13</a:t>
            </a:fld>
            <a:endParaRPr lang="en-US" dirty="0"/>
          </a:p>
        </p:txBody>
      </p:sp>
    </p:spTree>
    <p:extLst>
      <p:ext uri="{BB962C8B-B14F-4D97-AF65-F5344CB8AC3E}">
        <p14:creationId xmlns:p14="http://schemas.microsoft.com/office/powerpoint/2010/main" val="1668341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pPr defTabSz="1902043">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14</a:t>
            </a:fld>
            <a:endParaRPr lang="en-US" dirty="0"/>
          </a:p>
        </p:txBody>
      </p:sp>
    </p:spTree>
    <p:extLst>
      <p:ext uri="{BB962C8B-B14F-4D97-AF65-F5344CB8AC3E}">
        <p14:creationId xmlns:p14="http://schemas.microsoft.com/office/powerpoint/2010/main" val="3874607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a:xfrm>
            <a:off x="685800" y="-2724150"/>
            <a:ext cx="5486400" cy="3600450"/>
          </a:xfrm>
        </p:spPr>
        <p:txBody>
          <a:bodyPr/>
          <a:lstStyle/>
          <a:p>
            <a:pPr defTabSz="1902043">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15</a:t>
            </a:fld>
            <a:endParaRPr lang="en-US" dirty="0"/>
          </a:p>
        </p:txBody>
      </p:sp>
    </p:spTree>
    <p:extLst>
      <p:ext uri="{BB962C8B-B14F-4D97-AF65-F5344CB8AC3E}">
        <p14:creationId xmlns:p14="http://schemas.microsoft.com/office/powerpoint/2010/main" val="3875434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16</a:t>
            </a:fld>
            <a:endParaRPr lang="en-US" dirty="0"/>
          </a:p>
        </p:txBody>
      </p:sp>
    </p:spTree>
    <p:extLst>
      <p:ext uri="{BB962C8B-B14F-4D97-AF65-F5344CB8AC3E}">
        <p14:creationId xmlns:p14="http://schemas.microsoft.com/office/powerpoint/2010/main" val="3735382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17</a:t>
            </a:fld>
            <a:endParaRPr lang="en-US" dirty="0"/>
          </a:p>
        </p:txBody>
      </p:sp>
    </p:spTree>
    <p:extLst>
      <p:ext uri="{BB962C8B-B14F-4D97-AF65-F5344CB8AC3E}">
        <p14:creationId xmlns:p14="http://schemas.microsoft.com/office/powerpoint/2010/main" val="90754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pPr defTabSz="1902043">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18</a:t>
            </a:fld>
            <a:endParaRPr lang="en-US" dirty="0"/>
          </a:p>
        </p:txBody>
      </p:sp>
    </p:spTree>
    <p:extLst>
      <p:ext uri="{BB962C8B-B14F-4D97-AF65-F5344CB8AC3E}">
        <p14:creationId xmlns:p14="http://schemas.microsoft.com/office/powerpoint/2010/main" val="1315902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19</a:t>
            </a:fld>
            <a:endParaRPr lang="en-US" dirty="0"/>
          </a:p>
        </p:txBody>
      </p:sp>
    </p:spTree>
    <p:extLst>
      <p:ext uri="{BB962C8B-B14F-4D97-AF65-F5344CB8AC3E}">
        <p14:creationId xmlns:p14="http://schemas.microsoft.com/office/powerpoint/2010/main" val="306873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7" name="Notes Placeholder 6">
            <a:extLst>
              <a:ext uri="{FF2B5EF4-FFF2-40B4-BE49-F238E27FC236}">
                <a16:creationId xmlns:a16="http://schemas.microsoft.com/office/drawing/2014/main" id="{5BEECDC8-A7F8-4F1D-BE98-4C5F4DAEC18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3701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20</a:t>
            </a:fld>
            <a:endParaRPr lang="en-US" dirty="0"/>
          </a:p>
        </p:txBody>
      </p:sp>
    </p:spTree>
    <p:extLst>
      <p:ext uri="{BB962C8B-B14F-4D97-AF65-F5344CB8AC3E}">
        <p14:creationId xmlns:p14="http://schemas.microsoft.com/office/powerpoint/2010/main" val="2731779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a:xfrm>
            <a:off x="685800" y="455613"/>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22</a:t>
            </a:fld>
            <a:endParaRPr lang="en-US" dirty="0"/>
          </a:p>
        </p:txBody>
      </p:sp>
    </p:spTree>
    <p:extLst>
      <p:ext uri="{BB962C8B-B14F-4D97-AF65-F5344CB8AC3E}">
        <p14:creationId xmlns:p14="http://schemas.microsoft.com/office/powerpoint/2010/main" val="2815027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23</a:t>
            </a:fld>
            <a:endParaRPr lang="en-US" dirty="0"/>
          </a:p>
        </p:txBody>
      </p:sp>
    </p:spTree>
    <p:extLst>
      <p:ext uri="{BB962C8B-B14F-4D97-AF65-F5344CB8AC3E}">
        <p14:creationId xmlns:p14="http://schemas.microsoft.com/office/powerpoint/2010/main" val="1950479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25</a:t>
            </a:fld>
            <a:endParaRPr lang="en-US" dirty="0"/>
          </a:p>
        </p:txBody>
      </p:sp>
    </p:spTree>
    <p:extLst>
      <p:ext uri="{BB962C8B-B14F-4D97-AF65-F5344CB8AC3E}">
        <p14:creationId xmlns:p14="http://schemas.microsoft.com/office/powerpoint/2010/main" val="28133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26</a:t>
            </a:fld>
            <a:endParaRPr lang="en-US" dirty="0"/>
          </a:p>
        </p:txBody>
      </p:sp>
    </p:spTree>
    <p:extLst>
      <p:ext uri="{BB962C8B-B14F-4D97-AF65-F5344CB8AC3E}">
        <p14:creationId xmlns:p14="http://schemas.microsoft.com/office/powerpoint/2010/main" val="1889707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27</a:t>
            </a:fld>
            <a:endParaRPr lang="en-US" dirty="0"/>
          </a:p>
        </p:txBody>
      </p:sp>
    </p:spTree>
    <p:extLst>
      <p:ext uri="{BB962C8B-B14F-4D97-AF65-F5344CB8AC3E}">
        <p14:creationId xmlns:p14="http://schemas.microsoft.com/office/powerpoint/2010/main" val="2346127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28</a:t>
            </a:fld>
            <a:endParaRPr lang="en-US" dirty="0"/>
          </a:p>
        </p:txBody>
      </p:sp>
    </p:spTree>
    <p:extLst>
      <p:ext uri="{BB962C8B-B14F-4D97-AF65-F5344CB8AC3E}">
        <p14:creationId xmlns:p14="http://schemas.microsoft.com/office/powerpoint/2010/main" val="2548084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a:xfrm>
            <a:off x="685800" y="-3032637"/>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a:t>
            </a:fld>
            <a:endParaRPr lang="en-US" dirty="0"/>
          </a:p>
        </p:txBody>
      </p:sp>
    </p:spTree>
    <p:extLst>
      <p:ext uri="{BB962C8B-B14F-4D97-AF65-F5344CB8AC3E}">
        <p14:creationId xmlns:p14="http://schemas.microsoft.com/office/powerpoint/2010/main" val="17281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a:t>
            </a:fld>
            <a:endParaRPr lang="en-US" dirty="0"/>
          </a:p>
        </p:txBody>
      </p:sp>
    </p:spTree>
    <p:extLst>
      <p:ext uri="{BB962C8B-B14F-4D97-AF65-F5344CB8AC3E}">
        <p14:creationId xmlns:p14="http://schemas.microsoft.com/office/powerpoint/2010/main" val="333389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4" name="Slide Number Placeholder 3"/>
          <p:cNvSpPr>
            <a:spLocks noGrp="1"/>
          </p:cNvSpPr>
          <p:nvPr>
            <p:ph type="sldNum" sz="quarter" idx="5"/>
          </p:nvPr>
        </p:nvSpPr>
        <p:spPr/>
        <p:txBody>
          <a:bodyPr/>
          <a:lstStyle/>
          <a:p>
            <a:fld id="{0DB0D2C8-4E9D-4ABA-936B-5E500A1B423B}" type="slidenum">
              <a:rPr lang="en-US" smtClean="0"/>
              <a:t>5</a:t>
            </a:fld>
            <a:endParaRPr lang="en-US" dirty="0"/>
          </a:p>
        </p:txBody>
      </p:sp>
    </p:spTree>
    <p:extLst>
      <p:ext uri="{BB962C8B-B14F-4D97-AF65-F5344CB8AC3E}">
        <p14:creationId xmlns:p14="http://schemas.microsoft.com/office/powerpoint/2010/main" val="31516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6</a:t>
            </a:fld>
            <a:endParaRPr lang="en-US" dirty="0"/>
          </a:p>
        </p:txBody>
      </p:sp>
    </p:spTree>
    <p:extLst>
      <p:ext uri="{BB962C8B-B14F-4D97-AF65-F5344CB8AC3E}">
        <p14:creationId xmlns:p14="http://schemas.microsoft.com/office/powerpoint/2010/main" val="308508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a:xfrm>
            <a:off x="685800" y="-2457450"/>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7</a:t>
            </a:fld>
            <a:endParaRPr lang="en-US" dirty="0"/>
          </a:p>
        </p:txBody>
      </p:sp>
    </p:spTree>
    <p:extLst>
      <p:ext uri="{BB962C8B-B14F-4D97-AF65-F5344CB8AC3E}">
        <p14:creationId xmlns:p14="http://schemas.microsoft.com/office/powerpoint/2010/main" val="255287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86938" y="10831513"/>
            <a:ext cx="51984276" cy="29241750"/>
          </a:xfrm>
        </p:spPr>
      </p:sp>
      <p:sp>
        <p:nvSpPr>
          <p:cNvPr id="3" name="Notes Placeholder 2"/>
          <p:cNvSpPr>
            <a:spLocks noGrp="1"/>
          </p:cNvSpPr>
          <p:nvPr>
            <p:ph type="body" idx="1"/>
          </p:nvPr>
        </p:nvSpPr>
        <p:spPr>
          <a:xfrm>
            <a:off x="685800" y="-2724150"/>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8</a:t>
            </a:fld>
            <a:endParaRPr lang="en-US" dirty="0"/>
          </a:p>
        </p:txBody>
      </p:sp>
    </p:spTree>
    <p:extLst>
      <p:ext uri="{BB962C8B-B14F-4D97-AF65-F5344CB8AC3E}">
        <p14:creationId xmlns:p14="http://schemas.microsoft.com/office/powerpoint/2010/main" val="3411639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9</a:t>
            </a:fld>
            <a:endParaRPr lang="en-US" dirty="0"/>
          </a:p>
        </p:txBody>
      </p:sp>
    </p:spTree>
    <p:extLst>
      <p:ext uri="{BB962C8B-B14F-4D97-AF65-F5344CB8AC3E}">
        <p14:creationId xmlns:p14="http://schemas.microsoft.com/office/powerpoint/2010/main" val="1406385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03"/>
            <a:ext cx="6217920" cy="1135061"/>
          </a:xfrm>
        </p:spPr>
        <p:txBody>
          <a:bodyPr>
            <a:normAutofit/>
          </a:bodyPr>
          <a:lstStyle>
            <a:lvl1pPr marL="0" indent="0" algn="l">
              <a:buNone/>
              <a:defRPr sz="28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60"/>
            <a:ext cx="2743200" cy="365125"/>
          </a:xfrm>
          <a:prstGeom prst="rect">
            <a:avLst/>
          </a:prstGeom>
        </p:spPr>
        <p:txBody>
          <a:bodyPr/>
          <a:lstStyle>
            <a:lvl1pPr algn="ctr">
              <a:defRPr sz="2000">
                <a:solidFill>
                  <a:schemeClr val="bg1"/>
                </a:solidFill>
              </a:defRPr>
            </a:lvl1pPr>
          </a:lstStyle>
          <a:p>
            <a:endParaRPr lang="en-US" dirty="0"/>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7"/>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7"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4" y="6284576"/>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0"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377"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ctr" defTabSz="914377"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esenters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587999" y="1769288"/>
            <a:ext cx="5311140"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Presenter Name</a:t>
            </a:r>
          </a:p>
          <a:p>
            <a:pPr lvl="1"/>
            <a:r>
              <a:rPr lang="en-US"/>
              <a:t>Position</a:t>
            </a:r>
          </a:p>
          <a:p>
            <a:pPr lvl="2"/>
            <a:r>
              <a:rPr lang="en-US"/>
              <a:t>Organization</a:t>
            </a:r>
          </a:p>
          <a:p>
            <a:pPr lvl="3"/>
            <a:r>
              <a:rPr lang="en-US"/>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436007" y="1769289"/>
            <a:ext cx="2097893"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5587999" y="4115206"/>
            <a:ext cx="5311140"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Presenter Name</a:t>
            </a:r>
          </a:p>
          <a:p>
            <a:pPr lvl="1"/>
            <a:r>
              <a:rPr lang="en-US"/>
              <a:t>Position</a:t>
            </a:r>
          </a:p>
          <a:p>
            <a:pPr lvl="2"/>
            <a:r>
              <a:rPr lang="en-US"/>
              <a:t>Organization</a:t>
            </a:r>
          </a:p>
          <a:p>
            <a:pPr lvl="3"/>
            <a:r>
              <a:rPr lang="en-US"/>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2436007" y="4115207"/>
            <a:ext cx="2097893"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9" name="Microphone Icon">
            <a:extLst>
              <a:ext uri="{FF2B5EF4-FFF2-40B4-BE49-F238E27FC236}">
                <a16:creationId xmlns:a16="http://schemas.microsoft.com/office/drawing/2014/main" id="{3C585D59-5E3F-45F3-AE1F-B60D213801E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Tree>
    <p:extLst>
      <p:ext uri="{BB962C8B-B14F-4D97-AF65-F5344CB8AC3E}">
        <p14:creationId xmlns:p14="http://schemas.microsoft.com/office/powerpoint/2010/main" val="1091167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27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274320" indent="-274320">
              <a:buFont typeface="Wingdings 2" panose="05020102010507070707" pitchFamily="18" charset="2"/>
              <a:buChar char=""/>
              <a:defRPr/>
            </a:lvl1pPr>
            <a:lvl2pPr marL="617220">
              <a:defRPr/>
            </a:lvl2pPr>
            <a:lvl3pPr marL="960120">
              <a:defRPr/>
            </a:lvl3pPr>
            <a:lvl4pPr marL="1303020">
              <a:defRPr/>
            </a:lvl4pPr>
            <a:lvl5pPr marL="164592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34815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27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7" y="1137446"/>
            <a:ext cx="4624388" cy="3571134"/>
          </a:xfrm>
          <a:solidFill>
            <a:srgbClr val="F3F4F4"/>
          </a:solidFill>
          <a:ln>
            <a:solidFill>
              <a:schemeClr val="accent4"/>
            </a:solidFill>
          </a:ln>
        </p:spPr>
        <p:txBody>
          <a:bodyPr lIns="182880" rIns="182880" anchor="ctr">
            <a:normAutofit/>
          </a:bodyPr>
          <a:lstStyle>
            <a:lvl1pPr marL="0" indent="0" algn="l">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7" y="5021263"/>
            <a:ext cx="4624388" cy="1155700"/>
          </a:xfrm>
        </p:spPr>
        <p:txBody>
          <a:bodyPr anchor="ctr">
            <a:normAutofit/>
          </a:bodyPr>
          <a:lstStyle>
            <a:lvl1pPr marL="0" indent="0" algn="ctr">
              <a:spcBef>
                <a:spcPts val="0"/>
              </a:spcBef>
              <a:spcAft>
                <a:spcPts val="150"/>
              </a:spcAft>
              <a:buNone/>
              <a:defRPr sz="1500" i="1"/>
            </a:lvl1pPr>
            <a:lvl2pPr marL="0" indent="0" algn="ctr">
              <a:spcBef>
                <a:spcPts val="0"/>
              </a:spcBef>
              <a:buNone/>
              <a:defRPr sz="1350" i="1">
                <a:solidFill>
                  <a:schemeClr val="accent4">
                    <a:lumMod val="50000"/>
                  </a:schemeClr>
                </a:solidFill>
                <a:latin typeface="+mj-lt"/>
              </a:defRPr>
            </a:lvl2pPr>
            <a:lvl3pPr marL="6858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6" y="1137447"/>
            <a:ext cx="5925135" cy="4089874"/>
          </a:xfrm>
        </p:spPr>
        <p:txBody>
          <a:bodyPr anchor="ctr"/>
          <a:lstStyle>
            <a:lvl1pPr marL="342900" indent="-342900">
              <a:spcBef>
                <a:spcPts val="2250"/>
              </a:spcBef>
              <a:buClr>
                <a:schemeClr val="accent5"/>
              </a:buClr>
              <a:buSzPct val="120000"/>
              <a:buFont typeface="+mj-lt"/>
              <a:buAutoNum type="arabicPeriod"/>
              <a:defRPr sz="1800" b="1"/>
            </a:lvl1pPr>
            <a:lvl2pPr marL="685800" indent="-342900">
              <a:spcBef>
                <a:spcPts val="150"/>
              </a:spcBef>
              <a:buFont typeface="+mj-lt"/>
              <a:buAutoNum type="alphaLcParenR"/>
              <a:defRPr sz="1500" i="0">
                <a:solidFill>
                  <a:schemeClr val="accent3">
                    <a:lumMod val="75000"/>
                    <a:lumOff val="25000"/>
                  </a:schemeClr>
                </a:solidFill>
                <a:latin typeface="+mj-lt"/>
              </a:defRPr>
            </a:lvl2pPr>
            <a:lvl3pPr marL="548640" indent="-205740">
              <a:buClr>
                <a:schemeClr val="accent6"/>
              </a:buClr>
              <a:buSzPct val="90000"/>
              <a:buFont typeface="Wingdings" panose="05000000000000000000" pitchFamily="2" charset="2"/>
              <a:buChar char="("/>
              <a:defRPr sz="1500" b="0">
                <a:solidFill>
                  <a:schemeClr val="accent1"/>
                </a:solidFill>
              </a:defRPr>
            </a:lvl3pPr>
            <a:lvl4pPr marL="342900" indent="0">
              <a:buNone/>
              <a:defRPr sz="1350" b="1">
                <a:solidFill>
                  <a:schemeClr val="accent5"/>
                </a:solidFill>
              </a:defRPr>
            </a:lvl4pPr>
            <a:lvl5pPr marL="164592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898184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85"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9" y="47569"/>
            <a:ext cx="7893633" cy="786384"/>
          </a:xfrm>
        </p:spPr>
        <p:txBody>
          <a:bodyPr>
            <a:normAutofit/>
          </a:bodyPr>
          <a:lstStyle>
            <a:lvl1pPr algn="l">
              <a:defRPr sz="27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4267202"/>
            <a:ext cx="4883733" cy="1999951"/>
          </a:xfrm>
        </p:spPr>
        <p:txBody>
          <a:bodyPr anchor="ctr">
            <a:normAutofit/>
          </a:bodyPr>
          <a:lstStyle>
            <a:lvl1pPr marL="0" indent="0" algn="l">
              <a:spcBef>
                <a:spcPts val="0"/>
              </a:spcBef>
              <a:spcAft>
                <a:spcPts val="900"/>
              </a:spcAft>
              <a:buNone/>
              <a:defRPr sz="1800" i="1"/>
            </a:lvl1pPr>
            <a:lvl2pPr marL="0" indent="0" algn="l">
              <a:spcBef>
                <a:spcPts val="0"/>
              </a:spcBef>
              <a:buNone/>
              <a:defRPr sz="1500" i="1">
                <a:solidFill>
                  <a:schemeClr val="accent4">
                    <a:lumMod val="50000"/>
                  </a:schemeClr>
                </a:solidFill>
                <a:latin typeface="+mj-lt"/>
              </a:defRPr>
            </a:lvl2pPr>
            <a:lvl3pPr marL="6858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0491635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9190" y="1120347"/>
            <a:ext cx="9952831"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a:t>Name of Resource</a:t>
            </a:r>
          </a:p>
          <a:p>
            <a:pPr lvl="1"/>
            <a:r>
              <a:rPr lang="en-US"/>
              <a:t>Details about resource listed here.</a:t>
            </a:r>
          </a:p>
          <a:p>
            <a:pPr lvl="2"/>
            <a:r>
              <a:rPr lang="en-US"/>
              <a:t>web address</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8818180" y="3804745"/>
            <a:ext cx="2464748" cy="1720855"/>
          </a:xfrm>
          <a:prstGeom prst="rect">
            <a:avLst/>
          </a:prstGeom>
          <a:noFill/>
        </p:spPr>
        <p:txBody>
          <a:bodyPr wrap="none" rtlCol="0">
            <a:noAutofit/>
          </a:bodyPr>
          <a:lstStyle/>
          <a:p>
            <a:pPr algn="l">
              <a:lnSpc>
                <a:spcPct val="85000"/>
              </a:lnSpc>
            </a:pPr>
            <a:r>
              <a:rPr lang="en-US" sz="11500" dirty="0">
                <a:solidFill>
                  <a:schemeClr val="bg1">
                    <a:lumMod val="75000"/>
                  </a:schemeClr>
                </a:solidFill>
                <a:sym typeface="Webdings" panose="05030102010509060703" pitchFamily="18" charset="2"/>
              </a:rPr>
              <a:t></a:t>
            </a:r>
            <a:endParaRPr lang="en-US" sz="115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937131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3"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p:nvGrpSpPr>
        <p:grpSpPr>
          <a:xfrm>
            <a:off x="9085417" y="2376263"/>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C5A79651-71F3-44A8-A1A3-0EF6414C910A}"/>
                  </a:ext>
                </a:extLst>
              </p:cNvPr>
              <p:cNvSpPr/>
              <p:nvPr/>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sz="1350"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sz="1350" dirty="0"/>
              </a:p>
            </p:txBody>
          </p:sp>
        </p:grpSp>
        <p:sp>
          <p:nvSpPr>
            <p:cNvPr id="15" name="Isosceles Triangle 14">
              <a:extLst>
                <a:ext uri="{FF2B5EF4-FFF2-40B4-BE49-F238E27FC236}">
                  <a16:creationId xmlns:a16="http://schemas.microsoft.com/office/drawing/2014/main" id="{9BAC5326-69BC-4DCF-B682-4778B80809E4}"/>
                </a:ext>
              </a:extLst>
            </p:cNvPr>
            <p:cNvSpPr/>
            <p:nvPr/>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Isosceles Triangle 15">
              <a:extLst>
                <a:ext uri="{FF2B5EF4-FFF2-40B4-BE49-F238E27FC236}">
                  <a16:creationId xmlns:a16="http://schemas.microsoft.com/office/drawing/2014/main" id="{2B9EA639-1876-4B22-BA5A-57AB07E3C79D}"/>
                </a:ext>
              </a:extLst>
            </p:cNvPr>
            <p:cNvSpPr/>
            <p:nvPr/>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Isosceles Triangle 16">
              <a:extLst>
                <a:ext uri="{FF2B5EF4-FFF2-40B4-BE49-F238E27FC236}">
                  <a16:creationId xmlns:a16="http://schemas.microsoft.com/office/drawing/2014/main" id="{E4599619-B65E-4720-902B-79FAB6069DDB}"/>
                </a:ext>
              </a:extLst>
            </p:cNvPr>
            <p:cNvSpPr/>
            <p:nvPr/>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27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6" y="1137448"/>
            <a:ext cx="7244177" cy="5039517"/>
          </a:xfrm>
        </p:spPr>
        <p:txBody>
          <a:bodyPr anchor="ctr">
            <a:normAutofit/>
          </a:bodyPr>
          <a:lstStyle>
            <a:lvl1pPr>
              <a:spcBef>
                <a:spcPts val="900"/>
              </a:spcBef>
              <a:defRPr sz="1800"/>
            </a:lvl1pPr>
            <a:lvl2pPr>
              <a:spcBef>
                <a:spcPts val="150"/>
              </a:spcBef>
              <a:defRPr sz="1500"/>
            </a:lvl2pPr>
            <a:lvl3pPr>
              <a:spcBef>
                <a:spcPts val="0"/>
              </a:spcBef>
              <a:defRPr sz="1500"/>
            </a:lvl3pPr>
            <a:lvl4pPr>
              <a:spcBef>
                <a:spcPts val="300"/>
              </a:spcBef>
              <a:defRPr sz="1350"/>
            </a:lvl4pPr>
            <a:lvl5pPr>
              <a:defRPr sz="135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00649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2"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2" y="2571750"/>
            <a:ext cx="8362951"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1" y="685800"/>
            <a:ext cx="6419851"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1" y="4736312"/>
            <a:ext cx="5630771" cy="1135061"/>
          </a:xfrm>
        </p:spPr>
        <p:txBody>
          <a:bodyPr>
            <a:normAutofit/>
          </a:bodyPr>
          <a:lstStyle>
            <a:lvl1pPr marL="0" indent="0" algn="l">
              <a:buNone/>
              <a:defRPr sz="28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62699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189" indent="-457189">
              <a:buClr>
                <a:schemeClr val="accent1"/>
              </a:buClr>
              <a:buFont typeface="Wingdings" panose="05000000000000000000" pitchFamily="2" charset="2"/>
              <a:buChar char=""/>
              <a:defRPr sz="2400" b="1"/>
            </a:lvl1pPr>
            <a:lvl2pPr marL="457189" indent="0">
              <a:spcBef>
                <a:spcPts val="200"/>
              </a:spcBef>
              <a:buNone/>
              <a:defRPr sz="2000" i="1">
                <a:solidFill>
                  <a:schemeClr val="accent3">
                    <a:lumMod val="75000"/>
                    <a:lumOff val="25000"/>
                  </a:schemeClr>
                </a:solidFill>
                <a:latin typeface="+mj-lt"/>
              </a:defRPr>
            </a:lvl2pPr>
            <a:lvl3pPr marL="731502" indent="-274313">
              <a:buClr>
                <a:schemeClr val="accent5"/>
              </a:buClr>
              <a:buSzPct val="90000"/>
              <a:buFont typeface="Webdings" panose="05030102010509060703" pitchFamily="18" charset="2"/>
              <a:buChar char=""/>
              <a:defRPr sz="2000" b="1">
                <a:solidFill>
                  <a:schemeClr val="accent2"/>
                </a:solidFill>
              </a:defRPr>
            </a:lvl3pPr>
            <a:lvl4pPr marL="1737317">
              <a:defRPr/>
            </a:lvl4pPr>
            <a:lvl5pPr marL="2194505">
              <a:defRPr/>
            </a:lvl5pPr>
          </a:lstStyle>
          <a:p>
            <a:pPr lvl="0"/>
            <a:r>
              <a:rPr lang="en-US"/>
              <a:t>Event Title Here</a:t>
            </a:r>
          </a:p>
          <a:p>
            <a:pPr lvl="1"/>
            <a:r>
              <a:rPr lang="en-US"/>
              <a:t>Event summary goes here</a:t>
            </a:r>
          </a:p>
          <a:p>
            <a:pPr lvl="2"/>
            <a:r>
              <a:rPr lang="en-US"/>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189" indent="-457189">
              <a:buClr>
                <a:schemeClr val="accent5"/>
              </a:buClr>
              <a:buSzPct val="120000"/>
              <a:buFont typeface="+mj-lt"/>
              <a:buAutoNum type="arabicPeriod"/>
              <a:defRPr sz="2800" b="1"/>
            </a:lvl1pPr>
            <a:lvl2pPr marL="457189" indent="0">
              <a:spcBef>
                <a:spcPts val="200"/>
              </a:spcBef>
              <a:buNone/>
              <a:defRPr sz="2000" i="1">
                <a:solidFill>
                  <a:schemeClr val="accent3">
                    <a:lumMod val="75000"/>
                    <a:lumOff val="25000"/>
                  </a:schemeClr>
                </a:solidFill>
                <a:latin typeface="+mj-lt"/>
              </a:defRPr>
            </a:lvl2pPr>
            <a:lvl3pPr marL="731502" indent="-274313">
              <a:buClr>
                <a:schemeClr val="accent6"/>
              </a:buClr>
              <a:buSzPct val="90000"/>
              <a:buFont typeface="Wingdings" panose="05000000000000000000" pitchFamily="2" charset="2"/>
              <a:buChar char="("/>
              <a:defRPr sz="2000" b="0">
                <a:solidFill>
                  <a:schemeClr val="accent1"/>
                </a:solidFill>
              </a:defRPr>
            </a:lvl3pPr>
            <a:lvl4pPr marL="457189" indent="0">
              <a:buNone/>
              <a:defRPr sz="1800" b="1">
                <a:solidFill>
                  <a:schemeClr val="accent5"/>
                </a:solidFill>
              </a:defRPr>
            </a:lvl4pPr>
            <a:lvl5pPr marL="2194505">
              <a:defRPr/>
            </a:lvl5pPr>
          </a:lstStyle>
          <a:p>
            <a:pPr lvl="0"/>
            <a:r>
              <a:rPr lang="en-US"/>
              <a:t>Breakout Room Title</a:t>
            </a:r>
          </a:p>
          <a:p>
            <a:pPr lvl="1"/>
            <a:r>
              <a:rPr lang="en-US"/>
              <a:t>Breakout Room Summary / Description</a:t>
            </a:r>
          </a:p>
          <a:p>
            <a:pPr lvl="2"/>
            <a:r>
              <a:rPr lang="en-US"/>
              <a:t>Phone Keypad Instructions</a:t>
            </a:r>
          </a:p>
          <a:p>
            <a:pPr lvl="3"/>
            <a:r>
              <a:rPr lang="en-US"/>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7"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7"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377"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7" y="1137447"/>
            <a:ext cx="5925135" cy="4089874"/>
          </a:xfrm>
        </p:spPr>
        <p:txBody>
          <a:bodyPr anchor="ctr"/>
          <a:lstStyle>
            <a:lvl1pPr marL="457189" indent="-457189">
              <a:spcBef>
                <a:spcPts val="3000"/>
              </a:spcBef>
              <a:buClr>
                <a:schemeClr val="accent5"/>
              </a:buClr>
              <a:buSzPct val="120000"/>
              <a:buFont typeface="+mj-lt"/>
              <a:buAutoNum type="arabicPeriod"/>
              <a:defRPr sz="2400" b="1"/>
            </a:lvl1pPr>
            <a:lvl2pPr marL="914377" indent="-457189">
              <a:spcBef>
                <a:spcPts val="200"/>
              </a:spcBef>
              <a:buFont typeface="+mj-lt"/>
              <a:buAutoNum type="alphaLcParenR"/>
              <a:defRPr sz="2000" i="0">
                <a:solidFill>
                  <a:schemeClr val="accent3">
                    <a:lumMod val="75000"/>
                    <a:lumOff val="25000"/>
                  </a:schemeClr>
                </a:solidFill>
                <a:latin typeface="+mj-lt"/>
              </a:defRPr>
            </a:lvl2pPr>
            <a:lvl3pPr marL="731502" indent="-274313">
              <a:buClr>
                <a:schemeClr val="accent6"/>
              </a:buClr>
              <a:buSzPct val="90000"/>
              <a:buFont typeface="Wingdings" panose="05000000000000000000" pitchFamily="2" charset="2"/>
              <a:buChar char="("/>
              <a:defRPr sz="2000" b="0">
                <a:solidFill>
                  <a:schemeClr val="accent1"/>
                </a:solidFill>
              </a:defRPr>
            </a:lvl3pPr>
            <a:lvl4pPr marL="457189" indent="0">
              <a:buNone/>
              <a:defRPr sz="1800" b="1">
                <a:solidFill>
                  <a:schemeClr val="accent5"/>
                </a:solidFill>
              </a:defRPr>
            </a:lvl4pPr>
            <a:lvl5pPr marL="2194505">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7"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7" y="46208"/>
            <a:ext cx="10338384" cy="786384"/>
          </a:xfrm>
        </p:spPr>
        <p:txBody>
          <a:bodyPr>
            <a:normAutofit/>
          </a:bodyPr>
          <a:lstStyle>
            <a:lvl1pPr>
              <a:defRPr sz="3600"/>
            </a:lvl1pPr>
          </a:lstStyle>
          <a:p>
            <a:r>
              <a:rPr lang="en-US"/>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377" indent="0">
              <a:buNone/>
              <a:defRPr/>
            </a:lvl3pPr>
          </a:lstStyle>
          <a:p>
            <a:pPr lvl="0"/>
            <a:r>
              <a:rPr lang="en-US"/>
              <a:t>Enter location directions</a:t>
            </a:r>
          </a:p>
          <a:p>
            <a:pPr lvl="1"/>
            <a:r>
              <a:rPr lang="en-US"/>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7" y="2465758"/>
            <a:ext cx="5290135"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6"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70"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4267204"/>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377"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7" y="1262145"/>
            <a:ext cx="1439863"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3"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9" y="1262145"/>
            <a:ext cx="1439863"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7"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7" y="3207229"/>
            <a:ext cx="1439863"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3"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9" y="3207229"/>
            <a:ext cx="1439863"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7"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6" y="5118917"/>
            <a:ext cx="10847915"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6" y="1111054"/>
            <a:ext cx="10847915"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7" y="2297909"/>
            <a:ext cx="1439863"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3"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9" y="2297910"/>
            <a:ext cx="1439863"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7"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7" y="4242994"/>
            <a:ext cx="1439863"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3"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9" y="4242995"/>
            <a:ext cx="1439863"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7"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9" y="2037184"/>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71"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71"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7"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3"/>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7"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4"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3"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4"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3"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4"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3"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7" y="3488370"/>
            <a:ext cx="2126591"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5" y="3488370"/>
            <a:ext cx="2126591"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2"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5000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4"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2"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40"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5" y="4575294"/>
            <a:ext cx="10462107"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5" y="3488370"/>
            <a:ext cx="2126591"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7" y="3488370"/>
            <a:ext cx="2126591"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2"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50000"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8"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6"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4"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2"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40"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5" y="4575294"/>
            <a:ext cx="10462107"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9"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3"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7"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5" y="219742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7" y="269590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2" y="3194384"/>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4"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2" y="419134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4" y="468981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9"/>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2"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sz="1800"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sz="1800"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sz="1800"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6" y="628457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4"/>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7"/>
            <a:ext cx="6553200" cy="1154793"/>
          </a:xfrm>
        </p:spPr>
        <p:txBody>
          <a:bodyPr>
            <a:normAutofit/>
          </a:bodyPr>
          <a:lstStyle>
            <a:lvl1pPr marL="0" indent="0" algn="l">
              <a:buNone/>
              <a:defRPr sz="2800">
                <a:solidFill>
                  <a:schemeClr val="accent5"/>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4"/>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7" y="46208"/>
            <a:ext cx="11081335"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0"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4" y="6284576"/>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7"/>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7"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4" y="6284576"/>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0"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microsoft.com/office/2007/relationships/hdphoto" Target="../media/hdphoto1.wdp"/><Relationship Id="rId5" Type="http://schemas.openxmlformats.org/officeDocument/2006/relationships/slideLayout" Target="../slideLayouts/slideLayout27.xml"/><Relationship Id="rId10"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7"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9"/>
          <a:stretch>
            <a:fillRect/>
          </a:stretch>
        </p:blipFill>
        <p:spPr>
          <a:xfrm>
            <a:off x="9622554" y="628457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20" cstate="hqprint">
            <a:alphaModFix amt="70000"/>
            <a:extLst>
              <a:ext uri="{BEBA8EAE-BF5A-486C-A8C5-ECC9F3942E4B}">
                <a14:imgProps xmlns:a14="http://schemas.microsoft.com/office/drawing/2010/main">
                  <a14:imgLayer r:embed="rId2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0"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5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7" y="46208"/>
            <a:ext cx="11081335"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7" y="1137450"/>
            <a:ext cx="11081335"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5" r:id="rId11"/>
    <p:sldLayoutId id="2147483716" r:id="rId12"/>
    <p:sldLayoutId id="2147483717" r:id="rId13"/>
    <p:sldLayoutId id="2147483718" r:id="rId14"/>
    <p:sldLayoutId id="2147483719" r:id="rId15"/>
    <p:sldLayoutId id="2147483720" r:id="rId16"/>
    <p:sldLayoutId id="2147483721" r:id="rId17"/>
  </p:sldLayoutIdLst>
  <p:hf hdr="0" ftr="0" dt="0"/>
  <p:txStyles>
    <p:titleStyle>
      <a:lvl1pPr algn="l" defTabSz="914377"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594" indent="-228594" algn="l" defTabSz="914377"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783" indent="-228594" algn="l" defTabSz="914377"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2971" indent="-228594" algn="l" defTabSz="914377"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160" indent="-228594" algn="l" defTabSz="914377"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349" indent="-228594" algn="l" defTabSz="914377"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4" y="628457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0"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7"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54"/>
            <a:ext cx="652923"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7" y="46208"/>
            <a:ext cx="11081335"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7" y="1137450"/>
            <a:ext cx="11081335"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377"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594" indent="-228594" algn="l" defTabSz="914377"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783" indent="-228594" algn="l" defTabSz="914377"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2971" indent="-228594" algn="l" defTabSz="914377"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160" indent="-228594" algn="l" defTabSz="914377"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349" indent="-228594" algn="l" defTabSz="914377"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7"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4" y="628457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0"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5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7" y="46208"/>
            <a:ext cx="11081335" cy="786384"/>
          </a:xfrm>
          <a:prstGeom prst="rect">
            <a:avLst/>
          </a:prstGeom>
        </p:spPr>
        <p:txBody>
          <a:bodyPr vert="horz" lIns="182880" tIns="45720" rIns="91440" bIns="45720" rtlCol="0" anchor="ctr">
            <a:normAutofit/>
          </a:bodyPr>
          <a:lstStyle/>
          <a:p>
            <a:r>
              <a:rPr lang="en-US"/>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7" y="1137450"/>
            <a:ext cx="11081335"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377"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594" indent="-228594" algn="l" defTabSz="914377"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783" indent="-228594" algn="l" defTabSz="914377"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2971" indent="-228594" algn="l" defTabSz="914377"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160" indent="-228594" algn="l" defTabSz="914377"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349" indent="-228594" algn="l" defTabSz="914377"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pprenticeship.workforcegps.org/resources/2017/02/08/14/32/Outreach-to-Apprenti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doleta.gov/oa/eeo/outreach_recruitment/" TargetMode="External"/><Relationship Id="rId4" Type="http://schemas.openxmlformats.org/officeDocument/2006/relationships/hyperlink" Target="https://apprenticeship.workforcegps.org/resources/2017/02/02/09/38/Outreach-to-Youth-Parent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pprenticeship.gov/"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hyperlink" Target="https://www.dol.gov/sites/dolgov/files/ETA/Performance/pdfs/PIRL_Reporting_Online_Resource.pdf" TargetMode="External"/><Relationship Id="rId5" Type="http://schemas.openxmlformats.org/officeDocument/2006/relationships/hyperlink" Target="https://www.dol.gov/agencies/eta/performance/reporting/#workforce-integrated-performance-sys" TargetMode="External"/><Relationship Id="rId4" Type="http://schemas.openxmlformats.org/officeDocument/2006/relationships/hyperlink" Target="https://apprenticeship.workforcegps.org/resources/2017/02/08/14/32/Outreach-to-Apprentic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hyperlink" Target="Support@workforceGP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a:bodyPr>
          <a:lstStyle/>
          <a:p>
            <a:r>
              <a:rPr lang="en-US" dirty="0"/>
              <a:t>ASE Grantee Participant Tracking &amp; Case Management</a:t>
            </a:r>
          </a:p>
        </p:txBody>
      </p:sp>
      <p:sp>
        <p:nvSpPr>
          <p:cNvPr id="4" name="Subtitle 3"/>
          <p:cNvSpPr>
            <a:spLocks noGrp="1"/>
          </p:cNvSpPr>
          <p:nvPr>
            <p:ph type="subTitle" idx="1"/>
          </p:nvPr>
        </p:nvSpPr>
        <p:spPr/>
        <p:txBody>
          <a:bodyPr/>
          <a:lstStyle/>
          <a:p>
            <a:r>
              <a:rPr lang="en-US" dirty="0"/>
              <a:t>May 14, 2020</a:t>
            </a:r>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3CEE-FF51-4DDB-A542-08E162BF3EE1}"/>
              </a:ext>
            </a:extLst>
          </p:cNvPr>
          <p:cNvSpPr>
            <a:spLocks noGrp="1"/>
          </p:cNvSpPr>
          <p:nvPr>
            <p:ph type="title"/>
          </p:nvPr>
        </p:nvSpPr>
        <p:spPr>
          <a:xfrm>
            <a:off x="781651" y="70711"/>
            <a:ext cx="9838724" cy="786539"/>
          </a:xfrm>
        </p:spPr>
        <p:txBody>
          <a:bodyPr>
            <a:normAutofit/>
          </a:bodyPr>
          <a:lstStyle/>
          <a:p>
            <a:r>
              <a:rPr lang="en-US" sz="3200" dirty="0"/>
              <a:t>Case Management: From Recruitment to Outcomes</a:t>
            </a:r>
          </a:p>
        </p:txBody>
      </p:sp>
      <p:graphicFrame>
        <p:nvGraphicFramePr>
          <p:cNvPr id="5" name="Content Placeholder 4" descr="SmartArt of process from Recruitment to Eligibility Determination/Intake to Service Delivery to After Services End/Exit">
            <a:extLst>
              <a:ext uri="{FF2B5EF4-FFF2-40B4-BE49-F238E27FC236}">
                <a16:creationId xmlns:a16="http://schemas.microsoft.com/office/drawing/2014/main" id="{3AEFD8FB-3CFE-47CE-85CE-58E64F3C843D}"/>
              </a:ext>
            </a:extLst>
          </p:cNvPr>
          <p:cNvGraphicFramePr>
            <a:graphicFrameLocks noGrp="1"/>
          </p:cNvGraphicFramePr>
          <p:nvPr>
            <p:ph idx="1"/>
            <p:extLst>
              <p:ext uri="{D42A27DB-BD31-4B8C-83A1-F6EECF244321}">
                <p14:modId xmlns:p14="http://schemas.microsoft.com/office/powerpoint/2010/main" val="1521230881"/>
              </p:ext>
            </p:extLst>
          </p:nvPr>
        </p:nvGraphicFramePr>
        <p:xfrm>
          <a:off x="924747" y="962930"/>
          <a:ext cx="9990903" cy="5143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a:extLst>
              <a:ext uri="{FF2B5EF4-FFF2-40B4-BE49-F238E27FC236}">
                <a16:creationId xmlns:a16="http://schemas.microsoft.com/office/drawing/2014/main" id="{07C9ACD3-9CE3-4026-BEF3-634DCEC08586}"/>
              </a:ext>
            </a:extLst>
          </p:cNvPr>
          <p:cNvSpPr>
            <a:spLocks noGrp="1"/>
          </p:cNvSpPr>
          <p:nvPr>
            <p:ph type="sldNum" sz="quarter" idx="12"/>
          </p:nvPr>
        </p:nvSpPr>
        <p:spPr>
          <a:xfrm>
            <a:off x="10915650" y="6335330"/>
            <a:ext cx="1076653" cy="365125"/>
          </a:xfrm>
        </p:spPr>
        <p:txBody>
          <a:bodyPr/>
          <a:lstStyle/>
          <a:p>
            <a:pPr algn="r"/>
            <a:fld id="{706D636C-90A3-4979-BA37-BAB384B22101}" type="slidenum">
              <a:rPr lang="en-US" smtClean="0"/>
              <a:pPr algn="r"/>
              <a:t>10</a:t>
            </a:fld>
            <a:endParaRPr lang="en-US" dirty="0"/>
          </a:p>
        </p:txBody>
      </p:sp>
    </p:spTree>
    <p:extLst>
      <p:ext uri="{BB962C8B-B14F-4D97-AF65-F5344CB8AC3E}">
        <p14:creationId xmlns:p14="http://schemas.microsoft.com/office/powerpoint/2010/main" val="3086659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DABC2A5-CE42-4F17-B873-97764FBC947E}"/>
              </a:ext>
            </a:extLst>
          </p:cNvPr>
          <p:cNvSpPr>
            <a:spLocks noGrp="1"/>
          </p:cNvSpPr>
          <p:nvPr>
            <p:ph type="sldNum" sz="quarter" idx="12"/>
          </p:nvPr>
        </p:nvSpPr>
        <p:spPr/>
        <p:txBody>
          <a:bodyPr/>
          <a:lstStyle/>
          <a:p>
            <a:pPr algn="r"/>
            <a:fld id="{706D636C-90A3-4979-BA37-BAB384B22101}" type="slidenum">
              <a:rPr lang="en-US" smtClean="0"/>
              <a:pPr algn="r"/>
              <a:t>11</a:t>
            </a:fld>
            <a:endParaRPr lang="en-US" dirty="0"/>
          </a:p>
        </p:txBody>
      </p:sp>
      <p:sp>
        <p:nvSpPr>
          <p:cNvPr id="5" name="Title 4">
            <a:extLst>
              <a:ext uri="{FF2B5EF4-FFF2-40B4-BE49-F238E27FC236}">
                <a16:creationId xmlns:a16="http://schemas.microsoft.com/office/drawing/2014/main" id="{6984BF6E-C018-4648-9A9A-06481FA69D08}"/>
              </a:ext>
            </a:extLst>
          </p:cNvPr>
          <p:cNvSpPr>
            <a:spLocks noGrp="1"/>
          </p:cNvSpPr>
          <p:nvPr>
            <p:ph type="title"/>
          </p:nvPr>
        </p:nvSpPr>
        <p:spPr/>
        <p:txBody>
          <a:bodyPr>
            <a:normAutofit/>
          </a:bodyPr>
          <a:lstStyle/>
          <a:p>
            <a:r>
              <a:rPr lang="en-US" sz="3200" dirty="0"/>
              <a:t>Overview of Approaches</a:t>
            </a:r>
          </a:p>
        </p:txBody>
      </p:sp>
      <p:sp>
        <p:nvSpPr>
          <p:cNvPr id="6" name="Content Placeholder 5">
            <a:extLst>
              <a:ext uri="{FF2B5EF4-FFF2-40B4-BE49-F238E27FC236}">
                <a16:creationId xmlns:a16="http://schemas.microsoft.com/office/drawing/2014/main" id="{547580A8-5A03-4502-A5D1-AEF11F407E08}"/>
              </a:ext>
            </a:extLst>
          </p:cNvPr>
          <p:cNvSpPr>
            <a:spLocks noGrp="1"/>
          </p:cNvSpPr>
          <p:nvPr>
            <p:ph idx="1"/>
          </p:nvPr>
        </p:nvSpPr>
        <p:spPr/>
        <p:txBody>
          <a:bodyPr vert="horz" lIns="91440" tIns="45720" rIns="91440" bIns="45720" rtlCol="0" anchor="t">
            <a:normAutofit/>
          </a:bodyPr>
          <a:lstStyle/>
          <a:p>
            <a:r>
              <a:rPr lang="en-US" dirty="0"/>
              <a:t>Off-the-shelf solutions</a:t>
            </a:r>
          </a:p>
          <a:p>
            <a:r>
              <a:rPr lang="en-US" dirty="0"/>
              <a:t>WIOA data system</a:t>
            </a:r>
          </a:p>
          <a:p>
            <a:r>
              <a:rPr lang="en-US" dirty="0"/>
              <a:t>Proprietary/customized solutions</a:t>
            </a:r>
            <a:endParaRPr lang="en-US" dirty="0">
              <a:cs typeface="Arial"/>
            </a:endParaRPr>
          </a:p>
        </p:txBody>
      </p:sp>
    </p:spTree>
    <p:extLst>
      <p:ext uri="{BB962C8B-B14F-4D97-AF65-F5344CB8AC3E}">
        <p14:creationId xmlns:p14="http://schemas.microsoft.com/office/powerpoint/2010/main" val="10561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D75CC-F2EA-4BAE-9B47-1CA8C0B545A0}"/>
              </a:ext>
            </a:extLst>
          </p:cNvPr>
          <p:cNvSpPr>
            <a:spLocks noGrp="1"/>
          </p:cNvSpPr>
          <p:nvPr>
            <p:ph type="sldNum" sz="quarter" idx="12"/>
          </p:nvPr>
        </p:nvSpPr>
        <p:spPr/>
        <p:txBody>
          <a:bodyPr/>
          <a:lstStyle/>
          <a:p>
            <a:fld id="{158B7785-F6D6-45F8-833E-07BD84680091}" type="slidenum">
              <a:rPr lang="en-US" smtClean="0"/>
              <a:t>12</a:t>
            </a:fld>
            <a:endParaRPr lang="en-US" dirty="0"/>
          </a:p>
        </p:txBody>
      </p:sp>
      <p:sp>
        <p:nvSpPr>
          <p:cNvPr id="3" name="Title 2">
            <a:extLst>
              <a:ext uri="{FF2B5EF4-FFF2-40B4-BE49-F238E27FC236}">
                <a16:creationId xmlns:a16="http://schemas.microsoft.com/office/drawing/2014/main" id="{652AED51-F676-4447-ABA9-4D9857780D51}"/>
              </a:ext>
            </a:extLst>
          </p:cNvPr>
          <p:cNvSpPr>
            <a:spLocks noGrp="1"/>
          </p:cNvSpPr>
          <p:nvPr>
            <p:ph type="title"/>
          </p:nvPr>
        </p:nvSpPr>
        <p:spPr/>
        <p:txBody>
          <a:bodyPr/>
          <a:lstStyle/>
          <a:p>
            <a:r>
              <a:rPr lang="en-US" dirty="0">
                <a:cs typeface="Calibri"/>
              </a:rPr>
              <a:t>Participant Tracking Systems</a:t>
            </a:r>
          </a:p>
        </p:txBody>
      </p:sp>
      <p:sp>
        <p:nvSpPr>
          <p:cNvPr id="4" name="Text Placeholder 3">
            <a:extLst>
              <a:ext uri="{FF2B5EF4-FFF2-40B4-BE49-F238E27FC236}">
                <a16:creationId xmlns:a16="http://schemas.microsoft.com/office/drawing/2014/main" id="{E21B9DF9-4821-4F8B-84CD-D1938A8FD7DE}"/>
              </a:ext>
            </a:extLst>
          </p:cNvPr>
          <p:cNvSpPr>
            <a:spLocks noGrp="1"/>
          </p:cNvSpPr>
          <p:nvPr>
            <p:ph type="body" idx="14"/>
          </p:nvPr>
        </p:nvSpPr>
        <p:spPr/>
        <p:txBody>
          <a:bodyPr/>
          <a:lstStyle/>
          <a:p>
            <a:r>
              <a:rPr lang="en-US"/>
              <a:t>What approach are you using, or considering using, to track participant data for your ASE grant?  Please share your specific system/solution in the chat!</a:t>
            </a:r>
          </a:p>
          <a:p>
            <a:endParaRPr lang="en-US"/>
          </a:p>
        </p:txBody>
      </p:sp>
      <p:sp>
        <p:nvSpPr>
          <p:cNvPr id="5" name="Text Placeholder 4">
            <a:extLst>
              <a:ext uri="{FF2B5EF4-FFF2-40B4-BE49-F238E27FC236}">
                <a16:creationId xmlns:a16="http://schemas.microsoft.com/office/drawing/2014/main" id="{2C4E1C7C-87C9-45EC-8A0C-0DDE4E81BA3A}"/>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DAC53F6B-2C75-446A-BB76-C310B0FDC642}"/>
              </a:ext>
            </a:extLst>
          </p:cNvPr>
          <p:cNvSpPr>
            <a:spLocks noGrp="1"/>
          </p:cNvSpPr>
          <p:nvPr>
            <p:ph idx="1"/>
          </p:nvPr>
        </p:nvSpPr>
        <p:spPr/>
        <p:txBody>
          <a:bodyPr/>
          <a:lstStyle/>
          <a:p>
            <a:pPr lvl="0"/>
            <a:r>
              <a:rPr lang="en-US"/>
              <a:t>Off-the-shelf solutions</a:t>
            </a:r>
          </a:p>
          <a:p>
            <a:pPr lvl="0"/>
            <a:r>
              <a:rPr lang="en-US"/>
              <a:t>WIOA data system</a:t>
            </a:r>
          </a:p>
          <a:p>
            <a:pPr lvl="0"/>
            <a:r>
              <a:rPr lang="en-US"/>
              <a:t>Proprietary/customized solutions</a:t>
            </a:r>
          </a:p>
          <a:p>
            <a:r>
              <a:rPr lang="en-US"/>
              <a:t>Excel spreadsheet</a:t>
            </a:r>
          </a:p>
          <a:p>
            <a:pPr lvl="0"/>
            <a:r>
              <a:rPr lang="en-US"/>
              <a:t>Other</a:t>
            </a:r>
          </a:p>
        </p:txBody>
      </p:sp>
    </p:spTree>
    <p:extLst>
      <p:ext uri="{BB962C8B-B14F-4D97-AF65-F5344CB8AC3E}">
        <p14:creationId xmlns:p14="http://schemas.microsoft.com/office/powerpoint/2010/main" val="2661150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A9425FB-4B74-4DBC-887D-81FC91F2A95B}"/>
              </a:ext>
            </a:extLst>
          </p:cNvPr>
          <p:cNvSpPr>
            <a:spLocks noGrp="1"/>
          </p:cNvSpPr>
          <p:nvPr>
            <p:ph type="sldNum" sz="quarter" idx="12"/>
          </p:nvPr>
        </p:nvSpPr>
        <p:spPr/>
        <p:txBody>
          <a:bodyPr/>
          <a:lstStyle/>
          <a:p>
            <a:pPr algn="r"/>
            <a:fld id="{706D636C-90A3-4979-BA37-BAB384B22101}" type="slidenum">
              <a:rPr lang="en-US" smtClean="0"/>
              <a:pPr algn="r"/>
              <a:t>13</a:t>
            </a:fld>
            <a:endParaRPr lang="en-US" dirty="0"/>
          </a:p>
        </p:txBody>
      </p:sp>
      <p:sp>
        <p:nvSpPr>
          <p:cNvPr id="5" name="Title 4">
            <a:extLst>
              <a:ext uri="{FF2B5EF4-FFF2-40B4-BE49-F238E27FC236}">
                <a16:creationId xmlns:a16="http://schemas.microsoft.com/office/drawing/2014/main" id="{8A6ECD9E-5AB2-46BA-918E-F25717E854F5}"/>
              </a:ext>
            </a:extLst>
          </p:cNvPr>
          <p:cNvSpPr>
            <a:spLocks noGrp="1"/>
          </p:cNvSpPr>
          <p:nvPr>
            <p:ph type="title"/>
          </p:nvPr>
        </p:nvSpPr>
        <p:spPr/>
        <p:txBody>
          <a:bodyPr>
            <a:normAutofit/>
          </a:bodyPr>
          <a:lstStyle/>
          <a:p>
            <a:r>
              <a:rPr lang="en-US" sz="3200" dirty="0">
                <a:ea typeface="+mj-lt"/>
                <a:cs typeface="+mj-lt"/>
              </a:rPr>
              <a:t>Peer Solutions</a:t>
            </a:r>
            <a:endParaRPr lang="en-US" sz="3200" dirty="0"/>
          </a:p>
        </p:txBody>
      </p:sp>
      <p:pic>
        <p:nvPicPr>
          <p:cNvPr id="8" name="Picture 7" descr="Iowa map">
            <a:extLst>
              <a:ext uri="{FF2B5EF4-FFF2-40B4-BE49-F238E27FC236}">
                <a16:creationId xmlns:a16="http://schemas.microsoft.com/office/drawing/2014/main" id="{853F90B9-6868-45A5-97C8-0A67BA8349F1}"/>
              </a:ext>
            </a:extLst>
          </p:cNvPr>
          <p:cNvPicPr>
            <a:picLocks noChangeAspect="1"/>
          </p:cNvPicPr>
          <p:nvPr/>
        </p:nvPicPr>
        <p:blipFill>
          <a:blip r:embed="rId3"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24522" y="1338464"/>
            <a:ext cx="2497675" cy="1873257"/>
          </a:xfrm>
          <a:prstGeom prst="rect">
            <a:avLst/>
          </a:prstGeom>
        </p:spPr>
      </p:pic>
      <p:sp>
        <p:nvSpPr>
          <p:cNvPr id="2" name="Content Placeholder 1">
            <a:extLst>
              <a:ext uri="{FF2B5EF4-FFF2-40B4-BE49-F238E27FC236}">
                <a16:creationId xmlns:a16="http://schemas.microsoft.com/office/drawing/2014/main" id="{425353CF-5736-44A4-A951-3C3759B1B752}"/>
              </a:ext>
            </a:extLst>
          </p:cNvPr>
          <p:cNvSpPr txBox="1">
            <a:spLocks/>
          </p:cNvSpPr>
          <p:nvPr/>
        </p:nvSpPr>
        <p:spPr>
          <a:xfrm>
            <a:off x="1019249" y="1373569"/>
            <a:ext cx="5969955" cy="1818203"/>
          </a:xfrm>
          <a:prstGeom prst="rect">
            <a:avLst/>
          </a:prstGeom>
        </p:spPr>
        <p:txBody>
          <a:bodyPr vert="horz" lIns="91440" tIns="45720" rIns="91440" bIns="45720" rtlCol="0" anchor="ctr">
            <a:normAutofit/>
          </a:bodyPr>
          <a:lstStyle>
            <a:lvl1pPr marL="0" indent="0" algn="l" defTabSz="685800" rtl="0" eaLnBrk="1" latinLnBrk="0" hangingPunct="1">
              <a:lnSpc>
                <a:spcPct val="95000"/>
              </a:lnSpc>
              <a:spcBef>
                <a:spcPts val="1350"/>
              </a:spcBef>
              <a:buClr>
                <a:schemeClr val="accent2"/>
              </a:buClr>
              <a:buFont typeface="Wingdings 3" panose="050401020108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685800" rtl="0" eaLnBrk="1" latinLnBrk="0" hangingPunct="1">
              <a:lnSpc>
                <a:spcPct val="95000"/>
              </a:lnSpc>
              <a:spcBef>
                <a:spcPts val="500"/>
              </a:spcBef>
              <a:buClr>
                <a:schemeClr val="accent6"/>
              </a:buClr>
              <a:buFont typeface="Wingdings 3" panose="05040102010807070707" pitchFamily="18" charset="2"/>
              <a:buNone/>
              <a:defRPr sz="2000" i="1" kern="1200">
                <a:solidFill>
                  <a:schemeClr val="bg2">
                    <a:lumMod val="25000"/>
                  </a:schemeClr>
                </a:solidFill>
                <a:latin typeface="+mn-lt"/>
                <a:ea typeface="+mn-ea"/>
                <a:cs typeface="+mn-cs"/>
              </a:defRPr>
            </a:lvl2pPr>
            <a:lvl3pPr marL="457200" indent="0" algn="l" defTabSz="685800" rtl="0" eaLnBrk="1" latinLnBrk="0" hangingPunct="1">
              <a:lnSpc>
                <a:spcPct val="95000"/>
              </a:lnSpc>
              <a:spcBef>
                <a:spcPts val="800"/>
              </a:spcBef>
              <a:buClr>
                <a:schemeClr val="bg1">
                  <a:lumMod val="50000"/>
                </a:schemeClr>
              </a:buClr>
              <a:buFontTx/>
              <a:buNone/>
              <a:defRPr sz="1800" kern="1200">
                <a:solidFill>
                  <a:schemeClr val="tx1"/>
                </a:solidFill>
                <a:latin typeface="+mn-lt"/>
                <a:ea typeface="+mn-ea"/>
                <a:cs typeface="+mn-cs"/>
              </a:defRPr>
            </a:lvl3pPr>
            <a:lvl4pPr marL="822960" indent="-365760" algn="l" defTabSz="685800" rtl="0" eaLnBrk="1" latinLnBrk="0" hangingPunct="1">
              <a:lnSpc>
                <a:spcPct val="95000"/>
              </a:lnSpc>
              <a:spcBef>
                <a:spcPts val="300"/>
              </a:spcBef>
              <a:buClr>
                <a:schemeClr val="accent6"/>
              </a:buClr>
              <a:buSzPct val="90000"/>
              <a:buFont typeface="Wingdings" panose="05000000000000000000" pitchFamily="2" charset="2"/>
              <a:buChar char=""/>
              <a:defRPr sz="1500" i="1" kern="1200">
                <a:solidFill>
                  <a:schemeClr val="accent1"/>
                </a:solidFill>
                <a:latin typeface="+mn-lt"/>
                <a:ea typeface="+mn-ea"/>
                <a:cs typeface="+mn-cs"/>
              </a:defRPr>
            </a:lvl4pPr>
            <a:lvl5pPr marL="1543050" indent="-171450" algn="l" defTabSz="685800" rtl="0" eaLnBrk="1" latinLnBrk="0" hangingPunct="1">
              <a:lnSpc>
                <a:spcPct val="95000"/>
              </a:lnSpc>
              <a:spcBef>
                <a:spcPts val="375"/>
              </a:spcBef>
              <a:buClr>
                <a:schemeClr val="accent6"/>
              </a:buClr>
              <a:buFont typeface="Wingdings 3" panose="05040102010807070707" pitchFamily="18" charset="2"/>
              <a:buChar char="ê"/>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a:t>Amy Beller</a:t>
            </a:r>
            <a:endParaRPr lang="en-US"/>
          </a:p>
          <a:p>
            <a:pPr marL="456565" lvl="1" defTabSz="914377">
              <a:lnSpc>
                <a:spcPct val="100000"/>
              </a:lnSpc>
              <a:spcBef>
                <a:spcPts val="0"/>
              </a:spcBef>
            </a:pPr>
            <a:r>
              <a:rPr lang="en-US" sz="2200" dirty="0"/>
              <a:t>Registered Apprenticeship Program Coordinator, Iowa</a:t>
            </a:r>
            <a:endParaRPr lang="en-US" sz="2200" dirty="0">
              <a:cs typeface="Calibri"/>
            </a:endParaRPr>
          </a:p>
        </p:txBody>
      </p:sp>
    </p:spTree>
    <p:extLst>
      <p:ext uri="{BB962C8B-B14F-4D97-AF65-F5344CB8AC3E}">
        <p14:creationId xmlns:p14="http://schemas.microsoft.com/office/powerpoint/2010/main" val="105990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E3D2198-CC8C-4DB7-804E-1C39D916CA49}"/>
              </a:ext>
            </a:extLst>
          </p:cNvPr>
          <p:cNvSpPr>
            <a:spLocks noGrp="1"/>
          </p:cNvSpPr>
          <p:nvPr>
            <p:ph type="sldNum" sz="quarter" idx="12"/>
          </p:nvPr>
        </p:nvSpPr>
        <p:spPr/>
        <p:txBody>
          <a:bodyPr/>
          <a:lstStyle/>
          <a:p>
            <a:pPr algn="r"/>
            <a:fld id="{706D636C-90A3-4979-BA37-BAB384B22101}" type="slidenum">
              <a:rPr lang="en-US" smtClean="0"/>
              <a:pPr algn="r"/>
              <a:t>14</a:t>
            </a:fld>
            <a:endParaRPr lang="en-US" dirty="0"/>
          </a:p>
        </p:txBody>
      </p:sp>
      <p:sp>
        <p:nvSpPr>
          <p:cNvPr id="5" name="Title 4">
            <a:extLst>
              <a:ext uri="{FF2B5EF4-FFF2-40B4-BE49-F238E27FC236}">
                <a16:creationId xmlns:a16="http://schemas.microsoft.com/office/drawing/2014/main" id="{06A212C7-F119-4749-8E94-3ED2AD99FD68}"/>
              </a:ext>
            </a:extLst>
          </p:cNvPr>
          <p:cNvSpPr>
            <a:spLocks noGrp="1"/>
          </p:cNvSpPr>
          <p:nvPr>
            <p:ph type="title"/>
          </p:nvPr>
        </p:nvSpPr>
        <p:spPr/>
        <p:txBody>
          <a:bodyPr>
            <a:normAutofit/>
          </a:bodyPr>
          <a:lstStyle/>
          <a:p>
            <a:r>
              <a:rPr lang="en-US" dirty="0"/>
              <a:t>Case Management </a:t>
            </a:r>
            <a:br>
              <a:rPr lang="en-US" dirty="0"/>
            </a:br>
            <a:r>
              <a:rPr lang="en-US" dirty="0"/>
              <a:t>Life-Cycle</a:t>
            </a:r>
            <a:endParaRPr lang="en-US" dirty="0">
              <a:effectLst>
                <a:innerShdw blurRad="76200" dist="38100" dir="18900000">
                  <a:srgbClr val="7A232E">
                    <a:lumMod val="75000"/>
                    <a:alpha val="70000"/>
                  </a:srgbClr>
                </a:innerShdw>
              </a:effectLst>
              <a:cs typeface="Arial"/>
            </a:endParaRPr>
          </a:p>
        </p:txBody>
      </p:sp>
      <p:sp>
        <p:nvSpPr>
          <p:cNvPr id="6" name="Text Placeholder 5">
            <a:extLst>
              <a:ext uri="{FF2B5EF4-FFF2-40B4-BE49-F238E27FC236}">
                <a16:creationId xmlns:a16="http://schemas.microsoft.com/office/drawing/2014/main" id="{C3C61421-96CB-4696-B3C4-68AE6D590A84}"/>
              </a:ext>
            </a:extLst>
          </p:cNvPr>
          <p:cNvSpPr>
            <a:spLocks noGrp="1"/>
          </p:cNvSpPr>
          <p:nvPr>
            <p:ph type="body" idx="1"/>
          </p:nvPr>
        </p:nvSpPr>
        <p:spPr/>
        <p:txBody>
          <a:bodyPr vert="horz" lIns="91440" tIns="45720" rIns="91440" bIns="45720" rtlCol="0" anchor="t">
            <a:normAutofit/>
          </a:bodyPr>
          <a:lstStyle/>
          <a:p>
            <a:r>
              <a:rPr lang="en-US" i="0" dirty="0">
                <a:ea typeface="+mn-lt"/>
                <a:cs typeface="+mn-lt"/>
              </a:rPr>
              <a:t>Activities to Support Grant Management and Apprentice Success</a:t>
            </a:r>
            <a:endParaRPr lang="en-US" dirty="0"/>
          </a:p>
        </p:txBody>
      </p:sp>
    </p:spTree>
    <p:extLst>
      <p:ext uri="{BB962C8B-B14F-4D97-AF65-F5344CB8AC3E}">
        <p14:creationId xmlns:p14="http://schemas.microsoft.com/office/powerpoint/2010/main" val="140278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3CEE-FF51-4DDB-A542-08E162BF3EE1}"/>
              </a:ext>
            </a:extLst>
          </p:cNvPr>
          <p:cNvSpPr>
            <a:spLocks noGrp="1"/>
          </p:cNvSpPr>
          <p:nvPr>
            <p:ph type="title"/>
          </p:nvPr>
        </p:nvSpPr>
        <p:spPr>
          <a:xfrm>
            <a:off x="781651" y="70711"/>
            <a:ext cx="9838724" cy="786539"/>
          </a:xfrm>
        </p:spPr>
        <p:txBody>
          <a:bodyPr>
            <a:normAutofit/>
          </a:bodyPr>
          <a:lstStyle/>
          <a:p>
            <a:r>
              <a:rPr lang="en-US" sz="3200" dirty="0"/>
              <a:t>Case Management: From Recruitment to Outcomes</a:t>
            </a:r>
          </a:p>
        </p:txBody>
      </p:sp>
      <p:graphicFrame>
        <p:nvGraphicFramePr>
          <p:cNvPr id="5" name="Content Placeholder 4" descr="SmartArt of process from Recruitment to Eligibility Determination/Intake to Service Delivery to After Services End/Exit">
            <a:extLst>
              <a:ext uri="{FF2B5EF4-FFF2-40B4-BE49-F238E27FC236}">
                <a16:creationId xmlns:a16="http://schemas.microsoft.com/office/drawing/2014/main" id="{3AEFD8FB-3CFE-47CE-85CE-58E64F3C843D}"/>
              </a:ext>
            </a:extLst>
          </p:cNvPr>
          <p:cNvGraphicFramePr>
            <a:graphicFrameLocks noGrp="1"/>
          </p:cNvGraphicFramePr>
          <p:nvPr>
            <p:ph idx="1"/>
          </p:nvPr>
        </p:nvGraphicFramePr>
        <p:xfrm>
          <a:off x="924747" y="962930"/>
          <a:ext cx="9990903" cy="5143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a:extLst>
              <a:ext uri="{FF2B5EF4-FFF2-40B4-BE49-F238E27FC236}">
                <a16:creationId xmlns:a16="http://schemas.microsoft.com/office/drawing/2014/main" id="{07C9ACD3-9CE3-4026-BEF3-634DCEC08586}"/>
              </a:ext>
            </a:extLst>
          </p:cNvPr>
          <p:cNvSpPr>
            <a:spLocks noGrp="1"/>
          </p:cNvSpPr>
          <p:nvPr>
            <p:ph type="sldNum" sz="quarter" idx="12"/>
          </p:nvPr>
        </p:nvSpPr>
        <p:spPr>
          <a:xfrm>
            <a:off x="10915650" y="6335330"/>
            <a:ext cx="1076653" cy="365125"/>
          </a:xfrm>
        </p:spPr>
        <p:txBody>
          <a:bodyPr/>
          <a:lstStyle/>
          <a:p>
            <a:pPr algn="r"/>
            <a:fld id="{706D636C-90A3-4979-BA37-BAB384B22101}" type="slidenum">
              <a:rPr lang="en-US" smtClean="0"/>
              <a:pPr algn="r"/>
              <a:t>15</a:t>
            </a:fld>
            <a:endParaRPr lang="en-US" dirty="0"/>
          </a:p>
        </p:txBody>
      </p:sp>
    </p:spTree>
    <p:extLst>
      <p:ext uri="{BB962C8B-B14F-4D97-AF65-F5344CB8AC3E}">
        <p14:creationId xmlns:p14="http://schemas.microsoft.com/office/powerpoint/2010/main" val="827352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1C48448F-9522-4F36-B478-FACD3BD674B8}"/>
              </a:ext>
            </a:extLst>
          </p:cNvPr>
          <p:cNvSpPr>
            <a:spLocks noGrp="1"/>
          </p:cNvSpPr>
          <p:nvPr>
            <p:ph type="sldNum" sz="quarter" idx="12"/>
          </p:nvPr>
        </p:nvSpPr>
        <p:spPr/>
        <p:txBody>
          <a:bodyPr/>
          <a:lstStyle/>
          <a:p>
            <a:pPr algn="r"/>
            <a:fld id="{706D636C-90A3-4979-BA37-BAB384B22101}" type="slidenum">
              <a:rPr lang="en-US" smtClean="0"/>
              <a:pPr algn="r"/>
              <a:t>16</a:t>
            </a:fld>
            <a:endParaRPr lang="en-US" dirty="0"/>
          </a:p>
        </p:txBody>
      </p:sp>
      <p:sp>
        <p:nvSpPr>
          <p:cNvPr id="2" name="Title 1">
            <a:extLst>
              <a:ext uri="{FF2B5EF4-FFF2-40B4-BE49-F238E27FC236}">
                <a16:creationId xmlns:a16="http://schemas.microsoft.com/office/drawing/2014/main" id="{7C4B3B82-F776-40D7-9DC3-B1D622B46984}"/>
              </a:ext>
            </a:extLst>
          </p:cNvPr>
          <p:cNvSpPr>
            <a:spLocks noGrp="1"/>
          </p:cNvSpPr>
          <p:nvPr>
            <p:ph type="title"/>
          </p:nvPr>
        </p:nvSpPr>
        <p:spPr/>
        <p:txBody>
          <a:bodyPr>
            <a:normAutofit/>
          </a:bodyPr>
          <a:lstStyle/>
          <a:p>
            <a:r>
              <a:rPr lang="en-US" sz="3200" dirty="0"/>
              <a:t>Recruiting Participants</a:t>
            </a:r>
          </a:p>
        </p:txBody>
      </p:sp>
      <p:sp>
        <p:nvSpPr>
          <p:cNvPr id="3" name="Content Placeholder 2">
            <a:extLst>
              <a:ext uri="{FF2B5EF4-FFF2-40B4-BE49-F238E27FC236}">
                <a16:creationId xmlns:a16="http://schemas.microsoft.com/office/drawing/2014/main" id="{65105329-3425-4ADC-B9C2-F044403F4640}"/>
              </a:ext>
            </a:extLst>
          </p:cNvPr>
          <p:cNvSpPr>
            <a:spLocks noGrp="1"/>
          </p:cNvSpPr>
          <p:nvPr>
            <p:ph idx="1"/>
          </p:nvPr>
        </p:nvSpPr>
        <p:spPr/>
        <p:txBody>
          <a:bodyPr vert="horz" lIns="91440" tIns="45720" rIns="91440" bIns="45720" rtlCol="0" anchor="t">
            <a:normAutofit/>
          </a:bodyPr>
          <a:lstStyle/>
          <a:p>
            <a:r>
              <a:rPr lang="en-US" dirty="0"/>
              <a:t>Recruitment Planning Considerations</a:t>
            </a:r>
            <a:endParaRPr lang="en-US" dirty="0">
              <a:cs typeface="Arial"/>
            </a:endParaRPr>
          </a:p>
          <a:p>
            <a:pPr lvl="1"/>
            <a:r>
              <a:rPr lang="en-US" dirty="0"/>
              <a:t>Where will grant-funded apprentices come from?  How will they learn about and become Registered Apprentices?</a:t>
            </a:r>
          </a:p>
          <a:p>
            <a:pPr lvl="1"/>
            <a:r>
              <a:rPr lang="en-US" dirty="0"/>
              <a:t>Which partners will work with them?</a:t>
            </a:r>
          </a:p>
          <a:p>
            <a:pPr lvl="1"/>
            <a:r>
              <a:rPr lang="en-US" dirty="0"/>
              <a:t>At what point will they be identified as participants in the grant?</a:t>
            </a:r>
          </a:p>
        </p:txBody>
      </p:sp>
    </p:spTree>
    <p:extLst>
      <p:ext uri="{BB962C8B-B14F-4D97-AF65-F5344CB8AC3E}">
        <p14:creationId xmlns:p14="http://schemas.microsoft.com/office/powerpoint/2010/main" val="1360277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FEA6278-7DD0-48E8-8DF8-30A72EF3E1C3}"/>
              </a:ext>
            </a:extLst>
          </p:cNvPr>
          <p:cNvSpPr>
            <a:spLocks noGrp="1"/>
          </p:cNvSpPr>
          <p:nvPr>
            <p:ph type="sldNum" sz="quarter" idx="12"/>
          </p:nvPr>
        </p:nvSpPr>
        <p:spPr/>
        <p:txBody>
          <a:bodyPr/>
          <a:lstStyle/>
          <a:p>
            <a:pPr algn="r"/>
            <a:fld id="{706D636C-90A3-4979-BA37-BAB384B22101}" type="slidenum">
              <a:rPr lang="en-US" smtClean="0"/>
              <a:pPr algn="r"/>
              <a:t>17</a:t>
            </a:fld>
            <a:endParaRPr lang="en-US" dirty="0"/>
          </a:p>
        </p:txBody>
      </p:sp>
      <p:sp>
        <p:nvSpPr>
          <p:cNvPr id="2" name="Title 1">
            <a:extLst>
              <a:ext uri="{FF2B5EF4-FFF2-40B4-BE49-F238E27FC236}">
                <a16:creationId xmlns:a16="http://schemas.microsoft.com/office/drawing/2014/main" id="{CA6F848B-9645-438A-AA63-66A79A5826EA}"/>
              </a:ext>
            </a:extLst>
          </p:cNvPr>
          <p:cNvSpPr>
            <a:spLocks noGrp="1"/>
          </p:cNvSpPr>
          <p:nvPr>
            <p:ph type="title"/>
          </p:nvPr>
        </p:nvSpPr>
        <p:spPr/>
        <p:txBody>
          <a:bodyPr>
            <a:normAutofit/>
          </a:bodyPr>
          <a:lstStyle/>
          <a:p>
            <a:r>
              <a:rPr lang="en-US" sz="3200" dirty="0"/>
              <a:t>Recruitment Resources</a:t>
            </a:r>
          </a:p>
        </p:txBody>
      </p:sp>
      <p:sp>
        <p:nvSpPr>
          <p:cNvPr id="3" name="Content Placeholder 2">
            <a:extLst>
              <a:ext uri="{FF2B5EF4-FFF2-40B4-BE49-F238E27FC236}">
                <a16:creationId xmlns:a16="http://schemas.microsoft.com/office/drawing/2014/main" id="{52F145BA-08D5-46D8-8E4A-D134FE0C1C83}"/>
              </a:ext>
            </a:extLst>
          </p:cNvPr>
          <p:cNvSpPr>
            <a:spLocks noGrp="1"/>
          </p:cNvSpPr>
          <p:nvPr>
            <p:ph idx="1"/>
          </p:nvPr>
        </p:nvSpPr>
        <p:spPr/>
        <p:txBody>
          <a:bodyPr vert="horz" lIns="91440" tIns="45720" rIns="91440" bIns="45720" rtlCol="0" anchor="t">
            <a:normAutofit/>
          </a:bodyPr>
          <a:lstStyle/>
          <a:p>
            <a:pPr marL="292100" indent="-292100"/>
            <a:r>
              <a:rPr lang="en-US" dirty="0">
                <a:cs typeface="Arial"/>
                <a:hlinkClick r:id="rId3"/>
              </a:rPr>
              <a:t>Outreach to Apprentices</a:t>
            </a:r>
          </a:p>
          <a:p>
            <a:pPr marL="292100" indent="-292100"/>
            <a:r>
              <a:rPr lang="en-US" dirty="0">
                <a:cs typeface="Arial"/>
                <a:hlinkClick r:id="rId4"/>
              </a:rPr>
              <a:t>Apprenticeship Outreach to Youth &amp; Parents</a:t>
            </a:r>
          </a:p>
          <a:p>
            <a:pPr marL="292100" indent="-292100"/>
            <a:r>
              <a:rPr lang="en-US" dirty="0">
                <a:cs typeface="Arial"/>
                <a:hlinkClick r:id="rId5"/>
              </a:rPr>
              <a:t>Universal Outreach Tool</a:t>
            </a:r>
            <a:endParaRPr lang="en-US" dirty="0">
              <a:cs typeface="Arial"/>
            </a:endParaRPr>
          </a:p>
        </p:txBody>
      </p:sp>
      <p:sp>
        <p:nvSpPr>
          <p:cNvPr id="5" name="TextBox 4">
            <a:extLst>
              <a:ext uri="{FF2B5EF4-FFF2-40B4-BE49-F238E27FC236}">
                <a16:creationId xmlns:a16="http://schemas.microsoft.com/office/drawing/2014/main" id="{853BBD96-5B6F-4148-B635-E254A3AE7A0C}"/>
              </a:ext>
              <a:ext uri="{C183D7F6-B498-43B3-948B-1728B52AA6E4}">
                <adec:decorative xmlns:adec="http://schemas.microsoft.com/office/drawing/2017/decorative" val="1"/>
              </a:ext>
            </a:extLst>
          </p:cNvPr>
          <p:cNvSpPr txBox="1"/>
          <p:nvPr/>
        </p:nvSpPr>
        <p:spPr>
          <a:xfrm>
            <a:off x="7899245" y="3764116"/>
            <a:ext cx="2282642" cy="1661355"/>
          </a:xfrm>
          <a:prstGeom prst="rect">
            <a:avLst/>
          </a:prstGeom>
          <a:noFill/>
        </p:spPr>
        <p:txBody>
          <a:bodyPr wrap="none" rtlCol="0">
            <a:noAutofit/>
          </a:bodyPr>
          <a:lstStyle/>
          <a:p>
            <a:pPr algn="l">
              <a:lnSpc>
                <a:spcPct val="85000"/>
              </a:lnSpc>
            </a:pPr>
            <a:r>
              <a:rPr lang="en-US" sz="13800" dirty="0">
                <a:solidFill>
                  <a:schemeClr val="bg1">
                    <a:lumMod val="75000"/>
                  </a:schemeClr>
                </a:solidFill>
                <a:sym typeface="Webdings" panose="05030102010509060703" pitchFamily="18" charset="2"/>
              </a:rPr>
              <a:t></a:t>
            </a:r>
            <a:endParaRPr lang="en-US" sz="13800" dirty="0">
              <a:solidFill>
                <a:schemeClr val="bg1">
                  <a:lumMod val="75000"/>
                </a:schemeClr>
              </a:solidFill>
            </a:endParaRPr>
          </a:p>
        </p:txBody>
      </p:sp>
    </p:spTree>
    <p:extLst>
      <p:ext uri="{BB962C8B-B14F-4D97-AF65-F5344CB8AC3E}">
        <p14:creationId xmlns:p14="http://schemas.microsoft.com/office/powerpoint/2010/main" val="121529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8124E278-0376-4722-9F23-074FA596DA8A}"/>
              </a:ext>
            </a:extLst>
          </p:cNvPr>
          <p:cNvSpPr>
            <a:spLocks noGrp="1"/>
          </p:cNvSpPr>
          <p:nvPr>
            <p:ph type="sldNum" sz="quarter" idx="12"/>
          </p:nvPr>
        </p:nvSpPr>
        <p:spPr/>
        <p:txBody>
          <a:bodyPr/>
          <a:lstStyle/>
          <a:p>
            <a:pPr algn="r"/>
            <a:fld id="{706D636C-90A3-4979-BA37-BAB384B22101}" type="slidenum">
              <a:rPr lang="en-US" smtClean="0"/>
              <a:pPr algn="r"/>
              <a:t>18</a:t>
            </a:fld>
            <a:endParaRPr lang="en-US" dirty="0"/>
          </a:p>
        </p:txBody>
      </p:sp>
      <p:sp>
        <p:nvSpPr>
          <p:cNvPr id="2" name="Title 1">
            <a:extLst>
              <a:ext uri="{FF2B5EF4-FFF2-40B4-BE49-F238E27FC236}">
                <a16:creationId xmlns:a16="http://schemas.microsoft.com/office/drawing/2014/main" id="{2054402B-02D1-4925-BA92-E0E1C9807E2A}"/>
              </a:ext>
            </a:extLst>
          </p:cNvPr>
          <p:cNvSpPr>
            <a:spLocks noGrp="1"/>
          </p:cNvSpPr>
          <p:nvPr>
            <p:ph type="title"/>
          </p:nvPr>
        </p:nvSpPr>
        <p:spPr/>
        <p:txBody>
          <a:bodyPr>
            <a:normAutofit/>
          </a:bodyPr>
          <a:lstStyle/>
          <a:p>
            <a:r>
              <a:rPr lang="en-US" sz="3200" dirty="0"/>
              <a:t>Eligibility Determination and Enrollment</a:t>
            </a:r>
          </a:p>
        </p:txBody>
      </p:sp>
      <p:sp>
        <p:nvSpPr>
          <p:cNvPr id="3" name="Content Placeholder 2">
            <a:extLst>
              <a:ext uri="{FF2B5EF4-FFF2-40B4-BE49-F238E27FC236}">
                <a16:creationId xmlns:a16="http://schemas.microsoft.com/office/drawing/2014/main" id="{A6140625-81A0-4170-AE7D-414D4B5A3683}"/>
              </a:ext>
            </a:extLst>
          </p:cNvPr>
          <p:cNvSpPr>
            <a:spLocks noGrp="1"/>
          </p:cNvSpPr>
          <p:nvPr>
            <p:ph idx="1"/>
          </p:nvPr>
        </p:nvSpPr>
        <p:spPr/>
        <p:txBody>
          <a:bodyPr vert="horz" lIns="91440" tIns="45720" rIns="91440" bIns="45720" rtlCol="0" anchor="t">
            <a:normAutofit/>
          </a:bodyPr>
          <a:lstStyle/>
          <a:p>
            <a:r>
              <a:rPr lang="en-US" dirty="0"/>
              <a:t>Enrollment Planning Considerations</a:t>
            </a:r>
            <a:endParaRPr lang="en-US" dirty="0">
              <a:cs typeface="Arial"/>
            </a:endParaRPr>
          </a:p>
          <a:p>
            <a:pPr lvl="1"/>
            <a:r>
              <a:rPr lang="en-US" dirty="0">
                <a:ea typeface="+mn-lt"/>
                <a:cs typeface="+mn-lt"/>
              </a:rPr>
              <a:t>How will you enroll new apprentices in grant funded services? </a:t>
            </a:r>
          </a:p>
          <a:p>
            <a:pPr lvl="1"/>
            <a:r>
              <a:rPr lang="en-US" dirty="0">
                <a:ea typeface="+mn-lt"/>
                <a:cs typeface="+mn-lt"/>
              </a:rPr>
              <a:t>Who will enroll new participants and determine eligibility?</a:t>
            </a:r>
            <a:endParaRPr lang="en-US" dirty="0"/>
          </a:p>
          <a:p>
            <a:pPr lvl="1"/>
            <a:r>
              <a:rPr lang="en-US" dirty="0">
                <a:ea typeface="+mn-lt"/>
                <a:cs typeface="+mn-lt"/>
              </a:rPr>
              <a:t>How will the entrance data be collected? </a:t>
            </a:r>
            <a:endParaRPr lang="en-US" dirty="0"/>
          </a:p>
          <a:p>
            <a:pPr lvl="1"/>
            <a:r>
              <a:rPr lang="en-US" dirty="0">
                <a:cs typeface="Arial"/>
              </a:rPr>
              <a:t>Where will that data be housed?</a:t>
            </a:r>
          </a:p>
          <a:p>
            <a:pPr lvl="1"/>
            <a:r>
              <a:rPr lang="en-US" dirty="0">
                <a:cs typeface="Arial"/>
              </a:rPr>
              <a:t>What agreements might you need to have with partners to collect this information</a:t>
            </a:r>
            <a:endParaRPr lang="en-US" dirty="0"/>
          </a:p>
        </p:txBody>
      </p:sp>
    </p:spTree>
    <p:extLst>
      <p:ext uri="{BB962C8B-B14F-4D97-AF65-F5344CB8AC3E}">
        <p14:creationId xmlns:p14="http://schemas.microsoft.com/office/powerpoint/2010/main" val="915339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AFC06E2C-9C72-4961-8CB4-601E26EF7684}"/>
              </a:ext>
            </a:extLst>
          </p:cNvPr>
          <p:cNvSpPr>
            <a:spLocks noGrp="1"/>
          </p:cNvSpPr>
          <p:nvPr>
            <p:ph type="sldNum" sz="quarter" idx="12"/>
          </p:nvPr>
        </p:nvSpPr>
        <p:spPr/>
        <p:txBody>
          <a:bodyPr/>
          <a:lstStyle/>
          <a:p>
            <a:pPr algn="r"/>
            <a:fld id="{706D636C-90A3-4979-BA37-BAB384B22101}" type="slidenum">
              <a:rPr lang="en-US" smtClean="0"/>
              <a:pPr algn="r"/>
              <a:t>19</a:t>
            </a:fld>
            <a:endParaRPr lang="en-US" dirty="0"/>
          </a:p>
        </p:txBody>
      </p:sp>
      <p:sp>
        <p:nvSpPr>
          <p:cNvPr id="2" name="Title 1">
            <a:extLst>
              <a:ext uri="{FF2B5EF4-FFF2-40B4-BE49-F238E27FC236}">
                <a16:creationId xmlns:a16="http://schemas.microsoft.com/office/drawing/2014/main" id="{62328F35-62F5-414C-88C2-79652E9B9490}"/>
              </a:ext>
            </a:extLst>
          </p:cNvPr>
          <p:cNvSpPr>
            <a:spLocks noGrp="1"/>
          </p:cNvSpPr>
          <p:nvPr>
            <p:ph type="title"/>
          </p:nvPr>
        </p:nvSpPr>
        <p:spPr>
          <a:xfrm>
            <a:off x="755067" y="46208"/>
            <a:ext cx="11081335" cy="786384"/>
          </a:xfrm>
        </p:spPr>
        <p:txBody>
          <a:bodyPr>
            <a:normAutofit/>
          </a:bodyPr>
          <a:lstStyle/>
          <a:p>
            <a:r>
              <a:rPr lang="en-US" sz="3200" dirty="0"/>
              <a:t>Coordinating Services to Apprentices</a:t>
            </a:r>
          </a:p>
        </p:txBody>
      </p:sp>
      <p:sp>
        <p:nvSpPr>
          <p:cNvPr id="3" name="Content Placeholder 2">
            <a:extLst>
              <a:ext uri="{FF2B5EF4-FFF2-40B4-BE49-F238E27FC236}">
                <a16:creationId xmlns:a16="http://schemas.microsoft.com/office/drawing/2014/main" id="{200A2555-5CBE-466F-8910-6969592804AA}"/>
              </a:ext>
            </a:extLst>
          </p:cNvPr>
          <p:cNvSpPr>
            <a:spLocks noGrp="1"/>
          </p:cNvSpPr>
          <p:nvPr>
            <p:ph idx="1"/>
          </p:nvPr>
        </p:nvSpPr>
        <p:spPr/>
        <p:txBody>
          <a:bodyPr vert="horz" lIns="91440" tIns="45720" rIns="91440" bIns="45720" rtlCol="0" anchor="t">
            <a:normAutofit/>
          </a:bodyPr>
          <a:lstStyle/>
          <a:p>
            <a:r>
              <a:rPr lang="en-US" dirty="0"/>
              <a:t>Considerations when planning an approach for services to apprentices:</a:t>
            </a:r>
          </a:p>
          <a:p>
            <a:pPr lvl="1"/>
            <a:r>
              <a:rPr lang="en-US" dirty="0"/>
              <a:t>What services will grant participants receive?  </a:t>
            </a:r>
          </a:p>
          <a:p>
            <a:pPr lvl="1"/>
            <a:r>
              <a:rPr lang="en-US" dirty="0"/>
              <a:t>Who will deliver these services?</a:t>
            </a:r>
            <a:endParaRPr lang="en-US" dirty="0">
              <a:cs typeface="Arial" panose="020B0604020202020204"/>
            </a:endParaRPr>
          </a:p>
          <a:p>
            <a:pPr lvl="1"/>
            <a:r>
              <a:rPr lang="en-US" dirty="0"/>
              <a:t>Will you connect with an existing partnership or create something new?</a:t>
            </a:r>
            <a:endParaRPr lang="en-US" dirty="0">
              <a:cs typeface="Arial"/>
            </a:endParaRPr>
          </a:p>
          <a:p>
            <a:pPr lvl="2"/>
            <a:r>
              <a:rPr lang="en-US" dirty="0">
                <a:cs typeface="Arial"/>
              </a:rPr>
              <a:t>New partnership infrastructure – MOUs?</a:t>
            </a:r>
          </a:p>
          <a:p>
            <a:pPr lvl="2"/>
            <a:r>
              <a:rPr lang="en-US" dirty="0">
                <a:cs typeface="Arial"/>
              </a:rPr>
              <a:t>New database or case management system</a:t>
            </a:r>
          </a:p>
          <a:p>
            <a:pPr lvl="1"/>
            <a:r>
              <a:rPr lang="en-US" dirty="0"/>
              <a:t>How will services be provided?</a:t>
            </a:r>
            <a:endParaRPr lang="en-US" dirty="0">
              <a:cs typeface="Arial"/>
            </a:endParaRPr>
          </a:p>
          <a:p>
            <a:pPr lvl="1"/>
            <a:r>
              <a:rPr lang="en-US" dirty="0">
                <a:cs typeface="Arial"/>
              </a:rPr>
              <a:t>When and how will service delivery be documented for reporting purposes?</a:t>
            </a:r>
          </a:p>
        </p:txBody>
      </p:sp>
    </p:spTree>
    <p:extLst>
      <p:ext uri="{BB962C8B-B14F-4D97-AF65-F5344CB8AC3E}">
        <p14:creationId xmlns:p14="http://schemas.microsoft.com/office/powerpoint/2010/main" val="338264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5AB35C-8E45-440A-B00D-F53C79A3C56B}"/>
              </a:ext>
            </a:extLst>
          </p:cNvPr>
          <p:cNvSpPr>
            <a:spLocks noGrp="1"/>
          </p:cNvSpPr>
          <p:nvPr>
            <p:ph idx="1"/>
          </p:nvPr>
        </p:nvSpPr>
        <p:spPr>
          <a:xfrm>
            <a:off x="4872380" y="1346554"/>
            <a:ext cx="6100419" cy="1818203"/>
          </a:xfrm>
        </p:spPr>
        <p:txBody>
          <a:bodyPr/>
          <a:lstStyle/>
          <a:p>
            <a:r>
              <a:rPr lang="en-US" sz="2800" dirty="0"/>
              <a:t>Andrea Hill</a:t>
            </a:r>
          </a:p>
          <a:p>
            <a:pPr marL="457189" lvl="1">
              <a:lnSpc>
                <a:spcPct val="100000"/>
              </a:lnSpc>
              <a:spcBef>
                <a:spcPts val="0"/>
              </a:spcBef>
            </a:pPr>
            <a:r>
              <a:rPr lang="en-US" sz="2200" dirty="0"/>
              <a:t>Program Analyst</a:t>
            </a:r>
          </a:p>
          <a:p>
            <a:pPr marL="457189" lvl="1">
              <a:lnSpc>
                <a:spcPct val="100000"/>
              </a:lnSpc>
              <a:spcBef>
                <a:spcPts val="0"/>
              </a:spcBef>
            </a:pPr>
            <a:r>
              <a:rPr lang="en-US" sz="2200" dirty="0"/>
              <a:t>Office of Apprenticeship, ASE Program Lead</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2</a:t>
            </a:fld>
            <a:endParaRPr lang="en-US" dirty="0"/>
          </a:p>
        </p:txBody>
      </p:sp>
      <p:sp>
        <p:nvSpPr>
          <p:cNvPr id="5" name="Content Placeholder 4">
            <a:extLst>
              <a:ext uri="{FF2B5EF4-FFF2-40B4-BE49-F238E27FC236}">
                <a16:creationId xmlns:a16="http://schemas.microsoft.com/office/drawing/2014/main" id="{6EB8D59F-C800-4738-8C11-80DD809F3373}"/>
              </a:ext>
            </a:extLst>
          </p:cNvPr>
          <p:cNvSpPr>
            <a:spLocks noGrp="1"/>
          </p:cNvSpPr>
          <p:nvPr>
            <p:ph idx="12"/>
          </p:nvPr>
        </p:nvSpPr>
        <p:spPr>
          <a:xfrm>
            <a:off x="4872381" y="4159297"/>
            <a:ext cx="5311140" cy="1818203"/>
          </a:xfrm>
        </p:spPr>
        <p:txBody>
          <a:bodyPr/>
          <a:lstStyle/>
          <a:p>
            <a:r>
              <a:rPr lang="en-US" sz="2800" dirty="0"/>
              <a:t>Gina Wells</a:t>
            </a:r>
          </a:p>
          <a:p>
            <a:pPr marL="457189" lvl="1">
              <a:lnSpc>
                <a:spcPct val="100000"/>
              </a:lnSpc>
              <a:spcBef>
                <a:spcPts val="0"/>
              </a:spcBef>
            </a:pPr>
            <a:r>
              <a:rPr lang="en-US" sz="2200" dirty="0"/>
              <a:t>ASE &amp; SAE TA Project Director</a:t>
            </a:r>
          </a:p>
          <a:p>
            <a:pPr marL="457189" lvl="1">
              <a:lnSpc>
                <a:spcPct val="100000"/>
              </a:lnSpc>
              <a:spcBef>
                <a:spcPts val="0"/>
              </a:spcBef>
            </a:pPr>
            <a:r>
              <a:rPr lang="en-US" sz="2200" dirty="0"/>
              <a:t>Maher &amp; Maher</a:t>
            </a:r>
          </a:p>
        </p:txBody>
      </p:sp>
      <p:sp>
        <p:nvSpPr>
          <p:cNvPr id="16" name="Title 15">
            <a:extLst>
              <a:ext uri="{FF2B5EF4-FFF2-40B4-BE49-F238E27FC236}">
                <a16:creationId xmlns:a16="http://schemas.microsoft.com/office/drawing/2014/main" id="{06440BD0-48DC-4F32-A070-7BA02B325694}"/>
              </a:ext>
            </a:extLst>
          </p:cNvPr>
          <p:cNvSpPr>
            <a:spLocks noGrp="1"/>
          </p:cNvSpPr>
          <p:nvPr>
            <p:ph type="title" idx="4294967295"/>
          </p:nvPr>
        </p:nvSpPr>
        <p:spPr>
          <a:xfrm>
            <a:off x="838200" y="0"/>
            <a:ext cx="6249988" cy="1050925"/>
          </a:xfrm>
        </p:spPr>
        <p:txBody>
          <a:bodyPr>
            <a:normAutofit/>
          </a:bodyPr>
          <a:lstStyle/>
          <a:p>
            <a:r>
              <a:rPr lang="en-US" sz="3200" dirty="0"/>
              <a:t>Your Presenters</a:t>
            </a:r>
          </a:p>
        </p:txBody>
      </p:sp>
      <p:sp>
        <p:nvSpPr>
          <p:cNvPr id="6" name="Content Placeholder 1">
            <a:extLst>
              <a:ext uri="{FF2B5EF4-FFF2-40B4-BE49-F238E27FC236}">
                <a16:creationId xmlns:a16="http://schemas.microsoft.com/office/drawing/2014/main" id="{FB5AB35C-8E45-440A-B00D-F53C79A3C56B}"/>
              </a:ext>
            </a:extLst>
          </p:cNvPr>
          <p:cNvSpPr txBox="1">
            <a:spLocks/>
          </p:cNvSpPr>
          <p:nvPr/>
        </p:nvSpPr>
        <p:spPr>
          <a:xfrm>
            <a:off x="4872381" y="2782550"/>
            <a:ext cx="5969955" cy="1818203"/>
          </a:xfrm>
          <a:prstGeom prst="rect">
            <a:avLst/>
          </a:prstGeom>
        </p:spPr>
        <p:txBody>
          <a:bodyPr vert="horz" lIns="91440" tIns="45720" rIns="91440" bIns="45720" rtlCol="0" anchor="ctr">
            <a:normAutofit/>
          </a:bodyPr>
          <a:lstStyle>
            <a:lvl1pPr marL="0" indent="0" algn="l" defTabSz="685800" rtl="0" eaLnBrk="1" latinLnBrk="0" hangingPunct="1">
              <a:lnSpc>
                <a:spcPct val="95000"/>
              </a:lnSpc>
              <a:spcBef>
                <a:spcPts val="1350"/>
              </a:spcBef>
              <a:buClr>
                <a:schemeClr val="accent2"/>
              </a:buClr>
              <a:buFont typeface="Wingdings 3" panose="050401020108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685800" rtl="0" eaLnBrk="1" latinLnBrk="0" hangingPunct="1">
              <a:lnSpc>
                <a:spcPct val="95000"/>
              </a:lnSpc>
              <a:spcBef>
                <a:spcPts val="500"/>
              </a:spcBef>
              <a:buClr>
                <a:schemeClr val="accent6"/>
              </a:buClr>
              <a:buFont typeface="Wingdings 3" panose="05040102010807070707" pitchFamily="18" charset="2"/>
              <a:buNone/>
              <a:defRPr sz="2000" i="1" kern="1200">
                <a:solidFill>
                  <a:schemeClr val="bg2">
                    <a:lumMod val="25000"/>
                  </a:schemeClr>
                </a:solidFill>
                <a:latin typeface="+mn-lt"/>
                <a:ea typeface="+mn-ea"/>
                <a:cs typeface="+mn-cs"/>
              </a:defRPr>
            </a:lvl2pPr>
            <a:lvl3pPr marL="457200" indent="0" algn="l" defTabSz="685800" rtl="0" eaLnBrk="1" latinLnBrk="0" hangingPunct="1">
              <a:lnSpc>
                <a:spcPct val="95000"/>
              </a:lnSpc>
              <a:spcBef>
                <a:spcPts val="800"/>
              </a:spcBef>
              <a:buClr>
                <a:schemeClr val="bg1">
                  <a:lumMod val="50000"/>
                </a:schemeClr>
              </a:buClr>
              <a:buFontTx/>
              <a:buNone/>
              <a:defRPr sz="1800" kern="1200">
                <a:solidFill>
                  <a:schemeClr val="tx1"/>
                </a:solidFill>
                <a:latin typeface="+mn-lt"/>
                <a:ea typeface="+mn-ea"/>
                <a:cs typeface="+mn-cs"/>
              </a:defRPr>
            </a:lvl3pPr>
            <a:lvl4pPr marL="822960" indent="-365760" algn="l" defTabSz="685800" rtl="0" eaLnBrk="1" latinLnBrk="0" hangingPunct="1">
              <a:lnSpc>
                <a:spcPct val="95000"/>
              </a:lnSpc>
              <a:spcBef>
                <a:spcPts val="300"/>
              </a:spcBef>
              <a:buClr>
                <a:schemeClr val="accent6"/>
              </a:buClr>
              <a:buSzPct val="90000"/>
              <a:buFont typeface="Wingdings" panose="05000000000000000000" pitchFamily="2" charset="2"/>
              <a:buChar char=""/>
              <a:defRPr sz="1500" i="1" kern="1200">
                <a:solidFill>
                  <a:schemeClr val="accent1"/>
                </a:solidFill>
                <a:latin typeface="+mn-lt"/>
                <a:ea typeface="+mn-ea"/>
                <a:cs typeface="+mn-cs"/>
              </a:defRPr>
            </a:lvl4pPr>
            <a:lvl5pPr marL="1543050" indent="-171450" algn="l" defTabSz="685800" rtl="0" eaLnBrk="1" latinLnBrk="0" hangingPunct="1">
              <a:lnSpc>
                <a:spcPct val="95000"/>
              </a:lnSpc>
              <a:spcBef>
                <a:spcPts val="375"/>
              </a:spcBef>
              <a:buClr>
                <a:schemeClr val="accent6"/>
              </a:buClr>
              <a:buFont typeface="Wingdings 3" panose="05040102010807070707" pitchFamily="18" charset="2"/>
              <a:buChar char="ê"/>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Marcia Hampton</a:t>
            </a:r>
          </a:p>
          <a:p>
            <a:pPr marL="457189" lvl="1" defTabSz="914377">
              <a:lnSpc>
                <a:spcPct val="100000"/>
              </a:lnSpc>
              <a:spcBef>
                <a:spcPts val="0"/>
              </a:spcBef>
            </a:pPr>
            <a:r>
              <a:rPr lang="en-US" sz="2200" dirty="0"/>
              <a:t>Supervisory Program Analyst</a:t>
            </a:r>
          </a:p>
          <a:p>
            <a:pPr marL="457189" lvl="1" defTabSz="914377">
              <a:lnSpc>
                <a:spcPct val="100000"/>
              </a:lnSpc>
              <a:spcBef>
                <a:spcPts val="0"/>
              </a:spcBef>
            </a:pPr>
            <a:r>
              <a:rPr lang="en-US" sz="2200" dirty="0"/>
              <a:t>Office of Apprenticeship, Grants Team Lead</a:t>
            </a:r>
          </a:p>
        </p:txBody>
      </p:sp>
      <p:pic>
        <p:nvPicPr>
          <p:cNvPr id="7" name="Picture 6" descr="A wooden box&#10;&#10;Description automatically generated">
            <a:extLst>
              <a:ext uri="{FF2B5EF4-FFF2-40B4-BE49-F238E27FC236}">
                <a16:creationId xmlns:a16="http://schemas.microsoft.com/office/drawing/2014/main" id="{54E6A756-E975-4412-B2B0-7290FFDF1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221" y="1346554"/>
            <a:ext cx="2761227" cy="4139770"/>
          </a:xfrm>
          <a:prstGeom prst="rect">
            <a:avLst/>
          </a:prstGeom>
        </p:spPr>
      </p:pic>
    </p:spTree>
    <p:extLst>
      <p:ext uri="{BB962C8B-B14F-4D97-AF65-F5344CB8AC3E}">
        <p14:creationId xmlns:p14="http://schemas.microsoft.com/office/powerpoint/2010/main" val="2198482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50A5750-ACFF-4C7D-853E-31CA5D06C5F3}"/>
              </a:ext>
            </a:extLst>
          </p:cNvPr>
          <p:cNvSpPr>
            <a:spLocks noGrp="1"/>
          </p:cNvSpPr>
          <p:nvPr>
            <p:ph type="sldNum" sz="quarter" idx="12"/>
          </p:nvPr>
        </p:nvSpPr>
        <p:spPr/>
        <p:txBody>
          <a:bodyPr/>
          <a:lstStyle/>
          <a:p>
            <a:pPr algn="r"/>
            <a:fld id="{706D636C-90A3-4979-BA37-BAB384B22101}" type="slidenum">
              <a:rPr lang="en-US" smtClean="0"/>
              <a:pPr algn="r"/>
              <a:t>20</a:t>
            </a:fld>
            <a:endParaRPr lang="en-US" dirty="0"/>
          </a:p>
        </p:txBody>
      </p:sp>
      <p:sp>
        <p:nvSpPr>
          <p:cNvPr id="2" name="Title 1">
            <a:extLst>
              <a:ext uri="{FF2B5EF4-FFF2-40B4-BE49-F238E27FC236}">
                <a16:creationId xmlns:a16="http://schemas.microsoft.com/office/drawing/2014/main" id="{F469E1B9-B19E-4A03-A59B-900AE7E0E94A}"/>
              </a:ext>
            </a:extLst>
          </p:cNvPr>
          <p:cNvSpPr>
            <a:spLocks noGrp="1"/>
          </p:cNvSpPr>
          <p:nvPr>
            <p:ph type="title"/>
          </p:nvPr>
        </p:nvSpPr>
        <p:spPr/>
        <p:txBody>
          <a:bodyPr>
            <a:normAutofit/>
          </a:bodyPr>
          <a:lstStyle/>
          <a:p>
            <a:r>
              <a:rPr lang="en-US" sz="3200" dirty="0"/>
              <a:t>Data Collection</a:t>
            </a:r>
            <a:endParaRPr lang="en-US" sz="3200" dirty="0">
              <a:effectLst>
                <a:innerShdw blurRad="101600" dist="50800" dir="18900000">
                  <a:srgbClr val="124D95">
                    <a:lumMod val="50000"/>
                    <a:alpha val="70000"/>
                  </a:srgbClr>
                </a:innerShdw>
              </a:effectLst>
              <a:cs typeface="Arial"/>
            </a:endParaRPr>
          </a:p>
        </p:txBody>
      </p:sp>
      <p:sp>
        <p:nvSpPr>
          <p:cNvPr id="3" name="Content Placeholder 2">
            <a:extLst>
              <a:ext uri="{FF2B5EF4-FFF2-40B4-BE49-F238E27FC236}">
                <a16:creationId xmlns:a16="http://schemas.microsoft.com/office/drawing/2014/main" id="{DD3E2617-EAF6-4E74-8207-13143CF646A5}"/>
              </a:ext>
            </a:extLst>
          </p:cNvPr>
          <p:cNvSpPr>
            <a:spLocks noGrp="1"/>
          </p:cNvSpPr>
          <p:nvPr>
            <p:ph idx="1"/>
          </p:nvPr>
        </p:nvSpPr>
        <p:spPr/>
        <p:txBody>
          <a:bodyPr vert="horz" lIns="91440" tIns="45720" rIns="91440" bIns="45720" rtlCol="0" anchor="t">
            <a:normAutofit/>
          </a:bodyPr>
          <a:lstStyle/>
          <a:p>
            <a:r>
              <a:rPr lang="en-US" dirty="0"/>
              <a:t>Considerations when planning an approach collecting data participants: </a:t>
            </a:r>
          </a:p>
          <a:p>
            <a:pPr lvl="1"/>
            <a:r>
              <a:rPr lang="en-US" dirty="0"/>
              <a:t>Have you identified an approach of maintaining contact throughout participation and after?</a:t>
            </a:r>
          </a:p>
          <a:p>
            <a:pPr lvl="1"/>
            <a:r>
              <a:rPr lang="en-US" dirty="0"/>
              <a:t>Who is entering data?  Are they fully trained on the importance of data collection and data definitions?</a:t>
            </a:r>
            <a:endParaRPr lang="en-US" dirty="0">
              <a:solidFill>
                <a:srgbClr val="454545"/>
              </a:solidFill>
              <a:cs typeface="Arial"/>
            </a:endParaRPr>
          </a:p>
        </p:txBody>
      </p:sp>
    </p:spTree>
    <p:extLst>
      <p:ext uri="{BB962C8B-B14F-4D97-AF65-F5344CB8AC3E}">
        <p14:creationId xmlns:p14="http://schemas.microsoft.com/office/powerpoint/2010/main" val="259070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D75CC-F2EA-4BAE-9B47-1CA8C0B545A0}"/>
              </a:ext>
            </a:extLst>
          </p:cNvPr>
          <p:cNvSpPr>
            <a:spLocks noGrp="1"/>
          </p:cNvSpPr>
          <p:nvPr>
            <p:ph type="sldNum" sz="quarter" idx="12"/>
          </p:nvPr>
        </p:nvSpPr>
        <p:spPr/>
        <p:txBody>
          <a:bodyPr/>
          <a:lstStyle/>
          <a:p>
            <a:fld id="{158B7785-F6D6-45F8-833E-07BD84680091}" type="slidenum">
              <a:rPr lang="en-US" smtClean="0"/>
              <a:t>21</a:t>
            </a:fld>
            <a:endParaRPr lang="en-US" dirty="0"/>
          </a:p>
        </p:txBody>
      </p:sp>
      <p:sp>
        <p:nvSpPr>
          <p:cNvPr id="3" name="Title 2">
            <a:extLst>
              <a:ext uri="{FF2B5EF4-FFF2-40B4-BE49-F238E27FC236}">
                <a16:creationId xmlns:a16="http://schemas.microsoft.com/office/drawing/2014/main" id="{652AED51-F676-4447-ABA9-4D9857780D51}"/>
              </a:ext>
            </a:extLst>
          </p:cNvPr>
          <p:cNvSpPr>
            <a:spLocks noGrp="1"/>
          </p:cNvSpPr>
          <p:nvPr>
            <p:ph type="title"/>
          </p:nvPr>
        </p:nvSpPr>
        <p:spPr/>
        <p:txBody>
          <a:bodyPr/>
          <a:lstStyle/>
          <a:p>
            <a:r>
              <a:rPr lang="en-US" dirty="0">
                <a:cs typeface="Calibri"/>
              </a:rPr>
              <a:t>Data Entry</a:t>
            </a:r>
            <a:endParaRPr lang="en-US" dirty="0"/>
          </a:p>
        </p:txBody>
      </p:sp>
      <p:sp>
        <p:nvSpPr>
          <p:cNvPr id="4" name="Text Placeholder 3">
            <a:extLst>
              <a:ext uri="{FF2B5EF4-FFF2-40B4-BE49-F238E27FC236}">
                <a16:creationId xmlns:a16="http://schemas.microsoft.com/office/drawing/2014/main" id="{E21B9DF9-4821-4F8B-84CD-D1938A8FD7DE}"/>
              </a:ext>
            </a:extLst>
          </p:cNvPr>
          <p:cNvSpPr>
            <a:spLocks noGrp="1"/>
          </p:cNvSpPr>
          <p:nvPr>
            <p:ph type="body" idx="14"/>
          </p:nvPr>
        </p:nvSpPr>
        <p:spPr/>
        <p:txBody>
          <a:bodyPr/>
          <a:lstStyle/>
          <a:p>
            <a:r>
              <a:rPr lang="en-US"/>
              <a:t>Which partners/staff will enter data as part of your participant tracking system?</a:t>
            </a:r>
          </a:p>
          <a:p>
            <a:endParaRPr lang="en-US"/>
          </a:p>
        </p:txBody>
      </p:sp>
      <p:sp>
        <p:nvSpPr>
          <p:cNvPr id="5" name="Text Placeholder 4">
            <a:extLst>
              <a:ext uri="{FF2B5EF4-FFF2-40B4-BE49-F238E27FC236}">
                <a16:creationId xmlns:a16="http://schemas.microsoft.com/office/drawing/2014/main" id="{2C4E1C7C-87C9-45EC-8A0C-0DDE4E81BA3A}"/>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DAC53F6B-2C75-446A-BB76-C310B0FDC642}"/>
              </a:ext>
            </a:extLst>
          </p:cNvPr>
          <p:cNvSpPr>
            <a:spLocks noGrp="1"/>
          </p:cNvSpPr>
          <p:nvPr>
            <p:ph idx="1"/>
          </p:nvPr>
        </p:nvSpPr>
        <p:spPr/>
        <p:txBody>
          <a:bodyPr/>
          <a:lstStyle/>
          <a:p>
            <a:pPr lvl="0"/>
            <a:r>
              <a:rPr lang="en-US"/>
              <a:t>ASE grant staff</a:t>
            </a:r>
          </a:p>
          <a:p>
            <a:pPr lvl="0"/>
            <a:r>
              <a:rPr lang="en-US"/>
              <a:t>State apprenticeship staff</a:t>
            </a:r>
          </a:p>
          <a:p>
            <a:pPr lvl="0"/>
            <a:r>
              <a:rPr lang="en-US"/>
              <a:t>Partner staff in the workforce system</a:t>
            </a:r>
          </a:p>
          <a:p>
            <a:pPr lvl="0"/>
            <a:r>
              <a:rPr lang="en-US"/>
              <a:t>Partner staff from the technical or community college system</a:t>
            </a:r>
          </a:p>
          <a:p>
            <a:pPr lvl="0"/>
            <a:r>
              <a:rPr lang="en-US"/>
              <a:t>Other (share in the chat)</a:t>
            </a:r>
          </a:p>
        </p:txBody>
      </p:sp>
    </p:spTree>
    <p:extLst>
      <p:ext uri="{BB962C8B-B14F-4D97-AF65-F5344CB8AC3E}">
        <p14:creationId xmlns:p14="http://schemas.microsoft.com/office/powerpoint/2010/main" val="1271220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37D453F1-C0A9-4E1C-95B6-8E9DCE439C5B}"/>
              </a:ext>
            </a:extLst>
          </p:cNvPr>
          <p:cNvSpPr>
            <a:spLocks noGrp="1"/>
          </p:cNvSpPr>
          <p:nvPr>
            <p:ph type="sldNum" sz="quarter" idx="12"/>
          </p:nvPr>
        </p:nvSpPr>
        <p:spPr/>
        <p:txBody>
          <a:bodyPr/>
          <a:lstStyle/>
          <a:p>
            <a:pPr algn="r"/>
            <a:fld id="{706D636C-90A3-4979-BA37-BAB384B22101}" type="slidenum">
              <a:rPr lang="en-US" smtClean="0"/>
              <a:pPr algn="r"/>
              <a:t>22</a:t>
            </a:fld>
            <a:endParaRPr lang="en-US" dirty="0"/>
          </a:p>
        </p:txBody>
      </p:sp>
      <p:sp>
        <p:nvSpPr>
          <p:cNvPr id="2" name="Title 1">
            <a:extLst>
              <a:ext uri="{FF2B5EF4-FFF2-40B4-BE49-F238E27FC236}">
                <a16:creationId xmlns:a16="http://schemas.microsoft.com/office/drawing/2014/main" id="{3708D8B8-1994-4B0F-9B78-D75F01BBDB61}"/>
              </a:ext>
            </a:extLst>
          </p:cNvPr>
          <p:cNvSpPr>
            <a:spLocks noGrp="1"/>
          </p:cNvSpPr>
          <p:nvPr>
            <p:ph type="title"/>
          </p:nvPr>
        </p:nvSpPr>
        <p:spPr/>
        <p:txBody>
          <a:bodyPr>
            <a:normAutofit/>
          </a:bodyPr>
          <a:lstStyle/>
          <a:p>
            <a:r>
              <a:rPr lang="en-US" sz="3200" dirty="0"/>
              <a:t>Tips for Data Collection</a:t>
            </a:r>
          </a:p>
        </p:txBody>
      </p:sp>
      <p:sp>
        <p:nvSpPr>
          <p:cNvPr id="3" name="Content Placeholder 2">
            <a:extLst>
              <a:ext uri="{FF2B5EF4-FFF2-40B4-BE49-F238E27FC236}">
                <a16:creationId xmlns:a16="http://schemas.microsoft.com/office/drawing/2014/main" id="{CFC9F258-F95A-40E9-A866-2D3775786636}"/>
              </a:ext>
            </a:extLst>
          </p:cNvPr>
          <p:cNvSpPr>
            <a:spLocks noGrp="1"/>
          </p:cNvSpPr>
          <p:nvPr>
            <p:ph idx="1"/>
          </p:nvPr>
        </p:nvSpPr>
        <p:spPr/>
        <p:txBody>
          <a:bodyPr vert="horz" lIns="91440" tIns="45720" rIns="91440" bIns="45720" rtlCol="0" anchor="t">
            <a:normAutofit/>
          </a:bodyPr>
          <a:lstStyle/>
          <a:p>
            <a:pPr marL="227965" indent="-227965"/>
            <a:r>
              <a:rPr lang="en-US" dirty="0"/>
              <a:t>Develop an electronic case management system.</a:t>
            </a:r>
            <a:endParaRPr lang="en-US" dirty="0">
              <a:cs typeface="Calibri"/>
            </a:endParaRPr>
          </a:p>
          <a:p>
            <a:pPr marL="227965" indent="-227965"/>
            <a:r>
              <a:rPr lang="en-US" dirty="0"/>
              <a:t>Ensure all relevant partners and training participants understand why certain information is collected, where it is sent, and for what purpose.</a:t>
            </a:r>
            <a:endParaRPr lang="en-US" dirty="0">
              <a:cs typeface="Calibri"/>
            </a:endParaRPr>
          </a:p>
          <a:p>
            <a:pPr marL="227965" indent="-227965"/>
            <a:r>
              <a:rPr lang="en-US" dirty="0"/>
              <a:t>Add disclaimer language and guidance during the enrollment process to help participants understand</a:t>
            </a:r>
            <a:endParaRPr lang="en-US" dirty="0">
              <a:cs typeface="Calibri"/>
            </a:endParaRPr>
          </a:p>
          <a:p>
            <a:pPr marL="227965" indent="-227965"/>
            <a:r>
              <a:rPr lang="en-US" dirty="0"/>
              <a:t>Ensure all partners understand all data elements and how to enter data.</a:t>
            </a:r>
            <a:endParaRPr lang="en-US" dirty="0">
              <a:cs typeface="Calibri"/>
            </a:endParaRPr>
          </a:p>
          <a:p>
            <a:pPr marL="227965" indent="-227965"/>
            <a:r>
              <a:rPr lang="en-US" dirty="0"/>
              <a:t>Add relevant dates to your participant enrollment/intake forms.</a:t>
            </a:r>
            <a:endParaRPr lang="en-US" dirty="0">
              <a:cs typeface="Calibri"/>
            </a:endParaRPr>
          </a:p>
        </p:txBody>
      </p:sp>
    </p:spTree>
    <p:extLst>
      <p:ext uri="{BB962C8B-B14F-4D97-AF65-F5344CB8AC3E}">
        <p14:creationId xmlns:p14="http://schemas.microsoft.com/office/powerpoint/2010/main" val="1368715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19B97-5E7A-48E2-B6CE-24EACC685A3C}"/>
              </a:ext>
            </a:extLst>
          </p:cNvPr>
          <p:cNvSpPr>
            <a:spLocks noGrp="1"/>
          </p:cNvSpPr>
          <p:nvPr>
            <p:ph type="title"/>
          </p:nvPr>
        </p:nvSpPr>
        <p:spPr/>
        <p:txBody>
          <a:bodyPr/>
          <a:lstStyle/>
          <a:p>
            <a:r>
              <a:rPr lang="en-US" dirty="0"/>
              <a:t>Any Questions?</a:t>
            </a:r>
          </a:p>
        </p:txBody>
      </p:sp>
      <p:sp>
        <p:nvSpPr>
          <p:cNvPr id="4" name="Slide Number Placeholder 3">
            <a:extLst>
              <a:ext uri="{FF2B5EF4-FFF2-40B4-BE49-F238E27FC236}">
                <a16:creationId xmlns:a16="http://schemas.microsoft.com/office/drawing/2014/main" id="{4F80CC5A-FEF2-4686-97E2-EBCAC8A6616F}"/>
              </a:ext>
            </a:extLst>
          </p:cNvPr>
          <p:cNvSpPr>
            <a:spLocks noGrp="1"/>
          </p:cNvSpPr>
          <p:nvPr>
            <p:ph type="sldNum" sz="quarter" idx="4294967295"/>
          </p:nvPr>
        </p:nvSpPr>
        <p:spPr>
          <a:xfrm>
            <a:off x="11537950" y="6356350"/>
            <a:ext cx="654050" cy="365125"/>
          </a:xfrm>
        </p:spPr>
        <p:txBody>
          <a:bodyPr/>
          <a:lstStyle/>
          <a:p>
            <a:fld id="{706D636C-90A3-4979-BA37-BAB384B22101}" type="slidenum">
              <a:rPr lang="en-US" smtClean="0"/>
              <a:pPr/>
              <a:t>23</a:t>
            </a:fld>
            <a:endParaRPr lang="en-US" dirty="0"/>
          </a:p>
        </p:txBody>
      </p:sp>
    </p:spTree>
    <p:extLst>
      <p:ext uri="{BB962C8B-B14F-4D97-AF65-F5344CB8AC3E}">
        <p14:creationId xmlns:p14="http://schemas.microsoft.com/office/powerpoint/2010/main" val="1168806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D75CC-F2EA-4BAE-9B47-1CA8C0B545A0}"/>
              </a:ext>
            </a:extLst>
          </p:cNvPr>
          <p:cNvSpPr>
            <a:spLocks noGrp="1"/>
          </p:cNvSpPr>
          <p:nvPr>
            <p:ph type="sldNum" sz="quarter" idx="12"/>
          </p:nvPr>
        </p:nvSpPr>
        <p:spPr/>
        <p:txBody>
          <a:bodyPr/>
          <a:lstStyle/>
          <a:p>
            <a:fld id="{158B7785-F6D6-45F8-833E-07BD84680091}" type="slidenum">
              <a:rPr lang="en-US" smtClean="0"/>
              <a:t>24</a:t>
            </a:fld>
            <a:endParaRPr lang="en-US" dirty="0"/>
          </a:p>
        </p:txBody>
      </p:sp>
      <p:sp>
        <p:nvSpPr>
          <p:cNvPr id="3" name="Title 2">
            <a:extLst>
              <a:ext uri="{FF2B5EF4-FFF2-40B4-BE49-F238E27FC236}">
                <a16:creationId xmlns:a16="http://schemas.microsoft.com/office/drawing/2014/main" id="{652AED51-F676-4447-ABA9-4D9857780D51}"/>
              </a:ext>
            </a:extLst>
          </p:cNvPr>
          <p:cNvSpPr>
            <a:spLocks noGrp="1"/>
          </p:cNvSpPr>
          <p:nvPr>
            <p:ph type="title"/>
          </p:nvPr>
        </p:nvSpPr>
        <p:spPr/>
        <p:txBody>
          <a:bodyPr/>
          <a:lstStyle/>
          <a:p>
            <a:r>
              <a:rPr lang="en-US" dirty="0">
                <a:cs typeface="Calibri"/>
              </a:rPr>
              <a:t>TA Topics</a:t>
            </a:r>
            <a:endParaRPr lang="en-US" dirty="0"/>
          </a:p>
        </p:txBody>
      </p:sp>
      <p:sp>
        <p:nvSpPr>
          <p:cNvPr id="4" name="Text Placeholder 3">
            <a:extLst>
              <a:ext uri="{FF2B5EF4-FFF2-40B4-BE49-F238E27FC236}">
                <a16:creationId xmlns:a16="http://schemas.microsoft.com/office/drawing/2014/main" id="{E21B9DF9-4821-4F8B-84CD-D1938A8FD7DE}"/>
              </a:ext>
            </a:extLst>
          </p:cNvPr>
          <p:cNvSpPr>
            <a:spLocks noGrp="1"/>
          </p:cNvSpPr>
          <p:nvPr>
            <p:ph type="body" idx="14"/>
          </p:nvPr>
        </p:nvSpPr>
        <p:spPr/>
        <p:txBody>
          <a:bodyPr/>
          <a:lstStyle/>
          <a:p>
            <a:r>
              <a:rPr lang="en-US"/>
              <a:t>What additional TA topics would be helpful to support your ASE participant tracking?</a:t>
            </a:r>
          </a:p>
          <a:p>
            <a:endParaRPr lang="en-US"/>
          </a:p>
        </p:txBody>
      </p:sp>
      <p:sp>
        <p:nvSpPr>
          <p:cNvPr id="5" name="Text Placeholder 4">
            <a:extLst>
              <a:ext uri="{FF2B5EF4-FFF2-40B4-BE49-F238E27FC236}">
                <a16:creationId xmlns:a16="http://schemas.microsoft.com/office/drawing/2014/main" id="{2C4E1C7C-87C9-45EC-8A0C-0DDE4E81BA3A}"/>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DAC53F6B-2C75-446A-BB76-C310B0FDC642}"/>
              </a:ext>
            </a:extLst>
          </p:cNvPr>
          <p:cNvSpPr>
            <a:spLocks noGrp="1"/>
          </p:cNvSpPr>
          <p:nvPr>
            <p:ph idx="1"/>
          </p:nvPr>
        </p:nvSpPr>
        <p:spPr/>
        <p:txBody>
          <a:bodyPr/>
          <a:lstStyle/>
          <a:p>
            <a:pPr lvl="0"/>
            <a:r>
              <a:rPr lang="en-US"/>
              <a:t>Strategies for capturing PII during times of social distancing</a:t>
            </a:r>
          </a:p>
          <a:p>
            <a:pPr lvl="0"/>
            <a:r>
              <a:rPr lang="en-US"/>
              <a:t>Aligning/connecting data sets </a:t>
            </a:r>
          </a:p>
          <a:p>
            <a:pPr lvl="0"/>
            <a:r>
              <a:rPr lang="en-US"/>
              <a:t>Understanding data elements</a:t>
            </a:r>
          </a:p>
          <a:p>
            <a:pPr lvl="0"/>
            <a:r>
              <a:rPr lang="en-US"/>
              <a:t>Other (share in the chat)</a:t>
            </a:r>
          </a:p>
        </p:txBody>
      </p:sp>
    </p:spTree>
    <p:extLst>
      <p:ext uri="{BB962C8B-B14F-4D97-AF65-F5344CB8AC3E}">
        <p14:creationId xmlns:p14="http://schemas.microsoft.com/office/powerpoint/2010/main" val="2754179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29AE824-249C-4ECD-83E2-C7FDC9C7EB99}"/>
              </a:ext>
              <a:ext uri="{C183D7F6-B498-43B3-948B-1728B52AA6E4}">
                <adec:decorative xmlns:adec="http://schemas.microsoft.com/office/drawing/2017/decorative" val="1"/>
              </a:ext>
            </a:extLst>
          </p:cNvPr>
          <p:cNvGrpSpPr/>
          <p:nvPr/>
        </p:nvGrpSpPr>
        <p:grpSpPr>
          <a:xfrm>
            <a:off x="4539389" y="1389616"/>
            <a:ext cx="2401359" cy="3904563"/>
            <a:chOff x="5415688" y="1770615"/>
            <a:chExt cx="2401359" cy="3904563"/>
          </a:xfrm>
        </p:grpSpPr>
        <p:sp>
          <p:nvSpPr>
            <p:cNvPr id="6" name="Arrow: Circular 5">
              <a:extLst>
                <a:ext uri="{FF2B5EF4-FFF2-40B4-BE49-F238E27FC236}">
                  <a16:creationId xmlns:a16="http://schemas.microsoft.com/office/drawing/2014/main" id="{A3CC3C7E-4236-4F33-BFB2-2E99E7B62DEB}"/>
                </a:ext>
              </a:extLst>
            </p:cNvPr>
            <p:cNvSpPr/>
            <p:nvPr/>
          </p:nvSpPr>
          <p:spPr>
            <a:xfrm>
              <a:off x="5937676" y="1770615"/>
              <a:ext cx="1879371" cy="1879657"/>
            </a:xfrm>
            <a:prstGeom prst="circularArrow">
              <a:avLst>
                <a:gd name="adj1" fmla="val 10980"/>
                <a:gd name="adj2" fmla="val 1142322"/>
                <a:gd name="adj3" fmla="val 4500000"/>
                <a:gd name="adj4" fmla="val 10800000"/>
                <a:gd name="adj5" fmla="val 125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Shape 6">
              <a:extLst>
                <a:ext uri="{FF2B5EF4-FFF2-40B4-BE49-F238E27FC236}">
                  <a16:creationId xmlns:a16="http://schemas.microsoft.com/office/drawing/2014/main" id="{1C120D37-A8EB-4013-9AA1-43BADFACFCC8}"/>
                </a:ext>
              </a:extLst>
            </p:cNvPr>
            <p:cNvSpPr/>
            <p:nvPr/>
          </p:nvSpPr>
          <p:spPr>
            <a:xfrm>
              <a:off x="5415688" y="2850617"/>
              <a:ext cx="1879371" cy="1879657"/>
            </a:xfrm>
            <a:prstGeom prst="leftCircularArrow">
              <a:avLst>
                <a:gd name="adj1" fmla="val 10980"/>
                <a:gd name="adj2" fmla="val 1142322"/>
                <a:gd name="adj3" fmla="val 6300000"/>
                <a:gd name="adj4" fmla="val 18900000"/>
                <a:gd name="adj5" fmla="val 125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Block Arc 7">
              <a:extLst>
                <a:ext uri="{FF2B5EF4-FFF2-40B4-BE49-F238E27FC236}">
                  <a16:creationId xmlns:a16="http://schemas.microsoft.com/office/drawing/2014/main" id="{61531A24-2205-4781-9674-6249148CB174}"/>
                </a:ext>
              </a:extLst>
            </p:cNvPr>
            <p:cNvSpPr/>
            <p:nvPr/>
          </p:nvSpPr>
          <p:spPr>
            <a:xfrm>
              <a:off x="6071438" y="4059860"/>
              <a:ext cx="1614670" cy="1615318"/>
            </a:xfrm>
            <a:prstGeom prst="blockArc">
              <a:avLst>
                <a:gd name="adj1" fmla="val 13500000"/>
                <a:gd name="adj2" fmla="val 10800000"/>
                <a:gd name="adj3" fmla="val 1274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2" name="Slide Number Placeholder 3">
            <a:extLst>
              <a:ext uri="{FF2B5EF4-FFF2-40B4-BE49-F238E27FC236}">
                <a16:creationId xmlns:a16="http://schemas.microsoft.com/office/drawing/2014/main" id="{5EE73A43-B93A-4E63-894B-09C2D41050D0}"/>
              </a:ext>
            </a:extLst>
          </p:cNvPr>
          <p:cNvSpPr>
            <a:spLocks noGrp="1"/>
          </p:cNvSpPr>
          <p:nvPr>
            <p:ph type="sldNum" sz="quarter" idx="12"/>
          </p:nvPr>
        </p:nvSpPr>
        <p:spPr/>
        <p:txBody>
          <a:bodyPr/>
          <a:lstStyle/>
          <a:p>
            <a:pPr algn="r"/>
            <a:fld id="{706D636C-90A3-4979-BA37-BAB384B22101}" type="slidenum">
              <a:rPr lang="en-US" smtClean="0"/>
              <a:pPr algn="r"/>
              <a:t>25</a:t>
            </a:fld>
            <a:endParaRPr lang="en-US" dirty="0"/>
          </a:p>
        </p:txBody>
      </p:sp>
      <p:sp>
        <p:nvSpPr>
          <p:cNvPr id="2" name="Title 1">
            <a:extLst>
              <a:ext uri="{FF2B5EF4-FFF2-40B4-BE49-F238E27FC236}">
                <a16:creationId xmlns:a16="http://schemas.microsoft.com/office/drawing/2014/main" id="{4D00425C-3477-4D3C-A452-BB09723A1788}"/>
              </a:ext>
            </a:extLst>
          </p:cNvPr>
          <p:cNvSpPr>
            <a:spLocks noGrp="1"/>
          </p:cNvSpPr>
          <p:nvPr>
            <p:ph type="title"/>
          </p:nvPr>
        </p:nvSpPr>
        <p:spPr/>
        <p:txBody>
          <a:bodyPr>
            <a:normAutofit/>
          </a:bodyPr>
          <a:lstStyle/>
          <a:p>
            <a:r>
              <a:rPr lang="en-US" sz="3200" dirty="0"/>
              <a:t>Update on Transition to WIPS</a:t>
            </a:r>
          </a:p>
        </p:txBody>
      </p:sp>
      <p:sp>
        <p:nvSpPr>
          <p:cNvPr id="5" name="Rectangle 4"/>
          <p:cNvSpPr/>
          <p:nvPr/>
        </p:nvSpPr>
        <p:spPr>
          <a:xfrm>
            <a:off x="7099910" y="1823287"/>
            <a:ext cx="3733190" cy="707886"/>
          </a:xfrm>
          <a:prstGeom prst="rect">
            <a:avLst/>
          </a:prstGeom>
        </p:spPr>
        <p:txBody>
          <a:bodyPr wrap="square">
            <a:spAutoFit/>
          </a:bodyPr>
          <a:lstStyle/>
          <a:p>
            <a:r>
              <a:rPr lang="en-US" sz="2000" dirty="0"/>
              <a:t>ICR Currently published by OMB hope to have approval by June</a:t>
            </a:r>
          </a:p>
        </p:txBody>
      </p:sp>
      <p:sp>
        <p:nvSpPr>
          <p:cNvPr id="10" name="Rectangle 9"/>
          <p:cNvSpPr/>
          <p:nvPr/>
        </p:nvSpPr>
        <p:spPr>
          <a:xfrm>
            <a:off x="1333732" y="2901614"/>
            <a:ext cx="3071895" cy="1015663"/>
          </a:xfrm>
          <a:prstGeom prst="rect">
            <a:avLst/>
          </a:prstGeom>
        </p:spPr>
        <p:txBody>
          <a:bodyPr wrap="square">
            <a:spAutoFit/>
          </a:bodyPr>
          <a:lstStyle/>
          <a:p>
            <a:r>
              <a:rPr lang="en-US" sz="2000" dirty="0"/>
              <a:t>We will start BETA Testing in late June, early July and testing over by October</a:t>
            </a:r>
          </a:p>
        </p:txBody>
      </p:sp>
      <p:sp>
        <p:nvSpPr>
          <p:cNvPr id="11" name="Rectangle 10"/>
          <p:cNvSpPr/>
          <p:nvPr/>
        </p:nvSpPr>
        <p:spPr>
          <a:xfrm>
            <a:off x="7074510" y="4169371"/>
            <a:ext cx="4139590" cy="1015663"/>
          </a:xfrm>
          <a:prstGeom prst="rect">
            <a:avLst/>
          </a:prstGeom>
        </p:spPr>
        <p:txBody>
          <a:bodyPr wrap="square">
            <a:spAutoFit/>
          </a:bodyPr>
          <a:lstStyle/>
          <a:p>
            <a:r>
              <a:rPr lang="en-US" sz="2000" dirty="0"/>
              <a:t>Anticipate roll-out of the QPR for all grantees for the quarter ending Dec. 31, reports due Feb. 14, 2021. </a:t>
            </a:r>
          </a:p>
        </p:txBody>
      </p:sp>
    </p:spTree>
    <p:extLst>
      <p:ext uri="{BB962C8B-B14F-4D97-AF65-F5344CB8AC3E}">
        <p14:creationId xmlns:p14="http://schemas.microsoft.com/office/powerpoint/2010/main" val="2314098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BF4314-7872-4BA2-917B-A053F6A4EA77}"/>
              </a:ext>
            </a:extLst>
          </p:cNvPr>
          <p:cNvSpPr>
            <a:spLocks noGrp="1"/>
          </p:cNvSpPr>
          <p:nvPr>
            <p:ph type="title"/>
          </p:nvPr>
        </p:nvSpPr>
        <p:spPr>
          <a:xfrm>
            <a:off x="844550" y="25400"/>
            <a:ext cx="7955280" cy="905409"/>
          </a:xfrm>
        </p:spPr>
        <p:txBody>
          <a:bodyPr>
            <a:normAutofit/>
          </a:bodyPr>
          <a:lstStyle/>
          <a:p>
            <a:r>
              <a:rPr lang="en-US" sz="3200" dirty="0"/>
              <a:t>Next Steps</a:t>
            </a:r>
          </a:p>
        </p:txBody>
      </p:sp>
      <p:sp>
        <p:nvSpPr>
          <p:cNvPr id="4" name="Content Placeholder 3">
            <a:extLst>
              <a:ext uri="{FF2B5EF4-FFF2-40B4-BE49-F238E27FC236}">
                <a16:creationId xmlns:a16="http://schemas.microsoft.com/office/drawing/2014/main" id="{41EF7314-7CC2-4426-9544-FD3E345A0A20}"/>
              </a:ext>
            </a:extLst>
          </p:cNvPr>
          <p:cNvSpPr>
            <a:spLocks noGrp="1"/>
          </p:cNvSpPr>
          <p:nvPr>
            <p:ph idx="1"/>
          </p:nvPr>
        </p:nvSpPr>
        <p:spPr>
          <a:xfrm>
            <a:off x="939800" y="1168401"/>
            <a:ext cx="10807700" cy="4883436"/>
          </a:xfrm>
        </p:spPr>
        <p:txBody>
          <a:bodyPr>
            <a:normAutofit/>
          </a:bodyPr>
          <a:lstStyle/>
          <a:p>
            <a:r>
              <a:rPr lang="en-US" dirty="0"/>
              <a:t>Continue to collected individual level data for all participants and report aggregate numbers in the QPR.</a:t>
            </a:r>
          </a:p>
          <a:p>
            <a:r>
              <a:rPr lang="en-US" dirty="0"/>
              <a:t>Collect data on Registered Apprentices in programs developed using grant funds and pre-apprentices served and report aggregate numbers in the QNR.</a:t>
            </a:r>
          </a:p>
          <a:p>
            <a:r>
              <a:rPr lang="en-US" dirty="0"/>
              <a:t>Get acquainted with the WIPS process.</a:t>
            </a:r>
          </a:p>
          <a:p>
            <a:r>
              <a:rPr lang="en-US" dirty="0"/>
              <a:t>Register at WorkforceGPS, and join the ASE Community and the Reporting community to get notified when new materials are posted.</a:t>
            </a:r>
          </a:p>
          <a:p>
            <a:r>
              <a:rPr lang="en-US" dirty="0"/>
              <a:t>Read the newsletter for timing updates.</a:t>
            </a:r>
          </a:p>
          <a:p>
            <a:r>
              <a:rPr lang="en-US" dirty="0"/>
              <a:t>Direct questions to your FPO.</a:t>
            </a:r>
          </a:p>
        </p:txBody>
      </p:sp>
      <p:pic>
        <p:nvPicPr>
          <p:cNvPr id="10" name="Picture 9" descr="steps with arrow going up">
            <a:extLst>
              <a:ext uri="{FF2B5EF4-FFF2-40B4-BE49-F238E27FC236}">
                <a16:creationId xmlns:a16="http://schemas.microsoft.com/office/drawing/2014/main" id="{920E9199-0D22-46C6-98FF-ABE61E13E8A8}"/>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8145646" y="3730527"/>
            <a:ext cx="4310246" cy="3340898"/>
          </a:xfrm>
          <a:prstGeom prst="rect">
            <a:avLst/>
          </a:prstGeom>
        </p:spPr>
      </p:pic>
      <p:sp>
        <p:nvSpPr>
          <p:cNvPr id="6" name="Slide Number Placeholder 3">
            <a:extLst>
              <a:ext uri="{FF2B5EF4-FFF2-40B4-BE49-F238E27FC236}">
                <a16:creationId xmlns:a16="http://schemas.microsoft.com/office/drawing/2014/main" id="{E6F9129C-23C0-4A9E-B3F4-6270134F75E6}"/>
              </a:ext>
            </a:extLst>
          </p:cNvPr>
          <p:cNvSpPr>
            <a:spLocks noGrp="1"/>
          </p:cNvSpPr>
          <p:nvPr>
            <p:ph type="sldNum" sz="quarter" idx="12"/>
          </p:nvPr>
        </p:nvSpPr>
        <p:spPr>
          <a:xfrm>
            <a:off x="10915650" y="6335330"/>
            <a:ext cx="1076653" cy="365125"/>
          </a:xfrm>
        </p:spPr>
        <p:txBody>
          <a:bodyPr/>
          <a:lstStyle/>
          <a:p>
            <a:pPr algn="r"/>
            <a:fld id="{706D636C-90A3-4979-BA37-BAB384B22101}" type="slidenum">
              <a:rPr lang="en-US" smtClean="0"/>
              <a:pPr algn="r"/>
              <a:t>26</a:t>
            </a:fld>
            <a:endParaRPr lang="en-US" dirty="0"/>
          </a:p>
        </p:txBody>
      </p:sp>
    </p:spTree>
    <p:extLst>
      <p:ext uri="{BB962C8B-B14F-4D97-AF65-F5344CB8AC3E}">
        <p14:creationId xmlns:p14="http://schemas.microsoft.com/office/powerpoint/2010/main" val="477533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127940-6AA7-4D02-8110-C8D32108A0AC}"/>
              </a:ext>
            </a:extLst>
          </p:cNvPr>
          <p:cNvSpPr>
            <a:spLocks noGrp="1"/>
          </p:cNvSpPr>
          <p:nvPr>
            <p:ph sz="half" idx="1"/>
          </p:nvPr>
        </p:nvSpPr>
        <p:spPr>
          <a:xfrm>
            <a:off x="993913" y="1186607"/>
            <a:ext cx="9508108" cy="5056617"/>
          </a:xfrm>
        </p:spPr>
        <p:txBody>
          <a:bodyPr/>
          <a:lstStyle/>
          <a:p>
            <a:pPr marL="346075" indent="-346075"/>
            <a:r>
              <a:rPr lang="en-US" sz="2400" dirty="0">
                <a:hlinkClick r:id="rId3"/>
              </a:rPr>
              <a:t>www.Apprenticeship.gov</a:t>
            </a:r>
            <a:endParaRPr lang="en-US" sz="2400" dirty="0"/>
          </a:p>
          <a:p>
            <a:pPr marL="346075" indent="-346075"/>
            <a:r>
              <a:rPr lang="en-US" sz="2400" dirty="0">
                <a:cs typeface="Arial"/>
                <a:hlinkClick r:id="rId4"/>
              </a:rPr>
              <a:t>ASE Reporting Resources</a:t>
            </a:r>
          </a:p>
          <a:p>
            <a:pPr marL="346075" indent="-346075"/>
            <a:r>
              <a:rPr lang="en-US" sz="2400" dirty="0">
                <a:cs typeface="Arial"/>
                <a:hlinkClick r:id="rId5"/>
              </a:rPr>
              <a:t>WIPS System Overview Information</a:t>
            </a:r>
            <a:endParaRPr lang="en-US" sz="2400" dirty="0">
              <a:cs typeface="Arial"/>
            </a:endParaRPr>
          </a:p>
          <a:p>
            <a:pPr marL="346075" indent="-346075"/>
            <a:r>
              <a:rPr lang="en-US" sz="2400" dirty="0">
                <a:cs typeface="Arial"/>
                <a:hlinkClick r:id="rId6"/>
              </a:rPr>
              <a:t>PIRL Reporting </a:t>
            </a:r>
            <a:r>
              <a:rPr lang="en-US" sz="2400">
                <a:cs typeface="Arial"/>
                <a:hlinkClick r:id="rId6"/>
              </a:rPr>
              <a:t>Online Resource</a:t>
            </a:r>
            <a:endParaRPr lang="en-US" sz="2400" dirty="0">
              <a:cs typeface="Arial"/>
              <a:hlinkClick r:id="" action="ppaction://noaction"/>
            </a:endParaRPr>
          </a:p>
        </p:txBody>
      </p:sp>
      <p:sp>
        <p:nvSpPr>
          <p:cNvPr id="2" name="Slide Number Placeholder 1">
            <a:extLst>
              <a:ext uri="{FF2B5EF4-FFF2-40B4-BE49-F238E27FC236}">
                <a16:creationId xmlns:a16="http://schemas.microsoft.com/office/drawing/2014/main" id="{1EA71FD3-BCA8-479C-951E-2FE7FE802A24}"/>
              </a:ext>
            </a:extLst>
          </p:cNvPr>
          <p:cNvSpPr>
            <a:spLocks noGrp="1"/>
          </p:cNvSpPr>
          <p:nvPr>
            <p:ph type="sldNum" sz="quarter" idx="10"/>
          </p:nvPr>
        </p:nvSpPr>
        <p:spPr/>
        <p:txBody>
          <a:bodyPr/>
          <a:lstStyle/>
          <a:p>
            <a:fld id="{706D636C-90A3-4979-BA37-BAB384B22101}" type="slidenum">
              <a:rPr lang="en-US" smtClean="0"/>
              <a:pPr/>
              <a:t>27</a:t>
            </a:fld>
            <a:endParaRPr lang="en-US" dirty="0"/>
          </a:p>
        </p:txBody>
      </p:sp>
      <p:sp>
        <p:nvSpPr>
          <p:cNvPr id="6" name="Title 5">
            <a:extLst>
              <a:ext uri="{FF2B5EF4-FFF2-40B4-BE49-F238E27FC236}">
                <a16:creationId xmlns:a16="http://schemas.microsoft.com/office/drawing/2014/main" id="{EE74FC9D-7F29-4C13-A66C-857731604172}"/>
              </a:ext>
            </a:extLst>
          </p:cNvPr>
          <p:cNvSpPr>
            <a:spLocks noGrp="1"/>
          </p:cNvSpPr>
          <p:nvPr>
            <p:ph type="title" idx="4294967295"/>
          </p:nvPr>
        </p:nvSpPr>
        <p:spPr>
          <a:xfrm>
            <a:off x="876300" y="187325"/>
            <a:ext cx="4591050" cy="600075"/>
          </a:xfrm>
        </p:spPr>
        <p:txBody>
          <a:bodyPr>
            <a:normAutofit/>
          </a:bodyPr>
          <a:lstStyle/>
          <a:p>
            <a:r>
              <a:rPr lang="en-US" sz="3200" dirty="0"/>
              <a:t>Resources</a:t>
            </a:r>
          </a:p>
        </p:txBody>
      </p:sp>
    </p:spTree>
    <p:extLst>
      <p:ext uri="{BB962C8B-B14F-4D97-AF65-F5344CB8AC3E}">
        <p14:creationId xmlns:p14="http://schemas.microsoft.com/office/powerpoint/2010/main" val="2231645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40187039-D7BB-4A56-BB05-31234A3AE3BB}"/>
              </a:ext>
            </a:extLst>
          </p:cNvPr>
          <p:cNvSpPr>
            <a:spLocks noGrp="1"/>
          </p:cNvSpPr>
          <p:nvPr>
            <p:ph type="sldNum" sz="quarter" idx="12"/>
          </p:nvPr>
        </p:nvSpPr>
        <p:spPr/>
        <p:txBody>
          <a:bodyPr/>
          <a:lstStyle/>
          <a:p>
            <a:fld id="{78651A17-9376-40A4-9325-34268FB0E92D}" type="slidenum">
              <a:rPr lang="en-US" smtClean="0"/>
              <a:pPr/>
              <a:t>28</a:t>
            </a:fld>
            <a:endParaRPr lang="en-US" dirty="0"/>
          </a:p>
        </p:txBody>
      </p:sp>
      <p:sp>
        <p:nvSpPr>
          <p:cNvPr id="2" name="Title 1">
            <a:extLst>
              <a:ext uri="{FF2B5EF4-FFF2-40B4-BE49-F238E27FC236}">
                <a16:creationId xmlns:a16="http://schemas.microsoft.com/office/drawing/2014/main" id="{2FE81E27-B97C-44D4-BFEB-3B14C533B63B}"/>
              </a:ext>
            </a:extLst>
          </p:cNvPr>
          <p:cNvSpPr>
            <a:spLocks noGrp="1"/>
          </p:cNvSpPr>
          <p:nvPr>
            <p:ph type="title"/>
          </p:nvPr>
        </p:nvSpPr>
        <p:spPr/>
        <p:txBody>
          <a:bodyPr>
            <a:normAutofit/>
          </a:bodyPr>
          <a:lstStyle/>
          <a:p>
            <a:r>
              <a:rPr lang="en-US" sz="3200" dirty="0"/>
              <a:t>Contact Information</a:t>
            </a:r>
          </a:p>
        </p:txBody>
      </p:sp>
      <p:sp>
        <p:nvSpPr>
          <p:cNvPr id="7" name="Content Placeholder 6">
            <a:extLst>
              <a:ext uri="{FF2B5EF4-FFF2-40B4-BE49-F238E27FC236}">
                <a16:creationId xmlns:a16="http://schemas.microsoft.com/office/drawing/2014/main" id="{7AD31622-D29D-4431-9DFC-A521961B124A}"/>
              </a:ext>
            </a:extLst>
          </p:cNvPr>
          <p:cNvSpPr>
            <a:spLocks noGrp="1"/>
          </p:cNvSpPr>
          <p:nvPr>
            <p:ph idx="1"/>
          </p:nvPr>
        </p:nvSpPr>
        <p:spPr/>
        <p:txBody>
          <a:bodyPr>
            <a:normAutofit/>
          </a:bodyPr>
          <a:lstStyle/>
          <a:p>
            <a:pPr marL="292100" indent="-292100"/>
            <a:r>
              <a:rPr lang="en-US" sz="2800" dirty="0"/>
              <a:t>For all grant-related questions, contact your assigned FPO </a:t>
            </a:r>
          </a:p>
        </p:txBody>
      </p:sp>
      <p:sp>
        <p:nvSpPr>
          <p:cNvPr id="8" name="Content Placeholder 6">
            <a:extLst>
              <a:ext uri="{FF2B5EF4-FFF2-40B4-BE49-F238E27FC236}">
                <a16:creationId xmlns:a16="http://schemas.microsoft.com/office/drawing/2014/main" id="{F83618AC-6A75-4F1A-B167-18B31686C9F8}"/>
              </a:ext>
            </a:extLst>
          </p:cNvPr>
          <p:cNvSpPr txBox="1">
            <a:spLocks/>
          </p:cNvSpPr>
          <p:nvPr/>
        </p:nvSpPr>
        <p:spPr>
          <a:xfrm>
            <a:off x="2899318" y="4387309"/>
            <a:ext cx="6393365" cy="106192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017102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subTitle" idx="1"/>
          </p:nvPr>
        </p:nvSpPr>
        <p:spPr/>
        <p:txBody>
          <a:bodyPr/>
          <a:lstStyle/>
          <a:p>
            <a:r>
              <a:rPr lang="en-US"/>
              <a:t>Need help?  Email: </a:t>
            </a:r>
            <a:r>
              <a:rPr lang="en-US">
                <a:hlinkClick r:id="rId4"/>
              </a:rPr>
              <a:t>Support@workforceGPS.org</a:t>
            </a:r>
            <a:endParaRPr lang="en-US"/>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A4EA7C-1451-45E3-BC10-E53C7B74FC53}"/>
              </a:ext>
            </a:extLst>
          </p:cNvPr>
          <p:cNvSpPr>
            <a:spLocks noGrp="1"/>
          </p:cNvSpPr>
          <p:nvPr>
            <p:ph type="sldNum" sz="quarter" idx="12"/>
          </p:nvPr>
        </p:nvSpPr>
        <p:spPr/>
        <p:txBody>
          <a:bodyPr/>
          <a:lstStyle/>
          <a:p>
            <a:fld id="{706D636C-90A3-4979-BA37-BAB384B22101}" type="slidenum">
              <a:rPr lang="en-US" smtClean="0"/>
              <a:pPr/>
              <a:t>3</a:t>
            </a:fld>
            <a:endParaRPr lang="en-US" dirty="0"/>
          </a:p>
        </p:txBody>
      </p:sp>
      <p:sp>
        <p:nvSpPr>
          <p:cNvPr id="2" name="Title 1">
            <a:extLst>
              <a:ext uri="{FF2B5EF4-FFF2-40B4-BE49-F238E27FC236}">
                <a16:creationId xmlns:a16="http://schemas.microsoft.com/office/drawing/2014/main" id="{3C5FB9F0-B38B-4D74-BB55-2D0CE34685F6}"/>
              </a:ext>
            </a:extLst>
          </p:cNvPr>
          <p:cNvSpPr>
            <a:spLocks noGrp="1"/>
          </p:cNvSpPr>
          <p:nvPr>
            <p:ph type="title"/>
          </p:nvPr>
        </p:nvSpPr>
        <p:spPr/>
        <p:txBody>
          <a:bodyPr>
            <a:normAutofit/>
          </a:bodyPr>
          <a:lstStyle/>
          <a:p>
            <a:r>
              <a:rPr lang="en-US" sz="3200"/>
              <a:t>Today’s Objectives</a:t>
            </a:r>
            <a:endParaRPr lang="en-US" sz="3200" dirty="0"/>
          </a:p>
        </p:txBody>
      </p:sp>
      <p:sp>
        <p:nvSpPr>
          <p:cNvPr id="5" name="Content Placeholder 4">
            <a:extLst>
              <a:ext uri="{FF2B5EF4-FFF2-40B4-BE49-F238E27FC236}">
                <a16:creationId xmlns:a16="http://schemas.microsoft.com/office/drawing/2014/main" id="{A6D6F86D-A2A7-4E6A-9FA6-C0DB03A33195}"/>
              </a:ext>
            </a:extLst>
          </p:cNvPr>
          <p:cNvSpPr>
            <a:spLocks noGrp="1"/>
          </p:cNvSpPr>
          <p:nvPr>
            <p:ph idx="1"/>
          </p:nvPr>
        </p:nvSpPr>
        <p:spPr>
          <a:xfrm>
            <a:off x="805867" y="1137450"/>
            <a:ext cx="7042733" cy="5039517"/>
          </a:xfrm>
        </p:spPr>
        <p:txBody>
          <a:bodyPr anchor="t" anchorCtr="0"/>
          <a:lstStyle/>
          <a:p>
            <a:pPr marL="404813" indent="-404813"/>
            <a:r>
              <a:rPr lang="en-US"/>
              <a:t>Review basic ASE participant data tracking requirements</a:t>
            </a:r>
          </a:p>
          <a:p>
            <a:pPr marL="404813" indent="-404813"/>
            <a:r>
              <a:rPr lang="en-US"/>
              <a:t>Discuss the case management activities necessary to support participant tracking</a:t>
            </a:r>
            <a:endParaRPr lang="en-US">
              <a:cs typeface="Arial"/>
            </a:endParaRPr>
          </a:p>
          <a:p>
            <a:pPr marL="404813" indent="-404813"/>
            <a:r>
              <a:rPr lang="en-US"/>
              <a:t>Share examples of current state case management and data tracking approaches</a:t>
            </a:r>
            <a:endParaRPr lang="en-US" dirty="0">
              <a:cs typeface="Arial" panose="020B0604020202020204"/>
            </a:endParaRPr>
          </a:p>
        </p:txBody>
      </p:sp>
      <p:pic>
        <p:nvPicPr>
          <p:cNvPr id="6" name="Picture 5" descr="A close up of a sign&#10;&#10;Description automatically generated">
            <a:extLst>
              <a:ext uri="{FF2B5EF4-FFF2-40B4-BE49-F238E27FC236}">
                <a16:creationId xmlns:a16="http://schemas.microsoft.com/office/drawing/2014/main" id="{F3AB9695-8EF6-4096-AA6F-A6C8A8A72E9E}"/>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6845" t="17211" r="17709" b="23137"/>
          <a:stretch/>
        </p:blipFill>
        <p:spPr>
          <a:xfrm>
            <a:off x="8394700" y="529309"/>
            <a:ext cx="2795578" cy="25481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6392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C4BEB7E-F044-48C1-AFD1-9EAB7CDB5B4B}"/>
              </a:ext>
            </a:extLst>
          </p:cNvPr>
          <p:cNvSpPr>
            <a:spLocks noGrp="1"/>
          </p:cNvSpPr>
          <p:nvPr>
            <p:ph type="sldNum" sz="quarter" idx="12"/>
          </p:nvPr>
        </p:nvSpPr>
        <p:spPr/>
        <p:txBody>
          <a:bodyPr/>
          <a:lstStyle/>
          <a:p>
            <a:pPr algn="r"/>
            <a:fld id="{706D636C-90A3-4979-BA37-BAB384B22101}" type="slidenum">
              <a:rPr lang="en-US" smtClean="0"/>
              <a:pPr algn="r"/>
              <a:t>4</a:t>
            </a:fld>
            <a:endParaRPr lang="en-US" dirty="0"/>
          </a:p>
        </p:txBody>
      </p:sp>
      <p:sp>
        <p:nvSpPr>
          <p:cNvPr id="2" name="Title 1">
            <a:extLst>
              <a:ext uri="{FF2B5EF4-FFF2-40B4-BE49-F238E27FC236}">
                <a16:creationId xmlns:a16="http://schemas.microsoft.com/office/drawing/2014/main" id="{74CB5AAD-32D0-42A6-8FBE-F0BC0DF3F283}"/>
              </a:ext>
            </a:extLst>
          </p:cNvPr>
          <p:cNvSpPr>
            <a:spLocks noGrp="1"/>
          </p:cNvSpPr>
          <p:nvPr>
            <p:ph type="title"/>
          </p:nvPr>
        </p:nvSpPr>
        <p:spPr/>
        <p:txBody>
          <a:bodyPr>
            <a:normAutofit/>
          </a:bodyPr>
          <a:lstStyle/>
          <a:p>
            <a:r>
              <a:rPr lang="en-US" sz="3200" dirty="0"/>
              <a:t>ASE Participant</a:t>
            </a:r>
          </a:p>
        </p:txBody>
      </p:sp>
      <p:sp>
        <p:nvSpPr>
          <p:cNvPr id="3" name="Content Placeholder 2">
            <a:extLst>
              <a:ext uri="{FF2B5EF4-FFF2-40B4-BE49-F238E27FC236}">
                <a16:creationId xmlns:a16="http://schemas.microsoft.com/office/drawing/2014/main" id="{9150CA7B-EBB8-4A06-AD12-A84BB6F97874}"/>
              </a:ext>
            </a:extLst>
          </p:cNvPr>
          <p:cNvSpPr>
            <a:spLocks noGrp="1"/>
          </p:cNvSpPr>
          <p:nvPr>
            <p:ph idx="1"/>
          </p:nvPr>
        </p:nvSpPr>
        <p:spPr/>
        <p:txBody>
          <a:bodyPr/>
          <a:lstStyle/>
          <a:p>
            <a:r>
              <a:rPr lang="en-US" dirty="0"/>
              <a:t>An ASE Program Participant is an individual</a:t>
            </a:r>
          </a:p>
          <a:p>
            <a:pPr lvl="1"/>
            <a:r>
              <a:rPr lang="en-US" dirty="0"/>
              <a:t>Who has satisfied all applicable programmatic requirements for the provision of services, including an eligibility determination and intake process;</a:t>
            </a:r>
          </a:p>
          <a:p>
            <a:pPr lvl="1"/>
            <a:r>
              <a:rPr lang="en-US" dirty="0"/>
              <a:t>AND became a Registered Apprentices after July 1, 2019 was not previously enrolled as a Registered Apprentice in the same industry;</a:t>
            </a:r>
          </a:p>
          <a:p>
            <a:pPr lvl="1"/>
            <a:r>
              <a:rPr lang="en-US" dirty="0"/>
              <a:t>AND is participating in a RAP as a Registered Apprentice;</a:t>
            </a:r>
          </a:p>
          <a:p>
            <a:pPr lvl="1"/>
            <a:r>
              <a:rPr lang="en-US" dirty="0"/>
              <a:t>AND who has received a training or supportive service funded with ASE funds.</a:t>
            </a:r>
          </a:p>
        </p:txBody>
      </p:sp>
    </p:spTree>
    <p:extLst>
      <p:ext uri="{BB962C8B-B14F-4D97-AF65-F5344CB8AC3E}">
        <p14:creationId xmlns:p14="http://schemas.microsoft.com/office/powerpoint/2010/main" val="407324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6C5C56-F7E0-4DD8-BDDD-999B4534A7CA}"/>
              </a:ext>
            </a:extLst>
          </p:cNvPr>
          <p:cNvSpPr>
            <a:spLocks noGrp="1"/>
          </p:cNvSpPr>
          <p:nvPr>
            <p:ph type="sldNum" sz="quarter" idx="12"/>
          </p:nvPr>
        </p:nvSpPr>
        <p:spPr/>
        <p:txBody>
          <a:bodyPr/>
          <a:lstStyle/>
          <a:p>
            <a:pPr algn="r"/>
            <a:fld id="{706D636C-90A3-4979-BA37-BAB384B22101}" type="slidenum">
              <a:rPr lang="en-US" smtClean="0"/>
              <a:pPr algn="r"/>
              <a:t>5</a:t>
            </a:fld>
            <a:endParaRPr lang="en-US" dirty="0"/>
          </a:p>
        </p:txBody>
      </p:sp>
      <p:sp>
        <p:nvSpPr>
          <p:cNvPr id="2" name="Title 1">
            <a:extLst>
              <a:ext uri="{FF2B5EF4-FFF2-40B4-BE49-F238E27FC236}">
                <a16:creationId xmlns:a16="http://schemas.microsoft.com/office/drawing/2014/main" id="{6920C33C-7AF0-4F9D-A1DE-68F28C9426AC}"/>
              </a:ext>
            </a:extLst>
          </p:cNvPr>
          <p:cNvSpPr>
            <a:spLocks noGrp="1"/>
          </p:cNvSpPr>
          <p:nvPr>
            <p:ph type="title"/>
          </p:nvPr>
        </p:nvSpPr>
        <p:spPr/>
        <p:txBody>
          <a:bodyPr>
            <a:normAutofit/>
          </a:bodyPr>
          <a:lstStyle/>
          <a:p>
            <a:r>
              <a:rPr lang="en-US" sz="3200" dirty="0"/>
              <a:t>ASE Participants in Context</a:t>
            </a:r>
          </a:p>
        </p:txBody>
      </p:sp>
      <p:grpSp>
        <p:nvGrpSpPr>
          <p:cNvPr id="14" name="Group 13" descr="Venn diagram showing how Registered Apprentices and People Served by the Grant intersect with Participants: Registered Apprentices who receive grant-funded OJL/FTI/Supportive Services">
            <a:extLst>
              <a:ext uri="{FF2B5EF4-FFF2-40B4-BE49-F238E27FC236}">
                <a16:creationId xmlns:a16="http://schemas.microsoft.com/office/drawing/2014/main" id="{B3D454FC-6524-42B8-BE06-33F0FDC2CCC5}"/>
              </a:ext>
            </a:extLst>
          </p:cNvPr>
          <p:cNvGrpSpPr/>
          <p:nvPr/>
        </p:nvGrpSpPr>
        <p:grpSpPr>
          <a:xfrm>
            <a:off x="2197813" y="1215907"/>
            <a:ext cx="7973777" cy="4897402"/>
            <a:chOff x="673812" y="1215907"/>
            <a:chExt cx="7973777" cy="4897402"/>
          </a:xfrm>
        </p:grpSpPr>
        <p:sp>
          <p:nvSpPr>
            <p:cNvPr id="6" name="Oval 5">
              <a:extLst>
                <a:ext uri="{FF2B5EF4-FFF2-40B4-BE49-F238E27FC236}">
                  <a16:creationId xmlns:a16="http://schemas.microsoft.com/office/drawing/2014/main" id="{45F1E6F8-A52D-40E9-85C3-66C12258B7E5}"/>
                </a:ext>
              </a:extLst>
            </p:cNvPr>
            <p:cNvSpPr/>
            <p:nvPr/>
          </p:nvSpPr>
          <p:spPr>
            <a:xfrm>
              <a:off x="673812" y="1215907"/>
              <a:ext cx="4895297" cy="4895297"/>
            </a:xfrm>
            <a:prstGeom prst="ellipse">
              <a:avLst/>
            </a:prstGeom>
            <a:solidFill>
              <a:srgbClr val="0E3A7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F60278F-CEF5-4F91-993F-CE0FC27C3D05}"/>
                </a:ext>
              </a:extLst>
            </p:cNvPr>
            <p:cNvSpPr txBox="1"/>
            <p:nvPr/>
          </p:nvSpPr>
          <p:spPr>
            <a:xfrm>
              <a:off x="2051876" y="1583392"/>
              <a:ext cx="3400831" cy="1015663"/>
            </a:xfrm>
            <a:prstGeom prst="rect">
              <a:avLst/>
            </a:prstGeom>
            <a:noFill/>
          </p:spPr>
          <p:txBody>
            <a:bodyPr wrap="square" rtlCol="0">
              <a:spAutoFit/>
            </a:bodyPr>
            <a:lstStyle/>
            <a:p>
              <a:r>
                <a:rPr lang="en-US" sz="2000" b="1" dirty="0">
                  <a:solidFill>
                    <a:schemeClr val="accent1">
                      <a:lumMod val="50000"/>
                    </a:schemeClr>
                  </a:solidFill>
                </a:rPr>
                <a:t>STATEWIDE </a:t>
              </a:r>
            </a:p>
            <a:p>
              <a:r>
                <a:rPr lang="en-US" sz="2000" b="1" dirty="0">
                  <a:solidFill>
                    <a:schemeClr val="accent1">
                      <a:lumMod val="50000"/>
                    </a:schemeClr>
                  </a:solidFill>
                </a:rPr>
                <a:t>REGISTERED </a:t>
              </a:r>
            </a:p>
            <a:p>
              <a:r>
                <a:rPr lang="en-US" sz="2000" b="1" dirty="0">
                  <a:solidFill>
                    <a:schemeClr val="accent1">
                      <a:lumMod val="50000"/>
                    </a:schemeClr>
                  </a:solidFill>
                </a:rPr>
                <a:t>APPRENTICES</a:t>
              </a:r>
            </a:p>
          </p:txBody>
        </p:sp>
        <p:sp>
          <p:nvSpPr>
            <p:cNvPr id="8" name="TextBox 7">
              <a:extLst>
                <a:ext uri="{FF2B5EF4-FFF2-40B4-BE49-F238E27FC236}">
                  <a16:creationId xmlns:a16="http://schemas.microsoft.com/office/drawing/2014/main" id="{B18145F5-84D1-4A9C-84A5-A76278C1BC8C}"/>
                </a:ext>
              </a:extLst>
            </p:cNvPr>
            <p:cNvSpPr txBox="1"/>
            <p:nvPr/>
          </p:nvSpPr>
          <p:spPr>
            <a:xfrm>
              <a:off x="1054100" y="2601160"/>
              <a:ext cx="2971799" cy="2554545"/>
            </a:xfrm>
            <a:prstGeom prst="rect">
              <a:avLst/>
            </a:prstGeom>
            <a:noFill/>
          </p:spPr>
          <p:txBody>
            <a:bodyPr wrap="square" rtlCol="0">
              <a:spAutoFit/>
            </a:bodyPr>
            <a:lstStyle/>
            <a:p>
              <a:r>
                <a:rPr lang="en-US" sz="2400" dirty="0">
                  <a:solidFill>
                    <a:schemeClr val="accent2"/>
                  </a:solidFill>
                </a:rPr>
                <a:t>All Registered Apprentices in the State, regardless of any program affiliation, or not</a:t>
              </a:r>
            </a:p>
            <a:p>
              <a:pPr marL="114300"/>
              <a:r>
                <a:rPr lang="en-US" sz="2000" dirty="0">
                  <a:solidFill>
                    <a:schemeClr val="accent2"/>
                  </a:solidFill>
                </a:rPr>
                <a:t>(incl. SAE, AAI, CSG, SA, YARG, YB, JC, etc.)</a:t>
              </a:r>
            </a:p>
          </p:txBody>
        </p:sp>
        <p:sp>
          <p:nvSpPr>
            <p:cNvPr id="7" name="Oval 6">
              <a:extLst>
                <a:ext uri="{FF2B5EF4-FFF2-40B4-BE49-F238E27FC236}">
                  <a16:creationId xmlns:a16="http://schemas.microsoft.com/office/drawing/2014/main" id="{14E22793-6950-4967-BC7E-847ADF32A5F2}"/>
                </a:ext>
              </a:extLst>
            </p:cNvPr>
            <p:cNvSpPr/>
            <p:nvPr/>
          </p:nvSpPr>
          <p:spPr>
            <a:xfrm>
              <a:off x="3752292" y="1218012"/>
              <a:ext cx="4895297" cy="4895297"/>
            </a:xfrm>
            <a:prstGeom prst="ellipse">
              <a:avLst/>
            </a:prstGeom>
            <a:solidFill>
              <a:srgbClr val="0E3A7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F992D74-516A-40B2-832B-663F794AFAE7}"/>
                </a:ext>
              </a:extLst>
            </p:cNvPr>
            <p:cNvSpPr txBox="1"/>
            <p:nvPr/>
          </p:nvSpPr>
          <p:spPr>
            <a:xfrm>
              <a:off x="5596373" y="1665211"/>
              <a:ext cx="2701599" cy="1015663"/>
            </a:xfrm>
            <a:prstGeom prst="rect">
              <a:avLst/>
            </a:prstGeom>
            <a:noFill/>
          </p:spPr>
          <p:txBody>
            <a:bodyPr wrap="square" rtlCol="0" anchor="t">
              <a:spAutoFit/>
            </a:bodyPr>
            <a:lstStyle/>
            <a:p>
              <a:r>
                <a:rPr lang="en-US" sz="2000" b="1" dirty="0">
                  <a:solidFill>
                    <a:schemeClr val="accent1">
                      <a:lumMod val="50000"/>
                    </a:schemeClr>
                  </a:solidFill>
                </a:rPr>
                <a:t>Individuals </a:t>
              </a:r>
            </a:p>
            <a:p>
              <a:r>
                <a:rPr lang="en-US" sz="2000" b="1" dirty="0">
                  <a:solidFill>
                    <a:schemeClr val="accent1">
                      <a:lumMod val="50000"/>
                    </a:schemeClr>
                  </a:solidFill>
                </a:rPr>
                <a:t>Benefitting</a:t>
              </a:r>
            </a:p>
            <a:p>
              <a:r>
                <a:rPr lang="en-US" sz="2000" b="1" dirty="0">
                  <a:solidFill>
                    <a:schemeClr val="accent1">
                      <a:lumMod val="50000"/>
                    </a:schemeClr>
                  </a:solidFill>
                </a:rPr>
                <a:t>from THE ASE GRANT</a:t>
              </a:r>
            </a:p>
          </p:txBody>
        </p:sp>
        <p:sp>
          <p:nvSpPr>
            <p:cNvPr id="9" name="TextBox 8">
              <a:extLst>
                <a:ext uri="{FF2B5EF4-FFF2-40B4-BE49-F238E27FC236}">
                  <a16:creationId xmlns:a16="http://schemas.microsoft.com/office/drawing/2014/main" id="{7B0BC0D8-9C12-455F-9525-7DD26B9136E8}"/>
                </a:ext>
              </a:extLst>
            </p:cNvPr>
            <p:cNvSpPr txBox="1"/>
            <p:nvPr/>
          </p:nvSpPr>
          <p:spPr>
            <a:xfrm>
              <a:off x="6084125" y="3248056"/>
              <a:ext cx="2351291" cy="830997"/>
            </a:xfrm>
            <a:prstGeom prst="rect">
              <a:avLst/>
            </a:prstGeom>
            <a:noFill/>
          </p:spPr>
          <p:txBody>
            <a:bodyPr wrap="square" rtlCol="0" anchor="t">
              <a:spAutoFit/>
            </a:bodyPr>
            <a:lstStyle/>
            <a:p>
              <a:r>
                <a:rPr lang="en-US" sz="2400" dirty="0">
                  <a:solidFill>
                    <a:schemeClr val="accent2"/>
                  </a:solidFill>
                </a:rPr>
                <a:t>Grant-funded pre-apprentices</a:t>
              </a:r>
            </a:p>
          </p:txBody>
        </p:sp>
        <p:sp>
          <p:nvSpPr>
            <p:cNvPr id="11" name="TextBox 10">
              <a:extLst>
                <a:ext uri="{FF2B5EF4-FFF2-40B4-BE49-F238E27FC236}">
                  <a16:creationId xmlns:a16="http://schemas.microsoft.com/office/drawing/2014/main" id="{71F2FF55-D7C0-46C0-92F7-A21F96098C45}"/>
                </a:ext>
              </a:extLst>
            </p:cNvPr>
            <p:cNvSpPr txBox="1"/>
            <p:nvPr/>
          </p:nvSpPr>
          <p:spPr>
            <a:xfrm>
              <a:off x="3752292" y="2680874"/>
              <a:ext cx="1816817" cy="2308324"/>
            </a:xfrm>
            <a:prstGeom prst="rect">
              <a:avLst/>
            </a:prstGeom>
            <a:noFill/>
          </p:spPr>
          <p:txBody>
            <a:bodyPr wrap="square" rtlCol="0">
              <a:spAutoFit/>
            </a:bodyPr>
            <a:lstStyle/>
            <a:p>
              <a:pPr algn="ctr"/>
              <a:r>
                <a:rPr lang="en-US" b="1" dirty="0">
                  <a:solidFill>
                    <a:schemeClr val="accent1">
                      <a:lumMod val="50000"/>
                    </a:schemeClr>
                  </a:solidFill>
                </a:rPr>
                <a:t>Participants: Registered Apprentices who receive                         grant-funded OJL/RTI/ Supportive Services</a:t>
              </a:r>
            </a:p>
          </p:txBody>
        </p:sp>
      </p:grpSp>
      <p:pic>
        <p:nvPicPr>
          <p:cNvPr id="5" name="Picture 4" descr="A screenshot of text&#10;&#10;Description automatically generated">
            <a:extLst>
              <a:ext uri="{FF2B5EF4-FFF2-40B4-BE49-F238E27FC236}">
                <a16:creationId xmlns:a16="http://schemas.microsoft.com/office/drawing/2014/main" id="{10AFBFBE-C071-4682-A64A-9F9E48439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40"/>
            <a:ext cx="12192000" cy="6893607"/>
          </a:xfrm>
          <a:prstGeom prst="rect">
            <a:avLst/>
          </a:prstGeom>
        </p:spPr>
      </p:pic>
    </p:spTree>
    <p:extLst>
      <p:ext uri="{BB962C8B-B14F-4D97-AF65-F5344CB8AC3E}">
        <p14:creationId xmlns:p14="http://schemas.microsoft.com/office/powerpoint/2010/main" val="234149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3AFEE4AD-28BD-4EC1-9A66-6617EA749622}"/>
              </a:ext>
            </a:extLst>
          </p:cNvPr>
          <p:cNvSpPr>
            <a:spLocks noGrp="1"/>
          </p:cNvSpPr>
          <p:nvPr>
            <p:ph type="sldNum" sz="quarter" idx="12"/>
          </p:nvPr>
        </p:nvSpPr>
        <p:spPr/>
        <p:txBody>
          <a:bodyPr/>
          <a:lstStyle/>
          <a:p>
            <a:pPr algn="r"/>
            <a:fld id="{706D636C-90A3-4979-BA37-BAB384B22101}" type="slidenum">
              <a:rPr lang="en-US" smtClean="0"/>
              <a:pPr algn="r"/>
              <a:t>6</a:t>
            </a:fld>
            <a:endParaRPr lang="en-US" dirty="0"/>
          </a:p>
        </p:txBody>
      </p:sp>
      <p:sp>
        <p:nvSpPr>
          <p:cNvPr id="2" name="Title 1">
            <a:extLst>
              <a:ext uri="{FF2B5EF4-FFF2-40B4-BE49-F238E27FC236}">
                <a16:creationId xmlns:a16="http://schemas.microsoft.com/office/drawing/2014/main" id="{2F4CFF18-EC6B-483A-A124-565ED08E5C01}"/>
              </a:ext>
            </a:extLst>
          </p:cNvPr>
          <p:cNvSpPr>
            <a:spLocks noGrp="1"/>
          </p:cNvSpPr>
          <p:nvPr>
            <p:ph type="title"/>
          </p:nvPr>
        </p:nvSpPr>
        <p:spPr/>
        <p:txBody>
          <a:bodyPr>
            <a:normAutofit/>
          </a:bodyPr>
          <a:lstStyle/>
          <a:p>
            <a:r>
              <a:rPr lang="en-US" sz="3200" dirty="0"/>
              <a:t>Who gets tracked under the grant?</a:t>
            </a:r>
          </a:p>
        </p:txBody>
      </p:sp>
      <p:sp>
        <p:nvSpPr>
          <p:cNvPr id="3" name="Content Placeholder 2">
            <a:extLst>
              <a:ext uri="{FF2B5EF4-FFF2-40B4-BE49-F238E27FC236}">
                <a16:creationId xmlns:a16="http://schemas.microsoft.com/office/drawing/2014/main" id="{B561517C-F9DE-4912-BF63-CD876B54018A}"/>
              </a:ext>
            </a:extLst>
          </p:cNvPr>
          <p:cNvSpPr>
            <a:spLocks noGrp="1"/>
          </p:cNvSpPr>
          <p:nvPr>
            <p:ph idx="1"/>
          </p:nvPr>
        </p:nvSpPr>
        <p:spPr/>
        <p:txBody>
          <a:bodyPr>
            <a:normAutofit/>
          </a:bodyPr>
          <a:lstStyle/>
          <a:p>
            <a:r>
              <a:rPr lang="en-US" dirty="0"/>
              <a:t>Participants – reported in the QPR</a:t>
            </a:r>
          </a:p>
          <a:p>
            <a:pPr lvl="1">
              <a:lnSpc>
                <a:spcPct val="110000"/>
              </a:lnSpc>
            </a:pPr>
            <a:r>
              <a:rPr lang="en-US" dirty="0"/>
              <a:t>Registered Apprentices who receive grant-funded OJL/RTI/Supportive Services</a:t>
            </a:r>
          </a:p>
          <a:p>
            <a:pPr lvl="1">
              <a:lnSpc>
                <a:spcPct val="110000"/>
              </a:lnSpc>
            </a:pPr>
            <a:r>
              <a:rPr lang="en-US" dirty="0"/>
              <a:t>Pre-apprentices who receive grant-funded programming</a:t>
            </a:r>
          </a:p>
          <a:p>
            <a:pPr marL="0" indent="0">
              <a:buNone/>
            </a:pPr>
            <a:r>
              <a:rPr lang="en-US" sz="3200" b="1">
                <a:solidFill>
                  <a:schemeClr val="accent1"/>
                </a:solidFill>
                <a:ea typeface="+mj-ea"/>
                <a:cs typeface="+mj-cs"/>
              </a:rPr>
              <a:t>Who </a:t>
            </a:r>
            <a:r>
              <a:rPr lang="en-US" sz="3200" b="1" dirty="0">
                <a:solidFill>
                  <a:schemeClr val="accent1"/>
                </a:solidFill>
                <a:ea typeface="+mj-ea"/>
                <a:cs typeface="+mj-cs"/>
              </a:rPr>
              <a:t>does NOT get tracked under the grant</a:t>
            </a:r>
          </a:p>
          <a:p>
            <a:r>
              <a:rPr lang="en-US" dirty="0"/>
              <a:t>other registered apprentices</a:t>
            </a:r>
          </a:p>
          <a:p>
            <a:r>
              <a:rPr lang="en-US" dirty="0"/>
              <a:t>People who participate in </a:t>
            </a:r>
            <a:r>
              <a:rPr lang="en-US" dirty="0">
                <a:solidFill>
                  <a:srgbClr val="C00000"/>
                </a:solidFill>
              </a:rPr>
              <a:t>only</a:t>
            </a:r>
            <a:r>
              <a:rPr lang="en-US" dirty="0"/>
              <a:t> outreach and career exploration events</a:t>
            </a:r>
          </a:p>
        </p:txBody>
      </p:sp>
    </p:spTree>
    <p:extLst>
      <p:ext uri="{BB962C8B-B14F-4D97-AF65-F5344CB8AC3E}">
        <p14:creationId xmlns:p14="http://schemas.microsoft.com/office/powerpoint/2010/main" val="66010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8A4E5E1C-7263-42C9-A9AA-8A9620A00D84}"/>
              </a:ext>
            </a:extLst>
          </p:cNvPr>
          <p:cNvSpPr>
            <a:spLocks noGrp="1"/>
          </p:cNvSpPr>
          <p:nvPr>
            <p:ph type="sldNum" sz="quarter" idx="12"/>
          </p:nvPr>
        </p:nvSpPr>
        <p:spPr/>
        <p:txBody>
          <a:bodyPr/>
          <a:lstStyle/>
          <a:p>
            <a:pPr algn="r"/>
            <a:fld id="{706D636C-90A3-4979-BA37-BAB384B22101}" type="slidenum">
              <a:rPr lang="en-US" smtClean="0"/>
              <a:pPr algn="r"/>
              <a:t>7</a:t>
            </a:fld>
            <a:endParaRPr lang="en-US" dirty="0"/>
          </a:p>
        </p:txBody>
      </p:sp>
      <p:sp>
        <p:nvSpPr>
          <p:cNvPr id="2" name="Title 1">
            <a:extLst>
              <a:ext uri="{FF2B5EF4-FFF2-40B4-BE49-F238E27FC236}">
                <a16:creationId xmlns:a16="http://schemas.microsoft.com/office/drawing/2014/main" id="{1DF375F7-BB4B-430B-8DE5-70ABC966044C}"/>
              </a:ext>
            </a:extLst>
          </p:cNvPr>
          <p:cNvSpPr>
            <a:spLocks noGrp="1"/>
          </p:cNvSpPr>
          <p:nvPr>
            <p:ph type="title"/>
          </p:nvPr>
        </p:nvSpPr>
        <p:spPr/>
        <p:txBody>
          <a:bodyPr>
            <a:normAutofit/>
          </a:bodyPr>
          <a:lstStyle/>
          <a:p>
            <a:r>
              <a:rPr lang="en-US" sz="3200" dirty="0"/>
              <a:t>ASE Tracking Requirements</a:t>
            </a:r>
          </a:p>
        </p:txBody>
      </p:sp>
      <p:sp>
        <p:nvSpPr>
          <p:cNvPr id="3" name="Content Placeholder 2">
            <a:extLst>
              <a:ext uri="{FF2B5EF4-FFF2-40B4-BE49-F238E27FC236}">
                <a16:creationId xmlns:a16="http://schemas.microsoft.com/office/drawing/2014/main" id="{910DD083-9657-464C-A09E-AFC615D7DC9C}"/>
              </a:ext>
            </a:extLst>
          </p:cNvPr>
          <p:cNvSpPr>
            <a:spLocks noGrp="1"/>
          </p:cNvSpPr>
          <p:nvPr>
            <p:ph idx="1"/>
          </p:nvPr>
        </p:nvSpPr>
        <p:spPr/>
        <p:txBody>
          <a:bodyPr>
            <a:normAutofit lnSpcReduction="10000"/>
          </a:bodyPr>
          <a:lstStyle/>
          <a:p>
            <a:r>
              <a:rPr lang="en-US" dirty="0"/>
              <a:t>Data tracking requirements began July 1, 2019</a:t>
            </a:r>
          </a:p>
          <a:p>
            <a:r>
              <a:rPr lang="en-US" dirty="0"/>
              <a:t>Individual participant level data collected for all participants, at least each quarter from intake through exit</a:t>
            </a:r>
          </a:p>
          <a:p>
            <a:pPr lvl="1"/>
            <a:r>
              <a:rPr lang="en-US" dirty="0"/>
              <a:t> Personally Identifiable Information (PII)</a:t>
            </a:r>
          </a:p>
          <a:p>
            <a:r>
              <a:rPr lang="en-US" dirty="0"/>
              <a:t>Data elements for the interim reporting period provided in the fillable Excel form provided by the Office of Apprenticeship (OA)</a:t>
            </a:r>
          </a:p>
          <a:p>
            <a:r>
              <a:rPr lang="en-US" dirty="0"/>
              <a:t>PIRL elements</a:t>
            </a:r>
          </a:p>
          <a:p>
            <a:pPr lvl="1"/>
            <a:r>
              <a:rPr lang="en-US" dirty="0"/>
              <a:t>Were published by OMB for the 30-day comment period – once approved there are additional elements beyond just the ones which appear on the QPR which must be tracked</a:t>
            </a:r>
          </a:p>
          <a:p>
            <a:pPr lvl="1"/>
            <a:r>
              <a:rPr lang="en-US" dirty="0"/>
              <a:t>Further guidance coming as we begin the WIPS roll-out process</a:t>
            </a:r>
          </a:p>
        </p:txBody>
      </p:sp>
      <p:pic>
        <p:nvPicPr>
          <p:cNvPr id="6" name="Picture 5" descr="A picture containing shirt&#10;&#10;Description automatically generated">
            <a:extLst>
              <a:ext uri="{FF2B5EF4-FFF2-40B4-BE49-F238E27FC236}">
                <a16:creationId xmlns:a16="http://schemas.microsoft.com/office/drawing/2014/main" id="{44FCC4D7-FF7F-43B0-8153-EA2BA7095ACB}"/>
              </a:ext>
            </a:extLst>
          </p:cNvPr>
          <p:cNvPicPr>
            <a:picLocks noChangeAspect="1"/>
          </p:cNvPicPr>
          <p:nvPr/>
        </p:nvPicPr>
        <p:blipFill rotWithShape="1">
          <a:blip r:embed="rId3">
            <a:extLst>
              <a:ext uri="{28A0092B-C50C-407E-A947-70E740481C1C}">
                <a14:useLocalDpi xmlns:a14="http://schemas.microsoft.com/office/drawing/2010/main" val="0"/>
              </a:ext>
            </a:extLst>
          </a:blip>
          <a:srcRect l="28301" t="21517" r="27644" b="20423"/>
          <a:stretch/>
        </p:blipFill>
        <p:spPr>
          <a:xfrm>
            <a:off x="10071100" y="157545"/>
            <a:ext cx="1123077" cy="1480082"/>
          </a:xfrm>
          <a:prstGeom prst="rect">
            <a:avLst/>
          </a:prstGeom>
        </p:spPr>
      </p:pic>
    </p:spTree>
    <p:extLst>
      <p:ext uri="{BB962C8B-B14F-4D97-AF65-F5344CB8AC3E}">
        <p14:creationId xmlns:p14="http://schemas.microsoft.com/office/powerpoint/2010/main" val="297039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A212C7-F119-4749-8E94-3ED2AD99FD68}"/>
              </a:ext>
            </a:extLst>
          </p:cNvPr>
          <p:cNvSpPr>
            <a:spLocks noGrp="1"/>
          </p:cNvSpPr>
          <p:nvPr>
            <p:ph type="title"/>
          </p:nvPr>
        </p:nvSpPr>
        <p:spPr>
          <a:xfrm>
            <a:off x="1293182" y="1443789"/>
            <a:ext cx="8718546" cy="2251912"/>
          </a:xfrm>
        </p:spPr>
        <p:txBody>
          <a:bodyPr>
            <a:normAutofit/>
          </a:bodyPr>
          <a:lstStyle/>
          <a:p>
            <a:r>
              <a:rPr lang="en-US" dirty="0"/>
              <a:t>Data Collection Solutions</a:t>
            </a:r>
            <a:endParaRPr lang="en-US" dirty="0">
              <a:effectLst>
                <a:innerShdw blurRad="76200" dist="38100" dir="18900000">
                  <a:srgbClr val="7A232E">
                    <a:lumMod val="75000"/>
                    <a:alpha val="70000"/>
                  </a:srgbClr>
                </a:innerShdw>
              </a:effectLst>
              <a:cs typeface="Arial"/>
            </a:endParaRPr>
          </a:p>
        </p:txBody>
      </p:sp>
      <p:sp>
        <p:nvSpPr>
          <p:cNvPr id="6" name="Text Placeholder 5">
            <a:extLst>
              <a:ext uri="{FF2B5EF4-FFF2-40B4-BE49-F238E27FC236}">
                <a16:creationId xmlns:a16="http://schemas.microsoft.com/office/drawing/2014/main" id="{C3C61421-96CB-4696-B3C4-68AE6D590A84}"/>
              </a:ext>
            </a:extLst>
          </p:cNvPr>
          <p:cNvSpPr>
            <a:spLocks noGrp="1"/>
          </p:cNvSpPr>
          <p:nvPr>
            <p:ph type="body" idx="1"/>
          </p:nvPr>
        </p:nvSpPr>
        <p:spPr>
          <a:xfrm>
            <a:off x="1293182" y="4092576"/>
            <a:ext cx="6069059" cy="1866900"/>
          </a:xfrm>
        </p:spPr>
        <p:txBody>
          <a:bodyPr vert="horz" lIns="91440" tIns="45720" rIns="91440" bIns="45720" rtlCol="0" anchor="t">
            <a:normAutofit/>
          </a:bodyPr>
          <a:lstStyle/>
          <a:p>
            <a:r>
              <a:rPr lang="en-US" dirty="0"/>
              <a:t>Collecting and Storing ASE Participant Data</a:t>
            </a:r>
          </a:p>
        </p:txBody>
      </p:sp>
      <p:sp>
        <p:nvSpPr>
          <p:cNvPr id="7" name="Slide Number Placeholder 3">
            <a:extLst>
              <a:ext uri="{FF2B5EF4-FFF2-40B4-BE49-F238E27FC236}">
                <a16:creationId xmlns:a16="http://schemas.microsoft.com/office/drawing/2014/main" id="{C81AC639-1244-48F3-928F-C18EF4F49833}"/>
              </a:ext>
            </a:extLst>
          </p:cNvPr>
          <p:cNvSpPr>
            <a:spLocks noGrp="1"/>
          </p:cNvSpPr>
          <p:nvPr>
            <p:ph type="sldNum" sz="quarter" idx="12"/>
          </p:nvPr>
        </p:nvSpPr>
        <p:spPr>
          <a:xfrm>
            <a:off x="10915650" y="6335330"/>
            <a:ext cx="1076653" cy="365125"/>
          </a:xfrm>
        </p:spPr>
        <p:txBody>
          <a:bodyPr/>
          <a:lstStyle/>
          <a:p>
            <a:pPr algn="r"/>
            <a:fld id="{706D636C-90A3-4979-BA37-BAB384B22101}" type="slidenum">
              <a:rPr lang="en-US" smtClean="0"/>
              <a:pPr algn="r"/>
              <a:t>8</a:t>
            </a:fld>
            <a:endParaRPr lang="en-US" dirty="0"/>
          </a:p>
        </p:txBody>
      </p:sp>
    </p:spTree>
    <p:extLst>
      <p:ext uri="{BB962C8B-B14F-4D97-AF65-F5344CB8AC3E}">
        <p14:creationId xmlns:p14="http://schemas.microsoft.com/office/powerpoint/2010/main" val="75364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45982A85-5349-43FC-8757-8F78CD1A4A6E}"/>
              </a:ext>
            </a:extLst>
          </p:cNvPr>
          <p:cNvSpPr>
            <a:spLocks noGrp="1"/>
          </p:cNvSpPr>
          <p:nvPr>
            <p:ph type="sldNum" sz="quarter" idx="12"/>
          </p:nvPr>
        </p:nvSpPr>
        <p:spPr/>
        <p:txBody>
          <a:bodyPr/>
          <a:lstStyle/>
          <a:p>
            <a:pPr algn="r"/>
            <a:fld id="{706D636C-90A3-4979-BA37-BAB384B22101}" type="slidenum">
              <a:rPr lang="en-US" smtClean="0"/>
              <a:pPr algn="r"/>
              <a:t>9</a:t>
            </a:fld>
            <a:endParaRPr lang="en-US" dirty="0"/>
          </a:p>
        </p:txBody>
      </p:sp>
      <p:sp>
        <p:nvSpPr>
          <p:cNvPr id="5" name="Title 4"/>
          <p:cNvSpPr>
            <a:spLocks noGrp="1"/>
          </p:cNvSpPr>
          <p:nvPr>
            <p:ph type="title"/>
          </p:nvPr>
        </p:nvSpPr>
        <p:spPr/>
        <p:txBody>
          <a:bodyPr>
            <a:normAutofit/>
          </a:bodyPr>
          <a:lstStyle/>
          <a:p>
            <a:r>
              <a:rPr lang="en-US" sz="3200" dirty="0"/>
              <a:t>Stage of Development Poll</a:t>
            </a:r>
          </a:p>
        </p:txBody>
      </p:sp>
      <p:sp>
        <p:nvSpPr>
          <p:cNvPr id="8" name="Text Placeholder 7"/>
          <p:cNvSpPr>
            <a:spLocks noGrp="1"/>
          </p:cNvSpPr>
          <p:nvPr>
            <p:ph type="body" idx="14"/>
          </p:nvPr>
        </p:nvSpPr>
        <p:spPr>
          <a:xfrm>
            <a:off x="805867" y="1378746"/>
            <a:ext cx="4624388" cy="3571134"/>
          </a:xfrm>
        </p:spPr>
        <p:txBody>
          <a:bodyPr>
            <a:normAutofit/>
          </a:bodyPr>
          <a:lstStyle/>
          <a:p>
            <a:r>
              <a:rPr lang="en-US" sz="2800" dirty="0"/>
              <a:t>What stage of development is your case-management system in?</a:t>
            </a:r>
          </a:p>
        </p:txBody>
      </p:sp>
      <p:sp>
        <p:nvSpPr>
          <p:cNvPr id="6" name="Content Placeholder 5"/>
          <p:cNvSpPr>
            <a:spLocks noGrp="1"/>
          </p:cNvSpPr>
          <p:nvPr>
            <p:ph idx="1"/>
          </p:nvPr>
        </p:nvSpPr>
        <p:spPr/>
        <p:txBody>
          <a:bodyPr>
            <a:normAutofit/>
          </a:bodyPr>
          <a:lstStyle/>
          <a:p>
            <a:r>
              <a:rPr lang="en-US" sz="2400" b="0" dirty="0"/>
              <a:t>Haven’t started it</a:t>
            </a:r>
          </a:p>
          <a:p>
            <a:r>
              <a:rPr lang="en-US" sz="2400" b="0" dirty="0"/>
              <a:t>Have determined what it will be, but waiting for PIRL to issue RFP/purchase order</a:t>
            </a:r>
          </a:p>
          <a:p>
            <a:r>
              <a:rPr lang="en-US" sz="2400" b="0" dirty="0">
                <a:ea typeface="+mn-lt"/>
                <a:cs typeface="+mn-lt"/>
              </a:rPr>
              <a:t>Have a system in place and are just waiting to include the PIRL elements</a:t>
            </a:r>
          </a:p>
        </p:txBody>
      </p:sp>
    </p:spTree>
    <p:extLst>
      <p:ext uri="{BB962C8B-B14F-4D97-AF65-F5344CB8AC3E}">
        <p14:creationId xmlns:p14="http://schemas.microsoft.com/office/powerpoint/2010/main" val="1010515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NEXTUNIQUEID" val="10009"/>
  <p:tag name="MMPROD_UIDATA" val="&lt;database version=&quot;11.0&quot;&gt;&lt;object type=&quot;1&quot; unique_id=&quot;10001&quot;&gt;&lt;object type=&quot;2&quot; unique_id=&quot;10002&quot;&gt;&lt;object type=&quot;3&quot; unique_id=&quot;10013&quot;&gt;&lt;property id=&quot;20148&quot; value=&quot;5&quot;/&gt;&lt;property id=&quot;20300&quot; value=&quot;Slide 3 - &amp;quot;Today’s Objectives&amp;quot;&quot;/&gt;&lt;property id=&quot;20307&quot; value=&quot;289&quot;/&gt;&lt;/object&gt;&lt;object type=&quot;3&quot; unique_id=&quot;10015&quot;&gt;&lt;property id=&quot;20148&quot; value=&quot;5&quot;/&gt;&lt;property id=&quot;20300&quot; value=&quot;Slide 7 - &amp;quot;ASE Tracking Requirements&amp;quot;&quot;/&gt;&lt;property id=&quot;20307&quot; value=&quot;290&quot;/&gt;&lt;/object&gt;&lt;object type=&quot;3&quot; unique_id=&quot;10019&quot;&gt;&lt;property id=&quot;20148&quot; value=&quot;5&quot;/&gt;&lt;property id=&quot;20300&quot; value=&quot;Slide 14 - &amp;quot;Case Management  Life-Cycle&amp;quot;&quot;/&gt;&lt;property id=&quot;20307&quot; value=&quot;291&quot;/&gt;&lt;/object&gt;&lt;object type=&quot;3&quot; unique_id=&quot;10029&quot;&gt;&lt;property id=&quot;20148&quot; value=&quot;5&quot;/&gt;&lt;property id=&quot;20300&quot; value=&quot;Slide 29 - &amp;quot;Thank You!&amp;quot;&quot;/&gt;&lt;property id=&quot;20307&quot; value=&quot;297&quot;/&gt;&lt;/object&gt;&lt;object type=&quot;3&quot; unique_id=&quot;10970&quot;&gt;&lt;property id=&quot;20148&quot; value=&quot;5&quot;/&gt;&lt;property id=&quot;20300&quot; value=&quot;Slide 1 - &amp;quot;ASE Grantee Participant Tracking &amp;amp; Case Management&amp;quot;&quot;/&gt;&lt;property id=&quot;20307&quot; value=&quot;287&quot;/&gt;&lt;/object&gt;&lt;object type=&quot;3&quot; unique_id=&quot;10971&quot;&gt;&lt;property id=&quot;20148&quot; value=&quot;5&quot;/&gt;&lt;property id=&quot;20300&quot; value=&quot;Slide 2 - &amp;quot;Your Presenters&amp;quot;&quot;/&gt;&lt;property id=&quot;20307&quot; value=&quot;356&quot;/&gt;&lt;/object&gt;&lt;object type=&quot;3&quot; unique_id=&quot;10972&quot;&gt;&lt;property id=&quot;20148&quot; value=&quot;5&quot;/&gt;&lt;property id=&quot;20300&quot; value=&quot;Slide 4 - &amp;quot;ASE Participant&amp;quot;&quot;/&gt;&lt;property id=&quot;20307&quot; value=&quot;361&quot;/&gt;&lt;/object&gt;&lt;object type=&quot;3&quot; unique_id=&quot;10973&quot;&gt;&lt;property id=&quot;20148&quot; value=&quot;5&quot;/&gt;&lt;property id=&quot;20300&quot; value=&quot;Slide 5 - &amp;quot;ASE Participants in Context&amp;quot;&quot;/&gt;&lt;property id=&quot;20307&quot; value=&quot;360&quot;/&gt;&lt;/object&gt;&lt;object type=&quot;3&quot; unique_id=&quot;10974&quot;&gt;&lt;property id=&quot;20148&quot; value=&quot;5&quot;/&gt;&lt;property id=&quot;20300&quot; value=&quot;Slide 6 - &amp;quot;Who gets tracked under the grant?&amp;quot;&quot;/&gt;&lt;property id=&quot;20307&quot; value=&quot;358&quot;/&gt;&lt;/object&gt;&lt;object type=&quot;3&quot; unique_id=&quot;10975&quot;&gt;&lt;property id=&quot;20148&quot; value=&quot;5&quot;/&gt;&lt;property id=&quot;20300&quot; value=&quot;Slide 8 - &amp;quot;Data Collection Solutions&amp;quot;&quot;/&gt;&lt;property id=&quot;20307&quot; value=&quot;364&quot;/&gt;&lt;/object&gt;&lt;object type=&quot;3&quot; unique_id=&quot;10976&quot;&gt;&lt;property id=&quot;20148&quot; value=&quot;5&quot;/&gt;&lt;property id=&quot;20300&quot; value=&quot;Slide 9 - &amp;quot;Stage of Development Poll&amp;quot;&quot;/&gt;&lt;property id=&quot;20307&quot; value=&quot;373&quot;/&gt;&lt;/object&gt;&lt;object type=&quot;3&quot; unique_id=&quot;10977&quot;&gt;&lt;property id=&quot;20148&quot; value=&quot;5&quot;/&gt;&lt;property id=&quot;20300&quot; value=&quot;Slide 10 - &amp;quot;Case Management: From Recruitment to Outcomes&amp;quot;&quot;/&gt;&lt;property id=&quot;20307&quot; value=&quot;340&quot;/&gt;&lt;/object&gt;&lt;object type=&quot;3&quot; unique_id=&quot;10978&quot;&gt;&lt;property id=&quot;20148&quot; value=&quot;5&quot;/&gt;&lt;property id=&quot;20300&quot; value=&quot;Slide 11 - &amp;quot;Overview of Approaches&amp;quot;&quot;/&gt;&lt;property id=&quot;20307&quot; value=&quot;365&quot;/&gt;&lt;/object&gt;&lt;object type=&quot;3&quot; unique_id=&quot;10979&quot;&gt;&lt;property id=&quot;20148&quot; value=&quot;5&quot;/&gt;&lt;property id=&quot;20300&quot; value=&quot;Slide 12 - &amp;quot;Participant Tracking Systems&amp;quot;&quot;/&gt;&lt;property id=&quot;20307&quot; value=&quot;375&quot;/&gt;&lt;/object&gt;&lt;object type=&quot;3&quot; unique_id=&quot;10980&quot;&gt;&lt;property id=&quot;20148&quot; value=&quot;5&quot;/&gt;&lt;property id=&quot;20300&quot; value=&quot;Slide 13 - &amp;quot;Peer Solutions&amp;quot;&quot;/&gt;&lt;property id=&quot;20307&quot; value=&quot;372&quot;/&gt;&lt;/object&gt;&lt;object type=&quot;3&quot; unique_id=&quot;10981&quot;&gt;&lt;property id=&quot;20148&quot; value=&quot;5&quot;/&gt;&lt;property id=&quot;20300&quot; value=&quot;Slide 15 - &amp;quot;Case Management: From Recruitment to Outcomes&amp;quot;&quot;/&gt;&lt;property id=&quot;20307&quot; value=&quot;378&quot;/&gt;&lt;/object&gt;&lt;object type=&quot;3&quot; unique_id=&quot;10982&quot;&gt;&lt;property id=&quot;20148&quot; value=&quot;5&quot;/&gt;&lt;property id=&quot;20300&quot; value=&quot;Slide 16 - &amp;quot;Recruiting Participants&amp;quot;&quot;/&gt;&lt;property id=&quot;20307&quot; value=&quot;341&quot;/&gt;&lt;/object&gt;&lt;object type=&quot;3&quot; unique_id=&quot;10983&quot;&gt;&lt;property id=&quot;20148&quot; value=&quot;5&quot;/&gt;&lt;property id=&quot;20300&quot; value=&quot;Slide 17 - &amp;quot;Recruitment Resources&amp;quot;&quot;/&gt;&lt;property id=&quot;20307&quot; value=&quot;342&quot;/&gt;&lt;/object&gt;&lt;object type=&quot;3&quot; unique_id=&quot;10984&quot;&gt;&lt;property id=&quot;20148&quot; value=&quot;5&quot;/&gt;&lt;property id=&quot;20300&quot; value=&quot;Slide 18 - &amp;quot;Eligibility Determination and Enrollment&amp;quot;&quot;/&gt;&lt;property id=&quot;20307&quot; value=&quot;343&quot;/&gt;&lt;/object&gt;&lt;object type=&quot;3&quot; unique_id=&quot;10985&quot;&gt;&lt;property id=&quot;20148&quot; value=&quot;5&quot;/&gt;&lt;property id=&quot;20300&quot; value=&quot;Slide 19 - &amp;quot;Coordinating Services to Apprentices&amp;quot;&quot;/&gt;&lt;property id=&quot;20307&quot; value=&quot;344&quot;/&gt;&lt;/object&gt;&lt;object type=&quot;3&quot; unique_id=&quot;10986&quot;&gt;&lt;property id=&quot;20148&quot; value=&quot;5&quot;/&gt;&lt;property id=&quot;20300&quot; value=&quot;Slide 20 - &amp;quot;Data Collection&amp;quot;&quot;/&gt;&lt;property id=&quot;20307&quot; value=&quot;346&quot;/&gt;&lt;/object&gt;&lt;object type=&quot;3&quot; unique_id=&quot;10987&quot;&gt;&lt;property id=&quot;20148&quot; value=&quot;5&quot;/&gt;&lt;property id=&quot;20300&quot; value=&quot;Slide 21 - &amp;quot;Data Entry&amp;quot;&quot;/&gt;&lt;property id=&quot;20307&quot; value=&quot;376&quot;/&gt;&lt;/object&gt;&lt;object type=&quot;3&quot; unique_id=&quot;10988&quot;&gt;&lt;property id=&quot;20148&quot; value=&quot;5&quot;/&gt;&lt;property id=&quot;20300&quot; value=&quot;Slide 22 - &amp;quot;Tips for Data Collection&amp;quot;&quot;/&gt;&lt;property id=&quot;20307&quot; value=&quot;371&quot;/&gt;&lt;/object&gt;&lt;object type=&quot;3&quot; unique_id=&quot;10989&quot;&gt;&lt;property id=&quot;20148&quot; value=&quot;5&quot;/&gt;&lt;property id=&quot;20300&quot; value=&quot;Slide 23 - &amp;quot;Any Questions?&amp;quot;&quot;/&gt;&lt;property id=&quot;20307&quot; value=&quot;352&quot;/&gt;&lt;/object&gt;&lt;object type=&quot;3&quot; unique_id=&quot;10990&quot;&gt;&lt;property id=&quot;20148&quot; value=&quot;5&quot;/&gt;&lt;property id=&quot;20300&quot; value=&quot;Slide 24 - &amp;quot;TA Topics&amp;quot;&quot;/&gt;&lt;property id=&quot;20307&quot; value=&quot;377&quot;/&gt;&lt;/object&gt;&lt;object type=&quot;3&quot; unique_id=&quot;10991&quot;&gt;&lt;property id=&quot;20148&quot; value=&quot;5&quot;/&gt;&lt;property id=&quot;20300&quot; value=&quot;Slide 25 - &amp;quot;Update on Transition to WIPS&amp;quot;&quot;/&gt;&lt;property id=&quot;20307&quot; value=&quot;370&quot;/&gt;&lt;/object&gt;&lt;object type=&quot;3&quot; unique_id=&quot;10992&quot;&gt;&lt;property id=&quot;20148&quot; value=&quot;5&quot;/&gt;&lt;property id=&quot;20300&quot; value=&quot;Slide 26 - &amp;quot;Next Steps&amp;quot;&quot;/&gt;&lt;property id=&quot;20307&quot; value=&quot;369&quot;/&gt;&lt;/object&gt;&lt;object type=&quot;3&quot; unique_id=&quot;10993&quot;&gt;&lt;property id=&quot;20148&quot; value=&quot;5&quot;/&gt;&lt;property id=&quot;20300&quot; value=&quot;Slide 27 - &amp;quot;Resources&amp;quot;&quot;/&gt;&lt;property id=&quot;20307&quot; value=&quot;353&quot;/&gt;&lt;/object&gt;&lt;object type=&quot;3&quot; unique_id=&quot;10994&quot;&gt;&lt;property id=&quot;20148&quot; value=&quot;5&quot;/&gt;&lt;property id=&quot;20300&quot; value=&quot;Slide 28 - &amp;quot;Contact Information&amp;quot;&quot;/&gt;&lt;property id=&quot;20307&quot; value=&quot;355&quot;/&gt;&lt;/object&gt;&lt;/object&gt;&lt;object type=&quot;8&quot; unique_id=&quot;1007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84348D33C50F4FB89D5BF2E0DADE92" ma:contentTypeVersion="" ma:contentTypeDescription="Create a new document." ma:contentTypeScope="" ma:versionID="9cb4fbca2089b21c31a70d30d3e5cade">
  <xsd:schema xmlns:xsd="http://www.w3.org/2001/XMLSchema" xmlns:xs="http://www.w3.org/2001/XMLSchema" xmlns:p="http://schemas.microsoft.com/office/2006/metadata/properties" xmlns:ns2="bdfd28cc-f485-46e8-bcf6-b555ff9859c5" xmlns:ns3="567f88b7-e539-4125-a6bf-9f5c9d0b8eb9" targetNamespace="http://schemas.microsoft.com/office/2006/metadata/properties" ma:root="true" ma:fieldsID="7229999178f90750a35a1c3f119982ef" ns2:_="" ns3:_="">
    <xsd:import namespace="bdfd28cc-f485-46e8-bcf6-b555ff9859c5"/>
    <xsd:import namespace="567f88b7-e539-4125-a6bf-9f5c9d0b8e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7f88b7-e539-4125-a6bf-9f5c9d0b8eb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2.xml><?xml version="1.0" encoding="utf-8"?>
<ds:datastoreItem xmlns:ds="http://schemas.openxmlformats.org/officeDocument/2006/customXml" ds:itemID="{0B820869-0224-4600-A7BC-5BF9D9BB96D1}">
  <ds:schemaRefs>
    <ds:schemaRef ds:uri="567f88b7-e539-4125-a6bf-9f5c9d0b8eb9"/>
    <ds:schemaRef ds:uri="http://schemas.microsoft.com/office/2006/documentManagement/types"/>
    <ds:schemaRef ds:uri="http://purl.org/dc/elements/1.1/"/>
    <ds:schemaRef ds:uri="bdfd28cc-f485-46e8-bcf6-b555ff9859c5"/>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0106D78-F60E-48B8-9C5C-51E06F5752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d28cc-f485-46e8-bcf6-b555ff9859c5"/>
    <ds:schemaRef ds:uri="567f88b7-e539-4125-a6bf-9f5c9d0b8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05C2CA-4EA3-43A6-9B90-A0925A3E09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TotalTime>
  <Words>1156</Words>
  <Application>Microsoft Office PowerPoint</Application>
  <PresentationFormat>Widescreen</PresentationFormat>
  <Paragraphs>204</Paragraphs>
  <Slides>29</Slides>
  <Notes>27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Calibri</vt:lpstr>
      <vt:lpstr>Calibri Light</vt:lpstr>
      <vt:lpstr>Webdings</vt:lpstr>
      <vt:lpstr>Wingdings</vt:lpstr>
      <vt:lpstr>Wingdings 2</vt:lpstr>
      <vt:lpstr>Wingdings 3</vt:lpstr>
      <vt:lpstr>General Content</vt:lpstr>
      <vt:lpstr>Interactive Slides</vt:lpstr>
      <vt:lpstr>Infographic Layouts</vt:lpstr>
      <vt:lpstr>ASE Grantee Participant Tracking &amp; Case Management</vt:lpstr>
      <vt:lpstr>Your Presenters</vt:lpstr>
      <vt:lpstr>Today’s Objectives</vt:lpstr>
      <vt:lpstr>ASE Participant</vt:lpstr>
      <vt:lpstr>ASE Participants in Context</vt:lpstr>
      <vt:lpstr>Who gets tracked under the grant?</vt:lpstr>
      <vt:lpstr>ASE Tracking Requirements</vt:lpstr>
      <vt:lpstr>Data Collection Solutions</vt:lpstr>
      <vt:lpstr>Stage of Development Poll</vt:lpstr>
      <vt:lpstr>Case Management: From Recruitment to Outcomes</vt:lpstr>
      <vt:lpstr>Overview of Approaches</vt:lpstr>
      <vt:lpstr>Participant Tracking Systems</vt:lpstr>
      <vt:lpstr>Peer Solutions</vt:lpstr>
      <vt:lpstr>Case Management  Life-Cycle</vt:lpstr>
      <vt:lpstr>Case Management: From Recruitment to Outcomes</vt:lpstr>
      <vt:lpstr>Recruiting Participants</vt:lpstr>
      <vt:lpstr>Recruitment Resources</vt:lpstr>
      <vt:lpstr>Eligibility Determination and Enrollment</vt:lpstr>
      <vt:lpstr>Coordinating Services to Apprentices</vt:lpstr>
      <vt:lpstr>Data Collection</vt:lpstr>
      <vt:lpstr>Data Entry</vt:lpstr>
      <vt:lpstr>Tips for Data Collection</vt:lpstr>
      <vt:lpstr>Any Questions?</vt:lpstr>
      <vt:lpstr>TA Topics</vt:lpstr>
      <vt:lpstr>Update on Transition to WIPS</vt:lpstr>
      <vt:lpstr>Next Steps</vt:lpstr>
      <vt:lpstr>Resources</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63</cp:revision>
  <dcterms:created xsi:type="dcterms:W3CDTF">2019-06-21T16:58:05Z</dcterms:created>
  <dcterms:modified xsi:type="dcterms:W3CDTF">2020-05-14T17:50:58Z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0x010100BC84348D33C50F4FB89D5BF2E0DADE92</vt:lpwstr>
  </property>
</Properties>
</file>