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50"/>
  </p:notesMasterIdLst>
  <p:sldIdLst>
    <p:sldId id="256" r:id="rId10"/>
    <p:sldId id="311" r:id="rId11"/>
    <p:sldId id="344" r:id="rId12"/>
    <p:sldId id="312" r:id="rId13"/>
    <p:sldId id="314" r:id="rId14"/>
    <p:sldId id="315" r:id="rId15"/>
    <p:sldId id="316" r:id="rId16"/>
    <p:sldId id="317" r:id="rId17"/>
    <p:sldId id="318" r:id="rId18"/>
    <p:sldId id="319" r:id="rId19"/>
    <p:sldId id="320" r:id="rId20"/>
    <p:sldId id="352" r:id="rId21"/>
    <p:sldId id="353" r:id="rId22"/>
    <p:sldId id="322" r:id="rId23"/>
    <p:sldId id="323" r:id="rId24"/>
    <p:sldId id="324" r:id="rId25"/>
    <p:sldId id="325" r:id="rId26"/>
    <p:sldId id="326" r:id="rId27"/>
    <p:sldId id="327" r:id="rId28"/>
    <p:sldId id="328" r:id="rId29"/>
    <p:sldId id="346" r:id="rId30"/>
    <p:sldId id="351" r:id="rId31"/>
    <p:sldId id="357" r:id="rId32"/>
    <p:sldId id="358" r:id="rId33"/>
    <p:sldId id="359" r:id="rId34"/>
    <p:sldId id="329" r:id="rId35"/>
    <p:sldId id="330" r:id="rId36"/>
    <p:sldId id="331" r:id="rId37"/>
    <p:sldId id="332" r:id="rId38"/>
    <p:sldId id="333" r:id="rId39"/>
    <p:sldId id="334" r:id="rId40"/>
    <p:sldId id="355" r:id="rId41"/>
    <p:sldId id="356" r:id="rId42"/>
    <p:sldId id="345" r:id="rId43"/>
    <p:sldId id="336" r:id="rId44"/>
    <p:sldId id="341" r:id="rId45"/>
    <p:sldId id="340" r:id="rId46"/>
    <p:sldId id="342" r:id="rId47"/>
    <p:sldId id="281" r:id="rId48"/>
    <p:sldId id="297"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69110" autoAdjust="0"/>
  </p:normalViewPr>
  <p:slideViewPr>
    <p:cSldViewPr snapToGrid="0">
      <p:cViewPr varScale="1">
        <p:scale>
          <a:sx n="44" d="100"/>
          <a:sy n="44" d="100"/>
        </p:scale>
        <p:origin x="1712" y="40"/>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5/26/2020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will introduce</a:t>
            </a:r>
            <a:r>
              <a:rPr lang="en-US" baseline="0" dirty="0" smtClean="0"/>
              <a:t> </a:t>
            </a:r>
            <a:r>
              <a:rPr lang="en-US" dirty="0" smtClean="0"/>
              <a:t>ROBERT</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a:t>
            </a:fld>
            <a:endParaRPr lang="en-US"/>
          </a:p>
        </p:txBody>
      </p:sp>
    </p:spTree>
    <p:extLst>
      <p:ext uri="{BB962C8B-B14F-4D97-AF65-F5344CB8AC3E}">
        <p14:creationId xmlns:p14="http://schemas.microsoft.com/office/powerpoint/2010/main" val="212816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ROBERT</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round of</a:t>
            </a:r>
            <a:r>
              <a:rPr lang="en-US" sz="1200" kern="1200" baseline="0" dirty="0" smtClean="0">
                <a:solidFill>
                  <a:schemeClr val="tx1"/>
                </a:solidFill>
                <a:effectLst/>
                <a:latin typeface="+mn-lt"/>
                <a:ea typeface="+mn-ea"/>
                <a:cs typeface="+mn-cs"/>
              </a:rPr>
              <a:t> WORC grants offered by ETA in partnership with ARC and DRA.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the Appalachian and Delta </a:t>
            </a:r>
            <a:r>
              <a:rPr lang="en-US" sz="1200" kern="1200" dirty="0" smtClean="0">
                <a:solidFill>
                  <a:schemeClr val="tx1"/>
                </a:solidFill>
                <a:effectLst/>
                <a:latin typeface="+mn-lt"/>
                <a:ea typeface="+mn-ea"/>
                <a:cs typeface="+mn-cs"/>
              </a:rPr>
              <a:t>regions have been particularly hard hit by industrial downsizing and </a:t>
            </a:r>
            <a:r>
              <a:rPr lang="en-US" sz="1200" kern="1200" dirty="0" smtClean="0">
                <a:solidFill>
                  <a:schemeClr val="tx1"/>
                </a:solidFill>
                <a:effectLst/>
                <a:latin typeface="+mn-lt"/>
                <a:ea typeface="+mn-ea"/>
                <a:cs typeface="+mn-cs"/>
              </a:rPr>
              <a:t>closures and continue</a:t>
            </a:r>
            <a:r>
              <a:rPr lang="en-US" sz="1200" kern="1200" baseline="0" dirty="0" smtClean="0">
                <a:solidFill>
                  <a:schemeClr val="tx1"/>
                </a:solidFill>
                <a:effectLst/>
                <a:latin typeface="+mn-lt"/>
                <a:ea typeface="+mn-ea"/>
                <a:cs typeface="+mn-cs"/>
              </a:rPr>
              <a:t> to face economic and employment challenges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Congress included language in the 2019 Appropriations for the Department of Labor reserving funding to create a grant program that aims to bring economic and workforce success to t</a:t>
            </a:r>
            <a:r>
              <a:rPr lang="en-US" sz="1200" kern="1200" dirty="0" smtClean="0">
                <a:solidFill>
                  <a:schemeClr val="tx1"/>
                </a:solidFill>
                <a:effectLst/>
                <a:latin typeface="+mn-lt"/>
                <a:ea typeface="+mn-ea"/>
                <a:cs typeface="+mn-cs"/>
              </a:rPr>
              <a:t>hese </a:t>
            </a:r>
            <a:r>
              <a:rPr lang="en-US" sz="1200" kern="1200" dirty="0" smtClean="0">
                <a:solidFill>
                  <a:schemeClr val="tx1"/>
                </a:solidFill>
                <a:effectLst/>
                <a:latin typeface="+mn-lt"/>
                <a:ea typeface="+mn-ea"/>
                <a:cs typeface="+mn-cs"/>
              </a:rPr>
              <a:t>underserved areas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69619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p>
          <a:p>
            <a:endParaRPr lang="en-US" dirty="0" smtClean="0"/>
          </a:p>
          <a:p>
            <a:r>
              <a:rPr lang="en-US" dirty="0" smtClean="0"/>
              <a:t>The WORC</a:t>
            </a:r>
            <a:r>
              <a:rPr lang="en-US" baseline="0" dirty="0" smtClean="0"/>
              <a:t> grants aim to achieve a specific and important goal, which we expect applications will aim to address:</a:t>
            </a:r>
          </a:p>
          <a:p>
            <a:endParaRPr lang="en-US" baseline="0" dirty="0" smtClean="0"/>
          </a:p>
          <a:p>
            <a:pPr marL="171450" indent="-171450">
              <a:buFont typeface="Arial" panose="020B0604020202020204" pitchFamily="34" charset="0"/>
              <a:buChar char="•"/>
            </a:pPr>
            <a:r>
              <a:rPr lang="en-US" i="1" dirty="0" smtClean="0"/>
              <a:t>to create economic prosperity and gainful employment opportunities for eligible residents in impacted ARC and DRA regions, enabling them to remain and thrive in these communities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WORC grants must </a:t>
            </a:r>
            <a:r>
              <a:rPr lang="en-US" baseline="0" dirty="0" smtClean="0"/>
              <a:t>demonstrate that, and how, your proposed project aligns workforce and economic development strategies for short-term positive outcomes and long-term economic success for residents, businesses and communities in the areas covered by your proposed project</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66397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achieve the goal of the WORC Initiative, successful </a:t>
            </a:r>
            <a:r>
              <a:rPr lang="en-US" dirty="0" smtClean="0"/>
              <a:t>applications will propose projects </a:t>
            </a:r>
            <a:r>
              <a:rPr lang="en-US" dirty="0" smtClean="0"/>
              <a:t>that clearly address </a:t>
            </a:r>
            <a:r>
              <a:rPr lang="en-US" dirty="0" smtClean="0"/>
              <a:t>all of the following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panose="020B0604020202020204" pitchFamily="34" charset="0"/>
              <a:buChar char="•"/>
            </a:pPr>
            <a:r>
              <a:rPr lang="en-US" b="1" dirty="0" smtClean="0"/>
              <a:t>Objective 1</a:t>
            </a:r>
            <a:r>
              <a:rPr lang="en-US" dirty="0" smtClean="0"/>
              <a:t>: Implement innovative, sustainable service delivery strategies to address economic and workforce-related impacts within each of the regions;</a:t>
            </a:r>
          </a:p>
          <a:p>
            <a:pPr marL="171450" indent="-171450">
              <a:buFont typeface="Arial" panose="020B0604020202020204" pitchFamily="34" charset="0"/>
              <a:buChar char="•"/>
            </a:pPr>
            <a:r>
              <a:rPr lang="en-US" b="1" dirty="0" smtClean="0"/>
              <a:t>Objective 2</a:t>
            </a:r>
            <a:r>
              <a:rPr lang="en-US" dirty="0" smtClean="0"/>
              <a:t>: Provide or facilitate the provision of new or enhanced training, job placement and support activities to the following eligible participants: dislocated workers (including displaced homemakers), new entrants in the workforce, and incumbent workers, (including those affected by substance use disorder (e.g., opioids, stimulants, cocaine, and other substances)) who reside in ARC and DRA regions; </a:t>
            </a:r>
          </a:p>
          <a:p>
            <a:pPr marL="171450" indent="-171450">
              <a:buFont typeface="Arial" panose="020B0604020202020204" pitchFamily="34" charset="0"/>
              <a:buChar char="•"/>
            </a:pPr>
            <a:r>
              <a:rPr lang="en-US" b="1" dirty="0" smtClean="0"/>
              <a:t>Objective 3</a:t>
            </a:r>
            <a:r>
              <a:rPr lang="en-US" dirty="0" smtClean="0"/>
              <a:t>: Align and integrate workforce development activities with existing state, regional, or community economic development strategies; </a:t>
            </a:r>
          </a:p>
          <a:p>
            <a:pPr marL="171450" indent="-171450">
              <a:buFont typeface="Arial" panose="020B0604020202020204" pitchFamily="34" charset="0"/>
              <a:buChar char="•"/>
            </a:pPr>
            <a:r>
              <a:rPr lang="en-US" b="1" dirty="0" smtClean="0"/>
              <a:t>Objective 4</a:t>
            </a:r>
            <a:r>
              <a:rPr lang="en-US" dirty="0" smtClean="0"/>
              <a:t>: Develop and expand partnerships, including industry partnerships that build and sustain capacity, maximize available resources, and establish community-based approaches for addressing workforce challenges and industry needs in the ARC and DRA regions; and, </a:t>
            </a:r>
          </a:p>
          <a:p>
            <a:pPr marL="171450" indent="-171450">
              <a:buFont typeface="Arial" panose="020B0604020202020204" pitchFamily="34" charset="0"/>
              <a:buChar char="•"/>
            </a:pPr>
            <a:r>
              <a:rPr lang="en-US" dirty="0" smtClean="0"/>
              <a:t> </a:t>
            </a:r>
            <a:r>
              <a:rPr lang="en-US" b="1" dirty="0" smtClean="0"/>
              <a:t>Objective 5</a:t>
            </a:r>
            <a:r>
              <a:rPr lang="en-US" dirty="0" smtClean="0"/>
              <a:t>:</a:t>
            </a:r>
            <a:r>
              <a:rPr lang="en-US" b="1" dirty="0" smtClean="0"/>
              <a:t> </a:t>
            </a:r>
            <a:r>
              <a:rPr lang="en-US" dirty="0" smtClean="0"/>
              <a:t>Provide or facilitate delivery of support services to assist employers and industry in meeting workforce challenges and industry needs in the ARC and DRA regions.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164971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r>
              <a:rPr lang="en-US" dirty="0" smtClean="0"/>
              <a:t>: OK,</a:t>
            </a:r>
            <a:r>
              <a:rPr lang="en-US" baseline="0" dirty="0" smtClean="0"/>
              <a:t> so that’s a brief overview of the WORC initiative. Now let’s turn to a discussion of </a:t>
            </a:r>
            <a:r>
              <a:rPr lang="en-US" dirty="0" smtClean="0"/>
              <a:t>what</a:t>
            </a:r>
            <a:r>
              <a:rPr lang="en-US" baseline="0" dirty="0" smtClean="0"/>
              <a:t> </a:t>
            </a:r>
            <a:r>
              <a:rPr lang="en-US" baseline="0" dirty="0" smtClean="0"/>
              <a:t>the FOA lays out with regard to the grants themselves—including with regard to eligibility, grant activities, </a:t>
            </a:r>
            <a:r>
              <a:rPr lang="en-US" baseline="0" dirty="0" smtClean="0"/>
              <a:t>and more. For this we’ll hear from Emela and Aury. </a:t>
            </a:r>
            <a:r>
              <a:rPr lang="en-US" baseline="0" dirty="0" err="1" smtClean="0"/>
              <a:t>Emela’s</a:t>
            </a:r>
            <a:r>
              <a:rPr lang="en-US" baseline="0" dirty="0" smtClean="0"/>
              <a:t> first up: Emela?</a:t>
            </a:r>
          </a:p>
          <a:p>
            <a:endParaRPr lang="en-US" baseline="0" dirty="0" smtClean="0"/>
          </a:p>
          <a:p>
            <a:r>
              <a:rPr lang="en-US" baseline="0" dirty="0" smtClean="0"/>
              <a:t>ROBERT turns it over to EMELA</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367767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EMELA</a:t>
            </a:r>
          </a:p>
          <a:p>
            <a:endParaRPr lang="en-US" dirty="0" smtClean="0"/>
          </a:p>
          <a:p>
            <a:r>
              <a:rPr lang="en-US" dirty="0" smtClean="0"/>
              <a:t>The FOA lists </a:t>
            </a:r>
            <a:r>
              <a:rPr lang="en-US" dirty="0" smtClean="0"/>
              <a:t>the entities eligible</a:t>
            </a:r>
            <a:r>
              <a:rPr lang="en-US" baseline="0" dirty="0" smtClean="0"/>
              <a:t> to apply. </a:t>
            </a:r>
            <a:endParaRPr lang="en-US" baseline="0" dirty="0" smtClean="0"/>
          </a:p>
          <a:p>
            <a:endParaRPr lang="en-US" baseline="0" dirty="0" smtClean="0"/>
          </a:p>
          <a:p>
            <a:r>
              <a:rPr lang="en-US" baseline="0" dirty="0" smtClean="0"/>
              <a:t>Because this is a competitive grant program, we cannot make determinations as to whether your organization is eligible prior to your submitting an application. If you believe your organization is eligible you should submit an application, and a determination will be made after the closing date.</a:t>
            </a:r>
          </a:p>
          <a:p>
            <a:endParaRPr lang="en-US" baseline="0" dirty="0" smtClean="0"/>
          </a:p>
          <a:p>
            <a:r>
              <a:rPr lang="en-US" baseline="0" dirty="0" smtClean="0"/>
              <a:t>Please note—your organization may be located anywhere in the US, but ALL services must be provided to eligible participants who live and work in the Appalachian and Delta regions. Your application must demonstrate that you commit to this requirement.</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4032470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Dislocated workers (as defined in WIOA sec 3(15))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Incumbent workers (individuals who are currently working)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New entrants to the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Applicants </a:t>
            </a:r>
            <a:r>
              <a:rPr lang="en-US" dirty="0" smtClean="0"/>
              <a:t>have discretion on defining the term “new entrants” more specifically, to include</a:t>
            </a:r>
            <a:r>
              <a:rPr lang="en-US" b="1" dirty="0" smtClean="0"/>
              <a:t> </a:t>
            </a:r>
            <a:r>
              <a:rPr lang="en-US" dirty="0" smtClean="0"/>
              <a:t>a wide range of individuals, such as those receiving public assistance, high school dropouts, high school or postsecondary students, individuals enrolled in adult basic and other education programs, individuals with disabilities, veterans, Indian and Native Americans, and individuals with Limited English Proficiency</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3936033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EMELA</a:t>
            </a:r>
          </a:p>
          <a:p>
            <a:endParaRPr lang="en-US" dirty="0" smtClean="0"/>
          </a:p>
          <a:p>
            <a:r>
              <a:rPr lang="en-US" sz="1200" dirty="0" smtClean="0"/>
              <a:t>While grants may serve any parts</a:t>
            </a:r>
            <a:r>
              <a:rPr lang="en-US" sz="1200" baseline="0" dirty="0" smtClean="0"/>
              <a:t> of the Appalachian and Delta regions, a</a:t>
            </a:r>
            <a:r>
              <a:rPr lang="en-US" sz="1200" dirty="0" smtClean="0"/>
              <a:t>pplicants are encouraged to develop plans to serve individuals who reside in economically distressed counties and parishes</a:t>
            </a:r>
          </a:p>
          <a:p>
            <a:endParaRPr lang="en-US" sz="1200" dirty="0" smtClean="0"/>
          </a:p>
          <a:p>
            <a:r>
              <a:rPr lang="en-US" sz="1200" dirty="0" smtClean="0"/>
              <a:t>In addition, applicants are encouraged to serve individuals affected by substance use disorder</a:t>
            </a:r>
            <a:r>
              <a:rPr lang="en-US" sz="1200" b="1" dirty="0" smtClean="0"/>
              <a:t>—we’ll cover this in more detail shortly.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291822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AURY</a:t>
            </a:r>
          </a:p>
          <a:p>
            <a:endParaRPr lang="en-US" dirty="0" smtClean="0"/>
          </a:p>
          <a:p>
            <a:pPr marL="171450" indent="-171450">
              <a:buFont typeface="Arial" panose="020B0604020202020204" pitchFamily="34" charset="0"/>
              <a:buChar char="•"/>
            </a:pPr>
            <a:r>
              <a:rPr lang="en-US" dirty="0" smtClean="0"/>
              <a:t>Applicants must ensure that planned activities will achieve outcomes that are aligned with existing local or regional economic development and other strategic plans</a:t>
            </a:r>
          </a:p>
          <a:p>
            <a:pPr marL="171450" indent="-171450">
              <a:buFont typeface="Arial" panose="020B0604020202020204" pitchFamily="34" charset="0"/>
              <a:buChar char="•"/>
            </a:pPr>
            <a:r>
              <a:rPr lang="en-US" dirty="0" smtClean="0"/>
              <a:t>Applicants must also demonstrate that their plan aligns with at least one element of the relevant ARC or DRA state plan</a:t>
            </a:r>
          </a:p>
          <a:p>
            <a:pPr marL="171450" indent="-171450">
              <a:buFont typeface="Arial" panose="020B0604020202020204" pitchFamily="34" charset="0"/>
              <a:buChar char="•"/>
            </a:pPr>
            <a:r>
              <a:rPr lang="en-US" dirty="0" smtClean="0"/>
              <a:t>And finally,</a:t>
            </a:r>
            <a:r>
              <a:rPr lang="en-US" baseline="0" dirty="0" smtClean="0"/>
              <a:t> a</a:t>
            </a:r>
            <a:r>
              <a:rPr lang="en-US" dirty="0" smtClean="0"/>
              <a:t>pplicants must demonstrate that their plan aligns with the relevant WIOA State Plan</a:t>
            </a:r>
          </a:p>
          <a:p>
            <a:pPr marL="628650" lvl="1" indent="-171450">
              <a:buFont typeface="Arial" panose="020B0604020202020204" pitchFamily="34" charset="0"/>
              <a:buChar char="•"/>
            </a:pPr>
            <a:r>
              <a:rPr lang="en-US" dirty="0" smtClean="0"/>
              <a:t>The FOA provides information oh</a:t>
            </a:r>
            <a:r>
              <a:rPr lang="en-US" baseline="0" dirty="0" smtClean="0"/>
              <a:t> how you can find each of the relevant plans</a:t>
            </a:r>
            <a:endParaRPr lang="en-US" dirty="0" smtClean="0"/>
          </a:p>
          <a:p>
            <a:pPr marL="171450" indent="-171450">
              <a:buFont typeface="Arial" panose="020B0604020202020204" pitchFamily="34" charset="0"/>
              <a:buChar char="•"/>
            </a:pPr>
            <a:r>
              <a:rPr lang="en-US" dirty="0" smtClean="0"/>
              <a:t>And applicants must demonstrate that their plan specifically addresses the current or future workforce needs of at least </a:t>
            </a:r>
            <a:r>
              <a:rPr lang="en-US" b="1" dirty="0" smtClean="0">
                <a:solidFill>
                  <a:schemeClr val="accent5"/>
                </a:solidFill>
              </a:rPr>
              <a:t>two</a:t>
            </a:r>
            <a:r>
              <a:rPr lang="en-US" dirty="0" smtClean="0"/>
              <a:t> local employers</a:t>
            </a:r>
          </a:p>
          <a:p>
            <a:pPr marL="171450" indent="-171450">
              <a:buFont typeface="Arial" panose="020B0604020202020204" pitchFamily="34" charset="0"/>
              <a:buChar char="•"/>
            </a:pPr>
            <a:r>
              <a:rPr lang="en-US" dirty="0" smtClean="0"/>
              <a:t>You will be expected to demonstrate how your project will achieve positive outcomes in the short- and medium terms</a:t>
            </a:r>
          </a:p>
          <a:p>
            <a:pPr marL="171450" indent="-171450">
              <a:buFont typeface="Arial" panose="020B0604020202020204" pitchFamily="34" charset="0"/>
              <a:buChar char="•"/>
            </a:pPr>
            <a:r>
              <a:rPr lang="en-US" dirty="0" smtClean="0"/>
              <a:t>But most importantly you will be expected to demonstrate long-term economic and workforce benefits to the communities served in the grant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2147348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EMELA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panose="020B0604020202020204" pitchFamily="34" charset="0"/>
              <a:buChar char="•"/>
            </a:pPr>
            <a:r>
              <a:rPr lang="en-US" dirty="0" smtClean="0"/>
              <a:t>As Aury mentioned,</a:t>
            </a:r>
            <a:r>
              <a:rPr lang="en-US" baseline="0" dirty="0" smtClean="0"/>
              <a:t> there are 4 plans with which you must demonstrate alignment in your proposal: we are looking for long-term economic transformation that is sustainable over the long-term</a:t>
            </a:r>
          </a:p>
          <a:p>
            <a:pPr marL="171450" indent="-171450">
              <a:buFont typeface="Arial" panose="020B0604020202020204" pitchFamily="34" charset="0"/>
              <a:buChar char="•"/>
            </a:pPr>
            <a:r>
              <a:rPr lang="en-US" sz="1200" dirty="0" smtClean="0"/>
              <a:t>You will be expected to present a coherent strategy that truly aligns the strategies proposed with existing, demonstrated needs of employers and with the broader economic development strategies in the community—we recommend that this alignment</a:t>
            </a:r>
            <a:r>
              <a:rPr lang="en-US" sz="1200" baseline="0" dirty="0" smtClean="0"/>
              <a:t> is integrated into your full application and is not only addressed in passing in one section</a:t>
            </a:r>
            <a:endParaRPr lang="en-US" sz="1200" dirty="0" smtClean="0"/>
          </a:p>
          <a:p>
            <a:pPr marL="171450" indent="-171450">
              <a:buFont typeface="Arial" panose="020B0604020202020204" pitchFamily="34" charset="0"/>
              <a:buChar char="•"/>
            </a:pPr>
            <a:r>
              <a:rPr lang="en-US" sz="1200" dirty="0" smtClean="0"/>
              <a:t>Think about how all aspects of your project will help achieve the goals of the broader economic development or strategic plans</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3460176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AURY</a:t>
            </a:r>
          </a:p>
          <a:p>
            <a:endParaRPr lang="en-US" dirty="0" smtClean="0"/>
          </a:p>
          <a:p>
            <a:r>
              <a:rPr lang="en-US" dirty="0" smtClean="0"/>
              <a:t>These grants are designed to be flexible and promote innovative solutions to specific challenges, and therefore</a:t>
            </a:r>
            <a:r>
              <a:rPr lang="en-US" baseline="0" dirty="0" smtClean="0"/>
              <a:t> have a wide range of allowable activities</a:t>
            </a:r>
          </a:p>
          <a:p>
            <a:endParaRPr lang="en-US" dirty="0" smtClean="0"/>
          </a:p>
          <a:p>
            <a:r>
              <a:rPr lang="en-US" dirty="0" smtClean="0"/>
              <a:t>The FOA discusses</a:t>
            </a:r>
            <a:r>
              <a:rPr lang="en-US" baseline="0" dirty="0" smtClean="0"/>
              <a:t> a</a:t>
            </a:r>
            <a:r>
              <a:rPr lang="en-US" dirty="0" smtClean="0"/>
              <a:t>llowable activities in the following categories; we won’t get into the details</a:t>
            </a:r>
            <a:r>
              <a:rPr lang="en-US" baseline="0" dirty="0" smtClean="0"/>
              <a:t> on these but the FOA provides more context for you, and we recommend you read these sections carefully as you design your proposed project:</a:t>
            </a:r>
            <a:endParaRPr lang="en-US" dirty="0" smtClean="0"/>
          </a:p>
          <a:p>
            <a:pPr marL="628650" lvl="1" indent="-171450">
              <a:buFont typeface="Arial" panose="020B0604020202020204" pitchFamily="34" charset="0"/>
              <a:buChar char="•"/>
            </a:pPr>
            <a:r>
              <a:rPr lang="en-US" dirty="0" smtClean="0"/>
              <a:t>Delivering training or other workforce-related services</a:t>
            </a:r>
            <a:endParaRPr lang="en-US" sz="2000" dirty="0" smtClean="0"/>
          </a:p>
          <a:p>
            <a:pPr marL="628650" lvl="1" indent="-171450">
              <a:buFont typeface="Arial" panose="020B0604020202020204" pitchFamily="34" charset="0"/>
              <a:buChar char="•"/>
            </a:pPr>
            <a:r>
              <a:rPr lang="en-US" dirty="0" smtClean="0"/>
              <a:t>Developing other “Innovative” approaches to meet specific challenges </a:t>
            </a:r>
            <a:endParaRPr lang="en-US" sz="2000" dirty="0" smtClean="0"/>
          </a:p>
          <a:p>
            <a:pPr marL="628650" lvl="1" indent="-171450">
              <a:buFont typeface="Arial" panose="020B0604020202020204" pitchFamily="34" charset="0"/>
              <a:buChar char="•"/>
            </a:pPr>
            <a:r>
              <a:rPr lang="en-US" dirty="0" smtClean="0"/>
              <a:t>Providing a wide range of support services to participants</a:t>
            </a:r>
            <a:endParaRPr lang="en-US" sz="2000" dirty="0" smtClean="0"/>
          </a:p>
          <a:p>
            <a:pPr marL="628650" lvl="1" indent="-171450">
              <a:buFont typeface="Arial" panose="020B0604020202020204" pitchFamily="34" charset="0"/>
              <a:buChar char="•"/>
            </a:pPr>
            <a:r>
              <a:rPr lang="en-US" dirty="0" smtClean="0"/>
              <a:t>Serving and Partnering with Employers</a:t>
            </a:r>
          </a:p>
          <a:p>
            <a:pPr marL="628650" lvl="1" indent="-171450">
              <a:buFont typeface="Arial" panose="020B0604020202020204" pitchFamily="34" charset="0"/>
              <a:buChar char="•"/>
            </a:pPr>
            <a:r>
              <a:rPr lang="en-US" dirty="0" smtClean="0"/>
              <a:t>Equipment Purchase and Facility Renovations</a:t>
            </a:r>
          </a:p>
          <a:p>
            <a:endParaRPr lang="en-US" dirty="0" smtClean="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73175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welcomes attendees: </a:t>
            </a:r>
          </a:p>
          <a:p>
            <a:endParaRPr lang="en-US" dirty="0" smtClean="0"/>
          </a:p>
          <a:p>
            <a:r>
              <a:rPr lang="en-US" dirty="0" smtClean="0"/>
              <a:t>ROBERT:</a:t>
            </a:r>
            <a:r>
              <a:rPr lang="en-US" baseline="0" dirty="0" smtClean="0"/>
              <a:t> </a:t>
            </a:r>
            <a:r>
              <a:rPr lang="en-US" baseline="0" dirty="0" smtClean="0"/>
              <a:t>Today we’ll cover, from a fairly high-level, the major elements of the funding opportunity announcement for the second round of the Workforce Opportunities for Rural Communities (or WORC) grant initiative</a:t>
            </a:r>
          </a:p>
          <a:p>
            <a:endParaRPr lang="en-US" baseline="0" dirty="0" smtClean="0"/>
          </a:p>
          <a:p>
            <a:r>
              <a:rPr lang="en-US" baseline="0" dirty="0" smtClean="0"/>
              <a:t>We are providing this webinar in conjunction with other technical assistance sessions to support potential applicants developed by the Appalachian Regional Commission and the Delta Regional Authority, our partners in the WORC Initiative</a:t>
            </a:r>
          </a:p>
          <a:p>
            <a:endParaRPr lang="en-US" baseline="0" dirty="0" smtClean="0"/>
          </a:p>
          <a:p>
            <a:r>
              <a:rPr lang="en-US" baseline="0" dirty="0" smtClean="0"/>
              <a:t>We will also answer questions that you may have during this webinar, but because this is an open grant competition there are many questions we are prohibited from answering; however, we will do our best to answer as many of your questions as possible.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351262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EMELA</a:t>
            </a:r>
          </a:p>
          <a:p>
            <a:endParaRPr lang="en-US" dirty="0" smtClean="0"/>
          </a:p>
          <a:p>
            <a:r>
              <a:rPr lang="en-US" dirty="0" smtClean="0"/>
              <a:t>One of the priorities for the WORC Initiative</a:t>
            </a:r>
            <a:r>
              <a:rPr lang="en-US" baseline="0" dirty="0" smtClean="0"/>
              <a:t> is to provide services to individuals struggling with Substance Use Disorder</a:t>
            </a:r>
            <a:endParaRPr lang="en-US" dirty="0" smtClean="0"/>
          </a:p>
          <a:p>
            <a:endParaRPr lang="en-US" dirty="0" smtClean="0"/>
          </a:p>
          <a:p>
            <a:r>
              <a:rPr lang="en-US" dirty="0" smtClean="0"/>
              <a:t>Applicants proposing to specifically address the workforce impacts of substance use disorder are encouraged to consider the following when framing the project:  </a:t>
            </a:r>
          </a:p>
          <a:p>
            <a:pPr marL="628650" lvl="1" indent="-171450">
              <a:buFont typeface="Arial" panose="020B0604020202020204" pitchFamily="34" charset="0"/>
              <a:buChar char="•"/>
            </a:pPr>
            <a:r>
              <a:rPr lang="en-US" dirty="0" smtClean="0"/>
              <a:t>Projects that address the substance misuse crisis should focus on creating a recovery ecosystem that will lead to workforce re-entry, including support for the post-treatment to employment continuum, which could support the training of recovery professionals, recovery-focused job training programs, as well as initiatives designed to coordinate, or link, recovery services and training that support the reintegration into the workforce of eligible SUD affected individuals.  </a:t>
            </a:r>
          </a:p>
          <a:p>
            <a:pPr marL="628650" lvl="1" indent="-171450">
              <a:buFont typeface="Arial" panose="020B0604020202020204" pitchFamily="34" charset="0"/>
              <a:buChar char="•"/>
            </a:pPr>
            <a:r>
              <a:rPr lang="en-US" dirty="0" smtClean="0"/>
              <a:t>The recovery ecosystem is a complex linkage of multiple sectors, including but not limited to recovery communities, peer support, health, human services, faith communities, criminal justice, public safety, housing, transportation, education, and employers, designed to help individuals in recovery access the support services and training they need to maintain recovery and successfully obtain sustainable employment. </a:t>
            </a:r>
          </a:p>
          <a:p>
            <a:pPr marL="628650" lvl="1" indent="-171450">
              <a:buFont typeface="Arial" panose="020B0604020202020204" pitchFamily="34" charset="0"/>
              <a:buChar char="•"/>
            </a:pPr>
            <a:r>
              <a:rPr lang="en-US" dirty="0" smtClean="0"/>
              <a:t>Initiate or expand programs designed to eliminate or reduce the harm to the workforce and economic growth of the region that results from substance misuse; attract and retain relevant health care services, businesses, and workers.</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74334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AURY</a:t>
            </a:r>
          </a:p>
          <a:p>
            <a:endParaRPr lang="en-US" dirty="0" smtClean="0"/>
          </a:p>
          <a:p>
            <a:r>
              <a:rPr lang="en-US" dirty="0" smtClean="0"/>
              <a:t>We want to provide a bit more information with regard to the role of employers in</a:t>
            </a:r>
            <a:r>
              <a:rPr lang="en-US" baseline="0" dirty="0" smtClean="0"/>
              <a:t> the WORC grants. Employers play 2 roles in this grant initiative:</a:t>
            </a:r>
          </a:p>
          <a:p>
            <a:endParaRPr lang="en-US" dirty="0" smtClean="0"/>
          </a:p>
          <a:p>
            <a:pPr marL="514350" indent="-514350">
              <a:buAutoNum type="arabicPeriod"/>
            </a:pPr>
            <a:r>
              <a:rPr lang="en-US" b="1" dirty="0" smtClean="0"/>
              <a:t>Demonstrating Workforce Needs</a:t>
            </a:r>
            <a:r>
              <a:rPr lang="en-US" dirty="0" smtClean="0"/>
              <a:t>: To ensure that your project is addressing specific workforce needs of local employers, you must include letters attesting to this from TWO employers</a:t>
            </a:r>
          </a:p>
          <a:p>
            <a:pPr marL="514350" indent="-514350">
              <a:buAutoNum type="arabicPeriod"/>
            </a:pPr>
            <a:r>
              <a:rPr lang="en-US" b="1" dirty="0" smtClean="0"/>
              <a:t>Employers as Partners in the Grant</a:t>
            </a:r>
            <a:r>
              <a:rPr lang="en-US" dirty="0" smtClean="0"/>
              <a:t>: Applicants must also demonstrate collaboration with a strong and diverse community-wide coalition that must include engagement with at least two employers/industry partners</a:t>
            </a:r>
          </a:p>
          <a:p>
            <a:endParaRPr lang="en-US" dirty="0" smtClean="0"/>
          </a:p>
          <a:p>
            <a:pPr marL="171450" indent="-171450">
              <a:buFont typeface="Arial" panose="020B0604020202020204" pitchFamily="34" charset="0"/>
              <a:buChar char="•"/>
            </a:pPr>
            <a:r>
              <a:rPr lang="en-US" dirty="0" smtClean="0"/>
              <a:t>Employer </a:t>
            </a:r>
            <a:r>
              <a:rPr lang="en-US" dirty="0" smtClean="0"/>
              <a:t>or industry partnerships increase the likelihood of establishing work-based learning programs and ensure that training and workforce development efforts are relevant to and evolve along with the needs of the employer community.</a:t>
            </a:r>
          </a:p>
          <a:p>
            <a:pPr marL="171450" indent="-171450">
              <a:buFont typeface="Arial" panose="020B0604020202020204" pitchFamily="34" charset="0"/>
              <a:buChar char="•"/>
            </a:pPr>
            <a:r>
              <a:rPr lang="en-US" dirty="0" smtClean="0"/>
              <a:t>Employers provide valuable insight into the development of innovative training approaches, as well as leadership in aligning/enhancing existing, strategic plans for the economic diversification and development of the region or community. </a:t>
            </a:r>
          </a:p>
          <a:p>
            <a:pPr marL="171450" indent="-171450">
              <a:buFont typeface="Arial" panose="020B0604020202020204" pitchFamily="34" charset="0"/>
              <a:buChar char="•"/>
            </a:pPr>
            <a:r>
              <a:rPr lang="en-US" dirty="0" smtClean="0"/>
              <a:t>Applicants should include information in their application about how they will access the leadership and support of the employer community.</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2602010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AURY </a:t>
            </a:r>
            <a:r>
              <a:rPr lang="en-US" baseline="0" dirty="0" smtClean="0"/>
              <a:t>turns it back over to ROBERT</a:t>
            </a:r>
          </a:p>
          <a:p>
            <a:endParaRPr lang="en-US" baseline="0" dirty="0" smtClean="0"/>
          </a:p>
          <a:p>
            <a:r>
              <a:rPr lang="en-US" baseline="0" dirty="0" smtClean="0"/>
              <a:t>ROBERT: </a:t>
            </a:r>
            <a:r>
              <a:rPr lang="en-US" baseline="0" dirty="0" smtClean="0"/>
              <a:t>Thanks, Aury and Emela!</a:t>
            </a:r>
            <a:endParaRPr lang="en-US" baseline="0" dirty="0" smtClean="0"/>
          </a:p>
          <a:p>
            <a:endParaRPr lang="en-US" baseline="0" dirty="0" smtClean="0"/>
          </a:p>
          <a:p>
            <a:r>
              <a:rPr lang="en-US" baseline="0" dirty="0" smtClean="0"/>
              <a:t>We turn now to a brief discussion of the performance requirements of the WORC Initiative.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151455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part</a:t>
            </a:r>
            <a:r>
              <a:rPr lang="en-US" baseline="0" dirty="0" smtClean="0"/>
              <a:t> of the review and scoring of your application will be focused on the outputs and outcomes of your grant. </a:t>
            </a:r>
            <a:r>
              <a:rPr lang="en-US" dirty="0" smtClean="0"/>
              <a:t>We recognize that these grants may take many shapes and approaches, and have different measures of success.</a:t>
            </a:r>
          </a:p>
          <a:p>
            <a:endParaRPr 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Applicants must indicate in their application the performance measures they will collect and share as part of their proposed </a:t>
            </a:r>
            <a:r>
              <a:rPr lang="en-US" sz="1200" kern="1200" dirty="0" smtClean="0">
                <a:solidFill>
                  <a:schemeClr val="tx1"/>
                </a:solidFill>
                <a:effectLst/>
                <a:latin typeface="+mn-lt"/>
                <a:ea typeface="+mn-ea"/>
                <a:cs typeface="+mn-cs"/>
              </a:rPr>
              <a:t>project.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Performance </a:t>
            </a:r>
            <a:r>
              <a:rPr lang="en-US" sz="1200" kern="1200" dirty="0" smtClean="0">
                <a:solidFill>
                  <a:schemeClr val="tx1"/>
                </a:solidFill>
                <a:effectLst/>
                <a:latin typeface="+mn-lt"/>
                <a:ea typeface="+mn-ea"/>
                <a:cs typeface="+mn-cs"/>
              </a:rPr>
              <a:t>elements may consist of metrics or data that the organization already collects.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application must also demonstrate how these measures are reflective of the overall goals for the project and for the regional </a:t>
            </a:r>
            <a:r>
              <a:rPr lang="en-US" sz="1200" kern="1200" dirty="0" smtClean="0">
                <a:solidFill>
                  <a:schemeClr val="tx1"/>
                </a:solidFill>
                <a:effectLst/>
                <a:latin typeface="+mn-lt"/>
                <a:ea typeface="+mn-ea"/>
                <a:cs typeface="+mn-cs"/>
              </a:rPr>
              <a:t>strategy.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WORC grants will submit a quarterly report consisting of narrative descriptions, according to a template that will be provided.  </a:t>
            </a: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In </a:t>
            </a:r>
            <a:r>
              <a:rPr lang="en-US" sz="1200" kern="1200" baseline="0" dirty="0" smtClean="0">
                <a:solidFill>
                  <a:schemeClr val="tx1"/>
                </a:solidFill>
                <a:effectLst/>
                <a:latin typeface="+mn-lt"/>
                <a:ea typeface="+mn-ea"/>
                <a:cs typeface="+mn-cs"/>
              </a:rPr>
              <a:t>addition, there is a unique data collection requirement we will discuss on the next slide. </a:t>
            </a: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733666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p>
          <a:p>
            <a:endParaRPr lang="en-US" dirty="0" smtClean="0"/>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ETA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is also interested in learning the employment outcomes from WORC projects through the existing metrics</a:t>
            </a:r>
            <a:r>
              <a:rPr lang="en-US" sz="1200" b="0" kern="1200" baseline="0" dirty="0" smtClean="0">
                <a:solidFill>
                  <a:schemeClr val="tx1"/>
                </a:solidFill>
                <a:effectLst/>
                <a:latin typeface="+mn-lt"/>
                <a:ea typeface="+mn-ea"/>
                <a:cs typeface="+mn-cs"/>
              </a:rPr>
              <a:t> for the workforce system</a:t>
            </a:r>
            <a:r>
              <a:rPr lang="en-US" sz="1200" b="0" kern="1200" dirty="0" smtClean="0">
                <a:solidFill>
                  <a:schemeClr val="tx1"/>
                </a:solidFill>
                <a:effectLst/>
                <a:latin typeface="+mn-lt"/>
                <a:ea typeface="+mn-ea"/>
                <a:cs typeface="+mn-cs"/>
              </a:rPr>
              <a:t>.</a:t>
            </a:r>
          </a:p>
          <a:p>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Applicants should be aware that once awarded, WORC</a:t>
            </a:r>
            <a:r>
              <a:rPr lang="en-US" sz="1200" b="0" kern="1200" baseline="0" dirty="0" smtClean="0">
                <a:solidFill>
                  <a:schemeClr val="tx1"/>
                </a:solidFill>
                <a:effectLst/>
                <a:latin typeface="+mn-lt"/>
                <a:ea typeface="+mn-ea"/>
                <a:cs typeface="+mn-cs"/>
              </a:rPr>
              <a:t> grants will partner with the workforce system in the local or state government to report these outcomes</a:t>
            </a:r>
            <a:r>
              <a:rPr lang="en-US" sz="1200" b="0" kern="1200" dirty="0" smtClean="0">
                <a:solidFill>
                  <a:schemeClr val="tx1"/>
                </a:solidFill>
                <a:effectLst/>
                <a:latin typeface="+mn-lt"/>
                <a:ea typeface="+mn-ea"/>
                <a:cs typeface="+mn-cs"/>
              </a:rPr>
              <a:t>.</a:t>
            </a:r>
          </a:p>
          <a:p>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Grantees will be required to provide state or local workforce agencies with the necessary information to register those participants who receive employment-related services </a:t>
            </a:r>
            <a:r>
              <a:rPr lang="en-US" sz="1200" b="0" kern="1200" dirty="0" smtClean="0">
                <a:solidFill>
                  <a:schemeClr val="tx1"/>
                </a:solidFill>
                <a:effectLst/>
                <a:latin typeface="+mn-lt"/>
                <a:ea typeface="+mn-ea"/>
                <a:cs typeface="+mn-cs"/>
              </a:rPr>
              <a:t> or </a:t>
            </a:r>
            <a:r>
              <a:rPr lang="en-US" sz="1200" b="0" kern="1200" dirty="0" smtClean="0">
                <a:solidFill>
                  <a:schemeClr val="tx1"/>
                </a:solidFill>
                <a:effectLst/>
                <a:latin typeface="+mn-lt"/>
                <a:ea typeface="+mn-ea"/>
                <a:cs typeface="+mn-cs"/>
              </a:rPr>
              <a:t>classroom </a:t>
            </a:r>
            <a:r>
              <a:rPr lang="en-US" sz="1200" b="0" kern="1200" dirty="0" smtClean="0">
                <a:solidFill>
                  <a:schemeClr val="tx1"/>
                </a:solidFill>
                <a:effectLst/>
                <a:latin typeface="+mn-lt"/>
                <a:ea typeface="+mn-ea"/>
                <a:cs typeface="+mn-cs"/>
              </a:rPr>
              <a:t>training as described in the FOA.</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These participants can then be registered in the Wagner-</a:t>
            </a:r>
            <a:r>
              <a:rPr lang="en-US" sz="1200" b="0" kern="1200" dirty="0" err="1" smtClean="0">
                <a:solidFill>
                  <a:schemeClr val="tx1"/>
                </a:solidFill>
                <a:effectLst/>
                <a:latin typeface="+mn-lt"/>
                <a:ea typeface="+mn-ea"/>
                <a:cs typeface="+mn-cs"/>
              </a:rPr>
              <a:t>Peyser</a:t>
            </a:r>
            <a:r>
              <a:rPr lang="en-US" sz="1200" b="0" kern="1200" dirty="0" smtClean="0">
                <a:solidFill>
                  <a:schemeClr val="tx1"/>
                </a:solidFill>
                <a:effectLst/>
                <a:latin typeface="+mn-lt"/>
                <a:ea typeface="+mn-ea"/>
                <a:cs typeface="+mn-cs"/>
              </a:rPr>
              <a:t> Employment Service where they can access additional services as appropriate.</a:t>
            </a:r>
          </a:p>
          <a:p>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The Department will provide technical assistance to grantees post-award on this process.</a:t>
            </a:r>
          </a:p>
          <a:p>
            <a:endParaRPr lang="en-US" b="0"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1090433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p>
          <a:p>
            <a:endParaRPr lang="en-US" baseline="0" dirty="0" smtClean="0"/>
          </a:p>
          <a:p>
            <a:r>
              <a:rPr lang="en-US" baseline="0" dirty="0" smtClean="0"/>
              <a:t>Let’s turn now to a discussion of the application requirements, deadline, and process. To do that, I’ll introduce Lynn Fraga, who is the grant officer in ETA for the WORC program. </a:t>
            </a:r>
          </a:p>
          <a:p>
            <a:endParaRPr lang="en-US" baseline="0" dirty="0" smtClean="0"/>
          </a:p>
          <a:p>
            <a:r>
              <a:rPr lang="en-US" baseline="0" dirty="0" smtClean="0"/>
              <a:t>Lynn, take it away.</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2090494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p>
          <a:p>
            <a:endParaRPr lang="en-US" dirty="0" smtClean="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1822014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Lynn</a:t>
            </a:r>
            <a:endParaRPr lang="en-US" sz="1000"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3960932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2369456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Section 4 of the FOA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357848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r>
              <a:rPr lang="en-US" baseline="0" dirty="0" smtClean="0"/>
              <a:t> </a:t>
            </a:r>
            <a:endParaRPr lang="en-US" baseline="0" dirty="0" smtClean="0"/>
          </a:p>
          <a:p>
            <a:endParaRPr lang="en-US" baseline="0" dirty="0" smtClean="0"/>
          </a:p>
          <a:p>
            <a:r>
              <a:rPr lang="en-US" baseline="0" dirty="0" smtClean="0"/>
              <a:t>Before we move on I’d like to introduce the presenters from whom you’ll be hearing throughout today’s event:</a:t>
            </a:r>
          </a:p>
          <a:p>
            <a:endParaRPr lang="en-US" baseline="0" dirty="0" smtClean="0"/>
          </a:p>
          <a:p>
            <a:r>
              <a:rPr lang="en-US" baseline="0" dirty="0" smtClean="0"/>
              <a:t>Robert introduces </a:t>
            </a:r>
            <a:r>
              <a:rPr lang="en-US" baseline="0" dirty="0" smtClean="0"/>
              <a:t>presenters</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2873578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LYNN</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4003571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LYNN</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120193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LYNN</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3504028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br>
              <a:rPr lang="en-US" dirty="0" smtClean="0"/>
            </a:br>
            <a:endParaRPr lang="en-US" dirty="0" smtClean="0"/>
          </a:p>
          <a:p>
            <a:r>
              <a:rPr lang="en-US" dirty="0" smtClean="0"/>
              <a:t>Will</a:t>
            </a:r>
            <a:r>
              <a:rPr lang="en-US" baseline="0" dirty="0" smtClean="0"/>
              <a:t> you want to update this slide in any way?</a:t>
            </a:r>
            <a:endParaRPr lang="en-US" dirty="0" smtClean="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4106894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LYNN</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a:p>
        </p:txBody>
      </p:sp>
    </p:spTree>
    <p:extLst>
      <p:ext uri="{BB962C8B-B14F-4D97-AF65-F5344CB8AC3E}">
        <p14:creationId xmlns:p14="http://schemas.microsoft.com/office/powerpoint/2010/main" val="3708709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36</a:t>
            </a:fld>
            <a:endParaRPr lang="en-US"/>
          </a:p>
        </p:txBody>
      </p:sp>
    </p:spTree>
    <p:extLst>
      <p:ext uri="{BB962C8B-B14F-4D97-AF65-F5344CB8AC3E}">
        <p14:creationId xmlns:p14="http://schemas.microsoft.com/office/powerpoint/2010/main" val="1388649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p>
          <a:p>
            <a:endParaRPr lang="en-US" dirty="0" smtClean="0"/>
          </a:p>
          <a:p>
            <a:r>
              <a:rPr lang="en-US" dirty="0" smtClean="0"/>
              <a:t>Thank you Lynn.</a:t>
            </a:r>
            <a:r>
              <a:rPr lang="en-US" baseline="0" dirty="0" smtClean="0"/>
              <a:t> Before we get to the Q+A portion of today’s webinar, let’s hear a bit about the technical assistance that ARC and DRA are providing to prospective applicants.</a:t>
            </a:r>
          </a:p>
          <a:p>
            <a:endParaRPr lang="en-US" baseline="0" dirty="0" smtClean="0"/>
          </a:p>
          <a:p>
            <a:r>
              <a:rPr lang="en-US" baseline="0" dirty="0" smtClean="0"/>
              <a:t>Emela?</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37</a:t>
            </a:fld>
            <a:endParaRPr lang="en-US"/>
          </a:p>
        </p:txBody>
      </p:sp>
    </p:spTree>
    <p:extLst>
      <p:ext uri="{BB962C8B-B14F-4D97-AF65-F5344CB8AC3E}">
        <p14:creationId xmlns:p14="http://schemas.microsoft.com/office/powerpoint/2010/main" val="546022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r>
              <a:rPr lang="en-US" baseline="0" dirty="0" smtClean="0"/>
              <a:t> tosses to Emela</a:t>
            </a:r>
          </a:p>
          <a:p>
            <a:endParaRPr lang="en-US" baseline="0" dirty="0" smtClean="0"/>
          </a:p>
          <a:p>
            <a:r>
              <a:rPr lang="en-US" baseline="0" dirty="0" smtClean="0"/>
              <a:t>Emela first, for ARC schedule/plans</a:t>
            </a:r>
          </a:p>
          <a:p>
            <a:endParaRPr lang="en-US" baseline="0" dirty="0" smtClean="0"/>
          </a:p>
          <a:p>
            <a:r>
              <a:rPr lang="en-US" baseline="0" dirty="0" smtClean="0"/>
              <a:t>Aury 2</a:t>
            </a:r>
            <a:r>
              <a:rPr lang="en-US" baseline="30000" dirty="0" smtClean="0"/>
              <a:t>nd</a:t>
            </a:r>
            <a:r>
              <a:rPr lang="en-US" baseline="0" dirty="0" smtClean="0"/>
              <a:t>, for DRA schedule/plans</a:t>
            </a:r>
          </a:p>
          <a:p>
            <a:endParaRPr lang="en-US" baseline="0" dirty="0" smtClean="0"/>
          </a:p>
          <a:p>
            <a:r>
              <a:rPr lang="en-US" baseline="0" dirty="0" smtClean="0"/>
              <a:t>AURY tosses back to Robert</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38</a:t>
            </a:fld>
            <a:endParaRPr lang="en-US"/>
          </a:p>
        </p:txBody>
      </p:sp>
    </p:spTree>
    <p:extLst>
      <p:ext uri="{BB962C8B-B14F-4D97-AF65-F5344CB8AC3E}">
        <p14:creationId xmlns:p14="http://schemas.microsoft.com/office/powerpoint/2010/main" val="863449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thanks</a:t>
            </a:r>
            <a:r>
              <a:rPr lang="en-US" baseline="0" dirty="0" smtClean="0"/>
              <a:t> presenters, and begins Q+A portion of the event.</a:t>
            </a: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p>
          <a:p>
            <a:endParaRPr lang="en-US" baseline="0" dirty="0" smtClean="0"/>
          </a:p>
          <a:p>
            <a:r>
              <a:rPr lang="en-US" baseline="0" dirty="0" smtClean="0"/>
              <a:t>We will start today with some background on the initiative, including why we created this grant opportunity and what we hope it will achieve. But first let’s learn a bit about the Appalachian Regional Commission and the Delta Regional Authority, our partners on this program.</a:t>
            </a:r>
          </a:p>
          <a:p>
            <a:endParaRPr lang="en-US" baseline="0" dirty="0" smtClean="0"/>
          </a:p>
          <a:p>
            <a:r>
              <a:rPr lang="en-US" baseline="0" dirty="0" smtClean="0"/>
              <a:t>ROBERT tosses to EMELA</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60946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r>
              <a:rPr lang="en-US" baseline="0" dirty="0" smtClean="0"/>
              <a:t> hands to EMELA</a:t>
            </a:r>
          </a:p>
          <a:p>
            <a:endParaRPr lang="en-US" dirty="0" smtClean="0"/>
          </a:p>
          <a:p>
            <a:r>
              <a:rPr lang="en-US" dirty="0" smtClean="0"/>
              <a:t>EMELA presents.</a:t>
            </a:r>
          </a:p>
          <a:p>
            <a:endParaRPr lang="en-US" dirty="0" smtClean="0"/>
          </a:p>
        </p:txBody>
      </p:sp>
      <p:sp>
        <p:nvSpPr>
          <p:cNvPr id="4" name="Slide Number Placeholder 3"/>
          <p:cNvSpPr>
            <a:spLocks noGrp="1"/>
          </p:cNvSpPr>
          <p:nvPr>
            <p:ph type="sldNum" sz="quarter" idx="5"/>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71704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EMELA</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77839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EMELA turns it over to AURY.</a:t>
            </a:r>
          </a:p>
          <a:p>
            <a:endParaRPr lang="en-US" dirty="0" smtClean="0"/>
          </a:p>
          <a:p>
            <a:r>
              <a:rPr lang="en-US" dirty="0" smtClean="0"/>
              <a:t>AURY presents</a:t>
            </a: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246141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AURY</a:t>
            </a: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246852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AURY turns</a:t>
            </a:r>
            <a:r>
              <a:rPr lang="en-US" sz="1200" kern="1200" baseline="0" dirty="0" smtClean="0">
                <a:solidFill>
                  <a:schemeClr val="tx1"/>
                </a:solidFill>
                <a:effectLst/>
                <a:latin typeface="+mn-lt"/>
                <a:ea typeface="+mn-ea"/>
                <a:cs typeface="+mn-cs"/>
              </a:rPr>
              <a:t> it back to ROBERT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ROBERT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Thank you,</a:t>
            </a:r>
            <a:r>
              <a:rPr lang="en-US" sz="1200" kern="1200" baseline="0" dirty="0" smtClean="0">
                <a:solidFill>
                  <a:schemeClr val="tx1"/>
                </a:solidFill>
                <a:effectLst/>
                <a:latin typeface="+mn-lt"/>
                <a:ea typeface="+mn-ea"/>
                <a:cs typeface="+mn-cs"/>
              </a:rPr>
              <a:t> Aury and Emela.</a:t>
            </a:r>
            <a:endParaRPr lang="en-US" sz="1200" kern="120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we have mentioned, the WORC Initiative is a partnership</a:t>
            </a:r>
            <a:r>
              <a:rPr lang="en-US" sz="1200" kern="1200" baseline="0" dirty="0" smtClean="0">
                <a:solidFill>
                  <a:schemeClr val="tx1"/>
                </a:solidFill>
                <a:effectLst/>
                <a:latin typeface="+mn-lt"/>
                <a:ea typeface="+mn-ea"/>
                <a:cs typeface="+mn-cs"/>
              </a:rPr>
              <a:t> between the Employment &amp; Training Administration, ARC and DRA.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WORC Initiative provides grant funds to enable impacted communities to develop local and regional workforce development solutions aligned with existing economic development strategies and community partnerships to promote new, sustainable job opportunities and long-term economic vitality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To support an American economy that provides opportunity for all, workers must have skills that align with the needs of businesses and must be readily able to adapt as business needs evolve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While there are many potentially</a:t>
            </a:r>
            <a:r>
              <a:rPr lang="en-US" sz="1200" kern="1200" baseline="0" dirty="0" smtClean="0">
                <a:solidFill>
                  <a:schemeClr val="tx1"/>
                </a:solidFill>
                <a:effectLst/>
                <a:latin typeface="+mn-lt"/>
                <a:ea typeface="+mn-ea"/>
                <a:cs typeface="+mn-cs"/>
              </a:rPr>
              <a:t> eligible applicant organizations, all WORC grants must serve participants who reside in the Appalachian or Delta regions</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2637842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xmlns=""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xmlns=""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500060"/>
            <a:ext cx="6607517"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838200" y="365126"/>
            <a:ext cx="1060704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sz="3400"/>
              <a:t>Save the Date:</a:t>
            </a:r>
            <a:endParaRPr lang="en-US" sz="34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482810" y="1699827"/>
            <a:ext cx="1021491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69712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0621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xmlns=""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xmlns=""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xmlns=""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xmlns=""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xmlns=""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xmlns=""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xmlns=""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xmlns=""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xmlns=""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xmlns=""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xmlns=""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xmlns=""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xmlns=""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xmlns=""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xmlns=""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xmlns=""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xmlns=""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xmlns=""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xmlns=""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xmlns=""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xmlns=""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xmlns=""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xmlns=""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xmlns=""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xmlns=""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xmlns=""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xmlns=""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xmlns=""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xmlns=""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xmlns=""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xmlns=""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xmlns=""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xmlns=""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xmlns=""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xmlns=""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xmlns=""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xmlns=""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8" r:id="rId11"/>
    <p:sldLayoutId id="2147483719"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xmlns=""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xmlns=""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xmlns=""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xmlns=""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hyperlink" Target="https://dr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rc.gov/index.asp" TargetMode="External"/><Relationship Id="rId5" Type="http://schemas.openxmlformats.org/officeDocument/2006/relationships/hyperlink" Target="https://www.doleta.gov/grants/find_grants.cfm" TargetMode="External"/><Relationship Id="rId4" Type="http://schemas.openxmlformats.org/officeDocument/2006/relationships/hyperlink" Target="https://www.grants.gov/web/grants/view-opportunity.html?oppld=31598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cenery.jenifer@dol.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arc.gov/news/article.asp?ARTICLE_ID=69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dra.gov/initiatives/strengthening-the-delta-workforce/2020-resources/"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hyperlink" Target="Support@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ra.gov/"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t>Workforce Opportunity for Rural Communities  (WORC) Initiative Round 2</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smtClean="0"/>
              <a:t>May 29, 2020</a:t>
            </a:r>
            <a:endParaRPr lang="en-US" dirty="0"/>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Potential Applicant </a:t>
            </a:r>
            <a:r>
              <a:rPr lang="en-US" dirty="0" smtClean="0"/>
              <a:t>Webinar</a:t>
            </a:r>
            <a:endParaRPr lang="en-US" dirty="0"/>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WORC Initiative?</a:t>
            </a:r>
            <a:endParaRPr lang="en-US" dirty="0"/>
          </a:p>
        </p:txBody>
      </p:sp>
      <p:sp>
        <p:nvSpPr>
          <p:cNvPr id="3" name="Content Placeholder 2"/>
          <p:cNvSpPr>
            <a:spLocks noGrp="1"/>
          </p:cNvSpPr>
          <p:nvPr>
            <p:ph idx="1"/>
          </p:nvPr>
        </p:nvSpPr>
        <p:spPr/>
        <p:txBody>
          <a:bodyPr/>
          <a:lstStyle/>
          <a:p>
            <a:r>
              <a:rPr lang="en-US" dirty="0" smtClean="0"/>
              <a:t>Workforce Opportunity for Rural Communities Initiative</a:t>
            </a:r>
          </a:p>
          <a:p>
            <a:r>
              <a:rPr lang="en-US" dirty="0" smtClean="0"/>
              <a:t>WORC is a partnership between the Employment &amp; Training Administration (ETA), the Appalachian Regional Commission (ARC) and the Delta Regional Authority (DRA)</a:t>
            </a:r>
          </a:p>
          <a:p>
            <a:r>
              <a:rPr lang="en-US" dirty="0" smtClean="0"/>
              <a:t>Grant awards for eligible entities serving participants who live and work in the Appalachian and Delta regions</a:t>
            </a:r>
          </a:p>
          <a:p>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10</a:t>
            </a:fld>
            <a:endParaRPr lang="en-US"/>
          </a:p>
        </p:txBody>
      </p:sp>
    </p:spTree>
    <p:extLst>
      <p:ext uri="{BB962C8B-B14F-4D97-AF65-F5344CB8AC3E}">
        <p14:creationId xmlns:p14="http://schemas.microsoft.com/office/powerpoint/2010/main" val="350913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smtClean="0"/>
              <a:t>What is the WORC Initiative?</a:t>
            </a:r>
            <a:endParaRPr lang="en-US"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92500" lnSpcReduction="20000"/>
          </a:bodyPr>
          <a:lstStyle/>
          <a:p>
            <a:r>
              <a:rPr lang="en-US" sz="3200" dirty="0" smtClean="0"/>
              <a:t>This is the 2</a:t>
            </a:r>
            <a:r>
              <a:rPr lang="en-US" sz="3200" baseline="30000" dirty="0" smtClean="0"/>
              <a:t>nd</a:t>
            </a:r>
            <a:r>
              <a:rPr lang="en-US" sz="3200" dirty="0" smtClean="0"/>
              <a:t> round of the WORC Initiative</a:t>
            </a:r>
          </a:p>
          <a:p>
            <a:r>
              <a:rPr lang="en-US" sz="3200" dirty="0" smtClean="0"/>
              <a:t>The 2019 the </a:t>
            </a:r>
            <a:r>
              <a:rPr lang="en-US" sz="3200" dirty="0"/>
              <a:t>Department of Defense and Labor, Health and Human Services and Education Appropriations Act 2019 and the Continuing Appropriations Act 2019 </a:t>
            </a:r>
            <a:r>
              <a:rPr lang="en-US" sz="3200" dirty="0" smtClean="0"/>
              <a:t>reserved funding to promote economic recovery across the Appalachian and Delta regions</a:t>
            </a:r>
          </a:p>
          <a:p>
            <a:r>
              <a:rPr lang="en-US" sz="3200" dirty="0"/>
              <a:t>These regions have been particularly hard hit by industrial downsizing and closures, and </a:t>
            </a:r>
            <a:r>
              <a:rPr lang="en-US" sz="3200" dirty="0" smtClean="0"/>
              <a:t>this funding </a:t>
            </a:r>
            <a:r>
              <a:rPr lang="en-US" sz="3200" dirty="0"/>
              <a:t>is </a:t>
            </a:r>
            <a:r>
              <a:rPr lang="en-US" sz="3200" dirty="0" smtClean="0"/>
              <a:t>designed </a:t>
            </a:r>
            <a:r>
              <a:rPr lang="en-US" sz="3200" dirty="0"/>
              <a:t>to target these </a:t>
            </a:r>
            <a:r>
              <a:rPr lang="en-US" sz="3200" dirty="0" smtClean="0"/>
              <a:t>areas</a:t>
            </a:r>
          </a:p>
          <a:p>
            <a:r>
              <a:rPr lang="en-US" sz="3200" dirty="0" smtClean="0"/>
              <a:t>The WORC grants therefore are designed to address the workforce and economic development challenges facing communities in these regions</a:t>
            </a:r>
            <a:endParaRPr lang="en-US" sz="3200" dirty="0"/>
          </a:p>
          <a:p>
            <a:endParaRPr lang="en-US" dirty="0" smtClean="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4294967295"/>
          </p:nvPr>
        </p:nvSpPr>
        <p:spPr/>
        <p:txBody>
          <a:bodyPr/>
          <a:lstStyle/>
          <a:p>
            <a:fld id="{706D636C-90A3-4979-BA37-BAB384B22101}" type="slidenum">
              <a:rPr lang="en-US" smtClean="0"/>
              <a:pPr/>
              <a:t>11</a:t>
            </a:fld>
            <a:endParaRPr lang="en-US"/>
          </a:p>
        </p:txBody>
      </p:sp>
    </p:spTree>
    <p:extLst>
      <p:ext uri="{BB962C8B-B14F-4D97-AF65-F5344CB8AC3E}">
        <p14:creationId xmlns:p14="http://schemas.microsoft.com/office/powerpoint/2010/main" val="130578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lstStyle/>
          <a:p>
            <a:r>
              <a:rPr lang="en-US" dirty="0" smtClean="0"/>
              <a:t>What is the Goal of the WORC Initiative? 	</a:t>
            </a:r>
            <a:endParaRPr lang="en-US" dirty="0"/>
          </a:p>
        </p:txBody>
      </p:sp>
      <p:sp>
        <p:nvSpPr>
          <p:cNvPr id="4" name="Content Placeholder 3"/>
          <p:cNvSpPr>
            <a:spLocks noGrp="1"/>
          </p:cNvSpPr>
          <p:nvPr>
            <p:ph idx="1"/>
          </p:nvPr>
        </p:nvSpPr>
        <p:spPr/>
        <p:txBody>
          <a:bodyPr/>
          <a:lstStyle/>
          <a:p>
            <a:r>
              <a:rPr lang="en-US" dirty="0"/>
              <a:t>T</a:t>
            </a:r>
            <a:r>
              <a:rPr lang="en-US" dirty="0" smtClean="0"/>
              <a:t>he</a:t>
            </a:r>
            <a:r>
              <a:rPr lang="en-US" b="1" dirty="0" smtClean="0"/>
              <a:t> </a:t>
            </a:r>
            <a:r>
              <a:rPr lang="en-US" dirty="0"/>
              <a:t>goal of this grant opportunity is to create economic prosperity and gainful employment opportunities for eligible residents in impacted ARC and DRA regions, enabling them to remain and thrive in these communities.  </a:t>
            </a:r>
            <a:endParaRPr lang="en-US" dirty="0" smtClean="0"/>
          </a:p>
          <a:p>
            <a:r>
              <a:rPr lang="en-US" dirty="0" smtClean="0"/>
              <a:t>Successful </a:t>
            </a:r>
            <a:r>
              <a:rPr lang="en-US" dirty="0"/>
              <a:t>applicants must demonstrate coordinated </a:t>
            </a:r>
            <a:r>
              <a:rPr lang="en-US" dirty="0" smtClean="0"/>
              <a:t>economic development and workforce </a:t>
            </a:r>
            <a:r>
              <a:rPr lang="en-US" dirty="0"/>
              <a:t>strategies in the ARC and DRA regions and help the regions achieve long-term economic success. </a:t>
            </a:r>
            <a:endParaRPr lang="en-US" dirty="0" smtClean="0"/>
          </a:p>
        </p:txBody>
      </p:sp>
    </p:spTree>
    <p:extLst>
      <p:ext uri="{BB962C8B-B14F-4D97-AF65-F5344CB8AC3E}">
        <p14:creationId xmlns:p14="http://schemas.microsoft.com/office/powerpoint/2010/main" val="168290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smtClean="0"/>
              <a:t>Grant Objectives </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Implement </a:t>
            </a:r>
            <a:r>
              <a:rPr lang="en-US" dirty="0"/>
              <a:t>innovative, sustainable service delivery strategies to address economic and workforce-related impacts </a:t>
            </a:r>
            <a:endParaRPr lang="en-US" dirty="0" smtClean="0"/>
          </a:p>
          <a:p>
            <a:r>
              <a:rPr lang="en-US" dirty="0" smtClean="0"/>
              <a:t>Provide </a:t>
            </a:r>
            <a:r>
              <a:rPr lang="en-US" dirty="0"/>
              <a:t>or facilitate the provision of new or enhanced training, job placement and support activities to the following eligible </a:t>
            </a:r>
            <a:r>
              <a:rPr lang="en-US" dirty="0" smtClean="0"/>
              <a:t>participants</a:t>
            </a:r>
            <a:r>
              <a:rPr lang="en-US" dirty="0"/>
              <a:t> </a:t>
            </a:r>
            <a:r>
              <a:rPr lang="en-US" dirty="0" smtClean="0"/>
              <a:t>including </a:t>
            </a:r>
            <a:r>
              <a:rPr lang="en-US" dirty="0"/>
              <a:t>those affected by substance use disorder (e.g., opioids, stimulants, cocaine, and other </a:t>
            </a:r>
            <a:r>
              <a:rPr lang="en-US" dirty="0" smtClean="0"/>
              <a:t>substances), who </a:t>
            </a:r>
            <a:r>
              <a:rPr lang="en-US" dirty="0"/>
              <a:t>reside in ARC and DRA </a:t>
            </a:r>
            <a:r>
              <a:rPr lang="en-US" dirty="0" smtClean="0"/>
              <a:t>regions</a:t>
            </a:r>
            <a:endParaRPr lang="en-US" dirty="0"/>
          </a:p>
          <a:p>
            <a:r>
              <a:rPr lang="en-US" dirty="0" smtClean="0"/>
              <a:t>Align </a:t>
            </a:r>
            <a:r>
              <a:rPr lang="en-US" dirty="0"/>
              <a:t>and integrate workforce development activities with existing state, regional, or community economic development </a:t>
            </a:r>
            <a:r>
              <a:rPr lang="en-US" dirty="0" smtClean="0"/>
              <a:t>strategies </a:t>
            </a:r>
            <a:endParaRPr lang="en-US" dirty="0"/>
          </a:p>
          <a:p>
            <a:r>
              <a:rPr lang="en-US" dirty="0" smtClean="0"/>
              <a:t>Develop </a:t>
            </a:r>
            <a:r>
              <a:rPr lang="en-US" dirty="0"/>
              <a:t>and expand partnerships, including industry partnerships that build and sustain capacity, maximize available resources, and establish community-based approaches for addressing workforce challenges and industry </a:t>
            </a:r>
            <a:r>
              <a:rPr lang="en-US" dirty="0" smtClean="0"/>
              <a:t>needs; </a:t>
            </a:r>
            <a:r>
              <a:rPr lang="en-US" dirty="0"/>
              <a:t>and, </a:t>
            </a:r>
          </a:p>
          <a:p>
            <a:r>
              <a:rPr lang="en-US" dirty="0" smtClean="0"/>
              <a:t>Provide </a:t>
            </a:r>
            <a:r>
              <a:rPr lang="en-US" dirty="0"/>
              <a:t>or facilitate delivery of support services to assist employers and industry in meeting workforce challenges and industry </a:t>
            </a:r>
            <a:r>
              <a:rPr lang="en-US" dirty="0" smtClean="0"/>
              <a:t>needs</a:t>
            </a:r>
            <a:endParaRPr lang="en-US" dirty="0"/>
          </a:p>
        </p:txBody>
      </p:sp>
    </p:spTree>
    <p:extLst>
      <p:ext uri="{BB962C8B-B14F-4D97-AF65-F5344CB8AC3E}">
        <p14:creationId xmlns:p14="http://schemas.microsoft.com/office/powerpoint/2010/main" val="363749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FOA </a:t>
            </a:r>
            <a:r>
              <a:rPr lang="en-US" dirty="0" smtClean="0"/>
              <a:t>Overview</a:t>
            </a:r>
            <a:endParaRPr lang="en-US" dirty="0"/>
          </a:p>
        </p:txBody>
      </p:sp>
      <p:sp>
        <p:nvSpPr>
          <p:cNvPr id="3" name="Text Placeholder 2"/>
          <p:cNvSpPr>
            <a:spLocks noGrp="1"/>
          </p:cNvSpPr>
          <p:nvPr>
            <p:ph type="body" idx="1"/>
          </p:nvPr>
        </p:nvSpPr>
        <p:spPr/>
        <p:txBody>
          <a:bodyPr>
            <a:normAutofit fontScale="92500"/>
          </a:bodyPr>
          <a:lstStyle/>
          <a:p>
            <a:r>
              <a:rPr lang="en-US" dirty="0" smtClean="0"/>
              <a:t>Eligibility, Grant Activities, </a:t>
            </a:r>
            <a:r>
              <a:rPr lang="en-US" dirty="0" smtClean="0"/>
              <a:t>Alignment and Impact, Addressing SUD, and Role of Employers</a:t>
            </a:r>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325471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Applicants</a:t>
            </a:r>
            <a:endParaRPr lang="en-US" dirty="0"/>
          </a:p>
        </p:txBody>
      </p:sp>
      <p:sp>
        <p:nvSpPr>
          <p:cNvPr id="3" name="Content Placeholder 2"/>
          <p:cNvSpPr>
            <a:spLocks noGrp="1"/>
          </p:cNvSpPr>
          <p:nvPr>
            <p:ph idx="1"/>
          </p:nvPr>
        </p:nvSpPr>
        <p:spPr/>
        <p:txBody>
          <a:bodyPr>
            <a:normAutofit/>
          </a:bodyPr>
          <a:lstStyle/>
          <a:p>
            <a:r>
              <a:rPr lang="en-US" sz="3200" dirty="0" smtClean="0"/>
              <a:t>Wide range of entities eligible to apply, as described in the FOA</a:t>
            </a:r>
          </a:p>
          <a:p>
            <a:r>
              <a:rPr lang="en-US" sz="3200" dirty="0" smtClean="0"/>
              <a:t>However, regardless of type of organization, or where an organization is located, services MUST be delivered only to eligible participants who live and work in the Appalachian or Delta regions</a:t>
            </a:r>
            <a:endParaRPr lang="en-US" sz="32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15</a:t>
            </a:fld>
            <a:endParaRPr lang="en-US"/>
          </a:p>
        </p:txBody>
      </p:sp>
    </p:spTree>
    <p:extLst>
      <p:ext uri="{BB962C8B-B14F-4D97-AF65-F5344CB8AC3E}">
        <p14:creationId xmlns:p14="http://schemas.microsoft.com/office/powerpoint/2010/main" val="416106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Participants</a:t>
            </a:r>
            <a:endParaRPr lang="en-US" dirty="0"/>
          </a:p>
        </p:txBody>
      </p:sp>
      <p:sp>
        <p:nvSpPr>
          <p:cNvPr id="3" name="Content Placeholder 2"/>
          <p:cNvSpPr>
            <a:spLocks noGrp="1"/>
          </p:cNvSpPr>
          <p:nvPr>
            <p:ph idx="1"/>
          </p:nvPr>
        </p:nvSpPr>
        <p:spPr/>
        <p:txBody>
          <a:bodyPr>
            <a:normAutofit/>
          </a:bodyPr>
          <a:lstStyle/>
          <a:p>
            <a:r>
              <a:rPr lang="en-US" sz="3200" dirty="0" smtClean="0"/>
              <a:t>Three types of eligible participants</a:t>
            </a:r>
          </a:p>
          <a:p>
            <a:pPr lvl="1"/>
            <a:r>
              <a:rPr lang="en-US" sz="2800" dirty="0" smtClean="0"/>
              <a:t>Dislocated workers (as defined in WIOA sec 3(15))</a:t>
            </a:r>
          </a:p>
          <a:p>
            <a:pPr lvl="1"/>
            <a:r>
              <a:rPr lang="en-US" sz="2800" dirty="0" smtClean="0"/>
              <a:t>Incumbent workers (individuals who are currently working)</a:t>
            </a:r>
          </a:p>
          <a:p>
            <a:pPr lvl="1"/>
            <a:r>
              <a:rPr lang="en-US" sz="2800" dirty="0" smtClean="0"/>
              <a:t>New entrants to the workforce</a:t>
            </a:r>
          </a:p>
          <a:p>
            <a:pPr lvl="2"/>
            <a:r>
              <a:rPr lang="en-US" sz="2600" dirty="0" smtClean="0"/>
              <a:t>We </a:t>
            </a:r>
            <a:r>
              <a:rPr lang="en-US" sz="2600" dirty="0" smtClean="0"/>
              <a:t>define new entrants as those </a:t>
            </a:r>
            <a:r>
              <a:rPr lang="en-US" sz="2600" dirty="0"/>
              <a:t>who have never worked before or who have been out of the workforce for a long enough time to make it as if they are entering the workforce for the first </a:t>
            </a:r>
            <a:r>
              <a:rPr lang="en-US" sz="2600" dirty="0" smtClean="0"/>
              <a:t>time</a:t>
            </a:r>
          </a:p>
          <a:p>
            <a:pPr lvl="2"/>
            <a:r>
              <a:rPr lang="en-US" sz="2600" dirty="0" smtClean="0"/>
              <a:t>But applicants have some discretion on determining eligibility for new entrants as appropriate </a:t>
            </a:r>
            <a:endParaRPr lang="en-US" sz="26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16</a:t>
            </a:fld>
            <a:endParaRPr lang="en-US"/>
          </a:p>
        </p:txBody>
      </p:sp>
    </p:spTree>
    <p:extLst>
      <p:ext uri="{BB962C8B-B14F-4D97-AF65-F5344CB8AC3E}">
        <p14:creationId xmlns:p14="http://schemas.microsoft.com/office/powerpoint/2010/main" val="141950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 Eligibility	</a:t>
            </a:r>
            <a:endParaRPr lang="en-US" dirty="0"/>
          </a:p>
        </p:txBody>
      </p:sp>
      <p:sp>
        <p:nvSpPr>
          <p:cNvPr id="3" name="Content Placeholder 2"/>
          <p:cNvSpPr>
            <a:spLocks noGrp="1"/>
          </p:cNvSpPr>
          <p:nvPr>
            <p:ph idx="1"/>
          </p:nvPr>
        </p:nvSpPr>
        <p:spPr/>
        <p:txBody>
          <a:bodyPr>
            <a:normAutofit/>
          </a:bodyPr>
          <a:lstStyle/>
          <a:p>
            <a:r>
              <a:rPr lang="en-US" sz="3200" dirty="0"/>
              <a:t>Applicants are encouraged to develop plans to serve individuals who reside in economically distressed counties and parishes</a:t>
            </a:r>
          </a:p>
          <a:p>
            <a:r>
              <a:rPr lang="en-US" sz="3200" dirty="0" smtClean="0"/>
              <a:t>In </a:t>
            </a:r>
            <a:r>
              <a:rPr lang="en-US" sz="3200" dirty="0"/>
              <a:t>addition, applicants </a:t>
            </a:r>
            <a:r>
              <a:rPr lang="en-US" sz="3200" dirty="0" smtClean="0"/>
              <a:t>are </a:t>
            </a:r>
            <a:r>
              <a:rPr lang="en-US" sz="3200" dirty="0"/>
              <a:t>encouraged to serve individuals affected by substance use disorder</a:t>
            </a:r>
            <a:r>
              <a:rPr lang="en-US" sz="3200" b="1" dirty="0"/>
              <a:t> </a:t>
            </a:r>
            <a:endParaRPr lang="en-US" sz="32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17</a:t>
            </a:fld>
            <a:endParaRPr lang="en-US"/>
          </a:p>
        </p:txBody>
      </p:sp>
    </p:spTree>
    <p:extLst>
      <p:ext uri="{BB962C8B-B14F-4D97-AF65-F5344CB8AC3E}">
        <p14:creationId xmlns:p14="http://schemas.microsoft.com/office/powerpoint/2010/main" val="410006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Alignment &amp; Grant Impact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Applicants must ensure that planned activities will achieve outcomes that are aligned with existing local or regional economic development and other strategic plans</a:t>
            </a:r>
          </a:p>
          <a:p>
            <a:r>
              <a:rPr lang="en-US" dirty="0" smtClean="0"/>
              <a:t>Applicants must also demonstrate that their plan aligns with at least one element of the relevant ARC or DRA state plan</a:t>
            </a:r>
          </a:p>
          <a:p>
            <a:r>
              <a:rPr lang="en-US" dirty="0" smtClean="0"/>
              <a:t>Applicants must </a:t>
            </a:r>
            <a:r>
              <a:rPr lang="en-US" dirty="0" smtClean="0"/>
              <a:t>demonstrate </a:t>
            </a:r>
            <a:r>
              <a:rPr lang="en-US" dirty="0" smtClean="0"/>
              <a:t>that their plan aligns with the relevant WIOA State Plan</a:t>
            </a:r>
          </a:p>
          <a:p>
            <a:r>
              <a:rPr lang="en-US" dirty="0" smtClean="0"/>
              <a:t>And applicants must demonstrate that their plan specifically addresses the current or future workforce needs of at least </a:t>
            </a:r>
            <a:r>
              <a:rPr lang="en-US" b="1" dirty="0" smtClean="0">
                <a:solidFill>
                  <a:schemeClr val="accent5"/>
                </a:solidFill>
              </a:rPr>
              <a:t>two</a:t>
            </a:r>
            <a:r>
              <a:rPr lang="en-US" dirty="0" smtClean="0"/>
              <a:t> local employers</a:t>
            </a:r>
          </a:p>
          <a:p>
            <a:r>
              <a:rPr lang="en-US" dirty="0" smtClean="0"/>
              <a:t>You </a:t>
            </a:r>
            <a:r>
              <a:rPr lang="en-US" dirty="0"/>
              <a:t>will be expected to demonstrate how your project will achieve positive outcomes in the short- and medium </a:t>
            </a:r>
            <a:r>
              <a:rPr lang="en-US" dirty="0" smtClean="0"/>
              <a:t>terms</a:t>
            </a:r>
          </a:p>
          <a:p>
            <a:r>
              <a:rPr lang="en-US" dirty="0" smtClean="0"/>
              <a:t>But </a:t>
            </a:r>
            <a:r>
              <a:rPr lang="en-US" dirty="0"/>
              <a:t>most importantly you will be expected to demonstrate long-term economic and workforce benefits to the communities served in the grant</a:t>
            </a:r>
          </a:p>
          <a:p>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18</a:t>
            </a:fld>
            <a:endParaRPr lang="en-US"/>
          </a:p>
        </p:txBody>
      </p:sp>
    </p:spTree>
    <p:extLst>
      <p:ext uri="{BB962C8B-B14F-4D97-AF65-F5344CB8AC3E}">
        <p14:creationId xmlns:p14="http://schemas.microsoft.com/office/powerpoint/2010/main" val="289913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“alignment” with economic development mean?</a:t>
            </a:r>
            <a:endParaRPr lang="en-US" dirty="0"/>
          </a:p>
        </p:txBody>
      </p:sp>
      <p:sp>
        <p:nvSpPr>
          <p:cNvPr id="3" name="Content Placeholder 2"/>
          <p:cNvSpPr>
            <a:spLocks noGrp="1"/>
          </p:cNvSpPr>
          <p:nvPr>
            <p:ph idx="1"/>
          </p:nvPr>
        </p:nvSpPr>
        <p:spPr>
          <a:xfrm>
            <a:off x="478971" y="1140921"/>
            <a:ext cx="11408229" cy="4760277"/>
          </a:xfrm>
        </p:spPr>
        <p:txBody>
          <a:bodyPr>
            <a:noAutofit/>
          </a:bodyPr>
          <a:lstStyle/>
          <a:p>
            <a:r>
              <a:rPr lang="en-US" sz="2400" dirty="0"/>
              <a:t>As mentioned, a key element of the WORC Initiative is the alignment of proposed activities with existing </a:t>
            </a:r>
            <a:r>
              <a:rPr lang="en-US" sz="2400" dirty="0" smtClean="0"/>
              <a:t>plans</a:t>
            </a:r>
          </a:p>
          <a:p>
            <a:pPr lvl="1"/>
            <a:r>
              <a:rPr lang="en-US" sz="2400" dirty="0" smtClean="0"/>
              <a:t>We </a:t>
            </a:r>
            <a:r>
              <a:rPr lang="en-US" sz="2400" dirty="0"/>
              <a:t>expect that these grants will help </a:t>
            </a:r>
            <a:r>
              <a:rPr lang="en-US" sz="2400" dirty="0">
                <a:solidFill>
                  <a:schemeClr val="accent2"/>
                </a:solidFill>
              </a:rPr>
              <a:t>economic transformation </a:t>
            </a:r>
            <a:r>
              <a:rPr lang="en-US" sz="2400" dirty="0"/>
              <a:t>that is </a:t>
            </a:r>
            <a:r>
              <a:rPr lang="en-US" sz="2400" dirty="0">
                <a:solidFill>
                  <a:schemeClr val="accent2"/>
                </a:solidFill>
              </a:rPr>
              <a:t>sustainable</a:t>
            </a:r>
            <a:r>
              <a:rPr lang="en-US" sz="2400" dirty="0"/>
              <a:t> and leads to opportunity for workers and businesses</a:t>
            </a:r>
          </a:p>
          <a:p>
            <a:r>
              <a:rPr lang="en-US" sz="2400" dirty="0"/>
              <a:t>You will be expected to present a coherent strategy that aligns the strategies proposed with existing, demonstrated needs of employers and with the broader economic development strategies in the community</a:t>
            </a:r>
          </a:p>
          <a:p>
            <a:r>
              <a:rPr lang="en-US" sz="2400" dirty="0"/>
              <a:t>We encourage applicants to truly embed this alignment into their applications, make it fully part of the concept, not simply addressing it in one </a:t>
            </a:r>
            <a:r>
              <a:rPr lang="en-US" sz="2400" dirty="0" smtClean="0"/>
              <a:t>section</a:t>
            </a:r>
            <a:endParaRPr lang="en-US" sz="24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19</a:t>
            </a:fld>
            <a:endParaRPr lang="en-US"/>
          </a:p>
        </p:txBody>
      </p:sp>
    </p:spTree>
    <p:extLst>
      <p:ext uri="{BB962C8B-B14F-4D97-AF65-F5344CB8AC3E}">
        <p14:creationId xmlns:p14="http://schemas.microsoft.com/office/powerpoint/2010/main" val="390085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Moderator</a:t>
            </a:r>
            <a:endParaRPr lang="en-US" dirty="0"/>
          </a:p>
        </p:txBody>
      </p:sp>
      <p:sp>
        <p:nvSpPr>
          <p:cNvPr id="3" name="Content Placeholder 2"/>
          <p:cNvSpPr>
            <a:spLocks noGrp="1"/>
          </p:cNvSpPr>
          <p:nvPr>
            <p:ph idx="1"/>
          </p:nvPr>
        </p:nvSpPr>
        <p:spPr/>
        <p:txBody>
          <a:bodyPr/>
          <a:lstStyle/>
          <a:p>
            <a:r>
              <a:rPr lang="en-US" sz="3200" dirty="0"/>
              <a:t>Robert Kight</a:t>
            </a:r>
          </a:p>
          <a:p>
            <a:pPr lvl="1"/>
            <a:r>
              <a:rPr lang="en-US" sz="2800" dirty="0"/>
              <a:t>Division Chief, Office of Workforce </a:t>
            </a:r>
            <a:r>
              <a:rPr lang="en-US" sz="2800" dirty="0" smtClean="0"/>
              <a:t>Investment, US </a:t>
            </a:r>
            <a:r>
              <a:rPr lang="en-US" sz="2800" dirty="0"/>
              <a:t>Department of Labor/ Employment and Training Administration </a:t>
            </a:r>
          </a:p>
          <a:p>
            <a:endParaRPr lang="en-US" dirty="0" smtClean="0"/>
          </a:p>
          <a:p>
            <a:pPr marL="457200" lvl="1" indent="0">
              <a:buNone/>
            </a:pPr>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79031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Activities</a:t>
            </a:r>
            <a:endParaRPr lang="en-US" dirty="0"/>
          </a:p>
        </p:txBody>
      </p:sp>
      <p:sp>
        <p:nvSpPr>
          <p:cNvPr id="3" name="Content Placeholder 2"/>
          <p:cNvSpPr>
            <a:spLocks noGrp="1"/>
          </p:cNvSpPr>
          <p:nvPr>
            <p:ph idx="1"/>
          </p:nvPr>
        </p:nvSpPr>
        <p:spPr/>
        <p:txBody>
          <a:bodyPr>
            <a:normAutofit/>
          </a:bodyPr>
          <a:lstStyle/>
          <a:p>
            <a:r>
              <a:rPr lang="en-US" dirty="0" smtClean="0"/>
              <a:t>These </a:t>
            </a:r>
            <a:r>
              <a:rPr lang="en-US" dirty="0"/>
              <a:t>grants are designed to be flexible and promote innovative </a:t>
            </a:r>
            <a:r>
              <a:rPr lang="en-US" dirty="0" smtClean="0"/>
              <a:t>solutions to specific challenges</a:t>
            </a:r>
          </a:p>
          <a:p>
            <a:r>
              <a:rPr lang="en-US" dirty="0" smtClean="0"/>
              <a:t>Allowable activities in the following categories</a:t>
            </a:r>
          </a:p>
          <a:p>
            <a:pPr lvl="1"/>
            <a:r>
              <a:rPr lang="en-US" dirty="0"/>
              <a:t>Delivering training or other workforce-related services</a:t>
            </a:r>
            <a:endParaRPr lang="en-US" sz="2000" dirty="0"/>
          </a:p>
          <a:p>
            <a:pPr lvl="1"/>
            <a:r>
              <a:rPr lang="en-US" dirty="0"/>
              <a:t>Developing other “Innovative” approaches to meet specific challenges </a:t>
            </a:r>
            <a:endParaRPr lang="en-US" sz="2000" dirty="0"/>
          </a:p>
          <a:p>
            <a:pPr lvl="1"/>
            <a:r>
              <a:rPr lang="en-US" dirty="0"/>
              <a:t>Providing a wide range of support services to participants</a:t>
            </a:r>
            <a:endParaRPr lang="en-US" sz="2000" dirty="0"/>
          </a:p>
          <a:p>
            <a:pPr lvl="1"/>
            <a:r>
              <a:rPr lang="en-US" dirty="0"/>
              <a:t>Serving and Partnering with </a:t>
            </a:r>
            <a:r>
              <a:rPr lang="en-US" dirty="0" smtClean="0"/>
              <a:t>Employers</a:t>
            </a:r>
          </a:p>
          <a:p>
            <a:pPr lvl="1"/>
            <a:r>
              <a:rPr lang="en-US" dirty="0" smtClean="0"/>
              <a:t>Equipment </a:t>
            </a:r>
            <a:r>
              <a:rPr lang="en-US" dirty="0"/>
              <a:t>Purchase and Facility Renovations</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424661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smtClean="0"/>
              <a:t>Addressing SUD Impacts</a:t>
            </a:r>
            <a:endParaRPr lang="en-US" dirty="0"/>
          </a:p>
        </p:txBody>
      </p:sp>
      <p:sp>
        <p:nvSpPr>
          <p:cNvPr id="4" name="Content Placeholder 3"/>
          <p:cNvSpPr>
            <a:spLocks noGrp="1"/>
          </p:cNvSpPr>
          <p:nvPr>
            <p:ph idx="1"/>
          </p:nvPr>
        </p:nvSpPr>
        <p:spPr>
          <a:xfrm>
            <a:off x="232229" y="1137446"/>
            <a:ext cx="11654971" cy="5218904"/>
          </a:xfrm>
        </p:spPr>
        <p:txBody>
          <a:bodyPr>
            <a:normAutofit/>
          </a:bodyPr>
          <a:lstStyle/>
          <a:p>
            <a:r>
              <a:rPr lang="en-US" sz="3200" dirty="0"/>
              <a:t>Applicants proposing to specifically address the workforce impacts of substance use disorder are encouraged to consider the following when framing the project:  </a:t>
            </a:r>
            <a:endParaRPr lang="en-US" sz="3200" dirty="0" smtClean="0"/>
          </a:p>
          <a:p>
            <a:pPr lvl="1"/>
            <a:r>
              <a:rPr lang="en-US" sz="2600" dirty="0" smtClean="0"/>
              <a:t>Projects </a:t>
            </a:r>
            <a:r>
              <a:rPr lang="en-US" sz="2600" dirty="0"/>
              <a:t>that address the substance misuse crisis should focus on creating a recovery ecosystem that will lead to workforce </a:t>
            </a:r>
            <a:r>
              <a:rPr lang="en-US" sz="2600" dirty="0" smtClean="0"/>
              <a:t>re-entry</a:t>
            </a:r>
          </a:p>
          <a:p>
            <a:pPr lvl="1"/>
            <a:r>
              <a:rPr lang="en-US" sz="2600" dirty="0" smtClean="0"/>
              <a:t>The </a:t>
            </a:r>
            <a:r>
              <a:rPr lang="en-US" sz="2600" dirty="0"/>
              <a:t>recovery </a:t>
            </a:r>
            <a:r>
              <a:rPr lang="en-US" sz="2600" dirty="0" smtClean="0"/>
              <a:t>ecosystem </a:t>
            </a:r>
            <a:r>
              <a:rPr lang="en-US" sz="2600" dirty="0"/>
              <a:t>is a complex linkage of multiple </a:t>
            </a:r>
            <a:r>
              <a:rPr lang="en-US" sz="2600" dirty="0" smtClean="0"/>
              <a:t>sectors designed </a:t>
            </a:r>
            <a:r>
              <a:rPr lang="en-US" sz="2600" dirty="0"/>
              <a:t>to help individuals in recovery access the support services and training they need to maintain recovery and successfully obtain sustainable employment. </a:t>
            </a:r>
          </a:p>
          <a:p>
            <a:pPr lvl="1"/>
            <a:r>
              <a:rPr lang="en-US" sz="2600" dirty="0"/>
              <a:t>Initiate or expand programs designed to eliminate or reduce the harm to the workforce and economic growth of the region that results from substance misuse; attract and retain relevant health care services, businesses, and workers.</a:t>
            </a:r>
          </a:p>
          <a:p>
            <a:endParaRPr lang="en-US" dirty="0"/>
          </a:p>
          <a:p>
            <a:endParaRPr lang="en-US" dirty="0"/>
          </a:p>
        </p:txBody>
      </p:sp>
    </p:spTree>
    <p:extLst>
      <p:ext uri="{BB962C8B-B14F-4D97-AF65-F5344CB8AC3E}">
        <p14:creationId xmlns:p14="http://schemas.microsoft.com/office/powerpoint/2010/main" val="270118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smtClean="0"/>
              <a:t>Employers: Demonstrating Need vs Partners			</a:t>
            </a:r>
            <a:endParaRPr lang="en-US" dirty="0"/>
          </a:p>
        </p:txBody>
      </p:sp>
      <p:sp>
        <p:nvSpPr>
          <p:cNvPr id="4" name="Content Placeholder 3"/>
          <p:cNvSpPr>
            <a:spLocks noGrp="1"/>
          </p:cNvSpPr>
          <p:nvPr>
            <p:ph idx="1"/>
          </p:nvPr>
        </p:nvSpPr>
        <p:spPr>
          <a:xfrm>
            <a:off x="551543" y="1137446"/>
            <a:ext cx="11335657" cy="5039517"/>
          </a:xfrm>
        </p:spPr>
        <p:txBody>
          <a:bodyPr>
            <a:normAutofit fontScale="92500" lnSpcReduction="20000"/>
          </a:bodyPr>
          <a:lstStyle/>
          <a:p>
            <a:pPr marL="0" indent="0">
              <a:buNone/>
            </a:pPr>
            <a:r>
              <a:rPr lang="en-US" dirty="0" smtClean="0"/>
              <a:t>Two roles for employers/industry in the WORC grants:</a:t>
            </a:r>
          </a:p>
          <a:p>
            <a:pPr marL="514350" indent="-514350">
              <a:buAutoNum type="arabicPeriod"/>
            </a:pPr>
            <a:r>
              <a:rPr lang="en-US" b="1" dirty="0" smtClean="0"/>
              <a:t>Demonstrating Workforce Needs</a:t>
            </a:r>
            <a:r>
              <a:rPr lang="en-US" dirty="0" smtClean="0"/>
              <a:t>: To ensure that your project is addressing specific workforce needs of local employers, you must include letters attesting to this from TWO employers</a:t>
            </a:r>
          </a:p>
          <a:p>
            <a:pPr marL="514350" indent="-514350">
              <a:buAutoNum type="arabicPeriod"/>
            </a:pPr>
            <a:r>
              <a:rPr lang="en-US" b="1" dirty="0" smtClean="0"/>
              <a:t>Employers as Partners in the Grant</a:t>
            </a:r>
            <a:r>
              <a:rPr lang="en-US" dirty="0" smtClean="0"/>
              <a:t>: Applicants </a:t>
            </a:r>
            <a:r>
              <a:rPr lang="en-US" dirty="0"/>
              <a:t>must also demonstrate collaboration with a strong and diverse community-wide coalition that must include engagement with at least two employers/industry </a:t>
            </a:r>
            <a:r>
              <a:rPr lang="en-US" dirty="0" smtClean="0"/>
              <a:t>partners</a:t>
            </a:r>
          </a:p>
          <a:p>
            <a:r>
              <a:rPr lang="en-US" dirty="0"/>
              <a:t>Employer or industry partnerships increase the likelihood of establishing work-based learning programs and ensure that training and workforce development efforts are </a:t>
            </a:r>
            <a:r>
              <a:rPr lang="en-US" dirty="0" smtClean="0"/>
              <a:t>relevant to the needs of the </a:t>
            </a:r>
            <a:r>
              <a:rPr lang="en-US" dirty="0"/>
              <a:t>employer </a:t>
            </a:r>
            <a:r>
              <a:rPr lang="en-US" dirty="0" smtClean="0"/>
              <a:t>community</a:t>
            </a:r>
            <a:r>
              <a:rPr lang="en-US" dirty="0" smtClean="0"/>
              <a:t>.</a:t>
            </a:r>
            <a:endParaRPr lang="en-US" dirty="0" smtClean="0"/>
          </a:p>
          <a:p>
            <a:r>
              <a:rPr lang="en-US" dirty="0" smtClean="0"/>
              <a:t>Employers </a:t>
            </a:r>
            <a:r>
              <a:rPr lang="en-US" dirty="0"/>
              <a:t>provide valuable insight into the development of innovative training approaches, as well as leadership in aligning/enhancing </a:t>
            </a:r>
            <a:r>
              <a:rPr lang="en-US" dirty="0" smtClean="0"/>
              <a:t>existing </a:t>
            </a:r>
            <a:r>
              <a:rPr lang="en-US" dirty="0"/>
              <a:t>strategic plans for the economic diversification and development of the region or community. </a:t>
            </a:r>
            <a:endParaRPr lang="en-US" dirty="0" smtClean="0"/>
          </a:p>
        </p:txBody>
      </p:sp>
    </p:spTree>
    <p:extLst>
      <p:ext uri="{BB962C8B-B14F-4D97-AF65-F5344CB8AC3E}">
        <p14:creationId xmlns:p14="http://schemas.microsoft.com/office/powerpoint/2010/main" val="332803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Performance</a:t>
            </a:r>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23</a:t>
            </a:fld>
            <a:endParaRPr lang="en-US"/>
          </a:p>
        </p:txBody>
      </p:sp>
    </p:spTree>
    <p:extLst>
      <p:ext uri="{BB962C8B-B14F-4D97-AF65-F5344CB8AC3E}">
        <p14:creationId xmlns:p14="http://schemas.microsoft.com/office/powerpoint/2010/main" val="2012991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Performance</a:t>
            </a:r>
            <a:endParaRPr lang="en-US" dirty="0"/>
          </a:p>
        </p:txBody>
      </p:sp>
      <p:sp>
        <p:nvSpPr>
          <p:cNvPr id="3" name="Content Placeholder 2"/>
          <p:cNvSpPr>
            <a:spLocks noGrp="1"/>
          </p:cNvSpPr>
          <p:nvPr>
            <p:ph idx="1"/>
          </p:nvPr>
        </p:nvSpPr>
        <p:spPr/>
        <p:txBody>
          <a:bodyPr>
            <a:normAutofit/>
          </a:bodyPr>
          <a:lstStyle/>
          <a:p>
            <a:r>
              <a:rPr lang="en-US" dirty="0" smtClean="0"/>
              <a:t>Grant proposals must indicate the performance metrics that you will collect and share as part of the project</a:t>
            </a:r>
          </a:p>
          <a:p>
            <a:r>
              <a:rPr lang="en-US" dirty="0" smtClean="0"/>
              <a:t>Proposals must demonstrate how these measures are reflective of the project goals and the regional strategy</a:t>
            </a:r>
          </a:p>
          <a:p>
            <a:r>
              <a:rPr lang="en-US" dirty="0" smtClean="0"/>
              <a:t>Reporting on the grant will include a quarterly narrative description to provide an update on progress toward grant goals</a:t>
            </a:r>
          </a:p>
          <a:p>
            <a:endParaRPr lang="en-US" dirty="0" smtClean="0"/>
          </a:p>
          <a:p>
            <a:pPr marL="0" indent="0">
              <a:buNone/>
            </a:pPr>
            <a:endParaRPr lang="en-US" dirty="0" smtClean="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24</a:t>
            </a:fld>
            <a:endParaRPr lang="en-US"/>
          </a:p>
        </p:txBody>
      </p:sp>
    </p:spTree>
    <p:extLst>
      <p:ext uri="{BB962C8B-B14F-4D97-AF65-F5344CB8AC3E}">
        <p14:creationId xmlns:p14="http://schemas.microsoft.com/office/powerpoint/2010/main" val="2664349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Outcomes Data</a:t>
            </a:r>
            <a:endParaRPr lang="en-US" dirty="0"/>
          </a:p>
        </p:txBody>
      </p:sp>
      <p:sp>
        <p:nvSpPr>
          <p:cNvPr id="3" name="Content Placeholder 2"/>
          <p:cNvSpPr>
            <a:spLocks noGrp="1"/>
          </p:cNvSpPr>
          <p:nvPr>
            <p:ph idx="1"/>
          </p:nvPr>
        </p:nvSpPr>
        <p:spPr>
          <a:xfrm>
            <a:off x="972457" y="943429"/>
            <a:ext cx="10740571" cy="5412921"/>
          </a:xfrm>
        </p:spPr>
        <p:txBody>
          <a:bodyPr>
            <a:normAutofit fontScale="92500" lnSpcReduction="10000"/>
          </a:bodyPr>
          <a:lstStyle/>
          <a:p>
            <a:r>
              <a:rPr lang="en-US" sz="3200" dirty="0" smtClean="0"/>
              <a:t>WORC grants partner with the workforce system to report employment outcomes</a:t>
            </a:r>
            <a:endParaRPr lang="en-US" sz="3200" dirty="0"/>
          </a:p>
          <a:p>
            <a:pPr lvl="0"/>
            <a:r>
              <a:rPr lang="en-US" sz="3200" dirty="0"/>
              <a:t>Grantees will be required to provide state </a:t>
            </a:r>
            <a:r>
              <a:rPr lang="en-US" sz="3200" dirty="0" smtClean="0"/>
              <a:t>or local workforce </a:t>
            </a:r>
            <a:r>
              <a:rPr lang="en-US" sz="3200" dirty="0"/>
              <a:t>agencies with the necessary information to register those participants who receive employment-related services described in section III.C.4(b) or classroom training</a:t>
            </a:r>
          </a:p>
          <a:p>
            <a:pPr lvl="0"/>
            <a:r>
              <a:rPr lang="en-US" sz="3200" dirty="0"/>
              <a:t>These participants can then be registered in the Wagner-</a:t>
            </a:r>
            <a:r>
              <a:rPr lang="en-US" sz="3200" dirty="0" err="1"/>
              <a:t>Peyser</a:t>
            </a:r>
            <a:r>
              <a:rPr lang="en-US" sz="3200" dirty="0"/>
              <a:t> Employment Service where they can access additional services as appropriate</a:t>
            </a:r>
          </a:p>
          <a:p>
            <a:pPr lvl="0"/>
            <a:r>
              <a:rPr lang="en-US" sz="3200" dirty="0"/>
              <a:t>ETA will provide </a:t>
            </a:r>
            <a:r>
              <a:rPr lang="en-US" sz="3200" dirty="0" smtClean="0"/>
              <a:t>further technical assistance </a:t>
            </a:r>
            <a:r>
              <a:rPr lang="en-US" sz="3200" dirty="0"/>
              <a:t>post-award on this </a:t>
            </a:r>
            <a:r>
              <a:rPr lang="en-US" sz="3200" dirty="0" smtClean="0"/>
              <a:t>process</a:t>
            </a:r>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25</a:t>
            </a:fld>
            <a:endParaRPr lang="en-US"/>
          </a:p>
        </p:txBody>
      </p:sp>
    </p:spTree>
    <p:extLst>
      <p:ext uri="{BB962C8B-B14F-4D97-AF65-F5344CB8AC3E}">
        <p14:creationId xmlns:p14="http://schemas.microsoft.com/office/powerpoint/2010/main" val="124642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1" y="1188154"/>
            <a:ext cx="6553200" cy="2357891"/>
          </a:xfrm>
        </p:spPr>
        <p:txBody>
          <a:bodyPr/>
          <a:lstStyle/>
          <a:p>
            <a:r>
              <a:rPr lang="en-US" dirty="0" smtClean="0"/>
              <a:t>Application Requirements</a:t>
            </a:r>
            <a:endParaRPr lang="en-US" dirty="0"/>
          </a:p>
        </p:txBody>
      </p:sp>
      <p:sp>
        <p:nvSpPr>
          <p:cNvPr id="3" name="Text Placeholder 2"/>
          <p:cNvSpPr>
            <a:spLocks noGrp="1"/>
          </p:cNvSpPr>
          <p:nvPr>
            <p:ph type="body" idx="1"/>
          </p:nvPr>
        </p:nvSpPr>
        <p:spPr>
          <a:xfrm>
            <a:off x="2283280" y="3734731"/>
            <a:ext cx="4196442" cy="1113041"/>
          </a:xfrm>
        </p:spPr>
        <p:txBody>
          <a:bodyPr>
            <a:noAutofit/>
          </a:bodyPr>
          <a:lstStyle/>
          <a:p>
            <a:r>
              <a:rPr lang="en-US" sz="3600" dirty="0" smtClean="0"/>
              <a:t>Details and Deadlines</a:t>
            </a:r>
            <a:endParaRPr lang="en-US" sz="36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26</a:t>
            </a:fld>
            <a:endParaRPr lang="en-US"/>
          </a:p>
        </p:txBody>
      </p:sp>
    </p:spTree>
    <p:extLst>
      <p:ext uri="{BB962C8B-B14F-4D97-AF65-F5344CB8AC3E}">
        <p14:creationId xmlns:p14="http://schemas.microsoft.com/office/powerpoint/2010/main" val="330124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Application Deadline</a:t>
            </a:r>
            <a:endParaRPr lang="en-US" sz="4400" dirty="0"/>
          </a:p>
        </p:txBody>
      </p:sp>
      <p:sp>
        <p:nvSpPr>
          <p:cNvPr id="3" name="Content Placeholder 2"/>
          <p:cNvSpPr>
            <a:spLocks noGrp="1"/>
          </p:cNvSpPr>
          <p:nvPr>
            <p:ph idx="1"/>
          </p:nvPr>
        </p:nvSpPr>
        <p:spPr>
          <a:xfrm>
            <a:off x="246743" y="508199"/>
            <a:ext cx="8375685" cy="4624726"/>
          </a:xfrm>
        </p:spPr>
        <p:txBody>
          <a:bodyPr>
            <a:normAutofit fontScale="92500" lnSpcReduction="20000"/>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sz="4000" b="1" dirty="0" smtClean="0"/>
              <a:t>July 29, 2020, </a:t>
            </a:r>
            <a:r>
              <a:rPr lang="en-US" sz="4000" b="1" dirty="0"/>
              <a:t>@ 4:00:00 p.m. Eastern </a:t>
            </a:r>
            <a:r>
              <a:rPr lang="en-US" sz="4000" b="1" dirty="0" smtClean="0"/>
              <a:t>Time</a:t>
            </a:r>
          </a:p>
          <a:p>
            <a:pPr marL="0" indent="0" algn="ctr">
              <a:buNone/>
            </a:pPr>
            <a:endParaRPr lang="en-US" sz="1700" b="1" dirty="0" smtClean="0"/>
          </a:p>
          <a:p>
            <a:pPr marL="0" indent="0" algn="ctr">
              <a:buNone/>
            </a:pPr>
            <a:r>
              <a:rPr lang="en-US" sz="4000" b="1" dirty="0" smtClean="0"/>
              <a:t>Hardcopy submissions by mail, hand delivery, or overnight delivery               </a:t>
            </a:r>
            <a:r>
              <a:rPr lang="en-US" sz="4000" b="1" dirty="0" smtClean="0">
                <a:solidFill>
                  <a:schemeClr val="accent5"/>
                </a:solidFill>
              </a:rPr>
              <a:t>WILL NOT BE ACCEPTED</a:t>
            </a:r>
            <a:r>
              <a:rPr lang="en-US" sz="4000" b="1" dirty="0" smtClean="0"/>
              <a:t>  </a:t>
            </a:r>
          </a:p>
          <a:p>
            <a:pPr marL="0" indent="0" algn="ctr">
              <a:buNone/>
            </a:pPr>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27</a:t>
            </a:fld>
            <a:endParaRPr lang="en-US"/>
          </a:p>
        </p:txBody>
      </p:sp>
      <p:pic>
        <p:nvPicPr>
          <p:cNvPr id="5" name="Picture 4" descr="A Nice Place In The Sun: Short Story- Moss Side Lane-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428" y="1462170"/>
            <a:ext cx="3286779" cy="3400116"/>
          </a:xfrm>
          <a:prstGeom prst="rect">
            <a:avLst/>
          </a:prstGeom>
        </p:spPr>
      </p:pic>
    </p:spTree>
    <p:extLst>
      <p:ext uri="{BB962C8B-B14F-4D97-AF65-F5344CB8AC3E}">
        <p14:creationId xmlns:p14="http://schemas.microsoft.com/office/powerpoint/2010/main" val="404716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Funding Opportunity Announcement – Read Carefully </a:t>
            </a:r>
            <a:endParaRPr lang="en-US" sz="36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28</a:t>
            </a:fld>
            <a:endParaRPr lang="en-US"/>
          </a:p>
        </p:txBody>
      </p:sp>
      <p:pic>
        <p:nvPicPr>
          <p:cNvPr id="6" name="Picture 5" descr="Case Studies make Learning Relevant to Studen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35" y="1127780"/>
            <a:ext cx="3026131" cy="2123420"/>
          </a:xfrm>
          <a:prstGeom prst="rect">
            <a:avLst/>
          </a:prstGeom>
        </p:spPr>
      </p:pic>
      <p:sp>
        <p:nvSpPr>
          <p:cNvPr id="3" name="Content Placeholder 2"/>
          <p:cNvSpPr>
            <a:spLocks noGrp="1"/>
          </p:cNvSpPr>
          <p:nvPr>
            <p:ph idx="1"/>
          </p:nvPr>
        </p:nvSpPr>
        <p:spPr>
          <a:xfrm>
            <a:off x="2184723" y="1484589"/>
            <a:ext cx="10950705" cy="4610504"/>
          </a:xfrm>
        </p:spPr>
        <p:txBody>
          <a:bodyPr>
            <a:normAutofit fontScale="77500" lnSpcReduction="20000"/>
          </a:bodyPr>
          <a:lstStyle/>
          <a:p>
            <a:pPr marL="0" indent="0">
              <a:buNone/>
            </a:pPr>
            <a:r>
              <a:rPr lang="en-US" sz="3500" dirty="0" smtClean="0"/>
              <a:t>      The </a:t>
            </a:r>
            <a:r>
              <a:rPr lang="en-US" sz="3500" dirty="0"/>
              <a:t>Funding Opportunity Announcement (FOA) postings:</a:t>
            </a:r>
          </a:p>
          <a:p>
            <a:pPr lvl="1"/>
            <a:endParaRPr lang="en-US" dirty="0" smtClean="0"/>
          </a:p>
          <a:p>
            <a:pPr marL="457200" lvl="1" indent="0">
              <a:buNone/>
            </a:pPr>
            <a:r>
              <a:rPr lang="en-US" sz="3200" dirty="0" smtClean="0"/>
              <a:t>Grants.gov:  </a:t>
            </a:r>
          </a:p>
          <a:p>
            <a:pPr marL="457200" lvl="1" indent="0">
              <a:buNone/>
            </a:pPr>
            <a:r>
              <a:rPr lang="en-US" sz="3100" dirty="0" smtClean="0">
                <a:hlinkClick r:id="rId4"/>
              </a:rPr>
              <a:t>https</a:t>
            </a:r>
            <a:r>
              <a:rPr lang="en-US" sz="3100" dirty="0">
                <a:hlinkClick r:id="rId4"/>
              </a:rPr>
              <a:t>://www.grants.gov/web/grants/view-opportunity.html?oppld=315986</a:t>
            </a:r>
            <a:endParaRPr lang="en-US" sz="3100" dirty="0"/>
          </a:p>
          <a:p>
            <a:pPr marL="457200" lvl="1" indent="0">
              <a:buNone/>
            </a:pPr>
            <a:endParaRPr lang="en-US" sz="3200" dirty="0" smtClean="0"/>
          </a:p>
          <a:p>
            <a:pPr marL="457200" lvl="1" indent="0">
              <a:buNone/>
            </a:pPr>
            <a:r>
              <a:rPr lang="en-US" sz="3200" dirty="0" smtClean="0"/>
              <a:t>ETA website:  </a:t>
            </a:r>
          </a:p>
          <a:p>
            <a:pPr marL="457200" lvl="1" indent="0">
              <a:buNone/>
            </a:pPr>
            <a:r>
              <a:rPr lang="en-US" sz="3200" dirty="0">
                <a:hlinkClick r:id="rId5"/>
              </a:rPr>
              <a:t>https://</a:t>
            </a:r>
            <a:r>
              <a:rPr lang="en-US" sz="3200" dirty="0" smtClean="0">
                <a:hlinkClick r:id="rId5"/>
              </a:rPr>
              <a:t>www.doleta.gov/grants/find_grants.cfm</a:t>
            </a:r>
            <a:endParaRPr lang="en-US" sz="3200" dirty="0" smtClean="0"/>
          </a:p>
          <a:p>
            <a:pPr marL="457200" lvl="1" indent="0">
              <a:buNone/>
            </a:pPr>
            <a:endParaRPr lang="en-US" sz="3200" dirty="0" smtClean="0"/>
          </a:p>
          <a:p>
            <a:pPr marL="457200" lvl="1" indent="0">
              <a:buNone/>
            </a:pPr>
            <a:r>
              <a:rPr lang="en-US" sz="3200" dirty="0" smtClean="0"/>
              <a:t>ARC website</a:t>
            </a:r>
            <a:r>
              <a:rPr lang="en-US" sz="3200" dirty="0"/>
              <a:t>: </a:t>
            </a:r>
            <a:r>
              <a:rPr lang="en-US" sz="3200" dirty="0">
                <a:hlinkClick r:id="rId6"/>
              </a:rPr>
              <a:t>https://www.arc.gov/index.asp</a:t>
            </a:r>
            <a:endParaRPr lang="en-US" sz="3200" dirty="0"/>
          </a:p>
          <a:p>
            <a:pPr lvl="1"/>
            <a:endParaRPr lang="en-US" sz="3200" dirty="0" smtClean="0"/>
          </a:p>
          <a:p>
            <a:pPr marL="457200" lvl="1" indent="0">
              <a:buNone/>
            </a:pPr>
            <a:r>
              <a:rPr lang="en-US" sz="3200" dirty="0" smtClean="0"/>
              <a:t>DRA website: </a:t>
            </a:r>
            <a:r>
              <a:rPr lang="en-US" sz="3200" dirty="0">
                <a:hlinkClick r:id="rId7"/>
              </a:rPr>
              <a:t>https://dra.gov/</a:t>
            </a:r>
            <a:endParaRPr lang="en-US" i="1" dirty="0"/>
          </a:p>
          <a:p>
            <a:pPr marL="457200" lvl="1" indent="0">
              <a:buNone/>
            </a:pPr>
            <a:r>
              <a:rPr lang="en-US" sz="2800" i="1" dirty="0" smtClean="0"/>
              <a:t>. </a:t>
            </a:r>
            <a:endParaRPr lang="en-US" sz="2800" i="1" dirty="0"/>
          </a:p>
        </p:txBody>
      </p:sp>
    </p:spTree>
    <p:extLst>
      <p:ext uri="{BB962C8B-B14F-4D97-AF65-F5344CB8AC3E}">
        <p14:creationId xmlns:p14="http://schemas.microsoft.com/office/powerpoint/2010/main" val="90453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Application Screening Requirements</a:t>
            </a:r>
            <a:endParaRPr lang="en-US" sz="4000" dirty="0"/>
          </a:p>
        </p:txBody>
      </p:sp>
      <p:sp>
        <p:nvSpPr>
          <p:cNvPr id="3" name="Content Placeholder 2"/>
          <p:cNvSpPr>
            <a:spLocks noGrp="1"/>
          </p:cNvSpPr>
          <p:nvPr>
            <p:ph idx="1"/>
          </p:nvPr>
        </p:nvSpPr>
        <p:spPr>
          <a:xfrm>
            <a:off x="550300" y="1074712"/>
            <a:ext cx="11081334" cy="5039517"/>
          </a:xfrm>
        </p:spPr>
        <p:txBody>
          <a:bodyPr>
            <a:normAutofit/>
          </a:bodyPr>
          <a:lstStyle/>
          <a:p>
            <a:pPr marL="0" indent="0">
              <a:buNone/>
            </a:pPr>
            <a:r>
              <a:rPr lang="en-US" sz="3200" b="1" dirty="0">
                <a:solidFill>
                  <a:schemeClr val="accent5"/>
                </a:solidFill>
              </a:rPr>
              <a:t>Use the checklist in Section 3.C.1 of the FOA to ensure </a:t>
            </a:r>
            <a:r>
              <a:rPr lang="en-US" sz="3200" b="1" dirty="0" smtClean="0">
                <a:solidFill>
                  <a:schemeClr val="accent5"/>
                </a:solidFill>
              </a:rPr>
              <a:t>your application </a:t>
            </a:r>
            <a:r>
              <a:rPr lang="en-US" sz="3200" b="1" dirty="0">
                <a:solidFill>
                  <a:schemeClr val="accent5"/>
                </a:solidFill>
              </a:rPr>
              <a:t>package is complete: </a:t>
            </a:r>
            <a:endParaRPr lang="en-US" sz="3200" b="1" dirty="0" smtClean="0">
              <a:solidFill>
                <a:schemeClr val="accent5"/>
              </a:solidFill>
            </a:endParaRPr>
          </a:p>
          <a:p>
            <a:pPr lvl="1"/>
            <a:r>
              <a:rPr lang="en-US" sz="3200" dirty="0" smtClean="0"/>
              <a:t>On-time application</a:t>
            </a:r>
          </a:p>
          <a:p>
            <a:pPr lvl="1"/>
            <a:r>
              <a:rPr lang="en-US" sz="3200" dirty="0" smtClean="0"/>
              <a:t>Applicant eligibility</a:t>
            </a:r>
          </a:p>
          <a:p>
            <a:pPr lvl="1"/>
            <a:r>
              <a:rPr lang="en-US" sz="3200" dirty="0"/>
              <a:t>Electronic files are readable/not corrupt</a:t>
            </a:r>
          </a:p>
          <a:p>
            <a:pPr lvl="1"/>
            <a:r>
              <a:rPr lang="en-US" sz="3200" dirty="0"/>
              <a:t>Funding requests </a:t>
            </a:r>
            <a:r>
              <a:rPr lang="en-US" sz="3200" dirty="0" smtClean="0"/>
              <a:t>between $150,000 and  </a:t>
            </a:r>
            <a:r>
              <a:rPr lang="en-US" sz="3200" dirty="0"/>
              <a:t>$1.5 million</a:t>
            </a:r>
          </a:p>
          <a:p>
            <a:pPr lvl="1"/>
            <a:r>
              <a:rPr lang="en-US" sz="3200" dirty="0" smtClean="0"/>
              <a:t>Current registration with Systems Award Management (SAM)</a:t>
            </a:r>
          </a:p>
          <a:p>
            <a:pPr lvl="1"/>
            <a:r>
              <a:rPr lang="en-US" sz="3200" dirty="0" smtClean="0"/>
              <a:t>Current Dun and Bradstreet (DUNS) number on the SF-424</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29</a:t>
            </a:fld>
            <a:endParaRPr lang="en-US"/>
          </a:p>
        </p:txBody>
      </p:sp>
      <p:pic>
        <p:nvPicPr>
          <p:cNvPr id="5" name="Picture 4" descr="Survey Check List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970" y="1615426"/>
            <a:ext cx="2516663" cy="2260473"/>
          </a:xfrm>
          <a:prstGeom prst="rect">
            <a:avLst/>
          </a:prstGeom>
        </p:spPr>
      </p:pic>
    </p:spTree>
    <p:extLst>
      <p:ext uri="{BB962C8B-B14F-4D97-AF65-F5344CB8AC3E}">
        <p14:creationId xmlns:p14="http://schemas.microsoft.com/office/powerpoint/2010/main" val="66686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pPr marL="287338" indent="-287338"/>
            <a:r>
              <a:rPr lang="en-US" sz="2800" dirty="0"/>
              <a:t>Provide high-level overview of the WORC FOA in advance of </a:t>
            </a:r>
            <a:r>
              <a:rPr lang="en-US" sz="2800" dirty="0" smtClean="0"/>
              <a:t>technical </a:t>
            </a:r>
            <a:r>
              <a:rPr lang="en-US" sz="2800" dirty="0"/>
              <a:t>assistance </a:t>
            </a:r>
            <a:r>
              <a:rPr lang="en-US" sz="2800" dirty="0" smtClean="0"/>
              <a:t>sessions</a:t>
            </a:r>
            <a:endParaRPr lang="en-US" sz="2800" dirty="0"/>
          </a:p>
          <a:p>
            <a:r>
              <a:rPr lang="en-US" sz="2800" dirty="0"/>
              <a:t>Provide information to help you understand the concepts and major elements of the FOA</a:t>
            </a:r>
          </a:p>
          <a:p>
            <a:r>
              <a:rPr lang="en-US" sz="2800" dirty="0"/>
              <a:t>Answer your questions where we can (because these grants are competitive there will be many questions we cannot legally answer)</a:t>
            </a:r>
          </a:p>
        </p:txBody>
      </p:sp>
    </p:spTree>
    <p:extLst>
      <p:ext uri="{BB962C8B-B14F-4D97-AF65-F5344CB8AC3E}">
        <p14:creationId xmlns:p14="http://schemas.microsoft.com/office/powerpoint/2010/main" val="3204111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Application Screening Requirements, contd. </a:t>
            </a:r>
            <a:endParaRPr lang="en-US" sz="4000" dirty="0"/>
          </a:p>
        </p:txBody>
      </p:sp>
      <p:sp>
        <p:nvSpPr>
          <p:cNvPr id="3" name="Content Placeholder 2"/>
          <p:cNvSpPr>
            <a:spLocks noGrp="1"/>
          </p:cNvSpPr>
          <p:nvPr>
            <p:ph idx="1"/>
          </p:nvPr>
        </p:nvSpPr>
        <p:spPr>
          <a:xfrm>
            <a:off x="595086" y="1030515"/>
            <a:ext cx="11292114" cy="5181600"/>
          </a:xfrm>
        </p:spPr>
        <p:txBody>
          <a:bodyPr>
            <a:normAutofit/>
          </a:bodyPr>
          <a:lstStyle/>
          <a:p>
            <a:r>
              <a:rPr lang="en-US" sz="3200" dirty="0" smtClean="0"/>
              <a:t>Application Components: </a:t>
            </a:r>
          </a:p>
          <a:p>
            <a:pPr lvl="1"/>
            <a:r>
              <a:rPr lang="en-US" sz="3200" dirty="0" smtClean="0"/>
              <a:t>SF-424, Application for Federal Assistance</a:t>
            </a:r>
          </a:p>
          <a:p>
            <a:pPr lvl="1"/>
            <a:r>
              <a:rPr lang="en-US" sz="3200" dirty="0" smtClean="0"/>
              <a:t>Project Budget (Section 4.b.2)</a:t>
            </a:r>
          </a:p>
          <a:p>
            <a:pPr lvl="2"/>
            <a:r>
              <a:rPr lang="en-US" sz="3200" dirty="0" smtClean="0"/>
              <a:t>SF-424A</a:t>
            </a:r>
          </a:p>
          <a:p>
            <a:pPr lvl="2"/>
            <a:r>
              <a:rPr lang="en-US" sz="3200" dirty="0" smtClean="0"/>
              <a:t>Budget Narrative </a:t>
            </a:r>
          </a:p>
          <a:p>
            <a:pPr lvl="1"/>
            <a:r>
              <a:rPr lang="en-US" sz="3200" dirty="0" smtClean="0"/>
              <a:t>Applicant Designation (Specify ARC or DRA Service Area in separate attachment, including map)</a:t>
            </a:r>
          </a:p>
          <a:p>
            <a:pPr lvl="1"/>
            <a:r>
              <a:rPr lang="en-US" sz="3200" dirty="0" smtClean="0"/>
              <a:t>Your choice: Project Narrative </a:t>
            </a:r>
            <a:r>
              <a:rPr lang="en-US" sz="3200" b="1" dirty="0" smtClean="0">
                <a:solidFill>
                  <a:schemeClr val="accent5"/>
                </a:solidFill>
              </a:rPr>
              <a:t>OR </a:t>
            </a:r>
            <a:r>
              <a:rPr lang="en-US" sz="3200" dirty="0" smtClean="0"/>
              <a:t>the Optional Proposal Summary (Attachment A), with applicable attachments</a:t>
            </a:r>
          </a:p>
          <a:p>
            <a:pPr marL="457200" lvl="1" indent="0">
              <a:buNone/>
            </a:pPr>
            <a:endParaRPr lang="en-US" dirty="0" smtClean="0"/>
          </a:p>
          <a:p>
            <a:pPr lvl="1"/>
            <a:endParaRPr lang="en-US" dirty="0"/>
          </a:p>
          <a:p>
            <a:pPr lvl="1"/>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30</a:t>
            </a:fld>
            <a:endParaRPr lang="en-US"/>
          </a:p>
        </p:txBody>
      </p:sp>
    </p:spTree>
    <p:extLst>
      <p:ext uri="{BB962C8B-B14F-4D97-AF65-F5344CB8AC3E}">
        <p14:creationId xmlns:p14="http://schemas.microsoft.com/office/powerpoint/2010/main" val="3643401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Option 1: Project Narrative</a:t>
            </a:r>
            <a:endParaRPr lang="en-US" sz="3600" dirty="0"/>
          </a:p>
        </p:txBody>
      </p:sp>
      <p:sp>
        <p:nvSpPr>
          <p:cNvPr id="3" name="Content Placeholder 2"/>
          <p:cNvSpPr>
            <a:spLocks noGrp="1"/>
          </p:cNvSpPr>
          <p:nvPr>
            <p:ph idx="1"/>
          </p:nvPr>
        </p:nvSpPr>
        <p:spPr>
          <a:xfrm>
            <a:off x="629805" y="1316833"/>
            <a:ext cx="11081334" cy="5039517"/>
          </a:xfrm>
        </p:spPr>
        <p:txBody>
          <a:bodyPr>
            <a:normAutofit/>
          </a:bodyPr>
          <a:lstStyle/>
          <a:p>
            <a:r>
              <a:rPr lang="en-US" sz="3600" dirty="0" smtClean="0"/>
              <a:t>What is the Project Narrative?</a:t>
            </a:r>
          </a:p>
          <a:p>
            <a:pPr marL="0" indent="0">
              <a:buNone/>
            </a:pPr>
            <a:r>
              <a:rPr lang="en-US" sz="3600" dirty="0" smtClean="0"/>
              <a:t>A comprehensive description of the proposed project, demonstrating applicant’s ability to implement in accordance with the provisions of the FOA</a:t>
            </a:r>
          </a:p>
          <a:p>
            <a:endParaRPr lang="en-US" sz="3600" dirty="0" smtClean="0"/>
          </a:p>
          <a:p>
            <a:r>
              <a:rPr lang="en-US" sz="3600" dirty="0" smtClean="0"/>
              <a:t>Limited to 10 double-spaced single-sided 8.5  x11 inch pages with Times New Roman 12 point font and 1 inch margins </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31</a:t>
            </a:fld>
            <a:endParaRPr lang="en-US"/>
          </a:p>
        </p:txBody>
      </p:sp>
    </p:spTree>
    <p:extLst>
      <p:ext uri="{BB962C8B-B14F-4D97-AF65-F5344CB8AC3E}">
        <p14:creationId xmlns:p14="http://schemas.microsoft.com/office/powerpoint/2010/main" val="1022150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Option 1: Project Narrative -- Required Framework</a:t>
            </a:r>
            <a:endParaRPr lang="en-US" sz="3600" dirty="0"/>
          </a:p>
        </p:txBody>
      </p:sp>
      <p:sp>
        <p:nvSpPr>
          <p:cNvPr id="3" name="Content Placeholder 2"/>
          <p:cNvSpPr>
            <a:spLocks noGrp="1"/>
          </p:cNvSpPr>
          <p:nvPr>
            <p:ph idx="1"/>
          </p:nvPr>
        </p:nvSpPr>
        <p:spPr/>
        <p:txBody>
          <a:bodyPr>
            <a:normAutofit/>
          </a:bodyPr>
          <a:lstStyle/>
          <a:p>
            <a:r>
              <a:rPr lang="en-US" sz="3200" dirty="0" smtClean="0">
                <a:solidFill>
                  <a:schemeClr val="accent5"/>
                </a:solidFill>
              </a:rPr>
              <a:t>Project Narrative must be organized using the following subheadings provided in the FOA, all of which are reviewed against the scoring criteria provided in Section 5A. </a:t>
            </a:r>
            <a:endParaRPr lang="en-US" sz="3200" dirty="0">
              <a:solidFill>
                <a:schemeClr val="accent5"/>
              </a:solidFill>
            </a:endParaRPr>
          </a:p>
          <a:p>
            <a:pPr lvl="1"/>
            <a:r>
              <a:rPr lang="en-US" sz="3200" dirty="0" smtClean="0"/>
              <a:t>Statement of Need and Strategic Alignment</a:t>
            </a:r>
          </a:p>
          <a:p>
            <a:pPr lvl="1"/>
            <a:r>
              <a:rPr lang="en-US" sz="3200" dirty="0" smtClean="0"/>
              <a:t>Project Description (Project Design and Project Partnerships</a:t>
            </a:r>
          </a:p>
          <a:p>
            <a:pPr lvl="1"/>
            <a:r>
              <a:rPr lang="en-US" sz="3200" dirty="0" smtClean="0"/>
              <a:t>Project Results and Sustainability</a:t>
            </a:r>
          </a:p>
          <a:p>
            <a:pPr lvl="1"/>
            <a:r>
              <a:rPr lang="en-US" sz="3200" dirty="0" smtClean="0"/>
              <a:t>Organizational, Administrative, and Fiscal Capacity</a:t>
            </a:r>
          </a:p>
          <a:p>
            <a:pPr lvl="1"/>
            <a:r>
              <a:rPr lang="en-US" sz="3200" dirty="0" smtClean="0"/>
              <a:t>Budget and Budget Narrative</a:t>
            </a:r>
          </a:p>
          <a:p>
            <a:pPr lvl="1"/>
            <a:endParaRPr lang="en-US" sz="3200" dirty="0" smtClean="0"/>
          </a:p>
          <a:p>
            <a:pPr lvl="1"/>
            <a:endParaRPr lang="en-US" sz="3200" dirty="0"/>
          </a:p>
          <a:p>
            <a:pPr lvl="1"/>
            <a:endParaRPr lang="en-US" sz="32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32</a:t>
            </a:fld>
            <a:endParaRPr lang="en-US"/>
          </a:p>
        </p:txBody>
      </p:sp>
    </p:spTree>
    <p:extLst>
      <p:ext uri="{BB962C8B-B14F-4D97-AF65-F5344CB8AC3E}">
        <p14:creationId xmlns:p14="http://schemas.microsoft.com/office/powerpoint/2010/main" val="150864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Option 1: Project Narrative -- Attachments</a:t>
            </a:r>
            <a:endParaRPr lang="en-US" sz="3600" dirty="0"/>
          </a:p>
        </p:txBody>
      </p:sp>
      <p:sp>
        <p:nvSpPr>
          <p:cNvPr id="3" name="Content Placeholder 2"/>
          <p:cNvSpPr>
            <a:spLocks noGrp="1"/>
          </p:cNvSpPr>
          <p:nvPr>
            <p:ph idx="1"/>
          </p:nvPr>
        </p:nvSpPr>
        <p:spPr>
          <a:xfrm>
            <a:off x="805866" y="1316833"/>
            <a:ext cx="11081334" cy="5039517"/>
          </a:xfrm>
        </p:spPr>
        <p:txBody>
          <a:bodyPr>
            <a:normAutofit lnSpcReduction="10000"/>
          </a:bodyPr>
          <a:lstStyle/>
          <a:p>
            <a:r>
              <a:rPr lang="en-US" sz="3200" dirty="0" smtClean="0">
                <a:solidFill>
                  <a:schemeClr val="accent5"/>
                </a:solidFill>
              </a:rPr>
              <a:t>Project Narrative must also contain requested attachments. Their omission may result in loss of points during application scoring:</a:t>
            </a:r>
          </a:p>
          <a:p>
            <a:pPr lvl="1"/>
            <a:r>
              <a:rPr lang="en-US" sz="3200" dirty="0" smtClean="0"/>
              <a:t>Project Abstract;</a:t>
            </a:r>
          </a:p>
          <a:p>
            <a:pPr lvl="1"/>
            <a:r>
              <a:rPr lang="en-US" sz="3200" dirty="0" smtClean="0"/>
              <a:t>Project Timeline;</a:t>
            </a:r>
          </a:p>
          <a:p>
            <a:pPr lvl="1"/>
            <a:r>
              <a:rPr lang="en-US" sz="3200" dirty="0" smtClean="0"/>
              <a:t>Two letters of engagement from employer/industry partners;</a:t>
            </a:r>
          </a:p>
          <a:p>
            <a:pPr lvl="1"/>
            <a:r>
              <a:rPr lang="en-US" sz="3200" dirty="0" smtClean="0"/>
              <a:t>Key staff resumes and job descriptions; and,</a:t>
            </a:r>
          </a:p>
          <a:p>
            <a:pPr lvl="1"/>
            <a:r>
              <a:rPr lang="en-US" sz="3200" dirty="0" smtClean="0"/>
              <a:t>Financial System Assessment Information.</a:t>
            </a:r>
          </a:p>
          <a:p>
            <a:pPr lvl="0">
              <a:buClr>
                <a:srgbClr val="7A232F"/>
              </a:buClr>
            </a:pPr>
            <a:r>
              <a:rPr lang="en-US" sz="3200" dirty="0">
                <a:solidFill>
                  <a:srgbClr val="9E1C30"/>
                </a:solidFill>
              </a:rPr>
              <a:t>DON’T FORGET TO ATTACH THE ARC/DRA </a:t>
            </a:r>
            <a:r>
              <a:rPr lang="en-US" sz="3200" dirty="0" smtClean="0">
                <a:solidFill>
                  <a:srgbClr val="9E1C30"/>
                </a:solidFill>
              </a:rPr>
              <a:t>DESIGNATION – </a:t>
            </a:r>
            <a:r>
              <a:rPr lang="en-US" sz="3200" dirty="0" err="1" smtClean="0">
                <a:solidFill>
                  <a:srgbClr val="9E1C30"/>
                </a:solidFill>
              </a:rPr>
              <a:t>screenout</a:t>
            </a:r>
            <a:r>
              <a:rPr lang="en-US" sz="3200" dirty="0" smtClean="0">
                <a:solidFill>
                  <a:srgbClr val="9E1C30"/>
                </a:solidFill>
              </a:rPr>
              <a:t> results from omission.</a:t>
            </a:r>
            <a:endParaRPr lang="en-US" sz="3200" dirty="0">
              <a:solidFill>
                <a:srgbClr val="9E1C30"/>
              </a:solidFill>
            </a:endParaRPr>
          </a:p>
          <a:p>
            <a:pPr lvl="1"/>
            <a:endParaRPr lang="en-US" sz="3200" dirty="0"/>
          </a:p>
          <a:p>
            <a:pPr lvl="1"/>
            <a:endParaRPr lang="en-US" sz="3200" dirty="0" smtClean="0"/>
          </a:p>
          <a:p>
            <a:pPr lvl="1"/>
            <a:endParaRPr lang="en-US" sz="3000" dirty="0" smtClean="0"/>
          </a:p>
          <a:p>
            <a:endParaRPr lang="en-US" sz="3200" dirty="0" smtClean="0"/>
          </a:p>
          <a:p>
            <a:pPr lvl="1"/>
            <a:endParaRPr lang="en-US" sz="3200" dirty="0"/>
          </a:p>
          <a:p>
            <a:pPr lvl="1"/>
            <a:endParaRPr lang="en-US" sz="32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33</a:t>
            </a:fld>
            <a:endParaRPr lang="en-US"/>
          </a:p>
        </p:txBody>
      </p:sp>
    </p:spTree>
    <p:extLst>
      <p:ext uri="{BB962C8B-B14F-4D97-AF65-F5344CB8AC3E}">
        <p14:creationId xmlns:p14="http://schemas.microsoft.com/office/powerpoint/2010/main" val="3029370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p:cNvSpPr>
            <a:spLocks noGrp="1"/>
          </p:cNvSpPr>
          <p:nvPr>
            <p:ph type="title"/>
          </p:nvPr>
        </p:nvSpPr>
        <p:spPr/>
        <p:txBody>
          <a:bodyPr/>
          <a:lstStyle/>
          <a:p>
            <a:r>
              <a:rPr lang="en-US" dirty="0" smtClean="0"/>
              <a:t>Option 2: Proposal Summary (Attachment A)</a:t>
            </a:r>
            <a:endParaRPr lang="en-US" dirty="0"/>
          </a:p>
        </p:txBody>
      </p:sp>
      <p:sp>
        <p:nvSpPr>
          <p:cNvPr id="4" name="Content Placeholder 3"/>
          <p:cNvSpPr>
            <a:spLocks noGrp="1"/>
          </p:cNvSpPr>
          <p:nvPr>
            <p:ph idx="1"/>
          </p:nvPr>
        </p:nvSpPr>
        <p:spPr/>
        <p:txBody>
          <a:bodyPr>
            <a:normAutofit fontScale="92500" lnSpcReduction="20000"/>
          </a:bodyPr>
          <a:lstStyle/>
          <a:p>
            <a:r>
              <a:rPr lang="en-US" sz="3200" dirty="0" smtClean="0"/>
              <a:t>Use of the Proposal Summary is optional. </a:t>
            </a:r>
          </a:p>
          <a:p>
            <a:r>
              <a:rPr lang="en-US" sz="3200" dirty="0" smtClean="0"/>
              <a:t>Proposal Summary may be submitted in lieu of the Project Narrative and some of the requested attachments, referenced </a:t>
            </a:r>
            <a:r>
              <a:rPr lang="en-US" sz="3200" dirty="0"/>
              <a:t>in Section IV.B.4 of the FOA</a:t>
            </a:r>
            <a:r>
              <a:rPr lang="en-US" sz="3200" dirty="0" smtClean="0"/>
              <a:t>.</a:t>
            </a:r>
          </a:p>
          <a:p>
            <a:r>
              <a:rPr lang="en-US" sz="3200" dirty="0" smtClean="0"/>
              <a:t>Attachments to include with Proposal Summary: </a:t>
            </a:r>
          </a:p>
          <a:p>
            <a:pPr lvl="1"/>
            <a:r>
              <a:rPr lang="en-US" sz="3200" dirty="0" smtClean="0"/>
              <a:t>Applicant </a:t>
            </a:r>
            <a:r>
              <a:rPr lang="en-US" sz="3200" dirty="0"/>
              <a:t>d</a:t>
            </a:r>
            <a:r>
              <a:rPr lang="en-US" sz="3200" dirty="0" smtClean="0"/>
              <a:t>eclaration of ARC/DRA designation, including map of proposed service area </a:t>
            </a:r>
            <a:r>
              <a:rPr lang="en-US" sz="3200" dirty="0" smtClean="0">
                <a:solidFill>
                  <a:schemeClr val="accent5"/>
                </a:solidFill>
              </a:rPr>
              <a:t>(omission results in application </a:t>
            </a:r>
            <a:r>
              <a:rPr lang="en-US" sz="3200" dirty="0" err="1" smtClean="0">
                <a:solidFill>
                  <a:schemeClr val="accent5"/>
                </a:solidFill>
              </a:rPr>
              <a:t>screenout</a:t>
            </a:r>
            <a:r>
              <a:rPr lang="en-US" sz="3200" dirty="0" smtClean="0">
                <a:solidFill>
                  <a:schemeClr val="accent5"/>
                </a:solidFill>
              </a:rPr>
              <a:t>)</a:t>
            </a:r>
            <a:r>
              <a:rPr lang="en-US" sz="3200" dirty="0" smtClean="0"/>
              <a:t>;</a:t>
            </a:r>
          </a:p>
          <a:p>
            <a:pPr lvl="1"/>
            <a:r>
              <a:rPr lang="en-US" sz="3200" dirty="0" smtClean="0"/>
              <a:t>Required </a:t>
            </a:r>
            <a:r>
              <a:rPr lang="en-US" sz="3200" dirty="0"/>
              <a:t>letters from at least two </a:t>
            </a:r>
            <a:r>
              <a:rPr lang="en-US" sz="3200" dirty="0" smtClean="0"/>
              <a:t>employer/industry partners; and,</a:t>
            </a:r>
          </a:p>
          <a:p>
            <a:pPr lvl="1"/>
            <a:r>
              <a:rPr lang="en-US" sz="3200" dirty="0" smtClean="0"/>
              <a:t>Financial </a:t>
            </a:r>
            <a:r>
              <a:rPr lang="en-US" sz="3200" dirty="0"/>
              <a:t>Assessment Form, IRS Form 990, or most recent audit </a:t>
            </a:r>
            <a:r>
              <a:rPr lang="en-US" sz="3200" dirty="0" smtClean="0"/>
              <a:t>report.</a:t>
            </a:r>
            <a:endParaRPr lang="en-US" dirty="0"/>
          </a:p>
          <a:p>
            <a:endParaRPr lang="en-US" dirty="0"/>
          </a:p>
        </p:txBody>
      </p:sp>
    </p:spTree>
    <p:extLst>
      <p:ext uri="{BB962C8B-B14F-4D97-AF65-F5344CB8AC3E}">
        <p14:creationId xmlns:p14="http://schemas.microsoft.com/office/powerpoint/2010/main" val="533790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Application Review and Award</a:t>
            </a:r>
            <a:endParaRPr lang="en-US" sz="4000" dirty="0"/>
          </a:p>
        </p:txBody>
      </p:sp>
      <p:sp>
        <p:nvSpPr>
          <p:cNvPr id="3" name="Content Placeholder 2"/>
          <p:cNvSpPr>
            <a:spLocks noGrp="1"/>
          </p:cNvSpPr>
          <p:nvPr>
            <p:ph idx="1"/>
          </p:nvPr>
        </p:nvSpPr>
        <p:spPr/>
        <p:txBody>
          <a:bodyPr>
            <a:normAutofit lnSpcReduction="10000"/>
          </a:bodyPr>
          <a:lstStyle/>
          <a:p>
            <a:r>
              <a:rPr lang="en-US" sz="3600" dirty="0" smtClean="0"/>
              <a:t>Technical merit review panels evaluate applications against the selection criteria found in Section 5A of the FOA.  </a:t>
            </a:r>
          </a:p>
          <a:p>
            <a:r>
              <a:rPr lang="en-US" sz="3600" dirty="0" smtClean="0"/>
              <a:t>Approximately $29.2 million available</a:t>
            </a:r>
          </a:p>
          <a:p>
            <a:r>
              <a:rPr lang="en-US" sz="3600" dirty="0" smtClean="0"/>
              <a:t>Awards range from $150,000 to $1,500,000</a:t>
            </a:r>
          </a:p>
          <a:p>
            <a:r>
              <a:rPr lang="en-US" sz="3600" dirty="0" smtClean="0"/>
              <a:t>Total grants awarded dependent upon the number of applications received and funding amounts requested</a:t>
            </a:r>
          </a:p>
          <a:p>
            <a:r>
              <a:rPr lang="en-US" sz="3600" dirty="0" smtClean="0"/>
              <a:t>Awards announced on or before 9/30/2020</a:t>
            </a:r>
          </a:p>
          <a:p>
            <a:endParaRPr lang="en-US" dirty="0" smtClean="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35</a:t>
            </a:fld>
            <a:endParaRPr lang="en-US"/>
          </a:p>
        </p:txBody>
      </p:sp>
    </p:spTree>
    <p:extLst>
      <p:ext uri="{BB962C8B-B14F-4D97-AF65-F5344CB8AC3E}">
        <p14:creationId xmlns:p14="http://schemas.microsoft.com/office/powerpoint/2010/main" val="2478260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Applicant Support</a:t>
            </a:r>
            <a:endParaRPr lang="en-US" sz="4000" dirty="0"/>
          </a:p>
        </p:txBody>
      </p:sp>
      <p:sp>
        <p:nvSpPr>
          <p:cNvPr id="6" name="Content Placeholder 5"/>
          <p:cNvSpPr>
            <a:spLocks noGrp="1"/>
          </p:cNvSpPr>
          <p:nvPr>
            <p:ph idx="1"/>
          </p:nvPr>
        </p:nvSpPr>
        <p:spPr/>
        <p:txBody>
          <a:bodyPr>
            <a:normAutofit/>
          </a:bodyPr>
          <a:lstStyle/>
          <a:p>
            <a:r>
              <a:rPr lang="en-US" sz="3600" dirty="0" smtClean="0"/>
              <a:t>If you have questions during the grant writing process, submit them per the FOA to </a:t>
            </a:r>
            <a:r>
              <a:rPr lang="en-US" sz="3600" dirty="0" smtClean="0">
                <a:hlinkClick r:id="rId3"/>
              </a:rPr>
              <a:t>mcenery.jenifer@dol.gov</a:t>
            </a:r>
            <a:r>
              <a:rPr lang="en-US" sz="3600" dirty="0" smtClean="0"/>
              <a:t> </a:t>
            </a:r>
          </a:p>
          <a:p>
            <a:r>
              <a:rPr lang="en-US" sz="3600" dirty="0" smtClean="0"/>
              <a:t>Please note that we can only answer questions related to the application process or to help clarify the requirements of the FOA.  Grant staff cannot discuss the content of your application, or provide any other support as you develop the application.</a:t>
            </a:r>
            <a:endParaRPr lang="en-US" sz="3600"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36</a:t>
            </a:fld>
            <a:endParaRPr lang="en-US"/>
          </a:p>
        </p:txBody>
      </p:sp>
    </p:spTree>
    <p:extLst>
      <p:ext uri="{BB962C8B-B14F-4D97-AF65-F5344CB8AC3E}">
        <p14:creationId xmlns:p14="http://schemas.microsoft.com/office/powerpoint/2010/main" val="2256210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Support &amp; Technical Assistance</a:t>
            </a:r>
            <a:endParaRPr lang="en-US" dirty="0"/>
          </a:p>
        </p:txBody>
      </p:sp>
      <p:sp>
        <p:nvSpPr>
          <p:cNvPr id="3" name="Text Placeholder 2"/>
          <p:cNvSpPr>
            <a:spLocks noGrp="1"/>
          </p:cNvSpPr>
          <p:nvPr>
            <p:ph type="body" idx="1"/>
          </p:nvPr>
        </p:nvSpPr>
        <p:spPr/>
        <p:txBody>
          <a:bodyPr/>
          <a:lstStyle/>
          <a:p>
            <a:r>
              <a:rPr lang="en-US" dirty="0" smtClean="0"/>
              <a:t>Technical Assistance Events</a:t>
            </a:r>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37</a:t>
            </a:fld>
            <a:endParaRPr lang="en-US"/>
          </a:p>
        </p:txBody>
      </p:sp>
    </p:spTree>
    <p:extLst>
      <p:ext uri="{BB962C8B-B14F-4D97-AF65-F5344CB8AC3E}">
        <p14:creationId xmlns:p14="http://schemas.microsoft.com/office/powerpoint/2010/main" val="427361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 </a:t>
            </a:r>
            <a:r>
              <a:rPr lang="en-US" dirty="0" smtClean="0"/>
              <a:t>Workshops</a:t>
            </a:r>
            <a:endParaRPr lang="en-US" dirty="0"/>
          </a:p>
        </p:txBody>
      </p:sp>
      <p:sp>
        <p:nvSpPr>
          <p:cNvPr id="3" name="Content Placeholder 2"/>
          <p:cNvSpPr>
            <a:spLocks noGrp="1"/>
          </p:cNvSpPr>
          <p:nvPr>
            <p:ph idx="1"/>
          </p:nvPr>
        </p:nvSpPr>
        <p:spPr/>
        <p:txBody>
          <a:bodyPr>
            <a:normAutofit/>
          </a:bodyPr>
          <a:lstStyle/>
          <a:p>
            <a:r>
              <a:rPr lang="en-US" sz="3200" dirty="0" smtClean="0"/>
              <a:t>ARC </a:t>
            </a:r>
            <a:r>
              <a:rPr lang="en-US" sz="3200" dirty="0"/>
              <a:t>and DRA </a:t>
            </a:r>
            <a:r>
              <a:rPr lang="en-US" sz="3200" dirty="0" smtClean="0"/>
              <a:t>have delivered or are planning virtual technical </a:t>
            </a:r>
            <a:r>
              <a:rPr lang="en-US" sz="3200" dirty="0"/>
              <a:t>assistance sessions for potential applicants </a:t>
            </a:r>
          </a:p>
          <a:p>
            <a:r>
              <a:rPr lang="en-US" sz="3200" dirty="0"/>
              <a:t>Information and registration information is available at:</a:t>
            </a:r>
          </a:p>
          <a:p>
            <a:pPr lvl="1"/>
            <a:r>
              <a:rPr lang="en-US" sz="2800" dirty="0"/>
              <a:t>ARC: </a:t>
            </a:r>
            <a:r>
              <a:rPr lang="en-US" sz="2800" dirty="0" smtClean="0"/>
              <a:t>FOA/Application Webinar Series May 28-June 8: </a:t>
            </a:r>
            <a:r>
              <a:rPr lang="en-US" sz="2800" dirty="0">
                <a:hlinkClick r:id="rId3"/>
              </a:rPr>
              <a:t>https://www.arc.gov/news/article.asp?ARTICLE_ID=694</a:t>
            </a:r>
            <a:endParaRPr lang="en-US" sz="2800" dirty="0"/>
          </a:p>
          <a:p>
            <a:pPr lvl="1"/>
            <a:r>
              <a:rPr lang="en-US" sz="2800" dirty="0" smtClean="0"/>
              <a:t>DRA</a:t>
            </a:r>
            <a:r>
              <a:rPr lang="en-US" sz="2800" dirty="0"/>
              <a:t>: </a:t>
            </a:r>
            <a:r>
              <a:rPr lang="en-US" sz="2800" dirty="0" smtClean="0"/>
              <a:t>Recorded Applicant Technical Assistance </a:t>
            </a:r>
            <a:r>
              <a:rPr lang="en-US" sz="2800" dirty="0" smtClean="0"/>
              <a:t>Sessions: </a:t>
            </a:r>
            <a:r>
              <a:rPr lang="en-US" sz="2800" dirty="0">
                <a:hlinkClick r:id="rId4"/>
              </a:rPr>
              <a:t>https://dra.gov/initiatives/strengthening-the-delta-workforce/2020-resources/</a:t>
            </a:r>
            <a:endParaRPr lang="en-US" sz="2800" dirty="0" smtClean="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38</a:t>
            </a:fld>
            <a:endParaRPr lang="en-US"/>
          </a:p>
        </p:txBody>
      </p:sp>
    </p:spTree>
    <p:extLst>
      <p:ext uri="{BB962C8B-B14F-4D97-AF65-F5344CB8AC3E}">
        <p14:creationId xmlns:p14="http://schemas.microsoft.com/office/powerpoint/2010/main" val="500272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39</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Add guidance for how to answer questions here.</a:t>
            </a:r>
          </a:p>
          <a:p>
            <a:pPr lvl="1"/>
            <a:r>
              <a:rPr lang="en-US" dirty="0"/>
              <a:t>(If more info is needed as a parenthetical, add here.  If not needed, delete this block.)</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Presenters</a:t>
            </a:r>
            <a:endParaRPr lang="en-US" dirty="0"/>
          </a:p>
        </p:txBody>
      </p:sp>
      <p:sp>
        <p:nvSpPr>
          <p:cNvPr id="3" name="Content Placeholder 2"/>
          <p:cNvSpPr>
            <a:spLocks noGrp="1"/>
          </p:cNvSpPr>
          <p:nvPr>
            <p:ph idx="1"/>
          </p:nvPr>
        </p:nvSpPr>
        <p:spPr/>
        <p:txBody>
          <a:bodyPr>
            <a:normAutofit/>
          </a:bodyPr>
          <a:lstStyle/>
          <a:p>
            <a:r>
              <a:rPr lang="en-US" dirty="0"/>
              <a:t>Emela Halilovic</a:t>
            </a:r>
          </a:p>
          <a:p>
            <a:pPr lvl="1"/>
            <a:r>
              <a:rPr lang="en-US" dirty="0"/>
              <a:t>Program Analyst-Workforce &amp; Education</a:t>
            </a:r>
          </a:p>
          <a:p>
            <a:pPr lvl="1"/>
            <a:r>
              <a:rPr lang="en-US" dirty="0"/>
              <a:t>Appalachian Regional Commission </a:t>
            </a:r>
          </a:p>
          <a:p>
            <a:r>
              <a:rPr lang="en-US" dirty="0"/>
              <a:t>Aury Kangelos</a:t>
            </a:r>
          </a:p>
          <a:p>
            <a:pPr lvl="1"/>
            <a:r>
              <a:rPr lang="en-US" dirty="0"/>
              <a:t>Program Manager</a:t>
            </a:r>
          </a:p>
          <a:p>
            <a:pPr lvl="1"/>
            <a:r>
              <a:rPr lang="en-US" dirty="0"/>
              <a:t>Delta Regional Authority</a:t>
            </a:r>
          </a:p>
          <a:p>
            <a:r>
              <a:rPr lang="en-US" dirty="0"/>
              <a:t>Lynn Fraga</a:t>
            </a:r>
          </a:p>
          <a:p>
            <a:pPr lvl="1"/>
            <a:r>
              <a:rPr lang="en-US" dirty="0"/>
              <a:t>Grant Officer</a:t>
            </a:r>
          </a:p>
          <a:p>
            <a:pPr lvl="1"/>
            <a:r>
              <a:rPr lang="en-US" dirty="0"/>
              <a:t>US Department of Labor/ ETA</a:t>
            </a:r>
          </a:p>
          <a:p>
            <a:endParaRPr lang="en-US" dirty="0"/>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365429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0101" y="1304272"/>
            <a:ext cx="6553200" cy="2357891"/>
          </a:xfrm>
        </p:spPr>
        <p:txBody>
          <a:bodyPr/>
          <a:lstStyle/>
          <a:p>
            <a:r>
              <a:rPr lang="en-US" dirty="0" smtClean="0"/>
              <a:t>Background</a:t>
            </a:r>
            <a:endParaRPr lang="en-US" dirty="0"/>
          </a:p>
        </p:txBody>
      </p:sp>
      <p:sp>
        <p:nvSpPr>
          <p:cNvPr id="7" name="Text Placeholder 6"/>
          <p:cNvSpPr>
            <a:spLocks noGrp="1"/>
          </p:cNvSpPr>
          <p:nvPr>
            <p:ph type="body" idx="1"/>
          </p:nvPr>
        </p:nvSpPr>
        <p:spPr>
          <a:xfrm>
            <a:off x="275546" y="4017964"/>
            <a:ext cx="7863840" cy="1912936"/>
          </a:xfrm>
        </p:spPr>
        <p:txBody>
          <a:bodyPr/>
          <a:lstStyle/>
          <a:p>
            <a:r>
              <a:rPr lang="en-US" dirty="0" smtClean="0"/>
              <a:t>ARC and DRA Descriptions, Grant Overview, Congressional Requirement and the Vision for WORC</a:t>
            </a:r>
            <a:endParaRPr lang="en-US" dirty="0"/>
          </a:p>
        </p:txBody>
      </p:sp>
      <p:sp>
        <p:nvSpPr>
          <p:cNvPr id="8" name="Slide Number Placeholder 7"/>
          <p:cNvSpPr>
            <a:spLocks noGrp="1"/>
          </p:cNvSpPr>
          <p:nvPr>
            <p:ph type="sldNum" sz="quarter" idx="4294967295"/>
          </p:nvPr>
        </p:nvSpPr>
        <p:spPr>
          <a:xfrm>
            <a:off x="9714596" y="6356352"/>
            <a:ext cx="753001" cy="365125"/>
          </a:xfrm>
        </p:spPr>
        <p:txBody>
          <a:bodyPr/>
          <a:lstStyle/>
          <a:p>
            <a:fld id="{78651A17-9376-40A4-9325-34268FB0E92D}" type="slidenum">
              <a:rPr lang="en-US" smtClean="0"/>
              <a:pPr/>
              <a:t>5</a:t>
            </a:fld>
            <a:endParaRPr lang="en-US" dirty="0"/>
          </a:p>
        </p:txBody>
      </p:sp>
    </p:spTree>
    <p:extLst>
      <p:ext uri="{BB962C8B-B14F-4D97-AF65-F5344CB8AC3E}">
        <p14:creationId xmlns:p14="http://schemas.microsoft.com/office/powerpoint/2010/main" val="380708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8AC2-969E-4C28-8DB5-A294C62EC520}"/>
              </a:ext>
            </a:extLst>
          </p:cNvPr>
          <p:cNvSpPr>
            <a:spLocks noGrp="1"/>
          </p:cNvSpPr>
          <p:nvPr>
            <p:ph type="title"/>
          </p:nvPr>
        </p:nvSpPr>
        <p:spPr/>
        <p:txBody>
          <a:bodyPr>
            <a:normAutofit fontScale="90000"/>
          </a:bodyPr>
          <a:lstStyle/>
          <a:p>
            <a:r>
              <a:rPr lang="en-US" dirty="0"/>
              <a:t>Appalachian Regional Commission</a:t>
            </a:r>
            <a:br>
              <a:rPr lang="en-US" dirty="0"/>
            </a:br>
            <a:r>
              <a:rPr lang="en-US" dirty="0"/>
              <a:t>(ARC)</a:t>
            </a:r>
          </a:p>
        </p:txBody>
      </p:sp>
      <p:sp>
        <p:nvSpPr>
          <p:cNvPr id="3" name="Text Placeholder 2">
            <a:extLst>
              <a:ext uri="{FF2B5EF4-FFF2-40B4-BE49-F238E27FC236}">
                <a16:creationId xmlns:a16="http://schemas.microsoft.com/office/drawing/2014/main" id="{7E6F3298-3411-4D1E-8C7E-8EEF274277F0}"/>
              </a:ext>
            </a:extLst>
          </p:cNvPr>
          <p:cNvSpPr>
            <a:spLocks noGrp="1"/>
          </p:cNvSpPr>
          <p:nvPr>
            <p:ph idx="1"/>
          </p:nvPr>
        </p:nvSpPr>
        <p:spPr/>
        <p:txBody>
          <a:bodyPr>
            <a:normAutofit fontScale="92500" lnSpcReduction="10000"/>
          </a:bodyPr>
          <a:lstStyle/>
          <a:p>
            <a:pPr marL="0" indent="0">
              <a:buNone/>
            </a:pPr>
            <a:r>
              <a:rPr lang="en-US" sz="1800" dirty="0"/>
              <a:t>The Appalachian Regional Commission (ARC) is a regional economic development agency that represents a partnership of federal, state, and local government. Established by an act of Congress in 1965, ARC is composed of the governors of the 13 Appalachian states and a federal co-chair, who is appointed by the president. Local participation is provided through multi-county local development districts. ARC invests in activities that address the five goals identified in the strategic plan:</a:t>
            </a:r>
          </a:p>
          <a:p>
            <a:r>
              <a:rPr lang="en-US" sz="1800" b="1" dirty="0">
                <a:solidFill>
                  <a:srgbClr val="000000"/>
                </a:solidFill>
                <a:latin typeface="Arial" panose="020B0604020202020204" pitchFamily="34" charset="0"/>
              </a:rPr>
              <a:t>Goal 1: Economic Opportunities</a:t>
            </a:r>
            <a:r>
              <a:rPr lang="en-US" sz="1800" dirty="0"/>
              <a:t/>
            </a:r>
            <a:br>
              <a:rPr lang="en-US" sz="1800" dirty="0"/>
            </a:br>
            <a:r>
              <a:rPr lang="en-US" sz="1800" dirty="0">
                <a:solidFill>
                  <a:srgbClr val="000000"/>
                </a:solidFill>
                <a:latin typeface="Arial" panose="020B0604020202020204" pitchFamily="34" charset="0"/>
              </a:rPr>
              <a:t>Invest in entrepreneurial and business development strategies that strengthen Appalachia's economy.</a:t>
            </a:r>
            <a:endParaRPr lang="en-US" sz="1800" b="1" dirty="0">
              <a:solidFill>
                <a:srgbClr val="000000"/>
              </a:solidFill>
              <a:latin typeface="Arial" panose="020B0604020202020204" pitchFamily="34" charset="0"/>
            </a:endParaRPr>
          </a:p>
          <a:p>
            <a:r>
              <a:rPr lang="en-US" sz="1800" b="1" dirty="0">
                <a:solidFill>
                  <a:srgbClr val="000000"/>
                </a:solidFill>
                <a:latin typeface="Arial" panose="020B0604020202020204" pitchFamily="34" charset="0"/>
              </a:rPr>
              <a:t>Goal 2: Ready Workforce</a:t>
            </a:r>
            <a:r>
              <a:rPr lang="en-US" sz="1800" dirty="0">
                <a:solidFill>
                  <a:srgbClr val="000000"/>
                </a:solidFill>
                <a:latin typeface="Arial" panose="020B0604020202020204" pitchFamily="34" charset="0"/>
              </a:rPr>
              <a:t/>
            </a: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Increase the education, knowledge, skills, and health of residents to work and succeed in Appalachia.</a:t>
            </a:r>
          </a:p>
          <a:p>
            <a:r>
              <a:rPr lang="en-US" sz="1800" b="1" dirty="0">
                <a:solidFill>
                  <a:srgbClr val="000000"/>
                </a:solidFill>
                <a:latin typeface="Arial" panose="020B0604020202020204" pitchFamily="34" charset="0"/>
              </a:rPr>
              <a:t>Goal 3: Critical Infrastructure</a:t>
            </a:r>
            <a:r>
              <a:rPr lang="en-US" sz="1800" dirty="0">
                <a:solidFill>
                  <a:srgbClr val="000000"/>
                </a:solidFill>
                <a:latin typeface="Arial" panose="020B0604020202020204" pitchFamily="34" charset="0"/>
              </a:rPr>
              <a:t/>
            </a: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Invest in critical infrastructure—especially broadband; transportation, including the Appalachian Development Highway System; and water/wastewater systems.</a:t>
            </a:r>
          </a:p>
          <a:p>
            <a:r>
              <a:rPr lang="en-US" sz="1800" b="1" dirty="0">
                <a:solidFill>
                  <a:srgbClr val="000000"/>
                </a:solidFill>
                <a:latin typeface="Arial" panose="020B0604020202020204" pitchFamily="34" charset="0"/>
              </a:rPr>
              <a:t>Goal 4: Natural and Cultural Assets</a:t>
            </a:r>
            <a:r>
              <a:rPr lang="en-US" sz="1800" dirty="0">
                <a:solidFill>
                  <a:srgbClr val="000000"/>
                </a:solidFill>
                <a:latin typeface="Arial" panose="020B0604020202020204" pitchFamily="34" charset="0"/>
              </a:rPr>
              <a:t/>
            </a: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Strengthen Appalachia's community and economic development potential by leveraging the Region's natural and cultural heritage assets.</a:t>
            </a:r>
          </a:p>
          <a:p>
            <a:r>
              <a:rPr lang="en-US" sz="1800" b="1" dirty="0">
                <a:solidFill>
                  <a:srgbClr val="000000"/>
                </a:solidFill>
                <a:latin typeface="Arial" panose="020B0604020202020204" pitchFamily="34" charset="0"/>
              </a:rPr>
              <a:t>Goal 5: Leadership and Community Capacity</a:t>
            </a:r>
            <a:r>
              <a:rPr lang="en-US" sz="1800" dirty="0">
                <a:solidFill>
                  <a:srgbClr val="000000"/>
                </a:solidFill>
                <a:latin typeface="Arial" panose="020B0604020202020204" pitchFamily="34" charset="0"/>
              </a:rPr>
              <a:t/>
            </a: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Build the capacity and skills of current and next-generation leaders and organizations to innovate, collaborate, and advance community and economic development.</a:t>
            </a:r>
          </a:p>
          <a:p>
            <a:endParaRPr lang="en-US" sz="1800" dirty="0"/>
          </a:p>
        </p:txBody>
      </p:sp>
      <p:sp>
        <p:nvSpPr>
          <p:cNvPr id="4" name="Slide Number Placeholder 3">
            <a:extLst>
              <a:ext uri="{FF2B5EF4-FFF2-40B4-BE49-F238E27FC236}">
                <a16:creationId xmlns:a16="http://schemas.microsoft.com/office/drawing/2014/main" id="{2429214B-D449-4D18-A9EE-CCFE409C034B}"/>
              </a:ext>
            </a:extLst>
          </p:cNvPr>
          <p:cNvSpPr>
            <a:spLocks noGrp="1"/>
          </p:cNvSpPr>
          <p:nvPr>
            <p:ph type="sldNum" sz="quarter" idx="4294967295"/>
          </p:nvPr>
        </p:nvSpPr>
        <p:spPr/>
        <p:txBody>
          <a:bodyPr/>
          <a:lstStyle/>
          <a:p>
            <a:fld id="{706D636C-90A3-4979-BA37-BAB384B22101}" type="slidenum">
              <a:rPr lang="en-US" smtClean="0"/>
              <a:pPr/>
              <a:t>6</a:t>
            </a:fld>
            <a:endParaRPr lang="en-US"/>
          </a:p>
        </p:txBody>
      </p:sp>
    </p:spTree>
    <p:extLst>
      <p:ext uri="{BB962C8B-B14F-4D97-AF65-F5344CB8AC3E}">
        <p14:creationId xmlns:p14="http://schemas.microsoft.com/office/powerpoint/2010/main" val="77359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2380B8-D19E-44EA-B0EB-73807792D36D}"/>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936840" y="847115"/>
            <a:ext cx="8287656" cy="5493233"/>
          </a:xfrm>
        </p:spPr>
      </p:pic>
      <p:sp>
        <p:nvSpPr>
          <p:cNvPr id="4" name="Slide Number Placeholder 3">
            <a:extLst>
              <a:ext uri="{FF2B5EF4-FFF2-40B4-BE49-F238E27FC236}">
                <a16:creationId xmlns:a16="http://schemas.microsoft.com/office/drawing/2014/main" id="{61E77883-BDE9-4814-8382-A3678B401D8E}"/>
              </a:ext>
            </a:extLst>
          </p:cNvPr>
          <p:cNvSpPr>
            <a:spLocks noGrp="1"/>
          </p:cNvSpPr>
          <p:nvPr>
            <p:ph type="sldNum" sz="quarter" idx="4294967295"/>
          </p:nvPr>
        </p:nvSpPr>
        <p:spPr/>
        <p:txBody>
          <a:bodyPr/>
          <a:lstStyle/>
          <a:p>
            <a:fld id="{706D636C-90A3-4979-BA37-BAB384B22101}" type="slidenum">
              <a:rPr lang="en-US" smtClean="0"/>
              <a:pPr/>
              <a:t>7</a:t>
            </a:fld>
            <a:endParaRPr lang="en-US"/>
          </a:p>
        </p:txBody>
      </p:sp>
      <p:sp>
        <p:nvSpPr>
          <p:cNvPr id="8" name="Title 1">
            <a:extLst>
              <a:ext uri="{FF2B5EF4-FFF2-40B4-BE49-F238E27FC236}">
                <a16:creationId xmlns:a16="http://schemas.microsoft.com/office/drawing/2014/main" id="{27825FEE-C725-44B0-A12E-A9928B42EE53}"/>
              </a:ext>
            </a:extLst>
          </p:cNvPr>
          <p:cNvSpPr>
            <a:spLocks noGrp="1"/>
          </p:cNvSpPr>
          <p:nvPr>
            <p:ph type="title"/>
          </p:nvPr>
        </p:nvSpPr>
        <p:spPr>
          <a:xfrm>
            <a:off x="4310717" y="285484"/>
            <a:ext cx="4114801" cy="561631"/>
          </a:xfrm>
        </p:spPr>
        <p:txBody>
          <a:bodyPr>
            <a:normAutofit/>
          </a:bodyPr>
          <a:lstStyle/>
          <a:p>
            <a:r>
              <a:rPr lang="en-US" dirty="0"/>
              <a:t>420 ARC Counties</a:t>
            </a:r>
          </a:p>
        </p:txBody>
      </p:sp>
      <p:pic>
        <p:nvPicPr>
          <p:cNvPr id="10" name="Picture 9">
            <a:extLst>
              <a:ext uri="{FF2B5EF4-FFF2-40B4-BE49-F238E27FC236}">
                <a16:creationId xmlns:a16="http://schemas.microsoft.com/office/drawing/2014/main" id="{6A85E755-2B48-4C7E-A71B-4685A612E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39" y="-20467"/>
            <a:ext cx="1194839" cy="796559"/>
          </a:xfrm>
          <a:prstGeom prst="rect">
            <a:avLst/>
          </a:prstGeom>
        </p:spPr>
      </p:pic>
    </p:spTree>
    <p:extLst>
      <p:ext uri="{BB962C8B-B14F-4D97-AF65-F5344CB8AC3E}">
        <p14:creationId xmlns:p14="http://schemas.microsoft.com/office/powerpoint/2010/main" val="324353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8AC2-969E-4C28-8DB5-A294C62EC520}"/>
              </a:ext>
            </a:extLst>
          </p:cNvPr>
          <p:cNvSpPr>
            <a:spLocks noGrp="1"/>
          </p:cNvSpPr>
          <p:nvPr>
            <p:ph type="title"/>
          </p:nvPr>
        </p:nvSpPr>
        <p:spPr/>
        <p:txBody>
          <a:bodyPr>
            <a:normAutofit/>
          </a:bodyPr>
          <a:lstStyle/>
          <a:p>
            <a:r>
              <a:rPr lang="en-US" dirty="0"/>
              <a:t>Delta Regional Authority (DRA)</a:t>
            </a:r>
          </a:p>
        </p:txBody>
      </p:sp>
      <p:sp>
        <p:nvSpPr>
          <p:cNvPr id="3" name="Text Placeholder 2">
            <a:extLst>
              <a:ext uri="{FF2B5EF4-FFF2-40B4-BE49-F238E27FC236}">
                <a16:creationId xmlns:a16="http://schemas.microsoft.com/office/drawing/2014/main" id="{7E6F3298-3411-4D1E-8C7E-8EEF274277F0}"/>
              </a:ext>
            </a:extLst>
          </p:cNvPr>
          <p:cNvSpPr>
            <a:spLocks noGrp="1"/>
          </p:cNvSpPr>
          <p:nvPr>
            <p:ph idx="1"/>
          </p:nvPr>
        </p:nvSpPr>
        <p:spPr/>
        <p:txBody>
          <a:bodyPr>
            <a:normAutofit/>
          </a:bodyPr>
          <a:lstStyle/>
          <a:p>
            <a:pPr marL="0" indent="0">
              <a:buNone/>
            </a:pPr>
            <a:r>
              <a:rPr lang="en-US" sz="2400" dirty="0"/>
              <a:t>The Delta Regional Authority (DRA) is a regional economic development agency that represents a partnership of federal, state, and local government. Established by an act of Congress in 2000, DRA is composed of the governors of the 8 Delta states and a federal co-chair, who is appointed by the president. Local participation is provided through multi-county local development districts. DRA invests in activities that address the three goals identified in the strategic plan:</a:t>
            </a:r>
          </a:p>
          <a:p>
            <a:r>
              <a:rPr lang="en-US" sz="1800" b="1" dirty="0">
                <a:solidFill>
                  <a:srgbClr val="000000"/>
                </a:solidFill>
                <a:latin typeface="Arial" panose="020B0604020202020204" pitchFamily="34" charset="0"/>
              </a:rPr>
              <a:t>Goal 1: Improved Workforce Competitiveness</a:t>
            </a:r>
            <a:r>
              <a:rPr lang="en-US" sz="1800" dirty="0"/>
              <a:t/>
            </a:r>
            <a:br>
              <a:rPr lang="en-US" sz="1800" dirty="0"/>
            </a:br>
            <a:r>
              <a:rPr lang="en-US" sz="1800" dirty="0">
                <a:solidFill>
                  <a:srgbClr val="000000"/>
                </a:solidFill>
                <a:latin typeface="Arial" panose="020B0604020202020204" pitchFamily="34" charset="0"/>
              </a:rPr>
              <a:t>Advance the productivity and economic competitiveness of the Delta workforce.</a:t>
            </a:r>
            <a:endParaRPr lang="en-US" sz="1800" b="1" dirty="0">
              <a:solidFill>
                <a:srgbClr val="000000"/>
              </a:solidFill>
              <a:latin typeface="Arial" panose="020B0604020202020204" pitchFamily="34" charset="0"/>
            </a:endParaRPr>
          </a:p>
          <a:p>
            <a:r>
              <a:rPr lang="en-US" sz="1800" b="1" dirty="0">
                <a:solidFill>
                  <a:srgbClr val="000000"/>
                </a:solidFill>
                <a:latin typeface="Arial" panose="020B0604020202020204" pitchFamily="34" charset="0"/>
              </a:rPr>
              <a:t>Goal 2: Strengthened Infrastructure</a:t>
            </a:r>
            <a:r>
              <a:rPr lang="en-US" sz="1800" dirty="0">
                <a:solidFill>
                  <a:srgbClr val="000000"/>
                </a:solidFill>
                <a:latin typeface="Arial" panose="020B0604020202020204" pitchFamily="34" charset="0"/>
              </a:rPr>
              <a:t/>
            </a: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Strengthen the Delta’s physical, digital, and capital connections to the global economy.</a:t>
            </a:r>
          </a:p>
          <a:p>
            <a:r>
              <a:rPr lang="en-US" sz="1800" b="1" dirty="0">
                <a:solidFill>
                  <a:srgbClr val="000000"/>
                </a:solidFill>
                <a:latin typeface="Arial" panose="020B0604020202020204" pitchFamily="34" charset="0"/>
              </a:rPr>
              <a:t>Goal 3: Increased Community Capacity</a:t>
            </a:r>
          </a:p>
          <a:p>
            <a:pPr>
              <a:spcBef>
                <a:spcPts val="0"/>
              </a:spcBef>
              <a:buNone/>
            </a:pPr>
            <a:r>
              <a:rPr lang="en-US" sz="1800" dirty="0">
                <a:solidFill>
                  <a:srgbClr val="000000"/>
                </a:solidFill>
                <a:latin typeface="Arial" panose="020B0604020202020204" pitchFamily="34" charset="0"/>
              </a:rPr>
              <a:t>	Facilitate local capacity building within Delta communities, organizations, businesses, and individuals.</a:t>
            </a:r>
          </a:p>
          <a:p>
            <a:pPr marL="0" indent="0">
              <a:buNone/>
            </a:pPr>
            <a:endParaRPr lang="en-US" sz="1800" b="1"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2429214B-D449-4D18-A9EE-CCFE409C034B}"/>
              </a:ext>
            </a:extLst>
          </p:cNvPr>
          <p:cNvSpPr>
            <a:spLocks noGrp="1"/>
          </p:cNvSpPr>
          <p:nvPr>
            <p:ph type="sldNum" sz="quarter" idx="4294967295"/>
          </p:nvPr>
        </p:nvSpPr>
        <p:spPr/>
        <p:txBody>
          <a:bodyPr/>
          <a:lstStyle/>
          <a:p>
            <a:fld id="{706D636C-90A3-4979-BA37-BAB384B22101}" type="slidenum">
              <a:rPr lang="en-US" smtClean="0"/>
              <a:pPr/>
              <a:t>8</a:t>
            </a:fld>
            <a:endParaRPr lang="en-US"/>
          </a:p>
        </p:txBody>
      </p:sp>
    </p:spTree>
    <p:extLst>
      <p:ext uri="{BB962C8B-B14F-4D97-AF65-F5344CB8AC3E}">
        <p14:creationId xmlns:p14="http://schemas.microsoft.com/office/powerpoint/2010/main" val="280770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A49F6B-9894-BA40-81E2-CB96815899BB}"/>
              </a:ext>
            </a:extLst>
          </p:cNvPr>
          <p:cNvSpPr>
            <a:spLocks noGrp="1"/>
          </p:cNvSpPr>
          <p:nvPr>
            <p:ph type="sldNum" sz="quarter" idx="12"/>
          </p:nvPr>
        </p:nvSpPr>
        <p:spPr/>
        <p:txBody>
          <a:bodyPr>
            <a:normAutofit/>
          </a:bodyPr>
          <a:lstStyle/>
          <a:p>
            <a:pPr>
              <a:spcAft>
                <a:spcPts val="600"/>
              </a:spcAft>
            </a:pPr>
            <a:fld id="{706D636C-90A3-4979-BA37-BAB384B22101}" type="slidenum">
              <a:rPr lang="en-US">
                <a:solidFill>
                  <a:srgbClr val="FFFFFF"/>
                </a:solidFill>
              </a:rPr>
              <a:pPr>
                <a:spcAft>
                  <a:spcPts val="600"/>
                </a:spcAft>
              </a:pPr>
              <a:t>9</a:t>
            </a:fld>
            <a:endParaRPr lang="en-US">
              <a:solidFill>
                <a:srgbClr val="FFFFFF"/>
              </a:solidFill>
            </a:endParaRPr>
          </a:p>
        </p:txBody>
      </p:sp>
      <p:sp>
        <p:nvSpPr>
          <p:cNvPr id="2" name="Title 1">
            <a:extLst>
              <a:ext uri="{FF2B5EF4-FFF2-40B4-BE49-F238E27FC236}">
                <a16:creationId xmlns:a16="http://schemas.microsoft.com/office/drawing/2014/main" id="{DA7CB86A-C7E9-0445-9D8E-673D624943B5}"/>
              </a:ext>
            </a:extLst>
          </p:cNvPr>
          <p:cNvSpPr>
            <a:spLocks noGrp="1"/>
          </p:cNvSpPr>
          <p:nvPr>
            <p:ph type="title" idx="4294967295"/>
          </p:nvPr>
        </p:nvSpPr>
        <p:spPr>
          <a:xfrm>
            <a:off x="-1" y="628650"/>
            <a:ext cx="4122057" cy="1677988"/>
          </a:xfrm>
        </p:spPr>
        <p:txBody>
          <a:bodyPr>
            <a:normAutofit/>
          </a:bodyPr>
          <a:lstStyle/>
          <a:p>
            <a:r>
              <a:rPr lang="en-US" dirty="0"/>
              <a:t>The Delta Region</a:t>
            </a:r>
          </a:p>
        </p:txBody>
      </p:sp>
      <p:sp>
        <p:nvSpPr>
          <p:cNvPr id="1031" name="Content Placeholder 1030">
            <a:extLst>
              <a:ext uri="{FF2B5EF4-FFF2-40B4-BE49-F238E27FC236}">
                <a16:creationId xmlns:a16="http://schemas.microsoft.com/office/drawing/2014/main" id="{E5DF7B66-88A3-4D4E-930C-C8A7FBBB0A8C}"/>
              </a:ext>
            </a:extLst>
          </p:cNvPr>
          <p:cNvSpPr>
            <a:spLocks noGrp="1"/>
          </p:cNvSpPr>
          <p:nvPr>
            <p:ph idx="4294967295"/>
          </p:nvPr>
        </p:nvSpPr>
        <p:spPr>
          <a:xfrm>
            <a:off x="0" y="2438400"/>
            <a:ext cx="2738438" cy="3786188"/>
          </a:xfrm>
        </p:spPr>
        <p:txBody>
          <a:bodyPr>
            <a:normAutofit/>
          </a:bodyPr>
          <a:lstStyle/>
          <a:p>
            <a:r>
              <a:rPr lang="en-US" sz="1600" dirty="0"/>
              <a:t>252 counties and parishes</a:t>
            </a:r>
          </a:p>
          <a:p>
            <a:r>
              <a:rPr lang="en-US" sz="1600" dirty="0"/>
              <a:t>Mississippi Delta and Alabama Black Belt Regions</a:t>
            </a:r>
          </a:p>
          <a:p>
            <a:r>
              <a:rPr lang="en-US" sz="1600" dirty="0"/>
              <a:t>4 Investment Priorities</a:t>
            </a:r>
          </a:p>
          <a:p>
            <a:pPr lvl="1"/>
            <a:r>
              <a:rPr lang="en-US" sz="1200" dirty="0"/>
              <a:t>Transportation Infrastructure</a:t>
            </a:r>
          </a:p>
          <a:p>
            <a:pPr lvl="1"/>
            <a:r>
              <a:rPr lang="en-US" sz="1200" dirty="0"/>
              <a:t>Basic Public Infrastructure</a:t>
            </a:r>
          </a:p>
          <a:p>
            <a:pPr lvl="1"/>
            <a:r>
              <a:rPr lang="en-US" sz="1200" dirty="0"/>
              <a:t>Business Development – emphasis on entrepreneurship</a:t>
            </a:r>
          </a:p>
          <a:p>
            <a:pPr lvl="1"/>
            <a:r>
              <a:rPr lang="en-US" sz="1200" dirty="0"/>
              <a:t>Workforce Development</a:t>
            </a:r>
          </a:p>
          <a:p>
            <a:r>
              <a:rPr lang="en-US" sz="1600" dirty="0">
                <a:hlinkClick r:id="rId3"/>
              </a:rPr>
              <a:t>www.dra.gov</a:t>
            </a:r>
            <a:r>
              <a:rPr lang="en-US" sz="1600" dirty="0"/>
              <a:t> </a:t>
            </a:r>
          </a:p>
        </p:txBody>
      </p:sp>
      <p:pic>
        <p:nvPicPr>
          <p:cNvPr id="1029" name="Picture 2">
            <a:extLst>
              <a:ext uri="{FF2B5EF4-FFF2-40B4-BE49-F238E27FC236}">
                <a16:creationId xmlns:a16="http://schemas.microsoft.com/office/drawing/2014/main" id="{A932CF46-5F65-CA4E-BE4F-3D42B0D8CE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37"/>
          <a:stretch/>
        </p:blipFill>
        <p:spPr bwMode="auto">
          <a:xfrm>
            <a:off x="5003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91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6" ma:contentTypeDescription="Create a new document." ma:contentTypeScope="" ma:versionID="4ce9e5bc5145272c84e908d5ed689305">
  <xsd:schema xmlns:xsd="http://www.w3.org/2001/XMLSchema" xmlns:xs="http://www.w3.org/2001/XMLSchema" xmlns:p="http://schemas.microsoft.com/office/2006/metadata/properties" xmlns:ns3="2a1ba486-ff2f-4459-80ac-1ab5aa17f82f" targetNamespace="http://schemas.microsoft.com/office/2006/metadata/properties" ma:root="true" ma:fieldsID="e8fcd4d40c482c7209708d82f4ecf859" ns3:_="">
    <xsd:import namespace="2a1ba486-ff2f-4459-80ac-1ab5aa17f82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013AB3FB-B797-4FA3-B26D-ECA0790A8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2CC84F-7AB2-4EC6-A02F-BAE94203C817}">
  <ds:schemaRefs>
    <ds:schemaRef ds:uri="http://purl.org/dc/terms/"/>
    <ds:schemaRef ds:uri="2a1ba486-ff2f-4459-80ac-1ab5aa17f82f"/>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964E83B0-881D-4837-AFF0-B1718BA18792}">
  <ds:schemaRefs>
    <ds:schemaRef ds:uri="http://schemas.microsoft.com/sharepoint/v3/contenttype/forms"/>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14263</TotalTime>
  <Words>4721</Words>
  <Application>Microsoft Office PowerPoint</Application>
  <PresentationFormat>Widescreen</PresentationFormat>
  <Paragraphs>463</Paragraphs>
  <Slides>40</Slides>
  <Notes>39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40</vt:i4>
      </vt:variant>
    </vt:vector>
  </HeadingPairs>
  <TitlesOfParts>
    <vt:vector size="53"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Workforce Opportunity for Rural Communities  (WORC) Initiative Round 2</vt:lpstr>
      <vt:lpstr>Today’s Moderator</vt:lpstr>
      <vt:lpstr>Today’s Objectives</vt:lpstr>
      <vt:lpstr>Your Presenters</vt:lpstr>
      <vt:lpstr>Background</vt:lpstr>
      <vt:lpstr>Appalachian Regional Commission (ARC)</vt:lpstr>
      <vt:lpstr>420 ARC Counties</vt:lpstr>
      <vt:lpstr>Delta Regional Authority (DRA)</vt:lpstr>
      <vt:lpstr>The Delta Region</vt:lpstr>
      <vt:lpstr>What is the WORC Initiative?</vt:lpstr>
      <vt:lpstr>What is the WORC Initiative?</vt:lpstr>
      <vt:lpstr>What is the Goal of the WORC Initiative?  </vt:lpstr>
      <vt:lpstr>Grant Objectives </vt:lpstr>
      <vt:lpstr>FOA Overview</vt:lpstr>
      <vt:lpstr>Eligibility: Applicants</vt:lpstr>
      <vt:lpstr>Eligibility: Participants</vt:lpstr>
      <vt:lpstr>Additional Considerations: Eligibility </vt:lpstr>
      <vt:lpstr>Strategic Alignment &amp; Grant Impact</vt:lpstr>
      <vt:lpstr>What does “alignment” with economic development mean?</vt:lpstr>
      <vt:lpstr>Grant Activities</vt:lpstr>
      <vt:lpstr>Addressing SUD Impacts</vt:lpstr>
      <vt:lpstr>Employers: Demonstrating Need vs Partners   </vt:lpstr>
      <vt:lpstr>Grant Performance</vt:lpstr>
      <vt:lpstr>Grant Performance</vt:lpstr>
      <vt:lpstr>Performance Outcomes Data</vt:lpstr>
      <vt:lpstr>Application Requirements</vt:lpstr>
      <vt:lpstr>Application Deadline</vt:lpstr>
      <vt:lpstr>Funding Opportunity Announcement – Read Carefully </vt:lpstr>
      <vt:lpstr>Application Screening Requirements</vt:lpstr>
      <vt:lpstr>Application Screening Requirements, contd. </vt:lpstr>
      <vt:lpstr>Option 1: Project Narrative</vt:lpstr>
      <vt:lpstr>Option 1: Project Narrative -- Required Framework</vt:lpstr>
      <vt:lpstr>Option 1: Project Narrative -- Attachments</vt:lpstr>
      <vt:lpstr>Option 2: Proposal Summary (Attachment A)</vt:lpstr>
      <vt:lpstr>Application Review and Award</vt:lpstr>
      <vt:lpstr>Applicant Support</vt:lpstr>
      <vt:lpstr>Applicant Support &amp; Technical Assistance</vt:lpstr>
      <vt:lpstr>Technical Assistance Workshops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Ryan, Jeff - ETA</cp:lastModifiedBy>
  <cp:revision>252</cp:revision>
  <dcterms:created xsi:type="dcterms:W3CDTF">2019-06-21T16:58:05Z</dcterms:created>
  <dcterms:modified xsi:type="dcterms:W3CDTF">2020-05-28T14:15:08Z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0x0101007669111648CCE841868FE85E89B9B60A</vt:lpwstr>
  </property>
</Properties>
</file>