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715" r:id="rId9"/>
    <p:sldMasterId id="2147483699" r:id="rId10"/>
  </p:sldMasterIdLst>
  <p:notesMasterIdLst>
    <p:notesMasterId r:id="rId54"/>
  </p:notesMasterIdLst>
  <p:sldIdLst>
    <p:sldId id="305" r:id="rId11"/>
    <p:sldId id="277" r:id="rId12"/>
    <p:sldId id="353" r:id="rId13"/>
    <p:sldId id="256" r:id="rId14"/>
    <p:sldId id="432" r:id="rId15"/>
    <p:sldId id="345" r:id="rId16"/>
    <p:sldId id="323" r:id="rId17"/>
    <p:sldId id="433" r:id="rId18"/>
    <p:sldId id="295" r:id="rId19"/>
    <p:sldId id="424" r:id="rId20"/>
    <p:sldId id="413" r:id="rId21"/>
    <p:sldId id="403" r:id="rId22"/>
    <p:sldId id="414" r:id="rId23"/>
    <p:sldId id="404" r:id="rId24"/>
    <p:sldId id="415" r:id="rId25"/>
    <p:sldId id="410" r:id="rId26"/>
    <p:sldId id="429" r:id="rId27"/>
    <p:sldId id="419" r:id="rId28"/>
    <p:sldId id="386" r:id="rId29"/>
    <p:sldId id="417" r:id="rId30"/>
    <p:sldId id="391" r:id="rId31"/>
    <p:sldId id="425" r:id="rId32"/>
    <p:sldId id="400" r:id="rId33"/>
    <p:sldId id="394" r:id="rId34"/>
    <p:sldId id="374" r:id="rId35"/>
    <p:sldId id="431" r:id="rId36"/>
    <p:sldId id="357" r:id="rId37"/>
    <p:sldId id="426" r:id="rId38"/>
    <p:sldId id="421" r:id="rId39"/>
    <p:sldId id="375" r:id="rId40"/>
    <p:sldId id="420" r:id="rId41"/>
    <p:sldId id="427" r:id="rId42"/>
    <p:sldId id="367" r:id="rId43"/>
    <p:sldId id="408" r:id="rId44"/>
    <p:sldId id="411" r:id="rId45"/>
    <p:sldId id="376" r:id="rId46"/>
    <p:sldId id="362" r:id="rId47"/>
    <p:sldId id="428" r:id="rId48"/>
    <p:sldId id="409" r:id="rId49"/>
    <p:sldId id="430" r:id="rId50"/>
    <p:sldId id="337" r:id="rId51"/>
    <p:sldId id="338" r:id="rId52"/>
    <p:sldId id="339" r:id="rId53"/>
  </p:sldIdLst>
  <p:sldSz cx="12192000"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Sillers" initials="AS" lastIdx="6" clrIdx="0">
    <p:extLst>
      <p:ext uri="{19B8F6BF-5375-455C-9EA6-DF929625EA0E}">
        <p15:presenceInfo xmlns:p15="http://schemas.microsoft.com/office/powerpoint/2012/main" userId="S::asillers@manhattanstrategy.com::0a0c1513-358b-453e-821a-5566874768ab" providerId="AD"/>
      </p:ext>
    </p:extLst>
  </p:cmAuthor>
  <p:cmAuthor id="2" name="Brooke Hawkins" initials="BH" lastIdx="29" clrIdx="1">
    <p:extLst>
      <p:ext uri="{19B8F6BF-5375-455C-9EA6-DF929625EA0E}">
        <p15:presenceInfo xmlns:p15="http://schemas.microsoft.com/office/powerpoint/2012/main" userId="S::bhawkins@manhattanstrategy.com::119bef68-3bc7-4a78-804f-653f5db9643e" providerId="AD"/>
      </p:ext>
    </p:extLst>
  </p:cmAuthor>
  <p:cmAuthor id="3" name="Makonnen, Zewditu - ETA" initials="MZ-E" lastIdx="7" clrIdx="2">
    <p:extLst>
      <p:ext uri="{19B8F6BF-5375-455C-9EA6-DF929625EA0E}">
        <p15:presenceInfo xmlns:p15="http://schemas.microsoft.com/office/powerpoint/2012/main" userId="S-1-5-21-2522062978-2635407418-847139880-69072" providerId="AD"/>
      </p:ext>
    </p:extLst>
  </p:cmAuthor>
  <p:cmAuthor id="4" name="Martin, Cheryl L - ETA" initials="MCL-E" lastIdx="20" clrIdx="3">
    <p:extLst>
      <p:ext uri="{19B8F6BF-5375-455C-9EA6-DF929625EA0E}">
        <p15:presenceInfo xmlns:p15="http://schemas.microsoft.com/office/powerpoint/2012/main" userId="S-1-5-21-2522062978-2635407418-847139880-4132" providerId="AD"/>
      </p:ext>
    </p:extLst>
  </p:cmAuthor>
  <p:cmAuthor id="5" name="Marilia Mochel" initials="MM" lastIdx="3" clrIdx="4">
    <p:extLst>
      <p:ext uri="{19B8F6BF-5375-455C-9EA6-DF929625EA0E}">
        <p15:presenceInfo xmlns:p15="http://schemas.microsoft.com/office/powerpoint/2012/main" userId="S::mmochel@manhattanstrategy.com::ced830fb-0ed1-4261-8d19-ffd59b910a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0563C1"/>
    <a:srgbClr val="124D95"/>
    <a:srgbClr val="2C5261"/>
    <a:srgbClr val="F3F4F4"/>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2" autoAdjust="0"/>
    <p:restoredTop sz="81783" autoAdjust="0"/>
  </p:normalViewPr>
  <p:slideViewPr>
    <p:cSldViewPr snapToGrid="0">
      <p:cViewPr varScale="1">
        <p:scale>
          <a:sx n="54" d="100"/>
          <a:sy n="54" d="100"/>
        </p:scale>
        <p:origin x="1272"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ags" Target="tags/tag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6.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6/8/2020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dirty="0"/>
          </a:p>
        </p:txBody>
      </p:sp>
    </p:spTree>
    <p:extLst>
      <p:ext uri="{BB962C8B-B14F-4D97-AF65-F5344CB8AC3E}">
        <p14:creationId xmlns:p14="http://schemas.microsoft.com/office/powerpoint/2010/main" val="155946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dirty="0"/>
          </a:p>
        </p:txBody>
      </p:sp>
    </p:spTree>
    <p:extLst>
      <p:ext uri="{BB962C8B-B14F-4D97-AF65-F5344CB8AC3E}">
        <p14:creationId xmlns:p14="http://schemas.microsoft.com/office/powerpoint/2010/main" val="92082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dirty="0"/>
          </a:p>
        </p:txBody>
      </p:sp>
    </p:spTree>
    <p:extLst>
      <p:ext uri="{BB962C8B-B14F-4D97-AF65-F5344CB8AC3E}">
        <p14:creationId xmlns:p14="http://schemas.microsoft.com/office/powerpoint/2010/main" val="2789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dirty="0"/>
          </a:p>
        </p:txBody>
      </p:sp>
    </p:spTree>
    <p:extLst>
      <p:ext uri="{BB962C8B-B14F-4D97-AF65-F5344CB8AC3E}">
        <p14:creationId xmlns:p14="http://schemas.microsoft.com/office/powerpoint/2010/main" val="2892769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dirty="0"/>
          </a:p>
        </p:txBody>
      </p:sp>
    </p:spTree>
    <p:extLst>
      <p:ext uri="{BB962C8B-B14F-4D97-AF65-F5344CB8AC3E}">
        <p14:creationId xmlns:p14="http://schemas.microsoft.com/office/powerpoint/2010/main" val="1917363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dirty="0"/>
          </a:p>
        </p:txBody>
      </p:sp>
    </p:spTree>
    <p:extLst>
      <p:ext uri="{BB962C8B-B14F-4D97-AF65-F5344CB8AC3E}">
        <p14:creationId xmlns:p14="http://schemas.microsoft.com/office/powerpoint/2010/main" val="92982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dirty="0"/>
          </a:p>
        </p:txBody>
      </p:sp>
    </p:spTree>
    <p:extLst>
      <p:ext uri="{BB962C8B-B14F-4D97-AF65-F5344CB8AC3E}">
        <p14:creationId xmlns:p14="http://schemas.microsoft.com/office/powerpoint/2010/main" val="217856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dirty="0"/>
          </a:p>
        </p:txBody>
      </p:sp>
    </p:spTree>
    <p:extLst>
      <p:ext uri="{BB962C8B-B14F-4D97-AF65-F5344CB8AC3E}">
        <p14:creationId xmlns:p14="http://schemas.microsoft.com/office/powerpoint/2010/main" val="3615401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dirty="0"/>
          </a:p>
        </p:txBody>
      </p:sp>
    </p:spTree>
    <p:extLst>
      <p:ext uri="{BB962C8B-B14F-4D97-AF65-F5344CB8AC3E}">
        <p14:creationId xmlns:p14="http://schemas.microsoft.com/office/powerpoint/2010/main" val="330604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19</a:t>
            </a:fld>
            <a:endParaRPr lang="en-US" dirty="0"/>
          </a:p>
        </p:txBody>
      </p:sp>
    </p:spTree>
    <p:extLst>
      <p:ext uri="{BB962C8B-B14F-4D97-AF65-F5344CB8AC3E}">
        <p14:creationId xmlns:p14="http://schemas.microsoft.com/office/powerpoint/2010/main" val="2582392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dirty="0"/>
          </a:p>
        </p:txBody>
      </p:sp>
    </p:spTree>
    <p:extLst>
      <p:ext uri="{BB962C8B-B14F-4D97-AF65-F5344CB8AC3E}">
        <p14:creationId xmlns:p14="http://schemas.microsoft.com/office/powerpoint/2010/main" val="291544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a:t>
            </a:fld>
            <a:endParaRPr lang="en-US" dirty="0"/>
          </a:p>
        </p:txBody>
      </p:sp>
    </p:spTree>
    <p:extLst>
      <p:ext uri="{BB962C8B-B14F-4D97-AF65-F5344CB8AC3E}">
        <p14:creationId xmlns:p14="http://schemas.microsoft.com/office/powerpoint/2010/main" val="55941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22</a:t>
            </a:fld>
            <a:endParaRPr lang="en-US" dirty="0"/>
          </a:p>
        </p:txBody>
      </p:sp>
    </p:spTree>
    <p:extLst>
      <p:ext uri="{BB962C8B-B14F-4D97-AF65-F5344CB8AC3E}">
        <p14:creationId xmlns:p14="http://schemas.microsoft.com/office/powerpoint/2010/main" val="3900529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23</a:t>
            </a:fld>
            <a:endParaRPr lang="en-US" dirty="0"/>
          </a:p>
        </p:txBody>
      </p:sp>
    </p:spTree>
    <p:extLst>
      <p:ext uri="{BB962C8B-B14F-4D97-AF65-F5344CB8AC3E}">
        <p14:creationId xmlns:p14="http://schemas.microsoft.com/office/powerpoint/2010/main" val="151707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dirty="0"/>
          </a:p>
        </p:txBody>
      </p:sp>
    </p:spTree>
    <p:extLst>
      <p:ext uri="{BB962C8B-B14F-4D97-AF65-F5344CB8AC3E}">
        <p14:creationId xmlns:p14="http://schemas.microsoft.com/office/powerpoint/2010/main" val="3705071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25</a:t>
            </a:fld>
            <a:endParaRPr lang="en-US" dirty="0"/>
          </a:p>
        </p:txBody>
      </p:sp>
    </p:spTree>
    <p:extLst>
      <p:ext uri="{BB962C8B-B14F-4D97-AF65-F5344CB8AC3E}">
        <p14:creationId xmlns:p14="http://schemas.microsoft.com/office/powerpoint/2010/main" val="2527128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dirty="0"/>
          </a:p>
        </p:txBody>
      </p:sp>
    </p:spTree>
    <p:extLst>
      <p:ext uri="{BB962C8B-B14F-4D97-AF65-F5344CB8AC3E}">
        <p14:creationId xmlns:p14="http://schemas.microsoft.com/office/powerpoint/2010/main" val="1132518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dirty="0"/>
          </a:p>
        </p:txBody>
      </p:sp>
    </p:spTree>
    <p:extLst>
      <p:ext uri="{BB962C8B-B14F-4D97-AF65-F5344CB8AC3E}">
        <p14:creationId xmlns:p14="http://schemas.microsoft.com/office/powerpoint/2010/main" val="319575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dirty="0"/>
          </a:p>
        </p:txBody>
      </p:sp>
    </p:spTree>
    <p:extLst>
      <p:ext uri="{BB962C8B-B14F-4D97-AF65-F5344CB8AC3E}">
        <p14:creationId xmlns:p14="http://schemas.microsoft.com/office/powerpoint/2010/main" val="226630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30</a:t>
            </a:fld>
            <a:endParaRPr lang="en-US" dirty="0"/>
          </a:p>
        </p:txBody>
      </p:sp>
    </p:spTree>
    <p:extLst>
      <p:ext uri="{BB962C8B-B14F-4D97-AF65-F5344CB8AC3E}">
        <p14:creationId xmlns:p14="http://schemas.microsoft.com/office/powerpoint/2010/main" val="2894723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dirty="0"/>
          </a:p>
        </p:txBody>
      </p:sp>
    </p:spTree>
    <p:extLst>
      <p:ext uri="{BB962C8B-B14F-4D97-AF65-F5344CB8AC3E}">
        <p14:creationId xmlns:p14="http://schemas.microsoft.com/office/powerpoint/2010/main" val="1201778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dirty="0"/>
          </a:p>
        </p:txBody>
      </p:sp>
    </p:spTree>
    <p:extLst>
      <p:ext uri="{BB962C8B-B14F-4D97-AF65-F5344CB8AC3E}">
        <p14:creationId xmlns:p14="http://schemas.microsoft.com/office/powerpoint/2010/main" val="79608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dirty="0"/>
          </a:p>
        </p:txBody>
      </p:sp>
    </p:spTree>
    <p:extLst>
      <p:ext uri="{BB962C8B-B14F-4D97-AF65-F5344CB8AC3E}">
        <p14:creationId xmlns:p14="http://schemas.microsoft.com/office/powerpoint/2010/main" val="2575338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dirty="0"/>
          </a:p>
        </p:txBody>
      </p:sp>
    </p:spTree>
    <p:extLst>
      <p:ext uri="{BB962C8B-B14F-4D97-AF65-F5344CB8AC3E}">
        <p14:creationId xmlns:p14="http://schemas.microsoft.com/office/powerpoint/2010/main" val="359530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dirty="0"/>
          </a:p>
        </p:txBody>
      </p:sp>
    </p:spTree>
    <p:extLst>
      <p:ext uri="{BB962C8B-B14F-4D97-AF65-F5344CB8AC3E}">
        <p14:creationId xmlns:p14="http://schemas.microsoft.com/office/powerpoint/2010/main" val="475335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dirty="0"/>
          </a:p>
        </p:txBody>
      </p:sp>
    </p:spTree>
    <p:extLst>
      <p:ext uri="{BB962C8B-B14F-4D97-AF65-F5344CB8AC3E}">
        <p14:creationId xmlns:p14="http://schemas.microsoft.com/office/powerpoint/2010/main" val="3718138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36</a:t>
            </a:fld>
            <a:endParaRPr lang="en-US" dirty="0"/>
          </a:p>
        </p:txBody>
      </p:sp>
    </p:spTree>
    <p:extLst>
      <p:ext uri="{BB962C8B-B14F-4D97-AF65-F5344CB8AC3E}">
        <p14:creationId xmlns:p14="http://schemas.microsoft.com/office/powerpoint/2010/main" val="4136220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37</a:t>
            </a:fld>
            <a:endParaRPr lang="en-US" dirty="0"/>
          </a:p>
        </p:txBody>
      </p:sp>
    </p:spTree>
    <p:extLst>
      <p:ext uri="{BB962C8B-B14F-4D97-AF65-F5344CB8AC3E}">
        <p14:creationId xmlns:p14="http://schemas.microsoft.com/office/powerpoint/2010/main" val="4181133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38</a:t>
            </a:fld>
            <a:endParaRPr lang="en-US" dirty="0"/>
          </a:p>
        </p:txBody>
      </p:sp>
    </p:spTree>
    <p:extLst>
      <p:ext uri="{BB962C8B-B14F-4D97-AF65-F5344CB8AC3E}">
        <p14:creationId xmlns:p14="http://schemas.microsoft.com/office/powerpoint/2010/main" val="1950759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39</a:t>
            </a:fld>
            <a:endParaRPr lang="en-US" dirty="0"/>
          </a:p>
        </p:txBody>
      </p:sp>
    </p:spTree>
    <p:extLst>
      <p:ext uri="{BB962C8B-B14F-4D97-AF65-F5344CB8AC3E}">
        <p14:creationId xmlns:p14="http://schemas.microsoft.com/office/powerpoint/2010/main" val="4198083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40</a:t>
            </a:fld>
            <a:endParaRPr lang="en-US" dirty="0"/>
          </a:p>
        </p:txBody>
      </p:sp>
    </p:spTree>
    <p:extLst>
      <p:ext uri="{BB962C8B-B14F-4D97-AF65-F5344CB8AC3E}">
        <p14:creationId xmlns:p14="http://schemas.microsoft.com/office/powerpoint/2010/main" val="856476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41</a:t>
            </a:fld>
            <a:endParaRPr lang="en-US" dirty="0"/>
          </a:p>
        </p:txBody>
      </p:sp>
    </p:spTree>
    <p:extLst>
      <p:ext uri="{BB962C8B-B14F-4D97-AF65-F5344CB8AC3E}">
        <p14:creationId xmlns:p14="http://schemas.microsoft.com/office/powerpoint/2010/main" val="4130041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42</a:t>
            </a:fld>
            <a:endParaRPr lang="en-US" dirty="0"/>
          </a:p>
        </p:txBody>
      </p:sp>
    </p:spTree>
    <p:extLst>
      <p:ext uri="{BB962C8B-B14F-4D97-AF65-F5344CB8AC3E}">
        <p14:creationId xmlns:p14="http://schemas.microsoft.com/office/powerpoint/2010/main" val="180804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dirty="0"/>
          </a:p>
        </p:txBody>
      </p:sp>
    </p:spTree>
    <p:extLst>
      <p:ext uri="{BB962C8B-B14F-4D97-AF65-F5344CB8AC3E}">
        <p14:creationId xmlns:p14="http://schemas.microsoft.com/office/powerpoint/2010/main" val="2664912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43</a:t>
            </a:fld>
            <a:endParaRPr lang="en-US" dirty="0"/>
          </a:p>
        </p:txBody>
      </p:sp>
    </p:spTree>
    <p:extLst>
      <p:ext uri="{BB962C8B-B14F-4D97-AF65-F5344CB8AC3E}">
        <p14:creationId xmlns:p14="http://schemas.microsoft.com/office/powerpoint/2010/main" val="164779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dirty="0"/>
          </a:p>
        </p:txBody>
      </p:sp>
    </p:spTree>
    <p:extLst>
      <p:ext uri="{BB962C8B-B14F-4D97-AF65-F5344CB8AC3E}">
        <p14:creationId xmlns:p14="http://schemas.microsoft.com/office/powerpoint/2010/main" val="96985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dirty="0"/>
          </a:p>
        </p:txBody>
      </p:sp>
    </p:spTree>
    <p:extLst>
      <p:ext uri="{BB962C8B-B14F-4D97-AF65-F5344CB8AC3E}">
        <p14:creationId xmlns:p14="http://schemas.microsoft.com/office/powerpoint/2010/main" val="335025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dirty="0"/>
          </a:p>
        </p:txBody>
      </p:sp>
    </p:spTree>
    <p:extLst>
      <p:ext uri="{BB962C8B-B14F-4D97-AF65-F5344CB8AC3E}">
        <p14:creationId xmlns:p14="http://schemas.microsoft.com/office/powerpoint/2010/main" val="36569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dirty="0"/>
          </a:p>
        </p:txBody>
      </p:sp>
    </p:spTree>
    <p:extLst>
      <p:ext uri="{BB962C8B-B14F-4D97-AF65-F5344CB8AC3E}">
        <p14:creationId xmlns:p14="http://schemas.microsoft.com/office/powerpoint/2010/main" val="203776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dirty="0"/>
          </a:p>
        </p:txBody>
      </p:sp>
    </p:spTree>
    <p:extLst>
      <p:ext uri="{BB962C8B-B14F-4D97-AF65-F5344CB8AC3E}">
        <p14:creationId xmlns:p14="http://schemas.microsoft.com/office/powerpoint/2010/main" val="657727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67915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5"/>
            </p:custDataLst>
          </p:nvPr>
        </p:nvSpPr>
        <p:spPr/>
        <p:txBody>
          <a:bodyPr/>
          <a:lstStyle/>
          <a:p>
            <a:endParaRPr lang="en-US" dirty="0"/>
          </a:p>
        </p:txBody>
      </p:sp>
    </p:spTree>
    <p:extLst>
      <p:ext uri="{BB962C8B-B14F-4D97-AF65-F5344CB8AC3E}">
        <p14:creationId xmlns:p14="http://schemas.microsoft.com/office/powerpoint/2010/main" val="22941175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157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8625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261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42192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B145-7A41-492A-922C-8CA3715090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A9771F-58D4-4A71-B7A5-D36D0D60DD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72AD1C-B05A-4430-BADB-C8B8C07CD209}"/>
              </a:ext>
            </a:extLst>
          </p:cNvPr>
          <p:cNvSpPr>
            <a:spLocks noGrp="1"/>
          </p:cNvSpPr>
          <p:nvPr>
            <p:ph type="dt" sz="half" idx="10"/>
          </p:nvPr>
        </p:nvSpPr>
        <p:spPr/>
        <p:txBody>
          <a:bodyPr/>
          <a:lstStyle/>
          <a:p>
            <a:fld id="{B4122017-6A0B-48AD-BFFF-FC56CA9B92CD}" type="datetimeFigureOut">
              <a:rPr lang="en-US" smtClean="0"/>
              <a:t>6/8/2020</a:t>
            </a:fld>
            <a:endParaRPr lang="en-US" dirty="0"/>
          </a:p>
        </p:txBody>
      </p:sp>
      <p:sp>
        <p:nvSpPr>
          <p:cNvPr id="5" name="Footer Placeholder 4">
            <a:extLst>
              <a:ext uri="{FF2B5EF4-FFF2-40B4-BE49-F238E27FC236}">
                <a16:creationId xmlns:a16="http://schemas.microsoft.com/office/drawing/2014/main" id="{4C84D1F1-0301-47E2-8B16-E73290DE3E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3A1E6C-2DEA-4D1C-A9CC-227E0F1EE9F2}"/>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19422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DB46-D146-409B-BE6A-3CB27253E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7E7E97-17FF-4673-AF4C-A29A94D68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3F82-77C3-426D-8AD4-1879BAB86282}"/>
              </a:ext>
            </a:extLst>
          </p:cNvPr>
          <p:cNvSpPr>
            <a:spLocks noGrp="1"/>
          </p:cNvSpPr>
          <p:nvPr>
            <p:ph type="dt" sz="half" idx="10"/>
          </p:nvPr>
        </p:nvSpPr>
        <p:spPr/>
        <p:txBody>
          <a:bodyPr/>
          <a:lstStyle/>
          <a:p>
            <a:fld id="{B4122017-6A0B-48AD-BFFF-FC56CA9B92CD}" type="datetimeFigureOut">
              <a:rPr lang="en-US" smtClean="0"/>
              <a:t>6/8/2020</a:t>
            </a:fld>
            <a:endParaRPr lang="en-US" dirty="0"/>
          </a:p>
        </p:txBody>
      </p:sp>
      <p:sp>
        <p:nvSpPr>
          <p:cNvPr id="5" name="Footer Placeholder 4">
            <a:extLst>
              <a:ext uri="{FF2B5EF4-FFF2-40B4-BE49-F238E27FC236}">
                <a16:creationId xmlns:a16="http://schemas.microsoft.com/office/drawing/2014/main" id="{39027073-BBAC-4F87-94F4-1AE53B44A9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95D0C1-1618-4251-9DBE-800EB0D9CC8F}"/>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2921743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72C1-02A5-4BD3-8626-1622759F10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1DAD3-2EA5-4D6F-9499-2A695BB085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8827AC-DE30-4326-B5FA-A6AE176F40A7}"/>
              </a:ext>
            </a:extLst>
          </p:cNvPr>
          <p:cNvSpPr>
            <a:spLocks noGrp="1"/>
          </p:cNvSpPr>
          <p:nvPr>
            <p:ph type="dt" sz="half" idx="10"/>
          </p:nvPr>
        </p:nvSpPr>
        <p:spPr/>
        <p:txBody>
          <a:bodyPr/>
          <a:lstStyle/>
          <a:p>
            <a:fld id="{B4122017-6A0B-48AD-BFFF-FC56CA9B92CD}" type="datetimeFigureOut">
              <a:rPr lang="en-US" smtClean="0"/>
              <a:t>6/8/2020</a:t>
            </a:fld>
            <a:endParaRPr lang="en-US" dirty="0"/>
          </a:p>
        </p:txBody>
      </p:sp>
      <p:sp>
        <p:nvSpPr>
          <p:cNvPr id="5" name="Footer Placeholder 4">
            <a:extLst>
              <a:ext uri="{FF2B5EF4-FFF2-40B4-BE49-F238E27FC236}">
                <a16:creationId xmlns:a16="http://schemas.microsoft.com/office/drawing/2014/main" id="{2D369D4B-8A8E-414C-99A5-1EB1097E16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AAAD94-2642-4A2F-89DC-011952B1A503}"/>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2395956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903D-2D4A-4A62-BD65-75AC73637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E68CE6-85EF-4403-A39B-4A30B9C7FA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28F559-4DA6-4FBB-8F9C-4E5AFD7C41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8DDD13-FF2B-4C3A-9B00-41438C81B24F}"/>
              </a:ext>
            </a:extLst>
          </p:cNvPr>
          <p:cNvSpPr>
            <a:spLocks noGrp="1"/>
          </p:cNvSpPr>
          <p:nvPr>
            <p:ph type="dt" sz="half" idx="10"/>
          </p:nvPr>
        </p:nvSpPr>
        <p:spPr/>
        <p:txBody>
          <a:bodyPr/>
          <a:lstStyle/>
          <a:p>
            <a:fld id="{B4122017-6A0B-48AD-BFFF-FC56CA9B92CD}" type="datetimeFigureOut">
              <a:rPr lang="en-US" smtClean="0"/>
              <a:t>6/8/2020</a:t>
            </a:fld>
            <a:endParaRPr lang="en-US" dirty="0"/>
          </a:p>
        </p:txBody>
      </p:sp>
      <p:sp>
        <p:nvSpPr>
          <p:cNvPr id="6" name="Footer Placeholder 5">
            <a:extLst>
              <a:ext uri="{FF2B5EF4-FFF2-40B4-BE49-F238E27FC236}">
                <a16:creationId xmlns:a16="http://schemas.microsoft.com/office/drawing/2014/main" id="{C675A5BC-D815-43D6-8A1A-6C843FC6B0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6F6E34-F8D5-4FCE-8731-805C548C66B7}"/>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4152886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4A5-30DA-4298-AFDF-D86FC5FB87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E0BC50-03F2-4254-A19C-ECD61485B1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A3C872-FDB1-48B4-85E5-CF8B0E9C4F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451E3-60EF-4BAC-BA92-2D667D2EEE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B7178D-CE8E-4939-9262-0A8C8C28B2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9D797A-D402-449E-B16C-311A914D99FC}"/>
              </a:ext>
            </a:extLst>
          </p:cNvPr>
          <p:cNvSpPr>
            <a:spLocks noGrp="1"/>
          </p:cNvSpPr>
          <p:nvPr>
            <p:ph type="dt" sz="half" idx="10"/>
          </p:nvPr>
        </p:nvSpPr>
        <p:spPr/>
        <p:txBody>
          <a:bodyPr/>
          <a:lstStyle/>
          <a:p>
            <a:fld id="{B4122017-6A0B-48AD-BFFF-FC56CA9B92CD}" type="datetimeFigureOut">
              <a:rPr lang="en-US" smtClean="0"/>
              <a:t>6/8/2020</a:t>
            </a:fld>
            <a:endParaRPr lang="en-US" dirty="0"/>
          </a:p>
        </p:txBody>
      </p:sp>
      <p:sp>
        <p:nvSpPr>
          <p:cNvPr id="8" name="Footer Placeholder 7">
            <a:extLst>
              <a:ext uri="{FF2B5EF4-FFF2-40B4-BE49-F238E27FC236}">
                <a16:creationId xmlns:a16="http://schemas.microsoft.com/office/drawing/2014/main" id="{18247928-8110-4A69-BA5E-F2C006B7C2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82DB476-3BD8-4B38-AF46-F9A0F71BF2F7}"/>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707024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B563-E1A3-4E5C-81D8-50340E3A2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0B497A-3ABE-4E16-8352-F3929A474392}"/>
              </a:ext>
            </a:extLst>
          </p:cNvPr>
          <p:cNvSpPr>
            <a:spLocks noGrp="1"/>
          </p:cNvSpPr>
          <p:nvPr>
            <p:ph type="dt" sz="half" idx="10"/>
          </p:nvPr>
        </p:nvSpPr>
        <p:spPr/>
        <p:txBody>
          <a:bodyPr/>
          <a:lstStyle/>
          <a:p>
            <a:fld id="{B4122017-6A0B-48AD-BFFF-FC56CA9B92CD}" type="datetimeFigureOut">
              <a:rPr lang="en-US" smtClean="0"/>
              <a:t>6/8/2020</a:t>
            </a:fld>
            <a:endParaRPr lang="en-US" dirty="0"/>
          </a:p>
        </p:txBody>
      </p:sp>
      <p:sp>
        <p:nvSpPr>
          <p:cNvPr id="4" name="Footer Placeholder 3">
            <a:extLst>
              <a:ext uri="{FF2B5EF4-FFF2-40B4-BE49-F238E27FC236}">
                <a16:creationId xmlns:a16="http://schemas.microsoft.com/office/drawing/2014/main" id="{57C88FD7-0561-4F4A-87AD-07945F7FFE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7A543C8-90EC-477A-B74D-146D88372ACD}"/>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3983564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8E060-19D0-4ED7-B4EF-04EE4F1A6DDA}"/>
              </a:ext>
            </a:extLst>
          </p:cNvPr>
          <p:cNvSpPr>
            <a:spLocks noGrp="1"/>
          </p:cNvSpPr>
          <p:nvPr>
            <p:ph type="dt" sz="half" idx="10"/>
          </p:nvPr>
        </p:nvSpPr>
        <p:spPr/>
        <p:txBody>
          <a:bodyPr/>
          <a:lstStyle/>
          <a:p>
            <a:fld id="{B4122017-6A0B-48AD-BFFF-FC56CA9B92CD}" type="datetimeFigureOut">
              <a:rPr lang="en-US" smtClean="0"/>
              <a:t>6/8/2020</a:t>
            </a:fld>
            <a:endParaRPr lang="en-US" dirty="0"/>
          </a:p>
        </p:txBody>
      </p:sp>
      <p:sp>
        <p:nvSpPr>
          <p:cNvPr id="3" name="Footer Placeholder 2">
            <a:extLst>
              <a:ext uri="{FF2B5EF4-FFF2-40B4-BE49-F238E27FC236}">
                <a16:creationId xmlns:a16="http://schemas.microsoft.com/office/drawing/2014/main" id="{4741C837-AC98-4DA3-9268-762BC17504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7DB926-0F98-40E0-8939-516529ECB1FD}"/>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2140163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A4BD-A2D9-4592-A566-B3AFC3160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3AEFA0-1CDB-4205-B70E-A25489DFE7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7C69D6-55B7-497F-B126-0E705CDE7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737AD-D24B-471F-9380-3501ACB2C191}"/>
              </a:ext>
            </a:extLst>
          </p:cNvPr>
          <p:cNvSpPr>
            <a:spLocks noGrp="1"/>
          </p:cNvSpPr>
          <p:nvPr>
            <p:ph type="dt" sz="half" idx="10"/>
          </p:nvPr>
        </p:nvSpPr>
        <p:spPr/>
        <p:txBody>
          <a:bodyPr/>
          <a:lstStyle/>
          <a:p>
            <a:fld id="{B4122017-6A0B-48AD-BFFF-FC56CA9B92CD}" type="datetimeFigureOut">
              <a:rPr lang="en-US" smtClean="0"/>
              <a:t>6/8/2020</a:t>
            </a:fld>
            <a:endParaRPr lang="en-US" dirty="0"/>
          </a:p>
        </p:txBody>
      </p:sp>
      <p:sp>
        <p:nvSpPr>
          <p:cNvPr id="6" name="Footer Placeholder 5">
            <a:extLst>
              <a:ext uri="{FF2B5EF4-FFF2-40B4-BE49-F238E27FC236}">
                <a16:creationId xmlns:a16="http://schemas.microsoft.com/office/drawing/2014/main" id="{AA13EB7A-C732-4000-9EB1-DBFBC0AB69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C667B0-DC17-44BA-9B69-1041037F224B}"/>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18866395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0DAC-16CC-4AB9-B534-A171A83E4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ECC365-7176-40D2-AF5A-6FD7322A8C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F972819-14F3-4DFE-BFA2-C58D35239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D9DC2-4ECE-408B-8FCA-3DFD25C2F40C}"/>
              </a:ext>
            </a:extLst>
          </p:cNvPr>
          <p:cNvSpPr>
            <a:spLocks noGrp="1"/>
          </p:cNvSpPr>
          <p:nvPr>
            <p:ph type="dt" sz="half" idx="10"/>
          </p:nvPr>
        </p:nvSpPr>
        <p:spPr/>
        <p:txBody>
          <a:bodyPr/>
          <a:lstStyle/>
          <a:p>
            <a:fld id="{B4122017-6A0B-48AD-BFFF-FC56CA9B92CD}" type="datetimeFigureOut">
              <a:rPr lang="en-US" smtClean="0"/>
              <a:t>6/8/2020</a:t>
            </a:fld>
            <a:endParaRPr lang="en-US" dirty="0"/>
          </a:p>
        </p:txBody>
      </p:sp>
      <p:sp>
        <p:nvSpPr>
          <p:cNvPr id="6" name="Footer Placeholder 5">
            <a:extLst>
              <a:ext uri="{FF2B5EF4-FFF2-40B4-BE49-F238E27FC236}">
                <a16:creationId xmlns:a16="http://schemas.microsoft.com/office/drawing/2014/main" id="{862605C8-FE55-4C86-B986-7577C43357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AA78D8-28B9-4981-8648-12A998DF793B}"/>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1223806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59B7-3827-4C72-B871-091B7785F8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8559C3-67CB-4D59-ACE8-D61FCE0C0E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3E9C9-B616-44A5-BB43-2AA06F8AB9BE}"/>
              </a:ext>
            </a:extLst>
          </p:cNvPr>
          <p:cNvSpPr>
            <a:spLocks noGrp="1"/>
          </p:cNvSpPr>
          <p:nvPr>
            <p:ph type="dt" sz="half" idx="10"/>
          </p:nvPr>
        </p:nvSpPr>
        <p:spPr/>
        <p:txBody>
          <a:bodyPr/>
          <a:lstStyle/>
          <a:p>
            <a:fld id="{B4122017-6A0B-48AD-BFFF-FC56CA9B92CD}" type="datetimeFigureOut">
              <a:rPr lang="en-US" smtClean="0"/>
              <a:t>6/8/2020</a:t>
            </a:fld>
            <a:endParaRPr lang="en-US" dirty="0"/>
          </a:p>
        </p:txBody>
      </p:sp>
      <p:sp>
        <p:nvSpPr>
          <p:cNvPr id="5" name="Footer Placeholder 4">
            <a:extLst>
              <a:ext uri="{FF2B5EF4-FFF2-40B4-BE49-F238E27FC236}">
                <a16:creationId xmlns:a16="http://schemas.microsoft.com/office/drawing/2014/main" id="{EF707B3B-69E4-4C69-8E7F-9261E95ED9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0F289F-958B-48E4-BE4B-BE049C6A5A3F}"/>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3760913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92FE46-2A24-4584-A6B3-143F281805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9BADA-0185-4D84-8946-849D5A6FF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83F23-2154-47AA-80BB-381EE811F8C1}"/>
              </a:ext>
            </a:extLst>
          </p:cNvPr>
          <p:cNvSpPr>
            <a:spLocks noGrp="1"/>
          </p:cNvSpPr>
          <p:nvPr>
            <p:ph type="dt" sz="half" idx="10"/>
          </p:nvPr>
        </p:nvSpPr>
        <p:spPr/>
        <p:txBody>
          <a:bodyPr/>
          <a:lstStyle/>
          <a:p>
            <a:fld id="{B4122017-6A0B-48AD-BFFF-FC56CA9B92CD}" type="datetimeFigureOut">
              <a:rPr lang="en-US" smtClean="0"/>
              <a:t>6/8/2020</a:t>
            </a:fld>
            <a:endParaRPr lang="en-US" dirty="0"/>
          </a:p>
        </p:txBody>
      </p:sp>
      <p:sp>
        <p:nvSpPr>
          <p:cNvPr id="5" name="Footer Placeholder 4">
            <a:extLst>
              <a:ext uri="{FF2B5EF4-FFF2-40B4-BE49-F238E27FC236}">
                <a16:creationId xmlns:a16="http://schemas.microsoft.com/office/drawing/2014/main" id="{A549DA73-5394-4EDA-A9E5-546F867BEC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9DE259-F51C-4699-8081-2EAEBEB13F09}"/>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191576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microsoft.com/office/2007/relationships/hdphoto" Target="../media/hdphoto1.wdp"/><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microsoft.com/office/2007/relationships/hdphoto" Target="../media/hdphoto1.wdp"/><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microsoft.com/office/2007/relationships/hdphoto" Target="../media/hdphoto1.wdp"/><Relationship Id="rId5" Type="http://schemas.openxmlformats.org/officeDocument/2006/relationships/slideLayout" Target="../slideLayouts/slideLayout44.xml"/><Relationship Id="rId10" Type="http://schemas.openxmlformats.org/officeDocument/2006/relationships/image" Target="../media/image2.png"/><Relationship Id="rId4" Type="http://schemas.openxmlformats.org/officeDocument/2006/relationships/slideLayout" Target="../slideLayouts/slideLayout43.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28" r:id="rId7"/>
    <p:sldLayoutId id="2147483730" r:id="rId8"/>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 id="2147483729" r:id="rId6"/>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857F2-DE08-4798-A285-7B0D44FC0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2F0E3B-09B8-4A69-A6C5-85BAA3B1C1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E860E-9853-4FA3-B2C4-8321EEDF2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22017-6A0B-48AD-BFFF-FC56CA9B92CD}" type="datetimeFigureOut">
              <a:rPr lang="en-US" smtClean="0"/>
              <a:t>6/8/2020</a:t>
            </a:fld>
            <a:endParaRPr lang="en-US" dirty="0"/>
          </a:p>
        </p:txBody>
      </p:sp>
      <p:sp>
        <p:nvSpPr>
          <p:cNvPr id="5" name="Footer Placeholder 4">
            <a:extLst>
              <a:ext uri="{FF2B5EF4-FFF2-40B4-BE49-F238E27FC236}">
                <a16:creationId xmlns:a16="http://schemas.microsoft.com/office/drawing/2014/main" id="{4A3B2FD0-4E1F-47A6-87B0-F6EAF3E6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54FD8F-7C3E-4FF3-AC2D-4FFA8EA21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C48E8-8DA3-428C-AF19-1210FF3A34B4}" type="slidenum">
              <a:rPr lang="en-US" smtClean="0"/>
              <a:t>‹#›</a:t>
            </a:fld>
            <a:endParaRPr lang="en-US" dirty="0"/>
          </a:p>
        </p:txBody>
      </p:sp>
    </p:spTree>
    <p:extLst>
      <p:ext uri="{BB962C8B-B14F-4D97-AF65-F5344CB8AC3E}">
        <p14:creationId xmlns:p14="http://schemas.microsoft.com/office/powerpoint/2010/main" val="21917099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370983870/2afa9e8306" TargetMode="External"/><Relationship Id="rId7" Type="http://schemas.openxmlformats.org/officeDocument/2006/relationships/image" Target="../media/image38.sv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40.jpg"/></Relationships>
</file>

<file path=ppt/slides/_rels/slide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hyperlink" Target="https://www.workforcegps.org/resources/2020/03/18/23/35/Coronavirus-COVID-19-Resources" TargetMode="Externa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hyperlink" Target="https://www.dol.gov/agencies/eta/coronavirus" TargetMode="External"/><Relationship Id="rId2" Type="http://schemas.openxmlformats.org/officeDocument/2006/relationships/tags" Target="../tags/tag8.xml"/><Relationship Id="rId16" Type="http://schemas.openxmlformats.org/officeDocument/2006/relationships/hyperlink" Target="mailto:youth.services@dol.gov" TargetMode="Externa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8.xml"/><Relationship Id="rId5" Type="http://schemas.openxmlformats.org/officeDocument/2006/relationships/tags" Target="../tags/tag11.xml"/><Relationship Id="rId15" Type="http://schemas.openxmlformats.org/officeDocument/2006/relationships/hyperlink" Target="https://www.workforcegps.org/" TargetMode="External"/><Relationship Id="rId10" Type="http://schemas.openxmlformats.org/officeDocument/2006/relationships/slideLayout" Target="../slideLayouts/slideLayout18.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hyperlink" Target="mailto:ScalingApprenticeship@dol.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dirty="0"/>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3"/>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10</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Panelists</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a:xfrm>
            <a:off x="3769545" y="2328105"/>
            <a:ext cx="5646057" cy="2201789"/>
          </a:xfrm>
        </p:spPr>
        <p:txBody>
          <a:bodyPr/>
          <a:lstStyle/>
          <a:p>
            <a:pPr marL="0" indent="0">
              <a:buNone/>
            </a:pPr>
            <a:r>
              <a:rPr lang="en-US" sz="2800" b="1" dirty="0">
                <a:solidFill>
                  <a:schemeClr val="accent5"/>
                </a:solidFill>
              </a:rPr>
              <a:t>Audrey Webb</a:t>
            </a:r>
          </a:p>
          <a:p>
            <a:pPr marL="461963" lvl="2" indent="0">
              <a:buNone/>
            </a:pPr>
            <a:r>
              <a:rPr lang="en-US" i="1" dirty="0">
                <a:latin typeface="+mj-lt"/>
              </a:rPr>
              <a:t>Project Director</a:t>
            </a:r>
          </a:p>
          <a:p>
            <a:pPr marL="461963" lvl="2" indent="0">
              <a:buNone/>
            </a:pPr>
            <a:r>
              <a:rPr lang="en-US" dirty="0"/>
              <a:t>Alabama Community College System</a:t>
            </a:r>
          </a:p>
        </p:txBody>
      </p:sp>
      <p:pic>
        <p:nvPicPr>
          <p:cNvPr id="15" name="Picture Placeholder 14" descr="A person posing for the camera&#10;&#10;Description automatically generated">
            <a:extLst>
              <a:ext uri="{FF2B5EF4-FFF2-40B4-BE49-F238E27FC236}">
                <a16:creationId xmlns:a16="http://schemas.microsoft.com/office/drawing/2014/main" id="{E14563C0-0DBB-484D-9365-2425A8FEACBB}"/>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7444" b="17823"/>
          <a:stretch/>
        </p:blipFill>
        <p:spPr>
          <a:xfrm>
            <a:off x="1035050" y="2459112"/>
            <a:ext cx="2133600" cy="1993146"/>
          </a:xfrm>
        </p:spPr>
      </p:pic>
    </p:spTree>
    <p:extLst>
      <p:ext uri="{BB962C8B-B14F-4D97-AF65-F5344CB8AC3E}">
        <p14:creationId xmlns:p14="http://schemas.microsoft.com/office/powerpoint/2010/main" val="18563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11</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normAutofit/>
          </a:bodyPr>
          <a:lstStyle/>
          <a:p>
            <a:r>
              <a:rPr lang="en-US" dirty="0"/>
              <a:t>Overview of the Alabama Community College System Grant</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idx="1"/>
          </p:nvPr>
        </p:nvSpPr>
        <p:spPr/>
        <p:txBody>
          <a:bodyPr/>
          <a:lstStyle/>
          <a:p>
            <a:r>
              <a:rPr lang="en-US" dirty="0"/>
              <a:t>Advanced Manufacturing Focus</a:t>
            </a:r>
          </a:p>
          <a:p>
            <a:r>
              <a:rPr lang="en-US" dirty="0"/>
              <a:t>Specializes in three apprenticeship options:</a:t>
            </a:r>
          </a:p>
          <a:p>
            <a:pPr lvl="1"/>
            <a:r>
              <a:rPr lang="en-US" dirty="0"/>
              <a:t>Quick-start pre-apprenticeships that lead to Manufacturing Skill Standards Council certifications and prepare individuals for in-depth apprenticeships or entry-level employment; </a:t>
            </a:r>
          </a:p>
          <a:p>
            <a:pPr lvl="1"/>
            <a:r>
              <a:rPr lang="en-US" dirty="0"/>
              <a:t>Alabama Advanced Manufacturing Apprenticeship Programs (ALAMAPs), which are short-term apprenticeships embedded in a traditional career and technical education program; and</a:t>
            </a:r>
          </a:p>
          <a:p>
            <a:pPr lvl="1"/>
            <a:r>
              <a:rPr lang="en-US" dirty="0"/>
              <a:t>Federation for Advanced Manufacturing Education (FAME) apprenticeships, which are 21-month long Advanced Manufacturing Technician programs that lead to an Associate’s degree.</a:t>
            </a:r>
          </a:p>
          <a:p>
            <a:pPr lvl="1"/>
            <a:endParaRPr lang="en-US" dirty="0"/>
          </a:p>
        </p:txBody>
      </p:sp>
    </p:spTree>
    <p:extLst>
      <p:ext uri="{BB962C8B-B14F-4D97-AF65-F5344CB8AC3E}">
        <p14:creationId xmlns:p14="http://schemas.microsoft.com/office/powerpoint/2010/main" val="323920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12</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Panelists</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a:xfrm>
            <a:off x="3769545" y="2328105"/>
            <a:ext cx="7864437" cy="2201789"/>
          </a:xfrm>
        </p:spPr>
        <p:txBody>
          <a:bodyPr/>
          <a:lstStyle/>
          <a:p>
            <a:r>
              <a:rPr lang="en-US" dirty="0"/>
              <a:t>Aaron Burdette</a:t>
            </a:r>
            <a:endParaRPr lang="en-US" i="1" dirty="0">
              <a:latin typeface="+mj-lt"/>
            </a:endParaRPr>
          </a:p>
          <a:p>
            <a:pPr lvl="2"/>
            <a:r>
              <a:rPr lang="en-US" i="1" dirty="0">
                <a:latin typeface="+mj-lt"/>
              </a:rPr>
              <a:t>Faculty Lead</a:t>
            </a:r>
          </a:p>
          <a:p>
            <a:pPr lvl="2"/>
            <a:r>
              <a:rPr lang="en-US" dirty="0"/>
              <a:t>University of Cincinnati </a:t>
            </a:r>
          </a:p>
        </p:txBody>
      </p:sp>
      <p:pic>
        <p:nvPicPr>
          <p:cNvPr id="10" name="Picture Placeholder 9" descr="A person wearing glasses and smiling at the camera&#10;&#10;Description automatically generated">
            <a:extLst>
              <a:ext uri="{FF2B5EF4-FFF2-40B4-BE49-F238E27FC236}">
                <a16:creationId xmlns:a16="http://schemas.microsoft.com/office/drawing/2014/main" id="{CCBDC52F-62C0-4E95-AE9E-4FBE4528A11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825" r="4825"/>
          <a:stretch>
            <a:fillRect/>
          </a:stretch>
        </p:blipFill>
        <p:spPr>
          <a:xfrm>
            <a:off x="1185838" y="2396294"/>
            <a:ext cx="2133600" cy="2133600"/>
          </a:xfrm>
        </p:spPr>
      </p:pic>
    </p:spTree>
    <p:extLst>
      <p:ext uri="{BB962C8B-B14F-4D97-AF65-F5344CB8AC3E}">
        <p14:creationId xmlns:p14="http://schemas.microsoft.com/office/powerpoint/2010/main" val="316090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13</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normAutofit/>
          </a:bodyPr>
          <a:lstStyle/>
          <a:p>
            <a:r>
              <a:rPr lang="en-US" dirty="0"/>
              <a:t>Overview of the University of Cincinnati Grant</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idx="1"/>
          </p:nvPr>
        </p:nvSpPr>
        <p:spPr/>
        <p:txBody>
          <a:bodyPr/>
          <a:lstStyle/>
          <a:p>
            <a:r>
              <a:rPr lang="en-US" dirty="0"/>
              <a:t>IT Focus</a:t>
            </a:r>
          </a:p>
          <a:p>
            <a:r>
              <a:rPr lang="en-US" dirty="0"/>
              <a:t>The NEXT apprenticeship project:</a:t>
            </a:r>
          </a:p>
          <a:p>
            <a:pPr lvl="1"/>
            <a:r>
              <a:rPr lang="en-US" dirty="0"/>
              <a:t>Incorporates multiple education pathways with experiential learning components to provide industry certifications from the Cisco and IBM Skills Academy; and</a:t>
            </a:r>
          </a:p>
          <a:p>
            <a:pPr lvl="1"/>
            <a:r>
              <a:rPr lang="en-US" dirty="0"/>
              <a:t>Includes robust pathways aimed at enabling unemployment and underemployed of minority populations.</a:t>
            </a:r>
          </a:p>
          <a:p>
            <a:pPr lvl="1"/>
            <a:endParaRPr lang="en-US" dirty="0">
              <a:solidFill>
                <a:schemeClr val="tx1"/>
              </a:solidFill>
            </a:endParaRPr>
          </a:p>
          <a:p>
            <a:pPr lvl="1"/>
            <a:endParaRPr lang="en-US" dirty="0"/>
          </a:p>
        </p:txBody>
      </p:sp>
    </p:spTree>
    <p:extLst>
      <p:ext uri="{BB962C8B-B14F-4D97-AF65-F5344CB8AC3E}">
        <p14:creationId xmlns:p14="http://schemas.microsoft.com/office/powerpoint/2010/main" val="369804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14</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Panelists</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a:xfrm>
            <a:off x="3769545" y="2328105"/>
            <a:ext cx="7864437" cy="2201789"/>
          </a:xfrm>
        </p:spPr>
        <p:txBody>
          <a:bodyPr/>
          <a:lstStyle/>
          <a:p>
            <a:r>
              <a:rPr lang="en-US" dirty="0"/>
              <a:t>Dave Cofer</a:t>
            </a:r>
          </a:p>
          <a:p>
            <a:pPr lvl="2"/>
            <a:r>
              <a:rPr lang="en-US" i="1" dirty="0">
                <a:latin typeface="+mj-lt"/>
              </a:rPr>
              <a:t>Project Manager, Employer Engagement and Experiential Learning</a:t>
            </a:r>
          </a:p>
          <a:p>
            <a:pPr lvl="2"/>
            <a:r>
              <a:rPr lang="en-US" dirty="0"/>
              <a:t>Columbus State Community College </a:t>
            </a:r>
          </a:p>
        </p:txBody>
      </p:sp>
      <p:pic>
        <p:nvPicPr>
          <p:cNvPr id="5" name="Picture Placeholder 4" descr="A person wearing a suit and tie smiling at the camera&#10;&#10;Description automatically generated">
            <a:extLst>
              <a:ext uri="{FF2B5EF4-FFF2-40B4-BE49-F238E27FC236}">
                <a16:creationId xmlns:a16="http://schemas.microsoft.com/office/drawing/2014/main" id="{C4AC1316-9C69-4A07-A88C-BE421D4A798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a:xfrm>
            <a:off x="806450" y="2362200"/>
            <a:ext cx="2133600" cy="2133600"/>
          </a:xfrm>
        </p:spPr>
      </p:pic>
    </p:spTree>
    <p:extLst>
      <p:ext uri="{BB962C8B-B14F-4D97-AF65-F5344CB8AC3E}">
        <p14:creationId xmlns:p14="http://schemas.microsoft.com/office/powerpoint/2010/main" val="218400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15</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normAutofit/>
          </a:bodyPr>
          <a:lstStyle/>
          <a:p>
            <a:r>
              <a:rPr lang="en-US" dirty="0"/>
              <a:t>Overview of the Columbus State Community College Grant</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idx="1"/>
          </p:nvPr>
        </p:nvSpPr>
        <p:spPr/>
        <p:txBody>
          <a:bodyPr/>
          <a:lstStyle/>
          <a:p>
            <a:r>
              <a:rPr lang="en-US" dirty="0"/>
              <a:t>IT Focus</a:t>
            </a:r>
          </a:p>
          <a:p>
            <a:r>
              <a:rPr lang="en-US" dirty="0"/>
              <a:t>The Flexible Learning Expressway for Technology (FLEXTech) program offers two tracks for apprentices:</a:t>
            </a:r>
          </a:p>
          <a:p>
            <a:pPr lvl="1"/>
            <a:r>
              <a:rPr lang="en-US" dirty="0"/>
              <a:t>An emerging workforce apprenticeship track that combines college curriculum and part-time paid employment in five semesters; and</a:t>
            </a:r>
          </a:p>
          <a:p>
            <a:pPr lvl="1"/>
            <a:r>
              <a:rPr lang="en-US" dirty="0"/>
              <a:t>An incumbent apprenticeship track that offers stackable credentials in data analytics, cyber security and software development.</a:t>
            </a:r>
          </a:p>
        </p:txBody>
      </p:sp>
    </p:spTree>
    <p:extLst>
      <p:ext uri="{BB962C8B-B14F-4D97-AF65-F5344CB8AC3E}">
        <p14:creationId xmlns:p14="http://schemas.microsoft.com/office/powerpoint/2010/main" val="124601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16</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Panelists</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a:xfrm>
            <a:off x="3769545" y="2328105"/>
            <a:ext cx="7864437" cy="2201789"/>
          </a:xfrm>
        </p:spPr>
        <p:txBody>
          <a:bodyPr/>
          <a:lstStyle/>
          <a:p>
            <a:r>
              <a:rPr lang="en-US" dirty="0"/>
              <a:t>Amy Mackenroth</a:t>
            </a:r>
          </a:p>
          <a:p>
            <a:pPr lvl="2"/>
            <a:r>
              <a:rPr lang="en-US" i="1" dirty="0">
                <a:latin typeface="+mj-lt"/>
              </a:rPr>
              <a:t>Senior Managing Director</a:t>
            </a:r>
          </a:p>
          <a:p>
            <a:pPr lvl="2"/>
            <a:r>
              <a:rPr lang="en-US" dirty="0"/>
              <a:t>Dallas County Community College District</a:t>
            </a:r>
          </a:p>
        </p:txBody>
      </p:sp>
      <p:pic>
        <p:nvPicPr>
          <p:cNvPr id="5" name="Picture Placeholder 4">
            <a:extLst>
              <a:ext uri="{FF2B5EF4-FFF2-40B4-BE49-F238E27FC236}">
                <a16:creationId xmlns:a16="http://schemas.microsoft.com/office/drawing/2014/main" id="{6D21361D-CC92-4E06-B2C2-95770E469CFA}"/>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a:xfrm>
            <a:off x="1060973" y="2442642"/>
            <a:ext cx="2133600" cy="2133600"/>
          </a:xfrm>
        </p:spPr>
      </p:pic>
    </p:spTree>
    <p:extLst>
      <p:ext uri="{BB962C8B-B14F-4D97-AF65-F5344CB8AC3E}">
        <p14:creationId xmlns:p14="http://schemas.microsoft.com/office/powerpoint/2010/main" val="192129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F8727-6A87-4F38-B049-B521CD750993}"/>
              </a:ext>
            </a:extLst>
          </p:cNvPr>
          <p:cNvSpPr>
            <a:spLocks noGrp="1"/>
          </p:cNvSpPr>
          <p:nvPr>
            <p:ph type="sldNum" sz="quarter" idx="12"/>
          </p:nvPr>
        </p:nvSpPr>
        <p:spPr/>
        <p:txBody>
          <a:bodyPr/>
          <a:lstStyle/>
          <a:p>
            <a:fld id="{158B7785-F6D6-45F8-833E-07BD84680091}" type="slidenum">
              <a:rPr lang="en-US" smtClean="0"/>
              <a:t>17</a:t>
            </a:fld>
            <a:endParaRPr lang="en-US" dirty="0"/>
          </a:p>
        </p:txBody>
      </p:sp>
      <p:sp>
        <p:nvSpPr>
          <p:cNvPr id="3" name="Title 2">
            <a:extLst>
              <a:ext uri="{FF2B5EF4-FFF2-40B4-BE49-F238E27FC236}">
                <a16:creationId xmlns:a16="http://schemas.microsoft.com/office/drawing/2014/main" id="{9AB9D87D-82BB-4ACC-AD52-ED179EB032DE}"/>
              </a:ext>
            </a:extLst>
          </p:cNvPr>
          <p:cNvSpPr>
            <a:spLocks noGrp="1"/>
          </p:cNvSpPr>
          <p:nvPr>
            <p:ph type="title"/>
          </p:nvPr>
        </p:nvSpPr>
        <p:spPr/>
        <p:txBody>
          <a:bodyPr>
            <a:normAutofit fontScale="90000"/>
          </a:bodyPr>
          <a:lstStyle/>
          <a:p>
            <a:r>
              <a:rPr lang="en-US" dirty="0"/>
              <a:t>Overview of the Dallas County Community College District Grant</a:t>
            </a:r>
          </a:p>
        </p:txBody>
      </p:sp>
      <p:sp>
        <p:nvSpPr>
          <p:cNvPr id="4" name="Content Placeholder 3">
            <a:extLst>
              <a:ext uri="{FF2B5EF4-FFF2-40B4-BE49-F238E27FC236}">
                <a16:creationId xmlns:a16="http://schemas.microsoft.com/office/drawing/2014/main" id="{6F303BA4-C741-4CBE-803C-1F2693D10784}"/>
              </a:ext>
            </a:extLst>
          </p:cNvPr>
          <p:cNvSpPr>
            <a:spLocks noGrp="1"/>
          </p:cNvSpPr>
          <p:nvPr>
            <p:ph idx="1"/>
          </p:nvPr>
        </p:nvSpPr>
        <p:spPr/>
        <p:txBody>
          <a:bodyPr>
            <a:normAutofit/>
          </a:bodyPr>
          <a:lstStyle/>
          <a:p>
            <a:pPr marL="0" marR="0">
              <a:spcBef>
                <a:spcPts val="0"/>
              </a:spcBef>
              <a:spcAft>
                <a:spcPts val="0"/>
              </a:spcAft>
            </a:pPr>
            <a:r>
              <a:rPr lang="en-US" dirty="0">
                <a:latin typeface="Calibri" panose="020F0502020204030204" pitchFamily="34" charset="0"/>
                <a:ea typeface="Calibri" panose="020F0502020204030204" pitchFamily="34" charset="0"/>
                <a:cs typeface="Segoe UI" panose="020B0502040204020203" pitchFamily="34" charset="0"/>
              </a:rPr>
              <a:t>Health Care Focus:</a:t>
            </a:r>
          </a:p>
          <a:p>
            <a:pPr marL="457200" lvl="1">
              <a:spcBef>
                <a:spcPts val="0"/>
              </a:spcBef>
            </a:pPr>
            <a:r>
              <a:rPr lang="en-US" dirty="0">
                <a:latin typeface="Calibri" panose="020F0502020204030204" pitchFamily="34" charset="0"/>
                <a:ea typeface="Calibri" panose="020F0502020204030204" pitchFamily="34" charset="0"/>
                <a:cs typeface="Segoe UI" panose="020B0502040204020203" pitchFamily="34" charset="0"/>
              </a:rPr>
              <a:t>Registered Apprenticeships</a:t>
            </a:r>
          </a:p>
          <a:p>
            <a:pPr marL="457200" lvl="1">
              <a:spcBef>
                <a:spcPts val="0"/>
              </a:spcBef>
            </a:pPr>
            <a:r>
              <a:rPr lang="en-US" dirty="0">
                <a:latin typeface="Calibri" panose="020F0502020204030204" pitchFamily="34" charset="0"/>
                <a:ea typeface="Calibri" panose="020F0502020204030204" pitchFamily="34" charset="0"/>
                <a:cs typeface="Segoe UI" panose="020B0502040204020203" pitchFamily="34" charset="0"/>
              </a:rPr>
              <a:t>Industry-Recognized Apprenticeship Programs (IRAP)</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Segoe UI" panose="020B0502040204020203" pitchFamily="34" charset="0"/>
            </a:endParaRPr>
          </a:p>
          <a:p>
            <a:pPr marL="0" marR="0">
              <a:spcBef>
                <a:spcPts val="0"/>
              </a:spcBef>
              <a:spcAft>
                <a:spcPts val="0"/>
              </a:spcAft>
            </a:pPr>
            <a:r>
              <a:rPr lang="en-US" dirty="0">
                <a:latin typeface="Calibri" panose="020F0502020204030204" pitchFamily="34" charset="0"/>
                <a:ea typeface="Calibri" panose="020F0502020204030204" pitchFamily="34" charset="0"/>
                <a:cs typeface="Segoe UI" panose="020B0502040204020203" pitchFamily="34" charset="0"/>
              </a:rPr>
              <a:t>The “You’re Hired” project provides competency-based clinical and non-clinical apprenticeships for major hospital systems</a:t>
            </a: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cs typeface="Segoe UI" panose="020B0502040204020203" pitchFamily="34" charset="0"/>
            </a:endParaRPr>
          </a:p>
          <a:p>
            <a:pPr marL="0" marR="0">
              <a:spcBef>
                <a:spcPts val="0"/>
              </a:spcBef>
              <a:spcAft>
                <a:spcPts val="0"/>
              </a:spcAft>
            </a:pPr>
            <a:r>
              <a:rPr lang="en-US" dirty="0">
                <a:latin typeface="Calibri" panose="020F0502020204030204" pitchFamily="34" charset="0"/>
                <a:cs typeface="Segoe UI" panose="020B0502040204020203" pitchFamily="34" charset="0"/>
              </a:rPr>
              <a:t>Key Partners: </a:t>
            </a:r>
          </a:p>
          <a:p>
            <a:pPr marL="457200" lvl="1">
              <a:spcBef>
                <a:spcPts val="0"/>
              </a:spcBef>
            </a:pPr>
            <a:r>
              <a:rPr lang="en-US" dirty="0">
                <a:latin typeface="Calibri" panose="020F0502020204030204" pitchFamily="34" charset="0"/>
                <a:ea typeface="Calibri" panose="020F0502020204030204" pitchFamily="34" charset="0"/>
                <a:cs typeface="Segoe UI" panose="020B0502040204020203" pitchFamily="34" charset="0"/>
              </a:rPr>
              <a:t>The American Hospital Association (AHA)</a:t>
            </a:r>
          </a:p>
          <a:p>
            <a:pPr marL="457200" lvl="1">
              <a:spcBef>
                <a:spcPts val="0"/>
              </a:spcBef>
            </a:pPr>
            <a:r>
              <a:rPr lang="en-US" dirty="0">
                <a:latin typeface="Calibri" panose="020F0502020204030204" pitchFamily="34" charset="0"/>
                <a:ea typeface="Calibri" panose="020F0502020204030204" pitchFamily="34" charset="0"/>
                <a:cs typeface="Segoe UI" panose="020B0502040204020203" pitchFamily="34" charset="0"/>
              </a:rPr>
              <a:t>US DOL VETS to emphasize apprenticeships for transitioning service members</a:t>
            </a:r>
          </a:p>
          <a:p>
            <a:pPr marL="457200" lvl="1">
              <a:spcBef>
                <a:spcPts val="0"/>
              </a:spcBef>
            </a:pPr>
            <a:r>
              <a:rPr lang="en-US" dirty="0">
                <a:latin typeface="Calibri" panose="020F0502020204030204" pitchFamily="34" charset="0"/>
                <a:ea typeface="Calibri" panose="020F0502020204030204" pitchFamily="34" charset="0"/>
                <a:cs typeface="Segoe UI" panose="020B0502040204020203" pitchFamily="34" charset="0"/>
              </a:rPr>
              <a:t>The Department of Defense Force Education and Training</a:t>
            </a:r>
            <a:endParaRPr lang="en-US" sz="2400" dirty="0"/>
          </a:p>
        </p:txBody>
      </p:sp>
    </p:spTree>
    <p:extLst>
      <p:ext uri="{BB962C8B-B14F-4D97-AF65-F5344CB8AC3E}">
        <p14:creationId xmlns:p14="http://schemas.microsoft.com/office/powerpoint/2010/main" val="1178408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18</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Poll Question for Audience </a:t>
            </a:r>
          </a:p>
        </p:txBody>
      </p:sp>
      <p:sp>
        <p:nvSpPr>
          <p:cNvPr id="5" name="Text Placeholder 4">
            <a:extLst>
              <a:ext uri="{FF2B5EF4-FFF2-40B4-BE49-F238E27FC236}">
                <a16:creationId xmlns:a16="http://schemas.microsoft.com/office/drawing/2014/main" id="{566E88D5-5A4B-4DE2-8E37-14F2936D4BDA}"/>
              </a:ext>
            </a:extLst>
          </p:cNvPr>
          <p:cNvSpPr>
            <a:spLocks noGrp="1"/>
          </p:cNvSpPr>
          <p:nvPr>
            <p:ph type="body" idx="14"/>
          </p:nvPr>
        </p:nvSpPr>
        <p:spPr/>
        <p:txBody>
          <a:bodyPr/>
          <a:lstStyle/>
          <a:p>
            <a:r>
              <a:rPr lang="en-US" dirty="0"/>
              <a:t>Which area of your grant activities has been most affected by social distancing measures? </a:t>
            </a:r>
          </a:p>
          <a:p>
            <a:endParaRPr lang="en-US" dirty="0"/>
          </a:p>
        </p:txBody>
      </p:sp>
      <p:sp>
        <p:nvSpPr>
          <p:cNvPr id="4" name="Text Placeholder 3">
            <a:extLst>
              <a:ext uri="{FF2B5EF4-FFF2-40B4-BE49-F238E27FC236}">
                <a16:creationId xmlns:a16="http://schemas.microsoft.com/office/drawing/2014/main" id="{C8EC1B19-AF46-4415-A95C-98EBD8870433}"/>
              </a:ext>
            </a:extLst>
          </p:cNvPr>
          <p:cNvSpPr>
            <a:spLocks noGrp="1"/>
          </p:cNvSpPr>
          <p:nvPr>
            <p:ph type="body" sz="quarter" idx="13"/>
          </p:nvPr>
        </p:nvSpPr>
        <p:spPr/>
        <p:txBody>
          <a:bodyPr/>
          <a:lstStyle/>
          <a:p>
            <a:r>
              <a:rPr lang="en-US" dirty="0"/>
              <a:t>Please select only one.</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pPr marL="742950" indent="-742950"/>
            <a:r>
              <a:rPr lang="en-US" sz="2000" dirty="0"/>
              <a:t>Training delivery</a:t>
            </a:r>
          </a:p>
          <a:p>
            <a:pPr marL="742950" indent="-742950"/>
            <a:r>
              <a:rPr lang="en-US" sz="2000" dirty="0"/>
              <a:t>Employer engagement</a:t>
            </a:r>
          </a:p>
          <a:p>
            <a:pPr marL="742950" indent="-742950"/>
            <a:r>
              <a:rPr lang="en-US" sz="2000" dirty="0"/>
              <a:t>Student engagement</a:t>
            </a:r>
          </a:p>
          <a:p>
            <a:pPr marL="742950" indent="-742950"/>
            <a:r>
              <a:rPr lang="en-US" sz="2000" dirty="0"/>
              <a:t>Apprentice placement</a:t>
            </a:r>
          </a:p>
          <a:p>
            <a:pPr marL="742950" indent="-742950"/>
            <a:r>
              <a:rPr lang="en-US" sz="2000" dirty="0"/>
              <a:t>Grant management (e.g., managing subgrantees, data reporting)</a:t>
            </a:r>
          </a:p>
        </p:txBody>
      </p:sp>
    </p:spTree>
    <p:extLst>
      <p:ext uri="{BB962C8B-B14F-4D97-AF65-F5344CB8AC3E}">
        <p14:creationId xmlns:p14="http://schemas.microsoft.com/office/powerpoint/2010/main" val="4100839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90FC9-64FA-47D1-ACB1-B9F94355EB02}"/>
              </a:ext>
            </a:extLst>
          </p:cNvPr>
          <p:cNvSpPr>
            <a:spLocks noGrp="1"/>
          </p:cNvSpPr>
          <p:nvPr>
            <p:ph type="sldNum" sz="quarter" idx="12"/>
          </p:nvPr>
        </p:nvSpPr>
        <p:spPr/>
        <p:txBody>
          <a:bodyPr/>
          <a:lstStyle/>
          <a:p>
            <a:fld id="{158B7785-F6D6-45F8-833E-07BD84680091}" type="slidenum">
              <a:rPr lang="en-US" smtClean="0"/>
              <a:pPr/>
              <a:t>19</a:t>
            </a:fld>
            <a:endParaRPr lang="en-US" dirty="0"/>
          </a:p>
        </p:txBody>
      </p:sp>
      <p:sp>
        <p:nvSpPr>
          <p:cNvPr id="3" name="Title 2">
            <a:extLst>
              <a:ext uri="{FF2B5EF4-FFF2-40B4-BE49-F238E27FC236}">
                <a16:creationId xmlns:a16="http://schemas.microsoft.com/office/drawing/2014/main" id="{123EC11B-8A03-4B8A-A247-548A9FC3259F}"/>
              </a:ext>
            </a:extLst>
          </p:cNvPr>
          <p:cNvSpPr>
            <a:spLocks noGrp="1"/>
          </p:cNvSpPr>
          <p:nvPr>
            <p:ph type="title"/>
          </p:nvPr>
        </p:nvSpPr>
        <p:spPr>
          <a:xfrm>
            <a:off x="762001" y="1918360"/>
            <a:ext cx="7233552" cy="2357891"/>
          </a:xfrm>
        </p:spPr>
        <p:txBody>
          <a:bodyPr>
            <a:normAutofit fontScale="90000"/>
          </a:bodyPr>
          <a:lstStyle/>
          <a:p>
            <a:pPr lvl="1"/>
            <a:r>
              <a:rPr lang="en-US" sz="4000" b="1" kern="1200" dirty="0">
                <a:solidFill>
                  <a:schemeClr val="accent1"/>
                </a:solidFill>
                <a:latin typeface="+mn-lt"/>
                <a:ea typeface="+mj-ea"/>
                <a:cs typeface="+mj-cs"/>
              </a:rPr>
              <a:t>What has been the impact of social distancing and stay-at-home orders on your program delivery?</a:t>
            </a:r>
          </a:p>
        </p:txBody>
      </p:sp>
    </p:spTree>
    <p:extLst>
      <p:ext uri="{BB962C8B-B14F-4D97-AF65-F5344CB8AC3E}">
        <p14:creationId xmlns:p14="http://schemas.microsoft.com/office/powerpoint/2010/main" val="387601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2</a:t>
            </a:fld>
            <a:endParaRPr lang="en-US" dirty="0"/>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
        <p:nvSpPr>
          <p:cNvPr id="8" name="Text Placeholder 7">
            <a:extLst>
              <a:ext uri="{FF2B5EF4-FFF2-40B4-BE49-F238E27FC236}">
                <a16:creationId xmlns:a16="http://schemas.microsoft.com/office/drawing/2014/main" id="{DB60730D-C5B5-43CB-9BC0-5768ED578A47}"/>
              </a:ext>
            </a:extLst>
          </p:cNvPr>
          <p:cNvSpPr>
            <a:spLocks noGrp="1"/>
          </p:cNvSpPr>
          <p:nvPr>
            <p:ph type="body" idx="14"/>
          </p:nvPr>
        </p:nvSpPr>
        <p:spPr/>
        <p:txBody>
          <a:bodyPr/>
          <a:lstStyle/>
          <a:p>
            <a:endParaRPr lang="en-US" dirty="0"/>
          </a:p>
        </p:txBody>
      </p:sp>
    </p:spTree>
    <p:extLst>
      <p:ext uri="{BB962C8B-B14F-4D97-AF65-F5344CB8AC3E}">
        <p14:creationId xmlns:p14="http://schemas.microsoft.com/office/powerpoint/2010/main" val="326377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F8727-6A87-4F38-B049-B521CD750993}"/>
              </a:ext>
            </a:extLst>
          </p:cNvPr>
          <p:cNvSpPr>
            <a:spLocks noGrp="1"/>
          </p:cNvSpPr>
          <p:nvPr>
            <p:ph type="sldNum" sz="quarter" idx="12"/>
          </p:nvPr>
        </p:nvSpPr>
        <p:spPr/>
        <p:txBody>
          <a:bodyPr/>
          <a:lstStyle/>
          <a:p>
            <a:fld id="{158B7785-F6D6-45F8-833E-07BD84680091}" type="slidenum">
              <a:rPr lang="en-US" smtClean="0"/>
              <a:t>20</a:t>
            </a:fld>
            <a:endParaRPr lang="en-US" dirty="0"/>
          </a:p>
        </p:txBody>
      </p:sp>
      <p:sp>
        <p:nvSpPr>
          <p:cNvPr id="3" name="Title 2">
            <a:extLst>
              <a:ext uri="{FF2B5EF4-FFF2-40B4-BE49-F238E27FC236}">
                <a16:creationId xmlns:a16="http://schemas.microsoft.com/office/drawing/2014/main" id="{9AB9D87D-82BB-4ACC-AD52-ED179EB032DE}"/>
              </a:ext>
            </a:extLst>
          </p:cNvPr>
          <p:cNvSpPr>
            <a:spLocks noGrp="1"/>
          </p:cNvSpPr>
          <p:nvPr>
            <p:ph type="title"/>
          </p:nvPr>
        </p:nvSpPr>
        <p:spPr/>
        <p:txBody>
          <a:bodyPr/>
          <a:lstStyle/>
          <a:p>
            <a:r>
              <a:rPr lang="en-US" dirty="0"/>
              <a:t>Dallas County Community College District</a:t>
            </a:r>
          </a:p>
        </p:txBody>
      </p:sp>
      <p:sp>
        <p:nvSpPr>
          <p:cNvPr id="4" name="Content Placeholder 3">
            <a:extLst>
              <a:ext uri="{FF2B5EF4-FFF2-40B4-BE49-F238E27FC236}">
                <a16:creationId xmlns:a16="http://schemas.microsoft.com/office/drawing/2014/main" id="{6F303BA4-C741-4CBE-803C-1F2693D10784}"/>
              </a:ext>
            </a:extLst>
          </p:cNvPr>
          <p:cNvSpPr>
            <a:spLocks noGrp="1"/>
          </p:cNvSpPr>
          <p:nvPr>
            <p:ph idx="1"/>
          </p:nvPr>
        </p:nvSpPr>
        <p:spPr/>
        <p:txBody>
          <a:bodyPr>
            <a:normAutofit/>
          </a:bodyPr>
          <a:lstStyle/>
          <a:p>
            <a:r>
              <a:rPr lang="en-US" dirty="0"/>
              <a:t>Active apprenticeship programs were not affected beyond online learning</a:t>
            </a:r>
          </a:p>
          <a:p>
            <a:pPr lvl="1"/>
            <a:r>
              <a:rPr lang="en-US" dirty="0"/>
              <a:t>Continued placement of apprentices – Patient Care Technician (PCT), Certified Nursing Assistant (CNA)</a:t>
            </a:r>
          </a:p>
          <a:p>
            <a:pPr lvl="1"/>
            <a:r>
              <a:rPr lang="en-US" dirty="0"/>
              <a:t>Exclusive online instruction by both employers and the District</a:t>
            </a:r>
          </a:p>
          <a:p>
            <a:pPr lvl="1"/>
            <a:r>
              <a:rPr lang="en-US" dirty="0"/>
              <a:t>Proctored exams at testing centers have been delayed</a:t>
            </a:r>
          </a:p>
          <a:p>
            <a:r>
              <a:rPr lang="en-US" dirty="0"/>
              <a:t>Exploration of new health care occupations – Biomedical 3D Printing Technician, Nurse Informaticist, Hospital Facility Emergency Preparedness Manager, etc.</a:t>
            </a:r>
          </a:p>
          <a:p>
            <a:r>
              <a:rPr lang="en-US" dirty="0"/>
              <a:t>Scaling process – managing multiple priorities and harnessing the strengths of diverse teams and organizations</a:t>
            </a:r>
          </a:p>
          <a:p>
            <a:endParaRPr lang="en-US" dirty="0"/>
          </a:p>
        </p:txBody>
      </p:sp>
    </p:spTree>
    <p:extLst>
      <p:ext uri="{BB962C8B-B14F-4D97-AF65-F5344CB8AC3E}">
        <p14:creationId xmlns:p14="http://schemas.microsoft.com/office/powerpoint/2010/main" val="322722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753CE-B9EF-4350-90DA-2471EF2BF9FE}"/>
              </a:ext>
            </a:extLst>
          </p:cNvPr>
          <p:cNvSpPr>
            <a:spLocks noGrp="1"/>
          </p:cNvSpPr>
          <p:nvPr>
            <p:ph type="sldNum" sz="quarter" idx="12"/>
          </p:nvPr>
        </p:nvSpPr>
        <p:spPr/>
        <p:txBody>
          <a:bodyPr/>
          <a:lstStyle/>
          <a:p>
            <a:fld id="{158B7785-F6D6-45F8-833E-07BD84680091}" type="slidenum">
              <a:rPr lang="en-US" smtClean="0"/>
              <a:t>21</a:t>
            </a:fld>
            <a:endParaRPr lang="en-US" dirty="0"/>
          </a:p>
        </p:txBody>
      </p:sp>
      <p:sp>
        <p:nvSpPr>
          <p:cNvPr id="3" name="Title 2">
            <a:extLst>
              <a:ext uri="{FF2B5EF4-FFF2-40B4-BE49-F238E27FC236}">
                <a16:creationId xmlns:a16="http://schemas.microsoft.com/office/drawing/2014/main" id="{FC47F352-0593-42D5-B902-B91FBB913888}"/>
              </a:ext>
            </a:extLst>
          </p:cNvPr>
          <p:cNvSpPr>
            <a:spLocks noGrp="1"/>
          </p:cNvSpPr>
          <p:nvPr>
            <p:ph type="title"/>
          </p:nvPr>
        </p:nvSpPr>
        <p:spPr/>
        <p:txBody>
          <a:bodyPr>
            <a:normAutofit/>
          </a:bodyPr>
          <a:lstStyle/>
          <a:p>
            <a:r>
              <a:rPr lang="en-US" dirty="0"/>
              <a:t>Alabama Community College System</a:t>
            </a:r>
          </a:p>
        </p:txBody>
      </p:sp>
      <p:sp>
        <p:nvSpPr>
          <p:cNvPr id="4" name="Content Placeholder 3">
            <a:extLst>
              <a:ext uri="{FF2B5EF4-FFF2-40B4-BE49-F238E27FC236}">
                <a16:creationId xmlns:a16="http://schemas.microsoft.com/office/drawing/2014/main" id="{F143E75B-6940-49E6-919C-341C4744D7C2}"/>
              </a:ext>
            </a:extLst>
          </p:cNvPr>
          <p:cNvSpPr>
            <a:spLocks noGrp="1"/>
          </p:cNvSpPr>
          <p:nvPr>
            <p:ph idx="1"/>
          </p:nvPr>
        </p:nvSpPr>
        <p:spPr/>
        <p:txBody>
          <a:bodyPr/>
          <a:lstStyle/>
          <a:p>
            <a:r>
              <a:rPr lang="en-US" dirty="0"/>
              <a:t>Responded quickly by engaging students and employers immediately upon mandated health orders </a:t>
            </a:r>
          </a:p>
          <a:p>
            <a:r>
              <a:rPr lang="en-US" dirty="0"/>
              <a:t>Conducted preparations to ensure student accessibility to curriculum as well as lines of support to assist students with transition to online instruction and continuation of OJT</a:t>
            </a:r>
          </a:p>
          <a:p>
            <a:r>
              <a:rPr lang="en-US" dirty="0"/>
              <a:t>Program delivery shifted to online curriculum and virtual lab programs </a:t>
            </a:r>
          </a:p>
          <a:p>
            <a:r>
              <a:rPr lang="en-US" dirty="0"/>
              <a:t>Outreach, recruitment and enrollment of students shifted to online and virtual events to ensure next cohorts are ready based on adjusted timelines</a:t>
            </a:r>
          </a:p>
          <a:p>
            <a:pPr marL="0" indent="0">
              <a:buNone/>
            </a:pPr>
            <a:endParaRPr lang="en-US" dirty="0"/>
          </a:p>
          <a:p>
            <a:pPr lvl="1"/>
            <a:endParaRPr lang="en-US" dirty="0"/>
          </a:p>
        </p:txBody>
      </p:sp>
    </p:spTree>
    <p:extLst>
      <p:ext uri="{BB962C8B-B14F-4D97-AF65-F5344CB8AC3E}">
        <p14:creationId xmlns:p14="http://schemas.microsoft.com/office/powerpoint/2010/main" val="2763112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753CE-B9EF-4350-90DA-2471EF2BF9FE}"/>
              </a:ext>
            </a:extLst>
          </p:cNvPr>
          <p:cNvSpPr>
            <a:spLocks noGrp="1"/>
          </p:cNvSpPr>
          <p:nvPr>
            <p:ph type="sldNum" sz="quarter" idx="12"/>
          </p:nvPr>
        </p:nvSpPr>
        <p:spPr/>
        <p:txBody>
          <a:bodyPr/>
          <a:lstStyle/>
          <a:p>
            <a:fld id="{158B7785-F6D6-45F8-833E-07BD84680091}" type="slidenum">
              <a:rPr lang="en-US" smtClean="0"/>
              <a:t>22</a:t>
            </a:fld>
            <a:endParaRPr lang="en-US" dirty="0"/>
          </a:p>
        </p:txBody>
      </p:sp>
      <p:sp>
        <p:nvSpPr>
          <p:cNvPr id="3" name="Title 2">
            <a:extLst>
              <a:ext uri="{FF2B5EF4-FFF2-40B4-BE49-F238E27FC236}">
                <a16:creationId xmlns:a16="http://schemas.microsoft.com/office/drawing/2014/main" id="{FC47F352-0593-42D5-B902-B91FBB913888}"/>
              </a:ext>
            </a:extLst>
          </p:cNvPr>
          <p:cNvSpPr>
            <a:spLocks noGrp="1"/>
          </p:cNvSpPr>
          <p:nvPr>
            <p:ph type="title"/>
          </p:nvPr>
        </p:nvSpPr>
        <p:spPr/>
        <p:txBody>
          <a:bodyPr>
            <a:normAutofit/>
          </a:bodyPr>
          <a:lstStyle/>
          <a:p>
            <a:r>
              <a:rPr lang="en-US" dirty="0"/>
              <a:t>Columbus State Community College</a:t>
            </a:r>
          </a:p>
        </p:txBody>
      </p:sp>
      <p:sp>
        <p:nvSpPr>
          <p:cNvPr id="4" name="Content Placeholder 3">
            <a:extLst>
              <a:ext uri="{FF2B5EF4-FFF2-40B4-BE49-F238E27FC236}">
                <a16:creationId xmlns:a16="http://schemas.microsoft.com/office/drawing/2014/main" id="{F143E75B-6940-49E6-919C-341C4744D7C2}"/>
              </a:ext>
            </a:extLst>
          </p:cNvPr>
          <p:cNvSpPr>
            <a:spLocks noGrp="1"/>
          </p:cNvSpPr>
          <p:nvPr>
            <p:ph idx="1"/>
          </p:nvPr>
        </p:nvSpPr>
        <p:spPr/>
        <p:txBody>
          <a:bodyPr>
            <a:normAutofit fontScale="92500" lnSpcReduction="10000"/>
          </a:bodyPr>
          <a:lstStyle/>
          <a:p>
            <a:r>
              <a:rPr lang="en-US" sz="2800" dirty="0"/>
              <a:t>Shifted Employer Engagement from In-Person to Virtual</a:t>
            </a:r>
          </a:p>
          <a:p>
            <a:pPr lvl="1"/>
            <a:r>
              <a:rPr lang="en-US" sz="2600" dirty="0"/>
              <a:t>“Normal” process called for speed-dating inspired networking event to precede in-person interviews; converted event to virtual delivery; 70+ people involved in 2-hour virtual networking event (rotations, student lounges, etc.)</a:t>
            </a:r>
          </a:p>
          <a:p>
            <a:r>
              <a:rPr lang="en-US" sz="2800" dirty="0"/>
              <a:t>Maintained Operational Excellence</a:t>
            </a:r>
          </a:p>
          <a:p>
            <a:pPr lvl="1"/>
            <a:r>
              <a:rPr lang="en-US" sz="2600" dirty="0"/>
              <a:t>Need for additional means for each student to “introduce” themselves; modified resume books to include 60-second elevator pitches (links to videos embedded with each resume)</a:t>
            </a:r>
          </a:p>
          <a:p>
            <a:r>
              <a:rPr lang="en-US" sz="2800" dirty="0"/>
              <a:t>Extended Grace Periods for Students </a:t>
            </a:r>
          </a:p>
          <a:p>
            <a:pPr lvl="1"/>
            <a:r>
              <a:rPr lang="en-US" sz="2600" dirty="0"/>
              <a:t>Shift to virtual learning was a monumental task for everyone involved, including our students; ensured grace extended when appropriate (e.g., deadline forgiveness, additional reviews, etc.)</a:t>
            </a:r>
          </a:p>
        </p:txBody>
      </p:sp>
    </p:spTree>
    <p:extLst>
      <p:ext uri="{BB962C8B-B14F-4D97-AF65-F5344CB8AC3E}">
        <p14:creationId xmlns:p14="http://schemas.microsoft.com/office/powerpoint/2010/main" val="257783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753CE-B9EF-4350-90DA-2471EF2BF9FE}"/>
              </a:ext>
            </a:extLst>
          </p:cNvPr>
          <p:cNvSpPr>
            <a:spLocks noGrp="1"/>
          </p:cNvSpPr>
          <p:nvPr>
            <p:ph type="sldNum" sz="quarter" idx="12"/>
          </p:nvPr>
        </p:nvSpPr>
        <p:spPr/>
        <p:txBody>
          <a:bodyPr/>
          <a:lstStyle/>
          <a:p>
            <a:fld id="{158B7785-F6D6-45F8-833E-07BD84680091}" type="slidenum">
              <a:rPr lang="en-US" smtClean="0"/>
              <a:t>23</a:t>
            </a:fld>
            <a:endParaRPr lang="en-US" dirty="0"/>
          </a:p>
        </p:txBody>
      </p:sp>
      <p:sp>
        <p:nvSpPr>
          <p:cNvPr id="3" name="Title 2">
            <a:extLst>
              <a:ext uri="{FF2B5EF4-FFF2-40B4-BE49-F238E27FC236}">
                <a16:creationId xmlns:a16="http://schemas.microsoft.com/office/drawing/2014/main" id="{FC47F352-0593-42D5-B902-B91FBB913888}"/>
              </a:ext>
            </a:extLst>
          </p:cNvPr>
          <p:cNvSpPr>
            <a:spLocks noGrp="1"/>
          </p:cNvSpPr>
          <p:nvPr>
            <p:ph type="title"/>
          </p:nvPr>
        </p:nvSpPr>
        <p:spPr/>
        <p:txBody>
          <a:bodyPr>
            <a:normAutofit/>
          </a:bodyPr>
          <a:lstStyle/>
          <a:p>
            <a:r>
              <a:rPr lang="en-US" dirty="0"/>
              <a:t>University of Cincinnati</a:t>
            </a:r>
          </a:p>
        </p:txBody>
      </p:sp>
      <p:sp>
        <p:nvSpPr>
          <p:cNvPr id="4" name="Content Placeholder 3">
            <a:extLst>
              <a:ext uri="{FF2B5EF4-FFF2-40B4-BE49-F238E27FC236}">
                <a16:creationId xmlns:a16="http://schemas.microsoft.com/office/drawing/2014/main" id="{F143E75B-6940-49E6-919C-341C4744D7C2}"/>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Developed innovative ways for apprentices to gain professional skills and working experience</a:t>
            </a:r>
          </a:p>
          <a:p>
            <a:pPr lvl="1"/>
            <a:r>
              <a:rPr lang="en-US" dirty="0">
                <a:latin typeface="Calibri" panose="020F0502020204030204" pitchFamily="34" charset="0"/>
                <a:cs typeface="Calibri" panose="020F0502020204030204" pitchFamily="34" charset="0"/>
              </a:rPr>
              <a:t>Online courses, boot campus and certificates to learn new skills and earn industry recognized credentials from the University or from one of our partners </a:t>
            </a:r>
          </a:p>
          <a:p>
            <a:pPr lvl="1"/>
            <a:r>
              <a:rPr lang="en-US" dirty="0">
                <a:latin typeface="Calibri" panose="020F0502020204030204" pitchFamily="34" charset="0"/>
                <a:cs typeface="Calibri" panose="020F0502020204030204" pitchFamily="34" charset="0"/>
              </a:rPr>
              <a:t>Opportunities to work on real-world projects and earn money</a:t>
            </a:r>
            <a:endParaRPr lang="en-US" sz="27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Developed a technology bootcamp for people in our community laid off or furloughed due to the COVID-19 pandemic</a:t>
            </a:r>
          </a:p>
          <a:p>
            <a:r>
              <a:rPr lang="en-US" dirty="0">
                <a:latin typeface="Calibri" panose="020F0502020204030204" pitchFamily="34" charset="0"/>
                <a:cs typeface="Calibri" panose="020F0502020204030204" pitchFamily="34" charset="0"/>
              </a:rPr>
              <a:t>Provided employer support remotely</a:t>
            </a:r>
          </a:p>
          <a:p>
            <a:r>
              <a:rPr lang="en-US" dirty="0">
                <a:latin typeface="Calibri" panose="020F0502020204030204" pitchFamily="34" charset="0"/>
                <a:cs typeface="Calibri" panose="020F0502020204030204" pitchFamily="34" charset="0"/>
              </a:rPr>
              <a:t>Delivered training using remote curriculum</a:t>
            </a:r>
          </a:p>
          <a:p>
            <a:endParaRPr lang="en-US" dirty="0"/>
          </a:p>
        </p:txBody>
      </p:sp>
    </p:spTree>
    <p:extLst>
      <p:ext uri="{BB962C8B-B14F-4D97-AF65-F5344CB8AC3E}">
        <p14:creationId xmlns:p14="http://schemas.microsoft.com/office/powerpoint/2010/main" val="1241168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24</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Poll Question for Audience </a:t>
            </a:r>
          </a:p>
        </p:txBody>
      </p:sp>
      <p:sp>
        <p:nvSpPr>
          <p:cNvPr id="5" name="Text Placeholder 4">
            <a:extLst>
              <a:ext uri="{FF2B5EF4-FFF2-40B4-BE49-F238E27FC236}">
                <a16:creationId xmlns:a16="http://schemas.microsoft.com/office/drawing/2014/main" id="{566E88D5-5A4B-4DE2-8E37-14F2936D4BDA}"/>
              </a:ext>
            </a:extLst>
          </p:cNvPr>
          <p:cNvSpPr>
            <a:spLocks noGrp="1"/>
          </p:cNvSpPr>
          <p:nvPr>
            <p:ph type="body" idx="14"/>
          </p:nvPr>
        </p:nvSpPr>
        <p:spPr/>
        <p:txBody>
          <a:bodyPr/>
          <a:lstStyle/>
          <a:p>
            <a:r>
              <a:rPr lang="en-US" dirty="0"/>
              <a:t>What virtual platform are you primarily using to connect to your team and project clients (employers and students)?</a:t>
            </a:r>
          </a:p>
          <a:p>
            <a:endParaRPr lang="en-US" dirty="0"/>
          </a:p>
        </p:txBody>
      </p:sp>
      <p:sp>
        <p:nvSpPr>
          <p:cNvPr id="4" name="Text Placeholder 3">
            <a:extLst>
              <a:ext uri="{FF2B5EF4-FFF2-40B4-BE49-F238E27FC236}">
                <a16:creationId xmlns:a16="http://schemas.microsoft.com/office/drawing/2014/main" id="{C8EC1B19-AF46-4415-A95C-98EBD8870433}"/>
              </a:ext>
            </a:extLst>
          </p:cNvPr>
          <p:cNvSpPr>
            <a:spLocks noGrp="1"/>
          </p:cNvSpPr>
          <p:nvPr>
            <p:ph type="body" sz="quarter" idx="13"/>
          </p:nvPr>
        </p:nvSpPr>
        <p:spPr/>
        <p:txBody>
          <a:bodyPr/>
          <a:lstStyle/>
          <a:p>
            <a:r>
              <a:rPr lang="en-US" dirty="0"/>
              <a:t>Please select all that apply. </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fontScale="55000" lnSpcReduction="20000"/>
          </a:bodyPr>
          <a:lstStyle/>
          <a:p>
            <a:pPr marL="742950" indent="-742950">
              <a:buFont typeface="+mj-lt"/>
              <a:buAutoNum type="arabicPeriod"/>
            </a:pPr>
            <a:r>
              <a:rPr lang="en-US" sz="3600" dirty="0"/>
              <a:t>Zoom</a:t>
            </a:r>
          </a:p>
          <a:p>
            <a:pPr marL="742950" indent="-742950">
              <a:buFont typeface="+mj-lt"/>
              <a:buAutoNum type="arabicPeriod"/>
            </a:pPr>
            <a:r>
              <a:rPr lang="en-US" sz="3600" dirty="0"/>
              <a:t>Microsoft Teams</a:t>
            </a:r>
          </a:p>
          <a:p>
            <a:pPr marL="742950" indent="-742950">
              <a:buFont typeface="+mj-lt"/>
              <a:buAutoNum type="arabicPeriod"/>
            </a:pPr>
            <a:r>
              <a:rPr lang="en-US" sz="3600" dirty="0"/>
              <a:t>Skype</a:t>
            </a:r>
          </a:p>
          <a:p>
            <a:pPr marL="742950" indent="-742950">
              <a:buFont typeface="+mj-lt"/>
              <a:buAutoNum type="arabicPeriod"/>
            </a:pPr>
            <a:r>
              <a:rPr lang="en-US" sz="3600" dirty="0"/>
              <a:t>Google Hangouts</a:t>
            </a:r>
          </a:p>
          <a:p>
            <a:pPr marL="742950" indent="-742950">
              <a:buFont typeface="+mj-lt"/>
              <a:buAutoNum type="arabicPeriod"/>
            </a:pPr>
            <a:r>
              <a:rPr lang="en-US" sz="3600" dirty="0"/>
              <a:t>Slack</a:t>
            </a:r>
          </a:p>
          <a:p>
            <a:pPr marL="742950" indent="-742950">
              <a:buFont typeface="+mj-lt"/>
              <a:buAutoNum type="arabicPeriod"/>
            </a:pPr>
            <a:r>
              <a:rPr lang="en-US" sz="3600" dirty="0"/>
              <a:t>Other – type in box.</a:t>
            </a:r>
          </a:p>
          <a:p>
            <a:pPr marL="742950" indent="-742950">
              <a:buFont typeface="+mj-lt"/>
              <a:buAutoNum type="arabicPeriod"/>
            </a:pPr>
            <a:r>
              <a:rPr lang="en-US" sz="3600" dirty="0"/>
              <a:t>None</a:t>
            </a:r>
          </a:p>
        </p:txBody>
      </p:sp>
    </p:spTree>
    <p:extLst>
      <p:ext uri="{BB962C8B-B14F-4D97-AF65-F5344CB8AC3E}">
        <p14:creationId xmlns:p14="http://schemas.microsoft.com/office/powerpoint/2010/main" val="689001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E60CA1-E9A5-4A18-AFA7-3F9E099E4805}"/>
              </a:ext>
            </a:extLst>
          </p:cNvPr>
          <p:cNvSpPr>
            <a:spLocks noGrp="1"/>
          </p:cNvSpPr>
          <p:nvPr>
            <p:ph type="sldNum" sz="quarter" idx="12"/>
          </p:nvPr>
        </p:nvSpPr>
        <p:spPr/>
        <p:txBody>
          <a:bodyPr/>
          <a:lstStyle/>
          <a:p>
            <a:fld id="{158B7785-F6D6-45F8-833E-07BD84680091}" type="slidenum">
              <a:rPr lang="en-US" smtClean="0"/>
              <a:pPr/>
              <a:t>25</a:t>
            </a:fld>
            <a:endParaRPr lang="en-US" dirty="0"/>
          </a:p>
        </p:txBody>
      </p:sp>
      <p:sp>
        <p:nvSpPr>
          <p:cNvPr id="3" name="Title 2">
            <a:extLst>
              <a:ext uri="{FF2B5EF4-FFF2-40B4-BE49-F238E27FC236}">
                <a16:creationId xmlns:a16="http://schemas.microsoft.com/office/drawing/2014/main" id="{450E55F7-0767-4F6D-91FB-7F9CCA9DCFA4}"/>
              </a:ext>
            </a:extLst>
          </p:cNvPr>
          <p:cNvSpPr>
            <a:spLocks noGrp="1"/>
          </p:cNvSpPr>
          <p:nvPr>
            <p:ph type="title"/>
          </p:nvPr>
        </p:nvSpPr>
        <p:spPr>
          <a:xfrm>
            <a:off x="800239" y="1782940"/>
            <a:ext cx="6553200" cy="2357891"/>
          </a:xfrm>
        </p:spPr>
        <p:txBody>
          <a:bodyPr>
            <a:normAutofit/>
          </a:bodyPr>
          <a:lstStyle/>
          <a:p>
            <a:pPr lvl="1"/>
            <a:r>
              <a:rPr lang="en-US" sz="4000" b="1" kern="1200" dirty="0">
                <a:solidFill>
                  <a:schemeClr val="accent1"/>
                </a:solidFill>
                <a:latin typeface="+mn-lt"/>
                <a:ea typeface="+mj-ea"/>
                <a:cs typeface="+mj-cs"/>
              </a:rPr>
              <a:t>How has social distancing affected employer engagement?</a:t>
            </a:r>
          </a:p>
        </p:txBody>
      </p:sp>
    </p:spTree>
    <p:extLst>
      <p:ext uri="{BB962C8B-B14F-4D97-AF65-F5344CB8AC3E}">
        <p14:creationId xmlns:p14="http://schemas.microsoft.com/office/powerpoint/2010/main" val="3903108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5B7B96-75F0-4845-B129-16A6CD4E915F}"/>
              </a:ext>
            </a:extLst>
          </p:cNvPr>
          <p:cNvSpPr>
            <a:spLocks noGrp="1"/>
          </p:cNvSpPr>
          <p:nvPr>
            <p:ph type="title"/>
          </p:nvPr>
        </p:nvSpPr>
        <p:spPr/>
        <p:txBody>
          <a:bodyPr/>
          <a:lstStyle/>
          <a:p>
            <a:r>
              <a:rPr lang="en-US" dirty="0"/>
              <a:t>University of Cincinnati</a:t>
            </a:r>
          </a:p>
        </p:txBody>
      </p:sp>
      <p:sp>
        <p:nvSpPr>
          <p:cNvPr id="9" name="Content Placeholder 8">
            <a:extLst>
              <a:ext uri="{FF2B5EF4-FFF2-40B4-BE49-F238E27FC236}">
                <a16:creationId xmlns:a16="http://schemas.microsoft.com/office/drawing/2014/main" id="{8A5CC19F-684C-4942-8939-046B90B24A08}"/>
              </a:ext>
            </a:extLst>
          </p:cNvPr>
          <p:cNvSpPr>
            <a:spLocks noGrp="1"/>
          </p:cNvSpPr>
          <p:nvPr>
            <p:ph idx="1"/>
          </p:nvPr>
        </p:nvSpPr>
        <p:spPr/>
        <p:txBody>
          <a:bodyPr/>
          <a:lstStyle/>
          <a:p>
            <a:r>
              <a:rPr lang="en-US" dirty="0"/>
              <a:t>Developed pathways for employers to work with students on short-term projects</a:t>
            </a:r>
          </a:p>
          <a:p>
            <a:r>
              <a:rPr lang="en-US" dirty="0"/>
              <a:t>Created Virtual Innovation Studio</a:t>
            </a:r>
          </a:p>
          <a:p>
            <a:r>
              <a:rPr lang="en-US" dirty="0"/>
              <a:t>Developed opportunities with employer partners to use student software skills</a:t>
            </a:r>
          </a:p>
          <a:p>
            <a:r>
              <a:rPr lang="en-US" dirty="0"/>
              <a:t>Created pathways for employers to recruit students remotely</a:t>
            </a:r>
          </a:p>
          <a:p>
            <a:r>
              <a:rPr lang="en-US" dirty="0"/>
              <a:t>Provided resources to employers through webinars and presentations</a:t>
            </a:r>
          </a:p>
          <a:p>
            <a:r>
              <a:rPr lang="en-US" dirty="0"/>
              <a:t>Created “Distanced by Design” Television Show</a:t>
            </a:r>
          </a:p>
          <a:p>
            <a:r>
              <a:rPr lang="en-US" dirty="0"/>
              <a:t>Maintain relationships in a virtual setting as communication is key</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720434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27</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a:t>Alabama Community College System </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Most industry partners, including automotive manufacturers and their suppliers, were shut down for two to three weeks </a:t>
            </a:r>
          </a:p>
          <a:p>
            <a:pPr lvl="1"/>
            <a:r>
              <a:rPr lang="en-US" dirty="0"/>
              <a:t>One employer requested assistance to provide work activities for the students while plant was shut down</a:t>
            </a:r>
          </a:p>
          <a:p>
            <a:pPr lvl="1"/>
            <a:r>
              <a:rPr lang="en-US" dirty="0"/>
              <a:t>Colleges developed and provided relevant simulated workplace activities and mentorship for those students </a:t>
            </a:r>
          </a:p>
          <a:p>
            <a:pPr lvl="1"/>
            <a:r>
              <a:rPr lang="en-US" dirty="0"/>
              <a:t>Developed procedures on new equipment installations as well as troubleshooting guides for equipment which the students could work on remotely</a:t>
            </a:r>
            <a:endParaRPr lang="en-US" sz="4000" dirty="0"/>
          </a:p>
          <a:p>
            <a:pPr lvl="1"/>
            <a:endParaRPr lang="en-US" sz="2600" dirty="0"/>
          </a:p>
        </p:txBody>
      </p:sp>
    </p:spTree>
    <p:extLst>
      <p:ext uri="{BB962C8B-B14F-4D97-AF65-F5344CB8AC3E}">
        <p14:creationId xmlns:p14="http://schemas.microsoft.com/office/powerpoint/2010/main" val="4188307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28</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normAutofit/>
          </a:bodyPr>
          <a:lstStyle/>
          <a:p>
            <a:r>
              <a:rPr lang="en-US" dirty="0"/>
              <a:t>Columbus State Community College</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Employment engagement strategies are based on three principles:</a:t>
            </a:r>
          </a:p>
          <a:p>
            <a:pPr lvl="1"/>
            <a:r>
              <a:rPr lang="en-US" dirty="0"/>
              <a:t>Leveraging prescribed processes and communications</a:t>
            </a:r>
          </a:p>
          <a:p>
            <a:pPr lvl="2"/>
            <a:r>
              <a:rPr lang="en-US" dirty="0"/>
              <a:t>“Normal” processes include anticipated points of interaction; fully leverage while avoiding new and unanticipated outreach</a:t>
            </a:r>
          </a:p>
          <a:p>
            <a:pPr lvl="1"/>
            <a:r>
              <a:rPr lang="en-US" dirty="0"/>
              <a:t>Ensuring mutual benefit</a:t>
            </a:r>
          </a:p>
          <a:p>
            <a:pPr lvl="2"/>
            <a:r>
              <a:rPr lang="en-US" dirty="0"/>
              <a:t>Shared resources related to on-boarding new employees in a virtual environment</a:t>
            </a:r>
          </a:p>
          <a:p>
            <a:pPr lvl="1"/>
            <a:r>
              <a:rPr lang="en-US" dirty="0"/>
              <a:t>Exhibiting flexibility</a:t>
            </a:r>
          </a:p>
          <a:p>
            <a:pPr lvl="2"/>
            <a:r>
              <a:rPr lang="en-US" dirty="0"/>
              <a:t>Employer demand may not align with current timelines; when clouds lift be ready to respond (ready, set, sprint) even if it requires standing-up supplemental processes unique to individual employers</a:t>
            </a:r>
          </a:p>
        </p:txBody>
      </p:sp>
    </p:spTree>
    <p:extLst>
      <p:ext uri="{BB962C8B-B14F-4D97-AF65-F5344CB8AC3E}">
        <p14:creationId xmlns:p14="http://schemas.microsoft.com/office/powerpoint/2010/main" val="106234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29</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Dallas County Community College District</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a:xfrm>
            <a:off x="699247" y="1137446"/>
            <a:ext cx="11187953" cy="5039517"/>
          </a:xfrm>
        </p:spPr>
        <p:txBody>
          <a:bodyPr>
            <a:normAutofit/>
          </a:bodyPr>
          <a:lstStyle/>
          <a:p>
            <a:r>
              <a:rPr lang="en-US" dirty="0"/>
              <a:t>Agile response to keep pace… at different paces</a:t>
            </a:r>
          </a:p>
          <a:p>
            <a:r>
              <a:rPr lang="en-US" dirty="0"/>
              <a:t>AHA – key partner – focused on patient care and immediate demands of their association members (building field hospitals, hotel hospitals, etc.)</a:t>
            </a:r>
          </a:p>
          <a:p>
            <a:r>
              <a:rPr lang="en-US" dirty="0"/>
              <a:t>Local placement of apprentices has continued</a:t>
            </a:r>
          </a:p>
          <a:p>
            <a:pPr marL="0" lvl="0" indent="0">
              <a:buNone/>
            </a:pPr>
            <a:endParaRPr lang="en-US" dirty="0"/>
          </a:p>
        </p:txBody>
      </p:sp>
    </p:spTree>
    <p:extLst>
      <p:ext uri="{BB962C8B-B14F-4D97-AF65-F5344CB8AC3E}">
        <p14:creationId xmlns:p14="http://schemas.microsoft.com/office/powerpoint/2010/main" val="261926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401CBC-FE75-480B-BDE8-EDE3BA160339}"/>
              </a:ext>
            </a:extLst>
          </p:cNvPr>
          <p:cNvSpPr>
            <a:spLocks noGrp="1"/>
          </p:cNvSpPr>
          <p:nvPr>
            <p:ph type="sldNum" sz="quarter" idx="12"/>
          </p:nvPr>
        </p:nvSpPr>
        <p:spPr/>
        <p:txBody>
          <a:bodyPr/>
          <a:lstStyle/>
          <a:p>
            <a:fld id="{158B7785-F6D6-45F8-833E-07BD84680091}" type="slidenum">
              <a:rPr lang="en-US" smtClean="0"/>
              <a:t>3</a:t>
            </a:fld>
            <a:endParaRPr lang="en-US" dirty="0"/>
          </a:p>
        </p:txBody>
      </p:sp>
      <p:sp>
        <p:nvSpPr>
          <p:cNvPr id="3" name="Title 2">
            <a:extLst>
              <a:ext uri="{FF2B5EF4-FFF2-40B4-BE49-F238E27FC236}">
                <a16:creationId xmlns:a16="http://schemas.microsoft.com/office/drawing/2014/main" id="{14409E16-17AC-4A4C-9EBB-8437CF8E56D8}"/>
              </a:ext>
            </a:extLst>
          </p:cNvPr>
          <p:cNvSpPr>
            <a:spLocks noGrp="1"/>
          </p:cNvSpPr>
          <p:nvPr>
            <p:ph type="title"/>
          </p:nvPr>
        </p:nvSpPr>
        <p:spPr/>
        <p:txBody>
          <a:bodyPr/>
          <a:lstStyle/>
          <a:p>
            <a:r>
              <a:rPr lang="en-US" dirty="0"/>
              <a:t>What is your Role?</a:t>
            </a:r>
          </a:p>
        </p:txBody>
      </p:sp>
      <p:sp>
        <p:nvSpPr>
          <p:cNvPr id="4" name="Text Placeholder 3">
            <a:extLst>
              <a:ext uri="{FF2B5EF4-FFF2-40B4-BE49-F238E27FC236}">
                <a16:creationId xmlns:a16="http://schemas.microsoft.com/office/drawing/2014/main" id="{FACB2980-E47B-4E7B-86D8-213877832FDE}"/>
              </a:ext>
            </a:extLst>
          </p:cNvPr>
          <p:cNvSpPr>
            <a:spLocks noGrp="1"/>
          </p:cNvSpPr>
          <p:nvPr>
            <p:ph type="body" idx="14"/>
          </p:nvPr>
        </p:nvSpPr>
        <p:spPr/>
        <p:txBody>
          <a:bodyPr/>
          <a:lstStyle/>
          <a:p>
            <a:r>
              <a:rPr lang="en-US" dirty="0"/>
              <a:t>Select the option that best describes your role in the H-1B Scaling Apprenticeship grant. </a:t>
            </a:r>
          </a:p>
          <a:p>
            <a:endParaRPr lang="en-US" dirty="0"/>
          </a:p>
        </p:txBody>
      </p:sp>
      <p:sp>
        <p:nvSpPr>
          <p:cNvPr id="5" name="Text Placeholder 4">
            <a:extLst>
              <a:ext uri="{FF2B5EF4-FFF2-40B4-BE49-F238E27FC236}">
                <a16:creationId xmlns:a16="http://schemas.microsoft.com/office/drawing/2014/main" id="{C1C3AA44-36BA-4566-B2DA-86C2CE0E791B}"/>
              </a:ext>
            </a:extLst>
          </p:cNvPr>
          <p:cNvSpPr>
            <a:spLocks noGrp="1"/>
          </p:cNvSpPr>
          <p:nvPr>
            <p:ph type="body" sz="quarter" idx="13"/>
          </p:nvPr>
        </p:nvSpPr>
        <p:spPr/>
        <p:txBody>
          <a:bodyPr/>
          <a:lstStyle/>
          <a:p>
            <a:r>
              <a:rPr lang="en-US" dirty="0"/>
              <a:t>Please select only one.</a:t>
            </a:r>
          </a:p>
        </p:txBody>
      </p:sp>
      <p:sp>
        <p:nvSpPr>
          <p:cNvPr id="6" name="Content Placeholder 5">
            <a:extLst>
              <a:ext uri="{FF2B5EF4-FFF2-40B4-BE49-F238E27FC236}">
                <a16:creationId xmlns:a16="http://schemas.microsoft.com/office/drawing/2014/main" id="{FD858597-139A-46A0-A06E-330FE0F30F34}"/>
              </a:ext>
            </a:extLst>
          </p:cNvPr>
          <p:cNvSpPr>
            <a:spLocks noGrp="1"/>
          </p:cNvSpPr>
          <p:nvPr>
            <p:ph idx="1"/>
          </p:nvPr>
        </p:nvSpPr>
        <p:spPr>
          <a:xfrm>
            <a:off x="5674037" y="1137446"/>
            <a:ext cx="5925134" cy="5290881"/>
          </a:xfrm>
        </p:spPr>
        <p:txBody>
          <a:bodyPr>
            <a:normAutofit/>
          </a:bodyPr>
          <a:lstStyle/>
          <a:p>
            <a:r>
              <a:rPr lang="en-US" sz="2000" dirty="0"/>
              <a:t>Authorized Representative</a:t>
            </a:r>
          </a:p>
          <a:p>
            <a:r>
              <a:rPr lang="en-US" sz="2000" dirty="0"/>
              <a:t>Program Director/Manager</a:t>
            </a:r>
          </a:p>
          <a:p>
            <a:r>
              <a:rPr lang="en-US" sz="2000" dirty="0"/>
              <a:t>IT/Data Manager or Staff</a:t>
            </a:r>
          </a:p>
          <a:p>
            <a:r>
              <a:rPr lang="en-US" sz="2000" dirty="0"/>
              <a:t>Sub-Awardee</a:t>
            </a:r>
          </a:p>
          <a:p>
            <a:r>
              <a:rPr lang="en-US" sz="2000" dirty="0"/>
              <a:t>Training Partner</a:t>
            </a:r>
          </a:p>
          <a:p>
            <a:r>
              <a:rPr lang="en-US" sz="2000" dirty="0"/>
              <a:t>Employer Partner</a:t>
            </a:r>
          </a:p>
          <a:p>
            <a:r>
              <a:rPr lang="en-US" sz="2000" dirty="0"/>
              <a:t>Other Grant Team Member </a:t>
            </a:r>
            <a:r>
              <a:rPr lang="en-US" sz="2000" b="0" dirty="0"/>
              <a:t>(case manager, job developer or employment specialist, college grants officer, etc.) </a:t>
            </a:r>
            <a:r>
              <a:rPr lang="en-US" sz="2000" dirty="0"/>
              <a:t>– type into chat</a:t>
            </a:r>
          </a:p>
        </p:txBody>
      </p:sp>
    </p:spTree>
    <p:extLst>
      <p:ext uri="{BB962C8B-B14F-4D97-AF65-F5344CB8AC3E}">
        <p14:creationId xmlns:p14="http://schemas.microsoft.com/office/powerpoint/2010/main" val="719660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19C243-9AEE-49C8-9B39-D7868D14A6F4}"/>
              </a:ext>
            </a:extLst>
          </p:cNvPr>
          <p:cNvSpPr>
            <a:spLocks noGrp="1"/>
          </p:cNvSpPr>
          <p:nvPr>
            <p:ph type="sldNum" sz="quarter" idx="12"/>
          </p:nvPr>
        </p:nvSpPr>
        <p:spPr/>
        <p:txBody>
          <a:bodyPr/>
          <a:lstStyle/>
          <a:p>
            <a:fld id="{158B7785-F6D6-45F8-833E-07BD84680091}" type="slidenum">
              <a:rPr lang="en-US" smtClean="0"/>
              <a:pPr/>
              <a:t>30</a:t>
            </a:fld>
            <a:endParaRPr lang="en-US" dirty="0"/>
          </a:p>
        </p:txBody>
      </p:sp>
      <p:sp>
        <p:nvSpPr>
          <p:cNvPr id="3" name="Title 2">
            <a:extLst>
              <a:ext uri="{FF2B5EF4-FFF2-40B4-BE49-F238E27FC236}">
                <a16:creationId xmlns:a16="http://schemas.microsoft.com/office/drawing/2014/main" id="{D8276B19-A947-4C5D-8FD8-F18FE39D84ED}"/>
              </a:ext>
            </a:extLst>
          </p:cNvPr>
          <p:cNvSpPr>
            <a:spLocks noGrp="1"/>
          </p:cNvSpPr>
          <p:nvPr>
            <p:ph type="title"/>
          </p:nvPr>
        </p:nvSpPr>
        <p:spPr>
          <a:xfrm>
            <a:off x="518746" y="2250054"/>
            <a:ext cx="7837463" cy="2357891"/>
          </a:xfrm>
        </p:spPr>
        <p:txBody>
          <a:bodyPr>
            <a:normAutofit fontScale="90000"/>
          </a:bodyPr>
          <a:lstStyle/>
          <a:p>
            <a:r>
              <a:rPr lang="en-US" dirty="0"/>
              <a:t>How have you changed your student engagement methods, the provision of student services and/or recruitment of future students?</a:t>
            </a:r>
          </a:p>
        </p:txBody>
      </p:sp>
    </p:spTree>
    <p:extLst>
      <p:ext uri="{BB962C8B-B14F-4D97-AF65-F5344CB8AC3E}">
        <p14:creationId xmlns:p14="http://schemas.microsoft.com/office/powerpoint/2010/main" val="474431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31</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Poll Question for Audience </a:t>
            </a:r>
          </a:p>
        </p:txBody>
      </p:sp>
      <p:sp>
        <p:nvSpPr>
          <p:cNvPr id="5" name="Text Placeholder 4">
            <a:extLst>
              <a:ext uri="{FF2B5EF4-FFF2-40B4-BE49-F238E27FC236}">
                <a16:creationId xmlns:a16="http://schemas.microsoft.com/office/drawing/2014/main" id="{566E88D5-5A4B-4DE2-8E37-14F2936D4BDA}"/>
              </a:ext>
            </a:extLst>
          </p:cNvPr>
          <p:cNvSpPr>
            <a:spLocks noGrp="1"/>
          </p:cNvSpPr>
          <p:nvPr>
            <p:ph type="body" idx="14"/>
          </p:nvPr>
        </p:nvSpPr>
        <p:spPr/>
        <p:txBody>
          <a:bodyPr/>
          <a:lstStyle/>
          <a:p>
            <a:r>
              <a:rPr lang="en-US" dirty="0"/>
              <a:t>What learning platforms are you using to deliver instruction?</a:t>
            </a:r>
          </a:p>
        </p:txBody>
      </p:sp>
      <p:sp>
        <p:nvSpPr>
          <p:cNvPr id="4" name="Text Placeholder 3">
            <a:extLst>
              <a:ext uri="{FF2B5EF4-FFF2-40B4-BE49-F238E27FC236}">
                <a16:creationId xmlns:a16="http://schemas.microsoft.com/office/drawing/2014/main" id="{C8EC1B19-AF46-4415-A95C-98EBD8870433}"/>
              </a:ext>
            </a:extLst>
          </p:cNvPr>
          <p:cNvSpPr>
            <a:spLocks noGrp="1"/>
          </p:cNvSpPr>
          <p:nvPr>
            <p:ph type="body" sz="quarter" idx="13"/>
          </p:nvPr>
        </p:nvSpPr>
        <p:spPr/>
        <p:txBody>
          <a:bodyPr/>
          <a:lstStyle/>
          <a:p>
            <a:r>
              <a:rPr lang="en-US" dirty="0"/>
              <a:t>Select as many as apply. </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a:xfrm>
            <a:off x="5786005" y="1137447"/>
            <a:ext cx="5925134" cy="4031712"/>
          </a:xfrm>
        </p:spPr>
        <p:txBody>
          <a:bodyPr>
            <a:normAutofit fontScale="55000" lnSpcReduction="20000"/>
          </a:bodyPr>
          <a:lstStyle/>
          <a:p>
            <a:pPr marL="742950" indent="-742950"/>
            <a:r>
              <a:rPr lang="en-US" sz="3600" dirty="0"/>
              <a:t>Canvas</a:t>
            </a:r>
          </a:p>
          <a:p>
            <a:pPr marL="742950" indent="-742950"/>
            <a:r>
              <a:rPr lang="en-US" sz="3600" dirty="0"/>
              <a:t>Blackboard</a:t>
            </a:r>
          </a:p>
          <a:p>
            <a:pPr marL="742950" indent="-742950"/>
            <a:r>
              <a:rPr lang="en-US" sz="3600" dirty="0"/>
              <a:t>Moodle</a:t>
            </a:r>
          </a:p>
          <a:p>
            <a:pPr marL="742950" indent="-742950"/>
            <a:r>
              <a:rPr lang="en-US" sz="3600" dirty="0"/>
              <a:t>Google Classroom</a:t>
            </a:r>
          </a:p>
          <a:p>
            <a:pPr marL="742950" indent="-742950"/>
            <a:r>
              <a:rPr lang="en-US" sz="3600" dirty="0"/>
              <a:t>Bright Space</a:t>
            </a:r>
          </a:p>
          <a:p>
            <a:pPr marL="742950" indent="-742950"/>
            <a:r>
              <a:rPr lang="en-US" sz="3600" dirty="0"/>
              <a:t>Other – type in box.</a:t>
            </a:r>
          </a:p>
          <a:p>
            <a:pPr marL="742950" indent="-742950"/>
            <a:r>
              <a:rPr lang="en-US" sz="3600" dirty="0"/>
              <a:t>None</a:t>
            </a:r>
          </a:p>
        </p:txBody>
      </p:sp>
    </p:spTree>
    <p:extLst>
      <p:ext uri="{BB962C8B-B14F-4D97-AF65-F5344CB8AC3E}">
        <p14:creationId xmlns:p14="http://schemas.microsoft.com/office/powerpoint/2010/main" val="1588885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32</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Columbus State Community College</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Adopted “Alternative” Modalities / Replicated “Normal” Processes</a:t>
            </a:r>
          </a:p>
          <a:p>
            <a:pPr lvl="1"/>
            <a:r>
              <a:rPr lang="en-US" dirty="0"/>
              <a:t>Virtual Information Sessions</a:t>
            </a:r>
          </a:p>
          <a:p>
            <a:pPr lvl="1"/>
            <a:r>
              <a:rPr lang="en-US" dirty="0"/>
              <a:t>Congratulatory Grad Packs</a:t>
            </a:r>
          </a:p>
          <a:p>
            <a:pPr lvl="2"/>
            <a:r>
              <a:rPr lang="en-US" dirty="0"/>
              <a:t>Created packet that could be mailed </a:t>
            </a:r>
          </a:p>
          <a:p>
            <a:pPr lvl="1"/>
            <a:r>
              <a:rPr lang="en-US" dirty="0"/>
              <a:t>Educator Packs</a:t>
            </a:r>
          </a:p>
          <a:p>
            <a:pPr lvl="1"/>
            <a:r>
              <a:rPr lang="en-US" dirty="0"/>
              <a:t>Virtual Summer Orientation</a:t>
            </a:r>
          </a:p>
          <a:p>
            <a:pPr lvl="2"/>
            <a:r>
              <a:rPr lang="en-US" dirty="0"/>
              <a:t>Created a 5-hour virtual orientation</a:t>
            </a:r>
          </a:p>
        </p:txBody>
      </p:sp>
      <p:grpSp>
        <p:nvGrpSpPr>
          <p:cNvPr id="7" name="Group 6"/>
          <p:cNvGrpSpPr/>
          <p:nvPr/>
        </p:nvGrpSpPr>
        <p:grpSpPr>
          <a:xfrm>
            <a:off x="7052891" y="2419075"/>
            <a:ext cx="3917007" cy="2937755"/>
            <a:chOff x="7794132" y="3239208"/>
            <a:chExt cx="3917007" cy="2937755"/>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94132" y="3239208"/>
              <a:ext cx="3917007" cy="2937755"/>
            </a:xfrm>
            <a:prstGeom prst="rect">
              <a:avLst/>
            </a:prstGeom>
          </p:spPr>
        </p:pic>
        <p:sp>
          <p:nvSpPr>
            <p:cNvPr id="5" name="TextBox 4"/>
            <p:cNvSpPr txBox="1"/>
            <p:nvPr/>
          </p:nvSpPr>
          <p:spPr>
            <a:xfrm>
              <a:off x="9193860" y="5807631"/>
              <a:ext cx="1117550" cy="369332"/>
            </a:xfrm>
            <a:prstGeom prst="rect">
              <a:avLst/>
            </a:prstGeom>
            <a:noFill/>
          </p:spPr>
          <p:txBody>
            <a:bodyPr wrap="none" rtlCol="0">
              <a:spAutoFit/>
            </a:bodyPr>
            <a:lstStyle/>
            <a:p>
              <a:r>
                <a:rPr lang="en-US" dirty="0"/>
                <a:t>Grad Pack</a:t>
              </a:r>
            </a:p>
          </p:txBody>
        </p:sp>
      </p:grpSp>
    </p:spTree>
    <p:extLst>
      <p:ext uri="{BB962C8B-B14F-4D97-AF65-F5344CB8AC3E}">
        <p14:creationId xmlns:p14="http://schemas.microsoft.com/office/powerpoint/2010/main" val="4085245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33</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Alabama Community College System </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Working diligently with our students using online services such as Zoom, Microsoft Teams and email  </a:t>
            </a:r>
          </a:p>
          <a:p>
            <a:r>
              <a:rPr lang="en-US" dirty="0"/>
              <a:t>Holding recruiting activities, interviews and end-of-semester presentations virtually</a:t>
            </a:r>
            <a:endParaRPr lang="en-US" dirty="0">
              <a:solidFill>
                <a:schemeClr val="bg2">
                  <a:lumMod val="25000"/>
                </a:schemeClr>
              </a:solidFill>
            </a:endParaRPr>
          </a:p>
          <a:p>
            <a:r>
              <a:rPr lang="en-US" dirty="0"/>
              <a:t>Holding</a:t>
            </a:r>
            <a:r>
              <a:rPr lang="en-US" dirty="0">
                <a:solidFill>
                  <a:schemeClr val="tx1"/>
                </a:solidFill>
              </a:rPr>
              <a:t> </a:t>
            </a:r>
            <a:r>
              <a:rPr lang="en-US" dirty="0"/>
              <a:t>v</a:t>
            </a:r>
            <a:r>
              <a:rPr lang="en-US" dirty="0">
                <a:solidFill>
                  <a:schemeClr val="tx1"/>
                </a:solidFill>
              </a:rPr>
              <a:t>irtual meetings to help students with financial aid and scholarships</a:t>
            </a:r>
            <a:endParaRPr lang="en-US" sz="2600" dirty="0">
              <a:solidFill>
                <a:schemeClr val="tx1"/>
              </a:solidFill>
            </a:endParaRPr>
          </a:p>
        </p:txBody>
      </p:sp>
    </p:spTree>
    <p:extLst>
      <p:ext uri="{BB962C8B-B14F-4D97-AF65-F5344CB8AC3E}">
        <p14:creationId xmlns:p14="http://schemas.microsoft.com/office/powerpoint/2010/main" val="297957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34</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University of Cincinnati</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pPr lvl="0">
              <a:buClr>
                <a:srgbClr val="7A232F"/>
              </a:buClr>
            </a:pPr>
            <a:r>
              <a:rPr lang="en-US" dirty="0">
                <a:solidFill>
                  <a:srgbClr val="F3F4F4">
                    <a:lumMod val="25000"/>
                  </a:srgbClr>
                </a:solidFill>
              </a:rPr>
              <a:t>Partnered with industry recognized credential providers and software companies to increase upskilling and micro-credential trainings online</a:t>
            </a:r>
          </a:p>
          <a:p>
            <a:pPr lvl="0">
              <a:buClr>
                <a:srgbClr val="7A232F"/>
              </a:buClr>
            </a:pPr>
            <a:r>
              <a:rPr lang="en-US" dirty="0">
                <a:solidFill>
                  <a:srgbClr val="F3F4F4">
                    <a:lumMod val="25000"/>
                  </a:srgbClr>
                </a:solidFill>
              </a:rPr>
              <a:t>Provided community-based technical training for laid off or furloughed workers to explore careers in technology and find new work opportunities</a:t>
            </a:r>
          </a:p>
          <a:p>
            <a:pPr lvl="0">
              <a:buClr>
                <a:srgbClr val="7A232F"/>
              </a:buClr>
            </a:pPr>
            <a:r>
              <a:rPr lang="en-US" dirty="0">
                <a:solidFill>
                  <a:srgbClr val="F3F4F4">
                    <a:lumMod val="25000"/>
                  </a:srgbClr>
                </a:solidFill>
              </a:rPr>
              <a:t>Provided Chromebooks for students who do not have computers at home</a:t>
            </a:r>
          </a:p>
          <a:p>
            <a:pPr lvl="0">
              <a:buClr>
                <a:srgbClr val="7A232F"/>
              </a:buClr>
            </a:pPr>
            <a:r>
              <a:rPr lang="en-US" dirty="0">
                <a:solidFill>
                  <a:srgbClr val="F3F4F4">
                    <a:lumMod val="25000"/>
                  </a:srgbClr>
                </a:solidFill>
              </a:rPr>
              <a:t>Delivered virtual project-based OJT for apprentices with both industry and not-for-profit partners (e.g., student design challenges, virtual hackathons, micro internships, etc.)</a:t>
            </a:r>
          </a:p>
          <a:p>
            <a:endParaRPr lang="en-US" dirty="0"/>
          </a:p>
        </p:txBody>
      </p:sp>
    </p:spTree>
    <p:extLst>
      <p:ext uri="{BB962C8B-B14F-4D97-AF65-F5344CB8AC3E}">
        <p14:creationId xmlns:p14="http://schemas.microsoft.com/office/powerpoint/2010/main" val="1352888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35</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Dallas County Community College District</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a:xfrm>
            <a:off x="699247" y="1137446"/>
            <a:ext cx="11187953" cy="5039517"/>
          </a:xfrm>
        </p:spPr>
        <p:txBody>
          <a:bodyPr>
            <a:normAutofit/>
          </a:bodyPr>
          <a:lstStyle/>
          <a:p>
            <a:r>
              <a:rPr lang="en-US" dirty="0"/>
              <a:t>Provided technology to students (laptops and hot spots)</a:t>
            </a:r>
          </a:p>
          <a:p>
            <a:r>
              <a:rPr lang="en-US" dirty="0"/>
              <a:t>Local staff engages more frequently with students</a:t>
            </a:r>
          </a:p>
          <a:p>
            <a:r>
              <a:rPr lang="en-US" dirty="0"/>
              <a:t>Hospitals intend to continue recruiting on the same schedule</a:t>
            </a:r>
          </a:p>
          <a:p>
            <a:pPr marL="0" lvl="0" indent="0">
              <a:buNone/>
            </a:pPr>
            <a:endParaRPr lang="en-US" dirty="0"/>
          </a:p>
        </p:txBody>
      </p:sp>
    </p:spTree>
    <p:extLst>
      <p:ext uri="{BB962C8B-B14F-4D97-AF65-F5344CB8AC3E}">
        <p14:creationId xmlns:p14="http://schemas.microsoft.com/office/powerpoint/2010/main" val="2823799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19C243-9AEE-49C8-9B39-D7868D14A6F4}"/>
              </a:ext>
            </a:extLst>
          </p:cNvPr>
          <p:cNvSpPr>
            <a:spLocks noGrp="1"/>
          </p:cNvSpPr>
          <p:nvPr>
            <p:ph type="sldNum" sz="quarter" idx="12"/>
          </p:nvPr>
        </p:nvSpPr>
        <p:spPr/>
        <p:txBody>
          <a:bodyPr/>
          <a:lstStyle/>
          <a:p>
            <a:fld id="{158B7785-F6D6-45F8-833E-07BD84680091}" type="slidenum">
              <a:rPr lang="en-US" smtClean="0"/>
              <a:pPr/>
              <a:t>36</a:t>
            </a:fld>
            <a:endParaRPr lang="en-US" dirty="0"/>
          </a:p>
        </p:txBody>
      </p:sp>
      <p:sp>
        <p:nvSpPr>
          <p:cNvPr id="3" name="Title 2">
            <a:extLst>
              <a:ext uri="{FF2B5EF4-FFF2-40B4-BE49-F238E27FC236}">
                <a16:creationId xmlns:a16="http://schemas.microsoft.com/office/drawing/2014/main" id="{D8276B19-A947-4C5D-8FD8-F18FE39D84ED}"/>
              </a:ext>
            </a:extLst>
          </p:cNvPr>
          <p:cNvSpPr>
            <a:spLocks noGrp="1"/>
          </p:cNvSpPr>
          <p:nvPr>
            <p:ph type="title"/>
          </p:nvPr>
        </p:nvSpPr>
        <p:spPr>
          <a:xfrm>
            <a:off x="687558" y="1258671"/>
            <a:ext cx="7837463" cy="3355920"/>
          </a:xfrm>
        </p:spPr>
        <p:txBody>
          <a:bodyPr>
            <a:normAutofit/>
          </a:bodyPr>
          <a:lstStyle/>
          <a:p>
            <a:pPr lvl="1"/>
            <a:r>
              <a:rPr lang="en-US" sz="4000" b="1" kern="1200" dirty="0">
                <a:solidFill>
                  <a:schemeClr val="accent1"/>
                </a:solidFill>
                <a:latin typeface="+mn-lt"/>
                <a:ea typeface="+mj-ea"/>
                <a:cs typeface="+mj-cs"/>
              </a:rPr>
              <a:t>Do you have tips or advice for how your peers can best prepare for the future?</a:t>
            </a:r>
          </a:p>
        </p:txBody>
      </p:sp>
    </p:spTree>
    <p:extLst>
      <p:ext uri="{BB962C8B-B14F-4D97-AF65-F5344CB8AC3E}">
        <p14:creationId xmlns:p14="http://schemas.microsoft.com/office/powerpoint/2010/main" val="1996220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37</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Alabama Community College System</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Think outside the box while maintaining the integrity of programs and ensuring students continue to receive quality training and education that leads to gainful employment/career pathway</a:t>
            </a:r>
          </a:p>
          <a:p>
            <a:r>
              <a:rPr lang="en-US" dirty="0"/>
              <a:t>Work on developing innovative strategies to recruit students through virtual solutions and social media and work closely with secondary partners to determine creative ways to engage with their students</a:t>
            </a:r>
          </a:p>
        </p:txBody>
      </p:sp>
    </p:spTree>
    <p:extLst>
      <p:ext uri="{BB962C8B-B14F-4D97-AF65-F5344CB8AC3E}">
        <p14:creationId xmlns:p14="http://schemas.microsoft.com/office/powerpoint/2010/main" val="3002050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38</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Columbus State Community College</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a:xfrm>
            <a:off x="737770" y="1001254"/>
            <a:ext cx="11081334" cy="5039517"/>
          </a:xfrm>
        </p:spPr>
        <p:txBody>
          <a:bodyPr>
            <a:noAutofit/>
          </a:bodyPr>
          <a:lstStyle/>
          <a:p>
            <a:pPr lvl="0"/>
            <a:r>
              <a:rPr lang="en-US" dirty="0"/>
              <a:t>Have a clear sense for your process “non-negotiables” and pursue new and innovative means of achieving desired outcomes</a:t>
            </a:r>
          </a:p>
          <a:p>
            <a:pPr lvl="0"/>
            <a:r>
              <a:rPr lang="en-US" dirty="0"/>
              <a:t>Jettison thoughts of “We’ve always done it this way” or “That’s not how we do it”</a:t>
            </a:r>
          </a:p>
          <a:p>
            <a:pPr lvl="0"/>
            <a:r>
              <a:rPr lang="en-US" dirty="0"/>
              <a:t>Embrace a culture of innovation, continuously eliciting customer feedback and leveraging feedback as source of process enhancements</a:t>
            </a:r>
          </a:p>
          <a:p>
            <a:pPr lvl="0"/>
            <a:r>
              <a:rPr lang="en-US" dirty="0"/>
              <a:t>Anticipate change by continuously engaging employers/industry. Practitioners should not to be blind-sided by the next “big thing”</a:t>
            </a:r>
          </a:p>
          <a:p>
            <a:pPr lvl="0"/>
            <a:r>
              <a:rPr lang="en-US" dirty="0"/>
              <a:t>Take a position of offense and continuously bring recommendations and enhancements to employer partners/other stakeholders for review and consideration</a:t>
            </a:r>
          </a:p>
        </p:txBody>
      </p:sp>
    </p:spTree>
    <p:extLst>
      <p:ext uri="{BB962C8B-B14F-4D97-AF65-F5344CB8AC3E}">
        <p14:creationId xmlns:p14="http://schemas.microsoft.com/office/powerpoint/2010/main" val="305520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39</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University of Cincinnati </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pPr>
              <a:buClr>
                <a:srgbClr val="7A232F"/>
              </a:buClr>
            </a:pPr>
            <a:r>
              <a:rPr lang="en-US" dirty="0">
                <a:solidFill>
                  <a:srgbClr val="242021"/>
                </a:solidFill>
              </a:rPr>
              <a:t>Embrace flexibility (e.g., reduced OJT hours, new ways of supporting employers and apprentices, changes to calendars, changes in supportive services)</a:t>
            </a:r>
          </a:p>
          <a:p>
            <a:pPr>
              <a:buClr>
                <a:srgbClr val="7A232F"/>
              </a:buClr>
            </a:pPr>
            <a:r>
              <a:rPr lang="en-US" dirty="0">
                <a:solidFill>
                  <a:srgbClr val="242021"/>
                </a:solidFill>
              </a:rPr>
              <a:t>Create opportunities for remote placements and alternatives to OJT</a:t>
            </a:r>
          </a:p>
          <a:p>
            <a:pPr lvl="1"/>
            <a:r>
              <a:rPr lang="en-US" dirty="0"/>
              <a:t>Continue to engage students and employee partners while acknowledging new realities</a:t>
            </a:r>
          </a:p>
          <a:p>
            <a:pPr>
              <a:buClr>
                <a:srgbClr val="7A232F"/>
              </a:buClr>
            </a:pPr>
            <a:r>
              <a:rPr lang="en-US" dirty="0">
                <a:solidFill>
                  <a:srgbClr val="242021"/>
                </a:solidFill>
              </a:rPr>
              <a:t>Prepare to offer as much training as possible in online settings to provide maximum flexibility over the coming months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097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4107766" y="2313782"/>
            <a:ext cx="7604584" cy="2230436"/>
          </a:xfrm>
        </p:spPr>
        <p:txBody>
          <a:bodyPr>
            <a:normAutofit fontScale="90000"/>
          </a:bodyPr>
          <a:lstStyle/>
          <a:p>
            <a:r>
              <a:rPr lang="en-US" dirty="0"/>
              <a:t>H-1B Scaling Apprenticeship: Implementing Grants in Times of Virtual Learning and Workspaces </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June 8, 2020</a:t>
            </a:r>
          </a:p>
        </p:txBody>
      </p:sp>
      <p:sp>
        <p:nvSpPr>
          <p:cNvPr id="5" name="Subtitle 3">
            <a:extLst>
              <a:ext uri="{FF2B5EF4-FFF2-40B4-BE49-F238E27FC236}">
                <a16:creationId xmlns:a16="http://schemas.microsoft.com/office/drawing/2014/main" id="{15D1C27E-D943-4713-A369-471A06660E4A}"/>
              </a:ext>
            </a:extLst>
          </p:cNvPr>
          <p:cNvSpPr txBox="1">
            <a:spLocks/>
          </p:cNvSpPr>
          <p:nvPr/>
        </p:nvSpPr>
        <p:spPr>
          <a:xfrm>
            <a:off x="6096000" y="5047417"/>
            <a:ext cx="4798656" cy="1392508"/>
          </a:xfrm>
          <a:prstGeom prst="rect">
            <a:avLst/>
          </a:prstGeom>
        </p:spPr>
        <p:txBody>
          <a:bodyPr vert="horz" lIns="91440" tIns="45720" rIns="91440" bIns="45720" rtlCol="0">
            <a:normAutofit fontScale="92500"/>
          </a:bodyPr>
          <a:lstStyle>
            <a:lvl1pPr marL="0" indent="0" algn="l" defTabSz="914400" rtl="0" eaLnBrk="1" latinLnBrk="0" hangingPunct="1">
              <a:lnSpc>
                <a:spcPct val="95000"/>
              </a:lnSpc>
              <a:spcBef>
                <a:spcPts val="1800"/>
              </a:spcBef>
              <a:buClr>
                <a:schemeClr val="accent2"/>
              </a:buClr>
              <a:buFont typeface="Wingdings 3" panose="05040102010807070707" pitchFamily="18" charset="2"/>
              <a:buNone/>
              <a:defRPr sz="2800" kern="1200">
                <a:solidFill>
                  <a:schemeClr val="tx2"/>
                </a:solidFill>
                <a:latin typeface="+mn-lt"/>
                <a:ea typeface="+mn-ea"/>
                <a:cs typeface="+mn-cs"/>
              </a:defRPr>
            </a:lvl1pPr>
            <a:lvl2pPr marL="457200" indent="0" algn="ctr" defTabSz="914400" rtl="0" eaLnBrk="1" latinLnBrk="0" hangingPunct="1">
              <a:lnSpc>
                <a:spcPct val="95000"/>
              </a:lnSpc>
              <a:spcBef>
                <a:spcPts val="800"/>
              </a:spcBef>
              <a:buClr>
                <a:schemeClr val="accent6"/>
              </a:buClr>
              <a:buFont typeface="Wingdings 3" panose="05040102010807070707" pitchFamily="18" charset="2"/>
              <a:buNone/>
              <a:defRPr sz="2000" kern="1200">
                <a:solidFill>
                  <a:schemeClr val="bg2">
                    <a:lumMod val="25000"/>
                  </a:schemeClr>
                </a:solidFill>
                <a:latin typeface="+mn-lt"/>
                <a:ea typeface="+mn-ea"/>
                <a:cs typeface="+mn-cs"/>
              </a:defRPr>
            </a:lvl2pPr>
            <a:lvl3pPr marL="914400" indent="0" algn="ctr" defTabSz="914400" rtl="0" eaLnBrk="1" latinLnBrk="0" hangingPunct="1">
              <a:lnSpc>
                <a:spcPct val="95000"/>
              </a:lnSpc>
              <a:spcBef>
                <a:spcPts val="500"/>
              </a:spcBef>
              <a:buClr>
                <a:schemeClr val="bg1">
                  <a:lumMod val="50000"/>
                </a:schemeClr>
              </a:buClr>
              <a:buFont typeface="Wingdings 3" panose="05040102010807070707" pitchFamily="18" charset="2"/>
              <a:buNone/>
              <a:defRPr sz="1800" kern="1200">
                <a:solidFill>
                  <a:schemeClr val="bg2">
                    <a:lumMod val="25000"/>
                  </a:schemeClr>
                </a:solidFill>
                <a:latin typeface="+mn-lt"/>
                <a:ea typeface="+mn-ea"/>
                <a:cs typeface="+mn-cs"/>
              </a:defRPr>
            </a:lvl3pPr>
            <a:lvl4pPr marL="1371600" indent="0" algn="ctr" defTabSz="914400" rtl="0" eaLnBrk="1" latinLnBrk="0" hangingPunct="1">
              <a:lnSpc>
                <a:spcPct val="95000"/>
              </a:lnSpc>
              <a:spcBef>
                <a:spcPts val="500"/>
              </a:spcBef>
              <a:buClr>
                <a:schemeClr val="accent2"/>
              </a:buClr>
              <a:buFont typeface="Wingdings 3" panose="05040102010807070707" pitchFamily="18" charset="2"/>
              <a:buNone/>
              <a:defRPr sz="1600" kern="1200">
                <a:solidFill>
                  <a:schemeClr val="bg2">
                    <a:lumMod val="25000"/>
                  </a:schemeClr>
                </a:solidFill>
                <a:latin typeface="+mn-lt"/>
                <a:ea typeface="+mn-ea"/>
                <a:cs typeface="+mn-cs"/>
              </a:defRPr>
            </a:lvl4pPr>
            <a:lvl5pPr marL="1828800" indent="0" algn="ctr" defTabSz="914400" rtl="0" eaLnBrk="1" latinLnBrk="0" hangingPunct="1">
              <a:lnSpc>
                <a:spcPct val="95000"/>
              </a:lnSpc>
              <a:spcBef>
                <a:spcPts val="500"/>
              </a:spcBef>
              <a:buClr>
                <a:schemeClr val="accent6"/>
              </a:buClr>
              <a:buFont typeface="Wingdings 3" panose="05040102010807070707" pitchFamily="18" charset="2"/>
              <a:buNone/>
              <a:defRPr sz="1600" kern="1200">
                <a:solidFill>
                  <a:schemeClr val="bg2">
                    <a:lumMod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i="1" dirty="0"/>
              <a:t>Presented By:</a:t>
            </a:r>
          </a:p>
          <a:p>
            <a:pPr>
              <a:spcBef>
                <a:spcPts val="0"/>
              </a:spcBef>
            </a:pPr>
            <a:r>
              <a:rPr lang="en-US" dirty="0"/>
              <a:t>Office of Workforce Investment, Division of Strategic Investments</a:t>
            </a:r>
          </a:p>
          <a:p>
            <a:endParaRPr lang="en-US" dirty="0"/>
          </a:p>
        </p:txBody>
      </p:sp>
    </p:spTree>
    <p:extLst>
      <p:ext uri="{BB962C8B-B14F-4D97-AF65-F5344CB8AC3E}">
        <p14:creationId xmlns:p14="http://schemas.microsoft.com/office/powerpoint/2010/main" val="266355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40</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Dallas County Community College District</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a:xfrm>
            <a:off x="699247" y="1137446"/>
            <a:ext cx="11187953" cy="5039517"/>
          </a:xfrm>
        </p:spPr>
        <p:txBody>
          <a:bodyPr>
            <a:normAutofit/>
          </a:bodyPr>
          <a:lstStyle/>
          <a:p>
            <a:r>
              <a:rPr lang="en-US" dirty="0"/>
              <a:t>Develop a framework for IRAP creation and delivery </a:t>
            </a:r>
          </a:p>
          <a:p>
            <a:r>
              <a:rPr lang="en-US" dirty="0"/>
              <a:t>Alignment of internal and program rules and regulations</a:t>
            </a:r>
          </a:p>
          <a:p>
            <a:r>
              <a:rPr lang="en-US" dirty="0"/>
              <a:t>Alignment of the team with the strategic objectives of the grant</a:t>
            </a:r>
          </a:p>
          <a:p>
            <a:r>
              <a:rPr lang="en-US" dirty="0"/>
              <a:t>Build relationships with key partners and across the board</a:t>
            </a:r>
          </a:p>
          <a:p>
            <a:pPr marL="0" lvl="0" indent="0">
              <a:buNone/>
            </a:pPr>
            <a:endParaRPr lang="en-US" dirty="0"/>
          </a:p>
        </p:txBody>
      </p:sp>
    </p:spTree>
    <p:extLst>
      <p:ext uri="{BB962C8B-B14F-4D97-AF65-F5344CB8AC3E}">
        <p14:creationId xmlns:p14="http://schemas.microsoft.com/office/powerpoint/2010/main" val="1369160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EFEC89-F298-44AD-9A66-5E2B970928EB}"/>
              </a:ext>
            </a:extLst>
          </p:cNvPr>
          <p:cNvSpPr>
            <a:spLocks noGrp="1"/>
          </p:cNvSpPr>
          <p:nvPr>
            <p:ph type="sldNum" sz="quarter" idx="12"/>
          </p:nvPr>
        </p:nvSpPr>
        <p:spPr/>
        <p:txBody>
          <a:bodyPr/>
          <a:lstStyle/>
          <a:p>
            <a:fld id="{158B7785-F6D6-45F8-833E-07BD84680091}" type="slidenum">
              <a:rPr lang="en-US" smtClean="0"/>
              <a:t>41</a:t>
            </a:fld>
            <a:endParaRPr lang="en-US" dirty="0"/>
          </a:p>
        </p:txBody>
      </p:sp>
      <p:sp>
        <p:nvSpPr>
          <p:cNvPr id="3" name="Title 2">
            <a:extLst>
              <a:ext uri="{FF2B5EF4-FFF2-40B4-BE49-F238E27FC236}">
                <a16:creationId xmlns:a16="http://schemas.microsoft.com/office/drawing/2014/main" id="{3956C442-A88F-4B7D-82B4-9D856A772F7E}"/>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474307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8DED83-DD3A-4556-84C1-E80D528C403E}"/>
              </a:ext>
            </a:extLst>
          </p:cNvPr>
          <p:cNvSpPr>
            <a:spLocks noGrp="1"/>
          </p:cNvSpPr>
          <p:nvPr>
            <p:ph type="sldNum" sz="quarter" idx="12"/>
          </p:nvPr>
        </p:nvSpPr>
        <p:spPr/>
        <p:txBody>
          <a:bodyPr/>
          <a:lstStyle/>
          <a:p>
            <a:fld id="{158B7785-F6D6-45F8-833E-07BD84680091}" type="slidenum">
              <a:rPr lang="en-US" smtClean="0"/>
              <a:t>42</a:t>
            </a:fld>
            <a:endParaRPr lang="en-US" dirty="0"/>
          </a:p>
        </p:txBody>
      </p:sp>
      <p:sp>
        <p:nvSpPr>
          <p:cNvPr id="3" name="Title 2">
            <a:extLst>
              <a:ext uri="{FF2B5EF4-FFF2-40B4-BE49-F238E27FC236}">
                <a16:creationId xmlns:a16="http://schemas.microsoft.com/office/drawing/2014/main" id="{9110FBA8-B994-4001-B649-4FA821A91189}"/>
              </a:ext>
            </a:extLst>
          </p:cNvPr>
          <p:cNvSpPr>
            <a:spLocks noGrp="1"/>
          </p:cNvSpPr>
          <p:nvPr>
            <p:ph type="title"/>
          </p:nvPr>
        </p:nvSpPr>
        <p:spPr/>
        <p:txBody>
          <a:bodyPr/>
          <a:lstStyle/>
          <a:p>
            <a:r>
              <a:rPr lang="en-US" dirty="0"/>
              <a:t>Contact Information</a:t>
            </a:r>
          </a:p>
        </p:txBody>
      </p:sp>
      <p:sp>
        <p:nvSpPr>
          <p:cNvPr id="4" name="Content Placeholder 3">
            <a:extLst>
              <a:ext uri="{FF2B5EF4-FFF2-40B4-BE49-F238E27FC236}">
                <a16:creationId xmlns:a16="http://schemas.microsoft.com/office/drawing/2014/main" id="{3BA1B66C-451D-4036-B684-0512D06B6B08}"/>
              </a:ext>
            </a:extLst>
          </p:cNvPr>
          <p:cNvSpPr>
            <a:spLocks noGrp="1"/>
          </p:cNvSpPr>
          <p:nvPr>
            <p:ph idx="1"/>
          </p:nvPr>
        </p:nvSpPr>
        <p:spPr>
          <a:xfrm>
            <a:off x="805866" y="1681958"/>
            <a:ext cx="8395277" cy="5039517"/>
          </a:xfrm>
        </p:spPr>
        <p:txBody>
          <a:bodyPr>
            <a:normAutofit/>
          </a:bodyPr>
          <a:lstStyle/>
          <a:p>
            <a:r>
              <a:rPr lang="en-US" sz="4800" dirty="0"/>
              <a:t>ScalingApprenticeship@dol.gov</a:t>
            </a:r>
          </a:p>
          <a:p>
            <a:endParaRPr lang="en-US" sz="4800" dirty="0"/>
          </a:p>
        </p:txBody>
      </p:sp>
    </p:spTree>
    <p:extLst>
      <p:ext uri="{BB962C8B-B14F-4D97-AF65-F5344CB8AC3E}">
        <p14:creationId xmlns:p14="http://schemas.microsoft.com/office/powerpoint/2010/main" val="428751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60E1-EB04-4124-8C88-67E1C53FDF83}"/>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EFA947D1-9F30-403C-A041-964236B7C225}"/>
              </a:ext>
            </a:extLst>
          </p:cNvPr>
          <p:cNvSpPr>
            <a:spLocks noGrp="1"/>
          </p:cNvSpPr>
          <p:nvPr>
            <p:ph type="body" idx="20"/>
          </p:nvPr>
        </p:nvSpPr>
        <p:spPr/>
        <p:txBody>
          <a:bodyPr/>
          <a:lstStyle/>
          <a:p>
            <a:endParaRPr lang="en-US" dirty="0"/>
          </a:p>
        </p:txBody>
      </p:sp>
    </p:spTree>
    <p:extLst>
      <p:ext uri="{BB962C8B-B14F-4D97-AF65-F5344CB8AC3E}">
        <p14:creationId xmlns:p14="http://schemas.microsoft.com/office/powerpoint/2010/main" val="381477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5</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Moderator</a:t>
            </a:r>
          </a:p>
        </p:txBody>
      </p:sp>
      <p:pic>
        <p:nvPicPr>
          <p:cNvPr id="11" name="Picture Placeholder 10" descr="A person wearing glasses and smiling at the camera&#10;&#10;Description automatically generated">
            <a:extLst>
              <a:ext uri="{FF2B5EF4-FFF2-40B4-BE49-F238E27FC236}">
                <a16:creationId xmlns:a16="http://schemas.microsoft.com/office/drawing/2014/main" id="{BFA39BE3-4A3C-47E5-8E8B-BBA042293AA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982" b="6982"/>
          <a:stretch>
            <a:fillRect/>
          </a:stretch>
        </p:blipFill>
        <p:spPr>
          <a:xfrm>
            <a:off x="2046805" y="3490531"/>
            <a:ext cx="2133600" cy="2133600"/>
          </a:xfrm>
        </p:spPr>
      </p:pic>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a:xfrm>
            <a:off x="4563677" y="3524113"/>
            <a:ext cx="5646057" cy="2201789"/>
          </a:xfrm>
        </p:spPr>
        <p:txBody>
          <a:bodyPr/>
          <a:lstStyle/>
          <a:p>
            <a:r>
              <a:rPr lang="en-US" dirty="0"/>
              <a:t>Cheryl Martin</a:t>
            </a:r>
          </a:p>
          <a:p>
            <a:pPr lvl="1"/>
            <a:r>
              <a:rPr lang="en-US" dirty="0"/>
              <a:t>Program Manager</a:t>
            </a:r>
          </a:p>
          <a:p>
            <a:pPr lvl="2"/>
            <a:r>
              <a:rPr lang="en-US" dirty="0"/>
              <a:t>Division of Strategic Investments</a:t>
            </a:r>
          </a:p>
          <a:p>
            <a:pPr lvl="2"/>
            <a:r>
              <a:rPr lang="en-US" dirty="0"/>
              <a:t>Employment and Training Administration</a:t>
            </a:r>
          </a:p>
        </p:txBody>
      </p:sp>
      <p:sp>
        <p:nvSpPr>
          <p:cNvPr id="5" name="Content Placeholder 4">
            <a:extLst>
              <a:ext uri="{FF2B5EF4-FFF2-40B4-BE49-F238E27FC236}">
                <a16:creationId xmlns:a16="http://schemas.microsoft.com/office/drawing/2014/main" id="{51D2D19D-ACC5-428F-B997-C7C60EA71DEB}"/>
              </a:ext>
            </a:extLst>
          </p:cNvPr>
          <p:cNvSpPr>
            <a:spLocks noGrp="1"/>
          </p:cNvSpPr>
          <p:nvPr>
            <p:ph sz="half" idx="1"/>
          </p:nvPr>
        </p:nvSpPr>
        <p:spPr>
          <a:xfrm>
            <a:off x="4563677" y="1392681"/>
            <a:ext cx="5646057" cy="2201789"/>
          </a:xfrm>
        </p:spPr>
        <p:txBody>
          <a:bodyPr/>
          <a:lstStyle/>
          <a:p>
            <a:r>
              <a:rPr lang="en-US" dirty="0"/>
              <a:t>Zodie Makonnen</a:t>
            </a:r>
          </a:p>
          <a:p>
            <a:pPr lvl="1"/>
            <a:r>
              <a:rPr lang="en-US" dirty="0"/>
              <a:t>Grant Lead - Scaling Apprenticeship Through Sector-Based Strategies</a:t>
            </a:r>
          </a:p>
          <a:p>
            <a:pPr lvl="2"/>
            <a:r>
              <a:rPr lang="en-US" dirty="0"/>
              <a:t>Division of Strategic Investments</a:t>
            </a:r>
          </a:p>
          <a:p>
            <a:pPr lvl="2"/>
            <a:r>
              <a:rPr lang="en-US" dirty="0"/>
              <a:t>Employment and Training Administration</a:t>
            </a:r>
          </a:p>
        </p:txBody>
      </p:sp>
      <p:pic>
        <p:nvPicPr>
          <p:cNvPr id="6" name="Picture Placeholder 5"/>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2952" b="12952"/>
          <a:stretch>
            <a:fillRect/>
          </a:stretch>
        </p:blipFill>
        <p:spPr>
          <a:xfrm>
            <a:off x="2046805" y="1158340"/>
            <a:ext cx="2133600" cy="2167695"/>
          </a:xfrm>
        </p:spPr>
      </p:pic>
    </p:spTree>
    <p:extLst>
      <p:ext uri="{BB962C8B-B14F-4D97-AF65-F5344CB8AC3E}">
        <p14:creationId xmlns:p14="http://schemas.microsoft.com/office/powerpoint/2010/main" val="350337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Facilitator</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a:xfrm>
            <a:off x="4037528" y="2459705"/>
            <a:ext cx="5646057" cy="2201789"/>
          </a:xfrm>
        </p:spPr>
        <p:txBody>
          <a:bodyPr/>
          <a:lstStyle/>
          <a:p>
            <a:r>
              <a:rPr lang="en-US" dirty="0"/>
              <a:t>Chris Spence </a:t>
            </a:r>
          </a:p>
          <a:p>
            <a:pPr lvl="1"/>
            <a:r>
              <a:rPr lang="en-US" dirty="0"/>
              <a:t>Scaling Apprenticeship Technical Assistance Coach &amp; Subject Matter Expert </a:t>
            </a:r>
          </a:p>
          <a:p>
            <a:pPr lvl="2"/>
            <a:r>
              <a:rPr lang="en-US" dirty="0"/>
              <a:t>Manhattan Strategy Group</a:t>
            </a:r>
          </a:p>
        </p:txBody>
      </p:sp>
      <p:pic>
        <p:nvPicPr>
          <p:cNvPr id="12" name="Picture Placeholder 11" descr="A person standing in front of a brick wall posing for the camera&#10;&#10;Description automatically generated">
            <a:extLst>
              <a:ext uri="{FF2B5EF4-FFF2-40B4-BE49-F238E27FC236}">
                <a16:creationId xmlns:a16="http://schemas.microsoft.com/office/drawing/2014/main" id="{636E3443-763E-4AF0-9A43-63FA8D51CFD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a:xfrm>
            <a:off x="1441450" y="2527300"/>
            <a:ext cx="2133600" cy="2133600"/>
          </a:xfrm>
        </p:spPr>
      </p:pic>
    </p:spTree>
    <p:extLst>
      <p:ext uri="{BB962C8B-B14F-4D97-AF65-F5344CB8AC3E}">
        <p14:creationId xmlns:p14="http://schemas.microsoft.com/office/powerpoint/2010/main" val="76273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normAutofit/>
          </a:bodyPr>
          <a:lstStyle/>
          <a:p>
            <a:r>
              <a:rPr lang="en-US" sz="3600" dirty="0"/>
              <a:t>Today’s Agenda</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fontScale="92500" lnSpcReduction="10000"/>
          </a:bodyPr>
          <a:lstStyle/>
          <a:p>
            <a:pPr lvl="0"/>
            <a:r>
              <a:rPr lang="en-US" sz="2800" dirty="0"/>
              <a:t>Guidance from the Employment and Training Administration (ETA) regarding the COVID-19 crisis </a:t>
            </a:r>
          </a:p>
          <a:p>
            <a:r>
              <a:rPr lang="en-US" sz="2800" dirty="0"/>
              <a:t>Panelist Introductions</a:t>
            </a:r>
          </a:p>
          <a:p>
            <a:pPr lvl="0"/>
            <a:r>
              <a:rPr lang="en-US" sz="2800" dirty="0"/>
              <a:t>Scaling Apprenticeship (SA) grantees share their experience</a:t>
            </a:r>
          </a:p>
          <a:p>
            <a:pPr lvl="1"/>
            <a:r>
              <a:rPr lang="en-US" sz="2600" dirty="0"/>
              <a:t>What has been the impact of social distancing and stay-at-home orders on your grant?</a:t>
            </a:r>
          </a:p>
          <a:p>
            <a:pPr lvl="1"/>
            <a:r>
              <a:rPr lang="en-US" sz="2600" dirty="0"/>
              <a:t>How has social distancing affected employer engagement?</a:t>
            </a:r>
          </a:p>
          <a:p>
            <a:pPr lvl="1"/>
            <a:r>
              <a:rPr lang="en-US" sz="2600" dirty="0"/>
              <a:t>How have you changed your student engagement methods, including the provision of student services and/or recruitment of future students?</a:t>
            </a:r>
          </a:p>
          <a:p>
            <a:pPr lvl="1"/>
            <a:r>
              <a:rPr lang="en-US" sz="2600" dirty="0"/>
              <a:t>Do you have tips or advice for how your peers can best prepare for the future?</a:t>
            </a:r>
          </a:p>
          <a:p>
            <a:r>
              <a:rPr lang="en-US" sz="3200" dirty="0"/>
              <a:t>Q&amp;A</a:t>
            </a:r>
          </a:p>
        </p:txBody>
      </p:sp>
    </p:spTree>
    <p:extLst>
      <p:ext uri="{BB962C8B-B14F-4D97-AF65-F5344CB8AC3E}">
        <p14:creationId xmlns:p14="http://schemas.microsoft.com/office/powerpoint/2010/main" val="71423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158B7785-F6D6-45F8-833E-07BD84680091}" type="slidenum">
              <a:rPr lang="en-US" smtClean="0"/>
              <a:t>8</a:t>
            </a:fld>
            <a:endParaRPr lang="en-US" dirty="0"/>
          </a:p>
        </p:txBody>
      </p:sp>
      <p:sp>
        <p:nvSpPr>
          <p:cNvPr id="3" name="Title 2"/>
          <p:cNvSpPr>
            <a:spLocks noGrp="1"/>
          </p:cNvSpPr>
          <p:nvPr>
            <p:ph type="title"/>
            <p:custDataLst>
              <p:tags r:id="rId3"/>
            </p:custDataLst>
          </p:nvPr>
        </p:nvSpPr>
        <p:spPr/>
        <p:txBody>
          <a:bodyPr/>
          <a:lstStyle/>
          <a:p>
            <a:r>
              <a:rPr lang="en-US" dirty="0"/>
              <a:t>Before we get started…..</a:t>
            </a:r>
          </a:p>
        </p:txBody>
      </p:sp>
      <p:sp>
        <p:nvSpPr>
          <p:cNvPr id="5" name="Content Placeholder 4"/>
          <p:cNvSpPr>
            <a:spLocks noGrp="1"/>
          </p:cNvSpPr>
          <p:nvPr>
            <p:ph sz="half" idx="2"/>
            <p:custDataLst>
              <p:tags r:id="rId4"/>
            </p:custDataLst>
          </p:nvPr>
        </p:nvSpPr>
        <p:spPr>
          <a:xfrm>
            <a:off x="839788" y="1262270"/>
            <a:ext cx="10515600" cy="5237922"/>
          </a:xfrm>
        </p:spPr>
        <p:txBody>
          <a:bodyPr/>
          <a:lstStyle/>
          <a:p>
            <a:r>
              <a:rPr lang="en-US" dirty="0"/>
              <a:t>The Employment and Training Administration (ETA) has developed a series of technical assistance resources and frequently asked questions (FAQs) to address grants management questions related to Coronavirus (COVID-19)</a:t>
            </a:r>
          </a:p>
          <a:p>
            <a:r>
              <a:rPr lang="en-US" dirty="0"/>
              <a:t>FAQs can be found at </a:t>
            </a:r>
            <a:r>
              <a:rPr lang="en-US" dirty="0">
                <a:hlinkClick r:id="rId12"/>
              </a:rPr>
              <a:t>h</a:t>
            </a:r>
            <a:r>
              <a:rPr lang="en-US" u="sng" dirty="0">
                <a:hlinkClick r:id="rId12"/>
              </a:rPr>
              <a:t>ttps://www.dol.gov/agencies/eta/coronavirus</a:t>
            </a:r>
            <a:endParaRPr lang="en-US" u="sng" dirty="0"/>
          </a:p>
          <a:p>
            <a:r>
              <a:rPr lang="en-US" dirty="0"/>
              <a:t>Technical Assistance resources are available at </a:t>
            </a:r>
            <a:r>
              <a:rPr lang="en-US" dirty="0">
                <a:hlinkClick r:id="rId13"/>
              </a:rPr>
              <a:t>https://www.workforcegps.org/resources/2020/03/18/23/35/Coronavirus-COVID-19-Resources</a:t>
            </a:r>
            <a:endParaRPr lang="en-US" dirty="0"/>
          </a:p>
          <a:p>
            <a:r>
              <a:rPr lang="en-US" dirty="0"/>
              <a:t>Submit your questions to </a:t>
            </a:r>
            <a:r>
              <a:rPr lang="en-US" dirty="0">
                <a:hlinkClick r:id="rId14"/>
              </a:rPr>
              <a:t>ScalingApprenticeship@dol.gov</a:t>
            </a:r>
            <a:endParaRPr lang="en-US" dirty="0"/>
          </a:p>
          <a:p>
            <a:endParaRPr lang="en-US" dirty="0"/>
          </a:p>
        </p:txBody>
      </p:sp>
      <p:sp>
        <p:nvSpPr>
          <p:cNvPr id="6" name="New shape"/>
          <p:cNvSpPr/>
          <p:nvPr>
            <p:custDataLst>
              <p:tags r:id="rId5"/>
            </p:custDataLst>
          </p:nvPr>
        </p:nvSpPr>
        <p:spPr>
          <a:xfrm>
            <a:off x="7041516" y="5060779"/>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 action="ppaction://noaction"/>
              </a:rPr>
              <a:t>_</a:t>
            </a:r>
          </a:p>
        </p:txBody>
      </p:sp>
      <p:sp>
        <p:nvSpPr>
          <p:cNvPr id="7" name="New shape"/>
          <p:cNvSpPr/>
          <p:nvPr>
            <p:custDataLst>
              <p:tags r:id="rId6"/>
            </p:custDataLst>
          </p:nvPr>
        </p:nvSpPr>
        <p:spPr>
          <a:xfrm>
            <a:off x="931228" y="6002611"/>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 action="ppaction://noaction"/>
              </a:rPr>
              <a:t>_</a:t>
            </a:r>
          </a:p>
        </p:txBody>
      </p:sp>
      <p:sp>
        <p:nvSpPr>
          <p:cNvPr id="8" name="New shape"/>
          <p:cNvSpPr/>
          <p:nvPr>
            <p:custDataLst>
              <p:tags r:id="rId7"/>
            </p:custDataLst>
          </p:nvPr>
        </p:nvSpPr>
        <p:spPr>
          <a:xfrm>
            <a:off x="7041516" y="5060779"/>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15"/>
              </a:rPr>
              <a:t>_</a:t>
            </a:r>
          </a:p>
        </p:txBody>
      </p:sp>
      <p:sp>
        <p:nvSpPr>
          <p:cNvPr id="9" name="New shape"/>
          <p:cNvSpPr/>
          <p:nvPr>
            <p:custDataLst>
              <p:tags r:id="rId8"/>
            </p:custDataLst>
          </p:nvPr>
        </p:nvSpPr>
        <p:spPr>
          <a:xfrm>
            <a:off x="8308341" y="5238579"/>
            <a:ext cx="6350" cy="127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15"/>
              </a:rPr>
              <a:t>_</a:t>
            </a:r>
          </a:p>
        </p:txBody>
      </p:sp>
      <p:sp>
        <p:nvSpPr>
          <p:cNvPr id="10" name="New shape"/>
          <p:cNvSpPr/>
          <p:nvPr>
            <p:custDataLst>
              <p:tags r:id="rId9"/>
            </p:custDataLst>
          </p:nvPr>
        </p:nvSpPr>
        <p:spPr>
          <a:xfrm>
            <a:off x="2198053" y="6180411"/>
            <a:ext cx="6350" cy="127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16"/>
              </a:rPr>
              <a:t>_</a:t>
            </a:r>
          </a:p>
        </p:txBody>
      </p:sp>
    </p:spTree>
    <p:custDataLst>
      <p:tags r:id="rId1"/>
    </p:custDataLst>
    <p:extLst>
      <p:ext uri="{BB962C8B-B14F-4D97-AF65-F5344CB8AC3E}">
        <p14:creationId xmlns:p14="http://schemas.microsoft.com/office/powerpoint/2010/main" val="10004862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9</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805866" y="909241"/>
            <a:ext cx="11081334" cy="5039517"/>
          </a:xfrm>
        </p:spPr>
        <p:txBody>
          <a:bodyPr>
            <a:normAutofit/>
          </a:bodyPr>
          <a:lstStyle/>
          <a:p>
            <a:endParaRPr lang="en-US" dirty="0">
              <a:highlight>
                <a:srgbClr val="FFFF00"/>
              </a:highlight>
            </a:endParaRPr>
          </a:p>
          <a:p>
            <a:pPr lvl="0"/>
            <a:r>
              <a:rPr lang="en-US" dirty="0"/>
              <a:t>Showcase the experiences of SA grantees</a:t>
            </a:r>
          </a:p>
          <a:p>
            <a:pPr lvl="0"/>
            <a:r>
              <a:rPr lang="en-US" dirty="0"/>
              <a:t>Share SA grantee strategies and emerging practices with special attention to virtual learning and workspaces</a:t>
            </a:r>
          </a:p>
          <a:p>
            <a:pPr lvl="0"/>
            <a:r>
              <a:rPr lang="en-US" dirty="0"/>
              <a:t>Help SA grantees gain knowledge of:</a:t>
            </a:r>
          </a:p>
          <a:p>
            <a:pPr marL="685800" lvl="1"/>
            <a:r>
              <a:rPr lang="en-US" dirty="0"/>
              <a:t>Delivering their program</a:t>
            </a:r>
          </a:p>
          <a:p>
            <a:pPr marL="685800" lvl="1"/>
            <a:r>
              <a:rPr lang="en-US" dirty="0"/>
              <a:t>Employer engagement</a:t>
            </a:r>
          </a:p>
          <a:p>
            <a:pPr marL="685800" lvl="1"/>
            <a:r>
              <a:rPr lang="en-US" dirty="0"/>
              <a:t>Providing student services and/or recruitment of future students</a:t>
            </a:r>
          </a:p>
          <a:p>
            <a:pPr marL="685800" lvl="1"/>
            <a:r>
              <a:rPr lang="en-US" dirty="0"/>
              <a:t>Preparing for the future</a:t>
            </a:r>
            <a:endParaRPr lang="en-US" dirty="0">
              <a:solidFill>
                <a:schemeClr val="tx1"/>
              </a:solidFill>
            </a:endParaRPr>
          </a:p>
          <a:p>
            <a:pPr marL="0" indent="0">
              <a:buNone/>
            </a:pPr>
            <a:endParaRPr lang="en-US" dirty="0">
              <a:highlight>
                <a:srgbClr val="FFFF00"/>
              </a:highlight>
            </a:endParaRPr>
          </a:p>
          <a:p>
            <a:endParaRPr lang="en-US" dirty="0">
              <a:highlight>
                <a:srgbClr val="FFFF00"/>
              </a:highlight>
            </a:endParaRPr>
          </a:p>
        </p:txBody>
      </p:sp>
    </p:spTree>
    <p:extLst>
      <p:ext uri="{BB962C8B-B14F-4D97-AF65-F5344CB8AC3E}">
        <p14:creationId xmlns:p14="http://schemas.microsoft.com/office/powerpoint/2010/main" val="409103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ad Before You Proceed: Instructions for Use &amp;amp; Legal Compliance&amp;quot;&quot;/&gt;&lt;property id=&quot;20307&quot; value=&quot;305&quot;/&gt;&lt;/object&gt;&lt;object type=&quot;3&quot; unique_id=&quot;10004&quot;&gt;&lt;property id=&quot;20148&quot; value=&quot;5&quot;/&gt;&lt;property id=&quot;20300&quot; value=&quot;Slide 2 - &amp;quot;Where Are You?&amp;quot;&quot;/&gt;&lt;property id=&quot;20307&quot; value=&quot;277&quot;/&gt;&lt;/object&gt;&lt;object type=&quot;3&quot; unique_id=&quot;10005&quot;&gt;&lt;property id=&quot;20148&quot; value=&quot;5&quot;/&gt;&lt;property id=&quot;20300&quot; value=&quot;Slide 3 - &amp;quot;What is your Role?&amp;quot;&quot;/&gt;&lt;property id=&quot;20307&quot; value=&quot;353&quot;/&gt;&lt;/object&gt;&lt;object type=&quot;3&quot; unique_id=&quot;10006&quot;&gt;&lt;property id=&quot;20148&quot; value=&quot;5&quot;/&gt;&lt;property id=&quot;20300&quot; value=&quot;Slide 4 - &amp;quot;H-1B Scaling Apprenticeship: Implementing Grants in Times of Virtual Learning and Workspaces &amp;quot;&quot;/&gt;&lt;property id=&quot;20307&quot; value=&quot;256&quot;/&gt;&lt;/object&gt;&lt;object type=&quot;3&quot; unique_id=&quot;10007&quot;&gt;&lt;property id=&quot;20148&quot; value=&quot;5&quot;/&gt;&lt;property id=&quot;20300&quot; value=&quot;Slide 5 - &amp;quot;Today’s Moderator&amp;quot;&quot;/&gt;&lt;property id=&quot;20307&quot; value=&quot;432&quot;/&gt;&lt;/object&gt;&lt;object type=&quot;3&quot; unique_id=&quot;10008&quot;&gt;&lt;property id=&quot;20148&quot; value=&quot;5&quot;/&gt;&lt;property id=&quot;20300&quot; value=&quot;Slide 6 - &amp;quot;Today’s Facilitator&amp;quot;&quot;/&gt;&lt;property id=&quot;20307&quot; value=&quot;345&quot;/&gt;&lt;/object&gt;&lt;object type=&quot;3&quot; unique_id=&quot;10009&quot;&gt;&lt;property id=&quot;20148&quot; value=&quot;5&quot;/&gt;&lt;property id=&quot;20300&quot; value=&quot;Slide 7 - &amp;quot;Today’s Agenda&amp;quot;&quot;/&gt;&lt;property id=&quot;20307&quot; value=&quot;323&quot;/&gt;&lt;/object&gt;&lt;object type=&quot;3&quot; unique_id=&quot;10010&quot;&gt;&lt;property id=&quot;20148&quot; value=&quot;5&quot;/&gt;&lt;property id=&quot;20300&quot; value=&quot;Slide 8 - &amp;quot;Before we get started…..&amp;quot;&quot;/&gt;&lt;property id=&quot;20307&quot; value=&quot;433&quot;/&gt;&lt;/object&gt;&lt;object type=&quot;3&quot; unique_id=&quot;10011&quot;&gt;&lt;property id=&quot;20148&quot; value=&quot;5&quot;/&gt;&lt;property id=&quot;20300&quot; value=&quot;Slide 9 - &amp;quot;Today’s Objectives&amp;quot;&quot;/&gt;&lt;property id=&quot;20307&quot; value=&quot;295&quot;/&gt;&lt;/object&gt;&lt;object type=&quot;3&quot; unique_id=&quot;10012&quot;&gt;&lt;property id=&quot;20148&quot; value=&quot;5&quot;/&gt;&lt;property id=&quot;20300&quot; value=&quot;Slide 10 - &amp;quot;Today’s Panelists&amp;quot;&quot;/&gt;&lt;property id=&quot;20307&quot; value=&quot;424&quot;/&gt;&lt;/object&gt;&lt;object type=&quot;3&quot; unique_id=&quot;10013&quot;&gt;&lt;property id=&quot;20148&quot; value=&quot;5&quot;/&gt;&lt;property id=&quot;20300&quot; value=&quot;Slide 11 - &amp;quot;Overview of the Alabama Community College System Grant&amp;quot;&quot;/&gt;&lt;property id=&quot;20307&quot; value=&quot;413&quot;/&gt;&lt;/object&gt;&lt;object type=&quot;3&quot; unique_id=&quot;10014&quot;&gt;&lt;property id=&quot;20148&quot; value=&quot;5&quot;/&gt;&lt;property id=&quot;20300&quot; value=&quot;Slide 12 - &amp;quot;Today’s Panelists&amp;quot;&quot;/&gt;&lt;property id=&quot;20307&quot; value=&quot;403&quot;/&gt;&lt;/object&gt;&lt;object type=&quot;3&quot; unique_id=&quot;10015&quot;&gt;&lt;property id=&quot;20148&quot; value=&quot;5&quot;/&gt;&lt;property id=&quot;20300&quot; value=&quot;Slide 13 - &amp;quot;Overview of the University of Cincinnati Grant&amp;quot;&quot;/&gt;&lt;property id=&quot;20307&quot; value=&quot;414&quot;/&gt;&lt;/object&gt;&lt;object type=&quot;3&quot; unique_id=&quot;10016&quot;&gt;&lt;property id=&quot;20148&quot; value=&quot;5&quot;/&gt;&lt;property id=&quot;20300&quot; value=&quot;Slide 14 - &amp;quot;Today’s Panelists&amp;quot;&quot;/&gt;&lt;property id=&quot;20307&quot; value=&quot;404&quot;/&gt;&lt;/object&gt;&lt;object type=&quot;3&quot; unique_id=&quot;10017&quot;&gt;&lt;property id=&quot;20148&quot; value=&quot;5&quot;/&gt;&lt;property id=&quot;20300&quot; value=&quot;Slide 15 - &amp;quot;Overview of the Columbus State Community College Grant&amp;quot;&quot;/&gt;&lt;property id=&quot;20307&quot; value=&quot;415&quot;/&gt;&lt;/object&gt;&lt;object type=&quot;3&quot; unique_id=&quot;10018&quot;&gt;&lt;property id=&quot;20148&quot; value=&quot;5&quot;/&gt;&lt;property id=&quot;20300&quot; value=&quot;Slide 16 - &amp;quot;Today’s Panelists&amp;quot;&quot;/&gt;&lt;property id=&quot;20307&quot; value=&quot;410&quot;/&gt;&lt;/object&gt;&lt;object type=&quot;3&quot; unique_id=&quot;10019&quot;&gt;&lt;property id=&quot;20148&quot; value=&quot;5&quot;/&gt;&lt;property id=&quot;20300&quot; value=&quot;Slide 17 - &amp;quot;Overview of the Dallas County Community College District Grant&amp;quot;&quot;/&gt;&lt;property id=&quot;20307&quot; value=&quot;429&quot;/&gt;&lt;/object&gt;&lt;object type=&quot;3&quot; unique_id=&quot;10020&quot;&gt;&lt;property id=&quot;20148&quot; value=&quot;5&quot;/&gt;&lt;property id=&quot;20300&quot; value=&quot;Slide 18 - &amp;quot;Poll Question for Audience &amp;quot;&quot;/&gt;&lt;property id=&quot;20307&quot; value=&quot;419&quot;/&gt;&lt;/object&gt;&lt;object type=&quot;3&quot; unique_id=&quot;10021&quot;&gt;&lt;property id=&quot;20148&quot; value=&quot;5&quot;/&gt;&lt;property id=&quot;20300&quot; value=&quot;Slide 19 - &amp;quot;What has been the impact of social distancing and stay-at-home orders on your program delivery?&amp;quot;&quot;/&gt;&lt;property id=&quot;20307&quot; value=&quot;386&quot;/&gt;&lt;/object&gt;&lt;object type=&quot;3&quot; unique_id=&quot;10022&quot;&gt;&lt;property id=&quot;20148&quot; value=&quot;5&quot;/&gt;&lt;property id=&quot;20300&quot; value=&quot;Slide 20 - &amp;quot;Dallas County Community College District&amp;quot;&quot;/&gt;&lt;property id=&quot;20307&quot; value=&quot;417&quot;/&gt;&lt;/object&gt;&lt;object type=&quot;3&quot; unique_id=&quot;10023&quot;&gt;&lt;property id=&quot;20148&quot; value=&quot;5&quot;/&gt;&lt;property id=&quot;20300&quot; value=&quot;Slide 21 - &amp;quot;Alabama Community College System&amp;quot;&quot;/&gt;&lt;property id=&quot;20307&quot; value=&quot;391&quot;/&gt;&lt;/object&gt;&lt;object type=&quot;3&quot; unique_id=&quot;10024&quot;&gt;&lt;property id=&quot;20148&quot; value=&quot;5&quot;/&gt;&lt;property id=&quot;20300&quot; value=&quot;Slide 22 - &amp;quot;Columbus State Community College&amp;quot;&quot;/&gt;&lt;property id=&quot;20307&quot; value=&quot;425&quot;/&gt;&lt;/object&gt;&lt;object type=&quot;3&quot; unique_id=&quot;10025&quot;&gt;&lt;property id=&quot;20148&quot; value=&quot;5&quot;/&gt;&lt;property id=&quot;20300&quot; value=&quot;Slide 23 - &amp;quot;University of Cincinnati&amp;quot;&quot;/&gt;&lt;property id=&quot;20307&quot; value=&quot;400&quot;/&gt;&lt;/object&gt;&lt;object type=&quot;3&quot; unique_id=&quot;10026&quot;&gt;&lt;property id=&quot;20148&quot; value=&quot;5&quot;/&gt;&lt;property id=&quot;20300&quot; value=&quot;Slide 24 - &amp;quot;Poll Question for Audience &amp;quot;&quot;/&gt;&lt;property id=&quot;20307&quot; value=&quot;394&quot;/&gt;&lt;/object&gt;&lt;object type=&quot;3&quot; unique_id=&quot;10027&quot;&gt;&lt;property id=&quot;20148&quot; value=&quot;5&quot;/&gt;&lt;property id=&quot;20300&quot; value=&quot;Slide 25 - &amp;quot;How has social distancing affected employer engagement?&amp;quot;&quot;/&gt;&lt;property id=&quot;20307&quot; value=&quot;374&quot;/&gt;&lt;/object&gt;&lt;object type=&quot;3&quot; unique_id=&quot;10028&quot;&gt;&lt;property id=&quot;20148&quot; value=&quot;5&quot;/&gt;&lt;property id=&quot;20300&quot; value=&quot;Slide 26 - &amp;quot;University of Cincinnati&amp;quot;&quot;/&gt;&lt;property id=&quot;20307&quot; value=&quot;431&quot;/&gt;&lt;/object&gt;&lt;object type=&quot;3&quot; unique_id=&quot;10029&quot;&gt;&lt;property id=&quot;20148&quot; value=&quot;5&quot;/&gt;&lt;property id=&quot;20300&quot; value=&quot;Slide 27 - &amp;quot;Alabama Community College System &amp;quot;&quot;/&gt;&lt;property id=&quot;20307&quot; value=&quot;357&quot;/&gt;&lt;/object&gt;&lt;object type=&quot;3&quot; unique_id=&quot;10030&quot;&gt;&lt;property id=&quot;20148&quot; value=&quot;5&quot;/&gt;&lt;property id=&quot;20300&quot; value=&quot;Slide 28 - &amp;quot;Columbus State Community College&amp;quot;&quot;/&gt;&lt;property id=&quot;20307&quot; value=&quot;426&quot;/&gt;&lt;/object&gt;&lt;object type=&quot;3&quot; unique_id=&quot;10031&quot;&gt;&lt;property id=&quot;20148&quot; value=&quot;5&quot;/&gt;&lt;property id=&quot;20300&quot; value=&quot;Slide 29 - &amp;quot;Dallas County Community College District&amp;quot;&quot;/&gt;&lt;property id=&quot;20307&quot; value=&quot;421&quot;/&gt;&lt;/object&gt;&lt;object type=&quot;3&quot; unique_id=&quot;10032&quot;&gt;&lt;property id=&quot;20148&quot; value=&quot;5&quot;/&gt;&lt;property id=&quot;20300&quot; value=&quot;Slide 30 - &amp;quot;How have you changed your student engagement methods, the provision of student services and/or recruitment of futu&quot;/&gt;&lt;property id=&quot;20307&quot; value=&quot;375&quot;/&gt;&lt;/object&gt;&lt;object type=&quot;3&quot; unique_id=&quot;10033&quot;&gt;&lt;property id=&quot;20148&quot; value=&quot;5&quot;/&gt;&lt;property id=&quot;20300&quot; value=&quot;Slide 31 - &amp;quot;Poll Question for Audience &amp;quot;&quot;/&gt;&lt;property id=&quot;20307&quot; value=&quot;420&quot;/&gt;&lt;/object&gt;&lt;object type=&quot;3&quot; unique_id=&quot;10034&quot;&gt;&lt;property id=&quot;20148&quot; value=&quot;5&quot;/&gt;&lt;property id=&quot;20300&quot; value=&quot;Slide 32 - &amp;quot;Columbus State Community College&amp;quot;&quot;/&gt;&lt;property id=&quot;20307&quot; value=&quot;427&quot;/&gt;&lt;/object&gt;&lt;object type=&quot;3&quot; unique_id=&quot;10035&quot;&gt;&lt;property id=&quot;20148&quot; value=&quot;5&quot;/&gt;&lt;property id=&quot;20300&quot; value=&quot;Slide 33 - &amp;quot;Alabama Community College System &amp;quot;&quot;/&gt;&lt;property id=&quot;20307&quot; value=&quot;367&quot;/&gt;&lt;/object&gt;&lt;object type=&quot;3&quot; unique_id=&quot;10036&quot;&gt;&lt;property id=&quot;20148&quot; value=&quot;5&quot;/&gt;&lt;property id=&quot;20300&quot; value=&quot;Slide 34 - &amp;quot;University of Cincinnati&amp;quot;&quot;/&gt;&lt;property id=&quot;20307&quot; value=&quot;408&quot;/&gt;&lt;/object&gt;&lt;object type=&quot;3&quot; unique_id=&quot;10037&quot;&gt;&lt;property id=&quot;20148&quot; value=&quot;5&quot;/&gt;&lt;property id=&quot;20300&quot; value=&quot;Slide 35 - &amp;quot;Dallas County Community College District&amp;quot;&quot;/&gt;&lt;property id=&quot;20307&quot; value=&quot;411&quot;/&gt;&lt;/object&gt;&lt;object type=&quot;3&quot; unique_id=&quot;10038&quot;&gt;&lt;property id=&quot;20148&quot; value=&quot;5&quot;/&gt;&lt;property id=&quot;20300&quot; value=&quot;Slide 36 - &amp;quot;Do you have tips or advice for how your peers can best prepare for the future?&amp;quot;&quot;/&gt;&lt;property id=&quot;20307&quot; value=&quot;376&quot;/&gt;&lt;/object&gt;&lt;object type=&quot;3&quot; unique_id=&quot;10039&quot;&gt;&lt;property id=&quot;20148&quot; value=&quot;5&quot;/&gt;&lt;property id=&quot;20300&quot; value=&quot;Slide 37 - &amp;quot;Alabama Community College System&amp;quot;&quot;/&gt;&lt;property id=&quot;20307&quot; value=&quot;362&quot;/&gt;&lt;/object&gt;&lt;object type=&quot;3&quot; unique_id=&quot;10040&quot;&gt;&lt;property id=&quot;20148&quot; value=&quot;5&quot;/&gt;&lt;property id=&quot;20300&quot; value=&quot;Slide 38 - &amp;quot;Columbus State Community College&amp;quot;&quot;/&gt;&lt;property id=&quot;20307&quot; value=&quot;428&quot;/&gt;&lt;/object&gt;&lt;object type=&quot;3&quot; unique_id=&quot;10041&quot;&gt;&lt;property id=&quot;20148&quot; value=&quot;5&quot;/&gt;&lt;property id=&quot;20300&quot; value=&quot;Slide 39 - &amp;quot;University of Cincinnati &amp;quot;&quot;/&gt;&lt;property id=&quot;20307&quot; value=&quot;409&quot;/&gt;&lt;/object&gt;&lt;object type=&quot;3&quot; unique_id=&quot;10042&quot;&gt;&lt;property id=&quot;20148&quot; value=&quot;5&quot;/&gt;&lt;property id=&quot;20300&quot; value=&quot;Slide 40 - &amp;quot;Dallas County Community College District&amp;quot;&quot;/&gt;&lt;property id=&quot;20307&quot; value=&quot;430&quot;/&gt;&lt;/object&gt;&lt;object type=&quot;3&quot; unique_id=&quot;10043&quot;&gt;&lt;property id=&quot;20148&quot; value=&quot;5&quot;/&gt;&lt;property id=&quot;20300&quot; value=&quot;Slide 41 - &amp;quot;Any Questions?&amp;quot;&quot;/&gt;&lt;property id=&quot;20307&quot; value=&quot;337&quot;/&gt;&lt;/object&gt;&lt;object type=&quot;3&quot; unique_id=&quot;10044&quot;&gt;&lt;property id=&quot;20148&quot; value=&quot;5&quot;/&gt;&lt;property id=&quot;20300&quot; value=&quot;Slide 42 - &amp;quot;Contact Information&amp;quot;&quot;/&gt;&lt;property id=&quot;20307&quot; value=&quot;338&quot;/&gt;&lt;/object&gt;&lt;object type=&quot;3&quot; unique_id=&quot;10045&quot;&gt;&lt;property id=&quot;20148&quot; value=&quot;5&quot;/&gt;&lt;property id=&quot;20300&quot; value=&quot;Slide 43 - &amp;quot;Thank you!&amp;quot;&quot;/&gt;&lt;property id=&quot;20307&quot; value=&quot;339&quot;/&gt;&lt;/object&gt;&lt;/object&gt;&lt;object type=&quot;8&quot; unique_id=&quot;1009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9e3620-5539-4b47-ae17-dd2c50982516}&quot; /&gt;&lt;isInvalidForFieldText val=&quot;0&quot; /&gt;&lt;Image&gt;&lt;filename val=&quot;E:\breeze\content\14339732\1888329262-1\input\breezo\data\asimages\{dc9e3620-5539-4b47-ae17-dd2c50982516}.png&quot; /&gt;&lt;left val=&quot;100&quot; /&gt;&lt;top val=&quot;210&quot; /&gt;&lt;width val=&quot;1083&quot; /&gt;&lt;height val=&quot;455&quot; /&gt;&lt;hasText val=&quot;1&quot; /&gt;&lt;/Image&gt;&lt;/ThreeDShapeInfo&gt;"/>
  <p:tag name="PRESENTER_SHAPETEXTINFO" val="&lt;ShapeTextInfo&gt;&lt;TableIndex row=&quot;-1&quot; col=&quot;-1&quot;&gt;&lt;linesCount val=&quot;5&quot; /&gt;&lt;lineCharCount val=&quot;84&quot; /&gt;&lt;lineCharCount val=&quot;172&quot; /&gt;&lt;lineCharCount val=&quot;119&quot; /&gt;&lt;lineCharCount val=&quot;78&quot; /&gt;&lt;lineCharCount val=&quot;98&quot; /&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42e1cb-1fec-4e3d-b1c0-7fbfaac75338}&quot; /&gt;&lt;isInvalidForFieldText val=&quot;0&quot; /&gt;&lt;Image&gt;&lt;filename val=&quot;E:\breeze\content\14339732\1888329262-1\input\breezo\data\asimages\{8042e1cb-1fec-4e3d-b1c0-7fbfaac75338}.png&quot; /&gt;&lt;left val=&quot;738&quot; /&gt;&lt;top val=&quot;530&quot; /&gt;&lt;width val=&quot;270&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b1c62b-9fb8-49a4-bc30-70b2fdd739be}&quot; /&gt;&lt;isInvalidForFieldText val=&quot;0&quot; /&gt;&lt;Image&gt;&lt;filename val=&quot;E:\breeze\content\14339732\1888329262-1\input\breezo\data\asimages\{67b1c62b-9fb8-49a4-bc30-70b2fdd739be}.png&quot; /&gt;&lt;left val=&quot;96&quot; /&gt;&lt;top val=&quot;628&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d6705f-55f9-4c7a-ba51-bdc1f17d174c}&quot; /&gt;&lt;isInvalidForFieldText val=&quot;0&quot; /&gt;&lt;Image&gt;&lt;filename val=&quot;E:\breeze\content\14339732\1888329262-1\input\breezo\data\asimages\{59d6705f-55f9-4c7a-ba51-bdc1f17d174c}.png&quot; /&gt;&lt;left val=&quot;738&quot; /&gt;&lt;top val=&quot;530&quot; /&gt;&lt;width val=&quot;270&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401eef-96ce-41db-96f6-b197579314bb}&quot; /&gt;&lt;isInvalidForFieldText val=&quot;0&quot; /&gt;&lt;Image&gt;&lt;filename val=&quot;E:\breeze\content\14339732\1888329262-1\input\breezo\data\asimages\{da401eef-96ce-41db-96f6-b197579314bb}.png&quot; /&gt;&lt;left val=&quot;870&quot; /&gt;&lt;top val=&quot;548&quot; /&gt;&lt;width val=&quot;5&quot; /&gt;&lt;height val=&quot;5&quot; /&gt;&lt;hasText val=&quot;1&quot; /&gt;&lt;/Image&gt;&lt;/ThreeDShapeInfo&gt;"/>
  <p:tag name="PRESENTER_SHAPETEXTINFO" val="&lt;ShapeTextInfo&gt;&lt;TableIndex row=&quot;-1&quot; col=&quot;-1&quot;&gt;&lt;linesCount val=&quot;1&quot; /&gt;&lt;lineCharCount val=&quot;1&quot; /&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0b866f-b1b2-47b4-91fd-0a8b0367347e}&quot; /&gt;&lt;isInvalidForFieldText val=&quot;0&quot; /&gt;&lt;Image&gt;&lt;filename val=&quot;E:\breeze\content\14339732\1888329262-1\input\breezo\data\asimages\{400b866f-b1b2-47b4-91fd-0a8b0367347e}.png&quot; /&gt;&lt;left val=&quot;229&quot; /&gt;&lt;top val=&quot;647&quot; /&gt;&lt;width val=&quot;5&quot; /&gt;&lt;height val=&quot;5&quot; /&gt;&lt;hasText val=&quot;1&quot; /&gt;&lt;/Image&gt;&lt;/ThreeDShapeInfo&gt;"/>
  <p:tag name="PRESENTER_SHAPETEXTINFO" val="&lt;ShapeTextInfo&gt;&lt;TableIndex row=&quot;-1&quot; col=&quot;-1&quot;&gt;&lt;linesCount val=&quot;1&quot; /&gt;&lt;lineCharCount val=&quot;1&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2&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a6d113-002b-4dbd-81cf-c6502bf4656a}&quot; /&gt;&lt;isInvalidForFieldText val=&quot;0&quot; /&gt;&lt;Image&gt;&lt;filename val=&quot;E:\breeze\content\14339732\1888329262-1\input\breezo\data\asimages\{a5a6d113-002b-4dbd-81cf-c6502bf4656a}.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a557e5-3ca4-4bf0-a048-2600ab2447c8}&quot; /&gt;&lt;isInvalidForFieldText val=&quot;0&quot; /&gt;&lt;Image&gt;&lt;filename val=&quot;E:\breeze\content\14339732\1888329262-1\input\breezo\data\asimages\{c2a557e5-3ca4-4bf0-a048-2600ab2447c8}.png&quot; /&gt;&lt;left val=&quot;106&quot; /&gt;&lt;top val=&quot;29&quot; /&gt;&lt;width val=&quot;430&quot; /&gt;&lt;height val=&quot;39&quot; /&gt;&lt;hasText val=&quot;1&quot; /&gt;&lt;/Image&gt;&lt;/ThreeDShapeInfo&gt;"/>
  <p:tag name="PRESENTER_SHAPETEXTINFO" val="&lt;ShapeTextInfo&gt;&lt;TableIndex row=&quot;-1&quot; col=&quot;-1&quot;&gt;&lt;linesCount val=&quot;1&quot; /&gt;&lt;lineCharCount val=&quot;24&quot; /&gt;&lt;/TableIndex&gt;&lt;/ShapeTextInfo&gt;"/>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425F1E42C17A49A8C4A24F2134F787" ma:contentTypeVersion="2" ma:contentTypeDescription="Create a new document." ma:contentTypeScope="" ma:versionID="a04fc091ff9feef44f9b46a2f7e02720">
  <xsd:schema xmlns:xsd="http://www.w3.org/2001/XMLSchema" xmlns:xs="http://www.w3.org/2001/XMLSchema" xmlns:p="http://schemas.microsoft.com/office/2006/metadata/properties" xmlns:ns3="f67db0f4-8d35-44ad-8032-b0343725e7f8" targetNamespace="http://schemas.microsoft.com/office/2006/metadata/properties" ma:root="true" ma:fieldsID="7250dc176d00d3f3922b3ff43eec8642" ns3:_="">
    <xsd:import namespace="f67db0f4-8d35-44ad-8032-b0343725e7f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db0f4-8d35-44ad-8032-b0343725e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81DF4CFA-DDCA-40C4-8841-FF6AF1EDC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db0f4-8d35-44ad-8032-b0343725e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08CCE7-09D3-44C4-9BF7-902DD935D8F1}">
  <ds:schemaRefs>
    <ds:schemaRef ds:uri="http://schemas.microsoft.com/sharepoint/v3/contenttype/forms"/>
  </ds:schemaRefs>
</ds:datastoreItem>
</file>

<file path=customXml/itemProps3.xml><?xml version="1.0" encoding="utf-8"?>
<ds:datastoreItem xmlns:ds="http://schemas.openxmlformats.org/officeDocument/2006/customXml" ds:itemID="{A66967E3-1049-4557-AB26-9689F1BC7F5F}">
  <ds:schemaRefs>
    <ds:schemaRef ds:uri="f67db0f4-8d35-44ad-8032-b0343725e7f8"/>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16428</TotalTime>
  <Words>2341</Words>
  <Application>Microsoft Office PowerPoint</Application>
  <PresentationFormat>Widescreen</PresentationFormat>
  <Paragraphs>328</Paragraphs>
  <Slides>43</Slides>
  <Notes>40</Notes>
  <HiddenSlides>1</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43</vt:i4>
      </vt:variant>
    </vt:vector>
  </HeadingPairs>
  <TitlesOfParts>
    <vt:vector size="57"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Custom Design</vt:lpstr>
      <vt:lpstr>Infographic Layouts</vt:lpstr>
      <vt:lpstr>Read Before You Proceed: Instructions for Use &amp; Legal Compliance</vt:lpstr>
      <vt:lpstr>Where Are You?</vt:lpstr>
      <vt:lpstr>What is your Role?</vt:lpstr>
      <vt:lpstr>H-1B Scaling Apprenticeship: Implementing Grants in Times of Virtual Learning and Workspaces </vt:lpstr>
      <vt:lpstr>Today’s Moderator</vt:lpstr>
      <vt:lpstr>Today’s Facilitator</vt:lpstr>
      <vt:lpstr>Today’s Agenda</vt:lpstr>
      <vt:lpstr>Before we get started…..</vt:lpstr>
      <vt:lpstr>Today’s Objectives</vt:lpstr>
      <vt:lpstr>Today’s Panelists</vt:lpstr>
      <vt:lpstr>Overview of the Alabama Community College System Grant</vt:lpstr>
      <vt:lpstr>Today’s Panelists</vt:lpstr>
      <vt:lpstr>Overview of the University of Cincinnati Grant</vt:lpstr>
      <vt:lpstr>Today’s Panelists</vt:lpstr>
      <vt:lpstr>Overview of the Columbus State Community College Grant</vt:lpstr>
      <vt:lpstr>Today’s Panelists</vt:lpstr>
      <vt:lpstr>Overview of the Dallas County Community College District Grant</vt:lpstr>
      <vt:lpstr>Poll Question for Audience </vt:lpstr>
      <vt:lpstr>What has been the impact of social distancing and stay-at-home orders on your program delivery?</vt:lpstr>
      <vt:lpstr>Dallas County Community College District</vt:lpstr>
      <vt:lpstr>Alabama Community College System</vt:lpstr>
      <vt:lpstr>Columbus State Community College</vt:lpstr>
      <vt:lpstr>University of Cincinnati</vt:lpstr>
      <vt:lpstr>Poll Question for Audience </vt:lpstr>
      <vt:lpstr>How has social distancing affected employer engagement?</vt:lpstr>
      <vt:lpstr>University of Cincinnati</vt:lpstr>
      <vt:lpstr>Alabama Community College System </vt:lpstr>
      <vt:lpstr>Columbus State Community College</vt:lpstr>
      <vt:lpstr>Dallas County Community College District</vt:lpstr>
      <vt:lpstr>How have you changed your student engagement methods, the provision of student services and/or recruitment of future students?</vt:lpstr>
      <vt:lpstr>Poll Question for Audience </vt:lpstr>
      <vt:lpstr>Columbus State Community College</vt:lpstr>
      <vt:lpstr>Alabama Community College System </vt:lpstr>
      <vt:lpstr>University of Cincinnati</vt:lpstr>
      <vt:lpstr>Dallas County Community College District</vt:lpstr>
      <vt:lpstr>Do you have tips or advice for how your peers can best prepare for the future?</vt:lpstr>
      <vt:lpstr>Alabama Community College System</vt:lpstr>
      <vt:lpstr>Columbus State Community College</vt:lpstr>
      <vt:lpstr>University of Cincinnati </vt:lpstr>
      <vt:lpstr>Dallas County Community College District</vt:lpstr>
      <vt:lpstr>Any Questions?</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521</cp:revision>
  <dcterms:created xsi:type="dcterms:W3CDTF">2019-06-21T16:58:05Z</dcterms:created>
  <dcterms:modified xsi:type="dcterms:W3CDTF">2020-06-08T16:13:30Z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0x010100E7425F1E42C17A49A8C4A24F2134F787</vt:lpwstr>
  </property>
</Properties>
</file>