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94" r:id="rId5"/>
  </p:sldMasterIdLst>
  <p:notesMasterIdLst>
    <p:notesMasterId r:id="rId7"/>
  </p:notesMasterIdLst>
  <p:handoutMasterIdLst>
    <p:handoutMasterId r:id="rId8"/>
  </p:handoutMasterIdLst>
  <p:sldIdLst>
    <p:sldId id="265" r:id="rId6"/>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dwallader, Ayreen - ETA" initials="CA-E" lastIdx="1" clrIdx="0">
    <p:extLst>
      <p:ext uri="{19B8F6BF-5375-455C-9EA6-DF929625EA0E}">
        <p15:presenceInfo xmlns:p15="http://schemas.microsoft.com/office/powerpoint/2012/main" userId="S-1-5-21-2522062978-2635407418-847139880-349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BBE5541-2E2F-4479-B0DF-52D845C71DEC}" v="1" dt="2020-07-22T20:22:24.59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61" autoAdjust="0"/>
    <p:restoredTop sz="74130" autoAdjust="0"/>
  </p:normalViewPr>
  <p:slideViewPr>
    <p:cSldViewPr snapToGrid="0">
      <p:cViewPr varScale="1">
        <p:scale>
          <a:sx n="73" d="100"/>
          <a:sy n="73" d="100"/>
        </p:scale>
        <p:origin x="1728"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5" Type="http://schemas.microsoft.com/office/2016/11/relationships/changesInfo" Target="changesInfos/changesInfo1.xml"/><Relationship Id="rId1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tags" Target="tags/tag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than Vehlow" userId="40d0c0a0-ae58-4816-9718-8d11842a4e5b" providerId="ADAL" clId="{0BBE5541-2E2F-4479-B0DF-52D845C71DEC}"/>
    <pc:docChg chg="modSld">
      <pc:chgData name="Jonathan Vehlow" userId="40d0c0a0-ae58-4816-9718-8d11842a4e5b" providerId="ADAL" clId="{0BBE5541-2E2F-4479-B0DF-52D845C71DEC}" dt="2020-07-22T20:22:07.583" v="18" actId="14100"/>
      <pc:docMkLst>
        <pc:docMk/>
      </pc:docMkLst>
      <pc:sldChg chg="modSp mod">
        <pc:chgData name="Jonathan Vehlow" userId="40d0c0a0-ae58-4816-9718-8d11842a4e5b" providerId="ADAL" clId="{0BBE5541-2E2F-4479-B0DF-52D845C71DEC}" dt="2020-07-22T20:22:07.583" v="18" actId="14100"/>
        <pc:sldMkLst>
          <pc:docMk/>
          <pc:sldMk cId="2032692711" sldId="265"/>
        </pc:sldMkLst>
        <pc:spChg chg="mod">
          <ac:chgData name="Jonathan Vehlow" userId="40d0c0a0-ae58-4816-9718-8d11842a4e5b" providerId="ADAL" clId="{0BBE5541-2E2F-4479-B0DF-52D845C71DEC}" dt="2020-07-22T20:22:07.583" v="18" actId="14100"/>
          <ac:spMkLst>
            <pc:docMk/>
            <pc:sldMk cId="2032692711" sldId="265"/>
            <ac:spMk id="33" creationId="{00000000-0000-0000-0000-000000000000}"/>
          </ac:spMkLst>
        </pc:spChg>
        <pc:spChg chg="mod">
          <ac:chgData name="Jonathan Vehlow" userId="40d0c0a0-ae58-4816-9718-8d11842a4e5b" providerId="ADAL" clId="{0BBE5541-2E2F-4479-B0DF-52D845C71DEC}" dt="2020-07-22T20:21:56.558" v="16" actId="14100"/>
          <ac:spMkLst>
            <pc:docMk/>
            <pc:sldMk cId="2032692711" sldId="265"/>
            <ac:spMk id="35" creationId="{00000000-0000-0000-0000-000000000000}"/>
          </ac:spMkLst>
        </pc:spChg>
        <pc:graphicFrameChg chg="mod">
          <ac:chgData name="Jonathan Vehlow" userId="40d0c0a0-ae58-4816-9718-8d11842a4e5b" providerId="ADAL" clId="{0BBE5541-2E2F-4479-B0DF-52D845C71DEC}" dt="2020-07-22T20:22:02.655" v="17" actId="1076"/>
          <ac:graphicFrameMkLst>
            <pc:docMk/>
            <pc:sldMk cId="2032692711" sldId="265"/>
            <ac:graphicFrameMk id="6" creationId="{2DD4D6C5-9386-45F2-963A-AF765088C447}"/>
          </ac:graphicFrameMkLst>
        </pc:graphicFrame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7/22/2020</a:t>
            </a:fld>
            <a:endParaRPr lang="en-US"/>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7/22/2020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Your Moderator:</a:t>
            </a:r>
            <a:endParaRPr lang="en-US" sz="3400" dirty="0"/>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Today’s Objectives:</a:t>
            </a:r>
            <a:endParaRPr lang="en-US" sz="3400"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a:t>Contact Information:</a:t>
            </a:r>
            <a:endParaRPr lang="en-US" sz="3400" dirty="0"/>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a:t>
            </a:r>
            <a:r>
              <a:rPr lang="en-US" sz="2000" b="1" baseline="0">
                <a:solidFill>
                  <a:schemeClr val="accent1"/>
                </a:solidFill>
                <a:latin typeface="Arial" panose="020B0604020202020204" pitchFamily="34" charset="0"/>
                <a:cs typeface="Arial" panose="020B0604020202020204" pitchFamily="34" charset="0"/>
              </a:rPr>
              <a:t>standard offerings,</a:t>
            </a:r>
          </a:p>
          <a:p>
            <a:pPr marL="0" indent="0">
              <a:spcAft>
                <a:spcPts val="1000"/>
              </a:spcAft>
              <a:buFont typeface="Arial" panose="020B0604020202020204" pitchFamily="34" charset="0"/>
              <a:buNone/>
            </a:pPr>
            <a:r>
              <a:rPr lang="en-US" sz="1150" b="0" baseline="0">
                <a:latin typeface="Arial" panose="020B0604020202020204" pitchFamily="34" charset="0"/>
                <a:cs typeface="Arial" panose="020B0604020202020204" pitchFamily="34" charset="0"/>
              </a:rPr>
              <a:t>t</a:t>
            </a:r>
            <a:r>
              <a:rPr lang="en-US" sz="1150" b="0">
                <a:latin typeface="Arial" panose="020B0604020202020204" pitchFamily="34" charset="0"/>
                <a:cs typeface="Arial" panose="020B0604020202020204" pitchFamily="34" charset="0"/>
              </a:rPr>
              <a:t>his</a:t>
            </a:r>
            <a:r>
              <a:rPr lang="en-US" sz="1150" b="0" baseline="0">
                <a:latin typeface="Arial" panose="020B0604020202020204" pitchFamily="34" charset="0"/>
                <a:cs typeface="Arial" panose="020B0604020202020204" pitchFamily="34" charset="0"/>
              </a:rPr>
              <a:t> </a:t>
            </a:r>
            <a:r>
              <a:rPr lang="en-US" sz="1150" b="0" baseline="0" dirty="0">
                <a:latin typeface="Arial" panose="020B0604020202020204" pitchFamily="34" charset="0"/>
                <a:cs typeface="Arial" panose="020B0604020202020204" pitchFamily="34" charset="0"/>
              </a:rPr>
              <a:t>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3 </a:t>
            </a:r>
            <a:r>
              <a:rPr lang="en-US" sz="1100" b="0" baseline="0" dirty="0">
                <a:latin typeface="Arial" panose="020B0604020202020204" pitchFamily="34" charset="0"/>
                <a:cs typeface="Arial" panose="020B0604020202020204" pitchFamily="34" charset="0"/>
              </a:rPr>
              <a:t>Speaker </a:t>
            </a:r>
            <a:r>
              <a:rPr lang="en-US" sz="1100" b="0" baseline="0">
                <a:latin typeface="Arial" panose="020B0604020202020204" pitchFamily="34" charset="0"/>
                <a:cs typeface="Arial" panose="020B0604020202020204" pitchFamily="34" charset="0"/>
              </a:rPr>
              <a:t>Slide choices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Today’s Objectives</a:t>
            </a:r>
            <a:endParaRPr lang="en-US" sz="1100" b="0" baseline="0" dirty="0">
              <a:latin typeface="Arial" panose="020B0604020202020204" pitchFamily="34" charset="0"/>
              <a:cs typeface="Arial" panose="020B0604020202020204" pitchFamily="34" charset="0"/>
            </a:endParaRP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a:solidFill>
                  <a:schemeClr val="accent1"/>
                </a:solidFill>
                <a:latin typeface="Arial" panose="020B0604020202020204" pitchFamily="34" charset="0"/>
                <a:cs typeface="Arial" panose="020B0604020202020204" pitchFamily="34" charset="0"/>
              </a:rPr>
              <a:t>Resources &amp; Name / Occupation / Org boxes:</a:t>
            </a:r>
            <a:endParaRPr lang="en-US" sz="1500" b="1" baseline="0" dirty="0">
              <a:solidFill>
                <a:schemeClr val="accent1"/>
              </a:solidFill>
              <a:latin typeface="Arial" panose="020B0604020202020204" pitchFamily="34" charset="0"/>
              <a:cs typeface="Arial" panose="020B0604020202020204" pitchFamily="34" charset="0"/>
            </a:endParaRPr>
          </a:p>
          <a:p>
            <a:pPr marL="0" indent="0">
              <a:spcBef>
                <a:spcPts val="400"/>
              </a:spcBef>
              <a:spcAft>
                <a:spcPts val="800"/>
              </a:spcAft>
              <a:buFont typeface="Arial" panose="020B0604020202020204" pitchFamily="34" charset="0"/>
              <a:buNone/>
            </a:pPr>
            <a:r>
              <a:rPr lang="en-US" sz="1050" baseline="0">
                <a:latin typeface="Arial" panose="020B0604020202020204" pitchFamily="34" charset="0"/>
                <a:cs typeface="Arial" panose="020B0604020202020204" pitchFamily="34" charset="0"/>
              </a:rPr>
              <a:t>This </a:t>
            </a:r>
            <a:r>
              <a:rPr lang="en-US" sz="1050" baseline="0" dirty="0">
                <a:latin typeface="Arial" panose="020B0604020202020204" pitchFamily="34" charset="0"/>
                <a:cs typeface="Arial" panose="020B0604020202020204" pitchFamily="34" charset="0"/>
              </a:rPr>
              <a:t>works like a multi-level bulleted list</a:t>
            </a:r>
            <a:r>
              <a:rPr lang="en-US" sz="1050" baseline="0">
                <a:latin typeface="Arial" panose="020B0604020202020204" pitchFamily="34" charset="0"/>
                <a:cs typeface="Arial" panose="020B0604020202020204" pitchFamily="34" charset="0"/>
              </a:rPr>
              <a:t>.  Use </a:t>
            </a:r>
            <a:r>
              <a:rPr lang="en-US" sz="1050" baseline="0" dirty="0">
                <a:latin typeface="Arial" panose="020B0604020202020204" pitchFamily="34" charset="0"/>
                <a:cs typeface="Arial" panose="020B0604020202020204" pitchFamily="34" charset="0"/>
              </a:rPr>
              <a:t>the list level buttons on your “Home” tab to</a:t>
            </a:r>
            <a:br>
              <a:rPr lang="en-US" sz="1050" baseline="0">
                <a:latin typeface="Arial" panose="020B0604020202020204" pitchFamily="34" charset="0"/>
                <a:cs typeface="Arial" panose="020B0604020202020204" pitchFamily="34" charset="0"/>
              </a:rPr>
            </a:br>
            <a:r>
              <a:rPr lang="en-US" sz="1050" baseline="0">
                <a:latin typeface="Arial" panose="020B0604020202020204" pitchFamily="34" charset="0"/>
                <a:cs typeface="Arial" panose="020B0604020202020204" pitchFamily="34" charset="0"/>
              </a:rPr>
              <a:t>change formatting levels.</a:t>
            </a:r>
            <a:endParaRPr lang="en-US" sz="1050" baseline="0" dirty="0">
              <a:latin typeface="Arial" panose="020B0604020202020204" pitchFamily="34" charset="0"/>
              <a:cs typeface="Arial" panose="020B0604020202020204" pitchFamily="34" charset="0"/>
            </a:endParaRP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t>
            </a:r>
            <a:r>
              <a:rPr lang="en-US" sz="1050" b="0" baseline="0">
                <a:latin typeface="Arial" panose="020B0604020202020204" pitchFamily="34" charset="0"/>
                <a:cs typeface="Arial" panose="020B0604020202020204" pitchFamily="34" charset="0"/>
              </a:rPr>
              <a:t>available.</a:t>
            </a:r>
          </a:p>
          <a:p>
            <a:pPr marL="171450" indent="-171450">
              <a:spcBef>
                <a:spcPts val="600"/>
              </a:spcBef>
              <a:buFont typeface="Arial" panose="020B0604020202020204" pitchFamily="34" charset="0"/>
              <a:buChar char="•"/>
            </a:pPr>
            <a:r>
              <a:rPr lang="en-US" sz="1050" b="0" baseline="0">
                <a:latin typeface="Arial" panose="020B0604020202020204" pitchFamily="34" charset="0"/>
                <a:cs typeface="Arial" panose="020B0604020202020204" pitchFamily="34" charset="0"/>
              </a:rPr>
              <a:t>Select </a:t>
            </a:r>
            <a:r>
              <a:rPr lang="en-US" sz="1050" b="0" baseline="0" dirty="0">
                <a:latin typeface="Arial" panose="020B0604020202020204" pitchFamily="34" charset="0"/>
                <a:cs typeface="Arial" panose="020B0604020202020204" pitchFamily="34" charset="0"/>
              </a:rPr>
              <a:t>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a:t>
            </a:r>
            <a:r>
              <a:rPr lang="en-US" sz="1050" b="0" baseline="0">
                <a:latin typeface="Arial" panose="020B0604020202020204" pitchFamily="34" charset="0"/>
                <a:cs typeface="Arial" panose="020B0604020202020204" pitchFamily="34" charset="0"/>
              </a:rPr>
              <a:t>of an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existing slide, click the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a:t>
            </a:r>
            <a:r>
              <a:rPr lang="en-US" sz="1050" b="0" baseline="0" dirty="0">
                <a:latin typeface="Arial" panose="020B0604020202020204" pitchFamily="34" charset="0"/>
                <a:cs typeface="Arial" panose="020B0604020202020204" pitchFamily="34" charset="0"/>
              </a:rPr>
              <a:t>Layout” </a:t>
            </a:r>
            <a:r>
              <a:rPr lang="en-US" sz="1050" b="0" baseline="0">
                <a:latin typeface="Arial" panose="020B0604020202020204" pitchFamily="34" charset="0"/>
                <a:cs typeface="Arial" panose="020B0604020202020204" pitchFamily="34" charset="0"/>
              </a:rPr>
              <a:t>button right </a:t>
            </a:r>
            <a:br>
              <a:rPr lang="en-US" sz="1050" b="0" baseline="0">
                <a:latin typeface="Arial" panose="020B0604020202020204" pitchFamily="34" charset="0"/>
                <a:cs typeface="Arial" panose="020B0604020202020204" pitchFamily="34" charset="0"/>
              </a:rPr>
            </a:br>
            <a:r>
              <a:rPr lang="en-US" sz="1050" b="0" baseline="0">
                <a:latin typeface="Arial" panose="020B0604020202020204" pitchFamily="34" charset="0"/>
                <a:cs typeface="Arial" panose="020B0604020202020204" pitchFamily="34" charset="0"/>
              </a:rPr>
              <a:t>next </a:t>
            </a:r>
            <a:r>
              <a:rPr lang="en-US" sz="1050" b="0" baseline="0" dirty="0">
                <a:latin typeface="Arial" panose="020B0604020202020204" pitchFamily="34" charset="0"/>
                <a:cs typeface="Arial" panose="020B0604020202020204" pitchFamily="34" charset="0"/>
              </a:rPr>
              <a:t>to </a:t>
            </a:r>
            <a:r>
              <a:rPr lang="en-US" sz="1050" b="0" baseline="0">
                <a:latin typeface="Arial" panose="020B0604020202020204" pitchFamily="34" charset="0"/>
                <a:cs typeface="Arial" panose="020B0604020202020204" pitchFamily="34" charset="0"/>
              </a:rPr>
              <a:t>the “</a:t>
            </a:r>
            <a:r>
              <a:rPr lang="en-US" sz="1050" b="0" baseline="0" dirty="0">
                <a:latin typeface="Arial" panose="020B0604020202020204" pitchFamily="34" charset="0"/>
                <a:cs typeface="Arial" panose="020B0604020202020204" pitchFamily="34" charset="0"/>
              </a:rPr>
              <a:t>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a:t>
            </a:r>
            <a:r>
              <a:rPr lang="en-US" sz="1050" b="1" baseline="0">
                <a:latin typeface="Arial" panose="020B0604020202020204" pitchFamily="34" charset="0"/>
                <a:cs typeface="Arial" panose="020B0604020202020204" pitchFamily="34" charset="0"/>
              </a:rPr>
              <a:t>or location for standard content slide material</a:t>
            </a:r>
            <a:r>
              <a:rPr lang="en-US" sz="1050" b="0" baseline="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Reference </a:t>
            </a: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a:t>
            </a: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rPr>
              <a:t>Note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a:t>
            </a: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this template, and is hidden. </a:t>
            </a:r>
          </a:p>
          <a:p>
            <a:pPr algn="l">
              <a:spcBef>
                <a:spcPts val="300"/>
              </a:spcBef>
            </a:pP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a:solidFill>
                  <a:schemeClr val="tx1">
                    <a:lumMod val="65000"/>
                    <a:lumOff val="35000"/>
                  </a:schemeClr>
                </a:solidFill>
                <a:latin typeface="Arial" panose="020B0604020202020204" pitchFamily="34" charset="0"/>
                <a:ea typeface="+mn-ea"/>
                <a:cs typeface="Arial" panose="020B0604020202020204" pitchFamily="34" charset="0"/>
              </a:rPr>
              <a:t>the presentation.</a:t>
            </a:r>
            <a:endPar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endParaRP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a:latin typeface="Arial" panose="020B0604020202020204" pitchFamily="34" charset="0"/>
                <a:cs typeface="Arial" panose="020B0604020202020204" pitchFamily="34" charset="0"/>
              </a:rPr>
              <a:t>Legal Language</a:t>
            </a:r>
            <a:endParaRPr lang="en-US" sz="1100" b="0" baseline="0"/>
          </a:p>
          <a:p>
            <a:pPr marL="0" lvl="1" indent="-171450">
              <a:lnSpc>
                <a:spcPct val="90000"/>
              </a:lnSpc>
              <a:spcAft>
                <a:spcPts val="400"/>
              </a:spcAft>
              <a:buFont typeface="Arial" panose="020B0604020202020204" pitchFamily="34" charset="0"/>
              <a:buChar char="•"/>
            </a:pPr>
            <a:r>
              <a:rPr lang="en-US" sz="1100" b="0" baseline="0"/>
              <a:t>Poll</a:t>
            </a:r>
          </a:p>
          <a:p>
            <a:pPr marL="0" lvl="1" indent="-171450">
              <a:lnSpc>
                <a:spcPct val="90000"/>
              </a:lnSpc>
              <a:spcAft>
                <a:spcPts val="400"/>
              </a:spcAft>
              <a:buFont typeface="Arial" panose="020B0604020202020204" pitchFamily="34" charset="0"/>
              <a:buChar char="•"/>
            </a:pPr>
            <a:r>
              <a:rPr lang="en-US" sz="1100" b="0" baseline="0"/>
              <a:t>Save the Date</a:t>
            </a:r>
          </a:p>
          <a:p>
            <a:pPr marL="0" lvl="1" indent="-171450">
              <a:lnSpc>
                <a:spcPct val="90000"/>
              </a:lnSpc>
              <a:spcAft>
                <a:spcPts val="400"/>
              </a:spcAft>
              <a:buFont typeface="Arial" panose="020B0604020202020204" pitchFamily="34" charset="0"/>
              <a:buChar char="•"/>
            </a:pPr>
            <a:r>
              <a:rPr lang="en-US" sz="1100" b="0" baseline="0"/>
              <a:t>Questions</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a:solidFill>
                    <a:schemeClr val="tx1">
                      <a:lumMod val="85000"/>
                      <a:lumOff val="15000"/>
                    </a:schemeClr>
                  </a:solidFill>
                  <a:latin typeface="+mj-lt"/>
                </a:rPr>
                <a:t>Don’t delete </a:t>
              </a:r>
              <a:r>
                <a:rPr lang="en-US" sz="1200" b="1" i="0" spc="40" dirty="0">
                  <a:solidFill>
                    <a:schemeClr val="tx1">
                      <a:lumMod val="85000"/>
                      <a:lumOff val="15000"/>
                    </a:schemeClr>
                  </a:solidFill>
                  <a:latin typeface="+mj-lt"/>
                </a:rPr>
                <a:t>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a:t>
              </a:r>
              <a:r>
                <a:rPr lang="en-US" sz="1500" b="1" i="0" spc="40" baseline="0">
                  <a:solidFill>
                    <a:srgbClr val="9D1C30"/>
                  </a:solidFill>
                  <a:latin typeface="+mj-lt"/>
                </a:rPr>
                <a:t>in the template</a:t>
              </a:r>
              <a:r>
                <a:rPr lang="en-US" sz="1500" b="1" i="0" spc="40" baseline="0" dirty="0">
                  <a:solidFill>
                    <a:srgbClr val="9D1C30"/>
                  </a:solidFill>
                  <a:latin typeface="+mj-lt"/>
                </a:rPr>
                <a:t>.</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Your Moderator:</a:t>
            </a:r>
            <a:endParaRPr lang="en-US" dirty="0"/>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a:t>Today’s Objectives:</a:t>
            </a:r>
            <a:endParaRPr lang="en-US" dirty="0"/>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20/05/29/19/34/H-1B-Closing-the-Skills-Gap-Performance-Reporting-Orientation-1-0"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7" y="318284"/>
            <a:ext cx="5624439" cy="1467478"/>
          </a:xfrm>
        </p:spPr>
        <p:txBody>
          <a:bodyPr>
            <a:normAutofit fontScale="90000"/>
          </a:bodyPr>
          <a:lstStyle/>
          <a:p>
            <a:r>
              <a:rPr lang="en-US" sz="2400" dirty="0"/>
              <a:t>Executive Summary</a:t>
            </a:r>
            <a:br>
              <a:rPr lang="en-US" sz="2400" dirty="0"/>
            </a:br>
            <a:r>
              <a:rPr lang="en-US" sz="1600" dirty="0">
                <a:hlinkClick r:id="rId3"/>
              </a:rPr>
              <a:t>Apprenticeships: Closing the Skills Gap Performance Webinar 1.0</a:t>
            </a:r>
            <a:br>
              <a:rPr lang="en-US" sz="1600" dirty="0"/>
            </a:br>
            <a:r>
              <a:rPr lang="en-US" sz="1100" dirty="0"/>
              <a:t>6/16/2020</a:t>
            </a:r>
            <a:br>
              <a:rPr lang="en-US" sz="1600" dirty="0"/>
            </a:br>
            <a:r>
              <a:rPr lang="en-US" sz="1100" dirty="0"/>
              <a:t>Moderator(s): Ayreen Cadwallader (DOL/ETA), </a:t>
            </a:r>
            <a:br>
              <a:rPr lang="en-US" sz="1100" dirty="0"/>
            </a:br>
            <a:r>
              <a:rPr lang="en-US" sz="1100" dirty="0"/>
              <a:t>Speaker(s): Greg Scheib (DOL/ETA), Kevin Mauro (HIP)</a:t>
            </a:r>
            <a:br>
              <a:rPr lang="en-US" sz="1100" dirty="0"/>
            </a:br>
            <a:br>
              <a:rPr lang="en-US" sz="1100" dirty="0"/>
            </a:br>
            <a:endParaRPr lang="en-US" sz="1100" dirty="0"/>
          </a:p>
        </p:txBody>
      </p:sp>
      <p:sp>
        <p:nvSpPr>
          <p:cNvPr id="35" name="Text Placeholder 34"/>
          <p:cNvSpPr>
            <a:spLocks noGrp="1"/>
          </p:cNvSpPr>
          <p:nvPr>
            <p:ph type="body" sz="half" idx="2"/>
          </p:nvPr>
        </p:nvSpPr>
        <p:spPr>
          <a:xfrm>
            <a:off x="306097" y="1528914"/>
            <a:ext cx="5079403" cy="4192617"/>
          </a:xfrm>
          <a:ln w="12700"/>
        </p:spPr>
        <p:txBody>
          <a:bodyPr lIns="182880" anchor="t">
            <a:normAutofit/>
          </a:bodyPr>
          <a:lstStyle/>
          <a:p>
            <a:pPr marL="0" indent="0">
              <a:buNone/>
            </a:pPr>
            <a:r>
              <a:rPr lang="en-US" sz="1200" dirty="0">
                <a:solidFill>
                  <a:schemeClr val="tx1"/>
                </a:solidFill>
              </a:rPr>
              <a:t>This is the first of three Performance Reporting Orientation webinars customized for Apprenticeships: Closing the Skills Gap grantees.  The webinar introduces the world of performance reporting for new grants.  It also covers the details of the data elements and reviews performance outcomes.</a:t>
            </a:r>
          </a:p>
          <a:p>
            <a:pPr marL="0" indent="0">
              <a:buNone/>
            </a:pPr>
            <a:r>
              <a:rPr lang="en-US" sz="1200" i="1" dirty="0">
                <a:solidFill>
                  <a:schemeClr val="tx1"/>
                </a:solidFill>
              </a:rPr>
              <a:t>Greg Scheib, DOL/ETA </a:t>
            </a:r>
            <a:r>
              <a:rPr lang="en-US" sz="1200" dirty="0">
                <a:solidFill>
                  <a:schemeClr val="tx1"/>
                </a:solidFill>
              </a:rPr>
              <a:t>provides an overview of the performance reporting guidance for the quarter ending 6/30/2020 as well as key policy performance guidance related to reporting participant outcomes</a:t>
            </a:r>
          </a:p>
          <a:p>
            <a:pPr marL="0" indent="0">
              <a:buNone/>
            </a:pPr>
            <a:r>
              <a:rPr lang="en-US" sz="1200" i="1" dirty="0">
                <a:solidFill>
                  <a:schemeClr val="tx1"/>
                </a:solidFill>
              </a:rPr>
              <a:t>Kevin Mauro, High Impact Partners </a:t>
            </a:r>
            <a:r>
              <a:rPr lang="en-US" sz="1200" dirty="0">
                <a:solidFill>
                  <a:schemeClr val="tx1"/>
                </a:solidFill>
              </a:rPr>
              <a:t>provides an introduction to the Workforce Integrated Performance System (WIPS), the reporting system used to provide information to ETA about your grant. He explains what participant level is needed to collect and track for the Quarterly Progress Report and explains how the data elements should be applied to apprentices.</a:t>
            </a: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2979895354"/>
              </p:ext>
            </p:extLst>
          </p:nvPr>
        </p:nvGraphicFramePr>
        <p:xfrm>
          <a:off x="5524838" y="1528914"/>
          <a:ext cx="3402846" cy="3048000"/>
        </p:xfrm>
        <a:graphic>
          <a:graphicData uri="http://schemas.openxmlformats.org/drawingml/2006/table">
            <a:tbl>
              <a:tblPr firstRow="1" bandRow="1">
                <a:tableStyleId>{5C22544A-7EE6-4342-B048-85BDC9FD1C3A}</a:tableStyleId>
              </a:tblPr>
              <a:tblGrid>
                <a:gridCol w="2836227">
                  <a:extLst>
                    <a:ext uri="{9D8B030D-6E8A-4147-A177-3AD203B41FA5}">
                      <a16:colId xmlns:a16="http://schemas.microsoft.com/office/drawing/2014/main" val="4092781157"/>
                    </a:ext>
                  </a:extLst>
                </a:gridCol>
                <a:gridCol w="566619">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buFont typeface="Arial" panose="020B0604020202020204" pitchFamily="34" charset="0"/>
                        <a:buNone/>
                      </a:pPr>
                      <a:r>
                        <a:rPr lang="en-US" sz="1000" b="0" dirty="0"/>
                        <a:t>Introduction</a:t>
                      </a:r>
                    </a:p>
                  </a:txBody>
                  <a:tcPr/>
                </a:tc>
                <a:tc>
                  <a:txBody>
                    <a:bodyPr/>
                    <a:lstStyle/>
                    <a:p>
                      <a:pPr marL="0" indent="0" algn="ctr"/>
                      <a:r>
                        <a:rPr lang="en-US" sz="900" dirty="0"/>
                        <a:t>0:00</a:t>
                      </a:r>
                    </a:p>
                  </a:txBody>
                  <a:tcPr anchor="ctr"/>
                </a:tc>
                <a:extLst>
                  <a:ext uri="{0D108BD9-81ED-4DB2-BD59-A6C34878D82A}">
                    <a16:rowId xmlns:a16="http://schemas.microsoft.com/office/drawing/2014/main" val="3310568495"/>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Presenter Introductions </a:t>
                      </a:r>
                    </a:p>
                  </a:txBody>
                  <a:tcPr/>
                </a:tc>
                <a:tc>
                  <a:txBody>
                    <a:bodyPr/>
                    <a:lstStyle/>
                    <a:p>
                      <a:pPr algn="ctr"/>
                      <a:r>
                        <a:rPr lang="en-US" sz="900" dirty="0"/>
                        <a:t>0:30</a:t>
                      </a:r>
                    </a:p>
                  </a:txBody>
                  <a:tcPr anchor="ctr"/>
                </a:tc>
                <a:extLst>
                  <a:ext uri="{0D108BD9-81ED-4DB2-BD59-A6C34878D82A}">
                    <a16:rowId xmlns:a16="http://schemas.microsoft.com/office/drawing/2014/main" val="812580546"/>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Webinar Objectives/Agenda</a:t>
                      </a:r>
                    </a:p>
                  </a:txBody>
                  <a:tcPr/>
                </a:tc>
                <a:tc>
                  <a:txBody>
                    <a:bodyPr/>
                    <a:lstStyle/>
                    <a:p>
                      <a:pPr algn="ctr"/>
                      <a:r>
                        <a:rPr lang="en-US" sz="900" dirty="0"/>
                        <a:t>2:58</a:t>
                      </a:r>
                    </a:p>
                  </a:txBody>
                  <a:tcPr anchor="ctr"/>
                </a:tc>
                <a:extLst>
                  <a:ext uri="{0D108BD9-81ED-4DB2-BD59-A6C34878D82A}">
                    <a16:rowId xmlns:a16="http://schemas.microsoft.com/office/drawing/2014/main" val="10004"/>
                  </a:ext>
                </a:extLst>
              </a:tr>
              <a:tr h="189094">
                <a:tc>
                  <a:txBody>
                    <a:bodyPr/>
                    <a:lstStyle/>
                    <a:p>
                      <a:pPr marL="0" indent="0">
                        <a:buFont typeface="Arial" panose="020B0604020202020204" pitchFamily="34" charset="0"/>
                        <a:buNone/>
                      </a:pPr>
                      <a:r>
                        <a:rPr lang="en-US" sz="1000" b="0" dirty="0"/>
                        <a:t>The</a:t>
                      </a:r>
                      <a:r>
                        <a:rPr lang="en-US" sz="1000" b="0" baseline="0" dirty="0"/>
                        <a:t> H-1B Quarterly Progress Report</a:t>
                      </a:r>
                      <a:endParaRPr lang="en-US" sz="1000" b="0" dirty="0"/>
                    </a:p>
                  </a:txBody>
                  <a:tcPr/>
                </a:tc>
                <a:tc>
                  <a:txBody>
                    <a:bodyPr/>
                    <a:lstStyle/>
                    <a:p>
                      <a:pPr algn="ctr"/>
                      <a:r>
                        <a:rPr lang="en-US" sz="900" dirty="0"/>
                        <a:t>6:14</a:t>
                      </a:r>
                    </a:p>
                  </a:txBody>
                  <a:tcPr anchor="ctr"/>
                </a:tc>
                <a:extLst>
                  <a:ext uri="{0D108BD9-81ED-4DB2-BD59-A6C34878D82A}">
                    <a16:rowId xmlns:a16="http://schemas.microsoft.com/office/drawing/2014/main" val="10005"/>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H-1B Performance Measures</a:t>
                      </a:r>
                    </a:p>
                  </a:txBody>
                  <a:tcPr/>
                </a:tc>
                <a:tc>
                  <a:txBody>
                    <a:bodyPr/>
                    <a:lstStyle/>
                    <a:p>
                      <a:pPr algn="ctr"/>
                      <a:r>
                        <a:rPr lang="en-US" sz="900" dirty="0"/>
                        <a:t>15:09</a:t>
                      </a:r>
                    </a:p>
                  </a:txBody>
                  <a:tcPr anchor="ctr"/>
                </a:tc>
                <a:extLst>
                  <a:ext uri="{0D108BD9-81ED-4DB2-BD59-A6C34878D82A}">
                    <a16:rowId xmlns:a16="http://schemas.microsoft.com/office/drawing/2014/main" val="10006"/>
                  </a:ext>
                </a:extLst>
              </a:tr>
              <a:tr h="189094">
                <a:tc>
                  <a:txBody>
                    <a:bodyPr/>
                    <a:lstStyle/>
                    <a:p>
                      <a:pPr marL="0" indent="0">
                        <a:buFont typeface="Arial" panose="020B0604020202020204" pitchFamily="34" charset="0"/>
                        <a:buNone/>
                      </a:pPr>
                      <a:r>
                        <a:rPr lang="en-US" sz="1000" b="0" dirty="0"/>
                        <a:t>Key Terms</a:t>
                      </a:r>
                    </a:p>
                  </a:txBody>
                  <a:tcPr/>
                </a:tc>
                <a:tc>
                  <a:txBody>
                    <a:bodyPr/>
                    <a:lstStyle/>
                    <a:p>
                      <a:pPr algn="ctr"/>
                      <a:r>
                        <a:rPr lang="en-US" sz="900" dirty="0"/>
                        <a:t>29:00</a:t>
                      </a:r>
                    </a:p>
                  </a:txBody>
                  <a:tcPr anchor="ctr"/>
                </a:tc>
                <a:extLst>
                  <a:ext uri="{0D108BD9-81ED-4DB2-BD59-A6C34878D82A}">
                    <a16:rowId xmlns:a16="http://schemas.microsoft.com/office/drawing/2014/main" val="1365116506"/>
                  </a:ext>
                </a:extLst>
              </a:tr>
              <a:tr h="189094">
                <a:tc>
                  <a:txBody>
                    <a:bodyPr/>
                    <a:lstStyle/>
                    <a:p>
                      <a:pPr marL="0" indent="0">
                        <a:buFont typeface="Arial" panose="020B0604020202020204" pitchFamily="34" charset="0"/>
                        <a:buNone/>
                      </a:pPr>
                      <a:r>
                        <a:rPr lang="en-US" sz="1000" b="0" dirty="0"/>
                        <a:t>Preparing for</a:t>
                      </a:r>
                      <a:r>
                        <a:rPr lang="en-US" sz="1000" b="0" baseline="0" dirty="0"/>
                        <a:t> the Quarterly Performance Report</a:t>
                      </a:r>
                      <a:endParaRPr lang="en-US" sz="1000" b="0" dirty="0"/>
                    </a:p>
                  </a:txBody>
                  <a:tcPr/>
                </a:tc>
                <a:tc>
                  <a:txBody>
                    <a:bodyPr/>
                    <a:lstStyle/>
                    <a:p>
                      <a:pPr algn="ctr"/>
                      <a:r>
                        <a:rPr lang="en-US" sz="900" dirty="0"/>
                        <a:t>38:35</a:t>
                      </a:r>
                    </a:p>
                  </a:txBody>
                  <a:tcPr anchor="ctr"/>
                </a:tc>
                <a:extLst>
                  <a:ext uri="{0D108BD9-81ED-4DB2-BD59-A6C34878D82A}">
                    <a16:rowId xmlns:a16="http://schemas.microsoft.com/office/drawing/2014/main" val="10009"/>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PIRL Data Elements Overview</a:t>
                      </a:r>
                    </a:p>
                  </a:txBody>
                  <a:tcPr/>
                </a:tc>
                <a:tc>
                  <a:txBody>
                    <a:bodyPr/>
                    <a:lstStyle/>
                    <a:p>
                      <a:pPr algn="ctr"/>
                      <a:r>
                        <a:rPr lang="en-US" sz="900" dirty="0"/>
                        <a:t>42:24</a:t>
                      </a:r>
                    </a:p>
                  </a:txBody>
                  <a:tcPr anchor="ctr"/>
                </a:tc>
                <a:extLst>
                  <a:ext uri="{0D108BD9-81ED-4DB2-BD59-A6C34878D82A}">
                    <a16:rowId xmlns:a16="http://schemas.microsoft.com/office/drawing/2014/main" val="2501489609"/>
                  </a:ext>
                </a:extLst>
              </a:tr>
              <a:tr h="189094">
                <a:tc>
                  <a:txBody>
                    <a:bodyPr/>
                    <a:lstStyle/>
                    <a:p>
                      <a:pPr marL="0" indent="0">
                        <a:buFont typeface="Arial" panose="020B0604020202020204" pitchFamily="34" charset="0"/>
                        <a:buNone/>
                      </a:pPr>
                      <a:r>
                        <a:rPr lang="en-US" sz="1000" b="0" dirty="0"/>
                        <a:t>Next Steps/Action Items</a:t>
                      </a:r>
                    </a:p>
                  </a:txBody>
                  <a:tcPr/>
                </a:tc>
                <a:tc>
                  <a:txBody>
                    <a:bodyPr/>
                    <a:lstStyle/>
                    <a:p>
                      <a:pPr algn="ctr"/>
                      <a:r>
                        <a:rPr lang="en-US" sz="900" dirty="0"/>
                        <a:t>49:55</a:t>
                      </a:r>
                    </a:p>
                  </a:txBody>
                  <a:tcPr anchor="ctr"/>
                </a:tc>
                <a:extLst>
                  <a:ext uri="{0D108BD9-81ED-4DB2-BD59-A6C34878D82A}">
                    <a16:rowId xmlns:a16="http://schemas.microsoft.com/office/drawing/2014/main" val="1577649460"/>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Reporting</a:t>
                      </a:r>
                      <a:r>
                        <a:rPr lang="en-US" sz="1000" b="0" baseline="0" dirty="0"/>
                        <a:t> Reminders/Wrap Up</a:t>
                      </a:r>
                      <a:endParaRPr lang="en-US" sz="1000" b="0" dirty="0"/>
                    </a:p>
                  </a:txBody>
                  <a:tcPr/>
                </a:tc>
                <a:tc>
                  <a:txBody>
                    <a:bodyPr/>
                    <a:lstStyle/>
                    <a:p>
                      <a:pPr algn="ctr"/>
                      <a:r>
                        <a:rPr lang="en-US" sz="900" dirty="0"/>
                        <a:t>55:30</a:t>
                      </a:r>
                    </a:p>
                  </a:txBody>
                  <a:tcPr anchor="ctr"/>
                </a:tc>
                <a:extLst>
                  <a:ext uri="{0D108BD9-81ED-4DB2-BD59-A6C34878D82A}">
                    <a16:rowId xmlns:a16="http://schemas.microsoft.com/office/drawing/2014/main" val="3231640449"/>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Date Moderator(s): Speaker(s):   &amp;quot;&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BF555C7709FAF41B041D375951A48D8" ma:contentTypeVersion="2" ma:contentTypeDescription="Create a new document." ma:contentTypeScope="" ma:versionID="951280eab862802ede1955587056c6c5">
  <xsd:schema xmlns:xsd="http://www.w3.org/2001/XMLSchema" xmlns:xs="http://www.w3.org/2001/XMLSchema" xmlns:p="http://schemas.microsoft.com/office/2006/metadata/properties" xmlns:ns3="a92ddbd8-7152-407a-bf12-6d45bf074880" targetNamespace="http://schemas.microsoft.com/office/2006/metadata/properties" ma:root="true" ma:fieldsID="8f6e91a6c0e6482afbe2816759e71fcc" ns3:_="">
    <xsd:import namespace="a92ddbd8-7152-407a-bf12-6d45bf074880"/>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2ddbd8-7152-407a-bf12-6d45bf0748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0FA937-1677-46C5-B2BD-64CE852858C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C0879708-8D1D-43E0-8DCF-1062B1EBA2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2ddbd8-7152-407a-bf12-6d45bf0748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BA134AB-87A3-4268-9D8C-649E410292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8490</TotalTime>
  <Words>232</Words>
  <Application>Microsoft Office PowerPoint</Application>
  <PresentationFormat>On-screen Show (4:3)</PresentationFormat>
  <Paragraphs>26</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Apprenticeships: Closing the Skills Gap Performance Webinar 1.0 6/16/2020 Moderator(s): Ayreen Cadwallader (DOL/ETA),  Speaker(s): Greg Scheib (DOL/ETA), Kevin Mauro (HIP)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Jonathan Vehlow</cp:lastModifiedBy>
  <cp:revision>159</cp:revision>
  <dcterms:created xsi:type="dcterms:W3CDTF">2017-09-27T21:43:17Z</dcterms:created>
  <dcterms:modified xsi:type="dcterms:W3CDTF">2020-07-22T20:22:29Z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0x010100DBF555C7709FAF41B041D375951A48D8</vt:lpwstr>
  </property>
</Properties>
</file>