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42"/>
  </p:notesMasterIdLst>
  <p:sldIdLst>
    <p:sldId id="256" r:id="rId10"/>
    <p:sldId id="331" r:id="rId11"/>
    <p:sldId id="296" r:id="rId12"/>
    <p:sldId id="265" r:id="rId13"/>
    <p:sldId id="257" r:id="rId14"/>
    <p:sldId id="295" r:id="rId15"/>
    <p:sldId id="332" r:id="rId16"/>
    <p:sldId id="282" r:id="rId17"/>
    <p:sldId id="286" r:id="rId18"/>
    <p:sldId id="334" r:id="rId19"/>
    <p:sldId id="322" r:id="rId20"/>
    <p:sldId id="323" r:id="rId21"/>
    <p:sldId id="329" r:id="rId22"/>
    <p:sldId id="309" r:id="rId23"/>
    <p:sldId id="310" r:id="rId24"/>
    <p:sldId id="330" r:id="rId25"/>
    <p:sldId id="324" r:id="rId26"/>
    <p:sldId id="318" r:id="rId27"/>
    <p:sldId id="325" r:id="rId28"/>
    <p:sldId id="319" r:id="rId29"/>
    <p:sldId id="326" r:id="rId30"/>
    <p:sldId id="320" r:id="rId31"/>
    <p:sldId id="327" r:id="rId32"/>
    <p:sldId id="321" r:id="rId33"/>
    <p:sldId id="328" r:id="rId34"/>
    <p:sldId id="315" r:id="rId35"/>
    <p:sldId id="316" r:id="rId36"/>
    <p:sldId id="333" r:id="rId37"/>
    <p:sldId id="317" r:id="rId38"/>
    <p:sldId id="281" r:id="rId39"/>
    <p:sldId id="275" r:id="rId40"/>
    <p:sldId id="297"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72D"/>
    <a:srgbClr val="339933"/>
    <a:srgbClr val="8C8C8C"/>
    <a:srgbClr val="2C5261"/>
    <a:srgbClr val="F3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6" autoAdjust="0"/>
    <p:restoredTop sz="84279" autoAdjust="0"/>
  </p:normalViewPr>
  <p:slideViewPr>
    <p:cSldViewPr snapToGrid="0">
      <p:cViewPr varScale="1">
        <p:scale>
          <a:sx n="56" d="100"/>
          <a:sy n="56" d="100"/>
        </p:scale>
        <p:origin x="892" y="52"/>
      </p:cViewPr>
      <p:guideLst/>
    </p:cSldViewPr>
  </p:slideViewPr>
  <p:notesTextViewPr>
    <p:cViewPr>
      <p:scale>
        <a:sx n="1" d="1"/>
        <a:sy n="1" d="1"/>
      </p:scale>
      <p:origin x="0" y="0"/>
    </p:cViewPr>
  </p:notesTextViewPr>
  <p:notesViewPr>
    <p:cSldViewPr snapToGrid="0">
      <p:cViewPr varScale="1">
        <p:scale>
          <a:sx n="83" d="100"/>
          <a:sy n="83" d="100"/>
        </p:scale>
        <p:origin x="29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gs" Target="tags/tag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s>
</file>

<file path=ppt/diagrams/_rels/data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55.png"/><Relationship Id="rId2" Type="http://schemas.openxmlformats.org/officeDocument/2006/relationships/image" Target="../media/image44.svg"/><Relationship Id="rId1" Type="http://schemas.openxmlformats.org/officeDocument/2006/relationships/image" Target="../media/image53.png"/><Relationship Id="rId6" Type="http://schemas.openxmlformats.org/officeDocument/2006/relationships/image" Target="../media/image48.svg"/><Relationship Id="rId5" Type="http://schemas.openxmlformats.org/officeDocument/2006/relationships/image" Target="../media/image54.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8CF61-5E09-449E-BFBF-C4FB8D6D51F3}"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DE8169DB-4B39-426A-A140-73F5E5B97E0C}">
      <dgm:prSet phldrT="[Text]"/>
      <dgm:spPr/>
      <dgm:t>
        <a:bodyPr/>
        <a:lstStyle/>
        <a:p>
          <a:r>
            <a:rPr lang="en-US"/>
            <a:t>Plan</a:t>
          </a:r>
        </a:p>
      </dgm:t>
    </dgm:pt>
    <dgm:pt modelId="{59B44EA3-83C5-458D-ABC0-5D8D981850EA}" type="parTrans" cxnId="{F9B53F64-1038-46FB-B710-76C16203BEFA}">
      <dgm:prSet/>
      <dgm:spPr/>
      <dgm:t>
        <a:bodyPr/>
        <a:lstStyle/>
        <a:p>
          <a:endParaRPr lang="en-US"/>
        </a:p>
      </dgm:t>
    </dgm:pt>
    <dgm:pt modelId="{9F0B1C3C-12DC-4369-94B1-5E500139304D}" type="sibTrans" cxnId="{F9B53F64-1038-46FB-B710-76C16203BEFA}">
      <dgm:prSet/>
      <dgm:spPr/>
      <dgm:t>
        <a:bodyPr/>
        <a:lstStyle/>
        <a:p>
          <a:endParaRPr lang="en-US"/>
        </a:p>
      </dgm:t>
    </dgm:pt>
    <dgm:pt modelId="{33A3249B-C326-430E-9C2F-69E501D13EBA}">
      <dgm:prSet phldrT="[Text]"/>
      <dgm:spPr/>
      <dgm:t>
        <a:bodyPr/>
        <a:lstStyle/>
        <a:p>
          <a:r>
            <a:rPr lang="en-US"/>
            <a:t>Evaluate</a:t>
          </a:r>
        </a:p>
      </dgm:t>
    </dgm:pt>
    <dgm:pt modelId="{D6DA8EA9-31D4-444F-B341-879566F813F9}" type="parTrans" cxnId="{D527348A-306A-4D51-A30D-83EE3ECDBF84}">
      <dgm:prSet/>
      <dgm:spPr/>
      <dgm:t>
        <a:bodyPr/>
        <a:lstStyle/>
        <a:p>
          <a:endParaRPr lang="en-US"/>
        </a:p>
      </dgm:t>
    </dgm:pt>
    <dgm:pt modelId="{6A9FF6CF-577F-4220-B3A5-BD346015EA8C}" type="sibTrans" cxnId="{D527348A-306A-4D51-A30D-83EE3ECDBF84}">
      <dgm:prSet/>
      <dgm:spPr/>
      <dgm:t>
        <a:bodyPr/>
        <a:lstStyle/>
        <a:p>
          <a:endParaRPr lang="en-US"/>
        </a:p>
      </dgm:t>
    </dgm:pt>
    <dgm:pt modelId="{D581FCFC-75B9-484B-BE1E-744731C2FC42}">
      <dgm:prSet phldrT="[Text]"/>
      <dgm:spPr/>
      <dgm:t>
        <a:bodyPr/>
        <a:lstStyle/>
        <a:p>
          <a:r>
            <a:rPr lang="en-US"/>
            <a:t>Sustain</a:t>
          </a:r>
        </a:p>
      </dgm:t>
    </dgm:pt>
    <dgm:pt modelId="{B2C74250-58B7-4C2E-AD18-203F76AB54ED}" type="parTrans" cxnId="{74B0945A-FEF3-4811-97A4-34AB7976102C}">
      <dgm:prSet/>
      <dgm:spPr/>
      <dgm:t>
        <a:bodyPr/>
        <a:lstStyle/>
        <a:p>
          <a:endParaRPr lang="en-US"/>
        </a:p>
      </dgm:t>
    </dgm:pt>
    <dgm:pt modelId="{EA395174-AEB2-446F-B6FC-754B9977A2E1}" type="sibTrans" cxnId="{74B0945A-FEF3-4811-97A4-34AB7976102C}">
      <dgm:prSet/>
      <dgm:spPr/>
      <dgm:t>
        <a:bodyPr/>
        <a:lstStyle/>
        <a:p>
          <a:endParaRPr lang="en-US"/>
        </a:p>
      </dgm:t>
    </dgm:pt>
    <dgm:pt modelId="{31CEE694-2B28-4181-825E-468EBF53E04E}">
      <dgm:prSet/>
      <dgm:spPr/>
      <dgm:t>
        <a:bodyPr/>
        <a:lstStyle/>
        <a:p>
          <a:r>
            <a:rPr lang="en-US" dirty="0"/>
            <a:t>Execute</a:t>
          </a:r>
        </a:p>
      </dgm:t>
    </dgm:pt>
    <dgm:pt modelId="{852EA02A-E5EB-439F-9842-030B714E61AC}" type="parTrans" cxnId="{E500176A-848E-409B-9B62-873901FCA249}">
      <dgm:prSet/>
      <dgm:spPr/>
      <dgm:t>
        <a:bodyPr/>
        <a:lstStyle/>
        <a:p>
          <a:endParaRPr lang="en-US"/>
        </a:p>
      </dgm:t>
    </dgm:pt>
    <dgm:pt modelId="{53427F01-0ABC-4457-8D54-F3704E337CCB}" type="sibTrans" cxnId="{E500176A-848E-409B-9B62-873901FCA249}">
      <dgm:prSet/>
      <dgm:spPr/>
      <dgm:t>
        <a:bodyPr/>
        <a:lstStyle/>
        <a:p>
          <a:endParaRPr lang="en-US"/>
        </a:p>
      </dgm:t>
    </dgm:pt>
    <dgm:pt modelId="{4C36159F-82D6-441F-A90C-694F891B718E}" type="pres">
      <dgm:prSet presAssocID="{7FF8CF61-5E09-449E-BFBF-C4FB8D6D51F3}" presName="cycle" presStyleCnt="0">
        <dgm:presLayoutVars>
          <dgm:dir/>
          <dgm:resizeHandles val="exact"/>
        </dgm:presLayoutVars>
      </dgm:prSet>
      <dgm:spPr/>
    </dgm:pt>
    <dgm:pt modelId="{13295807-2777-47DC-AC08-A58127A1E582}" type="pres">
      <dgm:prSet presAssocID="{DE8169DB-4B39-426A-A140-73F5E5B97E0C}" presName="node" presStyleLbl="node1" presStyleIdx="0" presStyleCnt="4">
        <dgm:presLayoutVars>
          <dgm:bulletEnabled val="1"/>
        </dgm:presLayoutVars>
      </dgm:prSet>
      <dgm:spPr/>
    </dgm:pt>
    <dgm:pt modelId="{9AAF8FBF-864D-4A8B-BA6E-0EF23122D9E5}" type="pres">
      <dgm:prSet presAssocID="{9F0B1C3C-12DC-4369-94B1-5E500139304D}" presName="sibTrans" presStyleLbl="sibTrans2D1" presStyleIdx="0" presStyleCnt="4"/>
      <dgm:spPr/>
    </dgm:pt>
    <dgm:pt modelId="{63C444E3-CD87-4BA8-93F9-94F92BB7E0FD}" type="pres">
      <dgm:prSet presAssocID="{9F0B1C3C-12DC-4369-94B1-5E500139304D}" presName="connectorText" presStyleLbl="sibTrans2D1" presStyleIdx="0" presStyleCnt="4"/>
      <dgm:spPr/>
    </dgm:pt>
    <dgm:pt modelId="{90BF367B-2332-4DA6-BA41-A2111439D700}" type="pres">
      <dgm:prSet presAssocID="{31CEE694-2B28-4181-825E-468EBF53E04E}" presName="node" presStyleLbl="node1" presStyleIdx="1" presStyleCnt="4">
        <dgm:presLayoutVars>
          <dgm:bulletEnabled val="1"/>
        </dgm:presLayoutVars>
      </dgm:prSet>
      <dgm:spPr/>
    </dgm:pt>
    <dgm:pt modelId="{93B51DFE-7791-4435-9677-4EFFFC126B0C}" type="pres">
      <dgm:prSet presAssocID="{53427F01-0ABC-4457-8D54-F3704E337CCB}" presName="sibTrans" presStyleLbl="sibTrans2D1" presStyleIdx="1" presStyleCnt="4"/>
      <dgm:spPr/>
    </dgm:pt>
    <dgm:pt modelId="{C2E61565-39A1-42EB-81BD-08A778EA7EEE}" type="pres">
      <dgm:prSet presAssocID="{53427F01-0ABC-4457-8D54-F3704E337CCB}" presName="connectorText" presStyleLbl="sibTrans2D1" presStyleIdx="1" presStyleCnt="4"/>
      <dgm:spPr/>
    </dgm:pt>
    <dgm:pt modelId="{AC5444AC-4AE9-4982-A01B-B5CF2035BFF9}" type="pres">
      <dgm:prSet presAssocID="{33A3249B-C326-430E-9C2F-69E501D13EBA}" presName="node" presStyleLbl="node1" presStyleIdx="2" presStyleCnt="4">
        <dgm:presLayoutVars>
          <dgm:bulletEnabled val="1"/>
        </dgm:presLayoutVars>
      </dgm:prSet>
      <dgm:spPr/>
    </dgm:pt>
    <dgm:pt modelId="{4C70A53B-4CEF-4856-B621-0219D12C4303}" type="pres">
      <dgm:prSet presAssocID="{6A9FF6CF-577F-4220-B3A5-BD346015EA8C}" presName="sibTrans" presStyleLbl="sibTrans2D1" presStyleIdx="2" presStyleCnt="4"/>
      <dgm:spPr/>
    </dgm:pt>
    <dgm:pt modelId="{FC91F299-65FA-4105-8679-17641AA4DD77}" type="pres">
      <dgm:prSet presAssocID="{6A9FF6CF-577F-4220-B3A5-BD346015EA8C}" presName="connectorText" presStyleLbl="sibTrans2D1" presStyleIdx="2" presStyleCnt="4"/>
      <dgm:spPr/>
    </dgm:pt>
    <dgm:pt modelId="{B94D544B-9C50-4A33-86E2-9A31C425358E}" type="pres">
      <dgm:prSet presAssocID="{D581FCFC-75B9-484B-BE1E-744731C2FC42}" presName="node" presStyleLbl="node1" presStyleIdx="3" presStyleCnt="4">
        <dgm:presLayoutVars>
          <dgm:bulletEnabled val="1"/>
        </dgm:presLayoutVars>
      </dgm:prSet>
      <dgm:spPr/>
    </dgm:pt>
    <dgm:pt modelId="{F20244F8-D5E3-4B39-829D-BE291420DF4A}" type="pres">
      <dgm:prSet presAssocID="{EA395174-AEB2-446F-B6FC-754B9977A2E1}" presName="sibTrans" presStyleLbl="sibTrans2D1" presStyleIdx="3" presStyleCnt="4"/>
      <dgm:spPr/>
    </dgm:pt>
    <dgm:pt modelId="{78D476AB-0A2A-4E75-935C-A1EC732A4D8C}" type="pres">
      <dgm:prSet presAssocID="{EA395174-AEB2-446F-B6FC-754B9977A2E1}" presName="connectorText" presStyleLbl="sibTrans2D1" presStyleIdx="3" presStyleCnt="4"/>
      <dgm:spPr/>
    </dgm:pt>
  </dgm:ptLst>
  <dgm:cxnLst>
    <dgm:cxn modelId="{4CA9A206-51AD-4606-8F57-76DDE3ADAF84}" type="presOf" srcId="{31CEE694-2B28-4181-825E-468EBF53E04E}" destId="{90BF367B-2332-4DA6-BA41-A2111439D700}" srcOrd="0" destOrd="0" presId="urn:microsoft.com/office/officeart/2005/8/layout/cycle2"/>
    <dgm:cxn modelId="{1C6F6508-29FF-4779-A4C2-3F0E399923D9}" type="presOf" srcId="{6A9FF6CF-577F-4220-B3A5-BD346015EA8C}" destId="{FC91F299-65FA-4105-8679-17641AA4DD77}" srcOrd="1" destOrd="0" presId="urn:microsoft.com/office/officeart/2005/8/layout/cycle2"/>
    <dgm:cxn modelId="{D78EC325-96AC-41DF-8CED-340B24D0F56D}" type="presOf" srcId="{33A3249B-C326-430E-9C2F-69E501D13EBA}" destId="{AC5444AC-4AE9-4982-A01B-B5CF2035BFF9}" srcOrd="0" destOrd="0" presId="urn:microsoft.com/office/officeart/2005/8/layout/cycle2"/>
    <dgm:cxn modelId="{51C25A27-EDCB-46BF-865B-A28BC8CB2CBC}" type="presOf" srcId="{53427F01-0ABC-4457-8D54-F3704E337CCB}" destId="{C2E61565-39A1-42EB-81BD-08A778EA7EEE}" srcOrd="1" destOrd="0" presId="urn:microsoft.com/office/officeart/2005/8/layout/cycle2"/>
    <dgm:cxn modelId="{3316A02B-8B68-4530-8C21-E70D68C1C541}" type="presOf" srcId="{DE8169DB-4B39-426A-A140-73F5E5B97E0C}" destId="{13295807-2777-47DC-AC08-A58127A1E582}" srcOrd="0" destOrd="0" presId="urn:microsoft.com/office/officeart/2005/8/layout/cycle2"/>
    <dgm:cxn modelId="{88DAD75B-2870-465E-8C43-65E5D6387C24}" type="presOf" srcId="{D581FCFC-75B9-484B-BE1E-744731C2FC42}" destId="{B94D544B-9C50-4A33-86E2-9A31C425358E}" srcOrd="0" destOrd="0" presId="urn:microsoft.com/office/officeart/2005/8/layout/cycle2"/>
    <dgm:cxn modelId="{F9B53F64-1038-46FB-B710-76C16203BEFA}" srcId="{7FF8CF61-5E09-449E-BFBF-C4FB8D6D51F3}" destId="{DE8169DB-4B39-426A-A140-73F5E5B97E0C}" srcOrd="0" destOrd="0" parTransId="{59B44EA3-83C5-458D-ABC0-5D8D981850EA}" sibTransId="{9F0B1C3C-12DC-4369-94B1-5E500139304D}"/>
    <dgm:cxn modelId="{E500176A-848E-409B-9B62-873901FCA249}" srcId="{7FF8CF61-5E09-449E-BFBF-C4FB8D6D51F3}" destId="{31CEE694-2B28-4181-825E-468EBF53E04E}" srcOrd="1" destOrd="0" parTransId="{852EA02A-E5EB-439F-9842-030B714E61AC}" sibTransId="{53427F01-0ABC-4457-8D54-F3704E337CCB}"/>
    <dgm:cxn modelId="{44C0F56F-9045-4172-BA89-EF1DC1436056}" type="presOf" srcId="{6A9FF6CF-577F-4220-B3A5-BD346015EA8C}" destId="{4C70A53B-4CEF-4856-B621-0219D12C4303}" srcOrd="0" destOrd="0" presId="urn:microsoft.com/office/officeart/2005/8/layout/cycle2"/>
    <dgm:cxn modelId="{260ACE79-89F3-48DC-AF53-976C98CAB0EC}" type="presOf" srcId="{7FF8CF61-5E09-449E-BFBF-C4FB8D6D51F3}" destId="{4C36159F-82D6-441F-A90C-694F891B718E}" srcOrd="0" destOrd="0" presId="urn:microsoft.com/office/officeart/2005/8/layout/cycle2"/>
    <dgm:cxn modelId="{74B0945A-FEF3-4811-97A4-34AB7976102C}" srcId="{7FF8CF61-5E09-449E-BFBF-C4FB8D6D51F3}" destId="{D581FCFC-75B9-484B-BE1E-744731C2FC42}" srcOrd="3" destOrd="0" parTransId="{B2C74250-58B7-4C2E-AD18-203F76AB54ED}" sibTransId="{EA395174-AEB2-446F-B6FC-754B9977A2E1}"/>
    <dgm:cxn modelId="{F389827E-9EB1-4867-BD75-00A8978DF3FE}" type="presOf" srcId="{EA395174-AEB2-446F-B6FC-754B9977A2E1}" destId="{F20244F8-D5E3-4B39-829D-BE291420DF4A}" srcOrd="0" destOrd="0" presId="urn:microsoft.com/office/officeart/2005/8/layout/cycle2"/>
    <dgm:cxn modelId="{D527348A-306A-4D51-A30D-83EE3ECDBF84}" srcId="{7FF8CF61-5E09-449E-BFBF-C4FB8D6D51F3}" destId="{33A3249B-C326-430E-9C2F-69E501D13EBA}" srcOrd="2" destOrd="0" parTransId="{D6DA8EA9-31D4-444F-B341-879566F813F9}" sibTransId="{6A9FF6CF-577F-4220-B3A5-BD346015EA8C}"/>
    <dgm:cxn modelId="{7AD59FD2-7A33-40C0-A059-F1BCE4CF8000}" type="presOf" srcId="{9F0B1C3C-12DC-4369-94B1-5E500139304D}" destId="{63C444E3-CD87-4BA8-93F9-94F92BB7E0FD}" srcOrd="1" destOrd="0" presId="urn:microsoft.com/office/officeart/2005/8/layout/cycle2"/>
    <dgm:cxn modelId="{F14A22E6-E133-483F-A279-CCEB7165155C}" type="presOf" srcId="{EA395174-AEB2-446F-B6FC-754B9977A2E1}" destId="{78D476AB-0A2A-4E75-935C-A1EC732A4D8C}" srcOrd="1" destOrd="0" presId="urn:microsoft.com/office/officeart/2005/8/layout/cycle2"/>
    <dgm:cxn modelId="{6B95BAEC-D657-4B4C-85F9-902CFFA46932}" type="presOf" srcId="{9F0B1C3C-12DC-4369-94B1-5E500139304D}" destId="{9AAF8FBF-864D-4A8B-BA6E-0EF23122D9E5}" srcOrd="0" destOrd="0" presId="urn:microsoft.com/office/officeart/2005/8/layout/cycle2"/>
    <dgm:cxn modelId="{2AC995F1-94F6-4825-BA74-D71B11B99D47}" type="presOf" srcId="{53427F01-0ABC-4457-8D54-F3704E337CCB}" destId="{93B51DFE-7791-4435-9677-4EFFFC126B0C}" srcOrd="0" destOrd="0" presId="urn:microsoft.com/office/officeart/2005/8/layout/cycle2"/>
    <dgm:cxn modelId="{7831606E-85DD-496E-B93F-0ECD13C6E321}" type="presParOf" srcId="{4C36159F-82D6-441F-A90C-694F891B718E}" destId="{13295807-2777-47DC-AC08-A58127A1E582}" srcOrd="0" destOrd="0" presId="urn:microsoft.com/office/officeart/2005/8/layout/cycle2"/>
    <dgm:cxn modelId="{937C96C1-05BD-456B-8C0C-9BC9BD985B53}" type="presParOf" srcId="{4C36159F-82D6-441F-A90C-694F891B718E}" destId="{9AAF8FBF-864D-4A8B-BA6E-0EF23122D9E5}" srcOrd="1" destOrd="0" presId="urn:microsoft.com/office/officeart/2005/8/layout/cycle2"/>
    <dgm:cxn modelId="{3CBDF728-5FC7-4F23-AE48-96CE7BC0F3DB}" type="presParOf" srcId="{9AAF8FBF-864D-4A8B-BA6E-0EF23122D9E5}" destId="{63C444E3-CD87-4BA8-93F9-94F92BB7E0FD}" srcOrd="0" destOrd="0" presId="urn:microsoft.com/office/officeart/2005/8/layout/cycle2"/>
    <dgm:cxn modelId="{26E341F9-6D85-401E-982F-9D2B23C1B23D}" type="presParOf" srcId="{4C36159F-82D6-441F-A90C-694F891B718E}" destId="{90BF367B-2332-4DA6-BA41-A2111439D700}" srcOrd="2" destOrd="0" presId="urn:microsoft.com/office/officeart/2005/8/layout/cycle2"/>
    <dgm:cxn modelId="{EB19BD7B-4564-40B2-A5AF-22D6D8737458}" type="presParOf" srcId="{4C36159F-82D6-441F-A90C-694F891B718E}" destId="{93B51DFE-7791-4435-9677-4EFFFC126B0C}" srcOrd="3" destOrd="0" presId="urn:microsoft.com/office/officeart/2005/8/layout/cycle2"/>
    <dgm:cxn modelId="{0CB04047-F521-4D81-8945-2B4694F256CC}" type="presParOf" srcId="{93B51DFE-7791-4435-9677-4EFFFC126B0C}" destId="{C2E61565-39A1-42EB-81BD-08A778EA7EEE}" srcOrd="0" destOrd="0" presId="urn:microsoft.com/office/officeart/2005/8/layout/cycle2"/>
    <dgm:cxn modelId="{2D18BBA9-EA95-464B-8725-198B1742AE42}" type="presParOf" srcId="{4C36159F-82D6-441F-A90C-694F891B718E}" destId="{AC5444AC-4AE9-4982-A01B-B5CF2035BFF9}" srcOrd="4" destOrd="0" presId="urn:microsoft.com/office/officeart/2005/8/layout/cycle2"/>
    <dgm:cxn modelId="{714BD09B-DC2A-40DD-8042-6B2330EE25A5}" type="presParOf" srcId="{4C36159F-82D6-441F-A90C-694F891B718E}" destId="{4C70A53B-4CEF-4856-B621-0219D12C4303}" srcOrd="5" destOrd="0" presId="urn:microsoft.com/office/officeart/2005/8/layout/cycle2"/>
    <dgm:cxn modelId="{7C3C376D-16CB-4B78-A1C8-F7F91A03E7ED}" type="presParOf" srcId="{4C70A53B-4CEF-4856-B621-0219D12C4303}" destId="{FC91F299-65FA-4105-8679-17641AA4DD77}" srcOrd="0" destOrd="0" presId="urn:microsoft.com/office/officeart/2005/8/layout/cycle2"/>
    <dgm:cxn modelId="{E688D00B-32FF-4C6F-A532-FCD4C0916694}" type="presParOf" srcId="{4C36159F-82D6-441F-A90C-694F891B718E}" destId="{B94D544B-9C50-4A33-86E2-9A31C425358E}" srcOrd="6" destOrd="0" presId="urn:microsoft.com/office/officeart/2005/8/layout/cycle2"/>
    <dgm:cxn modelId="{CB44601E-92B3-43E9-8C43-9E68F7F1DBAD}" type="presParOf" srcId="{4C36159F-82D6-441F-A90C-694F891B718E}" destId="{F20244F8-D5E3-4B39-829D-BE291420DF4A}" srcOrd="7" destOrd="0" presId="urn:microsoft.com/office/officeart/2005/8/layout/cycle2"/>
    <dgm:cxn modelId="{DA9A218E-A591-4CF0-9FBE-0EB22C6997B8}" type="presParOf" srcId="{F20244F8-D5E3-4B39-829D-BE291420DF4A}" destId="{78D476AB-0A2A-4E75-935C-A1EC732A4D8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4C43A5-25EE-4779-AF4D-9C07EE96CC7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E5B066-836D-4386-972D-9CD2C236D6E5}">
      <dgm:prSet/>
      <dgm:spPr/>
      <dgm:t>
        <a:bodyPr/>
        <a:lstStyle/>
        <a:p>
          <a:r>
            <a:rPr lang="en-US" b="1" dirty="0"/>
            <a:t>Organizational Structure and Sustainability Capacity</a:t>
          </a:r>
          <a:endParaRPr lang="en-US" dirty="0"/>
        </a:p>
      </dgm:t>
    </dgm:pt>
    <dgm:pt modelId="{809F78AF-7A7C-496F-89D1-EF9762733699}" type="parTrans" cxnId="{D4B97A70-4D09-4D2D-AC40-3376F83C3F4C}">
      <dgm:prSet/>
      <dgm:spPr/>
      <dgm:t>
        <a:bodyPr/>
        <a:lstStyle/>
        <a:p>
          <a:endParaRPr lang="en-US"/>
        </a:p>
      </dgm:t>
    </dgm:pt>
    <dgm:pt modelId="{3B016EA6-AC44-4F7C-9F59-1EFC27A68C79}" type="sibTrans" cxnId="{D4B97A70-4D09-4D2D-AC40-3376F83C3F4C}">
      <dgm:prSet/>
      <dgm:spPr/>
      <dgm:t>
        <a:bodyPr/>
        <a:lstStyle/>
        <a:p>
          <a:endParaRPr lang="en-US"/>
        </a:p>
      </dgm:t>
    </dgm:pt>
    <dgm:pt modelId="{B4139972-06F3-4FA5-A8FF-EAEA4D61C960}">
      <dgm:prSet/>
      <dgm:spPr/>
      <dgm:t>
        <a:bodyPr/>
        <a:lstStyle/>
        <a:p>
          <a:r>
            <a:rPr lang="en-US" b="1" dirty="0"/>
            <a:t>Partnerships and Networks</a:t>
          </a:r>
          <a:endParaRPr lang="en-US" dirty="0"/>
        </a:p>
      </dgm:t>
    </dgm:pt>
    <dgm:pt modelId="{6BEECAA6-F639-4609-8C2B-2353AF69095B}" type="parTrans" cxnId="{70AAF306-596F-49E4-BF46-979ADBE6767F}">
      <dgm:prSet/>
      <dgm:spPr/>
      <dgm:t>
        <a:bodyPr/>
        <a:lstStyle/>
        <a:p>
          <a:endParaRPr lang="en-US"/>
        </a:p>
      </dgm:t>
    </dgm:pt>
    <dgm:pt modelId="{AB383EFB-DE97-4465-96E0-9C0ABA64E2E5}" type="sibTrans" cxnId="{70AAF306-596F-49E4-BF46-979ADBE6767F}">
      <dgm:prSet/>
      <dgm:spPr/>
      <dgm:t>
        <a:bodyPr/>
        <a:lstStyle/>
        <a:p>
          <a:endParaRPr lang="en-US"/>
        </a:p>
      </dgm:t>
    </dgm:pt>
    <dgm:pt modelId="{8C137B6C-C036-49E5-9A7A-BFBAFD334FA5}">
      <dgm:prSet/>
      <dgm:spPr/>
      <dgm:t>
        <a:bodyPr/>
        <a:lstStyle/>
        <a:p>
          <a:r>
            <a:rPr lang="en-US" b="1" dirty="0"/>
            <a:t>Funding and Resource Analysis</a:t>
          </a:r>
          <a:endParaRPr lang="en-US" dirty="0"/>
        </a:p>
      </dgm:t>
    </dgm:pt>
    <dgm:pt modelId="{AB7702F6-1C59-47CF-8331-75BCE48F1025}" type="parTrans" cxnId="{3C2BBA5D-2FDC-4DF0-A77F-2A7100C6B615}">
      <dgm:prSet/>
      <dgm:spPr/>
      <dgm:t>
        <a:bodyPr/>
        <a:lstStyle/>
        <a:p>
          <a:endParaRPr lang="en-US"/>
        </a:p>
      </dgm:t>
    </dgm:pt>
    <dgm:pt modelId="{D4CCBEE9-8EDD-43E5-A7C1-184B8242EBA8}" type="sibTrans" cxnId="{3C2BBA5D-2FDC-4DF0-A77F-2A7100C6B615}">
      <dgm:prSet/>
      <dgm:spPr/>
      <dgm:t>
        <a:bodyPr/>
        <a:lstStyle/>
        <a:p>
          <a:endParaRPr lang="en-US"/>
        </a:p>
      </dgm:t>
    </dgm:pt>
    <dgm:pt modelId="{7945034F-32E2-4F44-8FC4-ED31707583EC}">
      <dgm:prSet/>
      <dgm:spPr/>
      <dgm:t>
        <a:bodyPr/>
        <a:lstStyle/>
        <a:p>
          <a:r>
            <a:rPr lang="en-US" b="1" dirty="0"/>
            <a:t>Stakeholder Outreach and Telling Your Story</a:t>
          </a:r>
          <a:endParaRPr lang="en-US" dirty="0"/>
        </a:p>
      </dgm:t>
    </dgm:pt>
    <dgm:pt modelId="{5C26A718-DA2B-4624-9487-52BF1A8D00AB}" type="parTrans" cxnId="{B7C62286-0E96-4410-9FAE-0ABEC1BDFA9A}">
      <dgm:prSet/>
      <dgm:spPr/>
      <dgm:t>
        <a:bodyPr/>
        <a:lstStyle/>
        <a:p>
          <a:endParaRPr lang="en-US"/>
        </a:p>
      </dgm:t>
    </dgm:pt>
    <dgm:pt modelId="{AC6D950E-8925-46BB-BEBC-26ABE50E60DC}" type="sibTrans" cxnId="{B7C62286-0E96-4410-9FAE-0ABEC1BDFA9A}">
      <dgm:prSet/>
      <dgm:spPr/>
      <dgm:t>
        <a:bodyPr/>
        <a:lstStyle/>
        <a:p>
          <a:endParaRPr lang="en-US"/>
        </a:p>
      </dgm:t>
    </dgm:pt>
    <dgm:pt modelId="{54FB2313-6954-402D-BBBE-2A8D0DBF1C46}">
      <dgm:prSet/>
      <dgm:spPr/>
      <dgm:t>
        <a:bodyPr/>
        <a:lstStyle/>
        <a:p>
          <a:r>
            <a:rPr lang="en-US" b="1" dirty="0"/>
            <a:t>Preparing for the Future of Work</a:t>
          </a:r>
          <a:endParaRPr lang="en-US" dirty="0"/>
        </a:p>
      </dgm:t>
    </dgm:pt>
    <dgm:pt modelId="{9B97C4E7-18A8-4115-8590-E6707C86FF74}" type="parTrans" cxnId="{869E9711-3DF4-48F0-929F-BB82B76F94DA}">
      <dgm:prSet/>
      <dgm:spPr/>
      <dgm:t>
        <a:bodyPr/>
        <a:lstStyle/>
        <a:p>
          <a:endParaRPr lang="en-US"/>
        </a:p>
      </dgm:t>
    </dgm:pt>
    <dgm:pt modelId="{1C4538E3-F556-4027-84FF-DB5E9A4D1FD2}" type="sibTrans" cxnId="{869E9711-3DF4-48F0-929F-BB82B76F94DA}">
      <dgm:prSet/>
      <dgm:spPr/>
      <dgm:t>
        <a:bodyPr/>
        <a:lstStyle/>
        <a:p>
          <a:endParaRPr lang="en-US"/>
        </a:p>
      </dgm:t>
    </dgm:pt>
    <dgm:pt modelId="{8FD8F9A7-4E2A-4CF3-95EE-5BE17C72A3D8}" type="pres">
      <dgm:prSet presAssocID="{BC4C43A5-25EE-4779-AF4D-9C07EE96CC7B}" presName="root" presStyleCnt="0">
        <dgm:presLayoutVars>
          <dgm:dir/>
          <dgm:resizeHandles val="exact"/>
        </dgm:presLayoutVars>
      </dgm:prSet>
      <dgm:spPr/>
    </dgm:pt>
    <dgm:pt modelId="{64A76561-1FD5-4C2F-8F41-21514E0FC21A}" type="pres">
      <dgm:prSet presAssocID="{D3E5B066-836D-4386-972D-9CD2C236D6E5}" presName="compNode" presStyleCnt="0"/>
      <dgm:spPr/>
    </dgm:pt>
    <dgm:pt modelId="{95245251-6140-4CBD-AABB-F3556251CA9A}" type="pres">
      <dgm:prSet presAssocID="{D3E5B066-836D-4386-972D-9CD2C236D6E5}"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E5D0ABA6-A0AB-46E8-8AF8-43E7B4B7D3DC}" type="pres">
      <dgm:prSet presAssocID="{D3E5B066-836D-4386-972D-9CD2C236D6E5}" presName="spaceRect" presStyleCnt="0"/>
      <dgm:spPr/>
    </dgm:pt>
    <dgm:pt modelId="{210AA561-829E-45A3-B57F-FA5A430F85AF}" type="pres">
      <dgm:prSet presAssocID="{D3E5B066-836D-4386-972D-9CD2C236D6E5}" presName="textRect" presStyleLbl="revTx" presStyleIdx="0" presStyleCnt="5">
        <dgm:presLayoutVars>
          <dgm:chMax val="1"/>
          <dgm:chPref val="1"/>
        </dgm:presLayoutVars>
      </dgm:prSet>
      <dgm:spPr/>
    </dgm:pt>
    <dgm:pt modelId="{4678B68A-D353-4042-B677-CD4FE99BB402}" type="pres">
      <dgm:prSet presAssocID="{3B016EA6-AC44-4F7C-9F59-1EFC27A68C79}" presName="sibTrans" presStyleCnt="0"/>
      <dgm:spPr/>
    </dgm:pt>
    <dgm:pt modelId="{7A9996A0-1A41-4946-B8F2-5A774FC23AAD}" type="pres">
      <dgm:prSet presAssocID="{B4139972-06F3-4FA5-A8FF-EAEA4D61C960}" presName="compNode" presStyleCnt="0"/>
      <dgm:spPr/>
    </dgm:pt>
    <dgm:pt modelId="{FA270F2A-E048-4F04-B932-6CCA22F5E091}" type="pres">
      <dgm:prSet presAssocID="{B4139972-06F3-4FA5-A8FF-EAEA4D61C96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A7F9BC29-FFD6-4739-B0FB-FE078FA949FC}" type="pres">
      <dgm:prSet presAssocID="{B4139972-06F3-4FA5-A8FF-EAEA4D61C960}" presName="spaceRect" presStyleCnt="0"/>
      <dgm:spPr/>
    </dgm:pt>
    <dgm:pt modelId="{D300A6D2-4F9D-45C3-826F-A6BF1CFFE5CE}" type="pres">
      <dgm:prSet presAssocID="{B4139972-06F3-4FA5-A8FF-EAEA4D61C960}" presName="textRect" presStyleLbl="revTx" presStyleIdx="1" presStyleCnt="5">
        <dgm:presLayoutVars>
          <dgm:chMax val="1"/>
          <dgm:chPref val="1"/>
        </dgm:presLayoutVars>
      </dgm:prSet>
      <dgm:spPr/>
    </dgm:pt>
    <dgm:pt modelId="{299AC163-9353-47BE-93B7-30AFCD74F0C7}" type="pres">
      <dgm:prSet presAssocID="{AB383EFB-DE97-4465-96E0-9C0ABA64E2E5}" presName="sibTrans" presStyleCnt="0"/>
      <dgm:spPr/>
    </dgm:pt>
    <dgm:pt modelId="{06C8EEFF-8B38-4BA9-8627-BDACA76AD594}" type="pres">
      <dgm:prSet presAssocID="{8C137B6C-C036-49E5-9A7A-BFBAFD334FA5}" presName="compNode" presStyleCnt="0"/>
      <dgm:spPr/>
    </dgm:pt>
    <dgm:pt modelId="{750A60DB-C5DD-45B5-8E9D-C7211A1D795D}" type="pres">
      <dgm:prSet presAssocID="{8C137B6C-C036-49E5-9A7A-BFBAFD334FA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64FF2C2F-2456-4CDC-999F-373BA99EBE75}" type="pres">
      <dgm:prSet presAssocID="{8C137B6C-C036-49E5-9A7A-BFBAFD334FA5}" presName="spaceRect" presStyleCnt="0"/>
      <dgm:spPr/>
    </dgm:pt>
    <dgm:pt modelId="{E54110DE-897D-4A07-8451-917ADD004CB8}" type="pres">
      <dgm:prSet presAssocID="{8C137B6C-C036-49E5-9A7A-BFBAFD334FA5}" presName="textRect" presStyleLbl="revTx" presStyleIdx="2" presStyleCnt="5">
        <dgm:presLayoutVars>
          <dgm:chMax val="1"/>
          <dgm:chPref val="1"/>
        </dgm:presLayoutVars>
      </dgm:prSet>
      <dgm:spPr/>
    </dgm:pt>
    <dgm:pt modelId="{892096CA-C88E-462B-8333-C545209B4E57}" type="pres">
      <dgm:prSet presAssocID="{D4CCBEE9-8EDD-43E5-A7C1-184B8242EBA8}" presName="sibTrans" presStyleCnt="0"/>
      <dgm:spPr/>
    </dgm:pt>
    <dgm:pt modelId="{E5332E32-664A-4993-B7D2-E5095C875AAE}" type="pres">
      <dgm:prSet presAssocID="{7945034F-32E2-4F44-8FC4-ED31707583EC}" presName="compNode" presStyleCnt="0"/>
      <dgm:spPr/>
    </dgm:pt>
    <dgm:pt modelId="{F562985C-92E3-46E4-B7D7-845C014662BF}" type="pres">
      <dgm:prSet presAssocID="{7945034F-32E2-4F44-8FC4-ED31707583E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gaphone"/>
        </a:ext>
      </dgm:extLst>
    </dgm:pt>
    <dgm:pt modelId="{E99E40EA-683F-459C-8B54-B7E8DF91DBF3}" type="pres">
      <dgm:prSet presAssocID="{7945034F-32E2-4F44-8FC4-ED31707583EC}" presName="spaceRect" presStyleCnt="0"/>
      <dgm:spPr/>
    </dgm:pt>
    <dgm:pt modelId="{DDAC0D99-A427-4BF9-BF55-CE6AA37DD6AE}" type="pres">
      <dgm:prSet presAssocID="{7945034F-32E2-4F44-8FC4-ED31707583EC}" presName="textRect" presStyleLbl="revTx" presStyleIdx="3" presStyleCnt="5">
        <dgm:presLayoutVars>
          <dgm:chMax val="1"/>
          <dgm:chPref val="1"/>
        </dgm:presLayoutVars>
      </dgm:prSet>
      <dgm:spPr/>
    </dgm:pt>
    <dgm:pt modelId="{7D74CDEC-1FDD-45A6-BEEC-FC538F1C1D1C}" type="pres">
      <dgm:prSet presAssocID="{AC6D950E-8925-46BB-BEBC-26ABE50E60DC}" presName="sibTrans" presStyleCnt="0"/>
      <dgm:spPr/>
    </dgm:pt>
    <dgm:pt modelId="{12940C92-B4A1-485A-A52B-084DCB1370E0}" type="pres">
      <dgm:prSet presAssocID="{54FB2313-6954-402D-BBBE-2A8D0DBF1C46}" presName="compNode" presStyleCnt="0"/>
      <dgm:spPr/>
    </dgm:pt>
    <dgm:pt modelId="{106544CE-CE28-477C-91B8-49ECB3D99338}" type="pres">
      <dgm:prSet presAssocID="{54FB2313-6954-402D-BBBE-2A8D0DBF1C4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EA17B8BA-DFFA-49D6-9701-21523CE4D46C}" type="pres">
      <dgm:prSet presAssocID="{54FB2313-6954-402D-BBBE-2A8D0DBF1C46}" presName="spaceRect" presStyleCnt="0"/>
      <dgm:spPr/>
    </dgm:pt>
    <dgm:pt modelId="{E092B256-11FD-4E3A-83A8-1AD4BEFC94BE}" type="pres">
      <dgm:prSet presAssocID="{54FB2313-6954-402D-BBBE-2A8D0DBF1C46}" presName="textRect" presStyleLbl="revTx" presStyleIdx="4" presStyleCnt="5">
        <dgm:presLayoutVars>
          <dgm:chMax val="1"/>
          <dgm:chPref val="1"/>
        </dgm:presLayoutVars>
      </dgm:prSet>
      <dgm:spPr/>
    </dgm:pt>
  </dgm:ptLst>
  <dgm:cxnLst>
    <dgm:cxn modelId="{70AAF306-596F-49E4-BF46-979ADBE6767F}" srcId="{BC4C43A5-25EE-4779-AF4D-9C07EE96CC7B}" destId="{B4139972-06F3-4FA5-A8FF-EAEA4D61C960}" srcOrd="1" destOrd="0" parTransId="{6BEECAA6-F639-4609-8C2B-2353AF69095B}" sibTransId="{AB383EFB-DE97-4465-96E0-9C0ABA64E2E5}"/>
    <dgm:cxn modelId="{869E9711-3DF4-48F0-929F-BB82B76F94DA}" srcId="{BC4C43A5-25EE-4779-AF4D-9C07EE96CC7B}" destId="{54FB2313-6954-402D-BBBE-2A8D0DBF1C46}" srcOrd="4" destOrd="0" parTransId="{9B97C4E7-18A8-4115-8590-E6707C86FF74}" sibTransId="{1C4538E3-F556-4027-84FF-DB5E9A4D1FD2}"/>
    <dgm:cxn modelId="{D4F4F51B-E2C0-4AB4-BD56-2533C2CF36C6}" type="presOf" srcId="{D3E5B066-836D-4386-972D-9CD2C236D6E5}" destId="{210AA561-829E-45A3-B57F-FA5A430F85AF}" srcOrd="0" destOrd="0" presId="urn:microsoft.com/office/officeart/2018/2/layout/IconLabelList"/>
    <dgm:cxn modelId="{F17E1E1C-79A3-4664-A616-937FA1209FAF}" type="presOf" srcId="{7945034F-32E2-4F44-8FC4-ED31707583EC}" destId="{DDAC0D99-A427-4BF9-BF55-CE6AA37DD6AE}" srcOrd="0" destOrd="0" presId="urn:microsoft.com/office/officeart/2018/2/layout/IconLabelList"/>
    <dgm:cxn modelId="{3C2BBA5D-2FDC-4DF0-A77F-2A7100C6B615}" srcId="{BC4C43A5-25EE-4779-AF4D-9C07EE96CC7B}" destId="{8C137B6C-C036-49E5-9A7A-BFBAFD334FA5}" srcOrd="2" destOrd="0" parTransId="{AB7702F6-1C59-47CF-8331-75BCE48F1025}" sibTransId="{D4CCBEE9-8EDD-43E5-A7C1-184B8242EBA8}"/>
    <dgm:cxn modelId="{D4B97A70-4D09-4D2D-AC40-3376F83C3F4C}" srcId="{BC4C43A5-25EE-4779-AF4D-9C07EE96CC7B}" destId="{D3E5B066-836D-4386-972D-9CD2C236D6E5}" srcOrd="0" destOrd="0" parTransId="{809F78AF-7A7C-496F-89D1-EF9762733699}" sibTransId="{3B016EA6-AC44-4F7C-9F59-1EFC27A68C79}"/>
    <dgm:cxn modelId="{DA565E77-093B-4B59-851D-AFE36A34966F}" type="presOf" srcId="{B4139972-06F3-4FA5-A8FF-EAEA4D61C960}" destId="{D300A6D2-4F9D-45C3-826F-A6BF1CFFE5CE}" srcOrd="0" destOrd="0" presId="urn:microsoft.com/office/officeart/2018/2/layout/IconLabelList"/>
    <dgm:cxn modelId="{9773E057-F7E1-48E7-9A22-15451A19227E}" type="presOf" srcId="{8C137B6C-C036-49E5-9A7A-BFBAFD334FA5}" destId="{E54110DE-897D-4A07-8451-917ADD004CB8}" srcOrd="0" destOrd="0" presId="urn:microsoft.com/office/officeart/2018/2/layout/IconLabelList"/>
    <dgm:cxn modelId="{B7C62286-0E96-4410-9FAE-0ABEC1BDFA9A}" srcId="{BC4C43A5-25EE-4779-AF4D-9C07EE96CC7B}" destId="{7945034F-32E2-4F44-8FC4-ED31707583EC}" srcOrd="3" destOrd="0" parTransId="{5C26A718-DA2B-4624-9487-52BF1A8D00AB}" sibTransId="{AC6D950E-8925-46BB-BEBC-26ABE50E60DC}"/>
    <dgm:cxn modelId="{23A9F088-D96C-4C06-8FD8-9E23DEE7C4EF}" type="presOf" srcId="{BC4C43A5-25EE-4779-AF4D-9C07EE96CC7B}" destId="{8FD8F9A7-4E2A-4CF3-95EE-5BE17C72A3D8}" srcOrd="0" destOrd="0" presId="urn:microsoft.com/office/officeart/2018/2/layout/IconLabelList"/>
    <dgm:cxn modelId="{D05DB4F6-4A80-48B7-BB7A-EFB8F09608A4}" type="presOf" srcId="{54FB2313-6954-402D-BBBE-2A8D0DBF1C46}" destId="{E092B256-11FD-4E3A-83A8-1AD4BEFC94BE}" srcOrd="0" destOrd="0" presId="urn:microsoft.com/office/officeart/2018/2/layout/IconLabelList"/>
    <dgm:cxn modelId="{1159C6B3-FA8A-468A-9115-30229DE56FDB}" type="presParOf" srcId="{8FD8F9A7-4E2A-4CF3-95EE-5BE17C72A3D8}" destId="{64A76561-1FD5-4C2F-8F41-21514E0FC21A}" srcOrd="0" destOrd="0" presId="urn:microsoft.com/office/officeart/2018/2/layout/IconLabelList"/>
    <dgm:cxn modelId="{7DFDA051-1CBA-4764-A96E-3F5D8AE7ACEA}" type="presParOf" srcId="{64A76561-1FD5-4C2F-8F41-21514E0FC21A}" destId="{95245251-6140-4CBD-AABB-F3556251CA9A}" srcOrd="0" destOrd="0" presId="urn:microsoft.com/office/officeart/2018/2/layout/IconLabelList"/>
    <dgm:cxn modelId="{1A5F1EC3-00B1-4348-96AE-951CF04908C0}" type="presParOf" srcId="{64A76561-1FD5-4C2F-8F41-21514E0FC21A}" destId="{E5D0ABA6-A0AB-46E8-8AF8-43E7B4B7D3DC}" srcOrd="1" destOrd="0" presId="urn:microsoft.com/office/officeart/2018/2/layout/IconLabelList"/>
    <dgm:cxn modelId="{5F8B3182-70E8-4DB1-AA93-8FF430A770BF}" type="presParOf" srcId="{64A76561-1FD5-4C2F-8F41-21514E0FC21A}" destId="{210AA561-829E-45A3-B57F-FA5A430F85AF}" srcOrd="2" destOrd="0" presId="urn:microsoft.com/office/officeart/2018/2/layout/IconLabelList"/>
    <dgm:cxn modelId="{BEF0A73A-12CF-4F72-A685-8DF926B13240}" type="presParOf" srcId="{8FD8F9A7-4E2A-4CF3-95EE-5BE17C72A3D8}" destId="{4678B68A-D353-4042-B677-CD4FE99BB402}" srcOrd="1" destOrd="0" presId="urn:microsoft.com/office/officeart/2018/2/layout/IconLabelList"/>
    <dgm:cxn modelId="{E89AAEF9-A5AF-4A99-AD61-C1FA0C4BC512}" type="presParOf" srcId="{8FD8F9A7-4E2A-4CF3-95EE-5BE17C72A3D8}" destId="{7A9996A0-1A41-4946-B8F2-5A774FC23AAD}" srcOrd="2" destOrd="0" presId="urn:microsoft.com/office/officeart/2018/2/layout/IconLabelList"/>
    <dgm:cxn modelId="{3456F2D5-4D21-4174-913B-E72C4E9BD604}" type="presParOf" srcId="{7A9996A0-1A41-4946-B8F2-5A774FC23AAD}" destId="{FA270F2A-E048-4F04-B932-6CCA22F5E091}" srcOrd="0" destOrd="0" presId="urn:microsoft.com/office/officeart/2018/2/layout/IconLabelList"/>
    <dgm:cxn modelId="{C3B62E07-6FB7-434C-81B3-BF54474AC0E7}" type="presParOf" srcId="{7A9996A0-1A41-4946-B8F2-5A774FC23AAD}" destId="{A7F9BC29-FFD6-4739-B0FB-FE078FA949FC}" srcOrd="1" destOrd="0" presId="urn:microsoft.com/office/officeart/2018/2/layout/IconLabelList"/>
    <dgm:cxn modelId="{FA8FE7C0-5360-4EA9-B702-64F269C757BA}" type="presParOf" srcId="{7A9996A0-1A41-4946-B8F2-5A774FC23AAD}" destId="{D300A6D2-4F9D-45C3-826F-A6BF1CFFE5CE}" srcOrd="2" destOrd="0" presId="urn:microsoft.com/office/officeart/2018/2/layout/IconLabelList"/>
    <dgm:cxn modelId="{736C7302-2A00-494A-B405-DC7A3B70D7BB}" type="presParOf" srcId="{8FD8F9A7-4E2A-4CF3-95EE-5BE17C72A3D8}" destId="{299AC163-9353-47BE-93B7-30AFCD74F0C7}" srcOrd="3" destOrd="0" presId="urn:microsoft.com/office/officeart/2018/2/layout/IconLabelList"/>
    <dgm:cxn modelId="{AFF72CFF-8E9C-48CD-BAC6-23AECB887A8D}" type="presParOf" srcId="{8FD8F9A7-4E2A-4CF3-95EE-5BE17C72A3D8}" destId="{06C8EEFF-8B38-4BA9-8627-BDACA76AD594}" srcOrd="4" destOrd="0" presId="urn:microsoft.com/office/officeart/2018/2/layout/IconLabelList"/>
    <dgm:cxn modelId="{5A61508F-8BA2-4725-809D-FB1AB243392B}" type="presParOf" srcId="{06C8EEFF-8B38-4BA9-8627-BDACA76AD594}" destId="{750A60DB-C5DD-45B5-8E9D-C7211A1D795D}" srcOrd="0" destOrd="0" presId="urn:microsoft.com/office/officeart/2018/2/layout/IconLabelList"/>
    <dgm:cxn modelId="{F2D022FC-1D6D-4FE2-B532-AE2ACAB49530}" type="presParOf" srcId="{06C8EEFF-8B38-4BA9-8627-BDACA76AD594}" destId="{64FF2C2F-2456-4CDC-999F-373BA99EBE75}" srcOrd="1" destOrd="0" presId="urn:microsoft.com/office/officeart/2018/2/layout/IconLabelList"/>
    <dgm:cxn modelId="{C9A332AE-8E0F-4A99-8F5A-0D9141B0B6BB}" type="presParOf" srcId="{06C8EEFF-8B38-4BA9-8627-BDACA76AD594}" destId="{E54110DE-897D-4A07-8451-917ADD004CB8}" srcOrd="2" destOrd="0" presId="urn:microsoft.com/office/officeart/2018/2/layout/IconLabelList"/>
    <dgm:cxn modelId="{E9103676-9083-494B-AA51-75E47D7574EA}" type="presParOf" srcId="{8FD8F9A7-4E2A-4CF3-95EE-5BE17C72A3D8}" destId="{892096CA-C88E-462B-8333-C545209B4E57}" srcOrd="5" destOrd="0" presId="urn:microsoft.com/office/officeart/2018/2/layout/IconLabelList"/>
    <dgm:cxn modelId="{3A4CB822-6FC0-4A32-947B-C002CE94F9C9}" type="presParOf" srcId="{8FD8F9A7-4E2A-4CF3-95EE-5BE17C72A3D8}" destId="{E5332E32-664A-4993-B7D2-E5095C875AAE}" srcOrd="6" destOrd="0" presId="urn:microsoft.com/office/officeart/2018/2/layout/IconLabelList"/>
    <dgm:cxn modelId="{888E2D0A-6405-445E-8280-84367674EFCF}" type="presParOf" srcId="{E5332E32-664A-4993-B7D2-E5095C875AAE}" destId="{F562985C-92E3-46E4-B7D7-845C014662BF}" srcOrd="0" destOrd="0" presId="urn:microsoft.com/office/officeart/2018/2/layout/IconLabelList"/>
    <dgm:cxn modelId="{BB4B8399-97FA-48B5-BE31-C4201BD028A4}" type="presParOf" srcId="{E5332E32-664A-4993-B7D2-E5095C875AAE}" destId="{E99E40EA-683F-459C-8B54-B7E8DF91DBF3}" srcOrd="1" destOrd="0" presId="urn:microsoft.com/office/officeart/2018/2/layout/IconLabelList"/>
    <dgm:cxn modelId="{38572661-6E85-4F5A-AEA7-64E5BBC5974A}" type="presParOf" srcId="{E5332E32-664A-4993-B7D2-E5095C875AAE}" destId="{DDAC0D99-A427-4BF9-BF55-CE6AA37DD6AE}" srcOrd="2" destOrd="0" presId="urn:microsoft.com/office/officeart/2018/2/layout/IconLabelList"/>
    <dgm:cxn modelId="{A3547068-03E6-4AC7-A991-D732BEC30044}" type="presParOf" srcId="{8FD8F9A7-4E2A-4CF3-95EE-5BE17C72A3D8}" destId="{7D74CDEC-1FDD-45A6-BEEC-FC538F1C1D1C}" srcOrd="7" destOrd="0" presId="urn:microsoft.com/office/officeart/2018/2/layout/IconLabelList"/>
    <dgm:cxn modelId="{C9C6415A-8AE1-431D-B636-EE3212ED6A48}" type="presParOf" srcId="{8FD8F9A7-4E2A-4CF3-95EE-5BE17C72A3D8}" destId="{12940C92-B4A1-485A-A52B-084DCB1370E0}" srcOrd="8" destOrd="0" presId="urn:microsoft.com/office/officeart/2018/2/layout/IconLabelList"/>
    <dgm:cxn modelId="{A423E985-92A4-4CD1-9672-EA58712FBF30}" type="presParOf" srcId="{12940C92-B4A1-485A-A52B-084DCB1370E0}" destId="{106544CE-CE28-477C-91B8-49ECB3D99338}" srcOrd="0" destOrd="0" presId="urn:microsoft.com/office/officeart/2018/2/layout/IconLabelList"/>
    <dgm:cxn modelId="{4D07D791-16A7-4247-ADC2-3DED573D19B9}" type="presParOf" srcId="{12940C92-B4A1-485A-A52B-084DCB1370E0}" destId="{EA17B8BA-DFFA-49D6-9701-21523CE4D46C}" srcOrd="1" destOrd="0" presId="urn:microsoft.com/office/officeart/2018/2/layout/IconLabelList"/>
    <dgm:cxn modelId="{821C90AF-47B6-4539-9576-89B4E4781850}" type="presParOf" srcId="{12940C92-B4A1-485A-A52B-084DCB1370E0}" destId="{E092B256-11FD-4E3A-83A8-1AD4BEFC94B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95807-2777-47DC-AC08-A58127A1E582}">
      <dsp:nvSpPr>
        <dsp:cNvPr id="0" name=""/>
        <dsp:cNvSpPr/>
      </dsp:nvSpPr>
      <dsp:spPr>
        <a:xfrm>
          <a:off x="1624313" y="147763"/>
          <a:ext cx="1530961" cy="153096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Plan</a:t>
          </a:r>
        </a:p>
      </dsp:txBody>
      <dsp:txXfrm>
        <a:off x="1848517" y="371967"/>
        <a:ext cx="1082553" cy="1082553"/>
      </dsp:txXfrm>
    </dsp:sp>
    <dsp:sp modelId="{9AAF8FBF-864D-4A8B-BA6E-0EF23122D9E5}">
      <dsp:nvSpPr>
        <dsp:cNvPr id="0" name=""/>
        <dsp:cNvSpPr/>
      </dsp:nvSpPr>
      <dsp:spPr>
        <a:xfrm rot="2700000">
          <a:off x="2990776" y="1458860"/>
          <a:ext cx="405966" cy="51669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008612" y="1519141"/>
        <a:ext cx="284176" cy="310019"/>
      </dsp:txXfrm>
    </dsp:sp>
    <dsp:sp modelId="{90BF367B-2332-4DA6-BA41-A2111439D700}">
      <dsp:nvSpPr>
        <dsp:cNvPr id="0" name=""/>
        <dsp:cNvSpPr/>
      </dsp:nvSpPr>
      <dsp:spPr>
        <a:xfrm>
          <a:off x="3248492" y="1771943"/>
          <a:ext cx="1530961" cy="1530961"/>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Execute</a:t>
          </a:r>
        </a:p>
      </dsp:txBody>
      <dsp:txXfrm>
        <a:off x="3472696" y="1996147"/>
        <a:ext cx="1082553" cy="1082553"/>
      </dsp:txXfrm>
    </dsp:sp>
    <dsp:sp modelId="{93B51DFE-7791-4435-9677-4EFFFC126B0C}">
      <dsp:nvSpPr>
        <dsp:cNvPr id="0" name=""/>
        <dsp:cNvSpPr/>
      </dsp:nvSpPr>
      <dsp:spPr>
        <a:xfrm rot="8100000">
          <a:off x="3007024" y="3083040"/>
          <a:ext cx="405966" cy="51669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110978" y="3143321"/>
        <a:ext cx="284176" cy="310019"/>
      </dsp:txXfrm>
    </dsp:sp>
    <dsp:sp modelId="{AC5444AC-4AE9-4982-A01B-B5CF2035BFF9}">
      <dsp:nvSpPr>
        <dsp:cNvPr id="0" name=""/>
        <dsp:cNvSpPr/>
      </dsp:nvSpPr>
      <dsp:spPr>
        <a:xfrm>
          <a:off x="1624313" y="3396123"/>
          <a:ext cx="1530961" cy="1530961"/>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Evaluate</a:t>
          </a:r>
        </a:p>
      </dsp:txBody>
      <dsp:txXfrm>
        <a:off x="1848517" y="3620327"/>
        <a:ext cx="1082553" cy="1082553"/>
      </dsp:txXfrm>
    </dsp:sp>
    <dsp:sp modelId="{4C70A53B-4CEF-4856-B621-0219D12C4303}">
      <dsp:nvSpPr>
        <dsp:cNvPr id="0" name=""/>
        <dsp:cNvSpPr/>
      </dsp:nvSpPr>
      <dsp:spPr>
        <a:xfrm rot="13500000">
          <a:off x="1382845" y="3099288"/>
          <a:ext cx="405966" cy="51669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1486799" y="3245687"/>
        <a:ext cx="284176" cy="310019"/>
      </dsp:txXfrm>
    </dsp:sp>
    <dsp:sp modelId="{B94D544B-9C50-4A33-86E2-9A31C425358E}">
      <dsp:nvSpPr>
        <dsp:cNvPr id="0" name=""/>
        <dsp:cNvSpPr/>
      </dsp:nvSpPr>
      <dsp:spPr>
        <a:xfrm>
          <a:off x="133" y="1771943"/>
          <a:ext cx="1530961" cy="153096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Sustain</a:t>
          </a:r>
        </a:p>
      </dsp:txBody>
      <dsp:txXfrm>
        <a:off x="224337" y="1996147"/>
        <a:ext cx="1082553" cy="1082553"/>
      </dsp:txXfrm>
    </dsp:sp>
    <dsp:sp modelId="{F20244F8-D5E3-4B39-829D-BE291420DF4A}">
      <dsp:nvSpPr>
        <dsp:cNvPr id="0" name=""/>
        <dsp:cNvSpPr/>
      </dsp:nvSpPr>
      <dsp:spPr>
        <a:xfrm rot="18900000">
          <a:off x="1366596" y="1475109"/>
          <a:ext cx="405966" cy="51669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384432" y="1621508"/>
        <a:ext cx="284176" cy="310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45251-6140-4CBD-AABB-F3556251CA9A}">
      <dsp:nvSpPr>
        <dsp:cNvPr id="0" name=""/>
        <dsp:cNvSpPr/>
      </dsp:nvSpPr>
      <dsp:spPr>
        <a:xfrm>
          <a:off x="589894" y="1565309"/>
          <a:ext cx="954968" cy="95496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0AA561-829E-45A3-B57F-FA5A430F85AF}">
      <dsp:nvSpPr>
        <dsp:cNvPr id="0" name=""/>
        <dsp:cNvSpPr/>
      </dsp:nvSpPr>
      <dsp:spPr>
        <a:xfrm>
          <a:off x="6302" y="2827018"/>
          <a:ext cx="21221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Organizational Structure and Sustainability Capacity</a:t>
          </a:r>
          <a:endParaRPr lang="en-US" sz="1700" kern="1200" dirty="0"/>
        </a:p>
      </dsp:txBody>
      <dsp:txXfrm>
        <a:off x="6302" y="2827018"/>
        <a:ext cx="2122152" cy="720000"/>
      </dsp:txXfrm>
    </dsp:sp>
    <dsp:sp modelId="{FA270F2A-E048-4F04-B932-6CCA22F5E091}">
      <dsp:nvSpPr>
        <dsp:cNvPr id="0" name=""/>
        <dsp:cNvSpPr/>
      </dsp:nvSpPr>
      <dsp:spPr>
        <a:xfrm>
          <a:off x="3083423" y="1565309"/>
          <a:ext cx="954968" cy="9549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00A6D2-4F9D-45C3-826F-A6BF1CFFE5CE}">
      <dsp:nvSpPr>
        <dsp:cNvPr id="0" name=""/>
        <dsp:cNvSpPr/>
      </dsp:nvSpPr>
      <dsp:spPr>
        <a:xfrm>
          <a:off x="2499831" y="2827018"/>
          <a:ext cx="21221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Partnerships and Networks</a:t>
          </a:r>
          <a:endParaRPr lang="en-US" sz="1700" kern="1200" dirty="0"/>
        </a:p>
      </dsp:txBody>
      <dsp:txXfrm>
        <a:off x="2499831" y="2827018"/>
        <a:ext cx="2122152" cy="720000"/>
      </dsp:txXfrm>
    </dsp:sp>
    <dsp:sp modelId="{750A60DB-C5DD-45B5-8E9D-C7211A1D795D}">
      <dsp:nvSpPr>
        <dsp:cNvPr id="0" name=""/>
        <dsp:cNvSpPr/>
      </dsp:nvSpPr>
      <dsp:spPr>
        <a:xfrm>
          <a:off x="5576952" y="1565309"/>
          <a:ext cx="954968" cy="9549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4110DE-897D-4A07-8451-917ADD004CB8}">
      <dsp:nvSpPr>
        <dsp:cNvPr id="0" name=""/>
        <dsp:cNvSpPr/>
      </dsp:nvSpPr>
      <dsp:spPr>
        <a:xfrm>
          <a:off x="4993360" y="2827018"/>
          <a:ext cx="21221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Funding and Resource Analysis</a:t>
          </a:r>
          <a:endParaRPr lang="en-US" sz="1700" kern="1200" dirty="0"/>
        </a:p>
      </dsp:txBody>
      <dsp:txXfrm>
        <a:off x="4993360" y="2827018"/>
        <a:ext cx="2122152" cy="720000"/>
      </dsp:txXfrm>
    </dsp:sp>
    <dsp:sp modelId="{F562985C-92E3-46E4-B7D7-845C014662BF}">
      <dsp:nvSpPr>
        <dsp:cNvPr id="0" name=""/>
        <dsp:cNvSpPr/>
      </dsp:nvSpPr>
      <dsp:spPr>
        <a:xfrm>
          <a:off x="8070481" y="1565309"/>
          <a:ext cx="954968" cy="9549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AC0D99-A427-4BF9-BF55-CE6AA37DD6AE}">
      <dsp:nvSpPr>
        <dsp:cNvPr id="0" name=""/>
        <dsp:cNvSpPr/>
      </dsp:nvSpPr>
      <dsp:spPr>
        <a:xfrm>
          <a:off x="7486889" y="2827018"/>
          <a:ext cx="21221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Stakeholder Outreach and Telling Your Story</a:t>
          </a:r>
          <a:endParaRPr lang="en-US" sz="1700" kern="1200" dirty="0"/>
        </a:p>
      </dsp:txBody>
      <dsp:txXfrm>
        <a:off x="7486889" y="2827018"/>
        <a:ext cx="2122152" cy="720000"/>
      </dsp:txXfrm>
    </dsp:sp>
    <dsp:sp modelId="{106544CE-CE28-477C-91B8-49ECB3D99338}">
      <dsp:nvSpPr>
        <dsp:cNvPr id="0" name=""/>
        <dsp:cNvSpPr/>
      </dsp:nvSpPr>
      <dsp:spPr>
        <a:xfrm>
          <a:off x="10564010" y="1565309"/>
          <a:ext cx="954968" cy="9549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92B256-11FD-4E3A-83A8-1AD4BEFC94BE}">
      <dsp:nvSpPr>
        <dsp:cNvPr id="0" name=""/>
        <dsp:cNvSpPr/>
      </dsp:nvSpPr>
      <dsp:spPr>
        <a:xfrm>
          <a:off x="9980418" y="2827018"/>
          <a:ext cx="21221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Preparing for the Future of Work</a:t>
          </a:r>
          <a:endParaRPr lang="en-US" sz="1700" kern="1200" dirty="0"/>
        </a:p>
      </dsp:txBody>
      <dsp:txXfrm>
        <a:off x="9980418" y="2827018"/>
        <a:ext cx="2122152"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6/17/2020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dirty="0"/>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a:t>
            </a:fld>
            <a:endParaRPr lang="en-US" dirty="0"/>
          </a:p>
        </p:txBody>
      </p:sp>
    </p:spTree>
    <p:extLst>
      <p:ext uri="{BB962C8B-B14F-4D97-AF65-F5344CB8AC3E}">
        <p14:creationId xmlns:p14="http://schemas.microsoft.com/office/powerpoint/2010/main" val="2416177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12</a:t>
            </a:fld>
            <a:endParaRPr lang="en-US" dirty="0"/>
          </a:p>
        </p:txBody>
      </p:sp>
    </p:spTree>
    <p:extLst>
      <p:ext uri="{BB962C8B-B14F-4D97-AF65-F5344CB8AC3E}">
        <p14:creationId xmlns:p14="http://schemas.microsoft.com/office/powerpoint/2010/main" val="278355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13</a:t>
            </a:fld>
            <a:endParaRPr lang="en-US" dirty="0"/>
          </a:p>
        </p:txBody>
      </p:sp>
    </p:spTree>
    <p:extLst>
      <p:ext uri="{BB962C8B-B14F-4D97-AF65-F5344CB8AC3E}">
        <p14:creationId xmlns:p14="http://schemas.microsoft.com/office/powerpoint/2010/main" val="10818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14</a:t>
            </a:fld>
            <a:endParaRPr lang="en-US" dirty="0"/>
          </a:p>
        </p:txBody>
      </p:sp>
    </p:spTree>
    <p:extLst>
      <p:ext uri="{BB962C8B-B14F-4D97-AF65-F5344CB8AC3E}">
        <p14:creationId xmlns:p14="http://schemas.microsoft.com/office/powerpoint/2010/main" val="3701316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15</a:t>
            </a:fld>
            <a:endParaRPr lang="en-US" dirty="0"/>
          </a:p>
        </p:txBody>
      </p:sp>
    </p:spTree>
    <p:extLst>
      <p:ext uri="{BB962C8B-B14F-4D97-AF65-F5344CB8AC3E}">
        <p14:creationId xmlns:p14="http://schemas.microsoft.com/office/powerpoint/2010/main" val="4238266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dirty="0"/>
          </a:p>
        </p:txBody>
      </p:sp>
    </p:spTree>
    <p:extLst>
      <p:ext uri="{BB962C8B-B14F-4D97-AF65-F5344CB8AC3E}">
        <p14:creationId xmlns:p14="http://schemas.microsoft.com/office/powerpoint/2010/main" val="3193520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17</a:t>
            </a:fld>
            <a:endParaRPr lang="en-US" dirty="0"/>
          </a:p>
        </p:txBody>
      </p:sp>
    </p:spTree>
    <p:extLst>
      <p:ext uri="{BB962C8B-B14F-4D97-AF65-F5344CB8AC3E}">
        <p14:creationId xmlns:p14="http://schemas.microsoft.com/office/powerpoint/2010/main" val="168687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18</a:t>
            </a:fld>
            <a:endParaRPr lang="en-US" dirty="0"/>
          </a:p>
        </p:txBody>
      </p:sp>
    </p:spTree>
    <p:extLst>
      <p:ext uri="{BB962C8B-B14F-4D97-AF65-F5344CB8AC3E}">
        <p14:creationId xmlns:p14="http://schemas.microsoft.com/office/powerpoint/2010/main" val="1339604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19</a:t>
            </a:fld>
            <a:endParaRPr lang="en-US" dirty="0"/>
          </a:p>
        </p:txBody>
      </p:sp>
    </p:spTree>
    <p:extLst>
      <p:ext uri="{BB962C8B-B14F-4D97-AF65-F5344CB8AC3E}">
        <p14:creationId xmlns:p14="http://schemas.microsoft.com/office/powerpoint/2010/main" val="4178396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20</a:t>
            </a:fld>
            <a:endParaRPr lang="en-US" dirty="0"/>
          </a:p>
        </p:txBody>
      </p:sp>
    </p:spTree>
    <p:extLst>
      <p:ext uri="{BB962C8B-B14F-4D97-AF65-F5344CB8AC3E}">
        <p14:creationId xmlns:p14="http://schemas.microsoft.com/office/powerpoint/2010/main" val="256525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dirty="0"/>
          </a:p>
        </p:txBody>
      </p:sp>
    </p:spTree>
    <p:extLst>
      <p:ext uri="{BB962C8B-B14F-4D97-AF65-F5344CB8AC3E}">
        <p14:creationId xmlns:p14="http://schemas.microsoft.com/office/powerpoint/2010/main" val="269626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a:t>
            </a:fld>
            <a:endParaRPr lang="en-US" dirty="0"/>
          </a:p>
        </p:txBody>
      </p:sp>
    </p:spTree>
    <p:extLst>
      <p:ext uri="{BB962C8B-B14F-4D97-AF65-F5344CB8AC3E}">
        <p14:creationId xmlns:p14="http://schemas.microsoft.com/office/powerpoint/2010/main" val="3525818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22</a:t>
            </a:fld>
            <a:endParaRPr lang="en-US" dirty="0"/>
          </a:p>
        </p:txBody>
      </p:sp>
    </p:spTree>
    <p:extLst>
      <p:ext uri="{BB962C8B-B14F-4D97-AF65-F5344CB8AC3E}">
        <p14:creationId xmlns:p14="http://schemas.microsoft.com/office/powerpoint/2010/main" val="1415955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23</a:t>
            </a:fld>
            <a:endParaRPr lang="en-US" dirty="0"/>
          </a:p>
        </p:txBody>
      </p:sp>
    </p:spTree>
    <p:extLst>
      <p:ext uri="{BB962C8B-B14F-4D97-AF65-F5344CB8AC3E}">
        <p14:creationId xmlns:p14="http://schemas.microsoft.com/office/powerpoint/2010/main" val="230693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24</a:t>
            </a:fld>
            <a:endParaRPr lang="en-US" dirty="0"/>
          </a:p>
        </p:txBody>
      </p:sp>
    </p:spTree>
    <p:extLst>
      <p:ext uri="{BB962C8B-B14F-4D97-AF65-F5344CB8AC3E}">
        <p14:creationId xmlns:p14="http://schemas.microsoft.com/office/powerpoint/2010/main" val="3907258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25</a:t>
            </a:fld>
            <a:endParaRPr lang="en-US" dirty="0"/>
          </a:p>
        </p:txBody>
      </p:sp>
    </p:spTree>
    <p:extLst>
      <p:ext uri="{BB962C8B-B14F-4D97-AF65-F5344CB8AC3E}">
        <p14:creationId xmlns:p14="http://schemas.microsoft.com/office/powerpoint/2010/main" val="135377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26</a:t>
            </a:fld>
            <a:endParaRPr lang="en-US" dirty="0"/>
          </a:p>
        </p:txBody>
      </p:sp>
    </p:spTree>
    <p:extLst>
      <p:ext uri="{BB962C8B-B14F-4D97-AF65-F5344CB8AC3E}">
        <p14:creationId xmlns:p14="http://schemas.microsoft.com/office/powerpoint/2010/main" val="2344480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27</a:t>
            </a:fld>
            <a:endParaRPr lang="en-US" dirty="0"/>
          </a:p>
        </p:txBody>
      </p:sp>
    </p:spTree>
    <p:extLst>
      <p:ext uri="{BB962C8B-B14F-4D97-AF65-F5344CB8AC3E}">
        <p14:creationId xmlns:p14="http://schemas.microsoft.com/office/powerpoint/2010/main" val="3759077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29</a:t>
            </a:fld>
            <a:endParaRPr lang="en-US" dirty="0"/>
          </a:p>
        </p:txBody>
      </p:sp>
    </p:spTree>
    <p:extLst>
      <p:ext uri="{BB962C8B-B14F-4D97-AF65-F5344CB8AC3E}">
        <p14:creationId xmlns:p14="http://schemas.microsoft.com/office/powerpoint/2010/main" val="1569366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30</a:t>
            </a:fld>
            <a:endParaRPr lang="en-US" dirty="0"/>
          </a:p>
        </p:txBody>
      </p:sp>
    </p:spTree>
    <p:extLst>
      <p:ext uri="{BB962C8B-B14F-4D97-AF65-F5344CB8AC3E}">
        <p14:creationId xmlns:p14="http://schemas.microsoft.com/office/powerpoint/2010/main" val="4180232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31</a:t>
            </a:fld>
            <a:endParaRPr lang="en-US" dirty="0"/>
          </a:p>
        </p:txBody>
      </p:sp>
    </p:spTree>
    <p:extLst>
      <p:ext uri="{BB962C8B-B14F-4D97-AF65-F5344CB8AC3E}">
        <p14:creationId xmlns:p14="http://schemas.microsoft.com/office/powerpoint/2010/main" val="58830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a:t>
            </a:fld>
            <a:endParaRPr lang="en-US" dirty="0"/>
          </a:p>
        </p:txBody>
      </p:sp>
    </p:spTree>
    <p:extLst>
      <p:ext uri="{BB962C8B-B14F-4D97-AF65-F5344CB8AC3E}">
        <p14:creationId xmlns:p14="http://schemas.microsoft.com/office/powerpoint/2010/main" val="335959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a:t>
            </a:fld>
            <a:endParaRPr lang="en-US" dirty="0"/>
          </a:p>
        </p:txBody>
      </p:sp>
    </p:spTree>
    <p:extLst>
      <p:ext uri="{BB962C8B-B14F-4D97-AF65-F5344CB8AC3E}">
        <p14:creationId xmlns:p14="http://schemas.microsoft.com/office/powerpoint/2010/main" val="63977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5</a:t>
            </a:fld>
            <a:endParaRPr lang="en-US" dirty="0"/>
          </a:p>
        </p:txBody>
      </p:sp>
    </p:spTree>
    <p:extLst>
      <p:ext uri="{BB962C8B-B14F-4D97-AF65-F5344CB8AC3E}">
        <p14:creationId xmlns:p14="http://schemas.microsoft.com/office/powerpoint/2010/main" val="92145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a:t>
            </a:fld>
            <a:endParaRPr lang="en-US" dirty="0"/>
          </a:p>
        </p:txBody>
      </p:sp>
    </p:spTree>
    <p:extLst>
      <p:ext uri="{BB962C8B-B14F-4D97-AF65-F5344CB8AC3E}">
        <p14:creationId xmlns:p14="http://schemas.microsoft.com/office/powerpoint/2010/main" val="293965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8</a:t>
            </a:fld>
            <a:endParaRPr lang="en-US" dirty="0"/>
          </a:p>
        </p:txBody>
      </p:sp>
    </p:spTree>
    <p:extLst>
      <p:ext uri="{BB962C8B-B14F-4D97-AF65-F5344CB8AC3E}">
        <p14:creationId xmlns:p14="http://schemas.microsoft.com/office/powerpoint/2010/main" val="2454982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9</a:t>
            </a:fld>
            <a:endParaRPr lang="en-US" dirty="0"/>
          </a:p>
        </p:txBody>
      </p:sp>
    </p:spTree>
    <p:extLst>
      <p:ext uri="{BB962C8B-B14F-4D97-AF65-F5344CB8AC3E}">
        <p14:creationId xmlns:p14="http://schemas.microsoft.com/office/powerpoint/2010/main" val="2514748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11</a:t>
            </a:fld>
            <a:endParaRPr lang="en-US" dirty="0"/>
          </a:p>
        </p:txBody>
      </p:sp>
    </p:spTree>
    <p:extLst>
      <p:ext uri="{BB962C8B-B14F-4D97-AF65-F5344CB8AC3E}">
        <p14:creationId xmlns:p14="http://schemas.microsoft.com/office/powerpoint/2010/main" val="2122561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859728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553432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157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8625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261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8411765" y="254173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dirty="0"/>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0565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205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6852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879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776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989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microsoft.com/office/2007/relationships/hdphoto" Target="../media/hdphoto1.wdp"/><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1.xml"/><Relationship Id="rId7"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microsoft.com/office/2007/relationships/hdphoto" Target="../media/hdphoto1.wdp"/><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4" r:id="rId11"/>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5"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sustaintool.org/psat/asses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4.svg"/></Relationships>
</file>

<file path=ppt/slides/_rels/slide1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hyperlink" Target="https://h1bswfi.workforcegps.org/resources/2018/01/03/19/29/How_Do_We_Work_Together-_Building_the_Capacity_of_Your_Partnership" TargetMode="External"/><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8.jpg"/><Relationship Id="rId5" Type="http://schemas.openxmlformats.org/officeDocument/2006/relationships/hyperlink" Target="https://www.councilofnonprofits.org/tools-resources/what-capacity-building" TargetMode="External"/><Relationship Id="rId4" Type="http://schemas.openxmlformats.org/officeDocument/2006/relationships/hyperlink" Target="https://www.newwaystowork.org/wp-content/uploads/2019/07/INetguidebookapril2008.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careerpathways.workforcegps.org/resources/2016/10/20/10/11/Enhanced_Career_Pathways_Toolkit" TargetMode="External"/><Relationship Id="rId7" Type="http://schemas.openxmlformats.org/officeDocument/2006/relationships/image" Target="../media/image61.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ion.workforcegps.org/resources/2016/02/29/17/46/Community_Auditing_Asset_Resource_Mapping" TargetMode="External"/><Relationship Id="rId5" Type="http://schemas.openxmlformats.org/officeDocument/2006/relationships/hyperlink" Target="https://taaccct.workforcegps.org/resources/2019/03/02/19/18/Resource_When_Commitment_Leads_to_Transformative_Change" TargetMode="External"/><Relationship Id="rId4" Type="http://schemas.openxmlformats.org/officeDocument/2006/relationships/hyperlink" Target="https://youthbuild.workforcegps.org/resources/2014/08/21/10/06/creating-postsecondary-partnerships-that-work" TargetMode="External"/><Relationship Id="rId9" Type="http://schemas.openxmlformats.org/officeDocument/2006/relationships/image" Target="../media/image60.svg"/></Relationships>
</file>

<file path=ppt/slides/_rels/slide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8.svg"/></Relationships>
</file>

<file path=ppt/slides/_rels/slide2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hyperlink" Target="https://ssir.org/articles/entry/ten_nonprofit_funding_models" TargetMode="External"/><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62.jpeg"/><Relationship Id="rId5" Type="http://schemas.openxmlformats.org/officeDocument/2006/relationships/hyperlink" Target="https://www.councilofnonprofits.org/tools-resources/grant-research-tools" TargetMode="External"/><Relationship Id="rId4" Type="http://schemas.openxmlformats.org/officeDocument/2006/relationships/hyperlink" Target="https://investinresults.org/boo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0.sv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causecommunications.org/toolkit/" TargetMode="External"/><Relationship Id="rId7" Type="http://schemas.openxmlformats.org/officeDocument/2006/relationships/image" Target="../media/image63.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elevateiowa.com/" TargetMode="External"/><Relationship Id="rId5" Type="http://schemas.openxmlformats.org/officeDocument/2006/relationships/hyperlink" Target="https://h1btechhire.workforcegps.org/resources/2019/11/18/18/12/Maximizing-the-Power-of-Social-Media-for-Recruitment-and-EngagementResource" TargetMode="External"/><Relationship Id="rId4" Type="http://schemas.openxmlformats.org/officeDocument/2006/relationships/hyperlink" Target="http://support.skillscommons.org/connect/impact-communities/story-telling/" TargetMode="External"/><Relationship Id="rId9" Type="http://schemas.openxmlformats.org/officeDocument/2006/relationships/image" Target="../media/image50.sv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2.sv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mckinsey.com/featured-insights/future-of-work/the-future-of-work-in-america-people-and-places-today-and-tomorrow" TargetMode="External"/><Relationship Id="rId7" Type="http://schemas.openxmlformats.org/officeDocument/2006/relationships/image" Target="../media/image64.jp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jff.org/resources/developing-future-talent-how-we-can-prepare-future-work-and-business/" TargetMode="External"/><Relationship Id="rId5" Type="http://schemas.openxmlformats.org/officeDocument/2006/relationships/hyperlink" Target="https://newworldofwork.org/" TargetMode="External"/><Relationship Id="rId4" Type="http://schemas.openxmlformats.org/officeDocument/2006/relationships/hyperlink" Target="https://h1btechhire.workforcegps.org/-/media/Communities/H1BTechHire/files/2019-Success-Stories/The-Future-of-Work-Technologies-And-H-1B-Occupations_Final.ashx" TargetMode="External"/><Relationship Id="rId9" Type="http://schemas.openxmlformats.org/officeDocument/2006/relationships/image" Target="../media/image52.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hyperlink" Target="Support@workforceGPS.org"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Beyond the Dollars: Sustainability in TechHire Programs</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May 27, 2020</a:t>
            </a:r>
          </a:p>
        </p:txBody>
      </p:sp>
    </p:spTree>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The Planning Process</a:t>
            </a:r>
          </a:p>
        </p:txBody>
      </p:sp>
      <p:graphicFrame>
        <p:nvGraphicFramePr>
          <p:cNvPr id="7" name="Diagram 6">
            <a:extLst>
              <a:ext uri="{FF2B5EF4-FFF2-40B4-BE49-F238E27FC236}">
                <a16:creationId xmlns:a16="http://schemas.microsoft.com/office/drawing/2014/main" id="{F8DAA859-9242-4690-BC56-FE2D8031A0AA}"/>
              </a:ext>
            </a:extLst>
          </p:cNvPr>
          <p:cNvGraphicFramePr/>
          <p:nvPr/>
        </p:nvGraphicFramePr>
        <p:xfrm>
          <a:off x="3572841" y="1068433"/>
          <a:ext cx="4779588" cy="5074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328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11</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The Planning Process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112653"/>
            <a:ext cx="10515600" cy="5047800"/>
          </a:xfrm>
        </p:spPr>
        <p:txBody>
          <a:bodyPr/>
          <a:lstStyle/>
          <a:p>
            <a:r>
              <a:rPr lang="en-US" b="1" dirty="0"/>
              <a:t>Who Should Be Involved?</a:t>
            </a:r>
            <a:endParaRPr lang="en-US" dirty="0"/>
          </a:p>
          <a:p>
            <a:pPr lvl="1"/>
            <a:r>
              <a:rPr lang="en-US" b="1" dirty="0"/>
              <a:t>Internal staff members:</a:t>
            </a:r>
            <a:r>
              <a:rPr lang="en-US" dirty="0"/>
              <a:t> program managers, development or fiscal staffers, and organizational leaders (e.g. deans, vice presidents, executive directors), as well as instructors, and program and resource specialists, etc.</a:t>
            </a:r>
          </a:p>
          <a:p>
            <a:pPr lvl="1"/>
            <a:r>
              <a:rPr lang="en-US" b="1" dirty="0"/>
              <a:t>External partners: </a:t>
            </a:r>
            <a:r>
              <a:rPr lang="en-US" dirty="0"/>
              <a:t>employer partners, workforce development boards, community colleges, community-based organizations, intermediary organizations, local and regional government agencies, and other workforce and education partners</a:t>
            </a:r>
          </a:p>
          <a:p>
            <a:pPr marL="0" indent="0">
              <a:buNone/>
            </a:pPr>
            <a:endParaRPr lang="en-US" dirty="0"/>
          </a:p>
        </p:txBody>
      </p:sp>
      <p:pic>
        <p:nvPicPr>
          <p:cNvPr id="8" name="Picture 7" descr="A picture containing table, man&#10;&#10;Description automatically generated">
            <a:extLst>
              <a:ext uri="{FF2B5EF4-FFF2-40B4-BE49-F238E27FC236}">
                <a16:creationId xmlns:a16="http://schemas.microsoft.com/office/drawing/2014/main" id="{ECB8F893-1A21-48D2-92DC-FD0652800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727" y="3942468"/>
            <a:ext cx="4540827" cy="23203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359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12</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The Planning Process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091871"/>
            <a:ext cx="10515600" cy="5047800"/>
          </a:xfrm>
        </p:spPr>
        <p:txBody>
          <a:bodyPr/>
          <a:lstStyle/>
          <a:p>
            <a:r>
              <a:rPr lang="en-US" b="1" dirty="0"/>
              <a:t>Overarching Guiding Questions:</a:t>
            </a:r>
          </a:p>
          <a:p>
            <a:pPr lvl="1"/>
            <a:r>
              <a:rPr lang="en-US" i="1" dirty="0"/>
              <a:t>What specifically worked well? What did not?  </a:t>
            </a:r>
            <a:endParaRPr lang="en-US" sz="1600" dirty="0"/>
          </a:p>
          <a:p>
            <a:pPr lvl="1"/>
            <a:r>
              <a:rPr lang="en-US" i="1" dirty="0"/>
              <a:t>What is the value proposition for sustaining our programming and the associated partnerships?</a:t>
            </a:r>
            <a:endParaRPr lang="en-US" sz="1800" dirty="0"/>
          </a:p>
          <a:p>
            <a:pPr lvl="1"/>
            <a:r>
              <a:rPr lang="en-US" i="1" dirty="0"/>
              <a:t>Where can elements be integrated and/or incorporated into existing programs and/or roles?   </a:t>
            </a:r>
            <a:endParaRPr lang="en-US" sz="1800" dirty="0"/>
          </a:p>
          <a:p>
            <a:pPr lvl="1"/>
            <a:r>
              <a:rPr lang="en-US" i="1" dirty="0"/>
              <a:t>How do our innovations and the program elements that we want to sustain connect and/or align with state, regional, and local strategic sustainability planning?  </a:t>
            </a:r>
            <a:endParaRPr lang="en-US" sz="1800" dirty="0"/>
          </a:p>
          <a:p>
            <a:pPr lvl="1"/>
            <a:r>
              <a:rPr lang="en-US" i="1" dirty="0"/>
              <a:t>How might the industries we work within change?</a:t>
            </a:r>
            <a:endParaRPr lang="en-US" sz="1800" dirty="0"/>
          </a:p>
          <a:p>
            <a:pPr lvl="1"/>
            <a:r>
              <a:rPr lang="en-US" i="1" dirty="0"/>
              <a:t>What feedback do we have from our industry employer partners that may help with sustainability planning?</a:t>
            </a:r>
            <a:endParaRPr lang="en-US" sz="1800" dirty="0"/>
          </a:p>
          <a:p>
            <a:pPr lvl="1"/>
            <a:r>
              <a:rPr lang="en-US" i="1" dirty="0"/>
              <a:t>Given our discussion, what do we want to sustain? </a:t>
            </a:r>
            <a:endParaRPr lang="en-US" sz="1800" dirty="0"/>
          </a:p>
          <a:p>
            <a:pPr lvl="1"/>
            <a:r>
              <a:rPr lang="en-US" i="1" dirty="0"/>
              <a:t>What mechanisms will we use to sustain our work?  </a:t>
            </a:r>
            <a:endParaRPr lang="en-US" sz="1800" dirty="0"/>
          </a:p>
          <a:p>
            <a:pPr lvl="1"/>
            <a:endParaRPr lang="en-US" dirty="0"/>
          </a:p>
          <a:p>
            <a:pPr marL="0" indent="0">
              <a:buNone/>
            </a:pPr>
            <a:endParaRPr lang="en-US" dirty="0"/>
          </a:p>
        </p:txBody>
      </p:sp>
    </p:spTree>
    <p:extLst>
      <p:ext uri="{BB962C8B-B14F-4D97-AF65-F5344CB8AC3E}">
        <p14:creationId xmlns:p14="http://schemas.microsoft.com/office/powerpoint/2010/main" val="4189189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13</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An Online Resource - PSAT</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2576945"/>
            <a:ext cx="10515600" cy="3231572"/>
          </a:xfrm>
        </p:spPr>
        <p:txBody>
          <a:bodyPr/>
          <a:lstStyle/>
          <a:p>
            <a:r>
              <a:rPr lang="en-US" dirty="0"/>
              <a:t>The </a:t>
            </a:r>
            <a:r>
              <a:rPr lang="en-US" u="sng" dirty="0">
                <a:hlinkClick r:id="rId3"/>
              </a:rPr>
              <a:t>Program Sustainability Assessment Tool</a:t>
            </a:r>
            <a:r>
              <a:rPr lang="en-US" dirty="0"/>
              <a:t> (PSAT) is an online tool used to rate your program’s sustainability efforts.</a:t>
            </a:r>
          </a:p>
          <a:p>
            <a:r>
              <a:rPr lang="en-US" dirty="0"/>
              <a:t>Created by Washington University in St. Louis, the online tool will generate a report based on the information that you submit to help determine where your program should focus its sustainability efforts. The tool is available online for up to 12 users or can be downloaded free of charge.</a:t>
            </a:r>
          </a:p>
          <a:p>
            <a:pPr marL="0" indent="0">
              <a:buNone/>
            </a:pPr>
            <a:endParaRPr lang="en-US" dirty="0"/>
          </a:p>
        </p:txBody>
      </p:sp>
      <p:pic>
        <p:nvPicPr>
          <p:cNvPr id="2" name="Picture 1">
            <a:extLst>
              <a:ext uri="{FF2B5EF4-FFF2-40B4-BE49-F238E27FC236}">
                <a16:creationId xmlns:a16="http://schemas.microsoft.com/office/drawing/2014/main" id="{43C845C2-C7F6-4E7E-8787-95B0F5FF397E}"/>
              </a:ext>
            </a:extLst>
          </p:cNvPr>
          <p:cNvPicPr>
            <a:picLocks noChangeAspect="1"/>
          </p:cNvPicPr>
          <p:nvPr/>
        </p:nvPicPr>
        <p:blipFill>
          <a:blip r:embed="rId4"/>
          <a:stretch>
            <a:fillRect/>
          </a:stretch>
        </p:blipFill>
        <p:spPr>
          <a:xfrm>
            <a:off x="-13649" y="1415826"/>
            <a:ext cx="12237493" cy="770321"/>
          </a:xfrm>
          <a:prstGeom prst="rect">
            <a:avLst/>
          </a:prstGeom>
        </p:spPr>
      </p:pic>
    </p:spTree>
    <p:extLst>
      <p:ext uri="{BB962C8B-B14F-4D97-AF65-F5344CB8AC3E}">
        <p14:creationId xmlns:p14="http://schemas.microsoft.com/office/powerpoint/2010/main" val="33982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14</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1" y="1707209"/>
            <a:ext cx="6553200" cy="2357891"/>
          </a:xfrm>
        </p:spPr>
        <p:txBody>
          <a:bodyPr/>
          <a:lstStyle/>
          <a:p>
            <a:r>
              <a:rPr lang="en-US" dirty="0"/>
              <a:t>Core Sustainability Elements</a:t>
            </a:r>
          </a:p>
        </p:txBody>
      </p:sp>
    </p:spTree>
    <p:extLst>
      <p:ext uri="{BB962C8B-B14F-4D97-AF65-F5344CB8AC3E}">
        <p14:creationId xmlns:p14="http://schemas.microsoft.com/office/powerpoint/2010/main" val="2320986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a:xfrm>
            <a:off x="391378" y="-136526"/>
            <a:ext cx="11407487" cy="1325563"/>
          </a:xfrm>
        </p:spPr>
        <p:txBody>
          <a:bodyPr vert="horz" lIns="91440" tIns="45720" rIns="91440" bIns="45720" rtlCol="0" anchor="ctr">
            <a:normAutofit/>
          </a:bodyPr>
          <a:lstStyle/>
          <a:p>
            <a:r>
              <a:rPr lang="en-US" sz="5400" kern="1200" dirty="0">
                <a:solidFill>
                  <a:srgbClr val="2C5261"/>
                </a:solidFill>
                <a:ea typeface="+mj-ea"/>
                <a:cs typeface="+mj-cs"/>
              </a:rPr>
              <a:t>   Core Sustainability Elements</a:t>
            </a:r>
          </a:p>
        </p:txBody>
      </p:sp>
      <p:graphicFrame>
        <p:nvGraphicFramePr>
          <p:cNvPr id="8" name="Content Placeholder 5">
            <a:extLst>
              <a:ext uri="{FF2B5EF4-FFF2-40B4-BE49-F238E27FC236}">
                <a16:creationId xmlns:a16="http://schemas.microsoft.com/office/drawing/2014/main" id="{79F390AC-6EEE-410F-A674-257A624AD169}"/>
              </a:ext>
            </a:extLst>
          </p:cNvPr>
          <p:cNvGraphicFramePr>
            <a:graphicFrameLocks noGrp="1"/>
          </p:cNvGraphicFramePr>
          <p:nvPr>
            <p:ph sz="half" idx="2"/>
            <p:extLst>
              <p:ext uri="{D42A27DB-BD31-4B8C-83A1-F6EECF244321}">
                <p14:modId xmlns:p14="http://schemas.microsoft.com/office/powerpoint/2010/main" val="3628564113"/>
              </p:ext>
            </p:extLst>
          </p:nvPr>
        </p:nvGraphicFramePr>
        <p:xfrm>
          <a:off x="83127" y="1111827"/>
          <a:ext cx="12108873" cy="511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7CD038C4-DCAA-4FB7-9B96-A3B76BFEF499}"/>
              </a:ext>
            </a:extLst>
          </p:cNvPr>
          <p:cNvSpPr>
            <a:spLocks noGrp="1"/>
          </p:cNvSpPr>
          <p:nvPr>
            <p:ph type="sldNum" sz="quarter" idx="12"/>
          </p:nvPr>
        </p:nvSpPr>
        <p:spPr/>
        <p:txBody>
          <a:bodyPr/>
          <a:lstStyle/>
          <a:p>
            <a:fld id="{158B7785-F6D6-45F8-833E-07BD84680091}" type="slidenum">
              <a:rPr lang="en-US" smtClean="0"/>
              <a:t>15</a:t>
            </a:fld>
            <a:endParaRPr lang="en-US" dirty="0"/>
          </a:p>
        </p:txBody>
      </p:sp>
    </p:spTree>
    <p:extLst>
      <p:ext uri="{BB962C8B-B14F-4D97-AF65-F5344CB8AC3E}">
        <p14:creationId xmlns:p14="http://schemas.microsoft.com/office/powerpoint/2010/main" val="3092615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16</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Organizational Infrastructure and Sustaining Capacity</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160060"/>
            <a:ext cx="10515600" cy="5029603"/>
          </a:xfrm>
        </p:spPr>
        <p:txBody>
          <a:bodyPr/>
          <a:lstStyle/>
          <a:p>
            <a:pPr lvl="0"/>
            <a:r>
              <a:rPr lang="en-US" i="1" dirty="0"/>
              <a:t>Does your organization possess the necessary infrastructure and staffing to accomplish the goals of the program?</a:t>
            </a:r>
            <a:endParaRPr lang="en-US" dirty="0"/>
          </a:p>
          <a:p>
            <a:pPr lvl="0"/>
            <a:r>
              <a:rPr lang="en-US" i="1" dirty="0"/>
              <a:t>Is there a succession plan in place for your program staff? Are employees’ responsibilities and details of how the program is delivered documented thoroughly?</a:t>
            </a:r>
            <a:endParaRPr lang="en-US" dirty="0"/>
          </a:p>
          <a:p>
            <a:pPr lvl="0"/>
            <a:r>
              <a:rPr lang="en-US" i="1" dirty="0"/>
              <a:t>What role(s) do partners play, and what is their capacity to help the program achieve its sustainability goals?</a:t>
            </a:r>
            <a:endParaRPr lang="en-US" dirty="0"/>
          </a:p>
          <a:p>
            <a:pPr lvl="0"/>
            <a:r>
              <a:rPr lang="en-US" i="1" dirty="0"/>
              <a:t>What gaps exist in the capacity of the program to meet its goals? How can they be addressed?</a:t>
            </a:r>
            <a:endParaRPr lang="en-US" dirty="0"/>
          </a:p>
          <a:p>
            <a:pPr lvl="0"/>
            <a:r>
              <a:rPr lang="en-US" i="1" dirty="0"/>
              <a:t>Is there an intermediary organization involved, or could there be? What role(s) does it (or would it) play to help achieve the desired outcomes?</a:t>
            </a:r>
            <a:endParaRPr lang="en-US" dirty="0"/>
          </a:p>
          <a:p>
            <a:endParaRPr lang="en-US" dirty="0"/>
          </a:p>
        </p:txBody>
      </p:sp>
      <p:sp>
        <p:nvSpPr>
          <p:cNvPr id="7" name="Rectangle 6" descr="Hierarchy">
            <a:extLst>
              <a:ext uri="{FF2B5EF4-FFF2-40B4-BE49-F238E27FC236}">
                <a16:creationId xmlns:a16="http://schemas.microsoft.com/office/drawing/2014/main" id="{A6EDEB7F-8BE8-4F74-8822-81F3D489D34C}"/>
              </a:ext>
            </a:extLst>
          </p:cNvPr>
          <p:cNvSpPr/>
          <p:nvPr/>
        </p:nvSpPr>
        <p:spPr>
          <a:xfrm>
            <a:off x="11306139" y="22324"/>
            <a:ext cx="810000" cy="810000"/>
          </a:xfrm>
          <a:prstGeom prst="rect">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54740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17</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Organizational Infrastructure and Sustaining Capacity</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160060"/>
            <a:ext cx="10515600" cy="5029603"/>
          </a:xfrm>
        </p:spPr>
        <p:txBody>
          <a:bodyPr/>
          <a:lstStyle/>
          <a:p>
            <a:r>
              <a:rPr lang="en-US" i="1" u="sng" dirty="0">
                <a:hlinkClick r:id="rId3"/>
              </a:rPr>
              <a:t>How Do We Work Together: Building the Capacity of Your Partnership</a:t>
            </a:r>
            <a:r>
              <a:rPr lang="en-US" u="sng" dirty="0">
                <a:hlinkClick r:id="rId3"/>
              </a:rPr>
              <a:t>, by the Education Development Center</a:t>
            </a:r>
            <a:r>
              <a:rPr lang="en-US" u="sng" dirty="0"/>
              <a:t> </a:t>
            </a:r>
          </a:p>
          <a:p>
            <a:r>
              <a:rPr lang="en-US" i="1" u="sng" dirty="0">
                <a:hlinkClick r:id="rId4"/>
              </a:rPr>
              <a:t>Quick Guide to Intermediary Practice</a:t>
            </a:r>
            <a:r>
              <a:rPr lang="en-US" u="sng" dirty="0">
                <a:hlinkClick r:id="rId4"/>
              </a:rPr>
              <a:t>, by the Intermediary Network</a:t>
            </a:r>
            <a:endParaRPr lang="en-US" u="sng" dirty="0"/>
          </a:p>
          <a:p>
            <a:r>
              <a:rPr lang="en-US" u="sng" dirty="0">
                <a:hlinkClick r:id="rId5"/>
              </a:rPr>
              <a:t>“Capacity Building for Nonprofits,” by the National Council of Nonprofits</a:t>
            </a:r>
            <a:endParaRPr lang="en-US" dirty="0"/>
          </a:p>
        </p:txBody>
      </p:sp>
      <p:pic>
        <p:nvPicPr>
          <p:cNvPr id="4" name="Picture 3" descr="A group of people standing next to a window&#10;&#10;Description automatically generated">
            <a:extLst>
              <a:ext uri="{FF2B5EF4-FFF2-40B4-BE49-F238E27FC236}">
                <a16:creationId xmlns:a16="http://schemas.microsoft.com/office/drawing/2014/main" id="{E45408C6-CD97-4446-B03C-9DB0A78BCA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8710" y="3429000"/>
            <a:ext cx="3317890" cy="2680855"/>
          </a:xfrm>
          <a:prstGeom prst="rect">
            <a:avLst/>
          </a:prstGeom>
          <a:ln>
            <a:noFill/>
          </a:ln>
          <a:effectLst>
            <a:outerShdw blurRad="190500" algn="tl" rotWithShape="0">
              <a:srgbClr val="000000">
                <a:alpha val="70000"/>
              </a:srgbClr>
            </a:outerShdw>
          </a:effectLst>
        </p:spPr>
      </p:pic>
      <p:sp>
        <p:nvSpPr>
          <p:cNvPr id="7" name="Rectangle 6" descr="Hierarchy">
            <a:extLst>
              <a:ext uri="{FF2B5EF4-FFF2-40B4-BE49-F238E27FC236}">
                <a16:creationId xmlns:a16="http://schemas.microsoft.com/office/drawing/2014/main" id="{B49C280E-2E44-4D57-9EC7-334E455C5511}"/>
              </a:ext>
            </a:extLst>
          </p:cNvPr>
          <p:cNvSpPr/>
          <p:nvPr/>
        </p:nvSpPr>
        <p:spPr>
          <a:xfrm>
            <a:off x="11306139" y="46208"/>
            <a:ext cx="810000" cy="810000"/>
          </a:xfrm>
          <a:prstGeom prst="rect">
            <a:avLst/>
          </a:prstGeom>
          <a: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51085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18</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Partnerships and Networks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108105"/>
            <a:ext cx="10515600" cy="5029603"/>
          </a:xfrm>
        </p:spPr>
        <p:txBody>
          <a:bodyPr/>
          <a:lstStyle/>
          <a:p>
            <a:pPr lvl="0"/>
            <a:r>
              <a:rPr lang="en-US" i="1" dirty="0"/>
              <a:t>Which organizations make up your current mix of partners? Do they all meet your needs and share your goals?</a:t>
            </a:r>
            <a:endParaRPr lang="en-US" dirty="0"/>
          </a:p>
          <a:p>
            <a:pPr lvl="0"/>
            <a:r>
              <a:rPr lang="en-US" i="1" dirty="0"/>
              <a:t>Who are your “employer champions”? How can you harness their strengths and expertise for sustainability?</a:t>
            </a:r>
            <a:endParaRPr lang="en-US" dirty="0"/>
          </a:p>
          <a:p>
            <a:pPr lvl="0"/>
            <a:r>
              <a:rPr lang="en-US" i="1" dirty="0"/>
              <a:t>What is the level of commitment among your partners? Does it need to be deepened or formalized?</a:t>
            </a:r>
            <a:endParaRPr lang="en-US" dirty="0"/>
          </a:p>
          <a:p>
            <a:pPr lvl="0"/>
            <a:r>
              <a:rPr lang="en-US" i="1" dirty="0"/>
              <a:t>How are you continually assessing the effectiveness of your partnerships to ensure that all needs and goals are met?</a:t>
            </a:r>
            <a:endParaRPr lang="en-US" dirty="0"/>
          </a:p>
          <a:p>
            <a:pPr lvl="0"/>
            <a:r>
              <a:rPr lang="en-US" i="1" dirty="0"/>
              <a:t>What other stakeholders and networks are your organization and partners connected to, and how can they be leveraged?</a:t>
            </a:r>
            <a:endParaRPr lang="en-US" dirty="0"/>
          </a:p>
          <a:p>
            <a:pPr lvl="0"/>
            <a:r>
              <a:rPr lang="en-US" i="1" dirty="0"/>
              <a:t>What specific role will partners play in supporting sustainability?</a:t>
            </a:r>
            <a:endParaRPr lang="en-US" dirty="0"/>
          </a:p>
          <a:p>
            <a:endParaRPr lang="en-US" dirty="0"/>
          </a:p>
        </p:txBody>
      </p:sp>
      <p:sp>
        <p:nvSpPr>
          <p:cNvPr id="7" name="Rectangle 6" descr="Handshake">
            <a:extLst>
              <a:ext uri="{FF2B5EF4-FFF2-40B4-BE49-F238E27FC236}">
                <a16:creationId xmlns:a16="http://schemas.microsoft.com/office/drawing/2014/main" id="{44C63A6F-5CA4-4BFB-B3C5-9D82872E7BF2}"/>
              </a:ext>
            </a:extLst>
          </p:cNvPr>
          <p:cNvSpPr/>
          <p:nvPr/>
        </p:nvSpPr>
        <p:spPr>
          <a:xfrm>
            <a:off x="11306139" y="46208"/>
            <a:ext cx="810000" cy="81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1395328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19</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Partnerships and Networks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160060"/>
            <a:ext cx="10515600" cy="5029603"/>
          </a:xfrm>
        </p:spPr>
        <p:txBody>
          <a:bodyPr/>
          <a:lstStyle/>
          <a:p>
            <a:pPr lvl="0"/>
            <a:r>
              <a:rPr lang="en-US" i="1" u="sng" dirty="0">
                <a:hlinkClick r:id="rId3"/>
              </a:rPr>
              <a:t>Career Pathways Toolkit: An Enhanced Guide and </a:t>
            </a:r>
            <a:br>
              <a:rPr lang="en-US" i="1" u="sng" dirty="0">
                <a:hlinkClick r:id="rId3"/>
              </a:rPr>
            </a:br>
            <a:r>
              <a:rPr lang="en-US" i="1" u="sng" dirty="0">
                <a:hlinkClick r:id="rId3"/>
              </a:rPr>
              <a:t>Workbook for System Development</a:t>
            </a:r>
            <a:r>
              <a:rPr lang="en-US" u="sng" dirty="0">
                <a:hlinkClick r:id="rId3"/>
              </a:rPr>
              <a:t>, by the U.S. </a:t>
            </a:r>
            <a:br>
              <a:rPr lang="en-US" u="sng" dirty="0">
                <a:hlinkClick r:id="rId3"/>
              </a:rPr>
            </a:br>
            <a:r>
              <a:rPr lang="en-US" u="sng" dirty="0">
                <a:hlinkClick r:id="rId3"/>
              </a:rPr>
              <a:t>Department of Labor</a:t>
            </a:r>
            <a:endParaRPr lang="en-US" u="sng" dirty="0"/>
          </a:p>
          <a:p>
            <a:pPr lvl="0"/>
            <a:r>
              <a:rPr lang="en-US" i="1" u="sng" dirty="0">
                <a:hlinkClick r:id="rId4"/>
              </a:rPr>
              <a:t>Creating Postsecondary Partnerships That Work: A Guide from YouthBuild USA</a:t>
            </a:r>
            <a:r>
              <a:rPr lang="en-US" u="sng" dirty="0"/>
              <a:t> </a:t>
            </a:r>
          </a:p>
          <a:p>
            <a:pPr lvl="0"/>
            <a:r>
              <a:rPr lang="en-US" u="sng" dirty="0">
                <a:hlinkClick r:id="rId5"/>
              </a:rPr>
              <a:t>“When Commitment Leads to Transformative Change: How Partnerships Pave the Road to Careers,” by JFF and the U.S. Department of Labor</a:t>
            </a:r>
            <a:endParaRPr lang="en-US" u="sng" dirty="0"/>
          </a:p>
          <a:p>
            <a:pPr lvl="0"/>
            <a:r>
              <a:rPr lang="en-US" u="sng" dirty="0">
                <a:hlinkClick r:id="rId6"/>
              </a:rPr>
              <a:t>“Community Auditing – Asset and Resource Mapping to Maximize Capacity,” by the Innovation and Opportunity Network</a:t>
            </a:r>
            <a:r>
              <a:rPr lang="en-US" dirty="0"/>
              <a:t> </a:t>
            </a:r>
          </a:p>
        </p:txBody>
      </p:sp>
      <p:pic>
        <p:nvPicPr>
          <p:cNvPr id="8" name="Picture 7" descr="A picture containing skiing, people, group, snow&#10;&#10;Description automatically generated">
            <a:extLst>
              <a:ext uri="{FF2B5EF4-FFF2-40B4-BE49-F238E27FC236}">
                <a16:creationId xmlns:a16="http://schemas.microsoft.com/office/drawing/2014/main" id="{3BD40BF6-8591-4023-8342-17E5CBC19D1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418685" y="146370"/>
            <a:ext cx="2222757" cy="2222757"/>
          </a:xfrm>
          <a:prstGeom prst="rect">
            <a:avLst/>
          </a:prstGeom>
        </p:spPr>
      </p:pic>
      <p:sp>
        <p:nvSpPr>
          <p:cNvPr id="7" name="Rectangle 6" descr="Handshake">
            <a:extLst>
              <a:ext uri="{FF2B5EF4-FFF2-40B4-BE49-F238E27FC236}">
                <a16:creationId xmlns:a16="http://schemas.microsoft.com/office/drawing/2014/main" id="{1ABD3B62-E182-43C6-B3A9-FEBA8EB4B9BE}"/>
              </a:ext>
            </a:extLst>
          </p:cNvPr>
          <p:cNvSpPr/>
          <p:nvPr/>
        </p:nvSpPr>
        <p:spPr>
          <a:xfrm>
            <a:off x="11306139" y="3412"/>
            <a:ext cx="810000" cy="81000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201515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2</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
        <p:nvSpPr>
          <p:cNvPr id="8" name="Text Placeholder 7" descr="Six pins pointed on several spots on a road map">
            <a:extLst>
              <a:ext uri="{FF2B5EF4-FFF2-40B4-BE49-F238E27FC236}">
                <a16:creationId xmlns:a16="http://schemas.microsoft.com/office/drawing/2014/main" id="{DB60730D-C5B5-43CB-9BC0-5768ED578A47}"/>
              </a:ext>
            </a:extLst>
          </p:cNvPr>
          <p:cNvSpPr>
            <a:spLocks noGrp="1"/>
          </p:cNvSpPr>
          <p:nvPr>
            <p:ph type="body" idx="14"/>
          </p:nvPr>
        </p:nvSpPr>
        <p:spPr>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en-US" dirty="0"/>
          </a:p>
        </p:txBody>
      </p:sp>
    </p:spTree>
    <p:extLst>
      <p:ext uri="{BB962C8B-B14F-4D97-AF65-F5344CB8AC3E}">
        <p14:creationId xmlns:p14="http://schemas.microsoft.com/office/powerpoint/2010/main" val="1960639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20</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Funding and Resource Analysis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160060"/>
            <a:ext cx="10515600" cy="5029603"/>
          </a:xfrm>
        </p:spPr>
        <p:txBody>
          <a:bodyPr/>
          <a:lstStyle/>
          <a:p>
            <a:pPr lvl="0"/>
            <a:r>
              <a:rPr lang="en-US" i="1" dirty="0"/>
              <a:t>How can your model/structure/program be organized by priority, service, and individual associated costs? </a:t>
            </a:r>
            <a:endParaRPr lang="en-US" dirty="0"/>
          </a:p>
          <a:p>
            <a:pPr lvl="0"/>
            <a:r>
              <a:rPr lang="en-US" i="1" dirty="0"/>
              <a:t>What financial resources are needed to continue the programming in the next six months to a year? In the next two to three years? </a:t>
            </a:r>
            <a:endParaRPr lang="en-US" dirty="0"/>
          </a:p>
          <a:p>
            <a:pPr lvl="0"/>
            <a:r>
              <a:rPr lang="en-US" i="1" dirty="0"/>
              <a:t>What federal, state, local, and private program resources are available for funding? What are the requirements and/or restrictions for these sources?</a:t>
            </a:r>
            <a:endParaRPr lang="en-US" dirty="0"/>
          </a:p>
          <a:p>
            <a:pPr lvl="0"/>
            <a:r>
              <a:rPr lang="en-US" i="1" dirty="0"/>
              <a:t>What clarification on your funding sources do you need? Who may provide answers?</a:t>
            </a:r>
            <a:endParaRPr lang="en-US" dirty="0"/>
          </a:p>
          <a:p>
            <a:pPr lvl="0"/>
            <a:r>
              <a:rPr lang="en-US" i="1" dirty="0"/>
              <a:t>Where do you need to fill gaps in funding, and how can this inform your fundraising efforts?</a:t>
            </a:r>
            <a:endParaRPr lang="en-US" dirty="0"/>
          </a:p>
          <a:p>
            <a:pPr marL="0" indent="0">
              <a:buNone/>
            </a:pPr>
            <a:endParaRPr lang="en-US" dirty="0"/>
          </a:p>
        </p:txBody>
      </p:sp>
      <p:sp>
        <p:nvSpPr>
          <p:cNvPr id="7" name="Rectangle 6" descr="Money">
            <a:extLst>
              <a:ext uri="{FF2B5EF4-FFF2-40B4-BE49-F238E27FC236}">
                <a16:creationId xmlns:a16="http://schemas.microsoft.com/office/drawing/2014/main" id="{8CBA9044-8949-4194-9345-C54461B4B61F}"/>
              </a:ext>
            </a:extLst>
          </p:cNvPr>
          <p:cNvSpPr/>
          <p:nvPr/>
        </p:nvSpPr>
        <p:spPr>
          <a:xfrm>
            <a:off x="11306139" y="8677"/>
            <a:ext cx="810000" cy="81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53053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21</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Funding and Resource Analysis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160060"/>
            <a:ext cx="7452157" cy="5029603"/>
          </a:xfrm>
        </p:spPr>
        <p:txBody>
          <a:bodyPr/>
          <a:lstStyle/>
          <a:p>
            <a:pPr lvl="0"/>
            <a:r>
              <a:rPr lang="en-US" u="sng" dirty="0">
                <a:hlinkClick r:id="rId3"/>
              </a:rPr>
              <a:t>“Ten Nonprofit Funding Models,” </a:t>
            </a:r>
            <a:r>
              <a:rPr lang="en-US" i="1" u="sng" dirty="0">
                <a:hlinkClick r:id="rId3"/>
              </a:rPr>
              <a:t>Stanford Social Innovation Review</a:t>
            </a:r>
            <a:r>
              <a:rPr lang="en-US" u="sng" dirty="0">
                <a:hlinkClick r:id="rId3"/>
              </a:rPr>
              <a:t>, Spring 2009</a:t>
            </a:r>
            <a:endParaRPr lang="en-US" dirty="0"/>
          </a:p>
          <a:p>
            <a:pPr lvl="0"/>
            <a:r>
              <a:rPr lang="en-US" i="1" u="sng" dirty="0">
                <a:hlinkClick r:id="rId4"/>
              </a:rPr>
              <a:t>What Matters: Investing in Results to Build Strong, Vibrant Communities</a:t>
            </a:r>
            <a:r>
              <a:rPr lang="en-US" u="sng" dirty="0">
                <a:hlinkClick r:id="rId4"/>
              </a:rPr>
              <a:t>, by the Nonprofit Finance Fund and the Federal Reserve Bank of San Francisco</a:t>
            </a:r>
            <a:endParaRPr lang="en-US" u="sng" dirty="0"/>
          </a:p>
          <a:p>
            <a:pPr lvl="0"/>
            <a:r>
              <a:rPr lang="en-US" u="sng" dirty="0">
                <a:hlinkClick r:id="rId5"/>
              </a:rPr>
              <a:t>“Grant Research Tools,” by the National Council of Nonprofits</a:t>
            </a:r>
            <a:endParaRPr lang="en-US" i="1" u="sng" dirty="0">
              <a:solidFill>
                <a:srgbClr val="0563C1"/>
              </a:solidFill>
              <a:latin typeface="Calibri" panose="020F0502020204030204" pitchFamily="34" charset="0"/>
              <a:ea typeface="Times New Roman" panose="02020603050405020304" pitchFamily="18" charset="0"/>
              <a:cs typeface="Arial" panose="020B0604020202020204" pitchFamily="34" charset="0"/>
            </a:endParaRPr>
          </a:p>
          <a:p>
            <a:r>
              <a:rPr lang="en-US" i="1" u="sng" dirty="0">
                <a:solidFill>
                  <a:schemeClr val="tx2">
                    <a:lumMod val="90000"/>
                    <a:lumOff val="10000"/>
                  </a:schemeClr>
                </a:solidFill>
                <a:latin typeface="Calibri" panose="020F0502020204030204" pitchFamily="34" charset="0"/>
                <a:ea typeface="Times New Roman" panose="02020603050405020304" pitchFamily="18" charset="0"/>
                <a:cs typeface="Arial" panose="020B0604020202020204" pitchFamily="34" charset="0"/>
              </a:rPr>
              <a:t>The Funding Analysis Tool</a:t>
            </a:r>
            <a:endParaRPr lang="en-US" dirty="0">
              <a:solidFill>
                <a:schemeClr val="tx2">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6F16ED3A-7706-4C7F-9EF9-B5E2B308BC1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611608" y="1298250"/>
            <a:ext cx="2640424" cy="2639904"/>
          </a:xfrm>
          <a:prstGeom prst="rect">
            <a:avLst/>
          </a:prstGeom>
        </p:spPr>
      </p:pic>
      <p:sp>
        <p:nvSpPr>
          <p:cNvPr id="7" name="Rectangle 6" descr="Money">
            <a:extLst>
              <a:ext uri="{FF2B5EF4-FFF2-40B4-BE49-F238E27FC236}">
                <a16:creationId xmlns:a16="http://schemas.microsoft.com/office/drawing/2014/main" id="{DB5A58E6-8D5B-4C72-BABC-7A913B8F7FCA}"/>
              </a:ext>
            </a:extLst>
          </p:cNvPr>
          <p:cNvSpPr/>
          <p:nvPr/>
        </p:nvSpPr>
        <p:spPr>
          <a:xfrm>
            <a:off x="10979678" y="34400"/>
            <a:ext cx="810000" cy="810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4013499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22</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Stakeholder Outreach and Telling Your Story</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8200" y="996541"/>
            <a:ext cx="10515600" cy="5029603"/>
          </a:xfrm>
        </p:spPr>
        <p:txBody>
          <a:bodyPr/>
          <a:lstStyle/>
          <a:p>
            <a:pPr lvl="0"/>
            <a:r>
              <a:rPr lang="en-US" i="1" dirty="0"/>
              <a:t>Who are your target audiences? How might they change going forward and what are the best ways to reach them?</a:t>
            </a:r>
            <a:endParaRPr lang="en-US" dirty="0"/>
          </a:p>
          <a:p>
            <a:pPr lvl="0"/>
            <a:r>
              <a:rPr lang="en-US" i="1" dirty="0"/>
              <a:t>What state and regional funders and potential partners do you want to make aware of your program?</a:t>
            </a:r>
            <a:endParaRPr lang="en-US" dirty="0"/>
          </a:p>
          <a:p>
            <a:pPr lvl="0"/>
            <a:r>
              <a:rPr lang="en-US" i="1" dirty="0"/>
              <a:t>What message do you want to convey to your target audiences? What is the story of your work?</a:t>
            </a:r>
            <a:endParaRPr lang="en-US" dirty="0"/>
          </a:p>
          <a:p>
            <a:pPr lvl="0"/>
            <a:r>
              <a:rPr lang="en-US" i="1" dirty="0"/>
              <a:t>Will your participant outreach strategies need to change because of your sustainability plans?</a:t>
            </a:r>
            <a:endParaRPr lang="en-US" dirty="0"/>
          </a:p>
          <a:p>
            <a:pPr lvl="0"/>
            <a:r>
              <a:rPr lang="en-US" i="1" dirty="0"/>
              <a:t>What forms of communication are you currently using, and which ones have been the most effective? How can you make use of this information?</a:t>
            </a:r>
            <a:endParaRPr lang="en-US" dirty="0"/>
          </a:p>
          <a:p>
            <a:pPr lvl="0"/>
            <a:r>
              <a:rPr lang="en-US" i="1" dirty="0"/>
              <a:t>How will you know if your outreach and marketing strategies are effective? What metrics will you use?</a:t>
            </a:r>
            <a:endParaRPr lang="en-US" dirty="0"/>
          </a:p>
          <a:p>
            <a:endParaRPr lang="en-US" dirty="0"/>
          </a:p>
        </p:txBody>
      </p:sp>
      <p:sp>
        <p:nvSpPr>
          <p:cNvPr id="7" name="Rectangle 6" descr="Megaphone">
            <a:extLst>
              <a:ext uri="{FF2B5EF4-FFF2-40B4-BE49-F238E27FC236}">
                <a16:creationId xmlns:a16="http://schemas.microsoft.com/office/drawing/2014/main" id="{D8C110E1-23CC-4D31-82C4-D1506982293A}"/>
              </a:ext>
            </a:extLst>
          </p:cNvPr>
          <p:cNvSpPr/>
          <p:nvPr/>
        </p:nvSpPr>
        <p:spPr>
          <a:xfrm>
            <a:off x="11306139" y="21856"/>
            <a:ext cx="810000" cy="81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Tree>
    <p:extLst>
      <p:ext uri="{BB962C8B-B14F-4D97-AF65-F5344CB8AC3E}">
        <p14:creationId xmlns:p14="http://schemas.microsoft.com/office/powerpoint/2010/main" val="3422870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23</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Stakeholder Outreach and Telling Your Story</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160060"/>
            <a:ext cx="10515600" cy="5029603"/>
          </a:xfrm>
        </p:spPr>
        <p:txBody>
          <a:bodyPr/>
          <a:lstStyle/>
          <a:p>
            <a:pPr lvl="0"/>
            <a:r>
              <a:rPr lang="en-US" u="sng" dirty="0">
                <a:hlinkClick r:id="rId3"/>
              </a:rPr>
              <a:t>“Communications Toolkit,” by Cause Communications</a:t>
            </a:r>
            <a:r>
              <a:rPr lang="en-US" dirty="0"/>
              <a:t> </a:t>
            </a:r>
          </a:p>
          <a:p>
            <a:pPr lvl="0"/>
            <a:r>
              <a:rPr lang="en-US" u="sng" dirty="0">
                <a:hlinkClick r:id="rId4"/>
              </a:rPr>
              <a:t>“StoryTelling Network,” by SkillsCommons</a:t>
            </a:r>
            <a:r>
              <a:rPr lang="en-US" dirty="0"/>
              <a:t> </a:t>
            </a:r>
          </a:p>
          <a:p>
            <a:pPr lvl="0"/>
            <a:r>
              <a:rPr lang="en-US" i="1" u="sng" dirty="0">
                <a:hlinkClick r:id="rId5"/>
              </a:rPr>
              <a:t>Maximizing the Power of Social Media</a:t>
            </a:r>
            <a:r>
              <a:rPr lang="en-US" u="sng" dirty="0">
                <a:hlinkClick r:id="rId5"/>
              </a:rPr>
              <a:t>, by JFF and the U.S. Department of Labor</a:t>
            </a:r>
            <a:r>
              <a:rPr lang="en-US" dirty="0"/>
              <a:t> </a:t>
            </a:r>
          </a:p>
          <a:p>
            <a:pPr lvl="0"/>
            <a:r>
              <a:rPr lang="en-US" u="sng" dirty="0">
                <a:hlinkClick r:id="rId6"/>
              </a:rPr>
              <a:t>“Elevate Advanced Manufacturing,” by Elevate Iowa</a:t>
            </a:r>
            <a:endParaRPr lang="en-US" dirty="0"/>
          </a:p>
        </p:txBody>
      </p:sp>
      <p:pic>
        <p:nvPicPr>
          <p:cNvPr id="4" name="Picture 3" descr="A picture containing light, wheel, walking, man&#10;&#10;Description automatically generated">
            <a:extLst>
              <a:ext uri="{FF2B5EF4-FFF2-40B4-BE49-F238E27FC236}">
                <a16:creationId xmlns:a16="http://schemas.microsoft.com/office/drawing/2014/main" id="{ADCBFB54-5D26-42A8-8517-85C2E2D737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8548" y="3861897"/>
            <a:ext cx="3809765" cy="2327766"/>
          </a:xfrm>
          <a:prstGeom prst="rect">
            <a:avLst/>
          </a:prstGeom>
          <a:ln>
            <a:noFill/>
          </a:ln>
          <a:effectLst>
            <a:outerShdw blurRad="190500" algn="tl" rotWithShape="0">
              <a:srgbClr val="000000">
                <a:alpha val="70000"/>
              </a:srgbClr>
            </a:outerShdw>
          </a:effectLst>
        </p:spPr>
      </p:pic>
      <p:sp>
        <p:nvSpPr>
          <p:cNvPr id="7" name="Rectangle 6" descr="Megaphone">
            <a:extLst>
              <a:ext uri="{FF2B5EF4-FFF2-40B4-BE49-F238E27FC236}">
                <a16:creationId xmlns:a16="http://schemas.microsoft.com/office/drawing/2014/main" id="{750D7E0A-1EE6-438C-9E3E-C92DA8497E7A}"/>
              </a:ext>
            </a:extLst>
          </p:cNvPr>
          <p:cNvSpPr/>
          <p:nvPr/>
        </p:nvSpPr>
        <p:spPr>
          <a:xfrm>
            <a:off x="11306139" y="46208"/>
            <a:ext cx="810000" cy="81000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Tree>
    <p:extLst>
      <p:ext uri="{BB962C8B-B14F-4D97-AF65-F5344CB8AC3E}">
        <p14:creationId xmlns:p14="http://schemas.microsoft.com/office/powerpoint/2010/main" val="3408518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24</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Preparing for the Future of Work</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8200" y="965114"/>
            <a:ext cx="10515600" cy="5029603"/>
          </a:xfrm>
        </p:spPr>
        <p:txBody>
          <a:bodyPr/>
          <a:lstStyle/>
          <a:p>
            <a:pPr lvl="0"/>
            <a:r>
              <a:rPr lang="en-US" i="1" dirty="0"/>
              <a:t>What technologies are impacting the H1-B industries that you are training people for? How should you adjust your training to reflect likely changes in occupations in those industries?</a:t>
            </a:r>
            <a:endParaRPr lang="en-US" dirty="0"/>
          </a:p>
          <a:p>
            <a:pPr lvl="0"/>
            <a:r>
              <a:rPr lang="en-US" i="1" dirty="0"/>
              <a:t>How do your training program(s) help participants develop employability skills?</a:t>
            </a:r>
            <a:endParaRPr lang="en-US" dirty="0"/>
          </a:p>
          <a:p>
            <a:pPr lvl="0"/>
            <a:r>
              <a:rPr lang="en-US" i="1" dirty="0"/>
              <a:t>Are there opportunities to work with employers in your target sectors to better understand how their jobs and associated skill sets may change in the next year or two?</a:t>
            </a:r>
            <a:endParaRPr lang="en-US" dirty="0"/>
          </a:p>
          <a:p>
            <a:pPr lvl="0"/>
            <a:r>
              <a:rPr lang="en-US" i="1" dirty="0"/>
              <a:t>What guidance can you solicit from your industry partners about how their jobs and skill needs are changing now and will change in the future?</a:t>
            </a:r>
            <a:endParaRPr lang="en-US" dirty="0"/>
          </a:p>
          <a:p>
            <a:pPr lvl="0"/>
            <a:r>
              <a:rPr lang="en-US" i="1" dirty="0"/>
              <a:t>Are there programs or services that are at high risk of becoming obsolete because of changes in the economy?</a:t>
            </a:r>
            <a:endParaRPr lang="en-US" dirty="0"/>
          </a:p>
          <a:p>
            <a:pPr lvl="0"/>
            <a:r>
              <a:rPr lang="en-US" i="1" dirty="0"/>
              <a:t>How can you make your programs more resilient to change?</a:t>
            </a:r>
            <a:endParaRPr lang="en-US" dirty="0"/>
          </a:p>
          <a:p>
            <a:endParaRPr lang="en-US" dirty="0"/>
          </a:p>
        </p:txBody>
      </p:sp>
      <p:sp>
        <p:nvSpPr>
          <p:cNvPr id="7" name="Rectangle 6" descr="Head with Gears">
            <a:extLst>
              <a:ext uri="{FF2B5EF4-FFF2-40B4-BE49-F238E27FC236}">
                <a16:creationId xmlns:a16="http://schemas.microsoft.com/office/drawing/2014/main" id="{D96AEF63-7C0F-464D-91DA-BB94097B13FD}"/>
              </a:ext>
            </a:extLst>
          </p:cNvPr>
          <p:cNvSpPr/>
          <p:nvPr/>
        </p:nvSpPr>
        <p:spPr>
          <a:xfrm>
            <a:off x="11306139" y="88853"/>
            <a:ext cx="810000" cy="81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Tree>
    <p:extLst>
      <p:ext uri="{BB962C8B-B14F-4D97-AF65-F5344CB8AC3E}">
        <p14:creationId xmlns:p14="http://schemas.microsoft.com/office/powerpoint/2010/main" val="871939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25</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Preparing for the Future of Work</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160060"/>
            <a:ext cx="10515600" cy="5029603"/>
          </a:xfrm>
        </p:spPr>
        <p:txBody>
          <a:bodyPr/>
          <a:lstStyle/>
          <a:p>
            <a:pPr lvl="0"/>
            <a:r>
              <a:rPr lang="en-US" i="1" u="sng" dirty="0">
                <a:hlinkClick r:id="rId3"/>
              </a:rPr>
              <a:t>The Future of Work in America: People and Places, Today and Tomorrow</a:t>
            </a:r>
            <a:r>
              <a:rPr lang="en-US" u="sng" dirty="0">
                <a:hlinkClick r:id="rId3"/>
              </a:rPr>
              <a:t>, by McKinsey and Company</a:t>
            </a:r>
            <a:endParaRPr lang="en-US" u="sng" dirty="0"/>
          </a:p>
          <a:p>
            <a:pPr lvl="0"/>
            <a:r>
              <a:rPr lang="en-US" i="1" u="sng" dirty="0">
                <a:hlinkClick r:id="rId4"/>
              </a:rPr>
              <a:t>The Future of Work: How Might New Technologies Affect H-1B Industries and Occupations?</a:t>
            </a:r>
            <a:r>
              <a:rPr lang="en-US" dirty="0"/>
              <a:t> by the U.S. Department of Labor </a:t>
            </a:r>
          </a:p>
          <a:p>
            <a:pPr lvl="0"/>
            <a:r>
              <a:rPr lang="en-US" u="sng" dirty="0">
                <a:hlinkClick r:id="rId5"/>
              </a:rPr>
              <a:t>New World of Work</a:t>
            </a:r>
            <a:r>
              <a:rPr lang="en-US" dirty="0"/>
              <a:t> </a:t>
            </a:r>
          </a:p>
          <a:p>
            <a:pPr lvl="0"/>
            <a:r>
              <a:rPr lang="en-US" i="1" u="sng" dirty="0">
                <a:hlinkClick r:id="rId6"/>
              </a:rPr>
              <a:t>Developing Future Talent: How We Can Prepare for the Future of Work and Business</a:t>
            </a:r>
            <a:r>
              <a:rPr lang="en-US" u="sng" dirty="0">
                <a:hlinkClick r:id="rId6"/>
              </a:rPr>
              <a:t>, by JFF</a:t>
            </a:r>
            <a:endParaRPr lang="en-US" dirty="0"/>
          </a:p>
        </p:txBody>
      </p:sp>
      <p:pic>
        <p:nvPicPr>
          <p:cNvPr id="4" name="Picture 3" descr="A picture containing indoor, person, holding, hand&#10;&#10;Description automatically generated">
            <a:extLst>
              <a:ext uri="{FF2B5EF4-FFF2-40B4-BE49-F238E27FC236}">
                <a16:creationId xmlns:a16="http://schemas.microsoft.com/office/drawing/2014/main" id="{FF1AFBC8-F952-4F65-B43F-90FF2FE742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7145" y="4568536"/>
            <a:ext cx="3575628" cy="1787814"/>
          </a:xfrm>
          <a:prstGeom prst="rect">
            <a:avLst/>
          </a:prstGeom>
          <a:ln>
            <a:noFill/>
          </a:ln>
          <a:effectLst>
            <a:outerShdw blurRad="190500" algn="tl" rotWithShape="0">
              <a:srgbClr val="000000">
                <a:alpha val="70000"/>
              </a:srgbClr>
            </a:outerShdw>
          </a:effectLst>
        </p:spPr>
      </p:pic>
      <p:sp>
        <p:nvSpPr>
          <p:cNvPr id="7" name="Rectangle 6" descr="Head with Gears">
            <a:extLst>
              <a:ext uri="{FF2B5EF4-FFF2-40B4-BE49-F238E27FC236}">
                <a16:creationId xmlns:a16="http://schemas.microsoft.com/office/drawing/2014/main" id="{63DC2229-A6FC-4128-9732-62607E1D5291}"/>
              </a:ext>
            </a:extLst>
          </p:cNvPr>
          <p:cNvSpPr/>
          <p:nvPr/>
        </p:nvSpPr>
        <p:spPr>
          <a:xfrm>
            <a:off x="11306139" y="0"/>
            <a:ext cx="810000" cy="81000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Tree>
    <p:extLst>
      <p:ext uri="{BB962C8B-B14F-4D97-AF65-F5344CB8AC3E}">
        <p14:creationId xmlns:p14="http://schemas.microsoft.com/office/powerpoint/2010/main" val="319342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Sustainability Action Plan</a:t>
            </a:r>
          </a:p>
        </p:txBody>
      </p:sp>
    </p:spTree>
    <p:extLst>
      <p:ext uri="{BB962C8B-B14F-4D97-AF65-F5344CB8AC3E}">
        <p14:creationId xmlns:p14="http://schemas.microsoft.com/office/powerpoint/2010/main" val="3605153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B8B6B0-C853-4FF5-8BCE-00DCB00076BE}"/>
              </a:ext>
            </a:extLst>
          </p:cNvPr>
          <p:cNvSpPr>
            <a:spLocks noGrp="1"/>
          </p:cNvSpPr>
          <p:nvPr>
            <p:ph type="sldNum" sz="quarter" idx="12"/>
          </p:nvPr>
        </p:nvSpPr>
        <p:spPr/>
        <p:txBody>
          <a:bodyPr/>
          <a:lstStyle/>
          <a:p>
            <a:fld id="{158B7785-F6D6-45F8-833E-07BD84680091}" type="slidenum">
              <a:rPr lang="en-US" smtClean="0"/>
              <a:t>27</a:t>
            </a:fld>
            <a:endParaRPr lang="en-US" dirty="0"/>
          </a:p>
        </p:txBody>
      </p:sp>
      <p:sp>
        <p:nvSpPr>
          <p:cNvPr id="3" name="Title 2">
            <a:extLst>
              <a:ext uri="{FF2B5EF4-FFF2-40B4-BE49-F238E27FC236}">
                <a16:creationId xmlns:a16="http://schemas.microsoft.com/office/drawing/2014/main" id="{A45F38A0-F55C-4F76-A90C-9CA9A06237E7}"/>
              </a:ext>
            </a:extLst>
          </p:cNvPr>
          <p:cNvSpPr>
            <a:spLocks noGrp="1"/>
          </p:cNvSpPr>
          <p:nvPr>
            <p:ph type="title"/>
          </p:nvPr>
        </p:nvSpPr>
        <p:spPr/>
        <p:txBody>
          <a:bodyPr/>
          <a:lstStyle/>
          <a:p>
            <a:r>
              <a:rPr lang="en-US" dirty="0"/>
              <a:t>Sustainability Action Plan</a:t>
            </a:r>
          </a:p>
        </p:txBody>
      </p:sp>
      <p:graphicFrame>
        <p:nvGraphicFramePr>
          <p:cNvPr id="7" name="Table 6">
            <a:extLst>
              <a:ext uri="{FF2B5EF4-FFF2-40B4-BE49-F238E27FC236}">
                <a16:creationId xmlns:a16="http://schemas.microsoft.com/office/drawing/2014/main" id="{1DCD9312-57CC-4465-845E-15CAEC0C49A8}"/>
              </a:ext>
            </a:extLst>
          </p:cNvPr>
          <p:cNvGraphicFramePr>
            <a:graphicFrameLocks noGrp="1"/>
          </p:cNvGraphicFramePr>
          <p:nvPr>
            <p:extLst>
              <p:ext uri="{D42A27DB-BD31-4B8C-83A1-F6EECF244321}">
                <p14:modId xmlns:p14="http://schemas.microsoft.com/office/powerpoint/2010/main" val="2797772518"/>
              </p:ext>
            </p:extLst>
          </p:nvPr>
        </p:nvGraphicFramePr>
        <p:xfrm>
          <a:off x="1061116" y="1320282"/>
          <a:ext cx="10069768" cy="4306079"/>
        </p:xfrm>
        <a:graphic>
          <a:graphicData uri="http://schemas.openxmlformats.org/drawingml/2006/table">
            <a:tbl>
              <a:tblPr firstRow="1" firstCol="1" bandRow="1">
                <a:tableStyleId>{5C22544A-7EE6-4342-B048-85BDC9FD1C3A}</a:tableStyleId>
              </a:tblPr>
              <a:tblGrid>
                <a:gridCol w="2517442">
                  <a:extLst>
                    <a:ext uri="{9D8B030D-6E8A-4147-A177-3AD203B41FA5}">
                      <a16:colId xmlns:a16="http://schemas.microsoft.com/office/drawing/2014/main" val="2691512654"/>
                    </a:ext>
                  </a:extLst>
                </a:gridCol>
                <a:gridCol w="2517442">
                  <a:extLst>
                    <a:ext uri="{9D8B030D-6E8A-4147-A177-3AD203B41FA5}">
                      <a16:colId xmlns:a16="http://schemas.microsoft.com/office/drawing/2014/main" val="1712359162"/>
                    </a:ext>
                  </a:extLst>
                </a:gridCol>
                <a:gridCol w="2517442">
                  <a:extLst>
                    <a:ext uri="{9D8B030D-6E8A-4147-A177-3AD203B41FA5}">
                      <a16:colId xmlns:a16="http://schemas.microsoft.com/office/drawing/2014/main" val="3481392775"/>
                    </a:ext>
                  </a:extLst>
                </a:gridCol>
                <a:gridCol w="2517442">
                  <a:extLst>
                    <a:ext uri="{9D8B030D-6E8A-4147-A177-3AD203B41FA5}">
                      <a16:colId xmlns:a16="http://schemas.microsoft.com/office/drawing/2014/main" val="1771947099"/>
                    </a:ext>
                  </a:extLst>
                </a:gridCol>
              </a:tblGrid>
              <a:tr h="1449452">
                <a:tc>
                  <a:txBody>
                    <a:bodyPr/>
                    <a:lstStyle/>
                    <a:p>
                      <a:pPr marL="0" marR="0" algn="ctr">
                        <a:spcBef>
                          <a:spcPts val="0"/>
                        </a:spcBef>
                        <a:spcAft>
                          <a:spcPts val="0"/>
                        </a:spcAft>
                      </a:pPr>
                      <a:r>
                        <a:rPr lang="en-US" sz="2200" dirty="0">
                          <a:effectLst/>
                        </a:rPr>
                        <a:t>Sustainability Building Blocks</a:t>
                      </a:r>
                    </a:p>
                  </a:txBody>
                  <a:tcPr marL="68580" marR="68580" marT="0" marB="0" anchor="ctr"/>
                </a:tc>
                <a:tc>
                  <a:txBody>
                    <a:bodyPr/>
                    <a:lstStyle/>
                    <a:p>
                      <a:pPr marL="0" marR="0" algn="ctr">
                        <a:spcBef>
                          <a:spcPts val="0"/>
                        </a:spcBef>
                        <a:spcAft>
                          <a:spcPts val="0"/>
                        </a:spcAft>
                      </a:pPr>
                      <a:r>
                        <a:rPr lang="en-US" sz="2200" dirty="0">
                          <a:effectLst/>
                        </a:rPr>
                        <a:t>Key Action Steps</a:t>
                      </a:r>
                    </a:p>
                    <a:p>
                      <a:pPr marL="0" marR="0" algn="ctr">
                        <a:spcBef>
                          <a:spcPts val="0"/>
                        </a:spcBef>
                        <a:spcAft>
                          <a:spcPts val="0"/>
                        </a:spcAft>
                      </a:pPr>
                      <a:r>
                        <a:rPr lang="en-US" sz="400" dirty="0">
                          <a:effectLst/>
                        </a:rPr>
                        <a:t> </a:t>
                      </a:r>
                      <a:endParaRPr lang="en-US" sz="1200" dirty="0">
                        <a:effectLst/>
                      </a:endParaRPr>
                    </a:p>
                  </a:txBody>
                  <a:tcPr marL="68580" marR="68580" marT="0" marB="0" anchor="ctr"/>
                </a:tc>
                <a:tc>
                  <a:txBody>
                    <a:bodyPr/>
                    <a:lstStyle/>
                    <a:p>
                      <a:pPr marL="0" marR="0" algn="ctr">
                        <a:spcBef>
                          <a:spcPts val="0"/>
                        </a:spcBef>
                        <a:spcAft>
                          <a:spcPts val="0"/>
                        </a:spcAft>
                      </a:pPr>
                      <a:r>
                        <a:rPr lang="en-US" sz="2200" dirty="0">
                          <a:effectLst/>
                        </a:rPr>
                        <a:t>Person(s) Responsible</a:t>
                      </a:r>
                    </a:p>
                    <a:p>
                      <a:pPr marL="0" marR="0" algn="ctr">
                        <a:spcBef>
                          <a:spcPts val="0"/>
                        </a:spcBef>
                        <a:spcAft>
                          <a:spcPts val="0"/>
                        </a:spcAft>
                      </a:pPr>
                      <a:r>
                        <a:rPr lang="en-US" sz="2200" dirty="0">
                          <a:effectLst/>
                        </a:rPr>
                        <a:t> </a:t>
                      </a:r>
                    </a:p>
                  </a:txBody>
                  <a:tcPr marL="68580" marR="68580" marT="0" marB="0" anchor="ctr"/>
                </a:tc>
                <a:tc>
                  <a:txBody>
                    <a:bodyPr/>
                    <a:lstStyle/>
                    <a:p>
                      <a:pPr marL="0" marR="0" algn="ctr">
                        <a:spcBef>
                          <a:spcPts val="0"/>
                        </a:spcBef>
                        <a:spcAft>
                          <a:spcPts val="0"/>
                        </a:spcAft>
                      </a:pPr>
                      <a:r>
                        <a:rPr lang="en-US" sz="2200" dirty="0">
                          <a:effectLst/>
                        </a:rPr>
                        <a:t>Time Frame </a:t>
                      </a:r>
                    </a:p>
                    <a:p>
                      <a:pPr marL="0" marR="0" algn="ctr">
                        <a:spcBef>
                          <a:spcPts val="0"/>
                        </a:spcBef>
                        <a:spcAft>
                          <a:spcPts val="0"/>
                        </a:spcAft>
                      </a:pPr>
                      <a:r>
                        <a:rPr lang="en-US" sz="400" dirty="0">
                          <a:effectLst/>
                        </a:rPr>
                        <a:t> </a:t>
                      </a:r>
                      <a:endParaRPr lang="en-US" sz="1200" dirty="0">
                        <a:effectLst/>
                      </a:endParaRPr>
                    </a:p>
                  </a:txBody>
                  <a:tcPr marL="68580" marR="68580" marT="0" marB="0" anchor="ctr"/>
                </a:tc>
                <a:extLst>
                  <a:ext uri="{0D108BD9-81ED-4DB2-BD59-A6C34878D82A}">
                    <a16:rowId xmlns:a16="http://schemas.microsoft.com/office/drawing/2014/main" val="828748407"/>
                  </a:ext>
                </a:extLst>
              </a:tr>
              <a:tr h="579780">
                <a:tc gridSpan="4">
                  <a:txBody>
                    <a:bodyPr/>
                    <a:lstStyle/>
                    <a:p>
                      <a:pPr marL="0" marR="0" algn="ctr">
                        <a:spcBef>
                          <a:spcPts val="0"/>
                        </a:spcBef>
                        <a:spcAft>
                          <a:spcPts val="0"/>
                        </a:spcAft>
                      </a:pPr>
                      <a:r>
                        <a:rPr lang="en-US" sz="2200" dirty="0">
                          <a:effectLst/>
                        </a:rPr>
                        <a:t>Organizational Structure and Sustainability Capacity</a:t>
                      </a:r>
                    </a:p>
                  </a:txBody>
                  <a:tcPr marL="68580" marR="68580" marT="0" marB="0" anchor="ctr">
                    <a:solidFill>
                      <a:srgbClr val="8C8C8C"/>
                    </a:solidFill>
                  </a:tcPr>
                </a:tc>
                <a:tc hMerge="1">
                  <a:txBody>
                    <a:bodyPr/>
                    <a:lstStyle/>
                    <a:p>
                      <a:pPr marL="0" marR="0" algn="ctr">
                        <a:spcBef>
                          <a:spcPts val="0"/>
                        </a:spcBef>
                        <a:spcAft>
                          <a:spcPts val="0"/>
                        </a:spcAft>
                      </a:pPr>
                      <a:endParaRPr lang="en-US" sz="1200" dirty="0">
                        <a:effectLst/>
                      </a:endParaRPr>
                    </a:p>
                  </a:txBody>
                  <a:tcPr marL="68580" marR="68580" marT="0" marB="0"/>
                </a:tc>
                <a:tc hMerge="1">
                  <a:txBody>
                    <a:bodyPr/>
                    <a:lstStyle/>
                    <a:p>
                      <a:pPr marL="0" marR="0" algn="ctr">
                        <a:spcBef>
                          <a:spcPts val="0"/>
                        </a:spcBef>
                        <a:spcAft>
                          <a:spcPts val="0"/>
                        </a:spcAft>
                      </a:pPr>
                      <a:endParaRPr lang="en-US" sz="2200" dirty="0">
                        <a:effectLst/>
                      </a:endParaRPr>
                    </a:p>
                  </a:txBody>
                  <a:tcPr marL="68580" marR="68580" marT="0" marB="0"/>
                </a:tc>
                <a:tc hMerge="1">
                  <a:txBody>
                    <a:bodyPr/>
                    <a:lstStyle/>
                    <a:p>
                      <a:pPr marL="0" marR="0" algn="ctr">
                        <a:spcBef>
                          <a:spcPts val="0"/>
                        </a:spcBef>
                        <a:spcAft>
                          <a:spcPts val="0"/>
                        </a:spcAft>
                      </a:pPr>
                      <a:endParaRPr lang="en-US" sz="1200" dirty="0">
                        <a:effectLst/>
                      </a:endParaRPr>
                    </a:p>
                  </a:txBody>
                  <a:tcPr marL="68580" marR="68580" marT="0" marB="0"/>
                </a:tc>
                <a:extLst>
                  <a:ext uri="{0D108BD9-81ED-4DB2-BD59-A6C34878D82A}">
                    <a16:rowId xmlns:a16="http://schemas.microsoft.com/office/drawing/2014/main" val="705092719"/>
                  </a:ext>
                </a:extLst>
              </a:tr>
              <a:tr h="549584">
                <a:tc gridSpan="4">
                  <a:txBody>
                    <a:bodyPr/>
                    <a:lstStyle/>
                    <a:p>
                      <a:pPr marL="0" marR="0" algn="ctr">
                        <a:spcBef>
                          <a:spcPts val="0"/>
                        </a:spcBef>
                        <a:spcAft>
                          <a:spcPts val="0"/>
                        </a:spcAft>
                      </a:pPr>
                      <a:r>
                        <a:rPr lang="en-US" sz="2200" dirty="0">
                          <a:effectLst/>
                        </a:rPr>
                        <a:t>Partnerships and Networks</a:t>
                      </a:r>
                    </a:p>
                  </a:txBody>
                  <a:tcPr marL="68580" marR="68580" marT="0" marB="0" anchor="ctr">
                    <a:solidFill>
                      <a:srgbClr val="FFC000"/>
                    </a:solidFill>
                  </a:tcPr>
                </a:tc>
                <a:tc hMerge="1">
                  <a:txBody>
                    <a:bodyPr/>
                    <a:lstStyle/>
                    <a:p>
                      <a:pPr marL="0" marR="0" algn="ctr">
                        <a:spcBef>
                          <a:spcPts val="0"/>
                        </a:spcBef>
                        <a:spcAft>
                          <a:spcPts val="0"/>
                        </a:spcAft>
                      </a:pPr>
                      <a:endParaRPr lang="en-US" sz="1200" dirty="0">
                        <a:effectLst/>
                      </a:endParaRPr>
                    </a:p>
                  </a:txBody>
                  <a:tcPr marL="68580" marR="68580" marT="0" marB="0"/>
                </a:tc>
                <a:tc hMerge="1">
                  <a:txBody>
                    <a:bodyPr/>
                    <a:lstStyle/>
                    <a:p>
                      <a:pPr marL="0" marR="0" algn="ctr">
                        <a:spcBef>
                          <a:spcPts val="0"/>
                        </a:spcBef>
                        <a:spcAft>
                          <a:spcPts val="0"/>
                        </a:spcAft>
                      </a:pPr>
                      <a:endParaRPr lang="en-US" sz="2200" dirty="0">
                        <a:effectLst/>
                      </a:endParaRPr>
                    </a:p>
                  </a:txBody>
                  <a:tcPr marL="68580" marR="68580" marT="0" marB="0"/>
                </a:tc>
                <a:tc hMerge="1">
                  <a:txBody>
                    <a:bodyPr/>
                    <a:lstStyle/>
                    <a:p>
                      <a:pPr marL="0" marR="0" algn="ctr">
                        <a:spcBef>
                          <a:spcPts val="0"/>
                        </a:spcBef>
                        <a:spcAft>
                          <a:spcPts val="0"/>
                        </a:spcAft>
                      </a:pPr>
                      <a:endParaRPr lang="en-US" sz="1200" dirty="0">
                        <a:effectLst/>
                      </a:endParaRPr>
                    </a:p>
                  </a:txBody>
                  <a:tcPr marL="68580" marR="68580" marT="0" marB="0"/>
                </a:tc>
                <a:extLst>
                  <a:ext uri="{0D108BD9-81ED-4DB2-BD59-A6C34878D82A}">
                    <a16:rowId xmlns:a16="http://schemas.microsoft.com/office/drawing/2014/main" val="705275681"/>
                  </a:ext>
                </a:extLst>
              </a:tr>
              <a:tr h="561662">
                <a:tc gridSpan="4">
                  <a:txBody>
                    <a:bodyPr/>
                    <a:lstStyle/>
                    <a:p>
                      <a:pPr marL="0" marR="0" algn="ctr">
                        <a:spcBef>
                          <a:spcPts val="0"/>
                        </a:spcBef>
                        <a:spcAft>
                          <a:spcPts val="0"/>
                        </a:spcAft>
                      </a:pPr>
                      <a:r>
                        <a:rPr lang="en-US" sz="2200" dirty="0">
                          <a:effectLst/>
                        </a:rPr>
                        <a:t>Funding and Resource Analysis</a:t>
                      </a:r>
                    </a:p>
                  </a:txBody>
                  <a:tcPr marL="68580" marR="68580" marT="0" marB="0" anchor="ctr">
                    <a:solidFill>
                      <a:schemeClr val="accent2"/>
                    </a:solidFill>
                  </a:tcPr>
                </a:tc>
                <a:tc hMerge="1">
                  <a:txBody>
                    <a:bodyPr/>
                    <a:lstStyle/>
                    <a:p>
                      <a:pPr marL="0" marR="0" algn="ctr">
                        <a:spcBef>
                          <a:spcPts val="0"/>
                        </a:spcBef>
                        <a:spcAft>
                          <a:spcPts val="0"/>
                        </a:spcAft>
                      </a:pPr>
                      <a:endParaRPr lang="en-US" sz="1200" dirty="0">
                        <a:effectLst/>
                      </a:endParaRPr>
                    </a:p>
                  </a:txBody>
                  <a:tcPr marL="68580" marR="68580" marT="0" marB="0"/>
                </a:tc>
                <a:tc hMerge="1">
                  <a:txBody>
                    <a:bodyPr/>
                    <a:lstStyle/>
                    <a:p>
                      <a:pPr marL="0" marR="0" algn="ctr">
                        <a:spcBef>
                          <a:spcPts val="0"/>
                        </a:spcBef>
                        <a:spcAft>
                          <a:spcPts val="0"/>
                        </a:spcAft>
                      </a:pPr>
                      <a:endParaRPr lang="en-US" sz="2200" dirty="0">
                        <a:effectLst/>
                      </a:endParaRPr>
                    </a:p>
                  </a:txBody>
                  <a:tcPr marL="68580" marR="68580" marT="0" marB="0"/>
                </a:tc>
                <a:tc hMerge="1">
                  <a:txBody>
                    <a:bodyPr/>
                    <a:lstStyle/>
                    <a:p>
                      <a:pPr marL="0" marR="0" algn="ctr">
                        <a:spcBef>
                          <a:spcPts val="0"/>
                        </a:spcBef>
                        <a:spcAft>
                          <a:spcPts val="0"/>
                        </a:spcAft>
                      </a:pPr>
                      <a:endParaRPr lang="en-US" sz="1200" dirty="0">
                        <a:effectLst/>
                      </a:endParaRPr>
                    </a:p>
                  </a:txBody>
                  <a:tcPr marL="68580" marR="68580" marT="0" marB="0"/>
                </a:tc>
                <a:extLst>
                  <a:ext uri="{0D108BD9-81ED-4DB2-BD59-A6C34878D82A}">
                    <a16:rowId xmlns:a16="http://schemas.microsoft.com/office/drawing/2014/main" val="373831027"/>
                  </a:ext>
                </a:extLst>
              </a:tr>
              <a:tr h="561663">
                <a:tc gridSpan="4">
                  <a:txBody>
                    <a:bodyPr/>
                    <a:lstStyle/>
                    <a:p>
                      <a:pPr marL="0" marR="0" algn="ctr">
                        <a:spcBef>
                          <a:spcPts val="0"/>
                        </a:spcBef>
                        <a:spcAft>
                          <a:spcPts val="0"/>
                        </a:spcAft>
                      </a:pPr>
                      <a:r>
                        <a:rPr lang="en-US" sz="2200" dirty="0">
                          <a:effectLst/>
                        </a:rPr>
                        <a:t>Stakeholder Outreach and Telling Your Story</a:t>
                      </a:r>
                    </a:p>
                  </a:txBody>
                  <a:tcPr marL="68580" marR="68580" marT="0" marB="0" anchor="ctr">
                    <a:solidFill>
                      <a:schemeClr val="accent6"/>
                    </a:solidFill>
                  </a:tcPr>
                </a:tc>
                <a:tc hMerge="1">
                  <a:txBody>
                    <a:bodyPr/>
                    <a:lstStyle/>
                    <a:p>
                      <a:pPr marL="0" marR="0" algn="ctr">
                        <a:spcBef>
                          <a:spcPts val="0"/>
                        </a:spcBef>
                        <a:spcAft>
                          <a:spcPts val="0"/>
                        </a:spcAft>
                      </a:pPr>
                      <a:endParaRPr lang="en-US" sz="1200" dirty="0">
                        <a:effectLst/>
                      </a:endParaRPr>
                    </a:p>
                  </a:txBody>
                  <a:tcPr marL="68580" marR="68580" marT="0" marB="0"/>
                </a:tc>
                <a:tc hMerge="1">
                  <a:txBody>
                    <a:bodyPr/>
                    <a:lstStyle/>
                    <a:p>
                      <a:pPr marL="0" marR="0" algn="ctr">
                        <a:spcBef>
                          <a:spcPts val="0"/>
                        </a:spcBef>
                        <a:spcAft>
                          <a:spcPts val="0"/>
                        </a:spcAft>
                      </a:pPr>
                      <a:endParaRPr lang="en-US" sz="2200" dirty="0">
                        <a:effectLst/>
                      </a:endParaRPr>
                    </a:p>
                  </a:txBody>
                  <a:tcPr marL="68580" marR="68580" marT="0" marB="0"/>
                </a:tc>
                <a:tc hMerge="1">
                  <a:txBody>
                    <a:bodyPr/>
                    <a:lstStyle/>
                    <a:p>
                      <a:pPr marL="0" marR="0" algn="ctr">
                        <a:spcBef>
                          <a:spcPts val="0"/>
                        </a:spcBef>
                        <a:spcAft>
                          <a:spcPts val="0"/>
                        </a:spcAft>
                      </a:pPr>
                      <a:endParaRPr lang="en-US" sz="1200" dirty="0">
                        <a:effectLst/>
                      </a:endParaRPr>
                    </a:p>
                  </a:txBody>
                  <a:tcPr marL="68580" marR="68580" marT="0" marB="0"/>
                </a:tc>
                <a:extLst>
                  <a:ext uri="{0D108BD9-81ED-4DB2-BD59-A6C34878D82A}">
                    <a16:rowId xmlns:a16="http://schemas.microsoft.com/office/drawing/2014/main" val="468408665"/>
                  </a:ext>
                </a:extLst>
              </a:tr>
              <a:tr h="603938">
                <a:tc gridSpan="4">
                  <a:txBody>
                    <a:bodyPr/>
                    <a:lstStyle/>
                    <a:p>
                      <a:pPr marL="0" marR="0" algn="ctr">
                        <a:spcBef>
                          <a:spcPts val="0"/>
                        </a:spcBef>
                        <a:spcAft>
                          <a:spcPts val="0"/>
                        </a:spcAft>
                      </a:pPr>
                      <a:r>
                        <a:rPr lang="en-US" sz="2200" dirty="0">
                          <a:effectLst/>
                        </a:rPr>
                        <a:t>Preparing for the Future of Work</a:t>
                      </a:r>
                    </a:p>
                  </a:txBody>
                  <a:tcPr marL="68580" marR="68580" marT="0" marB="0" anchor="ctr">
                    <a:solidFill>
                      <a:srgbClr val="2D872D"/>
                    </a:solidFill>
                  </a:tcPr>
                </a:tc>
                <a:tc hMerge="1">
                  <a:txBody>
                    <a:bodyPr/>
                    <a:lstStyle/>
                    <a:p>
                      <a:pPr marL="0" marR="0" algn="ctr">
                        <a:spcBef>
                          <a:spcPts val="0"/>
                        </a:spcBef>
                        <a:spcAft>
                          <a:spcPts val="0"/>
                        </a:spcAft>
                      </a:pPr>
                      <a:endParaRPr lang="en-US" sz="1200" dirty="0">
                        <a:effectLst/>
                      </a:endParaRPr>
                    </a:p>
                  </a:txBody>
                  <a:tcPr marL="68580" marR="68580" marT="0" marB="0"/>
                </a:tc>
                <a:tc hMerge="1">
                  <a:txBody>
                    <a:bodyPr/>
                    <a:lstStyle/>
                    <a:p>
                      <a:pPr marL="0" marR="0" algn="ctr">
                        <a:spcBef>
                          <a:spcPts val="0"/>
                        </a:spcBef>
                        <a:spcAft>
                          <a:spcPts val="0"/>
                        </a:spcAft>
                      </a:pPr>
                      <a:endParaRPr lang="en-US" sz="2200" dirty="0">
                        <a:effectLst/>
                      </a:endParaRPr>
                    </a:p>
                  </a:txBody>
                  <a:tcPr marL="68580" marR="68580" marT="0" marB="0"/>
                </a:tc>
                <a:tc hMerge="1">
                  <a:txBody>
                    <a:bodyPr/>
                    <a:lstStyle/>
                    <a:p>
                      <a:pPr marL="0" marR="0" algn="ctr">
                        <a:spcBef>
                          <a:spcPts val="0"/>
                        </a:spcBef>
                        <a:spcAft>
                          <a:spcPts val="0"/>
                        </a:spcAft>
                      </a:pPr>
                      <a:endParaRPr lang="en-US" sz="1200" dirty="0">
                        <a:effectLst/>
                      </a:endParaRPr>
                    </a:p>
                  </a:txBody>
                  <a:tcPr marL="68580" marR="68580" marT="0" marB="0"/>
                </a:tc>
                <a:extLst>
                  <a:ext uri="{0D108BD9-81ED-4DB2-BD59-A6C34878D82A}">
                    <a16:rowId xmlns:a16="http://schemas.microsoft.com/office/drawing/2014/main" val="2718614675"/>
                  </a:ext>
                </a:extLst>
              </a:tr>
            </a:tbl>
          </a:graphicData>
        </a:graphic>
      </p:graphicFrame>
      <p:sp>
        <p:nvSpPr>
          <p:cNvPr id="8" name="Rectangle 3">
            <a:extLst>
              <a:ext uri="{FF2B5EF4-FFF2-40B4-BE49-F238E27FC236}">
                <a16:creationId xmlns:a16="http://schemas.microsoft.com/office/drawing/2014/main" id="{FEEAC27E-EFB6-4942-8A42-9DDF62A60839}"/>
              </a:ext>
            </a:extLst>
          </p:cNvPr>
          <p:cNvSpPr>
            <a:spLocks noChangeArrowheads="1"/>
          </p:cNvSpPr>
          <p:nvPr/>
        </p:nvSpPr>
        <p:spPr bwMode="auto">
          <a:xfrm>
            <a:off x="693090" y="1963901"/>
            <a:ext cx="3214515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600" dirty="0"/>
          </a:p>
        </p:txBody>
      </p:sp>
    </p:spTree>
    <p:extLst>
      <p:ext uri="{BB962C8B-B14F-4D97-AF65-F5344CB8AC3E}">
        <p14:creationId xmlns:p14="http://schemas.microsoft.com/office/powerpoint/2010/main" val="1565663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D292F3-5169-4F17-A950-9FF0188B7BA9}"/>
              </a:ext>
            </a:extLst>
          </p:cNvPr>
          <p:cNvSpPr>
            <a:spLocks noGrp="1"/>
          </p:cNvSpPr>
          <p:nvPr>
            <p:ph type="sldNum" sz="quarter" idx="12"/>
          </p:nvPr>
        </p:nvSpPr>
        <p:spPr/>
        <p:txBody>
          <a:bodyPr/>
          <a:lstStyle/>
          <a:p>
            <a:fld id="{158B7785-F6D6-45F8-833E-07BD84680091}" type="slidenum">
              <a:rPr lang="en-US" smtClean="0"/>
              <a:t>28</a:t>
            </a:fld>
            <a:endParaRPr lang="en-US" dirty="0"/>
          </a:p>
        </p:txBody>
      </p:sp>
      <p:sp>
        <p:nvSpPr>
          <p:cNvPr id="3" name="Title 2">
            <a:extLst>
              <a:ext uri="{FF2B5EF4-FFF2-40B4-BE49-F238E27FC236}">
                <a16:creationId xmlns:a16="http://schemas.microsoft.com/office/drawing/2014/main" id="{5B5B8543-C3DC-4FA6-B2C5-6AB6E6F8658D}"/>
              </a:ext>
            </a:extLst>
          </p:cNvPr>
          <p:cNvSpPr>
            <a:spLocks noGrp="1"/>
          </p:cNvSpPr>
          <p:nvPr>
            <p:ph type="title"/>
          </p:nvPr>
        </p:nvSpPr>
        <p:spPr/>
        <p:txBody>
          <a:bodyPr/>
          <a:lstStyle/>
          <a:p>
            <a:r>
              <a:rPr lang="en-US" dirty="0"/>
              <a:t>Poll Question 2</a:t>
            </a:r>
          </a:p>
        </p:txBody>
      </p:sp>
      <p:sp>
        <p:nvSpPr>
          <p:cNvPr id="4" name="Text Placeholder 3" descr="Antique cash register keys">
            <a:extLst>
              <a:ext uri="{FF2B5EF4-FFF2-40B4-BE49-F238E27FC236}">
                <a16:creationId xmlns:a16="http://schemas.microsoft.com/office/drawing/2014/main" id="{EA880E5B-6612-4208-9A55-8B72DC6155F5}"/>
              </a:ext>
            </a:extLst>
          </p:cNvPr>
          <p:cNvSpPr>
            <a:spLocks noGrp="1"/>
          </p:cNvSpPr>
          <p:nvPr>
            <p:ph type="body" idx="14"/>
          </p:nvPr>
        </p:nvSpPr>
        <p:spPr>
          <a:blipFill dpi="0" rotWithShape="1">
            <a:blip r:embed="rId2">
              <a:alphaModFix amt="40000"/>
              <a:extLst>
                <a:ext uri="{28A0092B-C50C-407E-A947-70E740481C1C}">
                  <a14:useLocalDpi xmlns:a14="http://schemas.microsoft.com/office/drawing/2010/main" val="0"/>
                </a:ext>
              </a:extLst>
            </a:blip>
            <a:srcRect/>
            <a:stretch>
              <a:fillRect/>
            </a:stretch>
          </a:blipFill>
        </p:spPr>
        <p:txBody>
          <a:bodyPr/>
          <a:lstStyle/>
          <a:p>
            <a:r>
              <a:rPr lang="en-US" b="1" dirty="0">
                <a:solidFill>
                  <a:schemeClr val="tx1"/>
                </a:solidFill>
              </a:rPr>
              <a:t>How complex is your organization’s financial picture? </a:t>
            </a:r>
          </a:p>
        </p:txBody>
      </p:sp>
      <p:sp>
        <p:nvSpPr>
          <p:cNvPr id="5" name="Text Placeholder 4">
            <a:extLst>
              <a:ext uri="{FF2B5EF4-FFF2-40B4-BE49-F238E27FC236}">
                <a16:creationId xmlns:a16="http://schemas.microsoft.com/office/drawing/2014/main" id="{B2D25D66-78FD-4D21-A81B-34CD325E2B92}"/>
              </a:ext>
            </a:extLst>
          </p:cNvPr>
          <p:cNvSpPr>
            <a:spLocks noGrp="1"/>
          </p:cNvSpPr>
          <p:nvPr>
            <p:ph type="body" sz="quarter" idx="13"/>
          </p:nvPr>
        </p:nvSpPr>
        <p:spPr/>
        <p:txBody>
          <a:bodyPr/>
          <a:lstStyle/>
          <a:p>
            <a:r>
              <a:rPr lang="en-US" dirty="0"/>
              <a:t>Select one</a:t>
            </a:r>
          </a:p>
        </p:txBody>
      </p:sp>
      <p:sp>
        <p:nvSpPr>
          <p:cNvPr id="6" name="Content Placeholder 5">
            <a:extLst>
              <a:ext uri="{FF2B5EF4-FFF2-40B4-BE49-F238E27FC236}">
                <a16:creationId xmlns:a16="http://schemas.microsoft.com/office/drawing/2014/main" id="{36DF8342-368B-42D9-8656-F134E5EEF930}"/>
              </a:ext>
            </a:extLst>
          </p:cNvPr>
          <p:cNvSpPr>
            <a:spLocks noGrp="1"/>
          </p:cNvSpPr>
          <p:nvPr>
            <p:ph idx="1"/>
          </p:nvPr>
        </p:nvSpPr>
        <p:spPr/>
        <p:txBody>
          <a:bodyPr>
            <a:normAutofit fontScale="92500" lnSpcReduction="20000"/>
          </a:bodyPr>
          <a:lstStyle/>
          <a:p>
            <a:r>
              <a:rPr lang="en-US" dirty="0"/>
              <a:t>Very complex – multiple programs and multiple funding sources</a:t>
            </a:r>
          </a:p>
          <a:p>
            <a:r>
              <a:rPr lang="en-US" dirty="0"/>
              <a:t>Somewhat complex – more than one program and/or funding source</a:t>
            </a:r>
          </a:p>
          <a:p>
            <a:r>
              <a:rPr lang="en-US" dirty="0"/>
              <a:t>Not sure / don’t know</a:t>
            </a:r>
          </a:p>
          <a:p>
            <a:r>
              <a:rPr lang="en-US" dirty="0"/>
              <a:t>Fairly simple – only one program and/or funding source</a:t>
            </a:r>
          </a:p>
          <a:p>
            <a:r>
              <a:rPr lang="en-US" dirty="0"/>
              <a:t>Very simple – one program and one primary funding source</a:t>
            </a:r>
          </a:p>
        </p:txBody>
      </p:sp>
    </p:spTree>
    <p:extLst>
      <p:ext uri="{BB962C8B-B14F-4D97-AF65-F5344CB8AC3E}">
        <p14:creationId xmlns:p14="http://schemas.microsoft.com/office/powerpoint/2010/main" val="310260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29</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1" y="1540953"/>
            <a:ext cx="6553200" cy="2357891"/>
          </a:xfrm>
        </p:spPr>
        <p:txBody>
          <a:bodyPr/>
          <a:lstStyle/>
          <a:p>
            <a:r>
              <a:rPr lang="en-US" dirty="0"/>
              <a:t>Funding Analysis Tool Demo</a:t>
            </a:r>
          </a:p>
        </p:txBody>
      </p:sp>
    </p:spTree>
    <p:extLst>
      <p:ext uri="{BB962C8B-B14F-4D97-AF65-F5344CB8AC3E}">
        <p14:creationId xmlns:p14="http://schemas.microsoft.com/office/powerpoint/2010/main" val="96536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dirty="0"/>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Speaker / 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Ayreen Cadwallader</a:t>
            </a:r>
          </a:p>
          <a:p>
            <a:pPr marL="0" lvl="2"/>
            <a:r>
              <a:rPr lang="en-US" i="1" dirty="0"/>
              <a:t>Workforce Analyst</a:t>
            </a:r>
          </a:p>
          <a:p>
            <a:pPr marL="0" lvl="2"/>
            <a:r>
              <a:rPr lang="en-US" dirty="0"/>
              <a:t>U.S. Department of Labor</a:t>
            </a:r>
          </a:p>
          <a:p>
            <a:pPr marL="0" lvl="2"/>
            <a:r>
              <a:rPr lang="en-US" dirty="0"/>
              <a:t>Employment and Training Administration</a:t>
            </a:r>
          </a:p>
        </p:txBody>
      </p:sp>
      <p:pic>
        <p:nvPicPr>
          <p:cNvPr id="6" name="Picture Placeholder 2"/>
          <p:cNvPicPr>
            <a:picLocks noChangeAspect="1"/>
          </p:cNvPicPr>
          <p:nvPr/>
        </p:nvPicPr>
        <p:blipFill>
          <a:blip r:embed="rId3">
            <a:extLst>
              <a:ext uri="{28A0092B-C50C-407E-A947-70E740481C1C}">
                <a14:useLocalDpi xmlns:a14="http://schemas.microsoft.com/office/drawing/2010/main" val="0"/>
              </a:ext>
            </a:extLst>
          </a:blip>
          <a:srcRect t="2642" b="2642"/>
          <a:stretch>
            <a:fillRect/>
          </a:stretch>
        </p:blipFill>
        <p:spPr>
          <a:xfrm>
            <a:off x="1485440" y="2775855"/>
            <a:ext cx="2369022" cy="2369022"/>
          </a:xfrm>
          <a:prstGeom prst="round2DiagRect">
            <a:avLst/>
          </a:prstGeom>
          <a:solidFill>
            <a:srgbClr val="F3F4F4"/>
          </a:solidFill>
          <a:ln>
            <a:solidFill>
              <a:schemeClr val="accent4"/>
            </a:solidFill>
          </a:ln>
        </p:spPr>
      </p:pic>
    </p:spTree>
    <p:extLst>
      <p:ext uri="{BB962C8B-B14F-4D97-AF65-F5344CB8AC3E}">
        <p14:creationId xmlns:p14="http://schemas.microsoft.com/office/powerpoint/2010/main" val="404930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30</a:t>
            </a:fld>
            <a:endParaRPr lang="en-US" dirty="0"/>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983620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31</a:t>
            </a:fld>
            <a:endParaRPr lang="en-US" dirty="0"/>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a:xfrm>
            <a:off x="904009" y="1137446"/>
            <a:ext cx="7157902" cy="5039517"/>
          </a:xfrm>
        </p:spPr>
        <p:txBody>
          <a:bodyPr>
            <a:normAutofit/>
          </a:bodyPr>
          <a:lstStyle/>
          <a:p>
            <a:r>
              <a:rPr lang="en-US" dirty="0"/>
              <a:t>Ayreen Cadwallader</a:t>
            </a:r>
          </a:p>
          <a:p>
            <a:pPr lvl="1"/>
            <a:r>
              <a:rPr lang="en-US" dirty="0"/>
              <a:t>TechHire Grants Program Lead / Workforce Analyst</a:t>
            </a:r>
          </a:p>
          <a:p>
            <a:pPr lvl="2"/>
            <a:r>
              <a:rPr lang="en-US" dirty="0"/>
              <a:t>Organization</a:t>
            </a:r>
          </a:p>
          <a:p>
            <a:pPr lvl="3"/>
            <a:r>
              <a:rPr lang="en-US" dirty="0"/>
              <a:t>techhire@dol.gov</a:t>
            </a:r>
          </a:p>
          <a:p>
            <a:r>
              <a:rPr lang="en-US" dirty="0"/>
              <a:t>Christian LaGarde</a:t>
            </a:r>
          </a:p>
          <a:p>
            <a:pPr lvl="1"/>
            <a:r>
              <a:rPr lang="en-US" dirty="0"/>
              <a:t>Consultant</a:t>
            </a:r>
          </a:p>
          <a:p>
            <a:pPr lvl="2"/>
            <a:r>
              <a:rPr lang="en-US" dirty="0"/>
              <a:t>Maher &amp; Maher</a:t>
            </a:r>
          </a:p>
          <a:p>
            <a:pPr lvl="3"/>
            <a:r>
              <a:rPr lang="en-US" dirty="0"/>
              <a:t>clagarde@mahernet.com</a:t>
            </a:r>
          </a:p>
          <a:p>
            <a:r>
              <a:rPr lang="en-US" dirty="0"/>
              <a:t>Matthew A. Poland</a:t>
            </a:r>
          </a:p>
          <a:p>
            <a:pPr lvl="1"/>
            <a:r>
              <a:rPr lang="en-US" dirty="0"/>
              <a:t>Senior Program Manager</a:t>
            </a:r>
          </a:p>
          <a:p>
            <a:pPr lvl="2"/>
            <a:r>
              <a:rPr lang="en-US" dirty="0"/>
              <a:t>JFF</a:t>
            </a:r>
          </a:p>
          <a:p>
            <a:pPr lvl="3"/>
            <a:r>
              <a:rPr lang="en-US" dirty="0"/>
              <a:t>mpoland@JFF.org</a:t>
            </a:r>
          </a:p>
        </p:txBody>
      </p:sp>
    </p:spTree>
    <p:extLst>
      <p:ext uri="{BB962C8B-B14F-4D97-AF65-F5344CB8AC3E}">
        <p14:creationId xmlns:p14="http://schemas.microsoft.com/office/powerpoint/2010/main" val="1097583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2"/>
              </a:rPr>
              <a:t>Support@workforceGPS.org</a:t>
            </a:r>
            <a:endParaRPr lang="en-US" dirty="0"/>
          </a:p>
        </p:txBody>
      </p:sp>
    </p:spTree>
    <p:extLst>
      <p:ext uri="{BB962C8B-B14F-4D97-AF65-F5344CB8AC3E}">
        <p14:creationId xmlns:p14="http://schemas.microsoft.com/office/powerpoint/2010/main" val="84498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4</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pic>
        <p:nvPicPr>
          <p:cNvPr id="6" name="Picture Placeholder 5" descr="A person wearing a suit and tie&#10;&#10;Description automatically generated">
            <a:extLst>
              <a:ext uri="{FF2B5EF4-FFF2-40B4-BE49-F238E27FC236}">
                <a16:creationId xmlns:a16="http://schemas.microsoft.com/office/drawing/2014/main" id="{DA7D0936-5102-4AFA-A750-B34F0B954D52}"/>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11263" b="11263"/>
          <a:stretch>
            <a:fillRect/>
          </a:stretch>
        </p:blipFill>
        <p:spPr/>
      </p:pic>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dirty="0"/>
              <a:t>Christian LaGarde</a:t>
            </a:r>
          </a:p>
          <a:p>
            <a:pPr lvl="1"/>
            <a:r>
              <a:rPr lang="en-US" dirty="0"/>
              <a:t>Consultant</a:t>
            </a:r>
          </a:p>
          <a:p>
            <a:pPr lvl="2"/>
            <a:r>
              <a:rPr lang="en-US" dirty="0"/>
              <a:t>Maher &amp; Maher</a:t>
            </a:r>
          </a:p>
        </p:txBody>
      </p:sp>
      <p:pic>
        <p:nvPicPr>
          <p:cNvPr id="8" name="Picture Placeholder 7">
            <a:extLst>
              <a:ext uri="{FF2B5EF4-FFF2-40B4-BE49-F238E27FC236}">
                <a16:creationId xmlns:a16="http://schemas.microsoft.com/office/drawing/2014/main" id="{446D8082-25B1-4BB0-A3EB-5E55AF71D399}"/>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p:blipFill>
        <p:spPr>
          <a:xfrm>
            <a:off x="1502361" y="3832448"/>
            <a:ext cx="2133600" cy="2133600"/>
          </a:xfrm>
        </p:spPr>
      </p:pic>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p:txBody>
          <a:bodyPr/>
          <a:lstStyle/>
          <a:p>
            <a:r>
              <a:rPr lang="en-US" dirty="0"/>
              <a:t>Matthew A. Poland</a:t>
            </a:r>
          </a:p>
          <a:p>
            <a:pPr lvl="1"/>
            <a:r>
              <a:rPr lang="en-US" dirty="0"/>
              <a:t>Senior Program Manager</a:t>
            </a:r>
          </a:p>
          <a:p>
            <a:pPr lvl="2"/>
            <a:r>
              <a:rPr lang="en-US" dirty="0"/>
              <a:t>JFF</a:t>
            </a:r>
          </a:p>
        </p:txBody>
      </p:sp>
    </p:spTree>
    <p:extLst>
      <p:ext uri="{BB962C8B-B14F-4D97-AF65-F5344CB8AC3E}">
        <p14:creationId xmlns:p14="http://schemas.microsoft.com/office/powerpoint/2010/main" val="318852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5</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lnSpcReduction="10000"/>
          </a:bodyPr>
          <a:lstStyle/>
          <a:p>
            <a:r>
              <a:rPr lang="en-US" dirty="0"/>
              <a:t>Introductions and Poll</a:t>
            </a:r>
          </a:p>
          <a:p>
            <a:r>
              <a:rPr lang="en-US" dirty="0"/>
              <a:t>How to Think About Sustainability</a:t>
            </a:r>
          </a:p>
          <a:p>
            <a:r>
              <a:rPr lang="en-US" dirty="0"/>
              <a:t>Designing a Planning Process</a:t>
            </a:r>
          </a:p>
          <a:p>
            <a:r>
              <a:rPr lang="en-US" dirty="0"/>
              <a:t>Core Sustainability Elements</a:t>
            </a:r>
          </a:p>
          <a:p>
            <a:pPr lvl="1"/>
            <a:r>
              <a:rPr lang="en-US" dirty="0"/>
              <a:t>Organizational Infrastructure and Sustaining Capacity</a:t>
            </a:r>
          </a:p>
          <a:p>
            <a:pPr lvl="1"/>
            <a:r>
              <a:rPr lang="en-US" dirty="0"/>
              <a:t>Partnerships and Networks</a:t>
            </a:r>
          </a:p>
          <a:p>
            <a:pPr lvl="1"/>
            <a:r>
              <a:rPr lang="en-US" dirty="0"/>
              <a:t>Funding and Resource Analysis</a:t>
            </a:r>
          </a:p>
          <a:p>
            <a:pPr lvl="1"/>
            <a:r>
              <a:rPr lang="en-US" dirty="0"/>
              <a:t>Stakeholder Outreach and Telling Your Story</a:t>
            </a:r>
          </a:p>
          <a:p>
            <a:r>
              <a:rPr lang="en-US" dirty="0"/>
              <a:t>Funding Analysis Tool Demo</a:t>
            </a:r>
          </a:p>
          <a:p>
            <a:r>
              <a:rPr lang="en-US" dirty="0"/>
              <a:t>Q + A</a:t>
            </a:r>
          </a:p>
        </p:txBody>
      </p:sp>
      <p:pic>
        <p:nvPicPr>
          <p:cNvPr id="8" name="Picture 7" descr="A picture containing transport, wheel, cake, table&#10;&#10;Description automatically generated">
            <a:extLst>
              <a:ext uri="{FF2B5EF4-FFF2-40B4-BE49-F238E27FC236}">
                <a16:creationId xmlns:a16="http://schemas.microsoft.com/office/drawing/2014/main" id="{E8AA7FAE-A458-4D14-A91E-D319BBBE5B3E}"/>
              </a:ext>
            </a:extLst>
          </p:cNvPr>
          <p:cNvPicPr>
            <a:picLocks noChangeAspect="1"/>
          </p:cNvPicPr>
          <p:nvPr/>
        </p:nvPicPr>
        <p:blipFill rotWithShape="1">
          <a:blip r:embed="rId3">
            <a:extLst>
              <a:ext uri="{28A0092B-C50C-407E-A947-70E740481C1C}">
                <a14:useLocalDpi xmlns:a14="http://schemas.microsoft.com/office/drawing/2010/main" val="0"/>
              </a:ext>
            </a:extLst>
          </a:blip>
          <a:srcRect l="8321" t="12965" r="8774" b="11945"/>
          <a:stretch/>
        </p:blipFill>
        <p:spPr>
          <a:xfrm>
            <a:off x="7772399" y="280555"/>
            <a:ext cx="2535383" cy="2296391"/>
          </a:xfrm>
          <a:prstGeom prst="rect">
            <a:avLst/>
          </a:prstGeom>
        </p:spPr>
      </p:pic>
    </p:spTree>
    <p:extLst>
      <p:ext uri="{BB962C8B-B14F-4D97-AF65-F5344CB8AC3E}">
        <p14:creationId xmlns:p14="http://schemas.microsoft.com/office/powerpoint/2010/main" val="204808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a:xfrm>
            <a:off x="805866" y="1137447"/>
            <a:ext cx="11081334" cy="3361818"/>
          </a:xfrm>
        </p:spPr>
        <p:txBody>
          <a:bodyPr/>
          <a:lstStyle/>
          <a:p>
            <a:r>
              <a:rPr lang="en-US" dirty="0"/>
              <a:t>Learn how to design a sustainability planning process</a:t>
            </a:r>
          </a:p>
          <a:p>
            <a:r>
              <a:rPr lang="en-US" dirty="0"/>
              <a:t>Review five core elements of sustainability</a:t>
            </a:r>
          </a:p>
          <a:p>
            <a:r>
              <a:rPr lang="en-US" dirty="0"/>
              <a:t>Discover new tools available for sustainability planning</a:t>
            </a:r>
          </a:p>
          <a:p>
            <a:r>
              <a:rPr lang="en-US" dirty="0"/>
              <a:t>Learn how to use the Funding Analysis Tool</a:t>
            </a:r>
          </a:p>
          <a:p>
            <a:endParaRPr lang="en-US" dirty="0"/>
          </a:p>
        </p:txBody>
      </p:sp>
    </p:spTree>
    <p:extLst>
      <p:ext uri="{BB962C8B-B14F-4D97-AF65-F5344CB8AC3E}">
        <p14:creationId xmlns:p14="http://schemas.microsoft.com/office/powerpoint/2010/main" val="40910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D292F3-5169-4F17-A950-9FF0188B7BA9}"/>
              </a:ext>
            </a:extLst>
          </p:cNvPr>
          <p:cNvSpPr>
            <a:spLocks noGrp="1"/>
          </p:cNvSpPr>
          <p:nvPr>
            <p:ph type="sldNum" sz="quarter" idx="12"/>
          </p:nvPr>
        </p:nvSpPr>
        <p:spPr/>
        <p:txBody>
          <a:bodyPr/>
          <a:lstStyle/>
          <a:p>
            <a:fld id="{158B7785-F6D6-45F8-833E-07BD84680091}" type="slidenum">
              <a:rPr lang="en-US" smtClean="0"/>
              <a:t>7</a:t>
            </a:fld>
            <a:endParaRPr lang="en-US" dirty="0"/>
          </a:p>
        </p:txBody>
      </p:sp>
      <p:sp>
        <p:nvSpPr>
          <p:cNvPr id="3" name="Title 2">
            <a:extLst>
              <a:ext uri="{FF2B5EF4-FFF2-40B4-BE49-F238E27FC236}">
                <a16:creationId xmlns:a16="http://schemas.microsoft.com/office/drawing/2014/main" id="{5B5B8543-C3DC-4FA6-B2C5-6AB6E6F8658D}"/>
              </a:ext>
            </a:extLst>
          </p:cNvPr>
          <p:cNvSpPr>
            <a:spLocks noGrp="1"/>
          </p:cNvSpPr>
          <p:nvPr>
            <p:ph type="title"/>
          </p:nvPr>
        </p:nvSpPr>
        <p:spPr/>
        <p:txBody>
          <a:bodyPr/>
          <a:lstStyle/>
          <a:p>
            <a:r>
              <a:rPr lang="en-US" dirty="0"/>
              <a:t>Poll Question 1</a:t>
            </a:r>
          </a:p>
        </p:txBody>
      </p:sp>
      <p:sp>
        <p:nvSpPr>
          <p:cNvPr id="4" name="Text Placeholder 3" descr="Architects working on a blueprint">
            <a:extLst>
              <a:ext uri="{FF2B5EF4-FFF2-40B4-BE49-F238E27FC236}">
                <a16:creationId xmlns:a16="http://schemas.microsoft.com/office/drawing/2014/main" id="{EA880E5B-6612-4208-9A55-8B72DC6155F5}"/>
              </a:ext>
            </a:extLst>
          </p:cNvPr>
          <p:cNvSpPr>
            <a:spLocks noGrp="1"/>
          </p:cNvSpPr>
          <p:nvPr>
            <p:ph type="body" idx="14"/>
          </p:nvPr>
        </p:nvSpPr>
        <p:spPr>
          <a:blipFill dpi="0" rotWithShape="1">
            <a:blip r:embed="rId2" cstate="hqprint">
              <a:alphaModFix amt="40000"/>
              <a:extLst>
                <a:ext uri="{28A0092B-C50C-407E-A947-70E740481C1C}">
                  <a14:useLocalDpi xmlns:a14="http://schemas.microsoft.com/office/drawing/2010/main" val="0"/>
                </a:ext>
              </a:extLst>
            </a:blip>
            <a:srcRect/>
            <a:stretch>
              <a:fillRect/>
            </a:stretch>
          </a:blipFill>
        </p:spPr>
        <p:txBody>
          <a:bodyPr/>
          <a:lstStyle/>
          <a:p>
            <a:r>
              <a:rPr lang="en-US" b="1" dirty="0">
                <a:solidFill>
                  <a:schemeClr val="tx1"/>
                </a:solidFill>
              </a:rPr>
              <a:t>What are your organization’s biggest concerns with sustainability?</a:t>
            </a:r>
          </a:p>
        </p:txBody>
      </p:sp>
      <p:sp>
        <p:nvSpPr>
          <p:cNvPr id="5" name="Text Placeholder 4">
            <a:extLst>
              <a:ext uri="{FF2B5EF4-FFF2-40B4-BE49-F238E27FC236}">
                <a16:creationId xmlns:a16="http://schemas.microsoft.com/office/drawing/2014/main" id="{B2D25D66-78FD-4D21-A81B-34CD325E2B92}"/>
              </a:ext>
            </a:extLst>
          </p:cNvPr>
          <p:cNvSpPr>
            <a:spLocks noGrp="1"/>
          </p:cNvSpPr>
          <p:nvPr>
            <p:ph type="body" sz="quarter" idx="13"/>
          </p:nvPr>
        </p:nvSpPr>
        <p:spPr/>
        <p:txBody>
          <a:bodyPr/>
          <a:lstStyle/>
          <a:p>
            <a:r>
              <a:rPr lang="en-US" dirty="0"/>
              <a:t>Select your top two concerns</a:t>
            </a:r>
          </a:p>
        </p:txBody>
      </p:sp>
      <p:sp>
        <p:nvSpPr>
          <p:cNvPr id="6" name="Content Placeholder 5">
            <a:extLst>
              <a:ext uri="{FF2B5EF4-FFF2-40B4-BE49-F238E27FC236}">
                <a16:creationId xmlns:a16="http://schemas.microsoft.com/office/drawing/2014/main" id="{36DF8342-368B-42D9-8656-F134E5EEF930}"/>
              </a:ext>
            </a:extLst>
          </p:cNvPr>
          <p:cNvSpPr>
            <a:spLocks noGrp="1"/>
          </p:cNvSpPr>
          <p:nvPr>
            <p:ph idx="1"/>
          </p:nvPr>
        </p:nvSpPr>
        <p:spPr/>
        <p:txBody>
          <a:bodyPr/>
          <a:lstStyle/>
          <a:p>
            <a:r>
              <a:rPr lang="en-US" dirty="0"/>
              <a:t>Ensuring organizational capacity in the long-term.</a:t>
            </a:r>
          </a:p>
          <a:p>
            <a:r>
              <a:rPr lang="en-US" dirty="0"/>
              <a:t>Maintaining partner relationships</a:t>
            </a:r>
          </a:p>
          <a:p>
            <a:r>
              <a:rPr lang="en-US" dirty="0"/>
              <a:t>Securing adequate funding</a:t>
            </a:r>
          </a:p>
          <a:p>
            <a:r>
              <a:rPr lang="en-US" dirty="0"/>
              <a:t>Preparing for the future of work</a:t>
            </a:r>
          </a:p>
          <a:p>
            <a:r>
              <a:rPr lang="en-US" dirty="0"/>
              <a:t>Something else…(type in the chat)</a:t>
            </a:r>
          </a:p>
          <a:p>
            <a:pPr marL="0" indent="0">
              <a:buNone/>
            </a:pPr>
            <a:endParaRPr lang="en-US" dirty="0"/>
          </a:p>
        </p:txBody>
      </p:sp>
    </p:spTree>
    <p:extLst>
      <p:ext uri="{BB962C8B-B14F-4D97-AF65-F5344CB8AC3E}">
        <p14:creationId xmlns:p14="http://schemas.microsoft.com/office/powerpoint/2010/main" val="406888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8</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How to Think About Sustainability</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lstStyle/>
          <a:p>
            <a:r>
              <a:rPr lang="en-US" dirty="0"/>
              <a:t>Designing a Planning Process</a:t>
            </a:r>
          </a:p>
        </p:txBody>
      </p:sp>
    </p:spTree>
    <p:extLst>
      <p:ext uri="{BB962C8B-B14F-4D97-AF65-F5344CB8AC3E}">
        <p14:creationId xmlns:p14="http://schemas.microsoft.com/office/powerpoint/2010/main" val="315891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9</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A Holistic Approach</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Sustainability is more than funding…</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It includes planning for:</a:t>
            </a:r>
          </a:p>
          <a:p>
            <a:pPr lvl="1"/>
            <a:r>
              <a:rPr lang="en-US" dirty="0"/>
              <a:t>Infrastructure and capacity,</a:t>
            </a:r>
          </a:p>
          <a:p>
            <a:pPr lvl="1"/>
            <a:r>
              <a:rPr lang="en-US" dirty="0"/>
              <a:t>Partnerships and networks,</a:t>
            </a:r>
          </a:p>
          <a:p>
            <a:pPr lvl="1"/>
            <a:r>
              <a:rPr lang="en-US" dirty="0"/>
              <a:t>Funding and resources,</a:t>
            </a:r>
          </a:p>
          <a:p>
            <a:pPr lvl="1"/>
            <a:r>
              <a:rPr lang="en-US" dirty="0"/>
              <a:t>Stakeholder outreach and telling your story, and</a:t>
            </a:r>
          </a:p>
          <a:p>
            <a:pPr lvl="1"/>
            <a:r>
              <a:rPr lang="en-US" dirty="0"/>
              <a:t>Preparing for the future of work. </a:t>
            </a:r>
          </a:p>
        </p:txBody>
      </p:sp>
    </p:spTree>
    <p:extLst>
      <p:ext uri="{BB962C8B-B14F-4D97-AF65-F5344CB8AC3E}">
        <p14:creationId xmlns:p14="http://schemas.microsoft.com/office/powerpoint/2010/main" val="446202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1586&quot;&gt;&lt;object type=&quot;3&quot; unique_id=&quot;11588&quot;&gt;&lt;property id=&quot;20148&quot; value=&quot;5&quot;/&gt;&lt;property id=&quot;20300&quot; value=&quot;Slide 1 - &amp;quot;Beyond the Dollars: Sustainability in TechHire Programs&amp;quot;&quot;/&gt;&lt;property id=&quot;20307&quot; value=&quot;256&quot;/&gt;&lt;/object&gt;&lt;object type=&quot;3&quot; unique_id=&quot;11589&quot;&gt;&lt;property id=&quot;20148&quot; value=&quot;5&quot;/&gt;&lt;property id=&quot;20300&quot; value=&quot;Slide 5 - &amp;quot;Agenda&amp;quot;&quot;/&gt;&lt;property id=&quot;20307&quot; value=&quot;257&quot;/&gt;&lt;/object&gt;&lt;object type=&quot;3&quot; unique_id=&quot;11590&quot;&gt;&lt;property id=&quot;20148&quot; value=&quot;5&quot;/&gt;&lt;property id=&quot;20300&quot; value=&quot;Slide 3 - &amp;quot;Today’s Speaker / Today’s Moderator&amp;quot;&quot;/&gt;&lt;property id=&quot;20307&quot; value=&quot;296&quot;/&gt;&lt;/object&gt;&lt;object type=&quot;3&quot; unique_id=&quot;11591&quot;&gt;&lt;property id=&quot;20148&quot; value=&quot;5&quot;/&gt;&lt;property id=&quot;20300&quot; value=&quot;Slide 4 - &amp;quot;Today’s Speakers&amp;quot;&quot;/&gt;&lt;property id=&quot;20307&quot; value=&quot;265&quot;/&gt;&lt;/object&gt;&lt;object type=&quot;3&quot; unique_id=&quot;11592&quot;&gt;&lt;property id=&quot;20148&quot; value=&quot;5&quot;/&gt;&lt;property id=&quot;20300&quot; value=&quot;Slide 6 - &amp;quot;Today’s Objectives&amp;quot;&quot;/&gt;&lt;property id=&quot;20307&quot; value=&quot;295&quot;/&gt;&lt;/object&gt;&lt;object type=&quot;3&quot; unique_id=&quot;11596&quot;&gt;&lt;property id=&quot;20148&quot; value=&quot;5&quot;/&gt;&lt;property id=&quot;20300&quot; value=&quot;Slide 8 - &amp;quot;How to Think About Sustainability&amp;quot;&quot;/&gt;&lt;property id=&quot;20307&quot; value=&quot;282&quot;/&gt;&lt;/object&gt;&lt;object type=&quot;3&quot; unique_id=&quot;11597&quot;&gt;&lt;property id=&quot;20148&quot; value=&quot;5&quot;/&gt;&lt;property id=&quot;20300&quot; value=&quot;Slide 9 - &amp;quot;A Holistic Approach&amp;quot;&quot;/&gt;&lt;property id=&quot;20307&quot; value=&quot;286&quot;/&gt;&lt;/object&gt;&lt;object type=&quot;3&quot; unique_id=&quot;11599&quot;&gt;&lt;property id=&quot;20148&quot; value=&quot;5&quot;/&gt;&lt;property id=&quot;20300&quot; value=&quot;Slide 11 - &amp;quot;The Planning Process&amp;quot;&quot;/&gt;&lt;property id=&quot;20307&quot; value=&quot;322&quot;/&gt;&lt;/object&gt;&lt;object type=&quot;3&quot; unique_id=&quot;11600&quot;&gt;&lt;property id=&quot;20148&quot; value=&quot;5&quot;/&gt;&lt;property id=&quot;20300&quot; value=&quot;Slide 12 - &amp;quot;The Planning Process&amp;quot;&quot;/&gt;&lt;property id=&quot;20307&quot; value=&quot;323&quot;/&gt;&lt;/object&gt;&lt;object type=&quot;3&quot; unique_id=&quot;11601&quot;&gt;&lt;property id=&quot;20148&quot; value=&quot;5&quot;/&gt;&lt;property id=&quot;20300&quot; value=&quot;Slide 13 - &amp;quot;An Online Resource - PSAT&amp;quot;&quot;/&gt;&lt;property id=&quot;20307&quot; value=&quot;329&quot;/&gt;&lt;/object&gt;&lt;object type=&quot;3&quot; unique_id=&quot;11602&quot;&gt;&lt;property id=&quot;20148&quot; value=&quot;5&quot;/&gt;&lt;property id=&quot;20300&quot; value=&quot;Slide 14 - &amp;quot;Core Sustainability Elements&amp;quot;&quot;/&gt;&lt;property id=&quot;20307&quot; value=&quot;309&quot;/&gt;&lt;/object&gt;&lt;object type=&quot;3&quot; unique_id=&quot;11603&quot;&gt;&lt;property id=&quot;20148&quot; value=&quot;5&quot;/&gt;&lt;property id=&quot;20300&quot; value=&quot;Slide 15 - &amp;quot;   Core Sustainability Elements&amp;quot;&quot;/&gt;&lt;property id=&quot;20307&quot; value=&quot;310&quot;/&gt;&lt;/object&gt;&lt;object type=&quot;3&quot; unique_id=&quot;11604&quot;&gt;&lt;property id=&quot;20148&quot; value=&quot;5&quot;/&gt;&lt;property id=&quot;20300&quot; value=&quot;Slide 16 - &amp;quot;Organizational Infrastructure and Sustaining Capacity&amp;quot;&quot;/&gt;&lt;property id=&quot;20307&quot; value=&quot;330&quot;/&gt;&lt;/object&gt;&lt;object type=&quot;3&quot; unique_id=&quot;11605&quot;&gt;&lt;property id=&quot;20148&quot; value=&quot;5&quot;/&gt;&lt;property id=&quot;20300&quot; value=&quot;Slide 17 - &amp;quot;Organizational Infrastructure and Sustaining Capacity&amp;quot;&quot;/&gt;&lt;property id=&quot;20307&quot; value=&quot;324&quot;/&gt;&lt;/object&gt;&lt;object type=&quot;3&quot; unique_id=&quot;11606&quot;&gt;&lt;property id=&quot;20148&quot; value=&quot;5&quot;/&gt;&lt;property id=&quot;20300&quot; value=&quot;Slide 18 - &amp;quot;Partnerships and Networks&amp;quot;&quot;/&gt;&lt;property id=&quot;20307&quot; value=&quot;318&quot;/&gt;&lt;/object&gt;&lt;object type=&quot;3&quot; unique_id=&quot;11607&quot;&gt;&lt;property id=&quot;20148&quot; value=&quot;5&quot;/&gt;&lt;property id=&quot;20300&quot; value=&quot;Slide 19 - &amp;quot;Partnerships and Networks&amp;quot;&quot;/&gt;&lt;property id=&quot;20307&quot; value=&quot;325&quot;/&gt;&lt;/object&gt;&lt;object type=&quot;3&quot; unique_id=&quot;11608&quot;&gt;&lt;property id=&quot;20148&quot; value=&quot;5&quot;/&gt;&lt;property id=&quot;20300&quot; value=&quot;Slide 20 - &amp;quot;Funding and Resource Analysis&amp;quot;&quot;/&gt;&lt;property id=&quot;20307&quot; value=&quot;319&quot;/&gt;&lt;/object&gt;&lt;object type=&quot;3&quot; unique_id=&quot;11609&quot;&gt;&lt;property id=&quot;20148&quot; value=&quot;5&quot;/&gt;&lt;property id=&quot;20300&quot; value=&quot;Slide 21 - &amp;quot;Funding and Resource Analysis&amp;quot;&quot;/&gt;&lt;property id=&quot;20307&quot; value=&quot;326&quot;/&gt;&lt;/object&gt;&lt;object type=&quot;3&quot; unique_id=&quot;11610&quot;&gt;&lt;property id=&quot;20148&quot; value=&quot;5&quot;/&gt;&lt;property id=&quot;20300&quot; value=&quot;Slide 22 - &amp;quot;Stakeholder Outreach and Telling Your Story&amp;quot;&quot;/&gt;&lt;property id=&quot;20307&quot; value=&quot;320&quot;/&gt;&lt;/object&gt;&lt;object type=&quot;3&quot; unique_id=&quot;11611&quot;&gt;&lt;property id=&quot;20148&quot; value=&quot;5&quot;/&gt;&lt;property id=&quot;20300&quot; value=&quot;Slide 23 - &amp;quot;Stakeholder Outreach and Telling Your Story&amp;quot;&quot;/&gt;&lt;property id=&quot;20307&quot; value=&quot;327&quot;/&gt;&lt;/object&gt;&lt;object type=&quot;3&quot; unique_id=&quot;11612&quot;&gt;&lt;property id=&quot;20148&quot; value=&quot;5&quot;/&gt;&lt;property id=&quot;20300&quot; value=&quot;Slide 24 - &amp;quot;Preparing for the Future of Work&amp;quot;&quot;/&gt;&lt;property id=&quot;20307&quot; value=&quot;321&quot;/&gt;&lt;/object&gt;&lt;object type=&quot;3&quot; unique_id=&quot;11613&quot;&gt;&lt;property id=&quot;20148&quot; value=&quot;5&quot;/&gt;&lt;property id=&quot;20300&quot; value=&quot;Slide 25 - &amp;quot;Preparing for the Future of Work&amp;quot;&quot;/&gt;&lt;property id=&quot;20307&quot; value=&quot;328&quot;/&gt;&lt;/object&gt;&lt;object type=&quot;3&quot; unique_id=&quot;11614&quot;&gt;&lt;property id=&quot;20148&quot; value=&quot;5&quot;/&gt;&lt;property id=&quot;20300&quot; value=&quot;Slide 26 - &amp;quot;Sustainability Action Plan&amp;quot;&quot;/&gt;&lt;property id=&quot;20307&quot; value=&quot;315&quot;/&gt;&lt;/object&gt;&lt;object type=&quot;3&quot; unique_id=&quot;11615&quot;&gt;&lt;property id=&quot;20148&quot; value=&quot;5&quot;/&gt;&lt;property id=&quot;20300&quot; value=&quot;Slide 27 - &amp;quot;Sustainability Action Plan&amp;quot;&quot;/&gt;&lt;property id=&quot;20307&quot; value=&quot;316&quot;/&gt;&lt;/object&gt;&lt;object type=&quot;3&quot; unique_id=&quot;11616&quot;&gt;&lt;property id=&quot;20148&quot; value=&quot;5&quot;/&gt;&lt;property id=&quot;20300&quot; value=&quot;Slide 29 - &amp;quot;Funding Analysis Tool Demo&amp;quot;&quot;/&gt;&lt;property id=&quot;20307&quot; value=&quot;317&quot;/&gt;&lt;/object&gt;&lt;object type=&quot;3&quot; unique_id=&quot;11617&quot;&gt;&lt;property id=&quot;20148&quot; value=&quot;5&quot;/&gt;&lt;property id=&quot;20300&quot; value=&quot;Slide 30 - &amp;quot;Any Questions?&amp;quot;&quot;/&gt;&lt;property id=&quot;20307&quot; value=&quot;281&quot;/&gt;&lt;/object&gt;&lt;object type=&quot;3&quot; unique_id=&quot;11618&quot;&gt;&lt;property id=&quot;20148&quot; value=&quot;5&quot;/&gt;&lt;property id=&quot;20300&quot; value=&quot;Slide 31 - &amp;quot;Contact Us&amp;quot;&quot;/&gt;&lt;property id=&quot;20307&quot; value=&quot;275&quot;/&gt;&lt;/object&gt;&lt;object type=&quot;3&quot; unique_id=&quot;11619&quot;&gt;&lt;property id=&quot;20148&quot; value=&quot;5&quot;/&gt;&lt;property id=&quot;20300&quot; value=&quot;Slide 32 - &amp;quot;Thank You!&amp;quot;&quot;/&gt;&lt;property id=&quot;20307&quot; value=&quot;297&quot;/&gt;&lt;/object&gt;&lt;object type=&quot;3&quot; unique_id=&quot;11655&quot;&gt;&lt;property id=&quot;20148&quot; value=&quot;5&quot;/&gt;&lt;property id=&quot;20300&quot; value=&quot;Slide 2 - &amp;quot;Where Are You?&amp;quot;&quot;/&gt;&lt;property id=&quot;20307&quot; value=&quot;331&quot;/&gt;&lt;/object&gt;&lt;object type=&quot;3&quot; unique_id=&quot;11656&quot;&gt;&lt;property id=&quot;20148&quot; value=&quot;5&quot;/&gt;&lt;property id=&quot;20300&quot; value=&quot;Slide 7 - &amp;quot;Poll Question 1&amp;quot;&quot;/&gt;&lt;property id=&quot;20307&quot; value=&quot;332&quot;/&gt;&lt;/object&gt;&lt;object type=&quot;3&quot; unique_id=&quot;11657&quot;&gt;&lt;property id=&quot;20148&quot; value=&quot;5&quot;/&gt;&lt;property id=&quot;20300&quot; value=&quot;Slide 10 - &amp;quot;The Planning Process&amp;quot;&quot;/&gt;&lt;property id=&quot;20307&quot; value=&quot;334&quot;/&gt;&lt;/object&gt;&lt;object type=&quot;3&quot; unique_id=&quot;11658&quot;&gt;&lt;property id=&quot;20148&quot; value=&quot;5&quot;/&gt;&lt;property id=&quot;20300&quot; value=&quot;Slide 28 - &amp;quot;Poll Question 2&amp;quot;&quot;/&gt;&lt;property id=&quot;20307&quot; value=&quot;333&quot;/&gt;&lt;/object&gt;&lt;/object&gt;&lt;object type=&quot;8&quot; unique_id=&quot;11654&quot;&gt;&lt;/object&gt;&lt;/object&gt;&lt;/database&gt;"/>
  <p:tag name="MMPROD_NEXTUNIQUEID" val="10009"/>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2.xml><?xml version="1.0" encoding="utf-8"?>
<p:properties xmlns:p="http://schemas.microsoft.com/office/2006/metadata/properties" xmlns:xsi="http://www.w3.org/2001/XMLSchema-instance" xmlns:pc="http://schemas.microsoft.com/office/infopath/2007/PartnerControls">
  <documentManagement>
    <Cheryl_x0020_Approved_x0020_yet_x003f_ xmlns="a165619d-62ea-4494-9933-e5d4636ba862">false</Cheryl_x0020_Approved_x0020_yet_x003f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0A4C17F8893B419ED8287CDE59D507" ma:contentTypeVersion="13" ma:contentTypeDescription="Create a new document." ma:contentTypeScope="" ma:versionID="52398440e2123c9619c9baa46078c9ad">
  <xsd:schema xmlns:xsd="http://www.w3.org/2001/XMLSchema" xmlns:xs="http://www.w3.org/2001/XMLSchema" xmlns:p="http://schemas.microsoft.com/office/2006/metadata/properties" xmlns:ns2="a165619d-62ea-4494-9933-e5d4636ba862" xmlns:ns3="b2cbb320-9259-475d-a199-cf835ecb4c25" targetNamespace="http://schemas.microsoft.com/office/2006/metadata/properties" ma:root="true" ma:fieldsID="a23463deb9d36c530c62dfe84f64a9b8" ns2:_="" ns3:_="">
    <xsd:import namespace="a165619d-62ea-4494-9933-e5d4636ba862"/>
    <xsd:import namespace="b2cbb320-9259-475d-a199-cf835ecb4c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Cheryl_x0020_Approved_x0020_yet_x003f_"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5619d-62ea-4494-9933-e5d4636ba86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Cheryl_x0020_Approved_x0020_yet_x003f_" ma:index="16" nillable="true" ma:displayName="Cheryl Approved yet?" ma:default="0" ma:format="Dropdown" ma:internalName="Cheryl_x0020_Approved_x0020_yet_x003f_">
      <xsd:simpleType>
        <xsd:restriction base="dms:Boolea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cbb320-9259-475d-a199-cf835ecb4c2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2.xml><?xml version="1.0" encoding="utf-8"?>
<ds:datastoreItem xmlns:ds="http://schemas.openxmlformats.org/officeDocument/2006/customXml" ds:itemID="{4AF0035D-8295-44AB-8F56-3DC44985CCFA}">
  <ds:schemaRefs>
    <ds:schemaRef ds:uri="http://purl.org/dc/dcmityp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elements/1.1/"/>
    <ds:schemaRef ds:uri="b2cbb320-9259-475d-a199-cf835ecb4c25"/>
    <ds:schemaRef ds:uri="a165619d-62ea-4494-9933-e5d4636ba862"/>
    <ds:schemaRef ds:uri="http://www.w3.org/XML/1998/namespace"/>
  </ds:schemaRefs>
</ds:datastoreItem>
</file>

<file path=customXml/itemProps3.xml><?xml version="1.0" encoding="utf-8"?>
<ds:datastoreItem xmlns:ds="http://schemas.openxmlformats.org/officeDocument/2006/customXml" ds:itemID="{4C09EB8F-23B5-4092-A2F2-448041BEA9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65619d-62ea-4494-9933-e5d4636ba862"/>
    <ds:schemaRef ds:uri="b2cbb320-9259-475d-a199-cf835ecb4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5211BA8-C26C-4091-9467-F5E0FA914F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TotalTime>
  <Words>1688</Words>
  <Application>Microsoft Office PowerPoint</Application>
  <PresentationFormat>Widescreen</PresentationFormat>
  <Paragraphs>234</Paragraphs>
  <Slides>32</Slides>
  <Notes>28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32</vt:i4>
      </vt:variant>
    </vt:vector>
  </HeadingPairs>
  <TitlesOfParts>
    <vt:vector size="45"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Beyond the Dollars: Sustainability in TechHire Programs</vt:lpstr>
      <vt:lpstr>Where Are You?</vt:lpstr>
      <vt:lpstr>Today’s Speaker / Today’s Moderator</vt:lpstr>
      <vt:lpstr>Today’s Speakers</vt:lpstr>
      <vt:lpstr>Agenda</vt:lpstr>
      <vt:lpstr>Today’s Objectives</vt:lpstr>
      <vt:lpstr>Poll Question 1</vt:lpstr>
      <vt:lpstr>How to Think About Sustainability</vt:lpstr>
      <vt:lpstr>A Holistic Approach</vt:lpstr>
      <vt:lpstr>The Planning Process</vt:lpstr>
      <vt:lpstr>The Planning Process</vt:lpstr>
      <vt:lpstr>The Planning Process</vt:lpstr>
      <vt:lpstr>An Online Resource - PSAT</vt:lpstr>
      <vt:lpstr>Core Sustainability Elements</vt:lpstr>
      <vt:lpstr>   Core Sustainability Elements</vt:lpstr>
      <vt:lpstr>Organizational Infrastructure and Sustaining Capacity</vt:lpstr>
      <vt:lpstr>Organizational Infrastructure and Sustaining Capacity</vt:lpstr>
      <vt:lpstr>Partnerships and Networks</vt:lpstr>
      <vt:lpstr>Partnerships and Networks</vt:lpstr>
      <vt:lpstr>Funding and Resource Analysis</vt:lpstr>
      <vt:lpstr>Funding and Resource Analysis</vt:lpstr>
      <vt:lpstr>Stakeholder Outreach and Telling Your Story</vt:lpstr>
      <vt:lpstr>Stakeholder Outreach and Telling Your Story</vt:lpstr>
      <vt:lpstr>Preparing for the Future of Work</vt:lpstr>
      <vt:lpstr>Preparing for the Future of Work</vt:lpstr>
      <vt:lpstr>Sustainability Action Plan</vt:lpstr>
      <vt:lpstr>Sustainability Action Plan</vt:lpstr>
      <vt:lpstr>Poll Question 2</vt:lpstr>
      <vt:lpstr>Funding Analysis Tool Demo</vt:lpstr>
      <vt:lpstr>Any Questions?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Before You Proceed: Instructions for Use &amp; Legal Compliance</dc:title>
  <dc:creator>auto@mahernet.com</dc:creator>
  <cp:lastModifiedBy>Laura Casertano</cp:lastModifiedBy>
  <cp:revision>20</cp:revision>
  <dcterms:created xsi:type="dcterms:W3CDTF">2020-05-18T14:42:52Z</dcterms:created>
  <dcterms:modified xsi:type="dcterms:W3CDTF">2020-06-17T17:08:47Z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0x010100D20A4C17F8893B419ED8287CDE59D507</vt:lpwstr>
  </property>
</Properties>
</file>