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3.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44.xml" ContentType="application/vnd.openxmlformats-officedocument.presentationml.tags+xml"/>
  <Override PartName="/ppt/notesSlides/notesSlide1.xml" ContentType="application/vnd.openxmlformats-officedocument.presentationml.notesSlide+xml"/>
  <Override PartName="/ppt/tags/tag4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Lst>
  <p:notesMasterIdLst>
    <p:notesMasterId r:id="rId55"/>
  </p:notesMasterIdLst>
  <p:sldIdLst>
    <p:sldId id="256" r:id="rId10"/>
    <p:sldId id="295" r:id="rId11"/>
    <p:sldId id="296" r:id="rId12"/>
    <p:sldId id="277" r:id="rId13"/>
    <p:sldId id="282" r:id="rId14"/>
    <p:sldId id="286" r:id="rId15"/>
    <p:sldId id="289" r:id="rId16"/>
    <p:sldId id="290" r:id="rId17"/>
    <p:sldId id="309" r:id="rId18"/>
    <p:sldId id="310" r:id="rId19"/>
    <p:sldId id="263" r:id="rId20"/>
    <p:sldId id="330" r:id="rId21"/>
    <p:sldId id="311" r:id="rId22"/>
    <p:sldId id="315" r:id="rId23"/>
    <p:sldId id="316" r:id="rId24"/>
    <p:sldId id="317" r:id="rId25"/>
    <p:sldId id="337" r:id="rId26"/>
    <p:sldId id="318" r:id="rId27"/>
    <p:sldId id="319" r:id="rId28"/>
    <p:sldId id="333" r:id="rId29"/>
    <p:sldId id="343" r:id="rId30"/>
    <p:sldId id="344" r:id="rId31"/>
    <p:sldId id="321" r:id="rId32"/>
    <p:sldId id="357" r:id="rId33"/>
    <p:sldId id="312" r:id="rId34"/>
    <p:sldId id="320" r:id="rId35"/>
    <p:sldId id="322" r:id="rId36"/>
    <p:sldId id="313" r:id="rId37"/>
    <p:sldId id="323" r:id="rId38"/>
    <p:sldId id="324" r:id="rId39"/>
    <p:sldId id="325" r:id="rId40"/>
    <p:sldId id="358" r:id="rId41"/>
    <p:sldId id="314" r:id="rId42"/>
    <p:sldId id="326" r:id="rId43"/>
    <p:sldId id="336" r:id="rId44"/>
    <p:sldId id="339" r:id="rId45"/>
    <p:sldId id="340" r:id="rId46"/>
    <p:sldId id="341" r:id="rId47"/>
    <p:sldId id="342" r:id="rId48"/>
    <p:sldId id="359" r:id="rId49"/>
    <p:sldId id="332" r:id="rId50"/>
    <p:sldId id="331" r:id="rId51"/>
    <p:sldId id="281" r:id="rId52"/>
    <p:sldId id="356" r:id="rId53"/>
    <p:sldId id="297" r:id="rId54"/>
  </p:sldIdLst>
  <p:sldSz cx="12192000" cy="6858000"/>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Audia" initials="EA" lastIdx="12" clrIdx="0">
    <p:extLst>
      <p:ext uri="{19B8F6BF-5375-455C-9EA6-DF929625EA0E}">
        <p15:presenceInfo xmlns:p15="http://schemas.microsoft.com/office/powerpoint/2012/main" userId="S::eaudia@mahernet.com::3e9bd55d-20e5-4c52-80be-901312941c5c" providerId="AD"/>
      </p:ext>
    </p:extLst>
  </p:cmAuthor>
  <p:cmAuthor id="2" name="Erin Duckett" initials="ED" lastIdx="5" clrIdx="1">
    <p:extLst>
      <p:ext uri="{19B8F6BF-5375-455C-9EA6-DF929625EA0E}">
        <p15:presenceInfo xmlns:p15="http://schemas.microsoft.com/office/powerpoint/2012/main" userId="S::educkett@mahernet.com::e60b8e8f-9e0b-4d30-a3dc-38ea2d3c5be9" providerId="AD"/>
      </p:ext>
    </p:extLst>
  </p:cmAuthor>
  <p:cmAuthor id="3" name="Gina Wells" initials="GW" lastIdx="6" clrIdx="2">
    <p:extLst>
      <p:ext uri="{19B8F6BF-5375-455C-9EA6-DF929625EA0E}">
        <p15:presenceInfo xmlns:p15="http://schemas.microsoft.com/office/powerpoint/2012/main" userId="S::gwells@mahernet.com::ecec0284-536f-4313-a343-b28d3f3ecb4d" providerId="AD"/>
      </p:ext>
    </p:extLst>
  </p:cmAuthor>
  <p:cmAuthor id="4" name="Sara Melton" initials="SM" lastIdx="2" clrIdx="3">
    <p:extLst>
      <p:ext uri="{19B8F6BF-5375-455C-9EA6-DF929625EA0E}">
        <p15:presenceInfo xmlns:p15="http://schemas.microsoft.com/office/powerpoint/2012/main" userId="S::smelton@mahernet.com::3c11ca48-62b5-42c4-8ac0-a4fdf83023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261"/>
    <a:srgbClr val="D7CCCD"/>
    <a:srgbClr val="303030"/>
    <a:srgbClr val="7A232F"/>
    <a:srgbClr val="E8E9EA"/>
    <a:srgbClr val="F3F4F4"/>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79352" autoAdjust="0"/>
  </p:normalViewPr>
  <p:slideViewPr>
    <p:cSldViewPr snapToGrid="0">
      <p:cViewPr varScale="1">
        <p:scale>
          <a:sx n="53" d="100"/>
          <a:sy n="53" d="100"/>
        </p:scale>
        <p:origin x="1156"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notesMaster" Target="notesMasters/notesMaster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tableStyles" Target="tableStyle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gs" Target="tags/tag1.xml"/><Relationship Id="rId8" Type="http://schemas.openxmlformats.org/officeDocument/2006/relationships/slideMaster" Target="slideMasters/slideMaster4.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commentAuthors" Target="commentAuthor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664224-207A-4F64-A1FC-E4B3B986F7B3}"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BFDA39B7-4381-4121-88DB-F84014D0DB25}">
      <dgm:prSet custT="1"/>
      <dgm:spPr/>
      <dgm:t>
        <a:bodyPr/>
        <a:lstStyle/>
        <a:p>
          <a:r>
            <a:rPr lang="en-US" sz="1800"/>
            <a:t>Data illustrates ROI and presents a case for sustainability.</a:t>
          </a:r>
        </a:p>
      </dgm:t>
    </dgm:pt>
    <dgm:pt modelId="{FD138EEA-0625-43F1-86B9-7A7D26CA4BF7}" type="parTrans" cxnId="{990C9F00-ED03-440A-A16E-BACB0A4D70E2}">
      <dgm:prSet/>
      <dgm:spPr/>
      <dgm:t>
        <a:bodyPr/>
        <a:lstStyle/>
        <a:p>
          <a:endParaRPr lang="en-US"/>
        </a:p>
      </dgm:t>
    </dgm:pt>
    <dgm:pt modelId="{31AD6DCD-E2DA-45B5-BE45-C099EDF066F4}" type="sibTrans" cxnId="{990C9F00-ED03-440A-A16E-BACB0A4D70E2}">
      <dgm:prSet/>
      <dgm:spPr/>
      <dgm:t>
        <a:bodyPr/>
        <a:lstStyle/>
        <a:p>
          <a:endParaRPr lang="en-US"/>
        </a:p>
      </dgm:t>
    </dgm:pt>
    <dgm:pt modelId="{10380CF8-56DC-4241-8F99-CAF13EF80CA0}">
      <dgm:prSet custT="1"/>
      <dgm:spPr/>
      <dgm:t>
        <a:bodyPr/>
        <a:lstStyle/>
        <a:p>
          <a:r>
            <a:rPr lang="en-US" sz="1800" dirty="0"/>
            <a:t>Data can identify unintended positive outcomes of your funded activities, or “ripple effects.”</a:t>
          </a:r>
        </a:p>
      </dgm:t>
    </dgm:pt>
    <dgm:pt modelId="{5DB08128-8816-439F-8B30-D9D483A0F00E}" type="parTrans" cxnId="{332B7F1D-07CC-486B-8759-5E1629AA1E94}">
      <dgm:prSet/>
      <dgm:spPr/>
      <dgm:t>
        <a:bodyPr/>
        <a:lstStyle/>
        <a:p>
          <a:endParaRPr lang="en-US"/>
        </a:p>
      </dgm:t>
    </dgm:pt>
    <dgm:pt modelId="{1FB36D73-90BF-4107-8862-033ED1D84EAA}" type="sibTrans" cxnId="{332B7F1D-07CC-486B-8759-5E1629AA1E94}">
      <dgm:prSet/>
      <dgm:spPr/>
      <dgm:t>
        <a:bodyPr/>
        <a:lstStyle/>
        <a:p>
          <a:endParaRPr lang="en-US"/>
        </a:p>
      </dgm:t>
    </dgm:pt>
    <dgm:pt modelId="{F004778F-F06A-4C2D-A169-D1AC3F73E07E}">
      <dgm:prSet custT="1"/>
      <dgm:spPr>
        <a:solidFill>
          <a:srgbClr val="2C5261"/>
        </a:solidFill>
      </dgm:spPr>
      <dgm:t>
        <a:bodyPr/>
        <a:lstStyle/>
        <a:p>
          <a:r>
            <a:rPr lang="en-US" sz="1800" dirty="0"/>
            <a:t>When demonstrating success, identify activities that appear to be impactful, but require supporting data.</a:t>
          </a:r>
        </a:p>
      </dgm:t>
    </dgm:pt>
    <dgm:pt modelId="{4F7518CC-F00A-4345-8D9C-B4FEC0AFD108}" type="parTrans" cxnId="{41B08411-A86F-4F52-ACB3-834E8CE0A8BE}">
      <dgm:prSet/>
      <dgm:spPr/>
      <dgm:t>
        <a:bodyPr/>
        <a:lstStyle/>
        <a:p>
          <a:endParaRPr lang="en-US"/>
        </a:p>
      </dgm:t>
    </dgm:pt>
    <dgm:pt modelId="{461DD873-F3C9-4635-9AD2-C752A143B8C5}" type="sibTrans" cxnId="{41B08411-A86F-4F52-ACB3-834E8CE0A8BE}">
      <dgm:prSet/>
      <dgm:spPr/>
      <dgm:t>
        <a:bodyPr/>
        <a:lstStyle/>
        <a:p>
          <a:endParaRPr lang="en-US"/>
        </a:p>
      </dgm:t>
    </dgm:pt>
    <dgm:pt modelId="{7C54BC52-C29F-43CA-8FCA-D0879E1A7DDC}">
      <dgm:prSet custT="1"/>
      <dgm:spPr>
        <a:solidFill>
          <a:schemeClr val="tx1">
            <a:lumMod val="75000"/>
            <a:lumOff val="25000"/>
          </a:schemeClr>
        </a:solidFill>
      </dgm:spPr>
      <dgm:t>
        <a:bodyPr/>
        <a:lstStyle/>
        <a:p>
          <a:r>
            <a:rPr lang="en-US" sz="1800"/>
            <a:t>Use storytelling and best practices.</a:t>
          </a:r>
        </a:p>
      </dgm:t>
    </dgm:pt>
    <dgm:pt modelId="{28FCBBB7-E727-4B62-942D-C3E56F7BEF56}" type="parTrans" cxnId="{34E82959-1D04-44B2-B2CF-ED07780F812D}">
      <dgm:prSet/>
      <dgm:spPr/>
      <dgm:t>
        <a:bodyPr/>
        <a:lstStyle/>
        <a:p>
          <a:endParaRPr lang="en-US"/>
        </a:p>
      </dgm:t>
    </dgm:pt>
    <dgm:pt modelId="{9261E2DF-767F-4115-A535-6341A95C1356}" type="sibTrans" cxnId="{34E82959-1D04-44B2-B2CF-ED07780F812D}">
      <dgm:prSet/>
      <dgm:spPr/>
      <dgm:t>
        <a:bodyPr/>
        <a:lstStyle/>
        <a:p>
          <a:endParaRPr lang="en-US"/>
        </a:p>
      </dgm:t>
    </dgm:pt>
    <dgm:pt modelId="{3AF8F86C-CBCC-4596-87F3-3F3C30B516AB}">
      <dgm:prSet custT="1"/>
      <dgm:spPr/>
      <dgm:t>
        <a:bodyPr/>
        <a:lstStyle/>
        <a:p>
          <a:r>
            <a:rPr lang="en-US" sz="1800"/>
            <a:t>Use qualitative and quantitative data to demonstrate the success of program innovations.</a:t>
          </a:r>
        </a:p>
      </dgm:t>
    </dgm:pt>
    <dgm:pt modelId="{6A223CF1-29EF-45D6-AF81-681F3698AF29}" type="parTrans" cxnId="{C41FC8E3-00A5-4D44-901D-C2A711DEBD3A}">
      <dgm:prSet/>
      <dgm:spPr/>
      <dgm:t>
        <a:bodyPr/>
        <a:lstStyle/>
        <a:p>
          <a:endParaRPr lang="en-US"/>
        </a:p>
      </dgm:t>
    </dgm:pt>
    <dgm:pt modelId="{00136B61-088E-4870-BDE2-352CB1B71BDC}" type="sibTrans" cxnId="{C41FC8E3-00A5-4D44-901D-C2A711DEBD3A}">
      <dgm:prSet/>
      <dgm:spPr/>
      <dgm:t>
        <a:bodyPr/>
        <a:lstStyle/>
        <a:p>
          <a:endParaRPr lang="en-US"/>
        </a:p>
      </dgm:t>
    </dgm:pt>
    <dgm:pt modelId="{4635B19F-3A08-4AE0-AE4D-DF579D06928F}" type="pres">
      <dgm:prSet presAssocID="{81664224-207A-4F64-A1FC-E4B3B986F7B3}" presName="Name0" presStyleCnt="0">
        <dgm:presLayoutVars>
          <dgm:dir/>
          <dgm:animLvl val="lvl"/>
          <dgm:resizeHandles val="exact"/>
        </dgm:presLayoutVars>
      </dgm:prSet>
      <dgm:spPr/>
    </dgm:pt>
    <dgm:pt modelId="{D8FEF377-BF22-4208-8EF2-6366185C139B}" type="pres">
      <dgm:prSet presAssocID="{3AF8F86C-CBCC-4596-87F3-3F3C30B516AB}" presName="boxAndChildren" presStyleCnt="0"/>
      <dgm:spPr/>
    </dgm:pt>
    <dgm:pt modelId="{0E4C1CDB-7EEB-487B-8FB5-F4AE5FCE50A6}" type="pres">
      <dgm:prSet presAssocID="{3AF8F86C-CBCC-4596-87F3-3F3C30B516AB}" presName="parentTextBox" presStyleLbl="node1" presStyleIdx="0" presStyleCnt="5"/>
      <dgm:spPr/>
    </dgm:pt>
    <dgm:pt modelId="{5914504F-5728-4FA7-9854-7D3974F2A98C}" type="pres">
      <dgm:prSet presAssocID="{9261E2DF-767F-4115-A535-6341A95C1356}" presName="sp" presStyleCnt="0"/>
      <dgm:spPr/>
    </dgm:pt>
    <dgm:pt modelId="{6695304E-65B6-4ACF-9D60-83A4E5FA5216}" type="pres">
      <dgm:prSet presAssocID="{7C54BC52-C29F-43CA-8FCA-D0879E1A7DDC}" presName="arrowAndChildren" presStyleCnt="0"/>
      <dgm:spPr/>
    </dgm:pt>
    <dgm:pt modelId="{E4C2F703-3DB7-44E7-B11B-2B0C0FE70A95}" type="pres">
      <dgm:prSet presAssocID="{7C54BC52-C29F-43CA-8FCA-D0879E1A7DDC}" presName="parentTextArrow" presStyleLbl="node1" presStyleIdx="1" presStyleCnt="5"/>
      <dgm:spPr/>
    </dgm:pt>
    <dgm:pt modelId="{5E125F04-B84D-4130-AFC9-5BF9516556A9}" type="pres">
      <dgm:prSet presAssocID="{461DD873-F3C9-4635-9AD2-C752A143B8C5}" presName="sp" presStyleCnt="0"/>
      <dgm:spPr/>
    </dgm:pt>
    <dgm:pt modelId="{319767CA-367A-4DCC-87C6-0F3021DECC30}" type="pres">
      <dgm:prSet presAssocID="{F004778F-F06A-4C2D-A169-D1AC3F73E07E}" presName="arrowAndChildren" presStyleCnt="0"/>
      <dgm:spPr/>
    </dgm:pt>
    <dgm:pt modelId="{E08320EA-5AB6-4638-A916-9269F8080280}" type="pres">
      <dgm:prSet presAssocID="{F004778F-F06A-4C2D-A169-D1AC3F73E07E}" presName="parentTextArrow" presStyleLbl="node1" presStyleIdx="2" presStyleCnt="5"/>
      <dgm:spPr/>
    </dgm:pt>
    <dgm:pt modelId="{12AAA50E-8FAA-45E5-A1CD-C3FF5912BE45}" type="pres">
      <dgm:prSet presAssocID="{1FB36D73-90BF-4107-8862-033ED1D84EAA}" presName="sp" presStyleCnt="0"/>
      <dgm:spPr/>
    </dgm:pt>
    <dgm:pt modelId="{65144A14-ADBC-4C7D-8532-B3417BA4B270}" type="pres">
      <dgm:prSet presAssocID="{10380CF8-56DC-4241-8F99-CAF13EF80CA0}" presName="arrowAndChildren" presStyleCnt="0"/>
      <dgm:spPr/>
    </dgm:pt>
    <dgm:pt modelId="{ECC12B6C-C045-4D67-B8E8-BC5A4B149578}" type="pres">
      <dgm:prSet presAssocID="{10380CF8-56DC-4241-8F99-CAF13EF80CA0}" presName="parentTextArrow" presStyleLbl="node1" presStyleIdx="3" presStyleCnt="5"/>
      <dgm:spPr/>
    </dgm:pt>
    <dgm:pt modelId="{5C79F313-7B5F-4C45-86C9-EF3E907266FB}" type="pres">
      <dgm:prSet presAssocID="{31AD6DCD-E2DA-45B5-BE45-C099EDF066F4}" presName="sp" presStyleCnt="0"/>
      <dgm:spPr/>
    </dgm:pt>
    <dgm:pt modelId="{5EA5399B-39B3-42CE-AE81-A4A3C9526F77}" type="pres">
      <dgm:prSet presAssocID="{BFDA39B7-4381-4121-88DB-F84014D0DB25}" presName="arrowAndChildren" presStyleCnt="0"/>
      <dgm:spPr/>
    </dgm:pt>
    <dgm:pt modelId="{57A35E30-C0FD-438E-B0E8-63B621C119F5}" type="pres">
      <dgm:prSet presAssocID="{BFDA39B7-4381-4121-88DB-F84014D0DB25}" presName="parentTextArrow" presStyleLbl="node1" presStyleIdx="4" presStyleCnt="5"/>
      <dgm:spPr/>
    </dgm:pt>
  </dgm:ptLst>
  <dgm:cxnLst>
    <dgm:cxn modelId="{990C9F00-ED03-440A-A16E-BACB0A4D70E2}" srcId="{81664224-207A-4F64-A1FC-E4B3B986F7B3}" destId="{BFDA39B7-4381-4121-88DB-F84014D0DB25}" srcOrd="0" destOrd="0" parTransId="{FD138EEA-0625-43F1-86B9-7A7D26CA4BF7}" sibTransId="{31AD6DCD-E2DA-45B5-BE45-C099EDF066F4}"/>
    <dgm:cxn modelId="{41B08411-A86F-4F52-ACB3-834E8CE0A8BE}" srcId="{81664224-207A-4F64-A1FC-E4B3B986F7B3}" destId="{F004778F-F06A-4C2D-A169-D1AC3F73E07E}" srcOrd="2" destOrd="0" parTransId="{4F7518CC-F00A-4345-8D9C-B4FEC0AFD108}" sibTransId="{461DD873-F3C9-4635-9AD2-C752A143B8C5}"/>
    <dgm:cxn modelId="{332B7F1D-07CC-486B-8759-5E1629AA1E94}" srcId="{81664224-207A-4F64-A1FC-E4B3B986F7B3}" destId="{10380CF8-56DC-4241-8F99-CAF13EF80CA0}" srcOrd="1" destOrd="0" parTransId="{5DB08128-8816-439F-8B30-D9D483A0F00E}" sibTransId="{1FB36D73-90BF-4107-8862-033ED1D84EAA}"/>
    <dgm:cxn modelId="{A33DE25D-FBB9-4162-BB0D-C079E03279F7}" type="presOf" srcId="{7C54BC52-C29F-43CA-8FCA-D0879E1A7DDC}" destId="{E4C2F703-3DB7-44E7-B11B-2B0C0FE70A95}" srcOrd="0" destOrd="0" presId="urn:microsoft.com/office/officeart/2005/8/layout/process4"/>
    <dgm:cxn modelId="{DF371D55-50FA-4DE0-86E0-DB216D1C8AEE}" type="presOf" srcId="{F004778F-F06A-4C2D-A169-D1AC3F73E07E}" destId="{E08320EA-5AB6-4638-A916-9269F8080280}" srcOrd="0" destOrd="0" presId="urn:microsoft.com/office/officeart/2005/8/layout/process4"/>
    <dgm:cxn modelId="{34E82959-1D04-44B2-B2CF-ED07780F812D}" srcId="{81664224-207A-4F64-A1FC-E4B3B986F7B3}" destId="{7C54BC52-C29F-43CA-8FCA-D0879E1A7DDC}" srcOrd="3" destOrd="0" parTransId="{28FCBBB7-E727-4B62-942D-C3E56F7BEF56}" sibTransId="{9261E2DF-767F-4115-A535-6341A95C1356}"/>
    <dgm:cxn modelId="{11196081-7DA9-4BCA-BB73-0FFD0A0F7DBB}" type="presOf" srcId="{BFDA39B7-4381-4121-88DB-F84014D0DB25}" destId="{57A35E30-C0FD-438E-B0E8-63B621C119F5}" srcOrd="0" destOrd="0" presId="urn:microsoft.com/office/officeart/2005/8/layout/process4"/>
    <dgm:cxn modelId="{6A9E9AB8-B098-43F3-BC46-D7A0023F2643}" type="presOf" srcId="{10380CF8-56DC-4241-8F99-CAF13EF80CA0}" destId="{ECC12B6C-C045-4D67-B8E8-BC5A4B149578}" srcOrd="0" destOrd="0" presId="urn:microsoft.com/office/officeart/2005/8/layout/process4"/>
    <dgm:cxn modelId="{90C21ED5-F1B0-420C-B4E8-515317A677EC}" type="presOf" srcId="{81664224-207A-4F64-A1FC-E4B3B986F7B3}" destId="{4635B19F-3A08-4AE0-AE4D-DF579D06928F}" srcOrd="0" destOrd="0" presId="urn:microsoft.com/office/officeart/2005/8/layout/process4"/>
    <dgm:cxn modelId="{C41FC8E3-00A5-4D44-901D-C2A711DEBD3A}" srcId="{81664224-207A-4F64-A1FC-E4B3B986F7B3}" destId="{3AF8F86C-CBCC-4596-87F3-3F3C30B516AB}" srcOrd="4" destOrd="0" parTransId="{6A223CF1-29EF-45D6-AF81-681F3698AF29}" sibTransId="{00136B61-088E-4870-BDE2-352CB1B71BDC}"/>
    <dgm:cxn modelId="{99D529FA-17D6-491A-A70A-EADF73D54F51}" type="presOf" srcId="{3AF8F86C-CBCC-4596-87F3-3F3C30B516AB}" destId="{0E4C1CDB-7EEB-487B-8FB5-F4AE5FCE50A6}" srcOrd="0" destOrd="0" presId="urn:microsoft.com/office/officeart/2005/8/layout/process4"/>
    <dgm:cxn modelId="{F95843C2-326A-44DF-8DA9-E81D89F63916}" type="presParOf" srcId="{4635B19F-3A08-4AE0-AE4D-DF579D06928F}" destId="{D8FEF377-BF22-4208-8EF2-6366185C139B}" srcOrd="0" destOrd="0" presId="urn:microsoft.com/office/officeart/2005/8/layout/process4"/>
    <dgm:cxn modelId="{8F9E7E07-45EE-4A06-9163-590FE8837B64}" type="presParOf" srcId="{D8FEF377-BF22-4208-8EF2-6366185C139B}" destId="{0E4C1CDB-7EEB-487B-8FB5-F4AE5FCE50A6}" srcOrd="0" destOrd="0" presId="urn:microsoft.com/office/officeart/2005/8/layout/process4"/>
    <dgm:cxn modelId="{963B5DCE-E91B-4443-8347-904EEF0F89A0}" type="presParOf" srcId="{4635B19F-3A08-4AE0-AE4D-DF579D06928F}" destId="{5914504F-5728-4FA7-9854-7D3974F2A98C}" srcOrd="1" destOrd="0" presId="urn:microsoft.com/office/officeart/2005/8/layout/process4"/>
    <dgm:cxn modelId="{D0E814E8-DE51-448A-ACD9-07C822181D3B}" type="presParOf" srcId="{4635B19F-3A08-4AE0-AE4D-DF579D06928F}" destId="{6695304E-65B6-4ACF-9D60-83A4E5FA5216}" srcOrd="2" destOrd="0" presId="urn:microsoft.com/office/officeart/2005/8/layout/process4"/>
    <dgm:cxn modelId="{3E258131-ED36-49D2-A045-4213199EC4E6}" type="presParOf" srcId="{6695304E-65B6-4ACF-9D60-83A4E5FA5216}" destId="{E4C2F703-3DB7-44E7-B11B-2B0C0FE70A95}" srcOrd="0" destOrd="0" presId="urn:microsoft.com/office/officeart/2005/8/layout/process4"/>
    <dgm:cxn modelId="{E5E9F29A-6E8D-49CF-A0A4-4DD6027DD54D}" type="presParOf" srcId="{4635B19F-3A08-4AE0-AE4D-DF579D06928F}" destId="{5E125F04-B84D-4130-AFC9-5BF9516556A9}" srcOrd="3" destOrd="0" presId="urn:microsoft.com/office/officeart/2005/8/layout/process4"/>
    <dgm:cxn modelId="{264F740A-3D88-4668-9ACC-CFEA74691A5A}" type="presParOf" srcId="{4635B19F-3A08-4AE0-AE4D-DF579D06928F}" destId="{319767CA-367A-4DCC-87C6-0F3021DECC30}" srcOrd="4" destOrd="0" presId="urn:microsoft.com/office/officeart/2005/8/layout/process4"/>
    <dgm:cxn modelId="{D18918AC-76EF-42F6-8772-90D0A016E658}" type="presParOf" srcId="{319767CA-367A-4DCC-87C6-0F3021DECC30}" destId="{E08320EA-5AB6-4638-A916-9269F8080280}" srcOrd="0" destOrd="0" presId="urn:microsoft.com/office/officeart/2005/8/layout/process4"/>
    <dgm:cxn modelId="{933DA223-BEA0-43B0-BFB3-D72F2A413C3F}" type="presParOf" srcId="{4635B19F-3A08-4AE0-AE4D-DF579D06928F}" destId="{12AAA50E-8FAA-45E5-A1CD-C3FF5912BE45}" srcOrd="5" destOrd="0" presId="urn:microsoft.com/office/officeart/2005/8/layout/process4"/>
    <dgm:cxn modelId="{955D78BB-52D2-46A9-B9B9-746107954B71}" type="presParOf" srcId="{4635B19F-3A08-4AE0-AE4D-DF579D06928F}" destId="{65144A14-ADBC-4C7D-8532-B3417BA4B270}" srcOrd="6" destOrd="0" presId="urn:microsoft.com/office/officeart/2005/8/layout/process4"/>
    <dgm:cxn modelId="{68134A68-9C97-425B-B26F-1D07F4366561}" type="presParOf" srcId="{65144A14-ADBC-4C7D-8532-B3417BA4B270}" destId="{ECC12B6C-C045-4D67-B8E8-BC5A4B149578}" srcOrd="0" destOrd="0" presId="urn:microsoft.com/office/officeart/2005/8/layout/process4"/>
    <dgm:cxn modelId="{42D8385C-5EAE-4D8C-9265-D8E01F8923B4}" type="presParOf" srcId="{4635B19F-3A08-4AE0-AE4D-DF579D06928F}" destId="{5C79F313-7B5F-4C45-86C9-EF3E907266FB}" srcOrd="7" destOrd="0" presId="urn:microsoft.com/office/officeart/2005/8/layout/process4"/>
    <dgm:cxn modelId="{98DB47A9-D62B-41D8-B370-2C46C24EB2FF}" type="presParOf" srcId="{4635B19F-3A08-4AE0-AE4D-DF579D06928F}" destId="{5EA5399B-39B3-42CE-AE81-A4A3C9526F77}" srcOrd="8" destOrd="0" presId="urn:microsoft.com/office/officeart/2005/8/layout/process4"/>
    <dgm:cxn modelId="{3D3426D7-AE54-4549-9867-20F8B8099EB7}" type="presParOf" srcId="{5EA5399B-39B3-42CE-AE81-A4A3C9526F77}" destId="{57A35E30-C0FD-438E-B0E8-63B621C119F5}"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664224-207A-4F64-A1FC-E4B3B986F7B3}"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BFDA39B7-4381-4121-88DB-F84014D0DB25}">
      <dgm:prSet custT="1"/>
      <dgm:spPr/>
      <dgm:t>
        <a:bodyPr/>
        <a:lstStyle/>
        <a:p>
          <a:r>
            <a:rPr lang="en-US" sz="1800" dirty="0"/>
            <a:t>Analyze systems-level statewide partnerships, policy, communication, outreach, etc., and review program-level work (pre-apprenticeship and apprenticeship).</a:t>
          </a:r>
        </a:p>
      </dgm:t>
    </dgm:pt>
    <dgm:pt modelId="{FD138EEA-0625-43F1-86B9-7A7D26CA4BF7}" type="parTrans" cxnId="{990C9F00-ED03-440A-A16E-BACB0A4D70E2}">
      <dgm:prSet/>
      <dgm:spPr/>
      <dgm:t>
        <a:bodyPr/>
        <a:lstStyle/>
        <a:p>
          <a:endParaRPr lang="en-US"/>
        </a:p>
      </dgm:t>
    </dgm:pt>
    <dgm:pt modelId="{31AD6DCD-E2DA-45B5-BE45-C099EDF066F4}" type="sibTrans" cxnId="{990C9F00-ED03-440A-A16E-BACB0A4D70E2}">
      <dgm:prSet/>
      <dgm:spPr/>
      <dgm:t>
        <a:bodyPr/>
        <a:lstStyle/>
        <a:p>
          <a:endParaRPr lang="en-US"/>
        </a:p>
      </dgm:t>
    </dgm:pt>
    <dgm:pt modelId="{F004778F-F06A-4C2D-A169-D1AC3F73E07E}">
      <dgm:prSet custT="1"/>
      <dgm:spPr>
        <a:solidFill>
          <a:srgbClr val="2C5261"/>
        </a:solidFill>
      </dgm:spPr>
      <dgm:t>
        <a:bodyPr/>
        <a:lstStyle/>
        <a:p>
          <a:r>
            <a:rPr lang="en-US" sz="1800" dirty="0"/>
            <a:t>Determine whether your partners have an interest in sustaining the benefits of the project and are willing to be part of the planning process.</a:t>
          </a:r>
        </a:p>
      </dgm:t>
    </dgm:pt>
    <dgm:pt modelId="{4F7518CC-F00A-4345-8D9C-B4FEC0AFD108}" type="parTrans" cxnId="{41B08411-A86F-4F52-ACB3-834E8CE0A8BE}">
      <dgm:prSet/>
      <dgm:spPr/>
      <dgm:t>
        <a:bodyPr/>
        <a:lstStyle/>
        <a:p>
          <a:endParaRPr lang="en-US"/>
        </a:p>
      </dgm:t>
    </dgm:pt>
    <dgm:pt modelId="{461DD873-F3C9-4635-9AD2-C752A143B8C5}" type="sibTrans" cxnId="{41B08411-A86F-4F52-ACB3-834E8CE0A8BE}">
      <dgm:prSet/>
      <dgm:spPr/>
      <dgm:t>
        <a:bodyPr/>
        <a:lstStyle/>
        <a:p>
          <a:endParaRPr lang="en-US"/>
        </a:p>
      </dgm:t>
    </dgm:pt>
    <dgm:pt modelId="{3AF8F86C-CBCC-4596-87F3-3F3C30B516AB}">
      <dgm:prSet custT="1"/>
      <dgm:spPr/>
      <dgm:t>
        <a:bodyPr/>
        <a:lstStyle/>
        <a:p>
          <a:r>
            <a:rPr lang="en-US" sz="1800" dirty="0"/>
            <a:t>Create a stakeholder management plan based on this analysis.</a:t>
          </a:r>
        </a:p>
      </dgm:t>
    </dgm:pt>
    <dgm:pt modelId="{6A223CF1-29EF-45D6-AF81-681F3698AF29}" type="parTrans" cxnId="{C41FC8E3-00A5-4D44-901D-C2A711DEBD3A}">
      <dgm:prSet/>
      <dgm:spPr/>
      <dgm:t>
        <a:bodyPr/>
        <a:lstStyle/>
        <a:p>
          <a:endParaRPr lang="en-US"/>
        </a:p>
      </dgm:t>
    </dgm:pt>
    <dgm:pt modelId="{00136B61-088E-4870-BDE2-352CB1B71BDC}" type="sibTrans" cxnId="{C41FC8E3-00A5-4D44-901D-C2A711DEBD3A}">
      <dgm:prSet/>
      <dgm:spPr/>
      <dgm:t>
        <a:bodyPr/>
        <a:lstStyle/>
        <a:p>
          <a:endParaRPr lang="en-US"/>
        </a:p>
      </dgm:t>
    </dgm:pt>
    <dgm:pt modelId="{4635B19F-3A08-4AE0-AE4D-DF579D06928F}" type="pres">
      <dgm:prSet presAssocID="{81664224-207A-4F64-A1FC-E4B3B986F7B3}" presName="Name0" presStyleCnt="0">
        <dgm:presLayoutVars>
          <dgm:dir/>
          <dgm:animLvl val="lvl"/>
          <dgm:resizeHandles val="exact"/>
        </dgm:presLayoutVars>
      </dgm:prSet>
      <dgm:spPr/>
    </dgm:pt>
    <dgm:pt modelId="{D8FEF377-BF22-4208-8EF2-6366185C139B}" type="pres">
      <dgm:prSet presAssocID="{3AF8F86C-CBCC-4596-87F3-3F3C30B516AB}" presName="boxAndChildren" presStyleCnt="0"/>
      <dgm:spPr/>
    </dgm:pt>
    <dgm:pt modelId="{0E4C1CDB-7EEB-487B-8FB5-F4AE5FCE50A6}" type="pres">
      <dgm:prSet presAssocID="{3AF8F86C-CBCC-4596-87F3-3F3C30B516AB}" presName="parentTextBox" presStyleLbl="node1" presStyleIdx="0" presStyleCnt="3"/>
      <dgm:spPr/>
    </dgm:pt>
    <dgm:pt modelId="{5E125F04-B84D-4130-AFC9-5BF9516556A9}" type="pres">
      <dgm:prSet presAssocID="{461DD873-F3C9-4635-9AD2-C752A143B8C5}" presName="sp" presStyleCnt="0"/>
      <dgm:spPr/>
    </dgm:pt>
    <dgm:pt modelId="{319767CA-367A-4DCC-87C6-0F3021DECC30}" type="pres">
      <dgm:prSet presAssocID="{F004778F-F06A-4C2D-A169-D1AC3F73E07E}" presName="arrowAndChildren" presStyleCnt="0"/>
      <dgm:spPr/>
    </dgm:pt>
    <dgm:pt modelId="{E08320EA-5AB6-4638-A916-9269F8080280}" type="pres">
      <dgm:prSet presAssocID="{F004778F-F06A-4C2D-A169-D1AC3F73E07E}" presName="parentTextArrow" presStyleLbl="node1" presStyleIdx="1" presStyleCnt="3"/>
      <dgm:spPr/>
    </dgm:pt>
    <dgm:pt modelId="{5C79F313-7B5F-4C45-86C9-EF3E907266FB}" type="pres">
      <dgm:prSet presAssocID="{31AD6DCD-E2DA-45B5-BE45-C099EDF066F4}" presName="sp" presStyleCnt="0"/>
      <dgm:spPr/>
    </dgm:pt>
    <dgm:pt modelId="{5EA5399B-39B3-42CE-AE81-A4A3C9526F77}" type="pres">
      <dgm:prSet presAssocID="{BFDA39B7-4381-4121-88DB-F84014D0DB25}" presName="arrowAndChildren" presStyleCnt="0"/>
      <dgm:spPr/>
    </dgm:pt>
    <dgm:pt modelId="{57A35E30-C0FD-438E-B0E8-63B621C119F5}" type="pres">
      <dgm:prSet presAssocID="{BFDA39B7-4381-4121-88DB-F84014D0DB25}" presName="parentTextArrow" presStyleLbl="node1" presStyleIdx="2" presStyleCnt="3" custLinFactNeighborX="-5761" custLinFactNeighborY="-47"/>
      <dgm:spPr/>
    </dgm:pt>
  </dgm:ptLst>
  <dgm:cxnLst>
    <dgm:cxn modelId="{990C9F00-ED03-440A-A16E-BACB0A4D70E2}" srcId="{81664224-207A-4F64-A1FC-E4B3B986F7B3}" destId="{BFDA39B7-4381-4121-88DB-F84014D0DB25}" srcOrd="0" destOrd="0" parTransId="{FD138EEA-0625-43F1-86B9-7A7D26CA4BF7}" sibTransId="{31AD6DCD-E2DA-45B5-BE45-C099EDF066F4}"/>
    <dgm:cxn modelId="{41B08411-A86F-4F52-ACB3-834E8CE0A8BE}" srcId="{81664224-207A-4F64-A1FC-E4B3B986F7B3}" destId="{F004778F-F06A-4C2D-A169-D1AC3F73E07E}" srcOrd="1" destOrd="0" parTransId="{4F7518CC-F00A-4345-8D9C-B4FEC0AFD108}" sibTransId="{461DD873-F3C9-4635-9AD2-C752A143B8C5}"/>
    <dgm:cxn modelId="{DF371D55-50FA-4DE0-86E0-DB216D1C8AEE}" type="presOf" srcId="{F004778F-F06A-4C2D-A169-D1AC3F73E07E}" destId="{E08320EA-5AB6-4638-A916-9269F8080280}" srcOrd="0" destOrd="0" presId="urn:microsoft.com/office/officeart/2005/8/layout/process4"/>
    <dgm:cxn modelId="{11196081-7DA9-4BCA-BB73-0FFD0A0F7DBB}" type="presOf" srcId="{BFDA39B7-4381-4121-88DB-F84014D0DB25}" destId="{57A35E30-C0FD-438E-B0E8-63B621C119F5}" srcOrd="0" destOrd="0" presId="urn:microsoft.com/office/officeart/2005/8/layout/process4"/>
    <dgm:cxn modelId="{90C21ED5-F1B0-420C-B4E8-515317A677EC}" type="presOf" srcId="{81664224-207A-4F64-A1FC-E4B3B986F7B3}" destId="{4635B19F-3A08-4AE0-AE4D-DF579D06928F}" srcOrd="0" destOrd="0" presId="urn:microsoft.com/office/officeart/2005/8/layout/process4"/>
    <dgm:cxn modelId="{C41FC8E3-00A5-4D44-901D-C2A711DEBD3A}" srcId="{81664224-207A-4F64-A1FC-E4B3B986F7B3}" destId="{3AF8F86C-CBCC-4596-87F3-3F3C30B516AB}" srcOrd="2" destOrd="0" parTransId="{6A223CF1-29EF-45D6-AF81-681F3698AF29}" sibTransId="{00136B61-088E-4870-BDE2-352CB1B71BDC}"/>
    <dgm:cxn modelId="{99D529FA-17D6-491A-A70A-EADF73D54F51}" type="presOf" srcId="{3AF8F86C-CBCC-4596-87F3-3F3C30B516AB}" destId="{0E4C1CDB-7EEB-487B-8FB5-F4AE5FCE50A6}" srcOrd="0" destOrd="0" presId="urn:microsoft.com/office/officeart/2005/8/layout/process4"/>
    <dgm:cxn modelId="{F95843C2-326A-44DF-8DA9-E81D89F63916}" type="presParOf" srcId="{4635B19F-3A08-4AE0-AE4D-DF579D06928F}" destId="{D8FEF377-BF22-4208-8EF2-6366185C139B}" srcOrd="0" destOrd="0" presId="urn:microsoft.com/office/officeart/2005/8/layout/process4"/>
    <dgm:cxn modelId="{8F9E7E07-45EE-4A06-9163-590FE8837B64}" type="presParOf" srcId="{D8FEF377-BF22-4208-8EF2-6366185C139B}" destId="{0E4C1CDB-7EEB-487B-8FB5-F4AE5FCE50A6}" srcOrd="0" destOrd="0" presId="urn:microsoft.com/office/officeart/2005/8/layout/process4"/>
    <dgm:cxn modelId="{E5E9F29A-6E8D-49CF-A0A4-4DD6027DD54D}" type="presParOf" srcId="{4635B19F-3A08-4AE0-AE4D-DF579D06928F}" destId="{5E125F04-B84D-4130-AFC9-5BF9516556A9}" srcOrd="1" destOrd="0" presId="urn:microsoft.com/office/officeart/2005/8/layout/process4"/>
    <dgm:cxn modelId="{264F740A-3D88-4668-9ACC-CFEA74691A5A}" type="presParOf" srcId="{4635B19F-3A08-4AE0-AE4D-DF579D06928F}" destId="{319767CA-367A-4DCC-87C6-0F3021DECC30}" srcOrd="2" destOrd="0" presId="urn:microsoft.com/office/officeart/2005/8/layout/process4"/>
    <dgm:cxn modelId="{D18918AC-76EF-42F6-8772-90D0A016E658}" type="presParOf" srcId="{319767CA-367A-4DCC-87C6-0F3021DECC30}" destId="{E08320EA-5AB6-4638-A916-9269F8080280}" srcOrd="0" destOrd="0" presId="urn:microsoft.com/office/officeart/2005/8/layout/process4"/>
    <dgm:cxn modelId="{42D8385C-5EAE-4D8C-9265-D8E01F8923B4}" type="presParOf" srcId="{4635B19F-3A08-4AE0-AE4D-DF579D06928F}" destId="{5C79F313-7B5F-4C45-86C9-EF3E907266FB}" srcOrd="3" destOrd="0" presId="urn:microsoft.com/office/officeart/2005/8/layout/process4"/>
    <dgm:cxn modelId="{98DB47A9-D62B-41D8-B370-2C46C24EB2FF}" type="presParOf" srcId="{4635B19F-3A08-4AE0-AE4D-DF579D06928F}" destId="{5EA5399B-39B3-42CE-AE81-A4A3C9526F77}" srcOrd="4" destOrd="0" presId="urn:microsoft.com/office/officeart/2005/8/layout/process4"/>
    <dgm:cxn modelId="{3D3426D7-AE54-4549-9867-20F8B8099EB7}" type="presParOf" srcId="{5EA5399B-39B3-42CE-AE81-A4A3C9526F77}" destId="{57A35E30-C0FD-438E-B0E8-63B621C119F5}"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A26C59-03AB-4A1F-B66A-C7B086423C80}" type="doc">
      <dgm:prSet loTypeId="urn:microsoft.com/office/officeart/2005/8/layout/hProcess9" loCatId="process" qsTypeId="urn:microsoft.com/office/officeart/2005/8/quickstyle/simple1" qsCatId="simple" csTypeId="urn:microsoft.com/office/officeart/2005/8/colors/accent1_2" csCatId="accent1" phldr="1"/>
      <dgm:spPr/>
    </dgm:pt>
    <dgm:pt modelId="{0A694235-8EF4-4A58-9DB9-8DF5917C9409}">
      <dgm:prSet phldrT="[Text]"/>
      <dgm:spPr>
        <a:solidFill>
          <a:srgbClr val="7A232F"/>
        </a:solidFill>
      </dgm:spPr>
      <dgm:t>
        <a:bodyPr/>
        <a:lstStyle/>
        <a:p>
          <a:r>
            <a:rPr lang="en-US" dirty="0"/>
            <a:t>Address the long-term needs of your apprenticeship expansion efforts</a:t>
          </a:r>
        </a:p>
      </dgm:t>
    </dgm:pt>
    <dgm:pt modelId="{5F41E065-4C72-4D86-AF43-EF0643238596}" type="parTrans" cxnId="{4E1DB4CE-3501-4AC7-A8FF-C3C4D3789A9E}">
      <dgm:prSet/>
      <dgm:spPr/>
      <dgm:t>
        <a:bodyPr/>
        <a:lstStyle/>
        <a:p>
          <a:endParaRPr lang="en-US"/>
        </a:p>
      </dgm:t>
    </dgm:pt>
    <dgm:pt modelId="{7200727C-3A37-43C9-81DF-22B367EE0C4A}" type="sibTrans" cxnId="{4E1DB4CE-3501-4AC7-A8FF-C3C4D3789A9E}">
      <dgm:prSet/>
      <dgm:spPr/>
      <dgm:t>
        <a:bodyPr/>
        <a:lstStyle/>
        <a:p>
          <a:endParaRPr lang="en-US"/>
        </a:p>
      </dgm:t>
    </dgm:pt>
    <dgm:pt modelId="{EC99BAF7-3A29-42BF-89C0-4B443444379B}">
      <dgm:prSet phldrT="[Text]"/>
      <dgm:spPr/>
      <dgm:t>
        <a:bodyPr/>
        <a:lstStyle/>
        <a:p>
          <a:r>
            <a:rPr lang="en-US" dirty="0"/>
            <a:t>Adjust your plan to trends in economic cycles and include diverse funding sources</a:t>
          </a:r>
        </a:p>
      </dgm:t>
    </dgm:pt>
    <dgm:pt modelId="{B35CC51D-C8EF-44EF-9F91-5371551D8E30}" type="parTrans" cxnId="{360592C8-36CB-4852-B64A-E5056A5C8316}">
      <dgm:prSet/>
      <dgm:spPr/>
      <dgm:t>
        <a:bodyPr/>
        <a:lstStyle/>
        <a:p>
          <a:endParaRPr lang="en-US"/>
        </a:p>
      </dgm:t>
    </dgm:pt>
    <dgm:pt modelId="{2F2B2EF2-E1BF-44B0-9C85-56E51FDAD535}" type="sibTrans" cxnId="{360592C8-36CB-4852-B64A-E5056A5C8316}">
      <dgm:prSet/>
      <dgm:spPr/>
      <dgm:t>
        <a:bodyPr/>
        <a:lstStyle/>
        <a:p>
          <a:endParaRPr lang="en-US"/>
        </a:p>
      </dgm:t>
    </dgm:pt>
    <dgm:pt modelId="{CE7298FE-A853-4CA5-A91A-3D5841A977E9}">
      <dgm:prSet phldrT="[Text]"/>
      <dgm:spPr>
        <a:solidFill>
          <a:srgbClr val="303030"/>
        </a:solidFill>
      </dgm:spPr>
      <dgm:t>
        <a:bodyPr/>
        <a:lstStyle/>
        <a:p>
          <a:r>
            <a:rPr lang="en-US" dirty="0"/>
            <a:t>Identify additional funds needed and ROI on grant funds used.</a:t>
          </a:r>
        </a:p>
      </dgm:t>
    </dgm:pt>
    <dgm:pt modelId="{3CE1A128-2540-443B-8A09-A52306D269FA}" type="parTrans" cxnId="{DFFB4DD0-7CED-40F1-B577-DC4939548A8C}">
      <dgm:prSet/>
      <dgm:spPr/>
      <dgm:t>
        <a:bodyPr/>
        <a:lstStyle/>
        <a:p>
          <a:endParaRPr lang="en-US"/>
        </a:p>
      </dgm:t>
    </dgm:pt>
    <dgm:pt modelId="{BE3BA512-04D0-457C-BF2D-E0466AFEAC03}" type="sibTrans" cxnId="{DFFB4DD0-7CED-40F1-B577-DC4939548A8C}">
      <dgm:prSet/>
      <dgm:spPr/>
      <dgm:t>
        <a:bodyPr/>
        <a:lstStyle/>
        <a:p>
          <a:endParaRPr lang="en-US"/>
        </a:p>
      </dgm:t>
    </dgm:pt>
    <dgm:pt modelId="{1B655843-3D9A-4FAA-B1D2-F3ACB811B5CB}" type="pres">
      <dgm:prSet presAssocID="{43A26C59-03AB-4A1F-B66A-C7B086423C80}" presName="CompostProcess" presStyleCnt="0">
        <dgm:presLayoutVars>
          <dgm:dir/>
          <dgm:resizeHandles val="exact"/>
        </dgm:presLayoutVars>
      </dgm:prSet>
      <dgm:spPr/>
    </dgm:pt>
    <dgm:pt modelId="{5331B976-5F5D-4577-91A8-F73D496F5CE2}" type="pres">
      <dgm:prSet presAssocID="{43A26C59-03AB-4A1F-B66A-C7B086423C80}" presName="arrow" presStyleLbl="bgShp" presStyleIdx="0" presStyleCnt="1" custLinFactNeighborX="-496" custLinFactNeighborY="-505"/>
      <dgm:spPr>
        <a:solidFill>
          <a:srgbClr val="D7CCCD"/>
        </a:solidFill>
      </dgm:spPr>
    </dgm:pt>
    <dgm:pt modelId="{C156CD08-AF51-46B9-A215-EB8818C61BBF}" type="pres">
      <dgm:prSet presAssocID="{43A26C59-03AB-4A1F-B66A-C7B086423C80}" presName="linearProcess" presStyleCnt="0"/>
      <dgm:spPr/>
    </dgm:pt>
    <dgm:pt modelId="{9D62B4E3-8EAA-4F1B-9A0F-4A0EDEFF0B23}" type="pres">
      <dgm:prSet presAssocID="{0A694235-8EF4-4A58-9DB9-8DF5917C9409}" presName="textNode" presStyleLbl="node1" presStyleIdx="0" presStyleCnt="3">
        <dgm:presLayoutVars>
          <dgm:bulletEnabled val="1"/>
        </dgm:presLayoutVars>
      </dgm:prSet>
      <dgm:spPr/>
    </dgm:pt>
    <dgm:pt modelId="{30E77B9D-BD8B-4A45-B218-9BC9CC26A520}" type="pres">
      <dgm:prSet presAssocID="{7200727C-3A37-43C9-81DF-22B367EE0C4A}" presName="sibTrans" presStyleCnt="0"/>
      <dgm:spPr/>
    </dgm:pt>
    <dgm:pt modelId="{8E7C2206-CB6C-46EA-9763-0B0405A55573}" type="pres">
      <dgm:prSet presAssocID="{EC99BAF7-3A29-42BF-89C0-4B443444379B}" presName="textNode" presStyleLbl="node1" presStyleIdx="1" presStyleCnt="3">
        <dgm:presLayoutVars>
          <dgm:bulletEnabled val="1"/>
        </dgm:presLayoutVars>
      </dgm:prSet>
      <dgm:spPr/>
    </dgm:pt>
    <dgm:pt modelId="{DEC941F9-DBD4-4835-B096-333A370A9D3D}" type="pres">
      <dgm:prSet presAssocID="{2F2B2EF2-E1BF-44B0-9C85-56E51FDAD535}" presName="sibTrans" presStyleCnt="0"/>
      <dgm:spPr/>
    </dgm:pt>
    <dgm:pt modelId="{CFA2FF81-A90C-4471-A1E2-88331D08B572}" type="pres">
      <dgm:prSet presAssocID="{CE7298FE-A853-4CA5-A91A-3D5841A977E9}" presName="textNode" presStyleLbl="node1" presStyleIdx="2" presStyleCnt="3">
        <dgm:presLayoutVars>
          <dgm:bulletEnabled val="1"/>
        </dgm:presLayoutVars>
      </dgm:prSet>
      <dgm:spPr/>
    </dgm:pt>
  </dgm:ptLst>
  <dgm:cxnLst>
    <dgm:cxn modelId="{D9CA720E-B3A4-41BF-B688-912E91BEC504}" type="presOf" srcId="{EC99BAF7-3A29-42BF-89C0-4B443444379B}" destId="{8E7C2206-CB6C-46EA-9763-0B0405A55573}" srcOrd="0" destOrd="0" presId="urn:microsoft.com/office/officeart/2005/8/layout/hProcess9"/>
    <dgm:cxn modelId="{D2E79670-D8CD-43CF-A5CA-D1D05738B794}" type="presOf" srcId="{0A694235-8EF4-4A58-9DB9-8DF5917C9409}" destId="{9D62B4E3-8EAA-4F1B-9A0F-4A0EDEFF0B23}" srcOrd="0" destOrd="0" presId="urn:microsoft.com/office/officeart/2005/8/layout/hProcess9"/>
    <dgm:cxn modelId="{3DDDF189-EAFB-4A82-B76D-9B3BC30DEC3C}" type="presOf" srcId="{CE7298FE-A853-4CA5-A91A-3D5841A977E9}" destId="{CFA2FF81-A90C-4471-A1E2-88331D08B572}" srcOrd="0" destOrd="0" presId="urn:microsoft.com/office/officeart/2005/8/layout/hProcess9"/>
    <dgm:cxn modelId="{B379E6AD-7A3A-42FB-8A0E-CB24C594E01C}" type="presOf" srcId="{43A26C59-03AB-4A1F-B66A-C7B086423C80}" destId="{1B655843-3D9A-4FAA-B1D2-F3ACB811B5CB}" srcOrd="0" destOrd="0" presId="urn:microsoft.com/office/officeart/2005/8/layout/hProcess9"/>
    <dgm:cxn modelId="{360592C8-36CB-4852-B64A-E5056A5C8316}" srcId="{43A26C59-03AB-4A1F-B66A-C7B086423C80}" destId="{EC99BAF7-3A29-42BF-89C0-4B443444379B}" srcOrd="1" destOrd="0" parTransId="{B35CC51D-C8EF-44EF-9F91-5371551D8E30}" sibTransId="{2F2B2EF2-E1BF-44B0-9C85-56E51FDAD535}"/>
    <dgm:cxn modelId="{4E1DB4CE-3501-4AC7-A8FF-C3C4D3789A9E}" srcId="{43A26C59-03AB-4A1F-B66A-C7B086423C80}" destId="{0A694235-8EF4-4A58-9DB9-8DF5917C9409}" srcOrd="0" destOrd="0" parTransId="{5F41E065-4C72-4D86-AF43-EF0643238596}" sibTransId="{7200727C-3A37-43C9-81DF-22B367EE0C4A}"/>
    <dgm:cxn modelId="{DFFB4DD0-7CED-40F1-B577-DC4939548A8C}" srcId="{43A26C59-03AB-4A1F-B66A-C7B086423C80}" destId="{CE7298FE-A853-4CA5-A91A-3D5841A977E9}" srcOrd="2" destOrd="0" parTransId="{3CE1A128-2540-443B-8A09-A52306D269FA}" sibTransId="{BE3BA512-04D0-457C-BF2D-E0466AFEAC03}"/>
    <dgm:cxn modelId="{71328354-49AD-4F08-AC9C-B9336DE12237}" type="presParOf" srcId="{1B655843-3D9A-4FAA-B1D2-F3ACB811B5CB}" destId="{5331B976-5F5D-4577-91A8-F73D496F5CE2}" srcOrd="0" destOrd="0" presId="urn:microsoft.com/office/officeart/2005/8/layout/hProcess9"/>
    <dgm:cxn modelId="{4F5AA782-24C1-493C-A5AA-9ED74896F1BB}" type="presParOf" srcId="{1B655843-3D9A-4FAA-B1D2-F3ACB811B5CB}" destId="{C156CD08-AF51-46B9-A215-EB8818C61BBF}" srcOrd="1" destOrd="0" presId="urn:microsoft.com/office/officeart/2005/8/layout/hProcess9"/>
    <dgm:cxn modelId="{198F3CDF-3902-42FD-96B7-8A1E12ACC1FC}" type="presParOf" srcId="{C156CD08-AF51-46B9-A215-EB8818C61BBF}" destId="{9D62B4E3-8EAA-4F1B-9A0F-4A0EDEFF0B23}" srcOrd="0" destOrd="0" presId="urn:microsoft.com/office/officeart/2005/8/layout/hProcess9"/>
    <dgm:cxn modelId="{0691F999-FB42-42BC-9690-9EFFE88F9889}" type="presParOf" srcId="{C156CD08-AF51-46B9-A215-EB8818C61BBF}" destId="{30E77B9D-BD8B-4A45-B218-9BC9CC26A520}" srcOrd="1" destOrd="0" presId="urn:microsoft.com/office/officeart/2005/8/layout/hProcess9"/>
    <dgm:cxn modelId="{12ADFFCC-04B9-48EB-837A-56543C6B083F}" type="presParOf" srcId="{C156CD08-AF51-46B9-A215-EB8818C61BBF}" destId="{8E7C2206-CB6C-46EA-9763-0B0405A55573}" srcOrd="2" destOrd="0" presId="urn:microsoft.com/office/officeart/2005/8/layout/hProcess9"/>
    <dgm:cxn modelId="{221DF1E3-A68B-4F54-9EBF-F9932598344C}" type="presParOf" srcId="{C156CD08-AF51-46B9-A215-EB8818C61BBF}" destId="{DEC941F9-DBD4-4835-B096-333A370A9D3D}" srcOrd="3" destOrd="0" presId="urn:microsoft.com/office/officeart/2005/8/layout/hProcess9"/>
    <dgm:cxn modelId="{FFFF7D8C-B7DA-41C2-84EA-D67A06A35FDD}" type="presParOf" srcId="{C156CD08-AF51-46B9-A215-EB8818C61BBF}" destId="{CFA2FF81-A90C-4471-A1E2-88331D08B57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BCA399-2536-453A-9988-3B7B3EB9164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2CE5C36-7D7F-49BC-8DBD-C29A495441CC}">
      <dgm:prSet phldrT="[Text]" custT="1"/>
      <dgm:spPr/>
      <dgm:t>
        <a:bodyPr/>
        <a:lstStyle/>
        <a:p>
          <a:r>
            <a:rPr lang="en-US" sz="2000" dirty="0"/>
            <a:t>The process of creating a </a:t>
          </a:r>
          <a:br>
            <a:rPr lang="en-US" sz="2000" dirty="0"/>
          </a:br>
          <a:r>
            <a:rPr lang="en-US" sz="2000" dirty="0"/>
            <a:t>sustainability work plan is </a:t>
          </a:r>
          <a:br>
            <a:rPr lang="en-US" sz="2000" dirty="0"/>
          </a:br>
          <a:r>
            <a:rPr lang="en-US" sz="2000" dirty="0"/>
            <a:t>not linear.</a:t>
          </a:r>
        </a:p>
      </dgm:t>
    </dgm:pt>
    <dgm:pt modelId="{773C9B7E-CD5C-4E04-84C4-E63DFD69B483}" type="parTrans" cxnId="{39CE1D28-4451-4F38-BDC0-33B3F3DD8B54}">
      <dgm:prSet/>
      <dgm:spPr/>
      <dgm:t>
        <a:bodyPr/>
        <a:lstStyle/>
        <a:p>
          <a:endParaRPr lang="en-US"/>
        </a:p>
      </dgm:t>
    </dgm:pt>
    <dgm:pt modelId="{69937C3B-7C95-4A1E-8D3B-591A5B60DA39}" type="sibTrans" cxnId="{39CE1D28-4451-4F38-BDC0-33B3F3DD8B54}">
      <dgm:prSet/>
      <dgm:spPr/>
      <dgm:t>
        <a:bodyPr/>
        <a:lstStyle/>
        <a:p>
          <a:endParaRPr lang="en-US"/>
        </a:p>
      </dgm:t>
    </dgm:pt>
    <dgm:pt modelId="{80FDC680-1B2E-40BA-8BB4-C2EA89F0E700}">
      <dgm:prSet phldrT="[Text]" custT="1"/>
      <dgm:spPr>
        <a:solidFill>
          <a:srgbClr val="2C5261"/>
        </a:solidFill>
      </dgm:spPr>
      <dgm:t>
        <a:bodyPr/>
        <a:lstStyle/>
        <a:p>
          <a:r>
            <a:rPr lang="en-US" sz="2000" dirty="0"/>
            <a:t>Begin the process early and </a:t>
          </a:r>
          <a:br>
            <a:rPr lang="en-US" sz="2000" dirty="0"/>
          </a:br>
          <a:r>
            <a:rPr lang="en-US" sz="2000" dirty="0"/>
            <a:t>continuously review the </a:t>
          </a:r>
          <a:br>
            <a:rPr lang="en-US" sz="2000" dirty="0"/>
          </a:br>
          <a:r>
            <a:rPr lang="en-US" sz="2000" dirty="0"/>
            <a:t>progress of activities.</a:t>
          </a:r>
        </a:p>
      </dgm:t>
    </dgm:pt>
    <dgm:pt modelId="{77B97799-2FB6-430E-BF2A-F77E01D80ED5}" type="parTrans" cxnId="{64E3D7EB-C528-4F83-BE65-BF2368ED9964}">
      <dgm:prSet/>
      <dgm:spPr/>
      <dgm:t>
        <a:bodyPr/>
        <a:lstStyle/>
        <a:p>
          <a:endParaRPr lang="en-US"/>
        </a:p>
      </dgm:t>
    </dgm:pt>
    <dgm:pt modelId="{D7F40496-7A6B-4014-924D-1CDDAB41A3DD}" type="sibTrans" cxnId="{64E3D7EB-C528-4F83-BE65-BF2368ED9964}">
      <dgm:prSet/>
      <dgm:spPr/>
      <dgm:t>
        <a:bodyPr/>
        <a:lstStyle/>
        <a:p>
          <a:endParaRPr lang="en-US"/>
        </a:p>
      </dgm:t>
    </dgm:pt>
    <dgm:pt modelId="{C46DB534-45C3-418A-A9CE-A14D22E5D18D}">
      <dgm:prSet phldrT="[Text]" custT="1"/>
      <dgm:spPr/>
      <dgm:t>
        <a:bodyPr/>
        <a:lstStyle/>
        <a:p>
          <a:r>
            <a:rPr lang="en-US" sz="2000" dirty="0"/>
            <a:t>Pay attention to new opportunities </a:t>
          </a:r>
          <a:br>
            <a:rPr lang="en-US" sz="2000" dirty="0"/>
          </a:br>
          <a:r>
            <a:rPr lang="en-US" sz="2000" dirty="0"/>
            <a:t>for sustaining activities.  </a:t>
          </a:r>
        </a:p>
      </dgm:t>
    </dgm:pt>
    <dgm:pt modelId="{607A160A-31A1-4B20-8BD9-DCD419F96C70}" type="parTrans" cxnId="{C2BA9B15-0971-4A64-A614-B5DF557AC456}">
      <dgm:prSet/>
      <dgm:spPr/>
      <dgm:t>
        <a:bodyPr/>
        <a:lstStyle/>
        <a:p>
          <a:endParaRPr lang="en-US"/>
        </a:p>
      </dgm:t>
    </dgm:pt>
    <dgm:pt modelId="{221AF4E4-85CA-4530-8614-45AF6EE725E4}" type="sibTrans" cxnId="{C2BA9B15-0971-4A64-A614-B5DF557AC456}">
      <dgm:prSet/>
      <dgm:spPr/>
      <dgm:t>
        <a:bodyPr/>
        <a:lstStyle/>
        <a:p>
          <a:endParaRPr lang="en-US"/>
        </a:p>
      </dgm:t>
    </dgm:pt>
    <dgm:pt modelId="{C6B8FC26-3B54-4B5A-A9BD-C482FFB41E1B}" type="pres">
      <dgm:prSet presAssocID="{66BCA399-2536-453A-9988-3B7B3EB91649}" presName="linear" presStyleCnt="0">
        <dgm:presLayoutVars>
          <dgm:animLvl val="lvl"/>
          <dgm:resizeHandles val="exact"/>
        </dgm:presLayoutVars>
      </dgm:prSet>
      <dgm:spPr/>
    </dgm:pt>
    <dgm:pt modelId="{E44AD3B6-D11E-44B6-B84B-14A1B0E5775D}" type="pres">
      <dgm:prSet presAssocID="{52CE5C36-7D7F-49BC-8DBD-C29A495441CC}" presName="parentText" presStyleLbl="node1" presStyleIdx="0" presStyleCnt="3">
        <dgm:presLayoutVars>
          <dgm:chMax val="0"/>
          <dgm:bulletEnabled val="1"/>
        </dgm:presLayoutVars>
      </dgm:prSet>
      <dgm:spPr/>
    </dgm:pt>
    <dgm:pt modelId="{26A734B5-996B-4B15-8C90-04A7CFDB9DFF}" type="pres">
      <dgm:prSet presAssocID="{69937C3B-7C95-4A1E-8D3B-591A5B60DA39}" presName="spacer" presStyleCnt="0"/>
      <dgm:spPr/>
    </dgm:pt>
    <dgm:pt modelId="{471D49BE-CA13-4131-8082-AA7D08306AD0}" type="pres">
      <dgm:prSet presAssocID="{80FDC680-1B2E-40BA-8BB4-C2EA89F0E700}" presName="parentText" presStyleLbl="node1" presStyleIdx="1" presStyleCnt="3">
        <dgm:presLayoutVars>
          <dgm:chMax val="0"/>
          <dgm:bulletEnabled val="1"/>
        </dgm:presLayoutVars>
      </dgm:prSet>
      <dgm:spPr/>
    </dgm:pt>
    <dgm:pt modelId="{CB6C913F-FEE0-4B13-8630-E45277370264}" type="pres">
      <dgm:prSet presAssocID="{D7F40496-7A6B-4014-924D-1CDDAB41A3DD}" presName="spacer" presStyleCnt="0"/>
      <dgm:spPr/>
    </dgm:pt>
    <dgm:pt modelId="{4241BB71-02B6-4B9F-A0BC-6DA8E51894AA}" type="pres">
      <dgm:prSet presAssocID="{C46DB534-45C3-418A-A9CE-A14D22E5D18D}" presName="parentText" presStyleLbl="node1" presStyleIdx="2" presStyleCnt="3">
        <dgm:presLayoutVars>
          <dgm:chMax val="0"/>
          <dgm:bulletEnabled val="1"/>
        </dgm:presLayoutVars>
      </dgm:prSet>
      <dgm:spPr/>
    </dgm:pt>
  </dgm:ptLst>
  <dgm:cxnLst>
    <dgm:cxn modelId="{C2BA9B15-0971-4A64-A614-B5DF557AC456}" srcId="{66BCA399-2536-453A-9988-3B7B3EB91649}" destId="{C46DB534-45C3-418A-A9CE-A14D22E5D18D}" srcOrd="2" destOrd="0" parTransId="{607A160A-31A1-4B20-8BD9-DCD419F96C70}" sibTransId="{221AF4E4-85CA-4530-8614-45AF6EE725E4}"/>
    <dgm:cxn modelId="{39CE1D28-4451-4F38-BDC0-33B3F3DD8B54}" srcId="{66BCA399-2536-453A-9988-3B7B3EB91649}" destId="{52CE5C36-7D7F-49BC-8DBD-C29A495441CC}" srcOrd="0" destOrd="0" parTransId="{773C9B7E-CD5C-4E04-84C4-E63DFD69B483}" sibTransId="{69937C3B-7C95-4A1E-8D3B-591A5B60DA39}"/>
    <dgm:cxn modelId="{980BCB72-9EC7-427F-8A24-4F2E4E22E91A}" type="presOf" srcId="{52CE5C36-7D7F-49BC-8DBD-C29A495441CC}" destId="{E44AD3B6-D11E-44B6-B84B-14A1B0E5775D}" srcOrd="0" destOrd="0" presId="urn:microsoft.com/office/officeart/2005/8/layout/vList2"/>
    <dgm:cxn modelId="{11213D73-2A4A-4606-903E-99F7443DAF3A}" type="presOf" srcId="{66BCA399-2536-453A-9988-3B7B3EB91649}" destId="{C6B8FC26-3B54-4B5A-A9BD-C482FFB41E1B}" srcOrd="0" destOrd="0" presId="urn:microsoft.com/office/officeart/2005/8/layout/vList2"/>
    <dgm:cxn modelId="{D26EDA59-CFF9-4391-BB99-7E96DA2F03FE}" type="presOf" srcId="{80FDC680-1B2E-40BA-8BB4-C2EA89F0E700}" destId="{471D49BE-CA13-4131-8082-AA7D08306AD0}" srcOrd="0" destOrd="0" presId="urn:microsoft.com/office/officeart/2005/8/layout/vList2"/>
    <dgm:cxn modelId="{AD9C93C1-AF29-45F1-AFF4-314BE8A12D3E}" type="presOf" srcId="{C46DB534-45C3-418A-A9CE-A14D22E5D18D}" destId="{4241BB71-02B6-4B9F-A0BC-6DA8E51894AA}" srcOrd="0" destOrd="0" presId="urn:microsoft.com/office/officeart/2005/8/layout/vList2"/>
    <dgm:cxn modelId="{64E3D7EB-C528-4F83-BE65-BF2368ED9964}" srcId="{66BCA399-2536-453A-9988-3B7B3EB91649}" destId="{80FDC680-1B2E-40BA-8BB4-C2EA89F0E700}" srcOrd="1" destOrd="0" parTransId="{77B97799-2FB6-430E-BF2A-F77E01D80ED5}" sibTransId="{D7F40496-7A6B-4014-924D-1CDDAB41A3DD}"/>
    <dgm:cxn modelId="{DB0C315F-D82A-4F8D-8683-04290EF9EBE8}" type="presParOf" srcId="{C6B8FC26-3B54-4B5A-A9BD-C482FFB41E1B}" destId="{E44AD3B6-D11E-44B6-B84B-14A1B0E5775D}" srcOrd="0" destOrd="0" presId="urn:microsoft.com/office/officeart/2005/8/layout/vList2"/>
    <dgm:cxn modelId="{016B07D7-9712-4D4E-B220-0F984783B7B2}" type="presParOf" srcId="{C6B8FC26-3B54-4B5A-A9BD-C482FFB41E1B}" destId="{26A734B5-996B-4B15-8C90-04A7CFDB9DFF}" srcOrd="1" destOrd="0" presId="urn:microsoft.com/office/officeart/2005/8/layout/vList2"/>
    <dgm:cxn modelId="{AE63B934-2917-4DBD-8124-14E5AB89E1FD}" type="presParOf" srcId="{C6B8FC26-3B54-4B5A-A9BD-C482FFB41E1B}" destId="{471D49BE-CA13-4131-8082-AA7D08306AD0}" srcOrd="2" destOrd="0" presId="urn:microsoft.com/office/officeart/2005/8/layout/vList2"/>
    <dgm:cxn modelId="{AA7A83E1-4484-4858-BF82-2132754616AA}" type="presParOf" srcId="{C6B8FC26-3B54-4B5A-A9BD-C482FFB41E1B}" destId="{CB6C913F-FEE0-4B13-8630-E45277370264}" srcOrd="3" destOrd="0" presId="urn:microsoft.com/office/officeart/2005/8/layout/vList2"/>
    <dgm:cxn modelId="{71FCFAB9-C072-4C27-A684-BAAC618D3685}" type="presParOf" srcId="{C6B8FC26-3B54-4B5A-A9BD-C482FFB41E1B}" destId="{4241BB71-02B6-4B9F-A0BC-6DA8E51894AA}"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14AD7F-D75F-464B-BBB4-BEE61812EC1D}"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87FBDF24-C432-45D5-BBD7-D709787621BD}">
      <dgm:prSet/>
      <dgm:spPr/>
      <dgm:t>
        <a:bodyPr/>
        <a:lstStyle/>
        <a:p>
          <a:r>
            <a:rPr lang="en-US"/>
            <a:t>Identify who should be engaged.</a:t>
          </a:r>
        </a:p>
      </dgm:t>
    </dgm:pt>
    <dgm:pt modelId="{6F3CFA40-B20A-41FD-8FDB-8FDB4D75C6A7}" type="parTrans" cxnId="{4C15CB91-F40C-4635-A869-F9E83E36735D}">
      <dgm:prSet/>
      <dgm:spPr/>
      <dgm:t>
        <a:bodyPr/>
        <a:lstStyle/>
        <a:p>
          <a:endParaRPr lang="en-US"/>
        </a:p>
      </dgm:t>
    </dgm:pt>
    <dgm:pt modelId="{A4BB637E-C73D-4973-A8C3-A58B31ECC98D}" type="sibTrans" cxnId="{4C15CB91-F40C-4635-A869-F9E83E36735D}">
      <dgm:prSet/>
      <dgm:spPr/>
      <dgm:t>
        <a:bodyPr/>
        <a:lstStyle/>
        <a:p>
          <a:endParaRPr lang="en-US"/>
        </a:p>
      </dgm:t>
    </dgm:pt>
    <dgm:pt modelId="{69356CC7-8F00-48FF-9722-F4FAF97A5FBC}">
      <dgm:prSet/>
      <dgm:spPr>
        <a:solidFill>
          <a:srgbClr val="2C5261"/>
        </a:solidFill>
      </dgm:spPr>
      <dgm:t>
        <a:bodyPr/>
        <a:lstStyle/>
        <a:p>
          <a:r>
            <a:rPr lang="en-US" dirty="0"/>
            <a:t>Secure the support of senior leadership.</a:t>
          </a:r>
        </a:p>
      </dgm:t>
    </dgm:pt>
    <dgm:pt modelId="{F7925B28-B6B3-4334-9E37-CE0087F2C835}" type="parTrans" cxnId="{3AD0BB5C-F9BC-4808-8C39-0142D798C7BD}">
      <dgm:prSet/>
      <dgm:spPr/>
      <dgm:t>
        <a:bodyPr/>
        <a:lstStyle/>
        <a:p>
          <a:endParaRPr lang="en-US"/>
        </a:p>
      </dgm:t>
    </dgm:pt>
    <dgm:pt modelId="{8A527B40-C1B4-4EF9-9F6E-7157926D6804}" type="sibTrans" cxnId="{3AD0BB5C-F9BC-4808-8C39-0142D798C7BD}">
      <dgm:prSet/>
      <dgm:spPr/>
      <dgm:t>
        <a:bodyPr/>
        <a:lstStyle/>
        <a:p>
          <a:endParaRPr lang="en-US"/>
        </a:p>
      </dgm:t>
    </dgm:pt>
    <dgm:pt modelId="{DE71B83F-7E0E-4E65-AB19-76EF25613380}">
      <dgm:prSet/>
      <dgm:spPr/>
      <dgm:t>
        <a:bodyPr/>
        <a:lstStyle/>
        <a:p>
          <a:pPr rtl="0"/>
          <a:r>
            <a:rPr lang="en-US">
              <a:latin typeface="Calibri Light" panose="020F0302020204030204"/>
            </a:rPr>
            <a:t>Use lessons learned from SAE to enhance future state apprenticeship expansion goals and activities</a:t>
          </a:r>
          <a:r>
            <a:rPr lang="en-US"/>
            <a:t>.</a:t>
          </a:r>
        </a:p>
      </dgm:t>
    </dgm:pt>
    <dgm:pt modelId="{19EDA2E9-1D07-472C-A615-6BF672C4386B}" type="parTrans" cxnId="{56D3C4B8-4581-4959-A7F8-51EC0654FDA5}">
      <dgm:prSet/>
      <dgm:spPr/>
      <dgm:t>
        <a:bodyPr/>
        <a:lstStyle/>
        <a:p>
          <a:endParaRPr lang="en-US"/>
        </a:p>
      </dgm:t>
    </dgm:pt>
    <dgm:pt modelId="{47D61CA2-E37B-4AFD-8A8A-C5F97F3C8E9C}" type="sibTrans" cxnId="{56D3C4B8-4581-4959-A7F8-51EC0654FDA5}">
      <dgm:prSet/>
      <dgm:spPr/>
      <dgm:t>
        <a:bodyPr/>
        <a:lstStyle/>
        <a:p>
          <a:endParaRPr lang="en-US"/>
        </a:p>
      </dgm:t>
    </dgm:pt>
    <dgm:pt modelId="{2D06795B-B7D1-4908-96E3-E78163573B85}" type="pres">
      <dgm:prSet presAssocID="{7414AD7F-D75F-464B-BBB4-BEE61812EC1D}" presName="outerComposite" presStyleCnt="0">
        <dgm:presLayoutVars>
          <dgm:chMax val="5"/>
          <dgm:dir/>
          <dgm:resizeHandles val="exact"/>
        </dgm:presLayoutVars>
      </dgm:prSet>
      <dgm:spPr/>
    </dgm:pt>
    <dgm:pt modelId="{F05C6CD0-EAD7-4CEE-B48A-05D2BCC383D9}" type="pres">
      <dgm:prSet presAssocID="{7414AD7F-D75F-464B-BBB4-BEE61812EC1D}" presName="dummyMaxCanvas" presStyleCnt="0">
        <dgm:presLayoutVars/>
      </dgm:prSet>
      <dgm:spPr/>
    </dgm:pt>
    <dgm:pt modelId="{752FEC3A-280F-4A37-9C11-2A1836BFBF1F}" type="pres">
      <dgm:prSet presAssocID="{7414AD7F-D75F-464B-BBB4-BEE61812EC1D}" presName="ThreeNodes_1" presStyleLbl="node1" presStyleIdx="0" presStyleCnt="3">
        <dgm:presLayoutVars>
          <dgm:bulletEnabled val="1"/>
        </dgm:presLayoutVars>
      </dgm:prSet>
      <dgm:spPr/>
    </dgm:pt>
    <dgm:pt modelId="{BCAFA3CF-DE21-43BF-900D-7D95C64450C6}" type="pres">
      <dgm:prSet presAssocID="{7414AD7F-D75F-464B-BBB4-BEE61812EC1D}" presName="ThreeNodes_2" presStyleLbl="node1" presStyleIdx="1" presStyleCnt="3">
        <dgm:presLayoutVars>
          <dgm:bulletEnabled val="1"/>
        </dgm:presLayoutVars>
      </dgm:prSet>
      <dgm:spPr/>
    </dgm:pt>
    <dgm:pt modelId="{1638EE6E-B77E-4210-BE32-94E9F64C57C0}" type="pres">
      <dgm:prSet presAssocID="{7414AD7F-D75F-464B-BBB4-BEE61812EC1D}" presName="ThreeNodes_3" presStyleLbl="node1" presStyleIdx="2" presStyleCnt="3">
        <dgm:presLayoutVars>
          <dgm:bulletEnabled val="1"/>
        </dgm:presLayoutVars>
      </dgm:prSet>
      <dgm:spPr/>
    </dgm:pt>
    <dgm:pt modelId="{47959C55-4C08-4EE6-BD97-538170133622}" type="pres">
      <dgm:prSet presAssocID="{7414AD7F-D75F-464B-BBB4-BEE61812EC1D}" presName="ThreeConn_1-2" presStyleLbl="fgAccFollowNode1" presStyleIdx="0" presStyleCnt="2">
        <dgm:presLayoutVars>
          <dgm:bulletEnabled val="1"/>
        </dgm:presLayoutVars>
      </dgm:prSet>
      <dgm:spPr/>
    </dgm:pt>
    <dgm:pt modelId="{27397964-32C5-4DED-B555-01716C805699}" type="pres">
      <dgm:prSet presAssocID="{7414AD7F-D75F-464B-BBB4-BEE61812EC1D}" presName="ThreeConn_2-3" presStyleLbl="fgAccFollowNode1" presStyleIdx="1" presStyleCnt="2">
        <dgm:presLayoutVars>
          <dgm:bulletEnabled val="1"/>
        </dgm:presLayoutVars>
      </dgm:prSet>
      <dgm:spPr/>
    </dgm:pt>
    <dgm:pt modelId="{1ABD2C12-C7AA-40A0-805F-D1AD4D8E6E39}" type="pres">
      <dgm:prSet presAssocID="{7414AD7F-D75F-464B-BBB4-BEE61812EC1D}" presName="ThreeNodes_1_text" presStyleLbl="node1" presStyleIdx="2" presStyleCnt="3">
        <dgm:presLayoutVars>
          <dgm:bulletEnabled val="1"/>
        </dgm:presLayoutVars>
      </dgm:prSet>
      <dgm:spPr/>
    </dgm:pt>
    <dgm:pt modelId="{1C03BA56-F8F5-4481-80C1-FAD7D51D44D4}" type="pres">
      <dgm:prSet presAssocID="{7414AD7F-D75F-464B-BBB4-BEE61812EC1D}" presName="ThreeNodes_2_text" presStyleLbl="node1" presStyleIdx="2" presStyleCnt="3">
        <dgm:presLayoutVars>
          <dgm:bulletEnabled val="1"/>
        </dgm:presLayoutVars>
      </dgm:prSet>
      <dgm:spPr/>
    </dgm:pt>
    <dgm:pt modelId="{14042262-CED6-4FC7-8E67-2DDA7E5311F4}" type="pres">
      <dgm:prSet presAssocID="{7414AD7F-D75F-464B-BBB4-BEE61812EC1D}" presName="ThreeNodes_3_text" presStyleLbl="node1" presStyleIdx="2" presStyleCnt="3">
        <dgm:presLayoutVars>
          <dgm:bulletEnabled val="1"/>
        </dgm:presLayoutVars>
      </dgm:prSet>
      <dgm:spPr/>
    </dgm:pt>
  </dgm:ptLst>
  <dgm:cxnLst>
    <dgm:cxn modelId="{80461F00-4D57-425A-B52E-CE09D63862D7}" type="presOf" srcId="{87FBDF24-C432-45D5-BBD7-D709787621BD}" destId="{752FEC3A-280F-4A37-9C11-2A1836BFBF1F}" srcOrd="0" destOrd="0" presId="urn:microsoft.com/office/officeart/2005/8/layout/vProcess5"/>
    <dgm:cxn modelId="{5058BC3F-AEE1-4773-97CB-7E6958630431}" type="presOf" srcId="{87FBDF24-C432-45D5-BBD7-D709787621BD}" destId="{1ABD2C12-C7AA-40A0-805F-D1AD4D8E6E39}" srcOrd="1" destOrd="0" presId="urn:microsoft.com/office/officeart/2005/8/layout/vProcess5"/>
    <dgm:cxn modelId="{3AD0BB5C-F9BC-4808-8C39-0142D798C7BD}" srcId="{7414AD7F-D75F-464B-BBB4-BEE61812EC1D}" destId="{69356CC7-8F00-48FF-9722-F4FAF97A5FBC}" srcOrd="1" destOrd="0" parTransId="{F7925B28-B6B3-4334-9E37-CE0087F2C835}" sibTransId="{8A527B40-C1B4-4EF9-9F6E-7157926D6804}"/>
    <dgm:cxn modelId="{286DCA74-6583-436F-A261-E40B74D2E20D}" type="presOf" srcId="{7414AD7F-D75F-464B-BBB4-BEE61812EC1D}" destId="{2D06795B-B7D1-4908-96E3-E78163573B85}" srcOrd="0" destOrd="0" presId="urn:microsoft.com/office/officeart/2005/8/layout/vProcess5"/>
    <dgm:cxn modelId="{5B928482-0CD4-40A2-9315-E21AA36DDAD9}" type="presOf" srcId="{DE71B83F-7E0E-4E65-AB19-76EF25613380}" destId="{1638EE6E-B77E-4210-BE32-94E9F64C57C0}" srcOrd="0" destOrd="0" presId="urn:microsoft.com/office/officeart/2005/8/layout/vProcess5"/>
    <dgm:cxn modelId="{4C15CB91-F40C-4635-A869-F9E83E36735D}" srcId="{7414AD7F-D75F-464B-BBB4-BEE61812EC1D}" destId="{87FBDF24-C432-45D5-BBD7-D709787621BD}" srcOrd="0" destOrd="0" parTransId="{6F3CFA40-B20A-41FD-8FDB-8FDB4D75C6A7}" sibTransId="{A4BB637E-C73D-4973-A8C3-A58B31ECC98D}"/>
    <dgm:cxn modelId="{3D4F77A9-DC60-4971-B86F-9ED65C15A420}" type="presOf" srcId="{8A527B40-C1B4-4EF9-9F6E-7157926D6804}" destId="{27397964-32C5-4DED-B555-01716C805699}" srcOrd="0" destOrd="0" presId="urn:microsoft.com/office/officeart/2005/8/layout/vProcess5"/>
    <dgm:cxn modelId="{56D3C4B8-4581-4959-A7F8-51EC0654FDA5}" srcId="{7414AD7F-D75F-464B-BBB4-BEE61812EC1D}" destId="{DE71B83F-7E0E-4E65-AB19-76EF25613380}" srcOrd="2" destOrd="0" parTransId="{19EDA2E9-1D07-472C-A615-6BF672C4386B}" sibTransId="{47D61CA2-E37B-4AFD-8A8A-C5F97F3C8E9C}"/>
    <dgm:cxn modelId="{4D41C1C0-A712-4BFD-8DD1-5DB9CB0A72B9}" type="presOf" srcId="{69356CC7-8F00-48FF-9722-F4FAF97A5FBC}" destId="{BCAFA3CF-DE21-43BF-900D-7D95C64450C6}" srcOrd="0" destOrd="0" presId="urn:microsoft.com/office/officeart/2005/8/layout/vProcess5"/>
    <dgm:cxn modelId="{9ADF03C2-0DD5-41EE-A045-EEE5EED03CB2}" type="presOf" srcId="{69356CC7-8F00-48FF-9722-F4FAF97A5FBC}" destId="{1C03BA56-F8F5-4481-80C1-FAD7D51D44D4}" srcOrd="1" destOrd="0" presId="urn:microsoft.com/office/officeart/2005/8/layout/vProcess5"/>
    <dgm:cxn modelId="{A9103CE4-A204-4A74-9EC2-524143532971}" type="presOf" srcId="{A4BB637E-C73D-4973-A8C3-A58B31ECC98D}" destId="{47959C55-4C08-4EE6-BD97-538170133622}" srcOrd="0" destOrd="0" presId="urn:microsoft.com/office/officeart/2005/8/layout/vProcess5"/>
    <dgm:cxn modelId="{828C2DF7-668F-429E-A113-95B310C104E9}" type="presOf" srcId="{DE71B83F-7E0E-4E65-AB19-76EF25613380}" destId="{14042262-CED6-4FC7-8E67-2DDA7E5311F4}" srcOrd="1" destOrd="0" presId="urn:microsoft.com/office/officeart/2005/8/layout/vProcess5"/>
    <dgm:cxn modelId="{5B9EF7B3-0398-4E37-944F-53BCB50122C2}" type="presParOf" srcId="{2D06795B-B7D1-4908-96E3-E78163573B85}" destId="{F05C6CD0-EAD7-4CEE-B48A-05D2BCC383D9}" srcOrd="0" destOrd="0" presId="urn:microsoft.com/office/officeart/2005/8/layout/vProcess5"/>
    <dgm:cxn modelId="{695B4C6A-51B5-4972-9498-A9135D35602E}" type="presParOf" srcId="{2D06795B-B7D1-4908-96E3-E78163573B85}" destId="{752FEC3A-280F-4A37-9C11-2A1836BFBF1F}" srcOrd="1" destOrd="0" presId="urn:microsoft.com/office/officeart/2005/8/layout/vProcess5"/>
    <dgm:cxn modelId="{FC549622-94FA-486A-809F-FFBA2E629A88}" type="presParOf" srcId="{2D06795B-B7D1-4908-96E3-E78163573B85}" destId="{BCAFA3CF-DE21-43BF-900D-7D95C64450C6}" srcOrd="2" destOrd="0" presId="urn:microsoft.com/office/officeart/2005/8/layout/vProcess5"/>
    <dgm:cxn modelId="{A3DDA5B6-C698-46D4-8774-CBE444281034}" type="presParOf" srcId="{2D06795B-B7D1-4908-96E3-E78163573B85}" destId="{1638EE6E-B77E-4210-BE32-94E9F64C57C0}" srcOrd="3" destOrd="0" presId="urn:microsoft.com/office/officeart/2005/8/layout/vProcess5"/>
    <dgm:cxn modelId="{2EFDFAC2-7F25-43DE-A62B-79BA9DA3997A}" type="presParOf" srcId="{2D06795B-B7D1-4908-96E3-E78163573B85}" destId="{47959C55-4C08-4EE6-BD97-538170133622}" srcOrd="4" destOrd="0" presId="urn:microsoft.com/office/officeart/2005/8/layout/vProcess5"/>
    <dgm:cxn modelId="{F11D038D-A6C3-4293-84E5-A74FE1667C6F}" type="presParOf" srcId="{2D06795B-B7D1-4908-96E3-E78163573B85}" destId="{27397964-32C5-4DED-B555-01716C805699}" srcOrd="5" destOrd="0" presId="urn:microsoft.com/office/officeart/2005/8/layout/vProcess5"/>
    <dgm:cxn modelId="{66738EBE-6C62-48C4-BE14-1A92D866061B}" type="presParOf" srcId="{2D06795B-B7D1-4908-96E3-E78163573B85}" destId="{1ABD2C12-C7AA-40A0-805F-D1AD4D8E6E39}" srcOrd="6" destOrd="0" presId="urn:microsoft.com/office/officeart/2005/8/layout/vProcess5"/>
    <dgm:cxn modelId="{48B20931-6599-4C09-B522-38B94F4AD737}" type="presParOf" srcId="{2D06795B-B7D1-4908-96E3-E78163573B85}" destId="{1C03BA56-F8F5-4481-80C1-FAD7D51D44D4}" srcOrd="7" destOrd="0" presId="urn:microsoft.com/office/officeart/2005/8/layout/vProcess5"/>
    <dgm:cxn modelId="{91A52D06-BC84-45F9-A5FC-F5DC331AD324}" type="presParOf" srcId="{2D06795B-B7D1-4908-96E3-E78163573B85}" destId="{14042262-CED6-4FC7-8E67-2DDA7E5311F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C1CDB-7EEB-487B-8FB5-F4AE5FCE50A6}">
      <dsp:nvSpPr>
        <dsp:cNvPr id="0" name=""/>
        <dsp:cNvSpPr/>
      </dsp:nvSpPr>
      <dsp:spPr>
        <a:xfrm>
          <a:off x="0" y="4306848"/>
          <a:ext cx="5181600" cy="706574"/>
        </a:xfrm>
        <a:prstGeom prst="rect">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Use qualitative and quantitative data to demonstrate the success of program innovations.</a:t>
          </a:r>
        </a:p>
      </dsp:txBody>
      <dsp:txXfrm>
        <a:off x="0" y="4306848"/>
        <a:ext cx="5181600" cy="706574"/>
      </dsp:txXfrm>
    </dsp:sp>
    <dsp:sp modelId="{E4C2F703-3DB7-44E7-B11B-2B0C0FE70A95}">
      <dsp:nvSpPr>
        <dsp:cNvPr id="0" name=""/>
        <dsp:cNvSpPr/>
      </dsp:nvSpPr>
      <dsp:spPr>
        <a:xfrm rot="10800000">
          <a:off x="0" y="3230735"/>
          <a:ext cx="5181600" cy="1086711"/>
        </a:xfrm>
        <a:prstGeom prst="upArrowCallout">
          <a:avLst/>
        </a:prstGeom>
        <a:solidFill>
          <a:schemeClr val="tx1">
            <a:lumMod val="75000"/>
            <a:lumOff val="25000"/>
          </a:schemeClr>
        </a:solidFill>
        <a:ln>
          <a:no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Use storytelling and best practices.</a:t>
          </a:r>
        </a:p>
      </dsp:txBody>
      <dsp:txXfrm rot="10800000">
        <a:off x="0" y="3230735"/>
        <a:ext cx="5181600" cy="706112"/>
      </dsp:txXfrm>
    </dsp:sp>
    <dsp:sp modelId="{E08320EA-5AB6-4638-A916-9269F8080280}">
      <dsp:nvSpPr>
        <dsp:cNvPr id="0" name=""/>
        <dsp:cNvSpPr/>
      </dsp:nvSpPr>
      <dsp:spPr>
        <a:xfrm rot="10800000">
          <a:off x="0" y="2154622"/>
          <a:ext cx="5181600" cy="1086711"/>
        </a:xfrm>
        <a:prstGeom prst="upArrowCallout">
          <a:avLst/>
        </a:prstGeom>
        <a:solidFill>
          <a:srgbClr val="2C5261"/>
        </a:solidFill>
        <a:ln>
          <a:no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When demonstrating success, identify activities that appear to be impactful, but require supporting data.</a:t>
          </a:r>
        </a:p>
      </dsp:txBody>
      <dsp:txXfrm rot="10800000">
        <a:off x="0" y="2154622"/>
        <a:ext cx="5181600" cy="706112"/>
      </dsp:txXfrm>
    </dsp:sp>
    <dsp:sp modelId="{ECC12B6C-C045-4D67-B8E8-BC5A4B149578}">
      <dsp:nvSpPr>
        <dsp:cNvPr id="0" name=""/>
        <dsp:cNvSpPr/>
      </dsp:nvSpPr>
      <dsp:spPr>
        <a:xfrm rot="10800000">
          <a:off x="0" y="1078510"/>
          <a:ext cx="5181600" cy="1086711"/>
        </a:xfrm>
        <a:prstGeom prst="upArrowCallout">
          <a:avLst/>
        </a:prstGeom>
        <a:gradFill rotWithShape="0">
          <a:gsLst>
            <a:gs pos="0">
              <a:schemeClr val="accent2">
                <a:hueOff val="-15827563"/>
                <a:satOff val="-41558"/>
                <a:lumOff val="-8970"/>
                <a:alphaOff val="0"/>
              </a:schemeClr>
            </a:gs>
            <a:gs pos="90000">
              <a:schemeClr val="accent2">
                <a:hueOff val="-15827563"/>
                <a:satOff val="-41558"/>
                <a:lumOff val="-8970"/>
                <a:alphaOff val="0"/>
                <a:shade val="100000"/>
              </a:schemeClr>
            </a:gs>
            <a:gs pos="100000">
              <a:schemeClr val="accent2">
                <a:hueOff val="-15827563"/>
                <a:satOff val="-41558"/>
                <a:lumOff val="-897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Data can identify unintended positive outcomes of your funded activities, or “ripple effects.”</a:t>
          </a:r>
        </a:p>
      </dsp:txBody>
      <dsp:txXfrm rot="10800000">
        <a:off x="0" y="1078510"/>
        <a:ext cx="5181600" cy="706112"/>
      </dsp:txXfrm>
    </dsp:sp>
    <dsp:sp modelId="{57A35E30-C0FD-438E-B0E8-63B621C119F5}">
      <dsp:nvSpPr>
        <dsp:cNvPr id="0" name=""/>
        <dsp:cNvSpPr/>
      </dsp:nvSpPr>
      <dsp:spPr>
        <a:xfrm rot="10800000">
          <a:off x="0" y="2397"/>
          <a:ext cx="5181600" cy="1086711"/>
        </a:xfrm>
        <a:prstGeom prst="upArrowCallout">
          <a:avLst/>
        </a:prstGeom>
        <a:gradFill rotWithShape="0">
          <a:gsLst>
            <a:gs pos="0">
              <a:schemeClr val="accent2">
                <a:hueOff val="-21103418"/>
                <a:satOff val="-55411"/>
                <a:lumOff val="-11960"/>
                <a:alphaOff val="0"/>
              </a:schemeClr>
            </a:gs>
            <a:gs pos="90000">
              <a:schemeClr val="accent2">
                <a:hueOff val="-21103418"/>
                <a:satOff val="-55411"/>
                <a:lumOff val="-11960"/>
                <a:alphaOff val="0"/>
                <a:shade val="100000"/>
              </a:schemeClr>
            </a:gs>
            <a:gs pos="100000">
              <a:schemeClr val="accent2">
                <a:hueOff val="-21103418"/>
                <a:satOff val="-55411"/>
                <a:lumOff val="-1196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Data illustrates ROI and presents a case for sustainability.</a:t>
          </a:r>
        </a:p>
      </dsp:txBody>
      <dsp:txXfrm rot="10800000">
        <a:off x="0" y="2397"/>
        <a:ext cx="5181600" cy="706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C1CDB-7EEB-487B-8FB5-F4AE5FCE50A6}">
      <dsp:nvSpPr>
        <dsp:cNvPr id="0" name=""/>
        <dsp:cNvSpPr/>
      </dsp:nvSpPr>
      <dsp:spPr>
        <a:xfrm>
          <a:off x="0" y="3775673"/>
          <a:ext cx="6746246" cy="1239260"/>
        </a:xfrm>
        <a:prstGeom prst="rect">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Create a stakeholder management plan based on this analysis.</a:t>
          </a:r>
        </a:p>
      </dsp:txBody>
      <dsp:txXfrm>
        <a:off x="0" y="3775673"/>
        <a:ext cx="6746246" cy="1239260"/>
      </dsp:txXfrm>
    </dsp:sp>
    <dsp:sp modelId="{E08320EA-5AB6-4638-A916-9269F8080280}">
      <dsp:nvSpPr>
        <dsp:cNvPr id="0" name=""/>
        <dsp:cNvSpPr/>
      </dsp:nvSpPr>
      <dsp:spPr>
        <a:xfrm rot="10800000">
          <a:off x="0" y="1888279"/>
          <a:ext cx="6746246" cy="1905982"/>
        </a:xfrm>
        <a:prstGeom prst="upArrowCallout">
          <a:avLst/>
        </a:prstGeom>
        <a:solidFill>
          <a:srgbClr val="2C5261"/>
        </a:solidFill>
        <a:ln>
          <a:no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Determine whether your partners have an interest in sustaining the benefits of the project and are willing to be part of the planning process.</a:t>
          </a:r>
        </a:p>
      </dsp:txBody>
      <dsp:txXfrm rot="10800000">
        <a:off x="0" y="1888279"/>
        <a:ext cx="6746246" cy="1238450"/>
      </dsp:txXfrm>
    </dsp:sp>
    <dsp:sp modelId="{57A35E30-C0FD-438E-B0E8-63B621C119F5}">
      <dsp:nvSpPr>
        <dsp:cNvPr id="0" name=""/>
        <dsp:cNvSpPr/>
      </dsp:nvSpPr>
      <dsp:spPr>
        <a:xfrm rot="10800000">
          <a:off x="0" y="0"/>
          <a:ext cx="6746246" cy="1905982"/>
        </a:xfrm>
        <a:prstGeom prst="upArrowCallout">
          <a:avLst/>
        </a:prstGeom>
        <a:gradFill rotWithShape="0">
          <a:gsLst>
            <a:gs pos="0">
              <a:schemeClr val="accent2">
                <a:hueOff val="-21103418"/>
                <a:satOff val="-55411"/>
                <a:lumOff val="-11960"/>
                <a:alphaOff val="0"/>
              </a:schemeClr>
            </a:gs>
            <a:gs pos="90000">
              <a:schemeClr val="accent2">
                <a:hueOff val="-21103418"/>
                <a:satOff val="-55411"/>
                <a:lumOff val="-11960"/>
                <a:alphaOff val="0"/>
                <a:shade val="100000"/>
              </a:schemeClr>
            </a:gs>
            <a:gs pos="100000">
              <a:schemeClr val="accent2">
                <a:hueOff val="-21103418"/>
                <a:satOff val="-55411"/>
                <a:lumOff val="-1196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Analyze systems-level statewide partnerships, policy, communication, outreach, etc., and review program-level work (pre-apprenticeship and apprenticeship).</a:t>
          </a:r>
        </a:p>
      </dsp:txBody>
      <dsp:txXfrm rot="10800000">
        <a:off x="0" y="0"/>
        <a:ext cx="6746246" cy="1238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1B976-5F5D-4577-91A8-F73D496F5CE2}">
      <dsp:nvSpPr>
        <dsp:cNvPr id="0" name=""/>
        <dsp:cNvSpPr/>
      </dsp:nvSpPr>
      <dsp:spPr>
        <a:xfrm>
          <a:off x="553494" y="0"/>
          <a:ext cx="6646558" cy="5208534"/>
        </a:xfrm>
        <a:prstGeom prst="rightArrow">
          <a:avLst/>
        </a:prstGeom>
        <a:solidFill>
          <a:srgbClr val="D7CCCD"/>
        </a:solidFill>
        <a:ln>
          <a:noFill/>
        </a:ln>
        <a:effectLst/>
      </dsp:spPr>
      <dsp:style>
        <a:lnRef idx="0">
          <a:scrgbClr r="0" g="0" b="0"/>
        </a:lnRef>
        <a:fillRef idx="1">
          <a:scrgbClr r="0" g="0" b="0"/>
        </a:fillRef>
        <a:effectRef idx="0">
          <a:scrgbClr r="0" g="0" b="0"/>
        </a:effectRef>
        <a:fontRef idx="minor"/>
      </dsp:style>
    </dsp:sp>
    <dsp:sp modelId="{9D62B4E3-8EAA-4F1B-9A0F-4A0EDEFF0B23}">
      <dsp:nvSpPr>
        <dsp:cNvPr id="0" name=""/>
        <dsp:cNvSpPr/>
      </dsp:nvSpPr>
      <dsp:spPr>
        <a:xfrm>
          <a:off x="8399" y="1562560"/>
          <a:ext cx="2516895" cy="2083413"/>
        </a:xfrm>
        <a:prstGeom prst="roundRect">
          <a:avLst/>
        </a:prstGeom>
        <a:solidFill>
          <a:srgbClr val="7A232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Address the long-term needs of your apprenticeship expansion efforts</a:t>
          </a:r>
        </a:p>
      </dsp:txBody>
      <dsp:txXfrm>
        <a:off x="110103" y="1664264"/>
        <a:ext cx="2313487" cy="1880005"/>
      </dsp:txXfrm>
    </dsp:sp>
    <dsp:sp modelId="{8E7C2206-CB6C-46EA-9763-0B0405A55573}">
      <dsp:nvSpPr>
        <dsp:cNvPr id="0" name=""/>
        <dsp:cNvSpPr/>
      </dsp:nvSpPr>
      <dsp:spPr>
        <a:xfrm>
          <a:off x="2651292" y="1562560"/>
          <a:ext cx="2516895" cy="208341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Adjust your plan to trends in economic cycles and include diverse funding sources</a:t>
          </a:r>
        </a:p>
      </dsp:txBody>
      <dsp:txXfrm>
        <a:off x="2752996" y="1664264"/>
        <a:ext cx="2313487" cy="1880005"/>
      </dsp:txXfrm>
    </dsp:sp>
    <dsp:sp modelId="{CFA2FF81-A90C-4471-A1E2-88331D08B572}">
      <dsp:nvSpPr>
        <dsp:cNvPr id="0" name=""/>
        <dsp:cNvSpPr/>
      </dsp:nvSpPr>
      <dsp:spPr>
        <a:xfrm>
          <a:off x="5294185" y="1562560"/>
          <a:ext cx="2516895" cy="2083413"/>
        </a:xfrm>
        <a:prstGeom prst="roundRect">
          <a:avLst/>
        </a:prstGeom>
        <a:solidFill>
          <a:srgbClr val="30303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Identify additional funds needed and ROI on grant funds used.</a:t>
          </a:r>
        </a:p>
      </dsp:txBody>
      <dsp:txXfrm>
        <a:off x="5395889" y="1664264"/>
        <a:ext cx="2313487" cy="18800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AD3B6-D11E-44B6-B84B-14A1B0E5775D}">
      <dsp:nvSpPr>
        <dsp:cNvPr id="0" name=""/>
        <dsp:cNvSpPr/>
      </dsp:nvSpPr>
      <dsp:spPr>
        <a:xfrm>
          <a:off x="0" y="495849"/>
          <a:ext cx="5181600" cy="1216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process of creating a </a:t>
          </a:r>
          <a:br>
            <a:rPr lang="en-US" sz="2000" kern="1200" dirty="0"/>
          </a:br>
          <a:r>
            <a:rPr lang="en-US" sz="2000" kern="1200" dirty="0"/>
            <a:t>sustainability work plan is </a:t>
          </a:r>
          <a:br>
            <a:rPr lang="en-US" sz="2000" kern="1200" dirty="0"/>
          </a:br>
          <a:r>
            <a:rPr lang="en-US" sz="2000" kern="1200" dirty="0"/>
            <a:t>not linear.</a:t>
          </a:r>
        </a:p>
      </dsp:txBody>
      <dsp:txXfrm>
        <a:off x="59399" y="555248"/>
        <a:ext cx="5062802" cy="1098002"/>
      </dsp:txXfrm>
    </dsp:sp>
    <dsp:sp modelId="{471D49BE-CA13-4131-8082-AA7D08306AD0}">
      <dsp:nvSpPr>
        <dsp:cNvPr id="0" name=""/>
        <dsp:cNvSpPr/>
      </dsp:nvSpPr>
      <dsp:spPr>
        <a:xfrm>
          <a:off x="0" y="1899850"/>
          <a:ext cx="5181600" cy="1216800"/>
        </a:xfrm>
        <a:prstGeom prst="roundRect">
          <a:avLst/>
        </a:prstGeom>
        <a:solidFill>
          <a:srgbClr val="2C526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Begin the process early and </a:t>
          </a:r>
          <a:br>
            <a:rPr lang="en-US" sz="2000" kern="1200" dirty="0"/>
          </a:br>
          <a:r>
            <a:rPr lang="en-US" sz="2000" kern="1200" dirty="0"/>
            <a:t>continuously review the </a:t>
          </a:r>
          <a:br>
            <a:rPr lang="en-US" sz="2000" kern="1200" dirty="0"/>
          </a:br>
          <a:r>
            <a:rPr lang="en-US" sz="2000" kern="1200" dirty="0"/>
            <a:t>progress of activities.</a:t>
          </a:r>
        </a:p>
      </dsp:txBody>
      <dsp:txXfrm>
        <a:off x="59399" y="1959249"/>
        <a:ext cx="5062802" cy="1098002"/>
      </dsp:txXfrm>
    </dsp:sp>
    <dsp:sp modelId="{4241BB71-02B6-4B9F-A0BC-6DA8E51894AA}">
      <dsp:nvSpPr>
        <dsp:cNvPr id="0" name=""/>
        <dsp:cNvSpPr/>
      </dsp:nvSpPr>
      <dsp:spPr>
        <a:xfrm>
          <a:off x="0" y="3303850"/>
          <a:ext cx="5181600" cy="1216800"/>
        </a:xfrm>
        <a:prstGeom prst="roundRect">
          <a:avLst/>
        </a:prstGeom>
        <a:solidFill>
          <a:schemeClr val="accent2">
            <a:hueOff val="-21103418"/>
            <a:satOff val="-55411"/>
            <a:lumOff val="-119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Pay attention to new opportunities </a:t>
          </a:r>
          <a:br>
            <a:rPr lang="en-US" sz="2000" kern="1200" dirty="0"/>
          </a:br>
          <a:r>
            <a:rPr lang="en-US" sz="2000" kern="1200" dirty="0"/>
            <a:t>for sustaining activities.  </a:t>
          </a:r>
        </a:p>
      </dsp:txBody>
      <dsp:txXfrm>
        <a:off x="59399" y="3363249"/>
        <a:ext cx="5062802"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FEC3A-280F-4A37-9C11-2A1836BFBF1F}">
      <dsp:nvSpPr>
        <dsp:cNvPr id="0" name=""/>
        <dsp:cNvSpPr/>
      </dsp:nvSpPr>
      <dsp:spPr>
        <a:xfrm>
          <a:off x="0" y="0"/>
          <a:ext cx="4404360" cy="1504746"/>
        </a:xfrm>
        <a:prstGeom prst="roundRect">
          <a:avLst>
            <a:gd name="adj" fmla="val 10000"/>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Identify who should be engaged.</a:t>
          </a:r>
        </a:p>
      </dsp:txBody>
      <dsp:txXfrm>
        <a:off x="44073" y="44073"/>
        <a:ext cx="2780620" cy="1416600"/>
      </dsp:txXfrm>
    </dsp:sp>
    <dsp:sp modelId="{BCAFA3CF-DE21-43BF-900D-7D95C64450C6}">
      <dsp:nvSpPr>
        <dsp:cNvPr id="0" name=""/>
        <dsp:cNvSpPr/>
      </dsp:nvSpPr>
      <dsp:spPr>
        <a:xfrm>
          <a:off x="388619" y="1755537"/>
          <a:ext cx="4404360" cy="1504746"/>
        </a:xfrm>
        <a:prstGeom prst="roundRect">
          <a:avLst>
            <a:gd name="adj" fmla="val 10000"/>
          </a:avLst>
        </a:prstGeom>
        <a:solidFill>
          <a:srgbClr val="2C5261"/>
        </a:solidFill>
        <a:ln>
          <a:no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Secure the support of senior leadership.</a:t>
          </a:r>
        </a:p>
      </dsp:txBody>
      <dsp:txXfrm>
        <a:off x="432692" y="1799610"/>
        <a:ext cx="2949509" cy="1416600"/>
      </dsp:txXfrm>
    </dsp:sp>
    <dsp:sp modelId="{1638EE6E-B77E-4210-BE32-94E9F64C57C0}">
      <dsp:nvSpPr>
        <dsp:cNvPr id="0" name=""/>
        <dsp:cNvSpPr/>
      </dsp:nvSpPr>
      <dsp:spPr>
        <a:xfrm>
          <a:off x="777239" y="3511074"/>
          <a:ext cx="4404360" cy="1504746"/>
        </a:xfrm>
        <a:prstGeom prst="roundRect">
          <a:avLst>
            <a:gd name="adj" fmla="val 10000"/>
          </a:avLst>
        </a:prstGeom>
        <a:gradFill rotWithShape="0">
          <a:gsLst>
            <a:gs pos="0">
              <a:schemeClr val="accent2">
                <a:hueOff val="-21103418"/>
                <a:satOff val="-55411"/>
                <a:lumOff val="-11960"/>
                <a:alphaOff val="0"/>
              </a:schemeClr>
            </a:gs>
            <a:gs pos="90000">
              <a:schemeClr val="accent2">
                <a:hueOff val="-21103418"/>
                <a:satOff val="-55411"/>
                <a:lumOff val="-11960"/>
                <a:alphaOff val="0"/>
                <a:shade val="100000"/>
              </a:schemeClr>
            </a:gs>
            <a:gs pos="100000">
              <a:schemeClr val="accent2">
                <a:hueOff val="-21103418"/>
                <a:satOff val="-55411"/>
                <a:lumOff val="-1196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latin typeface="Calibri Light" panose="020F0302020204030204"/>
            </a:rPr>
            <a:t>Use lessons learned from SAE to enhance future state apprenticeship expansion goals and activities</a:t>
          </a:r>
          <a:r>
            <a:rPr lang="en-US" sz="1900" kern="1200"/>
            <a:t>.</a:t>
          </a:r>
        </a:p>
      </dsp:txBody>
      <dsp:txXfrm>
        <a:off x="821312" y="3555147"/>
        <a:ext cx="2949509" cy="1416600"/>
      </dsp:txXfrm>
    </dsp:sp>
    <dsp:sp modelId="{47959C55-4C08-4EE6-BD97-538170133622}">
      <dsp:nvSpPr>
        <dsp:cNvPr id="0" name=""/>
        <dsp:cNvSpPr/>
      </dsp:nvSpPr>
      <dsp:spPr>
        <a:xfrm>
          <a:off x="3426275" y="1141099"/>
          <a:ext cx="978084" cy="978084"/>
        </a:xfrm>
        <a:prstGeom prst="downArrow">
          <a:avLst>
            <a:gd name="adj1" fmla="val 55000"/>
            <a:gd name="adj2" fmla="val 45000"/>
          </a:avLst>
        </a:prstGeom>
        <a:solidFill>
          <a:schemeClr val="accent2">
            <a:tint val="40000"/>
            <a:alpha val="90000"/>
            <a:hueOff val="0"/>
            <a:satOff val="0"/>
            <a:lumOff val="0"/>
            <a:alphaOff val="0"/>
          </a:schemeClr>
        </a:solidFill>
        <a:ln w="100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646344" y="1141099"/>
        <a:ext cx="537946" cy="736008"/>
      </dsp:txXfrm>
    </dsp:sp>
    <dsp:sp modelId="{27397964-32C5-4DED-B555-01716C805699}">
      <dsp:nvSpPr>
        <dsp:cNvPr id="0" name=""/>
        <dsp:cNvSpPr/>
      </dsp:nvSpPr>
      <dsp:spPr>
        <a:xfrm>
          <a:off x="3814895" y="2886604"/>
          <a:ext cx="978084" cy="978084"/>
        </a:xfrm>
        <a:prstGeom prst="downArrow">
          <a:avLst>
            <a:gd name="adj1" fmla="val 55000"/>
            <a:gd name="adj2" fmla="val 45000"/>
          </a:avLst>
        </a:prstGeom>
        <a:solidFill>
          <a:schemeClr val="accent2">
            <a:tint val="40000"/>
            <a:alpha val="90000"/>
            <a:hueOff val="-21357354"/>
            <a:satOff val="-11374"/>
            <a:lumOff val="-1725"/>
            <a:alphaOff val="0"/>
          </a:schemeClr>
        </a:solidFill>
        <a:ln w="10000" cap="flat" cmpd="sng" algn="ctr">
          <a:solidFill>
            <a:schemeClr val="accent2">
              <a:tint val="40000"/>
              <a:alpha val="90000"/>
              <a:hueOff val="-21357354"/>
              <a:satOff val="-11374"/>
              <a:lumOff val="-17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034964" y="2886604"/>
        <a:ext cx="537946" cy="7360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6/23/2020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43</a:t>
            </a:fld>
            <a:endParaRPr lang="en-US"/>
          </a:p>
        </p:txBody>
      </p:sp>
    </p:spTree>
    <p:extLst>
      <p:ext uri="{BB962C8B-B14F-4D97-AF65-F5344CB8AC3E}">
        <p14:creationId xmlns:p14="http://schemas.microsoft.com/office/powerpoint/2010/main" val="368721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45</a:t>
            </a:fld>
            <a:endParaRPr lang="en-US"/>
          </a:p>
        </p:txBody>
      </p:sp>
    </p:spTree>
    <p:extLst>
      <p:ext uri="{BB962C8B-B14F-4D97-AF65-F5344CB8AC3E}">
        <p14:creationId xmlns:p14="http://schemas.microsoft.com/office/powerpoint/2010/main" val="3408180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a:t>FirstName </a:t>
            </a:r>
            <a:r>
              <a:rPr lang="en-US" err="1"/>
              <a:t>LastName</a:t>
            </a:r>
            <a:endParaRPr lang="en-US"/>
          </a:p>
          <a:p>
            <a:pPr lvl="1"/>
            <a:r>
              <a:rPr lang="en-US"/>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a:t>Name of Reference Item</a:t>
            </a:r>
          </a:p>
          <a:p>
            <a:pPr lvl="1"/>
            <a:r>
              <a:rPr lang="en-US"/>
              <a:t>Details about resource here</a:t>
            </a:r>
          </a:p>
          <a:p>
            <a:pPr lvl="2"/>
            <a:r>
              <a:rPr lang="en-US"/>
              <a:t>www.address.com</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a:t>Name of Reference Item</a:t>
            </a:r>
          </a:p>
          <a:p>
            <a:pPr lvl="1"/>
            <a:r>
              <a:rPr lang="en-US"/>
              <a:t>Details about resource here</a:t>
            </a:r>
          </a:p>
          <a:p>
            <a:pPr lvl="2"/>
            <a:r>
              <a:rPr lang="en-US"/>
              <a:t>www.address.com</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a:t>FirstName LastName</a:t>
            </a:r>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8638377" y="246172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a:t>Event Title Here</a:t>
            </a:r>
          </a:p>
          <a:p>
            <a:pPr lvl="1"/>
            <a:r>
              <a:rPr lang="en-US"/>
              <a:t>Event summary goes here</a:t>
            </a:r>
          </a:p>
          <a:p>
            <a:pPr lvl="2"/>
            <a:r>
              <a:rPr lang="en-US"/>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a:t>Breakout Room Title</a:t>
            </a:r>
          </a:p>
          <a:p>
            <a:pPr lvl="1"/>
            <a:r>
              <a:rPr lang="en-US"/>
              <a:t>Breakout Room Summary / Description</a:t>
            </a:r>
          </a:p>
          <a:p>
            <a:pPr lvl="2"/>
            <a:r>
              <a:rPr lang="en-US"/>
              <a:t>Phone Keypad Instructions</a:t>
            </a:r>
          </a:p>
          <a:p>
            <a:pPr lvl="3"/>
            <a:r>
              <a:rPr lang="en-US"/>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a:t>Enter answering instructions</a:t>
            </a:r>
          </a:p>
          <a:p>
            <a:pPr lvl="1"/>
            <a:r>
              <a:rPr lang="en-US"/>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a:t>Type your possible choices/answers here.</a:t>
            </a:r>
          </a:p>
          <a:p>
            <a:pPr lvl="1"/>
            <a:r>
              <a:rPr lang="en-US"/>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a:t>Enter location directions</a:t>
            </a:r>
          </a:p>
          <a:p>
            <a:pPr lvl="1"/>
            <a:r>
              <a:rPr lang="en-US"/>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a:t>Add guidance for how to answer questions here.</a:t>
            </a:r>
          </a:p>
          <a:p>
            <a:pPr lvl="1"/>
            <a:r>
              <a:rPr lang="en-US"/>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a:p>
        </p:txBody>
      </p:sp>
    </p:spTree>
    <p:extLst>
      <p:ext uri="{BB962C8B-B14F-4D97-AF65-F5344CB8AC3E}">
        <p14:creationId xmlns:p14="http://schemas.microsoft.com/office/powerpoint/2010/main" val="1140015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a:p>
        </p:txBody>
      </p:sp>
    </p:spTree>
    <p:extLst>
      <p:ext uri="{BB962C8B-B14F-4D97-AF65-F5344CB8AC3E}">
        <p14:creationId xmlns:p14="http://schemas.microsoft.com/office/powerpoint/2010/main" val="3652748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emf"/><Relationship Id="rId4" Type="http://schemas.openxmlformats.org/officeDocument/2006/relationships/slideLayout" Target="../slideLayouts/slideLayout14.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microsoft.com/office/2007/relationships/hdphoto" Target="../media/hdphoto1.wdp"/><Relationship Id="rId5" Type="http://schemas.openxmlformats.org/officeDocument/2006/relationships/slideLayout" Target="../slideLayouts/slideLayout30.xml"/><Relationship Id="rId10"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hq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0.jpeg"/><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tags" Target="../tags/tag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7.xml"/><Relationship Id="rId1" Type="http://schemas.openxmlformats.org/officeDocument/2006/relationships/tags" Target="../tags/tag2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9.png"/><Relationship Id="rId7" Type="http://schemas.openxmlformats.org/officeDocument/2006/relationships/diagramColors" Target="../diagrams/colors2.xml"/><Relationship Id="rId2" Type="http://schemas.openxmlformats.org/officeDocument/2006/relationships/slideLayout" Target="../slideLayouts/slideLayout5.xml"/><Relationship Id="rId1" Type="http://schemas.openxmlformats.org/officeDocument/2006/relationships/tags" Target="../tags/tag3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7.xml"/><Relationship Id="rId1" Type="http://schemas.openxmlformats.org/officeDocument/2006/relationships/tags" Target="../tags/tag3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s>
</file>

<file path=ppt/slides/_rels/slide3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87.png"/><Relationship Id="rId3" Type="http://schemas.openxmlformats.org/officeDocument/2006/relationships/image" Target="../media/image82.jpeg"/><Relationship Id="rId7" Type="http://schemas.openxmlformats.org/officeDocument/2006/relationships/diagramColors" Target="../diagrams/colors4.xml"/><Relationship Id="rId12" Type="http://schemas.openxmlformats.org/officeDocument/2006/relationships/image" Target="../media/image86.svg"/><Relationship Id="rId2" Type="http://schemas.openxmlformats.org/officeDocument/2006/relationships/slideLayout" Target="../slideLayouts/slideLayout5.xml"/><Relationship Id="rId1" Type="http://schemas.openxmlformats.org/officeDocument/2006/relationships/tags" Target="../tags/tag42.xml"/><Relationship Id="rId6" Type="http://schemas.openxmlformats.org/officeDocument/2006/relationships/diagramQuickStyle" Target="../diagrams/quickStyle4.xml"/><Relationship Id="rId11" Type="http://schemas.openxmlformats.org/officeDocument/2006/relationships/image" Target="../media/image85.png"/><Relationship Id="rId5" Type="http://schemas.openxmlformats.org/officeDocument/2006/relationships/diagramLayout" Target="../diagrams/layout4.xml"/><Relationship Id="rId10" Type="http://schemas.openxmlformats.org/officeDocument/2006/relationships/image" Target="../media/image84.svg"/><Relationship Id="rId4" Type="http://schemas.openxmlformats.org/officeDocument/2006/relationships/diagramData" Target="../diagrams/data4.xml"/><Relationship Id="rId9" Type="http://schemas.openxmlformats.org/officeDocument/2006/relationships/image" Target="../media/image83.png"/><Relationship Id="rId14" Type="http://schemas.openxmlformats.org/officeDocument/2006/relationships/image" Target="../media/image88.svg"/></Relationships>
</file>

<file path=ppt/slides/_rels/slide42.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5.xml"/><Relationship Id="rId1" Type="http://schemas.openxmlformats.org/officeDocument/2006/relationships/tags" Target="../tags/tag4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45.xml"/><Relationship Id="rId4" Type="http://schemas.openxmlformats.org/officeDocument/2006/relationships/hyperlink" Target="Support@workforceGPS.org"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slideLayout" Target="../slideLayouts/slideLayout27.xml"/><Relationship Id="rId1" Type="http://schemas.openxmlformats.org/officeDocument/2006/relationships/tags" Target="../tags/tag9.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a:xfrm>
            <a:off x="5474110" y="2649062"/>
            <a:ext cx="6217920" cy="2230436"/>
          </a:xfrm>
        </p:spPr>
        <p:txBody>
          <a:bodyPr/>
          <a:lstStyle/>
          <a:p>
            <a:r>
              <a:rPr lang="en-US"/>
              <a:t>SAE Sustainability Webinar </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a:t>June 23, 2020</a:t>
            </a:r>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9C80648-0B68-4847-862A-BDF180B866D2}"/>
              </a:ext>
            </a:extLst>
          </p:cNvPr>
          <p:cNvSpPr>
            <a:spLocks noGrp="1"/>
          </p:cNvSpPr>
          <p:nvPr>
            <p:ph type="title"/>
          </p:nvPr>
        </p:nvSpPr>
        <p:spPr/>
        <p:txBody>
          <a:bodyPr/>
          <a:lstStyle/>
          <a:p>
            <a:r>
              <a:rPr lang="en-US"/>
              <a:t>Form a Sustainability Planning Team</a:t>
            </a:r>
          </a:p>
        </p:txBody>
      </p:sp>
      <p:sp>
        <p:nvSpPr>
          <p:cNvPr id="9" name="Text Placeholder 8">
            <a:extLst>
              <a:ext uri="{FF2B5EF4-FFF2-40B4-BE49-F238E27FC236}">
                <a16:creationId xmlns:a16="http://schemas.microsoft.com/office/drawing/2014/main" id="{035D3728-9609-4621-B8BA-EDB287D226DD}"/>
              </a:ext>
            </a:extLst>
          </p:cNvPr>
          <p:cNvSpPr>
            <a:spLocks noGrp="1"/>
          </p:cNvSpPr>
          <p:nvPr>
            <p:ph type="body" idx="1"/>
          </p:nvPr>
        </p:nvSpPr>
        <p:spPr/>
        <p:txBody>
          <a:bodyPr/>
          <a:lstStyle/>
          <a:p>
            <a:r>
              <a:rPr lang="en-US"/>
              <a:t>External Members</a:t>
            </a:r>
          </a:p>
        </p:txBody>
      </p:sp>
      <p:sp>
        <p:nvSpPr>
          <p:cNvPr id="10" name="Content Placeholder 9">
            <a:extLst>
              <a:ext uri="{FF2B5EF4-FFF2-40B4-BE49-F238E27FC236}">
                <a16:creationId xmlns:a16="http://schemas.microsoft.com/office/drawing/2014/main" id="{8F35D48A-EEB5-467A-BA56-EFB0D53527A7}"/>
              </a:ext>
            </a:extLst>
          </p:cNvPr>
          <p:cNvSpPr>
            <a:spLocks noGrp="1"/>
          </p:cNvSpPr>
          <p:nvPr>
            <p:ph sz="half" idx="2"/>
          </p:nvPr>
        </p:nvSpPr>
        <p:spPr>
          <a:xfrm>
            <a:off x="805866" y="1989878"/>
            <a:ext cx="5212080" cy="4624282"/>
          </a:xfrm>
        </p:spPr>
        <p:txBody>
          <a:bodyPr vert="horz" lIns="91440" tIns="45720" rIns="91440" bIns="45720" rtlCol="0" anchor="t">
            <a:noAutofit/>
          </a:bodyPr>
          <a:lstStyle/>
          <a:p>
            <a:r>
              <a:rPr lang="en-US" sz="2200"/>
              <a:t>Staff of funded projects and critical partners (e.g. workforce boards, community colleges and other RTI providers, other intermediaries)</a:t>
            </a:r>
          </a:p>
          <a:p>
            <a:r>
              <a:rPr lang="en-US" sz="2200"/>
              <a:t>Regional Apprenticeship Representatives</a:t>
            </a:r>
          </a:p>
          <a:p>
            <a:r>
              <a:rPr lang="en-US" sz="2200"/>
              <a:t>State agency partners and other state leadership</a:t>
            </a:r>
          </a:p>
          <a:p>
            <a:r>
              <a:rPr lang="en-US" sz="2200">
                <a:ea typeface="+mn-lt"/>
                <a:cs typeface="+mn-lt"/>
              </a:rPr>
              <a:t>State Apprenticeship Director and ATRs and the State Apprenticeship Council </a:t>
            </a:r>
            <a:br>
              <a:rPr lang="en-US" sz="2200">
                <a:ea typeface="+mn-lt"/>
                <a:cs typeface="+mn-lt"/>
              </a:rPr>
            </a:br>
            <a:r>
              <a:rPr lang="en-US" sz="2200">
                <a:ea typeface="+mn-lt"/>
                <a:cs typeface="+mn-lt"/>
              </a:rPr>
              <a:t>(if applicable)</a:t>
            </a:r>
          </a:p>
        </p:txBody>
      </p:sp>
      <p:sp>
        <p:nvSpPr>
          <p:cNvPr id="11" name="Text Placeholder 10">
            <a:extLst>
              <a:ext uri="{FF2B5EF4-FFF2-40B4-BE49-F238E27FC236}">
                <a16:creationId xmlns:a16="http://schemas.microsoft.com/office/drawing/2014/main" id="{6F601126-C351-45CC-BEF2-6684DA64981A}"/>
              </a:ext>
            </a:extLst>
          </p:cNvPr>
          <p:cNvSpPr>
            <a:spLocks noGrp="1"/>
          </p:cNvSpPr>
          <p:nvPr>
            <p:ph type="body" sz="quarter" idx="3"/>
          </p:nvPr>
        </p:nvSpPr>
        <p:spPr/>
        <p:txBody>
          <a:bodyPr/>
          <a:lstStyle/>
          <a:p>
            <a:r>
              <a:rPr lang="en-US"/>
              <a:t>Internal Members</a:t>
            </a:r>
          </a:p>
        </p:txBody>
      </p:sp>
      <p:sp>
        <p:nvSpPr>
          <p:cNvPr id="12" name="Content Placeholder 11">
            <a:extLst>
              <a:ext uri="{FF2B5EF4-FFF2-40B4-BE49-F238E27FC236}">
                <a16:creationId xmlns:a16="http://schemas.microsoft.com/office/drawing/2014/main" id="{706B5D68-F24B-4A1D-BA2A-9034068F58E0}"/>
              </a:ext>
            </a:extLst>
          </p:cNvPr>
          <p:cNvSpPr>
            <a:spLocks noGrp="1"/>
          </p:cNvSpPr>
          <p:nvPr>
            <p:ph sz="quarter" idx="4"/>
          </p:nvPr>
        </p:nvSpPr>
        <p:spPr/>
        <p:txBody>
          <a:bodyPr vert="horz" lIns="91440" tIns="45720" rIns="91440" bIns="45720" rtlCol="0" anchor="t">
            <a:noAutofit/>
          </a:bodyPr>
          <a:lstStyle/>
          <a:p>
            <a:r>
              <a:rPr lang="en-US" sz="2200"/>
              <a:t>SAE Project Managers</a:t>
            </a:r>
          </a:p>
          <a:p>
            <a:r>
              <a:rPr lang="en-US" sz="2200">
                <a:cs typeface="Calibri"/>
              </a:rPr>
              <a:t>SAE project staff</a:t>
            </a:r>
          </a:p>
        </p:txBody>
      </p:sp>
      <p:pic>
        <p:nvPicPr>
          <p:cNvPr id="22" name="Picture 21" descr="person drawing puzzle pieces with words partner and ship">
            <a:extLst>
              <a:ext uri="{FF2B5EF4-FFF2-40B4-BE49-F238E27FC236}">
                <a16:creationId xmlns:a16="http://schemas.microsoft.com/office/drawing/2014/main" id="{23A247AD-0706-4F7F-912B-199E175DE82E}"/>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t="9258"/>
          <a:stretch/>
        </p:blipFill>
        <p:spPr>
          <a:xfrm>
            <a:off x="6172200" y="3014133"/>
            <a:ext cx="5249242" cy="3175530"/>
          </a:xfrm>
          <a:prstGeom prst="rect">
            <a:avLst/>
          </a:prstGeom>
        </p:spPr>
      </p:pic>
      <p:sp>
        <p:nvSpPr>
          <p:cNvPr id="2" name="Slide Number Placeholder 1">
            <a:extLst>
              <a:ext uri="{FF2B5EF4-FFF2-40B4-BE49-F238E27FC236}">
                <a16:creationId xmlns:a16="http://schemas.microsoft.com/office/drawing/2014/main" id="{50C8DB80-CE3D-4A56-AB46-F84E065DC361}"/>
              </a:ext>
            </a:extLst>
          </p:cNvPr>
          <p:cNvSpPr>
            <a:spLocks noGrp="1"/>
          </p:cNvSpPr>
          <p:nvPr>
            <p:ph type="sldNum" sz="quarter" idx="12"/>
          </p:nvPr>
        </p:nvSpPr>
        <p:spPr/>
        <p:txBody>
          <a:bodyPr/>
          <a:lstStyle/>
          <a:p>
            <a:fld id="{158B7785-F6D6-45F8-833E-07BD84680091}" type="slidenum">
              <a:rPr lang="en-US" smtClean="0"/>
              <a:pPr/>
              <a:t>10</a:t>
            </a:fld>
            <a:endParaRPr lang="en-US"/>
          </a:p>
        </p:txBody>
      </p:sp>
    </p:spTree>
    <p:custDataLst>
      <p:tags r:id="rId1"/>
    </p:custDataLst>
    <p:extLst>
      <p:ext uri="{BB962C8B-B14F-4D97-AF65-F5344CB8AC3E}">
        <p14:creationId xmlns:p14="http://schemas.microsoft.com/office/powerpoint/2010/main" val="575911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F0FEB3-61C6-45DD-B7AD-8B3EA6A5A312}"/>
              </a:ext>
            </a:extLst>
          </p:cNvPr>
          <p:cNvSpPr>
            <a:spLocks noGrp="1"/>
          </p:cNvSpPr>
          <p:nvPr>
            <p:ph type="title"/>
          </p:nvPr>
        </p:nvSpPr>
        <p:spPr/>
        <p:txBody>
          <a:bodyPr/>
          <a:lstStyle/>
          <a:p>
            <a:r>
              <a:rPr lang="en-US"/>
              <a:t>Sustainability Work Plans</a:t>
            </a:r>
          </a:p>
        </p:txBody>
      </p:sp>
      <p:sp>
        <p:nvSpPr>
          <p:cNvPr id="15" name="Content Placeholder 14">
            <a:extLst>
              <a:ext uri="{FF2B5EF4-FFF2-40B4-BE49-F238E27FC236}">
                <a16:creationId xmlns:a16="http://schemas.microsoft.com/office/drawing/2014/main" id="{705C72B3-5843-4E4F-A51A-733601C89330}"/>
              </a:ext>
            </a:extLst>
          </p:cNvPr>
          <p:cNvSpPr>
            <a:spLocks noGrp="1"/>
          </p:cNvSpPr>
          <p:nvPr>
            <p:ph idx="1"/>
          </p:nvPr>
        </p:nvSpPr>
        <p:spPr>
          <a:xfrm>
            <a:off x="805866" y="1137446"/>
            <a:ext cx="11081334" cy="2469353"/>
          </a:xfrm>
        </p:spPr>
        <p:txBody>
          <a:bodyPr vert="horz" lIns="91440" tIns="45720" rIns="91440" bIns="45720" rtlCol="0" anchor="t">
            <a:normAutofit fontScale="47500" lnSpcReduction="20000"/>
          </a:bodyPr>
          <a:lstStyle/>
          <a:p>
            <a:r>
              <a:rPr lang="en-US" sz="4200" dirty="0"/>
              <a:t>A Sustainability Work Plan will help you develop plans to sustain activities for your program.</a:t>
            </a:r>
          </a:p>
          <a:p>
            <a:r>
              <a:rPr lang="en-US" sz="4200" dirty="0"/>
              <a:t>It should provide the following information:</a:t>
            </a:r>
          </a:p>
          <a:p>
            <a:pPr lvl="2"/>
            <a:r>
              <a:rPr lang="en-US" sz="3800" dirty="0"/>
              <a:t>Description of the apprenticeship activity created or funded through SAE </a:t>
            </a:r>
          </a:p>
          <a:p>
            <a:pPr lvl="2"/>
            <a:r>
              <a:rPr lang="en-US" sz="3800" dirty="0"/>
              <a:t>Mechanism/strategy to sustain the activity</a:t>
            </a:r>
          </a:p>
          <a:p>
            <a:pPr lvl="2"/>
            <a:r>
              <a:rPr lang="en-US" sz="3800" dirty="0"/>
              <a:t>Resources needed</a:t>
            </a:r>
            <a:endParaRPr lang="en-US" sz="3800" dirty="0">
              <a:cs typeface="Calibri"/>
            </a:endParaRPr>
          </a:p>
          <a:p>
            <a:pPr lvl="2"/>
            <a:r>
              <a:rPr lang="en-US" sz="3800" dirty="0"/>
              <a:t>Action steps required</a:t>
            </a:r>
          </a:p>
          <a:p>
            <a:pPr lvl="2"/>
            <a:r>
              <a:rPr lang="en-US" sz="3800" dirty="0"/>
              <a:t>Person who will lead the activity</a:t>
            </a:r>
          </a:p>
          <a:p>
            <a:pPr lvl="2"/>
            <a:r>
              <a:rPr lang="en-US" sz="3800" dirty="0"/>
              <a:t>Completion date</a:t>
            </a:r>
          </a:p>
        </p:txBody>
      </p:sp>
      <p:sp>
        <p:nvSpPr>
          <p:cNvPr id="7" name="TextBox 6">
            <a:extLst>
              <a:ext uri="{FF2B5EF4-FFF2-40B4-BE49-F238E27FC236}">
                <a16:creationId xmlns:a16="http://schemas.microsoft.com/office/drawing/2014/main" id="{1642714E-F43A-45CB-83D4-EED74B72E8D6}"/>
              </a:ext>
            </a:extLst>
          </p:cNvPr>
          <p:cNvSpPr txBox="1"/>
          <p:nvPr/>
        </p:nvSpPr>
        <p:spPr>
          <a:xfrm>
            <a:off x="552450" y="3777970"/>
            <a:ext cx="11081334" cy="369332"/>
          </a:xfrm>
          <a:prstGeom prst="rect">
            <a:avLst/>
          </a:prstGeom>
          <a:solidFill>
            <a:srgbClr val="2C5261"/>
          </a:solidFill>
          <a:ln w="28575">
            <a:solidFill>
              <a:srgbClr val="2C5261"/>
            </a:solidFill>
          </a:ln>
        </p:spPr>
        <p:txBody>
          <a:bodyPr wrap="square" rtlCol="0">
            <a:spAutoFit/>
          </a:bodyPr>
          <a:lstStyle/>
          <a:p>
            <a:r>
              <a:rPr lang="en-US" b="1" dirty="0">
                <a:solidFill>
                  <a:schemeClr val="bg1"/>
                </a:solidFill>
              </a:rPr>
              <a:t>Registered Apprenticeship Activity</a:t>
            </a:r>
          </a:p>
        </p:txBody>
      </p:sp>
      <p:graphicFrame>
        <p:nvGraphicFramePr>
          <p:cNvPr id="5" name="Table 5">
            <a:extLst>
              <a:ext uri="{FF2B5EF4-FFF2-40B4-BE49-F238E27FC236}">
                <a16:creationId xmlns:a16="http://schemas.microsoft.com/office/drawing/2014/main" id="{F772F68B-3CE7-4F68-A064-B9A247B815C4}"/>
              </a:ext>
            </a:extLst>
          </p:cNvPr>
          <p:cNvGraphicFramePr>
            <a:graphicFrameLocks noGrp="1"/>
          </p:cNvGraphicFramePr>
          <p:nvPr>
            <p:extLst>
              <p:ext uri="{D42A27DB-BD31-4B8C-83A1-F6EECF244321}">
                <p14:modId xmlns:p14="http://schemas.microsoft.com/office/powerpoint/2010/main" val="3842484159"/>
              </p:ext>
            </p:extLst>
          </p:nvPr>
        </p:nvGraphicFramePr>
        <p:xfrm>
          <a:off x="552450" y="4148137"/>
          <a:ext cx="11087100" cy="1752600"/>
        </p:xfrm>
        <a:graphic>
          <a:graphicData uri="http://schemas.openxmlformats.org/drawingml/2006/table">
            <a:tbl>
              <a:tblPr firstRow="1" bandRow="1">
                <a:tableStyleId>{5C22544A-7EE6-4342-B048-85BDC9FD1C3A}</a:tableStyleId>
              </a:tblPr>
              <a:tblGrid>
                <a:gridCol w="2562225">
                  <a:extLst>
                    <a:ext uri="{9D8B030D-6E8A-4147-A177-3AD203B41FA5}">
                      <a16:colId xmlns:a16="http://schemas.microsoft.com/office/drawing/2014/main" val="4021172642"/>
                    </a:ext>
                  </a:extLst>
                </a:gridCol>
                <a:gridCol w="2524125">
                  <a:extLst>
                    <a:ext uri="{9D8B030D-6E8A-4147-A177-3AD203B41FA5}">
                      <a16:colId xmlns:a16="http://schemas.microsoft.com/office/drawing/2014/main" val="3237938069"/>
                    </a:ext>
                  </a:extLst>
                </a:gridCol>
                <a:gridCol w="2209800">
                  <a:extLst>
                    <a:ext uri="{9D8B030D-6E8A-4147-A177-3AD203B41FA5}">
                      <a16:colId xmlns:a16="http://schemas.microsoft.com/office/drawing/2014/main" val="3330795170"/>
                    </a:ext>
                  </a:extLst>
                </a:gridCol>
                <a:gridCol w="2228850">
                  <a:extLst>
                    <a:ext uri="{9D8B030D-6E8A-4147-A177-3AD203B41FA5}">
                      <a16:colId xmlns:a16="http://schemas.microsoft.com/office/drawing/2014/main" val="3839291901"/>
                    </a:ext>
                  </a:extLst>
                </a:gridCol>
                <a:gridCol w="1562100">
                  <a:extLst>
                    <a:ext uri="{9D8B030D-6E8A-4147-A177-3AD203B41FA5}">
                      <a16:colId xmlns:a16="http://schemas.microsoft.com/office/drawing/2014/main" val="1045249092"/>
                    </a:ext>
                  </a:extLst>
                </a:gridCol>
              </a:tblGrid>
              <a:tr h="370840">
                <a:tc>
                  <a:txBody>
                    <a:bodyPr/>
                    <a:lstStyle/>
                    <a:p>
                      <a:pPr algn="ctr"/>
                      <a:r>
                        <a:rPr lang="en-US" sz="1800" dirty="0">
                          <a:solidFill>
                            <a:schemeClr val="tx1"/>
                          </a:solidFill>
                        </a:rPr>
                        <a:t>Mechanism/Strategy for Sustaining the Activity</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8E9EA"/>
                    </a:solidFill>
                  </a:tcPr>
                </a:tc>
                <a:tc>
                  <a:txBody>
                    <a:bodyPr/>
                    <a:lstStyle/>
                    <a:p>
                      <a:pPr algn="ctr"/>
                      <a:r>
                        <a:rPr lang="en-US" sz="1800" dirty="0">
                          <a:solidFill>
                            <a:schemeClr val="tx1"/>
                          </a:solidFill>
                        </a:rPr>
                        <a:t>Action Steps Required</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8E9EA"/>
                    </a:solidFill>
                  </a:tcPr>
                </a:tc>
                <a:tc>
                  <a:txBody>
                    <a:bodyPr/>
                    <a:lstStyle/>
                    <a:p>
                      <a:pPr algn="ctr"/>
                      <a:r>
                        <a:rPr lang="en-US" sz="1800" dirty="0">
                          <a:solidFill>
                            <a:schemeClr val="tx1"/>
                          </a:solidFill>
                        </a:rPr>
                        <a:t>Resources Needed</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8E9EA"/>
                    </a:solidFill>
                  </a:tcPr>
                </a:tc>
                <a:tc>
                  <a:txBody>
                    <a:bodyPr/>
                    <a:lstStyle/>
                    <a:p>
                      <a:pPr algn="ctr"/>
                      <a:r>
                        <a:rPr lang="en-US" sz="1800" dirty="0">
                          <a:solidFill>
                            <a:schemeClr val="tx1"/>
                          </a:solidFill>
                        </a:rPr>
                        <a:t>Person in the Lead</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8E9EA"/>
                    </a:solidFill>
                  </a:tcPr>
                </a:tc>
                <a:tc>
                  <a:txBody>
                    <a:bodyPr/>
                    <a:lstStyle/>
                    <a:p>
                      <a:pPr algn="ctr"/>
                      <a:r>
                        <a:rPr lang="en-US" sz="1800" dirty="0">
                          <a:solidFill>
                            <a:schemeClr val="tx1"/>
                          </a:solidFill>
                        </a:rPr>
                        <a:t>Completion Date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8E9EA"/>
                    </a:solidFill>
                  </a:tcPr>
                </a:tc>
                <a:extLst>
                  <a:ext uri="{0D108BD9-81ED-4DB2-BD59-A6C34878D82A}">
                    <a16:rowId xmlns:a16="http://schemas.microsoft.com/office/drawing/2014/main" val="1631052880"/>
                  </a:ext>
                </a:extLst>
              </a:tr>
              <a:tr h="370840">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3327537"/>
                  </a:ext>
                </a:extLst>
              </a:tr>
              <a:tr h="370840">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41006988"/>
                  </a:ext>
                </a:extLst>
              </a:tr>
              <a:tr h="370840">
                <a:tc>
                  <a:txBody>
                    <a:bodyPr/>
                    <a:lstStyle/>
                    <a:p>
                      <a:endParaRPr lang="en-US"/>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97644230"/>
                  </a:ext>
                </a:extLst>
              </a:tr>
            </a:tbl>
          </a:graphicData>
        </a:graphic>
      </p:graphicFrame>
      <p:sp>
        <p:nvSpPr>
          <p:cNvPr id="2" name="Slide Number Placeholder 1">
            <a:extLst>
              <a:ext uri="{FF2B5EF4-FFF2-40B4-BE49-F238E27FC236}">
                <a16:creationId xmlns:a16="http://schemas.microsoft.com/office/drawing/2014/main" id="{73D50F9B-4F4A-4833-8144-861708FEC180}"/>
              </a:ext>
            </a:extLst>
          </p:cNvPr>
          <p:cNvSpPr>
            <a:spLocks noGrp="1"/>
          </p:cNvSpPr>
          <p:nvPr>
            <p:ph type="sldNum" sz="quarter" idx="12"/>
          </p:nvPr>
        </p:nvSpPr>
        <p:spPr/>
        <p:txBody>
          <a:bodyPr/>
          <a:lstStyle/>
          <a:p>
            <a:fld id="{158B7785-F6D6-45F8-833E-07BD84680091}" type="slidenum">
              <a:rPr lang="en-US" smtClean="0"/>
              <a:pPr/>
              <a:t>11</a:t>
            </a:fld>
            <a:endParaRPr lang="en-US"/>
          </a:p>
        </p:txBody>
      </p:sp>
    </p:spTree>
    <p:custDataLst>
      <p:tags r:id="rId1"/>
    </p:custDataLst>
    <p:extLst>
      <p:ext uri="{BB962C8B-B14F-4D97-AF65-F5344CB8AC3E}">
        <p14:creationId xmlns:p14="http://schemas.microsoft.com/office/powerpoint/2010/main" val="2471411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775038-6D29-47E0-9186-D20844877C4B}"/>
              </a:ext>
            </a:extLst>
          </p:cNvPr>
          <p:cNvSpPr>
            <a:spLocks noGrp="1"/>
          </p:cNvSpPr>
          <p:nvPr>
            <p:ph type="title"/>
          </p:nvPr>
        </p:nvSpPr>
        <p:spPr/>
        <p:txBody>
          <a:bodyPr/>
          <a:lstStyle/>
          <a:p>
            <a:r>
              <a:rPr lang="en-US"/>
              <a:t>Sample Sustainability Work Plan</a:t>
            </a:r>
          </a:p>
        </p:txBody>
      </p:sp>
      <p:sp>
        <p:nvSpPr>
          <p:cNvPr id="3" name="TextBox 2">
            <a:extLst>
              <a:ext uri="{FF2B5EF4-FFF2-40B4-BE49-F238E27FC236}">
                <a16:creationId xmlns:a16="http://schemas.microsoft.com/office/drawing/2014/main" id="{C8D6C541-37C5-4670-901B-60D5ACBA514D}"/>
              </a:ext>
            </a:extLst>
          </p:cNvPr>
          <p:cNvSpPr txBox="1"/>
          <p:nvPr/>
        </p:nvSpPr>
        <p:spPr>
          <a:xfrm>
            <a:off x="199390" y="1162633"/>
            <a:ext cx="11844560" cy="400110"/>
          </a:xfrm>
          <a:prstGeom prst="rect">
            <a:avLst/>
          </a:prstGeom>
          <a:solidFill>
            <a:srgbClr val="2C5261"/>
          </a:solidFill>
          <a:ln w="12700">
            <a:solidFill>
              <a:schemeClr val="bg2">
                <a:lumMod val="25000"/>
              </a:schemeClr>
            </a:solidFill>
          </a:ln>
        </p:spPr>
        <p:txBody>
          <a:bodyPr wrap="square" rtlCol="0">
            <a:spAutoFit/>
          </a:bodyPr>
          <a:lstStyle/>
          <a:p>
            <a:r>
              <a:rPr lang="en-US" sz="2000" b="1" dirty="0">
                <a:solidFill>
                  <a:schemeClr val="bg1"/>
                </a:solidFill>
              </a:rPr>
              <a:t>Registered Apprenticeship Activity</a:t>
            </a:r>
          </a:p>
        </p:txBody>
      </p:sp>
      <p:sp>
        <p:nvSpPr>
          <p:cNvPr id="7" name="TextBox 6">
            <a:extLst>
              <a:ext uri="{FF2B5EF4-FFF2-40B4-BE49-F238E27FC236}">
                <a16:creationId xmlns:a16="http://schemas.microsoft.com/office/drawing/2014/main" id="{3B2D9D0B-AE00-4B61-953F-D92DDC4E7071}"/>
              </a:ext>
            </a:extLst>
          </p:cNvPr>
          <p:cNvSpPr txBox="1"/>
          <p:nvPr/>
        </p:nvSpPr>
        <p:spPr>
          <a:xfrm>
            <a:off x="199390" y="1556517"/>
            <a:ext cx="11844560" cy="369332"/>
          </a:xfrm>
          <a:prstGeom prst="rect">
            <a:avLst/>
          </a:prstGeom>
          <a:noFill/>
          <a:ln w="12700">
            <a:solidFill>
              <a:schemeClr val="bg2">
                <a:lumMod val="25000"/>
              </a:schemeClr>
            </a:solidFill>
          </a:ln>
        </p:spPr>
        <p:txBody>
          <a:bodyPr wrap="square" rtlCol="0">
            <a:spAutoFit/>
          </a:bodyPr>
          <a:lstStyle/>
          <a:p>
            <a:r>
              <a:rPr lang="en-US" dirty="0"/>
              <a:t>Employer Outreach and Accelerator Events</a:t>
            </a:r>
          </a:p>
        </p:txBody>
      </p:sp>
      <p:graphicFrame>
        <p:nvGraphicFramePr>
          <p:cNvPr id="4" name="Table 3">
            <a:extLst>
              <a:ext uri="{FF2B5EF4-FFF2-40B4-BE49-F238E27FC236}">
                <a16:creationId xmlns:a16="http://schemas.microsoft.com/office/drawing/2014/main" id="{72224E96-7A53-4DB1-A0E7-3F5B43A8E943}"/>
              </a:ext>
            </a:extLst>
          </p:cNvPr>
          <p:cNvGraphicFramePr>
            <a:graphicFrameLocks noGrp="1"/>
          </p:cNvGraphicFramePr>
          <p:nvPr>
            <p:extLst>
              <p:ext uri="{D42A27DB-BD31-4B8C-83A1-F6EECF244321}">
                <p14:modId xmlns:p14="http://schemas.microsoft.com/office/powerpoint/2010/main" val="3106463380"/>
              </p:ext>
            </p:extLst>
          </p:nvPr>
        </p:nvGraphicFramePr>
        <p:xfrm>
          <a:off x="199390" y="1938971"/>
          <a:ext cx="11844560" cy="3928326"/>
        </p:xfrm>
        <a:graphic>
          <a:graphicData uri="http://schemas.openxmlformats.org/drawingml/2006/table">
            <a:tbl>
              <a:tblPr firstRow="1">
                <a:tableStyleId>{5C22544A-7EE6-4342-B048-85BDC9FD1C3A}</a:tableStyleId>
              </a:tblPr>
              <a:tblGrid>
                <a:gridCol w="2753360">
                  <a:extLst>
                    <a:ext uri="{9D8B030D-6E8A-4147-A177-3AD203B41FA5}">
                      <a16:colId xmlns:a16="http://schemas.microsoft.com/office/drawing/2014/main" val="3382656231"/>
                    </a:ext>
                  </a:extLst>
                </a:gridCol>
                <a:gridCol w="2702560">
                  <a:extLst>
                    <a:ext uri="{9D8B030D-6E8A-4147-A177-3AD203B41FA5}">
                      <a16:colId xmlns:a16="http://schemas.microsoft.com/office/drawing/2014/main" val="2852566197"/>
                    </a:ext>
                  </a:extLst>
                </a:gridCol>
                <a:gridCol w="2387600">
                  <a:extLst>
                    <a:ext uri="{9D8B030D-6E8A-4147-A177-3AD203B41FA5}">
                      <a16:colId xmlns:a16="http://schemas.microsoft.com/office/drawing/2014/main" val="14489226"/>
                    </a:ext>
                  </a:extLst>
                </a:gridCol>
                <a:gridCol w="2407920">
                  <a:extLst>
                    <a:ext uri="{9D8B030D-6E8A-4147-A177-3AD203B41FA5}">
                      <a16:colId xmlns:a16="http://schemas.microsoft.com/office/drawing/2014/main" val="59731698"/>
                    </a:ext>
                  </a:extLst>
                </a:gridCol>
                <a:gridCol w="1593120">
                  <a:extLst>
                    <a:ext uri="{9D8B030D-6E8A-4147-A177-3AD203B41FA5}">
                      <a16:colId xmlns:a16="http://schemas.microsoft.com/office/drawing/2014/main" val="1933682487"/>
                    </a:ext>
                  </a:extLst>
                </a:gridCol>
              </a:tblGrid>
              <a:tr h="785665">
                <a:tc>
                  <a:txBody>
                    <a:bodyPr/>
                    <a:lstStyle/>
                    <a:p>
                      <a:pPr algn="ctr"/>
                      <a:r>
                        <a:rPr lang="en-US" b="1" dirty="0">
                          <a:solidFill>
                            <a:schemeClr val="tx1"/>
                          </a:solidFill>
                        </a:rPr>
                        <a:t>Mechanism/Strategy for Sustaining the 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solidFill>
                            <a:schemeClr val="tx1"/>
                          </a:solidFill>
                        </a:rPr>
                        <a:t>Action Steps Required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solidFill>
                            <a:schemeClr val="tx1"/>
                          </a:solidFill>
                        </a:rPr>
                        <a:t>Resources Needed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solidFill>
                            <a:schemeClr val="tx1"/>
                          </a:solidFill>
                        </a:rPr>
                        <a:t>Person in the Lead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solidFill>
                            <a:schemeClr val="tx1"/>
                          </a:solidFill>
                        </a:rPr>
                        <a:t>Completion </a:t>
                      </a:r>
                      <a:br>
                        <a:rPr lang="en-US" b="1" dirty="0">
                          <a:solidFill>
                            <a:schemeClr val="tx1"/>
                          </a:solidFill>
                        </a:rPr>
                      </a:br>
                      <a:r>
                        <a:rPr lang="en-US" b="1" dirty="0">
                          <a:solidFill>
                            <a:schemeClr val="tx1"/>
                          </a:solidFill>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4818027"/>
                  </a:ext>
                </a:extLst>
              </a:tr>
              <a:tr h="3142661">
                <a:tc>
                  <a:txBody>
                    <a:bodyPr/>
                    <a:lstStyle/>
                    <a:p>
                      <a:r>
                        <a:rPr lang="en-US" sz="1800" kern="1200">
                          <a:solidFill>
                            <a:schemeClr val="dk1"/>
                          </a:solidFill>
                          <a:latin typeface="+mn-lt"/>
                          <a:ea typeface="+mn-ea"/>
                          <a:cs typeface="+mn-cs"/>
                        </a:rPr>
                        <a:t>Add apprenticeship specific component to other employer engagement meetings/events - possibly for education and training providers</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800" kern="1200" dirty="0">
                          <a:solidFill>
                            <a:schemeClr val="dk1"/>
                          </a:solidFill>
                          <a:latin typeface="+mn-lt"/>
                          <a:ea typeface="+mn-ea"/>
                          <a:cs typeface="+mn-cs"/>
                        </a:rPr>
                        <a:t>Identify a partner willing to host events.</a:t>
                      </a:r>
                    </a:p>
                    <a:p>
                      <a:pPr marL="285750" indent="-285750">
                        <a:buFont typeface="Arial" panose="020B0604020202020204" pitchFamily="34" charset="0"/>
                        <a:buChar char="•"/>
                      </a:pPr>
                      <a:r>
                        <a:rPr lang="en-US" sz="1800" kern="1200" dirty="0">
                          <a:solidFill>
                            <a:schemeClr val="dk1"/>
                          </a:solidFill>
                          <a:latin typeface="+mn-lt"/>
                          <a:ea typeface="+mn-ea"/>
                          <a:cs typeface="+mn-cs"/>
                        </a:rPr>
                        <a:t>Determine focus of events (industry sector, etc.) and timing.</a:t>
                      </a:r>
                    </a:p>
                    <a:p>
                      <a:pPr marL="285750" indent="-285750">
                        <a:buFont typeface="Arial" panose="020B0604020202020204" pitchFamily="34" charset="0"/>
                        <a:buChar char="•"/>
                      </a:pPr>
                      <a:r>
                        <a:rPr lang="en-US" sz="1800" kern="1200" dirty="0">
                          <a:solidFill>
                            <a:schemeClr val="dk1"/>
                          </a:solidFill>
                          <a:latin typeface="+mn-lt"/>
                          <a:ea typeface="+mn-ea"/>
                          <a:cs typeface="+mn-cs"/>
                        </a:rPr>
                        <a:t>Plan logistics.</a:t>
                      </a:r>
                    </a:p>
                    <a:p>
                      <a:pPr marL="285750" indent="-285750">
                        <a:buFont typeface="Arial" panose="020B0604020202020204" pitchFamily="34" charset="0"/>
                        <a:buChar char="•"/>
                      </a:pPr>
                      <a:r>
                        <a:rPr lang="en-US" sz="1800" kern="1200" dirty="0">
                          <a:solidFill>
                            <a:schemeClr val="dk1"/>
                          </a:solidFill>
                          <a:latin typeface="+mn-lt"/>
                          <a:ea typeface="+mn-ea"/>
                          <a:cs typeface="+mn-cs"/>
                        </a:rPr>
                        <a:t>Identify and invite employers.</a:t>
                      </a:r>
                    </a:p>
                    <a:p>
                      <a:pPr marL="285750" indent="-285750">
                        <a:buFont typeface="Arial" panose="020B0604020202020204" pitchFamily="34" charset="0"/>
                        <a:buChar char="•"/>
                      </a:pPr>
                      <a:r>
                        <a:rPr lang="en-US" sz="1800" kern="1200" dirty="0">
                          <a:solidFill>
                            <a:schemeClr val="dk1"/>
                          </a:solidFill>
                          <a:latin typeface="+mn-lt"/>
                          <a:ea typeface="+mn-ea"/>
                          <a:cs typeface="+mn-cs"/>
                        </a:rPr>
                        <a:t>Invite existing partners to share apprenticeship experiences.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Partner facility and staff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Jane Smith, SAE Grant Lead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August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6795979"/>
                  </a:ext>
                </a:extLst>
              </a:tr>
            </a:tbl>
          </a:graphicData>
        </a:graphic>
      </p:graphicFrame>
      <p:sp>
        <p:nvSpPr>
          <p:cNvPr id="2" name="Slide Number Placeholder 1">
            <a:extLst>
              <a:ext uri="{FF2B5EF4-FFF2-40B4-BE49-F238E27FC236}">
                <a16:creationId xmlns:a16="http://schemas.microsoft.com/office/drawing/2014/main" id="{C21B957E-489C-4E88-89ED-503812FE7533}"/>
              </a:ext>
            </a:extLst>
          </p:cNvPr>
          <p:cNvSpPr>
            <a:spLocks noGrp="1"/>
          </p:cNvSpPr>
          <p:nvPr>
            <p:ph type="sldNum" sz="quarter" idx="12"/>
          </p:nvPr>
        </p:nvSpPr>
        <p:spPr>
          <a:xfrm>
            <a:off x="11407538" y="6356350"/>
            <a:ext cx="652922" cy="365125"/>
          </a:xfrm>
        </p:spPr>
        <p:txBody>
          <a:bodyPr/>
          <a:lstStyle/>
          <a:p>
            <a:fld id="{158B7785-F6D6-45F8-833E-07BD84680091}" type="slidenum">
              <a:rPr lang="en-US" smtClean="0"/>
              <a:pPr/>
              <a:t>12</a:t>
            </a:fld>
            <a:endParaRPr lang="en-US"/>
          </a:p>
        </p:txBody>
      </p:sp>
    </p:spTree>
    <p:custDataLst>
      <p:tags r:id="rId1"/>
    </p:custDataLst>
    <p:extLst>
      <p:ext uri="{BB962C8B-B14F-4D97-AF65-F5344CB8AC3E}">
        <p14:creationId xmlns:p14="http://schemas.microsoft.com/office/powerpoint/2010/main" val="3517645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759461" y="2250054"/>
            <a:ext cx="6553200" cy="2357891"/>
          </a:xfrm>
        </p:spPr>
        <p:txBody>
          <a:bodyPr/>
          <a:lstStyle/>
          <a:p>
            <a:r>
              <a:rPr lang="en-US"/>
              <a:t>Team Task #1: </a:t>
            </a:r>
            <a:br>
              <a:rPr lang="en-US"/>
            </a:br>
            <a:r>
              <a:rPr lang="en-US"/>
              <a:t>Program Assessment</a:t>
            </a:r>
          </a:p>
        </p:txBody>
      </p:sp>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13</a:t>
            </a:fld>
            <a:endParaRPr lang="en-US"/>
          </a:p>
        </p:txBody>
      </p:sp>
    </p:spTree>
    <p:custDataLst>
      <p:tags r:id="rId1"/>
    </p:custDataLst>
    <p:extLst>
      <p:ext uri="{BB962C8B-B14F-4D97-AF65-F5344CB8AC3E}">
        <p14:creationId xmlns:p14="http://schemas.microsoft.com/office/powerpoint/2010/main" val="1009042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E29707-1866-4E03-96D3-A6E5E0F0E1F9}"/>
              </a:ext>
            </a:extLst>
          </p:cNvPr>
          <p:cNvSpPr>
            <a:spLocks noGrp="1"/>
          </p:cNvSpPr>
          <p:nvPr>
            <p:ph type="title"/>
          </p:nvPr>
        </p:nvSpPr>
        <p:spPr/>
        <p:txBody>
          <a:bodyPr/>
          <a:lstStyle/>
          <a:p>
            <a:r>
              <a:rPr lang="en-US"/>
              <a:t>Review Grant Outcomes</a:t>
            </a:r>
          </a:p>
        </p:txBody>
      </p:sp>
      <p:sp>
        <p:nvSpPr>
          <p:cNvPr id="9" name="Content Placeholder 8">
            <a:extLst>
              <a:ext uri="{FF2B5EF4-FFF2-40B4-BE49-F238E27FC236}">
                <a16:creationId xmlns:a16="http://schemas.microsoft.com/office/drawing/2014/main" id="{7E6A8F92-3754-4698-B512-8971DBED6F30}"/>
              </a:ext>
            </a:extLst>
          </p:cNvPr>
          <p:cNvSpPr>
            <a:spLocks noGrp="1"/>
          </p:cNvSpPr>
          <p:nvPr>
            <p:ph sz="half" idx="1"/>
          </p:nvPr>
        </p:nvSpPr>
        <p:spPr>
          <a:xfrm>
            <a:off x="838200" y="1161144"/>
            <a:ext cx="5511800" cy="5015820"/>
          </a:xfrm>
        </p:spPr>
        <p:txBody>
          <a:bodyPr anchor="ctr" anchorCtr="0"/>
          <a:lstStyle/>
          <a:p>
            <a:r>
              <a:rPr lang="en-US" dirty="0"/>
              <a:t>Determine impactful aspects of your SAE-funded apprenticeship expansion activities that should be sustained.</a:t>
            </a:r>
          </a:p>
          <a:p>
            <a:r>
              <a:rPr lang="en-US" dirty="0"/>
              <a:t>Identify promising practices and protocols that were implemented with grant funding and contributed to successful outcomes.</a:t>
            </a:r>
          </a:p>
          <a:p>
            <a:r>
              <a:rPr lang="en-US" dirty="0"/>
              <a:t>Define lessons learned along the way.</a:t>
            </a:r>
          </a:p>
        </p:txBody>
      </p:sp>
      <p:pic>
        <p:nvPicPr>
          <p:cNvPr id="12" name="Content Placeholder 11" descr="person drawing process flow">
            <a:extLst>
              <a:ext uri="{FF2B5EF4-FFF2-40B4-BE49-F238E27FC236}">
                <a16:creationId xmlns:a16="http://schemas.microsoft.com/office/drawing/2014/main" id="{DE5BF816-2F4B-44F3-BF02-EEFAC95DCD11}"/>
              </a:ext>
              <a:ext uri="{C183D7F6-B498-43B3-948B-1728B52AA6E4}">
                <adec:decorative xmlns:adec="http://schemas.microsoft.com/office/drawing/2017/decorative" val="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6516504" y="1404984"/>
            <a:ext cx="5370696" cy="4538616"/>
          </a:xfrm>
        </p:spPr>
      </p:pic>
      <p:sp>
        <p:nvSpPr>
          <p:cNvPr id="2" name="Slide Number Placeholder 1">
            <a:extLst>
              <a:ext uri="{FF2B5EF4-FFF2-40B4-BE49-F238E27FC236}">
                <a16:creationId xmlns:a16="http://schemas.microsoft.com/office/drawing/2014/main" id="{2B25890A-08C9-4A8A-A366-02F050AC68CE}"/>
              </a:ext>
            </a:extLst>
          </p:cNvPr>
          <p:cNvSpPr>
            <a:spLocks noGrp="1"/>
          </p:cNvSpPr>
          <p:nvPr>
            <p:ph type="sldNum" sz="quarter" idx="12"/>
          </p:nvPr>
        </p:nvSpPr>
        <p:spPr/>
        <p:txBody>
          <a:bodyPr/>
          <a:lstStyle/>
          <a:p>
            <a:fld id="{158B7785-F6D6-45F8-833E-07BD84680091}" type="slidenum">
              <a:rPr lang="en-US" smtClean="0"/>
              <a:t>14</a:t>
            </a:fld>
            <a:endParaRPr lang="en-US"/>
          </a:p>
        </p:txBody>
      </p:sp>
    </p:spTree>
    <p:custDataLst>
      <p:tags r:id="rId1"/>
    </p:custDataLst>
    <p:extLst>
      <p:ext uri="{BB962C8B-B14F-4D97-AF65-F5344CB8AC3E}">
        <p14:creationId xmlns:p14="http://schemas.microsoft.com/office/powerpoint/2010/main" val="3156761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F72B71-7B90-48F6-93B2-A78C1159048C}"/>
              </a:ext>
            </a:extLst>
          </p:cNvPr>
          <p:cNvSpPr>
            <a:spLocks noGrp="1"/>
          </p:cNvSpPr>
          <p:nvPr>
            <p:ph type="title"/>
          </p:nvPr>
        </p:nvSpPr>
        <p:spPr/>
        <p:txBody>
          <a:bodyPr/>
          <a:lstStyle/>
          <a:p>
            <a:r>
              <a:rPr lang="en-US"/>
              <a:t>Review State Apprenticeship System Activities</a:t>
            </a:r>
          </a:p>
        </p:txBody>
      </p:sp>
      <p:pic>
        <p:nvPicPr>
          <p:cNvPr id="8" name="Picture 7" descr="This image is a graphic organizer that provides methods of reviewing state apprenticeship system activities. The methods read, Identify all currently funded state apprenticeship system activities; Cross-check your list with the elements of successful apprenticeship expansion; Determine which activities need to be sustained; and Update goals to reflect your vision for sustaining these services.">
            <a:extLst>
              <a:ext uri="{FF2B5EF4-FFF2-40B4-BE49-F238E27FC236}">
                <a16:creationId xmlns:a16="http://schemas.microsoft.com/office/drawing/2014/main" id="{A695693C-A4B5-4D7F-869A-BE9C42B557F8}"/>
              </a:ext>
            </a:extLst>
          </p:cNvPr>
          <p:cNvPicPr>
            <a:picLocks noChangeAspect="1"/>
          </p:cNvPicPr>
          <p:nvPr/>
        </p:nvPicPr>
        <p:blipFill>
          <a:blip r:embed="rId3"/>
          <a:stretch>
            <a:fillRect/>
          </a:stretch>
        </p:blipFill>
        <p:spPr>
          <a:xfrm>
            <a:off x="804105" y="1185916"/>
            <a:ext cx="10907034" cy="4817110"/>
          </a:xfrm>
          <a:prstGeom prst="rect">
            <a:avLst/>
          </a:prstGeom>
        </p:spPr>
      </p:pic>
      <p:sp>
        <p:nvSpPr>
          <p:cNvPr id="2" name="Slide Number Placeholder 1">
            <a:extLst>
              <a:ext uri="{FF2B5EF4-FFF2-40B4-BE49-F238E27FC236}">
                <a16:creationId xmlns:a16="http://schemas.microsoft.com/office/drawing/2014/main" id="{953D1939-0B03-40D6-85A6-0536A91957E9}"/>
              </a:ext>
            </a:extLst>
          </p:cNvPr>
          <p:cNvSpPr>
            <a:spLocks noGrp="1"/>
          </p:cNvSpPr>
          <p:nvPr>
            <p:ph type="sldNum" sz="quarter" idx="12"/>
          </p:nvPr>
        </p:nvSpPr>
        <p:spPr/>
        <p:txBody>
          <a:bodyPr/>
          <a:lstStyle/>
          <a:p>
            <a:fld id="{158B7785-F6D6-45F8-833E-07BD84680091}" type="slidenum">
              <a:rPr lang="en-US" smtClean="0"/>
              <a:t>15</a:t>
            </a:fld>
            <a:endParaRPr lang="en-US"/>
          </a:p>
        </p:txBody>
      </p:sp>
    </p:spTree>
    <p:custDataLst>
      <p:tags r:id="rId1"/>
    </p:custDataLst>
    <p:extLst>
      <p:ext uri="{BB962C8B-B14F-4D97-AF65-F5344CB8AC3E}">
        <p14:creationId xmlns:p14="http://schemas.microsoft.com/office/powerpoint/2010/main" val="3647801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ACDCB1-2B71-4F6B-B553-065E8DBBE13D}"/>
              </a:ext>
            </a:extLst>
          </p:cNvPr>
          <p:cNvSpPr>
            <a:spLocks noGrp="1"/>
          </p:cNvSpPr>
          <p:nvPr>
            <p:ph type="title"/>
          </p:nvPr>
        </p:nvSpPr>
        <p:spPr/>
        <p:txBody>
          <a:bodyPr>
            <a:noAutofit/>
          </a:bodyPr>
          <a:lstStyle/>
          <a:p>
            <a:r>
              <a:rPr lang="en-US"/>
              <a:t>Apprenticeship Program Activities: Consider Current Alignment with Needs</a:t>
            </a:r>
            <a:endParaRPr lang="en-US">
              <a:cs typeface="Calibri"/>
            </a:endParaRPr>
          </a:p>
        </p:txBody>
      </p:sp>
      <p:sp>
        <p:nvSpPr>
          <p:cNvPr id="5" name="Content Placeholder 4">
            <a:extLst>
              <a:ext uri="{FF2B5EF4-FFF2-40B4-BE49-F238E27FC236}">
                <a16:creationId xmlns:a16="http://schemas.microsoft.com/office/drawing/2014/main" id="{DC748A6D-641D-4A03-814E-265F885667C7}"/>
              </a:ext>
            </a:extLst>
          </p:cNvPr>
          <p:cNvSpPr>
            <a:spLocks noGrp="1"/>
          </p:cNvSpPr>
          <p:nvPr>
            <p:ph sz="half" idx="1"/>
          </p:nvPr>
        </p:nvSpPr>
        <p:spPr>
          <a:xfrm>
            <a:off x="838200" y="1268730"/>
            <a:ext cx="9734550" cy="4908234"/>
          </a:xfrm>
        </p:spPr>
        <p:txBody>
          <a:bodyPr/>
          <a:lstStyle/>
          <a:p>
            <a:r>
              <a:rPr lang="en-US" sz="2400" dirty="0"/>
              <a:t>Identify all currently funded services to apprentices and sponsors.</a:t>
            </a:r>
          </a:p>
          <a:p>
            <a:r>
              <a:rPr lang="en-US" sz="2400" dirty="0"/>
              <a:t>Review labor market statistics for current industry needs.</a:t>
            </a:r>
          </a:p>
          <a:p>
            <a:r>
              <a:rPr lang="en-US" sz="2400" dirty="0"/>
              <a:t>Determine if elements of funded services should be modified to meet these needs.</a:t>
            </a:r>
          </a:p>
          <a:p>
            <a:r>
              <a:rPr lang="en-US" sz="2400" dirty="0"/>
              <a:t>Determine what should be sustained through an economic transition.</a:t>
            </a:r>
          </a:p>
          <a:p>
            <a:r>
              <a:rPr lang="en-US" sz="2400" dirty="0"/>
              <a:t>Update goals to reflect your vision for sustaining these services.</a:t>
            </a:r>
          </a:p>
        </p:txBody>
      </p:sp>
      <p:sp>
        <p:nvSpPr>
          <p:cNvPr id="2" name="Slide Number Placeholder 1">
            <a:extLst>
              <a:ext uri="{FF2B5EF4-FFF2-40B4-BE49-F238E27FC236}">
                <a16:creationId xmlns:a16="http://schemas.microsoft.com/office/drawing/2014/main" id="{12617206-9770-41E4-AE6B-269924590900}"/>
              </a:ext>
            </a:extLst>
          </p:cNvPr>
          <p:cNvSpPr>
            <a:spLocks noGrp="1"/>
          </p:cNvSpPr>
          <p:nvPr>
            <p:ph type="sldNum" sz="quarter" idx="12"/>
          </p:nvPr>
        </p:nvSpPr>
        <p:spPr/>
        <p:txBody>
          <a:bodyPr/>
          <a:lstStyle/>
          <a:p>
            <a:fld id="{158B7785-F6D6-45F8-833E-07BD84680091}" type="slidenum">
              <a:rPr lang="en-US" smtClean="0"/>
              <a:t>16</a:t>
            </a:fld>
            <a:endParaRPr lang="en-US"/>
          </a:p>
        </p:txBody>
      </p:sp>
    </p:spTree>
    <p:custDataLst>
      <p:tags r:id="rId1"/>
    </p:custDataLst>
    <p:extLst>
      <p:ext uri="{BB962C8B-B14F-4D97-AF65-F5344CB8AC3E}">
        <p14:creationId xmlns:p14="http://schemas.microsoft.com/office/powerpoint/2010/main" val="22212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ADEE5A-11C7-4BE6-9539-502AA036931B}"/>
              </a:ext>
            </a:extLst>
          </p:cNvPr>
          <p:cNvSpPr>
            <a:spLocks noGrp="1"/>
          </p:cNvSpPr>
          <p:nvPr>
            <p:ph type="title"/>
          </p:nvPr>
        </p:nvSpPr>
        <p:spPr/>
        <p:txBody>
          <a:bodyPr/>
          <a:lstStyle/>
          <a:p>
            <a:r>
              <a:rPr lang="en-US"/>
              <a:t>Polling Question</a:t>
            </a:r>
          </a:p>
        </p:txBody>
      </p:sp>
      <p:sp>
        <p:nvSpPr>
          <p:cNvPr id="4" name="Content Placeholder 3">
            <a:extLst>
              <a:ext uri="{FF2B5EF4-FFF2-40B4-BE49-F238E27FC236}">
                <a16:creationId xmlns:a16="http://schemas.microsoft.com/office/drawing/2014/main" id="{F1C75EBE-A2E0-4244-B27A-2F8893D2A10F}"/>
              </a:ext>
            </a:extLst>
          </p:cNvPr>
          <p:cNvSpPr>
            <a:spLocks noGrp="1"/>
          </p:cNvSpPr>
          <p:nvPr>
            <p:ph sz="half" idx="1"/>
          </p:nvPr>
        </p:nvSpPr>
        <p:spPr>
          <a:xfrm>
            <a:off x="838200" y="1161144"/>
            <a:ext cx="10546478" cy="5015820"/>
          </a:xfrm>
        </p:spPr>
        <p:txBody>
          <a:bodyPr/>
          <a:lstStyle/>
          <a:p>
            <a:pPr marL="0" indent="0">
              <a:buNone/>
            </a:pPr>
            <a:r>
              <a:rPr lang="en-US" dirty="0"/>
              <a:t>How have you presented SAE program success?</a:t>
            </a:r>
          </a:p>
          <a:p>
            <a:pPr marL="0" indent="0">
              <a:buNone/>
            </a:pPr>
            <a:r>
              <a:rPr lang="en-US" dirty="0"/>
              <a:t>(Select all that apply.)</a:t>
            </a:r>
          </a:p>
          <a:p>
            <a:pPr marL="461963" indent="-461963">
              <a:buFont typeface="Wingdings" panose="05000000000000000000" pitchFamily="2" charset="2"/>
              <a:buChar char="q"/>
            </a:pPr>
            <a:r>
              <a:rPr lang="en-US" dirty="0"/>
              <a:t>Written descriptions</a:t>
            </a:r>
          </a:p>
          <a:p>
            <a:pPr marL="461963" indent="-461963">
              <a:buFont typeface="Wingdings" panose="05000000000000000000" pitchFamily="2" charset="2"/>
              <a:buChar char="q"/>
            </a:pPr>
            <a:r>
              <a:rPr lang="en-US" dirty="0"/>
              <a:t>Charts and/or graphs </a:t>
            </a:r>
          </a:p>
          <a:p>
            <a:pPr marL="461963" indent="-461963">
              <a:buFont typeface="Wingdings" panose="05000000000000000000" pitchFamily="2" charset="2"/>
              <a:buChar char="q"/>
            </a:pPr>
            <a:r>
              <a:rPr lang="en-US" dirty="0"/>
              <a:t>Storytelling narratives</a:t>
            </a:r>
          </a:p>
          <a:p>
            <a:pPr marL="461963" indent="-461963">
              <a:buFont typeface="Wingdings" panose="05000000000000000000" pitchFamily="2" charset="2"/>
              <a:buChar char="q"/>
            </a:pPr>
            <a:r>
              <a:rPr lang="en-US" dirty="0"/>
              <a:t>Pictures and/or images</a:t>
            </a:r>
          </a:p>
        </p:txBody>
      </p:sp>
      <p:pic>
        <p:nvPicPr>
          <p:cNvPr id="6" name="Picture 5" descr="question mark">
            <a:extLst>
              <a:ext uri="{FF2B5EF4-FFF2-40B4-BE49-F238E27FC236}">
                <a16:creationId xmlns:a16="http://schemas.microsoft.com/office/drawing/2014/main" id="{0B5B2EF3-E2D1-4CDA-905E-2234D6255A9F}"/>
              </a:ext>
            </a:extLst>
          </p:cNvPr>
          <p:cNvPicPr>
            <a:picLocks noChangeAspect="1"/>
          </p:cNvPicPr>
          <p:nvPr/>
        </p:nvPicPr>
        <p:blipFill rotWithShape="1">
          <a:blip r:embed="rId3">
            <a:extLst>
              <a:ext uri="{28A0092B-C50C-407E-A947-70E740481C1C}">
                <a14:useLocalDpi xmlns:a14="http://schemas.microsoft.com/office/drawing/2010/main" val="0"/>
              </a:ext>
            </a:extLst>
          </a:blip>
          <a:srcRect l="15611" r="16878"/>
          <a:stretch/>
        </p:blipFill>
        <p:spPr>
          <a:xfrm>
            <a:off x="7823200" y="1021080"/>
            <a:ext cx="3251200" cy="4815840"/>
          </a:xfrm>
          <a:prstGeom prst="rect">
            <a:avLst/>
          </a:prstGeom>
        </p:spPr>
      </p:pic>
      <p:sp>
        <p:nvSpPr>
          <p:cNvPr id="2" name="Slide Number Placeholder 1">
            <a:extLst>
              <a:ext uri="{FF2B5EF4-FFF2-40B4-BE49-F238E27FC236}">
                <a16:creationId xmlns:a16="http://schemas.microsoft.com/office/drawing/2014/main" id="{E87DC8E5-54FF-4BC0-A972-E7810ECACE78}"/>
              </a:ext>
            </a:extLst>
          </p:cNvPr>
          <p:cNvSpPr>
            <a:spLocks noGrp="1"/>
          </p:cNvSpPr>
          <p:nvPr>
            <p:ph type="sldNum" sz="quarter" idx="12"/>
          </p:nvPr>
        </p:nvSpPr>
        <p:spPr/>
        <p:txBody>
          <a:bodyPr/>
          <a:lstStyle/>
          <a:p>
            <a:fld id="{158B7785-F6D6-45F8-833E-07BD84680091}" type="slidenum">
              <a:rPr lang="en-US" smtClean="0"/>
              <a:t>17</a:t>
            </a:fld>
            <a:endParaRPr lang="en-US"/>
          </a:p>
        </p:txBody>
      </p:sp>
    </p:spTree>
    <p:custDataLst>
      <p:tags r:id="rId1"/>
    </p:custDataLst>
    <p:extLst>
      <p:ext uri="{BB962C8B-B14F-4D97-AF65-F5344CB8AC3E}">
        <p14:creationId xmlns:p14="http://schemas.microsoft.com/office/powerpoint/2010/main" val="1628472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52C64B-3F1E-42AA-9ECC-0217B0883988}"/>
              </a:ext>
            </a:extLst>
          </p:cNvPr>
          <p:cNvSpPr>
            <a:spLocks noGrp="1"/>
          </p:cNvSpPr>
          <p:nvPr>
            <p:ph type="title"/>
          </p:nvPr>
        </p:nvSpPr>
        <p:spPr/>
        <p:txBody>
          <a:bodyPr/>
          <a:lstStyle/>
          <a:p>
            <a:r>
              <a:rPr lang="en-US"/>
              <a:t>Use Data and Storytelling to Demonstrate Success</a:t>
            </a:r>
          </a:p>
        </p:txBody>
      </p:sp>
      <p:pic>
        <p:nvPicPr>
          <p:cNvPr id="24" name="Content Placeholder 23" descr="business people looking over data charts">
            <a:extLst>
              <a:ext uri="{FF2B5EF4-FFF2-40B4-BE49-F238E27FC236}">
                <a16:creationId xmlns:a16="http://schemas.microsoft.com/office/drawing/2014/main" id="{2359518F-AC0C-4405-A80C-D56CC1BF1F00}"/>
              </a:ext>
              <a:ext uri="{C183D7F6-B498-43B3-948B-1728B52AA6E4}">
                <adec:decorative xmlns:adec="http://schemas.microsoft.com/office/drawing/2017/decorative" val="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552338" y="1700936"/>
            <a:ext cx="5181600" cy="3456127"/>
          </a:xfrm>
          <a:prstGeom prst="rect">
            <a:avLst/>
          </a:prstGeom>
          <a:ln>
            <a:noFill/>
          </a:ln>
          <a:effectLst>
            <a:outerShdw blurRad="292100" dist="139700" dir="2700000" algn="tl" rotWithShape="0">
              <a:srgbClr val="333333">
                <a:alpha val="65000"/>
              </a:srgbClr>
            </a:outerShdw>
          </a:effectLst>
        </p:spPr>
      </p:pic>
      <p:graphicFrame>
        <p:nvGraphicFramePr>
          <p:cNvPr id="25" name="Content Placeholder 24" descr="SmartArt showing how data and storytelling demonstrate success">
            <a:extLst>
              <a:ext uri="{FF2B5EF4-FFF2-40B4-BE49-F238E27FC236}">
                <a16:creationId xmlns:a16="http://schemas.microsoft.com/office/drawing/2014/main" id="{B439A15C-8C60-48F7-BDE5-39D99B9CE3F9}"/>
              </a:ext>
            </a:extLst>
          </p:cNvPr>
          <p:cNvGraphicFramePr>
            <a:graphicFrameLocks noGrp="1"/>
          </p:cNvGraphicFramePr>
          <p:nvPr>
            <p:ph sz="half" idx="1"/>
            <p:extLst>
              <p:ext uri="{D42A27DB-BD31-4B8C-83A1-F6EECF244321}">
                <p14:modId xmlns:p14="http://schemas.microsoft.com/office/powerpoint/2010/main" val="287788236"/>
              </p:ext>
            </p:extLst>
          </p:nvPr>
        </p:nvGraphicFramePr>
        <p:xfrm>
          <a:off x="6345317" y="1086561"/>
          <a:ext cx="5181600" cy="50158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184F74E4-9FDD-49FE-AEBC-8F663F5BDEEB}"/>
              </a:ext>
            </a:extLst>
          </p:cNvPr>
          <p:cNvSpPr>
            <a:spLocks noGrp="1"/>
          </p:cNvSpPr>
          <p:nvPr>
            <p:ph type="sldNum" sz="quarter" idx="12"/>
          </p:nvPr>
        </p:nvSpPr>
        <p:spPr/>
        <p:txBody>
          <a:bodyPr/>
          <a:lstStyle/>
          <a:p>
            <a:fld id="{158B7785-F6D6-45F8-833E-07BD84680091}" type="slidenum">
              <a:rPr lang="en-US" smtClean="0"/>
              <a:t>18</a:t>
            </a:fld>
            <a:endParaRPr lang="en-US"/>
          </a:p>
        </p:txBody>
      </p:sp>
    </p:spTree>
    <p:custDataLst>
      <p:tags r:id="rId1"/>
    </p:custDataLst>
    <p:extLst>
      <p:ext uri="{BB962C8B-B14F-4D97-AF65-F5344CB8AC3E}">
        <p14:creationId xmlns:p14="http://schemas.microsoft.com/office/powerpoint/2010/main" val="3566997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3F0B77-752B-49EE-B3D3-E6D3F99897B1}"/>
              </a:ext>
            </a:extLst>
          </p:cNvPr>
          <p:cNvSpPr>
            <a:spLocks noGrp="1"/>
          </p:cNvSpPr>
          <p:nvPr>
            <p:ph type="title"/>
          </p:nvPr>
        </p:nvSpPr>
        <p:spPr/>
        <p:txBody>
          <a:bodyPr/>
          <a:lstStyle/>
          <a:p>
            <a:r>
              <a:rPr lang="en-US"/>
              <a:t>Examples of Quantitative and Qualitative Data</a:t>
            </a:r>
          </a:p>
        </p:txBody>
      </p:sp>
      <p:sp>
        <p:nvSpPr>
          <p:cNvPr id="5" name="Text Placeholder 4">
            <a:extLst>
              <a:ext uri="{FF2B5EF4-FFF2-40B4-BE49-F238E27FC236}">
                <a16:creationId xmlns:a16="http://schemas.microsoft.com/office/drawing/2014/main" id="{0D9CA3D4-1127-4D6A-AD02-8339780620B0}"/>
              </a:ext>
            </a:extLst>
          </p:cNvPr>
          <p:cNvSpPr>
            <a:spLocks noGrp="1"/>
          </p:cNvSpPr>
          <p:nvPr>
            <p:ph type="body" idx="1"/>
          </p:nvPr>
        </p:nvSpPr>
        <p:spPr>
          <a:xfrm>
            <a:off x="805866" y="1466639"/>
            <a:ext cx="5212080" cy="1556914"/>
          </a:xfrm>
        </p:spPr>
        <p:txBody>
          <a:bodyPr/>
          <a:lstStyle/>
          <a:p>
            <a:pPr algn="l"/>
            <a:r>
              <a:rPr lang="en-US"/>
              <a:t>Quantitative Data</a:t>
            </a:r>
          </a:p>
        </p:txBody>
      </p:sp>
      <p:pic>
        <p:nvPicPr>
          <p:cNvPr id="16" name="Picture 15" descr="data document icon">
            <a:extLst>
              <a:ext uri="{FF2B5EF4-FFF2-40B4-BE49-F238E27FC236}">
                <a16:creationId xmlns:a16="http://schemas.microsoft.com/office/drawing/2014/main" id="{907BB99A-0486-4D34-A7F5-1FEF08F50AD5}"/>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611332" y="1541789"/>
            <a:ext cx="1406614" cy="1406614"/>
          </a:xfrm>
          <a:prstGeom prst="rect">
            <a:avLst/>
          </a:prstGeom>
        </p:spPr>
      </p:pic>
      <p:sp>
        <p:nvSpPr>
          <p:cNvPr id="6" name="Content Placeholder 5">
            <a:extLst>
              <a:ext uri="{FF2B5EF4-FFF2-40B4-BE49-F238E27FC236}">
                <a16:creationId xmlns:a16="http://schemas.microsoft.com/office/drawing/2014/main" id="{29A6A599-584D-4CCF-B7BA-395CE541D120}"/>
              </a:ext>
            </a:extLst>
          </p:cNvPr>
          <p:cNvSpPr>
            <a:spLocks noGrp="1"/>
          </p:cNvSpPr>
          <p:nvPr>
            <p:ph sz="half" idx="2"/>
          </p:nvPr>
        </p:nvSpPr>
        <p:spPr>
          <a:xfrm>
            <a:off x="805866" y="3190241"/>
            <a:ext cx="5212080" cy="2296160"/>
          </a:xfrm>
        </p:spPr>
        <p:txBody>
          <a:bodyPr vert="horz" lIns="91440" tIns="45720" rIns="91440" bIns="45720" rtlCol="0" anchor="t">
            <a:noAutofit/>
          </a:bodyPr>
          <a:lstStyle/>
          <a:p>
            <a:r>
              <a:rPr lang="en-US" dirty="0"/>
              <a:t>Participant outcomes from the Quarterly Performance Report </a:t>
            </a:r>
            <a:br>
              <a:rPr lang="en-US" dirty="0"/>
            </a:br>
            <a:r>
              <a:rPr lang="en-US" dirty="0"/>
              <a:t>(i.e., completions, employment)</a:t>
            </a:r>
          </a:p>
          <a:p>
            <a:r>
              <a:rPr lang="en-US" dirty="0"/>
              <a:t>Data on deliverables</a:t>
            </a:r>
          </a:p>
        </p:txBody>
      </p:sp>
      <p:sp>
        <p:nvSpPr>
          <p:cNvPr id="7" name="Text Placeholder 6">
            <a:extLst>
              <a:ext uri="{FF2B5EF4-FFF2-40B4-BE49-F238E27FC236}">
                <a16:creationId xmlns:a16="http://schemas.microsoft.com/office/drawing/2014/main" id="{3A318E78-B56D-4D3F-88D4-B189C5412482}"/>
              </a:ext>
            </a:extLst>
          </p:cNvPr>
          <p:cNvSpPr>
            <a:spLocks noGrp="1"/>
          </p:cNvSpPr>
          <p:nvPr>
            <p:ph type="body" sz="quarter" idx="3"/>
          </p:nvPr>
        </p:nvSpPr>
        <p:spPr>
          <a:xfrm>
            <a:off x="6172200" y="1466639"/>
            <a:ext cx="5212080" cy="1556914"/>
          </a:xfrm>
        </p:spPr>
        <p:txBody>
          <a:bodyPr/>
          <a:lstStyle/>
          <a:p>
            <a:pPr algn="l"/>
            <a:r>
              <a:rPr lang="en-US"/>
              <a:t>Qualitative Data</a:t>
            </a:r>
          </a:p>
        </p:txBody>
      </p:sp>
      <p:pic>
        <p:nvPicPr>
          <p:cNvPr id="14" name="Picture 13" descr="speech bubbles icon">
            <a:extLst>
              <a:ext uri="{FF2B5EF4-FFF2-40B4-BE49-F238E27FC236}">
                <a16:creationId xmlns:a16="http://schemas.microsoft.com/office/drawing/2014/main" id="{4D6DBDC9-322C-4185-933F-34A83F2463AA}"/>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721021" y="1541789"/>
            <a:ext cx="1406614" cy="1406614"/>
          </a:xfrm>
          <a:prstGeom prst="rect">
            <a:avLst/>
          </a:prstGeom>
        </p:spPr>
      </p:pic>
      <p:sp>
        <p:nvSpPr>
          <p:cNvPr id="8" name="Content Placeholder 7">
            <a:extLst>
              <a:ext uri="{FF2B5EF4-FFF2-40B4-BE49-F238E27FC236}">
                <a16:creationId xmlns:a16="http://schemas.microsoft.com/office/drawing/2014/main" id="{0E04696E-4B7D-49F3-958D-5D3A5BE536DE}"/>
              </a:ext>
            </a:extLst>
          </p:cNvPr>
          <p:cNvSpPr>
            <a:spLocks noGrp="1"/>
          </p:cNvSpPr>
          <p:nvPr>
            <p:ph sz="quarter" idx="4"/>
          </p:nvPr>
        </p:nvSpPr>
        <p:spPr>
          <a:xfrm>
            <a:off x="6172200" y="3190241"/>
            <a:ext cx="5212080" cy="2296160"/>
          </a:xfrm>
        </p:spPr>
        <p:txBody>
          <a:bodyPr/>
          <a:lstStyle/>
          <a:p>
            <a:r>
              <a:rPr lang="en-US" dirty="0"/>
              <a:t>Sponsor feedback</a:t>
            </a:r>
          </a:p>
          <a:p>
            <a:r>
              <a:rPr lang="en-US" dirty="0"/>
              <a:t>Apprentice/Pre-Apprentice feedback </a:t>
            </a:r>
          </a:p>
          <a:p>
            <a:r>
              <a:rPr lang="en-US" dirty="0"/>
              <a:t>Partner feedback (i.e., workforce system staff, intermediaries, etc.)</a:t>
            </a:r>
          </a:p>
        </p:txBody>
      </p:sp>
      <p:sp>
        <p:nvSpPr>
          <p:cNvPr id="2" name="Slide Number Placeholder 1">
            <a:extLst>
              <a:ext uri="{FF2B5EF4-FFF2-40B4-BE49-F238E27FC236}">
                <a16:creationId xmlns:a16="http://schemas.microsoft.com/office/drawing/2014/main" id="{2580CE93-7C2D-47AE-B0E6-D0F4A60C2D2B}"/>
              </a:ext>
            </a:extLst>
          </p:cNvPr>
          <p:cNvSpPr>
            <a:spLocks noGrp="1"/>
          </p:cNvSpPr>
          <p:nvPr>
            <p:ph type="sldNum" sz="quarter" idx="12"/>
          </p:nvPr>
        </p:nvSpPr>
        <p:spPr/>
        <p:txBody>
          <a:bodyPr/>
          <a:lstStyle/>
          <a:p>
            <a:fld id="{158B7785-F6D6-45F8-833E-07BD84680091}" type="slidenum">
              <a:rPr lang="en-US" smtClean="0"/>
              <a:t>19</a:t>
            </a:fld>
            <a:endParaRPr lang="en-US"/>
          </a:p>
        </p:txBody>
      </p:sp>
    </p:spTree>
    <p:custDataLst>
      <p:tags r:id="rId1"/>
    </p:custDataLst>
    <p:extLst>
      <p:ext uri="{BB962C8B-B14F-4D97-AF65-F5344CB8AC3E}">
        <p14:creationId xmlns:p14="http://schemas.microsoft.com/office/powerpoint/2010/main" val="3353372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a:t>Today’s Objectives</a:t>
            </a:r>
          </a:p>
        </p:txBody>
      </p:sp>
      <p:sp>
        <p:nvSpPr>
          <p:cNvPr id="3" name="Content Placeholder 2">
            <a:extLst>
              <a:ext uri="{FF2B5EF4-FFF2-40B4-BE49-F238E27FC236}">
                <a16:creationId xmlns:a16="http://schemas.microsoft.com/office/drawing/2014/main" id="{CD829323-C178-4888-812F-9421514EBAA6}"/>
              </a:ext>
            </a:extLst>
          </p:cNvPr>
          <p:cNvSpPr>
            <a:spLocks noGrp="1"/>
          </p:cNvSpPr>
          <p:nvPr>
            <p:ph sz="half" idx="1"/>
          </p:nvPr>
        </p:nvSpPr>
        <p:spPr>
          <a:xfrm>
            <a:off x="838199" y="1161144"/>
            <a:ext cx="4820921" cy="5015820"/>
          </a:xfrm>
        </p:spPr>
        <p:txBody>
          <a:bodyPr/>
          <a:lstStyle/>
          <a:p>
            <a:r>
              <a:rPr lang="en-US" sz="2400"/>
              <a:t>Define “sustainability.”</a:t>
            </a:r>
          </a:p>
          <a:p>
            <a:r>
              <a:rPr lang="en-US" sz="2400"/>
              <a:t>Identify key members of a Sustainability Planning Team.</a:t>
            </a:r>
          </a:p>
          <a:p>
            <a:r>
              <a:rPr lang="en-US" sz="2400"/>
              <a:t>Discuss the key components of a Sustainability Work Plan.</a:t>
            </a:r>
          </a:p>
          <a:p>
            <a:r>
              <a:rPr lang="en-US" sz="2400"/>
              <a:t>Describe four tasks of the Sustainability Planning Team:</a:t>
            </a:r>
          </a:p>
          <a:p>
            <a:pPr lvl="1"/>
            <a:r>
              <a:rPr lang="en-US" sz="2000"/>
              <a:t>Program Assessment</a:t>
            </a:r>
          </a:p>
          <a:p>
            <a:pPr lvl="1"/>
            <a:r>
              <a:rPr lang="en-US" sz="2000"/>
              <a:t>Succession Planning</a:t>
            </a:r>
          </a:p>
          <a:p>
            <a:pPr lvl="1"/>
            <a:r>
              <a:rPr lang="en-US" sz="2000"/>
              <a:t>Building and Maintaining Partnerships</a:t>
            </a:r>
          </a:p>
          <a:p>
            <a:pPr lvl="1"/>
            <a:r>
              <a:rPr lang="en-US" sz="2000"/>
              <a:t>Funding Stability</a:t>
            </a:r>
            <a:endParaRPr lang="en-US"/>
          </a:p>
        </p:txBody>
      </p:sp>
      <p:pic>
        <p:nvPicPr>
          <p:cNvPr id="16" name="Picture 15" descr="meter pointing to Goal">
            <a:extLst>
              <a:ext uri="{FF2B5EF4-FFF2-40B4-BE49-F238E27FC236}">
                <a16:creationId xmlns:a16="http://schemas.microsoft.com/office/drawing/2014/main" id="{CCDFDD12-C932-432A-9331-18CE29FE1800}"/>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2579" y="1833774"/>
            <a:ext cx="5748560" cy="3190451"/>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2</a:t>
            </a:fld>
            <a:endParaRPr lang="en-US"/>
          </a:p>
        </p:txBody>
      </p:sp>
    </p:spTree>
    <p:custDataLst>
      <p:tags r:id="rId1"/>
    </p:custDataLst>
    <p:extLst>
      <p:ext uri="{BB962C8B-B14F-4D97-AF65-F5344CB8AC3E}">
        <p14:creationId xmlns:p14="http://schemas.microsoft.com/office/powerpoint/2010/main" val="409103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E6A568-124D-4985-A81C-EDC593B82BA2}"/>
              </a:ext>
            </a:extLst>
          </p:cNvPr>
          <p:cNvSpPr>
            <a:spLocks noGrp="1"/>
          </p:cNvSpPr>
          <p:nvPr>
            <p:ph type="title"/>
          </p:nvPr>
        </p:nvSpPr>
        <p:spPr/>
        <p:txBody>
          <a:bodyPr/>
          <a:lstStyle/>
          <a:p>
            <a:r>
              <a:rPr lang="en-US"/>
              <a:t>Using Storytelling Effectively</a:t>
            </a:r>
          </a:p>
        </p:txBody>
      </p:sp>
      <p:sp>
        <p:nvSpPr>
          <p:cNvPr id="4" name="Content Placeholder 3">
            <a:extLst>
              <a:ext uri="{FF2B5EF4-FFF2-40B4-BE49-F238E27FC236}">
                <a16:creationId xmlns:a16="http://schemas.microsoft.com/office/drawing/2014/main" id="{4F062764-8F70-4345-9C7B-343640F739E8}"/>
              </a:ext>
            </a:extLst>
          </p:cNvPr>
          <p:cNvSpPr>
            <a:spLocks noGrp="1"/>
          </p:cNvSpPr>
          <p:nvPr>
            <p:ph sz="half" idx="1"/>
          </p:nvPr>
        </p:nvSpPr>
        <p:spPr>
          <a:xfrm>
            <a:off x="838200" y="1161144"/>
            <a:ext cx="5471160" cy="5015820"/>
          </a:xfrm>
        </p:spPr>
        <p:txBody>
          <a:bodyPr anchor="ctr" anchorCtr="0"/>
          <a:lstStyle/>
          <a:p>
            <a:pPr marL="0" indent="0">
              <a:buNone/>
            </a:pPr>
            <a:r>
              <a:rPr lang="en-US" sz="2400" dirty="0"/>
              <a:t>Use stories tailored to key audiences. Include photos and videos when sharing these stories. </a:t>
            </a:r>
          </a:p>
          <a:p>
            <a:r>
              <a:rPr lang="en-US" sz="2400" dirty="0"/>
              <a:t>Before developing your story, identify your audience and the message you want to deliver.</a:t>
            </a:r>
          </a:p>
          <a:p>
            <a:r>
              <a:rPr lang="en-US" sz="2400" dirty="0"/>
              <a:t>Focus on the people involved and have a relatable main character.</a:t>
            </a:r>
          </a:p>
          <a:p>
            <a:r>
              <a:rPr lang="en-US" sz="2400" dirty="0"/>
              <a:t>Include details of where and when the story happened.</a:t>
            </a:r>
          </a:p>
          <a:p>
            <a:r>
              <a:rPr lang="en-US" sz="2400" dirty="0"/>
              <a:t>Have a clear moral and reason that is relatable to your audience.</a:t>
            </a:r>
          </a:p>
        </p:txBody>
      </p:sp>
      <p:pic>
        <p:nvPicPr>
          <p:cNvPr id="7" name="Picture 6" descr="silhouette of people with speech bubbles above them">
            <a:extLst>
              <a:ext uri="{FF2B5EF4-FFF2-40B4-BE49-F238E27FC236}">
                <a16:creationId xmlns:a16="http://schemas.microsoft.com/office/drawing/2014/main" id="{A418A8BF-3FE2-4548-AD03-E67B42943BBB}"/>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439" y="1161144"/>
            <a:ext cx="4307307" cy="5015821"/>
          </a:xfrm>
          <a:prstGeom prst="rect">
            <a:avLst/>
          </a:prstGeom>
        </p:spPr>
      </p:pic>
      <p:sp>
        <p:nvSpPr>
          <p:cNvPr id="2" name="Slide Number Placeholder 1">
            <a:extLst>
              <a:ext uri="{FF2B5EF4-FFF2-40B4-BE49-F238E27FC236}">
                <a16:creationId xmlns:a16="http://schemas.microsoft.com/office/drawing/2014/main" id="{DF9AFE77-8BCA-4C30-9616-64584BB15A92}"/>
              </a:ext>
            </a:extLst>
          </p:cNvPr>
          <p:cNvSpPr>
            <a:spLocks noGrp="1"/>
          </p:cNvSpPr>
          <p:nvPr>
            <p:ph type="sldNum" sz="quarter" idx="12"/>
          </p:nvPr>
        </p:nvSpPr>
        <p:spPr/>
        <p:txBody>
          <a:bodyPr/>
          <a:lstStyle/>
          <a:p>
            <a:fld id="{158B7785-F6D6-45F8-833E-07BD84680091}" type="slidenum">
              <a:rPr lang="en-US" smtClean="0"/>
              <a:t>20</a:t>
            </a:fld>
            <a:endParaRPr lang="en-US"/>
          </a:p>
        </p:txBody>
      </p:sp>
    </p:spTree>
    <p:custDataLst>
      <p:tags r:id="rId1"/>
    </p:custDataLst>
    <p:extLst>
      <p:ext uri="{BB962C8B-B14F-4D97-AF65-F5344CB8AC3E}">
        <p14:creationId xmlns:p14="http://schemas.microsoft.com/office/powerpoint/2010/main" val="3522341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E6A568-124D-4985-A81C-EDC593B82BA2}"/>
              </a:ext>
            </a:extLst>
          </p:cNvPr>
          <p:cNvSpPr>
            <a:spLocks noGrp="1"/>
          </p:cNvSpPr>
          <p:nvPr>
            <p:ph type="title"/>
          </p:nvPr>
        </p:nvSpPr>
        <p:spPr/>
        <p:txBody>
          <a:bodyPr/>
          <a:lstStyle/>
          <a:p>
            <a:r>
              <a:rPr lang="en-US" dirty="0"/>
              <a:t>Using Storytelling Effectively (2)</a:t>
            </a:r>
          </a:p>
        </p:txBody>
      </p:sp>
      <p:sp>
        <p:nvSpPr>
          <p:cNvPr id="4" name="Content Placeholder 3">
            <a:extLst>
              <a:ext uri="{FF2B5EF4-FFF2-40B4-BE49-F238E27FC236}">
                <a16:creationId xmlns:a16="http://schemas.microsoft.com/office/drawing/2014/main" id="{4F062764-8F70-4345-9C7B-343640F739E8}"/>
              </a:ext>
            </a:extLst>
          </p:cNvPr>
          <p:cNvSpPr>
            <a:spLocks noGrp="1"/>
          </p:cNvSpPr>
          <p:nvPr>
            <p:ph sz="half" idx="1"/>
          </p:nvPr>
        </p:nvSpPr>
        <p:spPr>
          <a:xfrm>
            <a:off x="838200" y="985520"/>
            <a:ext cx="5471160" cy="5370830"/>
          </a:xfrm>
        </p:spPr>
        <p:txBody>
          <a:bodyPr anchor="ctr" anchorCtr="0"/>
          <a:lstStyle/>
          <a:p>
            <a:r>
              <a:rPr lang="en-US" sz="2400"/>
              <a:t>Clearly identify what your character wants to do or how they want to change.</a:t>
            </a:r>
          </a:p>
          <a:p>
            <a:r>
              <a:rPr lang="en-US" sz="2400"/>
              <a:t>Let your characters speak for themselves by using direct quotes.</a:t>
            </a:r>
          </a:p>
          <a:p>
            <a:r>
              <a:rPr lang="en-US" sz="2400"/>
              <a:t>Keep it short to keep your audience engaged.</a:t>
            </a:r>
          </a:p>
          <a:p>
            <a:r>
              <a:rPr lang="en-US" sz="2400"/>
              <a:t>Use a hook for your opener.</a:t>
            </a:r>
          </a:p>
          <a:p>
            <a:r>
              <a:rPr lang="en-US" sz="2400"/>
              <a:t>Make the audience wonder about what happens next.</a:t>
            </a:r>
          </a:p>
        </p:txBody>
      </p:sp>
      <p:pic>
        <p:nvPicPr>
          <p:cNvPr id="7" name="Picture 6" descr="silhouette of people with speech bubbles above them">
            <a:extLst>
              <a:ext uri="{FF2B5EF4-FFF2-40B4-BE49-F238E27FC236}">
                <a16:creationId xmlns:a16="http://schemas.microsoft.com/office/drawing/2014/main" id="{A418A8BF-3FE2-4548-AD03-E67B42943BBB}"/>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439" y="1161143"/>
            <a:ext cx="4307307" cy="5015821"/>
          </a:xfrm>
          <a:prstGeom prst="rect">
            <a:avLst/>
          </a:prstGeom>
        </p:spPr>
      </p:pic>
      <p:sp>
        <p:nvSpPr>
          <p:cNvPr id="2" name="Slide Number Placeholder 1">
            <a:extLst>
              <a:ext uri="{FF2B5EF4-FFF2-40B4-BE49-F238E27FC236}">
                <a16:creationId xmlns:a16="http://schemas.microsoft.com/office/drawing/2014/main" id="{DF9AFE77-8BCA-4C30-9616-64584BB15A92}"/>
              </a:ext>
            </a:extLst>
          </p:cNvPr>
          <p:cNvSpPr>
            <a:spLocks noGrp="1"/>
          </p:cNvSpPr>
          <p:nvPr>
            <p:ph type="sldNum" sz="quarter" idx="12"/>
          </p:nvPr>
        </p:nvSpPr>
        <p:spPr/>
        <p:txBody>
          <a:bodyPr/>
          <a:lstStyle/>
          <a:p>
            <a:fld id="{158B7785-F6D6-45F8-833E-07BD84680091}" type="slidenum">
              <a:rPr lang="en-US" smtClean="0"/>
              <a:t>21</a:t>
            </a:fld>
            <a:endParaRPr lang="en-US"/>
          </a:p>
        </p:txBody>
      </p:sp>
    </p:spTree>
    <p:custDataLst>
      <p:tags r:id="rId1"/>
    </p:custDataLst>
    <p:extLst>
      <p:ext uri="{BB962C8B-B14F-4D97-AF65-F5344CB8AC3E}">
        <p14:creationId xmlns:p14="http://schemas.microsoft.com/office/powerpoint/2010/main" val="62938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E6A568-124D-4985-A81C-EDC593B82BA2}"/>
              </a:ext>
            </a:extLst>
          </p:cNvPr>
          <p:cNvSpPr>
            <a:spLocks noGrp="1"/>
          </p:cNvSpPr>
          <p:nvPr>
            <p:ph type="title"/>
          </p:nvPr>
        </p:nvSpPr>
        <p:spPr/>
        <p:txBody>
          <a:bodyPr/>
          <a:lstStyle/>
          <a:p>
            <a:r>
              <a:rPr lang="en-US" dirty="0"/>
              <a:t>Using Storytelling Effectively (3)</a:t>
            </a:r>
          </a:p>
        </p:txBody>
      </p:sp>
      <p:sp>
        <p:nvSpPr>
          <p:cNvPr id="4" name="Content Placeholder 3">
            <a:extLst>
              <a:ext uri="{FF2B5EF4-FFF2-40B4-BE49-F238E27FC236}">
                <a16:creationId xmlns:a16="http://schemas.microsoft.com/office/drawing/2014/main" id="{4F062764-8F70-4345-9C7B-343640F739E8}"/>
              </a:ext>
            </a:extLst>
          </p:cNvPr>
          <p:cNvSpPr>
            <a:spLocks noGrp="1"/>
          </p:cNvSpPr>
          <p:nvPr>
            <p:ph sz="half" idx="1"/>
          </p:nvPr>
        </p:nvSpPr>
        <p:spPr>
          <a:xfrm>
            <a:off x="838200" y="985520"/>
            <a:ext cx="5471160" cy="5406402"/>
          </a:xfrm>
        </p:spPr>
        <p:txBody>
          <a:bodyPr anchor="ctr" anchorCtr="0"/>
          <a:lstStyle/>
          <a:p>
            <a:r>
              <a:rPr lang="en-US" sz="2400" dirty="0"/>
              <a:t>Stir emotion.</a:t>
            </a:r>
          </a:p>
          <a:p>
            <a:r>
              <a:rPr lang="en-US" sz="2400" dirty="0"/>
              <a:t>Use language that is relatable to your audience.</a:t>
            </a:r>
          </a:p>
          <a:p>
            <a:r>
              <a:rPr lang="en-US" sz="2400" dirty="0"/>
              <a:t>Include interesting details while not overwhelming the audience.</a:t>
            </a:r>
          </a:p>
          <a:p>
            <a:r>
              <a:rPr lang="en-US" sz="2400" dirty="0"/>
              <a:t>Describe the scene and let the listener picture themselves in the story.</a:t>
            </a:r>
          </a:p>
          <a:p>
            <a:r>
              <a:rPr lang="en-US" sz="2400" dirty="0"/>
              <a:t>Include a moment of truth that reflects what was achieved or learned.</a:t>
            </a:r>
          </a:p>
          <a:p>
            <a:r>
              <a:rPr lang="en-US" sz="2400" dirty="0"/>
              <a:t>When presenting to potential partners, </a:t>
            </a:r>
            <a:r>
              <a:rPr lang="en-US" sz="2400"/>
              <a:t>be sure to share your success stories!</a:t>
            </a:r>
            <a:endParaRPr lang="en-US" sz="2400">
              <a:cs typeface="Calibri"/>
            </a:endParaRPr>
          </a:p>
        </p:txBody>
      </p:sp>
      <p:pic>
        <p:nvPicPr>
          <p:cNvPr id="7" name="Picture 6" descr="silhouette of people with speech bubbles above them">
            <a:extLst>
              <a:ext uri="{FF2B5EF4-FFF2-40B4-BE49-F238E27FC236}">
                <a16:creationId xmlns:a16="http://schemas.microsoft.com/office/drawing/2014/main" id="{A418A8BF-3FE2-4548-AD03-E67B42943BBB}"/>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439" y="1161143"/>
            <a:ext cx="4307307" cy="5015821"/>
          </a:xfrm>
          <a:prstGeom prst="rect">
            <a:avLst/>
          </a:prstGeom>
        </p:spPr>
      </p:pic>
      <p:sp>
        <p:nvSpPr>
          <p:cNvPr id="2" name="Slide Number Placeholder 1">
            <a:extLst>
              <a:ext uri="{FF2B5EF4-FFF2-40B4-BE49-F238E27FC236}">
                <a16:creationId xmlns:a16="http://schemas.microsoft.com/office/drawing/2014/main" id="{DF9AFE77-8BCA-4C30-9616-64584BB15A92}"/>
              </a:ext>
            </a:extLst>
          </p:cNvPr>
          <p:cNvSpPr>
            <a:spLocks noGrp="1"/>
          </p:cNvSpPr>
          <p:nvPr>
            <p:ph type="sldNum" sz="quarter" idx="12"/>
          </p:nvPr>
        </p:nvSpPr>
        <p:spPr/>
        <p:txBody>
          <a:bodyPr/>
          <a:lstStyle/>
          <a:p>
            <a:fld id="{158B7785-F6D6-45F8-833E-07BD84680091}" type="slidenum">
              <a:rPr lang="en-US" smtClean="0"/>
              <a:t>22</a:t>
            </a:fld>
            <a:endParaRPr lang="en-US"/>
          </a:p>
        </p:txBody>
      </p:sp>
    </p:spTree>
    <p:custDataLst>
      <p:tags r:id="rId1"/>
    </p:custDataLst>
    <p:extLst>
      <p:ext uri="{BB962C8B-B14F-4D97-AF65-F5344CB8AC3E}">
        <p14:creationId xmlns:p14="http://schemas.microsoft.com/office/powerpoint/2010/main" val="471806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9276AA-7446-4646-BFEF-7F7B320A6C42}"/>
              </a:ext>
            </a:extLst>
          </p:cNvPr>
          <p:cNvSpPr>
            <a:spLocks noGrp="1"/>
          </p:cNvSpPr>
          <p:nvPr>
            <p:ph type="title"/>
          </p:nvPr>
        </p:nvSpPr>
        <p:spPr/>
        <p:txBody>
          <a:bodyPr/>
          <a:lstStyle/>
          <a:p>
            <a:r>
              <a:rPr lang="en-US"/>
              <a:t>Identify Mechanisms for Sustaining Program Successes</a:t>
            </a:r>
          </a:p>
        </p:txBody>
      </p:sp>
      <p:sp>
        <p:nvSpPr>
          <p:cNvPr id="5" name="Content Placeholder 4">
            <a:extLst>
              <a:ext uri="{FF2B5EF4-FFF2-40B4-BE49-F238E27FC236}">
                <a16:creationId xmlns:a16="http://schemas.microsoft.com/office/drawing/2014/main" id="{8077AD36-9194-40C5-B97A-0F7CF8356854}"/>
              </a:ext>
            </a:extLst>
          </p:cNvPr>
          <p:cNvSpPr>
            <a:spLocks noGrp="1"/>
          </p:cNvSpPr>
          <p:nvPr>
            <p:ph sz="half" idx="1"/>
          </p:nvPr>
        </p:nvSpPr>
        <p:spPr>
          <a:xfrm>
            <a:off x="803032" y="1063701"/>
            <a:ext cx="6030740" cy="5015820"/>
          </a:xfrm>
        </p:spPr>
        <p:txBody>
          <a:bodyPr vert="horz" lIns="91440" tIns="45720" rIns="91440" bIns="45720" rtlCol="0" anchor="t">
            <a:noAutofit/>
          </a:bodyPr>
          <a:lstStyle/>
          <a:p>
            <a:r>
              <a:rPr lang="en-US" sz="2200" dirty="0"/>
              <a:t>Consider how you will sustain/scale activities based on evidence of success.</a:t>
            </a:r>
            <a:endParaRPr lang="en-US" sz="2200" dirty="0">
              <a:cs typeface="Calibri"/>
            </a:endParaRPr>
          </a:p>
          <a:p>
            <a:r>
              <a:rPr lang="en-US" sz="2200" dirty="0"/>
              <a:t>Identify mechanisms or strategies that will help you sustain activities.</a:t>
            </a:r>
            <a:endParaRPr lang="en-US" sz="2200" dirty="0">
              <a:cs typeface="Calibri"/>
            </a:endParaRPr>
          </a:p>
          <a:p>
            <a:r>
              <a:rPr lang="en-US" sz="2200" dirty="0"/>
              <a:t>Examples include:</a:t>
            </a:r>
            <a:endParaRPr lang="en-US" sz="2200" dirty="0">
              <a:cs typeface="Calibri"/>
            </a:endParaRPr>
          </a:p>
          <a:p>
            <a:pPr marL="690245" lvl="2"/>
            <a:r>
              <a:rPr lang="en-US" sz="2000" dirty="0"/>
              <a:t>Create a new policy.</a:t>
            </a:r>
            <a:endParaRPr lang="en-US" sz="2000" dirty="0">
              <a:cs typeface="Calibri"/>
            </a:endParaRPr>
          </a:p>
          <a:p>
            <a:pPr marL="690245" lvl="2"/>
            <a:r>
              <a:rPr lang="en-US" sz="2000" dirty="0"/>
              <a:t>Implement new protocols.</a:t>
            </a:r>
            <a:endParaRPr lang="en-US" sz="2000" dirty="0">
              <a:cs typeface="Calibri"/>
            </a:endParaRPr>
          </a:p>
          <a:p>
            <a:pPr marL="690245" lvl="2"/>
            <a:r>
              <a:rPr lang="en-US" sz="2000" dirty="0"/>
              <a:t>Build it into professional development.</a:t>
            </a:r>
            <a:endParaRPr lang="en-US" sz="2000" dirty="0">
              <a:cs typeface="Calibri"/>
            </a:endParaRPr>
          </a:p>
          <a:p>
            <a:pPr marL="690245" lvl="2"/>
            <a:r>
              <a:rPr lang="en-US" sz="2000" dirty="0"/>
              <a:t>Support it within the budget.</a:t>
            </a:r>
            <a:endParaRPr lang="en-US" sz="2000" dirty="0">
              <a:cs typeface="Calibri"/>
            </a:endParaRPr>
          </a:p>
          <a:p>
            <a:pPr marL="690245" lvl="2"/>
            <a:r>
              <a:rPr lang="en-US" sz="2000" dirty="0"/>
              <a:t>Codify the partnership through a memorandum of understanding (MOU).</a:t>
            </a:r>
            <a:endParaRPr lang="en-US" sz="2000" dirty="0">
              <a:cs typeface="Calibri"/>
            </a:endParaRPr>
          </a:p>
          <a:p>
            <a:pPr marL="690245" lvl="2"/>
            <a:r>
              <a:rPr lang="en-US" sz="2000" dirty="0"/>
              <a:t>Advocate for statewide policy.</a:t>
            </a:r>
            <a:endParaRPr lang="en-US" sz="2000" dirty="0">
              <a:cs typeface="Calibri"/>
            </a:endParaRPr>
          </a:p>
          <a:p>
            <a:pPr marL="690245" lvl="2"/>
            <a:r>
              <a:rPr lang="en-US" sz="2000" dirty="0"/>
              <a:t>Identify additional funding.</a:t>
            </a:r>
            <a:endParaRPr lang="en-US" sz="2000" dirty="0">
              <a:cs typeface="Calibri"/>
            </a:endParaRPr>
          </a:p>
          <a:p>
            <a:pPr marL="690245" lvl="2"/>
            <a:r>
              <a:rPr lang="en-US" sz="2000" dirty="0">
                <a:solidFill>
                  <a:srgbClr val="3A4040"/>
                </a:solidFill>
                <a:cs typeface="Calibri"/>
              </a:rPr>
              <a:t>Engage new stakeholders to take on critical roles.</a:t>
            </a:r>
            <a:endParaRPr lang="en-US" sz="2000" dirty="0">
              <a:solidFill>
                <a:schemeClr val="tx1"/>
              </a:solidFill>
              <a:cs typeface="Calibri"/>
            </a:endParaRPr>
          </a:p>
        </p:txBody>
      </p:sp>
      <p:pic>
        <p:nvPicPr>
          <p:cNvPr id="8" name="Content Placeholder 7" descr="people building a 3D puzzle">
            <a:extLst>
              <a:ext uri="{FF2B5EF4-FFF2-40B4-BE49-F238E27FC236}">
                <a16:creationId xmlns:a16="http://schemas.microsoft.com/office/drawing/2014/main" id="{C6DDBEA8-8CF7-4DBC-BA79-7268673634EE}"/>
              </a:ext>
              <a:ext uri="{C183D7F6-B498-43B3-948B-1728B52AA6E4}">
                <adec:decorative xmlns:adec="http://schemas.microsoft.com/office/drawing/2017/decorative" val="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33772" y="1782494"/>
            <a:ext cx="4783016" cy="3761396"/>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0471DFD1-6CF7-47DE-BB1A-3D2DEFB5500A}"/>
              </a:ext>
            </a:extLst>
          </p:cNvPr>
          <p:cNvSpPr>
            <a:spLocks noGrp="1"/>
          </p:cNvSpPr>
          <p:nvPr>
            <p:ph type="sldNum" sz="quarter" idx="12"/>
          </p:nvPr>
        </p:nvSpPr>
        <p:spPr/>
        <p:txBody>
          <a:bodyPr/>
          <a:lstStyle/>
          <a:p>
            <a:fld id="{158B7785-F6D6-45F8-833E-07BD84680091}" type="slidenum">
              <a:rPr lang="en-US" smtClean="0"/>
              <a:t>23</a:t>
            </a:fld>
            <a:endParaRPr lang="en-US"/>
          </a:p>
        </p:txBody>
      </p:sp>
    </p:spTree>
    <p:custDataLst>
      <p:tags r:id="rId1"/>
    </p:custDataLst>
    <p:extLst>
      <p:ext uri="{BB962C8B-B14F-4D97-AF65-F5344CB8AC3E}">
        <p14:creationId xmlns:p14="http://schemas.microsoft.com/office/powerpoint/2010/main" val="1124764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ADEE5A-11C7-4BE6-9539-502AA036931B}"/>
              </a:ext>
            </a:extLst>
          </p:cNvPr>
          <p:cNvSpPr>
            <a:spLocks noGrp="1"/>
          </p:cNvSpPr>
          <p:nvPr>
            <p:ph type="title"/>
          </p:nvPr>
        </p:nvSpPr>
        <p:spPr/>
        <p:txBody>
          <a:bodyPr/>
          <a:lstStyle/>
          <a:p>
            <a:r>
              <a:rPr lang="en-US" dirty="0"/>
              <a:t>Discussion Question</a:t>
            </a:r>
          </a:p>
        </p:txBody>
      </p:sp>
      <p:sp>
        <p:nvSpPr>
          <p:cNvPr id="4" name="Content Placeholder 3">
            <a:extLst>
              <a:ext uri="{FF2B5EF4-FFF2-40B4-BE49-F238E27FC236}">
                <a16:creationId xmlns:a16="http://schemas.microsoft.com/office/drawing/2014/main" id="{F1C75EBE-A2E0-4244-B27A-2F8893D2A10F}"/>
              </a:ext>
            </a:extLst>
          </p:cNvPr>
          <p:cNvSpPr>
            <a:spLocks noGrp="1"/>
          </p:cNvSpPr>
          <p:nvPr>
            <p:ph sz="half" idx="1"/>
          </p:nvPr>
        </p:nvSpPr>
        <p:spPr>
          <a:xfrm>
            <a:off x="838200" y="1161144"/>
            <a:ext cx="7595596" cy="5015820"/>
          </a:xfrm>
        </p:spPr>
        <p:txBody>
          <a:bodyPr vert="horz" lIns="91440" tIns="45720" rIns="91440" bIns="45720" rtlCol="0" anchor="t">
            <a:noAutofit/>
          </a:bodyPr>
          <a:lstStyle/>
          <a:p>
            <a:pPr marL="0" indent="0">
              <a:buNone/>
            </a:pPr>
            <a:r>
              <a:rPr lang="en-US" dirty="0"/>
              <a:t>What have been your most impactful SAE activities?  How are you sustaining them?</a:t>
            </a:r>
          </a:p>
          <a:p>
            <a:pPr marL="0" indent="0">
              <a:buNone/>
            </a:pPr>
            <a:endParaRPr lang="en-US" dirty="0">
              <a:cs typeface="Calibri"/>
            </a:endParaRPr>
          </a:p>
          <a:p>
            <a:pPr marL="0" indent="0">
              <a:buNone/>
            </a:pPr>
            <a:endParaRPr lang="en-US" dirty="0">
              <a:cs typeface="Calibri"/>
            </a:endParaRPr>
          </a:p>
          <a:p>
            <a:pPr marL="0" indent="0">
              <a:buNone/>
            </a:pPr>
            <a:endParaRPr lang="en-US" dirty="0">
              <a:cs typeface="Calibri"/>
            </a:endParaRPr>
          </a:p>
          <a:p>
            <a:pPr marL="0" indent="0">
              <a:buNone/>
            </a:pPr>
            <a:r>
              <a:rPr lang="en-US" dirty="0">
                <a:cs typeface="Calibri"/>
              </a:rPr>
              <a:t>What activities have served their purpose and will be winding down at the end of your SAE grant? </a:t>
            </a:r>
            <a:endParaRPr lang="en-US"/>
          </a:p>
        </p:txBody>
      </p:sp>
      <p:pic>
        <p:nvPicPr>
          <p:cNvPr id="6" name="Picture 5" descr="question mark">
            <a:extLst>
              <a:ext uri="{FF2B5EF4-FFF2-40B4-BE49-F238E27FC236}">
                <a16:creationId xmlns:a16="http://schemas.microsoft.com/office/drawing/2014/main" id="{0B5B2EF3-E2D1-4CDA-905E-2234D6255A9F}"/>
              </a:ext>
            </a:extLst>
          </p:cNvPr>
          <p:cNvPicPr>
            <a:picLocks noChangeAspect="1"/>
          </p:cNvPicPr>
          <p:nvPr/>
        </p:nvPicPr>
        <p:blipFill rotWithShape="1">
          <a:blip r:embed="rId3">
            <a:extLst>
              <a:ext uri="{28A0092B-C50C-407E-A947-70E740481C1C}">
                <a14:useLocalDpi xmlns:a14="http://schemas.microsoft.com/office/drawing/2010/main" val="0"/>
              </a:ext>
            </a:extLst>
          </a:blip>
          <a:srcRect l="15611" r="16878"/>
          <a:stretch/>
        </p:blipFill>
        <p:spPr>
          <a:xfrm>
            <a:off x="8480611" y="1021080"/>
            <a:ext cx="2593789" cy="3844664"/>
          </a:xfrm>
          <a:prstGeom prst="rect">
            <a:avLst/>
          </a:prstGeom>
        </p:spPr>
      </p:pic>
      <p:sp>
        <p:nvSpPr>
          <p:cNvPr id="2" name="Slide Number Placeholder 1">
            <a:extLst>
              <a:ext uri="{FF2B5EF4-FFF2-40B4-BE49-F238E27FC236}">
                <a16:creationId xmlns:a16="http://schemas.microsoft.com/office/drawing/2014/main" id="{E87DC8E5-54FF-4BC0-A972-E7810ECACE78}"/>
              </a:ext>
            </a:extLst>
          </p:cNvPr>
          <p:cNvSpPr>
            <a:spLocks noGrp="1"/>
          </p:cNvSpPr>
          <p:nvPr>
            <p:ph type="sldNum" sz="quarter" idx="12"/>
          </p:nvPr>
        </p:nvSpPr>
        <p:spPr/>
        <p:txBody>
          <a:bodyPr/>
          <a:lstStyle/>
          <a:p>
            <a:fld id="{158B7785-F6D6-45F8-833E-07BD84680091}" type="slidenum">
              <a:rPr lang="en-US" smtClean="0"/>
              <a:t>24</a:t>
            </a:fld>
            <a:endParaRPr lang="en-US"/>
          </a:p>
        </p:txBody>
      </p:sp>
    </p:spTree>
    <p:custDataLst>
      <p:tags r:id="rId1"/>
    </p:custDataLst>
    <p:extLst>
      <p:ext uri="{BB962C8B-B14F-4D97-AF65-F5344CB8AC3E}">
        <p14:creationId xmlns:p14="http://schemas.microsoft.com/office/powerpoint/2010/main" val="544600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718821" y="2250054"/>
            <a:ext cx="6553200" cy="2357891"/>
          </a:xfrm>
        </p:spPr>
        <p:txBody>
          <a:bodyPr/>
          <a:lstStyle/>
          <a:p>
            <a:r>
              <a:rPr lang="en-US"/>
              <a:t>Team Task #2: </a:t>
            </a:r>
            <a:br>
              <a:rPr lang="en-US"/>
            </a:br>
            <a:r>
              <a:rPr lang="en-US"/>
              <a:t>Succession Planning</a:t>
            </a:r>
          </a:p>
        </p:txBody>
      </p:sp>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25</a:t>
            </a:fld>
            <a:endParaRPr lang="en-US"/>
          </a:p>
        </p:txBody>
      </p:sp>
    </p:spTree>
    <p:custDataLst>
      <p:tags r:id="rId1"/>
    </p:custDataLst>
    <p:extLst>
      <p:ext uri="{BB962C8B-B14F-4D97-AF65-F5344CB8AC3E}">
        <p14:creationId xmlns:p14="http://schemas.microsoft.com/office/powerpoint/2010/main" val="2859802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2856DE-6BF9-4FB3-BD07-730A83CFD54E}"/>
              </a:ext>
            </a:extLst>
          </p:cNvPr>
          <p:cNvSpPr>
            <a:spLocks noGrp="1"/>
          </p:cNvSpPr>
          <p:nvPr>
            <p:ph type="title"/>
          </p:nvPr>
        </p:nvSpPr>
        <p:spPr/>
        <p:txBody>
          <a:bodyPr/>
          <a:lstStyle/>
          <a:p>
            <a:r>
              <a:rPr lang="en-US"/>
              <a:t>Implement Shared Leadership</a:t>
            </a:r>
          </a:p>
        </p:txBody>
      </p:sp>
      <p:sp>
        <p:nvSpPr>
          <p:cNvPr id="19" name="Text Placeholder 18">
            <a:extLst>
              <a:ext uri="{FF2B5EF4-FFF2-40B4-BE49-F238E27FC236}">
                <a16:creationId xmlns:a16="http://schemas.microsoft.com/office/drawing/2014/main" id="{9BC15ED2-1A4E-4066-906D-70D35E5AEE78}"/>
              </a:ext>
            </a:extLst>
          </p:cNvPr>
          <p:cNvSpPr>
            <a:spLocks noGrp="1"/>
          </p:cNvSpPr>
          <p:nvPr>
            <p:ph type="body" idx="14"/>
          </p:nvPr>
        </p:nvSpPr>
        <p:spPr>
          <a:xfrm>
            <a:off x="719215" y="1257248"/>
            <a:ext cx="10847914" cy="778675"/>
          </a:xfrm>
          <a:ln>
            <a:noFill/>
          </a:ln>
        </p:spPr>
        <p:txBody>
          <a:bodyPr/>
          <a:lstStyle/>
          <a:p>
            <a:r>
              <a:rPr lang="en-US" sz="2800" i="0">
                <a:solidFill>
                  <a:schemeClr val="accent2"/>
                </a:solidFill>
              </a:rPr>
              <a:t>What is Shared Leadership?</a:t>
            </a:r>
          </a:p>
        </p:txBody>
      </p:sp>
      <p:pic>
        <p:nvPicPr>
          <p:cNvPr id="30" name="Picture Placeholder 29">
            <a:extLst>
              <a:ext uri="{FF2B5EF4-FFF2-40B4-BE49-F238E27FC236}">
                <a16:creationId xmlns:a16="http://schemas.microsoft.com/office/drawing/2014/main" id="{CFDA8399-3917-4173-9A48-1B8487B58245}"/>
              </a:ext>
              <a:ext uri="{C183D7F6-B498-43B3-948B-1728B52AA6E4}">
                <adec:decorative xmlns:adec="http://schemas.microsoft.com/office/drawing/2017/decorative" val="1"/>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p:blipFill>
        <p:spPr>
          <a:xfrm>
            <a:off x="720008" y="2297905"/>
            <a:ext cx="1438275" cy="1438275"/>
          </a:xfrm>
        </p:spPr>
      </p:pic>
      <p:sp>
        <p:nvSpPr>
          <p:cNvPr id="16" name="Text Placeholder 15" descr="This is a text box reading, &quot;An emerging practice that prepares employees for advancement.&quot;">
            <a:extLst>
              <a:ext uri="{FF2B5EF4-FFF2-40B4-BE49-F238E27FC236}">
                <a16:creationId xmlns:a16="http://schemas.microsoft.com/office/drawing/2014/main" id="{0B44D439-CE6B-48B4-BC42-65C6EFF3D24D}"/>
              </a:ext>
            </a:extLst>
          </p:cNvPr>
          <p:cNvSpPr>
            <a:spLocks noGrp="1"/>
          </p:cNvSpPr>
          <p:nvPr>
            <p:ph type="body" idx="1"/>
          </p:nvPr>
        </p:nvSpPr>
        <p:spPr/>
        <p:txBody>
          <a:bodyPr>
            <a:normAutofit fontScale="92500"/>
          </a:bodyPr>
          <a:lstStyle/>
          <a:p>
            <a:r>
              <a:rPr lang="en-US" b="0"/>
              <a:t>An emerging practice that prepares employees for advancement</a:t>
            </a:r>
          </a:p>
        </p:txBody>
      </p:sp>
      <p:pic>
        <p:nvPicPr>
          <p:cNvPr id="32" name="Picture Placeholder 31">
            <a:extLst>
              <a:ext uri="{FF2B5EF4-FFF2-40B4-BE49-F238E27FC236}">
                <a16:creationId xmlns:a16="http://schemas.microsoft.com/office/drawing/2014/main" id="{92045E7C-2CCF-4F90-839C-E0AD6633326F}"/>
              </a:ext>
              <a:ext uri="{C183D7F6-B498-43B3-948B-1728B52AA6E4}">
                <adec:decorative xmlns:adec="http://schemas.microsoft.com/office/drawing/2017/decorative" val="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6258091" y="2297906"/>
            <a:ext cx="1438275" cy="1438275"/>
          </a:xfrm>
        </p:spPr>
      </p:pic>
      <p:sp>
        <p:nvSpPr>
          <p:cNvPr id="17" name="Text Placeholder 16" descr="This is a text box reading, &quot;Improves team performance and increases staff retention.&quot;">
            <a:extLst>
              <a:ext uri="{FF2B5EF4-FFF2-40B4-BE49-F238E27FC236}">
                <a16:creationId xmlns:a16="http://schemas.microsoft.com/office/drawing/2014/main" id="{CB721371-A4C5-4110-A35D-35F6DADDE196}"/>
              </a:ext>
            </a:extLst>
          </p:cNvPr>
          <p:cNvSpPr>
            <a:spLocks noGrp="1"/>
          </p:cNvSpPr>
          <p:nvPr>
            <p:ph type="body" sz="quarter" idx="3"/>
          </p:nvPr>
        </p:nvSpPr>
        <p:spPr/>
        <p:txBody>
          <a:bodyPr/>
          <a:lstStyle/>
          <a:p>
            <a:r>
              <a:rPr lang="en-US" b="0"/>
              <a:t>Improves team performance and increases staff retention</a:t>
            </a:r>
          </a:p>
        </p:txBody>
      </p:sp>
      <p:pic>
        <p:nvPicPr>
          <p:cNvPr id="26" name="Picture Placeholder 25">
            <a:extLst>
              <a:ext uri="{FF2B5EF4-FFF2-40B4-BE49-F238E27FC236}">
                <a16:creationId xmlns:a16="http://schemas.microsoft.com/office/drawing/2014/main" id="{23D7B306-8A36-420A-98F9-6CD98CCC6EC6}"/>
              </a:ext>
              <a:ext uri="{C183D7F6-B498-43B3-948B-1728B52AA6E4}">
                <adec:decorative xmlns:adec="http://schemas.microsoft.com/office/drawing/2017/decorative" val="1"/>
              </a:ext>
            </a:extLst>
          </p:cNvPr>
          <p:cNvPicPr>
            <a:picLocks noGrp="1" noChangeAspect="1"/>
          </p:cNvPicPr>
          <p:nvPr>
            <p:ph type="pic" sz="quarter" idx="19"/>
          </p:nvPr>
        </p:nvPicPr>
        <p:blipFill>
          <a:blip r:embed="rId5">
            <a:extLst>
              <a:ext uri="{28A0092B-C50C-407E-A947-70E740481C1C}">
                <a14:useLocalDpi xmlns:a14="http://schemas.microsoft.com/office/drawing/2010/main" val="0"/>
              </a:ext>
            </a:extLst>
          </a:blip>
          <a:srcRect/>
          <a:stretch/>
        </p:blipFill>
        <p:spPr>
          <a:xfrm>
            <a:off x="720008" y="4242990"/>
            <a:ext cx="1438275" cy="1438275"/>
          </a:xfrm>
        </p:spPr>
      </p:pic>
      <p:sp>
        <p:nvSpPr>
          <p:cNvPr id="21" name="Text Placeholder 20" descr="This is a text box reading, &quot;Maximizes staff potential by providing staff with opportunities to lead each other.&quot;">
            <a:extLst>
              <a:ext uri="{FF2B5EF4-FFF2-40B4-BE49-F238E27FC236}">
                <a16:creationId xmlns:a16="http://schemas.microsoft.com/office/drawing/2014/main" id="{216141A2-90A9-4902-9628-20DFD72C7BFF}"/>
              </a:ext>
            </a:extLst>
          </p:cNvPr>
          <p:cNvSpPr>
            <a:spLocks noGrp="1"/>
          </p:cNvSpPr>
          <p:nvPr>
            <p:ph type="body" idx="16"/>
          </p:nvPr>
        </p:nvSpPr>
        <p:spPr/>
        <p:txBody>
          <a:bodyPr>
            <a:normAutofit fontScale="92500" lnSpcReduction="20000"/>
          </a:bodyPr>
          <a:lstStyle/>
          <a:p>
            <a:r>
              <a:rPr lang="en-US" b="0"/>
              <a:t>Maximizes staff potential by providing staff with opportunities to lead each other</a:t>
            </a:r>
          </a:p>
        </p:txBody>
      </p:sp>
      <p:pic>
        <p:nvPicPr>
          <p:cNvPr id="28" name="Picture Placeholder 27">
            <a:extLst>
              <a:ext uri="{FF2B5EF4-FFF2-40B4-BE49-F238E27FC236}">
                <a16:creationId xmlns:a16="http://schemas.microsoft.com/office/drawing/2014/main" id="{7FF9AC80-4002-4ADF-865E-9EEEE71CF087}"/>
              </a:ext>
              <a:ext uri="{C183D7F6-B498-43B3-948B-1728B52AA6E4}">
                <adec:decorative xmlns:adec="http://schemas.microsoft.com/office/drawing/2017/decorative" val="1"/>
              </a:ext>
            </a:extLst>
          </p:cNvPr>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55" b="55"/>
          <a:stretch>
            <a:fillRect/>
          </a:stretch>
        </p:blipFill>
        <p:spPr/>
      </p:pic>
      <p:sp>
        <p:nvSpPr>
          <p:cNvPr id="22" name="Text Placeholder 21" descr="This is a text box reading, &quot;Cultivates leaders who uphold the organizations mission, vision, and values.&quot;">
            <a:extLst>
              <a:ext uri="{FF2B5EF4-FFF2-40B4-BE49-F238E27FC236}">
                <a16:creationId xmlns:a16="http://schemas.microsoft.com/office/drawing/2014/main" id="{CE1B94BF-AD6A-426F-BEA3-3118ECE64BE2}"/>
              </a:ext>
            </a:extLst>
          </p:cNvPr>
          <p:cNvSpPr>
            <a:spLocks noGrp="1"/>
          </p:cNvSpPr>
          <p:nvPr>
            <p:ph type="body" sz="quarter" idx="17"/>
          </p:nvPr>
        </p:nvSpPr>
        <p:spPr/>
        <p:txBody>
          <a:bodyPr>
            <a:normAutofit fontScale="92500" lnSpcReduction="20000"/>
          </a:bodyPr>
          <a:lstStyle/>
          <a:p>
            <a:r>
              <a:rPr lang="en-US" b="0"/>
              <a:t>Cultivates leaders who uphold the organizations mission, vision, and values</a:t>
            </a:r>
          </a:p>
        </p:txBody>
      </p:sp>
      <p:sp>
        <p:nvSpPr>
          <p:cNvPr id="2" name="Slide Number Placeholder 1">
            <a:extLst>
              <a:ext uri="{FF2B5EF4-FFF2-40B4-BE49-F238E27FC236}">
                <a16:creationId xmlns:a16="http://schemas.microsoft.com/office/drawing/2014/main" id="{A52AC00D-D079-42E4-AE10-D8F24D315F0F}"/>
              </a:ext>
            </a:extLst>
          </p:cNvPr>
          <p:cNvSpPr>
            <a:spLocks noGrp="1"/>
          </p:cNvSpPr>
          <p:nvPr>
            <p:ph type="sldNum" sz="quarter" idx="12"/>
          </p:nvPr>
        </p:nvSpPr>
        <p:spPr/>
        <p:txBody>
          <a:bodyPr/>
          <a:lstStyle/>
          <a:p>
            <a:fld id="{158B7785-F6D6-45F8-833E-07BD84680091}" type="slidenum">
              <a:rPr lang="en-US" smtClean="0"/>
              <a:pPr/>
              <a:t>26</a:t>
            </a:fld>
            <a:endParaRPr lang="en-US"/>
          </a:p>
        </p:txBody>
      </p:sp>
    </p:spTree>
    <p:custDataLst>
      <p:tags r:id="rId1"/>
    </p:custDataLst>
    <p:extLst>
      <p:ext uri="{BB962C8B-B14F-4D97-AF65-F5344CB8AC3E}">
        <p14:creationId xmlns:p14="http://schemas.microsoft.com/office/powerpoint/2010/main" val="2040442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11A983-76CA-4811-94B3-7D4F2A6E85E3}"/>
              </a:ext>
            </a:extLst>
          </p:cNvPr>
          <p:cNvSpPr>
            <a:spLocks noGrp="1"/>
          </p:cNvSpPr>
          <p:nvPr>
            <p:ph type="title"/>
          </p:nvPr>
        </p:nvSpPr>
        <p:spPr/>
        <p:txBody>
          <a:bodyPr/>
          <a:lstStyle/>
          <a:p>
            <a:r>
              <a:rPr lang="en-US"/>
              <a:t>Create Digital Resources</a:t>
            </a:r>
          </a:p>
        </p:txBody>
      </p:sp>
      <p:sp>
        <p:nvSpPr>
          <p:cNvPr id="5" name="Content Placeholder 4">
            <a:extLst>
              <a:ext uri="{FF2B5EF4-FFF2-40B4-BE49-F238E27FC236}">
                <a16:creationId xmlns:a16="http://schemas.microsoft.com/office/drawing/2014/main" id="{4272A2F2-540A-4015-8783-DEA069C126B1}"/>
              </a:ext>
            </a:extLst>
          </p:cNvPr>
          <p:cNvSpPr>
            <a:spLocks noGrp="1"/>
          </p:cNvSpPr>
          <p:nvPr>
            <p:ph sz="half" idx="1"/>
          </p:nvPr>
        </p:nvSpPr>
        <p:spPr>
          <a:xfrm>
            <a:off x="838200" y="1161144"/>
            <a:ext cx="10546478" cy="2862216"/>
          </a:xfrm>
        </p:spPr>
        <p:txBody>
          <a:bodyPr/>
          <a:lstStyle/>
          <a:p>
            <a:r>
              <a:rPr lang="en-US" sz="2400"/>
              <a:t>Include all key documents related to the project, including the following:</a:t>
            </a:r>
          </a:p>
          <a:p>
            <a:pPr lvl="1"/>
            <a:r>
              <a:rPr lang="en-US" sz="2200"/>
              <a:t>Proposal</a:t>
            </a:r>
          </a:p>
          <a:p>
            <a:pPr lvl="1"/>
            <a:r>
              <a:rPr lang="en-US" sz="2200"/>
              <a:t>Project plan</a:t>
            </a:r>
          </a:p>
          <a:p>
            <a:pPr lvl="1"/>
            <a:r>
              <a:rPr lang="en-US" sz="2200"/>
              <a:t>Detailed policies and procedure manual</a:t>
            </a:r>
          </a:p>
          <a:p>
            <a:r>
              <a:rPr lang="en-US" sz="2400"/>
              <a:t>Display data using pivot tables and charts to present outcomes.</a:t>
            </a:r>
          </a:p>
          <a:p>
            <a:r>
              <a:rPr lang="en-US" sz="2400"/>
              <a:t>Use a template to record mechanisms for sustaining activities.</a:t>
            </a:r>
          </a:p>
        </p:txBody>
      </p:sp>
      <p:graphicFrame>
        <p:nvGraphicFramePr>
          <p:cNvPr id="4" name="Table 5">
            <a:extLst>
              <a:ext uri="{FF2B5EF4-FFF2-40B4-BE49-F238E27FC236}">
                <a16:creationId xmlns:a16="http://schemas.microsoft.com/office/drawing/2014/main" id="{A22B8D4D-817F-4E2B-B0E7-002AFA148936}"/>
              </a:ext>
            </a:extLst>
          </p:cNvPr>
          <p:cNvGraphicFramePr>
            <a:graphicFrameLocks noGrp="1"/>
          </p:cNvGraphicFramePr>
          <p:nvPr>
            <p:extLst>
              <p:ext uri="{D42A27DB-BD31-4B8C-83A1-F6EECF244321}">
                <p14:modId xmlns:p14="http://schemas.microsoft.com/office/powerpoint/2010/main" val="361931254"/>
              </p:ext>
            </p:extLst>
          </p:nvPr>
        </p:nvGraphicFramePr>
        <p:xfrm>
          <a:off x="943240" y="4213496"/>
          <a:ext cx="10305520" cy="1483360"/>
        </p:xfrm>
        <a:graphic>
          <a:graphicData uri="http://schemas.openxmlformats.org/drawingml/2006/table">
            <a:tbl>
              <a:tblPr firstRow="1" bandRow="1">
                <a:tableStyleId>{5C22544A-7EE6-4342-B048-85BDC9FD1C3A}</a:tableStyleId>
              </a:tblPr>
              <a:tblGrid>
                <a:gridCol w="5152760">
                  <a:extLst>
                    <a:ext uri="{9D8B030D-6E8A-4147-A177-3AD203B41FA5}">
                      <a16:colId xmlns:a16="http://schemas.microsoft.com/office/drawing/2014/main" val="2765294451"/>
                    </a:ext>
                  </a:extLst>
                </a:gridCol>
                <a:gridCol w="5152760">
                  <a:extLst>
                    <a:ext uri="{9D8B030D-6E8A-4147-A177-3AD203B41FA5}">
                      <a16:colId xmlns:a16="http://schemas.microsoft.com/office/drawing/2014/main" val="3740082046"/>
                    </a:ext>
                  </a:extLst>
                </a:gridCol>
              </a:tblGrid>
              <a:tr h="370840">
                <a:tc>
                  <a:txBody>
                    <a:bodyPr/>
                    <a:lstStyle/>
                    <a:p>
                      <a:pPr algn="ctr"/>
                      <a:r>
                        <a:rPr lang="en-US" dirty="0"/>
                        <a:t>Activities to Sustain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dirty="0"/>
                        <a:t>Mechanism(s) for Sustaining Activities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44134903"/>
                  </a:ext>
                </a:extLst>
              </a:tr>
              <a:tr h="370840">
                <a:tc>
                  <a:txBody>
                    <a:bodyPr/>
                    <a:lstStyle/>
                    <a:p>
                      <a:r>
                        <a:rPr lang="en-US" i="1" dirty="0"/>
                        <a:t>Provide a description: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i="1" dirty="0"/>
                        <a:t>Provide a description: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58778202"/>
                  </a:ext>
                </a:extLst>
              </a:tr>
              <a:tr h="370840">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6269238"/>
                  </a:ext>
                </a:extLst>
              </a:tr>
              <a:tr h="370840">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415527558"/>
                  </a:ext>
                </a:extLst>
              </a:tr>
            </a:tbl>
          </a:graphicData>
        </a:graphic>
      </p:graphicFrame>
      <p:sp>
        <p:nvSpPr>
          <p:cNvPr id="2" name="Slide Number Placeholder 1">
            <a:extLst>
              <a:ext uri="{FF2B5EF4-FFF2-40B4-BE49-F238E27FC236}">
                <a16:creationId xmlns:a16="http://schemas.microsoft.com/office/drawing/2014/main" id="{BC6594D4-7D1D-4C97-B4D4-FCBADF032626}"/>
              </a:ext>
            </a:extLst>
          </p:cNvPr>
          <p:cNvSpPr>
            <a:spLocks noGrp="1"/>
          </p:cNvSpPr>
          <p:nvPr>
            <p:ph type="sldNum" sz="quarter" idx="12"/>
          </p:nvPr>
        </p:nvSpPr>
        <p:spPr/>
        <p:txBody>
          <a:bodyPr/>
          <a:lstStyle/>
          <a:p>
            <a:fld id="{158B7785-F6D6-45F8-833E-07BD84680091}" type="slidenum">
              <a:rPr lang="en-US" smtClean="0"/>
              <a:t>27</a:t>
            </a:fld>
            <a:endParaRPr lang="en-US"/>
          </a:p>
        </p:txBody>
      </p:sp>
    </p:spTree>
    <p:custDataLst>
      <p:tags r:id="rId1"/>
    </p:custDataLst>
    <p:extLst>
      <p:ext uri="{BB962C8B-B14F-4D97-AF65-F5344CB8AC3E}">
        <p14:creationId xmlns:p14="http://schemas.microsoft.com/office/powerpoint/2010/main" val="3534085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728981" y="2250054"/>
            <a:ext cx="6553200" cy="2357891"/>
          </a:xfrm>
        </p:spPr>
        <p:txBody>
          <a:bodyPr/>
          <a:lstStyle/>
          <a:p>
            <a:r>
              <a:rPr lang="en-US"/>
              <a:t>Team Task #3: </a:t>
            </a:r>
            <a:br>
              <a:rPr lang="en-US"/>
            </a:br>
            <a:r>
              <a:rPr lang="en-US"/>
              <a:t>Building and Maintaining Partnerships</a:t>
            </a:r>
          </a:p>
        </p:txBody>
      </p:sp>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28</a:t>
            </a:fld>
            <a:endParaRPr lang="en-US"/>
          </a:p>
        </p:txBody>
      </p:sp>
    </p:spTree>
    <p:custDataLst>
      <p:tags r:id="rId1"/>
    </p:custDataLst>
    <p:extLst>
      <p:ext uri="{BB962C8B-B14F-4D97-AF65-F5344CB8AC3E}">
        <p14:creationId xmlns:p14="http://schemas.microsoft.com/office/powerpoint/2010/main" val="4184722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E1F917-BE84-48F3-8D03-08E241978E62}"/>
              </a:ext>
            </a:extLst>
          </p:cNvPr>
          <p:cNvSpPr>
            <a:spLocks noGrp="1"/>
          </p:cNvSpPr>
          <p:nvPr>
            <p:ph type="title"/>
          </p:nvPr>
        </p:nvSpPr>
        <p:spPr/>
        <p:txBody>
          <a:bodyPr/>
          <a:lstStyle/>
          <a:p>
            <a:r>
              <a:rPr lang="en-US" dirty="0"/>
              <a:t>Conduct a Partner or Stakeholder Analysis</a:t>
            </a:r>
          </a:p>
        </p:txBody>
      </p:sp>
      <p:pic>
        <p:nvPicPr>
          <p:cNvPr id="27" name="Picture 26" descr="magnifying glass">
            <a:extLst>
              <a:ext uri="{FF2B5EF4-FFF2-40B4-BE49-F238E27FC236}">
                <a16:creationId xmlns:a16="http://schemas.microsoft.com/office/drawing/2014/main" id="{4A04118C-2648-43B1-8D37-9B9DCAFE3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000125"/>
            <a:ext cx="4477226" cy="4857750"/>
          </a:xfrm>
          <a:prstGeom prst="rect">
            <a:avLst/>
          </a:prstGeom>
        </p:spPr>
      </p:pic>
      <p:graphicFrame>
        <p:nvGraphicFramePr>
          <p:cNvPr id="6" name="Content Placeholder 24" descr="SmartArt showing process to conduct a partner or stakeholder analysis">
            <a:extLst>
              <a:ext uri="{FF2B5EF4-FFF2-40B4-BE49-F238E27FC236}">
                <a16:creationId xmlns:a16="http://schemas.microsoft.com/office/drawing/2014/main" id="{8C53F324-662B-4C51-B4A5-B88619265AAF}"/>
              </a:ext>
            </a:extLst>
          </p:cNvPr>
          <p:cNvGraphicFramePr>
            <a:graphicFrameLocks noGrp="1"/>
          </p:cNvGraphicFramePr>
          <p:nvPr>
            <p:ph sz="half" idx="1"/>
            <p:extLst>
              <p:ext uri="{D42A27DB-BD31-4B8C-83A1-F6EECF244321}">
                <p14:modId xmlns:p14="http://schemas.microsoft.com/office/powerpoint/2010/main" val="1710266351"/>
              </p:ext>
            </p:extLst>
          </p:nvPr>
        </p:nvGraphicFramePr>
        <p:xfrm>
          <a:off x="5124913" y="1109421"/>
          <a:ext cx="6746246" cy="50158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CCA02928-0177-4548-8765-336FD3AC09D6}"/>
              </a:ext>
            </a:extLst>
          </p:cNvPr>
          <p:cNvSpPr>
            <a:spLocks noGrp="1"/>
          </p:cNvSpPr>
          <p:nvPr>
            <p:ph type="sldNum" sz="quarter" idx="12"/>
          </p:nvPr>
        </p:nvSpPr>
        <p:spPr/>
        <p:txBody>
          <a:bodyPr/>
          <a:lstStyle/>
          <a:p>
            <a:fld id="{158B7785-F6D6-45F8-833E-07BD84680091}" type="slidenum">
              <a:rPr lang="en-US" smtClean="0"/>
              <a:pPr/>
              <a:t>29</a:t>
            </a:fld>
            <a:endParaRPr lang="en-US"/>
          </a:p>
        </p:txBody>
      </p:sp>
    </p:spTree>
    <p:custDataLst>
      <p:tags r:id="rId1"/>
    </p:custDataLst>
    <p:extLst>
      <p:ext uri="{BB962C8B-B14F-4D97-AF65-F5344CB8AC3E}">
        <p14:creationId xmlns:p14="http://schemas.microsoft.com/office/powerpoint/2010/main" val="129193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a:t>Today’s Speakers</a:t>
            </a:r>
          </a:p>
        </p:txBody>
      </p:sp>
      <p:pic>
        <p:nvPicPr>
          <p:cNvPr id="10" name="Picture 9" descr="podium">
            <a:extLst>
              <a:ext uri="{FF2B5EF4-FFF2-40B4-BE49-F238E27FC236}">
                <a16:creationId xmlns:a16="http://schemas.microsoft.com/office/drawing/2014/main" id="{206B0B69-E8E7-4544-89AE-1511C3C2A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771" y="1359115"/>
            <a:ext cx="2761227" cy="4139770"/>
          </a:xfrm>
          <a:prstGeom prst="rect">
            <a:avLst/>
          </a:prstGeom>
        </p:spPr>
      </p:pic>
      <p:sp>
        <p:nvSpPr>
          <p:cNvPr id="2" name="Content Placeholder 1">
            <a:extLst>
              <a:ext uri="{FF2B5EF4-FFF2-40B4-BE49-F238E27FC236}">
                <a16:creationId xmlns:a16="http://schemas.microsoft.com/office/drawing/2014/main" id="{DC173B44-BFC9-4ACF-97C6-2998F0F03BD2}"/>
              </a:ext>
            </a:extLst>
          </p:cNvPr>
          <p:cNvSpPr>
            <a:spLocks noGrp="1"/>
          </p:cNvSpPr>
          <p:nvPr>
            <p:ph sz="half" idx="2"/>
          </p:nvPr>
        </p:nvSpPr>
        <p:spPr>
          <a:xfrm>
            <a:off x="5738622" y="1377958"/>
            <a:ext cx="5646057" cy="2201789"/>
          </a:xfrm>
        </p:spPr>
        <p:txBody>
          <a:bodyPr/>
          <a:lstStyle/>
          <a:p>
            <a:r>
              <a:rPr lang="en-US" sz="3200" dirty="0">
                <a:ea typeface="+mn-lt"/>
                <a:cs typeface="+mn-lt"/>
              </a:rPr>
              <a:t>Gabrielle Aponte Henkel</a:t>
            </a:r>
            <a:endParaRPr lang="en-US" sz="3200" b="0" dirty="0">
              <a:ea typeface="+mn-lt"/>
              <a:cs typeface="+mn-lt"/>
            </a:endParaRPr>
          </a:p>
          <a:p>
            <a:pPr lvl="1"/>
            <a:r>
              <a:rPr lang="en-US" sz="2800" dirty="0">
                <a:latin typeface="+mn-lt"/>
                <a:ea typeface="+mn-lt"/>
                <a:cs typeface="+mn-lt"/>
              </a:rPr>
              <a:t>Program Analyst</a:t>
            </a:r>
            <a:endParaRPr lang="en-US" sz="2800" i="0" dirty="0">
              <a:latin typeface="+mn-lt"/>
              <a:ea typeface="+mn-lt"/>
              <a:cs typeface="+mn-lt"/>
            </a:endParaRPr>
          </a:p>
          <a:p>
            <a:pPr lvl="2"/>
            <a:r>
              <a:rPr lang="en-US" dirty="0">
                <a:ea typeface="+mn-lt"/>
                <a:cs typeface="+mn-lt"/>
              </a:rPr>
              <a:t>Employment and Training Administration, Office of Apprenticeship</a:t>
            </a:r>
            <a:endParaRPr lang="en-US" dirty="0"/>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sz="half" idx="1"/>
          </p:nvPr>
        </p:nvSpPr>
        <p:spPr>
          <a:xfrm>
            <a:off x="5738622" y="3589272"/>
            <a:ext cx="5646057" cy="2201789"/>
          </a:xfrm>
        </p:spPr>
        <p:txBody>
          <a:bodyPr/>
          <a:lstStyle/>
          <a:p>
            <a:r>
              <a:rPr lang="en-US" sz="3200" dirty="0"/>
              <a:t>Gina Wells</a:t>
            </a:r>
          </a:p>
          <a:p>
            <a:pPr lvl="1"/>
            <a:r>
              <a:rPr lang="en-US" sz="2800" dirty="0"/>
              <a:t>ASE &amp; SAE TA Project Director</a:t>
            </a:r>
            <a:endParaRPr lang="en-US" sz="2800" dirty="0">
              <a:cs typeface="Calibri Light"/>
            </a:endParaRPr>
          </a:p>
          <a:p>
            <a:pPr lvl="2"/>
            <a:r>
              <a:rPr lang="en-US" sz="2400" dirty="0"/>
              <a:t>Maher &amp; Maher</a:t>
            </a:r>
          </a:p>
        </p:txBody>
      </p:sp>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3</a:t>
            </a:fld>
            <a:endParaRPr lang="en-US"/>
          </a:p>
        </p:txBody>
      </p:sp>
    </p:spTree>
    <p:custDataLst>
      <p:tags r:id="rId1"/>
    </p:custDataLst>
    <p:extLst>
      <p:ext uri="{BB962C8B-B14F-4D97-AF65-F5344CB8AC3E}">
        <p14:creationId xmlns:p14="http://schemas.microsoft.com/office/powerpoint/2010/main" val="404930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118606-77FD-42B1-8497-448F8DEB433A}"/>
              </a:ext>
            </a:extLst>
          </p:cNvPr>
          <p:cNvSpPr>
            <a:spLocks noGrp="1"/>
          </p:cNvSpPr>
          <p:nvPr>
            <p:ph type="title"/>
          </p:nvPr>
        </p:nvSpPr>
        <p:spPr/>
        <p:txBody>
          <a:bodyPr/>
          <a:lstStyle/>
          <a:p>
            <a:r>
              <a:rPr lang="en-US"/>
              <a:t>Meet with Apprenticeship Sponsors</a:t>
            </a:r>
          </a:p>
        </p:txBody>
      </p:sp>
      <p:sp>
        <p:nvSpPr>
          <p:cNvPr id="5" name="Text Placeholder 4">
            <a:extLst>
              <a:ext uri="{FF2B5EF4-FFF2-40B4-BE49-F238E27FC236}">
                <a16:creationId xmlns:a16="http://schemas.microsoft.com/office/drawing/2014/main" id="{E58D6378-A58C-43E3-8DA4-DCF600D7D66A}"/>
              </a:ext>
            </a:extLst>
          </p:cNvPr>
          <p:cNvSpPr>
            <a:spLocks noGrp="1"/>
          </p:cNvSpPr>
          <p:nvPr>
            <p:ph type="body" idx="1"/>
          </p:nvPr>
        </p:nvSpPr>
        <p:spPr/>
        <p:txBody>
          <a:bodyPr>
            <a:normAutofit lnSpcReduction="10000"/>
          </a:bodyPr>
          <a:lstStyle/>
          <a:p>
            <a:r>
              <a:rPr lang="en-US"/>
              <a:t>Determine whether support for OJL/OJT provided by SAE is still relevant to their needs.</a:t>
            </a:r>
          </a:p>
        </p:txBody>
      </p:sp>
      <p:pic>
        <p:nvPicPr>
          <p:cNvPr id="10" name="Picture 9" descr="business people smiling">
            <a:extLst>
              <a:ext uri="{FF2B5EF4-FFF2-40B4-BE49-F238E27FC236}">
                <a16:creationId xmlns:a16="http://schemas.microsoft.com/office/drawing/2014/main" id="{F904FF32-8CB8-45F7-BFD0-D868954BF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070" y="2083998"/>
            <a:ext cx="6245860" cy="4165989"/>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1684F23B-4A0D-46E7-8933-4C82179455EF}"/>
              </a:ext>
            </a:extLst>
          </p:cNvPr>
          <p:cNvSpPr>
            <a:spLocks noGrp="1"/>
          </p:cNvSpPr>
          <p:nvPr>
            <p:ph type="sldNum" sz="quarter" idx="12"/>
          </p:nvPr>
        </p:nvSpPr>
        <p:spPr/>
        <p:txBody>
          <a:bodyPr/>
          <a:lstStyle/>
          <a:p>
            <a:fld id="{158B7785-F6D6-45F8-833E-07BD84680091}" type="slidenum">
              <a:rPr lang="en-US" smtClean="0"/>
              <a:t>30</a:t>
            </a:fld>
            <a:endParaRPr lang="en-US"/>
          </a:p>
        </p:txBody>
      </p:sp>
    </p:spTree>
    <p:custDataLst>
      <p:tags r:id="rId1"/>
    </p:custDataLst>
    <p:extLst>
      <p:ext uri="{BB962C8B-B14F-4D97-AF65-F5344CB8AC3E}">
        <p14:creationId xmlns:p14="http://schemas.microsoft.com/office/powerpoint/2010/main" val="4078419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30EE93-9A54-4069-9535-A6B684B7047C}"/>
              </a:ext>
            </a:extLst>
          </p:cNvPr>
          <p:cNvSpPr>
            <a:spLocks noGrp="1"/>
          </p:cNvSpPr>
          <p:nvPr>
            <p:ph type="title"/>
          </p:nvPr>
        </p:nvSpPr>
        <p:spPr/>
        <p:txBody>
          <a:bodyPr/>
          <a:lstStyle/>
          <a:p>
            <a:r>
              <a:rPr lang="en-US"/>
              <a:t>Identify and Engage Additional Organizations and Individuals</a:t>
            </a:r>
          </a:p>
        </p:txBody>
      </p:sp>
      <p:sp>
        <p:nvSpPr>
          <p:cNvPr id="4" name="Content Placeholder 3">
            <a:extLst>
              <a:ext uri="{FF2B5EF4-FFF2-40B4-BE49-F238E27FC236}">
                <a16:creationId xmlns:a16="http://schemas.microsoft.com/office/drawing/2014/main" id="{8FDFFE8C-DD60-4333-A0ED-FA553C856A17}"/>
              </a:ext>
            </a:extLst>
          </p:cNvPr>
          <p:cNvSpPr>
            <a:spLocks noGrp="1"/>
          </p:cNvSpPr>
          <p:nvPr>
            <p:ph idx="1"/>
          </p:nvPr>
        </p:nvSpPr>
        <p:spPr>
          <a:xfrm>
            <a:off x="805866" y="1137446"/>
            <a:ext cx="4317124" cy="5039517"/>
          </a:xfrm>
        </p:spPr>
        <p:txBody>
          <a:bodyPr anchor="ctr" anchorCtr="0"/>
          <a:lstStyle/>
          <a:p>
            <a:r>
              <a:rPr lang="en-US"/>
              <a:t>Identify who is not involved in grant activities but will be impacted by SAE changes.</a:t>
            </a:r>
          </a:p>
          <a:p>
            <a:r>
              <a:rPr lang="en-US"/>
              <a:t>Determine how they can contribute to or benefit from your work.</a:t>
            </a:r>
          </a:p>
          <a:p>
            <a:r>
              <a:rPr lang="en-US"/>
              <a:t>Engage them in your apprenticeship expansion work and give them a specific role or task.  </a:t>
            </a:r>
          </a:p>
        </p:txBody>
      </p:sp>
      <p:pic>
        <p:nvPicPr>
          <p:cNvPr id="5" name="Picture 4" descr="A group of people sitting on chairs">
            <a:extLst>
              <a:ext uri="{FF2B5EF4-FFF2-40B4-BE49-F238E27FC236}">
                <a16:creationId xmlns:a16="http://schemas.microsoft.com/office/drawing/2014/main" id="{2487EB5C-A6C3-4C41-94B6-329A0D157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2048" y="1952834"/>
            <a:ext cx="5882640" cy="3411932"/>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C6A78120-6502-446F-818B-9B663C7685F9}"/>
              </a:ext>
            </a:extLst>
          </p:cNvPr>
          <p:cNvSpPr>
            <a:spLocks noGrp="1"/>
          </p:cNvSpPr>
          <p:nvPr>
            <p:ph type="sldNum" sz="quarter" idx="12"/>
          </p:nvPr>
        </p:nvSpPr>
        <p:spPr/>
        <p:txBody>
          <a:bodyPr/>
          <a:lstStyle/>
          <a:p>
            <a:fld id="{158B7785-F6D6-45F8-833E-07BD84680091}" type="slidenum">
              <a:rPr lang="en-US" smtClean="0"/>
              <a:t>31</a:t>
            </a:fld>
            <a:endParaRPr lang="en-US"/>
          </a:p>
        </p:txBody>
      </p:sp>
    </p:spTree>
    <p:custDataLst>
      <p:tags r:id="rId1"/>
    </p:custDataLst>
    <p:extLst>
      <p:ext uri="{BB962C8B-B14F-4D97-AF65-F5344CB8AC3E}">
        <p14:creationId xmlns:p14="http://schemas.microsoft.com/office/powerpoint/2010/main" val="324881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ADEE5A-11C7-4BE6-9539-502AA036931B}"/>
              </a:ext>
            </a:extLst>
          </p:cNvPr>
          <p:cNvSpPr>
            <a:spLocks noGrp="1"/>
          </p:cNvSpPr>
          <p:nvPr>
            <p:ph type="title"/>
          </p:nvPr>
        </p:nvSpPr>
        <p:spPr/>
        <p:txBody>
          <a:bodyPr/>
          <a:lstStyle/>
          <a:p>
            <a:r>
              <a:rPr lang="en-US" dirty="0"/>
              <a:t>Discussion Question</a:t>
            </a:r>
          </a:p>
        </p:txBody>
      </p:sp>
      <p:sp>
        <p:nvSpPr>
          <p:cNvPr id="4" name="Content Placeholder 3">
            <a:extLst>
              <a:ext uri="{FF2B5EF4-FFF2-40B4-BE49-F238E27FC236}">
                <a16:creationId xmlns:a16="http://schemas.microsoft.com/office/drawing/2014/main" id="{F1C75EBE-A2E0-4244-B27A-2F8893D2A10F}"/>
              </a:ext>
            </a:extLst>
          </p:cNvPr>
          <p:cNvSpPr>
            <a:spLocks noGrp="1"/>
          </p:cNvSpPr>
          <p:nvPr>
            <p:ph sz="half" idx="1"/>
          </p:nvPr>
        </p:nvSpPr>
        <p:spPr>
          <a:xfrm>
            <a:off x="838200" y="1161144"/>
            <a:ext cx="7595596" cy="5015820"/>
          </a:xfrm>
        </p:spPr>
        <p:txBody>
          <a:bodyPr vert="horz" lIns="91440" tIns="45720" rIns="91440" bIns="45720" rtlCol="0" anchor="t">
            <a:noAutofit/>
          </a:bodyPr>
          <a:lstStyle/>
          <a:p>
            <a:pPr marL="0" indent="0">
              <a:buNone/>
            </a:pPr>
            <a:r>
              <a:rPr lang="en-US" dirty="0"/>
              <a:t>What are</a:t>
            </a:r>
            <a:r>
              <a:rPr lang="en-US" dirty="0">
                <a:cs typeface="Calibri"/>
              </a:rPr>
              <a:t> you planning to do to assess partner needs as your SAE grant winds down? </a:t>
            </a:r>
            <a:endParaRPr lang="en-US" dirty="0"/>
          </a:p>
        </p:txBody>
      </p:sp>
      <p:pic>
        <p:nvPicPr>
          <p:cNvPr id="6" name="Picture 5" descr="question mark">
            <a:extLst>
              <a:ext uri="{FF2B5EF4-FFF2-40B4-BE49-F238E27FC236}">
                <a16:creationId xmlns:a16="http://schemas.microsoft.com/office/drawing/2014/main" id="{0B5B2EF3-E2D1-4CDA-905E-2234D6255A9F}"/>
              </a:ext>
            </a:extLst>
          </p:cNvPr>
          <p:cNvPicPr>
            <a:picLocks noChangeAspect="1"/>
          </p:cNvPicPr>
          <p:nvPr/>
        </p:nvPicPr>
        <p:blipFill rotWithShape="1">
          <a:blip r:embed="rId3">
            <a:extLst>
              <a:ext uri="{28A0092B-C50C-407E-A947-70E740481C1C}">
                <a14:useLocalDpi xmlns:a14="http://schemas.microsoft.com/office/drawing/2010/main" val="0"/>
              </a:ext>
            </a:extLst>
          </a:blip>
          <a:srcRect l="15611" r="16878"/>
          <a:stretch/>
        </p:blipFill>
        <p:spPr>
          <a:xfrm>
            <a:off x="8480611" y="1021080"/>
            <a:ext cx="2593789" cy="3844664"/>
          </a:xfrm>
          <a:prstGeom prst="rect">
            <a:avLst/>
          </a:prstGeom>
        </p:spPr>
      </p:pic>
      <p:sp>
        <p:nvSpPr>
          <p:cNvPr id="2" name="Slide Number Placeholder 1">
            <a:extLst>
              <a:ext uri="{FF2B5EF4-FFF2-40B4-BE49-F238E27FC236}">
                <a16:creationId xmlns:a16="http://schemas.microsoft.com/office/drawing/2014/main" id="{E87DC8E5-54FF-4BC0-A972-E7810ECACE78}"/>
              </a:ext>
            </a:extLst>
          </p:cNvPr>
          <p:cNvSpPr>
            <a:spLocks noGrp="1"/>
          </p:cNvSpPr>
          <p:nvPr>
            <p:ph type="sldNum" sz="quarter" idx="12"/>
          </p:nvPr>
        </p:nvSpPr>
        <p:spPr/>
        <p:txBody>
          <a:bodyPr/>
          <a:lstStyle/>
          <a:p>
            <a:fld id="{158B7785-F6D6-45F8-833E-07BD84680091}" type="slidenum">
              <a:rPr lang="en-US" smtClean="0"/>
              <a:t>32</a:t>
            </a:fld>
            <a:endParaRPr lang="en-US"/>
          </a:p>
        </p:txBody>
      </p:sp>
    </p:spTree>
    <p:custDataLst>
      <p:tags r:id="rId1"/>
    </p:custDataLst>
    <p:extLst>
      <p:ext uri="{BB962C8B-B14F-4D97-AF65-F5344CB8AC3E}">
        <p14:creationId xmlns:p14="http://schemas.microsoft.com/office/powerpoint/2010/main" val="2568882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739141" y="2250054"/>
            <a:ext cx="6553200" cy="2357891"/>
          </a:xfrm>
        </p:spPr>
        <p:txBody>
          <a:bodyPr/>
          <a:lstStyle/>
          <a:p>
            <a:r>
              <a:rPr lang="en-US"/>
              <a:t>Team Task #4: </a:t>
            </a:r>
            <a:br>
              <a:rPr lang="en-US"/>
            </a:br>
            <a:r>
              <a:rPr lang="en-US"/>
              <a:t>Funding Stability</a:t>
            </a:r>
          </a:p>
        </p:txBody>
      </p:sp>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33</a:t>
            </a:fld>
            <a:endParaRPr lang="en-US"/>
          </a:p>
        </p:txBody>
      </p:sp>
    </p:spTree>
    <p:custDataLst>
      <p:tags r:id="rId1"/>
    </p:custDataLst>
    <p:extLst>
      <p:ext uri="{BB962C8B-B14F-4D97-AF65-F5344CB8AC3E}">
        <p14:creationId xmlns:p14="http://schemas.microsoft.com/office/powerpoint/2010/main" val="1484634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74C58B-AB87-413C-B8EC-B2B810EAF288}"/>
              </a:ext>
            </a:extLst>
          </p:cNvPr>
          <p:cNvSpPr>
            <a:spLocks noGrp="1"/>
          </p:cNvSpPr>
          <p:nvPr>
            <p:ph type="title"/>
          </p:nvPr>
        </p:nvSpPr>
        <p:spPr/>
        <p:txBody>
          <a:bodyPr/>
          <a:lstStyle/>
          <a:p>
            <a:r>
              <a:rPr lang="en-US"/>
              <a:t>Develop a Funding Plan</a:t>
            </a:r>
          </a:p>
        </p:txBody>
      </p:sp>
      <p:graphicFrame>
        <p:nvGraphicFramePr>
          <p:cNvPr id="3" name="Diagram 2" descr="SmartArt showing process to develop a funding plan">
            <a:extLst>
              <a:ext uri="{FF2B5EF4-FFF2-40B4-BE49-F238E27FC236}">
                <a16:creationId xmlns:a16="http://schemas.microsoft.com/office/drawing/2014/main" id="{F7706EB3-943D-4AA0-994F-27798831B2C0}"/>
              </a:ext>
            </a:extLst>
          </p:cNvPr>
          <p:cNvGraphicFramePr/>
          <p:nvPr>
            <p:extLst>
              <p:ext uri="{D42A27DB-BD31-4B8C-83A1-F6EECF244321}">
                <p14:modId xmlns:p14="http://schemas.microsoft.com/office/powerpoint/2010/main" val="3351136863"/>
              </p:ext>
            </p:extLst>
          </p:nvPr>
        </p:nvGraphicFramePr>
        <p:xfrm>
          <a:off x="629451" y="1147817"/>
          <a:ext cx="7819481" cy="5208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descr="piggy bank with coins dropping in">
            <a:extLst>
              <a:ext uri="{FF2B5EF4-FFF2-40B4-BE49-F238E27FC236}">
                <a16:creationId xmlns:a16="http://schemas.microsoft.com/office/drawing/2014/main" id="{2EB2AB17-2324-4178-93FC-2008A318298D}"/>
              </a:ext>
              <a:ext uri="{C183D7F6-B498-43B3-948B-1728B52AA6E4}">
                <adec:decorative xmlns:adec="http://schemas.microsoft.com/office/drawing/2017/decorative" val="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48932" y="1147816"/>
            <a:ext cx="3262207" cy="4893310"/>
          </a:xfrm>
          <a:prstGeom prst="rect">
            <a:avLst/>
          </a:prstGeom>
        </p:spPr>
      </p:pic>
      <p:sp>
        <p:nvSpPr>
          <p:cNvPr id="2" name="Slide Number Placeholder 1">
            <a:extLst>
              <a:ext uri="{FF2B5EF4-FFF2-40B4-BE49-F238E27FC236}">
                <a16:creationId xmlns:a16="http://schemas.microsoft.com/office/drawing/2014/main" id="{F9B8D01E-6752-4C90-B2E9-A0DCBF5C3884}"/>
              </a:ext>
            </a:extLst>
          </p:cNvPr>
          <p:cNvSpPr>
            <a:spLocks noGrp="1"/>
          </p:cNvSpPr>
          <p:nvPr>
            <p:ph type="sldNum" sz="quarter" idx="12"/>
          </p:nvPr>
        </p:nvSpPr>
        <p:spPr/>
        <p:txBody>
          <a:bodyPr/>
          <a:lstStyle/>
          <a:p>
            <a:fld id="{158B7785-F6D6-45F8-833E-07BD84680091}" type="slidenum">
              <a:rPr lang="en-US" smtClean="0"/>
              <a:pPr/>
              <a:t>34</a:t>
            </a:fld>
            <a:endParaRPr lang="en-US"/>
          </a:p>
        </p:txBody>
      </p:sp>
    </p:spTree>
    <p:custDataLst>
      <p:tags r:id="rId1"/>
    </p:custDataLst>
    <p:extLst>
      <p:ext uri="{BB962C8B-B14F-4D97-AF65-F5344CB8AC3E}">
        <p14:creationId xmlns:p14="http://schemas.microsoft.com/office/powerpoint/2010/main" val="2331494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6F40ACD4-5BD9-4041-AE8B-EE0FC279C810}"/>
              </a:ext>
            </a:extLst>
          </p:cNvPr>
          <p:cNvSpPr>
            <a:spLocks noGrp="1"/>
          </p:cNvSpPr>
          <p:nvPr>
            <p:ph type="title"/>
          </p:nvPr>
        </p:nvSpPr>
        <p:spPr/>
        <p:txBody>
          <a:bodyPr/>
          <a:lstStyle/>
          <a:p>
            <a:r>
              <a:rPr lang="en-US"/>
              <a:t>Identify Additional Sources of Funding Support</a:t>
            </a:r>
          </a:p>
        </p:txBody>
      </p:sp>
      <p:pic>
        <p:nvPicPr>
          <p:cNvPr id="45" name="Picture Placeholder 44">
            <a:extLst>
              <a:ext uri="{FF2B5EF4-FFF2-40B4-BE49-F238E27FC236}">
                <a16:creationId xmlns:a16="http://schemas.microsoft.com/office/drawing/2014/main" id="{3091D1E1-5420-4D77-9506-A3EDB7ED3D21}"/>
              </a:ext>
              <a:ext uri="{C183D7F6-B498-43B3-948B-1728B52AA6E4}">
                <adec:decorative xmlns:adec="http://schemas.microsoft.com/office/drawing/2017/decorative" val="1"/>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55" b="55"/>
          <a:stretch>
            <a:fillRect/>
          </a:stretch>
        </p:blipFill>
        <p:spPr>
          <a:xfrm>
            <a:off x="617615" y="1902790"/>
            <a:ext cx="1439862" cy="1438275"/>
          </a:xfrm>
        </p:spPr>
      </p:pic>
      <p:sp>
        <p:nvSpPr>
          <p:cNvPr id="6" name="Text Placeholder 5">
            <a:extLst>
              <a:ext uri="{FF2B5EF4-FFF2-40B4-BE49-F238E27FC236}">
                <a16:creationId xmlns:a16="http://schemas.microsoft.com/office/drawing/2014/main" id="{1D953D99-DCD4-49F7-876D-D16DA495FFFA}"/>
              </a:ext>
            </a:extLst>
          </p:cNvPr>
          <p:cNvSpPr>
            <a:spLocks noGrp="1"/>
          </p:cNvSpPr>
          <p:nvPr>
            <p:ph type="body" idx="1"/>
          </p:nvPr>
        </p:nvSpPr>
        <p:spPr>
          <a:xfrm>
            <a:off x="1767402" y="2209973"/>
            <a:ext cx="4160044" cy="823912"/>
          </a:xfrm>
        </p:spPr>
        <p:txBody>
          <a:bodyPr>
            <a:normAutofit fontScale="92500" lnSpcReduction="20000"/>
          </a:bodyPr>
          <a:lstStyle/>
          <a:p>
            <a:r>
              <a:rPr lang="en-US" b="0"/>
              <a:t>Consider local &amp; state government funding, industry funding, and support from foundations.</a:t>
            </a:r>
          </a:p>
        </p:txBody>
      </p:sp>
      <p:pic>
        <p:nvPicPr>
          <p:cNvPr id="47" name="Picture Placeholder 46">
            <a:extLst>
              <a:ext uri="{FF2B5EF4-FFF2-40B4-BE49-F238E27FC236}">
                <a16:creationId xmlns:a16="http://schemas.microsoft.com/office/drawing/2014/main" id="{A6C666A7-1A33-4CEF-B879-383CBC58AF53}"/>
              </a:ext>
              <a:ext uri="{C183D7F6-B498-43B3-948B-1728B52AA6E4}">
                <adec:decorative xmlns:adec="http://schemas.microsoft.com/office/drawing/2017/decorative" val="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55" b="55"/>
          <a:stretch>
            <a:fillRect/>
          </a:stretch>
        </p:blipFill>
        <p:spPr>
          <a:xfrm>
            <a:off x="6155698" y="1902791"/>
            <a:ext cx="1439862" cy="1438275"/>
          </a:xfrm>
        </p:spPr>
      </p:pic>
      <p:sp>
        <p:nvSpPr>
          <p:cNvPr id="36" name="Text Placeholder 35">
            <a:extLst>
              <a:ext uri="{FF2B5EF4-FFF2-40B4-BE49-F238E27FC236}">
                <a16:creationId xmlns:a16="http://schemas.microsoft.com/office/drawing/2014/main" id="{00B5690D-1566-4603-9062-B6E4CC2B684F}"/>
              </a:ext>
            </a:extLst>
          </p:cNvPr>
          <p:cNvSpPr>
            <a:spLocks noGrp="1"/>
          </p:cNvSpPr>
          <p:nvPr>
            <p:ph type="body" sz="quarter" idx="3"/>
          </p:nvPr>
        </p:nvSpPr>
        <p:spPr>
          <a:xfrm>
            <a:off x="7305485" y="2209973"/>
            <a:ext cx="4160044" cy="823912"/>
          </a:xfrm>
        </p:spPr>
        <p:txBody>
          <a:bodyPr/>
          <a:lstStyle/>
          <a:p>
            <a:r>
              <a:rPr lang="en-US" b="0"/>
              <a:t>Restructure existing staff roles.</a:t>
            </a:r>
          </a:p>
        </p:txBody>
      </p:sp>
      <p:pic>
        <p:nvPicPr>
          <p:cNvPr id="49" name="Picture Placeholder 48">
            <a:extLst>
              <a:ext uri="{FF2B5EF4-FFF2-40B4-BE49-F238E27FC236}">
                <a16:creationId xmlns:a16="http://schemas.microsoft.com/office/drawing/2014/main" id="{C9B18FE6-4B24-49AA-97FB-B801DC92209D}"/>
              </a:ext>
              <a:ext uri="{C183D7F6-B498-43B3-948B-1728B52AA6E4}">
                <adec:decorative xmlns:adec="http://schemas.microsoft.com/office/drawing/2017/decorative" val="1"/>
              </a:ext>
            </a:extLst>
          </p:cNvPr>
          <p:cNvPicPr>
            <a:picLocks noGrp="1" noChangeAspect="1"/>
          </p:cNvPicPr>
          <p:nvPr>
            <p:ph type="pic" sz="quarter" idx="19"/>
          </p:nvPr>
        </p:nvPicPr>
        <p:blipFill>
          <a:blip r:embed="rId5">
            <a:extLst>
              <a:ext uri="{28A0092B-C50C-407E-A947-70E740481C1C}">
                <a14:useLocalDpi xmlns:a14="http://schemas.microsoft.com/office/drawing/2010/main" val="0"/>
              </a:ext>
            </a:extLst>
          </a:blip>
          <a:srcRect/>
          <a:stretch/>
        </p:blipFill>
        <p:spPr>
          <a:xfrm>
            <a:off x="618408" y="3847875"/>
            <a:ext cx="1438275" cy="1438275"/>
          </a:xfrm>
        </p:spPr>
      </p:pic>
      <p:sp>
        <p:nvSpPr>
          <p:cNvPr id="40" name="Text Placeholder 39">
            <a:extLst>
              <a:ext uri="{FF2B5EF4-FFF2-40B4-BE49-F238E27FC236}">
                <a16:creationId xmlns:a16="http://schemas.microsoft.com/office/drawing/2014/main" id="{E7F2781B-B456-4A25-8240-B1EADAC19097}"/>
              </a:ext>
            </a:extLst>
          </p:cNvPr>
          <p:cNvSpPr>
            <a:spLocks noGrp="1"/>
          </p:cNvSpPr>
          <p:nvPr>
            <p:ph type="body" idx="16"/>
          </p:nvPr>
        </p:nvSpPr>
        <p:spPr>
          <a:xfrm>
            <a:off x="1767402" y="4155058"/>
            <a:ext cx="4160044" cy="823912"/>
          </a:xfrm>
        </p:spPr>
        <p:txBody>
          <a:bodyPr>
            <a:normAutofit fontScale="92500"/>
          </a:bodyPr>
          <a:lstStyle/>
          <a:p>
            <a:r>
              <a:rPr lang="en-US" b="0"/>
              <a:t>Restructure grant activities so costs are covered by different sources.</a:t>
            </a:r>
          </a:p>
        </p:txBody>
      </p:sp>
      <p:pic>
        <p:nvPicPr>
          <p:cNvPr id="51" name="Picture Placeholder 50">
            <a:extLst>
              <a:ext uri="{FF2B5EF4-FFF2-40B4-BE49-F238E27FC236}">
                <a16:creationId xmlns:a16="http://schemas.microsoft.com/office/drawing/2014/main" id="{BE75FFA3-5015-4931-9C1D-D65ABB2AB5C0}"/>
              </a:ext>
              <a:ext uri="{C183D7F6-B498-43B3-948B-1728B52AA6E4}">
                <adec:decorative xmlns:adec="http://schemas.microsoft.com/office/drawing/2017/decorative" val="1"/>
              </a:ext>
            </a:extLst>
          </p:cNvPr>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55" b="55"/>
          <a:stretch>
            <a:fillRect/>
          </a:stretch>
        </p:blipFill>
        <p:spPr>
          <a:xfrm>
            <a:off x="6155698" y="3847876"/>
            <a:ext cx="1439862" cy="1438275"/>
          </a:xfrm>
        </p:spPr>
      </p:pic>
      <p:sp>
        <p:nvSpPr>
          <p:cNvPr id="41" name="Text Placeholder 40">
            <a:extLst>
              <a:ext uri="{FF2B5EF4-FFF2-40B4-BE49-F238E27FC236}">
                <a16:creationId xmlns:a16="http://schemas.microsoft.com/office/drawing/2014/main" id="{9A8DCE34-BEC7-43A2-B27E-1CE690FD6056}"/>
              </a:ext>
            </a:extLst>
          </p:cNvPr>
          <p:cNvSpPr>
            <a:spLocks noGrp="1"/>
          </p:cNvSpPr>
          <p:nvPr>
            <p:ph type="body" sz="quarter" idx="17"/>
          </p:nvPr>
        </p:nvSpPr>
        <p:spPr>
          <a:xfrm>
            <a:off x="7305485" y="4155058"/>
            <a:ext cx="4160044" cy="823912"/>
          </a:xfrm>
        </p:spPr>
        <p:txBody>
          <a:bodyPr>
            <a:normAutofit fontScale="92500" lnSpcReduction="20000"/>
          </a:bodyPr>
          <a:lstStyle/>
          <a:p>
            <a:r>
              <a:rPr lang="en-US" b="0"/>
              <a:t>Develop a “braided funding” strategy to combine funding sources.</a:t>
            </a:r>
          </a:p>
        </p:txBody>
      </p:sp>
      <p:sp>
        <p:nvSpPr>
          <p:cNvPr id="2" name="Slide Number Placeholder 1">
            <a:extLst>
              <a:ext uri="{FF2B5EF4-FFF2-40B4-BE49-F238E27FC236}">
                <a16:creationId xmlns:a16="http://schemas.microsoft.com/office/drawing/2014/main" id="{864D7016-9139-49FE-9B76-11D8B96705D5}"/>
              </a:ext>
            </a:extLst>
          </p:cNvPr>
          <p:cNvSpPr>
            <a:spLocks noGrp="1"/>
          </p:cNvSpPr>
          <p:nvPr>
            <p:ph type="sldNum" sz="quarter" idx="12"/>
          </p:nvPr>
        </p:nvSpPr>
        <p:spPr/>
        <p:txBody>
          <a:bodyPr/>
          <a:lstStyle/>
          <a:p>
            <a:fld id="{158B7785-F6D6-45F8-833E-07BD84680091}" type="slidenum">
              <a:rPr lang="en-US" smtClean="0"/>
              <a:t>35</a:t>
            </a:fld>
            <a:endParaRPr lang="en-US"/>
          </a:p>
        </p:txBody>
      </p:sp>
    </p:spTree>
    <p:custDataLst>
      <p:tags r:id="rId1"/>
    </p:custDataLst>
    <p:extLst>
      <p:ext uri="{BB962C8B-B14F-4D97-AF65-F5344CB8AC3E}">
        <p14:creationId xmlns:p14="http://schemas.microsoft.com/office/powerpoint/2010/main" val="2227447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DD95A-C110-4465-A7BC-8AAC0CF80275}"/>
              </a:ext>
            </a:extLst>
          </p:cNvPr>
          <p:cNvSpPr>
            <a:spLocks noGrp="1"/>
          </p:cNvSpPr>
          <p:nvPr>
            <p:ph type="title"/>
          </p:nvPr>
        </p:nvSpPr>
        <p:spPr/>
        <p:txBody>
          <a:bodyPr/>
          <a:lstStyle/>
          <a:p>
            <a:r>
              <a:rPr lang="en-US">
                <a:cs typeface="Calibri"/>
              </a:rPr>
              <a:t>WIOA Funds Can Support Registered Apprenticeship</a:t>
            </a:r>
            <a:endParaRPr lang="en-US"/>
          </a:p>
        </p:txBody>
      </p:sp>
      <p:pic>
        <p:nvPicPr>
          <p:cNvPr id="11" name="Picture 11" descr="This is a callout reading, &quot;Business Development Specialists have contacts.&quot;">
            <a:extLst>
              <a:ext uri="{FF2B5EF4-FFF2-40B4-BE49-F238E27FC236}">
                <a16:creationId xmlns:a16="http://schemas.microsoft.com/office/drawing/2014/main" id="{040F34F1-6ECB-4734-ADE1-5A5A8EC0C4A6}"/>
              </a:ext>
            </a:extLst>
          </p:cNvPr>
          <p:cNvPicPr>
            <a:picLocks noChangeAspect="1"/>
          </p:cNvPicPr>
          <p:nvPr/>
        </p:nvPicPr>
        <p:blipFill rotWithShape="1">
          <a:blip r:embed="rId3">
            <a:clrChange>
              <a:clrFrom>
                <a:srgbClr val="FFFFFF"/>
              </a:clrFrom>
              <a:clrTo>
                <a:srgbClr val="FFFFFF">
                  <a:alpha val="0"/>
                </a:srgbClr>
              </a:clrTo>
            </a:clrChange>
          </a:blip>
          <a:srcRect/>
          <a:stretch/>
        </p:blipFill>
        <p:spPr>
          <a:xfrm>
            <a:off x="707523" y="1195365"/>
            <a:ext cx="3406823" cy="1338556"/>
          </a:xfrm>
          <a:prstGeom prst="rect">
            <a:avLst/>
          </a:prstGeom>
          <a:ln>
            <a:noFill/>
          </a:ln>
        </p:spPr>
      </p:pic>
      <p:grpSp>
        <p:nvGrpSpPr>
          <p:cNvPr id="8" name="Group 7" descr="This is a five-part graphic. The five parts are labeled Business Involvement, Related Instruction, Structured On-the-Job Training, Rewards for Skill Gains, and National Occupational Credential.">
            <a:extLst>
              <a:ext uri="{FF2B5EF4-FFF2-40B4-BE49-F238E27FC236}">
                <a16:creationId xmlns:a16="http://schemas.microsoft.com/office/drawing/2014/main" id="{D0393FD9-DDD2-4583-91D7-A945017EB9D4}"/>
              </a:ext>
            </a:extLst>
          </p:cNvPr>
          <p:cNvGrpSpPr/>
          <p:nvPr/>
        </p:nvGrpSpPr>
        <p:grpSpPr>
          <a:xfrm>
            <a:off x="3389259" y="1489276"/>
            <a:ext cx="4669150" cy="4716261"/>
            <a:chOff x="2237425" y="1457255"/>
            <a:chExt cx="4669150" cy="4716261"/>
          </a:xfrm>
        </p:grpSpPr>
        <p:pic>
          <p:nvPicPr>
            <p:cNvPr id="10" name="Blue">
              <a:extLst>
                <a:ext uri="{FF2B5EF4-FFF2-40B4-BE49-F238E27FC236}">
                  <a16:creationId xmlns:a16="http://schemas.microsoft.com/office/drawing/2014/main" id="{0D6098FA-BD0C-447E-876A-CF3F51DB80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7425" y="1457255"/>
              <a:ext cx="4669150" cy="4669150"/>
            </a:xfrm>
            <a:prstGeom prst="rect">
              <a:avLst/>
            </a:prstGeom>
          </p:spPr>
        </p:pic>
        <p:pic>
          <p:nvPicPr>
            <p:cNvPr id="12" name="Gray">
              <a:extLst>
                <a:ext uri="{FF2B5EF4-FFF2-40B4-BE49-F238E27FC236}">
                  <a16:creationId xmlns:a16="http://schemas.microsoft.com/office/drawing/2014/main" id="{C295EB57-BBF4-4075-9E75-A557785D90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7425" y="1457255"/>
              <a:ext cx="4669150" cy="4669150"/>
            </a:xfrm>
            <a:prstGeom prst="rect">
              <a:avLst/>
            </a:prstGeom>
          </p:spPr>
        </p:pic>
        <p:pic>
          <p:nvPicPr>
            <p:cNvPr id="13" name="Orange">
              <a:extLst>
                <a:ext uri="{FF2B5EF4-FFF2-40B4-BE49-F238E27FC236}">
                  <a16:creationId xmlns:a16="http://schemas.microsoft.com/office/drawing/2014/main" id="{C868626E-0180-4297-96A6-DB130E9A7B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7425" y="1457255"/>
              <a:ext cx="4669150" cy="4669150"/>
            </a:xfrm>
            <a:prstGeom prst="rect">
              <a:avLst/>
            </a:prstGeom>
          </p:spPr>
        </p:pic>
        <p:pic>
          <p:nvPicPr>
            <p:cNvPr id="14" name="Green">
              <a:extLst>
                <a:ext uri="{FF2B5EF4-FFF2-40B4-BE49-F238E27FC236}">
                  <a16:creationId xmlns:a16="http://schemas.microsoft.com/office/drawing/2014/main" id="{8D179F61-DEF8-43E2-8ED2-8E8CCBF88F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7425" y="1457255"/>
              <a:ext cx="4669150" cy="4669150"/>
            </a:xfrm>
            <a:prstGeom prst="rect">
              <a:avLst/>
            </a:prstGeom>
          </p:spPr>
        </p:pic>
        <p:pic>
          <p:nvPicPr>
            <p:cNvPr id="15" name="Red">
              <a:extLst>
                <a:ext uri="{FF2B5EF4-FFF2-40B4-BE49-F238E27FC236}">
                  <a16:creationId xmlns:a16="http://schemas.microsoft.com/office/drawing/2014/main" id="{106B9DB9-51B8-4CBC-9828-FF6997FCB2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7425" y="1457255"/>
              <a:ext cx="4669150" cy="4669150"/>
            </a:xfrm>
            <a:prstGeom prst="rect">
              <a:avLst/>
            </a:prstGeom>
          </p:spPr>
        </p:pic>
        <p:grpSp>
          <p:nvGrpSpPr>
            <p:cNvPr id="16" name="Content1">
              <a:extLst>
                <a:ext uri="{FF2B5EF4-FFF2-40B4-BE49-F238E27FC236}">
                  <a16:creationId xmlns:a16="http://schemas.microsoft.com/office/drawing/2014/main" id="{DB5C10DE-2F09-4703-9B60-BBCEF8B145DA}"/>
                </a:ext>
              </a:extLst>
            </p:cNvPr>
            <p:cNvGrpSpPr/>
            <p:nvPr/>
          </p:nvGrpSpPr>
          <p:grpSpPr>
            <a:xfrm>
              <a:off x="3162300" y="1638744"/>
              <a:ext cx="2199325" cy="1216274"/>
              <a:chOff x="3162300" y="1638744"/>
              <a:chExt cx="2199325" cy="1216274"/>
            </a:xfrm>
          </p:grpSpPr>
          <p:sp>
            <p:nvSpPr>
              <p:cNvPr id="33" name="Num1">
                <a:extLst>
                  <a:ext uri="{FF2B5EF4-FFF2-40B4-BE49-F238E27FC236}">
                    <a16:creationId xmlns:a16="http://schemas.microsoft.com/office/drawing/2014/main" id="{CB3A3AE5-008F-4DF6-A6C2-BE9033D49B59}"/>
                  </a:ext>
                </a:extLst>
              </p:cNvPr>
              <p:cNvSpPr txBox="1"/>
              <p:nvPr/>
            </p:nvSpPr>
            <p:spPr>
              <a:xfrm>
                <a:off x="3162300" y="1836376"/>
                <a:ext cx="419100" cy="60202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lnSpc>
                    <a:spcPct val="92000"/>
                  </a:lnSpc>
                </a:pPr>
                <a:r>
                  <a:rPr lang="en-US" sz="3600" dirty="0">
                    <a:ln w="34925">
                      <a:noFill/>
                    </a:ln>
                    <a:solidFill>
                      <a:schemeClr val="bg1"/>
                    </a:solidFill>
                    <a:effectLst>
                      <a:outerShdw blurRad="63500" sx="102000" sy="102000" algn="ctr" rotWithShape="0">
                        <a:prstClr val="black">
                          <a:alpha val="40000"/>
                        </a:prstClr>
                      </a:outerShdw>
                    </a:effectLst>
                    <a:sym typeface="Wingdings" panose="05000000000000000000" pitchFamily="2" charset="2"/>
                  </a:rPr>
                  <a:t></a:t>
                </a:r>
                <a:endParaRPr lang="en-US" sz="3600" dirty="0">
                  <a:ln w="34925">
                    <a:noFill/>
                  </a:ln>
                  <a:solidFill>
                    <a:schemeClr val="bg1"/>
                  </a:solidFill>
                  <a:effectLst>
                    <a:outerShdw blurRad="63500" sx="102000" sy="102000" algn="ctr" rotWithShape="0">
                      <a:prstClr val="black">
                        <a:alpha val="40000"/>
                      </a:prstClr>
                    </a:outerShdw>
                  </a:effectLst>
                </a:endParaRPr>
              </a:p>
            </p:txBody>
          </p:sp>
          <p:sp>
            <p:nvSpPr>
              <p:cNvPr id="34" name="TextBox 33">
                <a:extLst>
                  <a:ext uri="{FF2B5EF4-FFF2-40B4-BE49-F238E27FC236}">
                    <a16:creationId xmlns:a16="http://schemas.microsoft.com/office/drawing/2014/main" id="{DD7E9792-3610-48B7-8AE2-D560C9CC8035}"/>
                  </a:ext>
                </a:extLst>
              </p:cNvPr>
              <p:cNvSpPr txBox="1"/>
              <p:nvPr/>
            </p:nvSpPr>
            <p:spPr>
              <a:xfrm>
                <a:off x="3761425" y="1638744"/>
                <a:ext cx="1600200" cy="686983"/>
              </a:xfrm>
              <a:prstGeom prst="rect">
                <a:avLst/>
              </a:prstGeom>
              <a:noFill/>
            </p:spPr>
            <p:txBody>
              <a:bodyPr wrap="square" rtlCol="0">
                <a:spAutoFit/>
              </a:bodyPr>
              <a:lstStyle/>
              <a:p>
                <a:pPr algn="ctr">
                  <a:lnSpc>
                    <a:spcPct val="92000"/>
                  </a:lnSpc>
                </a:pPr>
                <a:r>
                  <a:rPr lang="en-US" sz="2100" dirty="0">
                    <a:solidFill>
                      <a:schemeClr val="bg1"/>
                    </a:solidFill>
                    <a:effectLst>
                      <a:outerShdw blurRad="63500" dist="25400" dir="8100000" algn="tr" rotWithShape="0">
                        <a:prstClr val="black">
                          <a:alpha val="30000"/>
                        </a:prstClr>
                      </a:outerShdw>
                    </a:effectLst>
                    <a:latin typeface="Arial Narrow" panose="020B0606020202030204" pitchFamily="34" charset="0"/>
                  </a:rPr>
                  <a:t>Business</a:t>
                </a:r>
              </a:p>
              <a:p>
                <a:pPr algn="ctr">
                  <a:lnSpc>
                    <a:spcPct val="92000"/>
                  </a:lnSpc>
                </a:pPr>
                <a:r>
                  <a:rPr lang="en-US" sz="2100" dirty="0">
                    <a:solidFill>
                      <a:schemeClr val="bg1"/>
                    </a:solidFill>
                    <a:effectLst>
                      <a:outerShdw blurRad="63500" dist="25400" dir="8100000" algn="tr" rotWithShape="0">
                        <a:prstClr val="black">
                          <a:alpha val="30000"/>
                        </a:prstClr>
                      </a:outerShdw>
                    </a:effectLst>
                    <a:latin typeface="Arial Narrow" panose="020B0606020202030204" pitchFamily="34" charset="0"/>
                  </a:rPr>
                  <a:t>Involvement</a:t>
                </a:r>
              </a:p>
            </p:txBody>
          </p:sp>
          <p:pic>
            <p:nvPicPr>
              <p:cNvPr id="35" name="Picture 34">
                <a:extLst>
                  <a:ext uri="{FF2B5EF4-FFF2-40B4-BE49-F238E27FC236}">
                    <a16:creationId xmlns:a16="http://schemas.microsoft.com/office/drawing/2014/main" id="{9755F8E7-A1BC-4AC2-938D-B6810BE6E8FA}"/>
                  </a:ext>
                </a:extLst>
              </p:cNvPr>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4709969" y="2306378"/>
                <a:ext cx="548640" cy="548640"/>
              </a:xfrm>
              <a:prstGeom prst="rect">
                <a:avLst/>
              </a:prstGeom>
              <a:effectLst>
                <a:outerShdw blurRad="25400" dist="12700" dir="8100000" algn="tr" rotWithShape="0">
                  <a:prstClr val="black">
                    <a:alpha val="20000"/>
                  </a:prstClr>
                </a:outerShdw>
              </a:effectLst>
            </p:spPr>
          </p:pic>
        </p:grpSp>
        <p:grpSp>
          <p:nvGrpSpPr>
            <p:cNvPr id="17" name="Content2">
              <a:extLst>
                <a:ext uri="{FF2B5EF4-FFF2-40B4-BE49-F238E27FC236}">
                  <a16:creationId xmlns:a16="http://schemas.microsoft.com/office/drawing/2014/main" id="{74B0CB45-C5AB-4259-9C53-B5A971C8D07D}"/>
                </a:ext>
              </a:extLst>
            </p:cNvPr>
            <p:cNvGrpSpPr/>
            <p:nvPr/>
          </p:nvGrpSpPr>
          <p:grpSpPr>
            <a:xfrm>
              <a:off x="5524500" y="1762055"/>
              <a:ext cx="1280350" cy="2108796"/>
              <a:chOff x="5524500" y="1762055"/>
              <a:chExt cx="1280350" cy="2108796"/>
            </a:xfrm>
          </p:grpSpPr>
          <p:sp>
            <p:nvSpPr>
              <p:cNvPr id="30" name="Num2">
                <a:extLst>
                  <a:ext uri="{FF2B5EF4-FFF2-40B4-BE49-F238E27FC236}">
                    <a16:creationId xmlns:a16="http://schemas.microsoft.com/office/drawing/2014/main" id="{AA5975C4-C746-49C5-A7D9-4F704FAD94A6}"/>
                  </a:ext>
                </a:extLst>
              </p:cNvPr>
              <p:cNvSpPr txBox="1"/>
              <p:nvPr/>
            </p:nvSpPr>
            <p:spPr>
              <a:xfrm>
                <a:off x="5524500" y="1762055"/>
                <a:ext cx="419100" cy="60202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lnSpc>
                    <a:spcPct val="92000"/>
                  </a:lnSpc>
                </a:pPr>
                <a:r>
                  <a:rPr lang="en-US" sz="3600" dirty="0">
                    <a:ln w="34925">
                      <a:noFill/>
                    </a:ln>
                    <a:solidFill>
                      <a:schemeClr val="bg1"/>
                    </a:solidFill>
                    <a:effectLst>
                      <a:outerShdw blurRad="63500" sx="102000" sy="102000" algn="ctr" rotWithShape="0">
                        <a:prstClr val="black">
                          <a:alpha val="40000"/>
                        </a:prstClr>
                      </a:outerShdw>
                    </a:effectLst>
                    <a:sym typeface="Wingdings" panose="05000000000000000000" pitchFamily="2" charset="2"/>
                  </a:rPr>
                  <a:t></a:t>
                </a:r>
                <a:endParaRPr lang="en-US" sz="3600" dirty="0">
                  <a:ln w="34925">
                    <a:noFill/>
                  </a:ln>
                  <a:solidFill>
                    <a:schemeClr val="bg1"/>
                  </a:solidFill>
                  <a:effectLst>
                    <a:outerShdw blurRad="63500" sx="102000" sy="102000" algn="ctr" rotWithShape="0">
                      <a:prstClr val="black">
                        <a:alpha val="40000"/>
                      </a:prstClr>
                    </a:outerShdw>
                  </a:effectLst>
                </a:endParaRPr>
              </a:p>
            </p:txBody>
          </p:sp>
          <p:sp>
            <p:nvSpPr>
              <p:cNvPr id="31" name="TextBox 30">
                <a:extLst>
                  <a:ext uri="{FF2B5EF4-FFF2-40B4-BE49-F238E27FC236}">
                    <a16:creationId xmlns:a16="http://schemas.microsoft.com/office/drawing/2014/main" id="{136579B5-3EF1-4A6B-B7FE-9CE000B746C7}"/>
                  </a:ext>
                </a:extLst>
              </p:cNvPr>
              <p:cNvSpPr txBox="1"/>
              <p:nvPr/>
            </p:nvSpPr>
            <p:spPr>
              <a:xfrm>
                <a:off x="5577650" y="3183868"/>
                <a:ext cx="1227200" cy="686983"/>
              </a:xfrm>
              <a:prstGeom prst="rect">
                <a:avLst/>
              </a:prstGeom>
              <a:noFill/>
            </p:spPr>
            <p:txBody>
              <a:bodyPr wrap="square" rtlCol="0">
                <a:spAutoFit/>
              </a:bodyPr>
              <a:lstStyle/>
              <a:p>
                <a:pPr algn="ctr">
                  <a:lnSpc>
                    <a:spcPct val="92000"/>
                  </a:lnSpc>
                </a:pPr>
                <a:r>
                  <a:rPr lang="en-US" sz="2100" dirty="0">
                    <a:solidFill>
                      <a:schemeClr val="bg1"/>
                    </a:solidFill>
                    <a:effectLst>
                      <a:outerShdw blurRad="63500" dist="25400" dir="8100000" algn="tr" rotWithShape="0">
                        <a:prstClr val="black">
                          <a:alpha val="30000"/>
                        </a:prstClr>
                      </a:outerShdw>
                    </a:effectLst>
                    <a:latin typeface="Arial Narrow" panose="020B0606020202030204" pitchFamily="34" charset="0"/>
                  </a:rPr>
                  <a:t>Related</a:t>
                </a:r>
              </a:p>
              <a:p>
                <a:pPr algn="ctr">
                  <a:lnSpc>
                    <a:spcPct val="92000"/>
                  </a:lnSpc>
                </a:pPr>
                <a:r>
                  <a:rPr lang="en-US" sz="2100" dirty="0">
                    <a:solidFill>
                      <a:schemeClr val="bg1"/>
                    </a:solidFill>
                    <a:effectLst>
                      <a:outerShdw blurRad="63500" dist="25400" dir="8100000" algn="tr" rotWithShape="0">
                        <a:prstClr val="black">
                          <a:alpha val="30000"/>
                        </a:prstClr>
                      </a:outerShdw>
                    </a:effectLst>
                    <a:latin typeface="Arial Narrow" panose="020B0606020202030204" pitchFamily="34" charset="0"/>
                  </a:rPr>
                  <a:t>Instruction</a:t>
                </a:r>
              </a:p>
            </p:txBody>
          </p:sp>
          <p:pic>
            <p:nvPicPr>
              <p:cNvPr id="32" name="Picture 31">
                <a:extLst>
                  <a:ext uri="{FF2B5EF4-FFF2-40B4-BE49-F238E27FC236}">
                    <a16:creationId xmlns:a16="http://schemas.microsoft.com/office/drawing/2014/main" id="{5D55CA93-FC88-4789-963F-9A65C5610B14}"/>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5857245" y="2458114"/>
                <a:ext cx="548640" cy="548640"/>
              </a:xfrm>
              <a:prstGeom prst="rect">
                <a:avLst/>
              </a:prstGeom>
              <a:effectLst>
                <a:outerShdw blurRad="25400" dist="12700" dir="8100000" algn="tr" rotWithShape="0">
                  <a:prstClr val="black">
                    <a:alpha val="20000"/>
                  </a:prstClr>
                </a:outerShdw>
              </a:effectLst>
            </p:spPr>
          </p:pic>
        </p:grpSp>
        <p:grpSp>
          <p:nvGrpSpPr>
            <p:cNvPr id="18" name="Content3">
              <a:extLst>
                <a:ext uri="{FF2B5EF4-FFF2-40B4-BE49-F238E27FC236}">
                  <a16:creationId xmlns:a16="http://schemas.microsoft.com/office/drawing/2014/main" id="{2ECDDF82-0466-4AAB-B4D5-549C79001F32}"/>
                </a:ext>
              </a:extLst>
            </p:cNvPr>
            <p:cNvGrpSpPr/>
            <p:nvPr/>
          </p:nvGrpSpPr>
          <p:grpSpPr>
            <a:xfrm>
              <a:off x="4343400" y="4122376"/>
              <a:ext cx="2461450" cy="1646820"/>
              <a:chOff x="4343400" y="4122376"/>
              <a:chExt cx="2461450" cy="1646820"/>
            </a:xfrm>
          </p:grpSpPr>
          <p:sp>
            <p:nvSpPr>
              <p:cNvPr id="27" name="Num3">
                <a:extLst>
                  <a:ext uri="{FF2B5EF4-FFF2-40B4-BE49-F238E27FC236}">
                    <a16:creationId xmlns:a16="http://schemas.microsoft.com/office/drawing/2014/main" id="{FAA591AE-3BA6-4351-9D34-B9ACAB7F0378}"/>
                  </a:ext>
                </a:extLst>
              </p:cNvPr>
              <p:cNvSpPr txBox="1"/>
              <p:nvPr/>
            </p:nvSpPr>
            <p:spPr>
              <a:xfrm>
                <a:off x="6385750" y="4122376"/>
                <a:ext cx="419100" cy="60202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lnSpc>
                    <a:spcPct val="92000"/>
                  </a:lnSpc>
                </a:pPr>
                <a:r>
                  <a:rPr lang="en-US" sz="3600" dirty="0">
                    <a:ln w="34925">
                      <a:noFill/>
                    </a:ln>
                    <a:solidFill>
                      <a:schemeClr val="bg1"/>
                    </a:solidFill>
                    <a:effectLst>
                      <a:outerShdw blurRad="63500" sx="102000" sy="102000" algn="ctr" rotWithShape="0">
                        <a:prstClr val="black">
                          <a:alpha val="40000"/>
                        </a:prstClr>
                      </a:outerShdw>
                    </a:effectLst>
                    <a:sym typeface="Wingdings" panose="05000000000000000000" pitchFamily="2" charset="2"/>
                  </a:rPr>
                  <a:t></a:t>
                </a:r>
                <a:endParaRPr lang="en-US" sz="3600" dirty="0">
                  <a:ln w="34925">
                    <a:noFill/>
                  </a:ln>
                  <a:solidFill>
                    <a:schemeClr val="bg1"/>
                  </a:solidFill>
                  <a:effectLst>
                    <a:outerShdw blurRad="63500" sx="102000" sy="102000" algn="ctr" rotWithShape="0">
                      <a:prstClr val="black">
                        <a:alpha val="40000"/>
                      </a:prstClr>
                    </a:outerShdw>
                  </a:effectLst>
                </a:endParaRPr>
              </a:p>
            </p:txBody>
          </p:sp>
          <p:sp>
            <p:nvSpPr>
              <p:cNvPr id="28" name="TextBox 27">
                <a:extLst>
                  <a:ext uri="{FF2B5EF4-FFF2-40B4-BE49-F238E27FC236}">
                    <a16:creationId xmlns:a16="http://schemas.microsoft.com/office/drawing/2014/main" id="{27271977-92FD-48AC-84AF-4EC5E9737C29}"/>
                  </a:ext>
                </a:extLst>
              </p:cNvPr>
              <p:cNvSpPr txBox="1"/>
              <p:nvPr/>
            </p:nvSpPr>
            <p:spPr>
              <a:xfrm>
                <a:off x="4343400" y="4784888"/>
                <a:ext cx="1745984" cy="984308"/>
              </a:xfrm>
              <a:prstGeom prst="rect">
                <a:avLst/>
              </a:prstGeom>
              <a:noFill/>
            </p:spPr>
            <p:txBody>
              <a:bodyPr wrap="square" rtlCol="0">
                <a:spAutoFit/>
              </a:bodyPr>
              <a:lstStyle/>
              <a:p>
                <a:pPr algn="ctr">
                  <a:lnSpc>
                    <a:spcPct val="92000"/>
                  </a:lnSpc>
                </a:pPr>
                <a:r>
                  <a:rPr lang="en-US" sz="2100" dirty="0">
                    <a:solidFill>
                      <a:schemeClr val="bg1"/>
                    </a:solidFill>
                    <a:effectLst>
                      <a:outerShdw blurRad="63500" dist="25400" dir="8100000" algn="tr" rotWithShape="0">
                        <a:prstClr val="black">
                          <a:alpha val="30000"/>
                        </a:prstClr>
                      </a:outerShdw>
                    </a:effectLst>
                    <a:latin typeface="Arial Narrow" panose="020B0606020202030204" pitchFamily="34" charset="0"/>
                  </a:rPr>
                  <a:t>Structured</a:t>
                </a:r>
              </a:p>
              <a:p>
                <a:pPr algn="ctr">
                  <a:lnSpc>
                    <a:spcPct val="92000"/>
                  </a:lnSpc>
                </a:pPr>
                <a:r>
                  <a:rPr lang="en-US" sz="2100" dirty="0">
                    <a:solidFill>
                      <a:schemeClr val="bg1"/>
                    </a:solidFill>
                    <a:effectLst>
                      <a:outerShdw blurRad="63500" dist="25400" dir="8100000" algn="tr" rotWithShape="0">
                        <a:prstClr val="black">
                          <a:alpha val="30000"/>
                        </a:prstClr>
                      </a:outerShdw>
                    </a:effectLst>
                    <a:latin typeface="Arial Narrow" panose="020B0606020202030204" pitchFamily="34" charset="0"/>
                  </a:rPr>
                  <a:t>On-the-Job</a:t>
                </a:r>
              </a:p>
              <a:p>
                <a:pPr algn="ctr">
                  <a:lnSpc>
                    <a:spcPct val="92000"/>
                  </a:lnSpc>
                </a:pPr>
                <a:r>
                  <a:rPr lang="en-US" sz="2100" dirty="0">
                    <a:solidFill>
                      <a:schemeClr val="bg1"/>
                    </a:solidFill>
                    <a:effectLst>
                      <a:outerShdw blurRad="63500" dist="25400" dir="8100000" algn="tr" rotWithShape="0">
                        <a:prstClr val="black">
                          <a:alpha val="30000"/>
                        </a:prstClr>
                      </a:outerShdw>
                    </a:effectLst>
                    <a:latin typeface="Arial Narrow" panose="020B0606020202030204" pitchFamily="34" charset="0"/>
                  </a:rPr>
                  <a:t>Training</a:t>
                </a:r>
              </a:p>
            </p:txBody>
          </p:sp>
          <p:pic>
            <p:nvPicPr>
              <p:cNvPr id="29" name="Picture 28">
                <a:extLst>
                  <a:ext uri="{FF2B5EF4-FFF2-40B4-BE49-F238E27FC236}">
                    <a16:creationId xmlns:a16="http://schemas.microsoft.com/office/drawing/2014/main" id="{96FD2456-6D9D-454B-960A-56FD29287D1D}"/>
                  </a:ext>
                </a:extLst>
              </p:cNvPr>
              <p:cNvPicPr>
                <a:picLocks noChangeAspect="1"/>
              </p:cNvPicPr>
              <p:nvPr/>
            </p:nvPicPr>
            <p:blipFill>
              <a:blip r:embed="rId11" cstate="print">
                <a:biLevel thresh="25000"/>
                <a:extLst>
                  <a:ext uri="{28A0092B-C50C-407E-A947-70E740481C1C}">
                    <a14:useLocalDpi xmlns:a14="http://schemas.microsoft.com/office/drawing/2010/main" val="0"/>
                  </a:ext>
                </a:extLst>
              </a:blip>
              <a:stretch>
                <a:fillRect/>
              </a:stretch>
            </p:blipFill>
            <p:spPr>
              <a:xfrm>
                <a:off x="5867400" y="4632960"/>
                <a:ext cx="548640" cy="548640"/>
              </a:xfrm>
              <a:prstGeom prst="rect">
                <a:avLst/>
              </a:prstGeom>
              <a:effectLst>
                <a:outerShdw blurRad="25400" dist="12700" dir="8100000" algn="tr" rotWithShape="0">
                  <a:prstClr val="black">
                    <a:alpha val="20000"/>
                  </a:prstClr>
                </a:outerShdw>
              </a:effectLst>
            </p:spPr>
          </p:pic>
        </p:grpSp>
        <p:grpSp>
          <p:nvGrpSpPr>
            <p:cNvPr id="19" name="Content4">
              <a:extLst>
                <a:ext uri="{FF2B5EF4-FFF2-40B4-BE49-F238E27FC236}">
                  <a16:creationId xmlns:a16="http://schemas.microsoft.com/office/drawing/2014/main" id="{A2B66C2D-DFDB-43E4-9C4A-D2C67797A7FD}"/>
                </a:ext>
              </a:extLst>
            </p:cNvPr>
            <p:cNvGrpSpPr/>
            <p:nvPr/>
          </p:nvGrpSpPr>
          <p:grpSpPr>
            <a:xfrm>
              <a:off x="2784719" y="4173062"/>
              <a:ext cx="1863753" cy="2000454"/>
              <a:chOff x="2784719" y="4173062"/>
              <a:chExt cx="1863753" cy="2000454"/>
            </a:xfrm>
          </p:grpSpPr>
          <p:sp>
            <p:nvSpPr>
              <p:cNvPr id="24" name="Num4">
                <a:extLst>
                  <a:ext uri="{FF2B5EF4-FFF2-40B4-BE49-F238E27FC236}">
                    <a16:creationId xmlns:a16="http://schemas.microsoft.com/office/drawing/2014/main" id="{765D530A-6AA6-40FB-ACD7-665E0EFF460C}"/>
                  </a:ext>
                </a:extLst>
              </p:cNvPr>
              <p:cNvSpPr txBox="1"/>
              <p:nvPr/>
            </p:nvSpPr>
            <p:spPr>
              <a:xfrm>
                <a:off x="4229372" y="5571492"/>
                <a:ext cx="419100" cy="60202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lnSpc>
                    <a:spcPct val="92000"/>
                  </a:lnSpc>
                </a:pPr>
                <a:r>
                  <a:rPr lang="en-US" sz="3600" dirty="0">
                    <a:ln w="34925">
                      <a:noFill/>
                    </a:ln>
                    <a:solidFill>
                      <a:schemeClr val="bg1"/>
                    </a:solidFill>
                    <a:effectLst>
                      <a:outerShdw blurRad="63500" sx="102000" sy="102000" algn="ctr" rotWithShape="0">
                        <a:prstClr val="black">
                          <a:alpha val="40000"/>
                        </a:prstClr>
                      </a:outerShdw>
                    </a:effectLst>
                    <a:sym typeface="Wingdings" panose="05000000000000000000" pitchFamily="2" charset="2"/>
                  </a:rPr>
                  <a:t></a:t>
                </a:r>
                <a:endParaRPr lang="en-US" sz="3600" dirty="0">
                  <a:ln w="34925">
                    <a:noFill/>
                  </a:ln>
                  <a:solidFill>
                    <a:schemeClr val="bg1"/>
                  </a:solidFill>
                  <a:effectLst>
                    <a:outerShdw blurRad="63500" sx="102000" sy="102000" algn="ctr" rotWithShape="0">
                      <a:prstClr val="black">
                        <a:alpha val="40000"/>
                      </a:prstClr>
                    </a:outerShdw>
                  </a:effectLst>
                </a:endParaRPr>
              </a:p>
            </p:txBody>
          </p:sp>
          <p:sp>
            <p:nvSpPr>
              <p:cNvPr id="25" name="TextBox 24">
                <a:extLst>
                  <a:ext uri="{FF2B5EF4-FFF2-40B4-BE49-F238E27FC236}">
                    <a16:creationId xmlns:a16="http://schemas.microsoft.com/office/drawing/2014/main" id="{B5DDAD20-28D3-4103-BF73-9E2BA8D87713}"/>
                  </a:ext>
                </a:extLst>
              </p:cNvPr>
              <p:cNvSpPr txBox="1"/>
              <p:nvPr/>
            </p:nvSpPr>
            <p:spPr>
              <a:xfrm>
                <a:off x="2784719" y="4724400"/>
                <a:ext cx="1365028" cy="984308"/>
              </a:xfrm>
              <a:prstGeom prst="rect">
                <a:avLst/>
              </a:prstGeom>
              <a:noFill/>
            </p:spPr>
            <p:txBody>
              <a:bodyPr wrap="square" rtlCol="0">
                <a:spAutoFit/>
              </a:bodyPr>
              <a:lstStyle/>
              <a:p>
                <a:pPr>
                  <a:lnSpc>
                    <a:spcPct val="92000"/>
                  </a:lnSpc>
                </a:pPr>
                <a:r>
                  <a:rPr lang="en-US" sz="2100" dirty="0">
                    <a:solidFill>
                      <a:schemeClr val="bg1"/>
                    </a:solidFill>
                    <a:effectLst>
                      <a:outerShdw blurRad="63500" dist="25400" dir="8100000" algn="tr" rotWithShape="0">
                        <a:prstClr val="black">
                          <a:alpha val="30000"/>
                        </a:prstClr>
                      </a:outerShdw>
                    </a:effectLst>
                    <a:latin typeface="Arial Narrow" panose="020B0606020202030204" pitchFamily="34" charset="0"/>
                  </a:rPr>
                  <a:t>Rewards</a:t>
                </a:r>
              </a:p>
              <a:p>
                <a:pPr>
                  <a:lnSpc>
                    <a:spcPct val="92000"/>
                  </a:lnSpc>
                </a:pPr>
                <a:r>
                  <a:rPr lang="en-US" sz="2100" dirty="0">
                    <a:solidFill>
                      <a:schemeClr val="bg1"/>
                    </a:solidFill>
                    <a:effectLst>
                      <a:outerShdw blurRad="63500" dist="25400" dir="8100000" algn="tr" rotWithShape="0">
                        <a:prstClr val="black">
                          <a:alpha val="30000"/>
                        </a:prstClr>
                      </a:outerShdw>
                    </a:effectLst>
                    <a:latin typeface="Arial Narrow" panose="020B0606020202030204" pitchFamily="34" charset="0"/>
                  </a:rPr>
                  <a:t>   for Skill</a:t>
                </a:r>
              </a:p>
              <a:p>
                <a:pPr>
                  <a:lnSpc>
                    <a:spcPct val="92000"/>
                  </a:lnSpc>
                </a:pPr>
                <a:r>
                  <a:rPr lang="en-US" sz="2100" dirty="0">
                    <a:solidFill>
                      <a:schemeClr val="bg1"/>
                    </a:solidFill>
                    <a:effectLst>
                      <a:outerShdw blurRad="63500" dist="25400" dir="8100000" algn="tr" rotWithShape="0">
                        <a:prstClr val="black">
                          <a:alpha val="30000"/>
                        </a:prstClr>
                      </a:outerShdw>
                    </a:effectLst>
                    <a:latin typeface="Arial Narrow" panose="020B0606020202030204" pitchFamily="34" charset="0"/>
                  </a:rPr>
                  <a:t>        Gains</a:t>
                </a:r>
              </a:p>
            </p:txBody>
          </p:sp>
          <p:pic>
            <p:nvPicPr>
              <p:cNvPr id="26" name="Picture 25">
                <a:extLst>
                  <a:ext uri="{FF2B5EF4-FFF2-40B4-BE49-F238E27FC236}">
                    <a16:creationId xmlns:a16="http://schemas.microsoft.com/office/drawing/2014/main" id="{703F74E4-8C51-4600-B891-B870ECC9B348}"/>
                  </a:ext>
                </a:extLst>
              </p:cNvPr>
              <p:cNvPicPr>
                <a:picLocks noChangeAspect="1"/>
              </p:cNvPicPr>
              <p:nvPr/>
            </p:nvPicPr>
            <p:blipFill>
              <a:blip r:embed="rId12" cstate="print">
                <a:biLevel thresh="25000"/>
                <a:extLst>
                  <a:ext uri="{28A0092B-C50C-407E-A947-70E740481C1C}">
                    <a14:useLocalDpi xmlns:a14="http://schemas.microsoft.com/office/drawing/2010/main" val="0"/>
                  </a:ext>
                </a:extLst>
              </a:blip>
              <a:stretch>
                <a:fillRect/>
              </a:stretch>
            </p:blipFill>
            <p:spPr>
              <a:xfrm>
                <a:off x="3016174" y="4173062"/>
                <a:ext cx="548640" cy="548640"/>
              </a:xfrm>
              <a:prstGeom prst="rect">
                <a:avLst/>
              </a:prstGeom>
              <a:effectLst>
                <a:outerShdw blurRad="25400" dist="12700" dir="8100000" algn="tr" rotWithShape="0">
                  <a:prstClr val="black">
                    <a:alpha val="20000"/>
                  </a:prstClr>
                </a:outerShdw>
              </a:effectLst>
            </p:spPr>
          </p:pic>
        </p:grpSp>
        <p:grpSp>
          <p:nvGrpSpPr>
            <p:cNvPr id="20" name="Content5">
              <a:extLst>
                <a:ext uri="{FF2B5EF4-FFF2-40B4-BE49-F238E27FC236}">
                  <a16:creationId xmlns:a16="http://schemas.microsoft.com/office/drawing/2014/main" id="{D907134F-66DB-4F11-953A-51D4F717C459}"/>
                </a:ext>
              </a:extLst>
            </p:cNvPr>
            <p:cNvGrpSpPr/>
            <p:nvPr/>
          </p:nvGrpSpPr>
          <p:grpSpPr>
            <a:xfrm>
              <a:off x="2279829" y="2514600"/>
              <a:ext cx="1682571" cy="2059279"/>
              <a:chOff x="2279829" y="2514600"/>
              <a:chExt cx="1682571" cy="2059279"/>
            </a:xfrm>
          </p:grpSpPr>
          <p:sp>
            <p:nvSpPr>
              <p:cNvPr id="21" name="Num5">
                <a:extLst>
                  <a:ext uri="{FF2B5EF4-FFF2-40B4-BE49-F238E27FC236}">
                    <a16:creationId xmlns:a16="http://schemas.microsoft.com/office/drawing/2014/main" id="{594ED4C8-FACC-4147-B183-FBE25596DB3B}"/>
                  </a:ext>
                </a:extLst>
              </p:cNvPr>
              <p:cNvSpPr txBox="1"/>
              <p:nvPr/>
            </p:nvSpPr>
            <p:spPr>
              <a:xfrm>
                <a:off x="2324100" y="3971855"/>
                <a:ext cx="419100" cy="60202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lnSpc>
                    <a:spcPct val="92000"/>
                  </a:lnSpc>
                </a:pPr>
                <a:r>
                  <a:rPr lang="en-US" sz="3600" dirty="0">
                    <a:ln w="34925">
                      <a:noFill/>
                    </a:ln>
                    <a:solidFill>
                      <a:schemeClr val="bg1"/>
                    </a:solidFill>
                    <a:effectLst>
                      <a:outerShdw blurRad="63500" sx="102000" sy="102000" algn="ctr" rotWithShape="0">
                        <a:prstClr val="black">
                          <a:alpha val="40000"/>
                        </a:prstClr>
                      </a:outerShdw>
                    </a:effectLst>
                    <a:sym typeface="Wingdings" panose="05000000000000000000" pitchFamily="2" charset="2"/>
                  </a:rPr>
                  <a:t></a:t>
                </a:r>
                <a:endParaRPr lang="en-US" sz="3600" dirty="0">
                  <a:ln w="34925">
                    <a:noFill/>
                  </a:ln>
                  <a:solidFill>
                    <a:schemeClr val="bg1"/>
                  </a:solidFill>
                  <a:effectLst>
                    <a:outerShdw blurRad="63500" sx="102000" sy="102000" algn="ctr" rotWithShape="0">
                      <a:prstClr val="black">
                        <a:alpha val="40000"/>
                      </a:prstClr>
                    </a:outerShdw>
                  </a:effectLst>
                </a:endParaRPr>
              </a:p>
            </p:txBody>
          </p:sp>
          <p:sp>
            <p:nvSpPr>
              <p:cNvPr id="22" name="TextBox 21">
                <a:extLst>
                  <a:ext uri="{FF2B5EF4-FFF2-40B4-BE49-F238E27FC236}">
                    <a16:creationId xmlns:a16="http://schemas.microsoft.com/office/drawing/2014/main" id="{B8D8CC86-2E3B-4480-BDFA-0A2AEF8BEC47}"/>
                  </a:ext>
                </a:extLst>
              </p:cNvPr>
              <p:cNvSpPr txBox="1"/>
              <p:nvPr/>
            </p:nvSpPr>
            <p:spPr>
              <a:xfrm>
                <a:off x="2279829" y="2514600"/>
                <a:ext cx="1682571" cy="984308"/>
              </a:xfrm>
              <a:prstGeom prst="rect">
                <a:avLst/>
              </a:prstGeom>
              <a:noFill/>
            </p:spPr>
            <p:txBody>
              <a:bodyPr wrap="square" rtlCol="0">
                <a:spAutoFit/>
              </a:bodyPr>
              <a:lstStyle/>
              <a:p>
                <a:pPr>
                  <a:lnSpc>
                    <a:spcPct val="92000"/>
                  </a:lnSpc>
                </a:pPr>
                <a:r>
                  <a:rPr lang="en-US" sz="2100" dirty="0">
                    <a:solidFill>
                      <a:schemeClr val="bg1"/>
                    </a:solidFill>
                    <a:effectLst>
                      <a:outerShdw blurRad="63500" dist="25400" dir="8100000" algn="tr" rotWithShape="0">
                        <a:prstClr val="black">
                          <a:alpha val="30000"/>
                        </a:prstClr>
                      </a:outerShdw>
                    </a:effectLst>
                    <a:latin typeface="Arial Narrow" panose="020B0606020202030204" pitchFamily="34" charset="0"/>
                  </a:rPr>
                  <a:t>      National</a:t>
                </a:r>
              </a:p>
              <a:p>
                <a:pPr>
                  <a:lnSpc>
                    <a:spcPct val="92000"/>
                  </a:lnSpc>
                </a:pPr>
                <a:r>
                  <a:rPr lang="en-US" sz="2100" dirty="0">
                    <a:solidFill>
                      <a:schemeClr val="bg1"/>
                    </a:solidFill>
                    <a:effectLst>
                      <a:outerShdw blurRad="63500" dist="25400" dir="8100000" algn="tr" rotWithShape="0">
                        <a:prstClr val="black">
                          <a:alpha val="30000"/>
                        </a:prstClr>
                      </a:outerShdw>
                    </a:effectLst>
                    <a:latin typeface="Arial Narrow" panose="020B0606020202030204" pitchFamily="34" charset="0"/>
                  </a:rPr>
                  <a:t>  Occupational</a:t>
                </a:r>
              </a:p>
              <a:p>
                <a:pPr>
                  <a:lnSpc>
                    <a:spcPct val="92000"/>
                  </a:lnSpc>
                </a:pPr>
                <a:r>
                  <a:rPr lang="en-US" sz="2100" dirty="0">
                    <a:solidFill>
                      <a:schemeClr val="bg1"/>
                    </a:solidFill>
                    <a:effectLst>
                      <a:outerShdw blurRad="63500" dist="25400" dir="8100000" algn="tr" rotWithShape="0">
                        <a:prstClr val="black">
                          <a:alpha val="30000"/>
                        </a:prstClr>
                      </a:outerShdw>
                    </a:effectLst>
                    <a:latin typeface="Arial Narrow" panose="020B0606020202030204" pitchFamily="34" charset="0"/>
                  </a:rPr>
                  <a:t>Credential</a:t>
                </a:r>
              </a:p>
            </p:txBody>
          </p:sp>
          <p:pic>
            <p:nvPicPr>
              <p:cNvPr id="23" name="Picture 22">
                <a:extLst>
                  <a:ext uri="{FF2B5EF4-FFF2-40B4-BE49-F238E27FC236}">
                    <a16:creationId xmlns:a16="http://schemas.microsoft.com/office/drawing/2014/main" id="{6389085A-3BCD-4375-9338-540B88F914A2}"/>
                  </a:ext>
                </a:extLst>
              </p:cNvPr>
              <p:cNvPicPr>
                <a:picLocks noChangeAspect="1"/>
              </p:cNvPicPr>
              <p:nvPr/>
            </p:nvPicPr>
            <p:blipFill>
              <a:blip r:embed="rId13" cstate="print">
                <a:biLevel thresh="25000"/>
                <a:extLst>
                  <a:ext uri="{28A0092B-C50C-407E-A947-70E740481C1C}">
                    <a14:useLocalDpi xmlns:a14="http://schemas.microsoft.com/office/drawing/2010/main" val="0"/>
                  </a:ext>
                </a:extLst>
              </a:blip>
              <a:stretch>
                <a:fillRect/>
              </a:stretch>
            </p:blipFill>
            <p:spPr>
              <a:xfrm>
                <a:off x="2422487" y="3433437"/>
                <a:ext cx="548640" cy="548640"/>
              </a:xfrm>
              <a:prstGeom prst="rect">
                <a:avLst/>
              </a:prstGeom>
              <a:effectLst>
                <a:outerShdw blurRad="25400" dist="12700" dir="8100000" algn="tr" rotWithShape="0">
                  <a:prstClr val="black">
                    <a:alpha val="20000"/>
                  </a:prstClr>
                </a:outerShdw>
              </a:effectLst>
            </p:spPr>
          </p:pic>
        </p:grpSp>
      </p:grpSp>
      <p:pic>
        <p:nvPicPr>
          <p:cNvPr id="9" name="Picture 9" descr="This is a callout reading, &quot;WIOS funds classroom training through Individual Training Accounts; must be on Eligible Training Provider list.&quot;">
            <a:extLst>
              <a:ext uri="{FF2B5EF4-FFF2-40B4-BE49-F238E27FC236}">
                <a16:creationId xmlns:a16="http://schemas.microsoft.com/office/drawing/2014/main" id="{47459F74-B6A5-4B83-89AD-A6D4E4AF39AF}"/>
              </a:ext>
            </a:extLst>
          </p:cNvPr>
          <p:cNvPicPr>
            <a:picLocks noChangeAspect="1"/>
          </p:cNvPicPr>
          <p:nvPr/>
        </p:nvPicPr>
        <p:blipFill>
          <a:blip r:embed="rId14"/>
          <a:stretch>
            <a:fillRect/>
          </a:stretch>
        </p:blipFill>
        <p:spPr>
          <a:xfrm>
            <a:off x="8263842" y="1059204"/>
            <a:ext cx="2667000" cy="2000250"/>
          </a:xfrm>
          <a:prstGeom prst="rect">
            <a:avLst/>
          </a:prstGeom>
        </p:spPr>
      </p:pic>
      <p:pic>
        <p:nvPicPr>
          <p:cNvPr id="6" name="Picture 7" descr="This is a callout reading, &quot;WIOA funds OJT through contracts.&quot;">
            <a:extLst>
              <a:ext uri="{FF2B5EF4-FFF2-40B4-BE49-F238E27FC236}">
                <a16:creationId xmlns:a16="http://schemas.microsoft.com/office/drawing/2014/main" id="{CA338C75-EE3B-46D1-9603-A4ACC07BDACB}"/>
              </a:ext>
            </a:extLst>
          </p:cNvPr>
          <p:cNvPicPr>
            <a:picLocks noChangeAspect="1"/>
          </p:cNvPicPr>
          <p:nvPr/>
        </p:nvPicPr>
        <p:blipFill>
          <a:blip r:embed="rId15"/>
          <a:stretch>
            <a:fillRect/>
          </a:stretch>
        </p:blipFill>
        <p:spPr>
          <a:xfrm>
            <a:off x="7961552" y="4505210"/>
            <a:ext cx="2647950" cy="1181100"/>
          </a:xfrm>
          <a:prstGeom prst="rect">
            <a:avLst/>
          </a:prstGeom>
        </p:spPr>
      </p:pic>
      <p:sp>
        <p:nvSpPr>
          <p:cNvPr id="2" name="Slide Number Placeholder 1">
            <a:extLst>
              <a:ext uri="{FF2B5EF4-FFF2-40B4-BE49-F238E27FC236}">
                <a16:creationId xmlns:a16="http://schemas.microsoft.com/office/drawing/2014/main" id="{252B2059-00E8-4498-B161-BF0D7F5F7550}"/>
              </a:ext>
            </a:extLst>
          </p:cNvPr>
          <p:cNvSpPr>
            <a:spLocks noGrp="1"/>
          </p:cNvSpPr>
          <p:nvPr>
            <p:ph type="sldNum" sz="quarter" idx="12"/>
          </p:nvPr>
        </p:nvSpPr>
        <p:spPr/>
        <p:txBody>
          <a:bodyPr/>
          <a:lstStyle/>
          <a:p>
            <a:fld id="{158B7785-F6D6-45F8-833E-07BD84680091}" type="slidenum">
              <a:rPr lang="en-US" smtClean="0"/>
              <a:t>36</a:t>
            </a:fld>
            <a:endParaRPr lang="en-US"/>
          </a:p>
        </p:txBody>
      </p:sp>
    </p:spTree>
    <p:custDataLst>
      <p:tags r:id="rId1"/>
    </p:custDataLst>
    <p:extLst>
      <p:ext uri="{BB962C8B-B14F-4D97-AF65-F5344CB8AC3E}">
        <p14:creationId xmlns:p14="http://schemas.microsoft.com/office/powerpoint/2010/main" val="389115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B917A9-AB2F-427C-9F50-C49175BB48CE}"/>
              </a:ext>
            </a:extLst>
          </p:cNvPr>
          <p:cNvSpPr>
            <a:spLocks noGrp="1"/>
          </p:cNvSpPr>
          <p:nvPr>
            <p:ph type="title"/>
          </p:nvPr>
        </p:nvSpPr>
        <p:spPr/>
        <p:txBody>
          <a:bodyPr/>
          <a:lstStyle/>
          <a:p>
            <a:r>
              <a:rPr lang="en-US">
                <a:cs typeface="Calibri"/>
              </a:rPr>
              <a:t>How WIOA and Registered Apprenticeship Can Work Together</a:t>
            </a:r>
            <a:endParaRPr lang="en-US"/>
          </a:p>
        </p:txBody>
      </p:sp>
      <p:sp>
        <p:nvSpPr>
          <p:cNvPr id="4" name="Content Placeholder 3">
            <a:extLst>
              <a:ext uri="{FF2B5EF4-FFF2-40B4-BE49-F238E27FC236}">
                <a16:creationId xmlns:a16="http://schemas.microsoft.com/office/drawing/2014/main" id="{39EBFE94-CD8B-4406-807A-3A70FB0C9ECB}"/>
              </a:ext>
            </a:extLst>
          </p:cNvPr>
          <p:cNvSpPr>
            <a:spLocks noGrp="1"/>
          </p:cNvSpPr>
          <p:nvPr>
            <p:ph idx="1"/>
          </p:nvPr>
        </p:nvSpPr>
        <p:spPr>
          <a:xfrm>
            <a:off x="805866" y="1137446"/>
            <a:ext cx="5290134" cy="5039517"/>
          </a:xfrm>
        </p:spPr>
        <p:txBody>
          <a:bodyPr vert="horz" lIns="91440" tIns="45720" rIns="91440" bIns="45720" rtlCol="0" anchor="t">
            <a:normAutofit/>
          </a:bodyPr>
          <a:lstStyle/>
          <a:p>
            <a:r>
              <a:rPr lang="en-US">
                <a:ea typeface="+mn-lt"/>
                <a:cs typeface="+mn-lt"/>
              </a:rPr>
              <a:t>Referrals of qualified job seekers to apprenticeship programs</a:t>
            </a:r>
            <a:endParaRPr lang="en-US">
              <a:cs typeface="Calibri" panose="020F0502020204030204"/>
            </a:endParaRPr>
          </a:p>
          <a:p>
            <a:r>
              <a:rPr lang="en-US">
                <a:ea typeface="+mn-lt"/>
                <a:cs typeface="+mn-lt"/>
              </a:rPr>
              <a:t>Training resources for eligible participants to become an apprentice through:</a:t>
            </a:r>
            <a:endParaRPr lang="en-US">
              <a:cs typeface="Calibri"/>
            </a:endParaRPr>
          </a:p>
          <a:p>
            <a:pPr lvl="1"/>
            <a:r>
              <a:rPr lang="en-US" sz="2200">
                <a:ea typeface="+mn-lt"/>
                <a:cs typeface="+mn-lt"/>
              </a:rPr>
              <a:t>Individual Training Accounts (ITAs) with RA programs</a:t>
            </a:r>
            <a:endParaRPr lang="en-US" sz="2200">
              <a:cs typeface="Calibri"/>
            </a:endParaRPr>
          </a:p>
          <a:p>
            <a:pPr lvl="1"/>
            <a:r>
              <a:rPr lang="en-US" sz="2200">
                <a:ea typeface="+mn-lt"/>
                <a:cs typeface="+mn-lt"/>
              </a:rPr>
              <a:t>On-the-Job Training with RA sponsors (WIOA can offset some costs to employers for training)</a:t>
            </a:r>
            <a:endParaRPr lang="en-US" sz="2200">
              <a:cs typeface="Calibri"/>
            </a:endParaRPr>
          </a:p>
          <a:p>
            <a:pPr lvl="1"/>
            <a:r>
              <a:rPr lang="en-US" sz="2200">
                <a:ea typeface="+mn-lt"/>
                <a:cs typeface="+mn-lt"/>
              </a:rPr>
              <a:t>Pre-Apprenticeships </a:t>
            </a:r>
            <a:endParaRPr lang="en-US" sz="2200">
              <a:cs typeface="Calibri"/>
            </a:endParaRPr>
          </a:p>
          <a:p>
            <a:pPr lvl="1"/>
            <a:r>
              <a:rPr lang="en-US" sz="2200">
                <a:ea typeface="+mn-lt"/>
                <a:cs typeface="+mn-lt"/>
              </a:rPr>
              <a:t>Supportive Services, while in training</a:t>
            </a:r>
            <a:endParaRPr lang="en-US" sz="2200">
              <a:cs typeface="Calibri"/>
            </a:endParaRPr>
          </a:p>
        </p:txBody>
      </p:sp>
      <p:pic>
        <p:nvPicPr>
          <p:cNvPr id="6" name="Picture 5" descr="books and laptop with an apple on top">
            <a:extLst>
              <a:ext uri="{FF2B5EF4-FFF2-40B4-BE49-F238E27FC236}">
                <a16:creationId xmlns:a16="http://schemas.microsoft.com/office/drawing/2014/main" id="{F2F84110-5EC4-4152-80D5-05038E90CFA1}"/>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05754"/>
            <a:ext cx="5450066" cy="4114800"/>
          </a:xfrm>
          <a:prstGeom prst="rect">
            <a:avLst/>
          </a:prstGeom>
        </p:spPr>
      </p:pic>
      <p:sp>
        <p:nvSpPr>
          <p:cNvPr id="2" name="Slide Number Placeholder 1">
            <a:extLst>
              <a:ext uri="{FF2B5EF4-FFF2-40B4-BE49-F238E27FC236}">
                <a16:creationId xmlns:a16="http://schemas.microsoft.com/office/drawing/2014/main" id="{DC9E9D37-1A57-45CE-92BE-1EF3B98A929E}"/>
              </a:ext>
            </a:extLst>
          </p:cNvPr>
          <p:cNvSpPr>
            <a:spLocks noGrp="1"/>
          </p:cNvSpPr>
          <p:nvPr>
            <p:ph type="sldNum" sz="quarter" idx="12"/>
          </p:nvPr>
        </p:nvSpPr>
        <p:spPr/>
        <p:txBody>
          <a:bodyPr/>
          <a:lstStyle/>
          <a:p>
            <a:fld id="{158B7785-F6D6-45F8-833E-07BD84680091}" type="slidenum">
              <a:rPr lang="en-US" smtClean="0"/>
              <a:t>37</a:t>
            </a:fld>
            <a:endParaRPr lang="en-US"/>
          </a:p>
        </p:txBody>
      </p:sp>
    </p:spTree>
    <p:custDataLst>
      <p:tags r:id="rId1"/>
    </p:custDataLst>
    <p:extLst>
      <p:ext uri="{BB962C8B-B14F-4D97-AF65-F5344CB8AC3E}">
        <p14:creationId xmlns:p14="http://schemas.microsoft.com/office/powerpoint/2010/main" val="3592227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8DC359-5949-4123-B262-284C5ABD3340}"/>
              </a:ext>
            </a:extLst>
          </p:cNvPr>
          <p:cNvSpPr>
            <a:spLocks noGrp="1"/>
          </p:cNvSpPr>
          <p:nvPr>
            <p:ph type="title"/>
          </p:nvPr>
        </p:nvSpPr>
        <p:spPr/>
        <p:txBody>
          <a:bodyPr/>
          <a:lstStyle/>
          <a:p>
            <a:r>
              <a:rPr lang="en-US">
                <a:cs typeface="Calibri"/>
              </a:rPr>
              <a:t>WIOA Support for Pre-Apprenticeship</a:t>
            </a:r>
            <a:endParaRPr lang="en-US"/>
          </a:p>
        </p:txBody>
      </p:sp>
      <p:sp>
        <p:nvSpPr>
          <p:cNvPr id="4" name="Content Placeholder 3">
            <a:extLst>
              <a:ext uri="{FF2B5EF4-FFF2-40B4-BE49-F238E27FC236}">
                <a16:creationId xmlns:a16="http://schemas.microsoft.com/office/drawing/2014/main" id="{5FD76920-A920-44C2-97B5-8C86BB3916DA}"/>
              </a:ext>
            </a:extLst>
          </p:cNvPr>
          <p:cNvSpPr>
            <a:spLocks noGrp="1"/>
          </p:cNvSpPr>
          <p:nvPr>
            <p:ph idx="1"/>
          </p:nvPr>
        </p:nvSpPr>
        <p:spPr>
          <a:xfrm>
            <a:off x="805866" y="1040130"/>
            <a:ext cx="5144558" cy="5136833"/>
          </a:xfrm>
        </p:spPr>
        <p:txBody>
          <a:bodyPr vert="horz" lIns="91440" tIns="45720" rIns="91440" bIns="45720" rtlCol="0" anchor="ctr" anchorCtr="0">
            <a:normAutofit/>
          </a:bodyPr>
          <a:lstStyle/>
          <a:p>
            <a:r>
              <a:rPr lang="en-US" sz="2800" dirty="0">
                <a:ea typeface="+mn-lt"/>
                <a:cs typeface="+mn-lt"/>
              </a:rPr>
              <a:t>For Youth</a:t>
            </a:r>
          </a:p>
          <a:p>
            <a:pPr lvl="1"/>
            <a:r>
              <a:rPr lang="en-US" dirty="0">
                <a:ea typeface="+mn-lt"/>
                <a:cs typeface="+mn-lt"/>
              </a:rPr>
              <a:t>Part of Work Experience, which has 20% expenditure requirement (OJT also part of work experience)</a:t>
            </a:r>
            <a:endParaRPr lang="en-US" dirty="0">
              <a:cs typeface="Calibri"/>
            </a:endParaRPr>
          </a:p>
          <a:p>
            <a:pPr lvl="1"/>
            <a:r>
              <a:rPr lang="en-US" dirty="0">
                <a:ea typeface="+mn-lt"/>
                <a:cs typeface="+mn-lt"/>
              </a:rPr>
              <a:t>Can support 75% out-of-school youth requirement</a:t>
            </a:r>
            <a:endParaRPr lang="en-US" dirty="0">
              <a:cs typeface="Calibri"/>
            </a:endParaRPr>
          </a:p>
          <a:p>
            <a:r>
              <a:rPr lang="en-US" sz="2800" dirty="0">
                <a:ea typeface="+mn-lt"/>
                <a:cs typeface="+mn-lt"/>
              </a:rPr>
              <a:t>For Adults</a:t>
            </a:r>
          </a:p>
          <a:p>
            <a:pPr lvl="1"/>
            <a:r>
              <a:rPr lang="en-US" dirty="0">
                <a:ea typeface="+mn-lt"/>
                <a:cs typeface="+mn-lt"/>
              </a:rPr>
              <a:t>Can be considered short-term </a:t>
            </a:r>
            <a:br>
              <a:rPr lang="en-US" dirty="0">
                <a:ea typeface="+mn-lt"/>
                <a:cs typeface="+mn-lt"/>
              </a:rPr>
            </a:br>
            <a:r>
              <a:rPr lang="en-US" dirty="0">
                <a:ea typeface="+mn-lt"/>
                <a:cs typeface="+mn-lt"/>
              </a:rPr>
              <a:t>pre-vocational training </a:t>
            </a:r>
            <a:endParaRPr lang="en-US" dirty="0">
              <a:cs typeface="Calibri"/>
            </a:endParaRPr>
          </a:p>
          <a:p>
            <a:pPr lvl="1"/>
            <a:r>
              <a:rPr lang="en-US" dirty="0">
                <a:ea typeface="+mn-lt"/>
                <a:cs typeface="+mn-lt"/>
              </a:rPr>
              <a:t>Can also be a training service</a:t>
            </a:r>
            <a:endParaRPr lang="en-US" dirty="0">
              <a:cs typeface="Calibri"/>
            </a:endParaRPr>
          </a:p>
        </p:txBody>
      </p:sp>
      <p:pic>
        <p:nvPicPr>
          <p:cNvPr id="9" name="Picture 8" descr="diverse group of people from different professions">
            <a:extLst>
              <a:ext uri="{FF2B5EF4-FFF2-40B4-BE49-F238E27FC236}">
                <a16:creationId xmlns:a16="http://schemas.microsoft.com/office/drawing/2014/main" id="{6795BFA8-8B1E-4F24-B161-147B3C663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1578" y="2286313"/>
            <a:ext cx="5483564" cy="2741782"/>
          </a:xfrm>
          <a:prstGeom prst="rect">
            <a:avLst/>
          </a:prstGeom>
          <a:ln w="19050">
            <a:solidFill>
              <a:schemeClr val="bg2">
                <a:lumMod val="25000"/>
              </a:schemeClr>
            </a:solidFill>
          </a:ln>
        </p:spPr>
      </p:pic>
      <p:sp>
        <p:nvSpPr>
          <p:cNvPr id="2" name="Slide Number Placeholder 1">
            <a:extLst>
              <a:ext uri="{FF2B5EF4-FFF2-40B4-BE49-F238E27FC236}">
                <a16:creationId xmlns:a16="http://schemas.microsoft.com/office/drawing/2014/main" id="{C153A825-C5A4-48FA-8797-B8CC6A5D7661}"/>
              </a:ext>
            </a:extLst>
          </p:cNvPr>
          <p:cNvSpPr>
            <a:spLocks noGrp="1"/>
          </p:cNvSpPr>
          <p:nvPr>
            <p:ph type="sldNum" sz="quarter" idx="12"/>
          </p:nvPr>
        </p:nvSpPr>
        <p:spPr>
          <a:xfrm>
            <a:off x="11384678" y="6356350"/>
            <a:ext cx="652922" cy="365125"/>
          </a:xfrm>
        </p:spPr>
        <p:txBody>
          <a:bodyPr/>
          <a:lstStyle/>
          <a:p>
            <a:fld id="{158B7785-F6D6-45F8-833E-07BD84680091}" type="slidenum">
              <a:rPr lang="en-US" smtClean="0"/>
              <a:t>38</a:t>
            </a:fld>
            <a:endParaRPr lang="en-US"/>
          </a:p>
        </p:txBody>
      </p:sp>
    </p:spTree>
    <p:custDataLst>
      <p:tags r:id="rId1"/>
    </p:custDataLst>
    <p:extLst>
      <p:ext uri="{BB962C8B-B14F-4D97-AF65-F5344CB8AC3E}">
        <p14:creationId xmlns:p14="http://schemas.microsoft.com/office/powerpoint/2010/main" val="3833645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FDA5AE-544A-4681-AE2C-A7C610377790}"/>
              </a:ext>
            </a:extLst>
          </p:cNvPr>
          <p:cNvSpPr>
            <a:spLocks noGrp="1"/>
          </p:cNvSpPr>
          <p:nvPr>
            <p:ph type="title"/>
          </p:nvPr>
        </p:nvSpPr>
        <p:spPr/>
        <p:txBody>
          <a:bodyPr/>
          <a:lstStyle/>
          <a:p>
            <a:r>
              <a:rPr lang="en-US">
                <a:cs typeface="Calibri"/>
              </a:rPr>
              <a:t>Leveraging Other Federal Funding</a:t>
            </a:r>
            <a:endParaRPr lang="en-US"/>
          </a:p>
        </p:txBody>
      </p:sp>
      <p:sp>
        <p:nvSpPr>
          <p:cNvPr id="4" name="Content Placeholder 3">
            <a:extLst>
              <a:ext uri="{FF2B5EF4-FFF2-40B4-BE49-F238E27FC236}">
                <a16:creationId xmlns:a16="http://schemas.microsoft.com/office/drawing/2014/main" id="{896783EF-A108-4DD9-8594-B837959AFC51}"/>
              </a:ext>
            </a:extLst>
          </p:cNvPr>
          <p:cNvSpPr>
            <a:spLocks noGrp="1"/>
          </p:cNvSpPr>
          <p:nvPr>
            <p:ph idx="1"/>
          </p:nvPr>
        </p:nvSpPr>
        <p:spPr/>
        <p:txBody>
          <a:bodyPr vert="horz" lIns="91440" tIns="45720" rIns="91440" bIns="45720" rtlCol="0" anchor="t">
            <a:normAutofit fontScale="92500" lnSpcReduction="10000"/>
          </a:bodyPr>
          <a:lstStyle/>
          <a:p>
            <a:r>
              <a:rPr lang="en-US">
                <a:ea typeface="+mn-lt"/>
                <a:cs typeface="+mn-lt"/>
              </a:rPr>
              <a:t>The Federal Resources Playbook for Registered Apprenticeship explains how to use funding from six agencies:</a:t>
            </a:r>
            <a:endParaRPr lang="en-US">
              <a:cs typeface="Calibri"/>
            </a:endParaRPr>
          </a:p>
          <a:p>
            <a:pPr lvl="1"/>
            <a:r>
              <a:rPr lang="en-US">
                <a:ea typeface="+mn-lt"/>
                <a:cs typeface="+mn-lt"/>
              </a:rPr>
              <a:t>U.S. Department of Education:  Federal Student Aid Funds, Title IV Student Aid including Pell Grants and Federal Work Study </a:t>
            </a:r>
          </a:p>
          <a:p>
            <a:pPr lvl="1"/>
            <a:r>
              <a:rPr lang="en-US">
                <a:ea typeface="+mn-lt"/>
                <a:cs typeface="+mn-lt"/>
              </a:rPr>
              <a:t>U.S. Department of Labor:  Federal Workforce Development Funds, including  Workforce Investment Act and Workforce Innovation and Opportunity Act </a:t>
            </a:r>
          </a:p>
          <a:p>
            <a:pPr lvl="1"/>
            <a:r>
              <a:rPr lang="en-US">
                <a:ea typeface="+mn-lt"/>
                <a:cs typeface="+mn-lt"/>
              </a:rPr>
              <a:t>U.S. Department of Veterans Affairs:  GI Bill® and Veterans Affairs Educational Assistance </a:t>
            </a:r>
          </a:p>
          <a:p>
            <a:pPr lvl="1"/>
            <a:r>
              <a:rPr lang="en-US">
                <a:ea typeface="+mn-lt"/>
                <a:cs typeface="+mn-lt"/>
              </a:rPr>
              <a:t>U.S. Department of Agriculture:  Supplemental Nutrition Assistance Program Education and Training Funds </a:t>
            </a:r>
          </a:p>
          <a:p>
            <a:pPr lvl="1"/>
            <a:r>
              <a:rPr lang="en-US">
                <a:ea typeface="+mn-lt"/>
                <a:cs typeface="+mn-lt"/>
              </a:rPr>
              <a:t>U.S. Department of Transportation: Federal Highway Administration On-the-Job Training and Supportive Services Program </a:t>
            </a:r>
          </a:p>
          <a:p>
            <a:pPr lvl="1"/>
            <a:r>
              <a:rPr lang="en-US">
                <a:ea typeface="+mn-lt"/>
                <a:cs typeface="+mn-lt"/>
              </a:rPr>
              <a:t>U.S. Department of Housing and Urban Development:  Section 3 Covered Housing and Urban Development Financial Assistance Programs </a:t>
            </a:r>
          </a:p>
          <a:p>
            <a:r>
              <a:rPr lang="en-US">
                <a:ea typeface="+mn-lt"/>
                <a:cs typeface="+mn-lt"/>
              </a:rPr>
              <a:t>https://www.doleta.gov/oa/federalresources/playbook.pdf</a:t>
            </a:r>
          </a:p>
        </p:txBody>
      </p:sp>
      <p:sp>
        <p:nvSpPr>
          <p:cNvPr id="2" name="Slide Number Placeholder 1">
            <a:extLst>
              <a:ext uri="{FF2B5EF4-FFF2-40B4-BE49-F238E27FC236}">
                <a16:creationId xmlns:a16="http://schemas.microsoft.com/office/drawing/2014/main" id="{64A30E6E-43DC-488E-A196-8FA370DB1981}"/>
              </a:ext>
            </a:extLst>
          </p:cNvPr>
          <p:cNvSpPr>
            <a:spLocks noGrp="1"/>
          </p:cNvSpPr>
          <p:nvPr>
            <p:ph type="sldNum" sz="quarter" idx="12"/>
          </p:nvPr>
        </p:nvSpPr>
        <p:spPr>
          <a:xfrm>
            <a:off x="11407538" y="6356350"/>
            <a:ext cx="652922" cy="365125"/>
          </a:xfrm>
        </p:spPr>
        <p:txBody>
          <a:bodyPr/>
          <a:lstStyle/>
          <a:p>
            <a:fld id="{158B7785-F6D6-45F8-833E-07BD84680091}" type="slidenum">
              <a:rPr lang="en-US" smtClean="0"/>
              <a:t>39</a:t>
            </a:fld>
            <a:endParaRPr lang="en-US" dirty="0"/>
          </a:p>
        </p:txBody>
      </p:sp>
    </p:spTree>
    <p:custDataLst>
      <p:tags r:id="rId1"/>
    </p:custDataLst>
    <p:extLst>
      <p:ext uri="{BB962C8B-B14F-4D97-AF65-F5344CB8AC3E}">
        <p14:creationId xmlns:p14="http://schemas.microsoft.com/office/powerpoint/2010/main" val="1637304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a:xfrm>
            <a:off x="684925" y="2851150"/>
            <a:ext cx="5939395" cy="1155700"/>
          </a:xfrm>
        </p:spPr>
        <p:txBody>
          <a:bodyPr/>
          <a:lstStyle/>
          <a:p>
            <a:r>
              <a:rPr lang="en-US" sz="2400" i="0"/>
              <a:t>Please enter your location in the chat window.</a:t>
            </a:r>
          </a:p>
          <a:p>
            <a:pPr lvl="1"/>
            <a:r>
              <a:rPr lang="en-US" i="0"/>
              <a:t>(lower left of screen)</a:t>
            </a:r>
          </a:p>
        </p:txBody>
      </p:sp>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a:solidFill>
                  <a:schemeClr val="accent1"/>
                </a:solidFill>
              </a:rPr>
              <a:pPr/>
              <a:t>4</a:t>
            </a:fld>
            <a:endParaRPr lang="en-US" dirty="0">
              <a:solidFill>
                <a:schemeClr val="accent1"/>
              </a:solidFill>
            </a:endParaRPr>
          </a:p>
        </p:txBody>
      </p:sp>
    </p:spTree>
    <p:custDataLst>
      <p:tags r:id="rId1"/>
    </p:custDataLst>
    <p:extLst>
      <p:ext uri="{BB962C8B-B14F-4D97-AF65-F5344CB8AC3E}">
        <p14:creationId xmlns:p14="http://schemas.microsoft.com/office/powerpoint/2010/main" val="3263777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ADEE5A-11C7-4BE6-9539-502AA036931B}"/>
              </a:ext>
            </a:extLst>
          </p:cNvPr>
          <p:cNvSpPr>
            <a:spLocks noGrp="1"/>
          </p:cNvSpPr>
          <p:nvPr>
            <p:ph type="title"/>
          </p:nvPr>
        </p:nvSpPr>
        <p:spPr/>
        <p:txBody>
          <a:bodyPr/>
          <a:lstStyle/>
          <a:p>
            <a:r>
              <a:rPr lang="en-US" dirty="0"/>
              <a:t>Discussion Question</a:t>
            </a:r>
          </a:p>
        </p:txBody>
      </p:sp>
      <p:sp>
        <p:nvSpPr>
          <p:cNvPr id="4" name="Content Placeholder 3">
            <a:extLst>
              <a:ext uri="{FF2B5EF4-FFF2-40B4-BE49-F238E27FC236}">
                <a16:creationId xmlns:a16="http://schemas.microsoft.com/office/drawing/2014/main" id="{F1C75EBE-A2E0-4244-B27A-2F8893D2A10F}"/>
              </a:ext>
            </a:extLst>
          </p:cNvPr>
          <p:cNvSpPr>
            <a:spLocks noGrp="1"/>
          </p:cNvSpPr>
          <p:nvPr>
            <p:ph sz="half" idx="1"/>
          </p:nvPr>
        </p:nvSpPr>
        <p:spPr>
          <a:xfrm>
            <a:off x="838200" y="1161144"/>
            <a:ext cx="7595596" cy="5015820"/>
          </a:xfrm>
        </p:spPr>
        <p:txBody>
          <a:bodyPr vert="horz" lIns="91440" tIns="45720" rIns="91440" bIns="45720" rtlCol="0" anchor="t">
            <a:noAutofit/>
          </a:bodyPr>
          <a:lstStyle/>
          <a:p>
            <a:pPr marL="0" indent="0">
              <a:buNone/>
            </a:pPr>
            <a:r>
              <a:rPr lang="en-US" dirty="0">
                <a:cs typeface="Calibri"/>
              </a:rPr>
              <a:t>As</a:t>
            </a:r>
            <a:r>
              <a:rPr lang="en-US" dirty="0"/>
              <a:t> you work to build sustainable apprenticeship expansion efforts in your state, what funding sources are you bringing to the table?</a:t>
            </a:r>
            <a:endParaRPr lang="en-US" dirty="0">
              <a:cs typeface="Calibri"/>
            </a:endParaRPr>
          </a:p>
        </p:txBody>
      </p:sp>
      <p:pic>
        <p:nvPicPr>
          <p:cNvPr id="6" name="Picture 5" descr="question mark">
            <a:extLst>
              <a:ext uri="{FF2B5EF4-FFF2-40B4-BE49-F238E27FC236}">
                <a16:creationId xmlns:a16="http://schemas.microsoft.com/office/drawing/2014/main" id="{0B5B2EF3-E2D1-4CDA-905E-2234D6255A9F}"/>
              </a:ext>
            </a:extLst>
          </p:cNvPr>
          <p:cNvPicPr>
            <a:picLocks noChangeAspect="1"/>
          </p:cNvPicPr>
          <p:nvPr/>
        </p:nvPicPr>
        <p:blipFill rotWithShape="1">
          <a:blip r:embed="rId3">
            <a:extLst>
              <a:ext uri="{28A0092B-C50C-407E-A947-70E740481C1C}">
                <a14:useLocalDpi xmlns:a14="http://schemas.microsoft.com/office/drawing/2010/main" val="0"/>
              </a:ext>
            </a:extLst>
          </a:blip>
          <a:srcRect l="15611" r="16878"/>
          <a:stretch/>
        </p:blipFill>
        <p:spPr>
          <a:xfrm>
            <a:off x="8480611" y="1021080"/>
            <a:ext cx="2593789" cy="3844664"/>
          </a:xfrm>
          <a:prstGeom prst="rect">
            <a:avLst/>
          </a:prstGeom>
        </p:spPr>
      </p:pic>
      <p:sp>
        <p:nvSpPr>
          <p:cNvPr id="2" name="Slide Number Placeholder 1">
            <a:extLst>
              <a:ext uri="{FF2B5EF4-FFF2-40B4-BE49-F238E27FC236}">
                <a16:creationId xmlns:a16="http://schemas.microsoft.com/office/drawing/2014/main" id="{E87DC8E5-54FF-4BC0-A972-E7810ECACE78}"/>
              </a:ext>
            </a:extLst>
          </p:cNvPr>
          <p:cNvSpPr>
            <a:spLocks noGrp="1"/>
          </p:cNvSpPr>
          <p:nvPr>
            <p:ph type="sldNum" sz="quarter" idx="12"/>
          </p:nvPr>
        </p:nvSpPr>
        <p:spPr/>
        <p:txBody>
          <a:bodyPr/>
          <a:lstStyle/>
          <a:p>
            <a:fld id="{158B7785-F6D6-45F8-833E-07BD84680091}" type="slidenum">
              <a:rPr lang="en-US" smtClean="0"/>
              <a:t>40</a:t>
            </a:fld>
            <a:endParaRPr lang="en-US"/>
          </a:p>
        </p:txBody>
      </p:sp>
    </p:spTree>
    <p:custDataLst>
      <p:tags r:id="rId1"/>
    </p:custDataLst>
    <p:extLst>
      <p:ext uri="{BB962C8B-B14F-4D97-AF65-F5344CB8AC3E}">
        <p14:creationId xmlns:p14="http://schemas.microsoft.com/office/powerpoint/2010/main" val="1533477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33E63E-17C3-4CC2-B7D1-9616FF217FB1}"/>
              </a:ext>
            </a:extLst>
          </p:cNvPr>
          <p:cNvSpPr>
            <a:spLocks noGrp="1"/>
          </p:cNvSpPr>
          <p:nvPr>
            <p:ph type="title"/>
          </p:nvPr>
        </p:nvSpPr>
        <p:spPr/>
        <p:txBody>
          <a:bodyPr/>
          <a:lstStyle/>
          <a:p>
            <a:r>
              <a:rPr lang="en-US"/>
              <a:t>Summary</a:t>
            </a:r>
          </a:p>
        </p:txBody>
      </p:sp>
      <p:pic>
        <p:nvPicPr>
          <p:cNvPr id="37" name="Picture 36" descr="business people around a table fitting puzzle pieces together">
            <a:extLst>
              <a:ext uri="{FF2B5EF4-FFF2-40B4-BE49-F238E27FC236}">
                <a16:creationId xmlns:a16="http://schemas.microsoft.com/office/drawing/2014/main" id="{FB57236D-7EA8-43CE-9E39-800BB173E9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66" y="1339850"/>
            <a:ext cx="4865966" cy="4688215"/>
          </a:xfrm>
          <a:prstGeom prst="rect">
            <a:avLst/>
          </a:prstGeom>
          <a:solidFill>
            <a:srgbClr val="2C5261"/>
          </a:solidFill>
          <a:ln w="38100" cap="sq">
            <a:solidFill>
              <a:schemeClr val="bg2">
                <a:lumMod val="25000"/>
              </a:schemeClr>
            </a:solidFill>
            <a:prstDash val="solid"/>
            <a:miter lim="800000"/>
          </a:ln>
          <a:effectLst>
            <a:outerShdw blurRad="50800" dist="38100" dir="2700000" algn="tl" rotWithShape="0">
              <a:srgbClr val="000000">
                <a:alpha val="43000"/>
              </a:srgbClr>
            </a:outerShdw>
          </a:effectLst>
        </p:spPr>
      </p:pic>
      <p:graphicFrame>
        <p:nvGraphicFramePr>
          <p:cNvPr id="21" name="Content Placeholder 20" descr="SmartArt summarizing the process">
            <a:extLst>
              <a:ext uri="{FF2B5EF4-FFF2-40B4-BE49-F238E27FC236}">
                <a16:creationId xmlns:a16="http://schemas.microsoft.com/office/drawing/2014/main" id="{8D05467D-5827-491C-B7AF-C257FFCD5A5D}"/>
              </a:ext>
            </a:extLst>
          </p:cNvPr>
          <p:cNvGraphicFramePr>
            <a:graphicFrameLocks noGrp="1"/>
          </p:cNvGraphicFramePr>
          <p:nvPr>
            <p:ph sz="half" idx="1"/>
            <p:extLst>
              <p:ext uri="{D42A27DB-BD31-4B8C-83A1-F6EECF244321}">
                <p14:modId xmlns:p14="http://schemas.microsoft.com/office/powerpoint/2010/main" val="736746998"/>
              </p:ext>
            </p:extLst>
          </p:nvPr>
        </p:nvGraphicFramePr>
        <p:xfrm>
          <a:off x="6520170" y="1085850"/>
          <a:ext cx="5181600" cy="5016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5" name="Content Placeholder 24" descr="Circles with arrows icon">
            <a:extLst>
              <a:ext uri="{FF2B5EF4-FFF2-40B4-BE49-F238E27FC236}">
                <a16:creationId xmlns:a16="http://schemas.microsoft.com/office/drawing/2014/main" id="{020C9DBC-D1B4-4DD8-BA7D-11EFBBC63A69}"/>
              </a:ext>
            </a:extLst>
          </p:cNvPr>
          <p:cNvPicPr>
            <a:picLocks noGrp="1" noChangeAspect="1"/>
          </p:cNvPicPr>
          <p:nvPr>
            <p:ph sz="half" idx="2"/>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53042" y="1715242"/>
            <a:ext cx="914400" cy="914400"/>
          </a:xfrm>
        </p:spPr>
      </p:pic>
      <p:pic>
        <p:nvPicPr>
          <p:cNvPr id="27" name="Graphic 26" descr="Magnifying glass icon">
            <a:extLst>
              <a:ext uri="{FF2B5EF4-FFF2-40B4-BE49-F238E27FC236}">
                <a16:creationId xmlns:a16="http://schemas.microsoft.com/office/drawing/2014/main" id="{6E61712D-09FE-4238-9D44-410300409DB2}"/>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453042" y="3136900"/>
            <a:ext cx="914400" cy="914400"/>
          </a:xfrm>
          <a:prstGeom prst="rect">
            <a:avLst/>
          </a:prstGeom>
        </p:spPr>
      </p:pic>
      <p:pic>
        <p:nvPicPr>
          <p:cNvPr id="29" name="Graphic 28" descr="Lightbulb and gear icon">
            <a:extLst>
              <a:ext uri="{FF2B5EF4-FFF2-40B4-BE49-F238E27FC236}">
                <a16:creationId xmlns:a16="http://schemas.microsoft.com/office/drawing/2014/main" id="{D3352782-4A46-4DD7-9CC8-FFFBA12A923A}"/>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53042" y="4554220"/>
            <a:ext cx="914400" cy="914400"/>
          </a:xfrm>
          <a:prstGeom prst="rect">
            <a:avLst/>
          </a:prstGeom>
        </p:spPr>
      </p:pic>
      <p:sp>
        <p:nvSpPr>
          <p:cNvPr id="2" name="Slide Number Placeholder 1">
            <a:extLst>
              <a:ext uri="{FF2B5EF4-FFF2-40B4-BE49-F238E27FC236}">
                <a16:creationId xmlns:a16="http://schemas.microsoft.com/office/drawing/2014/main" id="{27D45867-6006-4A93-960C-553191335941}"/>
              </a:ext>
            </a:extLst>
          </p:cNvPr>
          <p:cNvSpPr>
            <a:spLocks noGrp="1"/>
          </p:cNvSpPr>
          <p:nvPr>
            <p:ph type="sldNum" sz="quarter" idx="12"/>
          </p:nvPr>
        </p:nvSpPr>
        <p:spPr>
          <a:xfrm>
            <a:off x="11401918" y="6355608"/>
            <a:ext cx="652922" cy="365125"/>
          </a:xfrm>
        </p:spPr>
        <p:txBody>
          <a:bodyPr/>
          <a:lstStyle/>
          <a:p>
            <a:fld id="{158B7785-F6D6-45F8-833E-07BD84680091}" type="slidenum">
              <a:rPr lang="en-US" smtClean="0"/>
              <a:t>41</a:t>
            </a:fld>
            <a:endParaRPr lang="en-US" dirty="0"/>
          </a:p>
        </p:txBody>
      </p:sp>
    </p:spTree>
    <p:custDataLst>
      <p:tags r:id="rId1"/>
    </p:custDataLst>
    <p:extLst>
      <p:ext uri="{BB962C8B-B14F-4D97-AF65-F5344CB8AC3E}">
        <p14:creationId xmlns:p14="http://schemas.microsoft.com/office/powerpoint/2010/main" val="3264166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6D7401-74BF-4687-98E7-CEAD29B2ACEE}"/>
              </a:ext>
            </a:extLst>
          </p:cNvPr>
          <p:cNvSpPr>
            <a:spLocks noGrp="1"/>
          </p:cNvSpPr>
          <p:nvPr>
            <p:ph type="title"/>
          </p:nvPr>
        </p:nvSpPr>
        <p:spPr/>
        <p:txBody>
          <a:bodyPr/>
          <a:lstStyle/>
          <a:p>
            <a:r>
              <a:rPr lang="en-US"/>
              <a:t>Communicating Your Plan and Next Steps</a:t>
            </a:r>
          </a:p>
        </p:txBody>
      </p:sp>
      <p:graphicFrame>
        <p:nvGraphicFramePr>
          <p:cNvPr id="21" name="Content Placeholder 20" descr="SmartArt showing how to communicate your plan">
            <a:extLst>
              <a:ext uri="{FF2B5EF4-FFF2-40B4-BE49-F238E27FC236}">
                <a16:creationId xmlns:a16="http://schemas.microsoft.com/office/drawing/2014/main" id="{22B8C819-7F6C-47D4-AC22-C590E4AE971C}"/>
              </a:ext>
            </a:extLst>
          </p:cNvPr>
          <p:cNvGraphicFramePr>
            <a:graphicFrameLocks noGrp="1"/>
          </p:cNvGraphicFramePr>
          <p:nvPr>
            <p:ph sz="half" idx="1"/>
            <p:extLst>
              <p:ext uri="{D42A27DB-BD31-4B8C-83A1-F6EECF244321}">
                <p14:modId xmlns:p14="http://schemas.microsoft.com/office/powerpoint/2010/main" val="1536083818"/>
              </p:ext>
            </p:extLst>
          </p:nvPr>
        </p:nvGraphicFramePr>
        <p:xfrm>
          <a:off x="838200" y="1161144"/>
          <a:ext cx="5181600" cy="501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Content Placeholder 19" descr="business people shaking hands">
            <a:extLst>
              <a:ext uri="{FF2B5EF4-FFF2-40B4-BE49-F238E27FC236}">
                <a16:creationId xmlns:a16="http://schemas.microsoft.com/office/drawing/2014/main" id="{BAF3C5D3-CFA4-4A60-A0D0-30C3DF2ACA5F}"/>
              </a:ext>
              <a:ext uri="{C183D7F6-B498-43B3-948B-1728B52AA6E4}">
                <adec:decorative xmlns:adec="http://schemas.microsoft.com/office/drawing/2017/decorative" val="0"/>
              </a:ext>
            </a:extLst>
          </p:cNvPr>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6403683" y="1866407"/>
            <a:ext cx="5181600" cy="3456127"/>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ECA27112-5685-462B-9547-665921A5A008}"/>
              </a:ext>
            </a:extLst>
          </p:cNvPr>
          <p:cNvSpPr>
            <a:spLocks noGrp="1"/>
          </p:cNvSpPr>
          <p:nvPr>
            <p:ph type="sldNum" sz="quarter" idx="12"/>
          </p:nvPr>
        </p:nvSpPr>
        <p:spPr>
          <a:xfrm>
            <a:off x="11407538" y="6356350"/>
            <a:ext cx="652922" cy="365125"/>
          </a:xfrm>
        </p:spPr>
        <p:txBody>
          <a:bodyPr/>
          <a:lstStyle/>
          <a:p>
            <a:fld id="{158B7785-F6D6-45F8-833E-07BD84680091}" type="slidenum">
              <a:rPr lang="en-US" smtClean="0"/>
              <a:t>42</a:t>
            </a:fld>
            <a:endParaRPr lang="en-US" dirty="0"/>
          </a:p>
        </p:txBody>
      </p:sp>
    </p:spTree>
    <p:custDataLst>
      <p:tags r:id="rId1"/>
    </p:custDataLst>
    <p:extLst>
      <p:ext uri="{BB962C8B-B14F-4D97-AF65-F5344CB8AC3E}">
        <p14:creationId xmlns:p14="http://schemas.microsoft.com/office/powerpoint/2010/main" val="1392178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a:t>Any Questions?</a:t>
            </a:r>
          </a:p>
        </p:txBody>
      </p:sp>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a:xfrm>
            <a:off x="11418968" y="6356350"/>
            <a:ext cx="652922" cy="365125"/>
          </a:xfrm>
        </p:spPr>
        <p:txBody>
          <a:bodyPr/>
          <a:lstStyle/>
          <a:p>
            <a:fld id="{158B7785-F6D6-45F8-833E-07BD84680091}" type="slidenum">
              <a:rPr lang="en-US">
                <a:solidFill>
                  <a:schemeClr val="accent1"/>
                </a:solidFill>
              </a:rPr>
              <a:pPr/>
              <a:t>43</a:t>
            </a:fld>
            <a:endParaRPr lang="en-US" dirty="0">
              <a:solidFill>
                <a:schemeClr val="accent1"/>
              </a:solidFill>
            </a:endParaRPr>
          </a:p>
        </p:txBody>
      </p:sp>
    </p:spTree>
    <p:custDataLst>
      <p:tags r:id="rId1"/>
    </p:custDataLst>
    <p:extLst>
      <p:ext uri="{BB962C8B-B14F-4D97-AF65-F5344CB8AC3E}">
        <p14:creationId xmlns:p14="http://schemas.microsoft.com/office/powerpoint/2010/main" val="983620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CFC4C4-8E76-41F5-967D-3B103DAD0695}"/>
              </a:ext>
            </a:extLst>
          </p:cNvPr>
          <p:cNvSpPr>
            <a:spLocks noGrp="1"/>
          </p:cNvSpPr>
          <p:nvPr>
            <p:ph type="title"/>
          </p:nvPr>
        </p:nvSpPr>
        <p:spPr/>
        <p:txBody>
          <a:bodyPr/>
          <a:lstStyle/>
          <a:p>
            <a:r>
              <a:rPr lang="en-US"/>
              <a:t>Contact Information</a:t>
            </a:r>
          </a:p>
        </p:txBody>
      </p:sp>
      <p:sp>
        <p:nvSpPr>
          <p:cNvPr id="5" name="Content Placeholder 6">
            <a:extLst>
              <a:ext uri="{FF2B5EF4-FFF2-40B4-BE49-F238E27FC236}">
                <a16:creationId xmlns:a16="http://schemas.microsoft.com/office/drawing/2014/main" id="{C30AED9C-E62F-4052-BEAA-CA7F2871941D}"/>
              </a:ext>
            </a:extLst>
          </p:cNvPr>
          <p:cNvSpPr>
            <a:spLocks noGrp="1"/>
          </p:cNvSpPr>
          <p:nvPr>
            <p:ph idx="1"/>
          </p:nvPr>
        </p:nvSpPr>
        <p:spPr>
          <a:xfrm>
            <a:off x="817563" y="1138238"/>
            <a:ext cx="7243762" cy="5038725"/>
          </a:xfrm>
        </p:spPr>
        <p:txBody>
          <a:bodyPr/>
          <a:lstStyle/>
          <a:p>
            <a:r>
              <a:rPr lang="en-US" dirty="0"/>
              <a:t>For grant related questions, contact your assigned FPO. </a:t>
            </a:r>
          </a:p>
        </p:txBody>
      </p:sp>
      <p:sp>
        <p:nvSpPr>
          <p:cNvPr id="2" name="Slide Number Placeholder 1">
            <a:extLst>
              <a:ext uri="{FF2B5EF4-FFF2-40B4-BE49-F238E27FC236}">
                <a16:creationId xmlns:a16="http://schemas.microsoft.com/office/drawing/2014/main" id="{6176DFA0-96C1-42C2-9CF3-357CEB61FC97}"/>
              </a:ext>
            </a:extLst>
          </p:cNvPr>
          <p:cNvSpPr>
            <a:spLocks noGrp="1"/>
          </p:cNvSpPr>
          <p:nvPr>
            <p:ph type="sldNum" sz="quarter" idx="12"/>
          </p:nvPr>
        </p:nvSpPr>
        <p:spPr/>
        <p:txBody>
          <a:bodyPr/>
          <a:lstStyle/>
          <a:p>
            <a:fld id="{158B7785-F6D6-45F8-833E-07BD84680091}" type="slidenum">
              <a:rPr lang="en-US" smtClean="0"/>
              <a:t>44</a:t>
            </a:fld>
            <a:endParaRPr lang="en-US"/>
          </a:p>
        </p:txBody>
      </p:sp>
    </p:spTree>
    <p:extLst>
      <p:ext uri="{BB962C8B-B14F-4D97-AF65-F5344CB8AC3E}">
        <p14:creationId xmlns:p14="http://schemas.microsoft.com/office/powerpoint/2010/main" val="2785467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a:t>Need help?  Email: </a:t>
            </a:r>
            <a:r>
              <a:rPr lang="en-US">
                <a:hlinkClick r:id="rId4"/>
              </a:rPr>
              <a:t>Support@workforceGPS.org</a:t>
            </a:r>
            <a:endParaRPr lang="en-US"/>
          </a:p>
        </p:txBody>
      </p:sp>
    </p:spTree>
    <p:custDataLst>
      <p:tags r:id="rId1"/>
    </p:custDataLst>
    <p:extLst>
      <p:ext uri="{BB962C8B-B14F-4D97-AF65-F5344CB8AC3E}">
        <p14:creationId xmlns:p14="http://schemas.microsoft.com/office/powerpoint/2010/main" val="844989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a:t>Introduction</a:t>
            </a:r>
          </a:p>
        </p:txBody>
      </p:sp>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5</a:t>
            </a:fld>
            <a:endParaRPr lang="en-US" dirty="0"/>
          </a:p>
        </p:txBody>
      </p:sp>
    </p:spTree>
    <p:custDataLst>
      <p:tags r:id="rId1"/>
    </p:custDataLst>
    <p:extLst>
      <p:ext uri="{BB962C8B-B14F-4D97-AF65-F5344CB8AC3E}">
        <p14:creationId xmlns:p14="http://schemas.microsoft.com/office/powerpoint/2010/main" val="315891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a:xfrm>
            <a:off x="805866" y="65258"/>
            <a:ext cx="11081334" cy="786384"/>
          </a:xfrm>
        </p:spPr>
        <p:txBody>
          <a:bodyPr/>
          <a:lstStyle/>
          <a:p>
            <a:r>
              <a:rPr lang="en-US" dirty="0"/>
              <a:t>What is Sustainability?</a:t>
            </a:r>
          </a:p>
        </p:txBody>
      </p:sp>
      <p:sp>
        <p:nvSpPr>
          <p:cNvPr id="28" name="Content Placeholder 27">
            <a:extLst>
              <a:ext uri="{FF2B5EF4-FFF2-40B4-BE49-F238E27FC236}">
                <a16:creationId xmlns:a16="http://schemas.microsoft.com/office/drawing/2014/main" id="{6F410E1E-4321-4FAB-B595-4D387FE002CD}"/>
              </a:ext>
            </a:extLst>
          </p:cNvPr>
          <p:cNvSpPr>
            <a:spLocks noGrp="1"/>
          </p:cNvSpPr>
          <p:nvPr>
            <p:ph sz="half" idx="1"/>
          </p:nvPr>
        </p:nvSpPr>
        <p:spPr/>
        <p:txBody>
          <a:bodyPr anchor="ctr" anchorCtr="0"/>
          <a:lstStyle/>
          <a:p>
            <a:r>
              <a:rPr lang="en-US" dirty="0"/>
              <a:t>Maintaining the impact of programs and innovations after grant-funding has ended</a:t>
            </a:r>
          </a:p>
          <a:p>
            <a:r>
              <a:rPr lang="en-US" dirty="0"/>
              <a:t>Continuing grant efforts with new funding sources</a:t>
            </a:r>
          </a:p>
          <a:p>
            <a:r>
              <a:rPr lang="en-US" dirty="0"/>
              <a:t>The goal is not to maintain the program as it currently exists; but to maintain elements that are critical to its impact.</a:t>
            </a:r>
          </a:p>
        </p:txBody>
      </p:sp>
      <p:pic>
        <p:nvPicPr>
          <p:cNvPr id="31" name="Content Placeholder 30" descr="man looking at gears on a chalkboard">
            <a:extLst>
              <a:ext uri="{FF2B5EF4-FFF2-40B4-BE49-F238E27FC236}">
                <a16:creationId xmlns:a16="http://schemas.microsoft.com/office/drawing/2014/main" id="{BFE863EE-2885-492B-AE61-0B7292BC81DA}"/>
              </a:ext>
              <a:ext uri="{C183D7F6-B498-43B3-948B-1728B52AA6E4}">
                <adec:decorative xmlns:adec="http://schemas.microsoft.com/office/drawing/2017/decorative" val="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6453694" y="1766979"/>
            <a:ext cx="4930984" cy="36549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6</a:t>
            </a:fld>
            <a:endParaRPr lang="en-US"/>
          </a:p>
        </p:txBody>
      </p:sp>
    </p:spTree>
    <p:custDataLst>
      <p:tags r:id="rId1"/>
    </p:custDataLst>
    <p:extLst>
      <p:ext uri="{BB962C8B-B14F-4D97-AF65-F5344CB8AC3E}">
        <p14:creationId xmlns:p14="http://schemas.microsoft.com/office/powerpoint/2010/main" val="446202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8FCF3-560C-401F-81AF-ADB914E546E1}"/>
              </a:ext>
            </a:extLst>
          </p:cNvPr>
          <p:cNvSpPr>
            <a:spLocks noGrp="1"/>
          </p:cNvSpPr>
          <p:nvPr>
            <p:ph type="title"/>
          </p:nvPr>
        </p:nvSpPr>
        <p:spPr/>
        <p:txBody>
          <a:bodyPr/>
          <a:lstStyle/>
          <a:p>
            <a:r>
              <a:rPr lang="en-US"/>
              <a:t>Sustainability Planning vs. Transitional Planning </a:t>
            </a:r>
          </a:p>
        </p:txBody>
      </p:sp>
      <p:sp>
        <p:nvSpPr>
          <p:cNvPr id="2" name="Text Placeholder 1">
            <a:extLst>
              <a:ext uri="{FF2B5EF4-FFF2-40B4-BE49-F238E27FC236}">
                <a16:creationId xmlns:a16="http://schemas.microsoft.com/office/drawing/2014/main" id="{3BA31B0A-8054-4F1B-A992-9A1682307F72}"/>
              </a:ext>
            </a:extLst>
          </p:cNvPr>
          <p:cNvSpPr>
            <a:spLocks noGrp="1"/>
          </p:cNvSpPr>
          <p:nvPr>
            <p:ph type="body" idx="1"/>
          </p:nvPr>
        </p:nvSpPr>
        <p:spPr/>
        <p:txBody>
          <a:bodyPr/>
          <a:lstStyle/>
          <a:p>
            <a:r>
              <a:rPr lang="en-US"/>
              <a:t>Sustainability Planning</a:t>
            </a:r>
          </a:p>
        </p:txBody>
      </p:sp>
      <p:sp>
        <p:nvSpPr>
          <p:cNvPr id="7" name="Content Placeholder 6">
            <a:extLst>
              <a:ext uri="{FF2B5EF4-FFF2-40B4-BE49-F238E27FC236}">
                <a16:creationId xmlns:a16="http://schemas.microsoft.com/office/drawing/2014/main" id="{35F493DD-80E9-4C4F-9974-95A961EFADEA}"/>
              </a:ext>
            </a:extLst>
          </p:cNvPr>
          <p:cNvSpPr>
            <a:spLocks noGrp="1"/>
          </p:cNvSpPr>
          <p:nvPr>
            <p:ph sz="half" idx="2"/>
          </p:nvPr>
        </p:nvSpPr>
        <p:spPr/>
        <p:txBody>
          <a:bodyPr vert="horz" lIns="91440" tIns="45720" rIns="91440" bIns="45720" rtlCol="0" anchor="t">
            <a:noAutofit/>
          </a:bodyPr>
          <a:lstStyle/>
          <a:p>
            <a:r>
              <a:rPr lang="en-US"/>
              <a:t>The goal of sustainability planning is to identify SAE-funded apprenticeship expansion activities that should be maintained when grant funding has ended.</a:t>
            </a:r>
          </a:p>
        </p:txBody>
      </p:sp>
      <p:sp>
        <p:nvSpPr>
          <p:cNvPr id="8" name="Text Placeholder 7">
            <a:extLst>
              <a:ext uri="{FF2B5EF4-FFF2-40B4-BE49-F238E27FC236}">
                <a16:creationId xmlns:a16="http://schemas.microsoft.com/office/drawing/2014/main" id="{99A9BF41-FE62-4E94-8ED0-C6A3EAFD803E}"/>
              </a:ext>
            </a:extLst>
          </p:cNvPr>
          <p:cNvSpPr>
            <a:spLocks noGrp="1"/>
          </p:cNvSpPr>
          <p:nvPr>
            <p:ph type="body" sz="quarter" idx="3"/>
          </p:nvPr>
        </p:nvSpPr>
        <p:spPr/>
        <p:txBody>
          <a:bodyPr/>
          <a:lstStyle/>
          <a:p>
            <a:r>
              <a:rPr lang="en-US"/>
              <a:t>Transitional Planning</a:t>
            </a:r>
          </a:p>
        </p:txBody>
      </p:sp>
      <p:sp>
        <p:nvSpPr>
          <p:cNvPr id="9" name="Content Placeholder 8">
            <a:extLst>
              <a:ext uri="{FF2B5EF4-FFF2-40B4-BE49-F238E27FC236}">
                <a16:creationId xmlns:a16="http://schemas.microsoft.com/office/drawing/2014/main" id="{FCE4B611-B0E1-499F-A590-4B77604BAA8A}"/>
              </a:ext>
            </a:extLst>
          </p:cNvPr>
          <p:cNvSpPr>
            <a:spLocks noGrp="1"/>
          </p:cNvSpPr>
          <p:nvPr>
            <p:ph sz="quarter" idx="4"/>
          </p:nvPr>
        </p:nvSpPr>
        <p:spPr/>
        <p:txBody>
          <a:bodyPr/>
          <a:lstStyle/>
          <a:p>
            <a:r>
              <a:rPr lang="en-US" dirty="0"/>
              <a:t>The goal of transitional planning is to prepare new and existing staff to carry out tasks that support the momentum of those efforts and close out the grant.</a:t>
            </a:r>
          </a:p>
        </p:txBody>
      </p:sp>
      <p:sp>
        <p:nvSpPr>
          <p:cNvPr id="4" name="TextBox 3">
            <a:extLst>
              <a:ext uri="{FF2B5EF4-FFF2-40B4-BE49-F238E27FC236}">
                <a16:creationId xmlns:a16="http://schemas.microsoft.com/office/drawing/2014/main" id="{28A25B4B-2E08-4741-AEB2-7291869E9450}"/>
              </a:ext>
            </a:extLst>
          </p:cNvPr>
          <p:cNvSpPr txBox="1"/>
          <p:nvPr/>
        </p:nvSpPr>
        <p:spPr>
          <a:xfrm>
            <a:off x="2352675" y="4436827"/>
            <a:ext cx="7253751" cy="1292662"/>
          </a:xfrm>
          <a:prstGeom prst="rect">
            <a:avLst/>
          </a:prstGeom>
          <a:solidFill>
            <a:srgbClr val="2C5261"/>
          </a:solidFill>
        </p:spPr>
        <p:txBody>
          <a:bodyPr wrap="square" rtlCol="0">
            <a:spAutoFit/>
          </a:bodyPr>
          <a:lstStyle/>
          <a:p>
            <a:pPr marL="685800"/>
            <a:r>
              <a:rPr lang="en-US" sz="2600" dirty="0">
                <a:solidFill>
                  <a:schemeClr val="bg1"/>
                </a:solidFill>
              </a:rPr>
              <a:t>Transitional planning is necessary if you anticipate grant-funded staff may leave the project in the final months of the grant.</a:t>
            </a:r>
          </a:p>
        </p:txBody>
      </p:sp>
      <p:sp>
        <p:nvSpPr>
          <p:cNvPr id="6" name="TextBox 5">
            <a:extLst>
              <a:ext uri="{FF2B5EF4-FFF2-40B4-BE49-F238E27FC236}">
                <a16:creationId xmlns:a16="http://schemas.microsoft.com/office/drawing/2014/main" id="{C3F9A02A-DEAB-4298-A4DB-F95EF1D90DBA}"/>
              </a:ext>
              <a:ext uri="{C183D7F6-B498-43B3-948B-1728B52AA6E4}">
                <adec:decorative xmlns:adec="http://schemas.microsoft.com/office/drawing/2017/decorative" val="1"/>
              </a:ext>
            </a:extLst>
          </p:cNvPr>
          <p:cNvSpPr txBox="1"/>
          <p:nvPr/>
        </p:nvSpPr>
        <p:spPr>
          <a:xfrm>
            <a:off x="1523999" y="4369051"/>
            <a:ext cx="1428751" cy="142821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76200">
            <a:solidFill>
              <a:schemeClr val="bg1">
                <a:lumMod val="50000"/>
              </a:schemeClr>
            </a:solidFill>
          </a:ln>
          <a:scene3d>
            <a:camera prst="orthographicFront"/>
            <a:lightRig rig="threePt" dir="t"/>
          </a:scene3d>
          <a:sp3d>
            <a:bevelT prst="relaxedInset"/>
          </a:sp3d>
        </p:spPr>
        <p:txBody>
          <a:bodyPr wrap="square" rtlCol="0">
            <a:spAutoFit/>
          </a:bodyPr>
          <a:lstStyle/>
          <a:p>
            <a:pPr algn="ctr"/>
            <a:r>
              <a:rPr lang="en-US" sz="6000" dirty="0">
                <a:ln>
                  <a:solidFill>
                    <a:schemeClr val="bg1">
                      <a:lumMod val="95000"/>
                    </a:schemeClr>
                  </a:solidFill>
                </a:ln>
                <a:latin typeface="Arial Black" panose="020B0A04020102020204" pitchFamily="34" charset="0"/>
              </a:rPr>
              <a:t>!</a:t>
            </a:r>
          </a:p>
        </p:txBody>
      </p:sp>
      <p:sp>
        <p:nvSpPr>
          <p:cNvPr id="5" name="Slide Number Placeholder 4">
            <a:extLst>
              <a:ext uri="{FF2B5EF4-FFF2-40B4-BE49-F238E27FC236}">
                <a16:creationId xmlns:a16="http://schemas.microsoft.com/office/drawing/2014/main" id="{7F15F674-67DA-4DD3-9830-A75CD46DDEA2}"/>
              </a:ext>
            </a:extLst>
          </p:cNvPr>
          <p:cNvSpPr>
            <a:spLocks noGrp="1"/>
          </p:cNvSpPr>
          <p:nvPr>
            <p:ph type="sldNum" sz="quarter" idx="12"/>
          </p:nvPr>
        </p:nvSpPr>
        <p:spPr/>
        <p:txBody>
          <a:bodyPr/>
          <a:lstStyle/>
          <a:p>
            <a:fld id="{158B7785-F6D6-45F8-833E-07BD84680091}" type="slidenum">
              <a:rPr lang="en-US" smtClean="0"/>
              <a:pPr/>
              <a:t>7</a:t>
            </a:fld>
            <a:endParaRPr lang="en-US"/>
          </a:p>
        </p:txBody>
      </p:sp>
    </p:spTree>
    <p:custDataLst>
      <p:tags r:id="rId1"/>
    </p:custDataLst>
    <p:extLst>
      <p:ext uri="{BB962C8B-B14F-4D97-AF65-F5344CB8AC3E}">
        <p14:creationId xmlns:p14="http://schemas.microsoft.com/office/powerpoint/2010/main" val="4073743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lstStyle/>
          <a:p>
            <a:r>
              <a:rPr lang="en-US"/>
              <a:t>Key Elements of Sustainability</a:t>
            </a:r>
          </a:p>
        </p:txBody>
      </p:sp>
      <p:sp>
        <p:nvSpPr>
          <p:cNvPr id="7" name="Text Placeholder 6">
            <a:extLst>
              <a:ext uri="{FF2B5EF4-FFF2-40B4-BE49-F238E27FC236}">
                <a16:creationId xmlns:a16="http://schemas.microsoft.com/office/drawing/2014/main" id="{B08D4255-C662-4626-90BF-060C9D82F7E1}"/>
              </a:ext>
            </a:extLst>
          </p:cNvPr>
          <p:cNvSpPr>
            <a:spLocks noGrp="1"/>
          </p:cNvSpPr>
          <p:nvPr>
            <p:ph type="body" idx="14"/>
          </p:nvPr>
        </p:nvSpPr>
        <p:spPr>
          <a:xfrm>
            <a:off x="719215" y="997288"/>
            <a:ext cx="10847914" cy="1188018"/>
          </a:xfrm>
          <a:ln>
            <a:noFill/>
          </a:ln>
        </p:spPr>
        <p:txBody>
          <a:bodyPr/>
          <a:lstStyle/>
          <a:p>
            <a:r>
              <a:rPr lang="en-US" sz="2800" i="0" dirty="0"/>
              <a:t>There are four important areas of sustainability planning. Each element will be explored in this webinar.</a:t>
            </a:r>
            <a:endParaRPr lang="en-US" sz="1800" i="0" dirty="0"/>
          </a:p>
        </p:txBody>
      </p:sp>
      <p:pic>
        <p:nvPicPr>
          <p:cNvPr id="20" name="Picture Placeholder 19">
            <a:extLst>
              <a:ext uri="{FF2B5EF4-FFF2-40B4-BE49-F238E27FC236}">
                <a16:creationId xmlns:a16="http://schemas.microsoft.com/office/drawing/2014/main" id="{B54BCE3D-9DBC-4EEC-9EB6-8DFC7880E85E}"/>
              </a:ext>
              <a:ext uri="{C183D7F6-B498-43B3-948B-1728B52AA6E4}">
                <adec:decorative xmlns:adec="http://schemas.microsoft.com/office/drawing/2017/decorative" val="1"/>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55" b="55"/>
          <a:stretch>
            <a:fillRect/>
          </a:stretch>
        </p:blipFill>
        <p:spPr/>
      </p:pic>
      <p:sp>
        <p:nvSpPr>
          <p:cNvPr id="2" name="Text Placeholder 1" descr="A textbox reading, &quot;Program Assessment&quot;">
            <a:extLst>
              <a:ext uri="{FF2B5EF4-FFF2-40B4-BE49-F238E27FC236}">
                <a16:creationId xmlns:a16="http://schemas.microsoft.com/office/drawing/2014/main" id="{51772E54-3402-41E2-820A-3800C4190620}"/>
              </a:ext>
            </a:extLst>
          </p:cNvPr>
          <p:cNvSpPr>
            <a:spLocks noGrp="1"/>
          </p:cNvSpPr>
          <p:nvPr>
            <p:ph type="body" idx="1"/>
          </p:nvPr>
        </p:nvSpPr>
        <p:spPr/>
        <p:txBody>
          <a:bodyPr/>
          <a:lstStyle/>
          <a:p>
            <a:r>
              <a:rPr lang="en-US"/>
              <a:t>Program Assessment</a:t>
            </a:r>
          </a:p>
        </p:txBody>
      </p:sp>
      <p:pic>
        <p:nvPicPr>
          <p:cNvPr id="22" name="Picture Placeholder 21">
            <a:extLst>
              <a:ext uri="{FF2B5EF4-FFF2-40B4-BE49-F238E27FC236}">
                <a16:creationId xmlns:a16="http://schemas.microsoft.com/office/drawing/2014/main" id="{B0B885CC-068E-404A-876C-6CA947F0D8DC}"/>
              </a:ext>
              <a:ext uri="{C183D7F6-B498-43B3-948B-1728B52AA6E4}">
                <adec:decorative xmlns:adec="http://schemas.microsoft.com/office/drawing/2017/decorative" val="1"/>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55" b="55"/>
          <a:stretch>
            <a:fillRect/>
          </a:stretch>
        </p:blipFill>
        <p:spPr/>
      </p:pic>
      <p:sp>
        <p:nvSpPr>
          <p:cNvPr id="5" name="Text Placeholder 4" descr="A textbox reading, &quot;Succession Planning&quot;">
            <a:extLst>
              <a:ext uri="{FF2B5EF4-FFF2-40B4-BE49-F238E27FC236}">
                <a16:creationId xmlns:a16="http://schemas.microsoft.com/office/drawing/2014/main" id="{BDCACEFD-5C51-449F-BFA6-A15EEB5B73B0}"/>
              </a:ext>
            </a:extLst>
          </p:cNvPr>
          <p:cNvSpPr>
            <a:spLocks noGrp="1"/>
          </p:cNvSpPr>
          <p:nvPr>
            <p:ph type="body" sz="quarter" idx="3"/>
          </p:nvPr>
        </p:nvSpPr>
        <p:spPr/>
        <p:txBody>
          <a:bodyPr/>
          <a:lstStyle/>
          <a:p>
            <a:r>
              <a:rPr lang="en-US"/>
              <a:t>Succession Planning</a:t>
            </a:r>
          </a:p>
        </p:txBody>
      </p:sp>
      <p:pic>
        <p:nvPicPr>
          <p:cNvPr id="24" name="Picture Placeholder 23">
            <a:extLst>
              <a:ext uri="{FF2B5EF4-FFF2-40B4-BE49-F238E27FC236}">
                <a16:creationId xmlns:a16="http://schemas.microsoft.com/office/drawing/2014/main" id="{7AEFCF84-9C4D-47D3-825E-54B5EA7038AD}"/>
              </a:ext>
              <a:ext uri="{C183D7F6-B498-43B3-948B-1728B52AA6E4}">
                <adec:decorative xmlns:adec="http://schemas.microsoft.com/office/drawing/2017/decorative" val="1"/>
              </a:ext>
            </a:extLst>
          </p:cNvPr>
          <p:cNvPicPr>
            <a:picLocks noGrp="1" noChangeAspect="1"/>
          </p:cNvPicPr>
          <p:nvPr>
            <p:ph type="pic" sz="quarter" idx="19"/>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55" b="55"/>
          <a:stretch>
            <a:fillRect/>
          </a:stretch>
        </p:blipFill>
        <p:spPr/>
      </p:pic>
      <p:sp>
        <p:nvSpPr>
          <p:cNvPr id="9" name="Text Placeholder 8" descr="A textbox reading, &quot;Building and Maintaining Partnerships&quot;">
            <a:extLst>
              <a:ext uri="{FF2B5EF4-FFF2-40B4-BE49-F238E27FC236}">
                <a16:creationId xmlns:a16="http://schemas.microsoft.com/office/drawing/2014/main" id="{E85CC313-BB2E-4BC1-A648-757260B56662}"/>
              </a:ext>
            </a:extLst>
          </p:cNvPr>
          <p:cNvSpPr>
            <a:spLocks noGrp="1"/>
          </p:cNvSpPr>
          <p:nvPr>
            <p:ph type="body" idx="16"/>
          </p:nvPr>
        </p:nvSpPr>
        <p:spPr/>
        <p:txBody>
          <a:bodyPr/>
          <a:lstStyle/>
          <a:p>
            <a:r>
              <a:rPr lang="en-US"/>
              <a:t>Building and Maintaining Partnerships</a:t>
            </a:r>
          </a:p>
        </p:txBody>
      </p:sp>
      <p:pic>
        <p:nvPicPr>
          <p:cNvPr id="26" name="Picture Placeholder 25">
            <a:extLst>
              <a:ext uri="{FF2B5EF4-FFF2-40B4-BE49-F238E27FC236}">
                <a16:creationId xmlns:a16="http://schemas.microsoft.com/office/drawing/2014/main" id="{00FDD9D7-9108-4DC1-A372-58F07A3F5384}"/>
              </a:ext>
              <a:ext uri="{C183D7F6-B498-43B3-948B-1728B52AA6E4}">
                <adec:decorative xmlns:adec="http://schemas.microsoft.com/office/drawing/2017/decorative" val="1"/>
              </a:ext>
            </a:extLst>
          </p:cNvPr>
          <p:cNvPicPr>
            <a:picLocks noGrp="1" noChangeAspect="1"/>
          </p:cNvPicPr>
          <p:nvPr>
            <p:ph type="pic" sz="quarter" idx="1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55" b="55"/>
          <a:stretch>
            <a:fillRect/>
          </a:stretch>
        </p:blipFill>
        <p:spPr/>
      </p:pic>
      <p:sp>
        <p:nvSpPr>
          <p:cNvPr id="10" name="Text Placeholder 9" descr="A textbox reading, &quot;Funding Stability&quot;">
            <a:extLst>
              <a:ext uri="{FF2B5EF4-FFF2-40B4-BE49-F238E27FC236}">
                <a16:creationId xmlns:a16="http://schemas.microsoft.com/office/drawing/2014/main" id="{6A511BA9-D99E-4D37-8603-060CA1291A02}"/>
              </a:ext>
            </a:extLst>
          </p:cNvPr>
          <p:cNvSpPr>
            <a:spLocks noGrp="1"/>
          </p:cNvSpPr>
          <p:nvPr>
            <p:ph type="body" sz="quarter" idx="17"/>
          </p:nvPr>
        </p:nvSpPr>
        <p:spPr/>
        <p:txBody>
          <a:bodyPr/>
          <a:lstStyle/>
          <a:p>
            <a:r>
              <a:rPr lang="en-US"/>
              <a:t>Funding Stability</a:t>
            </a:r>
          </a:p>
        </p:txBody>
      </p:sp>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8</a:t>
            </a:fld>
            <a:endParaRPr lang="en-US"/>
          </a:p>
        </p:txBody>
      </p:sp>
    </p:spTree>
    <p:custDataLst>
      <p:tags r:id="rId1"/>
    </p:custDataLst>
    <p:extLst>
      <p:ext uri="{BB962C8B-B14F-4D97-AF65-F5344CB8AC3E}">
        <p14:creationId xmlns:p14="http://schemas.microsoft.com/office/powerpoint/2010/main" val="3540547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a:t>Getting Started</a:t>
            </a:r>
          </a:p>
        </p:txBody>
      </p:sp>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9</a:t>
            </a:fld>
            <a:endParaRPr lang="en-US"/>
          </a:p>
        </p:txBody>
      </p:sp>
    </p:spTree>
    <p:custDataLst>
      <p:tags r:id="rId1"/>
    </p:custDataLst>
    <p:extLst>
      <p:ext uri="{BB962C8B-B14F-4D97-AF65-F5344CB8AC3E}">
        <p14:creationId xmlns:p14="http://schemas.microsoft.com/office/powerpoint/2010/main" val="846430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DESIGN_ID_GENERAL CONTENT" val="VWvlrkhU"/>
  <p:tag name="ARTICULATE_DESIGN_ID_INFOGRAPHIC LAYOUTS" val="wG5k55Cw"/>
  <p:tag name="ARTICULATE_SLIDE_COUNT" val="43"/>
  <p:tag name="ARTICULATE_PROJECT_OPEN" val="0"/>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1 - &amp;quot;SAE Sustainability Webinar &amp;quot;&quot;/&gt;&lt;property id=&quot;20307&quot; value=&quot;256&quot;/&gt;&lt;/object&gt;&lt;object type=&quot;3&quot; unique_id=&quot;10006&quot;&gt;&lt;property id=&quot;20148&quot; value=&quot;5&quot;/&gt;&lt;property id=&quot;20300&quot; value=&quot;Slide 3 - &amp;quot;Today’s Speakers&amp;quot;&quot;/&gt;&lt;property id=&quot;20307&quot; value=&quot;296&quot;/&gt;&lt;/object&gt;&lt;object type=&quot;3&quot; unique_id=&quot;10009&quot;&gt;&lt;property id=&quot;20148&quot; value=&quot;5&quot;/&gt;&lt;property id=&quot;20300&quot; value=&quot;Slide 2 - &amp;quot;Today’s Objectives&amp;quot;&quot;/&gt;&lt;property id=&quot;20307&quot; value=&quot;295&quot;/&gt;&lt;/object&gt;&lt;object type=&quot;3&quot; unique_id=&quot;10010&quot;&gt;&lt;property id=&quot;20148&quot; value=&quot;5&quot;/&gt;&lt;property id=&quot;20300&quot; value=&quot;Slide 4 - &amp;quot;Where Are You?&amp;quot;&quot;/&gt;&lt;property id=&quot;20307&quot; value=&quot;277&quot;/&gt;&lt;/object&gt;&lt;object type=&quot;3&quot; unique_id=&quot;10011&quot;&gt;&lt;property id=&quot;20148&quot; value=&quot;5&quot;/&gt;&lt;property id=&quot;20300&quot; value=&quot;Slide 5 - &amp;quot;Introduction&amp;quot;&quot;/&gt;&lt;property id=&quot;20307&quot; value=&quot;282&quot;/&gt;&lt;/object&gt;&lt;object type=&quot;3&quot; unique_id=&quot;10012&quot;&gt;&lt;property id=&quot;20148&quot; value=&quot;5&quot;/&gt;&lt;property id=&quot;20300&quot; value=&quot;Slide 6 - &amp;quot;What is Sustainability?&amp;quot;&quot;/&gt;&lt;property id=&quot;20307&quot; value=&quot;286&quot;/&gt;&lt;/object&gt;&lt;object type=&quot;3&quot; unique_id=&quot;10013&quot;&gt;&lt;property id=&quot;20148&quot; value=&quot;5&quot;/&gt;&lt;property id=&quot;20300&quot; value=&quot;Slide 7 - &amp;quot;Sustainability Planning vs. Transitional Planning &amp;quot;&quot;/&gt;&lt;property id=&quot;20307&quot; value=&quot;289&quot;/&gt;&lt;/object&gt;&lt;object type=&quot;3&quot; unique_id=&quot;10015&quot;&gt;&lt;property id=&quot;20148&quot; value=&quot;5&quot;/&gt;&lt;property id=&quot;20300&quot; value=&quot;Slide 8 - &amp;quot;Key Elements of Sustainability&amp;quot;&quot;/&gt;&lt;property id=&quot;20307&quot; value=&quot;290&quot;/&gt;&lt;/object&gt;&lt;object type=&quot;3&quot; unique_id=&quot;10016&quot;&gt;&lt;property id=&quot;20148&quot; value=&quot;5&quot;/&gt;&lt;property id=&quot;20300&quot; value=&quot;Slide 11 - &amp;quot;Sustainability Work Plans&amp;quot;&quot;/&gt;&lt;property id=&quot;20307&quot; value=&quot;263&quot;/&gt;&lt;/object&gt;&lt;object type=&quot;3&quot; unique_id=&quot;10026&quot;&gt;&lt;property id=&quot;20148&quot; value=&quot;5&quot;/&gt;&lt;property id=&quot;20300&quot; value=&quot;Slide 43 - &amp;quot;Any Questions?&amp;quot;&quot;/&gt;&lt;property id=&quot;20307&quot; value=&quot;281&quot;/&gt;&lt;/object&gt;&lt;object type=&quot;3&quot; unique_id=&quot;10029&quot;&gt;&lt;property id=&quot;20148&quot; value=&quot;5&quot;/&gt;&lt;property id=&quot;20300&quot; value=&quot;Slide 45 - &amp;quot;Thank You!&amp;quot;&quot;/&gt;&lt;property id=&quot;20307&quot; value=&quot;297&quot;/&gt;&lt;/object&gt;&lt;object type=&quot;3&quot; unique_id=&quot;10073&quot;&gt;&lt;property id=&quot;20148&quot; value=&quot;5&quot;/&gt;&lt;property id=&quot;20300&quot; value=&quot;Slide 9 - &amp;quot;Getting Started&amp;quot;&quot;/&gt;&lt;property id=&quot;20307&quot; value=&quot;309&quot;/&gt;&lt;/object&gt;&lt;object type=&quot;3&quot; unique_id=&quot;10074&quot;&gt;&lt;property id=&quot;20148&quot; value=&quot;5&quot;/&gt;&lt;property id=&quot;20300&quot; value=&quot;Slide 10 - &amp;quot;Form a Sustainability Planning Team&amp;quot;&quot;/&gt;&lt;property id=&quot;20307&quot; value=&quot;310&quot;/&gt;&lt;/object&gt;&lt;object type=&quot;3&quot; unique_id=&quot;10075&quot;&gt;&lt;property id=&quot;20148&quot; value=&quot;5&quot;/&gt;&lt;property id=&quot;20300&quot; value=&quot;Slide 12 - &amp;quot;Sample Sustainability Work Plan&amp;quot;&quot;/&gt;&lt;property id=&quot;20307&quot; value=&quot;330&quot;/&gt;&lt;/object&gt;&lt;object type=&quot;3&quot; unique_id=&quot;10076&quot;&gt;&lt;property id=&quot;20148&quot; value=&quot;5&quot;/&gt;&lt;property id=&quot;20300&quot; value=&quot;Slide 13 - &amp;quot;Team Task #1:  Program Assessment&amp;quot;&quot;/&gt;&lt;property id=&quot;20307&quot; value=&quot;311&quot;/&gt;&lt;/object&gt;&lt;object type=&quot;3&quot; unique_id=&quot;10077&quot;&gt;&lt;property id=&quot;20148&quot; value=&quot;5&quot;/&gt;&lt;property id=&quot;20300&quot; value=&quot;Slide 14 - &amp;quot;Review Grant Outcomes&amp;quot;&quot;/&gt;&lt;property id=&quot;20307&quot; value=&quot;315&quot;/&gt;&lt;/object&gt;&lt;object type=&quot;3&quot; unique_id=&quot;10078&quot;&gt;&lt;property id=&quot;20148&quot; value=&quot;5&quot;/&gt;&lt;property id=&quot;20300&quot; value=&quot;Slide 15 - &amp;quot;Review State Apprenticeship System Activities&amp;quot;&quot;/&gt;&lt;property id=&quot;20307&quot; value=&quot;316&quot;/&gt;&lt;/object&gt;&lt;object type=&quot;3&quot; unique_id=&quot;10079&quot;&gt;&lt;property id=&quot;20148&quot; value=&quot;5&quot;/&gt;&lt;property id=&quot;20300&quot; value=&quot;Slide 16 - &amp;quot;Apprenticeship Program Activities: Consider Current Alignment with Needs&amp;quot;&quot;/&gt;&lt;property id=&quot;20307&quot; value=&quot;317&quot;/&gt;&lt;/object&gt;&lt;object type=&quot;3&quot; unique_id=&quot;10080&quot;&gt;&lt;property id=&quot;20148&quot; value=&quot;5&quot;/&gt;&lt;property id=&quot;20300&quot; value=&quot;Slide 17 - &amp;quot;Polling Question&amp;quot;&quot;/&gt;&lt;property id=&quot;20307&quot; value=&quot;337&quot;/&gt;&lt;/object&gt;&lt;object type=&quot;3&quot; unique_id=&quot;10081&quot;&gt;&lt;property id=&quot;20148&quot; value=&quot;5&quot;/&gt;&lt;property id=&quot;20300&quot; value=&quot;Slide 18 - &amp;quot;Use Data and Storytelling to Demonstrate Success&amp;quot;&quot;/&gt;&lt;property id=&quot;20307&quot; value=&quot;318&quot;/&gt;&lt;/object&gt;&lt;object type=&quot;3&quot; unique_id=&quot;10082&quot;&gt;&lt;property id=&quot;20148&quot; value=&quot;5&quot;/&gt;&lt;property id=&quot;20300&quot; value=&quot;Slide 19 - &amp;quot;Examples of Quantitative and Qualitative Data&amp;quot;&quot;/&gt;&lt;property id=&quot;20307&quot; value=&quot;319&quot;/&gt;&lt;/object&gt;&lt;object type=&quot;3&quot; unique_id=&quot;10083&quot;&gt;&lt;property id=&quot;20148&quot; value=&quot;5&quot;/&gt;&lt;property id=&quot;20300&quot; value=&quot;Slide 20 - &amp;quot;Using Storytelling Effectively&amp;quot;&quot;/&gt;&lt;property id=&quot;20307&quot; value=&quot;333&quot;/&gt;&lt;/object&gt;&lt;object type=&quot;3&quot; unique_id=&quot;10084&quot;&gt;&lt;property id=&quot;20148&quot; value=&quot;5&quot;/&gt;&lt;property id=&quot;20300&quot; value=&quot;Slide 21 - &amp;quot;Using Storytelling Effectively (2)&amp;quot;&quot;/&gt;&lt;property id=&quot;20307&quot; value=&quot;343&quot;/&gt;&lt;/object&gt;&lt;object type=&quot;3&quot; unique_id=&quot;10085&quot;&gt;&lt;property id=&quot;20148&quot; value=&quot;5&quot;/&gt;&lt;property id=&quot;20300&quot; value=&quot;Slide 22 - &amp;quot;Using Storytelling Effectively (3)&amp;quot;&quot;/&gt;&lt;property id=&quot;20307&quot; value=&quot;344&quot;/&gt;&lt;/object&gt;&lt;object type=&quot;3&quot; unique_id=&quot;10086&quot;&gt;&lt;property id=&quot;20148&quot; value=&quot;5&quot;/&gt;&lt;property id=&quot;20300&quot; value=&quot;Slide 23 - &amp;quot;Identify Mechanisms for Sustaining Program Successes&amp;quot;&quot;/&gt;&lt;property id=&quot;20307&quot; value=&quot;321&quot;/&gt;&lt;/object&gt;&lt;object type=&quot;3&quot; unique_id=&quot;10087&quot;&gt;&lt;property id=&quot;20148&quot; value=&quot;5&quot;/&gt;&lt;property id=&quot;20300&quot; value=&quot;Slide 24 - &amp;quot;Discussion Question&amp;quot;&quot;/&gt;&lt;property id=&quot;20307&quot; value=&quot;357&quot;/&gt;&lt;/object&gt;&lt;object type=&quot;3&quot; unique_id=&quot;10088&quot;&gt;&lt;property id=&quot;20148&quot; value=&quot;5&quot;/&gt;&lt;property id=&quot;20300&quot; value=&quot;Slide 25 - &amp;quot;Team Task #2:  Succession Planning&amp;quot;&quot;/&gt;&lt;property id=&quot;20307&quot; value=&quot;312&quot;/&gt;&lt;/object&gt;&lt;object type=&quot;3&quot; unique_id=&quot;10089&quot;&gt;&lt;property id=&quot;20148&quot; value=&quot;5&quot;/&gt;&lt;property id=&quot;20300&quot; value=&quot;Slide 26 - &amp;quot;Implement Shared Leadership&amp;quot;&quot;/&gt;&lt;property id=&quot;20307&quot; value=&quot;320&quot;/&gt;&lt;/object&gt;&lt;object type=&quot;3&quot; unique_id=&quot;10090&quot;&gt;&lt;property id=&quot;20148&quot; value=&quot;5&quot;/&gt;&lt;property id=&quot;20300&quot; value=&quot;Slide 27 - &amp;quot;Create Digital Resources&amp;quot;&quot;/&gt;&lt;property id=&quot;20307&quot; value=&quot;322&quot;/&gt;&lt;/object&gt;&lt;object type=&quot;3&quot; unique_id=&quot;10091&quot;&gt;&lt;property id=&quot;20148&quot; value=&quot;5&quot;/&gt;&lt;property id=&quot;20300&quot; value=&quot;Slide 28 - &amp;quot;Team Task #3:  Building and Maintaining Partnerships&amp;quot;&quot;/&gt;&lt;property id=&quot;20307&quot; value=&quot;313&quot;/&gt;&lt;/object&gt;&lt;object type=&quot;3&quot; unique_id=&quot;10092&quot;&gt;&lt;property id=&quot;20148&quot; value=&quot;5&quot;/&gt;&lt;property id=&quot;20300&quot; value=&quot;Slide 29 - &amp;quot;Conduct a Partner or Stakeholder Analysis&amp;quot;&quot;/&gt;&lt;property id=&quot;20307&quot; value=&quot;323&quot;/&gt;&lt;/object&gt;&lt;object type=&quot;3&quot; unique_id=&quot;10093&quot;&gt;&lt;property id=&quot;20148&quot; value=&quot;5&quot;/&gt;&lt;property id=&quot;20300&quot; value=&quot;Slide 30 - &amp;quot;Meet with Apprenticeship Sponsors&amp;quot;&quot;/&gt;&lt;property id=&quot;20307&quot; value=&quot;324&quot;/&gt;&lt;/object&gt;&lt;object type=&quot;3&quot; unique_id=&quot;10094&quot;&gt;&lt;property id=&quot;20148&quot; value=&quot;5&quot;/&gt;&lt;property id=&quot;20300&quot; value=&quot;Slide 31 - &amp;quot;Identify and Engage Additional Organizations and Individuals&amp;quot;&quot;/&gt;&lt;property id=&quot;20307&quot; value=&quot;325&quot;/&gt;&lt;/object&gt;&lt;object type=&quot;3&quot; unique_id=&quot;10095&quot;&gt;&lt;property id=&quot;20148&quot; value=&quot;5&quot;/&gt;&lt;property id=&quot;20300&quot; value=&quot;Slide 32 - &amp;quot;Discussion Question&amp;quot;&quot;/&gt;&lt;property id=&quot;20307&quot; value=&quot;358&quot;/&gt;&lt;/object&gt;&lt;object type=&quot;3&quot; unique_id=&quot;10096&quot;&gt;&lt;property id=&quot;20148&quot; value=&quot;5&quot;/&gt;&lt;property id=&quot;20300&quot; value=&quot;Slide 33 - &amp;quot;Team Task #4:  Funding Stability&amp;quot;&quot;/&gt;&lt;property id=&quot;20307&quot; value=&quot;314&quot;/&gt;&lt;/object&gt;&lt;object type=&quot;3&quot; unique_id=&quot;10097&quot;&gt;&lt;property id=&quot;20148&quot; value=&quot;5&quot;/&gt;&lt;property id=&quot;20300&quot; value=&quot;Slide 34 - &amp;quot;Develop a Funding Plan&amp;quot;&quot;/&gt;&lt;property id=&quot;20307&quot; value=&quot;326&quot;/&gt;&lt;/object&gt;&lt;object type=&quot;3&quot; unique_id=&quot;10098&quot;&gt;&lt;property id=&quot;20148&quot; value=&quot;5&quot;/&gt;&lt;property id=&quot;20300&quot; value=&quot;Slide 35 - &amp;quot;Identify Additional Sources of Funding Support&amp;quot;&quot;/&gt;&lt;property id=&quot;20307&quot; value=&quot;336&quot;/&gt;&lt;/object&gt;&lt;object type=&quot;3&quot; unique_id=&quot;10099&quot;&gt;&lt;property id=&quot;20148&quot; value=&quot;5&quot;/&gt;&lt;property id=&quot;20300&quot; value=&quot;Slide 36 - &amp;quot;WIOA Funds Can Support Registered Apprenticeship&amp;quot;&quot;/&gt;&lt;property id=&quot;20307&quot; value=&quot;339&quot;/&gt;&lt;/object&gt;&lt;object type=&quot;3&quot; unique_id=&quot;10100&quot;&gt;&lt;property id=&quot;20148&quot; value=&quot;5&quot;/&gt;&lt;property id=&quot;20300&quot; value=&quot;Slide 37 - &amp;quot;How WIOA and Registered Apprenticeship Can Work Together&amp;quot;&quot;/&gt;&lt;property id=&quot;20307&quot; value=&quot;340&quot;/&gt;&lt;/object&gt;&lt;object type=&quot;3&quot; unique_id=&quot;10101&quot;&gt;&lt;property id=&quot;20148&quot; value=&quot;5&quot;/&gt;&lt;property id=&quot;20300&quot; value=&quot;Slide 38 - &amp;quot;WIOA Support for Pre-Apprenticeship&amp;quot;&quot;/&gt;&lt;property id=&quot;20307&quot; value=&quot;341&quot;/&gt;&lt;/object&gt;&lt;object type=&quot;3&quot; unique_id=&quot;10102&quot;&gt;&lt;property id=&quot;20148&quot; value=&quot;5&quot;/&gt;&lt;property id=&quot;20300&quot; value=&quot;Slide 39 - &amp;quot;Leveraging Other Federal Funding&amp;quot;&quot;/&gt;&lt;property id=&quot;20307&quot; value=&quot;342&quot;/&gt;&lt;/object&gt;&lt;object type=&quot;3&quot; unique_id=&quot;10103&quot;&gt;&lt;property id=&quot;20148&quot; value=&quot;5&quot;/&gt;&lt;property id=&quot;20300&quot; value=&quot;Slide 40 - &amp;quot;Discussion Question&amp;quot;&quot;/&gt;&lt;property id=&quot;20307&quot; value=&quot;359&quot;/&gt;&lt;/object&gt;&lt;object type=&quot;3&quot; unique_id=&quot;10104&quot;&gt;&lt;property id=&quot;20148&quot; value=&quot;5&quot;/&gt;&lt;property id=&quot;20300&quot; value=&quot;Slide 41 - &amp;quot;Summary&amp;quot;&quot;/&gt;&lt;property id=&quot;20307&quot; value=&quot;332&quot;/&gt;&lt;/object&gt;&lt;object type=&quot;3&quot; unique_id=&quot;10105&quot;&gt;&lt;property id=&quot;20148&quot; value=&quot;5&quot;/&gt;&lt;property id=&quot;20300&quot; value=&quot;Slide 42 - &amp;quot;Communicating Your Plan and Next Steps&amp;quot;&quot;/&gt;&lt;property id=&quot;20307&quot; value=&quot;331&quot;/&gt;&lt;/object&gt;&lt;object type=&quot;3&quot; unique_id=&quot;10106&quot;&gt;&lt;property id=&quot;20148&quot; value=&quot;5&quot;/&gt;&lt;property id=&quot;20300&quot; value=&quot;Slide 44 - &amp;quot;Contact Information&amp;quot;&quot;/&gt;&lt;property id=&quot;20307&quot; value=&quot;356&quot;/&gt;&lt;/object&gt;&lt;/object&gt;&lt;object type=&quot;8&quot; unique_id=&quot;1007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dfd28cc-f485-46e8-bcf6-b555ff9859c5">
      <UserInfo>
        <DisplayName>Gina Wells</DisplayName>
        <AccountId>121</AccountId>
        <AccountType/>
      </UserInfo>
    </SharedWithUsers>
  </documentManagement>
</p:properties>
</file>

<file path=customXml/item2.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3.xml><?xml version="1.0" encoding="utf-8"?>
<ct:contentTypeSchema xmlns:ct="http://schemas.microsoft.com/office/2006/metadata/contentType" xmlns:ma="http://schemas.microsoft.com/office/2006/metadata/properties/metaAttributes" ct:_="" ma:_="" ma:contentTypeName="Document" ma:contentTypeID="0x010100BC84348D33C50F4FB89D5BF2E0DADE92" ma:contentTypeVersion="" ma:contentTypeDescription="Create a new document." ma:contentTypeScope="" ma:versionID="9cb4fbca2089b21c31a70d30d3e5cade">
  <xsd:schema xmlns:xsd="http://www.w3.org/2001/XMLSchema" xmlns:xs="http://www.w3.org/2001/XMLSchema" xmlns:p="http://schemas.microsoft.com/office/2006/metadata/properties" xmlns:ns2="bdfd28cc-f485-46e8-bcf6-b555ff9859c5" xmlns:ns3="567f88b7-e539-4125-a6bf-9f5c9d0b8eb9" targetNamespace="http://schemas.microsoft.com/office/2006/metadata/properties" ma:root="true" ma:fieldsID="7229999178f90750a35a1c3f119982ef" ns2:_="" ns3:_="">
    <xsd:import namespace="bdfd28cc-f485-46e8-bcf6-b555ff9859c5"/>
    <xsd:import namespace="567f88b7-e539-4125-a6bf-9f5c9d0b8eb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7f88b7-e539-4125-a6bf-9f5c9d0b8eb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820869-0224-4600-A7BC-5BF9D9BB96D1}">
  <ds:schemaRefs>
    <ds:schemaRef ds:uri="http://purl.org/dc/terms/"/>
    <ds:schemaRef ds:uri="http://schemas.microsoft.com/office/2006/documentManagement/types"/>
    <ds:schemaRef ds:uri="http://www.w3.org/XML/1998/namespace"/>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567f88b7-e539-4125-a6bf-9f5c9d0b8eb9"/>
    <ds:schemaRef ds:uri="bdfd28cc-f485-46e8-bcf6-b555ff9859c5"/>
  </ds:schemaRefs>
</ds:datastoreItem>
</file>

<file path=customXml/itemProps2.xml><?xml version="1.0" encoding="utf-8"?>
<ds:datastoreItem xmlns:ds="http://schemas.openxmlformats.org/officeDocument/2006/customXml" ds:itemID="{A870AE42-B7EF-4425-8E23-8E4BA26DAB5C}">
  <ds:schemaRefs>
    <ds:schemaRef ds:uri="http://www.net-centric.com/PAWPP"/>
    <ds:schemaRef ds:uri=""/>
  </ds:schemaRefs>
</ds:datastoreItem>
</file>

<file path=customXml/itemProps3.xml><?xml version="1.0" encoding="utf-8"?>
<ds:datastoreItem xmlns:ds="http://schemas.openxmlformats.org/officeDocument/2006/customXml" ds:itemID="{EE0AE164-174F-4A8C-A032-9EE67CC4D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fd28cc-f485-46e8-bcf6-b555ff9859c5"/>
    <ds:schemaRef ds:uri="567f88b7-e539-4125-a6bf-9f5c9d0b8e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105C2CA-4EA3-43A6-9B90-A0925A3E09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178</TotalTime>
  <Words>1917</Words>
  <Application>Microsoft Office PowerPoint</Application>
  <PresentationFormat>Widescreen</PresentationFormat>
  <Paragraphs>294</Paragraphs>
  <Slides>45</Slides>
  <Notes>2</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45</vt:i4>
      </vt:variant>
    </vt:vector>
  </HeadingPairs>
  <TitlesOfParts>
    <vt:vector size="60" baseType="lpstr">
      <vt:lpstr>Arial</vt:lpstr>
      <vt:lpstr>Arial Black</vt:lpstr>
      <vt:lpstr>Arial Narrow</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SAE Sustainability Webinar </vt:lpstr>
      <vt:lpstr>Today’s Objectives</vt:lpstr>
      <vt:lpstr>Today’s Speakers</vt:lpstr>
      <vt:lpstr>Where Are You?</vt:lpstr>
      <vt:lpstr>Introduction</vt:lpstr>
      <vt:lpstr>What is Sustainability?</vt:lpstr>
      <vt:lpstr>Sustainability Planning vs. Transitional Planning </vt:lpstr>
      <vt:lpstr>Key Elements of Sustainability</vt:lpstr>
      <vt:lpstr>Getting Started</vt:lpstr>
      <vt:lpstr>Form a Sustainability Planning Team</vt:lpstr>
      <vt:lpstr>Sustainability Work Plans</vt:lpstr>
      <vt:lpstr>Sample Sustainability Work Plan</vt:lpstr>
      <vt:lpstr>Team Task #1:  Program Assessment</vt:lpstr>
      <vt:lpstr>Review Grant Outcomes</vt:lpstr>
      <vt:lpstr>Review State Apprenticeship System Activities</vt:lpstr>
      <vt:lpstr>Apprenticeship Program Activities: Consider Current Alignment with Needs</vt:lpstr>
      <vt:lpstr>Polling Question</vt:lpstr>
      <vt:lpstr>Use Data and Storytelling to Demonstrate Success</vt:lpstr>
      <vt:lpstr>Examples of Quantitative and Qualitative Data</vt:lpstr>
      <vt:lpstr>Using Storytelling Effectively</vt:lpstr>
      <vt:lpstr>Using Storytelling Effectively (2)</vt:lpstr>
      <vt:lpstr>Using Storytelling Effectively (3)</vt:lpstr>
      <vt:lpstr>Identify Mechanisms for Sustaining Program Successes</vt:lpstr>
      <vt:lpstr>Discussion Question</vt:lpstr>
      <vt:lpstr>Team Task #2:  Succession Planning</vt:lpstr>
      <vt:lpstr>Implement Shared Leadership</vt:lpstr>
      <vt:lpstr>Create Digital Resources</vt:lpstr>
      <vt:lpstr>Team Task #3:  Building and Maintaining Partnerships</vt:lpstr>
      <vt:lpstr>Conduct a Partner or Stakeholder Analysis</vt:lpstr>
      <vt:lpstr>Meet with Apprenticeship Sponsors</vt:lpstr>
      <vt:lpstr>Identify and Engage Additional Organizations and Individuals</vt:lpstr>
      <vt:lpstr>Discussion Question</vt:lpstr>
      <vt:lpstr>Team Task #4:  Funding Stability</vt:lpstr>
      <vt:lpstr>Develop a Funding Plan</vt:lpstr>
      <vt:lpstr>Identify Additional Sources of Funding Support</vt:lpstr>
      <vt:lpstr>WIOA Funds Can Support Registered Apprenticeship</vt:lpstr>
      <vt:lpstr>How WIOA and Registered Apprenticeship Can Work Together</vt:lpstr>
      <vt:lpstr>WIOA Support for Pre-Apprenticeship</vt:lpstr>
      <vt:lpstr>Leveraging Other Federal Funding</vt:lpstr>
      <vt:lpstr>Discussion Question</vt:lpstr>
      <vt:lpstr>Summary</vt:lpstr>
      <vt:lpstr>Communicating Your Plan and Next Steps</vt:lpstr>
      <vt:lpstr>Any Questions?</vt:lpstr>
      <vt:lpstr>Contact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auto@mahernet.com</dc:creator>
  <cp:lastModifiedBy>Laura Casertano</cp:lastModifiedBy>
  <cp:revision>86</cp:revision>
  <dcterms:created xsi:type="dcterms:W3CDTF">2019-06-21T16:58:05Z</dcterms:created>
  <dcterms:modified xsi:type="dcterms:W3CDTF">2020-06-23T14:10:21Z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y fmtid="{D5CDD505-2E9C-101B-9397-08002B2CF9AE}" pid="4" name="ContentTypeId">
    <vt:lpwstr>0x010100BC84348D33C50F4FB89D5BF2E0DADE92</vt:lpwstr>
  </property>
</Properties>
</file>