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660" r:id="rId7"/>
    <p:sldMasterId id="2147483671" r:id="rId8"/>
  </p:sldMasterIdLst>
  <p:notesMasterIdLst>
    <p:notesMasterId r:id="rId71"/>
  </p:notesMasterIdLst>
  <p:sldIdLst>
    <p:sldId id="307" r:id="rId9"/>
    <p:sldId id="364" r:id="rId10"/>
    <p:sldId id="256" r:id="rId11"/>
    <p:sldId id="485" r:id="rId12"/>
    <p:sldId id="484" r:id="rId13"/>
    <p:sldId id="464" r:id="rId14"/>
    <p:sldId id="492" r:id="rId15"/>
    <p:sldId id="493" r:id="rId16"/>
    <p:sldId id="494" r:id="rId17"/>
    <p:sldId id="495" r:id="rId18"/>
    <p:sldId id="496" r:id="rId19"/>
    <p:sldId id="497" r:id="rId20"/>
    <p:sldId id="498" r:id="rId21"/>
    <p:sldId id="500" r:id="rId22"/>
    <p:sldId id="499" r:id="rId23"/>
    <p:sldId id="513" r:id="rId24"/>
    <p:sldId id="427" r:id="rId25"/>
    <p:sldId id="486" r:id="rId26"/>
    <p:sldId id="487" r:id="rId27"/>
    <p:sldId id="488" r:id="rId28"/>
    <p:sldId id="489" r:id="rId29"/>
    <p:sldId id="490" r:id="rId30"/>
    <p:sldId id="491" r:id="rId31"/>
    <p:sldId id="501" r:id="rId32"/>
    <p:sldId id="366" r:id="rId33"/>
    <p:sldId id="422" r:id="rId34"/>
    <p:sldId id="481" r:id="rId35"/>
    <p:sldId id="423" r:id="rId36"/>
    <p:sldId id="424" r:id="rId37"/>
    <p:sldId id="425" r:id="rId38"/>
    <p:sldId id="482" r:id="rId39"/>
    <p:sldId id="426" r:id="rId40"/>
    <p:sldId id="316" r:id="rId41"/>
    <p:sldId id="409" r:id="rId42"/>
    <p:sldId id="438" r:id="rId43"/>
    <p:sldId id="439" r:id="rId44"/>
    <p:sldId id="440" r:id="rId45"/>
    <p:sldId id="441" r:id="rId46"/>
    <p:sldId id="442" r:id="rId47"/>
    <p:sldId id="443" r:id="rId48"/>
    <p:sldId id="444" r:id="rId49"/>
    <p:sldId id="446" r:id="rId50"/>
    <p:sldId id="360" r:id="rId51"/>
    <p:sldId id="411" r:id="rId52"/>
    <p:sldId id="447" r:id="rId53"/>
    <p:sldId id="449" r:id="rId54"/>
    <p:sldId id="458" r:id="rId55"/>
    <p:sldId id="502" r:id="rId56"/>
    <p:sldId id="503" r:id="rId57"/>
    <p:sldId id="511" r:id="rId58"/>
    <p:sldId id="512" r:id="rId59"/>
    <p:sldId id="504" r:id="rId60"/>
    <p:sldId id="505" r:id="rId61"/>
    <p:sldId id="506" r:id="rId62"/>
    <p:sldId id="507" r:id="rId63"/>
    <p:sldId id="508" r:id="rId64"/>
    <p:sldId id="509" r:id="rId65"/>
    <p:sldId id="459" r:id="rId66"/>
    <p:sldId id="461" r:id="rId67"/>
    <p:sldId id="462" r:id="rId68"/>
    <p:sldId id="463" r:id="rId69"/>
    <p:sldId id="362"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dwallader, Ayreen - ETA" initials="CA-E" lastIdx="4" clrIdx="0">
    <p:extLst>
      <p:ext uri="{19B8F6BF-5375-455C-9EA6-DF929625EA0E}">
        <p15:presenceInfo xmlns:p15="http://schemas.microsoft.com/office/powerpoint/2012/main" userId="S-1-5-21-2522062978-2635407418-847139880-34989" providerId="AD"/>
      </p:ext>
    </p:extLst>
  </p:cmAuthor>
  <p:cmAuthor id="2" name="Mauro, Kevin M - ETA CTR" initials="MKM-EC" lastIdx="2" clrIdx="1">
    <p:extLst>
      <p:ext uri="{19B8F6BF-5375-455C-9EA6-DF929625EA0E}">
        <p15:presenceInfo xmlns:p15="http://schemas.microsoft.com/office/powerpoint/2012/main" userId="S-1-5-21-2522062978-2635407418-847139880-46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86667" autoAdjust="0"/>
  </p:normalViewPr>
  <p:slideViewPr>
    <p:cSldViewPr snapToGrid="0">
      <p:cViewPr varScale="1">
        <p:scale>
          <a:sx n="74" d="100"/>
          <a:sy n="74" d="100"/>
        </p:scale>
        <p:origin x="1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4.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7.xml"/><Relationship Id="rId51" Type="http://schemas.openxmlformats.org/officeDocument/2006/relationships/slide" Target="slides/slide43.xml"/><Relationship Id="rId72" Type="http://schemas.openxmlformats.org/officeDocument/2006/relationships/tags" Target="tags/tag1.xml"/><Relationship Id="rId3"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6.xml"/><Relationship Id="rId71" Type="http://schemas.openxmlformats.org/officeDocument/2006/relationships/notesMaster" Target="notesMasters/notesMaster1.xml"/><Relationship Id="rId2" Type="http://schemas.openxmlformats.org/officeDocument/2006/relationships/slideMaster" Target="slideMasters/slideMaster1.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71135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180823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28892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20890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140819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360462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78928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282774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695426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572357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42216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38616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21791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436048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85350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1310743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628423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3414735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48367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190295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4032909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13096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872953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300253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2429398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964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3291451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1425456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1733450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3481006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2233135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3881660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18220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259864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3232860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3854519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64274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2007002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323515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2819372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3176006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1961216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3133515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310558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864288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2112913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53</a:t>
            </a:fld>
            <a:endParaRPr lang="en-US"/>
          </a:p>
        </p:txBody>
      </p:sp>
    </p:spTree>
    <p:extLst>
      <p:ext uri="{BB962C8B-B14F-4D97-AF65-F5344CB8AC3E}">
        <p14:creationId xmlns:p14="http://schemas.microsoft.com/office/powerpoint/2010/main" val="3829107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54</a:t>
            </a:fld>
            <a:endParaRPr lang="en-US"/>
          </a:p>
        </p:txBody>
      </p:sp>
    </p:spTree>
    <p:extLst>
      <p:ext uri="{BB962C8B-B14F-4D97-AF65-F5344CB8AC3E}">
        <p14:creationId xmlns:p14="http://schemas.microsoft.com/office/powerpoint/2010/main" val="4238585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55</a:t>
            </a:fld>
            <a:endParaRPr lang="en-US"/>
          </a:p>
        </p:txBody>
      </p:sp>
    </p:spTree>
    <p:extLst>
      <p:ext uri="{BB962C8B-B14F-4D97-AF65-F5344CB8AC3E}">
        <p14:creationId xmlns:p14="http://schemas.microsoft.com/office/powerpoint/2010/main" val="2352909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56</a:t>
            </a:fld>
            <a:endParaRPr lang="en-US"/>
          </a:p>
        </p:txBody>
      </p:sp>
    </p:spTree>
    <p:extLst>
      <p:ext uri="{BB962C8B-B14F-4D97-AF65-F5344CB8AC3E}">
        <p14:creationId xmlns:p14="http://schemas.microsoft.com/office/powerpoint/2010/main" val="3119986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57</a:t>
            </a:fld>
            <a:endParaRPr lang="en-US"/>
          </a:p>
        </p:txBody>
      </p:sp>
    </p:spTree>
    <p:extLst>
      <p:ext uri="{BB962C8B-B14F-4D97-AF65-F5344CB8AC3E}">
        <p14:creationId xmlns:p14="http://schemas.microsoft.com/office/powerpoint/2010/main" val="382373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58</a:t>
            </a:fld>
            <a:endParaRPr lang="en-US"/>
          </a:p>
        </p:txBody>
      </p:sp>
    </p:spTree>
    <p:extLst>
      <p:ext uri="{BB962C8B-B14F-4D97-AF65-F5344CB8AC3E}">
        <p14:creationId xmlns:p14="http://schemas.microsoft.com/office/powerpoint/2010/main" val="1499534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59</a:t>
            </a:fld>
            <a:endParaRPr lang="en-US"/>
          </a:p>
        </p:txBody>
      </p:sp>
    </p:spTree>
    <p:extLst>
      <p:ext uri="{BB962C8B-B14F-4D97-AF65-F5344CB8AC3E}">
        <p14:creationId xmlns:p14="http://schemas.microsoft.com/office/powerpoint/2010/main" val="860383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60</a:t>
            </a:fld>
            <a:endParaRPr lang="en-US"/>
          </a:p>
        </p:txBody>
      </p:sp>
    </p:spTree>
    <p:extLst>
      <p:ext uri="{BB962C8B-B14F-4D97-AF65-F5344CB8AC3E}">
        <p14:creationId xmlns:p14="http://schemas.microsoft.com/office/powerpoint/2010/main" val="1301655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61</a:t>
            </a:fld>
            <a:endParaRPr lang="en-US"/>
          </a:p>
        </p:txBody>
      </p:sp>
    </p:spTree>
    <p:extLst>
      <p:ext uri="{BB962C8B-B14F-4D97-AF65-F5344CB8AC3E}">
        <p14:creationId xmlns:p14="http://schemas.microsoft.com/office/powerpoint/2010/main" val="358530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944349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62</a:t>
            </a:fld>
            <a:endParaRPr lang="en-US"/>
          </a:p>
        </p:txBody>
      </p:sp>
    </p:spTree>
    <p:extLst>
      <p:ext uri="{BB962C8B-B14F-4D97-AF65-F5344CB8AC3E}">
        <p14:creationId xmlns:p14="http://schemas.microsoft.com/office/powerpoint/2010/main" val="111706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42278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48181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76979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5522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864878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theme" Target="../theme/theme6.xml"/><Relationship Id="rId1" Type="http://schemas.openxmlformats.org/officeDocument/2006/relationships/slideLayout" Target="../slideLayouts/slideLayout35.xml"/><Relationship Id="rId4" Type="http://schemas.openxmlformats.org/officeDocument/2006/relationships/image" Target="../media/image3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7" r:id="rId11"/>
    <p:sldLayoutId id="2147483718" r:id="rId12"/>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6"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0697635" y="2924758"/>
            <a:ext cx="1494365"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p:cNvGrpSpPr>
            <a:grpSpLocks noChangeAspect="1"/>
          </p:cNvGrpSpPr>
          <p:nvPr userDrawn="1"/>
        </p:nvGrpSpPr>
        <p:grpSpPr>
          <a:xfrm rot="16200000" flipV="1">
            <a:off x="1228150" y="-1228150"/>
            <a:ext cx="667903" cy="3124204"/>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44396" y="6332817"/>
            <a:ext cx="1587521" cy="402184"/>
          </a:xfrm>
          <a:prstGeom prst="rect">
            <a:avLst/>
          </a:prstGeom>
        </p:spPr>
      </p:pic>
      <p:sp>
        <p:nvSpPr>
          <p:cNvPr id="2" name="Title Placeholder 1"/>
          <p:cNvSpPr>
            <a:spLocks noGrp="1"/>
          </p:cNvSpPr>
          <p:nvPr>
            <p:ph type="title"/>
          </p:nvPr>
        </p:nvSpPr>
        <p:spPr>
          <a:xfrm>
            <a:off x="838200" y="365126"/>
            <a:ext cx="1060704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770615"/>
            <a:ext cx="1060704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4" name="Slide Number Placeholder 3"/>
          <p:cNvSpPr>
            <a:spLocks noGrp="1"/>
          </p:cNvSpPr>
          <p:nvPr>
            <p:ph type="sldNum" sz="quarter" idx="4"/>
          </p:nvPr>
        </p:nvSpPr>
        <p:spPr>
          <a:xfrm>
            <a:off x="10248144" y="6356351"/>
            <a:ext cx="1703312"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12192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4396" y="6332817"/>
            <a:ext cx="1587521" cy="402184"/>
          </a:xfrm>
          <a:prstGeom prst="rect">
            <a:avLst/>
          </a:prstGeom>
        </p:spPr>
      </p:pic>
      <p:sp>
        <p:nvSpPr>
          <p:cNvPr id="2" name="Title Placeholder 1"/>
          <p:cNvSpPr>
            <a:spLocks noGrp="1"/>
          </p:cNvSpPr>
          <p:nvPr>
            <p:ph type="title"/>
          </p:nvPr>
        </p:nvSpPr>
        <p:spPr>
          <a:xfrm>
            <a:off x="838200" y="365126"/>
            <a:ext cx="1060704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770615"/>
            <a:ext cx="1060704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4" name="Slide Number Placeholder 3"/>
          <p:cNvSpPr>
            <a:spLocks noGrp="1"/>
          </p:cNvSpPr>
          <p:nvPr>
            <p:ph type="sldNum" sz="quarter" idx="4"/>
          </p:nvPr>
        </p:nvSpPr>
        <p:spPr>
          <a:xfrm>
            <a:off x="10248144" y="6356351"/>
            <a:ext cx="1703312"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workforcegps.org/events/2020/05/29/19/34/H-1B-Closing-the-Skills-Gap-Performance-Reporting-Orientation-1-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h1bskillstraining.workforcegps.org/resources/2017/06/06/14/32/Amended_ETA-9712_DOL_PIRL_for_H-1B_Gra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workforcegps.org/events/2020/06/08/13/50/Apprenticeships-Closing-the-Skills-Gap-Performance-Reporting-Orientation-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5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mailto:Closingskillsgap@dol.gov"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workforcegps.org/events/2020/06/08/13/50/Apprenticeships-Closing-the-Skills-Gap-Performance-Reporting-Orientation-2-0"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admin@dol.appiancloud.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29E35-5588-4537-841D-E5B84A894D76}"/>
              </a:ext>
            </a:extLst>
          </p:cNvPr>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a:extLst>
              <a:ext uri="{FF2B5EF4-FFF2-40B4-BE49-F238E27FC236}">
                <a16:creationId xmlns:a16="http://schemas.microsoft.com/office/drawing/2014/main" id="{1D6B4DE0-0718-42A8-8EB6-0724D02D6421}"/>
              </a:ext>
            </a:extLst>
          </p:cNvPr>
          <p:cNvSpPr>
            <a:spLocks noGrp="1"/>
          </p:cNvSpPr>
          <p:nvPr>
            <p:ph type="title"/>
          </p:nvPr>
        </p:nvSpPr>
        <p:spPr/>
        <p:txBody>
          <a:bodyPr/>
          <a:lstStyle/>
          <a:p>
            <a:r>
              <a:rPr lang="en-US" dirty="0"/>
              <a:t>Poll Question #1</a:t>
            </a:r>
          </a:p>
        </p:txBody>
      </p:sp>
      <p:sp>
        <p:nvSpPr>
          <p:cNvPr id="4" name="Text Placeholder 3">
            <a:extLst>
              <a:ext uri="{FF2B5EF4-FFF2-40B4-BE49-F238E27FC236}">
                <a16:creationId xmlns:a16="http://schemas.microsoft.com/office/drawing/2014/main" id="{150EA61B-30EF-4EFB-8595-F9021AF06FD7}"/>
              </a:ext>
            </a:extLst>
          </p:cNvPr>
          <p:cNvSpPr>
            <a:spLocks noGrp="1"/>
          </p:cNvSpPr>
          <p:nvPr>
            <p:ph type="body" idx="14"/>
          </p:nvPr>
        </p:nvSpPr>
        <p:spPr/>
        <p:txBody>
          <a:bodyPr/>
          <a:lstStyle/>
          <a:p>
            <a:r>
              <a:rPr lang="en-US" dirty="0"/>
              <a:t>Let’s get to know who is on the call today. Using the poll, select the role that you play in your H-1B Closing the Skills Gap grant. </a:t>
            </a:r>
          </a:p>
          <a:p>
            <a:endParaRPr lang="en-US" dirty="0"/>
          </a:p>
        </p:txBody>
      </p:sp>
      <p:sp>
        <p:nvSpPr>
          <p:cNvPr id="5" name="Text Placeholder 4">
            <a:extLst>
              <a:ext uri="{FF2B5EF4-FFF2-40B4-BE49-F238E27FC236}">
                <a16:creationId xmlns:a16="http://schemas.microsoft.com/office/drawing/2014/main" id="{53E1F408-FA2B-46B9-8DC0-066F5886EAD3}"/>
              </a:ext>
            </a:extLst>
          </p:cNvPr>
          <p:cNvSpPr>
            <a:spLocks noGrp="1"/>
          </p:cNvSpPr>
          <p:nvPr>
            <p:ph type="body" sz="quarter" idx="13"/>
          </p:nvPr>
        </p:nvSpPr>
        <p:spPr/>
        <p:txBody>
          <a:bodyPr/>
          <a:lstStyle/>
          <a:p>
            <a:r>
              <a:rPr lang="en-US" dirty="0"/>
              <a:t>Choose the answer that best reflects you (or your organization)</a:t>
            </a:r>
          </a:p>
        </p:txBody>
      </p:sp>
      <p:sp>
        <p:nvSpPr>
          <p:cNvPr id="6" name="Content Placeholder 5">
            <a:extLst>
              <a:ext uri="{FF2B5EF4-FFF2-40B4-BE49-F238E27FC236}">
                <a16:creationId xmlns:a16="http://schemas.microsoft.com/office/drawing/2014/main" id="{D138364E-DF39-40BA-832B-044698301597}"/>
              </a:ext>
            </a:extLst>
          </p:cNvPr>
          <p:cNvSpPr>
            <a:spLocks noGrp="1"/>
          </p:cNvSpPr>
          <p:nvPr>
            <p:ph idx="1"/>
          </p:nvPr>
        </p:nvSpPr>
        <p:spPr>
          <a:xfrm>
            <a:off x="5786005" y="1199396"/>
            <a:ext cx="5925134" cy="5658604"/>
          </a:xfrm>
        </p:spPr>
        <p:txBody>
          <a:bodyPr>
            <a:normAutofit/>
          </a:bodyPr>
          <a:lstStyle/>
          <a:p>
            <a:r>
              <a:rPr lang="en-US" dirty="0"/>
              <a:t>Authorized Representative</a:t>
            </a:r>
          </a:p>
          <a:p>
            <a:r>
              <a:rPr lang="en-US" dirty="0"/>
              <a:t>Program Director/Manager</a:t>
            </a:r>
          </a:p>
          <a:p>
            <a:r>
              <a:rPr lang="en-US" dirty="0"/>
              <a:t>IT Data Manager/Staff</a:t>
            </a:r>
          </a:p>
          <a:p>
            <a:r>
              <a:rPr lang="en-US" dirty="0"/>
              <a:t>Training Partner</a:t>
            </a:r>
          </a:p>
          <a:p>
            <a:r>
              <a:rPr lang="en-US" dirty="0"/>
              <a:t>Employer Partner</a:t>
            </a:r>
          </a:p>
          <a:p>
            <a:r>
              <a:rPr lang="en-US" dirty="0"/>
              <a:t>Service Provider</a:t>
            </a:r>
          </a:p>
          <a:p>
            <a:r>
              <a:rPr lang="en-US" dirty="0"/>
              <a:t>Other (case manager, job developer, or employment specialist)</a:t>
            </a:r>
          </a:p>
          <a:p>
            <a:pPr marL="0" indent="0">
              <a:buNone/>
            </a:pPr>
            <a:endParaRPr lang="en-US" dirty="0"/>
          </a:p>
        </p:txBody>
      </p:sp>
    </p:spTree>
    <p:extLst>
      <p:ext uri="{BB962C8B-B14F-4D97-AF65-F5344CB8AC3E}">
        <p14:creationId xmlns:p14="http://schemas.microsoft.com/office/powerpoint/2010/main" val="5848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854CF9-72B9-4EBB-AE6A-0B576C32FD55}"/>
              </a:ext>
            </a:extLst>
          </p:cNvPr>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a:extLst>
              <a:ext uri="{FF2B5EF4-FFF2-40B4-BE49-F238E27FC236}">
                <a16:creationId xmlns:a16="http://schemas.microsoft.com/office/drawing/2014/main" id="{97818433-CA93-4EBB-8360-DEF88D55BD3F}"/>
              </a:ext>
            </a:extLst>
          </p:cNvPr>
          <p:cNvSpPr>
            <a:spLocks noGrp="1"/>
          </p:cNvSpPr>
          <p:nvPr>
            <p:ph type="title"/>
          </p:nvPr>
        </p:nvSpPr>
        <p:spPr/>
        <p:txBody>
          <a:bodyPr/>
          <a:lstStyle/>
          <a:p>
            <a:r>
              <a:rPr lang="en-US" dirty="0"/>
              <a:t>Change Authorized Representative</a:t>
            </a:r>
          </a:p>
        </p:txBody>
      </p:sp>
      <p:sp>
        <p:nvSpPr>
          <p:cNvPr id="4" name="Content Placeholder 3">
            <a:extLst>
              <a:ext uri="{FF2B5EF4-FFF2-40B4-BE49-F238E27FC236}">
                <a16:creationId xmlns:a16="http://schemas.microsoft.com/office/drawing/2014/main" id="{A4445567-2BB1-447C-9201-C23CF4CFD18D}"/>
              </a:ext>
            </a:extLst>
          </p:cNvPr>
          <p:cNvSpPr>
            <a:spLocks noGrp="1"/>
          </p:cNvSpPr>
          <p:nvPr>
            <p:ph idx="1"/>
          </p:nvPr>
        </p:nvSpPr>
        <p:spPr/>
        <p:txBody>
          <a:bodyPr/>
          <a:lstStyle/>
          <a:p>
            <a:r>
              <a:rPr lang="en-US" sz="2800" dirty="0">
                <a:solidFill>
                  <a:srgbClr val="242021"/>
                </a:solidFill>
              </a:rPr>
              <a:t>Any Authorized Representative change needs to go through the grant modification process, assisted by your FPO. </a:t>
            </a:r>
          </a:p>
          <a:p>
            <a:pPr lvl="1"/>
            <a:r>
              <a:rPr lang="en-US" sz="2600" dirty="0">
                <a:solidFill>
                  <a:srgbClr val="242021"/>
                </a:solidFill>
              </a:rPr>
              <a:t>The modification, signed by the Grant Officer, is the formal approval of the Authorized Representative change.</a:t>
            </a:r>
            <a:endParaRPr lang="en-US" sz="2600" dirty="0">
              <a:solidFill>
                <a:srgbClr val="242021"/>
              </a:solidFill>
              <a:latin typeface="Arial" panose="020B0604020202020204"/>
            </a:endParaRPr>
          </a:p>
          <a:p>
            <a:pPr lvl="1"/>
            <a:r>
              <a:rPr lang="en-US" sz="2600" dirty="0">
                <a:solidFill>
                  <a:srgbClr val="242021"/>
                </a:solidFill>
              </a:rPr>
              <a:t>Please note that after submitting the request to your FPO, it could take 1-2 weeks for the modification to be signed by the Grant Officer and transmitted to you. </a:t>
            </a:r>
            <a:endParaRPr lang="en-US" sz="2600" dirty="0">
              <a:solidFill>
                <a:srgbClr val="242021"/>
              </a:solidFill>
              <a:latin typeface="Arial" panose="020B0604020202020204"/>
            </a:endParaRPr>
          </a:p>
          <a:p>
            <a:endParaRPr lang="en-US" dirty="0"/>
          </a:p>
        </p:txBody>
      </p:sp>
    </p:spTree>
    <p:extLst>
      <p:ext uri="{BB962C8B-B14F-4D97-AF65-F5344CB8AC3E}">
        <p14:creationId xmlns:p14="http://schemas.microsoft.com/office/powerpoint/2010/main" val="59804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92240B-00BF-4D93-93C3-DF02D328D124}"/>
              </a:ext>
            </a:extLst>
          </p:cNvPr>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a:extLst>
              <a:ext uri="{FF2B5EF4-FFF2-40B4-BE49-F238E27FC236}">
                <a16:creationId xmlns:a16="http://schemas.microsoft.com/office/drawing/2014/main" id="{475D969F-D51D-48A5-9ECA-4766CB2AEEC3}"/>
              </a:ext>
            </a:extLst>
          </p:cNvPr>
          <p:cNvSpPr>
            <a:spLocks noGrp="1"/>
          </p:cNvSpPr>
          <p:nvPr>
            <p:ph type="title"/>
          </p:nvPr>
        </p:nvSpPr>
        <p:spPr/>
        <p:txBody>
          <a:bodyPr/>
          <a:lstStyle/>
          <a:p>
            <a:r>
              <a:rPr lang="en-US" dirty="0"/>
              <a:t>H-1B WIPS Homepage (first tab)</a:t>
            </a:r>
          </a:p>
        </p:txBody>
      </p:sp>
      <p:sp>
        <p:nvSpPr>
          <p:cNvPr id="4" name="Content Placeholder 3">
            <a:extLst>
              <a:ext uri="{FF2B5EF4-FFF2-40B4-BE49-F238E27FC236}">
                <a16:creationId xmlns:a16="http://schemas.microsoft.com/office/drawing/2014/main" id="{E2D61A09-003C-4603-84AA-D90D1CEA94AB}"/>
              </a:ext>
            </a:extLst>
          </p:cNvPr>
          <p:cNvSpPr>
            <a:spLocks noGrp="1"/>
          </p:cNvSpPr>
          <p:nvPr>
            <p:ph idx="1"/>
          </p:nvPr>
        </p:nvSpPr>
        <p:spPr/>
        <p:txBody>
          <a:bodyPr/>
          <a:lstStyle/>
          <a:p>
            <a:pPr marL="0" indent="0">
              <a:buNone/>
            </a:pPr>
            <a:r>
              <a:rPr lang="en-US" sz="2400" spc="-5" dirty="0">
                <a:latin typeface="Arial" panose="020B0604020202020204" pitchFamily="34" charset="0"/>
                <a:ea typeface="Calibri" panose="020F0502020204030204" pitchFamily="34" charset="0"/>
                <a:cs typeface="Arial" panose="020B0604020202020204" pitchFamily="34" charset="0"/>
              </a:rPr>
              <a:t>Once</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spc="-10" dirty="0">
                <a:latin typeface="Arial" panose="020B0604020202020204" pitchFamily="34" charset="0"/>
                <a:ea typeface="Calibri" panose="020F0502020204030204" pitchFamily="34" charset="0"/>
                <a:cs typeface="Arial" panose="020B0604020202020204" pitchFamily="34" charset="0"/>
              </a:rPr>
              <a:t>the</a:t>
            </a:r>
            <a:r>
              <a:rPr lang="en-US" sz="2400" dirty="0">
                <a:latin typeface="Arial" panose="020B0604020202020204" pitchFamily="34" charset="0"/>
                <a:ea typeface="Calibri" panose="020F0502020204030204" pitchFamily="34" charset="0"/>
                <a:cs typeface="Arial" panose="020B0604020202020204" pitchFamily="34" charset="0"/>
              </a:rPr>
              <a:t> username and </a:t>
            </a:r>
            <a:r>
              <a:rPr lang="en-US" sz="2400" spc="-5" dirty="0">
                <a:latin typeface="Arial" panose="020B0604020202020204" pitchFamily="34" charset="0"/>
                <a:ea typeface="Calibri" panose="020F0502020204030204" pitchFamily="34" charset="0"/>
                <a:cs typeface="Arial" panose="020B0604020202020204" pitchFamily="34" charset="0"/>
              </a:rPr>
              <a:t>password </a:t>
            </a:r>
            <a:r>
              <a:rPr lang="en-US" sz="2400" dirty="0">
                <a:latin typeface="Arial" panose="020B0604020202020204" pitchFamily="34" charset="0"/>
                <a:ea typeface="Calibri" panose="020F0502020204030204" pitchFamily="34" charset="0"/>
                <a:cs typeface="Arial" panose="020B0604020202020204" pitchFamily="34" charset="0"/>
              </a:rPr>
              <a:t>is</a:t>
            </a:r>
            <a:r>
              <a:rPr lang="en-US" sz="2400" spc="-15" dirty="0">
                <a:latin typeface="Arial" panose="020B0604020202020204" pitchFamily="34" charset="0"/>
                <a:ea typeface="Calibri" panose="020F0502020204030204" pitchFamily="34" charset="0"/>
                <a:cs typeface="Arial" panose="020B0604020202020204" pitchFamily="34" charset="0"/>
              </a:rPr>
              <a:t> </a:t>
            </a:r>
            <a:r>
              <a:rPr lang="en-US" sz="2400" spc="-5" dirty="0">
                <a:latin typeface="Arial" panose="020B0604020202020204" pitchFamily="34" charset="0"/>
                <a:ea typeface="Calibri" panose="020F0502020204030204" pitchFamily="34" charset="0"/>
                <a:cs typeface="Arial" panose="020B0604020202020204" pitchFamily="34" charset="0"/>
              </a:rPr>
              <a:t>entered,</a:t>
            </a:r>
            <a:r>
              <a:rPr lang="en-US" sz="2400" spc="5" dirty="0">
                <a:latin typeface="Arial" panose="020B0604020202020204" pitchFamily="34" charset="0"/>
                <a:ea typeface="Calibri" panose="020F0502020204030204" pitchFamily="34" charset="0"/>
                <a:cs typeface="Arial" panose="020B0604020202020204" pitchFamily="34" charset="0"/>
              </a:rPr>
              <a:t> the </a:t>
            </a:r>
            <a:r>
              <a:rPr lang="en-US" sz="2400" spc="-5" dirty="0">
                <a:latin typeface="Arial" panose="020B0604020202020204" pitchFamily="34" charset="0"/>
                <a:ea typeface="Calibri" panose="020F0502020204030204" pitchFamily="34" charset="0"/>
                <a:cs typeface="Arial" panose="020B0604020202020204" pitchFamily="34" charset="0"/>
              </a:rPr>
              <a:t>WIPS homepage</a:t>
            </a:r>
            <a:r>
              <a:rPr lang="en-US" sz="2400" spc="-15" dirty="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will </a:t>
            </a:r>
            <a:r>
              <a:rPr lang="en-US" sz="2400" spc="-5" dirty="0">
                <a:latin typeface="Arial" panose="020B0604020202020204" pitchFamily="34" charset="0"/>
                <a:ea typeface="Calibri" panose="020F0502020204030204" pitchFamily="34" charset="0"/>
                <a:cs typeface="Arial" panose="020B0604020202020204" pitchFamily="34" charset="0"/>
              </a:rPr>
              <a:t>display</a:t>
            </a:r>
            <a:r>
              <a:rPr lang="en-US" sz="2400" spc="-1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400" dirty="0">
                <a:latin typeface="Arial" panose="020B0604020202020204" pitchFamily="34" charset="0"/>
                <a:ea typeface="Calibri" panose="020F0502020204030204" pitchFamily="34" charset="0"/>
                <a:cs typeface="Arial" panose="020B0604020202020204" pitchFamily="34" charset="0"/>
              </a:rPr>
              <a:t>Instructions for “Uploading your QPR File” and “Checking and Correcting Errors in Your QPR” will be listed below on the homepage.</a:t>
            </a:r>
          </a:p>
          <a:p>
            <a:endParaRPr lang="en-US" dirty="0"/>
          </a:p>
        </p:txBody>
      </p:sp>
      <p:pic>
        <p:nvPicPr>
          <p:cNvPr id="5" name="Picture 4">
            <a:extLst>
              <a:ext uri="{FF2B5EF4-FFF2-40B4-BE49-F238E27FC236}">
                <a16:creationId xmlns:a16="http://schemas.microsoft.com/office/drawing/2014/main" id="{E479E56E-1E2D-437A-AABC-25FFFAA6D317}"/>
              </a:ext>
            </a:extLst>
          </p:cNvPr>
          <p:cNvPicPr/>
          <p:nvPr/>
        </p:nvPicPr>
        <p:blipFill>
          <a:blip r:embed="rId3"/>
          <a:stretch>
            <a:fillRect/>
          </a:stretch>
        </p:blipFill>
        <p:spPr>
          <a:xfrm>
            <a:off x="2775319" y="2617469"/>
            <a:ext cx="6287135" cy="3738881"/>
          </a:xfrm>
          <a:prstGeom prst="rect">
            <a:avLst/>
          </a:prstGeom>
          <a:ln>
            <a:solidFill>
              <a:schemeClr val="tx1"/>
            </a:solidFill>
          </a:ln>
        </p:spPr>
      </p:pic>
    </p:spTree>
    <p:extLst>
      <p:ext uri="{BB962C8B-B14F-4D97-AF65-F5344CB8AC3E}">
        <p14:creationId xmlns:p14="http://schemas.microsoft.com/office/powerpoint/2010/main" val="243761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C4EA47-C2A2-4B8B-BFB7-F309974C6FAB}"/>
              </a:ext>
            </a:extLst>
          </p:cNvPr>
          <p:cNvSpPr>
            <a:spLocks noGrp="1"/>
          </p:cNvSpPr>
          <p:nvPr>
            <p:ph type="sldNum" sz="quarter" idx="12"/>
          </p:nvPr>
        </p:nvSpPr>
        <p:spPr/>
        <p:txBody>
          <a:bodyPr/>
          <a:lstStyle/>
          <a:p>
            <a:fld id="{158B7785-F6D6-45F8-833E-07BD84680091}" type="slidenum">
              <a:rPr lang="en-US" smtClean="0"/>
              <a:t>12</a:t>
            </a:fld>
            <a:endParaRPr lang="en-US"/>
          </a:p>
        </p:txBody>
      </p:sp>
      <p:sp>
        <p:nvSpPr>
          <p:cNvPr id="3" name="Rectangle 2">
            <a:extLst>
              <a:ext uri="{FF2B5EF4-FFF2-40B4-BE49-F238E27FC236}">
                <a16:creationId xmlns:a16="http://schemas.microsoft.com/office/drawing/2014/main" id="{D6013614-9815-446F-B002-87C86862CABF}"/>
              </a:ext>
            </a:extLst>
          </p:cNvPr>
          <p:cNvSpPr/>
          <p:nvPr/>
        </p:nvSpPr>
        <p:spPr>
          <a:xfrm>
            <a:off x="7971742" y="929005"/>
            <a:ext cx="2560320" cy="4708981"/>
          </a:xfrm>
          <a:prstGeom prst="rect">
            <a:avLst/>
          </a:prstGeom>
        </p:spPr>
        <p:txBody>
          <a:bodyPr wrap="square">
            <a:spAutoFit/>
          </a:bodyPr>
          <a:lstStyle/>
          <a:p>
            <a:pPr>
              <a:spcBef>
                <a:spcPts val="600"/>
              </a:spcBef>
              <a:spcAft>
                <a:spcPts val="600"/>
              </a:spcAft>
            </a:pPr>
            <a:r>
              <a:rPr lang="en-US" b="1" dirty="0">
                <a:solidFill>
                  <a:schemeClr val="accent1">
                    <a:lumMod val="60000"/>
                    <a:lumOff val="40000"/>
                  </a:schemeClr>
                </a:solidFill>
              </a:rPr>
              <a:t>Uploading Your QPR File</a:t>
            </a:r>
          </a:p>
          <a:p>
            <a:pPr marL="342900" indent="-342900">
              <a:spcBef>
                <a:spcPts val="600"/>
              </a:spcBef>
              <a:spcAft>
                <a:spcPts val="600"/>
              </a:spcAft>
              <a:buFont typeface="+mj-lt"/>
              <a:buAutoNum type="arabicPeriod"/>
            </a:pPr>
            <a:r>
              <a:rPr lang="en-US" sz="1600" dirty="0"/>
              <a:t>Select </a:t>
            </a:r>
            <a:r>
              <a:rPr lang="en-US" sz="1600" b="1" dirty="0"/>
              <a:t>FILE UPLOAD</a:t>
            </a:r>
            <a:r>
              <a:rPr lang="en-US" sz="1600" dirty="0"/>
              <a:t> from </a:t>
            </a:r>
            <a:r>
              <a:rPr lang="en-US" sz="1600" b="1" dirty="0"/>
              <a:t>WIPS</a:t>
            </a:r>
            <a:r>
              <a:rPr lang="en-US" sz="1600" dirty="0"/>
              <a:t> tab bar. </a:t>
            </a:r>
          </a:p>
          <a:p>
            <a:pPr marL="342900" indent="-342900">
              <a:spcBef>
                <a:spcPts val="600"/>
              </a:spcBef>
              <a:spcAft>
                <a:spcPts val="600"/>
              </a:spcAft>
              <a:buFont typeface="+mj-lt"/>
              <a:buAutoNum type="arabicPeriod"/>
            </a:pPr>
            <a:r>
              <a:rPr lang="en-US" sz="1600" dirty="0"/>
              <a:t>Select </a:t>
            </a:r>
            <a:r>
              <a:rPr lang="en-US" sz="1600" b="1" dirty="0"/>
              <a:t>Program Name </a:t>
            </a:r>
            <a:r>
              <a:rPr lang="en-US" sz="1600" dirty="0"/>
              <a:t>menu and choose program. </a:t>
            </a:r>
          </a:p>
          <a:p>
            <a:pPr marL="342900" indent="-342900">
              <a:spcBef>
                <a:spcPts val="600"/>
              </a:spcBef>
              <a:spcAft>
                <a:spcPts val="600"/>
              </a:spcAft>
              <a:buFont typeface="+mj-lt"/>
              <a:buAutoNum type="arabicPeriod"/>
            </a:pPr>
            <a:r>
              <a:rPr lang="en-US" sz="1600" dirty="0"/>
              <a:t>Select </a:t>
            </a:r>
            <a:r>
              <a:rPr lang="en-US" sz="1600" b="1" dirty="0"/>
              <a:t>Quarter End Date</a:t>
            </a:r>
            <a:r>
              <a:rPr lang="en-US" sz="1600" dirty="0"/>
              <a:t> menu and choose program.</a:t>
            </a:r>
          </a:p>
          <a:p>
            <a:pPr marL="342900" indent="-342900">
              <a:spcBef>
                <a:spcPts val="600"/>
              </a:spcBef>
              <a:spcAft>
                <a:spcPts val="600"/>
              </a:spcAft>
              <a:buFont typeface="+mj-lt"/>
              <a:buAutoNum type="arabicPeriod"/>
            </a:pPr>
            <a:r>
              <a:rPr lang="en-US" sz="1600" dirty="0"/>
              <a:t>Select </a:t>
            </a:r>
            <a:r>
              <a:rPr lang="en-US" sz="1600" b="1" dirty="0"/>
              <a:t>Choose File</a:t>
            </a:r>
            <a:r>
              <a:rPr lang="en-US" sz="1600" dirty="0"/>
              <a:t> to upload file.</a:t>
            </a:r>
          </a:p>
          <a:p>
            <a:pPr marL="342900" indent="-342900">
              <a:spcBef>
                <a:spcPts val="600"/>
              </a:spcBef>
              <a:spcAft>
                <a:spcPts val="600"/>
              </a:spcAft>
              <a:buFont typeface="+mj-lt"/>
              <a:buAutoNum type="arabicPeriod"/>
            </a:pPr>
            <a:r>
              <a:rPr lang="en-US" sz="1600" dirty="0"/>
              <a:t>Click </a:t>
            </a:r>
            <a:r>
              <a:rPr lang="en-US" sz="1600" b="1" dirty="0"/>
              <a:t>Submit</a:t>
            </a:r>
            <a:r>
              <a:rPr lang="en-US" sz="1600" dirty="0"/>
              <a:t> to complete report file upload.</a:t>
            </a:r>
          </a:p>
        </p:txBody>
      </p:sp>
      <p:sp>
        <p:nvSpPr>
          <p:cNvPr id="4" name="TextBox 3">
            <a:extLst>
              <a:ext uri="{FF2B5EF4-FFF2-40B4-BE49-F238E27FC236}">
                <a16:creationId xmlns:a16="http://schemas.microsoft.com/office/drawing/2014/main" id="{FE67028F-E841-4518-B36A-A91789B5CDF5}"/>
              </a:ext>
            </a:extLst>
          </p:cNvPr>
          <p:cNvSpPr txBox="1"/>
          <p:nvPr/>
        </p:nvSpPr>
        <p:spPr>
          <a:xfrm>
            <a:off x="717104" y="929005"/>
            <a:ext cx="4236720" cy="369332"/>
          </a:xfrm>
          <a:prstGeom prst="rect">
            <a:avLst/>
          </a:prstGeom>
          <a:noFill/>
          <a:ln>
            <a:noFill/>
          </a:ln>
        </p:spPr>
        <p:txBody>
          <a:bodyPr wrap="square" rtlCol="0">
            <a:spAutoFit/>
          </a:bodyPr>
          <a:lstStyle/>
          <a:p>
            <a:r>
              <a:rPr lang="en-US" b="1" dirty="0">
                <a:solidFill>
                  <a:schemeClr val="accent1">
                    <a:lumMod val="60000"/>
                    <a:lumOff val="40000"/>
                  </a:schemeClr>
                </a:solidFill>
              </a:rPr>
              <a:t>File Upload (Second Tab)</a:t>
            </a:r>
          </a:p>
        </p:txBody>
      </p:sp>
      <p:pic>
        <p:nvPicPr>
          <p:cNvPr id="5" name="Picture 4">
            <a:extLst>
              <a:ext uri="{FF2B5EF4-FFF2-40B4-BE49-F238E27FC236}">
                <a16:creationId xmlns:a16="http://schemas.microsoft.com/office/drawing/2014/main" id="{0425C192-40BB-4355-89B2-BD44C4DCDBFA}"/>
              </a:ext>
            </a:extLst>
          </p:cNvPr>
          <p:cNvPicPr/>
          <p:nvPr/>
        </p:nvPicPr>
        <p:blipFill rotWithShape="1">
          <a:blip r:embed="rId3"/>
          <a:srcRect r="1112" b="19155"/>
          <a:stretch/>
        </p:blipFill>
        <p:spPr>
          <a:xfrm>
            <a:off x="717104" y="1462404"/>
            <a:ext cx="5877560" cy="2702878"/>
          </a:xfrm>
          <a:prstGeom prst="rect">
            <a:avLst/>
          </a:prstGeom>
          <a:ln w="9525">
            <a:solidFill>
              <a:schemeClr val="tx1"/>
            </a:solidFill>
          </a:ln>
        </p:spPr>
      </p:pic>
      <p:sp>
        <p:nvSpPr>
          <p:cNvPr id="6" name="TextBox 5">
            <a:extLst>
              <a:ext uri="{FF2B5EF4-FFF2-40B4-BE49-F238E27FC236}">
                <a16:creationId xmlns:a16="http://schemas.microsoft.com/office/drawing/2014/main" id="{95C170FF-684D-4312-BD3C-CF725D6CAB8B}"/>
              </a:ext>
            </a:extLst>
          </p:cNvPr>
          <p:cNvSpPr txBox="1"/>
          <p:nvPr/>
        </p:nvSpPr>
        <p:spPr>
          <a:xfrm>
            <a:off x="717104" y="4329349"/>
            <a:ext cx="4998686" cy="369332"/>
          </a:xfrm>
          <a:prstGeom prst="rect">
            <a:avLst/>
          </a:prstGeom>
          <a:noFill/>
        </p:spPr>
        <p:txBody>
          <a:bodyPr wrap="square" rtlCol="0">
            <a:spAutoFit/>
          </a:bodyPr>
          <a:lstStyle/>
          <a:p>
            <a:r>
              <a:rPr lang="en-US" b="1" dirty="0">
                <a:solidFill>
                  <a:schemeClr val="accent1">
                    <a:lumMod val="60000"/>
                    <a:lumOff val="40000"/>
                  </a:schemeClr>
                </a:solidFill>
              </a:rPr>
              <a:t>File Upload (Successful Upload Notice)</a:t>
            </a:r>
          </a:p>
        </p:txBody>
      </p:sp>
      <p:pic>
        <p:nvPicPr>
          <p:cNvPr id="7" name="Picture 6">
            <a:extLst>
              <a:ext uri="{FF2B5EF4-FFF2-40B4-BE49-F238E27FC236}">
                <a16:creationId xmlns:a16="http://schemas.microsoft.com/office/drawing/2014/main" id="{48D77C7D-0BAA-4569-AADA-2B4DC31D5EEB}"/>
              </a:ext>
            </a:extLst>
          </p:cNvPr>
          <p:cNvPicPr/>
          <p:nvPr/>
        </p:nvPicPr>
        <p:blipFill rotWithShape="1">
          <a:blip r:embed="rId4"/>
          <a:srcRect r="2309" b="68689"/>
          <a:stretch/>
        </p:blipFill>
        <p:spPr>
          <a:xfrm>
            <a:off x="717104" y="4754651"/>
            <a:ext cx="5806372" cy="1046798"/>
          </a:xfrm>
          <a:prstGeom prst="rect">
            <a:avLst/>
          </a:prstGeom>
          <a:ln w="9525">
            <a:solidFill>
              <a:schemeClr val="tx1"/>
            </a:solidFill>
          </a:ln>
        </p:spPr>
      </p:pic>
    </p:spTree>
    <p:extLst>
      <p:ext uri="{BB962C8B-B14F-4D97-AF65-F5344CB8AC3E}">
        <p14:creationId xmlns:p14="http://schemas.microsoft.com/office/powerpoint/2010/main" val="137219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358D3-FD5C-4CA7-8E24-1C8622DE8E03}"/>
              </a:ext>
            </a:extLst>
          </p:cNvPr>
          <p:cNvSpPr>
            <a:spLocks noGrp="1"/>
          </p:cNvSpPr>
          <p:nvPr>
            <p:ph type="sldNum" sz="quarter" idx="12"/>
          </p:nvPr>
        </p:nvSpPr>
        <p:spPr/>
        <p:txBody>
          <a:bodyPr/>
          <a:lstStyle/>
          <a:p>
            <a:fld id="{158B7785-F6D6-45F8-833E-07BD84680091}" type="slidenum">
              <a:rPr lang="en-US" smtClean="0"/>
              <a:t>13</a:t>
            </a:fld>
            <a:endParaRPr lang="en-US"/>
          </a:p>
        </p:txBody>
      </p:sp>
      <p:sp>
        <p:nvSpPr>
          <p:cNvPr id="3" name="TextBox 2">
            <a:extLst>
              <a:ext uri="{FF2B5EF4-FFF2-40B4-BE49-F238E27FC236}">
                <a16:creationId xmlns:a16="http://schemas.microsoft.com/office/drawing/2014/main" id="{9E21F4E3-D5E6-4E60-A99E-CA8885B56346}"/>
              </a:ext>
            </a:extLst>
          </p:cNvPr>
          <p:cNvSpPr txBox="1"/>
          <p:nvPr/>
        </p:nvSpPr>
        <p:spPr>
          <a:xfrm>
            <a:off x="1371326" y="668089"/>
            <a:ext cx="9144000" cy="369332"/>
          </a:xfrm>
          <a:prstGeom prst="rect">
            <a:avLst/>
          </a:prstGeom>
          <a:noFill/>
        </p:spPr>
        <p:txBody>
          <a:bodyPr wrap="square" rtlCol="0">
            <a:spAutoFit/>
          </a:bodyPr>
          <a:lstStyle/>
          <a:p>
            <a:pPr algn="ctr"/>
            <a:r>
              <a:rPr lang="en-US" b="1" dirty="0">
                <a:solidFill>
                  <a:schemeClr val="accent1">
                    <a:lumMod val="60000"/>
                    <a:lumOff val="40000"/>
                  </a:schemeClr>
                </a:solidFill>
              </a:rPr>
              <a:t>Edit Check Results (Third Tab)</a:t>
            </a:r>
          </a:p>
        </p:txBody>
      </p:sp>
      <p:pic>
        <p:nvPicPr>
          <p:cNvPr id="4" name="Picture 3">
            <a:extLst>
              <a:ext uri="{FF2B5EF4-FFF2-40B4-BE49-F238E27FC236}">
                <a16:creationId xmlns:a16="http://schemas.microsoft.com/office/drawing/2014/main" id="{5D40F2E6-5B2A-460D-91AD-42DCBD73CE8A}"/>
              </a:ext>
            </a:extLst>
          </p:cNvPr>
          <p:cNvPicPr/>
          <p:nvPr/>
        </p:nvPicPr>
        <p:blipFill rotWithShape="1">
          <a:blip r:embed="rId3"/>
          <a:srcRect r="2479" b="33125"/>
          <a:stretch/>
        </p:blipFill>
        <p:spPr>
          <a:xfrm>
            <a:off x="3045220" y="1193165"/>
            <a:ext cx="5796212" cy="2235835"/>
          </a:xfrm>
          <a:prstGeom prst="rect">
            <a:avLst/>
          </a:prstGeom>
          <a:ln w="9525">
            <a:solidFill>
              <a:schemeClr val="tx1"/>
            </a:solidFill>
          </a:ln>
        </p:spPr>
      </p:pic>
      <p:sp>
        <p:nvSpPr>
          <p:cNvPr id="5" name="Rectangle 4">
            <a:extLst>
              <a:ext uri="{FF2B5EF4-FFF2-40B4-BE49-F238E27FC236}">
                <a16:creationId xmlns:a16="http://schemas.microsoft.com/office/drawing/2014/main" id="{F1528BE4-AF27-488D-974A-BD2AA10CEBF1}"/>
              </a:ext>
            </a:extLst>
          </p:cNvPr>
          <p:cNvSpPr/>
          <p:nvPr/>
        </p:nvSpPr>
        <p:spPr>
          <a:xfrm>
            <a:off x="2082800" y="3584744"/>
            <a:ext cx="8026400" cy="2831544"/>
          </a:xfrm>
          <a:prstGeom prst="rect">
            <a:avLst/>
          </a:prstGeom>
        </p:spPr>
        <p:txBody>
          <a:bodyPr wrap="square">
            <a:spAutoFit/>
          </a:bodyPr>
          <a:lstStyle/>
          <a:p>
            <a:pPr algn="ctr">
              <a:spcBef>
                <a:spcPts val="600"/>
              </a:spcBef>
              <a:spcAft>
                <a:spcPts val="600"/>
              </a:spcAft>
            </a:pPr>
            <a:r>
              <a:rPr lang="en-US" b="1" dirty="0">
                <a:solidFill>
                  <a:schemeClr val="accent1">
                    <a:lumMod val="60000"/>
                    <a:lumOff val="40000"/>
                  </a:schemeClr>
                </a:solidFill>
              </a:rPr>
              <a:t>Checking and Correcting Errors in Your Data File</a:t>
            </a:r>
            <a:endParaRPr lang="en-US" dirty="0">
              <a:solidFill>
                <a:schemeClr val="accent1">
                  <a:lumMod val="60000"/>
                  <a:lumOff val="40000"/>
                </a:schemeClr>
              </a:solidFill>
            </a:endParaRPr>
          </a:p>
          <a:p>
            <a:pPr marL="342900" lvl="0" indent="-342900">
              <a:spcBef>
                <a:spcPts val="600"/>
              </a:spcBef>
              <a:spcAft>
                <a:spcPts val="600"/>
              </a:spcAft>
              <a:buFont typeface="+mj-lt"/>
              <a:buAutoNum type="arabicPeriod"/>
            </a:pPr>
            <a:r>
              <a:rPr lang="en-US" sz="1600" b="1" dirty="0"/>
              <a:t>Forgo </a:t>
            </a:r>
            <a:r>
              <a:rPr lang="en-US" sz="1600" dirty="0"/>
              <a:t>if your report had no errors.</a:t>
            </a:r>
          </a:p>
          <a:p>
            <a:pPr marL="342900" lvl="0" indent="-342900">
              <a:spcBef>
                <a:spcPts val="600"/>
              </a:spcBef>
              <a:spcAft>
                <a:spcPts val="600"/>
              </a:spcAft>
              <a:buFont typeface="+mj-lt"/>
              <a:buAutoNum type="arabicPeriod"/>
            </a:pPr>
            <a:r>
              <a:rPr lang="en-US" sz="1600" dirty="0"/>
              <a:t>Select </a:t>
            </a:r>
            <a:r>
              <a:rPr lang="en-US" sz="1600" b="1" dirty="0"/>
              <a:t>EDIT CHECK RESULTS</a:t>
            </a:r>
            <a:r>
              <a:rPr lang="en-US" sz="1600" dirty="0"/>
              <a:t> from WIPS tab Bar </a:t>
            </a:r>
          </a:p>
          <a:p>
            <a:pPr marL="342900" lvl="0" indent="-342900">
              <a:spcBef>
                <a:spcPts val="600"/>
              </a:spcBef>
              <a:spcAft>
                <a:spcPts val="600"/>
              </a:spcAft>
              <a:buFont typeface="+mj-lt"/>
              <a:buAutoNum type="arabicPeriod"/>
            </a:pPr>
            <a:r>
              <a:rPr lang="en-US" sz="1600" dirty="0"/>
              <a:t>View errors by selecting numeric hyperlinks under </a:t>
            </a:r>
            <a:r>
              <a:rPr lang="en-US" sz="1600" b="1" dirty="0"/>
              <a:t> </a:t>
            </a:r>
            <a:endParaRPr lang="en-US" sz="1600" dirty="0"/>
          </a:p>
          <a:p>
            <a:pPr marL="342900" indent="-342900">
              <a:spcBef>
                <a:spcPts val="600"/>
              </a:spcBef>
              <a:spcAft>
                <a:spcPts val="600"/>
              </a:spcAft>
              <a:buFont typeface="+mj-lt"/>
              <a:buAutoNum type="arabicPeriod"/>
            </a:pPr>
            <a:r>
              <a:rPr lang="en-US" sz="1600" b="1" dirty="0"/>
              <a:t>Total Errors</a:t>
            </a:r>
            <a:r>
              <a:rPr lang="en-US" sz="1600" dirty="0"/>
              <a:t> and </a:t>
            </a:r>
            <a:r>
              <a:rPr lang="en-US" sz="1600" b="1" dirty="0"/>
              <a:t>Total Duplicates</a:t>
            </a:r>
            <a:r>
              <a:rPr lang="en-US" sz="1600" dirty="0"/>
              <a:t> </a:t>
            </a:r>
          </a:p>
          <a:p>
            <a:pPr marL="342900" lvl="0" indent="-342900">
              <a:spcBef>
                <a:spcPts val="600"/>
              </a:spcBef>
              <a:spcAft>
                <a:spcPts val="600"/>
              </a:spcAft>
              <a:buFont typeface="+mj-lt"/>
              <a:buAutoNum type="arabicPeriod"/>
            </a:pPr>
            <a:r>
              <a:rPr lang="en-US" sz="1600" dirty="0"/>
              <a:t>Edit and save </a:t>
            </a:r>
            <a:r>
              <a:rPr lang="en-US" sz="1600" b="1" dirty="0"/>
              <a:t>CSV file</a:t>
            </a:r>
            <a:r>
              <a:rPr lang="en-US" sz="1600" dirty="0"/>
              <a:t> to correct </a:t>
            </a:r>
            <a:r>
              <a:rPr lang="en-US" sz="1600" b="1" dirty="0"/>
              <a:t>Errors</a:t>
            </a:r>
          </a:p>
          <a:p>
            <a:pPr marL="342900" lvl="0" indent="-342900">
              <a:spcBef>
                <a:spcPts val="600"/>
              </a:spcBef>
              <a:spcAft>
                <a:spcPts val="600"/>
              </a:spcAft>
              <a:buFont typeface="+mj-lt"/>
              <a:buAutoNum type="arabicPeriod"/>
            </a:pPr>
            <a:r>
              <a:rPr lang="en-US" sz="1600" dirty="0"/>
              <a:t>Return to </a:t>
            </a:r>
            <a:r>
              <a:rPr lang="en-US" sz="1600" b="1" dirty="0"/>
              <a:t>Upload your CSV File</a:t>
            </a:r>
            <a:endParaRPr lang="en-US" sz="1600" dirty="0"/>
          </a:p>
        </p:txBody>
      </p:sp>
    </p:spTree>
    <p:extLst>
      <p:ext uri="{BB962C8B-B14F-4D97-AF65-F5344CB8AC3E}">
        <p14:creationId xmlns:p14="http://schemas.microsoft.com/office/powerpoint/2010/main" val="59775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E50F7-278B-4B01-90B7-77BB2EE9A61B}"/>
              </a:ext>
            </a:extLst>
          </p:cNvPr>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a:extLst>
              <a:ext uri="{FF2B5EF4-FFF2-40B4-BE49-F238E27FC236}">
                <a16:creationId xmlns:a16="http://schemas.microsoft.com/office/drawing/2014/main" id="{B6E152D4-81D5-49FF-BB01-0B255A8FD035}"/>
              </a:ext>
            </a:extLst>
          </p:cNvPr>
          <p:cNvSpPr>
            <a:spLocks noGrp="1"/>
          </p:cNvSpPr>
          <p:nvPr>
            <p:ph type="title"/>
          </p:nvPr>
        </p:nvSpPr>
        <p:spPr/>
        <p:txBody>
          <a:bodyPr/>
          <a:lstStyle/>
          <a:p>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20B0504020000000003" pitchFamily="34" charset="0"/>
              </a:rPr>
              <a:t>                 Knowledge Check!</a:t>
            </a:r>
            <a:endParaRPr lang="en-US" dirty="0"/>
          </a:p>
        </p:txBody>
      </p:sp>
      <p:sp>
        <p:nvSpPr>
          <p:cNvPr id="4" name="Content Placeholder 3">
            <a:extLst>
              <a:ext uri="{FF2B5EF4-FFF2-40B4-BE49-F238E27FC236}">
                <a16:creationId xmlns:a16="http://schemas.microsoft.com/office/drawing/2014/main" id="{6C4C013D-02E9-41CF-B3AA-4D5EF2A684D3}"/>
              </a:ext>
            </a:extLst>
          </p:cNvPr>
          <p:cNvSpPr>
            <a:spLocks noGrp="1"/>
          </p:cNvSpPr>
          <p:nvPr>
            <p:ph idx="1"/>
          </p:nvPr>
        </p:nvSpPr>
        <p:spPr/>
        <p:txBody>
          <a:bodyPr/>
          <a:lstStyle/>
          <a:p>
            <a:pPr marL="0" indent="0">
              <a:buNone/>
            </a:pPr>
            <a:r>
              <a:rPr lang="en-US" sz="2800" b="1" dirty="0">
                <a:solidFill>
                  <a:schemeClr val="accent2"/>
                </a:solidFill>
                <a:latin typeface="Calibri" panose="020F0502020204030204" pitchFamily="34" charset="0"/>
                <a:cs typeface="Arial" pitchFamily="34" charset="0"/>
              </a:rPr>
              <a:t>Which of the following is </a:t>
            </a:r>
            <a:r>
              <a:rPr lang="en-US" sz="2800" b="1" u="sng" dirty="0">
                <a:solidFill>
                  <a:schemeClr val="accent2"/>
                </a:solidFill>
                <a:latin typeface="Calibri" panose="020F0502020204030204" pitchFamily="34" charset="0"/>
                <a:cs typeface="Arial" pitchFamily="34" charset="0"/>
              </a:rPr>
              <a:t>not</a:t>
            </a:r>
            <a:r>
              <a:rPr lang="en-US" sz="2800" b="1" dirty="0">
                <a:solidFill>
                  <a:schemeClr val="accent2"/>
                </a:solidFill>
                <a:latin typeface="Calibri" panose="020F0502020204030204" pitchFamily="34" charset="0"/>
                <a:cs typeface="Arial" pitchFamily="34" charset="0"/>
              </a:rPr>
              <a:t> a task that WIPS can help grantees perform within the system? </a:t>
            </a:r>
          </a:p>
          <a:p>
            <a:pPr marL="514350" indent="-514350">
              <a:buFont typeface="+mj-lt"/>
              <a:buAutoNum type="arabicPeriod"/>
            </a:pPr>
            <a:r>
              <a:rPr lang="en-US" sz="2800" dirty="0"/>
              <a:t>Resetting a password</a:t>
            </a:r>
          </a:p>
          <a:p>
            <a:pPr marL="514350" indent="-514350">
              <a:buFont typeface="+mj-lt"/>
              <a:buAutoNum type="arabicPeriod"/>
            </a:pPr>
            <a:r>
              <a:rPr lang="en-US" sz="2800" dirty="0"/>
              <a:t>Checking whether errors in a data file exist</a:t>
            </a:r>
          </a:p>
          <a:p>
            <a:pPr marL="514350" indent="-514350">
              <a:buFont typeface="+mj-lt"/>
              <a:buAutoNum type="arabicPeriod"/>
            </a:pPr>
            <a:r>
              <a:rPr lang="en-US" sz="2800" dirty="0"/>
              <a:t>Correcting errors in a data file</a:t>
            </a:r>
          </a:p>
          <a:p>
            <a:pPr marL="514350" indent="-514350">
              <a:buFont typeface="+mj-lt"/>
              <a:buAutoNum type="arabicPeriod"/>
            </a:pPr>
            <a:r>
              <a:rPr lang="en-US" sz="2800" dirty="0"/>
              <a:t>Generating a QPR</a:t>
            </a:r>
          </a:p>
        </p:txBody>
      </p:sp>
    </p:spTree>
    <p:extLst>
      <p:ext uri="{BB962C8B-B14F-4D97-AF65-F5344CB8AC3E}">
        <p14:creationId xmlns:p14="http://schemas.microsoft.com/office/powerpoint/2010/main" val="297979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C15FB4-EDB0-4C66-8672-849ABCD7EA29}"/>
              </a:ext>
            </a:extLst>
          </p:cNvPr>
          <p:cNvSpPr>
            <a:spLocks noGrp="1"/>
          </p:cNvSpPr>
          <p:nvPr>
            <p:ph type="sldNum" sz="quarter" idx="12"/>
          </p:nvPr>
        </p:nvSpPr>
        <p:spPr/>
        <p:txBody>
          <a:bodyPr/>
          <a:lstStyle/>
          <a:p>
            <a:fld id="{158B7785-F6D6-45F8-833E-07BD84680091}" type="slidenum">
              <a:rPr lang="en-US" smtClean="0"/>
              <a:t>15</a:t>
            </a:fld>
            <a:endParaRPr lang="en-US"/>
          </a:p>
        </p:txBody>
      </p:sp>
      <p:sp>
        <p:nvSpPr>
          <p:cNvPr id="3" name="Rectangle 2">
            <a:extLst>
              <a:ext uri="{FF2B5EF4-FFF2-40B4-BE49-F238E27FC236}">
                <a16:creationId xmlns:a16="http://schemas.microsoft.com/office/drawing/2014/main" id="{183C9D39-D1BA-4A45-A242-7FFB26A8AF7C}"/>
              </a:ext>
            </a:extLst>
          </p:cNvPr>
          <p:cNvSpPr/>
          <p:nvPr/>
        </p:nvSpPr>
        <p:spPr>
          <a:xfrm>
            <a:off x="516346" y="448537"/>
            <a:ext cx="8178800" cy="2800767"/>
          </a:xfrm>
          <a:prstGeom prst="rect">
            <a:avLst/>
          </a:prstGeom>
        </p:spPr>
        <p:txBody>
          <a:bodyPr wrap="square">
            <a:spAutoFit/>
          </a:bodyPr>
          <a:lstStyle/>
          <a:p>
            <a:pPr>
              <a:spcBef>
                <a:spcPts val="600"/>
              </a:spcBef>
              <a:spcAft>
                <a:spcPts val="600"/>
              </a:spcAft>
            </a:pPr>
            <a:r>
              <a:rPr lang="en-US" b="1" dirty="0">
                <a:solidFill>
                  <a:srgbClr val="548ED4"/>
                </a:solidFill>
                <a:latin typeface="Arial" panose="020B0604020202020204" pitchFamily="34" charset="0"/>
                <a:ea typeface="Times New Roman" panose="02020603050405020304" pitchFamily="18" charset="0"/>
                <a:cs typeface="Arial" panose="020B0604020202020204" pitchFamily="34" charset="0"/>
              </a:rPr>
              <a:t>Reviewing Your Uploaded QPR (Fourth Tab)</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Select </a:t>
            </a:r>
            <a:r>
              <a:rPr lang="en-US" sz="1400" b="1" dirty="0">
                <a:latin typeface="Arial" panose="020B0604020202020204" pitchFamily="34" charset="0"/>
                <a:ea typeface="Times New Roman" panose="02020603050405020304" pitchFamily="18" charset="0"/>
                <a:cs typeface="Arial" panose="020B0604020202020204" pitchFamily="34" charset="0"/>
              </a:rPr>
              <a:t>QUARTERLY REPORTS</a:t>
            </a:r>
            <a:r>
              <a:rPr lang="en-US" sz="1400" dirty="0">
                <a:latin typeface="Arial" panose="020B0604020202020204" pitchFamily="34" charset="0"/>
                <a:ea typeface="Times New Roman" panose="02020603050405020304" pitchFamily="18" charset="0"/>
                <a:cs typeface="Arial" panose="020B0604020202020204" pitchFamily="34" charset="0"/>
              </a:rPr>
              <a:t> from WIPS tab bar</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Find recent report uploaded under </a:t>
            </a:r>
            <a:r>
              <a:rPr lang="en-US" sz="1400" b="1" dirty="0">
                <a:latin typeface="Arial" panose="020B0604020202020204" pitchFamily="34" charset="0"/>
                <a:ea typeface="Times New Roman" panose="02020603050405020304" pitchFamily="18" charset="0"/>
                <a:cs typeface="Arial" panose="020B0604020202020204" pitchFamily="34" charset="0"/>
              </a:rPr>
              <a:t>Current Quarter</a:t>
            </a:r>
            <a:r>
              <a:rPr lang="en-US" sz="1400" dirty="0">
                <a:latin typeface="Arial" panose="020B0604020202020204" pitchFamily="34" charset="0"/>
                <a:ea typeface="Times New Roman" panose="02020603050405020304" pitchFamily="18" charset="0"/>
                <a:cs typeface="Arial" panose="020B0604020202020204" pitchFamily="34" charset="0"/>
              </a:rPr>
              <a:t> section</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Open report by clicking hyperlink under </a:t>
            </a:r>
            <a:r>
              <a:rPr lang="en-US" sz="1400" b="1" dirty="0">
                <a:latin typeface="Arial" panose="020B0604020202020204" pitchFamily="34" charset="0"/>
                <a:ea typeface="Times New Roman" panose="02020603050405020304" pitchFamily="18" charset="0"/>
                <a:cs typeface="Arial" panose="020B0604020202020204" pitchFamily="34" charset="0"/>
              </a:rPr>
              <a:t>Status</a:t>
            </a:r>
            <a:r>
              <a:rPr lang="en-US" sz="1400" dirty="0">
                <a:latin typeface="Arial" panose="020B0604020202020204" pitchFamily="34" charset="0"/>
                <a:ea typeface="Times New Roman" panose="02020603050405020304" pitchFamily="18" charset="0"/>
                <a:cs typeface="Arial" panose="020B0604020202020204" pitchFamily="34" charset="0"/>
              </a:rPr>
              <a:t> and </a:t>
            </a:r>
            <a:r>
              <a:rPr lang="en-US" sz="1400" b="1" dirty="0">
                <a:latin typeface="Arial" panose="020B0604020202020204" pitchFamily="34" charset="0"/>
                <a:ea typeface="Times New Roman" panose="02020603050405020304" pitchFamily="18" charset="0"/>
                <a:cs typeface="Arial" panose="020B0604020202020204" pitchFamily="34" charset="0"/>
              </a:rPr>
              <a:t>Current Quarter(s)</a:t>
            </a:r>
            <a:r>
              <a:rPr lang="en-US" sz="1400" dirty="0">
                <a:latin typeface="Arial" panose="020B0604020202020204" pitchFamily="34" charset="0"/>
                <a:ea typeface="Times New Roman" panose="02020603050405020304" pitchFamily="18" charset="0"/>
                <a:cs typeface="Arial" panose="020B0604020202020204" pitchFamily="34" charset="0"/>
              </a:rPr>
              <a:t> section</a:t>
            </a:r>
          </a:p>
          <a:p>
            <a:pPr marL="342900" indent="-342900">
              <a:spcBef>
                <a:spcPts val="600"/>
              </a:spcBef>
              <a:spcAft>
                <a:spcPts val="600"/>
              </a:spcAf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Confirm accuracy of QPR Information</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Contact the Closing the Skills Gap mailbox if you find discrepancies with your outcomes that you don’t understand</a:t>
            </a:r>
          </a:p>
          <a:p>
            <a:pPr marL="342900" indent="-342900">
              <a:spcBef>
                <a:spcPts val="600"/>
              </a:spcBef>
              <a:spcAft>
                <a:spcPts val="600"/>
              </a:spcAf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Certify the QPR</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64ADC045-3269-46BA-A2AC-6805B4FA7B44}"/>
              </a:ext>
            </a:extLst>
          </p:cNvPr>
          <p:cNvPicPr/>
          <p:nvPr/>
        </p:nvPicPr>
        <p:blipFill rotWithShape="1">
          <a:blip r:embed="rId3"/>
          <a:srcRect b="47581"/>
          <a:stretch/>
        </p:blipFill>
        <p:spPr>
          <a:xfrm>
            <a:off x="1482851" y="3310859"/>
            <a:ext cx="8346440" cy="2865438"/>
          </a:xfrm>
          <a:prstGeom prst="rect">
            <a:avLst/>
          </a:prstGeom>
          <a:ln w="9525">
            <a:solidFill>
              <a:schemeClr val="tx1"/>
            </a:solidFill>
          </a:ln>
        </p:spPr>
      </p:pic>
    </p:spTree>
    <p:extLst>
      <p:ext uri="{BB962C8B-B14F-4D97-AF65-F5344CB8AC3E}">
        <p14:creationId xmlns:p14="http://schemas.microsoft.com/office/powerpoint/2010/main" val="123910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B001FE-6696-4938-8FE4-4B817CA13836}"/>
              </a:ext>
            </a:extLst>
          </p:cNvPr>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a:extLst>
              <a:ext uri="{FF2B5EF4-FFF2-40B4-BE49-F238E27FC236}">
                <a16:creationId xmlns:a16="http://schemas.microsoft.com/office/drawing/2014/main" id="{D3EF7BD6-42A9-45C8-992C-103634CA962B}"/>
              </a:ext>
            </a:extLst>
          </p:cNvPr>
          <p:cNvSpPr>
            <a:spLocks noGrp="1"/>
          </p:cNvSpPr>
          <p:nvPr>
            <p:ph type="title"/>
          </p:nvPr>
        </p:nvSpPr>
        <p:spPr/>
        <p:txBody>
          <a:bodyPr/>
          <a:lstStyle/>
          <a:p>
            <a:r>
              <a:rPr lang="en-US" dirty="0"/>
              <a:t>WIPS Tips</a:t>
            </a:r>
          </a:p>
        </p:txBody>
      </p:sp>
      <p:sp>
        <p:nvSpPr>
          <p:cNvPr id="4" name="Content Placeholder 3">
            <a:extLst>
              <a:ext uri="{FF2B5EF4-FFF2-40B4-BE49-F238E27FC236}">
                <a16:creationId xmlns:a16="http://schemas.microsoft.com/office/drawing/2014/main" id="{A5ECFC89-2FD3-484A-9380-F7EA97AD0D99}"/>
              </a:ext>
            </a:extLst>
          </p:cNvPr>
          <p:cNvSpPr>
            <a:spLocks noGrp="1"/>
          </p:cNvSpPr>
          <p:nvPr>
            <p:ph idx="1"/>
          </p:nvPr>
        </p:nvSpPr>
        <p:spPr>
          <a:xfrm>
            <a:off x="805866" y="1402911"/>
            <a:ext cx="11081334" cy="5039517"/>
          </a:xfrm>
        </p:spPr>
        <p:txBody>
          <a:bodyPr/>
          <a:lstStyle/>
          <a:p>
            <a:r>
              <a:rPr lang="en-US" sz="3200" dirty="0">
                <a:solidFill>
                  <a:srgbClr val="FF0000"/>
                </a:solidFill>
              </a:rPr>
              <a:t>Make arrangements with your Authorized Representative for access.</a:t>
            </a:r>
          </a:p>
          <a:p>
            <a:r>
              <a:rPr lang="en-US" sz="3200" dirty="0">
                <a:solidFill>
                  <a:srgbClr val="FF0000"/>
                </a:solidFill>
              </a:rPr>
              <a:t>Determine your strategy for how you will receive and validate participant data from your partners.</a:t>
            </a:r>
          </a:p>
          <a:p>
            <a:r>
              <a:rPr lang="en-US" sz="3200" dirty="0">
                <a:solidFill>
                  <a:srgbClr val="FF0000"/>
                </a:solidFill>
              </a:rPr>
              <a:t>Start the submission process early!</a:t>
            </a:r>
          </a:p>
          <a:p>
            <a:pPr marL="0" indent="0">
              <a:buNone/>
            </a:pPr>
            <a:endParaRPr lang="en-US" dirty="0"/>
          </a:p>
        </p:txBody>
      </p:sp>
    </p:spTree>
    <p:extLst>
      <p:ext uri="{BB962C8B-B14F-4D97-AF65-F5344CB8AC3E}">
        <p14:creationId xmlns:p14="http://schemas.microsoft.com/office/powerpoint/2010/main" val="204926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3D683F-426F-4571-A9E9-71AB4C1C1328}"/>
              </a:ext>
            </a:extLst>
          </p:cNvPr>
          <p:cNvSpPr>
            <a:spLocks noGrp="1"/>
          </p:cNvSpPr>
          <p:nvPr>
            <p:ph type="sldNum" sz="quarter" idx="12"/>
          </p:nvPr>
        </p:nvSpPr>
        <p:spPr/>
        <p:txBody>
          <a:bodyPr/>
          <a:lstStyle/>
          <a:p>
            <a:fld id="{158B7785-F6D6-45F8-833E-07BD84680091}" type="slidenum">
              <a:rPr lang="en-US" smtClean="0"/>
              <a:t>17</a:t>
            </a:fld>
            <a:endParaRPr lang="en-US" dirty="0"/>
          </a:p>
        </p:txBody>
      </p:sp>
      <p:sp>
        <p:nvSpPr>
          <p:cNvPr id="3" name="Title 2">
            <a:extLst>
              <a:ext uri="{FF2B5EF4-FFF2-40B4-BE49-F238E27FC236}">
                <a16:creationId xmlns:a16="http://schemas.microsoft.com/office/drawing/2014/main" id="{81A437C4-7086-4AE1-AE7D-5E18B9F859BD}"/>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761195E1-854A-4D3B-B7A1-F16CF8684649}"/>
              </a:ext>
            </a:extLst>
          </p:cNvPr>
          <p:cNvSpPr>
            <a:spLocks noGrp="1"/>
          </p:cNvSpPr>
          <p:nvPr>
            <p:ph type="body" sz="quarter" idx="13"/>
          </p:nvPr>
        </p:nvSpPr>
        <p:spPr/>
        <p:txBody>
          <a:bodyPr/>
          <a:lstStyle/>
          <a:p>
            <a:r>
              <a:rPr lang="en-US" dirty="0"/>
              <a:t>Enter your questions in the chat window (lower left of the screen)</a:t>
            </a:r>
          </a:p>
        </p:txBody>
      </p:sp>
    </p:spTree>
    <p:extLst>
      <p:ext uri="{BB962C8B-B14F-4D97-AF65-F5344CB8AC3E}">
        <p14:creationId xmlns:p14="http://schemas.microsoft.com/office/powerpoint/2010/main" val="295580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H-1B Closing the Skills Gap PIRL Data Elements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fontScale="55000" lnSpcReduction="20000"/>
          </a:bodyPr>
          <a:lstStyle/>
          <a:p>
            <a:pPr marL="457200" indent="-457200">
              <a:buFont typeface="Wingdings" panose="05000000000000000000" pitchFamily="2" charset="2"/>
              <a:buChar char="ü"/>
            </a:pPr>
            <a:r>
              <a:rPr lang="en-US" dirty="0"/>
              <a:t>What is the Amended ETA-9172 DOL PIRL? </a:t>
            </a:r>
          </a:p>
          <a:p>
            <a:pPr marL="457200" indent="-457200">
              <a:buFont typeface="Wingdings" panose="05000000000000000000" pitchFamily="2" charset="2"/>
              <a:buChar char="ü"/>
            </a:pPr>
            <a:r>
              <a:rPr lang="en-US" dirty="0"/>
              <a:t>Tracking and Reporting Participants Using H-1B PIRL Data Elements </a:t>
            </a:r>
          </a:p>
          <a:p>
            <a:pPr marL="457200" indent="-457200">
              <a:buFont typeface="Wingdings" panose="05000000000000000000" pitchFamily="2" charset="2"/>
              <a:buChar char="ü"/>
            </a:pPr>
            <a:r>
              <a:rPr lang="en-US" dirty="0"/>
              <a:t>Guidance on Reporting PIRL Data Elements for CSG Grantees</a:t>
            </a:r>
          </a:p>
          <a:p>
            <a:endParaRPr lang="en-US" dirty="0"/>
          </a:p>
        </p:txBody>
      </p:sp>
    </p:spTree>
    <p:extLst>
      <p:ext uri="{BB962C8B-B14F-4D97-AF65-F5344CB8AC3E}">
        <p14:creationId xmlns:p14="http://schemas.microsoft.com/office/powerpoint/2010/main" val="291527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77026-5EB5-4163-8856-AC414BF73172}"/>
              </a:ext>
            </a:extLst>
          </p:cNvPr>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a:extLst>
              <a:ext uri="{FF2B5EF4-FFF2-40B4-BE49-F238E27FC236}">
                <a16:creationId xmlns:a16="http://schemas.microsoft.com/office/drawing/2014/main" id="{B15DD847-8E1D-448E-BC02-F01C25616D90}"/>
              </a:ext>
            </a:extLst>
          </p:cNvPr>
          <p:cNvSpPr>
            <a:spLocks noGrp="1"/>
          </p:cNvSpPr>
          <p:nvPr>
            <p:ph type="title"/>
          </p:nvPr>
        </p:nvSpPr>
        <p:spPr/>
        <p:txBody>
          <a:bodyPr/>
          <a:lstStyle/>
          <a:p>
            <a:r>
              <a:rPr lang="en-US" dirty="0"/>
              <a:t>What is PIRL?</a:t>
            </a:r>
          </a:p>
        </p:txBody>
      </p:sp>
      <p:sp>
        <p:nvSpPr>
          <p:cNvPr id="4" name="Content Placeholder 3">
            <a:extLst>
              <a:ext uri="{FF2B5EF4-FFF2-40B4-BE49-F238E27FC236}">
                <a16:creationId xmlns:a16="http://schemas.microsoft.com/office/drawing/2014/main" id="{B6EAA22F-2F38-46D3-8DCA-30E5916B0565}"/>
              </a:ext>
            </a:extLst>
          </p:cNvPr>
          <p:cNvSpPr>
            <a:spLocks noGrp="1"/>
          </p:cNvSpPr>
          <p:nvPr>
            <p:ph idx="1"/>
          </p:nvPr>
        </p:nvSpPr>
        <p:spPr/>
        <p:txBody>
          <a:bodyPr/>
          <a:lstStyle/>
          <a:p>
            <a:r>
              <a:rPr lang="en-US" sz="2800" dirty="0">
                <a:latin typeface="Calibri" panose="020F0502020204030204" pitchFamily="34" charset="0"/>
              </a:rPr>
              <a:t>Participant Individual Record Layout (PIRL)</a:t>
            </a:r>
          </a:p>
          <a:p>
            <a:pPr lvl="1"/>
            <a:r>
              <a:rPr lang="en-US" sz="2600" dirty="0">
                <a:solidFill>
                  <a:schemeClr val="tx1"/>
                </a:solidFill>
                <a:latin typeface="Calibri" panose="020F0502020204030204" pitchFamily="34" charset="0"/>
              </a:rPr>
              <a:t>Contains all of the required individual data elements and code values that should be tracked and reported for each grant</a:t>
            </a:r>
          </a:p>
          <a:p>
            <a:pPr lvl="1"/>
            <a:r>
              <a:rPr lang="en-US" sz="2600" dirty="0">
                <a:solidFill>
                  <a:schemeClr val="tx1"/>
                </a:solidFill>
                <a:latin typeface="Calibri" panose="020F0502020204030204" pitchFamily="34" charset="0"/>
              </a:rPr>
              <a:t>H-1B grants use a subset (89) of all DOL PIRL data elements</a:t>
            </a:r>
          </a:p>
          <a:p>
            <a:pPr lvl="1"/>
            <a:r>
              <a:rPr lang="en-US" sz="2600" dirty="0">
                <a:solidFill>
                  <a:schemeClr val="tx1"/>
                </a:solidFill>
                <a:latin typeface="Calibri" panose="020F0502020204030204" pitchFamily="34" charset="0"/>
              </a:rPr>
              <a:t>Rollout of data elements occurred in phases, but PIRL is now complete for H-1B grantees</a:t>
            </a:r>
            <a:endParaRPr lang="en-US" dirty="0">
              <a:solidFill>
                <a:schemeClr val="tx1"/>
              </a:solidFill>
              <a:latin typeface="Calibri" panose="020F0502020204030204" pitchFamily="34" charset="0"/>
            </a:endParaRPr>
          </a:p>
          <a:p>
            <a:endParaRPr lang="en-US" dirty="0"/>
          </a:p>
        </p:txBody>
      </p:sp>
      <p:sp>
        <p:nvSpPr>
          <p:cNvPr id="5" name="Rectangle 4">
            <a:extLst>
              <a:ext uri="{FF2B5EF4-FFF2-40B4-BE49-F238E27FC236}">
                <a16:creationId xmlns:a16="http://schemas.microsoft.com/office/drawing/2014/main" id="{F4F7B469-0D85-41B7-9C82-A73E961178D4}"/>
              </a:ext>
            </a:extLst>
          </p:cNvPr>
          <p:cNvSpPr/>
          <p:nvPr/>
        </p:nvSpPr>
        <p:spPr>
          <a:xfrm>
            <a:off x="5095383" y="4369781"/>
            <a:ext cx="4120748" cy="830997"/>
          </a:xfrm>
          <a:prstGeom prst="rect">
            <a:avLst/>
          </a:prstGeom>
          <a:solidFill>
            <a:schemeClr val="accent2">
              <a:lumMod val="20000"/>
              <a:lumOff val="8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242021"/>
                </a:solidFill>
                <a:effectLst/>
                <a:uLnTx/>
                <a:uFillTx/>
                <a:latin typeface="Calibri" panose="020F0502020204030204" pitchFamily="34" charset="0"/>
                <a:hlinkClick r:id="rId3"/>
              </a:rPr>
              <a:t>Amended ETA-9712 DOL PIRL for H-1B </a:t>
            </a:r>
            <a:r>
              <a:rPr lang="en-US" sz="2400" b="1" dirty="0">
                <a:solidFill>
                  <a:srgbClr val="242021"/>
                </a:solidFill>
                <a:latin typeface="Calibri" panose="020F0502020204030204" pitchFamily="34" charset="0"/>
                <a:hlinkClick r:id="rId3"/>
              </a:rPr>
              <a:t>CSG</a:t>
            </a:r>
            <a:r>
              <a:rPr kumimoji="0" lang="en-US" sz="2400" b="1" i="0" u="none" strike="noStrike" kern="1200" cap="none" spc="0" normalizeH="0" baseline="0" noProof="0" dirty="0">
                <a:ln>
                  <a:noFill/>
                </a:ln>
                <a:solidFill>
                  <a:srgbClr val="242021"/>
                </a:solidFill>
                <a:effectLst/>
                <a:uLnTx/>
                <a:uFillTx/>
                <a:latin typeface="Calibri" panose="020F0502020204030204" pitchFamily="34" charset="0"/>
                <a:hlinkClick r:id="rId3"/>
              </a:rPr>
              <a:t> Grants</a:t>
            </a:r>
            <a:endParaRPr kumimoji="0" lang="en-US" sz="2400" b="1" i="0" u="none" strike="noStrike" kern="1200" cap="none" spc="0" normalizeH="0" baseline="0" noProof="0" dirty="0">
              <a:ln>
                <a:noFill/>
              </a:ln>
              <a:solidFill>
                <a:srgbClr val="242021"/>
              </a:solidFill>
              <a:effectLst/>
              <a:uLnTx/>
              <a:uFillTx/>
              <a:latin typeface="Calibri" panose="020F0502020204030204" pitchFamily="34" charset="0"/>
              <a:ea typeface="+mn-ea"/>
              <a:cs typeface="+mn-cs"/>
              <a:hlinkClick r:id="rId4"/>
            </a:endParaRPr>
          </a:p>
        </p:txBody>
      </p:sp>
      <p:sp>
        <p:nvSpPr>
          <p:cNvPr id="6" name="Right Arrow 5">
            <a:extLst>
              <a:ext uri="{FF2B5EF4-FFF2-40B4-BE49-F238E27FC236}">
                <a16:creationId xmlns:a16="http://schemas.microsoft.com/office/drawing/2014/main" id="{D0ACC5AB-DE07-4821-9384-CEC924F141DA}"/>
              </a:ext>
            </a:extLst>
          </p:cNvPr>
          <p:cNvSpPr/>
          <p:nvPr/>
        </p:nvSpPr>
        <p:spPr>
          <a:xfrm>
            <a:off x="3410466" y="4369781"/>
            <a:ext cx="1447686" cy="830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Tab 2</a:t>
            </a:r>
          </a:p>
        </p:txBody>
      </p:sp>
    </p:spTree>
    <p:extLst>
      <p:ext uri="{BB962C8B-B14F-4D97-AF65-F5344CB8AC3E}">
        <p14:creationId xmlns:p14="http://schemas.microsoft.com/office/powerpoint/2010/main" val="11031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57BD61-B90E-4F60-98E9-1B89E6DD780D}"/>
              </a:ext>
            </a:extLst>
          </p:cNvPr>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a:extLst>
              <a:ext uri="{FF2B5EF4-FFF2-40B4-BE49-F238E27FC236}">
                <a16:creationId xmlns:a16="http://schemas.microsoft.com/office/drawing/2014/main" id="{ED195916-F406-4E15-9A91-207038ECA8DC}"/>
              </a:ext>
            </a:extLst>
          </p:cNvPr>
          <p:cNvSpPr>
            <a:spLocks noGrp="1"/>
          </p:cNvSpPr>
          <p:nvPr>
            <p:ph type="title"/>
          </p:nvPr>
        </p:nvSpPr>
        <p:spPr/>
        <p:txBody>
          <a:bodyPr/>
          <a:lstStyle/>
          <a:p>
            <a:r>
              <a:rPr lang="en-US" dirty="0"/>
              <a:t>Where Are You?</a:t>
            </a:r>
          </a:p>
        </p:txBody>
      </p:sp>
      <p:sp>
        <p:nvSpPr>
          <p:cNvPr id="4" name="Text Placeholder 3">
            <a:extLst>
              <a:ext uri="{FF2B5EF4-FFF2-40B4-BE49-F238E27FC236}">
                <a16:creationId xmlns:a16="http://schemas.microsoft.com/office/drawing/2014/main" id="{9E7B8267-0CA1-42DF-95CE-BB243C4E2690}"/>
              </a:ext>
            </a:extLst>
          </p:cNvPr>
          <p:cNvSpPr>
            <a:spLocks noGrp="1"/>
          </p:cNvSpPr>
          <p:nvPr>
            <p:ph type="body" sz="quarter" idx="13"/>
          </p:nvPr>
        </p:nvSpPr>
        <p:spPr/>
        <p:txBody>
          <a:bodyPr/>
          <a:lstStyle/>
          <a:p>
            <a:r>
              <a:rPr lang="en-US" dirty="0"/>
              <a:t>Enter your location in the chat window below</a:t>
            </a:r>
          </a:p>
        </p:txBody>
      </p:sp>
      <p:sp>
        <p:nvSpPr>
          <p:cNvPr id="5" name="Text Placeholder 4">
            <a:extLst>
              <a:ext uri="{FF2B5EF4-FFF2-40B4-BE49-F238E27FC236}">
                <a16:creationId xmlns:a16="http://schemas.microsoft.com/office/drawing/2014/main" id="{F451F24B-2272-44DA-91FB-06D3073F7783}"/>
              </a:ext>
            </a:extLst>
          </p:cNvPr>
          <p:cNvSpPr>
            <a:spLocks noGrp="1"/>
          </p:cNvSpPr>
          <p:nvPr>
            <p:ph type="body" idx="14"/>
          </p:nvPr>
        </p:nvSpPr>
        <p:spPr/>
        <p:txBody>
          <a:bodyPr/>
          <a:lstStyle/>
          <a:p>
            <a:endParaRPr lang="en-US" dirty="0"/>
          </a:p>
        </p:txBody>
      </p:sp>
    </p:spTree>
    <p:extLst>
      <p:ext uri="{BB962C8B-B14F-4D97-AF65-F5344CB8AC3E}">
        <p14:creationId xmlns:p14="http://schemas.microsoft.com/office/powerpoint/2010/main" val="109016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81B812-7EAC-47A2-B229-F437FD28C02A}"/>
              </a:ext>
            </a:extLst>
          </p:cNvPr>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a:extLst>
              <a:ext uri="{FF2B5EF4-FFF2-40B4-BE49-F238E27FC236}">
                <a16:creationId xmlns:a16="http://schemas.microsoft.com/office/drawing/2014/main" id="{47DFB97D-DDB3-46BA-921C-B9722127C2FA}"/>
              </a:ext>
            </a:extLst>
          </p:cNvPr>
          <p:cNvSpPr>
            <a:spLocks noGrp="1"/>
          </p:cNvSpPr>
          <p:nvPr>
            <p:ph type="title"/>
          </p:nvPr>
        </p:nvSpPr>
        <p:spPr/>
        <p:txBody>
          <a:bodyPr>
            <a:normAutofit fontScale="90000"/>
          </a:bodyPr>
          <a:lstStyle/>
          <a:p>
            <a:r>
              <a:rPr lang="en-US" dirty="0"/>
              <a:t>Summary of H-1B Schema in WIPS Reflected in the Amended PIRL ETA-9172</a:t>
            </a:r>
          </a:p>
        </p:txBody>
      </p:sp>
      <p:sp>
        <p:nvSpPr>
          <p:cNvPr id="4" name="Content Placeholder 3">
            <a:extLst>
              <a:ext uri="{FF2B5EF4-FFF2-40B4-BE49-F238E27FC236}">
                <a16:creationId xmlns:a16="http://schemas.microsoft.com/office/drawing/2014/main" id="{67B04FA6-BE8A-4CE0-BCBC-48A5CC9E6EDF}"/>
              </a:ext>
            </a:extLst>
          </p:cNvPr>
          <p:cNvSpPr>
            <a:spLocks noGrp="1"/>
          </p:cNvSpPr>
          <p:nvPr>
            <p:ph idx="1"/>
          </p:nvPr>
        </p:nvSpPr>
        <p:spPr>
          <a:xfrm>
            <a:off x="728748" y="1316833"/>
            <a:ext cx="11081334" cy="5039517"/>
          </a:xfrm>
        </p:spPr>
        <p:txBody>
          <a:bodyPr/>
          <a:lstStyle/>
          <a:p>
            <a:pPr>
              <a:lnSpc>
                <a:spcPct val="120000"/>
              </a:lnSpc>
              <a:spcBef>
                <a:spcPts val="600"/>
              </a:spcBef>
              <a:spcAft>
                <a:spcPts val="600"/>
              </a:spcAft>
              <a:buClr>
                <a:srgbClr val="9E1C30"/>
              </a:buClr>
              <a:buFont typeface="Wingdings" panose="05000000000000000000" pitchFamily="2" charset="2"/>
              <a:buChar char="ü"/>
            </a:pPr>
            <a:r>
              <a:rPr lang="en-US" b="1" dirty="0">
                <a:solidFill>
                  <a:srgbClr val="242021"/>
                </a:solidFill>
              </a:rPr>
              <a:t> </a:t>
            </a:r>
            <a:r>
              <a:rPr lang="en-US" sz="3200" b="1" dirty="0">
                <a:solidFill>
                  <a:srgbClr val="242021"/>
                </a:solidFill>
              </a:rPr>
              <a:t>Tab 1 (ETA-9172 DOL-Amended PIRL)</a:t>
            </a:r>
          </a:p>
          <a:p>
            <a:pPr>
              <a:lnSpc>
                <a:spcPct val="120000"/>
              </a:lnSpc>
              <a:spcBef>
                <a:spcPts val="600"/>
              </a:spcBef>
              <a:spcAft>
                <a:spcPts val="600"/>
              </a:spcAft>
              <a:buClr>
                <a:srgbClr val="9E1C30"/>
              </a:buClr>
              <a:buFont typeface="Wingdings" panose="05000000000000000000" pitchFamily="2" charset="2"/>
              <a:buChar char="ü"/>
            </a:pPr>
            <a:r>
              <a:rPr lang="en-US" sz="3200" b="1" dirty="0">
                <a:solidFill>
                  <a:srgbClr val="242021"/>
                </a:solidFill>
              </a:rPr>
              <a:t> Tab 2 (H-1B Only PIRL) </a:t>
            </a:r>
          </a:p>
          <a:p>
            <a:pPr>
              <a:lnSpc>
                <a:spcPct val="120000"/>
              </a:lnSpc>
              <a:spcBef>
                <a:spcPts val="600"/>
              </a:spcBef>
              <a:spcAft>
                <a:spcPts val="600"/>
              </a:spcAft>
              <a:buClr>
                <a:srgbClr val="9E1C30"/>
              </a:buClr>
              <a:buFont typeface="Wingdings" panose="05000000000000000000" pitchFamily="2" charset="2"/>
              <a:buChar char="ü"/>
            </a:pPr>
            <a:r>
              <a:rPr lang="en-US" sz="3200" b="1" dirty="0">
                <a:solidFill>
                  <a:srgbClr val="242021"/>
                </a:solidFill>
              </a:rPr>
              <a:t> Tab 4 (H-1B Valid Values)</a:t>
            </a:r>
          </a:p>
          <a:p>
            <a:pPr>
              <a:lnSpc>
                <a:spcPct val="120000"/>
              </a:lnSpc>
              <a:spcBef>
                <a:spcPts val="600"/>
              </a:spcBef>
              <a:spcAft>
                <a:spcPts val="600"/>
              </a:spcAft>
              <a:buClr>
                <a:srgbClr val="9E1C30"/>
              </a:buClr>
              <a:buFont typeface="Wingdings" panose="05000000000000000000" pitchFamily="2" charset="2"/>
              <a:buChar char="ü"/>
            </a:pPr>
            <a:r>
              <a:rPr lang="en-US" sz="3200" b="1" dirty="0">
                <a:solidFill>
                  <a:srgbClr val="242021"/>
                </a:solidFill>
              </a:rPr>
              <a:t> Tab 5 (H-1B Duplicate Rules)</a:t>
            </a:r>
          </a:p>
          <a:p>
            <a:pPr>
              <a:lnSpc>
                <a:spcPct val="120000"/>
              </a:lnSpc>
              <a:spcBef>
                <a:spcPts val="600"/>
              </a:spcBef>
              <a:spcAft>
                <a:spcPts val="600"/>
              </a:spcAft>
              <a:buClr>
                <a:srgbClr val="9E1C30"/>
              </a:buClr>
              <a:buFont typeface="Wingdings" panose="05000000000000000000" pitchFamily="2" charset="2"/>
              <a:buChar char="ü"/>
            </a:pPr>
            <a:r>
              <a:rPr lang="en-US" sz="3200" b="1" dirty="0">
                <a:solidFill>
                  <a:srgbClr val="242021"/>
                </a:solidFill>
              </a:rPr>
              <a:t> Tab 6 (H-1B Logic Rules)</a:t>
            </a:r>
            <a:endParaRPr lang="en-US" sz="3200" dirty="0">
              <a:solidFill>
                <a:srgbClr val="242021"/>
              </a:solidFill>
            </a:endParaRPr>
          </a:p>
          <a:p>
            <a:pPr>
              <a:lnSpc>
                <a:spcPct val="120000"/>
              </a:lnSpc>
              <a:spcBef>
                <a:spcPts val="600"/>
              </a:spcBef>
              <a:spcAft>
                <a:spcPts val="600"/>
              </a:spcAft>
              <a:buClr>
                <a:srgbClr val="9E1C30"/>
              </a:buClr>
              <a:buFont typeface="Wingdings" panose="05000000000000000000" pitchFamily="2" charset="2"/>
              <a:buChar char="ü"/>
            </a:pPr>
            <a:r>
              <a:rPr lang="en-US" sz="3200" b="1" dirty="0">
                <a:solidFill>
                  <a:srgbClr val="242021"/>
                </a:solidFill>
              </a:rPr>
              <a:t> Tab 7 (H-1B QPR Aggregation Rules)</a:t>
            </a:r>
          </a:p>
          <a:p>
            <a:endParaRPr lang="en-US" dirty="0"/>
          </a:p>
        </p:txBody>
      </p:sp>
    </p:spTree>
    <p:extLst>
      <p:ext uri="{BB962C8B-B14F-4D97-AF65-F5344CB8AC3E}">
        <p14:creationId xmlns:p14="http://schemas.microsoft.com/office/powerpoint/2010/main" val="426605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A2F739-5FA0-4906-99BE-E21F7D879327}"/>
              </a:ext>
            </a:extLst>
          </p:cNvPr>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a:extLst>
              <a:ext uri="{FF2B5EF4-FFF2-40B4-BE49-F238E27FC236}">
                <a16:creationId xmlns:a16="http://schemas.microsoft.com/office/drawing/2014/main" id="{18D8D658-8F7C-41CA-97DD-E144737A2792}"/>
              </a:ext>
            </a:extLst>
          </p:cNvPr>
          <p:cNvSpPr>
            <a:spLocks noGrp="1"/>
          </p:cNvSpPr>
          <p:nvPr>
            <p:ph type="title"/>
          </p:nvPr>
        </p:nvSpPr>
        <p:spPr/>
        <p:txBody>
          <a:bodyPr/>
          <a:lstStyle/>
          <a:p>
            <a:r>
              <a:rPr lang="en-US" dirty="0"/>
              <a:t>PIRL Data Elements Validation Rules</a:t>
            </a:r>
          </a:p>
        </p:txBody>
      </p:sp>
      <p:sp>
        <p:nvSpPr>
          <p:cNvPr id="4" name="Content Placeholder 3">
            <a:extLst>
              <a:ext uri="{FF2B5EF4-FFF2-40B4-BE49-F238E27FC236}">
                <a16:creationId xmlns:a16="http://schemas.microsoft.com/office/drawing/2014/main" id="{E58D8D4B-182F-4280-B462-6863761B2EE2}"/>
              </a:ext>
            </a:extLst>
          </p:cNvPr>
          <p:cNvSpPr>
            <a:spLocks noGrp="1"/>
          </p:cNvSpPr>
          <p:nvPr>
            <p:ph idx="1"/>
          </p:nvPr>
        </p:nvSpPr>
        <p:spPr>
          <a:xfrm>
            <a:off x="541461" y="1316833"/>
            <a:ext cx="11081334" cy="4290753"/>
          </a:xfrm>
        </p:spPr>
        <p:txBody>
          <a:bodyPr/>
          <a:lstStyle/>
          <a:p>
            <a:r>
              <a:rPr lang="en-US" sz="2800" b="1" dirty="0">
                <a:latin typeface="Calibri" panose="020F0502020204030204" pitchFamily="34" charset="0"/>
              </a:rPr>
              <a:t>Valid Values Rules (Tab 4)</a:t>
            </a:r>
          </a:p>
          <a:p>
            <a:pPr lvl="1">
              <a:spcBef>
                <a:spcPts val="600"/>
              </a:spcBef>
              <a:buFont typeface="Wingdings" panose="05000000000000000000" pitchFamily="2" charset="2"/>
              <a:buChar char="§"/>
            </a:pPr>
            <a:r>
              <a:rPr lang="en-US" sz="2800" b="1" dirty="0">
                <a:solidFill>
                  <a:schemeClr val="tx1"/>
                </a:solidFill>
                <a:latin typeface="Calibri" panose="020F0502020204030204" pitchFamily="34" charset="0"/>
              </a:rPr>
              <a:t>Ensure the amount and type of data reported in each field meets the technical requirements</a:t>
            </a:r>
          </a:p>
          <a:p>
            <a:pPr lvl="1">
              <a:spcBef>
                <a:spcPts val="600"/>
              </a:spcBef>
              <a:buFont typeface="Wingdings" panose="05000000000000000000" pitchFamily="2" charset="2"/>
              <a:buChar char="§"/>
            </a:pPr>
            <a:r>
              <a:rPr lang="en-US" sz="2800" b="1" i="1" u="sng" dirty="0">
                <a:solidFill>
                  <a:srgbClr val="C00000"/>
                </a:solidFill>
                <a:latin typeface="Calibri" panose="020F0502020204030204" pitchFamily="34" charset="0"/>
              </a:rPr>
              <a:t>Example</a:t>
            </a:r>
            <a:r>
              <a:rPr lang="en-US" sz="2800" b="1" i="1" dirty="0">
                <a:solidFill>
                  <a:srgbClr val="C00000"/>
                </a:solidFill>
                <a:latin typeface="Calibri" panose="020F0502020204030204" pitchFamily="34" charset="0"/>
              </a:rPr>
              <a:t>: Minimum or maximum number of characters</a:t>
            </a:r>
          </a:p>
          <a:p>
            <a:r>
              <a:rPr lang="en-US" sz="2800" b="1" dirty="0">
                <a:latin typeface="Calibri" panose="020F0502020204030204" pitchFamily="34" charset="0"/>
              </a:rPr>
              <a:t>Duplicate Errors (Tab 5)</a:t>
            </a:r>
          </a:p>
          <a:p>
            <a:pPr lvl="1">
              <a:spcBef>
                <a:spcPts val="600"/>
              </a:spcBef>
              <a:buFont typeface="Wingdings" panose="05000000000000000000" pitchFamily="2" charset="2"/>
              <a:buChar char="§"/>
            </a:pPr>
            <a:r>
              <a:rPr lang="en-US" sz="2800" b="1" dirty="0">
                <a:latin typeface="Calibri" panose="020F0502020204030204" pitchFamily="34" charset="0"/>
              </a:rPr>
              <a:t>Ensure participants are not being counted more than once</a:t>
            </a:r>
          </a:p>
          <a:p>
            <a:pPr lvl="1">
              <a:spcBef>
                <a:spcPts val="600"/>
              </a:spcBef>
              <a:buFont typeface="Wingdings" panose="05000000000000000000" pitchFamily="2" charset="2"/>
              <a:buChar char="§"/>
            </a:pPr>
            <a:r>
              <a:rPr lang="en-US" sz="2800" b="1" i="1" u="sng" dirty="0">
                <a:solidFill>
                  <a:srgbClr val="C00000"/>
                </a:solidFill>
                <a:latin typeface="Calibri" panose="020F0502020204030204" pitchFamily="34" charset="0"/>
              </a:rPr>
              <a:t>Example</a:t>
            </a:r>
            <a:r>
              <a:rPr lang="en-US" sz="2800" b="1" i="1" dirty="0">
                <a:solidFill>
                  <a:srgbClr val="C00000"/>
                </a:solidFill>
                <a:latin typeface="Calibri" panose="020F0502020204030204" pitchFamily="34" charset="0"/>
              </a:rPr>
              <a:t>: Cross-checks duplicate SSNs with dates of entry</a:t>
            </a:r>
          </a:p>
          <a:p>
            <a:pPr marL="0" indent="0">
              <a:buNone/>
            </a:pPr>
            <a:endParaRPr lang="en-US" dirty="0"/>
          </a:p>
        </p:txBody>
      </p:sp>
    </p:spTree>
    <p:extLst>
      <p:ext uri="{BB962C8B-B14F-4D97-AF65-F5344CB8AC3E}">
        <p14:creationId xmlns:p14="http://schemas.microsoft.com/office/powerpoint/2010/main" val="68141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A2F739-5FA0-4906-99BE-E21F7D879327}"/>
              </a:ext>
            </a:extLst>
          </p:cNvPr>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a:extLst>
              <a:ext uri="{FF2B5EF4-FFF2-40B4-BE49-F238E27FC236}">
                <a16:creationId xmlns:a16="http://schemas.microsoft.com/office/drawing/2014/main" id="{18D8D658-8F7C-41CA-97DD-E144737A2792}"/>
              </a:ext>
            </a:extLst>
          </p:cNvPr>
          <p:cNvSpPr>
            <a:spLocks noGrp="1"/>
          </p:cNvSpPr>
          <p:nvPr>
            <p:ph type="title"/>
          </p:nvPr>
        </p:nvSpPr>
        <p:spPr/>
        <p:txBody>
          <a:bodyPr/>
          <a:lstStyle/>
          <a:p>
            <a:r>
              <a:rPr lang="en-US" dirty="0"/>
              <a:t>PIRL Data Elements Validation Rules</a:t>
            </a:r>
          </a:p>
        </p:txBody>
      </p:sp>
      <p:sp>
        <p:nvSpPr>
          <p:cNvPr id="4" name="Content Placeholder 3">
            <a:extLst>
              <a:ext uri="{FF2B5EF4-FFF2-40B4-BE49-F238E27FC236}">
                <a16:creationId xmlns:a16="http://schemas.microsoft.com/office/drawing/2014/main" id="{E58D8D4B-182F-4280-B462-6863761B2EE2}"/>
              </a:ext>
            </a:extLst>
          </p:cNvPr>
          <p:cNvSpPr>
            <a:spLocks noGrp="1"/>
          </p:cNvSpPr>
          <p:nvPr>
            <p:ph idx="1"/>
          </p:nvPr>
        </p:nvSpPr>
        <p:spPr>
          <a:xfrm>
            <a:off x="555333" y="1192530"/>
            <a:ext cx="11081334" cy="5039517"/>
          </a:xfrm>
        </p:spPr>
        <p:txBody>
          <a:bodyPr/>
          <a:lstStyle/>
          <a:p>
            <a:pPr>
              <a:spcBef>
                <a:spcPts val="600"/>
              </a:spcBef>
              <a:buFont typeface="Wingdings" panose="05000000000000000000" pitchFamily="2" charset="2"/>
              <a:buChar char="ü"/>
            </a:pPr>
            <a:r>
              <a:rPr lang="en-US" sz="2800" b="1" dirty="0">
                <a:latin typeface="Calibri" panose="020F0502020204030204" pitchFamily="34" charset="0"/>
              </a:rPr>
              <a:t>H-1B Logic Rules (Tab 6)</a:t>
            </a:r>
          </a:p>
          <a:p>
            <a:pPr lvl="1">
              <a:spcBef>
                <a:spcPts val="600"/>
              </a:spcBef>
              <a:buFont typeface="Wingdings" panose="05000000000000000000" pitchFamily="2" charset="2"/>
              <a:buChar char="§"/>
            </a:pPr>
            <a:r>
              <a:rPr lang="en-US" sz="2800" b="1" dirty="0">
                <a:solidFill>
                  <a:schemeClr val="tx1"/>
                </a:solidFill>
                <a:latin typeface="Calibri" panose="020F0502020204030204" pitchFamily="34" charset="0"/>
              </a:rPr>
              <a:t>Ensure data reported for one participant entered is logically consistent according to the definitions of the data elements</a:t>
            </a:r>
          </a:p>
          <a:p>
            <a:pPr lvl="1">
              <a:spcBef>
                <a:spcPts val="600"/>
              </a:spcBef>
              <a:buFont typeface="Wingdings" panose="05000000000000000000" pitchFamily="2" charset="2"/>
              <a:buChar char="§"/>
            </a:pPr>
            <a:r>
              <a:rPr lang="en-US" sz="2800" b="1" i="1" u="sng" dirty="0">
                <a:solidFill>
                  <a:srgbClr val="C00000"/>
                </a:solidFill>
                <a:latin typeface="Calibri" panose="020F0502020204030204" pitchFamily="34" charset="0"/>
              </a:rPr>
              <a:t>Example</a:t>
            </a:r>
            <a:r>
              <a:rPr lang="en-US" sz="2800" b="1" i="1" dirty="0">
                <a:solidFill>
                  <a:srgbClr val="C00000"/>
                </a:solidFill>
                <a:latin typeface="Calibri" panose="020F0502020204030204" pitchFamily="34" charset="0"/>
              </a:rPr>
              <a:t>: There cannot be a date for “program completion” entered if no date has been reported for “began training”</a:t>
            </a:r>
          </a:p>
          <a:p>
            <a:pPr>
              <a:spcBef>
                <a:spcPts val="600"/>
              </a:spcBef>
              <a:buFont typeface="Wingdings" panose="05000000000000000000" pitchFamily="2" charset="2"/>
              <a:buChar char="ü"/>
            </a:pPr>
            <a:r>
              <a:rPr lang="en-US" sz="2800" b="1" dirty="0">
                <a:latin typeface="Calibri" panose="020F0502020204030204" pitchFamily="34" charset="0"/>
              </a:rPr>
              <a:t>Aggregation Rules (Tab 7)</a:t>
            </a:r>
          </a:p>
          <a:p>
            <a:pPr lvl="1">
              <a:spcBef>
                <a:spcPts val="600"/>
              </a:spcBef>
              <a:buFont typeface="Wingdings" panose="05000000000000000000" pitchFamily="2" charset="2"/>
              <a:buChar char="§"/>
            </a:pPr>
            <a:r>
              <a:rPr lang="en-US" sz="2800" b="1" dirty="0">
                <a:solidFill>
                  <a:schemeClr val="tx1"/>
                </a:solidFill>
                <a:latin typeface="Calibri" panose="020F0502020204030204" pitchFamily="34" charset="0"/>
              </a:rPr>
              <a:t>Calculations WIPS uses to aggregate participant data for the QPR</a:t>
            </a:r>
          </a:p>
          <a:p>
            <a:pPr lvl="1">
              <a:spcBef>
                <a:spcPts val="600"/>
              </a:spcBef>
              <a:buFont typeface="Wingdings" panose="05000000000000000000" pitchFamily="2" charset="2"/>
              <a:buChar char="§"/>
            </a:pPr>
            <a:r>
              <a:rPr lang="en-US" sz="2800" b="1" i="1" u="sng" dirty="0">
                <a:solidFill>
                  <a:srgbClr val="C00000"/>
                </a:solidFill>
                <a:latin typeface="Calibri" panose="020F0502020204030204" pitchFamily="34" charset="0"/>
              </a:rPr>
              <a:t>Example</a:t>
            </a:r>
            <a:r>
              <a:rPr lang="en-US" sz="2800" b="1" i="1" dirty="0">
                <a:solidFill>
                  <a:srgbClr val="C00000"/>
                </a:solidFill>
                <a:latin typeface="Calibri" panose="020F0502020204030204" pitchFamily="34" charset="0"/>
              </a:rPr>
              <a:t>: C1 (Unemployed Individuals) counts participants who have the appropriate code value for employment status at entry of “underemployed” and who also have a date reported for “program entry” </a:t>
            </a:r>
          </a:p>
          <a:p>
            <a:pPr marL="0" indent="0">
              <a:buNone/>
            </a:pPr>
            <a:endParaRPr lang="en-US" dirty="0"/>
          </a:p>
        </p:txBody>
      </p:sp>
    </p:spTree>
    <p:extLst>
      <p:ext uri="{BB962C8B-B14F-4D97-AF65-F5344CB8AC3E}">
        <p14:creationId xmlns:p14="http://schemas.microsoft.com/office/powerpoint/2010/main" val="316847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68CFF-F3CE-407F-B156-D4B77F821D61}"/>
              </a:ext>
            </a:extLst>
          </p:cNvPr>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a:extLst>
              <a:ext uri="{FF2B5EF4-FFF2-40B4-BE49-F238E27FC236}">
                <a16:creationId xmlns:a16="http://schemas.microsoft.com/office/drawing/2014/main" id="{B94C2618-E8EA-4E8B-B6C8-9C90C35F6952}"/>
              </a:ext>
            </a:extLst>
          </p:cNvPr>
          <p:cNvSpPr>
            <a:spLocks noGrp="1"/>
          </p:cNvSpPr>
          <p:nvPr>
            <p:ph type="title"/>
          </p:nvPr>
        </p:nvSpPr>
        <p:spPr/>
        <p:txBody>
          <a:bodyPr/>
          <a:lstStyle/>
          <a:p>
            <a:r>
              <a:rPr lang="en-US" dirty="0"/>
              <a:t>What Makes a Data Element?</a:t>
            </a:r>
          </a:p>
        </p:txBody>
      </p:sp>
      <p:sp>
        <p:nvSpPr>
          <p:cNvPr id="4" name="Content Placeholder 3">
            <a:extLst>
              <a:ext uri="{FF2B5EF4-FFF2-40B4-BE49-F238E27FC236}">
                <a16:creationId xmlns:a16="http://schemas.microsoft.com/office/drawing/2014/main" id="{7C7BD6F8-FC58-40EA-BC4B-6629951AA74F}"/>
              </a:ext>
            </a:extLst>
          </p:cNvPr>
          <p:cNvSpPr>
            <a:spLocks noGrp="1"/>
          </p:cNvSpPr>
          <p:nvPr>
            <p:ph sz="half" idx="1"/>
          </p:nvPr>
        </p:nvSpPr>
        <p:spPr/>
        <p:txBody>
          <a:bodyPr/>
          <a:lstStyle/>
          <a:p>
            <a:pPr>
              <a:spcBef>
                <a:spcPts val="600"/>
              </a:spcBef>
              <a:buFont typeface="Wingdings" panose="05000000000000000000" pitchFamily="2" charset="2"/>
              <a:buChar char="§"/>
            </a:pPr>
            <a:r>
              <a:rPr lang="en-US" sz="2800" dirty="0">
                <a:latin typeface="Calibri" panose="020F0502020204030204" pitchFamily="34" charset="0"/>
              </a:rPr>
              <a:t>Data Element Number</a:t>
            </a:r>
          </a:p>
          <a:p>
            <a:pPr>
              <a:spcBef>
                <a:spcPts val="600"/>
              </a:spcBef>
              <a:buFont typeface="Wingdings" panose="05000000000000000000" pitchFamily="2" charset="2"/>
              <a:buChar char="§"/>
            </a:pPr>
            <a:r>
              <a:rPr lang="en-US" sz="2800" dirty="0">
                <a:latin typeface="Calibri" panose="020F0502020204030204" pitchFamily="34" charset="0"/>
              </a:rPr>
              <a:t>Data Element Name</a:t>
            </a:r>
          </a:p>
          <a:p>
            <a:pPr>
              <a:spcBef>
                <a:spcPts val="600"/>
              </a:spcBef>
              <a:buFont typeface="Wingdings" panose="05000000000000000000" pitchFamily="2" charset="2"/>
              <a:buChar char="§"/>
            </a:pPr>
            <a:r>
              <a:rPr lang="en-US" sz="2800" dirty="0">
                <a:latin typeface="Calibri" panose="020F0502020204030204" pitchFamily="34" charset="0"/>
              </a:rPr>
              <a:t>Data Type/Length</a:t>
            </a:r>
          </a:p>
          <a:p>
            <a:pPr marL="0" indent="0">
              <a:buNone/>
            </a:pPr>
            <a:endParaRPr lang="en-US" dirty="0"/>
          </a:p>
        </p:txBody>
      </p:sp>
      <p:sp>
        <p:nvSpPr>
          <p:cNvPr id="5" name="Content Placeholder 4">
            <a:extLst>
              <a:ext uri="{FF2B5EF4-FFF2-40B4-BE49-F238E27FC236}">
                <a16:creationId xmlns:a16="http://schemas.microsoft.com/office/drawing/2014/main" id="{983BEA20-9ECA-40A4-AD31-DE34937599A8}"/>
              </a:ext>
            </a:extLst>
          </p:cNvPr>
          <p:cNvSpPr>
            <a:spLocks noGrp="1"/>
          </p:cNvSpPr>
          <p:nvPr>
            <p:ph sz="half" idx="2"/>
          </p:nvPr>
        </p:nvSpPr>
        <p:spPr/>
        <p:txBody>
          <a:bodyPr/>
          <a:lstStyle/>
          <a:p>
            <a:pPr>
              <a:spcBef>
                <a:spcPts val="600"/>
              </a:spcBef>
              <a:buFont typeface="Wingdings" panose="05000000000000000000" pitchFamily="2" charset="2"/>
              <a:buChar char="§"/>
            </a:pPr>
            <a:r>
              <a:rPr lang="en-US" dirty="0">
                <a:latin typeface="Calibri" panose="020F0502020204030204" pitchFamily="34" charset="0"/>
              </a:rPr>
              <a:t>Data Element Definition and Instructions</a:t>
            </a:r>
          </a:p>
          <a:p>
            <a:pPr>
              <a:spcBef>
                <a:spcPts val="600"/>
              </a:spcBef>
              <a:buFont typeface="Wingdings" panose="05000000000000000000" pitchFamily="2" charset="2"/>
              <a:buChar char="§"/>
            </a:pPr>
            <a:r>
              <a:rPr lang="en-US" dirty="0">
                <a:latin typeface="Calibri" panose="020F0502020204030204" pitchFamily="34" charset="0"/>
              </a:rPr>
              <a:t>Code Values</a:t>
            </a:r>
          </a:p>
          <a:p>
            <a:pPr marL="0" indent="0">
              <a:buNone/>
            </a:pPr>
            <a:endParaRPr lang="en-US" dirty="0"/>
          </a:p>
        </p:txBody>
      </p:sp>
      <p:pic>
        <p:nvPicPr>
          <p:cNvPr id="6" name="Picture 5">
            <a:extLst>
              <a:ext uri="{FF2B5EF4-FFF2-40B4-BE49-F238E27FC236}">
                <a16:creationId xmlns:a16="http://schemas.microsoft.com/office/drawing/2014/main" id="{B768EEB2-AD04-4C4E-964A-EF59290C785D}"/>
              </a:ext>
            </a:extLst>
          </p:cNvPr>
          <p:cNvPicPr>
            <a:picLocks noChangeAspect="1"/>
          </p:cNvPicPr>
          <p:nvPr/>
        </p:nvPicPr>
        <p:blipFill>
          <a:blip r:embed="rId3"/>
          <a:stretch>
            <a:fillRect/>
          </a:stretch>
        </p:blipFill>
        <p:spPr>
          <a:xfrm>
            <a:off x="976185" y="2781692"/>
            <a:ext cx="9947188" cy="3395271"/>
          </a:xfrm>
          <a:prstGeom prst="rect">
            <a:avLst/>
          </a:prstGeom>
        </p:spPr>
      </p:pic>
    </p:spTree>
    <p:extLst>
      <p:ext uri="{BB962C8B-B14F-4D97-AF65-F5344CB8AC3E}">
        <p14:creationId xmlns:p14="http://schemas.microsoft.com/office/powerpoint/2010/main" val="277190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90548-BF28-4529-8FA5-CB2800652CB1}"/>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3" name="Title 2">
            <a:extLst>
              <a:ext uri="{FF2B5EF4-FFF2-40B4-BE49-F238E27FC236}">
                <a16:creationId xmlns:a16="http://schemas.microsoft.com/office/drawing/2014/main" id="{7BEE5BDC-4859-4BCD-8FD1-A4D41C090728}"/>
              </a:ext>
            </a:extLst>
          </p:cNvPr>
          <p:cNvSpPr>
            <a:spLocks noGrp="1"/>
          </p:cNvSpPr>
          <p:nvPr>
            <p:ph type="title"/>
          </p:nvPr>
        </p:nvSpPr>
        <p:spPr>
          <a:xfrm>
            <a:off x="800101" y="712686"/>
            <a:ext cx="6553200" cy="2357891"/>
          </a:xfrm>
        </p:spPr>
        <p:txBody>
          <a:bodyPr/>
          <a:lstStyle/>
          <a:p>
            <a:r>
              <a:rPr lang="en-US" dirty="0"/>
              <a:t>Creating a Data File</a:t>
            </a:r>
          </a:p>
        </p:txBody>
      </p:sp>
      <p:sp>
        <p:nvSpPr>
          <p:cNvPr id="4" name="Text Placeholder 3">
            <a:extLst>
              <a:ext uri="{FF2B5EF4-FFF2-40B4-BE49-F238E27FC236}">
                <a16:creationId xmlns:a16="http://schemas.microsoft.com/office/drawing/2014/main" id="{305044F7-9718-4086-9F71-334563B4BFEA}"/>
              </a:ext>
            </a:extLst>
          </p:cNvPr>
          <p:cNvSpPr>
            <a:spLocks noGrp="1"/>
          </p:cNvSpPr>
          <p:nvPr>
            <p:ph type="body" idx="1"/>
          </p:nvPr>
        </p:nvSpPr>
        <p:spPr>
          <a:xfrm>
            <a:off x="800100" y="3576309"/>
            <a:ext cx="6553200" cy="1154793"/>
          </a:xfrm>
        </p:spPr>
        <p:txBody>
          <a:bodyPr>
            <a:normAutofit fontScale="85000" lnSpcReduction="10000"/>
          </a:bodyPr>
          <a:lstStyle/>
          <a:p>
            <a:pPr marL="457200" indent="-457200">
              <a:buFont typeface="Wingdings" panose="05000000000000000000" pitchFamily="2" charset="2"/>
              <a:buChar char="ü"/>
            </a:pPr>
            <a:r>
              <a:rPr lang="en-US" dirty="0"/>
              <a:t>Data File Format and Technical Requirements</a:t>
            </a:r>
          </a:p>
          <a:p>
            <a:pPr marL="457200" indent="-457200">
              <a:buFont typeface="Wingdings" panose="05000000000000000000" pitchFamily="2" charset="2"/>
              <a:buChar char="ü"/>
            </a:pPr>
            <a:r>
              <a:rPr lang="en-US" dirty="0"/>
              <a:t>Case Management </a:t>
            </a:r>
          </a:p>
          <a:p>
            <a:endParaRPr lang="en-US" dirty="0"/>
          </a:p>
        </p:txBody>
      </p:sp>
    </p:spTree>
    <p:extLst>
      <p:ext uri="{BB962C8B-B14F-4D97-AF65-F5344CB8AC3E}">
        <p14:creationId xmlns:p14="http://schemas.microsoft.com/office/powerpoint/2010/main" val="413537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0A115-FF5A-4245-B388-93660E12FE41}"/>
              </a:ext>
            </a:extLst>
          </p:cNvPr>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a:extLst>
              <a:ext uri="{FF2B5EF4-FFF2-40B4-BE49-F238E27FC236}">
                <a16:creationId xmlns:a16="http://schemas.microsoft.com/office/drawing/2014/main" id="{82A096D8-4761-4DFD-AA39-EDDC235E7900}"/>
              </a:ext>
            </a:extLst>
          </p:cNvPr>
          <p:cNvSpPr>
            <a:spLocks noGrp="1"/>
          </p:cNvSpPr>
          <p:nvPr>
            <p:ph type="title"/>
          </p:nvPr>
        </p:nvSpPr>
        <p:spPr/>
        <p:txBody>
          <a:bodyPr/>
          <a:lstStyle/>
          <a:p>
            <a:r>
              <a:rPr lang="en-US" dirty="0"/>
              <a:t>From a Data File to a QPR</a:t>
            </a:r>
          </a:p>
        </p:txBody>
      </p:sp>
      <p:graphicFrame>
        <p:nvGraphicFramePr>
          <p:cNvPr id="6" name="Content Placeholder 6">
            <a:extLst>
              <a:ext uri="{FF2B5EF4-FFF2-40B4-BE49-F238E27FC236}">
                <a16:creationId xmlns:a16="http://schemas.microsoft.com/office/drawing/2014/main" id="{507CD0EE-DEE2-4994-BC31-3235CA5D2A4A}"/>
              </a:ext>
            </a:extLst>
          </p:cNvPr>
          <p:cNvGraphicFramePr>
            <a:graphicFrameLocks/>
          </p:cNvGraphicFramePr>
          <p:nvPr>
            <p:extLst>
              <p:ext uri="{D42A27DB-BD31-4B8C-83A1-F6EECF244321}">
                <p14:modId xmlns:p14="http://schemas.microsoft.com/office/powerpoint/2010/main" val="696783586"/>
              </p:ext>
            </p:extLst>
          </p:nvPr>
        </p:nvGraphicFramePr>
        <p:xfrm>
          <a:off x="736731" y="3745731"/>
          <a:ext cx="4389236" cy="1235847"/>
        </p:xfrm>
        <a:graphic>
          <a:graphicData uri="http://schemas.openxmlformats.org/drawingml/2006/table">
            <a:tbl>
              <a:tblPr firstRow="1" firstCol="1" lastRow="1" lastCol="1" bandRow="1" bandCol="1"/>
              <a:tblGrid>
                <a:gridCol w="1137606">
                  <a:extLst>
                    <a:ext uri="{9D8B030D-6E8A-4147-A177-3AD203B41FA5}">
                      <a16:colId xmlns:a16="http://schemas.microsoft.com/office/drawing/2014/main" val="1639385036"/>
                    </a:ext>
                  </a:extLst>
                </a:gridCol>
                <a:gridCol w="537295">
                  <a:extLst>
                    <a:ext uri="{9D8B030D-6E8A-4147-A177-3AD203B41FA5}">
                      <a16:colId xmlns:a16="http://schemas.microsoft.com/office/drawing/2014/main" val="2620878123"/>
                    </a:ext>
                  </a:extLst>
                </a:gridCol>
                <a:gridCol w="1016217">
                  <a:extLst>
                    <a:ext uri="{9D8B030D-6E8A-4147-A177-3AD203B41FA5}">
                      <a16:colId xmlns:a16="http://schemas.microsoft.com/office/drawing/2014/main" val="3691819216"/>
                    </a:ext>
                  </a:extLst>
                </a:gridCol>
                <a:gridCol w="139946">
                  <a:extLst>
                    <a:ext uri="{9D8B030D-6E8A-4147-A177-3AD203B41FA5}">
                      <a16:colId xmlns:a16="http://schemas.microsoft.com/office/drawing/2014/main" val="4039242891"/>
                    </a:ext>
                  </a:extLst>
                </a:gridCol>
                <a:gridCol w="626861">
                  <a:extLst>
                    <a:ext uri="{9D8B030D-6E8A-4147-A177-3AD203B41FA5}">
                      <a16:colId xmlns:a16="http://schemas.microsoft.com/office/drawing/2014/main" val="2516015093"/>
                    </a:ext>
                  </a:extLst>
                </a:gridCol>
                <a:gridCol w="310437">
                  <a:extLst>
                    <a:ext uri="{9D8B030D-6E8A-4147-A177-3AD203B41FA5}">
                      <a16:colId xmlns:a16="http://schemas.microsoft.com/office/drawing/2014/main" val="828139260"/>
                    </a:ext>
                  </a:extLst>
                </a:gridCol>
                <a:gridCol w="310437">
                  <a:extLst>
                    <a:ext uri="{9D8B030D-6E8A-4147-A177-3AD203B41FA5}">
                      <a16:colId xmlns:a16="http://schemas.microsoft.com/office/drawing/2014/main" val="2448457119"/>
                    </a:ext>
                  </a:extLst>
                </a:gridCol>
                <a:gridCol w="310437">
                  <a:extLst>
                    <a:ext uri="{9D8B030D-6E8A-4147-A177-3AD203B41FA5}">
                      <a16:colId xmlns:a16="http://schemas.microsoft.com/office/drawing/2014/main" val="292740765"/>
                    </a:ext>
                  </a:extLst>
                </a:gridCol>
              </a:tblGrid>
              <a:tr h="308962">
                <a:tc>
                  <a:txBody>
                    <a:bodyPr/>
                    <a:lstStyle/>
                    <a:p>
                      <a:pPr marL="122555"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8580"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SARAP11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3990832852"/>
                  </a:ext>
                </a:extLst>
              </a:tr>
              <a:tr h="309656">
                <a:tc>
                  <a:txBody>
                    <a:bodyPr/>
                    <a:lstStyle/>
                    <a:p>
                      <a:pPr marL="122555" marR="0" algn="r">
                        <a:spcBef>
                          <a:spcPts val="29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8580" marR="0" algn="r">
                        <a:spcBef>
                          <a:spcPts val="34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SAUAP22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3778029579"/>
                  </a:ext>
                </a:extLst>
              </a:tr>
              <a:tr h="308962">
                <a:tc>
                  <a:txBody>
                    <a:bodyPr/>
                    <a:lstStyle/>
                    <a:p>
                      <a:pPr marL="122555" marR="0" algn="r">
                        <a:spcBef>
                          <a:spcPts val="28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SAPRE33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r">
                        <a:spcBef>
                          <a:spcPts val="34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1019322048"/>
                  </a:ext>
                </a:extLst>
              </a:tr>
              <a:tr h="308267">
                <a:tc>
                  <a:txBody>
                    <a:bodyPr/>
                    <a:lstStyle/>
                    <a:p>
                      <a:pPr marL="122555"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AZ</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SANONE4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2058804273"/>
                  </a:ext>
                </a:extLst>
              </a:tr>
            </a:tbl>
          </a:graphicData>
        </a:graphic>
      </p:graphicFrame>
      <p:sp>
        <p:nvSpPr>
          <p:cNvPr id="7" name="Arrow: Right 6">
            <a:extLst>
              <a:ext uri="{FF2B5EF4-FFF2-40B4-BE49-F238E27FC236}">
                <a16:creationId xmlns:a16="http://schemas.microsoft.com/office/drawing/2014/main" id="{17E2360B-492C-4BD8-8D7A-C699543BFF0E}"/>
              </a:ext>
            </a:extLst>
          </p:cNvPr>
          <p:cNvSpPr/>
          <p:nvPr/>
        </p:nvSpPr>
        <p:spPr>
          <a:xfrm>
            <a:off x="5606796" y="41213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3">
            <a:extLst>
              <a:ext uri="{FF2B5EF4-FFF2-40B4-BE49-F238E27FC236}">
                <a16:creationId xmlns:a16="http://schemas.microsoft.com/office/drawing/2014/main" id="{7A3BCC4C-25B0-4011-BF33-D2E8B91AF523}"/>
              </a:ext>
            </a:extLst>
          </p:cNvPr>
          <p:cNvSpPr>
            <a:spLocks noChangeArrowheads="1"/>
          </p:cNvSpPr>
          <p:nvPr/>
        </p:nvSpPr>
        <p:spPr bwMode="auto">
          <a:xfrm>
            <a:off x="815270" y="1175655"/>
            <a:ext cx="2185214" cy="1246953"/>
          </a:xfrm>
          <a:prstGeom prst="roundRect">
            <a:avLst>
              <a:gd name="adj" fmla="val 16667"/>
            </a:avLst>
          </a:prstGeom>
          <a:solidFill>
            <a:srgbClr val="FFFF00"/>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u="sng" kern="0" dirty="0">
                <a:latin typeface="Arial" charset="0"/>
              </a:rPr>
              <a:t>Pre-award</a:t>
            </a:r>
            <a:r>
              <a:rPr lang="en-US" sz="1400" b="1" kern="0" dirty="0">
                <a:latin typeface="Arial" charset="0"/>
              </a:rPr>
              <a:t>: Grantees submitted real-time aggregate performance targets on participants (Webinar 1.0 Review)</a:t>
            </a:r>
          </a:p>
        </p:txBody>
      </p:sp>
      <p:sp>
        <p:nvSpPr>
          <p:cNvPr id="12" name="AutoShape 3">
            <a:extLst>
              <a:ext uri="{FF2B5EF4-FFF2-40B4-BE49-F238E27FC236}">
                <a16:creationId xmlns:a16="http://schemas.microsoft.com/office/drawing/2014/main" id="{38D7FD2B-7B19-4380-A886-3F81F89EC951}"/>
              </a:ext>
            </a:extLst>
          </p:cNvPr>
          <p:cNvSpPr>
            <a:spLocks noGrp="1" noChangeArrowheads="1"/>
          </p:cNvSpPr>
          <p:nvPr>
            <p:ph idx="1"/>
          </p:nvPr>
        </p:nvSpPr>
        <p:spPr bwMode="auto">
          <a:xfrm>
            <a:off x="815269" y="2446027"/>
            <a:ext cx="2185214" cy="1148443"/>
          </a:xfrm>
          <a:prstGeom prst="roundRect">
            <a:avLst>
              <a:gd name="adj" fmla="val 16667"/>
            </a:avLst>
          </a:prstGeom>
          <a:solidFill>
            <a:srgbClr val="FFFF00"/>
          </a:solidFill>
          <a:ln w="9525">
            <a:solidFill>
              <a:srgbClr val="000000"/>
            </a:solidFill>
            <a:round/>
            <a:headEnd/>
            <a:tailEnd/>
          </a:ln>
          <a:effectLst>
            <a:outerShdw dist="35921" dir="2700000" algn="ctr" rotWithShape="0">
              <a:srgbClr val="000000"/>
            </a:outerShdw>
          </a:effectLst>
        </p:spPr>
        <p:txBody>
          <a:bodyPr lIns="8443" rIns="8443" anchor="ctr">
            <a:normAutofit fontScale="85000" lnSpcReduction="20000"/>
          </a:bodyPr>
          <a:lstStyle/>
          <a:p>
            <a:pPr algn="ctr" eaLnBrk="0" hangingPunct="0">
              <a:defRPr/>
            </a:pPr>
            <a:r>
              <a:rPr lang="en-US" sz="1400" b="1" u="sng" kern="0" dirty="0">
                <a:latin typeface="Arial" charset="0"/>
              </a:rPr>
              <a:t>Post </a:t>
            </a:r>
            <a:r>
              <a:rPr lang="en-US" sz="1400" b="1" u="sng" kern="0" dirty="0" err="1">
                <a:latin typeface="Arial" charset="0"/>
              </a:rPr>
              <a:t>Qtr</a:t>
            </a:r>
            <a:r>
              <a:rPr lang="en-US" sz="1400" b="1" u="sng" kern="0" dirty="0">
                <a:latin typeface="Arial" charset="0"/>
              </a:rPr>
              <a:t> 2</a:t>
            </a:r>
            <a:r>
              <a:rPr lang="en-US" sz="1400" b="1" kern="0" dirty="0">
                <a:latin typeface="Arial" charset="0"/>
              </a:rPr>
              <a:t>: Grantee develops a data file on participants using PIRL data elements</a:t>
            </a:r>
          </a:p>
          <a:p>
            <a:pPr algn="ctr" eaLnBrk="0" hangingPunct="0">
              <a:defRPr/>
            </a:pPr>
            <a:r>
              <a:rPr lang="en-US" sz="1400" b="1" kern="0" dirty="0">
                <a:latin typeface="Arial" charset="0"/>
              </a:rPr>
              <a:t>(Webinar 1.0 Review)</a:t>
            </a:r>
          </a:p>
        </p:txBody>
      </p:sp>
      <p:sp>
        <p:nvSpPr>
          <p:cNvPr id="13" name="AutoShape 3">
            <a:extLst>
              <a:ext uri="{FF2B5EF4-FFF2-40B4-BE49-F238E27FC236}">
                <a16:creationId xmlns:a16="http://schemas.microsoft.com/office/drawing/2014/main" id="{8A5F1344-5621-476A-A227-06123BB43AF9}"/>
              </a:ext>
            </a:extLst>
          </p:cNvPr>
          <p:cNvSpPr>
            <a:spLocks noChangeArrowheads="1"/>
          </p:cNvSpPr>
          <p:nvPr/>
        </p:nvSpPr>
        <p:spPr bwMode="auto">
          <a:xfrm>
            <a:off x="5185088" y="2690608"/>
            <a:ext cx="1821823" cy="1055123"/>
          </a:xfrm>
          <a:prstGeom prst="roundRect">
            <a:avLst>
              <a:gd name="adj" fmla="val 16667"/>
            </a:avLst>
          </a:prstGeom>
          <a:solidFill>
            <a:schemeClr val="accent6">
              <a:lumMod val="40000"/>
              <a:lumOff val="60000"/>
            </a:schemeClr>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kern="0" dirty="0">
                <a:latin typeface="Arial" charset="0"/>
              </a:rPr>
              <a:t>Grantee uploads participant data file to WIPS and resolves file errors</a:t>
            </a:r>
          </a:p>
        </p:txBody>
      </p:sp>
      <p:sp>
        <p:nvSpPr>
          <p:cNvPr id="14" name="AutoShape 7">
            <a:extLst>
              <a:ext uri="{FF2B5EF4-FFF2-40B4-BE49-F238E27FC236}">
                <a16:creationId xmlns:a16="http://schemas.microsoft.com/office/drawing/2014/main" id="{1AD5983F-DE3A-4B9A-AE2A-385D15E0E7DB}"/>
              </a:ext>
            </a:extLst>
          </p:cNvPr>
          <p:cNvSpPr>
            <a:spLocks noChangeArrowheads="1"/>
          </p:cNvSpPr>
          <p:nvPr/>
        </p:nvSpPr>
        <p:spPr bwMode="auto">
          <a:xfrm>
            <a:off x="5281581" y="942624"/>
            <a:ext cx="1658706" cy="1070588"/>
          </a:xfrm>
          <a:prstGeom prst="roundRect">
            <a:avLst>
              <a:gd name="adj" fmla="val 16667"/>
            </a:avLst>
          </a:prstGeom>
          <a:solidFill>
            <a:schemeClr val="accent6">
              <a:lumMod val="40000"/>
              <a:lumOff val="60000"/>
            </a:schemeClr>
          </a:solidFill>
          <a:ln w="9525">
            <a:solidFill>
              <a:srgbClr val="000000"/>
            </a:solidFill>
            <a:round/>
            <a:headEnd/>
            <a:tailEnd/>
          </a:ln>
          <a:effectLst>
            <a:outerShdw dist="35921" dir="2700000" algn="ctr" rotWithShape="0">
              <a:srgbClr val="000000"/>
            </a:outerShdw>
          </a:effectLst>
        </p:spPr>
        <p:txBody>
          <a:bodyPr lIns="42217" rIns="42217" anchor="ctr"/>
          <a:lstStyle/>
          <a:p>
            <a:pPr algn="ctr" eaLnBrk="0" hangingPunct="0">
              <a:defRPr/>
            </a:pPr>
            <a:r>
              <a:rPr lang="en-US" sz="1400" b="1" kern="0" dirty="0">
                <a:latin typeface="Arial" charset="0"/>
              </a:rPr>
              <a:t>WIPS generates a QPR of aggregate data and grantee certifies it</a:t>
            </a:r>
          </a:p>
        </p:txBody>
      </p:sp>
      <p:sp>
        <p:nvSpPr>
          <p:cNvPr id="15" name="AutoShape 3">
            <a:extLst>
              <a:ext uri="{FF2B5EF4-FFF2-40B4-BE49-F238E27FC236}">
                <a16:creationId xmlns:a16="http://schemas.microsoft.com/office/drawing/2014/main" id="{7BE6EFD1-9174-4E26-A36A-CC5C7BBD7FE5}"/>
              </a:ext>
            </a:extLst>
          </p:cNvPr>
          <p:cNvSpPr>
            <a:spLocks noChangeArrowheads="1"/>
          </p:cNvSpPr>
          <p:nvPr/>
        </p:nvSpPr>
        <p:spPr bwMode="auto">
          <a:xfrm>
            <a:off x="9736286" y="849587"/>
            <a:ext cx="1648392" cy="1020533"/>
          </a:xfrm>
          <a:prstGeom prst="roundRect">
            <a:avLst>
              <a:gd name="adj" fmla="val 16667"/>
            </a:avLst>
          </a:prstGeom>
          <a:solidFill>
            <a:schemeClr val="accent6">
              <a:lumMod val="40000"/>
              <a:lumOff val="60000"/>
            </a:schemeClr>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kern="0" dirty="0">
                <a:latin typeface="Arial" charset="0"/>
              </a:rPr>
              <a:t>Grantee’s QPR data can be used to assess progress on the targets </a:t>
            </a:r>
          </a:p>
        </p:txBody>
      </p:sp>
      <p:pic>
        <p:nvPicPr>
          <p:cNvPr id="16" name="Picture 1" descr="image001">
            <a:extLst>
              <a:ext uri="{FF2B5EF4-FFF2-40B4-BE49-F238E27FC236}">
                <a16:creationId xmlns:a16="http://schemas.microsoft.com/office/drawing/2014/main" id="{870A2CD0-18F2-41BE-B51A-F4D02C18DD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06911" y="1477918"/>
            <a:ext cx="3452851" cy="463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58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B3D514-2315-4FD5-B1E0-801D7B0CFA94}"/>
              </a:ext>
            </a:extLst>
          </p:cNvPr>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a:extLst>
              <a:ext uri="{FF2B5EF4-FFF2-40B4-BE49-F238E27FC236}">
                <a16:creationId xmlns:a16="http://schemas.microsoft.com/office/drawing/2014/main" id="{A74B7976-2CAD-4AC8-B494-E8AF179B0758}"/>
              </a:ext>
            </a:extLst>
          </p:cNvPr>
          <p:cNvSpPr>
            <a:spLocks noGrp="1"/>
          </p:cNvSpPr>
          <p:nvPr>
            <p:ph type="title"/>
          </p:nvPr>
        </p:nvSpPr>
        <p:spPr/>
        <p:txBody>
          <a:bodyPr/>
          <a:lstStyle/>
          <a:p>
            <a:r>
              <a:rPr lang="en-US" dirty="0"/>
              <a:t>What is a Data File?</a:t>
            </a:r>
          </a:p>
        </p:txBody>
      </p:sp>
      <p:sp>
        <p:nvSpPr>
          <p:cNvPr id="4" name="Content Placeholder 3">
            <a:extLst>
              <a:ext uri="{FF2B5EF4-FFF2-40B4-BE49-F238E27FC236}">
                <a16:creationId xmlns:a16="http://schemas.microsoft.com/office/drawing/2014/main" id="{DEFA2FCD-FCF9-44B2-8303-397F6EB340F8}"/>
              </a:ext>
            </a:extLst>
          </p:cNvPr>
          <p:cNvSpPr>
            <a:spLocks noGrp="1"/>
          </p:cNvSpPr>
          <p:nvPr>
            <p:ph idx="1"/>
          </p:nvPr>
        </p:nvSpPr>
        <p:spPr/>
        <p:txBody>
          <a:bodyPr/>
          <a:lstStyle/>
          <a:p>
            <a:r>
              <a:rPr lang="en-US" sz="2800" dirty="0">
                <a:latin typeface="Arial" panose="020B0604020202020204" pitchFamily="34" charset="0"/>
                <a:ea typeface="Calibri"/>
                <a:cs typeface="Arial" panose="020B0604020202020204" pitchFamily="34" charset="0"/>
              </a:rPr>
              <a:t>Grantees will upload a data file that includes </a:t>
            </a:r>
            <a:r>
              <a:rPr lang="en-US" sz="2800" b="1" dirty="0">
                <a:solidFill>
                  <a:srgbClr val="FF0000"/>
                </a:solidFill>
                <a:latin typeface="Arial" panose="020B0604020202020204" pitchFamily="34" charset="0"/>
                <a:ea typeface="Calibri"/>
                <a:cs typeface="Arial" panose="020B0604020202020204" pitchFamily="34" charset="0"/>
              </a:rPr>
              <a:t>89</a:t>
            </a:r>
            <a:r>
              <a:rPr lang="en-US" sz="2800" dirty="0">
                <a:latin typeface="Arial" panose="020B0604020202020204" pitchFamily="34" charset="0"/>
                <a:ea typeface="Calibri"/>
                <a:cs typeface="Arial" panose="020B0604020202020204" pitchFamily="34" charset="0"/>
              </a:rPr>
              <a:t> Participant Individual Record Layout (PIRL) data elements. </a:t>
            </a:r>
          </a:p>
          <a:p>
            <a:r>
              <a:rPr lang="en-US" sz="2800" dirty="0">
                <a:latin typeface="Arial" panose="020B0604020202020204" pitchFamily="34" charset="0"/>
                <a:ea typeface="Calibri"/>
                <a:cs typeface="Arial" panose="020B0604020202020204" pitchFamily="34" charset="0"/>
              </a:rPr>
              <a:t>PIRL data elements are the required pieces of information that must be reported for each participant served in your program.</a:t>
            </a:r>
          </a:p>
          <a:p>
            <a:r>
              <a:rPr lang="en-US" sz="2800" dirty="0">
                <a:latin typeface="Arial" panose="020B0604020202020204" pitchFamily="34" charset="0"/>
                <a:ea typeface="Calibri"/>
                <a:cs typeface="Arial" panose="020B0604020202020204" pitchFamily="34" charset="0"/>
              </a:rPr>
              <a:t>The data file includes code values for each PIRL data element for each participant. </a:t>
            </a:r>
          </a:p>
          <a:p>
            <a:endParaRPr lang="en-US" dirty="0"/>
          </a:p>
        </p:txBody>
      </p:sp>
    </p:spTree>
    <p:extLst>
      <p:ext uri="{BB962C8B-B14F-4D97-AF65-F5344CB8AC3E}">
        <p14:creationId xmlns:p14="http://schemas.microsoft.com/office/powerpoint/2010/main" val="325397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71FB44-CDF6-4693-9592-332C31C07835}"/>
              </a:ext>
            </a:extLst>
          </p:cNvPr>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a:extLst>
              <a:ext uri="{FF2B5EF4-FFF2-40B4-BE49-F238E27FC236}">
                <a16:creationId xmlns:a16="http://schemas.microsoft.com/office/drawing/2014/main" id="{3E989E0D-F30E-4195-9773-E40910083E3A}"/>
              </a:ext>
            </a:extLst>
          </p:cNvPr>
          <p:cNvSpPr>
            <a:spLocks noGrp="1"/>
          </p:cNvSpPr>
          <p:nvPr>
            <p:ph type="title"/>
          </p:nvPr>
        </p:nvSpPr>
        <p:spPr/>
        <p:txBody>
          <a:bodyPr/>
          <a:lstStyle/>
          <a:p>
            <a:r>
              <a:rPr lang="en-US" dirty="0"/>
              <a:t>ETA-9172 DOL PIRL for Closing the Skills Gap Grantees</a:t>
            </a:r>
          </a:p>
        </p:txBody>
      </p:sp>
      <p:sp>
        <p:nvSpPr>
          <p:cNvPr id="4" name="Content Placeholder 3">
            <a:extLst>
              <a:ext uri="{FF2B5EF4-FFF2-40B4-BE49-F238E27FC236}">
                <a16:creationId xmlns:a16="http://schemas.microsoft.com/office/drawing/2014/main" id="{AD2DA26F-C3E5-44F9-8002-EC9D815BE7BC}"/>
              </a:ext>
            </a:extLst>
          </p:cNvPr>
          <p:cNvSpPr>
            <a:spLocks noGrp="1"/>
          </p:cNvSpPr>
          <p:nvPr>
            <p:ph idx="1"/>
          </p:nvPr>
        </p:nvSpPr>
        <p:spPr/>
        <p:txBody>
          <a:bodyPr/>
          <a:lstStyle/>
          <a:p>
            <a:r>
              <a:rPr lang="en-US" sz="2400" dirty="0">
                <a:latin typeface="Arial" panose="020B0604020202020204" pitchFamily="34" charset="0"/>
                <a:ea typeface="Calibri"/>
                <a:cs typeface="Arial" panose="020B0604020202020204" pitchFamily="34" charset="0"/>
              </a:rPr>
              <a:t>Grantees will upload a data file that includes </a:t>
            </a:r>
            <a:r>
              <a:rPr lang="en-US" sz="2400" b="1" i="1" dirty="0">
                <a:solidFill>
                  <a:srgbClr val="FF0000"/>
                </a:solidFill>
                <a:latin typeface="Arial" panose="020B0604020202020204" pitchFamily="34" charset="0"/>
                <a:ea typeface="Calibri"/>
                <a:cs typeface="Arial" panose="020B0604020202020204" pitchFamily="34" charset="0"/>
              </a:rPr>
              <a:t>89</a:t>
            </a:r>
            <a:r>
              <a:rPr lang="en-US" sz="2400" dirty="0">
                <a:latin typeface="Arial" panose="020B0604020202020204" pitchFamily="34" charset="0"/>
                <a:ea typeface="Calibri"/>
                <a:cs typeface="Arial" panose="020B0604020202020204" pitchFamily="34" charset="0"/>
              </a:rPr>
              <a:t> PIRL data elements. </a:t>
            </a:r>
          </a:p>
          <a:p>
            <a:r>
              <a:rPr lang="en-US" sz="2400" dirty="0">
                <a:latin typeface="Arial" panose="020B0604020202020204" pitchFamily="34" charset="0"/>
                <a:ea typeface="Calibri"/>
                <a:cs typeface="Arial" panose="020B0604020202020204" pitchFamily="34" charset="0"/>
              </a:rPr>
              <a:t>The data file includes code values for each PIRL data element that must be entered for each participant served in your program. </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7A8C6796-730C-433F-85E4-037BE8E6A467}"/>
              </a:ext>
            </a:extLst>
          </p:cNvPr>
          <p:cNvSpPr txBox="1"/>
          <p:nvPr/>
        </p:nvSpPr>
        <p:spPr>
          <a:xfrm>
            <a:off x="805866" y="3657204"/>
            <a:ext cx="1451918" cy="1198271"/>
          </a:xfrm>
          <a:prstGeom prst="rect">
            <a:avLst/>
          </a:prstGeom>
          <a:noFill/>
        </p:spPr>
        <p:txBody>
          <a:bodyPr wrap="square" rtlCol="0">
            <a:spAutoFit/>
          </a:bodyPr>
          <a:lstStyle/>
          <a:p>
            <a:r>
              <a:rPr lang="en-US" dirty="0"/>
              <a:t>Each </a:t>
            </a:r>
            <a:r>
              <a:rPr lang="en-US" b="1" dirty="0">
                <a:solidFill>
                  <a:srgbClr val="FF0000"/>
                </a:solidFill>
              </a:rPr>
              <a:t>ROW</a:t>
            </a:r>
            <a:r>
              <a:rPr lang="en-US" dirty="0"/>
              <a:t> represents one participant</a:t>
            </a:r>
          </a:p>
        </p:txBody>
      </p:sp>
      <p:sp>
        <p:nvSpPr>
          <p:cNvPr id="6" name="TextBox 5">
            <a:extLst>
              <a:ext uri="{FF2B5EF4-FFF2-40B4-BE49-F238E27FC236}">
                <a16:creationId xmlns:a16="http://schemas.microsoft.com/office/drawing/2014/main" id="{57BF210A-55B4-454D-984D-63C72D630F3A}"/>
              </a:ext>
            </a:extLst>
          </p:cNvPr>
          <p:cNvSpPr txBox="1"/>
          <p:nvPr/>
        </p:nvSpPr>
        <p:spPr>
          <a:xfrm>
            <a:off x="3991231" y="5835486"/>
            <a:ext cx="3682315" cy="646331"/>
          </a:xfrm>
          <a:prstGeom prst="rect">
            <a:avLst/>
          </a:prstGeom>
          <a:noFill/>
        </p:spPr>
        <p:txBody>
          <a:bodyPr wrap="square" rtlCol="0">
            <a:spAutoFit/>
          </a:bodyPr>
          <a:lstStyle/>
          <a:p>
            <a:r>
              <a:rPr lang="en-US" dirty="0"/>
              <a:t>Each </a:t>
            </a:r>
            <a:r>
              <a:rPr lang="en-US" b="1" dirty="0">
                <a:solidFill>
                  <a:srgbClr val="FF0000"/>
                </a:solidFill>
              </a:rPr>
              <a:t>COLUMN</a:t>
            </a:r>
            <a:r>
              <a:rPr lang="en-US" dirty="0"/>
              <a:t> represents each data elements code value per participant</a:t>
            </a:r>
          </a:p>
        </p:txBody>
      </p:sp>
      <p:pic>
        <p:nvPicPr>
          <p:cNvPr id="8" name="Picture 7" descr="A picture containing screen, crossword, clock, light&#10;&#10;Description automatically generated">
            <a:extLst>
              <a:ext uri="{FF2B5EF4-FFF2-40B4-BE49-F238E27FC236}">
                <a16:creationId xmlns:a16="http://schemas.microsoft.com/office/drawing/2014/main" id="{75CB076A-5F8D-4E44-81B5-217C05571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791" y="2829698"/>
            <a:ext cx="6657619" cy="2353314"/>
          </a:xfrm>
          <a:prstGeom prst="rect">
            <a:avLst/>
          </a:prstGeom>
        </p:spPr>
      </p:pic>
      <p:sp>
        <p:nvSpPr>
          <p:cNvPr id="9" name="Arrow: Right 8">
            <a:extLst>
              <a:ext uri="{FF2B5EF4-FFF2-40B4-BE49-F238E27FC236}">
                <a16:creationId xmlns:a16="http://schemas.microsoft.com/office/drawing/2014/main" id="{AA406F82-F6E6-4A05-8EE2-5FABE056897F}"/>
              </a:ext>
            </a:extLst>
          </p:cNvPr>
          <p:cNvSpPr/>
          <p:nvPr/>
        </p:nvSpPr>
        <p:spPr>
          <a:xfrm>
            <a:off x="2035195" y="37640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2648410B-7A21-4F2A-9219-2248D8DFBD1D}"/>
              </a:ext>
            </a:extLst>
          </p:cNvPr>
          <p:cNvSpPr/>
          <p:nvPr/>
        </p:nvSpPr>
        <p:spPr>
          <a:xfrm>
            <a:off x="7537622" y="55034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39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DA3BF4-851C-4978-8681-298DCA056177}"/>
              </a:ext>
            </a:extLst>
          </p:cNvPr>
          <p:cNvSpPr>
            <a:spLocks noGrp="1"/>
          </p:cNvSpPr>
          <p:nvPr>
            <p:ph type="sldNum" sz="quarter" idx="12"/>
          </p:nvPr>
        </p:nvSpPr>
        <p:spPr/>
        <p:txBody>
          <a:bodyPr/>
          <a:lstStyle/>
          <a:p>
            <a:fld id="{158B7785-F6D6-45F8-833E-07BD84680091}" type="slidenum">
              <a:rPr lang="en-US" smtClean="0"/>
              <a:t>28</a:t>
            </a:fld>
            <a:endParaRPr lang="en-US"/>
          </a:p>
        </p:txBody>
      </p:sp>
      <p:sp>
        <p:nvSpPr>
          <p:cNvPr id="3" name="Title 2">
            <a:extLst>
              <a:ext uri="{FF2B5EF4-FFF2-40B4-BE49-F238E27FC236}">
                <a16:creationId xmlns:a16="http://schemas.microsoft.com/office/drawing/2014/main" id="{089A1B06-8A7B-4AF8-B21B-E70CCAD29F11}"/>
              </a:ext>
            </a:extLst>
          </p:cNvPr>
          <p:cNvSpPr>
            <a:spLocks noGrp="1"/>
          </p:cNvSpPr>
          <p:nvPr>
            <p:ph type="title"/>
          </p:nvPr>
        </p:nvSpPr>
        <p:spPr/>
        <p:txBody>
          <a:bodyPr/>
          <a:lstStyle/>
          <a:p>
            <a:r>
              <a:rPr lang="en-US" dirty="0"/>
              <a:t>Sample Case Management and CSV Data File</a:t>
            </a:r>
          </a:p>
        </p:txBody>
      </p:sp>
      <p:pic>
        <p:nvPicPr>
          <p:cNvPr id="5" name="Content Placeholder 4">
            <a:extLst>
              <a:ext uri="{FF2B5EF4-FFF2-40B4-BE49-F238E27FC236}">
                <a16:creationId xmlns:a16="http://schemas.microsoft.com/office/drawing/2014/main" id="{525EDA74-4C63-4237-AC5B-FA9C841B150C}"/>
              </a:ext>
            </a:extLst>
          </p:cNvPr>
          <p:cNvPicPr>
            <a:picLocks noGrp="1" noChangeAspect="1"/>
          </p:cNvPicPr>
          <p:nvPr>
            <p:ph idx="1"/>
          </p:nvPr>
        </p:nvPicPr>
        <p:blipFill>
          <a:blip r:embed="rId3"/>
          <a:stretch>
            <a:fillRect/>
          </a:stretch>
        </p:blipFill>
        <p:spPr>
          <a:xfrm>
            <a:off x="290452" y="1403129"/>
            <a:ext cx="11596748" cy="3285885"/>
          </a:xfrm>
          <a:prstGeom prst="rect">
            <a:avLst/>
          </a:prstGeom>
        </p:spPr>
      </p:pic>
      <p:sp>
        <p:nvSpPr>
          <p:cNvPr id="6" name="Right Arrow 7">
            <a:extLst>
              <a:ext uri="{FF2B5EF4-FFF2-40B4-BE49-F238E27FC236}">
                <a16:creationId xmlns:a16="http://schemas.microsoft.com/office/drawing/2014/main" id="{D1302FA0-7380-4B14-815C-882EBCD864A8}"/>
              </a:ext>
            </a:extLst>
          </p:cNvPr>
          <p:cNvSpPr/>
          <p:nvPr/>
        </p:nvSpPr>
        <p:spPr>
          <a:xfrm>
            <a:off x="3869314" y="4180399"/>
            <a:ext cx="1262741" cy="7402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Content Placeholder 4">
            <a:extLst>
              <a:ext uri="{FF2B5EF4-FFF2-40B4-BE49-F238E27FC236}">
                <a16:creationId xmlns:a16="http://schemas.microsoft.com/office/drawing/2014/main" id="{BB987E29-ABEE-4C70-A9BC-FF3853B7AC2A}"/>
              </a:ext>
            </a:extLst>
          </p:cNvPr>
          <p:cNvSpPr txBox="1">
            <a:spLocks/>
          </p:cNvSpPr>
          <p:nvPr/>
        </p:nvSpPr>
        <p:spPr>
          <a:xfrm>
            <a:off x="5594073" y="4180399"/>
            <a:ext cx="3614058" cy="826159"/>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752832"/>
              </a:buClr>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Arial" panose="020B0604020202020204" pitchFamily="34" charset="0"/>
                <a:hlinkClick r:id="rId4"/>
              </a:rPr>
              <a:t>Sample Case Management and CSV Data File</a:t>
            </a:r>
            <a:endParaRPr kumimoji="0" lang="en-US"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
                <a:srgbClr val="752832"/>
              </a:buClr>
              <a:buSzTx/>
              <a:buFont typeface="Wingdings" panose="05000000000000000000" pitchFamily="2" charset="2"/>
              <a:buChar char="Ø"/>
              <a:tabLst/>
              <a:defRPr/>
            </a:pPr>
            <a:endParaRPr kumimoji="0" lang="en-US"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09CDEE9-90D7-4E03-ACEB-658D8E90C752}"/>
              </a:ext>
            </a:extLst>
          </p:cNvPr>
          <p:cNvSpPr txBox="1"/>
          <p:nvPr/>
        </p:nvSpPr>
        <p:spPr>
          <a:xfrm>
            <a:off x="3978169" y="4412015"/>
            <a:ext cx="104502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Hyperlink</a:t>
            </a:r>
          </a:p>
        </p:txBody>
      </p:sp>
    </p:spTree>
    <p:extLst>
      <p:ext uri="{BB962C8B-B14F-4D97-AF65-F5344CB8AC3E}">
        <p14:creationId xmlns:p14="http://schemas.microsoft.com/office/powerpoint/2010/main" val="301254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983C41-5B5B-4FD1-BDF7-076AD951AAFA}"/>
              </a:ext>
            </a:extLst>
          </p:cNvPr>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a:extLst>
              <a:ext uri="{FF2B5EF4-FFF2-40B4-BE49-F238E27FC236}">
                <a16:creationId xmlns:a16="http://schemas.microsoft.com/office/drawing/2014/main" id="{C00ADA37-5B96-427E-99A8-9B592D42F319}"/>
              </a:ext>
            </a:extLst>
          </p:cNvPr>
          <p:cNvSpPr>
            <a:spLocks noGrp="1"/>
          </p:cNvSpPr>
          <p:nvPr>
            <p:ph type="title"/>
          </p:nvPr>
        </p:nvSpPr>
        <p:spPr/>
        <p:txBody>
          <a:bodyPr/>
          <a:lstStyle/>
          <a:p>
            <a:r>
              <a:rPr lang="en-US" dirty="0"/>
              <a:t>Data File Format</a:t>
            </a:r>
          </a:p>
        </p:txBody>
      </p:sp>
      <p:pic>
        <p:nvPicPr>
          <p:cNvPr id="5" name="Content Placeholder 4">
            <a:extLst>
              <a:ext uri="{FF2B5EF4-FFF2-40B4-BE49-F238E27FC236}">
                <a16:creationId xmlns:a16="http://schemas.microsoft.com/office/drawing/2014/main" id="{A3D6E554-7F08-45DD-ABAE-F7FE8E08C498}"/>
              </a:ext>
            </a:extLst>
          </p:cNvPr>
          <p:cNvPicPr>
            <a:picLocks noGrp="1" noChangeAspect="1"/>
          </p:cNvPicPr>
          <p:nvPr>
            <p:ph idx="1"/>
          </p:nvPr>
        </p:nvPicPr>
        <p:blipFill>
          <a:blip r:embed="rId3"/>
          <a:stretch>
            <a:fillRect/>
          </a:stretch>
        </p:blipFill>
        <p:spPr>
          <a:xfrm>
            <a:off x="2682687" y="1367840"/>
            <a:ext cx="6389162" cy="3121423"/>
          </a:xfrm>
          <a:prstGeom prst="rect">
            <a:avLst/>
          </a:prstGeom>
        </p:spPr>
      </p:pic>
      <p:sp>
        <p:nvSpPr>
          <p:cNvPr id="6" name="Text Box 43">
            <a:extLst>
              <a:ext uri="{FF2B5EF4-FFF2-40B4-BE49-F238E27FC236}">
                <a16:creationId xmlns:a16="http://schemas.microsoft.com/office/drawing/2014/main" id="{2F861F1C-5263-45F4-A2A9-3B9ECD445804}"/>
              </a:ext>
            </a:extLst>
          </p:cNvPr>
          <p:cNvSpPr txBox="1">
            <a:spLocks noChangeArrowheads="1"/>
          </p:cNvSpPr>
          <p:nvPr/>
        </p:nvSpPr>
        <p:spPr bwMode="auto">
          <a:xfrm>
            <a:off x="436438" y="2463801"/>
            <a:ext cx="1250352" cy="96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Times New Roman" panose="02020603050405020304" pitchFamily="18" charset="0"/>
              </a:rPr>
              <a:t>Each </a:t>
            </a:r>
            <a:r>
              <a:rPr kumimoji="0" lang="en-US" altLang="en-US" sz="1600" b="1" i="0" u="none" strike="noStrike" kern="1200" cap="none" spc="0" normalizeH="0" baseline="0" noProof="0" dirty="0">
                <a:ln>
                  <a:noFill/>
                </a:ln>
                <a:solidFill>
                  <a:srgbClr val="FB3E3E"/>
                </a:solidFill>
                <a:effectLst/>
                <a:uLnTx/>
                <a:uFillTx/>
                <a:latin typeface="Calibri" panose="020F0502020204030204" pitchFamily="34" charset="0"/>
                <a:ea typeface="Calibri" panose="020F0502020204030204" pitchFamily="34" charset="0"/>
                <a:cs typeface="Times New Roman" panose="02020603050405020304" pitchFamily="18" charset="0"/>
              </a:rPr>
              <a:t>ROW</a:t>
            </a:r>
            <a:endParaRPr kumimoji="0" lang="en-US" altLang="en-US" sz="1600" b="0" i="0" u="none" strike="noStrike" kern="1200" cap="none" spc="0" normalizeH="0" baseline="0" noProof="0" dirty="0">
              <a:ln>
                <a:noFill/>
              </a:ln>
              <a:solidFill>
                <a:srgbClr val="242021"/>
              </a:solidFill>
              <a:effectLst/>
              <a:uLnTx/>
              <a:uFillTx/>
              <a:latin typeface="Arial" panose="020B0604020202020204"/>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Times New Roman" panose="02020603050405020304" pitchFamily="18" charset="0"/>
              </a:rPr>
              <a:t>represents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Times New Roman" panose="02020603050405020304" pitchFamily="18" charset="0"/>
              </a:rPr>
              <a:t>one participant record</a:t>
            </a:r>
            <a:endParaRPr kumimoji="0" lang="en-US" altLang="en-US" sz="1600" b="0" i="0" u="none" strike="noStrike" kern="1200" cap="none" spc="0" normalizeH="0" baseline="0" noProof="0" dirty="0">
              <a:ln>
                <a:noFill/>
              </a:ln>
              <a:solidFill>
                <a:srgbClr val="242021"/>
              </a:solidFill>
              <a:effectLst/>
              <a:uLnTx/>
              <a:uFillTx/>
              <a:latin typeface="Arial" panose="020B0604020202020204" pitchFamily="34" charset="0"/>
            </a:endParaRPr>
          </a:p>
        </p:txBody>
      </p:sp>
      <p:sp>
        <p:nvSpPr>
          <p:cNvPr id="7" name="Text Box 41">
            <a:extLst>
              <a:ext uri="{FF2B5EF4-FFF2-40B4-BE49-F238E27FC236}">
                <a16:creationId xmlns:a16="http://schemas.microsoft.com/office/drawing/2014/main" id="{140EC29B-71A0-4762-9185-0DDA97CF2C38}"/>
              </a:ext>
            </a:extLst>
          </p:cNvPr>
          <p:cNvSpPr txBox="1">
            <a:spLocks noChangeArrowheads="1"/>
          </p:cNvSpPr>
          <p:nvPr/>
        </p:nvSpPr>
        <p:spPr bwMode="auto">
          <a:xfrm>
            <a:off x="4527885" y="5044536"/>
            <a:ext cx="3136229" cy="57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B3E3E"/>
                </a:solidFill>
                <a:effectLst/>
                <a:uLnTx/>
                <a:uFillTx/>
                <a:latin typeface="Calibri" panose="020F0502020204030204" pitchFamily="34" charset="0"/>
                <a:ea typeface="Calibri" panose="020F0502020204030204" pitchFamily="34" charset="0"/>
                <a:cs typeface="Times New Roman" panose="02020603050405020304" pitchFamily="18" charset="0"/>
              </a:rPr>
              <a:t>COLUMNS</a:t>
            </a:r>
            <a:r>
              <a:rPr kumimoji="0" lang="en-US" altLang="en-US" sz="1600" b="1" i="0" u="none" strike="noStrike" kern="1200" cap="none" spc="0" normalizeH="0" baseline="0" noProof="0" dirty="0">
                <a:ln>
                  <a:noFill/>
                </a:ln>
                <a:solidFill>
                  <a:srgbClr val="2E6FB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Times New Roman" panose="02020603050405020304" pitchFamily="18" charset="0"/>
              </a:rPr>
              <a:t>represent code values </a:t>
            </a:r>
            <a:r>
              <a:rPr lang="en-US" altLang="en-US" sz="1600" dirty="0">
                <a:solidFill>
                  <a:srgbClr val="242021"/>
                </a:solidFill>
                <a:latin typeface="Calibri" panose="020F0502020204030204" pitchFamily="34" charset="0"/>
                <a:ea typeface="Calibri" panose="020F0502020204030204" pitchFamily="34" charset="0"/>
                <a:cs typeface="Times New Roman" panose="02020603050405020304" pitchFamily="18" charset="0"/>
              </a:rPr>
              <a:t>for data elements on each </a:t>
            </a:r>
            <a:r>
              <a:rPr kumimoji="0" lang="en-US" altLang="en-US" sz="16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Times New Roman" panose="02020603050405020304" pitchFamily="18" charset="0"/>
              </a:rPr>
              <a:t>participant</a:t>
            </a:r>
            <a:endParaRPr kumimoji="0" lang="en-US" altLang="en-US" sz="1600" b="0" i="0" u="none" strike="noStrike" kern="1200" cap="none" spc="0" normalizeH="0" baseline="0" noProof="0" dirty="0">
              <a:ln>
                <a:noFill/>
              </a:ln>
              <a:solidFill>
                <a:srgbClr val="242021"/>
              </a:solidFill>
              <a:effectLst/>
              <a:uLnTx/>
              <a:uFillTx/>
              <a:latin typeface="Arial" panose="020B0604020202020204" pitchFamily="34" charset="0"/>
            </a:endParaRPr>
          </a:p>
        </p:txBody>
      </p:sp>
      <p:sp>
        <p:nvSpPr>
          <p:cNvPr id="8" name="Up Arrow 8">
            <a:extLst>
              <a:ext uri="{FF2B5EF4-FFF2-40B4-BE49-F238E27FC236}">
                <a16:creationId xmlns:a16="http://schemas.microsoft.com/office/drawing/2014/main" id="{D49A72AE-32EE-4CD4-89AE-C9C784186BE2}"/>
              </a:ext>
            </a:extLst>
          </p:cNvPr>
          <p:cNvSpPr/>
          <p:nvPr/>
        </p:nvSpPr>
        <p:spPr>
          <a:xfrm rot="5400000">
            <a:off x="2068850" y="3160713"/>
            <a:ext cx="231775"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Up Arrow 7">
            <a:extLst>
              <a:ext uri="{FF2B5EF4-FFF2-40B4-BE49-F238E27FC236}">
                <a16:creationId xmlns:a16="http://schemas.microsoft.com/office/drawing/2014/main" id="{AE6B9BF3-1033-4B24-9E6A-DE967432F274}"/>
              </a:ext>
            </a:extLst>
          </p:cNvPr>
          <p:cNvSpPr/>
          <p:nvPr/>
        </p:nvSpPr>
        <p:spPr>
          <a:xfrm>
            <a:off x="5864225" y="4604487"/>
            <a:ext cx="231775"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451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H-1B Performance Reporting Orientation 2.0</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normAutofit fontScale="85000" lnSpcReduction="10000"/>
          </a:bodyPr>
          <a:lstStyle/>
          <a:p>
            <a:pPr algn="ctr"/>
            <a:r>
              <a:rPr lang="en-US" b="1" cap="small" spc="40" dirty="0">
                <a:solidFill>
                  <a:srgbClr val="C00000"/>
                </a:solidFill>
                <a:latin typeface="Franklin Gothic Medium" panose="020B0603020102020204" pitchFamily="34" charset="0"/>
                <a:cs typeface="Franklin Gothic Medium" panose="020B0603020102020204" pitchFamily="34" charset="0"/>
              </a:rPr>
              <a:t>For Apprenticeships: Closing the skills gap</a:t>
            </a:r>
          </a:p>
          <a:p>
            <a:pPr algn="ctr"/>
            <a:r>
              <a:rPr lang="en-US" b="1" cap="small" spc="40" dirty="0">
                <a:solidFill>
                  <a:srgbClr val="C00000"/>
                </a:solidFill>
                <a:latin typeface="Franklin Gothic Medium" panose="020B0603020102020204" pitchFamily="34" charset="0"/>
                <a:cs typeface="Franklin Gothic Medium" panose="020B0603020102020204" pitchFamily="34" charset="0"/>
              </a:rPr>
              <a:t>Grantees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24, 2020</a:t>
            </a:r>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84B863-79FF-4FB7-AD73-68F71AC58216}"/>
              </a:ext>
            </a:extLst>
          </p:cNvPr>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a:extLst>
              <a:ext uri="{FF2B5EF4-FFF2-40B4-BE49-F238E27FC236}">
                <a16:creationId xmlns:a16="http://schemas.microsoft.com/office/drawing/2014/main" id="{A3B6A745-21E3-4A7C-B560-EA5D234DC7B7}"/>
              </a:ext>
            </a:extLst>
          </p:cNvPr>
          <p:cNvSpPr>
            <a:spLocks noGrp="1"/>
          </p:cNvSpPr>
          <p:nvPr>
            <p:ph type="title"/>
          </p:nvPr>
        </p:nvSpPr>
        <p:spPr/>
        <p:txBody>
          <a:bodyPr/>
          <a:lstStyle/>
          <a:p>
            <a:r>
              <a:rPr lang="en-US" dirty="0"/>
              <a:t>Data File Technical Requirements</a:t>
            </a:r>
          </a:p>
        </p:txBody>
      </p:sp>
      <p:sp>
        <p:nvSpPr>
          <p:cNvPr id="4" name="Content Placeholder 3">
            <a:extLst>
              <a:ext uri="{FF2B5EF4-FFF2-40B4-BE49-F238E27FC236}">
                <a16:creationId xmlns:a16="http://schemas.microsoft.com/office/drawing/2014/main" id="{337BF2CB-61BF-4876-BBB1-E4DD88115465}"/>
              </a:ext>
            </a:extLst>
          </p:cNvPr>
          <p:cNvSpPr>
            <a:spLocks noGrp="1"/>
          </p:cNvSpPr>
          <p:nvPr>
            <p:ph idx="1"/>
          </p:nvPr>
        </p:nvSpPr>
        <p:spPr/>
        <p:txBody>
          <a:bodyPr>
            <a:normAutofit fontScale="92500" lnSpcReduction="20000"/>
          </a:bodyPr>
          <a:lstStyle/>
          <a:p>
            <a:r>
              <a:rPr lang="en-US" sz="2800" dirty="0">
                <a:latin typeface="Calibri" panose="020F0502020204030204" pitchFamily="34" charset="0"/>
              </a:rPr>
              <a:t>File must be in CSV format in only one file for your grant as a whole</a:t>
            </a:r>
          </a:p>
          <a:p>
            <a:r>
              <a:rPr lang="en-US" sz="2800" dirty="0">
                <a:latin typeface="Calibri" panose="020F0502020204030204" pitchFamily="34" charset="0"/>
              </a:rPr>
              <a:t>File must include </a:t>
            </a:r>
            <a:r>
              <a:rPr lang="en-US" sz="2800" b="1" u="sng" dirty="0">
                <a:latin typeface="Calibri" panose="020F0502020204030204" pitchFamily="34" charset="0"/>
              </a:rPr>
              <a:t>every</a:t>
            </a:r>
            <a:r>
              <a:rPr lang="en-US" sz="2800" dirty="0">
                <a:latin typeface="Calibri" panose="020F0502020204030204" pitchFamily="34" charset="0"/>
              </a:rPr>
              <a:t> data element as a data field entry </a:t>
            </a:r>
          </a:p>
          <a:p>
            <a:r>
              <a:rPr lang="en-US" sz="2800" dirty="0">
                <a:latin typeface="Calibri" panose="020F0502020204030204" pitchFamily="34" charset="0"/>
              </a:rPr>
              <a:t>Participant records must have a corresponding code value for each data element</a:t>
            </a:r>
          </a:p>
          <a:p>
            <a:r>
              <a:rPr lang="en-US" sz="2800" dirty="0">
                <a:latin typeface="Calibri" panose="020F0502020204030204" pitchFamily="34" charset="0"/>
              </a:rPr>
              <a:t>Cannot contain: </a:t>
            </a:r>
          </a:p>
          <a:p>
            <a:pPr lvl="1"/>
            <a:r>
              <a:rPr lang="en-US" sz="2600" dirty="0">
                <a:latin typeface="Calibri" panose="020F0502020204030204" pitchFamily="34" charset="0"/>
              </a:rPr>
              <a:t>Participant names</a:t>
            </a:r>
          </a:p>
          <a:p>
            <a:pPr lvl="1"/>
            <a:r>
              <a:rPr lang="en-US" sz="2600" dirty="0">
                <a:latin typeface="Calibri" panose="020F0502020204030204" pitchFamily="34" charset="0"/>
              </a:rPr>
              <a:t>Data element headers</a:t>
            </a:r>
          </a:p>
          <a:p>
            <a:pPr lvl="1"/>
            <a:r>
              <a:rPr lang="en-US" sz="2600" dirty="0">
                <a:latin typeface="Calibri" panose="020F0502020204030204" pitchFamily="34" charset="0"/>
              </a:rPr>
              <a:t>Additional rows</a:t>
            </a:r>
          </a:p>
          <a:p>
            <a:pPr lvl="1"/>
            <a:r>
              <a:rPr lang="en-US" sz="2600" dirty="0">
                <a:latin typeface="Calibri" panose="020F0502020204030204" pitchFamily="34" charset="0"/>
              </a:rPr>
              <a:t>Blank entries when code values are required</a:t>
            </a:r>
          </a:p>
          <a:p>
            <a:pPr lvl="1"/>
            <a:r>
              <a:rPr lang="en-US" sz="2600" dirty="0">
                <a:latin typeface="Calibri" panose="020F0502020204030204" pitchFamily="34" charset="0"/>
              </a:rPr>
              <a:t>Null values instead of a blank or a space</a:t>
            </a:r>
          </a:p>
          <a:p>
            <a:r>
              <a:rPr lang="en-US" sz="2800" dirty="0">
                <a:latin typeface="Calibri" panose="020F0502020204030204" pitchFamily="34" charset="0"/>
              </a:rPr>
              <a:t>Note that in some cases, leaving the data field blank is an option if the data element does not apply to the participant. Spaces are counted as a code value.</a:t>
            </a:r>
          </a:p>
          <a:p>
            <a:pPr marL="0" indent="0">
              <a:buNone/>
            </a:pPr>
            <a:endParaRPr lang="en-US" sz="2800" dirty="0">
              <a:latin typeface="Calibri" panose="020F0502020204030204" pitchFamily="34" charset="0"/>
            </a:endParaRPr>
          </a:p>
          <a:p>
            <a:pPr lvl="1"/>
            <a:endParaRPr lang="en-US" sz="3000" dirty="0">
              <a:latin typeface="Calibri" panose="020F0502020204030204" pitchFamily="34" charset="0"/>
            </a:endParaRPr>
          </a:p>
          <a:p>
            <a:pPr lvl="1"/>
            <a:endParaRPr lang="en-US" dirty="0"/>
          </a:p>
        </p:txBody>
      </p:sp>
    </p:spTree>
    <p:extLst>
      <p:ext uri="{BB962C8B-B14F-4D97-AF65-F5344CB8AC3E}">
        <p14:creationId xmlns:p14="http://schemas.microsoft.com/office/powerpoint/2010/main" val="1611341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F2DC5-5FC4-47E4-ABE2-C6DA6879CDA3}"/>
              </a:ext>
            </a:extLst>
          </p:cNvPr>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a:extLst>
              <a:ext uri="{FF2B5EF4-FFF2-40B4-BE49-F238E27FC236}">
                <a16:creationId xmlns:a16="http://schemas.microsoft.com/office/drawing/2014/main" id="{2EA41ABF-500B-49EF-B7CC-ED43F3A8F272}"/>
              </a:ext>
            </a:extLst>
          </p:cNvPr>
          <p:cNvSpPr>
            <a:spLocks noGrp="1"/>
          </p:cNvSpPr>
          <p:nvPr>
            <p:ph type="title"/>
          </p:nvPr>
        </p:nvSpPr>
        <p:spPr/>
        <p:txBody>
          <a:bodyPr/>
          <a:lstStyle/>
          <a:p>
            <a:r>
              <a:rPr lang="en-US" dirty="0"/>
              <a:t>Tips &amp; Tricks: Tracking Participant Level Data</a:t>
            </a:r>
          </a:p>
        </p:txBody>
      </p:sp>
      <p:sp>
        <p:nvSpPr>
          <p:cNvPr id="4" name="Content Placeholder 3">
            <a:extLst>
              <a:ext uri="{FF2B5EF4-FFF2-40B4-BE49-F238E27FC236}">
                <a16:creationId xmlns:a16="http://schemas.microsoft.com/office/drawing/2014/main" id="{13649DB0-A93C-4F8E-B049-C08331DDE9CB}"/>
              </a:ext>
            </a:extLst>
          </p:cNvPr>
          <p:cNvSpPr>
            <a:spLocks noGrp="1"/>
          </p:cNvSpPr>
          <p:nvPr>
            <p:ph idx="1"/>
          </p:nvPr>
        </p:nvSpPr>
        <p:spPr/>
        <p:txBody>
          <a:bodyPr/>
          <a:lstStyle/>
          <a:p>
            <a:r>
              <a:rPr lang="en-US" dirty="0">
                <a:latin typeface="Calibri" panose="020F0502020204030204" pitchFamily="34" charset="0"/>
              </a:rPr>
              <a:t>Develop an electronic case management system that can be transferable between training providers</a:t>
            </a:r>
          </a:p>
          <a:p>
            <a:r>
              <a:rPr lang="en-US" dirty="0">
                <a:latin typeface="Calibri" panose="020F0502020204030204" pitchFamily="34" charset="0"/>
              </a:rPr>
              <a:t>Ensure all data elements are reviewed and definitions are understood</a:t>
            </a:r>
          </a:p>
          <a:p>
            <a:r>
              <a:rPr lang="en-US" dirty="0">
                <a:latin typeface="Calibri" panose="020F0502020204030204" pitchFamily="34" charset="0"/>
              </a:rPr>
              <a:t>Ensure participants and training providers understand why certain information is collected</a:t>
            </a:r>
          </a:p>
          <a:p>
            <a:r>
              <a:rPr lang="en-US" dirty="0">
                <a:latin typeface="Calibri" panose="020F0502020204030204" pitchFamily="34" charset="0"/>
              </a:rPr>
              <a:t>Add relevant dates to the enrollment form</a:t>
            </a:r>
          </a:p>
          <a:p>
            <a:r>
              <a:rPr lang="en-US" dirty="0">
                <a:latin typeface="Calibri" panose="020F0502020204030204" pitchFamily="34" charset="0"/>
              </a:rPr>
              <a:t>Do not leave records containing PII open and unattended</a:t>
            </a:r>
          </a:p>
          <a:p>
            <a:pPr marL="0" indent="0">
              <a:buNone/>
            </a:pPr>
            <a:endParaRPr lang="en-US" dirty="0"/>
          </a:p>
        </p:txBody>
      </p:sp>
    </p:spTree>
    <p:extLst>
      <p:ext uri="{BB962C8B-B14F-4D97-AF65-F5344CB8AC3E}">
        <p14:creationId xmlns:p14="http://schemas.microsoft.com/office/powerpoint/2010/main" val="71138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D291B-B8C5-4013-B762-DF1D61C095D6}"/>
              </a:ext>
            </a:extLst>
          </p:cNvPr>
          <p:cNvSpPr>
            <a:spLocks noGrp="1"/>
          </p:cNvSpPr>
          <p:nvPr>
            <p:ph type="sldNum" sz="quarter" idx="12"/>
          </p:nvPr>
        </p:nvSpPr>
        <p:spPr/>
        <p:txBody>
          <a:bodyPr/>
          <a:lstStyle/>
          <a:p>
            <a:fld id="{158B7785-F6D6-45F8-833E-07BD84680091}" type="slidenum">
              <a:rPr lang="en-US" smtClean="0"/>
              <a:t>32</a:t>
            </a:fld>
            <a:endParaRPr lang="en-US" dirty="0"/>
          </a:p>
        </p:txBody>
      </p:sp>
      <p:sp>
        <p:nvSpPr>
          <p:cNvPr id="3" name="Title 2">
            <a:extLst>
              <a:ext uri="{FF2B5EF4-FFF2-40B4-BE49-F238E27FC236}">
                <a16:creationId xmlns:a16="http://schemas.microsoft.com/office/drawing/2014/main" id="{32DD511B-DCCB-49C5-BC5A-BF2A80DF2AFF}"/>
              </a:ext>
            </a:extLst>
          </p:cNvPr>
          <p:cNvSpPr>
            <a:spLocks noGrp="1"/>
          </p:cNvSpPr>
          <p:nvPr>
            <p:ph type="title"/>
          </p:nvPr>
        </p:nvSpPr>
        <p:spPr/>
        <p:txBody>
          <a:bodyPr/>
          <a:lstStyle/>
          <a:p>
            <a:r>
              <a:rPr lang="en-US" dirty="0"/>
              <a:t>Poll Question #2</a:t>
            </a:r>
          </a:p>
        </p:txBody>
      </p:sp>
      <p:sp>
        <p:nvSpPr>
          <p:cNvPr id="4" name="Text Placeholder 3">
            <a:extLst>
              <a:ext uri="{FF2B5EF4-FFF2-40B4-BE49-F238E27FC236}">
                <a16:creationId xmlns:a16="http://schemas.microsoft.com/office/drawing/2014/main" id="{BE10F6A9-6EB7-4F73-AC01-2DC0226BF588}"/>
              </a:ext>
            </a:extLst>
          </p:cNvPr>
          <p:cNvSpPr>
            <a:spLocks noGrp="1"/>
          </p:cNvSpPr>
          <p:nvPr>
            <p:ph type="body" idx="14"/>
          </p:nvPr>
        </p:nvSpPr>
        <p:spPr/>
        <p:txBody>
          <a:bodyPr/>
          <a:lstStyle/>
          <a:p>
            <a:r>
              <a:rPr lang="en-US" dirty="0"/>
              <a:t>What systems are you using to track and report your grant’s participant level data?</a:t>
            </a:r>
          </a:p>
        </p:txBody>
      </p:sp>
      <p:sp>
        <p:nvSpPr>
          <p:cNvPr id="5" name="Text Placeholder 4">
            <a:extLst>
              <a:ext uri="{FF2B5EF4-FFF2-40B4-BE49-F238E27FC236}">
                <a16:creationId xmlns:a16="http://schemas.microsoft.com/office/drawing/2014/main" id="{15A4A81A-63A9-4C04-BB18-93ADB4AE540B}"/>
              </a:ext>
            </a:extLst>
          </p:cNvPr>
          <p:cNvSpPr>
            <a:spLocks noGrp="1"/>
          </p:cNvSpPr>
          <p:nvPr>
            <p:ph type="body" sz="quarter" idx="13"/>
          </p:nvPr>
        </p:nvSpPr>
        <p:spPr/>
        <p:txBody>
          <a:bodyPr/>
          <a:lstStyle/>
          <a:p>
            <a:r>
              <a:rPr lang="en-US" dirty="0"/>
              <a:t>Choose the answer that best reflects you (or your organization)</a:t>
            </a:r>
          </a:p>
        </p:txBody>
      </p:sp>
      <p:sp>
        <p:nvSpPr>
          <p:cNvPr id="6" name="Content Placeholder 5">
            <a:extLst>
              <a:ext uri="{FF2B5EF4-FFF2-40B4-BE49-F238E27FC236}">
                <a16:creationId xmlns:a16="http://schemas.microsoft.com/office/drawing/2014/main" id="{35E8B659-64A7-400C-A031-F85A11697CB8}"/>
              </a:ext>
            </a:extLst>
          </p:cNvPr>
          <p:cNvSpPr>
            <a:spLocks noGrp="1"/>
          </p:cNvSpPr>
          <p:nvPr>
            <p:ph idx="1"/>
          </p:nvPr>
        </p:nvSpPr>
        <p:spPr/>
        <p:txBody>
          <a:bodyPr/>
          <a:lstStyle/>
          <a:p>
            <a:r>
              <a:rPr lang="en-US" dirty="0"/>
              <a:t>Existing MIS system</a:t>
            </a:r>
          </a:p>
          <a:p>
            <a:r>
              <a:rPr lang="en-US" dirty="0"/>
              <a:t>Third-Party Vendor</a:t>
            </a:r>
          </a:p>
          <a:p>
            <a:r>
              <a:rPr lang="en-US" dirty="0"/>
              <a:t>Excel Spreadsheet</a:t>
            </a:r>
          </a:p>
          <a:p>
            <a:r>
              <a:rPr lang="en-US" dirty="0"/>
              <a:t>Access Database</a:t>
            </a:r>
          </a:p>
          <a:p>
            <a:r>
              <a:rPr lang="en-US" dirty="0"/>
              <a:t>Other</a:t>
            </a:r>
          </a:p>
        </p:txBody>
      </p:sp>
    </p:spTree>
    <p:extLst>
      <p:ext uri="{BB962C8B-B14F-4D97-AF65-F5344CB8AC3E}">
        <p14:creationId xmlns:p14="http://schemas.microsoft.com/office/powerpoint/2010/main" val="249322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Data Validation and Resolving Data File Errors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pPr marL="457200" indent="-457200">
              <a:buFont typeface="Wingdings" panose="05000000000000000000" pitchFamily="2" charset="2"/>
              <a:buChar char="ü"/>
            </a:pPr>
            <a:r>
              <a:rPr lang="en-US" dirty="0"/>
              <a:t>Steps for Data Validation</a:t>
            </a:r>
          </a:p>
          <a:p>
            <a:pPr marL="457200" indent="-457200">
              <a:buFont typeface="Wingdings" panose="05000000000000000000" pitchFamily="2" charset="2"/>
              <a:buChar char="ü"/>
            </a:pPr>
            <a:r>
              <a:rPr lang="en-US" dirty="0"/>
              <a:t>Common Data File Errors</a:t>
            </a:r>
          </a:p>
          <a:p>
            <a:endParaRPr lang="en-US" dirty="0"/>
          </a:p>
        </p:txBody>
      </p:sp>
    </p:spTree>
    <p:extLst>
      <p:ext uri="{BB962C8B-B14F-4D97-AF65-F5344CB8AC3E}">
        <p14:creationId xmlns:p14="http://schemas.microsoft.com/office/powerpoint/2010/main" val="1237647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FF2632-AD1B-4AE6-B645-F19D81B53AEA}"/>
              </a:ext>
            </a:extLst>
          </p:cNvPr>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a:extLst>
              <a:ext uri="{FF2B5EF4-FFF2-40B4-BE49-F238E27FC236}">
                <a16:creationId xmlns:a16="http://schemas.microsoft.com/office/drawing/2014/main" id="{A689CA0F-5EA0-4842-8971-BEC70FD4435D}"/>
              </a:ext>
            </a:extLst>
          </p:cNvPr>
          <p:cNvSpPr>
            <a:spLocks noGrp="1"/>
          </p:cNvSpPr>
          <p:nvPr>
            <p:ph type="title"/>
          </p:nvPr>
        </p:nvSpPr>
        <p:spPr/>
        <p:txBody>
          <a:bodyPr/>
          <a:lstStyle/>
          <a:p>
            <a:r>
              <a:rPr lang="en-US" dirty="0"/>
              <a:t>Steps for Data Validation</a:t>
            </a:r>
          </a:p>
        </p:txBody>
      </p:sp>
      <p:sp>
        <p:nvSpPr>
          <p:cNvPr id="4" name="Content Placeholder 3">
            <a:extLst>
              <a:ext uri="{FF2B5EF4-FFF2-40B4-BE49-F238E27FC236}">
                <a16:creationId xmlns:a16="http://schemas.microsoft.com/office/drawing/2014/main" id="{968B155F-B0C7-45AB-8972-E29C5CAEEBC8}"/>
              </a:ext>
            </a:extLst>
          </p:cNvPr>
          <p:cNvSpPr>
            <a:spLocks noGrp="1"/>
          </p:cNvSpPr>
          <p:nvPr>
            <p:ph idx="1"/>
          </p:nvPr>
        </p:nvSpPr>
        <p:spPr/>
        <p:txBody>
          <a:bodyPr/>
          <a:lstStyle/>
          <a:p>
            <a:pPr marL="0" indent="0">
              <a:buNone/>
            </a:pPr>
            <a:r>
              <a:rPr lang="en-US" b="1" dirty="0">
                <a:solidFill>
                  <a:schemeClr val="accent2"/>
                </a:solidFill>
              </a:rPr>
              <a:t>STEP ONE</a:t>
            </a:r>
            <a:r>
              <a:rPr lang="en-US" b="1" dirty="0"/>
              <a:t>: Formatting Check Errors</a:t>
            </a:r>
          </a:p>
          <a:p>
            <a:r>
              <a:rPr lang="en-US" sz="2800" dirty="0">
                <a:ea typeface="Calibri"/>
                <a:cs typeface="Arial" panose="020B0604020202020204" pitchFamily="34" charset="0"/>
              </a:rPr>
              <a:t>Verify that the format of data file is correct</a:t>
            </a:r>
          </a:p>
          <a:p>
            <a:r>
              <a:rPr lang="en-US" sz="2800" dirty="0">
                <a:solidFill>
                  <a:srgbClr val="FF0000"/>
                </a:solidFill>
                <a:ea typeface="Calibri"/>
                <a:cs typeface="Arial" panose="020B0604020202020204" pitchFamily="34" charset="0"/>
              </a:rPr>
              <a:t>Appears under format errors hyperlink in WIPS</a:t>
            </a:r>
          </a:p>
          <a:p>
            <a:endParaRPr lang="en-US" sz="2800" dirty="0">
              <a:ea typeface="Calibri"/>
              <a:cs typeface="Arial" panose="020B0604020202020204" pitchFamily="34" charset="0"/>
            </a:endParaRPr>
          </a:p>
          <a:p>
            <a:pPr marL="0" indent="0">
              <a:buNone/>
            </a:pPr>
            <a:r>
              <a:rPr lang="en-US" b="1" dirty="0">
                <a:solidFill>
                  <a:schemeClr val="accent2"/>
                </a:solidFill>
              </a:rPr>
              <a:t>STEP TWO</a:t>
            </a:r>
            <a:r>
              <a:rPr lang="en-US" b="1" dirty="0">
                <a:solidFill>
                  <a:srgbClr val="242021"/>
                </a:solidFill>
              </a:rPr>
              <a:t>: Valid Values Errors</a:t>
            </a:r>
            <a:endParaRPr lang="en-US" i="1" dirty="0">
              <a:solidFill>
                <a:srgbClr val="FF0000"/>
              </a:solidFill>
            </a:endParaRPr>
          </a:p>
          <a:p>
            <a:r>
              <a:rPr lang="en-US" sz="2800" dirty="0">
                <a:ea typeface="Calibri"/>
                <a:cs typeface="Arial" panose="020B0604020202020204" pitchFamily="34" charset="0"/>
              </a:rPr>
              <a:t>Verify that the code values entered match with the options available</a:t>
            </a:r>
          </a:p>
          <a:p>
            <a:r>
              <a:rPr lang="en-US" sz="2800" dirty="0">
                <a:solidFill>
                  <a:srgbClr val="FF0000"/>
                </a:solidFill>
                <a:ea typeface="Calibri"/>
                <a:cs typeface="Arial" panose="020B0604020202020204" pitchFamily="34" charset="0"/>
              </a:rPr>
              <a:t>Appears under total errors hyperlink in WIPS</a:t>
            </a:r>
          </a:p>
          <a:p>
            <a:pPr marL="0" indent="0">
              <a:buNone/>
            </a:pPr>
            <a:endParaRPr lang="en-US" dirty="0"/>
          </a:p>
        </p:txBody>
      </p:sp>
    </p:spTree>
    <p:extLst>
      <p:ext uri="{BB962C8B-B14F-4D97-AF65-F5344CB8AC3E}">
        <p14:creationId xmlns:p14="http://schemas.microsoft.com/office/powerpoint/2010/main" val="195768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FF2632-AD1B-4AE6-B645-F19D81B53AEA}"/>
              </a:ext>
            </a:extLst>
          </p:cNvPr>
          <p:cNvSpPr>
            <a:spLocks noGrp="1"/>
          </p:cNvSpPr>
          <p:nvPr>
            <p:ph type="sldNum" sz="quarter" idx="12"/>
          </p:nvPr>
        </p:nvSpPr>
        <p:spPr/>
        <p:txBody>
          <a:bodyPr/>
          <a:lstStyle/>
          <a:p>
            <a:fld id="{158B7785-F6D6-45F8-833E-07BD84680091}" type="slidenum">
              <a:rPr lang="en-US" smtClean="0"/>
              <a:t>35</a:t>
            </a:fld>
            <a:endParaRPr lang="en-US"/>
          </a:p>
        </p:txBody>
      </p:sp>
      <p:sp>
        <p:nvSpPr>
          <p:cNvPr id="3" name="Title 2">
            <a:extLst>
              <a:ext uri="{FF2B5EF4-FFF2-40B4-BE49-F238E27FC236}">
                <a16:creationId xmlns:a16="http://schemas.microsoft.com/office/drawing/2014/main" id="{A689CA0F-5EA0-4842-8971-BEC70FD4435D}"/>
              </a:ext>
            </a:extLst>
          </p:cNvPr>
          <p:cNvSpPr>
            <a:spLocks noGrp="1"/>
          </p:cNvSpPr>
          <p:nvPr>
            <p:ph type="title"/>
          </p:nvPr>
        </p:nvSpPr>
        <p:spPr/>
        <p:txBody>
          <a:bodyPr/>
          <a:lstStyle/>
          <a:p>
            <a:r>
              <a:rPr lang="en-US" dirty="0"/>
              <a:t>Steps for Data Validation</a:t>
            </a:r>
          </a:p>
        </p:txBody>
      </p:sp>
      <p:sp>
        <p:nvSpPr>
          <p:cNvPr id="4" name="Content Placeholder 3">
            <a:extLst>
              <a:ext uri="{FF2B5EF4-FFF2-40B4-BE49-F238E27FC236}">
                <a16:creationId xmlns:a16="http://schemas.microsoft.com/office/drawing/2014/main" id="{968B155F-B0C7-45AB-8972-E29C5CAEEBC8}"/>
              </a:ext>
            </a:extLst>
          </p:cNvPr>
          <p:cNvSpPr>
            <a:spLocks noGrp="1"/>
          </p:cNvSpPr>
          <p:nvPr>
            <p:ph idx="1"/>
          </p:nvPr>
        </p:nvSpPr>
        <p:spPr/>
        <p:txBody>
          <a:bodyPr>
            <a:normAutofit lnSpcReduction="10000"/>
          </a:bodyPr>
          <a:lstStyle/>
          <a:p>
            <a:pPr marL="0" indent="0">
              <a:buNone/>
            </a:pPr>
            <a:r>
              <a:rPr lang="en-US" b="1" dirty="0">
                <a:solidFill>
                  <a:schemeClr val="accent2"/>
                </a:solidFill>
              </a:rPr>
              <a:t>STEP THREE</a:t>
            </a:r>
            <a:r>
              <a:rPr lang="en-US" b="1" dirty="0"/>
              <a:t>: Duplicate Errors</a:t>
            </a:r>
          </a:p>
          <a:p>
            <a:r>
              <a:rPr lang="en-US" sz="2800" dirty="0">
                <a:ea typeface="Calibri"/>
                <a:cs typeface="Arial" panose="020B0604020202020204" pitchFamily="34" charset="0"/>
              </a:rPr>
              <a:t>Verifies that duplicative participant records are not in the uploaded file</a:t>
            </a:r>
          </a:p>
          <a:p>
            <a:r>
              <a:rPr lang="en-US" sz="2800" dirty="0">
                <a:solidFill>
                  <a:srgbClr val="FF0000"/>
                </a:solidFill>
                <a:ea typeface="Calibri"/>
                <a:cs typeface="Arial" panose="020B0604020202020204" pitchFamily="34" charset="0"/>
              </a:rPr>
              <a:t>Appears under duplicate errors hyperlink</a:t>
            </a:r>
          </a:p>
          <a:p>
            <a:pPr marL="0" indent="0">
              <a:buNone/>
            </a:pPr>
            <a:endParaRPr lang="en-US" sz="2800" dirty="0">
              <a:ea typeface="Calibri"/>
              <a:cs typeface="Arial" panose="020B0604020202020204" pitchFamily="34" charset="0"/>
            </a:endParaRPr>
          </a:p>
          <a:p>
            <a:pPr marL="0" indent="0">
              <a:buNone/>
            </a:pPr>
            <a:r>
              <a:rPr lang="en-US" b="1" dirty="0">
                <a:solidFill>
                  <a:schemeClr val="accent2"/>
                </a:solidFill>
              </a:rPr>
              <a:t>STEP FOUR</a:t>
            </a:r>
            <a:r>
              <a:rPr lang="en-US" b="1" dirty="0">
                <a:solidFill>
                  <a:srgbClr val="242021"/>
                </a:solidFill>
              </a:rPr>
              <a:t>: Logic Rule Errors</a:t>
            </a:r>
            <a:endParaRPr lang="en-US" i="1" dirty="0">
              <a:solidFill>
                <a:srgbClr val="FF0000"/>
              </a:solidFill>
            </a:endParaRPr>
          </a:p>
          <a:p>
            <a:r>
              <a:rPr lang="en-US" sz="2800" dirty="0">
                <a:cs typeface="Arial" panose="020B0604020202020204" pitchFamily="34" charset="0"/>
              </a:rPr>
              <a:t>Validation check related to the rules assigned to each code value for all data elements to verify internal logic of participant records</a:t>
            </a:r>
          </a:p>
          <a:p>
            <a:r>
              <a:rPr lang="en-US" sz="2800" dirty="0">
                <a:solidFill>
                  <a:srgbClr val="FF0000"/>
                </a:solidFill>
                <a:ea typeface="Calibri"/>
                <a:cs typeface="Arial" panose="020B0604020202020204" pitchFamily="34" charset="0"/>
              </a:rPr>
              <a:t>Appears under total errors hyperlink</a:t>
            </a:r>
          </a:p>
          <a:p>
            <a:r>
              <a:rPr lang="en-US" sz="2800" dirty="0">
                <a:solidFill>
                  <a:srgbClr val="FF0000"/>
                </a:solidFill>
                <a:ea typeface="Calibri"/>
                <a:cs typeface="Arial" panose="020B0604020202020204" pitchFamily="34" charset="0"/>
              </a:rPr>
              <a:t>Steps three and four are run at same time</a:t>
            </a:r>
          </a:p>
          <a:p>
            <a:pPr marL="0" indent="0">
              <a:buNone/>
            </a:pPr>
            <a:endParaRPr lang="en-US" dirty="0"/>
          </a:p>
        </p:txBody>
      </p:sp>
    </p:spTree>
    <p:extLst>
      <p:ext uri="{BB962C8B-B14F-4D97-AF65-F5344CB8AC3E}">
        <p14:creationId xmlns:p14="http://schemas.microsoft.com/office/powerpoint/2010/main" val="1364773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6237DD-DD14-4269-B9DB-4A9369E4DAA4}"/>
              </a:ext>
            </a:extLst>
          </p:cNvPr>
          <p:cNvSpPr>
            <a:spLocks noGrp="1"/>
          </p:cNvSpPr>
          <p:nvPr>
            <p:ph type="sldNum" sz="quarter" idx="12"/>
          </p:nvPr>
        </p:nvSpPr>
        <p:spPr/>
        <p:txBody>
          <a:bodyPr/>
          <a:lstStyle/>
          <a:p>
            <a:fld id="{158B7785-F6D6-45F8-833E-07BD84680091}" type="slidenum">
              <a:rPr lang="en-US" smtClean="0"/>
              <a:t>36</a:t>
            </a:fld>
            <a:endParaRPr lang="en-US"/>
          </a:p>
        </p:txBody>
      </p:sp>
      <p:sp>
        <p:nvSpPr>
          <p:cNvPr id="4" name="TextBox 3">
            <a:extLst>
              <a:ext uri="{FF2B5EF4-FFF2-40B4-BE49-F238E27FC236}">
                <a16:creationId xmlns:a16="http://schemas.microsoft.com/office/drawing/2014/main" id="{5D60B532-78AF-4160-B953-5614CBD3FA76}"/>
              </a:ext>
            </a:extLst>
          </p:cNvPr>
          <p:cNvSpPr txBox="1"/>
          <p:nvPr/>
        </p:nvSpPr>
        <p:spPr>
          <a:xfrm>
            <a:off x="1128584" y="445667"/>
            <a:ext cx="9144000" cy="369332"/>
          </a:xfrm>
          <a:prstGeom prst="rect">
            <a:avLst/>
          </a:prstGeom>
          <a:noFill/>
        </p:spPr>
        <p:txBody>
          <a:bodyPr wrap="square" rtlCol="0">
            <a:spAutoFit/>
          </a:bodyPr>
          <a:lstStyle/>
          <a:p>
            <a:pPr algn="ctr"/>
            <a:r>
              <a:rPr lang="en-US" b="1" dirty="0">
                <a:solidFill>
                  <a:schemeClr val="accent1">
                    <a:lumMod val="60000"/>
                    <a:lumOff val="40000"/>
                  </a:schemeClr>
                </a:solidFill>
              </a:rPr>
              <a:t>Edit Check Results (Third Tab)</a:t>
            </a:r>
          </a:p>
        </p:txBody>
      </p:sp>
      <p:pic>
        <p:nvPicPr>
          <p:cNvPr id="5" name="Picture 4">
            <a:extLst>
              <a:ext uri="{FF2B5EF4-FFF2-40B4-BE49-F238E27FC236}">
                <a16:creationId xmlns:a16="http://schemas.microsoft.com/office/drawing/2014/main" id="{8C47DC40-B64C-4417-BEEF-A589D6D2D520}"/>
              </a:ext>
            </a:extLst>
          </p:cNvPr>
          <p:cNvPicPr>
            <a:picLocks noChangeAspect="1"/>
          </p:cNvPicPr>
          <p:nvPr/>
        </p:nvPicPr>
        <p:blipFill>
          <a:blip r:embed="rId3"/>
          <a:stretch>
            <a:fillRect/>
          </a:stretch>
        </p:blipFill>
        <p:spPr>
          <a:xfrm>
            <a:off x="2913059" y="978969"/>
            <a:ext cx="5822185" cy="2255716"/>
          </a:xfrm>
          <a:prstGeom prst="rect">
            <a:avLst/>
          </a:prstGeom>
        </p:spPr>
      </p:pic>
      <p:sp>
        <p:nvSpPr>
          <p:cNvPr id="6" name="Rectangle 5">
            <a:extLst>
              <a:ext uri="{FF2B5EF4-FFF2-40B4-BE49-F238E27FC236}">
                <a16:creationId xmlns:a16="http://schemas.microsoft.com/office/drawing/2014/main" id="{414ABEB9-08F6-494B-8D65-29DB267D2B95}"/>
              </a:ext>
            </a:extLst>
          </p:cNvPr>
          <p:cNvSpPr/>
          <p:nvPr/>
        </p:nvSpPr>
        <p:spPr>
          <a:xfrm>
            <a:off x="1810951" y="3398655"/>
            <a:ext cx="8026400" cy="2831544"/>
          </a:xfrm>
          <a:prstGeom prst="rect">
            <a:avLst/>
          </a:prstGeom>
        </p:spPr>
        <p:txBody>
          <a:bodyPr wrap="square">
            <a:spAutoFit/>
          </a:bodyPr>
          <a:lstStyle/>
          <a:p>
            <a:pPr algn="ctr">
              <a:spcBef>
                <a:spcPts val="600"/>
              </a:spcBef>
              <a:spcAft>
                <a:spcPts val="600"/>
              </a:spcAft>
            </a:pPr>
            <a:r>
              <a:rPr lang="en-US" b="1" dirty="0">
                <a:solidFill>
                  <a:schemeClr val="accent1">
                    <a:lumMod val="60000"/>
                    <a:lumOff val="40000"/>
                  </a:schemeClr>
                </a:solidFill>
              </a:rPr>
              <a:t>Checking and Correcting Errors in Your Data File</a:t>
            </a:r>
            <a:endParaRPr lang="en-US" dirty="0">
              <a:solidFill>
                <a:schemeClr val="accent1">
                  <a:lumMod val="60000"/>
                  <a:lumOff val="40000"/>
                </a:schemeClr>
              </a:solidFill>
            </a:endParaRPr>
          </a:p>
          <a:p>
            <a:pPr marL="342900" lvl="0" indent="-342900">
              <a:spcBef>
                <a:spcPts val="600"/>
              </a:spcBef>
              <a:spcAft>
                <a:spcPts val="600"/>
              </a:spcAft>
              <a:buFont typeface="+mj-lt"/>
              <a:buAutoNum type="arabicPeriod"/>
            </a:pPr>
            <a:r>
              <a:rPr lang="en-US" sz="1600" b="1" dirty="0"/>
              <a:t>Forgo </a:t>
            </a:r>
            <a:r>
              <a:rPr lang="en-US" sz="1600" dirty="0"/>
              <a:t>if your report had no errors.</a:t>
            </a:r>
          </a:p>
          <a:p>
            <a:pPr marL="342900" lvl="0" indent="-342900">
              <a:spcBef>
                <a:spcPts val="600"/>
              </a:spcBef>
              <a:spcAft>
                <a:spcPts val="600"/>
              </a:spcAft>
              <a:buFont typeface="+mj-lt"/>
              <a:buAutoNum type="arabicPeriod"/>
            </a:pPr>
            <a:r>
              <a:rPr lang="en-US" sz="1600" dirty="0"/>
              <a:t>Select </a:t>
            </a:r>
            <a:r>
              <a:rPr lang="en-US" sz="1600" b="1" dirty="0"/>
              <a:t>EDIT CHECK RESULTS</a:t>
            </a:r>
            <a:r>
              <a:rPr lang="en-US" sz="1600" dirty="0"/>
              <a:t> from WIPS tab Bar </a:t>
            </a:r>
          </a:p>
          <a:p>
            <a:pPr marL="342900" lvl="0" indent="-342900">
              <a:spcBef>
                <a:spcPts val="600"/>
              </a:spcBef>
              <a:spcAft>
                <a:spcPts val="600"/>
              </a:spcAft>
              <a:buFont typeface="+mj-lt"/>
              <a:buAutoNum type="arabicPeriod"/>
            </a:pPr>
            <a:r>
              <a:rPr lang="en-US" sz="1600" dirty="0"/>
              <a:t>View errors by selecting numeric hyperlinks under </a:t>
            </a:r>
            <a:r>
              <a:rPr lang="en-US" sz="1600" b="1" dirty="0"/>
              <a:t> </a:t>
            </a:r>
            <a:endParaRPr lang="en-US" sz="1600" dirty="0"/>
          </a:p>
          <a:p>
            <a:pPr marL="342900" indent="-342900">
              <a:spcBef>
                <a:spcPts val="600"/>
              </a:spcBef>
              <a:spcAft>
                <a:spcPts val="600"/>
              </a:spcAft>
              <a:buFont typeface="+mj-lt"/>
              <a:buAutoNum type="arabicPeriod"/>
            </a:pPr>
            <a:r>
              <a:rPr lang="en-US" sz="1600" b="1" dirty="0"/>
              <a:t>Total Errors</a:t>
            </a:r>
            <a:r>
              <a:rPr lang="en-US" sz="1600" dirty="0"/>
              <a:t> and </a:t>
            </a:r>
            <a:r>
              <a:rPr lang="en-US" sz="1600" b="1" dirty="0"/>
              <a:t>Total Duplicates</a:t>
            </a:r>
            <a:r>
              <a:rPr lang="en-US" sz="1600" dirty="0"/>
              <a:t> </a:t>
            </a:r>
          </a:p>
          <a:p>
            <a:pPr marL="342900" lvl="0" indent="-342900">
              <a:spcBef>
                <a:spcPts val="600"/>
              </a:spcBef>
              <a:spcAft>
                <a:spcPts val="600"/>
              </a:spcAft>
              <a:buFont typeface="+mj-lt"/>
              <a:buAutoNum type="arabicPeriod"/>
            </a:pPr>
            <a:r>
              <a:rPr lang="en-US" sz="1600" dirty="0"/>
              <a:t>Edit and save </a:t>
            </a:r>
            <a:r>
              <a:rPr lang="en-US" sz="1600" b="1" dirty="0"/>
              <a:t>CSV file</a:t>
            </a:r>
            <a:r>
              <a:rPr lang="en-US" sz="1600" dirty="0"/>
              <a:t> to correct </a:t>
            </a:r>
            <a:r>
              <a:rPr lang="en-US" sz="1600" b="1" dirty="0"/>
              <a:t>Errors</a:t>
            </a:r>
          </a:p>
          <a:p>
            <a:pPr marL="342900" lvl="0" indent="-342900">
              <a:spcBef>
                <a:spcPts val="600"/>
              </a:spcBef>
              <a:spcAft>
                <a:spcPts val="600"/>
              </a:spcAft>
              <a:buFont typeface="+mj-lt"/>
              <a:buAutoNum type="arabicPeriod"/>
            </a:pPr>
            <a:r>
              <a:rPr lang="en-US" sz="1600" dirty="0"/>
              <a:t>Return to </a:t>
            </a:r>
            <a:r>
              <a:rPr lang="en-US" sz="1600" b="1" dirty="0"/>
              <a:t>Upload your CSV File</a:t>
            </a:r>
            <a:endParaRPr lang="en-US" sz="1600" dirty="0"/>
          </a:p>
        </p:txBody>
      </p:sp>
    </p:spTree>
    <p:extLst>
      <p:ext uri="{BB962C8B-B14F-4D97-AF65-F5344CB8AC3E}">
        <p14:creationId xmlns:p14="http://schemas.microsoft.com/office/powerpoint/2010/main" val="322408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34A87-3BB4-45EA-9B72-75353C3AB5C9}"/>
              </a:ext>
            </a:extLst>
          </p:cNvPr>
          <p:cNvSpPr>
            <a:spLocks noGrp="1"/>
          </p:cNvSpPr>
          <p:nvPr>
            <p:ph type="sldNum" sz="quarter" idx="12"/>
          </p:nvPr>
        </p:nvSpPr>
        <p:spPr/>
        <p:txBody>
          <a:bodyPr/>
          <a:lstStyle/>
          <a:p>
            <a:fld id="{158B7785-F6D6-45F8-833E-07BD84680091}" type="slidenum">
              <a:rPr lang="en-US" smtClean="0"/>
              <a:t>37</a:t>
            </a:fld>
            <a:endParaRPr lang="en-US"/>
          </a:p>
        </p:txBody>
      </p:sp>
      <p:pic>
        <p:nvPicPr>
          <p:cNvPr id="3" name="Picture 2">
            <a:extLst>
              <a:ext uri="{FF2B5EF4-FFF2-40B4-BE49-F238E27FC236}">
                <a16:creationId xmlns:a16="http://schemas.microsoft.com/office/drawing/2014/main" id="{E2EA055C-0892-4140-B785-EEEA996B8105}"/>
              </a:ext>
            </a:extLst>
          </p:cNvPr>
          <p:cNvPicPr>
            <a:picLocks noChangeAspect="1"/>
          </p:cNvPicPr>
          <p:nvPr/>
        </p:nvPicPr>
        <p:blipFill>
          <a:blip r:embed="rId3"/>
          <a:stretch>
            <a:fillRect/>
          </a:stretch>
        </p:blipFill>
        <p:spPr>
          <a:xfrm>
            <a:off x="1512982" y="55085"/>
            <a:ext cx="9144001" cy="6356350"/>
          </a:xfrm>
          <a:prstGeom prst="rect">
            <a:avLst/>
          </a:prstGeom>
        </p:spPr>
      </p:pic>
    </p:spTree>
    <p:extLst>
      <p:ext uri="{BB962C8B-B14F-4D97-AF65-F5344CB8AC3E}">
        <p14:creationId xmlns:p14="http://schemas.microsoft.com/office/powerpoint/2010/main" val="3069534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F31228-564F-4114-A5C1-A1CC9A0F1EE3}"/>
              </a:ext>
            </a:extLst>
          </p:cNvPr>
          <p:cNvSpPr>
            <a:spLocks noGrp="1"/>
          </p:cNvSpPr>
          <p:nvPr>
            <p:ph type="sldNum" sz="quarter" idx="12"/>
          </p:nvPr>
        </p:nvSpPr>
        <p:spPr/>
        <p:txBody>
          <a:bodyPr/>
          <a:lstStyle/>
          <a:p>
            <a:fld id="{158B7785-F6D6-45F8-833E-07BD84680091}" type="slidenum">
              <a:rPr lang="en-US" smtClean="0"/>
              <a:t>38</a:t>
            </a:fld>
            <a:endParaRPr lang="en-US"/>
          </a:p>
        </p:txBody>
      </p:sp>
      <p:sp>
        <p:nvSpPr>
          <p:cNvPr id="3" name="Title 2">
            <a:extLst>
              <a:ext uri="{FF2B5EF4-FFF2-40B4-BE49-F238E27FC236}">
                <a16:creationId xmlns:a16="http://schemas.microsoft.com/office/drawing/2014/main" id="{AA91A700-9E39-4711-A156-3A608416E2C8}"/>
              </a:ext>
            </a:extLst>
          </p:cNvPr>
          <p:cNvSpPr>
            <a:spLocks noGrp="1"/>
          </p:cNvSpPr>
          <p:nvPr>
            <p:ph type="title"/>
          </p:nvPr>
        </p:nvSpPr>
        <p:spPr/>
        <p:txBody>
          <a:bodyPr/>
          <a:lstStyle/>
          <a:p>
            <a:r>
              <a:rPr lang="en-US" dirty="0"/>
              <a:t>Data Validation Error Report Resolution </a:t>
            </a:r>
          </a:p>
        </p:txBody>
      </p:sp>
      <p:sp>
        <p:nvSpPr>
          <p:cNvPr id="4" name="Content Placeholder 3">
            <a:extLst>
              <a:ext uri="{FF2B5EF4-FFF2-40B4-BE49-F238E27FC236}">
                <a16:creationId xmlns:a16="http://schemas.microsoft.com/office/drawing/2014/main" id="{F8382C4C-B4BC-4C17-8ECC-1AE682FA534E}"/>
              </a:ext>
            </a:extLst>
          </p:cNvPr>
          <p:cNvSpPr>
            <a:spLocks noGrp="1"/>
          </p:cNvSpPr>
          <p:nvPr>
            <p:ph idx="1"/>
          </p:nvPr>
        </p:nvSpPr>
        <p:spPr/>
        <p:txBody>
          <a:bodyPr>
            <a:normAutofit/>
          </a:bodyPr>
          <a:lstStyle/>
          <a:p>
            <a:pPr marL="514350" indent="-514350">
              <a:buFont typeface="+mj-lt"/>
              <a:buAutoNum type="arabicPeriod"/>
            </a:pPr>
            <a:r>
              <a:rPr lang="en-US" sz="2800" dirty="0"/>
              <a:t>Consult error report</a:t>
            </a:r>
          </a:p>
          <a:p>
            <a:pPr marL="514350" indent="-514350">
              <a:buFont typeface="+mj-lt"/>
              <a:buAutoNum type="arabicPeriod"/>
            </a:pPr>
            <a:r>
              <a:rPr lang="en-US" sz="2800" dirty="0"/>
              <a:t>Identify error in data file</a:t>
            </a:r>
          </a:p>
          <a:p>
            <a:pPr marL="514350" indent="-514350">
              <a:buFont typeface="+mj-lt"/>
              <a:buAutoNum type="arabicPeriod"/>
            </a:pPr>
            <a:r>
              <a:rPr lang="en-US" sz="2800" dirty="0"/>
              <a:t>Verify accurate code value and consult logic rules and valid rules</a:t>
            </a:r>
          </a:p>
          <a:p>
            <a:pPr marL="514350" indent="-514350">
              <a:buFont typeface="+mj-lt"/>
              <a:buAutoNum type="arabicPeriod"/>
            </a:pPr>
            <a:r>
              <a:rPr lang="en-US" sz="2800" dirty="0"/>
              <a:t>Make corrections to data file</a:t>
            </a:r>
          </a:p>
          <a:p>
            <a:pPr marL="514350" indent="-514350">
              <a:buFont typeface="+mj-lt"/>
              <a:buAutoNum type="arabicPeriod"/>
            </a:pPr>
            <a:r>
              <a:rPr lang="en-US" sz="2800" dirty="0"/>
              <a:t>Re-submit data file for the next round of your data validation process</a:t>
            </a:r>
          </a:p>
        </p:txBody>
      </p:sp>
    </p:spTree>
    <p:extLst>
      <p:ext uri="{BB962C8B-B14F-4D97-AF65-F5344CB8AC3E}">
        <p14:creationId xmlns:p14="http://schemas.microsoft.com/office/powerpoint/2010/main" val="1709815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8101C3-2A23-4AFE-96EB-D219B45B83F9}"/>
              </a:ext>
            </a:extLst>
          </p:cNvPr>
          <p:cNvSpPr>
            <a:spLocks noGrp="1"/>
          </p:cNvSpPr>
          <p:nvPr>
            <p:ph type="sldNum" sz="quarter" idx="12"/>
          </p:nvPr>
        </p:nvSpPr>
        <p:spPr/>
        <p:txBody>
          <a:bodyPr/>
          <a:lstStyle/>
          <a:p>
            <a:fld id="{158B7785-F6D6-45F8-833E-07BD84680091}" type="slidenum">
              <a:rPr lang="en-US" smtClean="0"/>
              <a:t>39</a:t>
            </a:fld>
            <a:endParaRPr lang="en-US"/>
          </a:p>
        </p:txBody>
      </p:sp>
      <p:sp>
        <p:nvSpPr>
          <p:cNvPr id="3" name="Title 2">
            <a:extLst>
              <a:ext uri="{FF2B5EF4-FFF2-40B4-BE49-F238E27FC236}">
                <a16:creationId xmlns:a16="http://schemas.microsoft.com/office/drawing/2014/main" id="{7AD66ECD-60C8-4F5E-A17B-9957D731CCB7}"/>
              </a:ext>
            </a:extLst>
          </p:cNvPr>
          <p:cNvSpPr>
            <a:spLocks noGrp="1"/>
          </p:cNvSpPr>
          <p:nvPr>
            <p:ph type="title"/>
          </p:nvPr>
        </p:nvSpPr>
        <p:spPr/>
        <p:txBody>
          <a:bodyPr/>
          <a:lstStyle/>
          <a:p>
            <a:r>
              <a:rPr lang="en-US" dirty="0"/>
              <a:t>Common Format and Valid Value Errors</a:t>
            </a:r>
          </a:p>
        </p:txBody>
      </p:sp>
      <p:sp>
        <p:nvSpPr>
          <p:cNvPr id="4" name="Content Placeholder 3">
            <a:extLst>
              <a:ext uri="{FF2B5EF4-FFF2-40B4-BE49-F238E27FC236}">
                <a16:creationId xmlns:a16="http://schemas.microsoft.com/office/drawing/2014/main" id="{074CF3FB-A816-42ED-9C51-3CB092F88487}"/>
              </a:ext>
            </a:extLst>
          </p:cNvPr>
          <p:cNvSpPr>
            <a:spLocks noGrp="1"/>
          </p:cNvSpPr>
          <p:nvPr>
            <p:ph idx="1"/>
          </p:nvPr>
        </p:nvSpPr>
        <p:spPr/>
        <p:txBody>
          <a:bodyPr>
            <a:normAutofit fontScale="85000" lnSpcReduction="20000"/>
          </a:bodyPr>
          <a:lstStyle/>
          <a:p>
            <a:r>
              <a:rPr lang="en-US" dirty="0"/>
              <a:t>Data File Structure</a:t>
            </a:r>
          </a:p>
          <a:p>
            <a:pPr marL="0" indent="0">
              <a:lnSpc>
                <a:spcPct val="120000"/>
              </a:lnSpc>
              <a:spcBef>
                <a:spcPts val="600"/>
              </a:spcBef>
              <a:buNone/>
            </a:pPr>
            <a:r>
              <a:rPr lang="en-US" sz="2400" dirty="0"/>
              <a:t>       Code values in between commas or a null value</a:t>
            </a:r>
            <a:r>
              <a:rPr lang="en-US" sz="2400" dirty="0">
                <a:solidFill>
                  <a:srgbClr val="C00000"/>
                </a:solidFill>
              </a:rPr>
              <a:t> </a:t>
            </a:r>
          </a:p>
          <a:p>
            <a:pPr marL="411480" lvl="1" indent="0">
              <a:lnSpc>
                <a:spcPct val="120000"/>
              </a:lnSpc>
              <a:spcBef>
                <a:spcPts val="600"/>
              </a:spcBef>
              <a:buNone/>
            </a:pPr>
            <a:r>
              <a:rPr lang="en-US" dirty="0">
                <a:solidFill>
                  <a:srgbClr val="C00000"/>
                </a:solidFill>
              </a:rPr>
              <a:t>A space in between commas could be an error! A value that contains a space for a null value could be an error!</a:t>
            </a:r>
          </a:p>
          <a:p>
            <a:r>
              <a:rPr lang="en-US" dirty="0"/>
              <a:t>Do you have headings and data element numbers in your data file? </a:t>
            </a:r>
          </a:p>
          <a:p>
            <a:pPr marL="0" indent="0">
              <a:buNone/>
            </a:pPr>
            <a:r>
              <a:rPr lang="en-US" dirty="0">
                <a:solidFill>
                  <a:srgbClr val="C00000"/>
                </a:solidFill>
              </a:rPr>
              <a:t>      This will result in a data file error! </a:t>
            </a:r>
          </a:p>
          <a:p>
            <a:r>
              <a:rPr lang="en-US" dirty="0"/>
              <a:t>PIRL code values that require # digits</a:t>
            </a:r>
          </a:p>
          <a:p>
            <a:pPr marL="457200" lvl="1" indent="0">
              <a:lnSpc>
                <a:spcPct val="120000"/>
              </a:lnSpc>
              <a:buNone/>
            </a:pPr>
            <a:r>
              <a:rPr lang="en-US" dirty="0">
                <a:solidFill>
                  <a:schemeClr val="tx1"/>
                </a:solidFill>
              </a:rPr>
              <a:t>Example: PIRL 938 H-1B Grants requires 13 or 14 digits</a:t>
            </a:r>
            <a:r>
              <a:rPr lang="en-US" dirty="0"/>
              <a:t>. </a:t>
            </a:r>
          </a:p>
          <a:p>
            <a:pPr marL="457200" lvl="1" indent="0">
              <a:lnSpc>
                <a:spcPct val="120000"/>
              </a:lnSpc>
              <a:buNone/>
            </a:pPr>
            <a:r>
              <a:rPr lang="en-US" dirty="0">
                <a:solidFill>
                  <a:srgbClr val="C00000"/>
                </a:solidFill>
              </a:rPr>
              <a:t>Including only 10 digits will result in an error!</a:t>
            </a:r>
          </a:p>
          <a:p>
            <a:r>
              <a:rPr lang="en-US" dirty="0"/>
              <a:t>Dates in the correct format</a:t>
            </a:r>
          </a:p>
          <a:p>
            <a:pPr marL="457200" lvl="1" indent="0">
              <a:buNone/>
            </a:pPr>
            <a:r>
              <a:rPr lang="en-US" dirty="0">
                <a:solidFill>
                  <a:schemeClr val="tx1"/>
                </a:solidFill>
              </a:rPr>
              <a:t>Format must be </a:t>
            </a:r>
            <a:r>
              <a:rPr lang="en-US" b="1" dirty="0">
                <a:solidFill>
                  <a:schemeClr val="tx1"/>
                </a:solidFill>
              </a:rPr>
              <a:t>19771110</a:t>
            </a:r>
            <a:r>
              <a:rPr lang="en-US" dirty="0">
                <a:solidFill>
                  <a:schemeClr val="tx1"/>
                </a:solidFill>
              </a:rPr>
              <a:t>.</a:t>
            </a:r>
          </a:p>
          <a:p>
            <a:pPr marL="457200" lvl="1" indent="0">
              <a:buNone/>
            </a:pPr>
            <a:r>
              <a:rPr lang="en-US" dirty="0">
                <a:solidFill>
                  <a:srgbClr val="C00000"/>
                </a:solidFill>
              </a:rPr>
              <a:t>November 10, 1977 or “10111977” will result in an error!</a:t>
            </a:r>
            <a:endParaRPr lang="en-US" dirty="0"/>
          </a:p>
        </p:txBody>
      </p:sp>
      <p:pic>
        <p:nvPicPr>
          <p:cNvPr id="5" name="Picture 3" descr="C:\Users\Saunders.Katie.E\AppData\Local\Microsoft\Windows\Temporary Internet Files\Content.IE5\RFB9YEVD\milker-X-icon[1].png">
            <a:extLst>
              <a:ext uri="{FF2B5EF4-FFF2-40B4-BE49-F238E27FC236}">
                <a16:creationId xmlns:a16="http://schemas.microsoft.com/office/drawing/2014/main" id="{4341A236-95E7-4B89-AAFC-15C6C964CA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58" y="1944624"/>
            <a:ext cx="237762" cy="237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aunders.Katie.E\AppData\Local\Microsoft\Windows\Temporary Internet Files\Content.IE5\RFB9YEVD\milker-X-icon[1].png">
            <a:extLst>
              <a:ext uri="{FF2B5EF4-FFF2-40B4-BE49-F238E27FC236}">
                <a16:creationId xmlns:a16="http://schemas.microsoft.com/office/drawing/2014/main" id="{670BDAB2-2A38-4D9C-ACFA-D631EABD98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09" y="3191165"/>
            <a:ext cx="237762" cy="2377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aunders.Katie.E\AppData\Local\Microsoft\Windows\Temporary Internet Files\Content.IE5\RFB9YEVD\milker-X-icon[1].png">
            <a:extLst>
              <a:ext uri="{FF2B5EF4-FFF2-40B4-BE49-F238E27FC236}">
                <a16:creationId xmlns:a16="http://schemas.microsoft.com/office/drawing/2014/main" id="{E877D042-2EA4-407B-AD60-EE48EC2F8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906" y="4490969"/>
            <a:ext cx="237762" cy="237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aunders.Katie.E\AppData\Local\Microsoft\Windows\Temporary Internet Files\Content.IE5\RFB9YEVD\milker-X-icon[1].png">
            <a:extLst>
              <a:ext uri="{FF2B5EF4-FFF2-40B4-BE49-F238E27FC236}">
                <a16:creationId xmlns:a16="http://schemas.microsoft.com/office/drawing/2014/main" id="{944E6491-E1CC-40D7-BCF7-52090C1A29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39" y="5671892"/>
            <a:ext cx="237762" cy="23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a:t>
            </a:r>
            <a:r>
              <a:rPr lang="en-US" dirty="0"/>
              <a:t>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Ayreen Cadwallader</a:t>
            </a:r>
          </a:p>
          <a:p>
            <a:pPr lvl="1"/>
            <a:r>
              <a:rPr lang="en-US" dirty="0"/>
              <a:t>Workforce Analyst / Grant Program Lead </a:t>
            </a:r>
          </a:p>
          <a:p>
            <a:pPr lvl="1"/>
            <a:r>
              <a:rPr lang="en-US" dirty="0"/>
              <a:t>U.S. Department of Labor/Employment and Training Administration</a:t>
            </a: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642" b="2642"/>
          <a:stretch>
            <a:fillRect/>
          </a:stretch>
        </p:blipFill>
        <p:spPr>
          <a:prstGeom prst="round2DiagRect">
            <a:avLst/>
          </a:prstGeom>
          <a:solidFill>
            <a:srgbClr val="F3F4F4"/>
          </a:solidFill>
          <a:ln>
            <a:solidFill>
              <a:schemeClr val="accent4"/>
            </a:solidFill>
          </a:ln>
        </p:spPr>
      </p:pic>
    </p:spTree>
    <p:extLst>
      <p:ext uri="{BB962C8B-B14F-4D97-AF65-F5344CB8AC3E}">
        <p14:creationId xmlns:p14="http://schemas.microsoft.com/office/powerpoint/2010/main" val="1720259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280478-52D3-49BF-88E8-91E68D02D3D6}"/>
              </a:ext>
            </a:extLst>
          </p:cNvPr>
          <p:cNvSpPr>
            <a:spLocks noGrp="1"/>
          </p:cNvSpPr>
          <p:nvPr>
            <p:ph type="sldNum" sz="quarter" idx="12"/>
          </p:nvPr>
        </p:nvSpPr>
        <p:spPr/>
        <p:txBody>
          <a:bodyPr/>
          <a:lstStyle/>
          <a:p>
            <a:fld id="{158B7785-F6D6-45F8-833E-07BD84680091}" type="slidenum">
              <a:rPr lang="en-US" smtClean="0"/>
              <a:t>40</a:t>
            </a:fld>
            <a:endParaRPr lang="en-US"/>
          </a:p>
        </p:txBody>
      </p:sp>
      <p:sp>
        <p:nvSpPr>
          <p:cNvPr id="3" name="Title 2">
            <a:extLst>
              <a:ext uri="{FF2B5EF4-FFF2-40B4-BE49-F238E27FC236}">
                <a16:creationId xmlns:a16="http://schemas.microsoft.com/office/drawing/2014/main" id="{2685D0DD-A884-442C-B9FD-7A4EC67868DD}"/>
              </a:ext>
            </a:extLst>
          </p:cNvPr>
          <p:cNvSpPr>
            <a:spLocks noGrp="1"/>
          </p:cNvSpPr>
          <p:nvPr>
            <p:ph type="title"/>
          </p:nvPr>
        </p:nvSpPr>
        <p:spPr/>
        <p:txBody>
          <a:bodyPr/>
          <a:lstStyle/>
          <a:p>
            <a:r>
              <a:rPr lang="en-US" dirty="0"/>
              <a:t>Logic Validation Rule Samples</a:t>
            </a:r>
          </a:p>
        </p:txBody>
      </p:sp>
      <p:sp>
        <p:nvSpPr>
          <p:cNvPr id="4" name="Content Placeholder 3">
            <a:extLst>
              <a:ext uri="{FF2B5EF4-FFF2-40B4-BE49-F238E27FC236}">
                <a16:creationId xmlns:a16="http://schemas.microsoft.com/office/drawing/2014/main" id="{95A653AD-F0E8-4CDE-93A3-15B2E4601B9C}"/>
              </a:ext>
            </a:extLst>
          </p:cNvPr>
          <p:cNvSpPr>
            <a:spLocks noGrp="1"/>
          </p:cNvSpPr>
          <p:nvPr>
            <p:ph idx="1"/>
          </p:nvPr>
        </p:nvSpPr>
        <p:spPr/>
        <p:txBody>
          <a:bodyPr/>
          <a:lstStyle/>
          <a:p>
            <a:r>
              <a:rPr lang="en-US" dirty="0"/>
              <a:t>Logic Validation Rules</a:t>
            </a:r>
          </a:p>
          <a:p>
            <a:pPr lvl="1"/>
            <a:r>
              <a:rPr lang="en-US" dirty="0"/>
              <a:t>Rely on a variety of PIRL data elements to verify your data</a:t>
            </a:r>
          </a:p>
          <a:p>
            <a:endParaRPr lang="en-US" dirty="0"/>
          </a:p>
          <a:p>
            <a:endParaRPr lang="en-US" dirty="0"/>
          </a:p>
        </p:txBody>
      </p:sp>
      <p:pic>
        <p:nvPicPr>
          <p:cNvPr id="5" name="Picture 4">
            <a:extLst>
              <a:ext uri="{FF2B5EF4-FFF2-40B4-BE49-F238E27FC236}">
                <a16:creationId xmlns:a16="http://schemas.microsoft.com/office/drawing/2014/main" id="{FA988E22-AD3F-4B2F-A4FE-78CBE09783B8}"/>
              </a:ext>
            </a:extLst>
          </p:cNvPr>
          <p:cNvPicPr>
            <a:picLocks noChangeAspect="1"/>
          </p:cNvPicPr>
          <p:nvPr/>
        </p:nvPicPr>
        <p:blipFill>
          <a:blip r:embed="rId3"/>
          <a:stretch>
            <a:fillRect/>
          </a:stretch>
        </p:blipFill>
        <p:spPr>
          <a:xfrm>
            <a:off x="1334916" y="2647069"/>
            <a:ext cx="8187638" cy="1786283"/>
          </a:xfrm>
          <a:prstGeom prst="rect">
            <a:avLst/>
          </a:prstGeom>
        </p:spPr>
      </p:pic>
    </p:spTree>
    <p:extLst>
      <p:ext uri="{BB962C8B-B14F-4D97-AF65-F5344CB8AC3E}">
        <p14:creationId xmlns:p14="http://schemas.microsoft.com/office/powerpoint/2010/main" val="2150707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280478-52D3-49BF-88E8-91E68D02D3D6}"/>
              </a:ext>
            </a:extLst>
          </p:cNvPr>
          <p:cNvSpPr>
            <a:spLocks noGrp="1"/>
          </p:cNvSpPr>
          <p:nvPr>
            <p:ph type="sldNum" sz="quarter" idx="12"/>
          </p:nvPr>
        </p:nvSpPr>
        <p:spPr/>
        <p:txBody>
          <a:bodyPr/>
          <a:lstStyle/>
          <a:p>
            <a:fld id="{158B7785-F6D6-45F8-833E-07BD84680091}" type="slidenum">
              <a:rPr lang="en-US" smtClean="0"/>
              <a:t>41</a:t>
            </a:fld>
            <a:endParaRPr lang="en-US"/>
          </a:p>
        </p:txBody>
      </p:sp>
      <p:sp>
        <p:nvSpPr>
          <p:cNvPr id="3" name="Title 2">
            <a:extLst>
              <a:ext uri="{FF2B5EF4-FFF2-40B4-BE49-F238E27FC236}">
                <a16:creationId xmlns:a16="http://schemas.microsoft.com/office/drawing/2014/main" id="{2685D0DD-A884-442C-B9FD-7A4EC67868DD}"/>
              </a:ext>
            </a:extLst>
          </p:cNvPr>
          <p:cNvSpPr>
            <a:spLocks noGrp="1"/>
          </p:cNvSpPr>
          <p:nvPr>
            <p:ph type="title"/>
          </p:nvPr>
        </p:nvSpPr>
        <p:spPr/>
        <p:txBody>
          <a:bodyPr/>
          <a:lstStyle/>
          <a:p>
            <a:r>
              <a:rPr lang="en-US" dirty="0"/>
              <a:t>Logic Validation Rule Samples</a:t>
            </a:r>
          </a:p>
        </p:txBody>
      </p:sp>
      <p:pic>
        <p:nvPicPr>
          <p:cNvPr id="6" name="Content Placeholder 5">
            <a:extLst>
              <a:ext uri="{FF2B5EF4-FFF2-40B4-BE49-F238E27FC236}">
                <a16:creationId xmlns:a16="http://schemas.microsoft.com/office/drawing/2014/main" id="{3A1DA825-F65F-4D4D-9DCA-7D5395302DB2}"/>
              </a:ext>
            </a:extLst>
          </p:cNvPr>
          <p:cNvPicPr>
            <a:picLocks noGrp="1" noChangeAspect="1"/>
          </p:cNvPicPr>
          <p:nvPr>
            <p:ph idx="1"/>
          </p:nvPr>
        </p:nvPicPr>
        <p:blipFill>
          <a:blip r:embed="rId3"/>
          <a:stretch>
            <a:fillRect/>
          </a:stretch>
        </p:blipFill>
        <p:spPr>
          <a:xfrm>
            <a:off x="1147813" y="1715383"/>
            <a:ext cx="8297375" cy="1511939"/>
          </a:xfrm>
          <a:prstGeom prst="rect">
            <a:avLst/>
          </a:prstGeom>
        </p:spPr>
      </p:pic>
      <p:pic>
        <p:nvPicPr>
          <p:cNvPr id="7" name="Picture 6">
            <a:extLst>
              <a:ext uri="{FF2B5EF4-FFF2-40B4-BE49-F238E27FC236}">
                <a16:creationId xmlns:a16="http://schemas.microsoft.com/office/drawing/2014/main" id="{2F625C8A-B5F1-47F3-A4C0-0B7DF136476C}"/>
              </a:ext>
            </a:extLst>
          </p:cNvPr>
          <p:cNvPicPr>
            <a:picLocks noChangeAspect="1"/>
          </p:cNvPicPr>
          <p:nvPr/>
        </p:nvPicPr>
        <p:blipFill>
          <a:blip r:embed="rId4"/>
          <a:stretch>
            <a:fillRect/>
          </a:stretch>
        </p:blipFill>
        <p:spPr>
          <a:xfrm>
            <a:off x="1147812" y="3630679"/>
            <a:ext cx="8297375" cy="1585097"/>
          </a:xfrm>
          <a:prstGeom prst="rect">
            <a:avLst/>
          </a:prstGeom>
        </p:spPr>
      </p:pic>
    </p:spTree>
    <p:extLst>
      <p:ext uri="{BB962C8B-B14F-4D97-AF65-F5344CB8AC3E}">
        <p14:creationId xmlns:p14="http://schemas.microsoft.com/office/powerpoint/2010/main" val="142394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E50F7-278B-4B01-90B7-77BB2EE9A61B}"/>
              </a:ext>
            </a:extLst>
          </p:cNvPr>
          <p:cNvSpPr>
            <a:spLocks noGrp="1"/>
          </p:cNvSpPr>
          <p:nvPr>
            <p:ph type="sldNum" sz="quarter" idx="12"/>
          </p:nvPr>
        </p:nvSpPr>
        <p:spPr/>
        <p:txBody>
          <a:bodyPr/>
          <a:lstStyle/>
          <a:p>
            <a:fld id="{158B7785-F6D6-45F8-833E-07BD84680091}" type="slidenum">
              <a:rPr lang="en-US" smtClean="0"/>
              <a:t>42</a:t>
            </a:fld>
            <a:endParaRPr lang="en-US"/>
          </a:p>
        </p:txBody>
      </p:sp>
      <p:sp>
        <p:nvSpPr>
          <p:cNvPr id="3" name="Title 2">
            <a:extLst>
              <a:ext uri="{FF2B5EF4-FFF2-40B4-BE49-F238E27FC236}">
                <a16:creationId xmlns:a16="http://schemas.microsoft.com/office/drawing/2014/main" id="{B6E152D4-81D5-49FF-BB01-0B255A8FD035}"/>
              </a:ext>
            </a:extLst>
          </p:cNvPr>
          <p:cNvSpPr>
            <a:spLocks noGrp="1"/>
          </p:cNvSpPr>
          <p:nvPr>
            <p:ph type="title"/>
          </p:nvPr>
        </p:nvSpPr>
        <p:spPr/>
        <p:txBody>
          <a:bodyPr/>
          <a:lstStyle/>
          <a:p>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20B0504020000000003" pitchFamily="34" charset="0"/>
              </a:rPr>
              <a:t>                 Knowledge Check!</a:t>
            </a:r>
            <a:endParaRPr lang="en-US" dirty="0"/>
          </a:p>
        </p:txBody>
      </p:sp>
      <p:sp>
        <p:nvSpPr>
          <p:cNvPr id="4" name="Content Placeholder 3">
            <a:extLst>
              <a:ext uri="{FF2B5EF4-FFF2-40B4-BE49-F238E27FC236}">
                <a16:creationId xmlns:a16="http://schemas.microsoft.com/office/drawing/2014/main" id="{6C4C013D-02E9-41CF-B3AA-4D5EF2A684D3}"/>
              </a:ext>
            </a:extLst>
          </p:cNvPr>
          <p:cNvSpPr>
            <a:spLocks noGrp="1"/>
          </p:cNvSpPr>
          <p:nvPr>
            <p:ph idx="1"/>
          </p:nvPr>
        </p:nvSpPr>
        <p:spPr/>
        <p:txBody>
          <a:bodyPr/>
          <a:lstStyle/>
          <a:p>
            <a:pPr marL="0" indent="0">
              <a:buNone/>
            </a:pPr>
            <a:r>
              <a:rPr lang="en-US" sz="2800" b="1" dirty="0">
                <a:solidFill>
                  <a:schemeClr val="accent2"/>
                </a:solidFill>
                <a:latin typeface="Calibri" panose="020F0502020204030204" pitchFamily="34" charset="0"/>
                <a:cs typeface="Arial" pitchFamily="34" charset="0"/>
              </a:rPr>
              <a:t>Which of the following is an example of a logic validation rule error? </a:t>
            </a:r>
          </a:p>
          <a:p>
            <a:pPr marL="514350" indent="-514350">
              <a:spcAft>
                <a:spcPts val="2400"/>
              </a:spcAft>
              <a:buClr>
                <a:schemeClr val="accent2">
                  <a:lumMod val="50000"/>
                </a:schemeClr>
              </a:buClr>
              <a:buFont typeface="+mj-lt"/>
              <a:buAutoNum type="arabicPeriod"/>
            </a:pPr>
            <a:r>
              <a:rPr lang="en-US" sz="2800" dirty="0">
                <a:latin typeface="Calibri" panose="020F0502020204030204" pitchFamily="34" charset="0"/>
              </a:rPr>
              <a:t>A participant has a date of program entry that comes after a date of program exit</a:t>
            </a:r>
          </a:p>
          <a:p>
            <a:pPr marL="514350" indent="-514350">
              <a:spcAft>
                <a:spcPts val="2400"/>
              </a:spcAft>
              <a:buClr>
                <a:schemeClr val="accent2">
                  <a:lumMod val="50000"/>
                </a:schemeClr>
              </a:buClr>
              <a:buFont typeface="+mj-lt"/>
              <a:buAutoNum type="arabicPeriod"/>
            </a:pPr>
            <a:r>
              <a:rPr lang="en-US" sz="2800" dirty="0">
                <a:latin typeface="Calibri" panose="020F0502020204030204" pitchFamily="34" charset="0"/>
              </a:rPr>
              <a:t>A participant ID number and date of entry are  duplicated in the data file</a:t>
            </a:r>
          </a:p>
          <a:p>
            <a:pPr marL="514350" indent="-514350">
              <a:spcAft>
                <a:spcPts val="2400"/>
              </a:spcAft>
              <a:buClr>
                <a:schemeClr val="accent2">
                  <a:lumMod val="50000"/>
                </a:schemeClr>
              </a:buClr>
              <a:buFont typeface="+mj-lt"/>
              <a:buAutoNum type="arabicPeriod"/>
            </a:pPr>
            <a:r>
              <a:rPr lang="en-US" sz="2800" dirty="0">
                <a:latin typeface="Calibri" panose="020F0502020204030204" pitchFamily="34" charset="0"/>
              </a:rPr>
              <a:t>A two-digit number has been entered in a field that requires a date</a:t>
            </a:r>
          </a:p>
          <a:p>
            <a:pPr marL="514350" indent="-514350">
              <a:spcAft>
                <a:spcPts val="2400"/>
              </a:spcAft>
              <a:buClr>
                <a:schemeClr val="accent2">
                  <a:lumMod val="50000"/>
                </a:schemeClr>
              </a:buClr>
              <a:buFont typeface="+mj-lt"/>
              <a:buAutoNum type="arabicPeriod"/>
            </a:pPr>
            <a:r>
              <a:rPr lang="en-US" sz="2800" dirty="0">
                <a:latin typeface="Calibri" panose="020F0502020204030204" pitchFamily="34" charset="0"/>
              </a:rPr>
              <a:t>An extra space was added to a field</a:t>
            </a:r>
          </a:p>
        </p:txBody>
      </p:sp>
    </p:spTree>
    <p:extLst>
      <p:ext uri="{BB962C8B-B14F-4D97-AF65-F5344CB8AC3E}">
        <p14:creationId xmlns:p14="http://schemas.microsoft.com/office/powerpoint/2010/main" val="781359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Enter your questions in the chat window (lower left of screen)</a:t>
            </a:r>
          </a:p>
        </p:txBody>
      </p:sp>
    </p:spTree>
    <p:extLst>
      <p:ext uri="{BB962C8B-B14F-4D97-AF65-F5344CB8AC3E}">
        <p14:creationId xmlns:p14="http://schemas.microsoft.com/office/powerpoint/2010/main" val="15460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F9E916-E9E2-4C6F-AAC6-3285C185C9E4}"/>
              </a:ext>
            </a:extLst>
          </p:cNvPr>
          <p:cNvSpPr>
            <a:spLocks noGrp="1"/>
          </p:cNvSpPr>
          <p:nvPr>
            <p:ph type="sldNum" sz="quarter" idx="12"/>
          </p:nvPr>
        </p:nvSpPr>
        <p:spPr/>
        <p:txBody>
          <a:bodyPr/>
          <a:lstStyle/>
          <a:p>
            <a:fld id="{158B7785-F6D6-45F8-833E-07BD84680091}" type="slidenum">
              <a:rPr lang="en-US" smtClean="0"/>
              <a:pPr/>
              <a:t>44</a:t>
            </a:fld>
            <a:endParaRPr lang="en-US" dirty="0"/>
          </a:p>
        </p:txBody>
      </p:sp>
      <p:sp>
        <p:nvSpPr>
          <p:cNvPr id="3" name="Title 2">
            <a:extLst>
              <a:ext uri="{FF2B5EF4-FFF2-40B4-BE49-F238E27FC236}">
                <a16:creationId xmlns:a16="http://schemas.microsoft.com/office/drawing/2014/main" id="{8C3EA360-3522-4B80-A48E-F0C1F76C7624}"/>
              </a:ext>
            </a:extLst>
          </p:cNvPr>
          <p:cNvSpPr>
            <a:spLocks noGrp="1"/>
          </p:cNvSpPr>
          <p:nvPr>
            <p:ph type="title"/>
          </p:nvPr>
        </p:nvSpPr>
        <p:spPr/>
        <p:txBody>
          <a:bodyPr/>
          <a:lstStyle/>
          <a:p>
            <a:r>
              <a:rPr lang="en-US" dirty="0"/>
              <a:t>Quarterly Performance Report (QPR) Form</a:t>
            </a:r>
          </a:p>
        </p:txBody>
      </p:sp>
      <p:sp>
        <p:nvSpPr>
          <p:cNvPr id="4" name="Text Placeholder 3">
            <a:extLst>
              <a:ext uri="{FF2B5EF4-FFF2-40B4-BE49-F238E27FC236}">
                <a16:creationId xmlns:a16="http://schemas.microsoft.com/office/drawing/2014/main" id="{510BE327-4F25-491F-B07B-DDF56D7C5007}"/>
              </a:ext>
            </a:extLst>
          </p:cNvPr>
          <p:cNvSpPr>
            <a:spLocks noGrp="1"/>
          </p:cNvSpPr>
          <p:nvPr>
            <p:ph type="body" idx="1"/>
          </p:nvPr>
        </p:nvSpPr>
        <p:spPr/>
        <p:txBody>
          <a:bodyPr/>
          <a:lstStyle/>
          <a:p>
            <a:pPr marL="457200" indent="-457200">
              <a:buFont typeface="Wingdings" panose="05000000000000000000" pitchFamily="2" charset="2"/>
              <a:buChar char="ü"/>
            </a:pPr>
            <a:r>
              <a:rPr lang="en-US" dirty="0"/>
              <a:t>How a QPR is Generated in WIPS</a:t>
            </a:r>
          </a:p>
          <a:p>
            <a:pPr marL="457200" indent="-457200">
              <a:buFont typeface="Wingdings" panose="05000000000000000000" pitchFamily="2" charset="2"/>
              <a:buChar char="ü"/>
            </a:pPr>
            <a:r>
              <a:rPr lang="en-US" dirty="0"/>
              <a:t>QPR Aggregation Rules</a:t>
            </a:r>
          </a:p>
        </p:txBody>
      </p:sp>
    </p:spTree>
    <p:extLst>
      <p:ext uri="{BB962C8B-B14F-4D97-AF65-F5344CB8AC3E}">
        <p14:creationId xmlns:p14="http://schemas.microsoft.com/office/powerpoint/2010/main" val="1193002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01CAD-A769-4D9F-B12F-6062DF3A4B7B}"/>
              </a:ext>
            </a:extLst>
          </p:cNvPr>
          <p:cNvSpPr>
            <a:spLocks noGrp="1"/>
          </p:cNvSpPr>
          <p:nvPr>
            <p:ph type="sldNum" sz="quarter" idx="12"/>
          </p:nvPr>
        </p:nvSpPr>
        <p:spPr/>
        <p:txBody>
          <a:bodyPr/>
          <a:lstStyle/>
          <a:p>
            <a:fld id="{158B7785-F6D6-45F8-833E-07BD84680091}" type="slidenum">
              <a:rPr lang="en-US" smtClean="0"/>
              <a:t>45</a:t>
            </a:fld>
            <a:endParaRPr lang="en-US"/>
          </a:p>
        </p:txBody>
      </p:sp>
      <p:pic>
        <p:nvPicPr>
          <p:cNvPr id="3" name="Picture 2">
            <a:extLst>
              <a:ext uri="{FF2B5EF4-FFF2-40B4-BE49-F238E27FC236}">
                <a16:creationId xmlns:a16="http://schemas.microsoft.com/office/drawing/2014/main" id="{062D31FD-51A8-45C5-BDA7-467A291E3D71}"/>
              </a:ext>
            </a:extLst>
          </p:cNvPr>
          <p:cNvPicPr>
            <a:picLocks noChangeAspect="1"/>
          </p:cNvPicPr>
          <p:nvPr/>
        </p:nvPicPr>
        <p:blipFill>
          <a:blip r:embed="rId3"/>
          <a:stretch>
            <a:fillRect/>
          </a:stretch>
        </p:blipFill>
        <p:spPr>
          <a:xfrm>
            <a:off x="2116931" y="533149"/>
            <a:ext cx="8254699" cy="2895851"/>
          </a:xfrm>
          <a:prstGeom prst="rect">
            <a:avLst/>
          </a:prstGeom>
        </p:spPr>
      </p:pic>
      <p:pic>
        <p:nvPicPr>
          <p:cNvPr id="4" name="Picture 3">
            <a:extLst>
              <a:ext uri="{FF2B5EF4-FFF2-40B4-BE49-F238E27FC236}">
                <a16:creationId xmlns:a16="http://schemas.microsoft.com/office/drawing/2014/main" id="{5676E0A2-BA0B-4378-BA18-EA90BA9DB854}"/>
              </a:ext>
            </a:extLst>
          </p:cNvPr>
          <p:cNvPicPr/>
          <p:nvPr/>
        </p:nvPicPr>
        <p:blipFill rotWithShape="1">
          <a:blip r:embed="rId4"/>
          <a:srcRect b="47581"/>
          <a:stretch/>
        </p:blipFill>
        <p:spPr>
          <a:xfrm>
            <a:off x="1519921" y="3429000"/>
            <a:ext cx="8346440" cy="2865438"/>
          </a:xfrm>
          <a:prstGeom prst="rect">
            <a:avLst/>
          </a:prstGeom>
          <a:ln w="9525">
            <a:solidFill>
              <a:schemeClr val="tx1"/>
            </a:solidFill>
          </a:ln>
        </p:spPr>
      </p:pic>
    </p:spTree>
    <p:extLst>
      <p:ext uri="{BB962C8B-B14F-4D97-AF65-F5344CB8AC3E}">
        <p14:creationId xmlns:p14="http://schemas.microsoft.com/office/powerpoint/2010/main" val="2148338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60215-673A-40BC-A275-ADF1F92320C4}"/>
              </a:ext>
            </a:extLst>
          </p:cNvPr>
          <p:cNvSpPr>
            <a:spLocks noGrp="1"/>
          </p:cNvSpPr>
          <p:nvPr>
            <p:ph type="sldNum" sz="quarter" idx="12"/>
          </p:nvPr>
        </p:nvSpPr>
        <p:spPr/>
        <p:txBody>
          <a:bodyPr/>
          <a:lstStyle/>
          <a:p>
            <a:fld id="{158B7785-F6D6-45F8-833E-07BD84680091}" type="slidenum">
              <a:rPr lang="en-US" smtClean="0"/>
              <a:t>46</a:t>
            </a:fld>
            <a:endParaRPr lang="en-US"/>
          </a:p>
        </p:txBody>
      </p:sp>
      <p:sp>
        <p:nvSpPr>
          <p:cNvPr id="3" name="Title 2">
            <a:extLst>
              <a:ext uri="{FF2B5EF4-FFF2-40B4-BE49-F238E27FC236}">
                <a16:creationId xmlns:a16="http://schemas.microsoft.com/office/drawing/2014/main" id="{28458CAA-C9F5-447E-91A9-DBBB39564D45}"/>
              </a:ext>
            </a:extLst>
          </p:cNvPr>
          <p:cNvSpPr>
            <a:spLocks noGrp="1"/>
          </p:cNvSpPr>
          <p:nvPr>
            <p:ph type="title"/>
          </p:nvPr>
        </p:nvSpPr>
        <p:spPr/>
        <p:txBody>
          <a:bodyPr/>
          <a:lstStyle/>
          <a:p>
            <a:r>
              <a:rPr lang="en-US" dirty="0"/>
              <a:t>H-1B QPR Aggregation Rules</a:t>
            </a:r>
          </a:p>
        </p:txBody>
      </p:sp>
      <p:sp>
        <p:nvSpPr>
          <p:cNvPr id="4" name="Content Placeholder 3">
            <a:extLst>
              <a:ext uri="{FF2B5EF4-FFF2-40B4-BE49-F238E27FC236}">
                <a16:creationId xmlns:a16="http://schemas.microsoft.com/office/drawing/2014/main" id="{C1139336-292C-4D45-BD8B-E7371C4998E4}"/>
              </a:ext>
            </a:extLst>
          </p:cNvPr>
          <p:cNvSpPr>
            <a:spLocks noGrp="1"/>
          </p:cNvSpPr>
          <p:nvPr>
            <p:ph idx="1"/>
          </p:nvPr>
        </p:nvSpPr>
        <p:spPr/>
        <p:txBody>
          <a:bodyPr/>
          <a:lstStyle/>
          <a:p>
            <a:r>
              <a:rPr lang="en-US" dirty="0"/>
              <a:t>Overview of Aggregation Rules</a:t>
            </a:r>
          </a:p>
          <a:p>
            <a:pPr lvl="1">
              <a:lnSpc>
                <a:spcPct val="90000"/>
              </a:lnSpc>
              <a:buClr>
                <a:prstClr val="white">
                  <a:lumMod val="65000"/>
                </a:prstClr>
              </a:buClr>
              <a:buFont typeface="Wingdings" panose="05000000000000000000" pitchFamily="2" charset="2"/>
              <a:buChar char="§"/>
              <a:defRPr/>
            </a:pPr>
            <a:r>
              <a:rPr lang="en-US" sz="2000" dirty="0">
                <a:solidFill>
                  <a:srgbClr val="303030">
                    <a:lumMod val="90000"/>
                    <a:lumOff val="10000"/>
                  </a:srgbClr>
                </a:solidFill>
                <a:ea typeface="Calibri"/>
                <a:cs typeface="Times New Roman"/>
              </a:rPr>
              <a:t>Business rules to aggregate performance data into H-1B Real-time Outcome Measures</a:t>
            </a:r>
          </a:p>
          <a:p>
            <a:pPr lvl="1">
              <a:lnSpc>
                <a:spcPct val="90000"/>
              </a:lnSpc>
              <a:buClr>
                <a:prstClr val="white">
                  <a:lumMod val="65000"/>
                </a:prstClr>
              </a:buClr>
              <a:buFont typeface="Wingdings" panose="05000000000000000000" pitchFamily="2" charset="2"/>
              <a:buChar char="§"/>
              <a:defRPr/>
            </a:pPr>
            <a:r>
              <a:rPr lang="en-US" sz="2000" dirty="0">
                <a:solidFill>
                  <a:srgbClr val="303030">
                    <a:lumMod val="90000"/>
                    <a:lumOff val="10000"/>
                  </a:srgbClr>
                </a:solidFill>
                <a:ea typeface="Calibri"/>
                <a:cs typeface="Times New Roman"/>
              </a:rPr>
              <a:t>Total Participants Served, Began and Completed Training, including types of services, types of training, and credential and employment outcomes</a:t>
            </a:r>
          </a:p>
          <a:p>
            <a:pPr lvl="1">
              <a:lnSpc>
                <a:spcPct val="90000"/>
              </a:lnSpc>
              <a:buClr>
                <a:prstClr val="white">
                  <a:lumMod val="65000"/>
                </a:prstClr>
              </a:buClr>
              <a:buFont typeface="Wingdings" panose="05000000000000000000" pitchFamily="2" charset="2"/>
              <a:buChar char="§"/>
              <a:defRPr/>
            </a:pPr>
            <a:r>
              <a:rPr lang="en-US" sz="2000" dirty="0">
                <a:solidFill>
                  <a:srgbClr val="303030">
                    <a:lumMod val="90000"/>
                    <a:lumOff val="10000"/>
                  </a:srgbClr>
                </a:solidFill>
                <a:ea typeface="Calibri"/>
                <a:cs typeface="Times New Roman"/>
              </a:rPr>
              <a:t>Ensure H-1B aggregation rules are applied to grantee’s internal systems for calculating H-1B Outcome Measures</a:t>
            </a:r>
          </a:p>
          <a:p>
            <a:pPr marL="0" indent="0">
              <a:buNone/>
            </a:pPr>
            <a:endParaRPr lang="en-US" dirty="0"/>
          </a:p>
        </p:txBody>
      </p:sp>
      <p:pic>
        <p:nvPicPr>
          <p:cNvPr id="5" name="Picture 4">
            <a:extLst>
              <a:ext uri="{FF2B5EF4-FFF2-40B4-BE49-F238E27FC236}">
                <a16:creationId xmlns:a16="http://schemas.microsoft.com/office/drawing/2014/main" id="{07627374-C9A9-4622-9DBF-88B34EF8639D}"/>
              </a:ext>
            </a:extLst>
          </p:cNvPr>
          <p:cNvPicPr>
            <a:picLocks noChangeAspect="1"/>
          </p:cNvPicPr>
          <p:nvPr/>
        </p:nvPicPr>
        <p:blipFill>
          <a:blip r:embed="rId3"/>
          <a:stretch>
            <a:fillRect/>
          </a:stretch>
        </p:blipFill>
        <p:spPr>
          <a:xfrm>
            <a:off x="6661102" y="2820740"/>
            <a:ext cx="4109060" cy="3267739"/>
          </a:xfrm>
          <a:prstGeom prst="rect">
            <a:avLst/>
          </a:prstGeom>
        </p:spPr>
      </p:pic>
      <p:sp>
        <p:nvSpPr>
          <p:cNvPr id="6" name="Rounded Rectangle 6">
            <a:extLst>
              <a:ext uri="{FF2B5EF4-FFF2-40B4-BE49-F238E27FC236}">
                <a16:creationId xmlns:a16="http://schemas.microsoft.com/office/drawing/2014/main" id="{2E3EAB53-3644-4A65-AA0D-9A3F0874E232}"/>
              </a:ext>
            </a:extLst>
          </p:cNvPr>
          <p:cNvSpPr/>
          <p:nvPr/>
        </p:nvSpPr>
        <p:spPr>
          <a:xfrm>
            <a:off x="391372" y="3429000"/>
            <a:ext cx="1752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Grantee Database System</a:t>
            </a:r>
          </a:p>
        </p:txBody>
      </p:sp>
      <p:sp>
        <p:nvSpPr>
          <p:cNvPr id="7" name="Rounded Rectangle 7">
            <a:extLst>
              <a:ext uri="{FF2B5EF4-FFF2-40B4-BE49-F238E27FC236}">
                <a16:creationId xmlns:a16="http://schemas.microsoft.com/office/drawing/2014/main" id="{57911D7E-D969-4BBB-A9ED-B933E589DDAA}"/>
              </a:ext>
            </a:extLst>
          </p:cNvPr>
          <p:cNvSpPr/>
          <p:nvPr/>
        </p:nvSpPr>
        <p:spPr>
          <a:xfrm>
            <a:off x="2331753" y="3429000"/>
            <a:ext cx="1752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CSV Data File Upload in WIPS</a:t>
            </a:r>
          </a:p>
        </p:txBody>
      </p:sp>
      <p:sp>
        <p:nvSpPr>
          <p:cNvPr id="8" name="Rounded Rectangle 8">
            <a:extLst>
              <a:ext uri="{FF2B5EF4-FFF2-40B4-BE49-F238E27FC236}">
                <a16:creationId xmlns:a16="http://schemas.microsoft.com/office/drawing/2014/main" id="{CB77829B-46FF-4653-9E6B-B9351E79D7A8}"/>
              </a:ext>
            </a:extLst>
          </p:cNvPr>
          <p:cNvSpPr/>
          <p:nvPr/>
        </p:nvSpPr>
        <p:spPr>
          <a:xfrm>
            <a:off x="4272134" y="3429000"/>
            <a:ext cx="1752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QPR Generated</a:t>
            </a:r>
          </a:p>
        </p:txBody>
      </p:sp>
      <p:pic>
        <p:nvPicPr>
          <p:cNvPr id="9" name="Picture 8">
            <a:extLst>
              <a:ext uri="{FF2B5EF4-FFF2-40B4-BE49-F238E27FC236}">
                <a16:creationId xmlns:a16="http://schemas.microsoft.com/office/drawing/2014/main" id="{41939E27-A923-4B7E-BBF7-EAD28A1C0EF1}"/>
              </a:ext>
            </a:extLst>
          </p:cNvPr>
          <p:cNvPicPr>
            <a:picLocks noChangeAspect="1"/>
          </p:cNvPicPr>
          <p:nvPr/>
        </p:nvPicPr>
        <p:blipFill>
          <a:blip r:embed="rId4"/>
          <a:stretch>
            <a:fillRect/>
          </a:stretch>
        </p:blipFill>
        <p:spPr>
          <a:xfrm>
            <a:off x="4160361" y="4568340"/>
            <a:ext cx="2182557" cy="835224"/>
          </a:xfrm>
          <a:prstGeom prst="rect">
            <a:avLst/>
          </a:prstGeom>
        </p:spPr>
      </p:pic>
      <p:pic>
        <p:nvPicPr>
          <p:cNvPr id="10" name="Picture 9">
            <a:extLst>
              <a:ext uri="{FF2B5EF4-FFF2-40B4-BE49-F238E27FC236}">
                <a16:creationId xmlns:a16="http://schemas.microsoft.com/office/drawing/2014/main" id="{A6033470-8B9E-4A70-A3F7-DB5DE3C18348}"/>
              </a:ext>
            </a:extLst>
          </p:cNvPr>
          <p:cNvPicPr>
            <a:picLocks noChangeAspect="1"/>
          </p:cNvPicPr>
          <p:nvPr/>
        </p:nvPicPr>
        <p:blipFill>
          <a:blip r:embed="rId5"/>
          <a:stretch>
            <a:fillRect/>
          </a:stretch>
        </p:blipFill>
        <p:spPr>
          <a:xfrm>
            <a:off x="2216330" y="4537428"/>
            <a:ext cx="2085013" cy="835224"/>
          </a:xfrm>
          <a:prstGeom prst="rect">
            <a:avLst/>
          </a:prstGeom>
        </p:spPr>
      </p:pic>
      <p:pic>
        <p:nvPicPr>
          <p:cNvPr id="11" name="Picture 10">
            <a:extLst>
              <a:ext uri="{FF2B5EF4-FFF2-40B4-BE49-F238E27FC236}">
                <a16:creationId xmlns:a16="http://schemas.microsoft.com/office/drawing/2014/main" id="{2222B33C-CAAA-4B96-B1DA-671D056AE0AF}"/>
              </a:ext>
            </a:extLst>
          </p:cNvPr>
          <p:cNvPicPr>
            <a:picLocks noChangeAspect="1"/>
          </p:cNvPicPr>
          <p:nvPr/>
        </p:nvPicPr>
        <p:blipFill>
          <a:blip r:embed="rId6"/>
          <a:stretch>
            <a:fillRect/>
          </a:stretch>
        </p:blipFill>
        <p:spPr>
          <a:xfrm>
            <a:off x="577124" y="4568340"/>
            <a:ext cx="1621677" cy="835224"/>
          </a:xfrm>
          <a:prstGeom prst="rect">
            <a:avLst/>
          </a:prstGeom>
        </p:spPr>
      </p:pic>
    </p:spTree>
    <p:extLst>
      <p:ext uri="{BB962C8B-B14F-4D97-AF65-F5344CB8AC3E}">
        <p14:creationId xmlns:p14="http://schemas.microsoft.com/office/powerpoint/2010/main" val="2171525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5E9F3-83ED-4ECC-A5D5-2B1A644557DA}"/>
              </a:ext>
            </a:extLst>
          </p:cNvPr>
          <p:cNvSpPr>
            <a:spLocks noGrp="1"/>
          </p:cNvSpPr>
          <p:nvPr>
            <p:ph type="sldNum" sz="quarter" idx="12"/>
          </p:nvPr>
        </p:nvSpPr>
        <p:spPr/>
        <p:txBody>
          <a:bodyPr/>
          <a:lstStyle/>
          <a:p>
            <a:fld id="{158B7785-F6D6-45F8-833E-07BD84680091}" type="slidenum">
              <a:rPr lang="en-US" smtClean="0"/>
              <a:t>47</a:t>
            </a:fld>
            <a:endParaRPr lang="en-US" dirty="0"/>
          </a:p>
        </p:txBody>
      </p:sp>
      <p:sp>
        <p:nvSpPr>
          <p:cNvPr id="3" name="Title 2">
            <a:extLst>
              <a:ext uri="{FF2B5EF4-FFF2-40B4-BE49-F238E27FC236}">
                <a16:creationId xmlns:a16="http://schemas.microsoft.com/office/drawing/2014/main" id="{AADB1D36-B3D6-4C90-ADA5-12495A60416C}"/>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7A59BA29-2230-4BD4-ACF0-37A718FCBE7C}"/>
              </a:ext>
            </a:extLst>
          </p:cNvPr>
          <p:cNvSpPr>
            <a:spLocks noGrp="1"/>
          </p:cNvSpPr>
          <p:nvPr>
            <p:ph type="body" sz="quarter" idx="13"/>
          </p:nvPr>
        </p:nvSpPr>
        <p:spPr/>
        <p:txBody>
          <a:bodyPr/>
          <a:lstStyle/>
          <a:p>
            <a:r>
              <a:rPr lang="en-US" dirty="0"/>
              <a:t>Enter your questions in the chat window (lower left of the screen)</a:t>
            </a:r>
          </a:p>
        </p:txBody>
      </p:sp>
    </p:spTree>
    <p:extLst>
      <p:ext uri="{BB962C8B-B14F-4D97-AF65-F5344CB8AC3E}">
        <p14:creationId xmlns:p14="http://schemas.microsoft.com/office/powerpoint/2010/main" val="366160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48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Quarterly Narrative Report Overview</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fontScale="92500" lnSpcReduction="10000"/>
          </a:bodyPr>
          <a:lstStyle/>
          <a:p>
            <a:r>
              <a:rPr lang="en-US" i="1" u="sng" dirty="0"/>
              <a:t>Including</a:t>
            </a:r>
            <a:r>
              <a:rPr lang="en-US" i="1" dirty="0"/>
              <a:t>: Special Instructions for Closing the Skills Gap Grantees on Reporting Program Outputs </a:t>
            </a:r>
          </a:p>
          <a:p>
            <a:endParaRPr lang="en-US" dirty="0"/>
          </a:p>
        </p:txBody>
      </p:sp>
    </p:spTree>
    <p:extLst>
      <p:ext uri="{BB962C8B-B14F-4D97-AF65-F5344CB8AC3E}">
        <p14:creationId xmlns:p14="http://schemas.microsoft.com/office/powerpoint/2010/main" val="1738290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01DC7B-C937-4650-AE2E-55652C1E1B21}"/>
              </a:ext>
            </a:extLst>
          </p:cNvPr>
          <p:cNvSpPr>
            <a:spLocks noGrp="1"/>
          </p:cNvSpPr>
          <p:nvPr>
            <p:ph type="sldNum" sz="quarter" idx="12"/>
          </p:nvPr>
        </p:nvSpPr>
        <p:spPr/>
        <p:txBody>
          <a:bodyPr/>
          <a:lstStyle/>
          <a:p>
            <a:fld id="{158B7785-F6D6-45F8-833E-07BD84680091}" type="slidenum">
              <a:rPr lang="en-US" smtClean="0"/>
              <a:t>49</a:t>
            </a:fld>
            <a:endParaRPr lang="en-US"/>
          </a:p>
        </p:txBody>
      </p:sp>
      <p:sp>
        <p:nvSpPr>
          <p:cNvPr id="3" name="Title 2">
            <a:extLst>
              <a:ext uri="{FF2B5EF4-FFF2-40B4-BE49-F238E27FC236}">
                <a16:creationId xmlns:a16="http://schemas.microsoft.com/office/drawing/2014/main" id="{CE8D6BEF-240D-4EA6-8FA6-73D61C6288E9}"/>
              </a:ext>
            </a:extLst>
          </p:cNvPr>
          <p:cNvSpPr>
            <a:spLocks noGrp="1"/>
          </p:cNvSpPr>
          <p:nvPr>
            <p:ph type="title"/>
          </p:nvPr>
        </p:nvSpPr>
        <p:spPr>
          <a:xfrm>
            <a:off x="805866" y="261369"/>
            <a:ext cx="11081334" cy="786384"/>
          </a:xfrm>
        </p:spPr>
        <p:txBody>
          <a:bodyPr>
            <a:normAutofit fontScale="90000"/>
          </a:bodyPr>
          <a:lstStyle/>
          <a:p>
            <a:r>
              <a:rPr lang="en-US" dirty="0"/>
              <a:t>Joint Quarterly Narrative Performance Report (ETA-9179)</a:t>
            </a:r>
            <a:br>
              <a:rPr lang="en-US" dirty="0"/>
            </a:br>
            <a:endParaRPr lang="en-US" dirty="0"/>
          </a:p>
        </p:txBody>
      </p:sp>
      <p:sp>
        <p:nvSpPr>
          <p:cNvPr id="4" name="Content Placeholder 3">
            <a:extLst>
              <a:ext uri="{FF2B5EF4-FFF2-40B4-BE49-F238E27FC236}">
                <a16:creationId xmlns:a16="http://schemas.microsoft.com/office/drawing/2014/main" id="{D2445A54-A1D3-4948-A507-7C4897AE846E}"/>
              </a:ext>
            </a:extLst>
          </p:cNvPr>
          <p:cNvSpPr>
            <a:spLocks noGrp="1"/>
          </p:cNvSpPr>
          <p:nvPr>
            <p:ph idx="1"/>
          </p:nvPr>
        </p:nvSpPr>
        <p:spPr/>
        <p:txBody>
          <a:bodyPr/>
          <a:lstStyle/>
          <a:p>
            <a:r>
              <a:rPr lang="en-US" sz="2800" dirty="0"/>
              <a:t>H-1B grantees are required to submit a quarterly narrative report using the approved </a:t>
            </a:r>
            <a:r>
              <a:rPr lang="en-US" sz="2800" i="1" u="sng" dirty="0"/>
              <a:t>Joint Quarterly Narrative Performance Report</a:t>
            </a:r>
            <a:r>
              <a:rPr lang="en-US" sz="2800" u="sng" dirty="0"/>
              <a:t> (ETA-9179) </a:t>
            </a:r>
            <a:r>
              <a:rPr lang="en-US" sz="2800" dirty="0"/>
              <a:t> for the quarter ending June 30, 2020 (and beyond)</a:t>
            </a:r>
          </a:p>
          <a:p>
            <a:r>
              <a:rPr lang="en-US" sz="2800" dirty="0"/>
              <a:t>The QNR is a qualitative summary of grant activities that occurred during the reporting quarter</a:t>
            </a:r>
          </a:p>
          <a:p>
            <a:r>
              <a:rPr lang="en-US" sz="2800" dirty="0"/>
              <a:t>Grantees will enter information in entry fields directly in WIPS</a:t>
            </a:r>
          </a:p>
          <a:p>
            <a:r>
              <a:rPr lang="en-US" sz="2800" dirty="0"/>
              <a:t>Grantees will submit and certify directly in WIPS</a:t>
            </a:r>
          </a:p>
          <a:p>
            <a:endParaRPr lang="en-US" dirty="0"/>
          </a:p>
        </p:txBody>
      </p:sp>
    </p:spTree>
    <p:extLst>
      <p:ext uri="{BB962C8B-B14F-4D97-AF65-F5344CB8AC3E}">
        <p14:creationId xmlns:p14="http://schemas.microsoft.com/office/powerpoint/2010/main" val="405129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a:xfrm>
            <a:off x="1501775" y="3832225"/>
            <a:ext cx="2133600" cy="2133600"/>
          </a:xfrm>
        </p:spPr>
      </p:pic>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Kevin Mauro</a:t>
            </a:r>
          </a:p>
          <a:p>
            <a:pPr lvl="1"/>
            <a:r>
              <a:rPr lang="en-US" dirty="0"/>
              <a:t>Performance Lead / Closing the Skills Gap</a:t>
            </a:r>
          </a:p>
          <a:p>
            <a:pPr lvl="2"/>
            <a:r>
              <a:rPr lang="en-US" dirty="0"/>
              <a:t>High Impact Partners</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Gregory Scheib</a:t>
            </a:r>
          </a:p>
          <a:p>
            <a:pPr lvl="1"/>
            <a:r>
              <a:rPr lang="en-US" dirty="0"/>
              <a:t>Workforce Analyst </a:t>
            </a:r>
          </a:p>
          <a:p>
            <a:pPr lvl="1"/>
            <a:r>
              <a:rPr lang="en-US" dirty="0"/>
              <a:t>U.S. Department of Labor/Employment and Training Administration</a:t>
            </a:r>
          </a:p>
        </p:txBody>
      </p:sp>
      <p:pic>
        <p:nvPicPr>
          <p:cNvPr id="10" name="Picture Placeholder 6">
            <a:extLst>
              <a:ext uri="{FF2B5EF4-FFF2-40B4-BE49-F238E27FC236}">
                <a16:creationId xmlns:a16="http://schemas.microsoft.com/office/drawing/2014/main" id="{6F3E8339-64C3-4ADF-97F8-AEB7687EA39B}"/>
              </a:ext>
            </a:extLst>
          </p:cNvPr>
          <p:cNvPicPr>
            <a:picLocks noChangeAspect="1"/>
          </p:cNvPicPr>
          <p:nvPr/>
        </p:nvPicPr>
        <p:blipFill>
          <a:blip r:embed="rId4"/>
          <a:srcRect/>
          <a:stretch>
            <a:fillRect/>
          </a:stretch>
        </p:blipFill>
        <p:spPr>
          <a:xfrm>
            <a:off x="1553029" y="1313693"/>
            <a:ext cx="2133600" cy="2133600"/>
          </a:xfrm>
          <a:prstGeom prst="round2DiagRect">
            <a:avLst/>
          </a:prstGeom>
          <a:solidFill>
            <a:srgbClr val="F3F4F4"/>
          </a:solidFill>
          <a:ln>
            <a:solidFill>
              <a:schemeClr val="accent4"/>
            </a:solidFill>
          </a:ln>
        </p:spPr>
      </p:pic>
    </p:spTree>
    <p:extLst>
      <p:ext uri="{BB962C8B-B14F-4D97-AF65-F5344CB8AC3E}">
        <p14:creationId xmlns:p14="http://schemas.microsoft.com/office/powerpoint/2010/main" val="943817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01DC7B-C937-4650-AE2E-55652C1E1B21}"/>
              </a:ext>
            </a:extLst>
          </p:cNvPr>
          <p:cNvSpPr>
            <a:spLocks noGrp="1"/>
          </p:cNvSpPr>
          <p:nvPr>
            <p:ph type="sldNum" sz="quarter" idx="12"/>
          </p:nvPr>
        </p:nvSpPr>
        <p:spPr/>
        <p:txBody>
          <a:bodyPr/>
          <a:lstStyle/>
          <a:p>
            <a:fld id="{158B7785-F6D6-45F8-833E-07BD84680091}" type="slidenum">
              <a:rPr lang="en-US" smtClean="0"/>
              <a:t>50</a:t>
            </a:fld>
            <a:endParaRPr lang="en-US"/>
          </a:p>
        </p:txBody>
      </p:sp>
      <p:sp>
        <p:nvSpPr>
          <p:cNvPr id="3" name="Title 2">
            <a:extLst>
              <a:ext uri="{FF2B5EF4-FFF2-40B4-BE49-F238E27FC236}">
                <a16:creationId xmlns:a16="http://schemas.microsoft.com/office/drawing/2014/main" id="{CE8D6BEF-240D-4EA6-8FA6-73D61C6288E9}"/>
              </a:ext>
            </a:extLst>
          </p:cNvPr>
          <p:cNvSpPr>
            <a:spLocks noGrp="1"/>
          </p:cNvSpPr>
          <p:nvPr>
            <p:ph type="title"/>
          </p:nvPr>
        </p:nvSpPr>
        <p:spPr>
          <a:xfrm>
            <a:off x="805866" y="261369"/>
            <a:ext cx="11081334" cy="786384"/>
          </a:xfrm>
        </p:spPr>
        <p:txBody>
          <a:bodyPr>
            <a:normAutofit fontScale="90000"/>
          </a:bodyPr>
          <a:lstStyle/>
          <a:p>
            <a:r>
              <a:rPr lang="en-US" dirty="0"/>
              <a:t>Joint Quarterly Narrative Performance Report (ETA-9179)</a:t>
            </a:r>
            <a:br>
              <a:rPr lang="en-US" dirty="0"/>
            </a:br>
            <a:endParaRPr lang="en-US" dirty="0"/>
          </a:p>
        </p:txBody>
      </p:sp>
      <p:pic>
        <p:nvPicPr>
          <p:cNvPr id="5" name="Content Placeholder 4"/>
          <p:cNvPicPr>
            <a:picLocks noGrp="1" noChangeAspect="1"/>
          </p:cNvPicPr>
          <p:nvPr>
            <p:ph idx="1"/>
          </p:nvPr>
        </p:nvPicPr>
        <p:blipFill>
          <a:blip r:embed="rId3"/>
          <a:stretch>
            <a:fillRect/>
          </a:stretch>
        </p:blipFill>
        <p:spPr>
          <a:xfrm>
            <a:off x="341522" y="981651"/>
            <a:ext cx="11240901" cy="5286736"/>
          </a:xfrm>
          <a:prstGeom prst="rect">
            <a:avLst/>
          </a:prstGeom>
        </p:spPr>
      </p:pic>
    </p:spTree>
    <p:extLst>
      <p:ext uri="{BB962C8B-B14F-4D97-AF65-F5344CB8AC3E}">
        <p14:creationId xmlns:p14="http://schemas.microsoft.com/office/powerpoint/2010/main" val="790485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01DC7B-C937-4650-AE2E-55652C1E1B21}"/>
              </a:ext>
            </a:extLst>
          </p:cNvPr>
          <p:cNvSpPr>
            <a:spLocks noGrp="1"/>
          </p:cNvSpPr>
          <p:nvPr>
            <p:ph type="sldNum" sz="quarter" idx="12"/>
          </p:nvPr>
        </p:nvSpPr>
        <p:spPr/>
        <p:txBody>
          <a:bodyPr/>
          <a:lstStyle/>
          <a:p>
            <a:fld id="{158B7785-F6D6-45F8-833E-07BD84680091}" type="slidenum">
              <a:rPr lang="en-US" smtClean="0"/>
              <a:t>51</a:t>
            </a:fld>
            <a:endParaRPr lang="en-US"/>
          </a:p>
        </p:txBody>
      </p:sp>
      <p:sp>
        <p:nvSpPr>
          <p:cNvPr id="3" name="Title 2">
            <a:extLst>
              <a:ext uri="{FF2B5EF4-FFF2-40B4-BE49-F238E27FC236}">
                <a16:creationId xmlns:a16="http://schemas.microsoft.com/office/drawing/2014/main" id="{CE8D6BEF-240D-4EA6-8FA6-73D61C6288E9}"/>
              </a:ext>
            </a:extLst>
          </p:cNvPr>
          <p:cNvSpPr>
            <a:spLocks noGrp="1"/>
          </p:cNvSpPr>
          <p:nvPr>
            <p:ph type="title"/>
          </p:nvPr>
        </p:nvSpPr>
        <p:spPr>
          <a:xfrm>
            <a:off x="805866" y="261369"/>
            <a:ext cx="11081334" cy="786384"/>
          </a:xfrm>
        </p:spPr>
        <p:txBody>
          <a:bodyPr>
            <a:normAutofit fontScale="90000"/>
          </a:bodyPr>
          <a:lstStyle/>
          <a:p>
            <a:r>
              <a:rPr lang="en-US" dirty="0"/>
              <a:t>Joint Quarterly Narrative Performance Report (ETA-9179)</a:t>
            </a:r>
            <a:br>
              <a:rPr lang="en-US" dirty="0"/>
            </a:br>
            <a:endParaRPr lang="en-US" dirty="0"/>
          </a:p>
        </p:txBody>
      </p:sp>
      <p:pic>
        <p:nvPicPr>
          <p:cNvPr id="6" name="Picture 5"/>
          <p:cNvPicPr>
            <a:picLocks noChangeAspect="1"/>
          </p:cNvPicPr>
          <p:nvPr/>
        </p:nvPicPr>
        <p:blipFill>
          <a:blip r:embed="rId3"/>
          <a:stretch>
            <a:fillRect/>
          </a:stretch>
        </p:blipFill>
        <p:spPr>
          <a:xfrm>
            <a:off x="187285" y="1047753"/>
            <a:ext cx="11787897" cy="4758136"/>
          </a:xfrm>
          <a:prstGeom prst="rect">
            <a:avLst/>
          </a:prstGeom>
        </p:spPr>
      </p:pic>
    </p:spTree>
    <p:extLst>
      <p:ext uri="{BB962C8B-B14F-4D97-AF65-F5344CB8AC3E}">
        <p14:creationId xmlns:p14="http://schemas.microsoft.com/office/powerpoint/2010/main" val="294256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2A9A99-4A22-4D09-958C-031EF094C162}"/>
              </a:ext>
            </a:extLst>
          </p:cNvPr>
          <p:cNvSpPr>
            <a:spLocks noGrp="1"/>
          </p:cNvSpPr>
          <p:nvPr>
            <p:ph type="sldNum" sz="quarter" idx="12"/>
          </p:nvPr>
        </p:nvSpPr>
        <p:spPr/>
        <p:txBody>
          <a:bodyPr/>
          <a:lstStyle/>
          <a:p>
            <a:fld id="{158B7785-F6D6-45F8-833E-07BD84680091}" type="slidenum">
              <a:rPr lang="en-US" smtClean="0"/>
              <a:t>52</a:t>
            </a:fld>
            <a:endParaRPr lang="en-US"/>
          </a:p>
        </p:txBody>
      </p:sp>
      <p:sp>
        <p:nvSpPr>
          <p:cNvPr id="3" name="Title 2">
            <a:extLst>
              <a:ext uri="{FF2B5EF4-FFF2-40B4-BE49-F238E27FC236}">
                <a16:creationId xmlns:a16="http://schemas.microsoft.com/office/drawing/2014/main" id="{49AFAB02-7D3C-4ED8-A2B8-48D1D1D00124}"/>
              </a:ext>
            </a:extLst>
          </p:cNvPr>
          <p:cNvSpPr>
            <a:spLocks noGrp="1"/>
          </p:cNvSpPr>
          <p:nvPr>
            <p:ph type="title"/>
          </p:nvPr>
        </p:nvSpPr>
        <p:spPr/>
        <p:txBody>
          <a:bodyPr/>
          <a:lstStyle/>
          <a:p>
            <a:r>
              <a:rPr lang="en-US" dirty="0"/>
              <a:t>Note About QNR Attachments</a:t>
            </a:r>
          </a:p>
        </p:txBody>
      </p:sp>
      <p:sp>
        <p:nvSpPr>
          <p:cNvPr id="4" name="Content Placeholder 3">
            <a:extLst>
              <a:ext uri="{FF2B5EF4-FFF2-40B4-BE49-F238E27FC236}">
                <a16:creationId xmlns:a16="http://schemas.microsoft.com/office/drawing/2014/main" id="{5B8B7145-BB62-4500-B8F7-158D5706678F}"/>
              </a:ext>
            </a:extLst>
          </p:cNvPr>
          <p:cNvSpPr>
            <a:spLocks noGrp="1"/>
          </p:cNvSpPr>
          <p:nvPr>
            <p:ph idx="1"/>
          </p:nvPr>
        </p:nvSpPr>
        <p:spPr/>
        <p:txBody>
          <a:bodyPr>
            <a:normAutofit/>
          </a:bodyPr>
          <a:lstStyle/>
          <a:p>
            <a:r>
              <a:rPr lang="en-US" sz="3200" dirty="0"/>
              <a:t>Examples of Attachments</a:t>
            </a:r>
          </a:p>
          <a:p>
            <a:pPr lvl="1"/>
            <a:r>
              <a:rPr lang="en-US" sz="3200" dirty="0"/>
              <a:t>Full QNR Document (to extend past 2000-character section limit)</a:t>
            </a:r>
          </a:p>
          <a:p>
            <a:pPr lvl="1"/>
            <a:r>
              <a:rPr lang="en-US" sz="3200" dirty="0"/>
              <a:t>Flyers</a:t>
            </a:r>
          </a:p>
          <a:p>
            <a:pPr lvl="1"/>
            <a:r>
              <a:rPr lang="en-US" sz="3200" dirty="0"/>
              <a:t>Graphs and Charts</a:t>
            </a:r>
          </a:p>
          <a:p>
            <a:pPr lvl="1"/>
            <a:r>
              <a:rPr lang="en-US" sz="3200" dirty="0"/>
              <a:t>News Stories</a:t>
            </a:r>
          </a:p>
        </p:txBody>
      </p:sp>
    </p:spTree>
    <p:extLst>
      <p:ext uri="{BB962C8B-B14F-4D97-AF65-F5344CB8AC3E}">
        <p14:creationId xmlns:p14="http://schemas.microsoft.com/office/powerpoint/2010/main" val="2362552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2E22D2-E9ED-4032-AA95-08EC5579DCD5}"/>
              </a:ext>
            </a:extLst>
          </p:cNvPr>
          <p:cNvSpPr>
            <a:spLocks noGrp="1"/>
          </p:cNvSpPr>
          <p:nvPr>
            <p:ph type="sldNum" sz="quarter" idx="12"/>
          </p:nvPr>
        </p:nvSpPr>
        <p:spPr/>
        <p:txBody>
          <a:bodyPr/>
          <a:lstStyle/>
          <a:p>
            <a:fld id="{158B7785-F6D6-45F8-833E-07BD84680091}" type="slidenum">
              <a:rPr lang="en-US" smtClean="0"/>
              <a:t>53</a:t>
            </a:fld>
            <a:endParaRPr lang="en-US"/>
          </a:p>
        </p:txBody>
      </p:sp>
      <p:sp>
        <p:nvSpPr>
          <p:cNvPr id="3" name="Title 2">
            <a:extLst>
              <a:ext uri="{FF2B5EF4-FFF2-40B4-BE49-F238E27FC236}">
                <a16:creationId xmlns:a16="http://schemas.microsoft.com/office/drawing/2014/main" id="{BD8867E5-2175-4BD1-BCB7-D13BA673C11A}"/>
              </a:ext>
            </a:extLst>
          </p:cNvPr>
          <p:cNvSpPr>
            <a:spLocks noGrp="1"/>
          </p:cNvSpPr>
          <p:nvPr>
            <p:ph type="title"/>
          </p:nvPr>
        </p:nvSpPr>
        <p:spPr/>
        <p:txBody>
          <a:bodyPr/>
          <a:lstStyle/>
          <a:p>
            <a:r>
              <a:rPr lang="en-US" dirty="0"/>
              <a:t>Reminder: Section B Outcome Reporting in QNR</a:t>
            </a:r>
          </a:p>
        </p:txBody>
      </p:sp>
      <p:sp>
        <p:nvSpPr>
          <p:cNvPr id="4" name="Content Placeholder 3">
            <a:extLst>
              <a:ext uri="{FF2B5EF4-FFF2-40B4-BE49-F238E27FC236}">
                <a16:creationId xmlns:a16="http://schemas.microsoft.com/office/drawing/2014/main" id="{6503582C-E987-45AF-9F82-0B0B2CDCC259}"/>
              </a:ext>
            </a:extLst>
          </p:cNvPr>
          <p:cNvSpPr>
            <a:spLocks noGrp="1"/>
          </p:cNvSpPr>
          <p:nvPr>
            <p:ph idx="1"/>
          </p:nvPr>
        </p:nvSpPr>
        <p:spPr/>
        <p:txBody>
          <a:bodyPr/>
          <a:lstStyle/>
          <a:p>
            <a:r>
              <a:rPr lang="en-US" sz="2800" b="1" dirty="0"/>
              <a:t>Closing the Skills Gap grantees were required to provide targets on three output measures related to expanding apprenticeship [Section B – B1, B2, B3]</a:t>
            </a:r>
          </a:p>
          <a:p>
            <a:r>
              <a:rPr lang="en-US" sz="2800" b="1" dirty="0"/>
              <a:t>These are not participant outcomes, but program outcomes so are </a:t>
            </a:r>
            <a:r>
              <a:rPr lang="en-US" sz="2800" b="1" u="sng" dirty="0"/>
              <a:t>not</a:t>
            </a:r>
            <a:r>
              <a:rPr lang="en-US" sz="2800" b="1" dirty="0"/>
              <a:t> reported in your data file</a:t>
            </a:r>
            <a:endParaRPr lang="en-US" sz="2800" b="1" u="sng" dirty="0"/>
          </a:p>
          <a:p>
            <a:r>
              <a:rPr lang="en-US" sz="2800" b="1" dirty="0"/>
              <a:t>These output measures should be reported in Section XI.A of the QNR</a:t>
            </a:r>
          </a:p>
          <a:p>
            <a:pPr marL="0" indent="0">
              <a:buNone/>
            </a:pPr>
            <a:endParaRPr lang="en-US" dirty="0"/>
          </a:p>
        </p:txBody>
      </p:sp>
    </p:spTree>
    <p:extLst>
      <p:ext uri="{BB962C8B-B14F-4D97-AF65-F5344CB8AC3E}">
        <p14:creationId xmlns:p14="http://schemas.microsoft.com/office/powerpoint/2010/main" val="2475828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46AC0-ED65-4E1C-9174-556AB3FCB37D}"/>
              </a:ext>
            </a:extLst>
          </p:cNvPr>
          <p:cNvSpPr>
            <a:spLocks noGrp="1"/>
          </p:cNvSpPr>
          <p:nvPr>
            <p:ph type="sldNum" sz="quarter" idx="12"/>
          </p:nvPr>
        </p:nvSpPr>
        <p:spPr/>
        <p:txBody>
          <a:bodyPr/>
          <a:lstStyle/>
          <a:p>
            <a:fld id="{158B7785-F6D6-45F8-833E-07BD84680091}" type="slidenum">
              <a:rPr lang="en-US" smtClean="0"/>
              <a:t>54</a:t>
            </a:fld>
            <a:endParaRPr lang="en-US"/>
          </a:p>
        </p:txBody>
      </p:sp>
      <p:sp>
        <p:nvSpPr>
          <p:cNvPr id="3" name="Title 2">
            <a:extLst>
              <a:ext uri="{FF2B5EF4-FFF2-40B4-BE49-F238E27FC236}">
                <a16:creationId xmlns:a16="http://schemas.microsoft.com/office/drawing/2014/main" id="{3F8F48C2-0C5A-4FFC-8944-1058E5E8B9ED}"/>
              </a:ext>
            </a:extLst>
          </p:cNvPr>
          <p:cNvSpPr>
            <a:spLocks noGrp="1"/>
          </p:cNvSpPr>
          <p:nvPr>
            <p:ph type="title"/>
          </p:nvPr>
        </p:nvSpPr>
        <p:spPr/>
        <p:txBody>
          <a:bodyPr/>
          <a:lstStyle/>
          <a:p>
            <a:r>
              <a:rPr lang="en-US" dirty="0"/>
              <a:t>Reporting Output Measures for Closing the Skills Gap Grantees</a:t>
            </a:r>
          </a:p>
        </p:txBody>
      </p:sp>
      <p:sp>
        <p:nvSpPr>
          <p:cNvPr id="4" name="Content Placeholder 3">
            <a:extLst>
              <a:ext uri="{FF2B5EF4-FFF2-40B4-BE49-F238E27FC236}">
                <a16:creationId xmlns:a16="http://schemas.microsoft.com/office/drawing/2014/main" id="{63D29AC5-CCE8-4C66-8D51-8005CE597A09}"/>
              </a:ext>
            </a:extLst>
          </p:cNvPr>
          <p:cNvSpPr>
            <a:spLocks noGrp="1"/>
          </p:cNvSpPr>
          <p:nvPr>
            <p:ph idx="1"/>
          </p:nvPr>
        </p:nvSpPr>
        <p:spPr/>
        <p:txBody>
          <a:bodyPr>
            <a:normAutofit lnSpcReduction="10000"/>
          </a:bodyPr>
          <a:lstStyle/>
          <a:p>
            <a:r>
              <a:rPr lang="en-US" b="1" dirty="0"/>
              <a:t>Closing the Skills Gap grantees were required to provide targets in the Statement of Work on three output measures related to apprenticeship </a:t>
            </a:r>
            <a:br>
              <a:rPr lang="en-US" b="1" dirty="0"/>
            </a:br>
            <a:r>
              <a:rPr lang="en-US" b="1" dirty="0"/>
              <a:t>[FOA Section B.2.i]</a:t>
            </a:r>
            <a:endParaRPr lang="en-US" sz="2800" dirty="0"/>
          </a:p>
          <a:p>
            <a:pPr lvl="1"/>
            <a:r>
              <a:rPr lang="en-US" sz="2600" dirty="0"/>
              <a:t>1) Total number of all newly created apprenticeship programs, including newly created Registered Apprenticeship Programs. </a:t>
            </a:r>
          </a:p>
          <a:p>
            <a:pPr lvl="1"/>
            <a:r>
              <a:rPr lang="en-US" sz="2600" dirty="0"/>
              <a:t>2) Total number of existing apprenticeship programs, including Registered Apprenticeship Programs, that are expanded, (e.g., new industries, occupations or service areas, or increased number of apprentices registered). </a:t>
            </a:r>
          </a:p>
          <a:p>
            <a:pPr lvl="1"/>
            <a:r>
              <a:rPr lang="en-US" sz="2600" dirty="0"/>
              <a:t>3) Total number of employers engaged (i.e., those employers that adopt apprenticeship programs as a result of your grant project). </a:t>
            </a:r>
          </a:p>
          <a:p>
            <a:r>
              <a:rPr lang="en-US" b="1" dirty="0"/>
              <a:t>These output measures should be reported in Section XI.A of the QNR</a:t>
            </a:r>
          </a:p>
          <a:p>
            <a:pPr marL="0" indent="0">
              <a:buNone/>
            </a:pPr>
            <a:endParaRPr lang="en-US" b="1" dirty="0"/>
          </a:p>
          <a:p>
            <a:endParaRPr lang="en-US" dirty="0"/>
          </a:p>
        </p:txBody>
      </p:sp>
    </p:spTree>
    <p:extLst>
      <p:ext uri="{BB962C8B-B14F-4D97-AF65-F5344CB8AC3E}">
        <p14:creationId xmlns:p14="http://schemas.microsoft.com/office/powerpoint/2010/main" val="2841408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5C0621-52D1-4223-A44B-F56FC0E258B7}"/>
              </a:ext>
            </a:extLst>
          </p:cNvPr>
          <p:cNvSpPr>
            <a:spLocks noGrp="1"/>
          </p:cNvSpPr>
          <p:nvPr>
            <p:ph type="sldNum" sz="quarter" idx="12"/>
          </p:nvPr>
        </p:nvSpPr>
        <p:spPr/>
        <p:txBody>
          <a:bodyPr/>
          <a:lstStyle/>
          <a:p>
            <a:fld id="{158B7785-F6D6-45F8-833E-07BD84680091}" type="slidenum">
              <a:rPr lang="en-US" smtClean="0"/>
              <a:t>55</a:t>
            </a:fld>
            <a:endParaRPr lang="en-US"/>
          </a:p>
        </p:txBody>
      </p:sp>
      <p:sp>
        <p:nvSpPr>
          <p:cNvPr id="3" name="Title 2">
            <a:extLst>
              <a:ext uri="{FF2B5EF4-FFF2-40B4-BE49-F238E27FC236}">
                <a16:creationId xmlns:a16="http://schemas.microsoft.com/office/drawing/2014/main" id="{C1E86033-D311-4372-83FF-31F5B6A8D5E4}"/>
              </a:ext>
            </a:extLst>
          </p:cNvPr>
          <p:cNvSpPr>
            <a:spLocks noGrp="1"/>
          </p:cNvSpPr>
          <p:nvPr>
            <p:ph type="title"/>
          </p:nvPr>
        </p:nvSpPr>
        <p:spPr/>
        <p:txBody>
          <a:bodyPr>
            <a:normAutofit fontScale="90000"/>
          </a:bodyPr>
          <a:lstStyle/>
          <a:p>
            <a:r>
              <a:rPr lang="en-US" dirty="0"/>
              <a:t>Suggested Format for Reporting </a:t>
            </a:r>
            <a:br>
              <a:rPr lang="en-US" dirty="0"/>
            </a:br>
            <a:r>
              <a:rPr lang="en-US" dirty="0"/>
              <a:t>Closing the Skills Gap Output Measures</a:t>
            </a:r>
          </a:p>
        </p:txBody>
      </p:sp>
      <p:graphicFrame>
        <p:nvGraphicFramePr>
          <p:cNvPr id="5" name="Table 5">
            <a:extLst>
              <a:ext uri="{FF2B5EF4-FFF2-40B4-BE49-F238E27FC236}">
                <a16:creationId xmlns:a16="http://schemas.microsoft.com/office/drawing/2014/main" id="{CF5B9DFF-A04C-4BD8-992E-08AEA0C72270}"/>
              </a:ext>
            </a:extLst>
          </p:cNvPr>
          <p:cNvGraphicFramePr>
            <a:graphicFrameLocks noGrp="1"/>
          </p:cNvGraphicFramePr>
          <p:nvPr>
            <p:ph idx="1"/>
            <p:extLst>
              <p:ext uri="{D42A27DB-BD31-4B8C-83A1-F6EECF244321}">
                <p14:modId xmlns:p14="http://schemas.microsoft.com/office/powerpoint/2010/main" val="2517388799"/>
              </p:ext>
            </p:extLst>
          </p:nvPr>
        </p:nvGraphicFramePr>
        <p:xfrm>
          <a:off x="555625" y="973646"/>
          <a:ext cx="11080749" cy="5719762"/>
        </p:xfrm>
        <a:graphic>
          <a:graphicData uri="http://schemas.openxmlformats.org/drawingml/2006/table">
            <a:tbl>
              <a:tblPr firstRow="1" bandRow="1">
                <a:tableStyleId>{5C22544A-7EE6-4342-B048-85BDC9FD1C3A}</a:tableStyleId>
              </a:tblPr>
              <a:tblGrid>
                <a:gridCol w="5252051">
                  <a:extLst>
                    <a:ext uri="{9D8B030D-6E8A-4147-A177-3AD203B41FA5}">
                      <a16:colId xmlns:a16="http://schemas.microsoft.com/office/drawing/2014/main" val="2120802862"/>
                    </a:ext>
                  </a:extLst>
                </a:gridCol>
                <a:gridCol w="3064475">
                  <a:extLst>
                    <a:ext uri="{9D8B030D-6E8A-4147-A177-3AD203B41FA5}">
                      <a16:colId xmlns:a16="http://schemas.microsoft.com/office/drawing/2014/main" val="2777881176"/>
                    </a:ext>
                  </a:extLst>
                </a:gridCol>
                <a:gridCol w="2764223">
                  <a:extLst>
                    <a:ext uri="{9D8B030D-6E8A-4147-A177-3AD203B41FA5}">
                      <a16:colId xmlns:a16="http://schemas.microsoft.com/office/drawing/2014/main" val="1409839555"/>
                    </a:ext>
                  </a:extLst>
                </a:gridCol>
              </a:tblGrid>
              <a:tr h="966582">
                <a:tc>
                  <a:txBody>
                    <a:bodyPr/>
                    <a:lstStyle/>
                    <a:p>
                      <a:pPr algn="ctr"/>
                      <a:r>
                        <a:rPr lang="en-US" sz="2400" dirty="0"/>
                        <a:t>Expanding Apprenticeship Output</a:t>
                      </a:r>
                    </a:p>
                  </a:txBody>
                  <a:tcPr/>
                </a:tc>
                <a:tc>
                  <a:txBody>
                    <a:bodyPr/>
                    <a:lstStyle/>
                    <a:p>
                      <a:pPr algn="ctr"/>
                      <a:r>
                        <a:rPr lang="en-US" sz="2400" dirty="0"/>
                        <a:t>Cumulative – To Date Amount</a:t>
                      </a:r>
                    </a:p>
                  </a:txBody>
                  <a:tcPr/>
                </a:tc>
                <a:tc>
                  <a:txBody>
                    <a:bodyPr/>
                    <a:lstStyle/>
                    <a:p>
                      <a:pPr algn="ctr"/>
                      <a:r>
                        <a:rPr lang="en-US" sz="2400" dirty="0"/>
                        <a:t>Grant Target</a:t>
                      </a:r>
                    </a:p>
                  </a:txBody>
                  <a:tcPr/>
                </a:tc>
                <a:extLst>
                  <a:ext uri="{0D108BD9-81ED-4DB2-BD59-A6C34878D82A}">
                    <a16:rowId xmlns:a16="http://schemas.microsoft.com/office/drawing/2014/main" val="1210679339"/>
                  </a:ext>
                </a:extLst>
              </a:tr>
              <a:tr h="1396174">
                <a:tc>
                  <a:txBody>
                    <a:bodyPr/>
                    <a:lstStyle/>
                    <a:p>
                      <a:pPr algn="l"/>
                      <a:r>
                        <a:rPr lang="en-US" sz="2100" strike="noStrike" dirty="0">
                          <a:solidFill>
                            <a:schemeClr val="tx1"/>
                          </a:solidFill>
                        </a:rPr>
                        <a:t>1) Total number of all newly created apprenticeship programs, including newly created Registered Apprenticeship Programs. </a:t>
                      </a:r>
                    </a:p>
                  </a:txBody>
                  <a:tcPr/>
                </a:tc>
                <a:tc>
                  <a:txBody>
                    <a:bodyPr/>
                    <a:lstStyle/>
                    <a:p>
                      <a:pPr algn="l"/>
                      <a:endParaRPr lang="en-US" sz="2400" dirty="0"/>
                    </a:p>
                  </a:txBody>
                  <a:tcPr/>
                </a:tc>
                <a:tc>
                  <a:txBody>
                    <a:bodyPr/>
                    <a:lstStyle/>
                    <a:p>
                      <a:pPr algn="l"/>
                      <a:endParaRPr lang="en-US" sz="2400"/>
                    </a:p>
                  </a:txBody>
                  <a:tcPr/>
                </a:tc>
                <a:extLst>
                  <a:ext uri="{0D108BD9-81ED-4DB2-BD59-A6C34878D82A}">
                    <a16:rowId xmlns:a16="http://schemas.microsoft.com/office/drawing/2014/main" val="4044607130"/>
                  </a:ext>
                </a:extLst>
              </a:tr>
              <a:tr h="1960832">
                <a:tc>
                  <a:txBody>
                    <a:bodyPr/>
                    <a:lstStyle/>
                    <a:p>
                      <a:pPr algn="l"/>
                      <a:r>
                        <a:rPr lang="en-US" sz="2100" strike="noStrike" dirty="0">
                          <a:solidFill>
                            <a:schemeClr val="tx1"/>
                          </a:solidFill>
                        </a:rPr>
                        <a:t>2) Total number of existing apprenticeship programs, including Registered Apprenticeship Programs, that are expanded, (e.g., new industries, occupations or service areas, or increased number of apprentices registered). </a:t>
                      </a:r>
                    </a:p>
                  </a:txBody>
                  <a:tcPr/>
                </a:tc>
                <a:tc>
                  <a:txBody>
                    <a:bodyPr/>
                    <a:lstStyle/>
                    <a:p>
                      <a:pPr algn="l"/>
                      <a:endParaRPr lang="en-US" sz="2400" dirty="0"/>
                    </a:p>
                  </a:txBody>
                  <a:tcPr/>
                </a:tc>
                <a:tc>
                  <a:txBody>
                    <a:bodyPr/>
                    <a:lstStyle/>
                    <a:p>
                      <a:pPr algn="l"/>
                      <a:endParaRPr lang="en-US" sz="2400" dirty="0"/>
                    </a:p>
                  </a:txBody>
                  <a:tcPr/>
                </a:tc>
                <a:extLst>
                  <a:ext uri="{0D108BD9-81ED-4DB2-BD59-A6C34878D82A}">
                    <a16:rowId xmlns:a16="http://schemas.microsoft.com/office/drawing/2014/main" val="2633033753"/>
                  </a:ext>
                </a:extLst>
              </a:tr>
              <a:tr h="1396174">
                <a:tc>
                  <a:txBody>
                    <a:bodyPr/>
                    <a:lstStyle/>
                    <a:p>
                      <a:pPr algn="l"/>
                      <a:r>
                        <a:rPr lang="en-US" sz="2100" strike="noStrike" dirty="0">
                          <a:solidFill>
                            <a:schemeClr val="tx1"/>
                          </a:solidFill>
                        </a:rPr>
                        <a:t>3) Total number of employers engaged (i.e., those employers that adopt apprenticeship programs as a result of your grant project).</a:t>
                      </a:r>
                    </a:p>
                  </a:txBody>
                  <a:tcPr/>
                </a:tc>
                <a:tc>
                  <a:txBody>
                    <a:bodyPr/>
                    <a:lstStyle/>
                    <a:p>
                      <a:pPr algn="l"/>
                      <a:endParaRPr lang="en-US" sz="2400" dirty="0"/>
                    </a:p>
                  </a:txBody>
                  <a:tcPr/>
                </a:tc>
                <a:tc>
                  <a:txBody>
                    <a:bodyPr/>
                    <a:lstStyle/>
                    <a:p>
                      <a:pPr algn="l"/>
                      <a:endParaRPr lang="en-US" sz="2400" dirty="0"/>
                    </a:p>
                  </a:txBody>
                  <a:tcPr/>
                </a:tc>
                <a:extLst>
                  <a:ext uri="{0D108BD9-81ED-4DB2-BD59-A6C34878D82A}">
                    <a16:rowId xmlns:a16="http://schemas.microsoft.com/office/drawing/2014/main" val="2175690058"/>
                  </a:ext>
                </a:extLst>
              </a:tr>
            </a:tbl>
          </a:graphicData>
        </a:graphic>
      </p:graphicFrame>
    </p:spTree>
    <p:extLst>
      <p:ext uri="{BB962C8B-B14F-4D97-AF65-F5344CB8AC3E}">
        <p14:creationId xmlns:p14="http://schemas.microsoft.com/office/powerpoint/2010/main" val="3061055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F688B4-CB74-4FDF-A12E-6D532BE08EBD}"/>
              </a:ext>
            </a:extLst>
          </p:cNvPr>
          <p:cNvSpPr>
            <a:spLocks noGrp="1"/>
          </p:cNvSpPr>
          <p:nvPr>
            <p:ph type="sldNum" sz="quarter" idx="12"/>
          </p:nvPr>
        </p:nvSpPr>
        <p:spPr/>
        <p:txBody>
          <a:bodyPr/>
          <a:lstStyle/>
          <a:p>
            <a:fld id="{158B7785-F6D6-45F8-833E-07BD84680091}" type="slidenum">
              <a:rPr lang="en-US" smtClean="0"/>
              <a:t>56</a:t>
            </a:fld>
            <a:endParaRPr lang="en-US"/>
          </a:p>
        </p:txBody>
      </p:sp>
      <p:sp>
        <p:nvSpPr>
          <p:cNvPr id="3" name="Title 2">
            <a:extLst>
              <a:ext uri="{FF2B5EF4-FFF2-40B4-BE49-F238E27FC236}">
                <a16:creationId xmlns:a16="http://schemas.microsoft.com/office/drawing/2014/main" id="{F2F7EC12-D939-4606-A41B-9C8BEC0081A3}"/>
              </a:ext>
            </a:extLst>
          </p:cNvPr>
          <p:cNvSpPr>
            <a:spLocks noGrp="1"/>
          </p:cNvSpPr>
          <p:nvPr>
            <p:ph type="title"/>
          </p:nvPr>
        </p:nvSpPr>
        <p:spPr/>
        <p:txBody>
          <a:bodyPr/>
          <a:lstStyle/>
          <a:p>
            <a:pPr algn="ct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20B0504020000000003" pitchFamily="34" charset="0"/>
              </a:rPr>
              <a:t>Knowledge Check!</a:t>
            </a:r>
            <a:endParaRPr lang="en-US" dirty="0"/>
          </a:p>
        </p:txBody>
      </p:sp>
      <p:sp>
        <p:nvSpPr>
          <p:cNvPr id="4" name="Text Placeholder 3">
            <a:extLst>
              <a:ext uri="{FF2B5EF4-FFF2-40B4-BE49-F238E27FC236}">
                <a16:creationId xmlns:a16="http://schemas.microsoft.com/office/drawing/2014/main" id="{1CC33AF4-9777-4CDD-83B3-E37F56E7F18C}"/>
              </a:ext>
            </a:extLst>
          </p:cNvPr>
          <p:cNvSpPr>
            <a:spLocks noGrp="1"/>
          </p:cNvSpPr>
          <p:nvPr>
            <p:ph type="body" idx="1"/>
          </p:nvPr>
        </p:nvSpPr>
        <p:spPr/>
        <p:txBody>
          <a:bodyPr>
            <a:normAutofit lnSpcReduction="10000"/>
          </a:bodyPr>
          <a:lstStyle/>
          <a:p>
            <a:r>
              <a:rPr lang="en-US" b="1" dirty="0"/>
              <a:t>The output measures for Closing the Skills Gap grantees should be reported:</a:t>
            </a:r>
          </a:p>
        </p:txBody>
      </p:sp>
      <p:sp>
        <p:nvSpPr>
          <p:cNvPr id="5" name="Content Placeholder 4">
            <a:extLst>
              <a:ext uri="{FF2B5EF4-FFF2-40B4-BE49-F238E27FC236}">
                <a16:creationId xmlns:a16="http://schemas.microsoft.com/office/drawing/2014/main" id="{46A49E9B-E1F4-4185-BF71-50AC2E6A439A}"/>
              </a:ext>
            </a:extLst>
          </p:cNvPr>
          <p:cNvSpPr>
            <a:spLocks noGrp="1"/>
          </p:cNvSpPr>
          <p:nvPr>
            <p:ph sz="half" idx="2"/>
          </p:nvPr>
        </p:nvSpPr>
        <p:spPr/>
        <p:txBody>
          <a:bodyPr/>
          <a:lstStyle/>
          <a:p>
            <a:pPr marL="457200" indent="-457200">
              <a:buFont typeface="+mj-lt"/>
              <a:buAutoNum type="arabicPeriod"/>
            </a:pPr>
            <a:r>
              <a:rPr lang="en-US" sz="2800" dirty="0"/>
              <a:t>By email to my FPO</a:t>
            </a:r>
          </a:p>
          <a:p>
            <a:pPr marL="457200" indent="-457200">
              <a:buFont typeface="+mj-lt"/>
              <a:buAutoNum type="arabicPeriod"/>
            </a:pPr>
            <a:r>
              <a:rPr lang="en-US" sz="2800" dirty="0"/>
              <a:t>In Section XI.A. in my QNR each quarter</a:t>
            </a:r>
          </a:p>
          <a:p>
            <a:pPr marL="457200" indent="-457200">
              <a:buFont typeface="+mj-lt"/>
              <a:buAutoNum type="arabicPeriod"/>
            </a:pPr>
            <a:r>
              <a:rPr lang="en-US" sz="2800" dirty="0"/>
              <a:t>Only for the quarter ending June 30, 2020</a:t>
            </a:r>
          </a:p>
          <a:p>
            <a:pPr marL="457200" indent="-457200">
              <a:buFont typeface="+mj-lt"/>
              <a:buAutoNum type="arabicPeriod"/>
            </a:pPr>
            <a:r>
              <a:rPr lang="en-US" sz="2800" dirty="0"/>
              <a:t>What are output measures?</a:t>
            </a:r>
          </a:p>
        </p:txBody>
      </p:sp>
    </p:spTree>
    <p:extLst>
      <p:ext uri="{BB962C8B-B14F-4D97-AF65-F5344CB8AC3E}">
        <p14:creationId xmlns:p14="http://schemas.microsoft.com/office/powerpoint/2010/main" val="4280156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Enter your questions in the chat window (lower left of screen)</a:t>
            </a:r>
          </a:p>
        </p:txBody>
      </p:sp>
    </p:spTree>
    <p:extLst>
      <p:ext uri="{BB962C8B-B14F-4D97-AF65-F5344CB8AC3E}">
        <p14:creationId xmlns:p14="http://schemas.microsoft.com/office/powerpoint/2010/main" val="1429890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03743-B4A7-4D67-87A8-09C9FE815FD6}"/>
              </a:ext>
            </a:extLst>
          </p:cNvPr>
          <p:cNvSpPr>
            <a:spLocks noGrp="1"/>
          </p:cNvSpPr>
          <p:nvPr>
            <p:ph type="sldNum" sz="quarter" idx="12"/>
          </p:nvPr>
        </p:nvSpPr>
        <p:spPr/>
        <p:txBody>
          <a:bodyPr/>
          <a:lstStyle/>
          <a:p>
            <a:fld id="{158B7785-F6D6-45F8-833E-07BD84680091}" type="slidenum">
              <a:rPr lang="en-US" smtClean="0"/>
              <a:pPr/>
              <a:t>58</a:t>
            </a:fld>
            <a:endParaRPr lang="en-US" dirty="0"/>
          </a:p>
        </p:txBody>
      </p:sp>
      <p:sp>
        <p:nvSpPr>
          <p:cNvPr id="3" name="Title 2">
            <a:extLst>
              <a:ext uri="{FF2B5EF4-FFF2-40B4-BE49-F238E27FC236}">
                <a16:creationId xmlns:a16="http://schemas.microsoft.com/office/drawing/2014/main" id="{8B14CB72-F20B-4EE4-822C-BB3376A6D728}"/>
              </a:ext>
            </a:extLst>
          </p:cNvPr>
          <p:cNvSpPr>
            <a:spLocks noGrp="1"/>
          </p:cNvSpPr>
          <p:nvPr>
            <p:ph type="title"/>
          </p:nvPr>
        </p:nvSpPr>
        <p:spPr/>
        <p:txBody>
          <a:bodyPr/>
          <a:lstStyle/>
          <a:p>
            <a:r>
              <a:rPr lang="en-US" dirty="0"/>
              <a:t>Next Steps: Your Action Items</a:t>
            </a:r>
          </a:p>
        </p:txBody>
      </p:sp>
      <p:sp>
        <p:nvSpPr>
          <p:cNvPr id="4" name="Text Placeholder 3">
            <a:extLst>
              <a:ext uri="{FF2B5EF4-FFF2-40B4-BE49-F238E27FC236}">
                <a16:creationId xmlns:a16="http://schemas.microsoft.com/office/drawing/2014/main" id="{0756840A-7302-438D-8FD6-BD08EA15122C}"/>
              </a:ext>
            </a:extLst>
          </p:cNvPr>
          <p:cNvSpPr>
            <a:spLocks noGrp="1"/>
          </p:cNvSpPr>
          <p:nvPr>
            <p:ph type="body" idx="1"/>
          </p:nvPr>
        </p:nvSpPr>
        <p:spPr/>
        <p:txBody>
          <a:bodyPr/>
          <a:lstStyle/>
          <a:p>
            <a:r>
              <a:rPr lang="en-US" dirty="0"/>
              <a:t>What should we do …</a:t>
            </a:r>
          </a:p>
          <a:p>
            <a:endParaRPr lang="en-US" dirty="0"/>
          </a:p>
        </p:txBody>
      </p:sp>
    </p:spTree>
    <p:extLst>
      <p:ext uri="{BB962C8B-B14F-4D97-AF65-F5344CB8AC3E}">
        <p14:creationId xmlns:p14="http://schemas.microsoft.com/office/powerpoint/2010/main" val="4039669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367453-37AC-4A91-963A-7047095C0F1A}"/>
              </a:ext>
            </a:extLst>
          </p:cNvPr>
          <p:cNvSpPr>
            <a:spLocks noGrp="1"/>
          </p:cNvSpPr>
          <p:nvPr>
            <p:ph type="sldNum" sz="quarter" idx="12"/>
          </p:nvPr>
        </p:nvSpPr>
        <p:spPr/>
        <p:txBody>
          <a:bodyPr/>
          <a:lstStyle/>
          <a:p>
            <a:fld id="{158B7785-F6D6-45F8-833E-07BD84680091}" type="slidenum">
              <a:rPr lang="en-US" smtClean="0"/>
              <a:t>59</a:t>
            </a:fld>
            <a:endParaRPr lang="en-US"/>
          </a:p>
        </p:txBody>
      </p:sp>
      <p:sp>
        <p:nvSpPr>
          <p:cNvPr id="3" name="Title 2">
            <a:extLst>
              <a:ext uri="{FF2B5EF4-FFF2-40B4-BE49-F238E27FC236}">
                <a16:creationId xmlns:a16="http://schemas.microsoft.com/office/drawing/2014/main" id="{FD842D3A-A405-4547-9A35-DB9928F93CFA}"/>
              </a:ext>
            </a:extLst>
          </p:cNvPr>
          <p:cNvSpPr>
            <a:spLocks noGrp="1"/>
          </p:cNvSpPr>
          <p:nvPr>
            <p:ph type="title"/>
          </p:nvPr>
        </p:nvSpPr>
        <p:spPr/>
        <p:txBody>
          <a:bodyPr>
            <a:normAutofit fontScale="90000"/>
          </a:bodyPr>
          <a:lstStyle/>
          <a:p>
            <a:r>
              <a:rPr lang="en-US" dirty="0"/>
              <a:t>Quarter Ending</a:t>
            </a:r>
            <a:br>
              <a:rPr lang="en-US" dirty="0"/>
            </a:br>
            <a:r>
              <a:rPr lang="en-US" dirty="0"/>
              <a:t>H-1B Reporting Reminders</a:t>
            </a:r>
          </a:p>
        </p:txBody>
      </p:sp>
      <p:sp>
        <p:nvSpPr>
          <p:cNvPr id="4" name="Text Placeholder 3">
            <a:extLst>
              <a:ext uri="{FF2B5EF4-FFF2-40B4-BE49-F238E27FC236}">
                <a16:creationId xmlns:a16="http://schemas.microsoft.com/office/drawing/2014/main" id="{76AEBB15-871E-4B17-8085-89A2AD8EE7F1}"/>
              </a:ext>
            </a:extLst>
          </p:cNvPr>
          <p:cNvSpPr>
            <a:spLocks noGrp="1"/>
          </p:cNvSpPr>
          <p:nvPr>
            <p:ph type="body" idx="1"/>
          </p:nvPr>
        </p:nvSpPr>
        <p:spPr>
          <a:xfrm>
            <a:off x="805866" y="999279"/>
            <a:ext cx="10515600" cy="488862"/>
          </a:xfrm>
        </p:spPr>
        <p:txBody>
          <a:bodyPr>
            <a:noAutofit/>
          </a:bodyPr>
          <a:lstStyle/>
          <a:p>
            <a:endParaRPr lang="en-US" sz="1600" b="1" dirty="0"/>
          </a:p>
          <a:p>
            <a:r>
              <a:rPr lang="en-US" b="1" dirty="0"/>
              <a:t>June - August 2020</a:t>
            </a:r>
          </a:p>
          <a:p>
            <a:endParaRPr lang="en-US" sz="1600" b="1" dirty="0"/>
          </a:p>
        </p:txBody>
      </p:sp>
      <p:sp>
        <p:nvSpPr>
          <p:cNvPr id="5" name="Content Placeholder 4">
            <a:extLst>
              <a:ext uri="{FF2B5EF4-FFF2-40B4-BE49-F238E27FC236}">
                <a16:creationId xmlns:a16="http://schemas.microsoft.com/office/drawing/2014/main" id="{5A0849BB-98D2-464D-A47A-CC496D6A7FA5}"/>
              </a:ext>
            </a:extLst>
          </p:cNvPr>
          <p:cNvSpPr>
            <a:spLocks noGrp="1"/>
          </p:cNvSpPr>
          <p:nvPr>
            <p:ph sz="half" idx="2"/>
          </p:nvPr>
        </p:nvSpPr>
        <p:spPr>
          <a:xfrm>
            <a:off x="839788" y="1654828"/>
            <a:ext cx="10515600" cy="4701522"/>
          </a:xfrm>
        </p:spPr>
        <p:txBody>
          <a:bodyPr/>
          <a:lstStyle/>
          <a:p>
            <a:r>
              <a:rPr lang="en-US" sz="2200" b="1" dirty="0"/>
              <a:t>Next Steps for Grantees</a:t>
            </a:r>
          </a:p>
          <a:p>
            <a:pPr lvl="1"/>
            <a:r>
              <a:rPr lang="en-US" dirty="0"/>
              <a:t>Review new performance reporting handbook (and other technical assistance materials—see next slide)</a:t>
            </a:r>
          </a:p>
          <a:p>
            <a:pPr lvl="1"/>
            <a:r>
              <a:rPr lang="en-US" dirty="0"/>
              <a:t>Attend H-1B CSG Performance Reporting Office Hours</a:t>
            </a:r>
          </a:p>
          <a:p>
            <a:pPr lvl="2"/>
            <a:r>
              <a:rPr lang="en-US" b="1" dirty="0">
                <a:solidFill>
                  <a:srgbClr val="FF0000"/>
                </a:solidFill>
              </a:rPr>
              <a:t>Wednesday, July 29, 2020 from 2:00 pm – 3:00 pm EDT</a:t>
            </a:r>
          </a:p>
          <a:p>
            <a:pPr lvl="2"/>
            <a:r>
              <a:rPr lang="en-US" b="1" dirty="0">
                <a:solidFill>
                  <a:srgbClr val="FF0000"/>
                </a:solidFill>
              </a:rPr>
              <a:t>Thursday, August 6, 2020 from 1:00 pm – 2:00 pm EDT </a:t>
            </a:r>
          </a:p>
          <a:p>
            <a:pPr lvl="2"/>
            <a:r>
              <a:rPr lang="en-US" b="1" dirty="0">
                <a:solidFill>
                  <a:srgbClr val="FF0000"/>
                </a:solidFill>
              </a:rPr>
              <a:t>Thursday, August 13, 2020 from 3:00 pm – 4:00 pm EDT </a:t>
            </a:r>
          </a:p>
          <a:p>
            <a:pPr lvl="1"/>
            <a:r>
              <a:rPr lang="en-US" dirty="0"/>
              <a:t>Submit and certify your grant’s QNR and data file in WIPS</a:t>
            </a:r>
          </a:p>
          <a:p>
            <a:pPr lvl="2"/>
            <a:r>
              <a:rPr lang="en-US" dirty="0"/>
              <a:t>Don’t forget Section B</a:t>
            </a:r>
          </a:p>
          <a:p>
            <a:pPr lvl="2"/>
            <a:r>
              <a:rPr lang="en-US" dirty="0"/>
              <a:t>Start early!</a:t>
            </a:r>
          </a:p>
          <a:p>
            <a:pPr lvl="1"/>
            <a:r>
              <a:rPr lang="en-US" dirty="0"/>
              <a:t>Contact the </a:t>
            </a:r>
            <a:r>
              <a:rPr lang="en-US" sz="2000" dirty="0"/>
              <a:t>Closing the Skills Gap mailbox (</a:t>
            </a:r>
            <a:r>
              <a:rPr lang="en-US" sz="2000" dirty="0">
                <a:hlinkClick r:id="rId3"/>
              </a:rPr>
              <a:t>ClosingSkillsGap@dol.gov</a:t>
            </a:r>
            <a:r>
              <a:rPr lang="en-US" sz="2000" dirty="0"/>
              <a:t>) for performance reporting technical assistance. Please make sure to cc your FPO. </a:t>
            </a:r>
            <a:r>
              <a:rPr lang="en-US" dirty="0"/>
              <a:t> </a:t>
            </a:r>
          </a:p>
          <a:p>
            <a:endParaRPr lang="en-US" dirty="0"/>
          </a:p>
          <a:p>
            <a:endParaRPr lang="en-US" dirty="0"/>
          </a:p>
          <a:p>
            <a:endParaRPr lang="en-US" dirty="0"/>
          </a:p>
          <a:p>
            <a:endParaRPr lang="en-US" dirty="0"/>
          </a:p>
          <a:p>
            <a:endParaRPr lang="en-US" dirty="0"/>
          </a:p>
          <a:p>
            <a:endParaRPr lang="en-US" b="1" dirty="0"/>
          </a:p>
          <a:p>
            <a:endParaRPr lang="en-US" dirty="0"/>
          </a:p>
        </p:txBody>
      </p:sp>
    </p:spTree>
    <p:extLst>
      <p:ext uri="{BB962C8B-B14F-4D97-AF65-F5344CB8AC3E}">
        <p14:creationId xmlns:p14="http://schemas.microsoft.com/office/powerpoint/2010/main" val="156037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 / Agenda</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541670" y="1171102"/>
            <a:ext cx="11081334" cy="5367810"/>
          </a:xfrm>
        </p:spPr>
        <p:txBody>
          <a:bodyPr>
            <a:normAutofit/>
          </a:bodyPr>
          <a:lstStyle/>
          <a:p>
            <a:r>
              <a:rPr lang="en-US" dirty="0"/>
              <a:t>Provide an introduction to Workforce Integrated Performance System (WIPS)</a:t>
            </a:r>
          </a:p>
          <a:p>
            <a:r>
              <a:rPr lang="en-US" dirty="0"/>
              <a:t>Provide an overview of the H-1B PIRL Data Elements </a:t>
            </a:r>
          </a:p>
          <a:p>
            <a:r>
              <a:rPr lang="en-US" dirty="0"/>
              <a:t>Describe the format and structure of a data file, creation of a CSV file, and describe ongoing case management processes</a:t>
            </a:r>
          </a:p>
          <a:p>
            <a:r>
              <a:rPr lang="en-US" dirty="0"/>
              <a:t>Describe how to generate a Quarterly Performance Report (QPR) Form</a:t>
            </a:r>
          </a:p>
          <a:p>
            <a:r>
              <a:rPr lang="en-US" dirty="0"/>
              <a:t>Present an overview of the Quarterly Narrative Report</a:t>
            </a:r>
          </a:p>
          <a:p>
            <a:r>
              <a:rPr lang="en-US" dirty="0"/>
              <a:t>Provide an overview of the performance reporting guidance </a:t>
            </a:r>
          </a:p>
          <a:p>
            <a:r>
              <a:rPr lang="en-US" dirty="0"/>
              <a:t>Discuss next steps/action items for July – September 2020</a:t>
            </a:r>
            <a:endParaRPr lang="en-US"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09103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C68BF-414A-4640-864D-65B5548F0896}"/>
              </a:ext>
            </a:extLst>
          </p:cNvPr>
          <p:cNvSpPr>
            <a:spLocks noGrp="1"/>
          </p:cNvSpPr>
          <p:nvPr>
            <p:ph type="sldNum" sz="quarter" idx="12"/>
          </p:nvPr>
        </p:nvSpPr>
        <p:spPr/>
        <p:txBody>
          <a:bodyPr/>
          <a:lstStyle/>
          <a:p>
            <a:fld id="{158B7785-F6D6-45F8-833E-07BD84680091}" type="slidenum">
              <a:rPr lang="en-US" smtClean="0"/>
              <a:t>60</a:t>
            </a:fld>
            <a:endParaRPr lang="en-US"/>
          </a:p>
        </p:txBody>
      </p:sp>
      <p:sp>
        <p:nvSpPr>
          <p:cNvPr id="3" name="Title 2">
            <a:extLst>
              <a:ext uri="{FF2B5EF4-FFF2-40B4-BE49-F238E27FC236}">
                <a16:creationId xmlns:a16="http://schemas.microsoft.com/office/drawing/2014/main" id="{ACEC0BF5-9C08-4FA0-B760-888F8B8F9D6E}"/>
              </a:ext>
            </a:extLst>
          </p:cNvPr>
          <p:cNvSpPr>
            <a:spLocks noGrp="1"/>
          </p:cNvSpPr>
          <p:nvPr>
            <p:ph type="title"/>
          </p:nvPr>
        </p:nvSpPr>
        <p:spPr/>
        <p:txBody>
          <a:bodyPr/>
          <a:lstStyle/>
          <a:p>
            <a:r>
              <a:rPr lang="en-US" dirty="0"/>
              <a:t>Current Closing the Skills Gap Performance Resources</a:t>
            </a:r>
          </a:p>
        </p:txBody>
      </p:sp>
      <p:sp>
        <p:nvSpPr>
          <p:cNvPr id="4" name="Content Placeholder 3">
            <a:extLst>
              <a:ext uri="{FF2B5EF4-FFF2-40B4-BE49-F238E27FC236}">
                <a16:creationId xmlns:a16="http://schemas.microsoft.com/office/drawing/2014/main" id="{27B7E08B-180C-4621-8F66-432035619B47}"/>
              </a:ext>
            </a:extLst>
          </p:cNvPr>
          <p:cNvSpPr>
            <a:spLocks noGrp="1"/>
          </p:cNvSpPr>
          <p:nvPr>
            <p:ph idx="1"/>
          </p:nvPr>
        </p:nvSpPr>
        <p:spPr/>
        <p:txBody>
          <a:bodyPr>
            <a:normAutofit/>
          </a:bodyPr>
          <a:lstStyle/>
          <a:p>
            <a:r>
              <a:rPr lang="en-US" dirty="0"/>
              <a:t>H-1B Grants Closing the Skills Gap Performance Reporting Handbook 2.0</a:t>
            </a:r>
          </a:p>
          <a:p>
            <a:r>
              <a:rPr lang="en-US" sz="2400" dirty="0">
                <a:latin typeface="Calibri" panose="020F0502020204030204" pitchFamily="34" charset="0"/>
                <a:cs typeface="Calibri" panose="020F0502020204030204" pitchFamily="34" charset="0"/>
              </a:rPr>
              <a:t>DOL PIRL for CSG Grants </a:t>
            </a:r>
            <a:endParaRPr lang="en-US" sz="2400" b="1" dirty="0">
              <a:solidFill>
                <a:srgbClr val="FF0000"/>
              </a:solidFill>
              <a:latin typeface="Calibri" panose="020F0502020204030204" pitchFamily="34" charset="0"/>
              <a:cs typeface="Calibri" panose="020F0502020204030204" pitchFamily="34" charset="0"/>
            </a:endParaRPr>
          </a:p>
          <a:p>
            <a:pPr lvl="0"/>
            <a:r>
              <a:rPr lang="en-US" dirty="0"/>
              <a:t>WIPS Tips, with helpful information on using the WIPS system to report your performance data; and WIPS QNR Upload Instructions</a:t>
            </a:r>
          </a:p>
          <a:p>
            <a:pPr lvl="0"/>
            <a:r>
              <a:rPr lang="en-US" dirty="0"/>
              <a:t>Sample case management file with 25 participants</a:t>
            </a:r>
          </a:p>
          <a:p>
            <a:pPr lvl="0"/>
            <a:r>
              <a:rPr lang="en-US" dirty="0"/>
              <a:t>Sample data file</a:t>
            </a:r>
          </a:p>
          <a:p>
            <a:pPr lvl="0"/>
            <a:r>
              <a:rPr lang="en-US" dirty="0"/>
              <a:t>Sample .csv file</a:t>
            </a:r>
          </a:p>
          <a:p>
            <a:pPr>
              <a:lnSpc>
                <a:spcPct val="105000"/>
              </a:lnSpc>
            </a:pPr>
            <a:r>
              <a:rPr lang="en-US" dirty="0"/>
              <a:t>CSG Performance Reporting Webinar 1.0 and 2.0 </a:t>
            </a:r>
          </a:p>
          <a:p>
            <a:endParaRPr lang="en-US" sz="31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endParaRPr lang="en-US" sz="2800" b="1" dirty="0">
              <a:solidFill>
                <a:srgbClr val="FF0000"/>
              </a:solidFill>
              <a:latin typeface="Calibri" panose="020F0502020204030204" pitchFamily="34" charset="0"/>
              <a:cs typeface="Calibri" panose="020F0502020204030204" pitchFamily="34" charset="0"/>
            </a:endParaRPr>
          </a:p>
          <a:p>
            <a:endParaRPr lang="en-US" sz="3000" b="1" dirty="0">
              <a:solidFill>
                <a:srgbClr val="FF0000"/>
              </a:solidFill>
              <a:latin typeface="Calibri" panose="020F0502020204030204" pitchFamily="34" charset="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F7ECAEB2-D5A4-4355-8133-D59159E24D0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95956">
            <a:off x="8759590" y="3032905"/>
            <a:ext cx="2049239" cy="1248598"/>
          </a:xfrm>
          <a:prstGeom prst="rect">
            <a:avLst/>
          </a:prstGeom>
        </p:spPr>
      </p:pic>
      <p:sp>
        <p:nvSpPr>
          <p:cNvPr id="6" name="Rectangle 5">
            <a:extLst>
              <a:ext uri="{FF2B5EF4-FFF2-40B4-BE49-F238E27FC236}">
                <a16:creationId xmlns:a16="http://schemas.microsoft.com/office/drawing/2014/main" id="{6F094723-23E6-41C7-A0EC-7A1A5BCAE252}"/>
              </a:ext>
            </a:extLst>
          </p:cNvPr>
          <p:cNvSpPr/>
          <p:nvPr/>
        </p:nvSpPr>
        <p:spPr>
          <a:xfrm>
            <a:off x="2528047" y="5705812"/>
            <a:ext cx="7028329" cy="1015663"/>
          </a:xfrm>
          <a:prstGeom prst="rect">
            <a:avLst/>
          </a:prstGeom>
          <a:solidFill>
            <a:schemeClr val="bg2">
              <a:lumMod val="90000"/>
            </a:schemeClr>
          </a:solidFill>
        </p:spPr>
        <p:txBody>
          <a:bodyPr wrap="square">
            <a:spAutoFit/>
          </a:bodyPr>
          <a:lstStyle/>
          <a:p>
            <a:r>
              <a:rPr lang="en-US" sz="2000" b="1" u="sng" dirty="0">
                <a:hlinkClick r:id="rId4"/>
              </a:rPr>
              <a:t>https://www.workforcegps.org/events/2020/06/08/13/50/Apprenticeships-Closing-the-Skills-Gap-Performance-Reporting-Orientation-2-0</a:t>
            </a:r>
            <a:endParaRPr lang="en-US" sz="2000" b="1" dirty="0"/>
          </a:p>
        </p:txBody>
      </p:sp>
    </p:spTree>
    <p:extLst>
      <p:ext uri="{BB962C8B-B14F-4D97-AF65-F5344CB8AC3E}">
        <p14:creationId xmlns:p14="http://schemas.microsoft.com/office/powerpoint/2010/main" val="1364361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C14A0-3278-4D06-8473-D82517F0F673}"/>
              </a:ext>
            </a:extLst>
          </p:cNvPr>
          <p:cNvSpPr>
            <a:spLocks noGrp="1"/>
          </p:cNvSpPr>
          <p:nvPr>
            <p:ph type="sldNum" sz="quarter" idx="12"/>
          </p:nvPr>
        </p:nvSpPr>
        <p:spPr/>
        <p:txBody>
          <a:bodyPr/>
          <a:lstStyle/>
          <a:p>
            <a:fld id="{158B7785-F6D6-45F8-833E-07BD84680091}" type="slidenum">
              <a:rPr lang="en-US" smtClean="0"/>
              <a:t>61</a:t>
            </a:fld>
            <a:endParaRPr lang="en-US" dirty="0"/>
          </a:p>
        </p:txBody>
      </p:sp>
      <p:sp>
        <p:nvSpPr>
          <p:cNvPr id="3" name="Title 2">
            <a:extLst>
              <a:ext uri="{FF2B5EF4-FFF2-40B4-BE49-F238E27FC236}">
                <a16:creationId xmlns:a16="http://schemas.microsoft.com/office/drawing/2014/main" id="{7406D51C-C592-4734-B469-7ACD4F743FBA}"/>
              </a:ext>
            </a:extLst>
          </p:cNvPr>
          <p:cNvSpPr>
            <a:spLocks noGrp="1"/>
          </p:cNvSpPr>
          <p:nvPr>
            <p:ph type="title"/>
          </p:nvPr>
        </p:nvSpPr>
        <p:spPr/>
        <p:txBody>
          <a:bodyPr/>
          <a:lstStyle/>
          <a:p>
            <a:r>
              <a:rPr lang="en-US" dirty="0"/>
              <a:t>Poll Question #3</a:t>
            </a:r>
          </a:p>
        </p:txBody>
      </p:sp>
      <p:sp>
        <p:nvSpPr>
          <p:cNvPr id="4" name="Text Placeholder 3">
            <a:extLst>
              <a:ext uri="{FF2B5EF4-FFF2-40B4-BE49-F238E27FC236}">
                <a16:creationId xmlns:a16="http://schemas.microsoft.com/office/drawing/2014/main" id="{57BF14F2-9374-45A8-B66F-4EE812B4DD1E}"/>
              </a:ext>
            </a:extLst>
          </p:cNvPr>
          <p:cNvSpPr>
            <a:spLocks noGrp="1"/>
          </p:cNvSpPr>
          <p:nvPr>
            <p:ph type="body" idx="14"/>
          </p:nvPr>
        </p:nvSpPr>
        <p:spPr/>
        <p:txBody>
          <a:bodyPr/>
          <a:lstStyle/>
          <a:p>
            <a:r>
              <a:rPr lang="en-US" dirty="0"/>
              <a:t>How prepared are you to submit a CSV data file in WIPS??</a:t>
            </a:r>
          </a:p>
        </p:txBody>
      </p:sp>
      <p:sp>
        <p:nvSpPr>
          <p:cNvPr id="5" name="Text Placeholder 4">
            <a:extLst>
              <a:ext uri="{FF2B5EF4-FFF2-40B4-BE49-F238E27FC236}">
                <a16:creationId xmlns:a16="http://schemas.microsoft.com/office/drawing/2014/main" id="{E5215C4E-065E-4EE3-A59A-E04525D5831F}"/>
              </a:ext>
            </a:extLst>
          </p:cNvPr>
          <p:cNvSpPr>
            <a:spLocks noGrp="1"/>
          </p:cNvSpPr>
          <p:nvPr>
            <p:ph type="body" sz="quarter" idx="13"/>
          </p:nvPr>
        </p:nvSpPr>
        <p:spPr/>
        <p:txBody>
          <a:bodyPr/>
          <a:lstStyle/>
          <a:p>
            <a:r>
              <a:rPr lang="en-US" dirty="0"/>
              <a:t>Choose the answer that best reflects you (or your organization)</a:t>
            </a:r>
          </a:p>
        </p:txBody>
      </p:sp>
      <p:sp>
        <p:nvSpPr>
          <p:cNvPr id="6" name="Content Placeholder 5">
            <a:extLst>
              <a:ext uri="{FF2B5EF4-FFF2-40B4-BE49-F238E27FC236}">
                <a16:creationId xmlns:a16="http://schemas.microsoft.com/office/drawing/2014/main" id="{4ECF8A8B-C651-4514-80DA-6DEF26763C62}"/>
              </a:ext>
            </a:extLst>
          </p:cNvPr>
          <p:cNvSpPr>
            <a:spLocks noGrp="1"/>
          </p:cNvSpPr>
          <p:nvPr>
            <p:ph idx="1"/>
          </p:nvPr>
        </p:nvSpPr>
        <p:spPr/>
        <p:txBody>
          <a:bodyPr/>
          <a:lstStyle/>
          <a:p>
            <a:r>
              <a:rPr lang="en-US" dirty="0" err="1">
                <a:solidFill>
                  <a:schemeClr val="accent2"/>
                </a:solidFill>
              </a:rPr>
              <a:t>Eeks</a:t>
            </a:r>
            <a:r>
              <a:rPr lang="en-US" dirty="0">
                <a:solidFill>
                  <a:schemeClr val="accent2"/>
                </a:solidFill>
              </a:rPr>
              <a:t>! </a:t>
            </a:r>
            <a:r>
              <a:rPr lang="en-US" dirty="0"/>
              <a:t>WIPS What?! We’re not ready!</a:t>
            </a:r>
          </a:p>
          <a:p>
            <a:r>
              <a:rPr lang="en-US" dirty="0">
                <a:solidFill>
                  <a:schemeClr val="accent2"/>
                </a:solidFill>
              </a:rPr>
              <a:t>Um</a:t>
            </a:r>
            <a:r>
              <a:rPr lang="en-US" dirty="0"/>
              <a:t>…we’re still collecting participant data</a:t>
            </a:r>
          </a:p>
          <a:p>
            <a:r>
              <a:rPr lang="en-US" dirty="0">
                <a:solidFill>
                  <a:schemeClr val="accent2"/>
                </a:solidFill>
              </a:rPr>
              <a:t>Whew, we’re almost there! </a:t>
            </a:r>
            <a:r>
              <a:rPr lang="en-US" dirty="0"/>
              <a:t>We have participant data in our MIS data base</a:t>
            </a:r>
          </a:p>
          <a:p>
            <a:r>
              <a:rPr lang="en-US" dirty="0">
                <a:solidFill>
                  <a:schemeClr val="accent2"/>
                </a:solidFill>
              </a:rPr>
              <a:t>Feeling great! </a:t>
            </a:r>
            <a:r>
              <a:rPr lang="en-US" dirty="0"/>
              <a:t>We’re ready to upload a CSV data file in WIPS</a:t>
            </a:r>
          </a:p>
        </p:txBody>
      </p:sp>
    </p:spTree>
    <p:extLst>
      <p:ext uri="{BB962C8B-B14F-4D97-AF65-F5344CB8AC3E}">
        <p14:creationId xmlns:p14="http://schemas.microsoft.com/office/powerpoint/2010/main" val="49242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FC04-71CF-4F16-9473-5B8365CC0C2A}"/>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A7BD1FA0-6415-4476-8D28-D1A4F26CA20D}"/>
              </a:ext>
            </a:extLst>
          </p:cNvPr>
          <p:cNvSpPr>
            <a:spLocks noGrp="1"/>
          </p:cNvSpPr>
          <p:nvPr>
            <p:ph type="body" idx="20"/>
          </p:nvPr>
        </p:nvSpPr>
        <p:spPr/>
        <p:txBody>
          <a:bodyPr/>
          <a:lstStyle/>
          <a:p>
            <a:endParaRPr lang="en-US"/>
          </a:p>
        </p:txBody>
      </p:sp>
    </p:spTree>
    <p:extLst>
      <p:ext uri="{BB962C8B-B14F-4D97-AF65-F5344CB8AC3E}">
        <p14:creationId xmlns:p14="http://schemas.microsoft.com/office/powerpoint/2010/main" val="135609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0C20A-84AF-4593-BF4D-828C192F6B15}"/>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2FA4ED64-BDEE-405C-912D-36C634077141}"/>
              </a:ext>
            </a:extLst>
          </p:cNvPr>
          <p:cNvSpPr>
            <a:spLocks noGrp="1"/>
          </p:cNvSpPr>
          <p:nvPr>
            <p:ph type="title"/>
          </p:nvPr>
        </p:nvSpPr>
        <p:spPr/>
        <p:txBody>
          <a:bodyPr/>
          <a:lstStyle/>
          <a:p>
            <a:r>
              <a:rPr lang="en-US" dirty="0"/>
              <a:t>Accessing and Reporting in WIPS</a:t>
            </a:r>
          </a:p>
        </p:txBody>
      </p:sp>
    </p:spTree>
    <p:extLst>
      <p:ext uri="{BB962C8B-B14F-4D97-AF65-F5344CB8AC3E}">
        <p14:creationId xmlns:p14="http://schemas.microsoft.com/office/powerpoint/2010/main" val="144221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C96D1-48D3-4662-A671-38B8CD340B93}"/>
              </a:ext>
            </a:extLst>
          </p:cNvPr>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a:extLst>
              <a:ext uri="{FF2B5EF4-FFF2-40B4-BE49-F238E27FC236}">
                <a16:creationId xmlns:a16="http://schemas.microsoft.com/office/drawing/2014/main" id="{0D6012AF-571B-4F69-84BE-F3BBDEC7B9C3}"/>
              </a:ext>
            </a:extLst>
          </p:cNvPr>
          <p:cNvSpPr>
            <a:spLocks noGrp="1"/>
          </p:cNvSpPr>
          <p:nvPr>
            <p:ph type="title"/>
          </p:nvPr>
        </p:nvSpPr>
        <p:spPr/>
        <p:txBody>
          <a:bodyPr/>
          <a:lstStyle/>
          <a:p>
            <a:r>
              <a:rPr lang="en-US" dirty="0"/>
              <a:t>WIPS Access</a:t>
            </a:r>
          </a:p>
        </p:txBody>
      </p:sp>
      <p:sp>
        <p:nvSpPr>
          <p:cNvPr id="4" name="Text Placeholder 3">
            <a:extLst>
              <a:ext uri="{FF2B5EF4-FFF2-40B4-BE49-F238E27FC236}">
                <a16:creationId xmlns:a16="http://schemas.microsoft.com/office/drawing/2014/main" id="{1B531C93-6439-4FF2-A3B4-0016BDFAF927}"/>
              </a:ext>
            </a:extLst>
          </p:cNvPr>
          <p:cNvSpPr>
            <a:spLocks noGrp="1"/>
          </p:cNvSpPr>
          <p:nvPr>
            <p:ph type="body" idx="1"/>
          </p:nvPr>
        </p:nvSpPr>
        <p:spPr/>
        <p:txBody>
          <a:bodyPr/>
          <a:lstStyle/>
          <a:p>
            <a:r>
              <a:rPr lang="en-US" dirty="0"/>
              <a:t>Username and Passwords</a:t>
            </a:r>
          </a:p>
        </p:txBody>
      </p:sp>
      <p:sp>
        <p:nvSpPr>
          <p:cNvPr id="5" name="Content Placeholder 4">
            <a:extLst>
              <a:ext uri="{FF2B5EF4-FFF2-40B4-BE49-F238E27FC236}">
                <a16:creationId xmlns:a16="http://schemas.microsoft.com/office/drawing/2014/main" id="{83816106-F6E4-40AF-AD59-35B6088107BC}"/>
              </a:ext>
            </a:extLst>
          </p:cNvPr>
          <p:cNvSpPr>
            <a:spLocks noGrp="1"/>
          </p:cNvSpPr>
          <p:nvPr>
            <p:ph sz="half" idx="2"/>
          </p:nvPr>
        </p:nvSpPr>
        <p:spPr/>
        <p:txBody>
          <a:bodyPr/>
          <a:lstStyle/>
          <a:p>
            <a:r>
              <a:rPr lang="en-US" dirty="0"/>
              <a:t>The ONLY way to access WIPS is with a WIPS-generated username and password. </a:t>
            </a:r>
          </a:p>
          <a:p>
            <a:r>
              <a:rPr lang="en-US" dirty="0"/>
              <a:t>Both username and password are sent via email to the Grant’s Authorized Representative from the following email address: </a:t>
            </a:r>
            <a:r>
              <a:rPr lang="en-US" u="sng" dirty="0">
                <a:hlinkClick r:id="rId3"/>
              </a:rPr>
              <a:t>admin@dol.appiancloud.com</a:t>
            </a:r>
            <a:r>
              <a:rPr lang="en-US" dirty="0"/>
              <a:t>.</a:t>
            </a:r>
          </a:p>
          <a:p>
            <a:endParaRPr lang="en-US" dirty="0"/>
          </a:p>
        </p:txBody>
      </p:sp>
      <p:pic>
        <p:nvPicPr>
          <p:cNvPr id="6" name="Picture 5">
            <a:extLst>
              <a:ext uri="{FF2B5EF4-FFF2-40B4-BE49-F238E27FC236}">
                <a16:creationId xmlns:a16="http://schemas.microsoft.com/office/drawing/2014/main" id="{07A3B83C-3F32-44BF-A354-EFA8D95062CC}"/>
              </a:ext>
            </a:extLst>
          </p:cNvPr>
          <p:cNvPicPr/>
          <p:nvPr/>
        </p:nvPicPr>
        <p:blipFill rotWithShape="1">
          <a:blip r:embed="rId4"/>
          <a:srcRect l="33419" t="20978" r="18547" b="17331"/>
          <a:stretch/>
        </p:blipFill>
        <p:spPr>
          <a:xfrm>
            <a:off x="2266882" y="3633205"/>
            <a:ext cx="2854960" cy="2062481"/>
          </a:xfrm>
          <a:prstGeom prst="rect">
            <a:avLst/>
          </a:prstGeom>
          <a:ln>
            <a:solidFill>
              <a:schemeClr val="accent1"/>
            </a:solidFill>
          </a:ln>
        </p:spPr>
      </p:pic>
      <p:pic>
        <p:nvPicPr>
          <p:cNvPr id="7" name="Picture 6">
            <a:extLst>
              <a:ext uri="{FF2B5EF4-FFF2-40B4-BE49-F238E27FC236}">
                <a16:creationId xmlns:a16="http://schemas.microsoft.com/office/drawing/2014/main" id="{5A74BF6C-30B4-4870-9D9E-772E597F324A}"/>
              </a:ext>
            </a:extLst>
          </p:cNvPr>
          <p:cNvPicPr/>
          <p:nvPr/>
        </p:nvPicPr>
        <p:blipFill rotWithShape="1">
          <a:blip r:embed="rId5"/>
          <a:srcRect l="33761" t="20978" r="33931" b="39516"/>
          <a:stretch/>
        </p:blipFill>
        <p:spPr>
          <a:xfrm>
            <a:off x="5648548" y="3450790"/>
            <a:ext cx="3203008" cy="2427309"/>
          </a:xfrm>
          <a:prstGeom prst="rect">
            <a:avLst/>
          </a:prstGeom>
          <a:ln>
            <a:solidFill>
              <a:schemeClr val="accent1"/>
            </a:solidFill>
          </a:ln>
        </p:spPr>
      </p:pic>
    </p:spTree>
    <p:extLst>
      <p:ext uri="{BB962C8B-B14F-4D97-AF65-F5344CB8AC3E}">
        <p14:creationId xmlns:p14="http://schemas.microsoft.com/office/powerpoint/2010/main" val="200827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955110-E3FB-4603-B373-F37263AB4E8C}"/>
              </a:ext>
            </a:extLst>
          </p:cNvPr>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a:extLst>
              <a:ext uri="{FF2B5EF4-FFF2-40B4-BE49-F238E27FC236}">
                <a16:creationId xmlns:a16="http://schemas.microsoft.com/office/drawing/2014/main" id="{64C5A9D7-D435-4CE6-9648-16441EF5017D}"/>
              </a:ext>
            </a:extLst>
          </p:cNvPr>
          <p:cNvSpPr>
            <a:spLocks noGrp="1"/>
          </p:cNvSpPr>
          <p:nvPr>
            <p:ph type="title"/>
          </p:nvPr>
        </p:nvSpPr>
        <p:spPr/>
        <p:txBody>
          <a:bodyPr/>
          <a:lstStyle/>
          <a:p>
            <a:r>
              <a:rPr lang="en-US" dirty="0"/>
              <a:t>WIPS Access</a:t>
            </a:r>
          </a:p>
        </p:txBody>
      </p:sp>
      <p:sp>
        <p:nvSpPr>
          <p:cNvPr id="4" name="Text Placeholder 3">
            <a:extLst>
              <a:ext uri="{FF2B5EF4-FFF2-40B4-BE49-F238E27FC236}">
                <a16:creationId xmlns:a16="http://schemas.microsoft.com/office/drawing/2014/main" id="{59679F3E-D564-4D31-A9E4-F13705EB612A}"/>
              </a:ext>
            </a:extLst>
          </p:cNvPr>
          <p:cNvSpPr>
            <a:spLocks noGrp="1"/>
          </p:cNvSpPr>
          <p:nvPr>
            <p:ph type="body" idx="1"/>
          </p:nvPr>
        </p:nvSpPr>
        <p:spPr/>
        <p:txBody>
          <a:bodyPr/>
          <a:lstStyle/>
          <a:p>
            <a:r>
              <a:rPr lang="en-US" dirty="0"/>
              <a:t>Reset Password in WIPS</a:t>
            </a:r>
          </a:p>
        </p:txBody>
      </p:sp>
      <p:sp>
        <p:nvSpPr>
          <p:cNvPr id="5" name="Content Placeholder 4">
            <a:extLst>
              <a:ext uri="{FF2B5EF4-FFF2-40B4-BE49-F238E27FC236}">
                <a16:creationId xmlns:a16="http://schemas.microsoft.com/office/drawing/2014/main" id="{FDD3906A-23AD-45EA-BE4A-38FA410BF49F}"/>
              </a:ext>
            </a:extLst>
          </p:cNvPr>
          <p:cNvSpPr>
            <a:spLocks noGrp="1"/>
          </p:cNvSpPr>
          <p:nvPr>
            <p:ph sz="half" idx="2"/>
          </p:nvPr>
        </p:nvSpPr>
        <p:spPr>
          <a:xfrm>
            <a:off x="3744096" y="1989878"/>
            <a:ext cx="7611291" cy="4199785"/>
          </a:xfrm>
        </p:spPr>
        <p:txBody>
          <a:bodyPr/>
          <a:lstStyle/>
          <a:p>
            <a:r>
              <a:rPr lang="en-US" sz="1800" dirty="0"/>
              <a:t>Select the Reset Your Password link on the WIPS login screen. Then enter your email address in the Username field and select Request Password Reset. </a:t>
            </a:r>
          </a:p>
          <a:p>
            <a:r>
              <a:rPr lang="en-US" sz="1800" dirty="0"/>
              <a:t>You will receive an email with a temporary password that you will have to change the next time you log in. Your new password must be at least eight (8) characters and have at least one (1) of each of the following:</a:t>
            </a:r>
          </a:p>
          <a:p>
            <a:pPr lvl="1"/>
            <a:r>
              <a:rPr lang="en-US" sz="1800" dirty="0"/>
              <a:t>Uppercase letter</a:t>
            </a:r>
          </a:p>
          <a:p>
            <a:pPr lvl="1"/>
            <a:r>
              <a:rPr lang="en-US" sz="1800" dirty="0"/>
              <a:t>Special character</a:t>
            </a:r>
          </a:p>
          <a:p>
            <a:pPr lvl="1"/>
            <a:r>
              <a:rPr lang="en-US" sz="1800" dirty="0"/>
              <a:t>Lower case letter</a:t>
            </a:r>
          </a:p>
          <a:p>
            <a:pPr lvl="1"/>
            <a:r>
              <a:rPr lang="en-US" sz="1800" dirty="0"/>
              <a:t>Number</a:t>
            </a:r>
          </a:p>
          <a:p>
            <a:r>
              <a:rPr lang="en-US" sz="1800" dirty="0"/>
              <a:t>AFTER CHANGING YOUR PASSWORD, YOU MUST LOG OUT AND LOG IN AGAIN.</a:t>
            </a:r>
          </a:p>
          <a:p>
            <a:endParaRPr lang="en-US" dirty="0"/>
          </a:p>
        </p:txBody>
      </p:sp>
      <p:pic>
        <p:nvPicPr>
          <p:cNvPr id="6" name="Picture 5">
            <a:extLst>
              <a:ext uri="{FF2B5EF4-FFF2-40B4-BE49-F238E27FC236}">
                <a16:creationId xmlns:a16="http://schemas.microsoft.com/office/drawing/2014/main" id="{8BE61680-0948-4E13-9E76-73A9F98370E2}"/>
              </a:ext>
            </a:extLst>
          </p:cNvPr>
          <p:cNvPicPr>
            <a:picLocks noChangeAspect="1"/>
          </p:cNvPicPr>
          <p:nvPr/>
        </p:nvPicPr>
        <p:blipFill>
          <a:blip r:embed="rId3"/>
          <a:stretch>
            <a:fillRect/>
          </a:stretch>
        </p:blipFill>
        <p:spPr>
          <a:xfrm>
            <a:off x="458565" y="2094257"/>
            <a:ext cx="3027105" cy="2473940"/>
          </a:xfrm>
          <a:prstGeom prst="rect">
            <a:avLst/>
          </a:prstGeom>
        </p:spPr>
      </p:pic>
    </p:spTree>
    <p:extLst>
      <p:ext uri="{BB962C8B-B14F-4D97-AF65-F5344CB8AC3E}">
        <p14:creationId xmlns:p14="http://schemas.microsoft.com/office/powerpoint/2010/main" val="771183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oll Question #1&amp;quot;&quot;/&gt;&lt;property id=&quot;20307&quot; value=&quot;307&quot;/&gt;&lt;/object&gt;&lt;object type=&quot;3&quot; unique_id=&quot;10004&quot;&gt;&lt;property id=&quot;20148&quot; value=&quot;5&quot;/&gt;&lt;property id=&quot;20300&quot; value=&quot;Slide 2 - &amp;quot;Where Are You?&amp;quot;&quot;/&gt;&lt;property id=&quot;20307&quot; value=&quot;364&quot;/&gt;&lt;/object&gt;&lt;object type=&quot;3&quot; unique_id=&quot;10006&quot;&gt;&lt;property id=&quot;20148&quot; value=&quot;5&quot;/&gt;&lt;property id=&quot;20300&quot; value=&quot;Slide 3 - &amp;quot;H-1B Performance Reporting Orientation 2.0&amp;quot;&quot;/&gt;&lt;property id=&quot;20307&quot; value=&quot;256&quot;/&gt;&lt;/object&gt;&lt;object type=&quot;3&quot; unique_id=&quot;10007&quot;&gt;&lt;property id=&quot;20148&quot; value=&quot;5&quot;/&gt;&lt;property id=&quot;20300&quot; value=&quot;Slide 4 - &amp;quot;Today’s Moderator&amp;quot;&quot;/&gt;&lt;property id=&quot;20307&quot; value=&quot;485&quot;/&gt;&lt;/object&gt;&lt;object type=&quot;3&quot; unique_id=&quot;10008&quot;&gt;&lt;property id=&quot;20148&quot; value=&quot;5&quot;/&gt;&lt;property id=&quot;20300&quot; value=&quot;Slide 5 - &amp;quot;Today’s Speakers&amp;quot;&quot;/&gt;&lt;property id=&quot;20307&quot; value=&quot;484&quot;/&gt;&lt;/object&gt;&lt;object type=&quot;3&quot; unique_id=&quot;10009&quot;&gt;&lt;property id=&quot;20148&quot; value=&quot;5&quot;/&gt;&lt;property id=&quot;20300&quot; value=&quot;Slide 6 - &amp;quot;Today’s Objectives / Agenda&amp;quot;&quot;/&gt;&lt;property id=&quot;20307&quot; value=&quot;464&quot;/&gt;&lt;/object&gt;&lt;object type=&quot;3&quot; unique_id=&quot;10010&quot;&gt;&lt;property id=&quot;20148&quot; value=&quot;5&quot;/&gt;&lt;property id=&quot;20300&quot; value=&quot;Slide 7 - &amp;quot;Accessing and Reporting in WIPS&amp;quot;&quot;/&gt;&lt;property id=&quot;20307&quot; value=&quot;492&quot;/&gt;&lt;/object&gt;&lt;object type=&quot;3&quot; unique_id=&quot;10011&quot;&gt;&lt;property id=&quot;20148&quot; value=&quot;5&quot;/&gt;&lt;property id=&quot;20300&quot; value=&quot;Slide 8 - &amp;quot;WIPS Access&amp;quot;&quot;/&gt;&lt;property id=&quot;20307&quot; value=&quot;493&quot;/&gt;&lt;/object&gt;&lt;object type=&quot;3&quot; unique_id=&quot;10012&quot;&gt;&lt;property id=&quot;20148&quot; value=&quot;5&quot;/&gt;&lt;property id=&quot;20300&quot; value=&quot;Slide 9 - &amp;quot;WIPS Access&amp;quot;&quot;/&gt;&lt;property id=&quot;20307&quot; value=&quot;494&quot;/&gt;&lt;/object&gt;&lt;object type=&quot;3&quot; unique_id=&quot;10013&quot;&gt;&lt;property id=&quot;20148&quot; value=&quot;5&quot;/&gt;&lt;property id=&quot;20300&quot; value=&quot;Slide 10 - &amp;quot;Change Authorized Representative&amp;quot;&quot;/&gt;&lt;property id=&quot;20307&quot; value=&quot;495&quot;/&gt;&lt;/object&gt;&lt;object type=&quot;3&quot; unique_id=&quot;10014&quot;&gt;&lt;property id=&quot;20148&quot; value=&quot;5&quot;/&gt;&lt;property id=&quot;20300&quot; value=&quot;Slide 11 - &amp;quot;H-1B WIPS Homepage (first tab)&amp;quot;&quot;/&gt;&lt;property id=&quot;20307&quot; value=&quot;496&quot;/&gt;&lt;/object&gt;&lt;object type=&quot;3&quot; unique_id=&quot;10015&quot;&gt;&lt;property id=&quot;20148&quot; value=&quot;5&quot;/&gt;&lt;property id=&quot;20300&quot; value=&quot;Slide 12&quot;/&gt;&lt;property id=&quot;20307&quot; value=&quot;497&quot;/&gt;&lt;/object&gt;&lt;object type=&quot;3&quot; unique_id=&quot;10016&quot;&gt;&lt;property id=&quot;20148&quot; value=&quot;5&quot;/&gt;&lt;property id=&quot;20300&quot; value=&quot;Slide 13&quot;/&gt;&lt;property id=&quot;20307&quot; value=&quot;498&quot;/&gt;&lt;/object&gt;&lt;object type=&quot;3&quot; unique_id=&quot;10017&quot;&gt;&lt;property id=&quot;20148&quot; value=&quot;5&quot;/&gt;&lt;property id=&quot;20300&quot; value=&quot;Slide 14 - &amp;quot;                 Knowledge Check!&amp;quot;&quot;/&gt;&lt;property id=&quot;20307&quot; value=&quot;500&quot;/&gt;&lt;/object&gt;&lt;object type=&quot;3&quot; unique_id=&quot;10018&quot;&gt;&lt;property id=&quot;20148&quot; value=&quot;5&quot;/&gt;&lt;property id=&quot;20300&quot; value=&quot;Slide 15&quot;/&gt;&lt;property id=&quot;20307&quot; value=&quot;499&quot;/&gt;&lt;/object&gt;&lt;object type=&quot;3&quot; unique_id=&quot;10019&quot;&gt;&lt;property id=&quot;20148&quot; value=&quot;5&quot;/&gt;&lt;property id=&quot;20300&quot; value=&quot;Slide 16 - &amp;quot;WIPS Tips&amp;quot;&quot;/&gt;&lt;property id=&quot;20307&quot; value=&quot;513&quot;/&gt;&lt;/object&gt;&lt;object type=&quot;3&quot; unique_id=&quot;10020&quot;&gt;&lt;property id=&quot;20148&quot; value=&quot;5&quot;/&gt;&lt;property id=&quot;20300&quot; value=&quot;Slide 17 - &amp;quot;Any Questions?&amp;quot;&quot;/&gt;&lt;property id=&quot;20307&quot; value=&quot;427&quot;/&gt;&lt;/object&gt;&lt;object type=&quot;3&quot; unique_id=&quot;10021&quot;&gt;&lt;property id=&quot;20148&quot; value=&quot;5&quot;/&gt;&lt;property id=&quot;20300&quot; value=&quot;Slide 18 - &amp;quot;H-1B Closing the Skills Gap PIRL Data Elements&amp;quot;&quot;/&gt;&lt;property id=&quot;20307&quot; value=&quot;486&quot;/&gt;&lt;/object&gt;&lt;object type=&quot;3&quot; unique_id=&quot;10022&quot;&gt;&lt;property id=&quot;20148&quot; value=&quot;5&quot;/&gt;&lt;property id=&quot;20300&quot; value=&quot;Slide 19 - &amp;quot;What is PIRL?&amp;quot;&quot;/&gt;&lt;property id=&quot;20307&quot; value=&quot;487&quot;/&gt;&lt;/object&gt;&lt;object type=&quot;3&quot; unique_id=&quot;10023&quot;&gt;&lt;property id=&quot;20148&quot; value=&quot;5&quot;/&gt;&lt;property id=&quot;20300&quot; value=&quot;Slide 20 - &amp;quot;Summary of H-1B Schema in WIPS Reflected in the Amended PIRL ETA-9172&amp;quot;&quot;/&gt;&lt;property id=&quot;20307&quot; value=&quot;488&quot;/&gt;&lt;/object&gt;&lt;object type=&quot;3&quot; unique_id=&quot;10024&quot;&gt;&lt;property id=&quot;20148&quot; value=&quot;5&quot;/&gt;&lt;property id=&quot;20300&quot; value=&quot;Slide 21 - &amp;quot;PIRL Data Elements Validation Rules&amp;quot;&quot;/&gt;&lt;property id=&quot;20307&quot; value=&quot;489&quot;/&gt;&lt;/object&gt;&lt;object type=&quot;3&quot; unique_id=&quot;10025&quot;&gt;&lt;property id=&quot;20148&quot; value=&quot;5&quot;/&gt;&lt;property id=&quot;20300&quot; value=&quot;Slide 22 - &amp;quot;PIRL Data Elements Validation Rules&amp;quot;&quot;/&gt;&lt;property id=&quot;20307&quot; value=&quot;490&quot;/&gt;&lt;/object&gt;&lt;object type=&quot;3&quot; unique_id=&quot;10026&quot;&gt;&lt;property id=&quot;20148&quot; value=&quot;5&quot;/&gt;&lt;property id=&quot;20300&quot; value=&quot;Slide 23 - &amp;quot;What Makes a Data Element?&amp;quot;&quot;/&gt;&lt;property id=&quot;20307&quot; value=&quot;491&quot;/&gt;&lt;/object&gt;&lt;object type=&quot;3&quot; unique_id=&quot;10027&quot;&gt;&lt;property id=&quot;20148&quot; value=&quot;5&quot;/&gt;&lt;property id=&quot;20300&quot; value=&quot;Slide 24 - &amp;quot;Creating a Data File&amp;quot;&quot;/&gt;&lt;property id=&quot;20307&quot; value=&quot;501&quot;/&gt;&lt;/object&gt;&lt;object type=&quot;3&quot; unique_id=&quot;10028&quot;&gt;&lt;property id=&quot;20148&quot; value=&quot;5&quot;/&gt;&lt;property id=&quot;20300&quot; value=&quot;Slide 25 - &amp;quot;From a Data File to a QPR&amp;quot;&quot;/&gt;&lt;property id=&quot;20307&quot; value=&quot;366&quot;/&gt;&lt;/object&gt;&lt;object type=&quot;3&quot; unique_id=&quot;10029&quot;&gt;&lt;property id=&quot;20148&quot; value=&quot;5&quot;/&gt;&lt;property id=&quot;20300&quot; value=&quot;Slide 26 - &amp;quot;What is a Data File?&amp;quot;&quot;/&gt;&lt;property id=&quot;20307&quot; value=&quot;422&quot;/&gt;&lt;/object&gt;&lt;object type=&quot;3&quot; unique_id=&quot;10030&quot;&gt;&lt;property id=&quot;20148&quot; value=&quot;5&quot;/&gt;&lt;property id=&quot;20300&quot; value=&quot;Slide 27 - &amp;quot;ETA-9172 DOL PIRL for Closing the Skills Gap Grantees&amp;quot;&quot;/&gt;&lt;property id=&quot;20307&quot; value=&quot;481&quot;/&gt;&lt;/object&gt;&lt;object type=&quot;3&quot; unique_id=&quot;10031&quot;&gt;&lt;property id=&quot;20148&quot; value=&quot;5&quot;/&gt;&lt;property id=&quot;20300&quot; value=&quot;Slide 28 - &amp;quot;Sample Case Management and CSV Data File&amp;quot;&quot;/&gt;&lt;property id=&quot;20307&quot; value=&quot;423&quot;/&gt;&lt;/object&gt;&lt;object type=&quot;3&quot; unique_id=&quot;10032&quot;&gt;&lt;property id=&quot;20148&quot; value=&quot;5&quot;/&gt;&lt;property id=&quot;20300&quot; value=&quot;Slide 29 - &amp;quot;Data File Format&amp;quot;&quot;/&gt;&lt;property id=&quot;20307&quot; value=&quot;424&quot;/&gt;&lt;/object&gt;&lt;object type=&quot;3&quot; unique_id=&quot;10033&quot;&gt;&lt;property id=&quot;20148&quot; value=&quot;5&quot;/&gt;&lt;property id=&quot;20300&quot; value=&quot;Slide 30 - &amp;quot;Data File Technical Requirements&amp;quot;&quot;/&gt;&lt;property id=&quot;20307&quot; value=&quot;425&quot;/&gt;&lt;/object&gt;&lt;object type=&quot;3&quot; unique_id=&quot;10034&quot;&gt;&lt;property id=&quot;20148&quot; value=&quot;5&quot;/&gt;&lt;property id=&quot;20300&quot; value=&quot;Slide 31 - &amp;quot;Tips &amp;amp; Tricks: Tracking Participant Level Data&amp;quot;&quot;/&gt;&lt;property id=&quot;20307&quot; value=&quot;482&quot;/&gt;&lt;/object&gt;&lt;object type=&quot;3&quot; unique_id=&quot;10035&quot;&gt;&lt;property id=&quot;20148&quot; value=&quot;5&quot;/&gt;&lt;property id=&quot;20300&quot; value=&quot;Slide 32 - &amp;quot;Poll Question #2&amp;quot;&quot;/&gt;&lt;property id=&quot;20307&quot; value=&quot;426&quot;/&gt;&lt;/object&gt;&lt;object type=&quot;3&quot; unique_id=&quot;10036&quot;&gt;&lt;property id=&quot;20148&quot; value=&quot;5&quot;/&gt;&lt;property id=&quot;20300&quot; value=&quot;Slide 33 - &amp;quot;Data Validation and Resolving Data File Errors&amp;quot;&quot;/&gt;&lt;property id=&quot;20307&quot; value=&quot;316&quot;/&gt;&lt;/object&gt;&lt;object type=&quot;3&quot; unique_id=&quot;10037&quot;&gt;&lt;property id=&quot;20148&quot; value=&quot;5&quot;/&gt;&lt;property id=&quot;20300&quot; value=&quot;Slide 34 - &amp;quot;Steps for Data Validation&amp;quot;&quot;/&gt;&lt;property id=&quot;20307&quot; value=&quot;409&quot;/&gt;&lt;/object&gt;&lt;object type=&quot;3&quot; unique_id=&quot;10038&quot;&gt;&lt;property id=&quot;20148&quot; value=&quot;5&quot;/&gt;&lt;property id=&quot;20300&quot; value=&quot;Slide 35 - &amp;quot;Steps for Data Validation&amp;quot;&quot;/&gt;&lt;property id=&quot;20307&quot; value=&quot;438&quot;/&gt;&lt;/object&gt;&lt;object type=&quot;3&quot; unique_id=&quot;10039&quot;&gt;&lt;property id=&quot;20148&quot; value=&quot;5&quot;/&gt;&lt;property id=&quot;20300&quot; value=&quot;Slide 36&quot;/&gt;&lt;property id=&quot;20307&quot; value=&quot;439&quot;/&gt;&lt;/object&gt;&lt;object type=&quot;3&quot; unique_id=&quot;10040&quot;&gt;&lt;property id=&quot;20148&quot; value=&quot;5&quot;/&gt;&lt;property id=&quot;20300&quot; value=&quot;Slide 37&quot;/&gt;&lt;property id=&quot;20307&quot; value=&quot;440&quot;/&gt;&lt;/object&gt;&lt;object type=&quot;3&quot; unique_id=&quot;10041&quot;&gt;&lt;property id=&quot;20148&quot; value=&quot;5&quot;/&gt;&lt;property id=&quot;20300&quot; value=&quot;Slide 38 - &amp;quot;Data Validation Error Report Resolution &amp;quot;&quot;/&gt;&lt;property id=&quot;20307&quot; value=&quot;441&quot;/&gt;&lt;/object&gt;&lt;object type=&quot;3&quot; unique_id=&quot;10042&quot;&gt;&lt;property id=&quot;20148&quot; value=&quot;5&quot;/&gt;&lt;property id=&quot;20300&quot; value=&quot;Slide 39 - &amp;quot;Common Format and Valid Value Errors&amp;quot;&quot;/&gt;&lt;property id=&quot;20307&quot; value=&quot;442&quot;/&gt;&lt;/object&gt;&lt;object type=&quot;3&quot; unique_id=&quot;10043&quot;&gt;&lt;property id=&quot;20148&quot; value=&quot;5&quot;/&gt;&lt;property id=&quot;20300&quot; value=&quot;Slide 40 - &amp;quot;Logic Validation Rule Samples&amp;quot;&quot;/&gt;&lt;property id=&quot;20307&quot; value=&quot;443&quot;/&gt;&lt;/object&gt;&lt;object type=&quot;3&quot; unique_id=&quot;10044&quot;&gt;&lt;property id=&quot;20148&quot; value=&quot;5&quot;/&gt;&lt;property id=&quot;20300&quot; value=&quot;Slide 41 - &amp;quot;Logic Validation Rule Samples&amp;quot;&quot;/&gt;&lt;property id=&quot;20307&quot; value=&quot;444&quot;/&gt;&lt;/object&gt;&lt;object type=&quot;3&quot; unique_id=&quot;10045&quot;&gt;&lt;property id=&quot;20148&quot; value=&quot;5&quot;/&gt;&lt;property id=&quot;20300&quot; value=&quot;Slide 42 - &amp;quot;                 Knowledge Check!&amp;quot;&quot;/&gt;&lt;property id=&quot;20307&quot; value=&quot;446&quot;/&gt;&lt;/object&gt;&lt;object type=&quot;3&quot; unique_id=&quot;10046&quot;&gt;&lt;property id=&quot;20148&quot; value=&quot;5&quot;/&gt;&lt;property id=&quot;20300&quot; value=&quot;Slide 43 - &amp;quot;Any Questions?&amp;quot;&quot;/&gt;&lt;property id=&quot;20307&quot; value=&quot;360&quot;/&gt;&lt;/object&gt;&lt;object type=&quot;3&quot; unique_id=&quot;10047&quot;&gt;&lt;property id=&quot;20148&quot; value=&quot;5&quot;/&gt;&lt;property id=&quot;20300&quot; value=&quot;Slide 44 - &amp;quot;Quarterly Performance Report (QPR) Form&amp;quot;&quot;/&gt;&lt;property id=&quot;20307&quot; value=&quot;411&quot;/&gt;&lt;/object&gt;&lt;object type=&quot;3&quot; unique_id=&quot;10048&quot;&gt;&lt;property id=&quot;20148&quot; value=&quot;5&quot;/&gt;&lt;property id=&quot;20300&quot; value=&quot;Slide 45&quot;/&gt;&lt;property id=&quot;20307&quot; value=&quot;447&quot;/&gt;&lt;/object&gt;&lt;object type=&quot;3&quot; unique_id=&quot;10049&quot;&gt;&lt;property id=&quot;20148&quot; value=&quot;5&quot;/&gt;&lt;property id=&quot;20300&quot; value=&quot;Slide 46 - &amp;quot;H-1B QPR Aggregation Rules&amp;quot;&quot;/&gt;&lt;property id=&quot;20307&quot; value=&quot;449&quot;/&gt;&lt;/object&gt;&lt;object type=&quot;3&quot; unique_id=&quot;10050&quot;&gt;&lt;property id=&quot;20148&quot; value=&quot;5&quot;/&gt;&lt;property id=&quot;20300&quot; value=&quot;Slide 47 - &amp;quot;Any Questions&amp;quot;&quot;/&gt;&lt;property id=&quot;20307&quot; value=&quot;458&quot;/&gt;&lt;/object&gt;&lt;object type=&quot;3&quot; unique_id=&quot;10051&quot;&gt;&lt;property id=&quot;20148&quot; value=&quot;5&quot;/&gt;&lt;property id=&quot;20300&quot; value=&quot;Slide 48 - &amp;quot;Quarterly Narrative Report Overview&amp;quot;&quot;/&gt;&lt;property id=&quot;20307&quot; value=&quot;502&quot;/&gt;&lt;/object&gt;&lt;object type=&quot;3&quot; unique_id=&quot;10052&quot;&gt;&lt;property id=&quot;20148&quot; value=&quot;5&quot;/&gt;&lt;property id=&quot;20300&quot; value=&quot;Slide 49 - &amp;quot;Joint Quarterly Narrative Performance Report (ETA-9179) &amp;quot;&quot;/&gt;&lt;property id=&quot;20307&quot; value=&quot;503&quot;/&gt;&lt;/object&gt;&lt;object type=&quot;3&quot; unique_id=&quot;10053&quot;&gt;&lt;property id=&quot;20148&quot; value=&quot;5&quot;/&gt;&lt;property id=&quot;20300&quot; value=&quot;Slide 50 - &amp;quot;Joint Quarterly Narrative Performance Report (ETA-9179) &amp;quot;&quot;/&gt;&lt;property id=&quot;20307&quot; value=&quot;511&quot;/&gt;&lt;/object&gt;&lt;object type=&quot;3&quot; unique_id=&quot;10054&quot;&gt;&lt;property id=&quot;20148&quot; value=&quot;5&quot;/&gt;&lt;property id=&quot;20300&quot; value=&quot;Slide 51 - &amp;quot;Joint Quarterly Narrative Performance Report (ETA-9179) &amp;quot;&quot;/&gt;&lt;property id=&quot;20307&quot; value=&quot;512&quot;/&gt;&lt;/object&gt;&lt;object type=&quot;3&quot; unique_id=&quot;10055&quot;&gt;&lt;property id=&quot;20148&quot; value=&quot;5&quot;/&gt;&lt;property id=&quot;20300&quot; value=&quot;Slide 52 - &amp;quot;Note About QNR Attachments&amp;quot;&quot;/&gt;&lt;property id=&quot;20307&quot; value=&quot;504&quot;/&gt;&lt;/object&gt;&lt;object type=&quot;3&quot; unique_id=&quot;10056&quot;&gt;&lt;property id=&quot;20148&quot; value=&quot;5&quot;/&gt;&lt;property id=&quot;20300&quot; value=&quot;Slide 53 - &amp;quot;Reminder: Section B Outcome Reporting in QNR&amp;quot;&quot;/&gt;&lt;property id=&quot;20307&quot; value=&quot;505&quot;/&gt;&lt;/object&gt;&lt;object type=&quot;3&quot; unique_id=&quot;10057&quot;&gt;&lt;property id=&quot;20148&quot; value=&quot;5&quot;/&gt;&lt;property id=&quot;20300&quot; value=&quot;Slide 54 - &amp;quot;Reporting Output Measures for Closing the Skills Gap Grantees&amp;quot;&quot;/&gt;&lt;property id=&quot;20307&quot; value=&quot;506&quot;/&gt;&lt;/object&gt;&lt;object type=&quot;3&quot; unique_id=&quot;10058&quot;&gt;&lt;property id=&quot;20148&quot; value=&quot;5&quot;/&gt;&lt;property id=&quot;20300&quot; value=&quot;Slide 55 - &amp;quot;Suggested Format for Reporting  Closing the Skills Gap Output Measures&amp;quot;&quot;/&gt;&lt;property id=&quot;20307&quot; value=&quot;507&quot;/&gt;&lt;/object&gt;&lt;object type=&quot;3&quot; unique_id=&quot;10059&quot;&gt;&lt;property id=&quot;20148&quot; value=&quot;5&quot;/&gt;&lt;property id=&quot;20300&quot; value=&quot;Slide 56 - &amp;quot;Knowledge Check!&amp;quot;&quot;/&gt;&lt;property id=&quot;20307&quot; value=&quot;508&quot;/&gt;&lt;/object&gt;&lt;object type=&quot;3&quot; unique_id=&quot;10060&quot;&gt;&lt;property id=&quot;20148&quot; value=&quot;5&quot;/&gt;&lt;property id=&quot;20300&quot; value=&quot;Slide 57 - &amp;quot;Any Questions?&amp;quot;&quot;/&gt;&lt;property id=&quot;20307&quot; value=&quot;509&quot;/&gt;&lt;/object&gt;&lt;object type=&quot;3&quot; unique_id=&quot;10061&quot;&gt;&lt;property id=&quot;20148&quot; value=&quot;5&quot;/&gt;&lt;property id=&quot;20300&quot; value=&quot;Slide 58 - &amp;quot;Next Steps: Your Action Items&amp;quot;&quot;/&gt;&lt;property id=&quot;20307&quot; value=&quot;459&quot;/&gt;&lt;/object&gt;&lt;object type=&quot;3&quot; unique_id=&quot;10062&quot;&gt;&lt;property id=&quot;20148&quot; value=&quot;5&quot;/&gt;&lt;property id=&quot;20300&quot; value=&quot;Slide 59 - &amp;quot;Quarter Ending H-1B Reporting Reminders&amp;quot;&quot;/&gt;&lt;property id=&quot;20307&quot; value=&quot;461&quot;/&gt;&lt;/object&gt;&lt;object type=&quot;3&quot; unique_id=&quot;10063&quot;&gt;&lt;property id=&quot;20148&quot; value=&quot;5&quot;/&gt;&lt;property id=&quot;20300&quot; value=&quot;Slide 60 - &amp;quot;Current Closing the Skills Gap Performance Resources&amp;quot;&quot;/&gt;&lt;property id=&quot;20307&quot; value=&quot;462&quot;/&gt;&lt;/object&gt;&lt;object type=&quot;3&quot; unique_id=&quot;10064&quot;&gt;&lt;property id=&quot;20148&quot; value=&quot;5&quot;/&gt;&lt;property id=&quot;20300&quot; value=&quot;Slide 61 - &amp;quot;Poll Question #3&amp;quot;&quot;/&gt;&lt;property id=&quot;20307&quot; value=&quot;463&quot;/&gt;&lt;/object&gt;&lt;object type=&quot;3&quot; unique_id=&quot;10065&quot;&gt;&lt;property id=&quot;20148&quot; value=&quot;5&quot;/&gt;&lt;property id=&quot;20300&quot; value=&quot;Slide 62 - &amp;quot;Thank You!&amp;quot;&quot;/&gt;&lt;property id=&quot;20307&quot; value=&quot;362&quot;/&gt;&lt;/object&gt;&lt;/object&gt;&lt;object type=&quot;8&quot; unique_id=&quot;10130&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6298</TotalTime>
  <Words>3086</Words>
  <Application>Microsoft Office PowerPoint</Application>
  <PresentationFormat>Widescreen</PresentationFormat>
  <Paragraphs>487</Paragraphs>
  <Slides>62</Slides>
  <Notes>60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62</vt:i4>
      </vt:variant>
    </vt:vector>
  </HeadingPairs>
  <TitlesOfParts>
    <vt:vector size="79" baseType="lpstr">
      <vt:lpstr>Arial</vt:lpstr>
      <vt:lpstr>Calibri</vt:lpstr>
      <vt:lpstr>Calibri Light</vt:lpstr>
      <vt:lpstr>Franklin Gothic Medium</vt:lpstr>
      <vt:lpstr>Segoe Script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Standard Slides</vt:lpstr>
      <vt:lpstr>Interactive Slides</vt:lpstr>
      <vt:lpstr>Poll Question #1</vt:lpstr>
      <vt:lpstr>Where Are You?</vt:lpstr>
      <vt:lpstr>H-1B Performance Reporting Orientation 2.0</vt:lpstr>
      <vt:lpstr>Today’s Moderator</vt:lpstr>
      <vt:lpstr>Today’s Speakers</vt:lpstr>
      <vt:lpstr>Today’s Objectives / Agenda</vt:lpstr>
      <vt:lpstr>Accessing and Reporting in WIPS</vt:lpstr>
      <vt:lpstr>WIPS Access</vt:lpstr>
      <vt:lpstr>WIPS Access</vt:lpstr>
      <vt:lpstr>Change Authorized Representative</vt:lpstr>
      <vt:lpstr>H-1B WIPS Homepage (first tab)</vt:lpstr>
      <vt:lpstr>PowerPoint Presentation</vt:lpstr>
      <vt:lpstr>PowerPoint Presentation</vt:lpstr>
      <vt:lpstr>                 Knowledge Check!</vt:lpstr>
      <vt:lpstr>PowerPoint Presentation</vt:lpstr>
      <vt:lpstr>WIPS Tips</vt:lpstr>
      <vt:lpstr>Any Questions?</vt:lpstr>
      <vt:lpstr>H-1B Closing the Skills Gap PIRL Data Elements</vt:lpstr>
      <vt:lpstr>What is PIRL?</vt:lpstr>
      <vt:lpstr>Summary of H-1B Schema in WIPS Reflected in the Amended PIRL ETA-9172</vt:lpstr>
      <vt:lpstr>PIRL Data Elements Validation Rules</vt:lpstr>
      <vt:lpstr>PIRL Data Elements Validation Rules</vt:lpstr>
      <vt:lpstr>What Makes a Data Element?</vt:lpstr>
      <vt:lpstr>Creating a Data File</vt:lpstr>
      <vt:lpstr>From a Data File to a QPR</vt:lpstr>
      <vt:lpstr>What is a Data File?</vt:lpstr>
      <vt:lpstr>ETA-9172 DOL PIRL for Closing the Skills Gap Grantees</vt:lpstr>
      <vt:lpstr>Sample Case Management and CSV Data File</vt:lpstr>
      <vt:lpstr>Data File Format</vt:lpstr>
      <vt:lpstr>Data File Technical Requirements</vt:lpstr>
      <vt:lpstr>Tips &amp; Tricks: Tracking Participant Level Data</vt:lpstr>
      <vt:lpstr>Poll Question #2</vt:lpstr>
      <vt:lpstr>Data Validation and Resolving Data File Errors</vt:lpstr>
      <vt:lpstr>Steps for Data Validation</vt:lpstr>
      <vt:lpstr>Steps for Data Validation</vt:lpstr>
      <vt:lpstr>PowerPoint Presentation</vt:lpstr>
      <vt:lpstr>PowerPoint Presentation</vt:lpstr>
      <vt:lpstr>Data Validation Error Report Resolution </vt:lpstr>
      <vt:lpstr>Common Format and Valid Value Errors</vt:lpstr>
      <vt:lpstr>Logic Validation Rule Samples</vt:lpstr>
      <vt:lpstr>Logic Validation Rule Samples</vt:lpstr>
      <vt:lpstr>                 Knowledge Check!</vt:lpstr>
      <vt:lpstr>Any Questions?</vt:lpstr>
      <vt:lpstr>Quarterly Performance Report (QPR) Form</vt:lpstr>
      <vt:lpstr>PowerPoint Presentation</vt:lpstr>
      <vt:lpstr>H-1B QPR Aggregation Rules</vt:lpstr>
      <vt:lpstr>Any Questions</vt:lpstr>
      <vt:lpstr>Quarterly Narrative Report Overview</vt:lpstr>
      <vt:lpstr>Joint Quarterly Narrative Performance Report (ETA-9179) </vt:lpstr>
      <vt:lpstr>Joint Quarterly Narrative Performance Report (ETA-9179) </vt:lpstr>
      <vt:lpstr>Joint Quarterly Narrative Performance Report (ETA-9179) </vt:lpstr>
      <vt:lpstr>Note About QNR Attachments</vt:lpstr>
      <vt:lpstr>Reminder: Section B Outcome Reporting in QNR</vt:lpstr>
      <vt:lpstr>Reporting Output Measures for Closing the Skills Gap Grantees</vt:lpstr>
      <vt:lpstr>Suggested Format for Reporting  Closing the Skills Gap Output Measures</vt:lpstr>
      <vt:lpstr>Knowledge Check!</vt:lpstr>
      <vt:lpstr>Any Questions?</vt:lpstr>
      <vt:lpstr>Next Steps: Your Action Items</vt:lpstr>
      <vt:lpstr>Quarter Ending H-1B Reporting Reminders</vt:lpstr>
      <vt:lpstr>Current Closing the Skills Gap Performance Resources</vt:lpstr>
      <vt:lpstr>Poll Question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499</cp:revision>
  <dcterms:created xsi:type="dcterms:W3CDTF">2019-06-21T16:58:05Z</dcterms:created>
  <dcterms:modified xsi:type="dcterms:W3CDTF">2020-06-29T14:30:42Z</dcterms:modified>
</cp:coreProperties>
</file>