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62"/>
  </p:notesMasterIdLst>
  <p:sldIdLst>
    <p:sldId id="277" r:id="rId10"/>
    <p:sldId id="353" r:id="rId11"/>
    <p:sldId id="256" r:id="rId12"/>
    <p:sldId id="432" r:id="rId13"/>
    <p:sldId id="307" r:id="rId14"/>
    <p:sldId id="266" r:id="rId15"/>
    <p:sldId id="334" r:id="rId16"/>
    <p:sldId id="335" r:id="rId17"/>
    <p:sldId id="295" r:id="rId18"/>
    <p:sldId id="282" r:id="rId19"/>
    <p:sldId id="420" r:id="rId20"/>
    <p:sldId id="286" r:id="rId21"/>
    <p:sldId id="306" r:id="rId22"/>
    <p:sldId id="324" r:id="rId23"/>
    <p:sldId id="315" r:id="rId24"/>
    <p:sldId id="290" r:id="rId25"/>
    <p:sldId id="433" r:id="rId26"/>
    <p:sldId id="311" r:id="rId27"/>
    <p:sldId id="312" r:id="rId28"/>
    <p:sldId id="314" r:id="rId29"/>
    <p:sldId id="323" r:id="rId30"/>
    <p:sldId id="316" r:id="rId31"/>
    <p:sldId id="309" r:id="rId32"/>
    <p:sldId id="310" r:id="rId33"/>
    <p:sldId id="308" r:id="rId34"/>
    <p:sldId id="313" r:id="rId35"/>
    <p:sldId id="317" r:id="rId36"/>
    <p:sldId id="283" r:id="rId37"/>
    <p:sldId id="439" r:id="rId38"/>
    <p:sldId id="440" r:id="rId39"/>
    <p:sldId id="441" r:id="rId40"/>
    <p:sldId id="336" r:id="rId41"/>
    <p:sldId id="339" r:id="rId42"/>
    <p:sldId id="340" r:id="rId43"/>
    <p:sldId id="259" r:id="rId44"/>
    <p:sldId id="262" r:id="rId45"/>
    <p:sldId id="321" r:id="rId46"/>
    <p:sldId id="319" r:id="rId47"/>
    <p:sldId id="331" r:id="rId48"/>
    <p:sldId id="442" r:id="rId49"/>
    <p:sldId id="322" r:id="rId50"/>
    <p:sldId id="435" r:id="rId51"/>
    <p:sldId id="436" r:id="rId52"/>
    <p:sldId id="438" r:id="rId53"/>
    <p:sldId id="437" r:id="rId54"/>
    <p:sldId id="329" r:id="rId55"/>
    <p:sldId id="328" r:id="rId56"/>
    <p:sldId id="281" r:id="rId57"/>
    <p:sldId id="274" r:id="rId58"/>
    <p:sldId id="318" r:id="rId59"/>
    <p:sldId id="443" r:id="rId60"/>
    <p:sldId id="297"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konnen, Zewditu - ETA" initials="MZ-E" lastIdx="6" clrIdx="0">
    <p:extLst>
      <p:ext uri="{19B8F6BF-5375-455C-9EA6-DF929625EA0E}">
        <p15:presenceInfo xmlns:p15="http://schemas.microsoft.com/office/powerpoint/2012/main" userId="S-1-5-21-2522062978-2635407418-847139880-69072" providerId="AD"/>
      </p:ext>
    </p:extLst>
  </p:cmAuthor>
  <p:cmAuthor id="2" name="Martin, Cheryl L - ETA" initials="MCL-E" lastIdx="19" clrIdx="1">
    <p:extLst>
      <p:ext uri="{19B8F6BF-5375-455C-9EA6-DF929625EA0E}">
        <p15:presenceInfo xmlns:p15="http://schemas.microsoft.com/office/powerpoint/2012/main" userId="S-1-5-21-2522062978-2635407418-847139880-4132" providerId="AD"/>
      </p:ext>
    </p:extLst>
  </p:cmAuthor>
  <p:cmAuthor id="3" name="Lisa Rice" initials="LR" lastIdx="10" clrIdx="2">
    <p:extLst>
      <p:ext uri="{19B8F6BF-5375-455C-9EA6-DF929625EA0E}">
        <p15:presenceInfo xmlns:p15="http://schemas.microsoft.com/office/powerpoint/2012/main" userId="93014a320e154e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387" autoAdjust="0"/>
  </p:normalViewPr>
  <p:slideViewPr>
    <p:cSldViewPr snapToGrid="0">
      <p:cViewPr varScale="1">
        <p:scale>
          <a:sx n="59" d="100"/>
          <a:sy n="59" d="100"/>
        </p:scale>
        <p:origin x="11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Vehlow" userId="40d0c0a0-ae58-4816-9718-8d11842a4e5b" providerId="ADAL" clId="{EA2BED19-E955-452B-A13C-BE018A8DCE5C}"/>
    <pc:docChg chg="custSel delSld modSld">
      <pc:chgData name="Jonathan Vehlow" userId="40d0c0a0-ae58-4816-9718-8d11842a4e5b" providerId="ADAL" clId="{EA2BED19-E955-452B-A13C-BE018A8DCE5C}" dt="2020-07-09T14:15:02.543" v="42" actId="368"/>
      <pc:docMkLst>
        <pc:docMk/>
      </pc:docMkLst>
      <pc:sldChg chg="modNotes">
        <pc:chgData name="Jonathan Vehlow" userId="40d0c0a0-ae58-4816-9718-8d11842a4e5b" providerId="ADAL" clId="{EA2BED19-E955-452B-A13C-BE018A8DCE5C}" dt="2020-07-09T14:15:02.499" v="40" actId="368"/>
        <pc:sldMkLst>
          <pc:docMk/>
          <pc:sldMk cId="3746512646" sldId="259"/>
        </pc:sldMkLst>
      </pc:sldChg>
      <pc:sldChg chg="modNotes">
        <pc:chgData name="Jonathan Vehlow" userId="40d0c0a0-ae58-4816-9718-8d11842a4e5b" providerId="ADAL" clId="{EA2BED19-E955-452B-A13C-BE018A8DCE5C}" dt="2020-07-09T14:15:02.293" v="2" actId="368"/>
        <pc:sldMkLst>
          <pc:docMk/>
          <pc:sldMk cId="1124463725" sldId="266"/>
        </pc:sldMkLst>
      </pc:sldChg>
      <pc:sldChg chg="modNotes">
        <pc:chgData name="Jonathan Vehlow" userId="40d0c0a0-ae58-4816-9718-8d11842a4e5b" providerId="ADAL" clId="{EA2BED19-E955-452B-A13C-BE018A8DCE5C}" dt="2020-07-09T14:15:02.543" v="42" actId="368"/>
        <pc:sldMkLst>
          <pc:docMk/>
          <pc:sldMk cId="1677857820" sldId="274"/>
        </pc:sldMkLst>
      </pc:sldChg>
      <pc:sldChg chg="modNotes">
        <pc:chgData name="Jonathan Vehlow" userId="40d0c0a0-ae58-4816-9718-8d11842a4e5b" providerId="ADAL" clId="{EA2BED19-E955-452B-A13C-BE018A8DCE5C}" dt="2020-07-09T14:15:02.328" v="8" actId="368"/>
        <pc:sldMkLst>
          <pc:docMk/>
          <pc:sldMk cId="446202047" sldId="286"/>
        </pc:sldMkLst>
      </pc:sldChg>
      <pc:sldChg chg="modNotes">
        <pc:chgData name="Jonathan Vehlow" userId="40d0c0a0-ae58-4816-9718-8d11842a4e5b" providerId="ADAL" clId="{EA2BED19-E955-452B-A13C-BE018A8DCE5C}" dt="2020-07-09T14:15:02.364" v="14" actId="368"/>
        <pc:sldMkLst>
          <pc:docMk/>
          <pc:sldMk cId="3540547011" sldId="290"/>
        </pc:sldMkLst>
      </pc:sldChg>
      <pc:sldChg chg="del">
        <pc:chgData name="Jonathan Vehlow" userId="40d0c0a0-ae58-4816-9718-8d11842a4e5b" providerId="ADAL" clId="{EA2BED19-E955-452B-A13C-BE018A8DCE5C}" dt="2020-07-09T14:14:50.451" v="0" actId="2696"/>
        <pc:sldMkLst>
          <pc:docMk/>
          <pc:sldMk cId="2038743162" sldId="305"/>
        </pc:sldMkLst>
      </pc:sldChg>
      <pc:sldChg chg="modNotes">
        <pc:chgData name="Jonathan Vehlow" userId="40d0c0a0-ae58-4816-9718-8d11842a4e5b" providerId="ADAL" clId="{EA2BED19-E955-452B-A13C-BE018A8DCE5C}" dt="2020-07-09T14:15:02.338" v="10" actId="368"/>
        <pc:sldMkLst>
          <pc:docMk/>
          <pc:sldMk cId="3902452081" sldId="306"/>
        </pc:sldMkLst>
      </pc:sldChg>
      <pc:sldChg chg="modNotes">
        <pc:chgData name="Jonathan Vehlow" userId="40d0c0a0-ae58-4816-9718-8d11842a4e5b" providerId="ADAL" clId="{EA2BED19-E955-452B-A13C-BE018A8DCE5C}" dt="2020-07-09T14:15:02.426" v="26" actId="368"/>
        <pc:sldMkLst>
          <pc:docMk/>
          <pc:sldMk cId="1729680987" sldId="309"/>
        </pc:sldMkLst>
      </pc:sldChg>
      <pc:sldChg chg="modNotes">
        <pc:chgData name="Jonathan Vehlow" userId="40d0c0a0-ae58-4816-9718-8d11842a4e5b" providerId="ADAL" clId="{EA2BED19-E955-452B-A13C-BE018A8DCE5C}" dt="2020-07-09T14:15:02.435" v="28" actId="368"/>
        <pc:sldMkLst>
          <pc:docMk/>
          <pc:sldMk cId="1951604675" sldId="310"/>
        </pc:sldMkLst>
      </pc:sldChg>
      <pc:sldChg chg="modNotes">
        <pc:chgData name="Jonathan Vehlow" userId="40d0c0a0-ae58-4816-9718-8d11842a4e5b" providerId="ADAL" clId="{EA2BED19-E955-452B-A13C-BE018A8DCE5C}" dt="2020-07-09T14:15:02.384" v="18" actId="368"/>
        <pc:sldMkLst>
          <pc:docMk/>
          <pc:sldMk cId="2308520186" sldId="311"/>
        </pc:sldMkLst>
      </pc:sldChg>
      <pc:sldChg chg="modNotes">
        <pc:chgData name="Jonathan Vehlow" userId="40d0c0a0-ae58-4816-9718-8d11842a4e5b" providerId="ADAL" clId="{EA2BED19-E955-452B-A13C-BE018A8DCE5C}" dt="2020-07-09T14:15:02.395" v="20" actId="368"/>
        <pc:sldMkLst>
          <pc:docMk/>
          <pc:sldMk cId="240521385" sldId="312"/>
        </pc:sldMkLst>
      </pc:sldChg>
      <pc:sldChg chg="modNotes">
        <pc:chgData name="Jonathan Vehlow" userId="40d0c0a0-ae58-4816-9718-8d11842a4e5b" providerId="ADAL" clId="{EA2BED19-E955-452B-A13C-BE018A8DCE5C}" dt="2020-07-09T14:15:02.447" v="30" actId="368"/>
        <pc:sldMkLst>
          <pc:docMk/>
          <pc:sldMk cId="4286538956" sldId="313"/>
        </pc:sldMkLst>
      </pc:sldChg>
      <pc:sldChg chg="modNotes">
        <pc:chgData name="Jonathan Vehlow" userId="40d0c0a0-ae58-4816-9718-8d11842a4e5b" providerId="ADAL" clId="{EA2BED19-E955-452B-A13C-BE018A8DCE5C}" dt="2020-07-09T14:15:02.405" v="22" actId="368"/>
        <pc:sldMkLst>
          <pc:docMk/>
          <pc:sldMk cId="1962125761" sldId="314"/>
        </pc:sldMkLst>
      </pc:sldChg>
      <pc:sldChg chg="modNotes">
        <pc:chgData name="Jonathan Vehlow" userId="40d0c0a0-ae58-4816-9718-8d11842a4e5b" providerId="ADAL" clId="{EA2BED19-E955-452B-A13C-BE018A8DCE5C}" dt="2020-07-09T14:15:02.415" v="24" actId="368"/>
        <pc:sldMkLst>
          <pc:docMk/>
          <pc:sldMk cId="1163021431" sldId="323"/>
        </pc:sldMkLst>
      </pc:sldChg>
      <pc:sldChg chg="modNotes">
        <pc:chgData name="Jonathan Vehlow" userId="40d0c0a0-ae58-4816-9718-8d11842a4e5b" providerId="ADAL" clId="{EA2BED19-E955-452B-A13C-BE018A8DCE5C}" dt="2020-07-09T14:15:02.348" v="12" actId="368"/>
        <pc:sldMkLst>
          <pc:docMk/>
          <pc:sldMk cId="3199120351" sldId="324"/>
        </pc:sldMkLst>
      </pc:sldChg>
      <pc:sldChg chg="modNotes">
        <pc:chgData name="Jonathan Vehlow" userId="40d0c0a0-ae58-4816-9718-8d11842a4e5b" providerId="ADAL" clId="{EA2BED19-E955-452B-A13C-BE018A8DCE5C}" dt="2020-07-09T14:15:02.303" v="4" actId="368"/>
        <pc:sldMkLst>
          <pc:docMk/>
          <pc:sldMk cId="1970842802" sldId="334"/>
        </pc:sldMkLst>
      </pc:sldChg>
      <pc:sldChg chg="modNotes">
        <pc:chgData name="Jonathan Vehlow" userId="40d0c0a0-ae58-4816-9718-8d11842a4e5b" providerId="ADAL" clId="{EA2BED19-E955-452B-A13C-BE018A8DCE5C}" dt="2020-07-09T14:15:02.314" v="6" actId="368"/>
        <pc:sldMkLst>
          <pc:docMk/>
          <pc:sldMk cId="3128155482" sldId="335"/>
        </pc:sldMkLst>
      </pc:sldChg>
      <pc:sldChg chg="modNotes">
        <pc:chgData name="Jonathan Vehlow" userId="40d0c0a0-ae58-4816-9718-8d11842a4e5b" providerId="ADAL" clId="{EA2BED19-E955-452B-A13C-BE018A8DCE5C}" dt="2020-07-09T14:15:02.489" v="38" actId="368"/>
        <pc:sldMkLst>
          <pc:docMk/>
          <pc:sldMk cId="3119712896" sldId="336"/>
        </pc:sldMkLst>
      </pc:sldChg>
      <pc:sldChg chg="modNotes">
        <pc:chgData name="Jonathan Vehlow" userId="40d0c0a0-ae58-4816-9718-8d11842a4e5b" providerId="ADAL" clId="{EA2BED19-E955-452B-A13C-BE018A8DCE5C}" dt="2020-07-09T14:15:02.375" v="16" actId="368"/>
        <pc:sldMkLst>
          <pc:docMk/>
          <pc:sldMk cId="2330845650" sldId="433"/>
        </pc:sldMkLst>
      </pc:sldChg>
      <pc:sldChg chg="modNotes">
        <pc:chgData name="Jonathan Vehlow" userId="40d0c0a0-ae58-4816-9718-8d11842a4e5b" providerId="ADAL" clId="{EA2BED19-E955-452B-A13C-BE018A8DCE5C}" dt="2020-07-09T14:15:02.458" v="32" actId="368"/>
        <pc:sldMkLst>
          <pc:docMk/>
          <pc:sldMk cId="720215538" sldId="439"/>
        </pc:sldMkLst>
      </pc:sldChg>
      <pc:sldChg chg="modNotes">
        <pc:chgData name="Jonathan Vehlow" userId="40d0c0a0-ae58-4816-9718-8d11842a4e5b" providerId="ADAL" clId="{EA2BED19-E955-452B-A13C-BE018A8DCE5C}" dt="2020-07-09T14:15:02.467" v="34" actId="368"/>
        <pc:sldMkLst>
          <pc:docMk/>
          <pc:sldMk cId="30774253" sldId="440"/>
        </pc:sldMkLst>
      </pc:sldChg>
      <pc:sldChg chg="modNotes">
        <pc:chgData name="Jonathan Vehlow" userId="40d0c0a0-ae58-4816-9718-8d11842a4e5b" providerId="ADAL" clId="{EA2BED19-E955-452B-A13C-BE018A8DCE5C}" dt="2020-07-09T14:15:02.478" v="36" actId="368"/>
        <pc:sldMkLst>
          <pc:docMk/>
          <pc:sldMk cId="3458108546" sldId="4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7773-3BAA-418C-9BDB-0F9C1E1BF433}" type="datetimeFigureOut">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dirty="0"/>
          </a:p>
        </p:txBody>
      </p:sp>
    </p:spTree>
    <p:extLst>
      <p:ext uri="{BB962C8B-B14F-4D97-AF65-F5344CB8AC3E}">
        <p14:creationId xmlns:p14="http://schemas.microsoft.com/office/powerpoint/2010/main" val="2575338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161165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63027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2741973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79279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418910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69977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4204624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63245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557455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4297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a:t>
            </a:fld>
            <a:endParaRPr lang="en-US" dirty="0"/>
          </a:p>
        </p:txBody>
      </p:sp>
    </p:spTree>
    <p:extLst>
      <p:ext uri="{BB962C8B-B14F-4D97-AF65-F5344CB8AC3E}">
        <p14:creationId xmlns:p14="http://schemas.microsoft.com/office/powerpoint/2010/main" val="969859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4275961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440279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31</a:t>
            </a:fld>
            <a:endParaRPr lang="en-US"/>
          </a:p>
        </p:txBody>
      </p:sp>
    </p:spTree>
    <p:extLst>
      <p:ext uri="{BB962C8B-B14F-4D97-AF65-F5344CB8AC3E}">
        <p14:creationId xmlns:p14="http://schemas.microsoft.com/office/powerpoint/2010/main" val="86851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732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126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39</a:t>
            </a:fld>
            <a:endParaRPr lang="en-US"/>
          </a:p>
        </p:txBody>
      </p:sp>
    </p:spTree>
    <p:extLst>
      <p:ext uri="{BB962C8B-B14F-4D97-AF65-F5344CB8AC3E}">
        <p14:creationId xmlns:p14="http://schemas.microsoft.com/office/powerpoint/2010/main" val="59390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41</a:t>
            </a:fld>
            <a:endParaRPr lang="en-US"/>
          </a:p>
        </p:txBody>
      </p:sp>
    </p:spTree>
    <p:extLst>
      <p:ext uri="{BB962C8B-B14F-4D97-AF65-F5344CB8AC3E}">
        <p14:creationId xmlns:p14="http://schemas.microsoft.com/office/powerpoint/2010/main" val="1522791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44</a:t>
            </a:fld>
            <a:endParaRPr lang="en-US"/>
          </a:p>
        </p:txBody>
      </p:sp>
    </p:spTree>
    <p:extLst>
      <p:ext uri="{BB962C8B-B14F-4D97-AF65-F5344CB8AC3E}">
        <p14:creationId xmlns:p14="http://schemas.microsoft.com/office/powerpoint/2010/main" val="414019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6033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46</a:t>
            </a:fld>
            <a:endParaRPr lang="en-US"/>
          </a:p>
        </p:txBody>
      </p:sp>
    </p:spTree>
    <p:extLst>
      <p:ext uri="{BB962C8B-B14F-4D97-AF65-F5344CB8AC3E}">
        <p14:creationId xmlns:p14="http://schemas.microsoft.com/office/powerpoint/2010/main" val="336182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2147194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47</a:t>
            </a:fld>
            <a:endParaRPr lang="en-US"/>
          </a:p>
        </p:txBody>
      </p:sp>
    </p:spTree>
    <p:extLst>
      <p:ext uri="{BB962C8B-B14F-4D97-AF65-F5344CB8AC3E}">
        <p14:creationId xmlns:p14="http://schemas.microsoft.com/office/powerpoint/2010/main" val="2749890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48</a:t>
            </a:fld>
            <a:endParaRPr lang="en-US"/>
          </a:p>
        </p:txBody>
      </p:sp>
    </p:spTree>
    <p:extLst>
      <p:ext uri="{BB962C8B-B14F-4D97-AF65-F5344CB8AC3E}">
        <p14:creationId xmlns:p14="http://schemas.microsoft.com/office/powerpoint/2010/main" val="671441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49</a:t>
            </a:fld>
            <a:endParaRPr lang="en-US"/>
          </a:p>
        </p:txBody>
      </p:sp>
    </p:spTree>
    <p:extLst>
      <p:ext uri="{BB962C8B-B14F-4D97-AF65-F5344CB8AC3E}">
        <p14:creationId xmlns:p14="http://schemas.microsoft.com/office/powerpoint/2010/main" val="3105212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50</a:t>
            </a:fld>
            <a:endParaRPr lang="en-US"/>
          </a:p>
        </p:txBody>
      </p:sp>
    </p:spTree>
    <p:extLst>
      <p:ext uri="{BB962C8B-B14F-4D97-AF65-F5344CB8AC3E}">
        <p14:creationId xmlns:p14="http://schemas.microsoft.com/office/powerpoint/2010/main" val="1473605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51</a:t>
            </a:fld>
            <a:endParaRPr lang="en-US"/>
          </a:p>
        </p:txBody>
      </p:sp>
    </p:spTree>
    <p:extLst>
      <p:ext uri="{BB962C8B-B14F-4D97-AF65-F5344CB8AC3E}">
        <p14:creationId xmlns:p14="http://schemas.microsoft.com/office/powerpoint/2010/main" val="3059723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52</a:t>
            </a:fld>
            <a:endParaRPr lang="en-US"/>
          </a:p>
        </p:txBody>
      </p:sp>
    </p:spTree>
    <p:extLst>
      <p:ext uri="{BB962C8B-B14F-4D97-AF65-F5344CB8AC3E}">
        <p14:creationId xmlns:p14="http://schemas.microsoft.com/office/powerpoint/2010/main" val="271258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71957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18105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dirty="0"/>
          </a:p>
        </p:txBody>
      </p:sp>
    </p:spTree>
    <p:extLst>
      <p:ext uri="{BB962C8B-B14F-4D97-AF65-F5344CB8AC3E}">
        <p14:creationId xmlns:p14="http://schemas.microsoft.com/office/powerpoint/2010/main" val="325656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272028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195544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596738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2229144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pic>
        <p:nvPicPr>
          <p:cNvPr id="10" name="WFGPS Logo" descr="Logo for WorkforceGPS: Navigate to Success">
            <a:extLst>
              <a:ext uri="{FF2B5EF4-FFF2-40B4-BE49-F238E27FC236}">
                <a16:creationId xmlns:a16="http://schemas.microsoft.com/office/drawing/2014/main" id="{A0EDBCB9-034B-4117-97B6-419BF0069DC5}"/>
              </a:ext>
              <a:ext uri="{C183D7F6-B498-43B3-948B-1728B52AA6E4}">
                <adec:decorative xmlns:adec="http://schemas.microsoft.com/office/drawing/2017/decorative" val="0"/>
              </a:ext>
            </a:extLst>
          </p:cNvPr>
          <p:cNvPicPr>
            <a:picLocks noChangeAspect="1"/>
          </p:cNvPicPr>
          <p:nvPr userDrawn="1"/>
        </p:nvPicPr>
        <p:blipFill>
          <a:blip r:embed="rId4"/>
          <a:stretch>
            <a:fillRect/>
          </a:stretch>
        </p:blipFill>
        <p:spPr>
          <a:xfrm>
            <a:off x="1887443" y="2902486"/>
            <a:ext cx="3102164" cy="1053028"/>
          </a:xfrm>
          <a:prstGeom prst="rect">
            <a:avLst/>
          </a:prstGeom>
        </p:spPr>
      </p:pic>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doleta.gov/oa/contactlist.cf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h1bsa.workforcegps.org/announcements/2020/06/12/10/25/~/link.aspx?_id=04EA116785274FB986F69A6E3D9D1F9A&amp;_z=z"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dol.gov/agencies/eta/dislocated-workers/grants/disaster"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hyperlink" Target="https://www.apprenticeship.gov/sites/default/files/apprenticeship_toolkit.pdf" TargetMode="Externa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hyperlink" Target="https://ion.workforcegps.org/" TargetMode="External"/><Relationship Id="rId5" Type="http://schemas.openxmlformats.org/officeDocument/2006/relationships/hyperlink" Target="https://www.dol.gov/agencies/eta/dislocated-workers/grants/disaster" TargetMode="External"/><Relationship Id="rId4" Type="http://schemas.openxmlformats.org/officeDocument/2006/relationships/hyperlink" Target="https://apprenticeship.workforcegps.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hyperlink" Target="https://candid.org/?fcref=lr"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hyperlink" Target="http://www.ncwd-youth.info/wp-content/uploads/2016/08/Blending-and-Braiding-Funds-and-Resources-Intermediary.pdf" TargetMode="External"/><Relationship Id="rId4" Type="http://schemas.openxmlformats.org/officeDocument/2006/relationships/hyperlink" Target="https://fconline.foundationcenter.org/fdo-search/search/?collection=grantmakers&amp;activity=quicksearch&amp;_new_search=1&amp;support_strategy=UR05&amp;subject_area=SN020302%2CSB03&amp;quicksearch=apprenticeships&amp;view_all=1&amp;accepts_appl=tru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archstone.org/what-we-fund/funding-priorities/workforce-development/"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5" Type="http://schemas.openxmlformats.org/officeDocument/2006/relationships/hyperlink" Target="https://www.clasp.org/sites/default/files/public/resources-and-publications/publication-1/CWF_ALL.pdf" TargetMode="External"/><Relationship Id="rId4" Type="http://schemas.openxmlformats.org/officeDocument/2006/relationships/hyperlink" Target="http://fdnweb.org/decamp/workforce-development/"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1B7818-C123-4CF9-B8D5-062A839522B2}"/>
              </a:ext>
            </a:extLst>
          </p:cNvPr>
          <p:cNvSpPr>
            <a:spLocks noGrp="1"/>
          </p:cNvSpPr>
          <p:nvPr>
            <p:ph type="sldNum" sz="quarter" idx="12"/>
          </p:nvPr>
        </p:nvSpPr>
        <p:spPr/>
        <p:txBody>
          <a:bodyPr/>
          <a:lstStyle/>
          <a:p>
            <a:fld id="{158B7785-F6D6-45F8-833E-07BD84680091}" type="slidenum">
              <a:rPr lang="en-US" smtClean="0"/>
              <a:pPr/>
              <a:t>1</a:t>
            </a:fld>
            <a:endParaRPr lang="en-US"/>
          </a:p>
        </p:txBody>
      </p:sp>
      <p:sp>
        <p:nvSpPr>
          <p:cNvPr id="3" name="Title 2">
            <a:extLst>
              <a:ext uri="{FF2B5EF4-FFF2-40B4-BE49-F238E27FC236}">
                <a16:creationId xmlns:a16="http://schemas.microsoft.com/office/drawing/2014/main" id="{DCF752CF-6FCB-42A1-A1C5-EEF678B33718}"/>
              </a:ext>
            </a:extLst>
          </p:cNvPr>
          <p:cNvSpPr>
            <a:spLocks noGrp="1"/>
          </p:cNvSpPr>
          <p:nvPr>
            <p:ph type="title"/>
          </p:nvPr>
        </p:nvSpPr>
        <p:spPr/>
        <p:txBody>
          <a:bodyPr/>
          <a:lstStyle/>
          <a:p>
            <a:r>
              <a:rPr lang="en-US" dirty="0"/>
              <a:t>Where Are You?</a:t>
            </a:r>
          </a:p>
        </p:txBody>
      </p:sp>
      <p:sp>
        <p:nvSpPr>
          <p:cNvPr id="2" name="Text Placeholder 1">
            <a:extLst>
              <a:ext uri="{FF2B5EF4-FFF2-40B4-BE49-F238E27FC236}">
                <a16:creationId xmlns:a16="http://schemas.microsoft.com/office/drawing/2014/main" id="{F9657500-EFA7-4B4C-BA82-1BC2FA8AF541}"/>
              </a:ext>
            </a:extLst>
          </p:cNvPr>
          <p:cNvSpPr>
            <a:spLocks noGrp="1"/>
          </p:cNvSpPr>
          <p:nvPr>
            <p:ph type="body" sz="quarter" idx="13"/>
          </p:nvPr>
        </p:nvSpPr>
        <p:spPr>
          <a:xfrm>
            <a:off x="684925" y="1695275"/>
            <a:ext cx="5290133" cy="1155700"/>
          </a:xfrm>
        </p:spPr>
        <p:txBody>
          <a:bodyPr/>
          <a:lstStyle/>
          <a:p>
            <a:r>
              <a:rPr lang="en-US" dirty="0"/>
              <a:t>Please enter your location in the chat window</a:t>
            </a:r>
          </a:p>
          <a:p>
            <a:pPr lvl="1"/>
            <a:r>
              <a:rPr lang="en-US" dirty="0"/>
              <a:t>(lower left of screen)</a:t>
            </a:r>
          </a:p>
        </p:txBody>
      </p:sp>
    </p:spTree>
    <p:extLst>
      <p:ext uri="{BB962C8B-B14F-4D97-AF65-F5344CB8AC3E}">
        <p14:creationId xmlns:p14="http://schemas.microsoft.com/office/powerpoint/2010/main" val="326377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10</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Foundational Knowledge of Braiding Funds</a:t>
            </a:r>
          </a:p>
        </p:txBody>
      </p:sp>
      <p:sp>
        <p:nvSpPr>
          <p:cNvPr id="5" name="Text Placeholder 4">
            <a:extLst>
              <a:ext uri="{FF2B5EF4-FFF2-40B4-BE49-F238E27FC236}">
                <a16:creationId xmlns:a16="http://schemas.microsoft.com/office/drawing/2014/main" id="{FD5EED7B-1CC4-483E-BE42-D24C9444940B}"/>
              </a:ext>
            </a:extLst>
          </p:cNvPr>
          <p:cNvSpPr>
            <a:spLocks noGrp="1"/>
          </p:cNvSpPr>
          <p:nvPr>
            <p:ph type="body" idx="1"/>
          </p:nvPr>
        </p:nvSpPr>
        <p:spPr>
          <a:xfrm>
            <a:off x="800101" y="3763761"/>
            <a:ext cx="6553200" cy="1154793"/>
          </a:xfrm>
        </p:spPr>
        <p:txBody>
          <a:bodyPr/>
          <a:lstStyle/>
          <a:p>
            <a:r>
              <a:rPr lang="en-US" dirty="0"/>
              <a:t>Why sustainability is important</a:t>
            </a:r>
          </a:p>
        </p:txBody>
      </p:sp>
    </p:spTree>
    <p:extLst>
      <p:ext uri="{BB962C8B-B14F-4D97-AF65-F5344CB8AC3E}">
        <p14:creationId xmlns:p14="http://schemas.microsoft.com/office/powerpoint/2010/main" val="3158919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AC78C552-266F-4620-8D95-4B0AF61366E0}"/>
              </a:ext>
            </a:extLst>
          </p:cNvPr>
          <p:cNvSpPr>
            <a:spLocks noGrp="1"/>
          </p:cNvSpPr>
          <p:nvPr>
            <p:ph type="sldNum" sz="quarter" idx="12"/>
          </p:nvPr>
        </p:nvSpPr>
        <p:spPr/>
        <p:txBody>
          <a:bodyPr/>
          <a:lstStyle/>
          <a:p>
            <a:fld id="{158B7785-F6D6-45F8-833E-07BD84680091}" type="slidenum">
              <a:rPr lang="en-US" smtClean="0"/>
              <a:pPr/>
              <a:t>11</a:t>
            </a:fld>
            <a:endParaRPr lang="en-US" dirty="0"/>
          </a:p>
        </p:txBody>
      </p:sp>
      <p:sp>
        <p:nvSpPr>
          <p:cNvPr id="2" name="Title 1">
            <a:extLst>
              <a:ext uri="{FF2B5EF4-FFF2-40B4-BE49-F238E27FC236}">
                <a16:creationId xmlns:a16="http://schemas.microsoft.com/office/drawing/2014/main" id="{C3A492C9-8667-4DC9-996D-C335A1A2FB4A}"/>
              </a:ext>
            </a:extLst>
          </p:cNvPr>
          <p:cNvSpPr>
            <a:spLocks noGrp="1"/>
          </p:cNvSpPr>
          <p:nvPr>
            <p:ph type="title"/>
          </p:nvPr>
        </p:nvSpPr>
        <p:spPr/>
        <p:txBody>
          <a:bodyPr/>
          <a:lstStyle/>
          <a:p>
            <a:r>
              <a:rPr lang="en-US" dirty="0"/>
              <a:t>Poll Question for Audience </a:t>
            </a:r>
          </a:p>
        </p:txBody>
      </p:sp>
      <p:sp>
        <p:nvSpPr>
          <p:cNvPr id="5" name="Text Placeholder 4">
            <a:extLst>
              <a:ext uri="{FF2B5EF4-FFF2-40B4-BE49-F238E27FC236}">
                <a16:creationId xmlns:a16="http://schemas.microsoft.com/office/drawing/2014/main" id="{566E88D5-5A4B-4DE2-8E37-14F2936D4BDA}"/>
              </a:ext>
            </a:extLst>
          </p:cNvPr>
          <p:cNvSpPr>
            <a:spLocks noGrp="1"/>
          </p:cNvSpPr>
          <p:nvPr>
            <p:ph type="body" idx="14"/>
          </p:nvPr>
        </p:nvSpPr>
        <p:spPr/>
        <p:txBody>
          <a:bodyPr/>
          <a:lstStyle/>
          <a:p>
            <a:r>
              <a:rPr lang="en-US" dirty="0"/>
              <a:t>Where have you received additional grant funds from?</a:t>
            </a:r>
          </a:p>
        </p:txBody>
      </p:sp>
      <p:sp>
        <p:nvSpPr>
          <p:cNvPr id="4" name="Text Placeholder 3">
            <a:extLst>
              <a:ext uri="{FF2B5EF4-FFF2-40B4-BE49-F238E27FC236}">
                <a16:creationId xmlns:a16="http://schemas.microsoft.com/office/drawing/2014/main" id="{C8EC1B19-AF46-4415-A95C-98EBD8870433}"/>
              </a:ext>
            </a:extLst>
          </p:cNvPr>
          <p:cNvSpPr>
            <a:spLocks noGrp="1"/>
          </p:cNvSpPr>
          <p:nvPr>
            <p:ph type="body" sz="quarter" idx="13"/>
          </p:nvPr>
        </p:nvSpPr>
        <p:spPr/>
        <p:txBody>
          <a:bodyPr/>
          <a:lstStyle/>
          <a:p>
            <a:r>
              <a:rPr lang="en-US" b="0" dirty="0">
                <a:solidFill>
                  <a:schemeClr val="tx1"/>
                </a:solidFill>
              </a:rPr>
              <a:t>Select as many as apply. </a:t>
            </a:r>
          </a:p>
        </p:txBody>
      </p:sp>
      <p:sp>
        <p:nvSpPr>
          <p:cNvPr id="3" name="Content Placeholder 2">
            <a:extLst>
              <a:ext uri="{FF2B5EF4-FFF2-40B4-BE49-F238E27FC236}">
                <a16:creationId xmlns:a16="http://schemas.microsoft.com/office/drawing/2014/main" id="{C3BD19AC-2823-4A5C-AB87-949EBC16F679}"/>
              </a:ext>
            </a:extLst>
          </p:cNvPr>
          <p:cNvSpPr>
            <a:spLocks noGrp="1"/>
          </p:cNvSpPr>
          <p:nvPr>
            <p:ph idx="1"/>
          </p:nvPr>
        </p:nvSpPr>
        <p:spPr>
          <a:xfrm>
            <a:off x="5786005" y="1137447"/>
            <a:ext cx="5925134" cy="4031712"/>
          </a:xfrm>
        </p:spPr>
        <p:txBody>
          <a:bodyPr>
            <a:normAutofit/>
          </a:bodyPr>
          <a:lstStyle/>
          <a:p>
            <a:pPr marL="742950" indent="-742950"/>
            <a:r>
              <a:rPr lang="en-US" sz="2000" dirty="0">
                <a:solidFill>
                  <a:schemeClr val="tx1"/>
                </a:solidFill>
              </a:rPr>
              <a:t>Federal funding</a:t>
            </a:r>
          </a:p>
          <a:p>
            <a:pPr marL="742950" indent="-742950"/>
            <a:r>
              <a:rPr lang="en-US" sz="2000" dirty="0">
                <a:solidFill>
                  <a:schemeClr val="tx1"/>
                </a:solidFill>
              </a:rPr>
              <a:t>State funding</a:t>
            </a:r>
          </a:p>
          <a:p>
            <a:pPr marL="742950" indent="-742950"/>
            <a:r>
              <a:rPr lang="en-US" sz="2000" dirty="0">
                <a:solidFill>
                  <a:schemeClr val="tx1"/>
                </a:solidFill>
              </a:rPr>
              <a:t>Local funding</a:t>
            </a:r>
          </a:p>
          <a:p>
            <a:pPr marL="742950" indent="-742950"/>
            <a:r>
              <a:rPr lang="en-US" sz="2000" dirty="0">
                <a:solidFill>
                  <a:schemeClr val="tx1"/>
                </a:solidFill>
              </a:rPr>
              <a:t>Private funding</a:t>
            </a:r>
          </a:p>
          <a:p>
            <a:pPr marL="742950" indent="-742950"/>
            <a:r>
              <a:rPr lang="en-US" sz="2000" dirty="0">
                <a:solidFill>
                  <a:schemeClr val="tx1"/>
                </a:solidFill>
              </a:rPr>
              <a:t>Have not received other funds</a:t>
            </a:r>
          </a:p>
        </p:txBody>
      </p:sp>
    </p:spTree>
    <p:extLst>
      <p:ext uri="{BB962C8B-B14F-4D97-AF65-F5344CB8AC3E}">
        <p14:creationId xmlns:p14="http://schemas.microsoft.com/office/powerpoint/2010/main" val="97673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12</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Definitions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8200" y="1050508"/>
            <a:ext cx="10515600" cy="5087925"/>
          </a:xfrm>
        </p:spPr>
        <p:txBody>
          <a:bodyPr/>
          <a:lstStyle/>
          <a:p>
            <a:r>
              <a:rPr lang="en-US" sz="2600" b="1" dirty="0"/>
              <a:t>Braided Funding</a:t>
            </a:r>
            <a:r>
              <a:rPr lang="en-US" sz="2600" dirty="0"/>
              <a:t>: Pools multiple funding streams toward one purpose while separately tracking and reporting on each source of funding.</a:t>
            </a:r>
          </a:p>
          <a:p>
            <a:r>
              <a:rPr lang="en-US" sz="2600" b="1" dirty="0"/>
              <a:t>Blended Funding</a:t>
            </a:r>
            <a:r>
              <a:rPr lang="en-US" sz="2600" dirty="0"/>
              <a:t>: Combines, or “co-mingles,” multiple funding streams for one purpose without continuing to differentiate or track individual sources.</a:t>
            </a:r>
          </a:p>
          <a:p>
            <a:pPr marL="0" indent="0">
              <a:buNone/>
            </a:pPr>
            <a:r>
              <a:rPr lang="en-US" sz="2600" dirty="0"/>
              <a:t>Both types of funding are intended to promote the effective use of government funds by leveraging money being spent on separate programs serving similar populations.</a:t>
            </a:r>
          </a:p>
          <a:p>
            <a:pPr marL="0" indent="0">
              <a:buNone/>
            </a:pPr>
            <a:r>
              <a:rPr lang="en-US" sz="2600" dirty="0"/>
              <a:t>Multiple funding sources requires a higher level of communication and coordination to track funding requirements (i.e., wages, employer of record).</a:t>
            </a:r>
          </a:p>
        </p:txBody>
      </p:sp>
    </p:spTree>
    <p:extLst>
      <p:ext uri="{BB962C8B-B14F-4D97-AF65-F5344CB8AC3E}">
        <p14:creationId xmlns:p14="http://schemas.microsoft.com/office/powerpoint/2010/main" val="446202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Benefits of Braiding Funds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121304"/>
            <a:ext cx="10515600" cy="4979245"/>
          </a:xfrm>
        </p:spPr>
        <p:txBody>
          <a:bodyPr/>
          <a:lstStyle/>
          <a:p>
            <a:r>
              <a:rPr lang="en-US" sz="2600" dirty="0"/>
              <a:t>Greater ability to meet customer needs</a:t>
            </a:r>
          </a:p>
          <a:p>
            <a:r>
              <a:rPr lang="en-US" sz="2600" dirty="0"/>
              <a:t>Increased flexibility to achieve defined outcomes</a:t>
            </a:r>
          </a:p>
          <a:p>
            <a:r>
              <a:rPr lang="en-US" sz="2600" dirty="0"/>
              <a:t>Increased ability to focus more on program goals</a:t>
            </a:r>
          </a:p>
          <a:p>
            <a:r>
              <a:rPr lang="en-US" sz="2600" dirty="0"/>
              <a:t>Greater stakeholder collaboration, coordination of services and comprehensive project management</a:t>
            </a:r>
          </a:p>
          <a:p>
            <a:r>
              <a:rPr lang="en-US" sz="2600" dirty="0"/>
              <a:t>Greater likelihood of continuing services past grant funding</a:t>
            </a:r>
          </a:p>
          <a:p>
            <a:r>
              <a:rPr lang="en-US" sz="2600" dirty="0"/>
              <a:t>Improved customer experience and value</a:t>
            </a:r>
          </a:p>
          <a:p>
            <a:r>
              <a:rPr lang="en-US" sz="2600" dirty="0"/>
              <a:t>More creative service delivery options</a:t>
            </a:r>
          </a:p>
          <a:p>
            <a:r>
              <a:rPr lang="en-US" sz="2600" dirty="0"/>
              <a:t>Reduced duplication and achieves efficiencies</a:t>
            </a:r>
          </a:p>
        </p:txBody>
      </p:sp>
      <p:grpSp>
        <p:nvGrpSpPr>
          <p:cNvPr id="2066" name="Group 18"/>
          <p:cNvGrpSpPr>
            <a:grpSpLocks/>
          </p:cNvGrpSpPr>
          <p:nvPr/>
        </p:nvGrpSpPr>
        <p:grpSpPr bwMode="auto">
          <a:xfrm>
            <a:off x="0" y="0"/>
            <a:ext cx="1987550" cy="258763"/>
            <a:chOff x="0" y="0"/>
            <a:chExt cx="3130" cy="408"/>
          </a:xfrm>
        </p:grpSpPr>
      </p:grpSp>
      <p:grpSp>
        <p:nvGrpSpPr>
          <p:cNvPr id="2062" name="Group 14"/>
          <p:cNvGrpSpPr>
            <a:grpSpLocks/>
          </p:cNvGrpSpPr>
          <p:nvPr/>
        </p:nvGrpSpPr>
        <p:grpSpPr bwMode="auto">
          <a:xfrm>
            <a:off x="0" y="0"/>
            <a:ext cx="987425" cy="344488"/>
            <a:chOff x="0" y="0"/>
            <a:chExt cx="1556" cy="543"/>
          </a:xfrm>
        </p:grpSpPr>
      </p:grpSp>
      <p:grpSp>
        <p:nvGrpSpPr>
          <p:cNvPr id="2059" name="Group 11"/>
          <p:cNvGrpSpPr>
            <a:grpSpLocks/>
          </p:cNvGrpSpPr>
          <p:nvPr/>
        </p:nvGrpSpPr>
        <p:grpSpPr bwMode="auto">
          <a:xfrm>
            <a:off x="0" y="0"/>
            <a:ext cx="1044575" cy="344488"/>
            <a:chOff x="0" y="0"/>
            <a:chExt cx="1645" cy="543"/>
          </a:xfrm>
        </p:grpSpPr>
      </p:grpSp>
      <p:grpSp>
        <p:nvGrpSpPr>
          <p:cNvPr id="2055" name="Group 7"/>
          <p:cNvGrpSpPr>
            <a:grpSpLocks/>
          </p:cNvGrpSpPr>
          <p:nvPr/>
        </p:nvGrpSpPr>
        <p:grpSpPr bwMode="auto">
          <a:xfrm>
            <a:off x="0" y="0"/>
            <a:ext cx="1443038" cy="517525"/>
            <a:chOff x="0" y="0"/>
            <a:chExt cx="2273" cy="814"/>
          </a:xfrm>
        </p:grpSpPr>
      </p:grpSp>
      <p:grpSp>
        <p:nvGrpSpPr>
          <p:cNvPr id="2052" name="Group 4"/>
          <p:cNvGrpSpPr>
            <a:grpSpLocks/>
          </p:cNvGrpSpPr>
          <p:nvPr/>
        </p:nvGrpSpPr>
        <p:grpSpPr bwMode="auto">
          <a:xfrm>
            <a:off x="0" y="0"/>
            <a:ext cx="727075" cy="344488"/>
            <a:chOff x="0" y="0"/>
            <a:chExt cx="1144" cy="543"/>
          </a:xfrm>
        </p:grpSpPr>
      </p:grpSp>
      <p:grpSp>
        <p:nvGrpSpPr>
          <p:cNvPr id="2049"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390245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Reality of Braided Funding</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05866" y="1121304"/>
            <a:ext cx="10515600" cy="4979245"/>
          </a:xfrm>
        </p:spPr>
        <p:txBody>
          <a:bodyPr/>
          <a:lstStyle/>
          <a:p>
            <a:r>
              <a:rPr lang="en-US" sz="2600" dirty="0"/>
              <a:t>It must benefit all partners, but not always financially</a:t>
            </a:r>
          </a:p>
          <a:p>
            <a:r>
              <a:rPr lang="en-US" sz="2600" dirty="0"/>
              <a:t>It works best if you have a narrow, specific goal in mind</a:t>
            </a:r>
          </a:p>
          <a:p>
            <a:r>
              <a:rPr lang="en-US" sz="2600" dirty="0"/>
              <a:t>Some organizations are better positioned to receive funding while others are better positioned to give funding</a:t>
            </a:r>
          </a:p>
          <a:p>
            <a:r>
              <a:rPr lang="en-US" sz="2600" dirty="0"/>
              <a:t>This is a long-term strategy; you can go slowly</a:t>
            </a:r>
          </a:p>
        </p:txBody>
      </p:sp>
      <p:grpSp>
        <p:nvGrpSpPr>
          <p:cNvPr id="14338" name="Group 18"/>
          <p:cNvGrpSpPr>
            <a:grpSpLocks/>
          </p:cNvGrpSpPr>
          <p:nvPr/>
        </p:nvGrpSpPr>
        <p:grpSpPr bwMode="auto">
          <a:xfrm>
            <a:off x="0" y="0"/>
            <a:ext cx="1987550" cy="258763"/>
            <a:chOff x="0" y="0"/>
            <a:chExt cx="3130" cy="408"/>
          </a:xfrm>
        </p:grpSpPr>
      </p:grpSp>
      <p:grpSp>
        <p:nvGrpSpPr>
          <p:cNvPr id="14342" name="Group 14"/>
          <p:cNvGrpSpPr>
            <a:grpSpLocks/>
          </p:cNvGrpSpPr>
          <p:nvPr/>
        </p:nvGrpSpPr>
        <p:grpSpPr bwMode="auto">
          <a:xfrm>
            <a:off x="0" y="0"/>
            <a:ext cx="987425" cy="344488"/>
            <a:chOff x="0" y="0"/>
            <a:chExt cx="1556" cy="543"/>
          </a:xfrm>
        </p:grpSpPr>
      </p:grpSp>
      <p:grpSp>
        <p:nvGrpSpPr>
          <p:cNvPr id="14345" name="Group 11"/>
          <p:cNvGrpSpPr>
            <a:grpSpLocks/>
          </p:cNvGrpSpPr>
          <p:nvPr/>
        </p:nvGrpSpPr>
        <p:grpSpPr bwMode="auto">
          <a:xfrm>
            <a:off x="0" y="0"/>
            <a:ext cx="1044575" cy="344488"/>
            <a:chOff x="0" y="0"/>
            <a:chExt cx="1645" cy="543"/>
          </a:xfrm>
        </p:grpSpPr>
      </p:grpSp>
      <p:grpSp>
        <p:nvGrpSpPr>
          <p:cNvPr id="14348" name="Group 7"/>
          <p:cNvGrpSpPr>
            <a:grpSpLocks/>
          </p:cNvGrpSpPr>
          <p:nvPr/>
        </p:nvGrpSpPr>
        <p:grpSpPr bwMode="auto">
          <a:xfrm>
            <a:off x="0" y="0"/>
            <a:ext cx="1443038" cy="517525"/>
            <a:chOff x="0" y="0"/>
            <a:chExt cx="2273" cy="814"/>
          </a:xfrm>
        </p:grpSpPr>
      </p:grpSp>
      <p:grpSp>
        <p:nvGrpSpPr>
          <p:cNvPr id="14352" name="Group 4"/>
          <p:cNvGrpSpPr>
            <a:grpSpLocks/>
          </p:cNvGrpSpPr>
          <p:nvPr/>
        </p:nvGrpSpPr>
        <p:grpSpPr bwMode="auto">
          <a:xfrm>
            <a:off x="0" y="0"/>
            <a:ext cx="727075" cy="344488"/>
            <a:chOff x="0" y="0"/>
            <a:chExt cx="1144" cy="543"/>
          </a:xfrm>
        </p:grpSpPr>
      </p:grpSp>
      <p:grpSp>
        <p:nvGrpSpPr>
          <p:cNvPr id="14355"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3199120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15</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p:txBody>
          <a:bodyPr/>
          <a:lstStyle/>
          <a:p>
            <a:r>
              <a:rPr lang="en-US" dirty="0"/>
              <a:t>Types of Funding Available to Pursue</a:t>
            </a:r>
          </a:p>
        </p:txBody>
      </p:sp>
    </p:spTree>
    <p:extLst>
      <p:ext uri="{BB962C8B-B14F-4D97-AF65-F5344CB8AC3E}">
        <p14:creationId xmlns:p14="http://schemas.microsoft.com/office/powerpoint/2010/main" val="3334844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4F992C-72F7-4282-94DC-78B5EC46709E}"/>
              </a:ext>
            </a:extLst>
          </p:cNvPr>
          <p:cNvSpPr>
            <a:spLocks noGrp="1"/>
          </p:cNvSpPr>
          <p:nvPr>
            <p:ph type="sldNum" sz="quarter" idx="12"/>
          </p:nvPr>
        </p:nvSpPr>
        <p:spPr/>
        <p:txBody>
          <a:bodyPr/>
          <a:lstStyle/>
          <a:p>
            <a:fld id="{158B7785-F6D6-45F8-833E-07BD84680091}" type="slidenum">
              <a:rPr lang="en-US" smtClean="0"/>
              <a:pPr/>
              <a:t>16</a:t>
            </a:fld>
            <a:endParaRPr lang="en-US"/>
          </a:p>
        </p:txBody>
      </p:sp>
      <p:sp>
        <p:nvSpPr>
          <p:cNvPr id="4" name="Title 3">
            <a:extLst>
              <a:ext uri="{FF2B5EF4-FFF2-40B4-BE49-F238E27FC236}">
                <a16:creationId xmlns:a16="http://schemas.microsoft.com/office/drawing/2014/main" id="{6082C2B4-7EAB-4611-ABFC-2E8C5E72E6A3}"/>
              </a:ext>
            </a:extLst>
          </p:cNvPr>
          <p:cNvSpPr>
            <a:spLocks noGrp="1"/>
          </p:cNvSpPr>
          <p:nvPr>
            <p:ph type="title"/>
          </p:nvPr>
        </p:nvSpPr>
        <p:spPr>
          <a:xfrm>
            <a:off x="805866" y="342900"/>
            <a:ext cx="11081334" cy="489692"/>
          </a:xfrm>
        </p:spPr>
        <p:txBody>
          <a:bodyPr>
            <a:normAutofit fontScale="90000"/>
          </a:bodyPr>
          <a:lstStyle/>
          <a:p>
            <a:r>
              <a:rPr lang="en-US" dirty="0"/>
              <a:t>Federal Funding Streams At-A-Glance</a:t>
            </a:r>
            <a:br>
              <a:rPr lang="en-US" dirty="0"/>
            </a:br>
            <a:r>
              <a:rPr lang="en-US" sz="2200" dirty="0"/>
              <a:t>The Annie E. Casey Foundation – Federal Funding Integrated Service Delivery: A Toolkit</a:t>
            </a:r>
            <a:br>
              <a:rPr lang="en-US" dirty="0"/>
            </a:br>
            <a:endParaRPr lang="en-US" dirty="0"/>
          </a:p>
        </p:txBody>
      </p:sp>
      <p:grpSp>
        <p:nvGrpSpPr>
          <p:cNvPr id="3090" name="Group 18"/>
          <p:cNvGrpSpPr>
            <a:grpSpLocks/>
          </p:cNvGrpSpPr>
          <p:nvPr/>
        </p:nvGrpSpPr>
        <p:grpSpPr bwMode="auto">
          <a:xfrm>
            <a:off x="0" y="0"/>
            <a:ext cx="1987550" cy="258763"/>
            <a:chOff x="0" y="0"/>
            <a:chExt cx="3130" cy="408"/>
          </a:xfrm>
        </p:grpSpPr>
      </p:grpSp>
      <p:grpSp>
        <p:nvGrpSpPr>
          <p:cNvPr id="3086" name="Group 14"/>
          <p:cNvGrpSpPr>
            <a:grpSpLocks/>
          </p:cNvGrpSpPr>
          <p:nvPr/>
        </p:nvGrpSpPr>
        <p:grpSpPr bwMode="auto">
          <a:xfrm>
            <a:off x="0" y="0"/>
            <a:ext cx="987425" cy="344488"/>
            <a:chOff x="0" y="0"/>
            <a:chExt cx="1556" cy="543"/>
          </a:xfrm>
        </p:grpSpPr>
      </p:grpSp>
      <p:grpSp>
        <p:nvGrpSpPr>
          <p:cNvPr id="3083" name="Group 11"/>
          <p:cNvGrpSpPr>
            <a:grpSpLocks/>
          </p:cNvGrpSpPr>
          <p:nvPr/>
        </p:nvGrpSpPr>
        <p:grpSpPr bwMode="auto">
          <a:xfrm>
            <a:off x="0" y="0"/>
            <a:ext cx="1044575" cy="344488"/>
            <a:chOff x="0" y="0"/>
            <a:chExt cx="1645" cy="543"/>
          </a:xfrm>
        </p:grpSpPr>
      </p:grpSp>
      <p:grpSp>
        <p:nvGrpSpPr>
          <p:cNvPr id="3079" name="Group 7"/>
          <p:cNvGrpSpPr>
            <a:grpSpLocks/>
          </p:cNvGrpSpPr>
          <p:nvPr/>
        </p:nvGrpSpPr>
        <p:grpSpPr bwMode="auto">
          <a:xfrm>
            <a:off x="0" y="0"/>
            <a:ext cx="1443038" cy="517525"/>
            <a:chOff x="0" y="0"/>
            <a:chExt cx="2273" cy="814"/>
          </a:xfrm>
        </p:grpSpPr>
      </p:grpSp>
      <p:grpSp>
        <p:nvGrpSpPr>
          <p:cNvPr id="3076" name="Group 4"/>
          <p:cNvGrpSpPr>
            <a:grpSpLocks/>
          </p:cNvGrpSpPr>
          <p:nvPr/>
        </p:nvGrpSpPr>
        <p:grpSpPr bwMode="auto">
          <a:xfrm>
            <a:off x="0" y="0"/>
            <a:ext cx="727075" cy="344488"/>
            <a:chOff x="0" y="0"/>
            <a:chExt cx="1144" cy="543"/>
          </a:xfrm>
        </p:grpSpPr>
      </p:grpSp>
      <p:grpSp>
        <p:nvGrpSpPr>
          <p:cNvPr id="3073" name="Group 1"/>
          <p:cNvGrpSpPr>
            <a:grpSpLocks/>
          </p:cNvGrpSpPr>
          <p:nvPr/>
        </p:nvGrpSpPr>
        <p:grpSpPr bwMode="auto">
          <a:xfrm>
            <a:off x="0" y="0"/>
            <a:ext cx="784225" cy="344488"/>
            <a:chOff x="0" y="0"/>
            <a:chExt cx="1234" cy="543"/>
          </a:xfrm>
        </p:grpSpPr>
      </p:grpSp>
      <p:grpSp>
        <p:nvGrpSpPr>
          <p:cNvPr id="3110" name="Group 38"/>
          <p:cNvGrpSpPr>
            <a:grpSpLocks/>
          </p:cNvGrpSpPr>
          <p:nvPr/>
        </p:nvGrpSpPr>
        <p:grpSpPr bwMode="auto">
          <a:xfrm>
            <a:off x="0" y="0"/>
            <a:ext cx="1987550" cy="258763"/>
            <a:chOff x="0" y="0"/>
            <a:chExt cx="3130" cy="408"/>
          </a:xfrm>
        </p:grpSpPr>
      </p:grpSp>
      <p:grpSp>
        <p:nvGrpSpPr>
          <p:cNvPr id="3106" name="Group 34"/>
          <p:cNvGrpSpPr>
            <a:grpSpLocks/>
          </p:cNvGrpSpPr>
          <p:nvPr/>
        </p:nvGrpSpPr>
        <p:grpSpPr bwMode="auto">
          <a:xfrm>
            <a:off x="0" y="0"/>
            <a:ext cx="987425" cy="344488"/>
            <a:chOff x="0" y="0"/>
            <a:chExt cx="1556" cy="543"/>
          </a:xfrm>
        </p:grpSpPr>
      </p:grpSp>
      <p:grpSp>
        <p:nvGrpSpPr>
          <p:cNvPr id="3103" name="Group 31"/>
          <p:cNvGrpSpPr>
            <a:grpSpLocks/>
          </p:cNvGrpSpPr>
          <p:nvPr/>
        </p:nvGrpSpPr>
        <p:grpSpPr bwMode="auto">
          <a:xfrm>
            <a:off x="0" y="0"/>
            <a:ext cx="1044575" cy="344488"/>
            <a:chOff x="0" y="0"/>
            <a:chExt cx="1645" cy="543"/>
          </a:xfrm>
        </p:grpSpPr>
      </p:grpSp>
      <p:grpSp>
        <p:nvGrpSpPr>
          <p:cNvPr id="3099" name="Group 27"/>
          <p:cNvGrpSpPr>
            <a:grpSpLocks/>
          </p:cNvGrpSpPr>
          <p:nvPr/>
        </p:nvGrpSpPr>
        <p:grpSpPr bwMode="auto">
          <a:xfrm>
            <a:off x="0" y="0"/>
            <a:ext cx="1443038" cy="517525"/>
            <a:chOff x="0" y="0"/>
            <a:chExt cx="2273" cy="814"/>
          </a:xfrm>
        </p:grpSpPr>
      </p:grpSp>
      <p:grpSp>
        <p:nvGrpSpPr>
          <p:cNvPr id="3096" name="Group 24"/>
          <p:cNvGrpSpPr>
            <a:grpSpLocks/>
          </p:cNvGrpSpPr>
          <p:nvPr/>
        </p:nvGrpSpPr>
        <p:grpSpPr bwMode="auto">
          <a:xfrm>
            <a:off x="0" y="0"/>
            <a:ext cx="727075" cy="344488"/>
            <a:chOff x="0" y="0"/>
            <a:chExt cx="1144" cy="543"/>
          </a:xfrm>
        </p:grpSpPr>
      </p:grpSp>
      <p:grpSp>
        <p:nvGrpSpPr>
          <p:cNvPr id="3093" name="Group 21"/>
          <p:cNvGrpSpPr>
            <a:grpSpLocks/>
          </p:cNvGrpSpPr>
          <p:nvPr/>
        </p:nvGrpSpPr>
        <p:grpSpPr bwMode="auto">
          <a:xfrm>
            <a:off x="0" y="0"/>
            <a:ext cx="784225" cy="344488"/>
            <a:chOff x="0" y="0"/>
            <a:chExt cx="1234" cy="543"/>
          </a:xfrm>
        </p:grpSpPr>
      </p:grpSp>
      <p:grpSp>
        <p:nvGrpSpPr>
          <p:cNvPr id="2" name="Group 79"/>
          <p:cNvGrpSpPr>
            <a:grpSpLocks/>
          </p:cNvGrpSpPr>
          <p:nvPr/>
        </p:nvGrpSpPr>
        <p:grpSpPr bwMode="auto">
          <a:xfrm>
            <a:off x="0" y="0"/>
            <a:ext cx="1987550" cy="258763"/>
            <a:chOff x="0" y="0"/>
            <a:chExt cx="3130" cy="408"/>
          </a:xfrm>
        </p:grpSpPr>
      </p:grpSp>
      <p:grpSp>
        <p:nvGrpSpPr>
          <p:cNvPr id="5" name="Group 75"/>
          <p:cNvGrpSpPr>
            <a:grpSpLocks/>
          </p:cNvGrpSpPr>
          <p:nvPr/>
        </p:nvGrpSpPr>
        <p:grpSpPr bwMode="auto">
          <a:xfrm>
            <a:off x="0" y="0"/>
            <a:ext cx="1066800" cy="287338"/>
            <a:chOff x="0" y="0"/>
            <a:chExt cx="1556" cy="543"/>
          </a:xfrm>
        </p:grpSpPr>
      </p:grpSp>
      <p:grpSp>
        <p:nvGrpSpPr>
          <p:cNvPr id="6" name="Group 72"/>
          <p:cNvGrpSpPr>
            <a:grpSpLocks/>
          </p:cNvGrpSpPr>
          <p:nvPr/>
        </p:nvGrpSpPr>
        <p:grpSpPr bwMode="auto">
          <a:xfrm>
            <a:off x="0" y="0"/>
            <a:ext cx="989013" cy="349250"/>
            <a:chOff x="0" y="0"/>
            <a:chExt cx="1645" cy="543"/>
          </a:xfrm>
        </p:grpSpPr>
      </p:grpSp>
      <p:grpSp>
        <p:nvGrpSpPr>
          <p:cNvPr id="3140" name="Group 68"/>
          <p:cNvGrpSpPr>
            <a:grpSpLocks/>
          </p:cNvGrpSpPr>
          <p:nvPr/>
        </p:nvGrpSpPr>
        <p:grpSpPr bwMode="auto">
          <a:xfrm>
            <a:off x="0" y="0"/>
            <a:ext cx="1495425" cy="488950"/>
            <a:chOff x="0" y="0"/>
            <a:chExt cx="2273" cy="814"/>
          </a:xfrm>
        </p:grpSpPr>
      </p:grpSp>
      <p:grpSp>
        <p:nvGrpSpPr>
          <p:cNvPr id="3137" name="Group 65"/>
          <p:cNvGrpSpPr>
            <a:grpSpLocks/>
          </p:cNvGrpSpPr>
          <p:nvPr/>
        </p:nvGrpSpPr>
        <p:grpSpPr bwMode="auto">
          <a:xfrm>
            <a:off x="0" y="0"/>
            <a:ext cx="727075" cy="344488"/>
            <a:chOff x="0" y="0"/>
            <a:chExt cx="1144" cy="543"/>
          </a:xfrm>
        </p:grpSpPr>
      </p:grpSp>
      <p:grpSp>
        <p:nvGrpSpPr>
          <p:cNvPr id="3134" name="Group 62"/>
          <p:cNvGrpSpPr>
            <a:grpSpLocks/>
          </p:cNvGrpSpPr>
          <p:nvPr/>
        </p:nvGrpSpPr>
        <p:grpSpPr bwMode="auto">
          <a:xfrm>
            <a:off x="0" y="0"/>
            <a:ext cx="779463" cy="292100"/>
            <a:chOff x="0" y="0"/>
            <a:chExt cx="1234" cy="543"/>
          </a:xfrm>
        </p:grpSpPr>
      </p:grpSp>
      <p:pic>
        <p:nvPicPr>
          <p:cNvPr id="12" name="Picture 11"/>
          <p:cNvPicPr>
            <a:picLocks noChangeAspect="1"/>
          </p:cNvPicPr>
          <p:nvPr/>
        </p:nvPicPr>
        <p:blipFill>
          <a:blip r:embed="rId3"/>
          <a:stretch>
            <a:fillRect/>
          </a:stretch>
        </p:blipFill>
        <p:spPr>
          <a:xfrm>
            <a:off x="436728" y="832592"/>
            <a:ext cx="11068335" cy="5418084"/>
          </a:xfrm>
          <a:prstGeom prst="rect">
            <a:avLst/>
          </a:prstGeom>
        </p:spPr>
      </p:pic>
    </p:spTree>
    <p:extLst>
      <p:ext uri="{BB962C8B-B14F-4D97-AF65-F5344CB8AC3E}">
        <p14:creationId xmlns:p14="http://schemas.microsoft.com/office/powerpoint/2010/main" val="3540547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17</a:t>
            </a:fld>
            <a:endParaRPr lang="en-US"/>
          </a:p>
        </p:txBody>
      </p:sp>
      <p:sp>
        <p:nvSpPr>
          <p:cNvPr id="3" name="Title 2"/>
          <p:cNvSpPr>
            <a:spLocks noGrp="1"/>
          </p:cNvSpPr>
          <p:nvPr>
            <p:ph type="title"/>
          </p:nvPr>
        </p:nvSpPr>
        <p:spPr/>
        <p:txBody>
          <a:bodyPr>
            <a:normAutofit/>
          </a:bodyPr>
          <a:lstStyle/>
          <a:p>
            <a:r>
              <a:rPr lang="en-US" dirty="0"/>
              <a:t>DOL or State-Funded Grants for Apprenticeship</a:t>
            </a:r>
          </a:p>
        </p:txBody>
      </p:sp>
      <p:sp>
        <p:nvSpPr>
          <p:cNvPr id="4" name="Text Placeholder 3"/>
          <p:cNvSpPr>
            <a:spLocks noGrp="1"/>
          </p:cNvSpPr>
          <p:nvPr>
            <p:ph type="body" idx="1"/>
          </p:nvPr>
        </p:nvSpPr>
        <p:spPr>
          <a:xfrm>
            <a:off x="839788" y="947520"/>
            <a:ext cx="10515600" cy="823912"/>
          </a:xfrm>
        </p:spPr>
        <p:txBody>
          <a:bodyPr>
            <a:normAutofit lnSpcReduction="10000"/>
          </a:bodyPr>
          <a:lstStyle/>
          <a:p>
            <a:r>
              <a:rPr lang="en-US" dirty="0"/>
              <a:t>How can SA grantees work with other grantees in your state or industry to expand apprenticeships? </a:t>
            </a:r>
          </a:p>
        </p:txBody>
      </p:sp>
      <p:sp>
        <p:nvSpPr>
          <p:cNvPr id="5" name="Content Placeholder 4"/>
          <p:cNvSpPr>
            <a:spLocks noGrp="1"/>
          </p:cNvSpPr>
          <p:nvPr>
            <p:ph sz="half" idx="2"/>
          </p:nvPr>
        </p:nvSpPr>
        <p:spPr/>
        <p:txBody>
          <a:bodyPr/>
          <a:lstStyle/>
          <a:p>
            <a:r>
              <a:rPr lang="en-US" dirty="0"/>
              <a:t>Create a working group of all the federal and state-funded apprenticeship grantees in your state</a:t>
            </a:r>
          </a:p>
          <a:p>
            <a:pPr lvl="1"/>
            <a:r>
              <a:rPr lang="en-US" dirty="0"/>
              <a:t>Connect to your state’s apprenticeship point of contact if you have not already - </a:t>
            </a:r>
            <a:r>
              <a:rPr lang="en-US" u="sng" dirty="0">
                <a:hlinkClick r:id="rId3"/>
              </a:rPr>
              <a:t>https://www.doleta.gov/oa/contactlist.cfm</a:t>
            </a:r>
            <a:endParaRPr lang="en-US" u="sng" dirty="0"/>
          </a:p>
          <a:p>
            <a:pPr lvl="1"/>
            <a:endParaRPr lang="en-US" dirty="0"/>
          </a:p>
          <a:p>
            <a:r>
              <a:rPr lang="en-US" dirty="0"/>
              <a:t>DOL appropriated funds can only be used for RAPs but nevertheless, there may be opportunities for collaboration, sector-building, or co-enrollment</a:t>
            </a:r>
          </a:p>
          <a:p>
            <a:pPr lvl="1"/>
            <a:r>
              <a:rPr lang="en-US" dirty="0"/>
              <a:t>See </a:t>
            </a:r>
            <a:r>
              <a:rPr lang="en-US" dirty="0">
                <a:hlinkClick r:id="rId4"/>
              </a:rPr>
              <a:t>Scaling Apprenticeship FAQs</a:t>
            </a:r>
            <a:r>
              <a:rPr lang="en-US" dirty="0"/>
              <a:t> for co-enrollment guidance</a:t>
            </a:r>
          </a:p>
        </p:txBody>
      </p:sp>
    </p:spTree>
    <p:extLst>
      <p:ext uri="{BB962C8B-B14F-4D97-AF65-F5344CB8AC3E}">
        <p14:creationId xmlns:p14="http://schemas.microsoft.com/office/powerpoint/2010/main" val="233084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18</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WIOA Funding</a:t>
            </a:r>
          </a:p>
        </p:txBody>
      </p:sp>
      <p:sp>
        <p:nvSpPr>
          <p:cNvPr id="2" name="Text Placeholder 1"/>
          <p:cNvSpPr>
            <a:spLocks noGrp="1"/>
          </p:cNvSpPr>
          <p:nvPr>
            <p:ph type="body" idx="1"/>
          </p:nvPr>
        </p:nvSpPr>
        <p:spPr/>
        <p:txBody>
          <a:bodyPr>
            <a:normAutofit lnSpcReduction="10000"/>
          </a:bodyPr>
          <a:lstStyle/>
          <a:p>
            <a:r>
              <a:rPr lang="en-US" dirty="0"/>
              <a:t>What services could WIOA provide to support apprenticeship programs and/or apprentices?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p:txBody>
          <a:bodyPr/>
          <a:lstStyle/>
          <a:p>
            <a:pPr lvl="1"/>
            <a:r>
              <a:rPr lang="en-US" sz="2400" dirty="0"/>
              <a:t>Recruiting qualified candidates (especially targeted populations) </a:t>
            </a:r>
          </a:p>
          <a:p>
            <a:pPr lvl="1"/>
            <a:r>
              <a:rPr lang="en-US" sz="2400" dirty="0"/>
              <a:t>Training and technical assistance for employers </a:t>
            </a:r>
          </a:p>
          <a:p>
            <a:pPr lvl="2"/>
            <a:r>
              <a:rPr lang="en-US" sz="2400" dirty="0"/>
              <a:t>(e.g., on accommodations, workplace access)</a:t>
            </a:r>
          </a:p>
          <a:p>
            <a:pPr lvl="1"/>
            <a:r>
              <a:rPr lang="en-US" sz="2400" dirty="0"/>
              <a:t>Cost of classroom instruction (tuition, books, supplies)</a:t>
            </a:r>
          </a:p>
          <a:p>
            <a:pPr lvl="1"/>
            <a:r>
              <a:rPr lang="en-US" sz="2400" dirty="0"/>
              <a:t>Disaster Funding: </a:t>
            </a:r>
          </a:p>
          <a:p>
            <a:pPr lvl="2"/>
            <a:r>
              <a:rPr lang="en-US" dirty="0"/>
              <a:t>Disaster</a:t>
            </a:r>
          </a:p>
          <a:p>
            <a:pPr lvl="2"/>
            <a:r>
              <a:rPr lang="en-US" dirty="0"/>
              <a:t>Layoffs/Major Dislocations</a:t>
            </a:r>
          </a:p>
          <a:p>
            <a:pPr lvl="2"/>
            <a:r>
              <a:rPr lang="en-US" dirty="0"/>
              <a:t>National Health Emergency</a:t>
            </a:r>
          </a:p>
          <a:p>
            <a:pPr lvl="3"/>
            <a:r>
              <a:rPr lang="en-US" sz="1400" u="sng" dirty="0">
                <a:solidFill>
                  <a:schemeClr val="accent6"/>
                </a:solidFill>
                <a:hlinkClick r:id="rId3"/>
              </a:rPr>
              <a:t>https://www.dol.gov/agencies/eta/dislocated-workers/grants/disaster</a:t>
            </a:r>
            <a:endParaRPr lang="en-US" sz="1400" u="sng" dirty="0">
              <a:solidFill>
                <a:schemeClr val="accent6"/>
              </a:solidFill>
            </a:endParaRPr>
          </a:p>
        </p:txBody>
      </p:sp>
      <p:grpSp>
        <p:nvGrpSpPr>
          <p:cNvPr id="7170" name="Group 18"/>
          <p:cNvGrpSpPr>
            <a:grpSpLocks/>
          </p:cNvGrpSpPr>
          <p:nvPr/>
        </p:nvGrpSpPr>
        <p:grpSpPr bwMode="auto">
          <a:xfrm>
            <a:off x="0" y="0"/>
            <a:ext cx="1987550" cy="258763"/>
            <a:chOff x="0" y="0"/>
            <a:chExt cx="3130" cy="408"/>
          </a:xfrm>
        </p:grpSpPr>
      </p:grpSp>
      <p:grpSp>
        <p:nvGrpSpPr>
          <p:cNvPr id="7174" name="Group 14"/>
          <p:cNvGrpSpPr>
            <a:grpSpLocks/>
          </p:cNvGrpSpPr>
          <p:nvPr/>
        </p:nvGrpSpPr>
        <p:grpSpPr bwMode="auto">
          <a:xfrm>
            <a:off x="0" y="0"/>
            <a:ext cx="987425" cy="344488"/>
            <a:chOff x="0" y="0"/>
            <a:chExt cx="1556" cy="543"/>
          </a:xfrm>
        </p:grpSpPr>
      </p:grpSp>
      <p:grpSp>
        <p:nvGrpSpPr>
          <p:cNvPr id="7177" name="Group 11"/>
          <p:cNvGrpSpPr>
            <a:grpSpLocks/>
          </p:cNvGrpSpPr>
          <p:nvPr/>
        </p:nvGrpSpPr>
        <p:grpSpPr bwMode="auto">
          <a:xfrm>
            <a:off x="0" y="0"/>
            <a:ext cx="1044575" cy="344488"/>
            <a:chOff x="0" y="0"/>
            <a:chExt cx="1645" cy="543"/>
          </a:xfrm>
        </p:grpSpPr>
      </p:grpSp>
      <p:grpSp>
        <p:nvGrpSpPr>
          <p:cNvPr id="7180" name="Group 7"/>
          <p:cNvGrpSpPr>
            <a:grpSpLocks/>
          </p:cNvGrpSpPr>
          <p:nvPr/>
        </p:nvGrpSpPr>
        <p:grpSpPr bwMode="auto">
          <a:xfrm>
            <a:off x="0" y="0"/>
            <a:ext cx="1443038" cy="517525"/>
            <a:chOff x="0" y="0"/>
            <a:chExt cx="2273" cy="814"/>
          </a:xfrm>
        </p:grpSpPr>
      </p:grpSp>
      <p:grpSp>
        <p:nvGrpSpPr>
          <p:cNvPr id="7184" name="Group 4"/>
          <p:cNvGrpSpPr>
            <a:grpSpLocks/>
          </p:cNvGrpSpPr>
          <p:nvPr/>
        </p:nvGrpSpPr>
        <p:grpSpPr bwMode="auto">
          <a:xfrm>
            <a:off x="0" y="0"/>
            <a:ext cx="727075" cy="344488"/>
            <a:chOff x="0" y="0"/>
            <a:chExt cx="1144" cy="543"/>
          </a:xfrm>
        </p:grpSpPr>
      </p:grpSp>
      <p:grpSp>
        <p:nvGrpSpPr>
          <p:cNvPr id="7187"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2308520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19</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Vocational Rehabilitation (VR) Funding</a:t>
            </a:r>
          </a:p>
        </p:txBody>
      </p:sp>
      <p:sp>
        <p:nvSpPr>
          <p:cNvPr id="2" name="Text Placeholder 1"/>
          <p:cNvSpPr>
            <a:spLocks noGrp="1"/>
          </p:cNvSpPr>
          <p:nvPr>
            <p:ph type="body" idx="1"/>
          </p:nvPr>
        </p:nvSpPr>
        <p:spPr/>
        <p:txBody>
          <a:bodyPr>
            <a:normAutofit lnSpcReduction="10000"/>
          </a:bodyPr>
          <a:lstStyle/>
          <a:p>
            <a:r>
              <a:rPr lang="en-US" dirty="0"/>
              <a:t>What can Vocational Rehabilitation Funding do to help with apprenticeships?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9787" y="1989878"/>
            <a:ext cx="10706449" cy="4199785"/>
          </a:xfrm>
        </p:spPr>
        <p:txBody>
          <a:bodyPr/>
          <a:lstStyle/>
          <a:p>
            <a:pPr lvl="1"/>
            <a:r>
              <a:rPr lang="en-US" sz="2400" dirty="0"/>
              <a:t>Services to assist students with disabilities make the transition from secondary school to post‐secondary education programs and competitive integrated employment</a:t>
            </a:r>
          </a:p>
          <a:p>
            <a:pPr lvl="1"/>
            <a:r>
              <a:rPr lang="en-US" sz="2400" dirty="0"/>
              <a:t>Help employers with job site assessments and accommodations</a:t>
            </a:r>
          </a:p>
          <a:p>
            <a:pPr lvl="1"/>
            <a:r>
              <a:rPr lang="en-US" sz="2400" dirty="0"/>
              <a:t>Job coaching</a:t>
            </a:r>
          </a:p>
          <a:p>
            <a:pPr lvl="1"/>
            <a:r>
              <a:rPr lang="en-US" sz="2400" dirty="0"/>
              <a:t>Transportation</a:t>
            </a:r>
          </a:p>
          <a:p>
            <a:pPr lvl="1"/>
            <a:r>
              <a:rPr lang="en-US" sz="2400" dirty="0"/>
              <a:t>Education and training costs</a:t>
            </a:r>
          </a:p>
          <a:p>
            <a:pPr marL="457200" lvl="1" indent="0">
              <a:buNone/>
            </a:pPr>
            <a:endParaRPr lang="en-US" sz="3200" dirty="0"/>
          </a:p>
          <a:p>
            <a:pPr marL="457200" lvl="1" indent="0">
              <a:buNone/>
            </a:pPr>
            <a:endParaRPr lang="en-US" sz="3200" dirty="0"/>
          </a:p>
        </p:txBody>
      </p:sp>
      <p:grpSp>
        <p:nvGrpSpPr>
          <p:cNvPr id="8194" name="Group 18"/>
          <p:cNvGrpSpPr>
            <a:grpSpLocks/>
          </p:cNvGrpSpPr>
          <p:nvPr/>
        </p:nvGrpSpPr>
        <p:grpSpPr bwMode="auto">
          <a:xfrm>
            <a:off x="0" y="0"/>
            <a:ext cx="1987550" cy="258763"/>
            <a:chOff x="0" y="0"/>
            <a:chExt cx="3130" cy="408"/>
          </a:xfrm>
        </p:grpSpPr>
      </p:grpSp>
      <p:grpSp>
        <p:nvGrpSpPr>
          <p:cNvPr id="8198" name="Group 14"/>
          <p:cNvGrpSpPr>
            <a:grpSpLocks/>
          </p:cNvGrpSpPr>
          <p:nvPr/>
        </p:nvGrpSpPr>
        <p:grpSpPr bwMode="auto">
          <a:xfrm>
            <a:off x="0" y="0"/>
            <a:ext cx="987425" cy="344488"/>
            <a:chOff x="0" y="0"/>
            <a:chExt cx="1556" cy="543"/>
          </a:xfrm>
        </p:grpSpPr>
      </p:grpSp>
      <p:grpSp>
        <p:nvGrpSpPr>
          <p:cNvPr id="8201" name="Group 11"/>
          <p:cNvGrpSpPr>
            <a:grpSpLocks/>
          </p:cNvGrpSpPr>
          <p:nvPr/>
        </p:nvGrpSpPr>
        <p:grpSpPr bwMode="auto">
          <a:xfrm>
            <a:off x="0" y="0"/>
            <a:ext cx="1044575" cy="344488"/>
            <a:chOff x="0" y="0"/>
            <a:chExt cx="1645" cy="543"/>
          </a:xfrm>
        </p:grpSpPr>
      </p:grpSp>
      <p:grpSp>
        <p:nvGrpSpPr>
          <p:cNvPr id="8204" name="Group 7"/>
          <p:cNvGrpSpPr>
            <a:grpSpLocks/>
          </p:cNvGrpSpPr>
          <p:nvPr/>
        </p:nvGrpSpPr>
        <p:grpSpPr bwMode="auto">
          <a:xfrm>
            <a:off x="0" y="0"/>
            <a:ext cx="1443038" cy="517525"/>
            <a:chOff x="0" y="0"/>
            <a:chExt cx="2273" cy="814"/>
          </a:xfrm>
        </p:grpSpPr>
      </p:grpSp>
      <p:grpSp>
        <p:nvGrpSpPr>
          <p:cNvPr id="8208" name="Group 4"/>
          <p:cNvGrpSpPr>
            <a:grpSpLocks/>
          </p:cNvGrpSpPr>
          <p:nvPr/>
        </p:nvGrpSpPr>
        <p:grpSpPr bwMode="auto">
          <a:xfrm>
            <a:off x="0" y="0"/>
            <a:ext cx="727075" cy="344488"/>
            <a:chOff x="0" y="0"/>
            <a:chExt cx="1144" cy="543"/>
          </a:xfrm>
        </p:grpSpPr>
      </p:grpSp>
      <p:grpSp>
        <p:nvGrpSpPr>
          <p:cNvPr id="8211"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24052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401CBC-FE75-480B-BDE8-EDE3BA160339}"/>
              </a:ext>
            </a:extLst>
          </p:cNvPr>
          <p:cNvSpPr>
            <a:spLocks noGrp="1"/>
          </p:cNvSpPr>
          <p:nvPr>
            <p:ph type="sldNum" sz="quarter" idx="12"/>
          </p:nvPr>
        </p:nvSpPr>
        <p:spPr/>
        <p:txBody>
          <a:bodyPr/>
          <a:lstStyle/>
          <a:p>
            <a:fld id="{158B7785-F6D6-45F8-833E-07BD84680091}" type="slidenum">
              <a:rPr lang="en-US" smtClean="0"/>
              <a:t>2</a:t>
            </a:fld>
            <a:endParaRPr lang="en-US" dirty="0"/>
          </a:p>
        </p:txBody>
      </p:sp>
      <p:sp>
        <p:nvSpPr>
          <p:cNvPr id="3" name="Title 2">
            <a:extLst>
              <a:ext uri="{FF2B5EF4-FFF2-40B4-BE49-F238E27FC236}">
                <a16:creationId xmlns:a16="http://schemas.microsoft.com/office/drawing/2014/main" id="{14409E16-17AC-4A4C-9EBB-8437CF8E56D8}"/>
              </a:ext>
            </a:extLst>
          </p:cNvPr>
          <p:cNvSpPr>
            <a:spLocks noGrp="1"/>
          </p:cNvSpPr>
          <p:nvPr>
            <p:ph type="title"/>
          </p:nvPr>
        </p:nvSpPr>
        <p:spPr/>
        <p:txBody>
          <a:bodyPr/>
          <a:lstStyle/>
          <a:p>
            <a:r>
              <a:rPr lang="en-US" dirty="0"/>
              <a:t>What is your Role?</a:t>
            </a:r>
          </a:p>
        </p:txBody>
      </p:sp>
      <p:sp>
        <p:nvSpPr>
          <p:cNvPr id="4" name="Text Placeholder 3">
            <a:extLst>
              <a:ext uri="{FF2B5EF4-FFF2-40B4-BE49-F238E27FC236}">
                <a16:creationId xmlns:a16="http://schemas.microsoft.com/office/drawing/2014/main" id="{FACB2980-E47B-4E7B-86D8-213877832FDE}"/>
              </a:ext>
            </a:extLst>
          </p:cNvPr>
          <p:cNvSpPr>
            <a:spLocks noGrp="1"/>
          </p:cNvSpPr>
          <p:nvPr>
            <p:ph type="body" idx="14"/>
          </p:nvPr>
        </p:nvSpPr>
        <p:spPr/>
        <p:txBody>
          <a:bodyPr/>
          <a:lstStyle/>
          <a:p>
            <a:r>
              <a:rPr lang="en-US" dirty="0"/>
              <a:t>Select the option that best describes your role in the H-1B Scaling Apprenticeship grant. </a:t>
            </a:r>
          </a:p>
          <a:p>
            <a:endParaRPr lang="en-US" dirty="0"/>
          </a:p>
        </p:txBody>
      </p:sp>
      <p:sp>
        <p:nvSpPr>
          <p:cNvPr id="5" name="Text Placeholder 4">
            <a:extLst>
              <a:ext uri="{FF2B5EF4-FFF2-40B4-BE49-F238E27FC236}">
                <a16:creationId xmlns:a16="http://schemas.microsoft.com/office/drawing/2014/main" id="{C1C3AA44-36BA-4566-B2DA-86C2CE0E791B}"/>
              </a:ext>
            </a:extLst>
          </p:cNvPr>
          <p:cNvSpPr>
            <a:spLocks noGrp="1"/>
          </p:cNvSpPr>
          <p:nvPr>
            <p:ph type="body" sz="quarter" idx="13"/>
          </p:nvPr>
        </p:nvSpPr>
        <p:spPr/>
        <p:txBody>
          <a:bodyPr/>
          <a:lstStyle/>
          <a:p>
            <a:r>
              <a:rPr lang="en-US" dirty="0"/>
              <a:t>Please select only one.</a:t>
            </a:r>
          </a:p>
        </p:txBody>
      </p:sp>
      <p:sp>
        <p:nvSpPr>
          <p:cNvPr id="6" name="Content Placeholder 5">
            <a:extLst>
              <a:ext uri="{FF2B5EF4-FFF2-40B4-BE49-F238E27FC236}">
                <a16:creationId xmlns:a16="http://schemas.microsoft.com/office/drawing/2014/main" id="{FD858597-139A-46A0-A06E-330FE0F30F34}"/>
              </a:ext>
            </a:extLst>
          </p:cNvPr>
          <p:cNvSpPr>
            <a:spLocks noGrp="1"/>
          </p:cNvSpPr>
          <p:nvPr>
            <p:ph idx="1"/>
          </p:nvPr>
        </p:nvSpPr>
        <p:spPr>
          <a:xfrm>
            <a:off x="5674037" y="1137446"/>
            <a:ext cx="5925134" cy="5290881"/>
          </a:xfrm>
        </p:spPr>
        <p:txBody>
          <a:bodyPr>
            <a:normAutofit/>
          </a:bodyPr>
          <a:lstStyle/>
          <a:p>
            <a:r>
              <a:rPr lang="en-US" sz="2000" dirty="0"/>
              <a:t>Authorized Representative</a:t>
            </a:r>
          </a:p>
          <a:p>
            <a:r>
              <a:rPr lang="en-US" sz="2000" dirty="0"/>
              <a:t>Program Director/Manager</a:t>
            </a:r>
          </a:p>
          <a:p>
            <a:r>
              <a:rPr lang="en-US" sz="2000" dirty="0"/>
              <a:t>IT/Data Manager or Staff</a:t>
            </a:r>
          </a:p>
          <a:p>
            <a:r>
              <a:rPr lang="en-US" sz="2000" dirty="0"/>
              <a:t>Sub-Awardee</a:t>
            </a:r>
          </a:p>
          <a:p>
            <a:r>
              <a:rPr lang="en-US" sz="2000" dirty="0"/>
              <a:t>Training Partner</a:t>
            </a:r>
          </a:p>
          <a:p>
            <a:r>
              <a:rPr lang="en-US" sz="2000" dirty="0"/>
              <a:t>Employer Partner</a:t>
            </a:r>
          </a:p>
          <a:p>
            <a:r>
              <a:rPr lang="en-US" sz="2000" dirty="0"/>
              <a:t>Other Grant Team Member </a:t>
            </a:r>
            <a:r>
              <a:rPr lang="en-US" sz="2000" b="0" dirty="0"/>
              <a:t>(case manager, job developer or employment specialist, college grants officer, etc.) </a:t>
            </a:r>
            <a:r>
              <a:rPr lang="en-US" sz="2000" dirty="0"/>
              <a:t>– type into chat</a:t>
            </a:r>
          </a:p>
        </p:txBody>
      </p:sp>
    </p:spTree>
    <p:extLst>
      <p:ext uri="{BB962C8B-B14F-4D97-AF65-F5344CB8AC3E}">
        <p14:creationId xmlns:p14="http://schemas.microsoft.com/office/powerpoint/2010/main" val="719660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20</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Foundation Funding</a:t>
            </a:r>
          </a:p>
        </p:txBody>
      </p:sp>
      <p:graphicFrame>
        <p:nvGraphicFramePr>
          <p:cNvPr id="2" name="Content Placeholder 1">
            <a:extLst>
              <a:ext uri="{FF2B5EF4-FFF2-40B4-BE49-F238E27FC236}">
                <a16:creationId xmlns:a16="http://schemas.microsoft.com/office/drawing/2014/main" id="{48736066-8D9A-4578-BAA1-DD715425171D}"/>
              </a:ext>
            </a:extLst>
          </p:cNvPr>
          <p:cNvGraphicFramePr>
            <a:graphicFrameLocks noGrp="1"/>
          </p:cNvGraphicFramePr>
          <p:nvPr>
            <p:ph sz="half" idx="2"/>
            <p:extLst>
              <p:ext uri="{D42A27DB-BD31-4B8C-83A1-F6EECF244321}">
                <p14:modId xmlns:p14="http://schemas.microsoft.com/office/powerpoint/2010/main" val="2369721618"/>
              </p:ext>
            </p:extLst>
          </p:nvPr>
        </p:nvGraphicFramePr>
        <p:xfrm>
          <a:off x="1573381" y="978729"/>
          <a:ext cx="8566785" cy="4083826"/>
        </p:xfrm>
        <a:graphic>
          <a:graphicData uri="http://schemas.openxmlformats.org/drawingml/2006/table">
            <a:tbl>
              <a:tblPr firstRow="1" firstCol="1" lastRow="1" lastCol="1" bandRow="1" bandCol="1"/>
              <a:tblGrid>
                <a:gridCol w="3058594">
                  <a:extLst>
                    <a:ext uri="{9D8B030D-6E8A-4147-A177-3AD203B41FA5}">
                      <a16:colId xmlns:a16="http://schemas.microsoft.com/office/drawing/2014/main" val="161538996"/>
                    </a:ext>
                  </a:extLst>
                </a:gridCol>
                <a:gridCol w="5508191">
                  <a:extLst>
                    <a:ext uri="{9D8B030D-6E8A-4147-A177-3AD203B41FA5}">
                      <a16:colId xmlns:a16="http://schemas.microsoft.com/office/drawing/2014/main" val="3704340958"/>
                    </a:ext>
                  </a:extLst>
                </a:gridCol>
              </a:tblGrid>
              <a:tr h="333990">
                <a:tc gridSpan="2">
                  <a:txBody>
                    <a:bodyPr/>
                    <a:lstStyle/>
                    <a:p>
                      <a:pPr marL="2069465" marR="2065655" algn="ctr">
                        <a:spcBef>
                          <a:spcPts val="345"/>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Foundation and Application Details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456EA6"/>
                    </a:solidFill>
                  </a:tcPr>
                </a:tc>
                <a:tc hMerge="1">
                  <a:txBody>
                    <a:bodyPr/>
                    <a:lstStyle/>
                    <a:p>
                      <a:endParaRPr lang="en-US"/>
                    </a:p>
                  </a:txBody>
                  <a:tcPr/>
                </a:tc>
                <a:extLst>
                  <a:ext uri="{0D108BD9-81ED-4DB2-BD59-A6C34878D82A}">
                    <a16:rowId xmlns:a16="http://schemas.microsoft.com/office/drawing/2014/main" val="3351620814"/>
                  </a:ext>
                </a:extLst>
              </a:tr>
              <a:tr h="334765">
                <a:tc>
                  <a:txBody>
                    <a:bodyPr/>
                    <a:lstStyle/>
                    <a:p>
                      <a:pPr marL="262890" marR="257810" algn="ctr">
                        <a:spcBef>
                          <a:spcPts val="350"/>
                        </a:spcBef>
                        <a:spcAft>
                          <a:spcPts val="0"/>
                        </a:spcAft>
                      </a:pPr>
                      <a:r>
                        <a:rPr lang="en-US" sz="12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Item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ECF4F9"/>
                    </a:solidFill>
                  </a:tcPr>
                </a:tc>
                <a:tc>
                  <a:txBody>
                    <a:bodyPr/>
                    <a:lstStyle/>
                    <a:p>
                      <a:pPr marL="1443355" marR="1439545" algn="ctr">
                        <a:spcBef>
                          <a:spcPts val="350"/>
                        </a:spcBef>
                        <a:spcAft>
                          <a:spcPts val="0"/>
                        </a:spcAft>
                      </a:pPr>
                      <a:r>
                        <a:rPr lang="en-US" sz="12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Foundation Details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ECF4F9"/>
                    </a:solidFill>
                  </a:tcPr>
                </a:tc>
                <a:extLst>
                  <a:ext uri="{0D108BD9-81ED-4DB2-BD59-A6C34878D82A}">
                    <a16:rowId xmlns:a16="http://schemas.microsoft.com/office/drawing/2014/main" val="1645553803"/>
                  </a:ext>
                </a:extLst>
              </a:tr>
              <a:tr h="333990">
                <a:tc>
                  <a:txBody>
                    <a:bodyPr/>
                    <a:lstStyle/>
                    <a:p>
                      <a:pPr marL="262890" marR="257810" algn="ctr">
                        <a:spcBef>
                          <a:spcPts val="345"/>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Foundation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519950261"/>
                  </a:ext>
                </a:extLst>
              </a:tr>
              <a:tr h="454103">
                <a:tc>
                  <a:txBody>
                    <a:bodyPr/>
                    <a:lstStyle/>
                    <a:p>
                      <a:pPr marL="261620" marR="258445" algn="ctr">
                        <a:lnSpc>
                          <a:spcPts val="1460"/>
                        </a:lnSpc>
                        <a:spcBef>
                          <a:spcPts val="0"/>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Foundation Mission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62890" marR="257175" algn="ctr">
                        <a:lnSpc>
                          <a:spcPts val="1370"/>
                        </a:lnSpc>
                        <a:spcBef>
                          <a:spcPts val="0"/>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and Priorities: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2043171506"/>
                  </a:ext>
                </a:extLst>
              </a:tr>
              <a:tr h="445579">
                <a:tc>
                  <a:txBody>
                    <a:bodyPr/>
                    <a:lstStyle/>
                    <a:p>
                      <a:pPr marL="262890" marR="257175" algn="ctr">
                        <a:spcBef>
                          <a:spcPts val="705"/>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Letter of Intent Due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3794431484"/>
                  </a:ext>
                </a:extLst>
              </a:tr>
              <a:tr h="454103">
                <a:tc>
                  <a:txBody>
                    <a:bodyPr/>
                    <a:lstStyle/>
                    <a:p>
                      <a:pPr marL="262890" marR="257175" algn="ctr">
                        <a:lnSpc>
                          <a:spcPts val="1460"/>
                        </a:lnSpc>
                        <a:spcBef>
                          <a:spcPts val="0"/>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Other Requirements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62890" marR="257175" algn="ctr">
                        <a:lnSpc>
                          <a:spcPts val="1370"/>
                        </a:lnSpc>
                        <a:spcBef>
                          <a:spcPts val="0"/>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(if applicable):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905971749"/>
                  </a:ext>
                </a:extLst>
              </a:tr>
              <a:tr h="946952">
                <a:tc>
                  <a:txBody>
                    <a:bodyPr/>
                    <a:lstStyle/>
                    <a:p>
                      <a:pPr marL="0" marR="0">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62890" marR="258445" algn="ctr">
                        <a:spcBef>
                          <a:spcPts val="850"/>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Components of Application: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342900" marR="0" lvl="0" indent="-342900">
                        <a:lnSpc>
                          <a:spcPts val="1520"/>
                        </a:lnSpc>
                        <a:spcBef>
                          <a:spcPts val="0"/>
                        </a:spcBef>
                        <a:spcAft>
                          <a:spcPts val="0"/>
                        </a:spcAft>
                        <a:buClr>
                          <a:srgbClr val="444444"/>
                        </a:buClr>
                        <a:buSzPts val="1200"/>
                        <a:buFont typeface="Symbol" panose="05050102010706020507" pitchFamily="18" charset="2"/>
                        <a:buChar char="◻"/>
                        <a:tabLst>
                          <a:tab pos="459740" algn="l"/>
                          <a:tab pos="460375" algn="l"/>
                        </a:tabLst>
                      </a:pPr>
                      <a:r>
                        <a:rPr lang="en-US" sz="1200">
                          <a:solidFill>
                            <a:srgbClr val="444444"/>
                          </a:solidFill>
                          <a:effectLst/>
                          <a:latin typeface="Calibri" panose="020F0502020204030204" pitchFamily="34" charset="0"/>
                          <a:ea typeface="Symbol" panose="05050102010706020507" pitchFamily="18" charset="2"/>
                          <a:cs typeface="Symbol" panose="05050102010706020507" pitchFamily="18" charset="2"/>
                        </a:rPr>
                        <a:t>Abstract</a:t>
                      </a:r>
                      <a:endParaRPr lang="en-US" sz="110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lnSpc>
                          <a:spcPts val="1525"/>
                        </a:lnSpc>
                        <a:spcBef>
                          <a:spcPts val="0"/>
                        </a:spcBef>
                        <a:spcAft>
                          <a:spcPts val="0"/>
                        </a:spcAft>
                        <a:buClr>
                          <a:srgbClr val="444444"/>
                        </a:buClr>
                        <a:buSzPts val="1200"/>
                        <a:buFont typeface="Symbol" panose="05050102010706020507" pitchFamily="18" charset="2"/>
                        <a:buChar char="◻"/>
                        <a:tabLst>
                          <a:tab pos="459740" algn="l"/>
                          <a:tab pos="460375" algn="l"/>
                        </a:tabLst>
                      </a:pPr>
                      <a:r>
                        <a:rPr lang="en-US" sz="1200">
                          <a:solidFill>
                            <a:srgbClr val="444444"/>
                          </a:solidFill>
                          <a:effectLst/>
                          <a:latin typeface="Calibri" panose="020F0502020204030204" pitchFamily="34" charset="0"/>
                          <a:ea typeface="Symbol" panose="05050102010706020507" pitchFamily="18" charset="2"/>
                          <a:cs typeface="Symbol" panose="05050102010706020507" pitchFamily="18" charset="2"/>
                        </a:rPr>
                        <a:t>Project</a:t>
                      </a:r>
                      <a:r>
                        <a:rPr lang="en-US" sz="1200" spc="-5">
                          <a:solidFill>
                            <a:srgbClr val="444444"/>
                          </a:solidFill>
                          <a:effectLst/>
                          <a:latin typeface="Calibri" panose="020F0502020204030204" pitchFamily="34" charset="0"/>
                          <a:ea typeface="Symbol" panose="05050102010706020507" pitchFamily="18" charset="2"/>
                          <a:cs typeface="Symbol" panose="05050102010706020507" pitchFamily="18" charset="2"/>
                        </a:rPr>
                        <a:t> </a:t>
                      </a:r>
                      <a:r>
                        <a:rPr lang="en-US" sz="1200">
                          <a:solidFill>
                            <a:srgbClr val="444444"/>
                          </a:solidFill>
                          <a:effectLst/>
                          <a:latin typeface="Calibri" panose="020F0502020204030204" pitchFamily="34" charset="0"/>
                          <a:ea typeface="Symbol" panose="05050102010706020507" pitchFamily="18" charset="2"/>
                          <a:cs typeface="Symbol" panose="05050102010706020507" pitchFamily="18" charset="2"/>
                        </a:rPr>
                        <a:t>overview</a:t>
                      </a:r>
                      <a:endParaRPr lang="en-US" sz="110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lnSpc>
                          <a:spcPts val="1525"/>
                        </a:lnSpc>
                        <a:spcBef>
                          <a:spcPts val="0"/>
                        </a:spcBef>
                        <a:spcAft>
                          <a:spcPts val="0"/>
                        </a:spcAft>
                        <a:buClr>
                          <a:srgbClr val="444444"/>
                        </a:buClr>
                        <a:buSzPts val="1200"/>
                        <a:buFont typeface="Symbol" panose="05050102010706020507" pitchFamily="18" charset="2"/>
                        <a:buChar char="◻"/>
                        <a:tabLst>
                          <a:tab pos="459740" algn="l"/>
                          <a:tab pos="460375" algn="l"/>
                        </a:tabLst>
                      </a:pPr>
                      <a:r>
                        <a:rPr lang="en-US" sz="1200">
                          <a:solidFill>
                            <a:srgbClr val="444444"/>
                          </a:solidFill>
                          <a:effectLst/>
                          <a:latin typeface="Calibri" panose="020F0502020204030204" pitchFamily="34" charset="0"/>
                          <a:ea typeface="Symbol" panose="05050102010706020507" pitchFamily="18" charset="2"/>
                          <a:cs typeface="Symbol" panose="05050102010706020507" pitchFamily="18" charset="2"/>
                        </a:rPr>
                        <a:t>Funding</a:t>
                      </a:r>
                      <a:r>
                        <a:rPr lang="en-US" sz="1200" spc="-10">
                          <a:solidFill>
                            <a:srgbClr val="444444"/>
                          </a:solidFill>
                          <a:effectLst/>
                          <a:latin typeface="Calibri" panose="020F0502020204030204" pitchFamily="34" charset="0"/>
                          <a:ea typeface="Symbol" panose="05050102010706020507" pitchFamily="18" charset="2"/>
                          <a:cs typeface="Symbol" panose="05050102010706020507" pitchFamily="18" charset="2"/>
                        </a:rPr>
                        <a:t> </a:t>
                      </a:r>
                      <a:r>
                        <a:rPr lang="en-US" sz="1200">
                          <a:solidFill>
                            <a:srgbClr val="444444"/>
                          </a:solidFill>
                          <a:effectLst/>
                          <a:latin typeface="Calibri" panose="020F0502020204030204" pitchFamily="34" charset="0"/>
                          <a:ea typeface="Symbol" panose="05050102010706020507" pitchFamily="18" charset="2"/>
                          <a:cs typeface="Symbol" panose="05050102010706020507" pitchFamily="18" charset="2"/>
                        </a:rPr>
                        <a:t>requirements</a:t>
                      </a:r>
                      <a:endParaRPr lang="en-US" sz="1100">
                        <a:effectLst/>
                        <a:latin typeface="Calibri" panose="020F0502020204030204" pitchFamily="34" charset="0"/>
                        <a:ea typeface="Symbol" panose="05050102010706020507" pitchFamily="18" charset="2"/>
                        <a:cs typeface="Symbol" panose="05050102010706020507" pitchFamily="18" charset="2"/>
                      </a:endParaRPr>
                    </a:p>
                    <a:p>
                      <a:pPr marL="342900" marR="0" lvl="0" indent="-342900">
                        <a:lnSpc>
                          <a:spcPts val="1435"/>
                        </a:lnSpc>
                        <a:spcBef>
                          <a:spcPts val="0"/>
                        </a:spcBef>
                        <a:spcAft>
                          <a:spcPts val="0"/>
                        </a:spcAft>
                        <a:buClr>
                          <a:srgbClr val="444444"/>
                        </a:buClr>
                        <a:buSzPts val="1200"/>
                        <a:buFont typeface="Symbol" panose="05050102010706020507" pitchFamily="18" charset="2"/>
                        <a:buChar char="◻"/>
                        <a:tabLst>
                          <a:tab pos="459740" algn="l"/>
                          <a:tab pos="460375" algn="l"/>
                        </a:tabLst>
                      </a:pPr>
                      <a:r>
                        <a:rPr lang="en-US" sz="1200">
                          <a:solidFill>
                            <a:srgbClr val="444444"/>
                          </a:solidFill>
                          <a:effectLst/>
                          <a:latin typeface="Calibri" panose="020F0502020204030204" pitchFamily="34" charset="0"/>
                          <a:ea typeface="Symbol" panose="05050102010706020507" pitchFamily="18" charset="2"/>
                          <a:cs typeface="Symbol" panose="05050102010706020507" pitchFamily="18" charset="2"/>
                        </a:rPr>
                        <a:t>Other:</a:t>
                      </a:r>
                      <a:endParaRPr lang="en-US" sz="1100">
                        <a:effectLst/>
                        <a:latin typeface="Calibri" panose="020F0502020204030204" pitchFamily="34" charset="0"/>
                        <a:ea typeface="Symbol" panose="05050102010706020507" pitchFamily="18" charset="2"/>
                        <a:cs typeface="Symbol" panose="05050102010706020507" pitchFamily="18" charset="2"/>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612653704"/>
                  </a:ext>
                </a:extLst>
              </a:tr>
              <a:tr h="446354">
                <a:tc>
                  <a:txBody>
                    <a:bodyPr/>
                    <a:lstStyle/>
                    <a:p>
                      <a:pPr marL="262890" marR="257810" algn="ctr">
                        <a:spcBef>
                          <a:spcPts val="705"/>
                        </a:spcBef>
                        <a:spcAft>
                          <a:spcPts val="0"/>
                        </a:spcAft>
                      </a:pPr>
                      <a:r>
                        <a:rPr lang="en-US" sz="120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Application Due Date: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2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256117829"/>
                  </a:ext>
                </a:extLst>
              </a:tr>
              <a:tr h="333990">
                <a:tc gridSpan="2">
                  <a:txBody>
                    <a:bodyPr/>
                    <a:lstStyle/>
                    <a:p>
                      <a:pPr marL="2069465" marR="2062480" algn="ctr">
                        <a:spcBef>
                          <a:spcPts val="34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Internal Team Planning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456EA6"/>
                    </a:solidFill>
                  </a:tcPr>
                </a:tc>
                <a:tc hMerge="1">
                  <a:txBody>
                    <a:bodyPr/>
                    <a:lstStyle/>
                    <a:p>
                      <a:endParaRPr lang="en-US"/>
                    </a:p>
                  </a:txBody>
                  <a:tcPr/>
                </a:tc>
                <a:extLst>
                  <a:ext uri="{0D108BD9-81ED-4DB2-BD59-A6C34878D82A}">
                    <a16:rowId xmlns:a16="http://schemas.microsoft.com/office/drawing/2014/main" val="3297199954"/>
                  </a:ext>
                </a:extLst>
              </a:tr>
            </a:tbl>
          </a:graphicData>
        </a:graphic>
      </p:graphicFrame>
      <p:graphicFrame>
        <p:nvGraphicFramePr>
          <p:cNvPr id="7" name="Table 6">
            <a:extLst>
              <a:ext uri="{FF2B5EF4-FFF2-40B4-BE49-F238E27FC236}">
                <a16:creationId xmlns:a16="http://schemas.microsoft.com/office/drawing/2014/main" id="{055B6099-F8CD-49ED-A9B2-839D16EC1D60}"/>
              </a:ext>
            </a:extLst>
          </p:cNvPr>
          <p:cNvGraphicFramePr>
            <a:graphicFrameLocks noGrp="1"/>
          </p:cNvGraphicFramePr>
          <p:nvPr>
            <p:extLst>
              <p:ext uri="{D42A27DB-BD31-4B8C-83A1-F6EECF244321}">
                <p14:modId xmlns:p14="http://schemas.microsoft.com/office/powerpoint/2010/main" val="2457603778"/>
              </p:ext>
            </p:extLst>
          </p:nvPr>
        </p:nvGraphicFramePr>
        <p:xfrm>
          <a:off x="2896870" y="5062555"/>
          <a:ext cx="6398260" cy="1507490"/>
        </p:xfrm>
        <a:graphic>
          <a:graphicData uri="http://schemas.openxmlformats.org/drawingml/2006/table">
            <a:tbl>
              <a:tblPr firstRow="1" firstCol="1" lastRow="1" lastCol="1" bandRow="1" bandCol="1"/>
              <a:tblGrid>
                <a:gridCol w="1599565">
                  <a:extLst>
                    <a:ext uri="{9D8B030D-6E8A-4147-A177-3AD203B41FA5}">
                      <a16:colId xmlns:a16="http://schemas.microsoft.com/office/drawing/2014/main" val="1829665815"/>
                    </a:ext>
                  </a:extLst>
                </a:gridCol>
                <a:gridCol w="1599565">
                  <a:extLst>
                    <a:ext uri="{9D8B030D-6E8A-4147-A177-3AD203B41FA5}">
                      <a16:colId xmlns:a16="http://schemas.microsoft.com/office/drawing/2014/main" val="3118398901"/>
                    </a:ext>
                  </a:extLst>
                </a:gridCol>
                <a:gridCol w="1599565">
                  <a:extLst>
                    <a:ext uri="{9D8B030D-6E8A-4147-A177-3AD203B41FA5}">
                      <a16:colId xmlns:a16="http://schemas.microsoft.com/office/drawing/2014/main" val="2447108491"/>
                    </a:ext>
                  </a:extLst>
                </a:gridCol>
                <a:gridCol w="1599565">
                  <a:extLst>
                    <a:ext uri="{9D8B030D-6E8A-4147-A177-3AD203B41FA5}">
                      <a16:colId xmlns:a16="http://schemas.microsoft.com/office/drawing/2014/main" val="1894491183"/>
                    </a:ext>
                  </a:extLst>
                </a:gridCol>
              </a:tblGrid>
              <a:tr h="365125">
                <a:tc>
                  <a:txBody>
                    <a:bodyPr/>
                    <a:lstStyle/>
                    <a:p>
                      <a:pPr marL="342900" marR="0">
                        <a:spcBef>
                          <a:spcPts val="760"/>
                        </a:spcBef>
                        <a:spcAft>
                          <a:spcPts val="0"/>
                        </a:spcAft>
                      </a:pPr>
                      <a:r>
                        <a:rPr lang="en-US" sz="11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Team Members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ECF4F9"/>
                    </a:solidFill>
                  </a:tcPr>
                </a:tc>
                <a:tc>
                  <a:txBody>
                    <a:bodyPr/>
                    <a:lstStyle/>
                    <a:p>
                      <a:pPr marL="344805" marR="0" indent="170180">
                        <a:lnSpc>
                          <a:spcPts val="1340"/>
                        </a:lnSpc>
                        <a:spcBef>
                          <a:spcPts val="70"/>
                        </a:spcBef>
                        <a:spcAft>
                          <a:spcPts val="0"/>
                        </a:spcAft>
                      </a:pPr>
                      <a:r>
                        <a:rPr lang="en-US" sz="1100" b="1" dirty="0">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Roles and Responsibilities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ECF4F9"/>
                    </a:solidFill>
                  </a:tcPr>
                </a:tc>
                <a:tc>
                  <a:txBody>
                    <a:bodyPr/>
                    <a:lstStyle/>
                    <a:p>
                      <a:pPr marL="254000" marR="0">
                        <a:spcBef>
                          <a:spcPts val="760"/>
                        </a:spcBef>
                        <a:spcAft>
                          <a:spcPts val="0"/>
                        </a:spcAft>
                      </a:pPr>
                      <a:r>
                        <a:rPr lang="en-US" sz="11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Internal Due Dates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ECF4F9"/>
                    </a:solidFill>
                  </a:tcPr>
                </a:tc>
                <a:tc>
                  <a:txBody>
                    <a:bodyPr/>
                    <a:lstStyle/>
                    <a:p>
                      <a:pPr marL="307975" marR="0">
                        <a:spcBef>
                          <a:spcPts val="760"/>
                        </a:spcBef>
                        <a:spcAft>
                          <a:spcPts val="0"/>
                        </a:spcAft>
                      </a:pPr>
                      <a:r>
                        <a:rPr lang="en-US" sz="1100" b="1">
                          <a:solidFill>
                            <a:srgbClr val="444444"/>
                          </a:solidFill>
                          <a:effectLst/>
                          <a:latin typeface="Calibri" panose="020F0502020204030204" pitchFamily="34" charset="0"/>
                          <a:ea typeface="Calibri" panose="020F0502020204030204" pitchFamily="34" charset="0"/>
                          <a:cs typeface="Times New Roman" panose="02020603050405020304" pitchFamily="18" charset="0"/>
                        </a:rPr>
                        <a:t>Additional 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solidFill>
                      <a:srgbClr val="ECF4F9"/>
                    </a:solidFill>
                  </a:tcPr>
                </a:tc>
                <a:extLst>
                  <a:ext uri="{0D108BD9-81ED-4DB2-BD59-A6C34878D82A}">
                    <a16:rowId xmlns:a16="http://schemas.microsoft.com/office/drawing/2014/main" val="3231683227"/>
                  </a:ext>
                </a:extLst>
              </a:tr>
              <a:tr h="381000">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1750356547"/>
                  </a:ext>
                </a:extLst>
              </a:tr>
              <a:tr h="380365">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2769098733"/>
                  </a:ext>
                </a:extLst>
              </a:tr>
              <a:tr h="381000">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a:effectLst/>
                          <a:latin typeface="Times New Roman" panose="02020603050405020304" pitchFamily="18"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BEBEBE"/>
                      </a:solidFill>
                      <a:prstDash val="solid"/>
                      <a:round/>
                      <a:headEnd type="none" w="med" len="med"/>
                      <a:tailEnd type="none" w="med" len="med"/>
                    </a:lnL>
                    <a:lnR w="12700" cap="flat" cmpd="sng" algn="ctr">
                      <a:solidFill>
                        <a:srgbClr val="BEBEBE"/>
                      </a:solidFill>
                      <a:prstDash val="solid"/>
                      <a:round/>
                      <a:headEnd type="none" w="med" len="med"/>
                      <a:tailEnd type="none" w="med" len="med"/>
                    </a:lnR>
                    <a:lnT w="12700" cap="flat" cmpd="sng" algn="ctr">
                      <a:solidFill>
                        <a:srgbClr val="BEBEBE"/>
                      </a:solidFill>
                      <a:prstDash val="solid"/>
                      <a:round/>
                      <a:headEnd type="none" w="med" len="med"/>
                      <a:tailEnd type="none" w="med" len="med"/>
                    </a:lnT>
                    <a:lnB w="12700" cap="flat" cmpd="sng" algn="ctr">
                      <a:solidFill>
                        <a:srgbClr val="BEBEBE"/>
                      </a:solidFill>
                      <a:prstDash val="solid"/>
                      <a:round/>
                      <a:headEnd type="none" w="med" len="med"/>
                      <a:tailEnd type="none" w="med" len="med"/>
                    </a:lnB>
                  </a:tcPr>
                </a:tc>
                <a:extLst>
                  <a:ext uri="{0D108BD9-81ED-4DB2-BD59-A6C34878D82A}">
                    <a16:rowId xmlns:a16="http://schemas.microsoft.com/office/drawing/2014/main" val="3907460193"/>
                  </a:ext>
                </a:extLst>
              </a:tr>
            </a:tbl>
          </a:graphicData>
        </a:graphic>
      </p:graphicFrame>
      <p:grpSp>
        <p:nvGrpSpPr>
          <p:cNvPr id="10242" name="Group 18"/>
          <p:cNvGrpSpPr>
            <a:grpSpLocks/>
          </p:cNvGrpSpPr>
          <p:nvPr/>
        </p:nvGrpSpPr>
        <p:grpSpPr bwMode="auto">
          <a:xfrm>
            <a:off x="0" y="0"/>
            <a:ext cx="1987550" cy="258763"/>
            <a:chOff x="0" y="0"/>
            <a:chExt cx="3130" cy="408"/>
          </a:xfrm>
        </p:grpSpPr>
      </p:grpSp>
      <p:grpSp>
        <p:nvGrpSpPr>
          <p:cNvPr id="10246" name="Group 14"/>
          <p:cNvGrpSpPr>
            <a:grpSpLocks/>
          </p:cNvGrpSpPr>
          <p:nvPr/>
        </p:nvGrpSpPr>
        <p:grpSpPr bwMode="auto">
          <a:xfrm>
            <a:off x="0" y="0"/>
            <a:ext cx="987425" cy="344488"/>
            <a:chOff x="0" y="0"/>
            <a:chExt cx="1556" cy="543"/>
          </a:xfrm>
        </p:grpSpPr>
      </p:grpSp>
      <p:grpSp>
        <p:nvGrpSpPr>
          <p:cNvPr id="10249" name="Group 11"/>
          <p:cNvGrpSpPr>
            <a:grpSpLocks/>
          </p:cNvGrpSpPr>
          <p:nvPr/>
        </p:nvGrpSpPr>
        <p:grpSpPr bwMode="auto">
          <a:xfrm>
            <a:off x="0" y="0"/>
            <a:ext cx="1044575" cy="344488"/>
            <a:chOff x="0" y="0"/>
            <a:chExt cx="1645" cy="543"/>
          </a:xfrm>
        </p:grpSpPr>
      </p:grpSp>
      <p:grpSp>
        <p:nvGrpSpPr>
          <p:cNvPr id="10252" name="Group 7"/>
          <p:cNvGrpSpPr>
            <a:grpSpLocks/>
          </p:cNvGrpSpPr>
          <p:nvPr/>
        </p:nvGrpSpPr>
        <p:grpSpPr bwMode="auto">
          <a:xfrm>
            <a:off x="0" y="0"/>
            <a:ext cx="1443038" cy="517525"/>
            <a:chOff x="0" y="0"/>
            <a:chExt cx="2273" cy="814"/>
          </a:xfrm>
        </p:grpSpPr>
      </p:grpSp>
      <p:grpSp>
        <p:nvGrpSpPr>
          <p:cNvPr id="10256" name="Group 4"/>
          <p:cNvGrpSpPr>
            <a:grpSpLocks/>
          </p:cNvGrpSpPr>
          <p:nvPr/>
        </p:nvGrpSpPr>
        <p:grpSpPr bwMode="auto">
          <a:xfrm>
            <a:off x="0" y="0"/>
            <a:ext cx="727075" cy="344488"/>
            <a:chOff x="0" y="0"/>
            <a:chExt cx="1144" cy="543"/>
          </a:xfrm>
        </p:grpSpPr>
      </p:grpSp>
      <p:grpSp>
        <p:nvGrpSpPr>
          <p:cNvPr id="10259"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1962125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21</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Other Resources to Check Out</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487514" y="1381536"/>
            <a:ext cx="11223625" cy="4790664"/>
          </a:xfrm>
        </p:spPr>
        <p:txBody>
          <a:bodyPr/>
          <a:lstStyle/>
          <a:p>
            <a:pPr>
              <a:lnSpc>
                <a:spcPct val="100000"/>
              </a:lnSpc>
              <a:spcBef>
                <a:spcPts val="600"/>
              </a:spcBef>
            </a:pPr>
            <a:r>
              <a:rPr lang="en-US" sz="2600" dirty="0"/>
              <a:t>Employer/industry contributions</a:t>
            </a:r>
          </a:p>
          <a:p>
            <a:pPr lvl="1">
              <a:lnSpc>
                <a:spcPct val="100000"/>
              </a:lnSpc>
              <a:spcBef>
                <a:spcPts val="600"/>
              </a:spcBef>
            </a:pPr>
            <a:r>
              <a:rPr lang="en-US" sz="2400" dirty="0"/>
              <a:t>Wages</a:t>
            </a:r>
          </a:p>
          <a:p>
            <a:pPr lvl="1">
              <a:lnSpc>
                <a:spcPct val="100000"/>
              </a:lnSpc>
              <a:spcBef>
                <a:spcPts val="600"/>
              </a:spcBef>
            </a:pPr>
            <a:r>
              <a:rPr lang="en-US" sz="2400" dirty="0"/>
              <a:t>Equipment</a:t>
            </a:r>
          </a:p>
          <a:p>
            <a:pPr lvl="1">
              <a:lnSpc>
                <a:spcPct val="100000"/>
              </a:lnSpc>
              <a:spcBef>
                <a:spcPts val="600"/>
              </a:spcBef>
            </a:pPr>
            <a:r>
              <a:rPr lang="en-US" sz="2400" dirty="0"/>
              <a:t>Training Costs</a:t>
            </a:r>
          </a:p>
          <a:p>
            <a:pPr lvl="1">
              <a:lnSpc>
                <a:spcPct val="100000"/>
              </a:lnSpc>
              <a:spcBef>
                <a:spcPts val="600"/>
              </a:spcBef>
            </a:pPr>
            <a:r>
              <a:rPr lang="en-US" sz="2400" dirty="0"/>
              <a:t>Salaries of Mentors</a:t>
            </a:r>
          </a:p>
          <a:p>
            <a:pPr lvl="1">
              <a:lnSpc>
                <a:spcPct val="100000"/>
              </a:lnSpc>
              <a:spcBef>
                <a:spcPts val="600"/>
              </a:spcBef>
            </a:pPr>
            <a:r>
              <a:rPr lang="en-US" sz="2400" dirty="0"/>
              <a:t>Paid Release Time</a:t>
            </a:r>
          </a:p>
          <a:p>
            <a:pPr lvl="1">
              <a:lnSpc>
                <a:spcPct val="100000"/>
              </a:lnSpc>
              <a:spcBef>
                <a:spcPts val="600"/>
              </a:spcBef>
            </a:pPr>
            <a:r>
              <a:rPr lang="en-US" sz="2400" dirty="0"/>
              <a:t>Funding for a Teacher or Project Coordinator</a:t>
            </a:r>
          </a:p>
          <a:p>
            <a:pPr>
              <a:lnSpc>
                <a:spcPct val="100000"/>
              </a:lnSpc>
              <a:spcBef>
                <a:spcPts val="600"/>
              </a:spcBef>
            </a:pPr>
            <a:r>
              <a:rPr lang="en-US" sz="2600" dirty="0"/>
              <a:t>Bank community giving contributions</a:t>
            </a:r>
          </a:p>
          <a:p>
            <a:pPr marL="0" indent="0">
              <a:lnSpc>
                <a:spcPct val="100000"/>
              </a:lnSpc>
              <a:spcBef>
                <a:spcPts val="600"/>
              </a:spcBef>
              <a:buNone/>
            </a:pPr>
            <a:endParaRPr lang="en-US" sz="2600" dirty="0"/>
          </a:p>
        </p:txBody>
      </p:sp>
      <p:grpSp>
        <p:nvGrpSpPr>
          <p:cNvPr id="13314" name="Group 18"/>
          <p:cNvGrpSpPr>
            <a:grpSpLocks/>
          </p:cNvGrpSpPr>
          <p:nvPr/>
        </p:nvGrpSpPr>
        <p:grpSpPr bwMode="auto">
          <a:xfrm>
            <a:off x="0" y="0"/>
            <a:ext cx="1987550" cy="258763"/>
            <a:chOff x="0" y="0"/>
            <a:chExt cx="3130" cy="408"/>
          </a:xfrm>
        </p:grpSpPr>
      </p:grpSp>
      <p:grpSp>
        <p:nvGrpSpPr>
          <p:cNvPr id="13318" name="Group 14"/>
          <p:cNvGrpSpPr>
            <a:grpSpLocks/>
          </p:cNvGrpSpPr>
          <p:nvPr/>
        </p:nvGrpSpPr>
        <p:grpSpPr bwMode="auto">
          <a:xfrm>
            <a:off x="0" y="0"/>
            <a:ext cx="987425" cy="344488"/>
            <a:chOff x="0" y="0"/>
            <a:chExt cx="1556" cy="543"/>
          </a:xfrm>
        </p:grpSpPr>
      </p:grpSp>
      <p:grpSp>
        <p:nvGrpSpPr>
          <p:cNvPr id="13321" name="Group 11"/>
          <p:cNvGrpSpPr>
            <a:grpSpLocks/>
          </p:cNvGrpSpPr>
          <p:nvPr/>
        </p:nvGrpSpPr>
        <p:grpSpPr bwMode="auto">
          <a:xfrm>
            <a:off x="0" y="0"/>
            <a:ext cx="1044575" cy="344488"/>
            <a:chOff x="0" y="0"/>
            <a:chExt cx="1645" cy="543"/>
          </a:xfrm>
        </p:grpSpPr>
      </p:grpSp>
      <p:grpSp>
        <p:nvGrpSpPr>
          <p:cNvPr id="13324" name="Group 7"/>
          <p:cNvGrpSpPr>
            <a:grpSpLocks/>
          </p:cNvGrpSpPr>
          <p:nvPr/>
        </p:nvGrpSpPr>
        <p:grpSpPr bwMode="auto">
          <a:xfrm>
            <a:off x="0" y="0"/>
            <a:ext cx="1443038" cy="517525"/>
            <a:chOff x="0" y="0"/>
            <a:chExt cx="2273" cy="814"/>
          </a:xfrm>
        </p:grpSpPr>
      </p:grpSp>
      <p:grpSp>
        <p:nvGrpSpPr>
          <p:cNvPr id="13328" name="Group 4"/>
          <p:cNvGrpSpPr>
            <a:grpSpLocks/>
          </p:cNvGrpSpPr>
          <p:nvPr/>
        </p:nvGrpSpPr>
        <p:grpSpPr bwMode="auto">
          <a:xfrm>
            <a:off x="0" y="0"/>
            <a:ext cx="727075" cy="344488"/>
            <a:chOff x="0" y="0"/>
            <a:chExt cx="1144" cy="543"/>
          </a:xfrm>
        </p:grpSpPr>
      </p:grpSp>
      <p:grpSp>
        <p:nvGrpSpPr>
          <p:cNvPr id="13331"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116302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22</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351188" y="2859654"/>
            <a:ext cx="7895346" cy="2357891"/>
          </a:xfrm>
        </p:spPr>
        <p:txBody>
          <a:bodyPr anchor="t"/>
          <a:lstStyle/>
          <a:p>
            <a:r>
              <a:rPr lang="en-US" dirty="0"/>
              <a:t>A Few Things to Think About</a:t>
            </a:r>
          </a:p>
        </p:txBody>
      </p:sp>
    </p:spTree>
    <p:extLst>
      <p:ext uri="{BB962C8B-B14F-4D97-AF65-F5344CB8AC3E}">
        <p14:creationId xmlns:p14="http://schemas.microsoft.com/office/powerpoint/2010/main" val="165315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23</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Things to Think About as You Pursue Other Resources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8200" y="1394260"/>
            <a:ext cx="10515600" cy="4199785"/>
          </a:xfrm>
        </p:spPr>
        <p:txBody>
          <a:bodyPr/>
          <a:lstStyle/>
          <a:p>
            <a:r>
              <a:rPr lang="en-US" sz="2600" dirty="0"/>
              <a:t>All funding partners need to have a resource-opportunity mindset</a:t>
            </a:r>
          </a:p>
          <a:p>
            <a:pPr lvl="1"/>
            <a:r>
              <a:rPr lang="en-US" sz="2400" dirty="0"/>
              <a:t>Customers are shared’ and served by a network of resources and services</a:t>
            </a:r>
          </a:p>
          <a:p>
            <a:r>
              <a:rPr lang="en-US" sz="2600" dirty="0"/>
              <a:t>Partners jointly look for how to increase the program and customer outcomes</a:t>
            </a:r>
          </a:p>
          <a:p>
            <a:pPr lvl="1"/>
            <a:r>
              <a:rPr lang="en-US" sz="2400" dirty="0"/>
              <a:t>Creating success stories that showcase new ways of providing services</a:t>
            </a:r>
          </a:p>
        </p:txBody>
      </p:sp>
      <p:grpSp>
        <p:nvGrpSpPr>
          <p:cNvPr id="5122" name="Group 18"/>
          <p:cNvGrpSpPr>
            <a:grpSpLocks/>
          </p:cNvGrpSpPr>
          <p:nvPr/>
        </p:nvGrpSpPr>
        <p:grpSpPr bwMode="auto">
          <a:xfrm>
            <a:off x="0" y="0"/>
            <a:ext cx="1987550" cy="258763"/>
            <a:chOff x="0" y="0"/>
            <a:chExt cx="3130" cy="408"/>
          </a:xfrm>
        </p:grpSpPr>
      </p:grpSp>
      <p:grpSp>
        <p:nvGrpSpPr>
          <p:cNvPr id="5126" name="Group 14"/>
          <p:cNvGrpSpPr>
            <a:grpSpLocks/>
          </p:cNvGrpSpPr>
          <p:nvPr/>
        </p:nvGrpSpPr>
        <p:grpSpPr bwMode="auto">
          <a:xfrm>
            <a:off x="0" y="0"/>
            <a:ext cx="987425" cy="344488"/>
            <a:chOff x="0" y="0"/>
            <a:chExt cx="1556" cy="543"/>
          </a:xfrm>
        </p:grpSpPr>
      </p:grpSp>
      <p:grpSp>
        <p:nvGrpSpPr>
          <p:cNvPr id="5129" name="Group 11"/>
          <p:cNvGrpSpPr>
            <a:grpSpLocks/>
          </p:cNvGrpSpPr>
          <p:nvPr/>
        </p:nvGrpSpPr>
        <p:grpSpPr bwMode="auto">
          <a:xfrm>
            <a:off x="0" y="0"/>
            <a:ext cx="1044575" cy="344488"/>
            <a:chOff x="0" y="0"/>
            <a:chExt cx="1645" cy="543"/>
          </a:xfrm>
        </p:grpSpPr>
      </p:grpSp>
      <p:grpSp>
        <p:nvGrpSpPr>
          <p:cNvPr id="5132" name="Group 7"/>
          <p:cNvGrpSpPr>
            <a:grpSpLocks/>
          </p:cNvGrpSpPr>
          <p:nvPr/>
        </p:nvGrpSpPr>
        <p:grpSpPr bwMode="auto">
          <a:xfrm>
            <a:off x="0" y="0"/>
            <a:ext cx="1443038" cy="517525"/>
            <a:chOff x="0" y="0"/>
            <a:chExt cx="2273" cy="814"/>
          </a:xfrm>
        </p:grpSpPr>
      </p:grpSp>
      <p:grpSp>
        <p:nvGrpSpPr>
          <p:cNvPr id="5136" name="Group 4"/>
          <p:cNvGrpSpPr>
            <a:grpSpLocks/>
          </p:cNvGrpSpPr>
          <p:nvPr/>
        </p:nvGrpSpPr>
        <p:grpSpPr bwMode="auto">
          <a:xfrm>
            <a:off x="0" y="0"/>
            <a:ext cx="727075" cy="344488"/>
            <a:chOff x="0" y="0"/>
            <a:chExt cx="1144" cy="543"/>
          </a:xfrm>
        </p:grpSpPr>
      </p:grpSp>
      <p:grpSp>
        <p:nvGrpSpPr>
          <p:cNvPr id="5139"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17296809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24</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Guiding Philosophy</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838200" y="1394260"/>
            <a:ext cx="10515600" cy="4199785"/>
          </a:xfrm>
        </p:spPr>
        <p:txBody>
          <a:bodyPr/>
          <a:lstStyle/>
          <a:p>
            <a:r>
              <a:rPr lang="en-US" sz="2600" dirty="0"/>
              <a:t>Focus on customers’ needs and outcomes and results drive the investment of diverse program/funding stream resources</a:t>
            </a:r>
          </a:p>
          <a:p>
            <a:pPr lvl="1"/>
            <a:r>
              <a:rPr lang="en-US" sz="2400" dirty="0"/>
              <a:t>Vs. programs/funding streams as the primary front-end drivers of service design and service delivery</a:t>
            </a:r>
          </a:p>
          <a:p>
            <a:r>
              <a:rPr lang="en-US" sz="2600" dirty="0"/>
              <a:t>Front office: Customer needs and outcomes</a:t>
            </a:r>
          </a:p>
          <a:p>
            <a:r>
              <a:rPr lang="en-US" sz="2600" dirty="0"/>
              <a:t>Back office: Funding customer services</a:t>
            </a:r>
          </a:p>
          <a:p>
            <a:r>
              <a:rPr lang="en-US" sz="2600" dirty="0"/>
              <a:t>Multiple programs/funding streams are tapped as  appropriate to create the most effective service “portfolio” for customers</a:t>
            </a:r>
          </a:p>
        </p:txBody>
      </p:sp>
      <p:grpSp>
        <p:nvGrpSpPr>
          <p:cNvPr id="6146" name="Group 18"/>
          <p:cNvGrpSpPr>
            <a:grpSpLocks/>
          </p:cNvGrpSpPr>
          <p:nvPr/>
        </p:nvGrpSpPr>
        <p:grpSpPr bwMode="auto">
          <a:xfrm>
            <a:off x="0" y="0"/>
            <a:ext cx="1987550" cy="258763"/>
            <a:chOff x="0" y="0"/>
            <a:chExt cx="3130" cy="408"/>
          </a:xfrm>
        </p:grpSpPr>
      </p:grpSp>
      <p:grpSp>
        <p:nvGrpSpPr>
          <p:cNvPr id="6150" name="Group 14"/>
          <p:cNvGrpSpPr>
            <a:grpSpLocks/>
          </p:cNvGrpSpPr>
          <p:nvPr/>
        </p:nvGrpSpPr>
        <p:grpSpPr bwMode="auto">
          <a:xfrm>
            <a:off x="0" y="0"/>
            <a:ext cx="987425" cy="344488"/>
            <a:chOff x="0" y="0"/>
            <a:chExt cx="1556" cy="543"/>
          </a:xfrm>
        </p:grpSpPr>
      </p:grpSp>
      <p:grpSp>
        <p:nvGrpSpPr>
          <p:cNvPr id="6153" name="Group 11"/>
          <p:cNvGrpSpPr>
            <a:grpSpLocks/>
          </p:cNvGrpSpPr>
          <p:nvPr/>
        </p:nvGrpSpPr>
        <p:grpSpPr bwMode="auto">
          <a:xfrm>
            <a:off x="0" y="0"/>
            <a:ext cx="1044575" cy="344488"/>
            <a:chOff x="0" y="0"/>
            <a:chExt cx="1645" cy="543"/>
          </a:xfrm>
        </p:grpSpPr>
      </p:grpSp>
      <p:grpSp>
        <p:nvGrpSpPr>
          <p:cNvPr id="6156" name="Group 7"/>
          <p:cNvGrpSpPr>
            <a:grpSpLocks/>
          </p:cNvGrpSpPr>
          <p:nvPr/>
        </p:nvGrpSpPr>
        <p:grpSpPr bwMode="auto">
          <a:xfrm>
            <a:off x="0" y="0"/>
            <a:ext cx="1443038" cy="517525"/>
            <a:chOff x="0" y="0"/>
            <a:chExt cx="2273" cy="814"/>
          </a:xfrm>
        </p:grpSpPr>
      </p:grpSp>
      <p:grpSp>
        <p:nvGrpSpPr>
          <p:cNvPr id="6160" name="Group 4"/>
          <p:cNvGrpSpPr>
            <a:grpSpLocks/>
          </p:cNvGrpSpPr>
          <p:nvPr/>
        </p:nvGrpSpPr>
        <p:grpSpPr bwMode="auto">
          <a:xfrm>
            <a:off x="0" y="0"/>
            <a:ext cx="727075" cy="344488"/>
            <a:chOff x="0" y="0"/>
            <a:chExt cx="1144" cy="543"/>
          </a:xfrm>
        </p:grpSpPr>
      </p:grpSp>
      <p:grpSp>
        <p:nvGrpSpPr>
          <p:cNvPr id="6163"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195160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25</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Questions to Consider When Pursuing Braided Funding</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436727" y="975467"/>
            <a:ext cx="11259403" cy="5261560"/>
          </a:xfrm>
        </p:spPr>
        <p:txBody>
          <a:bodyPr/>
          <a:lstStyle/>
          <a:p>
            <a:r>
              <a:rPr lang="en-US" sz="2600" dirty="0"/>
              <a:t>What is the scope of the project and what do I want to achieve?</a:t>
            </a:r>
          </a:p>
          <a:p>
            <a:r>
              <a:rPr lang="en-US" sz="2600" dirty="0"/>
              <a:t>Who are my potential partners?</a:t>
            </a:r>
          </a:p>
          <a:p>
            <a:r>
              <a:rPr lang="en-US" sz="2600" dirty="0"/>
              <a:t>What level of funding (or other resources) do I need?</a:t>
            </a:r>
          </a:p>
          <a:p>
            <a:r>
              <a:rPr lang="en-US" sz="2600" dirty="0"/>
              <a:t>What challenges might we face in implementing braided funding? </a:t>
            </a:r>
          </a:p>
          <a:p>
            <a:pPr lvl="1"/>
            <a:r>
              <a:rPr lang="en-US" sz="2400" dirty="0"/>
              <a:t>Funding requirements, reporting, communication between stakeholders</a:t>
            </a:r>
          </a:p>
          <a:p>
            <a:r>
              <a:rPr lang="en-US" sz="2600" dirty="0"/>
              <a:t>How likely is it that partners will remain with the project after grant funding?</a:t>
            </a:r>
          </a:p>
        </p:txBody>
      </p:sp>
      <p:grpSp>
        <p:nvGrpSpPr>
          <p:cNvPr id="4098" name="Group 18"/>
          <p:cNvGrpSpPr>
            <a:grpSpLocks/>
          </p:cNvGrpSpPr>
          <p:nvPr/>
        </p:nvGrpSpPr>
        <p:grpSpPr bwMode="auto">
          <a:xfrm>
            <a:off x="0" y="0"/>
            <a:ext cx="1987550" cy="258763"/>
            <a:chOff x="0" y="0"/>
            <a:chExt cx="3130" cy="408"/>
          </a:xfrm>
        </p:grpSpPr>
      </p:grpSp>
      <p:grpSp>
        <p:nvGrpSpPr>
          <p:cNvPr id="4102" name="Group 14"/>
          <p:cNvGrpSpPr>
            <a:grpSpLocks/>
          </p:cNvGrpSpPr>
          <p:nvPr/>
        </p:nvGrpSpPr>
        <p:grpSpPr bwMode="auto">
          <a:xfrm>
            <a:off x="0" y="0"/>
            <a:ext cx="987425" cy="344488"/>
            <a:chOff x="0" y="0"/>
            <a:chExt cx="1556" cy="543"/>
          </a:xfrm>
        </p:grpSpPr>
      </p:grpSp>
      <p:grpSp>
        <p:nvGrpSpPr>
          <p:cNvPr id="4105" name="Group 11"/>
          <p:cNvGrpSpPr>
            <a:grpSpLocks/>
          </p:cNvGrpSpPr>
          <p:nvPr/>
        </p:nvGrpSpPr>
        <p:grpSpPr bwMode="auto">
          <a:xfrm>
            <a:off x="0" y="0"/>
            <a:ext cx="1044575" cy="344488"/>
            <a:chOff x="0" y="0"/>
            <a:chExt cx="1645" cy="543"/>
          </a:xfrm>
        </p:grpSpPr>
      </p:grpSp>
      <p:grpSp>
        <p:nvGrpSpPr>
          <p:cNvPr id="4108" name="Group 7"/>
          <p:cNvGrpSpPr>
            <a:grpSpLocks/>
          </p:cNvGrpSpPr>
          <p:nvPr/>
        </p:nvGrpSpPr>
        <p:grpSpPr bwMode="auto">
          <a:xfrm>
            <a:off x="0" y="0"/>
            <a:ext cx="1443038" cy="517525"/>
            <a:chOff x="0" y="0"/>
            <a:chExt cx="2273" cy="814"/>
          </a:xfrm>
        </p:grpSpPr>
      </p:grpSp>
      <p:grpSp>
        <p:nvGrpSpPr>
          <p:cNvPr id="4112" name="Group 4"/>
          <p:cNvGrpSpPr>
            <a:grpSpLocks/>
          </p:cNvGrpSpPr>
          <p:nvPr/>
        </p:nvGrpSpPr>
        <p:grpSpPr bwMode="auto">
          <a:xfrm>
            <a:off x="0" y="0"/>
            <a:ext cx="727075" cy="344488"/>
            <a:chOff x="0" y="0"/>
            <a:chExt cx="1144" cy="543"/>
          </a:xfrm>
        </p:grpSpPr>
      </p:grpSp>
      <p:grpSp>
        <p:nvGrpSpPr>
          <p:cNvPr id="4115"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1097648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F0EF2C-3A2F-4574-9ADA-DB6B349F7436}"/>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3" name="Title 2">
            <a:extLst>
              <a:ext uri="{FF2B5EF4-FFF2-40B4-BE49-F238E27FC236}">
                <a16:creationId xmlns:a16="http://schemas.microsoft.com/office/drawing/2014/main" id="{57BD6836-E073-4AED-A963-B55A7CAB8C69}"/>
              </a:ext>
            </a:extLst>
          </p:cNvPr>
          <p:cNvSpPr>
            <a:spLocks noGrp="1"/>
          </p:cNvSpPr>
          <p:nvPr>
            <p:ph type="title"/>
          </p:nvPr>
        </p:nvSpPr>
        <p:spPr/>
        <p:txBody>
          <a:bodyPr/>
          <a:lstStyle/>
          <a:p>
            <a:r>
              <a:rPr lang="en-US" dirty="0"/>
              <a:t>Success Factors</a:t>
            </a:r>
          </a:p>
        </p:txBody>
      </p:sp>
      <p:sp>
        <p:nvSpPr>
          <p:cNvPr id="6" name="Content Placeholder 5">
            <a:extLst>
              <a:ext uri="{FF2B5EF4-FFF2-40B4-BE49-F238E27FC236}">
                <a16:creationId xmlns:a16="http://schemas.microsoft.com/office/drawing/2014/main" id="{F5B89379-CC2D-4E48-8ADF-B69AB282013D}"/>
              </a:ext>
            </a:extLst>
          </p:cNvPr>
          <p:cNvSpPr>
            <a:spLocks noGrp="1"/>
          </p:cNvSpPr>
          <p:nvPr>
            <p:ph sz="half" idx="2"/>
          </p:nvPr>
        </p:nvSpPr>
        <p:spPr>
          <a:xfrm>
            <a:off x="663575" y="975468"/>
            <a:ext cx="10690225" cy="5380882"/>
          </a:xfrm>
        </p:spPr>
        <p:txBody>
          <a:bodyPr/>
          <a:lstStyle/>
          <a:p>
            <a:r>
              <a:rPr lang="en-US" sz="2600" dirty="0"/>
              <a:t>Partner leaders have shared goals and strategies – Contribution versus attribution! </a:t>
            </a:r>
          </a:p>
          <a:p>
            <a:r>
              <a:rPr lang="en-US" sz="2600" dirty="0"/>
              <a:t>Clear purpose</a:t>
            </a:r>
          </a:p>
          <a:p>
            <a:r>
              <a:rPr lang="en-US" sz="2600" dirty="0"/>
              <a:t>Engage businesses</a:t>
            </a:r>
          </a:p>
          <a:p>
            <a:r>
              <a:rPr lang="en-US" sz="2600" dirty="0"/>
              <a:t>Demand-driven strategy</a:t>
            </a:r>
          </a:p>
          <a:p>
            <a:r>
              <a:rPr lang="en-US" sz="2600" dirty="0"/>
              <a:t>Evidence-based decision making</a:t>
            </a:r>
          </a:p>
          <a:p>
            <a:r>
              <a:rPr lang="en-US" sz="2600" dirty="0"/>
              <a:t>Ensure stability</a:t>
            </a:r>
          </a:p>
          <a:p>
            <a:r>
              <a:rPr lang="en-US" sz="2600" dirty="0"/>
              <a:t>Communicate, communicate, communicate</a:t>
            </a:r>
          </a:p>
          <a:p>
            <a:endParaRPr lang="en-US" sz="2600" dirty="0"/>
          </a:p>
        </p:txBody>
      </p:sp>
      <p:grpSp>
        <p:nvGrpSpPr>
          <p:cNvPr id="9218" name="Group 18"/>
          <p:cNvGrpSpPr>
            <a:grpSpLocks/>
          </p:cNvGrpSpPr>
          <p:nvPr/>
        </p:nvGrpSpPr>
        <p:grpSpPr bwMode="auto">
          <a:xfrm>
            <a:off x="0" y="0"/>
            <a:ext cx="1987550" cy="258763"/>
            <a:chOff x="0" y="0"/>
            <a:chExt cx="3130" cy="408"/>
          </a:xfrm>
        </p:grpSpPr>
      </p:grpSp>
      <p:grpSp>
        <p:nvGrpSpPr>
          <p:cNvPr id="9222" name="Group 14"/>
          <p:cNvGrpSpPr>
            <a:grpSpLocks/>
          </p:cNvGrpSpPr>
          <p:nvPr/>
        </p:nvGrpSpPr>
        <p:grpSpPr bwMode="auto">
          <a:xfrm>
            <a:off x="0" y="0"/>
            <a:ext cx="987425" cy="344488"/>
            <a:chOff x="0" y="0"/>
            <a:chExt cx="1556" cy="543"/>
          </a:xfrm>
        </p:grpSpPr>
      </p:grpSp>
      <p:grpSp>
        <p:nvGrpSpPr>
          <p:cNvPr id="9225" name="Group 11"/>
          <p:cNvGrpSpPr>
            <a:grpSpLocks/>
          </p:cNvGrpSpPr>
          <p:nvPr/>
        </p:nvGrpSpPr>
        <p:grpSpPr bwMode="auto">
          <a:xfrm>
            <a:off x="0" y="0"/>
            <a:ext cx="1044575" cy="344488"/>
            <a:chOff x="0" y="0"/>
            <a:chExt cx="1645" cy="543"/>
          </a:xfrm>
        </p:grpSpPr>
      </p:grpSp>
      <p:grpSp>
        <p:nvGrpSpPr>
          <p:cNvPr id="9228" name="Group 7"/>
          <p:cNvGrpSpPr>
            <a:grpSpLocks/>
          </p:cNvGrpSpPr>
          <p:nvPr/>
        </p:nvGrpSpPr>
        <p:grpSpPr bwMode="auto">
          <a:xfrm>
            <a:off x="0" y="0"/>
            <a:ext cx="1443038" cy="517525"/>
            <a:chOff x="0" y="0"/>
            <a:chExt cx="2273" cy="814"/>
          </a:xfrm>
        </p:grpSpPr>
      </p:grpSp>
      <p:grpSp>
        <p:nvGrpSpPr>
          <p:cNvPr id="9232" name="Group 4"/>
          <p:cNvGrpSpPr>
            <a:grpSpLocks/>
          </p:cNvGrpSpPr>
          <p:nvPr/>
        </p:nvGrpSpPr>
        <p:grpSpPr bwMode="auto">
          <a:xfrm>
            <a:off x="0" y="0"/>
            <a:ext cx="727075" cy="344488"/>
            <a:chOff x="0" y="0"/>
            <a:chExt cx="1144" cy="543"/>
          </a:xfrm>
        </p:grpSpPr>
      </p:grpSp>
      <p:grpSp>
        <p:nvGrpSpPr>
          <p:cNvPr id="9235" name="Group 1"/>
          <p:cNvGrpSpPr>
            <a:grpSpLocks/>
          </p:cNvGrpSpPr>
          <p:nvPr/>
        </p:nvGrpSpPr>
        <p:grpSpPr bwMode="auto">
          <a:xfrm>
            <a:off x="0" y="0"/>
            <a:ext cx="784225" cy="344488"/>
            <a:chOff x="0" y="0"/>
            <a:chExt cx="1234" cy="543"/>
          </a:xfrm>
        </p:grpSpPr>
      </p:grpSp>
    </p:spTree>
    <p:extLst>
      <p:ext uri="{BB962C8B-B14F-4D97-AF65-F5344CB8AC3E}">
        <p14:creationId xmlns:p14="http://schemas.microsoft.com/office/powerpoint/2010/main" val="4286538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46E5AE-23BD-49EE-ABC8-B1F84CC28EEF}"/>
              </a:ext>
            </a:extLst>
          </p:cNvPr>
          <p:cNvSpPr>
            <a:spLocks noGrp="1"/>
          </p:cNvSpPr>
          <p:nvPr>
            <p:ph type="sldNum" sz="quarter" idx="12"/>
          </p:nvPr>
        </p:nvSpPr>
        <p:spPr/>
        <p:txBody>
          <a:bodyPr/>
          <a:lstStyle/>
          <a:p>
            <a:fld id="{158B7785-F6D6-45F8-833E-07BD84680091}" type="slidenum">
              <a:rPr lang="en-US" smtClean="0"/>
              <a:pPr/>
              <a:t>27</a:t>
            </a:fld>
            <a:endParaRPr lang="en-US" dirty="0"/>
          </a:p>
        </p:txBody>
      </p:sp>
      <p:sp>
        <p:nvSpPr>
          <p:cNvPr id="3" name="Title 2">
            <a:extLst>
              <a:ext uri="{FF2B5EF4-FFF2-40B4-BE49-F238E27FC236}">
                <a16:creationId xmlns:a16="http://schemas.microsoft.com/office/drawing/2014/main" id="{3F82E2C5-9465-4D62-9D11-434910C088F2}"/>
              </a:ext>
            </a:extLst>
          </p:cNvPr>
          <p:cNvSpPr>
            <a:spLocks noGrp="1"/>
          </p:cNvSpPr>
          <p:nvPr>
            <p:ph type="title"/>
          </p:nvPr>
        </p:nvSpPr>
        <p:spPr>
          <a:xfrm>
            <a:off x="994653" y="2250054"/>
            <a:ext cx="6540679" cy="2357891"/>
          </a:xfrm>
        </p:spPr>
        <p:txBody>
          <a:bodyPr anchor="t"/>
          <a:lstStyle/>
          <a:p>
            <a:r>
              <a:rPr lang="en-US" dirty="0"/>
              <a:t>Hearing from the Experts: Real Life Examples</a:t>
            </a:r>
          </a:p>
        </p:txBody>
      </p:sp>
    </p:spTree>
    <p:extLst>
      <p:ext uri="{BB962C8B-B14F-4D97-AF65-F5344CB8AC3E}">
        <p14:creationId xmlns:p14="http://schemas.microsoft.com/office/powerpoint/2010/main" val="1792448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D9E8C0-8B1E-44AA-B634-829B3A5A1D34}"/>
              </a:ext>
            </a:extLst>
          </p:cNvPr>
          <p:cNvSpPr>
            <a:spLocks noGrp="1"/>
          </p:cNvSpPr>
          <p:nvPr>
            <p:ph type="sldNum" sz="quarter" idx="12"/>
          </p:nvPr>
        </p:nvSpPr>
        <p:spPr/>
        <p:txBody>
          <a:bodyPr/>
          <a:lstStyle/>
          <a:p>
            <a:fld id="{158B7785-F6D6-45F8-833E-07BD84680091}" type="slidenum">
              <a:rPr lang="en-US" smtClean="0"/>
              <a:pPr/>
              <a:t>28</a:t>
            </a:fld>
            <a:endParaRPr lang="en-US"/>
          </a:p>
        </p:txBody>
      </p:sp>
      <p:sp>
        <p:nvSpPr>
          <p:cNvPr id="2" name="Title 1">
            <a:extLst>
              <a:ext uri="{FF2B5EF4-FFF2-40B4-BE49-F238E27FC236}">
                <a16:creationId xmlns:a16="http://schemas.microsoft.com/office/drawing/2014/main" id="{2BA601BC-5356-4E6B-9655-2099C5F3571B}"/>
              </a:ext>
            </a:extLst>
          </p:cNvPr>
          <p:cNvSpPr>
            <a:spLocks noGrp="1"/>
          </p:cNvSpPr>
          <p:nvPr>
            <p:ph type="title"/>
          </p:nvPr>
        </p:nvSpPr>
        <p:spPr/>
        <p:txBody>
          <a:bodyPr>
            <a:normAutofit/>
          </a:bodyPr>
          <a:lstStyle/>
          <a:p>
            <a:r>
              <a:rPr lang="en-US" sz="3200" dirty="0"/>
              <a:t>Where is the Money?</a:t>
            </a:r>
          </a:p>
        </p:txBody>
      </p:sp>
      <p:pic>
        <p:nvPicPr>
          <p:cNvPr id="4" name="Picture Placeholder 3">
            <a:extLst>
              <a:ext uri="{FF2B5EF4-FFF2-40B4-BE49-F238E27FC236}">
                <a16:creationId xmlns:a16="http://schemas.microsoft.com/office/drawing/2014/main" id="{8A5D2B3C-EF1E-4087-B0C3-9B6058FAE337}"/>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667" b="16667"/>
          <a:stretch>
            <a:fillRect/>
          </a:stretch>
        </p:blipFill>
        <p:spPr>
          <a:xfrm>
            <a:off x="1650324" y="2115830"/>
            <a:ext cx="2416852" cy="2416852"/>
          </a:xfrm>
        </p:spPr>
      </p:pic>
      <p:sp>
        <p:nvSpPr>
          <p:cNvPr id="7" name="Content Placeholder 6">
            <a:extLst>
              <a:ext uri="{FF2B5EF4-FFF2-40B4-BE49-F238E27FC236}">
                <a16:creationId xmlns:a16="http://schemas.microsoft.com/office/drawing/2014/main" id="{EEDB0370-BDB7-4F58-975A-194E6CC8E2B8}"/>
              </a:ext>
            </a:extLst>
          </p:cNvPr>
          <p:cNvSpPr>
            <a:spLocks noGrp="1"/>
          </p:cNvSpPr>
          <p:nvPr>
            <p:ph idx="1"/>
          </p:nvPr>
        </p:nvSpPr>
        <p:spPr/>
        <p:txBody>
          <a:bodyPr/>
          <a:lstStyle/>
          <a:p>
            <a:r>
              <a:rPr lang="en-US" sz="2400" dirty="0"/>
              <a:t>Christine Gillespie, </a:t>
            </a:r>
            <a:r>
              <a:rPr lang="en-US" sz="2400" dirty="0" err="1"/>
              <a:t>Ed.D</a:t>
            </a:r>
            <a:endParaRPr lang="en-US" sz="2400" dirty="0"/>
          </a:p>
          <a:p>
            <a:pPr lvl="1"/>
            <a:r>
              <a:rPr lang="en-US" sz="2000" dirty="0"/>
              <a:t>Executive Director/Division of Continuing Education and Workforce</a:t>
            </a:r>
          </a:p>
          <a:p>
            <a:pPr lvl="2"/>
            <a:r>
              <a:rPr lang="en-US" sz="2000" dirty="0"/>
              <a:t>Bergen Community College (NJ)</a:t>
            </a:r>
          </a:p>
          <a:p>
            <a:endParaRPr lang="en-US" dirty="0"/>
          </a:p>
        </p:txBody>
      </p:sp>
    </p:spTree>
    <p:extLst>
      <p:ext uri="{BB962C8B-B14F-4D97-AF65-F5344CB8AC3E}">
        <p14:creationId xmlns:p14="http://schemas.microsoft.com/office/powerpoint/2010/main" val="790212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95064-6812-4719-9CDA-C3350AB725D7}"/>
              </a:ext>
            </a:extLst>
          </p:cNvPr>
          <p:cNvSpPr>
            <a:spLocks noGrp="1"/>
          </p:cNvSpPr>
          <p:nvPr>
            <p:ph type="sldNum" sz="quarter" idx="12"/>
          </p:nvPr>
        </p:nvSpPr>
        <p:spPr/>
        <p:txBody>
          <a:bodyPr/>
          <a:lstStyle/>
          <a:p>
            <a:fld id="{158B7785-F6D6-45F8-833E-07BD84680091}" type="slidenum">
              <a:rPr lang="en-US" smtClean="0"/>
              <a:t>29</a:t>
            </a:fld>
            <a:endParaRPr lang="en-US" dirty="0"/>
          </a:p>
        </p:txBody>
      </p:sp>
      <p:sp>
        <p:nvSpPr>
          <p:cNvPr id="8" name="Title 7">
            <a:extLst>
              <a:ext uri="{FF2B5EF4-FFF2-40B4-BE49-F238E27FC236}">
                <a16:creationId xmlns:a16="http://schemas.microsoft.com/office/drawing/2014/main" id="{731DFF9F-4978-421A-97EB-CC3035E0A361}"/>
              </a:ext>
            </a:extLst>
          </p:cNvPr>
          <p:cNvSpPr>
            <a:spLocks noGrp="1"/>
          </p:cNvSpPr>
          <p:nvPr>
            <p:ph type="title"/>
          </p:nvPr>
        </p:nvSpPr>
        <p:spPr/>
        <p:txBody>
          <a:bodyPr/>
          <a:lstStyle/>
          <a:p>
            <a:r>
              <a:rPr lang="en-US" dirty="0"/>
              <a:t>Actual (and Potential) Funding Streams</a:t>
            </a:r>
          </a:p>
        </p:txBody>
      </p:sp>
      <p:sp>
        <p:nvSpPr>
          <p:cNvPr id="9" name="Content Placeholder 8">
            <a:extLst>
              <a:ext uri="{FF2B5EF4-FFF2-40B4-BE49-F238E27FC236}">
                <a16:creationId xmlns:a16="http://schemas.microsoft.com/office/drawing/2014/main" id="{7A045D89-862E-4C6C-88FE-4E0C30971745}"/>
              </a:ext>
            </a:extLst>
          </p:cNvPr>
          <p:cNvSpPr>
            <a:spLocks noGrp="1"/>
          </p:cNvSpPr>
          <p:nvPr>
            <p:ph idx="1"/>
          </p:nvPr>
        </p:nvSpPr>
        <p:spPr/>
        <p:txBody>
          <a:bodyPr/>
          <a:lstStyle/>
          <a:p>
            <a:r>
              <a:rPr lang="en-US" dirty="0"/>
              <a:t>Federal Funds</a:t>
            </a:r>
          </a:p>
          <a:p>
            <a:r>
              <a:rPr lang="en-US" dirty="0"/>
              <a:t>State Funds</a:t>
            </a:r>
          </a:p>
          <a:p>
            <a:r>
              <a:rPr lang="en-US" dirty="0"/>
              <a:t>Local Funds</a:t>
            </a:r>
          </a:p>
          <a:p>
            <a:r>
              <a:rPr lang="en-US" dirty="0"/>
              <a:t>Private Funds</a:t>
            </a:r>
          </a:p>
        </p:txBody>
      </p:sp>
    </p:spTree>
    <p:extLst>
      <p:ext uri="{BB962C8B-B14F-4D97-AF65-F5344CB8AC3E}">
        <p14:creationId xmlns:p14="http://schemas.microsoft.com/office/powerpoint/2010/main" val="720215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4882393" y="2313782"/>
            <a:ext cx="6829957" cy="2867818"/>
          </a:xfrm>
        </p:spPr>
        <p:txBody>
          <a:bodyPr>
            <a:normAutofit fontScale="90000"/>
          </a:bodyPr>
          <a:lstStyle/>
          <a:p>
            <a:r>
              <a:rPr lang="en-US" dirty="0"/>
              <a:t>Strategies and Opportunities for Braiding Funds: Yielding Greater Flexibility and Impact</a:t>
            </a:r>
            <a:br>
              <a:rPr lang="en-US" dirty="0"/>
            </a:br>
            <a:endParaRPr lang="en-US" dirty="0"/>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25, 2020</a:t>
            </a:r>
          </a:p>
        </p:txBody>
      </p:sp>
      <p:sp>
        <p:nvSpPr>
          <p:cNvPr id="4" name="Subtitle 3">
            <a:extLst>
              <a:ext uri="{FF2B5EF4-FFF2-40B4-BE49-F238E27FC236}">
                <a16:creationId xmlns:a16="http://schemas.microsoft.com/office/drawing/2014/main" id="{C802AF5B-65BC-4196-9498-8E8DB630E96F}"/>
              </a:ext>
            </a:extLst>
          </p:cNvPr>
          <p:cNvSpPr txBox="1">
            <a:spLocks/>
          </p:cNvSpPr>
          <p:nvPr/>
        </p:nvSpPr>
        <p:spPr>
          <a:xfrm>
            <a:off x="6096000" y="5047417"/>
            <a:ext cx="4798656" cy="1392508"/>
          </a:xfrm>
          <a:prstGeom prst="rect">
            <a:avLst/>
          </a:prstGeom>
        </p:spPr>
        <p:txBody>
          <a:bodyPr vert="horz" lIns="91440" tIns="45720" rIns="91440" bIns="45720" rtlCol="0">
            <a:normAutofit fontScale="92500"/>
          </a:bodyPr>
          <a:lstStyle>
            <a:lvl1pPr marL="0" indent="0" algn="l" defTabSz="914400" rtl="0" eaLnBrk="1" latinLnBrk="0" hangingPunct="1">
              <a:lnSpc>
                <a:spcPct val="95000"/>
              </a:lnSpc>
              <a:spcBef>
                <a:spcPts val="1800"/>
              </a:spcBef>
              <a:buClr>
                <a:schemeClr val="accent2"/>
              </a:buClr>
              <a:buFont typeface="Wingdings 3" panose="05040102010807070707" pitchFamily="18" charset="2"/>
              <a:buNone/>
              <a:defRPr sz="2800" kern="1200">
                <a:solidFill>
                  <a:schemeClr val="tx2"/>
                </a:solidFill>
                <a:latin typeface="+mn-lt"/>
                <a:ea typeface="+mn-ea"/>
                <a:cs typeface="+mn-cs"/>
              </a:defRPr>
            </a:lvl1pPr>
            <a:lvl2pPr marL="457200" indent="0" algn="ctr" defTabSz="914400" rtl="0" eaLnBrk="1" latinLnBrk="0" hangingPunct="1">
              <a:lnSpc>
                <a:spcPct val="95000"/>
              </a:lnSpc>
              <a:spcBef>
                <a:spcPts val="800"/>
              </a:spcBef>
              <a:buClr>
                <a:schemeClr val="accent6"/>
              </a:buClr>
              <a:buFont typeface="Wingdings 3" panose="05040102010807070707" pitchFamily="18" charset="2"/>
              <a:buNone/>
              <a:defRPr sz="2000" kern="1200">
                <a:solidFill>
                  <a:schemeClr val="bg2">
                    <a:lumMod val="25000"/>
                  </a:schemeClr>
                </a:solidFill>
                <a:latin typeface="+mn-lt"/>
                <a:ea typeface="+mn-ea"/>
                <a:cs typeface="+mn-cs"/>
              </a:defRPr>
            </a:lvl2pPr>
            <a:lvl3pPr marL="914400" indent="0" algn="ctr" defTabSz="914400" rtl="0" eaLnBrk="1" latinLnBrk="0" hangingPunct="1">
              <a:lnSpc>
                <a:spcPct val="95000"/>
              </a:lnSpc>
              <a:spcBef>
                <a:spcPts val="500"/>
              </a:spcBef>
              <a:buClr>
                <a:schemeClr val="bg1">
                  <a:lumMod val="50000"/>
                </a:schemeClr>
              </a:buClr>
              <a:buFont typeface="Wingdings 3" panose="05040102010807070707" pitchFamily="18" charset="2"/>
              <a:buNone/>
              <a:defRPr sz="1800" kern="1200">
                <a:solidFill>
                  <a:schemeClr val="bg2">
                    <a:lumMod val="25000"/>
                  </a:schemeClr>
                </a:solidFill>
                <a:latin typeface="+mn-lt"/>
                <a:ea typeface="+mn-ea"/>
                <a:cs typeface="+mn-cs"/>
              </a:defRPr>
            </a:lvl3pPr>
            <a:lvl4pPr marL="1371600" indent="0" algn="ctr" defTabSz="914400" rtl="0" eaLnBrk="1" latinLnBrk="0" hangingPunct="1">
              <a:lnSpc>
                <a:spcPct val="95000"/>
              </a:lnSpc>
              <a:spcBef>
                <a:spcPts val="500"/>
              </a:spcBef>
              <a:buClr>
                <a:schemeClr val="accent2"/>
              </a:buClr>
              <a:buFont typeface="Wingdings 3" panose="05040102010807070707" pitchFamily="18" charset="2"/>
              <a:buNone/>
              <a:defRPr sz="1600" kern="1200">
                <a:solidFill>
                  <a:schemeClr val="bg2">
                    <a:lumMod val="25000"/>
                  </a:schemeClr>
                </a:solidFill>
                <a:latin typeface="+mn-lt"/>
                <a:ea typeface="+mn-ea"/>
                <a:cs typeface="+mn-cs"/>
              </a:defRPr>
            </a:lvl4pPr>
            <a:lvl5pPr marL="1828800" indent="0" algn="ctr" defTabSz="914400" rtl="0" eaLnBrk="1" latinLnBrk="0" hangingPunct="1">
              <a:lnSpc>
                <a:spcPct val="95000"/>
              </a:lnSpc>
              <a:spcBef>
                <a:spcPts val="500"/>
              </a:spcBef>
              <a:buClr>
                <a:schemeClr val="accent6"/>
              </a:buClr>
              <a:buFont typeface="Wingdings 3" panose="05040102010807070707" pitchFamily="18" charset="2"/>
              <a:buNone/>
              <a:defRPr sz="1600" kern="1200">
                <a:solidFill>
                  <a:schemeClr val="bg2">
                    <a:lumMod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i="1" dirty="0"/>
              <a:t>Presented By:</a:t>
            </a:r>
          </a:p>
          <a:p>
            <a:pPr>
              <a:spcBef>
                <a:spcPts val="0"/>
              </a:spcBef>
            </a:pPr>
            <a:r>
              <a:rPr lang="en-US" dirty="0"/>
              <a:t>Office of Workforce Investment, Division of Strategic Investments</a:t>
            </a:r>
          </a:p>
          <a:p>
            <a:endParaRPr lang="en-US" dirty="0"/>
          </a:p>
        </p:txBody>
      </p:sp>
    </p:spTree>
    <p:extLst>
      <p:ext uri="{BB962C8B-B14F-4D97-AF65-F5344CB8AC3E}">
        <p14:creationId xmlns:p14="http://schemas.microsoft.com/office/powerpoint/2010/main" val="2663552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95064-6812-4719-9CDA-C3350AB725D7}"/>
              </a:ext>
            </a:extLst>
          </p:cNvPr>
          <p:cNvSpPr>
            <a:spLocks noGrp="1"/>
          </p:cNvSpPr>
          <p:nvPr>
            <p:ph type="sldNum" sz="quarter" idx="12"/>
          </p:nvPr>
        </p:nvSpPr>
        <p:spPr/>
        <p:txBody>
          <a:bodyPr/>
          <a:lstStyle/>
          <a:p>
            <a:fld id="{158B7785-F6D6-45F8-833E-07BD84680091}" type="slidenum">
              <a:rPr lang="en-US" smtClean="0"/>
              <a:t>30</a:t>
            </a:fld>
            <a:endParaRPr lang="en-US" dirty="0"/>
          </a:p>
        </p:txBody>
      </p:sp>
      <p:sp>
        <p:nvSpPr>
          <p:cNvPr id="8" name="Title 7">
            <a:extLst>
              <a:ext uri="{FF2B5EF4-FFF2-40B4-BE49-F238E27FC236}">
                <a16:creationId xmlns:a16="http://schemas.microsoft.com/office/drawing/2014/main" id="{731DFF9F-4978-421A-97EB-CC3035E0A361}"/>
              </a:ext>
            </a:extLst>
          </p:cNvPr>
          <p:cNvSpPr>
            <a:spLocks noGrp="1"/>
          </p:cNvSpPr>
          <p:nvPr>
            <p:ph type="title"/>
          </p:nvPr>
        </p:nvSpPr>
        <p:spPr/>
        <p:txBody>
          <a:bodyPr/>
          <a:lstStyle/>
          <a:p>
            <a:r>
              <a:rPr lang="en-US" dirty="0"/>
              <a:t>Federal Funds</a:t>
            </a:r>
          </a:p>
        </p:txBody>
      </p:sp>
      <p:sp>
        <p:nvSpPr>
          <p:cNvPr id="9" name="Content Placeholder 8">
            <a:extLst>
              <a:ext uri="{FF2B5EF4-FFF2-40B4-BE49-F238E27FC236}">
                <a16:creationId xmlns:a16="http://schemas.microsoft.com/office/drawing/2014/main" id="{7A045D89-862E-4C6C-88FE-4E0C30971745}"/>
              </a:ext>
            </a:extLst>
          </p:cNvPr>
          <p:cNvSpPr>
            <a:spLocks noGrp="1"/>
          </p:cNvSpPr>
          <p:nvPr>
            <p:ph idx="1"/>
          </p:nvPr>
        </p:nvSpPr>
        <p:spPr/>
        <p:txBody>
          <a:bodyPr/>
          <a:lstStyle/>
          <a:p>
            <a:r>
              <a:rPr lang="en-US" dirty="0"/>
              <a:t>U.S. Department of Labor – H-1B Scaling Apprenticeship Grants</a:t>
            </a:r>
          </a:p>
          <a:p>
            <a:pPr lvl="1"/>
            <a:r>
              <a:rPr lang="en-US" dirty="0"/>
              <a:t>HealthWorks - </a:t>
            </a:r>
            <a:r>
              <a:rPr lang="en-US" b="1" dirty="0"/>
              <a:t>$12M</a:t>
            </a:r>
            <a:r>
              <a:rPr lang="en-US" dirty="0"/>
              <a:t> </a:t>
            </a:r>
          </a:p>
          <a:p>
            <a:pPr lvl="1"/>
            <a:r>
              <a:rPr lang="en-US" dirty="0" err="1"/>
              <a:t>CareerAdvance</a:t>
            </a:r>
            <a:r>
              <a:rPr lang="en-US" dirty="0"/>
              <a:t> USA</a:t>
            </a:r>
          </a:p>
          <a:p>
            <a:r>
              <a:rPr lang="en-US" dirty="0"/>
              <a:t>U.S. Department of Veterans Affairs</a:t>
            </a:r>
          </a:p>
          <a:p>
            <a:r>
              <a:rPr lang="en-US" dirty="0"/>
              <a:t>GI Bill</a:t>
            </a:r>
          </a:p>
          <a:p>
            <a:r>
              <a:rPr lang="en-US" dirty="0"/>
              <a:t>Transition and Post Secondary Programs for Students with Intellectual Disabilities (TIPSID)</a:t>
            </a:r>
          </a:p>
          <a:p>
            <a:pPr lvl="1"/>
            <a:endParaRPr lang="en-US" dirty="0"/>
          </a:p>
        </p:txBody>
      </p:sp>
    </p:spTree>
    <p:extLst>
      <p:ext uri="{BB962C8B-B14F-4D97-AF65-F5344CB8AC3E}">
        <p14:creationId xmlns:p14="http://schemas.microsoft.com/office/powerpoint/2010/main" val="30774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95064-6812-4719-9CDA-C3350AB725D7}"/>
              </a:ext>
            </a:extLst>
          </p:cNvPr>
          <p:cNvSpPr>
            <a:spLocks noGrp="1"/>
          </p:cNvSpPr>
          <p:nvPr>
            <p:ph type="sldNum" sz="quarter" idx="12"/>
          </p:nvPr>
        </p:nvSpPr>
        <p:spPr/>
        <p:txBody>
          <a:bodyPr/>
          <a:lstStyle/>
          <a:p>
            <a:fld id="{158B7785-F6D6-45F8-833E-07BD84680091}" type="slidenum">
              <a:rPr lang="en-US" smtClean="0"/>
              <a:t>31</a:t>
            </a:fld>
            <a:endParaRPr lang="en-US" dirty="0"/>
          </a:p>
        </p:txBody>
      </p:sp>
      <p:sp>
        <p:nvSpPr>
          <p:cNvPr id="8" name="Title 7">
            <a:extLst>
              <a:ext uri="{FF2B5EF4-FFF2-40B4-BE49-F238E27FC236}">
                <a16:creationId xmlns:a16="http://schemas.microsoft.com/office/drawing/2014/main" id="{731DFF9F-4978-421A-97EB-CC3035E0A361}"/>
              </a:ext>
            </a:extLst>
          </p:cNvPr>
          <p:cNvSpPr>
            <a:spLocks noGrp="1"/>
          </p:cNvSpPr>
          <p:nvPr>
            <p:ph type="title"/>
          </p:nvPr>
        </p:nvSpPr>
        <p:spPr/>
        <p:txBody>
          <a:bodyPr/>
          <a:lstStyle/>
          <a:p>
            <a:r>
              <a:rPr lang="en-US" dirty="0"/>
              <a:t>Filling the Gap</a:t>
            </a:r>
          </a:p>
        </p:txBody>
      </p:sp>
      <p:sp>
        <p:nvSpPr>
          <p:cNvPr id="9" name="Content Placeholder 8">
            <a:extLst>
              <a:ext uri="{FF2B5EF4-FFF2-40B4-BE49-F238E27FC236}">
                <a16:creationId xmlns:a16="http://schemas.microsoft.com/office/drawing/2014/main" id="{7A045D89-862E-4C6C-88FE-4E0C30971745}"/>
              </a:ext>
            </a:extLst>
          </p:cNvPr>
          <p:cNvSpPr>
            <a:spLocks noGrp="1"/>
          </p:cNvSpPr>
          <p:nvPr>
            <p:ph idx="1"/>
          </p:nvPr>
        </p:nvSpPr>
        <p:spPr/>
        <p:txBody>
          <a:bodyPr/>
          <a:lstStyle/>
          <a:p>
            <a:r>
              <a:rPr lang="en-US" dirty="0"/>
              <a:t>Match (35%) - $4.2M (cash)</a:t>
            </a:r>
          </a:p>
          <a:p>
            <a:r>
              <a:rPr lang="en-US" dirty="0"/>
              <a:t>Where did we find the money?</a:t>
            </a:r>
          </a:p>
          <a:p>
            <a:pPr lvl="1"/>
            <a:endParaRPr lang="en-US" dirty="0"/>
          </a:p>
        </p:txBody>
      </p:sp>
    </p:spTree>
    <p:extLst>
      <p:ext uri="{BB962C8B-B14F-4D97-AF65-F5344CB8AC3E}">
        <p14:creationId xmlns:p14="http://schemas.microsoft.com/office/powerpoint/2010/main" val="3458108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6549">
            <a:off x="6119144" y="1337333"/>
            <a:ext cx="3119842" cy="4880030"/>
          </a:xfrm>
          <a:prstGeom prst="rect">
            <a:avLst/>
          </a:prstGeom>
        </p:spPr>
      </p:pic>
      <p:sp>
        <p:nvSpPr>
          <p:cNvPr id="3" name="Title 2">
            <a:extLst>
              <a:ext uri="{FF2B5EF4-FFF2-40B4-BE49-F238E27FC236}">
                <a16:creationId xmlns:a16="http://schemas.microsoft.com/office/drawing/2014/main" id="{0E368F46-BF72-4DC3-8E8D-E1F7DE35BD9B}"/>
              </a:ext>
            </a:extLst>
          </p:cNvPr>
          <p:cNvSpPr>
            <a:spLocks noGrp="1"/>
          </p:cNvSpPr>
          <p:nvPr>
            <p:ph type="title"/>
          </p:nvPr>
        </p:nvSpPr>
        <p:spPr/>
        <p:txBody>
          <a:bodyPr/>
          <a:lstStyle/>
          <a:p>
            <a:r>
              <a:rPr lang="en-US" dirty="0"/>
              <a:t>State Funds</a:t>
            </a:r>
          </a:p>
        </p:txBody>
      </p:sp>
      <p:sp>
        <p:nvSpPr>
          <p:cNvPr id="8" name="Content Placeholder 7">
            <a:extLst>
              <a:ext uri="{FF2B5EF4-FFF2-40B4-BE49-F238E27FC236}">
                <a16:creationId xmlns:a16="http://schemas.microsoft.com/office/drawing/2014/main" id="{C7758663-2369-45DF-83C2-27DFEA1066C9}"/>
              </a:ext>
            </a:extLst>
          </p:cNvPr>
          <p:cNvSpPr>
            <a:spLocks noGrp="1"/>
          </p:cNvSpPr>
          <p:nvPr>
            <p:ph sz="half" idx="1"/>
          </p:nvPr>
        </p:nvSpPr>
        <p:spPr/>
        <p:txBody>
          <a:bodyPr/>
          <a:lstStyle/>
          <a:p>
            <a:r>
              <a:rPr lang="en-US" dirty="0"/>
              <a:t>Are they a federal “pass thru”?</a:t>
            </a:r>
          </a:p>
          <a:p>
            <a:r>
              <a:rPr lang="en-US" dirty="0"/>
              <a:t>NJ Department of Labor and Workforce Development</a:t>
            </a:r>
          </a:p>
          <a:p>
            <a:pPr lvl="1"/>
            <a:r>
              <a:rPr lang="en-US" dirty="0"/>
              <a:t>$1.68M cash</a:t>
            </a:r>
          </a:p>
          <a:p>
            <a:r>
              <a:rPr lang="en-US" dirty="0"/>
              <a:t>Division of Vocational Rehabilitation</a:t>
            </a:r>
          </a:p>
          <a:p>
            <a:pPr marL="457200" lvl="1" indent="0">
              <a:buNone/>
            </a:pPr>
            <a:endParaRPr lang="en-US" dirty="0"/>
          </a:p>
        </p:txBody>
      </p:sp>
    </p:spTree>
    <p:extLst>
      <p:ext uri="{BB962C8B-B14F-4D97-AF65-F5344CB8AC3E}">
        <p14:creationId xmlns:p14="http://schemas.microsoft.com/office/powerpoint/2010/main" val="311971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8C4142E-87EE-43AF-8694-E2F4C878B3CE}"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2" name="Title 1"/>
          <p:cNvSpPr>
            <a:spLocks noGrp="1"/>
          </p:cNvSpPr>
          <p:nvPr>
            <p:ph type="title"/>
          </p:nvPr>
        </p:nvSpPr>
        <p:spPr>
          <a:xfrm>
            <a:off x="805866" y="300262"/>
            <a:ext cx="11081334" cy="786384"/>
          </a:xfrm>
        </p:spPr>
        <p:txBody>
          <a:bodyPr>
            <a:normAutofit/>
          </a:bodyPr>
          <a:lstStyle/>
          <a:p>
            <a:r>
              <a:rPr lang="en-US" dirty="0"/>
              <a:t>Local Funds</a:t>
            </a:r>
          </a:p>
        </p:txBody>
      </p:sp>
      <p:sp>
        <p:nvSpPr>
          <p:cNvPr id="4" name="Content Placeholder 3">
            <a:extLst>
              <a:ext uri="{FF2B5EF4-FFF2-40B4-BE49-F238E27FC236}">
                <a16:creationId xmlns:a16="http://schemas.microsoft.com/office/drawing/2014/main" id="{D17949C5-1646-4FB3-A292-3B6B7D177823}"/>
              </a:ext>
            </a:extLst>
          </p:cNvPr>
          <p:cNvSpPr>
            <a:spLocks noGrp="1"/>
          </p:cNvSpPr>
          <p:nvPr>
            <p:ph idx="1"/>
          </p:nvPr>
        </p:nvSpPr>
        <p:spPr/>
        <p:txBody>
          <a:bodyPr/>
          <a:lstStyle/>
          <a:p>
            <a:r>
              <a:rPr lang="en-US" dirty="0"/>
              <a:t>Are they a federal “pass thru”?  Are they a state “pass thru”?</a:t>
            </a:r>
          </a:p>
          <a:p>
            <a:r>
              <a:rPr lang="en-US" dirty="0"/>
              <a:t>Workforce Development Board</a:t>
            </a:r>
          </a:p>
          <a:p>
            <a:pPr lvl="1"/>
            <a:r>
              <a:rPr lang="en-US" dirty="0"/>
              <a:t>WIOA – ITA/OJT</a:t>
            </a:r>
          </a:p>
          <a:p>
            <a:pPr lvl="1"/>
            <a:r>
              <a:rPr lang="en-US" dirty="0"/>
              <a:t>Extended Benefits</a:t>
            </a:r>
          </a:p>
          <a:p>
            <a:r>
              <a:rPr lang="en-US" dirty="0"/>
              <a:t>Institutional</a:t>
            </a:r>
          </a:p>
          <a:p>
            <a:pPr lvl="1"/>
            <a:r>
              <a:rPr lang="en-US" dirty="0"/>
              <a:t>TIPSID (Turning Point Program)</a:t>
            </a:r>
          </a:p>
          <a:p>
            <a:r>
              <a:rPr lang="en-US" dirty="0"/>
              <a:t>School Districts</a:t>
            </a:r>
          </a:p>
          <a:p>
            <a:r>
              <a:rPr lang="en-US" dirty="0"/>
              <a:t>Libraries Systems</a:t>
            </a:r>
          </a:p>
          <a:p>
            <a:pPr lvl="1"/>
            <a:r>
              <a:rPr lang="en-US" dirty="0"/>
              <a:t>ESL/HSE</a:t>
            </a:r>
          </a:p>
        </p:txBody>
      </p:sp>
    </p:spTree>
    <p:extLst>
      <p:ext uri="{BB962C8B-B14F-4D97-AF65-F5344CB8AC3E}">
        <p14:creationId xmlns:p14="http://schemas.microsoft.com/office/powerpoint/2010/main" val="1904089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Private Funds</a:t>
            </a:r>
          </a:p>
        </p:txBody>
      </p:sp>
      <p:sp>
        <p:nvSpPr>
          <p:cNvPr id="4" name="Content Placeholder 3"/>
          <p:cNvSpPr>
            <a:spLocks noGrp="1"/>
          </p:cNvSpPr>
          <p:nvPr>
            <p:ph idx="1"/>
          </p:nvPr>
        </p:nvSpPr>
        <p:spPr/>
        <p:txBody>
          <a:bodyPr>
            <a:normAutofit/>
          </a:bodyPr>
          <a:lstStyle/>
          <a:p>
            <a:r>
              <a:rPr lang="en-US" sz="3600" b="1" dirty="0"/>
              <a:t> </a:t>
            </a:r>
            <a:r>
              <a:rPr lang="en-US" dirty="0"/>
              <a:t>Employers are your best (and most influential) partners!</a:t>
            </a:r>
            <a:r>
              <a:rPr lang="en-US" sz="2400" dirty="0"/>
              <a:t> </a:t>
            </a:r>
          </a:p>
          <a:p>
            <a:pPr marL="457200" lvl="1" indent="0">
              <a:buNone/>
            </a:pPr>
            <a:r>
              <a:rPr lang="en-US" sz="2200" b="1" dirty="0"/>
              <a:t>$2.52M cash</a:t>
            </a:r>
          </a:p>
        </p:txBody>
      </p:sp>
    </p:spTree>
    <p:extLst>
      <p:ext uri="{BB962C8B-B14F-4D97-AF65-F5344CB8AC3E}">
        <p14:creationId xmlns:p14="http://schemas.microsoft.com/office/powerpoint/2010/main" val="3830381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8235" y="299193"/>
            <a:ext cx="3359740" cy="2739211"/>
          </a:xfrm>
          <a:prstGeom prst="rect">
            <a:avLst/>
          </a:prstGeom>
          <a:noFill/>
          <a:ln w="28575">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021"/>
                </a:solidFill>
                <a:effectLst/>
                <a:uLnTx/>
                <a:uFillTx/>
                <a:latin typeface="Calibri" panose="020F0502020204030204"/>
                <a:ea typeface="+mn-ea"/>
                <a:cs typeface="+mn-cs"/>
              </a:rPr>
              <a:t>FEDERAL FUNDS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Grants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Dept. of Education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Dept. of Labor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Veterans Admin.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Environmental Protection Agency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GI Bill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endParaRPr>
          </a:p>
        </p:txBody>
      </p:sp>
      <p:sp>
        <p:nvSpPr>
          <p:cNvPr id="7" name="TextBox 6"/>
          <p:cNvSpPr txBox="1"/>
          <p:nvPr/>
        </p:nvSpPr>
        <p:spPr>
          <a:xfrm>
            <a:off x="4273463" y="573495"/>
            <a:ext cx="3571275" cy="3016210"/>
          </a:xfrm>
          <a:prstGeom prst="rect">
            <a:avLst/>
          </a:prstGeom>
          <a:noFill/>
          <a:ln w="28575">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021"/>
                </a:solidFill>
                <a:effectLst/>
                <a:uLnTx/>
                <a:uFillTx/>
                <a:latin typeface="Calibri" panose="020F0502020204030204"/>
                <a:ea typeface="+mn-ea"/>
                <a:cs typeface="+mn-cs"/>
              </a:rPr>
              <a:t>STATE FUNDS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(Are they a federal pass thru?)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Grants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Dept. of Education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Dept. of Labor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Veterans Admin.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Div. Voc. Rehab.</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Corrections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endParaRPr>
          </a:p>
        </p:txBody>
      </p:sp>
      <p:sp>
        <p:nvSpPr>
          <p:cNvPr id="8" name="TextBox 7"/>
          <p:cNvSpPr txBox="1"/>
          <p:nvPr/>
        </p:nvSpPr>
        <p:spPr>
          <a:xfrm>
            <a:off x="8345103" y="977633"/>
            <a:ext cx="3556943" cy="3016210"/>
          </a:xfrm>
          <a:prstGeom prst="rect">
            <a:avLst/>
          </a:prstGeom>
          <a:noFill/>
          <a:ln w="28575">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021"/>
                </a:solidFill>
                <a:effectLst/>
                <a:uLnTx/>
                <a:uFillTx/>
                <a:latin typeface="Calibri" panose="020F0502020204030204"/>
                <a:ea typeface="+mn-ea"/>
                <a:cs typeface="+mn-cs"/>
              </a:rPr>
              <a:t>LOCAL FUNDS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(Are they a federal pass thru?  Are they a state pass thru?)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Workforce Dev. Board</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WIOA</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On the Job Training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Institutional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School Districts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Libraries Systems </a:t>
            </a:r>
          </a:p>
        </p:txBody>
      </p:sp>
      <p:sp>
        <p:nvSpPr>
          <p:cNvPr id="9" name="TextBox 8"/>
          <p:cNvSpPr txBox="1"/>
          <p:nvPr/>
        </p:nvSpPr>
        <p:spPr>
          <a:xfrm>
            <a:off x="288235" y="5313688"/>
            <a:ext cx="11613811" cy="800219"/>
          </a:xfrm>
          <a:prstGeom prst="rect">
            <a:avLst/>
          </a:prstGeom>
          <a:noFill/>
          <a:ln w="28575">
            <a:solidFill>
              <a:schemeClr val="accent1">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242021"/>
                </a:solidFill>
                <a:effectLst/>
                <a:uLnTx/>
                <a:uFillTx/>
                <a:latin typeface="Calibri" panose="020F0502020204030204"/>
                <a:ea typeface="+mn-ea"/>
                <a:cs typeface="+mn-cs"/>
              </a:rPr>
              <a:t>PRIVATE FUNDS (Cash and In Kind)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Foundations ** Industry Associations ** NGOs ** </a:t>
            </a:r>
            <a:r>
              <a:rPr kumimoji="0" lang="en-US" sz="1800" b="1" i="0" u="none" strike="noStrike" kern="1200" cap="none" spc="0" normalizeH="0" baseline="0" noProof="0" dirty="0">
                <a:ln>
                  <a:noFill/>
                </a:ln>
                <a:solidFill>
                  <a:srgbClr val="242021"/>
                </a:solidFill>
                <a:effectLst/>
                <a:uLnTx/>
                <a:uFillTx/>
                <a:latin typeface="Calibri" panose="020F0502020204030204"/>
                <a:ea typeface="+mn-ea"/>
                <a:cs typeface="+mn-cs"/>
              </a:rPr>
              <a:t>Employers-$2.52M </a:t>
            </a:r>
            <a:r>
              <a:rPr kumimoji="0" lang="en-US" sz="1800" b="0" i="0" u="none" strike="noStrike" kern="1200" cap="none" spc="0" normalizeH="0" baseline="0" noProof="0" dirty="0">
                <a:ln>
                  <a:noFill/>
                </a:ln>
                <a:solidFill>
                  <a:srgbClr val="242021"/>
                </a:solidFill>
                <a:effectLst/>
                <a:uLnTx/>
                <a:uFillTx/>
                <a:latin typeface="Calibri" panose="020F0502020204030204"/>
                <a:ea typeface="+mn-ea"/>
                <a:cs typeface="+mn-cs"/>
              </a:rPr>
              <a:t>** Food Pantries ** Dress for Success</a:t>
            </a:r>
          </a:p>
        </p:txBody>
      </p:sp>
      <p:sp>
        <p:nvSpPr>
          <p:cNvPr id="2" name="TextBox 1"/>
          <p:cNvSpPr txBox="1"/>
          <p:nvPr/>
        </p:nvSpPr>
        <p:spPr>
          <a:xfrm>
            <a:off x="763410" y="4491319"/>
            <a:ext cx="10154653" cy="584775"/>
          </a:xfrm>
          <a:prstGeom prst="rect">
            <a:avLst/>
          </a:prstGeom>
          <a:effectLst>
            <a:glow rad="1016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42021"/>
                </a:solidFill>
                <a:effectLst/>
                <a:uLnTx/>
                <a:uFillTx/>
                <a:latin typeface="Calibri" panose="020F0502020204030204"/>
                <a:ea typeface="+mn-ea"/>
                <a:cs typeface="+mn-cs"/>
              </a:rPr>
              <a:t>          1                   +                     1                   +                     1</a:t>
            </a:r>
          </a:p>
        </p:txBody>
      </p:sp>
      <p:cxnSp>
        <p:nvCxnSpPr>
          <p:cNvPr id="4" name="Straight Arrow Connector 3"/>
          <p:cNvCxnSpPr>
            <a:cxnSpLocks/>
          </p:cNvCxnSpPr>
          <p:nvPr/>
        </p:nvCxnSpPr>
        <p:spPr>
          <a:xfrm>
            <a:off x="1968105" y="3192905"/>
            <a:ext cx="0" cy="11575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a:off x="6059100" y="3589705"/>
            <a:ext cx="0" cy="8257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CBFA4A1-FBA8-4A83-9E2E-BA77E8F0AAE2}"/>
              </a:ext>
            </a:extLst>
          </p:cNvPr>
          <p:cNvCxnSpPr/>
          <p:nvPr/>
        </p:nvCxnSpPr>
        <p:spPr>
          <a:xfrm>
            <a:off x="10140471" y="4027392"/>
            <a:ext cx="4812" cy="4526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51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020970" cy="620973"/>
          </a:xfrm>
        </p:spPr>
        <p:txBody>
          <a:bodyPr anchor="t">
            <a:normAutofit fontScale="90000"/>
          </a:bodyPr>
          <a:lstStyle/>
          <a:p>
            <a:r>
              <a:rPr lang="en-US" sz="4000" b="1" dirty="0">
                <a:solidFill>
                  <a:schemeClr val="accent1">
                    <a:lumMod val="75000"/>
                  </a:schemeClr>
                </a:solidFill>
              </a:rPr>
              <a:t>Funding Streams</a:t>
            </a:r>
          </a:p>
        </p:txBody>
      </p:sp>
      <p:sp>
        <p:nvSpPr>
          <p:cNvPr id="3" name="Content Placeholder 2"/>
          <p:cNvSpPr>
            <a:spLocks noGrp="1"/>
          </p:cNvSpPr>
          <p:nvPr>
            <p:ph idx="1"/>
          </p:nvPr>
        </p:nvSpPr>
        <p:spPr>
          <a:xfrm>
            <a:off x="5242560" y="1361506"/>
            <a:ext cx="6172200" cy="3319981"/>
          </a:xfrm>
          <a:ln/>
          <a:effectLst>
            <a:glow rad="63500">
              <a:schemeClr val="accent5">
                <a:satMod val="175000"/>
                <a:alpha val="40000"/>
              </a:schemeClr>
            </a:glow>
          </a:effectLst>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0" indent="0" algn="ctr">
              <a:buNone/>
            </a:pPr>
            <a:r>
              <a:rPr lang="en-US" dirty="0"/>
              <a:t>CASH AND MATCH</a:t>
            </a:r>
          </a:p>
          <a:p>
            <a:pPr marL="0" indent="0" algn="ctr">
              <a:buNone/>
            </a:pPr>
            <a:endParaRPr lang="en-US" dirty="0"/>
          </a:p>
          <a:p>
            <a:pPr marL="0" indent="0" algn="ctr">
              <a:buNone/>
            </a:pPr>
            <a:r>
              <a:rPr lang="en-US" dirty="0"/>
              <a:t>vs.</a:t>
            </a:r>
          </a:p>
          <a:p>
            <a:pPr marL="0" indent="0" algn="ctr">
              <a:buNone/>
            </a:pPr>
            <a:endParaRPr lang="en-US" dirty="0"/>
          </a:p>
          <a:p>
            <a:pPr marL="0" indent="0" algn="ctr">
              <a:buNone/>
            </a:pPr>
            <a:r>
              <a:rPr lang="en-US" dirty="0"/>
              <a:t>IN-KIND AND LEVERAGED</a:t>
            </a:r>
          </a:p>
        </p:txBody>
      </p:sp>
      <p:sp>
        <p:nvSpPr>
          <p:cNvPr id="4" name="Text Placeholder 3"/>
          <p:cNvSpPr>
            <a:spLocks noGrp="1"/>
          </p:cNvSpPr>
          <p:nvPr>
            <p:ph type="body" sz="half" idx="2"/>
          </p:nvPr>
        </p:nvSpPr>
        <p:spPr>
          <a:xfrm>
            <a:off x="777240" y="1361507"/>
            <a:ext cx="2808187" cy="3319981"/>
          </a:xfrm>
          <a:ln w="28575">
            <a:solidFill>
              <a:schemeClr val="accent1">
                <a:lumMod val="75000"/>
              </a:schemeClr>
            </a:solidFill>
          </a:ln>
        </p:spPr>
        <p:txBody>
          <a:bodyPr>
            <a:normAutofit/>
          </a:bodyPr>
          <a:lstStyle/>
          <a:p>
            <a:pPr marL="285750" indent="-285750" algn="l">
              <a:buFont typeface="Arial" panose="020B0604020202020204" pitchFamily="34" charset="0"/>
              <a:buChar char="•"/>
            </a:pPr>
            <a:r>
              <a:rPr lang="en-US" sz="2800" dirty="0">
                <a:solidFill>
                  <a:schemeClr val="accent1">
                    <a:lumMod val="75000"/>
                  </a:schemeClr>
                </a:solidFill>
              </a:rPr>
              <a:t>Federal</a:t>
            </a:r>
          </a:p>
          <a:p>
            <a:pPr marL="285750" indent="-285750" algn="l">
              <a:buFont typeface="Arial" panose="020B0604020202020204" pitchFamily="34" charset="0"/>
              <a:buChar char="•"/>
            </a:pPr>
            <a:r>
              <a:rPr lang="en-US" sz="2800" dirty="0">
                <a:solidFill>
                  <a:schemeClr val="accent1">
                    <a:lumMod val="75000"/>
                  </a:schemeClr>
                </a:solidFill>
              </a:rPr>
              <a:t>State</a:t>
            </a:r>
          </a:p>
          <a:p>
            <a:pPr marL="285750" indent="-285750" algn="l">
              <a:buFont typeface="Arial" panose="020B0604020202020204" pitchFamily="34" charset="0"/>
              <a:buChar char="•"/>
            </a:pPr>
            <a:r>
              <a:rPr lang="en-US" sz="2800" dirty="0">
                <a:solidFill>
                  <a:schemeClr val="accent1">
                    <a:lumMod val="75000"/>
                  </a:schemeClr>
                </a:solidFill>
              </a:rPr>
              <a:t>Local</a:t>
            </a:r>
          </a:p>
          <a:p>
            <a:pPr marL="285750" indent="-285750" algn="l">
              <a:buFont typeface="Arial" panose="020B0604020202020204" pitchFamily="34" charset="0"/>
              <a:buChar char="•"/>
            </a:pPr>
            <a:r>
              <a:rPr lang="en-US" sz="2800" dirty="0">
                <a:solidFill>
                  <a:schemeClr val="accent1">
                    <a:lumMod val="75000"/>
                  </a:schemeClr>
                </a:solidFill>
              </a:rPr>
              <a:t>Private</a:t>
            </a:r>
          </a:p>
        </p:txBody>
      </p:sp>
      <p:cxnSp>
        <p:nvCxnSpPr>
          <p:cNvPr id="5" name="Straight Arrow Connector 4"/>
          <p:cNvCxnSpPr/>
          <p:nvPr/>
        </p:nvCxnSpPr>
        <p:spPr>
          <a:xfrm flipV="1">
            <a:off x="3917482" y="2259540"/>
            <a:ext cx="943276" cy="4210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942355" y="3602120"/>
            <a:ext cx="943276" cy="25988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009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D9E8C0-8B1E-44AA-B634-829B3A5A1D34}"/>
              </a:ext>
            </a:extLst>
          </p:cNvPr>
          <p:cNvSpPr>
            <a:spLocks noGrp="1"/>
          </p:cNvSpPr>
          <p:nvPr>
            <p:ph type="sldNum" sz="quarter" idx="12"/>
          </p:nvPr>
        </p:nvSpPr>
        <p:spPr/>
        <p:txBody>
          <a:bodyPr/>
          <a:lstStyle/>
          <a:p>
            <a:fld id="{158B7785-F6D6-45F8-833E-07BD84680091}" type="slidenum">
              <a:rPr lang="en-US" smtClean="0"/>
              <a:pPr/>
              <a:t>37</a:t>
            </a:fld>
            <a:endParaRPr lang="en-US"/>
          </a:p>
        </p:txBody>
      </p:sp>
      <p:sp>
        <p:nvSpPr>
          <p:cNvPr id="2" name="Title 1">
            <a:extLst>
              <a:ext uri="{FF2B5EF4-FFF2-40B4-BE49-F238E27FC236}">
                <a16:creationId xmlns:a16="http://schemas.microsoft.com/office/drawing/2014/main" id="{2BA601BC-5356-4E6B-9655-2099C5F3571B}"/>
              </a:ext>
            </a:extLst>
          </p:cNvPr>
          <p:cNvSpPr>
            <a:spLocks noGrp="1"/>
          </p:cNvSpPr>
          <p:nvPr>
            <p:ph type="title"/>
          </p:nvPr>
        </p:nvSpPr>
        <p:spPr/>
        <p:txBody>
          <a:bodyPr>
            <a:normAutofit/>
          </a:bodyPr>
          <a:lstStyle/>
          <a:p>
            <a:r>
              <a:rPr lang="en-US" sz="3200" dirty="0"/>
              <a:t>Continuously Braiding Funds</a:t>
            </a:r>
          </a:p>
        </p:txBody>
      </p:sp>
      <p:sp>
        <p:nvSpPr>
          <p:cNvPr id="7" name="Content Placeholder 6">
            <a:extLst>
              <a:ext uri="{FF2B5EF4-FFF2-40B4-BE49-F238E27FC236}">
                <a16:creationId xmlns:a16="http://schemas.microsoft.com/office/drawing/2014/main" id="{EEDB0370-BDB7-4F58-975A-194E6CC8E2B8}"/>
              </a:ext>
            </a:extLst>
          </p:cNvPr>
          <p:cNvSpPr>
            <a:spLocks noGrp="1"/>
          </p:cNvSpPr>
          <p:nvPr>
            <p:ph idx="1"/>
          </p:nvPr>
        </p:nvSpPr>
        <p:spPr>
          <a:xfrm>
            <a:off x="4439822" y="1960817"/>
            <a:ext cx="7244177" cy="2806056"/>
          </a:xfrm>
        </p:spPr>
        <p:txBody>
          <a:bodyPr/>
          <a:lstStyle/>
          <a:p>
            <a:r>
              <a:rPr lang="en-US" sz="2400" dirty="0"/>
              <a:t>Marci Murphy</a:t>
            </a:r>
          </a:p>
          <a:p>
            <a:pPr lvl="1"/>
            <a:r>
              <a:rPr lang="en-US" sz="2000" dirty="0"/>
              <a:t>President</a:t>
            </a:r>
          </a:p>
          <a:p>
            <a:pPr lvl="2"/>
            <a:r>
              <a:rPr lang="en-US" sz="2000" dirty="0"/>
              <a:t>CareerSource Brevard (FL)</a:t>
            </a:r>
          </a:p>
          <a:p>
            <a:endParaRPr lang="en-US" dirty="0"/>
          </a:p>
        </p:txBody>
      </p:sp>
      <p:pic>
        <p:nvPicPr>
          <p:cNvPr id="9" name="Picture Placeholder 8" descr="A person sitting on a table&#10;&#10;Description automatically generated">
            <a:extLst>
              <a:ext uri="{FF2B5EF4-FFF2-40B4-BE49-F238E27FC236}">
                <a16:creationId xmlns:a16="http://schemas.microsoft.com/office/drawing/2014/main" id="{9D52C2B0-FFA5-4589-9A82-D9B14738E5B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2" b="192"/>
          <a:stretch>
            <a:fillRect/>
          </a:stretch>
        </p:blipFill>
        <p:spPr>
          <a:xfrm>
            <a:off x="1532341" y="1960817"/>
            <a:ext cx="2133600" cy="2133600"/>
          </a:xfrm>
        </p:spPr>
      </p:pic>
    </p:spTree>
    <p:extLst>
      <p:ext uri="{BB962C8B-B14F-4D97-AF65-F5344CB8AC3E}">
        <p14:creationId xmlns:p14="http://schemas.microsoft.com/office/powerpoint/2010/main" val="1877858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50F9B-4F4A-4833-8144-861708FEC180}"/>
              </a:ext>
            </a:extLst>
          </p:cNvPr>
          <p:cNvSpPr>
            <a:spLocks noGrp="1"/>
          </p:cNvSpPr>
          <p:nvPr>
            <p:ph type="sldNum" sz="quarter" idx="12"/>
          </p:nvPr>
        </p:nvSpPr>
        <p:spPr/>
        <p:txBody>
          <a:bodyPr/>
          <a:lstStyle/>
          <a:p>
            <a:fld id="{158B7785-F6D6-45F8-833E-07BD84680091}" type="slidenum">
              <a:rPr lang="en-US" smtClean="0"/>
              <a:pPr/>
              <a:t>38</a:t>
            </a:fld>
            <a:endParaRPr lang="en-US"/>
          </a:p>
        </p:txBody>
      </p:sp>
      <p:sp>
        <p:nvSpPr>
          <p:cNvPr id="3" name="Title 2">
            <a:extLst>
              <a:ext uri="{FF2B5EF4-FFF2-40B4-BE49-F238E27FC236}">
                <a16:creationId xmlns:a16="http://schemas.microsoft.com/office/drawing/2014/main" id="{1AC4D080-B5EC-4D58-9363-A6548D691439}"/>
              </a:ext>
            </a:extLst>
          </p:cNvPr>
          <p:cNvSpPr>
            <a:spLocks noGrp="1"/>
          </p:cNvSpPr>
          <p:nvPr>
            <p:ph type="title"/>
          </p:nvPr>
        </p:nvSpPr>
        <p:spPr/>
        <p:txBody>
          <a:bodyPr/>
          <a:lstStyle/>
          <a:p>
            <a:r>
              <a:rPr lang="en-US" dirty="0"/>
              <a:t>Types of Braided Funds Accessed</a:t>
            </a:r>
          </a:p>
        </p:txBody>
      </p:sp>
      <p:sp>
        <p:nvSpPr>
          <p:cNvPr id="4" name="Content Placeholder 3">
            <a:extLst>
              <a:ext uri="{FF2B5EF4-FFF2-40B4-BE49-F238E27FC236}">
                <a16:creationId xmlns:a16="http://schemas.microsoft.com/office/drawing/2014/main" id="{DDD067C8-3C82-4933-8D7F-F8DFC0B5C229}"/>
              </a:ext>
            </a:extLst>
          </p:cNvPr>
          <p:cNvSpPr>
            <a:spLocks noGrp="1"/>
          </p:cNvSpPr>
          <p:nvPr>
            <p:ph idx="1"/>
          </p:nvPr>
        </p:nvSpPr>
        <p:spPr/>
        <p:txBody>
          <a:bodyPr>
            <a:normAutofit/>
          </a:bodyPr>
          <a:lstStyle/>
          <a:p>
            <a:pPr marL="0" indent="0">
              <a:buNone/>
            </a:pPr>
            <a:r>
              <a:rPr lang="en-US" dirty="0"/>
              <a:t>There are infinite pathways funds can be braided together. Creative thinking can get you there! </a:t>
            </a:r>
          </a:p>
          <a:p>
            <a:r>
              <a:rPr lang="en-US" dirty="0"/>
              <a:t>WIOA Formula Funds</a:t>
            </a:r>
          </a:p>
          <a:p>
            <a:r>
              <a:rPr lang="en-US" dirty="0"/>
              <a:t>WIOA Governor’s reserve, state set-aside, and disaster funding</a:t>
            </a:r>
          </a:p>
          <a:p>
            <a:r>
              <a:rPr lang="en-US" dirty="0"/>
              <a:t>Foundation funding</a:t>
            </a:r>
          </a:p>
          <a:p>
            <a:r>
              <a:rPr lang="en-US" dirty="0"/>
              <a:t>Non-WIOA federal and state funds</a:t>
            </a:r>
          </a:p>
          <a:p>
            <a:endParaRPr lang="en-US" dirty="0"/>
          </a:p>
        </p:txBody>
      </p:sp>
    </p:spTree>
    <p:extLst>
      <p:ext uri="{BB962C8B-B14F-4D97-AF65-F5344CB8AC3E}">
        <p14:creationId xmlns:p14="http://schemas.microsoft.com/office/powerpoint/2010/main" val="51033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50F9B-4F4A-4833-8144-861708FEC180}"/>
              </a:ext>
            </a:extLst>
          </p:cNvPr>
          <p:cNvSpPr>
            <a:spLocks noGrp="1"/>
          </p:cNvSpPr>
          <p:nvPr>
            <p:ph type="sldNum" sz="quarter" idx="12"/>
          </p:nvPr>
        </p:nvSpPr>
        <p:spPr/>
        <p:txBody>
          <a:bodyPr/>
          <a:lstStyle/>
          <a:p>
            <a:fld id="{158B7785-F6D6-45F8-833E-07BD84680091}" type="slidenum">
              <a:rPr lang="en-US" smtClean="0"/>
              <a:pPr/>
              <a:t>39</a:t>
            </a:fld>
            <a:endParaRPr lang="en-US"/>
          </a:p>
        </p:txBody>
      </p:sp>
      <p:sp>
        <p:nvSpPr>
          <p:cNvPr id="3" name="Title 2">
            <a:extLst>
              <a:ext uri="{FF2B5EF4-FFF2-40B4-BE49-F238E27FC236}">
                <a16:creationId xmlns:a16="http://schemas.microsoft.com/office/drawing/2014/main" id="{1AC4D080-B5EC-4D58-9363-A6548D691439}"/>
              </a:ext>
            </a:extLst>
          </p:cNvPr>
          <p:cNvSpPr>
            <a:spLocks noGrp="1"/>
          </p:cNvSpPr>
          <p:nvPr>
            <p:ph type="title"/>
          </p:nvPr>
        </p:nvSpPr>
        <p:spPr/>
        <p:txBody>
          <a:bodyPr/>
          <a:lstStyle/>
          <a:p>
            <a:r>
              <a:rPr lang="en-US" dirty="0"/>
              <a:t>Braided Funding Examples</a:t>
            </a:r>
          </a:p>
        </p:txBody>
      </p:sp>
      <p:sp>
        <p:nvSpPr>
          <p:cNvPr id="4" name="Content Placeholder 3">
            <a:extLst>
              <a:ext uri="{FF2B5EF4-FFF2-40B4-BE49-F238E27FC236}">
                <a16:creationId xmlns:a16="http://schemas.microsoft.com/office/drawing/2014/main" id="{DDD067C8-3C82-4933-8D7F-F8DFC0B5C229}"/>
              </a:ext>
            </a:extLst>
          </p:cNvPr>
          <p:cNvSpPr>
            <a:spLocks noGrp="1"/>
          </p:cNvSpPr>
          <p:nvPr>
            <p:ph idx="1"/>
          </p:nvPr>
        </p:nvSpPr>
        <p:spPr>
          <a:xfrm>
            <a:off x="555333" y="1316833"/>
            <a:ext cx="11081334" cy="5039517"/>
          </a:xfrm>
        </p:spPr>
        <p:txBody>
          <a:bodyPr>
            <a:normAutofit/>
          </a:bodyPr>
          <a:lstStyle/>
          <a:p>
            <a:pPr marL="0" indent="0">
              <a:buNone/>
            </a:pPr>
            <a:r>
              <a:rPr lang="en-US" sz="2800" dirty="0"/>
              <a:t>Three Funding Streams Braided Together</a:t>
            </a:r>
          </a:p>
          <a:p>
            <a:r>
              <a:rPr lang="en-US" dirty="0"/>
              <a:t>Pre-apprenticeship for Skilled Trades with Adult Education</a:t>
            </a:r>
          </a:p>
          <a:p>
            <a:r>
              <a:rPr lang="en-US" dirty="0" err="1"/>
              <a:t>Aeroflex</a:t>
            </a:r>
            <a:r>
              <a:rPr lang="en-US" dirty="0"/>
              <a:t> pre-apprenticeship grant </a:t>
            </a:r>
          </a:p>
          <a:p>
            <a:pPr marL="0" indent="0">
              <a:buNone/>
            </a:pPr>
            <a:endParaRPr lang="en-US" dirty="0"/>
          </a:p>
          <a:p>
            <a:pPr marL="0" indent="0">
              <a:buNone/>
            </a:pPr>
            <a:r>
              <a:rPr lang="en-US" sz="2800" dirty="0"/>
              <a:t>Four Funding Streams Braided Together</a:t>
            </a:r>
          </a:p>
          <a:p>
            <a:r>
              <a:rPr lang="en-US" dirty="0"/>
              <a:t>AARP 50+ Foundation Grant</a:t>
            </a:r>
          </a:p>
          <a:p>
            <a:r>
              <a:rPr lang="en-US" dirty="0"/>
              <a:t>Health Care Sector </a:t>
            </a:r>
          </a:p>
          <a:p>
            <a:endParaRPr lang="en-US" dirty="0"/>
          </a:p>
        </p:txBody>
      </p:sp>
    </p:spTree>
    <p:extLst>
      <p:ext uri="{BB962C8B-B14F-4D97-AF65-F5344CB8AC3E}">
        <p14:creationId xmlns:p14="http://schemas.microsoft.com/office/powerpoint/2010/main" val="3388196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ED113DD-CA7F-4B1A-9EFF-561149CE7516}"/>
              </a:ext>
            </a:extLst>
          </p:cNvPr>
          <p:cNvSpPr>
            <a:spLocks noGrp="1"/>
          </p:cNvSpPr>
          <p:nvPr>
            <p:ph type="sldNum" sz="quarter" idx="12"/>
          </p:nvPr>
        </p:nvSpPr>
        <p:spPr/>
        <p:txBody>
          <a:bodyPr/>
          <a:lstStyle/>
          <a:p>
            <a:fld id="{158B7785-F6D6-45F8-833E-07BD84680091}" type="slidenum">
              <a:rPr lang="en-US" smtClean="0"/>
              <a:pPr/>
              <a:t>4</a:t>
            </a:fld>
            <a:endParaRPr lang="en-US" dirty="0"/>
          </a:p>
        </p:txBody>
      </p:sp>
      <p:sp>
        <p:nvSpPr>
          <p:cNvPr id="2" name="Title 1">
            <a:extLst>
              <a:ext uri="{FF2B5EF4-FFF2-40B4-BE49-F238E27FC236}">
                <a16:creationId xmlns:a16="http://schemas.microsoft.com/office/drawing/2014/main" id="{5E9387FA-E20A-45B4-92AD-1D44FFC8C58B}"/>
              </a:ext>
            </a:extLst>
          </p:cNvPr>
          <p:cNvSpPr>
            <a:spLocks noGrp="1"/>
          </p:cNvSpPr>
          <p:nvPr>
            <p:ph type="title"/>
          </p:nvPr>
        </p:nvSpPr>
        <p:spPr/>
        <p:txBody>
          <a:bodyPr/>
          <a:lstStyle/>
          <a:p>
            <a:r>
              <a:rPr lang="en-US" dirty="0"/>
              <a:t>Today’s Moderator</a:t>
            </a:r>
          </a:p>
        </p:txBody>
      </p:sp>
      <p:sp>
        <p:nvSpPr>
          <p:cNvPr id="5" name="Content Placeholder 4">
            <a:extLst>
              <a:ext uri="{FF2B5EF4-FFF2-40B4-BE49-F238E27FC236}">
                <a16:creationId xmlns:a16="http://schemas.microsoft.com/office/drawing/2014/main" id="{51D2D19D-ACC5-428F-B997-C7C60EA71DEB}"/>
              </a:ext>
            </a:extLst>
          </p:cNvPr>
          <p:cNvSpPr>
            <a:spLocks noGrp="1"/>
          </p:cNvSpPr>
          <p:nvPr>
            <p:ph sz="half" idx="1"/>
          </p:nvPr>
        </p:nvSpPr>
        <p:spPr>
          <a:xfrm>
            <a:off x="4499138" y="2328105"/>
            <a:ext cx="5646057" cy="2201789"/>
          </a:xfrm>
        </p:spPr>
        <p:txBody>
          <a:bodyPr/>
          <a:lstStyle/>
          <a:p>
            <a:r>
              <a:rPr lang="en-US" dirty="0"/>
              <a:t>Zodie Makonnen</a:t>
            </a:r>
          </a:p>
          <a:p>
            <a:pPr lvl="1"/>
            <a:r>
              <a:rPr lang="en-US" dirty="0"/>
              <a:t>Grant Lead - Scaling Apprenticeship Through Sector-Based Strategies</a:t>
            </a:r>
          </a:p>
          <a:p>
            <a:pPr lvl="2"/>
            <a:r>
              <a:rPr lang="en-US" dirty="0"/>
              <a:t>Division of Strategic Investments</a:t>
            </a:r>
          </a:p>
          <a:p>
            <a:pPr lvl="2"/>
            <a:r>
              <a:rPr lang="en-US" dirty="0"/>
              <a:t>Employment and Training Administration</a:t>
            </a:r>
          </a:p>
        </p:txBody>
      </p:sp>
      <p:pic>
        <p:nvPicPr>
          <p:cNvPr id="6" name="Picture Placeholder 5"/>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2952" b="12952"/>
          <a:stretch>
            <a:fillRect/>
          </a:stretch>
        </p:blipFill>
        <p:spPr>
          <a:xfrm>
            <a:off x="2046805" y="2510623"/>
            <a:ext cx="2133600" cy="2167695"/>
          </a:xfrm>
        </p:spPr>
      </p:pic>
    </p:spTree>
    <p:extLst>
      <p:ext uri="{BB962C8B-B14F-4D97-AF65-F5344CB8AC3E}">
        <p14:creationId xmlns:p14="http://schemas.microsoft.com/office/powerpoint/2010/main" val="3503378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40</a:t>
            </a:fld>
            <a:endParaRPr lang="en-US"/>
          </a:p>
        </p:txBody>
      </p:sp>
      <p:sp>
        <p:nvSpPr>
          <p:cNvPr id="3" name="Title 2"/>
          <p:cNvSpPr>
            <a:spLocks noGrp="1"/>
          </p:cNvSpPr>
          <p:nvPr>
            <p:ph type="title"/>
          </p:nvPr>
        </p:nvSpPr>
        <p:spPr/>
        <p:txBody>
          <a:bodyPr/>
          <a:lstStyle/>
          <a:p>
            <a:r>
              <a:rPr lang="en-US" dirty="0"/>
              <a:t>7 Tips to Finding and Being Awarded Grants/Funds</a:t>
            </a:r>
          </a:p>
        </p:txBody>
      </p:sp>
      <p:sp>
        <p:nvSpPr>
          <p:cNvPr id="4" name="Content Placeholder 3"/>
          <p:cNvSpPr>
            <a:spLocks noGrp="1"/>
          </p:cNvSpPr>
          <p:nvPr>
            <p:ph idx="1"/>
          </p:nvPr>
        </p:nvSpPr>
        <p:spPr/>
        <p:txBody>
          <a:bodyPr/>
          <a:lstStyle/>
          <a:p>
            <a:r>
              <a:rPr lang="en-US" dirty="0"/>
              <a:t>Research</a:t>
            </a:r>
          </a:p>
          <a:p>
            <a:r>
              <a:rPr lang="en-US" dirty="0"/>
              <a:t>Grant writing</a:t>
            </a:r>
          </a:p>
          <a:p>
            <a:r>
              <a:rPr lang="en-US" dirty="0"/>
              <a:t>Partnerships</a:t>
            </a:r>
          </a:p>
          <a:p>
            <a:r>
              <a:rPr lang="en-US" dirty="0"/>
              <a:t>Developing relationships and trust</a:t>
            </a:r>
          </a:p>
          <a:p>
            <a:r>
              <a:rPr lang="en-US" dirty="0"/>
              <a:t>Being proactive</a:t>
            </a:r>
          </a:p>
          <a:p>
            <a:r>
              <a:rPr lang="en-US" dirty="0"/>
              <a:t>Scope Fit</a:t>
            </a:r>
          </a:p>
          <a:p>
            <a:r>
              <a:rPr lang="en-US" dirty="0"/>
              <a:t>Extensions and Modifications</a:t>
            </a:r>
          </a:p>
          <a:p>
            <a:endParaRPr lang="en-US" dirty="0"/>
          </a:p>
        </p:txBody>
      </p:sp>
    </p:spTree>
    <p:extLst>
      <p:ext uri="{BB962C8B-B14F-4D97-AF65-F5344CB8AC3E}">
        <p14:creationId xmlns:p14="http://schemas.microsoft.com/office/powerpoint/2010/main" val="4551885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BD9E8C0-8B1E-44AA-B634-829B3A5A1D34}"/>
              </a:ext>
            </a:extLst>
          </p:cNvPr>
          <p:cNvSpPr>
            <a:spLocks noGrp="1"/>
          </p:cNvSpPr>
          <p:nvPr>
            <p:ph type="sldNum" sz="quarter" idx="12"/>
          </p:nvPr>
        </p:nvSpPr>
        <p:spPr/>
        <p:txBody>
          <a:bodyPr/>
          <a:lstStyle/>
          <a:p>
            <a:fld id="{158B7785-F6D6-45F8-833E-07BD84680091}" type="slidenum">
              <a:rPr lang="en-US" smtClean="0"/>
              <a:pPr/>
              <a:t>41</a:t>
            </a:fld>
            <a:endParaRPr lang="en-US"/>
          </a:p>
        </p:txBody>
      </p:sp>
      <p:sp>
        <p:nvSpPr>
          <p:cNvPr id="2" name="Title 1">
            <a:extLst>
              <a:ext uri="{FF2B5EF4-FFF2-40B4-BE49-F238E27FC236}">
                <a16:creationId xmlns:a16="http://schemas.microsoft.com/office/drawing/2014/main" id="{2BA601BC-5356-4E6B-9655-2099C5F3571B}"/>
              </a:ext>
            </a:extLst>
          </p:cNvPr>
          <p:cNvSpPr>
            <a:spLocks noGrp="1"/>
          </p:cNvSpPr>
          <p:nvPr>
            <p:ph type="title"/>
          </p:nvPr>
        </p:nvSpPr>
        <p:spPr/>
        <p:txBody>
          <a:bodyPr>
            <a:normAutofit/>
          </a:bodyPr>
          <a:lstStyle/>
          <a:p>
            <a:r>
              <a:rPr lang="en-US" sz="3200" dirty="0"/>
              <a:t>Braiding for Tech Quest Apprenticeship</a:t>
            </a:r>
          </a:p>
        </p:txBody>
      </p:sp>
      <p:sp>
        <p:nvSpPr>
          <p:cNvPr id="7" name="Content Placeholder 6">
            <a:extLst>
              <a:ext uri="{FF2B5EF4-FFF2-40B4-BE49-F238E27FC236}">
                <a16:creationId xmlns:a16="http://schemas.microsoft.com/office/drawing/2014/main" id="{EEDB0370-BDB7-4F58-975A-194E6CC8E2B8}"/>
              </a:ext>
            </a:extLst>
          </p:cNvPr>
          <p:cNvSpPr>
            <a:spLocks noGrp="1"/>
          </p:cNvSpPr>
          <p:nvPr>
            <p:ph idx="1"/>
          </p:nvPr>
        </p:nvSpPr>
        <p:spPr/>
        <p:txBody>
          <a:bodyPr/>
          <a:lstStyle/>
          <a:p>
            <a:r>
              <a:rPr lang="en-US" sz="2400" dirty="0"/>
              <a:t>Dug Jones</a:t>
            </a:r>
          </a:p>
          <a:p>
            <a:pPr lvl="1"/>
            <a:r>
              <a:rPr lang="en-US" sz="2000" dirty="0"/>
              <a:t>Program Manager of Tech Quest Apprenticeship</a:t>
            </a:r>
          </a:p>
          <a:p>
            <a:pPr lvl="2"/>
            <a:r>
              <a:rPr lang="en-US" sz="2000" dirty="0"/>
              <a:t>Clark University (MA)</a:t>
            </a:r>
          </a:p>
          <a:p>
            <a:endParaRPr lang="en-US" dirty="0"/>
          </a:p>
        </p:txBody>
      </p:sp>
      <p:pic>
        <p:nvPicPr>
          <p:cNvPr id="6" name="Picture Placeholder 14">
            <a:extLst>
              <a:ext uri="{FF2B5EF4-FFF2-40B4-BE49-F238E27FC236}">
                <a16:creationId xmlns:a16="http://schemas.microsoft.com/office/drawing/2014/main" id="{80B667AB-0811-4A57-88FE-7C52DC636DAC}"/>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val="0"/>
              </a:ext>
            </a:extLst>
          </a:blip>
          <a:srcRect t="1501" b="1501"/>
          <a:stretch>
            <a:fillRect/>
          </a:stretch>
        </p:blipFill>
        <p:spPr>
          <a:xfrm>
            <a:off x="1739316" y="2446045"/>
            <a:ext cx="1965909" cy="1965909"/>
          </a:xfrm>
          <a:prstGeom prst="round2DiagRect">
            <a:avLst>
              <a:gd name="adj1" fmla="val 16667"/>
              <a:gd name="adj2" fmla="val 0"/>
            </a:avLst>
          </a:prstGeom>
        </p:spPr>
      </p:pic>
    </p:spTree>
    <p:extLst>
      <p:ext uri="{BB962C8B-B14F-4D97-AF65-F5344CB8AC3E}">
        <p14:creationId xmlns:p14="http://schemas.microsoft.com/office/powerpoint/2010/main" val="100550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D50F9B-4F4A-4833-8144-861708FEC18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6F4E7E3-E86C-4238-AED2-A2AAA5CD09FD}"/>
              </a:ext>
            </a:extLst>
          </p:cNvPr>
          <p:cNvSpPr>
            <a:spLocks noGrp="1"/>
          </p:cNvSpPr>
          <p:nvPr>
            <p:ph type="title"/>
          </p:nvPr>
        </p:nvSpPr>
        <p:spPr/>
        <p:txBody>
          <a:bodyPr/>
          <a:lstStyle/>
          <a:p>
            <a:r>
              <a:rPr lang="en-US" dirty="0"/>
              <a:t>Tech Quest Apprenticeship Expansion Consortium Grant (TQA) </a:t>
            </a:r>
          </a:p>
        </p:txBody>
      </p:sp>
      <p:sp>
        <p:nvSpPr>
          <p:cNvPr id="4" name="Content Placeholder 3">
            <a:extLst>
              <a:ext uri="{FF2B5EF4-FFF2-40B4-BE49-F238E27FC236}">
                <a16:creationId xmlns:a16="http://schemas.microsoft.com/office/drawing/2014/main" id="{36D65F12-9C1B-498D-AE1B-759346AA155B}"/>
              </a:ext>
            </a:extLst>
          </p:cNvPr>
          <p:cNvSpPr>
            <a:spLocks noGrp="1"/>
          </p:cNvSpPr>
          <p:nvPr>
            <p:ph idx="1"/>
          </p:nvPr>
        </p:nvSpPr>
        <p:spPr>
          <a:xfrm>
            <a:off x="423081" y="1050878"/>
            <a:ext cx="11464119" cy="5126085"/>
          </a:xfrm>
        </p:spPr>
        <p:txBody>
          <a:bodyPr>
            <a:normAutofit/>
          </a:bodyPr>
          <a:lstStyle/>
          <a:p>
            <a:pPr fontAlgn="base"/>
            <a:r>
              <a:rPr lang="en-US" dirty="0"/>
              <a:t>TQA was designed to enhance programs and initiatives already in place </a:t>
            </a:r>
          </a:p>
          <a:p>
            <a:pPr fontAlgn="base"/>
            <a:r>
              <a:rPr lang="en-US" dirty="0"/>
              <a:t>Local Workforce Development Boards (LWDB) and communities are being encouraged to look beyond traditional workforce funding</a:t>
            </a:r>
          </a:p>
          <a:p>
            <a:pPr lvl="1" fontAlgn="base"/>
            <a:r>
              <a:rPr lang="en-US" dirty="0"/>
              <a:t>Partners are encouraged to explore co-enrollment opportunities with WIOA, TANF, SNAP, VA and other funds to support moving people through a continuum from career exploration into pre-apprenticeship and apprenticeship with support services to ensure successful completion.</a:t>
            </a:r>
          </a:p>
        </p:txBody>
      </p:sp>
    </p:spTree>
    <p:extLst>
      <p:ext uri="{BB962C8B-B14F-4D97-AF65-F5344CB8AC3E}">
        <p14:creationId xmlns:p14="http://schemas.microsoft.com/office/powerpoint/2010/main" val="4221588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9F29ED-DEEB-419B-9343-8F4103BF2E4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EEDA91E-983B-4F4E-A84E-0B93CAABBFCC}"/>
              </a:ext>
            </a:extLst>
          </p:cNvPr>
          <p:cNvSpPr>
            <a:spLocks noGrp="1"/>
          </p:cNvSpPr>
          <p:nvPr>
            <p:ph type="title"/>
          </p:nvPr>
        </p:nvSpPr>
        <p:spPr/>
        <p:txBody>
          <a:bodyPr/>
          <a:lstStyle/>
          <a:p>
            <a:r>
              <a:rPr lang="en-US" dirty="0"/>
              <a:t>How Did We Do It?</a:t>
            </a:r>
          </a:p>
        </p:txBody>
      </p:sp>
      <p:sp>
        <p:nvSpPr>
          <p:cNvPr id="7" name="Content Placeholder 6">
            <a:extLst>
              <a:ext uri="{FF2B5EF4-FFF2-40B4-BE49-F238E27FC236}">
                <a16:creationId xmlns:a16="http://schemas.microsoft.com/office/drawing/2014/main" id="{9D51FE4C-496C-4A88-83C4-E6474CF096FF}"/>
              </a:ext>
            </a:extLst>
          </p:cNvPr>
          <p:cNvSpPr>
            <a:spLocks noGrp="1"/>
          </p:cNvSpPr>
          <p:nvPr>
            <p:ph idx="1"/>
          </p:nvPr>
        </p:nvSpPr>
        <p:spPr/>
        <p:txBody>
          <a:bodyPr/>
          <a:lstStyle/>
          <a:p>
            <a:pPr fontAlgn="base"/>
            <a:r>
              <a:rPr lang="en-US" dirty="0"/>
              <a:t>Developed partnership agreements with partner LWDBs throughout the nation during the grant proposal stage and have been enhanced after award  </a:t>
            </a:r>
          </a:p>
          <a:p>
            <a:pPr fontAlgn="base"/>
            <a:r>
              <a:rPr lang="en-US" dirty="0"/>
              <a:t>Meeting with LWDB partners to discuss use of formula funding or special grants to leverage participant outcomes </a:t>
            </a:r>
          </a:p>
          <a:p>
            <a:pPr fontAlgn="base"/>
            <a:r>
              <a:rPr lang="en-US" dirty="0"/>
              <a:t>Supporting 11 LWDBs and Business Services with apprenticeship overviews, assessment of  opportunities, collaborations and discussions to identify strategic opportunities to grow with a focus on sustainability</a:t>
            </a:r>
          </a:p>
          <a:p>
            <a:pPr fontAlgn="base"/>
            <a:r>
              <a:rPr lang="en-US" dirty="0"/>
              <a:t>LWDBs and partners will be meeting regularly to share what is working and what is being pursued and developed</a:t>
            </a:r>
          </a:p>
          <a:p>
            <a:endParaRPr lang="en-US" dirty="0"/>
          </a:p>
        </p:txBody>
      </p:sp>
    </p:spTree>
    <p:extLst>
      <p:ext uri="{BB962C8B-B14F-4D97-AF65-F5344CB8AC3E}">
        <p14:creationId xmlns:p14="http://schemas.microsoft.com/office/powerpoint/2010/main" val="1860527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2D97CC-C1B4-4B79-B5B2-2883F163F8AF}"/>
              </a:ext>
            </a:extLst>
          </p:cNvPr>
          <p:cNvSpPr>
            <a:spLocks noGrp="1"/>
          </p:cNvSpPr>
          <p:nvPr>
            <p:ph type="sldNum" sz="quarter" idx="12"/>
          </p:nvPr>
        </p:nvSpPr>
        <p:spPr/>
        <p:txBody>
          <a:bodyPr/>
          <a:lstStyle/>
          <a:p>
            <a:fld id="{158B7785-F6D6-45F8-833E-07BD84680091}" type="slidenum">
              <a:rPr lang="en-US" smtClean="0"/>
              <a:t>44</a:t>
            </a:fld>
            <a:endParaRPr lang="en-US"/>
          </a:p>
        </p:txBody>
      </p:sp>
      <p:sp>
        <p:nvSpPr>
          <p:cNvPr id="3" name="Title 2">
            <a:extLst>
              <a:ext uri="{FF2B5EF4-FFF2-40B4-BE49-F238E27FC236}">
                <a16:creationId xmlns:a16="http://schemas.microsoft.com/office/drawing/2014/main" id="{CA4A7408-93B2-4EAD-B787-0998E1BA9C51}"/>
              </a:ext>
            </a:extLst>
          </p:cNvPr>
          <p:cNvSpPr>
            <a:spLocks noGrp="1"/>
          </p:cNvSpPr>
          <p:nvPr>
            <p:ph type="title"/>
          </p:nvPr>
        </p:nvSpPr>
        <p:spPr/>
        <p:txBody>
          <a:bodyPr/>
          <a:lstStyle/>
          <a:p>
            <a:r>
              <a:rPr lang="en-US" dirty="0"/>
              <a:t>Getting the Required Match</a:t>
            </a:r>
          </a:p>
        </p:txBody>
      </p:sp>
      <p:sp>
        <p:nvSpPr>
          <p:cNvPr id="4" name="Content Placeholder 3">
            <a:extLst>
              <a:ext uri="{FF2B5EF4-FFF2-40B4-BE49-F238E27FC236}">
                <a16:creationId xmlns:a16="http://schemas.microsoft.com/office/drawing/2014/main" id="{7DA17693-6458-4C18-B7DE-98D5D09E3A39}"/>
              </a:ext>
            </a:extLst>
          </p:cNvPr>
          <p:cNvSpPr>
            <a:spLocks noGrp="1"/>
          </p:cNvSpPr>
          <p:nvPr>
            <p:ph idx="1"/>
          </p:nvPr>
        </p:nvSpPr>
        <p:spPr/>
        <p:txBody>
          <a:bodyPr/>
          <a:lstStyle/>
          <a:p>
            <a:r>
              <a:rPr lang="en-US" dirty="0"/>
              <a:t>Amount of match - $4,201,720</a:t>
            </a:r>
          </a:p>
          <a:p>
            <a:r>
              <a:rPr lang="en-US" dirty="0"/>
              <a:t>Funds Consist of :</a:t>
            </a:r>
          </a:p>
          <a:p>
            <a:pPr lvl="1"/>
            <a:r>
              <a:rPr lang="en-US" dirty="0"/>
              <a:t>Incumbent Worker Salaries during Training - $576,000 (Employer paid wages)</a:t>
            </a:r>
          </a:p>
          <a:p>
            <a:pPr lvl="1"/>
            <a:r>
              <a:rPr lang="en-US" dirty="0"/>
              <a:t>Apprenticeship OJT match from employers </a:t>
            </a:r>
            <a:r>
              <a:rPr lang="en-US"/>
              <a:t>with more </a:t>
            </a:r>
            <a:r>
              <a:rPr lang="en-US" dirty="0"/>
              <a:t>than 50 employees - $702,720 (Employer portion of OJT costs)</a:t>
            </a:r>
          </a:p>
          <a:p>
            <a:pPr lvl="1"/>
            <a:r>
              <a:rPr lang="en-US" dirty="0"/>
              <a:t>Public Consulting Group (PCG) leveraging work-based learning platform that tracks participants in work-based learning with 11 workforce boards - $2,431,000 (Private sector in-kind donation)</a:t>
            </a:r>
          </a:p>
          <a:p>
            <a:pPr lvl="1"/>
            <a:r>
              <a:rPr lang="en-US" dirty="0"/>
              <a:t>Consultant from PCG - $180,000</a:t>
            </a:r>
          </a:p>
        </p:txBody>
      </p:sp>
    </p:spTree>
    <p:extLst>
      <p:ext uri="{BB962C8B-B14F-4D97-AF65-F5344CB8AC3E}">
        <p14:creationId xmlns:p14="http://schemas.microsoft.com/office/powerpoint/2010/main" val="111986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9F29ED-DEEB-419B-9343-8F4103BF2E4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EEDA91E-983B-4F4E-A84E-0B93CAABBFCC}"/>
              </a:ext>
            </a:extLst>
          </p:cNvPr>
          <p:cNvSpPr>
            <a:spLocks noGrp="1"/>
          </p:cNvSpPr>
          <p:nvPr>
            <p:ph type="title"/>
          </p:nvPr>
        </p:nvSpPr>
        <p:spPr/>
        <p:txBody>
          <a:bodyPr/>
          <a:lstStyle/>
          <a:p>
            <a:r>
              <a:rPr lang="en-US" dirty="0"/>
              <a:t>What We Have Learned So Far</a:t>
            </a:r>
          </a:p>
        </p:txBody>
      </p:sp>
      <p:sp>
        <p:nvSpPr>
          <p:cNvPr id="7" name="Content Placeholder 6">
            <a:extLst>
              <a:ext uri="{FF2B5EF4-FFF2-40B4-BE49-F238E27FC236}">
                <a16:creationId xmlns:a16="http://schemas.microsoft.com/office/drawing/2014/main" id="{9D51FE4C-496C-4A88-83C4-E6474CF096FF}"/>
              </a:ext>
            </a:extLst>
          </p:cNvPr>
          <p:cNvSpPr>
            <a:spLocks noGrp="1"/>
          </p:cNvSpPr>
          <p:nvPr>
            <p:ph idx="1"/>
          </p:nvPr>
        </p:nvSpPr>
        <p:spPr/>
        <p:txBody>
          <a:bodyPr>
            <a:normAutofit/>
          </a:bodyPr>
          <a:lstStyle/>
          <a:p>
            <a:pPr fontAlgn="base"/>
            <a:r>
              <a:rPr lang="en-US" dirty="0"/>
              <a:t>Process starting now as COVID-19 caused a slight delay </a:t>
            </a:r>
          </a:p>
          <a:p>
            <a:pPr fontAlgn="base"/>
            <a:r>
              <a:rPr lang="en-US" dirty="0"/>
              <a:t>Start with getting people would like to see without any barriers and then scale back to what can be done now and incrementally</a:t>
            </a:r>
          </a:p>
          <a:p>
            <a:pPr marL="0" indent="0">
              <a:buNone/>
            </a:pPr>
            <a:endParaRPr lang="en-US" dirty="0"/>
          </a:p>
        </p:txBody>
      </p:sp>
    </p:spTree>
    <p:extLst>
      <p:ext uri="{BB962C8B-B14F-4D97-AF65-F5344CB8AC3E}">
        <p14:creationId xmlns:p14="http://schemas.microsoft.com/office/powerpoint/2010/main" val="1494729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9F29ED-DEEB-419B-9343-8F4103BF2E4F}"/>
              </a:ext>
            </a:extLst>
          </p:cNvPr>
          <p:cNvSpPr>
            <a:spLocks noGrp="1"/>
          </p:cNvSpPr>
          <p:nvPr>
            <p:ph type="sldNum" sz="quarter" idx="12"/>
          </p:nvPr>
        </p:nvSpPr>
        <p:spPr/>
        <p:txBody>
          <a:bodyPr/>
          <a:lstStyle/>
          <a:p>
            <a:fld id="{158B7785-F6D6-45F8-833E-07BD84680091}" type="slidenum">
              <a:rPr lang="en-US" smtClean="0"/>
              <a:t>46</a:t>
            </a:fld>
            <a:endParaRPr lang="en-US"/>
          </a:p>
        </p:txBody>
      </p:sp>
      <p:sp>
        <p:nvSpPr>
          <p:cNvPr id="6" name="Title 5">
            <a:extLst>
              <a:ext uri="{FF2B5EF4-FFF2-40B4-BE49-F238E27FC236}">
                <a16:creationId xmlns:a16="http://schemas.microsoft.com/office/drawing/2014/main" id="{AEEDA91E-983B-4F4E-A84E-0B93CAABBFCC}"/>
              </a:ext>
            </a:extLst>
          </p:cNvPr>
          <p:cNvSpPr>
            <a:spLocks noGrp="1"/>
          </p:cNvSpPr>
          <p:nvPr>
            <p:ph type="title"/>
          </p:nvPr>
        </p:nvSpPr>
        <p:spPr/>
        <p:txBody>
          <a:bodyPr/>
          <a:lstStyle/>
          <a:p>
            <a:r>
              <a:rPr lang="en-US" dirty="0"/>
              <a:t>Example</a:t>
            </a:r>
          </a:p>
        </p:txBody>
      </p:sp>
      <p:sp>
        <p:nvSpPr>
          <p:cNvPr id="7" name="Content Placeholder 6">
            <a:extLst>
              <a:ext uri="{FF2B5EF4-FFF2-40B4-BE49-F238E27FC236}">
                <a16:creationId xmlns:a16="http://schemas.microsoft.com/office/drawing/2014/main" id="{9D51FE4C-496C-4A88-83C4-E6474CF096FF}"/>
              </a:ext>
            </a:extLst>
          </p:cNvPr>
          <p:cNvSpPr>
            <a:spLocks noGrp="1"/>
          </p:cNvSpPr>
          <p:nvPr>
            <p:ph idx="1"/>
          </p:nvPr>
        </p:nvSpPr>
        <p:spPr/>
        <p:txBody>
          <a:bodyPr>
            <a:normAutofit/>
          </a:bodyPr>
          <a:lstStyle/>
          <a:p>
            <a:pPr marL="0" indent="0" fontAlgn="base">
              <a:buNone/>
            </a:pPr>
            <a:r>
              <a:rPr lang="en-US" dirty="0"/>
              <a:t>John/Joan Q. Public walks into an AJC (American Job Center) in one of our partner regions and then, once qualified, starts the apprenticeship. </a:t>
            </a:r>
          </a:p>
          <a:p>
            <a:pPr marL="0" indent="0" fontAlgn="base">
              <a:buNone/>
            </a:pPr>
            <a:r>
              <a:rPr lang="en-US" dirty="0"/>
              <a:t>X Amount of his/her related instruction is paid for by WIOA training (ITA- Individual Training Account) or equivalent funds, and the employer hosting the apprentice receives OJT (On the Job Training) reimbursement for X% of the salary for up to X months.</a:t>
            </a:r>
          </a:p>
          <a:p>
            <a:pPr marL="0" indent="0" fontAlgn="base">
              <a:buNone/>
            </a:pPr>
            <a:r>
              <a:rPr lang="en-US" dirty="0"/>
              <a:t>The WBD paying this out then receives reimbursement from the grant for a portion of the funding they spent.</a:t>
            </a:r>
          </a:p>
        </p:txBody>
      </p:sp>
    </p:spTree>
    <p:extLst>
      <p:ext uri="{BB962C8B-B14F-4D97-AF65-F5344CB8AC3E}">
        <p14:creationId xmlns:p14="http://schemas.microsoft.com/office/powerpoint/2010/main" val="2762057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9F29ED-DEEB-419B-9343-8F4103BF2E4F}"/>
              </a:ext>
            </a:extLst>
          </p:cNvPr>
          <p:cNvSpPr>
            <a:spLocks noGrp="1"/>
          </p:cNvSpPr>
          <p:nvPr>
            <p:ph type="sldNum" sz="quarter" idx="12"/>
          </p:nvPr>
        </p:nvSpPr>
        <p:spPr/>
        <p:txBody>
          <a:bodyPr/>
          <a:lstStyle/>
          <a:p>
            <a:fld id="{158B7785-F6D6-45F8-833E-07BD84680091}" type="slidenum">
              <a:rPr lang="en-US" smtClean="0"/>
              <a:t>47</a:t>
            </a:fld>
            <a:endParaRPr lang="en-US"/>
          </a:p>
        </p:txBody>
      </p:sp>
      <p:sp>
        <p:nvSpPr>
          <p:cNvPr id="6" name="Title 5">
            <a:extLst>
              <a:ext uri="{FF2B5EF4-FFF2-40B4-BE49-F238E27FC236}">
                <a16:creationId xmlns:a16="http://schemas.microsoft.com/office/drawing/2014/main" id="{AEEDA91E-983B-4F4E-A84E-0B93CAABBFCC}"/>
              </a:ext>
            </a:extLst>
          </p:cNvPr>
          <p:cNvSpPr>
            <a:spLocks noGrp="1"/>
          </p:cNvSpPr>
          <p:nvPr>
            <p:ph type="title"/>
          </p:nvPr>
        </p:nvSpPr>
        <p:spPr/>
        <p:txBody>
          <a:bodyPr/>
          <a:lstStyle/>
          <a:p>
            <a:r>
              <a:rPr lang="en-US" dirty="0"/>
              <a:t>Tips</a:t>
            </a:r>
          </a:p>
        </p:txBody>
      </p:sp>
      <p:sp>
        <p:nvSpPr>
          <p:cNvPr id="7" name="Content Placeholder 6">
            <a:extLst>
              <a:ext uri="{FF2B5EF4-FFF2-40B4-BE49-F238E27FC236}">
                <a16:creationId xmlns:a16="http://schemas.microsoft.com/office/drawing/2014/main" id="{9D51FE4C-496C-4A88-83C4-E6474CF096FF}"/>
              </a:ext>
            </a:extLst>
          </p:cNvPr>
          <p:cNvSpPr>
            <a:spLocks noGrp="1"/>
          </p:cNvSpPr>
          <p:nvPr>
            <p:ph idx="1"/>
          </p:nvPr>
        </p:nvSpPr>
        <p:spPr/>
        <p:txBody>
          <a:bodyPr>
            <a:normAutofit/>
          </a:bodyPr>
          <a:lstStyle/>
          <a:p>
            <a:pPr fontAlgn="base"/>
            <a:r>
              <a:rPr lang="en-US" dirty="0"/>
              <a:t>Assessing what is currently in place is a good way to start.</a:t>
            </a:r>
          </a:p>
          <a:p>
            <a:pPr fontAlgn="base"/>
            <a:r>
              <a:rPr lang="en-US" dirty="0"/>
              <a:t>Look for connections, identify what can be leveraged. Many times this leads to collaborative opportunities to apply for new funding.</a:t>
            </a:r>
          </a:p>
          <a:p>
            <a:pPr fontAlgn="base"/>
            <a:r>
              <a:rPr lang="en-US" dirty="0"/>
              <a:t>Successful responses to funding opportunities are dependent on impactful partnerships and results. </a:t>
            </a:r>
          </a:p>
          <a:p>
            <a:pPr fontAlgn="base"/>
            <a:r>
              <a:rPr lang="en-US" dirty="0"/>
              <a:t>Start small and build.</a:t>
            </a:r>
          </a:p>
          <a:p>
            <a:pPr marL="0" indent="0">
              <a:buNone/>
            </a:pPr>
            <a:endParaRPr lang="en-US" dirty="0"/>
          </a:p>
        </p:txBody>
      </p:sp>
    </p:spTree>
    <p:extLst>
      <p:ext uri="{BB962C8B-B14F-4D97-AF65-F5344CB8AC3E}">
        <p14:creationId xmlns:p14="http://schemas.microsoft.com/office/powerpoint/2010/main" val="979664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48</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4267200"/>
            <a:ext cx="6114478" cy="1999951"/>
          </a:xfrm>
        </p:spPr>
        <p:txBody>
          <a:bodyPr>
            <a:normAutofit/>
          </a:bodyPr>
          <a:lstStyle/>
          <a:p>
            <a:r>
              <a:rPr lang="en-US" sz="3600" b="1" dirty="0"/>
              <a:t>Type Your Questions Into Chat</a:t>
            </a:r>
          </a:p>
        </p:txBody>
      </p:sp>
    </p:spTree>
    <p:extLst>
      <p:ext uri="{BB962C8B-B14F-4D97-AF65-F5344CB8AC3E}">
        <p14:creationId xmlns:p14="http://schemas.microsoft.com/office/powerpoint/2010/main" val="983620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49</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921090"/>
            <a:ext cx="5181600" cy="5435260"/>
          </a:xfrm>
        </p:spPr>
        <p:txBody>
          <a:bodyPr/>
          <a:lstStyle/>
          <a:p>
            <a:r>
              <a:rPr lang="en-US" dirty="0"/>
              <a:t>USDOL Apprenticeship Site</a:t>
            </a:r>
          </a:p>
          <a:p>
            <a:pPr lvl="2"/>
            <a:r>
              <a:rPr lang="en-US" dirty="0"/>
              <a:t>Apprenticeship.gov</a:t>
            </a:r>
          </a:p>
          <a:p>
            <a:r>
              <a:rPr lang="en-US" dirty="0"/>
              <a:t>USDOL Apprenticeship Toolkit</a:t>
            </a:r>
          </a:p>
          <a:p>
            <a:pPr lvl="2"/>
            <a:r>
              <a:rPr lang="en-US" dirty="0">
                <a:hlinkClick r:id="rId3"/>
              </a:rPr>
              <a:t>https://www.apprenticeship.gov/sites/default/files/apprenticeship_toolkit.pdf</a:t>
            </a:r>
            <a:endParaRPr lang="en-US" dirty="0"/>
          </a:p>
          <a:p>
            <a:r>
              <a:rPr lang="en-US" dirty="0"/>
              <a:t>WorkforceGPS Apprenticeship Community of Practice</a:t>
            </a:r>
          </a:p>
          <a:p>
            <a:pPr lvl="2"/>
            <a:r>
              <a:rPr lang="en-US" dirty="0">
                <a:hlinkClick r:id="rId4"/>
              </a:rPr>
              <a:t>https://apprenticeship.workforcegps.org/</a:t>
            </a:r>
            <a:endParaRPr lang="en-US" dirty="0"/>
          </a:p>
          <a:p>
            <a:r>
              <a:rPr lang="en-US" altLang="en-US" dirty="0"/>
              <a:t>Workforce Innovation and Opportunity Act</a:t>
            </a:r>
          </a:p>
          <a:p>
            <a:pPr lvl="2"/>
            <a:r>
              <a:rPr lang="en-US" altLang="en-US" dirty="0"/>
              <a:t>https://www.dol.gov/agencies/eta/wioa/ </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203078" y="1005500"/>
            <a:ext cx="5181600" cy="5435259"/>
          </a:xfrm>
        </p:spPr>
        <p:txBody>
          <a:bodyPr/>
          <a:lstStyle/>
          <a:p>
            <a:r>
              <a:rPr lang="en-US" altLang="en-US" dirty="0"/>
              <a:t>Disaster Funds</a:t>
            </a:r>
          </a:p>
          <a:p>
            <a:pPr lvl="2"/>
            <a:r>
              <a:rPr lang="en-US" dirty="0">
                <a:hlinkClick r:id="rId5"/>
              </a:rPr>
              <a:t>https://www.dol.gov/agencies/eta/dislocated-workers/grants/disaster</a:t>
            </a:r>
            <a:endParaRPr lang="en-US" dirty="0"/>
          </a:p>
          <a:p>
            <a:r>
              <a:rPr lang="en-US" dirty="0"/>
              <a:t>Innovation and Opportunity Network</a:t>
            </a:r>
          </a:p>
          <a:p>
            <a:pPr lvl="2">
              <a:buFont typeface="Wingdings 3" panose="05040102010807070707" pitchFamily="18" charset="2"/>
              <a:buChar char=""/>
            </a:pPr>
            <a:r>
              <a:rPr lang="en-US" dirty="0">
                <a:hlinkClick r:id="rId6"/>
              </a:rPr>
              <a:t>https://ion.workforcegps.org/</a:t>
            </a:r>
            <a:endParaRPr lang="en-US" dirty="0"/>
          </a:p>
          <a:p>
            <a:r>
              <a:rPr lang="en-US" dirty="0"/>
              <a:t>Federal Grants</a:t>
            </a:r>
          </a:p>
          <a:p>
            <a:pPr lvl="1"/>
            <a:r>
              <a:rPr lang="en-US" dirty="0"/>
              <a:t>Set topical alerts</a:t>
            </a:r>
          </a:p>
          <a:p>
            <a:pPr lvl="2"/>
            <a:r>
              <a:rPr lang="en-US" dirty="0"/>
              <a:t>Grants.gov</a:t>
            </a:r>
          </a:p>
        </p:txBody>
      </p:sp>
    </p:spTree>
    <p:extLst>
      <p:ext uri="{BB962C8B-B14F-4D97-AF65-F5344CB8AC3E}">
        <p14:creationId xmlns:p14="http://schemas.microsoft.com/office/powerpoint/2010/main" val="167785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Speakers</a:t>
            </a:r>
          </a:p>
        </p:txBody>
      </p:sp>
      <p:pic>
        <p:nvPicPr>
          <p:cNvPr id="3" name="Picture Placeholder 2">
            <a:extLst>
              <a:ext uri="{FF2B5EF4-FFF2-40B4-BE49-F238E27FC236}">
                <a16:creationId xmlns:a16="http://schemas.microsoft.com/office/drawing/2014/main" id="{50BA3F63-4313-421F-92B4-FD283263AB9D}"/>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t="16618" b="16618"/>
          <a:stretch>
            <a:fillRect/>
          </a:stretch>
        </p:blipFill>
        <p:spPr>
          <a:xfrm>
            <a:off x="1502361" y="2345267"/>
            <a:ext cx="2133600" cy="2378737"/>
          </a:xfrm>
        </p:spPr>
      </p:pic>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r>
              <a:rPr lang="en-US" dirty="0"/>
              <a:t>Lisa Rice</a:t>
            </a:r>
          </a:p>
          <a:p>
            <a:pPr lvl="1"/>
            <a:r>
              <a:rPr lang="en-US" dirty="0"/>
              <a:t>Technical Assistance Coach</a:t>
            </a:r>
          </a:p>
          <a:p>
            <a:pPr lvl="2"/>
            <a:r>
              <a:rPr lang="en-US" dirty="0"/>
              <a:t>Manhattan Strategy Group</a:t>
            </a:r>
          </a:p>
        </p:txBody>
      </p:sp>
    </p:spTree>
    <p:extLst>
      <p:ext uri="{BB962C8B-B14F-4D97-AF65-F5344CB8AC3E}">
        <p14:creationId xmlns:p14="http://schemas.microsoft.com/office/powerpoint/2010/main" val="1261843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50</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838200" y="921090"/>
            <a:ext cx="5181600" cy="5435260"/>
          </a:xfrm>
        </p:spPr>
        <p:txBody>
          <a:bodyPr/>
          <a:lstStyle/>
          <a:p>
            <a:r>
              <a:rPr lang="en-US" dirty="0"/>
              <a:t>Candid</a:t>
            </a:r>
          </a:p>
          <a:p>
            <a:pPr lvl="1"/>
            <a:r>
              <a:rPr lang="en-US" dirty="0"/>
              <a:t>Formerly GuideStar – see listing of foundations</a:t>
            </a:r>
          </a:p>
          <a:p>
            <a:pPr lvl="2"/>
            <a:r>
              <a:rPr lang="en-US" dirty="0">
                <a:hlinkClick r:id="rId3"/>
              </a:rPr>
              <a:t>https://candid.org/?fcref=lr</a:t>
            </a:r>
            <a:endParaRPr lang="en-US" dirty="0"/>
          </a:p>
          <a:p>
            <a:r>
              <a:rPr lang="en-US" dirty="0"/>
              <a:t>Foundation Directory Online </a:t>
            </a:r>
          </a:p>
          <a:p>
            <a:pPr lvl="1"/>
            <a:r>
              <a:rPr lang="en-US" dirty="0"/>
              <a:t>Under Candid, but free at some Libraries</a:t>
            </a:r>
          </a:p>
          <a:p>
            <a:pPr lvl="2"/>
            <a:r>
              <a:rPr lang="en-US" dirty="0">
                <a:hlinkClick r:id="rId4"/>
              </a:rPr>
              <a:t>https://fconline.foundationcenter.org/fdo-search/search/?collection=grantmakers&amp;activity=quicksearch&amp;_new_search=1&amp;support_strategy=UR05&amp;subject_area=SN020302%2CSB03&amp;quicksearch=apprenticeships&amp;view_all=1&amp;accepts_appl=true</a:t>
            </a:r>
            <a:endParaRPr lang="en-US" dirty="0"/>
          </a:p>
          <a:p>
            <a:r>
              <a:rPr lang="en-US" dirty="0"/>
              <a:t>Google Search</a:t>
            </a:r>
          </a:p>
          <a:p>
            <a:pPr lvl="1"/>
            <a:r>
              <a:rPr lang="en-US" dirty="0"/>
              <a:t>Bank Community Giving – gives you banks that make charitable donations you can apply for</a:t>
            </a: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6203078" y="1005500"/>
            <a:ext cx="5181600" cy="5435259"/>
          </a:xfrm>
        </p:spPr>
        <p:txBody>
          <a:bodyPr/>
          <a:lstStyle/>
          <a:p>
            <a:r>
              <a:rPr lang="en-US" dirty="0"/>
              <a:t>Annual Register of Grant Support</a:t>
            </a:r>
          </a:p>
          <a:p>
            <a:pPr lvl="1"/>
            <a:r>
              <a:rPr lang="en-US" dirty="0"/>
              <a:t>Comes out Annually and available at Library. Gives you over 3,000 grant giving organizations.</a:t>
            </a:r>
          </a:p>
          <a:p>
            <a:pPr lvl="1"/>
            <a:endParaRPr lang="en-US" dirty="0"/>
          </a:p>
          <a:p>
            <a:r>
              <a:rPr lang="en-US" dirty="0"/>
              <a:t>National Collaborative on Workforce and Disability</a:t>
            </a:r>
          </a:p>
          <a:p>
            <a:pPr lvl="1"/>
            <a:r>
              <a:rPr lang="en-US" dirty="0"/>
              <a:t>Blending and Braiding Funds and Resources: the Intermediary as Facilitator</a:t>
            </a:r>
          </a:p>
          <a:p>
            <a:pPr lvl="2"/>
            <a:r>
              <a:rPr lang="en-US" dirty="0">
                <a:hlinkClick r:id="rId5"/>
              </a:rPr>
              <a:t>http://www.ncwd-youth.info/wp-content/uploads/2016/08/Blending-and-Braiding-Funds-and-Resources-Intermediary.pdf</a:t>
            </a:r>
            <a:endParaRPr lang="en-US" dirty="0"/>
          </a:p>
          <a:p>
            <a:pPr lvl="2"/>
            <a:endParaRPr lang="en-US" dirty="0"/>
          </a:p>
          <a:p>
            <a:endParaRPr lang="en-US" dirty="0"/>
          </a:p>
        </p:txBody>
      </p:sp>
    </p:spTree>
    <p:extLst>
      <p:ext uri="{BB962C8B-B14F-4D97-AF65-F5344CB8AC3E}">
        <p14:creationId xmlns:p14="http://schemas.microsoft.com/office/powerpoint/2010/main" val="3618393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51</a:t>
            </a:fld>
            <a:endParaRPr lang="en-US"/>
          </a:p>
        </p:txBody>
      </p:sp>
      <p:sp>
        <p:nvSpPr>
          <p:cNvPr id="3" name="Title 2"/>
          <p:cNvSpPr>
            <a:spLocks noGrp="1"/>
          </p:cNvSpPr>
          <p:nvPr>
            <p:ph type="title"/>
          </p:nvPr>
        </p:nvSpPr>
        <p:spPr/>
        <p:txBody>
          <a:bodyPr/>
          <a:lstStyle/>
          <a:p>
            <a:r>
              <a:rPr lang="en-US" dirty="0"/>
              <a:t>Resources</a:t>
            </a:r>
          </a:p>
        </p:txBody>
      </p:sp>
      <p:sp>
        <p:nvSpPr>
          <p:cNvPr id="4" name="Content Placeholder 3"/>
          <p:cNvSpPr>
            <a:spLocks noGrp="1"/>
          </p:cNvSpPr>
          <p:nvPr>
            <p:ph sz="half" idx="1"/>
          </p:nvPr>
        </p:nvSpPr>
        <p:spPr/>
        <p:txBody>
          <a:bodyPr/>
          <a:lstStyle/>
          <a:p>
            <a:r>
              <a:rPr lang="en-US" dirty="0"/>
              <a:t>Arch stone Foundation</a:t>
            </a:r>
          </a:p>
          <a:p>
            <a:pPr lvl="1"/>
            <a:r>
              <a:rPr lang="en-US" u="sng" dirty="0">
                <a:solidFill>
                  <a:schemeClr val="accent6"/>
                </a:solidFill>
              </a:rPr>
              <a:t>Workforce</a:t>
            </a:r>
            <a:r>
              <a:rPr lang="en-US" dirty="0"/>
              <a:t> Development – Specific to Healthcare</a:t>
            </a:r>
          </a:p>
          <a:p>
            <a:pPr lvl="2"/>
            <a:r>
              <a:rPr lang="en-US" dirty="0">
                <a:hlinkClick r:id="rId3"/>
              </a:rPr>
              <a:t>https://archstone.org/what-we-fund/funding-priorities/workforce-development/</a:t>
            </a:r>
            <a:endParaRPr lang="en-US" dirty="0"/>
          </a:p>
          <a:p>
            <a:r>
              <a:rPr lang="en-US" dirty="0"/>
              <a:t>Ira W. </a:t>
            </a:r>
            <a:r>
              <a:rPr lang="en-US" dirty="0" err="1"/>
              <a:t>DeCamp</a:t>
            </a:r>
            <a:r>
              <a:rPr lang="en-US" dirty="0"/>
              <a:t> Foundation </a:t>
            </a:r>
          </a:p>
          <a:p>
            <a:pPr lvl="1"/>
            <a:r>
              <a:rPr lang="en-US" dirty="0"/>
              <a:t>Workforce Development</a:t>
            </a:r>
          </a:p>
          <a:p>
            <a:pPr lvl="2"/>
            <a:r>
              <a:rPr lang="en-US" dirty="0">
                <a:hlinkClick r:id="rId4"/>
              </a:rPr>
              <a:t>http://fdnweb.org/decamp/workforce-development/</a:t>
            </a:r>
            <a:endParaRPr lang="en-US" dirty="0"/>
          </a:p>
          <a:p>
            <a:endParaRPr lang="en-US" dirty="0"/>
          </a:p>
        </p:txBody>
      </p:sp>
      <p:sp>
        <p:nvSpPr>
          <p:cNvPr id="5" name="Content Placeholder 4"/>
          <p:cNvSpPr>
            <a:spLocks noGrp="1"/>
          </p:cNvSpPr>
          <p:nvPr>
            <p:ph sz="half" idx="2"/>
          </p:nvPr>
        </p:nvSpPr>
        <p:spPr/>
        <p:txBody>
          <a:bodyPr/>
          <a:lstStyle/>
          <a:p>
            <a:r>
              <a:rPr lang="en-US" dirty="0"/>
              <a:t>Annie E. Casey Foundation </a:t>
            </a:r>
          </a:p>
          <a:p>
            <a:pPr lvl="1"/>
            <a:r>
              <a:rPr lang="en-US" dirty="0"/>
              <a:t>Federal Funding for Integrated Service Delivery: A Toolkit</a:t>
            </a:r>
          </a:p>
          <a:p>
            <a:pPr lvl="2"/>
            <a:r>
              <a:rPr lang="en-US" dirty="0">
                <a:hlinkClick r:id="rId5"/>
              </a:rPr>
              <a:t>https://www.clasp.org/sites/default/files/public/resources-and-publications/publication-1/CWF_ALL.pdf</a:t>
            </a:r>
            <a:endParaRPr lang="en-US" dirty="0"/>
          </a:p>
          <a:p>
            <a:endParaRPr lang="en-US" dirty="0"/>
          </a:p>
        </p:txBody>
      </p:sp>
    </p:spTree>
    <p:extLst>
      <p:ext uri="{BB962C8B-B14F-4D97-AF65-F5344CB8AC3E}">
        <p14:creationId xmlns:p14="http://schemas.microsoft.com/office/powerpoint/2010/main" val="2211364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A0A91A61-C603-4E8A-B25F-AE1C6E29E032}"/>
              </a:ext>
            </a:extLst>
          </p:cNvPr>
          <p:cNvSpPr>
            <a:spLocks noGrp="1"/>
          </p:cNvSpPr>
          <p:nvPr>
            <p:ph type="subTitle" idx="1"/>
          </p:nvPr>
        </p:nvSpPr>
        <p:spPr/>
        <p:txBody>
          <a:bodyPr/>
          <a:lstStyle/>
          <a:p>
            <a:r>
              <a:rPr lang="en-US" dirty="0"/>
              <a:t>ScalingApprenticeship@DOL.gov</a:t>
            </a:r>
          </a:p>
        </p:txBody>
      </p:sp>
    </p:spTree>
    <p:extLst>
      <p:ext uri="{BB962C8B-B14F-4D97-AF65-F5344CB8AC3E}">
        <p14:creationId xmlns:p14="http://schemas.microsoft.com/office/powerpoint/2010/main" val="8449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6</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pic>
        <p:nvPicPr>
          <p:cNvPr id="6" name="Picture Placeholder 5">
            <a:extLst>
              <a:ext uri="{FF2B5EF4-FFF2-40B4-BE49-F238E27FC236}">
                <a16:creationId xmlns:a16="http://schemas.microsoft.com/office/drawing/2014/main" id="{9EE4E52D-51AE-4695-B103-8D5294973D28}"/>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6667" b="16667"/>
          <a:stretch>
            <a:fillRect/>
          </a:stretch>
        </p:blipFill>
        <p:spPr>
          <a:xfrm>
            <a:off x="1444898" y="2367519"/>
            <a:ext cx="2453903" cy="2453903"/>
          </a:xfrm>
        </p:spPr>
      </p:pic>
      <p:sp>
        <p:nvSpPr>
          <p:cNvPr id="7" name="Content Placeholder 6">
            <a:extLst>
              <a:ext uri="{FF2B5EF4-FFF2-40B4-BE49-F238E27FC236}">
                <a16:creationId xmlns:a16="http://schemas.microsoft.com/office/drawing/2014/main" id="{90495AA4-C5F4-4FBE-BCE8-903A6E054E5D}"/>
              </a:ext>
            </a:extLst>
          </p:cNvPr>
          <p:cNvSpPr>
            <a:spLocks noGrp="1"/>
          </p:cNvSpPr>
          <p:nvPr>
            <p:ph sz="half" idx="15"/>
          </p:nvPr>
        </p:nvSpPr>
        <p:spPr>
          <a:xfrm>
            <a:off x="4312920" y="2493576"/>
            <a:ext cx="5339080" cy="2201789"/>
          </a:xfrm>
        </p:spPr>
        <p:txBody>
          <a:bodyPr/>
          <a:lstStyle/>
          <a:p>
            <a:r>
              <a:rPr lang="en-US" dirty="0"/>
              <a:t>Christine Gillespie, </a:t>
            </a:r>
            <a:r>
              <a:rPr lang="en-US" dirty="0" err="1"/>
              <a:t>Ed.D</a:t>
            </a:r>
            <a:endParaRPr lang="en-US" dirty="0"/>
          </a:p>
          <a:p>
            <a:pPr lvl="1"/>
            <a:r>
              <a:rPr lang="en-US" dirty="0"/>
              <a:t>Executive Director/Division of Continuing Education and Workforce</a:t>
            </a:r>
          </a:p>
          <a:p>
            <a:pPr lvl="2"/>
            <a:r>
              <a:rPr lang="en-US" dirty="0"/>
              <a:t>Bergen Community College (NJ)</a:t>
            </a:r>
          </a:p>
        </p:txBody>
      </p:sp>
    </p:spTree>
    <p:extLst>
      <p:ext uri="{BB962C8B-B14F-4D97-AF65-F5344CB8AC3E}">
        <p14:creationId xmlns:p14="http://schemas.microsoft.com/office/powerpoint/2010/main" val="1124463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7</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sp>
        <p:nvSpPr>
          <p:cNvPr id="3" name="Content Placeholder 2">
            <a:extLst>
              <a:ext uri="{FF2B5EF4-FFF2-40B4-BE49-F238E27FC236}">
                <a16:creationId xmlns:a16="http://schemas.microsoft.com/office/drawing/2014/main" id="{E2BED0D9-11B9-41BB-B610-727CD264CD48}"/>
              </a:ext>
            </a:extLst>
          </p:cNvPr>
          <p:cNvSpPr>
            <a:spLocks noGrp="1"/>
          </p:cNvSpPr>
          <p:nvPr>
            <p:ph sz="half" idx="1"/>
          </p:nvPr>
        </p:nvSpPr>
        <p:spPr>
          <a:xfrm>
            <a:off x="3998773" y="2761495"/>
            <a:ext cx="3566160" cy="1335009"/>
          </a:xfrm>
        </p:spPr>
        <p:txBody>
          <a:bodyPr/>
          <a:lstStyle/>
          <a:p>
            <a:r>
              <a:rPr lang="en-US" dirty="0"/>
              <a:t>Marci Murphy</a:t>
            </a:r>
          </a:p>
          <a:p>
            <a:pPr lvl="1"/>
            <a:r>
              <a:rPr lang="en-US" dirty="0"/>
              <a:t>President</a:t>
            </a:r>
          </a:p>
          <a:p>
            <a:pPr lvl="2"/>
            <a:r>
              <a:rPr lang="en-US" dirty="0"/>
              <a:t>CareerSource Brevard (FL)</a:t>
            </a:r>
          </a:p>
        </p:txBody>
      </p:sp>
      <p:pic>
        <p:nvPicPr>
          <p:cNvPr id="7" name="Picture Placeholder 6" descr="A person sitting on a table&#10;&#10;Description automatically generated">
            <a:extLst>
              <a:ext uri="{FF2B5EF4-FFF2-40B4-BE49-F238E27FC236}">
                <a16:creationId xmlns:a16="http://schemas.microsoft.com/office/drawing/2014/main" id="{E427ACD5-BA8F-436C-BA1D-16362A7216F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92" b="192"/>
          <a:stretch>
            <a:fillRect/>
          </a:stretch>
        </p:blipFill>
        <p:spPr>
          <a:xfrm>
            <a:off x="1623509" y="2138927"/>
            <a:ext cx="2133600" cy="2133600"/>
          </a:xfrm>
        </p:spPr>
      </p:pic>
    </p:spTree>
    <p:extLst>
      <p:ext uri="{BB962C8B-B14F-4D97-AF65-F5344CB8AC3E}">
        <p14:creationId xmlns:p14="http://schemas.microsoft.com/office/powerpoint/2010/main" val="197084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780BA221-3FF2-4CDA-BE6F-6F5CDFE4871F}"/>
              </a:ext>
            </a:extLst>
          </p:cNvPr>
          <p:cNvSpPr>
            <a:spLocks noGrp="1"/>
          </p:cNvSpPr>
          <p:nvPr>
            <p:ph type="sldNum" sz="quarter" idx="12"/>
          </p:nvPr>
        </p:nvSpPr>
        <p:spPr/>
        <p:txBody>
          <a:bodyPr/>
          <a:lstStyle/>
          <a:p>
            <a:fld id="{158B7785-F6D6-45F8-833E-07BD84680091}" type="slidenum">
              <a:rPr lang="en-US" smtClean="0"/>
              <a:pPr/>
              <a:t>8</a:t>
            </a:fld>
            <a:endParaRPr lang="en-US"/>
          </a:p>
        </p:txBody>
      </p:sp>
      <p:sp>
        <p:nvSpPr>
          <p:cNvPr id="2" name="Title 1">
            <a:extLst>
              <a:ext uri="{FF2B5EF4-FFF2-40B4-BE49-F238E27FC236}">
                <a16:creationId xmlns:a16="http://schemas.microsoft.com/office/drawing/2014/main" id="{BEEED5D4-778F-418B-8852-DBFAE2D24571}"/>
              </a:ext>
            </a:extLst>
          </p:cNvPr>
          <p:cNvSpPr>
            <a:spLocks noGrp="1"/>
          </p:cNvSpPr>
          <p:nvPr>
            <p:ph type="title"/>
          </p:nvPr>
        </p:nvSpPr>
        <p:spPr/>
        <p:txBody>
          <a:bodyPr/>
          <a:lstStyle/>
          <a:p>
            <a:r>
              <a:rPr lang="en-US" dirty="0"/>
              <a:t>Today’s Speakers</a:t>
            </a:r>
          </a:p>
        </p:txBody>
      </p:sp>
      <p:pic>
        <p:nvPicPr>
          <p:cNvPr id="15" name="Picture Placeholder 14">
            <a:extLst>
              <a:ext uri="{FF2B5EF4-FFF2-40B4-BE49-F238E27FC236}">
                <a16:creationId xmlns:a16="http://schemas.microsoft.com/office/drawing/2014/main" id="{19239457-3BAC-4EC1-B1F1-8F304920BD1C}"/>
              </a:ext>
              <a:ext uri="{C183D7F6-B498-43B3-948B-1728B52AA6E4}">
                <adec:decorative xmlns:adec="http://schemas.microsoft.com/office/drawing/2017/decorative" val="1"/>
              </a:ext>
            </a:extLst>
          </p:cNvPr>
          <p:cNvPicPr>
            <a:picLocks noGrp="1" noChangeAspect="1"/>
          </p:cNvPicPr>
          <p:nvPr>
            <p:ph type="pic" sz="quarter" idx="16"/>
          </p:nvPr>
        </p:nvPicPr>
        <p:blipFill>
          <a:blip r:embed="rId3" cstate="hqprint">
            <a:extLst>
              <a:ext uri="{28A0092B-C50C-407E-A947-70E740481C1C}">
                <a14:useLocalDpi xmlns:a14="http://schemas.microsoft.com/office/drawing/2010/main" val="0"/>
              </a:ext>
            </a:extLst>
          </a:blip>
          <a:srcRect t="1501" b="1501"/>
          <a:stretch>
            <a:fillRect/>
          </a:stretch>
        </p:blipFill>
        <p:spPr>
          <a:xfrm>
            <a:off x="1569137" y="2108033"/>
            <a:ext cx="2453902" cy="2453902"/>
          </a:xfrm>
        </p:spPr>
      </p:pic>
      <p:sp>
        <p:nvSpPr>
          <p:cNvPr id="4" name="Content Placeholder 3">
            <a:extLst>
              <a:ext uri="{FF2B5EF4-FFF2-40B4-BE49-F238E27FC236}">
                <a16:creationId xmlns:a16="http://schemas.microsoft.com/office/drawing/2014/main" id="{A5DC4EBE-0A00-492E-9CD3-CBE1F6F1C0AF}"/>
              </a:ext>
            </a:extLst>
          </p:cNvPr>
          <p:cNvSpPr>
            <a:spLocks noGrp="1"/>
          </p:cNvSpPr>
          <p:nvPr>
            <p:ph sz="half" idx="2"/>
          </p:nvPr>
        </p:nvSpPr>
        <p:spPr>
          <a:xfrm>
            <a:off x="4529587" y="2644049"/>
            <a:ext cx="5325614" cy="1569901"/>
          </a:xfrm>
        </p:spPr>
        <p:txBody>
          <a:bodyPr/>
          <a:lstStyle/>
          <a:p>
            <a:r>
              <a:rPr lang="en-US" dirty="0"/>
              <a:t>Dug Jones, JD</a:t>
            </a:r>
          </a:p>
          <a:p>
            <a:pPr lvl="1"/>
            <a:r>
              <a:rPr lang="en-US" dirty="0"/>
              <a:t>Program Manager of Tech Quest Apprenticeship</a:t>
            </a:r>
          </a:p>
          <a:p>
            <a:pPr lvl="2"/>
            <a:r>
              <a:rPr lang="en-US" dirty="0"/>
              <a:t>Clark University (MA)</a:t>
            </a:r>
          </a:p>
        </p:txBody>
      </p:sp>
    </p:spTree>
    <p:extLst>
      <p:ext uri="{BB962C8B-B14F-4D97-AF65-F5344CB8AC3E}">
        <p14:creationId xmlns:p14="http://schemas.microsoft.com/office/powerpoint/2010/main" val="3128155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9</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733129" y="1681959"/>
            <a:ext cx="11081334" cy="3939524"/>
          </a:xfrm>
        </p:spPr>
        <p:txBody>
          <a:bodyPr anchor="t"/>
          <a:lstStyle/>
          <a:p>
            <a:r>
              <a:rPr lang="en-US" dirty="0"/>
              <a:t>Foundational knowledge of why braiding funds is vital to sustainability</a:t>
            </a:r>
          </a:p>
          <a:p>
            <a:r>
              <a:rPr lang="en-US" dirty="0"/>
              <a:t>The types of funds available to pursue</a:t>
            </a:r>
          </a:p>
          <a:p>
            <a:r>
              <a:rPr lang="en-US" dirty="0"/>
              <a:t>How to pursue specific types of funding</a:t>
            </a:r>
          </a:p>
          <a:p>
            <a:r>
              <a:rPr lang="en-US" dirty="0"/>
              <a:t>Real-life examples from practitioners</a:t>
            </a:r>
          </a:p>
          <a:p>
            <a:r>
              <a:rPr lang="en-US" dirty="0"/>
              <a:t>Answers to questions and knowledge of where to go with future questions</a:t>
            </a:r>
          </a:p>
        </p:txBody>
      </p:sp>
    </p:spTree>
    <p:extLst>
      <p:ext uri="{BB962C8B-B14F-4D97-AF65-F5344CB8AC3E}">
        <p14:creationId xmlns:p14="http://schemas.microsoft.com/office/powerpoint/2010/main" val="409103388"/>
      </p:ext>
    </p:extLst>
  </p:cSld>
  <p:clrMapOvr>
    <a:masterClrMapping/>
  </p:clrMapOvr>
</p:sld>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425F1E42C17A49A8C4A24F2134F787" ma:contentTypeVersion="2" ma:contentTypeDescription="Create a new document." ma:contentTypeScope="" ma:versionID="a04fc091ff9feef44f9b46a2f7e02720">
  <xsd:schema xmlns:xsd="http://www.w3.org/2001/XMLSchema" xmlns:xs="http://www.w3.org/2001/XMLSchema" xmlns:p="http://schemas.microsoft.com/office/2006/metadata/properties" xmlns:ns3="f67db0f4-8d35-44ad-8032-b0343725e7f8" targetNamespace="http://schemas.microsoft.com/office/2006/metadata/properties" ma:root="true" ma:fieldsID="7250dc176d00d3f3922b3ff43eec8642" ns3:_="">
    <xsd:import namespace="f67db0f4-8d35-44ad-8032-b0343725e7f8"/>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7db0f4-8d35-44ad-8032-b0343725e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EEE8E2AC-383E-4D59-A0FF-4213AF6EF85D}">
  <ds:schemaRef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http://purl.org/dc/terms/"/>
    <ds:schemaRef ds:uri="http://schemas.microsoft.com/office/infopath/2007/PartnerControls"/>
    <ds:schemaRef ds:uri="f67db0f4-8d35-44ad-8032-b0343725e7f8"/>
  </ds:schemaRefs>
</ds:datastoreItem>
</file>

<file path=customXml/itemProps2.xml><?xml version="1.0" encoding="utf-8"?>
<ds:datastoreItem xmlns:ds="http://schemas.openxmlformats.org/officeDocument/2006/customXml" ds:itemID="{899FD114-6BEB-4803-9B2E-8F78DA2630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7db0f4-8d35-44ad-8032-b0343725e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CCE031-3CE4-466D-96F0-07D55E3178FF}">
  <ds:schemaRefs>
    <ds:schemaRef ds:uri="http://schemas.microsoft.com/sharepoint/v3/contenttype/fo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8341</TotalTime>
  <Words>2404</Words>
  <Application>Microsoft Office PowerPoint</Application>
  <PresentationFormat>Widescreen</PresentationFormat>
  <Paragraphs>436</Paragraphs>
  <Slides>52</Slides>
  <Notes>35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52</vt:i4>
      </vt:variant>
    </vt:vector>
  </HeadingPairs>
  <TitlesOfParts>
    <vt:vector size="66" baseType="lpstr">
      <vt:lpstr>Arial</vt:lpstr>
      <vt:lpstr>Calibri</vt:lpstr>
      <vt:lpstr>Calibri Light</vt:lpstr>
      <vt:lpstr>Symbol</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Where Are You?</vt:lpstr>
      <vt:lpstr>What is your Role?</vt:lpstr>
      <vt:lpstr>Strategies and Opportunities for Braiding Funds: Yielding Greater Flexibility and Impact </vt:lpstr>
      <vt:lpstr>Today’s Moderator</vt:lpstr>
      <vt:lpstr>Today’s Speakers</vt:lpstr>
      <vt:lpstr>Today’s Speakers</vt:lpstr>
      <vt:lpstr>Today’s Speakers</vt:lpstr>
      <vt:lpstr>Today’s Speakers</vt:lpstr>
      <vt:lpstr>Today’s Objectives</vt:lpstr>
      <vt:lpstr>Foundational Knowledge of Braiding Funds</vt:lpstr>
      <vt:lpstr>Poll Question for Audience </vt:lpstr>
      <vt:lpstr>Definitions</vt:lpstr>
      <vt:lpstr>Benefits of Braiding Funds</vt:lpstr>
      <vt:lpstr>Reality of Braided Funding</vt:lpstr>
      <vt:lpstr>Types of Funding Available to Pursue</vt:lpstr>
      <vt:lpstr>Federal Funding Streams At-A-Glance The Annie E. Casey Foundation – Federal Funding Integrated Service Delivery: A Toolkit </vt:lpstr>
      <vt:lpstr>DOL or State-Funded Grants for Apprenticeship</vt:lpstr>
      <vt:lpstr>WIOA Funding</vt:lpstr>
      <vt:lpstr>Vocational Rehabilitation (VR) Funding</vt:lpstr>
      <vt:lpstr>Foundation Funding</vt:lpstr>
      <vt:lpstr>Other Resources to Check Out</vt:lpstr>
      <vt:lpstr>A Few Things to Think About</vt:lpstr>
      <vt:lpstr>Things to Think About as You Pursue Other Resources</vt:lpstr>
      <vt:lpstr>Guiding Philosophy</vt:lpstr>
      <vt:lpstr>Questions to Consider When Pursuing Braided Funding</vt:lpstr>
      <vt:lpstr>Success Factors</vt:lpstr>
      <vt:lpstr>Hearing from the Experts: Real Life Examples</vt:lpstr>
      <vt:lpstr>Where is the Money?</vt:lpstr>
      <vt:lpstr>Actual (and Potential) Funding Streams</vt:lpstr>
      <vt:lpstr>Federal Funds</vt:lpstr>
      <vt:lpstr>Filling the Gap</vt:lpstr>
      <vt:lpstr>State Funds</vt:lpstr>
      <vt:lpstr>Local Funds</vt:lpstr>
      <vt:lpstr>Private Funds</vt:lpstr>
      <vt:lpstr>PowerPoint Presentation</vt:lpstr>
      <vt:lpstr>Funding Streams</vt:lpstr>
      <vt:lpstr>Continuously Braiding Funds</vt:lpstr>
      <vt:lpstr>Types of Braided Funds Accessed</vt:lpstr>
      <vt:lpstr>Braided Funding Examples</vt:lpstr>
      <vt:lpstr>7 Tips to Finding and Being Awarded Grants/Funds</vt:lpstr>
      <vt:lpstr>Braiding for Tech Quest Apprenticeship</vt:lpstr>
      <vt:lpstr>Tech Quest Apprenticeship Expansion Consortium Grant (TQA) </vt:lpstr>
      <vt:lpstr>How Did We Do It?</vt:lpstr>
      <vt:lpstr>Getting the Required Match</vt:lpstr>
      <vt:lpstr>What We Have Learned So Far</vt:lpstr>
      <vt:lpstr>Example</vt:lpstr>
      <vt:lpstr>Tips</vt:lpstr>
      <vt:lpstr>Any Questions?</vt:lpstr>
      <vt:lpstr>Resources:</vt:lpstr>
      <vt:lpstr>Resources: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Jonathan Vehlow</cp:lastModifiedBy>
  <cp:revision>290</cp:revision>
  <dcterms:created xsi:type="dcterms:W3CDTF">2019-06-21T16:58:05Z</dcterms:created>
  <dcterms:modified xsi:type="dcterms:W3CDTF">2020-07-09T14:15:05Z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0x010100E7425F1E42C17A49A8C4A24F2134F787</vt:lpwstr>
  </property>
</Properties>
</file>