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73" r:id="rId5"/>
    <p:sldId id="300" r:id="rId6"/>
    <p:sldId id="298" r:id="rId7"/>
    <p:sldId id="279" r:id="rId8"/>
    <p:sldId id="299" r:id="rId9"/>
    <p:sldId id="290" r:id="rId10"/>
    <p:sldId id="291" r:id="rId11"/>
    <p:sldId id="293" r:id="rId12"/>
    <p:sldId id="294" r:id="rId13"/>
    <p:sldId id="296" r:id="rId14"/>
    <p:sldId id="297" r:id="rId15"/>
  </p:sldIdLst>
  <p:sldSz cx="9144000" cy="6858000" type="screen4x3"/>
  <p:notesSz cx="7023100" cy="93091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onham, Noelle (DOES)" initials="BN" lastIdx="8" clrIdx="0"/>
  <p:cmAuthor id="1" name="Ruiz, Atrelle (DOES)" initials="Ar"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00"/>
    <a:srgbClr val="2D6BB5"/>
    <a:srgbClr val="2F70BF"/>
    <a:srgbClr val="BF0000"/>
    <a:srgbClr val="FFFF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6" autoAdjust="0"/>
    <p:restoredTop sz="94505" autoAdjust="0"/>
  </p:normalViewPr>
  <p:slideViewPr>
    <p:cSldViewPr>
      <p:cViewPr varScale="1">
        <p:scale>
          <a:sx n="62" d="100"/>
          <a:sy n="62" d="100"/>
        </p:scale>
        <p:origin x="1468"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08" tIns="46654" rIns="93308" bIns="46654"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3308" tIns="46654" rIns="93308" bIns="46654" rtlCol="0"/>
          <a:lstStyle>
            <a:lvl1pPr algn="r">
              <a:defRPr sz="1200"/>
            </a:lvl1pPr>
          </a:lstStyle>
          <a:p>
            <a:fld id="{0CD51464-C86A-42DF-8129-080ABF891B00}" type="datetimeFigureOut">
              <a:rPr lang="en-US" smtClean="0"/>
              <a:pPr/>
              <a:t>6/25/2020</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08" tIns="46654" rIns="93308" bIns="46654"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308" tIns="46654" rIns="93308" bIns="466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308" tIns="46654" rIns="93308" bIns="4665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1"/>
            <a:ext cx="3043343" cy="465455"/>
          </a:xfrm>
          <a:prstGeom prst="rect">
            <a:avLst/>
          </a:prstGeom>
        </p:spPr>
        <p:txBody>
          <a:bodyPr vert="horz" lIns="93308" tIns="46654" rIns="93308" bIns="46654" rtlCol="0" anchor="b"/>
          <a:lstStyle>
            <a:lvl1pPr algn="r">
              <a:defRPr sz="1200"/>
            </a:lvl1pPr>
          </a:lstStyle>
          <a:p>
            <a:fld id="{A633E903-49D5-45CD-A3CA-60778FE9A2E3}" type="slidenum">
              <a:rPr lang="en-US" smtClean="0"/>
              <a:pPr/>
              <a:t>‹#›</a:t>
            </a:fld>
            <a:endParaRPr lang="en-US" dirty="0"/>
          </a:p>
        </p:txBody>
      </p:sp>
    </p:spTree>
    <p:extLst>
      <p:ext uri="{BB962C8B-B14F-4D97-AF65-F5344CB8AC3E}">
        <p14:creationId xmlns:p14="http://schemas.microsoft.com/office/powerpoint/2010/main" val="295765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1</a:t>
            </a:fld>
            <a:endParaRPr lang="en-US" dirty="0"/>
          </a:p>
        </p:txBody>
      </p:sp>
    </p:spTree>
    <p:extLst>
      <p:ext uri="{BB962C8B-B14F-4D97-AF65-F5344CB8AC3E}">
        <p14:creationId xmlns:p14="http://schemas.microsoft.com/office/powerpoint/2010/main" val="2297095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10</a:t>
            </a:fld>
            <a:endParaRPr lang="en-US" dirty="0"/>
          </a:p>
        </p:txBody>
      </p:sp>
    </p:spTree>
    <p:extLst>
      <p:ext uri="{BB962C8B-B14F-4D97-AF65-F5344CB8AC3E}">
        <p14:creationId xmlns:p14="http://schemas.microsoft.com/office/powerpoint/2010/main" val="3653572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11</a:t>
            </a:fld>
            <a:endParaRPr lang="en-US" dirty="0"/>
          </a:p>
        </p:txBody>
      </p:sp>
    </p:spTree>
    <p:extLst>
      <p:ext uri="{BB962C8B-B14F-4D97-AF65-F5344CB8AC3E}">
        <p14:creationId xmlns:p14="http://schemas.microsoft.com/office/powerpoint/2010/main" val="430900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2</a:t>
            </a:fld>
            <a:endParaRPr lang="en-US" dirty="0"/>
          </a:p>
        </p:txBody>
      </p:sp>
    </p:spTree>
    <p:extLst>
      <p:ext uri="{BB962C8B-B14F-4D97-AF65-F5344CB8AC3E}">
        <p14:creationId xmlns:p14="http://schemas.microsoft.com/office/powerpoint/2010/main" val="2216479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3</a:t>
            </a:fld>
            <a:endParaRPr lang="en-US" dirty="0"/>
          </a:p>
        </p:txBody>
      </p:sp>
    </p:spTree>
    <p:extLst>
      <p:ext uri="{BB962C8B-B14F-4D97-AF65-F5344CB8AC3E}">
        <p14:creationId xmlns:p14="http://schemas.microsoft.com/office/powerpoint/2010/main" val="203517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4</a:t>
            </a:fld>
            <a:endParaRPr lang="en-US" dirty="0"/>
          </a:p>
        </p:txBody>
      </p:sp>
    </p:spTree>
    <p:extLst>
      <p:ext uri="{BB962C8B-B14F-4D97-AF65-F5344CB8AC3E}">
        <p14:creationId xmlns:p14="http://schemas.microsoft.com/office/powerpoint/2010/main" val="2297095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5</a:t>
            </a:fld>
            <a:endParaRPr lang="en-US" dirty="0"/>
          </a:p>
        </p:txBody>
      </p:sp>
    </p:spTree>
    <p:extLst>
      <p:ext uri="{BB962C8B-B14F-4D97-AF65-F5344CB8AC3E}">
        <p14:creationId xmlns:p14="http://schemas.microsoft.com/office/powerpoint/2010/main" val="386660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6</a:t>
            </a:fld>
            <a:endParaRPr lang="en-US" dirty="0"/>
          </a:p>
        </p:txBody>
      </p:sp>
    </p:spTree>
    <p:extLst>
      <p:ext uri="{BB962C8B-B14F-4D97-AF65-F5344CB8AC3E}">
        <p14:creationId xmlns:p14="http://schemas.microsoft.com/office/powerpoint/2010/main" val="1608553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7</a:t>
            </a:fld>
            <a:endParaRPr lang="en-US" dirty="0"/>
          </a:p>
        </p:txBody>
      </p:sp>
    </p:spTree>
    <p:extLst>
      <p:ext uri="{BB962C8B-B14F-4D97-AF65-F5344CB8AC3E}">
        <p14:creationId xmlns:p14="http://schemas.microsoft.com/office/powerpoint/2010/main" val="109523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8</a:t>
            </a:fld>
            <a:endParaRPr lang="en-US" dirty="0"/>
          </a:p>
        </p:txBody>
      </p:sp>
    </p:spTree>
    <p:extLst>
      <p:ext uri="{BB962C8B-B14F-4D97-AF65-F5344CB8AC3E}">
        <p14:creationId xmlns:p14="http://schemas.microsoft.com/office/powerpoint/2010/main" val="1066214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p:spPr>
        <p:txBody>
          <a:bodyPr/>
          <a:lstStyle/>
          <a:p>
            <a:endParaRPr lang="en-US" dirty="0"/>
          </a:p>
        </p:txBody>
      </p:sp>
      <p:sp>
        <p:nvSpPr>
          <p:cNvPr id="26628" name="Slide Number Placeholder 3"/>
          <p:cNvSpPr>
            <a:spLocks noGrp="1"/>
          </p:cNvSpPr>
          <p:nvPr>
            <p:ph type="sldNum" sz="quarter" idx="5"/>
          </p:nvPr>
        </p:nvSpPr>
        <p:spPr>
          <a:noFill/>
        </p:spPr>
        <p:txBody>
          <a:bodyPr/>
          <a:lstStyle/>
          <a:p>
            <a:pPr defTabSz="918497"/>
            <a:fld id="{9BA11C75-9AD3-4B5F-B6C2-CA63BA8F5D62}" type="slidenum">
              <a:rPr lang="en-US" smtClean="0"/>
              <a:pPr defTabSz="918497"/>
              <a:t>9</a:t>
            </a:fld>
            <a:endParaRPr lang="en-US" dirty="0"/>
          </a:p>
        </p:txBody>
      </p:sp>
    </p:spTree>
    <p:extLst>
      <p:ext uri="{BB962C8B-B14F-4D97-AF65-F5344CB8AC3E}">
        <p14:creationId xmlns:p14="http://schemas.microsoft.com/office/powerpoint/2010/main" val="2077730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C7D86-E1B5-448A-AC43-65DEE9B94BF1}" type="datetime1">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AEDDE9-0A92-4FFC-9318-917DA54114B5}" type="datetime1">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E27A4F2-D2F9-41F2-ABD7-223D1B028595}" type="datetime1">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rg Chart">
    <p:spTree>
      <p:nvGrpSpPr>
        <p:cNvPr id="1" name=""/>
        <p:cNvGrpSpPr/>
        <p:nvPr/>
      </p:nvGrpSpPr>
      <p:grpSpPr>
        <a:xfrm>
          <a:off x="0" y="0"/>
          <a:ext cx="0" cy="0"/>
          <a:chOff x="0" y="0"/>
          <a:chExt cx="0" cy="0"/>
        </a:xfrm>
      </p:grpSpPr>
      <p:pic>
        <p:nvPicPr>
          <p:cNvPr id="4" name="Picture 8" descr="Cornerstone_Logo_11.30.09.jpg"/>
          <p:cNvPicPr>
            <a:picLocks noChangeAspect="1"/>
          </p:cNvPicPr>
          <p:nvPr userDrawn="1"/>
        </p:nvPicPr>
        <p:blipFill>
          <a:blip r:embed="rId2" cstate="print"/>
          <a:srcRect/>
          <a:stretch>
            <a:fillRect/>
          </a:stretch>
        </p:blipFill>
        <p:spPr bwMode="auto">
          <a:xfrm>
            <a:off x="7623175" y="6445250"/>
            <a:ext cx="1317625" cy="360363"/>
          </a:xfrm>
          <a:prstGeom prst="rect">
            <a:avLst/>
          </a:prstGeom>
          <a:noFill/>
          <a:ln w="9525">
            <a:noFill/>
            <a:miter lim="800000"/>
            <a:headEnd/>
            <a:tailEnd/>
          </a:ln>
        </p:spPr>
      </p:pic>
      <p:sp>
        <p:nvSpPr>
          <p:cNvPr id="2" name="Title 1"/>
          <p:cNvSpPr>
            <a:spLocks noGrp="1"/>
          </p:cNvSpPr>
          <p:nvPr>
            <p:ph type="title"/>
          </p:nvPr>
        </p:nvSpPr>
        <p:spPr/>
        <p:txBody>
          <a:bodyPr/>
          <a:lstStyle>
            <a:lvl1pPr>
              <a:defRPr sz="2000"/>
            </a:lvl1pPr>
          </a:lstStyle>
          <a:p>
            <a:r>
              <a:rPr lang="en-US"/>
              <a:t>Click to edit Master title style</a:t>
            </a:r>
            <a:endParaRPr lang="en-US" dirty="0"/>
          </a:p>
        </p:txBody>
      </p:sp>
      <p:sp>
        <p:nvSpPr>
          <p:cNvPr id="5" name="Text Placeholder 4"/>
          <p:cNvSpPr>
            <a:spLocks noGrp="1"/>
          </p:cNvSpPr>
          <p:nvPr>
            <p:ph type="body" sz="quarter" idx="10"/>
          </p:nvPr>
        </p:nvSpPr>
        <p:spPr>
          <a:xfrm>
            <a:off x="400050" y="1155700"/>
            <a:ext cx="8337550" cy="5137150"/>
          </a:xfrm>
        </p:spPr>
        <p:txBody>
          <a:bodyPr/>
          <a:lstStyle>
            <a:lvl1pPr>
              <a:defRPr sz="1400"/>
            </a:lvl1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854718-624B-4BD0-ACD5-26E6F32BE52C}" type="datetime1">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5495CF-0771-4788-AE8B-42D421D6FC01}" type="datetime1">
              <a:rPr lang="en-US" smtClean="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305316-7604-42D6-8326-63B681B32160}" type="datetime1">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3E92F1-F1EF-4EE8-B58C-291CEA1A6A1E}" type="slidenum">
              <a:rPr lang="en-US" smtClean="0"/>
              <a:pPr/>
              <a:t>‹#›</a:t>
            </a:fld>
            <a:endParaRPr lang="en-US" dirty="0"/>
          </a:p>
        </p:txBody>
      </p:sp>
      <p:pic>
        <p:nvPicPr>
          <p:cNvPr id="3074" name="Picture 2">
            <a:extLst>
              <a:ext uri="{FF2B5EF4-FFF2-40B4-BE49-F238E27FC236}">
                <a16:creationId xmlns:a16="http://schemas.microsoft.com/office/drawing/2014/main" id="{190B9D40-2887-46D0-9D32-C79994F2B6C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6194425"/>
            <a:ext cx="1885614"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7500B7-8606-4951-8615-FB55DCC69771}" type="datetime1">
              <a:rPr lang="en-US" smtClean="0"/>
              <a:t>6/25/2020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7F10A-8F33-42F3-9914-8FDCC22F349F}" type="datetime1">
              <a:rPr lang="en-US" smtClean="0"/>
              <a:t>6/25/2020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095B0C7-4E56-4AC7-BF6A-56CCEDADFAFE}" type="datetime1">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7FDC9B0-2462-421B-90A8-9FBE509907D8}" type="datetime1">
              <a:rPr lang="en-US" smtClean="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3E92F1-F1EF-4EE8-B58C-291CEA1A6A1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F85716-86EA-4818-8538-28EB8DC34694}" type="datetime1">
              <a:rPr lang="en-US" smtClean="0"/>
              <a:t>6/25/2020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3E92F1-F1EF-4EE8-B58C-291CEA1A6A1E}" type="slidenum">
              <a:rPr lang="en-US" smtClean="0"/>
              <a:pPr/>
              <a:t>‹#›</a:t>
            </a:fld>
            <a:endParaRPr lang="en-US" dirty="0"/>
          </a:p>
        </p:txBody>
      </p:sp>
      <p:pic>
        <p:nvPicPr>
          <p:cNvPr id="8" name="Picture 7" descr="A screenshot of a cell phone&#10;&#10;Description automatically generated">
            <a:extLst>
              <a:ext uri="{FF2B5EF4-FFF2-40B4-BE49-F238E27FC236}">
                <a16:creationId xmlns:a16="http://schemas.microsoft.com/office/drawing/2014/main" id="{C794E273-2CB7-774A-82B2-71F987BE370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www.linkedin.com/in/steve-flanagan-361a4314/?ppe=1"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752600" y="2209800"/>
            <a:ext cx="5777949" cy="2769989"/>
          </a:xfrm>
          <a:prstGeom prst="rect">
            <a:avLst/>
          </a:prstGeom>
          <a:noFill/>
          <a:ln>
            <a:noFill/>
          </a:ln>
        </p:spPr>
        <p:txBody>
          <a:bodyPr wrap="square" rtlCol="0">
            <a:spAutoFit/>
          </a:bodyPr>
          <a:lstStyle/>
          <a:p>
            <a:endParaRPr lang="en-US" sz="1500" b="1" dirty="0">
              <a:latin typeface="Times New Roman" panose="02020603050405020304" pitchFamily="18" charset="0"/>
              <a:cs typeface="Times New Roman" panose="02020603050405020304" pitchFamily="18" charset="0"/>
            </a:endParaRPr>
          </a:p>
          <a:p>
            <a:pPr algn="ctr"/>
            <a:r>
              <a:rPr lang="en-US" b="1" dirty="0">
                <a:latin typeface="Times New Roman" panose="02020603050405020304" pitchFamily="18" charset="0"/>
                <a:cs typeface="Times New Roman" panose="02020603050405020304" pitchFamily="18" charset="0"/>
              </a:rPr>
              <a:t>U.S. Department of Labor</a:t>
            </a:r>
          </a:p>
          <a:p>
            <a:pPr algn="ctr"/>
            <a:r>
              <a:rPr lang="en-US" b="1" dirty="0">
                <a:latin typeface="Times New Roman" panose="02020603050405020304" pitchFamily="18" charset="0"/>
                <a:cs typeface="Times New Roman" panose="02020603050405020304" pitchFamily="18" charset="0"/>
              </a:rPr>
              <a:t>Employment and Training Administration </a:t>
            </a:r>
          </a:p>
          <a:p>
            <a:pPr algn="ctr"/>
            <a:r>
              <a:rPr lang="en-US" b="1" dirty="0">
                <a:latin typeface="Times New Roman" panose="02020603050405020304" pitchFamily="18" charset="0"/>
                <a:cs typeface="Times New Roman" panose="02020603050405020304" pitchFamily="18" charset="0"/>
              </a:rPr>
              <a:t>Northeast States Peer Meeting – June 25, 2020 </a:t>
            </a:r>
            <a:endParaRPr lang="en-US" sz="1500" b="1" dirty="0">
              <a:latin typeface="Times New Roman" panose="02020603050405020304" pitchFamily="18" charset="0"/>
              <a:cs typeface="Times New Roman" panose="02020603050405020304" pitchFamily="18" charset="0"/>
            </a:endParaRPr>
          </a:p>
          <a:p>
            <a:endParaRPr lang="en-US" sz="1500" b="1" dirty="0">
              <a:latin typeface="Times New Roman" panose="02020603050405020304" pitchFamily="18" charset="0"/>
              <a:cs typeface="Times New Roman" panose="02020603050405020304" pitchFamily="18" charset="0"/>
            </a:endParaRPr>
          </a:p>
          <a:p>
            <a:pPr algn="ctr"/>
            <a:r>
              <a:rPr lang="en-US" sz="1500" b="1" i="1" dirty="0">
                <a:latin typeface="Times New Roman" panose="02020603050405020304" pitchFamily="18" charset="0"/>
                <a:cs typeface="Times New Roman" panose="02020603050405020304" pitchFamily="18" charset="0"/>
              </a:rPr>
              <a:t>“A Presentation on Mental Health Strategies”</a:t>
            </a:r>
          </a:p>
          <a:p>
            <a:pPr algn="ctr"/>
            <a:endParaRPr lang="en-US" sz="1500" b="1" dirty="0">
              <a:latin typeface="Times New Roman" panose="02020603050405020304" pitchFamily="18" charset="0"/>
              <a:cs typeface="Times New Roman" panose="02020603050405020304" pitchFamily="18" charset="0"/>
            </a:endParaRPr>
          </a:p>
          <a:p>
            <a:pPr algn="ctr"/>
            <a:r>
              <a:rPr lang="en-US" sz="1500" b="1" dirty="0">
                <a:latin typeface="Times New Roman" panose="02020603050405020304" pitchFamily="18" charset="0"/>
                <a:cs typeface="Times New Roman" panose="02020603050405020304" pitchFamily="18" charset="0"/>
              </a:rPr>
              <a:t>by</a:t>
            </a:r>
          </a:p>
          <a:p>
            <a:pPr algn="ctr"/>
            <a:endParaRPr lang="en-US" sz="1500" b="1" dirty="0">
              <a:latin typeface="Times New Roman" panose="02020603050405020304" pitchFamily="18" charset="0"/>
              <a:cs typeface="Times New Roman" panose="02020603050405020304" pitchFamily="18" charset="0"/>
            </a:endParaRPr>
          </a:p>
          <a:p>
            <a:pPr algn="ctr"/>
            <a:r>
              <a:rPr lang="en-US" sz="1500" b="1" dirty="0">
                <a:latin typeface="Times New Roman" panose="02020603050405020304" pitchFamily="18" charset="0"/>
                <a:cs typeface="Times New Roman" panose="02020603050405020304" pitchFamily="18" charset="0"/>
              </a:rPr>
              <a:t>Dr. Unique Morris-Hughes, Director</a:t>
            </a:r>
          </a:p>
          <a:p>
            <a:pPr algn="ctr"/>
            <a:r>
              <a:rPr lang="en-US" sz="1500" b="1" dirty="0">
                <a:latin typeface="Times New Roman" panose="02020603050405020304" pitchFamily="18" charset="0"/>
                <a:cs typeface="Times New Roman" panose="02020603050405020304" pitchFamily="18" charset="0"/>
              </a:rPr>
              <a:t>District of Columbia Department of Employment Services</a:t>
            </a:r>
          </a:p>
        </p:txBody>
      </p:sp>
    </p:spTree>
    <p:extLst>
      <p:ext uri="{BB962C8B-B14F-4D97-AF65-F5344CB8AC3E}">
        <p14:creationId xmlns:p14="http://schemas.microsoft.com/office/powerpoint/2010/main" val="364891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200" y="1447800"/>
            <a:ext cx="9208980" cy="1371591"/>
          </a:xfrm>
          <a:noFill/>
          <a:ln>
            <a:noFill/>
          </a:ln>
        </p:spPr>
        <p:txBody>
          <a:bodyPr>
            <a:noAutofit/>
          </a:bodyPr>
          <a:lstStyle/>
          <a:p>
            <a:r>
              <a:rPr lang="en-US" sz="1600" dirty="0">
                <a:latin typeface="Times New Roman" panose="02020603050405020304" pitchFamily="18" charset="0"/>
                <a:cs typeface="Times New Roman" panose="02020603050405020304" pitchFamily="18" charset="0"/>
              </a:rPr>
              <a:t>“Improving the health and well-being of our employees…offers a ”win-win” all around. Employees benefit from better support for their health. Companies benefit from less absence and improved productivity. And society benefits from improved public health.” –</a:t>
            </a:r>
            <a:r>
              <a:rPr lang="en-US" sz="1600" dirty="0">
                <a:latin typeface="Times New Roman" panose="02020603050405020304" pitchFamily="18" charset="0"/>
                <a:cs typeface="Times New Roman" panose="02020603050405020304" pitchFamily="18" charset="0"/>
                <a:hlinkClick r:id="rId3"/>
              </a:rPr>
              <a:t>Steve Flanagan</a:t>
            </a:r>
            <a:r>
              <a:rPr lang="en-US" sz="1600" dirty="0">
                <a:latin typeface="Times New Roman" panose="02020603050405020304" pitchFamily="18" charset="0"/>
                <a:cs typeface="Times New Roman" panose="02020603050405020304" pitchFamily="18" charset="0"/>
              </a:rPr>
              <a:t>, Chief Executive, The Fremantle Trust</a:t>
            </a:r>
            <a:br>
              <a:rPr lang="en-US" sz="1600" b="1" dirty="0"/>
            </a:br>
            <a:endParaRPr lang="en-US" sz="1600" b="1" dirty="0">
              <a:solidFill>
                <a:srgbClr val="2D6BB5"/>
              </a:solidFill>
            </a:endParaRPr>
          </a:p>
        </p:txBody>
      </p:sp>
      <p:sp>
        <p:nvSpPr>
          <p:cNvPr id="4" name="Rectangle 3">
            <a:extLst>
              <a:ext uri="{FF2B5EF4-FFF2-40B4-BE49-F238E27FC236}">
                <a16:creationId xmlns:a16="http://schemas.microsoft.com/office/drawing/2014/main" id="{19859992-ADD3-48AE-81EC-57330ACBFCB9}"/>
              </a:ext>
            </a:extLst>
          </p:cNvPr>
          <p:cNvSpPr/>
          <p:nvPr/>
        </p:nvSpPr>
        <p:spPr>
          <a:xfrm>
            <a:off x="4876800" y="2018971"/>
            <a:ext cx="3733800" cy="646331"/>
          </a:xfrm>
          <a:prstGeom prst="rect">
            <a:avLst/>
          </a:prstGeom>
        </p:spPr>
        <p:txBody>
          <a:bodyPr wrap="square">
            <a:spAutoFit/>
          </a:bodyPr>
          <a:lstStyle/>
          <a:p>
            <a:br>
              <a:rPr lang="en-US" dirty="0"/>
            </a:br>
            <a:endParaRPr lang="en-US" dirty="0"/>
          </a:p>
        </p:txBody>
      </p:sp>
      <p:sp>
        <p:nvSpPr>
          <p:cNvPr id="5" name="Rectangle 4">
            <a:extLst>
              <a:ext uri="{FF2B5EF4-FFF2-40B4-BE49-F238E27FC236}">
                <a16:creationId xmlns:a16="http://schemas.microsoft.com/office/drawing/2014/main" id="{FF811E04-9463-4688-8FA3-8C6729AE1645}"/>
              </a:ext>
            </a:extLst>
          </p:cNvPr>
          <p:cNvSpPr/>
          <p:nvPr/>
        </p:nvSpPr>
        <p:spPr>
          <a:xfrm>
            <a:off x="3886200" y="1990188"/>
            <a:ext cx="4876800" cy="1200329"/>
          </a:xfrm>
          <a:prstGeom prst="rect">
            <a:avLst/>
          </a:prstGeom>
        </p:spPr>
        <p:txBody>
          <a:bodyPr wrap="square">
            <a:spAutoFit/>
          </a:bodyPr>
          <a:lstStyle/>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193F20CB-5F0C-4523-AFCB-00F5E6FF90BF}"/>
              </a:ext>
            </a:extLst>
          </p:cNvPr>
          <p:cNvSpPr>
            <a:spLocks noChangeArrowheads="1"/>
          </p:cNvSpPr>
          <p:nvPr/>
        </p:nvSpPr>
        <p:spPr bwMode="auto">
          <a:xfrm>
            <a:off x="1032411"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3074" name="Picture 2" descr="Producing An Excellent Workplace Culture – DSbc">
            <a:extLst>
              <a:ext uri="{FF2B5EF4-FFF2-40B4-BE49-F238E27FC236}">
                <a16:creationId xmlns:a16="http://schemas.microsoft.com/office/drawing/2014/main" id="{13FC172B-5649-4129-A2D7-BD907957DB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665302"/>
            <a:ext cx="9132780" cy="2973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477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859992-ADD3-48AE-81EC-57330ACBFCB9}"/>
              </a:ext>
            </a:extLst>
          </p:cNvPr>
          <p:cNvSpPr/>
          <p:nvPr/>
        </p:nvSpPr>
        <p:spPr>
          <a:xfrm>
            <a:off x="4876800" y="2018971"/>
            <a:ext cx="3733800" cy="646331"/>
          </a:xfrm>
          <a:prstGeom prst="rect">
            <a:avLst/>
          </a:prstGeom>
        </p:spPr>
        <p:txBody>
          <a:bodyPr wrap="square">
            <a:spAutoFit/>
          </a:bodyPr>
          <a:lstStyle/>
          <a:p>
            <a:br>
              <a:rPr lang="en-US" dirty="0"/>
            </a:br>
            <a:endParaRPr lang="en-US" dirty="0"/>
          </a:p>
        </p:txBody>
      </p:sp>
      <p:sp>
        <p:nvSpPr>
          <p:cNvPr id="5" name="Rectangle 4">
            <a:extLst>
              <a:ext uri="{FF2B5EF4-FFF2-40B4-BE49-F238E27FC236}">
                <a16:creationId xmlns:a16="http://schemas.microsoft.com/office/drawing/2014/main" id="{FF811E04-9463-4688-8FA3-8C6729AE1645}"/>
              </a:ext>
            </a:extLst>
          </p:cNvPr>
          <p:cNvSpPr/>
          <p:nvPr/>
        </p:nvSpPr>
        <p:spPr>
          <a:xfrm>
            <a:off x="1676400" y="1494425"/>
            <a:ext cx="4876800" cy="1200329"/>
          </a:xfrm>
          <a:prstGeom prst="rect">
            <a:avLst/>
          </a:prstGeom>
        </p:spPr>
        <p:txBody>
          <a:bodyPr wrap="square">
            <a:spAutoFit/>
          </a:bodyPr>
          <a:lstStyle/>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193F20CB-5F0C-4523-AFCB-00F5E6FF90BF}"/>
              </a:ext>
            </a:extLst>
          </p:cNvPr>
          <p:cNvSpPr>
            <a:spLocks noChangeArrowheads="1"/>
          </p:cNvSpPr>
          <p:nvPr/>
        </p:nvSpPr>
        <p:spPr bwMode="auto">
          <a:xfrm>
            <a:off x="1032411"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pic>
        <p:nvPicPr>
          <p:cNvPr id="4098" name="Picture 2" descr="Different Types of Questions">
            <a:extLst>
              <a:ext uri="{FF2B5EF4-FFF2-40B4-BE49-F238E27FC236}">
                <a16:creationId xmlns:a16="http://schemas.microsoft.com/office/drawing/2014/main" id="{F138F319-1DEB-47AE-9EB4-303130028F1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71600"/>
            <a:ext cx="9124833"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93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819399" y="2151846"/>
            <a:ext cx="5777949" cy="784830"/>
          </a:xfrm>
          <a:prstGeom prst="rect">
            <a:avLst/>
          </a:prstGeom>
          <a:noFill/>
          <a:ln>
            <a:noFill/>
          </a:ln>
        </p:spPr>
        <p:txBody>
          <a:bodyPr wrap="square" rtlCol="0">
            <a:spAutoFit/>
          </a:bodyPr>
          <a:lstStyle/>
          <a:p>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p:txBody>
      </p:sp>
      <p:pic>
        <p:nvPicPr>
          <p:cNvPr id="3074" name="Picture 2" descr="NHS Shetland vows to improve on mental health | Shetland News">
            <a:extLst>
              <a:ext uri="{FF2B5EF4-FFF2-40B4-BE49-F238E27FC236}">
                <a16:creationId xmlns:a16="http://schemas.microsoft.com/office/drawing/2014/main" id="{7A92A359-EA4F-4D94-A796-199652562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8225" y="1524001"/>
            <a:ext cx="706755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935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1351722"/>
            <a:ext cx="8534400" cy="609600"/>
          </a:xfrm>
          <a:noFill/>
          <a:ln>
            <a:noFill/>
          </a:ln>
        </p:spPr>
        <p:txBody>
          <a:bodyPr>
            <a:noAutofit/>
          </a:bodyPr>
          <a:lstStyle/>
          <a:p>
            <a:r>
              <a:rPr lang="en-US" sz="3200" b="1" dirty="0">
                <a:solidFill>
                  <a:srgbClr val="2D6BB5"/>
                </a:solidFill>
                <a:latin typeface="Times New Roman" panose="02020603050405020304" pitchFamily="18" charset="0"/>
                <a:cs typeface="Times New Roman" panose="02020603050405020304" pitchFamily="18" charset="0"/>
              </a:rPr>
              <a:t>MENTAL HEALTH vs MENTAL ILLNESS  </a:t>
            </a:r>
          </a:p>
        </p:txBody>
      </p:sp>
      <p:sp>
        <p:nvSpPr>
          <p:cNvPr id="14" name="TextBox 13"/>
          <p:cNvSpPr txBox="1"/>
          <p:nvPr/>
        </p:nvSpPr>
        <p:spPr>
          <a:xfrm>
            <a:off x="2819399" y="2151846"/>
            <a:ext cx="5777949" cy="3724096"/>
          </a:xfrm>
          <a:prstGeom prst="rect">
            <a:avLst/>
          </a:prstGeom>
          <a:noFill/>
          <a:ln>
            <a:noFill/>
          </a:ln>
        </p:spPr>
        <p:txBody>
          <a:bodyPr wrap="square" rtlCol="0">
            <a:spAutoFit/>
          </a:bodyPr>
          <a:lstStyle/>
          <a:p>
            <a:r>
              <a:rPr lang="en-US" sz="1600" dirty="0">
                <a:latin typeface="Times New Roman" panose="02020603050405020304" pitchFamily="18" charset="0"/>
                <a:cs typeface="Times New Roman" panose="02020603050405020304" pitchFamily="18" charset="0"/>
              </a:rPr>
              <a:t>Mental health and mental illness are increasingly used interchangeably as if they mean the same thing, but they are not. </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Mental health is the foundation for emotions, thinking, communication, learning and self-esteem. Mental health is also key to relationships (personal and  professional) and emotional well-being.</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The Mayo Clinic defines mental illness, also referred to mental health disorders, as a wide range of mental health conditions – disorders that affect your mood, thinking and behavior. </a:t>
            </a:r>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a:p>
            <a:endParaRPr lang="en-US" sz="1500" dirty="0">
              <a:latin typeface="Times New Roman" panose="02020603050405020304" pitchFamily="18" charset="0"/>
              <a:cs typeface="Times New Roman" panose="02020603050405020304" pitchFamily="18" charset="0"/>
            </a:endParaRPr>
          </a:p>
        </p:txBody>
      </p:sp>
      <p:pic>
        <p:nvPicPr>
          <p:cNvPr id="2054" name="Picture 6" descr="Brands Have the Power to Chip Away at Mental Health Stigma, but ...">
            <a:extLst>
              <a:ext uri="{FF2B5EF4-FFF2-40B4-BE49-F238E27FC236}">
                <a16:creationId xmlns:a16="http://schemas.microsoft.com/office/drawing/2014/main" id="{C885EE14-1E2D-4F94-A443-2E5512C5C7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9800"/>
            <a:ext cx="2895600" cy="2971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1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1351722"/>
            <a:ext cx="8534400" cy="609600"/>
          </a:xfrm>
          <a:noFill/>
          <a:ln>
            <a:noFill/>
          </a:ln>
        </p:spPr>
        <p:txBody>
          <a:bodyPr>
            <a:noAutofit/>
          </a:bodyPr>
          <a:lstStyle/>
          <a:p>
            <a:r>
              <a:rPr lang="en-US" sz="3600" b="1" dirty="0">
                <a:solidFill>
                  <a:srgbClr val="2D6BB5"/>
                </a:solidFill>
                <a:latin typeface="Times New Roman" panose="02020603050405020304" pitchFamily="18" charset="0"/>
                <a:cs typeface="Times New Roman" panose="02020603050405020304" pitchFamily="18" charset="0"/>
              </a:rPr>
              <a:t>MENTAL HEALTH BY THE NUMBERS </a:t>
            </a:r>
          </a:p>
        </p:txBody>
      </p:sp>
      <p:sp>
        <p:nvSpPr>
          <p:cNvPr id="14" name="TextBox 13"/>
          <p:cNvSpPr txBox="1"/>
          <p:nvPr/>
        </p:nvSpPr>
        <p:spPr>
          <a:xfrm>
            <a:off x="914401" y="2068924"/>
            <a:ext cx="7682948" cy="1477328"/>
          </a:xfrm>
          <a:prstGeom prst="rect">
            <a:avLst/>
          </a:prstGeom>
          <a:noFill/>
          <a:ln>
            <a:noFill/>
          </a:ln>
        </p:spPr>
        <p:txBody>
          <a:bodyPr wrap="square" rtlCol="0">
            <a:spAutoFit/>
          </a:bodyPr>
          <a:lstStyle/>
          <a:p>
            <a:r>
              <a:rPr lang="en-US" dirty="0">
                <a:latin typeface="Times New Roman" panose="02020603050405020304" pitchFamily="18" charset="0"/>
                <a:cs typeface="Times New Roman" panose="02020603050405020304" pitchFamily="18" charset="0"/>
              </a:rPr>
              <a:t>According to the Centers for Disease Control and Prevention (CDC), mental health disorders are among the most burdensome health concerns in the United States. Nearly 1 in 5 U.S. adults aged 18 or older (44.7 million people) reported some form of mental illness in 2016. In addition, 71% of adults reported at least one symptom of stress, such as a headache or feeling overwhelmed or anxious.</a:t>
            </a:r>
            <a:endParaRPr lang="en-US" sz="1400" dirty="0">
              <a:latin typeface="Times New Roman" panose="02020603050405020304" pitchFamily="18" charset="0"/>
              <a:cs typeface="Times New Roman" panose="02020603050405020304" pitchFamily="18" charset="0"/>
            </a:endParaRPr>
          </a:p>
        </p:txBody>
      </p:sp>
      <p:pic>
        <p:nvPicPr>
          <p:cNvPr id="1034" name="Picture 10" descr="Mental Health - Home Page - CDC">
            <a:extLst>
              <a:ext uri="{FF2B5EF4-FFF2-40B4-BE49-F238E27FC236}">
                <a16:creationId xmlns:a16="http://schemas.microsoft.com/office/drawing/2014/main" id="{716945F4-971D-4E36-A7BE-4AD3C00E97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46251"/>
            <a:ext cx="9144000" cy="201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1351722"/>
            <a:ext cx="8534400" cy="609600"/>
          </a:xfrm>
          <a:noFill/>
          <a:ln>
            <a:noFill/>
          </a:ln>
        </p:spPr>
        <p:txBody>
          <a:bodyPr>
            <a:noAutofit/>
          </a:bodyPr>
          <a:lstStyle/>
          <a:p>
            <a:r>
              <a:rPr lang="en-US" sz="3600" b="1" dirty="0">
                <a:solidFill>
                  <a:srgbClr val="2D6BB5"/>
                </a:solidFill>
                <a:latin typeface="Times New Roman" panose="02020603050405020304" pitchFamily="18" charset="0"/>
                <a:cs typeface="Times New Roman" panose="02020603050405020304" pitchFamily="18" charset="0"/>
              </a:rPr>
              <a:t>CONNECTING OUR CUSTOMERS</a:t>
            </a:r>
          </a:p>
        </p:txBody>
      </p:sp>
      <p:sp>
        <p:nvSpPr>
          <p:cNvPr id="3" name="Rectangle 2">
            <a:extLst>
              <a:ext uri="{FF2B5EF4-FFF2-40B4-BE49-F238E27FC236}">
                <a16:creationId xmlns:a16="http://schemas.microsoft.com/office/drawing/2014/main" id="{D32C2EA4-A0C9-4A2C-BA47-3483DBEB8125}"/>
              </a:ext>
            </a:extLst>
          </p:cNvPr>
          <p:cNvSpPr/>
          <p:nvPr/>
        </p:nvSpPr>
        <p:spPr>
          <a:xfrm>
            <a:off x="914400" y="1939947"/>
            <a:ext cx="7315200" cy="646331"/>
          </a:xfrm>
          <a:prstGeom prst="rect">
            <a:avLst/>
          </a:prstGeom>
        </p:spPr>
        <p:txBody>
          <a:bodyPr wrap="square">
            <a:spAutoFit/>
          </a:bodyPr>
          <a:lstStyle/>
          <a:p>
            <a:br>
              <a:rPr lang="en-US" dirty="0"/>
            </a:br>
            <a:endParaRPr lang="en-US" dirty="0"/>
          </a:p>
        </p:txBody>
      </p:sp>
      <p:sp>
        <p:nvSpPr>
          <p:cNvPr id="4" name="Rectangle 2">
            <a:extLst>
              <a:ext uri="{FF2B5EF4-FFF2-40B4-BE49-F238E27FC236}">
                <a16:creationId xmlns:a16="http://schemas.microsoft.com/office/drawing/2014/main" id="{B20B84DA-3AA1-46C7-8774-0E98955AE9BF}"/>
              </a:ext>
            </a:extLst>
          </p:cNvPr>
          <p:cNvSpPr>
            <a:spLocks noChangeArrowheads="1"/>
          </p:cNvSpPr>
          <p:nvPr/>
        </p:nvSpPr>
        <p:spPr bwMode="auto">
          <a:xfrm>
            <a:off x="-1445553" y="4724400"/>
            <a:ext cx="1503225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02" name="Picture 6" descr="Questions to Ask Yourself About Customers">
            <a:extLst>
              <a:ext uri="{FF2B5EF4-FFF2-40B4-BE49-F238E27FC236}">
                <a16:creationId xmlns:a16="http://schemas.microsoft.com/office/drawing/2014/main" id="{CB6E24B2-4017-4B67-B376-CB47B0433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31370"/>
            <a:ext cx="3429000" cy="41122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AE7B23D-EB4B-4CC4-8CB7-D715769994CA}"/>
              </a:ext>
            </a:extLst>
          </p:cNvPr>
          <p:cNvSpPr txBox="1"/>
          <p:nvPr/>
        </p:nvSpPr>
        <p:spPr>
          <a:xfrm>
            <a:off x="3429000" y="1807996"/>
            <a:ext cx="4953000" cy="397031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District and our American Job Centers (AJCs) have established partnerships and co-locating agreements with several key mental health service partners including:</a:t>
            </a:r>
          </a:p>
          <a:p>
            <a:endParaRPr lang="en-US" dirty="0"/>
          </a:p>
          <a:p>
            <a:pPr marL="285750" indent="-285750">
              <a:buFont typeface="Wingdings" panose="05000000000000000000" pitchFamily="2" charset="2"/>
              <a:buChar char="ü"/>
            </a:pPr>
            <a:r>
              <a:rPr lang="en-US" dirty="0">
                <a:solidFill>
                  <a:srgbClr val="FF0000"/>
                </a:solidFill>
                <a:latin typeface="Times New Roman" panose="02020603050405020304" pitchFamily="18" charset="0"/>
                <a:cs typeface="Times New Roman" panose="02020603050405020304" pitchFamily="18" charset="0"/>
              </a:rPr>
              <a:t>The Department of Behavioral Health (DBH)</a:t>
            </a:r>
          </a:p>
          <a:p>
            <a:pPr marL="285750" indent="-285750">
              <a:buFont typeface="Wingdings" panose="05000000000000000000" pitchFamily="2" charset="2"/>
              <a:buChar char="ü"/>
            </a:pPr>
            <a:r>
              <a:rPr lang="en-US" dirty="0">
                <a:solidFill>
                  <a:srgbClr val="FF0000"/>
                </a:solidFill>
                <a:latin typeface="Times New Roman" panose="02020603050405020304" pitchFamily="18" charset="0"/>
                <a:cs typeface="Times New Roman" panose="02020603050405020304" pitchFamily="18" charset="0"/>
              </a:rPr>
              <a:t>The Department of Disability Services (DDS)</a:t>
            </a:r>
          </a:p>
          <a:p>
            <a:pPr marL="285750" indent="-285750">
              <a:buFont typeface="Wingdings" panose="05000000000000000000" pitchFamily="2" charset="2"/>
              <a:buChar char="ü"/>
            </a:pPr>
            <a:r>
              <a:rPr lang="en-US" dirty="0">
                <a:solidFill>
                  <a:srgbClr val="FF0000"/>
                </a:solidFill>
                <a:latin typeface="Times New Roman" panose="02020603050405020304" pitchFamily="18" charset="0"/>
                <a:cs typeface="Times New Roman" panose="02020603050405020304" pitchFamily="18" charset="0"/>
              </a:rPr>
              <a:t>The Department of Health (DOH)</a:t>
            </a:r>
          </a:p>
          <a:p>
            <a:pPr marL="285750" indent="-285750">
              <a:buFont typeface="Wingdings" panose="05000000000000000000" pitchFamily="2" charset="2"/>
              <a:buChar char="ü"/>
            </a:pPr>
            <a:r>
              <a:rPr lang="en-US" dirty="0">
                <a:solidFill>
                  <a:srgbClr val="FF0000"/>
                </a:solidFill>
                <a:latin typeface="Times New Roman" panose="02020603050405020304" pitchFamily="18" charset="0"/>
                <a:cs typeface="Times New Roman" panose="02020603050405020304" pitchFamily="18" charset="0"/>
              </a:rPr>
              <a:t>The Department of Human Services (DHS)</a:t>
            </a:r>
          </a:p>
          <a:p>
            <a:pPr marL="285750" indent="-285750">
              <a:buFont typeface="Wingdings" panose="05000000000000000000" pitchFamily="2" charset="2"/>
              <a:buChar char="ü"/>
            </a:pPr>
            <a:endParaRPr lang="en-US" dirty="0"/>
          </a:p>
          <a:p>
            <a:r>
              <a:rPr lang="en-US" dirty="0">
                <a:latin typeface="Times New Roman" panose="02020603050405020304" pitchFamily="18" charset="0"/>
                <a:cs typeface="Times New Roman" panose="02020603050405020304" pitchFamily="18" charset="0"/>
              </a:rPr>
              <a:t>Through these partnerships, we are able to offer both onsite and referral services to agencies ensuring resources are coordinated and to avoid duplication of effort and expenditures. </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7250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1351722"/>
            <a:ext cx="8534400" cy="609600"/>
          </a:xfrm>
          <a:noFill/>
          <a:ln>
            <a:noFill/>
          </a:ln>
        </p:spPr>
        <p:txBody>
          <a:bodyPr>
            <a:noAutofit/>
          </a:bodyPr>
          <a:lstStyle/>
          <a:p>
            <a:r>
              <a:rPr lang="en-US" sz="3600" b="1" dirty="0">
                <a:solidFill>
                  <a:srgbClr val="2D6BB5"/>
                </a:solidFill>
                <a:latin typeface="Times New Roman" panose="02020603050405020304" pitchFamily="18" charset="0"/>
                <a:cs typeface="Times New Roman" panose="02020603050405020304" pitchFamily="18" charset="0"/>
              </a:rPr>
              <a:t>CONNECTNG OUR CUSTOMERS</a:t>
            </a:r>
          </a:p>
        </p:txBody>
      </p:sp>
      <p:sp>
        <p:nvSpPr>
          <p:cNvPr id="4" name="Rectangle 3">
            <a:extLst>
              <a:ext uri="{FF2B5EF4-FFF2-40B4-BE49-F238E27FC236}">
                <a16:creationId xmlns:a16="http://schemas.microsoft.com/office/drawing/2014/main" id="{0FDA5483-BA97-40FF-B39B-813459DB608B}"/>
              </a:ext>
            </a:extLst>
          </p:cNvPr>
          <p:cNvSpPr/>
          <p:nvPr/>
        </p:nvSpPr>
        <p:spPr>
          <a:xfrm>
            <a:off x="381000" y="2057400"/>
            <a:ext cx="8229600" cy="4139595"/>
          </a:xfrm>
          <a:prstGeom prst="rect">
            <a:avLst/>
          </a:prstGeom>
        </p:spPr>
        <p:txBody>
          <a:bodyPr wrap="square">
            <a:spAutoFit/>
          </a:bodyPr>
          <a:lstStyle/>
          <a:p>
            <a:r>
              <a:rPr lang="en-US" sz="1750" dirty="0">
                <a:latin typeface="Times New Roman" panose="02020603050405020304" pitchFamily="18" charset="0"/>
                <a:cs typeface="Times New Roman" panose="02020603050405020304" pitchFamily="18" charset="0"/>
              </a:rPr>
              <a:t>The District has developed a universal referral process which includes a commitment of all AJC partners to implement processes for the referral of customers to services provided on-site at the AJCs and at other locations. </a:t>
            </a:r>
          </a:p>
          <a:p>
            <a:endParaRPr lang="en-US" sz="1750" dirty="0">
              <a:solidFill>
                <a:srgbClr val="FF0000"/>
              </a:solidFill>
            </a:endParaRPr>
          </a:p>
          <a:p>
            <a:r>
              <a:rPr lang="en-US" sz="1750" dirty="0">
                <a:solidFill>
                  <a:srgbClr val="FF0000"/>
                </a:solidFill>
                <a:latin typeface="Times New Roman" panose="02020603050405020304" pitchFamily="18" charset="0"/>
                <a:cs typeface="Times New Roman" panose="02020603050405020304" pitchFamily="18" charset="0"/>
              </a:rPr>
              <a:t>The referral process between the AJCs and partners include:</a:t>
            </a:r>
          </a:p>
          <a:p>
            <a:r>
              <a:rPr lang="en-US" sz="1750" dirty="0"/>
              <a:t> </a:t>
            </a:r>
            <a:r>
              <a:rPr lang="en-US" sz="1750" dirty="0">
                <a:latin typeface="Times New Roman" panose="02020603050405020304" pitchFamily="18" charset="0"/>
                <a:cs typeface="Times New Roman" panose="02020603050405020304" pitchFamily="18" charset="0"/>
              </a:rPr>
              <a:t>• Ensuring that intake and referral processes are customer-centered and provided by staff trained in customer service. </a:t>
            </a:r>
          </a:p>
          <a:p>
            <a:r>
              <a:rPr lang="en-US" sz="1750" dirty="0">
                <a:latin typeface="Times New Roman" panose="02020603050405020304" pitchFamily="18" charset="0"/>
                <a:cs typeface="Times New Roman" panose="02020603050405020304" pitchFamily="18" charset="0"/>
              </a:rPr>
              <a:t>• Describing how customer referrals are made electronically, through traditional correspondence, verbally, or through other means determined in cooperation with partners and operators. </a:t>
            </a:r>
          </a:p>
          <a:p>
            <a:r>
              <a:rPr lang="en-US" sz="1750" dirty="0">
                <a:latin typeface="Times New Roman" panose="02020603050405020304" pitchFamily="18" charset="0"/>
                <a:cs typeface="Times New Roman" panose="02020603050405020304" pitchFamily="18" charset="0"/>
              </a:rPr>
              <a:t>• Detailing how each AJC partner will provide a direct link or access to other AJC partner staff who can provide meaningful information or service, through the use of co-location, cross training of AJC staff, or real-time technology (two-way communication and interaction with AJC partners that results in services needed by the customer).</a:t>
            </a:r>
          </a:p>
          <a:p>
            <a:endParaRPr lang="en-US" dirty="0"/>
          </a:p>
        </p:txBody>
      </p:sp>
    </p:spTree>
    <p:extLst>
      <p:ext uri="{BB962C8B-B14F-4D97-AF65-F5344CB8AC3E}">
        <p14:creationId xmlns:p14="http://schemas.microsoft.com/office/powerpoint/2010/main" val="495197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381000" y="1351722"/>
            <a:ext cx="8534400" cy="609600"/>
          </a:xfrm>
          <a:noFill/>
          <a:ln>
            <a:noFill/>
          </a:ln>
        </p:spPr>
        <p:txBody>
          <a:bodyPr>
            <a:noAutofit/>
          </a:bodyPr>
          <a:lstStyle/>
          <a:p>
            <a:r>
              <a:rPr lang="en-US" sz="3600" b="1" dirty="0">
                <a:solidFill>
                  <a:srgbClr val="2D6BB5"/>
                </a:solidFill>
                <a:latin typeface="Times New Roman" panose="02020603050405020304" pitchFamily="18" charset="0"/>
                <a:cs typeface="Times New Roman" panose="02020603050405020304" pitchFamily="18" charset="0"/>
              </a:rPr>
              <a:t>CONNECTING OUR CUSTOMERS</a:t>
            </a:r>
          </a:p>
        </p:txBody>
      </p:sp>
      <p:sp>
        <p:nvSpPr>
          <p:cNvPr id="4" name="Rectangle 3">
            <a:extLst>
              <a:ext uri="{FF2B5EF4-FFF2-40B4-BE49-F238E27FC236}">
                <a16:creationId xmlns:a16="http://schemas.microsoft.com/office/drawing/2014/main" id="{19859992-ADD3-48AE-81EC-57330ACBFCB9}"/>
              </a:ext>
            </a:extLst>
          </p:cNvPr>
          <p:cNvSpPr/>
          <p:nvPr/>
        </p:nvSpPr>
        <p:spPr>
          <a:xfrm>
            <a:off x="4876800" y="2018971"/>
            <a:ext cx="3733800" cy="646331"/>
          </a:xfrm>
          <a:prstGeom prst="rect">
            <a:avLst/>
          </a:prstGeom>
        </p:spPr>
        <p:txBody>
          <a:bodyPr wrap="square">
            <a:spAutoFit/>
          </a:bodyPr>
          <a:lstStyle/>
          <a:p>
            <a:br>
              <a:rPr lang="en-US" dirty="0"/>
            </a:br>
            <a:endParaRPr lang="en-US" dirty="0"/>
          </a:p>
        </p:txBody>
      </p:sp>
      <p:sp>
        <p:nvSpPr>
          <p:cNvPr id="5" name="Rectangle 4">
            <a:extLst>
              <a:ext uri="{FF2B5EF4-FFF2-40B4-BE49-F238E27FC236}">
                <a16:creationId xmlns:a16="http://schemas.microsoft.com/office/drawing/2014/main" id="{FF811E04-9463-4688-8FA3-8C6729AE1645}"/>
              </a:ext>
            </a:extLst>
          </p:cNvPr>
          <p:cNvSpPr/>
          <p:nvPr/>
        </p:nvSpPr>
        <p:spPr>
          <a:xfrm>
            <a:off x="609600" y="2018971"/>
            <a:ext cx="8001000" cy="3970318"/>
          </a:xfrm>
          <a:prstGeom prst="rect">
            <a:avLst/>
          </a:prstGeom>
        </p:spPr>
        <p:txBody>
          <a:bodyPr wrap="square">
            <a:spAutoFit/>
          </a:bodyPr>
          <a:lstStyle/>
          <a:p>
            <a:pPr fontAlgn="base"/>
            <a:r>
              <a:rPr lang="en-US" dirty="0">
                <a:latin typeface="Times New Roman" panose="02020603050405020304" pitchFamily="18" charset="0"/>
                <a:cs typeface="Times New Roman" panose="02020603050405020304" pitchFamily="18" charset="0"/>
              </a:rPr>
              <a:t>Through our referral process and with the use of WIOA supportive services funding, DOES works with the Department of Behavioral Health (DBH) to ensure that all customers in need have access to high quality mental health services. </a:t>
            </a:r>
          </a:p>
          <a:p>
            <a:pPr fontAlgn="base"/>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Our partnership with DBH allows DOES to utilize this certified provider list, connecting our customers to services including:</a:t>
            </a:r>
          </a:p>
          <a:p>
            <a:pPr fontAlgn="base"/>
            <a:endParaRPr lang="en-US" dirty="0">
              <a:latin typeface="Times New Roman" panose="02020603050405020304" pitchFamily="18" charset="0"/>
              <a:cs typeface="Times New Roman" panose="02020603050405020304" pitchFamily="18" charset="0"/>
            </a:endParaRPr>
          </a:p>
          <a:p>
            <a:pPr marL="285750" indent="-285750" fontAlgn="base">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Diagnostic Assessment</a:t>
            </a:r>
          </a:p>
          <a:p>
            <a:pPr marL="285750" indent="-285750" fontAlgn="base">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Medication</a:t>
            </a:r>
          </a:p>
          <a:p>
            <a:pPr marL="285750" indent="-285750" fontAlgn="base">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Counseling and Community Support</a:t>
            </a:r>
          </a:p>
          <a:p>
            <a:pPr marL="285750" indent="-285750" fontAlgn="base">
              <a:buFont typeface="Wingdings" panose="05000000000000000000" pitchFamily="2" charset="2"/>
              <a:buChar char="Ø"/>
            </a:pPr>
            <a:r>
              <a:rPr lang="en-US" dirty="0">
                <a:solidFill>
                  <a:srgbClr val="FF0000"/>
                </a:solidFill>
                <a:latin typeface="Times New Roman" panose="02020603050405020304" pitchFamily="18" charset="0"/>
                <a:cs typeface="Times New Roman" panose="02020603050405020304" pitchFamily="18" charset="0"/>
              </a:rPr>
              <a:t>Quality Substance Abuse Prevention</a:t>
            </a:r>
          </a:p>
          <a:p>
            <a:pPr fontAlgn="base"/>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20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 y="1298896"/>
            <a:ext cx="8763000" cy="609600"/>
          </a:xfrm>
          <a:noFill/>
          <a:ln>
            <a:noFill/>
          </a:ln>
        </p:spPr>
        <p:txBody>
          <a:bodyPr>
            <a:noAutofit/>
          </a:bodyPr>
          <a:lstStyle/>
          <a:p>
            <a:r>
              <a:rPr lang="en-US" sz="3600" b="1" dirty="0">
                <a:solidFill>
                  <a:srgbClr val="2D6BB5"/>
                </a:solidFill>
                <a:latin typeface="Times New Roman" panose="02020603050405020304" pitchFamily="18" charset="0"/>
                <a:cs typeface="Times New Roman" panose="02020603050405020304" pitchFamily="18" charset="0"/>
              </a:rPr>
              <a:t>CONNECTING OUR CUSTOMERS </a:t>
            </a:r>
          </a:p>
        </p:txBody>
      </p:sp>
      <p:sp>
        <p:nvSpPr>
          <p:cNvPr id="4" name="Rectangle 3">
            <a:extLst>
              <a:ext uri="{FF2B5EF4-FFF2-40B4-BE49-F238E27FC236}">
                <a16:creationId xmlns:a16="http://schemas.microsoft.com/office/drawing/2014/main" id="{19859992-ADD3-48AE-81EC-57330ACBFCB9}"/>
              </a:ext>
            </a:extLst>
          </p:cNvPr>
          <p:cNvSpPr/>
          <p:nvPr/>
        </p:nvSpPr>
        <p:spPr>
          <a:xfrm>
            <a:off x="4876800" y="2018971"/>
            <a:ext cx="3733800" cy="646331"/>
          </a:xfrm>
          <a:prstGeom prst="rect">
            <a:avLst/>
          </a:prstGeom>
        </p:spPr>
        <p:txBody>
          <a:bodyPr wrap="square">
            <a:spAutoFit/>
          </a:bodyPr>
          <a:lstStyle/>
          <a:p>
            <a:br>
              <a:rPr lang="en-US" dirty="0"/>
            </a:br>
            <a:endParaRPr lang="en-US" dirty="0"/>
          </a:p>
        </p:txBody>
      </p:sp>
      <p:sp>
        <p:nvSpPr>
          <p:cNvPr id="5" name="Rectangle 4">
            <a:extLst>
              <a:ext uri="{FF2B5EF4-FFF2-40B4-BE49-F238E27FC236}">
                <a16:creationId xmlns:a16="http://schemas.microsoft.com/office/drawing/2014/main" id="{FF811E04-9463-4688-8FA3-8C6729AE1645}"/>
              </a:ext>
            </a:extLst>
          </p:cNvPr>
          <p:cNvSpPr/>
          <p:nvPr/>
        </p:nvSpPr>
        <p:spPr>
          <a:xfrm>
            <a:off x="3886200" y="1990188"/>
            <a:ext cx="4876800" cy="1200329"/>
          </a:xfrm>
          <a:prstGeom prst="rect">
            <a:avLst/>
          </a:prstGeom>
        </p:spPr>
        <p:txBody>
          <a:bodyPr wrap="square">
            <a:spAutoFit/>
          </a:bodyPr>
          <a:lstStyle/>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193F20CB-5F0C-4523-AFCB-00F5E6FF90BF}"/>
              </a:ext>
            </a:extLst>
          </p:cNvPr>
          <p:cNvSpPr>
            <a:spLocks noChangeArrowheads="1"/>
          </p:cNvSpPr>
          <p:nvPr/>
        </p:nvSpPr>
        <p:spPr bwMode="auto">
          <a:xfrm>
            <a:off x="1032411"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a:extLst>
              <a:ext uri="{FF2B5EF4-FFF2-40B4-BE49-F238E27FC236}">
                <a16:creationId xmlns:a16="http://schemas.microsoft.com/office/drawing/2014/main" id="{FC37A123-8193-4E28-8589-B47B5B42A19A}"/>
              </a:ext>
            </a:extLst>
          </p:cNvPr>
          <p:cNvGraphicFramePr>
            <a:graphicFrameLocks noChangeAspect="1"/>
          </p:cNvGraphicFramePr>
          <p:nvPr>
            <p:extLst>
              <p:ext uri="{D42A27DB-BD31-4B8C-83A1-F6EECF244321}">
                <p14:modId xmlns:p14="http://schemas.microsoft.com/office/powerpoint/2010/main" val="1897747249"/>
              </p:ext>
            </p:extLst>
          </p:nvPr>
        </p:nvGraphicFramePr>
        <p:xfrm>
          <a:off x="228600" y="1908496"/>
          <a:ext cx="2590800" cy="3200400"/>
        </p:xfrm>
        <a:graphic>
          <a:graphicData uri="http://schemas.openxmlformats.org/presentationml/2006/ole">
            <mc:AlternateContent xmlns:mc="http://schemas.openxmlformats.org/markup-compatibility/2006">
              <mc:Choice xmlns:v="urn:schemas-microsoft-com:vml" Requires="v">
                <p:oleObj spid="_x0000_s1050" name="Bitmap Image" r:id="rId4" imgW="2657846" imgH="2676899" progId="Paint.Picture">
                  <p:embed/>
                </p:oleObj>
              </mc:Choice>
              <mc:Fallback>
                <p:oleObj name="Bitmap Image" r:id="rId4" imgW="2657846" imgH="2676899" progId="Paint.Picture">
                  <p:embed/>
                  <p:pic>
                    <p:nvPicPr>
                      <p:cNvPr id="9" name="Object 8">
                        <a:extLst>
                          <a:ext uri="{FF2B5EF4-FFF2-40B4-BE49-F238E27FC236}">
                            <a16:creationId xmlns:a16="http://schemas.microsoft.com/office/drawing/2014/main" id="{FC37A123-8193-4E28-8589-B47B5B42A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8496"/>
                        <a:ext cx="2590800" cy="3200400"/>
                      </a:xfrm>
                      <a:prstGeom prst="rect">
                        <a:avLst/>
                      </a:prstGeom>
                      <a:noFill/>
                    </p:spPr>
                  </p:pic>
                </p:oleObj>
              </mc:Fallback>
            </mc:AlternateContent>
          </a:graphicData>
        </a:graphic>
      </p:graphicFrame>
      <p:sp>
        <p:nvSpPr>
          <p:cNvPr id="12" name="Rectangle 11">
            <a:extLst>
              <a:ext uri="{FF2B5EF4-FFF2-40B4-BE49-F238E27FC236}">
                <a16:creationId xmlns:a16="http://schemas.microsoft.com/office/drawing/2014/main" id="{91E48CF9-AF72-481D-89A1-6DFEF77FB776}"/>
              </a:ext>
            </a:extLst>
          </p:cNvPr>
          <p:cNvSpPr/>
          <p:nvPr/>
        </p:nvSpPr>
        <p:spPr>
          <a:xfrm>
            <a:off x="3465726" y="1820824"/>
            <a:ext cx="4572000" cy="4247317"/>
          </a:xfrm>
          <a:prstGeom prst="rect">
            <a:avLst/>
          </a:prstGeom>
        </p:spPr>
        <p:txBody>
          <a:bodyPr>
            <a:spAutoFit/>
          </a:bodyPr>
          <a:lstStyle/>
          <a:p>
            <a:r>
              <a:rPr lang="en-US" dirty="0">
                <a:latin typeface="Times New Roman" panose="02020603050405020304" pitchFamily="18" charset="0"/>
                <a:cs typeface="Times New Roman" panose="02020603050405020304" pitchFamily="18" charset="0"/>
              </a:rPr>
              <a:t>Through our Division of State Initiatives (DSI) reentry and job training ecosystem we offer intensive mental health services to customers to ensure they are able to effectively re-enter the workforce. </a:t>
            </a:r>
          </a:p>
          <a:p>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DSI serves nearly 1,200 residents annually. Those seeking services present with a multitude of challenges including: previous incarceration, short/long term mental health instability, substance abuse, housing insecurity, familial dysfunction, domestic violence experiences, educational deficiencies, and other barriers impacting their lives on a day-to-day basis.</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200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 y="1298896"/>
            <a:ext cx="8763000" cy="609600"/>
          </a:xfrm>
          <a:noFill/>
          <a:ln>
            <a:noFill/>
          </a:ln>
        </p:spPr>
        <p:txBody>
          <a:bodyPr>
            <a:noAutofit/>
          </a:bodyPr>
          <a:lstStyle/>
          <a:p>
            <a:r>
              <a:rPr lang="en-US" sz="3600" b="1" dirty="0">
                <a:solidFill>
                  <a:srgbClr val="2D6BB5"/>
                </a:solidFill>
                <a:latin typeface="Times New Roman" panose="02020603050405020304" pitchFamily="18" charset="0"/>
                <a:cs typeface="Times New Roman" panose="02020603050405020304" pitchFamily="18" charset="0"/>
              </a:rPr>
              <a:t>CONNECTING OUR CUSTOMERS </a:t>
            </a:r>
            <a:endParaRPr lang="en-US" sz="3600" b="1" dirty="0">
              <a:solidFill>
                <a:srgbClr val="2D6BB5"/>
              </a:solidFill>
            </a:endParaRPr>
          </a:p>
        </p:txBody>
      </p:sp>
      <p:sp>
        <p:nvSpPr>
          <p:cNvPr id="4" name="Rectangle 3">
            <a:extLst>
              <a:ext uri="{FF2B5EF4-FFF2-40B4-BE49-F238E27FC236}">
                <a16:creationId xmlns:a16="http://schemas.microsoft.com/office/drawing/2014/main" id="{19859992-ADD3-48AE-81EC-57330ACBFCB9}"/>
              </a:ext>
            </a:extLst>
          </p:cNvPr>
          <p:cNvSpPr/>
          <p:nvPr/>
        </p:nvSpPr>
        <p:spPr>
          <a:xfrm>
            <a:off x="4876800" y="2018971"/>
            <a:ext cx="3733800" cy="646331"/>
          </a:xfrm>
          <a:prstGeom prst="rect">
            <a:avLst/>
          </a:prstGeom>
        </p:spPr>
        <p:txBody>
          <a:bodyPr wrap="square">
            <a:spAutoFit/>
          </a:bodyPr>
          <a:lstStyle/>
          <a:p>
            <a:br>
              <a:rPr lang="en-US" dirty="0"/>
            </a:br>
            <a:endParaRPr lang="en-US" dirty="0"/>
          </a:p>
        </p:txBody>
      </p:sp>
      <p:sp>
        <p:nvSpPr>
          <p:cNvPr id="5" name="Rectangle 4">
            <a:extLst>
              <a:ext uri="{FF2B5EF4-FFF2-40B4-BE49-F238E27FC236}">
                <a16:creationId xmlns:a16="http://schemas.microsoft.com/office/drawing/2014/main" id="{FF811E04-9463-4688-8FA3-8C6729AE1645}"/>
              </a:ext>
            </a:extLst>
          </p:cNvPr>
          <p:cNvSpPr/>
          <p:nvPr/>
        </p:nvSpPr>
        <p:spPr>
          <a:xfrm>
            <a:off x="3886200" y="1990188"/>
            <a:ext cx="4876800" cy="1200329"/>
          </a:xfrm>
          <a:prstGeom prst="rect">
            <a:avLst/>
          </a:prstGeom>
        </p:spPr>
        <p:txBody>
          <a:bodyPr wrap="square">
            <a:spAutoFit/>
          </a:bodyPr>
          <a:lstStyle/>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
        <p:nvSpPr>
          <p:cNvPr id="8" name="Rectangle 4">
            <a:extLst>
              <a:ext uri="{FF2B5EF4-FFF2-40B4-BE49-F238E27FC236}">
                <a16:creationId xmlns:a16="http://schemas.microsoft.com/office/drawing/2014/main" id="{193F20CB-5F0C-4523-AFCB-00F5E6FF90BF}"/>
              </a:ext>
            </a:extLst>
          </p:cNvPr>
          <p:cNvSpPr>
            <a:spLocks noChangeArrowheads="1"/>
          </p:cNvSpPr>
          <p:nvPr/>
        </p:nvSpPr>
        <p:spPr bwMode="auto">
          <a:xfrm>
            <a:off x="1032411" y="3114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a:extLst>
              <a:ext uri="{FF2B5EF4-FFF2-40B4-BE49-F238E27FC236}">
                <a16:creationId xmlns:a16="http://schemas.microsoft.com/office/drawing/2014/main" id="{FC37A123-8193-4E28-8589-B47B5B42A19A}"/>
              </a:ext>
            </a:extLst>
          </p:cNvPr>
          <p:cNvGraphicFramePr>
            <a:graphicFrameLocks noChangeAspect="1"/>
          </p:cNvGraphicFramePr>
          <p:nvPr/>
        </p:nvGraphicFramePr>
        <p:xfrm>
          <a:off x="228600" y="1908496"/>
          <a:ext cx="2590800" cy="3200400"/>
        </p:xfrm>
        <a:graphic>
          <a:graphicData uri="http://schemas.openxmlformats.org/presentationml/2006/ole">
            <mc:AlternateContent xmlns:mc="http://schemas.openxmlformats.org/markup-compatibility/2006">
              <mc:Choice xmlns:v="urn:schemas-microsoft-com:vml" Requires="v">
                <p:oleObj spid="_x0000_s2074" name="Bitmap Image" r:id="rId4" imgW="2657846" imgH="2676899" progId="Paint.Picture">
                  <p:embed/>
                </p:oleObj>
              </mc:Choice>
              <mc:Fallback>
                <p:oleObj name="Bitmap Image" r:id="rId4" imgW="2657846" imgH="2676899" progId="Paint.Picture">
                  <p:embed/>
                  <p:pic>
                    <p:nvPicPr>
                      <p:cNvPr id="9" name="Object 8">
                        <a:extLst>
                          <a:ext uri="{FF2B5EF4-FFF2-40B4-BE49-F238E27FC236}">
                            <a16:creationId xmlns:a16="http://schemas.microsoft.com/office/drawing/2014/main" id="{FC37A123-8193-4E28-8589-B47B5B42A1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908496"/>
                        <a:ext cx="2590800" cy="3200400"/>
                      </a:xfrm>
                      <a:prstGeom prst="rect">
                        <a:avLst/>
                      </a:prstGeom>
                      <a:noFill/>
                    </p:spPr>
                  </p:pic>
                </p:oleObj>
              </mc:Fallback>
            </mc:AlternateContent>
          </a:graphicData>
        </a:graphic>
      </p:graphicFrame>
      <p:sp>
        <p:nvSpPr>
          <p:cNvPr id="12" name="Rectangle 11">
            <a:extLst>
              <a:ext uri="{FF2B5EF4-FFF2-40B4-BE49-F238E27FC236}">
                <a16:creationId xmlns:a16="http://schemas.microsoft.com/office/drawing/2014/main" id="{91E48CF9-AF72-481D-89A1-6DFEF77FB776}"/>
              </a:ext>
            </a:extLst>
          </p:cNvPr>
          <p:cNvSpPr/>
          <p:nvPr/>
        </p:nvSpPr>
        <p:spPr>
          <a:xfrm>
            <a:off x="2895600" y="1820824"/>
            <a:ext cx="5562600" cy="4401205"/>
          </a:xfrm>
          <a:prstGeom prst="rect">
            <a:avLst/>
          </a:prstGeom>
        </p:spPr>
        <p:txBody>
          <a:bodyPr wrap="square">
            <a:spAutoFit/>
          </a:bodyPr>
          <a:lstStyle/>
          <a:p>
            <a:pPr fontAlgn="base"/>
            <a:r>
              <a:rPr lang="en-US" sz="1400" dirty="0">
                <a:latin typeface="Times New Roman" panose="02020603050405020304" pitchFamily="18" charset="0"/>
                <a:cs typeface="Times New Roman" panose="02020603050405020304" pitchFamily="18" charset="0"/>
              </a:rPr>
              <a:t>Through our partnership with the Department of Behavioral Health (DBH), DSI participants have on-site access to a qualified practitioner (Licensed Independent Clinical Social Worker or Licensed Professional Counselor) who is able to counsel participants and resolve routine and non-routine issues.  </a:t>
            </a:r>
          </a:p>
          <a:p>
            <a:pPr fontAlgn="base"/>
            <a:endParaRPr lang="en-US" sz="1400" dirty="0">
              <a:latin typeface="Times New Roman" panose="02020603050405020304" pitchFamily="18" charset="0"/>
              <a:cs typeface="Times New Roman" panose="02020603050405020304" pitchFamily="18" charset="0"/>
            </a:endParaRPr>
          </a:p>
          <a:p>
            <a:pPr fontAlgn="base"/>
            <a:r>
              <a:rPr lang="en-US" sz="1400" dirty="0">
                <a:latin typeface="Times New Roman" panose="02020603050405020304" pitchFamily="18" charset="0"/>
                <a:cs typeface="Times New Roman" panose="02020603050405020304" pitchFamily="18" charset="0"/>
              </a:rPr>
              <a:t>Services include:</a:t>
            </a:r>
          </a:p>
          <a:p>
            <a:pPr marL="285750" lvl="0" indent="-285750" fontAlgn="base">
              <a:buFont typeface="Wingdings" panose="05000000000000000000" pitchFamily="2" charset="2"/>
              <a:buChar char="ü"/>
            </a:pPr>
            <a:r>
              <a:rPr lang="en-US" sz="1400" dirty="0">
                <a:solidFill>
                  <a:srgbClr val="C00000"/>
                </a:solidFill>
                <a:latin typeface="Times New Roman" panose="02020603050405020304" pitchFamily="18" charset="0"/>
                <a:cs typeface="Times New Roman" panose="02020603050405020304" pitchFamily="18" charset="0"/>
              </a:rPr>
              <a:t>Comprehensive behavioral health assessments using Patient Health Questionnaire—PHQ-9, Generalized Anxiety Disorder Scale—GAD 7, CAGE and CAGE-AID, Domestic Violence Screener  </a:t>
            </a:r>
          </a:p>
          <a:p>
            <a:pPr marL="285750" lvl="0" indent="-285750" fontAlgn="base">
              <a:buFont typeface="Wingdings" panose="05000000000000000000" pitchFamily="2" charset="2"/>
              <a:buChar char="ü"/>
            </a:pPr>
            <a:r>
              <a:rPr lang="en-US" sz="1400" dirty="0">
                <a:solidFill>
                  <a:srgbClr val="C00000"/>
                </a:solidFill>
                <a:latin typeface="Times New Roman" panose="02020603050405020304" pitchFamily="18" charset="0"/>
                <a:cs typeface="Times New Roman" panose="02020603050405020304" pitchFamily="18" charset="0"/>
              </a:rPr>
              <a:t>Participant counseling sessions—individual</a:t>
            </a:r>
          </a:p>
          <a:p>
            <a:pPr marL="285750" lvl="0" indent="-285750" fontAlgn="base">
              <a:buFont typeface="Wingdings" panose="05000000000000000000" pitchFamily="2" charset="2"/>
              <a:buChar char="ü"/>
            </a:pPr>
            <a:r>
              <a:rPr lang="en-US" sz="1400" dirty="0">
                <a:solidFill>
                  <a:srgbClr val="C00000"/>
                </a:solidFill>
                <a:latin typeface="Times New Roman" panose="02020603050405020304" pitchFamily="18" charset="0"/>
                <a:cs typeface="Times New Roman" panose="02020603050405020304" pitchFamily="18" charset="0"/>
              </a:rPr>
              <a:t>Assessment of participants presenting with behavioral health crises to determine follow up action required-- including de-escalation, assessing suicidality, and the need for mobile crisis intervention</a:t>
            </a:r>
          </a:p>
          <a:p>
            <a:pPr marL="285750" lvl="0" indent="-285750" fontAlgn="base">
              <a:buFont typeface="Wingdings" panose="05000000000000000000" pitchFamily="2" charset="2"/>
              <a:buChar char="ü"/>
            </a:pPr>
            <a:r>
              <a:rPr lang="en-US" sz="1400" dirty="0">
                <a:solidFill>
                  <a:srgbClr val="C00000"/>
                </a:solidFill>
                <a:latin typeface="Times New Roman" panose="02020603050405020304" pitchFamily="18" charset="0"/>
                <a:cs typeface="Times New Roman" panose="02020603050405020304" pitchFamily="18" charset="0"/>
              </a:rPr>
              <a:t>Referrals to existing DBH service providers for follow up assistance</a:t>
            </a:r>
          </a:p>
          <a:p>
            <a:pPr marL="285750" lvl="0" indent="-285750" fontAlgn="base">
              <a:buFont typeface="Wingdings" panose="05000000000000000000" pitchFamily="2" charset="2"/>
              <a:buChar char="ü"/>
            </a:pPr>
            <a:r>
              <a:rPr lang="en-US" sz="1400" dirty="0">
                <a:solidFill>
                  <a:srgbClr val="C00000"/>
                </a:solidFill>
                <a:latin typeface="Times New Roman" panose="02020603050405020304" pitchFamily="18" charset="0"/>
                <a:cs typeface="Times New Roman" panose="02020603050405020304" pitchFamily="18" charset="0"/>
              </a:rPr>
              <a:t>Establishing new referrals to DBH providers for those not already connected</a:t>
            </a:r>
          </a:p>
          <a:p>
            <a:pPr marL="285750" lvl="0" indent="-285750" fontAlgn="base">
              <a:buFont typeface="Wingdings" panose="05000000000000000000" pitchFamily="2" charset="2"/>
              <a:buChar char="ü"/>
            </a:pPr>
            <a:r>
              <a:rPr lang="en-US" sz="1400" dirty="0">
                <a:solidFill>
                  <a:srgbClr val="C00000"/>
                </a:solidFill>
                <a:latin typeface="Times New Roman" panose="02020603050405020304" pitchFamily="18" charset="0"/>
                <a:cs typeface="Times New Roman" panose="02020603050405020304" pitchFamily="18" charset="0"/>
              </a:rPr>
              <a:t>DSI staff training on assisting participants with mental health challenges</a:t>
            </a:r>
          </a:p>
          <a:p>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7441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3&quot;/&gt;&lt;/object&gt;&lt;object type=&quot;3&quot; unique_id=&quot;10004&quot;&gt;&lt;property id=&quot;20148&quot; value=&quot;5&quot;/&gt;&lt;property id=&quot;20300&quot; value=&quot;Slide 2&quot;/&gt;&lt;property id=&quot;20307&quot; value=&quot;300&quot;/&gt;&lt;/object&gt;&lt;object type=&quot;3&quot; unique_id=&quot;10005&quot;&gt;&lt;property id=&quot;20148&quot; value=&quot;5&quot;/&gt;&lt;property id=&quot;20300&quot; value=&quot;Slide 3 - &amp;quot;MENTAL HEALTH vs MENTAL ILLNESS  &amp;quot;&quot;/&gt;&lt;property id=&quot;20307&quot; value=&quot;298&quot;/&gt;&lt;/object&gt;&lt;object type=&quot;3&quot; unique_id=&quot;10006&quot;&gt;&lt;property id=&quot;20148&quot; value=&quot;5&quot;/&gt;&lt;property id=&quot;20300&quot; value=&quot;Slide 4 - &amp;quot;MENTAL HEALTH BY THE NUMBERS &amp;quot;&quot;/&gt;&lt;property id=&quot;20307&quot; value=&quot;279&quot;/&gt;&lt;/object&gt;&lt;object type=&quot;3&quot; unique_id=&quot;10007&quot;&gt;&lt;property id=&quot;20148&quot; value=&quot;5&quot;/&gt;&lt;property id=&quot;20300&quot; value=&quot;Slide 5 - &amp;quot;CONNECTING OUR CUSTOMERS&amp;quot;&quot;/&gt;&lt;property id=&quot;20307&quot; value=&quot;299&quot;/&gt;&lt;/object&gt;&lt;object type=&quot;3&quot; unique_id=&quot;10008&quot;&gt;&lt;property id=&quot;20148&quot; value=&quot;5&quot;/&gt;&lt;property id=&quot;20300&quot; value=&quot;Slide 6 - &amp;quot;CONNECTNG OUR CUSTOMERS&amp;quot;&quot;/&gt;&lt;property id=&quot;20307&quot; value=&quot;290&quot;/&gt;&lt;/object&gt;&lt;object type=&quot;3&quot; unique_id=&quot;10009&quot;&gt;&lt;property id=&quot;20148&quot; value=&quot;5&quot;/&gt;&lt;property id=&quot;20300&quot; value=&quot;Slide 7 - &amp;quot;CONNECTING OUR CUSTOMERS&amp;quot;&quot;/&gt;&lt;property id=&quot;20307&quot; value=&quot;291&quot;/&gt;&lt;/object&gt;&lt;object type=&quot;3&quot; unique_id=&quot;10010&quot;&gt;&lt;property id=&quot;20148&quot; value=&quot;5&quot;/&gt;&lt;property id=&quot;20300&quot; value=&quot;Slide 8 - &amp;quot;CONNECTING OUR CUSTOMERS &amp;quot;&quot;/&gt;&lt;property id=&quot;20307&quot; value=&quot;293&quot;/&gt;&lt;/object&gt;&lt;object type=&quot;3&quot; unique_id=&quot;10011&quot;&gt;&lt;property id=&quot;20148&quot; value=&quot;5&quot;/&gt;&lt;property id=&quot;20300&quot; value=&quot;Slide 9 - &amp;quot;CONNECTING OUR CUSTOMERS &amp;quot;&quot;/&gt;&lt;property id=&quot;20307&quot; value=&quot;294&quot;/&gt;&lt;/object&gt;&lt;object type=&quot;3&quot; unique_id=&quot;10012&quot;&gt;&lt;property id=&quot;20148&quot; value=&quot;5&quot;/&gt;&lt;property id=&quot;20300&quot; value=&quot;Slide 10 - &amp;quot;“Improving the health and well-being of our employees…offers a ”win-win” all around. Employees benefit from better&quot;/&gt;&lt;property id=&quot;20307&quot; value=&quot;296&quot;/&gt;&lt;/object&gt;&lt;object type=&quot;3&quot; unique_id=&quot;10013&quot;&gt;&lt;property id=&quot;20148&quot; value=&quot;5&quot;/&gt;&lt;property id=&quot;20300&quot; value=&quot;Slide 11&quot;/&gt;&lt;property id=&quot;20307&quot; value=&quot;297&quot;/&gt;&lt;/object&gt;&lt;/object&gt;&lt;object type=&quot;8&quot; unique_id=&quot;1002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70B667E7DB0A4FAF47D1F4DEFD16BC" ma:contentTypeVersion="5" ma:contentTypeDescription="Create a new document." ma:contentTypeScope="" ma:versionID="1e32043b36c7af8019223bab48f921f0">
  <xsd:schema xmlns:xsd="http://www.w3.org/2001/XMLSchema" xmlns:xs="http://www.w3.org/2001/XMLSchema" xmlns:p="http://schemas.microsoft.com/office/2006/metadata/properties" xmlns:ns3="33ba511b-31c7-49ac-9fa1-79eb1d79874d" xmlns:ns4="7a88c2d9-825e-45cf-ad69-d766c0f951b3" targetNamespace="http://schemas.microsoft.com/office/2006/metadata/properties" ma:root="true" ma:fieldsID="ec632f04814243834ec077e5cb3777ff" ns3:_="" ns4:_="">
    <xsd:import namespace="33ba511b-31c7-49ac-9fa1-79eb1d79874d"/>
    <xsd:import namespace="7a88c2d9-825e-45cf-ad69-d766c0f951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ba511b-31c7-49ac-9fa1-79eb1d7987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88c2d9-825e-45cf-ad69-d766c0f951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EE50A6-8DD3-4F4B-B299-EF8641D6B5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ba511b-31c7-49ac-9fa1-79eb1d79874d"/>
    <ds:schemaRef ds:uri="7a88c2d9-825e-45cf-ad69-d766c0f951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8CDA076-7663-480E-96A2-0E27718D9B38}">
  <ds:schemaRefs>
    <ds:schemaRef ds:uri="http://schemas.microsoft.com/office/2006/documentManagement/types"/>
    <ds:schemaRef ds:uri="http://purl.org/dc/terms/"/>
    <ds:schemaRef ds:uri="http://www.w3.org/XML/1998/namespace"/>
    <ds:schemaRef ds:uri="http://purl.org/dc/elements/1.1/"/>
    <ds:schemaRef ds:uri="http://schemas.microsoft.com/office/2006/metadata/properties"/>
    <ds:schemaRef ds:uri="http://schemas.openxmlformats.org/package/2006/metadata/core-properties"/>
    <ds:schemaRef ds:uri="7a88c2d9-825e-45cf-ad69-d766c0f951b3"/>
    <ds:schemaRef ds:uri="http://schemas.microsoft.com/office/infopath/2007/PartnerControls"/>
    <ds:schemaRef ds:uri="33ba511b-31c7-49ac-9fa1-79eb1d79874d"/>
    <ds:schemaRef ds:uri="http://purl.org/dc/dcmitype/"/>
  </ds:schemaRefs>
</ds:datastoreItem>
</file>

<file path=customXml/itemProps3.xml><?xml version="1.0" encoding="utf-8"?>
<ds:datastoreItem xmlns:ds="http://schemas.openxmlformats.org/officeDocument/2006/customXml" ds:itemID="{747989FA-C80A-4800-94A1-ECEB697D62A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16971</TotalTime>
  <Words>839</Words>
  <Application>Microsoft Office PowerPoint</Application>
  <PresentationFormat>On-screen Show (4:3)</PresentationFormat>
  <Paragraphs>88</Paragraphs>
  <Slides>11</Slides>
  <Notes>11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7" baseType="lpstr">
      <vt:lpstr>Arial</vt:lpstr>
      <vt:lpstr>Calibri</vt:lpstr>
      <vt:lpstr>Times New Roman</vt:lpstr>
      <vt:lpstr>Wingdings</vt:lpstr>
      <vt:lpstr>Office Theme</vt:lpstr>
      <vt:lpstr>Bitmap Image</vt:lpstr>
      <vt:lpstr>PowerPoint Presentation</vt:lpstr>
      <vt:lpstr>PowerPoint Presentation</vt:lpstr>
      <vt:lpstr>MENTAL HEALTH vs MENTAL ILLNESS  </vt:lpstr>
      <vt:lpstr>MENTAL HEALTH BY THE NUMBERS </vt:lpstr>
      <vt:lpstr>CONNECTING OUR CUSTOMERS</vt:lpstr>
      <vt:lpstr>CONNECTNG OUR CUSTOMERS</vt:lpstr>
      <vt:lpstr>CONNECTING OUR CUSTOMERS</vt:lpstr>
      <vt:lpstr>CONNECTING OUR CUSTOMERS </vt:lpstr>
      <vt:lpstr>CONNECTING OUR CUSTOMERS </vt:lpstr>
      <vt:lpstr>“Improving the health and well-being of our employees…offers a ”win-win” all around. Employees benefit from better support for their health. Companies benefit from less absence and improved productivity. And society benefits from improved public health.” –Steve Flanagan, Chief Executive, The Fremantle Trust </vt:lpstr>
      <vt:lpstr>PowerPoint Presentation</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Hearing Presentation</dc:title>
  <dc:creator>ellen.flaherty</dc:creator>
  <cp:lastModifiedBy>Laura Casertano</cp:lastModifiedBy>
  <cp:revision>600</cp:revision>
  <cp:lastPrinted>2018-04-25T14:16:36Z</cp:lastPrinted>
  <dcterms:created xsi:type="dcterms:W3CDTF">2013-07-01T12:53:24Z</dcterms:created>
  <dcterms:modified xsi:type="dcterms:W3CDTF">2020-06-25T13:03:06Z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e4d66c45-c27d-4d52-a32b-d5737b93e051</vt:lpwstr>
  </property>
  <property fmtid="{D5CDD505-2E9C-101B-9397-08002B2CF9AE}" pid="3" name="ContentTypeId">
    <vt:lpwstr>0x010100CF70B667E7DB0A4FAF47D1F4DEFD16BC</vt:lpwstr>
  </property>
</Properties>
</file>