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1"/>
  </p:notesMasterIdLst>
  <p:sldIdLst>
    <p:sldId id="256" r:id="rId10"/>
    <p:sldId id="420" r:id="rId11"/>
    <p:sldId id="295" r:id="rId12"/>
    <p:sldId id="443" r:id="rId13"/>
    <p:sldId id="437" r:id="rId14"/>
    <p:sldId id="438" r:id="rId15"/>
    <p:sldId id="416" r:id="rId16"/>
    <p:sldId id="439" r:id="rId17"/>
    <p:sldId id="444" r:id="rId18"/>
    <p:sldId id="352" r:id="rId19"/>
    <p:sldId id="418" r:id="rId20"/>
    <p:sldId id="423" r:id="rId21"/>
    <p:sldId id="424" r:id="rId22"/>
    <p:sldId id="425" r:id="rId23"/>
    <p:sldId id="427" r:id="rId24"/>
    <p:sldId id="405" r:id="rId25"/>
    <p:sldId id="409" r:id="rId26"/>
    <p:sldId id="417" r:id="rId27"/>
    <p:sldId id="432" r:id="rId28"/>
    <p:sldId id="309" r:id="rId29"/>
    <p:sldId id="428" r:id="rId30"/>
    <p:sldId id="430" r:id="rId31"/>
    <p:sldId id="429" r:id="rId32"/>
    <p:sldId id="433" r:id="rId33"/>
    <p:sldId id="311" r:id="rId34"/>
    <p:sldId id="440" r:id="rId35"/>
    <p:sldId id="434" r:id="rId36"/>
    <p:sldId id="355" r:id="rId37"/>
    <p:sldId id="435" r:id="rId38"/>
    <p:sldId id="315" r:id="rId39"/>
    <p:sldId id="297" r:id="rId40"/>
  </p:sldIdLst>
  <p:sldSz cx="12192000" cy="6858000"/>
  <p:notesSz cx="6858000" cy="9313863"/>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researchallies.org" initials="mr" lastIdx="8" clrIdx="0">
    <p:extLst>
      <p:ext uri="{19B8F6BF-5375-455C-9EA6-DF929625EA0E}">
        <p15:presenceInfo xmlns:p15="http://schemas.microsoft.com/office/powerpoint/2012/main" userId="margaret researchallies.org" providerId="None"/>
      </p:ext>
    </p:extLst>
  </p:cmAuthor>
  <p:cmAuthor id="2" name="Cynthia Forland" initials="CF" lastIdx="10" clrIdx="1">
    <p:extLst>
      <p:ext uri="{19B8F6BF-5375-455C-9EA6-DF929625EA0E}">
        <p15:presenceInfo xmlns:p15="http://schemas.microsoft.com/office/powerpoint/2012/main" userId="756a90f5ec104add" providerId="Windows Live"/>
      </p:ext>
    </p:extLst>
  </p:cmAuthor>
  <p:cmAuthor id="3" name="Salas-Kos, Gloria - ETA" initials="SG-E" lastIdx="45" clrIdx="2">
    <p:extLst>
      <p:ext uri="{19B8F6BF-5375-455C-9EA6-DF929625EA0E}">
        <p15:presenceInfo xmlns:p15="http://schemas.microsoft.com/office/powerpoint/2012/main" userId="S-1-5-21-2522062978-2635407418-847139880-4677" providerId="AD"/>
      </p:ext>
    </p:extLst>
  </p:cmAuthor>
  <p:cmAuthor id="4" name="Margaret Patterson" initials="MP" lastIdx="7" clrIdx="3">
    <p:extLst>
      <p:ext uri="{19B8F6BF-5375-455C-9EA6-DF929625EA0E}">
        <p15:presenceInfo xmlns:p15="http://schemas.microsoft.com/office/powerpoint/2012/main" userId="a074158b3f6257b6" providerId="Windows Live"/>
      </p:ext>
    </p:extLst>
  </p:cmAuthor>
  <p:cmAuthor id="5" name="Michelle Carson" initials="MC" lastIdx="6" clrIdx="4">
    <p:extLst>
      <p:ext uri="{19B8F6BF-5375-455C-9EA6-DF929625EA0E}">
        <p15:presenceInfo xmlns:p15="http://schemas.microsoft.com/office/powerpoint/2012/main" userId="S::Michelle.Carson@safalpartners.com::c12fad4d-602b-46c9-b455-39d7a6962d12" providerId="AD"/>
      </p:ext>
    </p:extLst>
  </p:cmAuthor>
  <p:cmAuthor id="6" name="Placido Gomez" initials="PG" lastIdx="3" clrIdx="5">
    <p:extLst>
      <p:ext uri="{19B8F6BF-5375-455C-9EA6-DF929625EA0E}">
        <p15:presenceInfo xmlns:p15="http://schemas.microsoft.com/office/powerpoint/2012/main" userId="S::placido.gomez@safalpartners.com::a39698ba-644a-47d2-b22f-4c06269a43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9788" autoAdjust="0"/>
  </p:normalViewPr>
  <p:slideViewPr>
    <p:cSldViewPr snapToGrid="0">
      <p:cViewPr varScale="1">
        <p:scale>
          <a:sx n="70" d="100"/>
          <a:sy n="70" d="100"/>
        </p:scale>
        <p:origin x="106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0"/>
          </a:xfrm>
          <a:prstGeom prst="rect">
            <a:avLst/>
          </a:prstGeom>
        </p:spPr>
        <p:txBody>
          <a:bodyPr vert="horz" lIns="93177" tIns="46589" rIns="93177" bIns="46589" rtlCol="0"/>
          <a:lstStyle>
            <a:lvl1pPr algn="r">
              <a:defRPr sz="1200"/>
            </a:lvl1pPr>
          </a:lstStyle>
          <a:p>
            <a:fld id="{E9B57773-3BAA-418C-9BDB-0F9C1E1BF433}" type="datetimeFigureOut">
              <a:rPr lang="en-US" smtClean="0"/>
              <a:t>7/28/2020</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239319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157310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20502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37351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169699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207070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140302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209610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351219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156939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311700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171942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138427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84508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2359903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392693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2798841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681621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dirty="0"/>
          </a:p>
        </p:txBody>
      </p:sp>
    </p:spTree>
    <p:extLst>
      <p:ext uri="{BB962C8B-B14F-4D97-AF65-F5344CB8AC3E}">
        <p14:creationId xmlns:p14="http://schemas.microsoft.com/office/powerpoint/2010/main" val="225306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292170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1644823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295084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969663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2767709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dirty="0"/>
          </a:p>
        </p:txBody>
      </p:sp>
    </p:spTree>
    <p:extLst>
      <p:ext uri="{BB962C8B-B14F-4D97-AF65-F5344CB8AC3E}">
        <p14:creationId xmlns:p14="http://schemas.microsoft.com/office/powerpoint/2010/main" val="314443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225092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349686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41340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174593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15194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3830146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129081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869481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369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microsoft.com/office/2007/relationships/hdphoto" Target="../media/hdphoto1.wdp"/><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3"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24"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1"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valhub.workforcegps.org/resources/2018/09/07/19/58/WIOA-Evaluation-Toolki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hyperlink" Target="https://evalhub.workforcegps.org/resources/2019/10/09/02/41/Evaluation_Peer_Learning_Cohort_Application" TargetMode="External"/><Relationship Id="rId5" Type="http://schemas.openxmlformats.org/officeDocument/2006/relationships/hyperlink" Target="https://evalhub.workforcegps.org/resources/2018/09/07/16/10/The-Evidence-Says-Work-Based-Learning" TargetMode="External"/><Relationship Id="rId4" Type="http://schemas.openxmlformats.org/officeDocument/2006/relationships/hyperlink" Target="https://evalhub.workforcegps.org/resources/2018/09/07/19/58/WIOA-Evaluation-Toolki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mailto:Gordon.Wayne@dol.gov"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valhub.workforcegp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062549" y="2313782"/>
            <a:ext cx="7649801" cy="2230436"/>
          </a:xfrm>
        </p:spPr>
        <p:txBody>
          <a:bodyPr>
            <a:normAutofit/>
          </a:bodyPr>
          <a:lstStyle/>
          <a:p>
            <a:r>
              <a:rPr lang="en-US" dirty="0"/>
              <a:t>Assessing and Expanding Evaluation Capacity through State Peer Learning Cohorts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July 14,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a:xfrm>
            <a:off x="5381897" y="4698095"/>
            <a:ext cx="6488108" cy="1135061"/>
          </a:xfrm>
        </p:spPr>
        <p:txBody>
          <a:bodyPr/>
          <a:lstStyle/>
          <a:p>
            <a:r>
              <a:rPr lang="en-US" dirty="0"/>
              <a:t>An Overview of Evaluation Technical Assistance</a:t>
            </a:r>
          </a:p>
        </p:txBody>
      </p:sp>
      <p:pic>
        <p:nvPicPr>
          <p:cNvPr id="4" name="Picture 3" descr="A close up of text on a white background&#10;&#10;Description automatically generated">
            <a:extLst>
              <a:ext uri="{FF2B5EF4-FFF2-40B4-BE49-F238E27FC236}">
                <a16:creationId xmlns:a16="http://schemas.microsoft.com/office/drawing/2014/main" id="{E1E16FF5-B652-40E4-AE2A-8831D061B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1" y="1405871"/>
            <a:ext cx="6553200" cy="1980267"/>
          </a:xfrm>
        </p:spPr>
        <p:txBody>
          <a:bodyPr/>
          <a:lstStyle/>
          <a:p>
            <a:r>
              <a:rPr lang="en-US" dirty="0"/>
              <a:t>Why and Where to Start: </a:t>
            </a:r>
          </a:p>
        </p:txBody>
      </p:sp>
      <p:sp>
        <p:nvSpPr>
          <p:cNvPr id="2" name="Text Placeholder 1"/>
          <p:cNvSpPr>
            <a:spLocks noGrp="1"/>
          </p:cNvSpPr>
          <p:nvPr>
            <p:ph type="body" idx="1"/>
          </p:nvPr>
        </p:nvSpPr>
        <p:spPr>
          <a:xfrm>
            <a:off x="914400" y="3697993"/>
            <a:ext cx="6553200" cy="1154793"/>
          </a:xfrm>
        </p:spPr>
        <p:txBody>
          <a:bodyPr>
            <a:normAutofit/>
          </a:bodyPr>
          <a:lstStyle/>
          <a:p>
            <a:r>
              <a:rPr lang="en-US" sz="3600" b="1" dirty="0">
                <a:solidFill>
                  <a:schemeClr val="accent2"/>
                </a:solidFill>
                <a:latin typeface="Bradley Hand ITC" panose="03070402050302030203" pitchFamily="66" charset="0"/>
              </a:rPr>
              <a:t>Evaluation Toolkit and Self-Assessments</a:t>
            </a:r>
          </a:p>
        </p:txBody>
      </p:sp>
    </p:spTree>
    <p:extLst>
      <p:ext uri="{BB962C8B-B14F-4D97-AF65-F5344CB8AC3E}">
        <p14:creationId xmlns:p14="http://schemas.microsoft.com/office/powerpoint/2010/main" val="418846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1226E-DFC4-4678-BB3C-DC730335B8D0}"/>
              </a:ext>
            </a:extLst>
          </p:cNvPr>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a:extLst>
              <a:ext uri="{FF2B5EF4-FFF2-40B4-BE49-F238E27FC236}">
                <a16:creationId xmlns:a16="http://schemas.microsoft.com/office/drawing/2014/main" id="{3C66C9F1-EDBC-411D-9288-E781E1E9DB9C}"/>
              </a:ext>
            </a:extLst>
          </p:cNvPr>
          <p:cNvSpPr>
            <a:spLocks noGrp="1"/>
          </p:cNvSpPr>
          <p:nvPr>
            <p:ph type="title"/>
          </p:nvPr>
        </p:nvSpPr>
        <p:spPr/>
        <p:txBody>
          <a:bodyPr/>
          <a:lstStyle/>
          <a:p>
            <a:r>
              <a:rPr lang="en-US" dirty="0"/>
              <a:t>WIOA Evaluation Requirement</a:t>
            </a:r>
          </a:p>
        </p:txBody>
      </p:sp>
      <p:sp>
        <p:nvSpPr>
          <p:cNvPr id="4" name="Content Placeholder 3">
            <a:extLst>
              <a:ext uri="{FF2B5EF4-FFF2-40B4-BE49-F238E27FC236}">
                <a16:creationId xmlns:a16="http://schemas.microsoft.com/office/drawing/2014/main" id="{9E0333E0-0398-4B4F-8411-B364E9E458F0}"/>
              </a:ext>
            </a:extLst>
          </p:cNvPr>
          <p:cNvSpPr>
            <a:spLocks noGrp="1"/>
          </p:cNvSpPr>
          <p:nvPr>
            <p:ph idx="1"/>
          </p:nvPr>
        </p:nvSpPr>
        <p:spPr>
          <a:xfrm>
            <a:off x="805866" y="1137446"/>
            <a:ext cx="10184187" cy="5039517"/>
          </a:xfrm>
        </p:spPr>
        <p:txBody>
          <a:bodyPr>
            <a:normAutofit/>
          </a:bodyPr>
          <a:lstStyle/>
          <a:p>
            <a:r>
              <a:rPr lang="en-US" sz="3600" b="1" dirty="0"/>
              <a:t>What?</a:t>
            </a:r>
            <a:r>
              <a:rPr lang="en-US" sz="3600" dirty="0"/>
              <a:t> States must conduct </a:t>
            </a:r>
            <a:r>
              <a:rPr lang="en-US" sz="3600" i="1" dirty="0"/>
              <a:t>ongoing evaluations</a:t>
            </a:r>
            <a:r>
              <a:rPr lang="en-US" sz="3600" dirty="0"/>
              <a:t> of WIOA Title I core program activities.</a:t>
            </a:r>
          </a:p>
          <a:p>
            <a:r>
              <a:rPr lang="en-US" sz="3600" b="1" dirty="0"/>
              <a:t>Why?</a:t>
            </a:r>
            <a:r>
              <a:rPr lang="en-US" sz="3600" dirty="0"/>
              <a:t> </a:t>
            </a:r>
            <a:r>
              <a:rPr lang="en-US" sz="3600" i="1" dirty="0"/>
              <a:t>Continuously improve </a:t>
            </a:r>
            <a:r>
              <a:rPr lang="en-US" sz="3600" dirty="0"/>
              <a:t>core program activities to achieve high-level performance within, and high-level outcomes from, the workforce development system. </a:t>
            </a:r>
          </a:p>
          <a:p>
            <a:r>
              <a:rPr lang="en-US" sz="3600" b="1" dirty="0"/>
              <a:t>How? </a:t>
            </a:r>
            <a:r>
              <a:rPr lang="en-US" sz="3600" dirty="0"/>
              <a:t>Using the </a:t>
            </a:r>
            <a:r>
              <a:rPr lang="en-US" sz="3600" i="1" dirty="0"/>
              <a:t>most rigorous analytical and statistical methods </a:t>
            </a:r>
            <a:r>
              <a:rPr lang="en-US" sz="3600" dirty="0"/>
              <a:t>as reasonably feasible.</a:t>
            </a:r>
          </a:p>
        </p:txBody>
      </p:sp>
    </p:spTree>
    <p:extLst>
      <p:ext uri="{BB962C8B-B14F-4D97-AF65-F5344CB8AC3E}">
        <p14:creationId xmlns:p14="http://schemas.microsoft.com/office/powerpoint/2010/main" val="262882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F7B3A2-D7EF-49E6-8009-3CE896791878}"/>
              </a:ext>
            </a:extLst>
          </p:cNvPr>
          <p:cNvSpPr>
            <a:spLocks noGrp="1"/>
          </p:cNvSpPr>
          <p:nvPr>
            <p:ph type="sldNum" sz="quarter" idx="12"/>
          </p:nvPr>
        </p:nvSpPr>
        <p:spPr/>
        <p:txBody>
          <a:bodyPr/>
          <a:lstStyle/>
          <a:p>
            <a:fld id="{158B7785-F6D6-45F8-833E-07BD84680091}" type="slidenum">
              <a:rPr lang="en-US" smtClean="0"/>
              <a:t>12</a:t>
            </a:fld>
            <a:endParaRPr lang="en-US" dirty="0"/>
          </a:p>
        </p:txBody>
      </p:sp>
      <p:sp>
        <p:nvSpPr>
          <p:cNvPr id="3" name="Title 2">
            <a:extLst>
              <a:ext uri="{FF2B5EF4-FFF2-40B4-BE49-F238E27FC236}">
                <a16:creationId xmlns:a16="http://schemas.microsoft.com/office/drawing/2014/main" id="{2E58A3FE-0E2D-433C-83E3-5C5B7F49F229}"/>
              </a:ext>
            </a:extLst>
          </p:cNvPr>
          <p:cNvSpPr>
            <a:spLocks noGrp="1"/>
          </p:cNvSpPr>
          <p:nvPr>
            <p:ph type="title"/>
          </p:nvPr>
        </p:nvSpPr>
        <p:spPr/>
        <p:txBody>
          <a:bodyPr/>
          <a:lstStyle/>
          <a:p>
            <a:r>
              <a:rPr lang="en-US" dirty="0"/>
              <a:t>Evaluation Toolkit</a:t>
            </a:r>
          </a:p>
        </p:txBody>
      </p:sp>
      <p:sp>
        <p:nvSpPr>
          <p:cNvPr id="5" name="Content Placeholder 4">
            <a:extLst>
              <a:ext uri="{FF2B5EF4-FFF2-40B4-BE49-F238E27FC236}">
                <a16:creationId xmlns:a16="http://schemas.microsoft.com/office/drawing/2014/main" id="{18A59347-6815-4AD8-9E20-60267D1A7413}"/>
              </a:ext>
            </a:extLst>
          </p:cNvPr>
          <p:cNvSpPr>
            <a:spLocks noGrp="1"/>
          </p:cNvSpPr>
          <p:nvPr>
            <p:ph sz="half" idx="2"/>
          </p:nvPr>
        </p:nvSpPr>
        <p:spPr>
          <a:xfrm>
            <a:off x="8323728" y="2205318"/>
            <a:ext cx="3713872" cy="3971646"/>
          </a:xfrm>
        </p:spPr>
        <p:txBody>
          <a:bodyPr/>
          <a:lstStyle/>
          <a:p>
            <a:pPr marL="0" indent="0">
              <a:buNone/>
            </a:pPr>
            <a:r>
              <a:rPr lang="en-US" dirty="0">
                <a:hlinkClick r:id="rId3"/>
              </a:rPr>
              <a:t>https://evalhub.workforcegps.org/resources/2018/09/07/19/58/WIOA-Evaluation-Toolkit</a:t>
            </a:r>
            <a:endParaRPr lang="en-US" dirty="0"/>
          </a:p>
        </p:txBody>
      </p:sp>
      <p:pic>
        <p:nvPicPr>
          <p:cNvPr id="6" name="Content Placeholder 5">
            <a:extLst>
              <a:ext uri="{FF2B5EF4-FFF2-40B4-BE49-F238E27FC236}">
                <a16:creationId xmlns:a16="http://schemas.microsoft.com/office/drawing/2014/main" id="{3CF55496-3601-4A15-B067-54A5694509DE}"/>
              </a:ext>
            </a:extLst>
          </p:cNvPr>
          <p:cNvPicPr>
            <a:picLocks noGrp="1" noChangeAspect="1"/>
          </p:cNvPicPr>
          <p:nvPr>
            <p:ph sz="half" idx="1"/>
          </p:nvPr>
        </p:nvPicPr>
        <p:blipFill>
          <a:blip r:embed="rId4"/>
          <a:stretch>
            <a:fillRect/>
          </a:stretch>
        </p:blipFill>
        <p:spPr>
          <a:xfrm>
            <a:off x="340659" y="868167"/>
            <a:ext cx="7794812" cy="5488183"/>
          </a:xfrm>
          <a:prstGeom prst="rect">
            <a:avLst/>
          </a:prstGeom>
        </p:spPr>
      </p:pic>
      <p:sp>
        <p:nvSpPr>
          <p:cNvPr id="7" name="TextBox 6">
            <a:extLst>
              <a:ext uri="{FF2B5EF4-FFF2-40B4-BE49-F238E27FC236}">
                <a16:creationId xmlns:a16="http://schemas.microsoft.com/office/drawing/2014/main" id="{12A49B7F-FF30-4265-B221-DEBB8E61A6DC}"/>
              </a:ext>
            </a:extLst>
          </p:cNvPr>
          <p:cNvSpPr txBox="1"/>
          <p:nvPr/>
        </p:nvSpPr>
        <p:spPr>
          <a:xfrm>
            <a:off x="3048000" y="3241706"/>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55338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C620C-3849-4AFD-8DE0-645A33EA43CA}"/>
              </a:ext>
            </a:extLst>
          </p:cNvPr>
          <p:cNvSpPr>
            <a:spLocks noGrp="1"/>
          </p:cNvSpPr>
          <p:nvPr>
            <p:ph type="sldNum" sz="quarter" idx="12"/>
          </p:nvPr>
        </p:nvSpPr>
        <p:spPr/>
        <p:txBody>
          <a:bodyPr/>
          <a:lstStyle/>
          <a:p>
            <a:fld id="{158B7785-F6D6-45F8-833E-07BD84680091}" type="slidenum">
              <a:rPr lang="en-US" smtClean="0"/>
              <a:t>13</a:t>
            </a:fld>
            <a:endParaRPr lang="en-US" dirty="0"/>
          </a:p>
        </p:txBody>
      </p:sp>
      <p:sp>
        <p:nvSpPr>
          <p:cNvPr id="3" name="Title 2">
            <a:extLst>
              <a:ext uri="{FF2B5EF4-FFF2-40B4-BE49-F238E27FC236}">
                <a16:creationId xmlns:a16="http://schemas.microsoft.com/office/drawing/2014/main" id="{AF4DB61F-2A58-4563-8F5C-9C2A4EA9F7BD}"/>
              </a:ext>
            </a:extLst>
          </p:cNvPr>
          <p:cNvSpPr>
            <a:spLocks noGrp="1"/>
          </p:cNvSpPr>
          <p:nvPr>
            <p:ph type="title"/>
          </p:nvPr>
        </p:nvSpPr>
        <p:spPr/>
        <p:txBody>
          <a:bodyPr>
            <a:normAutofit fontScale="90000"/>
          </a:bodyPr>
          <a:lstStyle/>
          <a:p>
            <a:r>
              <a:rPr lang="en-US" dirty="0"/>
              <a:t>Evaluation Toolkit: Key Program Elements for Workforce Agencies</a:t>
            </a:r>
          </a:p>
        </p:txBody>
      </p:sp>
      <p:sp>
        <p:nvSpPr>
          <p:cNvPr id="4" name="Content Placeholder 3">
            <a:extLst>
              <a:ext uri="{FF2B5EF4-FFF2-40B4-BE49-F238E27FC236}">
                <a16:creationId xmlns:a16="http://schemas.microsoft.com/office/drawing/2014/main" id="{074F16ED-BA82-46C8-8F45-DECE73B58160}"/>
              </a:ext>
            </a:extLst>
          </p:cNvPr>
          <p:cNvSpPr>
            <a:spLocks noGrp="1"/>
          </p:cNvSpPr>
          <p:nvPr>
            <p:ph idx="1"/>
          </p:nvPr>
        </p:nvSpPr>
        <p:spPr>
          <a:xfrm>
            <a:off x="971550" y="1137446"/>
            <a:ext cx="10087514" cy="5039517"/>
          </a:xfrm>
        </p:spPr>
        <p:txBody>
          <a:bodyPr>
            <a:normAutofit/>
          </a:bodyPr>
          <a:lstStyle/>
          <a:p>
            <a:pPr marL="457200" indent="-457200"/>
            <a:r>
              <a:rPr lang="en-US" sz="3200" dirty="0"/>
              <a:t>A technical assistance guide for state workforce program evaluation staff and leaders.​</a:t>
            </a:r>
          </a:p>
          <a:p>
            <a:pPr marL="457200" indent="-457200"/>
            <a:r>
              <a:rPr lang="en-US" sz="3200" dirty="0"/>
              <a:t>Seven sections offer a comprehensive view of evaluation from key considerations to evaluation fundamentals, and implementation approaches.​</a:t>
            </a:r>
          </a:p>
          <a:p>
            <a:pPr marL="457200" indent="-457200"/>
            <a:r>
              <a:rPr lang="en-US" sz="3200" dirty="0"/>
              <a:t>Appendices contain planning tips, sources of relevant workforce evaluations and research studies, and references.​</a:t>
            </a:r>
          </a:p>
          <a:p>
            <a:pPr marL="457200" indent="-457200"/>
            <a:endParaRPr lang="en-US" dirty="0"/>
          </a:p>
        </p:txBody>
      </p:sp>
    </p:spTree>
    <p:extLst>
      <p:ext uri="{BB962C8B-B14F-4D97-AF65-F5344CB8AC3E}">
        <p14:creationId xmlns:p14="http://schemas.microsoft.com/office/powerpoint/2010/main" val="175988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64F4B-E2CC-466D-A67A-A75088E1BCA6}"/>
              </a:ext>
            </a:extLst>
          </p:cNvPr>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a:extLst>
              <a:ext uri="{FF2B5EF4-FFF2-40B4-BE49-F238E27FC236}">
                <a16:creationId xmlns:a16="http://schemas.microsoft.com/office/drawing/2014/main" id="{FC0207A6-58E9-48FE-BDEB-9FD31A4B2888}"/>
              </a:ext>
            </a:extLst>
          </p:cNvPr>
          <p:cNvSpPr>
            <a:spLocks noGrp="1"/>
          </p:cNvSpPr>
          <p:nvPr>
            <p:ph type="title"/>
          </p:nvPr>
        </p:nvSpPr>
        <p:spPr/>
        <p:txBody>
          <a:bodyPr/>
          <a:lstStyle/>
          <a:p>
            <a:r>
              <a:rPr lang="en-US" dirty="0"/>
              <a:t>Evaluation Capacity Self-Assessment: Readiness</a:t>
            </a:r>
          </a:p>
        </p:txBody>
      </p:sp>
      <p:sp>
        <p:nvSpPr>
          <p:cNvPr id="4" name="Content Placeholder 3">
            <a:extLst>
              <a:ext uri="{FF2B5EF4-FFF2-40B4-BE49-F238E27FC236}">
                <a16:creationId xmlns:a16="http://schemas.microsoft.com/office/drawing/2014/main" id="{BF488D42-C0B1-4B1A-91EF-35652088749E}"/>
              </a:ext>
            </a:extLst>
          </p:cNvPr>
          <p:cNvSpPr>
            <a:spLocks noGrp="1"/>
          </p:cNvSpPr>
          <p:nvPr>
            <p:ph idx="1"/>
          </p:nvPr>
        </p:nvSpPr>
        <p:spPr>
          <a:xfrm>
            <a:off x="971550" y="1137446"/>
            <a:ext cx="10639605" cy="5039517"/>
          </a:xfrm>
        </p:spPr>
        <p:txBody>
          <a:bodyPr>
            <a:normAutofit lnSpcReduction="10000"/>
          </a:bodyPr>
          <a:lstStyle/>
          <a:p>
            <a:pPr marL="457200" indent="-457200"/>
            <a:r>
              <a:rPr lang="en-US" sz="3000" dirty="0"/>
              <a:t>Measure overall readiness to conduct rigorous evaluations.</a:t>
            </a:r>
          </a:p>
          <a:p>
            <a:pPr marL="457200" indent="-457200"/>
            <a:r>
              <a:rPr lang="en-US" sz="3000" dirty="0"/>
              <a:t>Identify and explore factors inhibiting evaluation capacity and areas where additional resources and/or technical assistance are needed. </a:t>
            </a:r>
          </a:p>
          <a:p>
            <a:pPr marL="457200" indent="-457200"/>
            <a:r>
              <a:rPr lang="en-US" sz="3000" dirty="0"/>
              <a:t>Covers the following: </a:t>
            </a:r>
          </a:p>
          <a:p>
            <a:pPr marL="914400" lvl="1" indent="-457200">
              <a:buFont typeface="+mj-lt"/>
              <a:buAutoNum type="arabicPeriod"/>
            </a:pPr>
            <a:r>
              <a:rPr lang="en-US" sz="2800" dirty="0"/>
              <a:t>Evaluation Culture and Awareness</a:t>
            </a:r>
          </a:p>
          <a:p>
            <a:pPr marL="914400" lvl="1" indent="-457200">
              <a:buFont typeface="+mj-lt"/>
              <a:buAutoNum type="arabicPeriod"/>
            </a:pPr>
            <a:r>
              <a:rPr lang="en-US" sz="2800" dirty="0"/>
              <a:t>Funding Strategies</a:t>
            </a:r>
          </a:p>
          <a:p>
            <a:pPr marL="914400" lvl="1" indent="-457200">
              <a:buFont typeface="+mj-lt"/>
              <a:buAutoNum type="arabicPeriod"/>
            </a:pPr>
            <a:r>
              <a:rPr lang="en-US" sz="2800" dirty="0"/>
              <a:t>Data Management</a:t>
            </a:r>
          </a:p>
          <a:p>
            <a:pPr marL="914400" lvl="1" indent="-457200">
              <a:buFont typeface="+mj-lt"/>
              <a:buAutoNum type="arabicPeriod"/>
            </a:pPr>
            <a:r>
              <a:rPr lang="en-US" sz="2800" dirty="0"/>
              <a:t>Staff Skills, Capacity and Knowledge</a:t>
            </a:r>
          </a:p>
          <a:p>
            <a:pPr marL="914400" lvl="1" indent="-457200">
              <a:buFont typeface="+mj-lt"/>
              <a:buAutoNum type="arabicPeriod"/>
            </a:pPr>
            <a:r>
              <a:rPr lang="en-US" sz="2800" dirty="0"/>
              <a:t>Strategic Planning </a:t>
            </a:r>
          </a:p>
        </p:txBody>
      </p:sp>
    </p:spTree>
    <p:extLst>
      <p:ext uri="{BB962C8B-B14F-4D97-AF65-F5344CB8AC3E}">
        <p14:creationId xmlns:p14="http://schemas.microsoft.com/office/powerpoint/2010/main" val="415509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64F4B-E2CC-466D-A67A-A75088E1BCA6}"/>
              </a:ext>
            </a:extLst>
          </p:cNvPr>
          <p:cNvSpPr>
            <a:spLocks noGrp="1"/>
          </p:cNvSpPr>
          <p:nvPr>
            <p:ph type="sldNum" sz="quarter" idx="12"/>
          </p:nvPr>
        </p:nvSpPr>
        <p:spPr/>
        <p:txBody>
          <a:bodyPr/>
          <a:lstStyle/>
          <a:p>
            <a:fld id="{158B7785-F6D6-45F8-833E-07BD84680091}" type="slidenum">
              <a:rPr lang="en-US" smtClean="0"/>
              <a:t>15</a:t>
            </a:fld>
            <a:endParaRPr lang="en-US" dirty="0"/>
          </a:p>
        </p:txBody>
      </p:sp>
      <p:sp>
        <p:nvSpPr>
          <p:cNvPr id="3" name="Title 2">
            <a:extLst>
              <a:ext uri="{FF2B5EF4-FFF2-40B4-BE49-F238E27FC236}">
                <a16:creationId xmlns:a16="http://schemas.microsoft.com/office/drawing/2014/main" id="{FC0207A6-58E9-48FE-BDEB-9FD31A4B2888}"/>
              </a:ext>
            </a:extLst>
          </p:cNvPr>
          <p:cNvSpPr>
            <a:spLocks noGrp="1"/>
          </p:cNvSpPr>
          <p:nvPr>
            <p:ph type="title"/>
          </p:nvPr>
        </p:nvSpPr>
        <p:spPr/>
        <p:txBody>
          <a:bodyPr>
            <a:normAutofit fontScale="90000"/>
          </a:bodyPr>
          <a:lstStyle/>
          <a:p>
            <a:r>
              <a:rPr lang="en-US" dirty="0"/>
              <a:t>Evaluation Capacity Self-Assessment: Design and Implementation</a:t>
            </a:r>
          </a:p>
        </p:txBody>
      </p:sp>
      <p:sp>
        <p:nvSpPr>
          <p:cNvPr id="4" name="Content Placeholder 3">
            <a:extLst>
              <a:ext uri="{FF2B5EF4-FFF2-40B4-BE49-F238E27FC236}">
                <a16:creationId xmlns:a16="http://schemas.microsoft.com/office/drawing/2014/main" id="{BF488D42-C0B1-4B1A-91EF-35652088749E}"/>
              </a:ext>
            </a:extLst>
          </p:cNvPr>
          <p:cNvSpPr>
            <a:spLocks noGrp="1"/>
          </p:cNvSpPr>
          <p:nvPr>
            <p:ph idx="1"/>
          </p:nvPr>
        </p:nvSpPr>
        <p:spPr/>
        <p:txBody>
          <a:bodyPr>
            <a:normAutofit/>
          </a:bodyPr>
          <a:lstStyle/>
          <a:p>
            <a:pPr marL="457200" indent="-457200"/>
            <a:r>
              <a:rPr lang="en-US" sz="2800" dirty="0"/>
              <a:t>Measure readiness to conduct specific elements of rigorous evaluations.</a:t>
            </a:r>
          </a:p>
          <a:p>
            <a:pPr marL="457200" indent="-457200"/>
            <a:r>
              <a:rPr lang="en-US" sz="2800" dirty="0"/>
              <a:t>Identify and explore factors inhibiting evaluation capacity and areas where additional resources and/or technical assistance are needed. </a:t>
            </a:r>
          </a:p>
          <a:p>
            <a:pPr marL="457200" indent="-457200"/>
            <a:r>
              <a:rPr lang="en-US" sz="2800" dirty="0"/>
              <a:t>Covers the following: </a:t>
            </a:r>
          </a:p>
          <a:p>
            <a:pPr marL="914400" lvl="1" indent="-457200">
              <a:buFont typeface="+mj-lt"/>
              <a:buAutoNum type="arabicPeriod"/>
            </a:pPr>
            <a:r>
              <a:rPr lang="en-US" sz="2600" dirty="0"/>
              <a:t>Evaluation Design and Research Questions</a:t>
            </a:r>
          </a:p>
          <a:p>
            <a:pPr marL="914400" lvl="1" indent="-457200">
              <a:buFont typeface="+mj-lt"/>
              <a:buAutoNum type="arabicPeriod"/>
            </a:pPr>
            <a:r>
              <a:rPr lang="en-US" sz="2600" dirty="0"/>
              <a:t>Data Collection and Analysis Plan</a:t>
            </a:r>
          </a:p>
          <a:p>
            <a:pPr marL="914400" lvl="1" indent="-457200">
              <a:buFont typeface="+mj-lt"/>
              <a:buAutoNum type="arabicPeriod"/>
            </a:pPr>
            <a:r>
              <a:rPr lang="en-US" sz="2600" dirty="0"/>
              <a:t>Evaluator Selection</a:t>
            </a:r>
          </a:p>
          <a:p>
            <a:pPr marL="914400" lvl="1" indent="-457200">
              <a:buFont typeface="+mj-lt"/>
              <a:buAutoNum type="arabicPeriod"/>
            </a:pPr>
            <a:r>
              <a:rPr lang="en-US" sz="2600" dirty="0"/>
              <a:t>Participant Rights</a:t>
            </a:r>
          </a:p>
          <a:p>
            <a:pPr marL="914400" lvl="1" indent="-457200">
              <a:buFont typeface="+mj-lt"/>
              <a:buAutoNum type="arabicPeriod"/>
            </a:pPr>
            <a:r>
              <a:rPr lang="en-US" sz="2600" dirty="0"/>
              <a:t>Reporting </a:t>
            </a:r>
          </a:p>
        </p:txBody>
      </p:sp>
    </p:spTree>
    <p:extLst>
      <p:ext uri="{BB962C8B-B14F-4D97-AF65-F5344CB8AC3E}">
        <p14:creationId xmlns:p14="http://schemas.microsoft.com/office/powerpoint/2010/main" val="145146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normAutofit/>
          </a:bodyPr>
          <a:lstStyle/>
          <a:p>
            <a:r>
              <a:rPr lang="en-US" dirty="0"/>
              <a:t>2019 Evaluation Peer Learning Cohort:</a:t>
            </a:r>
          </a:p>
        </p:txBody>
      </p:sp>
      <p:sp>
        <p:nvSpPr>
          <p:cNvPr id="2" name="Text Placeholder 1"/>
          <p:cNvSpPr>
            <a:spLocks noGrp="1"/>
          </p:cNvSpPr>
          <p:nvPr>
            <p:ph type="body" idx="1"/>
          </p:nvPr>
        </p:nvSpPr>
        <p:spPr>
          <a:xfrm>
            <a:off x="800101" y="3969455"/>
            <a:ext cx="6553200" cy="1154793"/>
          </a:xfrm>
        </p:spPr>
        <p:txBody>
          <a:bodyPr>
            <a:normAutofit/>
          </a:bodyPr>
          <a:lstStyle/>
          <a:p>
            <a:r>
              <a:rPr lang="en-US" sz="3600" b="1" dirty="0">
                <a:solidFill>
                  <a:schemeClr val="accent2"/>
                </a:solidFill>
                <a:latin typeface="Bradley Hand ITC" panose="03070402050302030203" pitchFamily="66" charset="0"/>
              </a:rPr>
              <a:t>State Teams’ Experiences</a:t>
            </a:r>
          </a:p>
        </p:txBody>
      </p:sp>
    </p:spTree>
    <p:extLst>
      <p:ext uri="{BB962C8B-B14F-4D97-AF65-F5344CB8AC3E}">
        <p14:creationId xmlns:p14="http://schemas.microsoft.com/office/powerpoint/2010/main" val="56427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vert="horz" lIns="91440" tIns="45720" rIns="91440" bIns="45720" rtlCol="0" anchor="ctr">
            <a:normAutofit/>
          </a:bodyPr>
          <a:lstStyle/>
          <a:p>
            <a:pPr algn="l">
              <a:spcAft>
                <a:spcPts val="600"/>
              </a:spcAft>
              <a:defRPr/>
            </a:pPr>
            <a:fld id="{158B7785-F6D6-45F8-833E-07BD84680091}" type="slidenum">
              <a:rPr lang="en-US" sz="1200" b="0">
                <a:solidFill>
                  <a:srgbClr val="FFFFFF"/>
                </a:solidFill>
                <a:latin typeface="Calibri" panose="020F0502020204030204"/>
              </a:rPr>
              <a:pPr algn="l">
                <a:spcAft>
                  <a:spcPts val="600"/>
                </a:spcAft>
                <a:defRPr/>
              </a:pPr>
              <a:t>17</a:t>
            </a:fld>
            <a:endParaRPr lang="en-US" sz="1200" b="0" dirty="0">
              <a:solidFill>
                <a:srgbClr val="FFFFFF"/>
              </a:solidFill>
              <a:latin typeface="Calibri" panose="020F0502020204030204"/>
            </a:endParaRPr>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vert="horz" lIns="91440" tIns="45720" rIns="91440" bIns="45720" rtlCol="0" anchor="ctr">
            <a:normAutofit/>
          </a:bodyPr>
          <a:lstStyle/>
          <a:p>
            <a:r>
              <a:rPr lang="en-US" sz="3600" dirty="0">
                <a:solidFill>
                  <a:schemeClr val="tx2"/>
                </a:solidFill>
              </a:rPr>
              <a:t>The Wisconsin Team’s EvalPLC Experience</a:t>
            </a:r>
          </a:p>
        </p:txBody>
      </p:sp>
      <p:sp>
        <p:nvSpPr>
          <p:cNvPr id="4" name="Text Placeholder 3">
            <a:extLst>
              <a:ext uri="{FF2B5EF4-FFF2-40B4-BE49-F238E27FC236}">
                <a16:creationId xmlns:a16="http://schemas.microsoft.com/office/drawing/2014/main" id="{03BE390F-3E63-4FB5-978F-392AEE674011}"/>
              </a:ext>
            </a:extLst>
          </p:cNvPr>
          <p:cNvSpPr>
            <a:spLocks noGrp="1"/>
          </p:cNvSpPr>
          <p:nvPr>
            <p:ph type="body" idx="1"/>
          </p:nvPr>
        </p:nvSpPr>
        <p:spPr/>
        <p:txBody>
          <a:bodyPr>
            <a:normAutofit lnSpcReduction="10000"/>
          </a:bodyPr>
          <a:lstStyle/>
          <a:p>
            <a:r>
              <a:rPr lang="en-US" dirty="0">
                <a:solidFill>
                  <a:schemeClr val="tx2"/>
                </a:solidFill>
              </a:rPr>
              <a:t>Began with s</a:t>
            </a:r>
            <a:r>
              <a:rPr lang="en-US" sz="2800" dirty="0">
                <a:solidFill>
                  <a:schemeClr val="tx2"/>
                </a:solidFill>
              </a:rPr>
              <a:t>trong </a:t>
            </a:r>
            <a:r>
              <a:rPr lang="en-US" b="1" dirty="0">
                <a:solidFill>
                  <a:schemeClr val="tx2"/>
                </a:solidFill>
              </a:rPr>
              <a:t>F</a:t>
            </a:r>
            <a:r>
              <a:rPr lang="en-US" sz="2800" b="1" dirty="0">
                <a:solidFill>
                  <a:schemeClr val="tx2"/>
                </a:solidFill>
              </a:rPr>
              <a:t>unding Strategies </a:t>
            </a:r>
            <a:r>
              <a:rPr lang="en-US" sz="2800" dirty="0">
                <a:solidFill>
                  <a:schemeClr val="tx2"/>
                </a:solidFill>
              </a:rPr>
              <a:t>and </a:t>
            </a:r>
            <a:r>
              <a:rPr lang="en-US" sz="2800" b="1" dirty="0">
                <a:solidFill>
                  <a:schemeClr val="tx2"/>
                </a:solidFill>
              </a:rPr>
              <a:t>Data Collection and Analysis Planning</a:t>
            </a:r>
            <a:endParaRPr lang="en-US" b="1" dirty="0"/>
          </a:p>
        </p:txBody>
      </p:sp>
      <p:sp>
        <p:nvSpPr>
          <p:cNvPr id="3" name="Content Placeholder 2">
            <a:extLst>
              <a:ext uri="{FF2B5EF4-FFF2-40B4-BE49-F238E27FC236}">
                <a16:creationId xmlns:a16="http://schemas.microsoft.com/office/drawing/2014/main" id="{110ACCFF-F9B9-4862-9FFA-675E8E70BCED}"/>
              </a:ext>
            </a:extLst>
          </p:cNvPr>
          <p:cNvSpPr>
            <a:spLocks noGrp="1"/>
          </p:cNvSpPr>
          <p:nvPr>
            <p:ph sz="half" idx="2"/>
          </p:nvPr>
        </p:nvSpPr>
        <p:spPr>
          <a:xfrm>
            <a:off x="839788" y="2128838"/>
            <a:ext cx="10004425" cy="4060825"/>
          </a:xfrm>
        </p:spPr>
        <p:txBody>
          <a:bodyPr vert="horz" lIns="91440" tIns="45720" rIns="91440" bIns="45720" rtlCol="0">
            <a:noAutofit/>
          </a:bodyPr>
          <a:lstStyle/>
          <a:p>
            <a:pPr marL="457200" lvl="0" indent="-457200">
              <a:buFont typeface="Wingdings" panose="05000000000000000000" pitchFamily="2" charset="2"/>
              <a:buChar char="Ø"/>
            </a:pPr>
            <a:r>
              <a:rPr lang="en-US" sz="4000" dirty="0"/>
              <a:t>Describe 2-3 lessons learned from your state’s participation in the 2019 EvalPLC.</a:t>
            </a:r>
          </a:p>
          <a:p>
            <a:pPr marL="457200" indent="-457200">
              <a:buFont typeface="Wingdings" panose="05000000000000000000" pitchFamily="2" charset="2"/>
              <a:buChar char="Ø"/>
            </a:pPr>
            <a:r>
              <a:rPr lang="en-US" sz="4000" dirty="0"/>
              <a:t>Explain how your evaluation planning activities have progressed since the EvalPLC ended in May.</a:t>
            </a:r>
          </a:p>
        </p:txBody>
      </p:sp>
    </p:spTree>
    <p:extLst>
      <p:ext uri="{BB962C8B-B14F-4D97-AF65-F5344CB8AC3E}">
        <p14:creationId xmlns:p14="http://schemas.microsoft.com/office/powerpoint/2010/main" val="3758084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vert="horz" lIns="91440" tIns="45720" rIns="91440" bIns="45720" rtlCol="0" anchor="ctr">
            <a:normAutofit/>
          </a:bodyPr>
          <a:lstStyle/>
          <a:p>
            <a:pPr algn="l">
              <a:spcAft>
                <a:spcPts val="600"/>
              </a:spcAft>
              <a:defRPr/>
            </a:pPr>
            <a:fld id="{158B7785-F6D6-45F8-833E-07BD84680091}" type="slidenum">
              <a:rPr lang="en-US" sz="1200" b="0">
                <a:solidFill>
                  <a:srgbClr val="FFFFFF"/>
                </a:solidFill>
                <a:latin typeface="Calibri" panose="020F0502020204030204"/>
              </a:rPr>
              <a:pPr algn="l">
                <a:spcAft>
                  <a:spcPts val="600"/>
                </a:spcAft>
                <a:defRPr/>
              </a:pPr>
              <a:t>18</a:t>
            </a:fld>
            <a:endParaRPr lang="en-US" sz="1200" b="0" dirty="0">
              <a:solidFill>
                <a:srgbClr val="FFFFFF"/>
              </a:solidFill>
              <a:latin typeface="Calibri" panose="020F0502020204030204"/>
            </a:endParaRPr>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vert="horz" lIns="91440" tIns="45720" rIns="91440" bIns="45720" rtlCol="0" anchor="ctr">
            <a:normAutofit/>
          </a:bodyPr>
          <a:lstStyle/>
          <a:p>
            <a:r>
              <a:rPr lang="en-US" sz="3600" dirty="0">
                <a:solidFill>
                  <a:schemeClr val="tx2"/>
                </a:solidFill>
              </a:rPr>
              <a:t>The Illinois Team’s EvalPLC Experience</a:t>
            </a:r>
          </a:p>
        </p:txBody>
      </p:sp>
      <p:sp>
        <p:nvSpPr>
          <p:cNvPr id="4" name="Text Placeholder 3">
            <a:extLst>
              <a:ext uri="{FF2B5EF4-FFF2-40B4-BE49-F238E27FC236}">
                <a16:creationId xmlns:a16="http://schemas.microsoft.com/office/drawing/2014/main" id="{36D034AD-292C-48A8-B1AD-684383954DFC}"/>
              </a:ext>
            </a:extLst>
          </p:cNvPr>
          <p:cNvSpPr>
            <a:spLocks noGrp="1"/>
          </p:cNvSpPr>
          <p:nvPr>
            <p:ph type="body" idx="1"/>
          </p:nvPr>
        </p:nvSpPr>
        <p:spPr/>
        <p:txBody>
          <a:bodyPr>
            <a:normAutofit/>
          </a:bodyPr>
          <a:lstStyle/>
          <a:p>
            <a:r>
              <a:rPr lang="en-US" dirty="0">
                <a:solidFill>
                  <a:schemeClr val="tx2"/>
                </a:solidFill>
              </a:rPr>
              <a:t>Began with s</a:t>
            </a:r>
            <a:r>
              <a:rPr lang="en-US" sz="2800" dirty="0">
                <a:solidFill>
                  <a:schemeClr val="tx2"/>
                </a:solidFill>
              </a:rPr>
              <a:t>trong </a:t>
            </a:r>
            <a:r>
              <a:rPr lang="en-US" sz="2800" b="1" dirty="0">
                <a:solidFill>
                  <a:schemeClr val="tx2"/>
                </a:solidFill>
              </a:rPr>
              <a:t>Evaluation Culture and Awareness </a:t>
            </a:r>
            <a:endParaRPr lang="en-US" b="1" dirty="0"/>
          </a:p>
        </p:txBody>
      </p:sp>
      <p:sp>
        <p:nvSpPr>
          <p:cNvPr id="3" name="Content Placeholder 2">
            <a:extLst>
              <a:ext uri="{FF2B5EF4-FFF2-40B4-BE49-F238E27FC236}">
                <a16:creationId xmlns:a16="http://schemas.microsoft.com/office/drawing/2014/main" id="{110ACCFF-F9B9-4862-9FFA-675E8E70BCED}"/>
              </a:ext>
            </a:extLst>
          </p:cNvPr>
          <p:cNvSpPr>
            <a:spLocks noGrp="1"/>
          </p:cNvSpPr>
          <p:nvPr>
            <p:ph sz="half" idx="2"/>
          </p:nvPr>
        </p:nvSpPr>
        <p:spPr>
          <a:xfrm>
            <a:off x="839788" y="1989878"/>
            <a:ext cx="9704387" cy="4199785"/>
          </a:xfrm>
        </p:spPr>
        <p:txBody>
          <a:bodyPr vert="horz" lIns="91440" tIns="45720" rIns="91440" bIns="45720" rtlCol="0">
            <a:noAutofit/>
          </a:bodyPr>
          <a:lstStyle/>
          <a:p>
            <a:pPr marL="457200" lvl="0" indent="-457200">
              <a:buFont typeface="Wingdings" panose="05000000000000000000" pitchFamily="2" charset="2"/>
              <a:buChar char="Ø"/>
            </a:pPr>
            <a:r>
              <a:rPr lang="en-US" sz="4000" dirty="0"/>
              <a:t>Describe 2-3 lessons learned from your state’s participation in the 2019 EvalPLC.</a:t>
            </a:r>
          </a:p>
          <a:p>
            <a:pPr marL="457200" indent="-457200">
              <a:buFont typeface="Wingdings" panose="05000000000000000000" pitchFamily="2" charset="2"/>
              <a:buChar char="Ø"/>
            </a:pPr>
            <a:r>
              <a:rPr lang="en-US" sz="4000" dirty="0"/>
              <a:t>Explain how your evaluation planning activities have progressed since the EvalPLC ended in May.</a:t>
            </a:r>
          </a:p>
        </p:txBody>
      </p:sp>
    </p:spTree>
    <p:extLst>
      <p:ext uri="{BB962C8B-B14F-4D97-AF65-F5344CB8AC3E}">
        <p14:creationId xmlns:p14="http://schemas.microsoft.com/office/powerpoint/2010/main" val="328773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705854" y="3867151"/>
            <a:ext cx="5580646" cy="1999951"/>
          </a:xfrm>
        </p:spPr>
        <p:txBody>
          <a:bodyPr>
            <a:normAutofit/>
          </a:bodyPr>
          <a:lstStyle/>
          <a:p>
            <a:r>
              <a:rPr lang="en-US" sz="2600" b="1" i="0" dirty="0">
                <a:latin typeface="Bradley Hand ITC" panose="03070402050302030203" pitchFamily="66" charset="0"/>
              </a:rPr>
              <a:t>For Mark-Illinois and Bryan-Wisconsin about their states’ EvalPLC participation or evaluation activities? </a:t>
            </a:r>
          </a:p>
        </p:txBody>
      </p:sp>
    </p:spTree>
    <p:extLst>
      <p:ext uri="{BB962C8B-B14F-4D97-AF65-F5344CB8AC3E}">
        <p14:creationId xmlns:p14="http://schemas.microsoft.com/office/powerpoint/2010/main" val="150735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1F7E19-664D-497D-B73A-00071E52890C}"/>
              </a:ext>
            </a:extLst>
          </p:cNvPr>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a:extLst>
              <a:ext uri="{FF2B5EF4-FFF2-40B4-BE49-F238E27FC236}">
                <a16:creationId xmlns:a16="http://schemas.microsoft.com/office/drawing/2014/main" id="{982FB0C8-BC0F-4427-910A-61D1B600BE31}"/>
              </a:ext>
            </a:extLst>
          </p:cNvPr>
          <p:cNvSpPr>
            <a:spLocks noGrp="1"/>
          </p:cNvSpPr>
          <p:nvPr>
            <p:ph type="title"/>
          </p:nvPr>
        </p:nvSpPr>
        <p:spPr/>
        <p:txBody>
          <a:bodyPr/>
          <a:lstStyle/>
          <a:p>
            <a:r>
              <a:rPr lang="en-US" dirty="0"/>
              <a:t>Today’s Speakers</a:t>
            </a:r>
          </a:p>
        </p:txBody>
      </p:sp>
      <p:pic>
        <p:nvPicPr>
          <p:cNvPr id="8" name="Picture Placeholder 7">
            <a:extLst>
              <a:ext uri="{FF2B5EF4-FFF2-40B4-BE49-F238E27FC236}">
                <a16:creationId xmlns:a16="http://schemas.microsoft.com/office/drawing/2014/main" id="{72C61E38-D353-4ABC-A06F-8D0B29D62941}"/>
              </a:ext>
            </a:extLst>
          </p:cNvPr>
          <p:cNvPicPr>
            <a:picLocks noGrp="1" noChangeAspect="1"/>
          </p:cNvPicPr>
          <p:nvPr>
            <p:ph type="pic" sz="quarter" idx="13"/>
          </p:nvPr>
        </p:nvPicPr>
        <p:blipFill>
          <a:blip r:embed="rId3"/>
          <a:srcRect l="4096" r="4096"/>
          <a:stretch>
            <a:fillRect/>
          </a:stretch>
        </p:blipFill>
        <p:spPr>
          <a:prstGeom prst="rect">
            <a:avLst/>
          </a:prstGeom>
          <a:effectLst/>
        </p:spPr>
      </p:pic>
      <p:sp>
        <p:nvSpPr>
          <p:cNvPr id="5" name="Content Placeholder 4">
            <a:extLst>
              <a:ext uri="{FF2B5EF4-FFF2-40B4-BE49-F238E27FC236}">
                <a16:creationId xmlns:a16="http://schemas.microsoft.com/office/drawing/2014/main" id="{8E5BE66E-A21E-4332-B891-B3B453555B46}"/>
              </a:ext>
            </a:extLst>
          </p:cNvPr>
          <p:cNvSpPr>
            <a:spLocks noGrp="1"/>
          </p:cNvSpPr>
          <p:nvPr>
            <p:ph sz="half" idx="2"/>
          </p:nvPr>
        </p:nvSpPr>
        <p:spPr/>
        <p:txBody>
          <a:bodyPr/>
          <a:lstStyle/>
          <a:p>
            <a:pPr>
              <a:lnSpc>
                <a:spcPct val="100000"/>
              </a:lnSpc>
            </a:pPr>
            <a:r>
              <a:rPr lang="en-US" dirty="0"/>
              <a:t>Gloria Salas-Kos</a:t>
            </a:r>
          </a:p>
          <a:p>
            <a:pPr marL="0" lvl="1">
              <a:spcBef>
                <a:spcPts val="0"/>
              </a:spcBef>
            </a:pPr>
            <a:r>
              <a:rPr lang="en-US" sz="2000" dirty="0"/>
              <a:t>Senior Program Analyst/Evaluation Technical Assistance Coordinator</a:t>
            </a:r>
          </a:p>
          <a:p>
            <a:pPr marL="0" lvl="1">
              <a:lnSpc>
                <a:spcPct val="100000"/>
              </a:lnSpc>
              <a:spcBef>
                <a:spcPts val="0"/>
              </a:spcBef>
            </a:pPr>
            <a:r>
              <a:rPr lang="en-US" sz="2000" dirty="0"/>
              <a:t>Office of Policy Development and Research </a:t>
            </a:r>
          </a:p>
          <a:p>
            <a:pPr marL="0" lvl="2">
              <a:lnSpc>
                <a:spcPct val="100000"/>
              </a:lnSpc>
            </a:pPr>
            <a:r>
              <a:rPr lang="en-US" sz="2000" dirty="0">
                <a:solidFill>
                  <a:schemeClr val="tx1"/>
                </a:solidFill>
              </a:rPr>
              <a:t>Employment and Training Administration/U.S. DOL</a:t>
            </a:r>
            <a:endParaRPr lang="en-US" dirty="0"/>
          </a:p>
        </p:txBody>
      </p:sp>
      <p:pic>
        <p:nvPicPr>
          <p:cNvPr id="9" name="Picture Placeholder 8">
            <a:extLst>
              <a:ext uri="{FF2B5EF4-FFF2-40B4-BE49-F238E27FC236}">
                <a16:creationId xmlns:a16="http://schemas.microsoft.com/office/drawing/2014/main" id="{DA32DD5C-B0DB-45F6-A13E-650AE8897E27}"/>
              </a:ext>
            </a:extLst>
          </p:cNvPr>
          <p:cNvPicPr>
            <a:picLocks noGrp="1" noChangeAspect="1"/>
          </p:cNvPicPr>
          <p:nvPr>
            <p:ph type="pic" sz="quarter" idx="14"/>
          </p:nvPr>
        </p:nvPicPr>
        <p:blipFill>
          <a:blip r:embed="rId4"/>
          <a:srcRect/>
          <a:stretch>
            <a:fillRect/>
          </a:stretch>
        </p:blipFill>
        <p:spPr>
          <a:prstGeom prst="rect">
            <a:avLst/>
          </a:prstGeom>
        </p:spPr>
      </p:pic>
      <p:sp>
        <p:nvSpPr>
          <p:cNvPr id="7" name="Content Placeholder 6">
            <a:extLst>
              <a:ext uri="{FF2B5EF4-FFF2-40B4-BE49-F238E27FC236}">
                <a16:creationId xmlns:a16="http://schemas.microsoft.com/office/drawing/2014/main" id="{397C7539-E7D6-482F-A485-036C86C91123}"/>
              </a:ext>
            </a:extLst>
          </p:cNvPr>
          <p:cNvSpPr>
            <a:spLocks noGrp="1"/>
          </p:cNvSpPr>
          <p:nvPr>
            <p:ph sz="half" idx="1"/>
          </p:nvPr>
        </p:nvSpPr>
        <p:spPr/>
        <p:txBody>
          <a:bodyPr/>
          <a:lstStyle/>
          <a:p>
            <a:pPr>
              <a:lnSpc>
                <a:spcPct val="100000"/>
              </a:lnSpc>
            </a:pPr>
            <a:r>
              <a:rPr lang="en-US" dirty="0"/>
              <a:t>Wayne Gordon</a:t>
            </a:r>
          </a:p>
          <a:p>
            <a:pPr marL="0" lvl="1">
              <a:lnSpc>
                <a:spcPct val="100000"/>
              </a:lnSpc>
              <a:spcBef>
                <a:spcPts val="0"/>
              </a:spcBef>
            </a:pPr>
            <a:r>
              <a:rPr lang="en-US" sz="2000" dirty="0"/>
              <a:t>Director, Division of Research and Evaluation</a:t>
            </a:r>
          </a:p>
          <a:p>
            <a:pPr marL="0" lvl="1">
              <a:lnSpc>
                <a:spcPct val="100000"/>
              </a:lnSpc>
              <a:spcBef>
                <a:spcPts val="0"/>
              </a:spcBef>
            </a:pPr>
            <a:r>
              <a:rPr lang="en-US" sz="2000" dirty="0"/>
              <a:t>Office of Policy Development and Research </a:t>
            </a:r>
          </a:p>
          <a:p>
            <a:pPr marL="0" lvl="2">
              <a:lnSpc>
                <a:spcPct val="100000"/>
              </a:lnSpc>
            </a:pPr>
            <a:r>
              <a:rPr lang="en-US" sz="2000" dirty="0"/>
              <a:t>Employment and Training Administration/U.S. DOL</a:t>
            </a:r>
          </a:p>
        </p:txBody>
      </p:sp>
    </p:spTree>
    <p:extLst>
      <p:ext uri="{BB962C8B-B14F-4D97-AF65-F5344CB8AC3E}">
        <p14:creationId xmlns:p14="http://schemas.microsoft.com/office/powerpoint/2010/main" val="396472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2020 Evaluation Peer Learning Cohort:</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927848" y="3940880"/>
            <a:ext cx="6425453" cy="825021"/>
          </a:xfrm>
        </p:spPr>
        <p:txBody>
          <a:bodyPr>
            <a:normAutofit/>
          </a:bodyPr>
          <a:lstStyle/>
          <a:p>
            <a:r>
              <a:rPr lang="en-US" sz="3600" b="1" dirty="0">
                <a:solidFill>
                  <a:schemeClr val="accent2"/>
                </a:solidFill>
                <a:latin typeface="Bradley Hand ITC" panose="03070402050302030203" pitchFamily="66" charset="0"/>
              </a:rPr>
              <a:t>Application Process</a:t>
            </a:r>
          </a:p>
        </p:txBody>
      </p:sp>
    </p:spTree>
    <p:extLst>
      <p:ext uri="{BB962C8B-B14F-4D97-AF65-F5344CB8AC3E}">
        <p14:creationId xmlns:p14="http://schemas.microsoft.com/office/powerpoint/2010/main" val="262843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02D06-C797-4A31-AA43-0BF1E5664CAF}"/>
              </a:ext>
            </a:extLst>
          </p:cNvPr>
          <p:cNvSpPr>
            <a:spLocks noGrp="1"/>
          </p:cNvSpPr>
          <p:nvPr>
            <p:ph type="sldNum" sz="quarter" idx="12"/>
          </p:nvPr>
        </p:nvSpPr>
        <p:spPr/>
        <p:txBody>
          <a:bodyPr/>
          <a:lstStyle/>
          <a:p>
            <a:fld id="{158B7785-F6D6-45F8-833E-07BD84680091}" type="slidenum">
              <a:rPr lang="en-US" smtClean="0"/>
              <a:t>21</a:t>
            </a:fld>
            <a:endParaRPr lang="en-US" dirty="0"/>
          </a:p>
        </p:txBody>
      </p:sp>
      <p:sp>
        <p:nvSpPr>
          <p:cNvPr id="3" name="Title 2">
            <a:extLst>
              <a:ext uri="{FF2B5EF4-FFF2-40B4-BE49-F238E27FC236}">
                <a16:creationId xmlns:a16="http://schemas.microsoft.com/office/drawing/2014/main" id="{CA636866-5B9B-4C3F-A839-3D03646AB8FA}"/>
              </a:ext>
            </a:extLst>
          </p:cNvPr>
          <p:cNvSpPr>
            <a:spLocks noGrp="1"/>
          </p:cNvSpPr>
          <p:nvPr>
            <p:ph type="title"/>
          </p:nvPr>
        </p:nvSpPr>
        <p:spPr/>
        <p:txBody>
          <a:bodyPr/>
          <a:lstStyle/>
          <a:p>
            <a:r>
              <a:rPr lang="en-US" dirty="0"/>
              <a:t>2020 Evaluation Peer Learning Cohort</a:t>
            </a:r>
          </a:p>
        </p:txBody>
      </p:sp>
      <p:sp>
        <p:nvSpPr>
          <p:cNvPr id="4" name="Content Placeholder 3">
            <a:extLst>
              <a:ext uri="{FF2B5EF4-FFF2-40B4-BE49-F238E27FC236}">
                <a16:creationId xmlns:a16="http://schemas.microsoft.com/office/drawing/2014/main" id="{7CBFB540-0522-458B-9F39-C5FD7DF171A6}"/>
              </a:ext>
            </a:extLst>
          </p:cNvPr>
          <p:cNvSpPr>
            <a:spLocks noGrp="1"/>
          </p:cNvSpPr>
          <p:nvPr>
            <p:ph idx="1"/>
          </p:nvPr>
        </p:nvSpPr>
        <p:spPr>
          <a:xfrm>
            <a:off x="985838" y="1137446"/>
            <a:ext cx="10072687" cy="5039517"/>
          </a:xfrm>
        </p:spPr>
        <p:txBody>
          <a:bodyPr>
            <a:normAutofit/>
          </a:bodyPr>
          <a:lstStyle/>
          <a:p>
            <a:pPr marL="457200" indent="-457200"/>
            <a:r>
              <a:rPr lang="en-US" sz="3200" dirty="0"/>
              <a:t>Identify a range of research and evaluation experience and capacity to create, test, and exchange promising evaluation practices with their peers.  </a:t>
            </a:r>
          </a:p>
          <a:p>
            <a:pPr marL="457200" indent="-457200"/>
            <a:r>
              <a:rPr lang="en-US" sz="3200" dirty="0"/>
              <a:t>State teams will have access to technical assistance coaches to:</a:t>
            </a:r>
          </a:p>
          <a:p>
            <a:pPr marL="822960" lvl="1" indent="-457200"/>
            <a:r>
              <a:rPr lang="en-US" sz="3000" dirty="0"/>
              <a:t>Help evaluate their states’ readiness to conduct rigorous, relevant, independent, and transparent evaluations that inform policy and practices, and </a:t>
            </a:r>
          </a:p>
          <a:p>
            <a:pPr marL="822960" lvl="1" indent="-457200"/>
            <a:r>
              <a:rPr lang="en-US" sz="3000" dirty="0"/>
              <a:t>Support designing and implementing an evaluation and analysis action plan. </a:t>
            </a:r>
          </a:p>
        </p:txBody>
      </p:sp>
    </p:spTree>
    <p:extLst>
      <p:ext uri="{BB962C8B-B14F-4D97-AF65-F5344CB8AC3E}">
        <p14:creationId xmlns:p14="http://schemas.microsoft.com/office/powerpoint/2010/main" val="29974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E665B-FDFD-4529-B8B7-C60252B98190}"/>
              </a:ext>
            </a:extLst>
          </p:cNvPr>
          <p:cNvSpPr>
            <a:spLocks noGrp="1"/>
          </p:cNvSpPr>
          <p:nvPr>
            <p:ph type="sldNum" sz="quarter" idx="12"/>
          </p:nvPr>
        </p:nvSpPr>
        <p:spPr/>
        <p:txBody>
          <a:bodyPr/>
          <a:lstStyle/>
          <a:p>
            <a:fld id="{158B7785-F6D6-45F8-833E-07BD84680091}" type="slidenum">
              <a:rPr lang="en-US" smtClean="0"/>
              <a:t>22</a:t>
            </a:fld>
            <a:endParaRPr lang="en-US" dirty="0"/>
          </a:p>
        </p:txBody>
      </p:sp>
      <p:sp>
        <p:nvSpPr>
          <p:cNvPr id="3" name="Title 2">
            <a:extLst>
              <a:ext uri="{FF2B5EF4-FFF2-40B4-BE49-F238E27FC236}">
                <a16:creationId xmlns:a16="http://schemas.microsoft.com/office/drawing/2014/main" id="{E38D7A66-E420-4ED5-9D9C-27EDBF9C9513}"/>
              </a:ext>
            </a:extLst>
          </p:cNvPr>
          <p:cNvSpPr>
            <a:spLocks noGrp="1"/>
          </p:cNvSpPr>
          <p:nvPr>
            <p:ph type="title"/>
          </p:nvPr>
        </p:nvSpPr>
        <p:spPr/>
        <p:txBody>
          <a:bodyPr/>
          <a:lstStyle/>
          <a:p>
            <a:r>
              <a:rPr lang="en-US" dirty="0"/>
              <a:t>2020 Evaluation Peer Learning Cohort</a:t>
            </a:r>
          </a:p>
        </p:txBody>
      </p:sp>
      <p:sp>
        <p:nvSpPr>
          <p:cNvPr id="4" name="Content Placeholder 3">
            <a:extLst>
              <a:ext uri="{FF2B5EF4-FFF2-40B4-BE49-F238E27FC236}">
                <a16:creationId xmlns:a16="http://schemas.microsoft.com/office/drawing/2014/main" id="{958B919B-6DFB-4930-94B6-7CEE0C31A1F6}"/>
              </a:ext>
            </a:extLst>
          </p:cNvPr>
          <p:cNvSpPr>
            <a:spLocks noGrp="1"/>
          </p:cNvSpPr>
          <p:nvPr>
            <p:ph idx="1"/>
          </p:nvPr>
        </p:nvSpPr>
        <p:spPr>
          <a:xfrm>
            <a:off x="805866" y="1137446"/>
            <a:ext cx="10395534" cy="5039517"/>
          </a:xfrm>
        </p:spPr>
        <p:txBody>
          <a:bodyPr>
            <a:normAutofit lnSpcReduction="10000"/>
          </a:bodyPr>
          <a:lstStyle/>
          <a:p>
            <a:pPr marL="457200" indent="-457200"/>
            <a:r>
              <a:rPr lang="en-US" sz="3200" dirty="0"/>
              <a:t>All meetings will be virtual: </a:t>
            </a:r>
          </a:p>
          <a:p>
            <a:pPr lvl="1"/>
            <a:r>
              <a:rPr lang="en-US" sz="3000" dirty="0"/>
              <a:t>EvalPLC state teams will meet five times as a group from October 2020 through March 2021.</a:t>
            </a:r>
          </a:p>
          <a:p>
            <a:pPr lvl="1"/>
            <a:r>
              <a:rPr lang="en-US" sz="3000" dirty="0"/>
              <a:t>ETA will hold three complementary public webinars on “Hot Evaluation” topics over the same period. </a:t>
            </a:r>
          </a:p>
          <a:p>
            <a:pPr marL="457200" indent="-457200"/>
            <a:r>
              <a:rPr lang="en-US" sz="3200" dirty="0"/>
              <a:t>After being selected to participate, state teams will: </a:t>
            </a:r>
          </a:p>
          <a:p>
            <a:pPr lvl="1"/>
            <a:r>
              <a:rPr lang="en-US" sz="3000" dirty="0"/>
              <a:t>Begin by completing the Evaluation Readiness and Evaluation Design and Implementation Assessments.</a:t>
            </a:r>
          </a:p>
          <a:p>
            <a:pPr lvl="1"/>
            <a:r>
              <a:rPr lang="en-US" sz="3000" dirty="0"/>
              <a:t>Finish the cohort with an Evaluation Action Plan developed throughout the EvalPLC with support from a coach/facilitator. </a:t>
            </a:r>
          </a:p>
        </p:txBody>
      </p:sp>
    </p:spTree>
    <p:extLst>
      <p:ext uri="{BB962C8B-B14F-4D97-AF65-F5344CB8AC3E}">
        <p14:creationId xmlns:p14="http://schemas.microsoft.com/office/powerpoint/2010/main" val="238881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D235B-34EA-47B9-A964-3432437EF1F9}"/>
              </a:ext>
            </a:extLst>
          </p:cNvPr>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a:extLst>
              <a:ext uri="{FF2B5EF4-FFF2-40B4-BE49-F238E27FC236}">
                <a16:creationId xmlns:a16="http://schemas.microsoft.com/office/drawing/2014/main" id="{EAC10CB2-946A-44CE-A338-DF29D55B6E06}"/>
              </a:ext>
            </a:extLst>
          </p:cNvPr>
          <p:cNvSpPr>
            <a:spLocks noGrp="1"/>
          </p:cNvSpPr>
          <p:nvPr>
            <p:ph type="title"/>
          </p:nvPr>
        </p:nvSpPr>
        <p:spPr/>
        <p:txBody>
          <a:bodyPr/>
          <a:lstStyle/>
          <a:p>
            <a:r>
              <a:rPr lang="en-US" dirty="0"/>
              <a:t>To Apply for the 2020 Evaluation Peer Learning Cohort</a:t>
            </a:r>
          </a:p>
        </p:txBody>
      </p:sp>
      <p:sp>
        <p:nvSpPr>
          <p:cNvPr id="4" name="Content Placeholder 3">
            <a:extLst>
              <a:ext uri="{FF2B5EF4-FFF2-40B4-BE49-F238E27FC236}">
                <a16:creationId xmlns:a16="http://schemas.microsoft.com/office/drawing/2014/main" id="{1F628708-160B-451E-BBCD-F5C1A2A1AFD7}"/>
              </a:ext>
            </a:extLst>
          </p:cNvPr>
          <p:cNvSpPr>
            <a:spLocks noGrp="1"/>
          </p:cNvSpPr>
          <p:nvPr>
            <p:ph idx="1"/>
          </p:nvPr>
        </p:nvSpPr>
        <p:spPr>
          <a:xfrm>
            <a:off x="948906" y="1137446"/>
            <a:ext cx="10435772" cy="5039517"/>
          </a:xfrm>
        </p:spPr>
        <p:txBody>
          <a:bodyPr>
            <a:normAutofit/>
          </a:bodyPr>
          <a:lstStyle/>
          <a:p>
            <a:pPr marL="457200" indent="-457200"/>
            <a:r>
              <a:rPr lang="en-US" sz="3200" dirty="0"/>
              <a:t>Compose a state team consisting of at least four state and local representatives from WIOA, titles I and III, and at least two representatives from WIOA, titles II and IV or other partners.</a:t>
            </a:r>
          </a:p>
          <a:p>
            <a:pPr marL="914400" lvl="2" indent="-457200"/>
            <a:r>
              <a:rPr lang="en-US" sz="2800" b="1" dirty="0">
                <a:solidFill>
                  <a:schemeClr val="accent2"/>
                </a:solidFill>
              </a:rPr>
              <a:t>Complete the online application by August 24, 2020.</a:t>
            </a:r>
          </a:p>
          <a:p>
            <a:pPr marL="457200" indent="-457200"/>
            <a:r>
              <a:rPr lang="en-US" sz="3200" dirty="0"/>
              <a:t>A panel of ETA staff will review applications and select up to six state teams to participate. </a:t>
            </a:r>
          </a:p>
          <a:p>
            <a:pPr marL="457200" indent="-457200"/>
            <a:r>
              <a:rPr lang="en-US" sz="3200" dirty="0"/>
              <a:t>Applicant states will be notified the first week of September. </a:t>
            </a:r>
          </a:p>
          <a:p>
            <a:endParaRPr lang="en-US" sz="3200" dirty="0"/>
          </a:p>
        </p:txBody>
      </p:sp>
    </p:spTree>
    <p:extLst>
      <p:ext uri="{BB962C8B-B14F-4D97-AF65-F5344CB8AC3E}">
        <p14:creationId xmlns:p14="http://schemas.microsoft.com/office/powerpoint/2010/main" val="116839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3859782"/>
            <a:ext cx="5680658" cy="2496567"/>
          </a:xfrm>
        </p:spPr>
        <p:txBody>
          <a:bodyPr>
            <a:normAutofit fontScale="92500" lnSpcReduction="20000"/>
          </a:bodyPr>
          <a:lstStyle/>
          <a:p>
            <a:r>
              <a:rPr lang="en-US" sz="3500" b="1" i="0" dirty="0">
                <a:solidFill>
                  <a:schemeClr val="accent2"/>
                </a:solidFill>
                <a:latin typeface="Bradley Hand ITC" panose="03070402050302030203" pitchFamily="66" charset="0"/>
              </a:rPr>
              <a:t>What questions do you have about the—</a:t>
            </a:r>
          </a:p>
          <a:p>
            <a:r>
              <a:rPr lang="en-US" i="0" dirty="0"/>
              <a:t>2020 Evaluation Peer Learning Cohort or the application process? </a:t>
            </a:r>
          </a:p>
          <a:p>
            <a:r>
              <a:rPr lang="en-US" i="0" dirty="0"/>
              <a:t>WIOA evaluation requirement or related technical assistance tools? </a:t>
            </a:r>
          </a:p>
          <a:p>
            <a:endParaRPr lang="en-US" i="0" dirty="0"/>
          </a:p>
        </p:txBody>
      </p:sp>
    </p:spTree>
    <p:extLst>
      <p:ext uri="{BB962C8B-B14F-4D97-AF65-F5344CB8AC3E}">
        <p14:creationId xmlns:p14="http://schemas.microsoft.com/office/powerpoint/2010/main" val="333594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1" y="1405870"/>
            <a:ext cx="6553200" cy="2065993"/>
          </a:xfrm>
        </p:spPr>
        <p:txBody>
          <a:bodyPr/>
          <a:lstStyle/>
          <a:p>
            <a:r>
              <a:rPr lang="en-US" dirty="0"/>
              <a:t>Polling Questions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00101" y="3655130"/>
            <a:ext cx="6367463" cy="1154793"/>
          </a:xfrm>
        </p:spPr>
        <p:txBody>
          <a:bodyPr>
            <a:normAutofit/>
          </a:bodyPr>
          <a:lstStyle/>
          <a:p>
            <a:r>
              <a:rPr lang="en-US" sz="3600" b="1" dirty="0">
                <a:solidFill>
                  <a:schemeClr val="accent2"/>
                </a:solidFill>
                <a:latin typeface="Bradley Hand ITC" panose="03070402050302030203" pitchFamily="66" charset="0"/>
              </a:rPr>
              <a:t>What’s next?</a:t>
            </a:r>
          </a:p>
        </p:txBody>
      </p:sp>
    </p:spTree>
    <p:extLst>
      <p:ext uri="{BB962C8B-B14F-4D97-AF65-F5344CB8AC3E}">
        <p14:creationId xmlns:p14="http://schemas.microsoft.com/office/powerpoint/2010/main" val="105686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26</a:t>
            </a:fld>
            <a:endParaRPr lang="en-US" dirty="0"/>
          </a:p>
        </p:txBody>
      </p:sp>
      <p:sp>
        <p:nvSpPr>
          <p:cNvPr id="8" name="Title 7"/>
          <p:cNvSpPr>
            <a:spLocks noGrp="1"/>
          </p:cNvSpPr>
          <p:nvPr>
            <p:ph type="title"/>
          </p:nvPr>
        </p:nvSpPr>
        <p:spPr>
          <a:xfrm>
            <a:off x="839788" y="457199"/>
            <a:ext cx="4046537" cy="2965269"/>
          </a:xfrm>
        </p:spPr>
        <p:txBody>
          <a:bodyPr>
            <a:normAutofit/>
          </a:bodyPr>
          <a:lstStyle/>
          <a:p>
            <a:r>
              <a:rPr lang="en-US" dirty="0"/>
              <a:t>What types of resources would you like to see on the Evaluation and Research Hub?</a:t>
            </a:r>
          </a:p>
        </p:txBody>
      </p:sp>
      <p:sp>
        <p:nvSpPr>
          <p:cNvPr id="10" name="Text Placeholder 9"/>
          <p:cNvSpPr>
            <a:spLocks noGrp="1"/>
          </p:cNvSpPr>
          <p:nvPr>
            <p:ph type="body" sz="half" idx="2"/>
          </p:nvPr>
        </p:nvSpPr>
        <p:spPr>
          <a:xfrm>
            <a:off x="839788" y="4049485"/>
            <a:ext cx="3932237" cy="1811565"/>
          </a:xfrm>
        </p:spPr>
        <p:txBody>
          <a:bodyPr/>
          <a:lstStyle/>
          <a:p>
            <a:r>
              <a:rPr lang="en-US" b="1" i="0" dirty="0">
                <a:latin typeface="Bradley Hand ITC" panose="03070402050302030203" pitchFamily="66" charset="0"/>
              </a:rPr>
              <a:t>Select the two that are the most helpful for your work.</a:t>
            </a:r>
          </a:p>
        </p:txBody>
      </p:sp>
      <p:sp>
        <p:nvSpPr>
          <p:cNvPr id="9" name="Content Placeholder 8"/>
          <p:cNvSpPr>
            <a:spLocks noGrp="1"/>
          </p:cNvSpPr>
          <p:nvPr>
            <p:ph idx="1"/>
          </p:nvPr>
        </p:nvSpPr>
        <p:spPr/>
        <p:txBody>
          <a:bodyPr>
            <a:normAutofit fontScale="92500" lnSpcReduction="10000"/>
          </a:bodyPr>
          <a:lstStyle/>
          <a:p>
            <a:pPr marL="514350" lvl="0" indent="-514350">
              <a:buFont typeface="+mj-lt"/>
              <a:buAutoNum type="arabicPeriod"/>
            </a:pPr>
            <a:r>
              <a:rPr lang="en-US" dirty="0"/>
              <a:t>More how-to tools and guides.</a:t>
            </a:r>
          </a:p>
          <a:p>
            <a:pPr marL="514350" lvl="0" indent="-514350">
              <a:buFont typeface="+mj-lt"/>
              <a:buAutoNum type="arabicPeriod"/>
            </a:pPr>
            <a:r>
              <a:rPr lang="en-US" dirty="0"/>
              <a:t>Podcasts or videos with “Voices of Experience.”</a:t>
            </a:r>
          </a:p>
          <a:p>
            <a:pPr marL="514350" lvl="0" indent="-514350">
              <a:buFont typeface="+mj-lt"/>
              <a:buAutoNum type="arabicPeriod"/>
            </a:pPr>
            <a:r>
              <a:rPr lang="en-US" dirty="0"/>
              <a:t>Templates and examples of statements of work, evaluation reports, and relevant research questions and/or findings.</a:t>
            </a:r>
          </a:p>
          <a:p>
            <a:pPr marL="514350" lvl="0" indent="-514350">
              <a:buFont typeface="+mj-lt"/>
              <a:buAutoNum type="arabicPeriod"/>
            </a:pPr>
            <a:r>
              <a:rPr lang="en-US" dirty="0"/>
              <a:t>Professional development resources.</a:t>
            </a:r>
          </a:p>
          <a:p>
            <a:pPr marL="514350" lvl="0" indent="-514350">
              <a:buFont typeface="+mj-lt"/>
              <a:buAutoNum type="arabicPeriod"/>
            </a:pPr>
            <a:r>
              <a:rPr lang="en-US" dirty="0"/>
              <a:t>Other (please type your response into the chat).</a:t>
            </a:r>
          </a:p>
        </p:txBody>
      </p:sp>
    </p:spTree>
    <p:extLst>
      <p:ext uri="{BB962C8B-B14F-4D97-AF65-F5344CB8AC3E}">
        <p14:creationId xmlns:p14="http://schemas.microsoft.com/office/powerpoint/2010/main" val="3841791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a:extLst>
              <a:ext uri="{FF2B5EF4-FFF2-40B4-BE49-F238E27FC236}">
                <a16:creationId xmlns:a16="http://schemas.microsoft.com/office/drawing/2014/main" id="{0A1CF710-B001-4DB9-81A4-269FDF32ED4F}"/>
              </a:ext>
            </a:extLst>
          </p:cNvPr>
          <p:cNvSpPr>
            <a:spLocks noGrp="1"/>
          </p:cNvSpPr>
          <p:nvPr>
            <p:ph type="title"/>
          </p:nvPr>
        </p:nvSpPr>
        <p:spPr>
          <a:xfrm>
            <a:off x="839788" y="457199"/>
            <a:ext cx="3932237" cy="2821577"/>
          </a:xfrm>
        </p:spPr>
        <p:txBody>
          <a:bodyPr>
            <a:normAutofit/>
          </a:bodyPr>
          <a:lstStyle/>
          <a:p>
            <a:r>
              <a:rPr lang="en-US" dirty="0"/>
              <a:t>Are you interested in applying for the 2020 Evaluation Peer Learning Cohort? </a:t>
            </a:r>
            <a:endParaRPr lang="en-US" sz="3600" dirty="0"/>
          </a:p>
        </p:txBody>
      </p:sp>
      <p:sp>
        <p:nvSpPr>
          <p:cNvPr id="10" name="Text Placeholder 9"/>
          <p:cNvSpPr>
            <a:spLocks noGrp="1"/>
          </p:cNvSpPr>
          <p:nvPr>
            <p:ph type="body" sz="half" idx="2"/>
          </p:nvPr>
        </p:nvSpPr>
        <p:spPr>
          <a:xfrm>
            <a:off x="839788" y="3749039"/>
            <a:ext cx="3932237" cy="2112011"/>
          </a:xfrm>
        </p:spPr>
        <p:txBody>
          <a:bodyPr/>
          <a:lstStyle/>
          <a:p>
            <a:r>
              <a:rPr lang="en-US" sz="2400" b="1" i="0" dirty="0">
                <a:latin typeface="Bradley Hand ITC" panose="03070402050302030203" pitchFamily="66" charset="0"/>
              </a:rPr>
              <a:t>Select one response.</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nvPr>
        </p:nvSpPr>
        <p:spPr>
          <a:xfrm>
            <a:off x="5183188" y="457201"/>
            <a:ext cx="6172200" cy="5995850"/>
          </a:xfrm>
        </p:spPr>
        <p:txBody>
          <a:bodyPr>
            <a:normAutofit fontScale="77500" lnSpcReduction="20000"/>
          </a:bodyPr>
          <a:lstStyle/>
          <a:p>
            <a:pPr marL="914400" indent="-914400">
              <a:buFont typeface="+mj-lt"/>
              <a:buAutoNum type="arabicPeriod"/>
            </a:pPr>
            <a:r>
              <a:rPr lang="en-US" sz="4000" dirty="0"/>
              <a:t>Yes! Looking forward to putting together a cross-agency team and developing a State Evaluation Action Plan. </a:t>
            </a:r>
          </a:p>
          <a:p>
            <a:pPr marL="914400" indent="-914400">
              <a:buFont typeface="+mj-lt"/>
              <a:buAutoNum type="arabicPeriod"/>
            </a:pPr>
            <a:r>
              <a:rPr lang="en-US" sz="4000" dirty="0"/>
              <a:t>Maybe. Not sure whether we can put together a cross-agency team. </a:t>
            </a:r>
          </a:p>
          <a:p>
            <a:pPr marL="914400" indent="-914400">
              <a:buFont typeface="+mj-lt"/>
              <a:buAutoNum type="arabicPeriod"/>
            </a:pPr>
            <a:r>
              <a:rPr lang="en-US" sz="4000" dirty="0"/>
              <a:t>Maybe. Not sure we can commit the necessary time. </a:t>
            </a:r>
          </a:p>
          <a:p>
            <a:pPr marL="914400" indent="-914400">
              <a:buFont typeface="+mj-lt"/>
              <a:buAutoNum type="arabicPeriod"/>
            </a:pPr>
            <a:r>
              <a:rPr lang="en-US" sz="4000" dirty="0"/>
              <a:t>No, but I am interested in learning about the technical assistance resources already available.</a:t>
            </a:r>
          </a:p>
        </p:txBody>
      </p:sp>
    </p:spTree>
    <p:extLst>
      <p:ext uri="{BB962C8B-B14F-4D97-AF65-F5344CB8AC3E}">
        <p14:creationId xmlns:p14="http://schemas.microsoft.com/office/powerpoint/2010/main" val="5714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p:cNvSpPr>
            <a:spLocks noGrp="1"/>
          </p:cNvSpPr>
          <p:nvPr>
            <p:ph type="title"/>
          </p:nvPr>
        </p:nvSpPr>
        <p:spPr/>
        <p:txBody>
          <a:bodyPr/>
          <a:lstStyle/>
          <a:p>
            <a:r>
              <a:rPr lang="en-US" dirty="0"/>
              <a:t>Evaluation Capacity-Building Resource Links</a:t>
            </a:r>
          </a:p>
        </p:txBody>
      </p:sp>
      <p:sp>
        <p:nvSpPr>
          <p:cNvPr id="5" name="Content Placeholder 4"/>
          <p:cNvSpPr>
            <a:spLocks noGrp="1"/>
          </p:cNvSpPr>
          <p:nvPr>
            <p:ph sz="half" idx="2"/>
          </p:nvPr>
        </p:nvSpPr>
        <p:spPr>
          <a:xfrm>
            <a:off x="979714" y="1161144"/>
            <a:ext cx="9940835" cy="4573450"/>
          </a:xfrm>
        </p:spPr>
        <p:txBody>
          <a:bodyPr/>
          <a:lstStyle/>
          <a:p>
            <a:pPr marL="0" indent="0">
              <a:buNone/>
            </a:pPr>
            <a:r>
              <a:rPr lang="en-US" sz="2400" b="1" i="1" dirty="0"/>
              <a:t>Evaluation and Research Hub</a:t>
            </a:r>
          </a:p>
          <a:p>
            <a:pPr marL="228600" lvl="2"/>
            <a:r>
              <a:rPr lang="en-US" sz="2000" dirty="0"/>
              <a:t>https://evalhub.workforcegps.org</a:t>
            </a:r>
            <a:endParaRPr lang="en-US" sz="2000" b="1" i="1" dirty="0"/>
          </a:p>
          <a:p>
            <a:pPr marL="0" indent="0">
              <a:buNone/>
            </a:pPr>
            <a:r>
              <a:rPr lang="en-US" sz="2400" b="1" i="1" dirty="0"/>
              <a:t>Evaluation Toolkit</a:t>
            </a:r>
          </a:p>
          <a:p>
            <a:pPr marL="236538" lvl="2"/>
            <a:r>
              <a:rPr lang="en-US" sz="2000" dirty="0">
                <a:hlinkClick r:id="rId4"/>
              </a:rPr>
              <a:t>https://evalhub.workforcegps.org/resources/2018/09/07/19/58/WIOA-Evaluation-Toolkit</a:t>
            </a:r>
            <a:endParaRPr lang="en-US" sz="2000" dirty="0"/>
          </a:p>
          <a:p>
            <a:pPr marL="0" indent="0">
              <a:buNone/>
            </a:pPr>
            <a:r>
              <a:rPr lang="en-US" sz="2400" b="1" i="1" dirty="0"/>
              <a:t>Evidence Says: Work-Based Learning</a:t>
            </a:r>
          </a:p>
          <a:p>
            <a:pPr marL="236538" lvl="2"/>
            <a:r>
              <a:rPr lang="en-US" sz="2000" dirty="0">
                <a:hlinkClick r:id="rId5"/>
              </a:rPr>
              <a:t>https://evalhub.workforcegps.org/resources/2018/09/07/16/10/The-Evidence-Says-Work-Based-Learning</a:t>
            </a:r>
            <a:endParaRPr lang="en-US" sz="2000" dirty="0"/>
          </a:p>
          <a:p>
            <a:pPr marL="7938" lvl="2" indent="0">
              <a:buNone/>
            </a:pPr>
            <a:endParaRPr lang="en-US" sz="2400" b="1" i="1" u="none" dirty="0">
              <a:solidFill>
                <a:schemeClr val="tx1"/>
              </a:solidFill>
            </a:endParaRPr>
          </a:p>
          <a:p>
            <a:pPr marL="7938" lvl="2" indent="0">
              <a:buNone/>
            </a:pPr>
            <a:r>
              <a:rPr lang="en-US" sz="2400" b="1" i="1" u="none" dirty="0">
                <a:solidFill>
                  <a:schemeClr val="tx1"/>
                </a:solidFill>
              </a:rPr>
              <a:t>2020 Evaluation Peer Learning Cohort </a:t>
            </a:r>
            <a:endParaRPr lang="en-US" sz="2400" i="1" u="none" dirty="0">
              <a:solidFill>
                <a:schemeClr val="tx1"/>
              </a:solidFill>
            </a:endParaRPr>
          </a:p>
          <a:p>
            <a:pPr marL="236538" lvl="2"/>
            <a:r>
              <a:rPr lang="en-US" sz="2000" dirty="0">
                <a:hlinkClick r:id="rId6"/>
              </a:rPr>
              <a:t>https://evalhub.workforcegps.org/resources/2019/10/09/02/41/Evaluation_Peer_Learning_Cohort_Application</a:t>
            </a:r>
            <a:endParaRPr lang="en-US" sz="2000" dirty="0"/>
          </a:p>
        </p:txBody>
      </p:sp>
    </p:spTree>
    <p:extLst>
      <p:ext uri="{BB962C8B-B14F-4D97-AF65-F5344CB8AC3E}">
        <p14:creationId xmlns:p14="http://schemas.microsoft.com/office/powerpoint/2010/main" val="422330146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3724275"/>
            <a:ext cx="4883733" cy="1999951"/>
          </a:xfrm>
        </p:spPr>
        <p:txBody>
          <a:bodyPr>
            <a:normAutofit/>
          </a:bodyPr>
          <a:lstStyle/>
          <a:p>
            <a:r>
              <a:rPr lang="en-US" sz="4000" b="1" i="0" dirty="0">
                <a:solidFill>
                  <a:schemeClr val="accent2"/>
                </a:solidFill>
                <a:latin typeface="Bradley Hand ITC" panose="03070402050302030203" pitchFamily="66" charset="0"/>
              </a:rPr>
              <a:t>We want to hear from you!</a:t>
            </a:r>
          </a:p>
        </p:txBody>
      </p:sp>
    </p:spTree>
    <p:extLst>
      <p:ext uri="{BB962C8B-B14F-4D97-AF65-F5344CB8AC3E}">
        <p14:creationId xmlns:p14="http://schemas.microsoft.com/office/powerpoint/2010/main" val="267426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Activities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4294967295"/>
          </p:nvPr>
        </p:nvSpPr>
        <p:spPr>
          <a:xfrm>
            <a:off x="805866" y="1234877"/>
            <a:ext cx="10218692" cy="4719188"/>
          </a:xfrm>
        </p:spPr>
        <p:txBody>
          <a:bodyPr>
            <a:noAutofit/>
          </a:bodyPr>
          <a:lstStyle/>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Introductions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Evaluation and Research Community of Practice</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Evaluation Capacity-Building Tools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2019 Evaluation Peer Learning Cohort – State Experiences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2020 Evaluation Peer Learning Cohort Applications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Open Chat for Questions</a:t>
            </a:r>
          </a:p>
        </p:txBody>
      </p:sp>
    </p:spTree>
    <p:extLst>
      <p:ext uri="{BB962C8B-B14F-4D97-AF65-F5344CB8AC3E}">
        <p14:creationId xmlns:p14="http://schemas.microsoft.com/office/powerpoint/2010/main" val="40910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a:xfrm>
            <a:off x="960609" y="1094584"/>
            <a:ext cx="7526166" cy="4763292"/>
          </a:xfrm>
        </p:spPr>
        <p:txBody>
          <a:bodyPr>
            <a:normAutofit/>
          </a:bodyPr>
          <a:lstStyle/>
          <a:p>
            <a:r>
              <a:rPr lang="en-US" dirty="0"/>
              <a:t>Gloria Salas-Kos</a:t>
            </a:r>
          </a:p>
          <a:p>
            <a:pPr lvl="2" indent="-457200"/>
            <a:r>
              <a:rPr lang="en-US" dirty="0"/>
              <a:t>        </a:t>
            </a:r>
            <a:r>
              <a:rPr lang="en-US" i="1" dirty="0"/>
              <a:t>Senior Program Analyst/Evaluation Technical Assistance Coordinator</a:t>
            </a:r>
          </a:p>
          <a:p>
            <a:pPr marL="0" lvl="2"/>
            <a:r>
              <a:rPr lang="en-US" b="1" dirty="0"/>
              <a:t>        Employment and Training Administration/U.S. DOL</a:t>
            </a:r>
          </a:p>
          <a:p>
            <a:pPr lvl="3"/>
            <a:r>
              <a:rPr lang="en-US" dirty="0"/>
              <a:t>Salas-Kos.Gloria@dol.gov</a:t>
            </a:r>
          </a:p>
          <a:p>
            <a:r>
              <a:rPr lang="en-US" dirty="0"/>
              <a:t>Wayne Gordon</a:t>
            </a:r>
          </a:p>
          <a:p>
            <a:pPr lvl="1"/>
            <a:r>
              <a:rPr lang="en-US" dirty="0"/>
              <a:t>Director, Research and Evaluation</a:t>
            </a:r>
          </a:p>
          <a:p>
            <a:pPr lvl="1"/>
            <a:r>
              <a:rPr lang="en-US" b="1" i="0" dirty="0"/>
              <a:t>Employment and Training Administration/U.S. DOL</a:t>
            </a:r>
          </a:p>
          <a:p>
            <a:pPr lvl="3"/>
            <a:r>
              <a:rPr lang="en-US" u="none" dirty="0">
                <a:hlinkClick r:id="rId3"/>
              </a:rPr>
              <a:t>Gordon.Wayne@dol.gov</a:t>
            </a:r>
            <a:endParaRPr lang="en-US" u="none" dirty="0"/>
          </a:p>
          <a:p>
            <a:r>
              <a:rPr lang="en-US" dirty="0"/>
              <a:t>EvalHub Technical Assistance</a:t>
            </a:r>
          </a:p>
          <a:p>
            <a:pPr lvl="1"/>
            <a:r>
              <a:rPr lang="en-US" dirty="0"/>
              <a:t>Safal Partners</a:t>
            </a:r>
          </a:p>
          <a:p>
            <a:pPr lvl="3"/>
            <a:r>
              <a:rPr lang="en-US" dirty="0"/>
              <a:t>EvalPLC@SafalPartners.com</a:t>
            </a:r>
          </a:p>
        </p:txBody>
      </p:sp>
    </p:spTree>
    <p:extLst>
      <p:ext uri="{BB962C8B-B14F-4D97-AF65-F5344CB8AC3E}">
        <p14:creationId xmlns:p14="http://schemas.microsoft.com/office/powerpoint/2010/main" val="424981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1E1520-69F8-42AD-9E86-BF3F8D8E5BE6}"/>
              </a:ext>
            </a:extLst>
          </p:cNvPr>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a:extLst>
              <a:ext uri="{FF2B5EF4-FFF2-40B4-BE49-F238E27FC236}">
                <a16:creationId xmlns:a16="http://schemas.microsoft.com/office/drawing/2014/main" id="{5F6E5CC1-8DFF-481B-B842-E4B181AB1B40}"/>
              </a:ext>
            </a:extLst>
          </p:cNvPr>
          <p:cNvSpPr>
            <a:spLocks noGrp="1"/>
          </p:cNvSpPr>
          <p:nvPr>
            <p:ph type="title"/>
          </p:nvPr>
        </p:nvSpPr>
        <p:spPr/>
        <p:txBody>
          <a:bodyPr/>
          <a:lstStyle/>
          <a:p>
            <a:r>
              <a:rPr lang="en-US" dirty="0"/>
              <a:t>EvalPLC Coaches</a:t>
            </a:r>
          </a:p>
        </p:txBody>
      </p:sp>
      <p:pic>
        <p:nvPicPr>
          <p:cNvPr id="8" name="Picture Placeholder 7">
            <a:extLst>
              <a:ext uri="{FF2B5EF4-FFF2-40B4-BE49-F238E27FC236}">
                <a16:creationId xmlns:a16="http://schemas.microsoft.com/office/drawing/2014/main" id="{6DDDB399-6FC6-4C9A-A790-36FBF893E4C2}"/>
              </a:ext>
            </a:extLst>
          </p:cNvPr>
          <p:cNvPicPr>
            <a:picLocks noGrp="1" noChangeAspect="1"/>
          </p:cNvPicPr>
          <p:nvPr>
            <p:ph type="pic" sz="quarter" idx="13"/>
          </p:nvPr>
        </p:nvPicPr>
        <p:blipFill>
          <a:blip r:embed="rId3"/>
          <a:srcRect t="104" b="104"/>
          <a:stretch>
            <a:fillRect/>
          </a:stretch>
        </p:blipFill>
        <p:spPr>
          <a:prstGeom prst="rect">
            <a:avLst/>
          </a:prstGeom>
        </p:spPr>
      </p:pic>
      <p:sp>
        <p:nvSpPr>
          <p:cNvPr id="5" name="Content Placeholder 4">
            <a:extLst>
              <a:ext uri="{FF2B5EF4-FFF2-40B4-BE49-F238E27FC236}">
                <a16:creationId xmlns:a16="http://schemas.microsoft.com/office/drawing/2014/main" id="{63916005-9EBF-43C9-A790-354D52C3C868}"/>
              </a:ext>
            </a:extLst>
          </p:cNvPr>
          <p:cNvSpPr>
            <a:spLocks noGrp="1"/>
          </p:cNvSpPr>
          <p:nvPr>
            <p:ph sz="half" idx="2"/>
          </p:nvPr>
        </p:nvSpPr>
        <p:spPr>
          <a:xfrm>
            <a:off x="4439823" y="1254649"/>
            <a:ext cx="5646057" cy="1831452"/>
          </a:xfrm>
        </p:spPr>
        <p:txBody>
          <a:bodyPr/>
          <a:lstStyle/>
          <a:p>
            <a:pPr>
              <a:lnSpc>
                <a:spcPct val="100000"/>
              </a:lnSpc>
            </a:pPr>
            <a:r>
              <a:rPr lang="en-US" dirty="0"/>
              <a:t>Cynthia Forland, PhD</a:t>
            </a:r>
          </a:p>
          <a:p>
            <a:pPr marL="0" lvl="1">
              <a:spcBef>
                <a:spcPts val="0"/>
              </a:spcBef>
            </a:pPr>
            <a:r>
              <a:rPr lang="en-US" sz="2000" dirty="0"/>
              <a:t>EvalPLC Lead/Coach</a:t>
            </a:r>
          </a:p>
          <a:p>
            <a:pPr marL="0" lvl="2">
              <a:lnSpc>
                <a:spcPct val="100000"/>
              </a:lnSpc>
            </a:pPr>
            <a:r>
              <a:rPr lang="en-US" sz="2000" dirty="0">
                <a:solidFill>
                  <a:schemeClr val="tx1"/>
                </a:solidFill>
              </a:rPr>
              <a:t>Employment and Training Administration/Safal Team</a:t>
            </a:r>
            <a:endParaRPr lang="en-US" dirty="0"/>
          </a:p>
        </p:txBody>
      </p:sp>
      <p:pic>
        <p:nvPicPr>
          <p:cNvPr id="9" name="Picture Placeholder 8">
            <a:extLst>
              <a:ext uri="{FF2B5EF4-FFF2-40B4-BE49-F238E27FC236}">
                <a16:creationId xmlns:a16="http://schemas.microsoft.com/office/drawing/2014/main" id="{075F80BE-E202-4753-9398-36E87FBFC6FF}"/>
              </a:ext>
            </a:extLst>
          </p:cNvPr>
          <p:cNvPicPr>
            <a:picLocks noGrp="1" noChangeAspect="1"/>
          </p:cNvPicPr>
          <p:nvPr>
            <p:ph type="pic" sz="quarter" idx="14"/>
          </p:nvPr>
        </p:nvPicPr>
        <p:blipFill>
          <a:blip r:embed="rId4"/>
          <a:srcRect/>
          <a:stretch>
            <a:fillRect/>
          </a:stretch>
        </p:blipFill>
        <p:spPr>
          <a:prstGeom prst="rect">
            <a:avLst/>
          </a:prstGeom>
        </p:spPr>
      </p:pic>
      <p:sp>
        <p:nvSpPr>
          <p:cNvPr id="7" name="Content Placeholder 6">
            <a:extLst>
              <a:ext uri="{FF2B5EF4-FFF2-40B4-BE49-F238E27FC236}">
                <a16:creationId xmlns:a16="http://schemas.microsoft.com/office/drawing/2014/main" id="{3942C4C8-FF57-450A-9F8E-9451D37E4F02}"/>
              </a:ext>
            </a:extLst>
          </p:cNvPr>
          <p:cNvSpPr>
            <a:spLocks noGrp="1"/>
          </p:cNvSpPr>
          <p:nvPr>
            <p:ph sz="half" idx="1"/>
          </p:nvPr>
        </p:nvSpPr>
        <p:spPr>
          <a:xfrm>
            <a:off x="4439822" y="3595154"/>
            <a:ext cx="5646057" cy="2201789"/>
          </a:xfrm>
        </p:spPr>
        <p:txBody>
          <a:bodyPr/>
          <a:lstStyle/>
          <a:p>
            <a:r>
              <a:rPr lang="en-US" dirty="0"/>
              <a:t>Randall Wilson, PhD</a:t>
            </a:r>
          </a:p>
          <a:p>
            <a:pPr marL="0" lvl="1">
              <a:spcBef>
                <a:spcPts val="0"/>
              </a:spcBef>
            </a:pPr>
            <a:r>
              <a:rPr lang="en-US" sz="2000" dirty="0"/>
              <a:t>EvalPLC Coach</a:t>
            </a:r>
          </a:p>
          <a:p>
            <a:pPr marL="0" lvl="2">
              <a:lnSpc>
                <a:spcPct val="100000"/>
              </a:lnSpc>
            </a:pPr>
            <a:r>
              <a:rPr lang="en-US" sz="2000" dirty="0">
                <a:solidFill>
                  <a:schemeClr val="tx1"/>
                </a:solidFill>
              </a:rPr>
              <a:t>Employment and Training Administration/Safal Team</a:t>
            </a:r>
            <a:endParaRPr lang="en-US" dirty="0"/>
          </a:p>
        </p:txBody>
      </p:sp>
    </p:spTree>
    <p:extLst>
      <p:ext uri="{BB962C8B-B14F-4D97-AF65-F5344CB8AC3E}">
        <p14:creationId xmlns:p14="http://schemas.microsoft.com/office/powerpoint/2010/main" val="138529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4C03B-2C8C-49E6-960F-A3CD61B797A5}"/>
              </a:ext>
            </a:extLst>
          </p:cNvPr>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a:extLst>
              <a:ext uri="{FF2B5EF4-FFF2-40B4-BE49-F238E27FC236}">
                <a16:creationId xmlns:a16="http://schemas.microsoft.com/office/drawing/2014/main" id="{B4439BEA-4341-4531-AAA2-6BEFBBA06B8B}"/>
              </a:ext>
            </a:extLst>
          </p:cNvPr>
          <p:cNvSpPr>
            <a:spLocks noGrp="1"/>
          </p:cNvSpPr>
          <p:nvPr>
            <p:ph type="title"/>
          </p:nvPr>
        </p:nvSpPr>
        <p:spPr/>
        <p:txBody>
          <a:bodyPr/>
          <a:lstStyle/>
          <a:p>
            <a:r>
              <a:rPr lang="en-US" dirty="0"/>
              <a:t>Today’s Featured State Representatives</a:t>
            </a:r>
          </a:p>
        </p:txBody>
      </p:sp>
      <p:pic>
        <p:nvPicPr>
          <p:cNvPr id="10" name="Picture Placeholder 9">
            <a:extLst>
              <a:ext uri="{FF2B5EF4-FFF2-40B4-BE49-F238E27FC236}">
                <a16:creationId xmlns:a16="http://schemas.microsoft.com/office/drawing/2014/main" id="{2766F8FC-7BCE-4A81-8ED1-B153C75EE63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863924" y="1624989"/>
            <a:ext cx="1463040" cy="1757729"/>
          </a:xfrm>
        </p:spPr>
      </p:pic>
      <p:sp>
        <p:nvSpPr>
          <p:cNvPr id="5" name="Content Placeholder 4">
            <a:extLst>
              <a:ext uri="{FF2B5EF4-FFF2-40B4-BE49-F238E27FC236}">
                <a16:creationId xmlns:a16="http://schemas.microsoft.com/office/drawing/2014/main" id="{60B22CA1-3FF8-4C3E-8F89-D72E5F3417B6}"/>
              </a:ext>
            </a:extLst>
          </p:cNvPr>
          <p:cNvSpPr>
            <a:spLocks noGrp="1"/>
          </p:cNvSpPr>
          <p:nvPr>
            <p:ph sz="half" idx="2"/>
          </p:nvPr>
        </p:nvSpPr>
        <p:spPr>
          <a:xfrm>
            <a:off x="4439823" y="1624989"/>
            <a:ext cx="5646057" cy="1831448"/>
          </a:xfrm>
        </p:spPr>
        <p:txBody>
          <a:bodyPr/>
          <a:lstStyle/>
          <a:p>
            <a:pPr>
              <a:lnSpc>
                <a:spcPct val="100000"/>
              </a:lnSpc>
            </a:pPr>
            <a:endParaRPr lang="en-US" dirty="0"/>
          </a:p>
          <a:p>
            <a:pPr>
              <a:lnSpc>
                <a:spcPct val="100000"/>
              </a:lnSpc>
            </a:pPr>
            <a:r>
              <a:rPr lang="en-US" dirty="0"/>
              <a:t>Bryan Huebsch</a:t>
            </a:r>
          </a:p>
          <a:p>
            <a:pPr marL="0" lvl="1">
              <a:spcBef>
                <a:spcPts val="0"/>
              </a:spcBef>
            </a:pPr>
            <a:r>
              <a:rPr lang="en-US" dirty="0"/>
              <a:t>Data Integration and Governance Manager</a:t>
            </a:r>
          </a:p>
          <a:p>
            <a:pPr marL="0" lvl="2">
              <a:lnSpc>
                <a:spcPct val="100000"/>
              </a:lnSpc>
            </a:pPr>
            <a:r>
              <a:rPr lang="en-US" dirty="0">
                <a:solidFill>
                  <a:schemeClr val="tx1"/>
                </a:solidFill>
              </a:rPr>
              <a:t>Wisconsin Department of Workforce Development</a:t>
            </a:r>
            <a:endParaRPr lang="en-US" dirty="0"/>
          </a:p>
          <a:p>
            <a:endParaRPr lang="en-US" dirty="0"/>
          </a:p>
        </p:txBody>
      </p:sp>
      <p:pic>
        <p:nvPicPr>
          <p:cNvPr id="12" name="Picture Placeholder 11">
            <a:extLst>
              <a:ext uri="{FF2B5EF4-FFF2-40B4-BE49-F238E27FC236}">
                <a16:creationId xmlns:a16="http://schemas.microsoft.com/office/drawing/2014/main" id="{FC28FD5D-BFFA-4F3C-9447-FB769CEFE88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1863924" y="3798354"/>
            <a:ext cx="1463040" cy="2045234"/>
          </a:xfrm>
        </p:spPr>
      </p:pic>
      <p:sp>
        <p:nvSpPr>
          <p:cNvPr id="7" name="Content Placeholder 6">
            <a:extLst>
              <a:ext uri="{FF2B5EF4-FFF2-40B4-BE49-F238E27FC236}">
                <a16:creationId xmlns:a16="http://schemas.microsoft.com/office/drawing/2014/main" id="{2655BDCD-1743-458C-97C9-E09EECC0D4AB}"/>
              </a:ext>
            </a:extLst>
          </p:cNvPr>
          <p:cNvSpPr>
            <a:spLocks noGrp="1"/>
          </p:cNvSpPr>
          <p:nvPr>
            <p:ph sz="half" idx="1"/>
          </p:nvPr>
        </p:nvSpPr>
        <p:spPr>
          <a:xfrm>
            <a:off x="4439822" y="3798354"/>
            <a:ext cx="5646057" cy="1788059"/>
          </a:xfrm>
        </p:spPr>
        <p:txBody>
          <a:bodyPr/>
          <a:lstStyle/>
          <a:p>
            <a:pPr>
              <a:lnSpc>
                <a:spcPct val="100000"/>
              </a:lnSpc>
            </a:pPr>
            <a:r>
              <a:rPr lang="en-US" dirty="0"/>
              <a:t>Mark Burgess</a:t>
            </a:r>
          </a:p>
          <a:p>
            <a:pPr marL="0" lvl="1">
              <a:spcBef>
                <a:spcPts val="0"/>
              </a:spcBef>
            </a:pPr>
            <a:r>
              <a:rPr lang="en-US" dirty="0"/>
              <a:t>Performance Measures Manager</a:t>
            </a:r>
          </a:p>
          <a:p>
            <a:pPr marL="0" lvl="2">
              <a:lnSpc>
                <a:spcPct val="100000"/>
              </a:lnSpc>
            </a:pPr>
            <a:r>
              <a:rPr lang="en-US" dirty="0">
                <a:solidFill>
                  <a:schemeClr val="tx1"/>
                </a:solidFill>
              </a:rPr>
              <a:t>Illinois Department of Commerce and Economic Opportunity</a:t>
            </a:r>
            <a:endParaRPr lang="en-US" dirty="0"/>
          </a:p>
        </p:txBody>
      </p:sp>
    </p:spTree>
    <p:extLst>
      <p:ext uri="{BB962C8B-B14F-4D97-AF65-F5344CB8AC3E}">
        <p14:creationId xmlns:p14="http://schemas.microsoft.com/office/powerpoint/2010/main" val="398960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dirty="0"/>
          </a:p>
        </p:txBody>
      </p:sp>
      <p:sp>
        <p:nvSpPr>
          <p:cNvPr id="8" name="Title 7"/>
          <p:cNvSpPr>
            <a:spLocks noGrp="1"/>
          </p:cNvSpPr>
          <p:nvPr>
            <p:ph type="title"/>
          </p:nvPr>
        </p:nvSpPr>
        <p:spPr/>
        <p:txBody>
          <a:bodyPr/>
          <a:lstStyle/>
          <a:p>
            <a:r>
              <a:rPr lang="en-US" dirty="0"/>
              <a:t>Assessing and Expanding Evaluation Capacity</a:t>
            </a:r>
          </a:p>
        </p:txBody>
      </p:sp>
      <p:sp>
        <p:nvSpPr>
          <p:cNvPr id="9" name="Text Placeholder 8"/>
          <p:cNvSpPr>
            <a:spLocks noGrp="1"/>
          </p:cNvSpPr>
          <p:nvPr>
            <p:ph type="body" idx="1"/>
          </p:nvPr>
        </p:nvSpPr>
        <p:spPr/>
        <p:txBody>
          <a:bodyPr/>
          <a:lstStyle/>
          <a:p>
            <a:r>
              <a:rPr lang="en-US" dirty="0"/>
              <a:t>Why does evaluation matter within program management?</a:t>
            </a:r>
          </a:p>
        </p:txBody>
      </p:sp>
      <p:sp>
        <p:nvSpPr>
          <p:cNvPr id="10" name="Content Placeholder 9"/>
          <p:cNvSpPr>
            <a:spLocks noGrp="1"/>
          </p:cNvSpPr>
          <p:nvPr>
            <p:ph sz="half" idx="2"/>
          </p:nvPr>
        </p:nvSpPr>
        <p:spPr/>
        <p:txBody>
          <a:bodyPr/>
          <a:lstStyle/>
          <a:p>
            <a:pPr marL="457200" indent="-457200">
              <a:buFont typeface="Wingdings" panose="05000000000000000000" pitchFamily="2" charset="2"/>
              <a:buChar char="v"/>
            </a:pPr>
            <a:r>
              <a:rPr lang="en-US" sz="3200" dirty="0"/>
              <a:t>Workforce Innovation and Opportunity Act (WIOA) codifies….</a:t>
            </a:r>
          </a:p>
          <a:p>
            <a:pPr marL="457200" indent="-457200">
              <a:buFont typeface="Wingdings" panose="05000000000000000000" pitchFamily="2" charset="2"/>
              <a:buChar char="v"/>
            </a:pPr>
            <a:r>
              <a:rPr lang="en-US" sz="3200" dirty="0"/>
              <a:t>Engage in learning and doing</a:t>
            </a:r>
          </a:p>
          <a:p>
            <a:pPr marL="457200" indent="-457200">
              <a:buFont typeface="Wingdings" panose="05000000000000000000" pitchFamily="2" charset="2"/>
              <a:buChar char="v"/>
            </a:pPr>
            <a:r>
              <a:rPr lang="en-US" sz="3200" dirty="0"/>
              <a:t>Examine short- and long-term outcomes</a:t>
            </a:r>
          </a:p>
          <a:p>
            <a:pPr marL="457200" indent="-457200">
              <a:buFont typeface="Wingdings" panose="05000000000000000000" pitchFamily="2" charset="2"/>
              <a:buChar char="v"/>
            </a:pPr>
            <a:r>
              <a:rPr lang="en-US" sz="3200" dirty="0"/>
              <a:t>Identify impact</a:t>
            </a:r>
          </a:p>
          <a:p>
            <a:pPr marL="457200" indent="-457200">
              <a:buFont typeface="Wingdings" panose="05000000000000000000" pitchFamily="2" charset="2"/>
              <a:buChar char="v"/>
            </a:pPr>
            <a:r>
              <a:rPr lang="en-US" sz="3200" dirty="0"/>
              <a:t>Support continuous improvement</a:t>
            </a:r>
          </a:p>
        </p:txBody>
      </p:sp>
    </p:spTree>
    <p:extLst>
      <p:ext uri="{BB962C8B-B14F-4D97-AF65-F5344CB8AC3E}">
        <p14:creationId xmlns:p14="http://schemas.microsoft.com/office/powerpoint/2010/main" val="12959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a:extLst>
              <a:ext uri="{FF2B5EF4-FFF2-40B4-BE49-F238E27FC236}">
                <a16:creationId xmlns:a16="http://schemas.microsoft.com/office/drawing/2014/main" id="{0A1CF710-B001-4DB9-81A4-269FDF32ED4F}"/>
              </a:ext>
            </a:extLst>
          </p:cNvPr>
          <p:cNvSpPr>
            <a:spLocks noGrp="1"/>
          </p:cNvSpPr>
          <p:nvPr>
            <p:ph type="title"/>
          </p:nvPr>
        </p:nvSpPr>
        <p:spPr/>
        <p:txBody>
          <a:bodyPr>
            <a:normAutofit/>
          </a:bodyPr>
          <a:lstStyle/>
          <a:p>
            <a:r>
              <a:rPr lang="en-US" sz="3600" dirty="0"/>
              <a:t>Polling Question</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nvPr>
        </p:nvSpPr>
        <p:spPr/>
        <p:txBody>
          <a:bodyPr>
            <a:normAutofit lnSpcReduction="10000"/>
          </a:bodyPr>
          <a:lstStyle/>
          <a:p>
            <a:pPr marL="0" indent="0">
              <a:buNone/>
            </a:pPr>
            <a:r>
              <a:rPr lang="en-US" sz="3600" dirty="0"/>
              <a:t>What is your agency’s capacity for evaluation?</a:t>
            </a:r>
          </a:p>
          <a:p>
            <a:pPr marL="914400" indent="-914400">
              <a:buFont typeface="+mj-lt"/>
              <a:buAutoNum type="arabicPeriod"/>
            </a:pPr>
            <a:r>
              <a:rPr lang="en-US" sz="3200" dirty="0"/>
              <a:t>We have little or no capacity for evaluation. </a:t>
            </a:r>
          </a:p>
          <a:p>
            <a:pPr marL="914400" indent="-914400">
              <a:buFont typeface="+mj-lt"/>
              <a:buAutoNum type="arabicPeriod"/>
            </a:pPr>
            <a:r>
              <a:rPr lang="en-US" sz="3200" dirty="0"/>
              <a:t>We have some capacity for evaluation but aren’t sure where to start.</a:t>
            </a:r>
          </a:p>
          <a:p>
            <a:pPr marL="914400" indent="-914400">
              <a:buFont typeface="+mj-lt"/>
              <a:buAutoNum type="arabicPeriod"/>
            </a:pPr>
            <a:r>
              <a:rPr lang="en-US" sz="3200" dirty="0"/>
              <a:t>We have capacity for evaluation and have started conducting evaluations of our programs and services.</a:t>
            </a:r>
          </a:p>
          <a:p>
            <a:pPr marL="914400" indent="-914400">
              <a:buFont typeface="+mj-lt"/>
              <a:buAutoNum type="arabicPeriod"/>
            </a:pPr>
            <a:r>
              <a:rPr lang="en-US" sz="3200" dirty="0"/>
              <a:t>We have capacity for evaluation and are coordinating evaluations of programs and services across all four WIOA titles.</a:t>
            </a:r>
          </a:p>
          <a:p>
            <a:pPr marL="914400" indent="-914400">
              <a:buFont typeface="+mj-lt"/>
              <a:buAutoNum type="arabicPeriod"/>
            </a:pPr>
            <a:endParaRPr lang="en-US" sz="4600" dirty="0"/>
          </a:p>
          <a:p>
            <a:pPr marL="0" indent="0">
              <a:buNone/>
            </a:pPr>
            <a:endParaRPr lang="en-US" sz="4600" dirty="0"/>
          </a:p>
          <a:p>
            <a:endParaRPr lang="en-US" dirty="0"/>
          </a:p>
        </p:txBody>
      </p:sp>
    </p:spTree>
    <p:extLst>
      <p:ext uri="{BB962C8B-B14F-4D97-AF65-F5344CB8AC3E}">
        <p14:creationId xmlns:p14="http://schemas.microsoft.com/office/powerpoint/2010/main" val="26925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3" name="Title 2"/>
          <p:cNvSpPr>
            <a:spLocks noGrp="1"/>
          </p:cNvSpPr>
          <p:nvPr>
            <p:ph type="title"/>
          </p:nvPr>
        </p:nvSpPr>
        <p:spPr/>
        <p:txBody>
          <a:bodyPr/>
          <a:lstStyle/>
          <a:p>
            <a:r>
              <a:rPr lang="en-US" dirty="0"/>
              <a:t>Evaluation and Research Community of Practice</a:t>
            </a:r>
          </a:p>
        </p:txBody>
      </p:sp>
      <p:pic>
        <p:nvPicPr>
          <p:cNvPr id="2050" name="Picture 2">
            <a:extLst>
              <a:ext uri="{FF2B5EF4-FFF2-40B4-BE49-F238E27FC236}">
                <a16:creationId xmlns:a16="http://schemas.microsoft.com/office/drawing/2014/main" id="{C8B0E8A4-B1FD-4153-BF1C-941C752922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2130" y="971550"/>
            <a:ext cx="6671733" cy="5384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F49C63-DB77-4AE3-8F85-E4706A561480}"/>
              </a:ext>
            </a:extLst>
          </p:cNvPr>
          <p:cNvSpPr txBox="1"/>
          <p:nvPr/>
        </p:nvSpPr>
        <p:spPr>
          <a:xfrm>
            <a:off x="8043863" y="3354705"/>
            <a:ext cx="3865150" cy="830997"/>
          </a:xfrm>
          <a:prstGeom prst="rect">
            <a:avLst/>
          </a:prstGeom>
          <a:noFill/>
        </p:spPr>
        <p:txBody>
          <a:bodyPr wrap="square" rtlCol="0">
            <a:spAutoFit/>
          </a:bodyPr>
          <a:lstStyle/>
          <a:p>
            <a:r>
              <a:rPr lang="en-US" sz="2400" dirty="0">
                <a:hlinkClick r:id="rId4"/>
              </a:rPr>
              <a:t>https://evalhub.workforcegps.org</a:t>
            </a:r>
            <a:endParaRPr lang="en-US" sz="2400" dirty="0"/>
          </a:p>
        </p:txBody>
      </p:sp>
    </p:spTree>
    <p:extLst>
      <p:ext uri="{BB962C8B-B14F-4D97-AF65-F5344CB8AC3E}">
        <p14:creationId xmlns:p14="http://schemas.microsoft.com/office/powerpoint/2010/main" val="410633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dirty="0"/>
          </a:p>
        </p:txBody>
      </p:sp>
      <p:sp>
        <p:nvSpPr>
          <p:cNvPr id="3" name="Title 2"/>
          <p:cNvSpPr>
            <a:spLocks noGrp="1"/>
          </p:cNvSpPr>
          <p:nvPr>
            <p:ph type="title"/>
          </p:nvPr>
        </p:nvSpPr>
        <p:spPr/>
        <p:txBody>
          <a:bodyPr/>
          <a:lstStyle/>
          <a:p>
            <a:r>
              <a:rPr lang="en-US" dirty="0"/>
              <a:t>Evaluation and Research Community of Practice</a:t>
            </a:r>
          </a:p>
        </p:txBody>
      </p:sp>
      <p:pic>
        <p:nvPicPr>
          <p:cNvPr id="6" name="Content Placeholder 5">
            <a:extLst>
              <a:ext uri="{FF2B5EF4-FFF2-40B4-BE49-F238E27FC236}">
                <a16:creationId xmlns:a16="http://schemas.microsoft.com/office/drawing/2014/main" id="{366D5A65-1E29-44B4-85EC-4605FA54524E}"/>
              </a:ext>
            </a:extLst>
          </p:cNvPr>
          <p:cNvPicPr>
            <a:picLocks noGrp="1" noChangeAspect="1"/>
          </p:cNvPicPr>
          <p:nvPr>
            <p:ph idx="1"/>
          </p:nvPr>
        </p:nvPicPr>
        <p:blipFill>
          <a:blip r:embed="rId3"/>
          <a:stretch>
            <a:fillRect/>
          </a:stretch>
        </p:blipFill>
        <p:spPr>
          <a:xfrm>
            <a:off x="805866" y="975095"/>
            <a:ext cx="8974588" cy="5038725"/>
          </a:xfrm>
          <a:prstGeom prst="rect">
            <a:avLst/>
          </a:prstGeom>
        </p:spPr>
      </p:pic>
    </p:spTree>
    <p:extLst>
      <p:ext uri="{BB962C8B-B14F-4D97-AF65-F5344CB8AC3E}">
        <p14:creationId xmlns:p14="http://schemas.microsoft.com/office/powerpoint/2010/main" val="552606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sessing and Expanding Evaluation Capacity through State Peer Learning Cohorts &amp;quot;&quot;/&gt;&lt;property id=&quot;20307&quot; value=&quot;256&quot;/&gt;&lt;/object&gt;&lt;object type=&quot;3&quot; unique_id=&quot;10004&quot;&gt;&lt;property id=&quot;20148&quot; value=&quot;5&quot;/&gt;&lt;property id=&quot;20300&quot; value=&quot;Slide 2 - &amp;quot;Today’s Speakers&amp;quot;&quot;/&gt;&lt;property id=&quot;20307&quot; value=&quot;420&quot;/&gt;&lt;/object&gt;&lt;object type=&quot;3&quot; unique_id=&quot;10005&quot;&gt;&lt;property id=&quot;20148&quot; value=&quot;5&quot;/&gt;&lt;property id=&quot;20300&quot; value=&quot;Slide 3 - &amp;quot;Today’s Activities&amp;quot;&quot;/&gt;&lt;property id=&quot;20307&quot; value=&quot;295&quot;/&gt;&lt;/object&gt;&lt;object type=&quot;3&quot; unique_id=&quot;10006&quot;&gt;&lt;property id=&quot;20148&quot; value=&quot;5&quot;/&gt;&lt;property id=&quot;20300&quot; value=&quot;Slide 4 - &amp;quot;EvalPLC Coaches&amp;quot;&quot;/&gt;&lt;property id=&quot;20307&quot; value=&quot;443&quot;/&gt;&lt;/object&gt;&lt;object type=&quot;3&quot; unique_id=&quot;10007&quot;&gt;&lt;property id=&quot;20148&quot; value=&quot;5&quot;/&gt;&lt;property id=&quot;20300&quot; value=&quot;Slide 5 - &amp;quot;Today’s Featured State Representatives&amp;quot;&quot;/&gt;&lt;property id=&quot;20307&quot; value=&quot;437&quot;/&gt;&lt;/object&gt;&lt;object type=&quot;3&quot; unique_id=&quot;10008&quot;&gt;&lt;property id=&quot;20148&quot; value=&quot;5&quot;/&gt;&lt;property id=&quot;20300&quot; value=&quot;Slide 6 - &amp;quot;Assessing and Expanding Evaluation Capacity&amp;quot;&quot;/&gt;&lt;property id=&quot;20307&quot; value=&quot;438&quot;/&gt;&lt;/object&gt;&lt;object type=&quot;3&quot; unique_id=&quot;10009&quot;&gt;&lt;property id=&quot;20148&quot; value=&quot;5&quot;/&gt;&lt;property id=&quot;20300&quot; value=&quot;Slide 7 - &amp;quot;Polling Question&amp;quot;&quot;/&gt;&lt;property id=&quot;20307&quot; value=&quot;416&quot;/&gt;&lt;/object&gt;&lt;object type=&quot;3&quot; unique_id=&quot;10010&quot;&gt;&lt;property id=&quot;20148&quot; value=&quot;5&quot;/&gt;&lt;property id=&quot;20300&quot; value=&quot;Slide 8 - &amp;quot;Evaluation and Research Community of Practice&amp;quot;&quot;/&gt;&lt;property id=&quot;20307&quot; value=&quot;439&quot;/&gt;&lt;/object&gt;&lt;object type=&quot;3&quot; unique_id=&quot;10011&quot;&gt;&lt;property id=&quot;20148&quot; value=&quot;5&quot;/&gt;&lt;property id=&quot;20300&quot; value=&quot;Slide 9 - &amp;quot;Evaluation and Research Community of Practice&amp;quot;&quot;/&gt;&lt;property id=&quot;20307&quot; value=&quot;444&quot;/&gt;&lt;/object&gt;&lt;object type=&quot;3&quot; unique_id=&quot;10012&quot;&gt;&lt;property id=&quot;20148&quot; value=&quot;5&quot;/&gt;&lt;property id=&quot;20300&quot; value=&quot;Slide 10 - &amp;quot;Why and Where to Start: &amp;quot;&quot;/&gt;&lt;property id=&quot;20307&quot; value=&quot;352&quot;/&gt;&lt;/object&gt;&lt;object type=&quot;3&quot; unique_id=&quot;10013&quot;&gt;&lt;property id=&quot;20148&quot; value=&quot;5&quot;/&gt;&lt;property id=&quot;20300&quot; value=&quot;Slide 11 - &amp;quot;WIOA Evaluation Requirement&amp;quot;&quot;/&gt;&lt;property id=&quot;20307&quot; value=&quot;418&quot;/&gt;&lt;/object&gt;&lt;object type=&quot;3&quot; unique_id=&quot;10014&quot;&gt;&lt;property id=&quot;20148&quot; value=&quot;5&quot;/&gt;&lt;property id=&quot;20300&quot; value=&quot;Slide 12 - &amp;quot;Evaluation Toolkit&amp;quot;&quot;/&gt;&lt;property id=&quot;20307&quot; value=&quot;423&quot;/&gt;&lt;/object&gt;&lt;object type=&quot;3&quot; unique_id=&quot;10015&quot;&gt;&lt;property id=&quot;20148&quot; value=&quot;5&quot;/&gt;&lt;property id=&quot;20300&quot; value=&quot;Slide 13 - &amp;quot;Evaluation Toolkit: Key Program Elements for Workforce Agencies&amp;quot;&quot;/&gt;&lt;property id=&quot;20307&quot; value=&quot;424&quot;/&gt;&lt;/object&gt;&lt;object type=&quot;3&quot; unique_id=&quot;10016&quot;&gt;&lt;property id=&quot;20148&quot; value=&quot;5&quot;/&gt;&lt;property id=&quot;20300&quot; value=&quot;Slide 14 - &amp;quot;Evaluation Capacity Self-Assessment: Readiness&amp;quot;&quot;/&gt;&lt;property id=&quot;20307&quot; value=&quot;425&quot;/&gt;&lt;/object&gt;&lt;object type=&quot;3&quot; unique_id=&quot;10017&quot;&gt;&lt;property id=&quot;20148&quot; value=&quot;5&quot;/&gt;&lt;property id=&quot;20300&quot; value=&quot;Slide 15 - &amp;quot;Evaluation Capacity Self-Assessment: Design and Implementation&amp;quot;&quot;/&gt;&lt;property id=&quot;20307&quot; value=&quot;427&quot;/&gt;&lt;/object&gt;&lt;object type=&quot;3&quot; unique_id=&quot;10018&quot;&gt;&lt;property id=&quot;20148&quot; value=&quot;5&quot;/&gt;&lt;property id=&quot;20300&quot; value=&quot;Slide 16 - &amp;quot;2019 Evaluation Peer Learning Cohort:&amp;quot;&quot;/&gt;&lt;property id=&quot;20307&quot; value=&quot;405&quot;/&gt;&lt;/object&gt;&lt;object type=&quot;3&quot; unique_id=&quot;10019&quot;&gt;&lt;property id=&quot;20148&quot; value=&quot;5&quot;/&gt;&lt;property id=&quot;20300&quot; value=&quot;Slide 17 - &amp;quot;The Wisconsin Team’s EvalPLC Experience&amp;quot;&quot;/&gt;&lt;property id=&quot;20307&quot; value=&quot;409&quot;/&gt;&lt;/object&gt;&lt;object type=&quot;3&quot; unique_id=&quot;10020&quot;&gt;&lt;property id=&quot;20148&quot; value=&quot;5&quot;/&gt;&lt;property id=&quot;20300&quot; value=&quot;Slide 18 - &amp;quot;The Illinois Team’s EvalPLC Experience&amp;quot;&quot;/&gt;&lt;property id=&quot;20307&quot; value=&quot;417&quot;/&gt;&lt;/object&gt;&lt;object type=&quot;3&quot; unique_id=&quot;10021&quot;&gt;&lt;property id=&quot;20148&quot; value=&quot;5&quot;/&gt;&lt;property id=&quot;20300&quot; value=&quot;Slide 19 - &amp;quot;Any Questions?&amp;quot;&quot;/&gt;&lt;property id=&quot;20307&quot; value=&quot;432&quot;/&gt;&lt;/object&gt;&lt;object type=&quot;3&quot; unique_id=&quot;10022&quot;&gt;&lt;property id=&quot;20148&quot; value=&quot;5&quot;/&gt;&lt;property id=&quot;20300&quot; value=&quot;Slide 20 - &amp;quot;2020 Evaluation Peer Learning Cohort:&amp;quot;&quot;/&gt;&lt;property id=&quot;20307&quot; value=&quot;309&quot;/&gt;&lt;/object&gt;&lt;object type=&quot;3&quot; unique_id=&quot;10023&quot;&gt;&lt;property id=&quot;20148&quot; value=&quot;5&quot;/&gt;&lt;property id=&quot;20300&quot; value=&quot;Slide 21 - &amp;quot;2020 Evaluation Peer Learning Cohort&amp;quot;&quot;/&gt;&lt;property id=&quot;20307&quot; value=&quot;428&quot;/&gt;&lt;/object&gt;&lt;object type=&quot;3&quot; unique_id=&quot;10024&quot;&gt;&lt;property id=&quot;20148&quot; value=&quot;5&quot;/&gt;&lt;property id=&quot;20300&quot; value=&quot;Slide 22 - &amp;quot;2020 Evaluation Peer Learning Cohort&amp;quot;&quot;/&gt;&lt;property id=&quot;20307&quot; value=&quot;430&quot;/&gt;&lt;/object&gt;&lt;object type=&quot;3&quot; unique_id=&quot;10025&quot;&gt;&lt;property id=&quot;20148&quot; value=&quot;5&quot;/&gt;&lt;property id=&quot;20300&quot; value=&quot;Slide 23 - &amp;quot;To Apply for the 2020 Evaluation Peer Learning Cohort&amp;quot;&quot;/&gt;&lt;property id=&quot;20307&quot; value=&quot;429&quot;/&gt;&lt;/object&gt;&lt;object type=&quot;3&quot; unique_id=&quot;10026&quot;&gt;&lt;property id=&quot;20148&quot; value=&quot;5&quot;/&gt;&lt;property id=&quot;20300&quot; value=&quot;Slide 24 - &amp;quot;Any Questions?&amp;quot;&quot;/&gt;&lt;property id=&quot;20307&quot; value=&quot;433&quot;/&gt;&lt;/object&gt;&lt;object type=&quot;3&quot; unique_id=&quot;10027&quot;&gt;&lt;property id=&quot;20148&quot; value=&quot;5&quot;/&gt;&lt;property id=&quot;20300&quot; value=&quot;Slide 25 - &amp;quot;Polling Questions&amp;quot;&quot;/&gt;&lt;property id=&quot;20307&quot; value=&quot;311&quot;/&gt;&lt;/object&gt;&lt;object type=&quot;3&quot; unique_id=&quot;10028&quot;&gt;&lt;property id=&quot;20148&quot; value=&quot;5&quot;/&gt;&lt;property id=&quot;20300&quot; value=&quot;Slide 26 - &amp;quot;What types of resources would you like to see on the Evaluation and Research Hub?&amp;quot;&quot;/&gt;&lt;property id=&quot;20307&quot; value=&quot;440&quot;/&gt;&lt;/object&gt;&lt;object type=&quot;3&quot; unique_id=&quot;10029&quot;&gt;&lt;property id=&quot;20148&quot; value=&quot;5&quot;/&gt;&lt;property id=&quot;20300&quot; value=&quot;Slide 27 - &amp;quot;Are you interested in applying for the 2020 Evaluation Peer Learning Cohort? &amp;quot;&quot;/&gt;&lt;property id=&quot;20307&quot; value=&quot;434&quot;/&gt;&lt;/object&gt;&lt;object type=&quot;3&quot; unique_id=&quot;10030&quot;&gt;&lt;property id=&quot;20148&quot; value=&quot;5&quot;/&gt;&lt;property id=&quot;20300&quot; value=&quot;Slide 28 - &amp;quot;Evaluation Capacity-Building Resource Links&amp;quot;&quot;/&gt;&lt;property id=&quot;20307&quot; value=&quot;355&quot;/&gt;&lt;/object&gt;&lt;object type=&quot;3&quot; unique_id=&quot;10031&quot;&gt;&lt;property id=&quot;20148&quot; value=&quot;5&quot;/&gt;&lt;property id=&quot;20300&quot; value=&quot;Slide 29 - &amp;quot;Any Questions?&amp;quot;&quot;/&gt;&lt;property id=&quot;20307&quot; value=&quot;435&quot;/&gt;&lt;/object&gt;&lt;object type=&quot;3&quot; unique_id=&quot;10032&quot;&gt;&lt;property id=&quot;20148&quot; value=&quot;5&quot;/&gt;&lt;property id=&quot;20300&quot; value=&quot;Slide 30 - &amp;quot;Contact Us&amp;quot;&quot;/&gt;&lt;property id=&quot;20307&quot; value=&quot;315&quot;/&gt;&lt;/object&gt;&lt;object type=&quot;3&quot; unique_id=&quot;10033&quot;&gt;&lt;property id=&quot;20148&quot; value=&quot;5&quot;/&gt;&lt;property id=&quot;20300&quot; value=&quot;Slide 31 - &amp;quot;Thank You!&amp;quot;&quot;/&gt;&lt;property id=&quot;20307&quot; value=&quot;297&quot;/&gt;&lt;/object&gt;&lt;/object&gt;&lt;object type=&quot;8&quot; unique_id=&quot;10066&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8" ma:contentTypeDescription="Create a new document." ma:contentTypeScope="" ma:versionID="5232abec21be5a20e8f5a57ce28aa98a">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ba6e2207f121ff4b3863d809cce3965"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45CDBBA3-6D0F-490E-AE61-A847351DE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157D31CE-A711-4A35-A8DF-76F00B70AA0A}">
  <ds:schemaRefs>
    <ds:schemaRef ds:uri="http://schemas.microsoft.com/sharepoint/v3/contenttype/forms"/>
  </ds:schemaRefs>
</ds:datastoreItem>
</file>

<file path=customXml/itemProps4.xml><?xml version="1.0" encoding="utf-8"?>
<ds:datastoreItem xmlns:ds="http://schemas.openxmlformats.org/officeDocument/2006/customXml" ds:itemID="{A84A203C-8909-4AFE-8E05-C7AB083B4330}">
  <ds:schemaRefs>
    <ds:schemaRef ds:uri="56ea17bb-c96d-4826-b465-01eec0dd23dd"/>
    <ds:schemaRef ds:uri="http://schemas.microsoft.com/office/infopath/2007/PartnerControls"/>
    <ds:schemaRef ds:uri="http://schemas.microsoft.com/sharepoint/v3"/>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05d88611-e516-4d1a-b12e-39107e78b3d0"/>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1961</TotalTime>
  <Words>1297</Words>
  <Application>Microsoft Office PowerPoint</Application>
  <PresentationFormat>Widescreen</PresentationFormat>
  <Paragraphs>217</Paragraphs>
  <Slides>31</Slides>
  <Notes>31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Arial</vt:lpstr>
      <vt:lpstr>Bradley Hand ITC</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Assessing and Expanding Evaluation Capacity through State Peer Learning Cohorts </vt:lpstr>
      <vt:lpstr>Today’s Speakers</vt:lpstr>
      <vt:lpstr>Today’s Activities</vt:lpstr>
      <vt:lpstr>EvalPLC Coaches</vt:lpstr>
      <vt:lpstr>Today’s Featured State Representatives</vt:lpstr>
      <vt:lpstr>Assessing and Expanding Evaluation Capacity</vt:lpstr>
      <vt:lpstr>Polling Question</vt:lpstr>
      <vt:lpstr>Evaluation and Research Community of Practice</vt:lpstr>
      <vt:lpstr>Evaluation and Research Community of Practice</vt:lpstr>
      <vt:lpstr>Why and Where to Start: </vt:lpstr>
      <vt:lpstr>WIOA Evaluation Requirement</vt:lpstr>
      <vt:lpstr>Evaluation Toolkit</vt:lpstr>
      <vt:lpstr>Evaluation Toolkit: Key Program Elements for Workforce Agencies</vt:lpstr>
      <vt:lpstr>Evaluation Capacity Self-Assessment: Readiness</vt:lpstr>
      <vt:lpstr>Evaluation Capacity Self-Assessment: Design and Implementation</vt:lpstr>
      <vt:lpstr>2019 Evaluation Peer Learning Cohort:</vt:lpstr>
      <vt:lpstr>The Wisconsin Team’s EvalPLC Experience</vt:lpstr>
      <vt:lpstr>The Illinois Team’s EvalPLC Experience</vt:lpstr>
      <vt:lpstr>Any Questions?</vt:lpstr>
      <vt:lpstr>2020 Evaluation Peer Learning Cohort:</vt:lpstr>
      <vt:lpstr>2020 Evaluation Peer Learning Cohort</vt:lpstr>
      <vt:lpstr>2020 Evaluation Peer Learning Cohort</vt:lpstr>
      <vt:lpstr>To Apply for the 2020 Evaluation Peer Learning Cohort</vt:lpstr>
      <vt:lpstr>Any Questions?</vt:lpstr>
      <vt:lpstr>Polling Questions</vt:lpstr>
      <vt:lpstr>What types of resources would you like to see on the Evaluation and Research Hub?</vt:lpstr>
      <vt:lpstr>Are you interested in applying for the 2020 Evaluation Peer Learning Cohort? </vt:lpstr>
      <vt:lpstr>Evaluation Capacity-Building Resource Links</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Peer Learning Cohort (EvalPLC) 5:</dc:title>
  <dc:creator>Michelle Carson</dc:creator>
  <cp:lastModifiedBy>Grace McCall</cp:lastModifiedBy>
  <cp:revision>68</cp:revision>
  <dcterms:created xsi:type="dcterms:W3CDTF">2020-04-01T02:33:13Z</dcterms:created>
  <dcterms:modified xsi:type="dcterms:W3CDTF">2020-07-28T18:30:42Z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