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media/image9.svg" ContentType="image/svg"/>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30"/>
  </p:notesMasterIdLst>
  <p:sldIdLst>
    <p:sldId id="311" r:id="rId7"/>
    <p:sldId id="256" r:id="rId8"/>
    <p:sldId id="296" r:id="rId9"/>
    <p:sldId id="265" r:id="rId10"/>
    <p:sldId id="312" r:id="rId11"/>
    <p:sldId id="295" r:id="rId12"/>
    <p:sldId id="282" r:id="rId13"/>
    <p:sldId id="320" r:id="rId14"/>
    <p:sldId id="286" r:id="rId15"/>
    <p:sldId id="336" r:id="rId16"/>
    <p:sldId id="315" r:id="rId17"/>
    <p:sldId id="316" r:id="rId18"/>
    <p:sldId id="317" r:id="rId19"/>
    <p:sldId id="318" r:id="rId20"/>
    <p:sldId id="319" r:id="rId21"/>
    <p:sldId id="338" r:id="rId22"/>
    <p:sldId id="339" r:id="rId23"/>
    <p:sldId id="331" r:id="rId24"/>
    <p:sldId id="322" r:id="rId25"/>
    <p:sldId id="332" r:id="rId26"/>
    <p:sldId id="333" r:id="rId27"/>
    <p:sldId id="334" r:id="rId28"/>
    <p:sldId id="335"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3" autoAdjust="0"/>
    <p:restoredTop sz="94660"/>
  </p:normalViewPr>
  <p:slideViewPr>
    <p:cSldViewPr snapToGrid="0">
      <p:cViewPr varScale="1">
        <p:scale>
          <a:sx n="73" d="100"/>
          <a:sy n="73" d="100"/>
        </p:scale>
        <p:origin x="896"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19556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3029577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9.svg"/><Relationship Id="rId5" Type="http://schemas.openxmlformats.org/officeDocument/2006/relationships/tags" Target="../tags/tag6.xml"/><Relationship Id="rId10" Type="http://schemas.openxmlformats.org/officeDocument/2006/relationships/image" Target="../media/image8.png"/><Relationship Id="rId4" Type="http://schemas.openxmlformats.org/officeDocument/2006/relationships/tags" Target="../tags/tag5.xml"/><Relationship Id="rId9"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23.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22.png"/><Relationship Id="rId5" Type="http://schemas.openxmlformats.org/officeDocument/2006/relationships/tags" Target="../tags/tag13.xml"/><Relationship Id="rId10" Type="http://schemas.openxmlformats.org/officeDocument/2006/relationships/slideMaster" Target="../slideMasters/slideMaster4.xml"/><Relationship Id="rId4" Type="http://schemas.openxmlformats.org/officeDocument/2006/relationships/tags" Target="../tags/tag12.xml"/><Relationship Id="rId9" Type="http://schemas.openxmlformats.org/officeDocument/2006/relationships/tags" Target="../tags/tag17.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xml"/><Relationship Id="rId7"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emf"/><Relationship Id="rId4" Type="http://schemas.openxmlformats.org/officeDocument/2006/relationships/tags" Target="../tags/tag21.xml"/><Relationship Id="rId9"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2"/>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3"/>
            </p:custDataLst>
          </p:nvPr>
        </p:nvSpPr>
        <p:spPr/>
        <p:txBody>
          <a:bodyPr/>
          <a:lstStyle/>
          <a:p>
            <a:fld id="{158B7785-F6D6-45F8-833E-07BD84680091}" type="slidenum">
              <a:rPr lang="en-US" smtClean="0"/>
              <a:t>‹#›</a:t>
            </a:fld>
            <a:endParaRPr lang="en-US"/>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custDataLst>
              <p:tags r:id="rId4"/>
            </p:custDataLst>
          </p:nvPr>
        </p:nvSpPr>
        <p:spPr>
          <a:xfrm>
            <a:off x="805866" y="46208"/>
            <a:ext cx="10338384" cy="786384"/>
          </a:xfrm>
        </p:spPr>
        <p:txBody>
          <a:bodyPr>
            <a:normAutofit/>
          </a:bodyPr>
          <a:lstStyle>
            <a:lvl1pPr>
              <a:defRPr sz="3600"/>
            </a:lvl1pPr>
          </a:lstStyle>
          <a:p>
            <a:r>
              <a:rPr lang="en-US"/>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custDataLst>
              <p:tags r:id="rId5"/>
            </p:custDataLst>
          </p:nvPr>
        </p:nvSpPr>
        <p:spPr>
          <a:xfrm>
            <a:off x="805867" y="990600"/>
            <a:ext cx="5290133" cy="1155700"/>
          </a:xfrm>
        </p:spPr>
        <p:txBody>
          <a:bodyPr anchor="ctr">
            <a:normAutofit/>
          </a:bodyPr>
          <a:lstStyle>
            <a:lvl1pPr marL="0" indent="0" algn="ctr">
              <a:spcBef>
                <a:spcPct val="0"/>
              </a:spcBef>
              <a:spcAft>
                <a:spcPts val="200"/>
              </a:spcAft>
              <a:buNone/>
              <a:defRPr sz="2100" i="1"/>
            </a:lvl1pPr>
            <a:lvl2pPr marL="0" indent="0" algn="ctr">
              <a:spcBef>
                <a:spcPct val="0"/>
              </a:spcBef>
              <a:buNone/>
              <a:defRPr sz="2000" i="1">
                <a:solidFill>
                  <a:schemeClr val="accent4">
                    <a:lumMod val="50000"/>
                  </a:schemeClr>
                </a:solidFill>
                <a:latin typeface="+mj-lt"/>
              </a:defRPr>
            </a:lvl2pPr>
            <a:lvl3pPr marL="914400" indent="0">
              <a:buNone/>
              <a:defRPr/>
            </a:lvl3pPr>
          </a:lstStyle>
          <a:p>
            <a:pPr lvl="0"/>
            <a:r>
              <a:rPr lang="en-US"/>
              <a:t>Enter location directions</a:t>
            </a:r>
          </a:p>
          <a:p>
            <a:pPr lvl="1"/>
            <a:r>
              <a:rPr lang="en-US"/>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custDataLst>
              <p:tags r:id="rId6"/>
            </p:custDataLst>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2612933319"/>
      </p:ext>
    </p:extLst>
  </p:cSld>
  <p:clrMapOvr>
    <a:masterClrMapping/>
  </p:clrMapOv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custDataLst>
              <p:tags r:id="rId2"/>
            </p:custDataLst>
          </p:nvPr>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custDataLst>
                <p:tags r:id="rId7"/>
              </p:custDataLst>
            </p:nvPr>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custDataLst>
                <p:tags r:id="rId8"/>
              </p:custDataLst>
            </p:nvPr>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custDataLst>
                <p:tags r:id="rId9"/>
              </p:custDataLst>
            </p:nvPr>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3"/>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4"/>
            </p:custDataLst>
          </p:nvPr>
        </p:nvSpPr>
        <p:spPr/>
        <p:txBody>
          <a:bodyPr>
            <a:normAutofit/>
          </a:bodyPr>
          <a:lstStyle>
            <a:lvl1pPr>
              <a:defRPr sz="3600"/>
            </a:lvl1pPr>
          </a:lstStyle>
          <a:p>
            <a:r>
              <a:rPr lang="en-US"/>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custDataLst>
              <p:tags r:id="rId5"/>
            </p:custDataLst>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ct val="0"/>
              </a:spcBef>
              <a:defRPr sz="2000"/>
            </a:lvl3pPr>
            <a:lvl4pPr>
              <a:spcBef>
                <a:spcPts val="400"/>
              </a:spcBef>
              <a:defRPr sz="1800"/>
            </a:lvl4pPr>
            <a:lvl5pPr>
              <a:defRPr sz="1800"/>
            </a:lvl5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6"/>
            </p:custDataLst>
          </p:nvPr>
        </p:nvSpPr>
        <p:spPr/>
        <p:txBody>
          <a:bodyPr/>
          <a:lstStyle/>
          <a:p>
            <a:endParaRPr lang="en-US"/>
          </a:p>
        </p:txBody>
      </p:sp>
    </p:spTree>
    <p:extLst>
      <p:ext uri="{BB962C8B-B14F-4D97-AF65-F5344CB8AC3E}">
        <p14:creationId xmlns:p14="http://schemas.microsoft.com/office/powerpoint/2010/main" val="394057259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8">
            <a:extLst>
              <a:ext uri="{96DAC541-7B7A-43D3-8B79-37D633B846F1}">
                <asvg:svgBlip xmlns:asvg="http://schemas.microsoft.com/office/drawing/2016/SVG/main" r:embed="rId9"/>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custDataLst>
              <p:tags r:id="rId2"/>
            </p:custDataLst>
          </p:nvPr>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custDataLst>
              <p:tags r:id="rId3"/>
            </p:custDataLst>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custDataLst>
              <p:tags r:id="rId4"/>
            </p:custDataLst>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custDataLst>
              <p:tags r:id="rId5"/>
            </p:custDataLst>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custDataLst>
              <p:tags r:id="rId6"/>
            </p:custDataLst>
          </p:nvPr>
        </p:nvPicPr>
        <p:blipFill>
          <a:blip r:embed="rId10"/>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72326474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microsoft.com/office/2007/relationships/hdphoto" Target="../media/hdphoto1.wdp"/><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microsoft.com/office/2007/relationships/hdphoto" Target="../media/hdphoto1.wdp"/><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5" r:id="rId11"/>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 id="2147483716" r:id="rId6"/>
    <p:sldLayoutId id="2147483717" r:id="rId7"/>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11.xml"/><Relationship Id="rId5" Type="http://schemas.openxmlformats.org/officeDocument/2006/relationships/tags" Target="../tags/tag28.xml"/><Relationship Id="rId4" Type="http://schemas.openxmlformats.org/officeDocument/2006/relationships/tags" Target="../tags/tag2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9.xml"/><Relationship Id="rId7" Type="http://schemas.openxmlformats.org/officeDocument/2006/relationships/slideLayout" Target="../slideLayouts/slideLayout27.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hyperlink" Target="http://www.youth.workforcegps.org/" TargetMode="External"/><Relationship Id="rId4" Type="http://schemas.openxmlformats.org/officeDocument/2006/relationships/tags" Target="../tags/tag50.xml"/><Relationship Id="rId9" Type="http://schemas.openxmlformats.org/officeDocument/2006/relationships/hyperlink" Target="mailto:youth.services@dol.gov"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Support@workforceGPS.org" TargetMode="External"/><Relationship Id="rId3" Type="http://schemas.openxmlformats.org/officeDocument/2006/relationships/tags" Target="../tags/tag55.xml"/><Relationship Id="rId7" Type="http://schemas.openxmlformats.org/officeDocument/2006/relationships/notesSlide" Target="../notesSlides/notesSlide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8.xml"/><Relationship Id="rId5" Type="http://schemas.openxmlformats.org/officeDocument/2006/relationships/tags" Target="../tags/tag57.xml"/><Relationship Id="rId4" Type="http://schemas.openxmlformats.org/officeDocument/2006/relationships/tags" Target="../tags/tag56.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8.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custDataLst>
              <p:tags r:id="rId2"/>
            </p:custDataLst>
          </p:nvPr>
        </p:nvSpPr>
        <p:spPr/>
        <p:txBody>
          <a:bodyPr/>
          <a:lstStyle/>
          <a:p>
            <a:fld id="{158B7785-F6D6-45F8-833E-07BD84680091}" type="slidenum">
              <a:rPr lang="en-US" smtClean="0"/>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custDataLst>
              <p:tags r:id="rId3"/>
            </p:custDataLst>
          </p:nvPr>
        </p:nvSpPr>
        <p:spPr/>
        <p:txBody>
          <a:bodyPr/>
          <a:lstStyle/>
          <a:p>
            <a:r>
              <a:rPr lang="en-US"/>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custDataLst>
              <p:tags r:id="rId4"/>
            </p:custDataLst>
          </p:nvPr>
        </p:nvSpPr>
        <p:spPr/>
        <p:txBody>
          <a:bodyPr/>
          <a:lstStyle/>
          <a:p>
            <a:r>
              <a:rPr lang="en-US"/>
              <a:t>Please enter your location in the chat window</a:t>
            </a:r>
          </a:p>
          <a:p>
            <a:pPr lvl="1"/>
            <a:r>
              <a:rPr lang="en-US"/>
              <a:t>(lower left of screen)</a:t>
            </a:r>
          </a:p>
        </p:txBody>
      </p:sp>
      <p:sp>
        <p:nvSpPr>
          <p:cNvPr id="8" name="Text Placeholder 7">
            <a:extLst>
              <a:ext uri="{FF2B5EF4-FFF2-40B4-BE49-F238E27FC236}">
                <a16:creationId xmlns:a16="http://schemas.microsoft.com/office/drawing/2014/main" id="{DB60730D-C5B5-43CB-9BC0-5768ED578A47}"/>
              </a:ext>
            </a:extLst>
          </p:cNvPr>
          <p:cNvSpPr>
            <a:spLocks noGrp="1"/>
          </p:cNvSpPr>
          <p:nvPr>
            <p:ph type="body" idx="14"/>
            <p:custDataLst>
              <p:tags r:id="rId5"/>
            </p:custDataLst>
          </p:nvPr>
        </p:nvSpPr>
        <p:spPr/>
        <p:txBody>
          <a:bodyPr/>
          <a:lstStyle/>
          <a:p>
            <a:r>
              <a:rPr lang="en-US"/>
              <a:t>Please tell us where you’re listening in from! Also, are any of you in “virtual groups” listening in together?  </a:t>
            </a:r>
          </a:p>
        </p:txBody>
      </p:sp>
    </p:spTree>
    <p:custDataLst>
      <p:tags r:id="rId1"/>
    </p:custDataLst>
    <p:extLst>
      <p:ext uri="{BB962C8B-B14F-4D97-AF65-F5344CB8AC3E}">
        <p14:creationId xmlns:p14="http://schemas.microsoft.com/office/powerpoint/2010/main" val="38928489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Panel 1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r>
              <a:rPr lang="en-US" sz="3200" dirty="0"/>
              <a:t>How did you learn about and become involved with your local WIOA youth program? </a:t>
            </a:r>
          </a:p>
          <a:p>
            <a:pPr lvl="1"/>
            <a:r>
              <a:rPr lang="en-US" sz="2800" dirty="0"/>
              <a:t>How long have you been in the program?</a:t>
            </a:r>
          </a:p>
          <a:p>
            <a:pPr lvl="1"/>
            <a:r>
              <a:rPr lang="en-US" sz="3000" dirty="0"/>
              <a:t>If you’re still in the program, if you’ve completed/graduated from the program? </a:t>
            </a:r>
          </a:p>
          <a:p>
            <a:endParaRPr lang="en-US" sz="3200" dirty="0"/>
          </a:p>
        </p:txBody>
      </p:sp>
    </p:spTree>
    <p:custDataLst>
      <p:tags r:id="rId1"/>
    </p:custDataLst>
    <p:extLst>
      <p:ext uri="{BB962C8B-B14F-4D97-AF65-F5344CB8AC3E}">
        <p14:creationId xmlns:p14="http://schemas.microsoft.com/office/powerpoint/2010/main" val="237240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Panel 1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endParaRPr lang="en-US" dirty="0"/>
          </a:p>
          <a:p>
            <a:r>
              <a:rPr lang="en-US" sz="3200" dirty="0"/>
              <a:t>Can you tell us about your overall experience in the program? What do you like the most about the program? </a:t>
            </a:r>
          </a:p>
        </p:txBody>
      </p:sp>
    </p:spTree>
    <p:custDataLst>
      <p:tags r:id="rId1"/>
    </p:custDataLst>
    <p:extLst>
      <p:ext uri="{BB962C8B-B14F-4D97-AF65-F5344CB8AC3E}">
        <p14:creationId xmlns:p14="http://schemas.microsoft.com/office/powerpoint/2010/main" val="3460831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Panel 1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r>
              <a:rPr lang="en-US" sz="3200" dirty="0"/>
              <a:t>What is different now during COVID? How has programming changed? Are there changes that were made due to COVID that you would suggest keeping in place permanently? </a:t>
            </a:r>
          </a:p>
        </p:txBody>
      </p:sp>
    </p:spTree>
    <p:custDataLst>
      <p:tags r:id="rId1"/>
    </p:custDataLst>
    <p:extLst>
      <p:ext uri="{BB962C8B-B14F-4D97-AF65-F5344CB8AC3E}">
        <p14:creationId xmlns:p14="http://schemas.microsoft.com/office/powerpoint/2010/main" val="309676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Panel 1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r>
              <a:rPr lang="en-US" sz="3200" dirty="0"/>
              <a:t>If you were the director of a youth program like the one you’re engaged/or were engaged in, what would be the most important things you want to do and why? </a:t>
            </a:r>
          </a:p>
          <a:p>
            <a:endParaRPr lang="en-US" dirty="0"/>
          </a:p>
          <a:p>
            <a:endParaRPr lang="en-US" dirty="0"/>
          </a:p>
        </p:txBody>
      </p:sp>
    </p:spTree>
    <p:custDataLst>
      <p:tags r:id="rId1"/>
    </p:custDataLst>
    <p:extLst>
      <p:ext uri="{BB962C8B-B14F-4D97-AF65-F5344CB8AC3E}">
        <p14:creationId xmlns:p14="http://schemas.microsoft.com/office/powerpoint/2010/main" val="2131493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14</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Panel 1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r>
              <a:rPr lang="en-US" sz="3200" dirty="0"/>
              <a:t>Is there anything else you would like to share with us….</a:t>
            </a:r>
          </a:p>
        </p:txBody>
      </p:sp>
    </p:spTree>
    <p:custDataLst>
      <p:tags r:id="rId1"/>
    </p:custDataLst>
    <p:extLst>
      <p:ext uri="{BB962C8B-B14F-4D97-AF65-F5344CB8AC3E}">
        <p14:creationId xmlns:p14="http://schemas.microsoft.com/office/powerpoint/2010/main" val="2603746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15</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pPr marL="0" indent="0" algn="ctr">
              <a:buNone/>
            </a:pPr>
            <a:r>
              <a:rPr lang="en-US" sz="4800" dirty="0"/>
              <a:t>PANEL 2 </a:t>
            </a:r>
          </a:p>
          <a:p>
            <a:pPr marL="0" indent="0" algn="ctr">
              <a:buNone/>
            </a:pPr>
            <a:r>
              <a:rPr lang="en-US" sz="4800" dirty="0"/>
              <a:t>QUESTIONS</a:t>
            </a:r>
          </a:p>
        </p:txBody>
      </p:sp>
    </p:spTree>
    <p:custDataLst>
      <p:tags r:id="rId1"/>
    </p:custDataLst>
    <p:extLst>
      <p:ext uri="{BB962C8B-B14F-4D97-AF65-F5344CB8AC3E}">
        <p14:creationId xmlns:p14="http://schemas.microsoft.com/office/powerpoint/2010/main" val="327721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Panel 2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r>
              <a:rPr lang="en-US" sz="3200" dirty="0"/>
              <a:t>Tell us who you are, where you’re from, and describe yourself in five words or less? </a:t>
            </a:r>
          </a:p>
        </p:txBody>
      </p:sp>
    </p:spTree>
    <p:custDataLst>
      <p:tags r:id="rId1"/>
    </p:custDataLst>
    <p:extLst>
      <p:ext uri="{BB962C8B-B14F-4D97-AF65-F5344CB8AC3E}">
        <p14:creationId xmlns:p14="http://schemas.microsoft.com/office/powerpoint/2010/main" val="20358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Panel 2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r>
              <a:rPr lang="en-US" sz="3200" dirty="0"/>
              <a:t>How did you learn about and become involved with your local WIOA youth program? </a:t>
            </a:r>
          </a:p>
          <a:p>
            <a:pPr lvl="1"/>
            <a:r>
              <a:rPr lang="en-US" sz="2800" dirty="0"/>
              <a:t>How long have you been in the program?</a:t>
            </a:r>
          </a:p>
          <a:p>
            <a:pPr lvl="1"/>
            <a:r>
              <a:rPr lang="en-US" sz="3000" dirty="0"/>
              <a:t>If you’re still in the program, if you’ve completed/graduated from the program? </a:t>
            </a:r>
          </a:p>
          <a:p>
            <a:endParaRPr lang="en-US" sz="3200" dirty="0"/>
          </a:p>
        </p:txBody>
      </p:sp>
    </p:spTree>
    <p:custDataLst>
      <p:tags r:id="rId1"/>
    </p:custDataLst>
    <p:extLst>
      <p:ext uri="{BB962C8B-B14F-4D97-AF65-F5344CB8AC3E}">
        <p14:creationId xmlns:p14="http://schemas.microsoft.com/office/powerpoint/2010/main" val="8584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Panel 2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endParaRPr lang="en-US" dirty="0"/>
          </a:p>
          <a:p>
            <a:r>
              <a:rPr lang="en-US" sz="3200" dirty="0"/>
              <a:t>Can you tell us about your overall experience in the program? What do you like the most about the program? </a:t>
            </a:r>
          </a:p>
        </p:txBody>
      </p:sp>
    </p:spTree>
    <p:custDataLst>
      <p:tags r:id="rId1"/>
    </p:custDataLst>
    <p:extLst>
      <p:ext uri="{BB962C8B-B14F-4D97-AF65-F5344CB8AC3E}">
        <p14:creationId xmlns:p14="http://schemas.microsoft.com/office/powerpoint/2010/main" val="1317078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Panel 2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sz="3200" dirty="0"/>
          </a:p>
          <a:p>
            <a:r>
              <a:rPr lang="en-US" sz="3200" dirty="0"/>
              <a:t> What are your ideas about how programs can engage young adults in decisions around programming and services? </a:t>
            </a:r>
          </a:p>
        </p:txBody>
      </p:sp>
    </p:spTree>
    <p:custDataLst>
      <p:tags r:id="rId1"/>
    </p:custDataLst>
    <p:extLst>
      <p:ext uri="{BB962C8B-B14F-4D97-AF65-F5344CB8AC3E}">
        <p14:creationId xmlns:p14="http://schemas.microsoft.com/office/powerpoint/2010/main" val="45621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a:bodyPr>
          <a:lstStyle/>
          <a:p>
            <a:r>
              <a:rPr lang="en-US" dirty="0"/>
              <a:t>WIOA YOUTH LISTENING SESSION </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December 9,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normAutofit fontScale="92500"/>
          </a:bodyPr>
          <a:lstStyle/>
          <a:p>
            <a:r>
              <a:rPr lang="en-US" dirty="0"/>
              <a:t>Youth Voice: How Workforce Development Programming Best Supports Me!</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Panel 2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sz="3200" dirty="0"/>
          </a:p>
          <a:p>
            <a:r>
              <a:rPr lang="en-US" sz="3200" dirty="0"/>
              <a:t>What have you learned while in the program that you found to be most useful to you now and in the future? </a:t>
            </a:r>
          </a:p>
        </p:txBody>
      </p:sp>
    </p:spTree>
    <p:custDataLst>
      <p:tags r:id="rId1"/>
    </p:custDataLst>
    <p:extLst>
      <p:ext uri="{BB962C8B-B14F-4D97-AF65-F5344CB8AC3E}">
        <p14:creationId xmlns:p14="http://schemas.microsoft.com/office/powerpoint/2010/main" val="1126088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Panel 2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sz="3200" dirty="0"/>
          </a:p>
          <a:p>
            <a:r>
              <a:rPr lang="en-US" sz="3200" dirty="0"/>
              <a:t>Is there anything else you would like to share with us….</a:t>
            </a:r>
          </a:p>
        </p:txBody>
      </p:sp>
    </p:spTree>
    <p:custDataLst>
      <p:tags r:id="rId1"/>
    </p:custDataLst>
    <p:extLst>
      <p:ext uri="{BB962C8B-B14F-4D97-AF65-F5344CB8AC3E}">
        <p14:creationId xmlns:p14="http://schemas.microsoft.com/office/powerpoint/2010/main" val="3282214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custDataLst>
              <p:tags r:id="rId2"/>
            </p:custDataLst>
          </p:nvPr>
        </p:nvSpPr>
        <p:spPr/>
        <p:txBody>
          <a:bodyPr/>
          <a:lstStyle/>
          <a:p>
            <a:fld id="{158B7785-F6D6-45F8-833E-07BD84680091}" type="slidenum">
              <a:rPr lang="en-US" smtClean="0"/>
              <a:t>22</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custDataLst>
              <p:tags r:id="rId3"/>
            </p:custDataLst>
          </p:nvPr>
        </p:nvSpPr>
        <p:spPr/>
        <p:txBody>
          <a:bodyPr/>
          <a:lstStyle/>
          <a:p>
            <a:r>
              <a:rPr lang="en-US"/>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custDataLst>
              <p:tags r:id="rId4"/>
            </p:custDataLst>
          </p:nvPr>
        </p:nvSpPr>
        <p:spPr/>
        <p:txBody>
          <a:bodyPr>
            <a:normAutofit fontScale="92500" lnSpcReduction="10000"/>
          </a:bodyPr>
          <a:lstStyle/>
          <a:p>
            <a:endParaRPr lang="en-US" sz="4000" dirty="0"/>
          </a:p>
          <a:p>
            <a:r>
              <a:rPr lang="en-US" sz="4000" dirty="0"/>
              <a:t>Employment and Training Administration’s </a:t>
            </a:r>
          </a:p>
          <a:p>
            <a:r>
              <a:rPr lang="en-US" sz="4000" dirty="0"/>
              <a:t>Division of Youth Services</a:t>
            </a:r>
          </a:p>
          <a:p>
            <a:pPr lvl="3"/>
            <a:r>
              <a:rPr lang="en-US" sz="4000" dirty="0">
                <a:hlinkClick r:id="" action="ppaction://noaction"/>
              </a:rPr>
              <a:t>youth.services@dol.gov</a:t>
            </a:r>
            <a:endParaRPr lang="en-US" sz="4000" dirty="0"/>
          </a:p>
          <a:p>
            <a:pPr lvl="2"/>
            <a:endParaRPr lang="en-US" sz="4200" dirty="0"/>
          </a:p>
          <a:p>
            <a:pPr lvl="2"/>
            <a:r>
              <a:rPr lang="en-US" sz="4200" dirty="0">
                <a:solidFill>
                  <a:schemeClr val="accent5"/>
                </a:solidFill>
              </a:rPr>
              <a:t>Become a member of </a:t>
            </a:r>
            <a:r>
              <a:rPr lang="en-US" sz="4200" b="1" dirty="0">
                <a:solidFill>
                  <a:schemeClr val="accent5"/>
                </a:solidFill>
              </a:rPr>
              <a:t>Youth Connections Community </a:t>
            </a:r>
          </a:p>
          <a:p>
            <a:pPr lvl="2"/>
            <a:r>
              <a:rPr lang="en-US" sz="4200" dirty="0">
                <a:hlinkClick r:id="" action="ppaction://noaction"/>
              </a:rPr>
              <a:t>youth.workforcegps.org</a:t>
            </a:r>
            <a:r>
              <a:rPr lang="en-US" sz="4200" dirty="0"/>
              <a:t>   </a:t>
            </a:r>
          </a:p>
          <a:p>
            <a:pPr lvl="1"/>
            <a:endParaRPr lang="en-US" sz="4200" dirty="0"/>
          </a:p>
          <a:p>
            <a:pPr lvl="1"/>
            <a:endParaRPr lang="en-US" sz="4200" dirty="0"/>
          </a:p>
        </p:txBody>
      </p:sp>
      <p:sp>
        <p:nvSpPr>
          <p:cNvPr id="7" name="New shape"/>
          <p:cNvSpPr/>
          <p:nvPr>
            <p:custDataLst>
              <p:tags r:id="rId5"/>
            </p:custDataLst>
          </p:nvPr>
        </p:nvSpPr>
        <p:spPr>
          <a:xfrm>
            <a:off x="909174" y="2946960"/>
            <a:ext cx="5588000" cy="508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
        <p:nvSpPr>
          <p:cNvPr id="8" name="New shape"/>
          <p:cNvSpPr/>
          <p:nvPr>
            <p:custDataLst>
              <p:tags r:id="rId6"/>
            </p:custDataLst>
          </p:nvPr>
        </p:nvSpPr>
        <p:spPr>
          <a:xfrm>
            <a:off x="909174" y="4938309"/>
            <a:ext cx="5867400" cy="5334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0"/>
              </a:rPr>
              <a:t>_</a:t>
            </a:r>
          </a:p>
        </p:txBody>
      </p:sp>
    </p:spTree>
    <p:custDataLst>
      <p:tags r:id="rId1"/>
    </p:custDataLst>
    <p:extLst>
      <p:ext uri="{BB962C8B-B14F-4D97-AF65-F5344CB8AC3E}">
        <p14:creationId xmlns:p14="http://schemas.microsoft.com/office/powerpoint/2010/main" val="3537510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custDataLst>
              <p:tags r:id="rId2"/>
            </p:custDataLst>
          </p:nvPr>
        </p:nvSpPr>
        <p:spPr/>
        <p:txBody>
          <a:bodyPr/>
          <a:lstStyle/>
          <a:p>
            <a:r>
              <a:rPr lang="en-US"/>
              <a:t>Thank You!</a:t>
            </a:r>
          </a:p>
        </p:txBody>
      </p:sp>
      <p:sp>
        <p:nvSpPr>
          <p:cNvPr id="5" name="Subtitle 4">
            <a:extLst>
              <a:ext uri="{FF2B5EF4-FFF2-40B4-BE49-F238E27FC236}">
                <a16:creationId xmlns:a16="http://schemas.microsoft.com/office/drawing/2014/main" id="{A0A91A61-C603-4E8A-B25F-AE1C6E29E032}"/>
              </a:ext>
            </a:extLst>
          </p:cNvPr>
          <p:cNvSpPr>
            <a:spLocks noGrp="1"/>
          </p:cNvSpPr>
          <p:nvPr>
            <p:ph type="subTitle" idx="1"/>
            <p:custDataLst>
              <p:tags r:id="rId3"/>
            </p:custDataLst>
          </p:nvPr>
        </p:nvSpPr>
        <p:spPr/>
        <p:txBody>
          <a:bodyPr>
            <a:normAutofit fontScale="92500" lnSpcReduction="10000"/>
          </a:bodyPr>
          <a:lstStyle/>
          <a:p>
            <a:r>
              <a:rPr lang="en-US"/>
              <a:t>Thank you for all the work you do on behalf of our nation’s most vulnerable youth!</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custDataLst>
              <p:tags r:id="rId4"/>
            </p:custDataLst>
          </p:nvPr>
        </p:nvSpPr>
        <p:spPr/>
        <p:txBody>
          <a:bodyPr/>
          <a:lstStyle/>
          <a:p>
            <a:r>
              <a:rPr lang="en-US"/>
              <a:t>Need help?  Email: </a:t>
            </a:r>
            <a:r>
              <a:rPr lang="en-US">
                <a:hlinkClick r:id="" action="ppaction://noaction"/>
              </a:rPr>
              <a:t>Support@workforceGPS.org</a:t>
            </a:r>
            <a:endParaRPr lang="en-US"/>
          </a:p>
        </p:txBody>
      </p:sp>
      <p:sp>
        <p:nvSpPr>
          <p:cNvPr id="7" name="New shape"/>
          <p:cNvSpPr/>
          <p:nvPr>
            <p:custDataLst>
              <p:tags r:id="rId5"/>
            </p:custDataLst>
          </p:nvPr>
        </p:nvSpPr>
        <p:spPr>
          <a:xfrm>
            <a:off x="2698955" y="6453683"/>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Tree>
    <p:custDataLst>
      <p:tags r:id="rId1"/>
    </p:custDataLst>
    <p:extLst>
      <p:ext uri="{BB962C8B-B14F-4D97-AF65-F5344CB8AC3E}">
        <p14:creationId xmlns:p14="http://schemas.microsoft.com/office/powerpoint/2010/main" val="1211868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sp>
        <p:nvSpPr>
          <p:cNvPr id="6" name="Picture Placeholder 5">
            <a:extLst>
              <a:ext uri="{FF2B5EF4-FFF2-40B4-BE49-F238E27FC236}">
                <a16:creationId xmlns:a16="http://schemas.microsoft.com/office/drawing/2014/main" id="{2423311F-3F39-4C52-9EFD-2CD7F9C15525}"/>
              </a:ext>
            </a:extLst>
          </p:cNvPr>
          <p:cNvSpPr>
            <a:spLocks noGrp="1"/>
          </p:cNvSpPr>
          <p:nvPr>
            <p:ph type="pic" sz="quarter" idx="13"/>
          </p:nvPr>
        </p:nvSpPr>
        <p:spPr/>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Maisha Meminger</a:t>
            </a:r>
          </a:p>
          <a:p>
            <a:pPr lvl="1"/>
            <a:r>
              <a:rPr lang="en-US" dirty="0"/>
              <a:t>Manpower Analyst</a:t>
            </a:r>
          </a:p>
          <a:p>
            <a:pPr lvl="2"/>
            <a:r>
              <a:rPr lang="en-US" dirty="0"/>
              <a:t>Division of Youth Services</a:t>
            </a:r>
          </a:p>
          <a:p>
            <a:pPr lvl="2"/>
            <a:r>
              <a:rPr lang="en-US" dirty="0"/>
              <a:t>Employment &amp; Training Administration</a:t>
            </a:r>
          </a:p>
          <a:p>
            <a:pPr lvl="2"/>
            <a:r>
              <a:rPr lang="en-US" dirty="0"/>
              <a:t>U.S. Department of Labor</a:t>
            </a:r>
          </a:p>
          <a:p>
            <a:pPr lvl="2"/>
            <a:endParaRPr lang="en-US" dirty="0"/>
          </a:p>
        </p:txBody>
      </p:sp>
      <p:pic>
        <p:nvPicPr>
          <p:cNvPr id="2" name="Picture 1"/>
          <p:cNvPicPr>
            <a:picLocks noChangeAspect="1"/>
          </p:cNvPicPr>
          <p:nvPr/>
        </p:nvPicPr>
        <p:blipFill>
          <a:blip r:embed="rId3"/>
          <a:stretch>
            <a:fillRect/>
          </a:stretch>
        </p:blipFill>
        <p:spPr>
          <a:xfrm>
            <a:off x="1477790" y="2590404"/>
            <a:ext cx="2158171" cy="2158171"/>
          </a:xfrm>
          <a:prstGeom prst="rect">
            <a:avLst/>
          </a:prstGeom>
        </p:spPr>
      </p:pic>
    </p:spTree>
    <p:custDataLst>
      <p:tags r:id="rId1"/>
    </p:custDataLst>
    <p:extLst>
      <p:ext uri="{BB962C8B-B14F-4D97-AF65-F5344CB8AC3E}">
        <p14:creationId xmlns:p14="http://schemas.microsoft.com/office/powerpoint/2010/main" val="40493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 (Panel 1)</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a:xfrm>
            <a:off x="1386311" y="1992937"/>
            <a:ext cx="3200400" cy="4023360"/>
          </a:xfrm>
        </p:spPr>
        <p:txBody>
          <a:bodyPr/>
          <a:lstStyle/>
          <a:p>
            <a:r>
              <a:rPr lang="en-US" dirty="0"/>
              <a:t>Laycie Gwynn</a:t>
            </a:r>
          </a:p>
          <a:p>
            <a:pPr lvl="1"/>
            <a:r>
              <a:rPr lang="en-US" dirty="0"/>
              <a:t>South Carolina </a:t>
            </a:r>
          </a:p>
          <a:p>
            <a:pPr lvl="1"/>
            <a:endParaRPr lang="en-US" dirty="0"/>
          </a:p>
          <a:p>
            <a:r>
              <a:rPr lang="en-US" dirty="0"/>
              <a:t>Allen Holmes (AJ) </a:t>
            </a:r>
          </a:p>
          <a:p>
            <a:pPr lvl="1"/>
            <a:r>
              <a:rPr lang="en-US" dirty="0"/>
              <a:t>Minnesota</a:t>
            </a:r>
          </a:p>
          <a:p>
            <a:pPr lvl="1"/>
            <a:endParaRPr lang="en-US" dirty="0"/>
          </a:p>
          <a:p>
            <a:r>
              <a:rPr lang="en-US" dirty="0"/>
              <a:t>Tyreke Mitchell </a:t>
            </a:r>
          </a:p>
          <a:p>
            <a:pPr lvl="1"/>
            <a:r>
              <a:rPr lang="en-US" dirty="0"/>
              <a:t>Rhode Island </a:t>
            </a:r>
          </a:p>
          <a:p>
            <a:pPr lvl="1"/>
            <a:endParaRPr lang="en-US" dirty="0"/>
          </a:p>
          <a:p>
            <a:pPr lvl="1"/>
            <a:endParaRPr lang="en-US" dirty="0"/>
          </a:p>
          <a:p>
            <a:pPr lvl="2"/>
            <a:endParaRPr lang="en-US" dirty="0"/>
          </a:p>
        </p:txBody>
      </p:sp>
      <p:sp>
        <p:nvSpPr>
          <p:cNvPr id="8" name="Content Placeholder 3">
            <a:extLst>
              <a:ext uri="{FF2B5EF4-FFF2-40B4-BE49-F238E27FC236}">
                <a16:creationId xmlns:a16="http://schemas.microsoft.com/office/drawing/2014/main" id="{298036D9-27CC-4B0A-8B6E-D5790E6B7F12}"/>
              </a:ext>
            </a:extLst>
          </p:cNvPr>
          <p:cNvSpPr>
            <a:spLocks noGrp="1"/>
          </p:cNvSpPr>
          <p:nvPr>
            <p:ph sz="half" idx="2"/>
          </p:nvPr>
        </p:nvSpPr>
        <p:spPr>
          <a:xfrm>
            <a:off x="5959635" y="1780748"/>
            <a:ext cx="3200400" cy="4023360"/>
          </a:xfrm>
        </p:spPr>
        <p:txBody>
          <a:bodyPr/>
          <a:lstStyle/>
          <a:p>
            <a:r>
              <a:rPr lang="en-US" dirty="0"/>
              <a:t> Analis Nitta</a:t>
            </a:r>
          </a:p>
          <a:p>
            <a:pPr lvl="1"/>
            <a:r>
              <a:rPr lang="en-US" dirty="0"/>
              <a:t>Hawaii </a:t>
            </a:r>
          </a:p>
          <a:p>
            <a:pPr lvl="1"/>
            <a:endParaRPr lang="en-US" dirty="0"/>
          </a:p>
          <a:p>
            <a:r>
              <a:rPr lang="en-US" dirty="0"/>
              <a:t>Hector Ruiz</a:t>
            </a:r>
          </a:p>
          <a:p>
            <a:pPr lvl="1"/>
            <a:r>
              <a:rPr lang="en-US" dirty="0"/>
              <a:t>Texas </a:t>
            </a:r>
          </a:p>
          <a:p>
            <a:pPr lvl="1"/>
            <a:endParaRPr lang="en-US" dirty="0"/>
          </a:p>
          <a:p>
            <a:pPr lvl="1"/>
            <a:endParaRPr lang="en-US" dirty="0"/>
          </a:p>
          <a:p>
            <a:pPr lvl="1"/>
            <a:endParaRPr lang="en-US" dirty="0"/>
          </a:p>
          <a:p>
            <a:pPr lvl="1"/>
            <a:endParaRPr lang="en-US" dirty="0"/>
          </a:p>
          <a:p>
            <a:pPr lvl="1"/>
            <a:endParaRPr lang="en-US" dirty="0"/>
          </a:p>
          <a:p>
            <a:pPr lvl="2"/>
            <a:endParaRPr lang="en-US" dirty="0"/>
          </a:p>
        </p:txBody>
      </p:sp>
    </p:spTree>
    <p:custDataLst>
      <p:tags r:id="rId1"/>
    </p:custDataLst>
    <p:extLst>
      <p:ext uri="{BB962C8B-B14F-4D97-AF65-F5344CB8AC3E}">
        <p14:creationId xmlns:p14="http://schemas.microsoft.com/office/powerpoint/2010/main" val="318852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 (Panel 2)</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a:xfrm>
            <a:off x="1068472" y="1669774"/>
            <a:ext cx="3200400" cy="3625795"/>
          </a:xfrm>
        </p:spPr>
        <p:txBody>
          <a:bodyPr/>
          <a:lstStyle/>
          <a:p>
            <a:endParaRPr lang="en-US" dirty="0"/>
          </a:p>
          <a:p>
            <a:r>
              <a:rPr lang="en-US" dirty="0"/>
              <a:t>Abigail Gauna</a:t>
            </a:r>
          </a:p>
          <a:p>
            <a:pPr lvl="1"/>
            <a:r>
              <a:rPr lang="en-US" dirty="0"/>
              <a:t>Colorado </a:t>
            </a:r>
          </a:p>
          <a:p>
            <a:pPr lvl="1"/>
            <a:endParaRPr lang="en-US" dirty="0"/>
          </a:p>
          <a:p>
            <a:r>
              <a:rPr lang="en-US" dirty="0"/>
              <a:t>Ryan McCrary </a:t>
            </a:r>
          </a:p>
          <a:p>
            <a:pPr lvl="1"/>
            <a:r>
              <a:rPr lang="en-US" dirty="0"/>
              <a:t>Delaware </a:t>
            </a:r>
          </a:p>
          <a:p>
            <a:pPr lvl="1"/>
            <a:endParaRPr lang="en-US" dirty="0"/>
          </a:p>
          <a:p>
            <a:pPr lvl="1"/>
            <a:endParaRPr lang="en-US" dirty="0"/>
          </a:p>
          <a:p>
            <a:pPr lvl="1"/>
            <a:endParaRPr lang="en-US" dirty="0"/>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a:xfrm>
            <a:off x="5729938" y="1665401"/>
            <a:ext cx="3200400" cy="3630168"/>
          </a:xfrm>
        </p:spPr>
        <p:txBody>
          <a:bodyPr/>
          <a:lstStyle/>
          <a:p>
            <a:r>
              <a:rPr lang="en-US" dirty="0"/>
              <a:t>Tyson Ristau</a:t>
            </a:r>
          </a:p>
          <a:p>
            <a:pPr lvl="1"/>
            <a:r>
              <a:rPr lang="en-US" dirty="0"/>
              <a:t>Washington</a:t>
            </a:r>
          </a:p>
          <a:p>
            <a:pPr lvl="1"/>
            <a:endParaRPr lang="en-US" dirty="0"/>
          </a:p>
          <a:p>
            <a:r>
              <a:rPr lang="en-US" dirty="0"/>
              <a:t>Gloria Stanford </a:t>
            </a:r>
          </a:p>
          <a:p>
            <a:pPr lvl="1"/>
            <a:r>
              <a:rPr lang="en-US" dirty="0"/>
              <a:t>Ohio </a:t>
            </a:r>
          </a:p>
          <a:p>
            <a:pPr lvl="2"/>
            <a:endParaRPr lang="en-US" dirty="0"/>
          </a:p>
        </p:txBody>
      </p:sp>
    </p:spTree>
    <p:custDataLst>
      <p:tags r:id="rId1"/>
    </p:custDataLst>
    <p:extLst>
      <p:ext uri="{BB962C8B-B14F-4D97-AF65-F5344CB8AC3E}">
        <p14:creationId xmlns:p14="http://schemas.microsoft.com/office/powerpoint/2010/main" val="338539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a:bodyPr>
          <a:lstStyle/>
          <a:p>
            <a:r>
              <a:rPr lang="en-US" dirty="0"/>
              <a:t>Provide youth an opportunity to discuss their experiences in DOL-funded youth programs. </a:t>
            </a:r>
          </a:p>
          <a:p>
            <a:r>
              <a:rPr lang="en-US" dirty="0"/>
              <a:t>Identify any technical assistance needs that would benefit staff in providing successful employment and training opportunities. </a:t>
            </a:r>
          </a:p>
          <a:p>
            <a:endParaRPr lang="en-US" dirty="0"/>
          </a:p>
          <a:p>
            <a:pPr lvl="1"/>
            <a:r>
              <a:rPr lang="en-US" dirty="0"/>
              <a:t>Experiences of youth currently engaged in or have successfully completed a program </a:t>
            </a:r>
          </a:p>
          <a:p>
            <a:pPr lvl="1"/>
            <a:r>
              <a:rPr lang="en-US" dirty="0"/>
              <a:t>How programs are making an impact in the lives of the youth</a:t>
            </a:r>
          </a:p>
          <a:p>
            <a:pPr lvl="1"/>
            <a:endParaRPr lang="en-US" dirty="0"/>
          </a:p>
        </p:txBody>
      </p:sp>
    </p:spTree>
    <p:extLst>
      <p:ext uri="{BB962C8B-B14F-4D97-AF65-F5344CB8AC3E}">
        <p14:creationId xmlns:p14="http://schemas.microsoft.com/office/powerpoint/2010/main" val="40910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Introduction</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What are we learning from Youth?</a:t>
            </a:r>
          </a:p>
          <a:p>
            <a:endParaRPr lang="en-US" dirty="0"/>
          </a:p>
        </p:txBody>
      </p:sp>
    </p:spTree>
    <p:extLst>
      <p:ext uri="{BB962C8B-B14F-4D97-AF65-F5344CB8AC3E}">
        <p14:creationId xmlns:p14="http://schemas.microsoft.com/office/powerpoint/2010/main" val="315891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pPr marL="0" indent="0" algn="ctr">
              <a:buNone/>
            </a:pPr>
            <a:r>
              <a:rPr lang="en-US" sz="4800" dirty="0"/>
              <a:t>PANEL 1 </a:t>
            </a:r>
          </a:p>
          <a:p>
            <a:pPr marL="0" indent="0" algn="ctr">
              <a:buNone/>
            </a:pPr>
            <a:r>
              <a:rPr lang="en-US" sz="4800" dirty="0"/>
              <a:t>QUESTIONS</a:t>
            </a:r>
          </a:p>
        </p:txBody>
      </p:sp>
    </p:spTree>
    <p:custDataLst>
      <p:tags r:id="rId1"/>
    </p:custDataLst>
    <p:extLst>
      <p:ext uri="{BB962C8B-B14F-4D97-AF65-F5344CB8AC3E}">
        <p14:creationId xmlns:p14="http://schemas.microsoft.com/office/powerpoint/2010/main" val="166464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Youth Listening Session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Panel 1 Questions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endParaRPr lang="en-US" dirty="0"/>
          </a:p>
          <a:p>
            <a:r>
              <a:rPr lang="en-US" sz="3200" dirty="0"/>
              <a:t>Tell us who you are, where you’re from, and describe yourself in five words or less? </a:t>
            </a:r>
          </a:p>
        </p:txBody>
      </p:sp>
    </p:spTree>
    <p:custDataLst>
      <p:tags r:id="rId1"/>
    </p:custDataLst>
    <p:extLst>
      <p:ext uri="{BB962C8B-B14F-4D97-AF65-F5344CB8AC3E}">
        <p14:creationId xmlns:p14="http://schemas.microsoft.com/office/powerpoint/2010/main" val="446202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1962190371-1\input\breezo\data\asimages\{b2b065b6-6e41-4f18-9012-1c31a8ce23d5}.png&quot; /&gt;&lt;left val=&quot;988&quot; /&gt;&lt;top val=&quot;249&quot; /&gt;&lt;width val=&quot;203&quot; /&gt;&lt;height val=&quot;223&quot; /&gt;&lt;hasText val=&quot;1&quot; /&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1&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1426fc-3b95-43bd-9491-cbe6d225fa1f}&quot; /&gt;&lt;isInvalidForFieldText val=&quot;0&quot; /&gt;&lt;Image&gt;&lt;filename val=&quot;E:\breeze\content\14339732\1962190371-1\input\breezo\data\asimages\{9b1426fc-3b95-43bd-9491-cbe6d225fa1f}.png&quot; /&gt;&lt;left val=&quot;628&quot; /&gt;&lt;top val=&quot;0&quot; /&gt;&lt;width val=&quot;652&quot; /&gt;&lt;height val=&quot;720&quot; /&gt;&lt;hasText val=&quot;1&quot; /&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2a9974-e61d-4ba4-a102-d8904abb431b}&quot; /&gt;&lt;isInvalidForFieldText val=&quot;0&quot; /&gt;&lt;Image&gt;&lt;filename val=&quot;E:\breeze\content\14339732\1962190371-1\input\breezo\data\asimages\{592a9974-e61d-4ba4-a102-d8904abb431b}.png&quot; /&gt;&lt;left val=&quot;0&quot; /&gt;&lt;top val=&quot;267&quot; /&gt;&lt;width val=&quot;884&quot; /&gt;&lt;height val=&quot;185&quot; /&gt;&lt;hasText val=&quot;1&quot; /&gt;&lt;/Image&gt;&lt;/ThreeDShapeInfo&gt;"/>
  <p:tag name="PRESENTER_SHAPETEXTINFO" val="&lt;ShapeTextInfo&gt;&lt;TableIndex row=&quot;-1&quot; col=&quot;-1&quot;&gt;&lt;linesCount val=&quot;0&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4a0d7a-b94f-4a18-b197-0e064dc8fa45}&quot; /&gt;&lt;isInvalidForFieldText val=&quot;0&quot; /&gt;&lt;Image&gt;&lt;filename val=&quot;E:\breeze\content\14339732\1962190371-1\input\breezo\data\asimages\{a34a0d7a-b94f-4a18-b197-0e064dc8fa45}.png&quot; /&gt;&lt;left val=&quot;750&quot; /&gt;&lt;top val=&quot;94&quot; /&gt;&lt;width val=&quot;530&quot; /&gt;&lt;height val=&quot;600&quot; /&gt;&lt;hasText val=&quot;1&quot; /&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1&quot; /&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65&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8&quot; /&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ad3d73-111f-4337-960a-9c31e5e52efe}&quot; /&gt;&lt;isInvalidForFieldText val=&quot;0&quot; /&gt;&lt;Image&gt;&lt;filename val=&quot;E:\breeze\content\14339732\1962190371-1\input\breezo\data\asimages\{9ead3d73-111f-4337-960a-9c31e5e52efe}.png&quot; /&gt;&lt;left val=&quot;198&quot; /&gt;&lt;top val=&quot;304&quot; /&gt;&lt;width val=&quot;327&quot; /&gt;&lt;height val=&quot;112&quot; /&gt;&lt;hasText val=&quot;1&quot; /&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789f9a-f472-43eb-a0a8-d2c8c5c6f39e}&quot; /&gt;&lt;isInvalidForFieldText val=&quot;0&quot; /&gt;&lt;Image&gt;&lt;filename val=&quot;E:\breeze\content\14339732\1962190371-1\input\breezo\data\asimages\{09789f9a-f472-43eb-a0a8-d2c8c5c6f39e}.png&quot; /&gt;&lt;left val=&quot;1225&quot; /&gt;&lt;top val=&quot;679&quot; /&gt;&lt;width val=&quot;10&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cb45cc-28d3-4834-972a-367a24a9f906}&quot; /&gt;&lt;isInvalidForFieldText val=&quot;0&quot; /&gt;&lt;Image&gt;&lt;filename val=&quot;E:\breeze\content\14339732\1962190371-1\input\breezo\data\asimages\{87cb45cc-28d3-4834-972a-367a24a9f906}.png&quot; /&gt;&lt;left val=&quot;104&quot; /&gt;&lt;top val=&quot;27&quot; /&gt;&lt;width val=&quot;319&quot; /&gt;&lt;height val=&quot;35&quot; /&gt;&lt;hasText val=&quot;1&quot; /&gt;&lt;/Image&gt;&lt;/ThreeDShapeInfo&gt;"/>
  <p:tag name="PRESENTER_SHAPETEXTINFO" val="&lt;ShapeTextInfo&gt;&lt;TableIndex row=&quot;-1&quot; col=&quot;-1&quot;&gt;&lt;linesCount val=&quot;1&quot; /&gt;&lt;lineCharCount val=&quot;14&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f833b-9bad-4d19-b64b-5d1b8aef8cd4}&quot; /&gt;&lt;isInvalidForFieldText val=&quot;0&quot; /&gt;&lt;Image&gt;&lt;filename val=&quot;E:\breeze\content\14339732\1962190371-1\input\breezo\data\asimages\{516f833b-9bad-4d19-b64b-5d1b8aef8cd4}.png&quot; /&gt;&lt;left val=&quot;105&quot; /&gt;&lt;top val=&quot;137&quot; /&gt;&lt;width val=&quot;517&quot; /&gt;&lt;height val=&quot;59&quot; /&gt;&lt;hasText val=&quot;1&quot; /&gt;&lt;/Image&gt;&lt;/ThreeDShapeInfo&gt;"/>
  <p:tag name="PRESENTER_SHAPETEXTINFO" val="&lt;ShapeTextInfo&gt;&lt;TableIndex row=&quot;-1&quot; col=&quot;-1&quot;&gt;&lt;linesCount val=&quot;2&quot; /&gt;&lt;lineCharCount val=&quot;46&quot; /&gt;&lt;lineCharCount val=&quot;22&quot; /&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b239c6-d890-4dbc-b3e8-8d79f7471621}&quot; /&gt;&lt;isInvalidForFieldText val=&quot;0&quot; /&gt;&lt;Image&gt;&lt;filename val=&quot;E:\breeze\content\14339732\1962190371-1\input\breezo\data\asimages\{d2b239c6-d890-4dbc-b3e8-8d79f7471621}.png&quot; /&gt;&lt;left val=&quot;83&quot; /&gt;&lt;top val=&quot;258&quot; /&gt;&lt;width val=&quot;559&quot; /&gt;&lt;height val=&quot;377&quot; /&gt;&lt;hasText val=&quot;1&quot; /&gt;&lt;/Image&gt;&lt;/ThreeDShapeInfo&gt;"/>
  <p:tag name="PRESENTER_SHAPETEXTINFO" val="&lt;ShapeTextInfo&gt;&lt;TableIndex row=&quot;-1&quot; col=&quot;-1&quot;&gt;&lt;linesCount val=&quot;1&quot; /&gt;&lt;lineCharCount val=&quot;112&quot; /&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609b86-c289-4832-84ba-0af1746db70b}&quot; /&gt;&lt;isInvalidForFieldText val=&quot;0&quot; /&gt;&lt;Image&gt;&lt;filename val=&quot;E:\breeze\content\14339732\1962190371-1\input\breezo\data\asimages\{1a609b86-c289-4832-84ba-0af1746db70b}.png&quot; /&gt;&lt;left val=&quot;14&quot; /&gt;&lt;top val=&quot;28&quot; /&gt;&lt;width val=&quot;25&quot; /&gt;&lt;height val=&quot;39&quot; /&gt;&lt;hasText val=&quot;1&quot; /&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18517c-50d2-4cda-99d2-79fcf44e3952}&quot; /&gt;&lt;isInvalidForFieldText val=&quot;0&quot; /&gt;&lt;Image&gt;&lt;filename val=&quot;E:\breeze\content\14339732\1962190371-1\input\breezo\data\asimages\{bd18517c-50d2-4cda-99d2-79fcf44e3952}.png&quot; /&gt;&lt;left val=&quot;1218&quot; /&gt;&lt;top val=&quot;679&quot; /&gt;&lt;width val=&quot;23&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2b0924-c84d-4012-8b3d-eb1bb9ee5310}&quot; /&gt;&lt;isInvalidForFieldText val=&quot;0&quot; /&gt;&lt;Image&gt;&lt;filename val=&quot;E:\breeze\content\14339732\1962190371-1\input\breezo\data\asimages\{d22b0924-c84d-4012-8b3d-eb1bb9ee5310}.png&quot; /&gt;&lt;left val=&quot;105&quot; /&gt;&lt;top val=&quot;29&quot; /&gt;&lt;width val=&quot;213&quot; /&gt;&lt;height val=&quot;33&quot; /&gt;&lt;hasText val=&quot;1&quot; /&gt;&lt;/Image&gt;&lt;/ThreeDShapeInfo&gt;"/>
  <p:tag name="PRESENTER_SHAPETEXTINFO" val="&lt;ShapeTextInfo&gt;&lt;TableIndex row=&quot;-1&quot; col=&quot;-1&quot;&gt;&lt;linesCount val=&quot;1&quot; /&gt;&lt;lineCharCount val=&quot;10&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8&quot; /&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7b6eaf-1202-42ff-a287-83306c488dc1}&quot; /&gt;&lt;isInvalidForFieldText val=&quot;0&quot; /&gt;&lt;Image&gt;&lt;filename val=&quot;E:\breeze\content\14339732\1962190371-1\input\breezo\data\asimages\{a37b6eaf-1202-42ff-a287-83306c488dc1}.png&quot; /&gt;&lt;left val=&quot;95&quot; /&gt;&lt;top val=&quot;149&quot; /&gt;&lt;width val=&quot;637&quot; /&gt;&lt;height val=&quot;429&quot; /&gt;&lt;hasText val=&quot;1&quot; /&gt;&lt;/Image&gt;&lt;/ThreeDShapeInfo&gt;"/>
  <p:tag name="PRESENTER_SHAPETEXTINFO" val="&lt;ShapeTextInfo&gt;&lt;TableIndex row=&quot;-1&quot; col=&quot;-1&quot;&gt;&lt;linesCount val=&quot;8&quot; /&gt;&lt;lineCharCount val=&quot;1&quot; /&gt;&lt;lineCharCount val=&quot;42&quot; /&gt;&lt;lineCharCount val=&quot;27&quot; /&gt;&lt;lineCharCount val=&quot;23&quot; /&gt;&lt;lineCharCount val=&quot;1&quot; /&gt;&lt;lineCharCount val=&quot;48&quot; /&gt;&lt;lineCharCount val=&quot;26&quot; /&gt;&lt;lineCharCount val=&quot;1&quot; /&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bad66c-effc-40bd-8c0e-954118220e08}&quot; /&gt;&lt;isInvalidForFieldText val=&quot;0&quot; /&gt;&lt;Image&gt;&lt;filename val=&quot;E:\breeze\content\14339732\1962190371-1\input\breezo\data\asimages\{96bad66c-effc-40bd-8c0e-954118220e08}.png&quot; /&gt;&lt;left val=&quot;94&quot; /&gt;&lt;top val=&quot;308&quot; /&gt;&lt;width val=&quot;591&quot; /&gt;&lt;height val=&quot;57&quot; /&gt;&lt;hasText val=&quot;1&quot; /&gt;&lt;/Image&gt;&lt;/ThreeDShapeInfo&gt;"/>
  <p:tag name="PRESENTER_SHAPETEXTINFO" val="&lt;ShapeTextInfo&gt;&lt;TableIndex row=&quot;-1&quot; col=&quot;-1&quot;&gt;&lt;linesCount val=&quot;1&quot; /&gt;&lt;lineCharCount val=&quot;1&quot; /&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d69f33-98cd-4c05-90fc-abc10ed081ad}&quot; /&gt;&lt;isInvalidForFieldText val=&quot;0&quot; /&gt;&lt;Image&gt;&lt;filename val=&quot;E:\breeze\content\14339732\1962190371-1\input\breezo\data\asimages\{99d69f33-98cd-4c05-90fc-abc10ed081ad}.png&quot; /&gt;&lt;left val=&quot;94&quot; /&gt;&lt;top val=&quot;516&quot; /&gt;&lt;width val=&quot;620&quot; /&gt;&lt;height val=&quot;60&quot; /&gt;&lt;hasText val=&quot;1&quot; /&gt;&lt;/Image&gt;&lt;/ThreeDShapeInfo&gt;"/>
  <p:tag name="PRESENTER_SHAPETEXTINFO" val="&lt;ShapeTextInfo&gt;&lt;TableIndex row=&quot;-1&quot; col=&quot;-1&quot;&gt;&lt;linesCount val=&quot;1&quot; /&gt;&lt;lineCharCount val=&quot;1&quot; /&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3bf5f7-5cec-4c3d-a8a9-135412f75776}&quot; /&gt;&lt;isInvalidForFieldText val=&quot;0&quot; /&gt;&lt;Image&gt;&lt;filename val=&quot;E:\breeze\content\14339732\1962190371-1\input\breezo\data\asimages\{bb3bf5f7-5cec-4c3d-a8a9-135412f75776}.png&quot; /&gt;&lt;left val=&quot;195&quot; /&gt;&lt;top val=&quot;122&quot; /&gt;&lt;width val=&quot;327&quot; /&gt;&lt;height val=&quot;51&quot; /&gt;&lt;hasText val=&quot;1&quot; /&gt;&lt;/Image&gt;&lt;/ThreeDShapeInfo&gt;"/>
  <p:tag name="PRESENTER_SHAPETEXTINFO" val="&lt;ShapeTextInfo&gt;&lt;TableIndex row=&quot;-1&quot; col=&quot;-1&quot;&gt;&lt;linesCount val=&quot;1&quot; /&gt;&lt;lineCharCount val=&quot;10&quot; /&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920d30-9a24-4d9e-9ae8-12115fa97af9}&quot; /&gt;&lt;isInvalidForFieldText val=&quot;0&quot; /&gt;&lt;Image&gt;&lt;filename val=&quot;E:\breeze\content\14339732\1962190371-1\input\breezo\data\asimages\{96920d30-9a24-4d9e-9ae8-12115fa97af9}.png&quot; /&gt;&lt;left val=&quot;74&quot; /&gt;&lt;top val=&quot;505&quot; /&gt;&lt;width val=&quot;535&quot; /&gt;&lt;height val=&quot;103&quot; /&gt;&lt;hasText val=&quot;1&quot; /&gt;&lt;/Image&gt;&lt;/ThreeDShapeInfo&gt;"/>
  <p:tag name="PRESENTER_SHAPETEXTINFO" val="&lt;ShapeTextInfo&gt;&lt;TableIndex row=&quot;-1&quot; col=&quot;-1&quot;&gt;&lt;linesCount val=&quot;1&quot; /&gt;&lt;lineCharCount val=&quot;82&quot; /&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70560f-66f9-437e-b1c0-109ba2e2ed11}&quot; /&gt;&lt;isInvalidForFieldText val=&quot;0&quot; /&gt;&lt;Image&gt;&lt;filename val=&quot;E:\breeze\content\14339732\1962190371-1\input\breezo\data\asimages\{2d70560f-66f9-437e-b1c0-109ba2e2ed11}.png&quot; /&gt;&lt;left val=&quot;76&quot; /&gt;&lt;top val=&quot;684&quot; /&gt;&lt;width val=&quot;513&quot; /&gt;&lt;height val=&quot;25&quot; /&gt;&lt;hasText val=&quot;1&quot; /&gt;&lt;/Image&gt;&lt;/ThreeDShapeInfo&gt;"/>
  <p:tag name="PRESENTER_SHAPETEXTINFO" val="&lt;ShapeTextInfo&gt;&lt;TableIndex row=&quot;-1&quot; col=&quot;-1&quot;&gt;&lt;linesCount val=&quot;1&quot; /&gt;&lt;lineCharCount val=&quot;43&quot; /&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9badcb-4e90-40ea-ba55-86ab8b1ec8a1}&quot; /&gt;&lt;isInvalidForFieldText val=&quot;0&quot; /&gt;&lt;Image&gt;&lt;filename val=&quot;E:\breeze\content\14339732\1962190371-1\input\breezo\data\asimages\{db9badcb-4e90-40ea-ba55-86ab8b1ec8a1}.png&quot; /&gt;&lt;left val=&quot;282&quot; /&gt;&lt;top val=&quot;676&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 /&gt;&lt;lineCharCount val=&quot;26&quot; /&gt;&lt;lineCharCount val=&quot;30&quot; /&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93&quot; /&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fdcf31-453c-4665-8ba3-cb2eed845d30}&quot; /&gt;&lt;isInvalidForFieldText val=&quot;0&quot; /&gt;&lt;Image&gt;&lt;filename val=&quot;E:\breeze\content\14339732\1962190371-1\input\breezo\data\asimages\{6ffdcf31-453c-4665-8ba3-cb2eed845d30}.png&quot; /&gt;&lt;left val=&quot;7&quot; /&gt;&lt;top val=&quot;36&quot; /&gt;&lt;width val=&quot;37&quot; /&gt;&lt;height val=&quot;27&quot; /&gt;&lt;hasText val=&quot;1&quot; /&gt;&lt;/Image&gt;&lt;/ThreeDShapeInfo&gt;"/>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14294</TotalTime>
  <Words>652</Words>
  <Application>Microsoft Office PowerPoint</Application>
  <PresentationFormat>Widescreen</PresentationFormat>
  <Paragraphs>152</Paragraphs>
  <Slides>23</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WIOA YOUTH LISTENING SESSION </vt:lpstr>
      <vt:lpstr>Today’s Moderator</vt:lpstr>
      <vt:lpstr>Today’s Speakers (Panel 1)</vt:lpstr>
      <vt:lpstr>Today’s Speakers (Panel 2)</vt:lpstr>
      <vt:lpstr>Today’s Objectives</vt:lpstr>
      <vt:lpstr>Introduction</vt:lpstr>
      <vt:lpstr>Youth Listening Session</vt:lpstr>
      <vt:lpstr>Youth Listening Session</vt:lpstr>
      <vt:lpstr>Youth Listening Session</vt:lpstr>
      <vt:lpstr>Youth Listening Session</vt:lpstr>
      <vt:lpstr>Youth Listening Session</vt:lpstr>
      <vt:lpstr>Youth Listening Session</vt:lpstr>
      <vt:lpstr>Youth Listening Session</vt:lpstr>
      <vt:lpstr>Youth Listening Session</vt:lpstr>
      <vt:lpstr>Youth Listening Session</vt:lpstr>
      <vt:lpstr>Youth Listening Session</vt:lpstr>
      <vt:lpstr>Youth Listening Session</vt:lpstr>
      <vt:lpstr>Youth Listening Session</vt:lpstr>
      <vt:lpstr>Youth Listening Session</vt:lpstr>
      <vt:lpstr>Youth Listening Session</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227</cp:revision>
  <dcterms:created xsi:type="dcterms:W3CDTF">2019-06-21T16:58:05Z</dcterms:created>
  <dcterms:modified xsi:type="dcterms:W3CDTF">2020-12-09T18:10:08Z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