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70" r:id="rId3"/>
    <p:sldMasterId id="2147483658" r:id="rId4"/>
    <p:sldMasterId id="2147483684" r:id="rId5"/>
    <p:sldMasterId id="2147483699" r:id="rId6"/>
  </p:sldMasterIdLst>
  <p:notesMasterIdLst>
    <p:notesMasterId r:id="rId41"/>
  </p:notesMasterIdLst>
  <p:sldIdLst>
    <p:sldId id="277" r:id="rId7"/>
    <p:sldId id="256" r:id="rId8"/>
    <p:sldId id="296" r:id="rId9"/>
    <p:sldId id="340" r:id="rId10"/>
    <p:sldId id="295" r:id="rId11"/>
    <p:sldId id="332" r:id="rId12"/>
    <p:sldId id="325" r:id="rId13"/>
    <p:sldId id="345" r:id="rId14"/>
    <p:sldId id="330" r:id="rId15"/>
    <p:sldId id="333" r:id="rId16"/>
    <p:sldId id="319" r:id="rId17"/>
    <p:sldId id="337" r:id="rId18"/>
    <p:sldId id="339" r:id="rId19"/>
    <p:sldId id="336" r:id="rId20"/>
    <p:sldId id="320" r:id="rId21"/>
    <p:sldId id="338" r:id="rId22"/>
    <p:sldId id="309" r:id="rId23"/>
    <p:sldId id="306" r:id="rId24"/>
    <p:sldId id="311" r:id="rId25"/>
    <p:sldId id="310" r:id="rId26"/>
    <p:sldId id="347" r:id="rId27"/>
    <p:sldId id="313" r:id="rId28"/>
    <p:sldId id="314" r:id="rId29"/>
    <p:sldId id="316" r:id="rId30"/>
    <p:sldId id="317" r:id="rId31"/>
    <p:sldId id="323" r:id="rId32"/>
    <p:sldId id="334" r:id="rId33"/>
    <p:sldId id="341" r:id="rId34"/>
    <p:sldId id="275" r:id="rId35"/>
    <p:sldId id="274" r:id="rId36"/>
    <p:sldId id="344" r:id="rId37"/>
    <p:sldId id="348" r:id="rId38"/>
    <p:sldId id="281" r:id="rId39"/>
    <p:sldId id="2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E6432-32FF-8859-0224-4C96DC68FBC9}" v="394" dt="2021-06-09T17:28:01.917"/>
    <p1510:client id="{DBA962B8-53C9-D924-B73D-B64580652DCD}" v="102" dt="2021-06-09T17:17:13.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87827" autoAdjust="0"/>
  </p:normalViewPr>
  <p:slideViewPr>
    <p:cSldViewPr snapToGrid="0">
      <p:cViewPr varScale="1">
        <p:scale>
          <a:sx n="59" d="100"/>
          <a:sy n="59" d="100"/>
        </p:scale>
        <p:origin x="12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1.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Vehlow" userId="40d0c0a0-ae58-4816-9718-8d11842a4e5b" providerId="ADAL" clId="{96B4E2B9-8752-46DB-9259-6FBEC7AECB63}"/>
    <pc:docChg chg="custSel delSld modSld">
      <pc:chgData name="Jonathan Vehlow" userId="40d0c0a0-ae58-4816-9718-8d11842a4e5b" providerId="ADAL" clId="{96B4E2B9-8752-46DB-9259-6FBEC7AECB63}" dt="2021-06-10T13:37:28.426" v="12" actId="368"/>
      <pc:docMkLst>
        <pc:docMk/>
      </pc:docMkLst>
      <pc:sldChg chg="del">
        <pc:chgData name="Jonathan Vehlow" userId="40d0c0a0-ae58-4816-9718-8d11842a4e5b" providerId="ADAL" clId="{96B4E2B9-8752-46DB-9259-6FBEC7AECB63}" dt="2021-06-10T13:36:18.405" v="0" actId="2696"/>
        <pc:sldMkLst>
          <pc:docMk/>
          <pc:sldMk cId="2038743162" sldId="305"/>
        </pc:sldMkLst>
      </pc:sldChg>
      <pc:sldChg chg="modNotes">
        <pc:chgData name="Jonathan Vehlow" userId="40d0c0a0-ae58-4816-9718-8d11842a4e5b" providerId="ADAL" clId="{96B4E2B9-8752-46DB-9259-6FBEC7AECB63}" dt="2021-06-10T13:37:28.426" v="12" actId="368"/>
        <pc:sldMkLst>
          <pc:docMk/>
          <pc:sldMk cId="3123363154" sldId="323"/>
        </pc:sldMkLst>
      </pc:sldChg>
      <pc:sldChg chg="modNotes">
        <pc:chgData name="Jonathan Vehlow" userId="40d0c0a0-ae58-4816-9718-8d11842a4e5b" providerId="ADAL" clId="{96B4E2B9-8752-46DB-9259-6FBEC7AECB63}" dt="2021-06-10T13:37:28.352" v="2" actId="368"/>
        <pc:sldMkLst>
          <pc:docMk/>
          <pc:sldMk cId="1304342067" sldId="325"/>
        </pc:sldMkLst>
      </pc:sldChg>
      <pc:sldChg chg="modNotes">
        <pc:chgData name="Jonathan Vehlow" userId="40d0c0a0-ae58-4816-9718-8d11842a4e5b" providerId="ADAL" clId="{96B4E2B9-8752-46DB-9259-6FBEC7AECB63}" dt="2021-06-10T13:37:28.364" v="4" actId="368"/>
        <pc:sldMkLst>
          <pc:docMk/>
          <pc:sldMk cId="3588170632" sldId="333"/>
        </pc:sldMkLst>
      </pc:sldChg>
      <pc:sldChg chg="modNotes">
        <pc:chgData name="Jonathan Vehlow" userId="40d0c0a0-ae58-4816-9718-8d11842a4e5b" providerId="ADAL" clId="{96B4E2B9-8752-46DB-9259-6FBEC7AECB63}" dt="2021-06-10T13:37:28.375" v="6" actId="368"/>
        <pc:sldMkLst>
          <pc:docMk/>
          <pc:sldMk cId="3695539887" sldId="337"/>
        </pc:sldMkLst>
      </pc:sldChg>
      <pc:sldChg chg="modNotes">
        <pc:chgData name="Jonathan Vehlow" userId="40d0c0a0-ae58-4816-9718-8d11842a4e5b" providerId="ADAL" clId="{96B4E2B9-8752-46DB-9259-6FBEC7AECB63}" dt="2021-06-10T13:37:28.391" v="8" actId="368"/>
        <pc:sldMkLst>
          <pc:docMk/>
          <pc:sldMk cId="1466169285" sldId="338"/>
        </pc:sldMkLst>
      </pc:sldChg>
      <pc:sldChg chg="modNotes">
        <pc:chgData name="Jonathan Vehlow" userId="40d0c0a0-ae58-4816-9718-8d11842a4e5b" providerId="ADAL" clId="{96B4E2B9-8752-46DB-9259-6FBEC7AECB63}" dt="2021-06-10T13:37:28.410" v="10" actId="368"/>
        <pc:sldMkLst>
          <pc:docMk/>
          <pc:sldMk cId="1864725974" sldId="3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0D9B5-0566-45A1-94E3-EC6497EDD26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B83E5DD-E29A-4FED-BC79-863A88F888B4}">
      <dgm:prSet phldrT="[Text]"/>
      <dgm:spPr/>
      <dgm:t>
        <a:bodyPr/>
        <a:lstStyle/>
        <a:p>
          <a:r>
            <a:rPr lang="en-US" dirty="0"/>
            <a:t>Telehealth Visits and Phone Screenings</a:t>
          </a:r>
        </a:p>
      </dgm:t>
    </dgm:pt>
    <dgm:pt modelId="{07B22635-E7CA-4BA8-9D7C-9482D7E2F285}" type="parTrans" cxnId="{DC9A23DA-8C31-4E8E-A63C-135C8DCF27F6}">
      <dgm:prSet/>
      <dgm:spPr/>
      <dgm:t>
        <a:bodyPr/>
        <a:lstStyle/>
        <a:p>
          <a:endParaRPr lang="en-US"/>
        </a:p>
      </dgm:t>
    </dgm:pt>
    <dgm:pt modelId="{EE7AF6A0-8E48-42A6-8A3F-28E76C64DB67}" type="sibTrans" cxnId="{DC9A23DA-8C31-4E8E-A63C-135C8DCF27F6}">
      <dgm:prSet/>
      <dgm:spPr/>
      <dgm:t>
        <a:bodyPr/>
        <a:lstStyle/>
        <a:p>
          <a:endParaRPr lang="en-US"/>
        </a:p>
      </dgm:t>
    </dgm:pt>
    <dgm:pt modelId="{11D95F10-E4D4-43C0-AA26-0CAB5A6366C0}">
      <dgm:prSet phldrT="[Text]"/>
      <dgm:spPr/>
      <dgm:t>
        <a:bodyPr/>
        <a:lstStyle/>
        <a:p>
          <a:r>
            <a:rPr lang="en-US" dirty="0"/>
            <a:t>Monthly</a:t>
          </a:r>
        </a:p>
        <a:p>
          <a:r>
            <a:rPr lang="en-US" dirty="0"/>
            <a:t>Outdoor Medical Clinics</a:t>
          </a:r>
        </a:p>
      </dgm:t>
    </dgm:pt>
    <dgm:pt modelId="{D08CB144-9653-4591-8EDC-11A23B1B7541}" type="parTrans" cxnId="{2022FF2E-EDA2-4FDE-A354-F3EEA77191AE}">
      <dgm:prSet/>
      <dgm:spPr/>
      <dgm:t>
        <a:bodyPr/>
        <a:lstStyle/>
        <a:p>
          <a:endParaRPr lang="en-US"/>
        </a:p>
      </dgm:t>
    </dgm:pt>
    <dgm:pt modelId="{AC061EDF-3635-432F-9C7A-388BD70DEDEA}" type="sibTrans" cxnId="{2022FF2E-EDA2-4FDE-A354-F3EEA77191AE}">
      <dgm:prSet/>
      <dgm:spPr/>
      <dgm:t>
        <a:bodyPr/>
        <a:lstStyle/>
        <a:p>
          <a:endParaRPr lang="en-US"/>
        </a:p>
      </dgm:t>
    </dgm:pt>
    <dgm:pt modelId="{A2E7EF52-AF16-4087-955D-375467F07D5A}">
      <dgm:prSet phldrT="[Text]"/>
      <dgm:spPr/>
      <dgm:t>
        <a:bodyPr/>
        <a:lstStyle/>
        <a:p>
          <a:r>
            <a:rPr lang="en-US" dirty="0"/>
            <a:t>Covid Testing and Education</a:t>
          </a:r>
        </a:p>
      </dgm:t>
    </dgm:pt>
    <dgm:pt modelId="{F899DD02-23F2-4280-957E-B66AE2A6FEDB}" type="parTrans" cxnId="{E1B0DC21-FF5C-403F-A97D-92289DA47D32}">
      <dgm:prSet/>
      <dgm:spPr/>
      <dgm:t>
        <a:bodyPr/>
        <a:lstStyle/>
        <a:p>
          <a:endParaRPr lang="en-US"/>
        </a:p>
      </dgm:t>
    </dgm:pt>
    <dgm:pt modelId="{3EC1DB95-663A-4DA9-AA2D-A8A0F49C9845}" type="sibTrans" cxnId="{E1B0DC21-FF5C-403F-A97D-92289DA47D32}">
      <dgm:prSet/>
      <dgm:spPr/>
      <dgm:t>
        <a:bodyPr/>
        <a:lstStyle/>
        <a:p>
          <a:endParaRPr lang="en-US"/>
        </a:p>
      </dgm:t>
    </dgm:pt>
    <dgm:pt modelId="{20BC1E13-9B0D-4E1F-BB62-8257423DC008}">
      <dgm:prSet phldrT="[Text]"/>
      <dgm:spPr/>
      <dgm:t>
        <a:bodyPr/>
        <a:lstStyle/>
        <a:p>
          <a:r>
            <a:rPr lang="en-US" dirty="0"/>
            <a:t>Home Monitoring Equipment</a:t>
          </a:r>
        </a:p>
      </dgm:t>
    </dgm:pt>
    <dgm:pt modelId="{3780A7EF-818D-441E-B303-6FD9029B91BA}" type="parTrans" cxnId="{06666228-2DC6-40DC-B2D5-D8198D3EBFBD}">
      <dgm:prSet/>
      <dgm:spPr/>
      <dgm:t>
        <a:bodyPr/>
        <a:lstStyle/>
        <a:p>
          <a:endParaRPr lang="en-US"/>
        </a:p>
      </dgm:t>
    </dgm:pt>
    <dgm:pt modelId="{C540D7E5-8FCE-4617-9E8A-38D0E880DFC8}" type="sibTrans" cxnId="{06666228-2DC6-40DC-B2D5-D8198D3EBFBD}">
      <dgm:prSet/>
      <dgm:spPr/>
      <dgm:t>
        <a:bodyPr/>
        <a:lstStyle/>
        <a:p>
          <a:endParaRPr lang="en-US"/>
        </a:p>
      </dgm:t>
    </dgm:pt>
    <dgm:pt modelId="{5610A10A-AAFC-4ADF-A2CB-9860FF8E1AE8}" type="pres">
      <dgm:prSet presAssocID="{F8F0D9B5-0566-45A1-94E3-EC6497EDD26E}" presName="matrix" presStyleCnt="0">
        <dgm:presLayoutVars>
          <dgm:chMax val="1"/>
          <dgm:dir/>
          <dgm:resizeHandles val="exact"/>
        </dgm:presLayoutVars>
      </dgm:prSet>
      <dgm:spPr/>
    </dgm:pt>
    <dgm:pt modelId="{CD79F072-0A56-41E3-8CA5-976DB170415A}" type="pres">
      <dgm:prSet presAssocID="{F8F0D9B5-0566-45A1-94E3-EC6497EDD26E}" presName="diamond" presStyleLbl="bgShp" presStyleIdx="0" presStyleCnt="1"/>
      <dgm:spPr/>
    </dgm:pt>
    <dgm:pt modelId="{EA774547-A4EA-44DF-A98D-3F9BA83E7DC4}" type="pres">
      <dgm:prSet presAssocID="{F8F0D9B5-0566-45A1-94E3-EC6497EDD26E}" presName="quad1" presStyleLbl="node1" presStyleIdx="0" presStyleCnt="4">
        <dgm:presLayoutVars>
          <dgm:chMax val="0"/>
          <dgm:chPref val="0"/>
          <dgm:bulletEnabled val="1"/>
        </dgm:presLayoutVars>
      </dgm:prSet>
      <dgm:spPr/>
    </dgm:pt>
    <dgm:pt modelId="{E93AACA3-B388-4C30-BD36-BE35E84EF3E2}" type="pres">
      <dgm:prSet presAssocID="{F8F0D9B5-0566-45A1-94E3-EC6497EDD26E}" presName="quad2" presStyleLbl="node1" presStyleIdx="1" presStyleCnt="4">
        <dgm:presLayoutVars>
          <dgm:chMax val="0"/>
          <dgm:chPref val="0"/>
          <dgm:bulletEnabled val="1"/>
        </dgm:presLayoutVars>
      </dgm:prSet>
      <dgm:spPr/>
    </dgm:pt>
    <dgm:pt modelId="{E526A46D-2728-4EAF-BF5D-E8FDC5651815}" type="pres">
      <dgm:prSet presAssocID="{F8F0D9B5-0566-45A1-94E3-EC6497EDD26E}" presName="quad3" presStyleLbl="node1" presStyleIdx="2" presStyleCnt="4">
        <dgm:presLayoutVars>
          <dgm:chMax val="0"/>
          <dgm:chPref val="0"/>
          <dgm:bulletEnabled val="1"/>
        </dgm:presLayoutVars>
      </dgm:prSet>
      <dgm:spPr/>
    </dgm:pt>
    <dgm:pt modelId="{F4DB9176-6A3C-40C6-B17D-BC9B3AD5425A}" type="pres">
      <dgm:prSet presAssocID="{F8F0D9B5-0566-45A1-94E3-EC6497EDD26E}" presName="quad4" presStyleLbl="node1" presStyleIdx="3" presStyleCnt="4">
        <dgm:presLayoutVars>
          <dgm:chMax val="0"/>
          <dgm:chPref val="0"/>
          <dgm:bulletEnabled val="1"/>
        </dgm:presLayoutVars>
      </dgm:prSet>
      <dgm:spPr/>
    </dgm:pt>
  </dgm:ptLst>
  <dgm:cxnLst>
    <dgm:cxn modelId="{E1B0DC21-FF5C-403F-A97D-92289DA47D32}" srcId="{F8F0D9B5-0566-45A1-94E3-EC6497EDD26E}" destId="{A2E7EF52-AF16-4087-955D-375467F07D5A}" srcOrd="2" destOrd="0" parTransId="{F899DD02-23F2-4280-957E-B66AE2A6FEDB}" sibTransId="{3EC1DB95-663A-4DA9-AA2D-A8A0F49C9845}"/>
    <dgm:cxn modelId="{06666228-2DC6-40DC-B2D5-D8198D3EBFBD}" srcId="{F8F0D9B5-0566-45A1-94E3-EC6497EDD26E}" destId="{20BC1E13-9B0D-4E1F-BB62-8257423DC008}" srcOrd="3" destOrd="0" parTransId="{3780A7EF-818D-441E-B303-6FD9029B91BA}" sibTransId="{C540D7E5-8FCE-4617-9E8A-38D0E880DFC8}"/>
    <dgm:cxn modelId="{2022FF2E-EDA2-4FDE-A354-F3EEA77191AE}" srcId="{F8F0D9B5-0566-45A1-94E3-EC6497EDD26E}" destId="{11D95F10-E4D4-43C0-AA26-0CAB5A6366C0}" srcOrd="1" destOrd="0" parTransId="{D08CB144-9653-4591-8EDC-11A23B1B7541}" sibTransId="{AC061EDF-3635-432F-9C7A-388BD70DEDEA}"/>
    <dgm:cxn modelId="{063D8135-F72F-42BC-8CBB-34E121718E08}" type="presOf" srcId="{F8F0D9B5-0566-45A1-94E3-EC6497EDD26E}" destId="{5610A10A-AAFC-4ADF-A2CB-9860FF8E1AE8}" srcOrd="0" destOrd="0" presId="urn:microsoft.com/office/officeart/2005/8/layout/matrix3"/>
    <dgm:cxn modelId="{A45FB84B-EA13-4FAF-A16A-7EABCA109D8C}" type="presOf" srcId="{A2E7EF52-AF16-4087-955D-375467F07D5A}" destId="{E526A46D-2728-4EAF-BF5D-E8FDC5651815}" srcOrd="0" destOrd="0" presId="urn:microsoft.com/office/officeart/2005/8/layout/matrix3"/>
    <dgm:cxn modelId="{E6013D96-F9A3-4401-93B6-E5027F68AEF0}" type="presOf" srcId="{7B83E5DD-E29A-4FED-BC79-863A88F888B4}" destId="{EA774547-A4EA-44DF-A98D-3F9BA83E7DC4}" srcOrd="0" destOrd="0" presId="urn:microsoft.com/office/officeart/2005/8/layout/matrix3"/>
    <dgm:cxn modelId="{BE07359D-8527-4088-833A-78F83B0F7160}" type="presOf" srcId="{11D95F10-E4D4-43C0-AA26-0CAB5A6366C0}" destId="{E93AACA3-B388-4C30-BD36-BE35E84EF3E2}" srcOrd="0" destOrd="0" presId="urn:microsoft.com/office/officeart/2005/8/layout/matrix3"/>
    <dgm:cxn modelId="{1E68D2A2-A1FE-44B4-8A9A-3FC3F7482EAA}" type="presOf" srcId="{20BC1E13-9B0D-4E1F-BB62-8257423DC008}" destId="{F4DB9176-6A3C-40C6-B17D-BC9B3AD5425A}" srcOrd="0" destOrd="0" presId="urn:microsoft.com/office/officeart/2005/8/layout/matrix3"/>
    <dgm:cxn modelId="{DC9A23DA-8C31-4E8E-A63C-135C8DCF27F6}" srcId="{F8F0D9B5-0566-45A1-94E3-EC6497EDD26E}" destId="{7B83E5DD-E29A-4FED-BC79-863A88F888B4}" srcOrd="0" destOrd="0" parTransId="{07B22635-E7CA-4BA8-9D7C-9482D7E2F285}" sibTransId="{EE7AF6A0-8E48-42A6-8A3F-28E76C64DB67}"/>
    <dgm:cxn modelId="{06C202C5-ED23-406B-AA03-CD038D64C875}" type="presParOf" srcId="{5610A10A-AAFC-4ADF-A2CB-9860FF8E1AE8}" destId="{CD79F072-0A56-41E3-8CA5-976DB170415A}" srcOrd="0" destOrd="0" presId="urn:microsoft.com/office/officeart/2005/8/layout/matrix3"/>
    <dgm:cxn modelId="{71B24800-7D48-4118-B9C7-4268C9538A08}" type="presParOf" srcId="{5610A10A-AAFC-4ADF-A2CB-9860FF8E1AE8}" destId="{EA774547-A4EA-44DF-A98D-3F9BA83E7DC4}" srcOrd="1" destOrd="0" presId="urn:microsoft.com/office/officeart/2005/8/layout/matrix3"/>
    <dgm:cxn modelId="{9FAC596A-8574-4018-A0F6-A8E15A259006}" type="presParOf" srcId="{5610A10A-AAFC-4ADF-A2CB-9860FF8E1AE8}" destId="{E93AACA3-B388-4C30-BD36-BE35E84EF3E2}" srcOrd="2" destOrd="0" presId="urn:microsoft.com/office/officeart/2005/8/layout/matrix3"/>
    <dgm:cxn modelId="{E01C5CDB-34D9-405A-AB59-DD671AF2F872}" type="presParOf" srcId="{5610A10A-AAFC-4ADF-A2CB-9860FF8E1AE8}" destId="{E526A46D-2728-4EAF-BF5D-E8FDC5651815}" srcOrd="3" destOrd="0" presId="urn:microsoft.com/office/officeart/2005/8/layout/matrix3"/>
    <dgm:cxn modelId="{437616A0-F784-4CA0-9C0F-27BE4064FA40}" type="presParOf" srcId="{5610A10A-AAFC-4ADF-A2CB-9860FF8E1AE8}" destId="{F4DB9176-6A3C-40C6-B17D-BC9B3AD5425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9F072-0A56-41E3-8CA5-976DB170415A}">
      <dsp:nvSpPr>
        <dsp:cNvPr id="0" name=""/>
        <dsp:cNvSpPr/>
      </dsp:nvSpPr>
      <dsp:spPr>
        <a:xfrm>
          <a:off x="264319" y="0"/>
          <a:ext cx="3941762" cy="394176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774547-A4EA-44DF-A98D-3F9BA83E7DC4}">
      <dsp:nvSpPr>
        <dsp:cNvPr id="0" name=""/>
        <dsp:cNvSpPr/>
      </dsp:nvSpPr>
      <dsp:spPr>
        <a:xfrm>
          <a:off x="638786" y="374467"/>
          <a:ext cx="1537287" cy="15372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Telehealth Visits and Phone Screenings</a:t>
          </a:r>
        </a:p>
      </dsp:txBody>
      <dsp:txXfrm>
        <a:off x="713830" y="449511"/>
        <a:ext cx="1387199" cy="1387199"/>
      </dsp:txXfrm>
    </dsp:sp>
    <dsp:sp modelId="{E93AACA3-B388-4C30-BD36-BE35E84EF3E2}">
      <dsp:nvSpPr>
        <dsp:cNvPr id="0" name=""/>
        <dsp:cNvSpPr/>
      </dsp:nvSpPr>
      <dsp:spPr>
        <a:xfrm>
          <a:off x="2294326" y="374467"/>
          <a:ext cx="1537287" cy="15372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Monthly</a:t>
          </a:r>
        </a:p>
        <a:p>
          <a:pPr marL="0" lvl="0" indent="0" algn="ctr" defTabSz="889000">
            <a:lnSpc>
              <a:spcPct val="90000"/>
            </a:lnSpc>
            <a:spcBef>
              <a:spcPct val="0"/>
            </a:spcBef>
            <a:spcAft>
              <a:spcPct val="35000"/>
            </a:spcAft>
            <a:buNone/>
          </a:pPr>
          <a:r>
            <a:rPr lang="en-US" sz="2000" kern="1200" dirty="0"/>
            <a:t>Outdoor Medical Clinics</a:t>
          </a:r>
        </a:p>
      </dsp:txBody>
      <dsp:txXfrm>
        <a:off x="2369370" y="449511"/>
        <a:ext cx="1387199" cy="1387199"/>
      </dsp:txXfrm>
    </dsp:sp>
    <dsp:sp modelId="{E526A46D-2728-4EAF-BF5D-E8FDC5651815}">
      <dsp:nvSpPr>
        <dsp:cNvPr id="0" name=""/>
        <dsp:cNvSpPr/>
      </dsp:nvSpPr>
      <dsp:spPr>
        <a:xfrm>
          <a:off x="638786" y="2030007"/>
          <a:ext cx="1537287" cy="15372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Covid Testing and Education</a:t>
          </a:r>
        </a:p>
      </dsp:txBody>
      <dsp:txXfrm>
        <a:off x="713830" y="2105051"/>
        <a:ext cx="1387199" cy="1387199"/>
      </dsp:txXfrm>
    </dsp:sp>
    <dsp:sp modelId="{F4DB9176-6A3C-40C6-B17D-BC9B3AD5425A}">
      <dsp:nvSpPr>
        <dsp:cNvPr id="0" name=""/>
        <dsp:cNvSpPr/>
      </dsp:nvSpPr>
      <dsp:spPr>
        <a:xfrm>
          <a:off x="2294326" y="2030007"/>
          <a:ext cx="1537287" cy="15372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Home Monitoring Equipment</a:t>
          </a:r>
        </a:p>
      </dsp:txBody>
      <dsp:txXfrm>
        <a:off x="2369370" y="2105051"/>
        <a:ext cx="1387199" cy="138719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6/10/2021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dirty="0"/>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7</a:t>
            </a:fld>
            <a:endParaRPr lang="en-US" dirty="0"/>
          </a:p>
        </p:txBody>
      </p:sp>
    </p:spTree>
    <p:extLst>
      <p:ext uri="{BB962C8B-B14F-4D97-AF65-F5344CB8AC3E}">
        <p14:creationId xmlns:p14="http://schemas.microsoft.com/office/powerpoint/2010/main" val="236856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10</a:t>
            </a:fld>
            <a:endParaRPr lang="en-US" dirty="0"/>
          </a:p>
        </p:txBody>
      </p:sp>
    </p:spTree>
    <p:extLst>
      <p:ext uri="{BB962C8B-B14F-4D97-AF65-F5344CB8AC3E}">
        <p14:creationId xmlns:p14="http://schemas.microsoft.com/office/powerpoint/2010/main" val="44176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12</a:t>
            </a:fld>
            <a:endParaRPr lang="en-US" dirty="0"/>
          </a:p>
        </p:txBody>
      </p:sp>
    </p:spTree>
    <p:extLst>
      <p:ext uri="{BB962C8B-B14F-4D97-AF65-F5344CB8AC3E}">
        <p14:creationId xmlns:p14="http://schemas.microsoft.com/office/powerpoint/2010/main" val="292029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16</a:t>
            </a:fld>
            <a:endParaRPr lang="en-US" dirty="0"/>
          </a:p>
        </p:txBody>
      </p:sp>
    </p:spTree>
    <p:extLst>
      <p:ext uri="{BB962C8B-B14F-4D97-AF65-F5344CB8AC3E}">
        <p14:creationId xmlns:p14="http://schemas.microsoft.com/office/powerpoint/2010/main" val="257658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7E64E-159B-417F-AC73-EC5D393CD685}" type="slidenum">
              <a:rPr lang="en-US" smtClean="0"/>
              <a:t>17</a:t>
            </a:fld>
            <a:endParaRPr lang="en-US" dirty="0"/>
          </a:p>
        </p:txBody>
      </p:sp>
    </p:spTree>
    <p:extLst>
      <p:ext uri="{BB962C8B-B14F-4D97-AF65-F5344CB8AC3E}">
        <p14:creationId xmlns:p14="http://schemas.microsoft.com/office/powerpoint/2010/main" val="317578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21</a:t>
            </a:fld>
            <a:endParaRPr lang="en-US" dirty="0"/>
          </a:p>
        </p:txBody>
      </p:sp>
    </p:spTree>
    <p:extLst>
      <p:ext uri="{BB962C8B-B14F-4D97-AF65-F5344CB8AC3E}">
        <p14:creationId xmlns:p14="http://schemas.microsoft.com/office/powerpoint/2010/main" val="174583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26</a:t>
            </a:fld>
            <a:endParaRPr lang="en-US" dirty="0"/>
          </a:p>
        </p:txBody>
      </p:sp>
    </p:spTree>
    <p:extLst>
      <p:ext uri="{BB962C8B-B14F-4D97-AF65-F5344CB8AC3E}">
        <p14:creationId xmlns:p14="http://schemas.microsoft.com/office/powerpoint/2010/main" val="337294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C823E-319C-45D2-9AA8-9AD5760376CF}" type="slidenum">
              <a:rPr lang="en-US" smtClean="0"/>
              <a:t>31</a:t>
            </a:fld>
            <a:endParaRPr lang="en-US" dirty="0"/>
          </a:p>
        </p:txBody>
      </p:sp>
    </p:spTree>
    <p:extLst>
      <p:ext uri="{BB962C8B-B14F-4D97-AF65-F5344CB8AC3E}">
        <p14:creationId xmlns:p14="http://schemas.microsoft.com/office/powerpoint/2010/main" val="2690469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svg"/><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250" y="1411554"/>
            <a:ext cx="11367911" cy="4525963"/>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553177" y="6611426"/>
            <a:ext cx="2844800" cy="365125"/>
          </a:xfrm>
          <a:prstGeom prst="rect">
            <a:avLst/>
          </a:prstGeom>
        </p:spPr>
        <p:txBody>
          <a:bodyPr/>
          <a:lstStyle>
            <a:lvl1pPr>
              <a:defRPr sz="1000" b="1" smtClean="0">
                <a:solidFill>
                  <a:schemeClr val="bg1"/>
                </a:solidFill>
                <a:latin typeface="Californian FB" pitchFamily="18" charset="0"/>
              </a:defRPr>
            </a:lvl1pPr>
          </a:lstStyle>
          <a:p>
            <a:pPr>
              <a:defRPr/>
            </a:pPr>
            <a:r>
              <a:rPr lang="en-US" dirty="0"/>
              <a:t>00/00/00</a:t>
            </a:r>
          </a:p>
        </p:txBody>
      </p:sp>
      <p:sp>
        <p:nvSpPr>
          <p:cNvPr id="9" name="Slide Number Placeholder 5"/>
          <p:cNvSpPr>
            <a:spLocks noGrp="1"/>
          </p:cNvSpPr>
          <p:nvPr>
            <p:ph type="sldNum" sz="quarter" idx="4"/>
          </p:nvPr>
        </p:nvSpPr>
        <p:spPr>
          <a:xfrm>
            <a:off x="11277600" y="6611426"/>
            <a:ext cx="9144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9682EF0F-D720-AD4C-BD69-74845749DF25}" type="slidenum">
              <a:rPr lang="en-US"/>
              <a:pPr/>
              <a:t>‹#›</a:t>
            </a:fld>
            <a:endParaRPr lang="en-US" dirty="0"/>
          </a:p>
        </p:txBody>
      </p:sp>
      <p:sp>
        <p:nvSpPr>
          <p:cNvPr id="10" name="Title 1"/>
          <p:cNvSpPr>
            <a:spLocks noGrp="1"/>
          </p:cNvSpPr>
          <p:nvPr>
            <p:ph type="ctrTitle"/>
          </p:nvPr>
        </p:nvSpPr>
        <p:spPr>
          <a:xfrm>
            <a:off x="361250" y="702727"/>
            <a:ext cx="11367911" cy="685800"/>
          </a:xfrm>
          <a:prstGeom prst="rect">
            <a:avLst/>
          </a:prstGeom>
        </p:spPr>
        <p:txBody>
          <a:bodyPr/>
          <a:lstStyle>
            <a:lvl1pPr algn="l">
              <a:defRPr sz="2800" b="1">
                <a:solidFill>
                  <a:srgbClr val="002060"/>
                </a:solidFill>
              </a:defRPr>
            </a:lvl1pPr>
          </a:lstStyle>
          <a:p>
            <a:r>
              <a:rPr lang="en-US" dirty="0"/>
              <a:t>Click to edit Master title style</a:t>
            </a:r>
          </a:p>
        </p:txBody>
      </p:sp>
      <p:sp>
        <p:nvSpPr>
          <p:cNvPr id="11" name="Text Placeholder 12"/>
          <p:cNvSpPr>
            <a:spLocks noGrp="1"/>
          </p:cNvSpPr>
          <p:nvPr>
            <p:ph type="body" sz="quarter" idx="10" hasCustomPrompt="1"/>
          </p:nvPr>
        </p:nvSpPr>
        <p:spPr>
          <a:xfrm>
            <a:off x="1636894" y="6611939"/>
            <a:ext cx="9629423" cy="355600"/>
          </a:xfrm>
          <a:prstGeom prst="rect">
            <a:avLst/>
          </a:prstGeom>
        </p:spPr>
        <p:txBody>
          <a:bodyPr vert="horz"/>
          <a:lstStyle>
            <a:lvl1pPr algn="ctr">
              <a:defRPr sz="1000" b="1">
                <a:solidFill>
                  <a:schemeClr val="bg1"/>
                </a:solidFill>
              </a:defRPr>
            </a:lvl1pPr>
          </a:lstStyle>
          <a:p>
            <a:pPr>
              <a:defRPr/>
            </a:pPr>
            <a:r>
              <a:rPr lang="en-US" dirty="0"/>
              <a:t>Click to edit Master footer style</a:t>
            </a:r>
          </a:p>
        </p:txBody>
      </p:sp>
    </p:spTree>
    <p:extLst>
      <p:ext uri="{BB962C8B-B14F-4D97-AF65-F5344CB8AC3E}">
        <p14:creationId xmlns:p14="http://schemas.microsoft.com/office/powerpoint/2010/main" val="11382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250" y="1411554"/>
            <a:ext cx="11367911" cy="4525963"/>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553177" y="6611426"/>
            <a:ext cx="2844800" cy="365125"/>
          </a:xfrm>
          <a:prstGeom prst="rect">
            <a:avLst/>
          </a:prstGeom>
        </p:spPr>
        <p:txBody>
          <a:bodyPr/>
          <a:lstStyle>
            <a:lvl1pPr>
              <a:defRPr sz="1000" b="1" smtClean="0">
                <a:solidFill>
                  <a:schemeClr val="bg1"/>
                </a:solidFill>
                <a:latin typeface="Californian FB" pitchFamily="18" charset="0"/>
              </a:defRPr>
            </a:lvl1pPr>
          </a:lstStyle>
          <a:p>
            <a:pPr>
              <a:defRPr/>
            </a:pPr>
            <a:r>
              <a:rPr lang="en-US" dirty="0"/>
              <a:t>00/00/00</a:t>
            </a:r>
          </a:p>
        </p:txBody>
      </p:sp>
      <p:sp>
        <p:nvSpPr>
          <p:cNvPr id="9" name="Slide Number Placeholder 5"/>
          <p:cNvSpPr>
            <a:spLocks noGrp="1"/>
          </p:cNvSpPr>
          <p:nvPr>
            <p:ph type="sldNum" sz="quarter" idx="4"/>
          </p:nvPr>
        </p:nvSpPr>
        <p:spPr>
          <a:xfrm>
            <a:off x="11277600" y="6611426"/>
            <a:ext cx="9144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9682EF0F-D720-AD4C-BD69-74845749DF25}" type="slidenum">
              <a:rPr lang="en-US"/>
              <a:pPr/>
              <a:t>‹#›</a:t>
            </a:fld>
            <a:endParaRPr lang="en-US" dirty="0"/>
          </a:p>
        </p:txBody>
      </p:sp>
      <p:sp>
        <p:nvSpPr>
          <p:cNvPr id="10" name="Title 1"/>
          <p:cNvSpPr>
            <a:spLocks noGrp="1"/>
          </p:cNvSpPr>
          <p:nvPr>
            <p:ph type="ctrTitle"/>
          </p:nvPr>
        </p:nvSpPr>
        <p:spPr>
          <a:xfrm>
            <a:off x="361250" y="702727"/>
            <a:ext cx="11367911" cy="685800"/>
          </a:xfrm>
          <a:prstGeom prst="rect">
            <a:avLst/>
          </a:prstGeom>
        </p:spPr>
        <p:txBody>
          <a:bodyPr/>
          <a:lstStyle>
            <a:lvl1pPr algn="l">
              <a:defRPr sz="2800" b="1">
                <a:solidFill>
                  <a:srgbClr val="002060"/>
                </a:solidFill>
              </a:defRPr>
            </a:lvl1pPr>
          </a:lstStyle>
          <a:p>
            <a:r>
              <a:rPr lang="en-US" dirty="0"/>
              <a:t>Click to edit Master title style</a:t>
            </a:r>
          </a:p>
        </p:txBody>
      </p:sp>
      <p:sp>
        <p:nvSpPr>
          <p:cNvPr id="11" name="Text Placeholder 12"/>
          <p:cNvSpPr>
            <a:spLocks noGrp="1"/>
          </p:cNvSpPr>
          <p:nvPr>
            <p:ph type="body" sz="quarter" idx="10" hasCustomPrompt="1"/>
          </p:nvPr>
        </p:nvSpPr>
        <p:spPr>
          <a:xfrm>
            <a:off x="1636894" y="6611939"/>
            <a:ext cx="9629423" cy="355600"/>
          </a:xfrm>
          <a:prstGeom prst="rect">
            <a:avLst/>
          </a:prstGeom>
        </p:spPr>
        <p:txBody>
          <a:bodyPr vert="horz"/>
          <a:lstStyle>
            <a:lvl1pPr algn="ctr">
              <a:defRPr sz="1000" b="1">
                <a:solidFill>
                  <a:schemeClr val="bg1"/>
                </a:solidFill>
              </a:defRPr>
            </a:lvl1pPr>
          </a:lstStyle>
          <a:p>
            <a:pPr>
              <a:defRPr/>
            </a:pPr>
            <a:r>
              <a:rPr lang="en-US" dirty="0"/>
              <a:t>Click to edit Master footer style</a:t>
            </a:r>
          </a:p>
        </p:txBody>
      </p:sp>
    </p:spTree>
    <p:extLst>
      <p:ext uri="{BB962C8B-B14F-4D97-AF65-F5344CB8AC3E}">
        <p14:creationId xmlns:p14="http://schemas.microsoft.com/office/powerpoint/2010/main" val="150487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928771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6805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918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26791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8035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2449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dirty="0"/>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dirty="0"/>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dirty="0"/>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611098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D1C7D2-BB86-4EAC-B169-37CF21E26EC4}" type="datetime1">
              <a:rPr lang="en-US" smtClean="0"/>
              <a:t>6/10/2021</a:t>
            </a:fld>
            <a:endParaRPr lang="en-US" dirty="0"/>
          </a:p>
        </p:txBody>
      </p:sp>
      <p:sp>
        <p:nvSpPr>
          <p:cNvPr id="5" name="Footer Placeholder 4"/>
          <p:cNvSpPr>
            <a:spLocks noGrp="1"/>
          </p:cNvSpPr>
          <p:nvPr>
            <p:ph type="ftr" sz="quarter" idx="11"/>
          </p:nvPr>
        </p:nvSpPr>
        <p:spPr/>
        <p:txBody>
          <a:bodyPr/>
          <a:lstStyle/>
          <a:p>
            <a:r>
              <a:rPr lang="en-US" dirty="0"/>
              <a:t>@National Center for Farmworker Health </a:t>
            </a:r>
          </a:p>
        </p:txBody>
      </p:sp>
      <p:sp>
        <p:nvSpPr>
          <p:cNvPr id="6" name="Slide Number Placeholder 5"/>
          <p:cNvSpPr>
            <a:spLocks noGrp="1"/>
          </p:cNvSpPr>
          <p:nvPr>
            <p:ph type="sldNum" sz="quarter" idx="12"/>
          </p:nvPr>
        </p:nvSpPr>
        <p:spPr/>
        <p:txBody>
          <a:bodyPr/>
          <a:lstStyle/>
          <a:p>
            <a:fld id="{D0954713-90B6-428B-8CD4-080675A1BE59}" type="slidenum">
              <a:rPr lang="en-US" smtClean="0"/>
              <a:pPr/>
              <a:t>‹#›</a:t>
            </a:fld>
            <a:endParaRPr lang="en-US" dirty="0"/>
          </a:p>
        </p:txBody>
      </p:sp>
    </p:spTree>
    <p:extLst>
      <p:ext uri="{BB962C8B-B14F-4D97-AF65-F5344CB8AC3E}">
        <p14:creationId xmlns:p14="http://schemas.microsoft.com/office/powerpoint/2010/main" val="2619250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157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8625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2612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dirty="0"/>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0565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2050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dirty="0"/>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dirty="0"/>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dirty="0"/>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6852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8793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7761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69896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7762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microsoft.com/office/2007/relationships/hdphoto" Target="../media/hdphoto1.wdp"/><Relationship Id="rId5" Type="http://schemas.openxmlformats.org/officeDocument/2006/relationships/slideLayout" Target="../slideLayouts/slideLayout18.xml"/><Relationship Id="rId10"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image" Target="../media/image1.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microsoft.com/office/2007/relationships/hdphoto" Target="../media/hdphoto1.wdp"/><Relationship Id="rId5" Type="http://schemas.openxmlformats.org/officeDocument/2006/relationships/slideLayout" Target="../slideLayouts/slideLayout35.xml"/><Relationship Id="rId10" Type="http://schemas.openxmlformats.org/officeDocument/2006/relationships/image" Target="../media/image2.png"/><Relationship Id="rId4" Type="http://schemas.openxmlformats.org/officeDocument/2006/relationships/slideLayout" Target="../slideLayouts/slideLayout3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6" cstate="hqprint">
            <a:alphaModFix amt="70000"/>
            <a:extLst>
              <a:ext uri="{BEBA8EAE-BF5A-486C-A8C5-ECC9F3942E4B}">
                <a14:imgProps xmlns:a14="http://schemas.microsoft.com/office/drawing/2010/main">
                  <a14:imgLayer r:embed="rId17">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4" r:id="rId11"/>
    <p:sldLayoutId id="2147483717" r:id="rId12"/>
    <p:sldLayoutId id="2147483720"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 id="2147483721" r:id="rId7"/>
    <p:sldLayoutId id="2147483722" r:id="rId8"/>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718" r:id="rId1"/>
    <p:sldLayoutId id="2147483662"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hyperlink" Target="https://www.jacobinmag.com/2017/05/good-doctors-out-in-the-rural-review-freedom-summer" TargetMode="External"/><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https://findahealthcenter.hrsa.gov/" TargetMode="External"/><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www.ncfh.org/ag-worker-access.html"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hyperlink" Target="https://farmworker.workforcegps.org/" TargetMode="Externa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hyperlink" Target="Support@workforceGPS.org"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1B7818-C123-4CF9-B8D5-062A839522B2}"/>
              </a:ext>
            </a:extLst>
          </p:cNvPr>
          <p:cNvSpPr>
            <a:spLocks noGrp="1"/>
          </p:cNvSpPr>
          <p:nvPr>
            <p:ph type="sldNum" sz="quarter" idx="12"/>
          </p:nvPr>
        </p:nvSpPr>
        <p:spPr/>
        <p:txBody>
          <a:bodyPr/>
          <a:lstStyle/>
          <a:p>
            <a:fld id="{158B7785-F6D6-45F8-833E-07BD84680091}" type="slidenum">
              <a:rPr lang="en-US" smtClean="0"/>
              <a:pPr/>
              <a:t>1</a:t>
            </a:fld>
            <a:endParaRPr lang="en-US" dirty="0"/>
          </a:p>
        </p:txBody>
      </p:sp>
      <p:sp>
        <p:nvSpPr>
          <p:cNvPr id="3" name="Title 2">
            <a:extLst>
              <a:ext uri="{FF2B5EF4-FFF2-40B4-BE49-F238E27FC236}">
                <a16:creationId xmlns:a16="http://schemas.microsoft.com/office/drawing/2014/main" id="{DCF752CF-6FCB-42A1-A1C5-EEF678B33718}"/>
              </a:ext>
            </a:extLst>
          </p:cNvPr>
          <p:cNvSpPr>
            <a:spLocks noGrp="1"/>
          </p:cNvSpPr>
          <p:nvPr>
            <p:ph type="title"/>
          </p:nvPr>
        </p:nvSpPr>
        <p:spPr/>
        <p:txBody>
          <a:bodyPr/>
          <a:lstStyle/>
          <a:p>
            <a:r>
              <a:rPr lang="en-US" dirty="0"/>
              <a:t>Where Are You?</a:t>
            </a:r>
          </a:p>
        </p:txBody>
      </p:sp>
      <p:sp>
        <p:nvSpPr>
          <p:cNvPr id="2" name="Text Placeholder 1">
            <a:extLst>
              <a:ext uri="{FF2B5EF4-FFF2-40B4-BE49-F238E27FC236}">
                <a16:creationId xmlns:a16="http://schemas.microsoft.com/office/drawing/2014/main" id="{F9657500-EFA7-4B4C-BA82-1BC2FA8AF541}"/>
              </a:ext>
            </a:extLst>
          </p:cNvPr>
          <p:cNvSpPr>
            <a:spLocks noGrp="1"/>
          </p:cNvSpPr>
          <p:nvPr>
            <p:ph type="body" sz="quarter" idx="13"/>
          </p:nvPr>
        </p:nvSpPr>
        <p:spPr/>
        <p:txBody>
          <a:bodyPr/>
          <a:lstStyle/>
          <a:p>
            <a:r>
              <a:rPr lang="en-US" dirty="0"/>
              <a:t>Please enter your location in the chat window</a:t>
            </a:r>
          </a:p>
          <a:p>
            <a:pPr lvl="1"/>
            <a:r>
              <a:rPr lang="en-US" dirty="0"/>
              <a:t>(lower left of screen)</a:t>
            </a:r>
          </a:p>
        </p:txBody>
      </p:sp>
      <p:sp>
        <p:nvSpPr>
          <p:cNvPr id="8" name="Text Placeholder 7">
            <a:extLst>
              <a:ext uri="{FF2B5EF4-FFF2-40B4-BE49-F238E27FC236}">
                <a16:creationId xmlns:a16="http://schemas.microsoft.com/office/drawing/2014/main" id="{DB60730D-C5B5-43CB-9BC0-5768ED578A47}"/>
              </a:ext>
            </a:extLst>
          </p:cNvPr>
          <p:cNvSpPr>
            <a:spLocks noGrp="1"/>
          </p:cNvSpPr>
          <p:nvPr>
            <p:ph type="body" idx="14"/>
          </p:nvPr>
        </p:nvSpPr>
        <p:spPr/>
        <p:txBody>
          <a:bodyPr/>
          <a:lstStyle/>
          <a:p>
            <a:endParaRPr lang="en-US" dirty="0"/>
          </a:p>
        </p:txBody>
      </p:sp>
    </p:spTree>
    <p:extLst>
      <p:ext uri="{BB962C8B-B14F-4D97-AF65-F5344CB8AC3E}">
        <p14:creationId xmlns:p14="http://schemas.microsoft.com/office/powerpoint/2010/main" val="326377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10</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a:t>Migrant Voucher Program</a:t>
            </a:r>
          </a:p>
        </p:txBody>
      </p:sp>
    </p:spTree>
    <p:extLst>
      <p:ext uri="{BB962C8B-B14F-4D97-AF65-F5344CB8AC3E}">
        <p14:creationId xmlns:p14="http://schemas.microsoft.com/office/powerpoint/2010/main" val="358817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11</a:t>
            </a:fld>
            <a:endParaRPr lang="en-US" dirty="0"/>
          </a:p>
        </p:txBody>
      </p:sp>
      <p:sp>
        <p:nvSpPr>
          <p:cNvPr id="3" name="Title 2"/>
          <p:cNvSpPr>
            <a:spLocks noGrp="1"/>
          </p:cNvSpPr>
          <p:nvPr>
            <p:ph type="title"/>
          </p:nvPr>
        </p:nvSpPr>
        <p:spPr/>
        <p:txBody>
          <a:bodyPr>
            <a:normAutofit fontScale="90000"/>
          </a:bodyPr>
          <a:lstStyle/>
          <a:p>
            <a:r>
              <a:rPr lang="en-US" dirty="0"/>
              <a:t>Massachusetts League of </a:t>
            </a:r>
            <a:br>
              <a:rPr lang="en-US" dirty="0"/>
            </a:br>
            <a:r>
              <a:rPr lang="en-US" dirty="0"/>
              <a:t>Community Health Centers</a:t>
            </a:r>
            <a:endParaRPr lang="en-US" dirty="0">
              <a:cs typeface="Calibri"/>
            </a:endParaRPr>
          </a:p>
        </p:txBody>
      </p:sp>
      <p:sp>
        <p:nvSpPr>
          <p:cNvPr id="8" name="TextBox 7">
            <a:extLst>
              <a:ext uri="{FF2B5EF4-FFF2-40B4-BE49-F238E27FC236}">
                <a16:creationId xmlns:a16="http://schemas.microsoft.com/office/drawing/2014/main" id="{317C63C5-1333-499E-9460-E24C185F8957}"/>
              </a:ext>
            </a:extLst>
          </p:cNvPr>
          <p:cNvSpPr txBox="1"/>
          <p:nvPr/>
        </p:nvSpPr>
        <p:spPr>
          <a:xfrm>
            <a:off x="162107" y="995737"/>
            <a:ext cx="5936346"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ea typeface="+mn-lt"/>
                <a:cs typeface="+mn-lt"/>
              </a:rPr>
              <a:t>Primary Care Association for Massachusetts </a:t>
            </a:r>
            <a:br>
              <a:rPr lang="en-US" sz="1600" dirty="0">
                <a:ea typeface="+mn-lt"/>
                <a:cs typeface="+mn-lt"/>
              </a:rPr>
            </a:br>
            <a:r>
              <a:rPr lang="en-US" sz="1600" dirty="0">
                <a:ea typeface="+mn-lt"/>
                <a:cs typeface="+mn-lt"/>
              </a:rPr>
              <a:t>(PCAs &amp; health centers in every state)</a:t>
            </a:r>
            <a:endParaRPr lang="en-US" sz="1600" dirty="0">
              <a:cs typeface="Calibri" panose="020F0502020204030204"/>
            </a:endParaRPr>
          </a:p>
          <a:p>
            <a:endParaRPr lang="en-US" sz="1200" dirty="0">
              <a:cs typeface="Calibri" panose="020F0502020204030204"/>
            </a:endParaRPr>
          </a:p>
          <a:p>
            <a:pPr marL="285750" indent="-285750">
              <a:buFont typeface="Arial"/>
              <a:buChar char="•"/>
            </a:pPr>
            <a:r>
              <a:rPr lang="en-US" sz="1600" dirty="0">
                <a:ea typeface="+mn-lt"/>
                <a:cs typeface="+mn-lt"/>
              </a:rPr>
              <a:t>Founded in 1972 to support and represent health centers:</a:t>
            </a:r>
            <a:endParaRPr lang="en-US" sz="1600" dirty="0">
              <a:cs typeface="Calibri" panose="020F0502020204030204"/>
            </a:endParaRPr>
          </a:p>
          <a:p>
            <a:pPr marL="742950" lvl="1" indent="-285750">
              <a:buFont typeface="Arial"/>
              <a:buChar char="•"/>
            </a:pPr>
            <a:r>
              <a:rPr lang="en-US" sz="1600" dirty="0">
                <a:ea typeface="+mn-lt"/>
                <a:cs typeface="+mn-lt"/>
              </a:rPr>
              <a:t>Information and Advocacy </a:t>
            </a:r>
          </a:p>
          <a:p>
            <a:pPr marL="742950" lvl="1" indent="-285750">
              <a:buFont typeface="Arial"/>
              <a:buChar char="•"/>
            </a:pPr>
            <a:r>
              <a:rPr lang="en-US" sz="1600" dirty="0">
                <a:ea typeface="+mn-lt"/>
                <a:cs typeface="+mn-lt"/>
              </a:rPr>
              <a:t>Training and Education / Technical Assistance</a:t>
            </a:r>
            <a:endParaRPr lang="en-US" sz="1600" dirty="0">
              <a:cs typeface="Calibri" panose="020F0502020204030204"/>
            </a:endParaRPr>
          </a:p>
          <a:p>
            <a:pPr marL="742950" lvl="1" indent="-285750">
              <a:buFont typeface="Arial"/>
              <a:buChar char="•"/>
            </a:pPr>
            <a:r>
              <a:rPr lang="en-US" sz="1600" dirty="0">
                <a:ea typeface="+mn-lt"/>
                <a:cs typeface="+mn-lt"/>
              </a:rPr>
              <a:t>Workforce Development </a:t>
            </a:r>
          </a:p>
          <a:p>
            <a:pPr marL="742950" lvl="1" indent="-285750">
              <a:buFont typeface="Arial"/>
              <a:buChar char="•"/>
            </a:pPr>
            <a:r>
              <a:rPr lang="en-US" sz="1600" dirty="0">
                <a:ea typeface="+mn-lt"/>
                <a:cs typeface="+mn-lt"/>
              </a:rPr>
              <a:t>Site and Service Development</a:t>
            </a:r>
            <a:endParaRPr lang="en-US" sz="1600" dirty="0">
              <a:cs typeface="Calibri" panose="020F0502020204030204"/>
            </a:endParaRPr>
          </a:p>
          <a:p>
            <a:pPr marL="742950" lvl="1" indent="-285750">
              <a:buFont typeface="Arial"/>
              <a:buChar char="•"/>
            </a:pPr>
            <a:r>
              <a:rPr lang="en-US" sz="1600" dirty="0">
                <a:ea typeface="+mn-lt"/>
                <a:cs typeface="+mn-lt"/>
              </a:rPr>
              <a:t>Clinical Quality Initiatives</a:t>
            </a:r>
            <a:endParaRPr lang="en-US" sz="1600" dirty="0">
              <a:cs typeface="Calibri" panose="020F0502020204030204"/>
            </a:endParaRPr>
          </a:p>
          <a:p>
            <a:pPr marL="742950" lvl="1" indent="-285750">
              <a:buFont typeface="Arial"/>
              <a:buChar char="•"/>
            </a:pPr>
            <a:r>
              <a:rPr lang="en-US" sz="1600" dirty="0">
                <a:ea typeface="+mn-lt"/>
                <a:cs typeface="+mn-lt"/>
              </a:rPr>
              <a:t>Emergency Preparedness</a:t>
            </a:r>
            <a:endParaRPr lang="en-US" sz="1600" dirty="0">
              <a:cs typeface="Calibri" panose="020F0502020204030204"/>
            </a:endParaRPr>
          </a:p>
          <a:p>
            <a:pPr marL="742950" lvl="1" indent="-285750">
              <a:buFont typeface="Arial"/>
              <a:buChar char="•"/>
            </a:pPr>
            <a:r>
              <a:rPr lang="en-US" sz="1600" dirty="0">
                <a:ea typeface="+mn-lt"/>
                <a:cs typeface="+mn-lt"/>
              </a:rPr>
              <a:t>Health IT Development</a:t>
            </a:r>
            <a:endParaRPr lang="en-US" sz="1600" dirty="0">
              <a:cs typeface="Calibri" panose="020F0502020204030204"/>
            </a:endParaRPr>
          </a:p>
          <a:p>
            <a:pPr marL="742950" lvl="1" indent="-285750">
              <a:buFont typeface="Arial"/>
              <a:buChar char="•"/>
            </a:pPr>
            <a:r>
              <a:rPr lang="en-US" sz="1600" dirty="0">
                <a:cs typeface="Calibri" panose="020F0502020204030204"/>
              </a:rPr>
              <a:t>Connecticut River Valley Farmworker Health Program</a:t>
            </a:r>
          </a:p>
          <a:p>
            <a:endParaRPr lang="en-US" sz="1200" dirty="0">
              <a:ea typeface="+mn-lt"/>
              <a:cs typeface="+mn-lt"/>
            </a:endParaRPr>
          </a:p>
          <a:p>
            <a:pPr marL="285750" indent="-285750">
              <a:buFont typeface="Arial"/>
              <a:buChar char="•"/>
            </a:pPr>
            <a:r>
              <a:rPr lang="en-US" sz="1600" dirty="0">
                <a:ea typeface="+mn-lt"/>
                <a:cs typeface="+mn-lt"/>
              </a:rPr>
              <a:t>Membership is a mix of Federally Qualified Health Centers (</a:t>
            </a:r>
            <a:r>
              <a:rPr lang="en-US" sz="1600" i="1" dirty="0">
                <a:ea typeface="+mn-lt"/>
                <a:cs typeface="+mn-lt"/>
              </a:rPr>
              <a:t>aka</a:t>
            </a:r>
            <a:r>
              <a:rPr lang="en-US" sz="1600" dirty="0">
                <a:ea typeface="+mn-lt"/>
                <a:cs typeface="+mn-lt"/>
              </a:rPr>
              <a:t> Section 330 e, g, h, i) &amp; Hospital-Licensed Health Centers</a:t>
            </a:r>
            <a:endParaRPr lang="en-US" sz="1600" dirty="0">
              <a:cs typeface="Calibri" panose="020F0502020204030204"/>
            </a:endParaRPr>
          </a:p>
          <a:p>
            <a:pPr marL="285750" indent="-285750">
              <a:buFont typeface="Arial"/>
              <a:buChar char="•"/>
            </a:pPr>
            <a:endParaRPr lang="en-US" sz="1200" dirty="0">
              <a:cs typeface="Calibri"/>
            </a:endParaRPr>
          </a:p>
          <a:p>
            <a:pPr marL="285750" indent="-285750">
              <a:buFont typeface="Arial"/>
              <a:buChar char="•"/>
            </a:pPr>
            <a:r>
              <a:rPr lang="en-US" sz="1600" dirty="0">
                <a:ea typeface="+mn-lt"/>
                <a:cs typeface="+mn-lt"/>
              </a:rPr>
              <a:t>52 Community Health Center organizations, including the CRVFHP</a:t>
            </a:r>
          </a:p>
          <a:p>
            <a:pPr marL="285750" indent="-285750">
              <a:buFont typeface="Arial"/>
              <a:buChar char="•"/>
            </a:pPr>
            <a:r>
              <a:rPr lang="en-US" sz="1600" dirty="0">
                <a:ea typeface="+mn-lt"/>
                <a:cs typeface="+mn-lt"/>
              </a:rPr>
              <a:t>300+ sites reflect medical, dental, behavioral health, school-based and social services; provide patient-centered, culturally competent, high quality care </a:t>
            </a:r>
          </a:p>
          <a:p>
            <a:pPr marL="285750" indent="-285750">
              <a:buFont typeface="Arial"/>
              <a:buChar char="•"/>
            </a:pPr>
            <a:r>
              <a:rPr lang="en-US" sz="1600" dirty="0">
                <a:ea typeface="+mn-lt"/>
                <a:cs typeface="+mn-lt"/>
              </a:rPr>
              <a:t>1,046,000 total patients  (MA population: 6.7 million) = 1 in 7 residents</a:t>
            </a:r>
          </a:p>
          <a:p>
            <a:pPr marL="285750" indent="-285750">
              <a:buFont typeface="Arial"/>
              <a:buChar char="•"/>
            </a:pPr>
            <a:r>
              <a:rPr lang="en-US" sz="1600" dirty="0">
                <a:ea typeface="+mn-lt"/>
                <a:cs typeface="+mn-lt"/>
              </a:rPr>
              <a:t>5.0 million total patient visits</a:t>
            </a:r>
          </a:p>
          <a:p>
            <a:pPr marL="285750" indent="-285750">
              <a:buFont typeface="Arial"/>
              <a:buChar char="•"/>
            </a:pPr>
            <a:endParaRPr lang="en-US" sz="1600" dirty="0">
              <a:cs typeface="Calibri"/>
            </a:endParaRPr>
          </a:p>
          <a:p>
            <a:pPr marL="285750" indent="-285750">
              <a:buFont typeface="Arial"/>
              <a:buChar char="•"/>
            </a:pPr>
            <a:endParaRPr lang="en-US" sz="1600" i="1" dirty="0">
              <a:cs typeface="Calibri"/>
            </a:endParaRPr>
          </a:p>
        </p:txBody>
      </p:sp>
      <p:pic>
        <p:nvPicPr>
          <p:cNvPr id="4" name="Picture 5" descr="Map&#10;&#10;Description automatically generated">
            <a:extLst>
              <a:ext uri="{FF2B5EF4-FFF2-40B4-BE49-F238E27FC236}">
                <a16:creationId xmlns:a16="http://schemas.microsoft.com/office/drawing/2014/main" id="{27763239-A63D-4DA9-80E5-60ED4CB12AE8}"/>
              </a:ext>
            </a:extLst>
          </p:cNvPr>
          <p:cNvPicPr>
            <a:picLocks noChangeAspect="1"/>
          </p:cNvPicPr>
          <p:nvPr/>
        </p:nvPicPr>
        <p:blipFill>
          <a:blip r:embed="rId2"/>
          <a:stretch>
            <a:fillRect/>
          </a:stretch>
        </p:blipFill>
        <p:spPr>
          <a:xfrm>
            <a:off x="6062153" y="835128"/>
            <a:ext cx="6230816" cy="3539583"/>
          </a:xfrm>
          <a:prstGeom prst="rect">
            <a:avLst/>
          </a:prstGeom>
        </p:spPr>
      </p:pic>
      <p:pic>
        <p:nvPicPr>
          <p:cNvPr id="6" name="Picture 8" descr="Logo&#10;&#10;Description automatically generated">
            <a:extLst>
              <a:ext uri="{FF2B5EF4-FFF2-40B4-BE49-F238E27FC236}">
                <a16:creationId xmlns:a16="http://schemas.microsoft.com/office/drawing/2014/main" id="{E2CF9D6F-8DB8-4974-B2C5-56EFA27FD3AA}"/>
              </a:ext>
            </a:extLst>
          </p:cNvPr>
          <p:cNvPicPr>
            <a:picLocks noChangeAspect="1"/>
          </p:cNvPicPr>
          <p:nvPr/>
        </p:nvPicPr>
        <p:blipFill>
          <a:blip r:embed="rId3"/>
          <a:stretch>
            <a:fillRect/>
          </a:stretch>
        </p:blipFill>
        <p:spPr>
          <a:xfrm>
            <a:off x="6577476" y="4092267"/>
            <a:ext cx="3710353" cy="2115595"/>
          </a:xfrm>
          <a:prstGeom prst="rect">
            <a:avLst/>
          </a:prstGeom>
        </p:spPr>
      </p:pic>
      <p:pic>
        <p:nvPicPr>
          <p:cNvPr id="7" name="Picture 3" descr="Graphical user interface, text, application&#10;&#10;Description automatically generated">
            <a:extLst>
              <a:ext uri="{FF2B5EF4-FFF2-40B4-BE49-F238E27FC236}">
                <a16:creationId xmlns:a16="http://schemas.microsoft.com/office/drawing/2014/main" id="{7BBBB821-2F45-449B-84F6-2E5EBB40E0B9}"/>
              </a:ext>
            </a:extLst>
          </p:cNvPr>
          <p:cNvPicPr>
            <a:picLocks noChangeAspect="1"/>
          </p:cNvPicPr>
          <p:nvPr/>
        </p:nvPicPr>
        <p:blipFill>
          <a:blip r:embed="rId4"/>
          <a:stretch>
            <a:fillRect/>
          </a:stretch>
        </p:blipFill>
        <p:spPr>
          <a:xfrm>
            <a:off x="5370562" y="3430794"/>
            <a:ext cx="1711193" cy="391402"/>
          </a:xfrm>
          <a:prstGeom prst="rect">
            <a:avLst/>
          </a:prstGeom>
        </p:spPr>
      </p:pic>
    </p:spTree>
    <p:extLst>
      <p:ext uri="{BB962C8B-B14F-4D97-AF65-F5344CB8AC3E}">
        <p14:creationId xmlns:p14="http://schemas.microsoft.com/office/powerpoint/2010/main" val="23959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12</a:t>
            </a:fld>
            <a:endParaRPr lang="en-US" dirty="0"/>
          </a:p>
        </p:txBody>
      </p:sp>
      <p:sp>
        <p:nvSpPr>
          <p:cNvPr id="3" name="Title 2"/>
          <p:cNvSpPr>
            <a:spLocks noGrp="1"/>
          </p:cNvSpPr>
          <p:nvPr>
            <p:ph type="title"/>
          </p:nvPr>
        </p:nvSpPr>
        <p:spPr/>
        <p:txBody>
          <a:bodyPr>
            <a:normAutofit fontScale="90000"/>
          </a:bodyPr>
          <a:lstStyle/>
          <a:p>
            <a:r>
              <a:rPr lang="en-US" dirty="0"/>
              <a:t>Massachusetts League of </a:t>
            </a:r>
            <a:br>
              <a:rPr lang="en-US" dirty="0"/>
            </a:br>
            <a:r>
              <a:rPr lang="en-US" dirty="0"/>
              <a:t>Community Health Centers</a:t>
            </a:r>
            <a:endParaRPr lang="en-US" dirty="0">
              <a:cs typeface="Calibri"/>
            </a:endParaRPr>
          </a:p>
        </p:txBody>
      </p:sp>
      <p:pic>
        <p:nvPicPr>
          <p:cNvPr id="7" name="Picture 3" descr="Graphical user interface, text, application&#10;&#10;Description automatically generated">
            <a:extLst>
              <a:ext uri="{FF2B5EF4-FFF2-40B4-BE49-F238E27FC236}">
                <a16:creationId xmlns:a16="http://schemas.microsoft.com/office/drawing/2014/main" id="{7BBBB821-2F45-449B-84F6-2E5EBB40E0B9}"/>
              </a:ext>
            </a:extLst>
          </p:cNvPr>
          <p:cNvPicPr>
            <a:picLocks noChangeAspect="1"/>
          </p:cNvPicPr>
          <p:nvPr/>
        </p:nvPicPr>
        <p:blipFill>
          <a:blip r:embed="rId3"/>
          <a:stretch>
            <a:fillRect/>
          </a:stretch>
        </p:blipFill>
        <p:spPr>
          <a:xfrm>
            <a:off x="7196942" y="165080"/>
            <a:ext cx="2497383" cy="548640"/>
          </a:xfrm>
          <a:prstGeom prst="rect">
            <a:avLst/>
          </a:prstGeom>
        </p:spPr>
      </p:pic>
      <p:sp>
        <p:nvSpPr>
          <p:cNvPr id="8" name="TextBox 7">
            <a:extLst>
              <a:ext uri="{FF2B5EF4-FFF2-40B4-BE49-F238E27FC236}">
                <a16:creationId xmlns:a16="http://schemas.microsoft.com/office/drawing/2014/main" id="{317C63C5-1333-499E-9460-E24C185F8957}"/>
              </a:ext>
            </a:extLst>
          </p:cNvPr>
          <p:cNvSpPr txBox="1"/>
          <p:nvPr/>
        </p:nvSpPr>
        <p:spPr>
          <a:xfrm>
            <a:off x="221423" y="1102253"/>
            <a:ext cx="753891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Brief History of Health Centers...</a:t>
            </a:r>
          </a:p>
          <a:p>
            <a:pPr marL="285750" indent="-285750">
              <a:buFont typeface="Arial"/>
              <a:buChar char="•"/>
            </a:pPr>
            <a:endParaRPr lang="en-US" sz="1600" dirty="0">
              <a:ea typeface="+mn-lt"/>
              <a:cs typeface="+mn-lt"/>
            </a:endParaRPr>
          </a:p>
          <a:p>
            <a:pPr marL="285750" indent="-285750">
              <a:buFont typeface="Arial"/>
              <a:buChar char="•"/>
            </a:pPr>
            <a:r>
              <a:rPr lang="en-US" sz="1600" dirty="0">
                <a:ea typeface="+mn-lt"/>
                <a:cs typeface="+mn-lt"/>
              </a:rPr>
              <a:t>H. Jack Geiger and Count Gibson</a:t>
            </a:r>
            <a:endParaRPr lang="en-US" dirty="0">
              <a:cs typeface="Calibri" panose="020F0502020204030204"/>
            </a:endParaRPr>
          </a:p>
          <a:p>
            <a:pPr marL="742950" lvl="1" indent="-285750">
              <a:buFont typeface="Arial"/>
              <a:buChar char="•"/>
            </a:pPr>
            <a:r>
              <a:rPr lang="en-US" sz="1600" dirty="0">
                <a:ea typeface="+mn-lt"/>
                <a:cs typeface="+mn-lt"/>
              </a:rPr>
              <a:t>Apartheid South Africa (mid-1940s)</a:t>
            </a:r>
            <a:endParaRPr lang="en-US" dirty="0">
              <a:ea typeface="+mn-lt"/>
              <a:cs typeface="+mn-lt"/>
            </a:endParaRPr>
          </a:p>
          <a:p>
            <a:pPr marL="742950" lvl="1" indent="-285750">
              <a:buFont typeface="Arial"/>
              <a:buChar char="•"/>
            </a:pPr>
            <a:r>
              <a:rPr lang="en-US" sz="1600" dirty="0">
                <a:ea typeface="+mn-lt"/>
                <a:cs typeface="+mn-lt"/>
              </a:rPr>
              <a:t>US Civil Rights Movement / Freedom Summer (1950s-1960s)</a:t>
            </a:r>
            <a:endParaRPr lang="en-US" dirty="0">
              <a:cs typeface="Calibri" panose="020F0502020204030204"/>
            </a:endParaRPr>
          </a:p>
          <a:p>
            <a:pPr marL="742950" lvl="1" indent="-285750">
              <a:buFont typeface="Arial"/>
              <a:buChar char="•"/>
            </a:pPr>
            <a:r>
              <a:rPr lang="en-US" sz="1600" dirty="0">
                <a:ea typeface="+mn-lt"/>
                <a:cs typeface="+mn-lt"/>
              </a:rPr>
              <a:t>War on Poverty (1960s)</a:t>
            </a:r>
            <a:endParaRPr lang="en-US" dirty="0">
              <a:cs typeface="Calibri" panose="020F0502020204030204"/>
            </a:endParaRPr>
          </a:p>
          <a:p>
            <a:pPr marL="1200150" lvl="2" indent="-285750">
              <a:buFont typeface="Arial"/>
              <a:buChar char="•"/>
            </a:pPr>
            <a:r>
              <a:rPr lang="en-US" sz="1600" dirty="0">
                <a:ea typeface="+mn-lt"/>
                <a:cs typeface="+mn-lt"/>
              </a:rPr>
              <a:t>“Demonstration funding” through federal Office of Economic Opportunity (</a:t>
            </a:r>
            <a:r>
              <a:rPr lang="en-US" sz="1600" u="sng" dirty="0">
                <a:ea typeface="+mn-lt"/>
                <a:cs typeface="+mn-lt"/>
              </a:rPr>
              <a:t>not</a:t>
            </a:r>
            <a:r>
              <a:rPr lang="en-US" sz="1600" dirty="0">
                <a:ea typeface="+mn-lt"/>
                <a:cs typeface="+mn-lt"/>
              </a:rPr>
              <a:t> HEW)</a:t>
            </a:r>
            <a:endParaRPr lang="en-US" dirty="0">
              <a:ea typeface="+mn-lt"/>
              <a:cs typeface="+mn-lt"/>
            </a:endParaRPr>
          </a:p>
          <a:p>
            <a:pPr marL="1200150" lvl="2" indent="-285750">
              <a:buFont typeface="Arial"/>
              <a:buChar char="•"/>
            </a:pPr>
            <a:r>
              <a:rPr lang="en-US" sz="1600" dirty="0">
                <a:ea typeface="+mn-lt"/>
                <a:cs typeface="+mn-lt"/>
              </a:rPr>
              <a:t>Urban site: Dorchester, MA established in 1965</a:t>
            </a:r>
            <a:endParaRPr lang="en-US" dirty="0">
              <a:cs typeface="Calibri" panose="020F0502020204030204"/>
            </a:endParaRPr>
          </a:p>
          <a:p>
            <a:pPr marL="1200150" lvl="2" indent="-285750">
              <a:buFont typeface="Arial"/>
              <a:buChar char="•"/>
            </a:pPr>
            <a:r>
              <a:rPr lang="en-US" sz="1600" dirty="0">
                <a:ea typeface="+mn-lt"/>
                <a:cs typeface="+mn-lt"/>
              </a:rPr>
              <a:t>Rural site: Mound Bayou, MS  established in 1966</a:t>
            </a:r>
            <a:endParaRPr lang="en-US" dirty="0">
              <a:cs typeface="Calibri" panose="020F0502020204030204"/>
            </a:endParaRPr>
          </a:p>
          <a:p>
            <a:pPr marL="1200150" lvl="2" indent="-285750">
              <a:buFont typeface="Arial"/>
              <a:buChar char="•"/>
            </a:pPr>
            <a:r>
              <a:rPr lang="en-US" sz="1600" dirty="0">
                <a:ea typeface="+mn-lt"/>
                <a:cs typeface="+mn-lt"/>
              </a:rPr>
              <a:t>“</a:t>
            </a:r>
            <a:r>
              <a:rPr lang="en-US" sz="1600" i="1" dirty="0">
                <a:ea typeface="+mn-lt"/>
                <a:cs typeface="+mn-lt"/>
              </a:rPr>
              <a:t>The poor get sicker and the sick get poorer</a:t>
            </a:r>
            <a:r>
              <a:rPr lang="en-US" sz="1600" dirty="0">
                <a:ea typeface="+mn-lt"/>
                <a:cs typeface="+mn-lt"/>
              </a:rPr>
              <a:t>” – H.J.G.</a:t>
            </a:r>
            <a:endParaRPr lang="en-US" dirty="0">
              <a:cs typeface="Calibri" panose="020F0502020204030204"/>
            </a:endParaRPr>
          </a:p>
          <a:p>
            <a:pPr marL="285750" indent="-285750">
              <a:buFont typeface="Arial"/>
              <a:buChar char="•"/>
            </a:pPr>
            <a:endParaRPr lang="en-US" sz="1600" dirty="0">
              <a:cs typeface="Calibri" panose="020F0502020204030204"/>
            </a:endParaRPr>
          </a:p>
          <a:p>
            <a:pPr marL="285750" indent="-285750">
              <a:buFont typeface="Arial"/>
              <a:buChar char="•"/>
            </a:pPr>
            <a:r>
              <a:rPr lang="en-US" sz="1600" dirty="0">
                <a:ea typeface="+mn-lt"/>
                <a:cs typeface="+mn-lt"/>
              </a:rPr>
              <a:t>Neighborhood store-front clinics</a:t>
            </a:r>
            <a:endParaRPr lang="en-US" dirty="0">
              <a:cs typeface="Calibri" panose="020F0502020204030204"/>
            </a:endParaRPr>
          </a:p>
          <a:p>
            <a:pPr marL="285750" indent="-285750">
              <a:buFont typeface="Arial"/>
              <a:buChar char="•"/>
            </a:pPr>
            <a:r>
              <a:rPr lang="en-US" sz="1600" dirty="0">
                <a:ea typeface="+mn-lt"/>
                <a:cs typeface="+mn-lt"/>
              </a:rPr>
              <a:t>Available to all (no “Barriers to Access”)</a:t>
            </a:r>
            <a:endParaRPr lang="en-US" dirty="0">
              <a:cs typeface="Calibri" panose="020F0502020204030204"/>
            </a:endParaRPr>
          </a:p>
          <a:p>
            <a:pPr marL="285750" indent="-285750">
              <a:buFont typeface="Arial"/>
              <a:buChar char="•"/>
            </a:pPr>
            <a:r>
              <a:rPr lang="en-US" sz="1600" dirty="0">
                <a:ea typeface="+mn-lt"/>
                <a:cs typeface="+mn-lt"/>
              </a:rPr>
              <a:t>“Health Care is a Right”</a:t>
            </a:r>
            <a:endParaRPr lang="en-US" dirty="0">
              <a:cs typeface="Calibri" panose="020F0502020204030204"/>
            </a:endParaRPr>
          </a:p>
          <a:p>
            <a:pPr marL="285750" indent="-285750">
              <a:buFont typeface="Arial"/>
              <a:buChar char="•"/>
            </a:pPr>
            <a:r>
              <a:rPr lang="en-US" sz="1600" dirty="0">
                <a:ea typeface="+mn-lt"/>
                <a:cs typeface="+mn-lt"/>
                <a:hlinkClick r:id="rId4"/>
              </a:rPr>
              <a:t>https://www.jacobinmag.com/2017/05/good-doctors-out-in-the-rural-review-freedom-summer</a:t>
            </a:r>
            <a:endParaRPr lang="en-US" dirty="0">
              <a:cs typeface="Calibri" panose="020F0502020204030204"/>
            </a:endParaRPr>
          </a:p>
          <a:p>
            <a:pPr marL="285750" indent="-285750">
              <a:buFont typeface="Arial"/>
              <a:buChar char="•"/>
            </a:pPr>
            <a:endParaRPr lang="en-US" sz="1600" dirty="0">
              <a:cs typeface="Calibri"/>
            </a:endParaRPr>
          </a:p>
          <a:p>
            <a:pPr marL="285750" indent="-285750">
              <a:buFont typeface="Arial"/>
              <a:buChar char="•"/>
            </a:pPr>
            <a:r>
              <a:rPr lang="en-US" sz="1600" dirty="0">
                <a:ea typeface="+mn-lt"/>
                <a:cs typeface="+mn-lt"/>
              </a:rPr>
              <a:t>Migrant Health Act - Signed into law in 1962 by President John F. Kennedy; established the authorization for delivery of primary and supplemental health services to migrant farmworkers. </a:t>
            </a:r>
            <a:endParaRPr lang="en-US" sz="1600" dirty="0">
              <a:cs typeface="Calibri"/>
            </a:endParaRPr>
          </a:p>
        </p:txBody>
      </p:sp>
      <p:pic>
        <p:nvPicPr>
          <p:cNvPr id="5" name="Picture 5">
            <a:extLst>
              <a:ext uri="{FF2B5EF4-FFF2-40B4-BE49-F238E27FC236}">
                <a16:creationId xmlns:a16="http://schemas.microsoft.com/office/drawing/2014/main" id="{E124A871-DE44-4882-B1A5-9B2E081FBB33}"/>
              </a:ext>
            </a:extLst>
          </p:cNvPr>
          <p:cNvPicPr>
            <a:picLocks noChangeAspect="1"/>
          </p:cNvPicPr>
          <p:nvPr/>
        </p:nvPicPr>
        <p:blipFill>
          <a:blip r:embed="rId5"/>
          <a:stretch>
            <a:fillRect/>
          </a:stretch>
        </p:blipFill>
        <p:spPr>
          <a:xfrm>
            <a:off x="7941815" y="1577305"/>
            <a:ext cx="1944806" cy="4114800"/>
          </a:xfrm>
          <a:prstGeom prst="rect">
            <a:avLst/>
          </a:prstGeom>
        </p:spPr>
      </p:pic>
      <p:pic>
        <p:nvPicPr>
          <p:cNvPr id="6" name="Picture 8" descr="A picture containing building, outdoor, house&#10;&#10;Description automatically generated">
            <a:extLst>
              <a:ext uri="{FF2B5EF4-FFF2-40B4-BE49-F238E27FC236}">
                <a16:creationId xmlns:a16="http://schemas.microsoft.com/office/drawing/2014/main" id="{ECD47CAC-28F3-4DFC-9FE3-18F52B65ADB8}"/>
              </a:ext>
            </a:extLst>
          </p:cNvPr>
          <p:cNvPicPr>
            <a:picLocks noChangeAspect="1"/>
          </p:cNvPicPr>
          <p:nvPr/>
        </p:nvPicPr>
        <p:blipFill>
          <a:blip r:embed="rId6"/>
          <a:stretch>
            <a:fillRect/>
          </a:stretch>
        </p:blipFill>
        <p:spPr>
          <a:xfrm>
            <a:off x="10069132" y="838164"/>
            <a:ext cx="1798750" cy="1199957"/>
          </a:xfrm>
          <a:prstGeom prst="rect">
            <a:avLst/>
          </a:prstGeom>
        </p:spPr>
      </p:pic>
      <p:pic>
        <p:nvPicPr>
          <p:cNvPr id="9" name="Picture 9" descr="A picture containing road, outdoor, sky, street&#10;&#10;Description automatically generated">
            <a:extLst>
              <a:ext uri="{FF2B5EF4-FFF2-40B4-BE49-F238E27FC236}">
                <a16:creationId xmlns:a16="http://schemas.microsoft.com/office/drawing/2014/main" id="{37748933-33DF-4AD3-A784-68A97188AAA5}"/>
              </a:ext>
            </a:extLst>
          </p:cNvPr>
          <p:cNvPicPr>
            <a:picLocks noChangeAspect="1"/>
          </p:cNvPicPr>
          <p:nvPr/>
        </p:nvPicPr>
        <p:blipFill>
          <a:blip r:embed="rId7"/>
          <a:stretch>
            <a:fillRect/>
          </a:stretch>
        </p:blipFill>
        <p:spPr>
          <a:xfrm>
            <a:off x="10086852" y="2038425"/>
            <a:ext cx="1781030" cy="971120"/>
          </a:xfrm>
          <a:prstGeom prst="rect">
            <a:avLst/>
          </a:prstGeom>
        </p:spPr>
      </p:pic>
      <p:pic>
        <p:nvPicPr>
          <p:cNvPr id="11" name="Picture 11" descr="A picture containing sky, building, outdoor, road&#10;&#10;Description automatically generated">
            <a:extLst>
              <a:ext uri="{FF2B5EF4-FFF2-40B4-BE49-F238E27FC236}">
                <a16:creationId xmlns:a16="http://schemas.microsoft.com/office/drawing/2014/main" id="{0B40353C-898A-4AAF-A735-CE70AA482188}"/>
              </a:ext>
            </a:extLst>
          </p:cNvPr>
          <p:cNvPicPr>
            <a:picLocks noChangeAspect="1"/>
          </p:cNvPicPr>
          <p:nvPr/>
        </p:nvPicPr>
        <p:blipFill>
          <a:blip r:embed="rId8"/>
          <a:stretch>
            <a:fillRect/>
          </a:stretch>
        </p:blipFill>
        <p:spPr>
          <a:xfrm>
            <a:off x="10090597" y="4961631"/>
            <a:ext cx="1777285" cy="1270627"/>
          </a:xfrm>
          <a:prstGeom prst="rect">
            <a:avLst/>
          </a:prstGeom>
        </p:spPr>
      </p:pic>
      <p:pic>
        <p:nvPicPr>
          <p:cNvPr id="12" name="Picture 12" descr="A picture containing text, floor, indoor, ceiling&#10;&#10;Description automatically generated">
            <a:extLst>
              <a:ext uri="{FF2B5EF4-FFF2-40B4-BE49-F238E27FC236}">
                <a16:creationId xmlns:a16="http://schemas.microsoft.com/office/drawing/2014/main" id="{D76E817D-B420-4D4E-ACCE-9643C31D0AE8}"/>
              </a:ext>
            </a:extLst>
          </p:cNvPr>
          <p:cNvPicPr>
            <a:picLocks noChangeAspect="1"/>
          </p:cNvPicPr>
          <p:nvPr/>
        </p:nvPicPr>
        <p:blipFill>
          <a:blip r:embed="rId9"/>
          <a:stretch>
            <a:fillRect/>
          </a:stretch>
        </p:blipFill>
        <p:spPr>
          <a:xfrm>
            <a:off x="10086851" y="2965429"/>
            <a:ext cx="1706403" cy="1299531"/>
          </a:xfrm>
          <a:prstGeom prst="rect">
            <a:avLst/>
          </a:prstGeom>
        </p:spPr>
      </p:pic>
      <p:pic>
        <p:nvPicPr>
          <p:cNvPr id="10" name="Picture 10" descr="A picture containing road, sky, outdoor, street&#10;&#10;Description automatically generated">
            <a:extLst>
              <a:ext uri="{FF2B5EF4-FFF2-40B4-BE49-F238E27FC236}">
                <a16:creationId xmlns:a16="http://schemas.microsoft.com/office/drawing/2014/main" id="{E0C8FCFE-CC84-404F-91B2-8A726D2A90BD}"/>
              </a:ext>
            </a:extLst>
          </p:cNvPr>
          <p:cNvPicPr>
            <a:picLocks noChangeAspect="1"/>
          </p:cNvPicPr>
          <p:nvPr/>
        </p:nvPicPr>
        <p:blipFill>
          <a:blip r:embed="rId10"/>
          <a:stretch>
            <a:fillRect/>
          </a:stretch>
        </p:blipFill>
        <p:spPr>
          <a:xfrm>
            <a:off x="10086852" y="3888600"/>
            <a:ext cx="1788017" cy="1075155"/>
          </a:xfrm>
          <a:prstGeom prst="rect">
            <a:avLst/>
          </a:prstGeom>
        </p:spPr>
      </p:pic>
    </p:spTree>
    <p:extLst>
      <p:ext uri="{BB962C8B-B14F-4D97-AF65-F5344CB8AC3E}">
        <p14:creationId xmlns:p14="http://schemas.microsoft.com/office/powerpoint/2010/main" val="369553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Map&#10;&#10;Description automatically generated">
            <a:extLst>
              <a:ext uri="{FF2B5EF4-FFF2-40B4-BE49-F238E27FC236}">
                <a16:creationId xmlns:a16="http://schemas.microsoft.com/office/drawing/2014/main" id="{E1F4E0CF-32D2-419F-9DD8-54FE5A7F2936}"/>
              </a:ext>
            </a:extLst>
          </p:cNvPr>
          <p:cNvPicPr>
            <a:picLocks noChangeAspect="1"/>
          </p:cNvPicPr>
          <p:nvPr/>
        </p:nvPicPr>
        <p:blipFill rotWithShape="1">
          <a:blip r:embed="rId2"/>
          <a:srcRect t="6639"/>
          <a:stretch/>
        </p:blipFill>
        <p:spPr>
          <a:xfrm>
            <a:off x="-3047" y="10"/>
            <a:ext cx="12191999" cy="6857990"/>
          </a:xfrm>
          <a:prstGeom prst="rect">
            <a:avLst/>
          </a:prstGeom>
        </p:spPr>
      </p:pic>
      <p:sp>
        <p:nvSpPr>
          <p:cNvPr id="22"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A0DD1EE-BA3D-44CB-98E4-991F136E122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latin typeface="+mj-lt"/>
              </a:rPr>
              <a:t>Migrant Health Centers</a:t>
            </a:r>
          </a:p>
        </p:txBody>
      </p:sp>
      <p:sp>
        <p:nvSpPr>
          <p:cNvPr id="2" name="Slide Number Placeholder 1">
            <a:extLst>
              <a:ext uri="{FF2B5EF4-FFF2-40B4-BE49-F238E27FC236}">
                <a16:creationId xmlns:a16="http://schemas.microsoft.com/office/drawing/2014/main" id="{2AFCD90B-1B2F-40C8-9274-BB0F77D5EA4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158B7785-F6D6-45F8-833E-07BD84680091}" type="slidenum">
              <a:rPr lang="en-US" sz="1200" b="0">
                <a:solidFill>
                  <a:srgbClr val="FFFFFF"/>
                </a:solidFill>
                <a:latin typeface="Calibri" panose="020F0502020204030204"/>
              </a:rPr>
              <a:pPr algn="r">
                <a:spcAft>
                  <a:spcPts val="600"/>
                </a:spcAft>
                <a:defRPr/>
              </a:pPr>
              <a:t>13</a:t>
            </a:fld>
            <a:endParaRPr lang="en-US" sz="1200" b="0" dirty="0">
              <a:solidFill>
                <a:srgbClr val="FFFFFF"/>
              </a:solidFill>
              <a:latin typeface="Calibri" panose="020F0502020204030204"/>
            </a:endParaRPr>
          </a:p>
        </p:txBody>
      </p:sp>
    </p:spTree>
    <p:extLst>
      <p:ext uri="{BB962C8B-B14F-4D97-AF65-F5344CB8AC3E}">
        <p14:creationId xmlns:p14="http://schemas.microsoft.com/office/powerpoint/2010/main" val="25429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14</a:t>
            </a:fld>
            <a:endParaRPr lang="en-US" dirty="0"/>
          </a:p>
        </p:txBody>
      </p:sp>
      <p:sp>
        <p:nvSpPr>
          <p:cNvPr id="3" name="Title 2"/>
          <p:cNvSpPr>
            <a:spLocks noGrp="1"/>
          </p:cNvSpPr>
          <p:nvPr>
            <p:ph type="title"/>
          </p:nvPr>
        </p:nvSpPr>
        <p:spPr/>
        <p:txBody>
          <a:bodyPr>
            <a:normAutofit fontScale="90000"/>
          </a:bodyPr>
          <a:lstStyle/>
          <a:p>
            <a:r>
              <a:rPr lang="en-US" dirty="0"/>
              <a:t>Connecticut River Valley Farmworker</a:t>
            </a:r>
            <a:br>
              <a:rPr lang="en-US" dirty="0"/>
            </a:br>
            <a:r>
              <a:rPr lang="en-US" dirty="0"/>
              <a:t>Health Program</a:t>
            </a:r>
          </a:p>
        </p:txBody>
      </p:sp>
      <p:pic>
        <p:nvPicPr>
          <p:cNvPr id="5" name="Picture 2" descr="Map&#10;&#10;Description automatically generated">
            <a:extLst>
              <a:ext uri="{FF2B5EF4-FFF2-40B4-BE49-F238E27FC236}">
                <a16:creationId xmlns:a16="http://schemas.microsoft.com/office/drawing/2014/main" id="{68C5F377-1443-49A7-A3EE-0ABFCCAC0BCA}"/>
              </a:ext>
            </a:extLst>
          </p:cNvPr>
          <p:cNvPicPr>
            <a:picLocks noChangeAspect="1"/>
          </p:cNvPicPr>
          <p:nvPr/>
        </p:nvPicPr>
        <p:blipFill>
          <a:blip r:embed="rId2"/>
          <a:stretch>
            <a:fillRect/>
          </a:stretch>
        </p:blipFill>
        <p:spPr>
          <a:xfrm>
            <a:off x="4945560" y="1167002"/>
            <a:ext cx="6849894" cy="4697748"/>
          </a:xfrm>
          <a:prstGeom prst="rect">
            <a:avLst/>
          </a:prstGeom>
        </p:spPr>
      </p:pic>
      <p:pic>
        <p:nvPicPr>
          <p:cNvPr id="7" name="Picture 3" descr="Graphical user interface, text, application&#10;&#10;Description automatically generated">
            <a:extLst>
              <a:ext uri="{FF2B5EF4-FFF2-40B4-BE49-F238E27FC236}">
                <a16:creationId xmlns:a16="http://schemas.microsoft.com/office/drawing/2014/main" id="{7BBBB821-2F45-449B-84F6-2E5EBB40E0B9}"/>
              </a:ext>
            </a:extLst>
          </p:cNvPr>
          <p:cNvPicPr>
            <a:picLocks noChangeAspect="1"/>
          </p:cNvPicPr>
          <p:nvPr/>
        </p:nvPicPr>
        <p:blipFill>
          <a:blip r:embed="rId3"/>
          <a:stretch>
            <a:fillRect/>
          </a:stretch>
        </p:blipFill>
        <p:spPr>
          <a:xfrm>
            <a:off x="7342085" y="165080"/>
            <a:ext cx="2497383" cy="548640"/>
          </a:xfrm>
          <a:prstGeom prst="rect">
            <a:avLst/>
          </a:prstGeom>
        </p:spPr>
      </p:pic>
      <p:sp>
        <p:nvSpPr>
          <p:cNvPr id="8" name="TextBox 7">
            <a:extLst>
              <a:ext uri="{FF2B5EF4-FFF2-40B4-BE49-F238E27FC236}">
                <a16:creationId xmlns:a16="http://schemas.microsoft.com/office/drawing/2014/main" id="{317C63C5-1333-499E-9460-E24C185F8957}"/>
              </a:ext>
            </a:extLst>
          </p:cNvPr>
          <p:cNvSpPr txBox="1"/>
          <p:nvPr/>
        </p:nvSpPr>
        <p:spPr>
          <a:xfrm>
            <a:off x="393416" y="2460176"/>
            <a:ext cx="46272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dirty="0"/>
              <a:t>Our Mission</a:t>
            </a:r>
            <a:r>
              <a:rPr lang="en-US" b="1" i="1" dirty="0">
                <a:ea typeface="+mn-lt"/>
                <a:cs typeface="+mn-lt"/>
              </a:rPr>
              <a:t>: </a:t>
            </a:r>
            <a:r>
              <a:rPr lang="en-US" i="1" dirty="0">
                <a:ea typeface="+mn-lt"/>
                <a:cs typeface="+mn-lt"/>
              </a:rPr>
              <a:t>To improve access to quality community-based primary care and other health-related services for the migratory and seasonal agricultural worker populations in the Connecticut River Valley.</a:t>
            </a:r>
            <a:endParaRPr lang="en-US" i="1" dirty="0">
              <a:cs typeface="Calibri"/>
            </a:endParaRPr>
          </a:p>
        </p:txBody>
      </p:sp>
    </p:spTree>
    <p:extLst>
      <p:ext uri="{BB962C8B-B14F-4D97-AF65-F5344CB8AC3E}">
        <p14:creationId xmlns:p14="http://schemas.microsoft.com/office/powerpoint/2010/main" val="89199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DA9A6B-557F-4D2D-B3BE-D9ECC7A67574}"/>
              </a:ext>
            </a:extLst>
          </p:cNvPr>
          <p:cNvSpPr>
            <a:spLocks noGrp="1"/>
          </p:cNvSpPr>
          <p:nvPr>
            <p:ph type="sldNum" sz="quarter" idx="12"/>
          </p:nvPr>
        </p:nvSpPr>
        <p:spPr/>
        <p:txBody>
          <a:bodyPr/>
          <a:lstStyle/>
          <a:p>
            <a:fld id="{158B7785-F6D6-45F8-833E-07BD84680091}" type="slidenum">
              <a:rPr lang="en-US" smtClean="0"/>
              <a:t>15</a:t>
            </a:fld>
            <a:endParaRPr lang="en-US" dirty="0"/>
          </a:p>
        </p:txBody>
      </p:sp>
      <p:sp>
        <p:nvSpPr>
          <p:cNvPr id="3" name="Title 2">
            <a:extLst>
              <a:ext uri="{FF2B5EF4-FFF2-40B4-BE49-F238E27FC236}">
                <a16:creationId xmlns:a16="http://schemas.microsoft.com/office/drawing/2014/main" id="{16382E74-DA6E-48FE-AA23-959B2456829C}"/>
              </a:ext>
            </a:extLst>
          </p:cNvPr>
          <p:cNvSpPr>
            <a:spLocks noGrp="1"/>
          </p:cNvSpPr>
          <p:nvPr>
            <p:ph type="title"/>
          </p:nvPr>
        </p:nvSpPr>
        <p:spPr/>
        <p:txBody>
          <a:bodyPr/>
          <a:lstStyle/>
          <a:p>
            <a:r>
              <a:rPr lang="en-US" dirty="0"/>
              <a:t>CRVFHP &amp; Partners</a:t>
            </a:r>
          </a:p>
        </p:txBody>
      </p:sp>
      <p:sp>
        <p:nvSpPr>
          <p:cNvPr id="4" name="Content Placeholder 3">
            <a:extLst>
              <a:ext uri="{FF2B5EF4-FFF2-40B4-BE49-F238E27FC236}">
                <a16:creationId xmlns:a16="http://schemas.microsoft.com/office/drawing/2014/main" id="{57A9EA37-A882-449B-95E2-3A8121CD6AD1}"/>
              </a:ext>
            </a:extLst>
          </p:cNvPr>
          <p:cNvSpPr>
            <a:spLocks noGrp="1"/>
          </p:cNvSpPr>
          <p:nvPr>
            <p:ph idx="1"/>
          </p:nvPr>
        </p:nvSpPr>
        <p:spPr/>
        <p:txBody>
          <a:bodyPr vert="horz" lIns="91440" tIns="45720" rIns="91440" bIns="45720" rtlCol="0" anchor="t">
            <a:normAutofit lnSpcReduction="10000"/>
          </a:bodyPr>
          <a:lstStyle/>
          <a:p>
            <a:pPr>
              <a:lnSpc>
                <a:spcPct val="80000"/>
              </a:lnSpc>
              <a:spcBef>
                <a:spcPct val="20000"/>
              </a:spcBef>
            </a:pPr>
            <a:r>
              <a:rPr lang="en-US" dirty="0"/>
              <a:t>Established in 1997</a:t>
            </a:r>
            <a:endParaRPr lang="en-US" dirty="0">
              <a:ea typeface="+mn-lt"/>
              <a:cs typeface="+mn-lt"/>
            </a:endParaRPr>
          </a:p>
          <a:p>
            <a:pPr>
              <a:lnSpc>
                <a:spcPct val="80000"/>
              </a:lnSpc>
              <a:spcBef>
                <a:spcPct val="20000"/>
              </a:spcBef>
            </a:pPr>
            <a:r>
              <a:rPr lang="en-US" dirty="0"/>
              <a:t>Federally-funded, two-state 330g Migrant Voucher Program operating out of the Massachusetts League of Community Health Centers ("The League"), which is a primary care association</a:t>
            </a:r>
            <a:endParaRPr lang="en-US" dirty="0">
              <a:ea typeface="+mn-lt"/>
              <a:cs typeface="+mn-lt"/>
            </a:endParaRPr>
          </a:p>
          <a:p>
            <a:pPr lvl="1">
              <a:lnSpc>
                <a:spcPct val="80000"/>
              </a:lnSpc>
              <a:spcBef>
                <a:spcPct val="20000"/>
              </a:spcBef>
            </a:pPr>
            <a:r>
              <a:rPr lang="en-US" dirty="0"/>
              <a:t>Funded by U.S. DH&amp;HS / HRSA / Bureau of Primary Health Care</a:t>
            </a:r>
            <a:endParaRPr lang="en-US" dirty="0">
              <a:ea typeface="+mn-lt"/>
              <a:cs typeface="+mn-lt"/>
            </a:endParaRPr>
          </a:p>
          <a:p>
            <a:pPr lvl="1">
              <a:lnSpc>
                <a:spcPct val="80000"/>
              </a:lnSpc>
              <a:spcBef>
                <a:spcPct val="20000"/>
              </a:spcBef>
            </a:pPr>
            <a:r>
              <a:rPr lang="en-US" dirty="0"/>
              <a:t>Private Donation Fund</a:t>
            </a:r>
            <a:endParaRPr lang="en-US" dirty="0">
              <a:ea typeface="+mn-lt"/>
              <a:cs typeface="+mn-lt"/>
            </a:endParaRPr>
          </a:p>
          <a:p>
            <a:pPr>
              <a:lnSpc>
                <a:spcPct val="80000"/>
              </a:lnSpc>
              <a:spcBef>
                <a:spcPct val="20000"/>
              </a:spcBef>
            </a:pPr>
            <a:r>
              <a:rPr lang="en-US" dirty="0"/>
              <a:t>Contracted service model with Community Health Centers (“Partner Agencies”) in Massachusetts &amp; Connecticut </a:t>
            </a:r>
          </a:p>
          <a:p>
            <a:pPr lvl="1">
              <a:lnSpc>
                <a:spcPct val="80000"/>
              </a:lnSpc>
              <a:spcBef>
                <a:spcPct val="20000"/>
              </a:spcBef>
            </a:pPr>
            <a:r>
              <a:rPr lang="en-US" dirty="0"/>
              <a:t>Primary care services</a:t>
            </a:r>
          </a:p>
          <a:p>
            <a:pPr lvl="1">
              <a:lnSpc>
                <a:spcPct val="80000"/>
              </a:lnSpc>
              <a:spcBef>
                <a:spcPct val="20000"/>
              </a:spcBef>
            </a:pPr>
            <a:r>
              <a:rPr lang="en-US" dirty="0"/>
              <a:t>Enabling /outreach services</a:t>
            </a:r>
          </a:p>
          <a:p>
            <a:pPr>
              <a:lnSpc>
                <a:spcPct val="80000"/>
              </a:lnSpc>
              <a:spcBef>
                <a:spcPct val="20000"/>
              </a:spcBef>
            </a:pPr>
            <a:r>
              <a:rPr lang="en-US" dirty="0"/>
              <a:t>Collaborative relationship with UConn Medical School</a:t>
            </a:r>
            <a:endParaRPr lang="en-US" dirty="0">
              <a:ea typeface="+mn-lt"/>
              <a:cs typeface="+mn-lt"/>
            </a:endParaRPr>
          </a:p>
          <a:p>
            <a:pPr>
              <a:lnSpc>
                <a:spcPct val="80000"/>
              </a:lnSpc>
              <a:spcBef>
                <a:spcPct val="20000"/>
              </a:spcBef>
            </a:pPr>
            <a:r>
              <a:rPr lang="en-US" dirty="0"/>
              <a:t>Advisory Council *</a:t>
            </a:r>
            <a:endParaRPr lang="en-US" dirty="0">
              <a:ea typeface="+mn-lt"/>
              <a:cs typeface="+mn-lt"/>
            </a:endParaRPr>
          </a:p>
          <a:p>
            <a:pPr>
              <a:lnSpc>
                <a:spcPct val="80000"/>
              </a:lnSpc>
              <a:spcBef>
                <a:spcPct val="20000"/>
              </a:spcBef>
            </a:pPr>
            <a:endParaRPr lang="en-US" dirty="0">
              <a:cs typeface="Calibri"/>
            </a:endParaRPr>
          </a:p>
          <a:p>
            <a:pPr marL="0" indent="0">
              <a:lnSpc>
                <a:spcPct val="80000"/>
              </a:lnSpc>
              <a:spcBef>
                <a:spcPct val="20000"/>
              </a:spcBef>
              <a:buNone/>
            </a:pPr>
            <a:r>
              <a:rPr lang="en-US" i="1" dirty="0">
                <a:cs typeface="Calibri"/>
              </a:rPr>
              <a:t>* Governance Requirement</a:t>
            </a:r>
          </a:p>
          <a:p>
            <a:endParaRPr lang="en-US" dirty="0">
              <a:cs typeface="Calibri"/>
            </a:endParaRPr>
          </a:p>
        </p:txBody>
      </p:sp>
      <p:pic>
        <p:nvPicPr>
          <p:cNvPr id="6" name="Picture 3" descr="Graphical user interface, text, application&#10;&#10;Description automatically generated">
            <a:extLst>
              <a:ext uri="{FF2B5EF4-FFF2-40B4-BE49-F238E27FC236}">
                <a16:creationId xmlns:a16="http://schemas.microsoft.com/office/drawing/2014/main" id="{7736E6CC-7709-48D7-B3A6-BF21441E7AC5}"/>
              </a:ext>
            </a:extLst>
          </p:cNvPr>
          <p:cNvPicPr>
            <a:picLocks noChangeAspect="1"/>
          </p:cNvPicPr>
          <p:nvPr/>
        </p:nvPicPr>
        <p:blipFill>
          <a:blip r:embed="rId2"/>
          <a:stretch>
            <a:fillRect/>
          </a:stretch>
        </p:blipFill>
        <p:spPr>
          <a:xfrm>
            <a:off x="7343170" y="169131"/>
            <a:ext cx="2497383" cy="548640"/>
          </a:xfrm>
          <a:prstGeom prst="rect">
            <a:avLst/>
          </a:prstGeom>
        </p:spPr>
      </p:pic>
    </p:spTree>
    <p:extLst>
      <p:ext uri="{BB962C8B-B14F-4D97-AF65-F5344CB8AC3E}">
        <p14:creationId xmlns:p14="http://schemas.microsoft.com/office/powerpoint/2010/main" val="157121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DA9A6B-557F-4D2D-B3BE-D9ECC7A67574}"/>
              </a:ext>
            </a:extLst>
          </p:cNvPr>
          <p:cNvSpPr>
            <a:spLocks noGrp="1"/>
          </p:cNvSpPr>
          <p:nvPr>
            <p:ph type="sldNum" sz="quarter" idx="12"/>
          </p:nvPr>
        </p:nvSpPr>
        <p:spPr/>
        <p:txBody>
          <a:bodyPr/>
          <a:lstStyle/>
          <a:p>
            <a:fld id="{158B7785-F6D6-45F8-833E-07BD84680091}" type="slidenum">
              <a:rPr lang="en-US" smtClean="0"/>
              <a:t>16</a:t>
            </a:fld>
            <a:endParaRPr lang="en-US" dirty="0"/>
          </a:p>
        </p:txBody>
      </p:sp>
      <p:sp>
        <p:nvSpPr>
          <p:cNvPr id="3" name="Title 2">
            <a:extLst>
              <a:ext uri="{FF2B5EF4-FFF2-40B4-BE49-F238E27FC236}">
                <a16:creationId xmlns:a16="http://schemas.microsoft.com/office/drawing/2014/main" id="{16382E74-DA6E-48FE-AA23-959B2456829C}"/>
              </a:ext>
            </a:extLst>
          </p:cNvPr>
          <p:cNvSpPr>
            <a:spLocks noGrp="1"/>
          </p:cNvSpPr>
          <p:nvPr>
            <p:ph type="title"/>
          </p:nvPr>
        </p:nvSpPr>
        <p:spPr/>
        <p:txBody>
          <a:bodyPr/>
          <a:lstStyle/>
          <a:p>
            <a:r>
              <a:rPr lang="en-US" dirty="0"/>
              <a:t>CRVFHP &amp; Partners</a:t>
            </a:r>
          </a:p>
        </p:txBody>
      </p:sp>
      <p:sp>
        <p:nvSpPr>
          <p:cNvPr id="4" name="Content Placeholder 3">
            <a:extLst>
              <a:ext uri="{FF2B5EF4-FFF2-40B4-BE49-F238E27FC236}">
                <a16:creationId xmlns:a16="http://schemas.microsoft.com/office/drawing/2014/main" id="{57A9EA37-A882-449B-95E2-3A8121CD6AD1}"/>
              </a:ext>
            </a:extLst>
          </p:cNvPr>
          <p:cNvSpPr>
            <a:spLocks noGrp="1"/>
          </p:cNvSpPr>
          <p:nvPr>
            <p:ph idx="1"/>
          </p:nvPr>
        </p:nvSpPr>
        <p:spPr>
          <a:xfrm>
            <a:off x="805866" y="1284929"/>
            <a:ext cx="11081334" cy="4892034"/>
          </a:xfrm>
        </p:spPr>
        <p:txBody>
          <a:bodyPr vert="horz" lIns="91440" tIns="45720" rIns="91440" bIns="45720" rtlCol="0" anchor="t">
            <a:normAutofit/>
          </a:bodyPr>
          <a:lstStyle/>
          <a:p>
            <a:pPr>
              <a:lnSpc>
                <a:spcPct val="80000"/>
              </a:lnSpc>
              <a:spcBef>
                <a:spcPct val="20000"/>
              </a:spcBef>
            </a:pPr>
            <a:r>
              <a:rPr lang="en-US" dirty="0"/>
              <a:t>Advisory Council - Special Committee of the League's (CRVFHP) Board of Directors; compliance requirement</a:t>
            </a:r>
            <a:endParaRPr lang="en-US" dirty="0">
              <a:ea typeface="+mn-lt"/>
              <a:cs typeface="+mn-lt"/>
            </a:endParaRPr>
          </a:p>
          <a:p>
            <a:pPr lvl="1">
              <a:lnSpc>
                <a:spcPct val="80000"/>
              </a:lnSpc>
              <a:spcBef>
                <a:spcPct val="20000"/>
              </a:spcBef>
            </a:pPr>
            <a:endParaRPr lang="en-US" dirty="0">
              <a:cs typeface="Calibri"/>
            </a:endParaRPr>
          </a:p>
          <a:p>
            <a:pPr lvl="1">
              <a:lnSpc>
                <a:spcPct val="80000"/>
              </a:lnSpc>
              <a:spcBef>
                <a:spcPct val="20000"/>
              </a:spcBef>
            </a:pPr>
            <a:r>
              <a:rPr lang="en-US" dirty="0">
                <a:ea typeface="+mn-lt"/>
                <a:cs typeface="+mn-lt"/>
              </a:rPr>
              <a:t>Purpose is to advise the League on CRVFHP programmatic activities and directions; ensure that the CRVFHP reaches eligible agricultural workers effectively, delivers culturally appropriate and high-quality health care services to them, and contributes to the improved health of the agricultural worker populations in the CRV </a:t>
            </a:r>
          </a:p>
          <a:p>
            <a:pPr lvl="1"/>
            <a:r>
              <a:rPr lang="en-US" dirty="0">
                <a:ea typeface="+mn-lt"/>
                <a:cs typeface="+mn-lt"/>
              </a:rPr>
              <a:t>Comprised of representatives of agencies providing legal, housing, educational or other non-health care services to agricultural workers, grower representatives / employers and representatives of the CT and MA Departments of Public Health; </a:t>
            </a:r>
            <a:r>
              <a:rPr lang="en-US" b="1" dirty="0">
                <a:ea typeface="+mn-lt"/>
                <a:cs typeface="+mn-lt"/>
              </a:rPr>
              <a:t>includes State Monitor Advocates as essential contributors</a:t>
            </a:r>
          </a:p>
          <a:p>
            <a:pPr lvl="1"/>
            <a:r>
              <a:rPr lang="en-US" dirty="0">
                <a:ea typeface="+mn-lt"/>
                <a:cs typeface="+mn-lt"/>
              </a:rPr>
              <a:t>Meets quarterly</a:t>
            </a:r>
          </a:p>
          <a:p>
            <a:pPr lvl="1">
              <a:lnSpc>
                <a:spcPct val="80000"/>
              </a:lnSpc>
              <a:spcBef>
                <a:spcPct val="20000"/>
              </a:spcBef>
            </a:pPr>
            <a:endParaRPr lang="en-US" dirty="0">
              <a:cs typeface="Calibri" panose="020F0502020204030204"/>
            </a:endParaRPr>
          </a:p>
          <a:p>
            <a:pPr marL="0" indent="0">
              <a:lnSpc>
                <a:spcPct val="80000"/>
              </a:lnSpc>
              <a:spcBef>
                <a:spcPct val="20000"/>
              </a:spcBef>
              <a:buNone/>
            </a:pPr>
            <a:endParaRPr lang="en-US" dirty="0">
              <a:latin typeface="Garamond"/>
              <a:cs typeface="Calibri"/>
            </a:endParaRPr>
          </a:p>
          <a:p>
            <a:pPr marL="0" indent="0">
              <a:lnSpc>
                <a:spcPct val="80000"/>
              </a:lnSpc>
              <a:spcBef>
                <a:spcPct val="20000"/>
              </a:spcBef>
              <a:buNone/>
            </a:pPr>
            <a:endParaRPr lang="en-US" dirty="0">
              <a:latin typeface="Garamond"/>
              <a:cs typeface="Calibri"/>
            </a:endParaRPr>
          </a:p>
          <a:p>
            <a:endParaRPr lang="en-US" dirty="0">
              <a:cs typeface="Calibri"/>
            </a:endParaRPr>
          </a:p>
        </p:txBody>
      </p:sp>
      <p:pic>
        <p:nvPicPr>
          <p:cNvPr id="6" name="Picture 3" descr="Graphical user interface, text, application&#10;&#10;Description automatically generated">
            <a:extLst>
              <a:ext uri="{FF2B5EF4-FFF2-40B4-BE49-F238E27FC236}">
                <a16:creationId xmlns:a16="http://schemas.microsoft.com/office/drawing/2014/main" id="{7736E6CC-7709-48D7-B3A6-BF21441E7AC5}"/>
              </a:ext>
            </a:extLst>
          </p:cNvPr>
          <p:cNvPicPr>
            <a:picLocks noChangeAspect="1"/>
          </p:cNvPicPr>
          <p:nvPr/>
        </p:nvPicPr>
        <p:blipFill>
          <a:blip r:embed="rId3"/>
          <a:stretch>
            <a:fillRect/>
          </a:stretch>
        </p:blipFill>
        <p:spPr>
          <a:xfrm>
            <a:off x="7343170" y="169131"/>
            <a:ext cx="2497383" cy="548640"/>
          </a:xfrm>
          <a:prstGeom prst="rect">
            <a:avLst/>
          </a:prstGeom>
        </p:spPr>
      </p:pic>
    </p:spTree>
    <p:extLst>
      <p:ext uri="{BB962C8B-B14F-4D97-AF65-F5344CB8AC3E}">
        <p14:creationId xmlns:p14="http://schemas.microsoft.com/office/powerpoint/2010/main" val="1466169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p:cNvSpPr txBox="1"/>
          <p:nvPr/>
        </p:nvSpPr>
        <p:spPr>
          <a:xfrm>
            <a:off x="1807464" y="1195348"/>
            <a:ext cx="4946596" cy="5077287"/>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90000"/>
              </a:lnSpc>
              <a:defRPr/>
            </a:pPr>
            <a:r>
              <a:rPr lang="en-US" sz="1400" b="1" dirty="0">
                <a:latin typeface="Calibri"/>
                <a:cs typeface="Calibri"/>
              </a:rPr>
              <a:t>Federally Qualified Health Centers (FQHCs)</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Nation’s largest safety net setting</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Located in designated high need communities </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Caring for 24 million patients annually</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93% served are below 200% poverty and 35% uninsured </a:t>
            </a:r>
          </a:p>
          <a:p>
            <a:pPr>
              <a:spcBef>
                <a:spcPts val="900"/>
              </a:spcBef>
              <a:defRPr/>
            </a:pPr>
            <a:r>
              <a:rPr lang="en-US" sz="1400" b="1" dirty="0">
                <a:latin typeface="Calibri"/>
                <a:cs typeface="Calibri"/>
              </a:rPr>
              <a:t>CHC Profile</a:t>
            </a:r>
            <a:endParaRPr lang="en-US" sz="1400" dirty="0">
              <a:latin typeface="Calibri"/>
              <a:cs typeface="Calibri"/>
            </a:endParaRP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Founding year: 1972</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Primary care hubs: 14; 204 sites</a:t>
            </a:r>
          </a:p>
          <a:p>
            <a:pPr marL="356616" indent="-171450" defTabSz="457200">
              <a:lnSpc>
                <a:spcPct val="90000"/>
              </a:lnSpc>
              <a:spcBef>
                <a:spcPts val="200"/>
              </a:spcBef>
              <a:buClr>
                <a:srgbClr val="168633"/>
              </a:buClr>
              <a:buSzPct val="85000"/>
              <a:buFont typeface="Wingdings" charset="2"/>
              <a:buChar char=""/>
              <a:defRPr/>
            </a:pPr>
            <a:r>
              <a:rPr lang="en-US" sz="1200" dirty="0">
                <a:latin typeface="Calibri"/>
                <a:cs typeface="Calibri"/>
              </a:rPr>
              <a:t>Staff: 1,000  </a:t>
            </a:r>
          </a:p>
          <a:p>
            <a:pPr marL="356616" indent="-171450" defTabSz="457200">
              <a:lnSpc>
                <a:spcPct val="90000"/>
              </a:lnSpc>
              <a:spcBef>
                <a:spcPts val="200"/>
              </a:spcBef>
              <a:buClr>
                <a:srgbClr val="168633"/>
              </a:buClr>
              <a:buSzPct val="85000"/>
              <a:buFont typeface="Wingdings" charset="2"/>
              <a:buChar char=""/>
              <a:defRPr/>
            </a:pPr>
            <a:r>
              <a:rPr lang="en-US" sz="1200" dirty="0">
                <a:latin typeface="Calibri"/>
                <a:cs typeface="Calibri"/>
              </a:rPr>
              <a:t>Patients/year: 100,000 </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Specialties: onsite psychiatry, podiatry, chiropractic</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Specialty access by e-Consult to 15 specialists</a:t>
            </a:r>
          </a:p>
          <a:p>
            <a:pPr>
              <a:spcBef>
                <a:spcPts val="900"/>
              </a:spcBef>
              <a:defRPr/>
            </a:pPr>
            <a:r>
              <a:rPr lang="en-US" sz="1400" b="1" dirty="0">
                <a:latin typeface="Calibri"/>
                <a:cs typeface="Calibri"/>
              </a:rPr>
              <a:t>Elements of Model</a:t>
            </a:r>
            <a:endParaRPr lang="en-US" sz="1400" dirty="0">
              <a:latin typeface="Calibri"/>
              <a:cs typeface="Calibri"/>
            </a:endParaRP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Fully Integrated teams and data </a:t>
            </a:r>
          </a:p>
          <a:p>
            <a:pPr marL="356616" indent="-171450" defTabSz="457200">
              <a:lnSpc>
                <a:spcPct val="90000"/>
              </a:lnSpc>
              <a:spcBef>
                <a:spcPts val="200"/>
              </a:spcBef>
              <a:buClr>
                <a:srgbClr val="168633"/>
              </a:buClr>
              <a:buSzPct val="85000"/>
              <a:buFont typeface="Wingdings" charset="2"/>
              <a:buChar char=""/>
              <a:defRPr/>
            </a:pPr>
            <a:r>
              <a:rPr lang="en-US" sz="1200" dirty="0">
                <a:latin typeface="Calibri"/>
                <a:cs typeface="Calibri"/>
              </a:rPr>
              <a:t>Integration of key populations into primary care </a:t>
            </a:r>
          </a:p>
          <a:p>
            <a:pPr marL="356616" indent="-171450" defTabSz="457200">
              <a:lnSpc>
                <a:spcPct val="90000"/>
              </a:lnSpc>
              <a:spcBef>
                <a:spcPts val="200"/>
              </a:spcBef>
              <a:buClr>
                <a:srgbClr val="168633"/>
              </a:buClr>
              <a:buSzPct val="85000"/>
              <a:buFont typeface="Wingdings" charset="2"/>
              <a:buChar char=""/>
              <a:defRPr/>
            </a:pPr>
            <a:r>
              <a:rPr lang="en-US" sz="1200" dirty="0">
                <a:latin typeface="Calibri"/>
                <a:cs typeface="Calibri"/>
              </a:rPr>
              <a:t>Data driven performance</a:t>
            </a:r>
          </a:p>
          <a:p>
            <a:pPr marL="356616" indent="-171450">
              <a:lnSpc>
                <a:spcPct val="90000"/>
              </a:lnSpc>
              <a:spcBef>
                <a:spcPts val="200"/>
              </a:spcBef>
              <a:buClr>
                <a:srgbClr val="168633"/>
              </a:buClr>
              <a:buSzPct val="85000"/>
              <a:buFont typeface="Wingdings" charset="2"/>
              <a:buChar char=""/>
              <a:defRPr/>
            </a:pPr>
            <a:r>
              <a:rPr lang="en-US" sz="1200" dirty="0">
                <a:latin typeface="Calibri"/>
                <a:cs typeface="Calibri"/>
              </a:rPr>
              <a:t>“Wherever You Are” approach</a:t>
            </a:r>
          </a:p>
          <a:p>
            <a:pPr>
              <a:spcBef>
                <a:spcPts val="600"/>
              </a:spcBef>
              <a:defRPr/>
            </a:pPr>
            <a:r>
              <a:rPr lang="en-US" sz="1400" b="1" dirty="0">
                <a:solidFill>
                  <a:srgbClr val="000000"/>
                </a:solidFill>
                <a:latin typeface="Calibri"/>
                <a:cs typeface="Calibri"/>
              </a:rPr>
              <a:t>Weitzman Institute</a:t>
            </a:r>
            <a:endParaRPr lang="en-US" sz="1400" dirty="0">
              <a:solidFill>
                <a:srgbClr val="000000"/>
              </a:solidFill>
              <a:latin typeface="Calibri"/>
              <a:cs typeface="Calibri"/>
            </a:endParaRPr>
          </a:p>
          <a:p>
            <a:pPr marL="356616" indent="-171450">
              <a:lnSpc>
                <a:spcPct val="90000"/>
              </a:lnSpc>
              <a:spcBef>
                <a:spcPts val="200"/>
              </a:spcBef>
              <a:buClr>
                <a:srgbClr val="168633"/>
              </a:buClr>
              <a:buSzPct val="85000"/>
              <a:buFont typeface="Wingdings" charset="2"/>
              <a:buChar char=""/>
              <a:defRPr/>
            </a:pPr>
            <a:r>
              <a:rPr lang="en-US" sz="1200" dirty="0">
                <a:solidFill>
                  <a:srgbClr val="000000"/>
                </a:solidFill>
                <a:latin typeface="Calibri"/>
                <a:cs typeface="Calibri"/>
              </a:rPr>
              <a:t>QI experts; national coaches </a:t>
            </a:r>
          </a:p>
          <a:p>
            <a:pPr marL="356616" indent="-171450">
              <a:lnSpc>
                <a:spcPct val="90000"/>
              </a:lnSpc>
              <a:spcBef>
                <a:spcPts val="200"/>
              </a:spcBef>
              <a:buClr>
                <a:srgbClr val="168633"/>
              </a:buClr>
              <a:buSzPct val="85000"/>
              <a:buFont typeface="Wingdings" charset="2"/>
              <a:buChar char=""/>
              <a:defRPr/>
            </a:pPr>
            <a:r>
              <a:rPr lang="en-US" sz="1200" dirty="0">
                <a:solidFill>
                  <a:srgbClr val="000000"/>
                </a:solidFill>
                <a:latin typeface="Calibri"/>
                <a:cs typeface="Calibri"/>
              </a:rPr>
              <a:t>Project ECHO</a:t>
            </a:r>
            <a:r>
              <a:rPr lang="en-US" sz="1200" baseline="30000" dirty="0">
                <a:solidFill>
                  <a:srgbClr val="000000"/>
                </a:solidFill>
                <a:latin typeface="Calibri"/>
                <a:cs typeface="Calibri"/>
              </a:rPr>
              <a:t>®</a:t>
            </a:r>
            <a:r>
              <a:rPr lang="en-US" sz="1200" dirty="0">
                <a:solidFill>
                  <a:srgbClr val="000000"/>
                </a:solidFill>
                <a:latin typeface="Calibri"/>
                <a:cs typeface="Calibri"/>
              </a:rPr>
              <a:t>— special populations</a:t>
            </a:r>
          </a:p>
          <a:p>
            <a:pPr marL="356616" indent="-171450">
              <a:lnSpc>
                <a:spcPct val="90000"/>
              </a:lnSpc>
              <a:spcBef>
                <a:spcPts val="200"/>
              </a:spcBef>
              <a:buClr>
                <a:srgbClr val="168633"/>
              </a:buClr>
              <a:buSzPct val="85000"/>
              <a:buFont typeface="Wingdings" charset="2"/>
              <a:buChar char=""/>
              <a:defRPr/>
            </a:pPr>
            <a:r>
              <a:rPr lang="en-US" sz="1200" dirty="0">
                <a:solidFill>
                  <a:srgbClr val="000000"/>
                </a:solidFill>
                <a:latin typeface="Calibri"/>
                <a:cs typeface="Calibri"/>
              </a:rPr>
              <a:t>Formal research and R&amp;D</a:t>
            </a:r>
          </a:p>
          <a:p>
            <a:pPr marL="356616" indent="-171450">
              <a:lnSpc>
                <a:spcPct val="90000"/>
              </a:lnSpc>
              <a:spcBef>
                <a:spcPts val="200"/>
              </a:spcBef>
              <a:buClr>
                <a:srgbClr val="168633"/>
              </a:buClr>
              <a:buSzPct val="85000"/>
              <a:buFont typeface="Wingdings" charset="2"/>
              <a:buChar char=""/>
              <a:defRPr/>
            </a:pPr>
            <a:r>
              <a:rPr lang="en-US" sz="1200" dirty="0">
                <a:solidFill>
                  <a:srgbClr val="000000"/>
                </a:solidFill>
                <a:latin typeface="Calibri"/>
                <a:cs typeface="Calibri"/>
              </a:rPr>
              <a:t>Clinical workforce development</a:t>
            </a:r>
          </a:p>
          <a:p>
            <a:pPr marL="192024" indent="-100584">
              <a:lnSpc>
                <a:spcPct val="90000"/>
              </a:lnSpc>
              <a:spcBef>
                <a:spcPts val="200"/>
              </a:spcBef>
              <a:buFont typeface="Arial" pitchFamily="34" charset="0"/>
              <a:buChar char="•"/>
              <a:defRPr/>
            </a:pPr>
            <a:endParaRPr lang="en-US" sz="1200" dirty="0">
              <a:latin typeface="Calibri"/>
              <a:cs typeface="Calibri"/>
            </a:endParaRPr>
          </a:p>
          <a:p>
            <a:pPr marL="192024" indent="-100584">
              <a:lnSpc>
                <a:spcPct val="90000"/>
              </a:lnSpc>
              <a:spcBef>
                <a:spcPts val="200"/>
              </a:spcBef>
              <a:buFont typeface="Arial"/>
              <a:buChar char="•"/>
              <a:defRPr/>
            </a:pPr>
            <a:endParaRPr lang="en-US" sz="1200" dirty="0">
              <a:latin typeface="Calibri"/>
              <a:cs typeface="Calibri"/>
            </a:endParaRPr>
          </a:p>
        </p:txBody>
      </p:sp>
      <p:pic>
        <p:nvPicPr>
          <p:cNvPr id="3" name="Picture 2" descr="CHC_Logo_H_1line_Proc.png"/>
          <p:cNvPicPr>
            <a:picLocks noChangeAspect="1"/>
          </p:cNvPicPr>
          <p:nvPr/>
        </p:nvPicPr>
        <p:blipFill rotWithShape="1">
          <a:blip r:embed="rId3" cstate="print">
            <a:extLst>
              <a:ext uri="{28A0092B-C50C-407E-A947-70E740481C1C}">
                <a14:useLocalDpi xmlns:a14="http://schemas.microsoft.com/office/drawing/2010/main" val="0"/>
              </a:ext>
            </a:extLst>
          </a:blip>
          <a:srcRect l="19323"/>
          <a:stretch/>
        </p:blipFill>
        <p:spPr>
          <a:xfrm>
            <a:off x="1305317" y="-142334"/>
            <a:ext cx="5448743" cy="1066800"/>
          </a:xfrm>
          <a:prstGeom prst="rect">
            <a:avLst/>
          </a:prstGeom>
        </p:spPr>
      </p:pic>
      <p:pic>
        <p:nvPicPr>
          <p:cNvPr id="15" name="Picture 14" descr="JC_PCMH_Logo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464" y="6248400"/>
            <a:ext cx="1011936" cy="405384"/>
          </a:xfrm>
          <a:prstGeom prst="rect">
            <a:avLst/>
          </a:prstGeom>
        </p:spPr>
      </p:pic>
      <p:pic>
        <p:nvPicPr>
          <p:cNvPr id="5" name="Picture 4" descr="3Pillar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1500" y="5490276"/>
            <a:ext cx="2527300" cy="986724"/>
          </a:xfrm>
          <a:prstGeom prst="rect">
            <a:avLst/>
          </a:prstGeom>
        </p:spPr>
      </p:pic>
      <p:sp>
        <p:nvSpPr>
          <p:cNvPr id="8" name="Footer Placeholder 2"/>
          <p:cNvSpPr txBox="1">
            <a:spLocks/>
          </p:cNvSpPr>
          <p:nvPr/>
        </p:nvSpPr>
        <p:spPr>
          <a:xfrm>
            <a:off x="6006084" y="6621463"/>
            <a:ext cx="4648200" cy="47307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accent1"/>
                </a:solidFill>
              </a:rPr>
              <a:t>2019</a:t>
            </a:r>
          </a:p>
          <a:p>
            <a:pPr algn="r"/>
            <a:r>
              <a:rPr lang="en-US" dirty="0">
                <a:solidFill>
                  <a:schemeClr val="tx1"/>
                </a:solidFill>
              </a:rPr>
              <a:t> </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1195347"/>
            <a:ext cx="4910316" cy="3817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964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58994" y="2672038"/>
            <a:ext cx="4464567" cy="3160451"/>
          </a:xfrm>
        </p:spPr>
        <p:txBody>
          <a:bodyPr>
            <a:normAutofit fontScale="77500" lnSpcReduction="20000"/>
          </a:bodyPr>
          <a:lstStyle/>
          <a:p>
            <a:pPr algn="ctr"/>
            <a:r>
              <a:rPr lang="en-US" b="1" u="sng" dirty="0"/>
              <a:t>Our CHC Team</a:t>
            </a:r>
          </a:p>
          <a:p>
            <a:pPr algn="ctr"/>
            <a:r>
              <a:rPr lang="en-US" dirty="0"/>
              <a:t>Joelle Isidor – Outreach/Engagement</a:t>
            </a:r>
          </a:p>
          <a:p>
            <a:pPr algn="ctr"/>
            <a:r>
              <a:rPr lang="en-US" dirty="0"/>
              <a:t>Marisol Velez – Outreach/Engagement</a:t>
            </a:r>
          </a:p>
          <a:p>
            <a:pPr algn="ctr"/>
            <a:r>
              <a:rPr lang="en-US" dirty="0"/>
              <a:t>Jeannie McIntosh, APRN – Provider</a:t>
            </a:r>
          </a:p>
          <a:p>
            <a:pPr algn="ctr"/>
            <a:r>
              <a:rPr lang="en-US" dirty="0"/>
              <a:t>Marlene Edelstein, APRN – Provider</a:t>
            </a:r>
          </a:p>
          <a:p>
            <a:pPr algn="ctr"/>
            <a:r>
              <a:rPr lang="en-US" dirty="0"/>
              <a:t>Alicia Petit – Irizarry, LPN – Nurse</a:t>
            </a:r>
          </a:p>
          <a:p>
            <a:pPr algn="ctr"/>
            <a:r>
              <a:rPr lang="en-US" dirty="0"/>
              <a:t>Bernie Delgado, RN – Nurse Supervisor</a:t>
            </a:r>
          </a:p>
          <a:p>
            <a:pPr algn="ctr"/>
            <a:r>
              <a:rPr lang="en-US" dirty="0"/>
              <a:t>Doug Janssen – Logistics Coordinator</a:t>
            </a:r>
          </a:p>
          <a:p>
            <a:pPr algn="ctr"/>
            <a:endParaRPr lang="en-US" dirty="0"/>
          </a:p>
        </p:txBody>
      </p:sp>
      <p:sp>
        <p:nvSpPr>
          <p:cNvPr id="3" name="Date Placeholder 2"/>
          <p:cNvSpPr>
            <a:spLocks noGrp="1"/>
          </p:cNvSpPr>
          <p:nvPr>
            <p:ph type="dt" sz="half" idx="2"/>
          </p:nvPr>
        </p:nvSpPr>
        <p:spPr/>
        <p:txBody>
          <a:bodyPr/>
          <a:lstStyle/>
          <a:p>
            <a:pPr>
              <a:defRPr/>
            </a:pPr>
            <a:r>
              <a:rPr lang="en-US" dirty="0"/>
              <a:t>00/00/00</a:t>
            </a:r>
          </a:p>
        </p:txBody>
      </p:sp>
      <p:sp>
        <p:nvSpPr>
          <p:cNvPr id="4" name="Slide Number Placeholder 3"/>
          <p:cNvSpPr>
            <a:spLocks noGrp="1"/>
          </p:cNvSpPr>
          <p:nvPr>
            <p:ph type="sldNum" sz="quarter" idx="4"/>
          </p:nvPr>
        </p:nvSpPr>
        <p:spPr/>
        <p:txBody>
          <a:bodyPr/>
          <a:lstStyle/>
          <a:p>
            <a:fld id="{9682EF0F-D720-AD4C-BD69-74845749DF25}" type="slidenum">
              <a:rPr lang="en-US" smtClean="0"/>
              <a:pPr/>
              <a:t>18</a:t>
            </a:fld>
            <a:endParaRPr lang="en-US" dirty="0"/>
          </a:p>
        </p:txBody>
      </p:sp>
      <p:sp>
        <p:nvSpPr>
          <p:cNvPr id="6" name="Text Placeholder 5"/>
          <p:cNvSpPr>
            <a:spLocks noGrp="1"/>
          </p:cNvSpPr>
          <p:nvPr>
            <p:ph type="body" sz="quarter" idx="10"/>
          </p:nvPr>
        </p:nvSpPr>
        <p:spPr/>
        <p:txBody>
          <a:bodyPr/>
          <a:lstStyle/>
          <a:p>
            <a:endParaRPr lang="en-US" dirty="0"/>
          </a:p>
        </p:txBody>
      </p:sp>
      <p:sp>
        <p:nvSpPr>
          <p:cNvPr id="7" name="Rectangle 6"/>
          <p:cNvSpPr/>
          <p:nvPr/>
        </p:nvSpPr>
        <p:spPr>
          <a:xfrm>
            <a:off x="2671876" y="172876"/>
            <a:ext cx="6812571" cy="1938992"/>
          </a:xfrm>
          <a:prstGeom prst="rect">
            <a:avLst/>
          </a:prstGeom>
          <a:noFill/>
        </p:spPr>
        <p:txBody>
          <a:bodyPr wrap="non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Community Health Center, Inc. </a:t>
            </a:r>
          </a:p>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Connecticut River Valley </a:t>
            </a:r>
          </a:p>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Farm Worker Health Program</a:t>
            </a:r>
          </a:p>
        </p:txBody>
      </p:sp>
      <p:pic>
        <p:nvPicPr>
          <p:cNvPr id="9" name="Picture 8"/>
          <p:cNvPicPr>
            <a:picLocks noChangeAspect="1"/>
          </p:cNvPicPr>
          <p:nvPr/>
        </p:nvPicPr>
        <p:blipFill>
          <a:blip r:embed="rId2"/>
          <a:stretch>
            <a:fillRect/>
          </a:stretch>
        </p:blipFill>
        <p:spPr>
          <a:xfrm>
            <a:off x="2268822" y="2664661"/>
            <a:ext cx="3563599" cy="3387108"/>
          </a:xfrm>
          <a:prstGeom prst="rect">
            <a:avLst/>
          </a:prstGeom>
          <a:ln w="63500">
            <a:solidFill>
              <a:schemeClr val="accent1"/>
            </a:solidFill>
          </a:ln>
        </p:spPr>
      </p:pic>
    </p:spTree>
    <p:extLst>
      <p:ext uri="{BB962C8B-B14F-4D97-AF65-F5344CB8AC3E}">
        <p14:creationId xmlns:p14="http://schemas.microsoft.com/office/powerpoint/2010/main" val="968360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1832" y="820483"/>
            <a:ext cx="6359177" cy="923330"/>
          </a:xfrm>
          <a:prstGeom prst="rect">
            <a:avLst/>
          </a:prstGeom>
          <a:noFill/>
          <a:ln w="34925">
            <a:solidFill>
              <a:schemeClr val="tx2"/>
            </a:solidFill>
          </a:ln>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COMMUNITY CLINICS</a:t>
            </a:r>
          </a:p>
        </p:txBody>
      </p:sp>
      <p:pic>
        <p:nvPicPr>
          <p:cNvPr id="2" name="Picture 1"/>
          <p:cNvPicPr>
            <a:picLocks noChangeAspect="1"/>
          </p:cNvPicPr>
          <p:nvPr/>
        </p:nvPicPr>
        <p:blipFill>
          <a:blip r:embed="rId2"/>
          <a:stretch>
            <a:fillRect/>
          </a:stretch>
        </p:blipFill>
        <p:spPr>
          <a:xfrm>
            <a:off x="2043711" y="2067961"/>
            <a:ext cx="2863795" cy="2823293"/>
          </a:xfrm>
          <a:prstGeom prst="rect">
            <a:avLst/>
          </a:prstGeom>
          <a:ln w="63500">
            <a:solidFill>
              <a:schemeClr val="accent1"/>
            </a:solidFill>
          </a:ln>
        </p:spPr>
      </p:pic>
      <p:pic>
        <p:nvPicPr>
          <p:cNvPr id="3" name="Picture 2"/>
          <p:cNvPicPr>
            <a:picLocks noChangeAspect="1"/>
          </p:cNvPicPr>
          <p:nvPr/>
        </p:nvPicPr>
        <p:blipFill>
          <a:blip r:embed="rId3"/>
          <a:stretch>
            <a:fillRect/>
          </a:stretch>
        </p:blipFill>
        <p:spPr>
          <a:xfrm>
            <a:off x="2949397" y="3838831"/>
            <a:ext cx="2176103" cy="2104844"/>
          </a:xfrm>
          <a:prstGeom prst="rect">
            <a:avLst/>
          </a:prstGeom>
          <a:ln w="63500">
            <a:solidFill>
              <a:schemeClr val="accent1"/>
            </a:solidFill>
          </a:ln>
        </p:spPr>
      </p:pic>
      <p:sp>
        <p:nvSpPr>
          <p:cNvPr id="4" name="TextBox 3"/>
          <p:cNvSpPr txBox="1"/>
          <p:nvPr/>
        </p:nvSpPr>
        <p:spPr>
          <a:xfrm>
            <a:off x="5612921" y="1853672"/>
            <a:ext cx="3942272" cy="1754326"/>
          </a:xfrm>
          <a:prstGeom prst="rect">
            <a:avLst/>
          </a:prstGeom>
          <a:noFill/>
        </p:spPr>
        <p:txBody>
          <a:bodyPr wrap="square" rtlCol="0">
            <a:spAutoFit/>
          </a:bodyPr>
          <a:lstStyle/>
          <a:p>
            <a:pPr algn="ctr"/>
            <a:r>
              <a:rPr lang="en-US" b="1" dirty="0">
                <a:solidFill>
                  <a:schemeClr val="tx2">
                    <a:lumMod val="50000"/>
                  </a:schemeClr>
                </a:solidFill>
              </a:rPr>
              <a:t>Monthly Field Medical Clinics During Growing Season</a:t>
            </a:r>
          </a:p>
          <a:p>
            <a:pPr algn="ctr"/>
            <a:endParaRPr lang="en-US" b="1" dirty="0">
              <a:solidFill>
                <a:schemeClr val="tx2">
                  <a:lumMod val="50000"/>
                </a:schemeClr>
              </a:solidFill>
            </a:endParaRPr>
          </a:p>
          <a:p>
            <a:pPr algn="ctr"/>
            <a:r>
              <a:rPr lang="en-US" b="1" dirty="0">
                <a:solidFill>
                  <a:schemeClr val="tx2">
                    <a:lumMod val="50000"/>
                  </a:schemeClr>
                </a:solidFill>
              </a:rPr>
              <a:t>CHC Site Clinic in Off Season</a:t>
            </a:r>
          </a:p>
          <a:p>
            <a:pPr algn="ctr"/>
            <a:r>
              <a:rPr lang="en-US" b="1" dirty="0">
                <a:solidFill>
                  <a:schemeClr val="tx2">
                    <a:lumMod val="50000"/>
                  </a:schemeClr>
                </a:solidFill>
              </a:rPr>
              <a:t>Monthly Free Dental Clinics</a:t>
            </a:r>
          </a:p>
          <a:p>
            <a:pPr algn="ctr"/>
            <a:endParaRPr lang="en-US" b="1" dirty="0">
              <a:solidFill>
                <a:schemeClr val="tx2">
                  <a:lumMod val="50000"/>
                </a:schemeClr>
              </a:solidFill>
            </a:endParaRPr>
          </a:p>
        </p:txBody>
      </p:sp>
      <p:sp>
        <p:nvSpPr>
          <p:cNvPr id="6" name="TextBox 5"/>
          <p:cNvSpPr txBox="1"/>
          <p:nvPr/>
        </p:nvSpPr>
        <p:spPr>
          <a:xfrm>
            <a:off x="6202910" y="3360749"/>
            <a:ext cx="2522485" cy="1754326"/>
          </a:xfrm>
          <a:prstGeom prst="rect">
            <a:avLst/>
          </a:prstGeom>
          <a:noFill/>
        </p:spPr>
        <p:txBody>
          <a:bodyPr wrap="none" rtlCol="0">
            <a:spAutoFit/>
          </a:bodyPr>
          <a:lstStyle/>
          <a:p>
            <a:r>
              <a:rPr lang="en-US" u="sng" dirty="0"/>
              <a:t>Most Common Diagnosis</a:t>
            </a:r>
          </a:p>
          <a:p>
            <a:pPr algn="ctr"/>
            <a:r>
              <a:rPr lang="en-US" dirty="0"/>
              <a:t>Hypertension</a:t>
            </a:r>
          </a:p>
          <a:p>
            <a:pPr algn="ctr"/>
            <a:r>
              <a:rPr lang="en-US" dirty="0"/>
              <a:t>Chronic Pain/Injury</a:t>
            </a:r>
          </a:p>
          <a:p>
            <a:pPr algn="ctr"/>
            <a:r>
              <a:rPr lang="en-US" dirty="0"/>
              <a:t>Dermatitis</a:t>
            </a:r>
          </a:p>
          <a:p>
            <a:pPr algn="ctr"/>
            <a:r>
              <a:rPr lang="en-US" dirty="0"/>
              <a:t>Respiratory Issues</a:t>
            </a:r>
          </a:p>
          <a:p>
            <a:pPr algn="ctr"/>
            <a:r>
              <a:rPr lang="en-US" dirty="0"/>
              <a:t>Dental/Oral Issues</a:t>
            </a:r>
          </a:p>
        </p:txBody>
      </p:sp>
    </p:spTree>
    <p:extLst>
      <p:ext uri="{BB962C8B-B14F-4D97-AF65-F5344CB8AC3E}">
        <p14:creationId xmlns:p14="http://schemas.microsoft.com/office/powerpoint/2010/main" val="53194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normAutofit fontScale="90000"/>
          </a:bodyPr>
          <a:lstStyle/>
          <a:p>
            <a:r>
              <a:rPr lang="en-US" dirty="0"/>
              <a:t>Building Partnerships with State Monitor Advocates to Increase Access to Care for Ag Worker Families</a:t>
            </a: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June 10, 2021</a:t>
            </a:r>
          </a:p>
        </p:txBody>
      </p:sp>
    </p:spTree>
    <p:extLst>
      <p:ext uri="{BB962C8B-B14F-4D97-AF65-F5344CB8AC3E}">
        <p14:creationId xmlns:p14="http://schemas.microsoft.com/office/powerpoint/2010/main" val="266355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3878" y="142438"/>
            <a:ext cx="8822287" cy="707886"/>
          </a:xfrm>
          <a:prstGeom prst="rect">
            <a:avLst/>
          </a:prstGeom>
          <a:noFill/>
          <a:ln w="28575">
            <a:solidFill>
              <a:schemeClr val="tx2"/>
            </a:solidFill>
          </a:ln>
        </p:spPr>
        <p:txBody>
          <a:bodyPr wrap="non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How COVID-19 Impacted Health Services</a:t>
            </a:r>
          </a:p>
        </p:txBody>
      </p:sp>
      <p:pic>
        <p:nvPicPr>
          <p:cNvPr id="5" name="Picture 4"/>
          <p:cNvPicPr>
            <a:picLocks noChangeAspect="1"/>
          </p:cNvPicPr>
          <p:nvPr/>
        </p:nvPicPr>
        <p:blipFill rotWithShape="1">
          <a:blip r:embed="rId2"/>
          <a:srcRect l="5633" t="16479" r="14095" b="5023"/>
          <a:stretch/>
        </p:blipFill>
        <p:spPr>
          <a:xfrm>
            <a:off x="2237140" y="1864777"/>
            <a:ext cx="3612798" cy="2496711"/>
          </a:xfrm>
          <a:prstGeom prst="rect">
            <a:avLst/>
          </a:prstGeom>
          <a:ln w="63500">
            <a:solidFill>
              <a:schemeClr val="tx2"/>
            </a:solidFill>
          </a:ln>
        </p:spPr>
      </p:pic>
      <p:graphicFrame>
        <p:nvGraphicFramePr>
          <p:cNvPr id="9" name="Content Placeholder 8"/>
          <p:cNvGraphicFramePr>
            <a:graphicFrameLocks noGrp="1"/>
          </p:cNvGraphicFramePr>
          <p:nvPr>
            <p:ph idx="1"/>
            <p:extLst>
              <p:ext uri="{D42A27DB-BD31-4B8C-83A1-F6EECF244321}">
                <p14:modId xmlns:p14="http://schemas.microsoft.com/office/powerpoint/2010/main" val="2365656539"/>
              </p:ext>
            </p:extLst>
          </p:nvPr>
        </p:nvGraphicFramePr>
        <p:xfrm>
          <a:off x="5849938" y="1995488"/>
          <a:ext cx="4470400" cy="394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p:cNvSpPr>
            <a:spLocks noGrp="1"/>
          </p:cNvSpPr>
          <p:nvPr>
            <p:ph type="body" sz="quarter" idx="10"/>
          </p:nvPr>
        </p:nvSpPr>
        <p:spPr/>
        <p:txBody>
          <a:bodyPr/>
          <a:lstStyle/>
          <a:p>
            <a:endParaRPr lang="en-US" dirty="0"/>
          </a:p>
        </p:txBody>
      </p:sp>
      <p:sp>
        <p:nvSpPr>
          <p:cNvPr id="10" name="TextBox 9"/>
          <p:cNvSpPr txBox="1"/>
          <p:nvPr/>
        </p:nvSpPr>
        <p:spPr>
          <a:xfrm>
            <a:off x="2593078" y="4471051"/>
            <a:ext cx="2900922" cy="2031325"/>
          </a:xfrm>
          <a:prstGeom prst="rect">
            <a:avLst/>
          </a:prstGeom>
          <a:noFill/>
        </p:spPr>
        <p:txBody>
          <a:bodyPr wrap="none" rtlCol="0">
            <a:spAutoFit/>
          </a:bodyPr>
          <a:lstStyle/>
          <a:p>
            <a:pPr algn="ctr"/>
            <a:r>
              <a:rPr lang="en-US" u="sng" dirty="0"/>
              <a:t>Challenges from Covid</a:t>
            </a:r>
          </a:p>
          <a:p>
            <a:pPr algn="ctr"/>
            <a:r>
              <a:rPr lang="en-US" dirty="0"/>
              <a:t>Lack of Dental Appointments</a:t>
            </a:r>
          </a:p>
          <a:p>
            <a:pPr algn="ctr"/>
            <a:r>
              <a:rPr lang="en-US" dirty="0"/>
              <a:t>Lack of access to specialist </a:t>
            </a:r>
          </a:p>
          <a:p>
            <a:pPr algn="ctr"/>
            <a:r>
              <a:rPr lang="en-US" dirty="0"/>
              <a:t>Travel/Visa Issues</a:t>
            </a:r>
          </a:p>
          <a:p>
            <a:pPr algn="ctr"/>
            <a:r>
              <a:rPr lang="en-US" dirty="0"/>
              <a:t>Testing/Vaccine Hesitancy</a:t>
            </a:r>
          </a:p>
          <a:p>
            <a:pPr algn="ctr"/>
            <a:r>
              <a:rPr lang="en-US" dirty="0"/>
              <a:t>Cultural Humility in Covid</a:t>
            </a:r>
          </a:p>
          <a:p>
            <a:pPr algn="ctr"/>
            <a:endParaRPr lang="en-US" dirty="0"/>
          </a:p>
        </p:txBody>
      </p:sp>
    </p:spTree>
    <p:extLst>
      <p:ext uri="{BB962C8B-B14F-4D97-AF65-F5344CB8AC3E}">
        <p14:creationId xmlns:p14="http://schemas.microsoft.com/office/powerpoint/2010/main" val="204531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21</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a:t>COVID-19 Farmworker Outbreak Case Study</a:t>
            </a:r>
          </a:p>
        </p:txBody>
      </p:sp>
    </p:spTree>
    <p:extLst>
      <p:ext uri="{BB962C8B-B14F-4D97-AF65-F5344CB8AC3E}">
        <p14:creationId xmlns:p14="http://schemas.microsoft.com/office/powerpoint/2010/main" val="1864725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808" y="-144791"/>
            <a:ext cx="10515600" cy="1325563"/>
          </a:xfrm>
        </p:spPr>
        <p:txBody>
          <a:bodyPr/>
          <a:lstStyle/>
          <a:p>
            <a:r>
              <a:rPr lang="en-US" dirty="0"/>
              <a:t>Farm Outbreak Timeline</a:t>
            </a:r>
          </a:p>
        </p:txBody>
      </p:sp>
      <p:sp>
        <p:nvSpPr>
          <p:cNvPr id="6" name="Minus 5"/>
          <p:cNvSpPr/>
          <p:nvPr/>
        </p:nvSpPr>
        <p:spPr>
          <a:xfrm>
            <a:off x="185529" y="3244567"/>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13, 2020</a:t>
            </a:r>
          </a:p>
        </p:txBody>
      </p:sp>
      <p:sp>
        <p:nvSpPr>
          <p:cNvPr id="7" name="Minus 6"/>
          <p:cNvSpPr/>
          <p:nvPr/>
        </p:nvSpPr>
        <p:spPr>
          <a:xfrm>
            <a:off x="2975149" y="3145496"/>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14, 2020</a:t>
            </a:r>
          </a:p>
        </p:txBody>
      </p:sp>
      <p:sp>
        <p:nvSpPr>
          <p:cNvPr id="8" name="Minus 7"/>
          <p:cNvSpPr/>
          <p:nvPr/>
        </p:nvSpPr>
        <p:spPr>
          <a:xfrm>
            <a:off x="9330549" y="3278544"/>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20, 2020</a:t>
            </a:r>
          </a:p>
        </p:txBody>
      </p:sp>
      <p:sp>
        <p:nvSpPr>
          <p:cNvPr id="9" name="Minus 8"/>
          <p:cNvSpPr/>
          <p:nvPr/>
        </p:nvSpPr>
        <p:spPr>
          <a:xfrm>
            <a:off x="5699444" y="3224971"/>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19, 2020</a:t>
            </a:r>
          </a:p>
        </p:txBody>
      </p:sp>
      <p:sp>
        <p:nvSpPr>
          <p:cNvPr id="12" name="TextBox 11"/>
          <p:cNvSpPr txBox="1"/>
          <p:nvPr/>
        </p:nvSpPr>
        <p:spPr>
          <a:xfrm>
            <a:off x="738807" y="1747644"/>
            <a:ext cx="1229139" cy="1754326"/>
          </a:xfrm>
          <a:prstGeom prst="rect">
            <a:avLst/>
          </a:prstGeom>
          <a:noFill/>
        </p:spPr>
        <p:txBody>
          <a:bodyPr wrap="square" rtlCol="0">
            <a:spAutoFit/>
          </a:bodyPr>
          <a:lstStyle/>
          <a:p>
            <a:r>
              <a:rPr lang="en-US" dirty="0"/>
              <a:t>Farm worker identified as Covid + and moved to isolation</a:t>
            </a:r>
          </a:p>
        </p:txBody>
      </p:sp>
      <p:sp>
        <p:nvSpPr>
          <p:cNvPr id="13" name="TextBox 12"/>
          <p:cNvSpPr txBox="1"/>
          <p:nvPr/>
        </p:nvSpPr>
        <p:spPr>
          <a:xfrm>
            <a:off x="3212616" y="817876"/>
            <a:ext cx="1822277" cy="2862322"/>
          </a:xfrm>
          <a:prstGeom prst="rect">
            <a:avLst/>
          </a:prstGeom>
          <a:noFill/>
        </p:spPr>
        <p:txBody>
          <a:bodyPr wrap="square" rtlCol="0">
            <a:spAutoFit/>
          </a:bodyPr>
          <a:lstStyle/>
          <a:p>
            <a:r>
              <a:rPr lang="en-US" dirty="0"/>
              <a:t>CHC conducts pop up event on farm. </a:t>
            </a:r>
          </a:p>
          <a:p>
            <a:r>
              <a:rPr lang="en-US" dirty="0"/>
              <a:t>91 Covid tests conducted beginning at 10am. </a:t>
            </a:r>
          </a:p>
          <a:p>
            <a:r>
              <a:rPr lang="en-US" dirty="0"/>
              <a:t>Delivered PPE, cleaning supplies and education.</a:t>
            </a:r>
          </a:p>
        </p:txBody>
      </p:sp>
      <p:sp>
        <p:nvSpPr>
          <p:cNvPr id="15" name="TextBox 14"/>
          <p:cNvSpPr txBox="1"/>
          <p:nvPr/>
        </p:nvSpPr>
        <p:spPr>
          <a:xfrm>
            <a:off x="6102359" y="947264"/>
            <a:ext cx="1434109" cy="2862322"/>
          </a:xfrm>
          <a:prstGeom prst="rect">
            <a:avLst/>
          </a:prstGeom>
          <a:noFill/>
        </p:spPr>
        <p:txBody>
          <a:bodyPr wrap="square" rtlCol="0">
            <a:spAutoFit/>
          </a:bodyPr>
          <a:lstStyle/>
          <a:p>
            <a:r>
              <a:rPr lang="en-US" dirty="0">
                <a:solidFill>
                  <a:srgbClr val="FF0000"/>
                </a:solidFill>
              </a:rPr>
              <a:t>33 Covid + tests </a:t>
            </a:r>
          </a:p>
          <a:p>
            <a:r>
              <a:rPr lang="en-US" dirty="0">
                <a:solidFill>
                  <a:srgbClr val="FF0000"/>
                </a:solidFill>
              </a:rPr>
              <a:t>Received from Quest.</a:t>
            </a:r>
          </a:p>
          <a:p>
            <a:r>
              <a:rPr lang="en-US" dirty="0"/>
              <a:t>Clinical guidance provided to growers for isolation and quarantine. </a:t>
            </a:r>
          </a:p>
        </p:txBody>
      </p:sp>
      <p:sp>
        <p:nvSpPr>
          <p:cNvPr id="16" name="TextBox 15"/>
          <p:cNvSpPr txBox="1"/>
          <p:nvPr/>
        </p:nvSpPr>
        <p:spPr>
          <a:xfrm>
            <a:off x="7871992" y="1747644"/>
            <a:ext cx="1759226" cy="1200329"/>
          </a:xfrm>
          <a:prstGeom prst="rect">
            <a:avLst/>
          </a:prstGeom>
          <a:noFill/>
        </p:spPr>
        <p:txBody>
          <a:bodyPr wrap="square" rtlCol="0">
            <a:spAutoFit/>
          </a:bodyPr>
          <a:lstStyle/>
          <a:p>
            <a:r>
              <a:rPr lang="en-US" dirty="0"/>
              <a:t>DPH receives required documentation of outbreak.</a:t>
            </a:r>
          </a:p>
        </p:txBody>
      </p:sp>
      <p:sp>
        <p:nvSpPr>
          <p:cNvPr id="17" name="TextBox 16"/>
          <p:cNvSpPr txBox="1"/>
          <p:nvPr/>
        </p:nvSpPr>
        <p:spPr>
          <a:xfrm>
            <a:off x="9592813" y="942421"/>
            <a:ext cx="1461052" cy="2800767"/>
          </a:xfrm>
          <a:prstGeom prst="rect">
            <a:avLst/>
          </a:prstGeom>
          <a:noFill/>
        </p:spPr>
        <p:txBody>
          <a:bodyPr wrap="square" rtlCol="0">
            <a:spAutoFit/>
          </a:bodyPr>
          <a:lstStyle/>
          <a:p>
            <a:r>
              <a:rPr lang="en-US" sz="1600" dirty="0"/>
              <a:t>Positive and Negative Covid results delivered in person at farm.  </a:t>
            </a:r>
          </a:p>
          <a:p>
            <a:r>
              <a:rPr lang="en-US" sz="1600" dirty="0"/>
              <a:t>Delivered food, PPE, education, consultation and contact info. </a:t>
            </a:r>
          </a:p>
        </p:txBody>
      </p:sp>
      <p:cxnSp>
        <p:nvCxnSpPr>
          <p:cNvPr id="4" name="Straight Arrow Connector 3"/>
          <p:cNvCxnSpPr/>
          <p:nvPr/>
        </p:nvCxnSpPr>
        <p:spPr>
          <a:xfrm flipV="1">
            <a:off x="7748833" y="2947973"/>
            <a:ext cx="565608" cy="553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14204" y="4340280"/>
            <a:ext cx="2029668" cy="20228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Worker who tested positive was a patient of CHS. Their agency was not able to do Covid testing in the community at the time so reached out to CHC. </a:t>
            </a:r>
          </a:p>
        </p:txBody>
      </p:sp>
      <p:sp>
        <p:nvSpPr>
          <p:cNvPr id="10" name="Rounded Rectangle 9"/>
          <p:cNvSpPr/>
          <p:nvPr/>
        </p:nvSpPr>
        <p:spPr>
          <a:xfrm>
            <a:off x="3126393" y="4214899"/>
            <a:ext cx="1976041" cy="2273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CHC/CHS work collaboratively at the farm to outreach and educate farmers and conduct testing.</a:t>
            </a:r>
          </a:p>
          <a:p>
            <a:pPr algn="ctr"/>
            <a:endParaRPr lang="en-US" sz="1200" b="1" dirty="0"/>
          </a:p>
          <a:p>
            <a:pPr algn="ctr"/>
            <a:r>
              <a:rPr lang="en-US" sz="1200" b="1" dirty="0"/>
              <a:t>CRVFHP brings supplies and helps staff event. </a:t>
            </a:r>
          </a:p>
          <a:p>
            <a:pPr marL="171450" indent="-171450" algn="ctr">
              <a:buFont typeface="Arial" panose="020B0604020202020204" pitchFamily="34" charset="0"/>
              <a:buChar char="•"/>
            </a:pPr>
            <a:endParaRPr lang="en-US" sz="1200" b="1" dirty="0"/>
          </a:p>
          <a:p>
            <a:pPr algn="ctr"/>
            <a:r>
              <a:rPr lang="en-US" sz="1200" b="1" dirty="0"/>
              <a:t>SMA provides support and guidance. </a:t>
            </a:r>
          </a:p>
        </p:txBody>
      </p:sp>
      <p:sp>
        <p:nvSpPr>
          <p:cNvPr id="23" name="Rounded Rectangle 22"/>
          <p:cNvSpPr/>
          <p:nvPr/>
        </p:nvSpPr>
        <p:spPr>
          <a:xfrm>
            <a:off x="5895951" y="4340280"/>
            <a:ext cx="1976041" cy="2273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CHC/CHS provide continued support to growers for isolation, quarantine and symptom monitoring.</a:t>
            </a:r>
          </a:p>
          <a:p>
            <a:pPr algn="ctr"/>
            <a:endParaRPr lang="en-US" sz="1200" b="1" dirty="0"/>
          </a:p>
          <a:p>
            <a:pPr algn="ctr"/>
            <a:r>
              <a:rPr lang="en-US" sz="1200" b="1" dirty="0"/>
              <a:t>SMA communicates regularly with consulate and healthcare providers and works with growers for resource allocation. </a:t>
            </a:r>
          </a:p>
        </p:txBody>
      </p:sp>
      <p:sp>
        <p:nvSpPr>
          <p:cNvPr id="25" name="Rounded Rectangle 24"/>
          <p:cNvSpPr/>
          <p:nvPr/>
        </p:nvSpPr>
        <p:spPr>
          <a:xfrm>
            <a:off x="9631218" y="4464092"/>
            <a:ext cx="1976041" cy="17751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Worked collaboratively with Jamaican Consulate, CTRVFHP, CHC/CHS and SMA to provide resources to growers and farmers. </a:t>
            </a:r>
          </a:p>
        </p:txBody>
      </p:sp>
    </p:spTree>
    <p:extLst>
      <p:ext uri="{BB962C8B-B14F-4D97-AF65-F5344CB8AC3E}">
        <p14:creationId xmlns:p14="http://schemas.microsoft.com/office/powerpoint/2010/main" val="307808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Farm Timeline Continued </a:t>
            </a:r>
          </a:p>
        </p:txBody>
      </p:sp>
      <p:sp>
        <p:nvSpPr>
          <p:cNvPr id="4" name="Minus 3"/>
          <p:cNvSpPr/>
          <p:nvPr/>
        </p:nvSpPr>
        <p:spPr>
          <a:xfrm>
            <a:off x="9299713" y="2826457"/>
            <a:ext cx="2892287"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September 3, 2020</a:t>
            </a:r>
          </a:p>
        </p:txBody>
      </p:sp>
      <p:sp>
        <p:nvSpPr>
          <p:cNvPr id="5" name="Minus 4"/>
          <p:cNvSpPr/>
          <p:nvPr/>
        </p:nvSpPr>
        <p:spPr>
          <a:xfrm>
            <a:off x="6831841" y="3363082"/>
            <a:ext cx="291216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30, 2020</a:t>
            </a:r>
          </a:p>
        </p:txBody>
      </p:sp>
      <p:sp>
        <p:nvSpPr>
          <p:cNvPr id="6" name="Minus 5"/>
          <p:cNvSpPr/>
          <p:nvPr/>
        </p:nvSpPr>
        <p:spPr>
          <a:xfrm>
            <a:off x="65412" y="3341512"/>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20, 2020</a:t>
            </a:r>
          </a:p>
        </p:txBody>
      </p:sp>
      <p:sp>
        <p:nvSpPr>
          <p:cNvPr id="7" name="Minus 6"/>
          <p:cNvSpPr/>
          <p:nvPr/>
        </p:nvSpPr>
        <p:spPr>
          <a:xfrm>
            <a:off x="2604014" y="2311624"/>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24, 2020</a:t>
            </a:r>
          </a:p>
        </p:txBody>
      </p:sp>
      <p:sp>
        <p:nvSpPr>
          <p:cNvPr id="8" name="Minus 7"/>
          <p:cNvSpPr/>
          <p:nvPr/>
        </p:nvSpPr>
        <p:spPr>
          <a:xfrm>
            <a:off x="4775957" y="3341513"/>
            <a:ext cx="2335696" cy="154056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August 25, 2020</a:t>
            </a:r>
          </a:p>
        </p:txBody>
      </p:sp>
      <p:sp>
        <p:nvSpPr>
          <p:cNvPr id="9" name="TextBox 8"/>
          <p:cNvSpPr txBox="1"/>
          <p:nvPr/>
        </p:nvSpPr>
        <p:spPr>
          <a:xfrm>
            <a:off x="317557" y="1999622"/>
            <a:ext cx="1885122" cy="1200329"/>
          </a:xfrm>
          <a:prstGeom prst="rect">
            <a:avLst/>
          </a:prstGeom>
          <a:noFill/>
        </p:spPr>
        <p:txBody>
          <a:bodyPr wrap="square" rtlCol="0">
            <a:spAutoFit/>
          </a:bodyPr>
          <a:lstStyle/>
          <a:p>
            <a:r>
              <a:rPr lang="en-US" dirty="0"/>
              <a:t>33 individuals not previously tested are given Covid test. </a:t>
            </a:r>
          </a:p>
        </p:txBody>
      </p:sp>
      <p:sp>
        <p:nvSpPr>
          <p:cNvPr id="10" name="TextBox 9"/>
          <p:cNvSpPr txBox="1"/>
          <p:nvPr/>
        </p:nvSpPr>
        <p:spPr>
          <a:xfrm>
            <a:off x="3199662" y="882395"/>
            <a:ext cx="1238829" cy="2031325"/>
          </a:xfrm>
          <a:prstGeom prst="rect">
            <a:avLst/>
          </a:prstGeom>
          <a:noFill/>
        </p:spPr>
        <p:txBody>
          <a:bodyPr wrap="square" rtlCol="0">
            <a:spAutoFit/>
          </a:bodyPr>
          <a:lstStyle/>
          <a:p>
            <a:r>
              <a:rPr lang="en-US" dirty="0"/>
              <a:t>33 Covid tests are received from Quest. </a:t>
            </a:r>
          </a:p>
          <a:p>
            <a:r>
              <a:rPr lang="en-US" dirty="0"/>
              <a:t>All are negative</a:t>
            </a:r>
          </a:p>
        </p:txBody>
      </p:sp>
      <p:sp>
        <p:nvSpPr>
          <p:cNvPr id="11" name="TextBox 10"/>
          <p:cNvSpPr txBox="1"/>
          <p:nvPr/>
        </p:nvSpPr>
        <p:spPr>
          <a:xfrm>
            <a:off x="5298711" y="961237"/>
            <a:ext cx="1461053" cy="2862322"/>
          </a:xfrm>
          <a:prstGeom prst="rect">
            <a:avLst/>
          </a:prstGeom>
          <a:noFill/>
        </p:spPr>
        <p:txBody>
          <a:bodyPr wrap="square" rtlCol="0">
            <a:spAutoFit/>
          </a:bodyPr>
          <a:lstStyle/>
          <a:p>
            <a:r>
              <a:rPr lang="en-US" dirty="0"/>
              <a:t>Covid + </a:t>
            </a:r>
          </a:p>
          <a:p>
            <a:r>
              <a:rPr lang="en-US" dirty="0"/>
              <a:t>Individuals from 8/14 are </a:t>
            </a:r>
          </a:p>
          <a:p>
            <a:r>
              <a:rPr lang="en-US" dirty="0"/>
              <a:t>screened and assessed once more. </a:t>
            </a:r>
          </a:p>
          <a:p>
            <a:r>
              <a:rPr lang="en-US" dirty="0"/>
              <a:t>None ever become symptomatic. </a:t>
            </a:r>
          </a:p>
        </p:txBody>
      </p:sp>
      <p:sp>
        <p:nvSpPr>
          <p:cNvPr id="12" name="TextBox 11"/>
          <p:cNvSpPr txBox="1"/>
          <p:nvPr/>
        </p:nvSpPr>
        <p:spPr>
          <a:xfrm flipH="1">
            <a:off x="7667622" y="1238236"/>
            <a:ext cx="1438462" cy="2308324"/>
          </a:xfrm>
          <a:prstGeom prst="rect">
            <a:avLst/>
          </a:prstGeom>
          <a:noFill/>
        </p:spPr>
        <p:txBody>
          <a:bodyPr wrap="square" rtlCol="0">
            <a:spAutoFit/>
          </a:bodyPr>
          <a:lstStyle/>
          <a:p>
            <a:r>
              <a:rPr lang="en-US" dirty="0"/>
              <a:t>Follow up testing event and medical consultation clinic held. </a:t>
            </a:r>
          </a:p>
          <a:p>
            <a:r>
              <a:rPr lang="en-US" dirty="0"/>
              <a:t>No positive cases identified. </a:t>
            </a:r>
          </a:p>
        </p:txBody>
      </p:sp>
      <p:sp>
        <p:nvSpPr>
          <p:cNvPr id="13" name="TextBox 12"/>
          <p:cNvSpPr txBox="1"/>
          <p:nvPr/>
        </p:nvSpPr>
        <p:spPr>
          <a:xfrm>
            <a:off x="9855796" y="961237"/>
            <a:ext cx="1857003" cy="2585323"/>
          </a:xfrm>
          <a:prstGeom prst="rect">
            <a:avLst/>
          </a:prstGeom>
          <a:noFill/>
        </p:spPr>
        <p:txBody>
          <a:bodyPr wrap="square" rtlCol="0">
            <a:spAutoFit/>
          </a:bodyPr>
          <a:lstStyle/>
          <a:p>
            <a:r>
              <a:rPr lang="en-US" dirty="0">
                <a:solidFill>
                  <a:srgbClr val="FF0000"/>
                </a:solidFill>
              </a:rPr>
              <a:t>Farm outbreak is </a:t>
            </a:r>
          </a:p>
          <a:p>
            <a:r>
              <a:rPr lang="en-US" dirty="0">
                <a:solidFill>
                  <a:srgbClr val="FF0000"/>
                </a:solidFill>
              </a:rPr>
              <a:t>declared over. </a:t>
            </a:r>
          </a:p>
          <a:p>
            <a:endParaRPr lang="en-US" dirty="0"/>
          </a:p>
          <a:p>
            <a:r>
              <a:rPr lang="en-US" dirty="0"/>
              <a:t>Growers are instructed that they can resume congregate living on 9/9/2020</a:t>
            </a:r>
          </a:p>
          <a:p>
            <a:endParaRPr lang="en-US" dirty="0"/>
          </a:p>
        </p:txBody>
      </p:sp>
      <p:sp>
        <p:nvSpPr>
          <p:cNvPr id="3" name="Oval 2"/>
          <p:cNvSpPr/>
          <p:nvPr/>
        </p:nvSpPr>
        <p:spPr>
          <a:xfrm>
            <a:off x="274535" y="4527237"/>
            <a:ext cx="1866507" cy="173779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DPH/local politicians alert press and Governor mentions outbreak during daily press conference. </a:t>
            </a:r>
          </a:p>
        </p:txBody>
      </p:sp>
      <p:sp>
        <p:nvSpPr>
          <p:cNvPr id="14" name="Rounded Rectangle 13"/>
          <p:cNvSpPr/>
          <p:nvPr/>
        </p:nvSpPr>
        <p:spPr>
          <a:xfrm>
            <a:off x="2990063" y="5048616"/>
            <a:ext cx="1658026" cy="17104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p>
          <a:p>
            <a:pPr algn="ctr"/>
            <a:r>
              <a:rPr lang="en-US" sz="1400" dirty="0"/>
              <a:t>SMA provides guidance for growers and workers as press and politicians draw negative attention to farm. </a:t>
            </a:r>
          </a:p>
          <a:p>
            <a:pPr algn="ctr"/>
            <a:endParaRPr lang="en-US" sz="1400" dirty="0"/>
          </a:p>
        </p:txBody>
      </p:sp>
      <p:sp>
        <p:nvSpPr>
          <p:cNvPr id="22" name="Rounded Rectangle 21"/>
          <p:cNvSpPr/>
          <p:nvPr/>
        </p:nvSpPr>
        <p:spPr>
          <a:xfrm>
            <a:off x="5200224" y="4413845"/>
            <a:ext cx="1658026" cy="23451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CHC/CHS work to maintain trust of growers and workers and to protect worker status. </a:t>
            </a:r>
          </a:p>
          <a:p>
            <a:pPr algn="ctr"/>
            <a:r>
              <a:rPr lang="en-US" sz="1400" dirty="0"/>
              <a:t>SMA works to protect healthcare rights of workers. </a:t>
            </a:r>
          </a:p>
          <a:p>
            <a:pPr algn="ctr"/>
            <a:endParaRPr lang="en-US" sz="1400" dirty="0"/>
          </a:p>
        </p:txBody>
      </p:sp>
      <p:sp>
        <p:nvSpPr>
          <p:cNvPr id="24" name="Rounded Rectangle 23"/>
          <p:cNvSpPr/>
          <p:nvPr/>
        </p:nvSpPr>
        <p:spPr>
          <a:xfrm>
            <a:off x="7470654" y="4435071"/>
            <a:ext cx="1755712" cy="21095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Jamaican Consulate, SMA work with CHC/CHS to ensure resolution of current outbreak and provide resources for future outbreaks. </a:t>
            </a:r>
          </a:p>
        </p:txBody>
      </p:sp>
      <p:sp>
        <p:nvSpPr>
          <p:cNvPr id="16" name="Oval 15"/>
          <p:cNvSpPr/>
          <p:nvPr/>
        </p:nvSpPr>
        <p:spPr>
          <a:xfrm>
            <a:off x="2768598" y="3324741"/>
            <a:ext cx="1958834" cy="163954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Town Sheriff brought in to investigate, DPH begins making calls to growers and workers. Created stress and distrust. </a:t>
            </a:r>
          </a:p>
        </p:txBody>
      </p:sp>
      <p:sp>
        <p:nvSpPr>
          <p:cNvPr id="25" name="Rounded Rectangle 24"/>
          <p:cNvSpPr/>
          <p:nvPr/>
        </p:nvSpPr>
        <p:spPr>
          <a:xfrm>
            <a:off x="9864522" y="3873143"/>
            <a:ext cx="1658026" cy="22542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Growers are applauded by all involved for timely response, compassion for workers and ultimate containment of outbreak. </a:t>
            </a:r>
          </a:p>
        </p:txBody>
      </p:sp>
    </p:spTree>
    <p:extLst>
      <p:ext uri="{BB962C8B-B14F-4D97-AF65-F5344CB8AC3E}">
        <p14:creationId xmlns:p14="http://schemas.microsoft.com/office/powerpoint/2010/main" val="2776157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971" y="-139485"/>
            <a:ext cx="10041835" cy="1325563"/>
          </a:xfrm>
        </p:spPr>
        <p:txBody>
          <a:bodyPr/>
          <a:lstStyle/>
          <a:p>
            <a:r>
              <a:rPr lang="en-US" dirty="0"/>
              <a:t>Farm Timeline Continued - Challenges </a:t>
            </a:r>
          </a:p>
        </p:txBody>
      </p:sp>
      <p:sp>
        <p:nvSpPr>
          <p:cNvPr id="3" name="Content Placeholder 2"/>
          <p:cNvSpPr>
            <a:spLocks noGrp="1"/>
          </p:cNvSpPr>
          <p:nvPr>
            <p:ph idx="1"/>
          </p:nvPr>
        </p:nvSpPr>
        <p:spPr>
          <a:xfrm>
            <a:off x="728971" y="882636"/>
            <a:ext cx="10869890" cy="5645425"/>
          </a:xfrm>
        </p:spPr>
        <p:txBody>
          <a:bodyPr>
            <a:normAutofit lnSpcReduction="10000"/>
          </a:bodyPr>
          <a:lstStyle/>
          <a:p>
            <a:r>
              <a:rPr lang="en-US" dirty="0"/>
              <a:t>Coordinating communication between DPH, local health officials, Governor’s office and healthcare agencies while protecting the privacy and relationships with the farms. </a:t>
            </a:r>
          </a:p>
          <a:p>
            <a:r>
              <a:rPr lang="en-US" dirty="0"/>
              <a:t>Providing up to date information to growers who are historically hard to reach.</a:t>
            </a:r>
          </a:p>
          <a:p>
            <a:r>
              <a:rPr lang="en-US" dirty="0"/>
              <a:t>Reaching workers with results was virtually impossible and had to be done in person. </a:t>
            </a:r>
          </a:p>
          <a:p>
            <a:r>
              <a:rPr lang="en-US" dirty="0"/>
              <a:t>Responding appropriately to patients with technology issues for follow up. </a:t>
            </a:r>
          </a:p>
          <a:p>
            <a:r>
              <a:rPr lang="en-US" dirty="0"/>
              <a:t>Staffing last minute events. </a:t>
            </a:r>
          </a:p>
          <a:p>
            <a:r>
              <a:rPr lang="en-US" dirty="0"/>
              <a:t>Maintaining trust between all partner agencies and growers/workers. </a:t>
            </a:r>
          </a:p>
          <a:p>
            <a:r>
              <a:rPr lang="en-US" dirty="0"/>
              <a:t>Boosting morale during high stress times in the midst of Covid-19 Pandemic when resources were minimal. </a:t>
            </a:r>
          </a:p>
        </p:txBody>
      </p:sp>
    </p:spTree>
    <p:extLst>
      <p:ext uri="{BB962C8B-B14F-4D97-AF65-F5344CB8AC3E}">
        <p14:creationId xmlns:p14="http://schemas.microsoft.com/office/powerpoint/2010/main" val="944961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658" y="175493"/>
            <a:ext cx="10515600" cy="689007"/>
          </a:xfrm>
        </p:spPr>
        <p:txBody>
          <a:bodyPr/>
          <a:lstStyle/>
          <a:p>
            <a:r>
              <a:rPr lang="en-US" dirty="0"/>
              <a:t>Farm Timeline Continued - Lessons Learned</a:t>
            </a:r>
          </a:p>
        </p:txBody>
      </p:sp>
      <p:sp>
        <p:nvSpPr>
          <p:cNvPr id="3" name="Content Placeholder 2"/>
          <p:cNvSpPr>
            <a:spLocks noGrp="1"/>
          </p:cNvSpPr>
          <p:nvPr>
            <p:ph idx="1"/>
          </p:nvPr>
        </p:nvSpPr>
        <p:spPr>
          <a:xfrm>
            <a:off x="234987" y="1253253"/>
            <a:ext cx="7947991" cy="4850296"/>
          </a:xfrm>
        </p:spPr>
        <p:txBody>
          <a:bodyPr>
            <a:normAutofit fontScale="85000" lnSpcReduction="20000"/>
          </a:bodyPr>
          <a:lstStyle/>
          <a:p>
            <a:r>
              <a:rPr lang="en-US" dirty="0"/>
              <a:t>Protecting the relationships with growers and community partners needs to come first whenever possible. </a:t>
            </a:r>
          </a:p>
          <a:p>
            <a:r>
              <a:rPr lang="en-US" dirty="0"/>
              <a:t>Collaboration with SMA and Consulate needs to be a priority for success. </a:t>
            </a:r>
          </a:p>
          <a:p>
            <a:r>
              <a:rPr lang="en-US" dirty="0"/>
              <a:t>DPH does not always have the most up to date information or resources. </a:t>
            </a:r>
          </a:p>
          <a:p>
            <a:r>
              <a:rPr lang="en-US" dirty="0"/>
              <a:t>Growers and farmers were capable, efficient, thoughtful and grateful as they handled the outbreak exceptionally well. </a:t>
            </a:r>
          </a:p>
          <a:p>
            <a:r>
              <a:rPr lang="en-US" dirty="0"/>
              <a:t>On-going communication with the growers created a trust. </a:t>
            </a:r>
          </a:p>
          <a:p>
            <a:r>
              <a:rPr lang="en-US" dirty="0"/>
              <a:t>Bringing in important collaborators like CRVFHP staff, CHS partners and DOL supporters was important in protecting our patients.  </a:t>
            </a:r>
          </a:p>
          <a:p>
            <a:r>
              <a:rPr lang="en-US" dirty="0"/>
              <a:t>Flexibility in all areas was a must!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026" t="34058" r="10969" b="13913"/>
          <a:stretch/>
        </p:blipFill>
        <p:spPr>
          <a:xfrm>
            <a:off x="8492834" y="1253253"/>
            <a:ext cx="3052969" cy="3170583"/>
          </a:xfrm>
          <a:prstGeom prst="rect">
            <a:avLst/>
          </a:prstGeom>
        </p:spPr>
      </p:pic>
    </p:spTree>
    <p:extLst>
      <p:ext uri="{BB962C8B-B14F-4D97-AF65-F5344CB8AC3E}">
        <p14:creationId xmlns:p14="http://schemas.microsoft.com/office/powerpoint/2010/main" val="332214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26</a:t>
            </a:fld>
            <a:endParaRPr lang="en-US" dirty="0"/>
          </a:p>
        </p:txBody>
      </p:sp>
      <p:sp>
        <p:nvSpPr>
          <p:cNvPr id="3" name="Title 2"/>
          <p:cNvSpPr>
            <a:spLocks noGrp="1"/>
          </p:cNvSpPr>
          <p:nvPr>
            <p:ph type="title"/>
          </p:nvPr>
        </p:nvSpPr>
        <p:spPr/>
        <p:txBody>
          <a:bodyPr/>
          <a:lstStyle/>
          <a:p>
            <a:r>
              <a:rPr lang="en-US" dirty="0"/>
              <a:t>Increasing access to healthcare services</a:t>
            </a:r>
          </a:p>
        </p:txBody>
      </p:sp>
      <p:sp>
        <p:nvSpPr>
          <p:cNvPr id="4" name="Text Placeholder 3"/>
          <p:cNvSpPr>
            <a:spLocks noGrp="1"/>
          </p:cNvSpPr>
          <p:nvPr>
            <p:ph type="body" idx="1"/>
          </p:nvPr>
        </p:nvSpPr>
        <p:spPr/>
        <p:txBody>
          <a:bodyPr>
            <a:normAutofit/>
          </a:bodyPr>
          <a:lstStyle/>
          <a:p>
            <a:r>
              <a:rPr lang="en-US" dirty="0"/>
              <a:t>Applying lessons learned. Achievements resulting from Outbreak:</a:t>
            </a:r>
          </a:p>
        </p:txBody>
      </p:sp>
      <p:sp>
        <p:nvSpPr>
          <p:cNvPr id="5" name="Content Placeholder 4"/>
          <p:cNvSpPr>
            <a:spLocks noGrp="1"/>
          </p:cNvSpPr>
          <p:nvPr>
            <p:ph sz="half" idx="2"/>
          </p:nvPr>
        </p:nvSpPr>
        <p:spPr/>
        <p:txBody>
          <a:bodyPr/>
          <a:lstStyle/>
          <a:p>
            <a:r>
              <a:rPr lang="en-US" dirty="0"/>
              <a:t>State agencies have a better understanding of the unique needs of migratory and seasonal agricultural workers in the Connecticut River Valley.</a:t>
            </a:r>
          </a:p>
          <a:p>
            <a:r>
              <a:rPr lang="en-US" b="1" i="1" dirty="0"/>
              <a:t>New </a:t>
            </a:r>
            <a:r>
              <a:rPr lang="en-US" dirty="0"/>
              <a:t>COVID-19 response </a:t>
            </a:r>
            <a:r>
              <a:rPr lang="en-US" b="1" i="1" dirty="0"/>
              <a:t>partnerships</a:t>
            </a:r>
            <a:r>
              <a:rPr lang="en-US" dirty="0"/>
              <a:t>: CRVFHP, CHC, Inc., Community Health Services, Generations Family Health Center, Department of Agriculture, DOL, DPH (local &amp; state), University of Connecticut Health</a:t>
            </a:r>
          </a:p>
          <a:p>
            <a:pPr lvl="1"/>
            <a:r>
              <a:rPr lang="en-US" dirty="0"/>
              <a:t>Partnering to increasing access to: </a:t>
            </a:r>
          </a:p>
          <a:p>
            <a:pPr lvl="2"/>
            <a:r>
              <a:rPr lang="en-US" dirty="0"/>
              <a:t>COVID-19 testing &amp; vaccine</a:t>
            </a:r>
          </a:p>
          <a:p>
            <a:pPr lvl="2"/>
            <a:r>
              <a:rPr lang="en-US" dirty="0"/>
              <a:t>Primary care services</a:t>
            </a:r>
          </a:p>
          <a:p>
            <a:pPr lvl="2"/>
            <a:r>
              <a:rPr lang="en-US" dirty="0"/>
              <a:t>Dissemination of health education</a:t>
            </a:r>
          </a:p>
          <a:p>
            <a:pPr lvl="2"/>
            <a:r>
              <a:rPr lang="en-US" dirty="0"/>
              <a:t>Referrals </a:t>
            </a:r>
          </a:p>
        </p:txBody>
      </p:sp>
    </p:spTree>
    <p:extLst>
      <p:ext uri="{BB962C8B-B14F-4D97-AF65-F5344CB8AC3E}">
        <p14:creationId xmlns:p14="http://schemas.microsoft.com/office/powerpoint/2010/main" val="3123363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27</a:t>
            </a:fld>
            <a:endParaRPr lang="en-US" dirty="0"/>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3692600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28</a:t>
            </a:fld>
            <a:endParaRPr lang="en-US" dirty="0"/>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a:bodyPr>
          <a:lstStyle/>
          <a:p>
            <a:r>
              <a:rPr lang="en-US" dirty="0"/>
              <a:t>Mary Ellen McIntyre</a:t>
            </a:r>
            <a:endParaRPr lang="en-US" dirty="0">
              <a:cs typeface="Calibri"/>
            </a:endParaRPr>
          </a:p>
          <a:p>
            <a:pPr lvl="1">
              <a:spcBef>
                <a:spcPts val="400"/>
              </a:spcBef>
            </a:pPr>
            <a:r>
              <a:rPr lang="en-US" dirty="0">
                <a:latin typeface="Calibri Light"/>
                <a:ea typeface="+mj-lt"/>
                <a:cs typeface="Calibri"/>
              </a:rPr>
              <a:t>Senior Vice President, Compliance &amp; Special Populations</a:t>
            </a:r>
            <a:endParaRPr lang="en-US" i="0" dirty="0">
              <a:latin typeface="Calibri Light"/>
              <a:ea typeface="+mj-lt"/>
              <a:cs typeface="+mj-lt"/>
            </a:endParaRPr>
          </a:p>
          <a:p>
            <a:pPr lvl="1">
              <a:spcBef>
                <a:spcPts val="400"/>
              </a:spcBef>
            </a:pPr>
            <a:r>
              <a:rPr lang="en-US" i="0" dirty="0">
                <a:latin typeface="Calibri"/>
                <a:ea typeface="+mj-lt"/>
                <a:cs typeface="Calibri"/>
              </a:rPr>
              <a:t>Massachusetts League of Community Health Centers</a:t>
            </a:r>
            <a:endParaRPr lang="en-US" dirty="0"/>
          </a:p>
          <a:p>
            <a:pPr lvl="3"/>
            <a:r>
              <a:rPr lang="en-US" dirty="0">
                <a:ea typeface="+mn-lt"/>
                <a:cs typeface="+mn-lt"/>
              </a:rPr>
              <a:t>memcintyre@massleague.org</a:t>
            </a:r>
            <a:endParaRPr lang="en-US" dirty="0">
              <a:cs typeface="Calibri"/>
            </a:endParaRPr>
          </a:p>
          <a:p>
            <a:pPr lvl="4" indent="-429260"/>
            <a:r>
              <a:rPr lang="en-US" dirty="0"/>
              <a:t>(617) 988-2255</a:t>
            </a:r>
            <a:endParaRPr lang="en-US" dirty="0">
              <a:cs typeface="Calibri" panose="020F0502020204030204"/>
            </a:endParaRPr>
          </a:p>
          <a:p>
            <a:r>
              <a:rPr lang="en-US" dirty="0">
                <a:cs typeface="Calibri" panose="020F0502020204030204"/>
              </a:rPr>
              <a:t>Amy Shepherd, MPH</a:t>
            </a:r>
          </a:p>
          <a:p>
            <a:pPr lvl="1"/>
            <a:r>
              <a:rPr lang="en-US" dirty="0"/>
              <a:t>Director, Connecticut River Valley Farmworker Health Program</a:t>
            </a:r>
            <a:endParaRPr lang="en-US" dirty="0">
              <a:cs typeface="Calibri Light"/>
            </a:endParaRPr>
          </a:p>
          <a:p>
            <a:pPr lvl="2"/>
            <a:r>
              <a:rPr lang="en-US" dirty="0"/>
              <a:t>Massachusetts League of Community Health Centers</a:t>
            </a:r>
          </a:p>
          <a:p>
            <a:pPr lvl="3"/>
            <a:r>
              <a:rPr lang="en-US" dirty="0"/>
              <a:t>ashehperd@massleauge.org</a:t>
            </a:r>
            <a:endParaRPr lang="en-US" dirty="0">
              <a:cs typeface="Calibri"/>
            </a:endParaRPr>
          </a:p>
          <a:p>
            <a:pPr lvl="4" indent="-429260"/>
            <a:r>
              <a:rPr lang="en-US" dirty="0"/>
              <a:t>(617) 988-2317</a:t>
            </a:r>
            <a:endParaRPr lang="en-US" dirty="0">
              <a:cs typeface="Calibri" panose="020F0502020204030204"/>
            </a:endParaRPr>
          </a:p>
          <a:p>
            <a:endParaRPr lang="en-US" dirty="0">
              <a:cs typeface="Calibri" panose="020F0502020204030204"/>
            </a:endParaRPr>
          </a:p>
          <a:p>
            <a:pPr lvl="1"/>
            <a:endParaRPr lang="en-US" i="0" dirty="0">
              <a:latin typeface="Calibri Light"/>
              <a:cs typeface="Calibri Light"/>
            </a:endParaRPr>
          </a:p>
        </p:txBody>
      </p:sp>
    </p:spTree>
    <p:extLst>
      <p:ext uri="{BB962C8B-B14F-4D97-AF65-F5344CB8AC3E}">
        <p14:creationId xmlns:p14="http://schemas.microsoft.com/office/powerpoint/2010/main" val="3946795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29</a:t>
            </a:fld>
            <a:endParaRPr lang="en-US" dirty="0"/>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lnSpcReduction="10000"/>
          </a:bodyPr>
          <a:lstStyle/>
          <a:p>
            <a:r>
              <a:rPr lang="en-US" dirty="0"/>
              <a:t>Kasey Harding </a:t>
            </a:r>
            <a:endParaRPr lang="en-US" dirty="0">
              <a:cs typeface="Calibri"/>
            </a:endParaRPr>
          </a:p>
          <a:p>
            <a:pPr lvl="1"/>
            <a:r>
              <a:rPr lang="en-US" dirty="0">
                <a:ea typeface="+mj-lt"/>
                <a:cs typeface="+mj-lt"/>
              </a:rPr>
              <a:t>Director of the Center for Key Populations </a:t>
            </a:r>
            <a:endParaRPr lang="en-US" dirty="0"/>
          </a:p>
          <a:p>
            <a:pPr lvl="2"/>
            <a:r>
              <a:rPr lang="en-US" dirty="0"/>
              <a:t>Community Health Center, Inc.</a:t>
            </a:r>
          </a:p>
          <a:p>
            <a:pPr lvl="3"/>
            <a:r>
              <a:rPr lang="en-US" dirty="0"/>
              <a:t>hardink@chc1.com </a:t>
            </a:r>
          </a:p>
          <a:p>
            <a:pPr lvl="4" indent="-429260"/>
            <a:r>
              <a:rPr lang="en-US" dirty="0"/>
              <a:t>(860) 301-1090</a:t>
            </a:r>
            <a:endParaRPr lang="en-US" dirty="0">
              <a:cs typeface="Calibri" panose="020F0502020204030204"/>
            </a:endParaRPr>
          </a:p>
          <a:p>
            <a:r>
              <a:rPr lang="en-US" dirty="0"/>
              <a:t>Joelle Isidor</a:t>
            </a:r>
          </a:p>
          <a:p>
            <a:pPr lvl="1"/>
            <a:r>
              <a:rPr lang="en-US" dirty="0"/>
              <a:t>Program Manager</a:t>
            </a:r>
            <a:endParaRPr lang="en-US" dirty="0">
              <a:cs typeface="Calibri Light"/>
            </a:endParaRPr>
          </a:p>
          <a:p>
            <a:pPr lvl="2"/>
            <a:r>
              <a:rPr lang="en-US" dirty="0"/>
              <a:t>Community Health Center, Inc.</a:t>
            </a:r>
          </a:p>
          <a:p>
            <a:pPr lvl="3"/>
            <a:r>
              <a:rPr lang="en-US" dirty="0"/>
              <a:t>isidorj@chc1.com</a:t>
            </a:r>
          </a:p>
          <a:p>
            <a:pPr lvl="4" indent="-429260"/>
            <a:r>
              <a:rPr lang="en-US" dirty="0"/>
              <a:t>(860) 398-2250</a:t>
            </a:r>
            <a:endParaRPr lang="en-US" dirty="0">
              <a:cs typeface="Calibri" panose="020F0502020204030204"/>
            </a:endParaRPr>
          </a:p>
          <a:p>
            <a:r>
              <a:rPr lang="en-US" dirty="0"/>
              <a:t>Marwan Haddad, MD</a:t>
            </a:r>
          </a:p>
          <a:p>
            <a:pPr lvl="1"/>
            <a:r>
              <a:rPr lang="en-US" i="0" dirty="0">
                <a:latin typeface="Calibri Light"/>
                <a:ea typeface="+mj-lt"/>
                <a:cs typeface="+mj-lt"/>
              </a:rPr>
              <a:t>Medical Director of the Center for Key Populations</a:t>
            </a:r>
            <a:endParaRPr lang="en-US" dirty="0">
              <a:latin typeface="Calibri Light"/>
            </a:endParaRPr>
          </a:p>
          <a:p>
            <a:pPr lvl="2"/>
            <a:r>
              <a:rPr lang="en-US" dirty="0"/>
              <a:t>Community Health Center, Inc.</a:t>
            </a:r>
          </a:p>
          <a:p>
            <a:pPr lvl="3"/>
            <a:r>
              <a:rPr lang="en-US" dirty="0"/>
              <a:t>haddadm@chc1.com</a:t>
            </a:r>
          </a:p>
          <a:p>
            <a:pPr lvl="4" indent="-429260"/>
            <a:r>
              <a:rPr lang="en-US" dirty="0"/>
              <a:t>(203) 980-6248</a:t>
            </a:r>
            <a:endParaRPr lang="en-US" dirty="0">
              <a:cs typeface="Calibri" panose="020F0502020204030204"/>
            </a:endParaRPr>
          </a:p>
        </p:txBody>
      </p:sp>
    </p:spTree>
    <p:extLst>
      <p:ext uri="{BB962C8B-B14F-4D97-AF65-F5344CB8AC3E}">
        <p14:creationId xmlns:p14="http://schemas.microsoft.com/office/powerpoint/2010/main" val="1097583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3</a:t>
            </a:fld>
            <a:endParaRPr lang="en-US" dirty="0"/>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pic>
        <p:nvPicPr>
          <p:cNvPr id="2" name="Picture Placeholder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a:t>Timmy Dudley</a:t>
            </a:r>
          </a:p>
          <a:p>
            <a:pPr lvl="1"/>
            <a:r>
              <a:rPr lang="en-US" dirty="0"/>
              <a:t>Workforce Analyst</a:t>
            </a:r>
          </a:p>
          <a:p>
            <a:pPr lvl="2"/>
            <a:r>
              <a:rPr lang="en-US" dirty="0"/>
              <a:t>U.S. Department of Labor, Employment and Training Administration</a:t>
            </a:r>
          </a:p>
        </p:txBody>
      </p:sp>
    </p:spTree>
    <p:extLst>
      <p:ext uri="{BB962C8B-B14F-4D97-AF65-F5344CB8AC3E}">
        <p14:creationId xmlns:p14="http://schemas.microsoft.com/office/powerpoint/2010/main" val="40493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nvPr>
        </p:nvSpPr>
        <p:spPr/>
        <p:txBody>
          <a:bodyPr/>
          <a:lstStyle/>
          <a:p>
            <a:fld id="{158B7785-F6D6-45F8-833E-07BD84680091}" type="slidenum">
              <a:rPr lang="en-US" smtClean="0"/>
              <a:pPr/>
              <a:t>30</a:t>
            </a:fld>
            <a:endParaRPr lang="en-US" dirty="0"/>
          </a:p>
        </p:txBody>
      </p:sp>
      <p:sp>
        <p:nvSpPr>
          <p:cNvPr id="7" name="Title 6">
            <a:extLst>
              <a:ext uri="{FF2B5EF4-FFF2-40B4-BE49-F238E27FC236}">
                <a16:creationId xmlns:a16="http://schemas.microsoft.com/office/drawing/2014/main" id="{A5BCE9EE-60B2-42AC-9821-31A68465888F}"/>
              </a:ext>
            </a:extLst>
          </p:cNvPr>
          <p:cNvSpPr>
            <a:spLocks noGrp="1"/>
          </p:cNvSpPr>
          <p:nvPr>
            <p:ph type="title"/>
          </p:nvPr>
        </p:nvSpPr>
        <p:spPr>
          <a:xfrm>
            <a:off x="752704" y="312022"/>
            <a:ext cx="11081334" cy="786384"/>
          </a:xfrm>
        </p:spPr>
        <p:txBody>
          <a:bodyPr>
            <a:normAutofit fontScale="90000"/>
          </a:bodyPr>
          <a:lstStyle/>
          <a:p>
            <a:r>
              <a:rPr lang="en-US" dirty="0"/>
              <a:t>Resources: Find a Health Center</a:t>
            </a:r>
            <a:br>
              <a:rPr lang="en-US" dirty="0"/>
            </a:br>
            <a:endParaRPr lang="en-US" dirty="0"/>
          </a:p>
        </p:txBody>
      </p:sp>
      <p:pic>
        <p:nvPicPr>
          <p:cNvPr id="6" name="Content Placeholder 5"/>
          <p:cNvPicPr>
            <a:picLocks noGrp="1"/>
          </p:cNvPicPr>
          <p:nvPr>
            <p:ph sz="half" idx="1"/>
          </p:nvPr>
        </p:nvPicPr>
        <p:blipFill rotWithShape="1">
          <a:blip r:embed="rId2"/>
          <a:srcRect t="23173" b="5792"/>
          <a:stretch/>
        </p:blipFill>
        <p:spPr bwMode="auto">
          <a:xfrm>
            <a:off x="625549" y="2250729"/>
            <a:ext cx="10546478" cy="3076182"/>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2094614" y="1203736"/>
            <a:ext cx="9077413" cy="707886"/>
          </a:xfrm>
          <a:prstGeom prst="rect">
            <a:avLst/>
          </a:prstGeom>
          <a:noFill/>
        </p:spPr>
        <p:txBody>
          <a:bodyPr wrap="square" rtlCol="0">
            <a:spAutoFit/>
          </a:bodyPr>
          <a:lstStyle/>
          <a:p>
            <a:r>
              <a:rPr lang="en-US" sz="4000" dirty="0">
                <a:hlinkClick r:id="rId3"/>
              </a:rPr>
              <a:t>https://findahealthcenter.hrsa.gov/</a:t>
            </a:r>
            <a:r>
              <a:rPr lang="en-US" sz="4000" dirty="0"/>
              <a:t> </a:t>
            </a:r>
          </a:p>
        </p:txBody>
      </p:sp>
    </p:spTree>
    <p:extLst>
      <p:ext uri="{BB962C8B-B14F-4D97-AF65-F5344CB8AC3E}">
        <p14:creationId xmlns:p14="http://schemas.microsoft.com/office/powerpoint/2010/main" val="167785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extLst>
              <a:ext uri="{FF2B5EF4-FFF2-40B4-BE49-F238E27FC236}">
                <a16:creationId xmlns:a16="http://schemas.microsoft.com/office/drawing/2014/main" id="{BBD69CF2-353F-4C30-B78A-48AC44EF536F}"/>
              </a:ext>
            </a:extLst>
          </p:cNvPr>
          <p:cNvPicPr>
            <a:picLocks noChangeAspect="1"/>
          </p:cNvPicPr>
          <p:nvPr/>
        </p:nvPicPr>
        <p:blipFill>
          <a:blip r:embed="rId4"/>
          <a:srcRect t="8008" b="8008"/>
          <a:stretch/>
        </p:blipFill>
        <p:spPr>
          <a:xfrm>
            <a:off x="2836807" y="1426079"/>
            <a:ext cx="6434644" cy="4530276"/>
          </a:xfrm>
          <a:prstGeom prst="rect">
            <a:avLst/>
          </a:prstGeom>
          <a:effectLst>
            <a:outerShdw blurRad="50800" dist="38100" dir="5400000" algn="t" rotWithShape="0">
              <a:prstClr val="black">
                <a:alpha val="53000"/>
              </a:prstClr>
            </a:outerShdw>
          </a:effectLst>
        </p:spPr>
      </p:pic>
      <p:sp>
        <p:nvSpPr>
          <p:cNvPr id="10" name="TextBox 9">
            <a:extLst>
              <a:ext uri="{FF2B5EF4-FFF2-40B4-BE49-F238E27FC236}">
                <a16:creationId xmlns:a16="http://schemas.microsoft.com/office/drawing/2014/main" id="{8C643EAF-3799-4AEA-97B2-B0EF418CA5A9}"/>
              </a:ext>
            </a:extLst>
          </p:cNvPr>
          <p:cNvSpPr txBox="1"/>
          <p:nvPr/>
        </p:nvSpPr>
        <p:spPr>
          <a:xfrm>
            <a:off x="2836807" y="6193632"/>
            <a:ext cx="6434644" cy="664369"/>
          </a:xfrm>
          <a:prstGeom prst="rect">
            <a:avLst/>
          </a:prstGeom>
        </p:spPr>
        <p:txBody>
          <a:bodyPr vert="horz" lIns="68580" tIns="34290" rIns="68580" bIns="34290" rtlCol="0">
            <a:normAutofit/>
          </a:bodyPr>
          <a:lstStyle/>
          <a:p>
            <a:pPr algn="ctr" defTabSz="342900">
              <a:spcBef>
                <a:spcPts val="750"/>
              </a:spcBef>
              <a:buClr>
                <a:srgbClr val="0C5986"/>
              </a:buClr>
              <a:buSzPct val="80000"/>
            </a:pPr>
            <a:r>
              <a:rPr lang="en-US" sz="2000" dirty="0">
                <a:latin typeface="Century Gothic"/>
                <a:hlinkClick r:id="rId3"/>
              </a:rPr>
              <a:t>www.ncfh.org/ag-worker-access.html</a:t>
            </a:r>
            <a:r>
              <a:rPr lang="en-US" sz="2000" dirty="0">
                <a:latin typeface="Century Gothic"/>
              </a:rPr>
              <a:t> </a:t>
            </a:r>
          </a:p>
        </p:txBody>
      </p:sp>
    </p:spTree>
    <p:extLst>
      <p:ext uri="{BB962C8B-B14F-4D97-AF65-F5344CB8AC3E}">
        <p14:creationId xmlns:p14="http://schemas.microsoft.com/office/powerpoint/2010/main" val="4273612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out the Agricultural Connection Community!</a:t>
            </a:r>
          </a:p>
        </p:txBody>
      </p:sp>
      <p:sp>
        <p:nvSpPr>
          <p:cNvPr id="3" name="Content Placeholder 2"/>
          <p:cNvSpPr>
            <a:spLocks noGrp="1"/>
          </p:cNvSpPr>
          <p:nvPr>
            <p:ph idx="1"/>
          </p:nvPr>
        </p:nvSpPr>
        <p:spPr/>
        <p:txBody>
          <a:bodyPr/>
          <a:lstStyle/>
          <a:p>
            <a:r>
              <a:rPr lang="en-US" dirty="0"/>
              <a:t>The </a:t>
            </a:r>
            <a:r>
              <a:rPr lang="en-US" b="1" dirty="0"/>
              <a:t>Agricultural Connection Community</a:t>
            </a:r>
            <a:r>
              <a:rPr lang="en-US" dirty="0"/>
              <a:t> provides a collection of workforce information and technical assistance resources that support career services and training for migrant and seasonal farmworkers (MSFWs). The featured content area is the perfect area to start learning about the National Farmworker Jobs Program (NFJP) and the Monitor Advocate System (MAS) as well as promising practices, success stories, and special topic resources and training related to the MSFW population. We hope you will join our community (click below) and receive updates on new resources to the site! </a:t>
            </a:r>
          </a:p>
          <a:p>
            <a:r>
              <a:rPr lang="en-US" dirty="0">
                <a:hlinkClick r:id="rId2"/>
              </a:rPr>
              <a:t>https://farmworker.workforcegps.org/</a:t>
            </a:r>
            <a:endParaRPr lang="en-US" dirty="0"/>
          </a:p>
          <a:p>
            <a:endParaRPr lang="en-US" dirty="0"/>
          </a:p>
        </p:txBody>
      </p:sp>
      <p:sp>
        <p:nvSpPr>
          <p:cNvPr id="4" name="Slide Number Placeholder 3"/>
          <p:cNvSpPr>
            <a:spLocks noGrp="1"/>
          </p:cNvSpPr>
          <p:nvPr>
            <p:ph type="sldNum" sz="quarter" idx="12"/>
          </p:nvPr>
        </p:nvSpPr>
        <p:spPr/>
        <p:txBody>
          <a:bodyPr/>
          <a:lstStyle/>
          <a:p>
            <a:fld id="{D0954713-90B6-428B-8CD4-080675A1BE59}" type="slidenum">
              <a:rPr lang="en-US" smtClean="0"/>
              <a:pPr/>
              <a:t>32</a:t>
            </a:fld>
            <a:endParaRPr lang="en-US" dirty="0"/>
          </a:p>
        </p:txBody>
      </p:sp>
    </p:spTree>
    <p:extLst>
      <p:ext uri="{BB962C8B-B14F-4D97-AF65-F5344CB8AC3E}">
        <p14:creationId xmlns:p14="http://schemas.microsoft.com/office/powerpoint/2010/main" val="2511655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33</a:t>
            </a:fld>
            <a:endParaRPr lang="en-US" dirty="0"/>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98362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2"/>
              </a:rPr>
              <a:t>Support@workforceGPS.org</a:t>
            </a:r>
            <a:endParaRPr lang="en-US" dirty="0"/>
          </a:p>
        </p:txBody>
      </p:sp>
    </p:spTree>
    <p:extLst>
      <p:ext uri="{BB962C8B-B14F-4D97-AF65-F5344CB8AC3E}">
        <p14:creationId xmlns:p14="http://schemas.microsoft.com/office/powerpoint/2010/main" val="84498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80BA221-3FF2-4CDA-BE6F-6F5CDFE4871F}"/>
              </a:ext>
            </a:extLst>
          </p:cNvPr>
          <p:cNvSpPr>
            <a:spLocks noGrp="1"/>
          </p:cNvSpPr>
          <p:nvPr>
            <p:ph type="sldNum" sz="quarter" idx="12"/>
          </p:nvPr>
        </p:nvSpPr>
        <p:spPr/>
        <p:txBody>
          <a:bodyPr/>
          <a:lstStyle/>
          <a:p>
            <a:fld id="{158B7785-F6D6-45F8-833E-07BD84680091}" type="slidenum">
              <a:rPr lang="en-US" smtClean="0"/>
              <a:pPr/>
              <a:t>4</a:t>
            </a:fld>
            <a:endParaRPr lang="en-US" dirty="0"/>
          </a:p>
        </p:txBody>
      </p:sp>
      <p:sp>
        <p:nvSpPr>
          <p:cNvPr id="2" name="Title 1">
            <a:extLst>
              <a:ext uri="{FF2B5EF4-FFF2-40B4-BE49-F238E27FC236}">
                <a16:creationId xmlns:a16="http://schemas.microsoft.com/office/drawing/2014/main" id="{BEEED5D4-778F-418B-8852-DBFAE2D24571}"/>
              </a:ext>
            </a:extLst>
          </p:cNvPr>
          <p:cNvSpPr>
            <a:spLocks noGrp="1"/>
          </p:cNvSpPr>
          <p:nvPr>
            <p:ph type="title"/>
          </p:nvPr>
        </p:nvSpPr>
        <p:spPr/>
        <p:txBody>
          <a:bodyPr/>
          <a:lstStyle/>
          <a:p>
            <a:r>
              <a:rPr lang="en-US" dirty="0"/>
              <a:t>Today’s Speakers</a:t>
            </a:r>
          </a:p>
        </p:txBody>
      </p:sp>
      <p:sp>
        <p:nvSpPr>
          <p:cNvPr id="7" name="Content Placeholder 6">
            <a:extLst>
              <a:ext uri="{FF2B5EF4-FFF2-40B4-BE49-F238E27FC236}">
                <a16:creationId xmlns:a16="http://schemas.microsoft.com/office/drawing/2014/main" id="{90495AA4-C5F4-4FBE-BCE8-903A6E054E5D}"/>
              </a:ext>
            </a:extLst>
          </p:cNvPr>
          <p:cNvSpPr>
            <a:spLocks noGrp="1"/>
          </p:cNvSpPr>
          <p:nvPr>
            <p:ph sz="half" idx="15"/>
          </p:nvPr>
        </p:nvSpPr>
        <p:spPr>
          <a:xfrm>
            <a:off x="72443" y="3816611"/>
            <a:ext cx="4086112" cy="2201789"/>
          </a:xfrm>
        </p:spPr>
        <p:txBody>
          <a:bodyPr/>
          <a:lstStyle/>
          <a:p>
            <a:r>
              <a:rPr lang="en-US" dirty="0"/>
              <a:t>Mary Ellen McIntyre</a:t>
            </a:r>
          </a:p>
          <a:p>
            <a:pPr lvl="1"/>
            <a:r>
              <a:rPr lang="en-US" sz="1600" dirty="0">
                <a:latin typeface="Calibri Light"/>
                <a:ea typeface="+mj-lt"/>
                <a:cs typeface="Calibri"/>
              </a:rPr>
              <a:t>Senior Vice President, </a:t>
            </a:r>
          </a:p>
          <a:p>
            <a:pPr lvl="1"/>
            <a:r>
              <a:rPr lang="en-US" sz="1600" dirty="0">
                <a:latin typeface="Calibri Light"/>
                <a:ea typeface="+mj-lt"/>
                <a:cs typeface="Calibri"/>
              </a:rPr>
              <a:t>Compliance &amp; Special Populations</a:t>
            </a:r>
            <a:endParaRPr lang="en-US" dirty="0">
              <a:latin typeface="Calibri Light"/>
            </a:endParaRPr>
          </a:p>
          <a:p>
            <a:pPr lvl="1"/>
            <a:r>
              <a:rPr lang="en-US" sz="1600" i="0" dirty="0">
                <a:latin typeface="Calibri"/>
                <a:ea typeface="+mj-lt"/>
                <a:cs typeface="Calibri"/>
              </a:rPr>
              <a:t>Massachusetts League </a:t>
            </a:r>
            <a:br>
              <a:rPr lang="en-US" sz="1600" i="0" dirty="0">
                <a:latin typeface="Calibri"/>
                <a:ea typeface="+mj-lt"/>
                <a:cs typeface="Calibri"/>
              </a:rPr>
            </a:br>
            <a:r>
              <a:rPr lang="en-US" sz="1600" i="0" dirty="0">
                <a:latin typeface="Calibri"/>
                <a:ea typeface="+mj-lt"/>
                <a:cs typeface="Calibri"/>
              </a:rPr>
              <a:t>of Community Health Centers</a:t>
            </a:r>
            <a:endParaRPr lang="en-US" sz="1600" i="0" dirty="0">
              <a:ea typeface="+mj-lt"/>
              <a:cs typeface="+mj-lt"/>
            </a:endParaRPr>
          </a:p>
          <a:p>
            <a:pPr lvl="1"/>
            <a:endParaRPr lang="en-US" sz="1600" i="0" dirty="0">
              <a:ea typeface="+mj-lt"/>
              <a:cs typeface="+mj-lt"/>
            </a:endParaRPr>
          </a:p>
        </p:txBody>
      </p:sp>
      <p:sp>
        <p:nvSpPr>
          <p:cNvPr id="3" name="Content Placeholder 2">
            <a:extLst>
              <a:ext uri="{FF2B5EF4-FFF2-40B4-BE49-F238E27FC236}">
                <a16:creationId xmlns:a16="http://schemas.microsoft.com/office/drawing/2014/main" id="{E2BED0D9-11B9-41BB-B610-727CD264CD48}"/>
              </a:ext>
            </a:extLst>
          </p:cNvPr>
          <p:cNvSpPr>
            <a:spLocks noGrp="1"/>
          </p:cNvSpPr>
          <p:nvPr>
            <p:ph sz="half" idx="1"/>
          </p:nvPr>
        </p:nvSpPr>
        <p:spPr>
          <a:xfrm>
            <a:off x="3257891" y="3651530"/>
            <a:ext cx="3709595" cy="2201789"/>
          </a:xfrm>
        </p:spPr>
        <p:txBody>
          <a:bodyPr/>
          <a:lstStyle/>
          <a:p>
            <a:r>
              <a:rPr lang="en-US" dirty="0">
                <a:ea typeface="+mn-lt"/>
                <a:cs typeface="+mn-lt"/>
              </a:rPr>
              <a:t>Amy Shepherd, MPH</a:t>
            </a:r>
            <a:endParaRPr lang="en-US" b="0" dirty="0">
              <a:ea typeface="+mn-lt"/>
              <a:cs typeface="+mn-lt"/>
            </a:endParaRPr>
          </a:p>
          <a:p>
            <a:pPr lvl="1"/>
            <a:r>
              <a:rPr lang="en-US" sz="1600" dirty="0">
                <a:latin typeface="Calibri Light"/>
                <a:ea typeface="+mn-lt"/>
                <a:cs typeface="+mn-lt"/>
              </a:rPr>
              <a:t>Director </a:t>
            </a:r>
            <a:r>
              <a:rPr lang="en-US" sz="1600" dirty="0">
                <a:ea typeface="+mn-lt"/>
                <a:cs typeface="+mn-lt"/>
              </a:rPr>
              <a:t>Connecticut River Valley Farmworker Health Program</a:t>
            </a:r>
            <a:endParaRPr lang="en-US" sz="1600" i="0" dirty="0">
              <a:ea typeface="+mn-lt"/>
              <a:cs typeface="+mn-lt"/>
            </a:endParaRPr>
          </a:p>
          <a:p>
            <a:pPr lvl="2"/>
            <a:r>
              <a:rPr lang="en-US" sz="1600" dirty="0">
                <a:ea typeface="+mn-lt"/>
                <a:cs typeface="+mn-lt"/>
              </a:rPr>
              <a:t>Massachusetts League of Community Health Centers</a:t>
            </a:r>
            <a:endParaRPr lang="en-US" sz="1600" dirty="0">
              <a:cs typeface="Calibri"/>
            </a:endParaRPr>
          </a:p>
        </p:txBody>
      </p:sp>
      <p:sp>
        <p:nvSpPr>
          <p:cNvPr id="10" name="Content Placeholder 9">
            <a:extLst>
              <a:ext uri="{FF2B5EF4-FFF2-40B4-BE49-F238E27FC236}">
                <a16:creationId xmlns:a16="http://schemas.microsoft.com/office/drawing/2014/main" id="{5652259A-886E-4AD6-AE42-30DFC7831C78}"/>
              </a:ext>
            </a:extLst>
          </p:cNvPr>
          <p:cNvSpPr>
            <a:spLocks noGrp="1"/>
          </p:cNvSpPr>
          <p:nvPr>
            <p:ph sz="half" idx="2"/>
          </p:nvPr>
        </p:nvSpPr>
        <p:spPr>
          <a:xfrm>
            <a:off x="6176148" y="3883848"/>
            <a:ext cx="3017892" cy="2201789"/>
          </a:xfrm>
        </p:spPr>
        <p:txBody>
          <a:bodyPr/>
          <a:lstStyle/>
          <a:p>
            <a:r>
              <a:rPr lang="en-US" dirty="0">
                <a:ea typeface="+mn-lt"/>
                <a:cs typeface="+mn-lt"/>
              </a:rPr>
              <a:t>Yu-Mon Luis Chang</a:t>
            </a:r>
            <a:endParaRPr lang="en-US" b="0" dirty="0">
              <a:ea typeface="+mn-lt"/>
              <a:cs typeface="+mn-lt"/>
            </a:endParaRPr>
          </a:p>
          <a:p>
            <a:pPr lvl="1"/>
            <a:r>
              <a:rPr lang="en-US" sz="1600" dirty="0">
                <a:latin typeface="Calibri Light"/>
                <a:ea typeface="+mn-lt"/>
                <a:cs typeface="+mn-lt"/>
              </a:rPr>
              <a:t>State Monitor Advocate</a:t>
            </a:r>
            <a:endParaRPr lang="en-US" sz="1600" i="0" dirty="0">
              <a:latin typeface="Calibri Light"/>
              <a:ea typeface="+mn-lt"/>
              <a:cs typeface="+mn-lt"/>
            </a:endParaRPr>
          </a:p>
          <a:p>
            <a:pPr lvl="2"/>
            <a:r>
              <a:rPr lang="en-US" sz="1600" dirty="0">
                <a:ea typeface="+mn-lt"/>
                <a:cs typeface="+mn-lt"/>
              </a:rPr>
              <a:t>Connecticut Department of Labor</a:t>
            </a:r>
          </a:p>
          <a:p>
            <a:endParaRPr lang="en-US" dirty="0">
              <a:cs typeface="Calibri"/>
            </a:endParaRPr>
          </a:p>
        </p:txBody>
      </p:sp>
      <p:pic>
        <p:nvPicPr>
          <p:cNvPr id="4" name="Picture 2" descr="Amy Shepherd">
            <a:extLst>
              <a:ext uri="{FF2B5EF4-FFF2-40B4-BE49-F238E27FC236}">
                <a16:creationId xmlns:a16="http://schemas.microsoft.com/office/drawing/2014/main" id="{F3FC216C-D9C3-45E8-9A44-8176A87D6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194" y="1297707"/>
            <a:ext cx="2133600" cy="2133600"/>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pic>
        <p:nvPicPr>
          <p:cNvPr id="15" name="Picture Placeholder 7" descr="A person in a white shirt&#10;&#10;Description automatically generated with low confidence">
            <a:extLst>
              <a:ext uri="{FF2B5EF4-FFF2-40B4-BE49-F238E27FC236}">
                <a16:creationId xmlns:a16="http://schemas.microsoft.com/office/drawing/2014/main" id="{F0A6A3DE-4BBE-438C-8633-1DA2162D2866}"/>
              </a:ext>
            </a:extLst>
          </p:cNvPr>
          <p:cNvPicPr>
            <a:picLocks noChangeAspect="1"/>
          </p:cNvPicPr>
          <p:nvPr/>
        </p:nvPicPr>
        <p:blipFill>
          <a:blip r:embed="rId3"/>
          <a:srcRect t="12500" b="12500"/>
          <a:stretch>
            <a:fillRect/>
          </a:stretch>
        </p:blipFill>
        <p:spPr>
          <a:xfrm>
            <a:off x="6348113" y="1296420"/>
            <a:ext cx="2133600" cy="2133600"/>
          </a:xfrm>
          <a:prstGeom prst="rect">
            <a:avLst/>
          </a:prstGeom>
          <a:solidFill>
            <a:srgbClr val="F3F4F4"/>
          </a:solidFill>
          <a:ln>
            <a:solidFill>
              <a:schemeClr val="accent4"/>
            </a:solidFill>
          </a:ln>
        </p:spPr>
      </p:pic>
      <p:pic>
        <p:nvPicPr>
          <p:cNvPr id="12" name="Picture 12">
            <a:extLst>
              <a:ext uri="{FF2B5EF4-FFF2-40B4-BE49-F238E27FC236}">
                <a16:creationId xmlns:a16="http://schemas.microsoft.com/office/drawing/2014/main" id="{2BCBDE55-FD1B-4EB6-8749-09E1645C99D4}"/>
              </a:ext>
            </a:extLst>
          </p:cNvPr>
          <p:cNvPicPr>
            <a:picLocks noGrp="1" noChangeAspect="1"/>
          </p:cNvPicPr>
          <p:nvPr>
            <p:ph type="pic" sz="quarter" idx="13"/>
          </p:nvPr>
        </p:nvPicPr>
        <p:blipFill rotWithShape="1">
          <a:blip r:embed="rId4"/>
          <a:srcRect t="14714" b="14714"/>
          <a:stretch/>
        </p:blipFill>
        <p:spPr>
          <a:xfrm>
            <a:off x="497114" y="1300030"/>
            <a:ext cx="2133600" cy="2133600"/>
          </a:xfrm>
        </p:spPr>
      </p:pic>
      <p:sp>
        <p:nvSpPr>
          <p:cNvPr id="19" name="Picture Placeholder 18">
            <a:extLst>
              <a:ext uri="{FF2B5EF4-FFF2-40B4-BE49-F238E27FC236}">
                <a16:creationId xmlns:a16="http://schemas.microsoft.com/office/drawing/2014/main" id="{314DF11D-B504-434D-B670-E746ECFDA964}"/>
              </a:ext>
            </a:extLst>
          </p:cNvPr>
          <p:cNvSpPr>
            <a:spLocks noGrp="1"/>
          </p:cNvSpPr>
          <p:nvPr>
            <p:ph type="pic" sz="quarter" idx="16"/>
          </p:nvPr>
        </p:nvSpPr>
        <p:spPr/>
      </p:sp>
      <p:pic>
        <p:nvPicPr>
          <p:cNvPr id="21" name="Picture 11">
            <a:extLst>
              <a:ext uri="{FF2B5EF4-FFF2-40B4-BE49-F238E27FC236}">
                <a16:creationId xmlns:a16="http://schemas.microsoft.com/office/drawing/2014/main" id="{55625C48-7EEC-4BFB-843E-2380826B955B}"/>
              </a:ext>
            </a:extLst>
          </p:cNvPr>
          <p:cNvPicPr>
            <a:picLocks noChangeAspect="1"/>
          </p:cNvPicPr>
          <p:nvPr/>
        </p:nvPicPr>
        <p:blipFill rotWithShape="1">
          <a:blip r:embed="rId5"/>
          <a:srcRect t="10018" b="10018"/>
          <a:stretch/>
        </p:blipFill>
        <p:spPr>
          <a:xfrm>
            <a:off x="8999919" y="1272152"/>
            <a:ext cx="2133600" cy="2133600"/>
          </a:xfrm>
          <a:prstGeom prst="round2DiagRect">
            <a:avLst/>
          </a:prstGeom>
          <a:solidFill>
            <a:srgbClr val="F3F4F4"/>
          </a:solidFill>
          <a:ln>
            <a:solidFill>
              <a:schemeClr val="accent4"/>
            </a:solidFill>
          </a:ln>
        </p:spPr>
      </p:pic>
      <p:sp>
        <p:nvSpPr>
          <p:cNvPr id="22" name="TextBox 21">
            <a:extLst>
              <a:ext uri="{FF2B5EF4-FFF2-40B4-BE49-F238E27FC236}">
                <a16:creationId xmlns:a16="http://schemas.microsoft.com/office/drawing/2014/main" id="{688B1272-E7FA-4549-B689-E740C8F66F09}"/>
              </a:ext>
            </a:extLst>
          </p:cNvPr>
          <p:cNvSpPr txBox="1"/>
          <p:nvPr/>
        </p:nvSpPr>
        <p:spPr>
          <a:xfrm>
            <a:off x="9287107" y="394381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9E1C30"/>
                </a:solidFill>
                <a:cs typeface="Segoe UI"/>
              </a:rPr>
              <a:t>Kasey Harding </a:t>
            </a:r>
            <a:r>
              <a:rPr lang="en-US" sz="2400" dirty="0">
                <a:cs typeface="Segoe UI"/>
              </a:rPr>
              <a:t>​</a:t>
            </a:r>
          </a:p>
          <a:p>
            <a:r>
              <a:rPr lang="en-US" sz="1600" i="1" dirty="0">
                <a:solidFill>
                  <a:srgbClr val="3A4040"/>
                </a:solidFill>
                <a:latin typeface="Calibri Light"/>
                <a:cs typeface="Segoe UI"/>
              </a:rPr>
              <a:t>Director of the Center for Key Populations </a:t>
            </a:r>
            <a:r>
              <a:rPr lang="en-US" sz="1600" dirty="0">
                <a:latin typeface="Calibri Light"/>
                <a:cs typeface="Segoe UI"/>
              </a:rPr>
              <a:t>​</a:t>
            </a:r>
          </a:p>
          <a:p>
            <a:r>
              <a:rPr lang="en-US" sz="1600" dirty="0">
                <a:solidFill>
                  <a:srgbClr val="3A4040"/>
                </a:solidFill>
                <a:cs typeface="Segoe UI"/>
              </a:rPr>
              <a:t>Community Health Center, Inc.</a:t>
            </a:r>
          </a:p>
        </p:txBody>
      </p:sp>
    </p:spTree>
    <p:extLst>
      <p:ext uri="{BB962C8B-B14F-4D97-AF65-F5344CB8AC3E}">
        <p14:creationId xmlns:p14="http://schemas.microsoft.com/office/powerpoint/2010/main" val="216707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5</a:t>
            </a:fld>
            <a:endParaRPr lang="en-US" dirty="0"/>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dirty="0"/>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nvPr>
        </p:nvSpPr>
        <p:spPr/>
        <p:txBody>
          <a:bodyPr>
            <a:normAutofit/>
          </a:bodyPr>
          <a:lstStyle/>
          <a:p>
            <a:pPr marL="0" lvl="0" indent="0">
              <a:buNone/>
            </a:pPr>
            <a:endParaRPr lang="en-US" dirty="0"/>
          </a:p>
          <a:p>
            <a:pPr marL="0" lvl="0" indent="0">
              <a:buNone/>
            </a:pPr>
            <a:endParaRPr lang="en-US" dirty="0"/>
          </a:p>
          <a:p>
            <a:pPr marL="0" lvl="0" indent="0">
              <a:buNone/>
            </a:pPr>
            <a:r>
              <a:rPr lang="en-US" dirty="0"/>
              <a:t>Participants will learn about :</a:t>
            </a:r>
          </a:p>
          <a:p>
            <a:pPr lvl="0"/>
            <a:r>
              <a:rPr lang="en-US" dirty="0"/>
              <a:t>Successful partnerships between health centers and their State Monitor Advocates and how their relationships were established, evolved, and achieved success in increasing access to quality healthcare for MSAWs in Connecticut and Massachusetts </a:t>
            </a:r>
          </a:p>
          <a:p>
            <a:pPr lvl="0"/>
            <a:r>
              <a:rPr lang="en-US" dirty="0"/>
              <a:t>Enhancing and increasing access to healthcare for farmworkers through collaboration with partners, including the case study of COVID-19 outbreak</a:t>
            </a:r>
          </a:p>
          <a:p>
            <a:pPr lvl="0"/>
            <a:r>
              <a:rPr lang="en-US" dirty="0"/>
              <a:t>Accessing tools/resources available through Ag Worker Access Campaign</a:t>
            </a:r>
          </a:p>
          <a:p>
            <a:pPr lvl="0"/>
            <a:endParaRPr lang="en-US" dirty="0"/>
          </a:p>
          <a:p>
            <a:endParaRPr lang="en-US" dirty="0"/>
          </a:p>
        </p:txBody>
      </p:sp>
    </p:spTree>
    <p:extLst>
      <p:ext uri="{BB962C8B-B14F-4D97-AF65-F5344CB8AC3E}">
        <p14:creationId xmlns:p14="http://schemas.microsoft.com/office/powerpoint/2010/main" val="40910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6</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a:t>Journey of a State Monitor Advocate</a:t>
            </a:r>
          </a:p>
        </p:txBody>
      </p:sp>
    </p:spTree>
    <p:extLst>
      <p:ext uri="{BB962C8B-B14F-4D97-AF65-F5344CB8AC3E}">
        <p14:creationId xmlns:p14="http://schemas.microsoft.com/office/powerpoint/2010/main" val="299986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7</a:t>
            </a:fld>
            <a:endParaRPr lang="en-US" dirty="0"/>
          </a:p>
        </p:txBody>
      </p:sp>
      <p:pic>
        <p:nvPicPr>
          <p:cNvPr id="2" name="Picture 1">
            <a:extLst>
              <a:ext uri="{FF2B5EF4-FFF2-40B4-BE49-F238E27FC236}">
                <a16:creationId xmlns:a16="http://schemas.microsoft.com/office/drawing/2014/main" id="{7859C8AF-6205-4EFF-9289-F17EA157D359}"/>
              </a:ext>
            </a:extLst>
          </p:cNvPr>
          <p:cNvPicPr>
            <a:picLocks noChangeAspect="1"/>
          </p:cNvPicPr>
          <p:nvPr/>
        </p:nvPicPr>
        <p:blipFill>
          <a:blip r:embed="rId3"/>
          <a:stretch>
            <a:fillRect/>
          </a:stretch>
        </p:blipFill>
        <p:spPr>
          <a:xfrm>
            <a:off x="839788" y="93059"/>
            <a:ext cx="1212850" cy="734629"/>
          </a:xfrm>
          <a:prstGeom prst="rect">
            <a:avLst/>
          </a:prstGeom>
        </p:spPr>
      </p:pic>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a:xfrm>
            <a:off x="839788" y="41304"/>
            <a:ext cx="11081334" cy="786384"/>
          </a:xfrm>
        </p:spPr>
        <p:txBody>
          <a:bodyPr/>
          <a:lstStyle/>
          <a:p>
            <a:r>
              <a:rPr lang="en-US" dirty="0"/>
              <a:t> </a:t>
            </a:r>
          </a:p>
        </p:txBody>
      </p:sp>
      <p:sp>
        <p:nvSpPr>
          <p:cNvPr id="4" name="Text Placeholder 3">
            <a:extLst>
              <a:ext uri="{FF2B5EF4-FFF2-40B4-BE49-F238E27FC236}">
                <a16:creationId xmlns:a16="http://schemas.microsoft.com/office/drawing/2014/main" id="{7685B04E-D334-4757-A429-1A0B989B688B}"/>
              </a:ext>
            </a:extLst>
          </p:cNvPr>
          <p:cNvSpPr>
            <a:spLocks noGrp="1"/>
          </p:cNvSpPr>
          <p:nvPr>
            <p:ph type="body" idx="1"/>
          </p:nvPr>
        </p:nvSpPr>
        <p:spPr/>
        <p:txBody>
          <a:bodyPr/>
          <a:lstStyle/>
          <a:p>
            <a:r>
              <a:rPr lang="en-US" b="1" dirty="0"/>
              <a:t>Journey of the Connecticut State Monitor Advocate</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sz="half" idx="2"/>
          </p:nvPr>
        </p:nvSpPr>
        <p:spPr>
          <a:xfrm>
            <a:off x="869078" y="2152650"/>
            <a:ext cx="10515600" cy="3916363"/>
          </a:xfrm>
        </p:spPr>
        <p:txBody>
          <a:bodyPr/>
          <a:lstStyle/>
          <a:p>
            <a:r>
              <a:rPr lang="en-US" dirty="0"/>
              <a:t>As a State Monitor Advocate, I am committed to understanding the needs of farmworkers.</a:t>
            </a:r>
          </a:p>
          <a:p>
            <a:pPr lvl="1"/>
            <a:r>
              <a:rPr lang="en-US" dirty="0"/>
              <a:t>Identify what type of support and services are needed</a:t>
            </a:r>
          </a:p>
          <a:p>
            <a:pPr lvl="1"/>
            <a:r>
              <a:rPr lang="en-US" dirty="0"/>
              <a:t>Reach out to others by cold calling/emailing/meeting/networking other agencies and stakeholders</a:t>
            </a:r>
          </a:p>
          <a:p>
            <a:pPr lvl="1"/>
            <a:r>
              <a:rPr lang="en-US" dirty="0"/>
              <a:t>Communicate with community partners to clarify roles and what services are available</a:t>
            </a:r>
          </a:p>
          <a:p>
            <a:pPr marL="457200" lvl="1" indent="0">
              <a:buNone/>
            </a:pP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557386921"/>
              </p:ext>
            </p:extLst>
          </p:nvPr>
        </p:nvGraphicFramePr>
        <p:xfrm>
          <a:off x="2052637" y="4789806"/>
          <a:ext cx="7938216" cy="1554480"/>
        </p:xfrm>
        <a:graphic>
          <a:graphicData uri="http://schemas.openxmlformats.org/drawingml/2006/table">
            <a:tbl>
              <a:tblPr firstRow="1" bandRow="1">
                <a:tableStyleId>{5C22544A-7EE6-4342-B048-85BDC9FD1C3A}</a:tableStyleId>
              </a:tblPr>
              <a:tblGrid>
                <a:gridCol w="3969108">
                  <a:extLst>
                    <a:ext uri="{9D8B030D-6E8A-4147-A177-3AD203B41FA5}">
                      <a16:colId xmlns:a16="http://schemas.microsoft.com/office/drawing/2014/main" val="1503923392"/>
                    </a:ext>
                  </a:extLst>
                </a:gridCol>
                <a:gridCol w="3969108">
                  <a:extLst>
                    <a:ext uri="{9D8B030D-6E8A-4147-A177-3AD203B41FA5}">
                      <a16:colId xmlns:a16="http://schemas.microsoft.com/office/drawing/2014/main" val="2730979026"/>
                    </a:ext>
                  </a:extLst>
                </a:gridCol>
              </a:tblGrid>
              <a:tr h="327510">
                <a:tc>
                  <a:txBody>
                    <a:bodyPr/>
                    <a:lstStyle/>
                    <a:p>
                      <a:r>
                        <a:rPr lang="en-US" dirty="0"/>
                        <a:t>Available Partner</a:t>
                      </a:r>
                    </a:p>
                  </a:txBody>
                  <a:tcPr/>
                </a:tc>
                <a:tc>
                  <a:txBody>
                    <a:bodyPr/>
                    <a:lstStyle/>
                    <a:p>
                      <a:r>
                        <a:rPr lang="en-US" dirty="0"/>
                        <a:t>Initial</a:t>
                      </a:r>
                      <a:r>
                        <a:rPr lang="en-US" baseline="0" dirty="0"/>
                        <a:t> Contact</a:t>
                      </a:r>
                      <a:endParaRPr lang="en-US" dirty="0"/>
                    </a:p>
                  </a:txBody>
                  <a:tcPr/>
                </a:tc>
                <a:extLst>
                  <a:ext uri="{0D108BD9-81ED-4DB2-BD59-A6C34878D82A}">
                    <a16:rowId xmlns:a16="http://schemas.microsoft.com/office/drawing/2014/main" val="2052226113"/>
                  </a:ext>
                </a:extLst>
              </a:tr>
              <a:tr h="1064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UConn Farmworker Clinics and the Connecticut River Valley Farmworker Health Program.  (</a:t>
                      </a:r>
                      <a:r>
                        <a:rPr lang="en-US" b="1" i="1" dirty="0"/>
                        <a:t>CRVFHP</a:t>
                      </a:r>
                      <a:r>
                        <a:rPr lang="en-US" dirty="0"/>
                        <a:t>)</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CRVFHP Director provides on-site visit to UConn Farmworker Clinic at farm.</a:t>
                      </a:r>
                    </a:p>
                    <a:p>
                      <a:endParaRPr lang="en-US" dirty="0"/>
                    </a:p>
                  </a:txBody>
                  <a:tcPr/>
                </a:tc>
                <a:extLst>
                  <a:ext uri="{0D108BD9-81ED-4DB2-BD59-A6C34878D82A}">
                    <a16:rowId xmlns:a16="http://schemas.microsoft.com/office/drawing/2014/main" val="4222969058"/>
                  </a:ext>
                </a:extLst>
              </a:tr>
            </a:tbl>
          </a:graphicData>
        </a:graphic>
      </p:graphicFrame>
    </p:spTree>
    <p:extLst>
      <p:ext uri="{BB962C8B-B14F-4D97-AF65-F5344CB8AC3E}">
        <p14:creationId xmlns:p14="http://schemas.microsoft.com/office/powerpoint/2010/main" val="130434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7A232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srgbClr val="7A232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a:t>Polling Question</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a:t>Which type of services can an State Monitor Advocate offer? (hint it can be more than one)</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lstStyle/>
          <a:p>
            <a:r>
              <a:rPr lang="en-US" dirty="0"/>
              <a:t>Providing information to workers regarding labor laws.</a:t>
            </a:r>
          </a:p>
          <a:p>
            <a:r>
              <a:rPr lang="en-US" dirty="0"/>
              <a:t>Assisting a worker in making a medical appointment and arranging transportation.</a:t>
            </a:r>
          </a:p>
          <a:p>
            <a:r>
              <a:rPr lang="en-US" dirty="0"/>
              <a:t>Advising a worker on healthcare or medical condition.</a:t>
            </a:r>
          </a:p>
        </p:txBody>
      </p:sp>
    </p:spTree>
    <p:extLst>
      <p:ext uri="{BB962C8B-B14F-4D97-AF65-F5344CB8AC3E}">
        <p14:creationId xmlns:p14="http://schemas.microsoft.com/office/powerpoint/2010/main" val="563587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9</a:t>
            </a:fld>
            <a:endParaRPr lang="en-US" dirty="0"/>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1363096265"/>
      </p:ext>
    </p:extLst>
  </p:cSld>
  <p:clrMapOvr>
    <a:masterClrMapping/>
  </p:clrMapOvr>
</p:sld>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Props1.xml><?xml version="1.0" encoding="utf-8"?>
<ds:datastoreItem xmlns:ds="http://schemas.openxmlformats.org/officeDocument/2006/customXml" ds:itemID="{A870AE42-B7EF-4425-8E23-8E4BA26DAB5C}">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2933</TotalTime>
  <Words>2185</Words>
  <Application>Microsoft Office PowerPoint</Application>
  <PresentationFormat>Widescreen</PresentationFormat>
  <Paragraphs>314</Paragraphs>
  <Slides>34</Slides>
  <Notes>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Arial</vt:lpstr>
      <vt:lpstr>Calibri</vt:lpstr>
      <vt:lpstr>Calibri Light</vt:lpstr>
      <vt:lpstr>Californian FB</vt:lpstr>
      <vt:lpstr>Century Gothic</vt:lpstr>
      <vt:lpstr>Garamond</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Where Are You?</vt:lpstr>
      <vt:lpstr>Building Partnerships with State Monitor Advocates to Increase Access to Care for Ag Worker Families</vt:lpstr>
      <vt:lpstr>Today’s Moderator</vt:lpstr>
      <vt:lpstr>Today’s Speakers</vt:lpstr>
      <vt:lpstr>Today’s Objectives</vt:lpstr>
      <vt:lpstr>Journey of a State Monitor Advocate</vt:lpstr>
      <vt:lpstr> </vt:lpstr>
      <vt:lpstr>Polling Question</vt:lpstr>
      <vt:lpstr>Any Questions?</vt:lpstr>
      <vt:lpstr>Migrant Voucher Program</vt:lpstr>
      <vt:lpstr>Massachusetts League of  Community Health Centers</vt:lpstr>
      <vt:lpstr>Massachusetts League of  Community Health Centers</vt:lpstr>
      <vt:lpstr>Migrant Health Centers</vt:lpstr>
      <vt:lpstr>Connecticut River Valley Farmworker Health Program</vt:lpstr>
      <vt:lpstr>CRVFHP &amp; Partners</vt:lpstr>
      <vt:lpstr>CRVFHP &amp; Partners</vt:lpstr>
      <vt:lpstr>PowerPoint Presentation</vt:lpstr>
      <vt:lpstr>PowerPoint Presentation</vt:lpstr>
      <vt:lpstr>PowerPoint Presentation</vt:lpstr>
      <vt:lpstr>PowerPoint Presentation</vt:lpstr>
      <vt:lpstr>COVID-19 Farmworker Outbreak Case Study</vt:lpstr>
      <vt:lpstr>Farm Outbreak Timeline</vt:lpstr>
      <vt:lpstr>Farm Timeline Continued </vt:lpstr>
      <vt:lpstr>Farm Timeline Continued - Challenges </vt:lpstr>
      <vt:lpstr>Farm Timeline Continued - Lessons Learned</vt:lpstr>
      <vt:lpstr>Increasing access to healthcare services</vt:lpstr>
      <vt:lpstr>Any Questions?</vt:lpstr>
      <vt:lpstr>Contact Us</vt:lpstr>
      <vt:lpstr>Contact Us</vt:lpstr>
      <vt:lpstr>Resources: Find a Health Center </vt:lpstr>
      <vt:lpstr>PowerPoint Presentation</vt:lpstr>
      <vt:lpstr>Check out the Agricultural Connection Community!</vt:lpstr>
      <vt:lpstr>Any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Jonathan Vehlow</cp:lastModifiedBy>
  <cp:revision>435</cp:revision>
  <dcterms:created xsi:type="dcterms:W3CDTF">2019-06-21T16:58:05Z</dcterms:created>
  <dcterms:modified xsi:type="dcterms:W3CDTF">2021-06-10T13:37:55Z</dcterms:modified>
</cp:coreProperties>
</file>