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38"/>
  </p:notesMasterIdLst>
  <p:sldIdLst>
    <p:sldId id="360" r:id="rId7"/>
    <p:sldId id="256" r:id="rId8"/>
    <p:sldId id="354" r:id="rId9"/>
    <p:sldId id="356" r:id="rId10"/>
    <p:sldId id="370" r:id="rId11"/>
    <p:sldId id="324" r:id="rId12"/>
    <p:sldId id="363" r:id="rId13"/>
    <p:sldId id="325" r:id="rId14"/>
    <p:sldId id="326" r:id="rId15"/>
    <p:sldId id="361" r:id="rId16"/>
    <p:sldId id="362" r:id="rId17"/>
    <p:sldId id="364" r:id="rId18"/>
    <p:sldId id="372" r:id="rId19"/>
    <p:sldId id="327" r:id="rId20"/>
    <p:sldId id="328" r:id="rId21"/>
    <p:sldId id="331" r:id="rId22"/>
    <p:sldId id="332" r:id="rId23"/>
    <p:sldId id="334" r:id="rId24"/>
    <p:sldId id="373" r:id="rId25"/>
    <p:sldId id="337" r:id="rId26"/>
    <p:sldId id="365" r:id="rId27"/>
    <p:sldId id="366" r:id="rId28"/>
    <p:sldId id="374" r:id="rId29"/>
    <p:sldId id="367" r:id="rId30"/>
    <p:sldId id="368" r:id="rId31"/>
    <p:sldId id="371" r:id="rId32"/>
    <p:sldId id="375" r:id="rId33"/>
    <p:sldId id="357" r:id="rId34"/>
    <p:sldId id="369" r:id="rId35"/>
    <p:sldId id="350" r:id="rId36"/>
    <p:sldId id="353"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efski, Stanley S - OPA" initials="OSS-O" lastIdx="11" clrIdx="0">
    <p:extLst>
      <p:ext uri="{19B8F6BF-5375-455C-9EA6-DF929625EA0E}">
        <p15:presenceInfo xmlns:p15="http://schemas.microsoft.com/office/powerpoint/2012/main" userId="S-1-5-21-625881431-3029617060-3355961844-125259" providerId="AD"/>
      </p:ext>
    </p:extLst>
  </p:cmAuthor>
  <p:cmAuthor id="2" name="Manikowski, Susan - ETA" initials="MS-E" lastIdx="2" clrIdx="1">
    <p:extLst>
      <p:ext uri="{19B8F6BF-5375-455C-9EA6-DF929625EA0E}">
        <p15:presenceInfo xmlns:p15="http://schemas.microsoft.com/office/powerpoint/2012/main" userId="S-1-5-21-430767753-2305446740-1188461881-72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77674" autoAdjust="0"/>
  </p:normalViewPr>
  <p:slideViewPr>
    <p:cSldViewPr snapToGrid="0">
      <p:cViewPr varScale="1">
        <p:scale>
          <a:sx n="57" d="100"/>
          <a:sy n="57" d="100"/>
        </p:scale>
        <p:origin x="396" y="66"/>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presProps" Target="presProps.xml"/><Relationship Id="rId6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1356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87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61051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4006113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392508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4186926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JESSE</a:t>
            </a:r>
          </a:p>
          <a:p>
            <a:r>
              <a:rPr lang="en-US" dirty="0" smtClean="0"/>
              <a:t>Reversion</a:t>
            </a:r>
            <a:r>
              <a:rPr lang="en-US" baseline="0" dirty="0" smtClean="0"/>
              <a:t> 2021 reestablishes work-based training as the preferred method of training under the TAA Program. This means that states will need to determine that there are no work-based training opportunities available to a worker before approving other types of training. This does not mean that a state has to create or establish a work-based training opportunity for every worker, only that preference be given to those opportunities. There is no change to OJT under Reversion 2021 and no change to apprenticeships under Reversion 2021.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1600066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696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3544127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2936194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04767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2326973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521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3094742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4007998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2458961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07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3322100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3338669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483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6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139418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255464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49644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88014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2472457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88336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1042603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9.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290.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smtClean="0"/>
              <a:t>Month XX, 20XX</a:t>
            </a:r>
            <a:endParaRPr lang="en-US" dirty="0"/>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538567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413164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microsoft.com/office/2007/relationships/hdphoto" Target="../media/hdphoto1.wdp"/><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5" r:id="rId1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4" r:id="rId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hyperlink" Target="https://wdr.doleta.gov/directives/corr_doc.cfm?DOCN=6175" TargetMode="External"/><Relationship Id="rId5" Type="http://schemas.openxmlformats.org/officeDocument/2006/relationships/hyperlink" Target="http://www.dol.gov/agencies/eta/tradeact" TargetMode="External"/><Relationship Id="rId4" Type="http://schemas.openxmlformats.org/officeDocument/2006/relationships/hyperlink" Target="https://taa.workforcegp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7.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8" name="Text Placeholder 7">
            <a:extLst>
              <a:ext uri="{FF2B5EF4-FFF2-40B4-BE49-F238E27FC236}">
                <a16:creationId xmlns:a16="http://schemas.microsoft.com/office/drawing/2014/main" id="{DB60730D-C5B5-43CB-9BC0-5768ED578A47}"/>
              </a:ext>
            </a:extLst>
          </p:cNvPr>
          <p:cNvSpPr>
            <a:spLocks noGrp="1"/>
          </p:cNvSpPr>
          <p:nvPr>
            <p:ph type="body" idx="14"/>
          </p:nvPr>
        </p:nvSpPr>
        <p:spPr/>
        <p:txBody>
          <a:bodyPr>
            <a:normAutofit/>
          </a:bodyPr>
          <a:lstStyle/>
          <a:p>
            <a:r>
              <a:rPr lang="en-US" dirty="0" smtClean="0"/>
              <a:t>What program do you work with:</a:t>
            </a:r>
          </a:p>
          <a:p>
            <a:r>
              <a:rPr lang="en-US" dirty="0" smtClean="0"/>
              <a:t>TAA</a:t>
            </a:r>
            <a:br>
              <a:rPr lang="en-US" dirty="0" smtClean="0"/>
            </a:br>
            <a:r>
              <a:rPr lang="en-US" dirty="0" smtClean="0"/>
              <a:t>TRA</a:t>
            </a:r>
            <a:br>
              <a:rPr lang="en-US" dirty="0" smtClean="0"/>
            </a:br>
            <a:r>
              <a:rPr lang="en-US" dirty="0" smtClean="0"/>
              <a:t>TAA/TRA</a:t>
            </a:r>
            <a:br>
              <a:rPr lang="en-US" dirty="0" smtClean="0"/>
            </a:br>
            <a:r>
              <a:rPr lang="en-US" dirty="0" smtClean="0"/>
              <a:t>WIOA</a:t>
            </a:r>
            <a:br>
              <a:rPr lang="en-US" dirty="0" smtClean="0"/>
            </a:br>
            <a:r>
              <a:rPr lang="en-US" dirty="0" smtClean="0"/>
              <a:t>ES</a:t>
            </a:r>
            <a:br>
              <a:rPr lang="en-US" dirty="0" smtClean="0"/>
            </a:br>
            <a:r>
              <a:rPr lang="en-US" dirty="0" smtClean="0"/>
              <a:t>UI</a:t>
            </a:r>
            <a:br>
              <a:rPr lang="en-US" dirty="0" smtClean="0"/>
            </a:br>
            <a:r>
              <a:rPr lang="en-US" dirty="0" smtClean="0"/>
              <a:t>Other</a:t>
            </a:r>
            <a:endParaRPr lang="en-US" dirty="0"/>
          </a:p>
        </p:txBody>
      </p:sp>
    </p:spTree>
    <p:extLst>
      <p:ext uri="{BB962C8B-B14F-4D97-AF65-F5344CB8AC3E}">
        <p14:creationId xmlns:p14="http://schemas.microsoft.com/office/powerpoint/2010/main" val="1129559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143001"/>
            <a:ext cx="9069654" cy="4525963"/>
          </a:xfrm>
        </p:spPr>
        <p:txBody>
          <a:bodyPr>
            <a:normAutofit/>
          </a:bodyPr>
          <a:lstStyle/>
          <a:p>
            <a:pPr>
              <a:tabLst>
                <a:tab pos="347663" algn="l"/>
              </a:tabLst>
            </a:pPr>
            <a:r>
              <a:rPr lang="en-US" sz="2800" dirty="0" smtClean="0"/>
              <a:t>Co-enrollment in WIOA Dislocated Worker program is still required under Reversion 2021</a:t>
            </a:r>
          </a:p>
          <a:p>
            <a:pPr lvl="1">
              <a:tabLst>
                <a:tab pos="347663" algn="l"/>
              </a:tabLst>
            </a:pPr>
            <a:r>
              <a:rPr lang="en-US" sz="2600" dirty="0" smtClean="0"/>
              <a:t>States may co-enroll participants in other programs as well</a:t>
            </a:r>
          </a:p>
          <a:p>
            <a:pPr>
              <a:tabLst>
                <a:tab pos="347663" algn="l"/>
              </a:tabLst>
            </a:pPr>
            <a:r>
              <a:rPr lang="en-US" sz="2800" dirty="0" smtClean="0"/>
              <a:t>TAADI measure only looks at WIOA DW co-enrollment</a:t>
            </a:r>
          </a:p>
          <a:p>
            <a:pPr lvl="1">
              <a:tabLst>
                <a:tab pos="347663" algn="l"/>
              </a:tabLst>
            </a:pPr>
            <a:r>
              <a:rPr lang="en-US" sz="2600" dirty="0" smtClean="0"/>
              <a:t>Goal is 75%</a:t>
            </a:r>
          </a:p>
          <a:p>
            <a:pPr lvl="1">
              <a:tabLst>
                <a:tab pos="347663" algn="l"/>
              </a:tabLst>
            </a:pPr>
            <a:r>
              <a:rPr lang="en-US" sz="2600" dirty="0" smtClean="0"/>
              <a:t>Actual is 40% </a:t>
            </a:r>
          </a:p>
          <a:p>
            <a:pPr>
              <a:tabLst>
                <a:tab pos="347663" algn="l"/>
              </a:tabLst>
            </a:pPr>
            <a:r>
              <a:rPr lang="en-US" sz="2800" dirty="0" smtClean="0"/>
              <a:t>Participants may refuse co-enrollment but must be made aware of the benefits and services available under WIOA</a:t>
            </a:r>
            <a:endParaRPr lang="en-US" sz="2800" dirty="0"/>
          </a:p>
        </p:txBody>
      </p:sp>
      <p:sp>
        <p:nvSpPr>
          <p:cNvPr id="8" name="Title 7"/>
          <p:cNvSpPr>
            <a:spLocks noGrp="1"/>
          </p:cNvSpPr>
          <p:nvPr>
            <p:ph type="title"/>
          </p:nvPr>
        </p:nvSpPr>
        <p:spPr/>
        <p:txBody>
          <a:bodyPr/>
          <a:lstStyle/>
          <a:p>
            <a:r>
              <a:rPr lang="en-US" dirty="0" smtClean="0"/>
              <a:t>WIOA Dislocated Worker Co-Enrollment</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10</a:t>
            </a:fld>
            <a:endParaRPr lang="en-US" dirty="0"/>
          </a:p>
        </p:txBody>
      </p:sp>
    </p:spTree>
    <p:extLst>
      <p:ext uri="{BB962C8B-B14F-4D97-AF65-F5344CB8AC3E}">
        <p14:creationId xmlns:p14="http://schemas.microsoft.com/office/powerpoint/2010/main" val="475533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143001"/>
            <a:ext cx="9069654" cy="4525963"/>
          </a:xfrm>
        </p:spPr>
        <p:txBody>
          <a:bodyPr>
            <a:normAutofit/>
          </a:bodyPr>
          <a:lstStyle/>
          <a:p>
            <a:pPr>
              <a:tabLst>
                <a:tab pos="347663" algn="l"/>
              </a:tabLst>
            </a:pPr>
            <a:r>
              <a:rPr lang="en-US" sz="2800" dirty="0" smtClean="0"/>
              <a:t>When a petition is filed, states must provide the group of workers:</a:t>
            </a:r>
          </a:p>
          <a:p>
            <a:pPr lvl="1">
              <a:tabLst>
                <a:tab pos="347663" algn="l"/>
              </a:tabLst>
            </a:pPr>
            <a:r>
              <a:rPr lang="en-US" sz="2800" dirty="0" smtClean="0"/>
              <a:t>Rapid Response services under WIOA</a:t>
            </a:r>
          </a:p>
          <a:p>
            <a:pPr lvl="2">
              <a:tabLst>
                <a:tab pos="347663" algn="l"/>
              </a:tabLst>
            </a:pPr>
            <a:r>
              <a:rPr lang="en-US" sz="2600" b="1" dirty="0" smtClean="0"/>
              <a:t>AND</a:t>
            </a:r>
          </a:p>
          <a:p>
            <a:pPr lvl="1">
              <a:tabLst>
                <a:tab pos="347663" algn="l"/>
              </a:tabLst>
            </a:pPr>
            <a:r>
              <a:rPr lang="en-US" sz="2800" dirty="0" smtClean="0"/>
              <a:t>Appropriate career services under WIOA </a:t>
            </a:r>
          </a:p>
          <a:p>
            <a:pPr marL="457200" lvl="1" indent="0">
              <a:buNone/>
              <a:tabLst>
                <a:tab pos="347663" algn="l"/>
              </a:tabLst>
            </a:pPr>
            <a:endParaRPr lang="en-US" sz="2800" dirty="0" smtClean="0"/>
          </a:p>
          <a:p>
            <a:pPr>
              <a:tabLst>
                <a:tab pos="347663" algn="l"/>
              </a:tabLst>
            </a:pPr>
            <a:r>
              <a:rPr lang="en-US" sz="3000" dirty="0" smtClean="0"/>
              <a:t>Regardless of size of the layoff, regardless of whether a WARN notice is filed</a:t>
            </a:r>
            <a:endParaRPr lang="en-US" sz="3000" dirty="0"/>
          </a:p>
        </p:txBody>
      </p:sp>
      <p:sp>
        <p:nvSpPr>
          <p:cNvPr id="8" name="Title 7"/>
          <p:cNvSpPr>
            <a:spLocks noGrp="1"/>
          </p:cNvSpPr>
          <p:nvPr>
            <p:ph type="title"/>
          </p:nvPr>
        </p:nvSpPr>
        <p:spPr/>
        <p:txBody>
          <a:bodyPr/>
          <a:lstStyle/>
          <a:p>
            <a:r>
              <a:rPr lang="en-US" dirty="0" smtClean="0"/>
              <a:t>Rapid Response / Appropriate Career Services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11</a:t>
            </a:fld>
            <a:endParaRPr lang="en-US" dirty="0"/>
          </a:p>
        </p:txBody>
      </p:sp>
    </p:spTree>
    <p:extLst>
      <p:ext uri="{BB962C8B-B14F-4D97-AF65-F5344CB8AC3E}">
        <p14:creationId xmlns:p14="http://schemas.microsoft.com/office/powerpoint/2010/main" val="3626686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81527"/>
            <a:ext cx="10976832" cy="4741895"/>
          </a:xfrm>
        </p:spPr>
        <p:txBody>
          <a:bodyPr>
            <a:noAutofit/>
          </a:bodyPr>
          <a:lstStyle/>
          <a:p>
            <a:pPr>
              <a:spcBef>
                <a:spcPts val="600"/>
              </a:spcBef>
              <a:tabLst>
                <a:tab pos="804863" algn="l"/>
              </a:tabLst>
            </a:pPr>
            <a:r>
              <a:rPr lang="en-US" sz="2400" b="1" dirty="0" smtClean="0"/>
              <a:t>Wagner-</a:t>
            </a:r>
            <a:r>
              <a:rPr lang="en-US" sz="2400" b="1" dirty="0" err="1" smtClean="0"/>
              <a:t>Peyser</a:t>
            </a:r>
            <a:r>
              <a:rPr lang="en-US" sz="2400" b="1" dirty="0" smtClean="0"/>
              <a:t> (Title III – WIOA)</a:t>
            </a:r>
          </a:p>
          <a:p>
            <a:pPr lvl="1">
              <a:spcBef>
                <a:spcPts val="600"/>
              </a:spcBef>
              <a:tabLst>
                <a:tab pos="804863" algn="l"/>
              </a:tabLst>
            </a:pPr>
            <a:r>
              <a:rPr lang="en-US" sz="2000" dirty="0" smtClean="0"/>
              <a:t>Counseling, assessments, labor market information, workshops</a:t>
            </a:r>
          </a:p>
          <a:p>
            <a:pPr marL="457200" lvl="1" indent="0">
              <a:spcBef>
                <a:spcPts val="600"/>
              </a:spcBef>
              <a:buNone/>
              <a:tabLst>
                <a:tab pos="804863" algn="l"/>
              </a:tabLst>
            </a:pPr>
            <a:endParaRPr lang="en-US" sz="2000" dirty="0" smtClean="0"/>
          </a:p>
          <a:p>
            <a:pPr>
              <a:spcBef>
                <a:spcPts val="600"/>
              </a:spcBef>
              <a:tabLst>
                <a:tab pos="804863" algn="l"/>
              </a:tabLst>
            </a:pPr>
            <a:r>
              <a:rPr lang="en-US" sz="2400" b="1" dirty="0" smtClean="0"/>
              <a:t>WIOA DW (Title I – WIOA)</a:t>
            </a:r>
          </a:p>
          <a:p>
            <a:pPr lvl="1">
              <a:spcBef>
                <a:spcPts val="600"/>
              </a:spcBef>
              <a:tabLst>
                <a:tab pos="804863" algn="l"/>
              </a:tabLst>
            </a:pPr>
            <a:r>
              <a:rPr lang="en-US" sz="2000" dirty="0" smtClean="0"/>
              <a:t>Co-enrollment of TAA participants in WIOA DW is </a:t>
            </a:r>
            <a:r>
              <a:rPr lang="en-US" sz="2000" i="1" u="sng" dirty="0" smtClean="0"/>
              <a:t>required</a:t>
            </a:r>
          </a:p>
          <a:p>
            <a:pPr lvl="1">
              <a:spcBef>
                <a:spcPts val="600"/>
              </a:spcBef>
              <a:tabLst>
                <a:tab pos="804863" algn="l"/>
              </a:tabLst>
            </a:pPr>
            <a:r>
              <a:rPr lang="en-US" sz="2000" dirty="0"/>
              <a:t>Counseling, </a:t>
            </a:r>
            <a:r>
              <a:rPr lang="en-US" sz="2000" dirty="0" smtClean="0"/>
              <a:t>assessments, labor </a:t>
            </a:r>
            <a:r>
              <a:rPr lang="en-US" sz="2000" dirty="0"/>
              <a:t>market information, </a:t>
            </a:r>
            <a:r>
              <a:rPr lang="en-US" sz="2000" dirty="0" smtClean="0"/>
              <a:t>workshops, support services, follow up</a:t>
            </a:r>
          </a:p>
          <a:p>
            <a:pPr marL="457200" lvl="1" indent="0">
              <a:spcBef>
                <a:spcPts val="600"/>
              </a:spcBef>
              <a:buNone/>
              <a:tabLst>
                <a:tab pos="804863" algn="l"/>
              </a:tabLst>
            </a:pPr>
            <a:endParaRPr lang="en-US" sz="2000" dirty="0" smtClean="0"/>
          </a:p>
          <a:p>
            <a:pPr>
              <a:spcBef>
                <a:spcPts val="600"/>
              </a:spcBef>
              <a:tabLst>
                <a:tab pos="804863" algn="l"/>
              </a:tabLst>
            </a:pPr>
            <a:r>
              <a:rPr lang="en-US" sz="2400" b="1" dirty="0" smtClean="0"/>
              <a:t>Dislocated Worker Grant (DWG - WIOA)</a:t>
            </a:r>
          </a:p>
          <a:p>
            <a:pPr lvl="1">
              <a:spcBef>
                <a:spcPts val="600"/>
              </a:spcBef>
              <a:tabLst>
                <a:tab pos="804863" algn="l"/>
              </a:tabLst>
            </a:pPr>
            <a:r>
              <a:rPr lang="en-US" sz="2000" dirty="0"/>
              <a:t>Counseling, assessments, labor market information, workshops, support services, follow </a:t>
            </a:r>
            <a:r>
              <a:rPr lang="en-US" sz="2000" dirty="0" smtClean="0"/>
              <a:t>up</a:t>
            </a:r>
          </a:p>
          <a:p>
            <a:pPr marL="457200" lvl="1" indent="0">
              <a:spcBef>
                <a:spcPts val="600"/>
              </a:spcBef>
              <a:buNone/>
              <a:tabLst>
                <a:tab pos="804863" algn="l"/>
              </a:tabLst>
            </a:pPr>
            <a:endParaRPr lang="en-US" sz="2000" dirty="0" smtClean="0"/>
          </a:p>
          <a:p>
            <a:pPr>
              <a:spcBef>
                <a:spcPts val="600"/>
              </a:spcBef>
              <a:tabLst>
                <a:tab pos="804863" algn="l"/>
              </a:tabLst>
            </a:pPr>
            <a:r>
              <a:rPr lang="en-US" sz="2400" b="1" dirty="0" smtClean="0"/>
              <a:t>WIOA Rapid Response</a:t>
            </a:r>
          </a:p>
          <a:p>
            <a:pPr lvl="1">
              <a:spcBef>
                <a:spcPts val="600"/>
              </a:spcBef>
              <a:tabLst>
                <a:tab pos="804863" algn="l"/>
              </a:tabLst>
            </a:pPr>
            <a:r>
              <a:rPr lang="en-US" sz="2000" dirty="0"/>
              <a:t>Counseling, assessments, labor market information, workshops, support services, follow </a:t>
            </a:r>
            <a:r>
              <a:rPr lang="en-US" sz="2000" dirty="0" smtClean="0"/>
              <a:t>up</a:t>
            </a:r>
          </a:p>
          <a:p>
            <a:pPr>
              <a:spcBef>
                <a:spcPts val="600"/>
              </a:spcBef>
              <a:tabLst>
                <a:tab pos="804863" algn="l"/>
              </a:tabLst>
            </a:pPr>
            <a:endParaRPr lang="en-US" sz="2800" dirty="0"/>
          </a:p>
        </p:txBody>
      </p:sp>
      <p:sp>
        <p:nvSpPr>
          <p:cNvPr id="8" name="Title 7"/>
          <p:cNvSpPr>
            <a:spLocks noGrp="1"/>
          </p:cNvSpPr>
          <p:nvPr>
            <p:ph type="title"/>
          </p:nvPr>
        </p:nvSpPr>
        <p:spPr/>
        <p:txBody>
          <a:bodyPr/>
          <a:lstStyle/>
          <a:p>
            <a:r>
              <a:rPr lang="en-US" dirty="0" smtClean="0"/>
              <a:t>Employment Services – Available Funding Sources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12</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12</a:t>
            </a:fld>
            <a:endParaRPr lang="en-US" dirty="0"/>
          </a:p>
        </p:txBody>
      </p:sp>
    </p:spTree>
    <p:extLst>
      <p:ext uri="{BB962C8B-B14F-4D97-AF65-F5344CB8AC3E}">
        <p14:creationId xmlns:p14="http://schemas.microsoft.com/office/powerpoint/2010/main" val="3415191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lstStyle/>
          <a:p>
            <a:endParaRPr lang="en-US" dirty="0"/>
          </a:p>
        </p:txBody>
      </p:sp>
    </p:spTree>
    <p:custDataLst>
      <p:tags r:id="rId1"/>
    </p:custDataLst>
    <p:extLst>
      <p:ext uri="{BB962C8B-B14F-4D97-AF65-F5344CB8AC3E}">
        <p14:creationId xmlns:p14="http://schemas.microsoft.com/office/powerpoint/2010/main" val="2480174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Job </a:t>
            </a:r>
            <a:r>
              <a:rPr lang="en-US" sz="3600" dirty="0">
                <a:ln w="17780" cmpd="sng">
                  <a:noFill/>
                  <a:prstDash val="solid"/>
                  <a:miter lim="800000"/>
                </a:ln>
                <a:solidFill>
                  <a:schemeClr val="tx2"/>
                </a:solidFill>
                <a:ea typeface="ＭＳ Ｐゴシック"/>
              </a:rPr>
              <a:t>Search Allowances &amp; </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Relocation Allowances</a:t>
            </a:r>
          </a:p>
        </p:txBody>
      </p:sp>
      <p:sp>
        <p:nvSpPr>
          <p:cNvPr id="7" name="Text Placeholder 6"/>
          <p:cNvSpPr>
            <a:spLocks noGrp="1"/>
          </p:cNvSpPr>
          <p:nvPr>
            <p:ph type="body" idx="1"/>
          </p:nvPr>
        </p:nvSpPr>
        <p:spPr/>
        <p:txBody>
          <a:bodyPr anchor="t">
            <a:normAutofit/>
          </a:bodyPr>
          <a:lstStyle/>
          <a:p>
            <a:r>
              <a:rPr lang="en-US" dirty="0" smtClean="0"/>
              <a:t>TEGL 24-20 Sections E &amp; F</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spTree>
    <p:extLst>
      <p:ext uri="{BB962C8B-B14F-4D97-AF65-F5344CB8AC3E}">
        <p14:creationId xmlns:p14="http://schemas.microsoft.com/office/powerpoint/2010/main" val="1793858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dirty="0" smtClean="0"/>
              <a:t>Reversion 2021 has no impact on either Job Search Allowances or Relocation Allowances</a:t>
            </a:r>
          </a:p>
          <a:p>
            <a:pPr>
              <a:tabLst>
                <a:tab pos="741363" algn="l"/>
              </a:tabLst>
            </a:pPr>
            <a:r>
              <a:rPr lang="en-US" b="1" dirty="0" smtClean="0">
                <a:solidFill>
                  <a:schemeClr val="tx1"/>
                </a:solidFill>
              </a:rPr>
              <a:t>Job Search Allowances</a:t>
            </a:r>
          </a:p>
          <a:p>
            <a:pPr lvl="1">
              <a:tabLst>
                <a:tab pos="741363" algn="l"/>
              </a:tabLst>
            </a:pPr>
            <a:r>
              <a:rPr lang="en-US" dirty="0" smtClean="0">
                <a:solidFill>
                  <a:schemeClr val="tx1"/>
                </a:solidFill>
              </a:rPr>
              <a:t>90% of allowable costs, up to $1,250</a:t>
            </a:r>
          </a:p>
          <a:p>
            <a:pPr lvl="1">
              <a:tabLst>
                <a:tab pos="741363" algn="l"/>
              </a:tabLst>
            </a:pPr>
            <a:r>
              <a:rPr lang="en-US" dirty="0" smtClean="0">
                <a:solidFill>
                  <a:schemeClr val="tx1"/>
                </a:solidFill>
              </a:rPr>
              <a:t>Can be multiple trips</a:t>
            </a:r>
          </a:p>
          <a:p>
            <a:pPr>
              <a:tabLst>
                <a:tab pos="741363" algn="l"/>
              </a:tabLst>
            </a:pPr>
            <a:r>
              <a:rPr lang="en-US" b="1" dirty="0" smtClean="0"/>
              <a:t>Relocation Allowances</a:t>
            </a:r>
          </a:p>
          <a:p>
            <a:pPr lvl="1">
              <a:tabLst>
                <a:tab pos="741363" algn="l"/>
              </a:tabLst>
            </a:pPr>
            <a:r>
              <a:rPr lang="en-US" dirty="0" smtClean="0">
                <a:solidFill>
                  <a:schemeClr val="tx1"/>
                </a:solidFill>
              </a:rPr>
              <a:t>90% of allowance relocation costs</a:t>
            </a:r>
          </a:p>
          <a:p>
            <a:pPr lvl="2">
              <a:tabLst>
                <a:tab pos="741363" algn="l"/>
              </a:tabLst>
            </a:pPr>
            <a:r>
              <a:rPr lang="en-US" dirty="0" smtClean="0">
                <a:solidFill>
                  <a:schemeClr val="tx1"/>
                </a:solidFill>
              </a:rPr>
              <a:t>PLUS</a:t>
            </a:r>
          </a:p>
          <a:p>
            <a:pPr lvl="1">
              <a:tabLst>
                <a:tab pos="741363" algn="l"/>
              </a:tabLst>
            </a:pPr>
            <a:r>
              <a:rPr lang="en-US" dirty="0" smtClean="0">
                <a:solidFill>
                  <a:schemeClr val="tx1"/>
                </a:solidFill>
              </a:rPr>
              <a:t>Up to $1,250 in a lump sum payment</a:t>
            </a:r>
          </a:p>
        </p:txBody>
      </p:sp>
      <p:sp>
        <p:nvSpPr>
          <p:cNvPr id="8" name="Title 7"/>
          <p:cNvSpPr>
            <a:spLocks noGrp="1"/>
          </p:cNvSpPr>
          <p:nvPr>
            <p:ph type="title"/>
          </p:nvPr>
        </p:nvSpPr>
        <p:spPr/>
        <p:txBody>
          <a:bodyPr/>
          <a:lstStyle/>
          <a:p>
            <a:r>
              <a:rPr lang="en-US" dirty="0" smtClean="0"/>
              <a:t>Job Search and Relocation Allowances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15</a:t>
            </a:fld>
            <a:endParaRPr lang="en-US" dirty="0"/>
          </a:p>
        </p:txBody>
      </p:sp>
    </p:spTree>
    <p:extLst>
      <p:ext uri="{BB962C8B-B14F-4D97-AF65-F5344CB8AC3E}">
        <p14:creationId xmlns:p14="http://schemas.microsoft.com/office/powerpoint/2010/main" val="148690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Training</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nchor="t">
            <a:normAutofit/>
          </a:bodyPr>
          <a:lstStyle/>
          <a:p>
            <a:r>
              <a:rPr lang="en-US" dirty="0" smtClean="0"/>
              <a:t>TEGL 24-20 Section D</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spTree>
    <p:extLst>
      <p:ext uri="{BB962C8B-B14F-4D97-AF65-F5344CB8AC3E}">
        <p14:creationId xmlns:p14="http://schemas.microsoft.com/office/powerpoint/2010/main" val="1539030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sz="2400" dirty="0" smtClean="0"/>
              <a:t>Training </a:t>
            </a:r>
            <a:r>
              <a:rPr lang="en-US" sz="2400" dirty="0"/>
              <a:t>funds can </a:t>
            </a:r>
            <a:r>
              <a:rPr lang="en-US" sz="2400" dirty="0" smtClean="0"/>
              <a:t>continue to be </a:t>
            </a:r>
            <a:r>
              <a:rPr lang="en-US" sz="2400" dirty="0"/>
              <a:t>used to create </a:t>
            </a:r>
            <a:r>
              <a:rPr lang="en-US" sz="2400" dirty="0" smtClean="0"/>
              <a:t>supplemental </a:t>
            </a:r>
            <a:r>
              <a:rPr lang="en-US" sz="2400" dirty="0"/>
              <a:t>customized, </a:t>
            </a:r>
            <a:r>
              <a:rPr lang="en-US" sz="2400" dirty="0" smtClean="0"/>
              <a:t>group </a:t>
            </a:r>
            <a:r>
              <a:rPr lang="en-US" sz="2400" dirty="0"/>
              <a:t>training opportunities, </a:t>
            </a:r>
            <a:r>
              <a:rPr lang="en-US" sz="2400" dirty="0" smtClean="0"/>
              <a:t>remedial </a:t>
            </a:r>
            <a:r>
              <a:rPr lang="en-US" sz="2400" dirty="0"/>
              <a:t>education classes, English language </a:t>
            </a:r>
            <a:r>
              <a:rPr lang="en-US" sz="2400" dirty="0" smtClean="0"/>
              <a:t>classes</a:t>
            </a:r>
            <a:r>
              <a:rPr lang="en-US" sz="2400" dirty="0"/>
              <a:t>, </a:t>
            </a:r>
            <a:r>
              <a:rPr lang="en-US" sz="2400" dirty="0" smtClean="0"/>
              <a:t>contextualized </a:t>
            </a:r>
            <a:r>
              <a:rPr lang="en-US" sz="2400" dirty="0"/>
              <a:t>learning, etc.</a:t>
            </a:r>
          </a:p>
          <a:p>
            <a:pPr>
              <a:tabLst>
                <a:tab pos="741363" algn="l"/>
              </a:tabLst>
            </a:pPr>
            <a:r>
              <a:rPr lang="en-US" sz="2400" b="1" dirty="0" smtClean="0"/>
              <a:t>Part-time training is allowable under Reversion 2021</a:t>
            </a:r>
          </a:p>
          <a:p>
            <a:pPr lvl="1">
              <a:tabLst>
                <a:tab pos="741363" algn="l"/>
              </a:tabLst>
            </a:pPr>
            <a:r>
              <a:rPr lang="en-US" sz="2200" i="1" u="sng" dirty="0" smtClean="0"/>
              <a:t>TRA is otherwise payable</a:t>
            </a:r>
          </a:p>
          <a:p>
            <a:pPr>
              <a:tabLst>
                <a:tab pos="741363" algn="l"/>
              </a:tabLst>
            </a:pPr>
            <a:r>
              <a:rPr lang="en-US" sz="2400" dirty="0" smtClean="0"/>
              <a:t>Training programs may include </a:t>
            </a:r>
            <a:r>
              <a:rPr lang="en-US" sz="2400" dirty="0"/>
              <a:t>multiple types of training, multiple providers, etc</a:t>
            </a:r>
            <a:r>
              <a:rPr lang="en-US" sz="2400" dirty="0" smtClean="0"/>
              <a:t>.</a:t>
            </a:r>
          </a:p>
          <a:p>
            <a:pPr>
              <a:tabLst>
                <a:tab pos="741363" algn="l"/>
              </a:tabLst>
            </a:pPr>
            <a:r>
              <a:rPr lang="en-US" sz="2400" dirty="0" smtClean="0"/>
              <a:t>Training programs may be amended</a:t>
            </a:r>
          </a:p>
          <a:p>
            <a:pPr>
              <a:tabLst>
                <a:tab pos="741363" algn="l"/>
              </a:tabLst>
            </a:pPr>
            <a:r>
              <a:rPr lang="en-US" sz="2400" dirty="0" smtClean="0"/>
              <a:t>Distance learning allowable</a:t>
            </a:r>
            <a:endParaRPr lang="en-US" sz="2400" dirty="0"/>
          </a:p>
          <a:p>
            <a:pPr>
              <a:tabLst>
                <a:tab pos="741363" algn="l"/>
              </a:tabLst>
            </a:pPr>
            <a:endParaRPr lang="en-US" sz="2400" dirty="0" smtClean="0"/>
          </a:p>
        </p:txBody>
      </p:sp>
      <p:sp>
        <p:nvSpPr>
          <p:cNvPr id="8" name="Title 7"/>
          <p:cNvSpPr>
            <a:spLocks noGrp="1"/>
          </p:cNvSpPr>
          <p:nvPr>
            <p:ph type="title"/>
          </p:nvPr>
        </p:nvSpPr>
        <p:spPr/>
        <p:txBody>
          <a:bodyPr/>
          <a:lstStyle/>
          <a:p>
            <a:r>
              <a:rPr lang="en-US" dirty="0" smtClean="0"/>
              <a:t>Training under Reversion 2021</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17</a:t>
            </a:fld>
            <a:endParaRPr lang="en-US" dirty="0"/>
          </a:p>
        </p:txBody>
      </p:sp>
    </p:spTree>
    <p:extLst>
      <p:ext uri="{BB962C8B-B14F-4D97-AF65-F5344CB8AC3E}">
        <p14:creationId xmlns:p14="http://schemas.microsoft.com/office/powerpoint/2010/main" val="1205671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111931"/>
            <a:ext cx="9552980" cy="4525963"/>
          </a:xfrm>
        </p:spPr>
        <p:txBody>
          <a:bodyPr>
            <a:normAutofit/>
          </a:bodyPr>
          <a:lstStyle/>
          <a:p>
            <a:r>
              <a:rPr lang="en-US" sz="2800" b="1" dirty="0" smtClean="0"/>
              <a:t>Work-based training is the preferred method of training under Reversion 2021</a:t>
            </a:r>
          </a:p>
          <a:p>
            <a:r>
              <a:rPr lang="en-US" sz="2800" dirty="0" smtClean="0"/>
              <a:t>OJT limited to 104 weeks maximum duration</a:t>
            </a:r>
          </a:p>
          <a:p>
            <a:pPr lvl="1"/>
            <a:r>
              <a:rPr lang="en-US" sz="2600" dirty="0" smtClean="0"/>
              <a:t>Most OJTs will be less than 52 </a:t>
            </a:r>
            <a:r>
              <a:rPr lang="en-US" sz="2600" dirty="0" smtClean="0"/>
              <a:t>weeks</a:t>
            </a:r>
          </a:p>
          <a:p>
            <a:pPr lvl="1"/>
            <a:r>
              <a:rPr lang="en-US" sz="2600" dirty="0" smtClean="0"/>
              <a:t>TRA is not payable during OJT</a:t>
            </a:r>
            <a:endParaRPr lang="en-US" sz="2600" dirty="0" smtClean="0"/>
          </a:p>
          <a:p>
            <a:r>
              <a:rPr lang="en-US" sz="2800" dirty="0" smtClean="0"/>
              <a:t>Apprenticeship policies under 20 CFR 618 still apply</a:t>
            </a:r>
          </a:p>
          <a:p>
            <a:pPr lvl="1"/>
            <a:r>
              <a:rPr lang="en-US" sz="2600" dirty="0" smtClean="0"/>
              <a:t>Up to 130 weeks of support for work-based learning component</a:t>
            </a:r>
          </a:p>
          <a:p>
            <a:pPr lvl="1"/>
            <a:r>
              <a:rPr lang="en-US" sz="2600" dirty="0" smtClean="0"/>
              <a:t>Related instruction duration is limited to the length of the apprenticeship</a:t>
            </a:r>
            <a:endParaRPr lang="en-US" sz="2600" dirty="0"/>
          </a:p>
          <a:p>
            <a:endParaRPr lang="en-US" sz="3200" dirty="0" smtClean="0"/>
          </a:p>
          <a:p>
            <a:endParaRPr lang="en-US" dirty="0" smtClean="0"/>
          </a:p>
        </p:txBody>
      </p:sp>
      <p:sp>
        <p:nvSpPr>
          <p:cNvPr id="8" name="Title 7"/>
          <p:cNvSpPr>
            <a:spLocks noGrp="1"/>
          </p:cNvSpPr>
          <p:nvPr>
            <p:ph type="title"/>
          </p:nvPr>
        </p:nvSpPr>
        <p:spPr/>
        <p:txBody>
          <a:bodyPr/>
          <a:lstStyle/>
          <a:p>
            <a:r>
              <a:rPr lang="en-US" dirty="0" smtClean="0"/>
              <a:t>Work-Based Training</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18</a:t>
            </a:fld>
            <a:endParaRPr lang="en-US" dirty="0"/>
          </a:p>
        </p:txBody>
      </p:sp>
    </p:spTree>
    <p:extLst>
      <p:ext uri="{BB962C8B-B14F-4D97-AF65-F5344CB8AC3E}">
        <p14:creationId xmlns:p14="http://schemas.microsoft.com/office/powerpoint/2010/main" val="3771324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lstStyle/>
          <a:p>
            <a:endParaRPr lang="en-US" dirty="0"/>
          </a:p>
        </p:txBody>
      </p:sp>
    </p:spTree>
    <p:custDataLst>
      <p:tags r:id="rId1"/>
    </p:custDataLst>
    <p:extLst>
      <p:ext uri="{BB962C8B-B14F-4D97-AF65-F5344CB8AC3E}">
        <p14:creationId xmlns:p14="http://schemas.microsoft.com/office/powerpoint/2010/main" val="3334601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smtClean="0"/>
              <a:t>Trade Adjustment Assistance for Workers</a:t>
            </a:r>
            <a:br>
              <a:rPr lang="en-US" dirty="0" smtClean="0"/>
            </a:br>
            <a:r>
              <a:rPr lang="en-US" i="1" dirty="0" smtClean="0"/>
              <a:t>Reversion 2021</a:t>
            </a:r>
            <a:endParaRPr lang="en-US" i="1"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smtClean="0"/>
              <a:t>June 2021</a:t>
            </a:r>
            <a:endParaRPr lang="en-US" dirty="0"/>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smtClean="0"/>
              <a:t>Services &amp; </a:t>
            </a:r>
            <a:r>
              <a:rPr lang="en-US" dirty="0" smtClean="0"/>
              <a:t>Benefits (Revised)</a:t>
            </a:r>
            <a:endParaRPr lang="en-US" dirty="0" smtClean="0"/>
          </a:p>
          <a:p>
            <a:r>
              <a:rPr lang="en-US" dirty="0" smtClean="0"/>
              <a:t>TEGL 24-20</a:t>
            </a:r>
          </a:p>
        </p:txBody>
      </p:sp>
    </p:spTree>
    <p:custDataLst>
      <p:tags r:id="rId1"/>
    </p:custDataLst>
    <p:extLst>
      <p:ext uri="{BB962C8B-B14F-4D97-AF65-F5344CB8AC3E}">
        <p14:creationId xmlns:p14="http://schemas.microsoft.com/office/powerpoint/2010/main" val="2663552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0101" y="1405870"/>
            <a:ext cx="6553199" cy="2357891"/>
          </a:xfrm>
        </p:spPr>
        <p:txBody>
          <a:bodyPr anchor="b"/>
          <a:lstStyle/>
          <a:p>
            <a:r>
              <a:rPr lang="en-US" sz="3600" dirty="0" smtClean="0">
                <a:ln w="17780" cmpd="sng">
                  <a:noFill/>
                  <a:prstDash val="solid"/>
                  <a:miter lim="800000"/>
                </a:ln>
                <a:solidFill>
                  <a:schemeClr val="tx2"/>
                </a:solidFill>
                <a:ea typeface="ＭＳ Ｐゴシック"/>
              </a:rPr>
              <a:t>Trade </a:t>
            </a:r>
            <a:r>
              <a:rPr lang="en-US" sz="3600" dirty="0">
                <a:ln w="17780" cmpd="sng">
                  <a:noFill/>
                  <a:prstDash val="solid"/>
                  <a:miter lim="800000"/>
                </a:ln>
                <a:solidFill>
                  <a:schemeClr val="tx2"/>
                </a:solidFill>
                <a:ea typeface="ＭＳ Ｐゴシック"/>
              </a:rPr>
              <a:t>Readjustment Allowances (TRA)</a:t>
            </a:r>
          </a:p>
        </p:txBody>
      </p:sp>
      <p:sp>
        <p:nvSpPr>
          <p:cNvPr id="7" name="Text Placeholder 6"/>
          <p:cNvSpPr>
            <a:spLocks noGrp="1"/>
          </p:cNvSpPr>
          <p:nvPr>
            <p:ph type="body" idx="1"/>
          </p:nvPr>
        </p:nvSpPr>
        <p:spPr/>
        <p:txBody>
          <a:bodyPr anchor="t">
            <a:normAutofit/>
          </a:bodyPr>
          <a:lstStyle/>
          <a:p>
            <a:r>
              <a:rPr lang="en-US" dirty="0" smtClean="0"/>
              <a:t>TEGL 24-20 Section C</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spTree>
    <p:extLst>
      <p:ext uri="{BB962C8B-B14F-4D97-AF65-F5344CB8AC3E}">
        <p14:creationId xmlns:p14="http://schemas.microsoft.com/office/powerpoint/2010/main" val="4244795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sz="2400" dirty="0" smtClean="0"/>
              <a:t>No changes to weeks of Basic, Additional, or Completion TRA</a:t>
            </a:r>
          </a:p>
          <a:p>
            <a:pPr>
              <a:tabLst>
                <a:tab pos="741363" algn="l"/>
              </a:tabLst>
            </a:pPr>
            <a:r>
              <a:rPr lang="en-US" sz="2400" dirty="0" smtClean="0"/>
              <a:t>No change in waivers</a:t>
            </a:r>
          </a:p>
          <a:p>
            <a:pPr lvl="1">
              <a:tabLst>
                <a:tab pos="741363" algn="l"/>
              </a:tabLst>
            </a:pPr>
            <a:r>
              <a:rPr lang="en-US" i="1" dirty="0" smtClean="0"/>
              <a:t>Health, Enrollment Unavailable, Training Unavailable</a:t>
            </a:r>
          </a:p>
          <a:p>
            <a:pPr>
              <a:tabLst>
                <a:tab pos="741363" algn="l"/>
              </a:tabLst>
            </a:pPr>
            <a:r>
              <a:rPr lang="en-US" sz="2400" b="1" dirty="0" smtClean="0"/>
              <a:t>New:</a:t>
            </a:r>
            <a:r>
              <a:rPr lang="en-US" sz="2400" dirty="0" smtClean="0"/>
              <a:t> Must file a bona fide application for training within 210 days of separation </a:t>
            </a:r>
            <a:r>
              <a:rPr lang="en-US" sz="2400" dirty="0" smtClean="0"/>
              <a:t>or certification for </a:t>
            </a:r>
            <a:r>
              <a:rPr lang="en-US" sz="2400" dirty="0" smtClean="0"/>
              <a:t>Additional TRA eligibility</a:t>
            </a:r>
          </a:p>
          <a:p>
            <a:pPr>
              <a:tabLst>
                <a:tab pos="741363" algn="l"/>
              </a:tabLst>
            </a:pPr>
            <a:r>
              <a:rPr lang="en-US" sz="2400" b="1" dirty="0" smtClean="0"/>
              <a:t>New:</a:t>
            </a:r>
            <a:r>
              <a:rPr lang="en-US" sz="2400" dirty="0" smtClean="0"/>
              <a:t> First payable week of TRA cannot be prior to 60 days from the date the Petition is filed. </a:t>
            </a:r>
          </a:p>
          <a:p>
            <a:pPr>
              <a:tabLst>
                <a:tab pos="741363" algn="l"/>
              </a:tabLst>
            </a:pPr>
            <a:r>
              <a:rPr lang="en-US" sz="2400" b="1" dirty="0" smtClean="0"/>
              <a:t>New:</a:t>
            </a:r>
            <a:r>
              <a:rPr lang="en-US" sz="2400" dirty="0" smtClean="0"/>
              <a:t> Must be enrolled in or waived from training by</a:t>
            </a:r>
          </a:p>
          <a:p>
            <a:pPr lvl="1">
              <a:tabLst>
                <a:tab pos="741363" algn="l"/>
              </a:tabLst>
            </a:pPr>
            <a:r>
              <a:rPr lang="en-US" b="1" i="1" dirty="0" smtClean="0"/>
              <a:t>8</a:t>
            </a:r>
            <a:r>
              <a:rPr lang="en-US" i="1" dirty="0" smtClean="0"/>
              <a:t> weeks from certification</a:t>
            </a:r>
          </a:p>
          <a:p>
            <a:pPr lvl="1">
              <a:tabLst>
                <a:tab pos="741363" algn="l"/>
              </a:tabLst>
            </a:pPr>
            <a:r>
              <a:rPr lang="en-US" b="1" i="1" dirty="0" smtClean="0"/>
              <a:t>16</a:t>
            </a:r>
            <a:r>
              <a:rPr lang="en-US" i="1" dirty="0" smtClean="0"/>
              <a:t> weeks from separation</a:t>
            </a:r>
            <a:endParaRPr lang="en-US" i="1" dirty="0"/>
          </a:p>
        </p:txBody>
      </p:sp>
      <p:sp>
        <p:nvSpPr>
          <p:cNvPr id="8" name="Title 7"/>
          <p:cNvSpPr>
            <a:spLocks noGrp="1"/>
          </p:cNvSpPr>
          <p:nvPr>
            <p:ph type="title"/>
          </p:nvPr>
        </p:nvSpPr>
        <p:spPr/>
        <p:txBody>
          <a:bodyPr/>
          <a:lstStyle/>
          <a:p>
            <a:r>
              <a:rPr lang="en-US" dirty="0" smtClean="0"/>
              <a:t>TRA Benefits and Deadlines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21</a:t>
            </a:fld>
            <a:endParaRPr lang="en-US" dirty="0"/>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21</a:t>
            </a:fld>
            <a:endParaRPr lang="en-US" dirty="0"/>
          </a:p>
        </p:txBody>
      </p:sp>
    </p:spTree>
    <p:extLst>
      <p:ext uri="{BB962C8B-B14F-4D97-AF65-F5344CB8AC3E}">
        <p14:creationId xmlns:p14="http://schemas.microsoft.com/office/powerpoint/2010/main" val="608792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tabLst>
                <a:tab pos="741363" algn="l"/>
              </a:tabLst>
            </a:pPr>
            <a:r>
              <a:rPr lang="en-US" b="1" dirty="0" smtClean="0"/>
              <a:t>No earnings disregard</a:t>
            </a:r>
          </a:p>
          <a:p>
            <a:pPr lvl="1">
              <a:tabLst>
                <a:tab pos="741363" algn="l"/>
              </a:tabLst>
            </a:pPr>
            <a:r>
              <a:rPr lang="en-US" dirty="0" smtClean="0"/>
              <a:t>Workers employed while in training will no longer be allowed to earn wages without an impact on their TRA (Earnings Disregard)</a:t>
            </a:r>
          </a:p>
          <a:p>
            <a:pPr>
              <a:tabLst>
                <a:tab pos="741363" algn="l"/>
              </a:tabLst>
            </a:pPr>
            <a:r>
              <a:rPr lang="en-US" b="1" dirty="0" smtClean="0"/>
              <a:t>No election provisions</a:t>
            </a:r>
          </a:p>
          <a:p>
            <a:pPr lvl="1">
              <a:tabLst>
                <a:tab pos="741363" algn="l"/>
              </a:tabLst>
            </a:pPr>
            <a:r>
              <a:rPr lang="en-US" dirty="0" smtClean="0"/>
              <a:t>Workers will no longer be able to elect between receiving TRA instead of UI</a:t>
            </a:r>
          </a:p>
          <a:p>
            <a:pPr>
              <a:tabLst>
                <a:tab pos="741363" algn="l"/>
              </a:tabLst>
            </a:pPr>
            <a:r>
              <a:rPr lang="en-US" dirty="0" smtClean="0"/>
              <a:t>No good cause provisions will apply</a:t>
            </a:r>
          </a:p>
          <a:p>
            <a:pPr>
              <a:tabLst>
                <a:tab pos="741363" algn="l"/>
              </a:tabLst>
            </a:pPr>
            <a:r>
              <a:rPr lang="en-US" dirty="0" smtClean="0"/>
              <a:t>No exceptions for military service</a:t>
            </a:r>
          </a:p>
          <a:p>
            <a:pPr>
              <a:tabLst>
                <a:tab pos="741363" algn="l"/>
              </a:tabLst>
            </a:pPr>
            <a:r>
              <a:rPr lang="en-US" dirty="0" smtClean="0"/>
              <a:t>No extensions for justifiable cause</a:t>
            </a:r>
          </a:p>
          <a:p>
            <a:pPr>
              <a:tabLst>
                <a:tab pos="741363" algn="l"/>
              </a:tabLst>
            </a:pPr>
            <a:r>
              <a:rPr lang="en-US" dirty="0" smtClean="0"/>
              <a:t>No extensions for judicial or administrative appeals</a:t>
            </a:r>
          </a:p>
        </p:txBody>
      </p:sp>
      <p:sp>
        <p:nvSpPr>
          <p:cNvPr id="8" name="Title 7"/>
          <p:cNvSpPr>
            <a:spLocks noGrp="1"/>
          </p:cNvSpPr>
          <p:nvPr>
            <p:ph type="title"/>
          </p:nvPr>
        </p:nvSpPr>
        <p:spPr/>
        <p:txBody>
          <a:bodyPr/>
          <a:lstStyle/>
          <a:p>
            <a:r>
              <a:rPr lang="en-US" dirty="0" smtClean="0"/>
              <a:t>TRA Provisions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22</a:t>
            </a:fld>
            <a:endParaRPr lang="en-US" dirty="0"/>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22</a:t>
            </a:fld>
            <a:endParaRPr lang="en-US" dirty="0"/>
          </a:p>
        </p:txBody>
      </p:sp>
    </p:spTree>
    <p:extLst>
      <p:ext uri="{BB962C8B-B14F-4D97-AF65-F5344CB8AC3E}">
        <p14:creationId xmlns:p14="http://schemas.microsoft.com/office/powerpoint/2010/main" val="340543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lstStyle/>
          <a:p>
            <a:endParaRPr lang="en-US" dirty="0"/>
          </a:p>
        </p:txBody>
      </p:sp>
    </p:spTree>
    <p:custDataLst>
      <p:tags r:id="rId1"/>
    </p:custDataLst>
    <p:extLst>
      <p:ext uri="{BB962C8B-B14F-4D97-AF65-F5344CB8AC3E}">
        <p14:creationId xmlns:p14="http://schemas.microsoft.com/office/powerpoint/2010/main" val="2645387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Alternative Trade Adjustment Assistance (ATAA)</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nchor="t">
            <a:normAutofit/>
          </a:bodyPr>
          <a:lstStyle/>
          <a:p>
            <a:r>
              <a:rPr lang="en-US" dirty="0" smtClean="0"/>
              <a:t>Replaces RTAA</a:t>
            </a:r>
          </a:p>
          <a:p>
            <a:r>
              <a:rPr lang="en-US" dirty="0" smtClean="0"/>
              <a:t>TEGL 24-20 Section H</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24</a:t>
            </a:fld>
            <a:endParaRPr lang="en-US" dirty="0"/>
          </a:p>
        </p:txBody>
      </p:sp>
    </p:spTree>
    <p:extLst>
      <p:ext uri="{BB962C8B-B14F-4D97-AF65-F5344CB8AC3E}">
        <p14:creationId xmlns:p14="http://schemas.microsoft.com/office/powerpoint/2010/main" val="631055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72462"/>
            <a:ext cx="9657484" cy="4525963"/>
          </a:xfrm>
        </p:spPr>
        <p:txBody>
          <a:bodyPr>
            <a:normAutofit lnSpcReduction="10000"/>
          </a:bodyPr>
          <a:lstStyle/>
          <a:p>
            <a:pPr>
              <a:tabLst>
                <a:tab pos="741363" algn="l"/>
              </a:tabLst>
            </a:pPr>
            <a:r>
              <a:rPr lang="en-US" sz="2800" dirty="0" smtClean="0"/>
              <a:t>Group eligibility required </a:t>
            </a:r>
          </a:p>
          <a:p>
            <a:pPr lvl="1">
              <a:tabLst>
                <a:tab pos="741363" algn="l"/>
              </a:tabLst>
            </a:pPr>
            <a:r>
              <a:rPr lang="en-US" sz="2600" dirty="0" smtClean="0"/>
              <a:t>Will be part of the petition and investigation process </a:t>
            </a:r>
            <a:endParaRPr lang="en-US" sz="2600" dirty="0"/>
          </a:p>
          <a:p>
            <a:pPr>
              <a:tabLst>
                <a:tab pos="741363" algn="l"/>
              </a:tabLst>
            </a:pPr>
            <a:r>
              <a:rPr lang="en-US" sz="2800" dirty="0" smtClean="0"/>
              <a:t>Cannot be combined with training</a:t>
            </a:r>
            <a:endParaRPr lang="en-US" sz="2800" dirty="0"/>
          </a:p>
          <a:p>
            <a:r>
              <a:rPr lang="en-US" sz="2800" dirty="0" smtClean="0"/>
              <a:t>Cannot receive ATAA after TRA or training</a:t>
            </a:r>
          </a:p>
          <a:p>
            <a:r>
              <a:rPr lang="en-US" sz="2800" dirty="0" smtClean="0"/>
              <a:t>Cannot receive TRA or training after ATAA</a:t>
            </a:r>
          </a:p>
          <a:p>
            <a:r>
              <a:rPr lang="en-US" sz="2800" dirty="0" smtClean="0"/>
              <a:t>Cannot receive a job search allowance </a:t>
            </a:r>
          </a:p>
          <a:p>
            <a:r>
              <a:rPr lang="en-US" sz="2800" dirty="0" smtClean="0"/>
              <a:t>ATAA recipients are otherwise eligible for a Relocation Allowance</a:t>
            </a:r>
          </a:p>
          <a:p>
            <a:pPr marL="0" indent="0">
              <a:buNone/>
            </a:pPr>
            <a:endParaRPr lang="en-US" sz="2800" dirty="0" smtClean="0"/>
          </a:p>
          <a:p>
            <a:pPr marL="0" indent="0">
              <a:buNone/>
            </a:pPr>
            <a:endParaRPr lang="en-US" dirty="0" smtClean="0"/>
          </a:p>
          <a:p>
            <a:endParaRPr lang="en-US" dirty="0" smtClean="0"/>
          </a:p>
        </p:txBody>
      </p:sp>
      <p:sp>
        <p:nvSpPr>
          <p:cNvPr id="8" name="Title 7"/>
          <p:cNvSpPr>
            <a:spLocks noGrp="1"/>
          </p:cNvSpPr>
          <p:nvPr>
            <p:ph type="title"/>
          </p:nvPr>
        </p:nvSpPr>
        <p:spPr/>
        <p:txBody>
          <a:bodyPr/>
          <a:lstStyle/>
          <a:p>
            <a:r>
              <a:rPr lang="en-US" dirty="0" smtClean="0"/>
              <a:t>ATAA</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25</a:t>
            </a:fld>
            <a:endParaRPr lang="en-US" dirty="0"/>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25</a:t>
            </a:fld>
            <a:endParaRPr lang="en-US" dirty="0"/>
          </a:p>
        </p:txBody>
      </p:sp>
    </p:spTree>
    <p:extLst>
      <p:ext uri="{BB962C8B-B14F-4D97-AF65-F5344CB8AC3E}">
        <p14:creationId xmlns:p14="http://schemas.microsoft.com/office/powerpoint/2010/main" val="721880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72462"/>
            <a:ext cx="9657484" cy="4525963"/>
          </a:xfrm>
        </p:spPr>
        <p:txBody>
          <a:bodyPr>
            <a:normAutofit fontScale="92500" lnSpcReduction="10000"/>
          </a:bodyPr>
          <a:lstStyle/>
          <a:p>
            <a:pPr>
              <a:tabLst>
                <a:tab pos="741363" algn="l"/>
              </a:tabLst>
            </a:pPr>
            <a:r>
              <a:rPr lang="en-US" sz="2800" dirty="0" smtClean="0"/>
              <a:t>20 CFR 618 applies to calculating Annualized Separation Wage and Annualized Reemployment Wage</a:t>
            </a:r>
          </a:p>
          <a:p>
            <a:pPr>
              <a:tabLst>
                <a:tab pos="741363" algn="l"/>
              </a:tabLst>
            </a:pPr>
            <a:r>
              <a:rPr lang="en-US" sz="2800" dirty="0" smtClean="0"/>
              <a:t>ATAA “</a:t>
            </a:r>
            <a:r>
              <a:rPr lang="en-US" sz="2800" dirty="0"/>
              <a:t>e</a:t>
            </a:r>
            <a:r>
              <a:rPr lang="en-US" sz="2800" dirty="0" smtClean="0"/>
              <a:t>xpires” on June 30, 2022</a:t>
            </a:r>
          </a:p>
          <a:p>
            <a:pPr lvl="1">
              <a:tabLst>
                <a:tab pos="741363" algn="l"/>
              </a:tabLst>
            </a:pPr>
            <a:r>
              <a:rPr lang="en-US" sz="2600" dirty="0" smtClean="0"/>
              <a:t>A worker must receive their first ATAA payment on or before June 30, 2022 to retain eligibility for additional ATAA payments past that date</a:t>
            </a:r>
          </a:p>
          <a:p>
            <a:pPr>
              <a:tabLst>
                <a:tab pos="741363" algn="l"/>
              </a:tabLst>
            </a:pPr>
            <a:r>
              <a:rPr lang="en-US" sz="2800" dirty="0" smtClean="0"/>
              <a:t>UI eligibility is not a requirement for ATAA</a:t>
            </a:r>
          </a:p>
          <a:p>
            <a:pPr>
              <a:tabLst>
                <a:tab pos="741363" algn="l"/>
              </a:tabLst>
            </a:pPr>
            <a:r>
              <a:rPr lang="en-US" sz="2800" dirty="0" smtClean="0"/>
              <a:t>Qualifying employment must be “covered employment” under applicable State law</a:t>
            </a:r>
          </a:p>
          <a:p>
            <a:pPr lvl="1">
              <a:tabLst>
                <a:tab pos="741363" algn="l"/>
              </a:tabLst>
            </a:pPr>
            <a:r>
              <a:rPr lang="en-US" sz="2600" dirty="0" smtClean="0"/>
              <a:t>Must not include activity that is unlawful under federal, state, or local law</a:t>
            </a:r>
          </a:p>
          <a:p>
            <a:pPr marL="457200" lvl="1" indent="0">
              <a:buNone/>
              <a:tabLst>
                <a:tab pos="741363" algn="l"/>
              </a:tabLst>
            </a:pPr>
            <a:endParaRPr lang="en-US" sz="2600" dirty="0" smtClean="0"/>
          </a:p>
          <a:p>
            <a:pPr marL="0" indent="0">
              <a:buNone/>
            </a:pPr>
            <a:endParaRPr lang="en-US" sz="2800" dirty="0" smtClean="0"/>
          </a:p>
          <a:p>
            <a:pPr marL="0" indent="0">
              <a:buNone/>
            </a:pPr>
            <a:endParaRPr lang="en-US" dirty="0" smtClean="0"/>
          </a:p>
          <a:p>
            <a:endParaRPr lang="en-US" dirty="0" smtClean="0"/>
          </a:p>
        </p:txBody>
      </p:sp>
      <p:sp>
        <p:nvSpPr>
          <p:cNvPr id="8" name="Title 7"/>
          <p:cNvSpPr>
            <a:spLocks noGrp="1"/>
          </p:cNvSpPr>
          <p:nvPr>
            <p:ph type="title"/>
          </p:nvPr>
        </p:nvSpPr>
        <p:spPr/>
        <p:txBody>
          <a:bodyPr/>
          <a:lstStyle/>
          <a:p>
            <a:r>
              <a:rPr lang="en-US" dirty="0" smtClean="0"/>
              <a:t>ATAA</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26</a:t>
            </a:fld>
            <a:endParaRPr lang="en-US" dirty="0"/>
          </a:p>
        </p:txBody>
      </p:sp>
      <p:sp>
        <p:nvSpPr>
          <p:cNvPr id="7"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26</a:t>
            </a:fld>
            <a:endParaRPr lang="en-US" dirty="0"/>
          </a:p>
        </p:txBody>
      </p:sp>
    </p:spTree>
    <p:extLst>
      <p:ext uri="{BB962C8B-B14F-4D97-AF65-F5344CB8AC3E}">
        <p14:creationId xmlns:p14="http://schemas.microsoft.com/office/powerpoint/2010/main" val="319949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lstStyle/>
          <a:p>
            <a:endParaRPr lang="en-US" dirty="0"/>
          </a:p>
        </p:txBody>
      </p:sp>
    </p:spTree>
    <p:custDataLst>
      <p:tags r:id="rId1"/>
    </p:custDataLst>
    <p:extLst>
      <p:ext uri="{BB962C8B-B14F-4D97-AF65-F5344CB8AC3E}">
        <p14:creationId xmlns:p14="http://schemas.microsoft.com/office/powerpoint/2010/main" val="1157394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Wrapping Up</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nchor="t">
            <a:normAutofit/>
          </a:bodyPr>
          <a:lstStyle/>
          <a:p>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28</a:t>
            </a:fld>
            <a:endParaRPr lang="en-US" dirty="0"/>
          </a:p>
        </p:txBody>
      </p:sp>
    </p:spTree>
    <p:extLst>
      <p:ext uri="{BB962C8B-B14F-4D97-AF65-F5344CB8AC3E}">
        <p14:creationId xmlns:p14="http://schemas.microsoft.com/office/powerpoint/2010/main" val="4176694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29</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smtClean="0"/>
              <a:t>Resources</a:t>
            </a:r>
            <a:endParaRPr lang="en-US" dirty="0"/>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199" y="1161144"/>
            <a:ext cx="9596719" cy="5015820"/>
          </a:xfrm>
        </p:spPr>
        <p:txBody>
          <a:bodyPr/>
          <a:lstStyle/>
          <a:p>
            <a:r>
              <a:rPr lang="en-US" b="1" dirty="0" smtClean="0"/>
              <a:t>TAA Community</a:t>
            </a:r>
            <a:endParaRPr lang="en-US" b="1" dirty="0"/>
          </a:p>
          <a:p>
            <a:pPr lvl="1"/>
            <a:r>
              <a:rPr lang="en-US" dirty="0" smtClean="0"/>
              <a:t>Workforce GPS TAA Program Community</a:t>
            </a:r>
            <a:endParaRPr lang="en-US" dirty="0"/>
          </a:p>
          <a:p>
            <a:pPr lvl="2"/>
            <a:r>
              <a:rPr lang="en-US" dirty="0" smtClean="0">
                <a:hlinkClick r:id="rId4"/>
              </a:rPr>
              <a:t>taa.workforcegps.org</a:t>
            </a:r>
            <a:r>
              <a:rPr lang="en-US" dirty="0" smtClean="0"/>
              <a:t> </a:t>
            </a:r>
            <a:endParaRPr lang="en-US" dirty="0"/>
          </a:p>
          <a:p>
            <a:r>
              <a:rPr lang="en-US" b="1" dirty="0" smtClean="0"/>
              <a:t>TAA </a:t>
            </a:r>
            <a:r>
              <a:rPr lang="en-US" b="1" dirty="0"/>
              <a:t>Program Website</a:t>
            </a:r>
          </a:p>
          <a:p>
            <a:pPr lvl="1"/>
            <a:r>
              <a:rPr lang="en-US" dirty="0"/>
              <a:t>Official website of the TAA Program</a:t>
            </a:r>
          </a:p>
          <a:p>
            <a:pPr lvl="2"/>
            <a:r>
              <a:rPr lang="en-US" dirty="0">
                <a:hlinkClick r:id="rId5"/>
              </a:rPr>
              <a:t>www.dol.gov/agencies/eta/tradeact</a:t>
            </a:r>
            <a:endParaRPr lang="en-US" dirty="0"/>
          </a:p>
          <a:p>
            <a:r>
              <a:rPr lang="en-US" b="1" dirty="0"/>
              <a:t>TEGL </a:t>
            </a:r>
            <a:r>
              <a:rPr lang="en-US" b="1" dirty="0" smtClean="0"/>
              <a:t>24-20</a:t>
            </a:r>
            <a:endParaRPr lang="en-US" b="1" dirty="0"/>
          </a:p>
          <a:p>
            <a:pPr lvl="1"/>
            <a:r>
              <a:rPr lang="en-US" dirty="0"/>
              <a:t>Reversion 2021 Operating Instructions</a:t>
            </a:r>
          </a:p>
          <a:p>
            <a:pPr lvl="2"/>
            <a:r>
              <a:rPr lang="en-US" dirty="0">
                <a:hlinkClick r:id="rId6"/>
              </a:rPr>
              <a:t>https://</a:t>
            </a:r>
            <a:r>
              <a:rPr lang="en-US" dirty="0" smtClean="0">
                <a:hlinkClick r:id="rId6"/>
              </a:rPr>
              <a:t>wdr.doleta.gov/directives/corr_doc.cfm?DOCN=6175</a:t>
            </a:r>
            <a:r>
              <a:rPr lang="en-US" dirty="0" smtClean="0"/>
              <a:t> </a:t>
            </a:r>
          </a:p>
        </p:txBody>
      </p:sp>
    </p:spTree>
    <p:custDataLst>
      <p:tags r:id="rId1"/>
    </p:custDataLst>
    <p:extLst>
      <p:ext uri="{BB962C8B-B14F-4D97-AF65-F5344CB8AC3E}">
        <p14:creationId xmlns:p14="http://schemas.microsoft.com/office/powerpoint/2010/main" val="375397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smtClean="0"/>
              <a:t>Welcome</a:t>
            </a:r>
            <a:endParaRPr lang="en-US" dirty="0"/>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5975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lstStyle/>
          <a:p>
            <a:endParaRPr lang="en-US" dirty="0"/>
          </a:p>
        </p:txBody>
      </p:sp>
    </p:spTree>
    <p:custDataLst>
      <p:tags r:id="rId1"/>
    </p:custDataLst>
    <p:extLst>
      <p:ext uri="{BB962C8B-B14F-4D97-AF65-F5344CB8AC3E}">
        <p14:creationId xmlns:p14="http://schemas.microsoft.com/office/powerpoint/2010/main" val="2661489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3" name="Text Placeholder 2"/>
          <p:cNvSpPr>
            <a:spLocks noGrp="1"/>
          </p:cNvSpPr>
          <p:nvPr>
            <p:ph type="body" idx="20"/>
          </p:nvPr>
        </p:nvSpPr>
        <p:spPr/>
        <p:txBody>
          <a:bodyPr/>
          <a:lstStyle/>
          <a:p>
            <a:endParaRPr lang="en-US" dirty="0"/>
          </a:p>
        </p:txBody>
      </p:sp>
    </p:spTree>
    <p:custDataLst>
      <p:tags r:id="rId1"/>
    </p:custDataLst>
    <p:extLst>
      <p:ext uri="{BB962C8B-B14F-4D97-AF65-F5344CB8AC3E}">
        <p14:creationId xmlns:p14="http://schemas.microsoft.com/office/powerpoint/2010/main" val="1873699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a:t>
            </a:r>
            <a:r>
              <a:rPr lang="en-US" dirty="0" smtClean="0"/>
              <a:t>Moderator</a:t>
            </a:r>
            <a:endParaRPr lang="en-US" dirty="0"/>
          </a:p>
        </p:txBody>
      </p:sp>
      <p:pic>
        <p:nvPicPr>
          <p:cNvPr id="2" name="Picture Placeholder 1"/>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565" b="565"/>
          <a:stretch>
            <a:fillRect/>
          </a:stretch>
        </p:blipFill>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smtClean="0"/>
              <a:t>Tim Theberge</a:t>
            </a:r>
            <a:endParaRPr lang="en-US" dirty="0"/>
          </a:p>
          <a:p>
            <a:pPr lvl="1"/>
            <a:r>
              <a:rPr lang="en-US" dirty="0" smtClean="0"/>
              <a:t>Lead Program Analyst</a:t>
            </a:r>
            <a:endParaRPr lang="en-US" dirty="0"/>
          </a:p>
          <a:p>
            <a:pPr lvl="2"/>
            <a:r>
              <a:rPr lang="en-US" dirty="0" smtClean="0"/>
              <a:t>OTAA / ETA</a:t>
            </a:r>
            <a:endParaRPr lang="en-US" dirty="0"/>
          </a:p>
        </p:txBody>
      </p:sp>
    </p:spTree>
    <p:custDataLst>
      <p:tags r:id="rId1"/>
    </p:custDataLst>
    <p:extLst>
      <p:ext uri="{BB962C8B-B14F-4D97-AF65-F5344CB8AC3E}">
        <p14:creationId xmlns:p14="http://schemas.microsoft.com/office/powerpoint/2010/main" val="2448186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smtClean="0"/>
              <a:t>Jesse Johnson</a:t>
            </a:r>
            <a:endParaRPr lang="en-US" b="1" dirty="0"/>
          </a:p>
          <a:p>
            <a:pPr lvl="1"/>
            <a:r>
              <a:rPr lang="en-US" dirty="0" smtClean="0"/>
              <a:t>Program Analyst</a:t>
            </a:r>
            <a:endParaRPr lang="en-US" dirty="0"/>
          </a:p>
          <a:p>
            <a:pPr lvl="2"/>
            <a:r>
              <a:rPr lang="en-US" dirty="0" smtClean="0"/>
              <a:t>OTAA / ETA</a:t>
            </a:r>
            <a:endParaRPr lang="en-US" dirty="0"/>
          </a:p>
        </p:txBody>
      </p:sp>
      <p:pic>
        <p:nvPicPr>
          <p:cNvPr id="5" name="Picture Placeholder 4"/>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725" b="6725"/>
          <a:stretch>
            <a:fillRect/>
          </a:stretch>
        </p:blipFill>
        <p:spPr>
          <a:xfrm>
            <a:off x="1501775" y="1460500"/>
            <a:ext cx="2133600" cy="2133600"/>
          </a:xfrm>
        </p:spPr>
      </p:pic>
    </p:spTree>
    <p:custDataLst>
      <p:tags r:id="rId1"/>
    </p:custDataLst>
    <p:extLst>
      <p:ext uri="{BB962C8B-B14F-4D97-AF65-F5344CB8AC3E}">
        <p14:creationId xmlns:p14="http://schemas.microsoft.com/office/powerpoint/2010/main" val="98907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0101" y="1405870"/>
            <a:ext cx="7378699" cy="2357891"/>
          </a:xfrm>
        </p:spPr>
        <p:txBody>
          <a:bodyPr anchor="b"/>
          <a:lstStyle/>
          <a:p>
            <a:r>
              <a:rPr lang="en-US" sz="3600" dirty="0" smtClean="0">
                <a:ln w="17780" cmpd="sng">
                  <a:noFill/>
                  <a:prstDash val="solid"/>
                  <a:miter lim="800000"/>
                </a:ln>
                <a:solidFill>
                  <a:schemeClr val="tx2"/>
                </a:solidFill>
                <a:ea typeface="ＭＳ Ｐゴシック"/>
              </a:rPr>
              <a:t>Employment &amp; Case Management /</a:t>
            </a:r>
            <a:br>
              <a:rPr lang="en-US" sz="3600" dirty="0" smtClean="0">
                <a:ln w="17780" cmpd="sng">
                  <a:noFill/>
                  <a:prstDash val="solid"/>
                  <a:miter lim="800000"/>
                </a:ln>
                <a:solidFill>
                  <a:schemeClr val="tx2"/>
                </a:solidFill>
                <a:ea typeface="ＭＳ Ｐゴシック"/>
              </a:rPr>
            </a:br>
            <a:r>
              <a:rPr lang="en-US" sz="3600" dirty="0" smtClean="0">
                <a:ln w="17780" cmpd="sng">
                  <a:noFill/>
                  <a:prstDash val="solid"/>
                  <a:miter lim="800000"/>
                </a:ln>
                <a:solidFill>
                  <a:schemeClr val="tx2"/>
                </a:solidFill>
                <a:ea typeface="ＭＳ Ｐゴシック"/>
              </a:rPr>
              <a:t>Employment Services</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nchor="t">
            <a:normAutofit/>
          </a:bodyPr>
          <a:lstStyle/>
          <a:p>
            <a:r>
              <a:rPr lang="en-US" dirty="0" smtClean="0"/>
              <a:t>TEGL 24-20 Section G</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6</a:t>
            </a:fld>
            <a:endParaRPr lang="en-US" dirty="0"/>
          </a:p>
        </p:txBody>
      </p:sp>
    </p:spTree>
    <p:extLst>
      <p:ext uri="{BB962C8B-B14F-4D97-AF65-F5344CB8AC3E}">
        <p14:creationId xmlns:p14="http://schemas.microsoft.com/office/powerpoint/2010/main" val="1730579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81527"/>
            <a:ext cx="10976832" cy="4741895"/>
          </a:xfrm>
        </p:spPr>
        <p:txBody>
          <a:bodyPr>
            <a:noAutofit/>
          </a:bodyPr>
          <a:lstStyle/>
          <a:p>
            <a:pPr>
              <a:spcBef>
                <a:spcPts val="600"/>
              </a:spcBef>
              <a:tabLst>
                <a:tab pos="804863" algn="l"/>
              </a:tabLst>
            </a:pPr>
            <a:r>
              <a:rPr lang="en-US" sz="2800" dirty="0" smtClean="0"/>
              <a:t>Reversion 2021 requires states to “make every reasonable effort </a:t>
            </a:r>
            <a:r>
              <a:rPr lang="en-US" sz="2800" dirty="0"/>
              <a:t>to </a:t>
            </a:r>
            <a:r>
              <a:rPr lang="en-US" sz="2800" dirty="0" smtClean="0"/>
              <a:t>secure… counseling</a:t>
            </a:r>
            <a:r>
              <a:rPr lang="en-US" sz="2800" dirty="0"/>
              <a:t>, testing, and placement services, and supportive and other </a:t>
            </a:r>
            <a:r>
              <a:rPr lang="en-US" sz="2800" dirty="0" smtClean="0"/>
              <a:t>services…”</a:t>
            </a:r>
          </a:p>
          <a:p>
            <a:pPr lvl="1">
              <a:spcBef>
                <a:spcPts val="600"/>
              </a:spcBef>
              <a:tabLst>
                <a:tab pos="804863" algn="l"/>
              </a:tabLst>
            </a:pPr>
            <a:r>
              <a:rPr lang="en-US" dirty="0" smtClean="0"/>
              <a:t>This is different than the “shall make available” requirement under TAARA 2015</a:t>
            </a:r>
          </a:p>
          <a:p>
            <a:pPr lvl="1">
              <a:spcBef>
                <a:spcPts val="600"/>
              </a:spcBef>
              <a:tabLst>
                <a:tab pos="804863" algn="l"/>
              </a:tabLst>
            </a:pPr>
            <a:r>
              <a:rPr lang="en-US" dirty="0" smtClean="0"/>
              <a:t>States will need to rely upon Wagner-</a:t>
            </a:r>
            <a:r>
              <a:rPr lang="en-US" dirty="0" err="1" smtClean="0"/>
              <a:t>Peyser</a:t>
            </a:r>
            <a:r>
              <a:rPr lang="en-US" dirty="0" smtClean="0"/>
              <a:t> and WIOA to provide these services</a:t>
            </a:r>
          </a:p>
          <a:p>
            <a:pPr>
              <a:spcBef>
                <a:spcPts val="600"/>
              </a:spcBef>
              <a:tabLst>
                <a:tab pos="804863" algn="l"/>
              </a:tabLst>
            </a:pPr>
            <a:r>
              <a:rPr lang="en-US" sz="2800" dirty="0" smtClean="0"/>
              <a:t>Limited TAA funding available to provide initial assessments to workers covered under petitions filed on or after July 1, 2021, other than the initial assessment</a:t>
            </a:r>
          </a:p>
          <a:p>
            <a:pPr lvl="1">
              <a:spcBef>
                <a:spcPts val="600"/>
              </a:spcBef>
              <a:tabLst>
                <a:tab pos="804863" algn="l"/>
              </a:tabLst>
            </a:pPr>
            <a:r>
              <a:rPr lang="en-US" sz="2600" dirty="0" smtClean="0"/>
              <a:t>States will still use TAA funds to provide employment and case management services to workers covered under petitions filed on or before June 30, 2021</a:t>
            </a:r>
            <a:endParaRPr lang="en-US" sz="2600" dirty="0"/>
          </a:p>
        </p:txBody>
      </p:sp>
      <p:sp>
        <p:nvSpPr>
          <p:cNvPr id="8" name="Title 7"/>
          <p:cNvSpPr>
            <a:spLocks noGrp="1"/>
          </p:cNvSpPr>
          <p:nvPr>
            <p:ph type="title"/>
          </p:nvPr>
        </p:nvSpPr>
        <p:spPr/>
        <p:txBody>
          <a:bodyPr/>
          <a:lstStyle/>
          <a:p>
            <a:r>
              <a:rPr lang="en-US" dirty="0" smtClean="0"/>
              <a:t>Employment Services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7</a:t>
            </a:fld>
            <a:endParaRPr lang="en-US" dirty="0"/>
          </a:p>
        </p:txBody>
      </p:sp>
      <p:sp>
        <p:nvSpPr>
          <p:cNvPr id="5" name="Slide Number Placeholder 4"/>
          <p:cNvSpPr>
            <a:spLocks noGrp="1"/>
          </p:cNvSpPr>
          <p:nvPr>
            <p:ph type="sldNum" sz="quarter" idx="12"/>
          </p:nvPr>
        </p:nvSpPr>
        <p:spPr>
          <a:xfrm>
            <a:off x="11384678" y="6356350"/>
            <a:ext cx="652922" cy="365125"/>
          </a:xfrm>
        </p:spPr>
        <p:txBody>
          <a:bodyPr/>
          <a:lstStyle/>
          <a:p>
            <a:fld id="{01723B91-CE10-4F20-890A-0852E2246859}" type="slidenum">
              <a:rPr lang="en-US" smtClean="0"/>
              <a:pPr/>
              <a:t>7</a:t>
            </a:fld>
            <a:endParaRPr lang="en-US" dirty="0"/>
          </a:p>
        </p:txBody>
      </p:sp>
    </p:spTree>
    <p:extLst>
      <p:ext uri="{BB962C8B-B14F-4D97-AF65-F5344CB8AC3E}">
        <p14:creationId xmlns:p14="http://schemas.microsoft.com/office/powerpoint/2010/main" val="2236403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5" y="1081527"/>
            <a:ext cx="10976832" cy="4741895"/>
          </a:xfrm>
        </p:spPr>
        <p:txBody>
          <a:bodyPr>
            <a:noAutofit/>
          </a:bodyPr>
          <a:lstStyle/>
          <a:p>
            <a:pPr>
              <a:spcBef>
                <a:spcPts val="600"/>
              </a:spcBef>
              <a:tabLst>
                <a:tab pos="804863" algn="l"/>
              </a:tabLst>
            </a:pPr>
            <a:r>
              <a:rPr lang="en-US" sz="2800" dirty="0" smtClean="0"/>
              <a:t>Under Reversion 2021 states must provide an initial assessment</a:t>
            </a:r>
          </a:p>
          <a:p>
            <a:pPr marL="0" indent="0">
              <a:spcBef>
                <a:spcPts val="600"/>
              </a:spcBef>
              <a:buNone/>
              <a:tabLst>
                <a:tab pos="804863" algn="l"/>
              </a:tabLst>
            </a:pPr>
            <a:endParaRPr lang="en-US" sz="2800" dirty="0" smtClean="0"/>
          </a:p>
          <a:p>
            <a:pPr>
              <a:spcBef>
                <a:spcPts val="600"/>
              </a:spcBef>
              <a:tabLst>
                <a:tab pos="804863" algn="l"/>
              </a:tabLst>
            </a:pPr>
            <a:r>
              <a:rPr lang="en-US" sz="2800" dirty="0" smtClean="0"/>
              <a:t>Initial assessments can be provided with TAA funds</a:t>
            </a:r>
          </a:p>
          <a:p>
            <a:pPr lvl="1">
              <a:spcBef>
                <a:spcPts val="600"/>
              </a:spcBef>
              <a:tabLst>
                <a:tab pos="804863" algn="l"/>
              </a:tabLst>
            </a:pPr>
            <a:r>
              <a:rPr lang="en-US" dirty="0" smtClean="0"/>
              <a:t>Required under Sec. 239(g) of the Act which is not changed by Reversion 2021</a:t>
            </a:r>
            <a:endParaRPr lang="en-US" dirty="0"/>
          </a:p>
        </p:txBody>
      </p:sp>
      <p:sp>
        <p:nvSpPr>
          <p:cNvPr id="8" name="Title 7"/>
          <p:cNvSpPr>
            <a:spLocks noGrp="1"/>
          </p:cNvSpPr>
          <p:nvPr>
            <p:ph type="title"/>
          </p:nvPr>
        </p:nvSpPr>
        <p:spPr/>
        <p:txBody>
          <a:bodyPr/>
          <a:lstStyle/>
          <a:p>
            <a:r>
              <a:rPr lang="en-US" dirty="0" smtClean="0"/>
              <a:t>Initial Assessments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8</a:t>
            </a:fld>
            <a:endParaRPr lang="en-US" dirty="0"/>
          </a:p>
        </p:txBody>
      </p:sp>
    </p:spTree>
    <p:extLst>
      <p:ext uri="{BB962C8B-B14F-4D97-AF65-F5344CB8AC3E}">
        <p14:creationId xmlns:p14="http://schemas.microsoft.com/office/powerpoint/2010/main" val="1970598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866" y="1143001"/>
            <a:ext cx="9069654" cy="4525963"/>
          </a:xfrm>
        </p:spPr>
        <p:txBody>
          <a:bodyPr>
            <a:normAutofit lnSpcReduction="10000"/>
          </a:bodyPr>
          <a:lstStyle/>
          <a:p>
            <a:pPr>
              <a:tabLst>
                <a:tab pos="347663" algn="l"/>
              </a:tabLst>
            </a:pPr>
            <a:r>
              <a:rPr lang="en-US" sz="2800" dirty="0" smtClean="0"/>
              <a:t>States must make “every reasonable effort” to secure employment services for adversely affected workers under partner programs</a:t>
            </a:r>
          </a:p>
          <a:p>
            <a:pPr lvl="1">
              <a:tabLst>
                <a:tab pos="347663" algn="l"/>
              </a:tabLst>
            </a:pPr>
            <a:r>
              <a:rPr lang="en-US" sz="2800" dirty="0" smtClean="0"/>
              <a:t>Wagner-</a:t>
            </a:r>
            <a:r>
              <a:rPr lang="en-US" sz="2800" dirty="0" err="1" smtClean="0"/>
              <a:t>Peyser</a:t>
            </a:r>
            <a:endParaRPr lang="en-US" sz="2800" dirty="0" smtClean="0"/>
          </a:p>
          <a:p>
            <a:pPr lvl="1">
              <a:tabLst>
                <a:tab pos="347663" algn="l"/>
              </a:tabLst>
            </a:pPr>
            <a:r>
              <a:rPr lang="en-US" sz="2800" dirty="0" smtClean="0"/>
              <a:t>WIOA Dislocated Worker</a:t>
            </a:r>
          </a:p>
          <a:p>
            <a:pPr lvl="1">
              <a:tabLst>
                <a:tab pos="347663" algn="l"/>
              </a:tabLst>
            </a:pPr>
            <a:r>
              <a:rPr lang="en-US" sz="2800" dirty="0" smtClean="0"/>
              <a:t>Rapid Response</a:t>
            </a:r>
          </a:p>
          <a:p>
            <a:pPr lvl="1">
              <a:tabLst>
                <a:tab pos="347663" algn="l"/>
              </a:tabLst>
            </a:pPr>
            <a:r>
              <a:rPr lang="en-US" sz="2800" dirty="0" smtClean="0"/>
              <a:t>National Dislocated Worker Grants</a:t>
            </a:r>
          </a:p>
          <a:p>
            <a:pPr>
              <a:tabLst>
                <a:tab pos="347663" algn="l"/>
              </a:tabLst>
            </a:pPr>
            <a:r>
              <a:rPr lang="en-US" sz="3000" dirty="0" smtClean="0"/>
              <a:t>Includes: comprehensive and specialized assessments, IEPs, support services, post-employment follow-up services, etc.</a:t>
            </a:r>
            <a:endParaRPr lang="en-US" sz="3000" dirty="0"/>
          </a:p>
        </p:txBody>
      </p:sp>
      <p:sp>
        <p:nvSpPr>
          <p:cNvPr id="8" name="Title 7"/>
          <p:cNvSpPr>
            <a:spLocks noGrp="1"/>
          </p:cNvSpPr>
          <p:nvPr>
            <p:ph type="title"/>
          </p:nvPr>
        </p:nvSpPr>
        <p:spPr/>
        <p:txBody>
          <a:bodyPr/>
          <a:lstStyle/>
          <a:p>
            <a:r>
              <a:rPr lang="en-US" dirty="0" smtClean="0"/>
              <a:t>Other Employment and Case Management Services</a:t>
            </a:r>
            <a:endParaRPr lang="en-US" dirty="0"/>
          </a:p>
        </p:txBody>
      </p:sp>
      <p:sp>
        <p:nvSpPr>
          <p:cNvPr id="11" name="Slide Number Placeholder 10"/>
          <p:cNvSpPr>
            <a:spLocks noGrp="1"/>
          </p:cNvSpPr>
          <p:nvPr>
            <p:ph type="sldNum" sz="quarter" idx="4294967295"/>
          </p:nvPr>
        </p:nvSpPr>
        <p:spPr>
          <a:xfrm>
            <a:off x="9391650" y="6356351"/>
            <a:ext cx="1276350" cy="365125"/>
          </a:xfrm>
        </p:spPr>
        <p:txBody>
          <a:bodyPr/>
          <a:lstStyle/>
          <a:p>
            <a:fld id="{78651A17-9376-40A4-9325-34268FB0E92D}" type="slidenum">
              <a:rPr lang="en-US" smtClean="0"/>
              <a:pPr/>
              <a:t>9</a:t>
            </a:fld>
            <a:endParaRPr lang="en-US" dirty="0"/>
          </a:p>
        </p:txBody>
      </p:sp>
    </p:spTree>
    <p:extLst>
      <p:ext uri="{BB962C8B-B14F-4D97-AF65-F5344CB8AC3E}">
        <p14:creationId xmlns:p14="http://schemas.microsoft.com/office/powerpoint/2010/main" val="29019878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3068</TotalTime>
  <Words>1194</Words>
  <Application>Microsoft Office PowerPoint</Application>
  <PresentationFormat>Widescreen</PresentationFormat>
  <Paragraphs>216</Paragraphs>
  <Slides>31</Slides>
  <Notes>28</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31</vt:i4>
      </vt:variant>
    </vt:vector>
  </HeadingPairs>
  <TitlesOfParts>
    <vt:vector size="45" baseType="lpstr">
      <vt:lpstr>ＭＳ Ｐゴシック</vt: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Trade Adjustment Assistance for Workers Reversion 2021</vt:lpstr>
      <vt:lpstr>Welcome</vt:lpstr>
      <vt:lpstr>Today’s Moderator</vt:lpstr>
      <vt:lpstr>Today’s Speakers</vt:lpstr>
      <vt:lpstr>Employment &amp; Case Management / Employment Services</vt:lpstr>
      <vt:lpstr>Employment Services</vt:lpstr>
      <vt:lpstr>Initial Assessments</vt:lpstr>
      <vt:lpstr>Other Employment and Case Management Services</vt:lpstr>
      <vt:lpstr>WIOA Dislocated Worker Co-Enrollment</vt:lpstr>
      <vt:lpstr>Rapid Response / Appropriate Career Services</vt:lpstr>
      <vt:lpstr>Employment Services – Available Funding Sources</vt:lpstr>
      <vt:lpstr>Any Questions?</vt:lpstr>
      <vt:lpstr>Job Search Allowances &amp;  Relocation Allowances</vt:lpstr>
      <vt:lpstr>Job Search and Relocation Allowances</vt:lpstr>
      <vt:lpstr>Training</vt:lpstr>
      <vt:lpstr>Training under Reversion 2021</vt:lpstr>
      <vt:lpstr>Work-Based Training</vt:lpstr>
      <vt:lpstr>Any Questions?</vt:lpstr>
      <vt:lpstr>Trade Readjustment Allowances (TRA)</vt:lpstr>
      <vt:lpstr>TRA Benefits and Deadlines</vt:lpstr>
      <vt:lpstr>TRA Provisions</vt:lpstr>
      <vt:lpstr>Any Questions?</vt:lpstr>
      <vt:lpstr>Alternative Trade Adjustment Assistance (ATAA)</vt:lpstr>
      <vt:lpstr>ATAA</vt:lpstr>
      <vt:lpstr>ATAA</vt:lpstr>
      <vt:lpstr>Any Questions?</vt:lpstr>
      <vt:lpstr>Wrapping Up</vt:lpstr>
      <vt:lpstr>Resources</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Theberge, Timothy - ETA</cp:lastModifiedBy>
  <cp:revision>305</cp:revision>
  <dcterms:created xsi:type="dcterms:W3CDTF">2019-06-21T16:58:05Z</dcterms:created>
  <dcterms:modified xsi:type="dcterms:W3CDTF">2021-06-16T11:41:29Z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