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29"/>
  </p:notesMasterIdLst>
  <p:sldIdLst>
    <p:sldId id="256" r:id="rId2"/>
    <p:sldId id="259" r:id="rId3"/>
    <p:sldId id="261" r:id="rId4"/>
    <p:sldId id="302" r:id="rId5"/>
    <p:sldId id="303" r:id="rId6"/>
    <p:sldId id="286" r:id="rId7"/>
    <p:sldId id="312" r:id="rId8"/>
    <p:sldId id="266" r:id="rId9"/>
    <p:sldId id="304" r:id="rId10"/>
    <p:sldId id="305" r:id="rId11"/>
    <p:sldId id="306" r:id="rId12"/>
    <p:sldId id="299" r:id="rId13"/>
    <p:sldId id="309" r:id="rId14"/>
    <p:sldId id="293" r:id="rId15"/>
    <p:sldId id="294" r:id="rId16"/>
    <p:sldId id="297" r:id="rId17"/>
    <p:sldId id="308" r:id="rId18"/>
    <p:sldId id="301" r:id="rId19"/>
    <p:sldId id="295" r:id="rId20"/>
    <p:sldId id="300" r:id="rId21"/>
    <p:sldId id="296" r:id="rId22"/>
    <p:sldId id="311" r:id="rId23"/>
    <p:sldId id="298" r:id="rId24"/>
    <p:sldId id="310" r:id="rId25"/>
    <p:sldId id="265" r:id="rId26"/>
    <p:sldId id="307" r:id="rId27"/>
    <p:sldId id="262" r:id="rId28"/>
  </p:sldIdLst>
  <p:sldSz cx="9144000" cy="6858000" type="screen4x3"/>
  <p:notesSz cx="7010400" cy="9296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66569" autoAdjust="0"/>
  </p:normalViewPr>
  <p:slideViewPr>
    <p:cSldViewPr>
      <p:cViewPr varScale="1">
        <p:scale>
          <a:sx n="32" d="100"/>
          <a:sy n="32" d="100"/>
        </p:scale>
        <p:origin x="-133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89BE584-3377-AE41-AEC1-B5CE0787176E}">
      <dgm:prSet custT="1"/>
      <dgm:spPr/>
      <dgm:t>
        <a:bodyPr/>
        <a:lstStyle/>
        <a:p>
          <a:r>
            <a:rPr lang="en-US" sz="3200" dirty="0" smtClean="0"/>
            <a:t>What type of entity do you represent?</a:t>
          </a:r>
          <a:endParaRPr lang="en-US" sz="3200" dirty="0"/>
        </a:p>
      </dgm:t>
    </dgm:pt>
    <dgm:pt modelId="{F6383A75-180F-BF42-8FB7-69622F7901BD}" type="parTrans" cxnId="{38E9AB60-1EFD-E54E-A1BD-57AF35D2C237}">
      <dgm:prSet/>
      <dgm:spPr/>
      <dgm:t>
        <a:bodyPr/>
        <a:lstStyle/>
        <a:p>
          <a:endParaRPr lang="en-US"/>
        </a:p>
      </dgm:t>
    </dgm:pt>
    <dgm:pt modelId="{6EC33FF0-B0B0-994A-95F1-0211BE3A6714}" type="sibTrans" cxnId="{38E9AB60-1EFD-E54E-A1BD-57AF35D2C237}">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EC11A993-8645-AD48-8BE6-17EF714939F8}" type="pres">
      <dgm:prSet presAssocID="{289BE584-3377-AE41-AEC1-B5CE0787176E}" presName="root" presStyleCnt="0"/>
      <dgm:spPr/>
    </dgm:pt>
    <dgm:pt modelId="{256EA517-D546-A040-8600-BB5E9597D147}" type="pres">
      <dgm:prSet presAssocID="{289BE584-3377-AE41-AEC1-B5CE0787176E}" presName="rootComposite" presStyleCnt="0"/>
      <dgm:spPr/>
    </dgm:pt>
    <dgm:pt modelId="{88E720A1-8A51-DE45-9FBE-71B8C7568CB4}" type="pres">
      <dgm:prSet presAssocID="{289BE584-3377-AE41-AEC1-B5CE0787176E}" presName="rootText" presStyleLbl="node1" presStyleIdx="0" presStyleCnt="1" custScaleX="195752"/>
      <dgm:spPr/>
      <dgm:t>
        <a:bodyPr/>
        <a:lstStyle/>
        <a:p>
          <a:endParaRPr lang="en-US"/>
        </a:p>
      </dgm:t>
    </dgm:pt>
    <dgm:pt modelId="{7988503C-E8D4-9B46-A75F-77B93BE32795}" type="pres">
      <dgm:prSet presAssocID="{289BE584-3377-AE41-AEC1-B5CE0787176E}" presName="rootConnector" presStyleLbl="node1" presStyleIdx="0" presStyleCnt="1"/>
      <dgm:spPr/>
      <dgm:t>
        <a:bodyPr/>
        <a:lstStyle/>
        <a:p>
          <a:endParaRPr lang="en-US"/>
        </a:p>
      </dgm:t>
    </dgm:pt>
    <dgm:pt modelId="{69310443-3D17-444B-8E67-4A73D2687031}" type="pres">
      <dgm:prSet presAssocID="{289BE584-3377-AE41-AEC1-B5CE0787176E}" presName="childShape" presStyleCnt="0"/>
      <dgm:spPr/>
    </dgm:pt>
  </dgm:ptLst>
  <dgm:cxnLst>
    <dgm:cxn modelId="{38E9AB60-1EFD-E54E-A1BD-57AF35D2C237}" srcId="{9F318CA6-08AB-4ABE-B349-676605B65D6C}" destId="{289BE584-3377-AE41-AEC1-B5CE0787176E}" srcOrd="0" destOrd="0" parTransId="{F6383A75-180F-BF42-8FB7-69622F7901BD}" sibTransId="{6EC33FF0-B0B0-994A-95F1-0211BE3A6714}"/>
    <dgm:cxn modelId="{96F8BD76-CB6D-4392-B4DB-F0A46A2A5609}" type="presOf" srcId="{9F318CA6-08AB-4ABE-B349-676605B65D6C}" destId="{855749C9-25BC-45AC-B787-9457C050449F}" srcOrd="0" destOrd="0" presId="urn:microsoft.com/office/officeart/2005/8/layout/hierarchy3"/>
    <dgm:cxn modelId="{529D726D-EF90-4B8F-A3BF-0F515FEB93A5}" type="presOf" srcId="{289BE584-3377-AE41-AEC1-B5CE0787176E}" destId="{7988503C-E8D4-9B46-A75F-77B93BE32795}" srcOrd="1" destOrd="0" presId="urn:microsoft.com/office/officeart/2005/8/layout/hierarchy3"/>
    <dgm:cxn modelId="{4794FDF2-4884-419E-B57B-ACD7C048A9BC}" type="presOf" srcId="{289BE584-3377-AE41-AEC1-B5CE0787176E}" destId="{88E720A1-8A51-DE45-9FBE-71B8C7568CB4}" srcOrd="0" destOrd="0" presId="urn:microsoft.com/office/officeart/2005/8/layout/hierarchy3"/>
    <dgm:cxn modelId="{EFF3D6C5-AA2D-4BA7-BBDB-EC9E9F01D709}" type="presParOf" srcId="{855749C9-25BC-45AC-B787-9457C050449F}" destId="{EC11A993-8645-AD48-8BE6-17EF714939F8}" srcOrd="0" destOrd="0" presId="urn:microsoft.com/office/officeart/2005/8/layout/hierarchy3"/>
    <dgm:cxn modelId="{2FCA678A-08A7-4FB4-9FF6-038924443054}" type="presParOf" srcId="{EC11A993-8645-AD48-8BE6-17EF714939F8}" destId="{256EA517-D546-A040-8600-BB5E9597D147}" srcOrd="0" destOrd="0" presId="urn:microsoft.com/office/officeart/2005/8/layout/hierarchy3"/>
    <dgm:cxn modelId="{62AF2BE2-E952-4AAB-908F-C7AA5DA82E1B}" type="presParOf" srcId="{256EA517-D546-A040-8600-BB5E9597D147}" destId="{88E720A1-8A51-DE45-9FBE-71B8C7568CB4}" srcOrd="0" destOrd="0" presId="urn:microsoft.com/office/officeart/2005/8/layout/hierarchy3"/>
    <dgm:cxn modelId="{4A2CC985-436C-4396-833D-2B8D20997DA7}" type="presParOf" srcId="{256EA517-D546-A040-8600-BB5E9597D147}" destId="{7988503C-E8D4-9B46-A75F-77B93BE32795}" srcOrd="1" destOrd="0" presId="urn:microsoft.com/office/officeart/2005/8/layout/hierarchy3"/>
    <dgm:cxn modelId="{F95DC1BC-CC3B-4A70-A17A-FC496E454941}" type="presParOf" srcId="{EC11A993-8645-AD48-8BE6-17EF714939F8}" destId="{69310443-3D17-444B-8E67-4A73D268703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89BE584-3377-AE41-AEC1-B5CE0787176E}">
      <dgm:prSet custT="1"/>
      <dgm:spPr/>
      <dgm:t>
        <a:bodyPr/>
        <a:lstStyle/>
        <a:p>
          <a:r>
            <a:rPr lang="en-US" sz="3200" dirty="0" smtClean="0"/>
            <a:t>What type of services do you primarily provide?</a:t>
          </a:r>
          <a:endParaRPr lang="en-US" sz="3200" dirty="0"/>
        </a:p>
      </dgm:t>
    </dgm:pt>
    <dgm:pt modelId="{F6383A75-180F-BF42-8FB7-69622F7901BD}" type="parTrans" cxnId="{38E9AB60-1EFD-E54E-A1BD-57AF35D2C237}">
      <dgm:prSet/>
      <dgm:spPr/>
      <dgm:t>
        <a:bodyPr/>
        <a:lstStyle/>
        <a:p>
          <a:endParaRPr lang="en-US"/>
        </a:p>
      </dgm:t>
    </dgm:pt>
    <dgm:pt modelId="{6EC33FF0-B0B0-994A-95F1-0211BE3A6714}" type="sibTrans" cxnId="{38E9AB60-1EFD-E54E-A1BD-57AF35D2C237}">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EC11A993-8645-AD48-8BE6-17EF714939F8}" type="pres">
      <dgm:prSet presAssocID="{289BE584-3377-AE41-AEC1-B5CE0787176E}" presName="root" presStyleCnt="0"/>
      <dgm:spPr/>
    </dgm:pt>
    <dgm:pt modelId="{256EA517-D546-A040-8600-BB5E9597D147}" type="pres">
      <dgm:prSet presAssocID="{289BE584-3377-AE41-AEC1-B5CE0787176E}" presName="rootComposite" presStyleCnt="0"/>
      <dgm:spPr/>
    </dgm:pt>
    <dgm:pt modelId="{88E720A1-8A51-DE45-9FBE-71B8C7568CB4}" type="pres">
      <dgm:prSet presAssocID="{289BE584-3377-AE41-AEC1-B5CE0787176E}" presName="rootText" presStyleLbl="node1" presStyleIdx="0" presStyleCnt="1" custScaleX="195752"/>
      <dgm:spPr/>
      <dgm:t>
        <a:bodyPr/>
        <a:lstStyle/>
        <a:p>
          <a:endParaRPr lang="en-US"/>
        </a:p>
      </dgm:t>
    </dgm:pt>
    <dgm:pt modelId="{7988503C-E8D4-9B46-A75F-77B93BE32795}" type="pres">
      <dgm:prSet presAssocID="{289BE584-3377-AE41-AEC1-B5CE0787176E}" presName="rootConnector" presStyleLbl="node1" presStyleIdx="0" presStyleCnt="1"/>
      <dgm:spPr/>
      <dgm:t>
        <a:bodyPr/>
        <a:lstStyle/>
        <a:p>
          <a:endParaRPr lang="en-US"/>
        </a:p>
      </dgm:t>
    </dgm:pt>
    <dgm:pt modelId="{69310443-3D17-444B-8E67-4A73D2687031}" type="pres">
      <dgm:prSet presAssocID="{289BE584-3377-AE41-AEC1-B5CE0787176E}" presName="childShape" presStyleCnt="0"/>
      <dgm:spPr/>
    </dgm:pt>
  </dgm:ptLst>
  <dgm:cxnLst>
    <dgm:cxn modelId="{38E9AB60-1EFD-E54E-A1BD-57AF35D2C237}" srcId="{9F318CA6-08AB-4ABE-B349-676605B65D6C}" destId="{289BE584-3377-AE41-AEC1-B5CE0787176E}" srcOrd="0" destOrd="0" parTransId="{F6383A75-180F-BF42-8FB7-69622F7901BD}" sibTransId="{6EC33FF0-B0B0-994A-95F1-0211BE3A6714}"/>
    <dgm:cxn modelId="{2AD08535-0802-4305-A1F7-92B7942708E9}" type="presOf" srcId="{289BE584-3377-AE41-AEC1-B5CE0787176E}" destId="{7988503C-E8D4-9B46-A75F-77B93BE32795}" srcOrd="1" destOrd="0" presId="urn:microsoft.com/office/officeart/2005/8/layout/hierarchy3"/>
    <dgm:cxn modelId="{69CAF335-1FFA-4CEF-A9CD-60CC934D4EF7}" type="presOf" srcId="{9F318CA6-08AB-4ABE-B349-676605B65D6C}" destId="{855749C9-25BC-45AC-B787-9457C050449F}" srcOrd="0" destOrd="0" presId="urn:microsoft.com/office/officeart/2005/8/layout/hierarchy3"/>
    <dgm:cxn modelId="{7F60AB63-E830-44E2-A338-241E06255724}" type="presOf" srcId="{289BE584-3377-AE41-AEC1-B5CE0787176E}" destId="{88E720A1-8A51-DE45-9FBE-71B8C7568CB4}" srcOrd="0" destOrd="0" presId="urn:microsoft.com/office/officeart/2005/8/layout/hierarchy3"/>
    <dgm:cxn modelId="{51CB0C32-CFAB-4CB2-8FBC-8E8B4C7DC68C}" type="presParOf" srcId="{855749C9-25BC-45AC-B787-9457C050449F}" destId="{EC11A993-8645-AD48-8BE6-17EF714939F8}" srcOrd="0" destOrd="0" presId="urn:microsoft.com/office/officeart/2005/8/layout/hierarchy3"/>
    <dgm:cxn modelId="{ACEA9A67-CA0B-48A5-B998-5CF82461174D}" type="presParOf" srcId="{EC11A993-8645-AD48-8BE6-17EF714939F8}" destId="{256EA517-D546-A040-8600-BB5E9597D147}" srcOrd="0" destOrd="0" presId="urn:microsoft.com/office/officeart/2005/8/layout/hierarchy3"/>
    <dgm:cxn modelId="{08602650-F10B-48D5-9CD4-0BAD3E33F83F}" type="presParOf" srcId="{256EA517-D546-A040-8600-BB5E9597D147}" destId="{88E720A1-8A51-DE45-9FBE-71B8C7568CB4}" srcOrd="0" destOrd="0" presId="urn:microsoft.com/office/officeart/2005/8/layout/hierarchy3"/>
    <dgm:cxn modelId="{090CE563-DF0F-421E-B6DE-743A71A626BC}" type="presParOf" srcId="{256EA517-D546-A040-8600-BB5E9597D147}" destId="{7988503C-E8D4-9B46-A75F-77B93BE32795}" srcOrd="1" destOrd="0" presId="urn:microsoft.com/office/officeart/2005/8/layout/hierarchy3"/>
    <dgm:cxn modelId="{5F4F8F7F-B5E7-4293-9258-113796145CC2}" type="presParOf" srcId="{EC11A993-8645-AD48-8BE6-17EF714939F8}" destId="{69310443-3D17-444B-8E67-4A73D268703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89BE584-3377-AE41-AEC1-B5CE0787176E}">
      <dgm:prSet custT="1"/>
      <dgm:spPr/>
      <dgm:t>
        <a:bodyPr/>
        <a:lstStyle/>
        <a:p>
          <a:r>
            <a:rPr lang="en-US" sz="3200" dirty="0" smtClean="0"/>
            <a:t>What is your level of interest in applying?</a:t>
          </a:r>
          <a:endParaRPr lang="en-US" sz="3200" dirty="0"/>
        </a:p>
      </dgm:t>
    </dgm:pt>
    <dgm:pt modelId="{F6383A75-180F-BF42-8FB7-69622F7901BD}" type="parTrans" cxnId="{38E9AB60-1EFD-E54E-A1BD-57AF35D2C237}">
      <dgm:prSet/>
      <dgm:spPr/>
      <dgm:t>
        <a:bodyPr/>
        <a:lstStyle/>
        <a:p>
          <a:endParaRPr lang="en-US"/>
        </a:p>
      </dgm:t>
    </dgm:pt>
    <dgm:pt modelId="{6EC33FF0-B0B0-994A-95F1-0211BE3A6714}" type="sibTrans" cxnId="{38E9AB60-1EFD-E54E-A1BD-57AF35D2C237}">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EC11A993-8645-AD48-8BE6-17EF714939F8}" type="pres">
      <dgm:prSet presAssocID="{289BE584-3377-AE41-AEC1-B5CE0787176E}" presName="root" presStyleCnt="0"/>
      <dgm:spPr/>
    </dgm:pt>
    <dgm:pt modelId="{256EA517-D546-A040-8600-BB5E9597D147}" type="pres">
      <dgm:prSet presAssocID="{289BE584-3377-AE41-AEC1-B5CE0787176E}" presName="rootComposite" presStyleCnt="0"/>
      <dgm:spPr/>
    </dgm:pt>
    <dgm:pt modelId="{88E720A1-8A51-DE45-9FBE-71B8C7568CB4}" type="pres">
      <dgm:prSet presAssocID="{289BE584-3377-AE41-AEC1-B5CE0787176E}" presName="rootText" presStyleLbl="node1" presStyleIdx="0" presStyleCnt="1" custScaleX="195752"/>
      <dgm:spPr/>
      <dgm:t>
        <a:bodyPr/>
        <a:lstStyle/>
        <a:p>
          <a:endParaRPr lang="en-US"/>
        </a:p>
      </dgm:t>
    </dgm:pt>
    <dgm:pt modelId="{7988503C-E8D4-9B46-A75F-77B93BE32795}" type="pres">
      <dgm:prSet presAssocID="{289BE584-3377-AE41-AEC1-B5CE0787176E}" presName="rootConnector" presStyleLbl="node1" presStyleIdx="0" presStyleCnt="1"/>
      <dgm:spPr/>
      <dgm:t>
        <a:bodyPr/>
        <a:lstStyle/>
        <a:p>
          <a:endParaRPr lang="en-US"/>
        </a:p>
      </dgm:t>
    </dgm:pt>
    <dgm:pt modelId="{69310443-3D17-444B-8E67-4A73D2687031}" type="pres">
      <dgm:prSet presAssocID="{289BE584-3377-AE41-AEC1-B5CE0787176E}" presName="childShape" presStyleCnt="0"/>
      <dgm:spPr/>
    </dgm:pt>
  </dgm:ptLst>
  <dgm:cxnLst>
    <dgm:cxn modelId="{38E9AB60-1EFD-E54E-A1BD-57AF35D2C237}" srcId="{9F318CA6-08AB-4ABE-B349-676605B65D6C}" destId="{289BE584-3377-AE41-AEC1-B5CE0787176E}" srcOrd="0" destOrd="0" parTransId="{F6383A75-180F-BF42-8FB7-69622F7901BD}" sibTransId="{6EC33FF0-B0B0-994A-95F1-0211BE3A6714}"/>
    <dgm:cxn modelId="{680E0CD4-8C1D-46D2-BD9A-0432DF17A980}" type="presOf" srcId="{9F318CA6-08AB-4ABE-B349-676605B65D6C}" destId="{855749C9-25BC-45AC-B787-9457C050449F}" srcOrd="0" destOrd="0" presId="urn:microsoft.com/office/officeart/2005/8/layout/hierarchy3"/>
    <dgm:cxn modelId="{5AC0A50E-4BEF-410B-9F1D-0C9309B871D8}" type="presOf" srcId="{289BE584-3377-AE41-AEC1-B5CE0787176E}" destId="{88E720A1-8A51-DE45-9FBE-71B8C7568CB4}" srcOrd="0" destOrd="0" presId="urn:microsoft.com/office/officeart/2005/8/layout/hierarchy3"/>
    <dgm:cxn modelId="{0458B25C-55FD-43B8-BF4C-7CF11F35EB87}" type="presOf" srcId="{289BE584-3377-AE41-AEC1-B5CE0787176E}" destId="{7988503C-E8D4-9B46-A75F-77B93BE32795}" srcOrd="1" destOrd="0" presId="urn:microsoft.com/office/officeart/2005/8/layout/hierarchy3"/>
    <dgm:cxn modelId="{0B554614-A325-4BBD-BDA9-5535398772D1}" type="presParOf" srcId="{855749C9-25BC-45AC-B787-9457C050449F}" destId="{EC11A993-8645-AD48-8BE6-17EF714939F8}" srcOrd="0" destOrd="0" presId="urn:microsoft.com/office/officeart/2005/8/layout/hierarchy3"/>
    <dgm:cxn modelId="{A011E8B5-7D34-420B-8DC5-36C85A3759B8}" type="presParOf" srcId="{EC11A993-8645-AD48-8BE6-17EF714939F8}" destId="{256EA517-D546-A040-8600-BB5E9597D147}" srcOrd="0" destOrd="0" presId="urn:microsoft.com/office/officeart/2005/8/layout/hierarchy3"/>
    <dgm:cxn modelId="{FF3D2D73-C937-4DFD-BAE8-0A7B367843ED}" type="presParOf" srcId="{256EA517-D546-A040-8600-BB5E9597D147}" destId="{88E720A1-8A51-DE45-9FBE-71B8C7568CB4}" srcOrd="0" destOrd="0" presId="urn:microsoft.com/office/officeart/2005/8/layout/hierarchy3"/>
    <dgm:cxn modelId="{E12BE574-DBF7-46E8-8A25-20E410E1F08D}" type="presParOf" srcId="{256EA517-D546-A040-8600-BB5E9597D147}" destId="{7988503C-E8D4-9B46-A75F-77B93BE32795}" srcOrd="1" destOrd="0" presId="urn:microsoft.com/office/officeart/2005/8/layout/hierarchy3"/>
    <dgm:cxn modelId="{38B0D038-2F29-4E47-8722-3605BF80BBE7}" type="presParOf" srcId="{EC11A993-8645-AD48-8BE6-17EF714939F8}" destId="{69310443-3D17-444B-8E67-4A73D268703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rgbClr val="C00000"/>
              </a:solidFill>
              <a:latin typeface="Arial" pitchFamily="34" charset="0"/>
              <a:cs typeface="Arial" pitchFamily="34" charset="0"/>
            </a:rPr>
            <a:t>After today’s session, do you plan to include a site-specific evaluation in your proposal?</a:t>
          </a:r>
        </a:p>
        <a:p>
          <a:r>
            <a:rPr lang="en-US" sz="1700" dirty="0" smtClean="0">
              <a:solidFill>
                <a:srgbClr val="C00000"/>
              </a:solidFill>
              <a:latin typeface="Arial" pitchFamily="34" charset="0"/>
              <a:cs typeface="Arial" pitchFamily="34" charset="0"/>
            </a:rPr>
            <a:t>Choose the answer that best reflects you (or your group):</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Lst>
  <dgm:cxnLst>
    <dgm:cxn modelId="{98C5A1D3-AE93-46A0-90EE-84A0F8C2DE97}" type="presOf" srcId="{9F318CA6-08AB-4ABE-B349-676605B65D6C}" destId="{855749C9-25BC-45AC-B787-9457C050449F}" srcOrd="0" destOrd="0" presId="urn:microsoft.com/office/officeart/2005/8/layout/hierarchy3"/>
    <dgm:cxn modelId="{3F1024FF-0FE1-43BD-9106-7E97A3692222}"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B1D7D606-C750-4AE8-9FA1-AF3A8485172A}" type="presOf" srcId="{FC9D8059-D2E0-4C91-8D8D-A79D1FB79854}" destId="{7A996C81-500F-4B1F-B5A4-1B476941A02A}" srcOrd="0" destOrd="0" presId="urn:microsoft.com/office/officeart/2005/8/layout/hierarchy3"/>
    <dgm:cxn modelId="{1E26BB0C-FE35-4093-BDAF-C9466E987492}" type="presParOf" srcId="{855749C9-25BC-45AC-B787-9457C050449F}" destId="{1E4DC371-F7C6-47CE-B90E-1AFFF13B3F0E}" srcOrd="0" destOrd="0" presId="urn:microsoft.com/office/officeart/2005/8/layout/hierarchy3"/>
    <dgm:cxn modelId="{247E6086-1EC5-4D6B-B803-BD081E2858DD}" type="presParOf" srcId="{1E4DC371-F7C6-47CE-B90E-1AFFF13B3F0E}" destId="{77B1561D-399D-4DFB-9AB8-7B690400EE7B}" srcOrd="0" destOrd="0" presId="urn:microsoft.com/office/officeart/2005/8/layout/hierarchy3"/>
    <dgm:cxn modelId="{00B4D7FF-4440-4F79-823B-D7782455C111}" type="presParOf" srcId="{77B1561D-399D-4DFB-9AB8-7B690400EE7B}" destId="{7A996C81-500F-4B1F-B5A4-1B476941A02A}" srcOrd="0" destOrd="0" presId="urn:microsoft.com/office/officeart/2005/8/layout/hierarchy3"/>
    <dgm:cxn modelId="{F5C44751-F8E0-4A7F-9785-84415B658686}" type="presParOf" srcId="{77B1561D-399D-4DFB-9AB8-7B690400EE7B}" destId="{326860F1-B8CF-451E-A26A-39B929BC3F19}" srcOrd="1" destOrd="0" presId="urn:microsoft.com/office/officeart/2005/8/layout/hierarchy3"/>
    <dgm:cxn modelId="{A4F72C29-F0AC-491E-8F8A-8E2F593176AF}"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720A1-8A51-DE45-9FBE-71B8C7568CB4}">
      <dsp:nvSpPr>
        <dsp:cNvPr id="0" name=""/>
        <dsp:cNvSpPr/>
      </dsp:nvSpPr>
      <dsp:spPr>
        <a:xfrm>
          <a:off x="761998" y="446"/>
          <a:ext cx="6858003" cy="1751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What type of entity do you represent?</a:t>
          </a:r>
          <a:endParaRPr lang="en-US" sz="3200" kern="1200" dirty="0"/>
        </a:p>
      </dsp:txBody>
      <dsp:txXfrm>
        <a:off x="813304" y="51752"/>
        <a:ext cx="6755391" cy="1649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720A1-8A51-DE45-9FBE-71B8C7568CB4}">
      <dsp:nvSpPr>
        <dsp:cNvPr id="0" name=""/>
        <dsp:cNvSpPr/>
      </dsp:nvSpPr>
      <dsp:spPr>
        <a:xfrm>
          <a:off x="761998" y="446"/>
          <a:ext cx="6858003" cy="1751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What type of services do you primarily provide?</a:t>
          </a:r>
          <a:endParaRPr lang="en-US" sz="3200" kern="1200" dirty="0"/>
        </a:p>
      </dsp:txBody>
      <dsp:txXfrm>
        <a:off x="813304" y="51752"/>
        <a:ext cx="6755391" cy="1649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12/17/2014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332661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p>
          <a:p>
            <a:endParaRPr lang="en-US" dirty="0" smtClean="0"/>
          </a:p>
          <a:p>
            <a:pPr marL="171450" indent="-171450">
              <a:buFont typeface="Arial" panose="020B0604020202020204" pitchFamily="34" charset="0"/>
              <a:buChar char="•"/>
            </a:pPr>
            <a:r>
              <a:rPr lang="en-US" dirty="0" smtClean="0"/>
              <a:t>The</a:t>
            </a:r>
            <a:r>
              <a:rPr lang="en-US" baseline="0" dirty="0" smtClean="0"/>
              <a:t> opportunity presented under Performance Partnership Pilots (P3) is to allow state, local, and tribal governments, working with their partners, to </a:t>
            </a:r>
            <a:r>
              <a:rPr lang="en-US" sz="1200" kern="1200" dirty="0" smtClean="0">
                <a:solidFill>
                  <a:schemeClr val="tx1"/>
                </a:solidFill>
                <a:effectLst/>
                <a:latin typeface="+mn-lt"/>
                <a:ea typeface="+mn-ea"/>
                <a:cs typeface="+mn-cs"/>
              </a:rPr>
              <a:t>test innovative and outcome-focused strategies to improve outcomes for disconnected youth. This competition</a:t>
            </a:r>
            <a:r>
              <a:rPr lang="en-US" sz="1200" kern="1200" baseline="0" dirty="0" smtClean="0">
                <a:solidFill>
                  <a:schemeClr val="tx1"/>
                </a:solidFill>
                <a:effectLst/>
                <a:latin typeface="+mn-lt"/>
                <a:ea typeface="+mn-ea"/>
                <a:cs typeface="+mn-cs"/>
              </a:rPr>
              <a:t> may award up to 10 pilots.</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the purposes of P3, </a:t>
            </a:r>
            <a:r>
              <a:rPr lang="en-US" sz="1200" kern="1200" dirty="0" smtClean="0">
                <a:solidFill>
                  <a:schemeClr val="tx1"/>
                </a:solidFill>
                <a:effectLst/>
                <a:latin typeface="+mn-lt"/>
                <a:ea typeface="+mn-ea"/>
                <a:cs typeface="+mn-cs"/>
              </a:rPr>
              <a:t>improving outcomes for disconnected youth means to increase the rate at which they achieve success in meeting educational, employment, or other key goals. </a:t>
            </a: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Applicants</a:t>
            </a:r>
            <a:r>
              <a:rPr lang="en-US" sz="1200" kern="1200" baseline="0" dirty="0" smtClean="0">
                <a:solidFill>
                  <a:schemeClr val="tx1"/>
                </a:solidFill>
                <a:effectLst/>
                <a:latin typeface="+mn-lt"/>
                <a:ea typeface="+mn-ea"/>
                <a:cs typeface="+mn-cs"/>
              </a:rPr>
              <a:t> may leverage the flexibility provided through the P3 to</a:t>
            </a:r>
            <a:r>
              <a:rPr lang="en-US" sz="1200" kern="1200" dirty="0" smtClean="0">
                <a:solidFill>
                  <a:schemeClr val="tx1"/>
                </a:solidFill>
                <a:effectLst/>
                <a:latin typeface="+mn-lt"/>
                <a:ea typeface="+mn-ea"/>
                <a:cs typeface="+mn-cs"/>
              </a:rPr>
              <a:t> blend existing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funds from at least two youth-serving programs, and also to seek waivers of program requirements from the programs that are involved. The funds that can be used include money that was appropriated by Congress in FY14 for certain programs under the Departments of Education, Labor, Health and Human Services, the Corporation for National and Community Service, and the Institute for Museum and Library Services.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dirty="0"/>
          </a:p>
        </p:txBody>
      </p:sp>
    </p:spTree>
    <p:extLst>
      <p:ext uri="{BB962C8B-B14F-4D97-AF65-F5344CB8AC3E}">
        <p14:creationId xmlns:p14="http://schemas.microsoft.com/office/powerpoint/2010/main" val="349285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smtClean="0"/>
              <a:t>JULIE</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 previously</a:t>
            </a:r>
            <a:r>
              <a:rPr lang="en-US" sz="1200" kern="1200" baseline="0" dirty="0" smtClean="0">
                <a:solidFill>
                  <a:schemeClr val="tx1"/>
                </a:solidFill>
                <a:effectLst/>
                <a:latin typeface="+mn-lt"/>
                <a:ea typeface="+mn-ea"/>
                <a:cs typeface="+mn-cs"/>
              </a:rPr>
              <a:t> noted, for P3, the lead </a:t>
            </a:r>
            <a:r>
              <a:rPr lang="en-US" sz="1200" kern="1200" dirty="0" smtClean="0">
                <a:solidFill>
                  <a:schemeClr val="tx1"/>
                </a:solidFill>
                <a:effectLst/>
                <a:latin typeface="+mn-lt"/>
                <a:ea typeface="+mn-ea"/>
                <a:cs typeface="+mn-cs"/>
              </a:rPr>
              <a:t>the lead applicant must be a State, local, or tribal government entity, represented by a Chief Executive, such as a governor, mayor, or other elected leader.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While a nonprofit organization may not serve as the pilot applicant or the fiscal agent for pilot implementation, it still may play a significant role in the design and governance of a performance partnership pilot.  For example, a nonprofit may</a:t>
            </a:r>
            <a:r>
              <a:rPr lang="en-US" sz="1200" kern="1200" baseline="0" dirty="0" smtClean="0">
                <a:solidFill>
                  <a:schemeClr val="tx1"/>
                </a:solidFill>
                <a:effectLst/>
                <a:latin typeface="+mn-lt"/>
                <a:ea typeface="+mn-ea"/>
                <a:cs typeface="+mn-cs"/>
              </a:rPr>
              <a:t> f</a:t>
            </a:r>
            <a:r>
              <a:rPr lang="en-US" sz="1200" kern="1200" dirty="0" smtClean="0">
                <a:solidFill>
                  <a:schemeClr val="tx1"/>
                </a:solidFill>
                <a:effectLst/>
                <a:latin typeface="+mn-lt"/>
                <a:ea typeface="+mn-ea"/>
                <a:cs typeface="+mn-cs"/>
              </a:rPr>
              <a:t>acilitate the development of the pilot and prepare the application</a:t>
            </a:r>
            <a:r>
              <a:rPr lang="en-US" sz="1200" kern="1200" baseline="0" dirty="0" smtClean="0">
                <a:solidFill>
                  <a:schemeClr val="tx1"/>
                </a:solidFill>
                <a:effectLst/>
                <a:latin typeface="+mn-lt"/>
                <a:ea typeface="+mn-ea"/>
                <a:cs typeface="+mn-cs"/>
              </a:rPr>
              <a:t> or d</a:t>
            </a:r>
            <a:r>
              <a:rPr lang="en-US" sz="1200" kern="1200" dirty="0" smtClean="0">
                <a:solidFill>
                  <a:schemeClr val="tx1"/>
                </a:solidFill>
                <a:effectLst/>
                <a:latin typeface="+mn-lt"/>
                <a:ea typeface="+mn-ea"/>
                <a:cs typeface="+mn-cs"/>
              </a:rPr>
              <a:t>eliver services and coordinate service delivery under the pilot.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While</a:t>
            </a:r>
            <a:r>
              <a:rPr lang="en-US" sz="1200" kern="1200" baseline="0" dirty="0" smtClean="0">
                <a:solidFill>
                  <a:schemeClr val="tx1"/>
                </a:solidFill>
                <a:effectLst/>
                <a:latin typeface="+mn-lt"/>
                <a:ea typeface="+mn-ea"/>
                <a:cs typeface="+mn-cs"/>
              </a:rPr>
              <a:t> disconnected youth is a term that gets used in many ways, Congress gave a specific definition for purposes of P3. For P3, disconnected youth includes individuals between the ages of 14 and 24 who are low-income, and either homeless, in foster care, involved in the juvenile justice system, unemployed, or not enrolled in, or at risk of dropping out of, an educational institution.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dirty="0"/>
          </a:p>
        </p:txBody>
      </p:sp>
    </p:spTree>
    <p:extLst>
      <p:ext uri="{BB962C8B-B14F-4D97-AF65-F5344CB8AC3E}">
        <p14:creationId xmlns:p14="http://schemas.microsoft.com/office/powerpoint/2010/main" val="2853714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p>
          <a:p>
            <a:endParaRPr lang="en-US" dirty="0" smtClean="0"/>
          </a:p>
          <a:p>
            <a:pPr marL="171450" indent="-171450">
              <a:buFont typeface="Arial" panose="020B0604020202020204" pitchFamily="34" charset="0"/>
              <a:buChar char="•"/>
            </a:pPr>
            <a:r>
              <a:rPr lang="en-US" dirty="0" smtClean="0"/>
              <a:t>Here</a:t>
            </a:r>
            <a:r>
              <a:rPr lang="en-US" baseline="0" dirty="0" smtClean="0"/>
              <a:t> are some key dates to note for P3 submission timeline. The notice inviting applications was published on Monday, November 24</a:t>
            </a:r>
            <a:r>
              <a:rPr lang="en-US" baseline="30000" dirty="0" smtClean="0"/>
              <a:t>th</a:t>
            </a:r>
            <a:r>
              <a:rPr lang="en-US" baseline="0" dirty="0" smtClean="0"/>
              <a:t> and the deadline to submit the </a:t>
            </a:r>
            <a:r>
              <a:rPr lang="en-US" u="sng" baseline="0" dirty="0" smtClean="0"/>
              <a:t>optional</a:t>
            </a:r>
            <a:r>
              <a:rPr lang="en-US" u="none" baseline="0" dirty="0" smtClean="0"/>
              <a:t> notice of intent to apply is January </a:t>
            </a:r>
            <a:r>
              <a:rPr lang="en-US" u="none" baseline="0" dirty="0" smtClean="0"/>
              <a:t>8, </a:t>
            </a:r>
            <a:r>
              <a:rPr lang="en-US" u="none" baseline="0" dirty="0" smtClean="0"/>
              <a:t>2015 (again—this is optional). Finally the deadline to submit applications for P3 is </a:t>
            </a:r>
            <a:r>
              <a:rPr lang="en-US" u="none" baseline="0" smtClean="0"/>
              <a:t>March </a:t>
            </a:r>
            <a:r>
              <a:rPr lang="en-US" u="none" baseline="0" smtClean="0"/>
              <a:t>4, </a:t>
            </a:r>
            <a:r>
              <a:rPr lang="en-US" u="none" baseline="0" dirty="0" smtClean="0"/>
              <a:t>2015.  In total, applicants have 100 days to submit proposals.</a:t>
            </a:r>
            <a:endParaRPr 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a:p>
        </p:txBody>
      </p:sp>
    </p:spTree>
    <p:extLst>
      <p:ext uri="{BB962C8B-B14F-4D97-AF65-F5344CB8AC3E}">
        <p14:creationId xmlns:p14="http://schemas.microsoft.com/office/powerpoint/2010/main" val="1097324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JULIE:</a:t>
            </a:r>
          </a:p>
          <a:p>
            <a:pPr marL="171450" indent="-171450">
              <a:buFont typeface="Arial" panose="020B0604020202020204" pitchFamily="34" charset="0"/>
              <a:buChar char="•"/>
            </a:pPr>
            <a:r>
              <a:rPr lang="en-US" dirty="0" smtClean="0"/>
              <a:t>Again,</a:t>
            </a:r>
            <a:r>
              <a:rPr lang="en-US" baseline="0" dirty="0" smtClean="0"/>
              <a:t> we would like to highlight that for more information on the P3 solicitation and application process, please check out the first Bidders Conference, held on December 1</a:t>
            </a:r>
            <a:r>
              <a:rPr lang="en-US" baseline="30000" dirty="0" smtClean="0"/>
              <a:t>st</a:t>
            </a:r>
            <a:r>
              <a:rPr lang="en-US" baseline="0" dirty="0" smtClean="0"/>
              <a:t>, which gives more information to potential applicants.</a:t>
            </a:r>
          </a:p>
          <a:p>
            <a:pPr marL="171450" indent="-171450">
              <a:buFont typeface="Arial" panose="020B0604020202020204" pitchFamily="34" charset="0"/>
              <a:buChar char="•"/>
            </a:pPr>
            <a:r>
              <a:rPr lang="en-US" baseline="0" dirty="0" smtClean="0"/>
              <a:t>This webinar, including the power point slides, a recording, and transcript, are archived and available through Workforce3One at the link on the slide.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&lt;Pas</a:t>
            </a:r>
            <a:r>
              <a:rPr lang="en-US" baseline="0" dirty="0" smtClean="0"/>
              <a:t>s the presentation off to Demetra&gt;</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a:p>
        </p:txBody>
      </p:sp>
    </p:spTree>
    <p:extLst>
      <p:ext uri="{BB962C8B-B14F-4D97-AF65-F5344CB8AC3E}">
        <p14:creationId xmlns:p14="http://schemas.microsoft.com/office/powerpoint/2010/main" val="293054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Demetra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P3 is one of multiple Federal approaches to advance innovation and program delivery to address critical social challenges through community-driven, evidence-based strategies.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Agencies are seeking to ensure that pilots create a foundation for broader change and continuous improvement in serving disconnected youth. Through</a:t>
            </a:r>
            <a:r>
              <a:rPr lang="en-US" sz="1200" kern="1200" baseline="0" dirty="0" smtClean="0">
                <a:solidFill>
                  <a:schemeClr val="tx1"/>
                </a:solidFill>
                <a:effectLst/>
                <a:latin typeface="+mn-lt"/>
                <a:ea typeface="+mn-ea"/>
                <a:cs typeface="+mn-cs"/>
              </a:rPr>
              <a:t> program evaluation, </a:t>
            </a:r>
            <a:r>
              <a:rPr lang="en-US" sz="1200" kern="1200" dirty="0" smtClean="0">
                <a:solidFill>
                  <a:schemeClr val="tx1"/>
                </a:solidFill>
                <a:effectLst/>
                <a:latin typeface="+mn-lt"/>
                <a:ea typeface="+mn-ea"/>
                <a:cs typeface="+mn-cs"/>
              </a:rPr>
              <a:t>P3 will support pilots that include, to</a:t>
            </a:r>
            <a:r>
              <a:rPr lang="en-US" sz="1200" kern="1200" baseline="0" dirty="0" smtClean="0">
                <a:solidFill>
                  <a:schemeClr val="tx1"/>
                </a:solidFill>
                <a:effectLst/>
                <a:latin typeface="+mn-lt"/>
                <a:ea typeface="+mn-ea"/>
                <a:cs typeface="+mn-cs"/>
              </a:rPr>
              <a:t> the extent possible, evidence-based and evidence-informed interventions and practices. The Agencies are also interested in pilots that draw on the best available evidence on how to improve outcomes for disconnected youth, both generally and the applicant’s specific target population identified as part of the pilot, to continuously learn about the effectiveness of these models and support improvement.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Through a combination of careful implementation of evidence-based and promising practices, effective administrative structures, alignment of outcomes and performance measures, and more efficient and integrated data systems, P3 may produce better outcomes per dollar by focusing resources on what works, rather than on compliance with multiple Federal program requirements that may not best support outcomes.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Tree>
    <p:extLst>
      <p:ext uri="{BB962C8B-B14F-4D97-AF65-F5344CB8AC3E}">
        <p14:creationId xmlns:p14="http://schemas.microsoft.com/office/powerpoint/2010/main" val="4024280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DEMETRA</a:t>
            </a:r>
          </a:p>
          <a:p>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the P3 solicitation, there are two key evaluation elements referenced for potential applicants. First is the National P3 Evaluation, and second, the two </a:t>
            </a:r>
            <a:r>
              <a:rPr lang="en-US" sz="1200" u="sng" kern="1200" baseline="0" dirty="0" smtClean="0">
                <a:solidFill>
                  <a:schemeClr val="tx1"/>
                </a:solidFill>
                <a:effectLst/>
                <a:latin typeface="+mn-lt"/>
                <a:ea typeface="+mn-ea"/>
                <a:cs typeface="+mn-cs"/>
              </a:rPr>
              <a:t>optional</a:t>
            </a:r>
            <a:r>
              <a:rPr lang="en-US" sz="1200" u="none" kern="1200" baseline="0" dirty="0" smtClean="0">
                <a:solidFill>
                  <a:schemeClr val="tx1"/>
                </a:solidFill>
                <a:effectLst/>
                <a:latin typeface="+mn-lt"/>
                <a:ea typeface="+mn-ea"/>
                <a:cs typeface="+mn-cs"/>
              </a:rPr>
              <a:t> competitive preference priorities related to evaluation. </a:t>
            </a:r>
          </a:p>
          <a:p>
            <a:pPr marL="171450" indent="-171450">
              <a:buFont typeface="Arial" panose="020B0604020202020204" pitchFamily="34" charset="0"/>
              <a:buChar char="•"/>
            </a:pPr>
            <a:r>
              <a:rPr lang="en-US" sz="1200" u="none" kern="1200" baseline="0" dirty="0" smtClean="0">
                <a:solidFill>
                  <a:schemeClr val="tx1"/>
                </a:solidFill>
                <a:effectLst/>
                <a:latin typeface="+mn-lt"/>
                <a:ea typeface="+mn-ea"/>
                <a:cs typeface="+mn-cs"/>
              </a:rPr>
              <a:t>We will go into these elements with more detail in this webinar, but want to start by highlighting that only participation in the National evaluation of P3 is </a:t>
            </a:r>
            <a:r>
              <a:rPr lang="en-US" sz="1200" u="sng" kern="1200" baseline="0" dirty="0" smtClean="0">
                <a:solidFill>
                  <a:schemeClr val="tx1"/>
                </a:solidFill>
                <a:effectLst/>
                <a:latin typeface="+mn-lt"/>
                <a:ea typeface="+mn-ea"/>
                <a:cs typeface="+mn-cs"/>
              </a:rPr>
              <a:t>required</a:t>
            </a:r>
            <a:r>
              <a:rPr lang="en-US" sz="1200" u="none" kern="1200" baseline="0" dirty="0" smtClean="0">
                <a:solidFill>
                  <a:schemeClr val="tx1"/>
                </a:solidFill>
                <a:effectLst/>
                <a:latin typeface="+mn-lt"/>
                <a:ea typeface="+mn-ea"/>
                <a:cs typeface="+mn-cs"/>
              </a:rPr>
              <a:t> for each pilot selected through this competition. </a:t>
            </a:r>
            <a:r>
              <a:rPr lang="en-US" sz="1200" kern="1200" dirty="0" smtClean="0">
                <a:solidFill>
                  <a:schemeClr val="tx1"/>
                </a:solidFill>
                <a:effectLst/>
                <a:latin typeface="+mn-lt"/>
                <a:ea typeface="+mn-ea"/>
                <a:cs typeface="+mn-cs"/>
              </a:rPr>
              <a:t>The applicant must acknowledge in writing</a:t>
            </a:r>
            <a:r>
              <a:rPr lang="en-US" sz="1200" kern="1200" baseline="0" dirty="0" smtClean="0">
                <a:solidFill>
                  <a:schemeClr val="tx1"/>
                </a:solidFill>
                <a:effectLst/>
                <a:latin typeface="+mn-lt"/>
                <a:ea typeface="+mn-ea"/>
                <a:cs typeface="+mn-cs"/>
              </a:rPr>
              <a:t> that they will fully participate in the National evaluation of P3 </a:t>
            </a:r>
            <a:r>
              <a:rPr lang="en-US" sz="1200" kern="1200" dirty="0" smtClean="0">
                <a:solidFill>
                  <a:schemeClr val="tx1"/>
                </a:solidFill>
                <a:effectLst/>
                <a:latin typeface="+mn-lt"/>
                <a:ea typeface="+mn-ea"/>
                <a:cs typeface="+mn-cs"/>
              </a:rPr>
              <a:t>by submitting the form provided in Appendix A of the P3 application package, which is called</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“Evaluation Commitment Form.”</a:t>
            </a:r>
            <a:r>
              <a:rPr lang="en-US" dirty="0" smtClean="0">
                <a:effectLst/>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dirty="0" smtClean="0"/>
              <a:t>Applicants </a:t>
            </a:r>
            <a:r>
              <a:rPr lang="en-US" u="sng" dirty="0" smtClean="0"/>
              <a:t>have</a:t>
            </a:r>
            <a:r>
              <a:rPr lang="en-US" u="sng" baseline="0" dirty="0" smtClean="0"/>
              <a:t> the option</a:t>
            </a:r>
            <a:r>
              <a:rPr lang="en-US" u="none" baseline="0" dirty="0" smtClean="0"/>
              <a:t> to </a:t>
            </a:r>
            <a:r>
              <a:rPr lang="en-US" u="none" dirty="0" smtClean="0"/>
              <a:t>propose</a:t>
            </a:r>
            <a:r>
              <a:rPr lang="en-US" dirty="0" smtClean="0"/>
              <a:t> a rigorous site-specific impact evaluation for their site, in</a:t>
            </a:r>
            <a:r>
              <a:rPr lang="en-US" baseline="0" dirty="0" smtClean="0"/>
              <a:t> addition to participating in the National evaluation</a:t>
            </a:r>
            <a:r>
              <a:rPr lang="en-US" dirty="0" smtClean="0"/>
              <a:t>. Again, this is optional, but applicants</a:t>
            </a:r>
            <a:r>
              <a:rPr lang="en-US" baseline="0" dirty="0" smtClean="0"/>
              <a:t> may get more points for doing so. </a:t>
            </a:r>
          </a:p>
          <a:p>
            <a:pPr marL="171450" indent="-171450">
              <a:buFont typeface="Arial" panose="020B0604020202020204" pitchFamily="34" charset="0"/>
              <a:buChar char="•"/>
            </a:pPr>
            <a:r>
              <a:rPr lang="en-US" baseline="0" dirty="0" smtClean="0"/>
              <a:t>Now, I would like to turn the presentation over to Celeste Richie, from the Department of Labor, who will provide an overview of the National P3 evaluation. </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Tree>
    <p:extLst>
      <p:ext uri="{BB962C8B-B14F-4D97-AF65-F5344CB8AC3E}">
        <p14:creationId xmlns:p14="http://schemas.microsoft.com/office/powerpoint/2010/main" val="920722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CELESTE</a:t>
            </a:r>
          </a:p>
          <a:p>
            <a:endParaRPr lang="en-US" dirty="0" smtClean="0"/>
          </a:p>
          <a:p>
            <a:pPr marL="171450" indent="-171450">
              <a:buFont typeface="Arial" panose="020B0604020202020204" pitchFamily="34" charset="0"/>
              <a:buChar char="•"/>
            </a:pPr>
            <a:r>
              <a:rPr lang="en-US" dirty="0" smtClean="0"/>
              <a:t>As Demetra mentioned on the previous slide, the National evaluation</a:t>
            </a:r>
            <a:r>
              <a:rPr lang="en-US" baseline="0" dirty="0" smtClean="0"/>
              <a:t> will be funded and managed by the Federal agencies participating in P3.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National evaluation will include all pilot sites selected as part of this competition in some way, and will include multiple components, such as </a:t>
            </a:r>
            <a:r>
              <a:rPr lang="en-US" dirty="0" smtClean="0"/>
              <a:t>systems, implementation, outcomes, and impact analyses.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Rigorous</a:t>
            </a:r>
            <a:r>
              <a:rPr lang="en-US" baseline="0" dirty="0" smtClean="0"/>
              <a:t> impact evaluations will also be conducted in some of the sites to help us continue to build the base of evidence on effective practices for disconnected youth.</a:t>
            </a:r>
          </a:p>
          <a:p>
            <a:pPr marL="171450" indent="-171450">
              <a:buFont typeface="Arial" panose="020B0604020202020204" pitchFamily="34" charset="0"/>
              <a:buChar char="•"/>
            </a:pPr>
            <a:r>
              <a:rPr lang="en-US" baseline="0" dirty="0" smtClean="0"/>
              <a:t>The national independent evaluation </a:t>
            </a:r>
            <a:r>
              <a:rPr lang="en-US" dirty="0" smtClean="0"/>
              <a:t>contract will go through a competitive procurement</a:t>
            </a:r>
            <a:r>
              <a:rPr lang="en-US" baseline="0" dirty="0" smtClean="0"/>
              <a:t> process in</a:t>
            </a:r>
            <a:r>
              <a:rPr lang="en-US" dirty="0" smtClean="0"/>
              <a:t> the federal government.</a:t>
            </a:r>
          </a:p>
          <a:p>
            <a:pPr marL="171450" indent="-171450">
              <a:buFont typeface="Arial" panose="020B0604020202020204" pitchFamily="34" charset="0"/>
              <a:buChar char="•"/>
            </a:pPr>
            <a:r>
              <a:rPr lang="en-US" dirty="0" smtClean="0"/>
              <a:t>If an applicant is chose</a:t>
            </a:r>
            <a:r>
              <a:rPr lang="en-US" baseline="0" dirty="0" smtClean="0"/>
              <a:t>n to participate in P3 as part of this competition, additional information related to the National evaluation will be provided.</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Tree>
    <p:extLst>
      <p:ext uri="{BB962C8B-B14F-4D97-AF65-F5344CB8AC3E}">
        <p14:creationId xmlns:p14="http://schemas.microsoft.com/office/powerpoint/2010/main" val="25300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DEMETRA</a:t>
            </a:r>
          </a:p>
          <a:p>
            <a:endParaRPr lang="en-US" dirty="0" smtClean="0"/>
          </a:p>
          <a:p>
            <a:pPr marL="171450" indent="-171450">
              <a:buFont typeface="Arial"/>
              <a:buChar char="•"/>
            </a:pPr>
            <a:r>
              <a:rPr lang="en-US" sz="1200" kern="1200" dirty="0" smtClean="0">
                <a:solidFill>
                  <a:schemeClr val="tx1"/>
                </a:solidFill>
                <a:effectLst/>
                <a:latin typeface="+mn-lt"/>
                <a:ea typeface="+mn-ea"/>
                <a:cs typeface="+mn-cs"/>
              </a:rPr>
              <a:t>As partnerships work to improve outcomes, meaningful measures and indicators that draw on reliable data will be critical to understanding how well pilots attain their goals. </a:t>
            </a:r>
            <a:endParaRPr lang="en-US" dirty="0" smtClean="0"/>
          </a:p>
          <a:p>
            <a:pPr marL="171450" indent="-171450">
              <a:buFont typeface="Arial"/>
              <a:buChar char="•"/>
            </a:pPr>
            <a:r>
              <a:rPr lang="en-US" dirty="0" smtClean="0"/>
              <a:t>As</a:t>
            </a:r>
            <a:r>
              <a:rPr lang="en-US" baseline="0" dirty="0" smtClean="0"/>
              <a:t> part of the application process, applicants must describe the strength of the proposed partnership’s data and evaluation capacity, </a:t>
            </a:r>
            <a:r>
              <a:rPr lang="en-US" sz="1200" kern="1200" dirty="0" smtClean="0">
                <a:solidFill>
                  <a:schemeClr val="tx1"/>
                </a:solidFill>
                <a:effectLst/>
                <a:latin typeface="+mn-lt"/>
                <a:ea typeface="+mn-ea"/>
                <a:cs typeface="+mn-cs"/>
              </a:rPr>
              <a:t>including its ability to collect, analyze, and use data for decision-making, learning, continuous improvement, and accountability.</a:t>
            </a:r>
            <a:r>
              <a:rPr lang="en-US" dirty="0" smtClean="0">
                <a:effectLst/>
              </a:rPr>
              <a:t> </a:t>
            </a:r>
          </a:p>
          <a:p>
            <a:pPr marL="0" indent="0">
              <a:buFont typeface="Arial"/>
              <a:buNone/>
            </a:pP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Specifically, the applicant must describe the extent to which the proposed partners have done, and will continue to: </a:t>
            </a:r>
          </a:p>
          <a:p>
            <a:r>
              <a:rPr lang="en-US" sz="1200" kern="1200" dirty="0" smtClean="0">
                <a:solidFill>
                  <a:schemeClr val="tx1"/>
                </a:solidFill>
                <a:effectLst/>
                <a:latin typeface="+mn-lt"/>
                <a:ea typeface="+mn-ea"/>
                <a:cs typeface="+mn-cs"/>
              </a:rPr>
              <a:t>	(A)  Manage and maintain computerized administrative data systems to track program participants, 	services, and outcomes; and</a:t>
            </a:r>
          </a:p>
          <a:p>
            <a:r>
              <a:rPr lang="en-US" sz="1200" kern="1200" dirty="0" smtClean="0">
                <a:solidFill>
                  <a:schemeClr val="tx1"/>
                </a:solidFill>
                <a:effectLst/>
                <a:latin typeface="+mn-lt"/>
                <a:ea typeface="+mn-ea"/>
                <a:cs typeface="+mn-cs"/>
              </a:rPr>
              <a:t>	(B)  Link or make progress toward linking data across government agencies participating in the pilot.</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Tree>
    <p:extLst>
      <p:ext uri="{BB962C8B-B14F-4D97-AF65-F5344CB8AC3E}">
        <p14:creationId xmlns:p14="http://schemas.microsoft.com/office/powerpoint/2010/main" val="1562033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Font typeface="Arial" panose="020B0604020202020204" pitchFamily="34" charset="0"/>
              <a:buNone/>
            </a:pPr>
            <a:r>
              <a:rPr lang="en-US" dirty="0" smtClean="0"/>
              <a:t>DEMETRA: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P3 provides an important opportunity to build greater knowledge about the most effective approaches to serving disconnected youth populations.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competitive preference priorities largely reflect this emphasis on learning through rigorous evaluation. </a:t>
            </a:r>
          </a:p>
          <a:p>
            <a:pPr marL="171450" indent="-171450">
              <a:buFont typeface="Arial" panose="020B0604020202020204" pitchFamily="34" charset="0"/>
              <a:buChar char="•"/>
            </a:pPr>
            <a:r>
              <a:rPr lang="en-US" dirty="0" smtClean="0"/>
              <a:t>P3 includes</a:t>
            </a:r>
            <a:r>
              <a:rPr lang="en-US" baseline="0" dirty="0" smtClean="0"/>
              <a:t> three total competitive preference priorities, two of which award points based on the applicant’s plans to conduct a site-specific impact evaluation of at least one service-delivery or operational component of their pilot, in addition to participating in the national evaluation. </a:t>
            </a:r>
          </a:p>
          <a:p>
            <a:pPr marL="171450" indent="-171450">
              <a:buFont typeface="Arial" panose="020B0604020202020204" pitchFamily="34" charset="0"/>
              <a:buChar char="•"/>
            </a:pPr>
            <a:r>
              <a:rPr lang="en-US" baseline="0" dirty="0" smtClean="0"/>
              <a:t>When we refer to an impact evaluation, we mean an evaluation that measures changes in outcomes for the target population through methods that are rigorous enough for us to have confidence in whether the changes—are lack of change—is due to the specific intervention that a pilot implemented.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first competitive preference priority will award up to 5 points to applicants that propose to conduct an independent evaluation using a quasi-experimental design.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second competitive preference priority will award up to 10 points to applicants </a:t>
            </a:r>
            <a:r>
              <a:rPr lang="en-US" sz="1200" kern="1200" dirty="0" smtClean="0">
                <a:solidFill>
                  <a:schemeClr val="tx1"/>
                </a:solidFill>
                <a:effectLst/>
                <a:latin typeface="+mn-lt"/>
                <a:ea typeface="+mn-ea"/>
                <a:cs typeface="+mn-cs"/>
              </a:rPr>
              <a:t>that propose to conduct an independent evaluation of the impacts of their overall program or components of their program on disconnected youth using a randomized controlled trial.</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well designed and executed, both quasi-experiments and randomized controlled trials can produce high quality results that can give us a high degree of confidence in the findings.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both types of studies, you compare a treatment group that receives an intervention, such as participating in a new program under a pilot, with a control group that receives whatever services would typically be provided in the absence of the pilot.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difference in the types of designs has to do with how you create the treatment group and the control group.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a randomized control trial, the groups are created through random assignment, such as a lottery, which helps ensure that make-up of the two groups is the same, instead of having inherent differences that might if, for example, people were able to choose which group to be in.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 quasi-experimental design </a:t>
            </a:r>
            <a:r>
              <a:rPr lang="en-US" sz="1200" kern="1200" dirty="0" smtClean="0">
                <a:solidFill>
                  <a:schemeClr val="tx1"/>
                </a:solidFill>
                <a:effectLst/>
                <a:latin typeface="+mn-lt"/>
                <a:ea typeface="+mn-ea"/>
                <a:cs typeface="+mn-cs"/>
              </a:rPr>
              <a:t>attempts to approximate an RCT by identifying a comparison group that is similar to the treatment group in important respects without using random assignment.  For example, the groups could come from different</a:t>
            </a:r>
            <a:r>
              <a:rPr lang="en-US" sz="1200" kern="1200" baseline="0" dirty="0" smtClean="0">
                <a:solidFill>
                  <a:schemeClr val="tx1"/>
                </a:solidFill>
                <a:effectLst/>
                <a:latin typeface="+mn-lt"/>
                <a:ea typeface="+mn-ea"/>
                <a:cs typeface="+mn-cs"/>
              </a:rPr>
              <a:t> counties in a state that currently have similar demographics and similar youth outcomes.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For these reasons, fewer points will be given to quasi-experimental design evaluations than to randomized controlled trial designs. QEDs can’t isolate the effects of what’s being tested as well as RCTs and therefore we have less confidence in the results of a QED.</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Tree>
    <p:extLst>
      <p:ext uri="{BB962C8B-B14F-4D97-AF65-F5344CB8AC3E}">
        <p14:creationId xmlns:p14="http://schemas.microsoft.com/office/powerpoint/2010/main" val="3473169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kern="1200" dirty="0" smtClean="0">
                <a:solidFill>
                  <a:schemeClr val="tx1"/>
                </a:solidFill>
                <a:effectLst/>
                <a:latin typeface="+mn-lt"/>
                <a:ea typeface="+mn-ea"/>
                <a:cs typeface="+mn-cs"/>
              </a:rPr>
              <a:t>DEMETRA</a:t>
            </a:r>
          </a:p>
          <a:p>
            <a:pPr marL="0" indent="0">
              <a:buFont typeface="Arial"/>
              <a:buNone/>
            </a:pP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In designing an optional site-specific evaluation, we encourage applicants to be familiar with the criteria for well-implemented quasi-experimental and experimental studies.</a:t>
            </a:r>
            <a:r>
              <a:rPr lang="en-US" sz="1200" kern="1200" baseline="0" dirty="0" smtClean="0">
                <a:solidFill>
                  <a:schemeClr val="tx1"/>
                </a:solidFill>
                <a:effectLst/>
                <a:latin typeface="+mn-lt"/>
                <a:ea typeface="+mn-ea"/>
                <a:cs typeface="+mn-cs"/>
              </a:rPr>
              <a:t> Listed on this slide are Federal clearinghouses where applicants can find guidance on evaluation standards for evaluations. These include the U.S. Department of Educations’ “What Works Clearinghouse” and the Department of Labor’s “Clearinghouse of Labor and Evaluation Research.”</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a:p>
        </p:txBody>
      </p:sp>
    </p:spTree>
    <p:extLst>
      <p:ext uri="{BB962C8B-B14F-4D97-AF65-F5344CB8AC3E}">
        <p14:creationId xmlns:p14="http://schemas.microsoft.com/office/powerpoint/2010/main" val="142628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Maher</a:t>
            </a:r>
          </a:p>
          <a:p>
            <a:pPr defTabSz="931774">
              <a:defRPr/>
            </a:pPr>
            <a:r>
              <a:rPr lang="en-US" dirty="0" smtClean="0"/>
              <a:t>In the Chat Room, please type the name of the your organization, your location, and how many people are attending with you today.</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DEMETRA</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High</a:t>
            </a:r>
            <a:r>
              <a:rPr lang="en-US" baseline="0" dirty="0" smtClean="0"/>
              <a:t>-cost impact evaluations </a:t>
            </a:r>
          </a:p>
          <a:p>
            <a:pPr marL="628650" lvl="1" indent="-171450">
              <a:buFont typeface="Arial" panose="020B0604020202020204" pitchFamily="34" charset="0"/>
              <a:buChar char="•"/>
            </a:pPr>
            <a:r>
              <a:rPr lang="en-US" baseline="0" dirty="0" smtClean="0"/>
              <a:t>The long term impact of services and the overall impact of a program requires large samples, long-term follow up, and usually surveys.</a:t>
            </a:r>
          </a:p>
          <a:p>
            <a:pPr marL="628650" lvl="1" indent="-171450">
              <a:buFont typeface="Arial" panose="020B0604020202020204" pitchFamily="34" charset="0"/>
              <a:buChar char="•"/>
            </a:pPr>
            <a:r>
              <a:rPr lang="en-US" baseline="0" dirty="0" smtClean="0"/>
              <a:t>Can be very costly and take several years to see results</a:t>
            </a:r>
          </a:p>
          <a:p>
            <a:pPr marL="171450" lvl="0" indent="-171450">
              <a:buFont typeface="Arial" panose="020B0604020202020204" pitchFamily="34" charset="0"/>
              <a:buChar char="•"/>
            </a:pPr>
            <a:r>
              <a:rPr lang="en-US" baseline="0" dirty="0" smtClean="0"/>
              <a:t>Low-cost impact evaluations are a good option for quicker results</a:t>
            </a:r>
          </a:p>
          <a:p>
            <a:pPr marL="628650" lvl="1" indent="-171450">
              <a:buFont typeface="Arial" panose="020B0604020202020204" pitchFamily="34" charset="0"/>
              <a:buChar char="•"/>
            </a:pPr>
            <a:r>
              <a:rPr lang="en-US" baseline="0" dirty="0" smtClean="0"/>
              <a:t>Impact of a particular strategy, such as</a:t>
            </a:r>
          </a:p>
          <a:p>
            <a:pPr marL="1085850" lvl="2" indent="-171450">
              <a:buFont typeface="Arial" panose="020B0604020202020204" pitchFamily="34" charset="0"/>
              <a:buChar char="•"/>
            </a:pPr>
            <a:r>
              <a:rPr lang="en-US" baseline="0" dirty="0" smtClean="0"/>
              <a:t>Use of special assessment tool, counseling, or employment subsidies</a:t>
            </a:r>
          </a:p>
          <a:p>
            <a:pPr marL="1085850" lvl="2" indent="-171450">
              <a:buFont typeface="Arial" panose="020B0604020202020204" pitchFamily="34" charset="0"/>
              <a:buChar char="•"/>
            </a:pPr>
            <a:r>
              <a:rPr lang="en-US" baseline="0" dirty="0" smtClean="0"/>
              <a:t>Tests of marketing or outreach strategies</a:t>
            </a:r>
          </a:p>
          <a:p>
            <a:pPr marL="1085850" lvl="2" indent="-171450">
              <a:buFont typeface="Arial" panose="020B0604020202020204" pitchFamily="34" charset="0"/>
              <a:buChar char="•"/>
            </a:pPr>
            <a:r>
              <a:rPr lang="en-US" baseline="0" dirty="0" smtClean="0"/>
              <a:t>Tests of behavioral strategies such as messaging to motivate youth</a:t>
            </a:r>
          </a:p>
          <a:p>
            <a:pPr marL="628650" lvl="1" indent="-171450">
              <a:buFont typeface="Arial" panose="020B0604020202020204" pitchFamily="34" charset="0"/>
              <a:buChar char="•"/>
            </a:pPr>
            <a:r>
              <a:rPr lang="en-US" baseline="0" dirty="0" smtClean="0"/>
              <a:t>Using administrative data provides a great opportunity for low-cost evaluations instead of follow-up surveys. The key to having successful evaluations is having good data and access to data.</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13100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DEMETRA</a:t>
            </a:r>
          </a:p>
          <a:p>
            <a:endParaRPr lang="en-US" dirty="0" smtClean="0"/>
          </a:p>
          <a:p>
            <a:pPr marL="171450" indent="-171450">
              <a:buFont typeface="Arial" panose="020B0604020202020204" pitchFamily="34" charset="0"/>
              <a:buChar char="•"/>
            </a:pPr>
            <a:r>
              <a:rPr lang="en-US" dirty="0" smtClean="0"/>
              <a:t>If</a:t>
            </a:r>
            <a:r>
              <a:rPr lang="en-US" baseline="0" dirty="0" smtClean="0"/>
              <a:t> an applicant proposes a site-specific impact evaluation, they must </a:t>
            </a:r>
            <a:r>
              <a:rPr lang="en-US" sz="1200" kern="1200" baseline="0" dirty="0" smtClean="0">
                <a:solidFill>
                  <a:schemeClr val="tx1"/>
                </a:solidFill>
                <a:effectLst/>
                <a:latin typeface="+mn-lt"/>
                <a:ea typeface="+mn-ea"/>
                <a:cs typeface="+mn-cs"/>
              </a:rPr>
              <a:t>submit a </a:t>
            </a:r>
            <a:r>
              <a:rPr lang="en-US" sz="1200" kern="1200" dirty="0" smtClean="0">
                <a:solidFill>
                  <a:schemeClr val="tx1"/>
                </a:solidFill>
                <a:effectLst/>
                <a:latin typeface="+mn-lt"/>
                <a:ea typeface="+mn-ea"/>
                <a:cs typeface="+mn-cs"/>
              </a:rPr>
              <a:t>plan for selecting and procuring the services of a qualified independent evaluator.</a:t>
            </a:r>
            <a:r>
              <a:rPr lang="en-US" sz="1200" kern="1200" baseline="0" dirty="0" smtClean="0">
                <a:solidFill>
                  <a:schemeClr val="tx1"/>
                </a:solidFill>
                <a:effectLst/>
                <a:latin typeface="+mn-lt"/>
                <a:ea typeface="+mn-ea"/>
                <a:cs typeface="+mn-cs"/>
              </a:rPr>
              <a:t> </a:t>
            </a:r>
            <a:endParaRPr lang="en-US" dirty="0" smtClean="0"/>
          </a:p>
          <a:p>
            <a:pPr marL="171450" indent="-171450">
              <a:buFont typeface="Arial" panose="020B0604020202020204" pitchFamily="34" charset="0"/>
              <a:buChar char="•"/>
            </a:pPr>
            <a:r>
              <a:rPr lang="en-US" dirty="0" smtClean="0"/>
              <a:t>When choosing</a:t>
            </a:r>
            <a:r>
              <a:rPr lang="en-US" baseline="0" dirty="0" smtClean="0"/>
              <a:t> an evaluator, the Agencies recommend a c</a:t>
            </a:r>
            <a:r>
              <a:rPr lang="en-US" dirty="0" smtClean="0"/>
              <a:t>ompetitive</a:t>
            </a:r>
            <a:r>
              <a:rPr lang="en-US" baseline="0" dirty="0" smtClean="0"/>
              <a:t> procurement. Every e</a:t>
            </a:r>
            <a:r>
              <a:rPr lang="en-US" dirty="0" smtClean="0"/>
              <a:t>very</a:t>
            </a:r>
            <a:r>
              <a:rPr lang="en-US" baseline="0" dirty="0" smtClean="0"/>
              <a:t> agency or public entity will likely have their own procurement rules which should guide this process.</a:t>
            </a:r>
          </a:p>
          <a:p>
            <a:pPr marL="171450" indent="-171450">
              <a:buFont typeface="Arial" panose="020B0604020202020204" pitchFamily="34" charset="0"/>
              <a:buChar char="•"/>
            </a:pPr>
            <a:r>
              <a:rPr lang="en-US" baseline="0" dirty="0" smtClean="0"/>
              <a:t>The evaluator should be independent and not responsible for any design or operation of the program. It is essential that the evaluator have no conflicts of interest that would bias the evaluation.</a:t>
            </a:r>
          </a:p>
          <a:p>
            <a:pPr marL="171450" indent="-171450">
              <a:buFont typeface="Arial" panose="020B0604020202020204" pitchFamily="34" charset="0"/>
              <a:buChar char="•"/>
            </a:pPr>
            <a:r>
              <a:rPr lang="en-US" baseline="0" dirty="0" smtClean="0"/>
              <a:t>University faculty and university centers are places where highly-qualified evaluators can often be found.</a:t>
            </a:r>
          </a:p>
          <a:p>
            <a:pPr marL="171450" indent="-171450">
              <a:buFont typeface="Arial" panose="020B0604020202020204" pitchFamily="34" charset="0"/>
              <a:buChar char="•"/>
            </a:pPr>
            <a:r>
              <a:rPr lang="en-US" baseline="0" dirty="0" smtClean="0"/>
              <a:t>In order to pay for the optional site-specific impact evaluation, pilots may consider using the following funding sources:</a:t>
            </a:r>
          </a:p>
          <a:p>
            <a:pPr marL="628650" lvl="1" indent="-171450">
              <a:buFont typeface="Arial" panose="020B0604020202020204" pitchFamily="34" charset="0"/>
              <a:buChar char="•"/>
            </a:pPr>
            <a:r>
              <a:rPr lang="en-US" baseline="0" dirty="0" smtClean="0"/>
              <a:t>start-up funds </a:t>
            </a:r>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337750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DEMETRA</a:t>
            </a:r>
          </a:p>
          <a:p>
            <a:endParaRPr lang="en-US" dirty="0" smtClean="0"/>
          </a:p>
          <a:p>
            <a:pPr marL="171450" indent="-171450">
              <a:buFont typeface="Arial"/>
              <a:buChar char="•"/>
            </a:pPr>
            <a:r>
              <a:rPr lang="en-US" dirty="0" smtClean="0"/>
              <a:t>This slide</a:t>
            </a:r>
            <a:r>
              <a:rPr lang="en-US" baseline="0" dirty="0" smtClean="0"/>
              <a:t> presents a summary of the required and optional evaluation components of the P3 solicitation. </a:t>
            </a:r>
          </a:p>
          <a:p>
            <a:pPr marL="171450" indent="-171450">
              <a:buFont typeface="Arial"/>
              <a:buChar char="•"/>
            </a:pPr>
            <a:r>
              <a:rPr lang="en-US" baseline="0" dirty="0" smtClean="0"/>
              <a:t>The first required element is a description of the proposed partnership’s data system and evaluation capacity. Applicants can see application requirement (F) for more information.</a:t>
            </a:r>
          </a:p>
          <a:p>
            <a:pPr marL="171450" indent="-171450">
              <a:buFont typeface="Arial"/>
              <a:buChar char="•"/>
            </a:pPr>
            <a:r>
              <a:rPr lang="en-US" baseline="0" dirty="0" smtClean="0"/>
              <a:t>Second, all applicants must submit written assurance that the proposed partnership will fully participate in the National P3 evaluation. The application page includes an Evaluation Commitment Form in Appendix A for applicants to meet this requirement.</a:t>
            </a:r>
          </a:p>
          <a:p>
            <a:pPr marL="171450" indent="-171450">
              <a:buFont typeface="Arial"/>
              <a:buChar char="•"/>
            </a:pPr>
            <a:r>
              <a:rPr lang="en-US" baseline="0" dirty="0" smtClean="0"/>
              <a:t>The third element—an applicant proposed site-specific impact evaluation—is optional. As part of Competitive Preference Priority 1 and 2, applicants can receive additional points toward their score for proposing a rigorous </a:t>
            </a:r>
            <a:r>
              <a:rPr lang="en-US" dirty="0" smtClean="0"/>
              <a:t>quasi-experimental design or</a:t>
            </a:r>
            <a:r>
              <a:rPr lang="en-US" baseline="0" dirty="0" smtClean="0"/>
              <a:t> randomized control trial.</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3473169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(Read</a:t>
            </a:r>
            <a:r>
              <a:rPr lang="en-US" baseline="0" dirty="0" smtClean="0"/>
              <a:t> through slide)</a:t>
            </a:r>
            <a:endParaRPr lang="en-US" dirty="0" smtClean="0"/>
          </a:p>
          <a:p>
            <a:pPr marL="171450" indent="-171450">
              <a:buFont typeface="Arial" panose="020B0604020202020204" pitchFamily="34" charset="0"/>
              <a:buChar char="•"/>
            </a:pPr>
            <a:r>
              <a:rPr lang="en-US" dirty="0" smtClean="0"/>
              <a:t>The</a:t>
            </a:r>
            <a:r>
              <a:rPr lang="en-US" baseline="0" dirty="0" smtClean="0"/>
              <a:t> national evaluation will complement, not duplicate or replace any site-specific evaluations that applicants will propose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&lt;turn the presentation back over to Jennifer Kemp&gt;</a:t>
            </a:r>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extLst>
      <p:ext uri="{BB962C8B-B14F-4D97-AF65-F5344CB8AC3E}">
        <p14:creationId xmlns:p14="http://schemas.microsoft.com/office/powerpoint/2010/main" val="1728615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JENNIFER</a:t>
            </a:r>
          </a:p>
          <a:p>
            <a:pPr marL="0" indent="0">
              <a:buFont typeface="Arial"/>
              <a:buNone/>
            </a:pPr>
            <a:endParaRPr lang="en-US" dirty="0" smtClean="0"/>
          </a:p>
          <a:p>
            <a:pPr marL="171450" indent="-171450">
              <a:buFont typeface="Arial"/>
              <a:buChar char="•"/>
            </a:pPr>
            <a:r>
              <a:rPr lang="en-US" dirty="0" smtClean="0"/>
              <a:t>Thank you </a:t>
            </a:r>
            <a:r>
              <a:rPr lang="en-US" dirty="0" err="1" smtClean="0"/>
              <a:t>Demetra</a:t>
            </a:r>
            <a:r>
              <a:rPr lang="en-US" baseline="0" dirty="0" smtClean="0"/>
              <a:t> for all that helpful information. Just like when we started, we would like to close with a few polling questions. First, we are interested in learning about your level of interest in applying for P3.</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dirty="0"/>
          </a:p>
        </p:txBody>
      </p:sp>
    </p:spTree>
    <p:extLst>
      <p:ext uri="{BB962C8B-B14F-4D97-AF65-F5344CB8AC3E}">
        <p14:creationId xmlns:p14="http://schemas.microsoft.com/office/powerpoint/2010/main" val="266141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pPr marL="171450" indent="-171450">
              <a:buFont typeface="Arial"/>
              <a:buChar char="•"/>
            </a:pPr>
            <a:r>
              <a:rPr lang="en-US" dirty="0" smtClean="0"/>
              <a:t>Second,</a:t>
            </a:r>
            <a:r>
              <a:rPr lang="en-US" baseline="0" dirty="0" smtClean="0"/>
              <a:t> after today’s session, do you plan to include a site-specific evaluation in your proposal?</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a:p>
        </p:txBody>
      </p:sp>
    </p:spTree>
    <p:extLst>
      <p:ext uri="{BB962C8B-B14F-4D97-AF65-F5344CB8AC3E}">
        <p14:creationId xmlns:p14="http://schemas.microsoft.com/office/powerpoint/2010/main" val="3369535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Jennifer</a:t>
            </a:r>
          </a:p>
          <a:p>
            <a:endParaRPr lang="en-US" dirty="0" smtClean="0"/>
          </a:p>
          <a:p>
            <a:pPr marL="171450" indent="-171450">
              <a:buFont typeface="Arial" panose="020B0604020202020204" pitchFamily="34" charset="0"/>
              <a:buChar char="•"/>
            </a:pPr>
            <a:r>
              <a:rPr lang="en-US" dirty="0" smtClean="0"/>
              <a:t>If you have any questions related to the P3 solicitation, you may contact our</a:t>
            </a:r>
            <a:r>
              <a:rPr lang="en-US" baseline="0" dirty="0" smtClean="0"/>
              <a:t> colleague at the Department of Education, Braden </a:t>
            </a:r>
            <a:r>
              <a:rPr lang="en-US" baseline="0" dirty="0" err="1" smtClean="0"/>
              <a:t>Geotz</a:t>
            </a:r>
            <a:r>
              <a:rPr lang="en-US" baseline="0" dirty="0" smtClean="0"/>
              <a:t>. We would like to especially point out the email address listed here, disconnectedyouth@ed.gov.</a:t>
            </a:r>
            <a:endParaRPr 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dirty="0"/>
          </a:p>
        </p:txBody>
      </p:sp>
    </p:spTree>
    <p:extLst>
      <p:ext uri="{BB962C8B-B14F-4D97-AF65-F5344CB8AC3E}">
        <p14:creationId xmlns:p14="http://schemas.microsoft.com/office/powerpoint/2010/main" val="2558653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pPr marL="171450" indent="-171450">
              <a:buFont typeface="Arial" panose="020B0604020202020204" pitchFamily="34" charset="0"/>
              <a:buChar char="•"/>
            </a:pPr>
            <a:r>
              <a:rPr lang="en-US" dirty="0" smtClean="0"/>
              <a:t>Thank you again for joining</a:t>
            </a:r>
            <a:r>
              <a:rPr lang="en-US" baseline="0" dirty="0" smtClean="0"/>
              <a:t> us today!</a:t>
            </a:r>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a:p>
        </p:txBody>
      </p:sp>
    </p:spTree>
    <p:extLst>
      <p:ext uri="{BB962C8B-B14F-4D97-AF65-F5344CB8AC3E}">
        <p14:creationId xmlns:p14="http://schemas.microsoft.com/office/powerpoint/2010/main" val="946691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Thank</a:t>
            </a:r>
            <a:r>
              <a:rPr lang="en-US" baseline="0" dirty="0" smtClean="0"/>
              <a:t> you all so much for joining us today. My name is Jennifer Kemp, and I am from Division of Youth Services in the Department of Labor’s Employment and Training Administration.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Some of you may have joined us earlier this month for our first webinar about the new Performance Partnership Pilots opportunity, or P3, where we provided an overview of the solicitation and application process. We are excited to so many of you have joined us again today to learn more about the evaluation elements of P3.</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we start today’s webinar, we wanted to point out to you that we have prepared some frequently asked questions (FAQs) already, which are available as part of the solicitation package. Where applicable, we have added references to these FAQs on the slides to help point you to where you can find more helpful information after the webinar.</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Some of you have already found the chat feature. During today’s presentation, we encourage you to chat in any questions that you might have related to P3. We will receive a summary of these questions following today’s presentation, which will help us in drafting additional FAQs moving forward.</a:t>
            </a:r>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36452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pPr marL="171450" indent="-171450">
              <a:buFont typeface="Arial"/>
              <a:buChar char="•"/>
            </a:pPr>
            <a:r>
              <a:rPr lang="en-US" baseline="0" dirty="0" smtClean="0"/>
              <a:t>We would like to get started with a few polling questions to get a better sense of who is joining us today.</a:t>
            </a:r>
          </a:p>
          <a:p>
            <a:pPr marL="171450" indent="-171450">
              <a:buFont typeface="Arial"/>
              <a:buChar char="•"/>
            </a:pPr>
            <a:r>
              <a:rPr lang="en-US" baseline="0" dirty="0" smtClean="0"/>
              <a:t>First, we would like for you to please tell us what type of entity you represent. ((READ THROUGH OPTIONS))</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extLst>
      <p:ext uri="{BB962C8B-B14F-4D97-AF65-F5344CB8AC3E}">
        <p14:creationId xmlns:p14="http://schemas.microsoft.com/office/powerpoint/2010/main" val="26614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pPr marL="171450" indent="-171450">
              <a:buFont typeface="Arial"/>
              <a:buChar char="•"/>
            </a:pPr>
            <a:r>
              <a:rPr lang="en-US" dirty="0" smtClean="0"/>
              <a:t>Also, we are interested in knowing what type of services you primarily</a:t>
            </a:r>
            <a:r>
              <a:rPr lang="en-US" baseline="0" dirty="0" smtClean="0"/>
              <a:t> provide. ((READ THROUGH OPTIONS))</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dirty="0"/>
          </a:p>
        </p:txBody>
      </p:sp>
    </p:spTree>
    <p:extLst>
      <p:ext uri="{BB962C8B-B14F-4D97-AF65-F5344CB8AC3E}">
        <p14:creationId xmlns:p14="http://schemas.microsoft.com/office/powerpoint/2010/main" val="26614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p>
          <a:p>
            <a:endParaRPr lang="en-US" dirty="0" smtClean="0"/>
          </a:p>
          <a:p>
            <a:pPr marL="171450" indent="-171450">
              <a:buFont typeface="Arial" panose="020B0604020202020204" pitchFamily="34" charset="0"/>
              <a:buChar char="•"/>
            </a:pPr>
            <a:r>
              <a:rPr lang="en-US" dirty="0" smtClean="0"/>
              <a:t>Today</a:t>
            </a:r>
            <a:r>
              <a:rPr lang="en-US" baseline="0" dirty="0" smtClean="0"/>
              <a:t> we will be joined by presenters from federal agencies involved with P3. First, we have Kathryn Stack, Advisory for Evidence-based Innovation from the U.S. Office of Management and Budget. We also have</a:t>
            </a:r>
            <a:r>
              <a:rPr lang="en-US" dirty="0" smtClean="0"/>
              <a:t> Demetra Nightingale,</a:t>
            </a:r>
            <a:r>
              <a:rPr lang="en-US" baseline="0" dirty="0" smtClean="0"/>
              <a:t> Chief Evaluation Officer from the U.S. Department of Labor joining us today as well.</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Tree>
    <p:extLst>
      <p:ext uri="{BB962C8B-B14F-4D97-AF65-F5344CB8AC3E}">
        <p14:creationId xmlns:p14="http://schemas.microsoft.com/office/powerpoint/2010/main" val="330631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r>
              <a:rPr lang="en-US" baseline="0" dirty="0" smtClean="0"/>
              <a:t> – </a:t>
            </a:r>
          </a:p>
          <a:p>
            <a:endParaRPr lang="en-US" baseline="0" dirty="0" smtClean="0"/>
          </a:p>
          <a:p>
            <a:pPr marL="171450" indent="-171450">
              <a:buFont typeface="Arial" panose="020B0604020202020204" pitchFamily="34" charset="0"/>
              <a:buChar char="•"/>
            </a:pPr>
            <a:r>
              <a:rPr lang="en-US" baseline="0" dirty="0" smtClean="0"/>
              <a:t>In addition, we will be joined by Celeste Richie and Julie Glasier from the U.S. Department of Labor.</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373771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r>
              <a:rPr lang="en-US" dirty="0" smtClean="0"/>
              <a:t>JENNIFER</a:t>
            </a:r>
          </a:p>
          <a:p>
            <a:pPr marL="0" indent="0" defTabSz="931774" fontAlgn="base">
              <a:spcBef>
                <a:spcPts val="1223"/>
              </a:spcBef>
              <a:spcAft>
                <a:spcPts val="1223"/>
              </a:spcAft>
              <a:buClr>
                <a:srgbClr val="CC0000"/>
              </a:buClr>
              <a:buFont typeface="Wingdings" pitchFamily="2" charset="2"/>
              <a:buNone/>
              <a:defRPr/>
            </a:pPr>
            <a:endParaRPr lang="en-US" dirty="0" smtClean="0"/>
          </a:p>
          <a:p>
            <a:pPr marL="171450" indent="-171450" defTabSz="931774" fontAlgn="base">
              <a:spcBef>
                <a:spcPts val="1223"/>
              </a:spcBef>
              <a:spcAft>
                <a:spcPts val="1223"/>
              </a:spcAft>
              <a:buClr>
                <a:srgbClr val="CC0000"/>
              </a:buClr>
              <a:buFont typeface="Arial" panose="020B0604020202020204" pitchFamily="34" charset="0"/>
              <a:buChar char="•"/>
              <a:defRPr/>
            </a:pPr>
            <a:r>
              <a:rPr lang="en-US" dirty="0" smtClean="0"/>
              <a:t>On</a:t>
            </a:r>
            <a:r>
              <a:rPr lang="en-US" baseline="0" dirty="0" smtClean="0"/>
              <a:t> this slide, you will find an overview of today’s webinar. </a:t>
            </a:r>
          </a:p>
          <a:p>
            <a:pPr marL="171450" indent="-171450" defTabSz="931774" fontAlgn="base">
              <a:spcBef>
                <a:spcPts val="1223"/>
              </a:spcBef>
              <a:spcAft>
                <a:spcPts val="1223"/>
              </a:spcAft>
              <a:buClr>
                <a:srgbClr val="CC0000"/>
              </a:buClr>
              <a:buFont typeface="Arial" panose="020B0604020202020204" pitchFamily="34" charset="0"/>
              <a:buChar char="•"/>
              <a:defRPr/>
            </a:pPr>
            <a:r>
              <a:rPr lang="en-US" baseline="0" dirty="0" smtClean="0"/>
              <a:t>We will start by framing the P3 opportunity, and provide a quick recap of the objectives of this opportunity, and the timeline to apply.</a:t>
            </a:r>
          </a:p>
          <a:p>
            <a:pPr marL="171450" indent="-171450" defTabSz="931774" fontAlgn="base">
              <a:spcBef>
                <a:spcPts val="1223"/>
              </a:spcBef>
              <a:spcAft>
                <a:spcPts val="1223"/>
              </a:spcAft>
              <a:buClr>
                <a:srgbClr val="CC0000"/>
              </a:buClr>
              <a:buFont typeface="Arial" panose="020B0604020202020204" pitchFamily="34" charset="0"/>
              <a:buChar char="•"/>
              <a:defRPr/>
            </a:pPr>
            <a:r>
              <a:rPr lang="en-US" baseline="0" dirty="0" smtClean="0"/>
              <a:t>We will discuss the role and requirements of evaluation for P3, including the National P3 Evaluation. We will also highlight the data requirements for P3 and what applicants might consider if proposing a site-specific evaluation.</a:t>
            </a:r>
          </a:p>
          <a:p>
            <a:pPr marL="0" indent="0" defTabSz="931774" fontAlgn="base">
              <a:spcBef>
                <a:spcPts val="1223"/>
              </a:spcBef>
              <a:spcAft>
                <a:spcPts val="1223"/>
              </a:spcAft>
              <a:buClr>
                <a:srgbClr val="CC0000"/>
              </a:buClr>
              <a:buFont typeface="Arial" panose="020B0604020202020204" pitchFamily="34" charset="0"/>
              <a:buNone/>
              <a:defRPr/>
            </a:pPr>
            <a:endParaRPr lang="en-US" dirty="0" smtClean="0"/>
          </a:p>
          <a:p>
            <a:pPr marL="171450" indent="-171450" defTabSz="931774" fontAlgn="base">
              <a:spcBef>
                <a:spcPts val="1223"/>
              </a:spcBef>
              <a:spcAft>
                <a:spcPts val="1223"/>
              </a:spcAft>
              <a:buClr>
                <a:srgbClr val="CC0000"/>
              </a:buClr>
              <a:buFont typeface="Arial" panose="020B0604020202020204" pitchFamily="34" charset="0"/>
              <a:buChar char="•"/>
              <a:defRPr/>
            </a:pPr>
            <a:r>
              <a:rPr lang="en-US" dirty="0" smtClean="0"/>
              <a:t>Next, I will</a:t>
            </a:r>
            <a:r>
              <a:rPr lang="en-US" baseline="0" dirty="0" smtClean="0"/>
              <a:t> turn the presentation over to Kathy Stack, from the U.S. Office of Management and Budget, to provide some opening remarks regarding P3.</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Kathy Stack</a:t>
            </a:r>
          </a:p>
          <a:p>
            <a:endParaRPr lang="en-US" dirty="0" smtClean="0"/>
          </a:p>
          <a:p>
            <a:r>
              <a:rPr lang="en-US" dirty="0" smtClean="0"/>
              <a:t>&lt;Pas</a:t>
            </a:r>
            <a:r>
              <a:rPr lang="en-US" baseline="0" dirty="0" smtClean="0"/>
              <a:t>s the presentation off to Julie&gt;</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dirty="0"/>
          </a:p>
        </p:txBody>
      </p:sp>
    </p:spTree>
    <p:extLst>
      <p:ext uri="{BB962C8B-B14F-4D97-AF65-F5344CB8AC3E}">
        <p14:creationId xmlns:p14="http://schemas.microsoft.com/office/powerpoint/2010/main" val="3544263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orkforce3one.org/view/5001427539847497608/inf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es.ed.gov/ncee/ww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findyouthinfo.gov/" TargetMode="External"/><Relationship Id="rId5" Type="http://schemas.openxmlformats.org/officeDocument/2006/relationships/hyperlink" Target="http://www.crimesolutions.gov/" TargetMode="External"/><Relationship Id="rId4" Type="http://schemas.openxmlformats.org/officeDocument/2006/relationships/hyperlink" Target="http://clear.dol.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dirty="0"/>
              <a:t>Performance Partnership Pilots </a:t>
            </a:r>
            <a:r>
              <a:rPr lang="en-US" dirty="0" smtClean="0"/>
              <a:t>(P3)</a:t>
            </a:r>
            <a:r>
              <a:rPr lang="en-US" dirty="0"/>
              <a:t/>
            </a:r>
            <a:br>
              <a:rPr lang="en-US" dirty="0"/>
            </a:br>
            <a:r>
              <a:rPr lang="en-US" dirty="0"/>
              <a:t>Bidders Conference: </a:t>
            </a:r>
            <a:r>
              <a:rPr lang="en-US" dirty="0" smtClean="0"/>
              <a:t/>
            </a:r>
            <a:br>
              <a:rPr lang="en-US" dirty="0" smtClean="0"/>
            </a:br>
            <a:r>
              <a:rPr lang="en-US" dirty="0" smtClean="0"/>
              <a:t>Follow-up </a:t>
            </a:r>
            <a:r>
              <a:rPr lang="en-US" dirty="0"/>
              <a:t>on </a:t>
            </a:r>
            <a:r>
              <a:rPr lang="en-US" dirty="0" smtClean="0"/>
              <a:t>Evaluation</a:t>
            </a:r>
            <a:endParaRPr lang="en-US" dirty="0"/>
          </a:p>
        </p:txBody>
      </p:sp>
      <p:sp>
        <p:nvSpPr>
          <p:cNvPr id="3" name="Subtitle 2"/>
          <p:cNvSpPr>
            <a:spLocks noGrp="1"/>
          </p:cNvSpPr>
          <p:nvPr>
            <p:ph type="subTitle" idx="1"/>
          </p:nvPr>
        </p:nvSpPr>
        <p:spPr>
          <a:xfrm>
            <a:off x="4191000" y="4572000"/>
            <a:ext cx="4953000" cy="1981200"/>
          </a:xfrm>
        </p:spPr>
        <p:txBody>
          <a:bodyPr anchor="t" anchorCtr="0">
            <a:noAutofit/>
          </a:bodyPr>
          <a:lstStyle/>
          <a:p>
            <a:pPr algn="l"/>
            <a:r>
              <a:rPr lang="en-US" sz="1800" dirty="0">
                <a:ln w="17780" cmpd="sng">
                  <a:noFill/>
                  <a:prstDash val="solid"/>
                  <a:miter lim="800000"/>
                </a:ln>
                <a:ea typeface="+mj-ea"/>
              </a:rPr>
              <a:t>December </a:t>
            </a:r>
            <a:r>
              <a:rPr lang="en-US" sz="1800" dirty="0" smtClean="0">
                <a:ln w="17780" cmpd="sng">
                  <a:noFill/>
                  <a:prstDash val="solid"/>
                  <a:miter lim="800000"/>
                </a:ln>
                <a:ea typeface="+mj-ea"/>
              </a:rPr>
              <a:t>17, </a:t>
            </a:r>
            <a:r>
              <a:rPr lang="en-US" sz="1800" dirty="0">
                <a:ln w="17780" cmpd="sng">
                  <a:noFill/>
                  <a:prstDash val="solid"/>
                  <a:miter lim="800000"/>
                </a:ln>
                <a:ea typeface="+mj-ea"/>
              </a:rPr>
              <a:t>2014</a:t>
            </a:r>
            <a:r>
              <a:rPr lang="en-US" sz="1800" i="1" dirty="0">
                <a:ln w="17780" cmpd="sng">
                  <a:noFill/>
                  <a:prstDash val="solid"/>
                  <a:miter lim="800000"/>
                </a:ln>
                <a:ea typeface="+mj-ea"/>
              </a:rPr>
              <a:t>	</a:t>
            </a:r>
          </a:p>
          <a:p>
            <a:pPr algn="l">
              <a:spcBef>
                <a:spcPts val="0"/>
              </a:spcBef>
              <a:spcAft>
                <a:spcPts val="0"/>
              </a:spcAft>
            </a:pPr>
            <a:r>
              <a:rPr lang="en-US" sz="1800" i="1" dirty="0">
                <a:ln w="17780" cmpd="sng">
                  <a:noFill/>
                  <a:prstDash val="solid"/>
                  <a:miter lim="800000"/>
                </a:ln>
                <a:ea typeface="+mj-ea"/>
              </a:rPr>
              <a:t>Presented </a:t>
            </a:r>
            <a:r>
              <a:rPr lang="en-US" sz="1800" i="1" dirty="0" smtClean="0">
                <a:ln w="17780" cmpd="sng">
                  <a:noFill/>
                  <a:prstDash val="solid"/>
                  <a:miter lim="800000"/>
                </a:ln>
                <a:ea typeface="+mj-ea"/>
              </a:rPr>
              <a:t>by:</a:t>
            </a:r>
            <a:endParaRPr lang="en-US" sz="1800" dirty="0">
              <a:ln w="17780" cmpd="sng">
                <a:noFill/>
                <a:prstDash val="solid"/>
                <a:miter lim="800000"/>
              </a:ln>
              <a:ea typeface="+mj-ea"/>
            </a:endParaRPr>
          </a:p>
          <a:p>
            <a:pPr algn="l">
              <a:spcBef>
                <a:spcPts val="0"/>
              </a:spcBef>
              <a:spcAft>
                <a:spcPts val="0"/>
              </a:spcAft>
            </a:pPr>
            <a:r>
              <a:rPr lang="en-US" sz="1800" dirty="0">
                <a:ln w="17780" cmpd="sng">
                  <a:noFill/>
                  <a:prstDash val="solid"/>
                  <a:miter lim="800000"/>
                </a:ln>
              </a:rPr>
              <a:t>The Chief Evaluation Office and Employment and Training Administration, U.S. Department of Labor on behalf of Federal Agencies Participating in P3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Recap</a:t>
            </a:r>
            <a:endParaRPr lang="en-US" dirty="0"/>
          </a:p>
        </p:txBody>
      </p:sp>
      <p:sp>
        <p:nvSpPr>
          <p:cNvPr id="3" name="Content Placeholder 2"/>
          <p:cNvSpPr>
            <a:spLocks noGrp="1"/>
          </p:cNvSpPr>
          <p:nvPr>
            <p:ph idx="1"/>
          </p:nvPr>
        </p:nvSpPr>
        <p:spPr>
          <a:xfrm>
            <a:off x="457200" y="1600200"/>
            <a:ext cx="7924800" cy="4953000"/>
          </a:xfrm>
        </p:spPr>
        <p:txBody>
          <a:bodyPr>
            <a:normAutofit fontScale="92500"/>
          </a:bodyPr>
          <a:lstStyle/>
          <a:p>
            <a:r>
              <a:rPr lang="en-US" sz="3500" dirty="0"/>
              <a:t>Up to 10 </a:t>
            </a:r>
            <a:r>
              <a:rPr lang="en-US" sz="3500" dirty="0" smtClean="0"/>
              <a:t>pilots </a:t>
            </a:r>
            <a:r>
              <a:rPr lang="en-US" sz="3500" dirty="0"/>
              <a:t>will receive start-up funds to implement performance agreements with their </a:t>
            </a:r>
            <a:r>
              <a:rPr lang="en-US" sz="3500" dirty="0" smtClean="0"/>
              <a:t>partners that:</a:t>
            </a:r>
            <a:endParaRPr lang="en-US" sz="3500" dirty="0"/>
          </a:p>
          <a:p>
            <a:pPr lvl="1"/>
            <a:r>
              <a:rPr lang="en-US" sz="3000" dirty="0" smtClean="0"/>
              <a:t>Blend FY 2014 discretionary funds to improve outcomes for disconnected youth</a:t>
            </a:r>
          </a:p>
          <a:p>
            <a:pPr lvl="1"/>
            <a:r>
              <a:rPr lang="en-US" sz="3000" dirty="0" smtClean="0"/>
              <a:t>Waive certain statutory, regulatory, or administrative requirements</a:t>
            </a:r>
          </a:p>
          <a:p>
            <a:pPr lvl="1"/>
            <a:r>
              <a:rPr lang="en-US" sz="3000" dirty="0" smtClean="0"/>
              <a:t>Include at least two programs targeting disconnected youth</a:t>
            </a:r>
            <a:endParaRPr lang="en-US" sz="1500" i="1" dirty="0" smtClean="0">
              <a:solidFill>
                <a:srgbClr val="FF0000"/>
              </a:solidFill>
            </a:endParaRPr>
          </a:p>
          <a:p>
            <a:pPr marL="57150" indent="0">
              <a:buNone/>
            </a:pPr>
            <a:r>
              <a:rPr lang="en-US" sz="1500" i="1" dirty="0" smtClean="0">
                <a:solidFill>
                  <a:srgbClr val="FF0000"/>
                </a:solidFill>
              </a:rPr>
              <a:t>To </a:t>
            </a:r>
            <a:r>
              <a:rPr lang="en-US" sz="1500" i="1" dirty="0">
                <a:solidFill>
                  <a:srgbClr val="FF0000"/>
                </a:solidFill>
              </a:rPr>
              <a:t>learn more, see FAQ C-1, C-2, and C-3 in the application </a:t>
            </a:r>
            <a:r>
              <a:rPr lang="en-US" sz="1500" i="1" dirty="0" smtClean="0">
                <a:solidFill>
                  <a:srgbClr val="FF0000"/>
                </a:solidFill>
              </a:rPr>
              <a:t>package</a:t>
            </a:r>
            <a:endParaRPr lang="en-US" sz="1500" dirty="0" smtClean="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dirty="0"/>
          </a:p>
        </p:txBody>
      </p:sp>
    </p:spTree>
    <p:extLst>
      <p:ext uri="{BB962C8B-B14F-4D97-AF65-F5344CB8AC3E}">
        <p14:creationId xmlns:p14="http://schemas.microsoft.com/office/powerpoint/2010/main" val="270974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P3 Recap</a:t>
            </a:r>
            <a:endParaRPr lang="en-US" dirty="0"/>
          </a:p>
        </p:txBody>
      </p:sp>
      <p:sp>
        <p:nvSpPr>
          <p:cNvPr id="3" name="Content Placeholder 2"/>
          <p:cNvSpPr>
            <a:spLocks noGrp="1"/>
          </p:cNvSpPr>
          <p:nvPr>
            <p:ph idx="1"/>
          </p:nvPr>
        </p:nvSpPr>
        <p:spPr>
          <a:xfrm>
            <a:off x="685800" y="1371600"/>
            <a:ext cx="8077200" cy="4953000"/>
          </a:xfrm>
        </p:spPr>
        <p:txBody>
          <a:bodyPr>
            <a:normAutofit fontScale="92500" lnSpcReduction="10000"/>
          </a:bodyPr>
          <a:lstStyle/>
          <a:p>
            <a:pPr marL="0" indent="0" algn="ctr">
              <a:buNone/>
            </a:pPr>
            <a:r>
              <a:rPr lang="en-US" sz="2800" dirty="0"/>
              <a:t>Who Can </a:t>
            </a:r>
            <a:r>
              <a:rPr lang="en-US" sz="2800" dirty="0" smtClean="0"/>
              <a:t>Apply:</a:t>
            </a:r>
            <a:endParaRPr lang="en-US" sz="2800" dirty="0"/>
          </a:p>
          <a:p>
            <a:r>
              <a:rPr lang="en-US" sz="2800" dirty="0" smtClean="0">
                <a:solidFill>
                  <a:schemeClr val="tx1"/>
                </a:solidFill>
              </a:rPr>
              <a:t>S</a:t>
            </a:r>
            <a:r>
              <a:rPr lang="en-US" sz="2400" dirty="0" smtClean="0">
                <a:solidFill>
                  <a:schemeClr val="tx1"/>
                </a:solidFill>
              </a:rPr>
              <a:t>tate</a:t>
            </a:r>
            <a:r>
              <a:rPr lang="en-US" sz="2400" dirty="0">
                <a:solidFill>
                  <a:schemeClr val="tx1"/>
                </a:solidFill>
              </a:rPr>
              <a:t>, </a:t>
            </a:r>
            <a:r>
              <a:rPr lang="en-US" sz="2400" dirty="0" smtClean="0">
                <a:solidFill>
                  <a:schemeClr val="tx1"/>
                </a:solidFill>
              </a:rPr>
              <a:t>local government, or tribal entity</a:t>
            </a:r>
          </a:p>
          <a:p>
            <a:r>
              <a:rPr lang="en-US" sz="2400" dirty="0">
                <a:solidFill>
                  <a:schemeClr val="tx1"/>
                </a:solidFill>
              </a:rPr>
              <a:t>Private non-profits are not </a:t>
            </a:r>
            <a:r>
              <a:rPr lang="en-US" sz="2400" dirty="0" smtClean="0">
                <a:solidFill>
                  <a:schemeClr val="tx1"/>
                </a:solidFill>
              </a:rPr>
              <a:t>eligible to be the prime applicant, </a:t>
            </a:r>
            <a:r>
              <a:rPr lang="en-US" sz="2400" dirty="0">
                <a:solidFill>
                  <a:schemeClr val="tx1"/>
                </a:solidFill>
              </a:rPr>
              <a:t>but </a:t>
            </a:r>
            <a:r>
              <a:rPr lang="en-US" sz="2400" dirty="0" smtClean="0">
                <a:solidFill>
                  <a:schemeClr val="tx1"/>
                </a:solidFill>
              </a:rPr>
              <a:t>they may </a:t>
            </a:r>
            <a:r>
              <a:rPr lang="en-US" sz="2400" dirty="0">
                <a:solidFill>
                  <a:schemeClr val="tx1"/>
                </a:solidFill>
              </a:rPr>
              <a:t>play a </a:t>
            </a:r>
            <a:r>
              <a:rPr lang="en-US" sz="2400" dirty="0" smtClean="0">
                <a:solidFill>
                  <a:schemeClr val="tx1"/>
                </a:solidFill>
              </a:rPr>
              <a:t>role. </a:t>
            </a:r>
          </a:p>
          <a:p>
            <a:endParaRPr lang="en-US" sz="2400" dirty="0" smtClean="0">
              <a:solidFill>
                <a:schemeClr val="tx1"/>
              </a:solidFill>
            </a:endParaRPr>
          </a:p>
          <a:p>
            <a:pPr marL="0" indent="0" algn="ctr">
              <a:buNone/>
            </a:pPr>
            <a:r>
              <a:rPr lang="en-US" sz="2400" dirty="0" smtClean="0">
                <a:solidFill>
                  <a:schemeClr val="tx1"/>
                </a:solidFill>
              </a:rPr>
              <a:t> </a:t>
            </a:r>
            <a:r>
              <a:rPr lang="en-US" sz="2800" dirty="0" smtClean="0"/>
              <a:t>Pilots Can Serve:</a:t>
            </a:r>
          </a:p>
          <a:p>
            <a:r>
              <a:rPr lang="en-US" sz="2400" dirty="0" smtClean="0">
                <a:solidFill>
                  <a:schemeClr val="tx1"/>
                </a:solidFill>
              </a:rPr>
              <a:t>Individuals </a:t>
            </a:r>
            <a:r>
              <a:rPr lang="en-US" sz="2400" dirty="0">
                <a:solidFill>
                  <a:schemeClr val="tx1"/>
                </a:solidFill>
              </a:rPr>
              <a:t>between the ages of 14 and </a:t>
            </a:r>
            <a:r>
              <a:rPr lang="en-US" sz="2400" dirty="0" smtClean="0">
                <a:solidFill>
                  <a:schemeClr val="tx1"/>
                </a:solidFill>
              </a:rPr>
              <a:t>24</a:t>
            </a:r>
          </a:p>
          <a:p>
            <a:r>
              <a:rPr lang="en-US" sz="2400" dirty="0" smtClean="0">
                <a:solidFill>
                  <a:schemeClr val="tx1"/>
                </a:solidFill>
              </a:rPr>
              <a:t>Who </a:t>
            </a:r>
            <a:r>
              <a:rPr lang="en-US" sz="2400" dirty="0">
                <a:solidFill>
                  <a:schemeClr val="tx1"/>
                </a:solidFill>
              </a:rPr>
              <a:t>are low-income and </a:t>
            </a:r>
            <a:endParaRPr lang="en-US" sz="2400" dirty="0" smtClean="0">
              <a:solidFill>
                <a:schemeClr val="tx1"/>
              </a:solidFill>
            </a:endParaRPr>
          </a:p>
          <a:p>
            <a:r>
              <a:rPr lang="en-US" sz="2400" dirty="0" smtClean="0">
                <a:solidFill>
                  <a:schemeClr val="tx1"/>
                </a:solidFill>
              </a:rPr>
              <a:t>Either </a:t>
            </a:r>
            <a:r>
              <a:rPr lang="en-US" sz="2400" dirty="0">
                <a:solidFill>
                  <a:schemeClr val="tx1"/>
                </a:solidFill>
              </a:rPr>
              <a:t>homeless, in foster care, involved in the juvenile justice system, unemployed, or not enrolled in or at risk of dropping out of an educational institution.</a:t>
            </a:r>
          </a:p>
          <a:p>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sp>
        <p:nvSpPr>
          <p:cNvPr id="6" name="TextBox 5"/>
          <p:cNvSpPr txBox="1"/>
          <p:nvPr/>
        </p:nvSpPr>
        <p:spPr>
          <a:xfrm>
            <a:off x="228600" y="6211669"/>
            <a:ext cx="6705600" cy="584775"/>
          </a:xfrm>
          <a:prstGeom prst="rect">
            <a:avLst/>
          </a:prstGeom>
          <a:noFill/>
        </p:spPr>
        <p:txBody>
          <a:bodyPr wrap="square" rtlCol="0">
            <a:spAutoFit/>
          </a:bodyPr>
          <a:lstStyle/>
          <a:p>
            <a:r>
              <a:rPr lang="en-US" sz="1600" i="1" dirty="0">
                <a:solidFill>
                  <a:srgbClr val="FF0000"/>
                </a:solidFill>
              </a:rPr>
              <a:t>To learn more, see FAQ </a:t>
            </a:r>
            <a:r>
              <a:rPr lang="en-US" sz="1600" i="1" dirty="0" smtClean="0">
                <a:solidFill>
                  <a:srgbClr val="FF0000"/>
                </a:solidFill>
              </a:rPr>
              <a:t>B-1, B-2, and B-3 </a:t>
            </a:r>
            <a:r>
              <a:rPr lang="en-US" sz="1600" i="1" dirty="0">
                <a:solidFill>
                  <a:srgbClr val="FF0000"/>
                </a:solidFill>
              </a:rPr>
              <a:t>in the application package.</a:t>
            </a:r>
          </a:p>
          <a:p>
            <a:endParaRPr lang="en-US" sz="1600" dirty="0"/>
          </a:p>
        </p:txBody>
      </p:sp>
    </p:spTree>
    <p:extLst>
      <p:ext uri="{BB962C8B-B14F-4D97-AF65-F5344CB8AC3E}">
        <p14:creationId xmlns:p14="http://schemas.microsoft.com/office/powerpoint/2010/main" val="296604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Recap</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12</a:t>
            </a:fld>
            <a:endParaRPr lang="en-US"/>
          </a:p>
        </p:txBody>
      </p:sp>
      <p:sp>
        <p:nvSpPr>
          <p:cNvPr id="5" name="TextBox 4"/>
          <p:cNvSpPr txBox="1"/>
          <p:nvPr/>
        </p:nvSpPr>
        <p:spPr>
          <a:xfrm>
            <a:off x="609600" y="1676400"/>
            <a:ext cx="78486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8" name="Content Placeholder 2"/>
          <p:cNvSpPr>
            <a:spLocks noGrp="1"/>
          </p:cNvSpPr>
          <p:nvPr>
            <p:ph idx="1"/>
          </p:nvPr>
        </p:nvSpPr>
        <p:spPr>
          <a:xfrm>
            <a:off x="457200" y="1600200"/>
            <a:ext cx="7924800" cy="4525963"/>
          </a:xfrm>
        </p:spPr>
        <p:txBody>
          <a:bodyPr>
            <a:normAutofit/>
          </a:bodyPr>
          <a:lstStyle/>
          <a:p>
            <a:pPr>
              <a:spcAft>
                <a:spcPts val="1800"/>
              </a:spcAft>
            </a:pPr>
            <a:r>
              <a:rPr lang="en-US" sz="2800" dirty="0" smtClean="0"/>
              <a:t>Reminder of the timeline:</a:t>
            </a:r>
          </a:p>
          <a:p>
            <a:pPr lvl="1">
              <a:spcAft>
                <a:spcPts val="1800"/>
              </a:spcAft>
            </a:pPr>
            <a:r>
              <a:rPr lang="en-US" sz="2400" dirty="0"/>
              <a:t>Notice inviting applications published on November 24, 2014.</a:t>
            </a:r>
          </a:p>
          <a:p>
            <a:pPr lvl="1">
              <a:spcAft>
                <a:spcPts val="1800"/>
              </a:spcAft>
            </a:pPr>
            <a:r>
              <a:rPr lang="en-US" sz="2400" dirty="0"/>
              <a:t>Deadline for notice of intent to apply (optional) is January </a:t>
            </a:r>
            <a:r>
              <a:rPr lang="en-US" sz="2400" dirty="0"/>
              <a:t>8</a:t>
            </a:r>
            <a:r>
              <a:rPr lang="en-US" sz="2400" dirty="0" smtClean="0"/>
              <a:t>, </a:t>
            </a:r>
            <a:r>
              <a:rPr lang="en-US" sz="2400" dirty="0"/>
              <a:t>2015.</a:t>
            </a:r>
          </a:p>
          <a:p>
            <a:pPr lvl="1">
              <a:spcAft>
                <a:spcPts val="1800"/>
              </a:spcAft>
            </a:pPr>
            <a:r>
              <a:rPr lang="en-US" sz="2400" dirty="0"/>
              <a:t>Deadline for submitting applications is March </a:t>
            </a:r>
            <a:r>
              <a:rPr lang="en-US" sz="2400" dirty="0" smtClean="0"/>
              <a:t>4, </a:t>
            </a:r>
            <a:r>
              <a:rPr lang="en-US" sz="2400" dirty="0"/>
              <a:t>2015. </a:t>
            </a:r>
          </a:p>
          <a:p>
            <a:pPr>
              <a:spcAft>
                <a:spcPts val="1800"/>
              </a:spcAft>
            </a:pPr>
            <a:endParaRPr lang="en-US" sz="2800" dirty="0" smtClean="0"/>
          </a:p>
        </p:txBody>
      </p:sp>
    </p:spTree>
    <p:extLst>
      <p:ext uri="{BB962C8B-B14F-4D97-AF65-F5344CB8AC3E}">
        <p14:creationId xmlns:p14="http://schemas.microsoft.com/office/powerpoint/2010/main" val="1418404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Recap</a:t>
            </a:r>
            <a:endParaRPr lang="en-US" dirty="0"/>
          </a:p>
        </p:txBody>
      </p:sp>
      <p:sp>
        <p:nvSpPr>
          <p:cNvPr id="3" name="Content Placeholder 2"/>
          <p:cNvSpPr>
            <a:spLocks noGrp="1"/>
          </p:cNvSpPr>
          <p:nvPr>
            <p:ph idx="1"/>
          </p:nvPr>
        </p:nvSpPr>
        <p:spPr/>
        <p:txBody>
          <a:bodyPr/>
          <a:lstStyle/>
          <a:p>
            <a:r>
              <a:rPr lang="en-US" dirty="0" smtClean="0"/>
              <a:t>For more information regarding the P3 solicitation and application process, view the </a:t>
            </a:r>
            <a:r>
              <a:rPr lang="en-US" i="1" dirty="0" smtClean="0"/>
              <a:t>P3 Bidders Conference </a:t>
            </a:r>
            <a:r>
              <a:rPr lang="en-US" dirty="0" smtClean="0"/>
              <a:t>webinar from December 1, 2014:</a:t>
            </a:r>
          </a:p>
          <a:p>
            <a:pPr marL="457200" lvl="1" indent="0">
              <a:buNone/>
            </a:pPr>
            <a:r>
              <a:rPr lang="en-US" dirty="0">
                <a:hlinkClick r:id="rId3"/>
              </a:rPr>
              <a:t>https://</a:t>
            </a:r>
            <a:r>
              <a:rPr lang="en-US" dirty="0" smtClean="0">
                <a:hlinkClick r:id="rId3"/>
              </a:rPr>
              <a:t>www.workforce3one.org/view/5001427539847497608/info</a:t>
            </a:r>
            <a:endParaRPr lang="en-US" dirty="0" smtClean="0"/>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13</a:t>
            </a:fld>
            <a:endParaRPr lang="en-US" dirty="0"/>
          </a:p>
        </p:txBody>
      </p:sp>
    </p:spTree>
    <p:extLst>
      <p:ext uri="{BB962C8B-B14F-4D97-AF65-F5344CB8AC3E}">
        <p14:creationId xmlns:p14="http://schemas.microsoft.com/office/powerpoint/2010/main" val="3172967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Evaluation in P3</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14</a:t>
            </a:fld>
            <a:endParaRPr lang="en-US"/>
          </a:p>
        </p:txBody>
      </p:sp>
      <p:sp>
        <p:nvSpPr>
          <p:cNvPr id="5" name="TextBox 4"/>
          <p:cNvSpPr txBox="1"/>
          <p:nvPr/>
        </p:nvSpPr>
        <p:spPr>
          <a:xfrm>
            <a:off x="609600" y="1676400"/>
            <a:ext cx="7848600"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8" name="Content Placeholder 2"/>
          <p:cNvSpPr>
            <a:spLocks noGrp="1"/>
          </p:cNvSpPr>
          <p:nvPr>
            <p:ph idx="1"/>
          </p:nvPr>
        </p:nvSpPr>
        <p:spPr>
          <a:xfrm>
            <a:off x="457200" y="1600200"/>
            <a:ext cx="7924800" cy="4525963"/>
          </a:xfrm>
        </p:spPr>
        <p:txBody>
          <a:bodyPr>
            <a:normAutofit/>
          </a:bodyPr>
          <a:lstStyle/>
          <a:p>
            <a:pPr>
              <a:spcAft>
                <a:spcPts val="1800"/>
              </a:spcAft>
            </a:pPr>
            <a:r>
              <a:rPr lang="en-US" sz="2800" dirty="0" smtClean="0"/>
              <a:t>Why evaluation and building evidence is important</a:t>
            </a:r>
          </a:p>
          <a:p>
            <a:pPr lvl="1">
              <a:spcAft>
                <a:spcPts val="1800"/>
              </a:spcAft>
            </a:pPr>
            <a:r>
              <a:rPr lang="en-US" sz="2400" dirty="0" smtClean="0"/>
              <a:t>Determining effective strategies to better serve the target population</a:t>
            </a:r>
          </a:p>
          <a:p>
            <a:pPr lvl="1">
              <a:spcAft>
                <a:spcPts val="1800"/>
              </a:spcAft>
            </a:pPr>
            <a:r>
              <a:rPr lang="en-US" sz="2400" dirty="0" smtClean="0"/>
              <a:t>Continuous learning and program improvement</a:t>
            </a:r>
          </a:p>
          <a:p>
            <a:pPr>
              <a:spcAft>
                <a:spcPts val="1800"/>
              </a:spcAft>
            </a:pPr>
            <a:r>
              <a:rPr lang="en-US" sz="2800" dirty="0" smtClean="0"/>
              <a:t>P3 offers a unique opportunity </a:t>
            </a:r>
            <a:endParaRPr lang="en-US" sz="2800" dirty="0"/>
          </a:p>
          <a:p>
            <a:pPr marL="0" indent="0">
              <a:spcAft>
                <a:spcPts val="1800"/>
              </a:spcAft>
              <a:buNone/>
            </a:pPr>
            <a:endParaRPr lang="en-US" dirty="0" smtClean="0"/>
          </a:p>
        </p:txBody>
      </p:sp>
    </p:spTree>
    <p:extLst>
      <p:ext uri="{BB962C8B-B14F-4D97-AF65-F5344CB8AC3E}">
        <p14:creationId xmlns:p14="http://schemas.microsoft.com/office/powerpoint/2010/main" val="3258221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Requirements for P3</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All applicants must acknowledge </a:t>
            </a:r>
            <a:r>
              <a:rPr lang="en-US" sz="3000" dirty="0"/>
              <a:t>their understanding that they will be included in the National P3 </a:t>
            </a:r>
            <a:r>
              <a:rPr lang="en-US" sz="3000" dirty="0" smtClean="0"/>
              <a:t>Evaluation</a:t>
            </a:r>
            <a:r>
              <a:rPr lang="en-US" sz="3000" i="1" dirty="0" smtClean="0"/>
              <a:t>.</a:t>
            </a:r>
          </a:p>
          <a:p>
            <a:pPr marL="0" indent="0">
              <a:buNone/>
            </a:pPr>
            <a:endParaRPr lang="en-US" sz="3000" i="1" dirty="0"/>
          </a:p>
          <a:p>
            <a:r>
              <a:rPr lang="en-US" sz="3000" dirty="0" smtClean="0"/>
              <a:t>In addition to participating in the national evaluation, </a:t>
            </a:r>
            <a:r>
              <a:rPr lang="en-US" sz="3000" dirty="0"/>
              <a:t>a</a:t>
            </a:r>
            <a:r>
              <a:rPr lang="en-US" sz="3000" dirty="0" smtClean="0"/>
              <a:t>pplicants may also propose a rigorous site-specific impact evaluation for their site.</a:t>
            </a:r>
          </a:p>
          <a:p>
            <a:pPr lvl="1"/>
            <a:r>
              <a:rPr lang="en-US" sz="3000" dirty="0" smtClean="0">
                <a:solidFill>
                  <a:schemeClr val="accent6"/>
                </a:solidFill>
              </a:rPr>
              <a:t>Applicants are </a:t>
            </a:r>
            <a:r>
              <a:rPr lang="en-US" sz="3000" b="1" u="sng" dirty="0" smtClean="0">
                <a:solidFill>
                  <a:schemeClr val="accent6"/>
                </a:solidFill>
              </a:rPr>
              <a:t>not</a:t>
            </a:r>
            <a:r>
              <a:rPr lang="en-US" sz="3000" dirty="0" smtClean="0">
                <a:solidFill>
                  <a:schemeClr val="accent6"/>
                </a:solidFill>
              </a:rPr>
              <a:t> required to propose a site-specific evaluation, but they may receive additional points for doing so.</a:t>
            </a:r>
          </a:p>
          <a:p>
            <a:pPr marL="0" indent="0">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sp>
        <p:nvSpPr>
          <p:cNvPr id="6" name="TextBox 5"/>
          <p:cNvSpPr txBox="1"/>
          <p:nvPr/>
        </p:nvSpPr>
        <p:spPr>
          <a:xfrm>
            <a:off x="1257300" y="2743200"/>
            <a:ext cx="6629400" cy="369332"/>
          </a:xfrm>
          <a:prstGeom prst="rect">
            <a:avLst/>
          </a:prstGeom>
          <a:noFill/>
        </p:spPr>
        <p:txBody>
          <a:bodyPr wrap="square" rtlCol="0">
            <a:spAutoFit/>
          </a:bodyPr>
          <a:lstStyle/>
          <a:p>
            <a:r>
              <a:rPr lang="en-US" i="1" dirty="0" smtClean="0">
                <a:solidFill>
                  <a:srgbClr val="FF0000"/>
                </a:solidFill>
              </a:rPr>
              <a:t>For additional information, see program requirements </a:t>
            </a:r>
            <a:endParaRPr lang="en-US" i="1" dirty="0">
              <a:solidFill>
                <a:srgbClr val="FF0000"/>
              </a:solidFill>
            </a:endParaRPr>
          </a:p>
        </p:txBody>
      </p:sp>
    </p:spTree>
    <p:extLst>
      <p:ext uri="{BB962C8B-B14F-4D97-AF65-F5344CB8AC3E}">
        <p14:creationId xmlns:p14="http://schemas.microsoft.com/office/powerpoint/2010/main" val="2302540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P3 Evaluation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National P3 Evaluation:</a:t>
            </a:r>
          </a:p>
          <a:p>
            <a:pPr lvl="1"/>
            <a:r>
              <a:rPr lang="en-US" dirty="0" smtClean="0"/>
              <a:t>Will be separately funded and managed by the federal agencies</a:t>
            </a:r>
          </a:p>
          <a:p>
            <a:pPr lvl="1"/>
            <a:r>
              <a:rPr lang="en-US" dirty="0" smtClean="0"/>
              <a:t>Will include all P3 pilot sites</a:t>
            </a:r>
            <a:endParaRPr lang="en-US" dirty="0"/>
          </a:p>
          <a:p>
            <a:pPr lvl="1"/>
            <a:r>
              <a:rPr lang="en-US" dirty="0" smtClean="0"/>
              <a:t>Will have multiple components: systems, implementation, outcomes, and impact analyses</a:t>
            </a:r>
          </a:p>
          <a:p>
            <a:pPr lvl="1"/>
            <a:r>
              <a:rPr lang="en-US" dirty="0"/>
              <a:t>Rigorous impact evaluations </a:t>
            </a:r>
            <a:r>
              <a:rPr lang="en-US" dirty="0" smtClean="0"/>
              <a:t>may </a:t>
            </a:r>
            <a:r>
              <a:rPr lang="en-US" dirty="0"/>
              <a:t>be conducted in some of the sites</a:t>
            </a:r>
            <a:r>
              <a:rPr lang="en-US" dirty="0" smtClean="0"/>
              <a:t>.</a:t>
            </a:r>
          </a:p>
          <a:p>
            <a:r>
              <a:rPr lang="en-US" dirty="0" smtClean="0"/>
              <a:t>The national independent evaluation contract will be competitively procured by the federal government.</a:t>
            </a:r>
          </a:p>
          <a:p>
            <a:r>
              <a:rPr lang="en-US" dirty="0"/>
              <a:t>More information on the national evaluation will be provided to applicants chosen as pilots.</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spTree>
    <p:extLst>
      <p:ext uri="{BB962C8B-B14F-4D97-AF65-F5344CB8AC3E}">
        <p14:creationId xmlns:p14="http://schemas.microsoft.com/office/powerpoint/2010/main" val="261355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Requirements for P3</a:t>
            </a:r>
            <a:endParaRPr lang="en-US" dirty="0"/>
          </a:p>
        </p:txBody>
      </p:sp>
      <p:sp>
        <p:nvSpPr>
          <p:cNvPr id="3" name="Content Placeholder 2"/>
          <p:cNvSpPr>
            <a:spLocks noGrp="1"/>
          </p:cNvSpPr>
          <p:nvPr>
            <p:ph idx="1"/>
          </p:nvPr>
        </p:nvSpPr>
        <p:spPr>
          <a:xfrm>
            <a:off x="457200" y="1295401"/>
            <a:ext cx="7924800" cy="4495800"/>
          </a:xfrm>
        </p:spPr>
        <p:txBody>
          <a:bodyPr>
            <a:normAutofit lnSpcReduction="10000"/>
          </a:bodyPr>
          <a:lstStyle/>
          <a:p>
            <a:pPr marL="0" indent="0">
              <a:buFont typeface="Arial" pitchFamily="34" charset="0"/>
              <a:buNone/>
            </a:pPr>
            <a:r>
              <a:rPr lang="en-US" sz="2400" dirty="0"/>
              <a:t>All applicants must: </a:t>
            </a:r>
          </a:p>
          <a:p>
            <a:r>
              <a:rPr lang="en-US" sz="2400" dirty="0" smtClean="0"/>
              <a:t>Describe </a:t>
            </a:r>
            <a:r>
              <a:rPr lang="en-US" sz="2400" dirty="0"/>
              <a:t>the proposed partnership’s data and evaluation capacity, including its ability to collect, analyze, and use data for decision-making, learning, continuous improvement, and </a:t>
            </a:r>
            <a:r>
              <a:rPr lang="en-US" sz="2400" dirty="0" smtClean="0"/>
              <a:t>accountability</a:t>
            </a:r>
          </a:p>
          <a:p>
            <a:r>
              <a:rPr lang="en-US" sz="2400" dirty="0" smtClean="0"/>
              <a:t>Propose </a:t>
            </a:r>
            <a:r>
              <a:rPr lang="en-US" sz="2400" dirty="0"/>
              <a:t>outcome </a:t>
            </a:r>
            <a:r>
              <a:rPr lang="en-US" sz="2400" dirty="0" smtClean="0"/>
              <a:t>measures and </a:t>
            </a:r>
            <a:r>
              <a:rPr lang="en-US" sz="2400" dirty="0"/>
              <a:t>interim </a:t>
            </a:r>
            <a:r>
              <a:rPr lang="en-US" sz="2400" dirty="0" smtClean="0"/>
              <a:t>indicators in education and employment as well as any additional domains </a:t>
            </a:r>
          </a:p>
          <a:p>
            <a:r>
              <a:rPr lang="en-US" sz="2400" dirty="0" smtClean="0"/>
              <a:t>Describe </a:t>
            </a:r>
            <a:r>
              <a:rPr lang="en-US" sz="2400" dirty="0"/>
              <a:t>the methodologies, data sources, </a:t>
            </a:r>
            <a:r>
              <a:rPr lang="en-US" sz="2400" dirty="0" smtClean="0"/>
              <a:t>milestones, and frequency </a:t>
            </a:r>
            <a:r>
              <a:rPr lang="en-US" sz="2400" dirty="0"/>
              <a:t>that will be used for </a:t>
            </a:r>
            <a:r>
              <a:rPr lang="en-US" sz="2400" dirty="0" smtClean="0"/>
              <a:t>reporting</a:t>
            </a:r>
          </a:p>
        </p:txBody>
      </p:sp>
      <p:sp>
        <p:nvSpPr>
          <p:cNvPr id="4" name="Footer Placeholder 3"/>
          <p:cNvSpPr>
            <a:spLocks noGrp="1"/>
          </p:cNvSpPr>
          <p:nvPr>
            <p:ph type="ftr" sz="quarter" idx="11"/>
          </p:nvPr>
        </p:nvSpPr>
        <p:spPr>
          <a:xfrm>
            <a:off x="3200400" y="6457618"/>
            <a:ext cx="2895600" cy="365125"/>
          </a:xfrm>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sp>
        <p:nvSpPr>
          <p:cNvPr id="6" name="TextBox 5"/>
          <p:cNvSpPr txBox="1"/>
          <p:nvPr/>
        </p:nvSpPr>
        <p:spPr>
          <a:xfrm>
            <a:off x="609600" y="5867400"/>
            <a:ext cx="6629400" cy="369332"/>
          </a:xfrm>
          <a:prstGeom prst="rect">
            <a:avLst/>
          </a:prstGeom>
          <a:noFill/>
        </p:spPr>
        <p:txBody>
          <a:bodyPr wrap="square" rtlCol="0">
            <a:spAutoFit/>
          </a:bodyPr>
          <a:lstStyle/>
          <a:p>
            <a:r>
              <a:rPr lang="en-US" i="1" dirty="0" smtClean="0">
                <a:solidFill>
                  <a:srgbClr val="FF0000"/>
                </a:solidFill>
              </a:rPr>
              <a:t>For additional information, see application requirement (f) </a:t>
            </a:r>
            <a:endParaRPr lang="en-US" i="1" dirty="0">
              <a:solidFill>
                <a:srgbClr val="FF0000"/>
              </a:solidFill>
            </a:endParaRPr>
          </a:p>
        </p:txBody>
      </p:sp>
    </p:spTree>
    <p:extLst>
      <p:ext uri="{BB962C8B-B14F-4D97-AF65-F5344CB8AC3E}">
        <p14:creationId xmlns:p14="http://schemas.microsoft.com/office/powerpoint/2010/main" val="328265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a:t>Applicants Need to Consider if Proposing Site-Specific </a:t>
            </a:r>
            <a:r>
              <a:rPr lang="en-US" dirty="0" smtClean="0"/>
              <a:t>Evaluations</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pPr>
              <a:spcBef>
                <a:spcPts val="0"/>
              </a:spcBef>
            </a:pPr>
            <a:r>
              <a:rPr lang="en-US" sz="2000" dirty="0" smtClean="0"/>
              <a:t>Applicants’ </a:t>
            </a:r>
            <a:r>
              <a:rPr lang="en-US" sz="2000" dirty="0"/>
              <a:t>site-specific</a:t>
            </a:r>
            <a:r>
              <a:rPr lang="en-US" sz="2000" dirty="0" smtClean="0"/>
              <a:t> evaluation may receive competitive preference points:</a:t>
            </a:r>
          </a:p>
          <a:p>
            <a:pPr lvl="1">
              <a:spcBef>
                <a:spcPts val="0"/>
              </a:spcBef>
            </a:pPr>
            <a:r>
              <a:rPr lang="en-US" sz="2000" dirty="0"/>
              <a:t>Competitive Preference </a:t>
            </a:r>
            <a:r>
              <a:rPr lang="en-US" sz="2000" dirty="0" smtClean="0"/>
              <a:t>Priorities:</a:t>
            </a:r>
          </a:p>
          <a:p>
            <a:pPr lvl="2">
              <a:spcBef>
                <a:spcPts val="0"/>
              </a:spcBef>
            </a:pPr>
            <a:r>
              <a:rPr lang="en-US" sz="2000" dirty="0" smtClean="0"/>
              <a:t>Priority </a:t>
            </a:r>
            <a:r>
              <a:rPr lang="en-US" sz="2000" dirty="0"/>
              <a:t>1: Applicants that propose to conduct an independent evaluation using a quasi-experimental design (QED). </a:t>
            </a:r>
          </a:p>
          <a:p>
            <a:pPr marL="800100" lvl="2" indent="0">
              <a:spcBef>
                <a:spcPts val="0"/>
              </a:spcBef>
              <a:buNone/>
            </a:pPr>
            <a:r>
              <a:rPr lang="en-US" sz="2000" b="1" dirty="0">
                <a:solidFill>
                  <a:srgbClr val="C00000"/>
                </a:solidFill>
              </a:rPr>
              <a:t>	</a:t>
            </a:r>
            <a:r>
              <a:rPr lang="en-US" sz="2000" b="1" dirty="0" smtClean="0">
                <a:solidFill>
                  <a:srgbClr val="C00000"/>
                </a:solidFill>
              </a:rPr>
              <a:t>	Up </a:t>
            </a:r>
            <a:r>
              <a:rPr lang="en-US" sz="2000" b="1" dirty="0">
                <a:solidFill>
                  <a:srgbClr val="C00000"/>
                </a:solidFill>
              </a:rPr>
              <a:t>to 5 points </a:t>
            </a:r>
          </a:p>
          <a:p>
            <a:pPr lvl="2">
              <a:spcBef>
                <a:spcPts val="0"/>
              </a:spcBef>
            </a:pPr>
            <a:r>
              <a:rPr lang="en-US" sz="2000" dirty="0"/>
              <a:t>Priority 2: Applicants that propose to conduct an independent evaluation using </a:t>
            </a:r>
            <a:r>
              <a:rPr lang="en-US" sz="2000" dirty="0" smtClean="0"/>
              <a:t>an experimental design (randomized </a:t>
            </a:r>
            <a:r>
              <a:rPr lang="en-US" sz="2000" dirty="0"/>
              <a:t>controlled trial (RCT</a:t>
            </a:r>
            <a:r>
              <a:rPr lang="en-US" sz="2000" dirty="0" smtClean="0"/>
              <a:t>)). </a:t>
            </a:r>
            <a:endParaRPr lang="en-US" sz="2000" dirty="0"/>
          </a:p>
          <a:p>
            <a:pPr marL="800100" lvl="2" indent="0">
              <a:spcBef>
                <a:spcPts val="0"/>
              </a:spcBef>
              <a:buNone/>
            </a:pPr>
            <a:r>
              <a:rPr lang="en-US" sz="2000" b="1" dirty="0">
                <a:solidFill>
                  <a:srgbClr val="C00000"/>
                </a:solidFill>
              </a:rPr>
              <a:t>	</a:t>
            </a:r>
            <a:r>
              <a:rPr lang="en-US" sz="2000" b="1" dirty="0" smtClean="0">
                <a:solidFill>
                  <a:srgbClr val="C00000"/>
                </a:solidFill>
              </a:rPr>
              <a:t>	Up </a:t>
            </a:r>
            <a:r>
              <a:rPr lang="en-US" sz="2000" b="1" dirty="0">
                <a:solidFill>
                  <a:srgbClr val="C00000"/>
                </a:solidFill>
              </a:rPr>
              <a:t>to 10 </a:t>
            </a:r>
            <a:r>
              <a:rPr lang="en-US" sz="2000" b="1" dirty="0" smtClean="0">
                <a:solidFill>
                  <a:srgbClr val="C00000"/>
                </a:solidFill>
              </a:rPr>
              <a:t>points</a:t>
            </a:r>
          </a:p>
          <a:p>
            <a:pPr marL="800100" lvl="2" indent="0">
              <a:spcBef>
                <a:spcPts val="0"/>
              </a:spcBef>
              <a:buNone/>
            </a:pPr>
            <a:endParaRPr lang="en-US" sz="2000" dirty="0" smtClean="0"/>
          </a:p>
          <a:p>
            <a:r>
              <a:rPr lang="en-US" sz="2000" dirty="0" smtClean="0"/>
              <a:t>Evaluation </a:t>
            </a:r>
            <a:r>
              <a:rPr lang="en-US" sz="2000" dirty="0"/>
              <a:t>proposal section of applications will be separately scored by a technical review panel.</a:t>
            </a:r>
          </a:p>
          <a:p>
            <a:pPr marL="0" indent="0">
              <a:buNone/>
            </a:pPr>
            <a:endParaRPr lang="en-US" sz="2000" dirty="0" smtClean="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sp>
        <p:nvSpPr>
          <p:cNvPr id="6" name="TextBox 5"/>
          <p:cNvSpPr txBox="1"/>
          <p:nvPr/>
        </p:nvSpPr>
        <p:spPr>
          <a:xfrm>
            <a:off x="1600200" y="4800600"/>
            <a:ext cx="5257800" cy="646331"/>
          </a:xfrm>
          <a:prstGeom prst="rect">
            <a:avLst/>
          </a:prstGeom>
          <a:noFill/>
        </p:spPr>
        <p:txBody>
          <a:bodyPr wrap="square" rtlCol="0">
            <a:spAutoFit/>
          </a:bodyPr>
          <a:lstStyle/>
          <a:p>
            <a:r>
              <a:rPr lang="en-US" i="1" dirty="0">
                <a:solidFill>
                  <a:srgbClr val="FF0000"/>
                </a:solidFill>
              </a:rPr>
              <a:t>To learn more, see FAQ </a:t>
            </a:r>
            <a:r>
              <a:rPr lang="en-US" i="1" dirty="0" smtClean="0">
                <a:solidFill>
                  <a:srgbClr val="FF0000"/>
                </a:solidFill>
              </a:rPr>
              <a:t>I-1 </a:t>
            </a:r>
            <a:r>
              <a:rPr lang="en-US" i="1" dirty="0">
                <a:solidFill>
                  <a:srgbClr val="FF0000"/>
                </a:solidFill>
              </a:rPr>
              <a:t>in the application package.</a:t>
            </a:r>
          </a:p>
          <a:p>
            <a:endParaRPr lang="en-US" dirty="0"/>
          </a:p>
        </p:txBody>
      </p:sp>
    </p:spTree>
    <p:extLst>
      <p:ext uri="{BB962C8B-B14F-4D97-AF65-F5344CB8AC3E}">
        <p14:creationId xmlns:p14="http://schemas.microsoft.com/office/powerpoint/2010/main" val="3621749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Applicants Need to Consider if Proposing Site-Specific Evaluations </a:t>
            </a:r>
          </a:p>
        </p:txBody>
      </p:sp>
      <p:sp>
        <p:nvSpPr>
          <p:cNvPr id="3" name="Content Placeholder 2"/>
          <p:cNvSpPr>
            <a:spLocks noGrp="1"/>
          </p:cNvSpPr>
          <p:nvPr>
            <p:ph idx="1"/>
          </p:nvPr>
        </p:nvSpPr>
        <p:spPr/>
        <p:txBody>
          <a:bodyPr>
            <a:normAutofit fontScale="92500" lnSpcReduction="20000"/>
          </a:bodyPr>
          <a:lstStyle/>
          <a:p>
            <a:r>
              <a:rPr lang="en-US" dirty="0" smtClean="0"/>
              <a:t>What standards should my evaluation design meet?</a:t>
            </a:r>
          </a:p>
          <a:p>
            <a:pPr lvl="1"/>
            <a:r>
              <a:rPr lang="en-US" dirty="0" smtClean="0"/>
              <a:t>Applicants can get guidance on evaluation standards from federal clearinghouses, for example:</a:t>
            </a:r>
          </a:p>
          <a:p>
            <a:pPr lvl="2"/>
            <a:r>
              <a:rPr lang="en-US" dirty="0"/>
              <a:t>The Department of Education’s </a:t>
            </a:r>
            <a:r>
              <a:rPr lang="en-US" i="1" dirty="0"/>
              <a:t>What Works Clearinghouse</a:t>
            </a:r>
            <a:r>
              <a:rPr lang="en-US" dirty="0"/>
              <a:t> : </a:t>
            </a:r>
            <a:r>
              <a:rPr lang="en-US" dirty="0">
                <a:hlinkClick r:id="rId3"/>
              </a:rPr>
              <a:t>http://ies.ed.gov/ncee/wwc/</a:t>
            </a:r>
            <a:r>
              <a:rPr lang="en-US" dirty="0"/>
              <a:t> </a:t>
            </a:r>
          </a:p>
          <a:p>
            <a:pPr lvl="2"/>
            <a:r>
              <a:rPr lang="en-US" dirty="0" smtClean="0"/>
              <a:t>The Department </a:t>
            </a:r>
            <a:r>
              <a:rPr lang="en-US" dirty="0"/>
              <a:t>of Labor’s </a:t>
            </a:r>
            <a:r>
              <a:rPr lang="en-US" i="1" dirty="0"/>
              <a:t>Clearinghouse of Labor Evaluation and Research</a:t>
            </a:r>
            <a:r>
              <a:rPr lang="en-US" dirty="0"/>
              <a:t> </a:t>
            </a:r>
            <a:r>
              <a:rPr lang="en-US" dirty="0" smtClean="0"/>
              <a:t>: </a:t>
            </a:r>
            <a:r>
              <a:rPr lang="en-US" u="sng" dirty="0" smtClean="0">
                <a:hlinkClick r:id="rId4"/>
              </a:rPr>
              <a:t>http</a:t>
            </a:r>
            <a:r>
              <a:rPr lang="en-US" u="sng" dirty="0">
                <a:hlinkClick r:id="rId4"/>
              </a:rPr>
              <a:t>://clear.dol.gov/</a:t>
            </a:r>
            <a:r>
              <a:rPr lang="en-US" dirty="0"/>
              <a:t>  </a:t>
            </a:r>
            <a:endParaRPr lang="en-US" dirty="0" smtClean="0"/>
          </a:p>
          <a:p>
            <a:pPr lvl="2"/>
            <a:r>
              <a:rPr lang="en-US" dirty="0" smtClean="0"/>
              <a:t>The Department of Justice’s </a:t>
            </a:r>
            <a:r>
              <a:rPr lang="en-US" i="1" dirty="0" smtClean="0"/>
              <a:t>Crime Solutions</a:t>
            </a:r>
            <a:r>
              <a:rPr lang="en-US" dirty="0"/>
              <a:t>: </a:t>
            </a:r>
            <a:r>
              <a:rPr lang="en-US" dirty="0">
                <a:hlinkClick r:id="rId5"/>
              </a:rPr>
              <a:t>http://www.crimesolutions.gov</a:t>
            </a:r>
            <a:r>
              <a:rPr lang="en-US" dirty="0" smtClean="0">
                <a:hlinkClick r:id="rId5"/>
              </a:rPr>
              <a:t>/</a:t>
            </a:r>
            <a:r>
              <a:rPr lang="en-US" dirty="0" smtClean="0"/>
              <a:t> </a:t>
            </a:r>
          </a:p>
          <a:p>
            <a:pPr lvl="2"/>
            <a:r>
              <a:rPr lang="en-US" dirty="0">
                <a:hlinkClick r:id="rId6"/>
              </a:rPr>
              <a:t>http://www.findyouthinfo.gov</a:t>
            </a:r>
            <a:r>
              <a:rPr lang="en-US" dirty="0" smtClean="0">
                <a:hlinkClick r:id="rId6"/>
              </a:rPr>
              <a:t>/</a:t>
            </a:r>
            <a:r>
              <a:rPr lang="en-US" dirty="0" smtClean="0"/>
              <a:t> </a:t>
            </a:r>
          </a:p>
          <a:p>
            <a:pPr lvl="2"/>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sp>
        <p:nvSpPr>
          <p:cNvPr id="6" name="TextBox 5"/>
          <p:cNvSpPr txBox="1"/>
          <p:nvPr/>
        </p:nvSpPr>
        <p:spPr>
          <a:xfrm>
            <a:off x="457200" y="6248400"/>
            <a:ext cx="6705600" cy="338554"/>
          </a:xfrm>
          <a:prstGeom prst="rect">
            <a:avLst/>
          </a:prstGeom>
          <a:noFill/>
        </p:spPr>
        <p:txBody>
          <a:bodyPr wrap="square" rtlCol="0">
            <a:spAutoFit/>
          </a:bodyPr>
          <a:lstStyle/>
          <a:p>
            <a:r>
              <a:rPr lang="en-US" sz="1600" i="1" dirty="0" smtClean="0">
                <a:solidFill>
                  <a:srgbClr val="FF0000"/>
                </a:solidFill>
              </a:rPr>
              <a:t>For more information, see FAQ H-1 in the application package.</a:t>
            </a:r>
            <a:endParaRPr lang="en-US" sz="1600" i="1" dirty="0">
              <a:solidFill>
                <a:srgbClr val="FF0000"/>
              </a:solidFill>
            </a:endParaRPr>
          </a:p>
        </p:txBody>
      </p:sp>
    </p:spTree>
    <p:extLst>
      <p:ext uri="{BB962C8B-B14F-4D97-AF65-F5344CB8AC3E}">
        <p14:creationId xmlns:p14="http://schemas.microsoft.com/office/powerpoint/2010/main" val="306867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Applicants Need to Consider if Proposing Site-Specific Evaluations </a:t>
            </a:r>
          </a:p>
        </p:txBody>
      </p:sp>
      <p:sp>
        <p:nvSpPr>
          <p:cNvPr id="3" name="Content Placeholder 2"/>
          <p:cNvSpPr>
            <a:spLocks noGrp="1"/>
          </p:cNvSpPr>
          <p:nvPr>
            <p:ph idx="1"/>
          </p:nvPr>
        </p:nvSpPr>
        <p:spPr/>
        <p:txBody>
          <a:bodyPr>
            <a:normAutofit/>
          </a:bodyPr>
          <a:lstStyle/>
          <a:p>
            <a:r>
              <a:rPr lang="en-US" dirty="0" smtClean="0"/>
              <a:t>Tradeoffs between high-cost and low-cost</a:t>
            </a:r>
          </a:p>
          <a:p>
            <a:r>
              <a:rPr lang="en-US" dirty="0" smtClean="0"/>
              <a:t>Low-cost impact evaluation designs</a:t>
            </a:r>
          </a:p>
          <a:p>
            <a:pPr lvl="1"/>
            <a:r>
              <a:rPr lang="en-US" dirty="0" smtClean="0"/>
              <a:t>Impact of a particular strategy or service</a:t>
            </a:r>
            <a:endParaRPr lang="en-US" dirty="0"/>
          </a:p>
          <a:p>
            <a:pPr lvl="1"/>
            <a:r>
              <a:rPr lang="en-US" dirty="0"/>
              <a:t>Behavioral </a:t>
            </a:r>
            <a:r>
              <a:rPr lang="en-US" dirty="0" smtClean="0"/>
              <a:t>insight trials</a:t>
            </a:r>
            <a:endParaRPr lang="en-US" dirty="0"/>
          </a:p>
          <a:p>
            <a:pPr lvl="1"/>
            <a:r>
              <a:rPr lang="en-US" dirty="0" smtClean="0"/>
              <a:t>Using administrative data rather than just surveys</a:t>
            </a:r>
            <a:endParaRPr lang="en-US"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spTree>
    <p:extLst>
      <p:ext uri="{BB962C8B-B14F-4D97-AF65-F5344CB8AC3E}">
        <p14:creationId xmlns:p14="http://schemas.microsoft.com/office/powerpoint/2010/main" val="11117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Applicants Need to Consider if Proposing Site-Specific Evaluations </a:t>
            </a:r>
          </a:p>
        </p:txBody>
      </p:sp>
      <p:sp>
        <p:nvSpPr>
          <p:cNvPr id="3" name="Content Placeholder 2"/>
          <p:cNvSpPr>
            <a:spLocks noGrp="1"/>
          </p:cNvSpPr>
          <p:nvPr>
            <p:ph idx="1"/>
          </p:nvPr>
        </p:nvSpPr>
        <p:spPr/>
        <p:txBody>
          <a:bodyPr>
            <a:normAutofit fontScale="85000" lnSpcReduction="20000"/>
          </a:bodyPr>
          <a:lstStyle/>
          <a:p>
            <a:r>
              <a:rPr lang="en-US" dirty="0" smtClean="0"/>
              <a:t>How to choose an evaluator</a:t>
            </a:r>
          </a:p>
          <a:p>
            <a:pPr lvl="1"/>
            <a:r>
              <a:rPr lang="en-US" dirty="0" smtClean="0"/>
              <a:t>Competitive procurement</a:t>
            </a:r>
          </a:p>
          <a:p>
            <a:pPr lvl="1"/>
            <a:r>
              <a:rPr lang="en-US" dirty="0" smtClean="0"/>
              <a:t>Independent party, not involved with pilot operations</a:t>
            </a:r>
          </a:p>
          <a:p>
            <a:pPr lvl="1"/>
            <a:r>
              <a:rPr lang="en-US" dirty="0"/>
              <a:t>H</a:t>
            </a:r>
            <a:r>
              <a:rPr lang="en-US" dirty="0" smtClean="0"/>
              <a:t>ighly-skilled in evaluation design and analysis</a:t>
            </a:r>
          </a:p>
          <a:p>
            <a:r>
              <a:rPr lang="en-US" dirty="0" smtClean="0"/>
              <a:t>How to pay for an evaluation</a:t>
            </a:r>
          </a:p>
          <a:p>
            <a:pPr lvl="1"/>
            <a:r>
              <a:rPr lang="en-US" dirty="0" smtClean="0"/>
              <a:t>Pilots’ startup funds can be used</a:t>
            </a:r>
          </a:p>
          <a:p>
            <a:pPr lvl="1"/>
            <a:r>
              <a:rPr lang="en-US" dirty="0"/>
              <a:t>Pilots’ blended funds can be </a:t>
            </a:r>
            <a:r>
              <a:rPr lang="en-US" dirty="0" smtClean="0"/>
              <a:t>used</a:t>
            </a:r>
          </a:p>
          <a:p>
            <a:pPr lvl="1"/>
            <a:r>
              <a:rPr lang="en-US" dirty="0" smtClean="0"/>
              <a:t>Third-party funding, e.g. philanthropic foundation funding </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sp>
        <p:nvSpPr>
          <p:cNvPr id="6" name="TextBox 5"/>
          <p:cNvSpPr txBox="1"/>
          <p:nvPr/>
        </p:nvSpPr>
        <p:spPr>
          <a:xfrm>
            <a:off x="533400" y="6179012"/>
            <a:ext cx="6019800" cy="646331"/>
          </a:xfrm>
          <a:prstGeom prst="rect">
            <a:avLst/>
          </a:prstGeom>
          <a:noFill/>
        </p:spPr>
        <p:txBody>
          <a:bodyPr wrap="square" rtlCol="0">
            <a:spAutoFit/>
          </a:bodyPr>
          <a:lstStyle/>
          <a:p>
            <a:r>
              <a:rPr lang="en-US" i="1" dirty="0">
                <a:solidFill>
                  <a:srgbClr val="FF0000"/>
                </a:solidFill>
              </a:rPr>
              <a:t>To learn more, see </a:t>
            </a:r>
            <a:r>
              <a:rPr lang="en-US" i="1" dirty="0" smtClean="0">
                <a:solidFill>
                  <a:srgbClr val="FF0000"/>
                </a:solidFill>
              </a:rPr>
              <a:t>Appendix C  </a:t>
            </a:r>
            <a:r>
              <a:rPr lang="en-US" i="1" dirty="0">
                <a:solidFill>
                  <a:srgbClr val="FF0000"/>
                </a:solidFill>
              </a:rPr>
              <a:t>in the application package.</a:t>
            </a:r>
          </a:p>
          <a:p>
            <a:endParaRPr lang="en-US" dirty="0"/>
          </a:p>
        </p:txBody>
      </p:sp>
    </p:spTree>
    <p:extLst>
      <p:ext uri="{BB962C8B-B14F-4D97-AF65-F5344CB8AC3E}">
        <p14:creationId xmlns:p14="http://schemas.microsoft.com/office/powerpoint/2010/main" val="1153118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and Evaluation: Required or Optional?</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46454644"/>
              </p:ext>
            </p:extLst>
          </p:nvPr>
        </p:nvGraphicFramePr>
        <p:xfrm>
          <a:off x="1051066" y="1425575"/>
          <a:ext cx="6858000" cy="4442460"/>
        </p:xfrm>
        <a:graphic>
          <a:graphicData uri="http://schemas.openxmlformats.org/drawingml/2006/table">
            <a:tbl>
              <a:tblPr firstRow="1" bandRow="1">
                <a:tableStyleId>{5C22544A-7EE6-4342-B048-85BDC9FD1C3A}</a:tableStyleId>
              </a:tblPr>
              <a:tblGrid>
                <a:gridCol w="3368534"/>
                <a:gridCol w="1752600"/>
                <a:gridCol w="1736866"/>
              </a:tblGrid>
              <a:tr h="895350">
                <a:tc>
                  <a:txBody>
                    <a:bodyPr/>
                    <a:lstStyle/>
                    <a:p>
                      <a:endParaRPr lang="en-US" dirty="0"/>
                    </a:p>
                  </a:txBody>
                  <a:tcPr/>
                </a:tc>
                <a:tc>
                  <a:txBody>
                    <a:bodyPr/>
                    <a:lstStyle/>
                    <a:p>
                      <a:pPr algn="ctr"/>
                      <a:r>
                        <a:rPr lang="en-US" sz="2400" dirty="0" smtClean="0"/>
                        <a:t>Required in</a:t>
                      </a:r>
                      <a:r>
                        <a:rPr lang="en-US" sz="2400" baseline="0" dirty="0" smtClean="0"/>
                        <a:t> Application</a:t>
                      </a:r>
                      <a:endParaRPr lang="en-US" sz="2400" dirty="0"/>
                    </a:p>
                  </a:txBody>
                  <a:tcPr/>
                </a:tc>
                <a:tc>
                  <a:txBody>
                    <a:bodyPr/>
                    <a:lstStyle/>
                    <a:p>
                      <a:pPr algn="ctr"/>
                      <a:r>
                        <a:rPr lang="en-US" sz="2400" dirty="0" smtClean="0"/>
                        <a:t>Optional in Application</a:t>
                      </a:r>
                      <a:endParaRPr lang="en-US" sz="2400" dirty="0"/>
                    </a:p>
                  </a:txBody>
                  <a:tcPr/>
                </a:tc>
              </a:tr>
              <a:tr h="895350">
                <a:tc>
                  <a:txBody>
                    <a:bodyPr/>
                    <a:lstStyle/>
                    <a:p>
                      <a:r>
                        <a:rPr lang="en-US" dirty="0" smtClean="0"/>
                        <a:t>Description of </a:t>
                      </a:r>
                      <a:r>
                        <a:rPr lang="en-US" baseline="0" dirty="0" smtClean="0"/>
                        <a:t>data and evaluation capacity, proposed outcome measures and interim indicators, and associated</a:t>
                      </a:r>
                    </a:p>
                    <a:p>
                      <a:r>
                        <a:rPr lang="en-US" baseline="0" dirty="0" smtClean="0"/>
                        <a:t>methodologies, data sources, and frequency*</a:t>
                      </a:r>
                      <a:endParaRPr lang="en-US" sz="1600" i="1" dirty="0">
                        <a:solidFill>
                          <a:srgbClr val="FF0000"/>
                        </a:solidFill>
                      </a:endParaRPr>
                    </a:p>
                  </a:txBody>
                  <a:tcPr/>
                </a:tc>
                <a:tc>
                  <a:txBody>
                    <a:bodyPr/>
                    <a:lstStyle/>
                    <a:p>
                      <a:endParaRPr lang="en-US" dirty="0"/>
                    </a:p>
                  </a:txBody>
                  <a:tcPr/>
                </a:tc>
                <a:tc>
                  <a:txBody>
                    <a:bodyPr/>
                    <a:lstStyle/>
                    <a:p>
                      <a:endParaRPr lang="en-US" dirty="0"/>
                    </a:p>
                  </a:txBody>
                  <a:tcPr/>
                </a:tc>
              </a:tr>
              <a:tr h="895350">
                <a:tc>
                  <a:txBody>
                    <a:bodyPr/>
                    <a:lstStyle/>
                    <a:p>
                      <a:r>
                        <a:rPr lang="en-US" dirty="0" smtClean="0"/>
                        <a:t>Acknowledgement</a:t>
                      </a:r>
                      <a:r>
                        <a:rPr lang="en-US" baseline="0" dirty="0" smtClean="0"/>
                        <a:t> that participation in the National Evaluation is required of all pilots</a:t>
                      </a:r>
                      <a:endParaRPr lang="en-US" dirty="0"/>
                    </a:p>
                  </a:txBody>
                  <a:tcPr/>
                </a:tc>
                <a:tc>
                  <a:txBody>
                    <a:bodyPr/>
                    <a:lstStyle/>
                    <a:p>
                      <a:endParaRPr lang="en-US" dirty="0"/>
                    </a:p>
                  </a:txBody>
                  <a:tcPr/>
                </a:tc>
                <a:tc>
                  <a:txBody>
                    <a:bodyPr/>
                    <a:lstStyle/>
                    <a:p>
                      <a:endParaRPr lang="en-US" dirty="0"/>
                    </a:p>
                  </a:txBody>
                  <a:tcPr/>
                </a:tc>
              </a:tr>
              <a:tr h="895350">
                <a:tc>
                  <a:txBody>
                    <a:bodyPr/>
                    <a:lstStyle/>
                    <a:p>
                      <a:r>
                        <a:rPr lang="en-US" dirty="0" smtClean="0"/>
                        <a:t>Site</a:t>
                      </a:r>
                      <a:r>
                        <a:rPr lang="en-US" baseline="0" dirty="0" smtClean="0"/>
                        <a:t>-specific impact evaluation proposal</a:t>
                      </a:r>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2051" name="Picture 3" descr="H:\P3\blue-check-mar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800814"/>
            <a:ext cx="945865" cy="5951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H:\P3\blue-check-mar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262923"/>
            <a:ext cx="945865" cy="5951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H:\P3\blue-check-mar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867" y="5105400"/>
            <a:ext cx="945865" cy="5951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8200" y="6096000"/>
            <a:ext cx="6324600" cy="923330"/>
          </a:xfrm>
          <a:prstGeom prst="rect">
            <a:avLst/>
          </a:prstGeom>
          <a:noFill/>
        </p:spPr>
        <p:txBody>
          <a:bodyPr wrap="square" rtlCol="0">
            <a:spAutoFit/>
          </a:bodyPr>
          <a:lstStyle/>
          <a:p>
            <a:r>
              <a:rPr lang="en-US" dirty="0" smtClean="0"/>
              <a:t>* </a:t>
            </a:r>
            <a:r>
              <a:rPr lang="en-US" i="1" dirty="0" smtClean="0">
                <a:solidFill>
                  <a:srgbClr val="FF0000"/>
                </a:solidFill>
              </a:rPr>
              <a:t>For </a:t>
            </a:r>
            <a:r>
              <a:rPr lang="en-US" i="1" dirty="0">
                <a:solidFill>
                  <a:srgbClr val="FF0000"/>
                </a:solidFill>
              </a:rPr>
              <a:t>additional information, see application requirement (f) </a:t>
            </a:r>
          </a:p>
          <a:p>
            <a:endParaRPr lang="en-US" i="1" dirty="0">
              <a:solidFill>
                <a:srgbClr val="FF0000"/>
              </a:solidFill>
            </a:endParaRPr>
          </a:p>
          <a:p>
            <a:endParaRPr lang="en-US" dirty="0"/>
          </a:p>
        </p:txBody>
      </p:sp>
    </p:spTree>
    <p:extLst>
      <p:ext uri="{BB962C8B-B14F-4D97-AF65-F5344CB8AC3E}">
        <p14:creationId xmlns:p14="http://schemas.microsoft.com/office/powerpoint/2010/main" val="1109265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federal government will have a national evaluation; all pilots will participate.</a:t>
            </a:r>
          </a:p>
          <a:p>
            <a:r>
              <a:rPr lang="en-US" dirty="0" smtClean="0"/>
              <a:t>Applications may include optional site-specific impact evaluations and receive extra points.</a:t>
            </a:r>
          </a:p>
          <a:p>
            <a:r>
              <a:rPr lang="en-US" dirty="0" smtClean="0"/>
              <a:t>Optional site-specific evaluations can be either experimental designs with random-assignment or high-quality quasi-experimental designs with comparison groups.</a:t>
            </a:r>
          </a:p>
          <a:p>
            <a:r>
              <a:rPr lang="en-US" dirty="0" smtClean="0"/>
              <a:t>All applications must include descriptions of their data systems, participant tracking, and cross-agency data-linking.</a:t>
            </a:r>
          </a:p>
          <a:p>
            <a:r>
              <a:rPr lang="en-US" dirty="0" smtClean="0"/>
              <a:t>All evaluations must be rigorous and meet high-quality technical standards.</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spTree>
    <p:extLst>
      <p:ext uri="{BB962C8B-B14F-4D97-AF65-F5344CB8AC3E}">
        <p14:creationId xmlns:p14="http://schemas.microsoft.com/office/powerpoint/2010/main" val="228073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graphicFrame>
        <p:nvGraphicFramePr>
          <p:cNvPr id="10" name="Diagram 9"/>
          <p:cNvGraphicFramePr/>
          <p:nvPr>
            <p:extLst>
              <p:ext uri="{D42A27DB-BD31-4B8C-83A1-F6EECF244321}">
                <p14:modId xmlns:p14="http://schemas.microsoft.com/office/powerpoint/2010/main" val="1981891184"/>
              </p:ext>
            </p:extLst>
          </p:nvPr>
        </p:nvGraphicFramePr>
        <p:xfrm>
          <a:off x="228600" y="1295400"/>
          <a:ext cx="8382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24</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TextBox 4"/>
          <p:cNvSpPr txBox="1"/>
          <p:nvPr/>
        </p:nvSpPr>
        <p:spPr>
          <a:xfrm>
            <a:off x="685800" y="3352800"/>
            <a:ext cx="6781800" cy="1815882"/>
          </a:xfrm>
          <a:prstGeom prst="rect">
            <a:avLst/>
          </a:prstGeom>
          <a:noFill/>
        </p:spPr>
        <p:txBody>
          <a:bodyPr wrap="square" rtlCol="0">
            <a:spAutoFit/>
          </a:bodyPr>
          <a:lstStyle/>
          <a:p>
            <a:pPr marL="457200" indent="-457200">
              <a:spcAft>
                <a:spcPts val="2400"/>
              </a:spcAft>
              <a:buAutoNum type="arabicPeriod"/>
            </a:pPr>
            <a:r>
              <a:rPr lang="en-US" sz="2400" dirty="0" smtClean="0">
                <a:solidFill>
                  <a:schemeClr val="accent1">
                    <a:lumMod val="75000"/>
                  </a:schemeClr>
                </a:solidFill>
                <a:latin typeface="Arial" pitchFamily="34" charset="0"/>
                <a:cs typeface="Arial" pitchFamily="34" charset="0"/>
              </a:rPr>
              <a:t>I plan to apply</a:t>
            </a:r>
          </a:p>
          <a:p>
            <a:pPr marL="457200" indent="-457200">
              <a:spcAft>
                <a:spcPts val="2400"/>
              </a:spcAft>
              <a:buAutoNum type="arabicPeriod"/>
            </a:pPr>
            <a:r>
              <a:rPr lang="en-US" sz="2400" dirty="0" smtClean="0">
                <a:solidFill>
                  <a:schemeClr val="accent1">
                    <a:lumMod val="75000"/>
                  </a:schemeClr>
                </a:solidFill>
                <a:latin typeface="Arial" pitchFamily="34" charset="0"/>
                <a:cs typeface="Arial" pitchFamily="34" charset="0"/>
              </a:rPr>
              <a:t>I do </a:t>
            </a:r>
            <a:r>
              <a:rPr lang="en-US" sz="2400" u="sng" dirty="0" smtClean="0">
                <a:solidFill>
                  <a:schemeClr val="accent1">
                    <a:lumMod val="75000"/>
                  </a:schemeClr>
                </a:solidFill>
                <a:latin typeface="Arial" pitchFamily="34" charset="0"/>
                <a:cs typeface="Arial" pitchFamily="34" charset="0"/>
              </a:rPr>
              <a:t>not</a:t>
            </a:r>
            <a:r>
              <a:rPr lang="en-US" sz="2400" dirty="0" smtClean="0">
                <a:solidFill>
                  <a:schemeClr val="accent1">
                    <a:lumMod val="75000"/>
                  </a:schemeClr>
                </a:solidFill>
                <a:latin typeface="Arial" pitchFamily="34" charset="0"/>
                <a:cs typeface="Arial" pitchFamily="34" charset="0"/>
              </a:rPr>
              <a:t> plan to apply</a:t>
            </a:r>
          </a:p>
          <a:p>
            <a:pPr marL="457200" indent="-457200">
              <a:spcAft>
                <a:spcPts val="2400"/>
              </a:spcAft>
              <a:buAutoNum type="arabicPeriod"/>
            </a:pPr>
            <a:r>
              <a:rPr lang="en-US" sz="2400" dirty="0">
                <a:solidFill>
                  <a:schemeClr val="accent1">
                    <a:lumMod val="75000"/>
                  </a:schemeClr>
                </a:solidFill>
                <a:latin typeface="Arial" pitchFamily="34" charset="0"/>
                <a:cs typeface="Arial" pitchFamily="34" charset="0"/>
              </a:rPr>
              <a:t>U</a:t>
            </a:r>
            <a:r>
              <a:rPr lang="en-US" sz="2400" dirty="0" smtClean="0">
                <a:solidFill>
                  <a:schemeClr val="accent1">
                    <a:lumMod val="75000"/>
                  </a:schemeClr>
                </a:solidFill>
                <a:latin typeface="Arial" pitchFamily="34" charset="0"/>
                <a:cs typeface="Arial" pitchFamily="34" charset="0"/>
              </a:rPr>
              <a:t>nsure </a:t>
            </a:r>
          </a:p>
        </p:txBody>
      </p:sp>
    </p:spTree>
    <p:extLst>
      <p:ext uri="{BB962C8B-B14F-4D97-AF65-F5344CB8AC3E}">
        <p14:creationId xmlns:p14="http://schemas.microsoft.com/office/powerpoint/2010/main" val="2746368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graphicFrame>
        <p:nvGraphicFramePr>
          <p:cNvPr id="10" name="Diagram 9"/>
          <p:cNvGraphicFramePr/>
          <p:nvPr>
            <p:extLst>
              <p:ext uri="{D42A27DB-BD31-4B8C-83A1-F6EECF244321}">
                <p14:modId xmlns:p14="http://schemas.microsoft.com/office/powerpoint/2010/main" val="964959554"/>
              </p:ext>
            </p:extLst>
          </p:nvPr>
        </p:nvGraphicFramePr>
        <p:xfrm>
          <a:off x="304800" y="1219200"/>
          <a:ext cx="8382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25</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TextBox 4"/>
          <p:cNvSpPr txBox="1"/>
          <p:nvPr/>
        </p:nvSpPr>
        <p:spPr>
          <a:xfrm>
            <a:off x="665328" y="3009331"/>
            <a:ext cx="6781800" cy="1815882"/>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Yes</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Unsure</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No</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4114800"/>
            <a:ext cx="2460953" cy="2293005"/>
          </a:xfrm>
          <a:prstGeom prst="rect">
            <a:avLst/>
          </a:prstGeom>
        </p:spPr>
      </p:pic>
    </p:spTree>
    <p:extLst>
      <p:ext uri="{BB962C8B-B14F-4D97-AF65-F5344CB8AC3E}">
        <p14:creationId xmlns:p14="http://schemas.microsoft.com/office/powerpoint/2010/main" val="140201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5" name="Rounded Rectangle 4"/>
          <p:cNvSpPr/>
          <p:nvPr/>
        </p:nvSpPr>
        <p:spPr>
          <a:xfrm>
            <a:off x="152400" y="1729946"/>
            <a:ext cx="8763000" cy="3886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rgbClr val="C00000"/>
              </a:solidFill>
              <a:latin typeface="Tahoma" pitchFamily="34" charset="0"/>
            </a:endParaRPr>
          </a:p>
          <a:p>
            <a:pPr algn="ctr"/>
            <a:r>
              <a:rPr lang="en-US" sz="2800" dirty="0" smtClean="0">
                <a:solidFill>
                  <a:schemeClr val="tx1"/>
                </a:solidFill>
                <a:latin typeface="Tahoma" pitchFamily="34" charset="0"/>
              </a:rPr>
              <a:t>Braden Goetz</a:t>
            </a:r>
          </a:p>
          <a:p>
            <a:pPr algn="ctr"/>
            <a:r>
              <a:rPr lang="en-US" sz="2400" dirty="0" smtClean="0">
                <a:solidFill>
                  <a:schemeClr val="tx1"/>
                </a:solidFill>
                <a:latin typeface="Tahoma" pitchFamily="34" charset="0"/>
              </a:rPr>
              <a:t>U.S. Department of Education</a:t>
            </a:r>
          </a:p>
          <a:p>
            <a:pPr algn="ctr"/>
            <a:r>
              <a:rPr lang="en-US" sz="2400" dirty="0" smtClean="0">
                <a:solidFill>
                  <a:schemeClr val="tx1"/>
                </a:solidFill>
                <a:latin typeface="Tahoma" pitchFamily="34" charset="0"/>
              </a:rPr>
              <a:t>Phone: (202) 245-7405</a:t>
            </a:r>
          </a:p>
          <a:p>
            <a:pPr algn="ctr"/>
            <a:r>
              <a:rPr lang="en-US" sz="2400" dirty="0" smtClean="0">
                <a:solidFill>
                  <a:schemeClr val="tx1"/>
                </a:solidFill>
                <a:latin typeface="Tahoma" pitchFamily="34" charset="0"/>
              </a:rPr>
              <a:t>Email: disconnectedyouth@ed.gov</a:t>
            </a:r>
          </a:p>
        </p:txBody>
      </p:sp>
      <p:sp>
        <p:nvSpPr>
          <p:cNvPr id="3" name="Slide Number Placeholder 2"/>
          <p:cNvSpPr>
            <a:spLocks noGrp="1"/>
          </p:cNvSpPr>
          <p:nvPr>
            <p:ph type="sldNum" sz="quarter" idx="12"/>
          </p:nvPr>
        </p:nvSpPr>
        <p:spPr/>
        <p:txBody>
          <a:bodyPr/>
          <a:lstStyle/>
          <a:p>
            <a:fld id="{01723B91-CE10-4F20-890A-0852E2246859}" type="slidenum">
              <a:rPr lang="en-US" smtClean="0"/>
              <a:pPr/>
              <a:t>26</a:t>
            </a:fld>
            <a:endParaRPr lang="en-US" dirty="0"/>
          </a:p>
        </p:txBody>
      </p:sp>
      <p:sp>
        <p:nvSpPr>
          <p:cNvPr id="7" name="Footer Placeholder 6"/>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331676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3"/>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27</a:t>
            </a:fld>
            <a:endParaRPr lang="en-US"/>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Moderator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8" name="Content Placeholder 2"/>
          <p:cNvSpPr txBox="1">
            <a:spLocks/>
          </p:cNvSpPr>
          <p:nvPr/>
        </p:nvSpPr>
        <p:spPr>
          <a:xfrm>
            <a:off x="2057400" y="1803780"/>
            <a:ext cx="5791200" cy="2463420"/>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Jennifer Kemp</a:t>
            </a:r>
          </a:p>
          <a:p>
            <a:pPr marL="0" indent="0" algn="ctr">
              <a:buFont typeface="Arial" pitchFamily="34" charset="0"/>
              <a:buNone/>
            </a:pPr>
            <a:r>
              <a:rPr lang="en-US" sz="3100" i="1" dirty="0" smtClean="0"/>
              <a:t>Unit Chief, Division of Youth Services (DYS)</a:t>
            </a:r>
          </a:p>
          <a:p>
            <a:pPr marL="0" indent="0" algn="ctr">
              <a:buFont typeface="Arial" pitchFamily="34" charset="0"/>
              <a:buNone/>
            </a:pPr>
            <a:r>
              <a:rPr lang="en-US" sz="3100" dirty="0" smtClean="0"/>
              <a:t>Employment and Training Administration,</a:t>
            </a:r>
          </a:p>
          <a:p>
            <a:pPr marL="0" indent="0" algn="ctr">
              <a:buFont typeface="Arial" pitchFamily="34" charset="0"/>
              <a:buNone/>
            </a:pPr>
            <a:r>
              <a:rPr lang="en-US" sz="3100" dirty="0" smtClean="0"/>
              <a:t>U.S. Department of Labor</a:t>
            </a:r>
            <a:endParaRPr lang="en-US" sz="3100" dirty="0"/>
          </a:p>
        </p:txBody>
      </p:sp>
      <p:pic>
        <p:nvPicPr>
          <p:cNvPr id="1026" name="Picture 2" descr="Jen Ke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803780"/>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graphicFrame>
        <p:nvGraphicFramePr>
          <p:cNvPr id="10" name="Diagram 9"/>
          <p:cNvGraphicFramePr/>
          <p:nvPr>
            <p:extLst>
              <p:ext uri="{D42A27DB-BD31-4B8C-83A1-F6EECF244321}">
                <p14:modId xmlns:p14="http://schemas.microsoft.com/office/powerpoint/2010/main" val="483900371"/>
              </p:ext>
            </p:extLst>
          </p:nvPr>
        </p:nvGraphicFramePr>
        <p:xfrm>
          <a:off x="228600" y="1295400"/>
          <a:ext cx="8382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TextBox 4"/>
          <p:cNvSpPr txBox="1"/>
          <p:nvPr/>
        </p:nvSpPr>
        <p:spPr>
          <a:xfrm>
            <a:off x="685800" y="3352800"/>
            <a:ext cx="6781800" cy="3170099"/>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State Entity                   5. Non-profit</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Local Entity                   6. Private Sector</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Tribal Entity                   7. Federal Partner</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Research/Evaluation   8. Other</a:t>
            </a:r>
          </a:p>
          <a:p>
            <a:pPr>
              <a:spcAft>
                <a:spcPts val="2400"/>
              </a:spcAft>
            </a:pPr>
            <a:endParaRPr lang="en-US" sz="2400" dirty="0" smtClean="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46373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graphicFrame>
        <p:nvGraphicFramePr>
          <p:cNvPr id="10" name="Diagram 9"/>
          <p:cNvGraphicFramePr/>
          <p:nvPr>
            <p:extLst>
              <p:ext uri="{D42A27DB-BD31-4B8C-83A1-F6EECF244321}">
                <p14:modId xmlns:p14="http://schemas.microsoft.com/office/powerpoint/2010/main" val="384786629"/>
              </p:ext>
            </p:extLst>
          </p:nvPr>
        </p:nvGraphicFramePr>
        <p:xfrm>
          <a:off x="304800" y="1219200"/>
          <a:ext cx="8382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TextBox 4"/>
          <p:cNvSpPr txBox="1"/>
          <p:nvPr/>
        </p:nvSpPr>
        <p:spPr>
          <a:xfrm>
            <a:off x="685800" y="3352800"/>
            <a:ext cx="6781800" cy="3046988"/>
          </a:xfrm>
          <a:prstGeom prst="rect">
            <a:avLst/>
          </a:prstGeom>
          <a:noFill/>
        </p:spPr>
        <p:txBody>
          <a:bodyPr wrap="square" rtlCol="0">
            <a:spAutoFit/>
          </a:bodyPr>
          <a:lstStyle/>
          <a:p>
            <a:pPr marL="342900" indent="-342900">
              <a:buFont typeface="+mj-lt"/>
              <a:buAutoNum type="arabicPeriod"/>
            </a:pPr>
            <a:r>
              <a:rPr lang="en-US" sz="2400" dirty="0" smtClean="0">
                <a:solidFill>
                  <a:schemeClr val="accent1">
                    <a:lumMod val="75000"/>
                  </a:schemeClr>
                </a:solidFill>
                <a:latin typeface="Arial" pitchFamily="34" charset="0"/>
                <a:cs typeface="Arial" pitchFamily="34" charset="0"/>
              </a:rPr>
              <a:t>Education</a:t>
            </a:r>
          </a:p>
          <a:p>
            <a:pPr marL="342900" indent="-342900">
              <a:buFont typeface="+mj-lt"/>
              <a:buAutoNum type="arabicPeriod"/>
            </a:pPr>
            <a:r>
              <a:rPr lang="en-US" sz="2400" dirty="0" smtClean="0">
                <a:solidFill>
                  <a:schemeClr val="accent1">
                    <a:lumMod val="75000"/>
                  </a:schemeClr>
                </a:solidFill>
                <a:latin typeface="Arial" pitchFamily="34" charset="0"/>
                <a:cs typeface="Arial" pitchFamily="34" charset="0"/>
              </a:rPr>
              <a:t>Labor/workforce</a:t>
            </a:r>
          </a:p>
          <a:p>
            <a:pPr marL="342900" indent="-342900">
              <a:buFont typeface="+mj-lt"/>
              <a:buAutoNum type="arabicPeriod"/>
            </a:pPr>
            <a:r>
              <a:rPr lang="en-US" sz="2400" dirty="0" smtClean="0">
                <a:solidFill>
                  <a:schemeClr val="accent1">
                    <a:lumMod val="75000"/>
                  </a:schemeClr>
                </a:solidFill>
                <a:latin typeface="Arial" pitchFamily="34" charset="0"/>
                <a:cs typeface="Arial" pitchFamily="34" charset="0"/>
              </a:rPr>
              <a:t>Child welfare</a:t>
            </a:r>
          </a:p>
          <a:p>
            <a:pPr marL="342900" indent="-342900">
              <a:buFont typeface="+mj-lt"/>
              <a:buAutoNum type="arabicPeriod"/>
            </a:pPr>
            <a:r>
              <a:rPr lang="en-US" sz="2400" dirty="0" smtClean="0">
                <a:solidFill>
                  <a:schemeClr val="accent1">
                    <a:lumMod val="75000"/>
                  </a:schemeClr>
                </a:solidFill>
                <a:latin typeface="Arial" pitchFamily="34" charset="0"/>
                <a:cs typeface="Arial" pitchFamily="34" charset="0"/>
              </a:rPr>
              <a:t>Health/mental health</a:t>
            </a:r>
          </a:p>
          <a:p>
            <a:pPr marL="342900" indent="-342900">
              <a:buFont typeface="+mj-lt"/>
              <a:buAutoNum type="arabicPeriod"/>
            </a:pPr>
            <a:r>
              <a:rPr lang="en-US" sz="2400" dirty="0" smtClean="0">
                <a:solidFill>
                  <a:schemeClr val="accent1">
                    <a:lumMod val="75000"/>
                  </a:schemeClr>
                </a:solidFill>
                <a:latin typeface="Arial" pitchFamily="34" charset="0"/>
                <a:cs typeface="Arial" pitchFamily="34" charset="0"/>
              </a:rPr>
              <a:t>Cross-cutting</a:t>
            </a:r>
          </a:p>
          <a:p>
            <a:pPr marL="342900" indent="-342900">
              <a:buFont typeface="+mj-lt"/>
              <a:buAutoNum type="arabicPeriod"/>
            </a:pPr>
            <a:r>
              <a:rPr lang="en-US" sz="2400" dirty="0" smtClean="0">
                <a:solidFill>
                  <a:schemeClr val="accent1">
                    <a:lumMod val="75000"/>
                  </a:schemeClr>
                </a:solidFill>
                <a:latin typeface="Arial" pitchFamily="34" charset="0"/>
                <a:cs typeface="Arial" pitchFamily="34" charset="0"/>
              </a:rPr>
              <a:t>Evaluation</a:t>
            </a:r>
          </a:p>
          <a:p>
            <a:pPr marL="342900" indent="-342900">
              <a:buFont typeface="+mj-lt"/>
              <a:buAutoNum type="arabicPeriod"/>
            </a:pPr>
            <a:r>
              <a:rPr lang="en-US" sz="2400" dirty="0" smtClean="0">
                <a:solidFill>
                  <a:schemeClr val="accent1">
                    <a:lumMod val="75000"/>
                  </a:schemeClr>
                </a:solidFill>
                <a:latin typeface="Arial" pitchFamily="34" charset="0"/>
                <a:cs typeface="Arial" pitchFamily="34" charset="0"/>
              </a:rPr>
              <a:t>Other</a:t>
            </a:r>
          </a:p>
          <a:p>
            <a:pPr>
              <a:spcAft>
                <a:spcPts val="2400"/>
              </a:spcAft>
            </a:pPr>
            <a:endParaRPr lang="en-US" sz="2400" dirty="0" smtClean="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52105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8" name="TextBox 7"/>
          <p:cNvSpPr txBox="1"/>
          <p:nvPr/>
        </p:nvSpPr>
        <p:spPr>
          <a:xfrm>
            <a:off x="2008496" y="1568708"/>
            <a:ext cx="6553200" cy="4832092"/>
          </a:xfrm>
          <a:prstGeom prst="rect">
            <a:avLst/>
          </a:prstGeom>
          <a:noFill/>
        </p:spPr>
        <p:txBody>
          <a:bodyPr wrap="square" rtlCol="0">
            <a:spAutoFit/>
          </a:bodyPr>
          <a:lstStyle/>
          <a:p>
            <a:r>
              <a:rPr lang="en-US" sz="2800" smtClean="0">
                <a:solidFill>
                  <a:schemeClr val="tx2"/>
                </a:solidFill>
                <a:latin typeface="Arial" pitchFamily="34" charset="0"/>
                <a:cs typeface="Arial" pitchFamily="34" charset="0"/>
              </a:rPr>
              <a:t>Kathy </a:t>
            </a:r>
            <a:r>
              <a:rPr lang="en-US" sz="2800" dirty="0" smtClean="0">
                <a:solidFill>
                  <a:schemeClr val="tx2"/>
                </a:solidFill>
                <a:latin typeface="Arial" pitchFamily="34" charset="0"/>
                <a:cs typeface="Arial" pitchFamily="34" charset="0"/>
              </a:rPr>
              <a:t>Stack</a:t>
            </a:r>
          </a:p>
          <a:p>
            <a:r>
              <a:rPr lang="en-US" sz="2800" i="1" dirty="0" smtClean="0">
                <a:solidFill>
                  <a:schemeClr val="tx2"/>
                </a:solidFill>
                <a:latin typeface="Arial" pitchFamily="34" charset="0"/>
                <a:cs typeface="Arial" pitchFamily="34" charset="0"/>
              </a:rPr>
              <a:t>Advisor </a:t>
            </a:r>
            <a:r>
              <a:rPr lang="en-US" sz="2800" i="1" dirty="0">
                <a:solidFill>
                  <a:schemeClr val="tx2"/>
                </a:solidFill>
                <a:latin typeface="Arial" pitchFamily="34" charset="0"/>
                <a:cs typeface="Arial" pitchFamily="34" charset="0"/>
              </a:rPr>
              <a:t>for Evidence-Based </a:t>
            </a:r>
            <a:r>
              <a:rPr lang="en-US" sz="2800" i="1" dirty="0" smtClean="0">
                <a:solidFill>
                  <a:schemeClr val="tx2"/>
                </a:solidFill>
                <a:latin typeface="Arial" pitchFamily="34" charset="0"/>
                <a:cs typeface="Arial" pitchFamily="34" charset="0"/>
              </a:rPr>
              <a:t>Innovation </a:t>
            </a:r>
            <a:r>
              <a:rPr lang="en-US" sz="2800" dirty="0">
                <a:solidFill>
                  <a:schemeClr val="tx2"/>
                </a:solidFill>
                <a:latin typeface="Arial" pitchFamily="34" charset="0"/>
                <a:cs typeface="Arial" pitchFamily="34" charset="0"/>
              </a:rPr>
              <a:t>U.S. Office of Management and </a:t>
            </a:r>
            <a:r>
              <a:rPr lang="en-US" sz="2800" dirty="0" smtClean="0">
                <a:solidFill>
                  <a:schemeClr val="tx2"/>
                </a:solidFill>
                <a:latin typeface="Arial" pitchFamily="34" charset="0"/>
                <a:cs typeface="Arial" pitchFamily="34" charset="0"/>
              </a:rPr>
              <a:t>Budget</a:t>
            </a:r>
          </a:p>
          <a:p>
            <a:endParaRPr lang="en-US" sz="2800" dirty="0" smtClean="0">
              <a:solidFill>
                <a:schemeClr val="tx2"/>
              </a:solidFill>
              <a:latin typeface="Arial" pitchFamily="34" charset="0"/>
              <a:cs typeface="Arial" pitchFamily="34" charset="0"/>
            </a:endParaRPr>
          </a:p>
          <a:p>
            <a:endParaRPr lang="en-US" sz="2800" dirty="0">
              <a:solidFill>
                <a:schemeClr val="tx2"/>
              </a:solidFill>
              <a:latin typeface="Arial" pitchFamily="34" charset="0"/>
              <a:cs typeface="Arial" pitchFamily="34" charset="0"/>
            </a:endParaRPr>
          </a:p>
          <a:p>
            <a:endParaRPr lang="en-US" sz="2800" dirty="0">
              <a:solidFill>
                <a:schemeClr val="tx2"/>
              </a:solidFill>
              <a:latin typeface="Arial" pitchFamily="34" charset="0"/>
              <a:cs typeface="Arial" pitchFamily="34" charset="0"/>
            </a:endParaRPr>
          </a:p>
          <a:p>
            <a:r>
              <a:rPr lang="en-US" sz="2800" dirty="0" smtClean="0">
                <a:solidFill>
                  <a:schemeClr val="tx2"/>
                </a:solidFill>
                <a:latin typeface="Arial" pitchFamily="34" charset="0"/>
                <a:cs typeface="Arial" pitchFamily="34" charset="0"/>
              </a:rPr>
              <a:t>Demetra Nightingale</a:t>
            </a:r>
          </a:p>
          <a:p>
            <a:r>
              <a:rPr lang="en-US" sz="2800" i="1" dirty="0" smtClean="0">
                <a:solidFill>
                  <a:schemeClr val="tx2"/>
                </a:solidFill>
                <a:latin typeface="Arial" pitchFamily="34" charset="0"/>
                <a:cs typeface="Arial" pitchFamily="34" charset="0"/>
              </a:rPr>
              <a:t>Chief </a:t>
            </a:r>
            <a:r>
              <a:rPr lang="en-US" sz="2800" i="1" dirty="0">
                <a:solidFill>
                  <a:schemeClr val="tx2"/>
                </a:solidFill>
                <a:latin typeface="Arial" pitchFamily="34" charset="0"/>
                <a:cs typeface="Arial" pitchFamily="34" charset="0"/>
              </a:rPr>
              <a:t>Evaluation </a:t>
            </a:r>
            <a:r>
              <a:rPr lang="en-US" sz="2800" i="1" dirty="0" smtClean="0">
                <a:solidFill>
                  <a:schemeClr val="tx2"/>
                </a:solidFill>
                <a:latin typeface="Arial" pitchFamily="34" charset="0"/>
                <a:cs typeface="Arial" pitchFamily="34" charset="0"/>
              </a:rPr>
              <a:t>Officer</a:t>
            </a:r>
          </a:p>
          <a:p>
            <a:r>
              <a:rPr lang="en-US" sz="2800" dirty="0" smtClean="0">
                <a:solidFill>
                  <a:schemeClr val="tx2"/>
                </a:solidFill>
                <a:latin typeface="Arial" pitchFamily="34" charset="0"/>
                <a:cs typeface="Arial" pitchFamily="34" charset="0"/>
              </a:rPr>
              <a:t>U.S. Department </a:t>
            </a:r>
            <a:r>
              <a:rPr lang="en-US" sz="2800" dirty="0">
                <a:solidFill>
                  <a:schemeClr val="tx2"/>
                </a:solidFill>
                <a:latin typeface="Arial" pitchFamily="34" charset="0"/>
                <a:cs typeface="Arial" pitchFamily="34" charset="0"/>
              </a:rPr>
              <a:t>of </a:t>
            </a:r>
            <a:r>
              <a:rPr lang="en-US" sz="2800" dirty="0" smtClean="0">
                <a:solidFill>
                  <a:schemeClr val="tx2"/>
                </a:solidFill>
                <a:latin typeface="Arial" pitchFamily="34" charset="0"/>
                <a:cs typeface="Arial" pitchFamily="34" charset="0"/>
              </a:rPr>
              <a:t>Labor</a:t>
            </a:r>
          </a:p>
          <a:p>
            <a:endParaRPr lang="en-US" sz="2800" i="1" dirty="0">
              <a:solidFill>
                <a:schemeClr val="tx2"/>
              </a:solidFill>
              <a:latin typeface="Arial" pitchFamily="34" charset="0"/>
              <a:cs typeface="Arial" pitchFamily="34" charset="0"/>
            </a:endParaRPr>
          </a:p>
          <a:p>
            <a:endParaRPr lang="en-US" sz="2800" i="1" dirty="0">
              <a:solidFill>
                <a:schemeClr val="tx2"/>
              </a:solidFill>
              <a:latin typeface="Arial" pitchFamily="34" charset="0"/>
              <a:cs typeface="Arial" pitchFamily="34" charset="0"/>
            </a:endParaRPr>
          </a:p>
        </p:txBody>
      </p:sp>
      <p:pic>
        <p:nvPicPr>
          <p:cNvPr id="1028" name="Picture 4" descr="H:\Website\Demetra Nightingale.PNG"/>
          <p:cNvPicPr>
            <a:picLocks noChangeAspect="1" noChangeArrowheads="1"/>
          </p:cNvPicPr>
          <p:nvPr/>
        </p:nvPicPr>
        <p:blipFill rotWithShape="1">
          <a:blip r:embed="rId3">
            <a:extLst>
              <a:ext uri="{28A0092B-C50C-407E-A947-70E740481C1C}">
                <a14:useLocalDpi xmlns:a14="http://schemas.microsoft.com/office/drawing/2010/main" val="0"/>
              </a:ext>
            </a:extLst>
          </a:blip>
          <a:srcRect l="30391" b="31412"/>
          <a:stretch/>
        </p:blipFill>
        <p:spPr bwMode="auto">
          <a:xfrm>
            <a:off x="533400" y="4120114"/>
            <a:ext cx="1463949" cy="14424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52202" y="1600200"/>
            <a:ext cx="1363615" cy="1719340"/>
          </a:xfrm>
          <a:prstGeom prst="rect">
            <a:avLst/>
          </a:prstGeom>
        </p:spPr>
      </p:pic>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 (cont.)</a:t>
            </a:r>
            <a:endParaRPr lang="en-US" dirty="0"/>
          </a:p>
        </p:txBody>
      </p:sp>
      <p:sp>
        <p:nvSpPr>
          <p:cNvPr id="3" name="Content Placeholder 2"/>
          <p:cNvSpPr>
            <a:spLocks noGrp="1"/>
          </p:cNvSpPr>
          <p:nvPr>
            <p:ph idx="1"/>
          </p:nvPr>
        </p:nvSpPr>
        <p:spPr>
          <a:xfrm>
            <a:off x="2514600" y="1600200"/>
            <a:ext cx="5867400" cy="4525963"/>
          </a:xfrm>
        </p:spPr>
        <p:txBody>
          <a:bodyPr/>
          <a:lstStyle/>
          <a:p>
            <a:pPr marL="0" indent="0">
              <a:buNone/>
            </a:pPr>
            <a:r>
              <a:rPr lang="en-US" sz="2800" dirty="0"/>
              <a:t>Celeste Richie</a:t>
            </a:r>
          </a:p>
          <a:p>
            <a:pPr marL="0" indent="0">
              <a:buNone/>
            </a:pPr>
            <a:r>
              <a:rPr lang="en-US" sz="2800" i="1" dirty="0"/>
              <a:t>Senior Evaluation Specialist</a:t>
            </a:r>
          </a:p>
          <a:p>
            <a:pPr marL="0" indent="0">
              <a:buNone/>
            </a:pPr>
            <a:r>
              <a:rPr lang="en-US" sz="2800" dirty="0"/>
              <a:t>U.S. Department of Labor</a:t>
            </a:r>
          </a:p>
          <a:p>
            <a:pPr marL="0" indent="0">
              <a:buNone/>
            </a:pPr>
            <a:endParaRPr lang="en-US" dirty="0" smtClean="0"/>
          </a:p>
          <a:p>
            <a:pPr marL="0" indent="0">
              <a:buNone/>
            </a:pPr>
            <a:r>
              <a:rPr lang="en-US" sz="2800" dirty="0" smtClean="0"/>
              <a:t>Julie Glasier</a:t>
            </a:r>
          </a:p>
          <a:p>
            <a:pPr marL="0" indent="0">
              <a:buNone/>
            </a:pPr>
            <a:r>
              <a:rPr lang="en-US" sz="2800" i="1" dirty="0" smtClean="0"/>
              <a:t>Presidential Management Fellow</a:t>
            </a:r>
          </a:p>
          <a:p>
            <a:pPr marL="0" indent="0">
              <a:buNone/>
            </a:pPr>
            <a:r>
              <a:rPr lang="en-US" sz="2800" dirty="0" smtClean="0"/>
              <a:t>U.S. Department of Labor</a:t>
            </a:r>
            <a:endParaRPr lang="en-US" sz="28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00200"/>
            <a:ext cx="12795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838200" y="4038600"/>
            <a:ext cx="1473200" cy="1473200"/>
          </a:xfrm>
          <a:prstGeom prst="rect">
            <a:avLst/>
          </a:prstGeom>
        </p:spPr>
      </p:pic>
    </p:spTree>
    <p:extLst>
      <p:ext uri="{BB962C8B-B14F-4D97-AF65-F5344CB8AC3E}">
        <p14:creationId xmlns:p14="http://schemas.microsoft.com/office/powerpoint/2010/main" val="168509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352568" y="685800"/>
            <a:ext cx="7458806" cy="6309420"/>
          </a:xfrm>
          <a:prstGeom prst="rect">
            <a:avLst/>
          </a:prstGeom>
          <a:noFill/>
        </p:spPr>
        <p:txBody>
          <a:bodyPr wrap="square" rtlCol="0">
            <a:spAutoFit/>
          </a:bodyPr>
          <a:lstStyle/>
          <a:p>
            <a:pPr marL="457200" indent="-457200">
              <a:lnSpc>
                <a:spcPct val="150000"/>
              </a:lnSpc>
              <a:buFont typeface="+mj-lt"/>
              <a:buAutoNum type="arabicPeriod"/>
            </a:pPr>
            <a:endParaRPr lang="en-US" sz="2400" dirty="0" smtClean="0">
              <a:solidFill>
                <a:schemeClr val="accent1">
                  <a:lumMod val="75000"/>
                </a:schemeClr>
              </a:solidFill>
              <a:latin typeface="Arial" pitchFamily="34" charset="0"/>
              <a:cs typeface="Arial" pitchFamily="34" charset="0"/>
            </a:endParaRPr>
          </a:p>
          <a:p>
            <a:pPr marL="457200" indent="-457200">
              <a:lnSpc>
                <a:spcPct val="150000"/>
              </a:lnSpc>
              <a:buAutoNum type="arabicPeriod"/>
            </a:pPr>
            <a:r>
              <a:rPr lang="en-US" sz="2400" dirty="0" smtClean="0">
                <a:solidFill>
                  <a:schemeClr val="accent1">
                    <a:lumMod val="75000"/>
                  </a:schemeClr>
                </a:solidFill>
                <a:latin typeface="Arial" pitchFamily="34" charset="0"/>
                <a:cs typeface="Arial" pitchFamily="34" charset="0"/>
              </a:rPr>
              <a:t>Framing of P3</a:t>
            </a:r>
          </a:p>
          <a:p>
            <a:pPr marL="457200" indent="-457200">
              <a:lnSpc>
                <a:spcPct val="150000"/>
              </a:lnSpc>
              <a:buAutoNum type="arabicPeriod"/>
            </a:pPr>
            <a:r>
              <a:rPr lang="en-US" sz="2400" dirty="0" smtClean="0">
                <a:solidFill>
                  <a:schemeClr val="accent1">
                    <a:lumMod val="75000"/>
                  </a:schemeClr>
                </a:solidFill>
                <a:latin typeface="Arial" pitchFamily="34" charset="0"/>
                <a:cs typeface="Arial" pitchFamily="34" charset="0"/>
              </a:rPr>
              <a:t>P3 Recap &amp; Timeline </a:t>
            </a:r>
          </a:p>
          <a:p>
            <a:pPr marL="457200" indent="-457200">
              <a:lnSpc>
                <a:spcPct val="150000"/>
              </a:lnSpc>
              <a:buFont typeface="+mj-lt"/>
              <a:buAutoNum type="arabicPeriod"/>
            </a:pPr>
            <a:r>
              <a:rPr lang="en-US" sz="2400" dirty="0" smtClean="0">
                <a:solidFill>
                  <a:schemeClr val="accent1">
                    <a:lumMod val="75000"/>
                  </a:schemeClr>
                </a:solidFill>
                <a:latin typeface="Arial" pitchFamily="34" charset="0"/>
                <a:cs typeface="Arial" pitchFamily="34" charset="0"/>
              </a:rPr>
              <a:t>The Role of Evaluation in P3</a:t>
            </a:r>
          </a:p>
          <a:p>
            <a:pPr marL="457200" indent="-457200">
              <a:lnSpc>
                <a:spcPct val="150000"/>
              </a:lnSpc>
              <a:buFont typeface="+mj-lt"/>
              <a:buAutoNum type="arabicPeriod"/>
            </a:pPr>
            <a:r>
              <a:rPr lang="en-US" sz="2400" dirty="0" smtClean="0">
                <a:solidFill>
                  <a:schemeClr val="accent1">
                    <a:lumMod val="75000"/>
                  </a:schemeClr>
                </a:solidFill>
                <a:latin typeface="Arial" pitchFamily="34" charset="0"/>
                <a:cs typeface="Arial" pitchFamily="34" charset="0"/>
              </a:rPr>
              <a:t>Evaluation Requirements for P3</a:t>
            </a:r>
          </a:p>
          <a:p>
            <a:pPr marL="457200" indent="-457200">
              <a:lnSpc>
                <a:spcPct val="150000"/>
              </a:lnSpc>
              <a:buFont typeface="+mj-lt"/>
              <a:buAutoNum type="arabicPeriod"/>
            </a:pPr>
            <a:r>
              <a:rPr lang="en-US" sz="2400" dirty="0" smtClean="0">
                <a:solidFill>
                  <a:schemeClr val="accent1">
                    <a:lumMod val="75000"/>
                  </a:schemeClr>
                </a:solidFill>
                <a:latin typeface="Arial" pitchFamily="34" charset="0"/>
                <a:cs typeface="Arial" pitchFamily="34" charset="0"/>
              </a:rPr>
              <a:t>The National P3 Evaluation</a:t>
            </a:r>
          </a:p>
          <a:p>
            <a:pPr marL="457200" indent="-457200">
              <a:lnSpc>
                <a:spcPct val="150000"/>
              </a:lnSpc>
              <a:buFont typeface="+mj-lt"/>
              <a:buAutoNum type="arabicPeriod"/>
            </a:pPr>
            <a:r>
              <a:rPr lang="en-US" sz="2400" dirty="0" smtClean="0">
                <a:solidFill>
                  <a:schemeClr val="accent1">
                    <a:lumMod val="75000"/>
                  </a:schemeClr>
                </a:solidFill>
                <a:latin typeface="Arial" pitchFamily="34" charset="0"/>
                <a:cs typeface="Arial" pitchFamily="34" charset="0"/>
              </a:rPr>
              <a:t>Data Requirements for P3</a:t>
            </a:r>
            <a:endParaRPr lang="en-US" sz="2400" dirty="0">
              <a:solidFill>
                <a:schemeClr val="accent1">
                  <a:lumMod val="75000"/>
                </a:schemeClr>
              </a:solidFill>
              <a:latin typeface="Arial" pitchFamily="34" charset="0"/>
              <a:cs typeface="Arial" pitchFamily="34" charset="0"/>
            </a:endParaRPr>
          </a:p>
          <a:p>
            <a:pPr marL="457200" indent="-457200">
              <a:lnSpc>
                <a:spcPct val="150000"/>
              </a:lnSpc>
              <a:buFont typeface="+mj-lt"/>
              <a:buAutoNum type="arabicPeriod"/>
            </a:pPr>
            <a:r>
              <a:rPr lang="en-US" sz="2400" dirty="0" smtClean="0">
                <a:solidFill>
                  <a:schemeClr val="accent1">
                    <a:lumMod val="75000"/>
                  </a:schemeClr>
                </a:solidFill>
                <a:latin typeface="Arial" pitchFamily="34" charset="0"/>
                <a:cs typeface="Arial" pitchFamily="34" charset="0"/>
              </a:rPr>
              <a:t>What Applicants Might Consider if Proposing Site-Specific Evaluations </a:t>
            </a:r>
          </a:p>
          <a:p>
            <a:pPr marL="457200" indent="-457200">
              <a:lnSpc>
                <a:spcPct val="150000"/>
              </a:lnSpc>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Conclusion</a:t>
            </a:r>
          </a:p>
          <a:p>
            <a:pPr>
              <a:spcAft>
                <a:spcPts val="2400"/>
              </a:spcAft>
            </a:pPr>
            <a:endParaRPr lang="en-US" sz="2400" dirty="0" smtClean="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Framing P3</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Test </a:t>
            </a:r>
            <a:r>
              <a:rPr lang="en-US" dirty="0"/>
              <a:t>the hypothesis that </a:t>
            </a:r>
            <a:r>
              <a:rPr lang="en-US" dirty="0">
                <a:solidFill>
                  <a:schemeClr val="tx1"/>
                </a:solidFill>
              </a:rPr>
              <a:t>additional flexibility</a:t>
            </a:r>
            <a:r>
              <a:rPr lang="en-US" dirty="0"/>
              <a:t> for States, localities, and tribes, in the form of </a:t>
            </a:r>
            <a:r>
              <a:rPr lang="en-US" dirty="0">
                <a:solidFill>
                  <a:schemeClr val="tx1"/>
                </a:solidFill>
              </a:rPr>
              <a:t>blending funds and obtaining waivers </a:t>
            </a:r>
            <a:r>
              <a:rPr lang="en-US" dirty="0"/>
              <a:t>of certain programmatic requirements, can help overcome some of the significant hurdles that States, localities, and tribes may face in </a:t>
            </a:r>
            <a:r>
              <a:rPr lang="en-US" dirty="0" smtClean="0">
                <a:solidFill>
                  <a:schemeClr val="tx1"/>
                </a:solidFill>
              </a:rPr>
              <a:t>improving </a:t>
            </a:r>
            <a:r>
              <a:rPr lang="en-US" dirty="0">
                <a:solidFill>
                  <a:schemeClr val="tx1"/>
                </a:solidFill>
              </a:rPr>
              <a:t>outcomes for disconnected youth</a:t>
            </a:r>
            <a:r>
              <a:rPr lang="en-US" dirty="0"/>
              <a:t>.  </a:t>
            </a:r>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spTree>
    <p:extLst>
      <p:ext uri="{BB962C8B-B14F-4D97-AF65-F5344CB8AC3E}">
        <p14:creationId xmlns:p14="http://schemas.microsoft.com/office/powerpoint/2010/main" val="25893129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3822</Words>
  <Application>Microsoft Office PowerPoint</Application>
  <PresentationFormat>On-screen Show (4:3)</PresentationFormat>
  <Paragraphs>388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Networking trio design template</vt:lpstr>
      <vt:lpstr>Performance Partnership Pilots (P3) Bidders Conference:  Follow-up on Evaluation</vt:lpstr>
      <vt:lpstr>Where are you?</vt:lpstr>
      <vt:lpstr>Today’s Moderator</vt:lpstr>
      <vt:lpstr>Polling Question</vt:lpstr>
      <vt:lpstr>Polling Question</vt:lpstr>
      <vt:lpstr>Presenters</vt:lpstr>
      <vt:lpstr>Presenters (cont.)</vt:lpstr>
      <vt:lpstr>Overview</vt:lpstr>
      <vt:lpstr>Framing P3</vt:lpstr>
      <vt:lpstr>P3 Recap</vt:lpstr>
      <vt:lpstr>P3 Recap</vt:lpstr>
      <vt:lpstr>P3 Recap</vt:lpstr>
      <vt:lpstr>P3 Recap</vt:lpstr>
      <vt:lpstr>The Role of Evaluation in P3</vt:lpstr>
      <vt:lpstr>Evaluation Requirements for P3</vt:lpstr>
      <vt:lpstr>The National P3 Evaluation</vt:lpstr>
      <vt:lpstr>Data Requirements for P3</vt:lpstr>
      <vt:lpstr>What Applicants Need to Consider if Proposing Site-Specific Evaluations</vt:lpstr>
      <vt:lpstr>What Applicants Need to Consider if Proposing Site-Specific Evaluations </vt:lpstr>
      <vt:lpstr>What Applicants Need to Consider if Proposing Site-Specific Evaluations </vt:lpstr>
      <vt:lpstr>What Applicants Need to Consider if Proposing Site-Specific Evaluations </vt:lpstr>
      <vt:lpstr>Data and Evaluation: Required or Optional?</vt:lpstr>
      <vt:lpstr>Conclusion</vt:lpstr>
      <vt:lpstr>Polling Question</vt:lpstr>
      <vt:lpstr>Polling Question</vt:lpstr>
      <vt:lpstr>Contact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2014-12-17T15:05:22Z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